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Lst>
  <p:notesMasterIdLst>
    <p:notesMasterId r:id="rId76"/>
  </p:notesMasterIdLst>
  <p:handoutMasterIdLst>
    <p:handoutMasterId r:id="rId77"/>
  </p:handoutMasterIdLst>
  <p:sldIdLst>
    <p:sldId id="256" r:id="rId5"/>
    <p:sldId id="398" r:id="rId6"/>
    <p:sldId id="453" r:id="rId7"/>
    <p:sldId id="342" r:id="rId8"/>
    <p:sldId id="332" r:id="rId9"/>
    <p:sldId id="341" r:id="rId10"/>
    <p:sldId id="346" r:id="rId11"/>
    <p:sldId id="417" r:id="rId12"/>
    <p:sldId id="455" r:id="rId13"/>
    <p:sldId id="335" r:id="rId14"/>
    <p:sldId id="344" r:id="rId15"/>
    <p:sldId id="454" r:id="rId16"/>
    <p:sldId id="336" r:id="rId17"/>
    <p:sldId id="339" r:id="rId18"/>
    <p:sldId id="343" r:id="rId19"/>
    <p:sldId id="338" r:id="rId20"/>
    <p:sldId id="456" r:id="rId21"/>
    <p:sldId id="348" r:id="rId22"/>
    <p:sldId id="350" r:id="rId23"/>
    <p:sldId id="355" r:id="rId24"/>
    <p:sldId id="421" r:id="rId25"/>
    <p:sldId id="354" r:id="rId26"/>
    <p:sldId id="349" r:id="rId27"/>
    <p:sldId id="408" r:id="rId28"/>
    <p:sldId id="424" r:id="rId29"/>
    <p:sldId id="425" r:id="rId30"/>
    <p:sldId id="426" r:id="rId31"/>
    <p:sldId id="427" r:id="rId32"/>
    <p:sldId id="428" r:id="rId33"/>
    <p:sldId id="429" r:id="rId34"/>
    <p:sldId id="444" r:id="rId35"/>
    <p:sldId id="445" r:id="rId36"/>
    <p:sldId id="446" r:id="rId37"/>
    <p:sldId id="447" r:id="rId38"/>
    <p:sldId id="448" r:id="rId39"/>
    <p:sldId id="449" r:id="rId40"/>
    <p:sldId id="450" r:id="rId41"/>
    <p:sldId id="451" r:id="rId42"/>
    <p:sldId id="452" r:id="rId43"/>
    <p:sldId id="412" r:id="rId44"/>
    <p:sldId id="373" r:id="rId45"/>
    <p:sldId id="430" r:id="rId46"/>
    <p:sldId id="431" r:id="rId47"/>
    <p:sldId id="432" r:id="rId48"/>
    <p:sldId id="433" r:id="rId49"/>
    <p:sldId id="434" r:id="rId50"/>
    <p:sldId id="435" r:id="rId51"/>
    <p:sldId id="436" r:id="rId52"/>
    <p:sldId id="437" r:id="rId53"/>
    <p:sldId id="438" r:id="rId54"/>
    <p:sldId id="439" r:id="rId55"/>
    <p:sldId id="440" r:id="rId56"/>
    <p:sldId id="441" r:id="rId57"/>
    <p:sldId id="442" r:id="rId58"/>
    <p:sldId id="443" r:id="rId59"/>
    <p:sldId id="390" r:id="rId60"/>
    <p:sldId id="389" r:id="rId61"/>
    <p:sldId id="403" r:id="rId62"/>
    <p:sldId id="404" r:id="rId63"/>
    <p:sldId id="405" r:id="rId64"/>
    <p:sldId id="372" r:id="rId65"/>
    <p:sldId id="406" r:id="rId66"/>
    <p:sldId id="401" r:id="rId67"/>
    <p:sldId id="414" r:id="rId68"/>
    <p:sldId id="402" r:id="rId69"/>
    <p:sldId id="407" r:id="rId70"/>
    <p:sldId id="393" r:id="rId71"/>
    <p:sldId id="418" r:id="rId72"/>
    <p:sldId id="419" r:id="rId73"/>
    <p:sldId id="420" r:id="rId74"/>
    <p:sldId id="260" r:id="rId75"/>
  </p:sldIdLst>
  <p:sldSz cx="9144000" cy="5143500" type="screen16x9"/>
  <p:notesSz cx="7010400" cy="9236075"/>
  <p:defaultTextStyle>
    <a:defPPr>
      <a:defRPr lang="nl-NL"/>
    </a:defPPr>
    <a:lvl1pPr algn="l" rtl="0" fontAlgn="base">
      <a:spcBef>
        <a:spcPct val="0"/>
      </a:spcBef>
      <a:spcAft>
        <a:spcPct val="0"/>
      </a:spcAft>
      <a:defRPr sz="2200" kern="1200">
        <a:solidFill>
          <a:schemeClr val="tx1"/>
        </a:solidFill>
        <a:latin typeface="Verdana" pitchFamily="34" charset="0"/>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p:defaultTextStyle>
  <p:extLst>
    <p:ext uri="{EFAFB233-063F-42B5-8137-9DF3F51BA10A}">
      <p15:sldGuideLst xmlns="" xmlns:p15="http://schemas.microsoft.com/office/powerpoint/2012/main">
        <p15:guide id="1" orient="horz" pos="418">
          <p15:clr>
            <a:srgbClr val="A4A3A4"/>
          </p15:clr>
        </p15:guide>
        <p15:guide id="2" orient="horz" pos="3208">
          <p15:clr>
            <a:srgbClr val="A4A3A4"/>
          </p15:clr>
        </p15:guide>
        <p15:guide id="3" pos="5556">
          <p15:clr>
            <a:srgbClr val="A4A3A4"/>
          </p15:clr>
        </p15:guide>
      </p15:sldGuideLst>
    </p:ext>
    <p:ext uri="{2D200454-40CA-4A62-9FC3-DE9A4176ACB9}">
      <p15:notesGuideLst xmlns="" xmlns:p15="http://schemas.microsoft.com/office/powerpoint/2012/main">
        <p15:guide id="1" orient="horz" pos="2909"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bets, Michel" initials="M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73"/>
    <a:srgbClr val="635D63"/>
    <a:srgbClr val="FF6600"/>
    <a:srgbClr val="FFFFFF"/>
    <a:srgbClr val="BDD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76" autoAdjust="0"/>
    <p:restoredTop sz="95405" autoAdjust="0"/>
  </p:normalViewPr>
  <p:slideViewPr>
    <p:cSldViewPr>
      <p:cViewPr varScale="1">
        <p:scale>
          <a:sx n="118" d="100"/>
          <a:sy n="118" d="100"/>
        </p:scale>
        <p:origin x="-378" y="-90"/>
      </p:cViewPr>
      <p:guideLst>
        <p:guide orient="horz" pos="418"/>
        <p:guide orient="horz" pos="3208"/>
        <p:guide pos="55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37" d="100"/>
          <a:sy n="137" d="100"/>
        </p:scale>
        <p:origin x="-3592" y="-112"/>
      </p:cViewPr>
      <p:guideLst>
        <p:guide orient="horz" pos="2909"/>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3" name="Rectangle 3"/>
          <p:cNvSpPr>
            <a:spLocks noGrp="1" noChangeArrowheads="1"/>
          </p:cNvSpPr>
          <p:nvPr>
            <p:ph type="dt" sz="quarter" idx="1"/>
          </p:nvPr>
        </p:nvSpPr>
        <p:spPr bwMode="auto">
          <a:xfrm>
            <a:off x="1407368" y="8400158"/>
            <a:ext cx="1214535" cy="46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lgn="r">
              <a:defRPr sz="1200">
                <a:latin typeface="Arial" charset="0"/>
              </a:defRPr>
            </a:lvl1pPr>
          </a:lstStyle>
          <a:p>
            <a:pPr algn="l"/>
            <a:endParaRPr lang="nl-NL" sz="800" dirty="0">
              <a:latin typeface="Arial"/>
            </a:endParaRPr>
          </a:p>
        </p:txBody>
      </p:sp>
      <p:sp>
        <p:nvSpPr>
          <p:cNvPr id="15365" name="Rectangle 5"/>
          <p:cNvSpPr>
            <a:spLocks noGrp="1" noChangeArrowheads="1"/>
          </p:cNvSpPr>
          <p:nvPr>
            <p:ph type="sldNum" sz="quarter" idx="3"/>
          </p:nvPr>
        </p:nvSpPr>
        <p:spPr bwMode="auto">
          <a:xfrm>
            <a:off x="487266" y="8425563"/>
            <a:ext cx="809690" cy="436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lgn="r">
              <a:defRPr sz="1200">
                <a:latin typeface="Arial" charset="0"/>
              </a:defRPr>
            </a:lvl1pPr>
          </a:lstStyle>
          <a:p>
            <a:pPr algn="l"/>
            <a:fld id="{D047E3ED-2B09-4094-8886-B8E97A671F17}" type="slidenum">
              <a:rPr lang="nl-NL" sz="800">
                <a:latin typeface="Arial"/>
              </a:rPr>
              <a:pPr algn="l"/>
              <a:t>‹nr.›</a:t>
            </a:fld>
            <a:endParaRPr lang="nl-NL" sz="800" dirty="0">
              <a:latin typeface="Arial"/>
            </a:endParaRPr>
          </a:p>
        </p:txBody>
      </p:sp>
    </p:spTree>
    <p:extLst>
      <p:ext uri="{BB962C8B-B14F-4D97-AF65-F5344CB8AC3E}">
        <p14:creationId xmlns:p14="http://schemas.microsoft.com/office/powerpoint/2010/main" val="20856985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369562" y="181319"/>
            <a:ext cx="3037840" cy="46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lvl1pPr>
              <a:defRPr sz="800">
                <a:latin typeface="Arial" charset="0"/>
              </a:defRPr>
            </a:lvl1pPr>
          </a:lstStyle>
          <a:p>
            <a:endParaRPr lang="nl-NL" dirty="0"/>
          </a:p>
        </p:txBody>
      </p:sp>
      <p:sp>
        <p:nvSpPr>
          <p:cNvPr id="17411" name="Rectangle 3"/>
          <p:cNvSpPr>
            <a:spLocks noGrp="1" noChangeArrowheads="1"/>
          </p:cNvSpPr>
          <p:nvPr>
            <p:ph type="dt" idx="1"/>
          </p:nvPr>
        </p:nvSpPr>
        <p:spPr bwMode="auto">
          <a:xfrm>
            <a:off x="3534714" y="181319"/>
            <a:ext cx="3037840" cy="46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lvl1pPr algn="r">
              <a:defRPr sz="800">
                <a:latin typeface="Arial" charset="0"/>
              </a:defRPr>
            </a:lvl1pPr>
          </a:lstStyle>
          <a:p>
            <a:endParaRPr lang="nl-NL"/>
          </a:p>
        </p:txBody>
      </p:sp>
      <p:sp>
        <p:nvSpPr>
          <p:cNvPr id="17412" name="Rectangle 4"/>
          <p:cNvSpPr>
            <a:spLocks noGrp="1" noRot="1" noChangeAspect="1" noChangeArrowheads="1" noTextEdit="1"/>
          </p:cNvSpPr>
          <p:nvPr>
            <p:ph type="sldImg" idx="2"/>
          </p:nvPr>
        </p:nvSpPr>
        <p:spPr bwMode="auto">
          <a:xfrm>
            <a:off x="401638" y="717550"/>
            <a:ext cx="6157912" cy="346392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413" name="Rectangle 5"/>
          <p:cNvSpPr>
            <a:spLocks noGrp="1" noChangeArrowheads="1"/>
          </p:cNvSpPr>
          <p:nvPr>
            <p:ph type="body" sz="quarter" idx="3"/>
          </p:nvPr>
        </p:nvSpPr>
        <p:spPr bwMode="auto">
          <a:xfrm>
            <a:off x="413657" y="4288997"/>
            <a:ext cx="6183087" cy="4156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t" anchorCtr="0" compatLnSpc="1">
            <a:prstTxWarp prst="textNoShape">
              <a:avLst/>
            </a:prstTxWarp>
          </a:bodyPr>
          <a:lstStyle/>
          <a:p>
            <a:pPr lvl="0"/>
            <a:r>
              <a:rPr lang="nl-NL" dirty="0" smtClean="0"/>
              <a:t>Klik om de opmaakprofielen van de </a:t>
            </a:r>
            <a:r>
              <a:rPr lang="nl-NL" dirty="0" err="1" smtClean="0"/>
              <a:t>modeltekst</a:t>
            </a:r>
            <a:r>
              <a:rPr lang="nl-NL" dirty="0" smtClean="0"/>
              <a:t>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p>
        </p:txBody>
      </p:sp>
      <p:sp>
        <p:nvSpPr>
          <p:cNvPr id="17414" name="Rectangle 6"/>
          <p:cNvSpPr>
            <a:spLocks noGrp="1" noChangeArrowheads="1"/>
          </p:cNvSpPr>
          <p:nvPr>
            <p:ph type="ftr" sz="quarter" idx="4"/>
          </p:nvPr>
        </p:nvSpPr>
        <p:spPr bwMode="auto">
          <a:xfrm>
            <a:off x="413657" y="8520218"/>
            <a:ext cx="3037840" cy="46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defRPr sz="800">
                <a:latin typeface="Arial" charset="0"/>
              </a:defRPr>
            </a:lvl1pPr>
          </a:lstStyle>
          <a:p>
            <a:endParaRPr lang="nl-NL" dirty="0"/>
          </a:p>
        </p:txBody>
      </p:sp>
      <p:sp>
        <p:nvSpPr>
          <p:cNvPr id="17415" name="Rectangle 7"/>
          <p:cNvSpPr>
            <a:spLocks noGrp="1" noChangeArrowheads="1"/>
          </p:cNvSpPr>
          <p:nvPr>
            <p:ph type="sldNum" sz="quarter" idx="5"/>
          </p:nvPr>
        </p:nvSpPr>
        <p:spPr bwMode="auto">
          <a:xfrm>
            <a:off x="3578808" y="8520218"/>
            <a:ext cx="3037840" cy="46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0" tIns="46415" rIns="92830" bIns="46415" numCol="1" anchor="b" anchorCtr="0" compatLnSpc="1">
            <a:prstTxWarp prst="textNoShape">
              <a:avLst/>
            </a:prstTxWarp>
          </a:bodyPr>
          <a:lstStyle>
            <a:lvl1pPr algn="r">
              <a:defRPr sz="800">
                <a:latin typeface="Arial" charset="0"/>
              </a:defRPr>
            </a:lvl1pPr>
          </a:lstStyle>
          <a:p>
            <a:fld id="{CF653753-29AE-4E98-839C-49F914A0CCA7}" type="slidenum">
              <a:rPr lang="nl-NL" smtClean="0"/>
              <a:pPr/>
              <a:t>‹nr.›</a:t>
            </a:fld>
            <a:endParaRPr lang="nl-NL"/>
          </a:p>
        </p:txBody>
      </p:sp>
    </p:spTree>
    <p:extLst>
      <p:ext uri="{BB962C8B-B14F-4D97-AF65-F5344CB8AC3E}">
        <p14:creationId xmlns:p14="http://schemas.microsoft.com/office/powerpoint/2010/main" val="1237711875"/>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900" kern="1200">
        <a:solidFill>
          <a:schemeClr val="tx1"/>
        </a:solidFill>
        <a:latin typeface="Arial" charset="0"/>
        <a:ea typeface="+mn-ea"/>
        <a:cs typeface="Arial" charset="0"/>
      </a:defRPr>
    </a:lvl1pPr>
    <a:lvl2pPr marL="457200" algn="l" rtl="0" fontAlgn="base">
      <a:spcBef>
        <a:spcPct val="30000"/>
      </a:spcBef>
      <a:spcAft>
        <a:spcPct val="0"/>
      </a:spcAft>
      <a:defRPr sz="900" kern="1200">
        <a:solidFill>
          <a:schemeClr val="tx1"/>
        </a:solidFill>
        <a:latin typeface="Arial" charset="0"/>
        <a:ea typeface="+mn-ea"/>
        <a:cs typeface="Arial" charset="0"/>
      </a:defRPr>
    </a:lvl2pPr>
    <a:lvl3pPr marL="914400" algn="l" rtl="0" fontAlgn="base">
      <a:spcBef>
        <a:spcPct val="30000"/>
      </a:spcBef>
      <a:spcAft>
        <a:spcPct val="0"/>
      </a:spcAft>
      <a:defRPr sz="900" kern="1200">
        <a:solidFill>
          <a:schemeClr val="tx1"/>
        </a:solidFill>
        <a:latin typeface="Arial" charset="0"/>
        <a:ea typeface="+mn-ea"/>
        <a:cs typeface="Arial" charset="0"/>
      </a:defRPr>
    </a:lvl3pPr>
    <a:lvl4pPr marL="1371600" algn="l" rtl="0" fontAlgn="base">
      <a:spcBef>
        <a:spcPct val="30000"/>
      </a:spcBef>
      <a:spcAft>
        <a:spcPct val="0"/>
      </a:spcAft>
      <a:defRPr sz="900" kern="1200">
        <a:solidFill>
          <a:schemeClr val="tx1"/>
        </a:solidFill>
        <a:latin typeface="Arial" charset="0"/>
        <a:ea typeface="+mn-ea"/>
        <a:cs typeface="Arial" charset="0"/>
      </a:defRPr>
    </a:lvl4pPr>
    <a:lvl5pPr marL="1828800" algn="l" rtl="0" fontAlgn="base">
      <a:spcBef>
        <a:spcPct val="30000"/>
      </a:spcBef>
      <a:spcAft>
        <a:spcPct val="0"/>
      </a:spcAft>
      <a:defRPr sz="9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1</a:t>
            </a:fld>
            <a:endParaRPr lang="nl-NL" dirty="0"/>
          </a:p>
        </p:txBody>
      </p:sp>
    </p:spTree>
    <p:extLst>
      <p:ext uri="{BB962C8B-B14F-4D97-AF65-F5344CB8AC3E}">
        <p14:creationId xmlns:p14="http://schemas.microsoft.com/office/powerpoint/2010/main" val="607376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5</a:t>
            </a:fld>
            <a:endParaRPr lang="nl-NL"/>
          </a:p>
        </p:txBody>
      </p:sp>
    </p:spTree>
    <p:extLst>
      <p:ext uri="{BB962C8B-B14F-4D97-AF65-F5344CB8AC3E}">
        <p14:creationId xmlns:p14="http://schemas.microsoft.com/office/powerpoint/2010/main" val="2614340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6</a:t>
            </a:fld>
            <a:endParaRPr lang="nl-NL"/>
          </a:p>
        </p:txBody>
      </p:sp>
    </p:spTree>
    <p:extLst>
      <p:ext uri="{BB962C8B-B14F-4D97-AF65-F5344CB8AC3E}">
        <p14:creationId xmlns:p14="http://schemas.microsoft.com/office/powerpoint/2010/main" val="2614340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7</a:t>
            </a:fld>
            <a:endParaRPr lang="nl-NL"/>
          </a:p>
        </p:txBody>
      </p:sp>
    </p:spTree>
    <p:extLst>
      <p:ext uri="{BB962C8B-B14F-4D97-AF65-F5344CB8AC3E}">
        <p14:creationId xmlns:p14="http://schemas.microsoft.com/office/powerpoint/2010/main" val="2614340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25</a:t>
            </a:fld>
            <a:endParaRPr lang="nl-NL"/>
          </a:p>
        </p:txBody>
      </p:sp>
    </p:spTree>
    <p:extLst>
      <p:ext uri="{BB962C8B-B14F-4D97-AF65-F5344CB8AC3E}">
        <p14:creationId xmlns:p14="http://schemas.microsoft.com/office/powerpoint/2010/main" val="2104859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03225" y="719138"/>
            <a:ext cx="6154738" cy="3462337"/>
          </a:xfrm>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CF653753-29AE-4E98-839C-49F914A0CCA7}" type="slidenum">
              <a:rPr lang="nl-NL" smtClean="0"/>
              <a:pPr/>
              <a:t>26</a:t>
            </a:fld>
            <a:endParaRPr lang="nl-NL"/>
          </a:p>
        </p:txBody>
      </p:sp>
    </p:spTree>
    <p:extLst>
      <p:ext uri="{BB962C8B-B14F-4D97-AF65-F5344CB8AC3E}">
        <p14:creationId xmlns:p14="http://schemas.microsoft.com/office/powerpoint/2010/main" val="2104859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jdelijke aanduiding voor dia-afbeelding 1"/>
          <p:cNvSpPr>
            <a:spLocks noGrp="1" noRot="1" noChangeAspect="1" noTextEdit="1"/>
          </p:cNvSpPr>
          <p:nvPr>
            <p:ph type="sldImg"/>
          </p:nvPr>
        </p:nvSpPr>
        <p:spPr>
          <a:ln/>
        </p:spPr>
      </p:sp>
      <p:sp>
        <p:nvSpPr>
          <p:cNvPr id="20483" name="Tijdelijke aanduiding voor notities 2"/>
          <p:cNvSpPr>
            <a:spLocks noGrp="1"/>
          </p:cNvSpPr>
          <p:nvPr>
            <p:ph type="body" idx="1"/>
          </p:nvPr>
        </p:nvSpPr>
        <p:spPr>
          <a:noFill/>
        </p:spPr>
        <p:txBody>
          <a:bodyPr/>
          <a:lstStyle/>
          <a:p>
            <a:pPr eaLnBrk="1" hangingPunct="1"/>
            <a:endParaRPr lang="nl-NL" altLang="nl-NL" smtClean="0">
              <a:latin typeface="Arial" panose="020B0604020202020204" pitchFamily="34" charset="0"/>
              <a:cs typeface="Arial" panose="020B0604020202020204" pitchFamily="34" charset="0"/>
            </a:endParaRPr>
          </a:p>
        </p:txBody>
      </p:sp>
      <p:sp>
        <p:nvSpPr>
          <p:cNvPr id="20484" name="Tijdelijke aanduiding voor dianummer 3"/>
          <p:cNvSpPr>
            <a:spLocks noGrp="1"/>
          </p:cNvSpPr>
          <p:nvPr>
            <p:ph type="sldNum" sz="quarter" idx="5"/>
          </p:nvPr>
        </p:nvSpPr>
        <p:spPr>
          <a:noFill/>
        </p:spPr>
        <p:txBody>
          <a:bodyPr/>
          <a:lstStyle>
            <a:lvl1pPr>
              <a:spcBef>
                <a:spcPct val="30000"/>
              </a:spcBef>
              <a:defRPr sz="900">
                <a:solidFill>
                  <a:schemeClr val="tx1"/>
                </a:solidFill>
                <a:latin typeface="Arial" panose="020B0604020202020204" pitchFamily="34" charset="0"/>
                <a:cs typeface="Arial" panose="020B0604020202020204" pitchFamily="34" charset="0"/>
              </a:defRPr>
            </a:lvl1pPr>
            <a:lvl2pPr marL="742950" indent="-285750">
              <a:spcBef>
                <a:spcPct val="30000"/>
              </a:spcBef>
              <a:defRPr sz="900">
                <a:solidFill>
                  <a:schemeClr val="tx1"/>
                </a:solidFill>
                <a:latin typeface="Arial" panose="020B0604020202020204" pitchFamily="34" charset="0"/>
                <a:cs typeface="Arial" panose="020B0604020202020204" pitchFamily="34" charset="0"/>
              </a:defRPr>
            </a:lvl2pPr>
            <a:lvl3pPr marL="1143000" indent="-228600">
              <a:spcBef>
                <a:spcPct val="30000"/>
              </a:spcBef>
              <a:defRPr sz="900">
                <a:solidFill>
                  <a:schemeClr val="tx1"/>
                </a:solidFill>
                <a:latin typeface="Arial" panose="020B0604020202020204" pitchFamily="34" charset="0"/>
                <a:cs typeface="Arial" panose="020B0604020202020204" pitchFamily="34" charset="0"/>
              </a:defRPr>
            </a:lvl3pPr>
            <a:lvl4pPr marL="1600200" indent="-228600">
              <a:spcBef>
                <a:spcPct val="30000"/>
              </a:spcBef>
              <a:defRPr sz="900">
                <a:solidFill>
                  <a:schemeClr val="tx1"/>
                </a:solidFill>
                <a:latin typeface="Arial" panose="020B0604020202020204" pitchFamily="34" charset="0"/>
                <a:cs typeface="Arial" panose="020B0604020202020204" pitchFamily="34" charset="0"/>
              </a:defRPr>
            </a:lvl4pPr>
            <a:lvl5pPr marL="2057400" indent="-228600">
              <a:spcBef>
                <a:spcPct val="30000"/>
              </a:spcBef>
              <a:defRPr sz="9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9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9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9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900">
                <a:solidFill>
                  <a:schemeClr val="tx1"/>
                </a:solidFill>
                <a:latin typeface="Arial" panose="020B0604020202020204" pitchFamily="34" charset="0"/>
                <a:cs typeface="Arial" panose="020B0604020202020204" pitchFamily="34" charset="0"/>
              </a:defRPr>
            </a:lvl9pPr>
          </a:lstStyle>
          <a:p>
            <a:pPr>
              <a:spcBef>
                <a:spcPct val="0"/>
              </a:spcBef>
            </a:pPr>
            <a:fld id="{E3DCBF53-8179-4858-8415-5E580AE0AD44}" type="slidenum">
              <a:rPr lang="nl-NL" altLang="nl-NL" sz="800" smtClean="0"/>
              <a:pPr>
                <a:spcBef>
                  <a:spcPct val="0"/>
                </a:spcBef>
              </a:pPr>
              <a:t>70</a:t>
            </a:fld>
            <a:endParaRPr lang="nl-NL" altLang="nl-NL" sz="800" smtClean="0"/>
          </a:p>
        </p:txBody>
      </p:sp>
    </p:spTree>
    <p:extLst>
      <p:ext uri="{BB962C8B-B14F-4D97-AF65-F5344CB8AC3E}">
        <p14:creationId xmlns:p14="http://schemas.microsoft.com/office/powerpoint/2010/main" val="11184974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8"/>
          <p:cNvSpPr>
            <a:spLocks noGrp="1"/>
          </p:cNvSpPr>
          <p:nvPr>
            <p:ph type="body" sz="quarter" idx="10" hasCustomPrompt="1"/>
          </p:nvPr>
        </p:nvSpPr>
        <p:spPr>
          <a:xfrm>
            <a:off x="251520" y="2931791"/>
            <a:ext cx="5689600" cy="720725"/>
          </a:xfrm>
          <a:prstGeom prst="rect">
            <a:avLst/>
          </a:prstGeom>
        </p:spPr>
        <p:txBody>
          <a:bodyPr vert="horz" anchor="ctr"/>
          <a:lstStyle>
            <a:lvl1pPr marL="0" marR="0" indent="0" defTabSz="914400" eaLnBrk="1" fontAlgn="auto" latinLnBrk="0" hangingPunct="1">
              <a:lnSpc>
                <a:spcPct val="100000"/>
              </a:lnSpc>
              <a:spcBef>
                <a:spcPts val="0"/>
              </a:spcBef>
              <a:spcAft>
                <a:spcPts val="0"/>
              </a:spcAft>
              <a:buClrTx/>
              <a:buSzTx/>
              <a:buFontTx/>
              <a:buNone/>
              <a:tabLst/>
              <a:defRPr sz="2800" b="1">
                <a:solidFill>
                  <a:schemeClr val="bg1"/>
                </a:solidFill>
                <a:latin typeface="Arial"/>
                <a:cs typeface="Arial"/>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nl-NL" dirty="0" smtClean="0"/>
              <a:t>Titel invoeren</a:t>
            </a:r>
          </a:p>
        </p:txBody>
      </p:sp>
      <p:sp>
        <p:nvSpPr>
          <p:cNvPr id="11" name="Tijdelijke aanduiding voor tekst 10"/>
          <p:cNvSpPr>
            <a:spLocks noGrp="1"/>
          </p:cNvSpPr>
          <p:nvPr>
            <p:ph type="body" sz="quarter" idx="11" hasCustomPrompt="1"/>
          </p:nvPr>
        </p:nvSpPr>
        <p:spPr>
          <a:xfrm>
            <a:off x="250825" y="3867150"/>
            <a:ext cx="2017714" cy="360784"/>
          </a:xfrm>
          <a:prstGeom prst="rect">
            <a:avLst/>
          </a:prstGeom>
        </p:spPr>
        <p:txBody>
          <a:bodyPr vert="horz" anchor="ctr"/>
          <a:lstStyle>
            <a:lvl1pPr>
              <a:defRPr sz="1600" b="1">
                <a:solidFill>
                  <a:srgbClr val="635D63"/>
                </a:solidFill>
                <a:latin typeface="Arial"/>
                <a:cs typeface="Arial"/>
              </a:defRPr>
            </a:lvl1pPr>
          </a:lstStyle>
          <a:p>
            <a:pPr lvl="0"/>
            <a:r>
              <a:rPr lang="nl-NL" dirty="0" smtClean="0"/>
              <a:t>Naam invoeren</a:t>
            </a:r>
            <a:endParaRPr lang="nl-NL" dirty="0"/>
          </a:p>
        </p:txBody>
      </p:sp>
      <p:sp>
        <p:nvSpPr>
          <p:cNvPr id="14" name="Tijdelijke aanduiding voor tekst 8"/>
          <p:cNvSpPr>
            <a:spLocks noGrp="1"/>
          </p:cNvSpPr>
          <p:nvPr>
            <p:ph type="body" sz="quarter" idx="12" hasCustomPrompt="1"/>
          </p:nvPr>
        </p:nvSpPr>
        <p:spPr>
          <a:xfrm>
            <a:off x="250553" y="2139058"/>
            <a:ext cx="5689600" cy="720725"/>
          </a:xfrm>
          <a:prstGeom prst="rect">
            <a:avLst/>
          </a:prstGeom>
        </p:spPr>
        <p:txBody>
          <a:bodyPr vert="horz" anchor="ctr"/>
          <a:lstStyle>
            <a:lvl1pPr>
              <a:defRPr sz="2800" b="0">
                <a:solidFill>
                  <a:schemeClr val="bg1"/>
                </a:solidFill>
                <a:latin typeface="Arial"/>
                <a:cs typeface="Arial"/>
              </a:defRPr>
            </a:lvl1pPr>
          </a:lstStyle>
          <a:p>
            <a:pPr lvl="0"/>
            <a:r>
              <a:rPr lang="nl-NL" dirty="0" smtClean="0"/>
              <a:t>Titel invoeren</a:t>
            </a:r>
            <a:endParaRPr lang="nl-NL" dirty="0"/>
          </a:p>
        </p:txBody>
      </p:sp>
      <p:sp>
        <p:nvSpPr>
          <p:cNvPr id="15" name="Tijdelijke aanduiding voor tekst 10"/>
          <p:cNvSpPr>
            <a:spLocks noGrp="1"/>
          </p:cNvSpPr>
          <p:nvPr>
            <p:ph type="body" sz="quarter" idx="13" hasCustomPrompt="1"/>
          </p:nvPr>
        </p:nvSpPr>
        <p:spPr>
          <a:xfrm>
            <a:off x="251520" y="4299942"/>
            <a:ext cx="2017714" cy="216024"/>
          </a:xfrm>
          <a:prstGeom prst="rect">
            <a:avLst/>
          </a:prstGeom>
        </p:spPr>
        <p:txBody>
          <a:bodyPr vert="horz" anchor="ctr"/>
          <a:lstStyle>
            <a:lvl1pPr>
              <a:defRPr sz="1400" b="0">
                <a:solidFill>
                  <a:srgbClr val="635D63"/>
                </a:solidFill>
                <a:latin typeface="Arial"/>
                <a:cs typeface="Arial"/>
              </a:defRPr>
            </a:lvl1pPr>
          </a:lstStyle>
          <a:p>
            <a:pPr lvl="0"/>
            <a:r>
              <a:rPr lang="nl-NL" dirty="0" smtClean="0"/>
              <a:t>Datum invoeren</a:t>
            </a:r>
            <a:endParaRPr lang="nl-NL" dirty="0"/>
          </a:p>
        </p:txBody>
      </p:sp>
      <p:pic>
        <p:nvPicPr>
          <p:cNvPr id="17" name="Afbeelding 16" descr="ENEXIS Normaal FC C.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7" y="4155926"/>
            <a:ext cx="2065468" cy="781082"/>
          </a:xfrm>
          <a:prstGeom prst="rect">
            <a:avLst/>
          </a:prstGeom>
        </p:spPr>
      </p:pic>
    </p:spTree>
    <p:extLst>
      <p:ext uri="{BB962C8B-B14F-4D97-AF65-F5344CB8AC3E}">
        <p14:creationId xmlns:p14="http://schemas.microsoft.com/office/powerpoint/2010/main" val="16866743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 met tabel">
    <p:spTree>
      <p:nvGrpSpPr>
        <p:cNvPr id="1" name=""/>
        <p:cNvGrpSpPr/>
        <p:nvPr/>
      </p:nvGrpSpPr>
      <p:grpSpPr>
        <a:xfrm>
          <a:off x="0" y="0"/>
          <a:ext cx="0" cy="0"/>
          <a:chOff x="0" y="0"/>
          <a:chExt cx="0" cy="0"/>
        </a:xfrm>
      </p:grpSpPr>
      <p:sp>
        <p:nvSpPr>
          <p:cNvPr id="5" name="Tijdelijke aanduiding voor tabel 4"/>
          <p:cNvSpPr>
            <a:spLocks noGrp="1"/>
          </p:cNvSpPr>
          <p:nvPr>
            <p:ph type="tbl" sz="quarter" idx="11"/>
          </p:nvPr>
        </p:nvSpPr>
        <p:spPr>
          <a:xfrm>
            <a:off x="683568" y="1140621"/>
            <a:ext cx="8136587" cy="3321844"/>
          </a:xfrm>
          <a:prstGeom prst="rect">
            <a:avLst/>
          </a:prstGeom>
        </p:spPr>
        <p:txBody>
          <a:bodyPr/>
          <a:lstStyle>
            <a:lvl1pPr>
              <a:defRPr sz="1200">
                <a:solidFill>
                  <a:srgbClr val="635D63"/>
                </a:solidFill>
                <a:latin typeface="Arial"/>
                <a:ea typeface="Arial"/>
                <a:cs typeface="Arial"/>
              </a:defRPr>
            </a:lvl1pPr>
          </a:lstStyle>
          <a:p>
            <a:r>
              <a:rPr lang="nl-NL" smtClean="0"/>
              <a:t>Klik op het pictogram als u een tabel wilt toevoegen</a:t>
            </a:r>
            <a:endParaRPr lang="nl-NL" dirty="0"/>
          </a:p>
        </p:txBody>
      </p:sp>
      <p:pic>
        <p:nvPicPr>
          <p:cNvPr id="12" name="Afbeelding 11"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3"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6" name="Afbeelding 5"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1"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99656235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 met grafiek">
    <p:spTree>
      <p:nvGrpSpPr>
        <p:cNvPr id="1" name=""/>
        <p:cNvGrpSpPr/>
        <p:nvPr/>
      </p:nvGrpSpPr>
      <p:grpSpPr>
        <a:xfrm>
          <a:off x="0" y="0"/>
          <a:ext cx="0" cy="0"/>
          <a:chOff x="0" y="0"/>
          <a:chExt cx="0" cy="0"/>
        </a:xfrm>
      </p:grpSpPr>
      <p:sp>
        <p:nvSpPr>
          <p:cNvPr id="5" name="Tijdelijke aanduiding voor grafiek 4"/>
          <p:cNvSpPr>
            <a:spLocks noGrp="1"/>
          </p:cNvSpPr>
          <p:nvPr>
            <p:ph type="chart" sz="quarter" idx="11"/>
          </p:nvPr>
        </p:nvSpPr>
        <p:spPr>
          <a:xfrm>
            <a:off x="683569" y="1140621"/>
            <a:ext cx="8136581" cy="3321844"/>
          </a:xfrm>
          <a:prstGeom prst="rect">
            <a:avLst/>
          </a:prstGeom>
        </p:spPr>
        <p:txBody>
          <a:bodyPr/>
          <a:lstStyle>
            <a:lvl1pPr>
              <a:defRPr sz="1200">
                <a:solidFill>
                  <a:srgbClr val="635D63"/>
                </a:solidFill>
                <a:latin typeface="Arial"/>
                <a:ea typeface="Arial"/>
                <a:cs typeface="Arial"/>
              </a:defRPr>
            </a:lvl1pPr>
          </a:lstStyle>
          <a:p>
            <a:r>
              <a:rPr lang="nl-NL" smtClean="0"/>
              <a:t>Klik op het pictogram als u een grafiek wilt toevoegen</a:t>
            </a:r>
            <a:endParaRPr lang="nl-NL" dirty="0"/>
          </a:p>
        </p:txBody>
      </p:sp>
      <p:pic>
        <p:nvPicPr>
          <p:cNvPr id="12" name="Afbeelding 11"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3"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6" name="Afbeelding 5"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1"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28549591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 met video">
    <p:spTree>
      <p:nvGrpSpPr>
        <p:cNvPr id="1" name=""/>
        <p:cNvGrpSpPr/>
        <p:nvPr/>
      </p:nvGrpSpPr>
      <p:grpSpPr>
        <a:xfrm>
          <a:off x="0" y="0"/>
          <a:ext cx="0" cy="0"/>
          <a:chOff x="0" y="0"/>
          <a:chExt cx="0" cy="0"/>
        </a:xfrm>
      </p:grpSpPr>
      <p:sp>
        <p:nvSpPr>
          <p:cNvPr id="5" name="Tijdelijke aanduiding voor media 4"/>
          <p:cNvSpPr>
            <a:spLocks noGrp="1"/>
          </p:cNvSpPr>
          <p:nvPr>
            <p:ph type="media" sz="quarter" idx="11"/>
          </p:nvPr>
        </p:nvSpPr>
        <p:spPr>
          <a:xfrm>
            <a:off x="683569" y="1140621"/>
            <a:ext cx="8136581" cy="3321844"/>
          </a:xfrm>
          <a:prstGeom prst="rect">
            <a:avLst/>
          </a:prstGeom>
        </p:spPr>
        <p:txBody>
          <a:bodyPr/>
          <a:lstStyle>
            <a:lvl1pPr>
              <a:defRPr sz="1200">
                <a:solidFill>
                  <a:srgbClr val="635D63"/>
                </a:solidFill>
                <a:latin typeface="Arial"/>
                <a:ea typeface="Arial"/>
                <a:cs typeface="Arial"/>
              </a:defRPr>
            </a:lvl1pPr>
          </a:lstStyle>
          <a:p>
            <a:r>
              <a:rPr lang="nl-NL" smtClean="0"/>
              <a:t>Klik op het pictogram als u media wilt toevoegen</a:t>
            </a:r>
            <a:endParaRPr lang="nl-NL" dirty="0"/>
          </a:p>
        </p:txBody>
      </p:sp>
      <p:pic>
        <p:nvPicPr>
          <p:cNvPr id="12" name="Afbeelding 11"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3"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7" name="Afbeelding 6"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1"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21095761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Leeg">
    <p:spTree>
      <p:nvGrpSpPr>
        <p:cNvPr id="1" name=""/>
        <p:cNvGrpSpPr/>
        <p:nvPr/>
      </p:nvGrpSpPr>
      <p:grpSpPr>
        <a:xfrm>
          <a:off x="0" y="0"/>
          <a:ext cx="0" cy="0"/>
          <a:chOff x="0" y="0"/>
          <a:chExt cx="0" cy="0"/>
        </a:xfrm>
      </p:grpSpPr>
      <p:sp>
        <p:nvSpPr>
          <p:cNvPr id="5" name="Rectangle 4"/>
          <p:cNvSpPr/>
          <p:nvPr/>
        </p:nvSpPr>
        <p:spPr>
          <a:xfrm>
            <a:off x="0" y="0"/>
            <a:ext cx="9144000" cy="5143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a:endParaRPr>
          </a:p>
        </p:txBody>
      </p:sp>
      <p:sp>
        <p:nvSpPr>
          <p:cNvPr id="3" name="Tijdelijke aanduiding voor afbeelding 2"/>
          <p:cNvSpPr>
            <a:spLocks noGrp="1"/>
          </p:cNvSpPr>
          <p:nvPr>
            <p:ph type="pic" sz="quarter" idx="10" hasCustomPrompt="1"/>
          </p:nvPr>
        </p:nvSpPr>
        <p:spPr>
          <a:xfrm>
            <a:off x="0" y="0"/>
            <a:ext cx="9144000" cy="5143500"/>
          </a:xfrm>
          <a:prstGeom prst="rect">
            <a:avLst/>
          </a:prstGeom>
        </p:spPr>
        <p:txBody>
          <a:bodyPr/>
          <a:lstStyle>
            <a:lvl1pPr>
              <a:defRPr sz="1400">
                <a:solidFill>
                  <a:schemeClr val="tx2"/>
                </a:solidFill>
                <a:latin typeface="Arial"/>
              </a:defRPr>
            </a:lvl1pPr>
          </a:lstStyle>
          <a:p>
            <a:r>
              <a:rPr lang="nl-NL" dirty="0" smtClean="0"/>
              <a:t>Selecteer achtergrond afbeelding</a:t>
            </a:r>
            <a:endParaRPr lang="nl-NL" dirty="0"/>
          </a:p>
        </p:txBody>
      </p:sp>
      <p:pic>
        <p:nvPicPr>
          <p:cNvPr id="8" name="Afbeelding 7" descr="beeldmerk.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9" name="Tijdelijke aanduiding voor dianummer 1"/>
          <p:cNvSpPr txBox="1">
            <a:spLocks/>
          </p:cNvSpPr>
          <p:nvPr/>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39201110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 leeg">
    <p:spTree>
      <p:nvGrpSpPr>
        <p:cNvPr id="1" name=""/>
        <p:cNvGrpSpPr/>
        <p:nvPr/>
      </p:nvGrpSpPr>
      <p:grpSpPr>
        <a:xfrm>
          <a:off x="0" y="0"/>
          <a:ext cx="0" cy="0"/>
          <a:chOff x="0" y="0"/>
          <a:chExt cx="0" cy="0"/>
        </a:xfrm>
      </p:grpSpPr>
      <p:pic>
        <p:nvPicPr>
          <p:cNvPr id="5" name="Afbeelding 4" descr="beeldmer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8"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38964158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 met tekst">
    <p:spTree>
      <p:nvGrpSpPr>
        <p:cNvPr id="1" name=""/>
        <p:cNvGrpSpPr/>
        <p:nvPr/>
      </p:nvGrpSpPr>
      <p:grpSpPr>
        <a:xfrm>
          <a:off x="0" y="0"/>
          <a:ext cx="0" cy="0"/>
          <a:chOff x="0" y="0"/>
          <a:chExt cx="0" cy="0"/>
        </a:xfrm>
      </p:grpSpPr>
      <p:pic>
        <p:nvPicPr>
          <p:cNvPr id="10" name="Afbeelding 9"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1"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8" name="Afbeelding 7"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5" name="Tijdelijke aanduiding voor tekst 4"/>
          <p:cNvSpPr>
            <a:spLocks noGrp="1"/>
          </p:cNvSpPr>
          <p:nvPr>
            <p:ph type="body" sz="quarter" idx="10"/>
          </p:nvPr>
        </p:nvSpPr>
        <p:spPr>
          <a:xfrm>
            <a:off x="684213" y="1131888"/>
            <a:ext cx="8135937" cy="3168650"/>
          </a:xfrm>
          <a:prstGeom prst="rect">
            <a:avLst/>
          </a:prstGeom>
        </p:spPr>
        <p:txBody>
          <a:bodyPr vert="horz"/>
          <a:lstStyle>
            <a:lvl1pPr>
              <a:defRPr sz="1400">
                <a:solidFill>
                  <a:srgbClr val="635D63"/>
                </a:solidFill>
                <a:latin typeface="Arial"/>
              </a:defRPr>
            </a:lvl1pPr>
            <a:lvl2pPr>
              <a:defRPr>
                <a:solidFill>
                  <a:srgbClr val="635D63"/>
                </a:solidFill>
              </a:defRPr>
            </a:lvl2pPr>
            <a:lvl3pPr>
              <a:defRPr>
                <a:solidFill>
                  <a:srgbClr val="635D63"/>
                </a:solidFill>
              </a:defRPr>
            </a:lvl3pPr>
            <a:lvl4pPr>
              <a:defRPr>
                <a:solidFill>
                  <a:srgbClr val="635D63"/>
                </a:solidFill>
              </a:defRPr>
            </a:lvl4pPr>
            <a:lvl5pPr>
              <a:defRPr>
                <a:solidFill>
                  <a:srgbClr val="635D63"/>
                </a:solidFill>
              </a:defRPr>
            </a:lvl5pPr>
          </a:lstStyle>
          <a:p>
            <a:pPr lvl="0"/>
            <a:r>
              <a:rPr lang="nl-NL" smtClean="0"/>
              <a:t>Klik om de modelstijlen te bewerken</a:t>
            </a:r>
          </a:p>
        </p:txBody>
      </p:sp>
      <p:sp>
        <p:nvSpPr>
          <p:cNvPr id="13"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5793942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 met tekst">
    <p:spTree>
      <p:nvGrpSpPr>
        <p:cNvPr id="1" name=""/>
        <p:cNvGrpSpPr/>
        <p:nvPr/>
      </p:nvGrpSpPr>
      <p:grpSpPr>
        <a:xfrm>
          <a:off x="0" y="0"/>
          <a:ext cx="0" cy="0"/>
          <a:chOff x="0" y="0"/>
          <a:chExt cx="0" cy="0"/>
        </a:xfrm>
      </p:grpSpPr>
      <p:pic>
        <p:nvPicPr>
          <p:cNvPr id="10" name="Afbeelding 9" descr="device2.ai"/>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1"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8" name="Afbeelding 7" descr="beeldmerk.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5" name="Tijdelijke aanduiding voor tekst 4"/>
          <p:cNvSpPr>
            <a:spLocks noGrp="1"/>
          </p:cNvSpPr>
          <p:nvPr>
            <p:ph type="body" sz="quarter" idx="10"/>
          </p:nvPr>
        </p:nvSpPr>
        <p:spPr>
          <a:xfrm>
            <a:off x="684213" y="1131888"/>
            <a:ext cx="8135937" cy="3168650"/>
          </a:xfrm>
          <a:prstGeom prst="rect">
            <a:avLst/>
          </a:prstGeom>
        </p:spPr>
        <p:txBody>
          <a:bodyPr vert="horz"/>
          <a:lstStyle>
            <a:lvl1pPr>
              <a:defRPr sz="1400">
                <a:solidFill>
                  <a:srgbClr val="635D63"/>
                </a:solidFill>
                <a:latin typeface="Arial"/>
              </a:defRPr>
            </a:lvl1pPr>
            <a:lvl2pPr>
              <a:defRPr>
                <a:solidFill>
                  <a:srgbClr val="635D63"/>
                </a:solidFill>
              </a:defRPr>
            </a:lvl2pPr>
            <a:lvl3pPr>
              <a:defRPr>
                <a:solidFill>
                  <a:srgbClr val="635D63"/>
                </a:solidFill>
              </a:defRPr>
            </a:lvl3pPr>
            <a:lvl4pPr>
              <a:defRPr>
                <a:solidFill>
                  <a:srgbClr val="635D63"/>
                </a:solidFill>
              </a:defRPr>
            </a:lvl4pPr>
            <a:lvl5pPr>
              <a:defRPr>
                <a:solidFill>
                  <a:srgbClr val="635D63"/>
                </a:solidFill>
              </a:defRPr>
            </a:lvl5pPr>
          </a:lstStyle>
          <a:p>
            <a:pPr lvl="0"/>
            <a:r>
              <a:rPr lang="nl-NL" smtClean="0"/>
              <a:t>Klik om de modelstijlen te bewerken</a:t>
            </a:r>
          </a:p>
        </p:txBody>
      </p:sp>
      <p:sp>
        <p:nvSpPr>
          <p:cNvPr id="13" name="Tijdelijke aanduiding voor dianummer 1"/>
          <p:cNvSpPr txBox="1">
            <a:spLocks/>
          </p:cNvSpPr>
          <p:nvPr/>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10488383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 met tekst 2 kolommen">
    <p:spTree>
      <p:nvGrpSpPr>
        <p:cNvPr id="1" name=""/>
        <p:cNvGrpSpPr/>
        <p:nvPr/>
      </p:nvGrpSpPr>
      <p:grpSpPr>
        <a:xfrm>
          <a:off x="0" y="0"/>
          <a:ext cx="0" cy="0"/>
          <a:chOff x="0" y="0"/>
          <a:chExt cx="0" cy="0"/>
        </a:xfrm>
      </p:grpSpPr>
      <p:sp>
        <p:nvSpPr>
          <p:cNvPr id="7" name="Tijdelijke aanduiding voor tekst 5"/>
          <p:cNvSpPr>
            <a:spLocks noGrp="1"/>
          </p:cNvSpPr>
          <p:nvPr>
            <p:ph type="body" sz="quarter" idx="11"/>
          </p:nvPr>
        </p:nvSpPr>
        <p:spPr>
          <a:xfrm>
            <a:off x="683569" y="1140621"/>
            <a:ext cx="3816425" cy="3321844"/>
          </a:xfrm>
          <a:prstGeom prst="rect">
            <a:avLst/>
          </a:prstGeom>
        </p:spPr>
        <p:txBody>
          <a:bodyPr/>
          <a:lstStyle>
            <a:lvl1pPr marL="0" marR="0" indent="0" defTabSz="914400" eaLnBrk="1" fontAlgn="auto" latinLnBrk="0" hangingPunct="1">
              <a:lnSpc>
                <a:spcPct val="100000"/>
              </a:lnSpc>
              <a:spcBef>
                <a:spcPts val="0"/>
              </a:spcBef>
              <a:spcAft>
                <a:spcPts val="0"/>
              </a:spcAft>
              <a:buClr>
                <a:schemeClr val="tx1"/>
              </a:buClr>
              <a:buSzPct val="110000"/>
              <a:buFont typeface="Wingdings 2" pitchFamily="18" charset="2"/>
              <a:buNone/>
              <a:tabLst/>
              <a:defRPr sz="1400">
                <a:solidFill>
                  <a:srgbClr val="635D63"/>
                </a:solidFill>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marL="0" marR="0" lvl="0" indent="0" defTabSz="914400" eaLnBrk="1" fontAlgn="auto" latinLnBrk="0" hangingPunct="1">
              <a:lnSpc>
                <a:spcPct val="100000"/>
              </a:lnSpc>
              <a:spcBef>
                <a:spcPts val="0"/>
              </a:spcBef>
              <a:spcAft>
                <a:spcPts val="0"/>
              </a:spcAft>
              <a:buClr>
                <a:schemeClr val="tx1"/>
              </a:buClr>
              <a:buSzPct val="110000"/>
              <a:buFont typeface="Wingdings 2" pitchFamily="18" charset="2"/>
              <a:buNone/>
              <a:tabLst/>
              <a:defRPr/>
            </a:pPr>
            <a:r>
              <a:rPr lang="nl-NL" smtClean="0"/>
              <a:t>Klik om de modelstijlen te bewerken</a:t>
            </a:r>
          </a:p>
          <a:p>
            <a:pPr marL="0" marR="0" lvl="1" indent="0" defTabSz="914400" eaLnBrk="1" fontAlgn="auto" latinLnBrk="0" hangingPunct="1">
              <a:lnSpc>
                <a:spcPct val="100000"/>
              </a:lnSpc>
              <a:spcBef>
                <a:spcPts val="0"/>
              </a:spcBef>
              <a:spcAft>
                <a:spcPts val="0"/>
              </a:spcAft>
              <a:buClr>
                <a:schemeClr val="tx1"/>
              </a:buClr>
              <a:buSzPct val="110000"/>
              <a:buFont typeface="Wingdings 2" pitchFamily="18" charset="2"/>
              <a:buNone/>
              <a:tabLst/>
              <a:defRPr/>
            </a:pPr>
            <a:r>
              <a:rPr lang="nl-NL" smtClean="0"/>
              <a:t>Tweede niveau</a:t>
            </a:r>
          </a:p>
        </p:txBody>
      </p:sp>
      <p:sp>
        <p:nvSpPr>
          <p:cNvPr id="9" name="Tijdelijke aanduiding voor tekst 5"/>
          <p:cNvSpPr>
            <a:spLocks noGrp="1"/>
          </p:cNvSpPr>
          <p:nvPr>
            <p:ph type="body" sz="quarter" idx="12"/>
          </p:nvPr>
        </p:nvSpPr>
        <p:spPr>
          <a:xfrm>
            <a:off x="5004048" y="1140621"/>
            <a:ext cx="3816102" cy="3321844"/>
          </a:xfrm>
          <a:prstGeom prst="rect">
            <a:avLst/>
          </a:prstGeom>
        </p:spPr>
        <p:txBody>
          <a:bodyPr/>
          <a:lstStyle>
            <a:lvl1pPr marL="0" marR="0" indent="0" defTabSz="914400" eaLnBrk="1" fontAlgn="auto" latinLnBrk="0" hangingPunct="1">
              <a:lnSpc>
                <a:spcPct val="100000"/>
              </a:lnSpc>
              <a:spcBef>
                <a:spcPts val="0"/>
              </a:spcBef>
              <a:spcAft>
                <a:spcPts val="0"/>
              </a:spcAft>
              <a:buClr>
                <a:schemeClr val="tx1"/>
              </a:buClr>
              <a:buSzPct val="110000"/>
              <a:buFont typeface="Wingdings 2" pitchFamily="18" charset="2"/>
              <a:buNone/>
              <a:tabLst/>
              <a:defRPr sz="1400">
                <a:solidFill>
                  <a:srgbClr val="635D63"/>
                </a:solidFill>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lvl="0"/>
            <a:r>
              <a:rPr lang="nl-NL" smtClean="0"/>
              <a:t>Klik om de modelstijlen te bewerken</a:t>
            </a:r>
          </a:p>
          <a:p>
            <a:pPr lvl="1"/>
            <a:r>
              <a:rPr lang="nl-NL" smtClean="0"/>
              <a:t>Tweede niveau</a:t>
            </a:r>
          </a:p>
        </p:txBody>
      </p:sp>
      <p:pic>
        <p:nvPicPr>
          <p:cNvPr id="12" name="Afbeelding 11"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3"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8" name="Afbeelding 7"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1"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644301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a met opsommingstekst">
    <p:spTree>
      <p:nvGrpSpPr>
        <p:cNvPr id="1" name=""/>
        <p:cNvGrpSpPr/>
        <p:nvPr/>
      </p:nvGrpSpPr>
      <p:grpSpPr>
        <a:xfrm>
          <a:off x="0" y="0"/>
          <a:ext cx="0" cy="0"/>
          <a:chOff x="0" y="0"/>
          <a:chExt cx="0" cy="0"/>
        </a:xfrm>
      </p:grpSpPr>
      <p:sp>
        <p:nvSpPr>
          <p:cNvPr id="4" name="Tijdelijke aanduiding voor tekst 5"/>
          <p:cNvSpPr>
            <a:spLocks noGrp="1"/>
          </p:cNvSpPr>
          <p:nvPr>
            <p:ph type="body" sz="quarter" idx="11"/>
          </p:nvPr>
        </p:nvSpPr>
        <p:spPr>
          <a:xfrm>
            <a:off x="683569" y="1140621"/>
            <a:ext cx="8136581" cy="3321844"/>
          </a:xfrm>
          <a:prstGeom prst="rect">
            <a:avLst/>
          </a:prstGeom>
        </p:spPr>
        <p:txBody>
          <a:bodyPr/>
          <a:lstStyle>
            <a:lvl1pPr marL="285750" indent="-285750">
              <a:buClr>
                <a:schemeClr val="tx1"/>
              </a:buClr>
              <a:buSzPct val="110000"/>
              <a:buFont typeface="Wingdings 2" pitchFamily="18" charset="2"/>
              <a:buChar char=""/>
              <a:defRPr sz="1600">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8" name="Afbeelding 7"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9"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2" name="Afbeelding 1"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2"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109210407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a met opsommingstekst">
    <p:spTree>
      <p:nvGrpSpPr>
        <p:cNvPr id="1" name=""/>
        <p:cNvGrpSpPr/>
        <p:nvPr/>
      </p:nvGrpSpPr>
      <p:grpSpPr>
        <a:xfrm>
          <a:off x="0" y="0"/>
          <a:ext cx="0" cy="0"/>
          <a:chOff x="0" y="0"/>
          <a:chExt cx="0" cy="0"/>
        </a:xfrm>
      </p:grpSpPr>
      <p:sp>
        <p:nvSpPr>
          <p:cNvPr id="4" name="Tijdelijke aanduiding voor tekst 5"/>
          <p:cNvSpPr>
            <a:spLocks noGrp="1"/>
          </p:cNvSpPr>
          <p:nvPr>
            <p:ph type="body" sz="quarter" idx="11"/>
          </p:nvPr>
        </p:nvSpPr>
        <p:spPr>
          <a:xfrm>
            <a:off x="683569" y="1140621"/>
            <a:ext cx="8136581" cy="3321844"/>
          </a:xfrm>
          <a:prstGeom prst="rect">
            <a:avLst/>
          </a:prstGeom>
        </p:spPr>
        <p:txBody>
          <a:bodyPr/>
          <a:lstStyle>
            <a:lvl1pPr marL="285750" indent="-285750">
              <a:buClr>
                <a:schemeClr val="tx1"/>
              </a:buClr>
              <a:buSzPct val="110000"/>
              <a:buFont typeface="Wingdings 2" pitchFamily="18" charset="2"/>
              <a:buChar char=""/>
              <a:defRPr sz="1600">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8" name="Afbeelding 7" descr="device2.ai"/>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9"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2" name="Afbeelding 1" descr="beeldmerk.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2" name="Tijdelijke aanduiding voor dianummer 1"/>
          <p:cNvSpPr txBox="1">
            <a:spLocks/>
          </p:cNvSpPr>
          <p:nvPr/>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76553517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a met opsommingstekst 2 kolommen">
    <p:spTree>
      <p:nvGrpSpPr>
        <p:cNvPr id="1" name=""/>
        <p:cNvGrpSpPr/>
        <p:nvPr/>
      </p:nvGrpSpPr>
      <p:grpSpPr>
        <a:xfrm>
          <a:off x="0" y="0"/>
          <a:ext cx="0" cy="0"/>
          <a:chOff x="0" y="0"/>
          <a:chExt cx="0" cy="0"/>
        </a:xfrm>
      </p:grpSpPr>
      <p:sp>
        <p:nvSpPr>
          <p:cNvPr id="7" name="Tijdelijke aanduiding voor tekst 5"/>
          <p:cNvSpPr>
            <a:spLocks noGrp="1"/>
          </p:cNvSpPr>
          <p:nvPr>
            <p:ph type="body" sz="quarter" idx="11"/>
          </p:nvPr>
        </p:nvSpPr>
        <p:spPr>
          <a:xfrm>
            <a:off x="683569" y="1140621"/>
            <a:ext cx="3812233" cy="3321844"/>
          </a:xfrm>
          <a:prstGeom prst="rect">
            <a:avLst/>
          </a:prstGeom>
        </p:spPr>
        <p:txBody>
          <a:bodyPr/>
          <a:lstStyle>
            <a:lvl1pPr marL="285750" indent="-285750">
              <a:buClr>
                <a:schemeClr val="tx1"/>
              </a:buClr>
              <a:buSzPct val="110000"/>
              <a:buFont typeface="Wingdings 2" pitchFamily="18" charset="2"/>
              <a:buChar char=""/>
              <a:defRPr sz="1600">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8" name="Tijdelijke aanduiding voor tekst 5"/>
          <p:cNvSpPr>
            <a:spLocks noGrp="1"/>
          </p:cNvSpPr>
          <p:nvPr>
            <p:ph type="body" sz="quarter" idx="12"/>
          </p:nvPr>
        </p:nvSpPr>
        <p:spPr>
          <a:xfrm>
            <a:off x="4860032" y="1140621"/>
            <a:ext cx="3960117" cy="3321844"/>
          </a:xfrm>
          <a:prstGeom prst="rect">
            <a:avLst/>
          </a:prstGeom>
        </p:spPr>
        <p:txBody>
          <a:bodyPr/>
          <a:lstStyle>
            <a:lvl1pPr marL="285750" indent="-285750">
              <a:buClr>
                <a:schemeClr val="tx1"/>
              </a:buClr>
              <a:buSzPct val="110000"/>
              <a:buFont typeface="Wingdings 2" pitchFamily="18" charset="2"/>
              <a:buChar char=""/>
              <a:defRPr sz="1600">
                <a:latin typeface="Arial"/>
                <a:ea typeface="Arial"/>
                <a:cs typeface="Arial"/>
              </a:defRPr>
            </a:lvl1pPr>
            <a:lvl2pPr marL="543600" indent="-285750">
              <a:lnSpc>
                <a:spcPct val="150000"/>
              </a:lnSpc>
              <a:buClr>
                <a:schemeClr val="accent1"/>
              </a:buClr>
              <a:buFont typeface="Wingdings 2" pitchFamily="18" charset="2"/>
              <a:buChar char=""/>
              <a:defRPr sz="1200">
                <a:latin typeface="Arial"/>
                <a:ea typeface="Arial"/>
                <a:cs typeface="Arial"/>
              </a:defRPr>
            </a:lvl2pPr>
            <a:lvl3pPr marL="810000" indent="-285750">
              <a:lnSpc>
                <a:spcPct val="125000"/>
              </a:lnSpc>
              <a:buClr>
                <a:schemeClr val="accent3"/>
              </a:buClr>
              <a:buFont typeface="Wingdings 2" pitchFamily="18" charset="2"/>
              <a:buChar char="¿"/>
              <a:defRPr sz="1200">
                <a:latin typeface="Arial"/>
                <a:ea typeface="Arial"/>
                <a:cs typeface="Arial"/>
              </a:defRPr>
            </a:lvl3pPr>
            <a:lvl4pPr marL="1080000" indent="-276225">
              <a:lnSpc>
                <a:spcPct val="125000"/>
              </a:lnSpc>
              <a:buClr>
                <a:schemeClr val="accent6"/>
              </a:buClr>
              <a:buFont typeface="Wingdings 2" pitchFamily="18" charset="2"/>
              <a:buChar char="¿"/>
              <a:defRPr sz="1200">
                <a:latin typeface="Arial"/>
                <a:ea typeface="Arial"/>
                <a:cs typeface="Arial"/>
              </a:defRPr>
            </a:lvl4pPr>
            <a:lvl5pPr marL="1350000" indent="-266700">
              <a:lnSpc>
                <a:spcPct val="125000"/>
              </a:lnSpc>
              <a:buClr>
                <a:schemeClr val="tx2"/>
              </a:buClr>
              <a:buFont typeface="Wingdings 2" pitchFamily="18" charset="2"/>
              <a:buChar char="¿"/>
              <a:defRPr sz="1200">
                <a:latin typeface="Arial"/>
                <a:ea typeface="Arial"/>
                <a:cs typeface="Arial"/>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0" name="Afbeelding 9"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1"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9" name="Afbeelding 8"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2"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72264610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a met Afbeelding">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1"/>
          </p:nvPr>
        </p:nvSpPr>
        <p:spPr>
          <a:xfrm>
            <a:off x="683569" y="1140621"/>
            <a:ext cx="8136581" cy="3321843"/>
          </a:xfrm>
          <a:prstGeom prst="rect">
            <a:avLst/>
          </a:prstGeom>
        </p:spPr>
        <p:txBody>
          <a:bodyPr/>
          <a:lstStyle>
            <a:lvl1pPr>
              <a:defRPr sz="1400">
                <a:solidFill>
                  <a:srgbClr val="635D63"/>
                </a:solidFill>
                <a:latin typeface="Arial"/>
                <a:ea typeface="Arial"/>
                <a:cs typeface="Arial"/>
              </a:defRPr>
            </a:lvl1pPr>
          </a:lstStyle>
          <a:p>
            <a:r>
              <a:rPr lang="nl-NL" smtClean="0"/>
              <a:t>Klik op het pictogram als u een afbeelding wilt toevoegen</a:t>
            </a:r>
            <a:endParaRPr lang="nl-NL" dirty="0"/>
          </a:p>
        </p:txBody>
      </p:sp>
      <p:pic>
        <p:nvPicPr>
          <p:cNvPr id="12" name="Afbeelding 11"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3"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6" name="Afbeelding 5"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1"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20634478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 met 2 afbeeldingen">
    <p:spTree>
      <p:nvGrpSpPr>
        <p:cNvPr id="1" name=""/>
        <p:cNvGrpSpPr/>
        <p:nvPr/>
      </p:nvGrpSpPr>
      <p:grpSpPr>
        <a:xfrm>
          <a:off x="0" y="0"/>
          <a:ext cx="0" cy="0"/>
          <a:chOff x="0" y="0"/>
          <a:chExt cx="0" cy="0"/>
        </a:xfrm>
      </p:grpSpPr>
      <p:sp>
        <p:nvSpPr>
          <p:cNvPr id="5" name="Tijdelijke aanduiding voor afbeelding 4"/>
          <p:cNvSpPr>
            <a:spLocks noGrp="1"/>
          </p:cNvSpPr>
          <p:nvPr>
            <p:ph type="pic" sz="quarter" idx="11"/>
          </p:nvPr>
        </p:nvSpPr>
        <p:spPr>
          <a:xfrm>
            <a:off x="683569" y="1140621"/>
            <a:ext cx="3888432" cy="3321844"/>
          </a:xfrm>
          <a:prstGeom prst="rect">
            <a:avLst/>
          </a:prstGeom>
        </p:spPr>
        <p:txBody>
          <a:bodyPr/>
          <a:lstStyle>
            <a:lvl1pPr>
              <a:defRPr sz="1200">
                <a:solidFill>
                  <a:srgbClr val="635D63"/>
                </a:solidFill>
                <a:latin typeface="Arial"/>
                <a:ea typeface="Arial"/>
                <a:cs typeface="Arial"/>
              </a:defRPr>
            </a:lvl1pPr>
          </a:lstStyle>
          <a:p>
            <a:r>
              <a:rPr lang="nl-NL" smtClean="0"/>
              <a:t>Klik op het pictogram als u een afbeelding wilt toevoegen</a:t>
            </a:r>
            <a:endParaRPr lang="nl-NL" dirty="0"/>
          </a:p>
        </p:txBody>
      </p:sp>
      <p:sp>
        <p:nvSpPr>
          <p:cNvPr id="6" name="Tijdelijke aanduiding voor afbeelding 4"/>
          <p:cNvSpPr>
            <a:spLocks noGrp="1"/>
          </p:cNvSpPr>
          <p:nvPr>
            <p:ph type="pic" sz="quarter" idx="12"/>
          </p:nvPr>
        </p:nvSpPr>
        <p:spPr>
          <a:xfrm>
            <a:off x="4932039" y="1140621"/>
            <a:ext cx="3888110" cy="3321844"/>
          </a:xfrm>
          <a:prstGeom prst="rect">
            <a:avLst/>
          </a:prstGeom>
        </p:spPr>
        <p:txBody>
          <a:bodyPr/>
          <a:lstStyle>
            <a:lvl1pPr>
              <a:defRPr sz="1200">
                <a:solidFill>
                  <a:srgbClr val="635D63"/>
                </a:solidFill>
                <a:latin typeface="Arial"/>
                <a:ea typeface="Arial"/>
                <a:cs typeface="Arial"/>
              </a:defRPr>
            </a:lvl1pPr>
          </a:lstStyle>
          <a:p>
            <a:r>
              <a:rPr lang="nl-NL" smtClean="0"/>
              <a:t>Klik op het pictogram als u een afbeelding wilt toevoegen</a:t>
            </a:r>
            <a:endParaRPr lang="nl-NL" dirty="0"/>
          </a:p>
        </p:txBody>
      </p:sp>
      <p:pic>
        <p:nvPicPr>
          <p:cNvPr id="13" name="Afbeelding 12" descr="device2.ai"/>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 y="195486"/>
            <a:ext cx="620622" cy="576064"/>
          </a:xfrm>
          <a:prstGeom prst="rect">
            <a:avLst/>
          </a:prstGeom>
        </p:spPr>
      </p:pic>
      <p:sp>
        <p:nvSpPr>
          <p:cNvPr id="14" name="Titel 1"/>
          <p:cNvSpPr>
            <a:spLocks noGrp="1"/>
          </p:cNvSpPr>
          <p:nvPr>
            <p:ph type="title" hasCustomPrompt="1"/>
          </p:nvPr>
        </p:nvSpPr>
        <p:spPr>
          <a:xfrm>
            <a:off x="683569" y="0"/>
            <a:ext cx="8136905" cy="879102"/>
          </a:xfrm>
          <a:prstGeom prst="rect">
            <a:avLst/>
          </a:prstGeom>
        </p:spPr>
        <p:txBody>
          <a:bodyPr tIns="140400" anchor="t">
            <a:normAutofit/>
          </a:bodyPr>
          <a:lstStyle>
            <a:lvl1pPr algn="l">
              <a:defRPr sz="2600" b="1">
                <a:solidFill>
                  <a:schemeClr val="accent6"/>
                </a:solidFill>
              </a:defRPr>
            </a:lvl1pPr>
          </a:lstStyle>
          <a:p>
            <a:r>
              <a:rPr lang="nl-NL" dirty="0" smtClean="0"/>
              <a:t>Klik om de stijl te bewerken</a:t>
            </a:r>
            <a:endParaRPr lang="nl-NL" dirty="0"/>
          </a:p>
        </p:txBody>
      </p:sp>
      <p:pic>
        <p:nvPicPr>
          <p:cNvPr id="7" name="Afbeelding 6" descr="beeldmerk.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8426" y="4620394"/>
            <a:ext cx="419348" cy="419348"/>
          </a:xfrm>
          <a:prstGeom prst="rect">
            <a:avLst/>
          </a:prstGeom>
        </p:spPr>
      </p:pic>
      <p:sp>
        <p:nvSpPr>
          <p:cNvPr id="12" name="Tijdelijke aanduiding voor dianummer 1"/>
          <p:cNvSpPr txBox="1">
            <a:spLocks/>
          </p:cNvSpPr>
          <p:nvPr userDrawn="1"/>
        </p:nvSpPr>
        <p:spPr>
          <a:xfrm>
            <a:off x="683569" y="4659982"/>
            <a:ext cx="720080" cy="288032"/>
          </a:xfrm>
          <a:prstGeom prst="rect">
            <a:avLst/>
          </a:prstGeom>
        </p:spPr>
        <p:txBody>
          <a:bodyPr vert="horz" lIns="91440" tIns="45720" rIns="91440" bIns="45720" rtlCol="0" anchor="ctr"/>
          <a:lstStyle>
            <a:defPPr>
              <a:defRPr lang="nl-NL"/>
            </a:defPPr>
            <a:lvl1pPr algn="l" rtl="0" fontAlgn="base">
              <a:spcBef>
                <a:spcPct val="0"/>
              </a:spcBef>
              <a:spcAft>
                <a:spcPct val="0"/>
              </a:spcAft>
              <a:defRPr sz="900" kern="1200">
                <a:solidFill>
                  <a:schemeClr val="accent6"/>
                </a:solidFill>
                <a:latin typeface="Arial"/>
                <a:ea typeface="+mn-ea"/>
                <a:cs typeface="Arial" charset="0"/>
              </a:defRPr>
            </a:lvl1pPr>
            <a:lvl2pPr marL="457200" algn="l" rtl="0" fontAlgn="base">
              <a:spcBef>
                <a:spcPct val="0"/>
              </a:spcBef>
              <a:spcAft>
                <a:spcPct val="0"/>
              </a:spcAft>
              <a:defRPr sz="2200" kern="1200">
                <a:solidFill>
                  <a:schemeClr val="tx1"/>
                </a:solidFill>
                <a:latin typeface="Verdana" pitchFamily="34" charset="0"/>
                <a:ea typeface="+mn-ea"/>
                <a:cs typeface="Arial" charset="0"/>
              </a:defRPr>
            </a:lvl2pPr>
            <a:lvl3pPr marL="914400" algn="l" rtl="0" fontAlgn="base">
              <a:spcBef>
                <a:spcPct val="0"/>
              </a:spcBef>
              <a:spcAft>
                <a:spcPct val="0"/>
              </a:spcAft>
              <a:defRPr sz="2200" kern="1200">
                <a:solidFill>
                  <a:schemeClr val="tx1"/>
                </a:solidFill>
                <a:latin typeface="Verdana" pitchFamily="34" charset="0"/>
                <a:ea typeface="+mn-ea"/>
                <a:cs typeface="Arial" charset="0"/>
              </a:defRPr>
            </a:lvl3pPr>
            <a:lvl4pPr marL="1371600" algn="l" rtl="0" fontAlgn="base">
              <a:spcBef>
                <a:spcPct val="0"/>
              </a:spcBef>
              <a:spcAft>
                <a:spcPct val="0"/>
              </a:spcAft>
              <a:defRPr sz="2200" kern="1200">
                <a:solidFill>
                  <a:schemeClr val="tx1"/>
                </a:solidFill>
                <a:latin typeface="Verdana" pitchFamily="34" charset="0"/>
                <a:ea typeface="+mn-ea"/>
                <a:cs typeface="Arial" charset="0"/>
              </a:defRPr>
            </a:lvl4pPr>
            <a:lvl5pPr marL="1828800" algn="l" rtl="0" fontAlgn="base">
              <a:spcBef>
                <a:spcPct val="0"/>
              </a:spcBef>
              <a:spcAft>
                <a:spcPct val="0"/>
              </a:spcAft>
              <a:defRPr sz="2200" kern="1200">
                <a:solidFill>
                  <a:schemeClr val="tx1"/>
                </a:solidFill>
                <a:latin typeface="Verdana" pitchFamily="34" charset="0"/>
                <a:ea typeface="+mn-ea"/>
                <a:cs typeface="Arial" charset="0"/>
              </a:defRPr>
            </a:lvl5pPr>
            <a:lvl6pPr marL="2286000" algn="l" defTabSz="914400" rtl="0" eaLnBrk="1" latinLnBrk="0" hangingPunct="1">
              <a:defRPr sz="2200" kern="1200">
                <a:solidFill>
                  <a:schemeClr val="tx1"/>
                </a:solidFill>
                <a:latin typeface="Verdana" pitchFamily="34" charset="0"/>
                <a:ea typeface="+mn-ea"/>
                <a:cs typeface="Arial" charset="0"/>
              </a:defRPr>
            </a:lvl6pPr>
            <a:lvl7pPr marL="2743200" algn="l" defTabSz="914400" rtl="0" eaLnBrk="1" latinLnBrk="0" hangingPunct="1">
              <a:defRPr sz="2200" kern="1200">
                <a:solidFill>
                  <a:schemeClr val="tx1"/>
                </a:solidFill>
                <a:latin typeface="Verdana" pitchFamily="34" charset="0"/>
                <a:ea typeface="+mn-ea"/>
                <a:cs typeface="Arial" charset="0"/>
              </a:defRPr>
            </a:lvl7pPr>
            <a:lvl8pPr marL="3200400" algn="l" defTabSz="914400" rtl="0" eaLnBrk="1" latinLnBrk="0" hangingPunct="1">
              <a:defRPr sz="2200" kern="1200">
                <a:solidFill>
                  <a:schemeClr val="tx1"/>
                </a:solidFill>
                <a:latin typeface="Verdana" pitchFamily="34" charset="0"/>
                <a:ea typeface="+mn-ea"/>
                <a:cs typeface="Arial" charset="0"/>
              </a:defRPr>
            </a:lvl8pPr>
            <a:lvl9pPr marL="3657600" algn="l" defTabSz="914400" rtl="0" eaLnBrk="1" latinLnBrk="0" hangingPunct="1">
              <a:defRPr sz="2200" kern="1200">
                <a:solidFill>
                  <a:schemeClr val="tx1"/>
                </a:solidFill>
                <a:latin typeface="Verdana" pitchFamily="34" charset="0"/>
                <a:ea typeface="+mn-ea"/>
                <a:cs typeface="Arial" charset="0"/>
              </a:defRPr>
            </a:lvl9pPr>
          </a:lstStyle>
          <a:p>
            <a:fld id="{47AE69B1-B8AE-4770-8045-95263AB5DF40}" type="slidenum">
              <a:rPr lang="nl-NL" sz="1100" smtClean="0">
                <a:solidFill>
                  <a:srgbClr val="635D63"/>
                </a:solidFill>
              </a:rPr>
              <a:pPr/>
              <a:t>‹nr.›</a:t>
            </a:fld>
            <a:endParaRPr lang="nl-NL" sz="1100" dirty="0">
              <a:solidFill>
                <a:srgbClr val="635D63"/>
              </a:solidFill>
            </a:endParaRPr>
          </a:p>
        </p:txBody>
      </p:sp>
    </p:spTree>
    <p:extLst>
      <p:ext uri="{BB962C8B-B14F-4D97-AF65-F5344CB8AC3E}">
        <p14:creationId xmlns:p14="http://schemas.microsoft.com/office/powerpoint/2010/main" val="19072580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4" r:id="rId1"/>
    <p:sldLayoutId id="2147483688" r:id="rId2"/>
    <p:sldLayoutId id="2147483725" r:id="rId3"/>
    <p:sldLayoutId id="2147483689" r:id="rId4"/>
    <p:sldLayoutId id="2147483687" r:id="rId5"/>
    <p:sldLayoutId id="2147483726" r:id="rId6"/>
    <p:sldLayoutId id="2147483723" r:id="rId7"/>
    <p:sldLayoutId id="2147483690" r:id="rId8"/>
    <p:sldLayoutId id="2147483691" r:id="rId9"/>
    <p:sldLayoutId id="2147483692" r:id="rId10"/>
    <p:sldLayoutId id="2147483693" r:id="rId11"/>
    <p:sldLayoutId id="2147483694" r:id="rId12"/>
    <p:sldLayoutId id="2147483727" r:id="rId13"/>
    <p:sldLayoutId id="2147483721" r:id="rId14"/>
  </p:sldLayoutIdLst>
  <p:timing>
    <p:tnLst>
      <p:par>
        <p:cTn id="1" dur="indefinite" restart="never" nodeType="tmRoot"/>
      </p:par>
    </p:tnLst>
  </p:timing>
  <p:hf hdr="0" ftr="0" dt="0"/>
  <p:txStyles>
    <p:titleStyle>
      <a:lvl1pPr eaLnBrk="1" hangingPunct="1">
        <a:defRPr sz="2400">
          <a:solidFill>
            <a:srgbClr val="635D63"/>
          </a:solidFill>
          <a:latin typeface="Arial"/>
        </a:defRPr>
      </a:lvl1pPr>
    </p:titleStyle>
    <p:bodyStyle>
      <a:lvl1pPr eaLnBrk="1" hangingPunct="1">
        <a:defRPr>
          <a:solidFill>
            <a:srgbClr val="DE0073"/>
          </a:solidFill>
          <a:latin typeface="Trebuchet MS" pitchFamily="34" charset="0"/>
        </a:defRPr>
      </a:lvl1pPr>
      <a:lvl2pPr eaLnBrk="1" hangingPunct="1">
        <a:defRPr sz="1600">
          <a:solidFill>
            <a:srgbClr val="635D63"/>
          </a:solidFill>
          <a:latin typeface="Arial" pitchFamily="34" charset="0"/>
          <a:cs typeface="Arial" pitchFamily="34" charset="0"/>
        </a:defRPr>
      </a:lvl2pPr>
      <a:lvl3pPr eaLnBrk="1" hangingPunct="1">
        <a:defRPr sz="1600">
          <a:solidFill>
            <a:srgbClr val="635D63"/>
          </a:solidFill>
          <a:latin typeface="Arial" pitchFamily="34" charset="0"/>
          <a:cs typeface="Arial" pitchFamily="34" charset="0"/>
        </a:defRPr>
      </a:lvl3pPr>
      <a:lvl4pPr eaLnBrk="1" hangingPunct="1">
        <a:defRPr sz="1600">
          <a:solidFill>
            <a:srgbClr val="635D63"/>
          </a:solidFill>
          <a:latin typeface="Arial" pitchFamily="34" charset="0"/>
          <a:cs typeface="Arial" pitchFamily="34" charset="0"/>
        </a:defRPr>
      </a:lvl4pPr>
      <a:lvl5pPr eaLnBrk="1" hangingPunct="1">
        <a:defRPr sz="1600">
          <a:solidFill>
            <a:srgbClr val="635D63"/>
          </a:solidFill>
          <a:latin typeface="Arial" pitchFamily="34" charset="0"/>
          <a:cs typeface="Arial" pitchFamily="34" charset="0"/>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tiff"/></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sites.enexis.local/team/im_architectuur/Informatieplan/Informatieplan%20ICT%20Basisvoorzieningen%202016-2018.pptx" TargetMode="Externa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openxmlformats.org/officeDocument/2006/relationships/image" Target="../media/image66.wmf"/><Relationship Id="rId13" Type="http://schemas.openxmlformats.org/officeDocument/2006/relationships/image" Target="../media/image71.jpeg"/><Relationship Id="rId18" Type="http://schemas.openxmlformats.org/officeDocument/2006/relationships/image" Target="../media/image76.png"/><Relationship Id="rId26" Type="http://schemas.openxmlformats.org/officeDocument/2006/relationships/image" Target="../media/image83.png"/><Relationship Id="rId39" Type="http://schemas.openxmlformats.org/officeDocument/2006/relationships/image" Target="../media/image92.png"/><Relationship Id="rId3" Type="http://schemas.openxmlformats.org/officeDocument/2006/relationships/hyperlink" Target="http://www.google.nl/url?sa=i&amp;rct=j&amp;q=&amp;esrc=s&amp;frm=1&amp;source=images&amp;cd=&amp;cad=rja&amp;docid=KSCCPkQ5BhfoMM&amp;tbnid=MtZjC0sbDPgXPM:&amp;ved=0CAUQjRw&amp;url=http://global.mrwood.com.au/unit3/&amp;ei=apAIUo6pHsTZOqDmgPgL&amp;bvm=bv.50500085,d.bGE&amp;psig=AFQjCNH-sDoiNJTd6VjvgBtcD6-0rSHBPg&amp;ust=1376379361076513" TargetMode="External"/><Relationship Id="rId21" Type="http://schemas.openxmlformats.org/officeDocument/2006/relationships/image" Target="../media/image79.png"/><Relationship Id="rId34" Type="http://schemas.openxmlformats.org/officeDocument/2006/relationships/image" Target="../media/image87.png"/><Relationship Id="rId42" Type="http://schemas.openxmlformats.org/officeDocument/2006/relationships/image" Target="../media/image95.png"/><Relationship Id="rId7" Type="http://schemas.openxmlformats.org/officeDocument/2006/relationships/image" Target="../media/image65.png"/><Relationship Id="rId12" Type="http://schemas.openxmlformats.org/officeDocument/2006/relationships/image" Target="../media/image70.jpeg"/><Relationship Id="rId17" Type="http://schemas.openxmlformats.org/officeDocument/2006/relationships/image" Target="../media/image75.png"/><Relationship Id="rId25" Type="http://schemas.openxmlformats.org/officeDocument/2006/relationships/image" Target="../media/image82.png"/><Relationship Id="rId33" Type="http://schemas.openxmlformats.org/officeDocument/2006/relationships/hyperlink" Target="http://www.google.nl/url?sa=i&amp;rct=j&amp;q=&amp;esrc=s&amp;frm=1&amp;source=images&amp;cd=&amp;cad=rja&amp;docid=rbB_Soyh6Jq3wM&amp;tbnid=bDHbhIbTP4QP4M:&amp;ved=0CAUQjRw&amp;url=http://www.cargowise.com/mssql2012.aspx&amp;ei=YacIUqmWCsXjO9rmgZgC&amp;bvm=bv.50500085,d.bGE&amp;psig=AFQjCNFyDPOquBkALJ4ShNRAr_OQjC8wwA&amp;ust=1376385225896893" TargetMode="External"/><Relationship Id="rId38" Type="http://schemas.openxmlformats.org/officeDocument/2006/relationships/image" Target="../media/image91.png"/><Relationship Id="rId46" Type="http://schemas.openxmlformats.org/officeDocument/2006/relationships/image" Target="../media/image99.jpeg"/><Relationship Id="rId2" Type="http://schemas.openxmlformats.org/officeDocument/2006/relationships/image" Target="../media/image61.png"/><Relationship Id="rId16" Type="http://schemas.openxmlformats.org/officeDocument/2006/relationships/image" Target="../media/image74.png"/><Relationship Id="rId20" Type="http://schemas.openxmlformats.org/officeDocument/2006/relationships/image" Target="../media/image78.png"/><Relationship Id="rId29" Type="http://schemas.openxmlformats.org/officeDocument/2006/relationships/hyperlink" Target="http://www.google.nl/url?sa=i&amp;rct=j&amp;q=&amp;esrc=s&amp;frm=1&amp;source=images&amp;cd=&amp;cad=rja&amp;docid=Z8GnnBO1mXpLkM&amp;tbnid=QfdMDzDFeGJEXM:&amp;ved=0CAUQjRw&amp;url=http://www.stopcancerstadiumtour.nl/?page_id=15&amp;ei=f5IIUp_eBcOAPfqvgKgO&amp;bvm=bv.50500085,d.bGE&amp;psig=AFQjCNHMlvxOrV4yHmadEHB8uR3kPP9F1w&amp;ust=1376379893697656" TargetMode="External"/><Relationship Id="rId41" Type="http://schemas.openxmlformats.org/officeDocument/2006/relationships/image" Target="../media/image94.png"/><Relationship Id="rId1" Type="http://schemas.openxmlformats.org/officeDocument/2006/relationships/slideLayout" Target="../slideLayouts/slideLayout6.xml"/><Relationship Id="rId6" Type="http://schemas.openxmlformats.org/officeDocument/2006/relationships/image" Target="../media/image64.png"/><Relationship Id="rId11" Type="http://schemas.openxmlformats.org/officeDocument/2006/relationships/image" Target="../media/image69.jpeg"/><Relationship Id="rId24" Type="http://schemas.openxmlformats.org/officeDocument/2006/relationships/image" Target="../media/image81.jpeg"/><Relationship Id="rId32" Type="http://schemas.openxmlformats.org/officeDocument/2006/relationships/image" Target="../media/image86.jpeg"/><Relationship Id="rId37" Type="http://schemas.openxmlformats.org/officeDocument/2006/relationships/image" Target="../media/image90.png"/><Relationship Id="rId40" Type="http://schemas.openxmlformats.org/officeDocument/2006/relationships/image" Target="../media/image93.png"/><Relationship Id="rId45" Type="http://schemas.openxmlformats.org/officeDocument/2006/relationships/image" Target="../media/image98.png"/><Relationship Id="rId5" Type="http://schemas.openxmlformats.org/officeDocument/2006/relationships/image" Target="../media/image63.png"/><Relationship Id="rId15" Type="http://schemas.openxmlformats.org/officeDocument/2006/relationships/image" Target="../media/image73.png"/><Relationship Id="rId23" Type="http://schemas.openxmlformats.org/officeDocument/2006/relationships/hyperlink" Target="http://www.google.nl/url?sa=i&amp;source=images&amp;cd=&amp;cad=rja&amp;docid=Pe7zQK6Nx_-m3M&amp;tbnid=oE4cXoTxPjkH2M:&amp;ved=0CAgQjRwwAA&amp;url=http://www.microsoft.com/en-us/windows/windowsintune/pc-management.aspx&amp;ei=1pMIUorBKqqD4gTuwIGgBg&amp;psig=AFQjCNHJ_-ppNXYaSpJlTPu2fcWYzdRn3Q&amp;ust=1376380246738054" TargetMode="External"/><Relationship Id="rId28" Type="http://schemas.openxmlformats.org/officeDocument/2006/relationships/image" Target="../media/image84.jpeg"/><Relationship Id="rId36" Type="http://schemas.openxmlformats.org/officeDocument/2006/relationships/image" Target="../media/image89.png"/><Relationship Id="rId10" Type="http://schemas.openxmlformats.org/officeDocument/2006/relationships/image" Target="../media/image68.jpeg"/><Relationship Id="rId19" Type="http://schemas.openxmlformats.org/officeDocument/2006/relationships/image" Target="../media/image77.png"/><Relationship Id="rId31" Type="http://schemas.openxmlformats.org/officeDocument/2006/relationships/hyperlink" Target="http://www.google.nl/url?sa=i&amp;rct=j&amp;q=&amp;esrc=s&amp;frm=1&amp;source=images&amp;cd=&amp;cad=rja&amp;docid=Z_L99988NDVwDM&amp;tbnid=AZKrdJA3Q6B4cM:&amp;ved=0CAUQjRw&amp;url=http://www.newhorizons.com/LocalWeb/content/ContentOne.aspx?TemplateId=3947&amp;GroupId=306&amp;ei=86YIUv_KMY3TOf2tgQg&amp;bvm=bv.50500085,d.bGE&amp;psig=AFQjCNF2eZIAbG-pw8-yrV5bU2FKSLpQOA&amp;ust=1376385133532942" TargetMode="External"/><Relationship Id="rId44" Type="http://schemas.openxmlformats.org/officeDocument/2006/relationships/image" Target="../media/image97.png"/><Relationship Id="rId4" Type="http://schemas.openxmlformats.org/officeDocument/2006/relationships/image" Target="../media/image62.jpeg"/><Relationship Id="rId9" Type="http://schemas.openxmlformats.org/officeDocument/2006/relationships/image" Target="../media/image67.png"/><Relationship Id="rId14" Type="http://schemas.openxmlformats.org/officeDocument/2006/relationships/image" Target="../media/image72.png"/><Relationship Id="rId22" Type="http://schemas.openxmlformats.org/officeDocument/2006/relationships/image" Target="../media/image80.png"/><Relationship Id="rId27" Type="http://schemas.openxmlformats.org/officeDocument/2006/relationships/hyperlink" Target="http://www.google.nl/url?sa=i&amp;rct=j&amp;q=&amp;esrc=s&amp;frm=1&amp;source=images&amp;cd=&amp;cad=rja&amp;docid=-Q3Oz8fTjNd9xM&amp;tbnid=Ln7E6vNIZ0t_lM:&amp;ved=0CAUQjRw&amp;url=http://www.ts.avnet.com/clientsolutions/suppliers/sap_business_objects/&amp;ei=SIcIUvrkHYy1PeeHgfgH&amp;bvm=bv.50500085,d.ZWU&amp;psig=AFQjCNGimMZ5QrUkZmrFipr8JT-vuSiGxw&amp;ust=1376377003231001" TargetMode="External"/><Relationship Id="rId30" Type="http://schemas.openxmlformats.org/officeDocument/2006/relationships/image" Target="../media/image85.png"/><Relationship Id="rId35" Type="http://schemas.openxmlformats.org/officeDocument/2006/relationships/image" Target="../media/image88.png"/><Relationship Id="rId43" Type="http://schemas.openxmlformats.org/officeDocument/2006/relationships/image" Target="../media/image96.png"/></Relationships>
</file>

<file path=ppt/slides/_rels/slide5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s://wiki.enexis.nl/wiki/pages/viewpage.action?pageId=191168553" TargetMode="External"/><Relationship Id="rId1" Type="http://schemas.openxmlformats.org/officeDocument/2006/relationships/slideLayout" Target="../slideLayouts/slideLayout6.xml"/><Relationship Id="rId4" Type="http://schemas.openxmlformats.org/officeDocument/2006/relationships/image" Target="../media/image103.png"/></Relationships>
</file>

<file path=ppt/slides/_rels/slide6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6.xml"/><Relationship Id="rId4" Type="http://schemas.openxmlformats.org/officeDocument/2006/relationships/image" Target="../media/image105.png"/></Relationships>
</file>

<file path=ppt/slides/_rels/slide6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6.xml"/><Relationship Id="rId4" Type="http://schemas.openxmlformats.org/officeDocument/2006/relationships/image" Target="../media/image108.png"/></Relationships>
</file>

<file path=ppt/slides/_rels/slide6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name="nn256">
    <p:spTree>
      <p:nvGrpSpPr>
        <p:cNvPr id="1" name=""/>
        <p:cNvGrpSpPr/>
        <p:nvPr/>
      </p:nvGrpSpPr>
      <p:grpSpPr>
        <a:xfrm>
          <a:off x="0" y="0"/>
          <a:ext cx="0" cy="0"/>
          <a:chOff x="0" y="0"/>
          <a:chExt cx="0" cy="0"/>
        </a:xfrm>
      </p:grpSpPr>
      <p:sp>
        <p:nvSpPr>
          <p:cNvPr id="3" name="Tijdelijke aanduiding voor tekst 2"/>
          <p:cNvSpPr>
            <a:spLocks noGrp="1"/>
          </p:cNvSpPr>
          <p:nvPr>
            <p:ph type="body" sz="quarter" idx="10"/>
          </p:nvPr>
        </p:nvSpPr>
        <p:spPr/>
        <p:txBody>
          <a:bodyPr/>
          <a:lstStyle/>
          <a:p>
            <a:r>
              <a:rPr lang="nl-NL" sz="1400" dirty="0" smtClean="0"/>
              <a:t>Architectuur Solution Group (ASG)</a:t>
            </a:r>
            <a:endParaRPr lang="nl-NL" sz="1400" dirty="0"/>
          </a:p>
        </p:txBody>
      </p:sp>
      <p:sp>
        <p:nvSpPr>
          <p:cNvPr id="8" name="Tijdelijke aanduiding voor tekst 7"/>
          <p:cNvSpPr>
            <a:spLocks noGrp="1"/>
          </p:cNvSpPr>
          <p:nvPr>
            <p:ph type="body" sz="quarter" idx="11"/>
          </p:nvPr>
        </p:nvSpPr>
        <p:spPr/>
        <p:txBody>
          <a:bodyPr/>
          <a:lstStyle/>
          <a:p>
            <a:r>
              <a:rPr lang="nl-NL" dirty="0" smtClean="0"/>
              <a:t>ASG</a:t>
            </a:r>
            <a:endParaRPr lang="nl-NL" dirty="0"/>
          </a:p>
        </p:txBody>
      </p:sp>
      <p:sp>
        <p:nvSpPr>
          <p:cNvPr id="9" name="Tijdelijke aanduiding voor tekst 8"/>
          <p:cNvSpPr>
            <a:spLocks noGrp="1"/>
          </p:cNvSpPr>
          <p:nvPr>
            <p:ph type="body" sz="quarter" idx="12"/>
          </p:nvPr>
        </p:nvSpPr>
        <p:spPr/>
        <p:txBody>
          <a:bodyPr/>
          <a:lstStyle/>
          <a:p>
            <a:r>
              <a:rPr lang="nl-NL" dirty="0" smtClean="0"/>
              <a:t>Classificatiekwadranten</a:t>
            </a:r>
            <a:endParaRPr lang="nl-NL" dirty="0"/>
          </a:p>
        </p:txBody>
      </p:sp>
      <p:sp>
        <p:nvSpPr>
          <p:cNvPr id="10" name="Tijdelijke aanduiding voor tekst 9"/>
          <p:cNvSpPr>
            <a:spLocks noGrp="1"/>
          </p:cNvSpPr>
          <p:nvPr>
            <p:ph type="body" sz="quarter" idx="13"/>
          </p:nvPr>
        </p:nvSpPr>
        <p:spPr/>
        <p:txBody>
          <a:bodyPr/>
          <a:lstStyle/>
          <a:p>
            <a:r>
              <a:rPr lang="nl-NL" dirty="0" smtClean="0"/>
              <a:t>22 juni 2016</a:t>
            </a:r>
            <a:endParaRPr lang="nl-NL"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Richtlijnen</a:t>
            </a:r>
            <a:r>
              <a:rPr lang="en-US" dirty="0" smtClean="0"/>
              <a:t> </a:t>
            </a:r>
            <a:r>
              <a:rPr lang="en-US" dirty="0" err="1" smtClean="0"/>
              <a:t>classificatiemodel</a:t>
            </a:r>
            <a:endParaRPr lang="nl-NL" dirty="0"/>
          </a:p>
        </p:txBody>
      </p:sp>
      <p:sp>
        <p:nvSpPr>
          <p:cNvPr id="3" name="Tijdelijke aanduiding voor tekst 2"/>
          <p:cNvSpPr>
            <a:spLocks noGrp="1"/>
          </p:cNvSpPr>
          <p:nvPr>
            <p:ph type="body" sz="quarter" idx="10"/>
          </p:nvPr>
        </p:nvSpPr>
        <p:spPr/>
        <p:txBody>
          <a:bodyPr/>
          <a:lstStyle/>
          <a:p>
            <a:r>
              <a:rPr lang="nl-NL" sz="1100" dirty="0"/>
              <a:t>Richtlijn 1 = we kiezen het meest bewegelijke/belangrijke proces en dat bepaalt de classificatie van het blokje</a:t>
            </a:r>
          </a:p>
          <a:p>
            <a:r>
              <a:rPr lang="nl-NL" sz="1100" dirty="0"/>
              <a:t>Richtlijn 2 = de </a:t>
            </a:r>
            <a:r>
              <a:rPr lang="nl-NL" sz="1100" dirty="0" smtClean="0"/>
              <a:t>Basis Voorzieningen (</a:t>
            </a:r>
            <a:r>
              <a:rPr lang="nl-NL" sz="1100" dirty="0" err="1" smtClean="0"/>
              <a:t>BaVo’s</a:t>
            </a:r>
            <a:r>
              <a:rPr lang="nl-NL" sz="1100" dirty="0" smtClean="0"/>
              <a:t>) </a:t>
            </a:r>
            <a:r>
              <a:rPr lang="nl-NL" sz="1100" dirty="0"/>
              <a:t>kleuren mee met bijbehorende blokje, </a:t>
            </a:r>
            <a:r>
              <a:rPr lang="nl-NL" sz="1100" dirty="0" err="1"/>
              <a:t>BaVo’s</a:t>
            </a:r>
            <a:r>
              <a:rPr lang="nl-NL" sz="1100" dirty="0"/>
              <a:t> zijn namelijk faciliterend een proces/functie</a:t>
            </a:r>
          </a:p>
          <a:p>
            <a:r>
              <a:rPr lang="nl-NL" sz="1100" dirty="0"/>
              <a:t>Richtlijn 3 = voor de uitvoering: doe 1 ding tegelijk (naar Geoffrey Moore) </a:t>
            </a:r>
          </a:p>
          <a:p>
            <a:r>
              <a:rPr lang="nl-NL" sz="1100" dirty="0"/>
              <a:t> </a:t>
            </a:r>
          </a:p>
          <a:p>
            <a:r>
              <a:rPr lang="nl-NL" sz="1100" dirty="0"/>
              <a:t>Intermezzo over het gehanteerde model:</a:t>
            </a:r>
          </a:p>
          <a:p>
            <a:pPr fontAlgn="ctr"/>
            <a:r>
              <a:rPr lang="nl-NL" sz="1100" dirty="0"/>
              <a:t>·         Model Geoffrey Moore heeft iets andere insteek.</a:t>
            </a:r>
          </a:p>
          <a:p>
            <a:pPr fontAlgn="ctr"/>
            <a:r>
              <a:rPr lang="nl-NL" sz="1100" dirty="0"/>
              <a:t>·         We handhaven het model zoals nu gekozen, met ICT karakteristieken insteek.</a:t>
            </a:r>
          </a:p>
          <a:p>
            <a:pPr fontAlgn="ctr"/>
            <a:r>
              <a:rPr lang="nl-NL" sz="1100" dirty="0"/>
              <a:t>·         Van belang is dat we het kunnen uitleggen/toelichten.</a:t>
            </a:r>
          </a:p>
          <a:p>
            <a:r>
              <a:rPr lang="nl-NL" sz="1100" dirty="0"/>
              <a:t> </a:t>
            </a:r>
          </a:p>
          <a:p>
            <a:r>
              <a:rPr lang="nl-NL" sz="1100" dirty="0"/>
              <a:t>Uitgangspunten voor vaststelling ambitieniveau:</a:t>
            </a:r>
          </a:p>
          <a:p>
            <a:pPr marL="171450" indent="-171450" fontAlgn="ctr">
              <a:buFontTx/>
              <a:buChar char="-"/>
            </a:pPr>
            <a:r>
              <a:rPr lang="nl-NL" sz="1100" dirty="0" smtClean="0"/>
              <a:t>Bron</a:t>
            </a:r>
            <a:r>
              <a:rPr lang="nl-NL" sz="1100" dirty="0"/>
              <a:t>: presentatie Peter Vermaat tijdens ICT-dag --&gt; </a:t>
            </a:r>
            <a:r>
              <a:rPr lang="nl-NL" sz="1100" dirty="0" err="1"/>
              <a:t>Operational</a:t>
            </a:r>
            <a:r>
              <a:rPr lang="nl-NL" sz="1100" dirty="0"/>
              <a:t> </a:t>
            </a:r>
            <a:r>
              <a:rPr lang="nl-NL" sz="1100" dirty="0" smtClean="0"/>
              <a:t>Excellence!</a:t>
            </a:r>
          </a:p>
          <a:p>
            <a:pPr marL="171450" indent="-171450" fontAlgn="ctr">
              <a:buFontTx/>
              <a:buChar char="-"/>
            </a:pPr>
            <a:r>
              <a:rPr lang="nl-NL" sz="1100" dirty="0" smtClean="0"/>
              <a:t>Niet </a:t>
            </a:r>
            <a:r>
              <a:rPr lang="nl-NL" sz="1100" dirty="0"/>
              <a:t>alles weg nuanceren in vaststellen van </a:t>
            </a:r>
            <a:r>
              <a:rPr lang="nl-NL" sz="1100" dirty="0" smtClean="0"/>
              <a:t>ambitieniveau</a:t>
            </a:r>
          </a:p>
          <a:p>
            <a:pPr marL="171450" indent="-171450" fontAlgn="ctr">
              <a:buFontTx/>
              <a:buChar char="-"/>
            </a:pPr>
            <a:r>
              <a:rPr lang="nl-NL" sz="1100" dirty="0" err="1" smtClean="0"/>
              <a:t>Challengen</a:t>
            </a:r>
            <a:r>
              <a:rPr lang="nl-NL" sz="1100" dirty="0"/>
              <a:t>: waar we beter, sneller, goedkoper, </a:t>
            </a:r>
            <a:r>
              <a:rPr lang="nl-NL" sz="1100" dirty="0" err="1"/>
              <a:t>etc</a:t>
            </a:r>
            <a:r>
              <a:rPr lang="nl-NL" sz="1100" dirty="0"/>
              <a:t> willen zijn, ook zo benoemen = onderscheidend</a:t>
            </a:r>
          </a:p>
          <a:p>
            <a:endParaRPr lang="nl-NL" sz="1100" dirty="0"/>
          </a:p>
        </p:txBody>
      </p:sp>
    </p:spTree>
    <p:extLst>
      <p:ext uri="{BB962C8B-B14F-4D97-AF65-F5344CB8AC3E}">
        <p14:creationId xmlns:p14="http://schemas.microsoft.com/office/powerpoint/2010/main" val="12858284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p:cNvSpPr/>
          <p:nvPr/>
        </p:nvSpPr>
        <p:spPr>
          <a:xfrm>
            <a:off x="160746" y="627534"/>
            <a:ext cx="2899086" cy="4314963"/>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tel 2"/>
          <p:cNvSpPr>
            <a:spLocks noGrp="1"/>
          </p:cNvSpPr>
          <p:nvPr>
            <p:ph type="title"/>
          </p:nvPr>
        </p:nvSpPr>
        <p:spPr>
          <a:xfrm>
            <a:off x="683568" y="0"/>
            <a:ext cx="8136905" cy="879102"/>
          </a:xfrm>
        </p:spPr>
        <p:txBody>
          <a:bodyPr/>
          <a:lstStyle/>
          <a:p>
            <a:r>
              <a:rPr lang="nl-NL" dirty="0" smtClean="0"/>
              <a:t>Toepassing ASG Architectuurclassificatie</a:t>
            </a:r>
            <a:endParaRPr lang="nl-NL"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4142" y="720477"/>
            <a:ext cx="959416" cy="81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461" y="2129247"/>
            <a:ext cx="2148778" cy="128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PIJL-OMLAAG 3"/>
          <p:cNvSpPr/>
          <p:nvPr/>
        </p:nvSpPr>
        <p:spPr>
          <a:xfrm>
            <a:off x="1461822" y="1636224"/>
            <a:ext cx="504056" cy="432048"/>
          </a:xfrm>
          <a:prstGeom prst="down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smtClean="0"/>
              <a:t>1</a:t>
            </a:r>
            <a:endParaRPr lang="nl-NL" sz="1400" dirty="0"/>
          </a:p>
        </p:txBody>
      </p:sp>
      <p:sp>
        <p:nvSpPr>
          <p:cNvPr id="5" name="Tekstvak 4"/>
          <p:cNvSpPr txBox="1"/>
          <p:nvPr/>
        </p:nvSpPr>
        <p:spPr>
          <a:xfrm>
            <a:off x="206134" y="668259"/>
            <a:ext cx="777777" cy="461665"/>
          </a:xfrm>
          <a:prstGeom prst="rect">
            <a:avLst/>
          </a:prstGeom>
          <a:noFill/>
        </p:spPr>
        <p:txBody>
          <a:bodyPr wrap="none" rtlCol="0">
            <a:spAutoFit/>
          </a:bodyPr>
          <a:lstStyle/>
          <a:p>
            <a:r>
              <a:rPr lang="nl-NL" sz="1200" dirty="0" smtClean="0"/>
              <a:t>Huidige</a:t>
            </a:r>
            <a:br>
              <a:rPr lang="nl-NL" sz="1200" dirty="0" smtClean="0"/>
            </a:br>
            <a:r>
              <a:rPr lang="nl-NL" sz="1200" dirty="0" smtClean="0"/>
              <a:t>Situatie</a:t>
            </a:r>
            <a:endParaRPr lang="nl-NL" sz="1200" dirty="0"/>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604" y="3751175"/>
            <a:ext cx="1838817" cy="957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7739" y="3751175"/>
            <a:ext cx="1823559" cy="947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descr="https://pixabay.com/static/uploads/photo/2014/04/02/10/54/check-mark-304890_960_72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16989" y="2195381"/>
            <a:ext cx="467432" cy="487049"/>
          </a:xfrm>
          <a:prstGeom prst="rect">
            <a:avLst/>
          </a:prstGeom>
          <a:noFill/>
          <a:extLst>
            <a:ext uri="{909E8E84-426E-40DD-AFC4-6F175D3DCCD1}">
              <a14:hiddenFill xmlns:a14="http://schemas.microsoft.com/office/drawing/2010/main">
                <a:solidFill>
                  <a:srgbClr val="FFFFFF"/>
                </a:solidFill>
              </a14:hiddenFill>
            </a:ext>
          </a:extLst>
        </p:spPr>
      </p:pic>
      <p:sp>
        <p:nvSpPr>
          <p:cNvPr id="19" name="Tekstvak 18"/>
          <p:cNvSpPr txBox="1"/>
          <p:nvPr/>
        </p:nvSpPr>
        <p:spPr>
          <a:xfrm>
            <a:off x="1300114" y="4639411"/>
            <a:ext cx="827471" cy="276999"/>
          </a:xfrm>
          <a:prstGeom prst="rect">
            <a:avLst/>
          </a:prstGeom>
          <a:noFill/>
        </p:spPr>
        <p:txBody>
          <a:bodyPr wrap="none" rtlCol="0">
            <a:spAutoFit/>
          </a:bodyPr>
          <a:lstStyle/>
          <a:p>
            <a:r>
              <a:rPr lang="nl-NL" sz="1200" dirty="0" smtClean="0"/>
              <a:t>Baseline</a:t>
            </a:r>
            <a:endParaRPr lang="nl-NL" sz="1200" dirty="0"/>
          </a:p>
        </p:txBody>
      </p:sp>
      <p:sp>
        <p:nvSpPr>
          <p:cNvPr id="33" name="Tekstvak 32"/>
          <p:cNvSpPr txBox="1"/>
          <p:nvPr/>
        </p:nvSpPr>
        <p:spPr>
          <a:xfrm>
            <a:off x="3968256" y="4421882"/>
            <a:ext cx="1055032" cy="276999"/>
          </a:xfrm>
          <a:prstGeom prst="rect">
            <a:avLst/>
          </a:prstGeom>
          <a:noFill/>
        </p:spPr>
        <p:txBody>
          <a:bodyPr wrap="none" rtlCol="0">
            <a:spAutoFit/>
          </a:bodyPr>
          <a:lstStyle/>
          <a:p>
            <a:r>
              <a:rPr lang="nl-NL" sz="1200" dirty="0" smtClean="0"/>
              <a:t>Transitie(s)</a:t>
            </a:r>
            <a:endParaRPr lang="nl-NL" sz="1200" dirty="0"/>
          </a:p>
        </p:txBody>
      </p:sp>
      <p:sp>
        <p:nvSpPr>
          <p:cNvPr id="35" name="PIJL-OMLAAG 34"/>
          <p:cNvSpPr/>
          <p:nvPr/>
        </p:nvSpPr>
        <p:spPr>
          <a:xfrm>
            <a:off x="1461821" y="3414626"/>
            <a:ext cx="504056" cy="267358"/>
          </a:xfrm>
          <a:prstGeom prst="down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dirty="0"/>
          </a:p>
        </p:txBody>
      </p:sp>
      <p:sp>
        <p:nvSpPr>
          <p:cNvPr id="36" name="Rechthoek 35"/>
          <p:cNvSpPr/>
          <p:nvPr/>
        </p:nvSpPr>
        <p:spPr>
          <a:xfrm>
            <a:off x="5849378" y="620354"/>
            <a:ext cx="2899086" cy="4314963"/>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22774" y="713297"/>
            <a:ext cx="959416" cy="81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8093" y="2122067"/>
            <a:ext cx="2148778" cy="128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PIJL-OMLAAG 38"/>
          <p:cNvSpPr/>
          <p:nvPr/>
        </p:nvSpPr>
        <p:spPr>
          <a:xfrm>
            <a:off x="7150454" y="1629044"/>
            <a:ext cx="504056" cy="432048"/>
          </a:xfrm>
          <a:prstGeom prst="down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a:t>2</a:t>
            </a:r>
          </a:p>
        </p:txBody>
      </p:sp>
      <p:sp>
        <p:nvSpPr>
          <p:cNvPr id="40" name="Tekstvak 39"/>
          <p:cNvSpPr txBox="1"/>
          <p:nvPr/>
        </p:nvSpPr>
        <p:spPr>
          <a:xfrm>
            <a:off x="5894766" y="661079"/>
            <a:ext cx="771365" cy="461665"/>
          </a:xfrm>
          <a:prstGeom prst="rect">
            <a:avLst/>
          </a:prstGeom>
          <a:noFill/>
        </p:spPr>
        <p:txBody>
          <a:bodyPr wrap="none" rtlCol="0">
            <a:spAutoFit/>
          </a:bodyPr>
          <a:lstStyle/>
          <a:p>
            <a:r>
              <a:rPr lang="nl-NL" sz="1200" dirty="0" smtClean="0"/>
              <a:t>Ambitie</a:t>
            </a:r>
            <a:br>
              <a:rPr lang="nl-NL" sz="1200" dirty="0" smtClean="0"/>
            </a:br>
            <a:r>
              <a:rPr lang="nl-NL" sz="1200" dirty="0" smtClean="0"/>
              <a:t>Niveau</a:t>
            </a:r>
            <a:endParaRPr lang="nl-NL" sz="1200" dirty="0"/>
          </a:p>
        </p:txBody>
      </p:sp>
      <p:pic>
        <p:nvPicPr>
          <p:cNvPr id="42" name="Picture 8" descr="https://pixabay.com/static/uploads/photo/2014/04/02/10/54/check-mark-304890_960_72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05621" y="2830150"/>
            <a:ext cx="467432" cy="487049"/>
          </a:xfrm>
          <a:prstGeom prst="rect">
            <a:avLst/>
          </a:prstGeom>
          <a:noFill/>
          <a:extLst>
            <a:ext uri="{909E8E84-426E-40DD-AFC4-6F175D3DCCD1}">
              <a14:hiddenFill xmlns:a14="http://schemas.microsoft.com/office/drawing/2010/main">
                <a:solidFill>
                  <a:srgbClr val="FFFFFF"/>
                </a:solidFill>
              </a14:hiddenFill>
            </a:ext>
          </a:extLst>
        </p:spPr>
      </p:pic>
      <p:sp>
        <p:nvSpPr>
          <p:cNvPr id="43" name="Tekstvak 42"/>
          <p:cNvSpPr txBox="1"/>
          <p:nvPr/>
        </p:nvSpPr>
        <p:spPr>
          <a:xfrm>
            <a:off x="6988746" y="4632231"/>
            <a:ext cx="668388" cy="276999"/>
          </a:xfrm>
          <a:prstGeom prst="rect">
            <a:avLst/>
          </a:prstGeom>
          <a:noFill/>
        </p:spPr>
        <p:txBody>
          <a:bodyPr wrap="none" rtlCol="0">
            <a:spAutoFit/>
          </a:bodyPr>
          <a:lstStyle/>
          <a:p>
            <a:r>
              <a:rPr lang="nl-NL" sz="1200" dirty="0" smtClean="0"/>
              <a:t>Target</a:t>
            </a:r>
            <a:endParaRPr lang="nl-NL" sz="1200" dirty="0"/>
          </a:p>
        </p:txBody>
      </p:sp>
      <p:sp>
        <p:nvSpPr>
          <p:cNvPr id="44" name="PIJL-OMLAAG 43"/>
          <p:cNvSpPr/>
          <p:nvPr/>
        </p:nvSpPr>
        <p:spPr>
          <a:xfrm>
            <a:off x="7150453" y="3407446"/>
            <a:ext cx="504056" cy="267358"/>
          </a:xfrm>
          <a:prstGeom prst="down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dirty="0"/>
          </a:p>
        </p:txBody>
      </p:sp>
      <p:sp>
        <p:nvSpPr>
          <p:cNvPr id="50" name="PIJL-RECHTS 49"/>
          <p:cNvSpPr/>
          <p:nvPr/>
        </p:nvSpPr>
        <p:spPr>
          <a:xfrm rot="21600000">
            <a:off x="3059832" y="4024270"/>
            <a:ext cx="2789546" cy="504000"/>
          </a:xfrm>
          <a:prstGeom prst="rightArrow">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400" dirty="0" smtClean="0"/>
              <a:t>   3</a:t>
            </a:r>
            <a:endParaRPr lang="nl-NL" sz="1400" dirty="0"/>
          </a:p>
        </p:txBody>
      </p:sp>
      <p:grpSp>
        <p:nvGrpSpPr>
          <p:cNvPr id="2" name="Groep 1"/>
          <p:cNvGrpSpPr/>
          <p:nvPr/>
        </p:nvGrpSpPr>
        <p:grpSpPr>
          <a:xfrm>
            <a:off x="3646364" y="2051364"/>
            <a:ext cx="1647701" cy="2104562"/>
            <a:chOff x="3646364" y="2051364"/>
            <a:chExt cx="1647701" cy="2104562"/>
          </a:xfrm>
        </p:grpSpPr>
        <p:sp>
          <p:nvSpPr>
            <p:cNvPr id="45" name="Rechthoek 44"/>
            <p:cNvSpPr/>
            <p:nvPr/>
          </p:nvSpPr>
          <p:spPr>
            <a:xfrm>
              <a:off x="3646364" y="2051364"/>
              <a:ext cx="1647701" cy="1600506"/>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34" name="Picture 10" descr="https://image.freepik.com/free-icon/text-document_318-4856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10302" y="2211709"/>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25" name="Tekstvak 24"/>
            <p:cNvSpPr txBox="1"/>
            <p:nvPr/>
          </p:nvSpPr>
          <p:spPr>
            <a:xfrm>
              <a:off x="3646365" y="2675115"/>
              <a:ext cx="700833" cy="184666"/>
            </a:xfrm>
            <a:prstGeom prst="rect">
              <a:avLst/>
            </a:prstGeom>
            <a:noFill/>
          </p:spPr>
          <p:txBody>
            <a:bodyPr wrap="none" rtlCol="0">
              <a:spAutoFit/>
            </a:bodyPr>
            <a:lstStyle/>
            <a:p>
              <a:r>
                <a:rPr lang="nl-NL" sz="600" dirty="0" smtClean="0"/>
                <a:t>ICT Strategie</a:t>
              </a:r>
              <a:endParaRPr lang="nl-NL" sz="600" dirty="0"/>
            </a:p>
          </p:txBody>
        </p:sp>
        <p:pic>
          <p:nvPicPr>
            <p:cNvPr id="26" name="Picture 10" descr="https://image.freepik.com/free-icon/text-document_318-4856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9522" y="2211709"/>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27" name="Tekstvak 26"/>
            <p:cNvSpPr txBox="1"/>
            <p:nvPr/>
          </p:nvSpPr>
          <p:spPr>
            <a:xfrm>
              <a:off x="4277440" y="2675115"/>
              <a:ext cx="1016625" cy="184666"/>
            </a:xfrm>
            <a:prstGeom prst="rect">
              <a:avLst/>
            </a:prstGeom>
            <a:noFill/>
          </p:spPr>
          <p:txBody>
            <a:bodyPr wrap="none" rtlCol="0">
              <a:spAutoFit/>
            </a:bodyPr>
            <a:lstStyle/>
            <a:p>
              <a:r>
                <a:rPr lang="nl-NL" sz="600" dirty="0" smtClean="0"/>
                <a:t>Technologie principes</a:t>
              </a:r>
              <a:endParaRPr lang="nl-NL" sz="600" dirty="0"/>
            </a:p>
          </p:txBody>
        </p:sp>
        <p:pic>
          <p:nvPicPr>
            <p:cNvPr id="28" name="Picture 10" descr="https://image.freepik.com/free-icon/text-document_318-4856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38827" y="2932804"/>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29" name="Tekstvak 28"/>
            <p:cNvSpPr txBox="1"/>
            <p:nvPr/>
          </p:nvSpPr>
          <p:spPr>
            <a:xfrm>
              <a:off x="3674890" y="3395195"/>
              <a:ext cx="782587" cy="184666"/>
            </a:xfrm>
            <a:prstGeom prst="rect">
              <a:avLst/>
            </a:prstGeom>
            <a:noFill/>
          </p:spPr>
          <p:txBody>
            <a:bodyPr wrap="none" rtlCol="0">
              <a:spAutoFit/>
            </a:bodyPr>
            <a:lstStyle/>
            <a:p>
              <a:r>
                <a:rPr lang="nl-NL" sz="600" dirty="0" err="1" smtClean="0"/>
                <a:t>EneXt</a:t>
              </a:r>
              <a:r>
                <a:rPr lang="nl-NL" sz="600" dirty="0" smtClean="0"/>
                <a:t> principes</a:t>
              </a:r>
              <a:endParaRPr lang="nl-NL" sz="600" dirty="0"/>
            </a:p>
          </p:txBody>
        </p:sp>
        <p:pic>
          <p:nvPicPr>
            <p:cNvPr id="30" name="Picture 10" descr="https://image.freepik.com/free-icon/text-document_318-4856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44620" y="2908544"/>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31" name="Tekstvak 30"/>
            <p:cNvSpPr txBox="1"/>
            <p:nvPr/>
          </p:nvSpPr>
          <p:spPr>
            <a:xfrm>
              <a:off x="4480683" y="3395195"/>
              <a:ext cx="721672" cy="184666"/>
            </a:xfrm>
            <a:prstGeom prst="rect">
              <a:avLst/>
            </a:prstGeom>
            <a:noFill/>
          </p:spPr>
          <p:txBody>
            <a:bodyPr wrap="none" rtlCol="0">
              <a:spAutoFit/>
            </a:bodyPr>
            <a:lstStyle/>
            <a:p>
              <a:r>
                <a:rPr lang="nl-NL" sz="600" dirty="0" smtClean="0"/>
                <a:t>ASG principes</a:t>
              </a:r>
              <a:endParaRPr lang="nl-NL" sz="600" dirty="0"/>
            </a:p>
          </p:txBody>
        </p:sp>
        <p:cxnSp>
          <p:nvCxnSpPr>
            <p:cNvPr id="59" name="Rechte verbindingslijn met pijl 58"/>
            <p:cNvCxnSpPr>
              <a:stCxn id="45" idx="2"/>
            </p:cNvCxnSpPr>
            <p:nvPr/>
          </p:nvCxnSpPr>
          <p:spPr>
            <a:xfrm flipH="1">
              <a:off x="4470214" y="3651870"/>
              <a:ext cx="1" cy="504056"/>
            </a:xfrm>
            <a:prstGeom prst="straightConnector1">
              <a:avLst/>
            </a:prstGeom>
            <a:ln>
              <a:solidFill>
                <a:schemeClr val="accent5">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grpSp>
      <p:pic>
        <p:nvPicPr>
          <p:cNvPr id="3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15145" y="579419"/>
            <a:ext cx="1708448" cy="100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1494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P spid="5" grpId="0"/>
      <p:bldP spid="19" grpId="0"/>
      <p:bldP spid="33" grpId="0"/>
      <p:bldP spid="35" grpId="0" animBg="1"/>
      <p:bldP spid="36" grpId="0" animBg="1"/>
      <p:bldP spid="39" grpId="0" animBg="1"/>
      <p:bldP spid="40" grpId="0"/>
      <p:bldP spid="43" grpId="0"/>
      <p:bldP spid="44" grpId="0" animBg="1"/>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err="1" smtClean="0"/>
              <a:t>Hoofddomeinen</a:t>
            </a:r>
            <a:r>
              <a:rPr lang="en-US" dirty="0" smtClean="0"/>
              <a:t> Enexis: Next step met </a:t>
            </a:r>
            <a:r>
              <a:rPr lang="en-US" dirty="0" err="1" smtClean="0"/>
              <a:t>Enext</a:t>
            </a:r>
            <a:r>
              <a:rPr lang="en-US" dirty="0" smtClean="0"/>
              <a:t> </a:t>
            </a:r>
            <a:r>
              <a:rPr lang="en-US" dirty="0" err="1" smtClean="0"/>
              <a:t>kernteam</a:t>
            </a:r>
            <a:endParaRPr lang="nl-NL"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4363" y="555526"/>
            <a:ext cx="1656185" cy="1414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hthoek 9"/>
          <p:cNvSpPr/>
          <p:nvPr/>
        </p:nvSpPr>
        <p:spPr>
          <a:xfrm>
            <a:off x="755576" y="2212789"/>
            <a:ext cx="1700681" cy="1850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1000" dirty="0" smtClean="0">
                <a:solidFill>
                  <a:schemeClr val="tx2"/>
                </a:solidFill>
              </a:rPr>
              <a:t>Geografische Informatie</a:t>
            </a:r>
          </a:p>
          <a:p>
            <a:pPr algn="ctr"/>
            <a:r>
              <a:rPr lang="nl-NL" sz="1000" dirty="0" smtClean="0">
                <a:solidFill>
                  <a:schemeClr val="tx2"/>
                </a:solidFill>
              </a:rPr>
              <a:t>Systemen</a:t>
            </a:r>
            <a:endParaRPr lang="nl-NL" sz="1000" dirty="0">
              <a:solidFill>
                <a:schemeClr val="tx2"/>
              </a:solidFill>
            </a:endParaRPr>
          </a:p>
        </p:txBody>
      </p:sp>
      <p:sp>
        <p:nvSpPr>
          <p:cNvPr id="11" name="Rechthoek 10"/>
          <p:cNvSpPr/>
          <p:nvPr/>
        </p:nvSpPr>
        <p:spPr>
          <a:xfrm>
            <a:off x="4788024" y="2212789"/>
            <a:ext cx="1703040" cy="1850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1000" dirty="0" err="1" smtClean="0">
                <a:solidFill>
                  <a:schemeClr val="tx2"/>
                </a:solidFill>
              </a:rPr>
              <a:t>Enterprice</a:t>
            </a:r>
            <a:r>
              <a:rPr lang="nl-NL" sz="1000" dirty="0" smtClean="0">
                <a:solidFill>
                  <a:schemeClr val="tx2"/>
                </a:solidFill>
              </a:rPr>
              <a:t/>
            </a:r>
            <a:br>
              <a:rPr lang="nl-NL" sz="1000" dirty="0" smtClean="0">
                <a:solidFill>
                  <a:schemeClr val="tx2"/>
                </a:solidFill>
              </a:rPr>
            </a:br>
            <a:r>
              <a:rPr lang="nl-NL" sz="1000" dirty="0" smtClean="0">
                <a:solidFill>
                  <a:schemeClr val="tx2"/>
                </a:solidFill>
              </a:rPr>
              <a:t>Resource Planning</a:t>
            </a:r>
          </a:p>
        </p:txBody>
      </p:sp>
      <p:sp>
        <p:nvSpPr>
          <p:cNvPr id="12" name="Rechthoek 11"/>
          <p:cNvSpPr/>
          <p:nvPr/>
        </p:nvSpPr>
        <p:spPr>
          <a:xfrm>
            <a:off x="2724944" y="2212789"/>
            <a:ext cx="1703040" cy="1850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000" dirty="0" smtClean="0">
                <a:solidFill>
                  <a:schemeClr val="tx2"/>
                </a:solidFill>
              </a:rPr>
              <a:t>Mark </a:t>
            </a:r>
          </a:p>
          <a:p>
            <a:pPr algn="ctr"/>
            <a:r>
              <a:rPr lang="en-US" sz="1000" dirty="0" err="1" smtClean="0">
                <a:solidFill>
                  <a:schemeClr val="tx2"/>
                </a:solidFill>
              </a:rPr>
              <a:t>Facilitering</a:t>
            </a:r>
            <a:endParaRPr lang="en-US" sz="1000" dirty="0">
              <a:solidFill>
                <a:schemeClr val="tx2"/>
              </a:solidFill>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4413" y="3244174"/>
            <a:ext cx="1630229" cy="73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Afbeelding 31"/>
          <p:cNvPicPr>
            <a:picLocks noChangeAspect="1"/>
          </p:cNvPicPr>
          <p:nvPr/>
        </p:nvPicPr>
        <p:blipFill>
          <a:blip r:embed="rId4"/>
          <a:stretch>
            <a:fillRect/>
          </a:stretch>
        </p:blipFill>
        <p:spPr>
          <a:xfrm>
            <a:off x="913528" y="3253965"/>
            <a:ext cx="1350803" cy="797968"/>
          </a:xfrm>
          <a:prstGeom prst="rect">
            <a:avLst/>
          </a:prstGeom>
        </p:spPr>
      </p:pic>
      <p:pic>
        <p:nvPicPr>
          <p:cNvPr id="33" name="Afbeelding 32"/>
          <p:cNvPicPr>
            <a:picLocks noChangeAspect="1"/>
          </p:cNvPicPr>
          <p:nvPr/>
        </p:nvPicPr>
        <p:blipFill>
          <a:blip r:embed="rId5"/>
          <a:stretch>
            <a:fillRect/>
          </a:stretch>
        </p:blipFill>
        <p:spPr>
          <a:xfrm>
            <a:off x="2888316" y="3244174"/>
            <a:ext cx="1374262" cy="714707"/>
          </a:xfrm>
          <a:prstGeom prst="rect">
            <a:avLst/>
          </a:prstGeom>
        </p:spPr>
      </p:pic>
      <p:sp>
        <p:nvSpPr>
          <p:cNvPr id="34" name="Rechthoek 33"/>
          <p:cNvSpPr/>
          <p:nvPr/>
        </p:nvSpPr>
        <p:spPr>
          <a:xfrm>
            <a:off x="6829400" y="2211710"/>
            <a:ext cx="1703040" cy="1850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1000" dirty="0" smtClean="0">
                <a:solidFill>
                  <a:schemeClr val="tx2"/>
                </a:solidFill>
              </a:rPr>
              <a:t>Ondersteunende Systemen</a:t>
            </a:r>
          </a:p>
          <a:p>
            <a:pPr algn="ctr"/>
            <a:endParaRPr lang="en-US" sz="1000" dirty="0">
              <a:solidFill>
                <a:schemeClr val="tx2"/>
              </a:solidFill>
            </a:endParaRPr>
          </a:p>
          <a:p>
            <a:pPr algn="ctr"/>
            <a:endParaRPr lang="en-US" sz="800" dirty="0" smtClean="0">
              <a:solidFill>
                <a:schemeClr val="tx2"/>
              </a:solidFill>
            </a:endParaRPr>
          </a:p>
          <a:p>
            <a:pPr algn="ctr"/>
            <a:endParaRPr lang="en-US" sz="800" dirty="0">
              <a:solidFill>
                <a:schemeClr val="tx2"/>
              </a:solidFill>
            </a:endParaRPr>
          </a:p>
          <a:p>
            <a:pPr algn="ctr"/>
            <a:endParaRPr lang="en-US" sz="800" dirty="0" smtClean="0">
              <a:solidFill>
                <a:schemeClr val="tx2"/>
              </a:solidFill>
            </a:endParaRPr>
          </a:p>
          <a:p>
            <a:pPr algn="ctr"/>
            <a:endParaRPr lang="en-US" sz="800" dirty="0">
              <a:solidFill>
                <a:schemeClr val="tx2"/>
              </a:solidFill>
            </a:endParaRPr>
          </a:p>
          <a:p>
            <a:pPr algn="ctr"/>
            <a:r>
              <a:rPr lang="en-US" sz="800" dirty="0" smtClean="0">
                <a:solidFill>
                  <a:schemeClr val="tx2"/>
                </a:solidFill>
              </a:rPr>
              <a:t>HR</a:t>
            </a:r>
          </a:p>
          <a:p>
            <a:pPr algn="ctr"/>
            <a:r>
              <a:rPr lang="en-US" sz="800" dirty="0" smtClean="0">
                <a:solidFill>
                  <a:schemeClr val="tx2"/>
                </a:solidFill>
              </a:rPr>
              <a:t>Facilities</a:t>
            </a:r>
          </a:p>
          <a:p>
            <a:pPr algn="ctr"/>
            <a:r>
              <a:rPr lang="en-US" sz="800" dirty="0" smtClean="0">
                <a:solidFill>
                  <a:schemeClr val="tx2"/>
                </a:solidFill>
              </a:rPr>
              <a:t>HSE</a:t>
            </a:r>
          </a:p>
          <a:p>
            <a:pPr algn="ctr"/>
            <a:r>
              <a:rPr lang="en-US" sz="800" dirty="0" smtClean="0">
                <a:solidFill>
                  <a:schemeClr val="tx2"/>
                </a:solidFill>
              </a:rPr>
              <a:t>Finance</a:t>
            </a:r>
            <a:br>
              <a:rPr lang="en-US" sz="800" dirty="0" smtClean="0">
                <a:solidFill>
                  <a:schemeClr val="tx2"/>
                </a:solidFill>
              </a:rPr>
            </a:br>
            <a:r>
              <a:rPr lang="en-US" sz="800" dirty="0" err="1" smtClean="0">
                <a:solidFill>
                  <a:schemeClr val="tx2"/>
                </a:solidFill>
              </a:rPr>
              <a:t>etc</a:t>
            </a:r>
            <a:endParaRPr lang="nl-NL" sz="800" dirty="0" smtClean="0">
              <a:solidFill>
                <a:schemeClr val="tx2"/>
              </a:solidFill>
            </a:endParaRPr>
          </a:p>
        </p:txBody>
      </p:sp>
      <p:sp>
        <p:nvSpPr>
          <p:cNvPr id="35" name="Rechthoek 34"/>
          <p:cNvSpPr/>
          <p:nvPr/>
        </p:nvSpPr>
        <p:spPr>
          <a:xfrm>
            <a:off x="754972" y="4155925"/>
            <a:ext cx="7777468" cy="42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1000" dirty="0" err="1" smtClean="0">
                <a:solidFill>
                  <a:schemeClr val="tx2"/>
                </a:solidFill>
              </a:rPr>
              <a:t>BaVo</a:t>
            </a:r>
            <a:endParaRPr lang="nl-NL" sz="1000" dirty="0">
              <a:solidFill>
                <a:schemeClr val="tx2"/>
              </a:solidFill>
            </a:endParaRPr>
          </a:p>
        </p:txBody>
      </p:sp>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0864" y="2599458"/>
            <a:ext cx="1377975" cy="64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36751" y="2599250"/>
            <a:ext cx="1377975" cy="64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7842" y="2599250"/>
            <a:ext cx="1377975" cy="64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76433" y="2602508"/>
            <a:ext cx="1377975" cy="64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87331" y="4155925"/>
            <a:ext cx="924392" cy="43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kstvak 42"/>
          <p:cNvSpPr txBox="1"/>
          <p:nvPr/>
        </p:nvSpPr>
        <p:spPr>
          <a:xfrm>
            <a:off x="5508103" y="1047258"/>
            <a:ext cx="3321743" cy="430887"/>
          </a:xfrm>
          <a:prstGeom prst="rect">
            <a:avLst/>
          </a:prstGeom>
          <a:noFill/>
        </p:spPr>
        <p:txBody>
          <a:bodyPr wrap="none" rtlCol="0">
            <a:spAutoFit/>
          </a:bodyPr>
          <a:lstStyle/>
          <a:p>
            <a:r>
              <a:rPr lang="en-US" sz="1100" dirty="0" err="1" smtClean="0"/>
              <a:t>Classificeer</a:t>
            </a:r>
            <a:r>
              <a:rPr lang="en-US" sz="1100" dirty="0" smtClean="0"/>
              <a:t> per </a:t>
            </a:r>
            <a:r>
              <a:rPr lang="en-US" sz="1100" dirty="0" err="1" smtClean="0"/>
              <a:t>domein</a:t>
            </a:r>
            <a:r>
              <a:rPr lang="en-US" sz="1100" dirty="0" smtClean="0"/>
              <a:t> de business </a:t>
            </a:r>
            <a:r>
              <a:rPr lang="en-US" sz="1100" dirty="0" err="1" smtClean="0"/>
              <a:t>functies</a:t>
            </a:r>
            <a:endParaRPr lang="en-US" sz="1100" dirty="0" smtClean="0"/>
          </a:p>
          <a:p>
            <a:r>
              <a:rPr lang="en-US" sz="1100" dirty="0" err="1" smtClean="0"/>
              <a:t>Dit</a:t>
            </a:r>
            <a:r>
              <a:rPr lang="en-US" sz="1100" dirty="0" smtClean="0"/>
              <a:t> is </a:t>
            </a:r>
            <a:r>
              <a:rPr lang="en-US" sz="1100" dirty="0" err="1" smtClean="0"/>
              <a:t>bepalend</a:t>
            </a:r>
            <a:r>
              <a:rPr lang="en-US" sz="1100" dirty="0" smtClean="0"/>
              <a:t> </a:t>
            </a:r>
            <a:r>
              <a:rPr lang="en-US" sz="1100" dirty="0" err="1" smtClean="0"/>
              <a:t>voor</a:t>
            </a:r>
            <a:r>
              <a:rPr lang="en-US" sz="1100" dirty="0" smtClean="0"/>
              <a:t> de ICT </a:t>
            </a:r>
            <a:r>
              <a:rPr lang="en-US" sz="1100" dirty="0" err="1" smtClean="0"/>
              <a:t>keuzes</a:t>
            </a:r>
            <a:endParaRPr lang="nl-NL" sz="1100" dirty="0"/>
          </a:p>
        </p:txBody>
      </p:sp>
    </p:spTree>
    <p:extLst>
      <p:ext uri="{BB962C8B-B14F-4D97-AF65-F5344CB8AC3E}">
        <p14:creationId xmlns:p14="http://schemas.microsoft.com/office/powerpoint/2010/main" val="2814694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endParaRPr lang="nl-NL"/>
          </a:p>
        </p:txBody>
      </p:sp>
      <p:sp>
        <p:nvSpPr>
          <p:cNvPr id="3" name="Titel 2"/>
          <p:cNvSpPr>
            <a:spLocks noGrp="1"/>
          </p:cNvSpPr>
          <p:nvPr>
            <p:ph type="title"/>
          </p:nvPr>
        </p:nvSpPr>
        <p:spPr/>
        <p:txBody>
          <a:bodyPr/>
          <a:lstStyle/>
          <a:p>
            <a:r>
              <a:rPr lang="en-US" dirty="0" err="1" smtClean="0"/>
              <a:t>ENext</a:t>
            </a:r>
            <a:r>
              <a:rPr lang="en-US" dirty="0" smtClean="0"/>
              <a:t> </a:t>
            </a:r>
            <a:r>
              <a:rPr lang="en-US" dirty="0" err="1" smtClean="0"/>
              <a:t>principes</a:t>
            </a:r>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699542"/>
            <a:ext cx="6666950" cy="4155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1629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1131590"/>
            <a:ext cx="8136581" cy="3321844"/>
          </a:xfrm>
        </p:spPr>
        <p:txBody>
          <a:bodyPr/>
          <a:lstStyle/>
          <a:p>
            <a:pPr marL="0" indent="0">
              <a:buNone/>
            </a:pPr>
            <a:r>
              <a:rPr lang="nl-NL" sz="900" u="sng" dirty="0" smtClean="0">
                <a:solidFill>
                  <a:schemeClr val="tx2"/>
                </a:solidFill>
              </a:rPr>
              <a:t>Geen maatwerk op Commercial Of The </a:t>
            </a:r>
            <a:r>
              <a:rPr lang="nl-NL" sz="900" u="sng" dirty="0" err="1" smtClean="0">
                <a:solidFill>
                  <a:schemeClr val="tx2"/>
                </a:solidFill>
              </a:rPr>
              <a:t>Shelf</a:t>
            </a:r>
            <a:r>
              <a:rPr lang="nl-NL" sz="900" u="sng" dirty="0" smtClean="0">
                <a:solidFill>
                  <a:schemeClr val="tx2"/>
                </a:solidFill>
              </a:rPr>
              <a:t> applicaties</a:t>
            </a:r>
          </a:p>
          <a:p>
            <a:pPr marL="0" indent="0">
              <a:buNone/>
            </a:pPr>
            <a:r>
              <a:rPr lang="nl-NL" sz="900" dirty="0">
                <a:solidFill>
                  <a:schemeClr val="tx2"/>
                </a:solidFill>
              </a:rPr>
              <a:t>Rationale:</a:t>
            </a:r>
          </a:p>
          <a:p>
            <a:r>
              <a:rPr lang="nl-NL" sz="900" dirty="0" err="1">
                <a:solidFill>
                  <a:schemeClr val="tx2"/>
                </a:solidFill>
              </a:rPr>
              <a:t>Enexis</a:t>
            </a:r>
            <a:r>
              <a:rPr lang="nl-NL" sz="900" dirty="0">
                <a:solidFill>
                  <a:schemeClr val="tx2"/>
                </a:solidFill>
              </a:rPr>
              <a:t> wil meelopen met de life </a:t>
            </a:r>
            <a:r>
              <a:rPr lang="nl-NL" sz="900" dirty="0" err="1">
                <a:solidFill>
                  <a:schemeClr val="tx2"/>
                </a:solidFill>
              </a:rPr>
              <a:t>cycle</a:t>
            </a:r>
            <a:r>
              <a:rPr lang="nl-NL" sz="900" dirty="0">
                <a:solidFill>
                  <a:schemeClr val="tx2"/>
                </a:solidFill>
              </a:rPr>
              <a:t> van de leverancier en maatwerk resulteert in complexe en kostbare upgrades. </a:t>
            </a:r>
          </a:p>
          <a:p>
            <a:r>
              <a:rPr lang="nl-NL" sz="900" dirty="0">
                <a:solidFill>
                  <a:schemeClr val="tx2"/>
                </a:solidFill>
              </a:rPr>
              <a:t>Maatwerk zorgt er ook voor dat integratie, zowel service integratie </a:t>
            </a:r>
            <a:r>
              <a:rPr lang="nl-NL" sz="900" dirty="0" err="1">
                <a:solidFill>
                  <a:schemeClr val="tx2"/>
                </a:solidFill>
              </a:rPr>
              <a:t>ale</a:t>
            </a:r>
            <a:r>
              <a:rPr lang="nl-NL" sz="900" dirty="0">
                <a:solidFill>
                  <a:schemeClr val="tx2"/>
                </a:solidFill>
              </a:rPr>
              <a:t> ETL </a:t>
            </a:r>
            <a:r>
              <a:rPr lang="nl-NL" sz="900" dirty="0" err="1">
                <a:solidFill>
                  <a:schemeClr val="tx2"/>
                </a:solidFill>
              </a:rPr>
              <a:t>tbv</a:t>
            </a:r>
            <a:r>
              <a:rPr lang="nl-NL" sz="900" dirty="0">
                <a:solidFill>
                  <a:schemeClr val="tx2"/>
                </a:solidFill>
              </a:rPr>
              <a:t> BI, moeilijk wordt en is de betreffende applicatie steeds moeilijker inzetbaar in externe </a:t>
            </a:r>
            <a:r>
              <a:rPr lang="nl-NL" sz="900" dirty="0" err="1">
                <a:solidFill>
                  <a:schemeClr val="tx2"/>
                </a:solidFill>
              </a:rPr>
              <a:t>procesketens</a:t>
            </a:r>
            <a:r>
              <a:rPr lang="nl-NL" sz="900" dirty="0">
                <a:solidFill>
                  <a:schemeClr val="tx2"/>
                </a:solidFill>
              </a:rPr>
              <a:t> en portal/mobile ontsluiting</a:t>
            </a:r>
            <a:r>
              <a:rPr lang="nl-NL" sz="900" dirty="0" smtClean="0">
                <a:solidFill>
                  <a:schemeClr val="tx2"/>
                </a:solidFill>
              </a:rPr>
              <a:t>.</a:t>
            </a:r>
          </a:p>
          <a:p>
            <a:r>
              <a:rPr lang="nl-NL" sz="900" dirty="0">
                <a:solidFill>
                  <a:schemeClr val="tx2"/>
                </a:solidFill>
              </a:rPr>
              <a:t>Hierdoor is functionele ontkoppeling mogelijk en kan aanvullende </a:t>
            </a:r>
            <a:r>
              <a:rPr lang="nl-NL" sz="900" dirty="0" err="1">
                <a:solidFill>
                  <a:schemeClr val="tx2"/>
                </a:solidFill>
              </a:rPr>
              <a:t>Enexis</a:t>
            </a:r>
            <a:r>
              <a:rPr lang="nl-NL" sz="900" dirty="0">
                <a:solidFill>
                  <a:schemeClr val="tx2"/>
                </a:solidFill>
              </a:rPr>
              <a:t> specifieke business logica naast de COTS applicatie ingericht </a:t>
            </a:r>
            <a:r>
              <a:rPr lang="nl-NL" sz="900" dirty="0" smtClean="0">
                <a:solidFill>
                  <a:schemeClr val="tx2"/>
                </a:solidFill>
              </a:rPr>
              <a:t>worden. </a:t>
            </a:r>
          </a:p>
          <a:p>
            <a:pPr marL="0" indent="0">
              <a:buNone/>
            </a:pPr>
            <a:r>
              <a:rPr lang="nl-NL" sz="900" dirty="0" smtClean="0">
                <a:solidFill>
                  <a:schemeClr val="tx2"/>
                </a:solidFill>
              </a:rPr>
              <a:t>Implicatie:</a:t>
            </a:r>
          </a:p>
          <a:p>
            <a:r>
              <a:rPr lang="nl-NL" sz="900" dirty="0" smtClean="0">
                <a:solidFill>
                  <a:schemeClr val="tx2"/>
                </a:solidFill>
              </a:rPr>
              <a:t>Koop applicaties die voldoen aan de </a:t>
            </a:r>
            <a:r>
              <a:rPr lang="nl-NL" sz="900" dirty="0" err="1" smtClean="0">
                <a:solidFill>
                  <a:schemeClr val="tx2"/>
                </a:solidFill>
              </a:rPr>
              <a:t>requirements</a:t>
            </a:r>
            <a:endParaRPr lang="nl-NL" sz="900" dirty="0" smtClean="0">
              <a:solidFill>
                <a:schemeClr val="tx2"/>
              </a:solidFill>
            </a:endParaRPr>
          </a:p>
          <a:p>
            <a:r>
              <a:rPr lang="nl-NL" sz="900" dirty="0" smtClean="0">
                <a:solidFill>
                  <a:schemeClr val="tx2"/>
                </a:solidFill>
              </a:rPr>
              <a:t>Koop applicaties die standaard </a:t>
            </a:r>
            <a:r>
              <a:rPr lang="nl-NL" sz="900" dirty="0" err="1" smtClean="0">
                <a:solidFill>
                  <a:schemeClr val="tx2"/>
                </a:solidFill>
              </a:rPr>
              <a:t>API’s</a:t>
            </a:r>
            <a:r>
              <a:rPr lang="nl-NL" sz="900" dirty="0" smtClean="0">
                <a:solidFill>
                  <a:schemeClr val="tx2"/>
                </a:solidFill>
              </a:rPr>
              <a:t> hebben op alle relevante data objecten én op processen (starten van processen, status processen opvragen/aanpassen, processen stoppen)</a:t>
            </a:r>
          </a:p>
          <a:p>
            <a:r>
              <a:rPr lang="nl-NL" sz="900" dirty="0" smtClean="0">
                <a:solidFill>
                  <a:schemeClr val="tx2"/>
                </a:solidFill>
              </a:rPr>
              <a:t>Applicaties hebben een open data model</a:t>
            </a:r>
          </a:p>
          <a:p>
            <a:r>
              <a:rPr lang="en-US" sz="900" dirty="0" err="1" smtClean="0">
                <a:solidFill>
                  <a:schemeClr val="tx2"/>
                </a:solidFill>
              </a:rPr>
              <a:t>Integratie</a:t>
            </a:r>
            <a:r>
              <a:rPr lang="en-US" sz="900" dirty="0" smtClean="0">
                <a:solidFill>
                  <a:schemeClr val="tx2"/>
                </a:solidFill>
              </a:rPr>
              <a:t> op basis van open </a:t>
            </a:r>
            <a:r>
              <a:rPr lang="en-US" sz="900" dirty="0" err="1" smtClean="0">
                <a:solidFill>
                  <a:schemeClr val="tx2"/>
                </a:solidFill>
              </a:rPr>
              <a:t>standaarden</a:t>
            </a:r>
            <a:r>
              <a:rPr lang="en-US" sz="900" dirty="0">
                <a:solidFill>
                  <a:schemeClr val="tx2"/>
                </a:solidFill>
              </a:rPr>
              <a:t> </a:t>
            </a:r>
            <a:r>
              <a:rPr lang="en-US" sz="900" dirty="0" smtClean="0">
                <a:solidFill>
                  <a:schemeClr val="tx2"/>
                </a:solidFill>
              </a:rPr>
              <a:t>(SOAP/JMS, SOAP/http(s), REST/JSON, </a:t>
            </a:r>
            <a:r>
              <a:rPr lang="en-US" sz="900" dirty="0" err="1" smtClean="0">
                <a:solidFill>
                  <a:schemeClr val="tx2"/>
                </a:solidFill>
              </a:rPr>
              <a:t>etc</a:t>
            </a:r>
            <a:r>
              <a:rPr lang="en-US" sz="900" dirty="0" smtClean="0">
                <a:solidFill>
                  <a:schemeClr val="tx2"/>
                </a:solidFill>
              </a:rPr>
              <a:t>). COTS product </a:t>
            </a:r>
            <a:r>
              <a:rPr lang="en-US" sz="900" dirty="0" err="1" smtClean="0">
                <a:solidFill>
                  <a:schemeClr val="tx2"/>
                </a:solidFill>
              </a:rPr>
              <a:t>heeft</a:t>
            </a:r>
            <a:r>
              <a:rPr lang="en-US" sz="900" dirty="0" smtClean="0">
                <a:solidFill>
                  <a:schemeClr val="tx2"/>
                </a:solidFill>
              </a:rPr>
              <a:t> in de roadmap </a:t>
            </a:r>
            <a:r>
              <a:rPr lang="en-US" sz="900" dirty="0" err="1" smtClean="0">
                <a:solidFill>
                  <a:schemeClr val="tx2"/>
                </a:solidFill>
              </a:rPr>
              <a:t>opgenomen</a:t>
            </a:r>
            <a:r>
              <a:rPr lang="en-US" sz="900" dirty="0" smtClean="0">
                <a:solidFill>
                  <a:schemeClr val="tx2"/>
                </a:solidFill>
              </a:rPr>
              <a:t>, </a:t>
            </a:r>
            <a:r>
              <a:rPr lang="en-US" sz="900" dirty="0" err="1" smtClean="0">
                <a:solidFill>
                  <a:schemeClr val="tx2"/>
                </a:solidFill>
              </a:rPr>
              <a:t>dat</a:t>
            </a:r>
            <a:r>
              <a:rPr lang="en-US" sz="900" dirty="0" smtClean="0">
                <a:solidFill>
                  <a:schemeClr val="tx2"/>
                </a:solidFill>
              </a:rPr>
              <a:t> men </a:t>
            </a:r>
            <a:r>
              <a:rPr lang="en-US" sz="900" dirty="0" err="1" smtClean="0">
                <a:solidFill>
                  <a:schemeClr val="tx2"/>
                </a:solidFill>
              </a:rPr>
              <a:t>bij</a:t>
            </a:r>
            <a:r>
              <a:rPr lang="en-US" sz="900" dirty="0" smtClean="0">
                <a:solidFill>
                  <a:schemeClr val="tx2"/>
                </a:solidFill>
              </a:rPr>
              <a:t> </a:t>
            </a:r>
            <a:r>
              <a:rPr lang="en-US" sz="900" dirty="0" err="1" smtClean="0">
                <a:solidFill>
                  <a:schemeClr val="tx2"/>
                </a:solidFill>
              </a:rPr>
              <a:t>blijft</a:t>
            </a:r>
            <a:r>
              <a:rPr lang="en-US" sz="900" dirty="0" smtClean="0">
                <a:solidFill>
                  <a:schemeClr val="tx2"/>
                </a:solidFill>
              </a:rPr>
              <a:t> met de </a:t>
            </a:r>
            <a:r>
              <a:rPr lang="en-US" sz="900" dirty="0" err="1" smtClean="0">
                <a:solidFill>
                  <a:schemeClr val="tx2"/>
                </a:solidFill>
              </a:rPr>
              <a:t>ontwikkeling</a:t>
            </a:r>
            <a:r>
              <a:rPr lang="en-US" sz="900" dirty="0" smtClean="0">
                <a:solidFill>
                  <a:schemeClr val="tx2"/>
                </a:solidFill>
              </a:rPr>
              <a:t> van open </a:t>
            </a:r>
            <a:r>
              <a:rPr lang="en-US" sz="900" dirty="0" err="1" smtClean="0">
                <a:solidFill>
                  <a:schemeClr val="tx2"/>
                </a:solidFill>
              </a:rPr>
              <a:t>standaarden</a:t>
            </a:r>
            <a:r>
              <a:rPr lang="en-US" sz="900" dirty="0" smtClean="0">
                <a:solidFill>
                  <a:schemeClr val="tx2"/>
                </a:solidFill>
              </a:rPr>
              <a:t>.</a:t>
            </a:r>
            <a:endParaRPr lang="nl-NL" sz="900" dirty="0" smtClean="0">
              <a:solidFill>
                <a:schemeClr val="tx2"/>
              </a:solidFill>
            </a:endParaRPr>
          </a:p>
          <a:p>
            <a:pPr marL="0" indent="0">
              <a:buNone/>
            </a:pPr>
            <a:endParaRPr lang="nl-NL" sz="900" dirty="0" smtClean="0">
              <a:solidFill>
                <a:schemeClr val="tx2"/>
              </a:solidFill>
            </a:endParaRPr>
          </a:p>
          <a:p>
            <a:pPr marL="0" indent="0">
              <a:buNone/>
            </a:pPr>
            <a:r>
              <a:rPr lang="nl-NL" sz="900" u="sng" dirty="0" smtClean="0">
                <a:solidFill>
                  <a:schemeClr val="tx2"/>
                </a:solidFill>
              </a:rPr>
              <a:t>Open standaard authenticatie technologie</a:t>
            </a:r>
          </a:p>
          <a:p>
            <a:pPr marL="0" indent="0">
              <a:buNone/>
            </a:pPr>
            <a:r>
              <a:rPr lang="nl-NL" sz="900" dirty="0" smtClean="0">
                <a:solidFill>
                  <a:schemeClr val="tx2"/>
                </a:solidFill>
              </a:rPr>
              <a:t>Rationale:</a:t>
            </a:r>
            <a:endParaRPr lang="nl-NL" sz="900" dirty="0">
              <a:solidFill>
                <a:schemeClr val="tx2"/>
              </a:solidFill>
            </a:endParaRPr>
          </a:p>
          <a:p>
            <a:r>
              <a:rPr lang="nl-NL" sz="900" dirty="0" err="1">
                <a:solidFill>
                  <a:schemeClr val="tx2"/>
                </a:solidFill>
              </a:rPr>
              <a:t>Enexis</a:t>
            </a:r>
            <a:r>
              <a:rPr lang="nl-NL" sz="900" dirty="0">
                <a:solidFill>
                  <a:schemeClr val="tx2"/>
                </a:solidFill>
              </a:rPr>
              <a:t> wil wat betreft IAM meelopen met marktontwikkelingen </a:t>
            </a:r>
            <a:r>
              <a:rPr lang="nl-NL" sz="900" dirty="0" err="1">
                <a:solidFill>
                  <a:schemeClr val="tx2"/>
                </a:solidFill>
              </a:rPr>
              <a:t>tav</a:t>
            </a:r>
            <a:r>
              <a:rPr lang="nl-NL" sz="900" dirty="0">
                <a:solidFill>
                  <a:schemeClr val="tx2"/>
                </a:solidFill>
              </a:rPr>
              <a:t> authenticatie mechanismen en van standaarden gebruik maken. COTS applicaties kunnen </a:t>
            </a:r>
            <a:r>
              <a:rPr lang="nl-NL" sz="900" dirty="0" smtClean="0">
                <a:solidFill>
                  <a:schemeClr val="tx2"/>
                </a:solidFill>
              </a:rPr>
              <a:t>aansluiten </a:t>
            </a:r>
            <a:r>
              <a:rPr lang="nl-NL" sz="900" dirty="0">
                <a:solidFill>
                  <a:schemeClr val="tx2"/>
                </a:solidFill>
              </a:rPr>
              <a:t>op IAM </a:t>
            </a:r>
            <a:r>
              <a:rPr lang="nl-NL" sz="900" dirty="0" err="1">
                <a:solidFill>
                  <a:schemeClr val="tx2"/>
                </a:solidFill>
              </a:rPr>
              <a:t>tooling</a:t>
            </a:r>
            <a:r>
              <a:rPr lang="nl-NL" sz="900" dirty="0">
                <a:solidFill>
                  <a:schemeClr val="tx2"/>
                </a:solidFill>
              </a:rPr>
              <a:t>, waarbij onderlinge afhankelijkheid wordt voorkomen. </a:t>
            </a:r>
            <a:endParaRPr lang="nl-NL" sz="900" dirty="0" smtClean="0">
              <a:solidFill>
                <a:schemeClr val="tx2"/>
              </a:solidFill>
            </a:endParaRPr>
          </a:p>
          <a:p>
            <a:pPr marL="0" indent="0">
              <a:buNone/>
            </a:pPr>
            <a:r>
              <a:rPr lang="nl-NL" sz="900" dirty="0" smtClean="0">
                <a:solidFill>
                  <a:schemeClr val="tx2"/>
                </a:solidFill>
              </a:rPr>
              <a:t>Implicatie:</a:t>
            </a:r>
          </a:p>
          <a:p>
            <a:r>
              <a:rPr lang="nl-NL" sz="900" dirty="0" smtClean="0">
                <a:solidFill>
                  <a:schemeClr val="tx2"/>
                </a:solidFill>
              </a:rPr>
              <a:t>De applicaties die </a:t>
            </a:r>
            <a:r>
              <a:rPr lang="nl-NL" sz="900" dirty="0" err="1" smtClean="0">
                <a:solidFill>
                  <a:schemeClr val="tx2"/>
                </a:solidFill>
              </a:rPr>
              <a:t>Enexis</a:t>
            </a:r>
            <a:r>
              <a:rPr lang="nl-NL" sz="900" dirty="0" smtClean="0">
                <a:solidFill>
                  <a:schemeClr val="tx2"/>
                </a:solidFill>
              </a:rPr>
              <a:t> inzet ondersteunen markconforme authenticatie technologieën</a:t>
            </a:r>
          </a:p>
          <a:p>
            <a:r>
              <a:rPr lang="nl-NL" sz="900" dirty="0" smtClean="0">
                <a:solidFill>
                  <a:schemeClr val="tx2"/>
                </a:solidFill>
              </a:rPr>
              <a:t>Op dit moment zij dat SAML en </a:t>
            </a:r>
            <a:r>
              <a:rPr lang="nl-NL" sz="900" dirty="0" err="1" smtClean="0">
                <a:solidFill>
                  <a:schemeClr val="tx2"/>
                </a:solidFill>
              </a:rPr>
              <a:t>OAuth</a:t>
            </a:r>
            <a:endParaRPr lang="nl-NL" sz="900" dirty="0" smtClean="0">
              <a:solidFill>
                <a:schemeClr val="tx2"/>
              </a:solidFill>
            </a:endParaRPr>
          </a:p>
          <a:p>
            <a:r>
              <a:rPr lang="nl-NL" sz="900" dirty="0" smtClean="0">
                <a:solidFill>
                  <a:schemeClr val="tx2"/>
                </a:solidFill>
              </a:rPr>
              <a:t>De leverancier heeft in de </a:t>
            </a:r>
            <a:r>
              <a:rPr lang="nl-NL" sz="900" dirty="0" err="1" smtClean="0">
                <a:solidFill>
                  <a:schemeClr val="tx2"/>
                </a:solidFill>
              </a:rPr>
              <a:t>roadmap</a:t>
            </a:r>
            <a:r>
              <a:rPr lang="nl-NL" sz="900" dirty="0" smtClean="0">
                <a:solidFill>
                  <a:schemeClr val="tx2"/>
                </a:solidFill>
              </a:rPr>
              <a:t> ruimte ingericht voor IAM</a:t>
            </a:r>
          </a:p>
        </p:txBody>
      </p:sp>
      <p:sp>
        <p:nvSpPr>
          <p:cNvPr id="3" name="Titel 2"/>
          <p:cNvSpPr>
            <a:spLocks noGrp="1"/>
          </p:cNvSpPr>
          <p:nvPr>
            <p:ph type="title"/>
          </p:nvPr>
        </p:nvSpPr>
        <p:spPr/>
        <p:txBody>
          <a:bodyPr>
            <a:normAutofit fontScale="90000"/>
          </a:bodyPr>
          <a:lstStyle/>
          <a:p>
            <a:r>
              <a:rPr lang="nl-NL" dirty="0" smtClean="0"/>
              <a:t>ASG Principes </a:t>
            </a:r>
            <a:r>
              <a:rPr lang="nl-NL" dirty="0" err="1" smtClean="0"/>
              <a:t>tav</a:t>
            </a:r>
            <a:r>
              <a:rPr lang="nl-NL" dirty="0" smtClean="0"/>
              <a:t> voorwaarden om effectief/efficiënt applicatie integratie uit te kunnen voeren</a:t>
            </a:r>
            <a:endParaRPr lang="nl-NL" dirty="0"/>
          </a:p>
        </p:txBody>
      </p:sp>
    </p:spTree>
    <p:extLst>
      <p:ext uri="{BB962C8B-B14F-4D97-AF65-F5344CB8AC3E}">
        <p14:creationId xmlns:p14="http://schemas.microsoft.com/office/powerpoint/2010/main" val="2106742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1131590"/>
            <a:ext cx="8136581" cy="3321844"/>
          </a:xfrm>
        </p:spPr>
        <p:txBody>
          <a:bodyPr/>
          <a:lstStyle/>
          <a:p>
            <a:pPr marL="0" indent="0">
              <a:buNone/>
            </a:pPr>
            <a:r>
              <a:rPr lang="nl-NL" sz="900" u="sng" dirty="0" smtClean="0">
                <a:solidFill>
                  <a:schemeClr val="tx2"/>
                </a:solidFill>
              </a:rPr>
              <a:t>Open </a:t>
            </a:r>
            <a:r>
              <a:rPr lang="nl-NL" sz="900" u="sng" dirty="0">
                <a:solidFill>
                  <a:schemeClr val="tx2"/>
                </a:solidFill>
              </a:rPr>
              <a:t>industrie-standaarden voor informatie-integratie</a:t>
            </a:r>
          </a:p>
          <a:p>
            <a:pPr marL="0" indent="0">
              <a:buNone/>
            </a:pPr>
            <a:r>
              <a:rPr lang="nl-NL" sz="900" dirty="0" smtClean="0">
                <a:solidFill>
                  <a:schemeClr val="tx2"/>
                </a:solidFill>
              </a:rPr>
              <a:t>Rationale:</a:t>
            </a:r>
            <a:endParaRPr lang="nl-NL" sz="900" dirty="0">
              <a:solidFill>
                <a:schemeClr val="tx2"/>
              </a:solidFill>
            </a:endParaRPr>
          </a:p>
          <a:p>
            <a:r>
              <a:rPr lang="nl-NL" sz="900" dirty="0" err="1">
                <a:solidFill>
                  <a:schemeClr val="tx2"/>
                </a:solidFill>
              </a:rPr>
              <a:t>Enexis</a:t>
            </a:r>
            <a:r>
              <a:rPr lang="nl-NL" sz="900" dirty="0">
                <a:solidFill>
                  <a:schemeClr val="tx2"/>
                </a:solidFill>
              </a:rPr>
              <a:t> </a:t>
            </a:r>
            <a:r>
              <a:rPr lang="nl-NL" sz="900" dirty="0" smtClean="0">
                <a:solidFill>
                  <a:schemeClr val="tx2"/>
                </a:solidFill>
              </a:rPr>
              <a:t>maakt gebruikt van standaard datamodellen en </a:t>
            </a:r>
            <a:r>
              <a:rPr lang="nl-NL" sz="900" dirty="0">
                <a:solidFill>
                  <a:schemeClr val="tx2"/>
                </a:solidFill>
              </a:rPr>
              <a:t>dialogen met </a:t>
            </a:r>
            <a:r>
              <a:rPr lang="nl-NL" sz="900" dirty="0" smtClean="0">
                <a:solidFill>
                  <a:schemeClr val="tx2"/>
                </a:solidFill>
              </a:rPr>
              <a:t>ketenpartners. Ketenpartners </a:t>
            </a:r>
            <a:r>
              <a:rPr lang="nl-NL" sz="900" dirty="0">
                <a:solidFill>
                  <a:schemeClr val="tx2"/>
                </a:solidFill>
              </a:rPr>
              <a:t>kunnen </a:t>
            </a:r>
            <a:r>
              <a:rPr lang="nl-NL" sz="900" dirty="0" smtClean="0">
                <a:solidFill>
                  <a:schemeClr val="tx2"/>
                </a:solidFill>
              </a:rPr>
              <a:t>hierdoor aansluiten </a:t>
            </a:r>
            <a:r>
              <a:rPr lang="nl-NL" sz="900" dirty="0">
                <a:solidFill>
                  <a:schemeClr val="tx2"/>
                </a:solidFill>
              </a:rPr>
              <a:t>op </a:t>
            </a:r>
            <a:r>
              <a:rPr lang="nl-NL" sz="900" dirty="0" smtClean="0">
                <a:solidFill>
                  <a:schemeClr val="tx2"/>
                </a:solidFill>
              </a:rPr>
              <a:t>een marktstandaard datamodel, zodat </a:t>
            </a:r>
            <a:r>
              <a:rPr lang="nl-NL" sz="900" dirty="0" err="1" smtClean="0">
                <a:solidFill>
                  <a:schemeClr val="tx2"/>
                </a:solidFill>
              </a:rPr>
              <a:t>Enexis</a:t>
            </a:r>
            <a:r>
              <a:rPr lang="nl-NL" sz="900" dirty="0" smtClean="0">
                <a:solidFill>
                  <a:schemeClr val="tx2"/>
                </a:solidFill>
              </a:rPr>
              <a:t> een open en onafhankelijke positie inneemt. </a:t>
            </a:r>
            <a:endParaRPr lang="nl-NL" sz="900" dirty="0">
              <a:solidFill>
                <a:schemeClr val="tx2"/>
              </a:solidFill>
            </a:endParaRPr>
          </a:p>
          <a:p>
            <a:pPr marL="0" indent="0">
              <a:buNone/>
            </a:pPr>
            <a:r>
              <a:rPr lang="nl-NL" sz="900" dirty="0" smtClean="0">
                <a:solidFill>
                  <a:schemeClr val="tx2"/>
                </a:solidFill>
              </a:rPr>
              <a:t>Implicatie:</a:t>
            </a:r>
            <a:endParaRPr lang="nl-NL" sz="900" dirty="0">
              <a:solidFill>
                <a:schemeClr val="tx2"/>
              </a:solidFill>
            </a:endParaRPr>
          </a:p>
          <a:p>
            <a:r>
              <a:rPr lang="nl-NL" sz="900" dirty="0">
                <a:solidFill>
                  <a:schemeClr val="tx2"/>
                </a:solidFill>
              </a:rPr>
              <a:t>De informatieketen die </a:t>
            </a:r>
            <a:r>
              <a:rPr lang="nl-NL" sz="900" dirty="0" err="1">
                <a:solidFill>
                  <a:schemeClr val="tx2"/>
                </a:solidFill>
              </a:rPr>
              <a:t>Enexis</a:t>
            </a:r>
            <a:r>
              <a:rPr lang="nl-NL" sz="900" dirty="0">
                <a:solidFill>
                  <a:schemeClr val="tx2"/>
                </a:solidFill>
              </a:rPr>
              <a:t> </a:t>
            </a:r>
            <a:r>
              <a:rPr lang="nl-NL" sz="900" dirty="0" smtClean="0">
                <a:solidFill>
                  <a:schemeClr val="tx2"/>
                </a:solidFill>
              </a:rPr>
              <a:t>inzet, </a:t>
            </a:r>
            <a:r>
              <a:rPr lang="nl-NL" sz="900" dirty="0">
                <a:solidFill>
                  <a:schemeClr val="tx2"/>
                </a:solidFill>
              </a:rPr>
              <a:t>ondersteunt markconforme integratie-standaarden</a:t>
            </a:r>
          </a:p>
          <a:p>
            <a:r>
              <a:rPr lang="nl-NL" sz="900" dirty="0" err="1" smtClean="0">
                <a:solidFill>
                  <a:schemeClr val="tx2"/>
                </a:solidFill>
              </a:rPr>
              <a:t>Enexis</a:t>
            </a:r>
            <a:r>
              <a:rPr lang="nl-NL" sz="900" dirty="0" smtClean="0">
                <a:solidFill>
                  <a:schemeClr val="tx2"/>
                </a:solidFill>
              </a:rPr>
              <a:t> ondersteund een </a:t>
            </a:r>
            <a:r>
              <a:rPr lang="nl-NL" sz="900" dirty="0">
                <a:solidFill>
                  <a:schemeClr val="tx2"/>
                </a:solidFill>
              </a:rPr>
              <a:t>combinatie van </a:t>
            </a:r>
            <a:r>
              <a:rPr lang="nl-NL" sz="900" dirty="0" smtClean="0">
                <a:solidFill>
                  <a:schemeClr val="tx2"/>
                </a:solidFill>
              </a:rPr>
              <a:t>standaarden: op </a:t>
            </a:r>
            <a:r>
              <a:rPr lang="nl-NL" sz="900" dirty="0">
                <a:solidFill>
                  <a:schemeClr val="tx2"/>
                </a:solidFill>
              </a:rPr>
              <a:t>dit moment zijn dat OAGIS, CIM, BAG, C-AR, …</a:t>
            </a:r>
          </a:p>
          <a:p>
            <a:endParaRPr lang="nl-NL" sz="900" dirty="0">
              <a:solidFill>
                <a:schemeClr val="tx2"/>
              </a:solidFill>
            </a:endParaRPr>
          </a:p>
        </p:txBody>
      </p:sp>
      <p:sp>
        <p:nvSpPr>
          <p:cNvPr id="3" name="Titel 2"/>
          <p:cNvSpPr>
            <a:spLocks noGrp="1"/>
          </p:cNvSpPr>
          <p:nvPr>
            <p:ph type="title"/>
          </p:nvPr>
        </p:nvSpPr>
        <p:spPr/>
        <p:txBody>
          <a:bodyPr>
            <a:normAutofit fontScale="90000"/>
          </a:bodyPr>
          <a:lstStyle/>
          <a:p>
            <a:r>
              <a:rPr lang="nl-NL" dirty="0" smtClean="0"/>
              <a:t>ASG Principes </a:t>
            </a:r>
            <a:r>
              <a:rPr lang="nl-NL" dirty="0" err="1" smtClean="0"/>
              <a:t>tav</a:t>
            </a:r>
            <a:r>
              <a:rPr lang="nl-NL" dirty="0" smtClean="0"/>
              <a:t> voorwaarden om effectief/efficiënt applicatie integratie uit te kunnen voeren</a:t>
            </a:r>
            <a:endParaRPr lang="nl-NL" dirty="0"/>
          </a:p>
        </p:txBody>
      </p:sp>
    </p:spTree>
    <p:extLst>
      <p:ext uri="{BB962C8B-B14F-4D97-AF65-F5344CB8AC3E}">
        <p14:creationId xmlns:p14="http://schemas.microsoft.com/office/powerpoint/2010/main" val="251259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978098"/>
            <a:ext cx="8136581" cy="3321844"/>
          </a:xfrm>
        </p:spPr>
        <p:txBody>
          <a:bodyPr/>
          <a:lstStyle/>
          <a:p>
            <a:pPr marL="0" indent="0">
              <a:buNone/>
            </a:pPr>
            <a:r>
              <a:rPr lang="nl-NL" sz="900" u="sng" dirty="0" smtClean="0">
                <a:solidFill>
                  <a:schemeClr val="tx2"/>
                </a:solidFill>
              </a:rPr>
              <a:t>Alleen </a:t>
            </a:r>
            <a:r>
              <a:rPr lang="nl-NL" sz="900" u="sng" dirty="0">
                <a:solidFill>
                  <a:schemeClr val="tx2"/>
                </a:solidFill>
              </a:rPr>
              <a:t>web-</a:t>
            </a:r>
            <a:r>
              <a:rPr lang="nl-NL" sz="900" u="sng" dirty="0" err="1">
                <a:solidFill>
                  <a:schemeClr val="tx2"/>
                </a:solidFill>
              </a:rPr>
              <a:t>architected</a:t>
            </a:r>
            <a:r>
              <a:rPr lang="nl-NL" sz="900" u="sng" dirty="0">
                <a:solidFill>
                  <a:schemeClr val="tx2"/>
                </a:solidFill>
              </a:rPr>
              <a:t> </a:t>
            </a:r>
            <a:r>
              <a:rPr lang="nl-NL" sz="900" u="sng" dirty="0" smtClean="0">
                <a:solidFill>
                  <a:schemeClr val="tx2"/>
                </a:solidFill>
              </a:rPr>
              <a:t>en </a:t>
            </a:r>
            <a:r>
              <a:rPr lang="nl-NL" sz="900" u="sng" dirty="0" err="1" smtClean="0">
                <a:solidFill>
                  <a:schemeClr val="tx2"/>
                </a:solidFill>
              </a:rPr>
              <a:t>cloud</a:t>
            </a:r>
            <a:r>
              <a:rPr lang="nl-NL" sz="900" u="sng" dirty="0" smtClean="0">
                <a:solidFill>
                  <a:schemeClr val="tx2"/>
                </a:solidFill>
              </a:rPr>
              <a:t> </a:t>
            </a:r>
            <a:r>
              <a:rPr lang="nl-NL" sz="900" u="sng" dirty="0">
                <a:solidFill>
                  <a:schemeClr val="tx2"/>
                </a:solidFill>
              </a:rPr>
              <a:t>native </a:t>
            </a:r>
            <a:r>
              <a:rPr lang="nl-NL" sz="900" u="sng" dirty="0" smtClean="0">
                <a:solidFill>
                  <a:schemeClr val="tx2"/>
                </a:solidFill>
              </a:rPr>
              <a:t>applicaties</a:t>
            </a:r>
            <a:endParaRPr lang="nl-NL" sz="900" u="sng" dirty="0">
              <a:solidFill>
                <a:schemeClr val="tx2"/>
              </a:solidFill>
            </a:endParaRPr>
          </a:p>
          <a:p>
            <a:pPr marL="0" indent="0">
              <a:buNone/>
            </a:pPr>
            <a:r>
              <a:rPr lang="nl-NL" sz="900" dirty="0" smtClean="0">
                <a:solidFill>
                  <a:schemeClr val="tx2"/>
                </a:solidFill>
              </a:rPr>
              <a:t>Rationale:</a:t>
            </a:r>
            <a:endParaRPr lang="nl-NL" sz="900" dirty="0">
              <a:solidFill>
                <a:schemeClr val="tx2"/>
              </a:solidFill>
            </a:endParaRPr>
          </a:p>
          <a:p>
            <a:r>
              <a:rPr lang="nl-NL" sz="900" dirty="0" err="1">
                <a:solidFill>
                  <a:schemeClr val="tx2"/>
                </a:solidFill>
              </a:rPr>
              <a:t>Enexis</a:t>
            </a:r>
            <a:r>
              <a:rPr lang="nl-NL" sz="900" dirty="0">
                <a:solidFill>
                  <a:schemeClr val="tx2"/>
                </a:solidFill>
              </a:rPr>
              <a:t> wil platformonafhankelijkheid bereiken om </a:t>
            </a:r>
            <a:r>
              <a:rPr lang="nl-NL" sz="900" dirty="0" smtClean="0">
                <a:solidFill>
                  <a:schemeClr val="tx2"/>
                </a:solidFill>
              </a:rPr>
              <a:t>zo applicaties/functionaliteit onafhankelijk van de onderliggende infra aan gebruikers te kunnen aanbieden. Daarmee wordt bereikt dat functionaliteit eenvoudig naar de gebruiker gebracht kan worden.</a:t>
            </a:r>
          </a:p>
          <a:p>
            <a:pPr marL="0" indent="0">
              <a:buNone/>
            </a:pPr>
            <a:r>
              <a:rPr lang="nl-NL" sz="900" dirty="0" smtClean="0">
                <a:solidFill>
                  <a:schemeClr val="tx2"/>
                </a:solidFill>
              </a:rPr>
              <a:t>Implicatie:</a:t>
            </a:r>
            <a:endParaRPr lang="nl-NL" sz="900" dirty="0">
              <a:solidFill>
                <a:schemeClr val="tx2"/>
              </a:solidFill>
            </a:endParaRPr>
          </a:p>
          <a:p>
            <a:r>
              <a:rPr lang="nl-NL" sz="900" dirty="0">
                <a:solidFill>
                  <a:schemeClr val="tx2"/>
                </a:solidFill>
              </a:rPr>
              <a:t>Geen klassieke “fat-</a:t>
            </a:r>
            <a:r>
              <a:rPr lang="nl-NL" sz="900" dirty="0" err="1">
                <a:solidFill>
                  <a:schemeClr val="tx2"/>
                </a:solidFill>
              </a:rPr>
              <a:t>client</a:t>
            </a:r>
            <a:r>
              <a:rPr lang="nl-NL" sz="900" dirty="0">
                <a:solidFill>
                  <a:schemeClr val="tx2"/>
                </a:solidFill>
              </a:rPr>
              <a:t>” applicaties met een grote lokale footprint op het device van de medewerkers</a:t>
            </a:r>
          </a:p>
          <a:p>
            <a:endParaRPr lang="nl-NL" sz="900" dirty="0">
              <a:solidFill>
                <a:schemeClr val="tx2"/>
              </a:solidFill>
            </a:endParaRPr>
          </a:p>
          <a:p>
            <a:pPr marL="0" indent="0">
              <a:buNone/>
            </a:pPr>
            <a:r>
              <a:rPr lang="nl-NL" sz="900" dirty="0">
                <a:solidFill>
                  <a:schemeClr val="tx2"/>
                </a:solidFill>
              </a:rPr>
              <a:t> </a:t>
            </a:r>
          </a:p>
          <a:p>
            <a:pPr marL="0" indent="0">
              <a:buNone/>
            </a:pPr>
            <a:r>
              <a:rPr lang="nl-NL" sz="900" u="sng" dirty="0" err="1" smtClean="0">
                <a:solidFill>
                  <a:schemeClr val="tx2"/>
                </a:solidFill>
              </a:rPr>
              <a:t>Enexis</a:t>
            </a:r>
            <a:r>
              <a:rPr lang="nl-NL" sz="900" u="sng" dirty="0" smtClean="0">
                <a:solidFill>
                  <a:schemeClr val="tx2"/>
                </a:solidFill>
              </a:rPr>
              <a:t> </a:t>
            </a:r>
            <a:r>
              <a:rPr lang="nl-NL" sz="900" u="sng" dirty="0">
                <a:solidFill>
                  <a:schemeClr val="tx2"/>
                </a:solidFill>
              </a:rPr>
              <a:t>selecteert en bouwt applicaties waarbij de schaalbaarheid is gebaseerd op het “</a:t>
            </a:r>
            <a:r>
              <a:rPr lang="nl-NL" sz="900" u="sng" dirty="0" err="1">
                <a:solidFill>
                  <a:schemeClr val="tx2"/>
                </a:solidFill>
              </a:rPr>
              <a:t>scale</a:t>
            </a:r>
            <a:r>
              <a:rPr lang="nl-NL" sz="900" u="sng" dirty="0">
                <a:solidFill>
                  <a:schemeClr val="tx2"/>
                </a:solidFill>
              </a:rPr>
              <a:t>-out” concept.</a:t>
            </a:r>
          </a:p>
          <a:p>
            <a:pPr marL="0" indent="0">
              <a:buNone/>
            </a:pPr>
            <a:r>
              <a:rPr lang="nl-NL" sz="900" dirty="0" smtClean="0">
                <a:solidFill>
                  <a:schemeClr val="tx2"/>
                </a:solidFill>
              </a:rPr>
              <a:t>Rationale:</a:t>
            </a:r>
            <a:endParaRPr lang="nl-NL" sz="900" dirty="0">
              <a:solidFill>
                <a:schemeClr val="tx2"/>
              </a:solidFill>
            </a:endParaRPr>
          </a:p>
          <a:p>
            <a:r>
              <a:rPr lang="nl-NL" sz="900" dirty="0">
                <a:solidFill>
                  <a:schemeClr val="tx2"/>
                </a:solidFill>
              </a:rPr>
              <a:t>Wendbaarheid en flexibiliteit kan alleen worden ondersteund door een dynamisch en </a:t>
            </a:r>
            <a:r>
              <a:rPr lang="nl-NL" sz="900" dirty="0" err="1">
                <a:solidFill>
                  <a:schemeClr val="tx2"/>
                </a:solidFill>
              </a:rPr>
              <a:t>near-realtime</a:t>
            </a:r>
            <a:r>
              <a:rPr lang="nl-NL" sz="900" dirty="0">
                <a:solidFill>
                  <a:schemeClr val="tx2"/>
                </a:solidFill>
              </a:rPr>
              <a:t> aanpasbare infrastructuur. </a:t>
            </a:r>
            <a:endParaRPr lang="nl-NL" sz="900" dirty="0" smtClean="0">
              <a:solidFill>
                <a:schemeClr val="tx2"/>
              </a:solidFill>
            </a:endParaRPr>
          </a:p>
          <a:p>
            <a:pPr marL="0" indent="0">
              <a:buNone/>
            </a:pPr>
            <a:r>
              <a:rPr lang="nl-NL" sz="900" dirty="0" smtClean="0">
                <a:solidFill>
                  <a:schemeClr val="tx2"/>
                </a:solidFill>
              </a:rPr>
              <a:t>Implicatie:</a:t>
            </a:r>
            <a:endParaRPr lang="nl-NL" sz="900" dirty="0">
              <a:solidFill>
                <a:schemeClr val="tx2"/>
              </a:solidFill>
            </a:endParaRPr>
          </a:p>
          <a:p>
            <a:r>
              <a:rPr lang="nl-NL" sz="900" dirty="0">
                <a:solidFill>
                  <a:schemeClr val="tx2"/>
                </a:solidFill>
              </a:rPr>
              <a:t>Applicaties die alleen een </a:t>
            </a:r>
            <a:r>
              <a:rPr lang="nl-NL" sz="900" dirty="0" err="1">
                <a:solidFill>
                  <a:schemeClr val="tx2"/>
                </a:solidFill>
              </a:rPr>
              <a:t>scale</a:t>
            </a:r>
            <a:r>
              <a:rPr lang="nl-NL" sz="900" dirty="0">
                <a:solidFill>
                  <a:schemeClr val="tx2"/>
                </a:solidFill>
              </a:rPr>
              <a:t>-up concept ondersteunen worden niet meer aangekocht of gebouwd</a:t>
            </a:r>
          </a:p>
          <a:p>
            <a:endParaRPr lang="nl-NL" sz="900" dirty="0">
              <a:solidFill>
                <a:schemeClr val="tx2"/>
              </a:solidFill>
            </a:endParaRPr>
          </a:p>
          <a:p>
            <a:pPr marL="0" indent="0">
              <a:buNone/>
            </a:pPr>
            <a:r>
              <a:rPr lang="nl-NL" sz="900" dirty="0">
                <a:solidFill>
                  <a:schemeClr val="tx2"/>
                </a:solidFill>
              </a:rPr>
              <a:t> </a:t>
            </a:r>
          </a:p>
          <a:p>
            <a:pPr marL="0" indent="0">
              <a:buNone/>
            </a:pPr>
            <a:r>
              <a:rPr lang="nl-NL" sz="900" u="sng" dirty="0" err="1" smtClean="0">
                <a:solidFill>
                  <a:schemeClr val="tx2"/>
                </a:solidFill>
              </a:rPr>
              <a:t>Enexis</a:t>
            </a:r>
            <a:r>
              <a:rPr lang="nl-NL" sz="900" u="sng" dirty="0" smtClean="0">
                <a:solidFill>
                  <a:schemeClr val="tx2"/>
                </a:solidFill>
              </a:rPr>
              <a:t> </a:t>
            </a:r>
            <a:r>
              <a:rPr lang="nl-NL" sz="900" u="sng" dirty="0" err="1">
                <a:solidFill>
                  <a:schemeClr val="tx2"/>
                </a:solidFill>
              </a:rPr>
              <a:t>deployed</a:t>
            </a:r>
            <a:r>
              <a:rPr lang="nl-NL" sz="900" u="sng" dirty="0">
                <a:solidFill>
                  <a:schemeClr val="tx2"/>
                </a:solidFill>
              </a:rPr>
              <a:t> alleen applicaties op basis van </a:t>
            </a:r>
            <a:r>
              <a:rPr lang="nl-NL" sz="900" u="sng" dirty="0" err="1">
                <a:solidFill>
                  <a:schemeClr val="tx2"/>
                </a:solidFill>
              </a:rPr>
              <a:t>gevirtualiseerde</a:t>
            </a:r>
            <a:r>
              <a:rPr lang="nl-NL" sz="900" u="sng" dirty="0">
                <a:solidFill>
                  <a:schemeClr val="tx2"/>
                </a:solidFill>
              </a:rPr>
              <a:t> commodity infrastructuur</a:t>
            </a:r>
          </a:p>
          <a:p>
            <a:pPr marL="0" indent="0">
              <a:buNone/>
            </a:pPr>
            <a:r>
              <a:rPr lang="nl-NL" sz="900" dirty="0">
                <a:solidFill>
                  <a:schemeClr val="tx2"/>
                </a:solidFill>
              </a:rPr>
              <a:t>Rationale:</a:t>
            </a:r>
          </a:p>
          <a:p>
            <a:r>
              <a:rPr lang="nl-NL" sz="900" dirty="0">
                <a:solidFill>
                  <a:schemeClr val="tx2"/>
                </a:solidFill>
              </a:rPr>
              <a:t>Wendbaarheid en flexibiliteit kan alleen worden ondersteund door een dynamisch en </a:t>
            </a:r>
            <a:r>
              <a:rPr lang="nl-NL" sz="900" dirty="0" err="1">
                <a:solidFill>
                  <a:schemeClr val="tx2"/>
                </a:solidFill>
              </a:rPr>
              <a:t>near-realtime</a:t>
            </a:r>
            <a:r>
              <a:rPr lang="nl-NL" sz="900" dirty="0">
                <a:solidFill>
                  <a:schemeClr val="tx2"/>
                </a:solidFill>
              </a:rPr>
              <a:t> aanpasbare infrastructuur.</a:t>
            </a:r>
          </a:p>
          <a:p>
            <a:r>
              <a:rPr lang="nl-NL" sz="900" dirty="0" err="1">
                <a:solidFill>
                  <a:schemeClr val="tx2"/>
                </a:solidFill>
              </a:rPr>
              <a:t>Portabiliteit</a:t>
            </a:r>
            <a:r>
              <a:rPr lang="nl-NL" sz="900" dirty="0">
                <a:solidFill>
                  <a:schemeClr val="tx2"/>
                </a:solidFill>
              </a:rPr>
              <a:t> vereist het gebruik van algemene, marktconforme technologieën </a:t>
            </a:r>
            <a:endParaRPr lang="nl-NL" sz="900" dirty="0" smtClean="0">
              <a:solidFill>
                <a:schemeClr val="tx2"/>
              </a:solidFill>
            </a:endParaRPr>
          </a:p>
          <a:p>
            <a:pPr marL="0" indent="0">
              <a:buNone/>
            </a:pPr>
            <a:r>
              <a:rPr lang="nl-NL" sz="900" dirty="0" smtClean="0">
                <a:solidFill>
                  <a:schemeClr val="tx2"/>
                </a:solidFill>
              </a:rPr>
              <a:t>Implicatie:</a:t>
            </a:r>
            <a:endParaRPr lang="nl-NL" sz="900" dirty="0">
              <a:solidFill>
                <a:schemeClr val="tx2"/>
              </a:solidFill>
            </a:endParaRPr>
          </a:p>
          <a:p>
            <a:r>
              <a:rPr lang="nl-NL" sz="900" dirty="0">
                <a:solidFill>
                  <a:schemeClr val="tx2"/>
                </a:solidFill>
              </a:rPr>
              <a:t>Er wordt alleen gebruik gemaakt van x64 architecturen</a:t>
            </a:r>
          </a:p>
          <a:p>
            <a:r>
              <a:rPr lang="nl-NL" sz="900" dirty="0">
                <a:solidFill>
                  <a:schemeClr val="tx2"/>
                </a:solidFill>
              </a:rPr>
              <a:t>Er worden geen fysieke componenten (servers, storage, netwerk, enz.) geïmplementeerd ten behoeve van één applicatie.</a:t>
            </a:r>
          </a:p>
          <a:p>
            <a:r>
              <a:rPr lang="nl-NL" sz="900" dirty="0" err="1">
                <a:solidFill>
                  <a:schemeClr val="tx2"/>
                </a:solidFill>
              </a:rPr>
              <a:t>CloudFoundry</a:t>
            </a:r>
            <a:r>
              <a:rPr lang="nl-NL" sz="900" dirty="0">
                <a:solidFill>
                  <a:schemeClr val="tx2"/>
                </a:solidFill>
              </a:rPr>
              <a:t> en Docker zijn de standaard PaaS platformen voor het </a:t>
            </a:r>
            <a:r>
              <a:rPr lang="nl-NL" sz="900" dirty="0" err="1">
                <a:solidFill>
                  <a:schemeClr val="tx2"/>
                </a:solidFill>
              </a:rPr>
              <a:t>deployen</a:t>
            </a:r>
            <a:r>
              <a:rPr lang="nl-NL" sz="900" dirty="0">
                <a:solidFill>
                  <a:schemeClr val="tx2"/>
                </a:solidFill>
              </a:rPr>
              <a:t> van maatwerk-applicaties en applicatie-containers.</a:t>
            </a:r>
          </a:p>
          <a:p>
            <a:endParaRPr lang="nl-NL" sz="900" dirty="0">
              <a:solidFill>
                <a:schemeClr val="tx2"/>
              </a:solidFill>
            </a:endParaRPr>
          </a:p>
          <a:p>
            <a:pPr marL="0" indent="0">
              <a:buNone/>
            </a:pPr>
            <a:r>
              <a:rPr lang="nl-NL" sz="900" dirty="0">
                <a:solidFill>
                  <a:schemeClr val="tx2"/>
                </a:solidFill>
              </a:rPr>
              <a:t> </a:t>
            </a:r>
          </a:p>
          <a:p>
            <a:endParaRPr lang="nl-NL" sz="900" dirty="0">
              <a:solidFill>
                <a:schemeClr val="tx2"/>
              </a:solidFill>
            </a:endParaRPr>
          </a:p>
        </p:txBody>
      </p:sp>
      <p:sp>
        <p:nvSpPr>
          <p:cNvPr id="3" name="Titel 2"/>
          <p:cNvSpPr>
            <a:spLocks noGrp="1"/>
          </p:cNvSpPr>
          <p:nvPr>
            <p:ph type="title"/>
          </p:nvPr>
        </p:nvSpPr>
        <p:spPr/>
        <p:txBody>
          <a:bodyPr>
            <a:normAutofit fontScale="90000"/>
          </a:bodyPr>
          <a:lstStyle/>
          <a:p>
            <a:r>
              <a:rPr lang="nl-NL" dirty="0"/>
              <a:t>ASG Principes </a:t>
            </a:r>
            <a:r>
              <a:rPr lang="nl-NL" dirty="0" err="1"/>
              <a:t>tav</a:t>
            </a:r>
            <a:r>
              <a:rPr lang="nl-NL" dirty="0"/>
              <a:t> </a:t>
            </a:r>
            <a:r>
              <a:rPr lang="nl-NL" dirty="0" smtClean="0"/>
              <a:t>infrastructuur om </a:t>
            </a:r>
            <a:r>
              <a:rPr lang="nl-NL" dirty="0"/>
              <a:t>effectief/efficiënt </a:t>
            </a:r>
            <a:r>
              <a:rPr lang="nl-NL" dirty="0" smtClean="0"/>
              <a:t>applicaties te </a:t>
            </a:r>
            <a:r>
              <a:rPr lang="nl-NL" dirty="0" err="1" smtClean="0"/>
              <a:t>servicen</a:t>
            </a:r>
            <a:endParaRPr lang="nl-NL" dirty="0"/>
          </a:p>
        </p:txBody>
      </p:sp>
    </p:spTree>
    <p:extLst>
      <p:ext uri="{BB962C8B-B14F-4D97-AF65-F5344CB8AC3E}">
        <p14:creationId xmlns:p14="http://schemas.microsoft.com/office/powerpoint/2010/main" val="1564033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ijfhoek 4"/>
          <p:cNvSpPr/>
          <p:nvPr/>
        </p:nvSpPr>
        <p:spPr>
          <a:xfrm rot="5400000">
            <a:off x="3059832" y="-1244674"/>
            <a:ext cx="3240360" cy="8568952"/>
          </a:xfrm>
          <a:prstGeom prst="homePlate">
            <a:avLst>
              <a:gd name="adj" fmla="val 37212"/>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hthoek 3"/>
          <p:cNvSpPr/>
          <p:nvPr/>
        </p:nvSpPr>
        <p:spPr>
          <a:xfrm>
            <a:off x="1331377" y="1635646"/>
            <a:ext cx="6481262"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nl-NL"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Detaillering</a:t>
            </a:r>
          </a:p>
          <a:p>
            <a:pPr algn="ctr"/>
            <a:r>
              <a:rPr lang="nl-NL"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hoofddomeinen</a:t>
            </a:r>
            <a:endParaRPr lang="nl-NL"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5740899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555526"/>
            <a:ext cx="5688631" cy="4464496"/>
          </a:xfrm>
        </p:spPr>
        <p:txBody>
          <a:bodyPr/>
          <a:lstStyle/>
          <a:p>
            <a:pPr marL="0" indent="0">
              <a:buNone/>
            </a:pPr>
            <a:r>
              <a:rPr lang="nl-NL" sz="900" b="1" dirty="0" smtClean="0">
                <a:solidFill>
                  <a:schemeClr val="tx2"/>
                </a:solidFill>
              </a:rPr>
              <a:t>Bestaande Storingen &amp; Inspectie ICT landschap</a:t>
            </a:r>
          </a:p>
          <a:p>
            <a:r>
              <a:rPr lang="nl-NL" sz="900" dirty="0" smtClean="0">
                <a:solidFill>
                  <a:schemeClr val="tx2"/>
                </a:solidFill>
              </a:rPr>
              <a:t>Processen en data zijn sterk verweven tussen de verschillende applicaties, waardoor vereenvoudigingen binnen dit landschap erg complex is</a:t>
            </a:r>
          </a:p>
          <a:p>
            <a:r>
              <a:rPr lang="nl-NL" sz="900" dirty="0" err="1" smtClean="0">
                <a:solidFill>
                  <a:schemeClr val="tx2"/>
                </a:solidFill>
              </a:rPr>
              <a:t>Enext</a:t>
            </a:r>
            <a:r>
              <a:rPr lang="nl-NL" sz="900" dirty="0" smtClean="0">
                <a:solidFill>
                  <a:schemeClr val="tx2"/>
                </a:solidFill>
              </a:rPr>
              <a:t> heeft </a:t>
            </a:r>
            <a:r>
              <a:rPr lang="nl-NL" sz="900" dirty="0" err="1" smtClean="0">
                <a:solidFill>
                  <a:schemeClr val="tx2"/>
                </a:solidFill>
              </a:rPr>
              <a:t>StORe</a:t>
            </a:r>
            <a:r>
              <a:rPr lang="nl-NL" sz="900" dirty="0" smtClean="0">
                <a:solidFill>
                  <a:schemeClr val="tx2"/>
                </a:solidFill>
              </a:rPr>
              <a:t> </a:t>
            </a:r>
            <a:r>
              <a:rPr lang="nl-NL" sz="900" dirty="0" err="1" smtClean="0">
                <a:solidFill>
                  <a:schemeClr val="tx2"/>
                </a:solidFill>
              </a:rPr>
              <a:t>geintroduceerd</a:t>
            </a:r>
            <a:r>
              <a:rPr lang="nl-NL" sz="900" dirty="0" smtClean="0">
                <a:solidFill>
                  <a:schemeClr val="tx2"/>
                </a:solidFill>
              </a:rPr>
              <a:t>, die naast het bestaande landschap ingericht wordt.</a:t>
            </a:r>
          </a:p>
          <a:p>
            <a:pPr lvl="1"/>
            <a:r>
              <a:rPr lang="nl-NL" sz="800" dirty="0" smtClean="0">
                <a:solidFill>
                  <a:schemeClr val="tx2"/>
                </a:solidFill>
              </a:rPr>
              <a:t>Processen worden stuk voor stuk overgezet van oude naar nieuwe ICT voorziening</a:t>
            </a:r>
          </a:p>
          <a:p>
            <a:pPr lvl="1"/>
            <a:r>
              <a:rPr lang="en-US" sz="800" dirty="0" smtClean="0">
                <a:solidFill>
                  <a:schemeClr val="tx2"/>
                </a:solidFill>
              </a:rPr>
              <a:t>Business </a:t>
            </a:r>
            <a:r>
              <a:rPr lang="en-US" sz="800" dirty="0" err="1" smtClean="0">
                <a:solidFill>
                  <a:schemeClr val="tx2"/>
                </a:solidFill>
              </a:rPr>
              <a:t>kan</a:t>
            </a:r>
            <a:r>
              <a:rPr lang="en-US" sz="800" dirty="0" smtClean="0">
                <a:solidFill>
                  <a:schemeClr val="tx2"/>
                </a:solidFill>
              </a:rPr>
              <a:t> in </a:t>
            </a:r>
            <a:r>
              <a:rPr lang="en-US" sz="800" dirty="0" err="1" smtClean="0">
                <a:solidFill>
                  <a:schemeClr val="tx2"/>
                </a:solidFill>
              </a:rPr>
              <a:t>zelfde</a:t>
            </a:r>
            <a:r>
              <a:rPr lang="en-US" sz="800" dirty="0" smtClean="0">
                <a:solidFill>
                  <a:schemeClr val="tx2"/>
                </a:solidFill>
              </a:rPr>
              <a:t> tempo </a:t>
            </a:r>
            <a:r>
              <a:rPr lang="en-US" sz="800" dirty="0" err="1" smtClean="0">
                <a:solidFill>
                  <a:schemeClr val="tx2"/>
                </a:solidFill>
              </a:rPr>
              <a:t>meegroeien</a:t>
            </a:r>
            <a:r>
              <a:rPr lang="en-US" sz="800" dirty="0" smtClean="0">
                <a:solidFill>
                  <a:schemeClr val="tx2"/>
                </a:solidFill>
              </a:rPr>
              <a:t> </a:t>
            </a:r>
            <a:r>
              <a:rPr lang="en-US" sz="800" dirty="0" err="1" smtClean="0">
                <a:solidFill>
                  <a:schemeClr val="tx2"/>
                </a:solidFill>
              </a:rPr>
              <a:t>naar</a:t>
            </a:r>
            <a:r>
              <a:rPr lang="en-US" sz="800" dirty="0" smtClean="0">
                <a:solidFill>
                  <a:schemeClr val="tx2"/>
                </a:solidFill>
              </a:rPr>
              <a:t> </a:t>
            </a:r>
            <a:r>
              <a:rPr lang="en-US" sz="800" dirty="0" err="1" smtClean="0">
                <a:solidFill>
                  <a:schemeClr val="tx2"/>
                </a:solidFill>
              </a:rPr>
              <a:t>nieuwe</a:t>
            </a:r>
            <a:r>
              <a:rPr lang="en-US" sz="800" dirty="0" smtClean="0">
                <a:solidFill>
                  <a:schemeClr val="tx2"/>
                </a:solidFill>
              </a:rPr>
              <a:t> ICT </a:t>
            </a:r>
            <a:r>
              <a:rPr lang="en-US" sz="800" dirty="0" err="1" smtClean="0">
                <a:solidFill>
                  <a:schemeClr val="tx2"/>
                </a:solidFill>
              </a:rPr>
              <a:t>ondersteuning</a:t>
            </a:r>
            <a:endParaRPr lang="en-US" sz="800" dirty="0" smtClean="0">
              <a:solidFill>
                <a:schemeClr val="tx2"/>
              </a:solidFill>
            </a:endParaRPr>
          </a:p>
          <a:p>
            <a:pPr lvl="1"/>
            <a:r>
              <a:rPr lang="en-US" sz="800" dirty="0" err="1" smtClean="0">
                <a:solidFill>
                  <a:schemeClr val="tx2"/>
                </a:solidFill>
              </a:rPr>
              <a:t>Voorkomt</a:t>
            </a:r>
            <a:r>
              <a:rPr lang="en-US" sz="800" dirty="0" smtClean="0">
                <a:solidFill>
                  <a:schemeClr val="tx2"/>
                </a:solidFill>
              </a:rPr>
              <a:t> </a:t>
            </a:r>
            <a:r>
              <a:rPr lang="en-US" sz="800" dirty="0" err="1" smtClean="0">
                <a:solidFill>
                  <a:schemeClr val="tx2"/>
                </a:solidFill>
              </a:rPr>
              <a:t>herstellen</a:t>
            </a:r>
            <a:r>
              <a:rPr lang="en-US" sz="800" dirty="0" smtClean="0">
                <a:solidFill>
                  <a:schemeClr val="tx2"/>
                </a:solidFill>
              </a:rPr>
              <a:t> / </a:t>
            </a:r>
            <a:r>
              <a:rPr lang="en-US" sz="800" dirty="0" err="1" smtClean="0">
                <a:solidFill>
                  <a:schemeClr val="tx2"/>
                </a:solidFill>
              </a:rPr>
              <a:t>aanpassen</a:t>
            </a:r>
            <a:r>
              <a:rPr lang="en-US" sz="800" dirty="0" smtClean="0">
                <a:solidFill>
                  <a:schemeClr val="tx2"/>
                </a:solidFill>
              </a:rPr>
              <a:t> van </a:t>
            </a:r>
            <a:r>
              <a:rPr lang="en-US" sz="800" dirty="0" err="1" smtClean="0">
                <a:solidFill>
                  <a:schemeClr val="tx2"/>
                </a:solidFill>
              </a:rPr>
              <a:t>bestaande</a:t>
            </a:r>
            <a:r>
              <a:rPr lang="en-US" sz="800" dirty="0" smtClean="0">
                <a:solidFill>
                  <a:schemeClr val="tx2"/>
                </a:solidFill>
              </a:rPr>
              <a:t> ICT </a:t>
            </a:r>
            <a:r>
              <a:rPr lang="en-US" sz="800" dirty="0" err="1" smtClean="0">
                <a:solidFill>
                  <a:schemeClr val="tx2"/>
                </a:solidFill>
              </a:rPr>
              <a:t>voorziening</a:t>
            </a:r>
            <a:endParaRPr lang="nl-NL" sz="500" dirty="0" smtClean="0">
              <a:solidFill>
                <a:schemeClr val="tx2"/>
              </a:solidFill>
            </a:endParaRPr>
          </a:p>
          <a:p>
            <a:pPr lvl="1"/>
            <a:r>
              <a:rPr lang="nl-NL" sz="800" dirty="0" smtClean="0">
                <a:solidFill>
                  <a:schemeClr val="tx2"/>
                </a:solidFill>
              </a:rPr>
              <a:t>Dit voorkomt complexe migraties en impact op bestaande informatiestromen</a:t>
            </a:r>
          </a:p>
          <a:p>
            <a:r>
              <a:rPr lang="nl-NL" sz="900" dirty="0" smtClean="0">
                <a:solidFill>
                  <a:schemeClr val="tx2"/>
                </a:solidFill>
              </a:rPr>
              <a:t>Nieuwe landschap wordt ontkoppeld ingericht, zodat een flexibel uit te breiden IT-structuur wordt opgebouwd</a:t>
            </a:r>
          </a:p>
          <a:p>
            <a:endParaRPr lang="nl-NL" sz="900" dirty="0" smtClean="0">
              <a:solidFill>
                <a:schemeClr val="tx2"/>
              </a:solidFill>
            </a:endParaRPr>
          </a:p>
          <a:p>
            <a:endParaRPr lang="nl-NL" sz="900" dirty="0" smtClean="0">
              <a:solidFill>
                <a:schemeClr val="tx2"/>
              </a:solidFill>
            </a:endParaRPr>
          </a:p>
          <a:p>
            <a:pPr marL="0" indent="0">
              <a:buNone/>
            </a:pPr>
            <a:r>
              <a:rPr lang="nl-NL" sz="900" b="1" dirty="0">
                <a:solidFill>
                  <a:schemeClr val="tx2"/>
                </a:solidFill>
              </a:rPr>
              <a:t>Bestaande </a:t>
            </a:r>
            <a:r>
              <a:rPr lang="nl-NL" sz="900" b="1" dirty="0" smtClean="0">
                <a:solidFill>
                  <a:schemeClr val="tx2"/>
                </a:solidFill>
              </a:rPr>
              <a:t>Inspectie vraagstukken</a:t>
            </a:r>
            <a:endParaRPr lang="nl-NL" sz="900" dirty="0" smtClean="0">
              <a:solidFill>
                <a:schemeClr val="tx2"/>
              </a:solidFill>
            </a:endParaRPr>
          </a:p>
          <a:p>
            <a:r>
              <a:rPr lang="nl-NL" sz="900" dirty="0" smtClean="0">
                <a:solidFill>
                  <a:schemeClr val="tx2"/>
                </a:solidFill>
              </a:rPr>
              <a:t>De as-is inrichting van deze herstelorders in de ERP is zodanig, dat deze eigenlijk alleen verwerkt kunnen worden wanneer de administratie geheel in ERP wordt verwerkt.</a:t>
            </a:r>
          </a:p>
          <a:p>
            <a:r>
              <a:rPr lang="nl-NL" sz="900" dirty="0" smtClean="0">
                <a:solidFill>
                  <a:schemeClr val="tx2"/>
                </a:solidFill>
              </a:rPr>
              <a:t>De </a:t>
            </a:r>
            <a:r>
              <a:rPr lang="nl-NL" sz="900" b="1" dirty="0" smtClean="0">
                <a:solidFill>
                  <a:schemeClr val="tx2"/>
                </a:solidFill>
              </a:rPr>
              <a:t>onderhoudsorder structuur dient in ERP opnieuw opgezet te worden</a:t>
            </a:r>
            <a:r>
              <a:rPr lang="nl-NL" sz="900" dirty="0" smtClean="0">
                <a:solidFill>
                  <a:schemeClr val="tx2"/>
                </a:solidFill>
              </a:rPr>
              <a:t>, zodat externe ontsluiting enkelvoudig wordt.</a:t>
            </a:r>
          </a:p>
          <a:p>
            <a:pPr marL="0" indent="0">
              <a:buNone/>
            </a:pPr>
            <a:endParaRPr lang="en-US" sz="900" dirty="0">
              <a:solidFill>
                <a:schemeClr val="tx2"/>
              </a:solidFill>
            </a:endParaRPr>
          </a:p>
          <a:p>
            <a:pPr marL="0" indent="0">
              <a:buNone/>
            </a:pPr>
            <a:r>
              <a:rPr lang="en-US" sz="900" b="1" dirty="0" err="1" smtClean="0">
                <a:solidFill>
                  <a:schemeClr val="tx2"/>
                </a:solidFill>
              </a:rPr>
              <a:t>Storingen</a:t>
            </a:r>
            <a:r>
              <a:rPr lang="en-US" sz="900" b="1" dirty="0" smtClean="0">
                <a:solidFill>
                  <a:schemeClr val="tx2"/>
                </a:solidFill>
              </a:rPr>
              <a:t> &amp; </a:t>
            </a:r>
            <a:r>
              <a:rPr lang="en-US" sz="900" b="1" dirty="0" err="1" smtClean="0">
                <a:solidFill>
                  <a:schemeClr val="tx2"/>
                </a:solidFill>
              </a:rPr>
              <a:t>Inspecties</a:t>
            </a:r>
            <a:r>
              <a:rPr lang="en-US" sz="900" b="1" dirty="0" smtClean="0">
                <a:solidFill>
                  <a:schemeClr val="tx2"/>
                </a:solidFill>
              </a:rPr>
              <a:t> </a:t>
            </a:r>
            <a:r>
              <a:rPr lang="en-US" sz="900" b="1" dirty="0" err="1" smtClean="0">
                <a:solidFill>
                  <a:schemeClr val="tx2"/>
                </a:solidFill>
              </a:rPr>
              <a:t>worden</a:t>
            </a:r>
            <a:r>
              <a:rPr lang="en-US" sz="900" b="1" dirty="0" smtClean="0">
                <a:solidFill>
                  <a:schemeClr val="tx2"/>
                </a:solidFill>
              </a:rPr>
              <a:t> door </a:t>
            </a:r>
            <a:r>
              <a:rPr lang="en-US" sz="900" b="1" dirty="0" err="1" smtClean="0">
                <a:solidFill>
                  <a:schemeClr val="tx2"/>
                </a:solidFill>
              </a:rPr>
              <a:t>Enext</a:t>
            </a:r>
            <a:r>
              <a:rPr lang="en-US" sz="900" b="1" dirty="0" smtClean="0">
                <a:solidFill>
                  <a:schemeClr val="tx2"/>
                </a:solidFill>
              </a:rPr>
              <a:t> </a:t>
            </a:r>
            <a:r>
              <a:rPr lang="en-US" sz="900" b="1" dirty="0" err="1" smtClean="0">
                <a:solidFill>
                  <a:schemeClr val="tx2"/>
                </a:solidFill>
              </a:rPr>
              <a:t>opgepakt</a:t>
            </a:r>
            <a:endParaRPr lang="en-US" sz="900" b="1" dirty="0" smtClean="0">
              <a:solidFill>
                <a:schemeClr val="tx2"/>
              </a:solidFill>
            </a:endParaRPr>
          </a:p>
          <a:p>
            <a:r>
              <a:rPr lang="en-US" sz="900" dirty="0" err="1" smtClean="0">
                <a:solidFill>
                  <a:schemeClr val="tx2"/>
                </a:solidFill>
              </a:rPr>
              <a:t>StORe</a:t>
            </a:r>
            <a:r>
              <a:rPr lang="en-US" sz="900" dirty="0" smtClean="0">
                <a:solidFill>
                  <a:schemeClr val="tx2"/>
                </a:solidFill>
              </a:rPr>
              <a:t> project </a:t>
            </a:r>
            <a:r>
              <a:rPr lang="en-US" sz="900" dirty="0" err="1" smtClean="0">
                <a:solidFill>
                  <a:schemeClr val="tx2"/>
                </a:solidFill>
              </a:rPr>
              <a:t>loopt</a:t>
            </a:r>
            <a:r>
              <a:rPr lang="en-US" sz="900" dirty="0" smtClean="0">
                <a:solidFill>
                  <a:schemeClr val="tx2"/>
                </a:solidFill>
              </a:rPr>
              <a:t> </a:t>
            </a:r>
            <a:r>
              <a:rPr lang="en-US" sz="900" dirty="0" err="1" smtClean="0">
                <a:solidFill>
                  <a:schemeClr val="tx2"/>
                </a:solidFill>
              </a:rPr>
              <a:t>en</a:t>
            </a:r>
            <a:r>
              <a:rPr lang="en-US" sz="900" dirty="0" smtClean="0">
                <a:solidFill>
                  <a:schemeClr val="tx2"/>
                </a:solidFill>
              </a:rPr>
              <a:t> </a:t>
            </a:r>
            <a:r>
              <a:rPr lang="en-US" sz="900" dirty="0" err="1" smtClean="0">
                <a:solidFill>
                  <a:schemeClr val="tx2"/>
                </a:solidFill>
              </a:rPr>
              <a:t>gaat</a:t>
            </a:r>
            <a:r>
              <a:rPr lang="en-US" sz="900" dirty="0" smtClean="0">
                <a:solidFill>
                  <a:schemeClr val="tx2"/>
                </a:solidFill>
              </a:rPr>
              <a:t> Fase-2 in</a:t>
            </a:r>
          </a:p>
          <a:p>
            <a:r>
              <a:rPr lang="en-US" sz="900" dirty="0" err="1" smtClean="0">
                <a:solidFill>
                  <a:schemeClr val="tx2"/>
                </a:solidFill>
              </a:rPr>
              <a:t>Visie</a:t>
            </a:r>
            <a:r>
              <a:rPr lang="en-US" sz="900" dirty="0" smtClean="0">
                <a:solidFill>
                  <a:schemeClr val="tx2"/>
                </a:solidFill>
              </a:rPr>
              <a:t> op Finance is </a:t>
            </a:r>
            <a:r>
              <a:rPr lang="en-US" sz="900" dirty="0" err="1" smtClean="0">
                <a:solidFill>
                  <a:schemeClr val="tx2"/>
                </a:solidFill>
              </a:rPr>
              <a:t>onderweg</a:t>
            </a:r>
            <a:endParaRPr lang="en-US" sz="900" dirty="0" smtClean="0">
              <a:solidFill>
                <a:schemeClr val="tx2"/>
              </a:solidFill>
            </a:endParaRPr>
          </a:p>
          <a:p>
            <a:r>
              <a:rPr lang="en-US" sz="900" dirty="0" err="1" smtClean="0">
                <a:solidFill>
                  <a:schemeClr val="tx2"/>
                </a:solidFill>
              </a:rPr>
              <a:t>Visie</a:t>
            </a:r>
            <a:r>
              <a:rPr lang="en-US" sz="900" dirty="0" smtClean="0">
                <a:solidFill>
                  <a:schemeClr val="tx2"/>
                </a:solidFill>
              </a:rPr>
              <a:t> op ERP </a:t>
            </a:r>
            <a:r>
              <a:rPr lang="en-US" sz="900" dirty="0" err="1" smtClean="0">
                <a:solidFill>
                  <a:schemeClr val="tx2"/>
                </a:solidFill>
              </a:rPr>
              <a:t>wordt</a:t>
            </a:r>
            <a:r>
              <a:rPr lang="en-US" sz="900" dirty="0" smtClean="0">
                <a:solidFill>
                  <a:schemeClr val="tx2"/>
                </a:solidFill>
              </a:rPr>
              <a:t> </a:t>
            </a:r>
            <a:r>
              <a:rPr lang="en-US" sz="900" dirty="0" err="1" smtClean="0">
                <a:solidFill>
                  <a:schemeClr val="tx2"/>
                </a:solidFill>
              </a:rPr>
              <a:t>bij</a:t>
            </a:r>
            <a:r>
              <a:rPr lang="en-US" sz="900" dirty="0" smtClean="0">
                <a:solidFill>
                  <a:schemeClr val="tx2"/>
                </a:solidFill>
              </a:rPr>
              <a:t> BMS </a:t>
            </a:r>
            <a:r>
              <a:rPr lang="en-US" sz="900" dirty="0" err="1" smtClean="0">
                <a:solidFill>
                  <a:schemeClr val="tx2"/>
                </a:solidFill>
              </a:rPr>
              <a:t>genoemd</a:t>
            </a:r>
            <a:endParaRPr lang="en-US" sz="900" dirty="0" smtClean="0">
              <a:solidFill>
                <a:schemeClr val="tx2"/>
              </a:solidFill>
            </a:endParaRPr>
          </a:p>
          <a:p>
            <a:r>
              <a:rPr lang="en-US" sz="900" dirty="0" err="1" smtClean="0">
                <a:solidFill>
                  <a:schemeClr val="tx2"/>
                </a:solidFill>
              </a:rPr>
              <a:t>Werk</a:t>
            </a:r>
            <a:r>
              <a:rPr lang="en-US" sz="900" dirty="0" smtClean="0">
                <a:solidFill>
                  <a:schemeClr val="tx2"/>
                </a:solidFill>
              </a:rPr>
              <a:t> </a:t>
            </a:r>
            <a:r>
              <a:rPr lang="en-US" sz="900" dirty="0" err="1" smtClean="0">
                <a:solidFill>
                  <a:schemeClr val="tx2"/>
                </a:solidFill>
              </a:rPr>
              <a:t>Mgt</a:t>
            </a:r>
            <a:r>
              <a:rPr lang="en-US" sz="900" dirty="0" smtClean="0">
                <a:solidFill>
                  <a:schemeClr val="tx2"/>
                </a:solidFill>
              </a:rPr>
              <a:t> is </a:t>
            </a:r>
            <a:r>
              <a:rPr lang="en-US" sz="900" dirty="0" err="1" smtClean="0">
                <a:solidFill>
                  <a:schemeClr val="tx2"/>
                </a:solidFill>
              </a:rPr>
              <a:t>opgestart</a:t>
            </a:r>
            <a:r>
              <a:rPr lang="en-US" sz="900" dirty="0" smtClean="0">
                <a:solidFill>
                  <a:schemeClr val="tx2"/>
                </a:solidFill>
              </a:rPr>
              <a:t>, </a:t>
            </a:r>
            <a:r>
              <a:rPr lang="en-US" sz="900" dirty="0" err="1" smtClean="0">
                <a:solidFill>
                  <a:schemeClr val="tx2"/>
                </a:solidFill>
              </a:rPr>
              <a:t>inclusief</a:t>
            </a:r>
            <a:r>
              <a:rPr lang="en-US" sz="900" dirty="0" smtClean="0">
                <a:solidFill>
                  <a:schemeClr val="tx2"/>
                </a:solidFill>
              </a:rPr>
              <a:t> BDA</a:t>
            </a:r>
          </a:p>
          <a:p>
            <a:pPr marL="0" indent="0">
              <a:buNone/>
            </a:pPr>
            <a:endParaRPr lang="nl-NL" sz="900" dirty="0">
              <a:solidFill>
                <a:schemeClr val="tx2"/>
              </a:solidFill>
            </a:endParaRPr>
          </a:p>
        </p:txBody>
      </p:sp>
      <p:sp>
        <p:nvSpPr>
          <p:cNvPr id="3" name="Titel 2"/>
          <p:cNvSpPr>
            <a:spLocks noGrp="1"/>
          </p:cNvSpPr>
          <p:nvPr>
            <p:ph type="title"/>
          </p:nvPr>
        </p:nvSpPr>
        <p:spPr/>
        <p:txBody>
          <a:bodyPr>
            <a:normAutofit/>
          </a:bodyPr>
          <a:lstStyle/>
          <a:p>
            <a:r>
              <a:rPr lang="nl-NL" dirty="0" smtClean="0"/>
              <a:t>BMS Storingen &amp; Onderhoud &amp; Inspecties</a:t>
            </a:r>
            <a:endParaRPr lang="nl-NL"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8836" y="603322"/>
            <a:ext cx="3435163" cy="1244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61525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699542"/>
            <a:ext cx="5826461" cy="4320480"/>
          </a:xfrm>
        </p:spPr>
        <p:txBody>
          <a:bodyPr/>
          <a:lstStyle/>
          <a:p>
            <a:pPr marL="0" indent="0">
              <a:buNone/>
            </a:pPr>
            <a:r>
              <a:rPr lang="nl-NL" sz="900" dirty="0" smtClean="0">
                <a:solidFill>
                  <a:schemeClr val="tx2"/>
                </a:solidFill>
              </a:rPr>
              <a:t>De Aansluiting:</a:t>
            </a:r>
          </a:p>
          <a:p>
            <a:r>
              <a:rPr lang="nl-NL" sz="900" dirty="0" smtClean="0"/>
              <a:t>Architectuur en Techniek</a:t>
            </a:r>
          </a:p>
          <a:p>
            <a:pPr lvl="1">
              <a:lnSpc>
                <a:spcPct val="100000"/>
              </a:lnSpc>
            </a:pPr>
            <a:r>
              <a:rPr lang="nl-NL" sz="900" dirty="0" smtClean="0"/>
              <a:t>Uitvoeren onderzoek naar </a:t>
            </a:r>
            <a:r>
              <a:rPr lang="nl-NL" sz="900" dirty="0" err="1" smtClean="0"/>
              <a:t>FunctieBouwBlokken</a:t>
            </a:r>
            <a:r>
              <a:rPr lang="nl-NL" sz="900" dirty="0" smtClean="0"/>
              <a:t> én technische implementatie en deze vormgeven </a:t>
            </a:r>
            <a:r>
              <a:rPr lang="nl-NL" sz="900" dirty="0" err="1" smtClean="0"/>
              <a:t>obv</a:t>
            </a:r>
            <a:r>
              <a:rPr lang="nl-NL" sz="900" dirty="0" smtClean="0"/>
              <a:t> ontkoppelde en open </a:t>
            </a:r>
            <a:r>
              <a:rPr lang="nl-NL" sz="900" dirty="0" err="1" smtClean="0"/>
              <a:t>API’s</a:t>
            </a:r>
            <a:endParaRPr lang="nl-NL" sz="900" dirty="0" smtClean="0"/>
          </a:p>
          <a:p>
            <a:pPr lvl="1">
              <a:lnSpc>
                <a:spcPct val="100000"/>
              </a:lnSpc>
            </a:pPr>
            <a:r>
              <a:rPr lang="nl-NL" sz="900" dirty="0" smtClean="0"/>
              <a:t>Inrichten van </a:t>
            </a:r>
            <a:r>
              <a:rPr lang="nl-NL" sz="900" dirty="0" err="1" smtClean="0"/>
              <a:t>governance</a:t>
            </a:r>
            <a:r>
              <a:rPr lang="nl-NL" sz="900" dirty="0" smtClean="0"/>
              <a:t> en sturing op </a:t>
            </a:r>
            <a:r>
              <a:rPr lang="nl-NL" sz="900" dirty="0" err="1" smtClean="0"/>
              <a:t>solutioning</a:t>
            </a:r>
            <a:r>
              <a:rPr lang="nl-NL" sz="900" dirty="0" smtClean="0"/>
              <a:t> via ASG en op integratie via IDA</a:t>
            </a:r>
          </a:p>
          <a:p>
            <a:pPr lvl="1">
              <a:lnSpc>
                <a:spcPct val="100000"/>
              </a:lnSpc>
            </a:pPr>
            <a:r>
              <a:rPr lang="nl-NL" sz="900" dirty="0" smtClean="0"/>
              <a:t>Inrichten van sturing op releases van systemen en gebruik van omgevingen voor </a:t>
            </a:r>
            <a:r>
              <a:rPr lang="nl-NL" sz="900" dirty="0" err="1" smtClean="0"/>
              <a:t>Enexis</a:t>
            </a:r>
            <a:r>
              <a:rPr lang="nl-NL" sz="900" dirty="0" smtClean="0"/>
              <a:t> brede portfolio</a:t>
            </a:r>
          </a:p>
          <a:p>
            <a:pPr marL="0" indent="0">
              <a:buNone/>
            </a:pPr>
            <a:endParaRPr lang="en-US" sz="900" dirty="0" smtClean="0">
              <a:solidFill>
                <a:schemeClr val="tx2"/>
              </a:solidFill>
            </a:endParaRPr>
          </a:p>
          <a:p>
            <a:r>
              <a:rPr lang="nl-NL" sz="900" dirty="0"/>
              <a:t>Het generieke probleem:</a:t>
            </a:r>
          </a:p>
          <a:p>
            <a:pPr lvl="1">
              <a:lnSpc>
                <a:spcPct val="100000"/>
              </a:lnSpc>
            </a:pPr>
            <a:r>
              <a:rPr lang="nl-NL" sz="900" dirty="0"/>
              <a:t>Processen en data in de systemen in de primaire ketens zijn onderling vervlochten m.n. in ERP. </a:t>
            </a:r>
          </a:p>
          <a:p>
            <a:pPr lvl="2">
              <a:lnSpc>
                <a:spcPct val="100000"/>
              </a:lnSpc>
            </a:pPr>
            <a:r>
              <a:rPr lang="nl-NL" sz="900" dirty="0"/>
              <a:t>Daardoor zijn grote integrale releases (AOS) nodig, verkleinen is niet mogelijk zonder functionele ontvlechting binnen ERP</a:t>
            </a:r>
          </a:p>
          <a:p>
            <a:pPr lvl="2">
              <a:lnSpc>
                <a:spcPct val="100000"/>
              </a:lnSpc>
            </a:pPr>
            <a:r>
              <a:rPr lang="nl-NL" sz="900" dirty="0" smtClean="0"/>
              <a:t>Daardoor kost testen veel </a:t>
            </a:r>
            <a:r>
              <a:rPr lang="nl-NL" sz="900" dirty="0"/>
              <a:t>tijd, daardoor blijft weinig netto ontwikkeltijd over. </a:t>
            </a:r>
          </a:p>
          <a:p>
            <a:pPr lvl="3">
              <a:lnSpc>
                <a:spcPct val="100000"/>
              </a:lnSpc>
            </a:pPr>
            <a:r>
              <a:rPr lang="nl-NL" sz="900" dirty="0"/>
              <a:t>Inzet geautomatiseerde test </a:t>
            </a:r>
            <a:r>
              <a:rPr lang="nl-NL" sz="900" dirty="0" err="1"/>
              <a:t>tooling</a:t>
            </a:r>
            <a:r>
              <a:rPr lang="nl-NL" sz="900" dirty="0"/>
              <a:t> kan </a:t>
            </a:r>
            <a:r>
              <a:rPr lang="nl-NL" sz="900" dirty="0" smtClean="0"/>
              <a:t>deels hierin verbeteren. </a:t>
            </a:r>
            <a:endParaRPr lang="nl-NL" sz="900" dirty="0"/>
          </a:p>
          <a:p>
            <a:pPr lvl="2">
              <a:lnSpc>
                <a:spcPct val="100000"/>
              </a:lnSpc>
            </a:pPr>
            <a:r>
              <a:rPr lang="nl-NL" sz="900" dirty="0"/>
              <a:t>Best </a:t>
            </a:r>
            <a:r>
              <a:rPr lang="nl-NL" sz="900" dirty="0" err="1"/>
              <a:t>practices</a:t>
            </a:r>
            <a:r>
              <a:rPr lang="nl-NL" sz="900" dirty="0"/>
              <a:t> worden onvoldoende toegepast, daardoor veel maatwerk diep in applicaties</a:t>
            </a:r>
          </a:p>
          <a:p>
            <a:pPr lvl="2">
              <a:lnSpc>
                <a:spcPct val="100000"/>
              </a:lnSpc>
            </a:pPr>
            <a:r>
              <a:rPr lang="nl-NL" sz="900" dirty="0"/>
              <a:t>Harde 1op1 koppelingen tussen applicaties</a:t>
            </a:r>
          </a:p>
          <a:p>
            <a:pPr lvl="2">
              <a:lnSpc>
                <a:spcPct val="100000"/>
              </a:lnSpc>
            </a:pPr>
            <a:r>
              <a:rPr lang="nl-NL" sz="900" dirty="0"/>
              <a:t>Gedupliceerde functionaliteit in verschillende systemen in eigen programmeercode en/of </a:t>
            </a:r>
            <a:r>
              <a:rPr lang="nl-NL" sz="900" dirty="0" err="1"/>
              <a:t>propriëtaire</a:t>
            </a:r>
            <a:r>
              <a:rPr lang="nl-NL" sz="900" dirty="0"/>
              <a:t> omgevingen</a:t>
            </a:r>
          </a:p>
          <a:p>
            <a:pPr lvl="1">
              <a:lnSpc>
                <a:spcPct val="100000"/>
              </a:lnSpc>
            </a:pPr>
            <a:r>
              <a:rPr lang="nl-NL" sz="900" dirty="0"/>
              <a:t>Door alle (getolereerde) lokale gebruiken zijn er overeenkomstige </a:t>
            </a:r>
            <a:r>
              <a:rPr lang="nl-NL" sz="900" dirty="0" err="1"/>
              <a:t>requirements</a:t>
            </a:r>
            <a:r>
              <a:rPr lang="nl-NL" sz="900" dirty="0"/>
              <a:t> en complexiteit </a:t>
            </a:r>
          </a:p>
          <a:p>
            <a:pPr lvl="1">
              <a:lnSpc>
                <a:spcPct val="100000"/>
              </a:lnSpc>
            </a:pPr>
            <a:r>
              <a:rPr lang="nl-NL" sz="900" dirty="0"/>
              <a:t>Ontbreken van een gedragen doel, visie, portfolio, </a:t>
            </a:r>
            <a:r>
              <a:rPr lang="nl-NL" sz="900" dirty="0" err="1"/>
              <a:t>roadmap</a:t>
            </a:r>
            <a:r>
              <a:rPr lang="nl-NL" sz="900" dirty="0"/>
              <a:t> en informatieplan leidt tot verspilling</a:t>
            </a:r>
          </a:p>
          <a:p>
            <a:pPr lvl="1">
              <a:lnSpc>
                <a:spcPct val="100000"/>
              </a:lnSpc>
            </a:pPr>
            <a:r>
              <a:rPr lang="nl-NL" sz="900" dirty="0"/>
              <a:t>Bedrijfsmiddelen slechts deels in administratie systemen</a:t>
            </a:r>
          </a:p>
          <a:p>
            <a:pPr lvl="2">
              <a:lnSpc>
                <a:spcPct val="100000"/>
              </a:lnSpc>
            </a:pPr>
            <a:r>
              <a:rPr lang="nl-NL" sz="900" dirty="0"/>
              <a:t>Synchronisatie tussen SAP - GIS domeinen, hier loopt nu een project voor</a:t>
            </a:r>
          </a:p>
          <a:p>
            <a:pPr marL="0" indent="0">
              <a:buNone/>
            </a:pPr>
            <a:endParaRPr lang="nl-NL" sz="900" dirty="0" smtClean="0">
              <a:solidFill>
                <a:schemeClr val="tx2"/>
              </a:solidFill>
            </a:endParaRPr>
          </a:p>
          <a:p>
            <a:pPr marL="0" indent="0">
              <a:buNone/>
            </a:pPr>
            <a:r>
              <a:rPr lang="nl-NL" sz="900" dirty="0" smtClean="0"/>
              <a:t>De Aansluiting maakt veelvuldig gebruik van het ERP systeem</a:t>
            </a:r>
          </a:p>
          <a:p>
            <a:r>
              <a:rPr lang="nl-NL" sz="900" dirty="0" err="1" smtClean="0">
                <a:solidFill>
                  <a:srgbClr val="635D63"/>
                </a:solidFill>
              </a:rPr>
              <a:t>Enext</a:t>
            </a:r>
            <a:r>
              <a:rPr lang="nl-NL" sz="900" dirty="0" smtClean="0">
                <a:solidFill>
                  <a:srgbClr val="635D63"/>
                </a:solidFill>
              </a:rPr>
              <a:t> heeft in visie op ERP een modulaire aanpak uitgewerkt</a:t>
            </a:r>
          </a:p>
          <a:p>
            <a:r>
              <a:rPr lang="nl-NL" sz="900" dirty="0" smtClean="0">
                <a:solidFill>
                  <a:srgbClr val="635D63"/>
                </a:solidFill>
              </a:rPr>
              <a:t>Bijbehorende Solutions moeten nog worden gekozen, daar zal ASG in worden betrokken </a:t>
            </a:r>
          </a:p>
          <a:p>
            <a:r>
              <a:rPr lang="nl-NL" sz="900" dirty="0" smtClean="0">
                <a:solidFill>
                  <a:srgbClr val="635D63"/>
                </a:solidFill>
              </a:rPr>
              <a:t>ASG zorgt dat </a:t>
            </a:r>
            <a:r>
              <a:rPr lang="nl-NL" sz="900" dirty="0" err="1" smtClean="0">
                <a:solidFill>
                  <a:srgbClr val="635D63"/>
                </a:solidFill>
              </a:rPr>
              <a:t>solutions</a:t>
            </a:r>
            <a:r>
              <a:rPr lang="nl-NL" sz="900" dirty="0" smtClean="0">
                <a:solidFill>
                  <a:srgbClr val="635D63"/>
                </a:solidFill>
              </a:rPr>
              <a:t> ingezet worden die voldoen aan de principes (o.a. integratie en infra), zodat modulaire opbouw met standaard en maatwerk componenten mogelijk is</a:t>
            </a:r>
          </a:p>
        </p:txBody>
      </p:sp>
      <p:sp>
        <p:nvSpPr>
          <p:cNvPr id="3" name="Titel 2"/>
          <p:cNvSpPr>
            <a:spLocks noGrp="1"/>
          </p:cNvSpPr>
          <p:nvPr>
            <p:ph type="title"/>
          </p:nvPr>
        </p:nvSpPr>
        <p:spPr/>
        <p:txBody>
          <a:bodyPr>
            <a:normAutofit/>
          </a:bodyPr>
          <a:lstStyle/>
          <a:p>
            <a:r>
              <a:rPr lang="nl-NL" dirty="0" smtClean="0"/>
              <a:t>BMS </a:t>
            </a:r>
            <a:endParaRPr lang="nl-NL"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94528"/>
            <a:ext cx="1571802" cy="831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312" y="32715"/>
            <a:ext cx="1691680" cy="9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8878" y="1059583"/>
            <a:ext cx="2227704" cy="125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08635" y="3441230"/>
            <a:ext cx="1983846" cy="971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8878" y="2364876"/>
            <a:ext cx="2073603" cy="929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33689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9" y="690066"/>
            <a:ext cx="8136581" cy="3321844"/>
          </a:xfrm>
        </p:spPr>
        <p:txBody>
          <a:bodyPr/>
          <a:lstStyle/>
          <a:p>
            <a:pPr lvl="0"/>
            <a:r>
              <a:rPr lang="nl-NL" sz="1050" dirty="0" smtClean="0"/>
              <a:t>Maak </a:t>
            </a:r>
            <a:r>
              <a:rPr lang="nl-NL" sz="1050" dirty="0"/>
              <a:t>een set van richtlijnen op architectuur </a:t>
            </a:r>
            <a:r>
              <a:rPr lang="nl-NL" sz="1050" dirty="0" err="1"/>
              <a:t>nivo</a:t>
            </a:r>
            <a:r>
              <a:rPr lang="nl-NL" sz="1050" dirty="0"/>
              <a:t>, waarmee </a:t>
            </a:r>
            <a:r>
              <a:rPr lang="nl-NL" sz="1050" dirty="0" smtClean="0"/>
              <a:t>we:</a:t>
            </a:r>
          </a:p>
          <a:p>
            <a:pPr lvl="1">
              <a:lnSpc>
                <a:spcPct val="100000"/>
              </a:lnSpc>
            </a:pPr>
            <a:r>
              <a:rPr lang="nl-NL" sz="1050" dirty="0" smtClean="0"/>
              <a:t>binnen </a:t>
            </a:r>
            <a:r>
              <a:rPr lang="nl-NL" sz="1050" dirty="0"/>
              <a:t>de komende 3-4 jaar de IT operatie eenvoudiger kunnen (laten) </a:t>
            </a:r>
            <a:r>
              <a:rPr lang="nl-NL" sz="1050" dirty="0" smtClean="0"/>
              <a:t>uitvoeren</a:t>
            </a:r>
          </a:p>
          <a:p>
            <a:pPr lvl="1">
              <a:lnSpc>
                <a:spcPct val="100000"/>
              </a:lnSpc>
            </a:pPr>
            <a:r>
              <a:rPr lang="nl-NL" sz="1050" dirty="0" smtClean="0"/>
              <a:t>sneller </a:t>
            </a:r>
            <a:r>
              <a:rPr lang="nl-NL" sz="1050" dirty="0"/>
              <a:t>(factor 2) kunnen leveren in projecten en </a:t>
            </a:r>
            <a:r>
              <a:rPr lang="nl-NL" sz="1050" dirty="0" smtClean="0"/>
              <a:t>changes</a:t>
            </a:r>
          </a:p>
          <a:p>
            <a:pPr lvl="1">
              <a:lnSpc>
                <a:spcPct val="100000"/>
              </a:lnSpc>
            </a:pPr>
            <a:r>
              <a:rPr lang="nl-NL" sz="1050" dirty="0" smtClean="0"/>
              <a:t>rationalisatie </a:t>
            </a:r>
            <a:r>
              <a:rPr lang="nl-NL" sz="1050" dirty="0"/>
              <a:t>uitgevoerd wordt (binnen deze 3-4 </a:t>
            </a:r>
            <a:r>
              <a:rPr lang="nl-NL" sz="1050" dirty="0" smtClean="0"/>
              <a:t>jaar)</a:t>
            </a:r>
          </a:p>
          <a:p>
            <a:pPr lvl="1">
              <a:lnSpc>
                <a:spcPct val="100000"/>
              </a:lnSpc>
            </a:pPr>
            <a:r>
              <a:rPr lang="nl-NL" sz="1050" dirty="0" smtClean="0"/>
              <a:t>de </a:t>
            </a:r>
            <a:r>
              <a:rPr lang="nl-NL" sz="1050" dirty="0"/>
              <a:t>tijd nodig voor discussie aan de voorkant voor projecten en changes significant wordt </a:t>
            </a:r>
            <a:r>
              <a:rPr lang="nl-NL" sz="1050" dirty="0" smtClean="0"/>
              <a:t>ingekort</a:t>
            </a:r>
          </a:p>
          <a:p>
            <a:pPr lvl="1">
              <a:lnSpc>
                <a:spcPct val="100000"/>
              </a:lnSpc>
            </a:pPr>
            <a:r>
              <a:rPr lang="nl-NL" sz="1050" dirty="0" smtClean="0"/>
              <a:t>we </a:t>
            </a:r>
            <a:r>
              <a:rPr lang="nl-NL" sz="1050" dirty="0"/>
              <a:t>daarmee sneller toegevoegde waarde voor de business </a:t>
            </a:r>
            <a:r>
              <a:rPr lang="nl-NL" sz="1050" dirty="0" smtClean="0"/>
              <a:t>leveren</a:t>
            </a:r>
          </a:p>
          <a:p>
            <a:pPr lvl="1">
              <a:lnSpc>
                <a:spcPct val="100000"/>
              </a:lnSpc>
            </a:pPr>
            <a:r>
              <a:rPr lang="nl-NL" sz="1050" dirty="0" smtClean="0"/>
              <a:t>begrijpelijk </a:t>
            </a:r>
            <a:r>
              <a:rPr lang="nl-NL" sz="1050" dirty="0"/>
              <a:t>voor business, zodat business projecten zich hieraan kunnen confirmeren</a:t>
            </a:r>
          </a:p>
          <a:p>
            <a:pPr lvl="0"/>
            <a:endParaRPr lang="nl-NL" sz="1000" dirty="0" smtClean="0"/>
          </a:p>
          <a:p>
            <a:pPr lvl="0"/>
            <a:r>
              <a:rPr lang="nl-NL" sz="1000" dirty="0" smtClean="0"/>
              <a:t>Wat zijn de </a:t>
            </a:r>
            <a:r>
              <a:rPr lang="nl-NL" sz="1000" dirty="0"/>
              <a:t>eisen aan de </a:t>
            </a:r>
            <a:r>
              <a:rPr lang="nl-NL" sz="1000" dirty="0" smtClean="0"/>
              <a:t>business?</a:t>
            </a:r>
          </a:p>
          <a:p>
            <a:pPr lvl="1"/>
            <a:endParaRPr lang="nl-NL" sz="600" dirty="0"/>
          </a:p>
          <a:p>
            <a:pPr lvl="0"/>
            <a:r>
              <a:rPr lang="en-US" sz="1000" dirty="0" err="1" smtClean="0"/>
              <a:t>Maak</a:t>
            </a:r>
            <a:r>
              <a:rPr lang="en-US" sz="1000" dirty="0" smtClean="0"/>
              <a:t> </a:t>
            </a:r>
            <a:r>
              <a:rPr lang="en-US" sz="1000" dirty="0" err="1" smtClean="0"/>
              <a:t>dit</a:t>
            </a:r>
            <a:r>
              <a:rPr lang="en-US" sz="1000" dirty="0" smtClean="0"/>
              <a:t> product “</a:t>
            </a:r>
            <a:r>
              <a:rPr lang="en-US" sz="1000" dirty="0"/>
              <a:t>design for operations” </a:t>
            </a:r>
            <a:r>
              <a:rPr lang="en-US" sz="1000" dirty="0" err="1"/>
              <a:t>en</a:t>
            </a:r>
            <a:r>
              <a:rPr lang="en-US" sz="1000" dirty="0"/>
              <a:t> “design for delivery”.</a:t>
            </a:r>
            <a:br>
              <a:rPr lang="en-US" sz="1000" dirty="0"/>
            </a:br>
            <a:endParaRPr lang="nl-NL" sz="1000" dirty="0"/>
          </a:p>
          <a:p>
            <a:pPr lvl="0"/>
            <a:r>
              <a:rPr lang="nl-NL" sz="1000" dirty="0"/>
              <a:t>Met deze set van richtlijnen moeten 80 % van de projecten en changes op grond daarvan ingevuld kunnen worden. 20 % zal niet te voorzien zijn en moet door architecten in de projecten / changes opgepakt worden.</a:t>
            </a:r>
            <a:br>
              <a:rPr lang="nl-NL" sz="1000" dirty="0"/>
            </a:br>
            <a:r>
              <a:rPr lang="nl-NL" sz="1000" dirty="0" smtClean="0"/>
              <a:t>80 </a:t>
            </a:r>
            <a:r>
              <a:rPr lang="nl-NL" sz="1000" dirty="0"/>
              <a:t>% </a:t>
            </a:r>
            <a:r>
              <a:rPr lang="nl-NL" sz="1000" dirty="0" smtClean="0"/>
              <a:t>nauwkeurigheid is voldoende zodat </a:t>
            </a:r>
            <a:r>
              <a:rPr lang="nl-NL" sz="1000" dirty="0"/>
              <a:t>de informatie analisten daarmee zelf de correcte invulling kunnen geven</a:t>
            </a:r>
            <a:r>
              <a:rPr lang="nl-NL" sz="1000" dirty="0" smtClean="0"/>
              <a:t>.</a:t>
            </a:r>
          </a:p>
          <a:p>
            <a:pPr lvl="0"/>
            <a:endParaRPr lang="en-US" sz="1000" dirty="0"/>
          </a:p>
          <a:p>
            <a:r>
              <a:rPr lang="nl-NL" sz="1000" dirty="0" smtClean="0"/>
              <a:t>Overige ITMT doelen in deze context:</a:t>
            </a:r>
            <a:endParaRPr lang="nl-NL" sz="1000" dirty="0"/>
          </a:p>
          <a:p>
            <a:pPr lvl="1">
              <a:lnSpc>
                <a:spcPct val="100000"/>
              </a:lnSpc>
            </a:pPr>
            <a:r>
              <a:rPr lang="nl-NL" sz="1050" dirty="0" smtClean="0">
                <a:solidFill>
                  <a:schemeClr val="tx2"/>
                </a:solidFill>
              </a:rPr>
              <a:t>Het </a:t>
            </a:r>
            <a:r>
              <a:rPr lang="nl-NL" sz="1050" dirty="0">
                <a:solidFill>
                  <a:schemeClr val="tx2"/>
                </a:solidFill>
              </a:rPr>
              <a:t>is veel meer een “hoe komen we uit de huidige situatie” , dan dat het </a:t>
            </a:r>
            <a:r>
              <a:rPr lang="nl-NL" sz="1050" dirty="0" smtClean="0">
                <a:solidFill>
                  <a:schemeClr val="tx2"/>
                </a:solidFill>
              </a:rPr>
              <a:t>“</a:t>
            </a:r>
            <a:r>
              <a:rPr lang="nl-NL" sz="1050" dirty="0">
                <a:solidFill>
                  <a:schemeClr val="tx2"/>
                </a:solidFill>
              </a:rPr>
              <a:t>wat doen we meer en uitbreiding” is. </a:t>
            </a:r>
            <a:r>
              <a:rPr lang="nl-NL" sz="1000" dirty="0" smtClean="0">
                <a:solidFill>
                  <a:schemeClr val="tx2"/>
                </a:solidFill>
              </a:rPr>
              <a:t>Met </a:t>
            </a:r>
            <a:r>
              <a:rPr lang="nl-NL" sz="1000" dirty="0">
                <a:solidFill>
                  <a:schemeClr val="tx2"/>
                </a:solidFill>
              </a:rPr>
              <a:t>randvoorwaarden naar IT en randvoorwaarden in de </a:t>
            </a:r>
            <a:r>
              <a:rPr lang="nl-NL" sz="1000" dirty="0" smtClean="0">
                <a:solidFill>
                  <a:schemeClr val="tx2"/>
                </a:solidFill>
              </a:rPr>
              <a:t>business.</a:t>
            </a:r>
          </a:p>
          <a:p>
            <a:pPr lvl="1">
              <a:lnSpc>
                <a:spcPct val="100000"/>
              </a:lnSpc>
            </a:pPr>
            <a:r>
              <a:rPr lang="nl-NL" sz="1000" dirty="0" smtClean="0">
                <a:solidFill>
                  <a:schemeClr val="tx2"/>
                </a:solidFill>
              </a:rPr>
              <a:t>Daarbovenop </a:t>
            </a:r>
            <a:r>
              <a:rPr lang="nl-NL" sz="1000" dirty="0">
                <a:solidFill>
                  <a:schemeClr val="tx2"/>
                </a:solidFill>
              </a:rPr>
              <a:t>kan bijvoorbeeld </a:t>
            </a:r>
            <a:r>
              <a:rPr lang="nl-NL" sz="1000" dirty="0" smtClean="0">
                <a:solidFill>
                  <a:schemeClr val="tx2"/>
                </a:solidFill>
              </a:rPr>
              <a:t>het programma </a:t>
            </a:r>
            <a:r>
              <a:rPr lang="nl-NL" sz="1000" dirty="0" err="1" smtClean="0">
                <a:solidFill>
                  <a:schemeClr val="tx2"/>
                </a:solidFill>
              </a:rPr>
              <a:t>Enext</a:t>
            </a:r>
            <a:r>
              <a:rPr lang="nl-NL" sz="1000" dirty="0" smtClean="0">
                <a:solidFill>
                  <a:schemeClr val="tx2"/>
                </a:solidFill>
              </a:rPr>
              <a:t> </a:t>
            </a:r>
            <a:r>
              <a:rPr lang="nl-NL" sz="1000" dirty="0">
                <a:solidFill>
                  <a:schemeClr val="tx2"/>
                </a:solidFill>
              </a:rPr>
              <a:t>“meer” </a:t>
            </a:r>
            <a:r>
              <a:rPr lang="nl-NL" sz="1000" dirty="0" smtClean="0">
                <a:solidFill>
                  <a:schemeClr val="tx2"/>
                </a:solidFill>
              </a:rPr>
              <a:t>vragen. De </a:t>
            </a:r>
            <a:r>
              <a:rPr lang="nl-NL" sz="1000" dirty="0">
                <a:solidFill>
                  <a:schemeClr val="tx2"/>
                </a:solidFill>
              </a:rPr>
              <a:t>winkel mag </a:t>
            </a:r>
            <a:r>
              <a:rPr lang="nl-NL" sz="1000" dirty="0" smtClean="0">
                <a:solidFill>
                  <a:schemeClr val="tx2"/>
                </a:solidFill>
              </a:rPr>
              <a:t>dus niet </a:t>
            </a:r>
            <a:r>
              <a:rPr lang="nl-NL" sz="1000" dirty="0">
                <a:solidFill>
                  <a:schemeClr val="tx2"/>
                </a:solidFill>
              </a:rPr>
              <a:t>voor paar jaar </a:t>
            </a:r>
            <a:r>
              <a:rPr lang="nl-NL" sz="1000" dirty="0" smtClean="0">
                <a:solidFill>
                  <a:schemeClr val="tx2"/>
                </a:solidFill>
              </a:rPr>
              <a:t>dicht.</a:t>
            </a:r>
          </a:p>
          <a:p>
            <a:pPr lvl="1">
              <a:lnSpc>
                <a:spcPct val="100000"/>
              </a:lnSpc>
            </a:pPr>
            <a:r>
              <a:rPr lang="nl-NL" sz="1000" dirty="0" smtClean="0"/>
              <a:t>De doelarchitectuur maakt het ook mogelijk dat </a:t>
            </a:r>
            <a:r>
              <a:rPr lang="nl-NL" sz="1000" dirty="0"/>
              <a:t>we het beheer en projecten / change werk </a:t>
            </a:r>
            <a:r>
              <a:rPr lang="nl-NL" sz="1000" dirty="0" smtClean="0"/>
              <a:t>minder </a:t>
            </a:r>
            <a:r>
              <a:rPr lang="nl-NL" sz="1000" dirty="0"/>
              <a:t>mensen kunnen uitvoeren</a:t>
            </a:r>
            <a:r>
              <a:rPr lang="nl-NL" sz="1000" dirty="0" smtClean="0"/>
              <a:t>.</a:t>
            </a:r>
            <a:endParaRPr lang="nl-NL" sz="1000" dirty="0"/>
          </a:p>
        </p:txBody>
      </p:sp>
      <p:sp>
        <p:nvSpPr>
          <p:cNvPr id="3" name="Titel 2"/>
          <p:cNvSpPr>
            <a:spLocks noGrp="1"/>
          </p:cNvSpPr>
          <p:nvPr>
            <p:ph type="title"/>
          </p:nvPr>
        </p:nvSpPr>
        <p:spPr/>
        <p:txBody>
          <a:bodyPr>
            <a:normAutofit fontScale="90000"/>
          </a:bodyPr>
          <a:lstStyle/>
          <a:p>
            <a:r>
              <a:rPr lang="nl-NL" dirty="0" smtClean="0"/>
              <a:t>Doel: beantwoorden van </a:t>
            </a:r>
            <a:r>
              <a:rPr lang="nl-NL" dirty="0" err="1" smtClean="0"/>
              <a:t>Enexis</a:t>
            </a:r>
            <a:r>
              <a:rPr lang="nl-NL" dirty="0" smtClean="0"/>
              <a:t> architectuurvragen</a:t>
            </a:r>
            <a:endParaRPr lang="nl-NL" dirty="0"/>
          </a:p>
        </p:txBody>
      </p:sp>
    </p:spTree>
    <p:extLst>
      <p:ext uri="{BB962C8B-B14F-4D97-AF65-F5344CB8AC3E}">
        <p14:creationId xmlns:p14="http://schemas.microsoft.com/office/powerpoint/2010/main" val="8916839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99992" y="1239602"/>
            <a:ext cx="2484037" cy="1114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jdelijke aanduiding voor tekst 1"/>
          <p:cNvSpPr>
            <a:spLocks noGrp="1"/>
          </p:cNvSpPr>
          <p:nvPr>
            <p:ph type="body" sz="quarter" idx="11"/>
          </p:nvPr>
        </p:nvSpPr>
        <p:spPr>
          <a:xfrm>
            <a:off x="4067944" y="3570583"/>
            <a:ext cx="4934505" cy="1305423"/>
          </a:xfrm>
        </p:spPr>
        <p:txBody>
          <a:bodyPr>
            <a:normAutofit/>
          </a:bodyPr>
          <a:lstStyle/>
          <a:p>
            <a:r>
              <a:rPr lang="nl-NL" sz="1050" dirty="0" smtClean="0"/>
              <a:t>ERP decompositie studie</a:t>
            </a:r>
          </a:p>
          <a:p>
            <a:pPr lvl="1">
              <a:lnSpc>
                <a:spcPct val="100000"/>
              </a:lnSpc>
            </a:pPr>
            <a:r>
              <a:rPr lang="en-US" sz="900" dirty="0" err="1" smtClean="0"/>
              <a:t>Er</a:t>
            </a:r>
            <a:r>
              <a:rPr lang="en-US" sz="900" dirty="0" smtClean="0"/>
              <a:t> </a:t>
            </a:r>
            <a:r>
              <a:rPr lang="en-US" sz="900" dirty="0" err="1" smtClean="0"/>
              <a:t>zijn</a:t>
            </a:r>
            <a:r>
              <a:rPr lang="en-US" sz="900" dirty="0" smtClean="0"/>
              <a:t> </a:t>
            </a:r>
            <a:r>
              <a:rPr lang="en-US" sz="900" dirty="0" err="1" smtClean="0"/>
              <a:t>verschillende</a:t>
            </a:r>
            <a:r>
              <a:rPr lang="en-US" sz="900" dirty="0" smtClean="0"/>
              <a:t> </a:t>
            </a:r>
            <a:r>
              <a:rPr lang="en-US" sz="900" dirty="0" err="1" smtClean="0"/>
              <a:t>aanpakken</a:t>
            </a:r>
            <a:r>
              <a:rPr lang="en-US" sz="900" dirty="0" smtClean="0"/>
              <a:t> </a:t>
            </a:r>
            <a:r>
              <a:rPr lang="en-US" sz="900" dirty="0" err="1" smtClean="0"/>
              <a:t>mogelijk</a:t>
            </a:r>
            <a:r>
              <a:rPr lang="en-US" sz="900" dirty="0" smtClean="0"/>
              <a:t> om de ERP </a:t>
            </a:r>
            <a:r>
              <a:rPr lang="en-US" sz="900" dirty="0" err="1" smtClean="0"/>
              <a:t>te</a:t>
            </a:r>
            <a:r>
              <a:rPr lang="en-US" sz="900" dirty="0" smtClean="0"/>
              <a:t> </a:t>
            </a:r>
            <a:r>
              <a:rPr lang="en-US" sz="900" dirty="0" err="1" smtClean="0"/>
              <a:t>transformeren</a:t>
            </a:r>
            <a:r>
              <a:rPr lang="en-US" sz="900" dirty="0" smtClean="0"/>
              <a:t> </a:t>
            </a:r>
            <a:r>
              <a:rPr lang="en-US" sz="900" dirty="0" err="1" smtClean="0"/>
              <a:t>naar</a:t>
            </a:r>
            <a:r>
              <a:rPr lang="en-US" sz="900" dirty="0" smtClean="0"/>
              <a:t> de door </a:t>
            </a:r>
            <a:r>
              <a:rPr lang="en-US" sz="900" dirty="0" err="1" smtClean="0"/>
              <a:t>ENext</a:t>
            </a:r>
            <a:r>
              <a:rPr lang="en-US" sz="900" dirty="0" smtClean="0"/>
              <a:t> </a:t>
            </a:r>
            <a:r>
              <a:rPr lang="en-US" sz="900" dirty="0" err="1" smtClean="0"/>
              <a:t>voorgestelde</a:t>
            </a:r>
            <a:r>
              <a:rPr lang="en-US" sz="900" dirty="0" smtClean="0"/>
              <a:t> </a:t>
            </a:r>
            <a:r>
              <a:rPr lang="en-US" sz="900" dirty="0" err="1" smtClean="0"/>
              <a:t>modulaire</a:t>
            </a:r>
            <a:r>
              <a:rPr lang="en-US" sz="900" dirty="0" smtClean="0"/>
              <a:t> </a:t>
            </a:r>
            <a:r>
              <a:rPr lang="en-US" sz="900" dirty="0" err="1" smtClean="0"/>
              <a:t>opbouw</a:t>
            </a:r>
            <a:r>
              <a:rPr lang="en-US" sz="900" dirty="0" smtClean="0"/>
              <a:t> </a:t>
            </a:r>
            <a:endParaRPr lang="nl-NL" sz="900" dirty="0" smtClean="0"/>
          </a:p>
          <a:p>
            <a:pPr lvl="1">
              <a:lnSpc>
                <a:spcPct val="100000"/>
              </a:lnSpc>
            </a:pPr>
            <a:r>
              <a:rPr lang="nl-NL" sz="900" dirty="0" smtClean="0"/>
              <a:t>Voorstel: voer een studie uit die de verschillende </a:t>
            </a:r>
            <a:r>
              <a:rPr lang="nl-NL" sz="900" dirty="0"/>
              <a:t>scenario’s toetst op </a:t>
            </a:r>
            <a:r>
              <a:rPr lang="nl-NL" sz="900" dirty="0" smtClean="0"/>
              <a:t>haalbaarheid, uitvoerbaarheid, impact business &amp; ICT en kosten</a:t>
            </a:r>
          </a:p>
        </p:txBody>
      </p:sp>
      <p:sp>
        <p:nvSpPr>
          <p:cNvPr id="3" name="Titel 2"/>
          <p:cNvSpPr>
            <a:spLocks noGrp="1"/>
          </p:cNvSpPr>
          <p:nvPr>
            <p:ph type="title"/>
          </p:nvPr>
        </p:nvSpPr>
        <p:spPr/>
        <p:txBody>
          <a:bodyPr/>
          <a:lstStyle/>
          <a:p>
            <a:r>
              <a:rPr lang="en-US" dirty="0"/>
              <a:t>BMS </a:t>
            </a:r>
            <a:r>
              <a:rPr lang="en-US" dirty="0" err="1"/>
              <a:t>Landschap</a:t>
            </a:r>
            <a:r>
              <a:rPr lang="en-US" dirty="0"/>
              <a:t> De </a:t>
            </a:r>
            <a:r>
              <a:rPr lang="en-US" dirty="0" err="1"/>
              <a:t>Aansluiting</a:t>
            </a:r>
            <a:endParaRPr lang="nl-NL" dirty="0"/>
          </a:p>
        </p:txBody>
      </p:sp>
      <p:sp>
        <p:nvSpPr>
          <p:cNvPr id="4" name="Tijdelijke aanduiding voor tekst 1"/>
          <p:cNvSpPr txBox="1">
            <a:spLocks/>
          </p:cNvSpPr>
          <p:nvPr/>
        </p:nvSpPr>
        <p:spPr>
          <a:xfrm>
            <a:off x="683568" y="2607183"/>
            <a:ext cx="8136581" cy="1926801"/>
          </a:xfrm>
          <a:prstGeom prst="rect">
            <a:avLst/>
          </a:prstGeom>
        </p:spPr>
        <p:txBody>
          <a:bodyPr>
            <a:normAutofit/>
          </a:bodyPr>
          <a:lstStyle>
            <a:lvl1pPr marL="285750" indent="-285750" eaLnBrk="1" hangingPunct="1">
              <a:buClr>
                <a:schemeClr val="tx1"/>
              </a:buClr>
              <a:buSzPct val="110000"/>
              <a:buFont typeface="Wingdings 2" pitchFamily="18" charset="2"/>
              <a:buChar char=""/>
              <a:defRPr sz="1600">
                <a:solidFill>
                  <a:srgbClr val="DE0073"/>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fontAlgn="auto">
              <a:spcBef>
                <a:spcPts val="0"/>
              </a:spcBef>
              <a:spcAft>
                <a:spcPts val="0"/>
              </a:spcAft>
            </a:pPr>
            <a:endParaRPr lang="nl-NL" sz="1100" kern="0" dirty="0" smtClean="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059582"/>
            <a:ext cx="3471068" cy="2807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hoek 6"/>
          <p:cNvSpPr/>
          <p:nvPr/>
        </p:nvSpPr>
        <p:spPr>
          <a:xfrm>
            <a:off x="1259632" y="2332161"/>
            <a:ext cx="1080120" cy="383605"/>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p:cNvSpPr/>
          <p:nvPr/>
        </p:nvSpPr>
        <p:spPr>
          <a:xfrm>
            <a:off x="1050950" y="1851670"/>
            <a:ext cx="2584946" cy="383605"/>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3" name="Gebogen verbindingslijn 12"/>
          <p:cNvCxnSpPr>
            <a:stCxn id="7" idx="3"/>
            <a:endCxn id="1026" idx="1"/>
          </p:cNvCxnSpPr>
          <p:nvPr/>
        </p:nvCxnSpPr>
        <p:spPr>
          <a:xfrm flipV="1">
            <a:off x="2339752" y="1796629"/>
            <a:ext cx="2160240" cy="727335"/>
          </a:xfrm>
          <a:prstGeom prst="bentConnector3">
            <a:avLst>
              <a:gd name="adj1" fmla="val 94445"/>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8" name="Gebogen verbindingslijn 17"/>
          <p:cNvCxnSpPr>
            <a:endCxn id="50" idx="1"/>
          </p:cNvCxnSpPr>
          <p:nvPr/>
        </p:nvCxnSpPr>
        <p:spPr>
          <a:xfrm flipV="1">
            <a:off x="3635896" y="987574"/>
            <a:ext cx="1296144" cy="1055898"/>
          </a:xfrm>
          <a:prstGeom prst="bent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sp>
        <p:nvSpPr>
          <p:cNvPr id="20" name="Rechthoek 19"/>
          <p:cNvSpPr/>
          <p:nvPr/>
        </p:nvSpPr>
        <p:spPr>
          <a:xfrm>
            <a:off x="1907704" y="2715767"/>
            <a:ext cx="720080" cy="191802"/>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kstvak 20"/>
          <p:cNvSpPr txBox="1"/>
          <p:nvPr/>
        </p:nvSpPr>
        <p:spPr>
          <a:xfrm>
            <a:off x="4751858" y="3205014"/>
            <a:ext cx="2610010" cy="230832"/>
          </a:xfrm>
          <a:prstGeom prst="rect">
            <a:avLst/>
          </a:prstGeom>
          <a:noFill/>
        </p:spPr>
        <p:txBody>
          <a:bodyPr wrap="none" rtlCol="0">
            <a:spAutoFit/>
          </a:bodyPr>
          <a:lstStyle/>
          <a:p>
            <a:r>
              <a:rPr lang="nl-NL" sz="900" dirty="0" smtClean="0"/>
              <a:t>Zie GIS </a:t>
            </a:r>
            <a:r>
              <a:rPr lang="nl-NL" sz="900" dirty="0"/>
              <a:t>Domein </a:t>
            </a:r>
            <a:r>
              <a:rPr lang="nl-NL" sz="900" dirty="0" err="1"/>
              <a:t>Enexis</a:t>
            </a:r>
            <a:r>
              <a:rPr lang="nl-NL" sz="900" dirty="0"/>
              <a:t> – landschapsplaat</a:t>
            </a:r>
          </a:p>
        </p:txBody>
      </p:sp>
      <p:cxnSp>
        <p:nvCxnSpPr>
          <p:cNvPr id="23" name="Gebogen verbindingslijn 22"/>
          <p:cNvCxnSpPr>
            <a:stCxn id="20" idx="3"/>
            <a:endCxn id="21" idx="1"/>
          </p:cNvCxnSpPr>
          <p:nvPr/>
        </p:nvCxnSpPr>
        <p:spPr>
          <a:xfrm>
            <a:off x="2627784" y="2811668"/>
            <a:ext cx="2124074" cy="508762"/>
          </a:xfrm>
          <a:prstGeom prst="bentConnector3">
            <a:avLst>
              <a:gd name="adj1" fmla="val 16704"/>
            </a:avLst>
          </a:prstGeom>
          <a:ln>
            <a:tailEnd type="arrow"/>
          </a:ln>
        </p:spPr>
        <p:style>
          <a:lnRef idx="1">
            <a:schemeClr val="accent2"/>
          </a:lnRef>
          <a:fillRef idx="0">
            <a:schemeClr val="accent2"/>
          </a:fillRef>
          <a:effectRef idx="0">
            <a:schemeClr val="accent2"/>
          </a:effectRef>
          <a:fontRef idx="minor">
            <a:schemeClr val="tx1"/>
          </a:fontRef>
        </p:style>
      </p:cxnSp>
      <p:sp>
        <p:nvSpPr>
          <p:cNvPr id="25" name="Rechthoek 24"/>
          <p:cNvSpPr/>
          <p:nvPr/>
        </p:nvSpPr>
        <p:spPr>
          <a:xfrm>
            <a:off x="2771800" y="2463514"/>
            <a:ext cx="652710" cy="191802"/>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Tekstvak 25"/>
          <p:cNvSpPr txBox="1"/>
          <p:nvPr/>
        </p:nvSpPr>
        <p:spPr>
          <a:xfrm>
            <a:off x="4786510" y="2916982"/>
            <a:ext cx="2282997" cy="230832"/>
          </a:xfrm>
          <a:prstGeom prst="rect">
            <a:avLst/>
          </a:prstGeom>
          <a:noFill/>
        </p:spPr>
        <p:txBody>
          <a:bodyPr wrap="none" rtlCol="0">
            <a:spAutoFit/>
          </a:bodyPr>
          <a:lstStyle/>
          <a:p>
            <a:r>
              <a:rPr lang="nl-NL" sz="900" dirty="0" smtClean="0"/>
              <a:t>Zie Klant &amp; Markt – </a:t>
            </a:r>
            <a:r>
              <a:rPr lang="nl-NL" sz="900" dirty="0"/>
              <a:t>landschapsplaat</a:t>
            </a:r>
          </a:p>
        </p:txBody>
      </p:sp>
      <p:cxnSp>
        <p:nvCxnSpPr>
          <p:cNvPr id="27" name="Gebogen verbindingslijn 26"/>
          <p:cNvCxnSpPr>
            <a:stCxn id="25" idx="2"/>
            <a:endCxn id="26" idx="1"/>
          </p:cNvCxnSpPr>
          <p:nvPr/>
        </p:nvCxnSpPr>
        <p:spPr>
          <a:xfrm rot="16200000" flipH="1">
            <a:off x="3753791" y="1999679"/>
            <a:ext cx="377082" cy="1688355"/>
          </a:xfrm>
          <a:prstGeom prst="bentConnector2">
            <a:avLst/>
          </a:prstGeom>
          <a:ln>
            <a:tailEnd type="arrow"/>
          </a:ln>
        </p:spPr>
        <p:style>
          <a:lnRef idx="1">
            <a:schemeClr val="accent2"/>
          </a:lnRef>
          <a:fillRef idx="0">
            <a:schemeClr val="accent2"/>
          </a:fillRef>
          <a:effectRef idx="0">
            <a:schemeClr val="accent2"/>
          </a:effectRef>
          <a:fontRef idx="minor">
            <a:schemeClr val="tx1"/>
          </a:fontRef>
        </p:style>
      </p:cxnSp>
      <p:sp>
        <p:nvSpPr>
          <p:cNvPr id="30" name="Rechthoek 29"/>
          <p:cNvSpPr/>
          <p:nvPr/>
        </p:nvSpPr>
        <p:spPr>
          <a:xfrm>
            <a:off x="3487935" y="2462863"/>
            <a:ext cx="403771" cy="191802"/>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34" name="Gebogen verbindingslijn 33"/>
          <p:cNvCxnSpPr>
            <a:stCxn id="30" idx="3"/>
            <a:endCxn id="36" idx="1"/>
          </p:cNvCxnSpPr>
          <p:nvPr/>
        </p:nvCxnSpPr>
        <p:spPr>
          <a:xfrm>
            <a:off x="3891706" y="2558764"/>
            <a:ext cx="896318" cy="169676"/>
          </a:xfrm>
          <a:prstGeom prst="bent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sp>
        <p:nvSpPr>
          <p:cNvPr id="36" name="Tekstvak 35"/>
          <p:cNvSpPr txBox="1"/>
          <p:nvPr/>
        </p:nvSpPr>
        <p:spPr>
          <a:xfrm>
            <a:off x="4788024" y="2613024"/>
            <a:ext cx="1547218" cy="230832"/>
          </a:xfrm>
          <a:prstGeom prst="rect">
            <a:avLst/>
          </a:prstGeom>
          <a:noFill/>
        </p:spPr>
        <p:txBody>
          <a:bodyPr wrap="none" rtlCol="0">
            <a:spAutoFit/>
          </a:bodyPr>
          <a:lstStyle/>
          <a:p>
            <a:r>
              <a:rPr lang="nl-NL" sz="900" dirty="0" smtClean="0"/>
              <a:t>Zie </a:t>
            </a:r>
            <a:r>
              <a:rPr lang="nl-NL" sz="900" dirty="0" err="1" smtClean="0"/>
              <a:t>BaVo</a:t>
            </a:r>
            <a:r>
              <a:rPr lang="nl-NL" sz="900" dirty="0" smtClean="0"/>
              <a:t> ECM </a:t>
            </a:r>
            <a:r>
              <a:rPr lang="nl-NL" sz="900" dirty="0" err="1" smtClean="0"/>
              <a:t>roadmap</a:t>
            </a:r>
            <a:endParaRPr lang="nl-NL" sz="900" dirty="0"/>
          </a:p>
        </p:txBody>
      </p:sp>
      <p:sp>
        <p:nvSpPr>
          <p:cNvPr id="50" name="Rechthoek 49"/>
          <p:cNvSpPr/>
          <p:nvPr/>
        </p:nvSpPr>
        <p:spPr>
          <a:xfrm>
            <a:off x="4932040" y="807554"/>
            <a:ext cx="187220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err="1">
                <a:solidFill>
                  <a:schemeClr val="tx2"/>
                </a:solidFill>
              </a:rPr>
              <a:t>Ontkoppelde</a:t>
            </a:r>
            <a:r>
              <a:rPr lang="en-US" sz="800" dirty="0">
                <a:solidFill>
                  <a:schemeClr val="tx2"/>
                </a:solidFill>
              </a:rPr>
              <a:t> &amp; </a:t>
            </a:r>
            <a:r>
              <a:rPr lang="en-US" sz="800" dirty="0" smtClean="0">
                <a:solidFill>
                  <a:schemeClr val="tx2"/>
                </a:solidFill>
              </a:rPr>
              <a:t>Open/</a:t>
            </a:r>
            <a:r>
              <a:rPr lang="en-US" sz="800" dirty="0" err="1" smtClean="0">
                <a:solidFill>
                  <a:schemeClr val="tx2"/>
                </a:solidFill>
              </a:rPr>
              <a:t>Standaard</a:t>
            </a:r>
            <a:r>
              <a:rPr lang="en-US" sz="800" dirty="0" smtClean="0">
                <a:solidFill>
                  <a:schemeClr val="tx2"/>
                </a:solidFill>
              </a:rPr>
              <a:t>  </a:t>
            </a:r>
            <a:r>
              <a:rPr lang="en-US" sz="800" dirty="0">
                <a:solidFill>
                  <a:schemeClr val="tx2"/>
                </a:solidFill>
              </a:rPr>
              <a:t>API</a:t>
            </a:r>
          </a:p>
          <a:p>
            <a:r>
              <a:rPr lang="en-US" sz="800" dirty="0" err="1" smtClean="0">
                <a:solidFill>
                  <a:schemeClr val="tx2"/>
                </a:solidFill>
              </a:rPr>
              <a:t>Architectuur</a:t>
            </a:r>
            <a:endParaRPr lang="nl-NL" sz="800" dirty="0">
              <a:solidFill>
                <a:schemeClr val="tx2"/>
              </a:solidFill>
            </a:endParaRPr>
          </a:p>
        </p:txBody>
      </p:sp>
      <p:sp>
        <p:nvSpPr>
          <p:cNvPr id="54" name="PIJL-OMLAAG 53"/>
          <p:cNvSpPr/>
          <p:nvPr/>
        </p:nvSpPr>
        <p:spPr>
          <a:xfrm>
            <a:off x="5561633" y="1131590"/>
            <a:ext cx="123440" cy="216024"/>
          </a:xfrm>
          <a:prstGeom prst="downArrow">
            <a:avLst/>
          </a:prstGeom>
          <a:solidFill>
            <a:schemeClr val="accent6">
              <a:lumMod val="7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9" name="Rechthoek 58"/>
          <p:cNvSpPr/>
          <p:nvPr/>
        </p:nvSpPr>
        <p:spPr>
          <a:xfrm>
            <a:off x="1187624" y="2772266"/>
            <a:ext cx="504056" cy="375548"/>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0" name="Tekstvak 59"/>
          <p:cNvSpPr txBox="1"/>
          <p:nvPr/>
        </p:nvSpPr>
        <p:spPr>
          <a:xfrm>
            <a:off x="786320" y="4069110"/>
            <a:ext cx="1297150" cy="230832"/>
          </a:xfrm>
          <a:prstGeom prst="rect">
            <a:avLst/>
          </a:prstGeom>
          <a:noFill/>
        </p:spPr>
        <p:txBody>
          <a:bodyPr wrap="none" rtlCol="0">
            <a:spAutoFit/>
          </a:bodyPr>
          <a:lstStyle/>
          <a:p>
            <a:r>
              <a:rPr lang="nl-NL" sz="900" dirty="0" smtClean="0"/>
              <a:t>Zie </a:t>
            </a:r>
            <a:r>
              <a:rPr lang="nl-NL" sz="900" dirty="0" err="1" smtClean="0"/>
              <a:t>BaVo</a:t>
            </a:r>
            <a:r>
              <a:rPr lang="nl-NL" sz="900" dirty="0" smtClean="0"/>
              <a:t> integratie</a:t>
            </a:r>
            <a:endParaRPr lang="nl-NL" sz="900" dirty="0"/>
          </a:p>
        </p:txBody>
      </p:sp>
      <p:cxnSp>
        <p:nvCxnSpPr>
          <p:cNvPr id="61" name="Gebogen verbindingslijn 60"/>
          <p:cNvCxnSpPr>
            <a:stCxn id="59" idx="2"/>
            <a:endCxn id="60" idx="0"/>
          </p:cNvCxnSpPr>
          <p:nvPr/>
        </p:nvCxnSpPr>
        <p:spPr>
          <a:xfrm rot="5400000">
            <a:off x="976626" y="3606084"/>
            <a:ext cx="921296" cy="4757"/>
          </a:xfrm>
          <a:prstGeom prst="bent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sp>
        <p:nvSpPr>
          <p:cNvPr id="64" name="Rechthoek 63"/>
          <p:cNvSpPr/>
          <p:nvPr/>
        </p:nvSpPr>
        <p:spPr>
          <a:xfrm>
            <a:off x="3068339" y="3065532"/>
            <a:ext cx="390425" cy="139482"/>
          </a:xfrm>
          <a:prstGeom prst="rect">
            <a:avLst/>
          </a:prstGeom>
          <a:no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5" name="Tekstvak 64"/>
          <p:cNvSpPr txBox="1"/>
          <p:nvPr/>
        </p:nvSpPr>
        <p:spPr>
          <a:xfrm>
            <a:off x="2827659" y="4069110"/>
            <a:ext cx="867545" cy="230832"/>
          </a:xfrm>
          <a:prstGeom prst="rect">
            <a:avLst/>
          </a:prstGeom>
          <a:noFill/>
        </p:spPr>
        <p:txBody>
          <a:bodyPr wrap="none" rtlCol="0">
            <a:spAutoFit/>
          </a:bodyPr>
          <a:lstStyle/>
          <a:p>
            <a:r>
              <a:rPr lang="nl-NL" sz="900" dirty="0" smtClean="0"/>
              <a:t>Zie </a:t>
            </a:r>
            <a:r>
              <a:rPr lang="nl-NL" sz="900" dirty="0" err="1" smtClean="0"/>
              <a:t>BaVo</a:t>
            </a:r>
            <a:r>
              <a:rPr lang="nl-NL" sz="900" dirty="0" smtClean="0"/>
              <a:t> BI</a:t>
            </a:r>
            <a:endParaRPr lang="nl-NL" sz="900" dirty="0"/>
          </a:p>
        </p:txBody>
      </p:sp>
      <p:cxnSp>
        <p:nvCxnSpPr>
          <p:cNvPr id="66" name="Gebogen verbindingslijn 65"/>
          <p:cNvCxnSpPr>
            <a:stCxn id="64" idx="2"/>
            <a:endCxn id="65" idx="0"/>
          </p:cNvCxnSpPr>
          <p:nvPr/>
        </p:nvCxnSpPr>
        <p:spPr>
          <a:xfrm rot="5400000">
            <a:off x="2830444" y="3636002"/>
            <a:ext cx="864096" cy="2120"/>
          </a:xfrm>
          <a:prstGeom prst="bent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82709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normAutofit/>
          </a:bodyPr>
          <a:lstStyle/>
          <a:p>
            <a:r>
              <a:rPr lang="nl-NL" sz="1400" dirty="0" smtClean="0"/>
              <a:t>Lopende rationalisatie initiatieven BMS Domein</a:t>
            </a:r>
          </a:p>
          <a:p>
            <a:pPr lvl="1">
              <a:lnSpc>
                <a:spcPct val="100000"/>
              </a:lnSpc>
            </a:pPr>
            <a:r>
              <a:rPr lang="nl-NL" sz="1100" dirty="0" smtClean="0"/>
              <a:t>Waar mogelijk, geleidelijk standaardiseren van de ERP processen</a:t>
            </a:r>
          </a:p>
          <a:p>
            <a:pPr lvl="1">
              <a:lnSpc>
                <a:spcPct val="100000"/>
              </a:lnSpc>
            </a:pPr>
            <a:r>
              <a:rPr lang="nl-NL" sz="1100" dirty="0" smtClean="0"/>
              <a:t>Geleidelijk verplaatsen Enexis specifieke business logica uit applicaties; </a:t>
            </a:r>
          </a:p>
          <a:p>
            <a:pPr lvl="1">
              <a:lnSpc>
                <a:spcPct val="100000"/>
              </a:lnSpc>
            </a:pPr>
            <a:r>
              <a:rPr lang="nl-NL" sz="1100" dirty="0" smtClean="0"/>
              <a:t>Harmonisatie Aanleg procesketen (</a:t>
            </a:r>
            <a:r>
              <a:rPr lang="nl-NL" sz="1100" dirty="0" err="1" smtClean="0"/>
              <a:t>BasiX</a:t>
            </a:r>
            <a:r>
              <a:rPr lang="nl-NL" sz="1100" dirty="0" smtClean="0"/>
              <a:t>)</a:t>
            </a:r>
          </a:p>
          <a:p>
            <a:r>
              <a:rPr lang="nl-NL" sz="1400" dirty="0" smtClean="0"/>
              <a:t>Elders lopende initiatieven met BMS rationalisatiepotentieel</a:t>
            </a:r>
          </a:p>
          <a:p>
            <a:pPr lvl="1">
              <a:lnSpc>
                <a:spcPct val="100000"/>
              </a:lnSpc>
            </a:pPr>
            <a:r>
              <a:rPr lang="nl-NL" sz="1100" dirty="0" smtClean="0"/>
              <a:t>Visie op engineering – INFRA - Processen EBS</a:t>
            </a:r>
          </a:p>
          <a:p>
            <a:pPr lvl="1">
              <a:lnSpc>
                <a:spcPct val="100000"/>
              </a:lnSpc>
            </a:pPr>
            <a:r>
              <a:rPr lang="nl-NL" sz="1100" dirty="0" smtClean="0"/>
              <a:t>Rekening houden met volwassenheid en flexibiliteit in proces (innovatie, harmonisatie) voor inzetten ICT middelen, organisatie en </a:t>
            </a:r>
            <a:r>
              <a:rPr lang="nl-NL" sz="1100" dirty="0" err="1" smtClean="0"/>
              <a:t>sourcing</a:t>
            </a:r>
            <a:r>
              <a:rPr lang="nl-NL" sz="1100" dirty="0" smtClean="0"/>
              <a:t> strategie;   </a:t>
            </a:r>
          </a:p>
          <a:p>
            <a:pPr fontAlgn="auto">
              <a:spcBef>
                <a:spcPts val="0"/>
              </a:spcBef>
              <a:spcAft>
                <a:spcPts val="0"/>
              </a:spcAft>
            </a:pPr>
            <a:r>
              <a:rPr lang="nl-NL" sz="1400" dirty="0"/>
              <a:t>Flexibiliteit door standaardisatie</a:t>
            </a:r>
          </a:p>
          <a:p>
            <a:pPr lvl="1" fontAlgn="auto">
              <a:lnSpc>
                <a:spcPct val="100000"/>
              </a:lnSpc>
              <a:spcBef>
                <a:spcPts val="0"/>
              </a:spcBef>
              <a:spcAft>
                <a:spcPts val="0"/>
              </a:spcAft>
            </a:pPr>
            <a:r>
              <a:rPr lang="nl-NL" sz="1100" dirty="0"/>
              <a:t>Terug naar </a:t>
            </a:r>
            <a:r>
              <a:rPr lang="nl-NL" sz="1100" dirty="0" smtClean="0"/>
              <a:t>standaardprocessen/functie, ingericht om </a:t>
            </a:r>
            <a:r>
              <a:rPr lang="nl-NL" sz="1100" dirty="0"/>
              <a:t>vanuit externe processen te worden aangestuurd.</a:t>
            </a:r>
          </a:p>
          <a:p>
            <a:pPr lvl="1" fontAlgn="auto">
              <a:lnSpc>
                <a:spcPct val="100000"/>
              </a:lnSpc>
              <a:spcBef>
                <a:spcPts val="0"/>
              </a:spcBef>
              <a:spcAft>
                <a:spcPts val="0"/>
              </a:spcAft>
            </a:pPr>
            <a:r>
              <a:rPr lang="nl-NL" sz="1100" dirty="0" smtClean="0"/>
              <a:t>Event Monitoring </a:t>
            </a:r>
            <a:r>
              <a:rPr lang="nl-NL" sz="1100" dirty="0"/>
              <a:t>/ </a:t>
            </a:r>
            <a:r>
              <a:rPr lang="nl-NL" sz="1100" dirty="0" err="1"/>
              <a:t>exception</a:t>
            </a:r>
            <a:r>
              <a:rPr lang="nl-NL" sz="1100" dirty="0"/>
              <a:t> Handling ter vervanging van EDWH rapportages</a:t>
            </a:r>
          </a:p>
          <a:p>
            <a:pPr lvl="1" fontAlgn="auto">
              <a:lnSpc>
                <a:spcPct val="100000"/>
              </a:lnSpc>
              <a:spcBef>
                <a:spcPts val="0"/>
              </a:spcBef>
              <a:spcAft>
                <a:spcPts val="0"/>
              </a:spcAft>
            </a:pPr>
            <a:r>
              <a:rPr lang="nl-NL" sz="1100" dirty="0" smtClean="0"/>
              <a:t>Integrale service catalogus voor alle </a:t>
            </a:r>
            <a:r>
              <a:rPr lang="nl-NL" sz="1100" dirty="0" err="1" smtClean="0"/>
              <a:t>procesketens</a:t>
            </a:r>
            <a:endParaRPr lang="nl-NL" sz="1100" dirty="0"/>
          </a:p>
          <a:p>
            <a:pPr fontAlgn="auto">
              <a:spcBef>
                <a:spcPts val="0"/>
              </a:spcBef>
              <a:spcAft>
                <a:spcPts val="0"/>
              </a:spcAft>
            </a:pPr>
            <a:r>
              <a:rPr lang="is-IS" sz="1400" dirty="0" smtClean="0"/>
              <a:t>Kern-functionaliteiten data-ontsluiten </a:t>
            </a:r>
            <a:r>
              <a:rPr lang="is-IS" sz="1400" dirty="0"/>
              <a:t>vanuit basis-systeem</a:t>
            </a:r>
            <a:endParaRPr lang="nl-NL" sz="1400" dirty="0"/>
          </a:p>
          <a:p>
            <a:pPr lvl="1" fontAlgn="auto">
              <a:lnSpc>
                <a:spcPct val="100000"/>
              </a:lnSpc>
              <a:spcBef>
                <a:spcPts val="0"/>
              </a:spcBef>
              <a:spcAft>
                <a:spcPts val="0"/>
              </a:spcAft>
            </a:pPr>
            <a:r>
              <a:rPr lang="nl-NL" sz="1100" dirty="0" smtClean="0"/>
              <a:t>Ontdubbelen </a:t>
            </a:r>
            <a:r>
              <a:rPr lang="nl-NL" sz="1100" dirty="0"/>
              <a:t>in de ERP keten (zie visie op ERP </a:t>
            </a:r>
            <a:r>
              <a:rPr lang="nl-NL" sz="1100" dirty="0" err="1"/>
              <a:t>EneXt</a:t>
            </a:r>
            <a:r>
              <a:rPr lang="nl-NL" sz="1100" dirty="0" smtClean="0"/>
              <a:t>). </a:t>
            </a:r>
            <a:endParaRPr lang="nl-NL" sz="1100" dirty="0"/>
          </a:p>
          <a:p>
            <a:pPr lvl="1" fontAlgn="auto">
              <a:lnSpc>
                <a:spcPct val="100000"/>
              </a:lnSpc>
              <a:spcBef>
                <a:spcPts val="0"/>
              </a:spcBef>
              <a:spcAft>
                <a:spcPts val="0"/>
              </a:spcAft>
            </a:pPr>
            <a:r>
              <a:rPr lang="nl-NL" sz="1100" dirty="0"/>
              <a:t>Optimale interactie tussen ERP en GIS domeinen </a:t>
            </a:r>
            <a:r>
              <a:rPr lang="nl-NL" sz="1100" dirty="0" err="1"/>
              <a:t>obv</a:t>
            </a:r>
            <a:r>
              <a:rPr lang="nl-NL" sz="1100" dirty="0"/>
              <a:t> ontkoppelde processen </a:t>
            </a:r>
            <a:r>
              <a:rPr lang="nl-NL" sz="1100" dirty="0" err="1"/>
              <a:t>ipv</a:t>
            </a:r>
            <a:r>
              <a:rPr lang="nl-NL" sz="1100" dirty="0"/>
              <a:t> data synchronisatie</a:t>
            </a:r>
            <a:r>
              <a:rPr lang="nl-NL" sz="1100" dirty="0" smtClean="0"/>
              <a:t>;</a:t>
            </a:r>
            <a:endParaRPr lang="nl-NL" sz="1100" dirty="0"/>
          </a:p>
        </p:txBody>
      </p:sp>
      <p:sp>
        <p:nvSpPr>
          <p:cNvPr id="3" name="Titel 2"/>
          <p:cNvSpPr>
            <a:spLocks noGrp="1"/>
          </p:cNvSpPr>
          <p:nvPr>
            <p:ph type="title"/>
          </p:nvPr>
        </p:nvSpPr>
        <p:spPr/>
        <p:txBody>
          <a:bodyPr/>
          <a:lstStyle/>
          <a:p>
            <a:r>
              <a:rPr lang="nl-NL" dirty="0" smtClean="0"/>
              <a:t>BMS - Rationalisatie: lopende acties</a:t>
            </a:r>
            <a:endParaRPr lang="nl-NL" dirty="0"/>
          </a:p>
        </p:txBody>
      </p:sp>
      <p:sp>
        <p:nvSpPr>
          <p:cNvPr id="4" name="Tijdelijke aanduiding voor tekst 1"/>
          <p:cNvSpPr txBox="1">
            <a:spLocks/>
          </p:cNvSpPr>
          <p:nvPr/>
        </p:nvSpPr>
        <p:spPr>
          <a:xfrm>
            <a:off x="683568" y="2607183"/>
            <a:ext cx="8136581" cy="1926801"/>
          </a:xfrm>
          <a:prstGeom prst="rect">
            <a:avLst/>
          </a:prstGeom>
        </p:spPr>
        <p:txBody>
          <a:bodyPr>
            <a:normAutofit/>
          </a:bodyPr>
          <a:lstStyle>
            <a:lvl1pPr marL="285750" indent="-285750" eaLnBrk="1" hangingPunct="1">
              <a:buClr>
                <a:schemeClr val="tx1"/>
              </a:buClr>
              <a:buSzPct val="110000"/>
              <a:buFont typeface="Wingdings 2" pitchFamily="18" charset="2"/>
              <a:buChar char=""/>
              <a:defRPr sz="1600">
                <a:solidFill>
                  <a:srgbClr val="DE0073"/>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fontAlgn="auto">
              <a:spcBef>
                <a:spcPts val="0"/>
              </a:spcBef>
              <a:spcAft>
                <a:spcPts val="0"/>
              </a:spcAft>
            </a:pPr>
            <a:endParaRPr lang="nl-NL" sz="1100" kern="0" dirty="0" smtClean="0"/>
          </a:p>
        </p:txBody>
      </p:sp>
      <p:sp>
        <p:nvSpPr>
          <p:cNvPr id="5" name="Rechthoek 4"/>
          <p:cNvSpPr/>
          <p:nvPr/>
        </p:nvSpPr>
        <p:spPr>
          <a:xfrm>
            <a:off x="5580112" y="771550"/>
            <a:ext cx="2462396" cy="7200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nl-NL" sz="900" dirty="0" smtClean="0">
                <a:solidFill>
                  <a:schemeClr val="tx2"/>
                </a:solidFill>
              </a:rPr>
              <a:t>Vervang deze sheet door voorstel</a:t>
            </a:r>
            <a:r>
              <a:rPr lang="nl-NL" sz="900" dirty="0">
                <a:solidFill>
                  <a:schemeClr val="tx2"/>
                </a:solidFill>
              </a:rPr>
              <a:t>: </a:t>
            </a:r>
            <a:r>
              <a:rPr lang="nl-NL" sz="900" b="1" dirty="0">
                <a:solidFill>
                  <a:schemeClr val="tx2"/>
                </a:solidFill>
              </a:rPr>
              <a:t>voer een studie uit die de verschillende scenario’s toetst op haalbaarheid, uitvoerbaarheid, impact business &amp; ICT en </a:t>
            </a:r>
            <a:r>
              <a:rPr lang="nl-NL" sz="900" b="1" dirty="0" smtClean="0">
                <a:solidFill>
                  <a:schemeClr val="tx2"/>
                </a:solidFill>
              </a:rPr>
              <a:t>kosten</a:t>
            </a:r>
            <a:endParaRPr lang="nl-NL" sz="900" b="1" dirty="0">
              <a:solidFill>
                <a:schemeClr val="tx2"/>
              </a:solidFill>
            </a:endParaRPr>
          </a:p>
        </p:txBody>
      </p:sp>
    </p:spTree>
    <p:extLst>
      <p:ext uri="{BB962C8B-B14F-4D97-AF65-F5344CB8AC3E}">
        <p14:creationId xmlns:p14="http://schemas.microsoft.com/office/powerpoint/2010/main" val="12325832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9" y="1140621"/>
            <a:ext cx="8136581" cy="1503137"/>
          </a:xfrm>
        </p:spPr>
        <p:txBody>
          <a:bodyPr>
            <a:normAutofit/>
          </a:bodyPr>
          <a:lstStyle/>
          <a:p>
            <a:r>
              <a:rPr lang="nl-NL" sz="1050" dirty="0" smtClean="0"/>
              <a:t>Business </a:t>
            </a:r>
            <a:r>
              <a:rPr lang="nl-NL" sz="1050" dirty="0" err="1" smtClean="0"/>
              <a:t>procesketens</a:t>
            </a:r>
            <a:r>
              <a:rPr lang="nl-NL" sz="1050" dirty="0" smtClean="0"/>
              <a:t> zijn nog niet (deels) ingericht.</a:t>
            </a:r>
          </a:p>
          <a:p>
            <a:r>
              <a:rPr lang="nl-NL" sz="1050" dirty="0" smtClean="0"/>
              <a:t>Ontbreken van integrale aanpak vanuit processen</a:t>
            </a:r>
          </a:p>
          <a:p>
            <a:pPr lvl="1">
              <a:lnSpc>
                <a:spcPct val="100000"/>
              </a:lnSpc>
            </a:pPr>
            <a:r>
              <a:rPr lang="nl-NL" sz="900" dirty="0" smtClean="0"/>
              <a:t>Business silo’s: leiden tot systeem silo’s, ook afdelingssilo’s. Deze moeten naar </a:t>
            </a:r>
            <a:r>
              <a:rPr lang="nl-NL" sz="900" dirty="0" err="1" smtClean="0"/>
              <a:t>Enexis</a:t>
            </a:r>
            <a:r>
              <a:rPr lang="nl-NL" sz="900" dirty="0" smtClean="0"/>
              <a:t> belang groeien.</a:t>
            </a:r>
          </a:p>
          <a:p>
            <a:pPr lvl="1">
              <a:lnSpc>
                <a:spcPct val="100000"/>
              </a:lnSpc>
            </a:pPr>
            <a:r>
              <a:rPr lang="nl-NL" sz="900" dirty="0" smtClean="0"/>
              <a:t>Organisatie: door voortdurend wisselende inzichten vanuit management op organisatie moet cohesie telkens opnieuw ontstaan </a:t>
            </a:r>
          </a:p>
          <a:p>
            <a:pPr lvl="1">
              <a:lnSpc>
                <a:spcPct val="100000"/>
              </a:lnSpc>
            </a:pPr>
            <a:r>
              <a:rPr lang="nl-NL" sz="900" dirty="0" smtClean="0"/>
              <a:t>Kennis: Kennisontwikkeling rond procesbeheersing (BPM) krijgt onvoldoende aandacht</a:t>
            </a:r>
            <a:endParaRPr lang="nl-NL" sz="900" dirty="0"/>
          </a:p>
          <a:p>
            <a:pPr lvl="1">
              <a:lnSpc>
                <a:spcPct val="100000"/>
              </a:lnSpc>
            </a:pPr>
            <a:r>
              <a:rPr lang="nl-NL" sz="900" dirty="0" smtClean="0"/>
              <a:t>Cultuur: Van korte termijn beleid (ingegeven door jaarbudgetten) alleen kleine veranderingen …</a:t>
            </a:r>
          </a:p>
          <a:p>
            <a:pPr lvl="1">
              <a:lnSpc>
                <a:spcPct val="100000"/>
              </a:lnSpc>
            </a:pPr>
            <a:r>
              <a:rPr lang="nl-NL" sz="900" dirty="0" smtClean="0"/>
              <a:t>Verandersnelheid: Einddoelen met een realistische </a:t>
            </a:r>
            <a:r>
              <a:rPr lang="nl-NL" sz="900" dirty="0" err="1" smtClean="0"/>
              <a:t>roadmap</a:t>
            </a:r>
            <a:r>
              <a:rPr lang="nl-NL" sz="900" dirty="0" smtClean="0"/>
              <a:t>, verder modulaire opbouw </a:t>
            </a:r>
            <a:r>
              <a:rPr lang="nl-NL" sz="900" dirty="0" err="1" smtClean="0"/>
              <a:t>backends</a:t>
            </a:r>
            <a:r>
              <a:rPr lang="nl-NL" sz="900" dirty="0" smtClean="0"/>
              <a:t> maakt dat kleinere en onafhankelijke releases mogelijk worden</a:t>
            </a:r>
          </a:p>
          <a:p>
            <a:pPr lvl="1">
              <a:lnSpc>
                <a:spcPct val="100000"/>
              </a:lnSpc>
            </a:pPr>
            <a:r>
              <a:rPr lang="nl-NL" sz="900" dirty="0" smtClean="0"/>
              <a:t>…</a:t>
            </a:r>
          </a:p>
        </p:txBody>
      </p:sp>
      <p:sp>
        <p:nvSpPr>
          <p:cNvPr id="3" name="Titel 2"/>
          <p:cNvSpPr>
            <a:spLocks noGrp="1"/>
          </p:cNvSpPr>
          <p:nvPr>
            <p:ph type="title"/>
          </p:nvPr>
        </p:nvSpPr>
        <p:spPr/>
        <p:txBody>
          <a:bodyPr/>
          <a:lstStyle/>
          <a:p>
            <a:r>
              <a:rPr lang="nl-NL" dirty="0" smtClean="0"/>
              <a:t>BMS - Verandervraagstukken</a:t>
            </a:r>
            <a:endParaRPr lang="nl-NL" dirty="0"/>
          </a:p>
        </p:txBody>
      </p:sp>
      <p:sp>
        <p:nvSpPr>
          <p:cNvPr id="4" name="Tijdelijke aanduiding voor tekst 1"/>
          <p:cNvSpPr txBox="1">
            <a:spLocks/>
          </p:cNvSpPr>
          <p:nvPr/>
        </p:nvSpPr>
        <p:spPr>
          <a:xfrm>
            <a:off x="683568" y="3075806"/>
            <a:ext cx="8136581" cy="1728192"/>
          </a:xfrm>
          <a:prstGeom prst="rect">
            <a:avLst/>
          </a:prstGeom>
        </p:spPr>
        <p:txBody>
          <a:bodyPr/>
          <a:lstStyle>
            <a:lvl1pPr marL="285750" indent="-285750" eaLnBrk="1" hangingPunct="1">
              <a:buClr>
                <a:schemeClr val="tx1"/>
              </a:buClr>
              <a:buSzPct val="110000"/>
              <a:buFont typeface="Wingdings 2" pitchFamily="18" charset="2"/>
              <a:buChar char=""/>
              <a:defRPr sz="1600">
                <a:solidFill>
                  <a:srgbClr val="DE0073"/>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fontAlgn="auto">
              <a:spcBef>
                <a:spcPts val="0"/>
              </a:spcBef>
              <a:spcAft>
                <a:spcPts val="0"/>
              </a:spcAft>
            </a:pPr>
            <a:r>
              <a:rPr lang="nl-NL" sz="900" kern="0" dirty="0" smtClean="0">
                <a:solidFill>
                  <a:schemeClr val="tx2"/>
                </a:solidFill>
              </a:rPr>
              <a:t>Reduceren relevante faalcodes, vanuit asset management. </a:t>
            </a:r>
          </a:p>
          <a:p>
            <a:pPr fontAlgn="auto">
              <a:spcBef>
                <a:spcPts val="0"/>
              </a:spcBef>
              <a:spcAft>
                <a:spcPts val="0"/>
              </a:spcAft>
            </a:pPr>
            <a:r>
              <a:rPr lang="nl-NL" sz="900" kern="0" dirty="0" smtClean="0">
                <a:solidFill>
                  <a:schemeClr val="tx2"/>
                </a:solidFill>
              </a:rPr>
              <a:t>Klant-ontkoppelpunt zo dicht mogelijk bij de aanvraag, zodat ICT een eenduidige intake kan uitvoeren en business zicht op heeft op planning en materiaalbeslag.</a:t>
            </a:r>
          </a:p>
          <a:p>
            <a:pPr fontAlgn="auto">
              <a:spcBef>
                <a:spcPts val="0"/>
              </a:spcBef>
              <a:spcAft>
                <a:spcPts val="0"/>
              </a:spcAft>
            </a:pPr>
            <a:r>
              <a:rPr lang="nl-NL" sz="900" kern="0" dirty="0" smtClean="0">
                <a:solidFill>
                  <a:schemeClr val="tx2"/>
                </a:solidFill>
              </a:rPr>
              <a:t>Aantallen mogelijke artikelen voor </a:t>
            </a:r>
            <a:r>
              <a:rPr lang="nl-NL" sz="900" kern="0" dirty="0" err="1" smtClean="0">
                <a:solidFill>
                  <a:schemeClr val="tx2"/>
                </a:solidFill>
              </a:rPr>
              <a:t>terugmelden</a:t>
            </a:r>
            <a:r>
              <a:rPr lang="nl-NL" sz="900" kern="0" dirty="0" smtClean="0">
                <a:solidFill>
                  <a:schemeClr val="tx2"/>
                </a:solidFill>
              </a:rPr>
              <a:t> in productiestaten in noord reduceren (in zuid 30 artikelen). </a:t>
            </a:r>
          </a:p>
          <a:p>
            <a:pPr fontAlgn="auto">
              <a:spcBef>
                <a:spcPts val="0"/>
              </a:spcBef>
              <a:spcAft>
                <a:spcPts val="0"/>
              </a:spcAft>
            </a:pPr>
            <a:r>
              <a:rPr lang="nl-NL" sz="900" kern="0" dirty="0" smtClean="0">
                <a:solidFill>
                  <a:schemeClr val="tx2"/>
                </a:solidFill>
              </a:rPr>
              <a:t>Vereenvoudigde financiële structuur: de financiële structuur bevat nu operationele dimensies. Finance modulair opbouwen en overgaan op één afrekenvoorschrift (reduceert complexiteit in SAP PS, SAP PM en SAP CS). . </a:t>
            </a:r>
          </a:p>
          <a:p>
            <a:pPr fontAlgn="auto">
              <a:spcBef>
                <a:spcPts val="0"/>
              </a:spcBef>
              <a:spcAft>
                <a:spcPts val="0"/>
              </a:spcAft>
            </a:pPr>
            <a:r>
              <a:rPr lang="nl-NL" sz="900" kern="0" dirty="0" smtClean="0">
                <a:solidFill>
                  <a:schemeClr val="tx2"/>
                </a:solidFill>
              </a:rPr>
              <a:t>Minder varianten in werkstromen, scenario's in verschillende applicaties voor zelfde werkstroom, maar voor andere business unit, uniformeren. </a:t>
            </a:r>
          </a:p>
          <a:p>
            <a:pPr fontAlgn="auto">
              <a:spcBef>
                <a:spcPts val="0"/>
              </a:spcBef>
              <a:spcAft>
                <a:spcPts val="0"/>
              </a:spcAft>
            </a:pPr>
            <a:r>
              <a:rPr lang="nl-NL" sz="900" kern="0" dirty="0" smtClean="0">
                <a:solidFill>
                  <a:schemeClr val="tx2"/>
                </a:solidFill>
              </a:rPr>
              <a:t>Uniformeren codes voor meternummers, metertypes en scancodes.  </a:t>
            </a:r>
          </a:p>
          <a:p>
            <a:pPr fontAlgn="auto">
              <a:spcBef>
                <a:spcPts val="0"/>
              </a:spcBef>
              <a:spcAft>
                <a:spcPts val="0"/>
              </a:spcAft>
            </a:pPr>
            <a:r>
              <a:rPr lang="nl-NL" sz="900" kern="0" dirty="0" smtClean="0">
                <a:solidFill>
                  <a:schemeClr val="tx2"/>
                </a:solidFill>
              </a:rPr>
              <a:t>Visie op urenregistraties bijhouden (</a:t>
            </a:r>
            <a:r>
              <a:rPr lang="nl-NL" sz="900" kern="0" dirty="0" err="1" smtClean="0">
                <a:solidFill>
                  <a:schemeClr val="tx2"/>
                </a:solidFill>
              </a:rPr>
              <a:t>EneXt</a:t>
            </a:r>
            <a:r>
              <a:rPr lang="nl-NL" sz="900" kern="0" dirty="0" smtClean="0">
                <a:solidFill>
                  <a:schemeClr val="tx2"/>
                </a:solidFill>
              </a:rPr>
              <a:t>: administratieve lastenverlichting). </a:t>
            </a:r>
          </a:p>
          <a:p>
            <a:pPr fontAlgn="auto">
              <a:spcBef>
                <a:spcPts val="0"/>
              </a:spcBef>
              <a:spcAft>
                <a:spcPts val="0"/>
              </a:spcAft>
            </a:pPr>
            <a:r>
              <a:rPr lang="nl-NL" sz="900" kern="0" dirty="0" smtClean="0">
                <a:solidFill>
                  <a:schemeClr val="tx2"/>
                </a:solidFill>
              </a:rPr>
              <a:t>Visie op ERP accorderen en at men zich houdt aan ‘standaard’ geleverde processen. </a:t>
            </a:r>
          </a:p>
          <a:p>
            <a:pPr fontAlgn="auto">
              <a:spcBef>
                <a:spcPts val="0"/>
              </a:spcBef>
              <a:spcAft>
                <a:spcPts val="0"/>
              </a:spcAft>
            </a:pPr>
            <a:r>
              <a:rPr lang="nl-NL" sz="900" kern="0" dirty="0" smtClean="0">
                <a:solidFill>
                  <a:schemeClr val="tx2"/>
                </a:solidFill>
              </a:rPr>
              <a:t>User </a:t>
            </a:r>
            <a:r>
              <a:rPr lang="nl-NL" sz="900" kern="0" dirty="0" err="1" smtClean="0">
                <a:solidFill>
                  <a:schemeClr val="tx2"/>
                </a:solidFill>
              </a:rPr>
              <a:t>experience</a:t>
            </a:r>
            <a:r>
              <a:rPr lang="nl-NL" sz="900" kern="0" dirty="0" smtClean="0">
                <a:solidFill>
                  <a:schemeClr val="tx2"/>
                </a:solidFill>
              </a:rPr>
              <a:t> voor alle doelgroepen betrokken in keten processen (bv juridische zaken, asset management, inkoop, et cetera), zodat alle informatiebehoeften worden afgedekt.</a:t>
            </a:r>
            <a:endParaRPr lang="nl-NL" sz="900" kern="0" dirty="0">
              <a:solidFill>
                <a:schemeClr val="tx2"/>
              </a:solidFill>
            </a:endParaRPr>
          </a:p>
        </p:txBody>
      </p:sp>
      <p:sp>
        <p:nvSpPr>
          <p:cNvPr id="5" name="Tekstvak 4"/>
          <p:cNvSpPr txBox="1"/>
          <p:nvPr/>
        </p:nvSpPr>
        <p:spPr>
          <a:xfrm>
            <a:off x="684993" y="771550"/>
            <a:ext cx="673582" cy="430887"/>
          </a:xfrm>
          <a:prstGeom prst="rect">
            <a:avLst/>
          </a:prstGeom>
          <a:noFill/>
        </p:spPr>
        <p:txBody>
          <a:bodyPr wrap="none" rtlCol="0">
            <a:spAutoFit/>
          </a:bodyPr>
          <a:lstStyle/>
          <a:p>
            <a:r>
              <a:rPr lang="en-US" dirty="0" smtClean="0"/>
              <a:t>ICT</a:t>
            </a:r>
            <a:endParaRPr lang="nl-NL" dirty="0"/>
          </a:p>
        </p:txBody>
      </p:sp>
      <p:sp>
        <p:nvSpPr>
          <p:cNvPr id="6" name="Tekstvak 5"/>
          <p:cNvSpPr txBox="1"/>
          <p:nvPr/>
        </p:nvSpPr>
        <p:spPr>
          <a:xfrm>
            <a:off x="690007" y="2716927"/>
            <a:ext cx="1422184" cy="430887"/>
          </a:xfrm>
          <a:prstGeom prst="rect">
            <a:avLst/>
          </a:prstGeom>
          <a:noFill/>
        </p:spPr>
        <p:txBody>
          <a:bodyPr wrap="none" rtlCol="0">
            <a:spAutoFit/>
          </a:bodyPr>
          <a:lstStyle/>
          <a:p>
            <a:r>
              <a:rPr lang="en-US" dirty="0" smtClean="0"/>
              <a:t>Business</a:t>
            </a:r>
            <a:endParaRPr lang="nl-NL" dirty="0"/>
          </a:p>
        </p:txBody>
      </p:sp>
    </p:spTree>
    <p:extLst>
      <p:ext uri="{BB962C8B-B14F-4D97-AF65-F5344CB8AC3E}">
        <p14:creationId xmlns:p14="http://schemas.microsoft.com/office/powerpoint/2010/main" val="35409930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9" y="978098"/>
            <a:ext cx="4896544" cy="3321844"/>
          </a:xfrm>
        </p:spPr>
        <p:txBody>
          <a:bodyPr/>
          <a:lstStyle/>
          <a:p>
            <a:pPr marL="0" indent="0">
              <a:buNone/>
            </a:pPr>
            <a:r>
              <a:rPr lang="nl-NL" sz="900" dirty="0" smtClean="0">
                <a:solidFill>
                  <a:schemeClr val="tx2"/>
                </a:solidFill>
              </a:rPr>
              <a:t>Betreft </a:t>
            </a:r>
            <a:r>
              <a:rPr lang="nl-NL" sz="900" dirty="0" err="1" smtClean="0">
                <a:solidFill>
                  <a:schemeClr val="tx2"/>
                </a:solidFill>
              </a:rPr>
              <a:t>BasiX</a:t>
            </a:r>
            <a:r>
              <a:rPr lang="nl-NL" sz="900" dirty="0" smtClean="0">
                <a:solidFill>
                  <a:schemeClr val="tx2"/>
                </a:solidFill>
              </a:rPr>
              <a:t> implementatie</a:t>
            </a:r>
          </a:p>
          <a:p>
            <a:r>
              <a:rPr lang="nl-NL" sz="900" dirty="0" smtClean="0">
                <a:solidFill>
                  <a:schemeClr val="tx2"/>
                </a:solidFill>
              </a:rPr>
              <a:t>John Smarius heeft een architectuur advies afgegeven </a:t>
            </a:r>
          </a:p>
          <a:p>
            <a:r>
              <a:rPr lang="nl-NL" sz="900" dirty="0" smtClean="0">
                <a:solidFill>
                  <a:schemeClr val="tx2"/>
                </a:solidFill>
              </a:rPr>
              <a:t>Programmeer omgeving PHP wordt niet door ICT ondersteund</a:t>
            </a:r>
          </a:p>
          <a:p>
            <a:r>
              <a:rPr lang="nl-NL" sz="900" dirty="0" err="1" smtClean="0">
                <a:solidFill>
                  <a:schemeClr val="tx2"/>
                </a:solidFill>
              </a:rPr>
              <a:t>BasiX</a:t>
            </a:r>
            <a:r>
              <a:rPr lang="nl-NL" sz="900" dirty="0" smtClean="0">
                <a:solidFill>
                  <a:schemeClr val="tx2"/>
                </a:solidFill>
              </a:rPr>
              <a:t> is niet modulair opgebouwd, maar als één geïntegreerd product. Daardoor moeilijk inzicht te geven om dit om te bouwen conform architectuur.</a:t>
            </a:r>
          </a:p>
          <a:p>
            <a:r>
              <a:rPr lang="nl-NL" sz="900" dirty="0" smtClean="0">
                <a:solidFill>
                  <a:schemeClr val="tx2"/>
                </a:solidFill>
              </a:rPr>
              <a:t>Integraties veelal </a:t>
            </a:r>
            <a:r>
              <a:rPr lang="nl-NL" sz="900" dirty="0" err="1" smtClean="0">
                <a:solidFill>
                  <a:schemeClr val="tx2"/>
                </a:solidFill>
              </a:rPr>
              <a:t>obv</a:t>
            </a:r>
            <a:r>
              <a:rPr lang="nl-NL" sz="900" dirty="0" smtClean="0">
                <a:solidFill>
                  <a:schemeClr val="tx2"/>
                </a:solidFill>
              </a:rPr>
              <a:t> file uitwisseling, beperkte service integratie (bv met WION)</a:t>
            </a:r>
          </a:p>
          <a:p>
            <a:endParaRPr lang="en-US" sz="900" dirty="0" smtClean="0">
              <a:solidFill>
                <a:schemeClr val="tx2"/>
              </a:solidFill>
            </a:endParaRPr>
          </a:p>
          <a:p>
            <a:endParaRPr lang="en-US" sz="900" dirty="0">
              <a:solidFill>
                <a:schemeClr val="tx2"/>
              </a:solidFill>
            </a:endParaRPr>
          </a:p>
          <a:p>
            <a:pPr marL="0" indent="0">
              <a:buNone/>
            </a:pPr>
            <a:r>
              <a:rPr lang="en-US" sz="900" dirty="0" err="1" smtClean="0">
                <a:solidFill>
                  <a:schemeClr val="tx2"/>
                </a:solidFill>
              </a:rPr>
              <a:t>Rationalisatie</a:t>
            </a:r>
            <a:endParaRPr lang="en-US" sz="900" dirty="0" smtClean="0">
              <a:solidFill>
                <a:schemeClr val="tx2"/>
              </a:solidFill>
            </a:endParaRPr>
          </a:p>
          <a:p>
            <a:r>
              <a:rPr lang="en-US" sz="900" dirty="0" err="1" smtClean="0">
                <a:solidFill>
                  <a:schemeClr val="tx2"/>
                </a:solidFill>
              </a:rPr>
              <a:t>Toets</a:t>
            </a:r>
            <a:r>
              <a:rPr lang="en-US" sz="900" dirty="0" smtClean="0">
                <a:solidFill>
                  <a:schemeClr val="tx2"/>
                </a:solidFill>
              </a:rPr>
              <a:t> of </a:t>
            </a:r>
            <a:r>
              <a:rPr lang="en-US" sz="900" dirty="0" err="1" smtClean="0">
                <a:solidFill>
                  <a:schemeClr val="tx2"/>
                </a:solidFill>
              </a:rPr>
              <a:t>bestaande</a:t>
            </a:r>
            <a:r>
              <a:rPr lang="en-US" sz="900" dirty="0" smtClean="0">
                <a:solidFill>
                  <a:schemeClr val="tx2"/>
                </a:solidFill>
              </a:rPr>
              <a:t> PHP/</a:t>
            </a:r>
            <a:r>
              <a:rPr lang="en-US" sz="900" dirty="0" err="1" smtClean="0">
                <a:solidFill>
                  <a:schemeClr val="tx2"/>
                </a:solidFill>
              </a:rPr>
              <a:t>BasiX</a:t>
            </a:r>
            <a:r>
              <a:rPr lang="en-US" sz="900" dirty="0" smtClean="0">
                <a:solidFill>
                  <a:schemeClr val="tx2"/>
                </a:solidFill>
              </a:rPr>
              <a:t> in </a:t>
            </a:r>
            <a:r>
              <a:rPr lang="en-US" sz="900" dirty="0" err="1" smtClean="0">
                <a:solidFill>
                  <a:schemeClr val="tx2"/>
                </a:solidFill>
              </a:rPr>
              <a:t>onafhankelijke</a:t>
            </a:r>
            <a:r>
              <a:rPr lang="en-US" sz="900" dirty="0" smtClean="0">
                <a:solidFill>
                  <a:schemeClr val="tx2"/>
                </a:solidFill>
              </a:rPr>
              <a:t> modules </a:t>
            </a:r>
            <a:r>
              <a:rPr lang="en-US" sz="900" dirty="0" err="1" smtClean="0">
                <a:solidFill>
                  <a:schemeClr val="tx2"/>
                </a:solidFill>
              </a:rPr>
              <a:t>opgesplitst</a:t>
            </a:r>
            <a:r>
              <a:rPr lang="en-US" sz="900" dirty="0" smtClean="0">
                <a:solidFill>
                  <a:schemeClr val="tx2"/>
                </a:solidFill>
              </a:rPr>
              <a:t> </a:t>
            </a:r>
            <a:r>
              <a:rPr lang="en-US" sz="900" dirty="0" err="1" smtClean="0">
                <a:solidFill>
                  <a:schemeClr val="tx2"/>
                </a:solidFill>
              </a:rPr>
              <a:t>kan</a:t>
            </a:r>
            <a:r>
              <a:rPr lang="en-US" sz="900" dirty="0" smtClean="0">
                <a:solidFill>
                  <a:schemeClr val="tx2"/>
                </a:solidFill>
              </a:rPr>
              <a:t> </a:t>
            </a:r>
            <a:r>
              <a:rPr lang="en-US" sz="900" dirty="0" err="1" smtClean="0">
                <a:solidFill>
                  <a:schemeClr val="tx2"/>
                </a:solidFill>
              </a:rPr>
              <a:t>worden</a:t>
            </a:r>
            <a:endParaRPr lang="en-US" sz="900" dirty="0" smtClean="0">
              <a:solidFill>
                <a:schemeClr val="tx2"/>
              </a:solidFill>
            </a:endParaRPr>
          </a:p>
          <a:p>
            <a:r>
              <a:rPr lang="en-US" sz="900" dirty="0" err="1" smtClean="0">
                <a:solidFill>
                  <a:schemeClr val="tx2"/>
                </a:solidFill>
              </a:rPr>
              <a:t>Bouw</a:t>
            </a:r>
            <a:r>
              <a:rPr lang="en-US" sz="900" dirty="0" smtClean="0">
                <a:solidFill>
                  <a:schemeClr val="tx2"/>
                </a:solidFill>
              </a:rPr>
              <a:t> </a:t>
            </a:r>
            <a:r>
              <a:rPr lang="en-US" sz="900" dirty="0" err="1" smtClean="0">
                <a:solidFill>
                  <a:schemeClr val="tx2"/>
                </a:solidFill>
              </a:rPr>
              <a:t>vervolgens</a:t>
            </a:r>
            <a:r>
              <a:rPr lang="en-US" sz="900" dirty="0" smtClean="0">
                <a:solidFill>
                  <a:schemeClr val="tx2"/>
                </a:solidFill>
              </a:rPr>
              <a:t> API </a:t>
            </a:r>
            <a:r>
              <a:rPr lang="en-US" sz="900" dirty="0" err="1" smtClean="0">
                <a:solidFill>
                  <a:schemeClr val="tx2"/>
                </a:solidFill>
              </a:rPr>
              <a:t>processen</a:t>
            </a:r>
            <a:r>
              <a:rPr lang="en-US" sz="900" dirty="0" smtClean="0">
                <a:solidFill>
                  <a:schemeClr val="tx2"/>
                </a:solidFill>
              </a:rPr>
              <a:t> in </a:t>
            </a:r>
            <a:r>
              <a:rPr lang="en-US" sz="900" dirty="0" err="1" smtClean="0">
                <a:solidFill>
                  <a:schemeClr val="tx2"/>
                </a:solidFill>
              </a:rPr>
              <a:t>ondersteunde</a:t>
            </a:r>
            <a:r>
              <a:rPr lang="en-US" sz="900" dirty="0" smtClean="0">
                <a:solidFill>
                  <a:schemeClr val="tx2"/>
                </a:solidFill>
              </a:rPr>
              <a:t>, </a:t>
            </a:r>
            <a:r>
              <a:rPr lang="en-US" sz="900" dirty="0" err="1" smtClean="0">
                <a:solidFill>
                  <a:schemeClr val="tx2"/>
                </a:solidFill>
              </a:rPr>
              <a:t>schaalbare</a:t>
            </a:r>
            <a:r>
              <a:rPr lang="en-US" sz="900" dirty="0" smtClean="0">
                <a:solidFill>
                  <a:schemeClr val="tx2"/>
                </a:solidFill>
              </a:rPr>
              <a:t> </a:t>
            </a:r>
            <a:r>
              <a:rPr lang="en-US" sz="900" dirty="0" err="1" smtClean="0">
                <a:solidFill>
                  <a:schemeClr val="tx2"/>
                </a:solidFill>
              </a:rPr>
              <a:t>en</a:t>
            </a:r>
            <a:r>
              <a:rPr lang="en-US" sz="900" dirty="0" smtClean="0">
                <a:solidFill>
                  <a:schemeClr val="tx2"/>
                </a:solidFill>
              </a:rPr>
              <a:t> </a:t>
            </a:r>
            <a:r>
              <a:rPr lang="en-US" sz="900" dirty="0" err="1" smtClean="0">
                <a:solidFill>
                  <a:schemeClr val="tx2"/>
                </a:solidFill>
              </a:rPr>
              <a:t>onderhoudbare</a:t>
            </a:r>
            <a:r>
              <a:rPr lang="en-US" sz="900" dirty="0" smtClean="0">
                <a:solidFill>
                  <a:schemeClr val="tx2"/>
                </a:solidFill>
              </a:rPr>
              <a:t> IT</a:t>
            </a:r>
            <a:endParaRPr lang="nl-NL" sz="900" dirty="0" smtClean="0">
              <a:solidFill>
                <a:schemeClr val="tx2"/>
              </a:solidFill>
            </a:endParaRPr>
          </a:p>
          <a:p>
            <a:pPr marL="0" indent="0">
              <a:buNone/>
            </a:pPr>
            <a:r>
              <a:rPr lang="nl-NL" sz="900" dirty="0" smtClean="0">
                <a:solidFill>
                  <a:schemeClr val="tx2"/>
                </a:solidFill>
              </a:rPr>
              <a:t> </a:t>
            </a:r>
          </a:p>
        </p:txBody>
      </p:sp>
      <p:sp>
        <p:nvSpPr>
          <p:cNvPr id="3" name="Titel 2"/>
          <p:cNvSpPr>
            <a:spLocks noGrp="1"/>
          </p:cNvSpPr>
          <p:nvPr>
            <p:ph type="title"/>
          </p:nvPr>
        </p:nvSpPr>
        <p:spPr/>
        <p:txBody>
          <a:bodyPr>
            <a:normAutofit/>
          </a:bodyPr>
          <a:lstStyle/>
          <a:p>
            <a:r>
              <a:rPr lang="nl-NL" dirty="0" smtClean="0"/>
              <a:t>BMS: Aanleg Primair Infrastructuur</a:t>
            </a:r>
            <a:endParaRPr lang="nl-NL"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522132"/>
            <a:ext cx="3384376" cy="1903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472739"/>
            <a:ext cx="3456384" cy="1974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6426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BMS: ASG discussiepunten</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814317110"/>
              </p:ext>
            </p:extLst>
          </p:nvPr>
        </p:nvGraphicFramePr>
        <p:xfrm>
          <a:off x="539552" y="1203598"/>
          <a:ext cx="6528048" cy="2565400"/>
        </p:xfrm>
        <a:graphic>
          <a:graphicData uri="http://schemas.openxmlformats.org/drawingml/2006/table">
            <a:tbl>
              <a:tblPr firstRow="1" bandRow="1">
                <a:tableStyleId>{5C22544A-7EE6-4342-B048-85BDC9FD1C3A}</a:tableStyleId>
              </a:tblPr>
              <a:tblGrid>
                <a:gridCol w="3024336"/>
                <a:gridCol w="3503712"/>
              </a:tblGrid>
              <a:tr h="370840">
                <a:tc>
                  <a:txBody>
                    <a:bodyPr/>
                    <a:lstStyle/>
                    <a:p>
                      <a:r>
                        <a:rPr lang="nl-NL" sz="1050" noProof="0" dirty="0" smtClean="0"/>
                        <a:t>Geen consensus binnen</a:t>
                      </a:r>
                      <a:r>
                        <a:rPr lang="nl-NL" sz="1050" baseline="0" noProof="0" dirty="0" smtClean="0"/>
                        <a:t> ASG</a:t>
                      </a:r>
                      <a:endParaRPr lang="nl-NL" sz="1050" noProof="0" dirty="0"/>
                    </a:p>
                  </a:txBody>
                  <a:tcPr/>
                </a:tc>
                <a:tc>
                  <a:txBody>
                    <a:bodyPr/>
                    <a:lstStyle/>
                    <a:p>
                      <a:r>
                        <a:rPr lang="en-US" sz="1050" noProof="0" dirty="0" err="1" smtClean="0"/>
                        <a:t>Toelichting</a:t>
                      </a:r>
                      <a:endParaRPr lang="nl-NL" sz="1050" noProof="0" dirty="0"/>
                    </a:p>
                  </a:txBody>
                  <a:tcPr/>
                </a:tc>
              </a:tr>
              <a:tr h="493256">
                <a:tc>
                  <a:txBody>
                    <a:bodyPr/>
                    <a:lstStyle/>
                    <a:p>
                      <a:pPr algn="l"/>
                      <a:r>
                        <a:rPr lang="nl-NL" sz="1000" noProof="0" dirty="0" smtClean="0">
                          <a:solidFill>
                            <a:schemeClr val="tx2"/>
                          </a:solidFill>
                        </a:rPr>
                        <a:t>Proces decompositie in functiebouwblokken</a:t>
                      </a:r>
                    </a:p>
                  </a:txBody>
                  <a:tcPr/>
                </a:tc>
                <a:tc>
                  <a:txBody>
                    <a:bodyPr/>
                    <a:lstStyle/>
                    <a:p>
                      <a:pPr algn="l"/>
                      <a:r>
                        <a:rPr lang="nl-NL" sz="1000" noProof="0" dirty="0" smtClean="0">
                          <a:solidFill>
                            <a:schemeClr val="tx2"/>
                          </a:solidFill>
                        </a:rPr>
                        <a:t>Eens: functiebouwblokken is een goede manier</a:t>
                      </a:r>
                      <a:r>
                        <a:rPr lang="nl-NL" sz="1000" baseline="0" noProof="0" dirty="0" smtClean="0">
                          <a:solidFill>
                            <a:schemeClr val="tx2"/>
                          </a:solidFill>
                        </a:rPr>
                        <a:t> (view-point) op </a:t>
                      </a:r>
                      <a:r>
                        <a:rPr lang="nl-NL" sz="1000" noProof="0" dirty="0" smtClean="0">
                          <a:solidFill>
                            <a:schemeClr val="tx2"/>
                          </a:solidFill>
                        </a:rPr>
                        <a:t>proces decompositie</a:t>
                      </a:r>
                    </a:p>
                    <a:p>
                      <a:pPr algn="l"/>
                      <a:r>
                        <a:rPr lang="nl-NL" sz="1000" noProof="0" dirty="0" smtClean="0">
                          <a:solidFill>
                            <a:schemeClr val="tx2"/>
                          </a:solidFill>
                        </a:rPr>
                        <a:t>Niet-eens; de ICT-realisatie hiervan in de integratie &amp; BPM lagen. Uitvoering</a:t>
                      </a:r>
                      <a:r>
                        <a:rPr lang="nl-NL" sz="1000" baseline="0" noProof="0" dirty="0" smtClean="0">
                          <a:solidFill>
                            <a:schemeClr val="tx2"/>
                          </a:solidFill>
                        </a:rPr>
                        <a:t> moet </a:t>
                      </a:r>
                      <a:r>
                        <a:rPr lang="nl-NL" sz="1000" baseline="0" noProof="0" dirty="0" err="1" smtClean="0">
                          <a:solidFill>
                            <a:schemeClr val="tx2"/>
                          </a:solidFill>
                        </a:rPr>
                        <a:t>obv</a:t>
                      </a:r>
                      <a:r>
                        <a:rPr lang="nl-NL" sz="1000" baseline="0" noProof="0" dirty="0" smtClean="0">
                          <a:solidFill>
                            <a:schemeClr val="tx2"/>
                          </a:solidFill>
                        </a:rPr>
                        <a:t> SOA worden uitgevoerd.</a:t>
                      </a:r>
                      <a:endParaRPr lang="nl-NL" sz="1000" noProof="0" dirty="0" smtClean="0">
                        <a:solidFill>
                          <a:schemeClr val="tx2"/>
                        </a:solidFill>
                      </a:endParaRPr>
                    </a:p>
                  </a:txBody>
                  <a:tcPr/>
                </a:tc>
              </a:tr>
              <a:tr h="370840">
                <a:tc>
                  <a:txBody>
                    <a:bodyPr/>
                    <a:lstStyle/>
                    <a:p>
                      <a:pPr algn="l"/>
                      <a:r>
                        <a:rPr lang="nl-NL" sz="1000" noProof="0" dirty="0" smtClean="0">
                          <a:solidFill>
                            <a:schemeClr val="tx2"/>
                          </a:solidFill>
                        </a:rPr>
                        <a:t>Aanleg Primaire</a:t>
                      </a:r>
                      <a:r>
                        <a:rPr lang="nl-NL" sz="1000" baseline="0" noProof="0" dirty="0" smtClean="0">
                          <a:solidFill>
                            <a:schemeClr val="tx2"/>
                          </a:solidFill>
                        </a:rPr>
                        <a:t> </a:t>
                      </a:r>
                      <a:r>
                        <a:rPr lang="nl-NL" sz="1000" noProof="0" dirty="0" smtClean="0">
                          <a:solidFill>
                            <a:schemeClr val="tx2"/>
                          </a:solidFill>
                        </a:rPr>
                        <a:t>Infrastructuur / </a:t>
                      </a:r>
                      <a:r>
                        <a:rPr lang="nl-NL" sz="1000" noProof="0" dirty="0" err="1" smtClean="0">
                          <a:solidFill>
                            <a:schemeClr val="tx2"/>
                          </a:solidFill>
                        </a:rPr>
                        <a:t>BasiX</a:t>
                      </a:r>
                      <a:endParaRPr lang="nl-NL" sz="1000" noProof="0" dirty="0" smtClean="0">
                        <a:solidFill>
                          <a:schemeClr val="tx2"/>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kern="0" noProof="0" dirty="0" smtClean="0">
                          <a:solidFill>
                            <a:schemeClr val="tx2"/>
                          </a:solidFill>
                          <a:latin typeface="+mn-lt"/>
                          <a:ea typeface="+mn-ea"/>
                          <a:cs typeface="+mn-cs"/>
                        </a:rPr>
                        <a:t>Wat is juiste solution voor </a:t>
                      </a:r>
                      <a:r>
                        <a:rPr lang="nl-NL" sz="1000" kern="0" noProof="0" dirty="0" err="1" smtClean="0">
                          <a:solidFill>
                            <a:schemeClr val="tx2"/>
                          </a:solidFill>
                          <a:latin typeface="+mn-lt"/>
                          <a:ea typeface="+mn-ea"/>
                          <a:cs typeface="+mn-cs"/>
                        </a:rPr>
                        <a:t>BasiX</a:t>
                      </a:r>
                      <a:r>
                        <a:rPr lang="nl-NL" sz="1000" kern="0" noProof="0" dirty="0" smtClean="0">
                          <a:solidFill>
                            <a:schemeClr val="tx2"/>
                          </a:solidFill>
                          <a:latin typeface="+mn-lt"/>
                          <a:ea typeface="+mn-ea"/>
                          <a:cs typeface="+mn-cs"/>
                        </a:rPr>
                        <a:t>? Zowel binnen ICT als tussen business</a:t>
                      </a:r>
                      <a:r>
                        <a:rPr lang="nl-NL" sz="1000" kern="0" baseline="0" noProof="0" dirty="0" smtClean="0">
                          <a:solidFill>
                            <a:schemeClr val="tx2"/>
                          </a:solidFill>
                          <a:latin typeface="+mn-lt"/>
                          <a:ea typeface="+mn-ea"/>
                          <a:cs typeface="+mn-cs"/>
                        </a:rPr>
                        <a:t> en ICT zijn hier verschillende beelden van</a:t>
                      </a:r>
                      <a:endParaRPr lang="nl-NL" sz="1000" kern="0" noProof="0" dirty="0" smtClean="0">
                        <a:solidFill>
                          <a:schemeClr val="tx2"/>
                        </a:solidFill>
                        <a:latin typeface="+mn-lt"/>
                        <a:ea typeface="+mn-ea"/>
                        <a:cs typeface="+mn-cs"/>
                      </a:endParaRPr>
                    </a:p>
                  </a:txBody>
                  <a:tcPr/>
                </a:tc>
              </a:tr>
              <a:tr h="370840">
                <a:tc>
                  <a:txBody>
                    <a:bodyPr/>
                    <a:lstStyle/>
                    <a:p>
                      <a:pPr lvl="1">
                        <a:lnSpc>
                          <a:spcPct val="100000"/>
                        </a:lnSpc>
                      </a:pPr>
                      <a:r>
                        <a:rPr lang="nl-NL" sz="1000" noProof="0" dirty="0" smtClean="0">
                          <a:solidFill>
                            <a:schemeClr val="tx2"/>
                          </a:solidFill>
                          <a:latin typeface="+mn-lt"/>
                          <a:ea typeface="+mn-ea"/>
                          <a:cs typeface="+mn-cs"/>
                        </a:rPr>
                        <a:t>Waar mogelijk, geleidelijk standaardiseren van de ERP processen</a:t>
                      </a:r>
                    </a:p>
                    <a:p>
                      <a:pPr lvl="1">
                        <a:lnSpc>
                          <a:spcPct val="100000"/>
                        </a:lnSpc>
                      </a:pPr>
                      <a:r>
                        <a:rPr lang="nl-NL" sz="1000" noProof="0" dirty="0" smtClean="0">
                          <a:solidFill>
                            <a:schemeClr val="tx2"/>
                          </a:solidFill>
                          <a:latin typeface="+mn-lt"/>
                          <a:ea typeface="+mn-ea"/>
                          <a:cs typeface="+mn-cs"/>
                        </a:rPr>
                        <a:t>Geleidelijk verplaatsen </a:t>
                      </a:r>
                      <a:r>
                        <a:rPr lang="nl-NL" sz="1000" noProof="0" dirty="0" err="1" smtClean="0">
                          <a:solidFill>
                            <a:schemeClr val="tx2"/>
                          </a:solidFill>
                          <a:latin typeface="+mn-lt"/>
                          <a:ea typeface="+mn-ea"/>
                          <a:cs typeface="+mn-cs"/>
                        </a:rPr>
                        <a:t>Enexis</a:t>
                      </a:r>
                      <a:r>
                        <a:rPr lang="nl-NL" sz="1000" noProof="0" dirty="0" smtClean="0">
                          <a:solidFill>
                            <a:schemeClr val="tx2"/>
                          </a:solidFill>
                          <a:latin typeface="+mn-lt"/>
                          <a:ea typeface="+mn-ea"/>
                          <a:cs typeface="+mn-cs"/>
                        </a:rPr>
                        <a:t> specifieke business logica uit applicaties; </a:t>
                      </a: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noProof="0" dirty="0" smtClean="0">
                          <a:solidFill>
                            <a:schemeClr val="tx2"/>
                          </a:solidFill>
                          <a:latin typeface="+mn-lt"/>
                          <a:ea typeface="+mn-ea"/>
                          <a:cs typeface="+mn-cs"/>
                        </a:rPr>
                        <a:t>De discussie is of geleidelijke aanpak mogelijk is, of dat de interne vervlechting van data &amp; processen zodanig is, dat beter een nieuwe opzet conform ‘Visie op ERP’ uitgewerkt kan worden?</a:t>
                      </a:r>
                    </a:p>
                  </a:txBody>
                  <a:tcPr/>
                </a:tc>
              </a:tr>
              <a:tr h="370840">
                <a:tc>
                  <a:txBody>
                    <a:bodyPr/>
                    <a:lstStyle/>
                    <a:p>
                      <a:pPr lvl="1">
                        <a:lnSpc>
                          <a:spcPct val="100000"/>
                        </a:lnSpc>
                      </a:pPr>
                      <a:r>
                        <a:rPr lang="nl-NL" sz="1000" noProof="0" dirty="0" smtClean="0">
                          <a:solidFill>
                            <a:schemeClr val="tx2"/>
                          </a:solidFill>
                          <a:latin typeface="+mn-lt"/>
                          <a:ea typeface="+mn-ea"/>
                          <a:cs typeface="+mn-cs"/>
                        </a:rPr>
                        <a:t>RPD wordt als point </a:t>
                      </a:r>
                      <a:r>
                        <a:rPr lang="nl-NL" sz="1000" noProof="0" dirty="0" err="1" smtClean="0">
                          <a:solidFill>
                            <a:schemeClr val="tx2"/>
                          </a:solidFill>
                          <a:latin typeface="+mn-lt"/>
                          <a:ea typeface="+mn-ea"/>
                          <a:cs typeface="+mn-cs"/>
                        </a:rPr>
                        <a:t>solutions</a:t>
                      </a:r>
                      <a:r>
                        <a:rPr lang="nl-NL" sz="1000" noProof="0" dirty="0" smtClean="0">
                          <a:solidFill>
                            <a:schemeClr val="tx2"/>
                          </a:solidFill>
                          <a:latin typeface="+mn-lt"/>
                          <a:ea typeface="+mn-ea"/>
                          <a:cs typeface="+mn-cs"/>
                        </a:rPr>
                        <a:t> gezien, die gerationaliseerd moeten worden</a:t>
                      </a: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noProof="0" dirty="0" smtClean="0">
                          <a:solidFill>
                            <a:schemeClr val="tx2"/>
                          </a:solidFill>
                          <a:latin typeface="+mn-lt"/>
                          <a:ea typeface="+mn-ea"/>
                          <a:cs typeface="+mn-cs"/>
                        </a:rPr>
                        <a:t>Deze observatie is bij RPD benoemd</a:t>
                      </a:r>
                    </a:p>
                  </a:txBody>
                  <a:tcPr/>
                </a:tc>
              </a:tr>
            </a:tbl>
          </a:graphicData>
        </a:graphic>
      </p:graphicFrame>
    </p:spTree>
    <p:extLst>
      <p:ext uri="{BB962C8B-B14F-4D97-AF65-F5344CB8AC3E}">
        <p14:creationId xmlns:p14="http://schemas.microsoft.com/office/powerpoint/2010/main" val="16893634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GIS Domein Enexis </a:t>
            </a:r>
            <a:r>
              <a:rPr lang="nl-NL" dirty="0" smtClean="0"/>
              <a:t>– categorisering</a:t>
            </a:r>
            <a:endParaRPr lang="nl-NL" dirty="0"/>
          </a:p>
        </p:txBody>
      </p:sp>
      <p:pic>
        <p:nvPicPr>
          <p:cNvPr id="4" name="Afbeelding 3"/>
          <p:cNvPicPr>
            <a:picLocks noChangeAspect="1"/>
          </p:cNvPicPr>
          <p:nvPr/>
        </p:nvPicPr>
        <p:blipFill>
          <a:blip r:embed="rId3"/>
          <a:stretch>
            <a:fillRect/>
          </a:stretch>
        </p:blipFill>
        <p:spPr>
          <a:xfrm>
            <a:off x="716277" y="560282"/>
            <a:ext cx="7711447" cy="4583218"/>
          </a:xfrm>
          <a:prstGeom prst="rect">
            <a:avLst/>
          </a:prstGeom>
        </p:spPr>
      </p:pic>
    </p:spTree>
    <p:extLst>
      <p:ext uri="{BB962C8B-B14F-4D97-AF65-F5344CB8AC3E}">
        <p14:creationId xmlns:p14="http://schemas.microsoft.com/office/powerpoint/2010/main" val="25200029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a:t>GIS Domein Enexis </a:t>
            </a:r>
            <a:r>
              <a:rPr lang="nl-NL" dirty="0" smtClean="0"/>
              <a:t>– landschapsplaat </a:t>
            </a:r>
            <a:r>
              <a:rPr lang="nl-NL" dirty="0" err="1" smtClean="0"/>
              <a:t>inc</a:t>
            </a:r>
            <a:r>
              <a:rPr lang="nl-NL" dirty="0" smtClean="0"/>
              <a:t> </a:t>
            </a:r>
            <a:r>
              <a:rPr lang="nl-NL" dirty="0" err="1" smtClean="0"/>
              <a:t>to-be</a:t>
            </a:r>
            <a:endParaRPr lang="nl-NL" dirty="0"/>
          </a:p>
        </p:txBody>
      </p:sp>
      <p:pic>
        <p:nvPicPr>
          <p:cNvPr id="3" name="Afbeelding 2"/>
          <p:cNvPicPr>
            <a:picLocks noChangeAspect="1"/>
          </p:cNvPicPr>
          <p:nvPr/>
        </p:nvPicPr>
        <p:blipFill>
          <a:blip r:embed="rId3"/>
          <a:stretch>
            <a:fillRect/>
          </a:stretch>
        </p:blipFill>
        <p:spPr>
          <a:xfrm>
            <a:off x="703079" y="572477"/>
            <a:ext cx="7737843" cy="4571023"/>
          </a:xfrm>
          <a:prstGeom prst="rect">
            <a:avLst/>
          </a:prstGeom>
        </p:spPr>
      </p:pic>
    </p:spTree>
    <p:extLst>
      <p:ext uri="{BB962C8B-B14F-4D97-AF65-F5344CB8AC3E}">
        <p14:creationId xmlns:p14="http://schemas.microsoft.com/office/powerpoint/2010/main" val="24441238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9" y="1140620"/>
            <a:ext cx="8136581" cy="3591369"/>
          </a:xfrm>
        </p:spPr>
        <p:txBody>
          <a:bodyPr>
            <a:normAutofit fontScale="85000" lnSpcReduction="10000"/>
          </a:bodyPr>
          <a:lstStyle/>
          <a:p>
            <a:r>
              <a:rPr lang="nl-NL" dirty="0" smtClean="0">
                <a:solidFill>
                  <a:schemeClr val="tx2"/>
                </a:solidFill>
              </a:rPr>
              <a:t>Applicaties &amp; Systemen</a:t>
            </a:r>
          </a:p>
          <a:p>
            <a:pPr lvl="1"/>
            <a:r>
              <a:rPr lang="nl-NL" dirty="0" smtClean="0">
                <a:solidFill>
                  <a:schemeClr val="tx2"/>
                </a:solidFill>
              </a:rPr>
              <a:t>Opbouw van de ‘oplossing’ op modulaire en ontkoppelde wijze om zo hoge mate van uitwisselbaarheid/vervangbaarheid te realiseren.</a:t>
            </a:r>
          </a:p>
          <a:p>
            <a:pPr lvl="1"/>
            <a:r>
              <a:rPr lang="nl-NL" dirty="0" smtClean="0">
                <a:solidFill>
                  <a:schemeClr val="tx2"/>
                </a:solidFill>
              </a:rPr>
              <a:t>In combinatie met het aansluiten op standaarden waar mogelijk.</a:t>
            </a:r>
          </a:p>
          <a:p>
            <a:pPr lvl="1"/>
            <a:r>
              <a:rPr lang="nl-NL" dirty="0" smtClean="0">
                <a:solidFill>
                  <a:schemeClr val="tx2"/>
                </a:solidFill>
              </a:rPr>
              <a:t>Waar </a:t>
            </a:r>
            <a:r>
              <a:rPr lang="nl-NL" dirty="0">
                <a:solidFill>
                  <a:schemeClr val="tx2"/>
                </a:solidFill>
              </a:rPr>
              <a:t>mogelijk </a:t>
            </a:r>
            <a:r>
              <a:rPr lang="nl-NL" dirty="0" err="1">
                <a:solidFill>
                  <a:schemeClr val="tx2"/>
                </a:solidFill>
              </a:rPr>
              <a:t>webtechnologie</a:t>
            </a:r>
            <a:r>
              <a:rPr lang="nl-NL" dirty="0">
                <a:solidFill>
                  <a:schemeClr val="tx2"/>
                </a:solidFill>
              </a:rPr>
              <a:t> </a:t>
            </a:r>
            <a:r>
              <a:rPr lang="nl-NL" dirty="0" smtClean="0">
                <a:solidFill>
                  <a:schemeClr val="tx2"/>
                </a:solidFill>
              </a:rPr>
              <a:t>toepassen om apparaat onafhankelijkheid en uitwisselbaarheid te faciliteren.</a:t>
            </a:r>
          </a:p>
          <a:p>
            <a:pPr lvl="1"/>
            <a:r>
              <a:rPr lang="nl-NL" dirty="0" smtClean="0">
                <a:solidFill>
                  <a:schemeClr val="tx2"/>
                </a:solidFill>
              </a:rPr>
              <a:t>Werkprocessen in de ‘record’ systemen dienen ondersteund te worden door workflow.</a:t>
            </a:r>
          </a:p>
          <a:p>
            <a:pPr lvl="2"/>
            <a:r>
              <a:rPr lang="nl-NL" dirty="0" smtClean="0">
                <a:solidFill>
                  <a:schemeClr val="tx2"/>
                </a:solidFill>
              </a:rPr>
              <a:t>Workflow dient aan te sluiten op de Enexis-brede </a:t>
            </a:r>
            <a:r>
              <a:rPr lang="nl-NL" dirty="0" err="1" smtClean="0">
                <a:solidFill>
                  <a:schemeClr val="tx2"/>
                </a:solidFill>
              </a:rPr>
              <a:t>procesorchestratie</a:t>
            </a:r>
            <a:r>
              <a:rPr lang="nl-NL" dirty="0" smtClean="0">
                <a:solidFill>
                  <a:schemeClr val="tx2"/>
                </a:solidFill>
              </a:rPr>
              <a:t> (BPM/BAM)</a:t>
            </a:r>
          </a:p>
          <a:p>
            <a:pPr lvl="1"/>
            <a:r>
              <a:rPr lang="nl-NL" dirty="0" smtClean="0">
                <a:solidFill>
                  <a:schemeClr val="tx2"/>
                </a:solidFill>
              </a:rPr>
              <a:t>Gebruikers zijn geauthentiseerd in de systemen d.m.v. centrale IAM voorziening</a:t>
            </a:r>
          </a:p>
          <a:p>
            <a:pPr lvl="2"/>
            <a:r>
              <a:rPr lang="nl-NL" dirty="0" smtClean="0">
                <a:solidFill>
                  <a:schemeClr val="tx2"/>
                </a:solidFill>
              </a:rPr>
              <a:t>IAM voorziet ook in single-</a:t>
            </a:r>
            <a:r>
              <a:rPr lang="nl-NL" dirty="0" err="1" smtClean="0">
                <a:solidFill>
                  <a:schemeClr val="tx2"/>
                </a:solidFill>
              </a:rPr>
              <a:t>sign</a:t>
            </a:r>
            <a:r>
              <a:rPr lang="nl-NL" dirty="0" smtClean="0">
                <a:solidFill>
                  <a:schemeClr val="tx2"/>
                </a:solidFill>
              </a:rPr>
              <a:t>-on</a:t>
            </a:r>
          </a:p>
          <a:p>
            <a:pPr lvl="2"/>
            <a:r>
              <a:rPr lang="nl-NL" dirty="0" smtClean="0">
                <a:solidFill>
                  <a:schemeClr val="tx2"/>
                </a:solidFill>
              </a:rPr>
              <a:t>IAM voorziening is ook gekoppeld aan HR-status medewerker om authenticatie wijzigingen waar nodig automatisch uit te voeren, denk aan:</a:t>
            </a:r>
          </a:p>
          <a:p>
            <a:pPr lvl="3"/>
            <a:r>
              <a:rPr lang="nl-NL" dirty="0" smtClean="0">
                <a:solidFill>
                  <a:schemeClr val="tx2"/>
                </a:solidFill>
              </a:rPr>
              <a:t>In dienst / uit dienst</a:t>
            </a:r>
          </a:p>
          <a:p>
            <a:pPr lvl="3"/>
            <a:r>
              <a:rPr lang="nl-NL" dirty="0" smtClean="0">
                <a:solidFill>
                  <a:schemeClr val="tx2"/>
                </a:solidFill>
              </a:rPr>
              <a:t>functiewissel</a:t>
            </a:r>
          </a:p>
          <a:p>
            <a:pPr lvl="3"/>
            <a:r>
              <a:rPr lang="nl-NL" dirty="0" smtClean="0">
                <a:solidFill>
                  <a:schemeClr val="tx2"/>
                </a:solidFill>
              </a:rPr>
              <a:t>standplaatswijziging</a:t>
            </a:r>
          </a:p>
          <a:p>
            <a:pPr lvl="1" rtl="0" fontAlgn="ctr"/>
            <a:r>
              <a:rPr lang="nl-NL" dirty="0">
                <a:solidFill>
                  <a:schemeClr val="tx2"/>
                </a:solidFill>
              </a:rPr>
              <a:t>Alle documenten, d.w.z. ongestructureerde data, in relatie tot de bedrijfsmiddelen worden ondergebracht in het Enexis Document Management Systeem.</a:t>
            </a:r>
          </a:p>
          <a:p>
            <a:pPr lvl="2" rtl="0" fontAlgn="ctr"/>
            <a:r>
              <a:rPr lang="nl-NL" dirty="0">
                <a:solidFill>
                  <a:schemeClr val="tx2"/>
                </a:solidFill>
              </a:rPr>
              <a:t>Geen systeemeigen oplossingen voor documentopslag of gebruik van onbeheerde </a:t>
            </a:r>
            <a:r>
              <a:rPr lang="nl-NL" dirty="0" smtClean="0">
                <a:solidFill>
                  <a:schemeClr val="tx2"/>
                </a:solidFill>
              </a:rPr>
              <a:t/>
            </a:r>
            <a:br>
              <a:rPr lang="nl-NL" dirty="0" smtClean="0">
                <a:solidFill>
                  <a:schemeClr val="tx2"/>
                </a:solidFill>
              </a:rPr>
            </a:br>
            <a:r>
              <a:rPr lang="nl-NL" dirty="0" smtClean="0">
                <a:solidFill>
                  <a:schemeClr val="tx2"/>
                </a:solidFill>
              </a:rPr>
              <a:t>(</a:t>
            </a:r>
            <a:r>
              <a:rPr lang="nl-NL" dirty="0">
                <a:solidFill>
                  <a:schemeClr val="tx2"/>
                </a:solidFill>
              </a:rPr>
              <a:t>ESS-</a:t>
            </a:r>
            <a:r>
              <a:rPr lang="nl-NL" dirty="0" smtClean="0">
                <a:solidFill>
                  <a:schemeClr val="tx2"/>
                </a:solidFill>
              </a:rPr>
              <a:t>) opslaglocaties </a:t>
            </a:r>
            <a:endParaRPr lang="nl-NL" dirty="0">
              <a:solidFill>
                <a:schemeClr val="tx2"/>
              </a:solidFill>
            </a:endParaRPr>
          </a:p>
        </p:txBody>
      </p:sp>
      <p:sp>
        <p:nvSpPr>
          <p:cNvPr id="3" name="Titel 2"/>
          <p:cNvSpPr>
            <a:spLocks noGrp="1"/>
          </p:cNvSpPr>
          <p:nvPr>
            <p:ph type="title"/>
          </p:nvPr>
        </p:nvSpPr>
        <p:spPr/>
        <p:txBody>
          <a:bodyPr>
            <a:normAutofit fontScale="90000"/>
          </a:bodyPr>
          <a:lstStyle/>
          <a:p>
            <a:r>
              <a:rPr lang="nl-NL" dirty="0"/>
              <a:t>GIS Domein Enexis – </a:t>
            </a:r>
            <a:r>
              <a:rPr lang="nl-NL" dirty="0" smtClean="0"/>
              <a:t>Principes en richtlijnen om naar </a:t>
            </a:r>
            <a:br>
              <a:rPr lang="nl-NL" dirty="0" smtClean="0"/>
            </a:br>
            <a:r>
              <a:rPr lang="nl-NL" dirty="0" err="1" smtClean="0"/>
              <a:t>to-be</a:t>
            </a:r>
            <a:r>
              <a:rPr lang="nl-NL" dirty="0" smtClean="0"/>
              <a:t> situatie te komen</a:t>
            </a:r>
            <a:endParaRPr lang="nl-NL" dirty="0">
              <a:solidFill>
                <a:srgbClr val="FF0000"/>
              </a:solidFill>
            </a:endParaRPr>
          </a:p>
        </p:txBody>
      </p:sp>
    </p:spTree>
    <p:extLst>
      <p:ext uri="{BB962C8B-B14F-4D97-AF65-F5344CB8AC3E}">
        <p14:creationId xmlns:p14="http://schemas.microsoft.com/office/powerpoint/2010/main" val="24041986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nl-NL" dirty="0"/>
              <a:t>GIS Domein Enexis – </a:t>
            </a:r>
            <a:r>
              <a:rPr lang="nl-NL" dirty="0" smtClean="0"/>
              <a:t>Principes en richtlijnen om naar </a:t>
            </a:r>
            <a:br>
              <a:rPr lang="nl-NL" dirty="0" smtClean="0"/>
            </a:br>
            <a:r>
              <a:rPr lang="nl-NL" dirty="0" err="1" smtClean="0"/>
              <a:t>to-be</a:t>
            </a:r>
            <a:r>
              <a:rPr lang="nl-NL" dirty="0" smtClean="0"/>
              <a:t> situatie te komen</a:t>
            </a:r>
            <a:endParaRPr lang="nl-NL" dirty="0">
              <a:solidFill>
                <a:srgbClr val="FF0000"/>
              </a:solidFill>
            </a:endParaRPr>
          </a:p>
        </p:txBody>
      </p:sp>
      <p:sp>
        <p:nvSpPr>
          <p:cNvPr id="4" name="Tijdelijke aanduiding voor tekst 3"/>
          <p:cNvSpPr>
            <a:spLocks noGrp="1"/>
          </p:cNvSpPr>
          <p:nvPr>
            <p:ph type="body" sz="quarter" idx="11"/>
          </p:nvPr>
        </p:nvSpPr>
        <p:spPr/>
        <p:txBody>
          <a:bodyPr/>
          <a:lstStyle/>
          <a:p>
            <a:r>
              <a:rPr lang="nl-NL" sz="1050" dirty="0">
                <a:solidFill>
                  <a:schemeClr val="tx2"/>
                </a:solidFill>
              </a:rPr>
              <a:t>ICT-processen</a:t>
            </a:r>
          </a:p>
          <a:p>
            <a:pPr lvl="1"/>
            <a:r>
              <a:rPr lang="nl-NL" sz="900" dirty="0">
                <a:solidFill>
                  <a:schemeClr val="tx2"/>
                </a:solidFill>
              </a:rPr>
              <a:t>Wijzigingen proces</a:t>
            </a:r>
          </a:p>
          <a:p>
            <a:pPr lvl="2"/>
            <a:r>
              <a:rPr lang="nl-NL" sz="900" dirty="0">
                <a:solidFill>
                  <a:schemeClr val="tx2"/>
                </a:solidFill>
              </a:rPr>
              <a:t>Hergebruik bestaande middelen toepassen alvorens nieuwe onderdelen te kopen of zelf te gaan ontwikkelen.</a:t>
            </a:r>
          </a:p>
          <a:p>
            <a:pPr lvl="3"/>
            <a:r>
              <a:rPr lang="nl-NL" sz="900" dirty="0">
                <a:solidFill>
                  <a:schemeClr val="tx2"/>
                </a:solidFill>
              </a:rPr>
              <a:t>1 maal ontwikkelen en beheren, meervoudig gebruiken/ontsluiten</a:t>
            </a:r>
          </a:p>
          <a:p>
            <a:pPr lvl="3"/>
            <a:r>
              <a:rPr lang="nl-NL" sz="900" dirty="0">
                <a:solidFill>
                  <a:schemeClr val="tx2"/>
                </a:solidFill>
              </a:rPr>
              <a:t>Hergebruik vooraf aan kopen vooraf aan zelf ontwikkelen </a:t>
            </a:r>
          </a:p>
          <a:p>
            <a:pPr lvl="2"/>
            <a:r>
              <a:rPr lang="nl-NL" sz="900" dirty="0">
                <a:solidFill>
                  <a:schemeClr val="tx2"/>
                </a:solidFill>
              </a:rPr>
              <a:t>Wijzigingsverzoeken dienen bij te dragen aan de reductie van complexiteit in de systemen en/of de ketens</a:t>
            </a:r>
          </a:p>
          <a:p>
            <a:pPr lvl="1"/>
            <a:r>
              <a:rPr lang="nl-NL" sz="900" dirty="0">
                <a:solidFill>
                  <a:schemeClr val="tx2"/>
                </a:solidFill>
              </a:rPr>
              <a:t>Test proces</a:t>
            </a:r>
          </a:p>
          <a:p>
            <a:pPr lvl="2"/>
            <a:r>
              <a:rPr lang="nl-NL" sz="900" dirty="0">
                <a:solidFill>
                  <a:schemeClr val="tx2"/>
                </a:solidFill>
              </a:rPr>
              <a:t>Unit </a:t>
            </a:r>
            <a:r>
              <a:rPr lang="nl-NL" sz="900" dirty="0" err="1">
                <a:solidFill>
                  <a:schemeClr val="tx2"/>
                </a:solidFill>
              </a:rPr>
              <a:t>testing</a:t>
            </a:r>
            <a:r>
              <a:rPr lang="nl-NL" sz="900" dirty="0">
                <a:solidFill>
                  <a:schemeClr val="tx2"/>
                </a:solidFill>
              </a:rPr>
              <a:t> inbouwen &amp; uitvoeren verplicht bij eigen ontwikkelde systeemonderdelen</a:t>
            </a:r>
          </a:p>
          <a:p>
            <a:pPr lvl="2"/>
            <a:r>
              <a:rPr lang="nl-NL" sz="900" dirty="0">
                <a:solidFill>
                  <a:schemeClr val="tx2"/>
                </a:solidFill>
              </a:rPr>
              <a:t>Testautomatisering gaan toepassen waar mogelijk</a:t>
            </a:r>
          </a:p>
          <a:p>
            <a:pPr lvl="1"/>
            <a:r>
              <a:rPr lang="nl-NL" sz="900" dirty="0">
                <a:solidFill>
                  <a:schemeClr val="tx2"/>
                </a:solidFill>
              </a:rPr>
              <a:t>Release proces</a:t>
            </a:r>
          </a:p>
          <a:p>
            <a:pPr lvl="2"/>
            <a:r>
              <a:rPr lang="nl-NL" sz="900" dirty="0">
                <a:solidFill>
                  <a:schemeClr val="tx2"/>
                </a:solidFill>
              </a:rPr>
              <a:t>Atomair releasen – zo klein mogelijke releases om integratieafhankelijkheden beperkt te houden</a:t>
            </a:r>
          </a:p>
          <a:p>
            <a:pPr lvl="2"/>
            <a:r>
              <a:rPr lang="nl-NL" sz="900" dirty="0">
                <a:solidFill>
                  <a:schemeClr val="tx2"/>
                </a:solidFill>
              </a:rPr>
              <a:t>Beperkt </a:t>
            </a:r>
            <a:r>
              <a:rPr lang="nl-NL" sz="900" dirty="0" err="1">
                <a:solidFill>
                  <a:schemeClr val="tx2"/>
                </a:solidFill>
              </a:rPr>
              <a:t>core</a:t>
            </a:r>
            <a:r>
              <a:rPr lang="nl-NL" sz="900" dirty="0">
                <a:solidFill>
                  <a:schemeClr val="tx2"/>
                </a:solidFill>
              </a:rPr>
              <a:t> en datamodelwijzigingen releasen i.v.m. hoge impact technische ketenonderdelen</a:t>
            </a:r>
            <a:endParaRPr lang="nl-NL" sz="900" dirty="0"/>
          </a:p>
        </p:txBody>
      </p:sp>
    </p:spTree>
    <p:extLst>
      <p:ext uri="{BB962C8B-B14F-4D97-AF65-F5344CB8AC3E}">
        <p14:creationId xmlns:p14="http://schemas.microsoft.com/office/powerpoint/2010/main" val="4678201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quarter" idx="11"/>
          </p:nvPr>
        </p:nvSpPr>
        <p:spPr>
          <a:xfrm>
            <a:off x="107505" y="1140621"/>
            <a:ext cx="2952328" cy="3321844"/>
          </a:xfrm>
        </p:spPr>
        <p:txBody>
          <a:bodyPr/>
          <a:lstStyle/>
          <a:p>
            <a:r>
              <a:rPr lang="nl-NL" sz="1100" i="1" u="sng" dirty="0" smtClean="0">
                <a:solidFill>
                  <a:schemeClr val="tx1"/>
                </a:solidFill>
              </a:rPr>
              <a:t>Toegestane</a:t>
            </a:r>
            <a:r>
              <a:rPr lang="nl-NL" sz="1100" dirty="0" smtClean="0"/>
              <a:t> functionaliteiten in GEN</a:t>
            </a:r>
          </a:p>
          <a:p>
            <a:pPr lvl="1"/>
            <a:r>
              <a:rPr lang="nl-NL" sz="1000" dirty="0" smtClean="0"/>
              <a:t>Basisfunctionaliteiten softwarepakket</a:t>
            </a:r>
          </a:p>
          <a:p>
            <a:pPr lvl="1"/>
            <a:r>
              <a:rPr lang="nl-NL" sz="1000" dirty="0" smtClean="0"/>
              <a:t>(</a:t>
            </a:r>
            <a:r>
              <a:rPr lang="nl-NL" sz="1000" dirty="0"/>
              <a:t>Bedrijfsmiddelen)Registratie / Mutatie</a:t>
            </a:r>
          </a:p>
          <a:p>
            <a:pPr lvl="1"/>
            <a:r>
              <a:rPr lang="nl-NL" sz="1000" dirty="0"/>
              <a:t>Geografische functionaliteiten</a:t>
            </a:r>
          </a:p>
          <a:p>
            <a:pPr lvl="1"/>
            <a:r>
              <a:rPr lang="nl-NL" sz="1000" dirty="0" smtClean="0"/>
              <a:t>Topologische </a:t>
            </a:r>
            <a:r>
              <a:rPr lang="nl-NL" sz="1000" dirty="0"/>
              <a:t>&amp; </a:t>
            </a:r>
            <a:r>
              <a:rPr lang="nl-NL" sz="1000" dirty="0" err="1"/>
              <a:t>Netlogische</a:t>
            </a:r>
            <a:r>
              <a:rPr lang="nl-NL" sz="1000" dirty="0"/>
              <a:t> functionaliteiten</a:t>
            </a:r>
          </a:p>
          <a:p>
            <a:pPr lvl="2"/>
            <a:r>
              <a:rPr lang="nl-NL" sz="1000" dirty="0" smtClean="0"/>
              <a:t>Netlogica regels</a:t>
            </a:r>
          </a:p>
          <a:p>
            <a:pPr lvl="2"/>
            <a:r>
              <a:rPr lang="nl-NL" sz="1000" dirty="0" err="1" smtClean="0"/>
              <a:t>Tracing</a:t>
            </a:r>
            <a:endParaRPr lang="nl-NL" sz="1000" dirty="0"/>
          </a:p>
          <a:p>
            <a:pPr lvl="2"/>
            <a:r>
              <a:rPr lang="nl-NL" sz="1000" dirty="0"/>
              <a:t>Volgen van topologische </a:t>
            </a:r>
            <a:r>
              <a:rPr lang="nl-NL" sz="1000" dirty="0" smtClean="0"/>
              <a:t>relaties</a:t>
            </a:r>
            <a:endParaRPr lang="nl-NL" sz="1000" dirty="0"/>
          </a:p>
          <a:p>
            <a:pPr lvl="2"/>
            <a:r>
              <a:rPr lang="nl-NL" sz="1000" dirty="0" smtClean="0"/>
              <a:t>Simulatiehandelingen</a:t>
            </a:r>
          </a:p>
          <a:p>
            <a:pPr lvl="2"/>
            <a:r>
              <a:rPr lang="nl-NL" sz="1000" dirty="0" err="1" smtClean="0"/>
              <a:t>Highlighting</a:t>
            </a:r>
            <a:endParaRPr lang="nl-NL" sz="1000" dirty="0"/>
          </a:p>
          <a:p>
            <a:pPr lvl="1"/>
            <a:r>
              <a:rPr lang="nl-NL" sz="1000" dirty="0" smtClean="0"/>
              <a:t>Zoekfunctionaliteiten</a:t>
            </a:r>
          </a:p>
          <a:p>
            <a:pPr lvl="1"/>
            <a:r>
              <a:rPr lang="nl-NL" sz="1000" dirty="0" smtClean="0"/>
              <a:t>Visualisatie en Styling assets</a:t>
            </a:r>
          </a:p>
        </p:txBody>
      </p:sp>
      <p:sp>
        <p:nvSpPr>
          <p:cNvPr id="7" name="Titel 6"/>
          <p:cNvSpPr>
            <a:spLocks noGrp="1"/>
          </p:cNvSpPr>
          <p:nvPr>
            <p:ph type="title"/>
          </p:nvPr>
        </p:nvSpPr>
        <p:spPr>
          <a:xfrm>
            <a:off x="683569" y="0"/>
            <a:ext cx="8136905" cy="915566"/>
          </a:xfrm>
          <a:prstGeom prst="rect">
            <a:avLst/>
          </a:prstGeom>
        </p:spPr>
        <p:txBody>
          <a:bodyPr>
            <a:normAutofit fontScale="90000"/>
          </a:bodyPr>
          <a:lstStyle/>
          <a:p>
            <a:r>
              <a:rPr lang="nl-NL" dirty="0"/>
              <a:t>GIS Domein Enexis – </a:t>
            </a:r>
            <a:r>
              <a:rPr lang="nl-NL" dirty="0" smtClean="0"/>
              <a:t>Richtlijnen</a:t>
            </a:r>
            <a:br>
              <a:rPr lang="nl-NL" dirty="0" smtClean="0"/>
            </a:br>
            <a:r>
              <a:rPr lang="nl-NL" dirty="0" smtClean="0"/>
              <a:t>Functionaliteiten </a:t>
            </a:r>
            <a:r>
              <a:rPr lang="nl-NL" dirty="0"/>
              <a:t>Categorieën FENIX</a:t>
            </a:r>
          </a:p>
        </p:txBody>
      </p:sp>
      <p:sp>
        <p:nvSpPr>
          <p:cNvPr id="5" name="Tijdelijke aanduiding voor tekst 3"/>
          <p:cNvSpPr txBox="1">
            <a:spLocks/>
          </p:cNvSpPr>
          <p:nvPr/>
        </p:nvSpPr>
        <p:spPr>
          <a:xfrm>
            <a:off x="2896159" y="1140621"/>
            <a:ext cx="3528391" cy="3321844"/>
          </a:xfrm>
          <a:prstGeom prst="rect">
            <a:avLst/>
          </a:prstGeom>
        </p:spPr>
        <p:txBody>
          <a:bodyPr/>
          <a:lstStyle>
            <a:lvl1pPr marL="285750" indent="-285750" eaLnBrk="1" hangingPunct="1">
              <a:buClr>
                <a:schemeClr val="tx1"/>
              </a:buClr>
              <a:buSzPct val="110000"/>
              <a:buFont typeface="Wingdings 2" pitchFamily="18" charset="2"/>
              <a:buChar char=""/>
              <a:defRPr sz="1600">
                <a:solidFill>
                  <a:srgbClr val="DE0073"/>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fontAlgn="auto">
              <a:spcBef>
                <a:spcPts val="0"/>
              </a:spcBef>
              <a:spcAft>
                <a:spcPts val="0"/>
              </a:spcAft>
            </a:pPr>
            <a:r>
              <a:rPr lang="nl-NL" sz="1100" kern="0" dirty="0" smtClean="0"/>
              <a:t>Functionaliteiten toegestaan </a:t>
            </a:r>
            <a:r>
              <a:rPr lang="nl-NL" sz="1100" i="1" u="sng" kern="0" dirty="0" smtClean="0">
                <a:solidFill>
                  <a:schemeClr val="tx1"/>
                </a:solidFill>
              </a:rPr>
              <a:t>indien absoluut noodzakelijk</a:t>
            </a:r>
            <a:r>
              <a:rPr lang="nl-NL" sz="1100" i="1" kern="0" dirty="0" smtClean="0">
                <a:solidFill>
                  <a:schemeClr val="tx1"/>
                </a:solidFill>
              </a:rPr>
              <a:t> </a:t>
            </a:r>
            <a:r>
              <a:rPr lang="nl-NL" sz="1100" kern="0" dirty="0" smtClean="0"/>
              <a:t>in GEN</a:t>
            </a:r>
            <a:endParaRPr lang="nl-NL" sz="1100" i="1" u="sng" kern="0" dirty="0" smtClean="0">
              <a:solidFill>
                <a:schemeClr val="tx1"/>
              </a:solidFill>
            </a:endParaRPr>
          </a:p>
          <a:p>
            <a:pPr lvl="1" fontAlgn="auto">
              <a:spcBef>
                <a:spcPts val="0"/>
              </a:spcBef>
              <a:spcAft>
                <a:spcPts val="0"/>
              </a:spcAft>
            </a:pPr>
            <a:r>
              <a:rPr lang="nl-NL" sz="1000" kern="0" dirty="0" smtClean="0"/>
              <a:t>Gegevens import/export</a:t>
            </a:r>
          </a:p>
          <a:p>
            <a:pPr lvl="2" fontAlgn="auto">
              <a:spcBef>
                <a:spcPts val="0"/>
              </a:spcBef>
              <a:spcAft>
                <a:spcPts val="0"/>
              </a:spcAft>
            </a:pPr>
            <a:r>
              <a:rPr lang="nl-NL" sz="1000" kern="0" dirty="0" smtClean="0"/>
              <a:t>Datatransformatie (ETL) richting GIS voor permanente opslag</a:t>
            </a:r>
          </a:p>
          <a:p>
            <a:pPr lvl="2" fontAlgn="auto">
              <a:spcBef>
                <a:spcPts val="0"/>
              </a:spcBef>
              <a:spcAft>
                <a:spcPts val="0"/>
              </a:spcAft>
            </a:pPr>
            <a:r>
              <a:rPr lang="nl-NL" sz="1000" kern="0" dirty="0" smtClean="0"/>
              <a:t>Datatransformatie (ETL) vanaf GIS naar andere systemen (Viewer, DWH)</a:t>
            </a:r>
          </a:p>
          <a:p>
            <a:pPr lvl="2" fontAlgn="auto">
              <a:spcBef>
                <a:spcPts val="0"/>
              </a:spcBef>
              <a:spcAft>
                <a:spcPts val="0"/>
              </a:spcAft>
            </a:pPr>
            <a:r>
              <a:rPr lang="nl-NL" sz="1000" kern="0" dirty="0" smtClean="0"/>
              <a:t>Ontsluitingsmodules (SOM) voor benaderen data(sets)</a:t>
            </a:r>
          </a:p>
          <a:p>
            <a:pPr lvl="2" fontAlgn="auto">
              <a:spcBef>
                <a:spcPts val="0"/>
              </a:spcBef>
              <a:spcAft>
                <a:spcPts val="0"/>
              </a:spcAft>
            </a:pPr>
            <a:r>
              <a:rPr lang="nl-NL" sz="1000" kern="0" dirty="0" smtClean="0"/>
              <a:t>Replica (ETL) generatie</a:t>
            </a:r>
          </a:p>
          <a:p>
            <a:pPr lvl="2" fontAlgn="auto">
              <a:spcBef>
                <a:spcPts val="0"/>
              </a:spcBef>
              <a:spcAft>
                <a:spcPts val="0"/>
              </a:spcAft>
            </a:pPr>
            <a:r>
              <a:rPr lang="is-IS" sz="1000" kern="0" dirty="0" smtClean="0"/>
              <a:t>…</a:t>
            </a:r>
            <a:endParaRPr lang="nl-NL" sz="1000" kern="0" dirty="0" smtClean="0"/>
          </a:p>
          <a:p>
            <a:pPr lvl="1" fontAlgn="auto">
              <a:spcBef>
                <a:spcPts val="0"/>
              </a:spcBef>
              <a:spcAft>
                <a:spcPts val="0"/>
              </a:spcAft>
            </a:pPr>
            <a:r>
              <a:rPr lang="nl-NL" sz="1000" kern="0" dirty="0" smtClean="0"/>
              <a:t>Werk-/Schakelplanning</a:t>
            </a:r>
          </a:p>
          <a:p>
            <a:pPr lvl="2" fontAlgn="auto">
              <a:spcBef>
                <a:spcPts val="0"/>
              </a:spcBef>
              <a:spcAft>
                <a:spcPts val="0"/>
              </a:spcAft>
            </a:pPr>
            <a:r>
              <a:rPr lang="nl-NL" sz="1000" kern="0" dirty="0" smtClean="0"/>
              <a:t>Genereren werk-/schakelplan (taakgericht werken, job voorbereiding)</a:t>
            </a:r>
          </a:p>
          <a:p>
            <a:pPr lvl="1" fontAlgn="auto">
              <a:spcBef>
                <a:spcPts val="0"/>
              </a:spcBef>
              <a:spcAft>
                <a:spcPts val="0"/>
              </a:spcAft>
            </a:pPr>
            <a:r>
              <a:rPr lang="nl-NL" sz="1000" kern="0" dirty="0" smtClean="0">
                <a:solidFill>
                  <a:srgbClr val="FF0000"/>
                </a:solidFill>
              </a:rPr>
              <a:t>Engineering / Projecttekeningen creëren</a:t>
            </a:r>
          </a:p>
          <a:p>
            <a:pPr lvl="1" fontAlgn="auto">
              <a:spcBef>
                <a:spcPts val="0"/>
              </a:spcBef>
              <a:spcAft>
                <a:spcPts val="0"/>
              </a:spcAft>
            </a:pPr>
            <a:r>
              <a:rPr lang="nl-NL" sz="1000" kern="0" dirty="0" smtClean="0"/>
              <a:t>Proceslogica</a:t>
            </a:r>
          </a:p>
          <a:p>
            <a:pPr lvl="2" fontAlgn="auto">
              <a:spcBef>
                <a:spcPts val="0"/>
              </a:spcBef>
              <a:spcAft>
                <a:spcPts val="0"/>
              </a:spcAft>
            </a:pPr>
            <a:r>
              <a:rPr lang="nl-NL" sz="1000" kern="0" dirty="0" smtClean="0"/>
              <a:t>Alleen de onderdelen welke door het GIS afgehandeld moeten worden</a:t>
            </a:r>
          </a:p>
          <a:p>
            <a:pPr lvl="1" fontAlgn="auto">
              <a:spcBef>
                <a:spcPts val="0"/>
              </a:spcBef>
              <a:spcAft>
                <a:spcPts val="0"/>
              </a:spcAft>
            </a:pPr>
            <a:endParaRPr lang="nl-NL" sz="1000" i="1" u="sng" kern="0" dirty="0" smtClean="0">
              <a:solidFill>
                <a:schemeClr val="tx1"/>
              </a:solidFill>
            </a:endParaRPr>
          </a:p>
          <a:p>
            <a:pPr fontAlgn="auto">
              <a:spcBef>
                <a:spcPts val="0"/>
              </a:spcBef>
              <a:spcAft>
                <a:spcPts val="0"/>
              </a:spcAft>
            </a:pPr>
            <a:endParaRPr lang="nl-NL" sz="1100" kern="0" dirty="0" smtClean="0"/>
          </a:p>
        </p:txBody>
      </p:sp>
      <p:sp>
        <p:nvSpPr>
          <p:cNvPr id="6" name="Tijdelijke aanduiding voor tekst 3"/>
          <p:cNvSpPr txBox="1">
            <a:spLocks/>
          </p:cNvSpPr>
          <p:nvPr/>
        </p:nvSpPr>
        <p:spPr>
          <a:xfrm>
            <a:off x="6198348" y="1140621"/>
            <a:ext cx="2952327" cy="3321844"/>
          </a:xfrm>
          <a:prstGeom prst="rect">
            <a:avLst/>
          </a:prstGeom>
        </p:spPr>
        <p:txBody>
          <a:bodyPr/>
          <a:lstStyle>
            <a:lvl1pPr marL="285750" indent="-285750" eaLnBrk="1" hangingPunct="1">
              <a:buClr>
                <a:schemeClr val="tx1"/>
              </a:buClr>
              <a:buSzPct val="110000"/>
              <a:buFont typeface="Wingdings 2" pitchFamily="18" charset="2"/>
              <a:buChar char=""/>
              <a:defRPr sz="1600">
                <a:solidFill>
                  <a:srgbClr val="DE0073"/>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fontAlgn="auto">
              <a:spcBef>
                <a:spcPts val="0"/>
              </a:spcBef>
              <a:spcAft>
                <a:spcPts val="0"/>
              </a:spcAft>
            </a:pPr>
            <a:r>
              <a:rPr lang="nl-NL" sz="1100" i="1" u="sng" kern="0" dirty="0" smtClean="0">
                <a:solidFill>
                  <a:schemeClr val="tx1"/>
                </a:solidFill>
              </a:rPr>
              <a:t>Niet toegestane</a:t>
            </a:r>
            <a:r>
              <a:rPr lang="nl-NL" sz="1100" kern="0" dirty="0" smtClean="0"/>
              <a:t> functionaliteiten in GEN</a:t>
            </a:r>
          </a:p>
          <a:p>
            <a:pPr lvl="1" fontAlgn="auto">
              <a:spcBef>
                <a:spcPts val="0"/>
              </a:spcBef>
              <a:spcAft>
                <a:spcPts val="0"/>
              </a:spcAft>
            </a:pPr>
            <a:r>
              <a:rPr lang="nl-NL" sz="1000" kern="0" dirty="0" smtClean="0"/>
              <a:t>Analyse en Rapportage</a:t>
            </a:r>
          </a:p>
          <a:p>
            <a:pPr lvl="2" fontAlgn="auto">
              <a:spcBef>
                <a:spcPts val="0"/>
              </a:spcBef>
              <a:spcAft>
                <a:spcPts val="0"/>
              </a:spcAft>
            </a:pPr>
            <a:r>
              <a:rPr lang="nl-NL" sz="1000" kern="0" dirty="0" err="1" smtClean="0"/>
              <a:t>Thematic</a:t>
            </a:r>
            <a:r>
              <a:rPr lang="nl-NL" sz="1000" kern="0" dirty="0" smtClean="0"/>
              <a:t> </a:t>
            </a:r>
            <a:r>
              <a:rPr lang="nl-NL" sz="1000" kern="0" dirty="0" err="1" smtClean="0"/>
              <a:t>Mapping</a:t>
            </a:r>
            <a:endParaRPr lang="nl-NL" sz="1000" kern="0" dirty="0" smtClean="0"/>
          </a:p>
          <a:p>
            <a:pPr lvl="1" fontAlgn="auto">
              <a:spcBef>
                <a:spcPts val="0"/>
              </a:spcBef>
              <a:spcAft>
                <a:spcPts val="0"/>
              </a:spcAft>
            </a:pPr>
            <a:r>
              <a:rPr lang="nl-NL" sz="1000" kern="0" dirty="0" smtClean="0"/>
              <a:t>Financiële functionaliteiten</a:t>
            </a:r>
          </a:p>
          <a:p>
            <a:pPr lvl="1" fontAlgn="auto">
              <a:spcBef>
                <a:spcPts val="0"/>
              </a:spcBef>
              <a:spcAft>
                <a:spcPts val="0"/>
              </a:spcAft>
            </a:pPr>
            <a:r>
              <a:rPr lang="nl-NL" sz="1000" kern="0" dirty="0" smtClean="0"/>
              <a:t>Documentfuncties</a:t>
            </a:r>
          </a:p>
          <a:p>
            <a:pPr lvl="1" fontAlgn="auto">
              <a:spcBef>
                <a:spcPts val="0"/>
              </a:spcBef>
              <a:spcAft>
                <a:spcPts val="0"/>
              </a:spcAft>
            </a:pPr>
            <a:r>
              <a:rPr lang="nl-NL" sz="1000" kern="0" dirty="0" smtClean="0"/>
              <a:t>(</a:t>
            </a:r>
            <a:r>
              <a:rPr lang="nl-NL" sz="1000" kern="0" dirty="0" err="1" smtClean="0"/>
              <a:t>Bedrijfsmiddlen</a:t>
            </a:r>
            <a:r>
              <a:rPr lang="nl-NL" sz="1000" kern="0" dirty="0" smtClean="0"/>
              <a:t>) Raadplegen</a:t>
            </a:r>
          </a:p>
          <a:p>
            <a:pPr lvl="1" fontAlgn="auto">
              <a:spcBef>
                <a:spcPts val="0"/>
              </a:spcBef>
              <a:spcAft>
                <a:spcPts val="0"/>
              </a:spcAft>
            </a:pPr>
            <a:r>
              <a:rPr lang="nl-NL" sz="1000" kern="0" dirty="0" smtClean="0"/>
              <a:t>Rekenfunctionaliteiten</a:t>
            </a:r>
          </a:p>
          <a:p>
            <a:pPr lvl="2" fontAlgn="auto">
              <a:spcBef>
                <a:spcPts val="0"/>
              </a:spcBef>
              <a:spcAft>
                <a:spcPts val="0"/>
              </a:spcAft>
            </a:pPr>
            <a:r>
              <a:rPr lang="nl-NL" sz="1000" kern="0" dirty="0" smtClean="0"/>
              <a:t>Belasting</a:t>
            </a:r>
          </a:p>
          <a:p>
            <a:pPr lvl="2" fontAlgn="auto">
              <a:spcBef>
                <a:spcPts val="0"/>
              </a:spcBef>
              <a:spcAft>
                <a:spcPts val="0"/>
              </a:spcAft>
            </a:pPr>
            <a:r>
              <a:rPr lang="nl-NL" sz="1000" kern="0" dirty="0" smtClean="0"/>
              <a:t>Verbruik</a:t>
            </a:r>
          </a:p>
          <a:p>
            <a:pPr lvl="2" fontAlgn="auto">
              <a:spcBef>
                <a:spcPts val="0"/>
              </a:spcBef>
              <a:spcAft>
                <a:spcPts val="0"/>
              </a:spcAft>
            </a:pPr>
            <a:r>
              <a:rPr lang="nl-NL" sz="1000" kern="0" dirty="0" smtClean="0"/>
              <a:t>Capaciteit</a:t>
            </a:r>
          </a:p>
          <a:p>
            <a:pPr lvl="1" fontAlgn="auto">
              <a:spcBef>
                <a:spcPts val="0"/>
              </a:spcBef>
              <a:spcAft>
                <a:spcPts val="0"/>
              </a:spcAft>
            </a:pPr>
            <a:r>
              <a:rPr lang="nl-NL" sz="1000" kern="0" dirty="0" smtClean="0"/>
              <a:t>Printen/Plotten</a:t>
            </a:r>
          </a:p>
          <a:p>
            <a:pPr lvl="1" fontAlgn="auto">
              <a:spcBef>
                <a:spcPts val="0"/>
              </a:spcBef>
              <a:spcAft>
                <a:spcPts val="0"/>
              </a:spcAft>
            </a:pPr>
            <a:r>
              <a:rPr lang="nl-NL" sz="1000" kern="0" dirty="0" smtClean="0"/>
              <a:t>Storingsmanagement</a:t>
            </a:r>
          </a:p>
          <a:p>
            <a:pPr lvl="1" fontAlgn="auto">
              <a:spcBef>
                <a:spcPts val="0"/>
              </a:spcBef>
              <a:spcAft>
                <a:spcPts val="0"/>
              </a:spcAft>
            </a:pPr>
            <a:r>
              <a:rPr lang="nl-NL" sz="1000" kern="0" dirty="0" smtClean="0"/>
              <a:t>Vergunning / Ruimtelijke Orde functionaliteiten</a:t>
            </a:r>
          </a:p>
          <a:p>
            <a:pPr lvl="1" fontAlgn="auto">
              <a:spcBef>
                <a:spcPts val="0"/>
              </a:spcBef>
              <a:spcAft>
                <a:spcPts val="0"/>
              </a:spcAft>
            </a:pPr>
            <a:r>
              <a:rPr lang="nl-NL" sz="1000" kern="0" dirty="0" smtClean="0"/>
              <a:t>Logistieke functionaliteiten</a:t>
            </a:r>
          </a:p>
          <a:p>
            <a:pPr lvl="1" fontAlgn="auto">
              <a:spcBef>
                <a:spcPts val="0"/>
              </a:spcBef>
              <a:spcAft>
                <a:spcPts val="0"/>
              </a:spcAft>
            </a:pPr>
            <a:endParaRPr lang="nl-NL" sz="1000" kern="0" dirty="0" smtClean="0"/>
          </a:p>
        </p:txBody>
      </p:sp>
    </p:spTree>
    <p:extLst>
      <p:ext uri="{BB962C8B-B14F-4D97-AF65-F5344CB8AC3E}">
        <p14:creationId xmlns:p14="http://schemas.microsoft.com/office/powerpoint/2010/main" val="1851959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9" y="843558"/>
            <a:ext cx="8136581" cy="3321844"/>
          </a:xfrm>
        </p:spPr>
        <p:txBody>
          <a:bodyPr/>
          <a:lstStyle/>
          <a:p>
            <a:r>
              <a:rPr lang="nl-NL" sz="1000" dirty="0" smtClean="0"/>
              <a:t>Om ICT te kunnen beoordelen, moet bekeken worden welke business functie daarmee ondersteund wordt</a:t>
            </a:r>
          </a:p>
          <a:p>
            <a:pPr lvl="1"/>
            <a:r>
              <a:rPr lang="nl-NL" sz="900" dirty="0" smtClean="0"/>
              <a:t>Hiervoor wordt het </a:t>
            </a:r>
            <a:r>
              <a:rPr lang="nl-NL" sz="900" dirty="0" err="1" smtClean="0"/>
              <a:t>Enexis</a:t>
            </a:r>
            <a:r>
              <a:rPr lang="nl-NL" sz="900" dirty="0" smtClean="0"/>
              <a:t> Bedrijfsfunctiemodel gebruikt en is een classificatiemodel gekozen en omschreven</a:t>
            </a:r>
          </a:p>
          <a:p>
            <a:pPr lvl="1"/>
            <a:r>
              <a:rPr lang="nl-NL" sz="900" dirty="0" smtClean="0"/>
              <a:t>Daarmee toetsen we of de ICT: maatwerk mag bevatten (onderscheidend), om een geïntegreerde ICT oplossing vraagt omdat activiteiten nauw samenwerken, kritische business activiteiten ondersteund of in aanmerking komt om extern belegd te worden (BPO-ready)</a:t>
            </a:r>
          </a:p>
          <a:p>
            <a:pPr lvl="1"/>
            <a:r>
              <a:rPr lang="nl-NL" sz="900" dirty="0" smtClean="0"/>
              <a:t>Op dit moment gebruiken we niet zo’n model. Daardoor verschillen we vaak van mening wat tot veel discussie leidt </a:t>
            </a:r>
            <a:r>
              <a:rPr lang="nl-NL" sz="900" dirty="0" err="1" smtClean="0"/>
              <a:t>tav</a:t>
            </a:r>
            <a:r>
              <a:rPr lang="nl-NL" sz="900" dirty="0" smtClean="0"/>
              <a:t> de oplossing. Bovendien leidt dit vaak tot een té zware/dure oplossing. Dit model zal daarom deze discussie in een vroeg stadium beslechten, wat de besluitvorming </a:t>
            </a:r>
            <a:r>
              <a:rPr lang="nl-NL" sz="900" dirty="0" err="1" smtClean="0"/>
              <a:t>tav</a:t>
            </a:r>
            <a:r>
              <a:rPr lang="nl-NL" sz="900" dirty="0" smtClean="0"/>
              <a:t> </a:t>
            </a:r>
            <a:r>
              <a:rPr lang="nl-NL" sz="900" dirty="0" err="1" smtClean="0"/>
              <a:t>solutioning</a:t>
            </a:r>
            <a:r>
              <a:rPr lang="nl-NL" sz="900" dirty="0" smtClean="0"/>
              <a:t> zal versnellen en leidt tot betere fit-</a:t>
            </a:r>
            <a:r>
              <a:rPr lang="nl-NL" sz="900" dirty="0" err="1" smtClean="0"/>
              <a:t>for</a:t>
            </a:r>
            <a:r>
              <a:rPr lang="nl-NL" sz="900" dirty="0" smtClean="0"/>
              <a:t>-</a:t>
            </a:r>
            <a:r>
              <a:rPr lang="nl-NL" sz="900" dirty="0" err="1" smtClean="0"/>
              <a:t>purpose</a:t>
            </a:r>
            <a:r>
              <a:rPr lang="nl-NL" sz="900" dirty="0" smtClean="0"/>
              <a:t> ICT.</a:t>
            </a:r>
          </a:p>
          <a:p>
            <a:pPr lvl="3"/>
            <a:endParaRPr lang="nl-NL" sz="1050" dirty="0" smtClean="0"/>
          </a:p>
          <a:p>
            <a:r>
              <a:rPr lang="nl-NL" sz="1000" dirty="0" smtClean="0"/>
              <a:t>Positie </a:t>
            </a:r>
            <a:r>
              <a:rPr lang="nl-NL" sz="1000" dirty="0" err="1" smtClean="0"/>
              <a:t>Enext</a:t>
            </a:r>
            <a:r>
              <a:rPr lang="nl-NL" sz="1000" dirty="0" smtClean="0"/>
              <a:t> </a:t>
            </a:r>
          </a:p>
          <a:p>
            <a:pPr lvl="1"/>
            <a:r>
              <a:rPr lang="nl-NL" sz="900" dirty="0" err="1" smtClean="0"/>
              <a:t>ENext</a:t>
            </a:r>
            <a:r>
              <a:rPr lang="nl-NL" sz="900" dirty="0" smtClean="0"/>
              <a:t> heeft als doel “vervangen en moderniseren van alle primaire business processen”, </a:t>
            </a:r>
            <a:r>
              <a:rPr lang="nl-NL" sz="900" dirty="0" err="1" smtClean="0"/>
              <a:t>obv</a:t>
            </a:r>
            <a:r>
              <a:rPr lang="nl-NL" sz="900" dirty="0" smtClean="0"/>
              <a:t> een reeks principes en visievorming</a:t>
            </a:r>
          </a:p>
          <a:p>
            <a:pPr lvl="1"/>
            <a:r>
              <a:rPr lang="nl-NL" sz="900" dirty="0" smtClean="0"/>
              <a:t>Die richting volgen is “komen uit de huidige situatie”.</a:t>
            </a:r>
          </a:p>
          <a:p>
            <a:pPr lvl="1"/>
            <a:r>
              <a:rPr lang="nl-NL" sz="900" dirty="0" smtClean="0"/>
              <a:t>Rationalisatie zal voorwaarden kunnen scheppen, mits het niet de bestaande vervlechting probeert op te lossen in lopende business. Dat is onbegonnen werk en zal extreem veel </a:t>
            </a:r>
            <a:r>
              <a:rPr lang="nl-NL" sz="900" dirty="0" err="1" smtClean="0"/>
              <a:t>rework</a:t>
            </a:r>
            <a:r>
              <a:rPr lang="nl-NL" sz="900" dirty="0" smtClean="0"/>
              <a:t> met zich meebrengen.</a:t>
            </a:r>
          </a:p>
          <a:p>
            <a:pPr lvl="2"/>
            <a:endParaRPr lang="nl-NL" sz="600" dirty="0" smtClean="0"/>
          </a:p>
          <a:p>
            <a:pPr lvl="0">
              <a:lnSpc>
                <a:spcPct val="150000"/>
              </a:lnSpc>
            </a:pPr>
            <a:r>
              <a:rPr lang="nl-NL" sz="1000" dirty="0" smtClean="0"/>
              <a:t>Ook de eisen aan de business hiervoor nodig, graag vermelden</a:t>
            </a:r>
          </a:p>
          <a:p>
            <a:pPr lvl="1"/>
            <a:r>
              <a:rPr lang="nl-NL" sz="900" dirty="0" smtClean="0"/>
              <a:t>Vestigingsafhankelijkheid wegnemen</a:t>
            </a:r>
          </a:p>
          <a:p>
            <a:pPr lvl="1"/>
            <a:r>
              <a:rPr lang="nl-NL" sz="900" dirty="0" smtClean="0"/>
              <a:t>Afbreken silo’s in de business en tussen business en IT</a:t>
            </a:r>
          </a:p>
          <a:p>
            <a:pPr lvl="1"/>
            <a:r>
              <a:rPr lang="nl-NL" sz="900" dirty="0" smtClean="0"/>
              <a:t>Vereenvoudigen van de faalcodes</a:t>
            </a:r>
          </a:p>
          <a:p>
            <a:pPr lvl="1"/>
            <a:r>
              <a:rPr lang="nl-NL" sz="900" dirty="0" err="1" smtClean="0"/>
              <a:t>Leiderschapstijl</a:t>
            </a:r>
            <a:r>
              <a:rPr lang="nl-NL" sz="900" dirty="0" smtClean="0"/>
              <a:t> conform de classificatie</a:t>
            </a:r>
            <a:endParaRPr lang="nl-NL" sz="1600" dirty="0" smtClean="0"/>
          </a:p>
          <a:p>
            <a:pPr lvl="0">
              <a:lnSpc>
                <a:spcPct val="150000"/>
              </a:lnSpc>
            </a:pPr>
            <a:endParaRPr lang="nl-NL" sz="1000" dirty="0" smtClean="0"/>
          </a:p>
        </p:txBody>
      </p:sp>
      <p:sp>
        <p:nvSpPr>
          <p:cNvPr id="3" name="Titel 2"/>
          <p:cNvSpPr>
            <a:spLocks noGrp="1"/>
          </p:cNvSpPr>
          <p:nvPr>
            <p:ph type="title"/>
          </p:nvPr>
        </p:nvSpPr>
        <p:spPr/>
        <p:txBody>
          <a:bodyPr>
            <a:normAutofit/>
          </a:bodyPr>
          <a:lstStyle/>
          <a:p>
            <a:r>
              <a:rPr lang="nl-NL" dirty="0" smtClean="0"/>
              <a:t>Aanpak</a:t>
            </a:r>
            <a:endParaRPr lang="nl-NL" dirty="0"/>
          </a:p>
        </p:txBody>
      </p:sp>
    </p:spTree>
    <p:extLst>
      <p:ext uri="{BB962C8B-B14F-4D97-AF65-F5344CB8AC3E}">
        <p14:creationId xmlns:p14="http://schemas.microsoft.com/office/powerpoint/2010/main" val="27086043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smtClean="0"/>
              <a:t>GIS: ASG </a:t>
            </a:r>
            <a:r>
              <a:rPr lang="en-US" dirty="0" err="1" smtClean="0"/>
              <a:t>discussiepunten</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3998631595"/>
              </p:ext>
            </p:extLst>
          </p:nvPr>
        </p:nvGraphicFramePr>
        <p:xfrm>
          <a:off x="539552" y="1203598"/>
          <a:ext cx="6528048" cy="1976616"/>
        </p:xfrm>
        <a:graphic>
          <a:graphicData uri="http://schemas.openxmlformats.org/drawingml/2006/table">
            <a:tbl>
              <a:tblPr firstRow="1" bandRow="1">
                <a:tableStyleId>{5C22544A-7EE6-4342-B048-85BDC9FD1C3A}</a:tableStyleId>
              </a:tblPr>
              <a:tblGrid>
                <a:gridCol w="3024336"/>
                <a:gridCol w="3503712"/>
              </a:tblGrid>
              <a:tr h="370840">
                <a:tc>
                  <a:txBody>
                    <a:bodyPr/>
                    <a:lstStyle/>
                    <a:p>
                      <a:r>
                        <a:rPr lang="nl-NL" sz="1050" noProof="0" dirty="0" smtClean="0"/>
                        <a:t>Geen consensus binnen</a:t>
                      </a:r>
                      <a:r>
                        <a:rPr lang="nl-NL" sz="1050" baseline="0" noProof="0" dirty="0" smtClean="0"/>
                        <a:t> ASG</a:t>
                      </a:r>
                      <a:endParaRPr lang="nl-NL" sz="1050" noProof="0" dirty="0"/>
                    </a:p>
                  </a:txBody>
                  <a:tcPr/>
                </a:tc>
                <a:tc>
                  <a:txBody>
                    <a:bodyPr/>
                    <a:lstStyle/>
                    <a:p>
                      <a:r>
                        <a:rPr lang="en-US" sz="1050" noProof="0" dirty="0" err="1" smtClean="0"/>
                        <a:t>Toelichting</a:t>
                      </a:r>
                      <a:endParaRPr lang="nl-NL" sz="1050" noProof="0" dirty="0"/>
                    </a:p>
                  </a:txBody>
                  <a:tcPr/>
                </a:tc>
              </a:tr>
              <a:tr h="493256">
                <a:tc>
                  <a:txBody>
                    <a:bodyPr/>
                    <a:lstStyle/>
                    <a:p>
                      <a:pPr algn="l"/>
                      <a:r>
                        <a:rPr lang="en-US" sz="1000" dirty="0" err="1" smtClean="0">
                          <a:solidFill>
                            <a:schemeClr val="tx2"/>
                          </a:solidFill>
                        </a:rPr>
                        <a:t>N.v.t</a:t>
                      </a:r>
                      <a:r>
                        <a:rPr lang="en-US" sz="1000" dirty="0" smtClean="0">
                          <a:solidFill>
                            <a:schemeClr val="tx2"/>
                          </a:solidFill>
                        </a:rPr>
                        <a:t>.</a:t>
                      </a:r>
                    </a:p>
                  </a:txBody>
                  <a:tcPr/>
                </a:tc>
                <a:tc>
                  <a:txBody>
                    <a:bodyPr/>
                    <a:lstStyle/>
                    <a:p>
                      <a:pPr algn="l"/>
                      <a:r>
                        <a:rPr lang="en-US" sz="1000" dirty="0" err="1" smtClean="0">
                          <a:solidFill>
                            <a:schemeClr val="tx2"/>
                          </a:solidFill>
                        </a:rPr>
                        <a:t>N.v.t</a:t>
                      </a:r>
                      <a:r>
                        <a:rPr lang="en-US" sz="1000" dirty="0" smtClean="0">
                          <a:solidFill>
                            <a:schemeClr val="tx2"/>
                          </a:solidFill>
                        </a:rPr>
                        <a:t>.</a:t>
                      </a:r>
                    </a:p>
                  </a:txBody>
                  <a:tcPr/>
                </a:tc>
              </a:tr>
              <a:tr h="370840">
                <a:tc>
                  <a:txBody>
                    <a:bodyPr/>
                    <a:lstStyle/>
                    <a:p>
                      <a:pPr algn="l"/>
                      <a:endParaRPr lang="en-US" sz="1000" dirty="0" smtClean="0">
                        <a:solidFill>
                          <a:schemeClr val="tx2"/>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nl-NL" sz="1000" kern="0" noProof="0" dirty="0" smtClean="0">
                        <a:solidFill>
                          <a:schemeClr val="tx2"/>
                        </a:solidFill>
                        <a:latin typeface="+mn-lt"/>
                        <a:ea typeface="+mn-ea"/>
                        <a:cs typeface="+mn-cs"/>
                      </a:endParaRPr>
                    </a:p>
                  </a:txBody>
                  <a:tcPr/>
                </a:tc>
              </a:tr>
              <a:tr h="370840">
                <a:tc>
                  <a:txBody>
                    <a:bodyPr/>
                    <a:lstStyle/>
                    <a:p>
                      <a:pPr lvl="1">
                        <a:lnSpc>
                          <a:spcPct val="100000"/>
                        </a:lnSpc>
                      </a:pPr>
                      <a:endParaRPr lang="nl-NL" sz="1100" dirty="0" smtClean="0"/>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en-US" sz="1000" kern="0" baseline="0" noProof="0" dirty="0" smtClean="0">
                        <a:solidFill>
                          <a:schemeClr val="tx2"/>
                        </a:solidFill>
                        <a:latin typeface="+mn-lt"/>
                        <a:ea typeface="+mn-ea"/>
                        <a:cs typeface="+mn-cs"/>
                      </a:endParaRPr>
                    </a:p>
                  </a:txBody>
                  <a:tcPr/>
                </a:tc>
              </a:tr>
              <a:tr h="370840">
                <a:tc>
                  <a:txBody>
                    <a:bodyPr/>
                    <a:lstStyle/>
                    <a:p>
                      <a:pPr lvl="1">
                        <a:lnSpc>
                          <a:spcPct val="100000"/>
                        </a:lnSpc>
                      </a:pPr>
                      <a:endParaRPr lang="nl-NL" sz="1100" dirty="0" smtClean="0">
                        <a:solidFill>
                          <a:schemeClr val="tx2"/>
                        </a:solidFill>
                        <a:latin typeface="+mn-lt"/>
                        <a:ea typeface="+mn-ea"/>
                        <a:cs typeface="+mn-cs"/>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en-US" sz="1000" kern="0" baseline="0" noProof="0" dirty="0" smtClean="0">
                        <a:solidFill>
                          <a:schemeClr val="tx2"/>
                        </a:solidFill>
                        <a:latin typeface="+mn-lt"/>
                        <a:ea typeface="+mn-ea"/>
                        <a:cs typeface="+mn-cs"/>
                      </a:endParaRPr>
                    </a:p>
                  </a:txBody>
                  <a:tcPr/>
                </a:tc>
              </a:tr>
            </a:tbl>
          </a:graphicData>
        </a:graphic>
      </p:graphicFrame>
    </p:spTree>
    <p:extLst>
      <p:ext uri="{BB962C8B-B14F-4D97-AF65-F5344CB8AC3E}">
        <p14:creationId xmlns:p14="http://schemas.microsoft.com/office/powerpoint/2010/main" val="16218068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quarter" idx="11"/>
          </p:nvPr>
        </p:nvSpPr>
        <p:spPr/>
        <p:txBody>
          <a:bodyPr/>
          <a:lstStyle/>
          <a:p>
            <a:r>
              <a:rPr lang="nl-NL" dirty="0" smtClean="0"/>
              <a:t>Klant</a:t>
            </a:r>
          </a:p>
          <a:p>
            <a:pPr lvl="1"/>
            <a:r>
              <a:rPr lang="nl-NL" dirty="0" smtClean="0"/>
              <a:t>Geen autonome processen maar onderdeel van of gekoppeld aan primaire processen (m.n. aansluit- en </a:t>
            </a:r>
            <a:r>
              <a:rPr lang="nl-NL" dirty="0" err="1" smtClean="0"/>
              <a:t>meetdataketen</a:t>
            </a:r>
            <a:r>
              <a:rPr lang="nl-NL" dirty="0" smtClean="0"/>
              <a:t>)</a:t>
            </a:r>
          </a:p>
          <a:p>
            <a:pPr lvl="1"/>
            <a:r>
              <a:rPr lang="nl-NL" dirty="0" smtClean="0"/>
              <a:t>ICT overlap met ERP domein (m.n. SAP oplossingen voor CRM en AR beheer)</a:t>
            </a:r>
          </a:p>
          <a:p>
            <a:pPr lvl="1"/>
            <a:r>
              <a:rPr lang="nl-NL" dirty="0" smtClean="0"/>
              <a:t>Sterke focus op klanttevredenheid (wellicht teveel?)</a:t>
            </a:r>
          </a:p>
          <a:p>
            <a:pPr lvl="1"/>
            <a:r>
              <a:rPr lang="nl-NL" dirty="0" smtClean="0"/>
              <a:t>Ambities rondom digitale klantbediening </a:t>
            </a:r>
            <a:r>
              <a:rPr lang="nl-NL" dirty="0" smtClean="0">
                <a:sym typeface="Wingdings" panose="05000000000000000000" pitchFamily="2" charset="2"/>
              </a:rPr>
              <a:t> Plan Digitale Klantbediening</a:t>
            </a:r>
          </a:p>
          <a:p>
            <a:pPr lvl="1"/>
            <a:r>
              <a:rPr lang="nl-NL" dirty="0" smtClean="0">
                <a:sym typeface="Wingdings" panose="05000000000000000000" pitchFamily="2" charset="2"/>
              </a:rPr>
              <a:t>…</a:t>
            </a:r>
          </a:p>
          <a:p>
            <a:r>
              <a:rPr lang="nl-NL" dirty="0" smtClean="0">
                <a:sym typeface="Wingdings" panose="05000000000000000000" pitchFamily="2" charset="2"/>
              </a:rPr>
              <a:t>Markt</a:t>
            </a:r>
          </a:p>
          <a:p>
            <a:pPr lvl="1"/>
            <a:r>
              <a:rPr lang="nl-NL" dirty="0" smtClean="0">
                <a:sym typeface="Wingdings" panose="05000000000000000000" pitchFamily="2" charset="2"/>
              </a:rPr>
              <a:t>Specifieke markt(faciliterende) processen met meer indirecte koppeling aan primaire processen</a:t>
            </a:r>
          </a:p>
          <a:p>
            <a:pPr lvl="1"/>
            <a:r>
              <a:rPr lang="nl-NL" dirty="0" smtClean="0">
                <a:sym typeface="Wingdings" panose="05000000000000000000" pitchFamily="2" charset="2"/>
              </a:rPr>
              <a:t>ICT oplossingen veelal separaat ingericht (A&amp;R landschap, D-AR, CTS enz.)</a:t>
            </a:r>
          </a:p>
          <a:p>
            <a:pPr lvl="1"/>
            <a:r>
              <a:rPr lang="nl-NL" dirty="0" smtClean="0">
                <a:sym typeface="Wingdings" panose="05000000000000000000" pitchFamily="2" charset="2"/>
              </a:rPr>
              <a:t>Sterke focus op samenwerking in de sector  Centralisatie, Meetketenoptimalisatie enz.</a:t>
            </a:r>
          </a:p>
          <a:p>
            <a:pPr lvl="1"/>
            <a:r>
              <a:rPr lang="nl-NL" dirty="0" smtClean="0">
                <a:sym typeface="Wingdings" panose="05000000000000000000" pitchFamily="2" charset="2"/>
              </a:rPr>
              <a:t>…</a:t>
            </a:r>
          </a:p>
          <a:p>
            <a:endParaRPr lang="nl-NL" dirty="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-1-</a:t>
            </a:r>
            <a:br>
              <a:rPr lang="en-US" dirty="0" smtClean="0"/>
            </a:br>
            <a:r>
              <a:rPr lang="en-US" dirty="0" err="1" smtClean="0"/>
              <a:t>Inleiding</a:t>
            </a:r>
            <a:endParaRPr lang="nl-NL" dirty="0"/>
          </a:p>
        </p:txBody>
      </p:sp>
    </p:spTree>
    <p:extLst>
      <p:ext uri="{BB962C8B-B14F-4D97-AF65-F5344CB8AC3E}">
        <p14:creationId xmlns:p14="http://schemas.microsoft.com/office/powerpoint/2010/main" val="18155342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-2-</a:t>
            </a:r>
            <a:br>
              <a:rPr lang="en-US" dirty="0" smtClean="0"/>
            </a:br>
            <a:r>
              <a:rPr lang="en-US" dirty="0" err="1" smtClean="0"/>
              <a:t>R</a:t>
            </a:r>
            <a:r>
              <a:rPr lang="en-US" dirty="0" err="1" smtClean="0">
                <a:sym typeface="Wingdings" panose="05000000000000000000" pitchFamily="2" charset="2"/>
              </a:rPr>
              <a:t>ationalisatie</a:t>
            </a:r>
            <a:r>
              <a:rPr lang="en-US" dirty="0" smtClean="0">
                <a:sym typeface="Wingdings" panose="05000000000000000000" pitchFamily="2" charset="2"/>
              </a:rPr>
              <a:t> </a:t>
            </a:r>
            <a:r>
              <a:rPr lang="en-US" dirty="0" err="1" smtClean="0">
                <a:sym typeface="Wingdings" panose="05000000000000000000" pitchFamily="2" charset="2"/>
              </a:rPr>
              <a:t>potentieel</a:t>
            </a:r>
            <a:endParaRPr lang="nl-NL" dirty="0"/>
          </a:p>
        </p:txBody>
      </p:sp>
      <p:graphicFrame>
        <p:nvGraphicFramePr>
          <p:cNvPr id="5" name="Tijdelijke aanduiding voor inhoud 5"/>
          <p:cNvGraphicFramePr>
            <a:graphicFrameLocks/>
          </p:cNvGraphicFramePr>
          <p:nvPr>
            <p:extLst>
              <p:ext uri="{D42A27DB-BD31-4B8C-83A1-F6EECF244321}">
                <p14:modId xmlns:p14="http://schemas.microsoft.com/office/powerpoint/2010/main" val="2505255197"/>
              </p:ext>
            </p:extLst>
          </p:nvPr>
        </p:nvGraphicFramePr>
        <p:xfrm>
          <a:off x="395536" y="987574"/>
          <a:ext cx="8229600" cy="3520440"/>
        </p:xfrm>
        <a:graphic>
          <a:graphicData uri="http://schemas.openxmlformats.org/drawingml/2006/table">
            <a:tbl>
              <a:tblPr firstRow="1" bandRow="1">
                <a:tableStyleId>{5C22544A-7EE6-4342-B048-85BDC9FD1C3A}</a:tableStyleId>
              </a:tblPr>
              <a:tblGrid>
                <a:gridCol w="1512168"/>
                <a:gridCol w="3096344"/>
                <a:gridCol w="3621088"/>
              </a:tblGrid>
              <a:tr h="370840">
                <a:tc>
                  <a:txBody>
                    <a:bodyPr/>
                    <a:lstStyle/>
                    <a:p>
                      <a:r>
                        <a:rPr lang="nl-NL" sz="800" dirty="0" smtClean="0"/>
                        <a:t>Huidige oplossing</a:t>
                      </a:r>
                      <a:endParaRPr lang="nl-NL" sz="800" dirty="0"/>
                    </a:p>
                  </a:txBody>
                  <a:tcPr/>
                </a:tc>
                <a:tc>
                  <a:txBody>
                    <a:bodyPr/>
                    <a:lstStyle/>
                    <a:p>
                      <a:r>
                        <a:rPr lang="nl-NL" sz="800" dirty="0" smtClean="0"/>
                        <a:t>Transitie</a:t>
                      </a:r>
                      <a:endParaRPr lang="nl-NL" sz="800" dirty="0"/>
                    </a:p>
                  </a:txBody>
                  <a:tcPr/>
                </a:tc>
                <a:tc>
                  <a:txBody>
                    <a:bodyPr/>
                    <a:lstStyle/>
                    <a:p>
                      <a:r>
                        <a:rPr lang="nl-NL" sz="800" dirty="0" smtClean="0"/>
                        <a:t>Toekomstige oplossing</a:t>
                      </a:r>
                      <a:endParaRPr lang="nl-NL" sz="800" dirty="0"/>
                    </a:p>
                  </a:txBody>
                  <a:tcPr/>
                </a:tc>
              </a:tr>
              <a:tr h="370840">
                <a:tc>
                  <a:txBody>
                    <a:bodyPr/>
                    <a:lstStyle/>
                    <a:p>
                      <a:r>
                        <a:rPr lang="nl-NL" sz="800" dirty="0" smtClean="0"/>
                        <a:t>A&amp;R landschap</a:t>
                      </a:r>
                    </a:p>
                  </a:txBody>
                  <a:tcPr/>
                </a:tc>
                <a:tc>
                  <a:txBody>
                    <a:bodyPr/>
                    <a:lstStyle/>
                    <a:p>
                      <a:r>
                        <a:rPr lang="nl-NL" sz="800" dirty="0" smtClean="0"/>
                        <a:t>Vervanging</a:t>
                      </a:r>
                      <a:r>
                        <a:rPr lang="nl-NL" sz="800" baseline="0" dirty="0" smtClean="0"/>
                        <a:t> door centrale oplossing en decentrale archieffunctie als onderdeel van CARMEN project.</a:t>
                      </a:r>
                      <a:endParaRPr lang="nl-NL" sz="800" dirty="0"/>
                    </a:p>
                  </a:txBody>
                  <a:tcPr/>
                </a:tc>
                <a:tc>
                  <a:txBody>
                    <a:bodyPr/>
                    <a:lstStyle/>
                    <a:p>
                      <a:r>
                        <a:rPr lang="nl-NL" sz="800" dirty="0" smtClean="0"/>
                        <a:t>Centrale</a:t>
                      </a:r>
                      <a:r>
                        <a:rPr lang="nl-NL" sz="800" baseline="0" dirty="0" smtClean="0"/>
                        <a:t> ARM oplossing (</a:t>
                      </a:r>
                      <a:r>
                        <a:rPr lang="nl-NL" sz="800" baseline="0" dirty="0" err="1" smtClean="0"/>
                        <a:t>Enoro</a:t>
                      </a:r>
                      <a:r>
                        <a:rPr lang="nl-NL" sz="800" baseline="0" dirty="0" smtClean="0"/>
                        <a:t> </a:t>
                      </a:r>
                      <a:r>
                        <a:rPr lang="nl-NL" sz="800" baseline="0" dirty="0" err="1" smtClean="0"/>
                        <a:t>Generis</a:t>
                      </a:r>
                      <a:r>
                        <a:rPr lang="nl-NL" sz="800" baseline="0" dirty="0" smtClean="0"/>
                        <a:t>)</a:t>
                      </a:r>
                    </a:p>
                    <a:p>
                      <a:r>
                        <a:rPr lang="nl-NL" sz="800" baseline="0" dirty="0" smtClean="0"/>
                        <a:t>Decentrale archiefoplossing (EDWH/ECM)</a:t>
                      </a:r>
                      <a:endParaRPr lang="nl-NL" sz="800" dirty="0"/>
                    </a:p>
                  </a:txBody>
                  <a:tcPr/>
                </a:tc>
              </a:tr>
              <a:tr h="370840">
                <a:tc>
                  <a:txBody>
                    <a:bodyPr/>
                    <a:lstStyle/>
                    <a:p>
                      <a:r>
                        <a:rPr lang="nl-NL" sz="800" dirty="0" smtClean="0"/>
                        <a:t>D-AR/</a:t>
                      </a:r>
                      <a:r>
                        <a:rPr lang="nl-NL" sz="800" baseline="0" dirty="0" smtClean="0"/>
                        <a:t>M(D)R KV (</a:t>
                      </a:r>
                      <a:r>
                        <a:rPr lang="nl-NL" sz="800" dirty="0" err="1" smtClean="0"/>
                        <a:t>Knexis</a:t>
                      </a:r>
                      <a:r>
                        <a:rPr lang="nl-NL" sz="800" dirty="0" smtClean="0"/>
                        <a:t>)</a:t>
                      </a:r>
                      <a:endParaRPr lang="nl-NL" sz="800" baseline="0" dirty="0" smtClean="0"/>
                    </a:p>
                  </a:txBody>
                  <a:tcPr/>
                </a:tc>
                <a:tc>
                  <a:txBody>
                    <a:bodyPr/>
                    <a:lstStyle/>
                    <a:p>
                      <a:r>
                        <a:rPr lang="nl-NL" sz="800" dirty="0" smtClean="0"/>
                        <a:t>Componenten</a:t>
                      </a:r>
                      <a:r>
                        <a:rPr lang="nl-NL" sz="800" baseline="0" dirty="0" smtClean="0"/>
                        <a:t> voor MF (D-AR/MDR) volledig vervangen door centrale oplossing.</a:t>
                      </a:r>
                    </a:p>
                    <a:p>
                      <a:r>
                        <a:rPr lang="nl-NL" sz="800" baseline="0" dirty="0" smtClean="0"/>
                        <a:t>Component MR vervangen door decentrale alternatieven.</a:t>
                      </a:r>
                      <a:endParaRPr lang="nl-NL" sz="800" dirty="0"/>
                    </a:p>
                  </a:txBody>
                  <a:tcPr/>
                </a:tc>
                <a:tc>
                  <a:txBody>
                    <a:bodyPr/>
                    <a:lstStyle/>
                    <a:p>
                      <a:r>
                        <a:rPr lang="nl-NL" sz="800" dirty="0" smtClean="0"/>
                        <a:t>Centrale</a:t>
                      </a:r>
                      <a:r>
                        <a:rPr lang="nl-NL" sz="800" baseline="0" dirty="0" smtClean="0"/>
                        <a:t> AR en MDR oplossing (C-AR en </a:t>
                      </a:r>
                      <a:r>
                        <a:rPr lang="nl-NL" sz="800" baseline="0" dirty="0" err="1" smtClean="0"/>
                        <a:t>Enoro</a:t>
                      </a:r>
                      <a:r>
                        <a:rPr lang="nl-NL" sz="800" baseline="0" dirty="0" smtClean="0"/>
                        <a:t> </a:t>
                      </a:r>
                      <a:r>
                        <a:rPr lang="nl-NL" sz="800" baseline="0" dirty="0" err="1" smtClean="0"/>
                        <a:t>Generis</a:t>
                      </a:r>
                      <a:r>
                        <a:rPr lang="nl-NL" sz="800" baseline="0" dirty="0" smtClean="0"/>
                        <a:t>).</a:t>
                      </a:r>
                    </a:p>
                    <a:p>
                      <a:r>
                        <a:rPr lang="nl-NL" sz="800" baseline="0" dirty="0" smtClean="0"/>
                        <a:t>Decentraal MR als onderdeel van meeromvattende assetregistratie.</a:t>
                      </a:r>
                    </a:p>
                    <a:p>
                      <a:r>
                        <a:rPr lang="nl-NL" sz="800" dirty="0" smtClean="0"/>
                        <a:t>KR als</a:t>
                      </a:r>
                      <a:r>
                        <a:rPr lang="nl-NL" sz="800" baseline="0" dirty="0" smtClean="0"/>
                        <a:t> onderdeel van dossier/proces oplossing voor CRM.</a:t>
                      </a:r>
                      <a:endParaRPr lang="nl-NL" sz="800" dirty="0"/>
                    </a:p>
                  </a:txBody>
                  <a:tcPr/>
                </a:tc>
              </a:tr>
              <a:tr h="370840">
                <a:tc>
                  <a:txBody>
                    <a:bodyPr/>
                    <a:lstStyle/>
                    <a:p>
                      <a:r>
                        <a:rPr lang="nl-NL" sz="800" dirty="0" smtClean="0"/>
                        <a:t>D-AR/FR/KR GV (AIS)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800" dirty="0" smtClean="0"/>
                        <a:t>Componenten</a:t>
                      </a:r>
                      <a:r>
                        <a:rPr lang="nl-NL" sz="800" baseline="0" dirty="0" smtClean="0"/>
                        <a:t> voor MF (MDR) volledig vervangen door centrale oplossing.</a:t>
                      </a:r>
                    </a:p>
                    <a:p>
                      <a:r>
                        <a:rPr lang="nl-NL" sz="800" dirty="0" smtClean="0"/>
                        <a:t>Componenten D-AR, FR en KR</a:t>
                      </a:r>
                      <a:r>
                        <a:rPr lang="nl-NL" sz="800" baseline="0" dirty="0" smtClean="0"/>
                        <a:t> vervangen door specifieke oplossing.</a:t>
                      </a:r>
                      <a:endParaRPr lang="nl-NL" sz="800" dirty="0"/>
                    </a:p>
                  </a:txBody>
                  <a:tcPr/>
                </a:tc>
                <a:tc>
                  <a:txBody>
                    <a:bodyPr/>
                    <a:lstStyle/>
                    <a:p>
                      <a:r>
                        <a:rPr lang="nl-NL" sz="800" dirty="0" smtClean="0"/>
                        <a:t>Centrale MDR oplossing (</a:t>
                      </a:r>
                      <a:r>
                        <a:rPr lang="nl-NL" sz="800" dirty="0" err="1" smtClean="0"/>
                        <a:t>Enoro</a:t>
                      </a:r>
                      <a:r>
                        <a:rPr lang="nl-NL" sz="800" baseline="0" dirty="0" smtClean="0"/>
                        <a:t> </a:t>
                      </a:r>
                      <a:r>
                        <a:rPr lang="nl-NL" sz="800" baseline="0" dirty="0" err="1" smtClean="0"/>
                        <a:t>Generis</a:t>
                      </a:r>
                      <a:r>
                        <a:rPr lang="nl-NL" sz="800" baseline="0" dirty="0" smtClean="0"/>
                        <a:t>).</a:t>
                      </a:r>
                    </a:p>
                    <a:p>
                      <a:r>
                        <a:rPr lang="nl-NL" sz="800" baseline="0" dirty="0" smtClean="0"/>
                        <a:t>Decentrale oplossing voor facturatie en incasso van periodieke netwerkkosten.</a:t>
                      </a:r>
                      <a:endParaRPr lang="nl-NL" sz="800" dirty="0"/>
                    </a:p>
                  </a:txBody>
                  <a:tcPr/>
                </a:tc>
              </a:tr>
              <a:tr h="370840">
                <a:tc>
                  <a:txBody>
                    <a:bodyPr/>
                    <a:lstStyle/>
                    <a:p>
                      <a:r>
                        <a:rPr lang="nl-NL" sz="800" dirty="0" smtClean="0"/>
                        <a:t>CRM (incl.</a:t>
                      </a:r>
                      <a:r>
                        <a:rPr lang="nl-NL" sz="800" baseline="0" dirty="0" smtClean="0"/>
                        <a:t> Avaya en Klantportalen)</a:t>
                      </a:r>
                      <a:endParaRPr lang="nl-NL" sz="800" dirty="0" smtClean="0"/>
                    </a:p>
                  </a:txBody>
                  <a:tcPr/>
                </a:tc>
                <a:tc>
                  <a:txBody>
                    <a:bodyPr/>
                    <a:lstStyle/>
                    <a:p>
                      <a:r>
                        <a:rPr lang="nl-NL" sz="800" dirty="0" err="1" smtClean="0"/>
                        <a:t>Requirements</a:t>
                      </a:r>
                      <a:r>
                        <a:rPr lang="nl-NL" sz="800" baseline="0" dirty="0" smtClean="0"/>
                        <a:t> en knelpunten (opnieuw) vaststellen in architectuuronderzoek.</a:t>
                      </a:r>
                      <a:endParaRPr lang="nl-NL" sz="800" dirty="0" smtClean="0"/>
                    </a:p>
                    <a:p>
                      <a:r>
                        <a:rPr lang="nl-NL" sz="800" dirty="0" smtClean="0"/>
                        <a:t>Gefaseerde</a:t>
                      </a:r>
                      <a:r>
                        <a:rPr lang="nl-NL" sz="800" baseline="0" dirty="0" smtClean="0"/>
                        <a:t> vervanging en ontkoppeling van onderdelen.</a:t>
                      </a:r>
                      <a:endParaRPr lang="nl-NL" sz="800" dirty="0"/>
                    </a:p>
                  </a:txBody>
                  <a:tcPr/>
                </a:tc>
                <a:tc>
                  <a:txBody>
                    <a:bodyPr/>
                    <a:lstStyle/>
                    <a:p>
                      <a:r>
                        <a:rPr lang="nl-NL" sz="800" dirty="0" smtClean="0"/>
                        <a:t>Nieuwe</a:t>
                      </a:r>
                      <a:r>
                        <a:rPr lang="nl-NL" sz="800" baseline="0" dirty="0" smtClean="0"/>
                        <a:t> (SAAS) oplossing(en) voor CRM dossiers/processen.</a:t>
                      </a:r>
                      <a:endParaRPr lang="nl-NL" sz="800" dirty="0"/>
                    </a:p>
                  </a:txBody>
                  <a:tcPr/>
                </a:tc>
              </a:tr>
              <a:tr h="370840">
                <a:tc>
                  <a:txBody>
                    <a:bodyPr/>
                    <a:lstStyle/>
                    <a:p>
                      <a:r>
                        <a:rPr lang="nl-NL" sz="800" dirty="0" smtClean="0"/>
                        <a:t>Conventionele</a:t>
                      </a:r>
                      <a:r>
                        <a:rPr lang="nl-NL" sz="800" baseline="0" dirty="0" smtClean="0"/>
                        <a:t> Meters</a:t>
                      </a:r>
                      <a:endParaRPr lang="nl-NL" sz="800" dirty="0"/>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800" dirty="0" smtClean="0"/>
                        <a:t>Opname</a:t>
                      </a:r>
                      <a:r>
                        <a:rPr lang="nl-NL" sz="800" baseline="0" dirty="0" smtClean="0"/>
                        <a:t> proces en ICT ondersteuning optimaliseren in verlengde van nieuwe visie op domein.</a:t>
                      </a:r>
                      <a:endParaRPr lang="nl-NL" sz="800" dirty="0"/>
                    </a:p>
                  </a:txBody>
                  <a:tcPr/>
                </a:tc>
                <a:tc>
                  <a:txBody>
                    <a:bodyPr/>
                    <a:lstStyle/>
                    <a:p>
                      <a:r>
                        <a:rPr lang="nl-NL" sz="800" dirty="0" smtClean="0"/>
                        <a:t>ICT</a:t>
                      </a:r>
                      <a:r>
                        <a:rPr lang="nl-NL" sz="800" baseline="0" dirty="0" smtClean="0"/>
                        <a:t> oplossing die schaalbaar, flexibel en </a:t>
                      </a:r>
                      <a:r>
                        <a:rPr lang="nl-NL" sz="800" baseline="0" dirty="0" err="1" smtClean="0"/>
                        <a:t>toekomstvast</a:t>
                      </a:r>
                      <a:r>
                        <a:rPr lang="nl-NL" sz="800" baseline="0" dirty="0" smtClean="0"/>
                        <a:t> is.</a:t>
                      </a:r>
                      <a:endParaRPr lang="nl-NL" sz="800" dirty="0"/>
                    </a:p>
                  </a:txBody>
                  <a:tcPr/>
                </a:tc>
              </a:tr>
              <a:tr h="370840">
                <a:tc>
                  <a:txBody>
                    <a:bodyPr/>
                    <a:lstStyle/>
                    <a:p>
                      <a:r>
                        <a:rPr lang="nl-NL" sz="800" dirty="0" smtClean="0"/>
                        <a:t>Slimme Meters</a:t>
                      </a:r>
                      <a:endParaRPr lang="nl-NL" sz="800" dirty="0"/>
                    </a:p>
                  </a:txBody>
                  <a:tcPr/>
                </a:tc>
                <a:tc>
                  <a:txBody>
                    <a:bodyPr/>
                    <a:lstStyle/>
                    <a:p>
                      <a:r>
                        <a:rPr lang="nl-NL" sz="800" dirty="0" err="1" smtClean="0"/>
                        <a:t>Requirements</a:t>
                      </a:r>
                      <a:r>
                        <a:rPr lang="nl-NL" sz="800" baseline="0" dirty="0" smtClean="0"/>
                        <a:t> invullen en knelpunten oplossen zodat domein meer fit </a:t>
                      </a:r>
                      <a:r>
                        <a:rPr lang="nl-NL" sz="800" baseline="0" dirty="0" err="1" smtClean="0"/>
                        <a:t>for</a:t>
                      </a:r>
                      <a:r>
                        <a:rPr lang="nl-NL" sz="800" baseline="0" dirty="0" smtClean="0"/>
                        <a:t> </a:t>
                      </a:r>
                      <a:r>
                        <a:rPr lang="nl-NL" sz="800" baseline="0" dirty="0" err="1" smtClean="0"/>
                        <a:t>purpose</a:t>
                      </a:r>
                      <a:r>
                        <a:rPr lang="nl-NL" sz="800" baseline="0" dirty="0" smtClean="0"/>
                        <a:t> wordt. Ontkoppelen markfacilitering en meterparkbeheer onderdelen.</a:t>
                      </a:r>
                      <a:endParaRPr lang="nl-NL" sz="800" dirty="0"/>
                    </a:p>
                  </a:txBody>
                  <a:tcPr/>
                </a:tc>
                <a:tc>
                  <a:txBody>
                    <a:bodyPr/>
                    <a:lstStyle/>
                    <a:p>
                      <a:r>
                        <a:rPr lang="nl-NL" sz="800" dirty="0" smtClean="0"/>
                        <a:t>Centrale samenwerking</a:t>
                      </a:r>
                      <a:r>
                        <a:rPr lang="nl-NL" sz="800" baseline="0" dirty="0" smtClean="0"/>
                        <a:t> (en wellicht) oplossing voor markfacilitering.</a:t>
                      </a:r>
                    </a:p>
                    <a:p>
                      <a:r>
                        <a:rPr lang="nl-NL" sz="800" baseline="0" dirty="0" smtClean="0"/>
                        <a:t>Decentrale oplossing voor meterparkbeheer als onderdeel van meeromvattende assetregistratie.</a:t>
                      </a:r>
                      <a:endParaRPr lang="nl-NL" sz="800" dirty="0"/>
                    </a:p>
                  </a:txBody>
                  <a:tcPr/>
                </a:tc>
              </a:tr>
              <a:tr h="370840">
                <a:tc>
                  <a:txBody>
                    <a:bodyPr/>
                    <a:lstStyle/>
                    <a:p>
                      <a:r>
                        <a:rPr lang="nl-NL" sz="800" dirty="0" smtClean="0"/>
                        <a:t>Overig (o.a.</a:t>
                      </a:r>
                      <a:r>
                        <a:rPr lang="nl-NL" sz="800" baseline="0" dirty="0" smtClean="0"/>
                        <a:t> SAP PI)</a:t>
                      </a:r>
                      <a:endParaRPr lang="nl-NL" sz="800" dirty="0"/>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800" dirty="0" smtClean="0"/>
                        <a:t>Gefaseerde</a:t>
                      </a:r>
                      <a:r>
                        <a:rPr lang="nl-NL" sz="800" baseline="0" dirty="0" smtClean="0"/>
                        <a:t> vervanging en ontkoppeling van onderdelen.</a:t>
                      </a:r>
                      <a:endParaRPr lang="nl-NL" sz="800" dirty="0" smtClean="0"/>
                    </a:p>
                    <a:p>
                      <a:r>
                        <a:rPr lang="nl-NL" sz="800" dirty="0" smtClean="0"/>
                        <a:t>Wordt veelal als ‘bijvangst’ gerealiseerd</a:t>
                      </a:r>
                      <a:r>
                        <a:rPr lang="nl-NL" sz="800" baseline="0" dirty="0" smtClean="0"/>
                        <a:t> (CARM) en niet expliciet.</a:t>
                      </a:r>
                      <a:endParaRPr lang="nl-NL" sz="800" dirty="0"/>
                    </a:p>
                  </a:txBody>
                  <a:tcPr/>
                </a:tc>
                <a:tc>
                  <a:txBody>
                    <a:bodyPr/>
                    <a:lstStyle/>
                    <a:p>
                      <a:r>
                        <a:rPr lang="nl-NL" sz="800" dirty="0" smtClean="0"/>
                        <a:t>Volledig vervangen door beschikbare</a:t>
                      </a:r>
                      <a:r>
                        <a:rPr lang="nl-NL" sz="800" baseline="0" dirty="0" smtClean="0"/>
                        <a:t> integratie alternatieven.</a:t>
                      </a:r>
                      <a:endParaRPr lang="nl-NL" sz="800" dirty="0"/>
                    </a:p>
                  </a:txBody>
                  <a:tcPr/>
                </a:tc>
              </a:tr>
            </a:tbl>
          </a:graphicData>
        </a:graphic>
      </p:graphicFrame>
    </p:spTree>
    <p:extLst>
      <p:ext uri="{BB962C8B-B14F-4D97-AF65-F5344CB8AC3E}">
        <p14:creationId xmlns:p14="http://schemas.microsoft.com/office/powerpoint/2010/main" val="28771534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Migratie</a:t>
            </a:r>
            <a:r>
              <a:rPr lang="en-US" dirty="0" smtClean="0"/>
              <a:t> van </a:t>
            </a:r>
            <a:r>
              <a:rPr lang="en-US" dirty="0" err="1" smtClean="0"/>
              <a:t>zeven</a:t>
            </a:r>
            <a:r>
              <a:rPr lang="en-US" dirty="0" smtClean="0"/>
              <a:t> </a:t>
            </a:r>
            <a:r>
              <a:rPr lang="en-US" dirty="0" err="1" smtClean="0"/>
              <a:t>decentrale</a:t>
            </a:r>
            <a:r>
              <a:rPr lang="en-US" dirty="0" smtClean="0"/>
              <a:t> </a:t>
            </a:r>
            <a:r>
              <a:rPr lang="en-US" dirty="0" err="1" smtClean="0"/>
              <a:t>landschappen</a:t>
            </a:r>
            <a:r>
              <a:rPr lang="en-US" dirty="0" smtClean="0"/>
              <a:t> </a:t>
            </a:r>
            <a:r>
              <a:rPr lang="en-US" dirty="0" err="1" smtClean="0"/>
              <a:t>naar</a:t>
            </a:r>
            <a:r>
              <a:rPr lang="en-US" dirty="0" smtClean="0"/>
              <a:t> </a:t>
            </a:r>
            <a:r>
              <a:rPr lang="en-US" dirty="0" err="1" smtClean="0"/>
              <a:t>een</a:t>
            </a:r>
            <a:r>
              <a:rPr lang="en-US" dirty="0" smtClean="0"/>
              <a:t> </a:t>
            </a:r>
            <a:r>
              <a:rPr lang="en-US" dirty="0" err="1" smtClean="0"/>
              <a:t>uniforme</a:t>
            </a:r>
            <a:r>
              <a:rPr lang="en-US" dirty="0" smtClean="0"/>
              <a:t> </a:t>
            </a:r>
            <a:r>
              <a:rPr lang="en-US" dirty="0" err="1" smtClean="0"/>
              <a:t>centrale</a:t>
            </a:r>
            <a:r>
              <a:rPr lang="en-US" dirty="0" smtClean="0"/>
              <a:t> ICT </a:t>
            </a:r>
            <a:r>
              <a:rPr lang="en-US" dirty="0" err="1" smtClean="0"/>
              <a:t>oplossing</a:t>
            </a:r>
            <a:r>
              <a:rPr lang="en-US" dirty="0" smtClean="0"/>
              <a:t> </a:t>
            </a:r>
            <a:r>
              <a:rPr lang="en-US" dirty="0" err="1" smtClean="0"/>
              <a:t>voor</a:t>
            </a:r>
            <a:r>
              <a:rPr lang="en-US" dirty="0" smtClean="0"/>
              <a:t> ARM </a:t>
            </a:r>
            <a:r>
              <a:rPr lang="en-US" dirty="0" err="1" smtClean="0"/>
              <a:t>voor</a:t>
            </a:r>
            <a:r>
              <a:rPr lang="en-US" dirty="0" smtClean="0"/>
              <a:t> </a:t>
            </a:r>
            <a:r>
              <a:rPr lang="en-US" dirty="0" err="1" smtClean="0"/>
              <a:t>alle</a:t>
            </a:r>
            <a:r>
              <a:rPr lang="en-US" dirty="0" smtClean="0"/>
              <a:t> </a:t>
            </a:r>
            <a:r>
              <a:rPr lang="en-US" dirty="0" err="1" smtClean="0"/>
              <a:t>netbeheerders</a:t>
            </a:r>
            <a:r>
              <a:rPr lang="en-US" dirty="0" smtClean="0"/>
              <a:t>.</a:t>
            </a:r>
            <a:endParaRPr lang="en-US" dirty="0"/>
          </a:p>
          <a:p>
            <a:r>
              <a:rPr lang="en-US" dirty="0" smtClean="0"/>
              <a:t>Van </a:t>
            </a:r>
            <a:r>
              <a:rPr lang="en-US" dirty="0" err="1" smtClean="0"/>
              <a:t>een</a:t>
            </a:r>
            <a:r>
              <a:rPr lang="en-US" dirty="0" smtClean="0"/>
              <a:t> </a:t>
            </a:r>
            <a:r>
              <a:rPr lang="en-US" dirty="0" err="1" smtClean="0"/>
              <a:t>decentraal</a:t>
            </a:r>
            <a:r>
              <a:rPr lang="en-US" dirty="0" smtClean="0"/>
              <a:t> </a:t>
            </a:r>
            <a:r>
              <a:rPr lang="en-US" dirty="0" err="1" smtClean="0"/>
              <a:t>landschap</a:t>
            </a:r>
            <a:r>
              <a:rPr lang="en-US" dirty="0" smtClean="0"/>
              <a:t> met 10+ </a:t>
            </a:r>
            <a:r>
              <a:rPr lang="en-US" dirty="0" err="1" smtClean="0"/>
              <a:t>applicaties</a:t>
            </a:r>
            <a:r>
              <a:rPr lang="en-US" dirty="0" smtClean="0"/>
              <a:t> </a:t>
            </a:r>
            <a:r>
              <a:rPr lang="en-US" dirty="0" err="1" smtClean="0"/>
              <a:t>naar</a:t>
            </a:r>
            <a:r>
              <a:rPr lang="en-US" dirty="0" smtClean="0"/>
              <a:t> </a:t>
            </a:r>
            <a:r>
              <a:rPr lang="en-US" dirty="0" err="1" smtClean="0"/>
              <a:t>een</a:t>
            </a:r>
            <a:r>
              <a:rPr lang="en-US" dirty="0" smtClean="0"/>
              <a:t> ‘fit for purpose’ </a:t>
            </a:r>
            <a:r>
              <a:rPr lang="en-US" dirty="0" err="1" smtClean="0"/>
              <a:t>decentraal</a:t>
            </a:r>
            <a:r>
              <a:rPr lang="en-US" dirty="0" smtClean="0"/>
              <a:t> </a:t>
            </a:r>
            <a:r>
              <a:rPr lang="en-US" dirty="0" err="1" smtClean="0"/>
              <a:t>landschap</a:t>
            </a:r>
            <a:r>
              <a:rPr lang="en-US" dirty="0" smtClean="0"/>
              <a:t> met minder </a:t>
            </a:r>
            <a:r>
              <a:rPr lang="en-US" dirty="0" err="1" smtClean="0"/>
              <a:t>applicaties</a:t>
            </a:r>
            <a:r>
              <a:rPr lang="en-US" dirty="0"/>
              <a:t>.</a:t>
            </a:r>
            <a:endParaRPr lang="en-US" dirty="0" smtClean="0"/>
          </a:p>
          <a:p>
            <a:r>
              <a:rPr lang="en-US" dirty="0" smtClean="0"/>
              <a:t>Impact op A&amp;R </a:t>
            </a:r>
            <a:r>
              <a:rPr lang="en-US" dirty="0" err="1" smtClean="0"/>
              <a:t>landschap</a:t>
            </a:r>
            <a:r>
              <a:rPr lang="en-US" dirty="0" smtClean="0"/>
              <a:t>, </a:t>
            </a:r>
            <a:r>
              <a:rPr lang="en-US" dirty="0" err="1" smtClean="0"/>
              <a:t>Knexis</a:t>
            </a:r>
            <a:r>
              <a:rPr lang="en-US" dirty="0" smtClean="0"/>
              <a:t>, AIS, </a:t>
            </a:r>
            <a:r>
              <a:rPr lang="en-US" dirty="0" err="1" smtClean="0"/>
              <a:t>Cronacle</a:t>
            </a:r>
            <a:r>
              <a:rPr lang="en-US" dirty="0" smtClean="0"/>
              <a:t>, SAP PI </a:t>
            </a:r>
            <a:r>
              <a:rPr lang="en-US" dirty="0" err="1" smtClean="0"/>
              <a:t>en</a:t>
            </a:r>
            <a:r>
              <a:rPr lang="en-US" dirty="0" smtClean="0"/>
              <a:t> EDWH.</a:t>
            </a:r>
          </a:p>
          <a:p>
            <a:endParaRPr lang="nl-NL" dirty="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-3-</a:t>
            </a:r>
            <a:br>
              <a:rPr lang="en-US" dirty="0" smtClean="0"/>
            </a:br>
            <a:r>
              <a:rPr lang="en-US" dirty="0" err="1" smtClean="0"/>
              <a:t>Centralisatie</a:t>
            </a:r>
            <a:r>
              <a:rPr lang="en-US" dirty="0" smtClean="0"/>
              <a:t> </a:t>
            </a:r>
            <a:r>
              <a:rPr lang="en-US" dirty="0" err="1" smtClean="0"/>
              <a:t>Allocatie</a:t>
            </a:r>
            <a:r>
              <a:rPr lang="en-US" dirty="0" smtClean="0"/>
              <a:t>, </a:t>
            </a:r>
            <a:r>
              <a:rPr lang="en-US" dirty="0" err="1" smtClean="0"/>
              <a:t>Reconciliatie</a:t>
            </a:r>
            <a:r>
              <a:rPr lang="en-US" dirty="0" smtClean="0"/>
              <a:t> </a:t>
            </a:r>
            <a:r>
              <a:rPr lang="en-US" dirty="0" err="1" smtClean="0"/>
              <a:t>en</a:t>
            </a:r>
            <a:r>
              <a:rPr lang="en-US" dirty="0" smtClean="0"/>
              <a:t> </a:t>
            </a:r>
            <a:r>
              <a:rPr lang="en-US" dirty="0" err="1" smtClean="0"/>
              <a:t>Meetdata</a:t>
            </a:r>
            <a:r>
              <a:rPr lang="en-US" dirty="0" smtClean="0"/>
              <a:t> (ARM)</a:t>
            </a:r>
            <a:endParaRPr lang="nl-NL" dirty="0"/>
          </a:p>
        </p:txBody>
      </p:sp>
      <p:sp>
        <p:nvSpPr>
          <p:cNvPr id="7" name="PIJL-OMLAAG 6"/>
          <p:cNvSpPr/>
          <p:nvPr/>
        </p:nvSpPr>
        <p:spPr>
          <a:xfrm rot="16200000">
            <a:off x="4392000" y="3240000"/>
            <a:ext cx="844672" cy="7338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p:cNvPicPr>
            <a:picLocks noChangeAspect="1"/>
          </p:cNvPicPr>
          <p:nvPr/>
        </p:nvPicPr>
        <p:blipFill>
          <a:blip r:embed="rId2"/>
          <a:stretch>
            <a:fillRect/>
          </a:stretch>
        </p:blipFill>
        <p:spPr>
          <a:xfrm>
            <a:off x="900000" y="2700000"/>
            <a:ext cx="3455970" cy="1800000"/>
          </a:xfrm>
          <a:prstGeom prst="rect">
            <a:avLst/>
          </a:prstGeom>
        </p:spPr>
      </p:pic>
      <p:pic>
        <p:nvPicPr>
          <p:cNvPr id="10" name="Afbeelding 9"/>
          <p:cNvPicPr>
            <a:picLocks noChangeAspect="1"/>
          </p:cNvPicPr>
          <p:nvPr/>
        </p:nvPicPr>
        <p:blipFill>
          <a:blip r:embed="rId3"/>
          <a:stretch>
            <a:fillRect/>
          </a:stretch>
        </p:blipFill>
        <p:spPr>
          <a:xfrm>
            <a:off x="5220000" y="2700000"/>
            <a:ext cx="3455970" cy="1800000"/>
          </a:xfrm>
          <a:prstGeom prst="rect">
            <a:avLst/>
          </a:prstGeom>
        </p:spPr>
      </p:pic>
    </p:spTree>
    <p:extLst>
      <p:ext uri="{BB962C8B-B14F-4D97-AF65-F5344CB8AC3E}">
        <p14:creationId xmlns:p14="http://schemas.microsoft.com/office/powerpoint/2010/main" val="3290293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Landschap</a:t>
            </a:r>
            <a:r>
              <a:rPr lang="en-US" dirty="0" smtClean="0"/>
              <a:t> </a:t>
            </a:r>
            <a:r>
              <a:rPr lang="en-US" dirty="0" err="1" smtClean="0"/>
              <a:t>voor</a:t>
            </a:r>
            <a:r>
              <a:rPr lang="en-US" dirty="0" smtClean="0"/>
              <a:t> </a:t>
            </a:r>
            <a:r>
              <a:rPr lang="en-US" dirty="0" err="1" smtClean="0"/>
              <a:t>primair</a:t>
            </a:r>
            <a:r>
              <a:rPr lang="en-US" dirty="0" smtClean="0"/>
              <a:t> A&amp;R </a:t>
            </a:r>
            <a:r>
              <a:rPr lang="en-US" dirty="0" err="1" smtClean="0"/>
              <a:t>en</a:t>
            </a:r>
            <a:r>
              <a:rPr lang="en-US" dirty="0" smtClean="0"/>
              <a:t> MDT </a:t>
            </a:r>
            <a:r>
              <a:rPr lang="en-US" dirty="0" err="1" smtClean="0"/>
              <a:t>proces</a:t>
            </a:r>
            <a:r>
              <a:rPr lang="en-US" dirty="0" smtClean="0"/>
              <a:t> (</a:t>
            </a:r>
            <a:r>
              <a:rPr lang="en-US" dirty="0" err="1" smtClean="0"/>
              <a:t>zes</a:t>
            </a:r>
            <a:r>
              <a:rPr lang="en-US" dirty="0" smtClean="0"/>
              <a:t> </a:t>
            </a:r>
            <a:r>
              <a:rPr lang="en-US" dirty="0" err="1" smtClean="0"/>
              <a:t>applicaties</a:t>
            </a:r>
            <a:r>
              <a:rPr lang="en-US" dirty="0" smtClean="0"/>
              <a:t>) </a:t>
            </a:r>
            <a:r>
              <a:rPr lang="en-US" dirty="0" err="1" smtClean="0"/>
              <a:t>wordt</a:t>
            </a:r>
            <a:r>
              <a:rPr lang="en-US" dirty="0" smtClean="0"/>
              <a:t> </a:t>
            </a:r>
            <a:r>
              <a:rPr lang="en-US" dirty="0" err="1" smtClean="0"/>
              <a:t>volledig</a:t>
            </a:r>
            <a:r>
              <a:rPr lang="en-US" dirty="0" smtClean="0"/>
              <a:t> </a:t>
            </a:r>
            <a:r>
              <a:rPr lang="en-US" dirty="0" err="1" smtClean="0"/>
              <a:t>vervangen</a:t>
            </a:r>
            <a:r>
              <a:rPr lang="en-US" dirty="0" smtClean="0"/>
              <a:t> door </a:t>
            </a:r>
            <a:r>
              <a:rPr lang="en-US" dirty="0" err="1" smtClean="0"/>
              <a:t>centrale</a:t>
            </a:r>
            <a:r>
              <a:rPr lang="en-US" dirty="0" smtClean="0"/>
              <a:t> </a:t>
            </a:r>
            <a:r>
              <a:rPr lang="en-US" dirty="0" err="1" smtClean="0"/>
              <a:t>oplossing</a:t>
            </a:r>
            <a:r>
              <a:rPr lang="en-US" dirty="0" smtClean="0"/>
              <a:t>.</a:t>
            </a:r>
            <a:endParaRPr lang="nl-NL" dirty="0"/>
          </a:p>
          <a:p>
            <a:r>
              <a:rPr lang="en-US" dirty="0" err="1" smtClean="0"/>
              <a:t>Rapportagefunctie</a:t>
            </a:r>
            <a:r>
              <a:rPr lang="en-US" dirty="0" smtClean="0"/>
              <a:t> </a:t>
            </a:r>
            <a:r>
              <a:rPr lang="en-US" dirty="0" err="1" smtClean="0"/>
              <a:t>ingericht</a:t>
            </a:r>
            <a:r>
              <a:rPr lang="en-US" dirty="0"/>
              <a:t> </a:t>
            </a:r>
            <a:r>
              <a:rPr lang="en-US" dirty="0" smtClean="0"/>
              <a:t>door </a:t>
            </a:r>
            <a:r>
              <a:rPr lang="en-US" dirty="0" err="1" smtClean="0"/>
              <a:t>centrale</a:t>
            </a:r>
            <a:r>
              <a:rPr lang="en-US" dirty="0" smtClean="0"/>
              <a:t> </a:t>
            </a:r>
            <a:r>
              <a:rPr lang="en-US" dirty="0" err="1" smtClean="0"/>
              <a:t>oplossing</a:t>
            </a:r>
            <a:r>
              <a:rPr lang="en-US" dirty="0" smtClean="0"/>
              <a:t> </a:t>
            </a:r>
            <a:r>
              <a:rPr lang="en-US" dirty="0" err="1" smtClean="0"/>
              <a:t>en</a:t>
            </a:r>
            <a:r>
              <a:rPr lang="en-US" dirty="0" smtClean="0"/>
              <a:t> BI-</a:t>
            </a:r>
            <a:r>
              <a:rPr lang="en-US" dirty="0" err="1" smtClean="0"/>
              <a:t>koppeling</a:t>
            </a:r>
            <a:r>
              <a:rPr lang="en-US" dirty="0" smtClean="0"/>
              <a:t>.</a:t>
            </a:r>
          </a:p>
          <a:p>
            <a:r>
              <a:rPr lang="en-US" dirty="0" err="1" smtClean="0"/>
              <a:t>Historische</a:t>
            </a:r>
            <a:r>
              <a:rPr lang="en-US" dirty="0" smtClean="0"/>
              <a:t> data </a:t>
            </a:r>
            <a:r>
              <a:rPr lang="en-US" dirty="0" err="1" smtClean="0"/>
              <a:t>eventueel</a:t>
            </a:r>
            <a:r>
              <a:rPr lang="en-US" dirty="0" smtClean="0"/>
              <a:t> </a:t>
            </a:r>
            <a:r>
              <a:rPr lang="en-US" dirty="0" err="1" smtClean="0"/>
              <a:t>migreren</a:t>
            </a:r>
            <a:r>
              <a:rPr lang="en-US" dirty="0" smtClean="0"/>
              <a:t> </a:t>
            </a:r>
            <a:r>
              <a:rPr lang="en-US" dirty="0" err="1" smtClean="0"/>
              <a:t>naar</a:t>
            </a:r>
            <a:r>
              <a:rPr lang="en-US" dirty="0" smtClean="0"/>
              <a:t> </a:t>
            </a:r>
            <a:r>
              <a:rPr lang="en-US" dirty="0" err="1" smtClean="0"/>
              <a:t>decentraal</a:t>
            </a:r>
            <a:r>
              <a:rPr lang="en-US" dirty="0" smtClean="0"/>
              <a:t> </a:t>
            </a:r>
            <a:r>
              <a:rPr lang="en-US" dirty="0" err="1" smtClean="0"/>
              <a:t>archief</a:t>
            </a:r>
            <a:r>
              <a:rPr lang="en-US" dirty="0" smtClean="0"/>
              <a:t>.</a:t>
            </a:r>
          </a:p>
          <a:p>
            <a:r>
              <a:rPr lang="en-US" dirty="0" err="1" smtClean="0"/>
              <a:t>Geen</a:t>
            </a:r>
            <a:r>
              <a:rPr lang="en-US" dirty="0" smtClean="0"/>
              <a:t> </a:t>
            </a:r>
            <a:r>
              <a:rPr lang="en-US" dirty="0" err="1" smtClean="0"/>
              <a:t>decentrale</a:t>
            </a:r>
            <a:r>
              <a:rPr lang="en-US" dirty="0" smtClean="0"/>
              <a:t> </a:t>
            </a:r>
            <a:r>
              <a:rPr lang="en-US" dirty="0" err="1" smtClean="0"/>
              <a:t>oplossingen</a:t>
            </a:r>
            <a:r>
              <a:rPr lang="en-US" dirty="0" smtClean="0"/>
              <a:t> </a:t>
            </a:r>
            <a:r>
              <a:rPr lang="en-US" dirty="0" err="1" smtClean="0"/>
              <a:t>meer</a:t>
            </a:r>
            <a:r>
              <a:rPr lang="en-US" dirty="0" smtClean="0"/>
              <a:t> </a:t>
            </a:r>
            <a:r>
              <a:rPr lang="en-US" dirty="0" err="1" smtClean="0"/>
              <a:t>voor</a:t>
            </a:r>
            <a:r>
              <a:rPr lang="en-US" dirty="0" smtClean="0"/>
              <a:t> A&amp;R </a:t>
            </a:r>
            <a:r>
              <a:rPr lang="en-US" dirty="0" err="1" smtClean="0"/>
              <a:t>en</a:t>
            </a:r>
            <a:r>
              <a:rPr lang="en-US" dirty="0" smtClean="0"/>
              <a:t> MDT.</a:t>
            </a:r>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-4-</a:t>
            </a:r>
            <a:br>
              <a:rPr lang="en-US" dirty="0" smtClean="0"/>
            </a:br>
            <a:r>
              <a:rPr lang="en-US" dirty="0" smtClean="0"/>
              <a:t>CARMEN project </a:t>
            </a:r>
            <a:r>
              <a:rPr lang="en-US" dirty="0" smtClean="0">
                <a:sym typeface="Wingdings" panose="05000000000000000000" pitchFamily="2" charset="2"/>
              </a:rPr>
              <a:t> impact A&amp;R </a:t>
            </a:r>
            <a:r>
              <a:rPr lang="en-US" dirty="0" err="1" smtClean="0">
                <a:sym typeface="Wingdings" panose="05000000000000000000" pitchFamily="2" charset="2"/>
              </a:rPr>
              <a:t>landschap</a:t>
            </a:r>
            <a:endParaRPr lang="nl-NL" dirty="0"/>
          </a:p>
        </p:txBody>
      </p:sp>
      <p:sp>
        <p:nvSpPr>
          <p:cNvPr id="7" name="PIJL-OMLAAG 6"/>
          <p:cNvSpPr/>
          <p:nvPr/>
        </p:nvSpPr>
        <p:spPr>
          <a:xfrm rot="16200000">
            <a:off x="4392000" y="3240000"/>
            <a:ext cx="844672" cy="7338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8" name="Afbeelding 7"/>
          <p:cNvPicPr>
            <a:picLocks noChangeAspect="1"/>
          </p:cNvPicPr>
          <p:nvPr/>
        </p:nvPicPr>
        <p:blipFill>
          <a:blip r:embed="rId2"/>
          <a:stretch>
            <a:fillRect/>
          </a:stretch>
        </p:blipFill>
        <p:spPr>
          <a:xfrm>
            <a:off x="900000" y="2700000"/>
            <a:ext cx="3461098" cy="1800000"/>
          </a:xfrm>
          <a:prstGeom prst="rect">
            <a:avLst/>
          </a:prstGeom>
        </p:spPr>
      </p:pic>
      <p:pic>
        <p:nvPicPr>
          <p:cNvPr id="11" name="Afbeelding 10"/>
          <p:cNvPicPr>
            <a:picLocks noChangeAspect="1"/>
          </p:cNvPicPr>
          <p:nvPr/>
        </p:nvPicPr>
        <p:blipFill>
          <a:blip r:embed="rId3"/>
          <a:stretch>
            <a:fillRect/>
          </a:stretch>
        </p:blipFill>
        <p:spPr>
          <a:xfrm>
            <a:off x="5220000" y="2700000"/>
            <a:ext cx="3461098" cy="1800000"/>
          </a:xfrm>
          <a:prstGeom prst="rect">
            <a:avLst/>
          </a:prstGeom>
        </p:spPr>
      </p:pic>
    </p:spTree>
    <p:extLst>
      <p:ext uri="{BB962C8B-B14F-4D97-AF65-F5344CB8AC3E}">
        <p14:creationId xmlns:p14="http://schemas.microsoft.com/office/powerpoint/2010/main" val="5812120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Componenten</a:t>
            </a:r>
            <a:r>
              <a:rPr lang="en-US" dirty="0" smtClean="0"/>
              <a:t> </a:t>
            </a:r>
            <a:r>
              <a:rPr lang="en-US" dirty="0" err="1" smtClean="0"/>
              <a:t>voor</a:t>
            </a:r>
            <a:r>
              <a:rPr lang="en-US" dirty="0" smtClean="0"/>
              <a:t> </a:t>
            </a:r>
            <a:r>
              <a:rPr lang="en-US" dirty="0" err="1" smtClean="0"/>
              <a:t>markfaciltering</a:t>
            </a:r>
            <a:r>
              <a:rPr lang="en-US" dirty="0" smtClean="0"/>
              <a:t> (MDP) </a:t>
            </a:r>
            <a:r>
              <a:rPr lang="en-US" dirty="0" err="1" smtClean="0"/>
              <a:t>volledig</a:t>
            </a:r>
            <a:r>
              <a:rPr lang="en-US" dirty="0" smtClean="0"/>
              <a:t> </a:t>
            </a:r>
            <a:r>
              <a:rPr lang="en-US" dirty="0" err="1" smtClean="0"/>
              <a:t>vervangen</a:t>
            </a:r>
            <a:r>
              <a:rPr lang="en-US" dirty="0" smtClean="0"/>
              <a:t> door </a:t>
            </a:r>
            <a:r>
              <a:rPr lang="en-US" dirty="0" err="1" smtClean="0"/>
              <a:t>centrale</a:t>
            </a:r>
            <a:r>
              <a:rPr lang="en-US" dirty="0" smtClean="0"/>
              <a:t> </a:t>
            </a:r>
            <a:r>
              <a:rPr lang="en-US" dirty="0" err="1" smtClean="0"/>
              <a:t>oplossing</a:t>
            </a:r>
            <a:r>
              <a:rPr lang="en-US" dirty="0" smtClean="0"/>
              <a:t>.</a:t>
            </a:r>
            <a:endParaRPr lang="nl-NL" dirty="0"/>
          </a:p>
          <a:p>
            <a:r>
              <a:rPr lang="en-US" dirty="0" err="1" smtClean="0"/>
              <a:t>Uitzetten</a:t>
            </a:r>
            <a:r>
              <a:rPr lang="en-US" dirty="0" smtClean="0"/>
              <a:t> </a:t>
            </a:r>
            <a:r>
              <a:rPr lang="en-US" dirty="0" err="1" smtClean="0"/>
              <a:t>en</a:t>
            </a:r>
            <a:r>
              <a:rPr lang="en-US" dirty="0" smtClean="0"/>
              <a:t> </a:t>
            </a:r>
            <a:r>
              <a:rPr lang="en-US" dirty="0" err="1" smtClean="0"/>
              <a:t>verwijderen</a:t>
            </a:r>
            <a:r>
              <a:rPr lang="en-US" dirty="0" smtClean="0"/>
              <a:t> van </a:t>
            </a:r>
            <a:r>
              <a:rPr lang="en-US" dirty="0" err="1" smtClean="0"/>
              <a:t>functionaliteit</a:t>
            </a:r>
            <a:r>
              <a:rPr lang="en-US" dirty="0"/>
              <a:t> </a:t>
            </a:r>
            <a:r>
              <a:rPr lang="en-US" dirty="0" err="1" smtClean="0"/>
              <a:t>en</a:t>
            </a:r>
            <a:r>
              <a:rPr lang="en-US" dirty="0" smtClean="0"/>
              <a:t> </a:t>
            </a:r>
            <a:r>
              <a:rPr lang="en-US" dirty="0" err="1" smtClean="0"/>
              <a:t>aanverwante</a:t>
            </a:r>
            <a:r>
              <a:rPr lang="en-US" dirty="0" smtClean="0"/>
              <a:t> </a:t>
            </a:r>
            <a:r>
              <a:rPr lang="en-US" dirty="0" err="1" smtClean="0"/>
              <a:t>koppelingen</a:t>
            </a:r>
            <a:r>
              <a:rPr lang="en-US" dirty="0" smtClean="0"/>
              <a:t>.</a:t>
            </a:r>
          </a:p>
          <a:p>
            <a:r>
              <a:rPr lang="en-US" dirty="0" err="1" smtClean="0"/>
              <a:t>Herinrichting</a:t>
            </a:r>
            <a:r>
              <a:rPr lang="en-US" dirty="0" smtClean="0"/>
              <a:t> </a:t>
            </a:r>
            <a:r>
              <a:rPr lang="en-US" dirty="0" err="1" smtClean="0"/>
              <a:t>en</a:t>
            </a:r>
            <a:r>
              <a:rPr lang="en-US" dirty="0" smtClean="0"/>
              <a:t> </a:t>
            </a:r>
            <a:r>
              <a:rPr lang="en-US" dirty="0" err="1" smtClean="0"/>
              <a:t>vereenvoudiging</a:t>
            </a:r>
            <a:r>
              <a:rPr lang="en-US" dirty="0" smtClean="0"/>
              <a:t> van </a:t>
            </a:r>
            <a:r>
              <a:rPr lang="en-US" dirty="0" err="1" smtClean="0"/>
              <a:t>functionaliteit</a:t>
            </a:r>
            <a:r>
              <a:rPr lang="en-US" dirty="0" smtClean="0"/>
              <a:t>.</a:t>
            </a:r>
          </a:p>
          <a:p>
            <a:r>
              <a:rPr lang="en-US" dirty="0" err="1" smtClean="0"/>
              <a:t>Applicatie</a:t>
            </a:r>
            <a:r>
              <a:rPr lang="en-US" dirty="0" smtClean="0"/>
              <a:t> is </a:t>
            </a:r>
            <a:r>
              <a:rPr lang="en-US" dirty="0" err="1" smtClean="0"/>
              <a:t>meer</a:t>
            </a:r>
            <a:r>
              <a:rPr lang="en-US" dirty="0" smtClean="0"/>
              <a:t> ‘fit for purpose’ </a:t>
            </a:r>
            <a:r>
              <a:rPr lang="en-US" dirty="0" err="1" smtClean="0"/>
              <a:t>en</a:t>
            </a:r>
            <a:r>
              <a:rPr lang="en-US" dirty="0" smtClean="0"/>
              <a:t> </a:t>
            </a:r>
            <a:r>
              <a:rPr lang="en-US" dirty="0" err="1" smtClean="0"/>
              <a:t>daardoor</a:t>
            </a:r>
            <a:r>
              <a:rPr lang="en-US" dirty="0" smtClean="0"/>
              <a:t> </a:t>
            </a:r>
            <a:r>
              <a:rPr lang="en-US" dirty="0" err="1" smtClean="0"/>
              <a:t>wendbaarder</a:t>
            </a:r>
            <a:r>
              <a:rPr lang="en-US" dirty="0" smtClean="0"/>
              <a:t>.</a:t>
            </a:r>
          </a:p>
          <a:p>
            <a:endParaRPr lang="en-US" dirty="0" smtClean="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-5-</a:t>
            </a:r>
            <a:br>
              <a:rPr lang="en-US" dirty="0" smtClean="0"/>
            </a:br>
            <a:r>
              <a:rPr lang="en-US" dirty="0" smtClean="0"/>
              <a:t>CARMEN project </a:t>
            </a:r>
            <a:r>
              <a:rPr lang="en-US" dirty="0" smtClean="0">
                <a:sym typeface="Wingdings" panose="05000000000000000000" pitchFamily="2" charset="2"/>
              </a:rPr>
              <a:t> impact D-AR/M(D)R KV (</a:t>
            </a:r>
            <a:r>
              <a:rPr lang="en-US" dirty="0" err="1" smtClean="0">
                <a:sym typeface="Wingdings" panose="05000000000000000000" pitchFamily="2" charset="2"/>
              </a:rPr>
              <a:t>Knexis</a:t>
            </a:r>
            <a:r>
              <a:rPr lang="en-US" dirty="0" smtClean="0">
                <a:sym typeface="Wingdings" panose="05000000000000000000" pitchFamily="2" charset="2"/>
              </a:rPr>
              <a:t>)</a:t>
            </a:r>
            <a:endParaRPr lang="nl-NL" dirty="0"/>
          </a:p>
        </p:txBody>
      </p:sp>
      <p:sp>
        <p:nvSpPr>
          <p:cNvPr id="7" name="PIJL-OMLAAG 6"/>
          <p:cNvSpPr/>
          <p:nvPr/>
        </p:nvSpPr>
        <p:spPr>
          <a:xfrm rot="16200000">
            <a:off x="4392000" y="3240000"/>
            <a:ext cx="844672" cy="7338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8"/>
          <p:cNvPicPr>
            <a:picLocks noChangeAspect="1"/>
          </p:cNvPicPr>
          <p:nvPr/>
        </p:nvPicPr>
        <p:blipFill>
          <a:blip r:embed="rId2"/>
          <a:stretch>
            <a:fillRect/>
          </a:stretch>
        </p:blipFill>
        <p:spPr>
          <a:xfrm>
            <a:off x="900000" y="2700000"/>
            <a:ext cx="3455970" cy="1800000"/>
          </a:xfrm>
          <a:prstGeom prst="rect">
            <a:avLst/>
          </a:prstGeom>
        </p:spPr>
      </p:pic>
      <p:pic>
        <p:nvPicPr>
          <p:cNvPr id="10" name="Afbeelding 9"/>
          <p:cNvPicPr>
            <a:picLocks noChangeAspect="1"/>
          </p:cNvPicPr>
          <p:nvPr/>
        </p:nvPicPr>
        <p:blipFill>
          <a:blip r:embed="rId3"/>
          <a:stretch>
            <a:fillRect/>
          </a:stretch>
        </p:blipFill>
        <p:spPr>
          <a:xfrm>
            <a:off x="5220000" y="2700000"/>
            <a:ext cx="3461098" cy="1800000"/>
          </a:xfrm>
          <a:prstGeom prst="rect">
            <a:avLst/>
          </a:prstGeom>
        </p:spPr>
      </p:pic>
    </p:spTree>
    <p:extLst>
      <p:ext uri="{BB962C8B-B14F-4D97-AF65-F5344CB8AC3E}">
        <p14:creationId xmlns:p14="http://schemas.microsoft.com/office/powerpoint/2010/main" val="38884587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Componenten</a:t>
            </a:r>
            <a:r>
              <a:rPr lang="en-US" dirty="0" smtClean="0"/>
              <a:t> </a:t>
            </a:r>
            <a:r>
              <a:rPr lang="en-US" dirty="0" err="1" smtClean="0"/>
              <a:t>voor</a:t>
            </a:r>
            <a:r>
              <a:rPr lang="en-US" dirty="0" smtClean="0"/>
              <a:t> </a:t>
            </a:r>
            <a:r>
              <a:rPr lang="en-US" dirty="0" err="1" smtClean="0"/>
              <a:t>markfaciltering</a:t>
            </a:r>
            <a:r>
              <a:rPr lang="en-US" dirty="0" smtClean="0"/>
              <a:t> (MDP) </a:t>
            </a:r>
            <a:r>
              <a:rPr lang="en-US" dirty="0" err="1" smtClean="0"/>
              <a:t>volledig</a:t>
            </a:r>
            <a:r>
              <a:rPr lang="en-US" dirty="0" smtClean="0"/>
              <a:t> </a:t>
            </a:r>
            <a:r>
              <a:rPr lang="en-US" dirty="0" err="1" smtClean="0"/>
              <a:t>vervangen</a:t>
            </a:r>
            <a:r>
              <a:rPr lang="en-US" dirty="0" smtClean="0"/>
              <a:t> door </a:t>
            </a:r>
            <a:r>
              <a:rPr lang="en-US" dirty="0" err="1" smtClean="0"/>
              <a:t>centrale</a:t>
            </a:r>
            <a:r>
              <a:rPr lang="en-US" dirty="0" smtClean="0"/>
              <a:t> </a:t>
            </a:r>
            <a:r>
              <a:rPr lang="en-US" dirty="0" err="1" smtClean="0"/>
              <a:t>oplossing</a:t>
            </a:r>
            <a:r>
              <a:rPr lang="en-US" dirty="0" smtClean="0"/>
              <a:t>.</a:t>
            </a:r>
            <a:endParaRPr lang="nl-NL" dirty="0"/>
          </a:p>
          <a:p>
            <a:r>
              <a:rPr lang="en-US" dirty="0" err="1" smtClean="0"/>
              <a:t>Uitzetten</a:t>
            </a:r>
            <a:r>
              <a:rPr lang="en-US" dirty="0" smtClean="0"/>
              <a:t> </a:t>
            </a:r>
            <a:r>
              <a:rPr lang="en-US" dirty="0" err="1" smtClean="0"/>
              <a:t>en</a:t>
            </a:r>
            <a:r>
              <a:rPr lang="en-US" dirty="0" smtClean="0"/>
              <a:t> </a:t>
            </a:r>
            <a:r>
              <a:rPr lang="en-US" dirty="0" err="1" smtClean="0"/>
              <a:t>verwijderen</a:t>
            </a:r>
            <a:r>
              <a:rPr lang="en-US" dirty="0" smtClean="0"/>
              <a:t> van </a:t>
            </a:r>
            <a:r>
              <a:rPr lang="en-US" dirty="0" err="1" smtClean="0"/>
              <a:t>functionaliteit</a:t>
            </a:r>
            <a:r>
              <a:rPr lang="en-US" dirty="0"/>
              <a:t> </a:t>
            </a:r>
            <a:r>
              <a:rPr lang="en-US" dirty="0" err="1" smtClean="0"/>
              <a:t>en</a:t>
            </a:r>
            <a:r>
              <a:rPr lang="en-US" dirty="0" smtClean="0"/>
              <a:t> </a:t>
            </a:r>
            <a:r>
              <a:rPr lang="en-US" dirty="0" err="1" smtClean="0"/>
              <a:t>aanverwante</a:t>
            </a:r>
            <a:r>
              <a:rPr lang="en-US" dirty="0" smtClean="0"/>
              <a:t> </a:t>
            </a:r>
            <a:r>
              <a:rPr lang="en-US" dirty="0" err="1" smtClean="0"/>
              <a:t>koppelingen</a:t>
            </a:r>
            <a:r>
              <a:rPr lang="en-US" dirty="0" smtClean="0"/>
              <a:t>.</a:t>
            </a:r>
          </a:p>
          <a:p>
            <a:r>
              <a:rPr lang="en-US" dirty="0" err="1" smtClean="0"/>
              <a:t>Herinrichting</a:t>
            </a:r>
            <a:r>
              <a:rPr lang="en-US" dirty="0" smtClean="0"/>
              <a:t> </a:t>
            </a:r>
            <a:r>
              <a:rPr lang="en-US" dirty="0" err="1" smtClean="0"/>
              <a:t>en</a:t>
            </a:r>
            <a:r>
              <a:rPr lang="en-US" dirty="0" smtClean="0"/>
              <a:t> </a:t>
            </a:r>
            <a:r>
              <a:rPr lang="en-US" dirty="0" err="1" smtClean="0"/>
              <a:t>vereenvoudiging</a:t>
            </a:r>
            <a:r>
              <a:rPr lang="en-US" dirty="0" smtClean="0"/>
              <a:t> van </a:t>
            </a:r>
            <a:r>
              <a:rPr lang="en-US" dirty="0" err="1" smtClean="0"/>
              <a:t>functionaliteit</a:t>
            </a:r>
            <a:r>
              <a:rPr lang="en-US" dirty="0" smtClean="0"/>
              <a:t>.</a:t>
            </a:r>
          </a:p>
          <a:p>
            <a:r>
              <a:rPr lang="en-US" dirty="0" err="1" smtClean="0"/>
              <a:t>Applicatie</a:t>
            </a:r>
            <a:r>
              <a:rPr lang="en-US" dirty="0" smtClean="0"/>
              <a:t> is </a:t>
            </a:r>
            <a:r>
              <a:rPr lang="en-US" dirty="0" err="1" smtClean="0"/>
              <a:t>meer</a:t>
            </a:r>
            <a:r>
              <a:rPr lang="en-US" dirty="0" smtClean="0"/>
              <a:t> ‘fit for purpose’ </a:t>
            </a:r>
            <a:r>
              <a:rPr lang="en-US" dirty="0" err="1" smtClean="0"/>
              <a:t>en</a:t>
            </a:r>
            <a:r>
              <a:rPr lang="en-US" dirty="0"/>
              <a:t> </a:t>
            </a:r>
            <a:r>
              <a:rPr lang="en-US" dirty="0" err="1" smtClean="0"/>
              <a:t>daardoor</a:t>
            </a:r>
            <a:r>
              <a:rPr lang="en-US" dirty="0" smtClean="0"/>
              <a:t> </a:t>
            </a:r>
            <a:r>
              <a:rPr lang="en-US" dirty="0" err="1" smtClean="0"/>
              <a:t>wendbaarder</a:t>
            </a:r>
            <a:r>
              <a:rPr lang="en-US" dirty="0" smtClean="0"/>
              <a:t>.</a:t>
            </a:r>
          </a:p>
          <a:p>
            <a:endParaRPr lang="en-US" dirty="0" smtClean="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-6-</a:t>
            </a:r>
            <a:br>
              <a:rPr lang="en-US" dirty="0" smtClean="0"/>
            </a:br>
            <a:r>
              <a:rPr lang="en-US" dirty="0" smtClean="0"/>
              <a:t>CARMEN project </a:t>
            </a:r>
            <a:r>
              <a:rPr lang="en-US" dirty="0" smtClean="0">
                <a:sym typeface="Wingdings" panose="05000000000000000000" pitchFamily="2" charset="2"/>
              </a:rPr>
              <a:t> impact D-AR/FR/KR </a:t>
            </a:r>
            <a:r>
              <a:rPr lang="en-US" dirty="0">
                <a:sym typeface="Wingdings" panose="05000000000000000000" pitchFamily="2" charset="2"/>
              </a:rPr>
              <a:t>G</a:t>
            </a:r>
            <a:r>
              <a:rPr lang="en-US" dirty="0" smtClean="0">
                <a:sym typeface="Wingdings" panose="05000000000000000000" pitchFamily="2" charset="2"/>
              </a:rPr>
              <a:t>V (AIS)</a:t>
            </a:r>
            <a:endParaRPr lang="nl-NL" dirty="0"/>
          </a:p>
        </p:txBody>
      </p:sp>
      <p:sp>
        <p:nvSpPr>
          <p:cNvPr id="7" name="PIJL-OMLAAG 6"/>
          <p:cNvSpPr/>
          <p:nvPr/>
        </p:nvSpPr>
        <p:spPr>
          <a:xfrm rot="16200000">
            <a:off x="4392000" y="3240000"/>
            <a:ext cx="844672" cy="7338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8" name="Afbeelding 7"/>
          <p:cNvPicPr>
            <a:picLocks noChangeAspect="1"/>
          </p:cNvPicPr>
          <p:nvPr/>
        </p:nvPicPr>
        <p:blipFill>
          <a:blip r:embed="rId2"/>
          <a:stretch>
            <a:fillRect/>
          </a:stretch>
        </p:blipFill>
        <p:spPr>
          <a:xfrm>
            <a:off x="900000" y="2700000"/>
            <a:ext cx="3461098" cy="1800000"/>
          </a:xfrm>
          <a:prstGeom prst="rect">
            <a:avLst/>
          </a:prstGeom>
        </p:spPr>
      </p:pic>
      <p:pic>
        <p:nvPicPr>
          <p:cNvPr id="11" name="Afbeelding 10"/>
          <p:cNvPicPr>
            <a:picLocks noChangeAspect="1"/>
          </p:cNvPicPr>
          <p:nvPr/>
        </p:nvPicPr>
        <p:blipFill>
          <a:blip r:embed="rId3"/>
          <a:stretch>
            <a:fillRect/>
          </a:stretch>
        </p:blipFill>
        <p:spPr>
          <a:xfrm>
            <a:off x="5220000" y="2700000"/>
            <a:ext cx="3461098" cy="1800000"/>
          </a:xfrm>
          <a:prstGeom prst="rect">
            <a:avLst/>
          </a:prstGeom>
        </p:spPr>
      </p:pic>
    </p:spTree>
    <p:extLst>
      <p:ext uri="{BB962C8B-B14F-4D97-AF65-F5344CB8AC3E}">
        <p14:creationId xmlns:p14="http://schemas.microsoft.com/office/powerpoint/2010/main" val="10858909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Verkleinen</a:t>
            </a:r>
            <a:r>
              <a:rPr lang="en-US" dirty="0" smtClean="0"/>
              <a:t> data/storage footprint</a:t>
            </a:r>
          </a:p>
          <a:p>
            <a:pPr lvl="1"/>
            <a:r>
              <a:rPr lang="en-US" dirty="0" err="1" smtClean="0"/>
              <a:t>Oplossing</a:t>
            </a:r>
            <a:r>
              <a:rPr lang="en-US" dirty="0" smtClean="0"/>
              <a:t> </a:t>
            </a:r>
            <a:r>
              <a:rPr lang="en-US" dirty="0" err="1" smtClean="0"/>
              <a:t>bevat</a:t>
            </a:r>
            <a:r>
              <a:rPr lang="en-US" dirty="0" smtClean="0"/>
              <a:t> </a:t>
            </a:r>
            <a:r>
              <a:rPr lang="en-US" dirty="0" err="1" smtClean="0"/>
              <a:t>ruim</a:t>
            </a:r>
            <a:r>
              <a:rPr lang="en-US" dirty="0" smtClean="0"/>
              <a:t> 15 </a:t>
            </a:r>
            <a:r>
              <a:rPr lang="en-US" dirty="0" err="1" smtClean="0"/>
              <a:t>jaar</a:t>
            </a:r>
            <a:r>
              <a:rPr lang="en-US" dirty="0" smtClean="0"/>
              <a:t> </a:t>
            </a:r>
            <a:r>
              <a:rPr lang="en-US" dirty="0" err="1" smtClean="0"/>
              <a:t>historie</a:t>
            </a:r>
            <a:endParaRPr lang="en-US" dirty="0" smtClean="0"/>
          </a:p>
          <a:p>
            <a:pPr lvl="1"/>
            <a:r>
              <a:rPr lang="en-US" dirty="0" err="1" smtClean="0"/>
              <a:t>Archivering</a:t>
            </a:r>
            <a:r>
              <a:rPr lang="en-US" dirty="0"/>
              <a:t> </a:t>
            </a:r>
            <a:r>
              <a:rPr lang="en-US" dirty="0" smtClean="0"/>
              <a:t>is </a:t>
            </a:r>
            <a:r>
              <a:rPr lang="en-US" dirty="0" err="1" smtClean="0"/>
              <a:t>niet</a:t>
            </a:r>
            <a:r>
              <a:rPr lang="en-US" dirty="0" smtClean="0"/>
              <a:t> of </a:t>
            </a:r>
            <a:r>
              <a:rPr lang="en-US" dirty="0" err="1" smtClean="0"/>
              <a:t>slechts</a:t>
            </a:r>
            <a:r>
              <a:rPr lang="en-US" dirty="0" smtClean="0"/>
              <a:t> </a:t>
            </a:r>
            <a:r>
              <a:rPr lang="en-US" dirty="0" err="1" smtClean="0"/>
              <a:t>beperkt</a:t>
            </a:r>
            <a:r>
              <a:rPr lang="en-US" dirty="0" smtClean="0"/>
              <a:t> </a:t>
            </a:r>
            <a:r>
              <a:rPr lang="en-US" dirty="0" err="1" smtClean="0"/>
              <a:t>uitgevoerd</a:t>
            </a:r>
            <a:endParaRPr lang="en-US" dirty="0" smtClean="0"/>
          </a:p>
          <a:p>
            <a:endParaRPr lang="en-US" dirty="0" smtClean="0"/>
          </a:p>
          <a:p>
            <a:r>
              <a:rPr lang="en-US" dirty="0" err="1" smtClean="0"/>
              <a:t>Optimalisatie</a:t>
            </a:r>
            <a:r>
              <a:rPr lang="en-US" dirty="0" smtClean="0"/>
              <a:t> </a:t>
            </a:r>
            <a:r>
              <a:rPr lang="en-US" dirty="0" err="1" smtClean="0"/>
              <a:t>facturatie</a:t>
            </a:r>
            <a:r>
              <a:rPr lang="en-US" dirty="0" smtClean="0"/>
              <a:t> engine</a:t>
            </a:r>
          </a:p>
          <a:p>
            <a:pPr lvl="1"/>
            <a:r>
              <a:rPr lang="en-US" dirty="0" err="1" smtClean="0"/>
              <a:t>Ontkoppelen</a:t>
            </a:r>
            <a:r>
              <a:rPr lang="en-US" dirty="0" smtClean="0"/>
              <a:t> van </a:t>
            </a:r>
            <a:r>
              <a:rPr lang="en-US" dirty="0" err="1" smtClean="0"/>
              <a:t>virtuele</a:t>
            </a:r>
            <a:r>
              <a:rPr lang="en-US" dirty="0" smtClean="0"/>
              <a:t> </a:t>
            </a:r>
            <a:r>
              <a:rPr lang="en-US" dirty="0" err="1" smtClean="0"/>
              <a:t>meteradministratie</a:t>
            </a:r>
            <a:r>
              <a:rPr lang="en-US" dirty="0" smtClean="0"/>
              <a:t> (</a:t>
            </a:r>
            <a:r>
              <a:rPr lang="en-US" dirty="0" err="1" smtClean="0"/>
              <a:t>kans</a:t>
            </a:r>
            <a:r>
              <a:rPr lang="en-US" dirty="0" smtClean="0"/>
              <a:t> </a:t>
            </a:r>
            <a:r>
              <a:rPr lang="en-US" dirty="0" err="1" smtClean="0"/>
              <a:t>vanuit</a:t>
            </a:r>
            <a:r>
              <a:rPr lang="en-US" dirty="0" smtClean="0"/>
              <a:t> CARMEN project)</a:t>
            </a:r>
          </a:p>
          <a:p>
            <a:pPr lvl="1"/>
            <a:r>
              <a:rPr lang="en-US" dirty="0" err="1" smtClean="0"/>
              <a:t>Anticiperen</a:t>
            </a:r>
            <a:r>
              <a:rPr lang="en-US" dirty="0" smtClean="0"/>
              <a:t> op </a:t>
            </a:r>
            <a:r>
              <a:rPr lang="en-US" dirty="0" err="1" smtClean="0"/>
              <a:t>toekomstscenario’s</a:t>
            </a:r>
            <a:r>
              <a:rPr lang="en-US" dirty="0" smtClean="0"/>
              <a:t> </a:t>
            </a:r>
            <a:r>
              <a:rPr lang="en-US" dirty="0" err="1" smtClean="0"/>
              <a:t>voor</a:t>
            </a:r>
            <a:r>
              <a:rPr lang="en-US" dirty="0" smtClean="0"/>
              <a:t> B2B </a:t>
            </a:r>
            <a:r>
              <a:rPr lang="en-US" dirty="0" err="1" smtClean="0"/>
              <a:t>facturatie</a:t>
            </a:r>
            <a:r>
              <a:rPr lang="en-US" dirty="0" smtClean="0"/>
              <a:t> (sector, </a:t>
            </a:r>
            <a:r>
              <a:rPr lang="en-US" dirty="0" err="1" smtClean="0"/>
              <a:t>digitalisering</a:t>
            </a:r>
            <a:r>
              <a:rPr lang="en-US" dirty="0" smtClean="0"/>
              <a:t>)</a:t>
            </a:r>
          </a:p>
          <a:p>
            <a:pPr lvl="1"/>
            <a:r>
              <a:rPr lang="en-US" dirty="0" err="1" smtClean="0"/>
              <a:t>Onderzoek</a:t>
            </a:r>
            <a:r>
              <a:rPr lang="en-US" dirty="0" smtClean="0"/>
              <a:t> </a:t>
            </a:r>
            <a:r>
              <a:rPr lang="en-US" dirty="0" err="1" smtClean="0"/>
              <a:t>naar</a:t>
            </a:r>
            <a:r>
              <a:rPr lang="en-US" dirty="0"/>
              <a:t> </a:t>
            </a:r>
            <a:r>
              <a:rPr lang="en-US" dirty="0" err="1" smtClean="0"/>
              <a:t>alternatieve</a:t>
            </a:r>
            <a:r>
              <a:rPr lang="en-US" dirty="0" smtClean="0"/>
              <a:t> </a:t>
            </a:r>
            <a:r>
              <a:rPr lang="en-US" dirty="0" err="1" smtClean="0"/>
              <a:t>oplossingen</a:t>
            </a:r>
            <a:endParaRPr lang="en-US" dirty="0" smtClean="0"/>
          </a:p>
          <a:p>
            <a:endParaRPr lang="en-US" dirty="0" smtClean="0"/>
          </a:p>
          <a:p>
            <a:r>
              <a:rPr lang="en-US" dirty="0" err="1" smtClean="0"/>
              <a:t>Ontkoppeling</a:t>
            </a:r>
            <a:r>
              <a:rPr lang="en-US" dirty="0" smtClean="0"/>
              <a:t> CRM </a:t>
            </a:r>
            <a:r>
              <a:rPr lang="en-US" dirty="0" err="1" smtClean="0"/>
              <a:t>domein</a:t>
            </a:r>
            <a:endParaRPr lang="en-US" dirty="0"/>
          </a:p>
          <a:p>
            <a:pPr lvl="1"/>
            <a:r>
              <a:rPr lang="en-US" dirty="0" err="1" smtClean="0"/>
              <a:t>Herinrichting</a:t>
            </a:r>
            <a:r>
              <a:rPr lang="en-US" dirty="0" smtClean="0"/>
              <a:t> </a:t>
            </a:r>
            <a:r>
              <a:rPr lang="en-US" dirty="0" err="1" smtClean="0"/>
              <a:t>koppeling</a:t>
            </a:r>
            <a:r>
              <a:rPr lang="en-US" dirty="0" smtClean="0"/>
              <a:t> </a:t>
            </a:r>
            <a:r>
              <a:rPr lang="en-US" dirty="0" err="1" smtClean="0"/>
              <a:t>klantportalen</a:t>
            </a:r>
            <a:endParaRPr lang="en-US" dirty="0" smtClean="0"/>
          </a:p>
          <a:p>
            <a:pPr lvl="1"/>
            <a:r>
              <a:rPr lang="en-US" dirty="0" err="1" smtClean="0"/>
              <a:t>Klantregister</a:t>
            </a:r>
            <a:r>
              <a:rPr lang="en-US" dirty="0" smtClean="0"/>
              <a:t> </a:t>
            </a:r>
            <a:r>
              <a:rPr lang="en-US" dirty="0" err="1" smtClean="0"/>
              <a:t>onafhankelijk</a:t>
            </a:r>
            <a:r>
              <a:rPr lang="en-US" dirty="0" smtClean="0"/>
              <a:t> </a:t>
            </a:r>
            <a:r>
              <a:rPr lang="en-US" dirty="0" err="1" smtClean="0"/>
              <a:t>inrichten</a:t>
            </a:r>
            <a:endParaRPr lang="en-US" dirty="0" smtClean="0"/>
          </a:p>
          <a:p>
            <a:endParaRPr lang="en-US" dirty="0" smtClean="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-7-</a:t>
            </a:r>
            <a:br>
              <a:rPr lang="en-US" dirty="0" smtClean="0"/>
            </a:br>
            <a:r>
              <a:rPr lang="en-US" dirty="0" smtClean="0"/>
              <a:t>Extra </a:t>
            </a:r>
            <a:r>
              <a:rPr lang="en-US" dirty="0" err="1" smtClean="0"/>
              <a:t>kansen</a:t>
            </a:r>
            <a:r>
              <a:rPr lang="en-US" dirty="0" smtClean="0"/>
              <a:t>/</a:t>
            </a:r>
            <a:r>
              <a:rPr lang="en-US" dirty="0" err="1" smtClean="0"/>
              <a:t>potentieel</a:t>
            </a:r>
            <a:r>
              <a:rPr lang="en-US" dirty="0" smtClean="0"/>
              <a:t> </a:t>
            </a:r>
            <a:r>
              <a:rPr lang="en-US" dirty="0" err="1" smtClean="0"/>
              <a:t>voor</a:t>
            </a:r>
            <a:r>
              <a:rPr lang="en-US" dirty="0" smtClean="0"/>
              <a:t> </a:t>
            </a:r>
            <a:r>
              <a:rPr lang="en-US" dirty="0" smtClean="0">
                <a:sym typeface="Wingdings" panose="05000000000000000000" pitchFamily="2" charset="2"/>
              </a:rPr>
              <a:t>D-AR/FR/KR GV (AIS)</a:t>
            </a:r>
            <a:endParaRPr lang="nl-NL" dirty="0"/>
          </a:p>
        </p:txBody>
      </p:sp>
    </p:spTree>
    <p:extLst>
      <p:ext uri="{BB962C8B-B14F-4D97-AF65-F5344CB8AC3E}">
        <p14:creationId xmlns:p14="http://schemas.microsoft.com/office/powerpoint/2010/main" val="19136009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nl-NL" dirty="0" smtClean="0"/>
              <a:t>Effectief gebruik van IAM componenten, automatiseren en beveiligen.</a:t>
            </a:r>
            <a:endParaRPr lang="nl-NL" dirty="0"/>
          </a:p>
          <a:p>
            <a:r>
              <a:rPr lang="en-US" dirty="0" smtClean="0"/>
              <a:t>Frontend </a:t>
            </a:r>
            <a:r>
              <a:rPr lang="en-US" dirty="0" err="1" smtClean="0"/>
              <a:t>optimalisatie</a:t>
            </a:r>
            <a:r>
              <a:rPr lang="en-US" dirty="0" smtClean="0"/>
              <a:t>, </a:t>
            </a:r>
            <a:r>
              <a:rPr lang="en-US" dirty="0" err="1" smtClean="0"/>
              <a:t>verbeterde</a:t>
            </a:r>
            <a:r>
              <a:rPr lang="en-US" dirty="0" smtClean="0"/>
              <a:t> UX </a:t>
            </a:r>
            <a:r>
              <a:rPr lang="en-US" dirty="0" err="1" smtClean="0"/>
              <a:t>en</a:t>
            </a:r>
            <a:r>
              <a:rPr lang="en-US" dirty="0" smtClean="0"/>
              <a:t> minder </a:t>
            </a:r>
            <a:r>
              <a:rPr lang="en-US" dirty="0" err="1" smtClean="0"/>
              <a:t>afhankelijkheden</a:t>
            </a:r>
            <a:r>
              <a:rPr lang="en-US" dirty="0" smtClean="0"/>
              <a:t>.</a:t>
            </a:r>
          </a:p>
          <a:p>
            <a:r>
              <a:rPr lang="en-US" dirty="0" smtClean="0"/>
              <a:t>Van </a:t>
            </a:r>
            <a:r>
              <a:rPr lang="en-US" dirty="0" err="1" smtClean="0"/>
              <a:t>asynchrone</a:t>
            </a:r>
            <a:r>
              <a:rPr lang="en-US" dirty="0" smtClean="0"/>
              <a:t> data </a:t>
            </a:r>
            <a:r>
              <a:rPr lang="en-US" dirty="0" err="1" smtClean="0"/>
              <a:t>verladingen</a:t>
            </a:r>
            <a:r>
              <a:rPr lang="en-US" dirty="0" smtClean="0"/>
              <a:t> met </a:t>
            </a:r>
            <a:r>
              <a:rPr lang="en-US" dirty="0" err="1" smtClean="0"/>
              <a:t>replicatie</a:t>
            </a:r>
            <a:r>
              <a:rPr lang="en-US" dirty="0" smtClean="0"/>
              <a:t> </a:t>
            </a:r>
            <a:r>
              <a:rPr lang="en-US" dirty="0" err="1" smtClean="0"/>
              <a:t>naar</a:t>
            </a:r>
            <a:r>
              <a:rPr lang="en-US" dirty="0" smtClean="0"/>
              <a:t> </a:t>
            </a:r>
            <a:r>
              <a:rPr lang="en-US" dirty="0" err="1" smtClean="0"/>
              <a:t>realtime</a:t>
            </a:r>
            <a:r>
              <a:rPr lang="en-US" dirty="0" smtClean="0"/>
              <a:t> data-</a:t>
            </a:r>
            <a:r>
              <a:rPr lang="en-US" dirty="0" err="1" smtClean="0"/>
              <a:t>ontsluiting</a:t>
            </a:r>
            <a:r>
              <a:rPr lang="en-US" dirty="0" smtClean="0"/>
              <a:t>.</a:t>
            </a:r>
          </a:p>
          <a:p>
            <a:r>
              <a:rPr lang="en-US" dirty="0" err="1" smtClean="0"/>
              <a:t>Koppelen</a:t>
            </a:r>
            <a:r>
              <a:rPr lang="en-US" dirty="0" smtClean="0"/>
              <a:t> van </a:t>
            </a:r>
            <a:r>
              <a:rPr lang="en-US" dirty="0" err="1" smtClean="0"/>
              <a:t>meer</a:t>
            </a:r>
            <a:r>
              <a:rPr lang="en-US" dirty="0" smtClean="0"/>
              <a:t> </a:t>
            </a:r>
            <a:r>
              <a:rPr lang="en-US" dirty="0" err="1" smtClean="0"/>
              <a:t>en</a:t>
            </a:r>
            <a:r>
              <a:rPr lang="en-US" dirty="0" smtClean="0"/>
              <a:t> </a:t>
            </a:r>
            <a:r>
              <a:rPr lang="en-US" dirty="0" err="1" smtClean="0"/>
              <a:t>andere</a:t>
            </a:r>
            <a:r>
              <a:rPr lang="en-US" dirty="0" smtClean="0"/>
              <a:t> </a:t>
            </a:r>
            <a:r>
              <a:rPr lang="en-US" dirty="0" err="1" smtClean="0"/>
              <a:t>bronnen</a:t>
            </a:r>
            <a:r>
              <a:rPr lang="en-US" dirty="0" smtClean="0"/>
              <a:t> </a:t>
            </a:r>
            <a:r>
              <a:rPr lang="en-US" dirty="0" err="1" smtClean="0"/>
              <a:t>zodat</a:t>
            </a:r>
            <a:r>
              <a:rPr lang="en-US" dirty="0" smtClean="0"/>
              <a:t> </a:t>
            </a:r>
            <a:r>
              <a:rPr lang="en-US" dirty="0" err="1" smtClean="0"/>
              <a:t>meer</a:t>
            </a:r>
            <a:r>
              <a:rPr lang="en-US" dirty="0" smtClean="0"/>
              <a:t> </a:t>
            </a:r>
            <a:r>
              <a:rPr lang="en-US" dirty="0" err="1" smtClean="0"/>
              <a:t>ketens</a:t>
            </a:r>
            <a:r>
              <a:rPr lang="en-US" dirty="0" smtClean="0"/>
              <a:t> </a:t>
            </a:r>
            <a:r>
              <a:rPr lang="en-US" dirty="0" err="1" smtClean="0"/>
              <a:t>worden</a:t>
            </a:r>
            <a:r>
              <a:rPr lang="en-US" dirty="0" smtClean="0"/>
              <a:t> </a:t>
            </a:r>
            <a:r>
              <a:rPr lang="en-US" dirty="0" err="1" smtClean="0"/>
              <a:t>ondersteund</a:t>
            </a:r>
            <a:r>
              <a:rPr lang="en-US" dirty="0" smtClean="0"/>
              <a:t>.</a:t>
            </a:r>
          </a:p>
          <a:p>
            <a:r>
              <a:rPr lang="en-US" dirty="0" err="1" smtClean="0"/>
              <a:t>Inrichten</a:t>
            </a:r>
            <a:r>
              <a:rPr lang="en-US" dirty="0" smtClean="0"/>
              <a:t> uniform </a:t>
            </a:r>
            <a:r>
              <a:rPr lang="en-US" dirty="0" err="1" smtClean="0"/>
              <a:t>klant</a:t>
            </a:r>
            <a:r>
              <a:rPr lang="en-US" dirty="0" smtClean="0"/>
              <a:t>- </a:t>
            </a:r>
            <a:r>
              <a:rPr lang="en-US" dirty="0" err="1" smtClean="0"/>
              <a:t>en</a:t>
            </a:r>
            <a:r>
              <a:rPr lang="en-US" dirty="0" smtClean="0"/>
              <a:t> </a:t>
            </a:r>
            <a:r>
              <a:rPr lang="en-US" dirty="0" err="1" smtClean="0"/>
              <a:t>contactregister</a:t>
            </a:r>
            <a:r>
              <a:rPr lang="en-US" dirty="0" smtClean="0"/>
              <a:t> </a:t>
            </a:r>
            <a:r>
              <a:rPr lang="en-US" dirty="0" err="1" smtClean="0"/>
              <a:t>voor</a:t>
            </a:r>
            <a:r>
              <a:rPr lang="en-US" dirty="0" smtClean="0"/>
              <a:t> </a:t>
            </a:r>
            <a:r>
              <a:rPr lang="en-US" dirty="0" err="1" smtClean="0"/>
              <a:t>bepaalde</a:t>
            </a:r>
            <a:r>
              <a:rPr lang="en-US" dirty="0" smtClean="0"/>
              <a:t> </a:t>
            </a:r>
            <a:r>
              <a:rPr lang="en-US" dirty="0" err="1" smtClean="0"/>
              <a:t>ketens</a:t>
            </a:r>
            <a:r>
              <a:rPr lang="en-US" dirty="0"/>
              <a:t> </a:t>
            </a:r>
            <a:r>
              <a:rPr lang="en-US" dirty="0" smtClean="0"/>
              <a:t>met in- </a:t>
            </a:r>
            <a:r>
              <a:rPr lang="en-US" dirty="0" err="1" smtClean="0"/>
              <a:t>en</a:t>
            </a:r>
            <a:r>
              <a:rPr lang="en-US" dirty="0" smtClean="0"/>
              <a:t> </a:t>
            </a:r>
            <a:r>
              <a:rPr lang="en-US" dirty="0" err="1" smtClean="0"/>
              <a:t>externe</a:t>
            </a:r>
            <a:r>
              <a:rPr lang="en-US" dirty="0"/>
              <a:t> </a:t>
            </a:r>
            <a:r>
              <a:rPr lang="en-US" dirty="0" err="1" smtClean="0"/>
              <a:t>ontsluiting</a:t>
            </a:r>
            <a:r>
              <a:rPr lang="en-US" dirty="0" smtClean="0"/>
              <a:t>.</a:t>
            </a:r>
          </a:p>
          <a:p>
            <a:endParaRPr lang="en-US" dirty="0" smtClean="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-8-</a:t>
            </a:r>
            <a:br>
              <a:rPr lang="en-US" dirty="0" smtClean="0"/>
            </a:br>
            <a:r>
              <a:rPr lang="en-US" dirty="0" smtClean="0"/>
              <a:t>CRM (incl. Avaya </a:t>
            </a:r>
            <a:r>
              <a:rPr lang="en-US" dirty="0" err="1" smtClean="0"/>
              <a:t>en</a:t>
            </a:r>
            <a:r>
              <a:rPr lang="en-US" dirty="0" smtClean="0"/>
              <a:t> </a:t>
            </a:r>
            <a:r>
              <a:rPr lang="en-US" dirty="0" err="1" smtClean="0"/>
              <a:t>Klantportalen</a:t>
            </a:r>
            <a:r>
              <a:rPr lang="en-US" dirty="0" smtClean="0"/>
              <a:t>)</a:t>
            </a:r>
            <a:endParaRPr lang="nl-NL" dirty="0"/>
          </a:p>
        </p:txBody>
      </p:sp>
      <p:sp>
        <p:nvSpPr>
          <p:cNvPr id="7" name="PIJL-OMLAAG 6"/>
          <p:cNvSpPr/>
          <p:nvPr/>
        </p:nvSpPr>
        <p:spPr>
          <a:xfrm rot="16200000">
            <a:off x="4228541" y="3240000"/>
            <a:ext cx="844672" cy="7338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000" y="2700000"/>
            <a:ext cx="3152839" cy="18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00" y="2700000"/>
            <a:ext cx="3152839" cy="18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4370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en-US" dirty="0" err="1" smtClean="0"/>
              <a:t>Conventionele</a:t>
            </a:r>
            <a:r>
              <a:rPr lang="en-US" dirty="0" smtClean="0"/>
              <a:t> meters </a:t>
            </a:r>
            <a:r>
              <a:rPr lang="en-US" dirty="0" smtClean="0">
                <a:sym typeface="Wingdings" panose="05000000000000000000" pitchFamily="2" charset="2"/>
              </a:rPr>
              <a:t> 3 </a:t>
            </a:r>
            <a:r>
              <a:rPr lang="en-US" dirty="0" err="1" smtClean="0">
                <a:sym typeface="Wingdings" panose="05000000000000000000" pitchFamily="2" charset="2"/>
              </a:rPr>
              <a:t>jaarlijkse</a:t>
            </a:r>
            <a:r>
              <a:rPr lang="en-US" dirty="0" smtClean="0">
                <a:sym typeface="Wingdings" panose="05000000000000000000" pitchFamily="2" charset="2"/>
              </a:rPr>
              <a:t> </a:t>
            </a:r>
            <a:r>
              <a:rPr lang="en-US" dirty="0" err="1" smtClean="0">
                <a:sym typeface="Wingdings" panose="05000000000000000000" pitchFamily="2" charset="2"/>
              </a:rPr>
              <a:t>opname</a:t>
            </a:r>
            <a:endParaRPr lang="en-US" dirty="0" smtClean="0"/>
          </a:p>
          <a:p>
            <a:pPr lvl="1"/>
            <a:r>
              <a:rPr lang="en-US" dirty="0" err="1" smtClean="0"/>
              <a:t>Huidige</a:t>
            </a:r>
            <a:r>
              <a:rPr lang="en-US" dirty="0" smtClean="0"/>
              <a:t> </a:t>
            </a:r>
            <a:r>
              <a:rPr lang="en-US" dirty="0" err="1" smtClean="0"/>
              <a:t>oplossing</a:t>
            </a:r>
            <a:r>
              <a:rPr lang="en-US" dirty="0" smtClean="0"/>
              <a:t> is </a:t>
            </a:r>
            <a:r>
              <a:rPr lang="en-US" dirty="0" err="1" smtClean="0"/>
              <a:t>niet</a:t>
            </a:r>
            <a:r>
              <a:rPr lang="en-US" dirty="0" smtClean="0"/>
              <a:t> (</a:t>
            </a:r>
            <a:r>
              <a:rPr lang="en-US" dirty="0" err="1" smtClean="0"/>
              <a:t>meer</a:t>
            </a:r>
            <a:r>
              <a:rPr lang="en-US" dirty="0" smtClean="0"/>
              <a:t>) ‘fit for purpose’</a:t>
            </a:r>
          </a:p>
          <a:p>
            <a:pPr lvl="1"/>
            <a:r>
              <a:rPr lang="en-US" dirty="0" err="1" smtClean="0"/>
              <a:t>Proces</a:t>
            </a:r>
            <a:r>
              <a:rPr lang="en-US" dirty="0" smtClean="0"/>
              <a:t> </a:t>
            </a:r>
            <a:r>
              <a:rPr lang="en-US" dirty="0" err="1" smtClean="0"/>
              <a:t>zal</a:t>
            </a:r>
            <a:r>
              <a:rPr lang="en-US" dirty="0" smtClean="0"/>
              <a:t> </a:t>
            </a:r>
            <a:r>
              <a:rPr lang="en-US" dirty="0" err="1" smtClean="0"/>
              <a:t>ingrijpend</a:t>
            </a:r>
            <a:r>
              <a:rPr lang="en-US" dirty="0" smtClean="0"/>
              <a:t> </a:t>
            </a:r>
            <a:r>
              <a:rPr lang="en-US" dirty="0" err="1" smtClean="0"/>
              <a:t>moeten</a:t>
            </a:r>
            <a:r>
              <a:rPr lang="en-US" dirty="0" smtClean="0"/>
              <a:t> </a:t>
            </a:r>
            <a:r>
              <a:rPr lang="en-US" dirty="0" err="1" smtClean="0"/>
              <a:t>veranderen</a:t>
            </a:r>
            <a:r>
              <a:rPr lang="en-US" dirty="0" smtClean="0"/>
              <a:t> </a:t>
            </a:r>
            <a:r>
              <a:rPr lang="en-US" dirty="0" err="1" smtClean="0"/>
              <a:t>en</a:t>
            </a:r>
            <a:r>
              <a:rPr lang="en-US" dirty="0" smtClean="0"/>
              <a:t> </a:t>
            </a:r>
            <a:r>
              <a:rPr lang="en-US" dirty="0" err="1" smtClean="0"/>
              <a:t>dus</a:t>
            </a:r>
            <a:r>
              <a:rPr lang="en-US" dirty="0" smtClean="0"/>
              <a:t> de </a:t>
            </a:r>
            <a:r>
              <a:rPr lang="en-US" dirty="0" err="1" smtClean="0"/>
              <a:t>aanverwante</a:t>
            </a:r>
            <a:r>
              <a:rPr lang="en-US" dirty="0" smtClean="0"/>
              <a:t> ICT </a:t>
            </a:r>
            <a:r>
              <a:rPr lang="en-US" dirty="0" err="1" smtClean="0"/>
              <a:t>ook</a:t>
            </a:r>
            <a:endParaRPr lang="en-US" dirty="0" smtClean="0"/>
          </a:p>
          <a:p>
            <a:pPr lvl="1"/>
            <a:r>
              <a:rPr lang="en-US" dirty="0" err="1" smtClean="0"/>
              <a:t>Kan</a:t>
            </a:r>
            <a:r>
              <a:rPr lang="en-US" dirty="0" smtClean="0"/>
              <a:t> </a:t>
            </a:r>
            <a:r>
              <a:rPr lang="en-US" dirty="0" err="1" smtClean="0"/>
              <a:t>extreem</a:t>
            </a:r>
            <a:r>
              <a:rPr lang="en-US" dirty="0" smtClean="0"/>
              <a:t> </a:t>
            </a:r>
            <a:r>
              <a:rPr lang="en-US" dirty="0" err="1" smtClean="0"/>
              <a:t>versimpeld</a:t>
            </a:r>
            <a:r>
              <a:rPr lang="en-US" dirty="0" smtClean="0"/>
              <a:t> </a:t>
            </a:r>
            <a:r>
              <a:rPr lang="en-US" dirty="0" err="1" smtClean="0"/>
              <a:t>worden</a:t>
            </a:r>
            <a:r>
              <a:rPr lang="en-US" dirty="0" smtClean="0"/>
              <a:t> </a:t>
            </a:r>
            <a:r>
              <a:rPr lang="en-US" dirty="0" smtClean="0">
                <a:sym typeface="Wingdings" panose="05000000000000000000" pitchFamily="2" charset="2"/>
              </a:rPr>
              <a:t> </a:t>
            </a:r>
            <a:r>
              <a:rPr lang="en-US" dirty="0" err="1" smtClean="0">
                <a:sym typeface="Wingdings" panose="05000000000000000000" pitchFamily="2" charset="2"/>
              </a:rPr>
              <a:t>validatie</a:t>
            </a:r>
            <a:r>
              <a:rPr lang="en-US" dirty="0" smtClean="0">
                <a:sym typeface="Wingdings" panose="05000000000000000000" pitchFamily="2" charset="2"/>
              </a:rPr>
              <a:t>, </a:t>
            </a:r>
            <a:r>
              <a:rPr lang="en-US" dirty="0" err="1" smtClean="0">
                <a:sym typeface="Wingdings" panose="05000000000000000000" pitchFamily="2" charset="2"/>
              </a:rPr>
              <a:t>frequentie</a:t>
            </a:r>
            <a:r>
              <a:rPr lang="en-US" dirty="0" smtClean="0">
                <a:sym typeface="Wingdings" panose="05000000000000000000" pitchFamily="2" charset="2"/>
              </a:rPr>
              <a:t> </a:t>
            </a:r>
            <a:r>
              <a:rPr lang="en-US" dirty="0" err="1" smtClean="0">
                <a:sym typeface="Wingdings" panose="05000000000000000000" pitchFamily="2" charset="2"/>
              </a:rPr>
              <a:t>en</a:t>
            </a:r>
            <a:r>
              <a:rPr lang="en-US" dirty="0" smtClean="0">
                <a:sym typeface="Wingdings" panose="05000000000000000000" pitchFamily="2" charset="2"/>
              </a:rPr>
              <a:t> </a:t>
            </a:r>
            <a:r>
              <a:rPr lang="en-US" dirty="0" err="1" smtClean="0">
                <a:sym typeface="Wingdings" panose="05000000000000000000" pitchFamily="2" charset="2"/>
              </a:rPr>
              <a:t>combinatie</a:t>
            </a:r>
            <a:r>
              <a:rPr lang="en-US" dirty="0" smtClean="0">
                <a:sym typeface="Wingdings" panose="05000000000000000000" pitchFamily="2" charset="2"/>
              </a:rPr>
              <a:t> </a:t>
            </a:r>
            <a:r>
              <a:rPr lang="en-US" dirty="0" err="1" smtClean="0">
                <a:sym typeface="Wingdings" panose="05000000000000000000" pitchFamily="2" charset="2"/>
              </a:rPr>
              <a:t>zijn</a:t>
            </a:r>
            <a:r>
              <a:rPr lang="en-US" dirty="0" smtClean="0">
                <a:sym typeface="Wingdings" panose="05000000000000000000" pitchFamily="2" charset="2"/>
              </a:rPr>
              <a:t> </a:t>
            </a:r>
            <a:r>
              <a:rPr lang="en-US" dirty="0" err="1" smtClean="0">
                <a:sym typeface="Wingdings" panose="05000000000000000000" pitchFamily="2" charset="2"/>
              </a:rPr>
              <a:t>sleutelwoorden</a:t>
            </a:r>
            <a:endParaRPr lang="en-US" dirty="0" smtClean="0"/>
          </a:p>
          <a:p>
            <a:endParaRPr lang="en-US" dirty="0" smtClean="0"/>
          </a:p>
          <a:p>
            <a:r>
              <a:rPr lang="en-US" dirty="0" err="1" smtClean="0"/>
              <a:t>Slimme</a:t>
            </a:r>
            <a:r>
              <a:rPr lang="en-US" dirty="0" smtClean="0"/>
              <a:t> meters </a:t>
            </a:r>
            <a:r>
              <a:rPr lang="en-US" dirty="0" smtClean="0">
                <a:sym typeface="Wingdings" panose="05000000000000000000" pitchFamily="2" charset="2"/>
              </a:rPr>
              <a:t> </a:t>
            </a:r>
            <a:r>
              <a:rPr lang="en-US" dirty="0" err="1" smtClean="0">
                <a:sym typeface="Wingdings" panose="05000000000000000000" pitchFamily="2" charset="2"/>
              </a:rPr>
              <a:t>voorlopig</a:t>
            </a:r>
            <a:r>
              <a:rPr lang="en-US" dirty="0" smtClean="0">
                <a:sym typeface="Wingdings" panose="05000000000000000000" pitchFamily="2" charset="2"/>
              </a:rPr>
              <a:t> GSA</a:t>
            </a:r>
            <a:endParaRPr lang="en-US" dirty="0" smtClean="0"/>
          </a:p>
          <a:p>
            <a:endParaRPr lang="en-US" dirty="0" smtClean="0"/>
          </a:p>
          <a:p>
            <a:r>
              <a:rPr lang="en-US" dirty="0" smtClean="0"/>
              <a:t>SAP PI</a:t>
            </a:r>
            <a:endParaRPr lang="en-US" dirty="0"/>
          </a:p>
          <a:p>
            <a:pPr lvl="1"/>
            <a:r>
              <a:rPr lang="en-US" dirty="0" smtClean="0"/>
              <a:t>K&amp;M </a:t>
            </a:r>
            <a:r>
              <a:rPr lang="en-US" dirty="0" err="1" smtClean="0"/>
              <a:t>functionaliteit</a:t>
            </a:r>
            <a:r>
              <a:rPr lang="en-US" dirty="0" smtClean="0"/>
              <a:t> </a:t>
            </a:r>
            <a:r>
              <a:rPr lang="en-US" dirty="0" err="1" smtClean="0"/>
              <a:t>wordt</a:t>
            </a:r>
            <a:r>
              <a:rPr lang="en-US" dirty="0" smtClean="0"/>
              <a:t> </a:t>
            </a:r>
            <a:r>
              <a:rPr lang="en-US" dirty="0" err="1" smtClean="0"/>
              <a:t>volledig</a:t>
            </a:r>
            <a:r>
              <a:rPr lang="en-US" dirty="0" smtClean="0"/>
              <a:t> </a:t>
            </a:r>
            <a:r>
              <a:rPr lang="en-US" dirty="0" err="1" smtClean="0"/>
              <a:t>vervangen</a:t>
            </a:r>
            <a:r>
              <a:rPr lang="en-US" dirty="0" smtClean="0"/>
              <a:t>/</a:t>
            </a:r>
            <a:r>
              <a:rPr lang="en-US" dirty="0" err="1" smtClean="0"/>
              <a:t>verwijderd</a:t>
            </a:r>
            <a:r>
              <a:rPr lang="en-US" dirty="0" smtClean="0"/>
              <a:t> </a:t>
            </a:r>
            <a:r>
              <a:rPr lang="en-US" dirty="0" err="1" smtClean="0"/>
              <a:t>a.g.v</a:t>
            </a:r>
            <a:r>
              <a:rPr lang="en-US" dirty="0" smtClean="0"/>
              <a:t>. project CARMEN</a:t>
            </a:r>
          </a:p>
          <a:p>
            <a:pPr lvl="1"/>
            <a:r>
              <a:rPr lang="en-US" dirty="0" err="1" smtClean="0"/>
              <a:t>Vanuit</a:t>
            </a:r>
            <a:r>
              <a:rPr lang="en-US" dirty="0" smtClean="0"/>
              <a:t> BMS </a:t>
            </a:r>
            <a:r>
              <a:rPr lang="en-US" dirty="0" err="1" smtClean="0"/>
              <a:t>domein</a:t>
            </a:r>
            <a:r>
              <a:rPr lang="en-US" dirty="0" smtClean="0"/>
              <a:t> </a:t>
            </a:r>
            <a:r>
              <a:rPr lang="en-US" dirty="0" err="1" smtClean="0"/>
              <a:t>zou</a:t>
            </a:r>
            <a:r>
              <a:rPr lang="en-US" dirty="0" smtClean="0"/>
              <a:t> </a:t>
            </a:r>
            <a:r>
              <a:rPr lang="en-US" dirty="0" err="1" smtClean="0"/>
              <a:t>restfunctie</a:t>
            </a:r>
            <a:r>
              <a:rPr lang="en-US" dirty="0" smtClean="0"/>
              <a:t> </a:t>
            </a:r>
            <a:r>
              <a:rPr lang="en-US" dirty="0" err="1" smtClean="0"/>
              <a:t>gerationaliseeerd</a:t>
            </a:r>
            <a:r>
              <a:rPr lang="en-US" dirty="0" smtClean="0"/>
              <a:t> </a:t>
            </a:r>
            <a:r>
              <a:rPr lang="en-US" dirty="0" err="1" smtClean="0"/>
              <a:t>kunnen</a:t>
            </a:r>
            <a:r>
              <a:rPr lang="en-US" dirty="0" smtClean="0"/>
              <a:t> </a:t>
            </a:r>
            <a:r>
              <a:rPr lang="en-US" dirty="0" err="1" smtClean="0"/>
              <a:t>worden</a:t>
            </a:r>
            <a:endParaRPr lang="en-US" dirty="0" smtClean="0"/>
          </a:p>
          <a:p>
            <a:endParaRPr lang="en-US" dirty="0" smtClean="0"/>
          </a:p>
        </p:txBody>
      </p:sp>
      <p:sp>
        <p:nvSpPr>
          <p:cNvPr id="3" name="Titel 2"/>
          <p:cNvSpPr>
            <a:spLocks noGrp="1"/>
          </p:cNvSpPr>
          <p:nvPr>
            <p:ph type="title"/>
          </p:nvPr>
        </p:nvSpPr>
        <p:spPr/>
        <p:txBody>
          <a:bodyPr>
            <a:normAutofit fontScale="90000"/>
          </a:bodyPr>
          <a:lstStyle/>
          <a:p>
            <a:r>
              <a:rPr lang="en-US" dirty="0" err="1" smtClean="0"/>
              <a:t>Klant</a:t>
            </a:r>
            <a:r>
              <a:rPr lang="en-US" dirty="0" smtClean="0"/>
              <a:t> &amp; </a:t>
            </a:r>
            <a:r>
              <a:rPr lang="en-US" dirty="0" err="1" smtClean="0"/>
              <a:t>Markt</a:t>
            </a:r>
            <a:r>
              <a:rPr lang="en-US" dirty="0" smtClean="0"/>
              <a:t> </a:t>
            </a:r>
            <a:r>
              <a:rPr lang="en-US" dirty="0" err="1" smtClean="0"/>
              <a:t>domein</a:t>
            </a:r>
            <a:r>
              <a:rPr lang="en-US" dirty="0" smtClean="0"/>
              <a:t> -9-</a:t>
            </a:r>
            <a:br>
              <a:rPr lang="en-US" dirty="0" smtClean="0"/>
            </a:br>
            <a:r>
              <a:rPr lang="en-US" dirty="0" err="1" smtClean="0"/>
              <a:t>Overige</a:t>
            </a:r>
            <a:r>
              <a:rPr lang="en-US" dirty="0" smtClean="0"/>
              <a:t> </a:t>
            </a:r>
            <a:r>
              <a:rPr lang="en-US" dirty="0" err="1" smtClean="0"/>
              <a:t>componenten</a:t>
            </a:r>
            <a:endParaRPr lang="nl-NL" dirty="0"/>
          </a:p>
        </p:txBody>
      </p:sp>
    </p:spTree>
    <p:extLst>
      <p:ext uri="{BB962C8B-B14F-4D97-AF65-F5344CB8AC3E}">
        <p14:creationId xmlns:p14="http://schemas.microsoft.com/office/powerpoint/2010/main" val="20314158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Context </a:t>
            </a:r>
            <a:r>
              <a:rPr lang="en-US" dirty="0" err="1" smtClean="0"/>
              <a:t>Enexis</a:t>
            </a:r>
            <a:r>
              <a:rPr lang="en-US" dirty="0" smtClean="0"/>
              <a:t> CEO</a:t>
            </a:r>
            <a:endParaRPr lang="nl-NL"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627534"/>
            <a:ext cx="3998989" cy="2355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699" y="3147814"/>
            <a:ext cx="1791022" cy="846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3987031"/>
            <a:ext cx="1510429" cy="698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5776" y="3147814"/>
            <a:ext cx="2794782" cy="174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4612" y="502959"/>
            <a:ext cx="2715417" cy="1611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62201" y="2471264"/>
            <a:ext cx="3302287" cy="1994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03725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Klant</a:t>
            </a:r>
            <a:r>
              <a:rPr lang="en-US" dirty="0" smtClean="0"/>
              <a:t> &amp; </a:t>
            </a:r>
            <a:r>
              <a:rPr lang="en-US" dirty="0" err="1" smtClean="0"/>
              <a:t>Markt</a:t>
            </a:r>
            <a:r>
              <a:rPr lang="en-US" dirty="0" smtClean="0"/>
              <a:t>: ASG </a:t>
            </a:r>
            <a:r>
              <a:rPr lang="en-US" dirty="0" err="1" smtClean="0"/>
              <a:t>discussiepunten</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3929695866"/>
              </p:ext>
            </p:extLst>
          </p:nvPr>
        </p:nvGraphicFramePr>
        <p:xfrm>
          <a:off x="539552" y="1203598"/>
          <a:ext cx="6528048" cy="2032000"/>
        </p:xfrm>
        <a:graphic>
          <a:graphicData uri="http://schemas.openxmlformats.org/drawingml/2006/table">
            <a:tbl>
              <a:tblPr firstRow="1" bandRow="1">
                <a:tableStyleId>{5C22544A-7EE6-4342-B048-85BDC9FD1C3A}</a:tableStyleId>
              </a:tblPr>
              <a:tblGrid>
                <a:gridCol w="3024336"/>
                <a:gridCol w="3503712"/>
              </a:tblGrid>
              <a:tr h="370840">
                <a:tc>
                  <a:txBody>
                    <a:bodyPr/>
                    <a:lstStyle/>
                    <a:p>
                      <a:r>
                        <a:rPr lang="nl-NL" sz="1050" noProof="0" dirty="0" smtClean="0">
                          <a:solidFill>
                            <a:srgbClr val="FF0000"/>
                          </a:solidFill>
                        </a:rPr>
                        <a:t>Geen</a:t>
                      </a:r>
                      <a:r>
                        <a:rPr lang="nl-NL" sz="1050" noProof="0" dirty="0" smtClean="0"/>
                        <a:t> consensus binnen</a:t>
                      </a:r>
                      <a:r>
                        <a:rPr lang="nl-NL" sz="1050" baseline="0" noProof="0" dirty="0" smtClean="0"/>
                        <a:t> ASG</a:t>
                      </a:r>
                      <a:endParaRPr lang="nl-NL" sz="1050" noProof="0" dirty="0"/>
                    </a:p>
                  </a:txBody>
                  <a:tcPr/>
                </a:tc>
                <a:tc>
                  <a:txBody>
                    <a:bodyPr/>
                    <a:lstStyle/>
                    <a:p>
                      <a:r>
                        <a:rPr lang="en-US" sz="1050" noProof="0" dirty="0" err="1" smtClean="0"/>
                        <a:t>Toelichting</a:t>
                      </a:r>
                      <a:endParaRPr lang="nl-NL" sz="1050" noProof="0" dirty="0"/>
                    </a:p>
                  </a:txBody>
                  <a:tcPr/>
                </a:tc>
              </a:tr>
              <a:tr h="493256">
                <a:tc>
                  <a:txBody>
                    <a:bodyPr/>
                    <a:lstStyle/>
                    <a:p>
                      <a:pPr algn="l"/>
                      <a:r>
                        <a:rPr lang="en-US" sz="1000" dirty="0" smtClean="0">
                          <a:solidFill>
                            <a:schemeClr val="tx2"/>
                          </a:solidFill>
                        </a:rPr>
                        <a:t>SAP CRM is </a:t>
                      </a:r>
                      <a:r>
                        <a:rPr lang="en-US" sz="1000" dirty="0" err="1" smtClean="0">
                          <a:solidFill>
                            <a:schemeClr val="tx2"/>
                          </a:solidFill>
                        </a:rPr>
                        <a:t>geschikt</a:t>
                      </a:r>
                      <a:r>
                        <a:rPr lang="en-US" sz="1000" dirty="0" smtClean="0">
                          <a:solidFill>
                            <a:schemeClr val="tx2"/>
                          </a:solidFill>
                        </a:rPr>
                        <a:t> </a:t>
                      </a:r>
                      <a:r>
                        <a:rPr lang="en-US" sz="1000" dirty="0" err="1" smtClean="0">
                          <a:solidFill>
                            <a:schemeClr val="tx2"/>
                          </a:solidFill>
                        </a:rPr>
                        <a:t>als</a:t>
                      </a:r>
                      <a:r>
                        <a:rPr lang="en-US" sz="1000" dirty="0" smtClean="0">
                          <a:solidFill>
                            <a:schemeClr val="tx2"/>
                          </a:solidFill>
                        </a:rPr>
                        <a:t> ticketing </a:t>
                      </a:r>
                      <a:r>
                        <a:rPr lang="en-US" sz="1000" dirty="0" err="1" smtClean="0">
                          <a:solidFill>
                            <a:schemeClr val="tx2"/>
                          </a:solidFill>
                        </a:rPr>
                        <a:t>systeem</a:t>
                      </a:r>
                      <a:endParaRPr lang="en-US" sz="1000" dirty="0" smtClean="0">
                        <a:solidFill>
                          <a:schemeClr val="tx2"/>
                        </a:solidFill>
                      </a:endParaRPr>
                    </a:p>
                  </a:txBody>
                  <a:tcPr/>
                </a:tc>
                <a:tc>
                  <a:txBody>
                    <a:bodyPr/>
                    <a:lstStyle/>
                    <a:p>
                      <a:pPr algn="l"/>
                      <a:r>
                        <a:rPr lang="en-US" sz="1000" dirty="0" err="1" smtClean="0">
                          <a:solidFill>
                            <a:schemeClr val="tx2"/>
                          </a:solidFill>
                        </a:rPr>
                        <a:t>Er</a:t>
                      </a:r>
                      <a:r>
                        <a:rPr lang="en-US" sz="1000" dirty="0" smtClean="0">
                          <a:solidFill>
                            <a:schemeClr val="tx2"/>
                          </a:solidFill>
                        </a:rPr>
                        <a:t> </a:t>
                      </a:r>
                      <a:r>
                        <a:rPr lang="en-US" sz="1000" dirty="0" err="1" smtClean="0">
                          <a:solidFill>
                            <a:schemeClr val="tx2"/>
                          </a:solidFill>
                        </a:rPr>
                        <a:t>zijn</a:t>
                      </a:r>
                      <a:r>
                        <a:rPr lang="en-US" sz="1000" dirty="0" smtClean="0">
                          <a:solidFill>
                            <a:schemeClr val="tx2"/>
                          </a:solidFill>
                        </a:rPr>
                        <a:t> </a:t>
                      </a:r>
                      <a:r>
                        <a:rPr lang="en-US" sz="1000" dirty="0" err="1" smtClean="0">
                          <a:solidFill>
                            <a:schemeClr val="tx2"/>
                          </a:solidFill>
                        </a:rPr>
                        <a:t>vier</a:t>
                      </a:r>
                      <a:r>
                        <a:rPr lang="en-US" sz="1000" dirty="0" smtClean="0">
                          <a:solidFill>
                            <a:schemeClr val="tx2"/>
                          </a:solidFill>
                        </a:rPr>
                        <a:t> type ticketing</a:t>
                      </a:r>
                      <a:r>
                        <a:rPr lang="en-US" sz="1000" baseline="0" dirty="0" smtClean="0">
                          <a:solidFill>
                            <a:schemeClr val="tx2"/>
                          </a:solidFill>
                        </a:rPr>
                        <a:t> (VMVS, ?, ?, HSE). SAP CRM is extern </a:t>
                      </a:r>
                      <a:r>
                        <a:rPr lang="en-US" sz="1000" baseline="0" dirty="0" err="1" smtClean="0">
                          <a:solidFill>
                            <a:schemeClr val="tx2"/>
                          </a:solidFill>
                        </a:rPr>
                        <a:t>goed</a:t>
                      </a:r>
                      <a:r>
                        <a:rPr lang="en-US" sz="1000" baseline="0" dirty="0" smtClean="0">
                          <a:solidFill>
                            <a:schemeClr val="tx2"/>
                          </a:solidFill>
                        </a:rPr>
                        <a:t> </a:t>
                      </a:r>
                      <a:r>
                        <a:rPr lang="en-US" sz="1000" baseline="0" dirty="0" err="1" smtClean="0">
                          <a:solidFill>
                            <a:schemeClr val="tx2"/>
                          </a:solidFill>
                        </a:rPr>
                        <a:t>ontsluitbaar</a:t>
                      </a:r>
                      <a:r>
                        <a:rPr lang="en-US" sz="1000" baseline="0" dirty="0" smtClean="0">
                          <a:solidFill>
                            <a:schemeClr val="tx2"/>
                          </a:solidFill>
                        </a:rPr>
                        <a:t>, is </a:t>
                      </a:r>
                      <a:r>
                        <a:rPr lang="en-US" sz="1000" baseline="0" dirty="0" err="1" smtClean="0">
                          <a:solidFill>
                            <a:schemeClr val="tx2"/>
                          </a:solidFill>
                        </a:rPr>
                        <a:t>één</a:t>
                      </a:r>
                      <a:r>
                        <a:rPr lang="en-US" sz="1000" baseline="0" dirty="0" smtClean="0">
                          <a:solidFill>
                            <a:schemeClr val="tx2"/>
                          </a:solidFill>
                        </a:rPr>
                        <a:t> </a:t>
                      </a:r>
                      <a:r>
                        <a:rPr lang="en-US" sz="1000" baseline="0" dirty="0" err="1" smtClean="0">
                          <a:solidFill>
                            <a:schemeClr val="tx2"/>
                          </a:solidFill>
                        </a:rPr>
                        <a:t>beeld</a:t>
                      </a:r>
                      <a:r>
                        <a:rPr lang="en-US" sz="1000" baseline="0" dirty="0" smtClean="0">
                          <a:solidFill>
                            <a:schemeClr val="tx2"/>
                          </a:solidFill>
                        </a:rPr>
                        <a:t>. </a:t>
                      </a:r>
                      <a:r>
                        <a:rPr lang="en-US" sz="1000" baseline="0" dirty="0" err="1" smtClean="0">
                          <a:solidFill>
                            <a:schemeClr val="tx2"/>
                          </a:solidFill>
                        </a:rPr>
                        <a:t>Vanuit</a:t>
                      </a:r>
                      <a:r>
                        <a:rPr lang="en-US" sz="1000" baseline="0" dirty="0" smtClean="0">
                          <a:solidFill>
                            <a:schemeClr val="tx2"/>
                          </a:solidFill>
                        </a:rPr>
                        <a:t> RPD </a:t>
                      </a:r>
                      <a:r>
                        <a:rPr lang="en-US" sz="1000" baseline="0" dirty="0" err="1" smtClean="0">
                          <a:solidFill>
                            <a:schemeClr val="tx2"/>
                          </a:solidFill>
                        </a:rPr>
                        <a:t>én</a:t>
                      </a:r>
                      <a:r>
                        <a:rPr lang="en-US" sz="1000" baseline="0" dirty="0" smtClean="0">
                          <a:solidFill>
                            <a:schemeClr val="tx2"/>
                          </a:solidFill>
                        </a:rPr>
                        <a:t> </a:t>
                      </a:r>
                      <a:r>
                        <a:rPr lang="en-US" sz="1000" baseline="0" dirty="0" err="1" smtClean="0">
                          <a:solidFill>
                            <a:schemeClr val="tx2"/>
                          </a:solidFill>
                        </a:rPr>
                        <a:t>integratie</a:t>
                      </a:r>
                      <a:r>
                        <a:rPr lang="en-US" sz="1000" baseline="0" dirty="0" smtClean="0">
                          <a:solidFill>
                            <a:schemeClr val="tx2"/>
                          </a:solidFill>
                        </a:rPr>
                        <a:t>, </a:t>
                      </a:r>
                      <a:r>
                        <a:rPr lang="en-US" sz="1000" baseline="0" dirty="0" err="1" smtClean="0">
                          <a:solidFill>
                            <a:schemeClr val="tx2"/>
                          </a:solidFill>
                        </a:rPr>
                        <a:t>wordt</a:t>
                      </a:r>
                      <a:r>
                        <a:rPr lang="en-US" sz="1000" baseline="0" dirty="0" smtClean="0">
                          <a:solidFill>
                            <a:schemeClr val="tx2"/>
                          </a:solidFill>
                        </a:rPr>
                        <a:t> </a:t>
                      </a:r>
                      <a:r>
                        <a:rPr lang="en-US" sz="1000" baseline="0" dirty="0" err="1" smtClean="0">
                          <a:solidFill>
                            <a:schemeClr val="tx2"/>
                          </a:solidFill>
                        </a:rPr>
                        <a:t>vastgesteld</a:t>
                      </a:r>
                      <a:r>
                        <a:rPr lang="en-US" sz="1000" baseline="0" dirty="0" smtClean="0">
                          <a:solidFill>
                            <a:schemeClr val="tx2"/>
                          </a:solidFill>
                        </a:rPr>
                        <a:t> </a:t>
                      </a:r>
                      <a:r>
                        <a:rPr lang="en-US" sz="1000" baseline="0" dirty="0" err="1" smtClean="0">
                          <a:solidFill>
                            <a:schemeClr val="tx2"/>
                          </a:solidFill>
                        </a:rPr>
                        <a:t>dat</a:t>
                      </a:r>
                      <a:r>
                        <a:rPr lang="en-US" sz="1000" baseline="0" dirty="0" smtClean="0">
                          <a:solidFill>
                            <a:schemeClr val="tx2"/>
                          </a:solidFill>
                        </a:rPr>
                        <a:t> </a:t>
                      </a:r>
                      <a:r>
                        <a:rPr lang="en-US" sz="1000" baseline="0" dirty="0" err="1" smtClean="0">
                          <a:solidFill>
                            <a:schemeClr val="tx2"/>
                          </a:solidFill>
                        </a:rPr>
                        <a:t>integratie</a:t>
                      </a:r>
                      <a:r>
                        <a:rPr lang="en-US" sz="1000" baseline="0" dirty="0" smtClean="0">
                          <a:solidFill>
                            <a:schemeClr val="tx2"/>
                          </a:solidFill>
                        </a:rPr>
                        <a:t> </a:t>
                      </a:r>
                      <a:r>
                        <a:rPr lang="en-US" sz="1000" baseline="0" dirty="0" err="1" smtClean="0">
                          <a:solidFill>
                            <a:schemeClr val="tx2"/>
                          </a:solidFill>
                        </a:rPr>
                        <a:t>veel</a:t>
                      </a:r>
                      <a:r>
                        <a:rPr lang="en-US" sz="1000" baseline="0" dirty="0" smtClean="0">
                          <a:solidFill>
                            <a:schemeClr val="tx2"/>
                          </a:solidFill>
                        </a:rPr>
                        <a:t> effort </a:t>
                      </a:r>
                      <a:r>
                        <a:rPr lang="en-US" sz="1000" baseline="0" dirty="0" err="1" smtClean="0">
                          <a:solidFill>
                            <a:schemeClr val="tx2"/>
                          </a:solidFill>
                        </a:rPr>
                        <a:t>kost</a:t>
                      </a:r>
                      <a:r>
                        <a:rPr lang="en-US" sz="1000" baseline="0" dirty="0" smtClean="0">
                          <a:solidFill>
                            <a:schemeClr val="tx2"/>
                          </a:solidFill>
                        </a:rPr>
                        <a:t>.</a:t>
                      </a:r>
                      <a:endParaRPr lang="en-US" sz="1000" dirty="0" smtClean="0">
                        <a:solidFill>
                          <a:schemeClr val="tx2"/>
                        </a:solidFill>
                      </a:endParaRPr>
                    </a:p>
                  </a:txBody>
                  <a:tcPr/>
                </a:tc>
              </a:tr>
              <a:tr h="370840">
                <a:tc>
                  <a:txBody>
                    <a:bodyPr/>
                    <a:lstStyle/>
                    <a:p>
                      <a:pPr algn="l"/>
                      <a:endParaRPr lang="en-US" sz="1000" dirty="0" smtClean="0">
                        <a:solidFill>
                          <a:schemeClr val="tx2"/>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nl-NL" sz="1000" kern="0" noProof="0" dirty="0" smtClean="0">
                        <a:solidFill>
                          <a:schemeClr val="tx2"/>
                        </a:solidFill>
                        <a:latin typeface="+mn-lt"/>
                        <a:ea typeface="+mn-ea"/>
                        <a:cs typeface="+mn-cs"/>
                      </a:endParaRPr>
                    </a:p>
                  </a:txBody>
                  <a:tcPr/>
                </a:tc>
              </a:tr>
              <a:tr h="370840">
                <a:tc>
                  <a:txBody>
                    <a:bodyPr/>
                    <a:lstStyle/>
                    <a:p>
                      <a:pPr lvl="1">
                        <a:lnSpc>
                          <a:spcPct val="100000"/>
                        </a:lnSpc>
                      </a:pPr>
                      <a:endParaRPr lang="nl-NL" sz="1100" dirty="0" smtClean="0"/>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en-US" sz="1000" kern="0" baseline="0" noProof="0" dirty="0" smtClean="0">
                        <a:solidFill>
                          <a:schemeClr val="tx2"/>
                        </a:solidFill>
                        <a:latin typeface="+mn-lt"/>
                        <a:ea typeface="+mn-ea"/>
                        <a:cs typeface="+mn-cs"/>
                      </a:endParaRPr>
                    </a:p>
                  </a:txBody>
                  <a:tcPr/>
                </a:tc>
              </a:tr>
              <a:tr h="370840">
                <a:tc>
                  <a:txBody>
                    <a:bodyPr/>
                    <a:lstStyle/>
                    <a:p>
                      <a:pPr lvl="1">
                        <a:lnSpc>
                          <a:spcPct val="100000"/>
                        </a:lnSpc>
                      </a:pPr>
                      <a:endParaRPr lang="nl-NL" sz="1100" dirty="0" smtClean="0">
                        <a:solidFill>
                          <a:schemeClr val="tx2"/>
                        </a:solidFill>
                        <a:latin typeface="+mn-lt"/>
                        <a:ea typeface="+mn-ea"/>
                        <a:cs typeface="+mn-cs"/>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en-US" sz="1000" kern="0" baseline="0" noProof="0" dirty="0" smtClean="0">
                        <a:solidFill>
                          <a:schemeClr val="tx2"/>
                        </a:solidFill>
                        <a:latin typeface="+mn-lt"/>
                        <a:ea typeface="+mn-ea"/>
                        <a:cs typeface="+mn-cs"/>
                      </a:endParaRPr>
                    </a:p>
                  </a:txBody>
                  <a:tcPr/>
                </a:tc>
              </a:tr>
            </a:tbl>
          </a:graphicData>
        </a:graphic>
      </p:graphicFrame>
    </p:spTree>
    <p:extLst>
      <p:ext uri="{BB962C8B-B14F-4D97-AF65-F5344CB8AC3E}">
        <p14:creationId xmlns:p14="http://schemas.microsoft.com/office/powerpoint/2010/main" val="2953028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HR-domein - bedrijfsfuncties</a:t>
            </a:r>
            <a:endParaRPr lang="nl-NL"/>
          </a:p>
        </p:txBody>
      </p:sp>
      <p:sp>
        <p:nvSpPr>
          <p:cNvPr id="5" name="Tijdelijke aanduiding voor tekst 2"/>
          <p:cNvSpPr>
            <a:spLocks noGrp="1"/>
          </p:cNvSpPr>
          <p:nvPr>
            <p:ph type="body" sz="quarter" idx="10"/>
          </p:nvPr>
        </p:nvSpPr>
        <p:spPr>
          <a:xfrm>
            <a:off x="565006" y="771550"/>
            <a:ext cx="8135937" cy="3168650"/>
          </a:xfrm>
        </p:spPr>
        <p:txBody>
          <a:bodyPr/>
          <a:lstStyle/>
          <a:p>
            <a:pPr marL="285750" indent="-285750">
              <a:buFontTx/>
              <a:buChar char="-"/>
            </a:pPr>
            <a:r>
              <a:rPr lang="nl-NL" smtClean="0"/>
              <a:t>OM, PA (administratie)</a:t>
            </a:r>
          </a:p>
          <a:p>
            <a:pPr marL="285750" indent="-285750">
              <a:buFontTx/>
              <a:buChar char="-"/>
            </a:pPr>
            <a:r>
              <a:rPr lang="nl-NL" smtClean="0"/>
              <a:t>Salaris, benefits, Time (compensation+Benefits)</a:t>
            </a:r>
          </a:p>
          <a:p>
            <a:pPr marL="285750" indent="-285750">
              <a:buFontTx/>
              <a:buChar char="-"/>
            </a:pPr>
            <a:r>
              <a:rPr lang="nl-NL" smtClean="0"/>
              <a:t>Werving&amp;Selectie</a:t>
            </a:r>
          </a:p>
          <a:p>
            <a:pPr marL="285750" indent="-285750">
              <a:buFontTx/>
              <a:buChar char="-"/>
            </a:pPr>
            <a:r>
              <a:rPr lang="nl-NL" smtClean="0"/>
              <a:t>Performance mgt</a:t>
            </a:r>
          </a:p>
          <a:p>
            <a:pPr marL="285750" indent="-285750">
              <a:buFontTx/>
              <a:buChar char="-"/>
            </a:pPr>
            <a:r>
              <a:rPr lang="nl-NL" smtClean="0"/>
              <a:t>Competentiemanagement, Ontwikkeling</a:t>
            </a:r>
          </a:p>
          <a:p>
            <a:pPr marL="285750" indent="-285750">
              <a:buFontTx/>
              <a:buChar char="-"/>
            </a:pPr>
            <a:r>
              <a:rPr lang="nl-NL" smtClean="0"/>
              <a:t>Personeelsplanning</a:t>
            </a:r>
          </a:p>
          <a:p>
            <a:pPr marL="285750" indent="-285750">
              <a:buFontTx/>
              <a:buChar char="-"/>
            </a:pPr>
            <a:r>
              <a:rPr lang="nl-NL" smtClean="0"/>
              <a:t>ESS/MSS/Helpdesk/Infohuis</a:t>
            </a:r>
          </a:p>
          <a:p>
            <a:pPr marL="285750" indent="-285750">
              <a:buFontTx/>
              <a:buChar char="-"/>
            </a:pPr>
            <a:endParaRPr lang="nl-NL"/>
          </a:p>
        </p:txBody>
      </p:sp>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411510"/>
            <a:ext cx="3973088" cy="4299942"/>
          </a:xfrm>
          <a:prstGeom prst="rect">
            <a:avLst/>
          </a:prstGeom>
        </p:spPr>
      </p:pic>
    </p:spTree>
    <p:extLst>
      <p:ext uri="{BB962C8B-B14F-4D97-AF65-F5344CB8AC3E}">
        <p14:creationId xmlns:p14="http://schemas.microsoft.com/office/powerpoint/2010/main" val="3516121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HR-domein</a:t>
            </a:r>
            <a:endParaRPr lang="nl-NL"/>
          </a:p>
        </p:txBody>
      </p:sp>
      <p:sp>
        <p:nvSpPr>
          <p:cNvPr id="5" name="Tijdelijke aanduiding voor tekst 2"/>
          <p:cNvSpPr>
            <a:spLocks noGrp="1"/>
          </p:cNvSpPr>
          <p:nvPr>
            <p:ph type="body" sz="quarter" idx="10"/>
          </p:nvPr>
        </p:nvSpPr>
        <p:spPr>
          <a:xfrm>
            <a:off x="565006" y="771550"/>
            <a:ext cx="8135937" cy="3168650"/>
          </a:xfrm>
        </p:spPr>
        <p:txBody>
          <a:bodyPr/>
          <a:lstStyle/>
          <a:p>
            <a:r>
              <a:rPr lang="nl-NL" u="sng" smtClean="0"/>
              <a:t>Bedrijfsfuncties HR</a:t>
            </a:r>
            <a:r>
              <a:rPr lang="nl-NL" smtClean="0"/>
              <a:t>:</a:t>
            </a:r>
          </a:p>
          <a:p>
            <a:pPr marL="285750" indent="-285750">
              <a:buFontTx/>
              <a:buChar char="-"/>
            </a:pPr>
            <a:r>
              <a:rPr lang="nl-NL" smtClean="0"/>
              <a:t>OM, PA (administratie)</a:t>
            </a:r>
          </a:p>
          <a:p>
            <a:pPr marL="285750" indent="-285750">
              <a:buFontTx/>
              <a:buChar char="-"/>
            </a:pPr>
            <a:r>
              <a:rPr lang="nl-NL" smtClean="0"/>
              <a:t>Salaris, benefits, Time (compensation+Benefits)</a:t>
            </a:r>
          </a:p>
          <a:p>
            <a:pPr marL="285750" indent="-285750">
              <a:buFontTx/>
              <a:buChar char="-"/>
            </a:pPr>
            <a:r>
              <a:rPr lang="nl-NL" smtClean="0"/>
              <a:t>Werving&amp;Selectie</a:t>
            </a:r>
          </a:p>
          <a:p>
            <a:pPr marL="285750" indent="-285750">
              <a:buFontTx/>
              <a:buChar char="-"/>
            </a:pPr>
            <a:r>
              <a:rPr lang="nl-NL" smtClean="0"/>
              <a:t>Performance mgt</a:t>
            </a:r>
          </a:p>
          <a:p>
            <a:pPr marL="285750" indent="-285750">
              <a:buFontTx/>
              <a:buChar char="-"/>
            </a:pPr>
            <a:r>
              <a:rPr lang="nl-NL" smtClean="0"/>
              <a:t>Competentiemanagement, Ontwikkeling</a:t>
            </a:r>
          </a:p>
          <a:p>
            <a:pPr marL="285750" indent="-285750">
              <a:buFontTx/>
              <a:buChar char="-"/>
            </a:pPr>
            <a:r>
              <a:rPr lang="nl-NL" smtClean="0"/>
              <a:t>Personeelsplanning</a:t>
            </a:r>
          </a:p>
          <a:p>
            <a:r>
              <a:rPr lang="nl-NL" u="sng" smtClean="0"/>
              <a:t>Bedrijfsfuncties ET&amp;O:</a:t>
            </a:r>
            <a:endParaRPr lang="nl-NL" u="sng"/>
          </a:p>
          <a:p>
            <a:pPr marL="171450" indent="-171450">
              <a:buFont typeface="Arial" panose="020B0604020202020204" pitchFamily="34" charset="0"/>
              <a:buChar char="•"/>
            </a:pPr>
            <a:r>
              <a:rPr lang="nl-NL"/>
              <a:t>Ontwikkelen opleiding/studiepaden</a:t>
            </a:r>
          </a:p>
          <a:p>
            <a:pPr marL="171450" indent="-171450">
              <a:buFont typeface="Arial" panose="020B0604020202020204" pitchFamily="34" charset="0"/>
              <a:buChar char="•"/>
            </a:pPr>
            <a:r>
              <a:rPr lang="nl-NL"/>
              <a:t>Inkopen opleiding / leveranciersbeoordeling</a:t>
            </a:r>
          </a:p>
          <a:p>
            <a:pPr marL="171450" indent="-171450">
              <a:buFont typeface="Arial" panose="020B0604020202020204" pitchFamily="34" charset="0"/>
              <a:buChar char="•"/>
            </a:pPr>
            <a:r>
              <a:rPr lang="nl-NL"/>
              <a:t>Plannen, inschrijven, afnemen &amp; verzorgen opleiding</a:t>
            </a:r>
          </a:p>
          <a:p>
            <a:pPr marL="171450" indent="-171450">
              <a:buFont typeface="Arial" panose="020B0604020202020204" pitchFamily="34" charset="0"/>
              <a:buChar char="•"/>
            </a:pPr>
            <a:r>
              <a:rPr lang="nl-NL"/>
              <a:t>Toetsing / Certificaten</a:t>
            </a:r>
          </a:p>
          <a:p>
            <a:pPr marL="171450" indent="-171450">
              <a:buFont typeface="Arial" panose="020B0604020202020204" pitchFamily="34" charset="0"/>
              <a:buChar char="•"/>
            </a:pPr>
            <a:r>
              <a:rPr lang="nl-NL"/>
              <a:t>Evalueren</a:t>
            </a:r>
          </a:p>
          <a:p>
            <a:pPr marL="171450" indent="-171450">
              <a:buFont typeface="Arial" panose="020B0604020202020204" pitchFamily="34" charset="0"/>
              <a:buChar char="•"/>
            </a:pPr>
            <a:r>
              <a:rPr lang="nl-NL"/>
              <a:t>Begeleiding leerlingen</a:t>
            </a:r>
          </a:p>
          <a:p>
            <a:pPr marL="171450" indent="-171450">
              <a:buFont typeface="Arial" panose="020B0604020202020204" pitchFamily="34" charset="0"/>
              <a:buChar char="•"/>
            </a:pPr>
            <a:r>
              <a:rPr lang="nl-NL"/>
              <a:t>Beheren middelen</a:t>
            </a:r>
          </a:p>
          <a:p>
            <a:pPr marL="171450" indent="-171450">
              <a:buFont typeface="Arial" panose="020B0604020202020204" pitchFamily="34" charset="0"/>
              <a:buChar char="•"/>
            </a:pPr>
            <a:r>
              <a:rPr lang="nl-NL"/>
              <a:t>Facturatie (naar derden/aannemerij)</a:t>
            </a:r>
          </a:p>
          <a:p>
            <a:pPr marL="171450" indent="-171450">
              <a:buFont typeface="Arial" panose="020B0604020202020204" pitchFamily="34" charset="0"/>
              <a:buChar char="•"/>
            </a:pPr>
            <a:r>
              <a:rPr lang="nl-NL"/>
              <a:t>Kennismanagement</a:t>
            </a:r>
          </a:p>
          <a:p>
            <a:endParaRPr lang="nl-NL"/>
          </a:p>
        </p:txBody>
      </p:sp>
    </p:spTree>
    <p:extLst>
      <p:ext uri="{BB962C8B-B14F-4D97-AF65-F5344CB8AC3E}">
        <p14:creationId xmlns:p14="http://schemas.microsoft.com/office/powerpoint/2010/main" val="366378201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HR (incl. ET&amp;O) applicatiearchitectuur</a:t>
            </a:r>
            <a:endParaRPr lang="nl-NL"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43558"/>
            <a:ext cx="8853442"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5175" y="0"/>
            <a:ext cx="2028825" cy="79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01395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11560" y="1050106"/>
            <a:ext cx="8136581" cy="3321844"/>
          </a:xfrm>
        </p:spPr>
        <p:txBody>
          <a:bodyPr/>
          <a:lstStyle/>
          <a:p>
            <a:pPr marL="0" indent="0">
              <a:buNone/>
            </a:pPr>
            <a:r>
              <a:rPr lang="nl-NL" sz="1200" u="sng" smtClean="0"/>
              <a:t>HR:</a:t>
            </a:r>
          </a:p>
          <a:p>
            <a:r>
              <a:rPr lang="nl-NL" sz="1200"/>
              <a:t>U</a:t>
            </a:r>
            <a:r>
              <a:rPr lang="nl-NL" sz="1200" smtClean="0"/>
              <a:t>itgebreide toepassing van SAP-HR (met daaraan gekoppeld BW, Cosmos en DCTM). Meer dan gemiddelde functionaliteit via inrichting en maatwerk beschikbaar (deels specifiek voor Enexis). </a:t>
            </a:r>
          </a:p>
          <a:p>
            <a:r>
              <a:rPr lang="nl-NL" sz="1200" smtClean="0"/>
              <a:t>Op korte termijn vraag naar apps, welke voorzien worden via Mendix te realiseren. Daarbij uitgebreide realisatie van webservices, welke herbruikt kunnen worden voor non-HR processen.</a:t>
            </a:r>
          </a:p>
          <a:p>
            <a:r>
              <a:rPr lang="nl-NL" sz="1200" smtClean="0"/>
              <a:t>EIC voor ticketing voldoet in de basis, maar geen relatie met kennismgt (infohuis) en beperkte zoekfunctie. Sterke behoefte om (interactie)functionaliteit die voor K&amp;M wordt ontwikkeld te hergebruiken voor HR. Toepassing van uitgebreide ESS/MSS moet leiden tot verdere reductie van ticketing.</a:t>
            </a:r>
          </a:p>
          <a:p>
            <a:r>
              <a:rPr lang="nl-NL" sz="1200"/>
              <a:t>Geen visie hoe HR (data)services kan aanbieden aan rest van de Enexis-organisatie: vernieuwing en </a:t>
            </a:r>
            <a:r>
              <a:rPr lang="nl-NL" sz="1200" smtClean="0"/>
              <a:t>optimalisatie vooral beperkt op HR-domein. Voor HR-ontwikkeling wordt vooral gedacht in stand-alone oplossingen: geen visie op registratie van data en hergebruik vanuit SAP-HR (geen integratie).</a:t>
            </a:r>
          </a:p>
          <a:p>
            <a:r>
              <a:rPr lang="nl-NL" sz="1200" smtClean="0"/>
              <a:t>Uitgebreide toepassing van ESS/MSS/Helpdesk/Infohuis waardoor administratieve handelingen sterk zijn gereduceerd.</a:t>
            </a:r>
            <a:endParaRPr lang="nl-NL" sz="1200"/>
          </a:p>
          <a:p>
            <a:pPr marL="0" indent="0">
              <a:buNone/>
            </a:pPr>
            <a:r>
              <a:rPr lang="nl-NL" sz="1200" u="sng" smtClean="0"/>
              <a:t>ET&amp;O</a:t>
            </a:r>
            <a:r>
              <a:rPr lang="nl-NL" sz="1200" smtClean="0"/>
              <a:t>:</a:t>
            </a:r>
          </a:p>
          <a:p>
            <a:r>
              <a:rPr lang="nl-NL" sz="1200">
                <a:solidFill>
                  <a:schemeClr val="tx2"/>
                </a:solidFill>
              </a:rPr>
              <a:t>Onderzoek vervanging Leerplein (SaaS) en kleinere BoB/maatwerkapplicaties in de context (ism andere netbeheerders O&amp;O-fonds) heeft geleid tot upgrade bestaande Leerplein en constatering dat er geen suite-oplossing is die totaaloplossing biedt.</a:t>
            </a:r>
          </a:p>
          <a:p>
            <a:r>
              <a:rPr lang="nl-NL" sz="1200">
                <a:solidFill>
                  <a:schemeClr val="tx2"/>
                </a:solidFill>
              </a:rPr>
              <a:t>Integratie is beperkt en kan worden verbeterd. Echter behoefte ernaar is tevens beperkt.</a:t>
            </a:r>
          </a:p>
          <a:p>
            <a:r>
              <a:rPr lang="nl-NL" sz="1200">
                <a:solidFill>
                  <a:schemeClr val="tx2"/>
                </a:solidFill>
              </a:rPr>
              <a:t>Behoefte aan een CMS, portaal bovenop Leerplein-functionaliteit, waarbij ook onderwerpen van Ontwikkelplein kan worden meegenomen.</a:t>
            </a:r>
          </a:p>
          <a:p>
            <a:endParaRPr lang="nl-NL" sz="1200"/>
          </a:p>
          <a:p>
            <a:endParaRPr lang="nl-NL" sz="1200"/>
          </a:p>
        </p:txBody>
      </p:sp>
      <p:sp>
        <p:nvSpPr>
          <p:cNvPr id="3" name="Titel 2"/>
          <p:cNvSpPr>
            <a:spLocks noGrp="1"/>
          </p:cNvSpPr>
          <p:nvPr>
            <p:ph type="title"/>
          </p:nvPr>
        </p:nvSpPr>
        <p:spPr/>
        <p:txBody>
          <a:bodyPr/>
          <a:lstStyle/>
          <a:p>
            <a:r>
              <a:rPr lang="nl-NL" smtClean="0"/>
              <a:t>HR-domein – bevindingen</a:t>
            </a:r>
            <a:endParaRPr lang="nl-NL"/>
          </a:p>
        </p:txBody>
      </p:sp>
    </p:spTree>
    <p:extLst>
      <p:ext uri="{BB962C8B-B14F-4D97-AF65-F5344CB8AC3E}">
        <p14:creationId xmlns:p14="http://schemas.microsoft.com/office/powerpoint/2010/main" val="9096345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err="1" smtClean="0"/>
              <a:t>Facilities</a:t>
            </a:r>
            <a:r>
              <a:rPr lang="nl-NL" smtClean="0"/>
              <a:t> applicatiearchitectuurdomein</a:t>
            </a:r>
            <a:endParaRPr lang="nl-NL"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805256"/>
            <a:ext cx="7344816" cy="3854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831" y="13026"/>
            <a:ext cx="1896309" cy="758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88464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11560" y="627534"/>
            <a:ext cx="8136581" cy="3960440"/>
          </a:xfrm>
        </p:spPr>
        <p:txBody>
          <a:bodyPr/>
          <a:lstStyle/>
          <a:p>
            <a:pPr marL="0" indent="0">
              <a:buNone/>
            </a:pPr>
            <a:r>
              <a:rPr lang="nl-NL" sz="1200" u="sng" dirty="0" smtClean="0"/>
              <a:t>Bedrijfsfuncties:</a:t>
            </a:r>
          </a:p>
          <a:p>
            <a:r>
              <a:rPr lang="nl-NL" sz="1200" dirty="0" err="1" smtClean="0"/>
              <a:t>Huisvesting&amp;Vastgoed</a:t>
            </a:r>
            <a:endParaRPr lang="nl-NL" sz="1200" dirty="0" smtClean="0"/>
          </a:p>
          <a:p>
            <a:r>
              <a:rPr lang="nl-NL" sz="1200" dirty="0" smtClean="0"/>
              <a:t>Facilitaire Dienstverlening</a:t>
            </a:r>
          </a:p>
          <a:p>
            <a:pPr lvl="1">
              <a:lnSpc>
                <a:spcPct val="100000"/>
              </a:lnSpc>
            </a:pPr>
            <a:r>
              <a:rPr lang="nl-NL" sz="1050" smtClean="0"/>
              <a:t>Kantoren/werkplek</a:t>
            </a:r>
          </a:p>
          <a:p>
            <a:pPr lvl="1">
              <a:lnSpc>
                <a:spcPct val="100000"/>
              </a:lnSpc>
            </a:pPr>
            <a:r>
              <a:rPr lang="nl-NL" sz="1050" smtClean="0"/>
              <a:t>Post/DIV </a:t>
            </a:r>
            <a:endParaRPr lang="nl-NL" sz="1050" dirty="0" smtClean="0"/>
          </a:p>
          <a:p>
            <a:r>
              <a:rPr lang="nl-NL" sz="1200" dirty="0" smtClean="0"/>
              <a:t>Mobiliteit/wagenpark</a:t>
            </a:r>
          </a:p>
          <a:p>
            <a:pPr marL="0" indent="0">
              <a:buNone/>
            </a:pPr>
            <a:endParaRPr lang="nl-NL" sz="1200" dirty="0" smtClean="0"/>
          </a:p>
          <a:p>
            <a:pPr marL="0" indent="0">
              <a:buNone/>
            </a:pPr>
            <a:r>
              <a:rPr lang="nl-NL" sz="1200" u="sng" smtClean="0"/>
              <a:t>Bevindingen:</a:t>
            </a:r>
            <a:endParaRPr lang="nl-NL" sz="1200" u="sng" dirty="0" smtClean="0"/>
          </a:p>
          <a:p>
            <a:r>
              <a:rPr lang="nl-NL" sz="1200" dirty="0" smtClean="0"/>
              <a:t>Aanbesteding Facilitaire Dienstverlening loopt: dus nieuw FMIS en bijbehorende integratie met </a:t>
            </a:r>
            <a:r>
              <a:rPr lang="nl-NL" sz="1200" dirty="0" err="1" smtClean="0"/>
              <a:t>Enexis</a:t>
            </a:r>
            <a:r>
              <a:rPr lang="nl-NL" sz="1200" dirty="0" smtClean="0"/>
              <a:t>-IT (KA,HR)</a:t>
            </a:r>
          </a:p>
          <a:p>
            <a:r>
              <a:rPr lang="nl-NL" sz="1200" dirty="0" smtClean="0"/>
              <a:t>DIV voor Facturen/</a:t>
            </a:r>
            <a:r>
              <a:rPr lang="nl-NL" sz="1200" dirty="0" err="1" smtClean="0"/>
              <a:t>Pdossier</a:t>
            </a:r>
            <a:r>
              <a:rPr lang="nl-NL" sz="1200" dirty="0" smtClean="0"/>
              <a:t> lopen eigen initiatieven vanuit Fin/HR. Corsa (post) geen </a:t>
            </a:r>
            <a:r>
              <a:rPr lang="nl-NL" sz="1200" smtClean="0"/>
              <a:t>strategie.</a:t>
            </a:r>
          </a:p>
          <a:p>
            <a:r>
              <a:rPr lang="nl-NL" sz="1200" smtClean="0"/>
              <a:t>Corsa uitfaseren: vervangen door correspondentie direct in de bedrijfsapplicaties te laten landen waar deze betrekking op heeft. Dit vindt nu ook reeds plaats, dus dubbele opslag. Conclusie is dat alle correspondentie die verplicht bewaard moet worden, dus aan een proces/bedrijfsfunctie wordt toegewezen en in bijbehorende DMS-oplossing wordt gearchiveerd. Overige correspondentie via email.</a:t>
            </a:r>
            <a:endParaRPr lang="nl-NL" sz="1200" dirty="0" smtClean="0"/>
          </a:p>
          <a:p>
            <a:r>
              <a:rPr lang="nl-NL" sz="1200" dirty="0" smtClean="0"/>
              <a:t>Wagenpark/mobiliteit zeer versnipperde/onsamenhangende IT: integratie in HR-IT </a:t>
            </a:r>
            <a:r>
              <a:rPr lang="nl-NL" sz="1200" smtClean="0"/>
              <a:t>lijkt wenselijk (ESS, EIC, PSA)</a:t>
            </a:r>
            <a:endParaRPr lang="nl-NL" sz="1200" dirty="0" smtClean="0"/>
          </a:p>
          <a:p>
            <a:r>
              <a:rPr lang="nl-NL" sz="1200" dirty="0" smtClean="0"/>
              <a:t>Reporting is complex/semi-handmatig door vele </a:t>
            </a:r>
            <a:r>
              <a:rPr lang="nl-NL" sz="1200" smtClean="0"/>
              <a:t>uitbestede dienstverlening. Fungeert in essentie standalone en alleen blijven gebruiken indien externe partner geen geïntegreerde reporting kan leveren.</a:t>
            </a:r>
          </a:p>
          <a:p>
            <a:r>
              <a:rPr lang="nl-NL" sz="1200" smtClean="0"/>
              <a:t>Werkplekvoorziening bevatten steeds meer IT, wat echter geleverd moet worden door Facilitaire Dienstverlener. Integratie met Enexis-IT-landschap is beperkt en heeft vooral betrekking op BaVo/KA. De Fac.Dienstverlener zal waarschijnlijk zorgdragen dat deze integratie met BaVo-oplossingen met een groot marktaandeel mogelijk blijft, dus is het op dit gebied verstandig dat Enexis deze oplossingen ook blijft gebruiken</a:t>
            </a:r>
            <a:endParaRPr lang="nl-NL" sz="1200" dirty="0" smtClean="0"/>
          </a:p>
          <a:p>
            <a:endParaRPr lang="nl-NL" sz="1200" dirty="0"/>
          </a:p>
        </p:txBody>
      </p:sp>
      <p:sp>
        <p:nvSpPr>
          <p:cNvPr id="3" name="Titel 2"/>
          <p:cNvSpPr>
            <a:spLocks noGrp="1"/>
          </p:cNvSpPr>
          <p:nvPr>
            <p:ph type="title"/>
          </p:nvPr>
        </p:nvSpPr>
        <p:spPr/>
        <p:txBody>
          <a:bodyPr/>
          <a:lstStyle/>
          <a:p>
            <a:r>
              <a:rPr lang="nl-NL" smtClean="0"/>
              <a:t>Facilities</a:t>
            </a:r>
            <a:endParaRPr lang="nl-NL"/>
          </a:p>
        </p:txBody>
      </p:sp>
    </p:spTree>
    <p:extLst>
      <p:ext uri="{BB962C8B-B14F-4D97-AF65-F5344CB8AC3E}">
        <p14:creationId xmlns:p14="http://schemas.microsoft.com/office/powerpoint/2010/main" val="36035992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P2P applicatiearchitectuur</a:t>
            </a:r>
            <a:endParaRPr lang="nl-NL"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582" y="700658"/>
            <a:ext cx="8309682" cy="4031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51470"/>
            <a:ext cx="1728192" cy="675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765873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a:spLocks noGrp="1"/>
          </p:cNvSpPr>
          <p:nvPr>
            <p:ph type="body" sz="quarter" idx="11"/>
          </p:nvPr>
        </p:nvSpPr>
        <p:spPr>
          <a:xfrm>
            <a:off x="539552" y="483518"/>
            <a:ext cx="8208911" cy="4032448"/>
          </a:xfrm>
        </p:spPr>
        <p:txBody>
          <a:bodyPr/>
          <a:lstStyle/>
          <a:p>
            <a:pPr marL="0" indent="0">
              <a:buNone/>
            </a:pPr>
            <a:r>
              <a:rPr lang="nl-NL" sz="1200" u="sng" dirty="0" smtClean="0">
                <a:solidFill>
                  <a:schemeClr val="tx2"/>
                </a:solidFill>
              </a:rPr>
              <a:t>Bedrijfsfuncties:</a:t>
            </a:r>
          </a:p>
          <a:p>
            <a:r>
              <a:rPr lang="nl-NL" sz="1200" dirty="0" err="1" smtClean="0">
                <a:solidFill>
                  <a:schemeClr val="tx2"/>
                </a:solidFill>
              </a:rPr>
              <a:t>Sourcen</a:t>
            </a:r>
            <a:r>
              <a:rPr lang="nl-NL" sz="1200" dirty="0" smtClean="0">
                <a:solidFill>
                  <a:schemeClr val="tx2"/>
                </a:solidFill>
              </a:rPr>
              <a:t> (Inkoop)</a:t>
            </a:r>
          </a:p>
          <a:p>
            <a:r>
              <a:rPr lang="nl-NL" sz="1200" dirty="0">
                <a:solidFill>
                  <a:schemeClr val="tx2"/>
                </a:solidFill>
              </a:rPr>
              <a:t>Contracteren (Inkoop</a:t>
            </a:r>
            <a:r>
              <a:rPr lang="nl-NL" sz="1200" dirty="0" smtClean="0">
                <a:solidFill>
                  <a:schemeClr val="tx2"/>
                </a:solidFill>
              </a:rPr>
              <a:t>)</a:t>
            </a:r>
          </a:p>
          <a:p>
            <a:r>
              <a:rPr lang="nl-NL" sz="1200" dirty="0" smtClean="0">
                <a:solidFill>
                  <a:schemeClr val="tx2"/>
                </a:solidFill>
              </a:rPr>
              <a:t>Bestellen (artikel-, servicecatalogi)</a:t>
            </a:r>
          </a:p>
          <a:p>
            <a:r>
              <a:rPr lang="nl-NL" sz="1200" dirty="0" smtClean="0">
                <a:solidFill>
                  <a:schemeClr val="tx2"/>
                </a:solidFill>
              </a:rPr>
              <a:t>Leveren (Logistiek)</a:t>
            </a:r>
          </a:p>
          <a:p>
            <a:r>
              <a:rPr lang="nl-NL" sz="1200" dirty="0" smtClean="0">
                <a:solidFill>
                  <a:schemeClr val="tx2"/>
                </a:solidFill>
              </a:rPr>
              <a:t>Factuurverwerking (</a:t>
            </a:r>
            <a:r>
              <a:rPr lang="nl-NL" sz="1200" dirty="0" err="1" smtClean="0">
                <a:solidFill>
                  <a:schemeClr val="tx2"/>
                </a:solidFill>
              </a:rPr>
              <a:t>Financien</a:t>
            </a:r>
            <a:r>
              <a:rPr lang="nl-NL" sz="1200" dirty="0" smtClean="0">
                <a:solidFill>
                  <a:schemeClr val="tx2"/>
                </a:solidFill>
              </a:rPr>
              <a:t>)</a:t>
            </a:r>
          </a:p>
          <a:p>
            <a:r>
              <a:rPr lang="nl-NL" sz="1200" dirty="0" smtClean="0">
                <a:solidFill>
                  <a:schemeClr val="tx2"/>
                </a:solidFill>
              </a:rPr>
              <a:t>Betalen (</a:t>
            </a:r>
            <a:r>
              <a:rPr lang="nl-NL" sz="1200" dirty="0" err="1" smtClean="0">
                <a:solidFill>
                  <a:schemeClr val="tx2"/>
                </a:solidFill>
              </a:rPr>
              <a:t>Financien</a:t>
            </a:r>
            <a:r>
              <a:rPr lang="nl-NL" sz="1200" dirty="0" smtClean="0">
                <a:solidFill>
                  <a:schemeClr val="tx2"/>
                </a:solidFill>
              </a:rPr>
              <a:t>)</a:t>
            </a:r>
          </a:p>
          <a:p>
            <a:r>
              <a:rPr lang="nl-NL" sz="1200" dirty="0" err="1" smtClean="0">
                <a:solidFill>
                  <a:schemeClr val="tx2"/>
                </a:solidFill>
              </a:rPr>
              <a:t>ContractManagement</a:t>
            </a:r>
            <a:r>
              <a:rPr lang="nl-NL" sz="1200" dirty="0" smtClean="0">
                <a:solidFill>
                  <a:schemeClr val="tx2"/>
                </a:solidFill>
              </a:rPr>
              <a:t> (decentraal: </a:t>
            </a:r>
            <a:r>
              <a:rPr lang="nl-NL" sz="1200" dirty="0" err="1" smtClean="0">
                <a:solidFill>
                  <a:schemeClr val="tx2"/>
                </a:solidFill>
              </a:rPr>
              <a:t>ICT,Fac,Aannemerij,ET&amp;O</a:t>
            </a:r>
            <a:r>
              <a:rPr lang="nl-NL" sz="1200" dirty="0" smtClean="0">
                <a:solidFill>
                  <a:schemeClr val="tx2"/>
                </a:solidFill>
              </a:rPr>
              <a:t>)</a:t>
            </a:r>
          </a:p>
          <a:p>
            <a:r>
              <a:rPr lang="nl-NL" sz="1200" dirty="0">
                <a:solidFill>
                  <a:schemeClr val="tx2"/>
                </a:solidFill>
              </a:rPr>
              <a:t>Leveranciersbeheer (Inkoop)</a:t>
            </a:r>
            <a:endParaRPr lang="nl-NL" sz="1200" dirty="0" smtClean="0">
              <a:solidFill>
                <a:schemeClr val="tx2"/>
              </a:solidFill>
            </a:endParaRPr>
          </a:p>
          <a:p>
            <a:r>
              <a:rPr lang="nl-NL" sz="1200" dirty="0" smtClean="0">
                <a:solidFill>
                  <a:schemeClr val="tx2"/>
                </a:solidFill>
              </a:rPr>
              <a:t>Specials:</a:t>
            </a:r>
          </a:p>
          <a:p>
            <a:pPr lvl="1">
              <a:lnSpc>
                <a:spcPct val="100000"/>
              </a:lnSpc>
            </a:pPr>
            <a:r>
              <a:rPr lang="nl-NL" sz="1050" dirty="0" smtClean="0">
                <a:solidFill>
                  <a:schemeClr val="tx2"/>
                </a:solidFill>
              </a:rPr>
              <a:t>inhuren (</a:t>
            </a:r>
            <a:r>
              <a:rPr lang="nl-NL" sz="1050" dirty="0" err="1" smtClean="0">
                <a:solidFill>
                  <a:schemeClr val="tx2"/>
                </a:solidFill>
              </a:rPr>
              <a:t>icm</a:t>
            </a:r>
            <a:r>
              <a:rPr lang="nl-NL" sz="1050" dirty="0" smtClean="0">
                <a:solidFill>
                  <a:schemeClr val="tx2"/>
                </a:solidFill>
              </a:rPr>
              <a:t> HR-inzetdesk)</a:t>
            </a:r>
          </a:p>
          <a:p>
            <a:pPr lvl="1">
              <a:lnSpc>
                <a:spcPct val="100000"/>
              </a:lnSpc>
            </a:pPr>
            <a:r>
              <a:rPr lang="nl-NL" sz="1050" dirty="0" smtClean="0">
                <a:solidFill>
                  <a:schemeClr val="tx2"/>
                </a:solidFill>
              </a:rPr>
              <a:t>SQM </a:t>
            </a:r>
            <a:r>
              <a:rPr lang="nl-NL" sz="1050" dirty="0">
                <a:solidFill>
                  <a:schemeClr val="tx2"/>
                </a:solidFill>
              </a:rPr>
              <a:t>aannemerij (Inkoop)</a:t>
            </a:r>
            <a:endParaRPr lang="nl-NL" sz="1050" dirty="0" smtClean="0">
              <a:solidFill>
                <a:schemeClr val="tx2"/>
              </a:solidFill>
            </a:endParaRPr>
          </a:p>
          <a:p>
            <a:pPr marL="0" indent="0">
              <a:buNone/>
            </a:pPr>
            <a:endParaRPr lang="nl-NL" sz="1200" u="sng" dirty="0" smtClean="0">
              <a:solidFill>
                <a:schemeClr val="tx2"/>
              </a:solidFill>
            </a:endParaRPr>
          </a:p>
          <a:p>
            <a:pPr marL="0" indent="0">
              <a:buNone/>
            </a:pPr>
            <a:r>
              <a:rPr lang="nl-NL" sz="1200" u="sng" dirty="0" smtClean="0">
                <a:solidFill>
                  <a:schemeClr val="tx2"/>
                </a:solidFill>
              </a:rPr>
              <a:t>Bevindingen:</a:t>
            </a:r>
          </a:p>
          <a:p>
            <a:r>
              <a:rPr lang="nl-NL" sz="1200" dirty="0" smtClean="0">
                <a:solidFill>
                  <a:schemeClr val="tx2"/>
                </a:solidFill>
              </a:rPr>
              <a:t>Gebruiksvriendelijkheid SAP-MM vergroten, vooral voor primair proces </a:t>
            </a:r>
            <a:r>
              <a:rPr lang="nl-NL" sz="1200" dirty="0" err="1" smtClean="0">
                <a:solidFill>
                  <a:schemeClr val="tx2"/>
                </a:solidFill>
              </a:rPr>
              <a:t>icm</a:t>
            </a:r>
            <a:r>
              <a:rPr lang="nl-NL" sz="1200" dirty="0" smtClean="0">
                <a:solidFill>
                  <a:schemeClr val="tx2"/>
                </a:solidFill>
              </a:rPr>
              <a:t> Logistiek</a:t>
            </a:r>
          </a:p>
          <a:p>
            <a:r>
              <a:rPr lang="nl-NL" sz="1200" dirty="0" smtClean="0">
                <a:solidFill>
                  <a:schemeClr val="tx2"/>
                </a:solidFill>
              </a:rPr>
              <a:t>Basisfuncties ondersteund met SAP, met nauwelijks gebruik van de geavanceerdere mogelijkheden.</a:t>
            </a:r>
          </a:p>
          <a:p>
            <a:r>
              <a:rPr lang="nl-NL" sz="1200" dirty="0" smtClean="0">
                <a:solidFill>
                  <a:schemeClr val="tx2"/>
                </a:solidFill>
              </a:rPr>
              <a:t>Voor de complexere functies worden SaaS-oplossingen ingezet. Daarmee wordt ervaring opgedaan wat de impact is van automatisering op deze historisch gezien veelal kennis/specialistisch gedreven uitoefening van de functie. Gebruiksvriendelijk is </a:t>
            </a:r>
            <a:r>
              <a:rPr lang="nl-NL" sz="1200" dirty="0" err="1" smtClean="0">
                <a:solidFill>
                  <a:schemeClr val="tx2"/>
                </a:solidFill>
              </a:rPr>
              <a:t>key</a:t>
            </a:r>
            <a:r>
              <a:rPr lang="nl-NL" sz="1200" dirty="0" smtClean="0">
                <a:solidFill>
                  <a:schemeClr val="tx2"/>
                </a:solidFill>
              </a:rPr>
              <a:t> om automatisering te laten slagen.</a:t>
            </a:r>
          </a:p>
          <a:p>
            <a:r>
              <a:rPr lang="nl-NL" sz="1200" dirty="0" smtClean="0">
                <a:solidFill>
                  <a:schemeClr val="tx2"/>
                </a:solidFill>
              </a:rPr>
              <a:t>Bestelproces voor secundaire processen verloopt veelal via eigen servicemanagement-oplossingen. Deze kennen geen integratie met de generieke bestel en factuurverwerkingsoplossingen. Daardoor veel handmatige matching en goedkeuring.</a:t>
            </a:r>
          </a:p>
          <a:p>
            <a:r>
              <a:rPr lang="nl-NL" sz="1200" dirty="0" smtClean="0">
                <a:solidFill>
                  <a:schemeClr val="tx2"/>
                </a:solidFill>
              </a:rPr>
              <a:t>Geen IT-oplossingen voor (interne) </a:t>
            </a:r>
            <a:r>
              <a:rPr lang="nl-NL" sz="1200" dirty="0" err="1" smtClean="0">
                <a:solidFill>
                  <a:schemeClr val="tx2"/>
                </a:solidFill>
              </a:rPr>
              <a:t>ServiceDesk</a:t>
            </a:r>
            <a:r>
              <a:rPr lang="nl-NL" sz="1200" dirty="0" smtClean="0">
                <a:solidFill>
                  <a:schemeClr val="tx2"/>
                </a:solidFill>
              </a:rPr>
              <a:t> en versnipperde informatieverstrekking</a:t>
            </a:r>
            <a:endParaRPr lang="nl-NL" sz="1200" dirty="0">
              <a:solidFill>
                <a:schemeClr val="tx2"/>
              </a:solidFill>
            </a:endParaRPr>
          </a:p>
        </p:txBody>
      </p:sp>
      <p:sp>
        <p:nvSpPr>
          <p:cNvPr id="2" name="Titel 1"/>
          <p:cNvSpPr>
            <a:spLocks noGrp="1"/>
          </p:cNvSpPr>
          <p:nvPr>
            <p:ph type="title"/>
          </p:nvPr>
        </p:nvSpPr>
        <p:spPr/>
        <p:txBody>
          <a:bodyPr/>
          <a:lstStyle/>
          <a:p>
            <a:r>
              <a:rPr lang="nl-NL" smtClean="0"/>
              <a:t>P2P</a:t>
            </a:r>
            <a:endParaRPr lang="nl-NL"/>
          </a:p>
        </p:txBody>
      </p:sp>
    </p:spTree>
    <p:extLst>
      <p:ext uri="{BB962C8B-B14F-4D97-AF65-F5344CB8AC3E}">
        <p14:creationId xmlns:p14="http://schemas.microsoft.com/office/powerpoint/2010/main" val="10190415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251520" y="762074"/>
            <a:ext cx="8136581" cy="3321844"/>
          </a:xfrm>
        </p:spPr>
        <p:txBody>
          <a:bodyPr/>
          <a:lstStyle/>
          <a:p>
            <a:pPr marL="0" indent="0">
              <a:buNone/>
            </a:pPr>
            <a:r>
              <a:rPr lang="nl-NL" sz="1200" u="sng" dirty="0" smtClean="0">
                <a:solidFill>
                  <a:schemeClr val="tx2"/>
                </a:solidFill>
              </a:rPr>
              <a:t>Bedrijfsfuncties:</a:t>
            </a:r>
          </a:p>
          <a:p>
            <a:r>
              <a:rPr lang="nl-NL" sz="1200" dirty="0" smtClean="0">
                <a:solidFill>
                  <a:schemeClr val="tx2"/>
                </a:solidFill>
              </a:rPr>
              <a:t>Planning &amp; Control</a:t>
            </a:r>
            <a:r>
              <a:rPr lang="nl-NL" sz="1200" dirty="0">
                <a:solidFill>
                  <a:schemeClr val="tx2"/>
                </a:solidFill>
              </a:rPr>
              <a:t> </a:t>
            </a:r>
            <a:r>
              <a:rPr lang="nl-NL" sz="1200" dirty="0" err="1" smtClean="0">
                <a:solidFill>
                  <a:schemeClr val="tx2"/>
                </a:solidFill>
              </a:rPr>
              <a:t>incl.urenverantwoording</a:t>
            </a:r>
            <a:endParaRPr lang="nl-NL" sz="1200" dirty="0" smtClean="0">
              <a:solidFill>
                <a:schemeClr val="tx2"/>
              </a:solidFill>
            </a:endParaRPr>
          </a:p>
          <a:p>
            <a:r>
              <a:rPr lang="nl-NL" sz="1200" dirty="0" err="1" smtClean="0">
                <a:solidFill>
                  <a:schemeClr val="tx2"/>
                </a:solidFill>
              </a:rPr>
              <a:t>Treasury</a:t>
            </a:r>
            <a:r>
              <a:rPr lang="nl-NL" sz="1200" dirty="0" smtClean="0">
                <a:solidFill>
                  <a:schemeClr val="tx2"/>
                </a:solidFill>
              </a:rPr>
              <a:t> &amp; Banking</a:t>
            </a:r>
          </a:p>
          <a:p>
            <a:r>
              <a:rPr lang="nl-NL" sz="1200" dirty="0" smtClean="0">
                <a:solidFill>
                  <a:schemeClr val="tx2"/>
                </a:solidFill>
              </a:rPr>
              <a:t>Activa &amp; Grootboek, Belastingen </a:t>
            </a:r>
          </a:p>
          <a:p>
            <a:r>
              <a:rPr lang="nl-NL" sz="1200" dirty="0" smtClean="0">
                <a:solidFill>
                  <a:schemeClr val="tx2"/>
                </a:solidFill>
              </a:rPr>
              <a:t>Reporting/verslaglegging</a:t>
            </a:r>
          </a:p>
          <a:p>
            <a:r>
              <a:rPr lang="nl-NL" sz="1200" dirty="0" err="1">
                <a:solidFill>
                  <a:schemeClr val="tx2"/>
                </a:solidFill>
              </a:rPr>
              <a:t>Vennootschaps</a:t>
            </a:r>
            <a:r>
              <a:rPr lang="nl-NL" sz="1200" dirty="0">
                <a:solidFill>
                  <a:schemeClr val="tx2"/>
                </a:solidFill>
              </a:rPr>
              <a:t>/</a:t>
            </a:r>
            <a:r>
              <a:rPr lang="nl-NL" sz="1200" dirty="0" err="1">
                <a:solidFill>
                  <a:schemeClr val="tx2"/>
                </a:solidFill>
              </a:rPr>
              <a:t>Entitybeheer</a:t>
            </a:r>
            <a:r>
              <a:rPr lang="nl-NL" sz="1200" dirty="0">
                <a:solidFill>
                  <a:schemeClr val="tx2"/>
                </a:solidFill>
              </a:rPr>
              <a:t> (JZ)</a:t>
            </a:r>
          </a:p>
          <a:p>
            <a:r>
              <a:rPr lang="nl-NL" sz="1200" dirty="0" smtClean="0">
                <a:solidFill>
                  <a:schemeClr val="tx2"/>
                </a:solidFill>
              </a:rPr>
              <a:t>Legal, Compliance</a:t>
            </a:r>
            <a:endParaRPr lang="nl-NL" sz="1200" dirty="0">
              <a:solidFill>
                <a:schemeClr val="tx2"/>
              </a:solidFill>
            </a:endParaRPr>
          </a:p>
          <a:p>
            <a:r>
              <a:rPr lang="nl-NL" sz="1200" dirty="0">
                <a:solidFill>
                  <a:schemeClr val="tx2"/>
                </a:solidFill>
              </a:rPr>
              <a:t>Audit &amp; </a:t>
            </a:r>
            <a:r>
              <a:rPr lang="nl-NL" sz="1200" dirty="0" smtClean="0">
                <a:solidFill>
                  <a:schemeClr val="tx2"/>
                </a:solidFill>
              </a:rPr>
              <a:t>Risk , Assurantiën</a:t>
            </a:r>
            <a:endParaRPr lang="nl-NL" sz="1200" dirty="0">
              <a:solidFill>
                <a:schemeClr val="tx2"/>
              </a:solidFill>
            </a:endParaRPr>
          </a:p>
          <a:p>
            <a:endParaRPr lang="nl-NL" sz="1200" dirty="0" smtClean="0">
              <a:solidFill>
                <a:schemeClr val="tx2"/>
              </a:solidFill>
            </a:endParaRPr>
          </a:p>
          <a:p>
            <a:pPr marL="0" indent="0">
              <a:buNone/>
            </a:pPr>
            <a:r>
              <a:rPr lang="nl-NL" sz="1200" u="sng" dirty="0" smtClean="0">
                <a:solidFill>
                  <a:schemeClr val="tx2"/>
                </a:solidFill>
              </a:rPr>
              <a:t>Bevindingen:</a:t>
            </a:r>
            <a:endParaRPr lang="nl-NL" sz="1200" dirty="0" smtClean="0">
              <a:solidFill>
                <a:schemeClr val="tx2"/>
              </a:solidFill>
            </a:endParaRPr>
          </a:p>
          <a:p>
            <a:r>
              <a:rPr lang="nl-NL" sz="1200" dirty="0" smtClean="0">
                <a:solidFill>
                  <a:schemeClr val="tx2"/>
                </a:solidFill>
              </a:rPr>
              <a:t>Aantal bedrijfsfuncties is </a:t>
            </a:r>
            <a:r>
              <a:rPr lang="nl-NL" sz="1200" dirty="0" err="1" smtClean="0">
                <a:solidFill>
                  <a:schemeClr val="tx2"/>
                </a:solidFill>
              </a:rPr>
              <a:t>kennis-intensief</a:t>
            </a:r>
            <a:r>
              <a:rPr lang="nl-NL" sz="1200" dirty="0" smtClean="0">
                <a:solidFill>
                  <a:schemeClr val="tx2"/>
                </a:solidFill>
              </a:rPr>
              <a:t> en wordt door professionals uitgevoerd. IT-oplossingen moeten vooral gezocht worden in het ECM-domein aangevuld met workflow-functionaliteit.</a:t>
            </a:r>
          </a:p>
          <a:p>
            <a:r>
              <a:rPr lang="nl-NL" sz="1200" dirty="0" smtClean="0">
                <a:solidFill>
                  <a:schemeClr val="tx2"/>
                </a:solidFill>
              </a:rPr>
              <a:t>Overige bedrijfsfuncties zijn vooral gedreven door </a:t>
            </a:r>
            <a:r>
              <a:rPr lang="nl-NL" sz="1200" dirty="0" err="1" smtClean="0">
                <a:solidFill>
                  <a:schemeClr val="tx2"/>
                </a:solidFill>
              </a:rPr>
              <a:t>reporting</a:t>
            </a:r>
            <a:r>
              <a:rPr lang="nl-NL" sz="1200" dirty="0" smtClean="0">
                <a:solidFill>
                  <a:schemeClr val="tx2"/>
                </a:solidFill>
              </a:rPr>
              <a:t> en moeten de IT-oplossingen vooral in het BI-domein worden gezocht. Echter </a:t>
            </a:r>
            <a:r>
              <a:rPr lang="nl-NL" sz="1200" dirty="0" err="1" smtClean="0">
                <a:solidFill>
                  <a:schemeClr val="tx2"/>
                </a:solidFill>
              </a:rPr>
              <a:t>agv</a:t>
            </a:r>
            <a:r>
              <a:rPr lang="nl-NL" sz="1200" dirty="0" smtClean="0">
                <a:solidFill>
                  <a:schemeClr val="tx2"/>
                </a:solidFill>
              </a:rPr>
              <a:t> interne </a:t>
            </a:r>
            <a:r>
              <a:rPr lang="nl-NL" sz="1200" dirty="0" err="1" smtClean="0">
                <a:solidFill>
                  <a:schemeClr val="tx2"/>
                </a:solidFill>
              </a:rPr>
              <a:t>financiele</a:t>
            </a:r>
            <a:r>
              <a:rPr lang="nl-NL" sz="1200" dirty="0" smtClean="0">
                <a:solidFill>
                  <a:schemeClr val="tx2"/>
                </a:solidFill>
              </a:rPr>
              <a:t> sturing (control) is een zeer hoge mate van integratie met nagenoeg alle andere bedrijfsfuncties van toepassing. De administraties van de andere bedrijfsfuncties kunnen ofwel direct een financiële waardering kennen (ERP) ofwel in de </a:t>
            </a:r>
            <a:r>
              <a:rPr lang="nl-NL" sz="1200" dirty="0" err="1" smtClean="0">
                <a:solidFill>
                  <a:schemeClr val="tx2"/>
                </a:solidFill>
              </a:rPr>
              <a:t>integratielaag</a:t>
            </a:r>
            <a:r>
              <a:rPr lang="nl-NL" sz="1200" dirty="0" smtClean="0">
                <a:solidFill>
                  <a:schemeClr val="tx2"/>
                </a:solidFill>
              </a:rPr>
              <a:t>. Indien dit in de </a:t>
            </a:r>
            <a:r>
              <a:rPr lang="nl-NL" sz="1200" dirty="0" err="1" smtClean="0">
                <a:solidFill>
                  <a:schemeClr val="tx2"/>
                </a:solidFill>
              </a:rPr>
              <a:t>integratielaag</a:t>
            </a:r>
            <a:r>
              <a:rPr lang="nl-NL" sz="1200" dirty="0" smtClean="0">
                <a:solidFill>
                  <a:schemeClr val="tx2"/>
                </a:solidFill>
              </a:rPr>
              <a:t> wordt toegepast, dan is geen </a:t>
            </a:r>
            <a:r>
              <a:rPr lang="nl-NL" sz="1200" dirty="0" err="1" smtClean="0">
                <a:solidFill>
                  <a:schemeClr val="tx2"/>
                </a:solidFill>
              </a:rPr>
              <a:t>financiele</a:t>
            </a:r>
            <a:r>
              <a:rPr lang="nl-NL" sz="1200" dirty="0" smtClean="0">
                <a:solidFill>
                  <a:schemeClr val="tx2"/>
                </a:solidFill>
              </a:rPr>
              <a:t> rapportage mogelijk in de eigen administratie. In exceptionele gevallen kan </a:t>
            </a:r>
            <a:r>
              <a:rPr lang="nl-NL" sz="1200" dirty="0" err="1" smtClean="0">
                <a:solidFill>
                  <a:schemeClr val="tx2"/>
                </a:solidFill>
              </a:rPr>
              <a:t>financiëel</a:t>
            </a:r>
            <a:r>
              <a:rPr lang="nl-NL" sz="1200" dirty="0" smtClean="0">
                <a:solidFill>
                  <a:schemeClr val="tx2"/>
                </a:solidFill>
              </a:rPr>
              <a:t> inzicht via integrale </a:t>
            </a:r>
            <a:r>
              <a:rPr lang="nl-NL" sz="1200" dirty="0" err="1" smtClean="0">
                <a:solidFill>
                  <a:schemeClr val="tx2"/>
                </a:solidFill>
              </a:rPr>
              <a:t>reporting</a:t>
            </a:r>
            <a:r>
              <a:rPr lang="nl-NL" sz="1200" dirty="0" smtClean="0">
                <a:solidFill>
                  <a:schemeClr val="tx2"/>
                </a:solidFill>
              </a:rPr>
              <a:t> worden toegepast, echter in dat geval moeten normen/budgetten en ook werkelijke kosten worden vastgelegd in een beheersbare bronregistratie.</a:t>
            </a:r>
          </a:p>
          <a:p>
            <a:r>
              <a:rPr lang="nl-NL" sz="1200" dirty="0" err="1" smtClean="0">
                <a:solidFill>
                  <a:schemeClr val="tx2"/>
                </a:solidFill>
              </a:rPr>
              <a:t>Enext</a:t>
            </a:r>
            <a:r>
              <a:rPr lang="nl-NL" sz="1200" dirty="0" smtClean="0">
                <a:solidFill>
                  <a:schemeClr val="tx2"/>
                </a:solidFill>
              </a:rPr>
              <a:t> ‘visie op ERP’ heeft hoge </a:t>
            </a:r>
            <a:r>
              <a:rPr lang="nl-NL" sz="1200" dirty="0">
                <a:solidFill>
                  <a:schemeClr val="tx2"/>
                </a:solidFill>
              </a:rPr>
              <a:t>mate van </a:t>
            </a:r>
            <a:r>
              <a:rPr lang="nl-NL" sz="1200" dirty="0" smtClean="0">
                <a:solidFill>
                  <a:schemeClr val="tx2"/>
                </a:solidFill>
              </a:rPr>
              <a:t>impact.</a:t>
            </a:r>
            <a:endParaRPr lang="nl-NL" sz="1200" dirty="0">
              <a:solidFill>
                <a:schemeClr val="tx2"/>
              </a:solidFill>
            </a:endParaRPr>
          </a:p>
        </p:txBody>
      </p:sp>
      <p:sp>
        <p:nvSpPr>
          <p:cNvPr id="3" name="Titel 2"/>
          <p:cNvSpPr>
            <a:spLocks noGrp="1"/>
          </p:cNvSpPr>
          <p:nvPr>
            <p:ph type="title"/>
          </p:nvPr>
        </p:nvSpPr>
        <p:spPr/>
        <p:txBody>
          <a:bodyPr/>
          <a:lstStyle/>
          <a:p>
            <a:r>
              <a:rPr lang="nl-NL" smtClean="0"/>
              <a:t>Financiën-domein (excl. </a:t>
            </a:r>
            <a:r>
              <a:rPr lang="nl-NL" dirty="0" smtClean="0"/>
              <a:t>P2P)</a:t>
            </a:r>
            <a:endParaRPr lang="nl-NL" dirty="0"/>
          </a:p>
        </p:txBody>
      </p:sp>
    </p:spTree>
    <p:extLst>
      <p:ext uri="{BB962C8B-B14F-4D97-AF65-F5344CB8AC3E}">
        <p14:creationId xmlns:p14="http://schemas.microsoft.com/office/powerpoint/2010/main" val="3480288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smtClean="0"/>
              <a:t>ICT-functie van </a:t>
            </a:r>
            <a:r>
              <a:rPr lang="nl-NL" dirty="0" err="1" smtClean="0"/>
              <a:t>Enexis</a:t>
            </a:r>
            <a:endParaRPr lang="nl-NL" dirty="0"/>
          </a:p>
        </p:txBody>
      </p:sp>
      <p:sp>
        <p:nvSpPr>
          <p:cNvPr id="5" name="Rectangle 10"/>
          <p:cNvSpPr>
            <a:spLocks noChangeArrowheads="1"/>
          </p:cNvSpPr>
          <p:nvPr/>
        </p:nvSpPr>
        <p:spPr bwMode="auto">
          <a:xfrm>
            <a:off x="152400"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1" y="1620676"/>
            <a:ext cx="3888432" cy="2005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1491630"/>
            <a:ext cx="4230805" cy="2361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8509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smtClean="0"/>
              <a:t>HSE-domein </a:t>
            </a:r>
            <a:r>
              <a:rPr lang="nl-NL" smtClean="0"/>
              <a:t>– applicatiearchitectuur</a:t>
            </a:r>
            <a:endParaRPr lang="nl-NL"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715559"/>
            <a:ext cx="8496944" cy="3944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26861"/>
            <a:ext cx="1835696" cy="724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39500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p:cNvSpPr>
            <a:spLocks noGrp="1"/>
          </p:cNvSpPr>
          <p:nvPr>
            <p:ph type="body" sz="quarter" idx="11"/>
          </p:nvPr>
        </p:nvSpPr>
        <p:spPr>
          <a:xfrm>
            <a:off x="179512" y="762074"/>
            <a:ext cx="8928992" cy="3321844"/>
          </a:xfrm>
        </p:spPr>
        <p:txBody>
          <a:bodyPr/>
          <a:lstStyle/>
          <a:p>
            <a:pPr marL="0" indent="0">
              <a:buNone/>
            </a:pPr>
            <a:r>
              <a:rPr lang="nl-NL" sz="1200" u="sng" dirty="0" smtClean="0">
                <a:solidFill>
                  <a:schemeClr val="tx2"/>
                </a:solidFill>
              </a:rPr>
              <a:t>Bedrijfsfuncties </a:t>
            </a:r>
            <a:r>
              <a:rPr lang="nl-NL" sz="1200" i="1" u="sng" dirty="0" smtClean="0">
                <a:solidFill>
                  <a:schemeClr val="tx2"/>
                </a:solidFill>
              </a:rPr>
              <a:t>(</a:t>
            </a:r>
            <a:r>
              <a:rPr lang="nl-NL" sz="1200" i="1" u="sng" dirty="0" err="1" smtClean="0">
                <a:solidFill>
                  <a:schemeClr val="tx2"/>
                </a:solidFill>
              </a:rPr>
              <a:t>intern+aannemerij</a:t>
            </a:r>
            <a:r>
              <a:rPr lang="nl-NL" sz="1200" i="1" u="sng" dirty="0" smtClean="0">
                <a:solidFill>
                  <a:schemeClr val="tx2"/>
                </a:solidFill>
              </a:rPr>
              <a:t>)</a:t>
            </a:r>
            <a:r>
              <a:rPr lang="nl-NL" sz="1200" u="sng" dirty="0" smtClean="0">
                <a:solidFill>
                  <a:schemeClr val="tx2"/>
                </a:solidFill>
              </a:rPr>
              <a:t>:</a:t>
            </a:r>
          </a:p>
          <a:p>
            <a:r>
              <a:rPr lang="nl-NL" sz="1200" dirty="0" smtClean="0">
                <a:solidFill>
                  <a:schemeClr val="tx2"/>
                </a:solidFill>
              </a:rPr>
              <a:t>OGB</a:t>
            </a:r>
          </a:p>
          <a:p>
            <a:r>
              <a:rPr lang="nl-NL" sz="1200" dirty="0" smtClean="0">
                <a:solidFill>
                  <a:schemeClr val="tx2"/>
                </a:solidFill>
              </a:rPr>
              <a:t>WPB</a:t>
            </a:r>
          </a:p>
          <a:p>
            <a:r>
              <a:rPr lang="nl-NL" sz="1200" dirty="0" err="1" smtClean="0">
                <a:solidFill>
                  <a:schemeClr val="tx2"/>
                </a:solidFill>
              </a:rPr>
              <a:t>Toolbox</a:t>
            </a:r>
            <a:endParaRPr lang="nl-NL" sz="1200" dirty="0" smtClean="0">
              <a:solidFill>
                <a:schemeClr val="tx2"/>
              </a:solidFill>
            </a:endParaRPr>
          </a:p>
          <a:p>
            <a:r>
              <a:rPr lang="nl-NL" sz="1200" dirty="0" smtClean="0">
                <a:solidFill>
                  <a:schemeClr val="tx2"/>
                </a:solidFill>
              </a:rPr>
              <a:t>Alerts</a:t>
            </a:r>
          </a:p>
          <a:p>
            <a:r>
              <a:rPr lang="nl-NL" sz="1200" dirty="0" smtClean="0">
                <a:solidFill>
                  <a:schemeClr val="tx2"/>
                </a:solidFill>
              </a:rPr>
              <a:t>Reporting / DART</a:t>
            </a:r>
          </a:p>
          <a:p>
            <a:r>
              <a:rPr lang="nl-NL" sz="1200" dirty="0" smtClean="0">
                <a:solidFill>
                  <a:schemeClr val="tx2"/>
                </a:solidFill>
              </a:rPr>
              <a:t>Certificering (BEI/VIAG)</a:t>
            </a:r>
          </a:p>
          <a:p>
            <a:endParaRPr lang="nl-NL" sz="1200" dirty="0" smtClean="0">
              <a:solidFill>
                <a:schemeClr val="tx2"/>
              </a:solidFill>
            </a:endParaRPr>
          </a:p>
          <a:p>
            <a:pPr marL="0" indent="0">
              <a:buNone/>
            </a:pPr>
            <a:r>
              <a:rPr lang="nl-NL" sz="1200" u="sng" dirty="0" smtClean="0">
                <a:solidFill>
                  <a:schemeClr val="tx2"/>
                </a:solidFill>
              </a:rPr>
              <a:t>Bevindingen:</a:t>
            </a:r>
          </a:p>
          <a:p>
            <a:r>
              <a:rPr lang="nl-NL" sz="1200" dirty="0">
                <a:solidFill>
                  <a:schemeClr val="tx2"/>
                </a:solidFill>
                <a:latin typeface="+mn-lt"/>
              </a:rPr>
              <a:t>Apps gewenst voor OGB/WPB. </a:t>
            </a:r>
          </a:p>
          <a:p>
            <a:r>
              <a:rPr lang="nl-NL" sz="1200" dirty="0">
                <a:solidFill>
                  <a:schemeClr val="tx2"/>
                </a:solidFill>
                <a:latin typeface="+mn-lt"/>
              </a:rPr>
              <a:t>Behoefte naar meer interactie tussen HSE en medewerkers </a:t>
            </a:r>
            <a:r>
              <a:rPr lang="nl-NL" sz="1200" dirty="0" err="1">
                <a:solidFill>
                  <a:schemeClr val="tx2"/>
                </a:solidFill>
                <a:latin typeface="+mn-lt"/>
              </a:rPr>
              <a:t>mbv</a:t>
            </a:r>
            <a:r>
              <a:rPr lang="nl-NL" sz="1200" dirty="0">
                <a:solidFill>
                  <a:schemeClr val="tx2"/>
                </a:solidFill>
                <a:latin typeface="+mn-lt"/>
              </a:rPr>
              <a:t> de IT-oplossingen: thema’s/campagnes toepassen</a:t>
            </a:r>
          </a:p>
          <a:p>
            <a:r>
              <a:rPr lang="nl-NL" sz="1200" dirty="0">
                <a:solidFill>
                  <a:schemeClr val="tx2"/>
                </a:solidFill>
                <a:latin typeface="+mn-lt"/>
              </a:rPr>
              <a:t>Interactie met Aannemers verbeteren, daarbij ook betere reporting.</a:t>
            </a:r>
          </a:p>
          <a:p>
            <a:r>
              <a:rPr lang="nl-NL" sz="1200" dirty="0">
                <a:solidFill>
                  <a:schemeClr val="tx2"/>
                </a:solidFill>
                <a:latin typeface="+mn-lt"/>
              </a:rPr>
              <a:t>Reporting herzien (traditioneel is IT voor HSE vooral </a:t>
            </a:r>
            <a:r>
              <a:rPr lang="nl-NL" sz="1200" dirty="0" err="1">
                <a:solidFill>
                  <a:schemeClr val="tx2"/>
                </a:solidFill>
                <a:latin typeface="+mn-lt"/>
              </a:rPr>
              <a:t>reporting</a:t>
            </a:r>
            <a:r>
              <a:rPr lang="nl-NL" sz="1200" dirty="0">
                <a:solidFill>
                  <a:schemeClr val="tx2"/>
                </a:solidFill>
                <a:latin typeface="+mn-lt"/>
              </a:rPr>
              <a:t> gericht)</a:t>
            </a:r>
          </a:p>
          <a:p>
            <a:r>
              <a:rPr lang="nl-NL" sz="1200" dirty="0">
                <a:solidFill>
                  <a:schemeClr val="tx2"/>
                </a:solidFill>
                <a:latin typeface="+mn-lt"/>
              </a:rPr>
              <a:t>Veiligheidsattributen voor bedrijfsmiddelen inspecteren en koppelen is nieuw </a:t>
            </a:r>
            <a:r>
              <a:rPr lang="nl-NL" sz="1200" dirty="0" smtClean="0">
                <a:solidFill>
                  <a:schemeClr val="tx2"/>
                </a:solidFill>
                <a:latin typeface="+mn-lt"/>
              </a:rPr>
              <a:t>terrein: IT-oplossing in het BMS/GIS-domein inpassen</a:t>
            </a:r>
            <a:endParaRPr lang="nl-NL" sz="1200" dirty="0">
              <a:solidFill>
                <a:schemeClr val="tx2"/>
              </a:solidFill>
              <a:latin typeface="+mn-lt"/>
            </a:endParaRPr>
          </a:p>
          <a:p>
            <a:r>
              <a:rPr lang="nl-NL" sz="1200" dirty="0">
                <a:solidFill>
                  <a:schemeClr val="tx2"/>
                </a:solidFill>
                <a:latin typeface="+mn-lt"/>
              </a:rPr>
              <a:t>Rationaliseren landschap door oneigenlijk toegepaste functionaliteit over te zetten juiste </a:t>
            </a:r>
            <a:r>
              <a:rPr lang="nl-NL" sz="1200" dirty="0" smtClean="0">
                <a:solidFill>
                  <a:schemeClr val="tx2"/>
                </a:solidFill>
                <a:latin typeface="+mn-lt"/>
              </a:rPr>
              <a:t>oplossing (Leerplein, CRM, EDWH) </a:t>
            </a:r>
          </a:p>
          <a:p>
            <a:r>
              <a:rPr lang="nl-NL" sz="1200" dirty="0" smtClean="0">
                <a:solidFill>
                  <a:schemeClr val="tx2"/>
                </a:solidFill>
                <a:latin typeface="+mn-lt"/>
              </a:rPr>
              <a:t>Naast het verder ver-</a:t>
            </a:r>
            <a:r>
              <a:rPr lang="nl-NL" sz="1200" dirty="0" err="1" smtClean="0">
                <a:solidFill>
                  <a:schemeClr val="tx2"/>
                </a:solidFill>
                <a:latin typeface="+mn-lt"/>
              </a:rPr>
              <a:t>servicen</a:t>
            </a:r>
            <a:r>
              <a:rPr lang="nl-NL" sz="1200" dirty="0" smtClean="0">
                <a:solidFill>
                  <a:schemeClr val="tx2"/>
                </a:solidFill>
                <a:latin typeface="+mn-lt"/>
              </a:rPr>
              <a:t> van CRM voor apps en eventueel hergebruik vanuit andere bedrijfsfuncties, kan ook een alternatief voor CRM worden bekeken: een SaaS of volledig </a:t>
            </a:r>
            <a:r>
              <a:rPr lang="nl-NL" sz="1200" dirty="0" err="1" smtClean="0">
                <a:solidFill>
                  <a:schemeClr val="tx2"/>
                </a:solidFill>
                <a:latin typeface="+mn-lt"/>
              </a:rPr>
              <a:t>Mendix</a:t>
            </a:r>
            <a:r>
              <a:rPr lang="nl-NL" sz="1200" dirty="0" smtClean="0">
                <a:solidFill>
                  <a:schemeClr val="tx2"/>
                </a:solidFill>
                <a:latin typeface="+mn-lt"/>
              </a:rPr>
              <a:t>-maatwerk. Dit zullen echter </a:t>
            </a:r>
            <a:r>
              <a:rPr lang="nl-NL" sz="1200" dirty="0" err="1" smtClean="0">
                <a:solidFill>
                  <a:schemeClr val="tx2"/>
                </a:solidFill>
                <a:latin typeface="+mn-lt"/>
              </a:rPr>
              <a:t>herimplementaties</a:t>
            </a:r>
            <a:r>
              <a:rPr lang="nl-NL" sz="1200" dirty="0" smtClean="0">
                <a:solidFill>
                  <a:schemeClr val="tx2"/>
                </a:solidFill>
                <a:latin typeface="+mn-lt"/>
              </a:rPr>
              <a:t> betreffen waarbij ook specifiek aandacht nodig is voor reporting.</a:t>
            </a:r>
          </a:p>
          <a:p>
            <a:r>
              <a:rPr lang="nl-NL" sz="1200" dirty="0" smtClean="0">
                <a:solidFill>
                  <a:schemeClr val="tx2"/>
                </a:solidFill>
                <a:latin typeface="+mn-lt"/>
              </a:rPr>
              <a:t>Geen </a:t>
            </a:r>
            <a:r>
              <a:rPr lang="nl-NL" sz="1200" dirty="0" err="1" smtClean="0">
                <a:solidFill>
                  <a:schemeClr val="tx2"/>
                </a:solidFill>
                <a:latin typeface="+mn-lt"/>
              </a:rPr>
              <a:t>vast,hecht</a:t>
            </a:r>
            <a:r>
              <a:rPr lang="nl-NL" sz="1200" dirty="0" smtClean="0">
                <a:solidFill>
                  <a:schemeClr val="tx2"/>
                </a:solidFill>
                <a:latin typeface="+mn-lt"/>
              </a:rPr>
              <a:t> team (beheer, vernieuwing) voor HSE aanwezig binnen ICT</a:t>
            </a:r>
            <a:endParaRPr lang="nl-NL" sz="1200" dirty="0">
              <a:solidFill>
                <a:schemeClr val="tx2"/>
              </a:solidFill>
              <a:latin typeface="+mn-lt"/>
            </a:endParaRPr>
          </a:p>
          <a:p>
            <a:endParaRPr lang="nl-NL" sz="1200" dirty="0" smtClean="0">
              <a:solidFill>
                <a:schemeClr val="tx2"/>
              </a:solidFill>
            </a:endParaRPr>
          </a:p>
          <a:p>
            <a:endParaRPr lang="nl-NL" sz="1200" dirty="0">
              <a:solidFill>
                <a:schemeClr val="tx2"/>
              </a:solidFill>
            </a:endParaRPr>
          </a:p>
        </p:txBody>
      </p:sp>
      <p:sp>
        <p:nvSpPr>
          <p:cNvPr id="2" name="Titel 1"/>
          <p:cNvSpPr>
            <a:spLocks noGrp="1"/>
          </p:cNvSpPr>
          <p:nvPr>
            <p:ph type="title"/>
          </p:nvPr>
        </p:nvSpPr>
        <p:spPr/>
        <p:txBody>
          <a:bodyPr/>
          <a:lstStyle/>
          <a:p>
            <a:r>
              <a:rPr lang="nl-NL" smtClean="0"/>
              <a:t>HSE: functies + bevindingen</a:t>
            </a:r>
            <a:endParaRPr lang="nl-NL"/>
          </a:p>
        </p:txBody>
      </p:sp>
    </p:spTree>
    <p:extLst>
      <p:ext uri="{BB962C8B-B14F-4D97-AF65-F5344CB8AC3E}">
        <p14:creationId xmlns:p14="http://schemas.microsoft.com/office/powerpoint/2010/main" val="26562795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IT4IT applicatiearchitectuur</a:t>
            </a:r>
            <a:endParaRPr lang="nl-NL"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1073078"/>
            <a:ext cx="9001000" cy="3327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8090" y="55575"/>
            <a:ext cx="1996619" cy="787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44525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395536" y="546050"/>
            <a:ext cx="8496944" cy="3321844"/>
          </a:xfrm>
        </p:spPr>
        <p:txBody>
          <a:bodyPr/>
          <a:lstStyle/>
          <a:p>
            <a:pPr marL="0" indent="0">
              <a:buNone/>
            </a:pPr>
            <a:r>
              <a:rPr lang="nl-NL" sz="1200" u="sng" dirty="0" smtClean="0">
                <a:solidFill>
                  <a:schemeClr val="tx2"/>
                </a:solidFill>
              </a:rPr>
              <a:t>Bedrijfsfuncties:</a:t>
            </a:r>
          </a:p>
          <a:p>
            <a:r>
              <a:rPr lang="nl-NL" sz="1200" dirty="0" smtClean="0">
                <a:solidFill>
                  <a:schemeClr val="tx2"/>
                </a:solidFill>
              </a:rPr>
              <a:t>IPCC</a:t>
            </a:r>
          </a:p>
          <a:p>
            <a:r>
              <a:rPr lang="nl-NL" sz="1200" dirty="0" err="1" smtClean="0">
                <a:solidFill>
                  <a:schemeClr val="tx2"/>
                </a:solidFill>
              </a:rPr>
              <a:t>Requestmanagement</a:t>
            </a:r>
            <a:endParaRPr lang="nl-NL" sz="1200" dirty="0" smtClean="0">
              <a:solidFill>
                <a:schemeClr val="tx2"/>
              </a:solidFill>
            </a:endParaRPr>
          </a:p>
          <a:p>
            <a:r>
              <a:rPr lang="nl-NL" sz="1200" dirty="0" smtClean="0">
                <a:solidFill>
                  <a:schemeClr val="tx2"/>
                </a:solidFill>
              </a:rPr>
              <a:t>IAM</a:t>
            </a:r>
          </a:p>
          <a:p>
            <a:r>
              <a:rPr lang="nl-NL" sz="1200" dirty="0" err="1" smtClean="0">
                <a:solidFill>
                  <a:schemeClr val="tx2"/>
                </a:solidFill>
              </a:rPr>
              <a:t>Monitoring+events</a:t>
            </a:r>
            <a:endParaRPr lang="nl-NL" sz="1200" dirty="0" smtClean="0">
              <a:solidFill>
                <a:schemeClr val="tx2"/>
              </a:solidFill>
            </a:endParaRPr>
          </a:p>
          <a:p>
            <a:r>
              <a:rPr lang="nl-NL" sz="1200" dirty="0" smtClean="0">
                <a:solidFill>
                  <a:schemeClr val="tx2"/>
                </a:solidFill>
              </a:rPr>
              <a:t>Portfolio-/Projectmanagement</a:t>
            </a:r>
          </a:p>
          <a:p>
            <a:r>
              <a:rPr lang="nl-NL" sz="1200" dirty="0" err="1" smtClean="0">
                <a:solidFill>
                  <a:schemeClr val="tx2"/>
                </a:solidFill>
              </a:rPr>
              <a:t>Requirements</a:t>
            </a:r>
            <a:r>
              <a:rPr lang="nl-NL" sz="1200" dirty="0" smtClean="0">
                <a:solidFill>
                  <a:schemeClr val="tx2"/>
                </a:solidFill>
              </a:rPr>
              <a:t>-/testmanagement</a:t>
            </a:r>
          </a:p>
          <a:p>
            <a:r>
              <a:rPr lang="nl-NL" sz="1200" dirty="0" smtClean="0">
                <a:solidFill>
                  <a:schemeClr val="tx2"/>
                </a:solidFill>
              </a:rPr>
              <a:t>Design, </a:t>
            </a:r>
            <a:r>
              <a:rPr lang="nl-NL" sz="1200" dirty="0" err="1" smtClean="0">
                <a:solidFill>
                  <a:schemeClr val="tx2"/>
                </a:solidFill>
              </a:rPr>
              <a:t>Develop</a:t>
            </a:r>
            <a:r>
              <a:rPr lang="nl-NL" sz="1200" dirty="0" smtClean="0">
                <a:solidFill>
                  <a:schemeClr val="tx2"/>
                </a:solidFill>
              </a:rPr>
              <a:t>, </a:t>
            </a:r>
            <a:r>
              <a:rPr lang="nl-NL" sz="1200" dirty="0" err="1" smtClean="0">
                <a:solidFill>
                  <a:schemeClr val="tx2"/>
                </a:solidFill>
              </a:rPr>
              <a:t>Deploy</a:t>
            </a:r>
            <a:endParaRPr lang="nl-NL" sz="1200" dirty="0" smtClean="0">
              <a:solidFill>
                <a:schemeClr val="tx2"/>
              </a:solidFill>
            </a:endParaRPr>
          </a:p>
          <a:p>
            <a:r>
              <a:rPr lang="nl-NL" sz="1200" dirty="0" smtClean="0">
                <a:solidFill>
                  <a:schemeClr val="tx2"/>
                </a:solidFill>
              </a:rPr>
              <a:t>Servicemanagement</a:t>
            </a:r>
          </a:p>
          <a:p>
            <a:r>
              <a:rPr lang="nl-NL" sz="1200" dirty="0" err="1" smtClean="0">
                <a:solidFill>
                  <a:schemeClr val="tx2"/>
                </a:solidFill>
              </a:rPr>
              <a:t>Capabilities</a:t>
            </a:r>
            <a:r>
              <a:rPr lang="nl-NL" sz="1200" dirty="0" smtClean="0">
                <a:solidFill>
                  <a:schemeClr val="tx2"/>
                </a:solidFill>
              </a:rPr>
              <a:t>: Agile, Datamanagement</a:t>
            </a:r>
          </a:p>
          <a:p>
            <a:endParaRPr lang="nl-NL" sz="1200" dirty="0">
              <a:solidFill>
                <a:schemeClr val="tx2"/>
              </a:solidFill>
            </a:endParaRPr>
          </a:p>
          <a:p>
            <a:pPr marL="0" indent="0">
              <a:buNone/>
            </a:pPr>
            <a:r>
              <a:rPr lang="nl-NL" sz="1200" u="sng" dirty="0" smtClean="0">
                <a:solidFill>
                  <a:schemeClr val="tx2"/>
                </a:solidFill>
              </a:rPr>
              <a:t>Bevindingen:</a:t>
            </a:r>
          </a:p>
          <a:p>
            <a:r>
              <a:rPr lang="nl-NL" sz="1200" dirty="0" err="1" smtClean="0">
                <a:solidFill>
                  <a:schemeClr val="tx2"/>
                </a:solidFill>
              </a:rPr>
              <a:t>ServiceNow</a:t>
            </a:r>
            <a:r>
              <a:rPr lang="nl-NL" sz="1200" dirty="0" smtClean="0">
                <a:solidFill>
                  <a:schemeClr val="tx2"/>
                </a:solidFill>
              </a:rPr>
              <a:t> als ITSM-oplossing waarmee administratieve processen van ICT centraal en uniform worden ondersteund. </a:t>
            </a:r>
          </a:p>
          <a:p>
            <a:r>
              <a:rPr lang="nl-NL" sz="1200" dirty="0">
                <a:solidFill>
                  <a:schemeClr val="tx2"/>
                </a:solidFill>
              </a:rPr>
              <a:t>Door </a:t>
            </a:r>
            <a:r>
              <a:rPr lang="nl-NL" sz="1200" dirty="0" err="1">
                <a:solidFill>
                  <a:schemeClr val="tx2"/>
                </a:solidFill>
              </a:rPr>
              <a:t>multi</a:t>
            </a:r>
            <a:r>
              <a:rPr lang="nl-NL" sz="1200" dirty="0">
                <a:solidFill>
                  <a:schemeClr val="tx2"/>
                </a:solidFill>
              </a:rPr>
              <a:t>-/</a:t>
            </a:r>
            <a:r>
              <a:rPr lang="nl-NL" sz="1200" dirty="0" err="1">
                <a:solidFill>
                  <a:schemeClr val="tx2"/>
                </a:solidFill>
              </a:rPr>
              <a:t>insourcing</a:t>
            </a:r>
            <a:r>
              <a:rPr lang="nl-NL" sz="1200" dirty="0">
                <a:solidFill>
                  <a:schemeClr val="tx2"/>
                </a:solidFill>
              </a:rPr>
              <a:t> zal eigen ITSM-oplossing steeds prominentere rol krijgen.</a:t>
            </a:r>
          </a:p>
          <a:p>
            <a:r>
              <a:rPr lang="nl-NL" sz="1200" dirty="0" smtClean="0">
                <a:solidFill>
                  <a:schemeClr val="tx2"/>
                </a:solidFill>
              </a:rPr>
              <a:t>Weinig integratie tussen de verschillende IT4IT-oplossingen. Heel veel potentieel voor verdere automatisering. Ook vereist voor verhoging snelheid van leveren </a:t>
            </a:r>
            <a:r>
              <a:rPr lang="nl-NL" sz="1200" dirty="0" err="1" smtClean="0">
                <a:solidFill>
                  <a:schemeClr val="tx2"/>
                </a:solidFill>
              </a:rPr>
              <a:t>icm</a:t>
            </a:r>
            <a:r>
              <a:rPr lang="nl-NL" sz="1200" dirty="0" smtClean="0">
                <a:solidFill>
                  <a:schemeClr val="tx2"/>
                </a:solidFill>
              </a:rPr>
              <a:t> Agile/</a:t>
            </a:r>
            <a:r>
              <a:rPr lang="nl-NL" sz="1200" dirty="0" err="1" smtClean="0">
                <a:solidFill>
                  <a:schemeClr val="tx2"/>
                </a:solidFill>
              </a:rPr>
              <a:t>DevOps</a:t>
            </a:r>
            <a:r>
              <a:rPr lang="nl-NL" sz="1200" dirty="0" smtClean="0">
                <a:solidFill>
                  <a:schemeClr val="tx2"/>
                </a:solidFill>
              </a:rPr>
              <a:t>.</a:t>
            </a:r>
          </a:p>
          <a:p>
            <a:r>
              <a:rPr lang="nl-NL" sz="1200" dirty="0">
                <a:solidFill>
                  <a:schemeClr val="tx2"/>
                </a:solidFill>
              </a:rPr>
              <a:t>Verdere toepassing van </a:t>
            </a:r>
            <a:r>
              <a:rPr lang="nl-NL" sz="1200" dirty="0" err="1">
                <a:solidFill>
                  <a:schemeClr val="tx2"/>
                </a:solidFill>
              </a:rPr>
              <a:t>ServiceNow</a:t>
            </a:r>
            <a:r>
              <a:rPr lang="nl-NL" sz="1200" dirty="0">
                <a:solidFill>
                  <a:schemeClr val="tx2"/>
                </a:solidFill>
              </a:rPr>
              <a:t> voor </a:t>
            </a:r>
            <a:r>
              <a:rPr lang="nl-NL" sz="1200" dirty="0" err="1">
                <a:solidFill>
                  <a:schemeClr val="tx2"/>
                </a:solidFill>
              </a:rPr>
              <a:t>demandmanagement</a:t>
            </a:r>
            <a:r>
              <a:rPr lang="nl-NL" sz="1200" dirty="0">
                <a:solidFill>
                  <a:schemeClr val="tx2"/>
                </a:solidFill>
              </a:rPr>
              <a:t> en projectmanagement is wenselijk als alternatief voor vele schaduw/administraties. Dit vereenvoudigd verdere automatisering-integratie.</a:t>
            </a:r>
          </a:p>
          <a:p>
            <a:r>
              <a:rPr lang="nl-NL" sz="1200" dirty="0" smtClean="0">
                <a:solidFill>
                  <a:schemeClr val="tx2"/>
                </a:solidFill>
              </a:rPr>
              <a:t>Voorkom gebruik van workflow-functionaliteit die meegeleverd wordt in de </a:t>
            </a:r>
            <a:r>
              <a:rPr lang="nl-NL" sz="1200" dirty="0" err="1" smtClean="0">
                <a:solidFill>
                  <a:schemeClr val="tx2"/>
                </a:solidFill>
              </a:rPr>
              <a:t>tooling</a:t>
            </a:r>
            <a:r>
              <a:rPr lang="nl-NL" sz="1200" dirty="0" smtClean="0">
                <a:solidFill>
                  <a:schemeClr val="tx2"/>
                </a:solidFill>
              </a:rPr>
              <a:t> die gebruikt en vereist wordt voor het </a:t>
            </a:r>
            <a:r>
              <a:rPr lang="nl-NL" sz="1200" dirty="0" err="1" smtClean="0">
                <a:solidFill>
                  <a:schemeClr val="tx2"/>
                </a:solidFill>
              </a:rPr>
              <a:t>managenen</a:t>
            </a:r>
            <a:r>
              <a:rPr lang="nl-NL" sz="1200" dirty="0" smtClean="0">
                <a:solidFill>
                  <a:schemeClr val="tx2"/>
                </a:solidFill>
              </a:rPr>
              <a:t> van IT-oplossingen. Gebruik alleen deze </a:t>
            </a:r>
            <a:r>
              <a:rPr lang="nl-NL" sz="1200" dirty="0" err="1" smtClean="0">
                <a:solidFill>
                  <a:schemeClr val="tx2"/>
                </a:solidFill>
              </a:rPr>
              <a:t>tooling</a:t>
            </a:r>
            <a:r>
              <a:rPr lang="nl-NL" sz="1200" dirty="0" smtClean="0">
                <a:solidFill>
                  <a:schemeClr val="tx2"/>
                </a:solidFill>
              </a:rPr>
              <a:t> voor de specialistisch functie die het managen van een betreffende IT-oplossing vereist. Gebruik voor administratieve functionaliteit de centrale ITSM-oplossing van ICT.</a:t>
            </a:r>
          </a:p>
          <a:p>
            <a:r>
              <a:rPr lang="nl-NL" sz="1200" dirty="0" smtClean="0">
                <a:solidFill>
                  <a:schemeClr val="tx2"/>
                </a:solidFill>
              </a:rPr>
              <a:t>Geen centrale IAM-oplossing beschikbaar, daardoor niet geautomatiseerde deel via </a:t>
            </a:r>
            <a:r>
              <a:rPr lang="nl-NL" sz="1200" dirty="0" err="1" smtClean="0">
                <a:solidFill>
                  <a:schemeClr val="tx2"/>
                </a:solidFill>
              </a:rPr>
              <a:t>requestmanagement</a:t>
            </a:r>
            <a:r>
              <a:rPr lang="nl-NL" sz="1200" dirty="0" smtClean="0">
                <a:solidFill>
                  <a:schemeClr val="tx2"/>
                </a:solidFill>
              </a:rPr>
              <a:t> -oplossing.</a:t>
            </a:r>
            <a:endParaRPr lang="nl-NL" sz="1200" dirty="0">
              <a:solidFill>
                <a:schemeClr val="tx2"/>
              </a:solidFill>
            </a:endParaRPr>
          </a:p>
        </p:txBody>
      </p:sp>
      <p:sp>
        <p:nvSpPr>
          <p:cNvPr id="3" name="Titel 2"/>
          <p:cNvSpPr>
            <a:spLocks noGrp="1"/>
          </p:cNvSpPr>
          <p:nvPr>
            <p:ph type="title"/>
          </p:nvPr>
        </p:nvSpPr>
        <p:spPr/>
        <p:txBody>
          <a:bodyPr/>
          <a:lstStyle/>
          <a:p>
            <a:r>
              <a:rPr lang="nl-NL" smtClean="0"/>
              <a:t>IT4IT: functies + bevindingen</a:t>
            </a:r>
            <a:endParaRPr lang="nl-NL"/>
          </a:p>
        </p:txBody>
      </p:sp>
    </p:spTree>
    <p:extLst>
      <p:ext uri="{BB962C8B-B14F-4D97-AF65-F5344CB8AC3E}">
        <p14:creationId xmlns:p14="http://schemas.microsoft.com/office/powerpoint/2010/main" val="538046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467544" y="627534"/>
            <a:ext cx="8280920" cy="3321844"/>
          </a:xfrm>
        </p:spPr>
        <p:txBody>
          <a:bodyPr/>
          <a:lstStyle/>
          <a:p>
            <a:pPr marL="0" indent="0">
              <a:buNone/>
            </a:pPr>
            <a:r>
              <a:rPr lang="nl-NL" sz="1200" u="sng" dirty="0">
                <a:solidFill>
                  <a:schemeClr val="tx2"/>
                </a:solidFill>
              </a:rPr>
              <a:t>HR, P2P, </a:t>
            </a:r>
            <a:r>
              <a:rPr lang="nl-NL" sz="1200" u="sng" dirty="0" err="1">
                <a:solidFill>
                  <a:schemeClr val="tx2"/>
                </a:solidFill>
              </a:rPr>
              <a:t>Facilities</a:t>
            </a:r>
            <a:r>
              <a:rPr lang="nl-NL" sz="1200" u="sng" dirty="0">
                <a:solidFill>
                  <a:schemeClr val="tx2"/>
                </a:solidFill>
              </a:rPr>
              <a:t>, </a:t>
            </a:r>
            <a:r>
              <a:rPr lang="nl-NL" sz="1200" u="sng" dirty="0" smtClean="0">
                <a:solidFill>
                  <a:schemeClr val="tx2"/>
                </a:solidFill>
              </a:rPr>
              <a:t>HSE:</a:t>
            </a:r>
          </a:p>
          <a:p>
            <a:r>
              <a:rPr lang="nl-NL" sz="1200" dirty="0" smtClean="0">
                <a:solidFill>
                  <a:schemeClr val="tx2"/>
                </a:solidFill>
              </a:rPr>
              <a:t>Hergebruik kernvoorziening </a:t>
            </a:r>
            <a:r>
              <a:rPr lang="nl-NL" sz="1200" dirty="0" err="1" smtClean="0">
                <a:solidFill>
                  <a:schemeClr val="tx2"/>
                </a:solidFill>
              </a:rPr>
              <a:t>dmv</a:t>
            </a:r>
            <a:r>
              <a:rPr lang="nl-NL" sz="1200" dirty="0" smtClean="0">
                <a:solidFill>
                  <a:schemeClr val="tx2"/>
                </a:solidFill>
              </a:rPr>
              <a:t> vaststellen services die de bedrijfsfunctie levert aan andere bedrijfsfuncties.</a:t>
            </a:r>
          </a:p>
          <a:p>
            <a:r>
              <a:rPr lang="nl-NL" sz="1200" dirty="0" smtClean="0">
                <a:solidFill>
                  <a:schemeClr val="tx2"/>
                </a:solidFill>
              </a:rPr>
              <a:t>Voorkom verdere (sub)optimalisatie </a:t>
            </a:r>
            <a:r>
              <a:rPr lang="nl-NL" sz="1200" dirty="0" err="1" smtClean="0">
                <a:solidFill>
                  <a:schemeClr val="tx2"/>
                </a:solidFill>
              </a:rPr>
              <a:t>mbv</a:t>
            </a:r>
            <a:r>
              <a:rPr lang="nl-NL" sz="1200" dirty="0" smtClean="0">
                <a:solidFill>
                  <a:schemeClr val="tx2"/>
                </a:solidFill>
              </a:rPr>
              <a:t> nieuwe IT binnen het domein. Optimalisatie is mogelijk door bestaande kernvoorziening beter te ontsluiten, zodat gebruik toeneemt. Daarmee wordt ook de behoefte naar (maatwerk) IT-oplossing op het grensvlak tussen de staf-bedrijfsfunctie en primaire bedrijfsfuncties gereduceerd</a:t>
            </a:r>
          </a:p>
          <a:p>
            <a:r>
              <a:rPr lang="nl-NL" sz="1200" dirty="0" smtClean="0">
                <a:solidFill>
                  <a:schemeClr val="tx2"/>
                </a:solidFill>
              </a:rPr>
              <a:t>Verhoog gebruiksvriendelijkheid van de kernvoorzieningen via apps die ook zoveel mogelijk hergebruik maken van de services waarmee de bedrijfsfunctie wordt ontsloten. </a:t>
            </a:r>
          </a:p>
          <a:p>
            <a:r>
              <a:rPr lang="nl-NL" sz="1200" dirty="0" smtClean="0">
                <a:solidFill>
                  <a:schemeClr val="tx2"/>
                </a:solidFill>
              </a:rPr>
              <a:t>Services kunnen worden gebruikt voor enerzijds de menselijke interactie met de bedrijfsfunctie (apps) en anderzijds voor applicatie-interactie vanuit een andere ICT-keten.</a:t>
            </a:r>
          </a:p>
          <a:p>
            <a:r>
              <a:rPr lang="nl-NL" sz="1200" dirty="0" smtClean="0">
                <a:solidFill>
                  <a:schemeClr val="tx2"/>
                </a:solidFill>
              </a:rPr>
              <a:t>Daarmee anticipeert staf op (toekomstige) behoefte vanuit primaire bedrijfsfuncties en voorkomt daarmee schaduwadministraties (en applicaties) in de business.</a:t>
            </a:r>
          </a:p>
          <a:p>
            <a:pPr marL="0" indent="0">
              <a:buNone/>
            </a:pPr>
            <a:endParaRPr lang="nl-NL" sz="1200" u="sng" dirty="0" smtClean="0">
              <a:solidFill>
                <a:schemeClr val="tx2"/>
              </a:solidFill>
            </a:endParaRPr>
          </a:p>
          <a:p>
            <a:pPr marL="0" indent="0">
              <a:buNone/>
            </a:pPr>
            <a:r>
              <a:rPr lang="nl-NL" sz="1200" u="sng" dirty="0" smtClean="0">
                <a:solidFill>
                  <a:schemeClr val="tx2"/>
                </a:solidFill>
              </a:rPr>
              <a:t>IT4IT:</a:t>
            </a:r>
          </a:p>
          <a:p>
            <a:pPr marL="0" indent="0">
              <a:buNone/>
            </a:pPr>
            <a:r>
              <a:rPr lang="nl-NL" sz="1200" dirty="0" smtClean="0">
                <a:solidFill>
                  <a:schemeClr val="tx2"/>
                </a:solidFill>
              </a:rPr>
              <a:t>Door gebrekkige automatisering en procesintegratie zijn hier andere richtlijnen van toepassing dan andere staven.</a:t>
            </a:r>
          </a:p>
          <a:p>
            <a:r>
              <a:rPr lang="nl-NL" sz="1200" dirty="0" smtClean="0">
                <a:solidFill>
                  <a:schemeClr val="tx2"/>
                </a:solidFill>
              </a:rPr>
              <a:t>Voor specifieke functies (design, test, monitoring, </a:t>
            </a:r>
            <a:r>
              <a:rPr lang="nl-NL" sz="1200" dirty="0" err="1" smtClean="0">
                <a:solidFill>
                  <a:schemeClr val="tx2"/>
                </a:solidFill>
              </a:rPr>
              <a:t>ed</a:t>
            </a:r>
            <a:r>
              <a:rPr lang="nl-NL" sz="1200" dirty="0" smtClean="0">
                <a:solidFill>
                  <a:schemeClr val="tx2"/>
                </a:solidFill>
              </a:rPr>
              <a:t>) kiezen voor </a:t>
            </a:r>
            <a:r>
              <a:rPr lang="nl-NL" sz="1200" dirty="0" err="1" smtClean="0">
                <a:solidFill>
                  <a:schemeClr val="tx2"/>
                </a:solidFill>
              </a:rPr>
              <a:t>BoB</a:t>
            </a:r>
            <a:r>
              <a:rPr lang="nl-NL" sz="1200" dirty="0" smtClean="0">
                <a:solidFill>
                  <a:schemeClr val="tx2"/>
                </a:solidFill>
              </a:rPr>
              <a:t> en zorg voor een standaard integratie onderling en met de centrale ITSM-oplossing.</a:t>
            </a:r>
          </a:p>
          <a:p>
            <a:r>
              <a:rPr lang="nl-NL" sz="1200" dirty="0" smtClean="0">
                <a:solidFill>
                  <a:schemeClr val="tx2"/>
                </a:solidFill>
              </a:rPr>
              <a:t>Geen toepassing van BPM: ondersteunende bedrijfsfunctie</a:t>
            </a:r>
          </a:p>
          <a:p>
            <a:endParaRPr lang="nl-NL" sz="1200" dirty="0">
              <a:solidFill>
                <a:schemeClr val="tx2"/>
              </a:solidFill>
            </a:endParaRPr>
          </a:p>
        </p:txBody>
      </p:sp>
      <p:sp>
        <p:nvSpPr>
          <p:cNvPr id="3" name="Titel 2"/>
          <p:cNvSpPr>
            <a:spLocks noGrp="1"/>
          </p:cNvSpPr>
          <p:nvPr>
            <p:ph type="title"/>
          </p:nvPr>
        </p:nvSpPr>
        <p:spPr/>
        <p:txBody>
          <a:bodyPr/>
          <a:lstStyle/>
          <a:p>
            <a:r>
              <a:rPr lang="nl-NL" smtClean="0"/>
              <a:t>Domein staven: richtlijnen</a:t>
            </a:r>
            <a:endParaRPr lang="nl-NL"/>
          </a:p>
        </p:txBody>
      </p:sp>
    </p:spTree>
    <p:extLst>
      <p:ext uri="{BB962C8B-B14F-4D97-AF65-F5344CB8AC3E}">
        <p14:creationId xmlns:p14="http://schemas.microsoft.com/office/powerpoint/2010/main" val="1485881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Staven</a:t>
            </a:r>
            <a:r>
              <a:rPr lang="en-US" dirty="0" smtClean="0"/>
              <a:t> </a:t>
            </a:r>
            <a:r>
              <a:rPr lang="en-US" dirty="0" err="1" smtClean="0"/>
              <a:t>domein</a:t>
            </a:r>
            <a:r>
              <a:rPr lang="en-US" dirty="0" smtClean="0"/>
              <a:t>: ASG </a:t>
            </a:r>
            <a:r>
              <a:rPr lang="en-US" dirty="0" err="1" smtClean="0"/>
              <a:t>discussiepunten</a:t>
            </a:r>
            <a:endParaRPr lang="nl-NL" dirty="0"/>
          </a:p>
        </p:txBody>
      </p:sp>
      <p:graphicFrame>
        <p:nvGraphicFramePr>
          <p:cNvPr id="2" name="Tabel 1"/>
          <p:cNvGraphicFramePr>
            <a:graphicFrameLocks noGrp="1"/>
          </p:cNvGraphicFramePr>
          <p:nvPr>
            <p:extLst>
              <p:ext uri="{D42A27DB-BD31-4B8C-83A1-F6EECF244321}">
                <p14:modId xmlns:p14="http://schemas.microsoft.com/office/powerpoint/2010/main" val="1085092305"/>
              </p:ext>
            </p:extLst>
          </p:nvPr>
        </p:nvGraphicFramePr>
        <p:xfrm>
          <a:off x="539552" y="1203598"/>
          <a:ext cx="7488832" cy="2540000"/>
        </p:xfrm>
        <a:graphic>
          <a:graphicData uri="http://schemas.openxmlformats.org/drawingml/2006/table">
            <a:tbl>
              <a:tblPr firstRow="1" bandRow="1">
                <a:tableStyleId>{5C22544A-7EE6-4342-B048-85BDC9FD1C3A}</a:tableStyleId>
              </a:tblPr>
              <a:tblGrid>
                <a:gridCol w="3469451"/>
                <a:gridCol w="4019381"/>
              </a:tblGrid>
              <a:tr h="370840">
                <a:tc>
                  <a:txBody>
                    <a:bodyPr/>
                    <a:lstStyle/>
                    <a:p>
                      <a:r>
                        <a:rPr lang="nl-NL" sz="1050" noProof="0" dirty="0" smtClean="0"/>
                        <a:t>Geen consensus binnen</a:t>
                      </a:r>
                      <a:r>
                        <a:rPr lang="nl-NL" sz="1050" baseline="0" noProof="0" dirty="0" smtClean="0"/>
                        <a:t> ASG</a:t>
                      </a:r>
                      <a:endParaRPr lang="nl-NL" sz="1050" noProof="0" dirty="0"/>
                    </a:p>
                  </a:txBody>
                  <a:tcPr/>
                </a:tc>
                <a:tc>
                  <a:txBody>
                    <a:bodyPr/>
                    <a:lstStyle/>
                    <a:p>
                      <a:r>
                        <a:rPr lang="en-US" sz="1050" noProof="0" dirty="0" err="1" smtClean="0"/>
                        <a:t>Toelichting</a:t>
                      </a:r>
                      <a:endParaRPr lang="nl-NL" sz="1050" noProof="0" dirty="0"/>
                    </a:p>
                  </a:txBody>
                  <a:tcPr/>
                </a:tc>
              </a:tr>
              <a:tr h="493256">
                <a:tc>
                  <a:txBody>
                    <a:bodyPr/>
                    <a:lstStyle/>
                    <a:p>
                      <a:pPr marL="0" marR="0" indent="0" algn="l" defTabSz="914400" eaLnBrk="1" fontAlgn="auto" latinLnBrk="0" hangingPunct="1">
                        <a:lnSpc>
                          <a:spcPct val="100000"/>
                        </a:lnSpc>
                        <a:spcBef>
                          <a:spcPts val="0"/>
                        </a:spcBef>
                        <a:spcAft>
                          <a:spcPts val="0"/>
                        </a:spcAft>
                        <a:buClrTx/>
                        <a:buSzTx/>
                        <a:buFontTx/>
                        <a:buNone/>
                        <a:tabLst/>
                        <a:defRPr/>
                      </a:pPr>
                      <a:r>
                        <a:rPr lang="en-US" sz="1000" smtClean="0">
                          <a:solidFill>
                            <a:schemeClr val="tx2"/>
                          </a:solidFill>
                        </a:rPr>
                        <a:t>SAP CRM is geschikt als ticketing systeem</a:t>
                      </a:r>
                    </a:p>
                  </a:txBody>
                  <a:tcPr/>
                </a:tc>
                <a:tc>
                  <a:txBody>
                    <a:bodyPr/>
                    <a:lstStyle/>
                    <a:p>
                      <a:pPr algn="l"/>
                      <a:r>
                        <a:rPr lang="en-US" sz="1000" smtClean="0">
                          <a:solidFill>
                            <a:schemeClr val="tx2"/>
                          </a:solidFill>
                        </a:rPr>
                        <a:t>Staven liften voor</a:t>
                      </a:r>
                      <a:r>
                        <a:rPr lang="en-US" sz="1000" baseline="0" smtClean="0">
                          <a:solidFill>
                            <a:schemeClr val="tx2"/>
                          </a:solidFill>
                        </a:rPr>
                        <a:t> ticketing mee met IT-oplossing van K&amp;M. Nieuwe ticketing is wenselijk indien nauwere integratie met basisregistraties.  Design en ontwikkelen huidige integratie kost veel effort.</a:t>
                      </a:r>
                      <a:endParaRPr lang="en-US" sz="1000" dirty="0" smtClean="0">
                        <a:solidFill>
                          <a:schemeClr val="tx2"/>
                        </a:solidFill>
                      </a:endParaRPr>
                    </a:p>
                  </a:txBody>
                  <a:tcPr/>
                </a:tc>
              </a:tr>
              <a:tr h="370840">
                <a:tc>
                  <a:txBody>
                    <a:bodyPr/>
                    <a:lstStyle/>
                    <a:p>
                      <a:pPr algn="l"/>
                      <a:r>
                        <a:rPr lang="en-US" sz="1000" smtClean="0">
                          <a:solidFill>
                            <a:schemeClr val="tx2"/>
                          </a:solidFill>
                        </a:rPr>
                        <a:t>Toepassen van SaaS voor staven als commodity</a:t>
                      </a:r>
                      <a:endParaRPr lang="en-US" sz="1000" dirty="0" smtClean="0">
                        <a:solidFill>
                          <a:schemeClr val="tx2"/>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kern="0" noProof="0" smtClean="0">
                          <a:solidFill>
                            <a:schemeClr val="tx2"/>
                          </a:solidFill>
                          <a:latin typeface="+mn-lt"/>
                          <a:ea typeface="+mn-ea"/>
                          <a:cs typeface="+mn-cs"/>
                        </a:rPr>
                        <a:t>Toepassen van SaaS is vaak</a:t>
                      </a:r>
                      <a:r>
                        <a:rPr lang="nl-NL" sz="1000" kern="0" baseline="0" noProof="0" smtClean="0">
                          <a:solidFill>
                            <a:schemeClr val="tx2"/>
                          </a:solidFill>
                          <a:latin typeface="+mn-lt"/>
                          <a:ea typeface="+mn-ea"/>
                          <a:cs typeface="+mn-cs"/>
                        </a:rPr>
                        <a:t> gebonden aan doen van een compromis op requirements. Oplossing die voldoen aan alle requirements kennen vaak hoge mate van configuratie (PaaS-like), waardoor kosten toenemen.</a:t>
                      </a:r>
                      <a:endParaRPr lang="nl-NL" sz="1000" kern="0" noProof="0" dirty="0" smtClean="0">
                        <a:solidFill>
                          <a:schemeClr val="tx2"/>
                        </a:solidFill>
                        <a:latin typeface="+mn-lt"/>
                        <a:ea typeface="+mn-ea"/>
                        <a:cs typeface="+mn-cs"/>
                      </a:endParaRPr>
                    </a:p>
                  </a:txBody>
                  <a:tcPr/>
                </a:tc>
              </a:tr>
              <a:tr h="370840">
                <a:tc>
                  <a:txBody>
                    <a:bodyPr/>
                    <a:lstStyle/>
                    <a:p>
                      <a:pPr lvl="1">
                        <a:lnSpc>
                          <a:spcPct val="100000"/>
                        </a:lnSpc>
                      </a:pPr>
                      <a:r>
                        <a:rPr lang="nl-NL" sz="1100" smtClean="0">
                          <a:solidFill>
                            <a:srgbClr val="635D63"/>
                          </a:solidFill>
                        </a:rPr>
                        <a:t>Backendoplossing (kernvoorziening) is bronregistratie</a:t>
                      </a:r>
                      <a:endParaRPr lang="nl-NL" sz="1100" dirty="0" smtClean="0">
                        <a:solidFill>
                          <a:srgbClr val="635D63"/>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1000" kern="0" baseline="0" noProof="0" smtClean="0">
                          <a:solidFill>
                            <a:schemeClr val="tx2"/>
                          </a:solidFill>
                          <a:latin typeface="+mn-lt"/>
                          <a:ea typeface="+mn-ea"/>
                          <a:cs typeface="+mn-cs"/>
                        </a:rPr>
                        <a:t>Door splitsing naar kleinere registraties in verschillende oplossingen (via Mx of SaaS) is kans groot op complexe integratie en verliezen SPOT.</a:t>
                      </a:r>
                      <a:endParaRPr lang="en-US" sz="1000" kern="0" baseline="0" noProof="0" dirty="0" smtClean="0">
                        <a:solidFill>
                          <a:schemeClr val="tx2"/>
                        </a:solidFill>
                        <a:latin typeface="+mn-lt"/>
                        <a:ea typeface="+mn-ea"/>
                        <a:cs typeface="+mn-cs"/>
                      </a:endParaRPr>
                    </a:p>
                  </a:txBody>
                  <a:tcPr/>
                </a:tc>
              </a:tr>
              <a:tr h="370840">
                <a:tc>
                  <a:txBody>
                    <a:bodyPr/>
                    <a:lstStyle/>
                    <a:p>
                      <a:pPr lvl="1">
                        <a:lnSpc>
                          <a:spcPct val="100000"/>
                        </a:lnSpc>
                      </a:pPr>
                      <a:endParaRPr lang="nl-NL" sz="1100" dirty="0" smtClean="0">
                        <a:solidFill>
                          <a:schemeClr val="tx2"/>
                        </a:solidFill>
                        <a:latin typeface="+mn-lt"/>
                        <a:ea typeface="+mn-ea"/>
                        <a:cs typeface="+mn-cs"/>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endParaRPr lang="en-US" sz="1000" kern="0" baseline="0" noProof="0" dirty="0" smtClean="0">
                        <a:solidFill>
                          <a:schemeClr val="tx2"/>
                        </a:solidFill>
                        <a:latin typeface="+mn-lt"/>
                        <a:ea typeface="+mn-ea"/>
                        <a:cs typeface="+mn-cs"/>
                      </a:endParaRPr>
                    </a:p>
                  </a:txBody>
                  <a:tcPr/>
                </a:tc>
              </a:tr>
            </a:tbl>
          </a:graphicData>
        </a:graphic>
      </p:graphicFrame>
    </p:spTree>
    <p:extLst>
      <p:ext uri="{BB962C8B-B14F-4D97-AF65-F5344CB8AC3E}">
        <p14:creationId xmlns:p14="http://schemas.microsoft.com/office/powerpoint/2010/main" val="18015262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a:t>
            </a:r>
            <a:endParaRPr lang="nl-NL" dirty="0"/>
          </a:p>
        </p:txBody>
      </p:sp>
      <p:sp>
        <p:nvSpPr>
          <p:cNvPr id="4" name="Tijdelijke aanduiding voor tekst 3"/>
          <p:cNvSpPr>
            <a:spLocks noGrp="1"/>
          </p:cNvSpPr>
          <p:nvPr>
            <p:ph type="body" sz="quarter" idx="11"/>
          </p:nvPr>
        </p:nvSpPr>
        <p:spPr/>
        <p:txBody>
          <a:bodyPr/>
          <a:lstStyle/>
          <a:p>
            <a:pPr marL="0" indent="0">
              <a:buNone/>
            </a:pPr>
            <a:r>
              <a:rPr lang="nl-NL" sz="1050" dirty="0" smtClean="0">
                <a:solidFill>
                  <a:schemeClr val="tx2"/>
                </a:solidFill>
              </a:rPr>
              <a:t>Basis voorzieningen worden voor heel </a:t>
            </a:r>
            <a:r>
              <a:rPr lang="nl-NL" sz="1050" dirty="0" err="1" smtClean="0">
                <a:solidFill>
                  <a:schemeClr val="tx2"/>
                </a:solidFill>
              </a:rPr>
              <a:t>Enexis</a:t>
            </a:r>
            <a:r>
              <a:rPr lang="nl-NL" sz="1050" dirty="0" smtClean="0">
                <a:solidFill>
                  <a:schemeClr val="tx2"/>
                </a:solidFill>
              </a:rPr>
              <a:t> ingezet en omvatten 10 onderwerpen =&gt;</a:t>
            </a:r>
          </a:p>
          <a:p>
            <a:pPr marL="0" indent="0">
              <a:buNone/>
            </a:pPr>
            <a:endParaRPr lang="nl-NL" sz="1050" dirty="0" smtClean="0">
              <a:solidFill>
                <a:schemeClr val="tx2"/>
              </a:solidFill>
            </a:endParaRPr>
          </a:p>
          <a:p>
            <a:pPr marL="0" indent="0">
              <a:buNone/>
            </a:pPr>
            <a:endParaRPr lang="nl-NL" sz="1050" dirty="0" smtClean="0">
              <a:solidFill>
                <a:schemeClr val="tx2"/>
              </a:solidFill>
            </a:endParaRPr>
          </a:p>
          <a:p>
            <a:r>
              <a:rPr lang="nl-NL" sz="1050" dirty="0" err="1" smtClean="0">
                <a:solidFill>
                  <a:schemeClr val="tx2"/>
                </a:solidFill>
              </a:rPr>
              <a:t>BaVo</a:t>
            </a:r>
            <a:r>
              <a:rPr lang="nl-NL" sz="1050" dirty="0" smtClean="0">
                <a:solidFill>
                  <a:schemeClr val="tx2"/>
                </a:solidFill>
              </a:rPr>
              <a:t> omvat 273 Applicaties</a:t>
            </a:r>
            <a:endParaRPr lang="nl-NL" sz="1000" dirty="0" smtClean="0">
              <a:solidFill>
                <a:schemeClr val="tx2"/>
              </a:solidFill>
            </a:endParaRPr>
          </a:p>
          <a:p>
            <a:r>
              <a:rPr lang="nl-NL" sz="1050" dirty="0" err="1" smtClean="0">
                <a:solidFill>
                  <a:schemeClr val="tx2"/>
                </a:solidFill>
              </a:rPr>
              <a:t>BaVo</a:t>
            </a:r>
            <a:r>
              <a:rPr lang="nl-NL" sz="1050" dirty="0" smtClean="0">
                <a:solidFill>
                  <a:schemeClr val="tx2"/>
                </a:solidFill>
              </a:rPr>
              <a:t> </a:t>
            </a:r>
            <a:r>
              <a:rPr lang="nl-NL" sz="1050" dirty="0" err="1" smtClean="0">
                <a:solidFill>
                  <a:schemeClr val="tx2"/>
                </a:solidFill>
              </a:rPr>
              <a:t>roadmap</a:t>
            </a:r>
            <a:r>
              <a:rPr lang="nl-NL" sz="1050" dirty="0" smtClean="0">
                <a:solidFill>
                  <a:schemeClr val="tx2"/>
                </a:solidFill>
              </a:rPr>
              <a:t> is te vinden op </a:t>
            </a:r>
            <a:r>
              <a:rPr lang="nl-NL" sz="1050" u="sng" dirty="0" smtClean="0">
                <a:solidFill>
                  <a:schemeClr val="tx2"/>
                </a:solidFill>
                <a:hlinkClick r:id="rId2"/>
              </a:rPr>
              <a:t>http://sites.enexis.local/team/im_architectuur/Informatieplan/Informatieplan%20ICT%20Basisvoorzieningen%202016-2018.pptx</a:t>
            </a:r>
            <a:endParaRPr lang="nl-NL" sz="1050" dirty="0" smtClean="0">
              <a:solidFill>
                <a:schemeClr val="tx2"/>
              </a:solidFill>
            </a:endParaRPr>
          </a:p>
          <a:p>
            <a:endParaRPr lang="nl-NL" sz="1050" dirty="0" smtClean="0">
              <a:solidFill>
                <a:schemeClr val="tx2"/>
              </a:solidFill>
            </a:endParaRPr>
          </a:p>
          <a:p>
            <a:endParaRPr lang="nl-NL" sz="1050" dirty="0" smtClean="0">
              <a:solidFill>
                <a:schemeClr val="tx2"/>
              </a:solidFill>
            </a:endParaRPr>
          </a:p>
          <a:p>
            <a:r>
              <a:rPr lang="nl-NL" sz="1050" dirty="0" smtClean="0">
                <a:solidFill>
                  <a:schemeClr val="tx2"/>
                </a:solidFill>
              </a:rPr>
              <a:t>Hieronder zijn alleen die </a:t>
            </a:r>
            <a:r>
              <a:rPr lang="nl-NL" sz="1050" dirty="0" err="1" smtClean="0">
                <a:solidFill>
                  <a:schemeClr val="tx2"/>
                </a:solidFill>
              </a:rPr>
              <a:t>BaVo’s</a:t>
            </a:r>
            <a:r>
              <a:rPr lang="nl-NL" sz="1050" dirty="0" smtClean="0">
                <a:solidFill>
                  <a:schemeClr val="tx2"/>
                </a:solidFill>
              </a:rPr>
              <a:t> benoemd, die impact op de ontwikkelsnelheid hebben</a:t>
            </a:r>
          </a:p>
          <a:p>
            <a:pPr lvl="1"/>
            <a:r>
              <a:rPr lang="nl-NL" sz="900" dirty="0" smtClean="0">
                <a:solidFill>
                  <a:schemeClr val="tx2"/>
                </a:solidFill>
              </a:rPr>
              <a:t>BI</a:t>
            </a:r>
          </a:p>
          <a:p>
            <a:pPr lvl="1"/>
            <a:r>
              <a:rPr lang="nl-NL" sz="900" dirty="0" smtClean="0">
                <a:solidFill>
                  <a:schemeClr val="tx2"/>
                </a:solidFill>
              </a:rPr>
              <a:t>RPD/</a:t>
            </a:r>
            <a:r>
              <a:rPr lang="nl-NL" sz="900" dirty="0" err="1" smtClean="0">
                <a:solidFill>
                  <a:schemeClr val="tx2"/>
                </a:solidFill>
              </a:rPr>
              <a:t>Mendix</a:t>
            </a:r>
            <a:endParaRPr lang="nl-NL" sz="900" dirty="0" smtClean="0">
              <a:solidFill>
                <a:schemeClr val="tx2"/>
              </a:solidFill>
            </a:endParaRPr>
          </a:p>
          <a:p>
            <a:pPr lvl="1"/>
            <a:r>
              <a:rPr lang="nl-NL" sz="900" dirty="0" smtClean="0">
                <a:solidFill>
                  <a:schemeClr val="tx2"/>
                </a:solidFill>
              </a:rPr>
              <a:t>Application Hosting Services</a:t>
            </a:r>
            <a:endParaRPr lang="nl-NL" sz="900" dirty="0">
              <a:solidFill>
                <a:schemeClr val="tx2"/>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483518"/>
            <a:ext cx="2683825" cy="1332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33150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a:t>
            </a:r>
            <a:r>
              <a:rPr lang="en-US" dirty="0" err="1" smtClean="0"/>
              <a:t>domein</a:t>
            </a:r>
            <a:endParaRPr lang="nl-NL" dirty="0"/>
          </a:p>
        </p:txBody>
      </p:sp>
      <p:grpSp>
        <p:nvGrpSpPr>
          <p:cNvPr id="5" name="Groep 132"/>
          <p:cNvGrpSpPr>
            <a:grpSpLocks/>
          </p:cNvGrpSpPr>
          <p:nvPr/>
        </p:nvGrpSpPr>
        <p:grpSpPr bwMode="auto">
          <a:xfrm>
            <a:off x="2849563" y="2673350"/>
            <a:ext cx="1168400" cy="415925"/>
            <a:chOff x="2850052" y="2672560"/>
            <a:chExt cx="1167276" cy="416567"/>
          </a:xfrm>
        </p:grpSpPr>
        <p:sp>
          <p:nvSpPr>
            <p:cNvPr id="6" name="Rechthoek 5"/>
            <p:cNvSpPr/>
            <p:nvPr/>
          </p:nvSpPr>
          <p:spPr>
            <a:xfrm>
              <a:off x="2850052" y="2672560"/>
              <a:ext cx="1167276" cy="416567"/>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0" rIns="36000"/>
            <a:lstStyle/>
            <a:p>
              <a:pPr eaLnBrk="1" hangingPunct="1">
                <a:defRPr/>
              </a:pPr>
              <a:r>
                <a:rPr lang="nl-NL" sz="1100" dirty="0">
                  <a:solidFill>
                    <a:srgbClr val="635D63"/>
                  </a:solidFill>
                  <a:latin typeface="Calibri" pitchFamily="34" charset="0"/>
                  <a:cs typeface="Calibri" pitchFamily="34" charset="0"/>
                </a:rPr>
                <a:t>Mobile </a:t>
              </a:r>
              <a:r>
                <a:rPr lang="nl-NL" sz="1100" dirty="0" err="1">
                  <a:solidFill>
                    <a:srgbClr val="635D63"/>
                  </a:solidFill>
                  <a:latin typeface="Calibri" pitchFamily="34" charset="0"/>
                  <a:cs typeface="Calibri" pitchFamily="34" charset="0"/>
                </a:rPr>
                <a:t>Enabling</a:t>
              </a:r>
              <a:r>
                <a:rPr lang="nl-NL" sz="1100" dirty="0">
                  <a:solidFill>
                    <a:srgbClr val="635D63"/>
                  </a:solidFill>
                  <a:latin typeface="Calibri" pitchFamily="34" charset="0"/>
                  <a:cs typeface="Calibri" pitchFamily="34" charset="0"/>
                </a:rPr>
                <a:t> </a:t>
              </a:r>
              <a:r>
                <a:rPr lang="nl-NL" sz="1100" dirty="0" err="1">
                  <a:solidFill>
                    <a:srgbClr val="635D63"/>
                  </a:solidFill>
                  <a:latin typeface="Calibri" pitchFamily="34" charset="0"/>
                  <a:cs typeface="Calibri" pitchFamily="34" charset="0"/>
                </a:rPr>
                <a:t>Middleware</a:t>
              </a:r>
              <a:endParaRPr lang="nl-NL" sz="1100" dirty="0">
                <a:solidFill>
                  <a:srgbClr val="635D63"/>
                </a:solidFill>
                <a:latin typeface="Calibri" pitchFamily="34" charset="0"/>
                <a:cs typeface="Calibri" pitchFamily="34" charset="0"/>
              </a:endParaRPr>
            </a:p>
          </p:txBody>
        </p:sp>
        <p:pic>
          <p:nvPicPr>
            <p:cNvPr id="7" name="Afbeelding 13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5324" y="2860255"/>
              <a:ext cx="199760" cy="19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7" descr="http://global.mrwood.com.au/images/photos/globe1%200313.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13" y="1152525"/>
            <a:ext cx="5889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MCj0434888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775" y="2339975"/>
            <a:ext cx="5207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MCj0432626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825" y="1644650"/>
            <a:ext cx="482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8"/>
          <p:cNvGrpSpPr>
            <a:grpSpLocks/>
          </p:cNvGrpSpPr>
          <p:nvPr/>
        </p:nvGrpSpPr>
        <p:grpSpPr bwMode="auto">
          <a:xfrm>
            <a:off x="392113" y="3800475"/>
            <a:ext cx="454025" cy="461963"/>
            <a:chOff x="433" y="3249"/>
            <a:chExt cx="449" cy="449"/>
          </a:xfrm>
        </p:grpSpPr>
        <p:pic>
          <p:nvPicPr>
            <p:cNvPr id="12" name="Picture 9" descr="MCj043262100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 y="3249"/>
              <a:ext cx="449" cy="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logo-neg-ok"/>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1" y="3566"/>
              <a:ext cx="18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Picture 5" descr="MCj04348940000[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938" y="3073400"/>
            <a:ext cx="46037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14"/>
          <p:cNvSpPr txBox="1">
            <a:spLocks noChangeArrowheads="1"/>
          </p:cNvSpPr>
          <p:nvPr/>
        </p:nvSpPr>
        <p:spPr bwMode="auto">
          <a:xfrm>
            <a:off x="211138" y="3460750"/>
            <a:ext cx="863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Partners</a:t>
            </a:r>
          </a:p>
        </p:txBody>
      </p:sp>
      <p:sp>
        <p:nvSpPr>
          <p:cNvPr id="16" name="Text Box 16"/>
          <p:cNvSpPr txBox="1">
            <a:spLocks noChangeArrowheads="1"/>
          </p:cNvSpPr>
          <p:nvPr/>
        </p:nvSpPr>
        <p:spPr bwMode="auto">
          <a:xfrm>
            <a:off x="211138" y="2028825"/>
            <a:ext cx="863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Klanten</a:t>
            </a:r>
          </a:p>
        </p:txBody>
      </p:sp>
      <p:sp>
        <p:nvSpPr>
          <p:cNvPr id="17" name="Text Box 14"/>
          <p:cNvSpPr txBox="1">
            <a:spLocks noChangeArrowheads="1"/>
          </p:cNvSpPr>
          <p:nvPr/>
        </p:nvSpPr>
        <p:spPr bwMode="auto">
          <a:xfrm>
            <a:off x="152400" y="2767013"/>
            <a:ext cx="981075"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Gemeenten</a:t>
            </a:r>
          </a:p>
        </p:txBody>
      </p:sp>
      <p:pic>
        <p:nvPicPr>
          <p:cNvPr id="18" name="Picture 63" descr="smartphone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7750" y="2351088"/>
            <a:ext cx="5762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4" descr="le1700-table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7750" y="1717675"/>
            <a:ext cx="576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5" descr="stil-notebook"/>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8863" y="2976563"/>
            <a:ext cx="576262"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6" descr="acer-aspire-ie-3450-desktop-pc-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1550" y="3946525"/>
            <a:ext cx="57626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hthoek 21"/>
          <p:cNvSpPr/>
          <p:nvPr/>
        </p:nvSpPr>
        <p:spPr>
          <a:xfrm>
            <a:off x="788988" y="3654425"/>
            <a:ext cx="733425" cy="290513"/>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eaLnBrk="1" hangingPunct="1">
              <a:defRPr/>
            </a:pPr>
            <a:r>
              <a:rPr lang="nl-NL" sz="1000" dirty="0" smtClean="0">
                <a:solidFill>
                  <a:srgbClr val="635D63"/>
                </a:solidFill>
                <a:latin typeface="Calibri" pitchFamily="34" charset="0"/>
                <a:cs typeface="Calibri" pitchFamily="34" charset="0"/>
              </a:rPr>
              <a:t>Enexis Werkplek</a:t>
            </a:r>
            <a:endParaRPr lang="nl-NL" sz="1000" dirty="0">
              <a:solidFill>
                <a:srgbClr val="635D63"/>
              </a:solidFill>
              <a:latin typeface="Calibri" pitchFamily="34" charset="0"/>
              <a:cs typeface="Calibri" pitchFamily="34" charset="0"/>
            </a:endParaRPr>
          </a:p>
        </p:txBody>
      </p:sp>
      <p:sp>
        <p:nvSpPr>
          <p:cNvPr id="23" name="Text Box 16"/>
          <p:cNvSpPr txBox="1">
            <a:spLocks noChangeArrowheads="1"/>
          </p:cNvSpPr>
          <p:nvPr/>
        </p:nvSpPr>
        <p:spPr bwMode="auto">
          <a:xfrm>
            <a:off x="187325" y="927100"/>
            <a:ext cx="863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Any Place</a:t>
            </a:r>
          </a:p>
        </p:txBody>
      </p:sp>
      <p:sp>
        <p:nvSpPr>
          <p:cNvPr id="24" name="Text Box 16"/>
          <p:cNvSpPr txBox="1">
            <a:spLocks noChangeArrowheads="1"/>
          </p:cNvSpPr>
          <p:nvPr/>
        </p:nvSpPr>
        <p:spPr bwMode="auto">
          <a:xfrm>
            <a:off x="876300" y="1109663"/>
            <a:ext cx="919163"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Any Device</a:t>
            </a:r>
          </a:p>
        </p:txBody>
      </p:sp>
      <p:sp>
        <p:nvSpPr>
          <p:cNvPr id="25" name="Rechthoek 24"/>
          <p:cNvSpPr/>
          <p:nvPr/>
        </p:nvSpPr>
        <p:spPr>
          <a:xfrm>
            <a:off x="955675" y="3382963"/>
            <a:ext cx="731838" cy="2921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eaLnBrk="1" hangingPunct="1">
              <a:defRPr/>
            </a:pPr>
            <a:r>
              <a:rPr lang="nl-NL" sz="1000" dirty="0" smtClean="0">
                <a:solidFill>
                  <a:srgbClr val="635D63"/>
                </a:solidFill>
                <a:latin typeface="Calibri" pitchFamily="34" charset="0"/>
                <a:cs typeface="Calibri" pitchFamily="34" charset="0"/>
              </a:rPr>
              <a:t>Werkplek Online</a:t>
            </a:r>
            <a:endParaRPr lang="nl-NL" sz="1000" dirty="0">
              <a:solidFill>
                <a:srgbClr val="635D63"/>
              </a:solidFill>
              <a:latin typeface="Calibri" pitchFamily="34" charset="0"/>
              <a:cs typeface="Calibri" pitchFamily="34" charset="0"/>
            </a:endParaRPr>
          </a:p>
        </p:txBody>
      </p:sp>
      <p:sp>
        <p:nvSpPr>
          <p:cNvPr id="26" name="Text Box 60"/>
          <p:cNvSpPr txBox="1">
            <a:spLocks noChangeArrowheads="1"/>
          </p:cNvSpPr>
          <p:nvPr/>
        </p:nvSpPr>
        <p:spPr bwMode="auto">
          <a:xfrm>
            <a:off x="1992313" y="931863"/>
            <a:ext cx="1295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ID &amp; Access</a:t>
            </a:r>
          </a:p>
        </p:txBody>
      </p:sp>
      <p:sp>
        <p:nvSpPr>
          <p:cNvPr id="27" name="Text Box 60"/>
          <p:cNvSpPr txBox="1">
            <a:spLocks noChangeArrowheads="1"/>
          </p:cNvSpPr>
          <p:nvPr/>
        </p:nvSpPr>
        <p:spPr bwMode="auto">
          <a:xfrm>
            <a:off x="6335713" y="890588"/>
            <a:ext cx="1295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Any Data</a:t>
            </a:r>
          </a:p>
        </p:txBody>
      </p:sp>
      <p:sp>
        <p:nvSpPr>
          <p:cNvPr id="28" name="Rechteraccolade 27"/>
          <p:cNvSpPr/>
          <p:nvPr/>
        </p:nvSpPr>
        <p:spPr>
          <a:xfrm rot="16200000">
            <a:off x="3358357" y="-307181"/>
            <a:ext cx="133350" cy="2452687"/>
          </a:xfrm>
          <a:prstGeom prst="rightBrace">
            <a:avLst/>
          </a:prstGeom>
          <a:ln w="31750"/>
        </p:spPr>
        <p:style>
          <a:lnRef idx="1">
            <a:schemeClr val="accent1"/>
          </a:lnRef>
          <a:fillRef idx="0">
            <a:schemeClr val="accent1"/>
          </a:fillRef>
          <a:effectRef idx="0">
            <a:schemeClr val="accent1"/>
          </a:effectRef>
          <a:fontRef idx="minor">
            <a:schemeClr val="tx1"/>
          </a:fontRef>
        </p:style>
        <p:txBody>
          <a:bodyPr anchor="ctr"/>
          <a:lstStyle>
            <a:defPPr>
              <a:defRPr lang="nl-NL"/>
            </a:defPPr>
            <a:lvl1pPr algn="l" rtl="0" fontAlgn="base">
              <a:spcBef>
                <a:spcPct val="0"/>
              </a:spcBef>
              <a:spcAft>
                <a:spcPct val="0"/>
              </a:spcAft>
              <a:defRPr sz="2200" kern="1200">
                <a:solidFill>
                  <a:schemeClr val="tx1"/>
                </a:solidFill>
                <a:latin typeface="+mn-lt"/>
                <a:ea typeface="+mn-ea"/>
                <a:cs typeface="+mn-cs"/>
              </a:defRPr>
            </a:lvl1pPr>
            <a:lvl2pPr marL="457200" algn="l" rtl="0" fontAlgn="base">
              <a:spcBef>
                <a:spcPct val="0"/>
              </a:spcBef>
              <a:spcAft>
                <a:spcPct val="0"/>
              </a:spcAft>
              <a:defRPr sz="2200" kern="1200">
                <a:solidFill>
                  <a:schemeClr val="tx1"/>
                </a:solidFill>
                <a:latin typeface="+mn-lt"/>
                <a:ea typeface="+mn-ea"/>
                <a:cs typeface="+mn-cs"/>
              </a:defRPr>
            </a:lvl2pPr>
            <a:lvl3pPr marL="914400" algn="l" rtl="0" fontAlgn="base">
              <a:spcBef>
                <a:spcPct val="0"/>
              </a:spcBef>
              <a:spcAft>
                <a:spcPct val="0"/>
              </a:spcAft>
              <a:defRPr sz="2200" kern="1200">
                <a:solidFill>
                  <a:schemeClr val="tx1"/>
                </a:solidFill>
                <a:latin typeface="+mn-lt"/>
                <a:ea typeface="+mn-ea"/>
                <a:cs typeface="+mn-cs"/>
              </a:defRPr>
            </a:lvl3pPr>
            <a:lvl4pPr marL="1371600" algn="l" rtl="0" fontAlgn="base">
              <a:spcBef>
                <a:spcPct val="0"/>
              </a:spcBef>
              <a:spcAft>
                <a:spcPct val="0"/>
              </a:spcAft>
              <a:defRPr sz="2200" kern="1200">
                <a:solidFill>
                  <a:schemeClr val="tx1"/>
                </a:solidFill>
                <a:latin typeface="+mn-lt"/>
                <a:ea typeface="+mn-ea"/>
                <a:cs typeface="+mn-cs"/>
              </a:defRPr>
            </a:lvl4pPr>
            <a:lvl5pPr marL="1828800" algn="l" rtl="0" fontAlgn="base">
              <a:spcBef>
                <a:spcPct val="0"/>
              </a:spcBef>
              <a:spcAft>
                <a:spcPct val="0"/>
              </a:spcAft>
              <a:defRPr sz="2200" kern="1200">
                <a:solidFill>
                  <a:schemeClr val="tx1"/>
                </a:solidFill>
                <a:latin typeface="+mn-lt"/>
                <a:ea typeface="+mn-ea"/>
                <a:cs typeface="+mn-cs"/>
              </a:defRPr>
            </a:lvl5pPr>
            <a:lvl6pPr marL="2286000" algn="l" defTabSz="914400" rtl="0" eaLnBrk="1" latinLnBrk="0" hangingPunct="1">
              <a:defRPr sz="2200" kern="1200">
                <a:solidFill>
                  <a:schemeClr val="tx1"/>
                </a:solidFill>
                <a:latin typeface="+mn-lt"/>
                <a:ea typeface="+mn-ea"/>
                <a:cs typeface="+mn-cs"/>
              </a:defRPr>
            </a:lvl6pPr>
            <a:lvl7pPr marL="2743200" algn="l" defTabSz="914400" rtl="0" eaLnBrk="1" latinLnBrk="0" hangingPunct="1">
              <a:defRPr sz="2200" kern="1200">
                <a:solidFill>
                  <a:schemeClr val="tx1"/>
                </a:solidFill>
                <a:latin typeface="+mn-lt"/>
                <a:ea typeface="+mn-ea"/>
                <a:cs typeface="+mn-cs"/>
              </a:defRPr>
            </a:lvl7pPr>
            <a:lvl8pPr marL="3200400" algn="l" defTabSz="914400" rtl="0" eaLnBrk="1" latinLnBrk="0" hangingPunct="1">
              <a:defRPr sz="2200" kern="1200">
                <a:solidFill>
                  <a:schemeClr val="tx1"/>
                </a:solidFill>
                <a:latin typeface="+mn-lt"/>
                <a:ea typeface="+mn-ea"/>
                <a:cs typeface="+mn-cs"/>
              </a:defRPr>
            </a:lvl8pPr>
            <a:lvl9pPr marL="3657600" algn="l" defTabSz="914400" rtl="0" eaLnBrk="1" latinLnBrk="0" hangingPunct="1">
              <a:defRPr sz="2200" kern="1200">
                <a:solidFill>
                  <a:schemeClr val="tx1"/>
                </a:solidFill>
                <a:latin typeface="+mn-lt"/>
                <a:ea typeface="+mn-ea"/>
                <a:cs typeface="+mn-cs"/>
              </a:defRPr>
            </a:lvl9pPr>
          </a:lstStyle>
          <a:p>
            <a:pPr algn="ctr" eaLnBrk="1" hangingPunct="1">
              <a:defRPr/>
            </a:pPr>
            <a:endParaRPr lang="nl-NL">
              <a:solidFill>
                <a:srgbClr val="DE0073"/>
              </a:solidFill>
            </a:endParaRPr>
          </a:p>
        </p:txBody>
      </p:sp>
      <p:sp>
        <p:nvSpPr>
          <p:cNvPr id="29" name="Rechteraccolade 28"/>
          <p:cNvSpPr/>
          <p:nvPr/>
        </p:nvSpPr>
        <p:spPr>
          <a:xfrm rot="16200000">
            <a:off x="6280944" y="-791369"/>
            <a:ext cx="158750" cy="3417888"/>
          </a:xfrm>
          <a:prstGeom prst="rightBrace">
            <a:avLst/>
          </a:prstGeom>
          <a:ln w="31750"/>
        </p:spPr>
        <p:style>
          <a:lnRef idx="1">
            <a:schemeClr val="accent1"/>
          </a:lnRef>
          <a:fillRef idx="0">
            <a:schemeClr val="accent1"/>
          </a:fillRef>
          <a:effectRef idx="0">
            <a:schemeClr val="accent1"/>
          </a:effectRef>
          <a:fontRef idx="minor">
            <a:schemeClr val="tx1"/>
          </a:fontRef>
        </p:style>
        <p:txBody>
          <a:bodyPr anchor="ctr"/>
          <a:lstStyle>
            <a:defPPr>
              <a:defRPr lang="nl-NL"/>
            </a:defPPr>
            <a:lvl1pPr algn="l" rtl="0" fontAlgn="base">
              <a:spcBef>
                <a:spcPct val="0"/>
              </a:spcBef>
              <a:spcAft>
                <a:spcPct val="0"/>
              </a:spcAft>
              <a:defRPr sz="2200" kern="1200">
                <a:solidFill>
                  <a:schemeClr val="tx1"/>
                </a:solidFill>
                <a:latin typeface="+mn-lt"/>
                <a:ea typeface="+mn-ea"/>
                <a:cs typeface="+mn-cs"/>
              </a:defRPr>
            </a:lvl1pPr>
            <a:lvl2pPr marL="457200" algn="l" rtl="0" fontAlgn="base">
              <a:spcBef>
                <a:spcPct val="0"/>
              </a:spcBef>
              <a:spcAft>
                <a:spcPct val="0"/>
              </a:spcAft>
              <a:defRPr sz="2200" kern="1200">
                <a:solidFill>
                  <a:schemeClr val="tx1"/>
                </a:solidFill>
                <a:latin typeface="+mn-lt"/>
                <a:ea typeface="+mn-ea"/>
                <a:cs typeface="+mn-cs"/>
              </a:defRPr>
            </a:lvl2pPr>
            <a:lvl3pPr marL="914400" algn="l" rtl="0" fontAlgn="base">
              <a:spcBef>
                <a:spcPct val="0"/>
              </a:spcBef>
              <a:spcAft>
                <a:spcPct val="0"/>
              </a:spcAft>
              <a:defRPr sz="2200" kern="1200">
                <a:solidFill>
                  <a:schemeClr val="tx1"/>
                </a:solidFill>
                <a:latin typeface="+mn-lt"/>
                <a:ea typeface="+mn-ea"/>
                <a:cs typeface="+mn-cs"/>
              </a:defRPr>
            </a:lvl3pPr>
            <a:lvl4pPr marL="1371600" algn="l" rtl="0" fontAlgn="base">
              <a:spcBef>
                <a:spcPct val="0"/>
              </a:spcBef>
              <a:spcAft>
                <a:spcPct val="0"/>
              </a:spcAft>
              <a:defRPr sz="2200" kern="1200">
                <a:solidFill>
                  <a:schemeClr val="tx1"/>
                </a:solidFill>
                <a:latin typeface="+mn-lt"/>
                <a:ea typeface="+mn-ea"/>
                <a:cs typeface="+mn-cs"/>
              </a:defRPr>
            </a:lvl4pPr>
            <a:lvl5pPr marL="1828800" algn="l" rtl="0" fontAlgn="base">
              <a:spcBef>
                <a:spcPct val="0"/>
              </a:spcBef>
              <a:spcAft>
                <a:spcPct val="0"/>
              </a:spcAft>
              <a:defRPr sz="2200" kern="1200">
                <a:solidFill>
                  <a:schemeClr val="tx1"/>
                </a:solidFill>
                <a:latin typeface="+mn-lt"/>
                <a:ea typeface="+mn-ea"/>
                <a:cs typeface="+mn-cs"/>
              </a:defRPr>
            </a:lvl5pPr>
            <a:lvl6pPr marL="2286000" algn="l" defTabSz="914400" rtl="0" eaLnBrk="1" latinLnBrk="0" hangingPunct="1">
              <a:defRPr sz="2200" kern="1200">
                <a:solidFill>
                  <a:schemeClr val="tx1"/>
                </a:solidFill>
                <a:latin typeface="+mn-lt"/>
                <a:ea typeface="+mn-ea"/>
                <a:cs typeface="+mn-cs"/>
              </a:defRPr>
            </a:lvl6pPr>
            <a:lvl7pPr marL="2743200" algn="l" defTabSz="914400" rtl="0" eaLnBrk="1" latinLnBrk="0" hangingPunct="1">
              <a:defRPr sz="2200" kern="1200">
                <a:solidFill>
                  <a:schemeClr val="tx1"/>
                </a:solidFill>
                <a:latin typeface="+mn-lt"/>
                <a:ea typeface="+mn-ea"/>
                <a:cs typeface="+mn-cs"/>
              </a:defRPr>
            </a:lvl7pPr>
            <a:lvl8pPr marL="3200400" algn="l" defTabSz="914400" rtl="0" eaLnBrk="1" latinLnBrk="0" hangingPunct="1">
              <a:defRPr sz="2200" kern="1200">
                <a:solidFill>
                  <a:schemeClr val="tx1"/>
                </a:solidFill>
                <a:latin typeface="+mn-lt"/>
                <a:ea typeface="+mn-ea"/>
                <a:cs typeface="+mn-cs"/>
              </a:defRPr>
            </a:lvl8pPr>
            <a:lvl9pPr marL="3657600" algn="l" defTabSz="914400" rtl="0" eaLnBrk="1" latinLnBrk="0" hangingPunct="1">
              <a:defRPr sz="2200" kern="1200">
                <a:solidFill>
                  <a:schemeClr val="tx1"/>
                </a:solidFill>
                <a:latin typeface="+mn-lt"/>
                <a:ea typeface="+mn-ea"/>
                <a:cs typeface="+mn-cs"/>
              </a:defRPr>
            </a:lvl9pPr>
          </a:lstStyle>
          <a:p>
            <a:pPr algn="ctr" eaLnBrk="1" hangingPunct="1">
              <a:defRPr/>
            </a:pPr>
            <a:endParaRPr lang="nl-NL">
              <a:solidFill>
                <a:srgbClr val="DE0073"/>
              </a:solidFill>
            </a:endParaRPr>
          </a:p>
        </p:txBody>
      </p:sp>
      <p:sp>
        <p:nvSpPr>
          <p:cNvPr id="30" name="Text Box 60"/>
          <p:cNvSpPr txBox="1">
            <a:spLocks noChangeArrowheads="1"/>
          </p:cNvSpPr>
          <p:nvPr/>
        </p:nvSpPr>
        <p:spPr bwMode="auto">
          <a:xfrm>
            <a:off x="3924300" y="931863"/>
            <a:ext cx="2024063"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Applicatie &amp; Data Integratie</a:t>
            </a:r>
          </a:p>
        </p:txBody>
      </p:sp>
      <p:sp>
        <p:nvSpPr>
          <p:cNvPr id="31" name="Text Box 60"/>
          <p:cNvSpPr txBox="1">
            <a:spLocks noChangeArrowheads="1"/>
          </p:cNvSpPr>
          <p:nvPr/>
        </p:nvSpPr>
        <p:spPr bwMode="auto">
          <a:xfrm>
            <a:off x="2300288" y="579438"/>
            <a:ext cx="2593975"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b="1">
                <a:solidFill>
                  <a:srgbClr val="000000"/>
                </a:solidFill>
                <a:latin typeface="Calibri" pitchFamily="34" charset="0"/>
                <a:ea typeface="Geneva"/>
                <a:cs typeface="Calibri" pitchFamily="34" charset="0"/>
              </a:rPr>
              <a:t>Business Flexibiliteit</a:t>
            </a:r>
          </a:p>
        </p:txBody>
      </p:sp>
      <p:sp>
        <p:nvSpPr>
          <p:cNvPr id="32" name="Text Box 60"/>
          <p:cNvSpPr txBox="1">
            <a:spLocks noChangeArrowheads="1"/>
          </p:cNvSpPr>
          <p:nvPr/>
        </p:nvSpPr>
        <p:spPr bwMode="auto">
          <a:xfrm>
            <a:off x="4824413" y="585788"/>
            <a:ext cx="3021012"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b="1">
                <a:solidFill>
                  <a:srgbClr val="000000"/>
                </a:solidFill>
                <a:latin typeface="Calibri" pitchFamily="34" charset="0"/>
                <a:ea typeface="Geneva"/>
                <a:cs typeface="Calibri" pitchFamily="34" charset="0"/>
              </a:rPr>
              <a:t>Informatie Stabiliteit &amp; Betrouwbaarheid</a:t>
            </a:r>
          </a:p>
        </p:txBody>
      </p:sp>
      <p:sp>
        <p:nvSpPr>
          <p:cNvPr id="33" name="Rechthoek 32"/>
          <p:cNvSpPr/>
          <p:nvPr/>
        </p:nvSpPr>
        <p:spPr>
          <a:xfrm>
            <a:off x="2255838" y="1227138"/>
            <a:ext cx="525462" cy="28321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r>
              <a:rPr lang="nl-NL" sz="1000" dirty="0" smtClean="0">
                <a:solidFill>
                  <a:srgbClr val="635D63"/>
                </a:solidFill>
                <a:latin typeface="Calibri" pitchFamily="34" charset="0"/>
                <a:cs typeface="Calibri" pitchFamily="34" charset="0"/>
              </a:rPr>
              <a:t>Identity &amp;</a:t>
            </a:r>
          </a:p>
          <a:p>
            <a:pPr algn="ctr" eaLnBrk="1" hangingPunct="1">
              <a:defRPr/>
            </a:pPr>
            <a:r>
              <a:rPr lang="nl-NL" sz="1000" dirty="0" smtClean="0">
                <a:solidFill>
                  <a:srgbClr val="635D63"/>
                </a:solidFill>
                <a:latin typeface="Calibri" pitchFamily="34" charset="0"/>
                <a:cs typeface="Calibri" pitchFamily="34" charset="0"/>
              </a:rPr>
              <a:t> Access</a:t>
            </a:r>
          </a:p>
          <a:p>
            <a:pPr algn="ctr" eaLnBrk="1" hangingPunct="1">
              <a:defRPr/>
            </a:pPr>
            <a:endParaRPr lang="nl-NL" sz="1000" dirty="0" smtClean="0">
              <a:solidFill>
                <a:srgbClr val="635D63"/>
              </a:solidFill>
              <a:latin typeface="Calibri" pitchFamily="34" charset="0"/>
              <a:cs typeface="Calibri" pitchFamily="34" charset="0"/>
            </a:endParaRPr>
          </a:p>
          <a:p>
            <a:pPr algn="ctr" eaLnBrk="1" hangingPunct="1">
              <a:defRPr/>
            </a:pPr>
            <a:r>
              <a:rPr lang="nl-NL" sz="1000" dirty="0" smtClean="0">
                <a:solidFill>
                  <a:srgbClr val="635D63"/>
                </a:solidFill>
                <a:latin typeface="Calibri" pitchFamily="34" charset="0"/>
                <a:cs typeface="Calibri" pitchFamily="34" charset="0"/>
              </a:rPr>
              <a:t>(IAM) </a:t>
            </a:r>
            <a:endParaRPr lang="nl-NL" sz="1000" dirty="0">
              <a:solidFill>
                <a:srgbClr val="635D63"/>
              </a:solidFill>
              <a:latin typeface="Calibri" pitchFamily="34" charset="0"/>
              <a:cs typeface="Calibri" pitchFamily="34" charset="0"/>
            </a:endParaRPr>
          </a:p>
        </p:txBody>
      </p:sp>
      <p:grpSp>
        <p:nvGrpSpPr>
          <p:cNvPr id="34" name="Groep 62"/>
          <p:cNvGrpSpPr>
            <a:grpSpLocks/>
          </p:cNvGrpSpPr>
          <p:nvPr/>
        </p:nvGrpSpPr>
        <p:grpSpPr bwMode="auto">
          <a:xfrm>
            <a:off x="2247900" y="4132263"/>
            <a:ext cx="5821363" cy="180975"/>
            <a:chOff x="1786342" y="3910775"/>
            <a:chExt cx="7066073" cy="182849"/>
          </a:xfrm>
        </p:grpSpPr>
        <p:sp>
          <p:nvSpPr>
            <p:cNvPr id="35" name="Rechthoek 34"/>
            <p:cNvSpPr/>
            <p:nvPr/>
          </p:nvSpPr>
          <p:spPr>
            <a:xfrm>
              <a:off x="1786342" y="3910775"/>
              <a:ext cx="7066073" cy="182849"/>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r>
                <a:rPr lang="nl-NL" sz="1100" dirty="0" smtClean="0">
                  <a:solidFill>
                    <a:srgbClr val="635D63"/>
                  </a:solidFill>
                  <a:latin typeface="Calibri" pitchFamily="34" charset="0"/>
                  <a:cs typeface="Calibri" pitchFamily="34" charset="0"/>
                </a:rPr>
                <a:t>Enexis Vaste Telefonie (VoIP)</a:t>
              </a:r>
              <a:endParaRPr lang="nl-NL" sz="1100" dirty="0">
                <a:solidFill>
                  <a:srgbClr val="635D63"/>
                </a:solidFill>
                <a:latin typeface="Calibri" pitchFamily="34" charset="0"/>
                <a:cs typeface="Calibri" pitchFamily="34" charset="0"/>
              </a:endParaRPr>
            </a:p>
          </p:txBody>
        </p:sp>
        <p:pic>
          <p:nvPicPr>
            <p:cNvPr id="3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99032" y="3937211"/>
              <a:ext cx="459825" cy="12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Groep 63"/>
          <p:cNvGrpSpPr>
            <a:grpSpLocks/>
          </p:cNvGrpSpPr>
          <p:nvPr/>
        </p:nvGrpSpPr>
        <p:grpSpPr bwMode="auto">
          <a:xfrm>
            <a:off x="2247900" y="4376738"/>
            <a:ext cx="5821363" cy="188912"/>
            <a:chOff x="1786342" y="4155452"/>
            <a:chExt cx="7066073" cy="190583"/>
          </a:xfrm>
        </p:grpSpPr>
        <p:sp>
          <p:nvSpPr>
            <p:cNvPr id="38" name="Rechthoek 37"/>
            <p:cNvSpPr/>
            <p:nvPr/>
          </p:nvSpPr>
          <p:spPr>
            <a:xfrm>
              <a:off x="1786342" y="4155452"/>
              <a:ext cx="7066073" cy="182576"/>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r>
                <a:rPr lang="nl-NL" sz="1100" dirty="0" smtClean="0">
                  <a:solidFill>
                    <a:srgbClr val="635D63"/>
                  </a:solidFill>
                  <a:latin typeface="Calibri" pitchFamily="34" charset="0"/>
                  <a:cs typeface="Calibri" pitchFamily="34" charset="0"/>
                </a:rPr>
                <a:t>Enexis LAN / WAN infrastructuur</a:t>
              </a:r>
              <a:endParaRPr lang="nl-NL" sz="1100" dirty="0">
                <a:solidFill>
                  <a:srgbClr val="635D63"/>
                </a:solidFill>
                <a:latin typeface="Calibri" pitchFamily="34" charset="0"/>
                <a:cs typeface="Calibri" pitchFamily="34" charset="0"/>
              </a:endParaRPr>
            </a:p>
          </p:txBody>
        </p:sp>
        <p:pic>
          <p:nvPicPr>
            <p:cNvPr id="39"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22376" y="4170729"/>
              <a:ext cx="271951" cy="152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76394" y="4172945"/>
              <a:ext cx="239245" cy="17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1" name="Groep 64"/>
          <p:cNvGrpSpPr>
            <a:grpSpLocks/>
          </p:cNvGrpSpPr>
          <p:nvPr/>
        </p:nvGrpSpPr>
        <p:grpSpPr bwMode="auto">
          <a:xfrm>
            <a:off x="2247900" y="4621213"/>
            <a:ext cx="5821363" cy="182562"/>
            <a:chOff x="1786342" y="4400129"/>
            <a:chExt cx="7066073" cy="182849"/>
          </a:xfrm>
        </p:grpSpPr>
        <p:sp>
          <p:nvSpPr>
            <p:cNvPr id="42" name="Rechthoek 41"/>
            <p:cNvSpPr/>
            <p:nvPr/>
          </p:nvSpPr>
          <p:spPr>
            <a:xfrm>
              <a:off x="1786342" y="4400129"/>
              <a:ext cx="7066073" cy="182849"/>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r>
                <a:rPr lang="nl-NL" sz="1100" dirty="0" smtClean="0">
                  <a:solidFill>
                    <a:srgbClr val="635D63"/>
                  </a:solidFill>
                  <a:latin typeface="Calibri" pitchFamily="34" charset="0"/>
                  <a:cs typeface="Calibri" pitchFamily="34" charset="0"/>
                </a:rPr>
                <a:t>ICT Infrastructuur (</a:t>
              </a:r>
              <a:r>
                <a:rPr lang="nl-NL" sz="1100" dirty="0" err="1" smtClean="0">
                  <a:solidFill>
                    <a:srgbClr val="635D63"/>
                  </a:solidFill>
                  <a:latin typeface="Calibri" pitchFamily="34" charset="0"/>
                  <a:cs typeface="Calibri" pitchFamily="34" charset="0"/>
                </a:rPr>
                <a:t>IaaS</a:t>
              </a:r>
              <a:r>
                <a:rPr lang="nl-NL" sz="1100" dirty="0" smtClean="0">
                  <a:solidFill>
                    <a:srgbClr val="635D63"/>
                  </a:solidFill>
                  <a:latin typeface="Calibri" pitchFamily="34" charset="0"/>
                  <a:cs typeface="Calibri" pitchFamily="34" charset="0"/>
                </a:rPr>
                <a:t> / </a:t>
              </a:r>
              <a:r>
                <a:rPr lang="nl-NL" sz="1100" dirty="0" err="1" smtClean="0">
                  <a:solidFill>
                    <a:srgbClr val="635D63"/>
                  </a:solidFill>
                  <a:latin typeface="Calibri" pitchFamily="34" charset="0"/>
                  <a:cs typeface="Calibri" pitchFamily="34" charset="0"/>
                </a:rPr>
                <a:t>PaaS</a:t>
              </a:r>
              <a:r>
                <a:rPr lang="nl-NL" sz="1100" dirty="0" smtClean="0">
                  <a:solidFill>
                    <a:srgbClr val="635D63"/>
                  </a:solidFill>
                  <a:latin typeface="Calibri" pitchFamily="34" charset="0"/>
                  <a:cs typeface="Calibri" pitchFamily="34" charset="0"/>
                </a:rPr>
                <a:t>)</a:t>
              </a:r>
              <a:endParaRPr lang="nl-NL" sz="1100" dirty="0">
                <a:solidFill>
                  <a:srgbClr val="635D63"/>
                </a:solidFill>
                <a:latin typeface="Calibri" pitchFamily="34" charset="0"/>
                <a:cs typeface="Calibri" pitchFamily="34" charset="0"/>
              </a:endParaRPr>
            </a:p>
          </p:txBody>
        </p:sp>
        <p:pic>
          <p:nvPicPr>
            <p:cNvPr id="43"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57443" y="4419562"/>
              <a:ext cx="313540" cy="14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70766" y="4415763"/>
              <a:ext cx="631119" cy="15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5" name="Text Box 17"/>
          <p:cNvSpPr txBox="1">
            <a:spLocks noChangeArrowheads="1"/>
          </p:cNvSpPr>
          <p:nvPr/>
        </p:nvSpPr>
        <p:spPr bwMode="auto">
          <a:xfrm>
            <a:off x="31750" y="4219575"/>
            <a:ext cx="12239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200">
                <a:solidFill>
                  <a:schemeClr val="tx1"/>
                </a:solidFill>
                <a:latin typeface="Verdana" pitchFamily="34" charset="0"/>
                <a:cs typeface="Arial" pitchFamily="34" charset="0"/>
              </a:defRPr>
            </a:lvl1pPr>
            <a:lvl2pPr marL="742950" indent="-285750">
              <a:defRPr sz="2200">
                <a:solidFill>
                  <a:schemeClr val="tx1"/>
                </a:solidFill>
                <a:latin typeface="Verdana" pitchFamily="34" charset="0"/>
                <a:cs typeface="Arial" pitchFamily="34" charset="0"/>
              </a:defRPr>
            </a:lvl2pPr>
            <a:lvl3pPr marL="1143000" indent="-228600">
              <a:defRPr sz="2200">
                <a:solidFill>
                  <a:schemeClr val="tx1"/>
                </a:solidFill>
                <a:latin typeface="Verdana" pitchFamily="34" charset="0"/>
                <a:cs typeface="Arial" pitchFamily="34" charset="0"/>
              </a:defRPr>
            </a:lvl3pPr>
            <a:lvl4pPr marL="1600200" indent="-228600">
              <a:defRPr sz="2200">
                <a:solidFill>
                  <a:schemeClr val="tx1"/>
                </a:solidFill>
                <a:latin typeface="Verdana" pitchFamily="34" charset="0"/>
                <a:cs typeface="Arial" pitchFamily="34" charset="0"/>
              </a:defRPr>
            </a:lvl4pPr>
            <a:lvl5pPr marL="2057400" indent="-228600">
              <a:defRPr sz="2200">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sz="2200">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sz="2200">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sz="2200">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sz="2200">
                <a:solidFill>
                  <a:schemeClr val="tx1"/>
                </a:solidFill>
                <a:latin typeface="Verdana" pitchFamily="34" charset="0"/>
                <a:cs typeface="Arial" pitchFamily="34" charset="0"/>
              </a:defRPr>
            </a:lvl9pPr>
          </a:lstStyle>
          <a:p>
            <a:pPr algn="ctr">
              <a:spcBef>
                <a:spcPct val="50000"/>
              </a:spcBef>
            </a:pPr>
            <a:r>
              <a:rPr lang="nl-NL" altLang="nl-NL" sz="1200">
                <a:solidFill>
                  <a:srgbClr val="000000"/>
                </a:solidFill>
                <a:latin typeface="Calibri" pitchFamily="34" charset="0"/>
                <a:ea typeface="Geneva"/>
                <a:cs typeface="Calibri" pitchFamily="34" charset="0"/>
              </a:rPr>
              <a:t>Medewerkers</a:t>
            </a:r>
          </a:p>
        </p:txBody>
      </p:sp>
      <p:sp>
        <p:nvSpPr>
          <p:cNvPr id="46" name="Rechthoek 45"/>
          <p:cNvSpPr/>
          <p:nvPr/>
        </p:nvSpPr>
        <p:spPr>
          <a:xfrm>
            <a:off x="2857500" y="1227138"/>
            <a:ext cx="1152525" cy="417512"/>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r>
              <a:rPr lang="nl-NL" sz="1000" dirty="0">
                <a:solidFill>
                  <a:srgbClr val="635D63"/>
                </a:solidFill>
                <a:latin typeface="Calibri" pitchFamily="34" charset="0"/>
                <a:cs typeface="Calibri" pitchFamily="34" charset="0"/>
              </a:rPr>
              <a:t>Portal</a:t>
            </a:r>
          </a:p>
        </p:txBody>
      </p:sp>
      <p:pic>
        <p:nvPicPr>
          <p:cNvPr id="47" name="Picture 6" descr="SharePoint-2010-logo"/>
          <p:cNvPicPr>
            <a:picLocks noChangeAspect="1" noChangeArrowheads="1"/>
          </p:cNvPicPr>
          <p:nvPr/>
        </p:nvPicPr>
        <p:blipFill>
          <a:blip r:embed="rId19"/>
          <a:srcRect/>
          <a:stretch>
            <a:fillRect/>
          </a:stretch>
        </p:blipFill>
        <p:spPr bwMode="auto">
          <a:xfrm>
            <a:off x="3486150" y="1247775"/>
            <a:ext cx="503238" cy="376238"/>
          </a:xfrm>
          <a:prstGeom prst="rect">
            <a:avLst/>
          </a:prstGeom>
          <a:solidFill>
            <a:schemeClr val="tx2">
              <a:lumMod val="40000"/>
              <a:lumOff val="60000"/>
            </a:schemeClr>
          </a:solidFill>
          <a:extLst/>
        </p:spPr>
      </p:pic>
      <p:sp>
        <p:nvSpPr>
          <p:cNvPr id="48" name="Rechthoek 47"/>
          <p:cNvSpPr/>
          <p:nvPr/>
        </p:nvSpPr>
        <p:spPr>
          <a:xfrm>
            <a:off x="2849563" y="3638550"/>
            <a:ext cx="1168400" cy="420688"/>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eaLnBrk="1" hangingPunct="1">
              <a:defRPr/>
            </a:pPr>
            <a:r>
              <a:rPr lang="nl-NL" sz="1000" dirty="0" smtClean="0">
                <a:solidFill>
                  <a:srgbClr val="635D63"/>
                </a:solidFill>
                <a:latin typeface="Calibri" pitchFamily="34" charset="0"/>
                <a:cs typeface="Calibri" pitchFamily="34" charset="0"/>
              </a:rPr>
              <a:t>Business Activity Monitoring</a:t>
            </a:r>
            <a:endParaRPr lang="nl-NL" sz="1000" dirty="0">
              <a:solidFill>
                <a:srgbClr val="635D63"/>
              </a:solidFill>
              <a:latin typeface="Calibri" pitchFamily="34" charset="0"/>
              <a:cs typeface="Calibri" pitchFamily="34" charset="0"/>
            </a:endParaRPr>
          </a:p>
        </p:txBody>
      </p:sp>
      <p:grpSp>
        <p:nvGrpSpPr>
          <p:cNvPr id="49" name="Groep 66"/>
          <p:cNvGrpSpPr>
            <a:grpSpLocks/>
          </p:cNvGrpSpPr>
          <p:nvPr/>
        </p:nvGrpSpPr>
        <p:grpSpPr bwMode="auto">
          <a:xfrm>
            <a:off x="4076700" y="1227138"/>
            <a:ext cx="523875" cy="2832100"/>
            <a:chOff x="3615446" y="1227219"/>
            <a:chExt cx="524211" cy="2621728"/>
          </a:xfrm>
        </p:grpSpPr>
        <p:sp>
          <p:nvSpPr>
            <p:cNvPr id="50" name="Rechthoek 49"/>
            <p:cNvSpPr/>
            <p:nvPr/>
          </p:nvSpPr>
          <p:spPr>
            <a:xfrm>
              <a:off x="3615446" y="1227219"/>
              <a:ext cx="524211" cy="2621728"/>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endParaRPr lang="nl-NL" sz="1000" dirty="0" smtClean="0">
                <a:solidFill>
                  <a:srgbClr val="635D63"/>
                </a:solidFill>
                <a:latin typeface="Calibri" pitchFamily="34" charset="0"/>
                <a:cs typeface="Calibri" pitchFamily="34" charset="0"/>
              </a:endParaRPr>
            </a:p>
            <a:p>
              <a:pPr algn="ctr" eaLnBrk="1" hangingPunct="1">
                <a:defRPr/>
              </a:pPr>
              <a:endParaRPr lang="nl-NL" sz="1000" dirty="0">
                <a:solidFill>
                  <a:srgbClr val="635D63"/>
                </a:solidFill>
                <a:latin typeface="Calibri" pitchFamily="34" charset="0"/>
                <a:cs typeface="Calibri" pitchFamily="34" charset="0"/>
              </a:endParaRPr>
            </a:p>
            <a:p>
              <a:pPr algn="ctr" eaLnBrk="1" hangingPunct="1">
                <a:defRPr/>
              </a:pPr>
              <a:endParaRPr lang="nl-NL" sz="1000" dirty="0" smtClean="0">
                <a:solidFill>
                  <a:srgbClr val="635D63"/>
                </a:solidFill>
                <a:latin typeface="Calibri" pitchFamily="34" charset="0"/>
                <a:cs typeface="Calibri" pitchFamily="34" charset="0"/>
              </a:endParaRPr>
            </a:p>
            <a:p>
              <a:pPr algn="ctr" eaLnBrk="1" hangingPunct="1">
                <a:defRPr/>
              </a:pPr>
              <a:r>
                <a:rPr lang="nl-NL" sz="1000" dirty="0" smtClean="0">
                  <a:solidFill>
                    <a:srgbClr val="635D63"/>
                  </a:solidFill>
                  <a:latin typeface="Calibri" pitchFamily="34" charset="0"/>
                  <a:cs typeface="Calibri" pitchFamily="34" charset="0"/>
                </a:rPr>
                <a:t>BPM</a:t>
              </a:r>
            </a:p>
            <a:p>
              <a:pPr algn="ctr" eaLnBrk="1" hangingPunct="1">
                <a:defRPr/>
              </a:pPr>
              <a:r>
                <a:rPr lang="nl-NL" sz="900" dirty="0" smtClean="0">
                  <a:solidFill>
                    <a:srgbClr val="635D63"/>
                  </a:solidFill>
                  <a:latin typeface="Calibri" pitchFamily="34" charset="0"/>
                  <a:cs typeface="Calibri" pitchFamily="34" charset="0"/>
                </a:rPr>
                <a:t>(</a:t>
              </a:r>
              <a:r>
                <a:rPr lang="nl-NL" sz="900" dirty="0" err="1" smtClean="0">
                  <a:solidFill>
                    <a:srgbClr val="635D63"/>
                  </a:solidFill>
                  <a:latin typeface="Calibri" pitchFamily="34" charset="0"/>
                  <a:cs typeface="Calibri" pitchFamily="34" charset="0"/>
                </a:rPr>
                <a:t>iProcess</a:t>
              </a:r>
              <a:r>
                <a:rPr lang="nl-NL" sz="900" dirty="0" smtClean="0">
                  <a:solidFill>
                    <a:srgbClr val="635D63"/>
                  </a:solidFill>
                  <a:latin typeface="Calibri" pitchFamily="34" charset="0"/>
                  <a:cs typeface="Calibri" pitchFamily="34" charset="0"/>
                </a:rPr>
                <a:t>) </a:t>
              </a:r>
              <a:endParaRPr lang="nl-NL" sz="900" dirty="0">
                <a:solidFill>
                  <a:srgbClr val="635D63"/>
                </a:solidFill>
                <a:latin typeface="Calibri" pitchFamily="34" charset="0"/>
                <a:cs typeface="Calibri" pitchFamily="34" charset="0"/>
              </a:endParaRPr>
            </a:p>
          </p:txBody>
        </p:sp>
        <p:pic>
          <p:nvPicPr>
            <p:cNvPr id="51" name="Picture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32201" y="3590531"/>
              <a:ext cx="475844" cy="2268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52" name="Groep 67"/>
          <p:cNvGrpSpPr>
            <a:grpSpLocks/>
          </p:cNvGrpSpPr>
          <p:nvPr/>
        </p:nvGrpSpPr>
        <p:grpSpPr bwMode="auto">
          <a:xfrm>
            <a:off x="4673600" y="1227138"/>
            <a:ext cx="523875" cy="2832100"/>
            <a:chOff x="4219185" y="1227219"/>
            <a:chExt cx="524211" cy="2621728"/>
          </a:xfrm>
        </p:grpSpPr>
        <p:sp>
          <p:nvSpPr>
            <p:cNvPr id="53" name="Rechthoek 52"/>
            <p:cNvSpPr/>
            <p:nvPr/>
          </p:nvSpPr>
          <p:spPr>
            <a:xfrm>
              <a:off x="4219185" y="1227219"/>
              <a:ext cx="524211" cy="2621728"/>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endParaRPr lang="nl-NL" sz="1000" dirty="0" smtClean="0">
                <a:solidFill>
                  <a:srgbClr val="635D63"/>
                </a:solidFill>
                <a:latin typeface="Calibri" pitchFamily="34" charset="0"/>
                <a:cs typeface="Calibri" pitchFamily="34" charset="0"/>
              </a:endParaRPr>
            </a:p>
            <a:p>
              <a:pPr algn="ctr" eaLnBrk="1" hangingPunct="1">
                <a:defRPr/>
              </a:pPr>
              <a:endParaRPr lang="nl-NL" sz="1000" dirty="0">
                <a:solidFill>
                  <a:srgbClr val="635D63"/>
                </a:solidFill>
                <a:latin typeface="Calibri" pitchFamily="34" charset="0"/>
                <a:cs typeface="Calibri" pitchFamily="34" charset="0"/>
              </a:endParaRPr>
            </a:p>
            <a:p>
              <a:pPr algn="ctr" eaLnBrk="1" hangingPunct="1">
                <a:defRPr/>
              </a:pPr>
              <a:endParaRPr lang="nl-NL" sz="1000" dirty="0" smtClean="0">
                <a:solidFill>
                  <a:srgbClr val="635D63"/>
                </a:solidFill>
                <a:latin typeface="Calibri" pitchFamily="34" charset="0"/>
                <a:cs typeface="Calibri" pitchFamily="34" charset="0"/>
              </a:endParaRPr>
            </a:p>
            <a:p>
              <a:pPr algn="ctr" eaLnBrk="1" hangingPunct="1">
                <a:defRPr/>
              </a:pPr>
              <a:r>
                <a:rPr lang="nl-NL" sz="1000" dirty="0" smtClean="0">
                  <a:solidFill>
                    <a:srgbClr val="635D63"/>
                  </a:solidFill>
                  <a:latin typeface="Calibri" pitchFamily="34" charset="0"/>
                  <a:cs typeface="Calibri" pitchFamily="34" charset="0"/>
                </a:rPr>
                <a:t>EAI/SOA</a:t>
              </a:r>
            </a:p>
            <a:p>
              <a:pPr algn="ctr" eaLnBrk="1" hangingPunct="1">
                <a:defRPr/>
              </a:pPr>
              <a:r>
                <a:rPr lang="nl-NL" sz="900" dirty="0" smtClean="0">
                  <a:solidFill>
                    <a:srgbClr val="635D63"/>
                  </a:solidFill>
                  <a:latin typeface="Calibri" pitchFamily="34" charset="0"/>
                  <a:cs typeface="Calibri" pitchFamily="34" charset="0"/>
                </a:rPr>
                <a:t> </a:t>
              </a:r>
              <a:endParaRPr lang="nl-NL" sz="900" dirty="0">
                <a:solidFill>
                  <a:srgbClr val="635D63"/>
                </a:solidFill>
                <a:latin typeface="Calibri" pitchFamily="34" charset="0"/>
                <a:cs typeface="Calibri" pitchFamily="34" charset="0"/>
              </a:endParaRPr>
            </a:p>
          </p:txBody>
        </p:sp>
        <p:pic>
          <p:nvPicPr>
            <p:cNvPr id="54" name="Picture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43368" y="3590531"/>
              <a:ext cx="475844" cy="2268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5" name="Rechthoek 54"/>
          <p:cNvSpPr/>
          <p:nvPr/>
        </p:nvSpPr>
        <p:spPr>
          <a:xfrm>
            <a:off x="2849563" y="3168650"/>
            <a:ext cx="1166812" cy="420688"/>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0" rIns="36000"/>
          <a:lstStyle/>
          <a:p>
            <a:pPr eaLnBrk="1" hangingPunct="1">
              <a:defRPr/>
            </a:pPr>
            <a:r>
              <a:rPr lang="nl-NL" sz="1100" dirty="0">
                <a:solidFill>
                  <a:srgbClr val="635D63"/>
                </a:solidFill>
                <a:latin typeface="Calibri" pitchFamily="34" charset="0"/>
                <a:cs typeface="Calibri" pitchFamily="34" charset="0"/>
              </a:rPr>
              <a:t>Front End BI</a:t>
            </a:r>
          </a:p>
        </p:txBody>
      </p:sp>
      <p:sp>
        <p:nvSpPr>
          <p:cNvPr id="57" name="Rechthoek 56"/>
          <p:cNvSpPr/>
          <p:nvPr/>
        </p:nvSpPr>
        <p:spPr>
          <a:xfrm>
            <a:off x="2849563" y="1706563"/>
            <a:ext cx="1166812" cy="420687"/>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0" rIns="36000"/>
          <a:lstStyle/>
          <a:p>
            <a:pPr eaLnBrk="1" hangingPunct="1">
              <a:defRPr/>
            </a:pPr>
            <a:r>
              <a:rPr lang="nl-NL" sz="1100" dirty="0">
                <a:solidFill>
                  <a:srgbClr val="635D63"/>
                </a:solidFill>
                <a:latin typeface="Calibri" pitchFamily="34" charset="0"/>
                <a:cs typeface="Calibri" pitchFamily="34" charset="0"/>
              </a:rPr>
              <a:t>Rapid Product </a:t>
            </a:r>
            <a:r>
              <a:rPr lang="nl-NL" sz="1100" dirty="0" err="1">
                <a:solidFill>
                  <a:srgbClr val="635D63"/>
                </a:solidFill>
                <a:latin typeface="Calibri" pitchFamily="34" charset="0"/>
                <a:cs typeface="Calibri" pitchFamily="34" charset="0"/>
              </a:rPr>
              <a:t>Dev</a:t>
            </a:r>
            <a:r>
              <a:rPr lang="nl-NL" sz="1100" dirty="0">
                <a:solidFill>
                  <a:srgbClr val="635D63"/>
                </a:solidFill>
                <a:latin typeface="Calibri" pitchFamily="34" charset="0"/>
                <a:cs typeface="Calibri" pitchFamily="34" charset="0"/>
              </a:rPr>
              <a:t>. </a:t>
            </a:r>
          </a:p>
        </p:txBody>
      </p:sp>
      <p:pic>
        <p:nvPicPr>
          <p:cNvPr id="58" name="Afbeelding 59"/>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022600" y="1892300"/>
            <a:ext cx="831850" cy="222250"/>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9" name="Rechthoek 58"/>
          <p:cNvSpPr/>
          <p:nvPr/>
        </p:nvSpPr>
        <p:spPr>
          <a:xfrm>
            <a:off x="5270500" y="1233488"/>
            <a:ext cx="525463" cy="1195387"/>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t" anchorCtr="0"/>
          <a:lstStyle/>
          <a:p>
            <a:r>
              <a:rPr lang="nl-NL" sz="1000" dirty="0" err="1">
                <a:solidFill>
                  <a:srgbClr val="635D63"/>
                </a:solidFill>
                <a:latin typeface="Calibri" pitchFamily="34" charset="0"/>
                <a:cs typeface="Calibri" pitchFamily="34" charset="0"/>
              </a:rPr>
              <a:t>Enter-prise</a:t>
            </a:r>
            <a:r>
              <a:rPr lang="nl-NL" sz="1000" dirty="0">
                <a:solidFill>
                  <a:srgbClr val="635D63"/>
                </a:solidFill>
                <a:latin typeface="Calibri" pitchFamily="34" charset="0"/>
                <a:cs typeface="Calibri" pitchFamily="34" charset="0"/>
              </a:rPr>
              <a:t> Search</a:t>
            </a:r>
          </a:p>
        </p:txBody>
      </p:sp>
      <p:pic>
        <p:nvPicPr>
          <p:cNvPr id="60" name="Picture 28" descr="SharePoint-2010-logo"/>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34000" y="1943100"/>
            <a:ext cx="4000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Rechthoek 60"/>
          <p:cNvSpPr/>
          <p:nvPr/>
        </p:nvSpPr>
        <p:spPr>
          <a:xfrm>
            <a:off x="5265738" y="3094038"/>
            <a:ext cx="536575" cy="95726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eaLnBrk="1" hangingPunct="1">
              <a:defRPr/>
            </a:pPr>
            <a:r>
              <a:rPr lang="nl-NL" sz="1100" dirty="0">
                <a:solidFill>
                  <a:srgbClr val="635D63"/>
                </a:solidFill>
                <a:latin typeface="Calibri" pitchFamily="34" charset="0"/>
                <a:cs typeface="Calibri" pitchFamily="34" charset="0"/>
              </a:rPr>
              <a:t>Mobile Device </a:t>
            </a:r>
            <a:r>
              <a:rPr lang="nl-NL" sz="1100" dirty="0" err="1">
                <a:solidFill>
                  <a:srgbClr val="635D63"/>
                </a:solidFill>
                <a:latin typeface="Calibri" pitchFamily="34" charset="0"/>
                <a:cs typeface="Calibri" pitchFamily="34" charset="0"/>
              </a:rPr>
              <a:t>Mgt</a:t>
            </a:r>
            <a:endParaRPr lang="nl-NL" sz="1100" dirty="0">
              <a:solidFill>
                <a:srgbClr val="635D63"/>
              </a:solidFill>
              <a:latin typeface="Calibri" pitchFamily="34" charset="0"/>
              <a:cs typeface="Calibri" pitchFamily="34" charset="0"/>
            </a:endParaRPr>
          </a:p>
        </p:txBody>
      </p:sp>
      <p:pic>
        <p:nvPicPr>
          <p:cNvPr id="62" name="Picture 11" descr="http://www.microsoft.com/global/en-us/windows/windowsintune/PublishingImages/icons/Logo_WindowsIntune.jpg">
            <a:hlinkClick r:id="rId23"/>
          </p:cNvPr>
          <p:cNvPicPr>
            <a:picLocks noChangeAspect="1" noChangeArrowheads="1"/>
          </p:cNvPicPr>
          <p:nvPr/>
        </p:nvPicPr>
        <p:blipFill>
          <a:blip r:embed="rId24"/>
          <a:srcRect/>
          <a:stretch>
            <a:fillRect/>
          </a:stretch>
        </p:blipFill>
        <p:spPr bwMode="auto">
          <a:xfrm>
            <a:off x="5299075" y="3924300"/>
            <a:ext cx="469900" cy="90488"/>
          </a:xfrm>
          <a:prstGeom prst="rect">
            <a:avLst/>
          </a:prstGeom>
          <a:solidFill>
            <a:schemeClr val="tx2">
              <a:lumMod val="40000"/>
              <a:lumOff val="60000"/>
            </a:schemeClr>
          </a:solidFill>
          <a:extLst/>
        </p:spPr>
      </p:pic>
      <p:grpSp>
        <p:nvGrpSpPr>
          <p:cNvPr id="63" name="Groep 130"/>
          <p:cNvGrpSpPr>
            <a:grpSpLocks/>
          </p:cNvGrpSpPr>
          <p:nvPr/>
        </p:nvGrpSpPr>
        <p:grpSpPr bwMode="auto">
          <a:xfrm>
            <a:off x="2855913" y="2170113"/>
            <a:ext cx="1150937" cy="419100"/>
            <a:chOff x="2855476" y="3154373"/>
            <a:chExt cx="1152128" cy="419220"/>
          </a:xfrm>
        </p:grpSpPr>
        <p:sp>
          <p:nvSpPr>
            <p:cNvPr id="64" name="Rechthoek 63"/>
            <p:cNvSpPr/>
            <p:nvPr/>
          </p:nvSpPr>
          <p:spPr>
            <a:xfrm>
              <a:off x="2855476" y="3154373"/>
              <a:ext cx="1152128" cy="41922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0" rIns="36000"/>
            <a:lstStyle/>
            <a:p>
              <a:pPr algn="ctr" eaLnBrk="1" hangingPunct="1">
                <a:defRPr/>
              </a:pPr>
              <a:r>
                <a:rPr lang="nl-NL" sz="1100" dirty="0" err="1">
                  <a:solidFill>
                    <a:srgbClr val="635D63"/>
                  </a:solidFill>
                  <a:latin typeface="Calibri" pitchFamily="34" charset="0"/>
                  <a:cs typeface="Calibri" pitchFamily="34" charset="0"/>
                </a:rPr>
                <a:t>Mob</a:t>
              </a:r>
              <a:r>
                <a:rPr lang="nl-NL" sz="1100" dirty="0">
                  <a:solidFill>
                    <a:srgbClr val="635D63"/>
                  </a:solidFill>
                  <a:latin typeface="Calibri" pitchFamily="34" charset="0"/>
                  <a:cs typeface="Calibri" pitchFamily="34" charset="0"/>
                </a:rPr>
                <a:t>. App. </a:t>
              </a:r>
              <a:r>
                <a:rPr lang="nl-NL" sz="1100" dirty="0" err="1">
                  <a:solidFill>
                    <a:srgbClr val="635D63"/>
                  </a:solidFill>
                  <a:latin typeface="Calibri" pitchFamily="34" charset="0"/>
                  <a:cs typeface="Calibri" pitchFamily="34" charset="0"/>
                </a:rPr>
                <a:t>Mgt</a:t>
              </a:r>
              <a:endParaRPr lang="nl-NL" sz="1100" dirty="0">
                <a:solidFill>
                  <a:srgbClr val="635D63"/>
                </a:solidFill>
                <a:latin typeface="Calibri" pitchFamily="34" charset="0"/>
                <a:cs typeface="Calibri" pitchFamily="34" charset="0"/>
              </a:endParaRPr>
            </a:p>
          </p:txBody>
        </p:sp>
        <p:pic>
          <p:nvPicPr>
            <p:cNvPr id="65" name="Afbeelding 74"/>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3064975" y="3342374"/>
              <a:ext cx="727496" cy="23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 name="Rechthoek 65"/>
          <p:cNvSpPr/>
          <p:nvPr/>
        </p:nvSpPr>
        <p:spPr>
          <a:xfrm>
            <a:off x="5880100" y="1158875"/>
            <a:ext cx="2508324" cy="292576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endParaRPr lang="nl-NL" sz="1100">
              <a:solidFill>
                <a:prstClr val="white"/>
              </a:solidFill>
              <a:latin typeface="Calibri" pitchFamily="34" charset="0"/>
              <a:cs typeface="Calibri" pitchFamily="34" charset="0"/>
            </a:endParaRPr>
          </a:p>
        </p:txBody>
      </p:sp>
      <p:grpSp>
        <p:nvGrpSpPr>
          <p:cNvPr id="67" name="Groep 101"/>
          <p:cNvGrpSpPr>
            <a:grpSpLocks/>
          </p:cNvGrpSpPr>
          <p:nvPr/>
        </p:nvGrpSpPr>
        <p:grpSpPr bwMode="auto">
          <a:xfrm>
            <a:off x="5973763" y="2644775"/>
            <a:ext cx="968375" cy="1400175"/>
            <a:chOff x="5743659" y="2804340"/>
            <a:chExt cx="1152128" cy="1463841"/>
          </a:xfrm>
        </p:grpSpPr>
        <p:sp>
          <p:nvSpPr>
            <p:cNvPr id="68" name="Rechthoek 67"/>
            <p:cNvSpPr/>
            <p:nvPr/>
          </p:nvSpPr>
          <p:spPr>
            <a:xfrm>
              <a:off x="5743659" y="2804340"/>
              <a:ext cx="1152128" cy="1463841"/>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eaLnBrk="1" hangingPunct="1">
                <a:lnSpc>
                  <a:spcPts val="1200"/>
                </a:lnSpc>
                <a:defRPr/>
              </a:pPr>
              <a:r>
                <a:rPr lang="nl-NL" sz="1100" dirty="0" smtClean="0">
                  <a:solidFill>
                    <a:srgbClr val="635D63"/>
                  </a:solidFill>
                  <a:latin typeface="Calibri" pitchFamily="34" charset="0"/>
                  <a:cs typeface="Calibri" pitchFamily="34" charset="0"/>
                </a:rPr>
                <a:t>Business Intelligence &amp; </a:t>
              </a:r>
              <a:r>
                <a:rPr lang="nl-NL" sz="1100" dirty="0" err="1" smtClean="0">
                  <a:solidFill>
                    <a:srgbClr val="635D63"/>
                  </a:solidFill>
                  <a:latin typeface="Calibri" pitchFamily="34" charset="0"/>
                  <a:cs typeface="Calibri" pitchFamily="34" charset="0"/>
                </a:rPr>
                <a:t>DataWare</a:t>
              </a:r>
              <a:r>
                <a:rPr lang="nl-NL" sz="1100" dirty="0" smtClean="0">
                  <a:solidFill>
                    <a:srgbClr val="635D63"/>
                  </a:solidFill>
                  <a:latin typeface="Calibri" pitchFamily="34" charset="0"/>
                  <a:cs typeface="Calibri" pitchFamily="34" charset="0"/>
                </a:rPr>
                <a:t> House</a:t>
              </a:r>
              <a:endParaRPr lang="nl-NL" sz="1100" dirty="0">
                <a:solidFill>
                  <a:srgbClr val="635D63"/>
                </a:solidFill>
                <a:latin typeface="Calibri" pitchFamily="34" charset="0"/>
                <a:cs typeface="Calibri" pitchFamily="34" charset="0"/>
              </a:endParaRPr>
            </a:p>
          </p:txBody>
        </p:sp>
        <p:pic>
          <p:nvPicPr>
            <p:cNvPr id="69" name="Picture 34"/>
            <p:cNvPicPr>
              <a:picLocks noChangeAspect="1" noChangeArrowheads="1"/>
            </p:cNvPicPr>
            <p:nvPr/>
          </p:nvPicPr>
          <p:blipFill>
            <a:blip r:embed="rId26"/>
            <a:srcRect/>
            <a:stretch>
              <a:fillRect/>
            </a:stretch>
          </p:blipFill>
          <p:spPr bwMode="auto">
            <a:xfrm>
              <a:off x="5896646" y="3874836"/>
              <a:ext cx="846153" cy="333596"/>
            </a:xfrm>
            <a:prstGeom prst="rect">
              <a:avLst/>
            </a:prstGeom>
            <a:solidFill>
              <a:schemeClr val="tx2">
                <a:lumMod val="40000"/>
                <a:lumOff val="60000"/>
              </a:schemeClr>
            </a:solidFill>
            <a:extLst/>
          </p:spPr>
        </p:pic>
        <p:pic>
          <p:nvPicPr>
            <p:cNvPr id="70" name="Picture 2" descr="http://www.ts.avnet.com/clientsolutions/images/sap/sapbo.jpg">
              <a:hlinkClick r:id="rId27"/>
            </p:cNvPr>
            <p:cNvPicPr>
              <a:picLocks noChangeAspect="1" noChangeArrowheads="1"/>
            </p:cNvPicPr>
            <p:nvPr/>
          </p:nvPicPr>
          <p:blipFill>
            <a:blip r:embed="rId28"/>
            <a:srcRect/>
            <a:stretch>
              <a:fillRect/>
            </a:stretch>
          </p:blipFill>
          <p:spPr bwMode="auto">
            <a:xfrm>
              <a:off x="5877759" y="3484810"/>
              <a:ext cx="883928" cy="326958"/>
            </a:xfrm>
            <a:prstGeom prst="rect">
              <a:avLst/>
            </a:prstGeom>
            <a:solidFill>
              <a:schemeClr val="tx2">
                <a:lumMod val="40000"/>
                <a:lumOff val="60000"/>
              </a:schemeClr>
            </a:solidFill>
            <a:extLst/>
          </p:spPr>
        </p:pic>
      </p:grpSp>
      <p:sp>
        <p:nvSpPr>
          <p:cNvPr id="71" name="Rechthoek 70"/>
          <p:cNvSpPr/>
          <p:nvPr/>
        </p:nvSpPr>
        <p:spPr>
          <a:xfrm>
            <a:off x="7083425" y="1220788"/>
            <a:ext cx="887413" cy="55880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lstStyle>
            <a:defPPr>
              <a:defRPr lang="nl-NL"/>
            </a:defPPr>
            <a:lvl1pPr algn="l" rtl="0" fontAlgn="base">
              <a:spcBef>
                <a:spcPct val="0"/>
              </a:spcBef>
              <a:spcAft>
                <a:spcPct val="0"/>
              </a:spcAft>
              <a:defRPr sz="2200" kern="1200">
                <a:solidFill>
                  <a:schemeClr val="lt1"/>
                </a:solidFill>
                <a:latin typeface="+mn-lt"/>
                <a:ea typeface="+mn-ea"/>
                <a:cs typeface="+mn-cs"/>
              </a:defRPr>
            </a:lvl1pPr>
            <a:lvl2pPr marL="457200" algn="l" rtl="0" fontAlgn="base">
              <a:spcBef>
                <a:spcPct val="0"/>
              </a:spcBef>
              <a:spcAft>
                <a:spcPct val="0"/>
              </a:spcAft>
              <a:defRPr sz="2200" kern="1200">
                <a:solidFill>
                  <a:schemeClr val="lt1"/>
                </a:solidFill>
                <a:latin typeface="+mn-lt"/>
                <a:ea typeface="+mn-ea"/>
                <a:cs typeface="+mn-cs"/>
              </a:defRPr>
            </a:lvl2pPr>
            <a:lvl3pPr marL="914400" algn="l" rtl="0" fontAlgn="base">
              <a:spcBef>
                <a:spcPct val="0"/>
              </a:spcBef>
              <a:spcAft>
                <a:spcPct val="0"/>
              </a:spcAft>
              <a:defRPr sz="2200" kern="1200">
                <a:solidFill>
                  <a:schemeClr val="lt1"/>
                </a:solidFill>
                <a:latin typeface="+mn-lt"/>
                <a:ea typeface="+mn-ea"/>
                <a:cs typeface="+mn-cs"/>
              </a:defRPr>
            </a:lvl3pPr>
            <a:lvl4pPr marL="1371600" algn="l" rtl="0" fontAlgn="base">
              <a:spcBef>
                <a:spcPct val="0"/>
              </a:spcBef>
              <a:spcAft>
                <a:spcPct val="0"/>
              </a:spcAft>
              <a:defRPr sz="2200" kern="1200">
                <a:solidFill>
                  <a:schemeClr val="lt1"/>
                </a:solidFill>
                <a:latin typeface="+mn-lt"/>
                <a:ea typeface="+mn-ea"/>
                <a:cs typeface="+mn-cs"/>
              </a:defRPr>
            </a:lvl4pPr>
            <a:lvl5pPr marL="1828800" algn="l" rtl="0" fontAlgn="base">
              <a:spcBef>
                <a:spcPct val="0"/>
              </a:spcBef>
              <a:spcAft>
                <a:spcPct val="0"/>
              </a:spcAft>
              <a:defRPr sz="2200" kern="1200">
                <a:solidFill>
                  <a:schemeClr val="lt1"/>
                </a:solidFill>
                <a:latin typeface="+mn-lt"/>
                <a:ea typeface="+mn-ea"/>
                <a:cs typeface="+mn-cs"/>
              </a:defRPr>
            </a:lvl5pPr>
            <a:lvl6pPr marL="2286000" algn="l" defTabSz="914400" rtl="0" eaLnBrk="1" latinLnBrk="0" hangingPunct="1">
              <a:defRPr sz="2200" kern="1200">
                <a:solidFill>
                  <a:schemeClr val="lt1"/>
                </a:solidFill>
                <a:latin typeface="+mn-lt"/>
                <a:ea typeface="+mn-ea"/>
                <a:cs typeface="+mn-cs"/>
              </a:defRPr>
            </a:lvl6pPr>
            <a:lvl7pPr marL="2743200" algn="l" defTabSz="914400" rtl="0" eaLnBrk="1" latinLnBrk="0" hangingPunct="1">
              <a:defRPr sz="2200" kern="1200">
                <a:solidFill>
                  <a:schemeClr val="lt1"/>
                </a:solidFill>
                <a:latin typeface="+mn-lt"/>
                <a:ea typeface="+mn-ea"/>
                <a:cs typeface="+mn-cs"/>
              </a:defRPr>
            </a:lvl7pPr>
            <a:lvl8pPr marL="3200400" algn="l" defTabSz="914400" rtl="0" eaLnBrk="1" latinLnBrk="0" hangingPunct="1">
              <a:defRPr sz="2200" kern="1200">
                <a:solidFill>
                  <a:schemeClr val="lt1"/>
                </a:solidFill>
                <a:latin typeface="+mn-lt"/>
                <a:ea typeface="+mn-ea"/>
                <a:cs typeface="+mn-cs"/>
              </a:defRPr>
            </a:lvl8pPr>
            <a:lvl9pPr marL="3657600" algn="l" defTabSz="914400" rtl="0" eaLnBrk="1" latinLnBrk="0" hangingPunct="1">
              <a:defRPr sz="2200" kern="1200">
                <a:solidFill>
                  <a:schemeClr val="lt1"/>
                </a:solidFill>
                <a:latin typeface="+mn-lt"/>
                <a:ea typeface="+mn-ea"/>
                <a:cs typeface="+mn-cs"/>
              </a:defRPr>
            </a:lvl9pPr>
          </a:lstStyle>
          <a:p>
            <a:pPr algn="ctr" eaLnBrk="1" hangingPunct="1">
              <a:defRPr/>
            </a:pPr>
            <a:r>
              <a:rPr lang="nl-NL" sz="1100" dirty="0" smtClean="0">
                <a:solidFill>
                  <a:srgbClr val="635D63"/>
                </a:solidFill>
                <a:latin typeface="Calibri" pitchFamily="34" charset="0"/>
                <a:cs typeface="Calibri" pitchFamily="34" charset="0"/>
              </a:rPr>
              <a:t>Output</a:t>
            </a:r>
            <a:br>
              <a:rPr lang="nl-NL" sz="1100" dirty="0" smtClean="0">
                <a:solidFill>
                  <a:srgbClr val="635D63"/>
                </a:solidFill>
                <a:latin typeface="Calibri" pitchFamily="34" charset="0"/>
                <a:cs typeface="Calibri" pitchFamily="34" charset="0"/>
              </a:rPr>
            </a:br>
            <a:r>
              <a:rPr lang="nl-NL" sz="1100" dirty="0" smtClean="0">
                <a:solidFill>
                  <a:srgbClr val="635D63"/>
                </a:solidFill>
                <a:latin typeface="Calibri" pitchFamily="34" charset="0"/>
                <a:cs typeface="Calibri" pitchFamily="34" charset="0"/>
              </a:rPr>
              <a:t>Management</a:t>
            </a:r>
            <a:endParaRPr lang="nl-NL" sz="1100" dirty="0">
              <a:solidFill>
                <a:srgbClr val="635D63"/>
              </a:solidFill>
              <a:latin typeface="Calibri" pitchFamily="34" charset="0"/>
              <a:cs typeface="Calibri" pitchFamily="34" charset="0"/>
            </a:endParaRPr>
          </a:p>
        </p:txBody>
      </p:sp>
      <p:pic>
        <p:nvPicPr>
          <p:cNvPr id="72" name="Picture 9" descr="http://www.stopcancerstadiumtour.nl/wp-content/uploads/CanonOce-Logos.png">
            <a:hlinkClick r:id="rId29"/>
          </p:cNvPr>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7570788" y="1589088"/>
            <a:ext cx="3556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Rechthoek 72"/>
          <p:cNvSpPr/>
          <p:nvPr/>
        </p:nvSpPr>
        <p:spPr>
          <a:xfrm>
            <a:off x="7078663" y="3433763"/>
            <a:ext cx="892175" cy="60960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a:lstStyle/>
          <a:p>
            <a:pPr algn="ctr" eaLnBrk="1" hangingPunct="1">
              <a:defRPr/>
            </a:pPr>
            <a:r>
              <a:rPr lang="nl-NL" sz="1100" dirty="0">
                <a:solidFill>
                  <a:srgbClr val="635D63"/>
                </a:solidFill>
                <a:latin typeface="Calibri" pitchFamily="34" charset="0"/>
                <a:cs typeface="Calibri" pitchFamily="34" charset="0"/>
              </a:rPr>
              <a:t>Databases</a:t>
            </a:r>
          </a:p>
        </p:txBody>
      </p:sp>
      <p:pic>
        <p:nvPicPr>
          <p:cNvPr id="74" name="Picture 17" descr="http://www.newhorizons.com/LOCALWEBADMIN/images/306/outlines/partner%20images/logo-oracle-large.jpg">
            <a:hlinkClick r:id="rId31"/>
          </p:cNvPr>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7148513" y="3817938"/>
            <a:ext cx="7540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21" descr="http://dev.cargowise.com/Portals/0/Images/SQL12-logo.png">
            <a:hlinkClick r:id="rId33"/>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7102475" y="3597275"/>
            <a:ext cx="846138"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Rechthoek 85"/>
          <p:cNvSpPr/>
          <p:nvPr/>
        </p:nvSpPr>
        <p:spPr>
          <a:xfrm>
            <a:off x="5973763" y="1217613"/>
            <a:ext cx="968375" cy="135572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rIns="36000" anchor="t" anchorCtr="0"/>
          <a:lstStyle/>
          <a:p>
            <a:r>
              <a:rPr lang="nl-NL" sz="1000" dirty="0">
                <a:solidFill>
                  <a:srgbClr val="635D63"/>
                </a:solidFill>
                <a:latin typeface="Calibri" pitchFamily="34" charset="0"/>
                <a:cs typeface="Calibri" pitchFamily="34" charset="0"/>
              </a:rPr>
              <a:t>Enterprise Content Management</a:t>
            </a:r>
          </a:p>
        </p:txBody>
      </p:sp>
      <p:pic>
        <p:nvPicPr>
          <p:cNvPr id="87" name="Picture 32" descr="documentum_logo"/>
          <p:cNvPicPr>
            <a:picLocks noChangeAspect="1" noChangeArrowheads="1"/>
          </p:cNvPicPr>
          <p:nvPr/>
        </p:nvPicPr>
        <p:blipFill>
          <a:blip r:embed="rId35"/>
          <a:srcRect/>
          <a:stretch>
            <a:fillRect/>
          </a:stretch>
        </p:blipFill>
        <p:spPr bwMode="auto">
          <a:xfrm>
            <a:off x="6453188" y="2271713"/>
            <a:ext cx="473075" cy="233362"/>
          </a:xfrm>
          <a:prstGeom prst="rect">
            <a:avLst/>
          </a:prstGeom>
          <a:solidFill>
            <a:schemeClr val="tx1"/>
          </a:solidFill>
          <a:ln>
            <a:solidFill>
              <a:schemeClr val="tx1">
                <a:lumMod val="75000"/>
              </a:schemeClr>
            </a:solidFill>
          </a:ln>
          <a:extLst/>
        </p:spPr>
      </p:pic>
      <p:pic>
        <p:nvPicPr>
          <p:cNvPr id="88" name="Picture 28" descr="SharePoint-2010-logo"/>
          <p:cNvPicPr>
            <a:picLocks noChangeAspect="1" noChangeArrowheads="1"/>
          </p:cNvPicPr>
          <p:nvPr/>
        </p:nvPicPr>
        <p:blipFill>
          <a:blip r:embed="rId36"/>
          <a:srcRect/>
          <a:stretch>
            <a:fillRect/>
          </a:stretch>
        </p:blipFill>
        <p:spPr bwMode="auto">
          <a:xfrm>
            <a:off x="6457950" y="1939925"/>
            <a:ext cx="468313" cy="331788"/>
          </a:xfrm>
          <a:prstGeom prst="rect">
            <a:avLst/>
          </a:prstGeom>
          <a:solidFill>
            <a:schemeClr val="tx1"/>
          </a:solidFill>
          <a:ln>
            <a:solidFill>
              <a:schemeClr val="tx1">
                <a:lumMod val="75000"/>
              </a:schemeClr>
            </a:solidFill>
          </a:ln>
          <a:extLst/>
        </p:spPr>
      </p:pic>
      <p:pic>
        <p:nvPicPr>
          <p:cNvPr id="89" name="Afbeelding 88"/>
          <p:cNvPicPr>
            <a:picLocks noChangeAspect="1"/>
          </p:cNvPicPr>
          <p:nvPr/>
        </p:nvPicPr>
        <p:blipFill>
          <a:blip r:embed="rId37"/>
          <a:stretch>
            <a:fillRect/>
          </a:stretch>
        </p:blipFill>
        <p:spPr>
          <a:xfrm>
            <a:off x="6019800" y="2247900"/>
            <a:ext cx="433388" cy="255588"/>
          </a:xfrm>
          <a:prstGeom prst="rect">
            <a:avLst/>
          </a:prstGeom>
          <a:solidFill>
            <a:schemeClr val="tx1"/>
          </a:solidFill>
          <a:ln>
            <a:solidFill>
              <a:schemeClr val="tx1">
                <a:lumMod val="75000"/>
              </a:schemeClr>
            </a:solidFill>
          </a:ln>
        </p:spPr>
      </p:pic>
      <p:sp>
        <p:nvSpPr>
          <p:cNvPr id="90" name="Afgeronde rechthoek 89"/>
          <p:cNvSpPr/>
          <p:nvPr/>
        </p:nvSpPr>
        <p:spPr>
          <a:xfrm>
            <a:off x="3414713" y="4892675"/>
            <a:ext cx="2020887" cy="200025"/>
          </a:xfrm>
          <a:prstGeom prst="round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nl-NL" sz="800" dirty="0">
                <a:solidFill>
                  <a:srgbClr val="FFFFFF"/>
                </a:solidFill>
              </a:rPr>
              <a:t>Bron: Overzicht ICT Basisvoorzieningen</a:t>
            </a:r>
          </a:p>
        </p:txBody>
      </p:sp>
      <p:sp>
        <p:nvSpPr>
          <p:cNvPr id="2" name="Tekstvak 1"/>
          <p:cNvSpPr txBox="1"/>
          <p:nvPr/>
        </p:nvSpPr>
        <p:spPr>
          <a:xfrm>
            <a:off x="2915816" y="3291830"/>
            <a:ext cx="268022" cy="276999"/>
          </a:xfrm>
          <a:prstGeom prst="rect">
            <a:avLst/>
          </a:prstGeom>
          <a:noFill/>
        </p:spPr>
        <p:txBody>
          <a:bodyPr wrap="none" rtlCol="0">
            <a:spAutoFit/>
          </a:bodyPr>
          <a:lstStyle/>
          <a:p>
            <a:r>
              <a:rPr lang="en-US" sz="1200" dirty="0" smtClean="0"/>
              <a:t>?</a:t>
            </a:r>
            <a:endParaRPr lang="nl-NL" sz="1200" dirty="0"/>
          </a:p>
        </p:txBody>
      </p:sp>
      <p:pic>
        <p:nvPicPr>
          <p:cNvPr id="1026" name="Picture 2"/>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4676528" y="1387475"/>
            <a:ext cx="492159" cy="193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3" name="Tekstvak 92"/>
          <p:cNvSpPr txBox="1"/>
          <p:nvPr/>
        </p:nvSpPr>
        <p:spPr>
          <a:xfrm>
            <a:off x="4599628" y="1548915"/>
            <a:ext cx="715260" cy="523220"/>
          </a:xfrm>
          <a:prstGeom prst="rect">
            <a:avLst/>
          </a:prstGeom>
          <a:noFill/>
        </p:spPr>
        <p:txBody>
          <a:bodyPr wrap="none" rtlCol="0">
            <a:spAutoFit/>
          </a:bodyPr>
          <a:lstStyle/>
          <a:p>
            <a:r>
              <a:rPr lang="en-US" sz="700" dirty="0" smtClean="0">
                <a:solidFill>
                  <a:schemeClr val="tx2"/>
                </a:solidFill>
              </a:rPr>
              <a:t>Data</a:t>
            </a:r>
          </a:p>
          <a:p>
            <a:r>
              <a:rPr lang="en-US" sz="700" dirty="0" err="1" smtClean="0">
                <a:solidFill>
                  <a:schemeClr val="tx2"/>
                </a:solidFill>
              </a:rPr>
              <a:t>Virtualisatie</a:t>
            </a:r>
            <a:endParaRPr lang="en-US" sz="700" dirty="0" smtClean="0">
              <a:solidFill>
                <a:schemeClr val="tx2"/>
              </a:solidFill>
            </a:endParaRPr>
          </a:p>
          <a:p>
            <a:r>
              <a:rPr lang="en-US" sz="700" dirty="0" smtClean="0">
                <a:solidFill>
                  <a:schemeClr val="tx2"/>
                </a:solidFill>
              </a:rPr>
              <a:t>&amp;</a:t>
            </a:r>
          </a:p>
          <a:p>
            <a:r>
              <a:rPr lang="en-US" sz="700" dirty="0" smtClean="0">
                <a:solidFill>
                  <a:schemeClr val="tx2"/>
                </a:solidFill>
              </a:rPr>
              <a:t>API </a:t>
            </a:r>
            <a:r>
              <a:rPr lang="en-US" sz="700" dirty="0" err="1" smtClean="0">
                <a:solidFill>
                  <a:schemeClr val="tx2"/>
                </a:solidFill>
              </a:rPr>
              <a:t>Mgt</a:t>
            </a:r>
            <a:endParaRPr lang="nl-NL" sz="700" dirty="0">
              <a:solidFill>
                <a:schemeClr val="tx2"/>
              </a:solidFill>
            </a:endParaRPr>
          </a:p>
        </p:txBody>
      </p:sp>
      <p:grpSp>
        <p:nvGrpSpPr>
          <p:cNvPr id="94" name="Groep 102"/>
          <p:cNvGrpSpPr>
            <a:grpSpLocks/>
          </p:cNvGrpSpPr>
          <p:nvPr/>
        </p:nvGrpSpPr>
        <p:grpSpPr bwMode="auto">
          <a:xfrm>
            <a:off x="7078963" y="1832353"/>
            <a:ext cx="1158569" cy="1544637"/>
            <a:chOff x="7063933" y="1503310"/>
            <a:chExt cx="1152258" cy="1785957"/>
          </a:xfrm>
        </p:grpSpPr>
        <p:sp>
          <p:nvSpPr>
            <p:cNvPr id="95" name="Rechthoek 94"/>
            <p:cNvSpPr/>
            <p:nvPr/>
          </p:nvSpPr>
          <p:spPr>
            <a:xfrm>
              <a:off x="7063933" y="1503310"/>
              <a:ext cx="1152258" cy="1785957"/>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0" rIns="36000"/>
            <a:lstStyle/>
            <a:p>
              <a:pPr algn="ctr" eaLnBrk="1" hangingPunct="1">
                <a:defRPr/>
              </a:pPr>
              <a:r>
                <a:rPr lang="nl-NL" sz="1100" dirty="0" smtClean="0">
                  <a:solidFill>
                    <a:srgbClr val="635D63"/>
                  </a:solidFill>
                  <a:latin typeface="Calibri" pitchFamily="34" charset="0"/>
                  <a:cs typeface="Calibri" pitchFamily="34" charset="0"/>
                </a:rPr>
                <a:t>PaaS/IaaS/ SaaS</a:t>
              </a:r>
              <a:endParaRPr lang="nl-NL" sz="1100" dirty="0">
                <a:solidFill>
                  <a:srgbClr val="635D63"/>
                </a:solidFill>
                <a:latin typeface="Calibri" pitchFamily="34" charset="0"/>
                <a:cs typeface="Calibri" pitchFamily="34" charset="0"/>
              </a:endParaRPr>
            </a:p>
          </p:txBody>
        </p:sp>
        <p:pic>
          <p:nvPicPr>
            <p:cNvPr id="99" name="Picture 4"/>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7127436" y="1945122"/>
              <a:ext cx="471964" cy="309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7140109" y="2488350"/>
            <a:ext cx="481280" cy="305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7140109" y="2801171"/>
            <a:ext cx="491004" cy="24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7141638" y="3052521"/>
            <a:ext cx="490791" cy="278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4" descr="http://www.bemopro.com/portals/0/partners/microsoft/SharePointOnline2L-1.png"/>
          <p:cNvPicPr>
            <a:picLocks noChangeAspect="1" noChangeArrowheads="1"/>
          </p:cNvPicPr>
          <p:nvPr/>
        </p:nvPicPr>
        <p:blipFill>
          <a:blip r:embed="rId43" cstate="print">
            <a:extLst>
              <a:ext uri="{28A0092B-C50C-407E-A947-70E740481C1C}">
                <a14:useLocalDpi xmlns:a14="http://schemas.microsoft.com/office/drawing/2010/main" val="0"/>
              </a:ext>
            </a:extLst>
          </a:blip>
          <a:srcRect/>
          <a:stretch>
            <a:fillRect/>
          </a:stretch>
        </p:blipFill>
        <p:spPr bwMode="auto">
          <a:xfrm>
            <a:off x="7675523" y="2319644"/>
            <a:ext cx="493260" cy="178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6" descr="https://blog.onedrive.com/wp-content/uploads/2014/01/OneDrive-Logo.png"/>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639418" y="2155363"/>
            <a:ext cx="51796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6" descr="http://cloudfinder.com/wp-content/uploads/2014/08/box-logo.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661006" y="1999457"/>
            <a:ext cx="342105" cy="17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Afbeelding 95"/>
          <p:cNvPicPr>
            <a:picLocks noChangeAspect="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2960324" y="1492771"/>
            <a:ext cx="533400" cy="142875"/>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94465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98" y="0"/>
            <a:ext cx="7560840" cy="501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4623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12" y="634755"/>
            <a:ext cx="6336704" cy="4440959"/>
          </a:xfrm>
          <a:prstGeom prst="rect">
            <a:avLst/>
          </a:prstGeom>
          <a:noFill/>
          <a:ln>
            <a:noFill/>
          </a:ln>
        </p:spPr>
      </p:pic>
      <p:sp>
        <p:nvSpPr>
          <p:cNvPr id="2" name="Titel 1"/>
          <p:cNvSpPr>
            <a:spLocks noGrp="1"/>
          </p:cNvSpPr>
          <p:nvPr>
            <p:ph type="title"/>
          </p:nvPr>
        </p:nvSpPr>
        <p:spPr/>
        <p:txBody>
          <a:bodyPr>
            <a:normAutofit/>
          </a:bodyPr>
          <a:lstStyle/>
          <a:p>
            <a:r>
              <a:rPr lang="nl-NL" sz="2400" dirty="0"/>
              <a:t>Enexis </a:t>
            </a:r>
            <a:r>
              <a:rPr lang="nl-NL" sz="2400" dirty="0" err="1" smtClean="0"/>
              <a:t>to-be</a:t>
            </a:r>
            <a:r>
              <a:rPr lang="nl-NL" sz="2400" smtClean="0"/>
              <a:t> BI-architectuur </a:t>
            </a:r>
            <a:r>
              <a:rPr lang="nl-NL" sz="2400" dirty="0" smtClean="0"/>
              <a:t>(2016 – 2020)</a:t>
            </a:r>
            <a:endParaRPr lang="nl-NL" sz="2400" dirty="0"/>
          </a:p>
        </p:txBody>
      </p:sp>
      <p:sp>
        <p:nvSpPr>
          <p:cNvPr id="3" name="Lijntoelichting 1 2"/>
          <p:cNvSpPr/>
          <p:nvPr/>
        </p:nvSpPr>
        <p:spPr>
          <a:xfrm>
            <a:off x="7408033" y="339502"/>
            <a:ext cx="1512168" cy="1296144"/>
          </a:xfrm>
          <a:prstGeom prst="borderCallout1">
            <a:avLst>
              <a:gd name="adj1" fmla="val 18750"/>
              <a:gd name="adj2" fmla="val -8333"/>
              <a:gd name="adj3" fmla="val 101810"/>
              <a:gd name="adj4" fmla="val -2026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dirty="0" smtClean="0">
                <a:solidFill>
                  <a:schemeClr val="tx2"/>
                </a:solidFill>
              </a:rPr>
              <a:t>Goedkope</a:t>
            </a:r>
          </a:p>
          <a:p>
            <a:pPr algn="ctr"/>
            <a:r>
              <a:rPr lang="nl-NL" sz="1200" dirty="0" smtClean="0">
                <a:solidFill>
                  <a:schemeClr val="tx2"/>
                </a:solidFill>
              </a:rPr>
              <a:t>opslag van (sensor) data</a:t>
            </a:r>
            <a:endParaRPr lang="nl-NL" sz="1200" dirty="0">
              <a:solidFill>
                <a:schemeClr val="tx2"/>
              </a:solidFill>
            </a:endParaRPr>
          </a:p>
        </p:txBody>
      </p:sp>
      <p:sp>
        <p:nvSpPr>
          <p:cNvPr id="5" name="Lijntoelichting 1 4"/>
          <p:cNvSpPr/>
          <p:nvPr/>
        </p:nvSpPr>
        <p:spPr>
          <a:xfrm>
            <a:off x="7408033" y="1779662"/>
            <a:ext cx="1512168" cy="1296144"/>
          </a:xfrm>
          <a:prstGeom prst="borderCallout1">
            <a:avLst>
              <a:gd name="adj1" fmla="val 18750"/>
              <a:gd name="adj2" fmla="val -8333"/>
              <a:gd name="adj3" fmla="val 12022"/>
              <a:gd name="adj4" fmla="val -1488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dirty="0" smtClean="0">
                <a:solidFill>
                  <a:schemeClr val="tx2"/>
                </a:solidFill>
              </a:rPr>
              <a:t>Data virtualisatie</a:t>
            </a:r>
          </a:p>
          <a:p>
            <a:pPr algn="ctr"/>
            <a:r>
              <a:rPr lang="nl-NL" sz="1200" dirty="0" smtClean="0">
                <a:solidFill>
                  <a:schemeClr val="tx2"/>
                </a:solidFill>
              </a:rPr>
              <a:t>(minder kopiëren, meer virtueel koppelen)</a:t>
            </a:r>
            <a:endParaRPr lang="nl-NL" sz="1200" dirty="0">
              <a:solidFill>
                <a:schemeClr val="tx2"/>
              </a:solidFill>
            </a:endParaRPr>
          </a:p>
        </p:txBody>
      </p:sp>
      <p:sp>
        <p:nvSpPr>
          <p:cNvPr id="6" name="Lijntoelichting 1 5"/>
          <p:cNvSpPr/>
          <p:nvPr/>
        </p:nvSpPr>
        <p:spPr>
          <a:xfrm>
            <a:off x="7391366" y="3291830"/>
            <a:ext cx="1512168" cy="1296144"/>
          </a:xfrm>
          <a:prstGeom prst="borderCallout1">
            <a:avLst>
              <a:gd name="adj1" fmla="val 18750"/>
              <a:gd name="adj2" fmla="val -8333"/>
              <a:gd name="adj3" fmla="val 59054"/>
              <a:gd name="adj4" fmla="val -548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dirty="0" smtClean="0">
                <a:solidFill>
                  <a:schemeClr val="tx2"/>
                </a:solidFill>
              </a:rPr>
              <a:t>Selfservice tools, verminderen ICT vraag</a:t>
            </a:r>
            <a:endParaRPr lang="nl-NL" sz="1200" dirty="0">
              <a:solidFill>
                <a:schemeClr val="tx2"/>
              </a:solidFill>
            </a:endParaRPr>
          </a:p>
        </p:txBody>
      </p:sp>
      <p:sp>
        <p:nvSpPr>
          <p:cNvPr id="7" name="Lijntoelichting 1 6"/>
          <p:cNvSpPr/>
          <p:nvPr/>
        </p:nvSpPr>
        <p:spPr>
          <a:xfrm>
            <a:off x="9610" y="2773011"/>
            <a:ext cx="746602" cy="1296144"/>
          </a:xfrm>
          <a:prstGeom prst="borderCallout1">
            <a:avLst>
              <a:gd name="adj1" fmla="val 51391"/>
              <a:gd name="adj2" fmla="val 96968"/>
              <a:gd name="adj3" fmla="val -18864"/>
              <a:gd name="adj4" fmla="val 4149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200" dirty="0" smtClean="0">
                <a:solidFill>
                  <a:schemeClr val="tx2"/>
                </a:solidFill>
              </a:rPr>
              <a:t>Is geen onderdeel van het BI domein</a:t>
            </a:r>
            <a:endParaRPr lang="nl-NL" sz="1200" dirty="0">
              <a:solidFill>
                <a:schemeClr val="tx2"/>
              </a:solidFill>
            </a:endParaRPr>
          </a:p>
        </p:txBody>
      </p:sp>
    </p:spTree>
    <p:extLst>
      <p:ext uri="{BB962C8B-B14F-4D97-AF65-F5344CB8AC3E}">
        <p14:creationId xmlns:p14="http://schemas.microsoft.com/office/powerpoint/2010/main" val="1066229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smtClean="0"/>
              <a:t>ASG Architectuurclassificatie Kwadrant</a:t>
            </a:r>
            <a:endParaRPr lang="nl-NL" dirty="0"/>
          </a:p>
        </p:txBody>
      </p:sp>
      <p:sp>
        <p:nvSpPr>
          <p:cNvPr id="9" name="Rechthoek 8"/>
          <p:cNvSpPr/>
          <p:nvPr/>
        </p:nvSpPr>
        <p:spPr>
          <a:xfrm>
            <a:off x="4656619" y="627534"/>
            <a:ext cx="3227749" cy="19327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a:solidFill>
                  <a:schemeClr val="tx2"/>
                </a:solidFill>
              </a:rPr>
              <a:t>Geïntegreerd?</a:t>
            </a:r>
          </a:p>
          <a:p>
            <a:r>
              <a:rPr lang="nl-NL" sz="800" dirty="0">
                <a:solidFill>
                  <a:schemeClr val="tx2"/>
                </a:solidFill>
              </a:rPr>
              <a:t>De activiteit is geïntegreerd (in zichzelf én met andere bedrijfsfuncties) en heeft het een hoge mate van interne complexiteit waardoor het moeilijk te specificeren en meten is. Proces is, indien nodig, aangepast op ICT. Er is geen wendbaarheid en </a:t>
            </a:r>
            <a:r>
              <a:rPr lang="nl-NL" sz="800" dirty="0" smtClean="0">
                <a:solidFill>
                  <a:schemeClr val="tx2"/>
                </a:solidFill>
              </a:rPr>
              <a:t>ontkoppeling </a:t>
            </a:r>
            <a:r>
              <a:rPr lang="nl-NL" sz="800" dirty="0">
                <a:solidFill>
                  <a:schemeClr val="tx2"/>
                </a:solidFill>
              </a:rPr>
              <a:t>is ook niet noodzakelijk. Focus op kosten en stabiliteit. </a:t>
            </a:r>
            <a:endParaRPr lang="en-US" sz="800" dirty="0">
              <a:solidFill>
                <a:schemeClr val="tx2"/>
              </a:solidFill>
            </a:endParaRPr>
          </a:p>
          <a:p>
            <a:endParaRPr lang="nl-NL" sz="800" dirty="0">
              <a:solidFill>
                <a:schemeClr val="tx2"/>
              </a:solidFill>
            </a:endParaRPr>
          </a:p>
          <a:p>
            <a:r>
              <a:rPr lang="nl-NL" sz="800" b="1" dirty="0">
                <a:solidFill>
                  <a:schemeClr val="tx2"/>
                </a:solidFill>
              </a:rPr>
              <a:t>ICT karakteristiek </a:t>
            </a:r>
            <a:endParaRPr lang="nl-NL" sz="900" b="1" dirty="0">
              <a:solidFill>
                <a:schemeClr val="tx2"/>
              </a:solidFill>
            </a:endParaRPr>
          </a:p>
          <a:p>
            <a:r>
              <a:rPr lang="nl-NL" sz="800" dirty="0">
                <a:solidFill>
                  <a:schemeClr val="tx2"/>
                </a:solidFill>
              </a:rPr>
              <a:t>Bestaat uit één (of een samenstelling van) COTS component(en) die zelfstandig (of als samenstelling) de functionaliteit aanbiedt voor de activiteit. Er wordt geen maatwerk toegestaan. Integratie uitsluitend aan de randen (in en uitgaande) van proces/data. Kennis wordt van de markt ingekocht. </a:t>
            </a:r>
          </a:p>
        </p:txBody>
      </p:sp>
      <p:sp>
        <p:nvSpPr>
          <p:cNvPr id="11" name="Rechthoek 10"/>
          <p:cNvSpPr/>
          <p:nvPr/>
        </p:nvSpPr>
        <p:spPr>
          <a:xfrm>
            <a:off x="780798" y="627534"/>
            <a:ext cx="3227749" cy="19327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smtClean="0">
                <a:solidFill>
                  <a:schemeClr val="tx2"/>
                </a:solidFill>
              </a:rPr>
              <a:t>Onderscheidend?</a:t>
            </a:r>
          </a:p>
          <a:p>
            <a:r>
              <a:rPr lang="nl-NL" sz="800" dirty="0" smtClean="0">
                <a:solidFill>
                  <a:schemeClr val="tx2"/>
                </a:solidFill>
              </a:rPr>
              <a:t>Dit betreft activiteiten waarmee </a:t>
            </a:r>
            <a:r>
              <a:rPr lang="nl-NL" sz="800" dirty="0" err="1" smtClean="0">
                <a:solidFill>
                  <a:schemeClr val="tx2"/>
                </a:solidFill>
              </a:rPr>
              <a:t>Enexis</a:t>
            </a:r>
            <a:r>
              <a:rPr lang="nl-NL" sz="800" dirty="0" smtClean="0">
                <a:solidFill>
                  <a:schemeClr val="tx2"/>
                </a:solidFill>
              </a:rPr>
              <a:t> zich onderscheid in de markt. Wendbaarheid is primair selectiecriterium.</a:t>
            </a:r>
          </a:p>
          <a:p>
            <a:endParaRPr lang="nl-NL" sz="800" dirty="0" smtClean="0">
              <a:solidFill>
                <a:schemeClr val="tx2"/>
              </a:solidFill>
            </a:endParaRPr>
          </a:p>
          <a:p>
            <a:r>
              <a:rPr lang="nl-NL" sz="800" b="1" dirty="0" smtClean="0">
                <a:solidFill>
                  <a:schemeClr val="tx2"/>
                </a:solidFill>
              </a:rPr>
              <a:t>ICT karakteristiek</a:t>
            </a:r>
          </a:p>
          <a:p>
            <a:r>
              <a:rPr lang="nl-NL" sz="800" dirty="0" smtClean="0">
                <a:solidFill>
                  <a:schemeClr val="tx2"/>
                </a:solidFill>
              </a:rPr>
              <a:t>Gedegen interne competentie &amp; kennis van processen &amp; data &amp; systemen. Hier wordt maatwerk ingezet, </a:t>
            </a:r>
            <a:r>
              <a:rPr lang="nl-NL" sz="800" dirty="0">
                <a:solidFill>
                  <a:schemeClr val="tx2"/>
                </a:solidFill>
              </a:rPr>
              <a:t>wel</a:t>
            </a:r>
            <a:r>
              <a:rPr lang="nl-NL" sz="800" dirty="0" smtClean="0">
                <a:solidFill>
                  <a:schemeClr val="tx2"/>
                </a:solidFill>
              </a:rPr>
              <a:t> </a:t>
            </a:r>
            <a:r>
              <a:rPr lang="nl-NL" sz="800" dirty="0" err="1" smtClean="0">
                <a:solidFill>
                  <a:schemeClr val="tx2"/>
                </a:solidFill>
              </a:rPr>
              <a:t>obv</a:t>
            </a:r>
            <a:r>
              <a:rPr lang="nl-NL" sz="800" dirty="0" smtClean="0">
                <a:solidFill>
                  <a:schemeClr val="tx2"/>
                </a:solidFill>
              </a:rPr>
              <a:t> open standaard API/integratie </a:t>
            </a:r>
            <a:r>
              <a:rPr lang="nl-NL" sz="800" dirty="0">
                <a:solidFill>
                  <a:schemeClr val="tx2"/>
                </a:solidFill>
              </a:rPr>
              <a:t>technologieën, maatwerk als COTS niet voldoet (wendbaarheid</a:t>
            </a:r>
            <a:r>
              <a:rPr lang="nl-NL" sz="800" dirty="0" smtClean="0">
                <a:solidFill>
                  <a:schemeClr val="tx2"/>
                </a:solidFill>
              </a:rPr>
              <a:t>, </a:t>
            </a:r>
            <a:r>
              <a:rPr lang="nl-NL" sz="800" dirty="0" err="1" smtClean="0">
                <a:solidFill>
                  <a:schemeClr val="tx2"/>
                </a:solidFill>
              </a:rPr>
              <a:t>etc</a:t>
            </a:r>
            <a:r>
              <a:rPr lang="nl-NL" sz="800" dirty="0">
                <a:solidFill>
                  <a:schemeClr val="tx2"/>
                </a:solidFill>
              </a:rPr>
              <a:t>). Kennis </a:t>
            </a:r>
            <a:r>
              <a:rPr lang="nl-NL" sz="800" dirty="0" smtClean="0">
                <a:solidFill>
                  <a:schemeClr val="tx2"/>
                </a:solidFill>
              </a:rPr>
              <a:t>wordt intern opgebouwd.</a:t>
            </a:r>
            <a:endParaRPr lang="nl-NL" sz="800" dirty="0">
              <a:solidFill>
                <a:schemeClr val="tx2"/>
              </a:solidFill>
            </a:endParaRPr>
          </a:p>
        </p:txBody>
      </p:sp>
      <p:sp>
        <p:nvSpPr>
          <p:cNvPr id="12" name="Rechthoek 11"/>
          <p:cNvSpPr/>
          <p:nvPr/>
        </p:nvSpPr>
        <p:spPr>
          <a:xfrm>
            <a:off x="4656619" y="2835585"/>
            <a:ext cx="3227749" cy="19327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a:solidFill>
                  <a:schemeClr val="tx2"/>
                </a:solidFill>
              </a:rPr>
              <a:t>Business </a:t>
            </a:r>
            <a:r>
              <a:rPr lang="nl-NL" sz="800" b="1" dirty="0" err="1">
                <a:solidFill>
                  <a:schemeClr val="tx2"/>
                </a:solidFill>
              </a:rPr>
              <a:t>Process</a:t>
            </a:r>
            <a:r>
              <a:rPr lang="nl-NL" sz="800" b="1" dirty="0">
                <a:solidFill>
                  <a:schemeClr val="tx2"/>
                </a:solidFill>
              </a:rPr>
              <a:t> Outsourcing Ready</a:t>
            </a:r>
          </a:p>
          <a:p>
            <a:r>
              <a:rPr lang="nl-NL" sz="800" dirty="0">
                <a:solidFill>
                  <a:schemeClr val="tx2"/>
                </a:solidFill>
              </a:rPr>
              <a:t>Deze activiteit wordt door de markt aangeboden, kan </a:t>
            </a:r>
            <a:r>
              <a:rPr lang="nl-NL" sz="800" dirty="0" err="1">
                <a:solidFill>
                  <a:schemeClr val="tx2"/>
                </a:solidFill>
              </a:rPr>
              <a:t>obv</a:t>
            </a:r>
            <a:r>
              <a:rPr lang="nl-NL" sz="800" dirty="0">
                <a:solidFill>
                  <a:schemeClr val="tx2"/>
                </a:solidFill>
              </a:rPr>
              <a:t> business keuzes ook intern uitgevoerd worden. Deze activiteiten worden vergaand ontkoppeld, zodat deze ook extern te beleggen zijn.</a:t>
            </a:r>
          </a:p>
          <a:p>
            <a:endParaRPr lang="nl-NL" sz="800" b="1" dirty="0">
              <a:solidFill>
                <a:schemeClr val="tx2"/>
              </a:solidFill>
            </a:endParaRPr>
          </a:p>
          <a:p>
            <a:r>
              <a:rPr lang="nl-NL" sz="800" b="1" dirty="0">
                <a:solidFill>
                  <a:schemeClr val="tx2"/>
                </a:solidFill>
              </a:rPr>
              <a:t>ICT karakteristiek</a:t>
            </a:r>
          </a:p>
          <a:p>
            <a:r>
              <a:rPr lang="nl-NL" sz="800" dirty="0">
                <a:solidFill>
                  <a:schemeClr val="tx2"/>
                </a:solidFill>
              </a:rPr>
              <a:t>ICT is vergaand ontkoppeld, COTS kan zowel intern als in outsource vorm (bv SaaS) vorm afgenomen worden.</a:t>
            </a:r>
          </a:p>
          <a:p>
            <a:r>
              <a:rPr lang="nl-NL" sz="800" dirty="0">
                <a:solidFill>
                  <a:schemeClr val="tx2"/>
                </a:solidFill>
              </a:rPr>
              <a:t>Maatwerk wordt niet toegestaan. Proces integratie </a:t>
            </a:r>
            <a:r>
              <a:rPr lang="nl-NL" sz="800" dirty="0" err="1">
                <a:solidFill>
                  <a:schemeClr val="tx2"/>
                </a:solidFill>
              </a:rPr>
              <a:t>obv</a:t>
            </a:r>
            <a:r>
              <a:rPr lang="nl-NL" sz="800" dirty="0">
                <a:solidFill>
                  <a:schemeClr val="tx2"/>
                </a:solidFill>
              </a:rPr>
              <a:t> openstandaarden. Kennis wordt van de markt ingekocht. </a:t>
            </a:r>
          </a:p>
          <a:p>
            <a:r>
              <a:rPr lang="nl-NL" sz="800" dirty="0" smtClean="0">
                <a:solidFill>
                  <a:schemeClr val="tx2"/>
                </a:solidFill>
              </a:rPr>
              <a:t>Bedrijfsfuncties die </a:t>
            </a:r>
            <a:r>
              <a:rPr lang="nl-NL" sz="800" dirty="0">
                <a:solidFill>
                  <a:schemeClr val="tx2"/>
                </a:solidFill>
              </a:rPr>
              <a:t>gebruik maken van deze BF liggen niet volledig stil als de BF (kort durend) </a:t>
            </a:r>
            <a:r>
              <a:rPr lang="nl-NL" sz="800" dirty="0" err="1">
                <a:solidFill>
                  <a:schemeClr val="tx2"/>
                </a:solidFill>
              </a:rPr>
              <a:t>onbeschikbaar</a:t>
            </a:r>
            <a:r>
              <a:rPr lang="nl-NL" sz="800" dirty="0">
                <a:solidFill>
                  <a:schemeClr val="tx2"/>
                </a:solidFill>
              </a:rPr>
              <a:t> is.</a:t>
            </a:r>
          </a:p>
          <a:p>
            <a:endParaRPr lang="nl-NL" sz="800" dirty="0">
              <a:solidFill>
                <a:schemeClr val="tx2"/>
              </a:solidFill>
            </a:endParaRPr>
          </a:p>
          <a:p>
            <a:r>
              <a:rPr lang="nl-NL" sz="800" dirty="0">
                <a:solidFill>
                  <a:schemeClr val="tx2"/>
                </a:solidFill>
              </a:rPr>
              <a:t>Er wordt ICT ingezet om de regie- en contract management over deze functies uit te voeren. </a:t>
            </a:r>
          </a:p>
        </p:txBody>
      </p:sp>
      <p:sp>
        <p:nvSpPr>
          <p:cNvPr id="13" name="Rechthoek 12"/>
          <p:cNvSpPr/>
          <p:nvPr/>
        </p:nvSpPr>
        <p:spPr>
          <a:xfrm>
            <a:off x="760535" y="2837792"/>
            <a:ext cx="3227749" cy="19327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smtClean="0">
                <a:solidFill>
                  <a:schemeClr val="tx2"/>
                </a:solidFill>
              </a:rPr>
              <a:t>Business kritisch?</a:t>
            </a:r>
          </a:p>
          <a:p>
            <a:r>
              <a:rPr lang="nl-NL" sz="800" dirty="0" smtClean="0">
                <a:solidFill>
                  <a:schemeClr val="tx2"/>
                </a:solidFill>
              </a:rPr>
              <a:t>De activiteit is business kritisch voor het bestaan van </a:t>
            </a:r>
            <a:r>
              <a:rPr lang="nl-NL" sz="800" dirty="0" err="1" smtClean="0">
                <a:solidFill>
                  <a:schemeClr val="tx2"/>
                </a:solidFill>
              </a:rPr>
              <a:t>Exexis</a:t>
            </a:r>
            <a:r>
              <a:rPr lang="nl-NL" sz="800" dirty="0">
                <a:solidFill>
                  <a:schemeClr val="tx2"/>
                </a:solidFill>
              </a:rPr>
              <a:t>. Standaardisatie is primair selectiecriterium, zonder redundantie en ontkoppeld ingericht</a:t>
            </a:r>
            <a:r>
              <a:rPr lang="nl-NL" sz="800" dirty="0" smtClean="0">
                <a:solidFill>
                  <a:schemeClr val="tx2"/>
                </a:solidFill>
              </a:rPr>
              <a:t>. In de TCO afweging tellen de operationele risico’s sterk mee.</a:t>
            </a:r>
          </a:p>
          <a:p>
            <a:endParaRPr lang="nl-NL" sz="800" dirty="0" smtClean="0">
              <a:solidFill>
                <a:schemeClr val="tx2"/>
              </a:solidFill>
            </a:endParaRPr>
          </a:p>
          <a:p>
            <a:r>
              <a:rPr lang="nl-NL" sz="800" b="1" dirty="0" smtClean="0">
                <a:solidFill>
                  <a:schemeClr val="tx2"/>
                </a:solidFill>
              </a:rPr>
              <a:t>ICT karakteristiek</a:t>
            </a:r>
          </a:p>
          <a:p>
            <a:r>
              <a:rPr lang="nl-NL" sz="800" dirty="0" smtClean="0">
                <a:solidFill>
                  <a:schemeClr val="tx2"/>
                </a:solidFill>
              </a:rPr>
              <a:t>ICT is </a:t>
            </a:r>
            <a:r>
              <a:rPr lang="nl-NL" sz="800" dirty="0">
                <a:solidFill>
                  <a:schemeClr val="tx2"/>
                </a:solidFill>
              </a:rPr>
              <a:t>ontkoppeld (zoals BPO), maar wordt toch intern ingezet </a:t>
            </a:r>
            <a:r>
              <a:rPr lang="nl-NL" sz="800" dirty="0" smtClean="0">
                <a:solidFill>
                  <a:schemeClr val="tx2"/>
                </a:solidFill>
              </a:rPr>
              <a:t>o.b.v. (of samenstelling van) COTS producten. </a:t>
            </a:r>
            <a:r>
              <a:rPr lang="nl-NL" sz="800" smtClean="0">
                <a:solidFill>
                  <a:schemeClr val="tx2"/>
                </a:solidFill>
              </a:rPr>
              <a:t>Zowel </a:t>
            </a:r>
            <a:r>
              <a:rPr lang="nl-NL" sz="800" dirty="0" smtClean="0">
                <a:solidFill>
                  <a:schemeClr val="tx2"/>
                </a:solidFill>
              </a:rPr>
              <a:t>intern als in outsource vorm, afhankelijk van de vereiste service levels en risico’s..</a:t>
            </a:r>
            <a:endParaRPr lang="nl-NL" sz="800" dirty="0">
              <a:solidFill>
                <a:schemeClr val="tx2"/>
              </a:solidFill>
            </a:endParaRPr>
          </a:p>
          <a:p>
            <a:r>
              <a:rPr lang="nl-NL" sz="800" dirty="0">
                <a:solidFill>
                  <a:schemeClr val="tx2"/>
                </a:solidFill>
              </a:rPr>
              <a:t>Maatwerk wordt niet toegestaan, behalve </a:t>
            </a:r>
            <a:r>
              <a:rPr lang="nl-NL" sz="800" dirty="0" smtClean="0">
                <a:solidFill>
                  <a:schemeClr val="tx2"/>
                </a:solidFill>
              </a:rPr>
              <a:t>in de overkoepelende </a:t>
            </a:r>
            <a:r>
              <a:rPr lang="nl-NL" sz="800" dirty="0">
                <a:solidFill>
                  <a:schemeClr val="tx2"/>
                </a:solidFill>
              </a:rPr>
              <a:t>integratie (proces/data) over componenten heen. Kennis wordt zowel intern opgebouwd (vanwege kritische aspecten) als van de markt ingekocht. </a:t>
            </a:r>
          </a:p>
        </p:txBody>
      </p:sp>
      <p:sp>
        <p:nvSpPr>
          <p:cNvPr id="3" name="PIJL-RECHTS 2"/>
          <p:cNvSpPr/>
          <p:nvPr/>
        </p:nvSpPr>
        <p:spPr>
          <a:xfrm>
            <a:off x="4100138" y="1347614"/>
            <a:ext cx="432048"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2"/>
                </a:solidFill>
              </a:rPr>
              <a:t>Nee</a:t>
            </a:r>
            <a:endParaRPr lang="nl-NL" sz="800" b="1" dirty="0">
              <a:solidFill>
                <a:schemeClr val="tx2"/>
              </a:solidFill>
            </a:endParaRPr>
          </a:p>
        </p:txBody>
      </p:sp>
      <p:sp>
        <p:nvSpPr>
          <p:cNvPr id="10" name="Rechthoek 9"/>
          <p:cNvSpPr/>
          <p:nvPr/>
        </p:nvSpPr>
        <p:spPr>
          <a:xfrm>
            <a:off x="3794346" y="627534"/>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p:cNvSpPr/>
          <p:nvPr/>
        </p:nvSpPr>
        <p:spPr>
          <a:xfrm>
            <a:off x="7655731" y="632628"/>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3772259" y="2844697"/>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p:cNvSpPr/>
          <p:nvPr/>
        </p:nvSpPr>
        <p:spPr>
          <a:xfrm>
            <a:off x="7655731" y="2846904"/>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PIJL-RECHTS 15"/>
          <p:cNvSpPr/>
          <p:nvPr/>
        </p:nvSpPr>
        <p:spPr>
          <a:xfrm rot="8587737">
            <a:off x="3827745" y="2452304"/>
            <a:ext cx="889776"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endParaRPr lang="nl-NL" sz="800" b="1" dirty="0">
              <a:solidFill>
                <a:schemeClr val="tx2"/>
              </a:solidFill>
            </a:endParaRPr>
          </a:p>
        </p:txBody>
      </p:sp>
      <p:sp>
        <p:nvSpPr>
          <p:cNvPr id="7" name="Tekstvak 6"/>
          <p:cNvSpPr txBox="1"/>
          <p:nvPr/>
        </p:nvSpPr>
        <p:spPr>
          <a:xfrm rot="19171954">
            <a:off x="4055448" y="2452594"/>
            <a:ext cx="373820" cy="215444"/>
          </a:xfrm>
          <a:prstGeom prst="rect">
            <a:avLst/>
          </a:prstGeom>
          <a:noFill/>
        </p:spPr>
        <p:txBody>
          <a:bodyPr wrap="none" rtlCol="0">
            <a:spAutoFit/>
          </a:bodyPr>
          <a:lstStyle/>
          <a:p>
            <a:r>
              <a:rPr lang="nl-NL" sz="800" b="1" dirty="0" smtClean="0">
                <a:solidFill>
                  <a:srgbClr val="635D63"/>
                </a:solidFill>
                <a:latin typeface="+mn-lt"/>
              </a:rPr>
              <a:t>Nee</a:t>
            </a:r>
            <a:endParaRPr lang="nl-NL" sz="800" b="1" dirty="0">
              <a:solidFill>
                <a:srgbClr val="635D63"/>
              </a:solidFill>
              <a:latin typeface="+mn-lt"/>
            </a:endParaRPr>
          </a:p>
        </p:txBody>
      </p:sp>
      <p:sp>
        <p:nvSpPr>
          <p:cNvPr id="19" name="PIJL-RECHTS 18"/>
          <p:cNvSpPr/>
          <p:nvPr/>
        </p:nvSpPr>
        <p:spPr>
          <a:xfrm>
            <a:off x="4127558" y="3795886"/>
            <a:ext cx="432048"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solidFill>
                  <a:schemeClr val="tx2"/>
                </a:solidFill>
              </a:rPr>
              <a:t>Nee</a:t>
            </a:r>
            <a:endParaRPr lang="nl-NL" sz="800" b="1" dirty="0">
              <a:solidFill>
                <a:schemeClr val="tx2"/>
              </a:solidFill>
            </a:endParaRPr>
          </a:p>
        </p:txBody>
      </p:sp>
    </p:spTree>
    <p:extLst>
      <p:ext uri="{BB962C8B-B14F-4D97-AF65-F5344CB8AC3E}">
        <p14:creationId xmlns:p14="http://schemas.microsoft.com/office/powerpoint/2010/main" val="2282082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Richtlijnen</a:t>
            </a:r>
            <a:endParaRPr lang="nl-NL" dirty="0"/>
          </a:p>
        </p:txBody>
      </p:sp>
      <p:sp>
        <p:nvSpPr>
          <p:cNvPr id="3" name="Tijdelijke aanduiding voor tekst 2"/>
          <p:cNvSpPr>
            <a:spLocks noGrp="1"/>
          </p:cNvSpPr>
          <p:nvPr>
            <p:ph type="body" sz="quarter" idx="10"/>
          </p:nvPr>
        </p:nvSpPr>
        <p:spPr>
          <a:xfrm>
            <a:off x="395536" y="843558"/>
            <a:ext cx="8568951" cy="3456980"/>
          </a:xfrm>
        </p:spPr>
        <p:txBody>
          <a:bodyPr/>
          <a:lstStyle/>
          <a:p>
            <a:r>
              <a:rPr lang="nl-NL" b="1" dirty="0" smtClean="0"/>
              <a:t>Data wordt zo min mogelijk gekopieerd</a:t>
            </a:r>
            <a:r>
              <a:rPr lang="nl-NL" dirty="0" smtClean="0"/>
              <a:t>. Data-virtualisatie of views hebben de voorkeur. Alleen indien het technisch noodzakelijk is (performance, archivering of opbouw historie) worden er kopieën van data gemaakt.</a:t>
            </a:r>
          </a:p>
          <a:p>
            <a:endParaRPr lang="nl-NL" dirty="0"/>
          </a:p>
          <a:p>
            <a:r>
              <a:rPr lang="nl-NL" b="1" dirty="0" err="1" smtClean="0"/>
              <a:t>KPI’s</a:t>
            </a:r>
            <a:r>
              <a:rPr lang="nl-NL" b="1" dirty="0" smtClean="0"/>
              <a:t> en rapportage dragen bij aan het besturingsmodel van Enexis. </a:t>
            </a:r>
            <a:r>
              <a:rPr lang="nl-NL" dirty="0" smtClean="0"/>
              <a:t>Binnen een afdeling worden er maximaal xx rapportages en xx </a:t>
            </a:r>
            <a:r>
              <a:rPr lang="nl-NL" dirty="0" err="1" smtClean="0"/>
              <a:t>KPI’s</a:t>
            </a:r>
            <a:r>
              <a:rPr lang="nl-NL" dirty="0" smtClean="0"/>
              <a:t> gebruikt. Op dit moment worden er duizenden rapportages binnen Enexis gebruikt. (xx nog bepalen). NU: Elke afdeling definieert zijn eigen informatiebehoefte. Er ontbreekt een BI </a:t>
            </a:r>
            <a:r>
              <a:rPr lang="nl-NL" dirty="0" err="1" smtClean="0"/>
              <a:t>Governance</a:t>
            </a:r>
            <a:r>
              <a:rPr lang="nl-NL" dirty="0" smtClean="0"/>
              <a:t> orgaan.</a:t>
            </a:r>
          </a:p>
          <a:p>
            <a:endParaRPr lang="nl-NL" dirty="0"/>
          </a:p>
          <a:p>
            <a:r>
              <a:rPr lang="nl-NL" b="1" dirty="0" smtClean="0"/>
              <a:t>Prototyping bij onduidelijke informatie behoefte. </a:t>
            </a:r>
            <a:r>
              <a:rPr lang="nl-NL" dirty="0" smtClean="0"/>
              <a:t>Indien een aanvrager van een informatiebehoefte zijn vraag niet duidelijk heeft gespecificeerd, wordt er eerst een prototype gebouwd in de proeftuin omgeving van het EDWH. Hiermee wordt duur re-</a:t>
            </a:r>
            <a:r>
              <a:rPr lang="nl-NL" dirty="0" err="1" smtClean="0"/>
              <a:t>work</a:t>
            </a:r>
            <a:r>
              <a:rPr lang="nl-NL" dirty="0" smtClean="0"/>
              <a:t> voorkomen.</a:t>
            </a:r>
          </a:p>
          <a:p>
            <a:endParaRPr lang="nl-NL" dirty="0"/>
          </a:p>
          <a:p>
            <a:r>
              <a:rPr lang="nl-NL" b="1" dirty="0" smtClean="0"/>
              <a:t>Maatwerk op processen hoort niet in een datawarehouse.</a:t>
            </a:r>
            <a:r>
              <a:rPr lang="nl-NL" dirty="0" smtClean="0"/>
              <a:t> Maatwerk op bedrijfsprocessen worden in een bronsysteem ontwikkeld en niet in een datawarehouse. </a:t>
            </a:r>
            <a:endParaRPr lang="nl-NL" dirty="0"/>
          </a:p>
        </p:txBody>
      </p:sp>
    </p:spTree>
    <p:extLst>
      <p:ext uri="{BB962C8B-B14F-4D97-AF65-F5344CB8AC3E}">
        <p14:creationId xmlns:p14="http://schemas.microsoft.com/office/powerpoint/2010/main" val="35107628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467544" y="771550"/>
            <a:ext cx="8424936" cy="4104456"/>
          </a:xfrm>
        </p:spPr>
        <p:txBody>
          <a:bodyPr/>
          <a:lstStyle/>
          <a:p>
            <a:pPr marL="0" indent="0">
              <a:buNone/>
            </a:pPr>
            <a:r>
              <a:rPr lang="nl-NL" sz="1400" dirty="0" smtClean="0">
                <a:solidFill>
                  <a:schemeClr val="tx2"/>
                </a:solidFill>
              </a:rPr>
              <a:t>Datawarehouses en (grote) BI platforms:</a:t>
            </a:r>
          </a:p>
          <a:p>
            <a:pPr marL="342900" indent="-342900">
              <a:buFont typeface="+mj-lt"/>
              <a:buAutoNum type="arabicPeriod"/>
            </a:pPr>
            <a:r>
              <a:rPr lang="nl-NL" sz="1400" dirty="0" smtClean="0">
                <a:solidFill>
                  <a:schemeClr val="tx2"/>
                </a:solidFill>
              </a:rPr>
              <a:t>EDWH (Enexis </a:t>
            </a:r>
            <a:r>
              <a:rPr lang="nl-NL" sz="1400" dirty="0" err="1" smtClean="0">
                <a:solidFill>
                  <a:schemeClr val="tx2"/>
                </a:solidFill>
              </a:rPr>
              <a:t>DataWareHouse</a:t>
            </a:r>
            <a:r>
              <a:rPr lang="nl-NL" sz="1400" dirty="0" smtClean="0">
                <a:solidFill>
                  <a:schemeClr val="tx2"/>
                </a:solidFill>
              </a:rPr>
              <a:t>) -&gt; Ondersteunt de onderscheidende processen: Asset planning, Asset Risk management en Asset Innovatie door het combineren van GIS data met (proces) data. </a:t>
            </a:r>
            <a:r>
              <a:rPr lang="nl-NL" sz="1400" dirty="0" smtClean="0">
                <a:solidFill>
                  <a:srgbClr val="00B050"/>
                </a:solidFill>
              </a:rPr>
              <a:t>Conclusie: Platform verder uitbouwen t.b.v. de </a:t>
            </a:r>
            <a:r>
              <a:rPr lang="nl-NL" sz="1400" dirty="0" err="1" smtClean="0">
                <a:solidFill>
                  <a:srgbClr val="00B050"/>
                </a:solidFill>
              </a:rPr>
              <a:t>AssetManagement</a:t>
            </a:r>
            <a:r>
              <a:rPr lang="nl-NL" sz="1400" dirty="0" smtClean="0">
                <a:solidFill>
                  <a:srgbClr val="00B050"/>
                </a:solidFill>
              </a:rPr>
              <a:t> processen. Voor de overige processen kritisch vragen stellen vanuit ICT aan de business: Rechtvaardigt de informatiebehoefte een maatwerk rapportage in het EDWH, of is een rapportage in het bronsysteem voldoende.</a:t>
            </a:r>
          </a:p>
          <a:p>
            <a:pPr marL="342900" indent="-342900">
              <a:buFont typeface="+mj-lt"/>
              <a:buAutoNum type="arabicPeriod"/>
            </a:pPr>
            <a:r>
              <a:rPr lang="nl-NL" sz="1400" dirty="0" smtClean="0">
                <a:solidFill>
                  <a:schemeClr val="tx2"/>
                </a:solidFill>
              </a:rPr>
              <a:t>SAS-VA -&gt; Ondersteunt de planning en control cyclus en de sturing op operationele processen. Is niet onderscheidend. Het product is een dure in-memory analyse omgeving, die Enexis gebruikt voor het ontwikkelen van rapportages. Data wordt  gekopieerd vanuit het EDWH naar SAS-VA en daarmee voldoet het product daarmee niet aan de principes: ESSA en DA01</a:t>
            </a:r>
            <a:r>
              <a:rPr lang="nl-NL" sz="1400" dirty="0" smtClean="0">
                <a:solidFill>
                  <a:schemeClr val="tx1"/>
                </a:solidFill>
              </a:rPr>
              <a:t>. Conclusie: Platform moet worden gerationaliseerd.</a:t>
            </a:r>
          </a:p>
          <a:p>
            <a:pPr marL="342900" indent="-342900">
              <a:buFont typeface="+mj-lt"/>
              <a:buAutoNum type="arabicPeriod"/>
            </a:pPr>
            <a:r>
              <a:rPr lang="nl-NL" sz="1400" dirty="0" smtClean="0">
                <a:solidFill>
                  <a:schemeClr val="tx2"/>
                </a:solidFill>
              </a:rPr>
              <a:t>SAP-BW -&gt; Ondersteunt de planning en control cyclus en de sturing van financiële processen. Enexis heeft voor de financiële sturing een maatwerk inrichting gekozen in SAP-BW (Opdrachtgever en Opdrachtnemer voor interne doorbelasting). </a:t>
            </a:r>
            <a:r>
              <a:rPr lang="nl-NL" sz="1400" dirty="0" smtClean="0">
                <a:solidFill>
                  <a:schemeClr val="tx1"/>
                </a:solidFill>
              </a:rPr>
              <a:t>Conclusie: Besturingsmodel aanpassen en ICT platform rationaliseren.</a:t>
            </a:r>
            <a:endParaRPr lang="nl-NL" sz="1400" dirty="0">
              <a:solidFill>
                <a:schemeClr val="tx1"/>
              </a:solidFill>
            </a:endParaRPr>
          </a:p>
        </p:txBody>
      </p:sp>
      <p:sp>
        <p:nvSpPr>
          <p:cNvPr id="3" name="Titel 2"/>
          <p:cNvSpPr>
            <a:spLocks noGrp="1"/>
          </p:cNvSpPr>
          <p:nvPr>
            <p:ph type="title"/>
          </p:nvPr>
        </p:nvSpPr>
        <p:spPr>
          <a:xfrm>
            <a:off x="611560" y="-29745"/>
            <a:ext cx="8136905" cy="657279"/>
          </a:xfrm>
        </p:spPr>
        <p:txBody>
          <a:bodyPr>
            <a:normAutofit/>
          </a:bodyPr>
          <a:lstStyle/>
          <a:p>
            <a:r>
              <a:rPr lang="nl-NL" dirty="0" smtClean="0"/>
              <a:t>Rationalisatie BI domein</a:t>
            </a:r>
            <a:endParaRPr lang="nl-NL" dirty="0"/>
          </a:p>
        </p:txBody>
      </p:sp>
    </p:spTree>
    <p:extLst>
      <p:ext uri="{BB962C8B-B14F-4D97-AF65-F5344CB8AC3E}">
        <p14:creationId xmlns:p14="http://schemas.microsoft.com/office/powerpoint/2010/main" val="8387082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dirty="0" smtClean="0"/>
              <a:t>De 6 hoofdthema’s (Business Intelligence)</a:t>
            </a:r>
            <a:br>
              <a:rPr lang="nl-NL" dirty="0" smtClean="0"/>
            </a:br>
            <a:r>
              <a:rPr lang="nl-NL" sz="1600" dirty="0" smtClean="0"/>
              <a:t>Zie informatie plan BI, te vinden op </a:t>
            </a:r>
            <a:r>
              <a:rPr lang="nl-NL" sz="1600" dirty="0" err="1" smtClean="0"/>
              <a:t>sharepoint</a:t>
            </a:r>
            <a:r>
              <a:rPr lang="nl-NL" sz="1600" dirty="0" smtClean="0"/>
              <a:t>, voor de details </a:t>
            </a:r>
            <a:endParaRPr lang="nl-NL" sz="1600" dirty="0"/>
          </a:p>
        </p:txBody>
      </p:sp>
      <p:sp>
        <p:nvSpPr>
          <p:cNvPr id="5" name="Afgeronde rechthoek 4"/>
          <p:cNvSpPr/>
          <p:nvPr/>
        </p:nvSpPr>
        <p:spPr>
          <a:xfrm>
            <a:off x="318723" y="1005576"/>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1. Het verder ontwikkelen van het Enexis Data Warehouse als informatiebasis</a:t>
            </a:r>
            <a:endParaRPr lang="nl-NL" sz="1800" dirty="0">
              <a:solidFill>
                <a:schemeClr val="tx2"/>
              </a:solidFill>
            </a:endParaRPr>
          </a:p>
        </p:txBody>
      </p:sp>
      <p:sp>
        <p:nvSpPr>
          <p:cNvPr id="6" name="Afgeronde rechthoek 5"/>
          <p:cNvSpPr/>
          <p:nvPr/>
        </p:nvSpPr>
        <p:spPr>
          <a:xfrm>
            <a:off x="318723" y="1600997"/>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2. Het versterken van de rapportageteams in de business afdelingen</a:t>
            </a:r>
            <a:endParaRPr lang="nl-NL" sz="1800" dirty="0">
              <a:solidFill>
                <a:schemeClr val="tx2"/>
              </a:solidFill>
            </a:endParaRPr>
          </a:p>
        </p:txBody>
      </p:sp>
      <p:sp>
        <p:nvSpPr>
          <p:cNvPr id="8" name="Afgeronde rechthoek 7"/>
          <p:cNvSpPr/>
          <p:nvPr/>
        </p:nvSpPr>
        <p:spPr>
          <a:xfrm>
            <a:off x="318723" y="2196418"/>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3. </a:t>
            </a:r>
            <a:r>
              <a:rPr lang="nl-NL" sz="1600" dirty="0" smtClean="0">
                <a:solidFill>
                  <a:schemeClr val="tx2"/>
                </a:solidFill>
              </a:rPr>
              <a:t>De veranderende data integratie binnen Enexis (Data virtualisatie en sensordata)</a:t>
            </a:r>
            <a:endParaRPr lang="nl-NL" sz="1600" dirty="0">
              <a:solidFill>
                <a:schemeClr val="tx2"/>
              </a:solidFill>
            </a:endParaRPr>
          </a:p>
        </p:txBody>
      </p:sp>
      <p:sp>
        <p:nvSpPr>
          <p:cNvPr id="9" name="Afgeronde rechthoek 8"/>
          <p:cNvSpPr/>
          <p:nvPr/>
        </p:nvSpPr>
        <p:spPr>
          <a:xfrm>
            <a:off x="318723" y="2791839"/>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4. De noodzaak van nieuwe data toepassingen (data-</a:t>
            </a:r>
            <a:r>
              <a:rPr lang="nl-NL" sz="1800" dirty="0" err="1" smtClean="0">
                <a:solidFill>
                  <a:schemeClr val="tx2"/>
                </a:solidFill>
              </a:rPr>
              <a:t>scientist</a:t>
            </a:r>
            <a:r>
              <a:rPr lang="nl-NL" sz="1800" dirty="0" smtClean="0">
                <a:solidFill>
                  <a:schemeClr val="tx2"/>
                </a:solidFill>
              </a:rPr>
              <a:t>)</a:t>
            </a:r>
            <a:endParaRPr lang="nl-NL" sz="1800" dirty="0">
              <a:solidFill>
                <a:schemeClr val="tx2"/>
              </a:solidFill>
            </a:endParaRPr>
          </a:p>
        </p:txBody>
      </p:sp>
      <p:sp>
        <p:nvSpPr>
          <p:cNvPr id="10" name="Afgeronde rechthoek 9"/>
          <p:cNvSpPr/>
          <p:nvPr/>
        </p:nvSpPr>
        <p:spPr>
          <a:xfrm>
            <a:off x="318723" y="3387260"/>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5. Data kwaliteit en data security als </a:t>
            </a:r>
            <a:r>
              <a:rPr lang="nl-NL" sz="1800" dirty="0" err="1" smtClean="0">
                <a:solidFill>
                  <a:schemeClr val="tx2"/>
                </a:solidFill>
              </a:rPr>
              <a:t>compliancy</a:t>
            </a:r>
            <a:r>
              <a:rPr lang="nl-NL" sz="1800" dirty="0" smtClean="0">
                <a:solidFill>
                  <a:schemeClr val="tx2"/>
                </a:solidFill>
              </a:rPr>
              <a:t> onderwerp</a:t>
            </a:r>
            <a:endParaRPr lang="nl-NL" sz="1800" dirty="0">
              <a:solidFill>
                <a:schemeClr val="tx2"/>
              </a:solidFill>
            </a:endParaRPr>
          </a:p>
        </p:txBody>
      </p:sp>
      <p:sp>
        <p:nvSpPr>
          <p:cNvPr id="11" name="Afgeronde rechthoek 10"/>
          <p:cNvSpPr/>
          <p:nvPr/>
        </p:nvSpPr>
        <p:spPr>
          <a:xfrm>
            <a:off x="318723" y="3982681"/>
            <a:ext cx="8640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800" dirty="0" smtClean="0">
                <a:solidFill>
                  <a:schemeClr val="tx2"/>
                </a:solidFill>
              </a:rPr>
              <a:t>6. Data definitie management</a:t>
            </a:r>
            <a:endParaRPr lang="nl-NL" sz="1800" dirty="0">
              <a:solidFill>
                <a:schemeClr val="tx2"/>
              </a:solidFill>
            </a:endParaRPr>
          </a:p>
        </p:txBody>
      </p:sp>
    </p:spTree>
    <p:extLst>
      <p:ext uri="{BB962C8B-B14F-4D97-AF65-F5344CB8AC3E}">
        <p14:creationId xmlns:p14="http://schemas.microsoft.com/office/powerpoint/2010/main" val="423729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 – </a:t>
            </a:r>
            <a:r>
              <a:rPr lang="en-US" dirty="0" err="1" smtClean="0"/>
              <a:t>Integratie</a:t>
            </a:r>
            <a:endParaRPr lang="nl-NL" dirty="0"/>
          </a:p>
        </p:txBody>
      </p:sp>
      <p:sp>
        <p:nvSpPr>
          <p:cNvPr id="7" name="Text Placeholder 1"/>
          <p:cNvSpPr txBox="1">
            <a:spLocks/>
          </p:cNvSpPr>
          <p:nvPr/>
        </p:nvSpPr>
        <p:spPr>
          <a:xfrm>
            <a:off x="1075210" y="699542"/>
            <a:ext cx="8033294" cy="3168352"/>
          </a:xfrm>
          <a:prstGeom prst="rect">
            <a:avLst/>
          </a:prstGeom>
        </p:spPr>
        <p:txBody>
          <a:bodyPr/>
          <a:lstStyle>
            <a:lvl1pPr marL="285750" indent="-285750" eaLnBrk="1" hangingPunct="1">
              <a:buClr>
                <a:schemeClr val="tx1"/>
              </a:buClr>
              <a:buSzPct val="110000"/>
              <a:buFont typeface="Wingdings 2" pitchFamily="18" charset="2"/>
              <a:buChar char=""/>
              <a:defRPr sz="1600">
                <a:solidFill>
                  <a:schemeClr val="tx2"/>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marL="0" indent="0" fontAlgn="auto">
              <a:spcBef>
                <a:spcPts val="0"/>
              </a:spcBef>
              <a:spcAft>
                <a:spcPts val="0"/>
              </a:spcAft>
              <a:buFont typeface="Wingdings 2" pitchFamily="18" charset="2"/>
              <a:buNone/>
            </a:pPr>
            <a:endParaRPr lang="nl-NL" sz="1100" kern="0" dirty="0" smtClean="0"/>
          </a:p>
          <a:p>
            <a:pPr fontAlgn="auto">
              <a:spcBef>
                <a:spcPts val="0"/>
              </a:spcBef>
              <a:spcAft>
                <a:spcPts val="0"/>
              </a:spcAft>
            </a:pPr>
            <a:r>
              <a:rPr lang="nl-NL" sz="1100" kern="0" dirty="0" smtClean="0"/>
              <a:t>SIG </a:t>
            </a:r>
            <a:r>
              <a:rPr lang="nl-NL" sz="1100" kern="0" dirty="0" err="1" smtClean="0"/>
              <a:t>Tibco</a:t>
            </a:r>
            <a:r>
              <a:rPr lang="nl-NL" sz="1100" kern="0" dirty="0" smtClean="0"/>
              <a:t>-scan leert dat</a:t>
            </a:r>
          </a:p>
          <a:p>
            <a:pPr lvl="1" fontAlgn="auto">
              <a:spcBef>
                <a:spcPts val="0"/>
              </a:spcBef>
              <a:spcAft>
                <a:spcPts val="0"/>
              </a:spcAft>
            </a:pPr>
            <a:r>
              <a:rPr lang="nl-NL" sz="1000" kern="0" dirty="0" smtClean="0"/>
              <a:t>Services onnodig complex zijn opgesteld, met veel redundantie in data en versies</a:t>
            </a:r>
          </a:p>
          <a:p>
            <a:pPr lvl="1" fontAlgn="auto">
              <a:spcBef>
                <a:spcPts val="0"/>
              </a:spcBef>
              <a:spcAft>
                <a:spcPts val="0"/>
              </a:spcAft>
            </a:pPr>
            <a:r>
              <a:rPr lang="nl-NL" sz="1000" kern="0" dirty="0" smtClean="0"/>
              <a:t>Sindsdien is IDA </a:t>
            </a:r>
            <a:r>
              <a:rPr lang="nl-NL" sz="1000" kern="0" dirty="0" err="1" smtClean="0"/>
              <a:t>governance</a:t>
            </a:r>
            <a:r>
              <a:rPr lang="nl-NL" sz="1000" kern="0" dirty="0" smtClean="0"/>
              <a:t> gestart die op basis van reviews en uitgebreide </a:t>
            </a:r>
          </a:p>
          <a:p>
            <a:pPr marL="257850" lvl="1" indent="0" fontAlgn="auto">
              <a:spcBef>
                <a:spcPts val="0"/>
              </a:spcBef>
              <a:spcAft>
                <a:spcPts val="0"/>
              </a:spcAft>
              <a:buNone/>
            </a:pPr>
            <a:r>
              <a:rPr lang="nl-NL" sz="1000" kern="0" dirty="0" smtClean="0"/>
              <a:t>richtlijnen/standaard/guideline/</a:t>
            </a:r>
            <a:r>
              <a:rPr lang="nl-NL" sz="1000" kern="0" dirty="0" err="1" smtClean="0"/>
              <a:t>patterns</a:t>
            </a:r>
            <a:r>
              <a:rPr lang="nl-NL" sz="1000" kern="0" dirty="0" smtClean="0"/>
              <a:t> integraties toetst </a:t>
            </a:r>
          </a:p>
          <a:p>
            <a:pPr lvl="1" fontAlgn="auto">
              <a:spcBef>
                <a:spcPts val="0"/>
              </a:spcBef>
              <a:spcAft>
                <a:spcPts val="0"/>
              </a:spcAft>
            </a:pPr>
            <a:r>
              <a:rPr lang="nl-NL" sz="900" kern="0" dirty="0" smtClean="0"/>
              <a:t>Zie wiki </a:t>
            </a:r>
            <a:r>
              <a:rPr lang="nl-NL" sz="900" kern="0" dirty="0" smtClean="0">
                <a:hlinkClick r:id="rId2"/>
              </a:rPr>
              <a:t>https://wiki.enexis.nl/wiki/pages/viewpage.action?pageId=191168553</a:t>
            </a:r>
            <a:endParaRPr lang="nl-NL" sz="900" kern="0" dirty="0" smtClean="0"/>
          </a:p>
          <a:p>
            <a:pPr fontAlgn="auto">
              <a:spcBef>
                <a:spcPts val="0"/>
              </a:spcBef>
              <a:spcAft>
                <a:spcPts val="0"/>
              </a:spcAft>
            </a:pPr>
            <a:r>
              <a:rPr lang="nl-NL" sz="1100" kern="0" dirty="0" smtClean="0"/>
              <a:t>Onnodige integratie inspanning</a:t>
            </a:r>
          </a:p>
          <a:p>
            <a:pPr lvl="1" fontAlgn="auto">
              <a:spcBef>
                <a:spcPts val="0"/>
              </a:spcBef>
              <a:spcAft>
                <a:spcPts val="0"/>
              </a:spcAft>
            </a:pPr>
            <a:r>
              <a:rPr lang="nl-NL" sz="1000" kern="0" dirty="0" smtClean="0"/>
              <a:t>Wordt veroorzaakt door dat </a:t>
            </a:r>
            <a:r>
              <a:rPr lang="nl-NL" sz="1000" kern="0" dirty="0" err="1" smtClean="0"/>
              <a:t>backends</a:t>
            </a:r>
            <a:r>
              <a:rPr lang="nl-NL" sz="1000" kern="0" dirty="0" smtClean="0"/>
              <a:t> niet ingericht zijn om vanuit externe processen aangestuurd te worden.</a:t>
            </a:r>
          </a:p>
          <a:p>
            <a:pPr lvl="1" fontAlgn="auto">
              <a:spcBef>
                <a:spcPts val="0"/>
              </a:spcBef>
              <a:spcAft>
                <a:spcPts val="0"/>
              </a:spcAft>
            </a:pPr>
            <a:r>
              <a:rPr lang="nl-NL" sz="1000" kern="0" dirty="0" smtClean="0"/>
              <a:t>Complexiteit in </a:t>
            </a:r>
            <a:r>
              <a:rPr lang="nl-NL" sz="1000" b="1" kern="0" dirty="0" smtClean="0"/>
              <a:t>integratie is een signaal en geen oorzaak</a:t>
            </a:r>
            <a:r>
              <a:rPr lang="nl-NL" sz="1000" kern="0" dirty="0" smtClean="0"/>
              <a:t>, zoals tegengekomen in</a:t>
            </a:r>
          </a:p>
          <a:p>
            <a:pPr lvl="2" fontAlgn="auto">
              <a:spcBef>
                <a:spcPts val="0"/>
              </a:spcBef>
              <a:spcAft>
                <a:spcPts val="0"/>
              </a:spcAft>
            </a:pPr>
            <a:r>
              <a:rPr lang="nl-NL" sz="1000" kern="0" dirty="0" smtClean="0"/>
              <a:t>Inspectie-onderhoudsorder va </a:t>
            </a:r>
            <a:r>
              <a:rPr lang="nl-NL" sz="1000" kern="0" dirty="0" err="1" smtClean="0"/>
              <a:t>Mendix</a:t>
            </a:r>
            <a:r>
              <a:rPr lang="nl-NL" sz="1000" kern="0" dirty="0" smtClean="0"/>
              <a:t> naar ERP, vraagt 35md van de 55md totaal project; </a:t>
            </a:r>
          </a:p>
          <a:p>
            <a:pPr lvl="2" fontAlgn="auto">
              <a:spcBef>
                <a:spcPts val="0"/>
              </a:spcBef>
              <a:spcAft>
                <a:spcPts val="0"/>
              </a:spcAft>
            </a:pPr>
            <a:r>
              <a:rPr lang="en-US" sz="1000" kern="0" dirty="0" smtClean="0"/>
              <a:t>40k om VZC </a:t>
            </a:r>
            <a:r>
              <a:rPr lang="en-US" sz="1000" kern="0" dirty="0" err="1" smtClean="0"/>
              <a:t>een</a:t>
            </a:r>
            <a:r>
              <a:rPr lang="en-US" sz="1000" kern="0" dirty="0" smtClean="0"/>
              <a:t> </a:t>
            </a:r>
            <a:r>
              <a:rPr lang="nl-NL" sz="1000" dirty="0"/>
              <a:t>"credit" en "</a:t>
            </a:r>
            <a:r>
              <a:rPr lang="nl-NL" sz="1000" dirty="0" err="1"/>
              <a:t>debit</a:t>
            </a:r>
            <a:r>
              <a:rPr lang="nl-NL" sz="1000" dirty="0"/>
              <a:t> na </a:t>
            </a:r>
            <a:r>
              <a:rPr lang="nl-NL" sz="1000" dirty="0" smtClean="0"/>
              <a:t>credit“ aan te kunnen roepen</a:t>
            </a:r>
            <a:endParaRPr lang="nl-NL" sz="1000" kern="0" dirty="0" smtClean="0"/>
          </a:p>
          <a:p>
            <a:pPr lvl="2" fontAlgn="auto">
              <a:spcBef>
                <a:spcPts val="0"/>
              </a:spcBef>
              <a:spcAft>
                <a:spcPts val="0"/>
              </a:spcAft>
            </a:pPr>
            <a:r>
              <a:rPr lang="nl-NL" sz="1000" kern="0" dirty="0"/>
              <a:t>De Aansluiting heeft een team van 35 FTE op voornamelijk het design van ERP-processen, </a:t>
            </a:r>
            <a:r>
              <a:rPr lang="nl-NL" sz="1000" kern="0" dirty="0" smtClean="0"/>
              <a:t>o.a. omdat </a:t>
            </a:r>
            <a:r>
              <a:rPr lang="nl-NL" sz="1000" kern="0" dirty="0"/>
              <a:t>men moet aansluiten op de bestaande werkwijze</a:t>
            </a:r>
            <a:r>
              <a:rPr lang="nl-NL" sz="1000" kern="0" dirty="0" smtClean="0"/>
              <a:t>.</a:t>
            </a:r>
          </a:p>
          <a:p>
            <a:pPr lvl="2" fontAlgn="auto">
              <a:spcBef>
                <a:spcPts val="0"/>
              </a:spcBef>
              <a:spcAft>
                <a:spcPts val="0"/>
              </a:spcAft>
            </a:pPr>
            <a:r>
              <a:rPr lang="en-US" sz="1000" kern="0" dirty="0" err="1" smtClean="0"/>
              <a:t>Integratie</a:t>
            </a:r>
            <a:r>
              <a:rPr lang="en-US" sz="1000" kern="0" dirty="0" smtClean="0"/>
              <a:t> SAP-CRM </a:t>
            </a:r>
            <a:r>
              <a:rPr lang="en-US" sz="1000" kern="0" dirty="0" err="1" smtClean="0"/>
              <a:t>en</a:t>
            </a:r>
            <a:r>
              <a:rPr lang="en-US" sz="1000" kern="0" dirty="0" smtClean="0"/>
              <a:t> Avaya is </a:t>
            </a:r>
            <a:r>
              <a:rPr lang="en-US" sz="1000" kern="0" dirty="0" err="1" smtClean="0"/>
              <a:t>een</a:t>
            </a:r>
            <a:r>
              <a:rPr lang="en-US" sz="1000" kern="0" dirty="0" smtClean="0"/>
              <a:t> erg </a:t>
            </a:r>
            <a:r>
              <a:rPr lang="en-US" sz="1000" kern="0" dirty="0" err="1" smtClean="0"/>
              <a:t>complexe</a:t>
            </a:r>
            <a:r>
              <a:rPr lang="en-US" sz="1000" kern="0" dirty="0" smtClean="0"/>
              <a:t> </a:t>
            </a:r>
            <a:r>
              <a:rPr lang="en-US" sz="1000" kern="0" dirty="0" err="1" smtClean="0"/>
              <a:t>en</a:t>
            </a:r>
            <a:r>
              <a:rPr lang="en-US" sz="1000" kern="0" dirty="0" smtClean="0"/>
              <a:t> </a:t>
            </a:r>
            <a:r>
              <a:rPr lang="en-US" sz="1000" kern="0" dirty="0" err="1" smtClean="0"/>
              <a:t>statefull</a:t>
            </a:r>
            <a:r>
              <a:rPr lang="en-US" sz="1000" kern="0" dirty="0" smtClean="0"/>
              <a:t> </a:t>
            </a:r>
            <a:r>
              <a:rPr lang="en-US" sz="1000" kern="0" dirty="0" err="1" smtClean="0"/>
              <a:t>integratie</a:t>
            </a:r>
            <a:r>
              <a:rPr lang="en-US" sz="1000" kern="0" dirty="0" smtClean="0"/>
              <a:t> </a:t>
            </a:r>
            <a:r>
              <a:rPr lang="en-US" sz="1000" kern="0" dirty="0" err="1" smtClean="0"/>
              <a:t>geworden</a:t>
            </a:r>
            <a:r>
              <a:rPr lang="en-US" sz="1000" kern="0" dirty="0" smtClean="0"/>
              <a:t>, wat </a:t>
            </a:r>
            <a:r>
              <a:rPr lang="en-US" sz="1000" kern="0" dirty="0" err="1" smtClean="0"/>
              <a:t>tegen</a:t>
            </a:r>
            <a:r>
              <a:rPr lang="en-US" sz="1000" kern="0" dirty="0" smtClean="0"/>
              <a:t> de IDA-</a:t>
            </a:r>
            <a:r>
              <a:rPr lang="en-US" sz="1000" kern="0" dirty="0" err="1" smtClean="0"/>
              <a:t>richtlijnen</a:t>
            </a:r>
            <a:r>
              <a:rPr lang="en-US" sz="1000" kern="0" dirty="0" smtClean="0"/>
              <a:t> is</a:t>
            </a:r>
            <a:endParaRPr lang="nl-NL" sz="1000" kern="0" dirty="0" smtClean="0"/>
          </a:p>
          <a:p>
            <a:pPr lvl="2" fontAlgn="auto">
              <a:spcBef>
                <a:spcPts val="0"/>
              </a:spcBef>
              <a:spcAft>
                <a:spcPts val="0"/>
              </a:spcAft>
            </a:pPr>
            <a:r>
              <a:rPr lang="nl-NL" sz="1000" kern="0" dirty="0" smtClean="0"/>
              <a:t>Daarentegen is </a:t>
            </a:r>
            <a:r>
              <a:rPr lang="nl-NL" sz="1000" kern="0" dirty="0" err="1" smtClean="0"/>
              <a:t>UitvalMonitor</a:t>
            </a:r>
            <a:r>
              <a:rPr lang="nl-NL" sz="1000" kern="0" dirty="0" smtClean="0"/>
              <a:t> op de </a:t>
            </a:r>
            <a:r>
              <a:rPr lang="nl-NL" sz="1000" kern="0" dirty="0" err="1" smtClean="0"/>
              <a:t>EIServer</a:t>
            </a:r>
            <a:r>
              <a:rPr lang="nl-NL" sz="1000" kern="0" dirty="0" smtClean="0"/>
              <a:t> een goed integratievoorbeeld, in enkele dagen was de integratie geregeld</a:t>
            </a:r>
            <a:r>
              <a:rPr lang="nl-NL" sz="1000" kern="0" dirty="0"/>
              <a:t>.</a:t>
            </a:r>
            <a:endParaRPr lang="nl-NL" sz="1000" kern="0" dirty="0" smtClean="0"/>
          </a:p>
          <a:p>
            <a:pPr fontAlgn="auto">
              <a:spcBef>
                <a:spcPts val="0"/>
              </a:spcBef>
              <a:spcAft>
                <a:spcPts val="0"/>
              </a:spcAft>
            </a:pPr>
            <a:r>
              <a:rPr lang="nl-NL" sz="1400" kern="0" dirty="0" smtClean="0"/>
              <a:t>Wat is er nodig</a:t>
            </a:r>
          </a:p>
          <a:p>
            <a:pPr lvl="1" fontAlgn="auto">
              <a:spcBef>
                <a:spcPts val="0"/>
              </a:spcBef>
              <a:spcAft>
                <a:spcPts val="0"/>
              </a:spcAft>
            </a:pPr>
            <a:r>
              <a:rPr lang="nl-NL" sz="1000" kern="0" dirty="0" smtClean="0"/>
              <a:t>Rationalisatie services </a:t>
            </a:r>
            <a:r>
              <a:rPr lang="nl-NL" sz="1000" kern="0" dirty="0" err="1" smtClean="0"/>
              <a:t>obv</a:t>
            </a:r>
            <a:r>
              <a:rPr lang="nl-NL" sz="1000" kern="0" dirty="0" smtClean="0"/>
              <a:t> analyse service </a:t>
            </a:r>
            <a:r>
              <a:rPr lang="nl-NL" sz="1000" kern="0" dirty="0" err="1" smtClean="0"/>
              <a:t>catalog</a:t>
            </a:r>
            <a:r>
              <a:rPr lang="nl-NL" sz="1000" kern="0" dirty="0" smtClean="0"/>
              <a:t>, actie nu belegd bij </a:t>
            </a:r>
            <a:r>
              <a:rPr lang="nl-NL" sz="1000" kern="0" dirty="0" err="1" smtClean="0"/>
              <a:t>RubiX</a:t>
            </a:r>
            <a:r>
              <a:rPr lang="nl-NL" sz="1000" kern="0" dirty="0" smtClean="0"/>
              <a:t> en </a:t>
            </a:r>
            <a:r>
              <a:rPr lang="nl-NL" sz="1000" kern="0" dirty="0" err="1" smtClean="0"/>
              <a:t>ServiceFabric</a:t>
            </a:r>
            <a:endParaRPr lang="nl-NL" sz="1000" kern="0" dirty="0" smtClean="0"/>
          </a:p>
          <a:p>
            <a:pPr lvl="1" fontAlgn="auto">
              <a:spcBef>
                <a:spcPts val="0"/>
              </a:spcBef>
              <a:spcAft>
                <a:spcPts val="0"/>
              </a:spcAft>
            </a:pPr>
            <a:r>
              <a:rPr lang="nl-NL" sz="1000" kern="0" dirty="0" err="1" smtClean="0"/>
              <a:t>Her-inrichting</a:t>
            </a:r>
            <a:r>
              <a:rPr lang="nl-NL" sz="1000" kern="0" dirty="0" smtClean="0"/>
              <a:t> backend processen op ERP/CRM/ISU, zodanig ingericht om de integratie met externe processen eenvoudig uit te voeren. Daarna kan integratie pas vereenvoudigd worden.</a:t>
            </a:r>
          </a:p>
          <a:p>
            <a:pPr lvl="1" fontAlgn="auto">
              <a:spcBef>
                <a:spcPts val="0"/>
              </a:spcBef>
              <a:spcAft>
                <a:spcPts val="0"/>
              </a:spcAft>
            </a:pPr>
            <a:r>
              <a:rPr lang="nl-NL" sz="1000" kern="0" dirty="0" smtClean="0"/>
              <a:t>Uitvoeren Visie op integratie, waaronder DV (reeds gestart), API Gateway/</a:t>
            </a:r>
            <a:r>
              <a:rPr lang="nl-NL" sz="1000" kern="0" dirty="0" err="1" smtClean="0"/>
              <a:t>Mgt</a:t>
            </a:r>
            <a:r>
              <a:rPr lang="nl-NL" sz="1000" kern="0" dirty="0" smtClean="0"/>
              <a:t> (Q3), open source integratie, </a:t>
            </a:r>
            <a:r>
              <a:rPr lang="nl-NL" sz="1000" kern="0" dirty="0" err="1" smtClean="0"/>
              <a:t>etc</a:t>
            </a:r>
            <a:r>
              <a:rPr lang="nl-NL" sz="1000" kern="0" dirty="0" smtClean="0"/>
              <a:t>; hierdoor komen alternatieve integraties beschikbaar die rationalisatie ERP/STAP/WOM/</a:t>
            </a:r>
            <a:r>
              <a:rPr lang="nl-NL" sz="1000" kern="0" dirty="0" err="1" smtClean="0"/>
              <a:t>etc</a:t>
            </a:r>
            <a:r>
              <a:rPr lang="nl-NL" sz="1000" kern="0" dirty="0" smtClean="0"/>
              <a:t> mogelijk maakt / ondersteunt / versnelt</a:t>
            </a:r>
            <a:endParaRPr lang="nl-NL" sz="1000" kern="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23479"/>
            <a:ext cx="2808312" cy="2105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365630"/>
            <a:ext cx="867941" cy="1566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022126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 – </a:t>
            </a:r>
            <a:r>
              <a:rPr lang="en-US" dirty="0" err="1" smtClean="0"/>
              <a:t>Integratie</a:t>
            </a:r>
            <a:endParaRPr lang="nl-NL" dirty="0"/>
          </a:p>
        </p:txBody>
      </p:sp>
      <p:sp>
        <p:nvSpPr>
          <p:cNvPr id="7" name="Text Placeholder 1"/>
          <p:cNvSpPr txBox="1">
            <a:spLocks/>
          </p:cNvSpPr>
          <p:nvPr/>
        </p:nvSpPr>
        <p:spPr>
          <a:xfrm>
            <a:off x="1075210" y="699542"/>
            <a:ext cx="8033294" cy="3168352"/>
          </a:xfrm>
          <a:prstGeom prst="rect">
            <a:avLst/>
          </a:prstGeom>
        </p:spPr>
        <p:txBody>
          <a:bodyPr/>
          <a:lstStyle>
            <a:lvl1pPr marL="285750" indent="-285750" eaLnBrk="1" hangingPunct="1">
              <a:buClr>
                <a:schemeClr val="tx1"/>
              </a:buClr>
              <a:buSzPct val="110000"/>
              <a:buFont typeface="Wingdings 2" pitchFamily="18" charset="2"/>
              <a:buChar char=""/>
              <a:defRPr sz="1600">
                <a:solidFill>
                  <a:schemeClr val="tx2"/>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marL="0" indent="0" fontAlgn="auto">
              <a:spcBef>
                <a:spcPts val="0"/>
              </a:spcBef>
              <a:spcAft>
                <a:spcPts val="0"/>
              </a:spcAft>
              <a:buFont typeface="Wingdings 2" pitchFamily="18" charset="2"/>
              <a:buNone/>
            </a:pPr>
            <a:endParaRPr lang="nl-NL" sz="1100" kern="0" dirty="0" smtClean="0"/>
          </a:p>
          <a:p>
            <a:pPr fontAlgn="auto">
              <a:spcBef>
                <a:spcPts val="0"/>
              </a:spcBef>
              <a:spcAft>
                <a:spcPts val="0"/>
              </a:spcAft>
            </a:pPr>
            <a:r>
              <a:rPr lang="nl-NL" sz="1100" kern="0" dirty="0" smtClean="0"/>
              <a:t>Richtlijnen</a:t>
            </a:r>
            <a:endParaRPr lang="nl-NL" sz="1400" kern="0" dirty="0" smtClean="0"/>
          </a:p>
          <a:p>
            <a:pPr lvl="1" fontAlgn="auto">
              <a:spcBef>
                <a:spcPts val="0"/>
              </a:spcBef>
              <a:spcAft>
                <a:spcPts val="0"/>
              </a:spcAft>
            </a:pPr>
            <a:r>
              <a:rPr lang="nl-NL" sz="1000" kern="0" dirty="0" err="1" smtClean="0"/>
              <a:t>Governance</a:t>
            </a:r>
            <a:r>
              <a:rPr lang="nl-NL" sz="1000" kern="0" dirty="0" smtClean="0"/>
              <a:t> richtlijn: een integratie duurt 5 mandagen</a:t>
            </a:r>
          </a:p>
          <a:p>
            <a:pPr lvl="2" fontAlgn="auto">
              <a:spcBef>
                <a:spcPts val="0"/>
              </a:spcBef>
              <a:spcAft>
                <a:spcPts val="0"/>
              </a:spcAft>
            </a:pPr>
            <a:r>
              <a:rPr lang="nl-NL" sz="1000" kern="0" dirty="0" smtClean="0"/>
              <a:t>1 dag design, 1,5 dag bouw, 1,5 dag test, 1 dag documentatie</a:t>
            </a:r>
          </a:p>
          <a:p>
            <a:pPr lvl="2" fontAlgn="auto">
              <a:spcBef>
                <a:spcPts val="0"/>
              </a:spcBef>
              <a:spcAft>
                <a:spcPts val="0"/>
              </a:spcAft>
            </a:pPr>
            <a:r>
              <a:rPr lang="nl-NL" sz="1000" kern="0" dirty="0" smtClean="0"/>
              <a:t>Indien meer tijd nodig is, is dat een signaal dat</a:t>
            </a:r>
          </a:p>
          <a:p>
            <a:pPr lvl="3" fontAlgn="auto">
              <a:spcBef>
                <a:spcPts val="0"/>
              </a:spcBef>
              <a:spcAft>
                <a:spcPts val="0"/>
              </a:spcAft>
            </a:pPr>
            <a:r>
              <a:rPr lang="nl-NL" sz="1000" kern="0" dirty="0" smtClean="0"/>
              <a:t>Ofwel onderzocht wordt welke data er nodig is, zoals bij enkele RPD trajecten en dit moet dan vooraf onderkend zijn</a:t>
            </a:r>
          </a:p>
          <a:p>
            <a:pPr lvl="3" fontAlgn="auto">
              <a:spcBef>
                <a:spcPts val="0"/>
              </a:spcBef>
              <a:spcAft>
                <a:spcPts val="0"/>
              </a:spcAft>
            </a:pPr>
            <a:r>
              <a:rPr lang="nl-NL" sz="1000" kern="0" dirty="0" smtClean="0"/>
              <a:t>Ofwel de ontkoppeling is niet juist waardoor complexiteit zichtbaar wordt in de integratiepunten</a:t>
            </a:r>
          </a:p>
          <a:p>
            <a:pPr lvl="1" fontAlgn="auto">
              <a:spcBef>
                <a:spcPts val="0"/>
              </a:spcBef>
              <a:spcAft>
                <a:spcPts val="0"/>
              </a:spcAft>
            </a:pPr>
            <a:r>
              <a:rPr lang="nl-NL" sz="1000" kern="0" dirty="0" smtClean="0"/>
              <a:t>Op de IDA-wiki staat een uitgebreid overzicht van onderkende integratie patronen en principes. </a:t>
            </a:r>
            <a:endParaRPr lang="nl-NL" sz="1000" kern="0"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239" y="2341612"/>
            <a:ext cx="867941" cy="1566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1300" y="2341612"/>
            <a:ext cx="1236174"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880" y="2328924"/>
            <a:ext cx="1763992" cy="2316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45912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 – RPD/</a:t>
            </a:r>
            <a:r>
              <a:rPr lang="en-US" dirty="0" err="1" smtClean="0"/>
              <a:t>Mendix</a:t>
            </a:r>
            <a:endParaRPr lang="nl-NL" dirty="0"/>
          </a:p>
        </p:txBody>
      </p:sp>
      <p:sp>
        <p:nvSpPr>
          <p:cNvPr id="7" name="Text Placeholder 1"/>
          <p:cNvSpPr txBox="1">
            <a:spLocks/>
          </p:cNvSpPr>
          <p:nvPr/>
        </p:nvSpPr>
        <p:spPr>
          <a:xfrm>
            <a:off x="683568" y="699542"/>
            <a:ext cx="6120680" cy="3888432"/>
          </a:xfrm>
          <a:prstGeom prst="rect">
            <a:avLst/>
          </a:prstGeom>
        </p:spPr>
        <p:txBody>
          <a:bodyPr/>
          <a:lstStyle>
            <a:lvl1pPr marL="285750" indent="-285750" eaLnBrk="1" hangingPunct="1">
              <a:buClr>
                <a:schemeClr val="tx1"/>
              </a:buClr>
              <a:buSzPct val="110000"/>
              <a:buFont typeface="Wingdings 2" pitchFamily="18" charset="2"/>
              <a:buChar char=""/>
              <a:defRPr sz="1600">
                <a:solidFill>
                  <a:schemeClr val="tx2"/>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marL="0" indent="0" fontAlgn="auto">
              <a:spcBef>
                <a:spcPts val="0"/>
              </a:spcBef>
              <a:spcAft>
                <a:spcPts val="0"/>
              </a:spcAft>
              <a:buFont typeface="Wingdings 2" pitchFamily="18" charset="2"/>
              <a:buNone/>
            </a:pPr>
            <a:r>
              <a:rPr lang="en-US" sz="1050" kern="0" dirty="0" smtClean="0"/>
              <a:t>RPD </a:t>
            </a:r>
            <a:r>
              <a:rPr lang="en-US" sz="1050" kern="0" dirty="0" err="1" smtClean="0"/>
              <a:t>bestaat</a:t>
            </a:r>
            <a:r>
              <a:rPr lang="en-US" sz="1050" kern="0" dirty="0" smtClean="0"/>
              <a:t> </a:t>
            </a:r>
            <a:r>
              <a:rPr lang="en-US" sz="1050" kern="0" dirty="0" err="1" smtClean="0"/>
              <a:t>uit</a:t>
            </a:r>
            <a:r>
              <a:rPr lang="en-US" sz="1050" kern="0" dirty="0" smtClean="0"/>
              <a:t> twee </a:t>
            </a:r>
            <a:r>
              <a:rPr lang="en-US" sz="1050" kern="0" dirty="0" err="1" smtClean="0"/>
              <a:t>aspecten</a:t>
            </a:r>
            <a:r>
              <a:rPr lang="en-US" sz="1050" kern="0" dirty="0" smtClean="0"/>
              <a:t>, </a:t>
            </a:r>
            <a:r>
              <a:rPr lang="en-US" sz="1050" kern="0" dirty="0" err="1" smtClean="0"/>
              <a:t>en</a:t>
            </a:r>
            <a:r>
              <a:rPr lang="en-US" sz="1050" kern="0" dirty="0" smtClean="0"/>
              <a:t> Agile </a:t>
            </a:r>
            <a:r>
              <a:rPr lang="en-US" sz="1050" kern="0" dirty="0" err="1" smtClean="0"/>
              <a:t>werkwijze</a:t>
            </a:r>
            <a:r>
              <a:rPr lang="en-US" sz="1050" kern="0" dirty="0" smtClean="0"/>
              <a:t> </a:t>
            </a:r>
            <a:r>
              <a:rPr lang="en-US" sz="1050" kern="0" dirty="0" err="1" smtClean="0"/>
              <a:t>en</a:t>
            </a:r>
            <a:r>
              <a:rPr lang="en-US" sz="1050" kern="0" dirty="0" smtClean="0"/>
              <a:t> </a:t>
            </a:r>
            <a:r>
              <a:rPr lang="en-US" sz="1050" kern="0" dirty="0" err="1" smtClean="0"/>
              <a:t>Mendix</a:t>
            </a:r>
            <a:r>
              <a:rPr lang="en-US" sz="1050" kern="0" dirty="0" smtClean="0"/>
              <a:t>. </a:t>
            </a:r>
            <a:r>
              <a:rPr lang="en-US" sz="1050" kern="0" dirty="0" err="1" smtClean="0"/>
              <a:t>Dit</a:t>
            </a:r>
            <a:r>
              <a:rPr lang="en-US" sz="1050" kern="0" dirty="0" smtClean="0"/>
              <a:t> </a:t>
            </a:r>
            <a:r>
              <a:rPr lang="en-US" sz="1050" kern="0" dirty="0" err="1" smtClean="0"/>
              <a:t>onderdeel</a:t>
            </a:r>
            <a:r>
              <a:rPr lang="en-US" sz="1050" kern="0" dirty="0" smtClean="0"/>
              <a:t> </a:t>
            </a:r>
            <a:r>
              <a:rPr lang="en-US" sz="1050" kern="0" dirty="0" err="1" smtClean="0"/>
              <a:t>gaat</a:t>
            </a:r>
            <a:r>
              <a:rPr lang="en-US" sz="1050" kern="0" dirty="0" smtClean="0"/>
              <a:t> in op </a:t>
            </a:r>
            <a:r>
              <a:rPr lang="en-US" sz="1050" kern="0" dirty="0" err="1" smtClean="0"/>
              <a:t>Mendix</a:t>
            </a:r>
            <a:r>
              <a:rPr lang="en-US" sz="1050" kern="0" dirty="0" smtClean="0"/>
              <a:t>.</a:t>
            </a:r>
            <a:endParaRPr lang="nl-NL" sz="1050" kern="0" dirty="0" smtClean="0"/>
          </a:p>
          <a:p>
            <a:pPr marL="0" indent="0" fontAlgn="auto">
              <a:spcBef>
                <a:spcPts val="0"/>
              </a:spcBef>
              <a:spcAft>
                <a:spcPts val="0"/>
              </a:spcAft>
              <a:buFont typeface="Wingdings 2" pitchFamily="18" charset="2"/>
              <a:buNone/>
            </a:pPr>
            <a:endParaRPr lang="nl-NL" sz="1050" kern="0" dirty="0" smtClean="0"/>
          </a:p>
          <a:p>
            <a:pPr marL="0" indent="0" fontAlgn="auto">
              <a:spcBef>
                <a:spcPts val="0"/>
              </a:spcBef>
              <a:spcAft>
                <a:spcPts val="0"/>
              </a:spcAft>
              <a:buFont typeface="Wingdings 2" pitchFamily="18" charset="2"/>
              <a:buNone/>
            </a:pPr>
            <a:r>
              <a:rPr lang="nl-NL" sz="1050" kern="0" dirty="0" smtClean="0"/>
              <a:t>Reden om </a:t>
            </a:r>
            <a:r>
              <a:rPr lang="nl-NL" sz="1050" kern="0" dirty="0" err="1" smtClean="0"/>
              <a:t>Mendix</a:t>
            </a:r>
            <a:r>
              <a:rPr lang="nl-NL" sz="1050" kern="0" dirty="0" smtClean="0"/>
              <a:t> in te zetten is dat bewezen is dat daarmee 6-10 keer sneller ontwikkelt wordt</a:t>
            </a:r>
          </a:p>
          <a:p>
            <a:pPr fontAlgn="auto">
              <a:spcBef>
                <a:spcPts val="0"/>
              </a:spcBef>
              <a:spcAft>
                <a:spcPts val="0"/>
              </a:spcAft>
            </a:pPr>
            <a:r>
              <a:rPr lang="nl-NL" sz="1050" kern="0" dirty="0" smtClean="0"/>
              <a:t>Er zijn 10 integratie-</a:t>
            </a:r>
            <a:r>
              <a:rPr lang="nl-NL" sz="1050" kern="0" dirty="0" err="1" smtClean="0"/>
              <a:t>patterns</a:t>
            </a:r>
            <a:r>
              <a:rPr lang="nl-NL" sz="1050" kern="0" dirty="0" smtClean="0"/>
              <a:t> uitgewerkt waar </a:t>
            </a:r>
            <a:r>
              <a:rPr lang="nl-NL" sz="1050" kern="0" dirty="0" err="1" smtClean="0"/>
              <a:t>Mendix</a:t>
            </a:r>
            <a:r>
              <a:rPr lang="nl-NL" sz="1050" kern="0" dirty="0" smtClean="0"/>
              <a:t> wordt ingezet in de architectuur, komt erop neer dat </a:t>
            </a:r>
            <a:r>
              <a:rPr lang="nl-NL" sz="1050" kern="0" dirty="0" err="1" smtClean="0"/>
              <a:t>Mendix</a:t>
            </a:r>
            <a:r>
              <a:rPr lang="nl-NL" sz="1050" kern="0" dirty="0" smtClean="0"/>
              <a:t> in alle lagen van de architectuur ingezet wordt (system of engagement, system of </a:t>
            </a:r>
            <a:r>
              <a:rPr lang="nl-NL" sz="1050" kern="0" dirty="0" err="1" smtClean="0"/>
              <a:t>differentiation</a:t>
            </a:r>
            <a:r>
              <a:rPr lang="nl-NL" sz="1050" kern="0" dirty="0" smtClean="0"/>
              <a:t> én system of records)</a:t>
            </a:r>
          </a:p>
          <a:p>
            <a:pPr fontAlgn="auto">
              <a:spcBef>
                <a:spcPts val="0"/>
              </a:spcBef>
              <a:spcAft>
                <a:spcPts val="0"/>
              </a:spcAft>
            </a:pPr>
            <a:r>
              <a:rPr lang="nl-NL" sz="1050" kern="0" dirty="0" smtClean="0"/>
              <a:t>In essentie valt dit uiteen in drie varianten</a:t>
            </a:r>
          </a:p>
          <a:p>
            <a:pPr lvl="1" fontAlgn="auto">
              <a:spcBef>
                <a:spcPts val="0"/>
              </a:spcBef>
              <a:spcAft>
                <a:spcPts val="0"/>
              </a:spcAft>
            </a:pPr>
            <a:r>
              <a:rPr lang="nl-NL" sz="900" kern="0" dirty="0" smtClean="0"/>
              <a:t>Maatwerk functies die niet door COTS geleverd wordt, worden in </a:t>
            </a:r>
            <a:r>
              <a:rPr lang="nl-NL" sz="900" kern="0" dirty="0" err="1" smtClean="0"/>
              <a:t>Mx</a:t>
            </a:r>
            <a:r>
              <a:rPr lang="nl-NL" sz="900" kern="0" dirty="0" smtClean="0"/>
              <a:t> ontwikkeld</a:t>
            </a:r>
          </a:p>
          <a:p>
            <a:pPr lvl="2" fontAlgn="auto">
              <a:spcBef>
                <a:spcPts val="0"/>
              </a:spcBef>
              <a:spcAft>
                <a:spcPts val="0"/>
              </a:spcAft>
            </a:pPr>
            <a:r>
              <a:rPr lang="nl-NL" sz="900" kern="0" dirty="0" smtClean="0"/>
              <a:t>Voorwaarde is dat de functionaliteit ontkoppeld kan worden en dat de backend voldoende en juiste integratie-services ondersteunt</a:t>
            </a:r>
            <a:endParaRPr lang="nl-NL" sz="600" kern="0" dirty="0" smtClean="0"/>
          </a:p>
          <a:p>
            <a:pPr lvl="1" fontAlgn="auto">
              <a:spcBef>
                <a:spcPts val="0"/>
              </a:spcBef>
              <a:spcAft>
                <a:spcPts val="0"/>
              </a:spcAft>
            </a:pPr>
            <a:r>
              <a:rPr lang="nl-NL" sz="900" kern="0" dirty="0" err="1" smtClean="0"/>
              <a:t>Mendix</a:t>
            </a:r>
            <a:r>
              <a:rPr lang="nl-NL" sz="900" kern="0" dirty="0" smtClean="0"/>
              <a:t> wordt ingezet om backend functionaliteit naar de operatie in het veld te brengen </a:t>
            </a:r>
          </a:p>
          <a:p>
            <a:pPr lvl="2" fontAlgn="auto">
              <a:spcBef>
                <a:spcPts val="0"/>
              </a:spcBef>
              <a:spcAft>
                <a:spcPts val="0"/>
              </a:spcAft>
            </a:pPr>
            <a:r>
              <a:rPr lang="nl-NL" sz="900" kern="0" dirty="0" smtClean="0"/>
              <a:t>Voorwaarde is dat de backend de juiste en voldoende integraties ondersteunt</a:t>
            </a:r>
          </a:p>
          <a:p>
            <a:pPr lvl="1" fontAlgn="auto">
              <a:spcBef>
                <a:spcPts val="0"/>
              </a:spcBef>
              <a:spcAft>
                <a:spcPts val="0"/>
              </a:spcAft>
            </a:pPr>
            <a:r>
              <a:rPr lang="nl-NL" sz="900" kern="0" dirty="0" smtClean="0"/>
              <a:t>Wanneer de functionaliteit nog niet helemaal bekend is, kan met </a:t>
            </a:r>
            <a:r>
              <a:rPr lang="nl-NL" sz="900" kern="0" dirty="0" err="1" smtClean="0"/>
              <a:t>Mendix</a:t>
            </a:r>
            <a:r>
              <a:rPr lang="nl-NL" sz="900" kern="0" dirty="0" smtClean="0"/>
              <a:t> tegen beperkte kosten en inspanning een MVP opgebouwd worden om zo de </a:t>
            </a:r>
            <a:r>
              <a:rPr lang="nl-NL" sz="900" kern="0" dirty="0" err="1" smtClean="0"/>
              <a:t>requirements</a:t>
            </a:r>
            <a:r>
              <a:rPr lang="nl-NL" sz="900" kern="0" dirty="0" smtClean="0"/>
              <a:t> gaande weg te ontdekken. Daarna kan een besluit genomen worden om een COTS aan te schaffen, de Backend uit te bouwen of in </a:t>
            </a:r>
            <a:r>
              <a:rPr lang="nl-NL" sz="900" kern="0" dirty="0" err="1" smtClean="0"/>
              <a:t>Mx</a:t>
            </a:r>
            <a:r>
              <a:rPr lang="nl-NL" sz="900" kern="0" dirty="0" smtClean="0"/>
              <a:t> te blijven. </a:t>
            </a:r>
          </a:p>
          <a:p>
            <a:pPr marL="0" indent="0" fontAlgn="auto">
              <a:spcBef>
                <a:spcPts val="0"/>
              </a:spcBef>
              <a:spcAft>
                <a:spcPts val="0"/>
              </a:spcAft>
              <a:buNone/>
            </a:pPr>
            <a:r>
              <a:rPr lang="nl-NL" sz="1050" kern="0" dirty="0" smtClean="0"/>
              <a:t>Richtlijn</a:t>
            </a:r>
          </a:p>
          <a:p>
            <a:pPr fontAlgn="auto">
              <a:spcBef>
                <a:spcPts val="0"/>
              </a:spcBef>
              <a:spcAft>
                <a:spcPts val="0"/>
              </a:spcAft>
            </a:pPr>
            <a:r>
              <a:rPr lang="nl-NL" sz="1050" kern="0" dirty="0" smtClean="0"/>
              <a:t>Maak </a:t>
            </a:r>
            <a:r>
              <a:rPr lang="nl-NL" sz="1050" kern="0" dirty="0" err="1" smtClean="0"/>
              <a:t>Mx</a:t>
            </a:r>
            <a:r>
              <a:rPr lang="nl-NL" sz="1050" kern="0" dirty="0" smtClean="0"/>
              <a:t>-Apps met eenduidige scope (is ook geldig voor alle COTS)</a:t>
            </a:r>
          </a:p>
          <a:p>
            <a:pPr lvl="1" fontAlgn="auto">
              <a:spcBef>
                <a:spcPts val="0"/>
              </a:spcBef>
              <a:spcAft>
                <a:spcPts val="0"/>
              </a:spcAft>
            </a:pPr>
            <a:r>
              <a:rPr lang="nl-NL" sz="900" kern="0" dirty="0" smtClean="0">
                <a:solidFill>
                  <a:schemeClr val="tx2"/>
                </a:solidFill>
              </a:rPr>
              <a:t>Gerichte </a:t>
            </a:r>
            <a:r>
              <a:rPr lang="nl-NL" sz="900" kern="0" dirty="0">
                <a:solidFill>
                  <a:schemeClr val="tx2"/>
                </a:solidFill>
              </a:rPr>
              <a:t>focus </a:t>
            </a:r>
            <a:r>
              <a:rPr lang="nl-NL" sz="900" kern="0" dirty="0" smtClean="0">
                <a:solidFill>
                  <a:schemeClr val="tx2"/>
                </a:solidFill>
              </a:rPr>
              <a:t>garandeert </a:t>
            </a:r>
            <a:r>
              <a:rPr lang="nl-NL" sz="900" kern="0" dirty="0">
                <a:solidFill>
                  <a:schemeClr val="tx2"/>
                </a:solidFill>
              </a:rPr>
              <a:t>snelheid van ontwikkelen en </a:t>
            </a:r>
            <a:r>
              <a:rPr lang="nl-NL" sz="900" kern="0" dirty="0" smtClean="0">
                <a:solidFill>
                  <a:schemeClr val="tx2"/>
                </a:solidFill>
              </a:rPr>
              <a:t>voorkomt regressietesten, </a:t>
            </a:r>
            <a:r>
              <a:rPr lang="nl-NL" sz="900" kern="0" dirty="0">
                <a:solidFill>
                  <a:schemeClr val="tx2"/>
                </a:solidFill>
              </a:rPr>
              <a:t>die steeds zwaarder gaan drukken op functionaliteitproductie.</a:t>
            </a:r>
            <a:endParaRPr lang="nl-NL" sz="900" kern="0" dirty="0" smtClean="0"/>
          </a:p>
          <a:p>
            <a:pPr lvl="1" fontAlgn="auto">
              <a:spcBef>
                <a:spcPts val="0"/>
              </a:spcBef>
              <a:spcAft>
                <a:spcPts val="0"/>
              </a:spcAft>
            </a:pPr>
            <a:r>
              <a:rPr lang="nl-NL" sz="900" kern="0" dirty="0" smtClean="0"/>
              <a:t>Voorkom een ‘suite’, met bijbehorende data-integratie problemen</a:t>
            </a:r>
          </a:p>
          <a:p>
            <a:pPr lvl="1" fontAlgn="auto">
              <a:spcBef>
                <a:spcPts val="0"/>
              </a:spcBef>
              <a:spcAft>
                <a:spcPts val="0"/>
              </a:spcAft>
            </a:pPr>
            <a:r>
              <a:rPr lang="nl-NL" sz="900" kern="0" dirty="0" smtClean="0"/>
              <a:t>Maak daarentegen een cluster van ontkoppelde en samenwerkende en </a:t>
            </a:r>
            <a:r>
              <a:rPr lang="nl-NL" sz="900" kern="0" dirty="0" smtClean="0">
                <a:solidFill>
                  <a:schemeClr val="tx2"/>
                </a:solidFill>
              </a:rPr>
              <a:t>geïntegreerde</a:t>
            </a:r>
            <a:r>
              <a:rPr lang="nl-NL" sz="900" kern="0" dirty="0" smtClean="0"/>
              <a:t> </a:t>
            </a:r>
            <a:r>
              <a:rPr lang="nl-NL" sz="900" kern="0" dirty="0" err="1" smtClean="0"/>
              <a:t>Mx</a:t>
            </a:r>
            <a:r>
              <a:rPr lang="nl-NL" sz="900" kern="0" dirty="0" smtClean="0"/>
              <a:t>-Apps</a:t>
            </a:r>
          </a:p>
          <a:p>
            <a:pPr lvl="1" fontAlgn="auto">
              <a:spcBef>
                <a:spcPts val="0"/>
              </a:spcBef>
              <a:spcAft>
                <a:spcPts val="0"/>
              </a:spcAft>
            </a:pPr>
            <a:r>
              <a:rPr lang="nl-NL" sz="900" kern="0" dirty="0" err="1"/>
              <a:t>Mendix</a:t>
            </a:r>
            <a:r>
              <a:rPr lang="nl-NL" sz="900" kern="0" dirty="0"/>
              <a:t> wordt </a:t>
            </a:r>
            <a:r>
              <a:rPr lang="nl-NL" sz="900" kern="0" dirty="0" smtClean="0"/>
              <a:t>óók ingezet </a:t>
            </a:r>
            <a:r>
              <a:rPr lang="nl-NL" sz="900" kern="0" dirty="0"/>
              <a:t>voor BPM ondersteuning, zowel eenvoudige als dynamische </a:t>
            </a:r>
            <a:r>
              <a:rPr lang="nl-NL" sz="900" kern="0" dirty="0" smtClean="0"/>
              <a:t>BPM</a:t>
            </a:r>
          </a:p>
          <a:p>
            <a:pPr fontAlgn="auto">
              <a:spcBef>
                <a:spcPts val="0"/>
              </a:spcBef>
              <a:spcAft>
                <a:spcPts val="0"/>
              </a:spcAft>
            </a:pPr>
            <a:r>
              <a:rPr lang="en-US" sz="1050" kern="0" dirty="0" err="1" smtClean="0"/>
              <a:t>Maak</a:t>
            </a:r>
            <a:r>
              <a:rPr lang="en-US" sz="1050" kern="0" dirty="0" smtClean="0"/>
              <a:t> </a:t>
            </a:r>
            <a:r>
              <a:rPr lang="en-US" sz="1050" kern="0" dirty="0" err="1" smtClean="0"/>
              <a:t>alle</a:t>
            </a:r>
            <a:r>
              <a:rPr lang="en-US" sz="1050" kern="0" dirty="0" smtClean="0"/>
              <a:t> </a:t>
            </a:r>
            <a:r>
              <a:rPr lang="en-US" sz="1050" kern="0" dirty="0" err="1" smtClean="0"/>
              <a:t>klant-portalen</a:t>
            </a:r>
            <a:r>
              <a:rPr lang="en-US" sz="1050" kern="0" dirty="0" smtClean="0"/>
              <a:t> </a:t>
            </a:r>
            <a:r>
              <a:rPr lang="en-US" sz="1050" kern="0" dirty="0" err="1" smtClean="0"/>
              <a:t>en</a:t>
            </a:r>
            <a:r>
              <a:rPr lang="en-US" sz="1050" kern="0" dirty="0" smtClean="0"/>
              <a:t> BPM-</a:t>
            </a:r>
            <a:r>
              <a:rPr lang="en-US" sz="1050" kern="0" dirty="0" err="1" smtClean="0"/>
              <a:t>ondersteunende</a:t>
            </a:r>
            <a:r>
              <a:rPr lang="en-US" sz="1050" kern="0" dirty="0" smtClean="0"/>
              <a:t> UX met </a:t>
            </a:r>
            <a:r>
              <a:rPr lang="en-US" sz="1050" kern="0" dirty="0" err="1" smtClean="0"/>
              <a:t>Mx</a:t>
            </a:r>
            <a:r>
              <a:rPr lang="en-US" sz="1050" kern="0" dirty="0" smtClean="0"/>
              <a:t>-App, </a:t>
            </a:r>
            <a:r>
              <a:rPr lang="en-US" sz="1050" kern="0" dirty="0" err="1" smtClean="0"/>
              <a:t>ipv</a:t>
            </a:r>
            <a:r>
              <a:rPr lang="en-US" sz="1050" kern="0" dirty="0" smtClean="0"/>
              <a:t> </a:t>
            </a:r>
            <a:r>
              <a:rPr lang="en-US" sz="1050" kern="0" dirty="0" err="1" smtClean="0"/>
              <a:t>Sharepoint</a:t>
            </a:r>
            <a:endParaRPr lang="nl-NL" sz="1050" kern="0"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44787" y="1464158"/>
            <a:ext cx="1247071" cy="15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6465" y="3147814"/>
            <a:ext cx="1226222"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6465" y="103007"/>
            <a:ext cx="1212392" cy="661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92245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 – RPD/</a:t>
            </a:r>
            <a:r>
              <a:rPr lang="en-US" dirty="0" err="1" smtClean="0"/>
              <a:t>Mendix</a:t>
            </a:r>
            <a:endParaRPr lang="nl-NL"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5726" y="123478"/>
            <a:ext cx="1212392" cy="661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Tabel 1"/>
          <p:cNvGraphicFramePr>
            <a:graphicFrameLocks noGrp="1"/>
          </p:cNvGraphicFramePr>
          <p:nvPr>
            <p:extLst>
              <p:ext uri="{D42A27DB-BD31-4B8C-83A1-F6EECF244321}">
                <p14:modId xmlns:p14="http://schemas.microsoft.com/office/powerpoint/2010/main" val="1608879613"/>
              </p:ext>
            </p:extLst>
          </p:nvPr>
        </p:nvGraphicFramePr>
        <p:xfrm>
          <a:off x="539552" y="1203598"/>
          <a:ext cx="6528048" cy="2113776"/>
        </p:xfrm>
        <a:graphic>
          <a:graphicData uri="http://schemas.openxmlformats.org/drawingml/2006/table">
            <a:tbl>
              <a:tblPr firstRow="1" bandRow="1">
                <a:tableStyleId>{5C22544A-7EE6-4342-B048-85BDC9FD1C3A}</a:tableStyleId>
              </a:tblPr>
              <a:tblGrid>
                <a:gridCol w="3024336"/>
                <a:gridCol w="3503712"/>
              </a:tblGrid>
              <a:tr h="370840">
                <a:tc>
                  <a:txBody>
                    <a:bodyPr/>
                    <a:lstStyle/>
                    <a:p>
                      <a:r>
                        <a:rPr lang="nl-NL" sz="1050" noProof="0" dirty="0" smtClean="0"/>
                        <a:t>Geen consensus binnen</a:t>
                      </a:r>
                      <a:r>
                        <a:rPr lang="nl-NL" sz="1050" baseline="0" noProof="0" dirty="0" smtClean="0"/>
                        <a:t> ASG</a:t>
                      </a:r>
                      <a:endParaRPr lang="nl-NL" sz="1050" noProof="0" dirty="0"/>
                    </a:p>
                  </a:txBody>
                  <a:tcPr/>
                </a:tc>
                <a:tc>
                  <a:txBody>
                    <a:bodyPr/>
                    <a:lstStyle/>
                    <a:p>
                      <a:r>
                        <a:rPr lang="en-US" sz="1050" noProof="0" dirty="0" err="1" smtClean="0"/>
                        <a:t>Toelichting</a:t>
                      </a:r>
                      <a:endParaRPr lang="nl-NL" sz="1050" noProof="0" dirty="0"/>
                    </a:p>
                  </a:txBody>
                  <a:tcPr/>
                </a:tc>
              </a:tr>
              <a:tr h="493256">
                <a:tc>
                  <a:txBody>
                    <a:bodyPr/>
                    <a:lstStyle/>
                    <a:p>
                      <a:r>
                        <a:rPr lang="nl-NL" sz="1000" kern="0" noProof="0" dirty="0" err="1" smtClean="0">
                          <a:solidFill>
                            <a:schemeClr val="tx2"/>
                          </a:solidFill>
                        </a:rPr>
                        <a:t>Mx</a:t>
                      </a:r>
                      <a:r>
                        <a:rPr lang="nl-NL" sz="1000" kern="0" noProof="0" dirty="0" smtClean="0">
                          <a:solidFill>
                            <a:schemeClr val="tx2"/>
                          </a:solidFill>
                        </a:rPr>
                        <a:t>-Apps worden gezien als point-</a:t>
                      </a:r>
                      <a:r>
                        <a:rPr lang="nl-NL" sz="1000" kern="0" noProof="0" dirty="0" err="1" smtClean="0">
                          <a:solidFill>
                            <a:schemeClr val="tx2"/>
                          </a:solidFill>
                        </a:rPr>
                        <a:t>solutions</a:t>
                      </a:r>
                      <a:r>
                        <a:rPr lang="nl-NL" sz="1000" kern="0" noProof="0" dirty="0" smtClean="0">
                          <a:solidFill>
                            <a:schemeClr val="tx2"/>
                          </a:solidFill>
                        </a:rPr>
                        <a:t>, wat als onwenselijk wordt beschouwd. </a:t>
                      </a:r>
                      <a:endParaRPr lang="nl-NL" sz="1000" noProof="0" dirty="0">
                        <a:solidFill>
                          <a:schemeClr val="tx2"/>
                        </a:solidFill>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kern="0" noProof="0" dirty="0" err="1" smtClean="0">
                          <a:solidFill>
                            <a:schemeClr val="tx2"/>
                          </a:solidFill>
                        </a:rPr>
                        <a:t>Mx</a:t>
                      </a:r>
                      <a:r>
                        <a:rPr lang="nl-NL" sz="1000" kern="0" noProof="0" dirty="0" smtClean="0">
                          <a:solidFill>
                            <a:schemeClr val="tx2"/>
                          </a:solidFill>
                        </a:rPr>
                        <a:t>-App</a:t>
                      </a:r>
                      <a:r>
                        <a:rPr lang="nl-NL" sz="1000" kern="0" baseline="0" noProof="0" dirty="0" smtClean="0">
                          <a:solidFill>
                            <a:schemeClr val="tx2"/>
                          </a:solidFill>
                        </a:rPr>
                        <a:t> worden gezien als point-</a:t>
                      </a:r>
                      <a:r>
                        <a:rPr lang="nl-NL" sz="1000" kern="0" baseline="0" noProof="0" dirty="0" err="1" smtClean="0">
                          <a:solidFill>
                            <a:schemeClr val="tx2"/>
                          </a:solidFill>
                        </a:rPr>
                        <a:t>solutions</a:t>
                      </a:r>
                      <a:r>
                        <a:rPr lang="nl-NL" sz="1000" kern="0" baseline="0" noProof="0" dirty="0" smtClean="0">
                          <a:solidFill>
                            <a:schemeClr val="tx2"/>
                          </a:solidFill>
                        </a:rPr>
                        <a:t> en vervuiling, er wordt de voorkeur gegeven aan BPM-platformen </a:t>
                      </a:r>
                      <a:r>
                        <a:rPr lang="nl-NL" sz="1000" kern="0" noProof="0" dirty="0" smtClean="0">
                          <a:solidFill>
                            <a:schemeClr val="tx2"/>
                          </a:solidFill>
                        </a:rPr>
                        <a:t>/ suites.</a:t>
                      </a:r>
                    </a:p>
                  </a:txBody>
                  <a:tcPr/>
                </a:tc>
              </a:tr>
              <a:tr h="370840">
                <a:tc>
                  <a:txBody>
                    <a:bodyPr/>
                    <a:lstStyle/>
                    <a:p>
                      <a:r>
                        <a:rPr lang="nl-NL" sz="1000" kern="0" noProof="0" dirty="0" err="1" smtClean="0">
                          <a:solidFill>
                            <a:schemeClr val="tx2"/>
                          </a:solidFill>
                          <a:latin typeface="+mn-lt"/>
                          <a:ea typeface="+mn-ea"/>
                          <a:cs typeface="+mn-cs"/>
                        </a:rPr>
                        <a:t>Mx</a:t>
                      </a:r>
                      <a:r>
                        <a:rPr lang="nl-NL" sz="1000" kern="0" noProof="0" dirty="0" smtClean="0">
                          <a:solidFill>
                            <a:schemeClr val="tx2"/>
                          </a:solidFill>
                          <a:latin typeface="+mn-lt"/>
                          <a:ea typeface="+mn-ea"/>
                          <a:cs typeface="+mn-cs"/>
                        </a:rPr>
                        <a:t>-Apps leggen proces en soms ook asset data vast, waarvan sommige zeggen dat deze in de backend horen. </a:t>
                      </a:r>
                      <a:endParaRPr lang="nl-NL" sz="1000" kern="0" noProof="0" dirty="0">
                        <a:solidFill>
                          <a:schemeClr val="tx2"/>
                        </a:solidFill>
                        <a:latin typeface="+mn-lt"/>
                        <a:ea typeface="+mn-ea"/>
                        <a:cs typeface="+mn-cs"/>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kern="0" noProof="0" dirty="0" smtClean="0">
                          <a:solidFill>
                            <a:schemeClr val="tx2"/>
                          </a:solidFill>
                          <a:latin typeface="+mn-lt"/>
                          <a:ea typeface="+mn-ea"/>
                          <a:cs typeface="+mn-cs"/>
                        </a:rPr>
                        <a:t>Daarmee wordt de backend suite in stand gehouden met als onderbouwing dat daarmee alle data in één systeem vastligt.</a:t>
                      </a:r>
                    </a:p>
                  </a:txBody>
                  <a:tcPr/>
                </a:tc>
              </a:tr>
              <a:tr h="370840">
                <a:tc>
                  <a:txBody>
                    <a:bodyPr/>
                    <a:lstStyle/>
                    <a:p>
                      <a:r>
                        <a:rPr lang="nl-NL" sz="1000" kern="0" noProof="0" dirty="0" err="1" smtClean="0">
                          <a:solidFill>
                            <a:schemeClr val="tx2"/>
                          </a:solidFill>
                          <a:latin typeface="+mn-lt"/>
                          <a:ea typeface="+mn-ea"/>
                          <a:cs typeface="+mn-cs"/>
                        </a:rPr>
                        <a:t>Mx</a:t>
                      </a:r>
                      <a:r>
                        <a:rPr lang="nl-NL" sz="1000" kern="0" noProof="0" dirty="0" smtClean="0">
                          <a:solidFill>
                            <a:schemeClr val="tx2"/>
                          </a:solidFill>
                          <a:latin typeface="+mn-lt"/>
                          <a:ea typeface="+mn-ea"/>
                          <a:cs typeface="+mn-cs"/>
                        </a:rPr>
                        <a:t>-Apps worden gezien als ‘snoepwinkel gedrag’, met beperkte toegevoegde waarde voor de business.</a:t>
                      </a:r>
                      <a:endParaRPr lang="nl-NL" sz="1000" kern="0" noProof="0" dirty="0">
                        <a:solidFill>
                          <a:schemeClr val="tx2"/>
                        </a:solidFill>
                        <a:latin typeface="+mn-lt"/>
                        <a:ea typeface="+mn-ea"/>
                        <a:cs typeface="+mn-cs"/>
                      </a:endParaRPr>
                    </a:p>
                  </a:txBody>
                  <a:tcPr/>
                </a:tc>
                <a:tc>
                  <a:txBody>
                    <a:bodyPr/>
                    <a:lstStyle/>
                    <a:p>
                      <a:pPr marL="0" marR="0" indent="0" defTabSz="914400" eaLnBrk="1" fontAlgn="auto" latinLnBrk="0" hangingPunct="1">
                        <a:lnSpc>
                          <a:spcPct val="100000"/>
                        </a:lnSpc>
                        <a:spcBef>
                          <a:spcPts val="0"/>
                        </a:spcBef>
                        <a:spcAft>
                          <a:spcPts val="0"/>
                        </a:spcAft>
                        <a:buClrTx/>
                        <a:buSzTx/>
                        <a:buFontTx/>
                        <a:buNone/>
                        <a:tabLst/>
                        <a:defRPr/>
                      </a:pPr>
                      <a:r>
                        <a:rPr lang="nl-NL" sz="1000" kern="0" noProof="0" dirty="0" smtClean="0">
                          <a:solidFill>
                            <a:schemeClr val="tx2"/>
                          </a:solidFill>
                          <a:latin typeface="+mn-lt"/>
                          <a:ea typeface="+mn-ea"/>
                          <a:cs typeface="+mn-cs"/>
                        </a:rPr>
                        <a:t>De business proces engineers ontwikkelen business ondersteunende </a:t>
                      </a:r>
                      <a:r>
                        <a:rPr lang="nl-NL" sz="1000" kern="0" noProof="0" dirty="0" err="1" smtClean="0">
                          <a:solidFill>
                            <a:schemeClr val="tx2"/>
                          </a:solidFill>
                          <a:latin typeface="+mn-lt"/>
                          <a:ea typeface="+mn-ea"/>
                          <a:cs typeface="+mn-cs"/>
                        </a:rPr>
                        <a:t>Mx-App’s</a:t>
                      </a:r>
                      <a:r>
                        <a:rPr lang="nl-NL" sz="1000" kern="0" noProof="0" dirty="0" smtClean="0">
                          <a:solidFill>
                            <a:schemeClr val="tx2"/>
                          </a:solidFill>
                          <a:latin typeface="+mn-lt"/>
                          <a:ea typeface="+mn-ea"/>
                          <a:cs typeface="+mn-cs"/>
                        </a:rPr>
                        <a:t>, die met bestaande </a:t>
                      </a:r>
                      <a:r>
                        <a:rPr lang="nl-NL" sz="1000" kern="0" noProof="0" dirty="0" err="1" smtClean="0">
                          <a:solidFill>
                            <a:schemeClr val="tx2"/>
                          </a:solidFill>
                          <a:latin typeface="+mn-lt"/>
                          <a:ea typeface="+mn-ea"/>
                          <a:cs typeface="+mn-cs"/>
                        </a:rPr>
                        <a:t>backends</a:t>
                      </a:r>
                      <a:r>
                        <a:rPr lang="nl-NL" sz="1000" kern="0" noProof="0" dirty="0" smtClean="0">
                          <a:solidFill>
                            <a:schemeClr val="tx2"/>
                          </a:solidFill>
                          <a:latin typeface="+mn-lt"/>
                          <a:ea typeface="+mn-ea"/>
                          <a:cs typeface="+mn-cs"/>
                        </a:rPr>
                        <a:t> niet mogelijk zijn.</a:t>
                      </a:r>
                      <a:r>
                        <a:rPr lang="nl-NL" sz="1000" kern="0" baseline="0" noProof="0" dirty="0" smtClean="0">
                          <a:solidFill>
                            <a:schemeClr val="tx2"/>
                          </a:solidFill>
                          <a:latin typeface="+mn-lt"/>
                          <a:ea typeface="+mn-ea"/>
                          <a:cs typeface="+mn-cs"/>
                        </a:rPr>
                        <a:t> Als motivatie ‘we doen dit werk al 40 jaar op deze manier’ en ‘</a:t>
                      </a:r>
                      <a:r>
                        <a:rPr lang="nl-NL" sz="1000" kern="0" noProof="0" dirty="0" smtClean="0">
                          <a:solidFill>
                            <a:schemeClr val="tx2"/>
                          </a:solidFill>
                          <a:latin typeface="+mn-lt"/>
                          <a:ea typeface="+mn-ea"/>
                          <a:cs typeface="+mn-cs"/>
                        </a:rPr>
                        <a:t>worden er </a:t>
                      </a:r>
                      <a:r>
                        <a:rPr lang="nl-NL" sz="1000" kern="0" noProof="0" dirty="0" err="1" smtClean="0">
                          <a:solidFill>
                            <a:schemeClr val="tx2"/>
                          </a:solidFill>
                          <a:latin typeface="+mn-lt"/>
                          <a:ea typeface="+mn-ea"/>
                          <a:cs typeface="+mn-cs"/>
                        </a:rPr>
                        <a:t>FTE’s</a:t>
                      </a:r>
                      <a:r>
                        <a:rPr lang="nl-NL" sz="1000" kern="0" noProof="0" dirty="0" smtClean="0">
                          <a:solidFill>
                            <a:schemeClr val="tx2"/>
                          </a:solidFill>
                          <a:latin typeface="+mn-lt"/>
                          <a:ea typeface="+mn-ea"/>
                          <a:cs typeface="+mn-cs"/>
                        </a:rPr>
                        <a:t> bespaard’.</a:t>
                      </a:r>
                    </a:p>
                  </a:txBody>
                  <a:tcPr/>
                </a:tc>
              </a:tr>
            </a:tbl>
          </a:graphicData>
        </a:graphic>
      </p:graphicFrame>
    </p:spTree>
    <p:extLst>
      <p:ext uri="{BB962C8B-B14F-4D97-AF65-F5344CB8AC3E}">
        <p14:creationId xmlns:p14="http://schemas.microsoft.com/office/powerpoint/2010/main" val="48944469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err="1" smtClean="0"/>
              <a:t>BaVo</a:t>
            </a:r>
            <a:r>
              <a:rPr lang="en-US" dirty="0" smtClean="0"/>
              <a:t> Roadmap – Application Hosting Services</a:t>
            </a:r>
            <a:endParaRPr lang="nl-NL" dirty="0"/>
          </a:p>
        </p:txBody>
      </p:sp>
      <p:pic>
        <p:nvPicPr>
          <p:cNvPr id="2" name="Afbeelding 1"/>
          <p:cNvPicPr>
            <a:picLocks noChangeAspect="1"/>
          </p:cNvPicPr>
          <p:nvPr/>
        </p:nvPicPr>
        <p:blipFill>
          <a:blip r:embed="rId2"/>
          <a:stretch>
            <a:fillRect/>
          </a:stretch>
        </p:blipFill>
        <p:spPr>
          <a:xfrm>
            <a:off x="5687923" y="856746"/>
            <a:ext cx="3132551" cy="1642996"/>
          </a:xfrm>
          <a:prstGeom prst="rect">
            <a:avLst/>
          </a:prstGeom>
        </p:spPr>
      </p:pic>
      <p:sp>
        <p:nvSpPr>
          <p:cNvPr id="5" name="Text Placeholder 1"/>
          <p:cNvSpPr>
            <a:spLocks noGrp="1"/>
          </p:cNvSpPr>
          <p:nvPr>
            <p:ph type="body" sz="quarter" idx="11"/>
          </p:nvPr>
        </p:nvSpPr>
        <p:spPr>
          <a:xfrm>
            <a:off x="683569" y="915566"/>
            <a:ext cx="4956718" cy="1426972"/>
          </a:xfrm>
        </p:spPr>
        <p:txBody>
          <a:bodyPr/>
          <a:lstStyle/>
          <a:p>
            <a:pPr>
              <a:spcBef>
                <a:spcPts val="300"/>
              </a:spcBef>
            </a:pPr>
            <a:r>
              <a:rPr lang="nl-NL" sz="1100" dirty="0" smtClean="0"/>
              <a:t>Afbouwen </a:t>
            </a:r>
            <a:r>
              <a:rPr lang="nl-NL" sz="1100" dirty="0"/>
              <a:t>van </a:t>
            </a:r>
            <a:r>
              <a:rPr lang="nl-NL" sz="1100" dirty="0" err="1"/>
              <a:t>legacy</a:t>
            </a:r>
            <a:r>
              <a:rPr lang="nl-NL" sz="1100" dirty="0"/>
              <a:t> infrastructuur </a:t>
            </a:r>
            <a:r>
              <a:rPr lang="nl-NL" sz="1100" dirty="0" smtClean="0"/>
              <a:t>door </a:t>
            </a:r>
            <a:r>
              <a:rPr lang="nl-NL" sz="1100" dirty="0"/>
              <a:t>migratie naar de </a:t>
            </a:r>
            <a:r>
              <a:rPr lang="nl-NL" sz="1100" dirty="0" smtClean="0"/>
              <a:t>(publieke) </a:t>
            </a:r>
            <a:r>
              <a:rPr lang="nl-NL" sz="1100" dirty="0" err="1" smtClean="0"/>
              <a:t>cloud</a:t>
            </a:r>
            <a:r>
              <a:rPr lang="nl-NL" sz="1100" dirty="0" smtClean="0"/>
              <a:t> volgens een “SaaS </a:t>
            </a:r>
            <a:r>
              <a:rPr lang="nl-NL" sz="1100" dirty="0" err="1" smtClean="0"/>
              <a:t>before</a:t>
            </a:r>
            <a:r>
              <a:rPr lang="nl-NL" sz="1100" dirty="0" smtClean="0"/>
              <a:t> PaaS </a:t>
            </a:r>
            <a:r>
              <a:rPr lang="nl-NL" sz="1100" dirty="0" err="1" smtClean="0"/>
              <a:t>before</a:t>
            </a:r>
            <a:r>
              <a:rPr lang="nl-NL" sz="1100" dirty="0" smtClean="0"/>
              <a:t> IaaS” filosofie</a:t>
            </a:r>
          </a:p>
          <a:p>
            <a:pPr>
              <a:spcBef>
                <a:spcPts val="300"/>
              </a:spcBef>
            </a:pPr>
            <a:r>
              <a:rPr lang="nl-NL" sz="1100" dirty="0" smtClean="0"/>
              <a:t>Voorkomen van </a:t>
            </a:r>
            <a:r>
              <a:rPr lang="nl-NL" sz="1100" dirty="0" err="1" smtClean="0"/>
              <a:t>lock</a:t>
            </a:r>
            <a:r>
              <a:rPr lang="nl-NL" sz="1100" dirty="0" smtClean="0"/>
              <a:t>-in door gebruikmaken van open standaarden en open source waar mogelijk</a:t>
            </a:r>
          </a:p>
          <a:p>
            <a:pPr>
              <a:spcBef>
                <a:spcPts val="300"/>
              </a:spcBef>
            </a:pPr>
            <a:r>
              <a:rPr lang="nl-NL" sz="1100" dirty="0" smtClean="0"/>
              <a:t>Maatwerk wordt ontwikkeld o.b.v. </a:t>
            </a:r>
            <a:r>
              <a:rPr lang="nl-NL" sz="1100" dirty="0" err="1" smtClean="0"/>
              <a:t>cloud</a:t>
            </a:r>
            <a:r>
              <a:rPr lang="nl-NL" sz="1100" dirty="0" smtClean="0"/>
              <a:t>-principes (“12factor” apps) waardoor schaalbaarheid en </a:t>
            </a:r>
            <a:r>
              <a:rPr lang="nl-NL" sz="1100" dirty="0" err="1" smtClean="0"/>
              <a:t>portabiliteit</a:t>
            </a:r>
            <a:r>
              <a:rPr lang="nl-NL" sz="1100" dirty="0" smtClean="0"/>
              <a:t> over </a:t>
            </a:r>
            <a:r>
              <a:rPr lang="nl-NL" sz="1100" dirty="0" err="1" smtClean="0"/>
              <a:t>cloud</a:t>
            </a:r>
            <a:r>
              <a:rPr lang="nl-NL" sz="1100" dirty="0" smtClean="0"/>
              <a:t> providers heen mogelijk is. </a:t>
            </a:r>
            <a:endParaRPr lang="nl-NL" sz="1100" dirty="0"/>
          </a:p>
        </p:txBody>
      </p:sp>
      <p:sp>
        <p:nvSpPr>
          <p:cNvPr id="7" name="Text Placeholder 1"/>
          <p:cNvSpPr txBox="1">
            <a:spLocks/>
          </p:cNvSpPr>
          <p:nvPr/>
        </p:nvSpPr>
        <p:spPr>
          <a:xfrm>
            <a:off x="683568" y="2571750"/>
            <a:ext cx="8033294" cy="2160240"/>
          </a:xfrm>
          <a:prstGeom prst="rect">
            <a:avLst/>
          </a:prstGeom>
        </p:spPr>
        <p:txBody>
          <a:bodyPr/>
          <a:lstStyle>
            <a:lvl1pPr marL="285750" indent="-285750" eaLnBrk="1" hangingPunct="1">
              <a:buClr>
                <a:schemeClr val="tx1"/>
              </a:buClr>
              <a:buSzPct val="110000"/>
              <a:buFont typeface="Wingdings 2" pitchFamily="18" charset="2"/>
              <a:buChar char=""/>
              <a:defRPr sz="1600">
                <a:solidFill>
                  <a:schemeClr val="tx2"/>
                </a:solidFill>
                <a:latin typeface="Arial"/>
                <a:ea typeface="Arial"/>
                <a:cs typeface="Arial"/>
              </a:defRPr>
            </a:lvl1pPr>
            <a:lvl2pPr marL="543600" indent="-285750" eaLnBrk="1" hangingPunct="1">
              <a:lnSpc>
                <a:spcPct val="150000"/>
              </a:lnSpc>
              <a:buClr>
                <a:schemeClr val="accent1"/>
              </a:buClr>
              <a:buFont typeface="Wingdings 2" pitchFamily="18" charset="2"/>
              <a:buChar char=""/>
              <a:defRPr sz="1200">
                <a:solidFill>
                  <a:srgbClr val="635D63"/>
                </a:solidFill>
                <a:latin typeface="Arial"/>
                <a:ea typeface="Arial"/>
                <a:cs typeface="Arial"/>
              </a:defRPr>
            </a:lvl2pPr>
            <a:lvl3pPr marL="810000" indent="-285750" eaLnBrk="1" hangingPunct="1">
              <a:lnSpc>
                <a:spcPct val="125000"/>
              </a:lnSpc>
              <a:buClr>
                <a:schemeClr val="accent3"/>
              </a:buClr>
              <a:buFont typeface="Wingdings 2" pitchFamily="18" charset="2"/>
              <a:buChar char="¿"/>
              <a:defRPr sz="1200">
                <a:solidFill>
                  <a:srgbClr val="635D63"/>
                </a:solidFill>
                <a:latin typeface="Arial"/>
                <a:ea typeface="Arial"/>
                <a:cs typeface="Arial"/>
              </a:defRPr>
            </a:lvl3pPr>
            <a:lvl4pPr marL="1080000" indent="-276225" eaLnBrk="1" hangingPunct="1">
              <a:lnSpc>
                <a:spcPct val="125000"/>
              </a:lnSpc>
              <a:buClr>
                <a:schemeClr val="accent6"/>
              </a:buClr>
              <a:buFont typeface="Wingdings 2" pitchFamily="18" charset="2"/>
              <a:buChar char="¿"/>
              <a:defRPr sz="1200">
                <a:solidFill>
                  <a:srgbClr val="635D63"/>
                </a:solidFill>
                <a:latin typeface="Arial"/>
                <a:ea typeface="Arial"/>
                <a:cs typeface="Arial"/>
              </a:defRPr>
            </a:lvl4pPr>
            <a:lvl5pPr marL="1350000" indent="-266700" eaLnBrk="1" hangingPunct="1">
              <a:lnSpc>
                <a:spcPct val="125000"/>
              </a:lnSpc>
              <a:buClr>
                <a:schemeClr val="tx2"/>
              </a:buClr>
              <a:buFont typeface="Wingdings 2" pitchFamily="18" charset="2"/>
              <a:buChar char="¿"/>
              <a:defRPr sz="1200">
                <a:solidFill>
                  <a:srgbClr val="635D63"/>
                </a:solidFill>
                <a:latin typeface="Arial"/>
                <a:ea typeface="Arial"/>
                <a:cs typeface="Arial"/>
              </a:defRPr>
            </a:lvl5pPr>
          </a:lstStyle>
          <a:p>
            <a:pPr marL="0" indent="0" fontAlgn="auto">
              <a:spcBef>
                <a:spcPts val="0"/>
              </a:spcBef>
              <a:spcAft>
                <a:spcPts val="0"/>
              </a:spcAft>
              <a:buFont typeface="Wingdings 2" pitchFamily="18" charset="2"/>
              <a:buNone/>
            </a:pPr>
            <a:endParaRPr lang="nl-NL" sz="1100" kern="0" dirty="0" smtClean="0"/>
          </a:p>
          <a:p>
            <a:pPr fontAlgn="auto">
              <a:spcBef>
                <a:spcPts val="0"/>
              </a:spcBef>
              <a:spcAft>
                <a:spcPts val="0"/>
              </a:spcAft>
            </a:pPr>
            <a:r>
              <a:rPr lang="nl-NL" sz="1100" kern="0" dirty="0" smtClean="0"/>
              <a:t>Momentum van aanbesteding van Datacenter diensten gebruiken om de volgende aspecten te realiseren:</a:t>
            </a:r>
          </a:p>
          <a:p>
            <a:pPr lvl="1" fontAlgn="auto">
              <a:spcBef>
                <a:spcPts val="0"/>
              </a:spcBef>
              <a:spcAft>
                <a:spcPts val="0"/>
              </a:spcAft>
            </a:pPr>
            <a:r>
              <a:rPr lang="nl-NL" sz="1000" kern="0" dirty="0" smtClean="0"/>
              <a:t>Inzet van </a:t>
            </a:r>
            <a:r>
              <a:rPr lang="nl-NL" sz="1000" kern="0" dirty="0" err="1" smtClean="0"/>
              <a:t>cloud</a:t>
            </a:r>
            <a:r>
              <a:rPr lang="nl-NL" sz="1000" kern="0" dirty="0" smtClean="0"/>
              <a:t> diensten op IaaS en PaaS niveau en de geautomatiseerde </a:t>
            </a:r>
            <a:r>
              <a:rPr lang="nl-NL" sz="1000" kern="0" dirty="0" err="1" smtClean="0"/>
              <a:t>orchestratie</a:t>
            </a:r>
            <a:r>
              <a:rPr lang="nl-NL" sz="1000" kern="0" dirty="0" smtClean="0"/>
              <a:t> over deze diensten</a:t>
            </a:r>
          </a:p>
          <a:p>
            <a:pPr lvl="1" fontAlgn="auto">
              <a:spcBef>
                <a:spcPts val="0"/>
              </a:spcBef>
              <a:spcAft>
                <a:spcPts val="0"/>
              </a:spcAft>
            </a:pPr>
            <a:r>
              <a:rPr lang="nl-NL" sz="1000" kern="0" dirty="0" smtClean="0"/>
              <a:t>Infrastructuur ondersteuning voor Agile en </a:t>
            </a:r>
            <a:r>
              <a:rPr lang="nl-NL" sz="1000" kern="0" dirty="0" err="1" smtClean="0"/>
              <a:t>DevOps</a:t>
            </a:r>
            <a:r>
              <a:rPr lang="nl-NL" sz="1000" kern="0" dirty="0" smtClean="0"/>
              <a:t>  </a:t>
            </a:r>
            <a:r>
              <a:rPr lang="nl-NL" sz="1000" kern="0" dirty="0" smtClean="0">
                <a:sym typeface="Wingdings" panose="05000000000000000000" pitchFamily="2" charset="2"/>
              </a:rPr>
              <a:t> </a:t>
            </a:r>
            <a:r>
              <a:rPr lang="nl-NL" sz="1000" kern="0" dirty="0" smtClean="0"/>
              <a:t> van 6 weken naar 6 uur door “</a:t>
            </a:r>
            <a:r>
              <a:rPr lang="nl-NL" sz="1000" kern="0" dirty="0" err="1" smtClean="0"/>
              <a:t>Infrastructure</a:t>
            </a:r>
            <a:r>
              <a:rPr lang="nl-NL" sz="1000" kern="0" dirty="0" smtClean="0"/>
              <a:t> as Code”</a:t>
            </a:r>
          </a:p>
          <a:p>
            <a:pPr lvl="1" fontAlgn="auto">
              <a:spcBef>
                <a:spcPts val="0"/>
              </a:spcBef>
              <a:spcAft>
                <a:spcPts val="0"/>
              </a:spcAft>
            </a:pPr>
            <a:r>
              <a:rPr lang="nl-NL" sz="1000" kern="0" dirty="0" smtClean="0"/>
              <a:t>Schaalbaarheid en </a:t>
            </a:r>
            <a:r>
              <a:rPr lang="nl-NL" sz="1000" kern="0" dirty="0" err="1" smtClean="0"/>
              <a:t>Portabiliteit</a:t>
            </a:r>
            <a:r>
              <a:rPr lang="nl-NL" sz="1000" kern="0" dirty="0" smtClean="0"/>
              <a:t>  </a:t>
            </a:r>
            <a:r>
              <a:rPr lang="nl-NL" sz="1000" kern="0" dirty="0" smtClean="0">
                <a:sym typeface="Wingdings" panose="05000000000000000000" pitchFamily="2" charset="2"/>
              </a:rPr>
              <a:t>  door inzetten van </a:t>
            </a:r>
            <a:r>
              <a:rPr lang="nl-NL" sz="1000" kern="0" dirty="0" err="1" smtClean="0">
                <a:sym typeface="Wingdings" panose="05000000000000000000" pitchFamily="2" charset="2"/>
              </a:rPr>
              <a:t>CloudFoundry</a:t>
            </a:r>
            <a:r>
              <a:rPr lang="nl-NL" sz="1000" kern="0" dirty="0" smtClean="0">
                <a:sym typeface="Wingdings" panose="05000000000000000000" pitchFamily="2" charset="2"/>
              </a:rPr>
              <a:t> en Docker container-</a:t>
            </a:r>
            <a:r>
              <a:rPr lang="nl-NL" sz="1000" kern="0" dirty="0" err="1" smtClean="0">
                <a:sym typeface="Wingdings" panose="05000000000000000000" pitchFamily="2" charset="2"/>
              </a:rPr>
              <a:t>technologiën</a:t>
            </a:r>
            <a:r>
              <a:rPr lang="nl-NL" sz="1000" kern="0" dirty="0" smtClean="0">
                <a:sym typeface="Wingdings" panose="05000000000000000000" pitchFamily="2" charset="2"/>
              </a:rPr>
              <a:t>.</a:t>
            </a:r>
            <a:endParaRPr lang="nl-NL" kern="0" dirty="0" smtClean="0"/>
          </a:p>
          <a:p>
            <a:pPr lvl="1" fontAlgn="auto">
              <a:spcBef>
                <a:spcPts val="0"/>
              </a:spcBef>
              <a:spcAft>
                <a:spcPts val="0"/>
              </a:spcAft>
            </a:pPr>
            <a:r>
              <a:rPr lang="nl-NL" sz="1000" kern="0" dirty="0" smtClean="0"/>
              <a:t>SLA aanpassingen rondom de DC diensten  </a:t>
            </a:r>
            <a:r>
              <a:rPr lang="nl-NL" sz="1000" kern="0" dirty="0" smtClean="0">
                <a:sym typeface="Wingdings" panose="05000000000000000000" pitchFamily="2" charset="2"/>
              </a:rPr>
              <a:t>  van 4 </a:t>
            </a:r>
            <a:r>
              <a:rPr lang="nl-NL" sz="1000" kern="0" dirty="0" err="1" smtClean="0"/>
              <a:t>niveau’s</a:t>
            </a:r>
            <a:r>
              <a:rPr lang="nl-NL" sz="1000" kern="0" dirty="0" smtClean="0"/>
              <a:t> naar 2 (“normaal” en “HA”) op *</a:t>
            </a:r>
            <a:r>
              <a:rPr lang="nl-NL" sz="1000" kern="0" dirty="0" err="1" smtClean="0"/>
              <a:t>aaS</a:t>
            </a:r>
            <a:r>
              <a:rPr lang="nl-NL" sz="1000" kern="0" dirty="0" smtClean="0"/>
              <a:t>-niveau.</a:t>
            </a:r>
          </a:p>
          <a:p>
            <a:pPr lvl="1" fontAlgn="auto">
              <a:spcBef>
                <a:spcPts val="0"/>
              </a:spcBef>
              <a:spcAft>
                <a:spcPts val="0"/>
              </a:spcAft>
            </a:pPr>
            <a:r>
              <a:rPr lang="nl-NL" sz="1000" kern="0" dirty="0" smtClean="0"/>
              <a:t>Afscheid nemen van de </a:t>
            </a:r>
            <a:r>
              <a:rPr lang="nl-NL" sz="1000" kern="0" dirty="0" err="1" smtClean="0"/>
              <a:t>Midrange</a:t>
            </a:r>
            <a:r>
              <a:rPr lang="nl-NL" sz="1000" kern="0" dirty="0" smtClean="0"/>
              <a:t>/Unix infrastructuur</a:t>
            </a:r>
            <a:endParaRPr lang="nl-NL" sz="900" kern="0" dirty="0"/>
          </a:p>
        </p:txBody>
      </p:sp>
    </p:spTree>
    <p:extLst>
      <p:ext uri="{BB962C8B-B14F-4D97-AF65-F5344CB8AC3E}">
        <p14:creationId xmlns:p14="http://schemas.microsoft.com/office/powerpoint/2010/main" val="39466837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p:txBody>
          <a:bodyPr/>
          <a:lstStyle/>
          <a:p>
            <a:r>
              <a:rPr lang="nl-NL" sz="1200" dirty="0" err="1" smtClean="0"/>
              <a:t>Documentum</a:t>
            </a:r>
            <a:r>
              <a:rPr lang="nl-NL" sz="1200" dirty="0" smtClean="0"/>
              <a:t> als primair ECM systeem</a:t>
            </a:r>
          </a:p>
          <a:p>
            <a:r>
              <a:rPr lang="nl-NL" sz="1200" dirty="0" smtClean="0"/>
              <a:t>Enkele essentiële issues:</a:t>
            </a:r>
          </a:p>
          <a:p>
            <a:pPr lvl="1">
              <a:lnSpc>
                <a:spcPts val="1400"/>
              </a:lnSpc>
              <a:buFont typeface="+mj-lt"/>
              <a:buAutoNum type="arabicPeriod"/>
            </a:pPr>
            <a:r>
              <a:rPr lang="nl-NL" sz="1000" dirty="0" smtClean="0"/>
              <a:t>Veel van de content is/wordt niet voorzien</a:t>
            </a:r>
            <a:br>
              <a:rPr lang="nl-NL" sz="1000" dirty="0" smtClean="0"/>
            </a:br>
            <a:r>
              <a:rPr lang="nl-NL" sz="1000" dirty="0" smtClean="0"/>
              <a:t>van metadata &amp; het ontbreekt nog aan records</a:t>
            </a:r>
            <a:br>
              <a:rPr lang="nl-NL" sz="1000" dirty="0" smtClean="0"/>
            </a:br>
            <a:r>
              <a:rPr lang="nl-NL" sz="1000" dirty="0" smtClean="0"/>
              <a:t>management functionaliteit</a:t>
            </a:r>
          </a:p>
          <a:p>
            <a:pPr lvl="1">
              <a:lnSpc>
                <a:spcPts val="1400"/>
              </a:lnSpc>
              <a:buFont typeface="+mj-lt"/>
              <a:buAutoNum type="arabicPeriod"/>
            </a:pPr>
            <a:r>
              <a:rPr lang="nl-NL" sz="1000" dirty="0" smtClean="0"/>
              <a:t>Een aantal systemen is niet via services</a:t>
            </a:r>
            <a:br>
              <a:rPr lang="nl-NL" sz="1000" dirty="0" smtClean="0"/>
            </a:br>
            <a:r>
              <a:rPr lang="nl-NL" sz="1000" dirty="0" smtClean="0"/>
              <a:t>(</a:t>
            </a:r>
            <a:r>
              <a:rPr lang="nl-NL" sz="1000" dirty="0" err="1" smtClean="0"/>
              <a:t>Tibco</a:t>
            </a:r>
            <a:r>
              <a:rPr lang="nl-NL" sz="1000" dirty="0" smtClean="0"/>
              <a:t>) gekoppeld, maar rechtstreeks via</a:t>
            </a:r>
            <a:br>
              <a:rPr lang="nl-NL" sz="1000" dirty="0" smtClean="0"/>
            </a:br>
            <a:r>
              <a:rPr lang="nl-NL" sz="1000" dirty="0" err="1" smtClean="0"/>
              <a:t>proprietary</a:t>
            </a:r>
            <a:r>
              <a:rPr lang="nl-NL" sz="1000" dirty="0" smtClean="0"/>
              <a:t> interfaces</a:t>
            </a:r>
          </a:p>
          <a:p>
            <a:r>
              <a:rPr lang="nl-NL" sz="1200" dirty="0" smtClean="0"/>
              <a:t>Gevolgen:</a:t>
            </a:r>
          </a:p>
          <a:p>
            <a:pPr lvl="1">
              <a:lnSpc>
                <a:spcPts val="1400"/>
              </a:lnSpc>
              <a:buFont typeface="+mj-lt"/>
              <a:buAutoNum type="arabicPeriod"/>
            </a:pPr>
            <a:r>
              <a:rPr lang="nl-NL" sz="1000" dirty="0"/>
              <a:t>Geen (records) management op deze content mogelijk</a:t>
            </a:r>
          </a:p>
          <a:p>
            <a:pPr lvl="1">
              <a:lnSpc>
                <a:spcPts val="1400"/>
              </a:lnSpc>
              <a:buFont typeface="+mj-lt"/>
              <a:buAutoNum type="arabicPeriod"/>
            </a:pPr>
            <a:r>
              <a:rPr lang="nl-NL" sz="1000" dirty="0"/>
              <a:t>Geen/beperkte wendbaarheid in </a:t>
            </a:r>
            <a:r>
              <a:rPr lang="nl-NL" sz="1000" dirty="0" smtClean="0"/>
              <a:t>een eventueel</a:t>
            </a:r>
            <a:br>
              <a:rPr lang="nl-NL" sz="1000" dirty="0" smtClean="0"/>
            </a:br>
            <a:r>
              <a:rPr lang="nl-NL" sz="1000" dirty="0" smtClean="0"/>
              <a:t>andere invulling:</a:t>
            </a:r>
          </a:p>
          <a:p>
            <a:pPr lvl="2">
              <a:lnSpc>
                <a:spcPts val="1400"/>
              </a:lnSpc>
            </a:pPr>
            <a:r>
              <a:rPr lang="nl-NL" sz="1000" dirty="0" smtClean="0"/>
              <a:t>Ander ECM product</a:t>
            </a:r>
          </a:p>
          <a:p>
            <a:pPr lvl="2">
              <a:lnSpc>
                <a:spcPts val="1400"/>
              </a:lnSpc>
            </a:pPr>
            <a:r>
              <a:rPr lang="nl-NL" sz="1000" dirty="0" smtClean="0"/>
              <a:t>Ander hosting model (on-</a:t>
            </a:r>
            <a:r>
              <a:rPr lang="nl-NL" sz="1000" dirty="0" err="1" smtClean="0"/>
              <a:t>premiss</a:t>
            </a:r>
            <a:r>
              <a:rPr lang="nl-NL" sz="1000" dirty="0" smtClean="0"/>
              <a:t>, </a:t>
            </a:r>
            <a:r>
              <a:rPr lang="nl-NL" sz="1000" dirty="0" err="1" smtClean="0"/>
              <a:t>cloud</a:t>
            </a:r>
            <a:r>
              <a:rPr lang="nl-NL" sz="1000" dirty="0" smtClean="0"/>
              <a:t>)</a:t>
            </a:r>
          </a:p>
          <a:p>
            <a:r>
              <a:rPr lang="nl-NL" sz="1200" dirty="0" smtClean="0"/>
              <a:t>Wat is er nodig:</a:t>
            </a:r>
          </a:p>
          <a:p>
            <a:pPr lvl="1">
              <a:lnSpc>
                <a:spcPts val="1400"/>
              </a:lnSpc>
            </a:pPr>
            <a:r>
              <a:rPr lang="nl-NL" sz="1000" dirty="0" smtClean="0"/>
              <a:t>Uitbreiding </a:t>
            </a:r>
            <a:r>
              <a:rPr lang="nl-NL" sz="1000" dirty="0" err="1" smtClean="0"/>
              <a:t>Documentum</a:t>
            </a:r>
            <a:r>
              <a:rPr lang="nl-NL" sz="1000" dirty="0" smtClean="0"/>
              <a:t> met (standaard) records</a:t>
            </a:r>
            <a:br>
              <a:rPr lang="nl-NL" sz="1000" dirty="0" smtClean="0"/>
            </a:br>
            <a:r>
              <a:rPr lang="nl-NL" sz="1000" dirty="0" smtClean="0"/>
              <a:t>management functionaliteit</a:t>
            </a:r>
          </a:p>
          <a:p>
            <a:pPr lvl="1">
              <a:lnSpc>
                <a:spcPts val="1400"/>
              </a:lnSpc>
            </a:pPr>
            <a:r>
              <a:rPr lang="nl-NL" sz="1000" dirty="0" smtClean="0"/>
              <a:t>Richtlijn om content altijd te voorzien van metadata</a:t>
            </a:r>
          </a:p>
          <a:p>
            <a:pPr lvl="1">
              <a:lnSpc>
                <a:spcPts val="1400"/>
              </a:lnSpc>
            </a:pPr>
            <a:r>
              <a:rPr lang="nl-NL" sz="1000" dirty="0" smtClean="0"/>
              <a:t>‘Rationalisatie’ van </a:t>
            </a:r>
            <a:r>
              <a:rPr lang="nl-NL" sz="1000" dirty="0" err="1" smtClean="0"/>
              <a:t>propietary</a:t>
            </a:r>
            <a:r>
              <a:rPr lang="nl-NL" sz="1000" dirty="0" smtClean="0"/>
              <a:t> interfaces; omvormen naar  gebruik van </a:t>
            </a:r>
            <a:r>
              <a:rPr lang="nl-NL" sz="1000" dirty="0" err="1" smtClean="0"/>
              <a:t>Tibco</a:t>
            </a:r>
            <a:r>
              <a:rPr lang="nl-NL" sz="1000" dirty="0" smtClean="0"/>
              <a:t> services</a:t>
            </a:r>
          </a:p>
        </p:txBody>
      </p:sp>
      <p:sp>
        <p:nvSpPr>
          <p:cNvPr id="3" name="Titel 2"/>
          <p:cNvSpPr>
            <a:spLocks noGrp="1"/>
          </p:cNvSpPr>
          <p:nvPr>
            <p:ph type="title"/>
          </p:nvPr>
        </p:nvSpPr>
        <p:spPr/>
        <p:txBody>
          <a:bodyPr/>
          <a:lstStyle/>
          <a:p>
            <a:r>
              <a:rPr lang="en-US" dirty="0" err="1" smtClean="0"/>
              <a:t>BaVo</a:t>
            </a:r>
            <a:r>
              <a:rPr lang="en-US" dirty="0" smtClean="0"/>
              <a:t> Roadmap – ECM</a:t>
            </a: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140621"/>
            <a:ext cx="4454301" cy="3060800"/>
          </a:xfrm>
          <a:prstGeom prst="rect">
            <a:avLst/>
          </a:prstGeom>
        </p:spPr>
      </p:pic>
    </p:spTree>
    <p:extLst>
      <p:ext uri="{BB962C8B-B14F-4D97-AF65-F5344CB8AC3E}">
        <p14:creationId xmlns:p14="http://schemas.microsoft.com/office/powerpoint/2010/main" val="20704593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jdelijke aanduiding voor tekst 2"/>
          <p:cNvSpPr>
            <a:spLocks noGrp="1"/>
          </p:cNvSpPr>
          <p:nvPr>
            <p:ph type="body" sz="quarter" idx="11"/>
          </p:nvPr>
        </p:nvSpPr>
        <p:spPr bwMode="auto">
          <a:xfrm>
            <a:off x="5508104" y="1287727"/>
            <a:ext cx="3635896" cy="22939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ts val="2800"/>
              </a:lnSpc>
            </a:pPr>
            <a:r>
              <a:rPr lang="nl-NL" altLang="nl-NL" sz="1200" dirty="0" smtClean="0">
                <a:latin typeface="Arial" panose="020B0604020202020204" pitchFamily="34" charset="0"/>
                <a:cs typeface="Arial" panose="020B0604020202020204" pitchFamily="34" charset="0"/>
              </a:rPr>
              <a:t>Doelarchitectuur is </a:t>
            </a:r>
            <a:r>
              <a:rPr lang="nl-NL" altLang="nl-NL" sz="1200" dirty="0" err="1" smtClean="0">
                <a:latin typeface="Arial" panose="020B0604020202020204" pitchFamily="34" charset="0"/>
                <a:cs typeface="Arial" panose="020B0604020202020204" pitchFamily="34" charset="0"/>
              </a:rPr>
              <a:t>Sharepoint</a:t>
            </a:r>
            <a:r>
              <a:rPr lang="nl-NL" altLang="nl-NL" sz="1200" dirty="0" smtClean="0">
                <a:latin typeface="Arial" panose="020B0604020202020204" pitchFamily="34" charset="0"/>
                <a:cs typeface="Arial" panose="020B0604020202020204" pitchFamily="34" charset="0"/>
              </a:rPr>
              <a:t> Online</a:t>
            </a:r>
          </a:p>
          <a:p>
            <a:pPr>
              <a:lnSpc>
                <a:spcPts val="2800"/>
              </a:lnSpc>
            </a:pPr>
            <a:r>
              <a:rPr lang="nl-NL" altLang="nl-NL" sz="1200" dirty="0" err="1" smtClean="0">
                <a:latin typeface="Arial" panose="020B0604020202020204" pitchFamily="34" charset="0"/>
                <a:cs typeface="Arial" panose="020B0604020202020204" pitchFamily="34" charset="0"/>
              </a:rPr>
              <a:t>Sharepoint</a:t>
            </a:r>
            <a:r>
              <a:rPr lang="nl-NL" altLang="nl-NL" sz="1200" dirty="0" smtClean="0">
                <a:latin typeface="Arial" panose="020B0604020202020204" pitchFamily="34" charset="0"/>
                <a:cs typeface="Arial" panose="020B0604020202020204" pitchFamily="34" charset="0"/>
              </a:rPr>
              <a:t> Online </a:t>
            </a:r>
            <a:r>
              <a:rPr lang="nl-NL" altLang="nl-NL" sz="1200" u="sng" dirty="0" smtClean="0">
                <a:latin typeface="Arial" panose="020B0604020202020204" pitchFamily="34" charset="0"/>
                <a:cs typeface="Arial" panose="020B0604020202020204" pitchFamily="34" charset="0"/>
              </a:rPr>
              <a:t>wel</a:t>
            </a:r>
            <a:r>
              <a:rPr lang="nl-NL" altLang="nl-NL" sz="1200" dirty="0" smtClean="0">
                <a:latin typeface="Arial" panose="020B0604020202020204" pitchFamily="34" charset="0"/>
                <a:cs typeface="Arial" panose="020B0604020202020204" pitchFamily="34" charset="0"/>
              </a:rPr>
              <a:t> voor collaboratie</a:t>
            </a:r>
          </a:p>
          <a:p>
            <a:pPr>
              <a:lnSpc>
                <a:spcPts val="2800"/>
              </a:lnSpc>
            </a:pPr>
            <a:r>
              <a:rPr lang="nl-NL" altLang="nl-NL" sz="1200" dirty="0" smtClean="0">
                <a:latin typeface="Arial" panose="020B0604020202020204" pitchFamily="34" charset="0"/>
                <a:cs typeface="Arial" panose="020B0604020202020204" pitchFamily="34" charset="0"/>
              </a:rPr>
              <a:t>SharePoint Online </a:t>
            </a:r>
            <a:r>
              <a:rPr lang="nl-NL" altLang="nl-NL" sz="1200" u="sng" dirty="0" smtClean="0">
                <a:latin typeface="Arial" panose="020B0604020202020204" pitchFamily="34" charset="0"/>
                <a:cs typeface="Arial" panose="020B0604020202020204" pitchFamily="34" charset="0"/>
              </a:rPr>
              <a:t>wel</a:t>
            </a:r>
            <a:r>
              <a:rPr lang="nl-NL" altLang="nl-NL" sz="1200" dirty="0" smtClean="0">
                <a:latin typeface="Arial" panose="020B0604020202020204" pitchFamily="34" charset="0"/>
                <a:cs typeface="Arial" panose="020B0604020202020204" pitchFamily="34" charset="0"/>
              </a:rPr>
              <a:t> voor intranet (X-Net)</a:t>
            </a:r>
          </a:p>
          <a:p>
            <a:pPr>
              <a:lnSpc>
                <a:spcPts val="2800"/>
              </a:lnSpc>
            </a:pPr>
            <a:r>
              <a:rPr lang="nl-NL" altLang="nl-NL" sz="1200" dirty="0" err="1">
                <a:latin typeface="Arial" panose="020B0604020202020204" pitchFamily="34" charset="0"/>
                <a:cs typeface="Arial" panose="020B0604020202020204" pitchFamily="34" charset="0"/>
              </a:rPr>
              <a:t>Sharepoint</a:t>
            </a:r>
            <a:r>
              <a:rPr lang="nl-NL" altLang="nl-NL" sz="1200" dirty="0">
                <a:latin typeface="Arial" panose="020B0604020202020204" pitchFamily="34" charset="0"/>
                <a:cs typeface="Arial" panose="020B0604020202020204" pitchFamily="34" charset="0"/>
              </a:rPr>
              <a:t> Online </a:t>
            </a:r>
            <a:r>
              <a:rPr lang="nl-NL" altLang="nl-NL" sz="1200" u="sng" dirty="0">
                <a:latin typeface="Arial" panose="020B0604020202020204" pitchFamily="34" charset="0"/>
                <a:cs typeface="Arial" panose="020B0604020202020204" pitchFamily="34" charset="0"/>
              </a:rPr>
              <a:t>niet</a:t>
            </a:r>
            <a:r>
              <a:rPr lang="nl-NL" altLang="nl-NL" sz="1200" dirty="0">
                <a:latin typeface="Arial" panose="020B0604020202020204" pitchFamily="34" charset="0"/>
                <a:cs typeface="Arial" panose="020B0604020202020204" pitchFamily="34" charset="0"/>
              </a:rPr>
              <a:t> als </a:t>
            </a:r>
            <a:r>
              <a:rPr lang="nl-NL" altLang="nl-NL" sz="1200" dirty="0" smtClean="0">
                <a:latin typeface="Arial" panose="020B0604020202020204" pitchFamily="34" charset="0"/>
                <a:cs typeface="Arial" panose="020B0604020202020204" pitchFamily="34" charset="0"/>
              </a:rPr>
              <a:t>ontwikkelplatform</a:t>
            </a:r>
          </a:p>
          <a:p>
            <a:pPr lvl="1">
              <a:lnSpc>
                <a:spcPts val="2800"/>
              </a:lnSpc>
            </a:pPr>
            <a:r>
              <a:rPr lang="nl-NL" altLang="nl-NL" sz="1100" dirty="0" err="1" smtClean="0">
                <a:latin typeface="Arial" panose="020B0604020202020204" pitchFamily="34" charset="0"/>
                <a:cs typeface="Arial" panose="020B0604020202020204" pitchFamily="34" charset="0"/>
              </a:rPr>
              <a:t>Mendix</a:t>
            </a:r>
            <a:r>
              <a:rPr lang="nl-NL" altLang="nl-NL" sz="1100" dirty="0" smtClean="0">
                <a:latin typeface="Arial" panose="020B0604020202020204" pitchFamily="34" charset="0"/>
                <a:cs typeface="Arial" panose="020B0604020202020204" pitchFamily="34" charset="0"/>
              </a:rPr>
              <a:t> als maatwerk ontwikkelplatform</a:t>
            </a:r>
          </a:p>
          <a:p>
            <a:pPr>
              <a:lnSpc>
                <a:spcPts val="2800"/>
              </a:lnSpc>
            </a:pPr>
            <a:r>
              <a:rPr lang="nl-NL" altLang="nl-NL" sz="1200" dirty="0" smtClean="0">
                <a:latin typeface="Arial" panose="020B0604020202020204" pitchFamily="34" charset="0"/>
                <a:cs typeface="Arial" panose="020B0604020202020204" pitchFamily="34" charset="0"/>
              </a:rPr>
              <a:t>SharePoint </a:t>
            </a:r>
            <a:r>
              <a:rPr lang="nl-NL" altLang="nl-NL" sz="1200" dirty="0">
                <a:latin typeface="Arial" panose="020B0604020202020204" pitchFamily="34" charset="0"/>
                <a:cs typeface="Arial" panose="020B0604020202020204" pitchFamily="34" charset="0"/>
              </a:rPr>
              <a:t>Online </a:t>
            </a:r>
            <a:r>
              <a:rPr lang="nl-NL" altLang="nl-NL" sz="1200" u="sng" dirty="0">
                <a:latin typeface="Arial" panose="020B0604020202020204" pitchFamily="34" charset="0"/>
                <a:cs typeface="Arial" panose="020B0604020202020204" pitchFamily="34" charset="0"/>
              </a:rPr>
              <a:t>niet</a:t>
            </a:r>
            <a:r>
              <a:rPr lang="nl-NL" altLang="nl-NL" sz="1200" dirty="0">
                <a:latin typeface="Arial" panose="020B0604020202020204" pitchFamily="34" charset="0"/>
                <a:cs typeface="Arial" panose="020B0604020202020204" pitchFamily="34" charset="0"/>
              </a:rPr>
              <a:t> voor internet </a:t>
            </a:r>
            <a:r>
              <a:rPr lang="nl-NL" altLang="nl-NL" sz="1200" dirty="0" smtClean="0">
                <a:latin typeface="Arial" panose="020B0604020202020204" pitchFamily="34" charset="0"/>
                <a:cs typeface="Arial" panose="020B0604020202020204" pitchFamily="34" charset="0"/>
              </a:rPr>
              <a:t>WCM</a:t>
            </a:r>
          </a:p>
          <a:p>
            <a:pPr lvl="1">
              <a:lnSpc>
                <a:spcPts val="2800"/>
              </a:lnSpc>
            </a:pPr>
            <a:r>
              <a:rPr lang="nl-NL" altLang="nl-NL" sz="1100" dirty="0" smtClean="0">
                <a:latin typeface="Arial" panose="020B0604020202020204" pitchFamily="34" charset="0"/>
                <a:cs typeface="Arial" panose="020B0604020202020204" pitchFamily="34" charset="0"/>
              </a:rPr>
              <a:t>Web CMS nog te selecteren/implementeren</a:t>
            </a:r>
          </a:p>
          <a:p>
            <a:pPr>
              <a:lnSpc>
                <a:spcPts val="2800"/>
              </a:lnSpc>
            </a:pPr>
            <a:endParaRPr lang="nl-NL" altLang="nl-NL" dirty="0" smtClean="0">
              <a:latin typeface="Arial" panose="020B0604020202020204" pitchFamily="34" charset="0"/>
              <a:cs typeface="Arial" panose="020B0604020202020204" pitchFamily="34" charset="0"/>
            </a:endParaRPr>
          </a:p>
          <a:p>
            <a:pPr>
              <a:lnSpc>
                <a:spcPts val="2800"/>
              </a:lnSpc>
            </a:pPr>
            <a:endParaRPr lang="nl-NL" altLang="nl-NL" dirty="0" smtClean="0">
              <a:latin typeface="Arial" panose="020B0604020202020204" pitchFamily="34" charset="0"/>
              <a:cs typeface="Arial" panose="020B0604020202020204" pitchFamily="34" charset="0"/>
            </a:endParaRPr>
          </a:p>
        </p:txBody>
      </p:sp>
      <p:sp>
        <p:nvSpPr>
          <p:cNvPr id="4" name="Titel 3"/>
          <p:cNvSpPr>
            <a:spLocks noGrp="1"/>
          </p:cNvSpPr>
          <p:nvPr>
            <p:ph type="title"/>
          </p:nvPr>
        </p:nvSpPr>
        <p:spPr>
          <a:xfrm>
            <a:off x="684213" y="0"/>
            <a:ext cx="8135937" cy="879475"/>
          </a:xfrm>
        </p:spPr>
        <p:txBody>
          <a:bodyPr/>
          <a:lstStyle/>
          <a:p>
            <a:pPr>
              <a:defRPr/>
            </a:pPr>
            <a:r>
              <a:rPr lang="nl-NL" dirty="0" smtClean="0"/>
              <a:t>Bavo </a:t>
            </a:r>
            <a:r>
              <a:rPr lang="nl-NL" dirty="0" err="1" smtClean="0"/>
              <a:t>Roadmap</a:t>
            </a:r>
            <a:r>
              <a:rPr lang="nl-NL" dirty="0" smtClean="0"/>
              <a:t> - Portals</a:t>
            </a:r>
            <a:endParaRPr lang="nl-NL" dirty="0"/>
          </a:p>
        </p:txBody>
      </p:sp>
      <p:sp>
        <p:nvSpPr>
          <p:cNvPr id="13" name="Afgeronde rechthoek 12"/>
          <p:cNvSpPr/>
          <p:nvPr/>
        </p:nvSpPr>
        <p:spPr>
          <a:xfrm>
            <a:off x="755650" y="4226594"/>
            <a:ext cx="7629525" cy="433388"/>
          </a:xfrm>
          <a:prstGeom prst="roundRect">
            <a:avLst/>
          </a:pr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600" dirty="0"/>
              <a:t>Doel: </a:t>
            </a:r>
            <a:r>
              <a:rPr lang="nl-NL" sz="1600" dirty="0" smtClean="0"/>
              <a:t>uiterlijk </a:t>
            </a:r>
            <a:r>
              <a:rPr lang="nl-NL" sz="1600" dirty="0"/>
              <a:t>2020 géén SharePoint on-</a:t>
            </a:r>
            <a:r>
              <a:rPr lang="nl-NL" sz="1600" dirty="0" err="1"/>
              <a:t>premise</a:t>
            </a:r>
            <a:r>
              <a:rPr lang="nl-NL" sz="1600" dirty="0"/>
              <a:t> omgeving meer binnen Enexis</a:t>
            </a:r>
          </a:p>
        </p:txBody>
      </p:sp>
      <p:pic>
        <p:nvPicPr>
          <p:cNvPr id="2" name="Afbeelding 1"/>
          <p:cNvPicPr>
            <a:picLocks noChangeAspect="1"/>
          </p:cNvPicPr>
          <p:nvPr/>
        </p:nvPicPr>
        <p:blipFill>
          <a:blip r:embed="rId2"/>
          <a:stretch>
            <a:fillRect/>
          </a:stretch>
        </p:blipFill>
        <p:spPr>
          <a:xfrm>
            <a:off x="179512" y="1153393"/>
            <a:ext cx="5266447" cy="2664949"/>
          </a:xfrm>
          <a:prstGeom prst="rect">
            <a:avLst/>
          </a:prstGeom>
        </p:spPr>
      </p:pic>
    </p:spTree>
    <p:extLst>
      <p:ext uri="{BB962C8B-B14F-4D97-AF65-F5344CB8AC3E}">
        <p14:creationId xmlns:p14="http://schemas.microsoft.com/office/powerpoint/2010/main" val="21856071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smtClean="0"/>
              <a:t>ASG Architectuurclassificatie Eisen aan de business</a:t>
            </a:r>
            <a:endParaRPr lang="nl-NL" dirty="0"/>
          </a:p>
        </p:txBody>
      </p:sp>
      <p:sp>
        <p:nvSpPr>
          <p:cNvPr id="5" name="Rectangle 10"/>
          <p:cNvSpPr>
            <a:spLocks noChangeArrowheads="1"/>
          </p:cNvSpPr>
          <p:nvPr/>
        </p:nvSpPr>
        <p:spPr bwMode="auto">
          <a:xfrm>
            <a:off x="152400"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hthoek 8"/>
          <p:cNvSpPr/>
          <p:nvPr/>
        </p:nvSpPr>
        <p:spPr>
          <a:xfrm>
            <a:off x="2360866" y="399737"/>
            <a:ext cx="3507278" cy="73185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nl-NL" sz="700" dirty="0" smtClean="0">
                <a:solidFill>
                  <a:schemeClr val="tx2"/>
                </a:solidFill>
              </a:rPr>
              <a:t>Algemeen</a:t>
            </a:r>
            <a:r>
              <a:rPr lang="nl-NL" sz="700" b="1" dirty="0" smtClean="0">
                <a:solidFill>
                  <a:schemeClr val="tx2"/>
                </a:solidFill>
              </a:rPr>
              <a:t>:</a:t>
            </a:r>
          </a:p>
          <a:p>
            <a:r>
              <a:rPr lang="nl-NL" sz="700" dirty="0" smtClean="0">
                <a:solidFill>
                  <a:schemeClr val="tx2"/>
                </a:solidFill>
              </a:rPr>
              <a:t>Een gedragen visie op: Aannemerij, Field service management, Organisatie / cultuur, Gedegen interne competentie &amp; kennis van processen &amp; data &amp; systemen</a:t>
            </a:r>
            <a:r>
              <a:rPr lang="nl-NL" sz="700" dirty="0" smtClean="0">
                <a:solidFill>
                  <a:srgbClr val="FF6600"/>
                </a:solidFill>
              </a:rPr>
              <a:t>.</a:t>
            </a:r>
            <a:endParaRPr lang="nl-NL" sz="700" dirty="0" smtClean="0">
              <a:solidFill>
                <a:schemeClr val="tx2"/>
              </a:solidFill>
            </a:endParaRPr>
          </a:p>
          <a:p>
            <a:r>
              <a:rPr lang="nl-NL" sz="700" dirty="0">
                <a:solidFill>
                  <a:schemeClr val="tx2"/>
                </a:solidFill>
              </a:rPr>
              <a:t>Proces-</a:t>
            </a:r>
            <a:r>
              <a:rPr lang="nl-NL" sz="700" dirty="0" err="1">
                <a:solidFill>
                  <a:schemeClr val="tx2"/>
                </a:solidFill>
              </a:rPr>
              <a:t>governance</a:t>
            </a:r>
            <a:r>
              <a:rPr lang="nl-NL" sz="700" dirty="0">
                <a:solidFill>
                  <a:schemeClr val="tx2"/>
                </a:solidFill>
              </a:rPr>
              <a:t> en kennis over vestigingen en betrokkenheid van doelgroepen van de informatiestroom heen (</a:t>
            </a:r>
            <a:r>
              <a:rPr lang="nl-NL" sz="700" dirty="0" err="1">
                <a:solidFill>
                  <a:schemeClr val="tx2"/>
                </a:solidFill>
              </a:rPr>
              <a:t>AsM</a:t>
            </a:r>
            <a:r>
              <a:rPr lang="nl-NL" sz="700" dirty="0">
                <a:solidFill>
                  <a:schemeClr val="tx2"/>
                </a:solidFill>
              </a:rPr>
              <a:t>, juridische zaken, </a:t>
            </a:r>
            <a:r>
              <a:rPr lang="nl-NL" sz="700" dirty="0" err="1">
                <a:solidFill>
                  <a:schemeClr val="tx2"/>
                </a:solidFill>
              </a:rPr>
              <a:t>finance</a:t>
            </a:r>
            <a:r>
              <a:rPr lang="nl-NL" sz="700" dirty="0">
                <a:solidFill>
                  <a:schemeClr val="tx2"/>
                </a:solidFill>
              </a:rPr>
              <a:t>, security…) </a:t>
            </a:r>
          </a:p>
          <a:p>
            <a:endParaRPr lang="nl-NL" sz="700" dirty="0" smtClean="0">
              <a:solidFill>
                <a:schemeClr val="tx2"/>
              </a:solidFill>
            </a:endParaRPr>
          </a:p>
          <a:p>
            <a:endParaRPr lang="nl-NL" sz="700" dirty="0">
              <a:solidFill>
                <a:schemeClr val="tx2"/>
              </a:solidFill>
            </a:endParaRPr>
          </a:p>
        </p:txBody>
      </p:sp>
      <p:sp>
        <p:nvSpPr>
          <p:cNvPr id="11" name="Rechthoek 10"/>
          <p:cNvSpPr/>
          <p:nvPr/>
        </p:nvSpPr>
        <p:spPr>
          <a:xfrm>
            <a:off x="611560" y="1221723"/>
            <a:ext cx="3324979" cy="16561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smtClean="0">
                <a:solidFill>
                  <a:schemeClr val="tx2"/>
                </a:solidFill>
              </a:rPr>
              <a:t>Onderscheidend?</a:t>
            </a:r>
          </a:p>
          <a:p>
            <a:endParaRPr lang="nl-NL" sz="800" dirty="0" smtClean="0">
              <a:solidFill>
                <a:schemeClr val="tx2"/>
              </a:solidFill>
            </a:endParaRPr>
          </a:p>
          <a:p>
            <a:r>
              <a:rPr lang="nl-NL" sz="800" dirty="0" smtClean="0">
                <a:solidFill>
                  <a:schemeClr val="tx2"/>
                </a:solidFill>
              </a:rPr>
              <a:t>Concreet maken welke activiteit/product/dienst precies onderscheidend is</a:t>
            </a:r>
          </a:p>
          <a:p>
            <a:r>
              <a:rPr lang="nl-NL" sz="800" dirty="0" smtClean="0">
                <a:solidFill>
                  <a:schemeClr val="tx2"/>
                </a:solidFill>
              </a:rPr>
              <a:t>Concreet maken wat de ‘killer feature’  is</a:t>
            </a:r>
          </a:p>
          <a:p>
            <a:r>
              <a:rPr lang="nl-NL" sz="800" dirty="0" smtClean="0">
                <a:solidFill>
                  <a:schemeClr val="tx2"/>
                </a:solidFill>
              </a:rPr>
              <a:t>Gedegen kennis van processen die gebruik maken van deze BF. </a:t>
            </a:r>
          </a:p>
          <a:p>
            <a:r>
              <a:rPr lang="nl-NL" sz="800" dirty="0" smtClean="0">
                <a:solidFill>
                  <a:schemeClr val="tx2"/>
                </a:solidFill>
              </a:rPr>
              <a:t>Bereidheid continue verbeteringen door te voeren om BF op onderscheidende manier in te zetten</a:t>
            </a:r>
          </a:p>
          <a:p>
            <a:endParaRPr lang="nl-NL" sz="800" dirty="0" smtClean="0">
              <a:solidFill>
                <a:schemeClr val="tx2"/>
              </a:solidFill>
            </a:endParaRPr>
          </a:p>
          <a:p>
            <a:r>
              <a:rPr lang="nl-NL" sz="800" dirty="0" smtClean="0">
                <a:solidFill>
                  <a:schemeClr val="tx2"/>
                </a:solidFill>
              </a:rPr>
              <a:t>Vraagt om ondernemende leiderschapsstijl die mandaat heeft besluiten te nemen</a:t>
            </a:r>
          </a:p>
          <a:p>
            <a:endParaRPr lang="nl-NL" sz="800" dirty="0" smtClean="0">
              <a:solidFill>
                <a:schemeClr val="tx2"/>
              </a:solidFill>
            </a:endParaRPr>
          </a:p>
          <a:p>
            <a:r>
              <a:rPr lang="nl-NL" sz="800" dirty="0" smtClean="0">
                <a:solidFill>
                  <a:schemeClr val="tx2"/>
                </a:solidFill>
              </a:rPr>
              <a:t>Sterke affiniteit met ICT en datamanagement.</a:t>
            </a:r>
          </a:p>
          <a:p>
            <a:endParaRPr lang="nl-NL" sz="800" dirty="0" smtClean="0">
              <a:solidFill>
                <a:schemeClr val="tx2"/>
              </a:solidFill>
            </a:endParaRPr>
          </a:p>
        </p:txBody>
      </p:sp>
      <p:sp>
        <p:nvSpPr>
          <p:cNvPr id="12" name="Rechthoek 11"/>
          <p:cNvSpPr/>
          <p:nvPr/>
        </p:nvSpPr>
        <p:spPr>
          <a:xfrm>
            <a:off x="4618785" y="3001591"/>
            <a:ext cx="4273695" cy="16561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smtClean="0">
                <a:solidFill>
                  <a:schemeClr val="tx2"/>
                </a:solidFill>
              </a:rPr>
              <a:t>Business </a:t>
            </a:r>
            <a:r>
              <a:rPr lang="nl-NL" sz="800" b="1" dirty="0" err="1" smtClean="0">
                <a:solidFill>
                  <a:schemeClr val="tx2"/>
                </a:solidFill>
              </a:rPr>
              <a:t>Process</a:t>
            </a:r>
            <a:r>
              <a:rPr lang="nl-NL" sz="800" b="1" dirty="0" smtClean="0">
                <a:solidFill>
                  <a:schemeClr val="tx2"/>
                </a:solidFill>
              </a:rPr>
              <a:t> Outsourcing Ready</a:t>
            </a:r>
          </a:p>
          <a:p>
            <a:endParaRPr lang="nl-NL" sz="800" b="1" dirty="0" smtClean="0">
              <a:solidFill>
                <a:schemeClr val="tx2"/>
              </a:solidFill>
            </a:endParaRPr>
          </a:p>
          <a:p>
            <a:r>
              <a:rPr lang="nl-NL" sz="800" dirty="0" smtClean="0">
                <a:solidFill>
                  <a:schemeClr val="tx2"/>
                </a:solidFill>
              </a:rPr>
              <a:t>Business stuurt op output, niet op proces binnen de bedrijfsfunctie</a:t>
            </a:r>
          </a:p>
          <a:p>
            <a:endParaRPr lang="nl-NL" sz="800" dirty="0" smtClean="0">
              <a:solidFill>
                <a:schemeClr val="tx2"/>
              </a:solidFill>
            </a:endParaRPr>
          </a:p>
          <a:p>
            <a:r>
              <a:rPr lang="nl-NL" sz="800" dirty="0" smtClean="0">
                <a:solidFill>
                  <a:schemeClr val="tx2"/>
                </a:solidFill>
              </a:rPr>
              <a:t>Leiderschapsstijl is gericht op regie</a:t>
            </a:r>
          </a:p>
          <a:p>
            <a:endParaRPr lang="nl-NL" sz="800" dirty="0" smtClean="0">
              <a:solidFill>
                <a:schemeClr val="tx2"/>
              </a:solidFill>
            </a:endParaRPr>
          </a:p>
          <a:p>
            <a:r>
              <a:rPr lang="nl-NL" sz="800" dirty="0" smtClean="0">
                <a:solidFill>
                  <a:schemeClr val="tx2"/>
                </a:solidFill>
              </a:rPr>
              <a:t>Duidelijke definitie van dienstverlening/services die deze bedrijfsfunctie levert. Geformaliseerd beeld omtrent data-archivering en een exit-strategie. </a:t>
            </a:r>
          </a:p>
          <a:p>
            <a:endParaRPr lang="nl-NL" sz="800" dirty="0" smtClean="0">
              <a:solidFill>
                <a:schemeClr val="tx2"/>
              </a:solidFill>
            </a:endParaRPr>
          </a:p>
          <a:p>
            <a:r>
              <a:rPr lang="nl-NL" sz="800" dirty="0" smtClean="0">
                <a:solidFill>
                  <a:schemeClr val="tx2"/>
                </a:solidFill>
              </a:rPr>
              <a:t>Personeelsplanning, indien het als BPO in de markt wordt gezet</a:t>
            </a:r>
            <a:endParaRPr lang="nl-NL" sz="800" dirty="0">
              <a:solidFill>
                <a:schemeClr val="tx2"/>
              </a:solidFill>
            </a:endParaRPr>
          </a:p>
        </p:txBody>
      </p:sp>
      <p:sp>
        <p:nvSpPr>
          <p:cNvPr id="13" name="Rechthoek 12"/>
          <p:cNvSpPr/>
          <p:nvPr/>
        </p:nvSpPr>
        <p:spPr>
          <a:xfrm>
            <a:off x="591297" y="3003798"/>
            <a:ext cx="3324979" cy="16561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800" b="1" dirty="0" smtClean="0">
                <a:solidFill>
                  <a:schemeClr val="tx2"/>
                </a:solidFill>
              </a:rPr>
              <a:t>Business kritisch?</a:t>
            </a:r>
          </a:p>
          <a:p>
            <a:endParaRPr lang="nl-NL" sz="800" dirty="0" smtClean="0">
              <a:solidFill>
                <a:schemeClr val="tx2"/>
              </a:solidFill>
            </a:endParaRPr>
          </a:p>
          <a:p>
            <a:r>
              <a:rPr lang="nl-NL" sz="800" dirty="0" smtClean="0">
                <a:solidFill>
                  <a:schemeClr val="tx2"/>
                </a:solidFill>
              </a:rPr>
              <a:t>Concreet maken welke activiteit/product/dienst precies business kritisch is. Specificatie van business kritische aspecten (BIA).</a:t>
            </a:r>
          </a:p>
          <a:p>
            <a:r>
              <a:rPr lang="nl-NL" sz="800" dirty="0" smtClean="0">
                <a:solidFill>
                  <a:schemeClr val="tx2"/>
                </a:solidFill>
              </a:rPr>
              <a:t>Business past zich aan naar de COTS processen &amp; data.</a:t>
            </a:r>
          </a:p>
          <a:p>
            <a:endParaRPr lang="nl-NL" sz="800" dirty="0" smtClean="0">
              <a:solidFill>
                <a:schemeClr val="tx2"/>
              </a:solidFill>
            </a:endParaRPr>
          </a:p>
          <a:p>
            <a:r>
              <a:rPr lang="nl-NL" sz="800" dirty="0" smtClean="0">
                <a:solidFill>
                  <a:schemeClr val="tx2"/>
                </a:solidFill>
              </a:rPr>
              <a:t>Leiderschapsstijl is gericht op continuïteit</a:t>
            </a:r>
          </a:p>
          <a:p>
            <a:endParaRPr lang="nl-NL" sz="800" dirty="0" smtClean="0">
              <a:solidFill>
                <a:schemeClr val="tx2"/>
              </a:solidFill>
            </a:endParaRPr>
          </a:p>
          <a:p>
            <a:r>
              <a:rPr lang="nl-NL" sz="800" dirty="0" smtClean="0">
                <a:solidFill>
                  <a:schemeClr val="tx2"/>
                </a:solidFill>
              </a:rPr>
              <a:t>Business houdt geen schaduw administratie bij voor deze bedrijfsfunctie, zodat er één SPOT is </a:t>
            </a:r>
            <a:r>
              <a:rPr lang="nl-NL" sz="800" dirty="0" err="1" smtClean="0">
                <a:solidFill>
                  <a:schemeClr val="tx2"/>
                </a:solidFill>
              </a:rPr>
              <a:t>tav</a:t>
            </a:r>
            <a:r>
              <a:rPr lang="nl-NL" sz="800" dirty="0" smtClean="0">
                <a:solidFill>
                  <a:schemeClr val="tx2"/>
                </a:solidFill>
              </a:rPr>
              <a:t> deze activiteiten.</a:t>
            </a:r>
            <a:endParaRPr lang="nl-NL" sz="800" dirty="0">
              <a:solidFill>
                <a:schemeClr val="tx2"/>
              </a:solidFill>
            </a:endParaRPr>
          </a:p>
        </p:txBody>
      </p:sp>
      <p:sp>
        <p:nvSpPr>
          <p:cNvPr id="3" name="PIJL-RECHTS 2"/>
          <p:cNvSpPr/>
          <p:nvPr/>
        </p:nvSpPr>
        <p:spPr>
          <a:xfrm>
            <a:off x="4033276" y="1941803"/>
            <a:ext cx="487846"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b="1" dirty="0" smtClean="0">
                <a:solidFill>
                  <a:schemeClr val="tx2"/>
                </a:solidFill>
              </a:rPr>
              <a:t>Nee</a:t>
            </a:r>
            <a:endParaRPr lang="nl-NL" sz="800" b="1" dirty="0">
              <a:solidFill>
                <a:schemeClr val="tx2"/>
              </a:solidFill>
            </a:endParaRPr>
          </a:p>
        </p:txBody>
      </p:sp>
      <p:sp>
        <p:nvSpPr>
          <p:cNvPr id="10" name="Rechthoek 9"/>
          <p:cNvSpPr/>
          <p:nvPr/>
        </p:nvSpPr>
        <p:spPr>
          <a:xfrm>
            <a:off x="3560988" y="1221723"/>
            <a:ext cx="243923"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 name="Rechthoek 14"/>
          <p:cNvSpPr/>
          <p:nvPr/>
        </p:nvSpPr>
        <p:spPr>
          <a:xfrm>
            <a:off x="7566389" y="1226817"/>
            <a:ext cx="243923"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7" name="Rechthoek 16"/>
          <p:cNvSpPr/>
          <p:nvPr/>
        </p:nvSpPr>
        <p:spPr>
          <a:xfrm>
            <a:off x="3538901" y="3001591"/>
            <a:ext cx="243923"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8" name="Rechthoek 17"/>
          <p:cNvSpPr/>
          <p:nvPr/>
        </p:nvSpPr>
        <p:spPr>
          <a:xfrm>
            <a:off x="7566389" y="3003798"/>
            <a:ext cx="243923"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0" name="PIJL-RECHTS 19"/>
          <p:cNvSpPr/>
          <p:nvPr/>
        </p:nvSpPr>
        <p:spPr>
          <a:xfrm rot="8587737">
            <a:off x="3767072" y="3046493"/>
            <a:ext cx="889776"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endParaRPr lang="nl-NL" sz="800" b="1" dirty="0">
              <a:solidFill>
                <a:schemeClr val="tx2"/>
              </a:solidFill>
            </a:endParaRPr>
          </a:p>
        </p:txBody>
      </p:sp>
      <p:sp>
        <p:nvSpPr>
          <p:cNvPr id="21" name="PIJL-RECHTS 20"/>
          <p:cNvSpPr/>
          <p:nvPr/>
        </p:nvSpPr>
        <p:spPr>
          <a:xfrm>
            <a:off x="4023356" y="3939902"/>
            <a:ext cx="432048" cy="21602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b="1" dirty="0" smtClean="0">
                <a:solidFill>
                  <a:schemeClr val="tx2"/>
                </a:solidFill>
              </a:rPr>
              <a:t>Nee</a:t>
            </a:r>
            <a:endParaRPr lang="nl-NL" sz="800" b="1" dirty="0">
              <a:solidFill>
                <a:schemeClr val="tx2"/>
              </a:solidFill>
            </a:endParaRPr>
          </a:p>
        </p:txBody>
      </p:sp>
      <p:sp>
        <p:nvSpPr>
          <p:cNvPr id="22" name="Tekstvak 21"/>
          <p:cNvSpPr txBox="1"/>
          <p:nvPr/>
        </p:nvSpPr>
        <p:spPr>
          <a:xfrm rot="19171954">
            <a:off x="3994775" y="3046783"/>
            <a:ext cx="373820" cy="215444"/>
          </a:xfrm>
          <a:prstGeom prst="rect">
            <a:avLst/>
          </a:prstGeom>
          <a:noFill/>
        </p:spPr>
        <p:txBody>
          <a:bodyPr wrap="none" rtlCol="0">
            <a:spAutoFit/>
          </a:bodyPr>
          <a:lstStyle/>
          <a:p>
            <a:r>
              <a:rPr lang="nl-NL" sz="800" b="1" dirty="0" smtClean="0">
                <a:solidFill>
                  <a:srgbClr val="635D63"/>
                </a:solidFill>
                <a:latin typeface="+mn-lt"/>
              </a:rPr>
              <a:t>Nee</a:t>
            </a:r>
            <a:endParaRPr lang="nl-NL" sz="800" b="1" dirty="0">
              <a:solidFill>
                <a:srgbClr val="635D63"/>
              </a:solidFill>
              <a:latin typeface="+mn-lt"/>
            </a:endParaRPr>
          </a:p>
        </p:txBody>
      </p:sp>
      <p:sp>
        <p:nvSpPr>
          <p:cNvPr id="19" name="Rechthoek 18"/>
          <p:cNvSpPr/>
          <p:nvPr/>
        </p:nvSpPr>
        <p:spPr>
          <a:xfrm>
            <a:off x="4631397" y="1203598"/>
            <a:ext cx="4117067" cy="16561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900" b="1" dirty="0" smtClean="0">
                <a:solidFill>
                  <a:schemeClr val="tx2"/>
                </a:solidFill>
              </a:rPr>
              <a:t>Geïntegreerd?</a:t>
            </a:r>
          </a:p>
          <a:p>
            <a:endParaRPr lang="nl-NL" sz="800" dirty="0" smtClean="0">
              <a:solidFill>
                <a:schemeClr val="tx2"/>
              </a:solidFill>
            </a:endParaRPr>
          </a:p>
          <a:p>
            <a:r>
              <a:rPr lang="nl-NL" sz="800" dirty="0" smtClean="0">
                <a:solidFill>
                  <a:schemeClr val="tx2"/>
                </a:solidFill>
              </a:rPr>
              <a:t>Geef aan in welke processtappen dit zo geclassificeerd wordt. </a:t>
            </a:r>
          </a:p>
          <a:p>
            <a:endParaRPr lang="nl-NL" sz="800" dirty="0" smtClean="0">
              <a:solidFill>
                <a:schemeClr val="tx2"/>
              </a:solidFill>
            </a:endParaRPr>
          </a:p>
          <a:p>
            <a:r>
              <a:rPr lang="nl-NL" sz="800" dirty="0" smtClean="0">
                <a:solidFill>
                  <a:schemeClr val="tx2"/>
                </a:solidFill>
              </a:rPr>
              <a:t>Business committeert zich aan deze standaard scenario’s en beperkte wendbaarheid.</a:t>
            </a:r>
          </a:p>
          <a:p>
            <a:endParaRPr lang="nl-NL" sz="800" dirty="0" smtClean="0">
              <a:solidFill>
                <a:schemeClr val="tx2"/>
              </a:solidFill>
            </a:endParaRPr>
          </a:p>
          <a:p>
            <a:r>
              <a:rPr lang="nl-NL" sz="800" dirty="0" smtClean="0">
                <a:solidFill>
                  <a:schemeClr val="tx2"/>
                </a:solidFill>
              </a:rPr>
              <a:t>Leiderschapsstijl is gedisciplineerd, op </a:t>
            </a:r>
            <a:r>
              <a:rPr lang="nl-NL" sz="800" dirty="0" err="1" smtClean="0">
                <a:solidFill>
                  <a:schemeClr val="tx2"/>
                </a:solidFill>
              </a:rPr>
              <a:t>governance</a:t>
            </a:r>
            <a:r>
              <a:rPr lang="nl-NL" sz="800" dirty="0" smtClean="0">
                <a:solidFill>
                  <a:schemeClr val="tx2"/>
                </a:solidFill>
              </a:rPr>
              <a:t> en op samenwerking gericht, voor zowel deze activiteiten als de geïntegreerde bedrijfsfuncties. Iedereen houdt zich binnen deze bedrijfsfunctie aan de voorgeschreven werkwijze.</a:t>
            </a:r>
          </a:p>
        </p:txBody>
      </p:sp>
      <p:sp>
        <p:nvSpPr>
          <p:cNvPr id="4" name="PIJL-OMLAAG 3"/>
          <p:cNvSpPr/>
          <p:nvPr/>
        </p:nvSpPr>
        <p:spPr>
          <a:xfrm>
            <a:off x="2360866" y="1050519"/>
            <a:ext cx="360519" cy="3061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23" name="Groep 22"/>
          <p:cNvGrpSpPr/>
          <p:nvPr/>
        </p:nvGrpSpPr>
        <p:grpSpPr>
          <a:xfrm>
            <a:off x="696308" y="195486"/>
            <a:ext cx="1453015" cy="1080120"/>
            <a:chOff x="3646364" y="2051364"/>
            <a:chExt cx="2101246" cy="2104562"/>
          </a:xfrm>
        </p:grpSpPr>
        <p:sp>
          <p:nvSpPr>
            <p:cNvPr id="24" name="Rechthoek 23"/>
            <p:cNvSpPr/>
            <p:nvPr/>
          </p:nvSpPr>
          <p:spPr>
            <a:xfrm>
              <a:off x="3646364" y="2051364"/>
              <a:ext cx="1647701" cy="1600506"/>
            </a:xfrm>
            <a:prstGeom prst="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25" name="Picture 10" descr="https://image.freepik.com/free-icon/text-document_318-4856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0302" y="2211709"/>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26" name="Tekstvak 25"/>
            <p:cNvSpPr txBox="1"/>
            <p:nvPr/>
          </p:nvSpPr>
          <p:spPr>
            <a:xfrm>
              <a:off x="3646365" y="2675114"/>
              <a:ext cx="1013494" cy="359813"/>
            </a:xfrm>
            <a:prstGeom prst="rect">
              <a:avLst/>
            </a:prstGeom>
            <a:noFill/>
          </p:spPr>
          <p:txBody>
            <a:bodyPr wrap="none" rtlCol="0">
              <a:spAutoFit/>
            </a:bodyPr>
            <a:lstStyle/>
            <a:p>
              <a:r>
                <a:rPr lang="nl-NL" sz="600" dirty="0" smtClean="0"/>
                <a:t>ICT Strategie</a:t>
              </a:r>
              <a:endParaRPr lang="nl-NL" sz="600" dirty="0"/>
            </a:p>
          </p:txBody>
        </p:sp>
        <p:pic>
          <p:nvPicPr>
            <p:cNvPr id="27" name="Picture 10" descr="https://image.freepik.com/free-icon/text-document_318-4856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522" y="2211709"/>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29" name="Tekstvak 28"/>
            <p:cNvSpPr txBox="1"/>
            <p:nvPr/>
          </p:nvSpPr>
          <p:spPr>
            <a:xfrm>
              <a:off x="4277440" y="2675114"/>
              <a:ext cx="1470170" cy="359813"/>
            </a:xfrm>
            <a:prstGeom prst="rect">
              <a:avLst/>
            </a:prstGeom>
            <a:noFill/>
          </p:spPr>
          <p:txBody>
            <a:bodyPr wrap="none" rtlCol="0">
              <a:spAutoFit/>
            </a:bodyPr>
            <a:lstStyle/>
            <a:p>
              <a:r>
                <a:rPr lang="nl-NL" sz="600" dirty="0" smtClean="0"/>
                <a:t>Technologie principes</a:t>
              </a:r>
              <a:endParaRPr lang="nl-NL" sz="600" dirty="0"/>
            </a:p>
          </p:txBody>
        </p:sp>
        <p:pic>
          <p:nvPicPr>
            <p:cNvPr id="30" name="Picture 10" descr="https://image.freepik.com/free-icon/text-document_318-4856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8827" y="2932804"/>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31" name="Tekstvak 30"/>
            <p:cNvSpPr txBox="1"/>
            <p:nvPr/>
          </p:nvSpPr>
          <p:spPr>
            <a:xfrm>
              <a:off x="3674890" y="3395196"/>
              <a:ext cx="1131721" cy="359813"/>
            </a:xfrm>
            <a:prstGeom prst="rect">
              <a:avLst/>
            </a:prstGeom>
            <a:noFill/>
          </p:spPr>
          <p:txBody>
            <a:bodyPr wrap="none" rtlCol="0">
              <a:spAutoFit/>
            </a:bodyPr>
            <a:lstStyle/>
            <a:p>
              <a:r>
                <a:rPr lang="nl-NL" sz="600" dirty="0" err="1" smtClean="0"/>
                <a:t>EneXt</a:t>
              </a:r>
              <a:r>
                <a:rPr lang="nl-NL" sz="600" dirty="0" smtClean="0"/>
                <a:t> principes</a:t>
              </a:r>
              <a:endParaRPr lang="nl-NL" sz="600" dirty="0"/>
            </a:p>
          </p:txBody>
        </p:sp>
        <p:pic>
          <p:nvPicPr>
            <p:cNvPr id="32" name="Picture 10" descr="https://image.freepik.com/free-icon/text-document_318-4856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4620" y="2908544"/>
              <a:ext cx="515908" cy="515908"/>
            </a:xfrm>
            <a:prstGeom prst="rect">
              <a:avLst/>
            </a:prstGeom>
            <a:noFill/>
            <a:extLst>
              <a:ext uri="{909E8E84-426E-40DD-AFC4-6F175D3DCCD1}">
                <a14:hiddenFill xmlns:a14="http://schemas.microsoft.com/office/drawing/2010/main">
                  <a:solidFill>
                    <a:srgbClr val="FFFFFF"/>
                  </a:solidFill>
                </a14:hiddenFill>
              </a:ext>
            </a:extLst>
          </p:spPr>
        </p:pic>
        <p:sp>
          <p:nvSpPr>
            <p:cNvPr id="33" name="Tekstvak 32"/>
            <p:cNvSpPr txBox="1"/>
            <p:nvPr/>
          </p:nvSpPr>
          <p:spPr>
            <a:xfrm>
              <a:off x="4480683" y="3395196"/>
              <a:ext cx="1043630" cy="359813"/>
            </a:xfrm>
            <a:prstGeom prst="rect">
              <a:avLst/>
            </a:prstGeom>
            <a:noFill/>
          </p:spPr>
          <p:txBody>
            <a:bodyPr wrap="none" rtlCol="0">
              <a:spAutoFit/>
            </a:bodyPr>
            <a:lstStyle/>
            <a:p>
              <a:r>
                <a:rPr lang="nl-NL" sz="600" dirty="0" smtClean="0"/>
                <a:t>ASG principes</a:t>
              </a:r>
              <a:endParaRPr lang="nl-NL" sz="600" dirty="0"/>
            </a:p>
          </p:txBody>
        </p:sp>
        <p:cxnSp>
          <p:nvCxnSpPr>
            <p:cNvPr id="34" name="Rechte verbindingslijn met pijl 33"/>
            <p:cNvCxnSpPr>
              <a:stCxn id="24" idx="2"/>
            </p:cNvCxnSpPr>
            <p:nvPr/>
          </p:nvCxnSpPr>
          <p:spPr>
            <a:xfrm flipH="1">
              <a:off x="4470214" y="3651870"/>
              <a:ext cx="1" cy="504056"/>
            </a:xfrm>
            <a:prstGeom prst="straightConnector1">
              <a:avLst/>
            </a:prstGeom>
            <a:ln>
              <a:solidFill>
                <a:schemeClr val="accent5">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6" name="Tekstvak 5"/>
          <p:cNvSpPr txBox="1"/>
          <p:nvPr/>
        </p:nvSpPr>
        <p:spPr>
          <a:xfrm>
            <a:off x="1831932" y="432968"/>
            <a:ext cx="415498" cy="430887"/>
          </a:xfrm>
          <a:prstGeom prst="rect">
            <a:avLst/>
          </a:prstGeom>
          <a:noFill/>
        </p:spPr>
        <p:txBody>
          <a:bodyPr wrap="none" rtlCol="0">
            <a:spAutoFit/>
          </a:bodyPr>
          <a:lstStyle/>
          <a:p>
            <a:r>
              <a:rPr lang="nl-NL" dirty="0" smtClean="0"/>
              <a:t>+</a:t>
            </a:r>
            <a:endParaRPr lang="nl-NL" dirty="0"/>
          </a:p>
        </p:txBody>
      </p:sp>
    </p:spTree>
    <p:extLst>
      <p:ext uri="{BB962C8B-B14F-4D97-AF65-F5344CB8AC3E}">
        <p14:creationId xmlns:p14="http://schemas.microsoft.com/office/powerpoint/2010/main" val="3726322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4213" y="771525"/>
            <a:ext cx="8280400" cy="4103688"/>
          </a:xfrm>
        </p:spPr>
        <p:txBody>
          <a:bodyPr/>
          <a:lstStyle/>
          <a:p>
            <a:pPr eaLnBrk="1" hangingPunct="1">
              <a:defRPr/>
            </a:pPr>
            <a:r>
              <a:rPr lang="nl-NL" sz="1400" dirty="0" smtClean="0"/>
              <a:t>Wat is daarvoor nodig?</a:t>
            </a:r>
          </a:p>
          <a:p>
            <a:pPr eaLnBrk="1" hangingPunct="1">
              <a:defRPr/>
            </a:pPr>
            <a:endParaRPr lang="nl-NL" sz="1400" dirty="0"/>
          </a:p>
          <a:p>
            <a:pPr eaLnBrk="1" hangingPunct="1">
              <a:defRPr/>
            </a:pPr>
            <a:r>
              <a:rPr lang="nl-NL" sz="1200" dirty="0" err="1" smtClean="0"/>
              <a:t>Lifecycle</a:t>
            </a:r>
            <a:r>
              <a:rPr lang="nl-NL" sz="1200" dirty="0" smtClean="0"/>
              <a:t> Management </a:t>
            </a:r>
            <a:r>
              <a:rPr lang="nl-NL" sz="1200" dirty="0" smtClean="0">
                <a:sym typeface="Wingdings" panose="05000000000000000000" pitchFamily="2" charset="2"/>
              </a:rPr>
              <a:t></a:t>
            </a:r>
            <a:r>
              <a:rPr lang="nl-NL" sz="1200" dirty="0" smtClean="0"/>
              <a:t> Q2 2016</a:t>
            </a:r>
            <a:endParaRPr lang="nl-NL" sz="1200" dirty="0"/>
          </a:p>
          <a:p>
            <a:pPr lvl="1" eaLnBrk="1" fontAlgn="auto" hangingPunct="1">
              <a:lnSpc>
                <a:spcPts val="1400"/>
              </a:lnSpc>
              <a:spcBef>
                <a:spcPts val="0"/>
              </a:spcBef>
              <a:spcAft>
                <a:spcPts val="0"/>
              </a:spcAft>
              <a:defRPr/>
            </a:pPr>
            <a:r>
              <a:rPr lang="nl-NL" sz="1000" dirty="0"/>
              <a:t>On-</a:t>
            </a:r>
            <a:r>
              <a:rPr lang="nl-NL" sz="1000" dirty="0" err="1"/>
              <a:t>premise</a:t>
            </a:r>
            <a:r>
              <a:rPr lang="nl-NL" sz="1000" dirty="0"/>
              <a:t> upgrade naar </a:t>
            </a:r>
            <a:r>
              <a:rPr lang="nl-NL" sz="1000" dirty="0" smtClean="0"/>
              <a:t>SP2013, eventueel </a:t>
            </a:r>
            <a:r>
              <a:rPr lang="nl-NL" sz="1000" dirty="0"/>
              <a:t>on-</a:t>
            </a:r>
            <a:r>
              <a:rPr lang="nl-NL" sz="1000" dirty="0" err="1"/>
              <a:t>premise</a:t>
            </a:r>
            <a:r>
              <a:rPr lang="nl-NL" sz="1000" dirty="0"/>
              <a:t> </a:t>
            </a:r>
            <a:r>
              <a:rPr lang="nl-NL" sz="1000" dirty="0" smtClean="0"/>
              <a:t>SP2013 </a:t>
            </a:r>
            <a:r>
              <a:rPr lang="nl-NL" sz="1000" dirty="0"/>
              <a:t>in SP2010 modus (vangnet</a:t>
            </a:r>
            <a:r>
              <a:rPr lang="nl-NL" sz="1000" dirty="0" smtClean="0"/>
              <a:t>)</a:t>
            </a:r>
            <a:endParaRPr lang="nl-NL" sz="1000" dirty="0">
              <a:sym typeface="Wingdings" panose="05000000000000000000" pitchFamily="2" charset="2"/>
            </a:endParaRPr>
          </a:p>
          <a:p>
            <a:pPr lvl="1" eaLnBrk="1" fontAlgn="auto" hangingPunct="1">
              <a:lnSpc>
                <a:spcPts val="1400"/>
              </a:lnSpc>
              <a:spcBef>
                <a:spcPts val="0"/>
              </a:spcBef>
              <a:spcAft>
                <a:spcPts val="0"/>
              </a:spcAft>
              <a:defRPr/>
            </a:pPr>
            <a:r>
              <a:rPr lang="nl-NL" sz="1000" dirty="0" smtClean="0"/>
              <a:t>Doel </a:t>
            </a:r>
            <a:r>
              <a:rPr lang="nl-NL" sz="1000" dirty="0"/>
              <a:t>= </a:t>
            </a:r>
            <a:r>
              <a:rPr lang="nl-NL" sz="1000" dirty="0" err="1"/>
              <a:t>supported</a:t>
            </a:r>
            <a:r>
              <a:rPr lang="nl-NL" sz="1000" dirty="0"/>
              <a:t> </a:t>
            </a:r>
            <a:r>
              <a:rPr lang="nl-NL" sz="1000" dirty="0" err="1"/>
              <a:t>Sharepoint</a:t>
            </a:r>
            <a:r>
              <a:rPr lang="nl-NL" sz="1000" dirty="0"/>
              <a:t> </a:t>
            </a:r>
            <a:r>
              <a:rPr lang="nl-NL" sz="1000" dirty="0" smtClean="0"/>
              <a:t>platform &amp; kostenbesparing (optimaliseren </a:t>
            </a:r>
            <a:r>
              <a:rPr lang="nl-NL" sz="1000" dirty="0" err="1" smtClean="0"/>
              <a:t>Sharepoint</a:t>
            </a:r>
            <a:r>
              <a:rPr lang="nl-NL" sz="1000" dirty="0" smtClean="0"/>
              <a:t> infrastructuur)</a:t>
            </a:r>
          </a:p>
          <a:p>
            <a:pPr lvl="1" eaLnBrk="1" fontAlgn="auto" hangingPunct="1">
              <a:lnSpc>
                <a:spcPts val="1400"/>
              </a:lnSpc>
              <a:spcBef>
                <a:spcPts val="0"/>
              </a:spcBef>
              <a:spcAft>
                <a:spcPts val="0"/>
              </a:spcAft>
              <a:defRPr/>
            </a:pPr>
            <a:r>
              <a:rPr lang="nl-NL" sz="1000" dirty="0" smtClean="0"/>
              <a:t>Scope = individuele </a:t>
            </a:r>
            <a:r>
              <a:rPr lang="nl-NL" sz="1000" dirty="0"/>
              <a:t>farms SP2010 </a:t>
            </a:r>
            <a:r>
              <a:rPr lang="nl-NL" sz="1000" dirty="0" smtClean="0"/>
              <a:t>van Intranet</a:t>
            </a:r>
            <a:r>
              <a:rPr lang="nl-NL" sz="1000" dirty="0"/>
              <a:t>, </a:t>
            </a:r>
            <a:r>
              <a:rPr lang="nl-NL" sz="1000" dirty="0" smtClean="0"/>
              <a:t>Services </a:t>
            </a:r>
            <a:r>
              <a:rPr lang="nl-NL" sz="1000" dirty="0"/>
              <a:t>en </a:t>
            </a:r>
            <a:r>
              <a:rPr lang="nl-NL" sz="1000" dirty="0" smtClean="0"/>
              <a:t>Extranet (Internet vooralsnog buiten scope)</a:t>
            </a:r>
          </a:p>
          <a:p>
            <a:pPr eaLnBrk="1" hangingPunct="1">
              <a:spcBef>
                <a:spcPts val="600"/>
              </a:spcBef>
              <a:defRPr/>
            </a:pPr>
            <a:r>
              <a:rPr lang="nl-NL" sz="1200" dirty="0"/>
              <a:t>Project X-Office: O365 - </a:t>
            </a:r>
            <a:r>
              <a:rPr lang="nl-NL" sz="1200" dirty="0" err="1"/>
              <a:t>Sharepoint</a:t>
            </a:r>
            <a:r>
              <a:rPr lang="nl-NL" sz="1200" dirty="0"/>
              <a:t> Online </a:t>
            </a:r>
            <a:r>
              <a:rPr lang="nl-NL" sz="1200" dirty="0">
                <a:sym typeface="Wingdings" panose="05000000000000000000" pitchFamily="2" charset="2"/>
              </a:rPr>
              <a:t> 2016</a:t>
            </a:r>
            <a:endParaRPr lang="nl-NL" sz="1200" dirty="0"/>
          </a:p>
          <a:p>
            <a:pPr lvl="1" eaLnBrk="1" fontAlgn="auto" hangingPunct="1">
              <a:lnSpc>
                <a:spcPts val="1400"/>
              </a:lnSpc>
              <a:spcBef>
                <a:spcPts val="0"/>
              </a:spcBef>
              <a:spcAft>
                <a:spcPts val="0"/>
              </a:spcAft>
              <a:defRPr/>
            </a:pPr>
            <a:r>
              <a:rPr lang="nl-NL" sz="1000" dirty="0"/>
              <a:t>Fase 1 </a:t>
            </a:r>
            <a:r>
              <a:rPr lang="nl-NL" sz="1000" dirty="0" smtClean="0"/>
              <a:t>: E-mail</a:t>
            </a:r>
            <a:r>
              <a:rPr lang="nl-NL" sz="1000" dirty="0"/>
              <a:t>, </a:t>
            </a:r>
            <a:r>
              <a:rPr lang="nl-NL" sz="1000" dirty="0" smtClean="0"/>
              <a:t>OneDrive en </a:t>
            </a:r>
            <a:r>
              <a:rPr lang="nl-NL" sz="1000" dirty="0" err="1" smtClean="0"/>
              <a:t>Sharepoint</a:t>
            </a:r>
            <a:r>
              <a:rPr lang="nl-NL" sz="1000" dirty="0" smtClean="0"/>
              <a:t> </a:t>
            </a:r>
            <a:r>
              <a:rPr lang="nl-NL" sz="1000" dirty="0"/>
              <a:t>Online </a:t>
            </a:r>
            <a:r>
              <a:rPr lang="nl-NL" sz="1000" dirty="0" smtClean="0"/>
              <a:t>(basis)</a:t>
            </a:r>
            <a:endParaRPr lang="nl-NL" sz="1000" dirty="0"/>
          </a:p>
          <a:p>
            <a:pPr lvl="1" eaLnBrk="1" fontAlgn="auto" hangingPunct="1">
              <a:lnSpc>
                <a:spcPts val="1400"/>
              </a:lnSpc>
              <a:spcBef>
                <a:spcPts val="0"/>
              </a:spcBef>
              <a:spcAft>
                <a:spcPts val="0"/>
              </a:spcAft>
              <a:defRPr/>
            </a:pPr>
            <a:r>
              <a:rPr lang="nl-NL" sz="1000" dirty="0" smtClean="0"/>
              <a:t>Fase 2 : migratie content van NOS-schijven en Box.com naar </a:t>
            </a:r>
            <a:r>
              <a:rPr lang="nl-NL" sz="1000" dirty="0" err="1" smtClean="0"/>
              <a:t>Sharepoint</a:t>
            </a:r>
            <a:r>
              <a:rPr lang="nl-NL" sz="1000" dirty="0" smtClean="0"/>
              <a:t> Online</a:t>
            </a:r>
            <a:endParaRPr lang="nl-NL" sz="1000" dirty="0"/>
          </a:p>
          <a:p>
            <a:pPr lvl="1" eaLnBrk="1" fontAlgn="auto" hangingPunct="1">
              <a:lnSpc>
                <a:spcPts val="1400"/>
              </a:lnSpc>
              <a:spcBef>
                <a:spcPts val="0"/>
              </a:spcBef>
              <a:spcAft>
                <a:spcPts val="0"/>
              </a:spcAft>
              <a:defRPr/>
            </a:pPr>
            <a:r>
              <a:rPr lang="nl-NL" sz="1000" dirty="0"/>
              <a:t>Fase </a:t>
            </a:r>
            <a:r>
              <a:rPr lang="nl-NL" sz="1000" dirty="0" smtClean="0"/>
              <a:t>3 : migratie </a:t>
            </a:r>
            <a:r>
              <a:rPr lang="nl-NL" sz="1000" u="sng" dirty="0" smtClean="0"/>
              <a:t>collaboratie</a:t>
            </a:r>
            <a:r>
              <a:rPr lang="nl-NL" sz="1000" dirty="0" smtClean="0"/>
              <a:t> content (teamsites) van SP2013 naar </a:t>
            </a:r>
            <a:r>
              <a:rPr lang="nl-NL" sz="1000" dirty="0" err="1" smtClean="0"/>
              <a:t>Sharepoint</a:t>
            </a:r>
            <a:r>
              <a:rPr lang="nl-NL" sz="1000" dirty="0" smtClean="0"/>
              <a:t> Online</a:t>
            </a:r>
          </a:p>
          <a:p>
            <a:pPr lvl="1" eaLnBrk="1" fontAlgn="auto" hangingPunct="1">
              <a:lnSpc>
                <a:spcPts val="1400"/>
              </a:lnSpc>
              <a:spcBef>
                <a:spcPts val="0"/>
              </a:spcBef>
              <a:spcAft>
                <a:spcPts val="0"/>
              </a:spcAft>
              <a:defRPr/>
            </a:pPr>
            <a:r>
              <a:rPr lang="nl-NL" sz="1000" dirty="0"/>
              <a:t>Doel = Collaboratie doelarchitectuur met </a:t>
            </a:r>
            <a:r>
              <a:rPr lang="nl-NL" sz="1000" dirty="0" err="1"/>
              <a:t>Sharepoint</a:t>
            </a:r>
            <a:r>
              <a:rPr lang="nl-NL" sz="1000" dirty="0"/>
              <a:t> Online en OneDrive</a:t>
            </a:r>
          </a:p>
          <a:p>
            <a:pPr eaLnBrk="1" hangingPunct="1">
              <a:spcBef>
                <a:spcPts val="600"/>
              </a:spcBef>
              <a:defRPr/>
            </a:pPr>
            <a:r>
              <a:rPr lang="nl-NL" sz="1200" dirty="0"/>
              <a:t>Migratie </a:t>
            </a:r>
            <a:r>
              <a:rPr lang="nl-NL" sz="1200" dirty="0">
                <a:sym typeface="Wingdings" panose="05000000000000000000" pitchFamily="2" charset="2"/>
              </a:rPr>
              <a:t> </a:t>
            </a:r>
            <a:r>
              <a:rPr lang="nl-NL" sz="1200" dirty="0"/>
              <a:t>2016 - 2017</a:t>
            </a:r>
          </a:p>
          <a:p>
            <a:pPr lvl="1" eaLnBrk="1" fontAlgn="auto" hangingPunct="1">
              <a:lnSpc>
                <a:spcPts val="1400"/>
              </a:lnSpc>
              <a:spcBef>
                <a:spcPts val="0"/>
              </a:spcBef>
              <a:spcAft>
                <a:spcPts val="0"/>
              </a:spcAft>
              <a:defRPr/>
            </a:pPr>
            <a:r>
              <a:rPr lang="nl-NL" sz="1000" dirty="0" smtClean="0"/>
              <a:t>SP2013 On-</a:t>
            </a:r>
            <a:r>
              <a:rPr lang="nl-NL" sz="1000" dirty="0" err="1"/>
              <a:t>P</a:t>
            </a:r>
            <a:r>
              <a:rPr lang="nl-NL" sz="1000" dirty="0" err="1" smtClean="0"/>
              <a:t>remise</a:t>
            </a:r>
            <a:r>
              <a:rPr lang="nl-NL" sz="1000" dirty="0" smtClean="0"/>
              <a:t> als ‘sterfhuisconstructie’</a:t>
            </a:r>
          </a:p>
          <a:p>
            <a:pPr lvl="1" eaLnBrk="1" fontAlgn="auto" hangingPunct="1">
              <a:lnSpc>
                <a:spcPts val="1400"/>
              </a:lnSpc>
              <a:spcBef>
                <a:spcPts val="0"/>
              </a:spcBef>
              <a:spcAft>
                <a:spcPts val="0"/>
              </a:spcAft>
              <a:defRPr/>
            </a:pPr>
            <a:r>
              <a:rPr lang="nl-NL" sz="1000" dirty="0" smtClean="0"/>
              <a:t>Alle resterende SP oplossingen migreren naar meest geschikte doelplatform, doelplatform bepalen op basis van kernfunctionaliteit</a:t>
            </a:r>
          </a:p>
          <a:p>
            <a:pPr lvl="2" eaLnBrk="1" fontAlgn="auto" hangingPunct="1">
              <a:lnSpc>
                <a:spcPts val="1400"/>
              </a:lnSpc>
              <a:spcBef>
                <a:spcPts val="0"/>
              </a:spcBef>
              <a:spcAft>
                <a:spcPts val="0"/>
              </a:spcAft>
              <a:defRPr/>
            </a:pPr>
            <a:r>
              <a:rPr lang="nl-NL" sz="1000" u="sng" dirty="0" smtClean="0"/>
              <a:t>Portaal</a:t>
            </a:r>
            <a:r>
              <a:rPr lang="nl-NL" sz="1000" dirty="0" smtClean="0"/>
              <a:t> oplossingen migreren, naar Web CMS voor internet (anoniem), naar SP Online voor intranet (niet anoniem)</a:t>
            </a:r>
          </a:p>
          <a:p>
            <a:pPr lvl="2" eaLnBrk="1" fontAlgn="auto" hangingPunct="1">
              <a:lnSpc>
                <a:spcPts val="1400"/>
              </a:lnSpc>
              <a:spcBef>
                <a:spcPts val="0"/>
              </a:spcBef>
              <a:spcAft>
                <a:spcPts val="0"/>
              </a:spcAft>
              <a:defRPr/>
            </a:pPr>
            <a:r>
              <a:rPr lang="nl-NL" sz="1000" u="sng" dirty="0" smtClean="0"/>
              <a:t>Maatwerk</a:t>
            </a:r>
            <a:r>
              <a:rPr lang="nl-NL" sz="1000" dirty="0" smtClean="0"/>
              <a:t> oplossingen migreren naar geschikt maatwerk-platform, bijvoorbeeld:</a:t>
            </a:r>
          </a:p>
          <a:p>
            <a:pPr lvl="3" eaLnBrk="1" fontAlgn="auto" hangingPunct="1">
              <a:lnSpc>
                <a:spcPts val="1400"/>
              </a:lnSpc>
              <a:spcBef>
                <a:spcPts val="0"/>
              </a:spcBef>
              <a:spcAft>
                <a:spcPts val="0"/>
              </a:spcAft>
              <a:defRPr/>
            </a:pPr>
            <a:r>
              <a:rPr lang="nl-NL" sz="1000" dirty="0" smtClean="0"/>
              <a:t>DPM naar </a:t>
            </a:r>
            <a:r>
              <a:rPr lang="nl-NL" sz="1000" dirty="0" err="1"/>
              <a:t>BasiX</a:t>
            </a:r>
            <a:r>
              <a:rPr lang="nl-NL" sz="1000" dirty="0"/>
              <a:t> &amp; </a:t>
            </a:r>
            <a:r>
              <a:rPr lang="nl-NL" sz="1000" dirty="0" smtClean="0"/>
              <a:t>DCTM</a:t>
            </a:r>
            <a:endParaRPr lang="nl-NL" sz="1000" dirty="0"/>
          </a:p>
          <a:p>
            <a:pPr lvl="3" eaLnBrk="1" fontAlgn="auto" hangingPunct="1">
              <a:lnSpc>
                <a:spcPts val="1400"/>
              </a:lnSpc>
              <a:spcBef>
                <a:spcPts val="0"/>
              </a:spcBef>
              <a:spcAft>
                <a:spcPts val="0"/>
              </a:spcAft>
              <a:defRPr/>
            </a:pPr>
            <a:r>
              <a:rPr lang="nl-NL" sz="1000" dirty="0"/>
              <a:t>GZ, IKB, OVL, Slimme meter check, Medewerkers portaal </a:t>
            </a:r>
            <a:r>
              <a:rPr lang="nl-NL" sz="1000" dirty="0" smtClean="0"/>
              <a:t>naar </a:t>
            </a:r>
            <a:r>
              <a:rPr lang="nl-NL" sz="1000" dirty="0" err="1" smtClean="0"/>
              <a:t>Mendix</a:t>
            </a:r>
            <a:r>
              <a:rPr lang="nl-NL" sz="1000" dirty="0" smtClean="0"/>
              <a:t> RPD platform</a:t>
            </a:r>
          </a:p>
          <a:p>
            <a:pPr lvl="3">
              <a:lnSpc>
                <a:spcPts val="1400"/>
              </a:lnSpc>
              <a:defRPr/>
            </a:pPr>
            <a:r>
              <a:rPr lang="nl-NL" sz="1000" dirty="0" smtClean="0"/>
              <a:t>A-HUB, BRM, KCW business </a:t>
            </a:r>
            <a:r>
              <a:rPr lang="nl-NL" sz="1000" dirty="0" err="1" smtClean="0"/>
              <a:t>rules</a:t>
            </a:r>
            <a:r>
              <a:rPr lang="nl-NL" sz="1000" dirty="0" smtClean="0"/>
              <a:t>, KCW uitval, LIP, SAAR, TTF, Werkvoorraad naar </a:t>
            </a:r>
            <a:r>
              <a:rPr lang="nl-NL" sz="1000" dirty="0" err="1"/>
              <a:t>Mendix</a:t>
            </a:r>
            <a:r>
              <a:rPr lang="nl-NL" sz="1000" dirty="0"/>
              <a:t> RPD </a:t>
            </a:r>
            <a:r>
              <a:rPr lang="nl-NL" sz="1000" dirty="0" smtClean="0"/>
              <a:t>platform</a:t>
            </a:r>
          </a:p>
          <a:p>
            <a:pPr>
              <a:lnSpc>
                <a:spcPts val="1400"/>
              </a:lnSpc>
              <a:spcBef>
                <a:spcPts val="600"/>
              </a:spcBef>
              <a:defRPr/>
            </a:pPr>
            <a:r>
              <a:rPr lang="nl-NL" sz="1200" dirty="0" err="1">
                <a:sym typeface="Wingdings" panose="05000000000000000000" pitchFamily="2" charset="2"/>
              </a:rPr>
              <a:t>Uitfaseren</a:t>
            </a:r>
            <a:r>
              <a:rPr lang="nl-NL" sz="1200" dirty="0">
                <a:sym typeface="Wingdings" panose="05000000000000000000" pitchFamily="2" charset="2"/>
              </a:rPr>
              <a:t> </a:t>
            </a:r>
            <a:r>
              <a:rPr lang="nl-NL" sz="1200" dirty="0" err="1">
                <a:sym typeface="Wingdings" panose="05000000000000000000" pitchFamily="2" charset="2"/>
              </a:rPr>
              <a:t>Sharepoint</a:t>
            </a:r>
            <a:r>
              <a:rPr lang="nl-NL" sz="1200" dirty="0">
                <a:sym typeface="Wingdings" panose="05000000000000000000" pitchFamily="2" charset="2"/>
              </a:rPr>
              <a:t> on-</a:t>
            </a:r>
            <a:r>
              <a:rPr lang="nl-NL" sz="1200" dirty="0" err="1">
                <a:sym typeface="Wingdings" panose="05000000000000000000" pitchFamily="2" charset="2"/>
              </a:rPr>
              <a:t>premise</a:t>
            </a:r>
            <a:r>
              <a:rPr lang="nl-NL" sz="1200" dirty="0">
                <a:sym typeface="Wingdings" panose="05000000000000000000" pitchFamily="2" charset="2"/>
              </a:rPr>
              <a:t> 2013  </a:t>
            </a:r>
            <a:r>
              <a:rPr lang="nl-NL" sz="1200" dirty="0"/>
              <a:t>2018</a:t>
            </a:r>
            <a:endParaRPr lang="nl-NL" sz="1200" dirty="0">
              <a:sym typeface="Wingdings" panose="05000000000000000000" pitchFamily="2" charset="2"/>
            </a:endParaRPr>
          </a:p>
        </p:txBody>
      </p:sp>
      <p:sp>
        <p:nvSpPr>
          <p:cNvPr id="3" name="Titel 2"/>
          <p:cNvSpPr>
            <a:spLocks noGrp="1"/>
          </p:cNvSpPr>
          <p:nvPr>
            <p:ph type="title"/>
          </p:nvPr>
        </p:nvSpPr>
        <p:spPr>
          <a:xfrm>
            <a:off x="684213" y="0"/>
            <a:ext cx="8135937" cy="879475"/>
          </a:xfrm>
        </p:spPr>
        <p:txBody>
          <a:bodyPr/>
          <a:lstStyle/>
          <a:p>
            <a:pPr eaLnBrk="1" fontAlgn="auto" hangingPunct="1">
              <a:spcBef>
                <a:spcPts val="0"/>
              </a:spcBef>
              <a:spcAft>
                <a:spcPts val="0"/>
              </a:spcAft>
              <a:defRPr/>
            </a:pPr>
            <a:r>
              <a:rPr lang="nl-NL" dirty="0" smtClean="0"/>
              <a:t>Bavo </a:t>
            </a:r>
            <a:r>
              <a:rPr lang="nl-NL" dirty="0" err="1" smtClean="0"/>
              <a:t>Roadmap</a:t>
            </a:r>
            <a:r>
              <a:rPr lang="nl-NL" dirty="0" smtClean="0"/>
              <a:t> - Portals</a:t>
            </a:r>
            <a:endParaRPr lang="nl-NL" dirty="0"/>
          </a:p>
        </p:txBody>
      </p:sp>
      <p:sp>
        <p:nvSpPr>
          <p:cNvPr id="4" name="Tekstvak 3"/>
          <p:cNvSpPr txBox="1"/>
          <p:nvPr/>
        </p:nvSpPr>
        <p:spPr>
          <a:xfrm>
            <a:off x="4965700" y="3036813"/>
            <a:ext cx="3871913" cy="327025"/>
          </a:xfrm>
          <a:prstGeom prst="rect">
            <a:avLst/>
          </a:pr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nl-NL"/>
            </a:defPPr>
            <a:lvl1pPr algn="ctr">
              <a:defRPr sz="1600"/>
            </a:lvl1pPr>
          </a:lstStyle>
          <a:p>
            <a:pPr algn="l">
              <a:defRPr/>
            </a:pPr>
            <a:r>
              <a:rPr lang="nl-NL" sz="900" dirty="0" smtClean="0"/>
              <a:t>DC Aanbesteding: contract KPN eindigt 1/9/2017, transitie tot 1/9/2018 </a:t>
            </a:r>
            <a:r>
              <a:rPr lang="nl-NL" sz="900" dirty="0" smtClean="0">
                <a:sym typeface="Wingdings" panose="05000000000000000000" pitchFamily="2" charset="2"/>
              </a:rPr>
              <a:t> sterfhuis leegmaken begin 2018</a:t>
            </a:r>
            <a:endParaRPr lang="nl-NL" sz="900" dirty="0" smtClean="0"/>
          </a:p>
        </p:txBody>
      </p:sp>
      <p:sp>
        <p:nvSpPr>
          <p:cNvPr id="5" name="PIJL-RECHTS 4"/>
          <p:cNvSpPr/>
          <p:nvPr/>
        </p:nvSpPr>
        <p:spPr>
          <a:xfrm>
            <a:off x="3995936" y="3110951"/>
            <a:ext cx="863600" cy="217488"/>
          </a:xfrm>
          <a:prstGeom prst="rightArrow">
            <a:avLst/>
          </a:pr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nl-NL" sz="900"/>
          </a:p>
        </p:txBody>
      </p:sp>
    </p:spTree>
    <p:extLst>
      <p:ext uri="{BB962C8B-B14F-4D97-AF65-F5344CB8AC3E}">
        <p14:creationId xmlns:p14="http://schemas.microsoft.com/office/powerpoint/2010/main" val="2849677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4767" y="-1"/>
            <a:ext cx="6854469" cy="5143501"/>
          </a:xfrm>
          <a:prstGeom prst="rect">
            <a:avLst/>
          </a:prstGeom>
        </p:spPr>
      </p:pic>
      <p:sp>
        <p:nvSpPr>
          <p:cNvPr id="2" name="Tijdelijke aanduiding voor afbeelding 1"/>
          <p:cNvSpPr>
            <a:spLocks noGrp="1"/>
          </p:cNvSpPr>
          <p:nvPr>
            <p:ph type="pic" sz="quarter" idx="10"/>
          </p:nvPr>
        </p:nvSpPr>
        <p:spPr/>
      </p:sp>
    </p:spTree>
    <p:extLst>
      <p:ext uri="{BB962C8B-B14F-4D97-AF65-F5344CB8AC3E}">
        <p14:creationId xmlns:p14="http://schemas.microsoft.com/office/powerpoint/2010/main" val="1575571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1"/>
          </p:nvPr>
        </p:nvSpPr>
        <p:spPr>
          <a:xfrm>
            <a:off x="683568" y="1131590"/>
            <a:ext cx="8136581" cy="3321844"/>
          </a:xfr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indent="0" algn="l" rtl="0" fontAlgn="base">
              <a:spcBef>
                <a:spcPct val="0"/>
              </a:spcBef>
              <a:spcAft>
                <a:spcPct val="0"/>
              </a:spcAft>
              <a:buNone/>
            </a:pPr>
            <a:r>
              <a:rPr lang="nl-NL" sz="1100" kern="1200" dirty="0" smtClean="0">
                <a:solidFill>
                  <a:schemeClr val="tx2"/>
                </a:solidFill>
                <a:latin typeface="+mn-lt"/>
                <a:ea typeface="+mn-ea"/>
                <a:cs typeface="+mn-cs"/>
              </a:rPr>
              <a:t>De </a:t>
            </a:r>
            <a:r>
              <a:rPr lang="nl-NL" sz="1100" kern="1200" dirty="0">
                <a:solidFill>
                  <a:schemeClr val="tx2"/>
                </a:solidFill>
                <a:latin typeface="+mn-lt"/>
                <a:ea typeface="+mn-ea"/>
                <a:cs typeface="+mn-cs"/>
              </a:rPr>
              <a:t>essentie is dat de classificatie voor de as-is en </a:t>
            </a:r>
            <a:r>
              <a:rPr lang="nl-NL" sz="1100" kern="1200" dirty="0" err="1">
                <a:solidFill>
                  <a:schemeClr val="tx2"/>
                </a:solidFill>
                <a:latin typeface="+mn-lt"/>
                <a:ea typeface="+mn-ea"/>
                <a:cs typeface="+mn-cs"/>
              </a:rPr>
              <a:t>to-be</a:t>
            </a:r>
            <a:r>
              <a:rPr lang="nl-NL" sz="1100" kern="1200" dirty="0">
                <a:solidFill>
                  <a:schemeClr val="tx2"/>
                </a:solidFill>
                <a:latin typeface="+mn-lt"/>
                <a:ea typeface="+mn-ea"/>
                <a:cs typeface="+mn-cs"/>
              </a:rPr>
              <a:t> per domein/bedrijfsfunctie handvatten geeft voor het vaststellen van de doelarchitectuur en de transitie(s) daar naar toe te definiëren;</a:t>
            </a:r>
          </a:p>
          <a:p>
            <a:pPr algn="l" rtl="0" fontAlgn="base">
              <a:spcBef>
                <a:spcPct val="0"/>
              </a:spcBef>
              <a:spcAft>
                <a:spcPct val="0"/>
              </a:spcAft>
            </a:pPr>
            <a:endParaRPr lang="nl-NL" sz="1100" kern="1200" dirty="0">
              <a:solidFill>
                <a:schemeClr val="tx2"/>
              </a:solidFill>
              <a:latin typeface="+mn-lt"/>
              <a:ea typeface="+mn-ea"/>
              <a:cs typeface="+mn-cs"/>
            </a:endParaRPr>
          </a:p>
          <a:p>
            <a:pPr marL="0" indent="0" algn="l" rtl="0" fontAlgn="base">
              <a:spcBef>
                <a:spcPct val="0"/>
              </a:spcBef>
              <a:spcAft>
                <a:spcPct val="0"/>
              </a:spcAft>
              <a:buNone/>
            </a:pPr>
            <a:r>
              <a:rPr lang="nl-NL" sz="1100" kern="1200" dirty="0">
                <a:solidFill>
                  <a:schemeClr val="tx2"/>
                </a:solidFill>
                <a:latin typeface="+mn-lt"/>
                <a:ea typeface="+mn-ea"/>
                <a:cs typeface="+mn-cs"/>
              </a:rPr>
              <a:t>Toepassing leidt tot een fit-</a:t>
            </a:r>
            <a:r>
              <a:rPr lang="nl-NL" sz="1100" kern="1200" dirty="0" err="1">
                <a:solidFill>
                  <a:schemeClr val="tx2"/>
                </a:solidFill>
                <a:latin typeface="+mn-lt"/>
                <a:ea typeface="+mn-ea"/>
                <a:cs typeface="+mn-cs"/>
              </a:rPr>
              <a:t>for</a:t>
            </a:r>
            <a:r>
              <a:rPr lang="nl-NL" sz="1100" kern="1200" dirty="0">
                <a:solidFill>
                  <a:schemeClr val="tx2"/>
                </a:solidFill>
                <a:latin typeface="+mn-lt"/>
                <a:ea typeface="+mn-ea"/>
                <a:cs typeface="+mn-cs"/>
              </a:rPr>
              <a:t>-</a:t>
            </a:r>
            <a:r>
              <a:rPr lang="nl-NL" sz="1100" kern="1200" dirty="0" err="1">
                <a:solidFill>
                  <a:schemeClr val="tx2"/>
                </a:solidFill>
                <a:latin typeface="+mn-lt"/>
                <a:ea typeface="+mn-ea"/>
                <a:cs typeface="+mn-cs"/>
              </a:rPr>
              <a:t>purpose</a:t>
            </a:r>
            <a:r>
              <a:rPr lang="nl-NL" sz="1100" kern="1200" dirty="0">
                <a:solidFill>
                  <a:schemeClr val="tx2"/>
                </a:solidFill>
                <a:latin typeface="+mn-lt"/>
                <a:ea typeface="+mn-ea"/>
                <a:cs typeface="+mn-cs"/>
              </a:rPr>
              <a:t> landschap:</a:t>
            </a:r>
          </a:p>
          <a:p>
            <a:pPr algn="l" rtl="0" fontAlgn="base">
              <a:spcBef>
                <a:spcPct val="0"/>
              </a:spcBef>
              <a:spcAft>
                <a:spcPct val="0"/>
              </a:spcAft>
            </a:pPr>
            <a:r>
              <a:rPr lang="nl-NL" sz="1100" kern="1200" dirty="0">
                <a:solidFill>
                  <a:schemeClr val="tx2"/>
                </a:solidFill>
                <a:latin typeface="+mn-lt"/>
                <a:ea typeface="+mn-ea"/>
                <a:cs typeface="+mn-cs"/>
              </a:rPr>
              <a:t>Gerationaliseerd en gestandaardiseerd daar waar nodig/mogelijk;</a:t>
            </a:r>
          </a:p>
          <a:p>
            <a:pPr algn="l" rtl="0" fontAlgn="base">
              <a:spcBef>
                <a:spcPct val="0"/>
              </a:spcBef>
              <a:spcAft>
                <a:spcPct val="0"/>
              </a:spcAft>
            </a:pPr>
            <a:r>
              <a:rPr lang="nl-NL" sz="1100" kern="1200" dirty="0">
                <a:solidFill>
                  <a:schemeClr val="tx2"/>
                </a:solidFill>
                <a:latin typeface="+mn-lt"/>
                <a:ea typeface="+mn-ea"/>
                <a:cs typeface="+mn-cs"/>
              </a:rPr>
              <a:t>Wendbaar daar waar onderscheidend vermogen nodig is.</a:t>
            </a:r>
          </a:p>
          <a:p>
            <a:pPr marL="0" indent="0" algn="l" rtl="0" fontAlgn="base">
              <a:spcBef>
                <a:spcPct val="0"/>
              </a:spcBef>
              <a:spcAft>
                <a:spcPct val="0"/>
              </a:spcAft>
              <a:buNone/>
            </a:pPr>
            <a:r>
              <a:rPr lang="nl-NL" sz="1100" kern="1200" dirty="0">
                <a:solidFill>
                  <a:schemeClr val="tx2"/>
                </a:solidFill>
                <a:latin typeface="+mn-lt"/>
                <a:ea typeface="+mn-ea"/>
                <a:cs typeface="+mn-cs"/>
              </a:rPr>
              <a:t> </a:t>
            </a:r>
          </a:p>
          <a:p>
            <a:pPr marL="0" indent="0" algn="l" rtl="0" fontAlgn="base">
              <a:spcBef>
                <a:spcPct val="0"/>
              </a:spcBef>
              <a:spcAft>
                <a:spcPct val="0"/>
              </a:spcAft>
              <a:buNone/>
            </a:pPr>
            <a:r>
              <a:rPr lang="nl-NL" sz="1100" kern="1200" dirty="0" err="1">
                <a:solidFill>
                  <a:schemeClr val="tx2"/>
                </a:solidFill>
                <a:latin typeface="+mn-lt"/>
                <a:ea typeface="+mn-ea"/>
                <a:cs typeface="+mn-cs"/>
              </a:rPr>
              <a:t>Randvoorwaardelijk</a:t>
            </a:r>
            <a:r>
              <a:rPr lang="nl-NL" sz="1100" kern="1200" dirty="0">
                <a:solidFill>
                  <a:schemeClr val="tx2"/>
                </a:solidFill>
                <a:latin typeface="+mn-lt"/>
                <a:ea typeface="+mn-ea"/>
                <a:cs typeface="+mn-cs"/>
              </a:rPr>
              <a:t> is :</a:t>
            </a:r>
          </a:p>
          <a:p>
            <a:pPr algn="l" rtl="0" fontAlgn="base">
              <a:spcBef>
                <a:spcPct val="0"/>
              </a:spcBef>
              <a:spcAft>
                <a:spcPct val="0"/>
              </a:spcAft>
            </a:pPr>
            <a:r>
              <a:rPr lang="nl-NL" sz="1100" kern="1200" dirty="0">
                <a:solidFill>
                  <a:schemeClr val="tx2"/>
                </a:solidFill>
                <a:latin typeface="+mn-lt"/>
                <a:ea typeface="+mn-ea"/>
                <a:cs typeface="+mn-cs"/>
              </a:rPr>
              <a:t>De </a:t>
            </a:r>
            <a:r>
              <a:rPr lang="nl-NL" sz="1100" kern="1200" dirty="0" err="1">
                <a:solidFill>
                  <a:schemeClr val="tx2"/>
                </a:solidFill>
                <a:latin typeface="+mn-lt"/>
                <a:ea typeface="+mn-ea"/>
                <a:cs typeface="+mn-cs"/>
              </a:rPr>
              <a:t>demand</a:t>
            </a:r>
            <a:r>
              <a:rPr lang="nl-NL" sz="1100" kern="1200" dirty="0">
                <a:solidFill>
                  <a:schemeClr val="tx2"/>
                </a:solidFill>
                <a:latin typeface="+mn-lt"/>
                <a:ea typeface="+mn-ea"/>
                <a:cs typeface="+mn-cs"/>
              </a:rPr>
              <a:t>-kant gaat acteren in lijn met de classificatie per domein/bedrijfsfunctie;</a:t>
            </a:r>
          </a:p>
          <a:p>
            <a:pPr algn="l" rtl="0" fontAlgn="base">
              <a:spcBef>
                <a:spcPct val="0"/>
              </a:spcBef>
              <a:spcAft>
                <a:spcPct val="0"/>
              </a:spcAft>
            </a:pPr>
            <a:r>
              <a:rPr lang="nl-NL" sz="1100" kern="1200" dirty="0">
                <a:solidFill>
                  <a:schemeClr val="tx2"/>
                </a:solidFill>
                <a:latin typeface="+mn-lt"/>
                <a:ea typeface="+mn-ea"/>
                <a:cs typeface="+mn-cs"/>
              </a:rPr>
              <a:t>Daarbij meer focus wordt aangebracht, keuzes maken in wat we wél en wat we níet gaan doen;</a:t>
            </a:r>
          </a:p>
          <a:p>
            <a:pPr marL="0" indent="0" algn="l" rtl="0" fontAlgn="base">
              <a:spcBef>
                <a:spcPct val="0"/>
              </a:spcBef>
              <a:spcAft>
                <a:spcPct val="0"/>
              </a:spcAft>
              <a:buNone/>
            </a:pPr>
            <a:r>
              <a:rPr lang="nl-NL" sz="1100" kern="1200" dirty="0">
                <a:solidFill>
                  <a:schemeClr val="tx2"/>
                </a:solidFill>
                <a:latin typeface="+mn-lt"/>
                <a:ea typeface="+mn-ea"/>
                <a:cs typeface="+mn-cs"/>
              </a:rPr>
              <a:t> </a:t>
            </a:r>
          </a:p>
          <a:p>
            <a:pPr marL="0" indent="0" algn="l" rtl="0" fontAlgn="base">
              <a:spcBef>
                <a:spcPct val="0"/>
              </a:spcBef>
              <a:spcAft>
                <a:spcPct val="0"/>
              </a:spcAft>
              <a:buNone/>
            </a:pPr>
            <a:r>
              <a:rPr lang="nl-NL" sz="1100" kern="1200" dirty="0">
                <a:solidFill>
                  <a:schemeClr val="tx2"/>
                </a:solidFill>
                <a:latin typeface="+mn-lt"/>
                <a:ea typeface="+mn-ea"/>
                <a:cs typeface="+mn-cs"/>
              </a:rPr>
              <a:t>Dus uiteindelijk niet alleen een beter fit-</a:t>
            </a:r>
            <a:r>
              <a:rPr lang="nl-NL" sz="1100" kern="1200" dirty="0" err="1">
                <a:solidFill>
                  <a:schemeClr val="tx2"/>
                </a:solidFill>
                <a:latin typeface="+mn-lt"/>
                <a:ea typeface="+mn-ea"/>
                <a:cs typeface="+mn-cs"/>
              </a:rPr>
              <a:t>for</a:t>
            </a:r>
            <a:r>
              <a:rPr lang="nl-NL" sz="1100" kern="1200" dirty="0">
                <a:solidFill>
                  <a:schemeClr val="tx2"/>
                </a:solidFill>
                <a:latin typeface="+mn-lt"/>
                <a:ea typeface="+mn-ea"/>
                <a:cs typeface="+mn-cs"/>
              </a:rPr>
              <a:t>-</a:t>
            </a:r>
            <a:r>
              <a:rPr lang="nl-NL" sz="1100" kern="1200" dirty="0" err="1">
                <a:solidFill>
                  <a:schemeClr val="tx2"/>
                </a:solidFill>
                <a:latin typeface="+mn-lt"/>
                <a:ea typeface="+mn-ea"/>
                <a:cs typeface="+mn-cs"/>
              </a:rPr>
              <a:t>purpose</a:t>
            </a:r>
            <a:r>
              <a:rPr lang="nl-NL" sz="1100" kern="1200" dirty="0">
                <a:solidFill>
                  <a:schemeClr val="tx2"/>
                </a:solidFill>
                <a:latin typeface="+mn-lt"/>
                <a:ea typeface="+mn-ea"/>
                <a:cs typeface="+mn-cs"/>
              </a:rPr>
              <a:t> landschap, maar ook minder projecten / changes die we als ICT moeten uitvoeren.</a:t>
            </a:r>
          </a:p>
          <a:p>
            <a:pPr algn="l" rtl="0" fontAlgn="base">
              <a:spcBef>
                <a:spcPct val="0"/>
              </a:spcBef>
              <a:spcAft>
                <a:spcPct val="0"/>
              </a:spcAft>
            </a:pPr>
            <a:endParaRPr lang="nl-NL" sz="1100" kern="1200" dirty="0">
              <a:solidFill>
                <a:schemeClr val="tx2"/>
              </a:solidFill>
              <a:latin typeface="+mn-lt"/>
              <a:ea typeface="+mn-ea"/>
              <a:cs typeface="+mn-cs"/>
            </a:endParaRPr>
          </a:p>
        </p:txBody>
      </p:sp>
      <p:sp>
        <p:nvSpPr>
          <p:cNvPr id="3" name="Titel 2"/>
          <p:cNvSpPr>
            <a:spLocks noGrp="1"/>
          </p:cNvSpPr>
          <p:nvPr>
            <p:ph type="title"/>
          </p:nvPr>
        </p:nvSpPr>
        <p:spPr/>
        <p:txBody>
          <a:bodyPr>
            <a:normAutofit/>
          </a:bodyPr>
          <a:lstStyle/>
          <a:p>
            <a:r>
              <a:rPr lang="nl-NL" dirty="0"/>
              <a:t>ASG Architectuurclassificatie Eisen aan ICT</a:t>
            </a:r>
          </a:p>
        </p:txBody>
      </p:sp>
    </p:spTree>
    <p:extLst>
      <p:ext uri="{BB962C8B-B14F-4D97-AF65-F5344CB8AC3E}">
        <p14:creationId xmlns:p14="http://schemas.microsoft.com/office/powerpoint/2010/main" val="1368629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p:cNvSpPr/>
          <p:nvPr/>
        </p:nvSpPr>
        <p:spPr>
          <a:xfrm>
            <a:off x="6228184" y="627534"/>
            <a:ext cx="1749158" cy="2304256"/>
          </a:xfrm>
          <a:prstGeom prst="rect">
            <a:avLst/>
          </a:prstGeom>
          <a:solidFill>
            <a:srgbClr val="FFFFCC"/>
          </a:solidFill>
          <a:ln>
            <a:noFill/>
          </a:ln>
          <a:effectLst>
            <a:outerShdw blurRad="50800" dist="38100" dir="5400000" algn="t" rotWithShape="0">
              <a:prstClr val="black">
                <a:alpha val="40000"/>
              </a:prstClr>
            </a:outerShdw>
          </a:effectLst>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p:txBody>
          <a:bodyPr>
            <a:normAutofit/>
          </a:bodyPr>
          <a:lstStyle/>
          <a:p>
            <a:r>
              <a:rPr lang="en-US" sz="1800" dirty="0" smtClean="0"/>
              <a:t>Mapping </a:t>
            </a:r>
            <a:r>
              <a:rPr lang="en-US" sz="1800" dirty="0" smtClean="0">
                <a:solidFill>
                  <a:schemeClr val="tx2"/>
                </a:solidFill>
              </a:rPr>
              <a:t>as-is</a:t>
            </a:r>
            <a:r>
              <a:rPr lang="en-US" sz="1800" dirty="0" smtClean="0"/>
              <a:t> </a:t>
            </a:r>
            <a:r>
              <a:rPr lang="en-US" sz="1800" dirty="0" err="1" smtClean="0"/>
              <a:t>en</a:t>
            </a:r>
            <a:r>
              <a:rPr lang="en-US" sz="1800" dirty="0" smtClean="0"/>
              <a:t> </a:t>
            </a:r>
            <a:r>
              <a:rPr lang="en-US" sz="1800" dirty="0" smtClean="0">
                <a:solidFill>
                  <a:schemeClr val="tx2"/>
                </a:solidFill>
              </a:rPr>
              <a:t>to-be</a:t>
            </a:r>
            <a:endParaRPr lang="nl-NL" sz="1800" dirty="0">
              <a:solidFill>
                <a:schemeClr val="tx2"/>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627534"/>
            <a:ext cx="5029175" cy="4294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hoek 2"/>
          <p:cNvSpPr/>
          <p:nvPr/>
        </p:nvSpPr>
        <p:spPr>
          <a:xfrm>
            <a:off x="6444208" y="1148648"/>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p:cNvSpPr txBox="1"/>
          <p:nvPr/>
        </p:nvSpPr>
        <p:spPr>
          <a:xfrm>
            <a:off x="6444208" y="769923"/>
            <a:ext cx="1370888" cy="253916"/>
          </a:xfrm>
          <a:prstGeom prst="rect">
            <a:avLst/>
          </a:prstGeom>
          <a:noFill/>
        </p:spPr>
        <p:txBody>
          <a:bodyPr wrap="none" rtlCol="0">
            <a:spAutoFit/>
          </a:bodyPr>
          <a:lstStyle/>
          <a:p>
            <a:r>
              <a:rPr lang="nl-NL" sz="1050" dirty="0" smtClean="0">
                <a:solidFill>
                  <a:schemeClr val="tx2"/>
                </a:solidFill>
              </a:rPr>
              <a:t>Legenda </a:t>
            </a:r>
            <a:r>
              <a:rPr lang="nl-NL" sz="1050" dirty="0" err="1" smtClean="0">
                <a:solidFill>
                  <a:schemeClr val="tx2"/>
                </a:solidFill>
              </a:rPr>
              <a:t>sourcing</a:t>
            </a:r>
            <a:endParaRPr lang="nl-NL" sz="1050" dirty="0">
              <a:solidFill>
                <a:schemeClr val="tx2"/>
              </a:solidFill>
            </a:endParaRPr>
          </a:p>
        </p:txBody>
      </p:sp>
      <p:sp>
        <p:nvSpPr>
          <p:cNvPr id="6" name="Tekstvak 5"/>
          <p:cNvSpPr txBox="1"/>
          <p:nvPr/>
        </p:nvSpPr>
        <p:spPr>
          <a:xfrm>
            <a:off x="6612866" y="1093698"/>
            <a:ext cx="1271502" cy="253916"/>
          </a:xfrm>
          <a:prstGeom prst="rect">
            <a:avLst/>
          </a:prstGeom>
          <a:noFill/>
        </p:spPr>
        <p:txBody>
          <a:bodyPr wrap="none" rtlCol="0">
            <a:spAutoFit/>
          </a:bodyPr>
          <a:lstStyle/>
          <a:p>
            <a:r>
              <a:rPr lang="nl-NL" sz="1050" dirty="0" smtClean="0">
                <a:solidFill>
                  <a:schemeClr val="tx2"/>
                </a:solidFill>
              </a:rPr>
              <a:t>Onderscheidend</a:t>
            </a:r>
            <a:endParaRPr lang="nl-NL" sz="1050" dirty="0">
              <a:solidFill>
                <a:schemeClr val="tx2"/>
              </a:solidFill>
            </a:endParaRPr>
          </a:p>
        </p:txBody>
      </p:sp>
      <p:sp>
        <p:nvSpPr>
          <p:cNvPr id="7" name="Rechthoek 6"/>
          <p:cNvSpPr/>
          <p:nvPr/>
        </p:nvSpPr>
        <p:spPr>
          <a:xfrm>
            <a:off x="6444208" y="1402564"/>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kstvak 7"/>
          <p:cNvSpPr txBox="1"/>
          <p:nvPr/>
        </p:nvSpPr>
        <p:spPr>
          <a:xfrm>
            <a:off x="6612866" y="1347614"/>
            <a:ext cx="1066318" cy="253916"/>
          </a:xfrm>
          <a:prstGeom prst="rect">
            <a:avLst/>
          </a:prstGeom>
          <a:noFill/>
        </p:spPr>
        <p:txBody>
          <a:bodyPr wrap="none" rtlCol="0">
            <a:spAutoFit/>
          </a:bodyPr>
          <a:lstStyle/>
          <a:p>
            <a:r>
              <a:rPr lang="nl-NL" sz="1050" dirty="0" smtClean="0">
                <a:solidFill>
                  <a:schemeClr val="tx2"/>
                </a:solidFill>
              </a:rPr>
              <a:t>Geïntegreerd</a:t>
            </a:r>
            <a:endParaRPr lang="nl-NL" sz="1050" dirty="0">
              <a:solidFill>
                <a:schemeClr val="tx2"/>
              </a:solidFill>
            </a:endParaRPr>
          </a:p>
        </p:txBody>
      </p:sp>
      <p:sp>
        <p:nvSpPr>
          <p:cNvPr id="9" name="Rechthoek 8"/>
          <p:cNvSpPr/>
          <p:nvPr/>
        </p:nvSpPr>
        <p:spPr>
          <a:xfrm>
            <a:off x="6444208" y="166976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p:cNvSpPr txBox="1"/>
          <p:nvPr/>
        </p:nvSpPr>
        <p:spPr>
          <a:xfrm>
            <a:off x="6612866" y="1597754"/>
            <a:ext cx="1364476" cy="253916"/>
          </a:xfrm>
          <a:prstGeom prst="rect">
            <a:avLst/>
          </a:prstGeom>
          <a:noFill/>
        </p:spPr>
        <p:txBody>
          <a:bodyPr wrap="none" rtlCol="0">
            <a:spAutoFit/>
          </a:bodyPr>
          <a:lstStyle/>
          <a:p>
            <a:r>
              <a:rPr lang="nl-NL" sz="1050" dirty="0" smtClean="0">
                <a:solidFill>
                  <a:schemeClr val="tx2"/>
                </a:solidFill>
              </a:rPr>
              <a:t>Business Kritisch</a:t>
            </a:r>
            <a:endParaRPr lang="nl-NL" sz="1050" dirty="0">
              <a:solidFill>
                <a:schemeClr val="tx2"/>
              </a:solidFill>
            </a:endParaRPr>
          </a:p>
        </p:txBody>
      </p:sp>
      <p:sp>
        <p:nvSpPr>
          <p:cNvPr id="11" name="Rechthoek 10"/>
          <p:cNvSpPr/>
          <p:nvPr/>
        </p:nvSpPr>
        <p:spPr>
          <a:xfrm>
            <a:off x="6444208" y="1941782"/>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Tekstvak 11"/>
          <p:cNvSpPr txBox="1"/>
          <p:nvPr/>
        </p:nvSpPr>
        <p:spPr>
          <a:xfrm>
            <a:off x="6612866" y="1886832"/>
            <a:ext cx="465192" cy="253916"/>
          </a:xfrm>
          <a:prstGeom prst="rect">
            <a:avLst/>
          </a:prstGeom>
          <a:noFill/>
        </p:spPr>
        <p:txBody>
          <a:bodyPr wrap="none" rtlCol="0">
            <a:spAutoFit/>
          </a:bodyPr>
          <a:lstStyle/>
          <a:p>
            <a:r>
              <a:rPr lang="nl-NL" sz="1050" dirty="0" smtClean="0">
                <a:solidFill>
                  <a:schemeClr val="tx2"/>
                </a:solidFill>
              </a:rPr>
              <a:t>BPO</a:t>
            </a:r>
            <a:endParaRPr lang="nl-NL" sz="1050" dirty="0">
              <a:solidFill>
                <a:schemeClr val="tx2"/>
              </a:solidFill>
            </a:endParaRPr>
          </a:p>
        </p:txBody>
      </p:sp>
      <p:sp>
        <p:nvSpPr>
          <p:cNvPr id="14" name="Rechthoek 13"/>
          <p:cNvSpPr/>
          <p:nvPr/>
        </p:nvSpPr>
        <p:spPr>
          <a:xfrm>
            <a:off x="4117853" y="3374643"/>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p:cNvSpPr/>
          <p:nvPr/>
        </p:nvSpPr>
        <p:spPr>
          <a:xfrm>
            <a:off x="2222252" y="3374643"/>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p:cNvSpPr/>
          <p:nvPr/>
        </p:nvSpPr>
        <p:spPr>
          <a:xfrm>
            <a:off x="2820008" y="253975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5100178" y="3386486"/>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p:cNvSpPr/>
          <p:nvPr/>
        </p:nvSpPr>
        <p:spPr>
          <a:xfrm>
            <a:off x="1140979" y="4390404"/>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p:cNvSpPr/>
          <p:nvPr/>
        </p:nvSpPr>
        <p:spPr>
          <a:xfrm>
            <a:off x="1935757" y="4390404"/>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p:cNvSpPr/>
          <p:nvPr/>
        </p:nvSpPr>
        <p:spPr>
          <a:xfrm>
            <a:off x="3555172" y="4704748"/>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hthoek 21"/>
          <p:cNvSpPr/>
          <p:nvPr/>
        </p:nvSpPr>
        <p:spPr>
          <a:xfrm>
            <a:off x="1935757"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p:cNvSpPr/>
          <p:nvPr/>
        </p:nvSpPr>
        <p:spPr>
          <a:xfrm>
            <a:off x="1533463"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p:nvSpPr>
        <p:spPr>
          <a:xfrm>
            <a:off x="3491322" y="253975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p:cNvSpPr/>
          <p:nvPr/>
        </p:nvSpPr>
        <p:spPr>
          <a:xfrm>
            <a:off x="4211960" y="253975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27"/>
          <p:cNvSpPr/>
          <p:nvPr/>
        </p:nvSpPr>
        <p:spPr>
          <a:xfrm>
            <a:off x="2732379" y="4704748"/>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Afgeronde rechthoek 12"/>
          <p:cNvSpPr/>
          <p:nvPr/>
        </p:nvSpPr>
        <p:spPr>
          <a:xfrm>
            <a:off x="6660232" y="2355726"/>
            <a:ext cx="720080" cy="2264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smtClean="0">
                <a:solidFill>
                  <a:schemeClr val="tx2"/>
                </a:solidFill>
              </a:rPr>
              <a:t>Functie</a:t>
            </a:r>
            <a:endParaRPr lang="nl-NL" sz="1000" dirty="0">
              <a:solidFill>
                <a:schemeClr val="tx2"/>
              </a:solidFill>
            </a:endParaRPr>
          </a:p>
        </p:txBody>
      </p:sp>
      <p:sp>
        <p:nvSpPr>
          <p:cNvPr id="30" name="Rechthoek 29"/>
          <p:cNvSpPr/>
          <p:nvPr/>
        </p:nvSpPr>
        <p:spPr>
          <a:xfrm>
            <a:off x="6372200" y="2485508"/>
            <a:ext cx="396044" cy="198259"/>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nl-NL" sz="700" b="1" dirty="0" smtClean="0">
                <a:solidFill>
                  <a:schemeClr val="tx2"/>
                </a:solidFill>
              </a:rPr>
              <a:t>As IS</a:t>
            </a:r>
            <a:endParaRPr lang="nl-NL" sz="700" b="1" dirty="0">
              <a:solidFill>
                <a:schemeClr val="tx2"/>
              </a:solidFill>
            </a:endParaRPr>
          </a:p>
        </p:txBody>
      </p:sp>
      <p:sp>
        <p:nvSpPr>
          <p:cNvPr id="34" name="Rechthoek 33"/>
          <p:cNvSpPr/>
          <p:nvPr/>
        </p:nvSpPr>
        <p:spPr>
          <a:xfrm>
            <a:off x="7248616" y="2487542"/>
            <a:ext cx="430567" cy="196225"/>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lnSpcReduction="10000"/>
          </a:bodyPr>
          <a:lstStyle/>
          <a:p>
            <a:pPr algn="ctr"/>
            <a:r>
              <a:rPr lang="nl-NL" sz="700" b="1" dirty="0" err="1" smtClean="0">
                <a:solidFill>
                  <a:schemeClr val="tx2"/>
                </a:solidFill>
              </a:rPr>
              <a:t>To-be</a:t>
            </a:r>
            <a:endParaRPr lang="nl-NL" sz="700" b="1" dirty="0">
              <a:solidFill>
                <a:schemeClr val="tx2"/>
              </a:solidFill>
            </a:endParaRPr>
          </a:p>
        </p:txBody>
      </p:sp>
      <p:sp>
        <p:nvSpPr>
          <p:cNvPr id="33" name="Rechthoek 32"/>
          <p:cNvSpPr/>
          <p:nvPr/>
        </p:nvSpPr>
        <p:spPr>
          <a:xfrm>
            <a:off x="1238474" y="2491611"/>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p:cNvSpPr/>
          <p:nvPr/>
        </p:nvSpPr>
        <p:spPr>
          <a:xfrm>
            <a:off x="5100178" y="2912200"/>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Rechthoek 38"/>
          <p:cNvSpPr/>
          <p:nvPr/>
        </p:nvSpPr>
        <p:spPr>
          <a:xfrm>
            <a:off x="5100178" y="3928125"/>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Rechthoek 39"/>
          <p:cNvSpPr/>
          <p:nvPr/>
        </p:nvSpPr>
        <p:spPr>
          <a:xfrm>
            <a:off x="4391980" y="3928125"/>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1" name="Rechthoek 40"/>
          <p:cNvSpPr/>
          <p:nvPr/>
        </p:nvSpPr>
        <p:spPr>
          <a:xfrm>
            <a:off x="5018298"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2" name="Rechthoek 41"/>
          <p:cNvSpPr/>
          <p:nvPr/>
        </p:nvSpPr>
        <p:spPr>
          <a:xfrm>
            <a:off x="1935757" y="3934510"/>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3" name="Rechthoek 42"/>
          <p:cNvSpPr/>
          <p:nvPr/>
        </p:nvSpPr>
        <p:spPr>
          <a:xfrm>
            <a:off x="2858355" y="3934510"/>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4" name="Rechthoek 43"/>
          <p:cNvSpPr/>
          <p:nvPr/>
        </p:nvSpPr>
        <p:spPr>
          <a:xfrm>
            <a:off x="3555172" y="3934510"/>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hthoek 45"/>
          <p:cNvSpPr/>
          <p:nvPr/>
        </p:nvSpPr>
        <p:spPr>
          <a:xfrm>
            <a:off x="2082493"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Rechthoek 46"/>
          <p:cNvSpPr/>
          <p:nvPr/>
        </p:nvSpPr>
        <p:spPr>
          <a:xfrm>
            <a:off x="2535183"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1" name="Rechthoek 50"/>
          <p:cNvSpPr/>
          <p:nvPr/>
        </p:nvSpPr>
        <p:spPr>
          <a:xfrm>
            <a:off x="3923928" y="253975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Rechthoek 51"/>
          <p:cNvSpPr/>
          <p:nvPr/>
        </p:nvSpPr>
        <p:spPr>
          <a:xfrm>
            <a:off x="3491322"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3" name="Rechthoek 52"/>
          <p:cNvSpPr/>
          <p:nvPr/>
        </p:nvSpPr>
        <p:spPr>
          <a:xfrm>
            <a:off x="2820008"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5" name="Rechthoek 54"/>
          <p:cNvSpPr/>
          <p:nvPr/>
        </p:nvSpPr>
        <p:spPr>
          <a:xfrm>
            <a:off x="5505412" y="1979192"/>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6" name="Rechthoek 55"/>
          <p:cNvSpPr/>
          <p:nvPr/>
        </p:nvSpPr>
        <p:spPr>
          <a:xfrm>
            <a:off x="5505412" y="2442468"/>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7" name="Rechthoek 56"/>
          <p:cNvSpPr/>
          <p:nvPr/>
        </p:nvSpPr>
        <p:spPr>
          <a:xfrm>
            <a:off x="5505412" y="2912616"/>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8" name="Rechthoek 57"/>
          <p:cNvSpPr/>
          <p:nvPr/>
        </p:nvSpPr>
        <p:spPr>
          <a:xfrm>
            <a:off x="5505412" y="3382740"/>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9" name="Rechthoek 58"/>
          <p:cNvSpPr/>
          <p:nvPr/>
        </p:nvSpPr>
        <p:spPr>
          <a:xfrm>
            <a:off x="1691680" y="2487543"/>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0" name="Rechthoek 59"/>
          <p:cNvSpPr/>
          <p:nvPr/>
        </p:nvSpPr>
        <p:spPr>
          <a:xfrm>
            <a:off x="1691680" y="307580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1" name="Rechthoek 60"/>
          <p:cNvSpPr/>
          <p:nvPr/>
        </p:nvSpPr>
        <p:spPr>
          <a:xfrm>
            <a:off x="1691680" y="3412336"/>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2" name="Rechthoek 61"/>
          <p:cNvSpPr/>
          <p:nvPr/>
        </p:nvSpPr>
        <p:spPr>
          <a:xfrm>
            <a:off x="1691680" y="2209029"/>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3" name="Rechthoek 62"/>
          <p:cNvSpPr/>
          <p:nvPr/>
        </p:nvSpPr>
        <p:spPr>
          <a:xfrm>
            <a:off x="1691680" y="2800101"/>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900" dirty="0" smtClean="0"/>
              <a:t>?</a:t>
            </a:r>
            <a:endParaRPr lang="nl-NL" sz="900" dirty="0"/>
          </a:p>
        </p:txBody>
      </p:sp>
      <p:sp>
        <p:nvSpPr>
          <p:cNvPr id="64" name="Rechthoek 63"/>
          <p:cNvSpPr/>
          <p:nvPr/>
        </p:nvSpPr>
        <p:spPr>
          <a:xfrm>
            <a:off x="1238474" y="3077830"/>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5" name="Rechthoek 64"/>
          <p:cNvSpPr/>
          <p:nvPr/>
        </p:nvSpPr>
        <p:spPr>
          <a:xfrm>
            <a:off x="5530353"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6" name="Rechthoek 65"/>
          <p:cNvSpPr/>
          <p:nvPr/>
        </p:nvSpPr>
        <p:spPr>
          <a:xfrm>
            <a:off x="5164002" y="4704748"/>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7" name="Rechthoek 66"/>
          <p:cNvSpPr/>
          <p:nvPr/>
        </p:nvSpPr>
        <p:spPr>
          <a:xfrm>
            <a:off x="1238474" y="3934510"/>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9" name="Rechthoek 68"/>
          <p:cNvSpPr/>
          <p:nvPr/>
        </p:nvSpPr>
        <p:spPr>
          <a:xfrm>
            <a:off x="3594199" y="3045757"/>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smtClean="0"/>
              <a:t>?</a:t>
            </a:r>
            <a:endParaRPr lang="nl-NL" sz="800" dirty="0"/>
          </a:p>
        </p:txBody>
      </p:sp>
      <p:sp>
        <p:nvSpPr>
          <p:cNvPr id="70" name="Rechthoek 69"/>
          <p:cNvSpPr/>
          <p:nvPr/>
        </p:nvSpPr>
        <p:spPr>
          <a:xfrm>
            <a:off x="4529681" y="3040136"/>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smtClean="0"/>
              <a:t>?</a:t>
            </a:r>
            <a:endParaRPr lang="nl-NL" sz="800" dirty="0"/>
          </a:p>
        </p:txBody>
      </p:sp>
      <p:sp>
        <p:nvSpPr>
          <p:cNvPr id="71" name="Rechthoek 70"/>
          <p:cNvSpPr/>
          <p:nvPr/>
        </p:nvSpPr>
        <p:spPr>
          <a:xfrm>
            <a:off x="4133639" y="305663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2" name="Rechthoek 71"/>
          <p:cNvSpPr/>
          <p:nvPr/>
        </p:nvSpPr>
        <p:spPr>
          <a:xfrm>
            <a:off x="4518259" y="3374643"/>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3" name="Rechthoek 72"/>
          <p:cNvSpPr/>
          <p:nvPr/>
        </p:nvSpPr>
        <p:spPr>
          <a:xfrm>
            <a:off x="3599892" y="3374643"/>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74" name="Rechthoek 73"/>
          <p:cNvSpPr/>
          <p:nvPr/>
        </p:nvSpPr>
        <p:spPr>
          <a:xfrm>
            <a:off x="3203848" y="3374643"/>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5" name="Rechthoek 74"/>
          <p:cNvSpPr/>
          <p:nvPr/>
        </p:nvSpPr>
        <p:spPr>
          <a:xfrm>
            <a:off x="3203848" y="3052107"/>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Rechthoek 75"/>
          <p:cNvSpPr/>
          <p:nvPr/>
        </p:nvSpPr>
        <p:spPr>
          <a:xfrm>
            <a:off x="2627784" y="3374643"/>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smtClean="0"/>
              <a:t>?</a:t>
            </a:r>
            <a:endParaRPr lang="nl-NL" sz="800" dirty="0"/>
          </a:p>
        </p:txBody>
      </p:sp>
      <p:sp>
        <p:nvSpPr>
          <p:cNvPr id="77" name="Rechthoek 76"/>
          <p:cNvSpPr/>
          <p:nvPr/>
        </p:nvSpPr>
        <p:spPr>
          <a:xfrm>
            <a:off x="2657761" y="304013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t>?</a:t>
            </a:r>
          </a:p>
        </p:txBody>
      </p:sp>
      <p:sp>
        <p:nvSpPr>
          <p:cNvPr id="78" name="Rechthoek 77"/>
          <p:cNvSpPr/>
          <p:nvPr/>
        </p:nvSpPr>
        <p:spPr>
          <a:xfrm>
            <a:off x="2222252" y="3045757"/>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9" name="Rechthoek 78"/>
          <p:cNvSpPr/>
          <p:nvPr/>
        </p:nvSpPr>
        <p:spPr>
          <a:xfrm>
            <a:off x="4217766" y="197919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0" name="Rechthoek 79"/>
          <p:cNvSpPr/>
          <p:nvPr/>
        </p:nvSpPr>
        <p:spPr>
          <a:xfrm>
            <a:off x="1238474"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2" name="Rechthoek 81"/>
          <p:cNvSpPr/>
          <p:nvPr/>
        </p:nvSpPr>
        <p:spPr>
          <a:xfrm>
            <a:off x="4391980" y="4390404"/>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3" name="Rechthoek 82"/>
          <p:cNvSpPr/>
          <p:nvPr/>
        </p:nvSpPr>
        <p:spPr>
          <a:xfrm>
            <a:off x="4391980" y="4704748"/>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4" name="Rechthoek 83"/>
          <p:cNvSpPr/>
          <p:nvPr/>
        </p:nvSpPr>
        <p:spPr>
          <a:xfrm>
            <a:off x="3551184" y="4390404"/>
            <a:ext cx="216024" cy="144016"/>
          </a:xfrm>
          <a:prstGeom prst="rect">
            <a:avLst/>
          </a:prstGeom>
          <a:gradFill flip="none" rotWithShape="1">
            <a:gsLst>
              <a:gs pos="47000">
                <a:srgbClr val="535053"/>
              </a:gs>
              <a:gs pos="100000">
                <a:srgbClr val="FFC000">
                  <a:shade val="67500"/>
                  <a:satMod val="115000"/>
                </a:srgbClr>
              </a:gs>
              <a:gs pos="54000">
                <a:srgbClr val="FFC000">
                  <a:shade val="100000"/>
                  <a:satMod val="115000"/>
                </a:srgbClr>
              </a:gs>
            </a:gsLst>
            <a:lin ang="0" scaled="1"/>
            <a:tileRect/>
          </a:gra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5" name="Rechthoek 84"/>
          <p:cNvSpPr/>
          <p:nvPr/>
        </p:nvSpPr>
        <p:spPr>
          <a:xfrm>
            <a:off x="2741526" y="4390404"/>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9" name="Rechthoek 88"/>
          <p:cNvSpPr/>
          <p:nvPr/>
        </p:nvSpPr>
        <p:spPr>
          <a:xfrm>
            <a:off x="5164002" y="4390404"/>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0" name="Rechthoek 89"/>
          <p:cNvSpPr/>
          <p:nvPr/>
        </p:nvSpPr>
        <p:spPr>
          <a:xfrm>
            <a:off x="1238474"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1" name="Rechthoek 90"/>
          <p:cNvSpPr/>
          <p:nvPr/>
        </p:nvSpPr>
        <p:spPr>
          <a:xfrm>
            <a:off x="2792388"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2" name="Rechthoek 91"/>
          <p:cNvSpPr/>
          <p:nvPr/>
        </p:nvSpPr>
        <p:spPr>
          <a:xfrm>
            <a:off x="3563888"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3" name="Rechthoek 92"/>
          <p:cNvSpPr/>
          <p:nvPr/>
        </p:nvSpPr>
        <p:spPr>
          <a:xfrm>
            <a:off x="4343884" y="1373056"/>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4" name="Rechthoek 93"/>
          <p:cNvSpPr/>
          <p:nvPr/>
        </p:nvSpPr>
        <p:spPr>
          <a:xfrm>
            <a:off x="2059972" y="1373056"/>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5" name="Rechthoek 94"/>
          <p:cNvSpPr/>
          <p:nvPr/>
        </p:nvSpPr>
        <p:spPr>
          <a:xfrm>
            <a:off x="5100178" y="2439543"/>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6" name="Rechthoek 95"/>
          <p:cNvSpPr/>
          <p:nvPr/>
        </p:nvSpPr>
        <p:spPr>
          <a:xfrm>
            <a:off x="5100178" y="197919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7" name="Rechthoek 96"/>
          <p:cNvSpPr/>
          <p:nvPr/>
        </p:nvSpPr>
        <p:spPr>
          <a:xfrm>
            <a:off x="3196431"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8" name="Rechthoek 97"/>
          <p:cNvSpPr/>
          <p:nvPr/>
        </p:nvSpPr>
        <p:spPr>
          <a:xfrm>
            <a:off x="3943874" y="1373056"/>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9" name="Rechthoek 98"/>
          <p:cNvSpPr/>
          <p:nvPr/>
        </p:nvSpPr>
        <p:spPr>
          <a:xfrm>
            <a:off x="4694262" y="1373056"/>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0" name="Rechthoek 99"/>
          <p:cNvSpPr/>
          <p:nvPr/>
        </p:nvSpPr>
        <p:spPr>
          <a:xfrm>
            <a:off x="2414030" y="1373056"/>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1" name="Rechthoek 100"/>
          <p:cNvSpPr/>
          <p:nvPr/>
        </p:nvSpPr>
        <p:spPr>
          <a:xfrm>
            <a:off x="1691680" y="1373056"/>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2" name="Rechthoek 101"/>
          <p:cNvSpPr/>
          <p:nvPr/>
        </p:nvSpPr>
        <p:spPr>
          <a:xfrm>
            <a:off x="1691680"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3" name="Rechthoek 102"/>
          <p:cNvSpPr/>
          <p:nvPr/>
        </p:nvSpPr>
        <p:spPr>
          <a:xfrm>
            <a:off x="1238474" y="2218556"/>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4" name="Rechthoek 103"/>
          <p:cNvSpPr/>
          <p:nvPr/>
        </p:nvSpPr>
        <p:spPr>
          <a:xfrm>
            <a:off x="1238474" y="2799000"/>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5" name="Rechthoek 104"/>
          <p:cNvSpPr/>
          <p:nvPr/>
        </p:nvSpPr>
        <p:spPr>
          <a:xfrm>
            <a:off x="1238474" y="3408923"/>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6" name="Rechthoek 105"/>
          <p:cNvSpPr/>
          <p:nvPr/>
        </p:nvSpPr>
        <p:spPr>
          <a:xfrm>
            <a:off x="2535183" y="253975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7" name="Rechthoek 106"/>
          <p:cNvSpPr/>
          <p:nvPr/>
        </p:nvSpPr>
        <p:spPr>
          <a:xfrm>
            <a:off x="3204259" y="253975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8" name="Rechthoek 107"/>
          <p:cNvSpPr/>
          <p:nvPr/>
        </p:nvSpPr>
        <p:spPr>
          <a:xfrm>
            <a:off x="4642161" y="253975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t>?</a:t>
            </a:r>
          </a:p>
        </p:txBody>
      </p:sp>
      <p:sp>
        <p:nvSpPr>
          <p:cNvPr id="109" name="Rechthoek 108"/>
          <p:cNvSpPr/>
          <p:nvPr/>
        </p:nvSpPr>
        <p:spPr>
          <a:xfrm>
            <a:off x="1691680" y="393990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0" name="Rechthoek 109"/>
          <p:cNvSpPr/>
          <p:nvPr/>
        </p:nvSpPr>
        <p:spPr>
          <a:xfrm>
            <a:off x="2328929" y="3934510"/>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smtClean="0"/>
              <a:t>?</a:t>
            </a:r>
            <a:endParaRPr lang="nl-NL" sz="800" dirty="0"/>
          </a:p>
        </p:txBody>
      </p:sp>
      <p:sp>
        <p:nvSpPr>
          <p:cNvPr id="111" name="Rechthoek 110"/>
          <p:cNvSpPr/>
          <p:nvPr/>
        </p:nvSpPr>
        <p:spPr>
          <a:xfrm>
            <a:off x="3193777" y="3931632"/>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2" name="Rechthoek 111"/>
          <p:cNvSpPr/>
          <p:nvPr/>
        </p:nvSpPr>
        <p:spPr>
          <a:xfrm>
            <a:off x="3901829" y="3928125"/>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3" name="Rechthoek 112"/>
          <p:cNvSpPr/>
          <p:nvPr/>
        </p:nvSpPr>
        <p:spPr>
          <a:xfrm>
            <a:off x="4795924" y="3928125"/>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4" name="Rechthoek 113"/>
          <p:cNvSpPr/>
          <p:nvPr/>
        </p:nvSpPr>
        <p:spPr>
          <a:xfrm>
            <a:off x="5505412" y="3928125"/>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5" name="Rechthoek 114"/>
          <p:cNvSpPr/>
          <p:nvPr/>
        </p:nvSpPr>
        <p:spPr>
          <a:xfrm>
            <a:off x="1533463" y="4390404"/>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6" name="Rechthoek 115"/>
          <p:cNvSpPr/>
          <p:nvPr/>
        </p:nvSpPr>
        <p:spPr>
          <a:xfrm>
            <a:off x="2359533" y="4390404"/>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7" name="Rechthoek 116"/>
          <p:cNvSpPr/>
          <p:nvPr/>
        </p:nvSpPr>
        <p:spPr>
          <a:xfrm>
            <a:off x="3181225" y="4390404"/>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8" name="Rechthoek 117"/>
          <p:cNvSpPr/>
          <p:nvPr/>
        </p:nvSpPr>
        <p:spPr>
          <a:xfrm>
            <a:off x="3975404" y="4390404"/>
            <a:ext cx="216024" cy="144016"/>
          </a:xfrm>
          <a:prstGeom prst="rect">
            <a:avLst/>
          </a:prstGeom>
          <a:gradFill flip="none" rotWithShape="1">
            <a:gsLst>
              <a:gs pos="47000">
                <a:srgbClr val="535053"/>
              </a:gs>
              <a:gs pos="100000">
                <a:srgbClr val="C00000"/>
              </a:gs>
              <a:gs pos="54000">
                <a:srgbClr val="C00000"/>
              </a:gs>
            </a:gsLst>
            <a:lin ang="0" scaled="1"/>
            <a:tileRect/>
          </a:gra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9" name="Rechthoek 118"/>
          <p:cNvSpPr/>
          <p:nvPr/>
        </p:nvSpPr>
        <p:spPr>
          <a:xfrm>
            <a:off x="5613424" y="4390404"/>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0" name="Rechthoek 119"/>
          <p:cNvSpPr/>
          <p:nvPr/>
        </p:nvSpPr>
        <p:spPr>
          <a:xfrm>
            <a:off x="5613424"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1" name="Rechthoek 120"/>
          <p:cNvSpPr/>
          <p:nvPr/>
        </p:nvSpPr>
        <p:spPr>
          <a:xfrm>
            <a:off x="4765439" y="4704748"/>
            <a:ext cx="216024" cy="144016"/>
          </a:xfrm>
          <a:prstGeom prst="rect">
            <a:avLst/>
          </a:prstGeom>
          <a:solidFill>
            <a:schemeClr val="accent6">
              <a:lumMod val="50000"/>
            </a:schemeClr>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2" name="Rechthoek 121"/>
          <p:cNvSpPr/>
          <p:nvPr/>
        </p:nvSpPr>
        <p:spPr>
          <a:xfrm>
            <a:off x="3975404" y="4704748"/>
            <a:ext cx="216024" cy="144016"/>
          </a:xfrm>
          <a:prstGeom prst="rect">
            <a:avLst/>
          </a:prstGeom>
          <a:solidFill>
            <a:srgbClr val="FFC00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3" name="Rechthoek 122"/>
          <p:cNvSpPr/>
          <p:nvPr/>
        </p:nvSpPr>
        <p:spPr>
          <a:xfrm>
            <a:off x="3203848"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4" name="Rechthoek 123"/>
          <p:cNvSpPr/>
          <p:nvPr/>
        </p:nvSpPr>
        <p:spPr>
          <a:xfrm>
            <a:off x="2359533"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5" name="Rechthoek 124"/>
          <p:cNvSpPr/>
          <p:nvPr/>
        </p:nvSpPr>
        <p:spPr>
          <a:xfrm>
            <a:off x="1140979" y="4704748"/>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6" name="Rechthoek 125"/>
          <p:cNvSpPr/>
          <p:nvPr/>
        </p:nvSpPr>
        <p:spPr>
          <a:xfrm>
            <a:off x="3204259"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7" name="Rechthoek 126"/>
          <p:cNvSpPr/>
          <p:nvPr/>
        </p:nvSpPr>
        <p:spPr>
          <a:xfrm>
            <a:off x="3923928" y="1979192"/>
            <a:ext cx="216024" cy="144016"/>
          </a:xfrm>
          <a:prstGeom prst="rect">
            <a:avLst/>
          </a:prstGeom>
          <a:solidFill>
            <a:srgbClr val="A50021"/>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8" name="Rechthoek 127"/>
          <p:cNvSpPr/>
          <p:nvPr/>
        </p:nvSpPr>
        <p:spPr>
          <a:xfrm>
            <a:off x="4642161" y="1979192"/>
            <a:ext cx="216024" cy="144016"/>
          </a:xfrm>
          <a:prstGeom prst="rect">
            <a:avLst/>
          </a:prstGeom>
          <a:solidFill>
            <a:srgbClr val="00B050"/>
          </a:soli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kstvak 20"/>
          <p:cNvSpPr txBox="1"/>
          <p:nvPr/>
        </p:nvSpPr>
        <p:spPr>
          <a:xfrm>
            <a:off x="6000775" y="3379605"/>
            <a:ext cx="3035721" cy="1200329"/>
          </a:xfrm>
          <a:prstGeom prst="rect">
            <a:avLst/>
          </a:prstGeom>
          <a:noFill/>
        </p:spPr>
        <p:txBody>
          <a:bodyPr wrap="square" rtlCol="0">
            <a:spAutoFit/>
          </a:bodyPr>
          <a:lstStyle/>
          <a:p>
            <a:pPr marL="0" indent="0">
              <a:buNone/>
            </a:pPr>
            <a:r>
              <a:rPr lang="nl-NL" sz="800" dirty="0" smtClean="0">
                <a:solidFill>
                  <a:schemeClr val="tx2"/>
                </a:solidFill>
              </a:rPr>
              <a:t>De bestaande IT bevind zich voornamelijk in kwadrant “Geïntegreerd”, zowel voor processen als voor data </a:t>
            </a:r>
          </a:p>
          <a:p>
            <a:pPr marL="0" indent="0">
              <a:buNone/>
            </a:pPr>
            <a:endParaRPr lang="nl-NL" sz="800" dirty="0" smtClean="0">
              <a:solidFill>
                <a:schemeClr val="tx2"/>
              </a:solidFill>
            </a:endParaRPr>
          </a:p>
          <a:p>
            <a:r>
              <a:rPr lang="nl-NL" sz="800" dirty="0" smtClean="0">
                <a:solidFill>
                  <a:schemeClr val="tx2"/>
                </a:solidFill>
              </a:rPr>
              <a:t>Dit betekent dat processen ingericht zijn om binnen de backend te functioneren. </a:t>
            </a:r>
          </a:p>
          <a:p>
            <a:endParaRPr lang="nl-NL" sz="800" dirty="0" smtClean="0">
              <a:solidFill>
                <a:schemeClr val="tx2"/>
              </a:solidFill>
            </a:endParaRPr>
          </a:p>
          <a:p>
            <a:r>
              <a:rPr lang="nl-NL" sz="800" dirty="0" smtClean="0">
                <a:solidFill>
                  <a:schemeClr val="tx2"/>
                </a:solidFill>
              </a:rPr>
              <a:t>Aansturing vanuit processen buiten de backend, is lastig vanwege complexe integraties </a:t>
            </a:r>
          </a:p>
          <a:p>
            <a:endParaRPr lang="nl-NL" sz="800" dirty="0"/>
          </a:p>
        </p:txBody>
      </p:sp>
      <p:sp>
        <p:nvSpPr>
          <p:cNvPr id="134" name="Rechthoek 133"/>
          <p:cNvSpPr/>
          <p:nvPr/>
        </p:nvSpPr>
        <p:spPr>
          <a:xfrm>
            <a:off x="4770653" y="4390404"/>
            <a:ext cx="216024" cy="144016"/>
          </a:xfrm>
          <a:prstGeom prst="rect">
            <a:avLst/>
          </a:prstGeom>
          <a:gradFill flip="none" rotWithShape="1">
            <a:gsLst>
              <a:gs pos="47000">
                <a:srgbClr val="535053"/>
              </a:gs>
              <a:gs pos="100000">
                <a:srgbClr val="00B050"/>
              </a:gs>
              <a:gs pos="54000">
                <a:srgbClr val="00B050"/>
              </a:gs>
            </a:gsLst>
            <a:lin ang="0" scaled="1"/>
            <a:tileRect/>
          </a:gradFill>
          <a:ln>
            <a:no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19201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Enexis Presentatie sjabloon 11-4-2013">
  <a:themeElements>
    <a:clrScheme name="Aangepast 4">
      <a:dk1>
        <a:srgbClr val="DE0073"/>
      </a:dk1>
      <a:lt1>
        <a:srgbClr val="FFFFFF"/>
      </a:lt1>
      <a:dk2>
        <a:srgbClr val="635D63"/>
      </a:dk2>
      <a:lt2>
        <a:srgbClr val="FFFFFF"/>
      </a:lt2>
      <a:accent1>
        <a:srgbClr val="BEDC00"/>
      </a:accent1>
      <a:accent2>
        <a:srgbClr val="DE0073"/>
      </a:accent2>
      <a:accent3>
        <a:srgbClr val="635D63"/>
      </a:accent3>
      <a:accent4>
        <a:srgbClr val="D7E966"/>
      </a:accent4>
      <a:accent5>
        <a:srgbClr val="EB66AB"/>
      </a:accent5>
      <a:accent6>
        <a:srgbClr val="A5A2A5"/>
      </a:accent6>
      <a:hlink>
        <a:srgbClr val="DE0073"/>
      </a:hlink>
      <a:folHlink>
        <a:srgbClr val="BEDC00"/>
      </a:folHlink>
    </a:clrScheme>
    <a:fontScheme name="Office - klassiek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enexis-powerpoint-template-16_9-jan2015.pptx" id="{E872337E-61B9-484A-9D7E-85A061E58FB4}" vid="{F00CCA2D-86F0-45AB-AD7F-2086FA48340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nexi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22289287467D4886782E71E0C055D5" ma:contentTypeVersion="1" ma:contentTypeDescription="Een nieuw document maken." ma:contentTypeScope="" ma:versionID="443aaf894de39ce3d3451b60cfc63aea">
  <xsd:schema xmlns:xsd="http://www.w3.org/2001/XMLSchema" xmlns:xs="http://www.w3.org/2001/XMLSchema" xmlns:p="http://schemas.microsoft.com/office/2006/metadata/properties" xmlns:ns2="ea7308fa-fa88-4b5c-8981-37c9cd0e339d" targetNamespace="http://schemas.microsoft.com/office/2006/metadata/properties" ma:root="true" ma:fieldsID="69024cdb75b1f552c01ddf44d64bd163" ns2:_="">
    <xsd:import namespace="ea7308fa-fa88-4b5c-8981-37c9cd0e339d"/>
    <xsd:element name="properties">
      <xsd:complexType>
        <xsd:sequence>
          <xsd:element name="documentManagement">
            <xsd:complexType>
              <xsd:all>
                <xsd:element ref="ns2:Werkgroep"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7308fa-fa88-4b5c-8981-37c9cd0e339d" elementFormDefault="qualified">
    <xsd:import namespace="http://schemas.microsoft.com/office/2006/documentManagement/types"/>
    <xsd:import namespace="http://schemas.microsoft.com/office/infopath/2007/PartnerControls"/>
    <xsd:element name="Werkgroep" ma:index="8" nillable="true" ma:displayName="Werkgroep" ma:list="{9019168f-c3d2-44ed-9bc7-8595ea855e21}" ma:internalName="Werkgroep" ma:showField="Title">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Werkgroep xmlns="ea7308fa-fa88-4b5c-8981-37c9cd0e339d">19</Werkgroep>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9F142B-878F-4315-8951-41253CE344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7308fa-fa88-4b5c-8981-37c9cd0e33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BBADC2-C30D-498E-A22E-0166319F3A31}">
  <ds:schemaRefs>
    <ds:schemaRef ds:uri="http://purl.org/dc/elements/1.1/"/>
    <ds:schemaRef ds:uri="http://www.w3.org/XML/1998/namespace"/>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ea7308fa-fa88-4b5c-8981-37c9cd0e339d"/>
    <ds:schemaRef ds:uri="http://purl.org/dc/dcmitype/"/>
  </ds:schemaRefs>
</ds:datastoreItem>
</file>

<file path=customXml/itemProps3.xml><?xml version="1.0" encoding="utf-8"?>
<ds:datastoreItem xmlns:ds="http://schemas.openxmlformats.org/officeDocument/2006/customXml" ds:itemID="{BE3C27D6-3E52-4886-A36D-C670D561D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Enexis Presentatie sjabloon</Template>
  <TotalTime>7879</TotalTime>
  <Words>7354</Words>
  <Application>Microsoft Office PowerPoint</Application>
  <PresentationFormat>Diavoorstelling (16:9)</PresentationFormat>
  <Paragraphs>894</Paragraphs>
  <Slides>71</Slides>
  <Notes>7</Notes>
  <HiddenSlides>0</HiddenSlides>
  <MMClips>0</MMClips>
  <ScaleCrop>false</ScaleCrop>
  <HeadingPairs>
    <vt:vector size="4" baseType="variant">
      <vt:variant>
        <vt:lpstr>Thema</vt:lpstr>
      </vt:variant>
      <vt:variant>
        <vt:i4>1</vt:i4>
      </vt:variant>
      <vt:variant>
        <vt:lpstr>Diatitels</vt:lpstr>
      </vt:variant>
      <vt:variant>
        <vt:i4>71</vt:i4>
      </vt:variant>
    </vt:vector>
  </HeadingPairs>
  <TitlesOfParts>
    <vt:vector size="72" baseType="lpstr">
      <vt:lpstr>Enexis Presentatie sjabloon 11-4-2013</vt:lpstr>
      <vt:lpstr>PowerPoint-presentatie</vt:lpstr>
      <vt:lpstr>Doel: beantwoorden van Enexis architectuurvragen</vt:lpstr>
      <vt:lpstr>Aanpak</vt:lpstr>
      <vt:lpstr>Context Enexis CEO</vt:lpstr>
      <vt:lpstr>ICT-functie van Enexis</vt:lpstr>
      <vt:lpstr>ASG Architectuurclassificatie Kwadrant</vt:lpstr>
      <vt:lpstr>ASG Architectuurclassificatie Eisen aan de business</vt:lpstr>
      <vt:lpstr>ASG Architectuurclassificatie Eisen aan ICT</vt:lpstr>
      <vt:lpstr>Mapping as-is en to-be</vt:lpstr>
      <vt:lpstr>Richtlijnen classificatiemodel</vt:lpstr>
      <vt:lpstr>Toepassing ASG Architectuurclassificatie</vt:lpstr>
      <vt:lpstr>Hoofddomeinen Enexis: Next step met Enext kernteam</vt:lpstr>
      <vt:lpstr>ENext principes</vt:lpstr>
      <vt:lpstr>ASG Principes tav voorwaarden om effectief/efficiënt applicatie integratie uit te kunnen voeren</vt:lpstr>
      <vt:lpstr>ASG Principes tav voorwaarden om effectief/efficiënt applicatie integratie uit te kunnen voeren</vt:lpstr>
      <vt:lpstr>ASG Principes tav infrastructuur om effectief/efficiënt applicaties te servicen</vt:lpstr>
      <vt:lpstr>PowerPoint-presentatie</vt:lpstr>
      <vt:lpstr>BMS Storingen &amp; Onderhoud &amp; Inspecties</vt:lpstr>
      <vt:lpstr>BMS </vt:lpstr>
      <vt:lpstr>BMS Landschap De Aansluiting</vt:lpstr>
      <vt:lpstr>BMS - Rationalisatie: lopende acties</vt:lpstr>
      <vt:lpstr>BMS - Verandervraagstukken</vt:lpstr>
      <vt:lpstr>BMS: Aanleg Primair Infrastructuur</vt:lpstr>
      <vt:lpstr>BMS: ASG discussiepunten</vt:lpstr>
      <vt:lpstr>GIS Domein Enexis – categorisering</vt:lpstr>
      <vt:lpstr>GIS Domein Enexis – landschapsplaat inc to-be</vt:lpstr>
      <vt:lpstr>GIS Domein Enexis – Principes en richtlijnen om naar  to-be situatie te komen</vt:lpstr>
      <vt:lpstr>GIS Domein Enexis – Principes en richtlijnen om naar  to-be situatie te komen</vt:lpstr>
      <vt:lpstr>GIS Domein Enexis – Richtlijnen Functionaliteiten Categorieën FENIX</vt:lpstr>
      <vt:lpstr>GIS: ASG discussiepunten</vt:lpstr>
      <vt:lpstr>Klant &amp; Markt domein -1- Inleiding</vt:lpstr>
      <vt:lpstr>Klant &amp; Markt domein -2- Rationalisatie potentieel</vt:lpstr>
      <vt:lpstr>Klant &amp; Markt domein -3- Centralisatie Allocatie, Reconciliatie en Meetdata (ARM)</vt:lpstr>
      <vt:lpstr>Klant &amp; Markt domein -4- CARMEN project  impact A&amp;R landschap</vt:lpstr>
      <vt:lpstr>Klant &amp; Markt domein -5- CARMEN project  impact D-AR/M(D)R KV (Knexis)</vt:lpstr>
      <vt:lpstr>Klant &amp; Markt domein -6- CARMEN project  impact D-AR/FR/KR GV (AIS)</vt:lpstr>
      <vt:lpstr>Klant &amp; Markt domein -7- Extra kansen/potentieel voor D-AR/FR/KR GV (AIS)</vt:lpstr>
      <vt:lpstr>Klant &amp; Markt domein -8- CRM (incl. Avaya en Klantportalen)</vt:lpstr>
      <vt:lpstr>Klant &amp; Markt domein -9- Overige componenten</vt:lpstr>
      <vt:lpstr>Klant &amp; Markt: ASG discussiepunten</vt:lpstr>
      <vt:lpstr>HR-domein - bedrijfsfuncties</vt:lpstr>
      <vt:lpstr>HR-domein</vt:lpstr>
      <vt:lpstr>HR (incl. ET&amp;O) applicatiearchitectuur</vt:lpstr>
      <vt:lpstr>HR-domein – bevindingen</vt:lpstr>
      <vt:lpstr>Facilities applicatiearchitectuurdomein</vt:lpstr>
      <vt:lpstr>Facilities</vt:lpstr>
      <vt:lpstr>P2P applicatiearchitectuur</vt:lpstr>
      <vt:lpstr>P2P</vt:lpstr>
      <vt:lpstr>Financiën-domein (excl. P2P)</vt:lpstr>
      <vt:lpstr>HSE-domein – applicatiearchitectuur</vt:lpstr>
      <vt:lpstr>HSE: functies + bevindingen</vt:lpstr>
      <vt:lpstr>IT4IT applicatiearchitectuur</vt:lpstr>
      <vt:lpstr>IT4IT: functies + bevindingen</vt:lpstr>
      <vt:lpstr>Domein staven: richtlijnen</vt:lpstr>
      <vt:lpstr>Staven domein: ASG discussiepunten</vt:lpstr>
      <vt:lpstr>BaVo Roadmap</vt:lpstr>
      <vt:lpstr>BaVo domein</vt:lpstr>
      <vt:lpstr>PowerPoint-presentatie</vt:lpstr>
      <vt:lpstr>Enexis to-be BI-architectuur (2016 – 2020)</vt:lpstr>
      <vt:lpstr>Richtlijnen</vt:lpstr>
      <vt:lpstr>Rationalisatie BI domein</vt:lpstr>
      <vt:lpstr>De 6 hoofdthema’s (Business Intelligence) Zie informatie plan BI, te vinden op sharepoint, voor de details </vt:lpstr>
      <vt:lpstr>BaVo Roadmap – Integratie</vt:lpstr>
      <vt:lpstr>BaVo Roadmap – Integratie</vt:lpstr>
      <vt:lpstr>BaVo Roadmap – RPD/Mendix</vt:lpstr>
      <vt:lpstr>BaVo Roadmap – RPD/Mendix</vt:lpstr>
      <vt:lpstr>BaVo Roadmap – Application Hosting Services</vt:lpstr>
      <vt:lpstr>BaVo Roadmap – ECM</vt:lpstr>
      <vt:lpstr>Bavo Roadmap - Portals</vt:lpstr>
      <vt:lpstr>Bavo Roadmap - Portals</vt:lpstr>
      <vt:lpstr>PowerPoint-presentatie</vt:lpstr>
    </vt:vector>
  </TitlesOfParts>
  <Company>Enexis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Informatieplan ICT Basisvoorzieningen</dc:title>
  <dc:creator>Smarius, John</dc:creator>
  <cp:lastModifiedBy>Weijen, Corine van</cp:lastModifiedBy>
  <cp:revision>415</cp:revision>
  <cp:lastPrinted>2015-04-10T14:36:44Z</cp:lastPrinted>
  <dcterms:created xsi:type="dcterms:W3CDTF">2015-01-22T08:30:13Z</dcterms:created>
  <dcterms:modified xsi:type="dcterms:W3CDTF">2016-10-30T14:38:35Z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Backgrounds">
    <vt:lpwstr>0</vt:lpwstr>
  </property>
  <property fmtid="{D5CDD505-2E9C-101B-9397-08002B2CF9AE}" pid="3" name="prClassification">
    <vt:lpwstr>Geen</vt:lpwstr>
  </property>
  <property fmtid="{D5CDD505-2E9C-101B-9397-08002B2CF9AE}" pid="4" name="prDocument_language">
    <vt:lpwstr>Nederlands</vt:lpwstr>
  </property>
  <property fmtid="{D5CDD505-2E9C-101B-9397-08002B2CF9AE}" pid="5" name="prDate">
    <vt:lpwstr>8-11-2012</vt:lpwstr>
  </property>
  <property fmtid="{D5CDD505-2E9C-101B-9397-08002B2CF9AE}" pid="6" name="prPrint_date">
    <vt:lpwstr>No</vt:lpwstr>
  </property>
  <property fmtid="{D5CDD505-2E9C-101B-9397-08002B2CF9AE}" pid="7" name="prTitle">
    <vt:lpwstr>de titel</vt:lpwstr>
  </property>
  <property fmtid="{D5CDD505-2E9C-101B-9397-08002B2CF9AE}" pid="8" name="prSubtitle">
    <vt:lpwstr>subtitel</vt:lpwstr>
  </property>
  <property fmtid="{D5CDD505-2E9C-101B-9397-08002B2CF9AE}" pid="9" name="prSpeaker">
    <vt:lpwstr>spreker</vt:lpwstr>
  </property>
  <property fmtid="{D5CDD505-2E9C-101B-9397-08002B2CF9AE}" pid="10" name="prCompany_department">
    <vt:lpwstr>afdeling</vt:lpwstr>
  </property>
  <property fmtid="{D5CDD505-2E9C-101B-9397-08002B2CF9AE}" pid="11" name="prVersion">
    <vt:lpwstr>versie</vt:lpwstr>
  </property>
  <property fmtid="{D5CDD505-2E9C-101B-9397-08002B2CF9AE}" pid="12" name="prExtra_image">
    <vt:lpwstr/>
  </property>
  <property fmtid="{D5CDD505-2E9C-101B-9397-08002B2CF9AE}" pid="13" name="clientname">
    <vt:lpwstr>Enexis</vt:lpwstr>
  </property>
  <property fmtid="{D5CDD505-2E9C-101B-9397-08002B2CF9AE}" pid="14" name="sld1">
    <vt:lpwstr>259</vt:lpwstr>
  </property>
  <property fmtid="{D5CDD505-2E9C-101B-9397-08002B2CF9AE}" pid="15" name="doctype">
    <vt:lpwstr>Regular</vt:lpwstr>
  </property>
  <property fmtid="{D5CDD505-2E9C-101B-9397-08002B2CF9AE}" pid="16" name="cldocument">
    <vt:lpwstr>1043</vt:lpwstr>
  </property>
  <property fmtid="{D5CDD505-2E9C-101B-9397-08002B2CF9AE}" pid="17" name="sld2">
    <vt:lpwstr>256</vt:lpwstr>
  </property>
  <property fmtid="{D5CDD505-2E9C-101B-9397-08002B2CF9AE}" pid="18" name="s264">
    <vt:lpwstr>1</vt:lpwstr>
  </property>
  <property fmtid="{D5CDD505-2E9C-101B-9397-08002B2CF9AE}" pid="19" name="s265">
    <vt:lpwstr>0</vt:lpwstr>
  </property>
  <property fmtid="{D5CDD505-2E9C-101B-9397-08002B2CF9AE}" pid="20" name="ContentTypeId">
    <vt:lpwstr>0x0101002622289287467D4886782E71E0C055D5</vt:lpwstr>
  </property>
  <property fmtid="{D5CDD505-2E9C-101B-9397-08002B2CF9AE}" pid="21" name="Order">
    <vt:r8>1300</vt:r8>
  </property>
  <property fmtid="{D5CDD505-2E9C-101B-9397-08002B2CF9AE}" pid="22" name="Categorie">
    <vt:lpwstr>Test</vt:lpwstr>
  </property>
</Properties>
</file>