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 id="2147483690" r:id="rId3"/>
    <p:sldMasterId id="2147483720" r:id="rId4"/>
    <p:sldMasterId id="2147483726" r:id="rId5"/>
  </p:sldMasterIdLst>
  <p:notesMasterIdLst>
    <p:notesMasterId r:id="rId58"/>
  </p:notesMasterIdLst>
  <p:sldIdLst>
    <p:sldId id="262" r:id="rId6"/>
    <p:sldId id="263" r:id="rId7"/>
    <p:sldId id="264" r:id="rId8"/>
    <p:sldId id="267" r:id="rId9"/>
    <p:sldId id="276" r:id="rId10"/>
    <p:sldId id="257" r:id="rId11"/>
    <p:sldId id="266" r:id="rId12"/>
    <p:sldId id="269"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258" r:id="rId52"/>
    <p:sldId id="259" r:id="rId53"/>
    <p:sldId id="260" r:id="rId54"/>
    <p:sldId id="274" r:id="rId55"/>
    <p:sldId id="275" r:id="rId56"/>
    <p:sldId id="271" r:id="rId5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E0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9" d="100"/>
          <a:sy n="109" d="100"/>
        </p:scale>
        <p:origin x="-984" y="-84"/>
      </p:cViewPr>
      <p:guideLst>
        <p:guide orient="horz" pos="2160"/>
        <p:guide pos="2880"/>
      </p:guideLst>
    </p:cSldViewPr>
  </p:slideViewPr>
  <p:notesTextViewPr>
    <p:cViewPr>
      <p:scale>
        <a:sx n="1" d="1"/>
        <a:sy n="1" d="1"/>
      </p:scale>
      <p:origin x="0" y="0"/>
    </p:cViewPr>
  </p:notesTextViewPr>
  <p:sorterViewPr>
    <p:cViewPr>
      <p:scale>
        <a:sx n="100" d="100"/>
        <a:sy n="100" d="100"/>
      </p:scale>
      <p:origin x="0" y="-113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embeddings/oleObject1.bin"/><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smtClean="0"/>
              <a:t>Vrachtwagen</a:t>
            </a:r>
            <a:r>
              <a:rPr lang="nl-NL" baseline="0" dirty="0" smtClean="0"/>
              <a:t> aantal</a:t>
            </a:r>
            <a:r>
              <a:rPr lang="nl-NL" dirty="0" smtClean="0"/>
              <a:t> </a:t>
            </a:r>
            <a:r>
              <a:rPr lang="nl-NL" dirty="0"/>
              <a:t>cumulatief</a:t>
            </a:r>
            <a:br>
              <a:rPr lang="nl-NL" dirty="0"/>
            </a:br>
            <a:r>
              <a:rPr lang="nl-NL" dirty="0"/>
              <a:t>2 richtingen </a:t>
            </a:r>
          </a:p>
        </c:rich>
      </c:tx>
      <c:layout>
        <c:manualLayout>
          <c:xMode val="edge"/>
          <c:yMode val="edge"/>
          <c:x val="0.43037719099053673"/>
          <c:y val="3.1088095584878458E-2"/>
        </c:manualLayout>
      </c:layout>
      <c:overlay val="0"/>
      <c:spPr>
        <a:noFill/>
        <a:ln>
          <a:noFill/>
        </a:ln>
        <a:effectLst/>
      </c:spPr>
    </c:title>
    <c:autoTitleDeleted val="0"/>
    <c:plotArea>
      <c:layout>
        <c:manualLayout>
          <c:layoutTarget val="inner"/>
          <c:xMode val="edge"/>
          <c:yMode val="edge"/>
          <c:x val="0.27345593953533587"/>
          <c:y val="0.25916764378682655"/>
          <c:w val="0.70321072713133081"/>
          <c:h val="0.68134692673545827"/>
        </c:manualLayout>
      </c:layout>
      <c:scatterChart>
        <c:scatterStyle val="smoothMarker"/>
        <c:varyColors val="0"/>
        <c:ser>
          <c:idx val="0"/>
          <c:order val="0"/>
          <c:tx>
            <c:v>Nieuw (Prognose)</c:v>
          </c:tx>
          <c:spPr>
            <a:ln w="19050" cap="rnd">
              <a:solidFill>
                <a:schemeClr val="accent1"/>
              </a:solidFill>
              <a:round/>
            </a:ln>
            <a:effectLst/>
          </c:spPr>
          <c:marker>
            <c:symbol val="none"/>
          </c:marker>
          <c:xVal>
            <c:numRef>
              <c:f>Sheet1!$O$10:$O$80</c:f>
              <c:numCache>
                <c:formatCode>General</c:formatCode>
                <c:ptCount val="7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numCache>
            </c:numRef>
          </c:xVal>
          <c:yVal>
            <c:numRef>
              <c:f>Sheet1!$Y$10:$Y$80</c:f>
              <c:numCache>
                <c:formatCode>0</c:formatCode>
                <c:ptCount val="71"/>
                <c:pt idx="0">
                  <c:v>0</c:v>
                </c:pt>
                <c:pt idx="1">
                  <c:v>0</c:v>
                </c:pt>
                <c:pt idx="2">
                  <c:v>0</c:v>
                </c:pt>
                <c:pt idx="3">
                  <c:v>0</c:v>
                </c:pt>
                <c:pt idx="4">
                  <c:v>0</c:v>
                </c:pt>
                <c:pt idx="5">
                  <c:v>0</c:v>
                </c:pt>
                <c:pt idx="6">
                  <c:v>0</c:v>
                </c:pt>
                <c:pt idx="7">
                  <c:v>0</c:v>
                </c:pt>
                <c:pt idx="8">
                  <c:v>0</c:v>
                </c:pt>
                <c:pt idx="9">
                  <c:v>0</c:v>
                </c:pt>
                <c:pt idx="10">
                  <c:v>0</c:v>
                </c:pt>
                <c:pt idx="11">
                  <c:v>0</c:v>
                </c:pt>
                <c:pt idx="12">
                  <c:v>238313.88</c:v>
                </c:pt>
                <c:pt idx="13">
                  <c:v>476627.76</c:v>
                </c:pt>
                <c:pt idx="14">
                  <c:v>718449.48</c:v>
                </c:pt>
                <c:pt idx="15">
                  <c:v>963998.28</c:v>
                </c:pt>
                <c:pt idx="16">
                  <c:v>1223797.68</c:v>
                </c:pt>
                <c:pt idx="17">
                  <c:v>1501794</c:v>
                </c:pt>
                <c:pt idx="18">
                  <c:v>1797768</c:v>
                </c:pt>
                <c:pt idx="19">
                  <c:v>2097249.84</c:v>
                </c:pt>
                <c:pt idx="20">
                  <c:v>2407693.6799999997</c:v>
                </c:pt>
                <c:pt idx="21">
                  <c:v>2721645.36</c:v>
                </c:pt>
                <c:pt idx="22">
                  <c:v>3039324.12</c:v>
                </c:pt>
                <c:pt idx="23">
                  <c:v>3360510.72</c:v>
                </c:pt>
                <c:pt idx="24">
                  <c:v>3688932.24</c:v>
                </c:pt>
                <c:pt idx="25">
                  <c:v>4049801.2800000003</c:v>
                </c:pt>
                <c:pt idx="26">
                  <c:v>4385457.7200000007</c:v>
                </c:pt>
                <c:pt idx="27">
                  <c:v>4764523.6800000006</c:v>
                </c:pt>
                <c:pt idx="28">
                  <c:v>5168802.24</c:v>
                </c:pt>
                <c:pt idx="29">
                  <c:v>5594785.5600000005</c:v>
                </c:pt>
                <c:pt idx="30">
                  <c:v>6045981.4800000004</c:v>
                </c:pt>
                <c:pt idx="31">
                  <c:v>6500685.2400000002</c:v>
                </c:pt>
                <c:pt idx="32">
                  <c:v>6973585.9199999999</c:v>
                </c:pt>
                <c:pt idx="33">
                  <c:v>7457229.3600000003</c:v>
                </c:pt>
                <c:pt idx="34">
                  <c:v>7948107.7200000007</c:v>
                </c:pt>
                <c:pt idx="35">
                  <c:v>8457621.4800000004</c:v>
                </c:pt>
                <c:pt idx="36">
                  <c:v>9082455.4800000004</c:v>
                </c:pt>
                <c:pt idx="37">
                  <c:v>9851658.4800000004</c:v>
                </c:pt>
                <c:pt idx="38">
                  <c:v>10765230.48</c:v>
                </c:pt>
                <c:pt idx="39">
                  <c:v>11823171.48</c:v>
                </c:pt>
                <c:pt idx="40">
                  <c:v>13025481.48</c:v>
                </c:pt>
                <c:pt idx="41">
                  <c:v>14372160.48</c:v>
                </c:pt>
                <c:pt idx="42">
                  <c:v>15863208.48</c:v>
                </c:pt>
                <c:pt idx="43">
                  <c:v>17498625.48</c:v>
                </c:pt>
                <c:pt idx="44">
                  <c:v>19278411.48</c:v>
                </c:pt>
                <c:pt idx="45">
                  <c:v>21202566.48</c:v>
                </c:pt>
                <c:pt idx="46">
                  <c:v>23271090.48</c:v>
                </c:pt>
                <c:pt idx="47">
                  <c:v>25483983.48</c:v>
                </c:pt>
                <c:pt idx="48">
                  <c:v>27841245.48</c:v>
                </c:pt>
                <c:pt idx="49">
                  <c:v>30342876.48</c:v>
                </c:pt>
                <c:pt idx="50">
                  <c:v>32792876.48</c:v>
                </c:pt>
                <c:pt idx="51">
                  <c:v>35249126.480000004</c:v>
                </c:pt>
                <c:pt idx="52">
                  <c:v>37711626.480000004</c:v>
                </c:pt>
                <c:pt idx="53">
                  <c:v>40180376.480000004</c:v>
                </c:pt>
                <c:pt idx="54">
                  <c:v>42655376.480000004</c:v>
                </c:pt>
                <c:pt idx="55">
                  <c:v>45256938.980000004</c:v>
                </c:pt>
                <c:pt idx="56">
                  <c:v>47985063.980000004</c:v>
                </c:pt>
                <c:pt idx="57">
                  <c:v>50839751.480000004</c:v>
                </c:pt>
                <c:pt idx="58">
                  <c:v>53821001.480000004</c:v>
                </c:pt>
                <c:pt idx="59">
                  <c:v>56928813.980000004</c:v>
                </c:pt>
                <c:pt idx="60">
                  <c:v>60163188.980000004</c:v>
                </c:pt>
                <c:pt idx="61">
                  <c:v>63524126.480000004</c:v>
                </c:pt>
                <c:pt idx="62">
                  <c:v>67011626.480000004</c:v>
                </c:pt>
                <c:pt idx="63">
                  <c:v>70625688.980000004</c:v>
                </c:pt>
                <c:pt idx="64">
                  <c:v>74366313.980000004</c:v>
                </c:pt>
                <c:pt idx="65">
                  <c:v>78233501.480000004</c:v>
                </c:pt>
                <c:pt idx="66">
                  <c:v>82227251.480000004</c:v>
                </c:pt>
                <c:pt idx="67">
                  <c:v>86347563.980000004</c:v>
                </c:pt>
                <c:pt idx="68">
                  <c:v>90594438.980000004</c:v>
                </c:pt>
                <c:pt idx="69">
                  <c:v>94967876.480000004</c:v>
                </c:pt>
                <c:pt idx="70">
                  <c:v>99467876.480000004</c:v>
                </c:pt>
              </c:numCache>
            </c:numRef>
          </c:yVal>
          <c:smooth val="1"/>
        </c:ser>
        <c:dLbls>
          <c:showLegendKey val="0"/>
          <c:showVal val="0"/>
          <c:showCatName val="0"/>
          <c:showSerName val="0"/>
          <c:showPercent val="0"/>
          <c:showBubbleSize val="0"/>
        </c:dLbls>
        <c:axId val="174823680"/>
        <c:axId val="174752128"/>
      </c:scatterChart>
      <c:valAx>
        <c:axId val="174823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Jaar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74752128"/>
        <c:crosses val="autoZero"/>
        <c:crossBetween val="midCat"/>
      </c:valAx>
      <c:valAx>
        <c:axId val="1747521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Aantal vrachtwagens</a:t>
                </a:r>
              </a:p>
            </c:rich>
          </c:tx>
          <c:layout>
            <c:manualLayout>
              <c:xMode val="edge"/>
              <c:yMode val="edge"/>
              <c:x val="0.16738052440392531"/>
              <c:y val="0.32427045990390435"/>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74823680"/>
        <c:crosses val="autoZero"/>
        <c:crossBetween val="midCat"/>
        <c:dispUnits>
          <c:builtInUnit val="millions"/>
          <c:dispUnitsLbl>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dispUnitsLbl>
        </c:dispUnits>
      </c:valAx>
      <c:spPr>
        <a:noFill/>
        <a:ln>
          <a:noFill/>
        </a:ln>
        <a:effectLst/>
      </c:spPr>
    </c:plotArea>
    <c:legend>
      <c:legendPos val="r"/>
      <c:layout>
        <c:manualLayout>
          <c:xMode val="edge"/>
          <c:yMode val="edge"/>
          <c:x val="0.30366261294797908"/>
          <c:y val="0.35571186639136165"/>
          <c:w val="0.17398421780697668"/>
          <c:h val="8.74358808028561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Vrachtwagens</a:t>
            </a:r>
            <a:r>
              <a:rPr lang="nl-NL" baseline="0"/>
              <a:t> per jaar</a:t>
            </a:r>
            <a:endParaRPr lang="nl-NL"/>
          </a:p>
        </c:rich>
      </c:tx>
      <c:layout>
        <c:manualLayout>
          <c:xMode val="edge"/>
          <c:yMode val="edge"/>
          <c:x val="0.36400574309399442"/>
          <c:y val="0.23809523809523808"/>
        </c:manualLayout>
      </c:layout>
      <c:overlay val="0"/>
      <c:spPr>
        <a:noFill/>
        <a:ln>
          <a:noFill/>
        </a:ln>
        <a:effectLst/>
      </c:spPr>
    </c:title>
    <c:autoTitleDeleted val="0"/>
    <c:plotArea>
      <c:layout>
        <c:manualLayout>
          <c:layoutTarget val="inner"/>
          <c:xMode val="edge"/>
          <c:yMode val="edge"/>
          <c:x val="0.43167340894314815"/>
          <c:y val="0.38705521472392646"/>
          <c:w val="0.53364769197428308"/>
          <c:h val="0.50004106081831801"/>
        </c:manualLayout>
      </c:layout>
      <c:scatterChart>
        <c:scatterStyle val="lineMarker"/>
        <c:varyColors val="0"/>
        <c:ser>
          <c:idx val="0"/>
          <c:order val="0"/>
          <c:tx>
            <c:v>R'dam - MV II (nieuw)</c:v>
          </c:tx>
          <c:spPr>
            <a:ln w="19050" cap="rnd">
              <a:solidFill>
                <a:schemeClr val="accent1"/>
              </a:solidFill>
              <a:round/>
            </a:ln>
            <a:effectLst/>
          </c:spPr>
          <c:marker>
            <c:symbol val="none"/>
          </c:marker>
          <c:xVal>
            <c:numRef>
              <c:f>Sheet1!$O$10:$O$80</c:f>
              <c:numCache>
                <c:formatCode>General</c:formatCode>
                <c:ptCount val="7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numCache>
            </c:numRef>
          </c:xVal>
          <c:yVal>
            <c:numRef>
              <c:f>Sheet1!$P$10:$P$80</c:f>
              <c:numCache>
                <c:formatCode>0</c:formatCode>
                <c:ptCount val="71"/>
                <c:pt idx="0">
                  <c:v>0</c:v>
                </c:pt>
                <c:pt idx="1">
                  <c:v>0</c:v>
                </c:pt>
                <c:pt idx="2">
                  <c:v>0</c:v>
                </c:pt>
                <c:pt idx="3">
                  <c:v>0</c:v>
                </c:pt>
                <c:pt idx="4">
                  <c:v>0</c:v>
                </c:pt>
                <c:pt idx="5">
                  <c:v>0</c:v>
                </c:pt>
                <c:pt idx="6">
                  <c:v>0</c:v>
                </c:pt>
                <c:pt idx="7">
                  <c:v>0</c:v>
                </c:pt>
                <c:pt idx="8">
                  <c:v>0</c:v>
                </c:pt>
                <c:pt idx="9">
                  <c:v>0</c:v>
                </c:pt>
                <c:pt idx="10">
                  <c:v>0</c:v>
                </c:pt>
                <c:pt idx="11">
                  <c:v>0</c:v>
                </c:pt>
                <c:pt idx="12">
                  <c:v>119156.94</c:v>
                </c:pt>
                <c:pt idx="13">
                  <c:v>119156.94</c:v>
                </c:pt>
                <c:pt idx="14">
                  <c:v>120910.86</c:v>
                </c:pt>
                <c:pt idx="15">
                  <c:v>122774.39999999999</c:v>
                </c:pt>
                <c:pt idx="16">
                  <c:v>129899.7</c:v>
                </c:pt>
                <c:pt idx="17">
                  <c:v>138998.16</c:v>
                </c:pt>
                <c:pt idx="18">
                  <c:v>147987</c:v>
                </c:pt>
                <c:pt idx="19">
                  <c:v>149740.92000000001</c:v>
                </c:pt>
                <c:pt idx="20">
                  <c:v>155221.92000000001</c:v>
                </c:pt>
                <c:pt idx="21">
                  <c:v>156975.84</c:v>
                </c:pt>
                <c:pt idx="22">
                  <c:v>158839.38</c:v>
                </c:pt>
                <c:pt idx="23">
                  <c:v>160593.29999999999</c:v>
                </c:pt>
                <c:pt idx="24">
                  <c:v>164210.76</c:v>
                </c:pt>
                <c:pt idx="25">
                  <c:v>180434.52</c:v>
                </c:pt>
                <c:pt idx="26">
                  <c:v>167828.22</c:v>
                </c:pt>
                <c:pt idx="27">
                  <c:v>189532.98</c:v>
                </c:pt>
                <c:pt idx="28">
                  <c:v>202139.28</c:v>
                </c:pt>
                <c:pt idx="29">
                  <c:v>212991.66</c:v>
                </c:pt>
                <c:pt idx="30">
                  <c:v>225597.96</c:v>
                </c:pt>
                <c:pt idx="31">
                  <c:v>227351.88</c:v>
                </c:pt>
                <c:pt idx="32">
                  <c:v>236450.34</c:v>
                </c:pt>
                <c:pt idx="33">
                  <c:v>241821.72</c:v>
                </c:pt>
                <c:pt idx="34">
                  <c:v>245439.18</c:v>
                </c:pt>
                <c:pt idx="35">
                  <c:v>254756.88</c:v>
                </c:pt>
                <c:pt idx="36">
                  <c:v>312417</c:v>
                </c:pt>
                <c:pt idx="37">
                  <c:v>382672.92857142858</c:v>
                </c:pt>
                <c:pt idx="38">
                  <c:v>452928.85714285716</c:v>
                </c:pt>
                <c:pt idx="39">
                  <c:v>523184.78571428574</c:v>
                </c:pt>
                <c:pt idx="40">
                  <c:v>593440.71428571432</c:v>
                </c:pt>
                <c:pt idx="41">
                  <c:v>663696.64285714284</c:v>
                </c:pt>
                <c:pt idx="42">
                  <c:v>733952.57142857136</c:v>
                </c:pt>
                <c:pt idx="43">
                  <c:v>804208.49999999988</c:v>
                </c:pt>
                <c:pt idx="44">
                  <c:v>874464.42857142841</c:v>
                </c:pt>
                <c:pt idx="45">
                  <c:v>944720.35714285693</c:v>
                </c:pt>
                <c:pt idx="46">
                  <c:v>1014976.2857142854</c:v>
                </c:pt>
                <c:pt idx="47">
                  <c:v>1085232.2142857141</c:v>
                </c:pt>
                <c:pt idx="48">
                  <c:v>1155488.1428571427</c:v>
                </c:pt>
                <c:pt idx="49">
                  <c:v>1225744.0714285714</c:v>
                </c:pt>
                <c:pt idx="50">
                  <c:v>1200000</c:v>
                </c:pt>
                <c:pt idx="51">
                  <c:v>1212500</c:v>
                </c:pt>
                <c:pt idx="52">
                  <c:v>1225000</c:v>
                </c:pt>
                <c:pt idx="53">
                  <c:v>1237500</c:v>
                </c:pt>
                <c:pt idx="54">
                  <c:v>1250000</c:v>
                </c:pt>
                <c:pt idx="55">
                  <c:v>1312500</c:v>
                </c:pt>
                <c:pt idx="56">
                  <c:v>1375000</c:v>
                </c:pt>
                <c:pt idx="57">
                  <c:v>1437500</c:v>
                </c:pt>
                <c:pt idx="58">
                  <c:v>1500000</c:v>
                </c:pt>
                <c:pt idx="59">
                  <c:v>1562500</c:v>
                </c:pt>
                <c:pt idx="60">
                  <c:v>1625000</c:v>
                </c:pt>
                <c:pt idx="61">
                  <c:v>1687500</c:v>
                </c:pt>
                <c:pt idx="62">
                  <c:v>1750000</c:v>
                </c:pt>
                <c:pt idx="63">
                  <c:v>1812500</c:v>
                </c:pt>
                <c:pt idx="64">
                  <c:v>1875000</c:v>
                </c:pt>
                <c:pt idx="65">
                  <c:v>1937500</c:v>
                </c:pt>
                <c:pt idx="66" formatCode="General">
                  <c:v>2000000</c:v>
                </c:pt>
                <c:pt idx="67" formatCode="General">
                  <c:v>2062500</c:v>
                </c:pt>
                <c:pt idx="68" formatCode="General">
                  <c:v>2125000</c:v>
                </c:pt>
                <c:pt idx="69" formatCode="General">
                  <c:v>2187500</c:v>
                </c:pt>
                <c:pt idx="70" formatCode="General">
                  <c:v>2250000</c:v>
                </c:pt>
              </c:numCache>
            </c:numRef>
          </c:yVal>
          <c:smooth val="0"/>
        </c:ser>
        <c:ser>
          <c:idx val="1"/>
          <c:order val="1"/>
          <c:tx>
            <c:v>MV II - R'dam (nieuw)</c:v>
          </c:tx>
          <c:spPr>
            <a:ln w="19050" cap="rnd">
              <a:solidFill>
                <a:schemeClr val="accent2"/>
              </a:solidFill>
              <a:round/>
            </a:ln>
            <a:effectLst/>
          </c:spPr>
          <c:marker>
            <c:symbol val="none"/>
          </c:marker>
          <c:xVal>
            <c:numRef>
              <c:f>Sheet1!$O$10:$O$80</c:f>
              <c:numCache>
                <c:formatCode>General</c:formatCode>
                <c:ptCount val="7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numCache>
            </c:numRef>
          </c:xVal>
          <c:yVal>
            <c:numRef>
              <c:f>Sheet1!$Q$10:$Q$80</c:f>
              <c:numCache>
                <c:formatCode>0</c:formatCode>
                <c:ptCount val="71"/>
                <c:pt idx="0">
                  <c:v>0</c:v>
                </c:pt>
                <c:pt idx="1">
                  <c:v>0</c:v>
                </c:pt>
                <c:pt idx="2">
                  <c:v>0</c:v>
                </c:pt>
                <c:pt idx="3">
                  <c:v>0</c:v>
                </c:pt>
                <c:pt idx="4">
                  <c:v>0</c:v>
                </c:pt>
                <c:pt idx="5">
                  <c:v>0</c:v>
                </c:pt>
                <c:pt idx="6">
                  <c:v>0</c:v>
                </c:pt>
                <c:pt idx="7">
                  <c:v>0</c:v>
                </c:pt>
                <c:pt idx="8">
                  <c:v>0</c:v>
                </c:pt>
                <c:pt idx="9">
                  <c:v>0</c:v>
                </c:pt>
                <c:pt idx="10">
                  <c:v>0</c:v>
                </c:pt>
                <c:pt idx="11">
                  <c:v>0</c:v>
                </c:pt>
                <c:pt idx="12">
                  <c:v>119156.94</c:v>
                </c:pt>
                <c:pt idx="13">
                  <c:v>119156.94</c:v>
                </c:pt>
                <c:pt idx="14">
                  <c:v>120910.86</c:v>
                </c:pt>
                <c:pt idx="15">
                  <c:v>122774.39999999999</c:v>
                </c:pt>
                <c:pt idx="16">
                  <c:v>129899.7</c:v>
                </c:pt>
                <c:pt idx="17">
                  <c:v>138998.16</c:v>
                </c:pt>
                <c:pt idx="18">
                  <c:v>147987</c:v>
                </c:pt>
                <c:pt idx="19">
                  <c:v>149740.92000000001</c:v>
                </c:pt>
                <c:pt idx="20">
                  <c:v>155221.92000000001</c:v>
                </c:pt>
                <c:pt idx="21">
                  <c:v>156975.84</c:v>
                </c:pt>
                <c:pt idx="22">
                  <c:v>158839.38</c:v>
                </c:pt>
                <c:pt idx="23">
                  <c:v>160593.29999999999</c:v>
                </c:pt>
                <c:pt idx="24">
                  <c:v>164210.76</c:v>
                </c:pt>
                <c:pt idx="25">
                  <c:v>180434.52</c:v>
                </c:pt>
                <c:pt idx="26">
                  <c:v>167828.22</c:v>
                </c:pt>
                <c:pt idx="27">
                  <c:v>189532.98</c:v>
                </c:pt>
                <c:pt idx="28">
                  <c:v>202139.28</c:v>
                </c:pt>
                <c:pt idx="29">
                  <c:v>212991.66</c:v>
                </c:pt>
                <c:pt idx="30">
                  <c:v>225597.96</c:v>
                </c:pt>
                <c:pt idx="31">
                  <c:v>227351.88</c:v>
                </c:pt>
                <c:pt idx="32">
                  <c:v>236450.34</c:v>
                </c:pt>
                <c:pt idx="33">
                  <c:v>241821.72</c:v>
                </c:pt>
                <c:pt idx="34">
                  <c:v>245439.18</c:v>
                </c:pt>
                <c:pt idx="35">
                  <c:v>254756.88</c:v>
                </c:pt>
                <c:pt idx="36">
                  <c:v>312417</c:v>
                </c:pt>
                <c:pt idx="37">
                  <c:v>386530.07142857142</c:v>
                </c:pt>
                <c:pt idx="38">
                  <c:v>460643.14285714284</c:v>
                </c:pt>
                <c:pt idx="39">
                  <c:v>534756.21428571432</c:v>
                </c:pt>
                <c:pt idx="40">
                  <c:v>608869.2857142858</c:v>
                </c:pt>
                <c:pt idx="41">
                  <c:v>682982.35714285728</c:v>
                </c:pt>
                <c:pt idx="42">
                  <c:v>757095.42857142875</c:v>
                </c:pt>
                <c:pt idx="43">
                  <c:v>831208.50000000023</c:v>
                </c:pt>
                <c:pt idx="44">
                  <c:v>905321.57142857171</c:v>
                </c:pt>
                <c:pt idx="45">
                  <c:v>979434.64285714319</c:v>
                </c:pt>
                <c:pt idx="46">
                  <c:v>1053547.7142857146</c:v>
                </c:pt>
                <c:pt idx="47">
                  <c:v>1127660.7857142859</c:v>
                </c:pt>
                <c:pt idx="48">
                  <c:v>1201773.8571428573</c:v>
                </c:pt>
                <c:pt idx="49">
                  <c:v>1275886.9285714286</c:v>
                </c:pt>
                <c:pt idx="50">
                  <c:v>1250000</c:v>
                </c:pt>
                <c:pt idx="51">
                  <c:v>1243750</c:v>
                </c:pt>
                <c:pt idx="52">
                  <c:v>1237500</c:v>
                </c:pt>
                <c:pt idx="53">
                  <c:v>1231250</c:v>
                </c:pt>
                <c:pt idx="54">
                  <c:v>1225000</c:v>
                </c:pt>
                <c:pt idx="55">
                  <c:v>1289062.5</c:v>
                </c:pt>
                <c:pt idx="56">
                  <c:v>1353125</c:v>
                </c:pt>
                <c:pt idx="57">
                  <c:v>1417187.5</c:v>
                </c:pt>
                <c:pt idx="58">
                  <c:v>1481250</c:v>
                </c:pt>
                <c:pt idx="59">
                  <c:v>1545312.5</c:v>
                </c:pt>
                <c:pt idx="60">
                  <c:v>1609375</c:v>
                </c:pt>
                <c:pt idx="61">
                  <c:v>1673437.5</c:v>
                </c:pt>
                <c:pt idx="62">
                  <c:v>1737500</c:v>
                </c:pt>
                <c:pt idx="63">
                  <c:v>1801562.5</c:v>
                </c:pt>
                <c:pt idx="64">
                  <c:v>1865625</c:v>
                </c:pt>
                <c:pt idx="65">
                  <c:v>1929687.5</c:v>
                </c:pt>
                <c:pt idx="66" formatCode="General">
                  <c:v>1993750</c:v>
                </c:pt>
                <c:pt idx="67" formatCode="General">
                  <c:v>2057812.5</c:v>
                </c:pt>
                <c:pt idx="68" formatCode="General">
                  <c:v>2121875</c:v>
                </c:pt>
                <c:pt idx="69" formatCode="General">
                  <c:v>2185937.5</c:v>
                </c:pt>
                <c:pt idx="70" formatCode="General">
                  <c:v>2250000</c:v>
                </c:pt>
              </c:numCache>
            </c:numRef>
          </c:yVal>
          <c:smooth val="0"/>
        </c:ser>
        <c:dLbls>
          <c:showLegendKey val="0"/>
          <c:showVal val="0"/>
          <c:showCatName val="0"/>
          <c:showSerName val="0"/>
          <c:showPercent val="0"/>
          <c:showBubbleSize val="0"/>
        </c:dLbls>
        <c:axId val="175180032"/>
        <c:axId val="175186304"/>
      </c:scatterChart>
      <c:valAx>
        <c:axId val="1751800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75186304"/>
        <c:crosses val="autoZero"/>
        <c:crossBetween val="midCat"/>
      </c:valAx>
      <c:valAx>
        <c:axId val="175186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N_obs</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75180032"/>
        <c:crosses val="autoZero"/>
        <c:crossBetween val="midCat"/>
      </c:valAx>
      <c:spPr>
        <a:noFill/>
        <a:ln>
          <a:noFill/>
        </a:ln>
        <a:effectLst/>
      </c:spPr>
    </c:plotArea>
    <c:legend>
      <c:legendPos val="r"/>
      <c:layout>
        <c:manualLayout>
          <c:xMode val="edge"/>
          <c:yMode val="edge"/>
          <c:x val="0.45505704113718465"/>
          <c:y val="0.41337239095113104"/>
          <c:w val="0.18025649021595072"/>
          <c:h val="0.133929508811398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0.85754</cdr:x>
      <cdr:y>0.4327</cdr:y>
    </cdr:from>
    <cdr:to>
      <cdr:x>0.85754</cdr:x>
      <cdr:y>0.90551</cdr:y>
    </cdr:to>
    <cdr:cxnSp macro="">
      <cdr:nvCxnSpPr>
        <cdr:cNvPr id="3" name="Straight Connector 2"/>
        <cdr:cNvCxnSpPr/>
      </cdr:nvCxnSpPr>
      <cdr:spPr>
        <a:xfrm xmlns:a="http://schemas.openxmlformats.org/drawingml/2006/main" flipV="1">
          <a:off x="5962933" y="1060593"/>
          <a:ext cx="0" cy="115890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404D3-BFB7-45F4-A761-39504220A809}" type="datetimeFigureOut">
              <a:rPr lang="nl-NL" smtClean="0"/>
              <a:t>8-11-2016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BFEF3-7B29-45B4-B4D1-73AD1A4E9AA5}" type="slidenum">
              <a:rPr lang="nl-NL" smtClean="0"/>
              <a:t>‹nr.›</a:t>
            </a:fld>
            <a:endParaRPr lang="nl-NL"/>
          </a:p>
        </p:txBody>
      </p:sp>
    </p:spTree>
    <p:extLst>
      <p:ext uri="{BB962C8B-B14F-4D97-AF65-F5344CB8AC3E}">
        <p14:creationId xmlns:p14="http://schemas.microsoft.com/office/powerpoint/2010/main" val="403422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4" name="Tijdelijke aanduiding voor voettekst 3"/>
          <p:cNvSpPr>
            <a:spLocks noGrp="1"/>
          </p:cNvSpPr>
          <p:nvPr>
            <p:ph type="ftr" sz="quarter" idx="4"/>
          </p:nvPr>
        </p:nvSpPr>
        <p:spPr/>
        <p:txBody>
          <a:bodyPr/>
          <a:lstStyle/>
          <a:p>
            <a:pPr>
              <a:defRPr/>
            </a:pPr>
            <a:r>
              <a:rPr lang="en-US" smtClean="0"/>
              <a:t>Eventuele voettekst</a:t>
            </a:r>
            <a:endParaRPr lang="en-US"/>
          </a:p>
        </p:txBody>
      </p:sp>
      <p:sp>
        <p:nvSpPr>
          <p:cNvPr id="5" name="Tijdelijke aanduiding voor dianummer 4"/>
          <p:cNvSpPr>
            <a:spLocks noGrp="1"/>
          </p:cNvSpPr>
          <p:nvPr>
            <p:ph type="sldNum" sz="quarter" idx="5"/>
          </p:nvPr>
        </p:nvSpPr>
        <p:spPr/>
        <p:txBody>
          <a:bodyPr/>
          <a:lstStyle>
            <a:lvl1pPr defTabSz="933450" eaLnBrk="0" hangingPunct="0">
              <a:defRPr sz="2200">
                <a:solidFill>
                  <a:schemeClr val="tx1"/>
                </a:solidFill>
                <a:latin typeface="Verdana" panose="020B0604030504040204" pitchFamily="34" charset="0"/>
                <a:cs typeface="Arial" panose="020B0604020202020204" pitchFamily="34" charset="0"/>
              </a:defRPr>
            </a:lvl1pPr>
            <a:lvl2pPr marL="742950" indent="-285750" defTabSz="933450" eaLnBrk="0" hangingPunct="0">
              <a:defRPr sz="2200">
                <a:solidFill>
                  <a:schemeClr val="tx1"/>
                </a:solidFill>
                <a:latin typeface="Verdana" panose="020B0604030504040204" pitchFamily="34" charset="0"/>
                <a:cs typeface="Arial" panose="020B0604020202020204" pitchFamily="34" charset="0"/>
              </a:defRPr>
            </a:lvl2pPr>
            <a:lvl3pPr marL="1143000" indent="-228600" defTabSz="933450" eaLnBrk="0" hangingPunct="0">
              <a:defRPr sz="2200">
                <a:solidFill>
                  <a:schemeClr val="tx1"/>
                </a:solidFill>
                <a:latin typeface="Verdana" panose="020B0604030504040204" pitchFamily="34" charset="0"/>
                <a:cs typeface="Arial" panose="020B0604020202020204" pitchFamily="34" charset="0"/>
              </a:defRPr>
            </a:lvl3pPr>
            <a:lvl4pPr marL="1600200" indent="-228600" defTabSz="933450" eaLnBrk="0" hangingPunct="0">
              <a:defRPr sz="2200">
                <a:solidFill>
                  <a:schemeClr val="tx1"/>
                </a:solidFill>
                <a:latin typeface="Verdana" panose="020B0604030504040204" pitchFamily="34" charset="0"/>
                <a:cs typeface="Arial" panose="020B0604020202020204" pitchFamily="34" charset="0"/>
              </a:defRPr>
            </a:lvl4pPr>
            <a:lvl5pPr marL="2057400" indent="-228600" defTabSz="933450" eaLnBrk="0" hangingPunct="0">
              <a:defRPr sz="2200">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fld id="{E1280AE0-8BD7-4F96-9238-EFEBA2FC4F81}" type="slidenum">
              <a:rPr lang="en-US" altLang="nl-NL" sz="1000">
                <a:latin typeface="Arial" panose="020B0604020202020204" pitchFamily="34" charset="0"/>
              </a:rPr>
              <a:pPr/>
              <a:t>1</a:t>
            </a:fld>
            <a:endParaRPr lang="en-US" altLang="nl-NL" sz="1000">
              <a:latin typeface="Arial" panose="020B0604020202020204" pitchFamily="34" charset="0"/>
            </a:endParaRPr>
          </a:p>
        </p:txBody>
      </p:sp>
    </p:spTree>
    <p:extLst>
      <p:ext uri="{BB962C8B-B14F-4D97-AF65-F5344CB8AC3E}">
        <p14:creationId xmlns:p14="http://schemas.microsoft.com/office/powerpoint/2010/main" val="272527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59220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Uit het overleg met TNO volgt </a:t>
            </a:r>
            <a:r>
              <a:rPr lang="nl-NL" baseline="0" dirty="0" smtClean="0"/>
              <a:t>een aantal opties voor het verschuiven van verkeer.</a:t>
            </a:r>
          </a:p>
          <a:p>
            <a:r>
              <a:rPr lang="nl-NL" baseline="0" dirty="0" smtClean="0"/>
              <a:t>Bij deze opties dient het dek bij de LVV te </a:t>
            </a:r>
            <a:r>
              <a:rPr lang="nl-NL" baseline="0" smtClean="0"/>
              <a:t>worden versterkt.</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318624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Uit het overleg met TNO volgt ook </a:t>
            </a:r>
            <a:r>
              <a:rPr lang="nl-NL" baseline="0" dirty="0" smtClean="0"/>
              <a:t>een aantal opties voor het lokaal versterken van de troggen.</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30631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0"/>
              </a:spcBef>
              <a:spcAft>
                <a:spcPct val="0"/>
              </a:spcAft>
              <a:buClrTx/>
              <a:buSzTx/>
              <a:buFontTx/>
              <a:buNone/>
              <a:tabLst/>
              <a:defRPr/>
            </a:pPr>
            <a:r>
              <a:rPr lang="nl-NL" dirty="0" smtClean="0"/>
              <a:t>Uit recent overleg met BWT is dit naar voren gekomen. </a:t>
            </a:r>
          </a:p>
          <a:p>
            <a:pPr marL="0" marR="0" indent="0" algn="l" defTabSz="914400" rtl="0" eaLnBrk="0" fontAlgn="base" latinLnBrk="0" hangingPunct="0">
              <a:lnSpc>
                <a:spcPct val="110000"/>
              </a:lnSpc>
              <a:spcBef>
                <a:spcPct val="0"/>
              </a:spcBef>
              <a:spcAft>
                <a:spcPct val="0"/>
              </a:spcAft>
              <a:buClrTx/>
              <a:buSzTx/>
              <a:buFontTx/>
              <a:buNone/>
              <a:tabLst/>
              <a:defRPr/>
            </a:pPr>
            <a:r>
              <a:rPr lang="nl-NL" dirty="0" smtClean="0"/>
              <a:t>Het aantal benodigde versterkingen bij een alfa van 1,15</a:t>
            </a:r>
          </a:p>
          <a:p>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72387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nl-NL" smtClean="0"/>
              <a:t>LVV: alleen toeganekelijk voor fiets- en voetgangers.</a:t>
            </a:r>
          </a:p>
          <a:p>
            <a:endParaRPr lang="en-US" altLang="nl-NL" smtClean="0"/>
          </a:p>
          <a:p>
            <a:r>
              <a:rPr lang="en-US" altLang="nl-NL" smtClean="0"/>
              <a:t>Drie losse stalen bruggen. De zuidelijke vaste brug bestaat uit 1 geheel met 2 overspanningen.</a:t>
            </a:r>
          </a:p>
          <a:p>
            <a:r>
              <a:rPr lang="en-US" altLang="nl-NL" smtClean="0"/>
              <a:t>De beweegbare brug ligt in het ‘midden’, met daarvoor een noordelijke aanbrug.</a:t>
            </a:r>
          </a:p>
          <a:p>
            <a:endParaRPr lang="en-US" altLang="nl-NL" smtClean="0"/>
          </a:p>
          <a:p>
            <a:r>
              <a:rPr lang="en-US" altLang="nl-NL" smtClean="0"/>
              <a:t>Alle bruggen zijn van staal, waarbij de beweegbare brug twee kokerliggers heeft en de andere hoofdliggers.</a:t>
            </a:r>
            <a:endParaRPr lang="nl-NL" altLang="nl-NL" smtClean="0"/>
          </a:p>
        </p:txBody>
      </p:sp>
      <p:sp>
        <p:nvSpPr>
          <p:cNvPr id="4" name="Footer Placeholder 3"/>
          <p:cNvSpPr>
            <a:spLocks noGrp="1"/>
          </p:cNvSpPr>
          <p:nvPr>
            <p:ph type="ftr" sz="quarter" idx="4"/>
          </p:nvPr>
        </p:nvSpPr>
        <p:spPr/>
        <p:txBody>
          <a:bodyPr/>
          <a:lstStyle/>
          <a:p>
            <a:pPr>
              <a:defRPr/>
            </a:pPr>
            <a:r>
              <a:rPr lang="en-US" smtClean="0">
                <a:solidFill>
                  <a:srgbClr val="000000"/>
                </a:solidFill>
              </a:rPr>
              <a:t>Eventuele voettekst</a:t>
            </a:r>
            <a:endParaRPr lang="en-US">
              <a:solidFill>
                <a:srgbClr val="000000"/>
              </a:solidFill>
            </a:endParaRPr>
          </a:p>
        </p:txBody>
      </p:sp>
      <p:sp>
        <p:nvSpPr>
          <p:cNvPr id="19461" name="Slide Number Placeholder 4"/>
          <p:cNvSpPr>
            <a:spLocks noGrp="1"/>
          </p:cNvSpPr>
          <p:nvPr>
            <p:ph type="sldNum" sz="quarter" idx="5"/>
          </p:nvPr>
        </p:nvSpPr>
        <p:spPr>
          <a:noFill/>
        </p:spPr>
        <p:txBody>
          <a:bodyPr/>
          <a:lstStyle>
            <a:lvl1pPr defTabSz="933450">
              <a:defRPr sz="2200">
                <a:solidFill>
                  <a:schemeClr val="tx1"/>
                </a:solidFill>
                <a:latin typeface="Verdana" pitchFamily="34" charset="0"/>
                <a:cs typeface="Arial" charset="0"/>
              </a:defRPr>
            </a:lvl1pPr>
            <a:lvl2pPr marL="742950" indent="-285750" defTabSz="933450">
              <a:defRPr sz="2200">
                <a:solidFill>
                  <a:schemeClr val="tx1"/>
                </a:solidFill>
                <a:latin typeface="Verdana" pitchFamily="34" charset="0"/>
                <a:cs typeface="Arial" charset="0"/>
              </a:defRPr>
            </a:lvl2pPr>
            <a:lvl3pPr marL="1143000" indent="-228600" defTabSz="933450">
              <a:defRPr sz="2200">
                <a:solidFill>
                  <a:schemeClr val="tx1"/>
                </a:solidFill>
                <a:latin typeface="Verdana" pitchFamily="34" charset="0"/>
                <a:cs typeface="Arial" charset="0"/>
              </a:defRPr>
            </a:lvl3pPr>
            <a:lvl4pPr marL="1600200" indent="-228600" defTabSz="933450">
              <a:defRPr sz="2200">
                <a:solidFill>
                  <a:schemeClr val="tx1"/>
                </a:solidFill>
                <a:latin typeface="Verdana" pitchFamily="34" charset="0"/>
                <a:cs typeface="Arial" charset="0"/>
              </a:defRPr>
            </a:lvl4pPr>
            <a:lvl5pPr marL="2057400" indent="-228600" defTabSz="933450">
              <a:defRPr sz="2200">
                <a:solidFill>
                  <a:schemeClr val="tx1"/>
                </a:solidFill>
                <a:latin typeface="Verdana" pitchFamily="34" charset="0"/>
                <a:cs typeface="Arial" charset="0"/>
              </a:defRPr>
            </a:lvl5pPr>
            <a:lvl6pPr marL="2514600" indent="-228600" defTabSz="933450"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33450"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33450"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33450" eaLnBrk="0" fontAlgn="base" hangingPunct="0">
              <a:spcBef>
                <a:spcPct val="0"/>
              </a:spcBef>
              <a:spcAft>
                <a:spcPct val="0"/>
              </a:spcAft>
              <a:defRPr sz="2200">
                <a:solidFill>
                  <a:schemeClr val="tx1"/>
                </a:solidFill>
                <a:latin typeface="Verdana" pitchFamily="34" charset="0"/>
                <a:cs typeface="Arial" charset="0"/>
              </a:defRPr>
            </a:lvl9pPr>
          </a:lstStyle>
          <a:p>
            <a:fld id="{A457ED86-1FD0-46EB-BD71-CBFF62C5DD1D}" type="slidenum">
              <a:rPr lang="en-US" altLang="nl-NL" sz="1000" smtClean="0">
                <a:solidFill>
                  <a:srgbClr val="000000"/>
                </a:solidFill>
                <a:latin typeface="Arial" charset="0"/>
              </a:rPr>
              <a:pPr/>
              <a:t>20</a:t>
            </a:fld>
            <a:endParaRPr lang="en-US" altLang="nl-NL" sz="1000" smtClean="0">
              <a:solidFill>
                <a:srgbClr val="000000"/>
              </a:solidFill>
              <a:latin typeface="Arial" charset="0"/>
            </a:endParaRPr>
          </a:p>
        </p:txBody>
      </p:sp>
    </p:spTree>
    <p:extLst>
      <p:ext uri="{BB962C8B-B14F-4D97-AF65-F5344CB8AC3E}">
        <p14:creationId xmlns:p14="http://schemas.microsoft.com/office/powerpoint/2010/main" val="371795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nl-NL" altLang="nl-NL" smtClean="0"/>
          </a:p>
        </p:txBody>
      </p:sp>
      <p:sp>
        <p:nvSpPr>
          <p:cNvPr id="4" name="Footer Placeholder 3"/>
          <p:cNvSpPr>
            <a:spLocks noGrp="1"/>
          </p:cNvSpPr>
          <p:nvPr>
            <p:ph type="ftr" sz="quarter" idx="4"/>
          </p:nvPr>
        </p:nvSpPr>
        <p:spPr/>
        <p:txBody>
          <a:bodyPr/>
          <a:lstStyle/>
          <a:p>
            <a:pPr>
              <a:defRPr/>
            </a:pPr>
            <a:r>
              <a:rPr lang="en-US" smtClean="0">
                <a:solidFill>
                  <a:srgbClr val="000000"/>
                </a:solidFill>
              </a:rPr>
              <a:t>Eventuele voettekst</a:t>
            </a:r>
            <a:endParaRPr lang="en-US">
              <a:solidFill>
                <a:srgbClr val="000000"/>
              </a:solidFill>
            </a:endParaRPr>
          </a:p>
        </p:txBody>
      </p:sp>
      <p:sp>
        <p:nvSpPr>
          <p:cNvPr id="20485" name="Slide Number Placeholder 4"/>
          <p:cNvSpPr>
            <a:spLocks noGrp="1"/>
          </p:cNvSpPr>
          <p:nvPr>
            <p:ph type="sldNum" sz="quarter" idx="5"/>
          </p:nvPr>
        </p:nvSpPr>
        <p:spPr>
          <a:noFill/>
        </p:spPr>
        <p:txBody>
          <a:bodyPr/>
          <a:lstStyle>
            <a:lvl1pPr defTabSz="933450">
              <a:defRPr sz="2200">
                <a:solidFill>
                  <a:schemeClr val="tx1"/>
                </a:solidFill>
                <a:latin typeface="Verdana" pitchFamily="34" charset="0"/>
                <a:cs typeface="Arial" charset="0"/>
              </a:defRPr>
            </a:lvl1pPr>
            <a:lvl2pPr marL="742950" indent="-285750" defTabSz="933450">
              <a:defRPr sz="2200">
                <a:solidFill>
                  <a:schemeClr val="tx1"/>
                </a:solidFill>
                <a:latin typeface="Verdana" pitchFamily="34" charset="0"/>
                <a:cs typeface="Arial" charset="0"/>
              </a:defRPr>
            </a:lvl2pPr>
            <a:lvl3pPr marL="1143000" indent="-228600" defTabSz="933450">
              <a:defRPr sz="2200">
                <a:solidFill>
                  <a:schemeClr val="tx1"/>
                </a:solidFill>
                <a:latin typeface="Verdana" pitchFamily="34" charset="0"/>
                <a:cs typeface="Arial" charset="0"/>
              </a:defRPr>
            </a:lvl3pPr>
            <a:lvl4pPr marL="1600200" indent="-228600" defTabSz="933450">
              <a:defRPr sz="2200">
                <a:solidFill>
                  <a:schemeClr val="tx1"/>
                </a:solidFill>
                <a:latin typeface="Verdana" pitchFamily="34" charset="0"/>
                <a:cs typeface="Arial" charset="0"/>
              </a:defRPr>
            </a:lvl4pPr>
            <a:lvl5pPr marL="2057400" indent="-228600" defTabSz="933450">
              <a:defRPr sz="2200">
                <a:solidFill>
                  <a:schemeClr val="tx1"/>
                </a:solidFill>
                <a:latin typeface="Verdana" pitchFamily="34" charset="0"/>
                <a:cs typeface="Arial" charset="0"/>
              </a:defRPr>
            </a:lvl5pPr>
            <a:lvl6pPr marL="2514600" indent="-228600" defTabSz="933450"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33450"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33450"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33450" eaLnBrk="0" fontAlgn="base" hangingPunct="0">
              <a:spcBef>
                <a:spcPct val="0"/>
              </a:spcBef>
              <a:spcAft>
                <a:spcPct val="0"/>
              </a:spcAft>
              <a:defRPr sz="2200">
                <a:solidFill>
                  <a:schemeClr val="tx1"/>
                </a:solidFill>
                <a:latin typeface="Verdana" pitchFamily="34" charset="0"/>
                <a:cs typeface="Arial" charset="0"/>
              </a:defRPr>
            </a:lvl9pPr>
          </a:lstStyle>
          <a:p>
            <a:fld id="{7E25AC98-0D82-4CDA-BE75-7D55B5DEC9F7}" type="slidenum">
              <a:rPr lang="en-US" altLang="nl-NL" sz="1000" smtClean="0">
                <a:solidFill>
                  <a:srgbClr val="000000"/>
                </a:solidFill>
                <a:latin typeface="Arial" charset="0"/>
              </a:rPr>
              <a:pPr/>
              <a:t>22</a:t>
            </a:fld>
            <a:endParaRPr lang="en-US" altLang="nl-NL" sz="1000" smtClean="0">
              <a:solidFill>
                <a:srgbClr val="000000"/>
              </a:solidFill>
              <a:latin typeface="Arial" charset="0"/>
            </a:endParaRPr>
          </a:p>
        </p:txBody>
      </p:sp>
    </p:spTree>
    <p:extLst>
      <p:ext uri="{BB962C8B-B14F-4D97-AF65-F5344CB8AC3E}">
        <p14:creationId xmlns:p14="http://schemas.microsoft.com/office/powerpoint/2010/main" val="788580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Bij toenemend</a:t>
            </a:r>
            <a:r>
              <a:rPr lang="nl-NL" baseline="0" dirty="0" smtClean="0"/>
              <a:t> verkeer (alfa = 1,15) wordt het aantal versterkingen groter.</a:t>
            </a:r>
          </a:p>
          <a:p>
            <a:r>
              <a:rPr lang="nl-NL" baseline="0" dirty="0" smtClean="0"/>
              <a:t>Ook op posities die momenteel zijn versterkt.</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53192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Bij toenemend</a:t>
            </a:r>
            <a:r>
              <a:rPr lang="nl-NL" baseline="0" dirty="0" smtClean="0"/>
              <a:t> verkeer (alfa = 1,15) wordt het aantal versterkingen groter.</a:t>
            </a:r>
          </a:p>
          <a:p>
            <a:r>
              <a:rPr lang="nl-NL" baseline="0" dirty="0" smtClean="0"/>
              <a:t>Ook op posities die momenteel zijn versterkt, die zijn nu tussen haakjes opgenomen.</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60308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eaLnBrk="1" hangingPunct="1">
              <a:spcBef>
                <a:spcPts val="425"/>
              </a:spcBef>
            </a:pPr>
            <a:r>
              <a:rPr lang="nl-NL" altLang="nl-NL" noProof="0" dirty="0" smtClean="0"/>
              <a:t>De poer van fundering op assen 3 en 4 wordt gedeeld met het spoor.</a:t>
            </a:r>
          </a:p>
          <a:p>
            <a:pPr eaLnBrk="1" hangingPunct="1">
              <a:spcBef>
                <a:spcPts val="425"/>
              </a:spcBef>
            </a:pPr>
            <a:r>
              <a:rPr lang="nl-NL" altLang="nl-NL" noProof="0" dirty="0" smtClean="0"/>
              <a:t>De belasting op de fundering is toegenomen sinds het ontwerp van de brug, met name de remkrachten.</a:t>
            </a:r>
          </a:p>
          <a:p>
            <a:pPr eaLnBrk="1" hangingPunct="1">
              <a:spcBef>
                <a:spcPts val="425"/>
              </a:spcBef>
            </a:pPr>
            <a:r>
              <a:rPr lang="nl-NL" altLang="nl-NL" noProof="0" dirty="0" smtClean="0"/>
              <a:t>As 3 is het vaste punt van</a:t>
            </a:r>
            <a:r>
              <a:rPr lang="nl-NL" altLang="nl-NL" baseline="0" noProof="0" dirty="0" smtClean="0"/>
              <a:t> de verkeersbrug =&gt; remkrachten.</a:t>
            </a:r>
          </a:p>
          <a:p>
            <a:pPr eaLnBrk="1" hangingPunct="1">
              <a:spcBef>
                <a:spcPts val="425"/>
              </a:spcBef>
            </a:pPr>
            <a:r>
              <a:rPr lang="nl-NL" altLang="nl-NL" baseline="0" noProof="0" dirty="0" smtClean="0"/>
              <a:t>As 4 is het vaste punt van de spoorbrug en het punt waar de verticale krachten uit de pyloon omlaag komen.</a:t>
            </a:r>
          </a:p>
          <a:p>
            <a:pPr marL="0" marR="0" indent="0" algn="l" defTabSz="914400" rtl="0" eaLnBrk="1" fontAlgn="base" latinLnBrk="0" hangingPunct="1">
              <a:lnSpc>
                <a:spcPct val="110000"/>
              </a:lnSpc>
              <a:spcBef>
                <a:spcPts val="425"/>
              </a:spcBef>
              <a:spcAft>
                <a:spcPct val="0"/>
              </a:spcAft>
              <a:buClrTx/>
              <a:buSzTx/>
              <a:buFontTx/>
              <a:buNone/>
              <a:tabLst/>
              <a:defRPr/>
            </a:pPr>
            <a:r>
              <a:rPr lang="nl-NL" altLang="nl-NL" noProof="0" dirty="0" smtClean="0"/>
              <a:t>Op aangeven van </a:t>
            </a:r>
            <a:r>
              <a:rPr lang="nl-NL" altLang="nl-NL" baseline="0" noProof="0" dirty="0" err="1" smtClean="0"/>
              <a:t>Prorail</a:t>
            </a:r>
            <a:r>
              <a:rPr lang="nl-NL" altLang="nl-NL" baseline="0" noProof="0" dirty="0" smtClean="0"/>
              <a:t> een gereduceerde rembelasting uit nog uit te geven NEN 8701.</a:t>
            </a:r>
            <a:endParaRPr lang="nl-NL" altLang="nl-NL" noProof="0" dirty="0" smtClean="0"/>
          </a:p>
          <a:p>
            <a:pPr eaLnBrk="1" hangingPunct="1">
              <a:spcBef>
                <a:spcPts val="425"/>
              </a:spcBef>
            </a:pPr>
            <a:endParaRPr lang="nl-NL" altLang="nl-NL" noProof="0" dirty="0" smtClean="0"/>
          </a:p>
        </p:txBody>
      </p:sp>
      <p:sp>
        <p:nvSpPr>
          <p:cNvPr id="4" name="Footer Placeholder 3"/>
          <p:cNvSpPr>
            <a:spLocks noGrp="1"/>
          </p:cNvSpPr>
          <p:nvPr>
            <p:ph type="ftr" sz="quarter" idx="4"/>
          </p:nvPr>
        </p:nvSpPr>
        <p:spPr/>
        <p:txBody>
          <a:bodyPr/>
          <a:lstStyle/>
          <a:p>
            <a:pPr>
              <a:defRPr/>
            </a:pPr>
            <a:r>
              <a:rPr lang="en-US" smtClean="0">
                <a:solidFill>
                  <a:srgbClr val="000000"/>
                </a:solidFill>
              </a:rPr>
              <a:t>Eventuele voettekst</a:t>
            </a:r>
            <a:endParaRPr lang="en-US">
              <a:solidFill>
                <a:srgbClr val="000000"/>
              </a:solidFill>
            </a:endParaRPr>
          </a:p>
        </p:txBody>
      </p:sp>
      <p:sp>
        <p:nvSpPr>
          <p:cNvPr id="24581" name="Slide Number Placeholder 4"/>
          <p:cNvSpPr>
            <a:spLocks noGrp="1"/>
          </p:cNvSpPr>
          <p:nvPr>
            <p:ph type="sldNum" sz="quarter" idx="5"/>
          </p:nvPr>
        </p:nvSpPr>
        <p:spPr>
          <a:noFill/>
        </p:spPr>
        <p:txBody>
          <a:bodyPr/>
          <a:lstStyle>
            <a:lvl1pPr defTabSz="933450">
              <a:defRPr sz="2200">
                <a:solidFill>
                  <a:schemeClr val="tx1"/>
                </a:solidFill>
                <a:latin typeface="Verdana" pitchFamily="34" charset="0"/>
                <a:cs typeface="Arial" charset="0"/>
              </a:defRPr>
            </a:lvl1pPr>
            <a:lvl2pPr marL="742950" indent="-285750" defTabSz="933450">
              <a:defRPr sz="2200">
                <a:solidFill>
                  <a:schemeClr val="tx1"/>
                </a:solidFill>
                <a:latin typeface="Verdana" pitchFamily="34" charset="0"/>
                <a:cs typeface="Arial" charset="0"/>
              </a:defRPr>
            </a:lvl2pPr>
            <a:lvl3pPr marL="1143000" indent="-228600" defTabSz="933450">
              <a:defRPr sz="2200">
                <a:solidFill>
                  <a:schemeClr val="tx1"/>
                </a:solidFill>
                <a:latin typeface="Verdana" pitchFamily="34" charset="0"/>
                <a:cs typeface="Arial" charset="0"/>
              </a:defRPr>
            </a:lvl3pPr>
            <a:lvl4pPr marL="1600200" indent="-228600" defTabSz="933450">
              <a:defRPr sz="2200">
                <a:solidFill>
                  <a:schemeClr val="tx1"/>
                </a:solidFill>
                <a:latin typeface="Verdana" pitchFamily="34" charset="0"/>
                <a:cs typeface="Arial" charset="0"/>
              </a:defRPr>
            </a:lvl4pPr>
            <a:lvl5pPr marL="2057400" indent="-228600" defTabSz="933450">
              <a:defRPr sz="2200">
                <a:solidFill>
                  <a:schemeClr val="tx1"/>
                </a:solidFill>
                <a:latin typeface="Verdana" pitchFamily="34" charset="0"/>
                <a:cs typeface="Arial" charset="0"/>
              </a:defRPr>
            </a:lvl5pPr>
            <a:lvl6pPr marL="2514600" indent="-228600" defTabSz="933450"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33450"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33450"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33450" eaLnBrk="0" fontAlgn="base" hangingPunct="0">
              <a:spcBef>
                <a:spcPct val="0"/>
              </a:spcBef>
              <a:spcAft>
                <a:spcPct val="0"/>
              </a:spcAft>
              <a:defRPr sz="2200">
                <a:solidFill>
                  <a:schemeClr val="tx1"/>
                </a:solidFill>
                <a:latin typeface="Verdana" pitchFamily="34" charset="0"/>
                <a:cs typeface="Arial" charset="0"/>
              </a:defRPr>
            </a:lvl9pPr>
          </a:lstStyle>
          <a:p>
            <a:fld id="{94E19491-CE01-4E89-A512-91DEA161C177}" type="slidenum">
              <a:rPr lang="en-US" altLang="nl-NL" sz="1000" smtClean="0">
                <a:solidFill>
                  <a:srgbClr val="000000"/>
                </a:solidFill>
                <a:latin typeface="Arial" charset="0"/>
              </a:rPr>
              <a:pPr/>
              <a:t>25</a:t>
            </a:fld>
            <a:endParaRPr lang="en-US" altLang="nl-NL" sz="1000" smtClean="0">
              <a:solidFill>
                <a:srgbClr val="000000"/>
              </a:solidFill>
              <a:latin typeface="Arial" charset="0"/>
            </a:endParaRPr>
          </a:p>
        </p:txBody>
      </p:sp>
    </p:spTree>
    <p:extLst>
      <p:ext uri="{BB962C8B-B14F-4D97-AF65-F5344CB8AC3E}">
        <p14:creationId xmlns:p14="http://schemas.microsoft.com/office/powerpoint/2010/main" val="3905047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10000"/>
              </a:lnSpc>
              <a:spcBef>
                <a:spcPts val="425"/>
              </a:spcBef>
              <a:spcAft>
                <a:spcPct val="0"/>
              </a:spcAft>
              <a:buClrTx/>
              <a:buSzTx/>
              <a:buFontTx/>
              <a:buNone/>
              <a:tabLst/>
              <a:defRPr/>
            </a:pPr>
            <a:r>
              <a:rPr lang="nl-NL" altLang="nl-NL" noProof="0" dirty="0" smtClean="0"/>
              <a:t>Het kritische onderdeel is de wapening in de poer en de palen.</a:t>
            </a:r>
          </a:p>
          <a:p>
            <a:pPr eaLnBrk="1" hangingPunct="1">
              <a:spcBef>
                <a:spcPts val="425"/>
              </a:spcBef>
            </a:pPr>
            <a:r>
              <a:rPr lang="nl-NL" altLang="nl-NL" noProof="0" dirty="0" smtClean="0"/>
              <a:t>Wapening rond</a:t>
            </a:r>
            <a:r>
              <a:rPr lang="nl-NL" altLang="nl-NL" baseline="0" noProof="0" dirty="0" smtClean="0"/>
              <a:t> 32 aangebracht en rond 28 in rekening gebracht i.v.m. corrosie. Daar is verder geen inspectie informatie van.</a:t>
            </a:r>
            <a:endParaRPr lang="nl-NL" altLang="nl-NL" noProof="0" dirty="0" smtClean="0"/>
          </a:p>
          <a:p>
            <a:pPr eaLnBrk="1" hangingPunct="1">
              <a:spcBef>
                <a:spcPts val="425"/>
              </a:spcBef>
            </a:pPr>
            <a:r>
              <a:rPr lang="nl-NL" altLang="nl-NL" noProof="0" dirty="0" smtClean="0"/>
              <a:t>Op basis van een elastische analyse voldoet de wapening rond 28 niet, met een plastische analyse wel.</a:t>
            </a:r>
          </a:p>
          <a:p>
            <a:pPr marL="0" marR="0" indent="0" algn="l" defTabSz="914400" rtl="0" eaLnBrk="1" fontAlgn="base" latinLnBrk="0" hangingPunct="1">
              <a:lnSpc>
                <a:spcPct val="110000"/>
              </a:lnSpc>
              <a:spcBef>
                <a:spcPts val="425"/>
              </a:spcBef>
              <a:spcAft>
                <a:spcPct val="0"/>
              </a:spcAft>
              <a:buClrTx/>
              <a:buSzTx/>
              <a:buFontTx/>
              <a:buNone/>
              <a:tabLst/>
              <a:defRPr/>
            </a:pPr>
            <a:r>
              <a:rPr lang="nl-NL" altLang="nl-NL" noProof="0" dirty="0" smtClean="0"/>
              <a:t>Analyse op basis van een vakwerkanalogie herverdeling over palen bepaald. Gaat gepaard met grotere vervormingen dat is weer ongewenst voor het spoor.</a:t>
            </a:r>
          </a:p>
          <a:p>
            <a:pPr eaLnBrk="1" hangingPunct="1">
              <a:spcBef>
                <a:spcPts val="425"/>
              </a:spcBef>
            </a:pPr>
            <a:r>
              <a:rPr lang="nl-NL" altLang="nl-NL" noProof="0" dirty="0" smtClean="0"/>
              <a:t>Bij toename</a:t>
            </a:r>
            <a:r>
              <a:rPr lang="nl-NL" altLang="nl-NL" baseline="0" noProof="0" dirty="0" smtClean="0"/>
              <a:t> belasting (zwaardere brug of herverdeling belasting over pijlers) ontstaat een bewijsplicht om voldoende draagkracht aan te tonen.</a:t>
            </a:r>
          </a:p>
          <a:p>
            <a:pPr eaLnBrk="1" hangingPunct="1">
              <a:spcBef>
                <a:spcPts val="425"/>
              </a:spcBef>
            </a:pPr>
            <a:r>
              <a:rPr lang="nl-NL" altLang="nl-NL" baseline="0" noProof="0" dirty="0" smtClean="0"/>
              <a:t>Ter vergelijking HSB </a:t>
            </a:r>
            <a:r>
              <a:rPr lang="nl-NL" altLang="nl-NL" baseline="0" noProof="0" dirty="0" err="1" smtClean="0"/>
              <a:t>overlaging</a:t>
            </a:r>
            <a:r>
              <a:rPr lang="nl-NL" altLang="nl-NL" baseline="0" noProof="0" dirty="0" smtClean="0"/>
              <a:t> </a:t>
            </a:r>
            <a:r>
              <a:rPr lang="nl-NL" altLang="nl-NL" baseline="0" noProof="0" dirty="0" err="1" smtClean="0"/>
              <a:t>ca</a:t>
            </a:r>
            <a:r>
              <a:rPr lang="nl-NL" altLang="nl-NL" baseline="0" noProof="0" dirty="0" smtClean="0"/>
              <a:t> 90 mm =&gt; 225 kg/m2 terwijl brug zelf iets meer dan 250 kg/m2 weegt.</a:t>
            </a:r>
            <a:endParaRPr lang="nl-NL" altLang="nl-NL" noProof="0" dirty="0" smtClean="0"/>
          </a:p>
          <a:p>
            <a:pPr eaLnBrk="1" hangingPunct="1">
              <a:spcBef>
                <a:spcPts val="425"/>
              </a:spcBef>
            </a:pPr>
            <a:endParaRPr lang="nl-NL" altLang="nl-NL" noProof="0" dirty="0" smtClean="0"/>
          </a:p>
          <a:p>
            <a:pPr eaLnBrk="1" hangingPunct="1">
              <a:spcBef>
                <a:spcPts val="425"/>
              </a:spcBef>
            </a:pPr>
            <a:r>
              <a:rPr lang="nl-NL" altLang="nl-NL" noProof="0" dirty="0" smtClean="0"/>
              <a:t>De nieuwe brug mag niet zwaarder wegen dan de bestaande</a:t>
            </a:r>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42692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a:ln/>
        </p:spPr>
      </p:sp>
      <p:sp>
        <p:nvSpPr>
          <p:cNvPr id="9219" name="Tijdelijke aanduiding voor notities 2"/>
          <p:cNvSpPr>
            <a:spLocks noGrp="1"/>
          </p:cNvSpPr>
          <p:nvPr>
            <p:ph type="body" idx="1"/>
          </p:nvPr>
        </p:nvSpPr>
        <p:spPr>
          <a:noFill/>
        </p:spPr>
        <p:txBody>
          <a:bodyPr/>
          <a:lstStyle/>
          <a:p>
            <a:pPr marL="171450" indent="-171450" eaLnBrk="1" hangingPunct="1">
              <a:spcBef>
                <a:spcPts val="425"/>
              </a:spcBef>
              <a:buFontTx/>
              <a:buChar char="•"/>
            </a:pPr>
            <a:r>
              <a:rPr lang="nl-NL" altLang="nl-NL" dirty="0" smtClean="0">
                <a:latin typeface="Arial" panose="020B0604020202020204" pitchFamily="34" charset="0"/>
              </a:rPr>
              <a:t>Welkom!</a:t>
            </a:r>
          </a:p>
          <a:p>
            <a:pPr marL="171450" indent="-171450" eaLnBrk="1" hangingPunct="1">
              <a:spcBef>
                <a:spcPts val="425"/>
              </a:spcBef>
              <a:buFontTx/>
              <a:buChar char="•"/>
            </a:pPr>
            <a:r>
              <a:rPr lang="nl-NL" altLang="nl-NL" dirty="0" smtClean="0">
                <a:latin typeface="Arial" panose="020B0604020202020204" pitchFamily="34" charset="0"/>
              </a:rPr>
              <a:t>Aangenaam verrast met de oogst van 5 september 2016! Met behulp van jullie kennis en expertise zijn er mooie ideeën ontstaan! Ik zag een zeer enthousiaste groep aan het werk die in alle openheid discussieerde. Ik hoop ook vandaag weer op zo’n zelfde dag!</a:t>
            </a:r>
          </a:p>
          <a:p>
            <a:pPr marL="171450" indent="-171450" eaLnBrk="1" hangingPunct="1">
              <a:spcBef>
                <a:spcPts val="425"/>
              </a:spcBef>
              <a:buFontTx/>
              <a:buChar char="•"/>
            </a:pPr>
            <a:r>
              <a:rPr lang="nl-NL" altLang="nl-NL" dirty="0" smtClean="0">
                <a:latin typeface="Arial" panose="020B0604020202020204" pitchFamily="34" charset="0"/>
              </a:rPr>
              <a:t>Tussen de vorige sessie en nu hebben</a:t>
            </a:r>
            <a:r>
              <a:rPr lang="nl-NL" altLang="nl-NL" baseline="0" dirty="0" smtClean="0">
                <a:latin typeface="Arial" panose="020B0604020202020204" pitchFamily="34" charset="0"/>
              </a:rPr>
              <a:t> jullie</a:t>
            </a:r>
            <a:r>
              <a:rPr lang="nl-NL" altLang="nl-NL" dirty="0" smtClean="0">
                <a:latin typeface="Arial" panose="020B0604020202020204" pitchFamily="34" charset="0"/>
              </a:rPr>
              <a:t> hopelijk nog gedacht aan het dilemma en de </a:t>
            </a:r>
            <a:r>
              <a:rPr lang="nl-NL" altLang="nl-NL" dirty="0" err="1" smtClean="0">
                <a:latin typeface="Arial" panose="020B0604020202020204" pitchFamily="34" charset="0"/>
              </a:rPr>
              <a:t>Suurhoffbrug</a:t>
            </a:r>
            <a:r>
              <a:rPr lang="nl-NL" altLang="nl-NL" dirty="0" smtClean="0">
                <a:latin typeface="Arial" panose="020B0604020202020204" pitchFamily="34" charset="0"/>
              </a:rPr>
              <a:t>. We hebben dit extra proberen te stimuleren door jullie nog nadere info toe te sturen. Daarnaast hebben we jullie net bij binnenkomst gevraagd om de belangrijkste vragen en/of nieuwe ideeën op te schrijven. Hier wordt straks op in gegaan.</a:t>
            </a:r>
          </a:p>
          <a:p>
            <a:pPr marL="171450" indent="-171450" eaLnBrk="1" hangingPunct="1">
              <a:spcBef>
                <a:spcPts val="425"/>
              </a:spcBef>
              <a:buFontTx/>
              <a:buChar char="•"/>
            </a:pPr>
            <a:r>
              <a:rPr lang="nl-NL" altLang="nl-NL" dirty="0" smtClean="0">
                <a:latin typeface="Arial" panose="020B0604020202020204" pitchFamily="34" charset="0"/>
              </a:rPr>
              <a:t>Nieuwe deelnemers: Aantal nieuwe deelnemers in de zaal. Ze waren de vorige keer verhinderd of door en andere collega vertegenwoordigd. Heb bij binnenkomst begrepen dat ze volledig zijn geïnformeerd. Mocht er toch nog wat informatie achterstand zijn dan vraag ik jullie om hen mee te nemen.</a:t>
            </a:r>
          </a:p>
        </p:txBody>
      </p:sp>
      <p:sp>
        <p:nvSpPr>
          <p:cNvPr id="7172"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dirty="0" err="1" smtClean="0">
                <a:latin typeface="Arial" pitchFamily="34" charset="0"/>
              </a:rPr>
              <a:t>Eventuele</a:t>
            </a:r>
            <a:r>
              <a:rPr lang="en-US" altLang="nl-NL" sz="1000" dirty="0" smtClean="0">
                <a:latin typeface="Arial" pitchFamily="34" charset="0"/>
              </a:rPr>
              <a:t> </a:t>
            </a:r>
            <a:r>
              <a:rPr lang="en-US" altLang="nl-NL" sz="1000" dirty="0" err="1" smtClean="0">
                <a:latin typeface="Arial" pitchFamily="34" charset="0"/>
              </a:rPr>
              <a:t>voettekst</a:t>
            </a:r>
            <a:endParaRPr lang="en-US" altLang="nl-NL" sz="1000" dirty="0" smtClean="0">
              <a:latin typeface="Arial" pitchFamily="34" charset="0"/>
            </a:endParaRPr>
          </a:p>
        </p:txBody>
      </p:sp>
      <p:sp>
        <p:nvSpPr>
          <p:cNvPr id="7173"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63135B23-8DC5-4DE7-BDEC-7343771F9AC4}" type="slidenum">
              <a:rPr lang="en-US" altLang="nl-NL"/>
              <a:pPr>
                <a:lnSpc>
                  <a:spcPct val="100000"/>
                </a:lnSpc>
              </a:pPr>
              <a:t>2</a:t>
            </a:fld>
            <a:endParaRPr lang="en-US" altLang="nl-NL"/>
          </a:p>
        </p:txBody>
      </p:sp>
    </p:spTree>
    <p:extLst>
      <p:ext uri="{BB962C8B-B14F-4D97-AF65-F5344CB8AC3E}">
        <p14:creationId xmlns:p14="http://schemas.microsoft.com/office/powerpoint/2010/main" val="502111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Weinig vragen om aanvullende informatie</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08013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Versterken onderbouw </a:t>
            </a:r>
          </a:p>
          <a:p>
            <a:r>
              <a:rPr lang="nl-NL" dirty="0" smtClean="0"/>
              <a:t>Ontlasten door aanpassing onderbouw</a:t>
            </a:r>
          </a:p>
          <a:p>
            <a:r>
              <a:rPr lang="nl-NL" baseline="0" dirty="0" smtClean="0"/>
              <a:t>Ontlasten door aanpassing bovenbouw</a:t>
            </a:r>
          </a:p>
          <a:p>
            <a:r>
              <a:rPr lang="nl-NL" baseline="0" dirty="0" smtClean="0"/>
              <a:t>Ontlasten door weghalen belasting</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860231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Vrachtverkeer aanpassen qua intensiteit, gewicht, afstand</a:t>
            </a:r>
          </a:p>
          <a:p>
            <a:r>
              <a:rPr lang="nl-NL" dirty="0" smtClean="0"/>
              <a:t>Vrachtvervoer naar boor of trein</a:t>
            </a:r>
          </a:p>
          <a:p>
            <a:r>
              <a:rPr lang="nl-NL" dirty="0" smtClean="0"/>
              <a:t>Rijstrook indeling</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913013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hergebruik in de permanente verbinding.</a:t>
            </a:r>
          </a:p>
          <a:p>
            <a:r>
              <a:rPr lang="nl-NL" baseline="0" dirty="0" smtClean="0"/>
              <a:t>minder pijlers</a:t>
            </a:r>
          </a:p>
          <a:p>
            <a:r>
              <a:rPr lang="nl-NL" baseline="0" dirty="0" smtClean="0"/>
              <a:t>Echt tijdelijke brug of bestaande brug gebruiken</a:t>
            </a:r>
          </a:p>
          <a:p>
            <a:r>
              <a:rPr lang="nl-NL" baseline="0" dirty="0" smtClean="0"/>
              <a:t>Nieuw op bestaande onderbouw</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729338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Hergebruik </a:t>
            </a:r>
            <a:r>
              <a:rPr lang="nl-NL" smtClean="0"/>
              <a:t>permanente brug</a:t>
            </a:r>
          </a:p>
          <a:p>
            <a:r>
              <a:rPr lang="nl-NL" dirty="0" smtClean="0"/>
              <a:t>Opties met alternatief voor LVV, waardoor meer ruimte</a:t>
            </a:r>
            <a:r>
              <a:rPr lang="nl-NL" baseline="0" dirty="0" smtClean="0"/>
              <a:t> op bestaande </a:t>
            </a:r>
            <a:r>
              <a:rPr lang="nl-NL" dirty="0" smtClean="0"/>
              <a:t>dek</a:t>
            </a:r>
            <a:r>
              <a:rPr lang="nl-NL" baseline="0" dirty="0" smtClean="0"/>
              <a:t> ontstaat</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719004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a:ln/>
        </p:spPr>
      </p:sp>
      <p:sp>
        <p:nvSpPr>
          <p:cNvPr id="14339"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Optimale balans tussen omgeving, techniek en financiën (zie volgende sheet) met betrokkenheid vanuit de Markt.</a:t>
            </a:r>
          </a:p>
          <a:p>
            <a:pPr lvl="1" eaLnBrk="1" hangingPunct="1"/>
            <a:r>
              <a:rPr lang="nl-NL" altLang="nl-NL" smtClean="0">
                <a:latin typeface="Arial" panose="020B0604020202020204" pitchFamily="34" charset="0"/>
              </a:rPr>
              <a:t>Omgeving: Betrouwbare verbinding (minimale beperking doorstroming) én oplossing is uitlegbaar aan omgeving</a:t>
            </a:r>
          </a:p>
          <a:p>
            <a:pPr lvl="1" eaLnBrk="1" hangingPunct="1"/>
            <a:r>
              <a:rPr lang="nl-NL" altLang="nl-NL" smtClean="0">
                <a:latin typeface="Arial" panose="020B0604020202020204" pitchFamily="34" charset="0"/>
              </a:rPr>
              <a:t>Techniek: Aantoonbaar veilige oplossing (beheerst en veilig met acceptabel risicoprofiel)</a:t>
            </a:r>
          </a:p>
          <a:p>
            <a:pPr lvl="1" eaLnBrk="1" hangingPunct="1"/>
            <a:r>
              <a:rPr lang="nl-NL" altLang="nl-NL" smtClean="0">
                <a:latin typeface="Arial" panose="020B0604020202020204" pitchFamily="34" charset="0"/>
              </a:rPr>
              <a:t>Financiën: Kostenefficiënte oplossing</a:t>
            </a:r>
          </a:p>
          <a:p>
            <a:pPr lvl="1" eaLnBrk="1" hangingPunct="1"/>
            <a:r>
              <a:rPr lang="nl-NL" altLang="nl-NL" smtClean="0">
                <a:latin typeface="Arial" panose="020B0604020202020204" pitchFamily="34" charset="0"/>
              </a:rPr>
              <a:t>Markt: Ruimte voor nieuwe en andere oplossingsrichtingen</a:t>
            </a:r>
          </a:p>
          <a:p>
            <a:endParaRPr lang="nl-NL" altLang="nl-NL" smtClean="0">
              <a:latin typeface="Arial" panose="020B0604020202020204" pitchFamily="34" charset="0"/>
            </a:endParaRPr>
          </a:p>
        </p:txBody>
      </p:sp>
      <p:sp>
        <p:nvSpPr>
          <p:cNvPr id="13316"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solidFill>
                  <a:srgbClr val="000000"/>
                </a:solidFill>
                <a:latin typeface="Arial" pitchFamily="34" charset="0"/>
              </a:rPr>
              <a:t>Eventuele voettekst</a:t>
            </a:r>
          </a:p>
        </p:txBody>
      </p:sp>
      <p:sp>
        <p:nvSpPr>
          <p:cNvPr id="13317"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DCADC293-2F99-4DCE-9D8C-19753534564C}" type="slidenum">
              <a:rPr lang="en-US" altLang="nl-NL">
                <a:solidFill>
                  <a:srgbClr val="000000"/>
                </a:solidFill>
              </a:rPr>
              <a:pPr>
                <a:lnSpc>
                  <a:spcPct val="100000"/>
                </a:lnSpc>
              </a:pPr>
              <a:t>44</a:t>
            </a:fld>
            <a:endParaRPr lang="en-US" altLang="nl-NL">
              <a:solidFill>
                <a:srgbClr val="000000"/>
              </a:solidFill>
            </a:endParaRPr>
          </a:p>
        </p:txBody>
      </p:sp>
    </p:spTree>
    <p:extLst>
      <p:ext uri="{BB962C8B-B14F-4D97-AF65-F5344CB8AC3E}">
        <p14:creationId xmlns:p14="http://schemas.microsoft.com/office/powerpoint/2010/main" val="470529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15363" name="Tijdelijke aanduiding voor notities 2"/>
          <p:cNvSpPr>
            <a:spLocks noGrp="1"/>
          </p:cNvSpPr>
          <p:nvPr>
            <p:ph type="body" idx="1"/>
          </p:nvPr>
        </p:nvSpPr>
        <p:spPr>
          <a:noFill/>
        </p:spPr>
        <p:txBody>
          <a:bodyPr/>
          <a:lstStyle/>
          <a:p>
            <a:r>
              <a:rPr lang="nl-NL" altLang="nl-NL" smtClean="0">
                <a:latin typeface="Arial" panose="020B0604020202020204" pitchFamily="34" charset="0"/>
              </a:rPr>
              <a:t>Resultaat creatieve ideeën, kort en bondig (volgt zo meer uitleg over).</a:t>
            </a:r>
          </a:p>
          <a:p>
            <a:r>
              <a:rPr lang="nl-NL" altLang="nl-NL" smtClean="0">
                <a:latin typeface="Arial" panose="020B0604020202020204" pitchFamily="34" charset="0"/>
              </a:rPr>
              <a:t>Oplossingsrichtingen gaan aan Minister voorgelegd worden, zij zal keuze maken wat we gaan doen.</a:t>
            </a:r>
          </a:p>
          <a:p>
            <a:r>
              <a:rPr lang="nl-NL" altLang="nl-NL" smtClean="0">
                <a:latin typeface="Arial" panose="020B0604020202020204" pitchFamily="34" charset="0"/>
              </a:rPr>
              <a:t>Belang dus om scenario’s goed en feitelijk te schetsen. We hoeven geen keuze te maken.</a:t>
            </a:r>
          </a:p>
        </p:txBody>
      </p:sp>
      <p:sp>
        <p:nvSpPr>
          <p:cNvPr id="14340"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solidFill>
                  <a:srgbClr val="000000"/>
                </a:solidFill>
                <a:latin typeface="Arial" pitchFamily="34" charset="0"/>
              </a:rPr>
              <a:t>Eventuele voettekst</a:t>
            </a:r>
          </a:p>
        </p:txBody>
      </p:sp>
      <p:sp>
        <p:nvSpPr>
          <p:cNvPr id="14341"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019B7AAB-AE84-4C68-BD27-AB66550EF482}" type="slidenum">
              <a:rPr lang="en-US" altLang="nl-NL">
                <a:solidFill>
                  <a:srgbClr val="000000"/>
                </a:solidFill>
              </a:rPr>
              <a:pPr>
                <a:lnSpc>
                  <a:spcPct val="100000"/>
                </a:lnSpc>
              </a:pPr>
              <a:t>45</a:t>
            </a:fld>
            <a:endParaRPr lang="en-US" altLang="nl-NL">
              <a:solidFill>
                <a:srgbClr val="000000"/>
              </a:solidFill>
            </a:endParaRPr>
          </a:p>
        </p:txBody>
      </p:sp>
    </p:spTree>
    <p:extLst>
      <p:ext uri="{BB962C8B-B14F-4D97-AF65-F5344CB8AC3E}">
        <p14:creationId xmlns:p14="http://schemas.microsoft.com/office/powerpoint/2010/main" val="4131361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4" name="Tijdelijke aanduiding voor voettekst 3"/>
          <p:cNvSpPr>
            <a:spLocks noGrp="1"/>
          </p:cNvSpPr>
          <p:nvPr>
            <p:ph type="ftr" sz="quarter" idx="4"/>
          </p:nvPr>
        </p:nvSpPr>
        <p:spPr/>
        <p:txBody>
          <a:bodyPr/>
          <a:lstStyle/>
          <a:p>
            <a:pPr>
              <a:defRPr/>
            </a:pPr>
            <a:r>
              <a:rPr lang="en-US" smtClean="0"/>
              <a:t>Eventuele voettekst</a:t>
            </a:r>
            <a:endParaRPr lang="en-US"/>
          </a:p>
        </p:txBody>
      </p:sp>
      <p:sp>
        <p:nvSpPr>
          <p:cNvPr id="5" name="Tijdelijke aanduiding voor dianummer 4"/>
          <p:cNvSpPr>
            <a:spLocks noGrp="1"/>
          </p:cNvSpPr>
          <p:nvPr>
            <p:ph type="sldNum" sz="quarter" idx="5"/>
          </p:nvPr>
        </p:nvSpPr>
        <p:spPr/>
        <p:txBody>
          <a:bodyPr/>
          <a:lstStyle>
            <a:lvl1pPr defTabSz="933450" eaLnBrk="0" hangingPunct="0">
              <a:defRPr sz="2200">
                <a:solidFill>
                  <a:schemeClr val="tx1"/>
                </a:solidFill>
                <a:latin typeface="Verdana" panose="020B0604030504040204" pitchFamily="34" charset="0"/>
                <a:cs typeface="Arial" panose="020B0604020202020204" pitchFamily="34" charset="0"/>
              </a:defRPr>
            </a:lvl1pPr>
            <a:lvl2pPr marL="742950" indent="-285750" defTabSz="933450" eaLnBrk="0" hangingPunct="0">
              <a:defRPr sz="2200">
                <a:solidFill>
                  <a:schemeClr val="tx1"/>
                </a:solidFill>
                <a:latin typeface="Verdana" panose="020B0604030504040204" pitchFamily="34" charset="0"/>
                <a:cs typeface="Arial" panose="020B0604020202020204" pitchFamily="34" charset="0"/>
              </a:defRPr>
            </a:lvl2pPr>
            <a:lvl3pPr marL="1143000" indent="-228600" defTabSz="933450" eaLnBrk="0" hangingPunct="0">
              <a:defRPr sz="2200">
                <a:solidFill>
                  <a:schemeClr val="tx1"/>
                </a:solidFill>
                <a:latin typeface="Verdana" panose="020B0604030504040204" pitchFamily="34" charset="0"/>
                <a:cs typeface="Arial" panose="020B0604020202020204" pitchFamily="34" charset="0"/>
              </a:defRPr>
            </a:lvl3pPr>
            <a:lvl4pPr marL="1600200" indent="-228600" defTabSz="933450" eaLnBrk="0" hangingPunct="0">
              <a:defRPr sz="2200">
                <a:solidFill>
                  <a:schemeClr val="tx1"/>
                </a:solidFill>
                <a:latin typeface="Verdana" panose="020B0604030504040204" pitchFamily="34" charset="0"/>
                <a:cs typeface="Arial" panose="020B0604020202020204" pitchFamily="34" charset="0"/>
              </a:defRPr>
            </a:lvl4pPr>
            <a:lvl5pPr marL="2057400" indent="-228600" defTabSz="933450" eaLnBrk="0" hangingPunct="0">
              <a:defRPr sz="2200">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fld id="{EA87EC75-1954-4D45-AEE7-09762C6FC286}" type="slidenum">
              <a:rPr lang="en-US" altLang="nl-NL" sz="1000">
                <a:latin typeface="Arial" panose="020B0604020202020204" pitchFamily="34" charset="0"/>
              </a:rPr>
              <a:pPr/>
              <a:t>47</a:t>
            </a:fld>
            <a:endParaRPr lang="en-US" altLang="nl-NL" sz="1000">
              <a:latin typeface="Arial" panose="020B0604020202020204" pitchFamily="34" charset="0"/>
            </a:endParaRPr>
          </a:p>
        </p:txBody>
      </p:sp>
    </p:spTree>
    <p:extLst>
      <p:ext uri="{BB962C8B-B14F-4D97-AF65-F5344CB8AC3E}">
        <p14:creationId xmlns:p14="http://schemas.microsoft.com/office/powerpoint/2010/main" val="1253465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a:ln/>
        </p:spPr>
      </p:sp>
      <p:sp>
        <p:nvSpPr>
          <p:cNvPr id="9219" name="Tijdelijke aanduiding voor notities 2"/>
          <p:cNvSpPr>
            <a:spLocks noGrp="1"/>
          </p:cNvSpPr>
          <p:nvPr>
            <p:ph type="body" idx="1"/>
          </p:nvPr>
        </p:nvSpPr>
        <p:spPr/>
        <p:txBody>
          <a:bodyPr/>
          <a:lstStyle/>
          <a:p>
            <a:pPr eaLnBrk="1" hangingPunct="1">
              <a:spcBef>
                <a:spcPts val="425"/>
              </a:spcBef>
              <a:buFont typeface="Arial" panose="020B0604020202020204" pitchFamily="34" charset="0"/>
              <a:buNone/>
              <a:defRPr/>
            </a:pPr>
            <a:r>
              <a:rPr lang="nl-NL" dirty="0" smtClean="0"/>
              <a:t>Afronding marktparticipatie</a:t>
            </a:r>
          </a:p>
          <a:p>
            <a:pPr marL="171450" indent="-171450" eaLnBrk="1" hangingPunct="1">
              <a:spcBef>
                <a:spcPts val="425"/>
              </a:spcBef>
              <a:buFont typeface="Arial" panose="020B0604020202020204" pitchFamily="34" charset="0"/>
              <a:buChar char="•"/>
              <a:defRPr/>
            </a:pPr>
            <a:r>
              <a:rPr lang="nl-NL" dirty="0" smtClean="0"/>
              <a:t>Level </a:t>
            </a:r>
            <a:r>
              <a:rPr lang="nl-NL" dirty="0" err="1" smtClean="0"/>
              <a:t>playing</a:t>
            </a:r>
            <a:r>
              <a:rPr lang="nl-NL" dirty="0" smtClean="0"/>
              <a:t> field: verslag, resultaten en informatie wordt via </a:t>
            </a:r>
            <a:r>
              <a:rPr lang="nl-NL" dirty="0" err="1" smtClean="0"/>
              <a:t>TenderNed</a:t>
            </a:r>
            <a:r>
              <a:rPr lang="nl-NL" dirty="0" smtClean="0"/>
              <a:t> gepubliceerd als onderdeel van de aanbestedingsprocedure.</a:t>
            </a:r>
          </a:p>
          <a:p>
            <a:pPr marL="171450" indent="-171450" eaLnBrk="1" hangingPunct="1">
              <a:spcBef>
                <a:spcPts val="425"/>
              </a:spcBef>
              <a:buFont typeface="Arial" panose="020B0604020202020204" pitchFamily="34" charset="0"/>
              <a:buChar char="•"/>
              <a:defRPr/>
            </a:pPr>
            <a:r>
              <a:rPr lang="nl-NL" altLang="nl-NL" dirty="0" smtClean="0"/>
              <a:t>Tips en Tops meenemen bij vervolg marktparticipaties</a:t>
            </a:r>
          </a:p>
          <a:p>
            <a:pPr marL="171450" indent="-171450" eaLnBrk="1" hangingPunct="1">
              <a:spcBef>
                <a:spcPts val="425"/>
              </a:spcBef>
              <a:buFont typeface="Arial" panose="020B0604020202020204" pitchFamily="34" charset="0"/>
              <a:buChar char="•"/>
              <a:defRPr/>
            </a:pPr>
            <a:r>
              <a:rPr lang="nl-NL" altLang="nl-NL" dirty="0" smtClean="0"/>
              <a:t>vragen</a:t>
            </a:r>
          </a:p>
        </p:txBody>
      </p:sp>
      <p:sp>
        <p:nvSpPr>
          <p:cNvPr id="8196"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latin typeface="Arial" pitchFamily="34" charset="0"/>
              </a:rPr>
              <a:t>Eventuele voettekst</a:t>
            </a:r>
          </a:p>
        </p:txBody>
      </p:sp>
      <p:sp>
        <p:nvSpPr>
          <p:cNvPr id="8197"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C2A8058F-8CEB-4528-8C48-F509D98C9E28}" type="slidenum">
              <a:rPr lang="en-US" altLang="nl-NL"/>
              <a:pPr>
                <a:lnSpc>
                  <a:spcPct val="100000"/>
                </a:lnSpc>
              </a:pPr>
              <a:t>48</a:t>
            </a:fld>
            <a:endParaRPr lang="en-US" altLang="nl-NL"/>
          </a:p>
        </p:txBody>
      </p:sp>
    </p:spTree>
    <p:extLst>
      <p:ext uri="{BB962C8B-B14F-4D97-AF65-F5344CB8AC3E}">
        <p14:creationId xmlns:p14="http://schemas.microsoft.com/office/powerpoint/2010/main" val="2152227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a:ln/>
        </p:spPr>
      </p:sp>
      <p:sp>
        <p:nvSpPr>
          <p:cNvPr id="10243" name="Tijdelijke aanduiding voor notities 2"/>
          <p:cNvSpPr>
            <a:spLocks noGrp="1"/>
          </p:cNvSpPr>
          <p:nvPr>
            <p:ph type="body" idx="1"/>
          </p:nvPr>
        </p:nvSpPr>
        <p:spPr>
          <a:noFill/>
        </p:spPr>
        <p:txBody>
          <a:bodyPr/>
          <a:lstStyle/>
          <a:p>
            <a:pPr marL="171450" indent="-171450" eaLnBrk="1" hangingPunct="1">
              <a:spcBef>
                <a:spcPts val="425"/>
              </a:spcBef>
              <a:buFontTx/>
              <a:buChar char="•"/>
            </a:pPr>
            <a:r>
              <a:rPr lang="nl-NL" altLang="nl-NL" dirty="0" smtClean="0">
                <a:latin typeface="Arial" panose="020B0604020202020204" pitchFamily="34" charset="0"/>
              </a:rPr>
              <a:t>Doorkijk aan de deelnemers geven wat er met “de” kansrijke oplossingen zal worden gedaan.</a:t>
            </a:r>
          </a:p>
          <a:p>
            <a:pPr marL="171450" indent="-171450" eaLnBrk="1" hangingPunct="1">
              <a:spcBef>
                <a:spcPts val="425"/>
              </a:spcBef>
              <a:buFontTx/>
              <a:buChar char="•"/>
            </a:pPr>
            <a:r>
              <a:rPr lang="nl-NL" altLang="nl-NL" dirty="0" smtClean="0">
                <a:latin typeface="Arial" panose="020B0604020202020204" pitchFamily="34" charset="0"/>
              </a:rPr>
              <a:t>Data</a:t>
            </a:r>
          </a:p>
          <a:p>
            <a:pPr marL="171450" indent="-171450" eaLnBrk="1" hangingPunct="1">
              <a:spcBef>
                <a:spcPts val="425"/>
              </a:spcBef>
              <a:buFontTx/>
              <a:buChar char="•"/>
            </a:pPr>
            <a:r>
              <a:rPr lang="nl-NL" altLang="nl-NL" dirty="0" smtClean="0">
                <a:latin typeface="Arial" panose="020B0604020202020204" pitchFamily="34" charset="0"/>
              </a:rPr>
              <a:t>Het kan zijn dat je een kansrijke oplossing niet terugvindt in de aanbesteding: dit kan zijn omdat er altijd afweging </a:t>
            </a:r>
            <a:r>
              <a:rPr lang="nl-NL" altLang="nl-NL" dirty="0" err="1" smtClean="0">
                <a:latin typeface="Arial" panose="020B0604020202020204" pitchFamily="34" charset="0"/>
              </a:rPr>
              <a:t>irt</a:t>
            </a:r>
            <a:r>
              <a:rPr lang="nl-NL" altLang="nl-NL" dirty="0" smtClean="0">
                <a:latin typeface="Arial" panose="020B0604020202020204" pitchFamily="34" charset="0"/>
              </a:rPr>
              <a:t> lange termijn zal worden gemaakt, we niet een specifieke oplossing voorschrijven maar meerder oplossingsrichtingen wel mogelijk maken, de keuze wordt gemaakt </a:t>
            </a:r>
            <a:r>
              <a:rPr lang="nl-NL" altLang="nl-NL" dirty="0" err="1" smtClean="0">
                <a:latin typeface="Arial" panose="020B0604020202020204" pitchFamily="34" charset="0"/>
              </a:rPr>
              <a:t>obv</a:t>
            </a:r>
            <a:r>
              <a:rPr lang="nl-NL" altLang="nl-NL" dirty="0" smtClean="0">
                <a:latin typeface="Arial" panose="020B0604020202020204" pitchFamily="34" charset="0"/>
              </a:rPr>
              <a:t> optimum en beleidsafwegingen.</a:t>
            </a:r>
          </a:p>
          <a:p>
            <a:pPr marL="171450" indent="-171450" eaLnBrk="1" hangingPunct="1">
              <a:spcBef>
                <a:spcPts val="425"/>
              </a:spcBef>
              <a:buFontTx/>
              <a:buChar char="•"/>
            </a:pPr>
            <a:r>
              <a:rPr lang="nl-NL" altLang="nl-NL" dirty="0" smtClean="0">
                <a:latin typeface="Arial" panose="020B0604020202020204" pitchFamily="34" charset="0"/>
              </a:rPr>
              <a:t>De aangedragen oplossingen gaan zeker niet “verloren”, voor toekomstige vraagstukken binnen programma renovatie bruggen is dit altijd bruikbaar.</a:t>
            </a:r>
          </a:p>
        </p:txBody>
      </p:sp>
      <p:sp>
        <p:nvSpPr>
          <p:cNvPr id="8196"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latin typeface="Arial" pitchFamily="34" charset="0"/>
              </a:rPr>
              <a:t>Eventuele voettekst</a:t>
            </a:r>
          </a:p>
        </p:txBody>
      </p:sp>
      <p:sp>
        <p:nvSpPr>
          <p:cNvPr id="8197"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D3D5DE8E-A0C0-4D82-AB80-CBD2AF801B4A}" type="slidenum">
              <a:rPr lang="en-US" altLang="nl-NL"/>
              <a:pPr>
                <a:lnSpc>
                  <a:spcPct val="100000"/>
                </a:lnSpc>
              </a:pPr>
              <a:t>49</a:t>
            </a:fld>
            <a:endParaRPr lang="en-US" altLang="nl-NL"/>
          </a:p>
        </p:txBody>
      </p:sp>
    </p:spTree>
    <p:extLst>
      <p:ext uri="{BB962C8B-B14F-4D97-AF65-F5344CB8AC3E}">
        <p14:creationId xmlns:p14="http://schemas.microsoft.com/office/powerpoint/2010/main" val="170522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p:txBody>
          <a:bodyPr/>
          <a:lstStyle/>
          <a:p>
            <a:pPr eaLnBrk="1" hangingPunct="1">
              <a:spcBef>
                <a:spcPts val="423"/>
              </a:spcBef>
              <a:buFont typeface="Arial" pitchFamily="34" charset="0"/>
              <a:buNone/>
              <a:defRPr/>
            </a:pPr>
            <a:r>
              <a:rPr lang="nl-NL" u="sng" dirty="0" smtClean="0"/>
              <a:t>Even een terugblik</a:t>
            </a:r>
          </a:p>
          <a:p>
            <a:pPr eaLnBrk="1" hangingPunct="1">
              <a:spcBef>
                <a:spcPts val="423"/>
              </a:spcBef>
              <a:buFont typeface="Arial" pitchFamily="34" charset="0"/>
              <a:buNone/>
              <a:defRPr/>
            </a:pPr>
            <a:r>
              <a:rPr lang="nl-NL" dirty="0" smtClean="0"/>
              <a:t>Waarom Marktparticipatie?</a:t>
            </a:r>
          </a:p>
          <a:p>
            <a:pPr marL="171450" indent="-171450" eaLnBrk="1" hangingPunct="1">
              <a:spcBef>
                <a:spcPts val="423"/>
              </a:spcBef>
              <a:buFont typeface="Arial" panose="020B0604020202020204" pitchFamily="34" charset="0"/>
              <a:buChar char="•"/>
              <a:defRPr/>
            </a:pPr>
            <a:r>
              <a:rPr lang="nl-NL" dirty="0" smtClean="0"/>
              <a:t>In de voorbereiding van het project </a:t>
            </a:r>
            <a:r>
              <a:rPr lang="nl-NL" dirty="0" err="1" smtClean="0"/>
              <a:t>Suurhoffbrug</a:t>
            </a:r>
            <a:r>
              <a:rPr lang="nl-NL" dirty="0" smtClean="0"/>
              <a:t> zijn we tegen een dilemma/vraagstuk aangelopen. </a:t>
            </a:r>
          </a:p>
          <a:p>
            <a:pPr marL="171450" indent="-171450" eaLnBrk="1" hangingPunct="1">
              <a:spcBef>
                <a:spcPts val="423"/>
              </a:spcBef>
              <a:buFont typeface="Arial" panose="020B0604020202020204" pitchFamily="34" charset="0"/>
              <a:buChar char="•"/>
              <a:defRPr/>
            </a:pPr>
            <a:r>
              <a:rPr lang="nl-NL" dirty="0" smtClean="0"/>
              <a:t>Dilemma: h</a:t>
            </a:r>
            <a:r>
              <a:rPr lang="nl-NL" altLang="nl-NL" dirty="0" smtClean="0"/>
              <a:t>et duurt nog wel een aantal jaar voordat een definitieve oplossing gerealiseerd is (er is geen geld, locatie is lastig met onder meer natuurgebied, kabels en leidingen, combi weg en spoor, etc.). In het marktparticipatie hebben we de horizon genoemd van 2030. Daarvoor zou een nieuwe verbinding gerealiseerd moeten kunnen zijn. En hebben we een houvast voor hoe lang we iets tijdelijks moeten doen. Is aan alle kanten rekbaar. Veiligheid en betrouwbaarheid voorop!!!</a:t>
            </a:r>
          </a:p>
          <a:p>
            <a:pPr eaLnBrk="1" hangingPunct="1">
              <a:spcBef>
                <a:spcPts val="423"/>
              </a:spcBef>
              <a:buFont typeface="Arial" panose="020B0604020202020204" pitchFamily="34" charset="0"/>
              <a:buNone/>
              <a:defRPr/>
            </a:pPr>
            <a:endParaRPr lang="nl-NL" dirty="0" smtClean="0"/>
          </a:p>
          <a:p>
            <a:pPr marL="171450" indent="-171450" eaLnBrk="1" hangingPunct="1">
              <a:spcBef>
                <a:spcPts val="423"/>
              </a:spcBef>
              <a:buFont typeface="Arial" panose="020B0604020202020204" pitchFamily="34" charset="0"/>
              <a:buChar char="•"/>
              <a:defRPr/>
            </a:pPr>
            <a:r>
              <a:rPr lang="nl-NL" dirty="0" smtClean="0"/>
              <a:t>Opgave: </a:t>
            </a:r>
            <a:r>
              <a:rPr lang="nl-NL" altLang="nl-NL" dirty="0" smtClean="0"/>
              <a:t>Optimale balans tussen omgeving, techniek en financiën met betrokkenheid vanuit de Markt.</a:t>
            </a:r>
          </a:p>
          <a:p>
            <a:pPr lvl="1" eaLnBrk="1" hangingPunct="1">
              <a:defRPr/>
            </a:pPr>
            <a:r>
              <a:rPr lang="nl-NL" altLang="nl-NL" dirty="0" smtClean="0"/>
              <a:t>Omgeving: Betrouwbare verbinding (minimale beperking doorstroming) én oplossing is uitlegbaar aan omgeving</a:t>
            </a:r>
          </a:p>
          <a:p>
            <a:pPr lvl="1" eaLnBrk="1" hangingPunct="1">
              <a:defRPr/>
            </a:pPr>
            <a:r>
              <a:rPr lang="nl-NL" altLang="nl-NL" dirty="0" smtClean="0"/>
              <a:t>Techniek: Aantoonbaar veilige oplossing (beheerst en veilig met acceptabel risicoprofiel)</a:t>
            </a:r>
          </a:p>
          <a:p>
            <a:pPr lvl="1" eaLnBrk="1" hangingPunct="1">
              <a:defRPr/>
            </a:pPr>
            <a:r>
              <a:rPr lang="nl-NL" altLang="nl-NL" dirty="0" smtClean="0"/>
              <a:t>Financiën: Kostenefficiënte oplossing</a:t>
            </a:r>
          </a:p>
          <a:p>
            <a:pPr lvl="1" eaLnBrk="1" hangingPunct="1">
              <a:defRPr/>
            </a:pPr>
            <a:r>
              <a:rPr lang="nl-NL" altLang="nl-NL" dirty="0" smtClean="0"/>
              <a:t>Markt: Ruimte voor nieuwe en andere oplossingsrichtingen</a:t>
            </a:r>
          </a:p>
          <a:p>
            <a:pPr eaLnBrk="1" hangingPunct="1">
              <a:spcBef>
                <a:spcPts val="423"/>
              </a:spcBef>
              <a:buFont typeface="Arial" pitchFamily="34" charset="0"/>
              <a:buNone/>
              <a:defRPr/>
            </a:pPr>
            <a:endParaRPr lang="nl-NL" dirty="0" smtClean="0"/>
          </a:p>
        </p:txBody>
      </p:sp>
      <p:sp>
        <p:nvSpPr>
          <p:cNvPr id="8196"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latin typeface="Arial" pitchFamily="34" charset="0"/>
              </a:rPr>
              <a:t>Eventuele voettekst</a:t>
            </a:r>
          </a:p>
        </p:txBody>
      </p:sp>
      <p:sp>
        <p:nvSpPr>
          <p:cNvPr id="8197"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58279B56-8D28-4BC0-8457-5070AB779EA5}" type="slidenum">
              <a:rPr lang="en-US" altLang="nl-NL"/>
              <a:pPr>
                <a:lnSpc>
                  <a:spcPct val="100000"/>
                </a:lnSpc>
              </a:pPr>
              <a:t>3</a:t>
            </a:fld>
            <a:endParaRPr lang="en-US" altLang="nl-NL"/>
          </a:p>
        </p:txBody>
      </p:sp>
    </p:spTree>
    <p:extLst>
      <p:ext uri="{BB962C8B-B14F-4D97-AF65-F5344CB8AC3E}">
        <p14:creationId xmlns:p14="http://schemas.microsoft.com/office/powerpoint/2010/main" val="605562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a:ln/>
        </p:spPr>
      </p:sp>
      <p:sp>
        <p:nvSpPr>
          <p:cNvPr id="12291" name="Tijdelijke aanduiding voor notities 2"/>
          <p:cNvSpPr>
            <a:spLocks noGrp="1"/>
          </p:cNvSpPr>
          <p:nvPr>
            <p:ph type="body" idx="1"/>
          </p:nvPr>
        </p:nvSpPr>
        <p:spPr>
          <a:noFill/>
        </p:spPr>
        <p:txBody>
          <a:bodyPr/>
          <a:lstStyle/>
          <a:p>
            <a:pPr marL="171450" indent="-171450" eaLnBrk="1" hangingPunct="1">
              <a:spcBef>
                <a:spcPts val="425"/>
              </a:spcBef>
              <a:buFontTx/>
              <a:buChar char="•"/>
            </a:pPr>
            <a:r>
              <a:rPr lang="nl-NL" altLang="nl-NL" smtClean="0">
                <a:latin typeface="Arial" panose="020B0604020202020204" pitchFamily="34" charset="0"/>
              </a:rPr>
              <a:t>Inmiddels zijn de “eigenaren van de Suurhoffbrug” binnen gekomen. Zij zijn erg nieuwsgierig wat het resultaat is van de dag en zullen meegenomen worden in de ideeën die zijn opgehaald.</a:t>
            </a:r>
          </a:p>
          <a:p>
            <a:pPr marL="171450" indent="-171450" eaLnBrk="1" hangingPunct="1">
              <a:spcBef>
                <a:spcPts val="425"/>
              </a:spcBef>
              <a:buFontTx/>
              <a:buChar char="•"/>
            </a:pPr>
            <a:r>
              <a:rPr lang="nl-NL" altLang="nl-NL" smtClean="0">
                <a:latin typeface="Arial" panose="020B0604020202020204" pitchFamily="34" charset="0"/>
              </a:rPr>
              <a:t>Idee verkopen</a:t>
            </a:r>
          </a:p>
          <a:p>
            <a:pPr marL="171450" indent="-171450" eaLnBrk="1" hangingPunct="1">
              <a:spcBef>
                <a:spcPts val="425"/>
              </a:spcBef>
              <a:buFontTx/>
              <a:buChar char="•"/>
            </a:pPr>
            <a:r>
              <a:rPr lang="nl-NL" altLang="nl-NL" smtClean="0">
                <a:latin typeface="Arial" panose="020B0604020202020204" pitchFamily="34" charset="0"/>
              </a:rPr>
              <a:t>Bedankt namens ProRail en HbR</a:t>
            </a:r>
          </a:p>
        </p:txBody>
      </p:sp>
      <p:sp>
        <p:nvSpPr>
          <p:cNvPr id="7172"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solidFill>
                  <a:srgbClr val="000000"/>
                </a:solidFill>
                <a:latin typeface="Arial" pitchFamily="34" charset="0"/>
              </a:rPr>
              <a:t>Eventuele voettekst</a:t>
            </a:r>
          </a:p>
        </p:txBody>
      </p:sp>
      <p:sp>
        <p:nvSpPr>
          <p:cNvPr id="7173"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AABA1087-9B11-432C-A9D4-08C12ECB50A4}" type="slidenum">
              <a:rPr lang="en-US" altLang="nl-NL">
                <a:solidFill>
                  <a:srgbClr val="000000"/>
                </a:solidFill>
              </a:rPr>
              <a:pPr>
                <a:lnSpc>
                  <a:spcPct val="100000"/>
                </a:lnSpc>
              </a:pPr>
              <a:t>50</a:t>
            </a:fld>
            <a:endParaRPr lang="en-US" altLang="nl-NL">
              <a:solidFill>
                <a:srgbClr val="000000"/>
              </a:solidFill>
            </a:endParaRPr>
          </a:p>
        </p:txBody>
      </p:sp>
    </p:spTree>
    <p:extLst>
      <p:ext uri="{BB962C8B-B14F-4D97-AF65-F5344CB8AC3E}">
        <p14:creationId xmlns:p14="http://schemas.microsoft.com/office/powerpoint/2010/main" val="2013012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a:ln/>
        </p:spPr>
      </p:sp>
      <p:sp>
        <p:nvSpPr>
          <p:cNvPr id="13315" name="Tijdelijke aanduiding voor notities 2"/>
          <p:cNvSpPr>
            <a:spLocks noGrp="1"/>
          </p:cNvSpPr>
          <p:nvPr>
            <p:ph type="body" idx="1"/>
          </p:nvPr>
        </p:nvSpPr>
        <p:spPr>
          <a:noFill/>
        </p:spPr>
        <p:txBody>
          <a:bodyPr/>
          <a:lstStyle/>
          <a:p>
            <a:pPr marL="171450" indent="-171450" eaLnBrk="1" hangingPunct="1">
              <a:spcBef>
                <a:spcPts val="425"/>
              </a:spcBef>
              <a:buFontTx/>
              <a:buChar char="•"/>
            </a:pPr>
            <a:r>
              <a:rPr lang="nl-NL" altLang="nl-NL" smtClean="0">
                <a:latin typeface="Arial" panose="020B0604020202020204" pitchFamily="34" charset="0"/>
              </a:rPr>
              <a:t>Inmiddels zijn de “eigenaren van de Suurhoffbrug” binnen gekomen. Zij zijn erg nieuwsgierig wat het resultaat is van de dag en zullen meegenomen worden in de ideeën die zijn opgehaald.</a:t>
            </a:r>
          </a:p>
          <a:p>
            <a:pPr marL="171450" indent="-171450" eaLnBrk="1" hangingPunct="1">
              <a:spcBef>
                <a:spcPts val="425"/>
              </a:spcBef>
              <a:buFontTx/>
              <a:buChar char="•"/>
            </a:pPr>
            <a:r>
              <a:rPr lang="nl-NL" altLang="nl-NL" smtClean="0">
                <a:latin typeface="Arial" panose="020B0604020202020204" pitchFamily="34" charset="0"/>
              </a:rPr>
              <a:t>Idee verkopen</a:t>
            </a:r>
          </a:p>
          <a:p>
            <a:pPr marL="171450" indent="-171450" eaLnBrk="1" hangingPunct="1">
              <a:spcBef>
                <a:spcPts val="425"/>
              </a:spcBef>
              <a:buFontTx/>
              <a:buChar char="•"/>
            </a:pPr>
            <a:r>
              <a:rPr lang="nl-NL" altLang="nl-NL" smtClean="0">
                <a:latin typeface="Arial" panose="020B0604020202020204" pitchFamily="34" charset="0"/>
              </a:rPr>
              <a:t>Bedankt namens ProRail en HbR</a:t>
            </a:r>
          </a:p>
        </p:txBody>
      </p:sp>
      <p:sp>
        <p:nvSpPr>
          <p:cNvPr id="7172"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solidFill>
                  <a:srgbClr val="000000"/>
                </a:solidFill>
                <a:latin typeface="Arial" pitchFamily="34" charset="0"/>
              </a:rPr>
              <a:t>Eventuele voettekst</a:t>
            </a:r>
          </a:p>
        </p:txBody>
      </p:sp>
      <p:sp>
        <p:nvSpPr>
          <p:cNvPr id="7173"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13A95383-DE8A-48B4-8D0C-37A8E14D9D8E}" type="slidenum">
              <a:rPr lang="en-US" altLang="nl-NL">
                <a:solidFill>
                  <a:srgbClr val="000000"/>
                </a:solidFill>
              </a:rPr>
              <a:pPr>
                <a:lnSpc>
                  <a:spcPct val="100000"/>
                </a:lnSpc>
              </a:pPr>
              <a:t>51</a:t>
            </a:fld>
            <a:endParaRPr lang="en-US" altLang="nl-NL">
              <a:solidFill>
                <a:srgbClr val="000000"/>
              </a:solidFill>
            </a:endParaRPr>
          </a:p>
        </p:txBody>
      </p:sp>
    </p:spTree>
    <p:extLst>
      <p:ext uri="{BB962C8B-B14F-4D97-AF65-F5344CB8AC3E}">
        <p14:creationId xmlns:p14="http://schemas.microsoft.com/office/powerpoint/2010/main" val="238195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p:txBody>
          <a:bodyPr/>
          <a:lstStyle/>
          <a:p>
            <a:pPr eaLnBrk="1" hangingPunct="1">
              <a:spcBef>
                <a:spcPts val="423"/>
              </a:spcBef>
              <a:buFont typeface="Arial" pitchFamily="34" charset="0"/>
              <a:buNone/>
              <a:defRPr/>
            </a:pPr>
            <a:r>
              <a:rPr lang="nl-NL" u="sng" dirty="0" smtClean="0"/>
              <a:t>Even een terugblik</a:t>
            </a:r>
          </a:p>
          <a:p>
            <a:pPr eaLnBrk="1" hangingPunct="1">
              <a:spcBef>
                <a:spcPts val="423"/>
              </a:spcBef>
              <a:buFont typeface="Arial" pitchFamily="34" charset="0"/>
              <a:buNone/>
              <a:defRPr/>
            </a:pPr>
            <a:r>
              <a:rPr lang="nl-NL" dirty="0" smtClean="0"/>
              <a:t>Waarom Marktparticipatie?</a:t>
            </a:r>
          </a:p>
          <a:p>
            <a:pPr marL="171450" indent="-171450" eaLnBrk="1" hangingPunct="1">
              <a:spcBef>
                <a:spcPts val="423"/>
              </a:spcBef>
              <a:buFont typeface="Arial" panose="020B0604020202020204" pitchFamily="34" charset="0"/>
              <a:buChar char="•"/>
              <a:defRPr/>
            </a:pPr>
            <a:r>
              <a:rPr lang="nl-NL" dirty="0" smtClean="0"/>
              <a:t>In de voorbereiding van het project </a:t>
            </a:r>
            <a:r>
              <a:rPr lang="nl-NL" dirty="0" err="1" smtClean="0"/>
              <a:t>Suurhoffbrug</a:t>
            </a:r>
            <a:r>
              <a:rPr lang="nl-NL" dirty="0" smtClean="0"/>
              <a:t> zijn we tegen een dilemma/vraagstuk aangelopen. </a:t>
            </a:r>
          </a:p>
          <a:p>
            <a:pPr marL="171450" indent="-171450" eaLnBrk="1" hangingPunct="1">
              <a:spcBef>
                <a:spcPts val="423"/>
              </a:spcBef>
              <a:buFont typeface="Arial" panose="020B0604020202020204" pitchFamily="34" charset="0"/>
              <a:buChar char="•"/>
              <a:defRPr/>
            </a:pPr>
            <a:r>
              <a:rPr lang="nl-NL" dirty="0" smtClean="0"/>
              <a:t>Dilemma: h</a:t>
            </a:r>
            <a:r>
              <a:rPr lang="nl-NL" altLang="nl-NL" dirty="0" smtClean="0"/>
              <a:t>et duurt nog wel een aantal jaar voordat een definitieve oplossing gerealiseerd is (er is geen geld, locatie is lastig met onder meer natuurgebied, kabels en leidingen, combi weg en spoor, etc.). In het marktparticipatie hebben we de horizon genoemd van 2030. Daarvoor zou een nieuwe verbinding gerealiseerd moeten kunnen zijn. En hebben we een houvast voor hoe lang we iets tijdelijks moeten doen. Is aan alle kanten rekbaar. Veiligheid en betrouwbaarheid voorop!!!</a:t>
            </a:r>
          </a:p>
          <a:p>
            <a:pPr eaLnBrk="1" hangingPunct="1">
              <a:spcBef>
                <a:spcPts val="423"/>
              </a:spcBef>
              <a:buFont typeface="Arial" panose="020B0604020202020204" pitchFamily="34" charset="0"/>
              <a:buNone/>
              <a:defRPr/>
            </a:pPr>
            <a:endParaRPr lang="nl-NL" dirty="0" smtClean="0"/>
          </a:p>
          <a:p>
            <a:pPr marL="171450" indent="-171450" eaLnBrk="1" hangingPunct="1">
              <a:spcBef>
                <a:spcPts val="423"/>
              </a:spcBef>
              <a:buFont typeface="Arial" panose="020B0604020202020204" pitchFamily="34" charset="0"/>
              <a:buChar char="•"/>
              <a:defRPr/>
            </a:pPr>
            <a:r>
              <a:rPr lang="nl-NL" dirty="0" smtClean="0"/>
              <a:t>Opgave: </a:t>
            </a:r>
            <a:r>
              <a:rPr lang="nl-NL" altLang="nl-NL" dirty="0" smtClean="0"/>
              <a:t>Optimale balans tussen omgeving, techniek en financiën met betrokkenheid vanuit de Markt.</a:t>
            </a:r>
          </a:p>
          <a:p>
            <a:pPr lvl="1" eaLnBrk="1" hangingPunct="1">
              <a:defRPr/>
            </a:pPr>
            <a:r>
              <a:rPr lang="nl-NL" altLang="nl-NL" dirty="0" smtClean="0"/>
              <a:t>Omgeving: Betrouwbare verbinding (minimale beperking doorstroming) én oplossing is uitlegbaar aan omgeving</a:t>
            </a:r>
          </a:p>
          <a:p>
            <a:pPr lvl="1" eaLnBrk="1" hangingPunct="1">
              <a:defRPr/>
            </a:pPr>
            <a:r>
              <a:rPr lang="nl-NL" altLang="nl-NL" dirty="0" smtClean="0"/>
              <a:t>Techniek: Aantoonbaar veilige oplossing (beheerst en veilig met acceptabel risicoprofiel)</a:t>
            </a:r>
          </a:p>
          <a:p>
            <a:pPr lvl="1" eaLnBrk="1" hangingPunct="1">
              <a:defRPr/>
            </a:pPr>
            <a:r>
              <a:rPr lang="nl-NL" altLang="nl-NL" dirty="0" smtClean="0"/>
              <a:t>Financiën: Kostenefficiënte oplossing</a:t>
            </a:r>
          </a:p>
          <a:p>
            <a:pPr lvl="1" eaLnBrk="1" hangingPunct="1">
              <a:defRPr/>
            </a:pPr>
            <a:r>
              <a:rPr lang="nl-NL" altLang="nl-NL" dirty="0" smtClean="0"/>
              <a:t>Markt: Ruimte voor nieuwe en andere oplossingsrichtingen</a:t>
            </a:r>
          </a:p>
          <a:p>
            <a:pPr eaLnBrk="1" hangingPunct="1">
              <a:spcBef>
                <a:spcPts val="423"/>
              </a:spcBef>
              <a:buFont typeface="Arial" pitchFamily="34" charset="0"/>
              <a:buNone/>
              <a:defRPr/>
            </a:pPr>
            <a:endParaRPr lang="nl-NL" dirty="0" smtClean="0"/>
          </a:p>
        </p:txBody>
      </p:sp>
      <p:sp>
        <p:nvSpPr>
          <p:cNvPr id="8196"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latin typeface="Arial" pitchFamily="34" charset="0"/>
              </a:rPr>
              <a:t>Eventuele voettekst</a:t>
            </a:r>
          </a:p>
        </p:txBody>
      </p:sp>
      <p:sp>
        <p:nvSpPr>
          <p:cNvPr id="8197"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58279B56-8D28-4BC0-8457-5070AB779EA5}" type="slidenum">
              <a:rPr lang="en-US" altLang="nl-NL"/>
              <a:pPr>
                <a:lnSpc>
                  <a:spcPct val="100000"/>
                </a:lnSpc>
              </a:pPr>
              <a:t>4</a:t>
            </a:fld>
            <a:endParaRPr lang="en-US" altLang="nl-NL"/>
          </a:p>
        </p:txBody>
      </p:sp>
    </p:spTree>
    <p:extLst>
      <p:ext uri="{BB962C8B-B14F-4D97-AF65-F5344CB8AC3E}">
        <p14:creationId xmlns:p14="http://schemas.microsoft.com/office/powerpoint/2010/main" val="58225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p:spPr>
        <p:txBody>
          <a:bodyPr/>
          <a:lstStyle/>
          <a:p>
            <a:pPr marL="171450" indent="-171450" eaLnBrk="1" hangingPunct="1">
              <a:spcBef>
                <a:spcPts val="425"/>
              </a:spcBef>
              <a:buFontTx/>
              <a:buChar char="•"/>
            </a:pPr>
            <a:r>
              <a:rPr lang="nl-NL" altLang="nl-NL" smtClean="0">
                <a:latin typeface="Arial" panose="020B0604020202020204" pitchFamily="34" charset="0"/>
              </a:rPr>
              <a:t>Geen keuze maken, maar kansrijke oplossingen genereren!</a:t>
            </a:r>
          </a:p>
          <a:p>
            <a:pPr marL="171450" indent="-171450" eaLnBrk="1" hangingPunct="1">
              <a:spcBef>
                <a:spcPts val="425"/>
              </a:spcBef>
              <a:buFontTx/>
              <a:buChar char="•"/>
            </a:pPr>
            <a:r>
              <a:rPr lang="nl-NL" altLang="nl-NL" smtClean="0">
                <a:latin typeface="Arial" panose="020B0604020202020204" pitchFamily="34" charset="0"/>
              </a:rPr>
              <a:t>Facilitators, spreker en verslaglegging</a:t>
            </a:r>
          </a:p>
          <a:p>
            <a:pPr marL="171450" indent="-171450" eaLnBrk="1" hangingPunct="1">
              <a:spcBef>
                <a:spcPts val="425"/>
              </a:spcBef>
              <a:buFontTx/>
              <a:buChar char="•"/>
            </a:pPr>
            <a:r>
              <a:rPr lang="nl-NL" altLang="nl-NL" smtClean="0">
                <a:latin typeface="Arial" panose="020B0604020202020204" pitchFamily="34" charset="0"/>
              </a:rPr>
              <a:t>Resultaat van de dag? Er ligt een mooi programma op daar te komen!</a:t>
            </a:r>
          </a:p>
          <a:p>
            <a:pPr marL="171450" indent="-171450" eaLnBrk="1" hangingPunct="1">
              <a:spcBef>
                <a:spcPts val="425"/>
              </a:spcBef>
              <a:buFontTx/>
              <a:buChar char="•"/>
            </a:pPr>
            <a:r>
              <a:rPr lang="nl-NL" altLang="nl-NL" smtClean="0">
                <a:latin typeface="Arial" panose="020B0604020202020204" pitchFamily="34" charset="0"/>
              </a:rPr>
              <a:t>Creativiteit! (bron Wikipedia): wijst in het algemeen naar een vermogen om iets nieuws te scheppen. Een individu of een groep toont creativiteit wanneer een originele oplossing voor een probleem wordt gevonden.</a:t>
            </a:r>
          </a:p>
        </p:txBody>
      </p:sp>
      <p:sp>
        <p:nvSpPr>
          <p:cNvPr id="8196"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solidFill>
                  <a:srgbClr val="000000"/>
                </a:solidFill>
                <a:latin typeface="Arial" pitchFamily="34" charset="0"/>
              </a:rPr>
              <a:t>Eventuele voettekst</a:t>
            </a:r>
          </a:p>
        </p:txBody>
      </p:sp>
      <p:sp>
        <p:nvSpPr>
          <p:cNvPr id="8197"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1D41FAF7-E217-41DB-BA0B-9A8AF5987B18}" type="slidenum">
              <a:rPr lang="en-US" altLang="nl-NL">
                <a:solidFill>
                  <a:srgbClr val="000000"/>
                </a:solidFill>
              </a:rPr>
              <a:pPr>
                <a:lnSpc>
                  <a:spcPct val="100000"/>
                </a:lnSpc>
              </a:pPr>
              <a:t>5</a:t>
            </a:fld>
            <a:endParaRPr lang="en-US" altLang="nl-NL">
              <a:solidFill>
                <a:srgbClr val="000000"/>
              </a:solidFill>
            </a:endParaRPr>
          </a:p>
        </p:txBody>
      </p:sp>
    </p:spTree>
    <p:extLst>
      <p:ext uri="{BB962C8B-B14F-4D97-AF65-F5344CB8AC3E}">
        <p14:creationId xmlns:p14="http://schemas.microsoft.com/office/powerpoint/2010/main" val="41666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a:ln/>
        </p:spPr>
      </p:sp>
      <p:sp>
        <p:nvSpPr>
          <p:cNvPr id="9219" name="Tijdelijke aanduiding voor notities 2"/>
          <p:cNvSpPr>
            <a:spLocks noGrp="1"/>
          </p:cNvSpPr>
          <p:nvPr>
            <p:ph type="body" idx="1"/>
          </p:nvPr>
        </p:nvSpPr>
        <p:spPr/>
        <p:txBody>
          <a:bodyPr/>
          <a:lstStyle/>
          <a:p>
            <a:pPr eaLnBrk="1" hangingPunct="1">
              <a:spcBef>
                <a:spcPts val="425"/>
              </a:spcBef>
              <a:buFont typeface="Arial" panose="020B0604020202020204" pitchFamily="34" charset="0"/>
              <a:buNone/>
              <a:defRPr/>
            </a:pPr>
            <a:r>
              <a:rPr lang="nl-NL" dirty="0" smtClean="0"/>
              <a:t>Afronding marktparticipatie</a:t>
            </a:r>
          </a:p>
          <a:p>
            <a:pPr marL="171450" indent="-171450" eaLnBrk="1" hangingPunct="1">
              <a:spcBef>
                <a:spcPts val="425"/>
              </a:spcBef>
              <a:buFont typeface="Arial" panose="020B0604020202020204" pitchFamily="34" charset="0"/>
              <a:buChar char="•"/>
              <a:defRPr/>
            </a:pPr>
            <a:r>
              <a:rPr lang="nl-NL" dirty="0" smtClean="0"/>
              <a:t>Level </a:t>
            </a:r>
            <a:r>
              <a:rPr lang="nl-NL" dirty="0" err="1" smtClean="0"/>
              <a:t>playing</a:t>
            </a:r>
            <a:r>
              <a:rPr lang="nl-NL" dirty="0" smtClean="0"/>
              <a:t> field: verslag, resultaten en informatie wordt via </a:t>
            </a:r>
            <a:r>
              <a:rPr lang="nl-NL" dirty="0" err="1" smtClean="0"/>
              <a:t>TenderNed</a:t>
            </a:r>
            <a:r>
              <a:rPr lang="nl-NL" dirty="0" smtClean="0"/>
              <a:t> gepubliceerd als onderdeel van de aanbestedingsprocedure.</a:t>
            </a:r>
          </a:p>
          <a:p>
            <a:pPr marL="171450" indent="-171450" eaLnBrk="1" hangingPunct="1">
              <a:spcBef>
                <a:spcPts val="425"/>
              </a:spcBef>
              <a:buFont typeface="Arial" panose="020B0604020202020204" pitchFamily="34" charset="0"/>
              <a:buChar char="•"/>
              <a:defRPr/>
            </a:pPr>
            <a:r>
              <a:rPr lang="nl-NL" altLang="nl-NL" dirty="0" smtClean="0"/>
              <a:t>Tips en Tops meenemen bij vervolg marktparticipaties</a:t>
            </a:r>
          </a:p>
          <a:p>
            <a:pPr marL="171450" indent="-171450" eaLnBrk="1" hangingPunct="1">
              <a:spcBef>
                <a:spcPts val="425"/>
              </a:spcBef>
              <a:buFont typeface="Arial" panose="020B0604020202020204" pitchFamily="34" charset="0"/>
              <a:buChar char="•"/>
              <a:defRPr/>
            </a:pPr>
            <a:r>
              <a:rPr lang="nl-NL" altLang="nl-NL" dirty="0" smtClean="0"/>
              <a:t>vragen</a:t>
            </a:r>
          </a:p>
        </p:txBody>
      </p:sp>
      <p:sp>
        <p:nvSpPr>
          <p:cNvPr id="8196"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latin typeface="Arial" pitchFamily="34" charset="0"/>
              </a:rPr>
              <a:t>Eventuele voettekst</a:t>
            </a:r>
          </a:p>
        </p:txBody>
      </p:sp>
      <p:sp>
        <p:nvSpPr>
          <p:cNvPr id="8197" name="Tijdelijke aanduiding voor dianummer 4"/>
          <p:cNvSpPr>
            <a:spLocks noGrp="1"/>
          </p:cNvSpPr>
          <p:nvPr>
            <p:ph type="sldNum" sz="quarter" idx="5"/>
          </p:nvPr>
        </p:nvSpPr>
        <p:spPr/>
        <p:txBody>
          <a:bodyPr/>
          <a:lstStyle>
            <a:lvl1pPr defTabSz="933450" eaLnBrk="0" hangingPunct="0">
              <a:lnSpc>
                <a:spcPct val="110000"/>
              </a:lnSpc>
              <a:defRPr sz="1000">
                <a:solidFill>
                  <a:schemeClr val="tx1"/>
                </a:solidFill>
                <a:latin typeface="Arial" panose="020B0604020202020204" pitchFamily="34" charset="0"/>
              </a:defRPr>
            </a:lvl1pPr>
            <a:lvl2pPr marL="742950" indent="-285750" defTabSz="933450" eaLnBrk="0" hangingPunct="0">
              <a:lnSpc>
                <a:spcPct val="110000"/>
              </a:lnSpc>
              <a:defRPr sz="1000">
                <a:solidFill>
                  <a:schemeClr val="tx1"/>
                </a:solidFill>
                <a:latin typeface="Arial" panose="020B0604020202020204" pitchFamily="34" charset="0"/>
              </a:defRPr>
            </a:lvl2pPr>
            <a:lvl3pPr marL="1143000" indent="-228600" defTabSz="933450" eaLnBrk="0" hangingPunct="0">
              <a:lnSpc>
                <a:spcPct val="110000"/>
              </a:lnSpc>
              <a:defRPr sz="1000">
                <a:solidFill>
                  <a:schemeClr val="tx1"/>
                </a:solidFill>
                <a:latin typeface="Arial" panose="020B0604020202020204" pitchFamily="34" charset="0"/>
              </a:defRPr>
            </a:lvl3pPr>
            <a:lvl4pPr marL="1600200" indent="-228600" defTabSz="933450" eaLnBrk="0" hangingPunct="0">
              <a:lnSpc>
                <a:spcPct val="110000"/>
              </a:lnSpc>
              <a:defRPr sz="1000">
                <a:solidFill>
                  <a:schemeClr val="tx1"/>
                </a:solidFill>
                <a:latin typeface="Arial" panose="020B0604020202020204" pitchFamily="34" charset="0"/>
              </a:defRPr>
            </a:lvl4pPr>
            <a:lvl5pPr marL="2057400" indent="-228600" defTabSz="933450" eaLnBrk="0" hangingPunct="0">
              <a:lnSpc>
                <a:spcPct val="110000"/>
              </a:lnSpc>
              <a:defRPr sz="1000">
                <a:solidFill>
                  <a:schemeClr val="tx1"/>
                </a:solidFill>
                <a:latin typeface="Arial" panose="020B0604020202020204" pitchFamily="34" charset="0"/>
              </a:defRPr>
            </a:lvl5pPr>
            <a:lvl6pPr marL="25146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6pPr>
            <a:lvl7pPr marL="29718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7pPr>
            <a:lvl8pPr marL="34290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8pPr>
            <a:lvl9pPr marL="3886200" indent="-228600" defTabSz="933450" eaLnBrk="0" fontAlgn="base" hangingPunct="0">
              <a:lnSpc>
                <a:spcPct val="110000"/>
              </a:lnSpc>
              <a:spcBef>
                <a:spcPct val="0"/>
              </a:spcBef>
              <a:spcAft>
                <a:spcPct val="0"/>
              </a:spcAft>
              <a:defRPr sz="1000">
                <a:solidFill>
                  <a:schemeClr val="tx1"/>
                </a:solidFill>
                <a:latin typeface="Arial" panose="020B0604020202020204" pitchFamily="34" charset="0"/>
              </a:defRPr>
            </a:lvl9pPr>
          </a:lstStyle>
          <a:p>
            <a:pPr>
              <a:lnSpc>
                <a:spcPct val="100000"/>
              </a:lnSpc>
            </a:pPr>
            <a:fld id="{C2A8058F-8CEB-4528-8C48-F509D98C9E28}" type="slidenum">
              <a:rPr lang="en-US" altLang="nl-NL"/>
              <a:pPr>
                <a:lnSpc>
                  <a:spcPct val="100000"/>
                </a:lnSpc>
              </a:pPr>
              <a:t>8</a:t>
            </a:fld>
            <a:endParaRPr lang="en-US" altLang="nl-NL"/>
          </a:p>
        </p:txBody>
      </p:sp>
    </p:spTree>
    <p:extLst>
      <p:ext uri="{BB962C8B-B14F-4D97-AF65-F5344CB8AC3E}">
        <p14:creationId xmlns:p14="http://schemas.microsoft.com/office/powerpoint/2010/main" val="156446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noFill/>
        </p:spPr>
        <p:txBody>
          <a:bodyPr/>
          <a:lstStyle/>
          <a:p>
            <a:endParaRPr lang="nl-NL" altLang="nl-NL" smtClean="0"/>
          </a:p>
        </p:txBody>
      </p:sp>
      <p:sp>
        <p:nvSpPr>
          <p:cNvPr id="15364" name="Tijdelijke aanduiding voor voettekst 3"/>
          <p:cNvSpPr>
            <a:spLocks noGrp="1"/>
          </p:cNvSpPr>
          <p:nvPr>
            <p:ph type="ftr" sz="quarter" idx="4"/>
          </p:nvPr>
        </p:nvSpPr>
        <p:spPr/>
        <p:txBody>
          <a:bodyPr/>
          <a:lstStyle>
            <a:lvl1pPr defTabSz="933450" eaLnBrk="0" hangingPunct="0">
              <a:spcBef>
                <a:spcPct val="50000"/>
              </a:spcBef>
              <a:defRPr sz="2200">
                <a:solidFill>
                  <a:schemeClr val="tx1"/>
                </a:solidFill>
                <a:latin typeface="Verdana" pitchFamily="34" charset="0"/>
              </a:defRPr>
            </a:lvl1pPr>
            <a:lvl2pPr marL="742950" indent="-285750" defTabSz="933450" eaLnBrk="0" hangingPunct="0">
              <a:spcBef>
                <a:spcPct val="50000"/>
              </a:spcBef>
              <a:defRPr sz="2200">
                <a:solidFill>
                  <a:schemeClr val="tx1"/>
                </a:solidFill>
                <a:latin typeface="Verdana" pitchFamily="34" charset="0"/>
              </a:defRPr>
            </a:lvl2pPr>
            <a:lvl3pPr marL="1143000" indent="-228600" defTabSz="933450" eaLnBrk="0" hangingPunct="0">
              <a:spcBef>
                <a:spcPct val="50000"/>
              </a:spcBef>
              <a:defRPr sz="2200">
                <a:solidFill>
                  <a:schemeClr val="tx1"/>
                </a:solidFill>
                <a:latin typeface="Verdana" pitchFamily="34" charset="0"/>
              </a:defRPr>
            </a:lvl3pPr>
            <a:lvl4pPr marL="1600200" indent="-228600" defTabSz="933450" eaLnBrk="0" hangingPunct="0">
              <a:spcBef>
                <a:spcPct val="50000"/>
              </a:spcBef>
              <a:defRPr sz="2200">
                <a:solidFill>
                  <a:schemeClr val="tx1"/>
                </a:solidFill>
                <a:latin typeface="Verdana" pitchFamily="34" charset="0"/>
              </a:defRPr>
            </a:lvl4pPr>
            <a:lvl5pPr marL="2057400" indent="-228600" defTabSz="933450" eaLnBrk="0" hangingPunct="0">
              <a:spcBef>
                <a:spcPct val="50000"/>
              </a:spcBef>
              <a:defRPr sz="2200">
                <a:solidFill>
                  <a:schemeClr val="tx1"/>
                </a:solidFill>
                <a:latin typeface="Verdana" pitchFamily="34" charset="0"/>
              </a:defRPr>
            </a:lvl5pPr>
            <a:lvl6pPr marL="2514600" indent="-228600" defTabSz="933450" eaLnBrk="0" fontAlgn="base" hangingPunct="0">
              <a:spcBef>
                <a:spcPct val="50000"/>
              </a:spcBef>
              <a:spcAft>
                <a:spcPct val="0"/>
              </a:spcAft>
              <a:defRPr sz="2200">
                <a:solidFill>
                  <a:schemeClr val="tx1"/>
                </a:solidFill>
                <a:latin typeface="Verdana" pitchFamily="34" charset="0"/>
              </a:defRPr>
            </a:lvl6pPr>
            <a:lvl7pPr marL="2971800" indent="-228600" defTabSz="933450" eaLnBrk="0" fontAlgn="base" hangingPunct="0">
              <a:spcBef>
                <a:spcPct val="50000"/>
              </a:spcBef>
              <a:spcAft>
                <a:spcPct val="0"/>
              </a:spcAft>
              <a:defRPr sz="2200">
                <a:solidFill>
                  <a:schemeClr val="tx1"/>
                </a:solidFill>
                <a:latin typeface="Verdana" pitchFamily="34" charset="0"/>
              </a:defRPr>
            </a:lvl7pPr>
            <a:lvl8pPr marL="3429000" indent="-228600" defTabSz="933450" eaLnBrk="0" fontAlgn="base" hangingPunct="0">
              <a:spcBef>
                <a:spcPct val="50000"/>
              </a:spcBef>
              <a:spcAft>
                <a:spcPct val="0"/>
              </a:spcAft>
              <a:defRPr sz="2200">
                <a:solidFill>
                  <a:schemeClr val="tx1"/>
                </a:solidFill>
                <a:latin typeface="Verdana" pitchFamily="34" charset="0"/>
              </a:defRPr>
            </a:lvl8pPr>
            <a:lvl9pPr marL="3886200" indent="-228600" defTabSz="933450" eaLnBrk="0" fontAlgn="base" hangingPunct="0">
              <a:spcBef>
                <a:spcPct val="50000"/>
              </a:spcBef>
              <a:spcAft>
                <a:spcPct val="0"/>
              </a:spcAft>
              <a:defRPr sz="2200">
                <a:solidFill>
                  <a:schemeClr val="tx1"/>
                </a:solidFill>
                <a:latin typeface="Verdana" pitchFamily="34" charset="0"/>
              </a:defRPr>
            </a:lvl9pPr>
          </a:lstStyle>
          <a:p>
            <a:pPr>
              <a:spcBef>
                <a:spcPct val="0"/>
              </a:spcBef>
              <a:defRPr/>
            </a:pPr>
            <a:r>
              <a:rPr lang="en-US" altLang="nl-NL" sz="1000" smtClean="0">
                <a:solidFill>
                  <a:srgbClr val="000000"/>
                </a:solidFill>
                <a:latin typeface="Arial" charset="0"/>
              </a:rPr>
              <a:t>Eventuele voettekst</a:t>
            </a:r>
          </a:p>
        </p:txBody>
      </p:sp>
      <p:sp>
        <p:nvSpPr>
          <p:cNvPr id="18437" name="Tijdelijke aanduiding voor dianummer 4"/>
          <p:cNvSpPr>
            <a:spLocks noGrp="1"/>
          </p:cNvSpPr>
          <p:nvPr>
            <p:ph type="sldNum" sz="quarter" idx="5"/>
          </p:nvPr>
        </p:nvSpPr>
        <p:spPr>
          <a:noFill/>
        </p:spPr>
        <p:txBody>
          <a:bodyPr/>
          <a:lstStyle>
            <a:lvl1pPr defTabSz="933450">
              <a:lnSpc>
                <a:spcPct val="110000"/>
              </a:lnSpc>
              <a:defRPr sz="1000">
                <a:solidFill>
                  <a:schemeClr val="tx1"/>
                </a:solidFill>
                <a:latin typeface="Arial" charset="0"/>
              </a:defRPr>
            </a:lvl1pPr>
            <a:lvl2pPr marL="742950" indent="-285750" defTabSz="933450">
              <a:lnSpc>
                <a:spcPct val="110000"/>
              </a:lnSpc>
              <a:defRPr sz="1000">
                <a:solidFill>
                  <a:schemeClr val="tx1"/>
                </a:solidFill>
                <a:latin typeface="Arial" charset="0"/>
              </a:defRPr>
            </a:lvl2pPr>
            <a:lvl3pPr marL="1143000" indent="-228600" defTabSz="933450">
              <a:lnSpc>
                <a:spcPct val="110000"/>
              </a:lnSpc>
              <a:defRPr sz="1000">
                <a:solidFill>
                  <a:schemeClr val="tx1"/>
                </a:solidFill>
                <a:latin typeface="Arial" charset="0"/>
              </a:defRPr>
            </a:lvl3pPr>
            <a:lvl4pPr marL="1600200" indent="-228600" defTabSz="933450">
              <a:lnSpc>
                <a:spcPct val="110000"/>
              </a:lnSpc>
              <a:defRPr sz="1000">
                <a:solidFill>
                  <a:schemeClr val="tx1"/>
                </a:solidFill>
                <a:latin typeface="Arial" charset="0"/>
              </a:defRPr>
            </a:lvl4pPr>
            <a:lvl5pPr marL="2057400" indent="-228600" defTabSz="933450">
              <a:lnSpc>
                <a:spcPct val="110000"/>
              </a:lnSpc>
              <a:defRPr sz="1000">
                <a:solidFill>
                  <a:schemeClr val="tx1"/>
                </a:solidFill>
                <a:latin typeface="Arial" charset="0"/>
              </a:defRPr>
            </a:lvl5pPr>
            <a:lvl6pPr marL="2514600" indent="-228600" defTabSz="933450" eaLnBrk="0" fontAlgn="base" hangingPunct="0">
              <a:lnSpc>
                <a:spcPct val="110000"/>
              </a:lnSpc>
              <a:spcBef>
                <a:spcPct val="0"/>
              </a:spcBef>
              <a:spcAft>
                <a:spcPct val="0"/>
              </a:spcAft>
              <a:defRPr sz="1000">
                <a:solidFill>
                  <a:schemeClr val="tx1"/>
                </a:solidFill>
                <a:latin typeface="Arial" charset="0"/>
              </a:defRPr>
            </a:lvl6pPr>
            <a:lvl7pPr marL="2971800" indent="-228600" defTabSz="933450" eaLnBrk="0" fontAlgn="base" hangingPunct="0">
              <a:lnSpc>
                <a:spcPct val="110000"/>
              </a:lnSpc>
              <a:spcBef>
                <a:spcPct val="0"/>
              </a:spcBef>
              <a:spcAft>
                <a:spcPct val="0"/>
              </a:spcAft>
              <a:defRPr sz="1000">
                <a:solidFill>
                  <a:schemeClr val="tx1"/>
                </a:solidFill>
                <a:latin typeface="Arial" charset="0"/>
              </a:defRPr>
            </a:lvl7pPr>
            <a:lvl8pPr marL="3429000" indent="-228600" defTabSz="933450" eaLnBrk="0" fontAlgn="base" hangingPunct="0">
              <a:lnSpc>
                <a:spcPct val="110000"/>
              </a:lnSpc>
              <a:spcBef>
                <a:spcPct val="0"/>
              </a:spcBef>
              <a:spcAft>
                <a:spcPct val="0"/>
              </a:spcAft>
              <a:defRPr sz="1000">
                <a:solidFill>
                  <a:schemeClr val="tx1"/>
                </a:solidFill>
                <a:latin typeface="Arial" charset="0"/>
              </a:defRPr>
            </a:lvl8pPr>
            <a:lvl9pPr marL="3886200" indent="-228600" defTabSz="933450" eaLnBrk="0" fontAlgn="base" hangingPunct="0">
              <a:lnSpc>
                <a:spcPct val="110000"/>
              </a:lnSpc>
              <a:spcBef>
                <a:spcPct val="0"/>
              </a:spcBef>
              <a:spcAft>
                <a:spcPct val="0"/>
              </a:spcAft>
              <a:defRPr sz="1000">
                <a:solidFill>
                  <a:schemeClr val="tx1"/>
                </a:solidFill>
                <a:latin typeface="Arial" charset="0"/>
              </a:defRPr>
            </a:lvl9pPr>
          </a:lstStyle>
          <a:p>
            <a:pPr>
              <a:lnSpc>
                <a:spcPct val="100000"/>
              </a:lnSpc>
            </a:pPr>
            <a:fld id="{7306CD83-3AF0-47E5-83E4-CD60072CB19F}" type="slidenum">
              <a:rPr lang="en-US" altLang="nl-NL" smtClean="0">
                <a:solidFill>
                  <a:srgbClr val="000000"/>
                </a:solidFill>
              </a:rPr>
              <a:pPr>
                <a:lnSpc>
                  <a:spcPct val="100000"/>
                </a:lnSpc>
              </a:pPr>
              <a:t>9</a:t>
            </a:fld>
            <a:endParaRPr lang="en-US" altLang="nl-NL" smtClean="0">
              <a:solidFill>
                <a:srgbClr val="000000"/>
              </a:solidFill>
            </a:endParaRPr>
          </a:p>
        </p:txBody>
      </p:sp>
    </p:spTree>
    <p:extLst>
      <p:ext uri="{BB962C8B-B14F-4D97-AF65-F5344CB8AC3E}">
        <p14:creationId xmlns:p14="http://schemas.microsoft.com/office/powerpoint/2010/main" val="321732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nl-NL" dirty="0" err="1" smtClean="0"/>
              <a:t>Hoofdligger</a:t>
            </a:r>
            <a:endParaRPr lang="en-US" altLang="nl-NL" dirty="0" smtClean="0"/>
          </a:p>
          <a:p>
            <a:r>
              <a:rPr lang="en-US" altLang="nl-NL" dirty="0" err="1" smtClean="0"/>
              <a:t>Dwarsdragers</a:t>
            </a:r>
            <a:r>
              <a:rPr lang="en-US" altLang="nl-NL" dirty="0" smtClean="0"/>
              <a:t> + </a:t>
            </a:r>
            <a:r>
              <a:rPr lang="en-US" altLang="nl-NL" dirty="0" err="1" smtClean="0"/>
              <a:t>uitkragingen</a:t>
            </a:r>
            <a:r>
              <a:rPr lang="en-US" altLang="nl-NL" dirty="0" smtClean="0"/>
              <a:t> </a:t>
            </a:r>
            <a:r>
              <a:rPr lang="en-US" altLang="nl-NL" dirty="0" err="1" smtClean="0"/>
              <a:t>aan</a:t>
            </a:r>
            <a:r>
              <a:rPr lang="en-US" altLang="nl-NL" dirty="0" smtClean="0"/>
              <a:t> </a:t>
            </a:r>
            <a:r>
              <a:rPr lang="en-US" altLang="nl-NL" dirty="0" err="1" smtClean="0"/>
              <a:t>hoofdligger</a:t>
            </a:r>
            <a:endParaRPr lang="en-US" altLang="nl-NL" dirty="0" smtClean="0"/>
          </a:p>
          <a:p>
            <a:r>
              <a:rPr lang="en-US" altLang="nl-NL" dirty="0" err="1" smtClean="0"/>
              <a:t>Boven</a:t>
            </a:r>
            <a:r>
              <a:rPr lang="en-US" altLang="nl-NL" dirty="0" smtClean="0"/>
              <a:t> op de </a:t>
            </a:r>
            <a:r>
              <a:rPr lang="en-US" altLang="nl-NL" dirty="0" err="1" smtClean="0"/>
              <a:t>dwarsdragers</a:t>
            </a:r>
            <a:r>
              <a:rPr lang="en-US" altLang="nl-NL" dirty="0" smtClean="0"/>
              <a:t> </a:t>
            </a:r>
            <a:r>
              <a:rPr lang="en-US" altLang="nl-NL" dirty="0" err="1" smtClean="0"/>
              <a:t>zitten</a:t>
            </a:r>
            <a:r>
              <a:rPr lang="en-US" altLang="nl-NL" dirty="0" smtClean="0"/>
              <a:t> </a:t>
            </a:r>
            <a:r>
              <a:rPr lang="en-US" altLang="nl-NL" dirty="0" err="1" smtClean="0"/>
              <a:t>kamplaten</a:t>
            </a:r>
            <a:r>
              <a:rPr lang="en-US" altLang="nl-NL" dirty="0" smtClean="0"/>
              <a:t> (in </a:t>
            </a:r>
            <a:r>
              <a:rPr lang="en-US" altLang="nl-NL" dirty="0" err="1" smtClean="0"/>
              <a:t>grijs</a:t>
            </a:r>
            <a:r>
              <a:rPr lang="en-US" altLang="nl-NL" dirty="0" smtClean="0"/>
              <a:t>)</a:t>
            </a:r>
          </a:p>
          <a:p>
            <a:r>
              <a:rPr lang="en-US" altLang="nl-NL" dirty="0" err="1" smtClean="0"/>
              <a:t>Tussen</a:t>
            </a:r>
            <a:r>
              <a:rPr lang="en-US" altLang="nl-NL" dirty="0" smtClean="0"/>
              <a:t> de </a:t>
            </a:r>
            <a:r>
              <a:rPr lang="en-US" altLang="nl-NL" dirty="0" err="1" smtClean="0"/>
              <a:t>kamplaten</a:t>
            </a:r>
            <a:r>
              <a:rPr lang="en-US" altLang="nl-NL" dirty="0" smtClean="0"/>
              <a:t> </a:t>
            </a:r>
            <a:r>
              <a:rPr lang="en-US" altLang="nl-NL" dirty="0" err="1" smtClean="0"/>
              <a:t>zijn</a:t>
            </a:r>
            <a:r>
              <a:rPr lang="en-US" altLang="nl-NL" dirty="0" smtClean="0"/>
              <a:t> </a:t>
            </a:r>
            <a:r>
              <a:rPr lang="en-US" altLang="nl-NL" dirty="0" err="1" smtClean="0"/>
              <a:t>troggen</a:t>
            </a:r>
            <a:r>
              <a:rPr lang="en-US" altLang="nl-NL" dirty="0" smtClean="0"/>
              <a:t> </a:t>
            </a:r>
            <a:r>
              <a:rPr lang="en-US" altLang="nl-NL" dirty="0" err="1" smtClean="0"/>
              <a:t>gelast</a:t>
            </a:r>
            <a:r>
              <a:rPr lang="en-US" altLang="nl-NL" dirty="0" smtClean="0"/>
              <a:t> -&gt; </a:t>
            </a:r>
            <a:r>
              <a:rPr lang="en-US" altLang="nl-NL" dirty="0" err="1" smtClean="0"/>
              <a:t>deze</a:t>
            </a:r>
            <a:r>
              <a:rPr lang="en-US" altLang="nl-NL" dirty="0" smtClean="0"/>
              <a:t> </a:t>
            </a:r>
            <a:r>
              <a:rPr lang="en-US" altLang="nl-NL" dirty="0" err="1" smtClean="0"/>
              <a:t>zijn</a:t>
            </a:r>
            <a:r>
              <a:rPr lang="en-US" altLang="nl-NL" dirty="0" smtClean="0"/>
              <a:t> </a:t>
            </a:r>
            <a:r>
              <a:rPr lang="en-US" altLang="nl-NL" dirty="0" err="1" smtClean="0"/>
              <a:t>niet</a:t>
            </a:r>
            <a:r>
              <a:rPr lang="en-US" altLang="nl-NL" dirty="0" smtClean="0"/>
              <a:t> </a:t>
            </a:r>
            <a:r>
              <a:rPr lang="en-US" altLang="nl-NL" dirty="0" err="1" smtClean="0"/>
              <a:t>doorlopend</a:t>
            </a:r>
            <a:r>
              <a:rPr lang="en-US" altLang="nl-NL" dirty="0" smtClean="0"/>
              <a:t>.</a:t>
            </a:r>
          </a:p>
          <a:p>
            <a:endParaRPr lang="en-US" altLang="nl-NL" dirty="0" smtClean="0"/>
          </a:p>
          <a:p>
            <a:r>
              <a:rPr lang="en-US" altLang="nl-NL" dirty="0" err="1" smtClean="0"/>
              <a:t>Dekplaat</a:t>
            </a:r>
            <a:r>
              <a:rPr lang="en-US" altLang="nl-NL" dirty="0" smtClean="0"/>
              <a:t> </a:t>
            </a:r>
            <a:r>
              <a:rPr lang="en-US" altLang="nl-NL" dirty="0" err="1" smtClean="0"/>
              <a:t>dikte</a:t>
            </a:r>
            <a:r>
              <a:rPr lang="en-US" altLang="nl-NL" dirty="0" smtClean="0"/>
              <a:t> = 10mm</a:t>
            </a:r>
          </a:p>
          <a:p>
            <a:r>
              <a:rPr lang="en-US" altLang="nl-NL" dirty="0" err="1" smtClean="0"/>
              <a:t>Trog</a:t>
            </a:r>
            <a:r>
              <a:rPr lang="en-US" altLang="nl-NL" dirty="0" smtClean="0"/>
              <a:t> </a:t>
            </a:r>
            <a:r>
              <a:rPr lang="en-US" altLang="nl-NL" dirty="0" err="1" smtClean="0"/>
              <a:t>diktes</a:t>
            </a:r>
            <a:r>
              <a:rPr lang="en-US" altLang="nl-NL" dirty="0" smtClean="0"/>
              <a:t> = 5mm</a:t>
            </a:r>
          </a:p>
        </p:txBody>
      </p:sp>
      <p:sp>
        <p:nvSpPr>
          <p:cNvPr id="4" name="Footer Placeholder 3"/>
          <p:cNvSpPr>
            <a:spLocks noGrp="1"/>
          </p:cNvSpPr>
          <p:nvPr>
            <p:ph type="ftr" sz="quarter" idx="4"/>
          </p:nvPr>
        </p:nvSpPr>
        <p:spPr/>
        <p:txBody>
          <a:bodyPr/>
          <a:lstStyle/>
          <a:p>
            <a:pPr>
              <a:defRPr/>
            </a:pPr>
            <a:r>
              <a:rPr lang="en-US" smtClean="0">
                <a:solidFill>
                  <a:srgbClr val="000000"/>
                </a:solidFill>
              </a:rPr>
              <a:t>Eventuele voettekst</a:t>
            </a:r>
            <a:endParaRPr lang="en-US">
              <a:solidFill>
                <a:srgbClr val="000000"/>
              </a:solidFill>
            </a:endParaRPr>
          </a:p>
        </p:txBody>
      </p:sp>
      <p:sp>
        <p:nvSpPr>
          <p:cNvPr id="22533" name="Slide Number Placeholder 4"/>
          <p:cNvSpPr>
            <a:spLocks noGrp="1"/>
          </p:cNvSpPr>
          <p:nvPr>
            <p:ph type="sldNum" sz="quarter" idx="5"/>
          </p:nvPr>
        </p:nvSpPr>
        <p:spPr>
          <a:noFill/>
        </p:spPr>
        <p:txBody>
          <a:bodyPr/>
          <a:lstStyle>
            <a:lvl1pPr defTabSz="933450">
              <a:defRPr sz="2200">
                <a:solidFill>
                  <a:schemeClr val="tx1"/>
                </a:solidFill>
                <a:latin typeface="Verdana" pitchFamily="34" charset="0"/>
                <a:cs typeface="Arial" charset="0"/>
              </a:defRPr>
            </a:lvl1pPr>
            <a:lvl2pPr marL="742950" indent="-285750" defTabSz="933450">
              <a:defRPr sz="2200">
                <a:solidFill>
                  <a:schemeClr val="tx1"/>
                </a:solidFill>
                <a:latin typeface="Verdana" pitchFamily="34" charset="0"/>
                <a:cs typeface="Arial" charset="0"/>
              </a:defRPr>
            </a:lvl2pPr>
            <a:lvl3pPr marL="1143000" indent="-228600" defTabSz="933450">
              <a:defRPr sz="2200">
                <a:solidFill>
                  <a:schemeClr val="tx1"/>
                </a:solidFill>
                <a:latin typeface="Verdana" pitchFamily="34" charset="0"/>
                <a:cs typeface="Arial" charset="0"/>
              </a:defRPr>
            </a:lvl3pPr>
            <a:lvl4pPr marL="1600200" indent="-228600" defTabSz="933450">
              <a:defRPr sz="2200">
                <a:solidFill>
                  <a:schemeClr val="tx1"/>
                </a:solidFill>
                <a:latin typeface="Verdana" pitchFamily="34" charset="0"/>
                <a:cs typeface="Arial" charset="0"/>
              </a:defRPr>
            </a:lvl4pPr>
            <a:lvl5pPr marL="2057400" indent="-228600" defTabSz="933450">
              <a:defRPr sz="2200">
                <a:solidFill>
                  <a:schemeClr val="tx1"/>
                </a:solidFill>
                <a:latin typeface="Verdana" pitchFamily="34" charset="0"/>
                <a:cs typeface="Arial" charset="0"/>
              </a:defRPr>
            </a:lvl5pPr>
            <a:lvl6pPr marL="2514600" indent="-228600" defTabSz="933450" eaLnBrk="0" fontAlgn="base" hangingPunct="0">
              <a:spcBef>
                <a:spcPct val="0"/>
              </a:spcBef>
              <a:spcAft>
                <a:spcPct val="0"/>
              </a:spcAft>
              <a:defRPr sz="2200">
                <a:solidFill>
                  <a:schemeClr val="tx1"/>
                </a:solidFill>
                <a:latin typeface="Verdana" pitchFamily="34" charset="0"/>
                <a:cs typeface="Arial" charset="0"/>
              </a:defRPr>
            </a:lvl6pPr>
            <a:lvl7pPr marL="2971800" indent="-228600" defTabSz="933450" eaLnBrk="0" fontAlgn="base" hangingPunct="0">
              <a:spcBef>
                <a:spcPct val="0"/>
              </a:spcBef>
              <a:spcAft>
                <a:spcPct val="0"/>
              </a:spcAft>
              <a:defRPr sz="2200">
                <a:solidFill>
                  <a:schemeClr val="tx1"/>
                </a:solidFill>
                <a:latin typeface="Verdana" pitchFamily="34" charset="0"/>
                <a:cs typeface="Arial" charset="0"/>
              </a:defRPr>
            </a:lvl7pPr>
            <a:lvl8pPr marL="3429000" indent="-228600" defTabSz="933450" eaLnBrk="0" fontAlgn="base" hangingPunct="0">
              <a:spcBef>
                <a:spcPct val="0"/>
              </a:spcBef>
              <a:spcAft>
                <a:spcPct val="0"/>
              </a:spcAft>
              <a:defRPr sz="2200">
                <a:solidFill>
                  <a:schemeClr val="tx1"/>
                </a:solidFill>
                <a:latin typeface="Verdana" pitchFamily="34" charset="0"/>
                <a:cs typeface="Arial" charset="0"/>
              </a:defRPr>
            </a:lvl8pPr>
            <a:lvl9pPr marL="3886200" indent="-228600" defTabSz="933450" eaLnBrk="0" fontAlgn="base" hangingPunct="0">
              <a:spcBef>
                <a:spcPct val="0"/>
              </a:spcBef>
              <a:spcAft>
                <a:spcPct val="0"/>
              </a:spcAft>
              <a:defRPr sz="2200">
                <a:solidFill>
                  <a:schemeClr val="tx1"/>
                </a:solidFill>
                <a:latin typeface="Verdana" pitchFamily="34" charset="0"/>
                <a:cs typeface="Arial" charset="0"/>
              </a:defRPr>
            </a:lvl9pPr>
          </a:lstStyle>
          <a:p>
            <a:fld id="{822C2257-C049-4CEF-9306-E594D1045A54}" type="slidenum">
              <a:rPr lang="en-US" altLang="nl-NL" sz="1000" smtClean="0">
                <a:solidFill>
                  <a:srgbClr val="000000"/>
                </a:solidFill>
                <a:latin typeface="Arial" charset="0"/>
              </a:rPr>
              <a:pPr/>
              <a:t>13</a:t>
            </a:fld>
            <a:endParaRPr lang="en-US" altLang="nl-NL" sz="1000" smtClean="0">
              <a:solidFill>
                <a:srgbClr val="000000"/>
              </a:solidFill>
              <a:latin typeface="Arial" charset="0"/>
            </a:endParaRPr>
          </a:p>
        </p:txBody>
      </p:sp>
    </p:spTree>
    <p:extLst>
      <p:ext uri="{BB962C8B-B14F-4D97-AF65-F5344CB8AC3E}">
        <p14:creationId xmlns:p14="http://schemas.microsoft.com/office/powerpoint/2010/main" val="310907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Veel locaties zijn al gescheurd</a:t>
            </a:r>
            <a:r>
              <a:rPr lang="nl-NL" baseline="0" dirty="0" smtClean="0"/>
              <a:t> en gerepareerd.</a:t>
            </a:r>
          </a:p>
          <a:p>
            <a:r>
              <a:rPr lang="nl-NL" baseline="0" dirty="0" smtClean="0"/>
              <a:t>Bij reparaties treden vaker schades op aan de andere zijde van de kamplaat.</a:t>
            </a:r>
          </a:p>
          <a:p>
            <a:r>
              <a:rPr lang="nl-NL" baseline="0" dirty="0" smtClean="0"/>
              <a:t>De levensduur van gerepareerde locaties is korter. </a:t>
            </a:r>
          </a:p>
          <a:p>
            <a:r>
              <a:rPr lang="nl-NL" baseline="0" dirty="0" smtClean="0"/>
              <a:t>Na een aantal reparaties wordt een inzetstuk toegepast voor een trog.</a:t>
            </a:r>
          </a:p>
          <a:p>
            <a:r>
              <a:rPr lang="nl-NL" baseline="0" dirty="0" smtClean="0"/>
              <a:t>Rood geeft aan dat locaties al vaker zijn gerepareerd.</a:t>
            </a:r>
            <a:endParaRPr lang="nl-NL" dirty="0"/>
          </a:p>
        </p:txBody>
      </p:sp>
      <p:sp>
        <p:nvSpPr>
          <p:cNvPr id="4" name="Footer Placeholder 3"/>
          <p:cNvSpPr>
            <a:spLocks noGrp="1"/>
          </p:cNvSpPr>
          <p:nvPr>
            <p:ph type="ftr" sz="quarter" idx="10"/>
          </p:nvPr>
        </p:nvSpPr>
        <p:spPr/>
        <p:txBody>
          <a:bodyPr/>
          <a:lstStyle/>
          <a:p>
            <a:pPr>
              <a:defRPr/>
            </a:pPr>
            <a:r>
              <a:rPr lang="en-US" smtClean="0">
                <a:solidFill>
                  <a:srgbClr val="000000"/>
                </a:solidFill>
              </a:rPr>
              <a:t>Eventuele voettekst</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769CE00D-4B6F-4A19-8A51-7E608652C7AA}"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1324617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base">
              <a:spcAft>
                <a:spcPct val="0"/>
              </a:spcAft>
              <a:defRPr/>
            </a:pPr>
            <a:endParaRPr lang="nl-NL" altLang="nl-NL" sz="2600" smtClean="0">
              <a:solidFill>
                <a:srgbClr val="FFFFFF"/>
              </a:solidFill>
              <a:cs typeface="Arial" charset="0"/>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endParaRPr lang="nl-NL" altLang="nl-NL" sz="2600" smtClean="0">
              <a:solidFill>
                <a:srgbClr val="FFFFFF"/>
              </a:solidFill>
              <a:cs typeface="Arial" charset="0"/>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charset="0"/>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r>
              <a:rPr lang="nl-NL">
                <a:solidFill>
                  <a:srgbClr val="000000"/>
                </a:solidFill>
              </a:rPr>
              <a:t>27 januari 2016</a:t>
            </a:r>
            <a:endParaRPr lang="nl-NL" dirty="0">
              <a:solidFill>
                <a:srgbClr val="000000"/>
              </a:solidFill>
            </a:endParaRP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8707" y="260648"/>
            <a:ext cx="930670" cy="1033904"/>
          </a:xfrm>
          <a:prstGeom prst="rect">
            <a:avLst/>
          </a:prstGeom>
          <a:ln>
            <a:noFill/>
          </a:ln>
          <a:effectLst/>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686" y="547338"/>
            <a:ext cx="1920098" cy="460524"/>
          </a:xfrm>
          <a:prstGeom prst="rect">
            <a:avLst/>
          </a:prstGeom>
        </p:spPr>
      </p:pic>
    </p:spTree>
    <p:extLst>
      <p:ext uri="{BB962C8B-B14F-4D97-AF65-F5344CB8AC3E}">
        <p14:creationId xmlns:p14="http://schemas.microsoft.com/office/powerpoint/2010/main" val="20830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48F0310B-CAF0-4CF2-87A4-842CD698351C}"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40214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base">
              <a:spcAft>
                <a:spcPct val="0"/>
              </a:spcAft>
              <a:defRPr/>
            </a:pPr>
            <a:endParaRPr lang="nl-NL" altLang="nl-NL" sz="2600">
              <a:solidFill>
                <a:srgbClr val="FFFFFF"/>
              </a:solidFill>
              <a:cs typeface="Arial" panose="020B0604020202020204" pitchFamily="34" charset="0"/>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endParaRPr lang="nl-NL" altLang="nl-NL" sz="2600">
              <a:solidFill>
                <a:srgbClr val="FFFFFF"/>
              </a:solidFill>
              <a:cs typeface="Arial" panose="020B0604020202020204" pitchFamily="34" charset="0"/>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a:solidFill>
                <a:srgbClr val="000000"/>
              </a:solidFill>
              <a:cs typeface="Arial" panose="020B0604020202020204" pitchFamily="34" charset="0"/>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fld id="{CC3949BF-32B7-42EE-A67A-9977E3DE716E}"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214636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
        <p:nvSpPr>
          <p:cNvPr id="4" name="Date Placeholder 1" descr="Date"/>
          <p:cNvSpPr>
            <a:spLocks noGrp="1"/>
          </p:cNvSpPr>
          <p:nvPr>
            <p:ph type="dt" sz="half" idx="12"/>
          </p:nvPr>
        </p:nvSpPr>
        <p:spPr/>
        <p:txBody>
          <a:bodyPr/>
          <a:lstStyle>
            <a:lvl1pPr>
              <a:defRPr/>
            </a:lvl1pPr>
          </a:lstStyle>
          <a:p>
            <a:pPr>
              <a:defRPr/>
            </a:pPr>
            <a:fld id="{FCD534E9-F8AB-46A1-B5D8-F608F329AD0D}"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114454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091E0DA9-28E5-4A5F-A355-CE3521C76866}"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99448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521C0DEF-63D8-48A2-AB98-9582614D704A}"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12839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48F0310B-CAF0-4CF2-87A4-842CD698351C}"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1499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base">
              <a:spcAft>
                <a:spcPct val="0"/>
              </a:spcAft>
              <a:defRPr/>
            </a:pPr>
            <a:endParaRPr lang="nl-NL" altLang="nl-NL" sz="2600" smtClean="0">
              <a:solidFill>
                <a:srgbClr val="FFFFFF"/>
              </a:solidFill>
              <a:cs typeface="Arial" charset="0"/>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endParaRPr lang="nl-NL" altLang="nl-NL" sz="2600" smtClean="0">
              <a:solidFill>
                <a:srgbClr val="FFFFFF"/>
              </a:solidFill>
              <a:cs typeface="Arial" charset="0"/>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charset="0"/>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r>
              <a:rPr lang="nl-NL">
                <a:solidFill>
                  <a:srgbClr val="000000"/>
                </a:solidFill>
              </a:rPr>
              <a:t>27 januari 2016</a:t>
            </a:r>
            <a:endParaRPr lang="nl-NL" dirty="0">
              <a:solidFill>
                <a:srgbClr val="000000"/>
              </a:solidFill>
            </a:endParaRP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8707" y="260648"/>
            <a:ext cx="930670" cy="1033904"/>
          </a:xfrm>
          <a:prstGeom prst="rect">
            <a:avLst/>
          </a:prstGeom>
          <a:ln>
            <a:noFill/>
          </a:ln>
          <a:effectLst/>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686" y="547338"/>
            <a:ext cx="1920098" cy="460524"/>
          </a:xfrm>
          <a:prstGeom prst="rect">
            <a:avLst/>
          </a:prstGeom>
        </p:spPr>
      </p:pic>
    </p:spTree>
    <p:extLst>
      <p:ext uri="{BB962C8B-B14F-4D97-AF65-F5344CB8AC3E}">
        <p14:creationId xmlns:p14="http://schemas.microsoft.com/office/powerpoint/2010/main" val="38600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Tree>
    <p:extLst>
      <p:ext uri="{BB962C8B-B14F-4D97-AF65-F5344CB8AC3E}">
        <p14:creationId xmlns:p14="http://schemas.microsoft.com/office/powerpoint/2010/main" val="421833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r>
              <a:rPr lang="nl-NL">
                <a:solidFill>
                  <a:srgbClr val="000000"/>
                </a:solidFill>
              </a:rPr>
              <a:t>27 januari 2016</a:t>
            </a:r>
            <a:endParaRPr lang="nl-NL" dirty="0">
              <a:solidFill>
                <a:srgbClr val="000000"/>
              </a:solidFill>
            </a:endParaRPr>
          </a:p>
        </p:txBody>
      </p:sp>
    </p:spTree>
    <p:extLst>
      <p:ext uri="{BB962C8B-B14F-4D97-AF65-F5344CB8AC3E}">
        <p14:creationId xmlns:p14="http://schemas.microsoft.com/office/powerpoint/2010/main" val="29340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r>
              <a:rPr lang="nl-NL">
                <a:solidFill>
                  <a:srgbClr val="000000"/>
                </a:solidFill>
              </a:rPr>
              <a:t>27 januari 2016</a:t>
            </a:r>
            <a:endParaRPr lang="nl-NL" dirty="0">
              <a:solidFill>
                <a:srgbClr val="000000"/>
              </a:solidFill>
            </a:endParaRPr>
          </a:p>
        </p:txBody>
      </p:sp>
    </p:spTree>
    <p:extLst>
      <p:ext uri="{BB962C8B-B14F-4D97-AF65-F5344CB8AC3E}">
        <p14:creationId xmlns:p14="http://schemas.microsoft.com/office/powerpoint/2010/main" val="240500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Tree>
    <p:extLst>
      <p:ext uri="{BB962C8B-B14F-4D97-AF65-F5344CB8AC3E}">
        <p14:creationId xmlns:p14="http://schemas.microsoft.com/office/powerpoint/2010/main" val="154477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r>
              <a:rPr lang="nl-NL">
                <a:solidFill>
                  <a:srgbClr val="000000"/>
                </a:solidFill>
              </a:rPr>
              <a:t>27 januari 2016</a:t>
            </a:r>
            <a:endParaRPr lang="nl-NL" dirty="0">
              <a:solidFill>
                <a:srgbClr val="000000"/>
              </a:solidFill>
            </a:endParaRPr>
          </a:p>
        </p:txBody>
      </p:sp>
    </p:spTree>
    <p:extLst>
      <p:ext uri="{BB962C8B-B14F-4D97-AF65-F5344CB8AC3E}">
        <p14:creationId xmlns:p14="http://schemas.microsoft.com/office/powerpoint/2010/main" val="122758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base">
              <a:spcAft>
                <a:spcPct val="0"/>
              </a:spcAft>
              <a:defRPr/>
            </a:pPr>
            <a:endParaRPr lang="nl-NL" altLang="nl-NL" sz="2600" smtClean="0">
              <a:solidFill>
                <a:srgbClr val="FFFFFF"/>
              </a:solidFill>
              <a:cs typeface="Arial" pitchFamily="34" charset="0"/>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endParaRPr lang="nl-NL" altLang="nl-NL" sz="2600" smtClean="0">
              <a:solidFill>
                <a:srgbClr val="FFFFFF"/>
              </a:solidFill>
              <a:cs typeface="Arial" pitchFamily="34" charset="0"/>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pitchFamily="34" charset="0"/>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fld id="{36772F3D-3874-4DBF-B2F8-79DD701F2662}" type="datetime4">
              <a:rPr lang="nl-NL">
                <a:solidFill>
                  <a:srgbClr val="000000"/>
                </a:solidFill>
              </a:rPr>
              <a:pPr>
                <a:defRPr/>
              </a:pPr>
              <a:t>8 november 2016</a:t>
            </a:fld>
            <a:endParaRPr lang="nl-NL" dirty="0">
              <a:solidFill>
                <a:srgbClr val="000000"/>
              </a:solidFill>
            </a:endParaRP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8707" y="260648"/>
            <a:ext cx="930670" cy="1033904"/>
          </a:xfrm>
          <a:prstGeom prst="rect">
            <a:avLst/>
          </a:prstGeom>
          <a:ln>
            <a:noFill/>
          </a:ln>
          <a:effectLst/>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686" y="547338"/>
            <a:ext cx="1920098" cy="460524"/>
          </a:xfrm>
          <a:prstGeom prst="rect">
            <a:avLst/>
          </a:prstGeom>
        </p:spPr>
      </p:pic>
    </p:spTree>
    <p:extLst>
      <p:ext uri="{BB962C8B-B14F-4D97-AF65-F5344CB8AC3E}">
        <p14:creationId xmlns:p14="http://schemas.microsoft.com/office/powerpoint/2010/main" val="1996987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
        <p:nvSpPr>
          <p:cNvPr id="4" name="Date Placeholder 1" descr="Date"/>
          <p:cNvSpPr>
            <a:spLocks noGrp="1"/>
          </p:cNvSpPr>
          <p:nvPr>
            <p:ph type="dt" sz="half" idx="12"/>
          </p:nvPr>
        </p:nvSpPr>
        <p:spPr/>
        <p:txBody>
          <a:bodyPr/>
          <a:lstStyle>
            <a:lvl1pPr>
              <a:defRPr/>
            </a:lvl1pPr>
          </a:lstStyle>
          <a:p>
            <a:pPr>
              <a:defRPr/>
            </a:pPr>
            <a:fld id="{A105EE9A-288E-4184-95DE-8B82DBD45AD7}"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925195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810922F7-99BF-49E2-8661-C3F2CCFB946B}"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2787927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1FC36350-C929-4B8E-8DD1-AA5FC83E23F2}"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1202433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ACBE3A35-67F7-4DDA-B331-E97DD0F3E532}"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3315616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base">
              <a:spcAft>
                <a:spcPct val="0"/>
              </a:spcAft>
              <a:defRPr/>
            </a:pPr>
            <a:endParaRPr lang="nl-NL" altLang="nl-NL" sz="2600">
              <a:solidFill>
                <a:srgbClr val="FFFFFF"/>
              </a:solidFill>
              <a:cs typeface="Arial" panose="020B0604020202020204" pitchFamily="34" charset="0"/>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endParaRPr lang="nl-NL" altLang="nl-NL" sz="2600">
              <a:solidFill>
                <a:srgbClr val="FFFFFF"/>
              </a:solidFill>
              <a:cs typeface="Arial" panose="020B0604020202020204" pitchFamily="34" charset="0"/>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a:solidFill>
                <a:srgbClr val="000000"/>
              </a:solidFill>
              <a:cs typeface="Arial" panose="020B0604020202020204" pitchFamily="34" charset="0"/>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fld id="{47F3EFEA-2FFE-4FE1-B052-7B82D20DF002}"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3973500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
        <p:nvSpPr>
          <p:cNvPr id="4" name="Date Placeholder 1" descr="Date"/>
          <p:cNvSpPr>
            <a:spLocks noGrp="1"/>
          </p:cNvSpPr>
          <p:nvPr>
            <p:ph type="dt" sz="half" idx="12"/>
          </p:nvPr>
        </p:nvSpPr>
        <p:spPr/>
        <p:txBody>
          <a:bodyPr/>
          <a:lstStyle>
            <a:lvl1pPr>
              <a:defRPr/>
            </a:lvl1pPr>
          </a:lstStyle>
          <a:p>
            <a:pPr>
              <a:defRPr/>
            </a:pPr>
            <a:fld id="{A2196030-C7C3-46EB-A707-C64912D4C555}"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2423111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467C33D5-9ADC-4A19-8F21-C721B04F7E59}"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2074942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E1A961CF-C6F7-4C5B-A37B-FAAAFB8CC57B}"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75647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r>
              <a:rPr lang="nl-NL">
                <a:solidFill>
                  <a:srgbClr val="000000"/>
                </a:solidFill>
              </a:rPr>
              <a:t>27 januari 2016</a:t>
            </a:r>
            <a:endParaRPr lang="nl-NL" dirty="0">
              <a:solidFill>
                <a:srgbClr val="000000"/>
              </a:solidFill>
            </a:endParaRPr>
          </a:p>
        </p:txBody>
      </p:sp>
    </p:spTree>
    <p:extLst>
      <p:ext uri="{BB962C8B-B14F-4D97-AF65-F5344CB8AC3E}">
        <p14:creationId xmlns:p14="http://schemas.microsoft.com/office/powerpoint/2010/main" val="429383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2085B863-E917-40B2-84E4-29619F5BD0D9}"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389458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base">
              <a:spcAft>
                <a:spcPct val="0"/>
              </a:spcAft>
              <a:defRPr/>
            </a:pPr>
            <a:endParaRPr lang="nl-NL" altLang="nl-NL" sz="2600" smtClean="0">
              <a:solidFill>
                <a:srgbClr val="FFFFFF"/>
              </a:solidFill>
              <a:cs typeface="Arial" pitchFamily="34" charset="0"/>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endParaRPr lang="nl-NL" altLang="nl-NL" sz="2600" smtClean="0">
              <a:solidFill>
                <a:srgbClr val="FFFFFF"/>
              </a:solidFill>
              <a:cs typeface="Arial" pitchFamily="34" charset="0"/>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pitchFamily="34" charset="0"/>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fld id="{36772F3D-3874-4DBF-B2F8-79DD701F2662}" type="datetime4">
              <a:rPr lang="nl-NL">
                <a:solidFill>
                  <a:srgbClr val="000000"/>
                </a:solidFill>
              </a:rPr>
              <a:pPr>
                <a:defRPr/>
              </a:pPr>
              <a:t>8 november 2016</a:t>
            </a:fld>
            <a:endParaRPr lang="nl-NL" dirty="0">
              <a:solidFill>
                <a:srgbClr val="000000"/>
              </a:solidFill>
            </a:endParaRP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8707" y="260648"/>
            <a:ext cx="930670" cy="1033904"/>
          </a:xfrm>
          <a:prstGeom prst="rect">
            <a:avLst/>
          </a:prstGeom>
          <a:ln>
            <a:noFill/>
          </a:ln>
          <a:effectLst/>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686" y="547338"/>
            <a:ext cx="1920098" cy="460524"/>
          </a:xfrm>
          <a:prstGeom prst="rect">
            <a:avLst/>
          </a:prstGeom>
        </p:spPr>
      </p:pic>
    </p:spTree>
    <p:extLst>
      <p:ext uri="{BB962C8B-B14F-4D97-AF65-F5344CB8AC3E}">
        <p14:creationId xmlns:p14="http://schemas.microsoft.com/office/powerpoint/2010/main" val="170241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
        <p:nvSpPr>
          <p:cNvPr id="4" name="Date Placeholder 1" descr="Date"/>
          <p:cNvSpPr>
            <a:spLocks noGrp="1"/>
          </p:cNvSpPr>
          <p:nvPr>
            <p:ph type="dt" sz="half" idx="12"/>
          </p:nvPr>
        </p:nvSpPr>
        <p:spPr/>
        <p:txBody>
          <a:bodyPr/>
          <a:lstStyle>
            <a:lvl1pPr>
              <a:defRPr/>
            </a:lvl1pPr>
          </a:lstStyle>
          <a:p>
            <a:pPr>
              <a:defRPr/>
            </a:pPr>
            <a:fld id="{A105EE9A-288E-4184-95DE-8B82DBD45AD7}"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2433651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810922F7-99BF-49E2-8661-C3F2CCFB946B}"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624590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1FC36350-C929-4B8E-8DD1-AA5FC83E23F2}"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353812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ACBE3A35-67F7-4DDA-B331-E97DD0F3E532}"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102115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r>
              <a:rPr lang="nl-NL">
                <a:solidFill>
                  <a:srgbClr val="000000"/>
                </a:solidFill>
              </a:rPr>
              <a:t>27 januari 2016</a:t>
            </a:r>
            <a:endParaRPr lang="nl-NL" dirty="0">
              <a:solidFill>
                <a:srgbClr val="000000"/>
              </a:solidFill>
            </a:endParaRPr>
          </a:p>
        </p:txBody>
      </p:sp>
    </p:spTree>
    <p:extLst>
      <p:ext uri="{BB962C8B-B14F-4D97-AF65-F5344CB8AC3E}">
        <p14:creationId xmlns:p14="http://schemas.microsoft.com/office/powerpoint/2010/main" val="119019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illustratie 4"/>
          <p:cNvSpPr>
            <a:spLocks noGrp="1"/>
          </p:cNvSpPr>
          <p:nvPr>
            <p:ph type="clipArt" sz="quarter" idx="11"/>
          </p:nvPr>
        </p:nvSpPr>
        <p:spPr>
          <a:xfrm>
            <a:off x="468312"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r>
              <a:rPr lang="nl-NL">
                <a:solidFill>
                  <a:srgbClr val="000000"/>
                </a:solidFill>
              </a:rPr>
              <a:t>27 januari 2016</a:t>
            </a:r>
            <a:endParaRPr lang="nl-NL" dirty="0">
              <a:solidFill>
                <a:srgbClr val="000000"/>
              </a:solidFill>
            </a:endParaRPr>
          </a:p>
        </p:txBody>
      </p:sp>
    </p:spTree>
    <p:extLst>
      <p:ext uri="{BB962C8B-B14F-4D97-AF65-F5344CB8AC3E}">
        <p14:creationId xmlns:p14="http://schemas.microsoft.com/office/powerpoint/2010/main" val="29268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fontAlgn="base">
              <a:spcAft>
                <a:spcPct val="0"/>
              </a:spcAft>
              <a:defRPr/>
            </a:pPr>
            <a:endParaRPr lang="nl-NL" altLang="nl-NL" sz="2600">
              <a:solidFill>
                <a:srgbClr val="FFFFFF"/>
              </a:solidFill>
              <a:cs typeface="Arial" panose="020B0604020202020204" pitchFamily="34" charset="0"/>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endParaRPr lang="nl-NL" altLang="nl-NL" sz="2600">
              <a:solidFill>
                <a:srgbClr val="FFFFFF"/>
              </a:solidFill>
              <a:cs typeface="Arial" panose="020B0604020202020204" pitchFamily="34" charset="0"/>
            </a:endParaRPr>
          </a:p>
        </p:txBody>
      </p:sp>
      <p:sp>
        <p:nvSpPr>
          <p:cNvPr id="6"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a:solidFill>
                <a:srgbClr val="000000"/>
              </a:solidFill>
              <a:cs typeface="Arial" panose="020B0604020202020204" pitchFamily="34" charset="0"/>
            </a:endParaRPr>
          </a:p>
        </p:txBody>
      </p:sp>
      <p:pic>
        <p:nvPicPr>
          <p:cNvPr id="7" name="LogoLandm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4" name="Rectangle 196"/>
          <p:cNvSpPr>
            <a:spLocks noGrp="1" noChangeArrowheads="1"/>
          </p:cNvSpPr>
          <p:nvPr>
            <p:ph type="ctrTitle"/>
          </p:nvPr>
        </p:nvSpPr>
        <p:spPr>
          <a:xfrm>
            <a:off x="5036400" y="2880000"/>
            <a:ext cx="3598863" cy="856800"/>
          </a:xfrm>
        </p:spPr>
        <p:txBody>
          <a:bodyPr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8" name="Date Placeholder 1" descr="Date"/>
          <p:cNvSpPr>
            <a:spLocks noGrp="1"/>
          </p:cNvSpPr>
          <p:nvPr>
            <p:ph type="dt" sz="half" idx="10"/>
          </p:nvPr>
        </p:nvSpPr>
        <p:spPr>
          <a:xfrm>
            <a:off x="5037138" y="6516688"/>
            <a:ext cx="3930650" cy="207962"/>
          </a:xfrm>
        </p:spPr>
        <p:txBody>
          <a:bodyPr/>
          <a:lstStyle>
            <a:lvl1pPr algn="l">
              <a:defRPr sz="1000">
                <a:solidFill>
                  <a:schemeClr val="tx1"/>
                </a:solidFill>
              </a:defRPr>
            </a:lvl1pPr>
          </a:lstStyle>
          <a:p>
            <a:pPr>
              <a:defRPr/>
            </a:pPr>
            <a:fld id="{CC3949BF-32B7-42EE-A67A-9977E3DE716E}"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31404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smtClean="0"/>
              <a:t>Klik om de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
        <p:nvSpPr>
          <p:cNvPr id="4" name="Date Placeholder 1" descr="Date"/>
          <p:cNvSpPr>
            <a:spLocks noGrp="1"/>
          </p:cNvSpPr>
          <p:nvPr>
            <p:ph type="dt" sz="half" idx="12"/>
          </p:nvPr>
        </p:nvSpPr>
        <p:spPr/>
        <p:txBody>
          <a:bodyPr/>
          <a:lstStyle>
            <a:lvl1pPr>
              <a:defRPr/>
            </a:lvl1pPr>
          </a:lstStyle>
          <a:p>
            <a:pPr>
              <a:defRPr/>
            </a:pPr>
            <a:fld id="{FCD534E9-F8AB-46A1-B5D8-F608F329AD0D}"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286326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091E0DA9-28E5-4A5F-A355-CE3521C76866}"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63954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pPr lvl="0"/>
            <a:endParaRPr lang="nl-NL" noProof="0"/>
          </a:p>
        </p:txBody>
      </p:sp>
      <p:sp>
        <p:nvSpPr>
          <p:cNvPr id="4" name="Date Placeholder 1" descr="Date"/>
          <p:cNvSpPr>
            <a:spLocks noGrp="1"/>
          </p:cNvSpPr>
          <p:nvPr>
            <p:ph type="dt" sz="half" idx="12"/>
          </p:nvPr>
        </p:nvSpPr>
        <p:spPr/>
        <p:txBody>
          <a:bodyPr/>
          <a:lstStyle>
            <a:lvl1pPr>
              <a:defRPr/>
            </a:lvl1pPr>
          </a:lstStyle>
          <a:p>
            <a:pPr>
              <a:defRPr/>
            </a:pPr>
            <a:fld id="{521C0DEF-63D8-48A2-AB98-9582614D704A}" type="datetime4">
              <a:rPr lang="nl-NL">
                <a:solidFill>
                  <a:srgbClr val="000000"/>
                </a:solidFill>
              </a:rPr>
              <a:pPr>
                <a:defRPr/>
              </a:pPr>
              <a:t>8 november 2016</a:t>
            </a:fld>
            <a:endParaRPr lang="nl-NL" dirty="0">
              <a:solidFill>
                <a:srgbClr val="000000"/>
              </a:solidFill>
            </a:endParaRPr>
          </a:p>
        </p:txBody>
      </p:sp>
    </p:spTree>
    <p:extLst>
      <p:ext uri="{BB962C8B-B14F-4D97-AF65-F5344CB8AC3E}">
        <p14:creationId xmlns:p14="http://schemas.microsoft.com/office/powerpoint/2010/main" val="227036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KleurvlakOnder" descr="Bar_Bottom"/>
          <p:cNvSpPr>
            <a:spLocks noChangeArrowheads="1"/>
          </p:cNvSpPr>
          <p:nvPr/>
        </p:nvSpPr>
        <p:spPr bwMode="auto">
          <a:xfrm>
            <a:off x="0" y="6318250"/>
            <a:ext cx="9144000"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charset="0"/>
            </a:endParaRPr>
          </a:p>
        </p:txBody>
      </p:sp>
      <p:sp>
        <p:nvSpPr>
          <p:cNvPr id="1070" name="Rectangle 46"/>
          <p:cNvSpPr>
            <a:spLocks noGrp="1" noChangeArrowheads="1"/>
          </p:cNvSpPr>
          <p:nvPr>
            <p:ph type="body" idx="1"/>
          </p:nvPr>
        </p:nvSpPr>
        <p:spPr bwMode="auto">
          <a:xfrm>
            <a:off x="468313" y="2070100"/>
            <a:ext cx="8402637"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dirty="0" smtClean="0"/>
              <a:t>Vijfde niveau</a:t>
            </a:r>
          </a:p>
        </p:txBody>
      </p:sp>
      <p:sp>
        <p:nvSpPr>
          <p:cNvPr id="1028" name="shpTekst" descr="Bar_Top"/>
          <p:cNvSpPr>
            <a:spLocks noChangeArrowheads="1"/>
          </p:cNvSpPr>
          <p:nvPr/>
        </p:nvSpPr>
        <p:spPr bwMode="auto">
          <a:xfrm>
            <a:off x="0" y="0"/>
            <a:ext cx="9144000" cy="1071563"/>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charset="0"/>
            </a:endParaRPr>
          </a:p>
        </p:txBody>
      </p:sp>
      <p:sp>
        <p:nvSpPr>
          <p:cNvPr id="1029" name="Rectangle 45"/>
          <p:cNvSpPr>
            <a:spLocks noGrp="1" noChangeArrowheads="1"/>
          </p:cNvSpPr>
          <p:nvPr>
            <p:ph type="title"/>
          </p:nvPr>
        </p:nvSpPr>
        <p:spPr bwMode="auto">
          <a:xfrm>
            <a:off x="468313" y="1295400"/>
            <a:ext cx="8402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altLang="nl-NL" smtClean="0"/>
          </a:p>
        </p:txBody>
      </p:sp>
      <p:sp>
        <p:nvSpPr>
          <p:cNvPr id="1030" name="shpKleurvlakBoven"/>
          <p:cNvSpPr>
            <a:spLocks noChangeArrowheads="1"/>
          </p:cNvSpPr>
          <p:nvPr/>
        </p:nvSpPr>
        <p:spPr bwMode="auto">
          <a:xfrm>
            <a:off x="5037138" y="6423025"/>
            <a:ext cx="31527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charset="0"/>
              </a:rPr>
              <a:t>Rijkswaterstaat</a:t>
            </a:r>
          </a:p>
        </p:txBody>
      </p:sp>
      <p:sp>
        <p:nvSpPr>
          <p:cNvPr id="1031" name="shpBeeldmerk"/>
          <p:cNvSpPr>
            <a:spLocks noChangeArrowheads="1"/>
          </p:cNvSpPr>
          <p:nvPr/>
        </p:nvSpPr>
        <p:spPr bwMode="auto">
          <a:xfrm>
            <a:off x="468313" y="6613525"/>
            <a:ext cx="1903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fld id="{D342F1BF-25AC-4B15-A208-A9EE84E42B0F}" type="slidenum">
              <a:rPr lang="nl-NL" altLang="nl-NL" sz="1000" smtClean="0">
                <a:solidFill>
                  <a:srgbClr val="000000"/>
                </a:solidFill>
              </a:rPr>
              <a:pPr fontAlgn="base">
                <a:spcBef>
                  <a:spcPct val="0"/>
                </a:spcBef>
                <a:spcAft>
                  <a:spcPct val="0"/>
                </a:spcAft>
                <a:defRPr/>
              </a:pPr>
              <a:t>‹nr.›</a:t>
            </a:fld>
            <a:endParaRPr lang="nl-NL" altLang="nl-NL" sz="1000" smtClean="0">
              <a:solidFill>
                <a:srgbClr val="000000"/>
              </a:solidFill>
            </a:endParaRPr>
          </a:p>
        </p:txBody>
      </p:sp>
      <p:sp>
        <p:nvSpPr>
          <p:cNvPr id="1032" name="TitelSlide2"/>
          <p:cNvSpPr txBox="1">
            <a:spLocks noChangeArrowheads="1"/>
          </p:cNvSpPr>
          <p:nvPr/>
        </p:nvSpPr>
        <p:spPr bwMode="auto">
          <a:xfrm>
            <a:off x="5037138" y="6613525"/>
            <a:ext cx="2414587"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charset="0"/>
              </a:rPr>
              <a:t>Suurhoffbrug</a:t>
            </a:r>
          </a:p>
        </p:txBody>
      </p:sp>
      <p:sp>
        <p:nvSpPr>
          <p:cNvPr id="1033"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charset="0"/>
            </a:endParaRPr>
          </a:p>
        </p:txBody>
      </p:sp>
      <p:pic>
        <p:nvPicPr>
          <p:cNvPr id="1034" name="LogoLandmacht"/>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35463" y="4763"/>
            <a:ext cx="4397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7264400" y="6613525"/>
            <a:ext cx="1508125" cy="119063"/>
          </a:xfrm>
          <a:prstGeom prst="rect">
            <a:avLst/>
          </a:prstGeom>
        </p:spPr>
        <p:txBody>
          <a:bodyPr vert="horz" lIns="91440" tIns="45720" rIns="91440" bIns="45720" rtlCol="0" anchor="ctr"/>
          <a:lstStyle>
            <a:lvl1pPr algn="r" eaLnBrk="0" hangingPunct="0">
              <a:spcBef>
                <a:spcPct val="50000"/>
              </a:spcBef>
              <a:defRPr sz="1000">
                <a:solidFill>
                  <a:schemeClr val="tx1"/>
                </a:solidFill>
                <a:cs typeface="+mn-cs"/>
              </a:defRPr>
            </a:lvl1pPr>
          </a:lstStyle>
          <a:p>
            <a:pPr fontAlgn="base">
              <a:spcAft>
                <a:spcPct val="0"/>
              </a:spcAft>
              <a:defRPr/>
            </a:pPr>
            <a:r>
              <a:rPr lang="nl-NL">
                <a:solidFill>
                  <a:srgbClr val="000000"/>
                </a:solidFill>
              </a:rPr>
              <a:t>27 januari 2016</a:t>
            </a:r>
            <a:endParaRPr lang="nl-NL" dirty="0">
              <a:solidFill>
                <a:srgbClr val="000000"/>
              </a:solidFill>
            </a:endParaRPr>
          </a:p>
        </p:txBody>
      </p:sp>
      <p:sp>
        <p:nvSpPr>
          <p:cNvPr id="12" name="shpKleurvlakBoven"/>
          <p:cNvSpPr>
            <a:spLocks noChangeArrowheads="1"/>
          </p:cNvSpPr>
          <p:nvPr userDrawn="1"/>
        </p:nvSpPr>
        <p:spPr bwMode="auto">
          <a:xfrm>
            <a:off x="827088" y="6656388"/>
            <a:ext cx="30273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fontAlgn="base" hangingPunct="0">
              <a:spcBef>
                <a:spcPct val="0"/>
              </a:spcBef>
              <a:spcAft>
                <a:spcPct val="0"/>
              </a:spcAft>
              <a:defRPr/>
            </a:pPr>
            <a:r>
              <a:rPr lang="nl-NL" sz="650" cap="all" dirty="0">
                <a:solidFill>
                  <a:srgbClr val="000000"/>
                </a:solidFill>
                <a:cs typeface="Arial" charset="0"/>
              </a:rPr>
              <a:t>RWS Ongeclassificeerd</a:t>
            </a:r>
          </a:p>
        </p:txBody>
      </p:sp>
      <p:pic>
        <p:nvPicPr>
          <p:cNvPr id="13" name="Afbeelding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88710" y="168105"/>
            <a:ext cx="608904" cy="676446"/>
          </a:xfrm>
          <a:prstGeom prst="rect">
            <a:avLst/>
          </a:prstGeom>
          <a:ln>
            <a:noFill/>
          </a:ln>
          <a:effectLst/>
        </p:spPr>
      </p:pic>
      <p:pic>
        <p:nvPicPr>
          <p:cNvPr id="17" name="Afbeelding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23884" y="257692"/>
            <a:ext cx="1392270" cy="333928"/>
          </a:xfrm>
          <a:prstGeom prst="rect">
            <a:avLst/>
          </a:prstGeom>
        </p:spPr>
      </p:pic>
    </p:spTree>
    <p:extLst>
      <p:ext uri="{BB962C8B-B14F-4D97-AF65-F5344CB8AC3E}">
        <p14:creationId xmlns:p14="http://schemas.microsoft.com/office/powerpoint/2010/main" val="1032283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709" r:id="rId6"/>
    <p:sldLayoutId id="2147483710" r:id="rId7"/>
    <p:sldLayoutId id="2147483711" r:id="rId8"/>
    <p:sldLayoutId id="2147483712" r:id="rId9"/>
    <p:sldLayoutId id="2147483713" r:id="rId10"/>
    <p:sldLayoutId id="2147483715" r:id="rId11"/>
    <p:sldLayoutId id="2147483716" r:id="rId12"/>
    <p:sldLayoutId id="2147483717" r:id="rId13"/>
    <p:sldLayoutId id="2147483718" r:id="rId14"/>
    <p:sldLayoutId id="214748371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989013" algn="l" rtl="0" eaLnBrk="0" fontAlgn="base" hangingPunct="0">
        <a:spcBef>
          <a:spcPct val="5000"/>
        </a:spcBef>
        <a:spcAft>
          <a:spcPct val="0"/>
        </a:spcAft>
        <a:buFont typeface="Verdana" panose="020B0604030504040204"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KleurvlakOnder" descr="Bar_Bottom"/>
          <p:cNvSpPr>
            <a:spLocks noChangeArrowheads="1"/>
          </p:cNvSpPr>
          <p:nvPr/>
        </p:nvSpPr>
        <p:spPr bwMode="auto">
          <a:xfrm>
            <a:off x="0" y="6318250"/>
            <a:ext cx="9144000"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charset="0"/>
            </a:endParaRPr>
          </a:p>
        </p:txBody>
      </p:sp>
      <p:sp>
        <p:nvSpPr>
          <p:cNvPr id="1070" name="Rectangle 46"/>
          <p:cNvSpPr>
            <a:spLocks noGrp="1" noChangeArrowheads="1"/>
          </p:cNvSpPr>
          <p:nvPr>
            <p:ph type="body" idx="1"/>
          </p:nvPr>
        </p:nvSpPr>
        <p:spPr bwMode="auto">
          <a:xfrm>
            <a:off x="468313" y="2070100"/>
            <a:ext cx="8402637"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dirty="0" smtClean="0"/>
              <a:t>Vijfde niveau</a:t>
            </a:r>
          </a:p>
        </p:txBody>
      </p:sp>
      <p:sp>
        <p:nvSpPr>
          <p:cNvPr id="1028" name="shpTekst" descr="Bar_Top"/>
          <p:cNvSpPr>
            <a:spLocks noChangeArrowheads="1"/>
          </p:cNvSpPr>
          <p:nvPr/>
        </p:nvSpPr>
        <p:spPr bwMode="auto">
          <a:xfrm>
            <a:off x="0" y="0"/>
            <a:ext cx="9144000" cy="1071563"/>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charset="0"/>
            </a:endParaRPr>
          </a:p>
        </p:txBody>
      </p:sp>
      <p:sp>
        <p:nvSpPr>
          <p:cNvPr id="1029" name="Rectangle 45"/>
          <p:cNvSpPr>
            <a:spLocks noGrp="1" noChangeArrowheads="1"/>
          </p:cNvSpPr>
          <p:nvPr>
            <p:ph type="title"/>
          </p:nvPr>
        </p:nvSpPr>
        <p:spPr bwMode="auto">
          <a:xfrm>
            <a:off x="468313" y="1295400"/>
            <a:ext cx="8402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altLang="nl-NL" smtClean="0"/>
          </a:p>
        </p:txBody>
      </p:sp>
      <p:sp>
        <p:nvSpPr>
          <p:cNvPr id="1030" name="shpKleurvlakBoven"/>
          <p:cNvSpPr>
            <a:spLocks noChangeArrowheads="1"/>
          </p:cNvSpPr>
          <p:nvPr/>
        </p:nvSpPr>
        <p:spPr bwMode="auto">
          <a:xfrm>
            <a:off x="5037138" y="6423025"/>
            <a:ext cx="31527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charset="0"/>
              </a:rPr>
              <a:t>Rijkswaterstaat</a:t>
            </a:r>
          </a:p>
        </p:txBody>
      </p:sp>
      <p:sp>
        <p:nvSpPr>
          <p:cNvPr id="1031" name="shpBeeldmerk"/>
          <p:cNvSpPr>
            <a:spLocks noChangeArrowheads="1"/>
          </p:cNvSpPr>
          <p:nvPr/>
        </p:nvSpPr>
        <p:spPr bwMode="auto">
          <a:xfrm>
            <a:off x="468313" y="6613525"/>
            <a:ext cx="1903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fld id="{D342F1BF-25AC-4B15-A208-A9EE84E42B0F}" type="slidenum">
              <a:rPr lang="nl-NL" altLang="nl-NL" sz="1000" smtClean="0">
                <a:solidFill>
                  <a:srgbClr val="000000"/>
                </a:solidFill>
              </a:rPr>
              <a:pPr fontAlgn="base">
                <a:spcBef>
                  <a:spcPct val="0"/>
                </a:spcBef>
                <a:spcAft>
                  <a:spcPct val="0"/>
                </a:spcAft>
                <a:defRPr/>
              </a:pPr>
              <a:t>‹nr.›</a:t>
            </a:fld>
            <a:endParaRPr lang="nl-NL" altLang="nl-NL" sz="1000" smtClean="0">
              <a:solidFill>
                <a:srgbClr val="000000"/>
              </a:solidFill>
            </a:endParaRPr>
          </a:p>
        </p:txBody>
      </p:sp>
      <p:sp>
        <p:nvSpPr>
          <p:cNvPr id="1032" name="TitelSlide2"/>
          <p:cNvSpPr txBox="1">
            <a:spLocks noChangeArrowheads="1"/>
          </p:cNvSpPr>
          <p:nvPr/>
        </p:nvSpPr>
        <p:spPr bwMode="auto">
          <a:xfrm>
            <a:off x="5037138" y="6613525"/>
            <a:ext cx="2414587"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charset="0"/>
              </a:rPr>
              <a:t>Suurhoffbrug</a:t>
            </a:r>
          </a:p>
        </p:txBody>
      </p:sp>
      <p:sp>
        <p:nvSpPr>
          <p:cNvPr id="1033"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charset="0"/>
            </a:endParaRPr>
          </a:p>
        </p:txBody>
      </p:sp>
      <p:pic>
        <p:nvPicPr>
          <p:cNvPr id="1034" name="LogoLandmach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463" y="4763"/>
            <a:ext cx="4397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7264400" y="6613525"/>
            <a:ext cx="1508125" cy="119063"/>
          </a:xfrm>
          <a:prstGeom prst="rect">
            <a:avLst/>
          </a:prstGeom>
        </p:spPr>
        <p:txBody>
          <a:bodyPr vert="horz" lIns="91440" tIns="45720" rIns="91440" bIns="45720" rtlCol="0" anchor="ctr"/>
          <a:lstStyle>
            <a:lvl1pPr algn="r" eaLnBrk="0" hangingPunct="0">
              <a:spcBef>
                <a:spcPct val="50000"/>
              </a:spcBef>
              <a:defRPr sz="1000">
                <a:solidFill>
                  <a:schemeClr val="tx1"/>
                </a:solidFill>
                <a:cs typeface="+mn-cs"/>
              </a:defRPr>
            </a:lvl1pPr>
          </a:lstStyle>
          <a:p>
            <a:pPr fontAlgn="base">
              <a:spcAft>
                <a:spcPct val="0"/>
              </a:spcAft>
              <a:defRPr/>
            </a:pPr>
            <a:r>
              <a:rPr lang="nl-NL">
                <a:solidFill>
                  <a:srgbClr val="000000"/>
                </a:solidFill>
              </a:rPr>
              <a:t>27 januari 2016</a:t>
            </a:r>
            <a:endParaRPr lang="nl-NL" dirty="0">
              <a:solidFill>
                <a:srgbClr val="000000"/>
              </a:solidFill>
            </a:endParaRPr>
          </a:p>
        </p:txBody>
      </p:sp>
      <p:sp>
        <p:nvSpPr>
          <p:cNvPr id="12" name="shpKleurvlakBoven"/>
          <p:cNvSpPr>
            <a:spLocks noChangeArrowheads="1"/>
          </p:cNvSpPr>
          <p:nvPr userDrawn="1"/>
        </p:nvSpPr>
        <p:spPr bwMode="auto">
          <a:xfrm>
            <a:off x="827088" y="6656388"/>
            <a:ext cx="30273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fontAlgn="base" hangingPunct="0">
              <a:spcBef>
                <a:spcPct val="0"/>
              </a:spcBef>
              <a:spcAft>
                <a:spcPct val="0"/>
              </a:spcAft>
              <a:defRPr/>
            </a:pPr>
            <a:r>
              <a:rPr lang="nl-NL" sz="650" cap="all" dirty="0">
                <a:solidFill>
                  <a:srgbClr val="000000"/>
                </a:solidFill>
                <a:cs typeface="Arial" charset="0"/>
              </a:rPr>
              <a:t>RWS Ongeclassificeerd</a:t>
            </a:r>
          </a:p>
        </p:txBody>
      </p:sp>
      <p:pic>
        <p:nvPicPr>
          <p:cNvPr id="13" name="Afbeelding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88710" y="168105"/>
            <a:ext cx="608904" cy="676446"/>
          </a:xfrm>
          <a:prstGeom prst="rect">
            <a:avLst/>
          </a:prstGeom>
          <a:ln>
            <a:noFill/>
          </a:ln>
          <a:effectLst/>
        </p:spPr>
      </p:pic>
      <p:pic>
        <p:nvPicPr>
          <p:cNvPr id="17" name="Afbeelding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3884" y="257692"/>
            <a:ext cx="1392270" cy="333928"/>
          </a:xfrm>
          <a:prstGeom prst="rect">
            <a:avLst/>
          </a:prstGeom>
        </p:spPr>
      </p:pic>
    </p:spTree>
    <p:extLst>
      <p:ext uri="{BB962C8B-B14F-4D97-AF65-F5344CB8AC3E}">
        <p14:creationId xmlns:p14="http://schemas.microsoft.com/office/powerpoint/2010/main" val="38060376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989013" algn="l" rtl="0" eaLnBrk="0" fontAlgn="base" hangingPunct="0">
        <a:spcBef>
          <a:spcPct val="5000"/>
        </a:spcBef>
        <a:spcAft>
          <a:spcPct val="0"/>
        </a:spcAft>
        <a:buFont typeface="Verdana" panose="020B0604030504040204"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KleurvlakOnder" descr="Bar_Bottom"/>
          <p:cNvSpPr>
            <a:spLocks noChangeArrowheads="1"/>
          </p:cNvSpPr>
          <p:nvPr/>
        </p:nvSpPr>
        <p:spPr bwMode="auto">
          <a:xfrm>
            <a:off x="0" y="6318250"/>
            <a:ext cx="9144000"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pitchFamily="34" charset="0"/>
            </a:endParaRPr>
          </a:p>
        </p:txBody>
      </p:sp>
      <p:sp>
        <p:nvSpPr>
          <p:cNvPr id="1070" name="Rectangle 46"/>
          <p:cNvSpPr>
            <a:spLocks noGrp="1" noChangeArrowheads="1"/>
          </p:cNvSpPr>
          <p:nvPr>
            <p:ph type="body" idx="1"/>
          </p:nvPr>
        </p:nvSpPr>
        <p:spPr bwMode="auto">
          <a:xfrm>
            <a:off x="468313" y="2070100"/>
            <a:ext cx="8402637"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dirty="0" smtClean="0"/>
              <a:t>Vijfde niveau</a:t>
            </a:r>
          </a:p>
        </p:txBody>
      </p:sp>
      <p:sp>
        <p:nvSpPr>
          <p:cNvPr id="1028" name="shpTekst" descr="Bar_Top"/>
          <p:cNvSpPr>
            <a:spLocks noChangeArrowheads="1"/>
          </p:cNvSpPr>
          <p:nvPr/>
        </p:nvSpPr>
        <p:spPr bwMode="auto">
          <a:xfrm>
            <a:off x="0" y="0"/>
            <a:ext cx="9144000" cy="1071563"/>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pitchFamily="34" charset="0"/>
            </a:endParaRPr>
          </a:p>
        </p:txBody>
      </p:sp>
      <p:sp>
        <p:nvSpPr>
          <p:cNvPr id="1029" name="Rectangle 45"/>
          <p:cNvSpPr>
            <a:spLocks noGrp="1" noChangeArrowheads="1"/>
          </p:cNvSpPr>
          <p:nvPr>
            <p:ph type="title"/>
          </p:nvPr>
        </p:nvSpPr>
        <p:spPr bwMode="auto">
          <a:xfrm>
            <a:off x="468313" y="1295400"/>
            <a:ext cx="8402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altLang="nl-NL" smtClean="0"/>
          </a:p>
        </p:txBody>
      </p:sp>
      <p:sp>
        <p:nvSpPr>
          <p:cNvPr id="1030" name="shpKleurvlakBoven"/>
          <p:cNvSpPr>
            <a:spLocks noChangeArrowheads="1"/>
          </p:cNvSpPr>
          <p:nvPr/>
        </p:nvSpPr>
        <p:spPr bwMode="auto">
          <a:xfrm>
            <a:off x="5037138" y="6423025"/>
            <a:ext cx="31527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pitchFamily="34" charset="0"/>
              </a:rPr>
              <a:t>Rijkswaterstaat</a:t>
            </a:r>
          </a:p>
        </p:txBody>
      </p:sp>
      <p:sp>
        <p:nvSpPr>
          <p:cNvPr id="1031" name="shpBeeldmerk"/>
          <p:cNvSpPr>
            <a:spLocks noChangeArrowheads="1"/>
          </p:cNvSpPr>
          <p:nvPr/>
        </p:nvSpPr>
        <p:spPr bwMode="auto">
          <a:xfrm>
            <a:off x="468313" y="6613525"/>
            <a:ext cx="1903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EED2102F-DB71-4365-BAE0-FB91440FD5DE}" type="slidenum">
              <a:rPr lang="nl-NL" altLang="nl-NL" sz="1000" smtClean="0">
                <a:solidFill>
                  <a:srgbClr val="000000"/>
                </a:solidFill>
              </a:rPr>
              <a:pPr fontAlgn="base">
                <a:spcBef>
                  <a:spcPct val="0"/>
                </a:spcBef>
                <a:spcAft>
                  <a:spcPct val="0"/>
                </a:spcAft>
              </a:pPr>
              <a:t>‹nr.›</a:t>
            </a:fld>
            <a:endParaRPr lang="nl-NL" altLang="nl-NL" sz="1000" smtClean="0">
              <a:solidFill>
                <a:srgbClr val="000000"/>
              </a:solidFill>
            </a:endParaRPr>
          </a:p>
        </p:txBody>
      </p:sp>
      <p:sp>
        <p:nvSpPr>
          <p:cNvPr id="1032" name="TitelSlide2"/>
          <p:cNvSpPr txBox="1">
            <a:spLocks noChangeArrowheads="1"/>
          </p:cNvSpPr>
          <p:nvPr/>
        </p:nvSpPr>
        <p:spPr bwMode="auto">
          <a:xfrm>
            <a:off x="5037138" y="6613525"/>
            <a:ext cx="2414587"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pitchFamily="34" charset="0"/>
              </a:rPr>
              <a:t>Programma Renovatie Bruggen</a:t>
            </a:r>
          </a:p>
        </p:txBody>
      </p:sp>
      <p:sp>
        <p:nvSpPr>
          <p:cNvPr id="1033"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pitchFamily="34" charset="0"/>
            </a:endParaRPr>
          </a:p>
        </p:txBody>
      </p:sp>
      <p:pic>
        <p:nvPicPr>
          <p:cNvPr id="1034" name="LogoLandmach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463" y="4763"/>
            <a:ext cx="4397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7264400" y="6613525"/>
            <a:ext cx="1508125" cy="119063"/>
          </a:xfrm>
          <a:prstGeom prst="rect">
            <a:avLst/>
          </a:prstGeom>
        </p:spPr>
        <p:txBody>
          <a:bodyPr vert="horz" lIns="91440" tIns="45720" rIns="91440" bIns="45720" rtlCol="0" anchor="ctr"/>
          <a:lstStyle>
            <a:lvl1pPr algn="r" eaLnBrk="0" hangingPunct="0">
              <a:spcBef>
                <a:spcPct val="50000"/>
              </a:spcBef>
              <a:defRPr sz="1000">
                <a:solidFill>
                  <a:schemeClr val="tx1"/>
                </a:solidFill>
                <a:cs typeface="+mn-cs"/>
              </a:defRPr>
            </a:lvl1pPr>
          </a:lstStyle>
          <a:p>
            <a:pPr fontAlgn="base">
              <a:spcAft>
                <a:spcPct val="0"/>
              </a:spcAft>
              <a:defRPr/>
            </a:pPr>
            <a:fld id="{361FD0C6-6A80-41A6-B56B-D50B11C5795F}" type="datetime4">
              <a:rPr lang="nl-NL">
                <a:solidFill>
                  <a:srgbClr val="000000"/>
                </a:solidFill>
              </a:rPr>
              <a:pPr fontAlgn="base">
                <a:spcAft>
                  <a:spcPct val="0"/>
                </a:spcAft>
                <a:defRPr/>
              </a:pPr>
              <a:t>8 november 2016</a:t>
            </a:fld>
            <a:endParaRPr lang="nl-NL" dirty="0">
              <a:solidFill>
                <a:srgbClr val="000000"/>
              </a:solidFill>
            </a:endParaRPr>
          </a:p>
        </p:txBody>
      </p:sp>
      <p:sp>
        <p:nvSpPr>
          <p:cNvPr id="12" name="shpKleurvlakBoven"/>
          <p:cNvSpPr>
            <a:spLocks noChangeArrowheads="1"/>
          </p:cNvSpPr>
          <p:nvPr userDrawn="1"/>
        </p:nvSpPr>
        <p:spPr bwMode="auto">
          <a:xfrm>
            <a:off x="827088" y="6656388"/>
            <a:ext cx="30273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fontAlgn="base" hangingPunct="0">
              <a:spcBef>
                <a:spcPct val="0"/>
              </a:spcBef>
              <a:spcAft>
                <a:spcPct val="0"/>
              </a:spcAft>
              <a:defRPr/>
            </a:pPr>
            <a:r>
              <a:rPr lang="nl-NL" sz="650" cap="all" dirty="0">
                <a:solidFill>
                  <a:srgbClr val="000000"/>
                </a:solidFill>
                <a:cs typeface="Arial" charset="0"/>
              </a:rPr>
              <a:t>RWS Bedrijfsinformatie</a:t>
            </a:r>
          </a:p>
        </p:txBody>
      </p:sp>
      <p:pic>
        <p:nvPicPr>
          <p:cNvPr id="16" name="Afbeelding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88710" y="168105"/>
            <a:ext cx="608904" cy="676446"/>
          </a:xfrm>
          <a:prstGeom prst="rect">
            <a:avLst/>
          </a:prstGeom>
          <a:ln>
            <a:noFill/>
          </a:ln>
          <a:effectLst/>
        </p:spPr>
      </p:pic>
      <p:pic>
        <p:nvPicPr>
          <p:cNvPr id="18" name="Afbeelding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3884" y="257692"/>
            <a:ext cx="1392270" cy="333928"/>
          </a:xfrm>
          <a:prstGeom prst="rect">
            <a:avLst/>
          </a:prstGeom>
        </p:spPr>
      </p:pic>
    </p:spTree>
    <p:extLst>
      <p:ext uri="{BB962C8B-B14F-4D97-AF65-F5344CB8AC3E}">
        <p14:creationId xmlns:p14="http://schemas.microsoft.com/office/powerpoint/2010/main" val="11896917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989013" algn="l" rtl="0" eaLnBrk="0" fontAlgn="base" hangingPunct="0">
        <a:spcBef>
          <a:spcPct val="5000"/>
        </a:spcBef>
        <a:spcAft>
          <a:spcPct val="0"/>
        </a:spcAft>
        <a:buFont typeface="Verdana" panose="020B0604030504040204"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KleurvlakOnder" descr="Bar_Bottom"/>
          <p:cNvSpPr>
            <a:spLocks noChangeArrowheads="1"/>
          </p:cNvSpPr>
          <p:nvPr/>
        </p:nvSpPr>
        <p:spPr bwMode="auto">
          <a:xfrm>
            <a:off x="0" y="6318250"/>
            <a:ext cx="9144000"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a:solidFill>
                <a:srgbClr val="FFFFFF"/>
              </a:solidFill>
              <a:cs typeface="Arial" panose="020B0604020202020204" pitchFamily="34" charset="0"/>
            </a:endParaRPr>
          </a:p>
        </p:txBody>
      </p:sp>
      <p:sp>
        <p:nvSpPr>
          <p:cNvPr id="1070" name="Rectangle 46"/>
          <p:cNvSpPr>
            <a:spLocks noGrp="1" noChangeArrowheads="1"/>
          </p:cNvSpPr>
          <p:nvPr>
            <p:ph type="body" idx="1"/>
          </p:nvPr>
        </p:nvSpPr>
        <p:spPr bwMode="auto">
          <a:xfrm>
            <a:off x="468313" y="2070100"/>
            <a:ext cx="8402637"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dirty="0" smtClean="0"/>
              <a:t>Vijfde niveau</a:t>
            </a:r>
          </a:p>
        </p:txBody>
      </p:sp>
      <p:sp>
        <p:nvSpPr>
          <p:cNvPr id="1028" name="shpTekst" descr="Bar_Top"/>
          <p:cNvSpPr>
            <a:spLocks noChangeArrowheads="1"/>
          </p:cNvSpPr>
          <p:nvPr/>
        </p:nvSpPr>
        <p:spPr bwMode="auto">
          <a:xfrm>
            <a:off x="0" y="0"/>
            <a:ext cx="9144000" cy="1071563"/>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a:solidFill>
                <a:srgbClr val="FFFFFF"/>
              </a:solidFill>
              <a:cs typeface="Arial" panose="020B0604020202020204" pitchFamily="34" charset="0"/>
            </a:endParaRPr>
          </a:p>
        </p:txBody>
      </p:sp>
      <p:sp>
        <p:nvSpPr>
          <p:cNvPr id="1029" name="Rectangle 45"/>
          <p:cNvSpPr>
            <a:spLocks noGrp="1" noChangeArrowheads="1"/>
          </p:cNvSpPr>
          <p:nvPr>
            <p:ph type="title"/>
          </p:nvPr>
        </p:nvSpPr>
        <p:spPr bwMode="auto">
          <a:xfrm>
            <a:off x="468313" y="1295400"/>
            <a:ext cx="8402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altLang="nl-NL" smtClean="0"/>
          </a:p>
        </p:txBody>
      </p:sp>
      <p:sp>
        <p:nvSpPr>
          <p:cNvPr id="1030" name="shpKleurvlakBoven"/>
          <p:cNvSpPr>
            <a:spLocks noChangeArrowheads="1"/>
          </p:cNvSpPr>
          <p:nvPr/>
        </p:nvSpPr>
        <p:spPr bwMode="auto">
          <a:xfrm>
            <a:off x="5037138" y="6423025"/>
            <a:ext cx="31527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a:solidFill>
                  <a:srgbClr val="000000"/>
                </a:solidFill>
                <a:cs typeface="Arial" panose="020B0604020202020204" pitchFamily="34" charset="0"/>
              </a:rPr>
              <a:t>Rijkswaterstaat</a:t>
            </a:r>
          </a:p>
        </p:txBody>
      </p:sp>
      <p:sp>
        <p:nvSpPr>
          <p:cNvPr id="1031" name="shpBeeldmerk"/>
          <p:cNvSpPr>
            <a:spLocks noChangeArrowheads="1"/>
          </p:cNvSpPr>
          <p:nvPr/>
        </p:nvSpPr>
        <p:spPr bwMode="auto">
          <a:xfrm>
            <a:off x="468313" y="6613525"/>
            <a:ext cx="1903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1BD84F3D-D8AC-4F68-AAA0-4FBDDC1EE572}" type="slidenum">
              <a:rPr lang="nl-NL" altLang="nl-NL" sz="1000">
                <a:solidFill>
                  <a:srgbClr val="000000"/>
                </a:solidFill>
              </a:rPr>
              <a:pPr fontAlgn="base">
                <a:spcBef>
                  <a:spcPct val="0"/>
                </a:spcBef>
                <a:spcAft>
                  <a:spcPct val="0"/>
                </a:spcAft>
              </a:pPr>
              <a:t>‹nr.›</a:t>
            </a:fld>
            <a:endParaRPr lang="nl-NL" altLang="nl-NL" sz="1000">
              <a:solidFill>
                <a:srgbClr val="000000"/>
              </a:solidFill>
            </a:endParaRPr>
          </a:p>
        </p:txBody>
      </p:sp>
      <p:sp>
        <p:nvSpPr>
          <p:cNvPr id="1032" name="TitelSlide2"/>
          <p:cNvSpPr txBox="1">
            <a:spLocks noChangeArrowheads="1"/>
          </p:cNvSpPr>
          <p:nvPr/>
        </p:nvSpPr>
        <p:spPr bwMode="auto">
          <a:xfrm>
            <a:off x="5037138" y="6613525"/>
            <a:ext cx="2414587"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a:solidFill>
                  <a:srgbClr val="000000"/>
                </a:solidFill>
                <a:cs typeface="Arial" panose="020B0604020202020204" pitchFamily="34" charset="0"/>
              </a:rPr>
              <a:t>Programma Renovatie Bruggen</a:t>
            </a:r>
          </a:p>
        </p:txBody>
      </p:sp>
      <p:sp>
        <p:nvSpPr>
          <p:cNvPr id="1033"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a:solidFill>
                <a:srgbClr val="000000"/>
              </a:solidFill>
              <a:cs typeface="Arial" panose="020B0604020202020204" pitchFamily="34" charset="0"/>
            </a:endParaRPr>
          </a:p>
        </p:txBody>
      </p:sp>
      <p:pic>
        <p:nvPicPr>
          <p:cNvPr id="1034" name="LogoLandmach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463" y="4763"/>
            <a:ext cx="4397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7264400" y="6613525"/>
            <a:ext cx="1508125" cy="119063"/>
          </a:xfrm>
          <a:prstGeom prst="rect">
            <a:avLst/>
          </a:prstGeom>
        </p:spPr>
        <p:txBody>
          <a:bodyPr vert="horz" lIns="91440" tIns="45720" rIns="91440" bIns="45720" rtlCol="0" anchor="ctr"/>
          <a:lstStyle>
            <a:lvl1pPr algn="r" eaLnBrk="0" hangingPunct="0">
              <a:spcBef>
                <a:spcPct val="50000"/>
              </a:spcBef>
              <a:defRPr sz="1000">
                <a:solidFill>
                  <a:schemeClr val="tx1"/>
                </a:solidFill>
                <a:cs typeface="+mn-cs"/>
              </a:defRPr>
            </a:lvl1pPr>
          </a:lstStyle>
          <a:p>
            <a:pPr fontAlgn="base">
              <a:spcAft>
                <a:spcPct val="0"/>
              </a:spcAft>
              <a:defRPr/>
            </a:pPr>
            <a:fld id="{6264FAD3-732C-4B36-9739-05D38F6E9A7F}" type="datetime4">
              <a:rPr lang="nl-NL">
                <a:solidFill>
                  <a:srgbClr val="000000"/>
                </a:solidFill>
              </a:rPr>
              <a:pPr fontAlgn="base">
                <a:spcAft>
                  <a:spcPct val="0"/>
                </a:spcAft>
                <a:defRPr/>
              </a:pPr>
              <a:t>8 november 2016</a:t>
            </a:fld>
            <a:endParaRPr lang="nl-NL" dirty="0">
              <a:solidFill>
                <a:srgbClr val="000000"/>
              </a:solidFill>
            </a:endParaRPr>
          </a:p>
        </p:txBody>
      </p:sp>
      <p:sp>
        <p:nvSpPr>
          <p:cNvPr id="12" name="shpKleurvlakBoven"/>
          <p:cNvSpPr>
            <a:spLocks noChangeArrowheads="1"/>
          </p:cNvSpPr>
          <p:nvPr userDrawn="1"/>
        </p:nvSpPr>
        <p:spPr bwMode="auto">
          <a:xfrm>
            <a:off x="827088" y="6656388"/>
            <a:ext cx="30273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fontAlgn="base" hangingPunct="0">
              <a:spcBef>
                <a:spcPct val="0"/>
              </a:spcBef>
              <a:spcAft>
                <a:spcPct val="0"/>
              </a:spcAft>
              <a:defRPr/>
            </a:pPr>
            <a:r>
              <a:rPr lang="nl-NL" sz="650" cap="all" dirty="0">
                <a:solidFill>
                  <a:srgbClr val="000000"/>
                </a:solidFill>
                <a:cs typeface="Arial" charset="0"/>
              </a:rPr>
              <a:t>RWS Bedrijfsinformatie</a:t>
            </a:r>
          </a:p>
        </p:txBody>
      </p:sp>
    </p:spTree>
    <p:extLst>
      <p:ext uri="{BB962C8B-B14F-4D97-AF65-F5344CB8AC3E}">
        <p14:creationId xmlns:p14="http://schemas.microsoft.com/office/powerpoint/2010/main" val="28297679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989013" algn="l" rtl="0" eaLnBrk="0" fontAlgn="base" hangingPunct="0">
        <a:spcBef>
          <a:spcPct val="5000"/>
        </a:spcBef>
        <a:spcAft>
          <a:spcPct val="0"/>
        </a:spcAft>
        <a:buFont typeface="Verdana" panose="020B0604030504040204"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KleurvlakOnder" descr="Bar_Bottom"/>
          <p:cNvSpPr>
            <a:spLocks noChangeArrowheads="1"/>
          </p:cNvSpPr>
          <p:nvPr/>
        </p:nvSpPr>
        <p:spPr bwMode="auto">
          <a:xfrm>
            <a:off x="0" y="6318250"/>
            <a:ext cx="9144000" cy="539750"/>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pitchFamily="34" charset="0"/>
            </a:endParaRPr>
          </a:p>
        </p:txBody>
      </p:sp>
      <p:sp>
        <p:nvSpPr>
          <p:cNvPr id="1070" name="Rectangle 46"/>
          <p:cNvSpPr>
            <a:spLocks noGrp="1" noChangeArrowheads="1"/>
          </p:cNvSpPr>
          <p:nvPr>
            <p:ph type="body" idx="1"/>
          </p:nvPr>
        </p:nvSpPr>
        <p:spPr bwMode="auto">
          <a:xfrm>
            <a:off x="468313" y="2070100"/>
            <a:ext cx="8402637"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dirty="0" smtClean="0"/>
              <a:t>Vijfde niveau</a:t>
            </a:r>
          </a:p>
        </p:txBody>
      </p:sp>
      <p:sp>
        <p:nvSpPr>
          <p:cNvPr id="1028" name="shpTekst" descr="Bar_Top"/>
          <p:cNvSpPr>
            <a:spLocks noChangeArrowheads="1"/>
          </p:cNvSpPr>
          <p:nvPr/>
        </p:nvSpPr>
        <p:spPr bwMode="auto">
          <a:xfrm>
            <a:off x="0" y="0"/>
            <a:ext cx="9144000" cy="1071563"/>
          </a:xfrm>
          <a:prstGeom prst="rect">
            <a:avLst/>
          </a:prstGeom>
          <a:solidFill>
            <a:srgbClr val="F9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lgn="ctr" eaLnBrk="1" fontAlgn="base" hangingPunct="1">
              <a:spcBef>
                <a:spcPct val="0"/>
              </a:spcBef>
              <a:spcAft>
                <a:spcPct val="0"/>
              </a:spcAft>
              <a:defRPr/>
            </a:pPr>
            <a:endParaRPr lang="nl-NL" altLang="nl-NL" sz="1800" smtClean="0">
              <a:solidFill>
                <a:srgbClr val="FFFFFF"/>
              </a:solidFill>
              <a:cs typeface="Arial" pitchFamily="34" charset="0"/>
            </a:endParaRPr>
          </a:p>
        </p:txBody>
      </p:sp>
      <p:sp>
        <p:nvSpPr>
          <p:cNvPr id="1029" name="Rectangle 45"/>
          <p:cNvSpPr>
            <a:spLocks noGrp="1" noChangeArrowheads="1"/>
          </p:cNvSpPr>
          <p:nvPr>
            <p:ph type="title"/>
          </p:nvPr>
        </p:nvSpPr>
        <p:spPr bwMode="auto">
          <a:xfrm>
            <a:off x="468313" y="1295400"/>
            <a:ext cx="8402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altLang="nl-NL" smtClean="0"/>
          </a:p>
        </p:txBody>
      </p:sp>
      <p:sp>
        <p:nvSpPr>
          <p:cNvPr id="1030" name="shpKleurvlakBoven"/>
          <p:cNvSpPr>
            <a:spLocks noChangeArrowheads="1"/>
          </p:cNvSpPr>
          <p:nvPr/>
        </p:nvSpPr>
        <p:spPr bwMode="auto">
          <a:xfrm>
            <a:off x="5037138" y="6423025"/>
            <a:ext cx="31527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pitchFamily="34" charset="0"/>
              </a:rPr>
              <a:t>Rijkswaterstaat</a:t>
            </a:r>
          </a:p>
        </p:txBody>
      </p:sp>
      <p:sp>
        <p:nvSpPr>
          <p:cNvPr id="1031" name="shpBeeldmerk"/>
          <p:cNvSpPr>
            <a:spLocks noChangeArrowheads="1"/>
          </p:cNvSpPr>
          <p:nvPr/>
        </p:nvSpPr>
        <p:spPr bwMode="auto">
          <a:xfrm>
            <a:off x="468313" y="6613525"/>
            <a:ext cx="1903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EED2102F-DB71-4365-BAE0-FB91440FD5DE}" type="slidenum">
              <a:rPr lang="nl-NL" altLang="nl-NL" sz="1000" smtClean="0">
                <a:solidFill>
                  <a:srgbClr val="000000"/>
                </a:solidFill>
              </a:rPr>
              <a:pPr fontAlgn="base">
                <a:spcBef>
                  <a:spcPct val="0"/>
                </a:spcBef>
                <a:spcAft>
                  <a:spcPct val="0"/>
                </a:spcAft>
              </a:pPr>
              <a:t>‹nr.›</a:t>
            </a:fld>
            <a:endParaRPr lang="nl-NL" altLang="nl-NL" sz="1000" smtClean="0">
              <a:solidFill>
                <a:srgbClr val="000000"/>
              </a:solidFill>
            </a:endParaRPr>
          </a:p>
        </p:txBody>
      </p:sp>
      <p:sp>
        <p:nvSpPr>
          <p:cNvPr id="1032" name="TitelSlide2"/>
          <p:cNvSpPr txBox="1">
            <a:spLocks noChangeArrowheads="1"/>
          </p:cNvSpPr>
          <p:nvPr/>
        </p:nvSpPr>
        <p:spPr bwMode="auto">
          <a:xfrm>
            <a:off x="5037138" y="6613525"/>
            <a:ext cx="2414587"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Bef>
                <a:spcPct val="0"/>
              </a:spcBef>
              <a:spcAft>
                <a:spcPct val="0"/>
              </a:spcAft>
              <a:defRPr/>
            </a:pPr>
            <a:r>
              <a:rPr lang="nl-NL" altLang="nl-NL" sz="1000" smtClean="0">
                <a:solidFill>
                  <a:srgbClr val="000000"/>
                </a:solidFill>
                <a:cs typeface="Arial" pitchFamily="34" charset="0"/>
              </a:rPr>
              <a:t>Programma Renovatie Bruggen</a:t>
            </a:r>
          </a:p>
        </p:txBody>
      </p:sp>
      <p:sp>
        <p:nvSpPr>
          <p:cNvPr id="1033"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fontAlgn="base">
              <a:spcAft>
                <a:spcPct val="0"/>
              </a:spcAft>
              <a:defRPr/>
            </a:pPr>
            <a:endParaRPr lang="nl-NL" altLang="nl-NL" smtClean="0">
              <a:solidFill>
                <a:srgbClr val="000000"/>
              </a:solidFill>
              <a:cs typeface="Arial" pitchFamily="34" charset="0"/>
            </a:endParaRPr>
          </a:p>
        </p:txBody>
      </p:sp>
      <p:pic>
        <p:nvPicPr>
          <p:cNvPr id="1034" name="LogoLandmach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463" y="4763"/>
            <a:ext cx="4397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7264400" y="6613525"/>
            <a:ext cx="1508125" cy="119063"/>
          </a:xfrm>
          <a:prstGeom prst="rect">
            <a:avLst/>
          </a:prstGeom>
        </p:spPr>
        <p:txBody>
          <a:bodyPr vert="horz" lIns="91440" tIns="45720" rIns="91440" bIns="45720" rtlCol="0" anchor="ctr"/>
          <a:lstStyle>
            <a:lvl1pPr algn="r" eaLnBrk="0" hangingPunct="0">
              <a:spcBef>
                <a:spcPct val="50000"/>
              </a:spcBef>
              <a:defRPr sz="1000">
                <a:solidFill>
                  <a:schemeClr val="tx1"/>
                </a:solidFill>
                <a:cs typeface="+mn-cs"/>
              </a:defRPr>
            </a:lvl1pPr>
          </a:lstStyle>
          <a:p>
            <a:pPr fontAlgn="base">
              <a:spcAft>
                <a:spcPct val="0"/>
              </a:spcAft>
              <a:defRPr/>
            </a:pPr>
            <a:fld id="{361FD0C6-6A80-41A6-B56B-D50B11C5795F}" type="datetime4">
              <a:rPr lang="nl-NL">
                <a:solidFill>
                  <a:srgbClr val="000000"/>
                </a:solidFill>
              </a:rPr>
              <a:pPr fontAlgn="base">
                <a:spcAft>
                  <a:spcPct val="0"/>
                </a:spcAft>
                <a:defRPr/>
              </a:pPr>
              <a:t>8 november 2016</a:t>
            </a:fld>
            <a:endParaRPr lang="nl-NL" dirty="0">
              <a:solidFill>
                <a:srgbClr val="000000"/>
              </a:solidFill>
            </a:endParaRPr>
          </a:p>
        </p:txBody>
      </p:sp>
      <p:sp>
        <p:nvSpPr>
          <p:cNvPr id="12" name="shpKleurvlakBoven"/>
          <p:cNvSpPr>
            <a:spLocks noChangeArrowheads="1"/>
          </p:cNvSpPr>
          <p:nvPr userDrawn="1"/>
        </p:nvSpPr>
        <p:spPr bwMode="auto">
          <a:xfrm>
            <a:off x="827088" y="6656388"/>
            <a:ext cx="30273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fontAlgn="base" hangingPunct="0">
              <a:spcBef>
                <a:spcPct val="0"/>
              </a:spcBef>
              <a:spcAft>
                <a:spcPct val="0"/>
              </a:spcAft>
              <a:defRPr/>
            </a:pPr>
            <a:r>
              <a:rPr lang="nl-NL" sz="650" cap="all" dirty="0">
                <a:solidFill>
                  <a:srgbClr val="000000"/>
                </a:solidFill>
                <a:cs typeface="Arial" charset="0"/>
              </a:rPr>
              <a:t>RWS Bedrijfsinformatie</a:t>
            </a:r>
          </a:p>
        </p:txBody>
      </p:sp>
      <p:pic>
        <p:nvPicPr>
          <p:cNvPr id="16" name="Afbeelding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88710" y="168105"/>
            <a:ext cx="608904" cy="676446"/>
          </a:xfrm>
          <a:prstGeom prst="rect">
            <a:avLst/>
          </a:prstGeom>
          <a:ln>
            <a:noFill/>
          </a:ln>
          <a:effectLst/>
        </p:spPr>
      </p:pic>
      <p:pic>
        <p:nvPicPr>
          <p:cNvPr id="18" name="Afbeelding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3884" y="257692"/>
            <a:ext cx="1392270" cy="333928"/>
          </a:xfrm>
          <a:prstGeom prst="rect">
            <a:avLst/>
          </a:prstGeom>
        </p:spPr>
      </p:pic>
    </p:spTree>
    <p:extLst>
      <p:ext uri="{BB962C8B-B14F-4D97-AF65-F5344CB8AC3E}">
        <p14:creationId xmlns:p14="http://schemas.microsoft.com/office/powerpoint/2010/main" val="40054048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989013" algn="l" rtl="0" eaLnBrk="0" fontAlgn="base" hangingPunct="0">
        <a:spcBef>
          <a:spcPct val="5000"/>
        </a:spcBef>
        <a:spcAft>
          <a:spcPct val="0"/>
        </a:spcAft>
        <a:buFont typeface="Verdana" panose="020B0604030504040204" pitchFamily="34" charset="0"/>
        <a:defRPr sz="22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mailto:willemijn.de.wal@rws.n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2.png"/><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ctrTitle"/>
          </p:nvPr>
        </p:nvSpPr>
        <p:spPr>
          <a:xfrm>
            <a:off x="5037138" y="2879725"/>
            <a:ext cx="3598862" cy="857250"/>
          </a:xfrm>
        </p:spPr>
        <p:txBody>
          <a:bodyPr/>
          <a:lstStyle/>
          <a:p>
            <a:pPr eaLnBrk="1" hangingPunct="1"/>
            <a:r>
              <a:rPr lang="nl-NL" altLang="nl-NL" smtClean="0"/>
              <a:t>Marktparticipatie Suurhoffbrug</a:t>
            </a:r>
          </a:p>
        </p:txBody>
      </p:sp>
      <p:sp>
        <p:nvSpPr>
          <p:cNvPr id="3075" name="Ondertitel 5"/>
          <p:cNvSpPr>
            <a:spLocks noGrp="1"/>
          </p:cNvSpPr>
          <p:nvPr>
            <p:ph type="subTitle" idx="1"/>
          </p:nvPr>
        </p:nvSpPr>
        <p:spPr>
          <a:xfrm>
            <a:off x="5037138" y="3779838"/>
            <a:ext cx="3598862" cy="1752600"/>
          </a:xfrm>
        </p:spPr>
        <p:txBody>
          <a:bodyPr/>
          <a:lstStyle/>
          <a:p>
            <a:pPr eaLnBrk="1" hangingPunct="1"/>
            <a:r>
              <a:rPr lang="nl-NL" altLang="nl-NL" smtClean="0"/>
              <a:t>Opening</a:t>
            </a:r>
          </a:p>
          <a:p>
            <a:pPr eaLnBrk="1" hangingPunct="1"/>
            <a:endParaRPr lang="nl-NL" altLang="nl-NL" smtClean="0"/>
          </a:p>
          <a:p>
            <a:pPr eaLnBrk="1" hangingPunct="1"/>
            <a:r>
              <a:rPr lang="nl-NL" altLang="nl-NL" smtClean="0"/>
              <a:t>Bram van Bemmelen</a:t>
            </a:r>
          </a:p>
          <a:p>
            <a:pPr eaLnBrk="1" hangingPunct="1"/>
            <a:r>
              <a:rPr lang="nl-NL" altLang="nl-NL" smtClean="0"/>
              <a:t>Contractmanager Rijkwaterstaat</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989138"/>
            <a:ext cx="43148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Overzicht</a:t>
            </a:r>
            <a:endParaRPr lang="nl-NL" dirty="0"/>
          </a:p>
        </p:txBody>
      </p:sp>
      <p:sp>
        <p:nvSpPr>
          <p:cNvPr id="3" name="Text Placeholder 2"/>
          <p:cNvSpPr>
            <a:spLocks noGrp="1"/>
          </p:cNvSpPr>
          <p:nvPr>
            <p:ph type="body" sz="quarter" idx="11"/>
          </p:nvPr>
        </p:nvSpPr>
        <p:spPr/>
        <p:txBody>
          <a:bodyPr/>
          <a:lstStyle/>
          <a:p>
            <a:r>
              <a:rPr lang="nl-NL" dirty="0" smtClean="0"/>
              <a:t>Vragen na sessie van 5 september</a:t>
            </a:r>
          </a:p>
          <a:p>
            <a:r>
              <a:rPr lang="nl-NL" dirty="0" smtClean="0"/>
              <a:t>Toelichting aanvullende informatie</a:t>
            </a:r>
          </a:p>
          <a:p>
            <a:r>
              <a:rPr lang="nl-NL" dirty="0" smtClean="0"/>
              <a:t>Opties gecategoriseerd</a:t>
            </a:r>
          </a:p>
          <a:p>
            <a:r>
              <a:rPr lang="nl-NL" dirty="0" smtClean="0"/>
              <a:t>Aanzet tot beoordeling</a:t>
            </a:r>
          </a:p>
          <a:p>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131540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 na eerste sessie</a:t>
            </a:r>
            <a:endParaRPr lang="nl-NL" dirty="0"/>
          </a:p>
        </p:txBody>
      </p:sp>
      <p:sp>
        <p:nvSpPr>
          <p:cNvPr id="3" name="Text Placeholder 2"/>
          <p:cNvSpPr>
            <a:spLocks noGrp="1"/>
          </p:cNvSpPr>
          <p:nvPr>
            <p:ph type="body" sz="quarter" idx="11"/>
          </p:nvPr>
        </p:nvSpPr>
        <p:spPr/>
        <p:txBody>
          <a:bodyPr/>
          <a:lstStyle/>
          <a:p>
            <a:r>
              <a:rPr lang="nl-NL" dirty="0"/>
              <a:t>Werkelijk gedrag brug </a:t>
            </a:r>
            <a:r>
              <a:rPr lang="nl-NL" dirty="0" smtClean="0"/>
              <a:t>(</a:t>
            </a:r>
            <a:r>
              <a:rPr lang="nl-NL" dirty="0" err="1" smtClean="0"/>
              <a:t>icm</a:t>
            </a:r>
            <a:r>
              <a:rPr lang="nl-NL" dirty="0" smtClean="0"/>
              <a:t> </a:t>
            </a:r>
            <a:r>
              <a:rPr lang="nl-NL" dirty="0"/>
              <a:t>rekenkundige analyse)</a:t>
            </a:r>
          </a:p>
          <a:p>
            <a:r>
              <a:rPr lang="nl-NL" dirty="0"/>
              <a:t>Intensiteiten vrachtverkeer, specifieke groepen daarbinnen; met als vraag: hoeveel reductie is nodig, bezien vanuit de brug?</a:t>
            </a:r>
          </a:p>
          <a:p>
            <a:r>
              <a:rPr lang="nl-NL" dirty="0"/>
              <a:t>Feiten over rekenkundig probleem: wat is nu echt het probleem, technisch gezien. Aansluiting trog en rijdek.</a:t>
            </a:r>
          </a:p>
          <a:p>
            <a:r>
              <a:rPr lang="nl-NL" dirty="0"/>
              <a:t>Onderbouw: is hier stille reserve? Hoeveel kom je tekort in de onderbouw, om conventionele </a:t>
            </a:r>
            <a:r>
              <a:rPr lang="nl-NL" dirty="0" err="1"/>
              <a:t>dekreparatie</a:t>
            </a:r>
            <a:r>
              <a:rPr lang="nl-NL" dirty="0"/>
              <a:t> mogelijk te maken?</a:t>
            </a:r>
          </a:p>
          <a:p>
            <a:r>
              <a:rPr lang="nl-NL" dirty="0"/>
              <a:t>Verkeersintensiteiten gekoppeld aan het vermoeiingsmodel</a:t>
            </a:r>
          </a:p>
          <a:p>
            <a:r>
              <a:rPr lang="nl-NL" dirty="0"/>
              <a:t>Mogelijkheid versterking van LVV </a:t>
            </a:r>
            <a:r>
              <a:rPr lang="nl-NL" dirty="0" err="1"/>
              <a:t>cq</a:t>
            </a:r>
            <a:r>
              <a:rPr lang="nl-NL" dirty="0"/>
              <a:t>. wat levert het opofferen hiervan op qua constructieve veiligheid?</a:t>
            </a:r>
          </a:p>
          <a:p>
            <a:r>
              <a:rPr lang="nl-NL" dirty="0"/>
              <a:t>Wat zijn de no-</a:t>
            </a:r>
            <a:r>
              <a:rPr lang="nl-NL" dirty="0" err="1"/>
              <a:t>go’s</a:t>
            </a:r>
            <a:r>
              <a:rPr lang="nl-NL" dirty="0"/>
              <a:t> qua techniek?</a:t>
            </a:r>
          </a:p>
          <a:p>
            <a:r>
              <a:rPr lang="nl-NL" dirty="0"/>
              <a:t>Wat zijn de bepalende randvoorwaarden, waar je altijd rekening mee moet houden. Wat is het absolute minimum?</a:t>
            </a:r>
          </a:p>
          <a:p>
            <a:endParaRPr lang="nl-NL" dirty="0"/>
          </a:p>
          <a:p>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48303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Aanvullende informatie</a:t>
            </a:r>
            <a:endParaRPr lang="nl-NL" dirty="0"/>
          </a:p>
        </p:txBody>
      </p:sp>
      <p:sp>
        <p:nvSpPr>
          <p:cNvPr id="3" name="Text Placeholder 2"/>
          <p:cNvSpPr>
            <a:spLocks noGrp="1"/>
          </p:cNvSpPr>
          <p:nvPr>
            <p:ph type="body" sz="quarter" idx="11"/>
          </p:nvPr>
        </p:nvSpPr>
        <p:spPr/>
        <p:txBody>
          <a:bodyPr/>
          <a:lstStyle/>
          <a:p>
            <a:r>
              <a:rPr lang="nl-NL" dirty="0" smtClean="0"/>
              <a:t>Onderbouw – hergebruik van bestaande fundering</a:t>
            </a:r>
          </a:p>
          <a:p>
            <a:r>
              <a:rPr lang="nl-NL" dirty="0" smtClean="0"/>
              <a:t>Veiligheid </a:t>
            </a:r>
            <a:r>
              <a:rPr lang="nl-NL" dirty="0" err="1" smtClean="0"/>
              <a:t>Suurhoffbrug</a:t>
            </a:r>
            <a:endParaRPr lang="nl-NL" dirty="0" smtClean="0"/>
          </a:p>
          <a:p>
            <a:r>
              <a:rPr lang="nl-NL" dirty="0" smtClean="0"/>
              <a:t>Memo geschiedenis en uitgangspunten </a:t>
            </a:r>
            <a:r>
              <a:rPr lang="nl-NL" dirty="0" err="1" smtClean="0"/>
              <a:t>Suurhoffbrug</a:t>
            </a:r>
            <a:endParaRPr lang="nl-NL" dirty="0" smtClean="0"/>
          </a:p>
          <a:p>
            <a:r>
              <a:rPr lang="nl-NL" dirty="0" smtClean="0"/>
              <a:t>Inspecties kritische locaties</a:t>
            </a:r>
          </a:p>
          <a:p>
            <a:r>
              <a:rPr lang="nl-NL" dirty="0" smtClean="0"/>
              <a:t>Verslag sessie vermoeiing stalen rijdek</a:t>
            </a:r>
          </a:p>
          <a:p>
            <a:r>
              <a:rPr lang="nl-NL" dirty="0"/>
              <a:t>Tekening van kabels en </a:t>
            </a:r>
            <a:r>
              <a:rPr lang="nl-NL" dirty="0" smtClean="0"/>
              <a:t>leidingen</a:t>
            </a:r>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745642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tekst 2"/>
          <p:cNvSpPr>
            <a:spLocks noGrp="1"/>
          </p:cNvSpPr>
          <p:nvPr>
            <p:ph type="body" sz="quarter" idx="11"/>
          </p:nvPr>
        </p:nvSpPr>
        <p:spPr>
          <a:xfrm>
            <a:off x="468313" y="2070100"/>
            <a:ext cx="8402637" cy="4140200"/>
          </a:xfrm>
        </p:spPr>
        <p:txBody>
          <a:bodyPr/>
          <a:lstStyle/>
          <a:p>
            <a:pPr eaLnBrk="1" hangingPunct="1"/>
            <a:endParaRPr lang="nl-NL" altLang="nl-NL" dirty="0" smtClean="0"/>
          </a:p>
        </p:txBody>
      </p:sp>
      <p:sp>
        <p:nvSpPr>
          <p:cNvPr id="10243" name="Titel 1"/>
          <p:cNvSpPr>
            <a:spLocks noGrp="1"/>
          </p:cNvSpPr>
          <p:nvPr>
            <p:ph type="title"/>
          </p:nvPr>
        </p:nvSpPr>
        <p:spPr>
          <a:xfrm>
            <a:off x="468313" y="1295400"/>
            <a:ext cx="8402637" cy="400050"/>
          </a:xfrm>
        </p:spPr>
        <p:txBody>
          <a:bodyPr/>
          <a:lstStyle/>
          <a:p>
            <a:pPr eaLnBrk="1" hangingPunct="1"/>
            <a:r>
              <a:rPr lang="nl-NL" altLang="nl-NL" dirty="0" err="1" smtClean="0"/>
              <a:t>Orthotrope</a:t>
            </a:r>
            <a:r>
              <a:rPr lang="nl-NL" altLang="nl-NL" dirty="0" smtClean="0"/>
              <a:t> dek</a:t>
            </a:r>
          </a:p>
        </p:txBody>
      </p:sp>
      <p:pic>
        <p:nvPicPr>
          <p:cNvPr id="10244" name="Picture 5" descr="C:\Users\nl61591\Desktop\Foto's\Foto's Jorien\Schade tr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030885"/>
            <a:ext cx="1949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Afbeelding 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9063" y="1785938"/>
            <a:ext cx="5748337"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054225"/>
            <a:ext cx="51847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p:cNvPicPr>
            <a:picLocks noChangeAspect="1"/>
          </p:cNvPicPr>
          <p:nvPr/>
        </p:nvPicPr>
        <p:blipFill>
          <a:blip r:embed="rId6">
            <a:extLst>
              <a:ext uri="{28A0092B-C50C-407E-A947-70E740481C1C}">
                <a14:useLocalDpi xmlns:a14="http://schemas.microsoft.com/office/drawing/2010/main" val="0"/>
              </a:ext>
            </a:extLst>
          </a:blip>
          <a:srcRect t="-26743" b="26743"/>
          <a:stretch>
            <a:fillRect/>
          </a:stretch>
        </p:blipFill>
        <p:spPr bwMode="auto">
          <a:xfrm>
            <a:off x="755650" y="2244725"/>
            <a:ext cx="47529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124" y="1342653"/>
            <a:ext cx="1927225" cy="1438275"/>
          </a:xfrm>
          <a:prstGeom prst="rect">
            <a:avLst/>
          </a:prstGeom>
          <a:noFill/>
          <a:ln>
            <a:noFill/>
          </a:ln>
          <a:extLst/>
        </p:spPr>
      </p:pic>
      <p:pic>
        <p:nvPicPr>
          <p:cNvPr id="10250"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125" y="4738688"/>
            <a:ext cx="19272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cxnSp>
        <p:nvCxnSpPr>
          <p:cNvPr id="12" name="Straight Arrow Connector 11"/>
          <p:cNvCxnSpPr/>
          <p:nvPr/>
        </p:nvCxnSpPr>
        <p:spPr>
          <a:xfrm flipH="1" flipV="1">
            <a:off x="4499992" y="5157192"/>
            <a:ext cx="2088133" cy="327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716016" y="3764153"/>
            <a:ext cx="1872110" cy="6729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355976" y="2035895"/>
            <a:ext cx="2232151" cy="18251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07800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Orthotrope</a:t>
            </a:r>
            <a:r>
              <a:rPr lang="nl-NL" dirty="0" smtClean="0"/>
              <a:t> dek</a:t>
            </a:r>
            <a:endParaRPr lang="nl-NL" dirty="0"/>
          </a:p>
        </p:txBody>
      </p:sp>
      <p:pic>
        <p:nvPicPr>
          <p:cNvPr id="4" name="Picture 3"/>
          <p:cNvPicPr>
            <a:picLocks noChangeAspect="1"/>
          </p:cNvPicPr>
          <p:nvPr/>
        </p:nvPicPr>
        <p:blipFill>
          <a:blip r:embed="rId3"/>
          <a:stretch>
            <a:fillRect/>
          </a:stretch>
        </p:blipFill>
        <p:spPr>
          <a:xfrm>
            <a:off x="827584" y="2420888"/>
            <a:ext cx="5805996" cy="2286536"/>
          </a:xfrm>
          <a:prstGeom prst="rect">
            <a:avLst/>
          </a:prstGeom>
        </p:spPr>
      </p:pic>
      <p:sp>
        <p:nvSpPr>
          <p:cNvPr id="3" name="Text Placeholder 2"/>
          <p:cNvSpPr>
            <a:spLocks noGrp="1"/>
          </p:cNvSpPr>
          <p:nvPr>
            <p:ph type="body" sz="quarter" idx="11"/>
          </p:nvPr>
        </p:nvSpPr>
        <p:spPr/>
        <p:txBody>
          <a:bodyPr/>
          <a:lstStyle/>
          <a:p>
            <a:r>
              <a:rPr lang="nl-NL" dirty="0" smtClean="0"/>
              <a:t>Toenemend aantal schades onder het dek</a:t>
            </a:r>
            <a:endParaRPr lang="nl-NL" dirty="0"/>
          </a:p>
        </p:txBody>
      </p:sp>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pic>
        <p:nvPicPr>
          <p:cNvPr id="6" name="Picture 5"/>
          <p:cNvPicPr>
            <a:picLocks noChangeAspect="1"/>
          </p:cNvPicPr>
          <p:nvPr/>
        </p:nvPicPr>
        <p:blipFill>
          <a:blip r:embed="rId4"/>
          <a:stretch>
            <a:fillRect/>
          </a:stretch>
        </p:blipFill>
        <p:spPr>
          <a:xfrm>
            <a:off x="-28922" y="5163749"/>
            <a:ext cx="9172922" cy="1116468"/>
          </a:xfrm>
          <a:prstGeom prst="rect">
            <a:avLst/>
          </a:prstGeom>
        </p:spPr>
      </p:pic>
    </p:spTree>
    <p:extLst>
      <p:ext uri="{BB962C8B-B14F-4D97-AF65-F5344CB8AC3E}">
        <p14:creationId xmlns:p14="http://schemas.microsoft.com/office/powerpoint/2010/main" val="1870374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nl-NL" dirty="0" err="1"/>
              <a:t>Orthotrope</a:t>
            </a:r>
            <a:r>
              <a:rPr lang="nl-NL" altLang="nl-NL" dirty="0"/>
              <a:t> dek</a:t>
            </a:r>
            <a:endParaRPr lang="nl-NL" dirty="0"/>
          </a:p>
        </p:txBody>
      </p:sp>
      <p:sp>
        <p:nvSpPr>
          <p:cNvPr id="3" name="Text Placeholder 2"/>
          <p:cNvSpPr>
            <a:spLocks noGrp="1"/>
          </p:cNvSpPr>
          <p:nvPr>
            <p:ph type="body" sz="quarter" idx="11"/>
          </p:nvPr>
        </p:nvSpPr>
        <p:spPr/>
        <p:txBody>
          <a:bodyPr/>
          <a:lstStyle/>
          <a:p>
            <a:r>
              <a:rPr lang="nl-NL" dirty="0" smtClean="0"/>
              <a:t>Grote schade is beperkt tot 2x4 troggen</a:t>
            </a:r>
          </a:p>
          <a:p>
            <a:r>
              <a:rPr lang="nl-NL" dirty="0" smtClean="0"/>
              <a:t>Mogelijkheid tot verschuiving verkeer</a:t>
            </a:r>
          </a:p>
          <a:p>
            <a:r>
              <a:rPr lang="nl-NL" dirty="0" smtClean="0"/>
              <a:t>Beperken aantal rijstroken buiten de spits</a:t>
            </a:r>
          </a:p>
          <a:p>
            <a:r>
              <a:rPr lang="nl-NL" dirty="0" smtClean="0"/>
              <a:t>Lokale versterkingen</a:t>
            </a:r>
            <a:endParaRPr lang="nl-NL" dirty="0"/>
          </a:p>
        </p:txBody>
      </p:sp>
      <p:pic>
        <p:nvPicPr>
          <p:cNvPr id="4" name="Picture 3"/>
          <p:cNvPicPr>
            <a:picLocks noChangeAspect="1"/>
          </p:cNvPicPr>
          <p:nvPr/>
        </p:nvPicPr>
        <p:blipFill>
          <a:blip r:embed="rId3"/>
          <a:stretch>
            <a:fillRect/>
          </a:stretch>
        </p:blipFill>
        <p:spPr>
          <a:xfrm>
            <a:off x="1043608" y="4077072"/>
            <a:ext cx="7056784" cy="1656184"/>
          </a:xfrm>
          <a:prstGeom prst="rect">
            <a:avLst/>
          </a:prstGeom>
        </p:spPr>
      </p:pic>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1183343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nl-NL" dirty="0" err="1"/>
              <a:t>Orthotrope</a:t>
            </a:r>
            <a:r>
              <a:rPr lang="nl-NL" altLang="nl-NL" dirty="0"/>
              <a:t> dek</a:t>
            </a:r>
            <a:endParaRPr lang="nl-NL" dirty="0"/>
          </a:p>
        </p:txBody>
      </p:sp>
      <p:sp>
        <p:nvSpPr>
          <p:cNvPr id="3" name="Text Placeholder 2"/>
          <p:cNvSpPr>
            <a:spLocks noGrp="1"/>
          </p:cNvSpPr>
          <p:nvPr>
            <p:ph type="body" sz="quarter" idx="11"/>
          </p:nvPr>
        </p:nvSpPr>
        <p:spPr/>
        <p:txBody>
          <a:bodyPr/>
          <a:lstStyle/>
          <a:p>
            <a:r>
              <a:rPr lang="nl-NL" dirty="0" smtClean="0"/>
              <a:t>Grote schade is beperkt tot 2x4 troggen</a:t>
            </a:r>
          </a:p>
          <a:p>
            <a:r>
              <a:rPr lang="nl-NL" dirty="0" smtClean="0"/>
              <a:t>Mogelijkheid tot verschuiving verkeer</a:t>
            </a:r>
          </a:p>
          <a:p>
            <a:r>
              <a:rPr lang="nl-NL" dirty="0" smtClean="0"/>
              <a:t>Beperken aantal rijstroken buiten de spits</a:t>
            </a:r>
          </a:p>
          <a:p>
            <a:r>
              <a:rPr lang="nl-NL" dirty="0" smtClean="0"/>
              <a:t>Lokale versterkingen</a:t>
            </a:r>
            <a:endParaRPr lang="nl-NL" dirty="0"/>
          </a:p>
        </p:txBody>
      </p:sp>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pic>
        <p:nvPicPr>
          <p:cNvPr id="6" name="Picture 5"/>
          <p:cNvPicPr>
            <a:picLocks noChangeAspect="1"/>
          </p:cNvPicPr>
          <p:nvPr/>
        </p:nvPicPr>
        <p:blipFill>
          <a:blip r:embed="rId3"/>
          <a:stretch>
            <a:fillRect/>
          </a:stretch>
        </p:blipFill>
        <p:spPr>
          <a:xfrm>
            <a:off x="1475655" y="3825380"/>
            <a:ext cx="6339143" cy="1737637"/>
          </a:xfrm>
          <a:prstGeom prst="rect">
            <a:avLst/>
          </a:prstGeom>
        </p:spPr>
      </p:pic>
    </p:spTree>
    <p:extLst>
      <p:ext uri="{BB962C8B-B14F-4D97-AF65-F5344CB8AC3E}">
        <p14:creationId xmlns:p14="http://schemas.microsoft.com/office/powerpoint/2010/main" val="15175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nl-NL" dirty="0" err="1"/>
              <a:t>Orthotrope</a:t>
            </a:r>
            <a:r>
              <a:rPr lang="nl-NL" altLang="nl-NL" dirty="0"/>
              <a:t> dek</a:t>
            </a:r>
            <a:endParaRPr lang="nl-NL" dirty="0"/>
          </a:p>
        </p:txBody>
      </p:sp>
      <p:sp>
        <p:nvSpPr>
          <p:cNvPr id="3" name="Text Placeholder 2"/>
          <p:cNvSpPr>
            <a:spLocks noGrp="1"/>
          </p:cNvSpPr>
          <p:nvPr>
            <p:ph type="body" sz="quarter" idx="11"/>
          </p:nvPr>
        </p:nvSpPr>
        <p:spPr/>
        <p:txBody>
          <a:bodyPr/>
          <a:lstStyle/>
          <a:p>
            <a:r>
              <a:rPr lang="nl-NL" dirty="0" smtClean="0"/>
              <a:t>Grote schade is beperkt tot 2x4 troggen</a:t>
            </a:r>
          </a:p>
          <a:p>
            <a:r>
              <a:rPr lang="nl-NL" dirty="0" smtClean="0"/>
              <a:t>Mogelijkheid tot verschuiving verkeer</a:t>
            </a:r>
          </a:p>
          <a:p>
            <a:r>
              <a:rPr lang="nl-NL" dirty="0" smtClean="0"/>
              <a:t>Beperken aantal rijstroken buiten de spits</a:t>
            </a:r>
          </a:p>
          <a:p>
            <a:r>
              <a:rPr lang="nl-NL" dirty="0" smtClean="0"/>
              <a:t>Lokale versterkingen</a:t>
            </a:r>
            <a:endParaRPr lang="nl-NL" dirty="0"/>
          </a:p>
        </p:txBody>
      </p:sp>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pic>
        <p:nvPicPr>
          <p:cNvPr id="7" name="Picture 2" descr="541fa2b8-1b4e-4c91-9f19-978dcf20cffc@excha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996952"/>
            <a:ext cx="4477046" cy="331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074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Bovenbouw</a:t>
            </a:r>
            <a:endParaRPr lang="nl-NL" dirty="0"/>
          </a:p>
        </p:txBody>
      </p:sp>
      <p:sp>
        <p:nvSpPr>
          <p:cNvPr id="3" name="Text Placeholder 2"/>
          <p:cNvSpPr>
            <a:spLocks noGrp="1"/>
          </p:cNvSpPr>
          <p:nvPr>
            <p:ph type="body" sz="quarter" idx="11"/>
          </p:nvPr>
        </p:nvSpPr>
        <p:spPr/>
        <p:txBody>
          <a:bodyPr/>
          <a:lstStyle/>
          <a:p>
            <a:r>
              <a:rPr lang="nl-NL" dirty="0" smtClean="0"/>
              <a:t>Statisch draagvermogen</a:t>
            </a:r>
          </a:p>
          <a:p>
            <a:r>
              <a:rPr lang="nl-NL" dirty="0" smtClean="0"/>
              <a:t>Vermoeiingsproblemen</a:t>
            </a:r>
          </a:p>
          <a:p>
            <a:endParaRPr lang="nl-NL" dirty="0" smtClean="0"/>
          </a:p>
          <a:p>
            <a:pPr marL="0" indent="0">
              <a:buNone/>
            </a:pPr>
            <a:r>
              <a:rPr lang="nl-NL" dirty="0" smtClean="0"/>
              <a:t>Randvoorwaarden:</a:t>
            </a:r>
            <a:endParaRPr lang="nl-NL" dirty="0"/>
          </a:p>
          <a:p>
            <a:r>
              <a:rPr lang="nl-NL" dirty="0" smtClean="0"/>
              <a:t>Te hanteren normatieve veiligheid voor de bestaande brug is 15 jaar op afkeurniveau. RWS hanteert gebruiksniveau</a:t>
            </a:r>
          </a:p>
          <a:p>
            <a:r>
              <a:rPr lang="nl-NL" dirty="0"/>
              <a:t>A</a:t>
            </a:r>
            <a:r>
              <a:rPr lang="nl-NL" dirty="0" smtClean="0"/>
              <a:t>antal voertuigen vermoeiing 2,5</a:t>
            </a:r>
            <a:r>
              <a:rPr lang="nl-NL" baseline="30000" dirty="0" smtClean="0"/>
              <a:t>e</a:t>
            </a:r>
            <a:r>
              <a:rPr lang="nl-NL" dirty="0" smtClean="0"/>
              <a:t>6 per jaar</a:t>
            </a:r>
          </a:p>
          <a:p>
            <a:r>
              <a:rPr lang="el-GR" dirty="0" smtClean="0">
                <a:latin typeface="GreekC" panose="00000400000000000000" pitchFamily="2" charset="0"/>
                <a:cs typeface="GreekC" panose="00000400000000000000" pitchFamily="2" charset="0"/>
              </a:rPr>
              <a:t>α</a:t>
            </a:r>
            <a:r>
              <a:rPr lang="en-US" dirty="0" smtClean="0">
                <a:cs typeface="GreekC" panose="00000400000000000000" pitchFamily="2" charset="0"/>
              </a:rPr>
              <a:t>=1,15</a:t>
            </a:r>
            <a:endParaRPr lang="nl-NL" dirty="0" smtClean="0"/>
          </a:p>
          <a:p>
            <a:endParaRPr lang="nl-NL" dirty="0" smtClean="0"/>
          </a:p>
          <a:p>
            <a:pPr marL="0" indent="0">
              <a:buNone/>
            </a:pPr>
            <a:r>
              <a:rPr lang="nl-NL" dirty="0" smtClean="0"/>
              <a:t>Dus…</a:t>
            </a:r>
          </a:p>
          <a:p>
            <a:endParaRPr lang="nl-NL" dirty="0"/>
          </a:p>
          <a:p>
            <a:r>
              <a:rPr lang="nl-NL" dirty="0" smtClean="0"/>
              <a:t>Gereduceerde </a:t>
            </a:r>
            <a:r>
              <a:rPr lang="el-GR" dirty="0" smtClean="0">
                <a:latin typeface="GreekC" panose="00000400000000000000" pitchFamily="2" charset="0"/>
                <a:cs typeface="GreekC" panose="00000400000000000000" pitchFamily="2" charset="0"/>
              </a:rPr>
              <a:t>α</a:t>
            </a:r>
            <a:r>
              <a:rPr lang="en-US" dirty="0" smtClean="0">
                <a:cs typeface="GreekC" panose="00000400000000000000" pitchFamily="2" charset="0"/>
              </a:rPr>
              <a:t> en </a:t>
            </a:r>
            <a:r>
              <a:rPr lang="nl-NL" dirty="0" smtClean="0">
                <a:cs typeface="GreekC" panose="00000400000000000000" pitchFamily="2" charset="0"/>
              </a:rPr>
              <a:t>werkelijke verkeersaantallen </a:t>
            </a:r>
            <a:r>
              <a:rPr lang="nl-NL" dirty="0" err="1" smtClean="0"/>
              <a:t>a.h.v</a:t>
            </a:r>
            <a:r>
              <a:rPr lang="nl-NL" dirty="0" smtClean="0"/>
              <a:t>. metingen</a:t>
            </a:r>
          </a:p>
          <a:p>
            <a:r>
              <a:rPr lang="nl-NL" dirty="0" smtClean="0"/>
              <a:t>Risico aansprakelijkheid door afwijking van normkader</a:t>
            </a:r>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2736560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1691680" y="4005064"/>
          <a:ext cx="6953533" cy="2451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p:cNvGraphicFramePr>
            <a:graphicFrameLocks/>
          </p:cNvGraphicFramePr>
          <p:nvPr>
            <p:extLst/>
          </p:nvPr>
        </p:nvGraphicFramePr>
        <p:xfrm>
          <a:off x="-2540726" y="946904"/>
          <a:ext cx="76962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04197" y="2132856"/>
            <a:ext cx="3568328" cy="1785104"/>
          </a:xfrm>
          <a:prstGeom prst="rect">
            <a:avLst/>
          </a:prstGeom>
          <a:noFill/>
        </p:spPr>
        <p:txBody>
          <a:bodyPr wrap="square" rtlCol="0">
            <a:spAutoFit/>
          </a:bodyPr>
          <a:lstStyle/>
          <a:p>
            <a:pPr fontAlgn="base">
              <a:spcBef>
                <a:spcPct val="0"/>
              </a:spcBef>
              <a:spcAft>
                <a:spcPct val="0"/>
              </a:spcAft>
            </a:pPr>
            <a:r>
              <a:rPr lang="nl-NL" sz="2200" dirty="0" err="1" smtClean="0">
                <a:solidFill>
                  <a:srgbClr val="000000"/>
                </a:solidFill>
                <a:cs typeface="Arial" pitchFamily="34" charset="0"/>
              </a:rPr>
              <a:t>N</a:t>
            </a:r>
            <a:r>
              <a:rPr lang="nl-NL" sz="2200" baseline="-25000" dirty="0" err="1" smtClean="0">
                <a:solidFill>
                  <a:srgbClr val="000000"/>
                </a:solidFill>
                <a:cs typeface="Arial" pitchFamily="34" charset="0"/>
              </a:rPr>
              <a:t>obs</a:t>
            </a:r>
            <a:r>
              <a:rPr lang="nl-NL" sz="2200" baseline="-25000" dirty="0" smtClean="0">
                <a:solidFill>
                  <a:srgbClr val="000000"/>
                </a:solidFill>
                <a:cs typeface="Arial" pitchFamily="34" charset="0"/>
              </a:rPr>
              <a:t> </a:t>
            </a:r>
            <a:r>
              <a:rPr lang="nl-NL" sz="2200" dirty="0" smtClean="0">
                <a:solidFill>
                  <a:srgbClr val="000000"/>
                </a:solidFill>
                <a:cs typeface="Arial" pitchFamily="34" charset="0"/>
              </a:rPr>
              <a:t>&gt; 2,0 miljoen na 2025</a:t>
            </a:r>
          </a:p>
          <a:p>
            <a:pPr fontAlgn="base">
              <a:spcBef>
                <a:spcPct val="0"/>
              </a:spcBef>
              <a:spcAft>
                <a:spcPct val="0"/>
              </a:spcAft>
            </a:pPr>
            <a:endParaRPr lang="nl-NL" sz="2200" dirty="0">
              <a:solidFill>
                <a:srgbClr val="000000"/>
              </a:solidFill>
              <a:cs typeface="Arial" pitchFamily="34" charset="0"/>
            </a:endParaRPr>
          </a:p>
          <a:p>
            <a:pPr fontAlgn="base">
              <a:spcBef>
                <a:spcPct val="0"/>
              </a:spcBef>
              <a:spcAft>
                <a:spcPct val="0"/>
              </a:spcAft>
            </a:pPr>
            <a:r>
              <a:rPr lang="nl-NL" sz="2200" dirty="0" smtClean="0">
                <a:solidFill>
                  <a:srgbClr val="000000"/>
                </a:solidFill>
                <a:cs typeface="Arial" pitchFamily="34" charset="0"/>
              </a:rPr>
              <a:t>Vermoeiingsberekening tot en met 2025</a:t>
            </a:r>
            <a:endParaRPr lang="nl-NL" sz="2200" dirty="0">
              <a:solidFill>
                <a:srgbClr val="000000"/>
              </a:solidFill>
              <a:cs typeface="Arial" pitchFamily="34" charset="0"/>
            </a:endParaRPr>
          </a:p>
        </p:txBody>
      </p:sp>
      <p:sp>
        <p:nvSpPr>
          <p:cNvPr id="8"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
        <p:nvSpPr>
          <p:cNvPr id="9" name="Title 1"/>
          <p:cNvSpPr txBox="1">
            <a:spLocks/>
          </p:cNvSpPr>
          <p:nvPr/>
        </p:nvSpPr>
        <p:spPr bwMode="auto">
          <a:xfrm>
            <a:off x="468000" y="1295999"/>
            <a:ext cx="840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a:lstStyle>
          <a:p>
            <a:r>
              <a:rPr lang="nl-NL" dirty="0" smtClean="0"/>
              <a:t>Bovenbouw – vrachtwagen intensiteit</a:t>
            </a:r>
            <a:endParaRPr lang="nl-NL" kern="0" dirty="0"/>
          </a:p>
        </p:txBody>
      </p:sp>
    </p:spTree>
    <p:extLst>
      <p:ext uri="{BB962C8B-B14F-4D97-AF65-F5344CB8AC3E}">
        <p14:creationId xmlns:p14="http://schemas.microsoft.com/office/powerpoint/2010/main" val="380673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8313" y="1295400"/>
            <a:ext cx="8402637" cy="400050"/>
          </a:xfrm>
        </p:spPr>
        <p:txBody>
          <a:bodyPr/>
          <a:lstStyle/>
          <a:p>
            <a:pPr eaLnBrk="1" hangingPunct="1"/>
            <a:r>
              <a:rPr lang="nl-NL" altLang="nl-NL" smtClean="0"/>
              <a:t>Opening</a:t>
            </a:r>
          </a:p>
        </p:txBody>
      </p:sp>
      <p:sp>
        <p:nvSpPr>
          <p:cNvPr id="4099" name="Tijdelijke aanduiding voor tekst 2"/>
          <p:cNvSpPr>
            <a:spLocks noGrp="1"/>
          </p:cNvSpPr>
          <p:nvPr>
            <p:ph type="body" sz="quarter" idx="11"/>
          </p:nvPr>
        </p:nvSpPr>
        <p:spPr>
          <a:xfrm>
            <a:off x="468313" y="1773238"/>
            <a:ext cx="8402637" cy="4535487"/>
          </a:xfrm>
        </p:spPr>
        <p:txBody>
          <a:bodyPr/>
          <a:lstStyle/>
          <a:p>
            <a:pPr eaLnBrk="1" hangingPunct="1">
              <a:buFont typeface="Arial" charset="0"/>
              <a:buChar char="•"/>
              <a:defRPr/>
            </a:pPr>
            <a:r>
              <a:rPr lang="nl-NL" altLang="nl-NL" sz="1600" dirty="0" smtClean="0"/>
              <a:t>Welkom!</a:t>
            </a:r>
          </a:p>
          <a:p>
            <a:pPr marL="0" indent="0" eaLnBrk="1" hangingPunct="1">
              <a:buFont typeface="Arial" charset="0"/>
              <a:buNone/>
              <a:defRPr/>
            </a:pPr>
            <a:endParaRPr lang="nl-NL" altLang="nl-NL" sz="1600" dirty="0" smtClean="0"/>
          </a:p>
          <a:p>
            <a:pPr eaLnBrk="1" hangingPunct="1">
              <a:buFont typeface="Arial" charset="0"/>
              <a:buChar char="•"/>
              <a:defRPr/>
            </a:pPr>
            <a:r>
              <a:rPr lang="nl-NL" altLang="nl-NL" sz="1600" dirty="0"/>
              <a:t>Aantal nieuwe deelnemers</a:t>
            </a:r>
          </a:p>
          <a:p>
            <a:pPr eaLnBrk="1" hangingPunct="1">
              <a:buFont typeface="Arial" charset="0"/>
              <a:buChar char="•"/>
              <a:defRPr/>
            </a:pPr>
            <a:endParaRPr lang="nl-NL" altLang="nl-NL" sz="1600" dirty="0" smtClean="0"/>
          </a:p>
          <a:p>
            <a:pPr eaLnBrk="1" hangingPunct="1">
              <a:buFont typeface="Arial" charset="0"/>
              <a:buChar char="•"/>
              <a:defRPr/>
            </a:pPr>
            <a:r>
              <a:rPr lang="nl-NL" altLang="nl-NL" sz="1600" dirty="0" smtClean="0"/>
              <a:t>Aangenaam verrast met de oogst van 5 september 2016!</a:t>
            </a:r>
          </a:p>
          <a:p>
            <a:pPr lvl="1" eaLnBrk="1" hangingPunct="1">
              <a:defRPr/>
            </a:pPr>
            <a:r>
              <a:rPr lang="nl-NL" altLang="nl-NL" sz="1600" dirty="0" smtClean="0"/>
              <a:t>Mooie ideeën</a:t>
            </a:r>
          </a:p>
          <a:p>
            <a:pPr lvl="1" eaLnBrk="1" hangingPunct="1">
              <a:defRPr/>
            </a:pPr>
            <a:r>
              <a:rPr lang="nl-NL" altLang="nl-NL" sz="1600" dirty="0" smtClean="0"/>
              <a:t>Enthousiasme</a:t>
            </a:r>
          </a:p>
          <a:p>
            <a:pPr lvl="1" eaLnBrk="1" hangingPunct="1">
              <a:defRPr/>
            </a:pPr>
            <a:r>
              <a:rPr lang="nl-NL" altLang="nl-NL" sz="1600" dirty="0" smtClean="0"/>
              <a:t>Openheid</a:t>
            </a:r>
          </a:p>
          <a:p>
            <a:pPr marL="0" indent="0" eaLnBrk="1" hangingPunct="1">
              <a:buFont typeface="Arial" charset="0"/>
              <a:buNone/>
              <a:defRPr/>
            </a:pPr>
            <a:endParaRPr lang="nl-NL" altLang="nl-NL" sz="1600" dirty="0" smtClean="0"/>
          </a:p>
          <a:p>
            <a:pPr eaLnBrk="1" hangingPunct="1">
              <a:buFont typeface="Arial" charset="0"/>
              <a:buChar char="•"/>
              <a:defRPr/>
            </a:pPr>
            <a:r>
              <a:rPr lang="nl-NL" altLang="nl-NL" sz="1600" dirty="0" smtClean="0"/>
              <a:t>Hebben jullie nog over het dilemma en de Suurhoffbrug nagedacht?</a:t>
            </a:r>
          </a:p>
          <a:p>
            <a:pPr lvl="1" eaLnBrk="1" hangingPunct="1">
              <a:defRPr/>
            </a:pPr>
            <a:r>
              <a:rPr lang="nl-NL" altLang="nl-NL" sz="1600" dirty="0" smtClean="0"/>
              <a:t>Nadere informatie toegezonden</a:t>
            </a:r>
          </a:p>
          <a:p>
            <a:pPr lvl="1" eaLnBrk="1" hangingPunct="1">
              <a:defRPr/>
            </a:pPr>
            <a:r>
              <a:rPr lang="nl-NL" altLang="nl-NL" sz="1600" dirty="0" smtClean="0"/>
              <a:t>Vragen en/of nieuwe ideeën bij binnenkomst</a:t>
            </a:r>
          </a:p>
          <a:p>
            <a:pPr lvl="1" eaLnBrk="1" hangingPunct="1">
              <a:defRPr/>
            </a:pPr>
            <a:endParaRPr lang="nl-NL" altLang="nl-NL" sz="1600" dirty="0"/>
          </a:p>
        </p:txBody>
      </p:sp>
    </p:spTree>
    <p:extLst>
      <p:ext uri="{BB962C8B-B14F-4D97-AF65-F5344CB8AC3E}">
        <p14:creationId xmlns:p14="http://schemas.microsoft.com/office/powerpoint/2010/main" val="15809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500"/>
                                        <p:tgtEl>
                                          <p:spTgt spid="4099">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9">
                                            <p:txEl>
                                              <p:pRg st="5" end="5"/>
                                            </p:txEl>
                                          </p:spTgt>
                                        </p:tgtEl>
                                        <p:attrNameLst>
                                          <p:attrName>style.visibility</p:attrName>
                                        </p:attrNameLst>
                                      </p:cBhvr>
                                      <p:to>
                                        <p:strVal val="visible"/>
                                      </p:to>
                                    </p:set>
                                    <p:animEffect transition="in" filter="fade">
                                      <p:cBhvr>
                                        <p:cTn id="20" dur="500"/>
                                        <p:tgtEl>
                                          <p:spTgt spid="4099">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fade">
                                      <p:cBhvr>
                                        <p:cTn id="23" dur="500"/>
                                        <p:tgtEl>
                                          <p:spTgt spid="4099">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099">
                                            <p:txEl>
                                              <p:pRg st="7" end="7"/>
                                            </p:txEl>
                                          </p:spTgt>
                                        </p:tgtEl>
                                        <p:attrNameLst>
                                          <p:attrName>style.visibility</p:attrName>
                                        </p:attrNameLst>
                                      </p:cBhvr>
                                      <p:to>
                                        <p:strVal val="visible"/>
                                      </p:to>
                                    </p:set>
                                    <p:animEffect transition="in" filter="fade">
                                      <p:cBhvr>
                                        <p:cTn id="26" dur="500"/>
                                        <p:tgtEl>
                                          <p:spTgt spid="409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9">
                                            <p:txEl>
                                              <p:pRg st="9" end="9"/>
                                            </p:txEl>
                                          </p:spTgt>
                                        </p:tgtEl>
                                        <p:attrNameLst>
                                          <p:attrName>style.visibility</p:attrName>
                                        </p:attrNameLst>
                                      </p:cBhvr>
                                      <p:to>
                                        <p:strVal val="visible"/>
                                      </p:to>
                                    </p:set>
                                    <p:animEffect transition="in" filter="fade">
                                      <p:cBhvr>
                                        <p:cTn id="31" dur="500"/>
                                        <p:tgtEl>
                                          <p:spTgt spid="4099">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099">
                                            <p:txEl>
                                              <p:pRg st="10" end="10"/>
                                            </p:txEl>
                                          </p:spTgt>
                                        </p:tgtEl>
                                        <p:attrNameLst>
                                          <p:attrName>style.visibility</p:attrName>
                                        </p:attrNameLst>
                                      </p:cBhvr>
                                      <p:to>
                                        <p:strVal val="visible"/>
                                      </p:to>
                                    </p:set>
                                    <p:animEffect transition="in" filter="fade">
                                      <p:cBhvr>
                                        <p:cTn id="34" dur="500"/>
                                        <p:tgtEl>
                                          <p:spTgt spid="4099">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099">
                                            <p:txEl>
                                              <p:pRg st="11" end="11"/>
                                            </p:txEl>
                                          </p:spTgt>
                                        </p:tgtEl>
                                        <p:attrNameLst>
                                          <p:attrName>style.visibility</p:attrName>
                                        </p:attrNameLst>
                                      </p:cBhvr>
                                      <p:to>
                                        <p:strVal val="visible"/>
                                      </p:to>
                                    </p:set>
                                    <p:animEffect transition="in" filter="fade">
                                      <p:cBhvr>
                                        <p:cTn id="37"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tekst 2"/>
          <p:cNvSpPr>
            <a:spLocks noGrp="1"/>
          </p:cNvSpPr>
          <p:nvPr>
            <p:ph type="body" sz="quarter" idx="11"/>
          </p:nvPr>
        </p:nvSpPr>
        <p:spPr>
          <a:xfrm>
            <a:off x="468313" y="1844675"/>
            <a:ext cx="3887787" cy="4140200"/>
          </a:xfrm>
        </p:spPr>
        <p:txBody>
          <a:bodyPr/>
          <a:lstStyle/>
          <a:p>
            <a:pPr eaLnBrk="1" hangingPunct="1"/>
            <a:r>
              <a:rPr lang="en-US" altLang="nl-NL" smtClean="0"/>
              <a:t>2x2 rijstroken + Langzaam verkeer verbinding</a:t>
            </a:r>
          </a:p>
          <a:p>
            <a:pPr eaLnBrk="1" hangingPunct="1"/>
            <a:endParaRPr lang="en-US" altLang="nl-NL" smtClean="0"/>
          </a:p>
          <a:p>
            <a:pPr eaLnBrk="1" hangingPunct="1"/>
            <a:r>
              <a:rPr lang="en-US" altLang="nl-NL" smtClean="0"/>
              <a:t>Drie losse stalen bruggen</a:t>
            </a:r>
          </a:p>
          <a:p>
            <a:pPr lvl="1" eaLnBrk="1" hangingPunct="1"/>
            <a:r>
              <a:rPr lang="en-US" altLang="nl-NL" smtClean="0"/>
              <a:t>Zuidelijke vaste brug</a:t>
            </a:r>
          </a:p>
          <a:p>
            <a:pPr lvl="2" eaLnBrk="1" hangingPunct="1"/>
            <a:r>
              <a:rPr lang="en-US" altLang="nl-NL" smtClean="0"/>
              <a:t>totaal: 152m </a:t>
            </a:r>
          </a:p>
          <a:p>
            <a:pPr lvl="2" eaLnBrk="1" hangingPunct="1"/>
            <a:r>
              <a:rPr lang="en-US" altLang="nl-NL" smtClean="0"/>
              <a:t>zuidzijde: 56m</a:t>
            </a:r>
          </a:p>
          <a:p>
            <a:pPr lvl="2" eaLnBrk="1" hangingPunct="1"/>
            <a:r>
              <a:rPr lang="nl-NL" altLang="nl-NL" smtClean="0"/>
              <a:t>hoofdoverspanning: 95m</a:t>
            </a:r>
          </a:p>
          <a:p>
            <a:pPr lvl="1" eaLnBrk="1" hangingPunct="1"/>
            <a:r>
              <a:rPr lang="en-US" altLang="nl-NL" smtClean="0"/>
              <a:t>Bascule brug</a:t>
            </a:r>
          </a:p>
          <a:p>
            <a:pPr lvl="2" eaLnBrk="1" hangingPunct="1"/>
            <a:r>
              <a:rPr lang="en-US" altLang="nl-NL" smtClean="0"/>
              <a:t>40m</a:t>
            </a:r>
          </a:p>
          <a:p>
            <a:pPr lvl="1" eaLnBrk="1" hangingPunct="1"/>
            <a:r>
              <a:rPr lang="en-US" altLang="nl-NL" smtClean="0"/>
              <a:t>Noordelijke aanbrug</a:t>
            </a:r>
          </a:p>
          <a:p>
            <a:pPr lvl="2" eaLnBrk="1" hangingPunct="1"/>
            <a:r>
              <a:rPr lang="en-US" altLang="nl-NL" smtClean="0"/>
              <a:t>41m</a:t>
            </a:r>
          </a:p>
        </p:txBody>
      </p:sp>
      <p:sp>
        <p:nvSpPr>
          <p:cNvPr id="5123" name="Titel 1"/>
          <p:cNvSpPr>
            <a:spLocks noGrp="1"/>
          </p:cNvSpPr>
          <p:nvPr>
            <p:ph type="title"/>
          </p:nvPr>
        </p:nvSpPr>
        <p:spPr>
          <a:xfrm>
            <a:off x="468313" y="1295400"/>
            <a:ext cx="8402637" cy="400050"/>
          </a:xfrm>
        </p:spPr>
        <p:txBody>
          <a:bodyPr/>
          <a:lstStyle/>
          <a:p>
            <a:pPr eaLnBrk="1" hangingPunct="1"/>
            <a:r>
              <a:rPr lang="en-US" altLang="nl-NL" dirty="0" err="1"/>
              <a:t>Bovenbouw</a:t>
            </a:r>
            <a:endParaRPr lang="nl-NL" altLang="nl-NL" dirty="0" smtClean="0"/>
          </a:p>
        </p:txBody>
      </p:sp>
      <p:pic>
        <p:nvPicPr>
          <p:cNvPr id="5124" name="Picture 5" descr="U:\Suurhoffbrug\Materiaal VE-sessie\2015-03-05-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420938"/>
            <a:ext cx="464026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
          <p:cNvSpPr txBox="1">
            <a:spLocks noChangeArrowheads="1"/>
          </p:cNvSpPr>
          <p:nvPr/>
        </p:nvSpPr>
        <p:spPr bwMode="auto">
          <a:xfrm>
            <a:off x="4356100" y="2006600"/>
            <a:ext cx="7921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34" charset="0"/>
                <a:cs typeface="Arial" charset="0"/>
              </a:defRPr>
            </a:lvl1pPr>
            <a:lvl2pPr marL="742950" indent="-285750">
              <a:defRPr sz="2200">
                <a:solidFill>
                  <a:schemeClr val="tx1"/>
                </a:solidFill>
                <a:latin typeface="Verdana" pitchFamily="34" charset="0"/>
                <a:cs typeface="Arial" charset="0"/>
              </a:defRPr>
            </a:lvl2pPr>
            <a:lvl3pPr marL="1143000" indent="-228600">
              <a:defRPr sz="2200">
                <a:solidFill>
                  <a:schemeClr val="tx1"/>
                </a:solidFill>
                <a:latin typeface="Verdana" pitchFamily="34" charset="0"/>
                <a:cs typeface="Arial" charset="0"/>
              </a:defRPr>
            </a:lvl3pPr>
            <a:lvl4pPr marL="1600200" indent="-228600">
              <a:defRPr sz="2200">
                <a:solidFill>
                  <a:schemeClr val="tx1"/>
                </a:solidFill>
                <a:latin typeface="Verdana" pitchFamily="34" charset="0"/>
                <a:cs typeface="Arial" charset="0"/>
              </a:defRPr>
            </a:lvl4pPr>
            <a:lvl5pPr marL="2057400" indent="-22860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fontAlgn="base">
              <a:spcBef>
                <a:spcPct val="0"/>
              </a:spcBef>
              <a:spcAft>
                <a:spcPct val="0"/>
              </a:spcAft>
            </a:pPr>
            <a:r>
              <a:rPr lang="en-US" altLang="nl-NL">
                <a:solidFill>
                  <a:srgbClr val="000000"/>
                </a:solidFill>
              </a:rPr>
              <a:t>zuid</a:t>
            </a:r>
            <a:endParaRPr lang="nl-NL" altLang="nl-NL">
              <a:solidFill>
                <a:srgbClr val="000000"/>
              </a:solidFill>
            </a:endParaRPr>
          </a:p>
        </p:txBody>
      </p:sp>
      <p:sp>
        <p:nvSpPr>
          <p:cNvPr id="5127" name="TextBox 6"/>
          <p:cNvSpPr txBox="1">
            <a:spLocks noChangeArrowheads="1"/>
          </p:cNvSpPr>
          <p:nvPr/>
        </p:nvSpPr>
        <p:spPr bwMode="auto">
          <a:xfrm>
            <a:off x="8135938" y="5516563"/>
            <a:ext cx="10080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34" charset="0"/>
                <a:cs typeface="Arial" charset="0"/>
              </a:defRPr>
            </a:lvl1pPr>
            <a:lvl2pPr marL="742950" indent="-285750">
              <a:defRPr sz="2200">
                <a:solidFill>
                  <a:schemeClr val="tx1"/>
                </a:solidFill>
                <a:latin typeface="Verdana" pitchFamily="34" charset="0"/>
                <a:cs typeface="Arial" charset="0"/>
              </a:defRPr>
            </a:lvl2pPr>
            <a:lvl3pPr marL="1143000" indent="-228600">
              <a:defRPr sz="2200">
                <a:solidFill>
                  <a:schemeClr val="tx1"/>
                </a:solidFill>
                <a:latin typeface="Verdana" pitchFamily="34" charset="0"/>
                <a:cs typeface="Arial" charset="0"/>
              </a:defRPr>
            </a:lvl3pPr>
            <a:lvl4pPr marL="1600200" indent="-228600">
              <a:defRPr sz="2200">
                <a:solidFill>
                  <a:schemeClr val="tx1"/>
                </a:solidFill>
                <a:latin typeface="Verdana" pitchFamily="34" charset="0"/>
                <a:cs typeface="Arial" charset="0"/>
              </a:defRPr>
            </a:lvl4pPr>
            <a:lvl5pPr marL="2057400" indent="-22860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fontAlgn="base">
              <a:spcBef>
                <a:spcPct val="0"/>
              </a:spcBef>
              <a:spcAft>
                <a:spcPct val="0"/>
              </a:spcAft>
            </a:pPr>
            <a:r>
              <a:rPr lang="en-US" altLang="nl-NL">
                <a:solidFill>
                  <a:srgbClr val="000000"/>
                </a:solidFill>
              </a:rPr>
              <a:t>noord</a:t>
            </a:r>
            <a:endParaRPr lang="nl-NL" altLang="nl-NL">
              <a:solidFill>
                <a:srgbClr val="000000"/>
              </a:solidFill>
            </a:endParaRPr>
          </a:p>
        </p:txBody>
      </p:sp>
      <p:sp>
        <p:nvSpPr>
          <p:cNvPr id="8"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70002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1295400"/>
            <a:ext cx="8402637" cy="400050"/>
          </a:xfrm>
        </p:spPr>
        <p:txBody>
          <a:bodyPr/>
          <a:lstStyle/>
          <a:p>
            <a:r>
              <a:rPr lang="en-US" altLang="nl-NL" dirty="0" err="1"/>
              <a:t>Bovenbouw</a:t>
            </a:r>
            <a:endParaRPr lang="nl-NL" altLang="nl-NL" dirty="0" smtClean="0"/>
          </a:p>
        </p:txBody>
      </p:sp>
      <p:sp>
        <p:nvSpPr>
          <p:cNvPr id="6147" name="Text Placeholder 2"/>
          <p:cNvSpPr>
            <a:spLocks noGrp="1"/>
          </p:cNvSpPr>
          <p:nvPr>
            <p:ph type="body" sz="quarter" idx="11"/>
          </p:nvPr>
        </p:nvSpPr>
        <p:spPr>
          <a:xfrm>
            <a:off x="468313" y="2070100"/>
            <a:ext cx="8402637" cy="4140200"/>
          </a:xfrm>
        </p:spPr>
        <p:txBody>
          <a:bodyPr/>
          <a:lstStyle/>
          <a:p>
            <a:endParaRPr lang="nl-NL" altLang="nl-NL" smtClean="0"/>
          </a:p>
        </p:txBody>
      </p:sp>
      <p:pic>
        <p:nvPicPr>
          <p:cNvPr id="61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84538"/>
            <a:ext cx="885348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161239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1295400"/>
            <a:ext cx="8402637" cy="400050"/>
          </a:xfrm>
        </p:spPr>
        <p:txBody>
          <a:bodyPr/>
          <a:lstStyle/>
          <a:p>
            <a:r>
              <a:rPr lang="en-US" altLang="nl-NL" dirty="0" err="1" smtClean="0"/>
              <a:t>Bovenbouw</a:t>
            </a:r>
            <a:endParaRPr lang="nl-NL" altLang="nl-NL" dirty="0" smtClean="0"/>
          </a:p>
        </p:txBody>
      </p:sp>
      <p:pic>
        <p:nvPicPr>
          <p:cNvPr id="71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492375"/>
            <a:ext cx="89281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25309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Bovenbouw</a:t>
            </a:r>
            <a:endParaRPr lang="nl-NL" dirty="0"/>
          </a:p>
        </p:txBody>
      </p:sp>
      <p:sp>
        <p:nvSpPr>
          <p:cNvPr id="3" name="Text Placeholder 2"/>
          <p:cNvSpPr>
            <a:spLocks noGrp="1"/>
          </p:cNvSpPr>
          <p:nvPr>
            <p:ph type="body" sz="quarter" idx="11"/>
          </p:nvPr>
        </p:nvSpPr>
        <p:spPr/>
        <p:txBody>
          <a:bodyPr/>
          <a:lstStyle/>
          <a:p>
            <a:pPr marL="0" indent="0" eaLnBrk="1" hangingPunct="1">
              <a:spcBef>
                <a:spcPts val="423"/>
              </a:spcBef>
              <a:buNone/>
              <a:defRPr/>
            </a:pPr>
            <a:r>
              <a:rPr lang="nl-NL" dirty="0"/>
              <a:t>Statisch:</a:t>
            </a:r>
          </a:p>
          <a:p>
            <a:pPr eaLnBrk="1" hangingPunct="1">
              <a:spcBef>
                <a:spcPts val="423"/>
              </a:spcBef>
              <a:defRPr/>
            </a:pPr>
            <a:r>
              <a:rPr lang="nl-NL" dirty="0"/>
              <a:t>Plooi </a:t>
            </a:r>
            <a:r>
              <a:rPr lang="nl-NL" dirty="0" smtClean="0"/>
              <a:t>westelijke hoofdligger bij steunpunt, zijde hoofdoverspanning</a:t>
            </a:r>
            <a:endParaRPr lang="nl-NL" dirty="0"/>
          </a:p>
          <a:p>
            <a:pPr eaLnBrk="1" hangingPunct="1">
              <a:spcBef>
                <a:spcPts val="423"/>
              </a:spcBef>
              <a:defRPr/>
            </a:pPr>
            <a:r>
              <a:rPr lang="nl-NL" dirty="0" smtClean="0"/>
              <a:t>Overschrijding spanningen </a:t>
            </a:r>
            <a:r>
              <a:rPr lang="nl-NL" dirty="0"/>
              <a:t>dekplaat Noord en </a:t>
            </a:r>
            <a:r>
              <a:rPr lang="nl-NL" dirty="0" smtClean="0"/>
              <a:t>bij tussenpijler</a:t>
            </a:r>
            <a:endParaRPr lang="nl-NL" dirty="0"/>
          </a:p>
          <a:p>
            <a:pPr eaLnBrk="1" hangingPunct="1">
              <a:spcBef>
                <a:spcPts val="423"/>
              </a:spcBef>
              <a:defRPr/>
            </a:pPr>
            <a:r>
              <a:rPr lang="nl-NL" dirty="0" err="1"/>
              <a:t>Oplegverstijvers</a:t>
            </a:r>
            <a:r>
              <a:rPr lang="nl-NL" dirty="0"/>
              <a:t> </a:t>
            </a:r>
            <a:r>
              <a:rPr lang="nl-NL" dirty="0" smtClean="0"/>
              <a:t>tussensteunpunt</a:t>
            </a:r>
            <a:endParaRPr lang="nl-NL" dirty="0"/>
          </a:p>
          <a:p>
            <a:pPr eaLnBrk="1" hangingPunct="1">
              <a:spcBef>
                <a:spcPts val="423"/>
              </a:spcBef>
              <a:defRPr/>
            </a:pPr>
            <a:r>
              <a:rPr lang="nl-NL" dirty="0" smtClean="0"/>
              <a:t>Aanvaarbelasting hoofdliggers</a:t>
            </a:r>
          </a:p>
          <a:p>
            <a:pPr eaLnBrk="1" hangingPunct="1">
              <a:spcBef>
                <a:spcPts val="423"/>
              </a:spcBef>
              <a:defRPr/>
            </a:pPr>
            <a:r>
              <a:rPr lang="nl-NL" dirty="0" smtClean="0"/>
              <a:t>(trekverankering)</a:t>
            </a:r>
          </a:p>
          <a:p>
            <a:pPr eaLnBrk="1" hangingPunct="1">
              <a:spcBef>
                <a:spcPts val="423"/>
              </a:spcBef>
              <a:defRPr/>
            </a:pPr>
            <a:r>
              <a:rPr lang="nl-NL" dirty="0" smtClean="0"/>
              <a:t>(boutverbindingen flens en lijfplaat hoofdligger)</a:t>
            </a:r>
          </a:p>
        </p:txBody>
      </p:sp>
      <p:pic>
        <p:nvPicPr>
          <p:cNvPr id="4" name="Picture 3"/>
          <p:cNvPicPr>
            <a:picLocks noChangeAspect="1"/>
          </p:cNvPicPr>
          <p:nvPr/>
        </p:nvPicPr>
        <p:blipFill>
          <a:blip r:embed="rId3"/>
          <a:stretch>
            <a:fillRect/>
          </a:stretch>
        </p:blipFill>
        <p:spPr>
          <a:xfrm>
            <a:off x="1" y="4359378"/>
            <a:ext cx="9143998" cy="1850622"/>
          </a:xfrm>
          <a:prstGeom prst="rect">
            <a:avLst/>
          </a:prstGeom>
        </p:spPr>
      </p:pic>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238167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nl-NL" dirty="0" smtClean="0"/>
              <a:t>Bovenbouw</a:t>
            </a:r>
            <a:endParaRPr lang="nl-NL" dirty="0"/>
          </a:p>
        </p:txBody>
      </p:sp>
      <p:sp>
        <p:nvSpPr>
          <p:cNvPr id="3" name="Text Placeholder 2"/>
          <p:cNvSpPr>
            <a:spLocks noGrp="1"/>
          </p:cNvSpPr>
          <p:nvPr>
            <p:ph type="body" sz="quarter" idx="11"/>
          </p:nvPr>
        </p:nvSpPr>
        <p:spPr/>
        <p:txBody>
          <a:bodyPr/>
          <a:lstStyle/>
          <a:p>
            <a:pPr marL="0" indent="0" eaLnBrk="1" hangingPunct="1">
              <a:spcBef>
                <a:spcPts val="423"/>
              </a:spcBef>
              <a:buNone/>
              <a:defRPr/>
            </a:pPr>
            <a:r>
              <a:rPr lang="nl-NL" dirty="0" smtClean="0"/>
              <a:t>Vermoeiing:</a:t>
            </a:r>
          </a:p>
          <a:p>
            <a:pPr eaLnBrk="1" hangingPunct="1">
              <a:spcBef>
                <a:spcPts val="423"/>
              </a:spcBef>
              <a:defRPr/>
            </a:pPr>
            <a:r>
              <a:rPr lang="nl-NL" dirty="0" smtClean="0"/>
              <a:t>Verbinding </a:t>
            </a:r>
            <a:r>
              <a:rPr lang="nl-NL" dirty="0"/>
              <a:t>dwarsdrager &amp; </a:t>
            </a:r>
            <a:r>
              <a:rPr lang="nl-NL" dirty="0" err="1"/>
              <a:t>uitkraging</a:t>
            </a:r>
            <a:r>
              <a:rPr lang="nl-NL" dirty="0"/>
              <a:t/>
            </a:r>
            <a:br>
              <a:rPr lang="nl-NL" dirty="0"/>
            </a:br>
            <a:r>
              <a:rPr lang="nl-NL" dirty="0"/>
              <a:t>met lijft westelijke </a:t>
            </a:r>
            <a:r>
              <a:rPr lang="nl-NL" dirty="0" smtClean="0"/>
              <a:t>hoofdligger</a:t>
            </a:r>
          </a:p>
          <a:p>
            <a:pPr eaLnBrk="1" hangingPunct="1">
              <a:spcBef>
                <a:spcPts val="423"/>
              </a:spcBef>
              <a:defRPr/>
            </a:pPr>
            <a:r>
              <a:rPr lang="nl-NL" dirty="0"/>
              <a:t>(</a:t>
            </a:r>
            <a:r>
              <a:rPr lang="nl-NL" dirty="0" err="1"/>
              <a:t>Onderflens</a:t>
            </a:r>
            <a:r>
              <a:rPr lang="nl-NL" dirty="0"/>
              <a:t> hoofdligger west)</a:t>
            </a:r>
          </a:p>
          <a:p>
            <a:pPr eaLnBrk="1" hangingPunct="1">
              <a:spcBef>
                <a:spcPts val="423"/>
              </a:spcBef>
              <a:defRPr/>
            </a:pPr>
            <a:endParaRPr lang="nl-NL" dirty="0"/>
          </a:p>
          <a:p>
            <a:pPr eaLnBrk="1" hangingPunct="1">
              <a:spcBef>
                <a:spcPts val="423"/>
              </a:spcBef>
              <a:defRPr/>
            </a:pPr>
            <a:endParaRPr lang="nl-NL" dirty="0"/>
          </a:p>
        </p:txBody>
      </p:sp>
      <p:pic>
        <p:nvPicPr>
          <p:cNvPr id="4" name="Picture 3"/>
          <p:cNvPicPr>
            <a:picLocks noChangeAspect="1"/>
          </p:cNvPicPr>
          <p:nvPr/>
        </p:nvPicPr>
        <p:blipFill>
          <a:blip r:embed="rId3"/>
          <a:stretch>
            <a:fillRect/>
          </a:stretch>
        </p:blipFill>
        <p:spPr>
          <a:xfrm>
            <a:off x="1" y="4359378"/>
            <a:ext cx="9143998" cy="1850622"/>
          </a:xfrm>
          <a:prstGeom prst="rect">
            <a:avLst/>
          </a:prstGeom>
        </p:spPr>
      </p:pic>
      <p:pic>
        <p:nvPicPr>
          <p:cNvPr id="5" name="Picture 4"/>
          <p:cNvPicPr>
            <a:picLocks noChangeAspect="1"/>
          </p:cNvPicPr>
          <p:nvPr/>
        </p:nvPicPr>
        <p:blipFill>
          <a:blip r:embed="rId4"/>
          <a:stretch>
            <a:fillRect/>
          </a:stretch>
        </p:blipFill>
        <p:spPr>
          <a:xfrm>
            <a:off x="5436096" y="1754416"/>
            <a:ext cx="3066891" cy="2604962"/>
          </a:xfrm>
          <a:prstGeom prst="rect">
            <a:avLst/>
          </a:prstGeom>
        </p:spPr>
      </p:pic>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49282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68313" y="1295400"/>
            <a:ext cx="8402637" cy="400050"/>
          </a:xfrm>
        </p:spPr>
        <p:txBody>
          <a:bodyPr/>
          <a:lstStyle/>
          <a:p>
            <a:pPr eaLnBrk="1" hangingPunct="1"/>
            <a:r>
              <a:rPr lang="nl-NL" altLang="nl-NL" dirty="0" smtClean="0"/>
              <a:t>Bestaande fundering</a:t>
            </a:r>
          </a:p>
        </p:txBody>
      </p:sp>
      <p:sp>
        <p:nvSpPr>
          <p:cNvPr id="5" name="Tijdelijke aanduiding voor tekst 2"/>
          <p:cNvSpPr>
            <a:spLocks noGrp="1"/>
          </p:cNvSpPr>
          <p:nvPr>
            <p:ph type="body" sz="quarter" idx="11"/>
          </p:nvPr>
        </p:nvSpPr>
        <p:spPr>
          <a:xfrm>
            <a:off x="468313" y="1912938"/>
            <a:ext cx="8064500" cy="4140200"/>
          </a:xfrm>
        </p:spPr>
        <p:txBody>
          <a:bodyPr/>
          <a:lstStyle/>
          <a:p>
            <a:pPr eaLnBrk="1" hangingPunct="1">
              <a:spcBef>
                <a:spcPts val="423"/>
              </a:spcBef>
              <a:defRPr/>
            </a:pPr>
            <a:r>
              <a:rPr lang="nl-NL" dirty="0" smtClean="0"/>
              <a:t>Gedeelde fundering</a:t>
            </a:r>
          </a:p>
          <a:p>
            <a:pPr eaLnBrk="1" hangingPunct="1">
              <a:spcBef>
                <a:spcPts val="423"/>
              </a:spcBef>
              <a:defRPr/>
            </a:pPr>
            <a:r>
              <a:rPr lang="nl-NL" dirty="0" smtClean="0"/>
              <a:t>Belasting is toegenomen sinds ontwerp van de brug</a:t>
            </a:r>
          </a:p>
          <a:p>
            <a:pPr eaLnBrk="1" hangingPunct="1">
              <a:spcBef>
                <a:spcPts val="423"/>
              </a:spcBef>
              <a:defRPr/>
            </a:pPr>
            <a:r>
              <a:rPr lang="nl-NL" dirty="0" smtClean="0"/>
              <a:t>Geen sporen van zettingen</a:t>
            </a:r>
          </a:p>
        </p:txBody>
      </p:sp>
      <p:grpSp>
        <p:nvGrpSpPr>
          <p:cNvPr id="2" name="Group 1"/>
          <p:cNvGrpSpPr/>
          <p:nvPr/>
        </p:nvGrpSpPr>
        <p:grpSpPr>
          <a:xfrm>
            <a:off x="2505075" y="2945688"/>
            <a:ext cx="4759325" cy="3130550"/>
            <a:chOff x="2466975" y="3140075"/>
            <a:chExt cx="4759325" cy="3130550"/>
          </a:xfrm>
        </p:grpSpPr>
        <p:pic>
          <p:nvPicPr>
            <p:cNvPr id="122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449638"/>
              <a:ext cx="4370387"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1"/>
            <p:cNvSpPr txBox="1">
              <a:spLocks noChangeArrowheads="1"/>
            </p:cNvSpPr>
            <p:nvPr/>
          </p:nvSpPr>
          <p:spPr bwMode="auto">
            <a:xfrm>
              <a:off x="5586413" y="3140075"/>
              <a:ext cx="527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34" charset="0"/>
                  <a:cs typeface="Arial" charset="0"/>
                </a:defRPr>
              </a:lvl1pPr>
              <a:lvl2pPr marL="742950" indent="-285750">
                <a:defRPr sz="2200">
                  <a:solidFill>
                    <a:schemeClr val="tx1"/>
                  </a:solidFill>
                  <a:latin typeface="Verdana" pitchFamily="34" charset="0"/>
                  <a:cs typeface="Arial" charset="0"/>
                </a:defRPr>
              </a:lvl2pPr>
              <a:lvl3pPr marL="1143000" indent="-228600">
                <a:defRPr sz="2200">
                  <a:solidFill>
                    <a:schemeClr val="tx1"/>
                  </a:solidFill>
                  <a:latin typeface="Verdana" pitchFamily="34" charset="0"/>
                  <a:cs typeface="Arial" charset="0"/>
                </a:defRPr>
              </a:lvl3pPr>
              <a:lvl4pPr marL="1600200" indent="-228600">
                <a:defRPr sz="2200">
                  <a:solidFill>
                    <a:schemeClr val="tx1"/>
                  </a:solidFill>
                  <a:latin typeface="Verdana" pitchFamily="34" charset="0"/>
                  <a:cs typeface="Arial" charset="0"/>
                </a:defRPr>
              </a:lvl4pPr>
              <a:lvl5pPr marL="2057400" indent="-22860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fontAlgn="base">
                <a:spcBef>
                  <a:spcPct val="0"/>
                </a:spcBef>
                <a:spcAft>
                  <a:spcPct val="0"/>
                </a:spcAft>
              </a:pPr>
              <a:r>
                <a:rPr lang="en-US" altLang="nl-NL" sz="1400">
                  <a:solidFill>
                    <a:srgbClr val="000000"/>
                  </a:solidFill>
                </a:rPr>
                <a:t>2</a:t>
              </a:r>
              <a:endParaRPr lang="nl-NL" altLang="nl-NL" sz="1400">
                <a:solidFill>
                  <a:srgbClr val="000000"/>
                </a:solidFill>
              </a:endParaRPr>
            </a:p>
          </p:txBody>
        </p:sp>
        <p:sp>
          <p:nvSpPr>
            <p:cNvPr id="12295" name="TextBox 6"/>
            <p:cNvSpPr txBox="1">
              <a:spLocks noChangeArrowheads="1"/>
            </p:cNvSpPr>
            <p:nvPr/>
          </p:nvSpPr>
          <p:spPr bwMode="auto">
            <a:xfrm>
              <a:off x="6362700" y="3140075"/>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34" charset="0"/>
                  <a:cs typeface="Arial" charset="0"/>
                </a:defRPr>
              </a:lvl1pPr>
              <a:lvl2pPr marL="742950" indent="-285750">
                <a:defRPr sz="2200">
                  <a:solidFill>
                    <a:schemeClr val="tx1"/>
                  </a:solidFill>
                  <a:latin typeface="Verdana" pitchFamily="34" charset="0"/>
                  <a:cs typeface="Arial" charset="0"/>
                </a:defRPr>
              </a:lvl2pPr>
              <a:lvl3pPr marL="1143000" indent="-228600">
                <a:defRPr sz="2200">
                  <a:solidFill>
                    <a:schemeClr val="tx1"/>
                  </a:solidFill>
                  <a:latin typeface="Verdana" pitchFamily="34" charset="0"/>
                  <a:cs typeface="Arial" charset="0"/>
                </a:defRPr>
              </a:lvl3pPr>
              <a:lvl4pPr marL="1600200" indent="-228600">
                <a:defRPr sz="2200">
                  <a:solidFill>
                    <a:schemeClr val="tx1"/>
                  </a:solidFill>
                  <a:latin typeface="Verdana" pitchFamily="34" charset="0"/>
                  <a:cs typeface="Arial" charset="0"/>
                </a:defRPr>
              </a:lvl4pPr>
              <a:lvl5pPr marL="2057400" indent="-22860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fontAlgn="base">
                <a:spcBef>
                  <a:spcPct val="0"/>
                </a:spcBef>
                <a:spcAft>
                  <a:spcPct val="0"/>
                </a:spcAft>
              </a:pPr>
              <a:r>
                <a:rPr lang="en-US" altLang="nl-NL" sz="1400">
                  <a:solidFill>
                    <a:srgbClr val="000000"/>
                  </a:solidFill>
                </a:rPr>
                <a:t>LHN</a:t>
              </a:r>
              <a:endParaRPr lang="nl-NL" altLang="nl-NL" sz="1400">
                <a:solidFill>
                  <a:srgbClr val="000000"/>
                </a:solidFill>
              </a:endParaRPr>
            </a:p>
          </p:txBody>
        </p:sp>
        <p:sp>
          <p:nvSpPr>
            <p:cNvPr id="12296" name="TextBox 7"/>
            <p:cNvSpPr txBox="1">
              <a:spLocks noChangeArrowheads="1"/>
            </p:cNvSpPr>
            <p:nvPr/>
          </p:nvSpPr>
          <p:spPr bwMode="auto">
            <a:xfrm>
              <a:off x="5045075" y="3140075"/>
              <a:ext cx="527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34" charset="0"/>
                  <a:cs typeface="Arial" charset="0"/>
                </a:defRPr>
              </a:lvl1pPr>
              <a:lvl2pPr marL="742950" indent="-285750">
                <a:defRPr sz="2200">
                  <a:solidFill>
                    <a:schemeClr val="tx1"/>
                  </a:solidFill>
                  <a:latin typeface="Verdana" pitchFamily="34" charset="0"/>
                  <a:cs typeface="Arial" charset="0"/>
                </a:defRPr>
              </a:lvl2pPr>
              <a:lvl3pPr marL="1143000" indent="-228600">
                <a:defRPr sz="2200">
                  <a:solidFill>
                    <a:schemeClr val="tx1"/>
                  </a:solidFill>
                  <a:latin typeface="Verdana" pitchFamily="34" charset="0"/>
                  <a:cs typeface="Arial" charset="0"/>
                </a:defRPr>
              </a:lvl3pPr>
              <a:lvl4pPr marL="1600200" indent="-228600">
                <a:defRPr sz="2200">
                  <a:solidFill>
                    <a:schemeClr val="tx1"/>
                  </a:solidFill>
                  <a:latin typeface="Verdana" pitchFamily="34" charset="0"/>
                  <a:cs typeface="Arial" charset="0"/>
                </a:defRPr>
              </a:lvl4pPr>
              <a:lvl5pPr marL="2057400" indent="-22860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fontAlgn="base">
                <a:spcBef>
                  <a:spcPct val="0"/>
                </a:spcBef>
                <a:spcAft>
                  <a:spcPct val="0"/>
                </a:spcAft>
              </a:pPr>
              <a:r>
                <a:rPr lang="en-US" altLang="nl-NL" sz="1400">
                  <a:solidFill>
                    <a:srgbClr val="000000"/>
                  </a:solidFill>
                </a:rPr>
                <a:t>3</a:t>
              </a:r>
              <a:endParaRPr lang="nl-NL" altLang="nl-NL" sz="1400">
                <a:solidFill>
                  <a:srgbClr val="000000"/>
                </a:solidFill>
              </a:endParaRPr>
            </a:p>
          </p:txBody>
        </p:sp>
        <p:sp>
          <p:nvSpPr>
            <p:cNvPr id="12297" name="TextBox 8"/>
            <p:cNvSpPr txBox="1">
              <a:spLocks noChangeArrowheads="1"/>
            </p:cNvSpPr>
            <p:nvPr/>
          </p:nvSpPr>
          <p:spPr bwMode="auto">
            <a:xfrm>
              <a:off x="3519488" y="3140075"/>
              <a:ext cx="527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34" charset="0"/>
                  <a:cs typeface="Arial" charset="0"/>
                </a:defRPr>
              </a:lvl1pPr>
              <a:lvl2pPr marL="742950" indent="-285750">
                <a:defRPr sz="2200">
                  <a:solidFill>
                    <a:schemeClr val="tx1"/>
                  </a:solidFill>
                  <a:latin typeface="Verdana" pitchFamily="34" charset="0"/>
                  <a:cs typeface="Arial" charset="0"/>
                </a:defRPr>
              </a:lvl2pPr>
              <a:lvl3pPr marL="1143000" indent="-228600">
                <a:defRPr sz="2200">
                  <a:solidFill>
                    <a:schemeClr val="tx1"/>
                  </a:solidFill>
                  <a:latin typeface="Verdana" pitchFamily="34" charset="0"/>
                  <a:cs typeface="Arial" charset="0"/>
                </a:defRPr>
              </a:lvl3pPr>
              <a:lvl4pPr marL="1600200" indent="-228600">
                <a:defRPr sz="2200">
                  <a:solidFill>
                    <a:schemeClr val="tx1"/>
                  </a:solidFill>
                  <a:latin typeface="Verdana" pitchFamily="34" charset="0"/>
                  <a:cs typeface="Arial" charset="0"/>
                </a:defRPr>
              </a:lvl4pPr>
              <a:lvl5pPr marL="2057400" indent="-22860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fontAlgn="base">
                <a:spcBef>
                  <a:spcPct val="0"/>
                </a:spcBef>
                <a:spcAft>
                  <a:spcPct val="0"/>
                </a:spcAft>
              </a:pPr>
              <a:r>
                <a:rPr lang="en-US" altLang="nl-NL" sz="1400">
                  <a:solidFill>
                    <a:srgbClr val="000000"/>
                  </a:solidFill>
                </a:rPr>
                <a:t>4</a:t>
              </a:r>
              <a:endParaRPr lang="nl-NL" altLang="nl-NL" sz="1400">
                <a:solidFill>
                  <a:srgbClr val="000000"/>
                </a:solidFill>
              </a:endParaRPr>
            </a:p>
          </p:txBody>
        </p:sp>
        <p:sp>
          <p:nvSpPr>
            <p:cNvPr id="12298" name="TextBox 9"/>
            <p:cNvSpPr txBox="1">
              <a:spLocks noChangeArrowheads="1"/>
            </p:cNvSpPr>
            <p:nvPr/>
          </p:nvSpPr>
          <p:spPr bwMode="auto">
            <a:xfrm>
              <a:off x="2466975" y="31416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34" charset="0"/>
                  <a:cs typeface="Arial" charset="0"/>
                </a:defRPr>
              </a:lvl1pPr>
              <a:lvl2pPr marL="742950" indent="-285750">
                <a:defRPr sz="2200">
                  <a:solidFill>
                    <a:schemeClr val="tx1"/>
                  </a:solidFill>
                  <a:latin typeface="Verdana" pitchFamily="34" charset="0"/>
                  <a:cs typeface="Arial" charset="0"/>
                </a:defRPr>
              </a:lvl2pPr>
              <a:lvl3pPr marL="1143000" indent="-228600">
                <a:defRPr sz="2200">
                  <a:solidFill>
                    <a:schemeClr val="tx1"/>
                  </a:solidFill>
                  <a:latin typeface="Verdana" pitchFamily="34" charset="0"/>
                  <a:cs typeface="Arial" charset="0"/>
                </a:defRPr>
              </a:lvl3pPr>
              <a:lvl4pPr marL="1600200" indent="-228600">
                <a:defRPr sz="2200">
                  <a:solidFill>
                    <a:schemeClr val="tx1"/>
                  </a:solidFill>
                  <a:latin typeface="Verdana" pitchFamily="34" charset="0"/>
                  <a:cs typeface="Arial" charset="0"/>
                </a:defRPr>
              </a:lvl4pPr>
              <a:lvl5pPr marL="2057400" indent="-22860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fontAlgn="base">
                <a:spcBef>
                  <a:spcPct val="0"/>
                </a:spcBef>
                <a:spcAft>
                  <a:spcPct val="0"/>
                </a:spcAft>
              </a:pPr>
              <a:r>
                <a:rPr lang="en-US" altLang="nl-NL" sz="1400" dirty="0">
                  <a:solidFill>
                    <a:srgbClr val="000000"/>
                  </a:solidFill>
                </a:rPr>
                <a:t>LHZ</a:t>
              </a:r>
              <a:endParaRPr lang="nl-NL" altLang="nl-NL" sz="1400" dirty="0">
                <a:solidFill>
                  <a:srgbClr val="000000"/>
                </a:solidFill>
              </a:endParaRPr>
            </a:p>
          </p:txBody>
        </p:sp>
      </p:grpSp>
      <p:sp>
        <p:nvSpPr>
          <p:cNvPr id="11"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1878430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nl-NL" dirty="0"/>
              <a:t>Bestaande fundering</a:t>
            </a:r>
            <a:endParaRPr lang="nl-NL" dirty="0"/>
          </a:p>
        </p:txBody>
      </p:sp>
      <p:sp>
        <p:nvSpPr>
          <p:cNvPr id="3" name="Text Placeholder 2"/>
          <p:cNvSpPr>
            <a:spLocks noGrp="1"/>
          </p:cNvSpPr>
          <p:nvPr>
            <p:ph type="body" sz="quarter" idx="11"/>
          </p:nvPr>
        </p:nvSpPr>
        <p:spPr/>
        <p:txBody>
          <a:bodyPr/>
          <a:lstStyle/>
          <a:p>
            <a:r>
              <a:rPr lang="nl-NL" dirty="0" smtClean="0"/>
              <a:t>Bij maximale rembelasting hoge belasting palen en wapening</a:t>
            </a:r>
          </a:p>
          <a:p>
            <a:r>
              <a:rPr lang="nl-NL" dirty="0" smtClean="0"/>
              <a:t>Bij plastische beschouwing palen voldoet de constructie</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r>
              <a:rPr lang="nl-NL" dirty="0" smtClean="0"/>
              <a:t>Conclusie: geen extra gewicht toelaten</a:t>
            </a:r>
            <a:endParaRPr lang="nl-NL"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339752" y="2708920"/>
            <a:ext cx="4787265" cy="2979420"/>
          </a:xfrm>
          <a:prstGeom prst="rect">
            <a:avLst/>
          </a:prstGeom>
        </p:spPr>
      </p:pic>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2314729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7749" y="1124744"/>
            <a:ext cx="7356462" cy="5184576"/>
          </a:xfrm>
          <a:prstGeom prst="rect">
            <a:avLst/>
          </a:prstGeom>
        </p:spPr>
      </p:pic>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808213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No-</a:t>
            </a:r>
            <a:r>
              <a:rPr lang="nl-NL" dirty="0" err="1" smtClean="0"/>
              <a:t>go’s</a:t>
            </a:r>
            <a:r>
              <a:rPr lang="nl-NL" dirty="0" smtClean="0"/>
              <a:t> techniek</a:t>
            </a:r>
            <a:endParaRPr lang="nl-NL" dirty="0"/>
          </a:p>
        </p:txBody>
      </p:sp>
      <p:sp>
        <p:nvSpPr>
          <p:cNvPr id="3" name="Text Placeholder 2"/>
          <p:cNvSpPr>
            <a:spLocks noGrp="1"/>
          </p:cNvSpPr>
          <p:nvPr>
            <p:ph type="body" sz="quarter" idx="11"/>
          </p:nvPr>
        </p:nvSpPr>
        <p:spPr>
          <a:xfrm>
            <a:off x="468313" y="2070000"/>
            <a:ext cx="8402400" cy="1142976"/>
          </a:xfrm>
        </p:spPr>
        <p:txBody>
          <a:bodyPr/>
          <a:lstStyle/>
          <a:p>
            <a:r>
              <a:rPr lang="nl-NL" dirty="0" smtClean="0"/>
              <a:t>Verzwaren gewicht op de pijlers</a:t>
            </a:r>
          </a:p>
          <a:p>
            <a:r>
              <a:rPr lang="nl-NL" dirty="0" smtClean="0"/>
              <a:t>Verwijderen (groot deel) rijdek want deel van hoofddraagconstructie</a:t>
            </a:r>
          </a:p>
        </p:txBody>
      </p:sp>
      <p:sp>
        <p:nvSpPr>
          <p:cNvPr id="4" name="Title 1"/>
          <p:cNvSpPr txBox="1">
            <a:spLocks/>
          </p:cNvSpPr>
          <p:nvPr/>
        </p:nvSpPr>
        <p:spPr bwMode="auto">
          <a:xfrm>
            <a:off x="459906" y="3429000"/>
            <a:ext cx="840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600">
                <a:solidFill>
                  <a:srgbClr val="007BC7"/>
                </a:solidFill>
                <a:latin typeface="+mj-lt"/>
                <a:ea typeface="+mj-ea"/>
                <a:cs typeface="+mj-cs"/>
              </a:defRPr>
            </a:lvl1pPr>
            <a:lvl2pPr algn="l" rtl="0" eaLnBrk="0" fontAlgn="base" hangingPunct="0">
              <a:spcBef>
                <a:spcPct val="0"/>
              </a:spcBef>
              <a:spcAft>
                <a:spcPct val="0"/>
              </a:spcAft>
              <a:defRPr sz="2600">
                <a:solidFill>
                  <a:srgbClr val="007BC7"/>
                </a:solidFill>
                <a:latin typeface="Verdana" pitchFamily="34" charset="0"/>
              </a:defRPr>
            </a:lvl2pPr>
            <a:lvl3pPr algn="l" rtl="0" eaLnBrk="0" fontAlgn="base" hangingPunct="0">
              <a:spcBef>
                <a:spcPct val="0"/>
              </a:spcBef>
              <a:spcAft>
                <a:spcPct val="0"/>
              </a:spcAft>
              <a:defRPr sz="2600">
                <a:solidFill>
                  <a:srgbClr val="007BC7"/>
                </a:solidFill>
                <a:latin typeface="Verdana" pitchFamily="34" charset="0"/>
              </a:defRPr>
            </a:lvl3pPr>
            <a:lvl4pPr algn="l" rtl="0" eaLnBrk="0" fontAlgn="base" hangingPunct="0">
              <a:spcBef>
                <a:spcPct val="0"/>
              </a:spcBef>
              <a:spcAft>
                <a:spcPct val="0"/>
              </a:spcAft>
              <a:defRPr sz="2600">
                <a:solidFill>
                  <a:srgbClr val="007BC7"/>
                </a:solidFill>
                <a:latin typeface="Verdana" pitchFamily="34" charset="0"/>
              </a:defRPr>
            </a:lvl4pPr>
            <a:lvl5pPr algn="l" rtl="0" eaLnBrk="0" fontAlgn="base" hangingPunct="0">
              <a:spcBef>
                <a:spcPct val="0"/>
              </a:spcBef>
              <a:spcAft>
                <a:spcPct val="0"/>
              </a:spcAft>
              <a:defRPr sz="2600">
                <a:solidFill>
                  <a:srgbClr val="007BC7"/>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a:lstStyle>
          <a:p>
            <a:r>
              <a:rPr lang="nl-NL" kern="0" dirty="0" smtClean="0"/>
              <a:t>Randvoorwaarden</a:t>
            </a:r>
            <a:endParaRPr lang="nl-NL" kern="0" dirty="0"/>
          </a:p>
        </p:txBody>
      </p:sp>
      <p:sp>
        <p:nvSpPr>
          <p:cNvPr id="5" name="Text Placeholder 2"/>
          <p:cNvSpPr txBox="1">
            <a:spLocks/>
          </p:cNvSpPr>
          <p:nvPr/>
        </p:nvSpPr>
        <p:spPr bwMode="auto">
          <a:xfrm>
            <a:off x="459906" y="4221088"/>
            <a:ext cx="8402400" cy="114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425"/>
              </a:spcBef>
              <a:spcAft>
                <a:spcPct val="0"/>
              </a:spcAft>
              <a:buFont typeface="Arial" panose="020B0604020202020204" pitchFamily="34" charset="0"/>
              <a:buChar char="•"/>
              <a:defRPr>
                <a:solidFill>
                  <a:srgbClr val="000000"/>
                </a:solidFill>
                <a:latin typeface="+mn-lt"/>
                <a:ea typeface="+mn-ea"/>
                <a:cs typeface="+mn-cs"/>
              </a:defRPr>
            </a:lvl1pPr>
            <a:lvl2pPr marL="741363" indent="-284163" algn="l" rtl="0" eaLnBrk="0" fontAlgn="base" hangingPunct="0">
              <a:spcBef>
                <a:spcPts val="425"/>
              </a:spcBef>
              <a:spcAft>
                <a:spcPct val="0"/>
              </a:spcAft>
              <a:buFont typeface="Verdana" panose="020B0604030504040204" pitchFamily="34" charset="0"/>
              <a:buChar char="–"/>
              <a:defRPr>
                <a:solidFill>
                  <a:srgbClr val="000000"/>
                </a:solidFill>
                <a:latin typeface="+mn-lt"/>
              </a:defRPr>
            </a:lvl2pPr>
            <a:lvl3pPr marL="965200" indent="-342900" algn="l" rtl="0" eaLnBrk="0" fontAlgn="base" hangingPunct="0">
              <a:spcBef>
                <a:spcPts val="425"/>
              </a:spcBef>
              <a:spcAft>
                <a:spcPct val="0"/>
              </a:spcAft>
              <a:buFont typeface="Arial" panose="020B0604020202020204" pitchFamily="34" charset="0"/>
              <a:buChar char="•"/>
              <a:defRPr>
                <a:solidFill>
                  <a:srgbClr val="000000"/>
                </a:solidFill>
                <a:latin typeface="+mn-lt"/>
              </a:defRPr>
            </a:lvl3pPr>
            <a:lvl4pPr marL="1274763" indent="-285750" algn="l" rtl="0" eaLnBrk="0" fontAlgn="base" hangingPunct="0">
              <a:spcBef>
                <a:spcPct val="5000"/>
              </a:spcBef>
              <a:spcAft>
                <a:spcPct val="0"/>
              </a:spcAft>
              <a:buFont typeface="Verdana" panose="020B0604030504040204" pitchFamily="34" charset="0"/>
              <a:buChar char="–"/>
              <a:defRPr sz="1800">
                <a:solidFill>
                  <a:srgbClr val="000000"/>
                </a:solidFill>
                <a:latin typeface="+mn-lt"/>
              </a:defRPr>
            </a:lvl4pPr>
            <a:lvl5pPr marL="1631950" indent="-285750" algn="l" rtl="0" eaLnBrk="0" fontAlgn="base" hangingPunct="0">
              <a:spcBef>
                <a:spcPts val="425"/>
              </a:spcBef>
              <a:spcAft>
                <a:spcPct val="0"/>
              </a:spcAft>
              <a:buFont typeface="Verdana" panose="020B0604030504040204" pitchFamily="34" charset="0"/>
              <a:buChar char="»"/>
              <a:defRPr>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r>
              <a:rPr lang="nl-NL" kern="0" dirty="0" smtClean="0"/>
              <a:t>Bestaande functionaliteit </a:t>
            </a:r>
          </a:p>
          <a:p>
            <a:r>
              <a:rPr lang="nl-NL" kern="0" dirty="0" smtClean="0"/>
              <a:t>Normatief vereiste </a:t>
            </a:r>
            <a:r>
              <a:rPr lang="nl-NL" kern="0" dirty="0"/>
              <a:t>minimale </a:t>
            </a:r>
            <a:r>
              <a:rPr lang="nl-NL" kern="0" dirty="0" smtClean="0"/>
              <a:t>veiligheidsniveau</a:t>
            </a:r>
          </a:p>
          <a:p>
            <a:r>
              <a:rPr lang="nl-NL" kern="0" dirty="0" smtClean="0"/>
              <a:t>Betrouwbaarheid </a:t>
            </a:r>
            <a:r>
              <a:rPr lang="nl-NL" kern="0" dirty="0" smtClean="0"/>
              <a:t>oplossing</a:t>
            </a:r>
            <a:endParaRPr lang="nl-NL" kern="0" dirty="0"/>
          </a:p>
        </p:txBody>
      </p:sp>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995245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 beantwoord of aanvullende vragen?</a:t>
            </a:r>
            <a:endParaRPr lang="nl-NL" dirty="0"/>
          </a:p>
        </p:txBody>
      </p:sp>
      <p:sp>
        <p:nvSpPr>
          <p:cNvPr id="3" name="Text Placeholder 2"/>
          <p:cNvSpPr>
            <a:spLocks noGrp="1"/>
          </p:cNvSpPr>
          <p:nvPr>
            <p:ph type="body" sz="quarter" idx="11"/>
          </p:nvPr>
        </p:nvSpPr>
        <p:spPr/>
        <p:txBody>
          <a:bodyPr/>
          <a:lstStyle/>
          <a:p>
            <a:endParaRPr lang="nl-NL"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937" y="2711250"/>
            <a:ext cx="4200525" cy="2857500"/>
          </a:xfrm>
          <a:prstGeom prst="rect">
            <a:avLst/>
          </a:prstGeom>
        </p:spPr>
      </p:pic>
      <p:sp>
        <p:nvSpPr>
          <p:cNvPr id="7"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2598110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8313" y="1295400"/>
            <a:ext cx="8402637" cy="400050"/>
          </a:xfrm>
        </p:spPr>
        <p:txBody>
          <a:bodyPr/>
          <a:lstStyle/>
          <a:p>
            <a:pPr eaLnBrk="1" hangingPunct="1"/>
            <a:r>
              <a:rPr lang="nl-NL" altLang="nl-NL" smtClean="0"/>
              <a:t>Opening</a:t>
            </a:r>
          </a:p>
        </p:txBody>
      </p:sp>
      <p:sp>
        <p:nvSpPr>
          <p:cNvPr id="3" name="Tijdelijke aanduiding voor tekst 2"/>
          <p:cNvSpPr>
            <a:spLocks noGrp="1"/>
          </p:cNvSpPr>
          <p:nvPr>
            <p:ph type="body" sz="quarter" idx="11"/>
          </p:nvPr>
        </p:nvSpPr>
        <p:spPr>
          <a:xfrm>
            <a:off x="468313" y="1773238"/>
            <a:ext cx="8402637" cy="4535487"/>
          </a:xfrm>
        </p:spPr>
        <p:txBody>
          <a:bodyPr/>
          <a:lstStyle/>
          <a:p>
            <a:pPr eaLnBrk="1" hangingPunct="1">
              <a:spcBef>
                <a:spcPts val="423"/>
              </a:spcBef>
              <a:buFont typeface="Arial" charset="0"/>
              <a:buChar char="•"/>
              <a:defRPr/>
            </a:pPr>
            <a:r>
              <a:rPr lang="nl-NL" altLang="nl-NL" sz="1600" dirty="0" smtClean="0"/>
              <a:t>Waarom Marktparticipatie?</a:t>
            </a:r>
          </a:p>
          <a:p>
            <a:pPr marL="0" indent="0" eaLnBrk="1" hangingPunct="1">
              <a:spcBef>
                <a:spcPts val="423"/>
              </a:spcBef>
              <a:buFont typeface="Arial" charset="0"/>
              <a:buNone/>
              <a:defRPr/>
            </a:pPr>
            <a:r>
              <a:rPr lang="nl-NL" altLang="nl-NL" sz="1600" dirty="0" smtClean="0"/>
              <a:t>Markt </a:t>
            </a:r>
            <a:r>
              <a:rPr lang="nl-NL" altLang="nl-NL" sz="1600" dirty="0"/>
              <a:t>en </a:t>
            </a:r>
            <a:r>
              <a:rPr lang="nl-NL" altLang="nl-NL" sz="1600" dirty="0" smtClean="0"/>
              <a:t>stakeholders </a:t>
            </a:r>
            <a:r>
              <a:rPr lang="nl-NL" altLang="nl-NL" sz="1600" dirty="0"/>
              <a:t>(vroegtijdig) </a:t>
            </a:r>
            <a:r>
              <a:rPr lang="nl-NL" altLang="nl-NL" sz="1600" dirty="0" smtClean="0"/>
              <a:t>betrekken bij </a:t>
            </a:r>
            <a:r>
              <a:rPr lang="nl-NL" sz="1600" dirty="0" smtClean="0"/>
              <a:t>oplossen van </a:t>
            </a:r>
            <a:r>
              <a:rPr lang="nl-NL" sz="1600" dirty="0"/>
              <a:t>vraagstuk in </a:t>
            </a:r>
            <a:r>
              <a:rPr lang="nl-NL" sz="1600" dirty="0" smtClean="0"/>
              <a:t>voorbereiding project </a:t>
            </a:r>
            <a:r>
              <a:rPr lang="nl-NL" sz="1600" dirty="0" err="1" smtClean="0"/>
              <a:t>Suurhoffbrug</a:t>
            </a:r>
            <a:endParaRPr lang="nl-NL" sz="1600" dirty="0" smtClean="0"/>
          </a:p>
          <a:p>
            <a:pPr eaLnBrk="1" hangingPunct="1">
              <a:spcBef>
                <a:spcPts val="423"/>
              </a:spcBef>
              <a:buFontTx/>
              <a:buChar char="-"/>
              <a:defRPr/>
            </a:pPr>
            <a:endParaRPr lang="nl-NL" altLang="nl-NL" sz="1600" dirty="0" smtClean="0"/>
          </a:p>
          <a:p>
            <a:pPr marL="0" indent="0" eaLnBrk="1" hangingPunct="1">
              <a:spcBef>
                <a:spcPts val="423"/>
              </a:spcBef>
              <a:buFont typeface="Arial" charset="0"/>
              <a:buNone/>
              <a:defRPr/>
            </a:pPr>
            <a:r>
              <a:rPr lang="nl-NL" altLang="nl-NL" sz="1600" dirty="0" smtClean="0"/>
              <a:t>Hoe </a:t>
            </a:r>
            <a:r>
              <a:rPr lang="nl-NL" altLang="nl-NL" sz="1600" dirty="0"/>
              <a:t>‘overbruggen’ we de tijd totdat </a:t>
            </a:r>
            <a:r>
              <a:rPr lang="nl-NL" altLang="nl-NL" sz="1600" dirty="0" smtClean="0"/>
              <a:t>er een</a:t>
            </a:r>
          </a:p>
          <a:p>
            <a:pPr marL="0" indent="0" eaLnBrk="1" hangingPunct="1">
              <a:spcBef>
                <a:spcPts val="423"/>
              </a:spcBef>
              <a:buFont typeface="Arial" charset="0"/>
              <a:buNone/>
              <a:defRPr/>
            </a:pPr>
            <a:r>
              <a:rPr lang="nl-NL" altLang="nl-NL" sz="1600" dirty="0" smtClean="0"/>
              <a:t>nieuwe </a:t>
            </a:r>
            <a:r>
              <a:rPr lang="nl-NL" altLang="nl-NL" sz="1600" dirty="0"/>
              <a:t>definitieve verbinding is</a:t>
            </a:r>
            <a:r>
              <a:rPr lang="nl-NL" altLang="nl-NL" sz="1600" dirty="0" smtClean="0"/>
              <a:t>?</a:t>
            </a:r>
          </a:p>
          <a:p>
            <a:pPr eaLnBrk="1" hangingPunct="1">
              <a:spcBef>
                <a:spcPts val="423"/>
              </a:spcBef>
              <a:buFontTx/>
              <a:buChar char="-"/>
              <a:defRPr/>
            </a:pPr>
            <a:endParaRPr lang="nl-NL" altLang="nl-NL" sz="1600" dirty="0" smtClean="0"/>
          </a:p>
          <a:p>
            <a:pPr marL="0" indent="0" eaLnBrk="1" hangingPunct="1">
              <a:spcBef>
                <a:spcPts val="423"/>
              </a:spcBef>
              <a:buFont typeface="Arial" panose="020B0604020202020204" pitchFamily="34" charset="0"/>
              <a:buNone/>
              <a:defRPr/>
            </a:pPr>
            <a:endParaRPr lang="nl-NL" sz="1200" dirty="0" smtClean="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120" y="3314701"/>
            <a:ext cx="4766830" cy="265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87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295400"/>
            <a:ext cx="8402637" cy="400050"/>
          </a:xfrm>
        </p:spPr>
        <p:txBody>
          <a:bodyPr/>
          <a:lstStyle/>
          <a:p>
            <a:r>
              <a:rPr lang="en-US" altLang="nl-NL" smtClean="0"/>
              <a:t>Tijdelijke brug</a:t>
            </a:r>
            <a:endParaRPr lang="nl-NL" altLang="nl-NL" smtClean="0"/>
          </a:p>
        </p:txBody>
      </p:sp>
      <p:sp>
        <p:nvSpPr>
          <p:cNvPr id="14339" name="Text Placeholder 2"/>
          <p:cNvSpPr>
            <a:spLocks noGrp="1"/>
          </p:cNvSpPr>
          <p:nvPr>
            <p:ph type="body" sz="quarter" idx="11"/>
          </p:nvPr>
        </p:nvSpPr>
        <p:spPr>
          <a:xfrm>
            <a:off x="468313" y="2070100"/>
            <a:ext cx="8402637" cy="4140200"/>
          </a:xfrm>
        </p:spPr>
        <p:txBody>
          <a:bodyPr/>
          <a:lstStyle/>
          <a:p>
            <a:endParaRPr lang="nl-NL" altLang="nl-NL" smtClean="0"/>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12938"/>
            <a:ext cx="40814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1912938"/>
            <a:ext cx="38877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4624388"/>
            <a:ext cx="411956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9825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31349" y="1696109"/>
            <a:ext cx="6485337" cy="4656471"/>
          </a:xfrm>
          <a:prstGeom prst="rect">
            <a:avLst/>
          </a:prstGeom>
        </p:spPr>
      </p:pic>
      <p:sp>
        <p:nvSpPr>
          <p:cNvPr id="5" name="Title 1"/>
          <p:cNvSpPr>
            <a:spLocks noGrp="1"/>
          </p:cNvSpPr>
          <p:nvPr>
            <p:ph type="title"/>
          </p:nvPr>
        </p:nvSpPr>
        <p:spPr>
          <a:xfrm>
            <a:off x="468000" y="1295999"/>
            <a:ext cx="8402400" cy="400110"/>
          </a:xfrm>
        </p:spPr>
        <p:txBody>
          <a:bodyPr/>
          <a:lstStyle/>
          <a:p>
            <a:r>
              <a:rPr lang="nl-NL" dirty="0" smtClean="0"/>
              <a:t>Tijdelijke brug</a:t>
            </a:r>
            <a:endParaRPr lang="nl-NL" dirty="0"/>
          </a:p>
        </p:txBody>
      </p:sp>
      <p:sp>
        <p:nvSpPr>
          <p:cNvPr id="6" name="Text Placeholder 2"/>
          <p:cNvSpPr>
            <a:spLocks noGrp="1"/>
          </p:cNvSpPr>
          <p:nvPr>
            <p:ph type="body" sz="quarter" idx="11"/>
          </p:nvPr>
        </p:nvSpPr>
        <p:spPr>
          <a:xfrm>
            <a:off x="468313" y="2070000"/>
            <a:ext cx="8402400" cy="4140000"/>
          </a:xfrm>
        </p:spPr>
        <p:txBody>
          <a:bodyPr/>
          <a:lstStyle/>
          <a:p>
            <a:r>
              <a:rPr lang="nl-NL" dirty="0" smtClean="0"/>
              <a:t>K&amp;L</a:t>
            </a:r>
            <a:endParaRPr lang="nl-NL" dirty="0"/>
          </a:p>
        </p:txBody>
      </p:sp>
      <p:sp>
        <p:nvSpPr>
          <p:cNvPr id="7"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213812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Oogst eerste sessie – categorieën </a:t>
            </a:r>
            <a:endParaRPr lang="nl-NL" dirty="0"/>
          </a:p>
        </p:txBody>
      </p:sp>
      <p:sp>
        <p:nvSpPr>
          <p:cNvPr id="3" name="Text Placeholder 2"/>
          <p:cNvSpPr>
            <a:spLocks noGrp="1"/>
          </p:cNvSpPr>
          <p:nvPr>
            <p:ph type="body" sz="quarter" idx="11"/>
          </p:nvPr>
        </p:nvSpPr>
        <p:spPr/>
        <p:txBody>
          <a:bodyPr/>
          <a:lstStyle/>
          <a:p>
            <a:r>
              <a:rPr lang="nl-NL" dirty="0" smtClean="0"/>
              <a:t>Aanpassing dek</a:t>
            </a:r>
          </a:p>
          <a:p>
            <a:r>
              <a:rPr lang="nl-NL" dirty="0" smtClean="0"/>
              <a:t>Aanpassing onderbouw</a:t>
            </a:r>
          </a:p>
          <a:p>
            <a:r>
              <a:rPr lang="nl-NL" dirty="0" smtClean="0"/>
              <a:t>Optimaliseren belasting</a:t>
            </a:r>
          </a:p>
          <a:p>
            <a:r>
              <a:rPr lang="nl-NL" dirty="0" smtClean="0"/>
              <a:t>Vervanging bovenbouw</a:t>
            </a:r>
          </a:p>
          <a:p>
            <a:r>
              <a:rPr lang="nl-NL" dirty="0" smtClean="0"/>
              <a:t>Vervanging onderbouw</a:t>
            </a:r>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891323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Oogst eerste sessie – aanpassing dek</a:t>
            </a:r>
            <a:endParaRPr lang="nl-NL" dirty="0"/>
          </a:p>
        </p:txBody>
      </p:sp>
      <p:sp>
        <p:nvSpPr>
          <p:cNvPr id="3" name="Text Placeholder 2"/>
          <p:cNvSpPr>
            <a:spLocks noGrp="1"/>
          </p:cNvSpPr>
          <p:nvPr>
            <p:ph type="body" sz="quarter" idx="11"/>
          </p:nvPr>
        </p:nvSpPr>
        <p:spPr/>
        <p:txBody>
          <a:bodyPr/>
          <a:lstStyle/>
          <a:p>
            <a:r>
              <a:rPr lang="nl-NL" dirty="0"/>
              <a:t>Aanbrengen composiet panelen tussen dwarsdragers	</a:t>
            </a:r>
          </a:p>
          <a:p>
            <a:r>
              <a:rPr lang="nl-NL" dirty="0" smtClean="0"/>
              <a:t>Vervangen </a:t>
            </a:r>
            <a:r>
              <a:rPr lang="nl-NL" dirty="0"/>
              <a:t>dek door VVK van DD naar DD</a:t>
            </a:r>
          </a:p>
          <a:p>
            <a:r>
              <a:rPr lang="nl-NL" dirty="0" smtClean="0"/>
              <a:t>Vervangen </a:t>
            </a:r>
            <a:r>
              <a:rPr lang="nl-NL" dirty="0"/>
              <a:t>dek door VVK verwijder telkens een tussenliggende dwarsdrager,</a:t>
            </a:r>
          </a:p>
          <a:p>
            <a:r>
              <a:rPr lang="nl-NL" dirty="0"/>
              <a:t>Nieuwe brug met VVK 	</a:t>
            </a:r>
          </a:p>
          <a:p>
            <a:r>
              <a:rPr lang="nl-NL" dirty="0"/>
              <a:t>Versterking in combinatie met rijstrookindeling	</a:t>
            </a:r>
          </a:p>
          <a:p>
            <a:r>
              <a:rPr lang="nl-NL" dirty="0"/>
              <a:t>Extra dwarsdrager	</a:t>
            </a:r>
          </a:p>
          <a:p>
            <a:r>
              <a:rPr lang="nl-NL" dirty="0"/>
              <a:t>HSB op de brug als versterking.	</a:t>
            </a:r>
          </a:p>
          <a:p>
            <a:r>
              <a:rPr lang="nl-NL" dirty="0"/>
              <a:t>Pijlers naar west en Oost versterken Beide bruggen naar buiten. Bruggen togen en HSB toepassen.	</a:t>
            </a:r>
          </a:p>
          <a:p>
            <a:r>
              <a:rPr lang="nl-NL" dirty="0"/>
              <a:t>Alleen versterken vrachtwagenstrook	</a:t>
            </a:r>
          </a:p>
          <a:p>
            <a:r>
              <a:rPr lang="nl-NL" dirty="0"/>
              <a:t>Ervaring buiten met apparaatjes op brug in Wales over de </a:t>
            </a:r>
            <a:r>
              <a:rPr lang="nl-NL" dirty="0" err="1"/>
              <a:t>Severn</a:t>
            </a:r>
            <a:r>
              <a:rPr lang="nl-NL" dirty="0"/>
              <a:t>	</a:t>
            </a:r>
          </a:p>
          <a:p>
            <a:r>
              <a:rPr lang="nl-NL" dirty="0"/>
              <a:t>Aanpassen detail trog </a:t>
            </a:r>
            <a:r>
              <a:rPr lang="nl-NL" dirty="0" smtClean="0"/>
              <a:t>DD…..</a:t>
            </a:r>
            <a:endParaRPr lang="nl-NL" dirty="0"/>
          </a:p>
        </p:txBody>
      </p:sp>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4070712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Oogst eerste sessie – aanpassing dek</a:t>
            </a:r>
            <a:endParaRPr lang="nl-NL" dirty="0"/>
          </a:p>
        </p:txBody>
      </p:sp>
      <p:sp>
        <p:nvSpPr>
          <p:cNvPr id="3" name="Text Placeholder 2"/>
          <p:cNvSpPr>
            <a:spLocks noGrp="1"/>
          </p:cNvSpPr>
          <p:nvPr>
            <p:ph type="body" sz="quarter" idx="11"/>
          </p:nvPr>
        </p:nvSpPr>
        <p:spPr/>
        <p:txBody>
          <a:bodyPr/>
          <a:lstStyle/>
          <a:p>
            <a:r>
              <a:rPr lang="nl-NL" dirty="0" smtClean="0"/>
              <a:t>…..Herstel </a:t>
            </a:r>
            <a:r>
              <a:rPr lang="nl-NL" dirty="0"/>
              <a:t>scheuren op regelmatige basis.	</a:t>
            </a:r>
          </a:p>
          <a:p>
            <a:r>
              <a:rPr lang="nl-NL" dirty="0"/>
              <a:t>Reparaties en vervangen staaldetail.	</a:t>
            </a:r>
          </a:p>
          <a:p>
            <a:r>
              <a:rPr lang="nl-NL" dirty="0"/>
              <a:t>Alternatief HSB= FRP of SPS etc.	</a:t>
            </a:r>
          </a:p>
          <a:p>
            <a:r>
              <a:rPr lang="nl-NL" dirty="0"/>
              <a:t>Verlijmen van staalplaat	</a:t>
            </a:r>
          </a:p>
          <a:p>
            <a:r>
              <a:rPr lang="nl-NL" dirty="0"/>
              <a:t>Aluminium plaat versterking	</a:t>
            </a:r>
          </a:p>
          <a:p>
            <a:r>
              <a:rPr lang="nl-NL" dirty="0" err="1" smtClean="0"/>
              <a:t>Kunstofplaat</a:t>
            </a:r>
            <a:r>
              <a:rPr lang="nl-NL" dirty="0" smtClean="0"/>
              <a:t> </a:t>
            </a:r>
            <a:r>
              <a:rPr lang="nl-NL" dirty="0"/>
              <a:t>versterking</a:t>
            </a:r>
          </a:p>
          <a:p>
            <a:r>
              <a:rPr lang="nl-NL" dirty="0"/>
              <a:t>Huidige lassen behandelen.	</a:t>
            </a:r>
          </a:p>
          <a:p>
            <a:r>
              <a:rPr lang="nl-NL" dirty="0"/>
              <a:t>Huidige reparaties behandelen.	</a:t>
            </a:r>
          </a:p>
          <a:p>
            <a:r>
              <a:rPr lang="nl-NL" dirty="0" err="1"/>
              <a:t>Foam</a:t>
            </a:r>
            <a:r>
              <a:rPr lang="nl-NL" dirty="0"/>
              <a:t>/dekplaat </a:t>
            </a:r>
            <a:r>
              <a:rPr lang="nl-NL" dirty="0" err="1"/>
              <a:t>overlaging</a:t>
            </a:r>
            <a:r>
              <a:rPr lang="nl-NL" dirty="0"/>
              <a:t> sandwich	</a:t>
            </a:r>
          </a:p>
          <a:p>
            <a:r>
              <a:rPr lang="nl-NL" dirty="0" smtClean="0"/>
              <a:t>VVK </a:t>
            </a:r>
            <a:r>
              <a:rPr lang="nl-NL" dirty="0" err="1"/>
              <a:t>Fibercore</a:t>
            </a:r>
            <a:endParaRPr lang="nl-NL" dirty="0"/>
          </a:p>
          <a:p>
            <a:r>
              <a:rPr lang="nl-NL" dirty="0"/>
              <a:t>Overstek LNN versterken door extra troggen. Meer belasting capaciteit.	</a:t>
            </a:r>
          </a:p>
          <a:p>
            <a:r>
              <a:rPr lang="nl-NL" dirty="0"/>
              <a:t>Ombouwen naar roostervloer, Brug lichter maken.	</a:t>
            </a:r>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508562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Oogst eerste sessie – aanpassing dek</a:t>
            </a:r>
            <a:endParaRPr lang="nl-NL" dirty="0"/>
          </a:p>
        </p:txBody>
      </p:sp>
      <p:sp>
        <p:nvSpPr>
          <p:cNvPr id="3" name="Text Placeholder 2"/>
          <p:cNvSpPr>
            <a:spLocks noGrp="1"/>
          </p:cNvSpPr>
          <p:nvPr>
            <p:ph type="body" sz="quarter" idx="11"/>
          </p:nvPr>
        </p:nvSpPr>
        <p:spPr/>
        <p:txBody>
          <a:bodyPr/>
          <a:lstStyle/>
          <a:p>
            <a:r>
              <a:rPr lang="nl-NL" dirty="0" smtClean="0"/>
              <a:t>Aanbrengen </a:t>
            </a:r>
            <a:r>
              <a:rPr lang="nl-NL" dirty="0"/>
              <a:t>composiet panelen tussen </a:t>
            </a:r>
            <a:r>
              <a:rPr lang="nl-NL" dirty="0" smtClean="0"/>
              <a:t>dwarsdragers - VVK</a:t>
            </a:r>
            <a:endParaRPr lang="nl-NL" dirty="0"/>
          </a:p>
          <a:p>
            <a:r>
              <a:rPr lang="nl-NL" dirty="0" smtClean="0"/>
              <a:t>Extra dwarsdrager</a:t>
            </a:r>
            <a:endParaRPr lang="nl-NL" dirty="0"/>
          </a:p>
          <a:p>
            <a:r>
              <a:rPr lang="nl-NL" dirty="0" smtClean="0"/>
              <a:t>HSB </a:t>
            </a:r>
            <a:r>
              <a:rPr lang="nl-NL" dirty="0"/>
              <a:t>op de brug als </a:t>
            </a:r>
            <a:r>
              <a:rPr lang="nl-NL" dirty="0" smtClean="0"/>
              <a:t>versterking</a:t>
            </a:r>
            <a:endParaRPr lang="nl-NL" dirty="0"/>
          </a:p>
          <a:p>
            <a:r>
              <a:rPr lang="nl-NL" dirty="0"/>
              <a:t>Alternatief HSB= FRP, SPS, kunststof plaat, </a:t>
            </a:r>
            <a:r>
              <a:rPr lang="nl-NL" dirty="0" err="1"/>
              <a:t>foam</a:t>
            </a:r>
            <a:r>
              <a:rPr lang="nl-NL" dirty="0"/>
              <a:t>, verlijmen staal- of  aluminium plaat</a:t>
            </a:r>
          </a:p>
          <a:p>
            <a:r>
              <a:rPr lang="nl-NL" dirty="0" smtClean="0"/>
              <a:t>Alleen </a:t>
            </a:r>
            <a:r>
              <a:rPr lang="nl-NL" dirty="0"/>
              <a:t>versterken </a:t>
            </a:r>
            <a:r>
              <a:rPr lang="nl-NL" dirty="0" smtClean="0"/>
              <a:t>vrachtwagenstrook - versterking combi </a:t>
            </a:r>
            <a:r>
              <a:rPr lang="nl-NL" dirty="0"/>
              <a:t>met </a:t>
            </a:r>
            <a:r>
              <a:rPr lang="nl-NL" dirty="0" smtClean="0"/>
              <a:t>rijstrookindeling</a:t>
            </a:r>
            <a:endParaRPr lang="nl-NL" dirty="0"/>
          </a:p>
          <a:p>
            <a:r>
              <a:rPr lang="nl-NL" dirty="0"/>
              <a:t>Aanpassen detail trog DD</a:t>
            </a:r>
          </a:p>
          <a:p>
            <a:r>
              <a:rPr lang="nl-NL" dirty="0" smtClean="0"/>
              <a:t>Ervaring </a:t>
            </a:r>
            <a:r>
              <a:rPr lang="nl-NL" dirty="0"/>
              <a:t>buiten met apparaatjes op brug in Wales over de </a:t>
            </a:r>
            <a:r>
              <a:rPr lang="nl-NL" dirty="0" err="1" smtClean="0"/>
              <a:t>Severn</a:t>
            </a:r>
            <a:endParaRPr lang="nl-NL" dirty="0"/>
          </a:p>
          <a:p>
            <a:r>
              <a:rPr lang="nl-NL" dirty="0" smtClean="0"/>
              <a:t>Herstel </a:t>
            </a:r>
            <a:r>
              <a:rPr lang="nl-NL" dirty="0"/>
              <a:t>scheuren op regelmatige </a:t>
            </a:r>
            <a:r>
              <a:rPr lang="nl-NL" dirty="0" smtClean="0"/>
              <a:t>basis, </a:t>
            </a:r>
            <a:r>
              <a:rPr lang="nl-NL" dirty="0" err="1" smtClean="0"/>
              <a:t>evt</a:t>
            </a:r>
            <a:r>
              <a:rPr lang="nl-NL" dirty="0" smtClean="0"/>
              <a:t> vervangen detail of behandelen lassen en reparaties</a:t>
            </a:r>
            <a:endParaRPr lang="nl-NL" dirty="0"/>
          </a:p>
          <a:p>
            <a:r>
              <a:rPr lang="nl-NL" dirty="0" smtClean="0"/>
              <a:t>Overstek LVV </a:t>
            </a:r>
            <a:r>
              <a:rPr lang="nl-NL" dirty="0"/>
              <a:t>versterken door extra troggen</a:t>
            </a:r>
            <a:r>
              <a:rPr lang="nl-NL" dirty="0" smtClean="0"/>
              <a:t>.</a:t>
            </a:r>
            <a:r>
              <a:rPr lang="nl-NL" dirty="0"/>
              <a:t>	</a:t>
            </a:r>
          </a:p>
          <a:p>
            <a:r>
              <a:rPr lang="nl-NL" dirty="0" smtClean="0"/>
              <a:t>Ombouwen </a:t>
            </a:r>
            <a:r>
              <a:rPr lang="nl-NL" dirty="0"/>
              <a:t>naar roostervloer, </a:t>
            </a:r>
            <a:r>
              <a:rPr lang="nl-NL" dirty="0" smtClean="0"/>
              <a:t>brug </a:t>
            </a:r>
            <a:r>
              <a:rPr lang="nl-NL" dirty="0"/>
              <a:t>lichter maken.	</a:t>
            </a:r>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586084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Oogst eerste sessie – aanpassing onderbouw</a:t>
            </a:r>
            <a:endParaRPr lang="nl-NL" dirty="0"/>
          </a:p>
        </p:txBody>
      </p:sp>
      <p:sp>
        <p:nvSpPr>
          <p:cNvPr id="3" name="Text Placeholder 2"/>
          <p:cNvSpPr>
            <a:spLocks noGrp="1"/>
          </p:cNvSpPr>
          <p:nvPr>
            <p:ph type="body" sz="quarter" idx="11"/>
          </p:nvPr>
        </p:nvSpPr>
        <p:spPr/>
        <p:txBody>
          <a:bodyPr/>
          <a:lstStyle/>
          <a:p>
            <a:r>
              <a:rPr lang="nl-NL" dirty="0"/>
              <a:t>Drijfvermogen rondom pijlers om paalbelasting te reduceren</a:t>
            </a:r>
          </a:p>
          <a:p>
            <a:r>
              <a:rPr lang="nl-NL" dirty="0"/>
              <a:t>Fundering versterken om hoger eg van de brug toe te kunnen laten. (meer reparaties </a:t>
            </a:r>
            <a:r>
              <a:rPr lang="nl-NL" dirty="0" smtClean="0"/>
              <a:t>mogelijk)</a:t>
            </a:r>
          </a:p>
          <a:p>
            <a:r>
              <a:rPr lang="nl-NL" dirty="0" smtClean="0"/>
              <a:t>Pijler </a:t>
            </a:r>
            <a:r>
              <a:rPr lang="nl-NL" dirty="0"/>
              <a:t>verbreden Oostzijde en brug dan opschuiven zodat de </a:t>
            </a:r>
            <a:r>
              <a:rPr lang="nl-NL" dirty="0" err="1"/>
              <a:t>vertikale</a:t>
            </a:r>
            <a:r>
              <a:rPr lang="nl-NL" dirty="0"/>
              <a:t> belasting op bestaand onderbouw </a:t>
            </a:r>
            <a:r>
              <a:rPr lang="nl-NL" dirty="0" smtClean="0"/>
              <a:t>reduceert - Nieuwe </a:t>
            </a:r>
            <a:r>
              <a:rPr lang="nl-NL" dirty="0"/>
              <a:t>fundering bouwen beide bruggen naar buiten.</a:t>
            </a:r>
          </a:p>
          <a:p>
            <a:r>
              <a:rPr lang="nl-NL" dirty="0" smtClean="0"/>
              <a:t>Extra </a:t>
            </a:r>
            <a:r>
              <a:rPr lang="nl-NL" dirty="0"/>
              <a:t>pijlers om landhoofd/pijler te ontlasten.</a:t>
            </a:r>
          </a:p>
          <a:p>
            <a:r>
              <a:rPr lang="nl-NL" dirty="0" smtClean="0"/>
              <a:t>Onderbouw </a:t>
            </a:r>
            <a:r>
              <a:rPr lang="nl-NL" dirty="0"/>
              <a:t>ontlasten door weghalen spoor (spoor eigen fundatie)</a:t>
            </a:r>
          </a:p>
          <a:p>
            <a:r>
              <a:rPr lang="nl-NL" dirty="0" smtClean="0"/>
              <a:t>Tuiconstructie </a:t>
            </a:r>
            <a:r>
              <a:rPr lang="nl-NL" dirty="0"/>
              <a:t>om pijler te </a:t>
            </a:r>
            <a:r>
              <a:rPr lang="nl-NL" dirty="0" smtClean="0"/>
              <a:t>ontlasten - Trekkabels </a:t>
            </a:r>
            <a:r>
              <a:rPr lang="nl-NL" dirty="0"/>
              <a:t>om statisch systeem te </a:t>
            </a:r>
            <a:r>
              <a:rPr lang="nl-NL" dirty="0" smtClean="0"/>
              <a:t>wijzigen - </a:t>
            </a:r>
            <a:r>
              <a:rPr lang="nl-NL" dirty="0"/>
              <a:t>Oplossing </a:t>
            </a:r>
            <a:r>
              <a:rPr lang="nl-NL" dirty="0" err="1" smtClean="0"/>
              <a:t>Muiderbrug</a:t>
            </a:r>
            <a:endParaRPr lang="nl-NL" dirty="0" smtClean="0"/>
          </a:p>
          <a:p>
            <a:endParaRPr lang="nl-NL" dirty="0"/>
          </a:p>
          <a:p>
            <a:endParaRPr lang="nl-NL" dirty="0"/>
          </a:p>
          <a:p>
            <a:endParaRPr lang="nl-NL" dirty="0"/>
          </a:p>
          <a:p>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1493381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Oogst eerste sessie – optimaliseren belasting</a:t>
            </a:r>
            <a:endParaRPr lang="nl-NL" dirty="0"/>
          </a:p>
        </p:txBody>
      </p:sp>
      <p:sp>
        <p:nvSpPr>
          <p:cNvPr id="3" name="Text Placeholder 2"/>
          <p:cNvSpPr>
            <a:spLocks noGrp="1"/>
          </p:cNvSpPr>
          <p:nvPr>
            <p:ph type="body" sz="quarter" idx="11"/>
          </p:nvPr>
        </p:nvSpPr>
        <p:spPr/>
        <p:txBody>
          <a:bodyPr/>
          <a:lstStyle/>
          <a:p>
            <a:r>
              <a:rPr lang="nl-NL" dirty="0"/>
              <a:t>Regulering vrachtwagen afstanden</a:t>
            </a:r>
          </a:p>
          <a:p>
            <a:r>
              <a:rPr lang="nl-NL" dirty="0" smtClean="0"/>
              <a:t>Vrachtverkeer </a:t>
            </a:r>
            <a:r>
              <a:rPr lang="nl-NL" dirty="0"/>
              <a:t>te sturen (minderen)</a:t>
            </a:r>
          </a:p>
          <a:p>
            <a:endParaRPr lang="nl-NL" dirty="0" smtClean="0"/>
          </a:p>
          <a:p>
            <a:r>
              <a:rPr lang="nl-NL" dirty="0" smtClean="0"/>
              <a:t>Vrachtverkeer </a:t>
            </a:r>
            <a:r>
              <a:rPr lang="nl-NL" dirty="0"/>
              <a:t>naar spoor. Hoe te </a:t>
            </a:r>
            <a:r>
              <a:rPr lang="nl-NL" dirty="0" smtClean="0"/>
              <a:t>beïnvloeden.</a:t>
            </a:r>
            <a:endParaRPr lang="nl-NL" dirty="0"/>
          </a:p>
          <a:p>
            <a:r>
              <a:rPr lang="nl-NL" dirty="0"/>
              <a:t>Pendeltreinen &gt; handling RSC</a:t>
            </a:r>
          </a:p>
          <a:p>
            <a:r>
              <a:rPr lang="nl-NL" dirty="0" smtClean="0"/>
              <a:t>Shift </a:t>
            </a:r>
            <a:r>
              <a:rPr lang="nl-NL" dirty="0"/>
              <a:t>naar binnenvaart Alblasserdam (overslag)</a:t>
            </a:r>
          </a:p>
          <a:p>
            <a:endParaRPr lang="nl-NL" dirty="0" smtClean="0"/>
          </a:p>
          <a:p>
            <a:r>
              <a:rPr lang="nl-NL" dirty="0" smtClean="0"/>
              <a:t>Soort </a:t>
            </a:r>
            <a:r>
              <a:rPr lang="nl-NL" dirty="0"/>
              <a:t>vrachtverkeer temperen. Intensiteit naar beneden en ook de specifieke belasting.</a:t>
            </a:r>
          </a:p>
          <a:p>
            <a:endParaRPr lang="nl-NL" dirty="0" smtClean="0"/>
          </a:p>
          <a:p>
            <a:r>
              <a:rPr lang="nl-NL" dirty="0" smtClean="0"/>
              <a:t>Vrachtwagens </a:t>
            </a:r>
            <a:r>
              <a:rPr lang="nl-NL" dirty="0"/>
              <a:t>nooit meer dan 2 </a:t>
            </a:r>
            <a:r>
              <a:rPr lang="nl-NL" dirty="0" err="1"/>
              <a:t>lanes</a:t>
            </a:r>
            <a:r>
              <a:rPr lang="nl-NL" dirty="0"/>
              <a:t> (doelgroepen?)</a:t>
            </a:r>
          </a:p>
          <a:p>
            <a:r>
              <a:rPr lang="nl-NL" dirty="0" smtClean="0"/>
              <a:t>Van </a:t>
            </a:r>
            <a:r>
              <a:rPr lang="nl-NL" dirty="0"/>
              <a:t>4 naar 3 rijstroken </a:t>
            </a:r>
          </a:p>
          <a:p>
            <a:r>
              <a:rPr lang="nl-NL" dirty="0"/>
              <a:t>Doelgroepen strook</a:t>
            </a:r>
          </a:p>
          <a:p>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4061336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1295999"/>
            <a:ext cx="8402400" cy="800219"/>
          </a:xfrm>
        </p:spPr>
        <p:txBody>
          <a:bodyPr/>
          <a:lstStyle/>
          <a:p>
            <a:r>
              <a:rPr lang="nl-NL" dirty="0"/>
              <a:t>Oogst eerste sessie – </a:t>
            </a:r>
            <a:r>
              <a:rPr lang="nl-NL" dirty="0" smtClean="0"/>
              <a:t/>
            </a:r>
            <a:br>
              <a:rPr lang="nl-NL" dirty="0" smtClean="0"/>
            </a:br>
            <a:r>
              <a:rPr lang="nl-NL" dirty="0" smtClean="0"/>
              <a:t>optimaliseren </a:t>
            </a:r>
            <a:r>
              <a:rPr lang="nl-NL" dirty="0"/>
              <a:t>belasting</a:t>
            </a:r>
          </a:p>
        </p:txBody>
      </p:sp>
      <p:sp>
        <p:nvSpPr>
          <p:cNvPr id="3" name="Text Placeholder 2"/>
          <p:cNvSpPr>
            <a:spLocks noGrp="1"/>
          </p:cNvSpPr>
          <p:nvPr>
            <p:ph type="body" sz="quarter" idx="11"/>
          </p:nvPr>
        </p:nvSpPr>
        <p:spPr/>
        <p:txBody>
          <a:bodyPr/>
          <a:lstStyle/>
          <a:p>
            <a:endParaRPr lang="nl-NL" dirty="0"/>
          </a:p>
        </p:txBody>
      </p:sp>
      <p:pic>
        <p:nvPicPr>
          <p:cNvPr id="5"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362" y="1052736"/>
            <a:ext cx="3830638"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800015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1295999"/>
            <a:ext cx="8402400" cy="800219"/>
          </a:xfrm>
        </p:spPr>
        <p:txBody>
          <a:bodyPr/>
          <a:lstStyle/>
          <a:p>
            <a:r>
              <a:rPr lang="nl-NL" dirty="0"/>
              <a:t>Oogst eerste sessie – </a:t>
            </a:r>
            <a:r>
              <a:rPr lang="nl-NL" dirty="0" smtClean="0"/>
              <a:t/>
            </a:r>
            <a:br>
              <a:rPr lang="nl-NL" dirty="0" smtClean="0"/>
            </a:br>
            <a:r>
              <a:rPr lang="nl-NL" dirty="0" smtClean="0"/>
              <a:t>optimaliseren </a:t>
            </a:r>
            <a:r>
              <a:rPr lang="nl-NL" dirty="0"/>
              <a:t>belasting</a:t>
            </a:r>
          </a:p>
        </p:txBody>
      </p:sp>
      <p:sp>
        <p:nvSpPr>
          <p:cNvPr id="3" name="Text Placeholder 2"/>
          <p:cNvSpPr>
            <a:spLocks noGrp="1"/>
          </p:cNvSpPr>
          <p:nvPr>
            <p:ph type="body" sz="quarter" idx="11"/>
          </p:nvPr>
        </p:nvSpPr>
        <p:spPr/>
        <p:txBody>
          <a:bodyPr/>
          <a:lstStyle/>
          <a:p>
            <a:endParaRPr lang="nl-NL" dirty="0"/>
          </a:p>
        </p:txBody>
      </p:sp>
      <p:pic>
        <p:nvPicPr>
          <p:cNvPr id="4" name="Picture 3"/>
          <p:cNvPicPr>
            <a:picLocks noChangeAspect="1"/>
          </p:cNvPicPr>
          <p:nvPr/>
        </p:nvPicPr>
        <p:blipFill>
          <a:blip r:embed="rId2"/>
          <a:stretch>
            <a:fillRect/>
          </a:stretch>
        </p:blipFill>
        <p:spPr>
          <a:xfrm>
            <a:off x="5399905" y="1052428"/>
            <a:ext cx="3708599" cy="5216442"/>
          </a:xfrm>
          <a:prstGeom prst="rect">
            <a:avLst/>
          </a:prstGeom>
        </p:spPr>
      </p:pic>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2853839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019800" y="3106738"/>
            <a:ext cx="2965450" cy="2903537"/>
          </a:xfrm>
        </p:spPr>
        <p:txBody>
          <a:bodyPr/>
          <a:lstStyle/>
          <a:p>
            <a:pPr marL="0" indent="0" eaLnBrk="1" hangingPunct="1">
              <a:spcBef>
                <a:spcPts val="423"/>
              </a:spcBef>
              <a:buFont typeface="Arial" charset="0"/>
              <a:buNone/>
              <a:defRPr/>
            </a:pPr>
            <a:endParaRPr lang="nl-NL" altLang="nl-NL" sz="1600" dirty="0" smtClean="0"/>
          </a:p>
          <a:p>
            <a:pPr marL="0" indent="0" eaLnBrk="1" hangingPunct="1">
              <a:spcBef>
                <a:spcPts val="423"/>
              </a:spcBef>
              <a:buFont typeface="Arial" charset="0"/>
              <a:buNone/>
              <a:defRPr/>
            </a:pPr>
            <a:endParaRPr lang="nl-NL" altLang="nl-NL" sz="1600" dirty="0" smtClean="0"/>
          </a:p>
          <a:p>
            <a:pPr marL="0" indent="0" eaLnBrk="1" hangingPunct="1">
              <a:spcBef>
                <a:spcPts val="423"/>
              </a:spcBef>
              <a:buFont typeface="Arial" charset="0"/>
              <a:buNone/>
              <a:defRPr/>
            </a:pPr>
            <a:endParaRPr lang="nl-NL" altLang="nl-NL" sz="1600" dirty="0"/>
          </a:p>
          <a:p>
            <a:pPr marL="0" indent="0" eaLnBrk="1" hangingPunct="1">
              <a:spcBef>
                <a:spcPts val="423"/>
              </a:spcBef>
              <a:buFont typeface="Arial" charset="0"/>
              <a:buNone/>
              <a:defRPr/>
            </a:pPr>
            <a:endParaRPr lang="nl-NL" altLang="nl-NL" sz="1600" dirty="0" smtClean="0"/>
          </a:p>
          <a:p>
            <a:pPr marL="0" indent="0" eaLnBrk="1" hangingPunct="1">
              <a:spcBef>
                <a:spcPts val="423"/>
              </a:spcBef>
              <a:buFont typeface="Arial" charset="0"/>
              <a:buNone/>
              <a:defRPr/>
            </a:pPr>
            <a:endParaRPr lang="nl-NL" altLang="nl-NL" sz="1600" dirty="0" smtClean="0"/>
          </a:p>
          <a:p>
            <a:pPr marL="0" indent="0" eaLnBrk="1" hangingPunct="1">
              <a:spcBef>
                <a:spcPts val="423"/>
              </a:spcBef>
              <a:buFont typeface="Arial" charset="0"/>
              <a:buNone/>
              <a:defRPr/>
            </a:pPr>
            <a:r>
              <a:rPr lang="nl-NL" altLang="nl-NL" sz="1600" dirty="0" smtClean="0"/>
              <a:t>Optimale </a:t>
            </a:r>
            <a:r>
              <a:rPr lang="nl-NL" altLang="nl-NL" sz="1600" dirty="0"/>
              <a:t>balans tussen omgeving, </a:t>
            </a:r>
            <a:r>
              <a:rPr lang="nl-NL" altLang="nl-NL" sz="1600" dirty="0" smtClean="0"/>
              <a:t>techniek en</a:t>
            </a:r>
          </a:p>
          <a:p>
            <a:pPr marL="0" indent="0" eaLnBrk="1" hangingPunct="1">
              <a:spcBef>
                <a:spcPts val="423"/>
              </a:spcBef>
              <a:buFont typeface="Arial" charset="0"/>
              <a:buNone/>
              <a:defRPr/>
            </a:pPr>
            <a:r>
              <a:rPr lang="nl-NL" altLang="nl-NL" sz="1600" dirty="0" smtClean="0"/>
              <a:t>financiën </a:t>
            </a:r>
            <a:r>
              <a:rPr lang="nl-NL" altLang="nl-NL" sz="1600" dirty="0"/>
              <a:t>met betrokkenheid vanuit de Markt.</a:t>
            </a:r>
          </a:p>
          <a:p>
            <a:pPr eaLnBrk="1" hangingPunct="1">
              <a:spcBef>
                <a:spcPts val="423"/>
              </a:spcBef>
              <a:buFontTx/>
              <a:buChar char="-"/>
              <a:defRPr/>
            </a:pPr>
            <a:endParaRPr lang="nl-NL" altLang="nl-NL" sz="1600" dirty="0" smtClean="0"/>
          </a:p>
          <a:p>
            <a:pPr eaLnBrk="1" hangingPunct="1">
              <a:spcBef>
                <a:spcPts val="423"/>
              </a:spcBef>
              <a:buFontTx/>
              <a:buChar char="-"/>
              <a:defRPr/>
            </a:pPr>
            <a:endParaRPr lang="nl-NL" altLang="nl-NL" sz="1600" dirty="0" smtClean="0"/>
          </a:p>
          <a:p>
            <a:pPr marL="0" indent="0" eaLnBrk="1" hangingPunct="1">
              <a:spcBef>
                <a:spcPts val="423"/>
              </a:spcBef>
              <a:buFont typeface="Arial" panose="020B0604020202020204" pitchFamily="34" charset="0"/>
              <a:buNone/>
              <a:defRPr/>
            </a:pPr>
            <a:endParaRPr lang="nl-NL" sz="1200" dirty="0" smtClean="0"/>
          </a:p>
        </p:txBody>
      </p:sp>
      <p:pic>
        <p:nvPicPr>
          <p:cNvPr id="51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69" y="1137443"/>
            <a:ext cx="7100931"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3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1295999"/>
            <a:ext cx="8402400" cy="400110"/>
          </a:xfrm>
        </p:spPr>
        <p:txBody>
          <a:bodyPr/>
          <a:lstStyle/>
          <a:p>
            <a:r>
              <a:rPr lang="nl-NL" dirty="0" smtClean="0"/>
              <a:t>Oogst eerste sessie – vervanging bovenbouw</a:t>
            </a:r>
            <a:endParaRPr lang="nl-NL" dirty="0"/>
          </a:p>
        </p:txBody>
      </p:sp>
      <p:sp>
        <p:nvSpPr>
          <p:cNvPr id="3" name="Text Placeholder 2"/>
          <p:cNvSpPr>
            <a:spLocks noGrp="1"/>
          </p:cNvSpPr>
          <p:nvPr>
            <p:ph type="body" sz="quarter" idx="11"/>
          </p:nvPr>
        </p:nvSpPr>
        <p:spPr/>
        <p:txBody>
          <a:bodyPr/>
          <a:lstStyle/>
          <a:p>
            <a:r>
              <a:rPr lang="nl-NL" dirty="0"/>
              <a:t>Boogbrug van oever naar oever.</a:t>
            </a:r>
          </a:p>
          <a:p>
            <a:r>
              <a:rPr lang="nl-NL" dirty="0"/>
              <a:t>Bruggen bank (bestaande brug van elders)</a:t>
            </a:r>
          </a:p>
          <a:p>
            <a:r>
              <a:rPr lang="nl-NL" dirty="0"/>
              <a:t>Huren. (</a:t>
            </a:r>
            <a:r>
              <a:rPr lang="nl-NL" dirty="0" err="1"/>
              <a:t>Jansonbrug</a:t>
            </a:r>
            <a:r>
              <a:rPr lang="nl-NL" dirty="0"/>
              <a:t>)</a:t>
            </a:r>
          </a:p>
          <a:p>
            <a:r>
              <a:rPr lang="nl-NL" dirty="0" smtClean="0"/>
              <a:t>Universele </a:t>
            </a:r>
            <a:r>
              <a:rPr lang="nl-NL" dirty="0"/>
              <a:t>tijdelijke brug maken. Geschikt ook voor elders met groter lengte en of belasting</a:t>
            </a:r>
            <a:r>
              <a:rPr lang="nl-NL" dirty="0" smtClean="0"/>
              <a:t>). </a:t>
            </a:r>
          </a:p>
          <a:p>
            <a:r>
              <a:rPr lang="nl-NL" dirty="0" smtClean="0"/>
              <a:t>Brugdek vervangen door VVK</a:t>
            </a:r>
            <a:r>
              <a:rPr lang="nl-NL" dirty="0"/>
              <a:t>. </a:t>
            </a:r>
            <a:r>
              <a:rPr lang="nl-NL" dirty="0" smtClean="0"/>
              <a:t>VVK </a:t>
            </a:r>
            <a:r>
              <a:rPr lang="nl-NL" dirty="0"/>
              <a:t>hergebruiken voor </a:t>
            </a:r>
            <a:r>
              <a:rPr lang="nl-NL" dirty="0" err="1" smtClean="0"/>
              <a:t>perman</a:t>
            </a:r>
            <a:r>
              <a:rPr lang="nl-NL" dirty="0" smtClean="0"/>
              <a:t>. brug</a:t>
            </a:r>
            <a:endParaRPr lang="nl-NL" dirty="0"/>
          </a:p>
          <a:p>
            <a:r>
              <a:rPr lang="nl-NL" dirty="0"/>
              <a:t>Sectie brug met lengtes van 15 meter voor max overspanning van 50 meter.</a:t>
            </a:r>
          </a:p>
          <a:p>
            <a:r>
              <a:rPr lang="nl-NL" dirty="0"/>
              <a:t>Inschuif brug met eenvoudige montage en demontage</a:t>
            </a:r>
          </a:p>
          <a:p>
            <a:r>
              <a:rPr lang="nl-NL" dirty="0"/>
              <a:t>Tijdelijke brug zoveel mogelijk op bestaande onderbouw</a:t>
            </a:r>
          </a:p>
          <a:p>
            <a:r>
              <a:rPr lang="nl-NL" dirty="0" smtClean="0"/>
              <a:t>LVV vast aan spoorbrug of slanke fietsbrug. LVV voor verkeer of gewichtsvermindering.</a:t>
            </a:r>
          </a:p>
          <a:p>
            <a:pPr marL="0" indent="0">
              <a:buNone/>
            </a:pPr>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1778960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Tijdelijke brug</a:t>
            </a:r>
            <a:endParaRPr lang="nl-NL" dirty="0"/>
          </a:p>
        </p:txBody>
      </p:sp>
      <p:sp>
        <p:nvSpPr>
          <p:cNvPr id="3" name="Text Placeholder 2"/>
          <p:cNvSpPr>
            <a:spLocks noGrp="1"/>
          </p:cNvSpPr>
          <p:nvPr>
            <p:ph type="body" sz="quarter" idx="11"/>
          </p:nvPr>
        </p:nvSpPr>
        <p:spPr/>
        <p:txBody>
          <a:bodyPr/>
          <a:lstStyle/>
          <a:p>
            <a:endParaRPr lang="nl-NL" dirty="0"/>
          </a:p>
        </p:txBody>
      </p:sp>
      <p:pic>
        <p:nvPicPr>
          <p:cNvPr id="4" name="Picture 3"/>
          <p:cNvPicPr>
            <a:picLocks noChangeAspect="1"/>
          </p:cNvPicPr>
          <p:nvPr/>
        </p:nvPicPr>
        <p:blipFill>
          <a:blip r:embed="rId2"/>
          <a:stretch>
            <a:fillRect/>
          </a:stretch>
        </p:blipFill>
        <p:spPr>
          <a:xfrm>
            <a:off x="4500072" y="1071786"/>
            <a:ext cx="3725284" cy="5239912"/>
          </a:xfrm>
          <a:prstGeom prst="rect">
            <a:avLst/>
          </a:prstGeom>
        </p:spPr>
      </p:pic>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1147985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Tijdelijke brug</a:t>
            </a:r>
            <a:endParaRPr lang="nl-NL" dirty="0"/>
          </a:p>
        </p:txBody>
      </p:sp>
      <p:pic>
        <p:nvPicPr>
          <p:cNvPr id="5" name="Picture 4"/>
          <p:cNvPicPr>
            <a:picLocks noChangeAspect="1"/>
          </p:cNvPicPr>
          <p:nvPr/>
        </p:nvPicPr>
        <p:blipFill>
          <a:blip r:embed="rId2"/>
          <a:stretch>
            <a:fillRect/>
          </a:stretch>
        </p:blipFill>
        <p:spPr>
          <a:xfrm>
            <a:off x="4427984" y="1071786"/>
            <a:ext cx="3723595" cy="5237534"/>
          </a:xfrm>
          <a:prstGeom prst="rect">
            <a:avLst/>
          </a:prstGeom>
        </p:spPr>
      </p:pic>
      <p:sp>
        <p:nvSpPr>
          <p:cNvPr id="3" name="Text Placeholder 2"/>
          <p:cNvSpPr>
            <a:spLocks noGrp="1"/>
          </p:cNvSpPr>
          <p:nvPr>
            <p:ph type="body" sz="quarter" idx="11"/>
          </p:nvPr>
        </p:nvSpPr>
        <p:spPr/>
        <p:txBody>
          <a:bodyPr/>
          <a:lstStyle/>
          <a:p>
            <a:endParaRPr lang="nl-NL" dirty="0"/>
          </a:p>
        </p:txBody>
      </p:sp>
      <p:sp>
        <p:nvSpPr>
          <p:cNvPr id="6"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2360596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Oogst eerste sessie – vervanging onderbouw</a:t>
            </a:r>
            <a:endParaRPr lang="nl-NL" dirty="0"/>
          </a:p>
        </p:txBody>
      </p:sp>
      <p:sp>
        <p:nvSpPr>
          <p:cNvPr id="3" name="Text Placeholder 2"/>
          <p:cNvSpPr>
            <a:spLocks noGrp="1"/>
          </p:cNvSpPr>
          <p:nvPr>
            <p:ph type="body" sz="quarter" idx="11"/>
          </p:nvPr>
        </p:nvSpPr>
        <p:spPr/>
        <p:txBody>
          <a:bodyPr/>
          <a:lstStyle/>
          <a:p>
            <a:r>
              <a:rPr lang="nl-NL" dirty="0"/>
              <a:t>Caisson fundering (herbruikbaar)</a:t>
            </a:r>
          </a:p>
          <a:p>
            <a:r>
              <a:rPr lang="nl-NL" dirty="0" smtClean="0"/>
              <a:t>Tijdelijke </a:t>
            </a:r>
            <a:r>
              <a:rPr lang="nl-NL" dirty="0"/>
              <a:t>brug niet direct tegen bestaand. Geen beperking vormen voor de mogelijke definitieve oplossing.</a:t>
            </a:r>
          </a:p>
          <a:p>
            <a:r>
              <a:rPr lang="nl-NL" dirty="0"/>
              <a:t>Tijdelijke brug met slechts 1 </a:t>
            </a:r>
            <a:r>
              <a:rPr lang="nl-NL" dirty="0" smtClean="0"/>
              <a:t>rijstrook ter </a:t>
            </a:r>
            <a:r>
              <a:rPr lang="nl-NL" dirty="0"/>
              <a:t>ontlasting bestaande </a:t>
            </a:r>
            <a:r>
              <a:rPr lang="nl-NL" dirty="0" smtClean="0"/>
              <a:t>brug</a:t>
            </a:r>
          </a:p>
          <a:p>
            <a:r>
              <a:rPr lang="nl-NL" dirty="0"/>
              <a:t>Pontonbrug voor </a:t>
            </a:r>
            <a:r>
              <a:rPr lang="nl-NL" dirty="0" err="1"/>
              <a:t>langzaamverkeer</a:t>
            </a:r>
            <a:endParaRPr lang="nl-NL" dirty="0"/>
          </a:p>
          <a:p>
            <a:r>
              <a:rPr lang="nl-NL" dirty="0"/>
              <a:t>Veerverbinding LVV</a:t>
            </a:r>
          </a:p>
          <a:p>
            <a:endParaRPr lang="nl-NL" dirty="0"/>
          </a:p>
          <a:p>
            <a:endParaRPr lang="nl-NL" dirty="0"/>
          </a:p>
        </p:txBody>
      </p:sp>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687522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68313" y="1295400"/>
            <a:ext cx="8402637" cy="400050"/>
          </a:xfrm>
        </p:spPr>
        <p:txBody>
          <a:bodyPr/>
          <a:lstStyle/>
          <a:p>
            <a:pPr eaLnBrk="1" hangingPunct="1"/>
            <a:r>
              <a:rPr lang="nl-NL" altLang="nl-NL" smtClean="0"/>
              <a:t>Optimum</a:t>
            </a: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628775"/>
            <a:ext cx="648335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25667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468313" y="1295400"/>
            <a:ext cx="8402637" cy="400050"/>
          </a:xfrm>
        </p:spPr>
        <p:txBody>
          <a:bodyPr/>
          <a:lstStyle/>
          <a:p>
            <a:pPr eaLnBrk="1" hangingPunct="1"/>
            <a:r>
              <a:rPr lang="nl-NL" altLang="nl-NL" dirty="0" smtClean="0"/>
              <a:t>Resultaat</a:t>
            </a:r>
          </a:p>
        </p:txBody>
      </p:sp>
      <p:sp>
        <p:nvSpPr>
          <p:cNvPr id="8195" name="Tijdelijke aanduiding voor tekst 2"/>
          <p:cNvSpPr>
            <a:spLocks noGrp="1"/>
          </p:cNvSpPr>
          <p:nvPr>
            <p:ph type="body" sz="quarter" idx="11"/>
          </p:nvPr>
        </p:nvSpPr>
        <p:spPr>
          <a:xfrm>
            <a:off x="468313" y="1773238"/>
            <a:ext cx="8402637" cy="4140200"/>
          </a:xfrm>
        </p:spPr>
        <p:txBody>
          <a:bodyPr/>
          <a:lstStyle/>
          <a:p>
            <a:pPr marL="0" indent="0" eaLnBrk="1" hangingPunct="1">
              <a:buFont typeface="Arial" panose="020B0604020202020204" pitchFamily="34" charset="0"/>
              <a:buNone/>
            </a:pPr>
            <a:r>
              <a:rPr lang="nl-NL" altLang="nl-NL" sz="1400" dirty="0" smtClean="0"/>
              <a:t> </a:t>
            </a:r>
          </a:p>
        </p:txBody>
      </p:sp>
      <p:pic>
        <p:nvPicPr>
          <p:cNvPr id="8196"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125538"/>
            <a:ext cx="3830638"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3"/>
          <p:cNvSpPr>
            <a:spLocks noGrp="1"/>
          </p:cNvSpPr>
          <p:nvPr>
            <p:ph type="dt" sz="quarter" idx="12"/>
          </p:nvPr>
        </p:nvSpPr>
        <p:spPr>
          <a:xfrm>
            <a:off x="7264400" y="6613525"/>
            <a:ext cx="1508125" cy="119063"/>
          </a:xfrm>
        </p:spPr>
        <p:txBody>
          <a:bodyPr/>
          <a:lstStyle/>
          <a:p>
            <a:pPr>
              <a:defRPr/>
            </a:pPr>
            <a:r>
              <a:rPr lang="nl-NL" dirty="0" smtClean="0">
                <a:solidFill>
                  <a:srgbClr val="000000"/>
                </a:solidFill>
              </a:rPr>
              <a:t>21 september 2016</a:t>
            </a:r>
            <a:endParaRPr lang="nl-NL" dirty="0">
              <a:solidFill>
                <a:srgbClr val="000000"/>
              </a:solidFill>
            </a:endParaRPr>
          </a:p>
        </p:txBody>
      </p:sp>
    </p:spTree>
    <p:extLst>
      <p:ext uri="{BB962C8B-B14F-4D97-AF65-F5344CB8AC3E}">
        <p14:creationId xmlns:p14="http://schemas.microsoft.com/office/powerpoint/2010/main" val="38584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1"/>
          </p:nvPr>
        </p:nvSpPr>
        <p:spPr/>
        <p:txBody>
          <a:bodyPr/>
          <a:lstStyle/>
          <a:p>
            <a:endParaRPr lang="nl-NL" dirty="0"/>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t="12372" b="-15277"/>
          <a:stretch/>
        </p:blipFill>
        <p:spPr>
          <a:xfrm>
            <a:off x="-1" y="-1"/>
            <a:ext cx="12173639" cy="8077641"/>
          </a:xfrm>
          <a:prstGeom prst="rect">
            <a:avLst/>
          </a:prstGeom>
        </p:spPr>
      </p:pic>
      <p:sp>
        <p:nvSpPr>
          <p:cNvPr id="6" name="Tekstvak 5"/>
          <p:cNvSpPr txBox="1"/>
          <p:nvPr/>
        </p:nvSpPr>
        <p:spPr>
          <a:xfrm>
            <a:off x="910536" y="506776"/>
            <a:ext cx="7430797" cy="1149168"/>
          </a:xfrm>
          <a:prstGeom prst="rect">
            <a:avLst/>
          </a:prstGeom>
          <a:noFill/>
        </p:spPr>
        <p:txBody>
          <a:bodyPr wrap="square" rtlCol="0">
            <a:spAutoFit/>
          </a:bodyPr>
          <a:lstStyle/>
          <a:p>
            <a:pPr algn="ctr"/>
            <a:r>
              <a:rPr lang="nl-NL" sz="4800" b="1" dirty="0">
                <a:solidFill>
                  <a:schemeClr val="bg1"/>
                </a:solidFill>
                <a:latin typeface="+mj-lt"/>
                <a:ea typeface="+mj-ea"/>
                <a:cs typeface="+mj-cs"/>
              </a:rPr>
              <a:t>M</a:t>
            </a:r>
            <a:r>
              <a:rPr lang="nl-NL" sz="3200" dirty="0" smtClean="0">
                <a:solidFill>
                  <a:schemeClr val="bg1"/>
                </a:solidFill>
              </a:rPr>
              <a:t>uur van </a:t>
            </a:r>
            <a:r>
              <a:rPr lang="nl-NL" sz="4800" b="1" dirty="0">
                <a:solidFill>
                  <a:schemeClr val="bg1"/>
                </a:solidFill>
              </a:rPr>
              <a:t>M</a:t>
            </a:r>
            <a:r>
              <a:rPr lang="nl-NL" sz="3200" dirty="0" smtClean="0">
                <a:solidFill>
                  <a:schemeClr val="bg1"/>
                </a:solidFill>
              </a:rPr>
              <a:t>ogelijkheden</a:t>
            </a:r>
            <a:endParaRPr lang="nl-NL" sz="3200" dirty="0">
              <a:solidFill>
                <a:schemeClr val="bg1"/>
              </a:solidFill>
            </a:endParaRPr>
          </a:p>
        </p:txBody>
      </p:sp>
    </p:spTree>
    <p:extLst>
      <p:ext uri="{BB962C8B-B14F-4D97-AF65-F5344CB8AC3E}">
        <p14:creationId xmlns:p14="http://schemas.microsoft.com/office/powerpoint/2010/main" val="1320963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ctrTitle"/>
          </p:nvPr>
        </p:nvSpPr>
        <p:spPr>
          <a:xfrm>
            <a:off x="5037138" y="2879725"/>
            <a:ext cx="3598862" cy="857250"/>
          </a:xfrm>
        </p:spPr>
        <p:txBody>
          <a:bodyPr/>
          <a:lstStyle/>
          <a:p>
            <a:pPr eaLnBrk="1" hangingPunct="1"/>
            <a:r>
              <a:rPr lang="nl-NL" altLang="nl-NL" dirty="0" smtClean="0"/>
              <a:t>Marktparticipatie </a:t>
            </a:r>
            <a:r>
              <a:rPr lang="nl-NL" altLang="nl-NL" dirty="0" err="1" smtClean="0"/>
              <a:t>Suurhoffbrug</a:t>
            </a:r>
            <a:endParaRPr lang="nl-NL" altLang="nl-NL" dirty="0" smtClean="0"/>
          </a:p>
        </p:txBody>
      </p:sp>
      <p:sp>
        <p:nvSpPr>
          <p:cNvPr id="3075" name="Ondertitel 5"/>
          <p:cNvSpPr>
            <a:spLocks noGrp="1"/>
          </p:cNvSpPr>
          <p:nvPr>
            <p:ph type="subTitle" idx="1"/>
          </p:nvPr>
        </p:nvSpPr>
        <p:spPr>
          <a:xfrm>
            <a:off x="5037138" y="3779838"/>
            <a:ext cx="3598862" cy="1752600"/>
          </a:xfrm>
        </p:spPr>
        <p:txBody>
          <a:bodyPr/>
          <a:lstStyle/>
          <a:p>
            <a:pPr eaLnBrk="1" hangingPunct="1"/>
            <a:r>
              <a:rPr lang="nl-NL" altLang="nl-NL" smtClean="0"/>
              <a:t>Afronding</a:t>
            </a:r>
          </a:p>
          <a:p>
            <a:pPr eaLnBrk="1" hangingPunct="1"/>
            <a:endParaRPr lang="nl-NL" altLang="nl-NL" smtClean="0"/>
          </a:p>
          <a:p>
            <a:pPr eaLnBrk="1" hangingPunct="1"/>
            <a:r>
              <a:rPr lang="nl-NL" altLang="nl-NL" smtClean="0"/>
              <a:t>Bram van Bemmelen</a:t>
            </a:r>
          </a:p>
          <a:p>
            <a:pPr eaLnBrk="1" hangingPunct="1"/>
            <a:r>
              <a:rPr lang="nl-NL" altLang="nl-NL" smtClean="0"/>
              <a:t>Contractmanager Rijkwaterstaat</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989138"/>
            <a:ext cx="43148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00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8313" y="1295400"/>
            <a:ext cx="8402637" cy="400050"/>
          </a:xfrm>
        </p:spPr>
        <p:txBody>
          <a:bodyPr/>
          <a:lstStyle/>
          <a:p>
            <a:pPr eaLnBrk="1" hangingPunct="1"/>
            <a:r>
              <a:rPr lang="nl-NL" altLang="nl-NL" smtClean="0"/>
              <a:t>Afronding</a:t>
            </a:r>
          </a:p>
        </p:txBody>
      </p:sp>
      <p:sp>
        <p:nvSpPr>
          <p:cNvPr id="3" name="Tijdelijke aanduiding voor tekst 2"/>
          <p:cNvSpPr>
            <a:spLocks noGrp="1"/>
          </p:cNvSpPr>
          <p:nvPr>
            <p:ph type="body" sz="quarter" idx="11"/>
          </p:nvPr>
        </p:nvSpPr>
        <p:spPr>
          <a:xfrm>
            <a:off x="468313" y="1773238"/>
            <a:ext cx="8402637" cy="4535487"/>
          </a:xfrm>
        </p:spPr>
        <p:txBody>
          <a:bodyPr/>
          <a:lstStyle/>
          <a:p>
            <a:pPr eaLnBrk="1" hangingPunct="1">
              <a:spcBef>
                <a:spcPts val="423"/>
              </a:spcBef>
              <a:defRPr/>
            </a:pPr>
            <a:r>
              <a:rPr lang="nl-NL" sz="1600" dirty="0" smtClean="0"/>
              <a:t>Afronding marktparticipatie en terugkoppeling resultaten</a:t>
            </a:r>
          </a:p>
          <a:p>
            <a:pPr lvl="1" eaLnBrk="1" hangingPunct="1">
              <a:spcBef>
                <a:spcPts val="423"/>
              </a:spcBef>
              <a:buFont typeface="+mj-lt"/>
              <a:buAutoNum type="arabicPeriod"/>
              <a:defRPr/>
            </a:pPr>
            <a:r>
              <a:rPr lang="nl-NL" sz="1600" dirty="0" smtClean="0"/>
              <a:t>Verslag wordt openbaargemaakt en gepubliceerd op </a:t>
            </a:r>
            <a:r>
              <a:rPr lang="nl-NL" sz="1600" dirty="0" err="1" smtClean="0"/>
              <a:t>TenderNed</a:t>
            </a:r>
            <a:r>
              <a:rPr lang="nl-NL" sz="1600" dirty="0" smtClean="0"/>
              <a:t> en in een later stadium ook opgenomen in de aanbestedingsdocumenten.</a:t>
            </a:r>
          </a:p>
          <a:p>
            <a:pPr lvl="1" eaLnBrk="1" hangingPunct="1">
              <a:spcBef>
                <a:spcPts val="423"/>
              </a:spcBef>
              <a:buFont typeface="+mj-lt"/>
              <a:buAutoNum type="arabicPeriod"/>
              <a:defRPr/>
            </a:pPr>
            <a:r>
              <a:rPr lang="nl-NL" sz="1600" dirty="0" smtClean="0"/>
              <a:t>Beantwoording en andere informatie en/of gegevens zal/zullen geanonimiseerd in het verslag worden opgenomen.</a:t>
            </a:r>
          </a:p>
          <a:p>
            <a:pPr lvl="1" eaLnBrk="1" hangingPunct="1">
              <a:spcBef>
                <a:spcPts val="423"/>
              </a:spcBef>
              <a:buFont typeface="+mj-lt"/>
              <a:buAutoNum type="arabicPeriod"/>
              <a:defRPr/>
            </a:pPr>
            <a:r>
              <a:rPr lang="nl-NL" sz="1600" dirty="0" smtClean="0"/>
              <a:t>Verslag zal in concept worden afgestemd met deelnemende marktpartijen.</a:t>
            </a:r>
          </a:p>
          <a:p>
            <a:pPr marL="0" indent="0" eaLnBrk="1" hangingPunct="1">
              <a:spcBef>
                <a:spcPts val="423"/>
              </a:spcBef>
              <a:buFont typeface="Arial" charset="0"/>
              <a:buNone/>
              <a:defRPr/>
            </a:pPr>
            <a:endParaRPr lang="nl-NL" sz="1600" dirty="0" smtClean="0"/>
          </a:p>
          <a:p>
            <a:pPr eaLnBrk="1" hangingPunct="1">
              <a:spcBef>
                <a:spcPts val="423"/>
              </a:spcBef>
              <a:defRPr/>
            </a:pPr>
            <a:r>
              <a:rPr lang="nl-NL" sz="1600" dirty="0" smtClean="0"/>
              <a:t>Ook de met jullie gedeelde informatie zal toegankelijk zijn tijdens de aanbestedingsprocedure.</a:t>
            </a:r>
            <a:endParaRPr lang="nl-NL" sz="1600" dirty="0"/>
          </a:p>
          <a:p>
            <a:pPr marL="0" indent="0" eaLnBrk="1" hangingPunct="1">
              <a:spcBef>
                <a:spcPts val="423"/>
              </a:spcBef>
              <a:buFont typeface="Arial" charset="0"/>
              <a:buNone/>
              <a:defRPr/>
            </a:pPr>
            <a:endParaRPr lang="nl-NL" sz="1600" dirty="0" smtClean="0"/>
          </a:p>
          <a:p>
            <a:pPr eaLnBrk="1" hangingPunct="1">
              <a:spcBef>
                <a:spcPts val="423"/>
              </a:spcBef>
              <a:defRPr/>
            </a:pPr>
            <a:r>
              <a:rPr lang="nl-NL" sz="1600" dirty="0"/>
              <a:t>T</a:t>
            </a:r>
            <a:r>
              <a:rPr lang="nl-NL" sz="1600" dirty="0" smtClean="0"/>
              <a:t>ips en tops die jullie aanreiken zullen we delen met onze afdeling Markt en Innovatie zodat we toekomstige marktparticipaties nog beter kunnen maken.</a:t>
            </a:r>
          </a:p>
          <a:p>
            <a:pPr eaLnBrk="1" hangingPunct="1">
              <a:spcBef>
                <a:spcPts val="423"/>
              </a:spcBef>
              <a:defRPr/>
            </a:pPr>
            <a:endParaRPr lang="nl-NL" sz="1600" dirty="0"/>
          </a:p>
          <a:p>
            <a:pPr eaLnBrk="1" hangingPunct="1">
              <a:spcBef>
                <a:spcPts val="423"/>
              </a:spcBef>
              <a:defRPr/>
            </a:pPr>
            <a:r>
              <a:rPr lang="nl-NL" sz="1600" dirty="0" smtClean="0"/>
              <a:t>Nog vragen over deze marktparticipatie? Mail gerust: </a:t>
            </a:r>
            <a:r>
              <a:rPr lang="nl-NL" sz="1600" dirty="0" smtClean="0">
                <a:hlinkClick r:id="rId3"/>
              </a:rPr>
              <a:t>willemijn.de.wal@rws.nl</a:t>
            </a:r>
            <a:endParaRPr lang="nl-NL" sz="1600" dirty="0" smtClean="0"/>
          </a:p>
        </p:txBody>
      </p:sp>
    </p:spTree>
    <p:extLst>
      <p:ext uri="{BB962C8B-B14F-4D97-AF65-F5344CB8AC3E}">
        <p14:creationId xmlns:p14="http://schemas.microsoft.com/office/powerpoint/2010/main" val="10853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8313" y="1295400"/>
            <a:ext cx="8402637" cy="400050"/>
          </a:xfrm>
        </p:spPr>
        <p:txBody>
          <a:bodyPr/>
          <a:lstStyle/>
          <a:p>
            <a:pPr eaLnBrk="1" hangingPunct="1"/>
            <a:r>
              <a:rPr lang="nl-NL" altLang="nl-NL" smtClean="0"/>
              <a:t>Afronding</a:t>
            </a:r>
          </a:p>
        </p:txBody>
      </p:sp>
      <p:sp>
        <p:nvSpPr>
          <p:cNvPr id="3" name="Tijdelijke aanduiding voor tekst 2"/>
          <p:cNvSpPr>
            <a:spLocks noGrp="1"/>
          </p:cNvSpPr>
          <p:nvPr>
            <p:ph type="body" sz="quarter" idx="11"/>
          </p:nvPr>
        </p:nvSpPr>
        <p:spPr>
          <a:xfrm>
            <a:off x="468313" y="1773238"/>
            <a:ext cx="8402637" cy="4535487"/>
          </a:xfrm>
        </p:spPr>
        <p:txBody>
          <a:bodyPr/>
          <a:lstStyle/>
          <a:p>
            <a:pPr marL="0" indent="0" eaLnBrk="1" hangingPunct="1">
              <a:spcBef>
                <a:spcPts val="423"/>
              </a:spcBef>
              <a:buFont typeface="Arial" panose="020B0604020202020204" pitchFamily="34" charset="0"/>
              <a:buNone/>
              <a:defRPr/>
            </a:pPr>
            <a:r>
              <a:rPr lang="nl-NL" sz="1600" u="sng" dirty="0" smtClean="0"/>
              <a:t>Doorkijk</a:t>
            </a:r>
          </a:p>
          <a:p>
            <a:pPr eaLnBrk="1" hangingPunct="1">
              <a:spcBef>
                <a:spcPts val="423"/>
              </a:spcBef>
              <a:defRPr/>
            </a:pPr>
            <a:r>
              <a:rPr lang="nl-NL" sz="1600" dirty="0" smtClean="0"/>
              <a:t>28 september: stakeholdersessie, toetsing oplossingen op draagvlak.</a:t>
            </a:r>
          </a:p>
          <a:p>
            <a:pPr eaLnBrk="1" hangingPunct="1">
              <a:spcBef>
                <a:spcPts val="423"/>
              </a:spcBef>
              <a:defRPr/>
            </a:pPr>
            <a:endParaRPr lang="nl-NL" sz="1600" dirty="0" smtClean="0"/>
          </a:p>
          <a:p>
            <a:pPr eaLnBrk="1" hangingPunct="1">
              <a:spcBef>
                <a:spcPts val="423"/>
              </a:spcBef>
              <a:defRPr/>
            </a:pPr>
            <a:r>
              <a:rPr lang="nl-NL" sz="1600" dirty="0" smtClean="0"/>
              <a:t>Beslisnotitie ten behoeve van keuze definitieve scope.</a:t>
            </a:r>
          </a:p>
          <a:p>
            <a:pPr eaLnBrk="1" hangingPunct="1">
              <a:spcBef>
                <a:spcPts val="423"/>
              </a:spcBef>
              <a:defRPr/>
            </a:pPr>
            <a:endParaRPr lang="nl-NL" sz="1600" dirty="0" smtClean="0"/>
          </a:p>
          <a:p>
            <a:pPr eaLnBrk="1" hangingPunct="1">
              <a:spcBef>
                <a:spcPts val="423"/>
              </a:spcBef>
              <a:defRPr/>
            </a:pPr>
            <a:r>
              <a:rPr lang="nl-NL" sz="1600" dirty="0" smtClean="0"/>
              <a:t>Besluitvorming: december 2016</a:t>
            </a:r>
          </a:p>
          <a:p>
            <a:pPr eaLnBrk="1" hangingPunct="1">
              <a:spcBef>
                <a:spcPts val="423"/>
              </a:spcBef>
              <a:defRPr/>
            </a:pPr>
            <a:endParaRPr lang="nl-NL" sz="1600" dirty="0"/>
          </a:p>
          <a:p>
            <a:pPr eaLnBrk="1" hangingPunct="1">
              <a:spcBef>
                <a:spcPts val="423"/>
              </a:spcBef>
              <a:defRPr/>
            </a:pPr>
            <a:r>
              <a:rPr lang="nl-NL" sz="1600" dirty="0" smtClean="0"/>
              <a:t>Start aanbesteding: voorjaar 2017</a:t>
            </a:r>
          </a:p>
          <a:p>
            <a:pPr eaLnBrk="1" hangingPunct="1">
              <a:spcBef>
                <a:spcPts val="423"/>
              </a:spcBef>
              <a:defRPr/>
            </a:pPr>
            <a:endParaRPr lang="nl-NL" sz="1600" dirty="0" smtClean="0"/>
          </a:p>
          <a:p>
            <a:pPr eaLnBrk="1" hangingPunct="1">
              <a:spcBef>
                <a:spcPts val="423"/>
              </a:spcBef>
              <a:defRPr/>
            </a:pPr>
            <a:r>
              <a:rPr lang="nl-NL" sz="1600" dirty="0" smtClean="0"/>
              <a:t>Kansrijke oplossing niet een op een in de aanbesteding</a:t>
            </a:r>
          </a:p>
          <a:p>
            <a:pPr eaLnBrk="1" hangingPunct="1">
              <a:spcBef>
                <a:spcPts val="423"/>
              </a:spcBef>
              <a:defRPr/>
            </a:pPr>
            <a:endParaRPr lang="nl-NL" sz="1600" dirty="0" smtClean="0"/>
          </a:p>
          <a:p>
            <a:pPr eaLnBrk="1" hangingPunct="1">
              <a:spcBef>
                <a:spcPts val="423"/>
              </a:spcBef>
              <a:defRPr/>
            </a:pPr>
            <a:r>
              <a:rPr lang="nl-NL" sz="1600" dirty="0" smtClean="0"/>
              <a:t>Oplossingen zeker niet “verloren”, altijd bruikbaar voor toekomstige vraagstukken binnen programma renovatie bruggen.</a:t>
            </a:r>
          </a:p>
        </p:txBody>
      </p:sp>
    </p:spTree>
    <p:extLst>
      <p:ext uri="{BB962C8B-B14F-4D97-AF65-F5344CB8AC3E}">
        <p14:creationId xmlns:p14="http://schemas.microsoft.com/office/powerpoint/2010/main" val="3303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68313" y="1295400"/>
            <a:ext cx="8402637" cy="400050"/>
          </a:xfrm>
        </p:spPr>
        <p:txBody>
          <a:bodyPr/>
          <a:lstStyle/>
          <a:p>
            <a:pPr eaLnBrk="1" hangingPunct="1"/>
            <a:r>
              <a:rPr lang="nl-NL" altLang="nl-NL" smtClean="0"/>
              <a:t>Opening</a:t>
            </a:r>
          </a:p>
        </p:txBody>
      </p:sp>
      <p:sp>
        <p:nvSpPr>
          <p:cNvPr id="3" name="Tijdelijke aanduiding voor tekst 2"/>
          <p:cNvSpPr>
            <a:spLocks noGrp="1"/>
          </p:cNvSpPr>
          <p:nvPr>
            <p:ph type="body" sz="quarter" idx="11"/>
          </p:nvPr>
        </p:nvSpPr>
        <p:spPr>
          <a:xfrm>
            <a:off x="468313" y="1773238"/>
            <a:ext cx="8402637" cy="4535487"/>
          </a:xfrm>
        </p:spPr>
        <p:txBody>
          <a:bodyPr/>
          <a:lstStyle/>
          <a:p>
            <a:pPr eaLnBrk="1" hangingPunct="1">
              <a:spcBef>
                <a:spcPts val="423"/>
              </a:spcBef>
              <a:buFont typeface="Arial" charset="0"/>
              <a:buChar char="•"/>
              <a:defRPr/>
            </a:pPr>
            <a:r>
              <a:rPr lang="nl-NL" sz="1600" dirty="0" smtClean="0"/>
              <a:t>Doel vandaag: kansrijke oplossingen genereren!</a:t>
            </a:r>
          </a:p>
          <a:p>
            <a:pPr marL="0" indent="0" eaLnBrk="1" hangingPunct="1">
              <a:spcBef>
                <a:spcPts val="423"/>
              </a:spcBef>
              <a:buFont typeface="Arial" panose="020B0604020202020204" pitchFamily="34" charset="0"/>
              <a:buNone/>
              <a:defRPr/>
            </a:pPr>
            <a:endParaRPr lang="nl-NL" sz="1200" dirty="0"/>
          </a:p>
          <a:p>
            <a:pPr eaLnBrk="1" hangingPunct="1">
              <a:buFont typeface="Arial" charset="0"/>
              <a:buChar char="•"/>
              <a:defRPr/>
            </a:pPr>
            <a:r>
              <a:rPr lang="nl-NL" altLang="nl-NL" sz="1600" dirty="0" smtClean="0"/>
              <a:t>Voorstellen</a:t>
            </a:r>
          </a:p>
          <a:p>
            <a:pPr lvl="1" eaLnBrk="1" hangingPunct="1">
              <a:buFontTx/>
              <a:buChar char="-"/>
              <a:defRPr/>
            </a:pPr>
            <a:r>
              <a:rPr lang="nl-NL" altLang="nl-NL" sz="1600" dirty="0"/>
              <a:t>Facilitators vandaag:</a:t>
            </a:r>
          </a:p>
          <a:p>
            <a:pPr lvl="3" eaLnBrk="1" hangingPunct="1">
              <a:buFont typeface="Courier New" pitchFamily="49" charset="0"/>
              <a:buChar char="o"/>
              <a:defRPr/>
            </a:pPr>
            <a:r>
              <a:rPr lang="nl-NL" altLang="nl-NL" sz="1600" dirty="0"/>
              <a:t>Ruud Loeve (Arcadis)</a:t>
            </a:r>
          </a:p>
          <a:p>
            <a:pPr lvl="3" eaLnBrk="1" hangingPunct="1">
              <a:buFont typeface="Courier New" pitchFamily="49" charset="0"/>
              <a:buChar char="o"/>
              <a:defRPr/>
            </a:pPr>
            <a:r>
              <a:rPr lang="nl-NL" altLang="nl-NL" sz="1600" dirty="0"/>
              <a:t>Gido van der Linde (</a:t>
            </a:r>
            <a:r>
              <a:rPr lang="nl-NL" altLang="nl-NL" sz="1600" dirty="0" err="1"/>
              <a:t>Ganto</a:t>
            </a:r>
            <a:r>
              <a:rPr lang="nl-NL" altLang="nl-NL" sz="1600" dirty="0"/>
              <a:t>)</a:t>
            </a:r>
          </a:p>
          <a:p>
            <a:pPr lvl="1" eaLnBrk="1" hangingPunct="1">
              <a:buFontTx/>
              <a:buChar char="-"/>
              <a:defRPr/>
            </a:pPr>
            <a:r>
              <a:rPr lang="nl-NL" altLang="nl-NL" sz="1600" dirty="0"/>
              <a:t>Spreker vandaag:</a:t>
            </a:r>
          </a:p>
          <a:p>
            <a:pPr lvl="3" eaLnBrk="1" hangingPunct="1">
              <a:buFont typeface="Courier New" pitchFamily="49" charset="0"/>
              <a:buChar char="o"/>
              <a:defRPr/>
            </a:pPr>
            <a:r>
              <a:rPr lang="nl-NL" altLang="nl-NL" sz="1600" dirty="0"/>
              <a:t>Dimitri </a:t>
            </a:r>
            <a:r>
              <a:rPr lang="nl-NL" altLang="nl-NL" sz="1600" dirty="0" err="1"/>
              <a:t>Tuinstra</a:t>
            </a:r>
            <a:r>
              <a:rPr lang="nl-NL" altLang="nl-NL" sz="1600" dirty="0"/>
              <a:t>: </a:t>
            </a:r>
            <a:r>
              <a:rPr lang="nl-NL" altLang="nl-NL" sz="1600" dirty="0" smtClean="0"/>
              <a:t>toelichting technische informatie, antwoord op vragen en uitleg bij ideeën en reeds uitgewerkt oplossingen</a:t>
            </a:r>
            <a:endParaRPr lang="nl-NL" altLang="nl-NL" sz="1600" dirty="0"/>
          </a:p>
          <a:p>
            <a:pPr lvl="1" eaLnBrk="1" hangingPunct="1">
              <a:buFontTx/>
              <a:buChar char="-"/>
              <a:defRPr/>
            </a:pPr>
            <a:r>
              <a:rPr lang="nl-NL" altLang="nl-NL" sz="1600" dirty="0" smtClean="0"/>
              <a:t>Vastlegging: Willemijn de Wal en Michel Huisman</a:t>
            </a:r>
          </a:p>
          <a:p>
            <a:pPr marL="0" indent="0" eaLnBrk="1" hangingPunct="1">
              <a:spcBef>
                <a:spcPts val="423"/>
              </a:spcBef>
              <a:buFont typeface="Arial" charset="0"/>
              <a:buNone/>
              <a:defRPr/>
            </a:pPr>
            <a:endParaRPr lang="nl-NL" sz="1200" dirty="0" smtClean="0"/>
          </a:p>
          <a:p>
            <a:pPr eaLnBrk="1" hangingPunct="1">
              <a:spcBef>
                <a:spcPts val="423"/>
              </a:spcBef>
              <a:buFont typeface="Arial" charset="0"/>
              <a:buChar char="•"/>
              <a:defRPr/>
            </a:pPr>
            <a:r>
              <a:rPr lang="nl-NL" sz="1600" dirty="0" smtClean="0"/>
              <a:t>Benieuwd wat het resultaat van de dag zal zijn!</a:t>
            </a:r>
          </a:p>
          <a:p>
            <a:pPr marL="0" indent="0" eaLnBrk="1" hangingPunct="1">
              <a:spcBef>
                <a:spcPts val="423"/>
              </a:spcBef>
              <a:buFont typeface="Arial" charset="0"/>
              <a:buNone/>
              <a:defRPr/>
            </a:pPr>
            <a:endParaRPr lang="nl-NL" sz="1200" u="sng" dirty="0" smtClean="0"/>
          </a:p>
          <a:p>
            <a:pPr eaLnBrk="1" hangingPunct="1">
              <a:spcBef>
                <a:spcPts val="423"/>
              </a:spcBef>
              <a:buFont typeface="Arial" charset="0"/>
              <a:buChar char="•"/>
              <a:defRPr/>
            </a:pPr>
            <a:r>
              <a:rPr lang="nl-NL" sz="1600" dirty="0" smtClean="0"/>
              <a:t>Veel creativiteit toegewenst!</a:t>
            </a:r>
          </a:p>
          <a:p>
            <a:pPr eaLnBrk="1" hangingPunct="1">
              <a:spcBef>
                <a:spcPts val="423"/>
              </a:spcBef>
              <a:buFont typeface="Arial" charset="0"/>
              <a:buChar char="•"/>
              <a:defRPr/>
            </a:pPr>
            <a:endParaRPr lang="nl-NL" sz="1600" dirty="0" smtClean="0"/>
          </a:p>
        </p:txBody>
      </p:sp>
      <p:pic>
        <p:nvPicPr>
          <p:cNvPr id="614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235450"/>
            <a:ext cx="2060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06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148"/>
                                        </p:tgtEl>
                                        <p:attrNameLst>
                                          <p:attrName>style.visibility</p:attrName>
                                        </p:attrNameLst>
                                      </p:cBhvr>
                                      <p:to>
                                        <p:strVal val="visible"/>
                                      </p:to>
                                    </p:set>
                                    <p:animEffect transition="in" filter="fade">
                                      <p:cBhvr>
                                        <p:cTn id="4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nl-NL" altLang="nl-NL" smtClean="0"/>
              <a:t>Afronding</a:t>
            </a:r>
          </a:p>
        </p:txBody>
      </p:sp>
      <p:sp>
        <p:nvSpPr>
          <p:cNvPr id="6147" name="Tijdelijke aanduiding voor tekst 2"/>
          <p:cNvSpPr>
            <a:spLocks noGrp="1"/>
          </p:cNvSpPr>
          <p:nvPr>
            <p:ph type="body" sz="quarter" idx="11"/>
          </p:nvPr>
        </p:nvSpPr>
        <p:spPr>
          <a:xfrm>
            <a:off x="468313" y="1773238"/>
            <a:ext cx="8402637" cy="4535487"/>
          </a:xfrm>
        </p:spPr>
        <p:txBody>
          <a:bodyPr/>
          <a:lstStyle/>
          <a:p>
            <a:pPr eaLnBrk="1" hangingPunct="1"/>
            <a:endParaRPr lang="nl-NL" altLang="nl-NL" sz="1600" smtClean="0"/>
          </a:p>
          <a:p>
            <a:pPr eaLnBrk="1" hangingPunct="1"/>
            <a:r>
              <a:rPr lang="nl-NL" altLang="nl-NL" sz="1600" smtClean="0"/>
              <a:t>Nieuwsgierige “eigenaren van de Suurhoffbrug”:</a:t>
            </a:r>
          </a:p>
          <a:p>
            <a:pPr lvl="1" eaLnBrk="1" hangingPunct="1"/>
            <a:r>
              <a:rPr lang="nl-NL" altLang="nl-NL" sz="1600" smtClean="0"/>
              <a:t>RWS</a:t>
            </a:r>
          </a:p>
          <a:p>
            <a:pPr lvl="1" eaLnBrk="1" hangingPunct="1"/>
            <a:r>
              <a:rPr lang="nl-NL" altLang="nl-NL" sz="1600" smtClean="0"/>
              <a:t>ProRail</a:t>
            </a:r>
          </a:p>
          <a:p>
            <a:pPr lvl="1" eaLnBrk="1" hangingPunct="1"/>
            <a:r>
              <a:rPr lang="nl-NL" altLang="nl-NL" sz="1600" smtClean="0"/>
              <a:t>Havenbedrijf Rotterdam</a:t>
            </a:r>
          </a:p>
          <a:p>
            <a:pPr eaLnBrk="1" hangingPunct="1"/>
            <a:endParaRPr lang="nl-NL" altLang="nl-NL" sz="1600" smtClean="0"/>
          </a:p>
          <a:p>
            <a:pPr eaLnBrk="1" hangingPunct="1"/>
            <a:r>
              <a:rPr lang="nl-NL" altLang="nl-NL" sz="1600" smtClean="0"/>
              <a:t>Als je jou idee nog wil “verkopen”, dan is dit nu uw kans!</a:t>
            </a:r>
          </a:p>
          <a:p>
            <a:pPr eaLnBrk="1" hangingPunct="1"/>
            <a:endParaRPr lang="nl-NL" altLang="nl-NL" sz="1600" smtClean="0"/>
          </a:p>
        </p:txBody>
      </p:sp>
      <p:grpSp>
        <p:nvGrpSpPr>
          <p:cNvPr id="6148" name="Groep 8"/>
          <p:cNvGrpSpPr>
            <a:grpSpLocks/>
          </p:cNvGrpSpPr>
          <p:nvPr/>
        </p:nvGrpSpPr>
        <p:grpSpPr bwMode="auto">
          <a:xfrm>
            <a:off x="1692275" y="4149725"/>
            <a:ext cx="5588000" cy="1743075"/>
            <a:chOff x="1691680" y="4149080"/>
            <a:chExt cx="5589177" cy="1744140"/>
          </a:xfrm>
        </p:grpSpPr>
        <p:pic>
          <p:nvPicPr>
            <p:cNvPr id="6149" name="Afbeelding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149080"/>
              <a:ext cx="5589177" cy="17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kstvak 7"/>
            <p:cNvSpPr txBox="1">
              <a:spLocks noChangeArrowheads="1"/>
            </p:cNvSpPr>
            <p:nvPr/>
          </p:nvSpPr>
          <p:spPr bwMode="auto">
            <a:xfrm rot="-954059">
              <a:off x="1734969" y="4357850"/>
              <a:ext cx="1584176" cy="430887"/>
            </a:xfrm>
            <a:prstGeom prst="rect">
              <a:avLst/>
            </a:prstGeom>
            <a:solidFill>
              <a:srgbClr val="FF0000"/>
            </a:solidFill>
            <a:ln w="9525">
              <a:solidFill>
                <a:srgbClr val="FF0000"/>
              </a:solidFill>
              <a:miter lim="800000"/>
              <a:headEnd/>
              <a:tailEnd/>
            </a:ln>
          </p:spPr>
          <p:txBody>
            <a:bodyPr>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nl-NL" altLang="nl-NL" b="1">
                  <a:solidFill>
                    <a:srgbClr val="FFFFFF"/>
                  </a:solidFill>
                </a:rPr>
                <a:t>TE KOOP</a:t>
              </a:r>
            </a:p>
          </p:txBody>
        </p:sp>
      </p:grpSp>
    </p:spTree>
    <p:extLst>
      <p:ext uri="{BB962C8B-B14F-4D97-AF65-F5344CB8AC3E}">
        <p14:creationId xmlns:p14="http://schemas.microsoft.com/office/powerpoint/2010/main" val="551879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NL" altLang="nl-NL" smtClean="0"/>
              <a:t>Afronding</a:t>
            </a:r>
          </a:p>
        </p:txBody>
      </p:sp>
      <p:sp>
        <p:nvSpPr>
          <p:cNvPr id="7171" name="Tijdelijke aanduiding voor tekst 2"/>
          <p:cNvSpPr>
            <a:spLocks noGrp="1"/>
          </p:cNvSpPr>
          <p:nvPr>
            <p:ph type="body" sz="quarter" idx="11"/>
          </p:nvPr>
        </p:nvSpPr>
        <p:spPr>
          <a:xfrm>
            <a:off x="468313" y="1773238"/>
            <a:ext cx="8402637" cy="4535487"/>
          </a:xfrm>
        </p:spPr>
        <p:txBody>
          <a:bodyPr/>
          <a:lstStyle/>
          <a:p>
            <a:pPr marL="0" indent="0" eaLnBrk="1" hangingPunct="1">
              <a:buFont typeface="Arial" panose="020B0604020202020204" pitchFamily="34" charset="0"/>
              <a:buNone/>
            </a:pPr>
            <a:endParaRPr lang="nl-NL" altLang="nl-NL" sz="1600" dirty="0" smtClean="0"/>
          </a:p>
          <a:p>
            <a:pPr marL="0" indent="0" eaLnBrk="1" hangingPunct="1">
              <a:buFont typeface="Arial" panose="020B0604020202020204" pitchFamily="34" charset="0"/>
              <a:buNone/>
            </a:pPr>
            <a:r>
              <a:rPr lang="nl-NL" altLang="nl-NL" sz="1600" dirty="0" smtClean="0"/>
              <a:t>Mede namens ProRail en Havenbedrijf Rotterdam (</a:t>
            </a:r>
            <a:r>
              <a:rPr lang="nl-NL" altLang="nl-NL" sz="1600" dirty="0" err="1" smtClean="0"/>
              <a:t>HbR</a:t>
            </a:r>
            <a:r>
              <a:rPr lang="nl-NL" altLang="nl-NL" sz="1600" dirty="0" smtClean="0"/>
              <a:t>) wil ik jullie enorm bedanken voor jullie creativiteit zowel op 5 september als vandaag!</a:t>
            </a:r>
          </a:p>
        </p:txBody>
      </p:sp>
      <p:pic>
        <p:nvPicPr>
          <p:cNvPr id="7172"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860800"/>
            <a:ext cx="36195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Afbeelding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8388" y="2919413"/>
            <a:ext cx="44672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854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a:t>
            </a:r>
            <a:endParaRPr lang="nl-NL"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878198"/>
            <a:ext cx="1944216" cy="180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thehiddentranscript.com/wp-content/uploads/2013/02/An-ironic-disli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878198"/>
            <a:ext cx="1945525" cy="180847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611560" y="4941168"/>
            <a:ext cx="2520280" cy="430887"/>
          </a:xfrm>
          <a:prstGeom prst="rect">
            <a:avLst/>
          </a:prstGeom>
          <a:noFill/>
        </p:spPr>
        <p:txBody>
          <a:bodyPr wrap="square" rtlCol="0">
            <a:spAutoFit/>
          </a:bodyPr>
          <a:lstStyle/>
          <a:p>
            <a:pPr algn="ctr" fontAlgn="base">
              <a:spcBef>
                <a:spcPct val="0"/>
              </a:spcBef>
              <a:spcAft>
                <a:spcPct val="0"/>
              </a:spcAft>
            </a:pPr>
            <a:r>
              <a:rPr lang="nl-NL" sz="2200" dirty="0">
                <a:solidFill>
                  <a:srgbClr val="000000"/>
                </a:solidFill>
                <a:cs typeface="Arial" pitchFamily="34" charset="0"/>
              </a:rPr>
              <a:t>tops?</a:t>
            </a:r>
          </a:p>
        </p:txBody>
      </p:sp>
      <p:sp>
        <p:nvSpPr>
          <p:cNvPr id="7" name="Tekstvak 6"/>
          <p:cNvSpPr txBox="1"/>
          <p:nvPr/>
        </p:nvSpPr>
        <p:spPr>
          <a:xfrm>
            <a:off x="6084822" y="4941168"/>
            <a:ext cx="2520280" cy="430887"/>
          </a:xfrm>
          <a:prstGeom prst="rect">
            <a:avLst/>
          </a:prstGeom>
          <a:noFill/>
        </p:spPr>
        <p:txBody>
          <a:bodyPr wrap="square" rtlCol="0">
            <a:spAutoFit/>
          </a:bodyPr>
          <a:lstStyle/>
          <a:p>
            <a:pPr algn="ctr" fontAlgn="base">
              <a:spcBef>
                <a:spcPct val="0"/>
              </a:spcBef>
              <a:spcAft>
                <a:spcPct val="0"/>
              </a:spcAft>
            </a:pPr>
            <a:r>
              <a:rPr lang="nl-NL" sz="2200" dirty="0">
                <a:solidFill>
                  <a:srgbClr val="000000"/>
                </a:solidFill>
                <a:cs typeface="Arial" pitchFamily="34" charset="0"/>
              </a:rPr>
              <a:t>tips?</a:t>
            </a: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111" y="3137497"/>
            <a:ext cx="1825786" cy="1289876"/>
          </a:xfrm>
          <a:prstGeom prst="rect">
            <a:avLst/>
          </a:prstGeom>
        </p:spPr>
      </p:pic>
    </p:spTree>
    <p:extLst>
      <p:ext uri="{BB962C8B-B14F-4D97-AF65-F5344CB8AC3E}">
        <p14:creationId xmlns:p14="http://schemas.microsoft.com/office/powerpoint/2010/main" val="38384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68313" y="1295400"/>
            <a:ext cx="8402637" cy="400050"/>
          </a:xfrm>
        </p:spPr>
        <p:txBody>
          <a:bodyPr/>
          <a:lstStyle/>
          <a:p>
            <a:pPr eaLnBrk="1" hangingPunct="1"/>
            <a:r>
              <a:rPr lang="nl-NL" altLang="nl-NL" dirty="0" smtClean="0"/>
              <a:t>1. Participatieproces</a:t>
            </a:r>
          </a:p>
        </p:txBody>
      </p:sp>
      <p:sp>
        <p:nvSpPr>
          <p:cNvPr id="4" name="Stroomdiagram: Beslissing 3"/>
          <p:cNvSpPr/>
          <p:nvPr/>
        </p:nvSpPr>
        <p:spPr bwMode="auto">
          <a:xfrm>
            <a:off x="6538913" y="4349750"/>
            <a:ext cx="2476500" cy="1397000"/>
          </a:xfrm>
          <a:prstGeom prst="flowChartDecision">
            <a:avLst/>
          </a:prstGeom>
          <a:solidFill>
            <a:srgbClr val="FFCC00"/>
          </a:solidFill>
          <a:ln>
            <a:noFill/>
          </a:ln>
          <a:effectLst/>
          <a:extLst/>
        </p:spPr>
        <p:txBody>
          <a:bodyPr vert="horz" wrap="none" lIns="0" tIns="0" rIns="0" bIns="0" numCol="1" rtlCol="0" anchor="ctr" anchorCtr="0" compatLnSpc="1">
            <a:prstTxWarp prst="textNoShape">
              <a:avLst/>
            </a:prstTxWarp>
          </a:bodyPr>
          <a:lstStyle/>
          <a:p>
            <a:pPr algn="ctr" eaLnBrk="0" fontAlgn="base" hangingPunct="0">
              <a:lnSpc>
                <a:spcPts val="2000"/>
              </a:lnSpc>
              <a:spcAft>
                <a:spcPct val="0"/>
              </a:spcAft>
            </a:pPr>
            <a:r>
              <a:rPr lang="nl-NL" sz="1400" dirty="0">
                <a:solidFill>
                  <a:srgbClr val="000000"/>
                </a:solidFill>
                <a:cs typeface="Arial" pitchFamily="34" charset="0"/>
              </a:rPr>
              <a:t>besluitvorming</a:t>
            </a:r>
          </a:p>
          <a:p>
            <a:pPr algn="ctr" eaLnBrk="0" fontAlgn="base" hangingPunct="0">
              <a:lnSpc>
                <a:spcPts val="2000"/>
              </a:lnSpc>
              <a:spcAft>
                <a:spcPct val="0"/>
              </a:spcAft>
            </a:pPr>
            <a:r>
              <a:rPr lang="nl-NL" sz="1400" dirty="0">
                <a:solidFill>
                  <a:srgbClr val="000000"/>
                </a:solidFill>
                <a:cs typeface="Arial" pitchFamily="34" charset="0"/>
              </a:rPr>
              <a:t>(Q4 2016)</a:t>
            </a:r>
          </a:p>
        </p:txBody>
      </p:sp>
      <p:sp>
        <p:nvSpPr>
          <p:cNvPr id="5" name="Stroomdiagram: Handmatige bewerking 4"/>
          <p:cNvSpPr/>
          <p:nvPr/>
        </p:nvSpPr>
        <p:spPr bwMode="auto">
          <a:xfrm rot="5400000">
            <a:off x="1426798" y="3623916"/>
            <a:ext cx="1571623" cy="2874145"/>
          </a:xfrm>
          <a:prstGeom prst="flowChartManualOperation">
            <a:avLst/>
          </a:prstGeom>
          <a:solidFill>
            <a:srgbClr val="002060"/>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sz="1400">
              <a:solidFill>
                <a:srgbClr val="FFFFFF"/>
              </a:solidFill>
              <a:cs typeface="Arial" pitchFamily="34" charset="0"/>
            </a:endParaRPr>
          </a:p>
        </p:txBody>
      </p:sp>
      <p:sp>
        <p:nvSpPr>
          <p:cNvPr id="9" name="Stroomdiagram: Handmatige bewerking 8"/>
          <p:cNvSpPr/>
          <p:nvPr/>
        </p:nvSpPr>
        <p:spPr bwMode="auto">
          <a:xfrm rot="16200000">
            <a:off x="4308487" y="3616375"/>
            <a:ext cx="1571624" cy="28892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33"/>
              <a:gd name="connsiteX1" fmla="*/ 10000 w 10000"/>
              <a:gd name="connsiteY1" fmla="*/ 0 h 10033"/>
              <a:gd name="connsiteX2" fmla="*/ 6667 w 10000"/>
              <a:gd name="connsiteY2" fmla="*/ 10033 h 10033"/>
              <a:gd name="connsiteX3" fmla="*/ 2000 w 10000"/>
              <a:gd name="connsiteY3" fmla="*/ 10000 h 10033"/>
              <a:gd name="connsiteX4" fmla="*/ 0 w 10000"/>
              <a:gd name="connsiteY4" fmla="*/ 0 h 10033"/>
              <a:gd name="connsiteX0" fmla="*/ 0 w 10000"/>
              <a:gd name="connsiteY0" fmla="*/ 0 h 10033"/>
              <a:gd name="connsiteX1" fmla="*/ 10000 w 10000"/>
              <a:gd name="connsiteY1" fmla="*/ 0 h 10033"/>
              <a:gd name="connsiteX2" fmla="*/ 6667 w 10000"/>
              <a:gd name="connsiteY2" fmla="*/ 10033 h 10033"/>
              <a:gd name="connsiteX3" fmla="*/ 4000 w 10000"/>
              <a:gd name="connsiteY3" fmla="*/ 10000 h 10033"/>
              <a:gd name="connsiteX4" fmla="*/ 0 w 10000"/>
              <a:gd name="connsiteY4" fmla="*/ 0 h 10033"/>
              <a:gd name="connsiteX0" fmla="*/ 0 w 10000"/>
              <a:gd name="connsiteY0" fmla="*/ 0 h 10033"/>
              <a:gd name="connsiteX1" fmla="*/ 10000 w 10000"/>
              <a:gd name="connsiteY1" fmla="*/ 0 h 10033"/>
              <a:gd name="connsiteX2" fmla="*/ 6061 w 10000"/>
              <a:gd name="connsiteY2" fmla="*/ 10033 h 10033"/>
              <a:gd name="connsiteX3" fmla="*/ 4000 w 10000"/>
              <a:gd name="connsiteY3" fmla="*/ 10000 h 10033"/>
              <a:gd name="connsiteX4" fmla="*/ 0 w 10000"/>
              <a:gd name="connsiteY4" fmla="*/ 0 h 10033"/>
              <a:gd name="connsiteX0" fmla="*/ 0 w 10000"/>
              <a:gd name="connsiteY0" fmla="*/ 0 h 10033"/>
              <a:gd name="connsiteX1" fmla="*/ 10000 w 10000"/>
              <a:gd name="connsiteY1" fmla="*/ 0 h 10033"/>
              <a:gd name="connsiteX2" fmla="*/ 6061 w 10000"/>
              <a:gd name="connsiteY2" fmla="*/ 10033 h 10033"/>
              <a:gd name="connsiteX3" fmla="*/ 4263 w 10000"/>
              <a:gd name="connsiteY3" fmla="*/ 10011 h 10033"/>
              <a:gd name="connsiteX4" fmla="*/ 0 w 10000"/>
              <a:gd name="connsiteY4" fmla="*/ 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33">
                <a:moveTo>
                  <a:pt x="0" y="0"/>
                </a:moveTo>
                <a:lnTo>
                  <a:pt x="10000" y="0"/>
                </a:lnTo>
                <a:lnTo>
                  <a:pt x="6061" y="10033"/>
                </a:lnTo>
                <a:lnTo>
                  <a:pt x="4263" y="10011"/>
                </a:lnTo>
                <a:lnTo>
                  <a:pt x="0" y="0"/>
                </a:lnTo>
                <a:close/>
              </a:path>
            </a:pathLst>
          </a:custGeom>
          <a:solidFill>
            <a:srgbClr val="002060"/>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sz="1400">
              <a:solidFill>
                <a:srgbClr val="FFFFFF"/>
              </a:solidFill>
              <a:cs typeface="Arial" pitchFamily="34" charset="0"/>
            </a:endParaRPr>
          </a:p>
        </p:txBody>
      </p:sp>
      <p:sp>
        <p:nvSpPr>
          <p:cNvPr id="7" name="Tekstvak 6"/>
          <p:cNvSpPr txBox="1"/>
          <p:nvPr/>
        </p:nvSpPr>
        <p:spPr>
          <a:xfrm>
            <a:off x="892196" y="4780218"/>
            <a:ext cx="5401596" cy="954107"/>
          </a:xfrm>
          <a:prstGeom prst="rect">
            <a:avLst/>
          </a:prstGeom>
          <a:noFill/>
        </p:spPr>
        <p:txBody>
          <a:bodyPr wrap="square" rtlCol="0">
            <a:spAutoFit/>
          </a:bodyPr>
          <a:lstStyle/>
          <a:p>
            <a:pPr algn="ctr"/>
            <a:r>
              <a:rPr lang="nl-NL" sz="1400" dirty="0">
                <a:solidFill>
                  <a:srgbClr val="FFFFFF"/>
                </a:solidFill>
                <a:cs typeface="Arial" pitchFamily="34" charset="0"/>
              </a:rPr>
              <a:t>onderzoeken, uitwerken, ramen van kosten en afwegen </a:t>
            </a:r>
          </a:p>
          <a:p>
            <a:pPr algn="ctr"/>
            <a:r>
              <a:rPr lang="nl-NL" sz="1400" dirty="0">
                <a:solidFill>
                  <a:srgbClr val="FFFFFF"/>
                </a:solidFill>
                <a:cs typeface="Arial" pitchFamily="34" charset="0"/>
              </a:rPr>
              <a:t>van korte termijn oplossingen </a:t>
            </a:r>
          </a:p>
          <a:p>
            <a:pPr algn="ctr"/>
            <a:r>
              <a:rPr lang="nl-NL" sz="1400" dirty="0">
                <a:solidFill>
                  <a:srgbClr val="FFFFFF"/>
                </a:solidFill>
                <a:cs typeface="Arial" pitchFamily="34" charset="0"/>
              </a:rPr>
              <a:t>(RWS en MC)</a:t>
            </a:r>
          </a:p>
          <a:p>
            <a:pPr algn="ctr"/>
            <a:endParaRPr lang="nl-NL" sz="1400" dirty="0">
              <a:solidFill>
                <a:srgbClr val="000000"/>
              </a:solidFill>
              <a:cs typeface="Arial" pitchFamily="34" charset="0"/>
            </a:endParaRPr>
          </a:p>
        </p:txBody>
      </p:sp>
      <p:grpSp>
        <p:nvGrpSpPr>
          <p:cNvPr id="7172" name="Groep 7171"/>
          <p:cNvGrpSpPr/>
          <p:nvPr/>
        </p:nvGrpSpPr>
        <p:grpSpPr>
          <a:xfrm>
            <a:off x="430807" y="2081545"/>
            <a:ext cx="2156051" cy="2037590"/>
            <a:chOff x="430807" y="2081545"/>
            <a:chExt cx="2156051" cy="2037590"/>
          </a:xfrm>
        </p:grpSpPr>
        <p:grpSp>
          <p:nvGrpSpPr>
            <p:cNvPr id="8" name="Groep 7"/>
            <p:cNvGrpSpPr/>
            <p:nvPr/>
          </p:nvGrpSpPr>
          <p:grpSpPr>
            <a:xfrm>
              <a:off x="1210379" y="2081545"/>
              <a:ext cx="1376479" cy="1335698"/>
              <a:chOff x="892879" y="2668772"/>
              <a:chExt cx="1376479" cy="1335698"/>
            </a:xfrm>
          </p:grpSpPr>
          <p:sp>
            <p:nvSpPr>
              <p:cNvPr id="65" name="Ovaal 64"/>
              <p:cNvSpPr/>
              <p:nvPr/>
            </p:nvSpPr>
            <p:spPr>
              <a:xfrm>
                <a:off x="1178898" y="2973589"/>
                <a:ext cx="788937" cy="788937"/>
              </a:xfrm>
              <a:prstGeom prst="ellipse">
                <a:avLst/>
              </a:prstGeom>
              <a:noFill/>
              <a:ln w="76200">
                <a:solidFill>
                  <a:srgbClr val="FFCC00"/>
                </a:solid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a:solidFill>
                    <a:srgbClr val="000000"/>
                  </a:solidFill>
                  <a:cs typeface="Arial" pitchFamily="34" charset="0"/>
                </a:endParaRPr>
              </a:p>
            </p:txBody>
          </p:sp>
          <p:grpSp>
            <p:nvGrpSpPr>
              <p:cNvPr id="66" name="Groep 65"/>
              <p:cNvGrpSpPr/>
              <p:nvPr/>
            </p:nvGrpSpPr>
            <p:grpSpPr>
              <a:xfrm>
                <a:off x="1396659" y="2668772"/>
                <a:ext cx="359975" cy="456532"/>
                <a:chOff x="3862344" y="620688"/>
                <a:chExt cx="1445650" cy="1833420"/>
              </a:xfrm>
              <a:solidFill>
                <a:srgbClr val="002060"/>
              </a:solidFill>
            </p:grpSpPr>
            <p:sp>
              <p:nvSpPr>
                <p:cNvPr id="110" name="Ovaal 109"/>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11" name="Groep 110"/>
                <p:cNvGrpSpPr/>
                <p:nvPr/>
              </p:nvGrpSpPr>
              <p:grpSpPr>
                <a:xfrm>
                  <a:off x="3862344" y="1040557"/>
                  <a:ext cx="1445650" cy="1413551"/>
                  <a:chOff x="3875513" y="1040557"/>
                  <a:chExt cx="1445650" cy="1413551"/>
                </a:xfrm>
                <a:grpFill/>
              </p:grpSpPr>
              <p:sp>
                <p:nvSpPr>
                  <p:cNvPr id="115" name="Blokboog 114"/>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16" name="Stroomdiagram: Uitstel 115"/>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12" name="Groep 111"/>
                <p:cNvGrpSpPr/>
                <p:nvPr/>
              </p:nvGrpSpPr>
              <p:grpSpPr>
                <a:xfrm flipH="1">
                  <a:off x="3862344" y="1040557"/>
                  <a:ext cx="1445650" cy="1413551"/>
                  <a:chOff x="3875513" y="1040557"/>
                  <a:chExt cx="1445650" cy="1413551"/>
                </a:xfrm>
                <a:grpFill/>
              </p:grpSpPr>
              <p:sp>
                <p:nvSpPr>
                  <p:cNvPr id="113" name="Blokboog 112"/>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14" name="Stroomdiagram: Uitstel 113"/>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67" name="Groep 66"/>
              <p:cNvGrpSpPr/>
              <p:nvPr/>
            </p:nvGrpSpPr>
            <p:grpSpPr>
              <a:xfrm rot="4471536">
                <a:off x="1861105" y="2995787"/>
                <a:ext cx="359975" cy="456531"/>
                <a:chOff x="3862344" y="620688"/>
                <a:chExt cx="1445650" cy="1833420"/>
              </a:xfrm>
              <a:solidFill>
                <a:srgbClr val="002060"/>
              </a:solidFill>
            </p:grpSpPr>
            <p:sp>
              <p:nvSpPr>
                <p:cNvPr id="103" name="Ovaal 102"/>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04" name="Groep 103"/>
                <p:cNvGrpSpPr/>
                <p:nvPr/>
              </p:nvGrpSpPr>
              <p:grpSpPr>
                <a:xfrm>
                  <a:off x="3862344" y="1040557"/>
                  <a:ext cx="1445650" cy="1413551"/>
                  <a:chOff x="3875513" y="1040557"/>
                  <a:chExt cx="1445650" cy="1413551"/>
                </a:xfrm>
                <a:grpFill/>
              </p:grpSpPr>
              <p:sp>
                <p:nvSpPr>
                  <p:cNvPr id="108" name="Blokboog 107"/>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09" name="Stroomdiagram: Uitstel 108"/>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05" name="Groep 104"/>
                <p:cNvGrpSpPr/>
                <p:nvPr/>
              </p:nvGrpSpPr>
              <p:grpSpPr>
                <a:xfrm flipH="1">
                  <a:off x="3862344" y="1040557"/>
                  <a:ext cx="1445650" cy="1413551"/>
                  <a:chOff x="3875513" y="1040557"/>
                  <a:chExt cx="1445650" cy="1413551"/>
                </a:xfrm>
                <a:grpFill/>
              </p:grpSpPr>
              <p:sp>
                <p:nvSpPr>
                  <p:cNvPr id="106" name="Blokboog 105"/>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07" name="Stroomdiagram: Uitstel 106"/>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68" name="Groep 67"/>
              <p:cNvGrpSpPr/>
              <p:nvPr/>
            </p:nvGrpSpPr>
            <p:grpSpPr>
              <a:xfrm rot="8528080">
                <a:off x="1666096" y="3547938"/>
                <a:ext cx="359975" cy="456532"/>
                <a:chOff x="3862344" y="620688"/>
                <a:chExt cx="1445650" cy="1833420"/>
              </a:xfrm>
              <a:solidFill>
                <a:srgbClr val="002060"/>
              </a:solidFill>
            </p:grpSpPr>
            <p:sp>
              <p:nvSpPr>
                <p:cNvPr id="96" name="Ovaal 95"/>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97" name="Groep 96"/>
                <p:cNvGrpSpPr/>
                <p:nvPr/>
              </p:nvGrpSpPr>
              <p:grpSpPr>
                <a:xfrm>
                  <a:off x="3862344" y="1040557"/>
                  <a:ext cx="1445650" cy="1413551"/>
                  <a:chOff x="3875513" y="1040557"/>
                  <a:chExt cx="1445650" cy="1413551"/>
                </a:xfrm>
                <a:grpFill/>
              </p:grpSpPr>
              <p:sp>
                <p:nvSpPr>
                  <p:cNvPr id="101" name="Blokboog 100"/>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02" name="Stroomdiagram: Uitstel 101"/>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98" name="Groep 97"/>
                <p:cNvGrpSpPr/>
                <p:nvPr/>
              </p:nvGrpSpPr>
              <p:grpSpPr>
                <a:xfrm flipH="1">
                  <a:off x="3862344" y="1040557"/>
                  <a:ext cx="1445650" cy="1413551"/>
                  <a:chOff x="3875513" y="1040557"/>
                  <a:chExt cx="1445650" cy="1413551"/>
                </a:xfrm>
                <a:grpFill/>
              </p:grpSpPr>
              <p:sp>
                <p:nvSpPr>
                  <p:cNvPr id="99" name="Blokboog 98"/>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00" name="Stroomdiagram: Uitstel 99"/>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69" name="Groep 68"/>
              <p:cNvGrpSpPr/>
              <p:nvPr/>
            </p:nvGrpSpPr>
            <p:grpSpPr>
              <a:xfrm rot="17100000">
                <a:off x="941157" y="2993415"/>
                <a:ext cx="359975" cy="456531"/>
                <a:chOff x="3862344" y="620688"/>
                <a:chExt cx="1445650" cy="1833420"/>
              </a:xfrm>
              <a:solidFill>
                <a:srgbClr val="002060"/>
              </a:solidFill>
            </p:grpSpPr>
            <p:sp>
              <p:nvSpPr>
                <p:cNvPr id="89" name="Ovaal 88"/>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90" name="Groep 89"/>
                <p:cNvGrpSpPr/>
                <p:nvPr/>
              </p:nvGrpSpPr>
              <p:grpSpPr>
                <a:xfrm>
                  <a:off x="3862344" y="1040557"/>
                  <a:ext cx="1445650" cy="1413551"/>
                  <a:chOff x="3875513" y="1040557"/>
                  <a:chExt cx="1445650" cy="1413551"/>
                </a:xfrm>
                <a:grpFill/>
              </p:grpSpPr>
              <p:sp>
                <p:nvSpPr>
                  <p:cNvPr id="94" name="Blokboog 93"/>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5" name="Stroomdiagram: Uitstel 94"/>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91" name="Groep 90"/>
                <p:cNvGrpSpPr/>
                <p:nvPr/>
              </p:nvGrpSpPr>
              <p:grpSpPr>
                <a:xfrm flipH="1">
                  <a:off x="3862344" y="1040557"/>
                  <a:ext cx="1445650" cy="1413551"/>
                  <a:chOff x="3875513" y="1040557"/>
                  <a:chExt cx="1445650" cy="1413551"/>
                </a:xfrm>
                <a:grpFill/>
              </p:grpSpPr>
              <p:sp>
                <p:nvSpPr>
                  <p:cNvPr id="92" name="Blokboog 91"/>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3" name="Stroomdiagram: Uitstel 92"/>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70" name="Groep 69"/>
              <p:cNvGrpSpPr/>
              <p:nvPr/>
            </p:nvGrpSpPr>
            <p:grpSpPr>
              <a:xfrm rot="13139260">
                <a:off x="1115322" y="3534260"/>
                <a:ext cx="359975" cy="456532"/>
                <a:chOff x="3862344" y="620688"/>
                <a:chExt cx="1445650" cy="1833420"/>
              </a:xfrm>
              <a:solidFill>
                <a:srgbClr val="002060"/>
              </a:solidFill>
            </p:grpSpPr>
            <p:sp>
              <p:nvSpPr>
                <p:cNvPr id="82" name="Ovaal 81"/>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83" name="Groep 82"/>
                <p:cNvGrpSpPr/>
                <p:nvPr/>
              </p:nvGrpSpPr>
              <p:grpSpPr>
                <a:xfrm>
                  <a:off x="3862344" y="1040557"/>
                  <a:ext cx="1445650" cy="1413551"/>
                  <a:chOff x="3875513" y="1040557"/>
                  <a:chExt cx="1445650" cy="1413551"/>
                </a:xfrm>
                <a:grpFill/>
              </p:grpSpPr>
              <p:sp>
                <p:nvSpPr>
                  <p:cNvPr id="87" name="Blokboog 86"/>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88" name="Stroomdiagram: Uitstel 87"/>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84" name="Groep 83"/>
                <p:cNvGrpSpPr/>
                <p:nvPr/>
              </p:nvGrpSpPr>
              <p:grpSpPr>
                <a:xfrm flipH="1">
                  <a:off x="3862344" y="1040557"/>
                  <a:ext cx="1445650" cy="1413551"/>
                  <a:chOff x="3875513" y="1040557"/>
                  <a:chExt cx="1445650" cy="1413551"/>
                </a:xfrm>
                <a:grpFill/>
              </p:grpSpPr>
              <p:sp>
                <p:nvSpPr>
                  <p:cNvPr id="85" name="Blokboog 84"/>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86" name="Stroomdiagram: Uitstel 85"/>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sp>
            <p:nvSpPr>
              <p:cNvPr id="71" name="Blokboog 70"/>
              <p:cNvSpPr/>
              <p:nvPr/>
            </p:nvSpPr>
            <p:spPr>
              <a:xfrm>
                <a:off x="1440993" y="3256772"/>
                <a:ext cx="261718" cy="266147"/>
              </a:xfrm>
              <a:prstGeom prst="blockArc">
                <a:avLst>
                  <a:gd name="adj1" fmla="val 6684760"/>
                  <a:gd name="adj2" fmla="val 3795605"/>
                  <a:gd name="adj3" fmla="val 1538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2" name="Rechthoek 71"/>
              <p:cNvSpPr/>
              <p:nvPr/>
            </p:nvSpPr>
            <p:spPr>
              <a:xfrm>
                <a:off x="1514621" y="3473461"/>
                <a:ext cx="42592" cy="73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3" name="Rechthoek 72"/>
              <p:cNvSpPr/>
              <p:nvPr/>
            </p:nvSpPr>
            <p:spPr>
              <a:xfrm>
                <a:off x="1589616" y="3473461"/>
                <a:ext cx="42592" cy="73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4" name="Rechthoek 73"/>
              <p:cNvSpPr/>
              <p:nvPr/>
            </p:nvSpPr>
            <p:spPr>
              <a:xfrm>
                <a:off x="1516871" y="3516472"/>
                <a:ext cx="114467" cy="342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5" name="Rechthoek 74"/>
              <p:cNvSpPr/>
              <p:nvPr/>
            </p:nvSpPr>
            <p:spPr>
              <a:xfrm>
                <a:off x="1516871" y="3553796"/>
                <a:ext cx="114467" cy="25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6" name="Rechthoek 75"/>
              <p:cNvSpPr/>
              <p:nvPr/>
            </p:nvSpPr>
            <p:spPr>
              <a:xfrm>
                <a:off x="1516871" y="3584267"/>
                <a:ext cx="114467" cy="233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7" name="Afgeronde rechthoek 76"/>
              <p:cNvSpPr/>
              <p:nvPr/>
            </p:nvSpPr>
            <p:spPr>
              <a:xfrm rot="20525389">
                <a:off x="1728364" y="3325352"/>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8" name="Afgeronde rechthoek 77"/>
              <p:cNvSpPr/>
              <p:nvPr/>
            </p:nvSpPr>
            <p:spPr>
              <a:xfrm rot="1074611" flipH="1">
                <a:off x="1314703" y="3325352"/>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79" name="Afgeronde rechthoek 78"/>
              <p:cNvSpPr/>
              <p:nvPr/>
            </p:nvSpPr>
            <p:spPr>
              <a:xfrm rot="18487979">
                <a:off x="1658001" y="3208467"/>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80" name="Afgeronde rechthoek 79"/>
              <p:cNvSpPr/>
              <p:nvPr/>
            </p:nvSpPr>
            <p:spPr>
              <a:xfrm rot="3112021" flipH="1">
                <a:off x="1385328" y="3206600"/>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81" name="Afgeronde rechthoek 80"/>
              <p:cNvSpPr/>
              <p:nvPr/>
            </p:nvSpPr>
            <p:spPr>
              <a:xfrm rot="5400000" flipH="1">
                <a:off x="1521250" y="3157526"/>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grpSp>
        <p:sp>
          <p:nvSpPr>
            <p:cNvPr id="7168" name="PIJL-OMHOOG en -OMLAAG 7167"/>
            <p:cNvSpPr/>
            <p:nvPr/>
          </p:nvSpPr>
          <p:spPr bwMode="auto">
            <a:xfrm>
              <a:off x="1730526" y="3467977"/>
              <a:ext cx="316894" cy="651158"/>
            </a:xfrm>
            <a:prstGeom prst="upDownArrow">
              <a:avLst/>
            </a:prstGeom>
            <a:gradFill>
              <a:gsLst>
                <a:gs pos="45000">
                  <a:srgbClr val="FFCC00"/>
                </a:gs>
                <a:gs pos="100000">
                  <a:srgbClr val="002060"/>
                </a:gs>
              </a:gsLst>
              <a:lin ang="5400000" scaled="1"/>
            </a:gradFill>
            <a:ln>
              <a:noFill/>
            </a:ln>
            <a:effectLst/>
            <a:extLst/>
          </p:spPr>
          <p:txBody>
            <a:bodyPr vert="horz" wrap="square" lIns="0" tIns="0" rIns="0" bIns="0" numCol="1" rtlCol="0" anchor="b" anchorCtr="0" compatLnSpc="1">
              <a:prstTxWarp prst="textNoShape">
                <a:avLst/>
              </a:prstTxWarp>
            </a:bodyPr>
            <a:lstStyle/>
            <a:p>
              <a:pPr eaLnBrk="0" fontAlgn="base" hangingPunct="0">
                <a:spcBef>
                  <a:spcPct val="50000"/>
                </a:spcBef>
                <a:spcAft>
                  <a:spcPct val="0"/>
                </a:spcAft>
              </a:pPr>
              <a:endParaRPr lang="nl-NL" sz="2200">
                <a:solidFill>
                  <a:srgbClr val="000000"/>
                </a:solidFill>
                <a:cs typeface="Arial" pitchFamily="34" charset="0"/>
              </a:endParaRPr>
            </a:p>
          </p:txBody>
        </p:sp>
        <p:sp>
          <p:nvSpPr>
            <p:cNvPr id="7169" name="Tekstvak 7168"/>
            <p:cNvSpPr txBox="1"/>
            <p:nvPr/>
          </p:nvSpPr>
          <p:spPr>
            <a:xfrm>
              <a:off x="430807" y="3588287"/>
              <a:ext cx="1452497" cy="307777"/>
            </a:xfrm>
            <a:prstGeom prst="rect">
              <a:avLst/>
            </a:prstGeom>
            <a:noFill/>
          </p:spPr>
          <p:txBody>
            <a:bodyPr wrap="square" rtlCol="0">
              <a:spAutoFit/>
            </a:bodyPr>
            <a:lstStyle/>
            <a:p>
              <a:pPr algn="ctr"/>
              <a:r>
                <a:rPr lang="nl-NL" sz="1400" dirty="0">
                  <a:solidFill>
                    <a:srgbClr val="000000"/>
                  </a:solidFill>
                  <a:cs typeface="Arial" pitchFamily="34" charset="0"/>
                </a:rPr>
                <a:t>5 september</a:t>
              </a:r>
            </a:p>
          </p:txBody>
        </p:sp>
      </p:grpSp>
      <p:grpSp>
        <p:nvGrpSpPr>
          <p:cNvPr id="7173" name="Groep 7172"/>
          <p:cNvGrpSpPr/>
          <p:nvPr/>
        </p:nvGrpSpPr>
        <p:grpSpPr>
          <a:xfrm>
            <a:off x="3020676" y="2081545"/>
            <a:ext cx="2178506" cy="2037590"/>
            <a:chOff x="3020676" y="2081545"/>
            <a:chExt cx="2178506" cy="2037590"/>
          </a:xfrm>
        </p:grpSpPr>
        <p:grpSp>
          <p:nvGrpSpPr>
            <p:cNvPr id="118" name="Groep 117"/>
            <p:cNvGrpSpPr/>
            <p:nvPr/>
          </p:nvGrpSpPr>
          <p:grpSpPr>
            <a:xfrm>
              <a:off x="3822703" y="2081545"/>
              <a:ext cx="1376479" cy="1335698"/>
              <a:chOff x="892879" y="2668772"/>
              <a:chExt cx="1376479" cy="1335698"/>
            </a:xfrm>
          </p:grpSpPr>
          <p:sp>
            <p:nvSpPr>
              <p:cNvPr id="119" name="Ovaal 118"/>
              <p:cNvSpPr/>
              <p:nvPr/>
            </p:nvSpPr>
            <p:spPr>
              <a:xfrm>
                <a:off x="1178898" y="2973589"/>
                <a:ext cx="788937" cy="788937"/>
              </a:xfrm>
              <a:prstGeom prst="ellipse">
                <a:avLst/>
              </a:prstGeom>
              <a:noFill/>
              <a:ln w="76200">
                <a:solidFill>
                  <a:srgbClr val="FFCC00"/>
                </a:solid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a:solidFill>
                    <a:srgbClr val="000000"/>
                  </a:solidFill>
                  <a:cs typeface="Arial" pitchFamily="34" charset="0"/>
                </a:endParaRPr>
              </a:p>
            </p:txBody>
          </p:sp>
          <p:grpSp>
            <p:nvGrpSpPr>
              <p:cNvPr id="120" name="Groep 119"/>
              <p:cNvGrpSpPr/>
              <p:nvPr/>
            </p:nvGrpSpPr>
            <p:grpSpPr>
              <a:xfrm>
                <a:off x="1396659" y="2668772"/>
                <a:ext cx="359975" cy="456532"/>
                <a:chOff x="3862344" y="620688"/>
                <a:chExt cx="1445650" cy="1833420"/>
              </a:xfrm>
              <a:solidFill>
                <a:srgbClr val="002060"/>
              </a:solidFill>
            </p:grpSpPr>
            <p:sp>
              <p:nvSpPr>
                <p:cNvPr id="164" name="Ovaal 163"/>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65" name="Groep 164"/>
                <p:cNvGrpSpPr/>
                <p:nvPr/>
              </p:nvGrpSpPr>
              <p:grpSpPr>
                <a:xfrm>
                  <a:off x="3862344" y="1040557"/>
                  <a:ext cx="1445650" cy="1413551"/>
                  <a:chOff x="3875513" y="1040557"/>
                  <a:chExt cx="1445650" cy="1413551"/>
                </a:xfrm>
                <a:grpFill/>
              </p:grpSpPr>
              <p:sp>
                <p:nvSpPr>
                  <p:cNvPr id="169" name="Blokboog 168"/>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70" name="Stroomdiagram: Uitstel 169"/>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66" name="Groep 165"/>
                <p:cNvGrpSpPr/>
                <p:nvPr/>
              </p:nvGrpSpPr>
              <p:grpSpPr>
                <a:xfrm flipH="1">
                  <a:off x="3862344" y="1040557"/>
                  <a:ext cx="1445650" cy="1413551"/>
                  <a:chOff x="3875513" y="1040557"/>
                  <a:chExt cx="1445650" cy="1413551"/>
                </a:xfrm>
                <a:grpFill/>
              </p:grpSpPr>
              <p:sp>
                <p:nvSpPr>
                  <p:cNvPr id="167" name="Blokboog 166"/>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68" name="Stroomdiagram: Uitstel 167"/>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21" name="Groep 120"/>
              <p:cNvGrpSpPr/>
              <p:nvPr/>
            </p:nvGrpSpPr>
            <p:grpSpPr>
              <a:xfrm rot="4471536">
                <a:off x="1861105" y="2995787"/>
                <a:ext cx="359975" cy="456531"/>
                <a:chOff x="3862344" y="620688"/>
                <a:chExt cx="1445650" cy="1833420"/>
              </a:xfrm>
              <a:solidFill>
                <a:srgbClr val="002060"/>
              </a:solidFill>
            </p:grpSpPr>
            <p:sp>
              <p:nvSpPr>
                <p:cNvPr id="157" name="Ovaal 156"/>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58" name="Groep 157"/>
                <p:cNvGrpSpPr/>
                <p:nvPr/>
              </p:nvGrpSpPr>
              <p:grpSpPr>
                <a:xfrm>
                  <a:off x="3862344" y="1040557"/>
                  <a:ext cx="1445650" cy="1413551"/>
                  <a:chOff x="3875513" y="1040557"/>
                  <a:chExt cx="1445650" cy="1413551"/>
                </a:xfrm>
                <a:grpFill/>
              </p:grpSpPr>
              <p:sp>
                <p:nvSpPr>
                  <p:cNvPr id="162" name="Blokboog 161"/>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63" name="Stroomdiagram: Uitstel 162"/>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59" name="Groep 158"/>
                <p:cNvGrpSpPr/>
                <p:nvPr/>
              </p:nvGrpSpPr>
              <p:grpSpPr>
                <a:xfrm flipH="1">
                  <a:off x="3862344" y="1040557"/>
                  <a:ext cx="1445650" cy="1413551"/>
                  <a:chOff x="3875513" y="1040557"/>
                  <a:chExt cx="1445650" cy="1413551"/>
                </a:xfrm>
                <a:grpFill/>
              </p:grpSpPr>
              <p:sp>
                <p:nvSpPr>
                  <p:cNvPr id="160" name="Blokboog 159"/>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61" name="Stroomdiagram: Uitstel 160"/>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22" name="Groep 121"/>
              <p:cNvGrpSpPr/>
              <p:nvPr/>
            </p:nvGrpSpPr>
            <p:grpSpPr>
              <a:xfrm rot="8528080">
                <a:off x="1666096" y="3547938"/>
                <a:ext cx="359975" cy="456532"/>
                <a:chOff x="3862344" y="620688"/>
                <a:chExt cx="1445650" cy="1833420"/>
              </a:xfrm>
              <a:solidFill>
                <a:srgbClr val="002060"/>
              </a:solidFill>
            </p:grpSpPr>
            <p:sp>
              <p:nvSpPr>
                <p:cNvPr id="150" name="Ovaal 149"/>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51" name="Groep 150"/>
                <p:cNvGrpSpPr/>
                <p:nvPr/>
              </p:nvGrpSpPr>
              <p:grpSpPr>
                <a:xfrm>
                  <a:off x="3862344" y="1040557"/>
                  <a:ext cx="1445650" cy="1413551"/>
                  <a:chOff x="3875513" y="1040557"/>
                  <a:chExt cx="1445650" cy="1413551"/>
                </a:xfrm>
                <a:grpFill/>
              </p:grpSpPr>
              <p:sp>
                <p:nvSpPr>
                  <p:cNvPr id="155" name="Blokboog 154"/>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56" name="Stroomdiagram: Uitstel 155"/>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52" name="Groep 151"/>
                <p:cNvGrpSpPr/>
                <p:nvPr/>
              </p:nvGrpSpPr>
              <p:grpSpPr>
                <a:xfrm flipH="1">
                  <a:off x="3862344" y="1040557"/>
                  <a:ext cx="1445650" cy="1413551"/>
                  <a:chOff x="3875513" y="1040557"/>
                  <a:chExt cx="1445650" cy="1413551"/>
                </a:xfrm>
                <a:grpFill/>
              </p:grpSpPr>
              <p:sp>
                <p:nvSpPr>
                  <p:cNvPr id="153" name="Blokboog 152"/>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54" name="Stroomdiagram: Uitstel 153"/>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23" name="Groep 122"/>
              <p:cNvGrpSpPr/>
              <p:nvPr/>
            </p:nvGrpSpPr>
            <p:grpSpPr>
              <a:xfrm rot="17100000">
                <a:off x="941157" y="2993415"/>
                <a:ext cx="359975" cy="456531"/>
                <a:chOff x="3862344" y="620688"/>
                <a:chExt cx="1445650" cy="1833420"/>
              </a:xfrm>
              <a:solidFill>
                <a:srgbClr val="002060"/>
              </a:solidFill>
            </p:grpSpPr>
            <p:sp>
              <p:nvSpPr>
                <p:cNvPr id="143" name="Ovaal 142"/>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44" name="Groep 143"/>
                <p:cNvGrpSpPr/>
                <p:nvPr/>
              </p:nvGrpSpPr>
              <p:grpSpPr>
                <a:xfrm>
                  <a:off x="3862344" y="1040557"/>
                  <a:ext cx="1445650" cy="1413551"/>
                  <a:chOff x="3875513" y="1040557"/>
                  <a:chExt cx="1445650" cy="1413551"/>
                </a:xfrm>
                <a:grpFill/>
              </p:grpSpPr>
              <p:sp>
                <p:nvSpPr>
                  <p:cNvPr id="148" name="Blokboog 147"/>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49" name="Stroomdiagram: Uitstel 148"/>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45" name="Groep 144"/>
                <p:cNvGrpSpPr/>
                <p:nvPr/>
              </p:nvGrpSpPr>
              <p:grpSpPr>
                <a:xfrm flipH="1">
                  <a:off x="3862344" y="1040557"/>
                  <a:ext cx="1445650" cy="1413551"/>
                  <a:chOff x="3875513" y="1040557"/>
                  <a:chExt cx="1445650" cy="1413551"/>
                </a:xfrm>
                <a:grpFill/>
              </p:grpSpPr>
              <p:sp>
                <p:nvSpPr>
                  <p:cNvPr id="146" name="Blokboog 145"/>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47" name="Stroomdiagram: Uitstel 146"/>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24" name="Groep 123"/>
              <p:cNvGrpSpPr/>
              <p:nvPr/>
            </p:nvGrpSpPr>
            <p:grpSpPr>
              <a:xfrm rot="13139260">
                <a:off x="1115322" y="3534260"/>
                <a:ext cx="359975" cy="456532"/>
                <a:chOff x="3862344" y="620688"/>
                <a:chExt cx="1445650" cy="1833420"/>
              </a:xfrm>
              <a:solidFill>
                <a:srgbClr val="002060"/>
              </a:solidFill>
            </p:grpSpPr>
            <p:sp>
              <p:nvSpPr>
                <p:cNvPr id="136" name="Ovaal 135"/>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37" name="Groep 136"/>
                <p:cNvGrpSpPr/>
                <p:nvPr/>
              </p:nvGrpSpPr>
              <p:grpSpPr>
                <a:xfrm>
                  <a:off x="3862344" y="1040557"/>
                  <a:ext cx="1445650" cy="1413551"/>
                  <a:chOff x="3875513" y="1040557"/>
                  <a:chExt cx="1445650" cy="1413551"/>
                </a:xfrm>
                <a:grpFill/>
              </p:grpSpPr>
              <p:sp>
                <p:nvSpPr>
                  <p:cNvPr id="141" name="Blokboog 140"/>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42" name="Stroomdiagram: Uitstel 141"/>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38" name="Groep 137"/>
                <p:cNvGrpSpPr/>
                <p:nvPr/>
              </p:nvGrpSpPr>
              <p:grpSpPr>
                <a:xfrm flipH="1">
                  <a:off x="3862344" y="1040557"/>
                  <a:ext cx="1445650" cy="1413551"/>
                  <a:chOff x="3875513" y="1040557"/>
                  <a:chExt cx="1445650" cy="1413551"/>
                </a:xfrm>
                <a:grpFill/>
              </p:grpSpPr>
              <p:sp>
                <p:nvSpPr>
                  <p:cNvPr id="139" name="Blokboog 138"/>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40" name="Stroomdiagram: Uitstel 139"/>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sp>
            <p:nvSpPr>
              <p:cNvPr id="125" name="Blokboog 124"/>
              <p:cNvSpPr/>
              <p:nvPr/>
            </p:nvSpPr>
            <p:spPr>
              <a:xfrm>
                <a:off x="1440993" y="3256772"/>
                <a:ext cx="261718" cy="266147"/>
              </a:xfrm>
              <a:prstGeom prst="blockArc">
                <a:avLst>
                  <a:gd name="adj1" fmla="val 6684760"/>
                  <a:gd name="adj2" fmla="val 3795605"/>
                  <a:gd name="adj3" fmla="val 1538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26" name="Rechthoek 125"/>
              <p:cNvSpPr/>
              <p:nvPr/>
            </p:nvSpPr>
            <p:spPr>
              <a:xfrm>
                <a:off x="1514621" y="3473461"/>
                <a:ext cx="42592" cy="73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27" name="Rechthoek 126"/>
              <p:cNvSpPr/>
              <p:nvPr/>
            </p:nvSpPr>
            <p:spPr>
              <a:xfrm>
                <a:off x="1589616" y="3473461"/>
                <a:ext cx="42592" cy="73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28" name="Rechthoek 127"/>
              <p:cNvSpPr/>
              <p:nvPr/>
            </p:nvSpPr>
            <p:spPr>
              <a:xfrm>
                <a:off x="1516871" y="3516472"/>
                <a:ext cx="114467" cy="342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29" name="Rechthoek 128"/>
              <p:cNvSpPr/>
              <p:nvPr/>
            </p:nvSpPr>
            <p:spPr>
              <a:xfrm>
                <a:off x="1516871" y="3553796"/>
                <a:ext cx="114467" cy="258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30" name="Rechthoek 129"/>
              <p:cNvSpPr/>
              <p:nvPr/>
            </p:nvSpPr>
            <p:spPr>
              <a:xfrm>
                <a:off x="1516871" y="3584267"/>
                <a:ext cx="114467" cy="233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31" name="Afgeronde rechthoek 130"/>
              <p:cNvSpPr/>
              <p:nvPr/>
            </p:nvSpPr>
            <p:spPr>
              <a:xfrm rot="20525389">
                <a:off x="1728364" y="3325352"/>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32" name="Afgeronde rechthoek 131"/>
              <p:cNvSpPr/>
              <p:nvPr/>
            </p:nvSpPr>
            <p:spPr>
              <a:xfrm rot="1074611" flipH="1">
                <a:off x="1314703" y="3325352"/>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33" name="Afgeronde rechthoek 132"/>
              <p:cNvSpPr/>
              <p:nvPr/>
            </p:nvSpPr>
            <p:spPr>
              <a:xfrm rot="18487979">
                <a:off x="1658001" y="3208467"/>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34" name="Afgeronde rechthoek 133"/>
              <p:cNvSpPr/>
              <p:nvPr/>
            </p:nvSpPr>
            <p:spPr>
              <a:xfrm rot="3112021" flipH="1">
                <a:off x="1385328" y="3206600"/>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sp>
            <p:nvSpPr>
              <p:cNvPr id="135" name="Afgeronde rechthoek 134"/>
              <p:cNvSpPr/>
              <p:nvPr/>
            </p:nvSpPr>
            <p:spPr>
              <a:xfrm rot="5400000" flipH="1">
                <a:off x="1521250" y="3157526"/>
                <a:ext cx="105682" cy="20537"/>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0000"/>
                  </a:solidFill>
                </a:endParaRPr>
              </a:p>
            </p:txBody>
          </p:sp>
        </p:grpSp>
        <p:sp>
          <p:nvSpPr>
            <p:cNvPr id="226" name="PIJL-OMHOOG en -OMLAAG 225"/>
            <p:cNvSpPr/>
            <p:nvPr/>
          </p:nvSpPr>
          <p:spPr bwMode="auto">
            <a:xfrm>
              <a:off x="4340696" y="3467977"/>
              <a:ext cx="316894" cy="651158"/>
            </a:xfrm>
            <a:prstGeom prst="upDownArrow">
              <a:avLst/>
            </a:prstGeom>
            <a:gradFill>
              <a:gsLst>
                <a:gs pos="45000">
                  <a:srgbClr val="FFCC00"/>
                </a:gs>
                <a:gs pos="100000">
                  <a:srgbClr val="002060"/>
                </a:gs>
              </a:gsLst>
              <a:lin ang="5400000" scaled="1"/>
            </a:gradFill>
            <a:ln>
              <a:noFill/>
            </a:ln>
            <a:effectLst/>
            <a:extLst/>
          </p:spPr>
          <p:txBody>
            <a:bodyPr vert="horz" wrap="square" lIns="0" tIns="0" rIns="0" bIns="0" numCol="1" rtlCol="0" anchor="b" anchorCtr="0" compatLnSpc="1">
              <a:prstTxWarp prst="textNoShape">
                <a:avLst/>
              </a:prstTxWarp>
            </a:bodyPr>
            <a:lstStyle/>
            <a:p>
              <a:pPr eaLnBrk="0" fontAlgn="base" hangingPunct="0">
                <a:spcBef>
                  <a:spcPct val="50000"/>
                </a:spcBef>
                <a:spcAft>
                  <a:spcPct val="0"/>
                </a:spcAft>
              </a:pPr>
              <a:endParaRPr lang="nl-NL" sz="2200">
                <a:solidFill>
                  <a:srgbClr val="000000"/>
                </a:solidFill>
                <a:cs typeface="Arial" pitchFamily="34" charset="0"/>
              </a:endParaRPr>
            </a:p>
          </p:txBody>
        </p:sp>
        <p:sp>
          <p:nvSpPr>
            <p:cNvPr id="229" name="Tekstvak 228"/>
            <p:cNvSpPr txBox="1"/>
            <p:nvPr/>
          </p:nvSpPr>
          <p:spPr>
            <a:xfrm>
              <a:off x="3020676" y="3588287"/>
              <a:ext cx="1452497" cy="307777"/>
            </a:xfrm>
            <a:prstGeom prst="rect">
              <a:avLst/>
            </a:prstGeom>
            <a:noFill/>
          </p:spPr>
          <p:txBody>
            <a:bodyPr wrap="square" rtlCol="0">
              <a:spAutoFit/>
            </a:bodyPr>
            <a:lstStyle/>
            <a:p>
              <a:pPr algn="ctr"/>
              <a:r>
                <a:rPr lang="nl-NL" sz="1400" dirty="0">
                  <a:solidFill>
                    <a:srgbClr val="000000"/>
                  </a:solidFill>
                  <a:cs typeface="Arial" pitchFamily="34" charset="0"/>
                </a:rPr>
                <a:t>21 september</a:t>
              </a:r>
            </a:p>
          </p:txBody>
        </p:sp>
      </p:grpSp>
      <p:grpSp>
        <p:nvGrpSpPr>
          <p:cNvPr id="7175" name="Groep 7174"/>
          <p:cNvGrpSpPr/>
          <p:nvPr/>
        </p:nvGrpSpPr>
        <p:grpSpPr>
          <a:xfrm>
            <a:off x="5351531" y="2081545"/>
            <a:ext cx="2313155" cy="2037590"/>
            <a:chOff x="5351531" y="2081545"/>
            <a:chExt cx="2313155" cy="2037590"/>
          </a:xfrm>
        </p:grpSpPr>
        <p:sp>
          <p:nvSpPr>
            <p:cNvPr id="172" name="Ovaal 171"/>
            <p:cNvSpPr/>
            <p:nvPr/>
          </p:nvSpPr>
          <p:spPr>
            <a:xfrm>
              <a:off x="5637550" y="2386362"/>
              <a:ext cx="788937" cy="788937"/>
            </a:xfrm>
            <a:prstGeom prst="ellipse">
              <a:avLst/>
            </a:prstGeom>
            <a:noFill/>
            <a:ln w="76200">
              <a:solidFill>
                <a:srgbClr val="FFCC00"/>
              </a:solid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a:solidFill>
                  <a:srgbClr val="000000"/>
                </a:solidFill>
                <a:cs typeface="Arial" pitchFamily="34" charset="0"/>
              </a:endParaRPr>
            </a:p>
          </p:txBody>
        </p:sp>
        <p:grpSp>
          <p:nvGrpSpPr>
            <p:cNvPr id="173" name="Groep 172"/>
            <p:cNvGrpSpPr/>
            <p:nvPr/>
          </p:nvGrpSpPr>
          <p:grpSpPr>
            <a:xfrm>
              <a:off x="5855311" y="2081545"/>
              <a:ext cx="359975" cy="456532"/>
              <a:chOff x="3862344" y="620688"/>
              <a:chExt cx="1445650" cy="1833420"/>
            </a:xfrm>
            <a:solidFill>
              <a:srgbClr val="002060"/>
            </a:solidFill>
          </p:grpSpPr>
          <p:sp>
            <p:nvSpPr>
              <p:cNvPr id="217" name="Ovaal 216"/>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218" name="Groep 217"/>
              <p:cNvGrpSpPr/>
              <p:nvPr/>
            </p:nvGrpSpPr>
            <p:grpSpPr>
              <a:xfrm>
                <a:off x="3862344" y="1040557"/>
                <a:ext cx="1445650" cy="1413551"/>
                <a:chOff x="3875513" y="1040557"/>
                <a:chExt cx="1445650" cy="1413551"/>
              </a:xfrm>
              <a:grpFill/>
            </p:grpSpPr>
            <p:sp>
              <p:nvSpPr>
                <p:cNvPr id="222" name="Blokboog 221"/>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23" name="Stroomdiagram: Uitstel 222"/>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219" name="Groep 218"/>
              <p:cNvGrpSpPr/>
              <p:nvPr/>
            </p:nvGrpSpPr>
            <p:grpSpPr>
              <a:xfrm flipH="1">
                <a:off x="3862344" y="1040557"/>
                <a:ext cx="1445650" cy="1413551"/>
                <a:chOff x="3875513" y="1040557"/>
                <a:chExt cx="1445650" cy="1413551"/>
              </a:xfrm>
              <a:grpFill/>
            </p:grpSpPr>
            <p:sp>
              <p:nvSpPr>
                <p:cNvPr id="220" name="Blokboog 219"/>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21" name="Stroomdiagram: Uitstel 220"/>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74" name="Groep 173"/>
            <p:cNvGrpSpPr/>
            <p:nvPr/>
          </p:nvGrpSpPr>
          <p:grpSpPr>
            <a:xfrm rot="4471536">
              <a:off x="6319757" y="2408560"/>
              <a:ext cx="359975" cy="456531"/>
              <a:chOff x="3862344" y="620688"/>
              <a:chExt cx="1445650" cy="1833420"/>
            </a:xfrm>
            <a:solidFill>
              <a:srgbClr val="002060"/>
            </a:solidFill>
          </p:grpSpPr>
          <p:sp>
            <p:nvSpPr>
              <p:cNvPr id="210" name="Ovaal 209"/>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211" name="Groep 210"/>
              <p:cNvGrpSpPr/>
              <p:nvPr/>
            </p:nvGrpSpPr>
            <p:grpSpPr>
              <a:xfrm>
                <a:off x="3862344" y="1040557"/>
                <a:ext cx="1445650" cy="1413551"/>
                <a:chOff x="3875513" y="1040557"/>
                <a:chExt cx="1445650" cy="1413551"/>
              </a:xfrm>
              <a:grpFill/>
            </p:grpSpPr>
            <p:sp>
              <p:nvSpPr>
                <p:cNvPr id="215" name="Blokboog 214"/>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16" name="Stroomdiagram: Uitstel 215"/>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212" name="Groep 211"/>
              <p:cNvGrpSpPr/>
              <p:nvPr/>
            </p:nvGrpSpPr>
            <p:grpSpPr>
              <a:xfrm flipH="1">
                <a:off x="3862344" y="1040557"/>
                <a:ext cx="1445650" cy="1413551"/>
                <a:chOff x="3875513" y="1040557"/>
                <a:chExt cx="1445650" cy="1413551"/>
              </a:xfrm>
              <a:grpFill/>
            </p:grpSpPr>
            <p:sp>
              <p:nvSpPr>
                <p:cNvPr id="213" name="Blokboog 212"/>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14" name="Stroomdiagram: Uitstel 213"/>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75" name="Groep 174"/>
            <p:cNvGrpSpPr/>
            <p:nvPr/>
          </p:nvGrpSpPr>
          <p:grpSpPr>
            <a:xfrm rot="8528080">
              <a:off x="6124748" y="2960711"/>
              <a:ext cx="359975" cy="456532"/>
              <a:chOff x="3862344" y="620688"/>
              <a:chExt cx="1445650" cy="1833420"/>
            </a:xfrm>
            <a:solidFill>
              <a:srgbClr val="002060"/>
            </a:solidFill>
          </p:grpSpPr>
          <p:sp>
            <p:nvSpPr>
              <p:cNvPr id="203" name="Ovaal 202"/>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204" name="Groep 203"/>
              <p:cNvGrpSpPr/>
              <p:nvPr/>
            </p:nvGrpSpPr>
            <p:grpSpPr>
              <a:xfrm>
                <a:off x="3862344" y="1040557"/>
                <a:ext cx="1445650" cy="1413551"/>
                <a:chOff x="3875513" y="1040557"/>
                <a:chExt cx="1445650" cy="1413551"/>
              </a:xfrm>
              <a:grpFill/>
            </p:grpSpPr>
            <p:sp>
              <p:nvSpPr>
                <p:cNvPr id="208" name="Blokboog 207"/>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09" name="Stroomdiagram: Uitstel 208"/>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205" name="Groep 204"/>
              <p:cNvGrpSpPr/>
              <p:nvPr/>
            </p:nvGrpSpPr>
            <p:grpSpPr>
              <a:xfrm flipH="1">
                <a:off x="3862344" y="1040557"/>
                <a:ext cx="1445650" cy="1413551"/>
                <a:chOff x="3875513" y="1040557"/>
                <a:chExt cx="1445650" cy="1413551"/>
              </a:xfrm>
              <a:grpFill/>
            </p:grpSpPr>
            <p:sp>
              <p:nvSpPr>
                <p:cNvPr id="206" name="Blokboog 205"/>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07" name="Stroomdiagram: Uitstel 206"/>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76" name="Groep 175"/>
            <p:cNvGrpSpPr/>
            <p:nvPr/>
          </p:nvGrpSpPr>
          <p:grpSpPr>
            <a:xfrm rot="17100000">
              <a:off x="5399809" y="2406188"/>
              <a:ext cx="359975" cy="456531"/>
              <a:chOff x="3862344" y="620688"/>
              <a:chExt cx="1445650" cy="1833420"/>
            </a:xfrm>
            <a:solidFill>
              <a:srgbClr val="002060"/>
            </a:solidFill>
          </p:grpSpPr>
          <p:sp>
            <p:nvSpPr>
              <p:cNvPr id="196" name="Ovaal 195"/>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97" name="Groep 196"/>
              <p:cNvGrpSpPr/>
              <p:nvPr/>
            </p:nvGrpSpPr>
            <p:grpSpPr>
              <a:xfrm>
                <a:off x="3862344" y="1040557"/>
                <a:ext cx="1445650" cy="1413551"/>
                <a:chOff x="3875513" y="1040557"/>
                <a:chExt cx="1445650" cy="1413551"/>
              </a:xfrm>
              <a:grpFill/>
            </p:grpSpPr>
            <p:sp>
              <p:nvSpPr>
                <p:cNvPr id="201" name="Blokboog 200"/>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02" name="Stroomdiagram: Uitstel 201"/>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98" name="Groep 197"/>
              <p:cNvGrpSpPr/>
              <p:nvPr/>
            </p:nvGrpSpPr>
            <p:grpSpPr>
              <a:xfrm flipH="1">
                <a:off x="3862344" y="1040557"/>
                <a:ext cx="1445650" cy="1413551"/>
                <a:chOff x="3875513" y="1040557"/>
                <a:chExt cx="1445650" cy="1413551"/>
              </a:xfrm>
              <a:grpFill/>
            </p:grpSpPr>
            <p:sp>
              <p:nvSpPr>
                <p:cNvPr id="199" name="Blokboog 198"/>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00" name="Stroomdiagram: Uitstel 199"/>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grpSp>
          <p:nvGrpSpPr>
            <p:cNvPr id="177" name="Groep 176"/>
            <p:cNvGrpSpPr/>
            <p:nvPr/>
          </p:nvGrpSpPr>
          <p:grpSpPr>
            <a:xfrm rot="13139260">
              <a:off x="5573974" y="2947033"/>
              <a:ext cx="359975" cy="456532"/>
              <a:chOff x="3862344" y="620688"/>
              <a:chExt cx="1445650" cy="1833420"/>
            </a:xfrm>
            <a:solidFill>
              <a:srgbClr val="002060"/>
            </a:solidFill>
          </p:grpSpPr>
          <p:sp>
            <p:nvSpPr>
              <p:cNvPr id="189" name="Ovaal 188"/>
              <p:cNvSpPr/>
              <p:nvPr/>
            </p:nvSpPr>
            <p:spPr>
              <a:xfrm>
                <a:off x="4139952" y="620688"/>
                <a:ext cx="864096" cy="864096"/>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190" name="Groep 189"/>
              <p:cNvGrpSpPr/>
              <p:nvPr/>
            </p:nvGrpSpPr>
            <p:grpSpPr>
              <a:xfrm>
                <a:off x="3862344" y="1040557"/>
                <a:ext cx="1445650" cy="1413551"/>
                <a:chOff x="3875513" y="1040557"/>
                <a:chExt cx="1445650" cy="1413551"/>
              </a:xfrm>
              <a:grpFill/>
            </p:grpSpPr>
            <p:sp>
              <p:nvSpPr>
                <p:cNvPr id="194" name="Blokboog 193"/>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95" name="Stroomdiagram: Uitstel 194"/>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nvGrpSpPr>
              <p:cNvPr id="191" name="Groep 190"/>
              <p:cNvGrpSpPr/>
              <p:nvPr/>
            </p:nvGrpSpPr>
            <p:grpSpPr>
              <a:xfrm flipH="1">
                <a:off x="3862344" y="1040557"/>
                <a:ext cx="1445650" cy="1413551"/>
                <a:chOff x="3875513" y="1040557"/>
                <a:chExt cx="1445650" cy="1413551"/>
              </a:xfrm>
              <a:grpFill/>
            </p:grpSpPr>
            <p:sp>
              <p:nvSpPr>
                <p:cNvPr id="192" name="Blokboog 191"/>
                <p:cNvSpPr/>
                <p:nvPr/>
              </p:nvSpPr>
              <p:spPr>
                <a:xfrm rot="4893211">
                  <a:off x="3894110" y="1021960"/>
                  <a:ext cx="1408456" cy="1445650"/>
                </a:xfrm>
                <a:prstGeom prst="blockArc">
                  <a:avLst>
                    <a:gd name="adj1" fmla="val 13757170"/>
                    <a:gd name="adj2" fmla="val 18866817"/>
                    <a:gd name="adj3" fmla="val 23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93" name="Stroomdiagram: Uitstel 192"/>
                <p:cNvSpPr/>
                <p:nvPr/>
              </p:nvSpPr>
              <p:spPr>
                <a:xfrm rot="7535153">
                  <a:off x="4704370" y="2074650"/>
                  <a:ext cx="432062" cy="326853"/>
                </a:xfrm>
                <a:prstGeom prst="flowChartDelay">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grpSp>
        <p:sp>
          <p:nvSpPr>
            <p:cNvPr id="10" name="Tekstvak 9"/>
            <p:cNvSpPr txBox="1"/>
            <p:nvPr/>
          </p:nvSpPr>
          <p:spPr>
            <a:xfrm>
              <a:off x="5925171" y="2597549"/>
              <a:ext cx="243627" cy="400110"/>
            </a:xfrm>
            <a:prstGeom prst="rect">
              <a:avLst/>
            </a:prstGeom>
            <a:noFill/>
          </p:spPr>
          <p:txBody>
            <a:bodyPr wrap="square" rtlCol="0">
              <a:spAutoFit/>
            </a:bodyPr>
            <a:lstStyle/>
            <a:p>
              <a:pPr algn="ctr"/>
              <a:r>
                <a:rPr lang="nl-NL" sz="2000" b="1" dirty="0">
                  <a:solidFill>
                    <a:srgbClr val="002060"/>
                  </a:solidFill>
                  <a:cs typeface="Arial" pitchFamily="34" charset="0"/>
                </a:rPr>
                <a:t>?</a:t>
              </a:r>
            </a:p>
          </p:txBody>
        </p:sp>
        <p:sp>
          <p:nvSpPr>
            <p:cNvPr id="227" name="PIJL-OMHOOG en -OMLAAG 226"/>
            <p:cNvSpPr/>
            <p:nvPr/>
          </p:nvSpPr>
          <p:spPr bwMode="auto">
            <a:xfrm>
              <a:off x="5895295" y="3467977"/>
              <a:ext cx="316894" cy="651158"/>
            </a:xfrm>
            <a:prstGeom prst="upDownArrow">
              <a:avLst/>
            </a:prstGeom>
            <a:gradFill>
              <a:gsLst>
                <a:gs pos="45000">
                  <a:srgbClr val="FFCC00"/>
                </a:gs>
                <a:gs pos="100000">
                  <a:srgbClr val="002060"/>
                </a:gs>
              </a:gsLst>
              <a:lin ang="5400000" scaled="1"/>
            </a:gradFill>
            <a:ln>
              <a:noFill/>
            </a:ln>
            <a:effectLst/>
            <a:extLst/>
          </p:spPr>
          <p:txBody>
            <a:bodyPr vert="horz" wrap="square" lIns="0" tIns="0" rIns="0" bIns="0" numCol="1" rtlCol="0" anchor="b" anchorCtr="0" compatLnSpc="1">
              <a:prstTxWarp prst="textNoShape">
                <a:avLst/>
              </a:prstTxWarp>
            </a:bodyPr>
            <a:lstStyle/>
            <a:p>
              <a:pPr eaLnBrk="0" fontAlgn="base" hangingPunct="0">
                <a:spcBef>
                  <a:spcPct val="50000"/>
                </a:spcBef>
                <a:spcAft>
                  <a:spcPct val="0"/>
                </a:spcAft>
              </a:pPr>
              <a:endParaRPr lang="nl-NL" sz="2200">
                <a:solidFill>
                  <a:srgbClr val="000000"/>
                </a:solidFill>
                <a:cs typeface="Arial" pitchFamily="34" charset="0"/>
              </a:endParaRPr>
            </a:p>
          </p:txBody>
        </p:sp>
        <p:sp>
          <p:nvSpPr>
            <p:cNvPr id="230" name="Tekstvak 229"/>
            <p:cNvSpPr txBox="1"/>
            <p:nvPr/>
          </p:nvSpPr>
          <p:spPr>
            <a:xfrm>
              <a:off x="6212189" y="3588287"/>
              <a:ext cx="1452497" cy="307777"/>
            </a:xfrm>
            <a:prstGeom prst="rect">
              <a:avLst/>
            </a:prstGeom>
            <a:noFill/>
          </p:spPr>
          <p:txBody>
            <a:bodyPr wrap="square" rtlCol="0">
              <a:spAutoFit/>
            </a:bodyPr>
            <a:lstStyle/>
            <a:p>
              <a:pPr algn="ctr"/>
              <a:r>
                <a:rPr lang="nl-NL" sz="1400" dirty="0">
                  <a:solidFill>
                    <a:srgbClr val="000000"/>
                  </a:solidFill>
                  <a:cs typeface="Arial" pitchFamily="34" charset="0"/>
                </a:rPr>
                <a:t>28 september</a:t>
              </a:r>
            </a:p>
          </p:txBody>
        </p:sp>
      </p:grpSp>
      <p:sp>
        <p:nvSpPr>
          <p:cNvPr id="7177" name="Trapezium 7176"/>
          <p:cNvSpPr/>
          <p:nvPr/>
        </p:nvSpPr>
        <p:spPr bwMode="auto">
          <a:xfrm rot="16200000">
            <a:off x="170457" y="4964578"/>
            <a:ext cx="920489" cy="194597"/>
          </a:xfrm>
          <a:prstGeom prst="trapezoid">
            <a:avLst>
              <a:gd name="adj" fmla="val 13987"/>
            </a:avLst>
          </a:prstGeom>
          <a:solidFill>
            <a:srgbClr val="002060"/>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sz="1400">
              <a:solidFill>
                <a:srgbClr val="FFFFFF"/>
              </a:solidFill>
              <a:cs typeface="Arial" pitchFamily="34" charset="0"/>
            </a:endParaRPr>
          </a:p>
        </p:txBody>
      </p:sp>
      <p:sp>
        <p:nvSpPr>
          <p:cNvPr id="241" name="Trapezium 240"/>
          <p:cNvSpPr/>
          <p:nvPr/>
        </p:nvSpPr>
        <p:spPr bwMode="auto">
          <a:xfrm rot="16200000">
            <a:off x="1899" y="5003491"/>
            <a:ext cx="851166" cy="116770"/>
          </a:xfrm>
          <a:prstGeom prst="trapezoid">
            <a:avLst>
              <a:gd name="adj" fmla="val 13987"/>
            </a:avLst>
          </a:prstGeom>
          <a:solidFill>
            <a:srgbClr val="002060"/>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sz="1400">
              <a:solidFill>
                <a:srgbClr val="FFFFFF"/>
              </a:solidFill>
              <a:cs typeface="Arial" pitchFamily="34" charset="0"/>
            </a:endParaRPr>
          </a:p>
        </p:txBody>
      </p:sp>
      <p:sp>
        <p:nvSpPr>
          <p:cNvPr id="242" name="Trapezium 241"/>
          <p:cNvSpPr/>
          <p:nvPr/>
        </p:nvSpPr>
        <p:spPr bwMode="auto">
          <a:xfrm rot="16200000">
            <a:off x="-112271" y="5024789"/>
            <a:ext cx="803540" cy="74173"/>
          </a:xfrm>
          <a:prstGeom prst="trapezoid">
            <a:avLst>
              <a:gd name="adj" fmla="val 13987"/>
            </a:avLst>
          </a:prstGeom>
          <a:solidFill>
            <a:srgbClr val="002060"/>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nl-NL" sz="1400">
              <a:solidFill>
                <a:srgbClr val="FFFFFF"/>
              </a:solidFill>
              <a:cs typeface="Arial" pitchFamily="34" charset="0"/>
            </a:endParaRPr>
          </a:p>
        </p:txBody>
      </p:sp>
    </p:spTree>
    <p:extLst>
      <p:ext uri="{BB962C8B-B14F-4D97-AF65-F5344CB8AC3E}">
        <p14:creationId xmlns:p14="http://schemas.microsoft.com/office/powerpoint/2010/main" val="360429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fade">
                                      <p:cBhvr>
                                        <p:cTn id="2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p:cNvGrpSpPr/>
          <p:nvPr/>
        </p:nvGrpSpPr>
        <p:grpSpPr>
          <a:xfrm>
            <a:off x="552893" y="1680008"/>
            <a:ext cx="7661154" cy="4136073"/>
            <a:chOff x="552893" y="1913860"/>
            <a:chExt cx="7661154" cy="3678866"/>
          </a:xfrm>
        </p:grpSpPr>
        <p:cxnSp>
          <p:nvCxnSpPr>
            <p:cNvPr id="20" name="Rechte verbindingslijn 19"/>
            <p:cNvCxnSpPr/>
            <p:nvPr/>
          </p:nvCxnSpPr>
          <p:spPr bwMode="auto">
            <a:xfrm>
              <a:off x="552893"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Rechte verbindingslijn 22"/>
            <p:cNvCxnSpPr/>
            <p:nvPr/>
          </p:nvCxnSpPr>
          <p:spPr bwMode="auto">
            <a:xfrm>
              <a:off x="1510537"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Rechte verbindingslijn 23"/>
            <p:cNvCxnSpPr/>
            <p:nvPr/>
          </p:nvCxnSpPr>
          <p:spPr bwMode="auto">
            <a:xfrm>
              <a:off x="2468181"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Rechte verbindingslijn 24"/>
            <p:cNvCxnSpPr/>
            <p:nvPr/>
          </p:nvCxnSpPr>
          <p:spPr bwMode="auto">
            <a:xfrm>
              <a:off x="3425825"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25"/>
            <p:cNvCxnSpPr/>
            <p:nvPr/>
          </p:nvCxnSpPr>
          <p:spPr bwMode="auto">
            <a:xfrm>
              <a:off x="4383469"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26"/>
            <p:cNvCxnSpPr/>
            <p:nvPr/>
          </p:nvCxnSpPr>
          <p:spPr bwMode="auto">
            <a:xfrm>
              <a:off x="5341113"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Rechte verbindingslijn 27"/>
            <p:cNvCxnSpPr/>
            <p:nvPr/>
          </p:nvCxnSpPr>
          <p:spPr bwMode="auto">
            <a:xfrm>
              <a:off x="6298757"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28"/>
            <p:cNvCxnSpPr/>
            <p:nvPr/>
          </p:nvCxnSpPr>
          <p:spPr bwMode="auto">
            <a:xfrm>
              <a:off x="7256401"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Rechte verbindingslijn 29"/>
            <p:cNvCxnSpPr/>
            <p:nvPr/>
          </p:nvCxnSpPr>
          <p:spPr bwMode="auto">
            <a:xfrm>
              <a:off x="8214047" y="1913860"/>
              <a:ext cx="0" cy="3678866"/>
            </a:xfrm>
            <a:prstGeom prst="line">
              <a:avLst/>
            </a:prstGeom>
            <a:noFill/>
            <a:ln>
              <a:solidFill>
                <a:schemeClr val="bg1">
                  <a:lumMod val="65000"/>
                </a:schemeClr>
              </a:solidFill>
              <a:headEnd type="oval"/>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70" name="Titel 1"/>
          <p:cNvSpPr>
            <a:spLocks noGrp="1"/>
          </p:cNvSpPr>
          <p:nvPr>
            <p:ph type="title"/>
          </p:nvPr>
        </p:nvSpPr>
        <p:spPr>
          <a:xfrm>
            <a:off x="468313" y="1157171"/>
            <a:ext cx="8402637" cy="400050"/>
          </a:xfrm>
        </p:spPr>
        <p:txBody>
          <a:bodyPr/>
          <a:lstStyle/>
          <a:p>
            <a:pPr eaLnBrk="1" hangingPunct="1"/>
            <a:r>
              <a:rPr lang="nl-NL" altLang="nl-NL" dirty="0"/>
              <a:t>Programma vandaag</a:t>
            </a:r>
          </a:p>
        </p:txBody>
      </p:sp>
      <p:sp>
        <p:nvSpPr>
          <p:cNvPr id="5" name="Tekstvak 4"/>
          <p:cNvSpPr txBox="1"/>
          <p:nvPr/>
        </p:nvSpPr>
        <p:spPr>
          <a:xfrm>
            <a:off x="468313" y="5906193"/>
            <a:ext cx="480901"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9 uur</a:t>
            </a:r>
            <a:endParaRPr lang="nl-NL" sz="1400" dirty="0">
              <a:solidFill>
                <a:srgbClr val="000000"/>
              </a:solidFill>
              <a:cs typeface="Arial" pitchFamily="34" charset="0"/>
            </a:endParaRPr>
          </a:p>
        </p:txBody>
      </p:sp>
      <p:sp>
        <p:nvSpPr>
          <p:cNvPr id="7" name="Tekstvak 6"/>
          <p:cNvSpPr txBox="1"/>
          <p:nvPr/>
        </p:nvSpPr>
        <p:spPr>
          <a:xfrm>
            <a:off x="1317214" y="5906193"/>
            <a:ext cx="594714"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10 uur</a:t>
            </a:r>
            <a:endParaRPr lang="nl-NL" sz="1400" dirty="0">
              <a:solidFill>
                <a:srgbClr val="000000"/>
              </a:solidFill>
              <a:cs typeface="Arial" pitchFamily="34" charset="0"/>
            </a:endParaRPr>
          </a:p>
        </p:txBody>
      </p:sp>
      <p:sp>
        <p:nvSpPr>
          <p:cNvPr id="8" name="Tekstvak 7"/>
          <p:cNvSpPr txBox="1"/>
          <p:nvPr/>
        </p:nvSpPr>
        <p:spPr>
          <a:xfrm>
            <a:off x="2279928" y="5906193"/>
            <a:ext cx="594715"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11 uur</a:t>
            </a:r>
            <a:endParaRPr lang="nl-NL" sz="1400" dirty="0">
              <a:solidFill>
                <a:srgbClr val="000000"/>
              </a:solidFill>
              <a:cs typeface="Arial" pitchFamily="34" charset="0"/>
            </a:endParaRPr>
          </a:p>
        </p:txBody>
      </p:sp>
      <p:sp>
        <p:nvSpPr>
          <p:cNvPr id="9" name="Tekstvak 8"/>
          <p:cNvSpPr txBox="1"/>
          <p:nvPr/>
        </p:nvSpPr>
        <p:spPr>
          <a:xfrm>
            <a:off x="3242643" y="5906193"/>
            <a:ext cx="594715"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12 uur</a:t>
            </a:r>
            <a:endParaRPr lang="nl-NL" sz="1400" dirty="0">
              <a:solidFill>
                <a:srgbClr val="000000"/>
              </a:solidFill>
              <a:cs typeface="Arial" pitchFamily="34" charset="0"/>
            </a:endParaRPr>
          </a:p>
        </p:txBody>
      </p:sp>
      <p:sp>
        <p:nvSpPr>
          <p:cNvPr id="10" name="Tekstvak 9"/>
          <p:cNvSpPr txBox="1"/>
          <p:nvPr/>
        </p:nvSpPr>
        <p:spPr>
          <a:xfrm>
            <a:off x="4205358" y="5906193"/>
            <a:ext cx="594715"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13 uur</a:t>
            </a:r>
            <a:endParaRPr lang="nl-NL" sz="1400" dirty="0">
              <a:solidFill>
                <a:srgbClr val="000000"/>
              </a:solidFill>
              <a:cs typeface="Arial" pitchFamily="34" charset="0"/>
            </a:endParaRPr>
          </a:p>
        </p:txBody>
      </p:sp>
      <p:sp>
        <p:nvSpPr>
          <p:cNvPr id="11" name="Tekstvak 10"/>
          <p:cNvSpPr txBox="1"/>
          <p:nvPr/>
        </p:nvSpPr>
        <p:spPr>
          <a:xfrm>
            <a:off x="5168073" y="5906193"/>
            <a:ext cx="594715"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14 uur</a:t>
            </a:r>
            <a:endParaRPr lang="nl-NL" sz="1400" dirty="0">
              <a:solidFill>
                <a:srgbClr val="000000"/>
              </a:solidFill>
              <a:cs typeface="Arial" pitchFamily="34" charset="0"/>
            </a:endParaRPr>
          </a:p>
        </p:txBody>
      </p:sp>
      <p:sp>
        <p:nvSpPr>
          <p:cNvPr id="12" name="Tekstvak 11"/>
          <p:cNvSpPr txBox="1"/>
          <p:nvPr/>
        </p:nvSpPr>
        <p:spPr>
          <a:xfrm>
            <a:off x="6130788" y="5906193"/>
            <a:ext cx="594715"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15 uur</a:t>
            </a:r>
            <a:endParaRPr lang="nl-NL" sz="1400" dirty="0">
              <a:solidFill>
                <a:srgbClr val="000000"/>
              </a:solidFill>
              <a:cs typeface="Arial" pitchFamily="34" charset="0"/>
            </a:endParaRPr>
          </a:p>
        </p:txBody>
      </p:sp>
      <p:sp>
        <p:nvSpPr>
          <p:cNvPr id="13" name="Tekstvak 12"/>
          <p:cNvSpPr txBox="1"/>
          <p:nvPr/>
        </p:nvSpPr>
        <p:spPr>
          <a:xfrm>
            <a:off x="7093503" y="5906193"/>
            <a:ext cx="594715"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16 uur</a:t>
            </a:r>
            <a:endParaRPr lang="nl-NL" sz="1400" dirty="0">
              <a:solidFill>
                <a:srgbClr val="000000"/>
              </a:solidFill>
              <a:cs typeface="Arial" pitchFamily="34" charset="0"/>
            </a:endParaRPr>
          </a:p>
        </p:txBody>
      </p:sp>
      <p:sp>
        <p:nvSpPr>
          <p:cNvPr id="14" name="Tekstvak 13"/>
          <p:cNvSpPr txBox="1"/>
          <p:nvPr/>
        </p:nvSpPr>
        <p:spPr>
          <a:xfrm>
            <a:off x="8056217" y="5906193"/>
            <a:ext cx="594715" cy="307777"/>
          </a:xfrm>
          <a:prstGeom prst="rect">
            <a:avLst/>
          </a:prstGeom>
          <a:noFill/>
        </p:spPr>
        <p:txBody>
          <a:bodyPr wrap="none" lIns="0" rIns="0" rtlCol="0">
            <a:spAutoFit/>
          </a:bodyPr>
          <a:lstStyle/>
          <a:p>
            <a:pPr algn="ctr"/>
            <a:r>
              <a:rPr lang="nl-NL" sz="1400" dirty="0" smtClean="0">
                <a:solidFill>
                  <a:srgbClr val="000000"/>
                </a:solidFill>
                <a:cs typeface="Arial" pitchFamily="34" charset="0"/>
              </a:rPr>
              <a:t>17 uur</a:t>
            </a:r>
            <a:endParaRPr lang="nl-NL" sz="1400" dirty="0">
              <a:solidFill>
                <a:srgbClr val="000000"/>
              </a:solidFill>
              <a:cs typeface="Arial" pitchFamily="34"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5825" y="4660989"/>
            <a:ext cx="779533" cy="87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401" y="4660989"/>
            <a:ext cx="1226649" cy="866600"/>
          </a:xfrm>
          <a:prstGeom prst="rect">
            <a:avLst/>
          </a:prstGeom>
        </p:spPr>
      </p:pic>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67" y="4660989"/>
            <a:ext cx="958681" cy="879832"/>
          </a:xfrm>
          <a:prstGeom prst="rect">
            <a:avLst/>
          </a:prstGeom>
        </p:spPr>
      </p:pic>
      <p:pic>
        <p:nvPicPr>
          <p:cNvPr id="18" name="Afbeelding 17"/>
          <p:cNvPicPr>
            <a:picLocks noChangeAspect="1"/>
          </p:cNvPicPr>
          <p:nvPr/>
        </p:nvPicPr>
        <p:blipFill>
          <a:blip r:embed="rId5"/>
          <a:stretch>
            <a:fillRect/>
          </a:stretch>
        </p:blipFill>
        <p:spPr>
          <a:xfrm rot="16200000">
            <a:off x="1544419" y="4875948"/>
            <a:ext cx="879831" cy="449914"/>
          </a:xfrm>
          <a:prstGeom prst="rect">
            <a:avLst/>
          </a:prstGeom>
        </p:spPr>
      </p:pic>
      <p:pic>
        <p:nvPicPr>
          <p:cNvPr id="32" name="Afbeelding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928" y="4674221"/>
            <a:ext cx="1145896" cy="853368"/>
          </a:xfrm>
          <a:prstGeom prst="rect">
            <a:avLst/>
          </a:prstGeom>
        </p:spPr>
      </p:pic>
      <p:pic>
        <p:nvPicPr>
          <p:cNvPr id="3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5641" y="4774026"/>
            <a:ext cx="1810941" cy="78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Afbeelding 38"/>
          <p:cNvPicPr>
            <a:picLocks noChangeAspect="1"/>
          </p:cNvPicPr>
          <p:nvPr/>
        </p:nvPicPr>
        <p:blipFill rotWithShape="1">
          <a:blip r:embed="rId8" cstate="print">
            <a:extLst>
              <a:ext uri="{28A0092B-C50C-407E-A947-70E740481C1C}">
                <a14:useLocalDpi xmlns:a14="http://schemas.microsoft.com/office/drawing/2010/main" val="0"/>
              </a:ext>
            </a:extLst>
          </a:blip>
          <a:srcRect l="8274"/>
          <a:stretch/>
        </p:blipFill>
        <p:spPr>
          <a:xfrm>
            <a:off x="6203473" y="4732505"/>
            <a:ext cx="1044059" cy="818110"/>
          </a:xfrm>
          <a:prstGeom prst="rect">
            <a:avLst/>
          </a:prstGeom>
        </p:spPr>
      </p:pic>
      <p:grpSp>
        <p:nvGrpSpPr>
          <p:cNvPr id="7176" name="Groep 7175"/>
          <p:cNvGrpSpPr/>
          <p:nvPr/>
        </p:nvGrpSpPr>
        <p:grpSpPr>
          <a:xfrm>
            <a:off x="552894" y="1632006"/>
            <a:ext cx="7661154" cy="2938871"/>
            <a:chOff x="552894" y="1632006"/>
            <a:chExt cx="7661154" cy="2938871"/>
          </a:xfrm>
        </p:grpSpPr>
        <p:pic>
          <p:nvPicPr>
            <p:cNvPr id="31" name="Afbeelding 30"/>
            <p:cNvPicPr>
              <a:picLocks noChangeAspect="1"/>
            </p:cNvPicPr>
            <p:nvPr/>
          </p:nvPicPr>
          <p:blipFill rotWithShape="1">
            <a:blip r:embed="rId9" cstate="print">
              <a:extLst>
                <a:ext uri="{28A0092B-C50C-407E-A947-70E740481C1C}">
                  <a14:useLocalDpi xmlns:a14="http://schemas.microsoft.com/office/drawing/2010/main" val="0"/>
                </a:ext>
              </a:extLst>
            </a:blip>
            <a:srcRect t="-2" b="35158"/>
            <a:stretch/>
          </p:blipFill>
          <p:spPr>
            <a:xfrm>
              <a:off x="552894" y="1773561"/>
              <a:ext cx="7661154" cy="2797316"/>
            </a:xfrm>
            <a:prstGeom prst="rect">
              <a:avLst/>
            </a:prstGeom>
          </p:spPr>
        </p:pic>
        <p:sp>
          <p:nvSpPr>
            <p:cNvPr id="7168" name="Tekstvak 7167"/>
            <p:cNvSpPr txBox="1"/>
            <p:nvPr/>
          </p:nvSpPr>
          <p:spPr>
            <a:xfrm>
              <a:off x="1306877" y="1632006"/>
              <a:ext cx="6153184" cy="830997"/>
            </a:xfrm>
            <a:prstGeom prst="rect">
              <a:avLst/>
            </a:prstGeom>
            <a:noFill/>
          </p:spPr>
          <p:txBody>
            <a:bodyPr wrap="square" rtlCol="0">
              <a:spAutoFit/>
            </a:bodyPr>
            <a:lstStyle/>
            <a:p>
              <a:pPr algn="ctr"/>
              <a:r>
                <a:rPr lang="nl-NL" sz="4800" b="1" dirty="0">
                  <a:solidFill>
                    <a:schemeClr val="bg1"/>
                  </a:solidFill>
                  <a:latin typeface="+mj-lt"/>
                  <a:ea typeface="+mj-ea"/>
                  <a:cs typeface="+mj-cs"/>
                </a:rPr>
                <a:t>M</a:t>
              </a:r>
              <a:r>
                <a:rPr lang="nl-NL" sz="3200" dirty="0" smtClean="0">
                  <a:solidFill>
                    <a:schemeClr val="bg1"/>
                  </a:solidFill>
                </a:rPr>
                <a:t>uur van </a:t>
              </a:r>
              <a:r>
                <a:rPr lang="nl-NL" sz="4800" b="1" dirty="0">
                  <a:solidFill>
                    <a:schemeClr val="bg1"/>
                  </a:solidFill>
                </a:rPr>
                <a:t>M</a:t>
              </a:r>
              <a:r>
                <a:rPr lang="nl-NL" sz="3200" dirty="0" smtClean="0">
                  <a:solidFill>
                    <a:schemeClr val="bg1"/>
                  </a:solidFill>
                </a:rPr>
                <a:t>ogelijkheden</a:t>
              </a:r>
              <a:endParaRPr lang="nl-NL" sz="3200" dirty="0">
                <a:solidFill>
                  <a:schemeClr val="bg1"/>
                </a:solidFill>
              </a:endParaRPr>
            </a:p>
          </p:txBody>
        </p:sp>
      </p:grpSp>
      <p:grpSp>
        <p:nvGrpSpPr>
          <p:cNvPr id="62" name="Groep 61"/>
          <p:cNvGrpSpPr/>
          <p:nvPr/>
        </p:nvGrpSpPr>
        <p:grpSpPr>
          <a:xfrm>
            <a:off x="1146376" y="2548675"/>
            <a:ext cx="1034711" cy="1941802"/>
            <a:chOff x="724665" y="2443927"/>
            <a:chExt cx="1034711" cy="1941802"/>
          </a:xfrm>
        </p:grpSpPr>
        <p:sp>
          <p:nvSpPr>
            <p:cNvPr id="63" name="Rechthoek 62"/>
            <p:cNvSpPr/>
            <p:nvPr/>
          </p:nvSpPr>
          <p:spPr bwMode="auto">
            <a:xfrm>
              <a:off x="724665" y="2443927"/>
              <a:ext cx="1034711" cy="1941802"/>
            </a:xfrm>
            <a:prstGeom prst="rect">
              <a:avLst/>
            </a:prstGeom>
            <a:solidFill>
              <a:schemeClr val="bg1"/>
            </a:solidFill>
            <a:ln>
              <a:solidFill>
                <a:schemeClr val="bg1">
                  <a:lumMod val="50000"/>
                </a:schemeClr>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64" name="Tekstvak 63"/>
            <p:cNvSpPr txBox="1"/>
            <p:nvPr/>
          </p:nvSpPr>
          <p:spPr>
            <a:xfrm>
              <a:off x="773143" y="2459468"/>
              <a:ext cx="910506" cy="276999"/>
            </a:xfrm>
            <a:prstGeom prst="rect">
              <a:avLst/>
            </a:prstGeom>
            <a:noFill/>
          </p:spPr>
          <p:txBody>
            <a:bodyPr wrap="none" lIns="0" rIns="0" rtlCol="0">
              <a:spAutoFit/>
            </a:bodyPr>
            <a:lstStyle/>
            <a:p>
              <a:r>
                <a:rPr lang="nl-NL" sz="1200" dirty="0" smtClean="0"/>
                <a:t>Oplossing C</a:t>
              </a:r>
              <a:endParaRPr lang="nl-NL" sz="1200" dirty="0"/>
            </a:p>
          </p:txBody>
        </p:sp>
        <p:sp>
          <p:nvSpPr>
            <p:cNvPr id="65" name="Tekstvak 64"/>
            <p:cNvSpPr txBox="1"/>
            <p:nvPr/>
          </p:nvSpPr>
          <p:spPr>
            <a:xfrm>
              <a:off x="857557" y="2875766"/>
              <a:ext cx="740074" cy="461665"/>
            </a:xfrm>
            <a:prstGeom prst="rect">
              <a:avLst/>
            </a:prstGeom>
            <a:noFill/>
          </p:spPr>
          <p:txBody>
            <a:bodyPr wrap="none" lIns="0" rIns="0" rtlCol="0">
              <a:spAutoFit/>
            </a:bodyPr>
            <a:lstStyle/>
            <a:p>
              <a:r>
                <a:rPr lang="nl-NL" sz="1200" dirty="0" smtClean="0"/>
                <a:t>Techniek/</a:t>
              </a:r>
            </a:p>
            <a:p>
              <a:r>
                <a:rPr lang="nl-NL" sz="1200" dirty="0" smtClean="0"/>
                <a:t>Veiligheid</a:t>
              </a:r>
              <a:endParaRPr lang="nl-NL" sz="1200" dirty="0"/>
            </a:p>
          </p:txBody>
        </p:sp>
        <p:sp>
          <p:nvSpPr>
            <p:cNvPr id="66" name="Tekstvak 65"/>
            <p:cNvSpPr txBox="1"/>
            <p:nvPr/>
          </p:nvSpPr>
          <p:spPr>
            <a:xfrm>
              <a:off x="973518" y="3546731"/>
              <a:ext cx="508152" cy="276999"/>
            </a:xfrm>
            <a:prstGeom prst="rect">
              <a:avLst/>
            </a:prstGeom>
            <a:noFill/>
          </p:spPr>
          <p:txBody>
            <a:bodyPr wrap="none" lIns="0" rIns="0" rtlCol="0">
              <a:spAutoFit/>
            </a:bodyPr>
            <a:lstStyle/>
            <a:p>
              <a:r>
                <a:rPr lang="nl-NL" sz="1200" dirty="0" smtClean="0"/>
                <a:t>Hinder</a:t>
              </a:r>
              <a:endParaRPr lang="nl-NL" sz="1200" dirty="0"/>
            </a:p>
          </p:txBody>
        </p:sp>
        <p:sp>
          <p:nvSpPr>
            <p:cNvPr id="67" name="Tekstvak 66"/>
            <p:cNvSpPr txBox="1"/>
            <p:nvPr/>
          </p:nvSpPr>
          <p:spPr>
            <a:xfrm>
              <a:off x="1178702" y="4040636"/>
              <a:ext cx="97784" cy="276999"/>
            </a:xfrm>
            <a:prstGeom prst="rect">
              <a:avLst/>
            </a:prstGeom>
            <a:noFill/>
          </p:spPr>
          <p:txBody>
            <a:bodyPr wrap="none" lIns="0" rIns="0" rtlCol="0">
              <a:spAutoFit/>
            </a:bodyPr>
            <a:lstStyle/>
            <a:p>
              <a:r>
                <a:rPr lang="nl-NL" sz="1200" dirty="0" smtClean="0"/>
                <a:t>€</a:t>
              </a:r>
              <a:endParaRPr lang="nl-NL" sz="1200" dirty="0"/>
            </a:p>
          </p:txBody>
        </p:sp>
        <p:cxnSp>
          <p:nvCxnSpPr>
            <p:cNvPr id="68" name="Rechte verbindingslijn 67"/>
            <p:cNvCxnSpPr/>
            <p:nvPr/>
          </p:nvCxnSpPr>
          <p:spPr bwMode="auto">
            <a:xfrm>
              <a:off x="724665" y="2781300"/>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Rechte verbindingslijn 68"/>
            <p:cNvCxnSpPr/>
            <p:nvPr/>
          </p:nvCxnSpPr>
          <p:spPr bwMode="auto">
            <a:xfrm>
              <a:off x="724665" y="342422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Rechte verbindingslijn 69"/>
            <p:cNvCxnSpPr/>
            <p:nvPr/>
          </p:nvCxnSpPr>
          <p:spPr bwMode="auto">
            <a:xfrm>
              <a:off x="724665" y="395127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Groep 52"/>
          <p:cNvGrpSpPr/>
          <p:nvPr/>
        </p:nvGrpSpPr>
        <p:grpSpPr>
          <a:xfrm>
            <a:off x="923609" y="2421544"/>
            <a:ext cx="1034711" cy="1941802"/>
            <a:chOff x="724665" y="2443927"/>
            <a:chExt cx="1034711" cy="1941802"/>
          </a:xfrm>
        </p:grpSpPr>
        <p:sp>
          <p:nvSpPr>
            <p:cNvPr id="54" name="Rechthoek 53"/>
            <p:cNvSpPr/>
            <p:nvPr/>
          </p:nvSpPr>
          <p:spPr bwMode="auto">
            <a:xfrm>
              <a:off x="724665" y="2443927"/>
              <a:ext cx="1034711" cy="1941802"/>
            </a:xfrm>
            <a:prstGeom prst="rect">
              <a:avLst/>
            </a:prstGeom>
            <a:solidFill>
              <a:schemeClr val="bg1"/>
            </a:solidFill>
            <a:ln>
              <a:solidFill>
                <a:schemeClr val="bg1">
                  <a:lumMod val="50000"/>
                </a:schemeClr>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55" name="Tekstvak 54"/>
            <p:cNvSpPr txBox="1"/>
            <p:nvPr/>
          </p:nvSpPr>
          <p:spPr>
            <a:xfrm>
              <a:off x="773143" y="2459468"/>
              <a:ext cx="908903" cy="276999"/>
            </a:xfrm>
            <a:prstGeom prst="rect">
              <a:avLst/>
            </a:prstGeom>
            <a:noFill/>
          </p:spPr>
          <p:txBody>
            <a:bodyPr wrap="none" lIns="0" rIns="0" rtlCol="0">
              <a:spAutoFit/>
            </a:bodyPr>
            <a:lstStyle/>
            <a:p>
              <a:r>
                <a:rPr lang="nl-NL" sz="1200" dirty="0" smtClean="0"/>
                <a:t>Oplossing B</a:t>
              </a:r>
              <a:endParaRPr lang="nl-NL" sz="1200" dirty="0"/>
            </a:p>
          </p:txBody>
        </p:sp>
        <p:sp>
          <p:nvSpPr>
            <p:cNvPr id="56" name="Tekstvak 55"/>
            <p:cNvSpPr txBox="1"/>
            <p:nvPr/>
          </p:nvSpPr>
          <p:spPr>
            <a:xfrm>
              <a:off x="857557" y="2875766"/>
              <a:ext cx="740074" cy="461665"/>
            </a:xfrm>
            <a:prstGeom prst="rect">
              <a:avLst/>
            </a:prstGeom>
            <a:noFill/>
          </p:spPr>
          <p:txBody>
            <a:bodyPr wrap="none" lIns="0" rIns="0" rtlCol="0">
              <a:spAutoFit/>
            </a:bodyPr>
            <a:lstStyle/>
            <a:p>
              <a:r>
                <a:rPr lang="nl-NL" sz="1200" dirty="0" smtClean="0"/>
                <a:t>Techniek/</a:t>
              </a:r>
            </a:p>
            <a:p>
              <a:r>
                <a:rPr lang="nl-NL" sz="1200" dirty="0" smtClean="0"/>
                <a:t>Veiligheid</a:t>
              </a:r>
              <a:endParaRPr lang="nl-NL" sz="1200" dirty="0"/>
            </a:p>
          </p:txBody>
        </p:sp>
        <p:sp>
          <p:nvSpPr>
            <p:cNvPr id="57" name="Tekstvak 56"/>
            <p:cNvSpPr txBox="1"/>
            <p:nvPr/>
          </p:nvSpPr>
          <p:spPr>
            <a:xfrm>
              <a:off x="973518" y="3546731"/>
              <a:ext cx="508152" cy="276999"/>
            </a:xfrm>
            <a:prstGeom prst="rect">
              <a:avLst/>
            </a:prstGeom>
            <a:noFill/>
          </p:spPr>
          <p:txBody>
            <a:bodyPr wrap="none" lIns="0" rIns="0" rtlCol="0">
              <a:spAutoFit/>
            </a:bodyPr>
            <a:lstStyle/>
            <a:p>
              <a:r>
                <a:rPr lang="nl-NL" sz="1200" dirty="0" smtClean="0"/>
                <a:t>Hinder</a:t>
              </a:r>
              <a:endParaRPr lang="nl-NL" sz="1200" dirty="0"/>
            </a:p>
          </p:txBody>
        </p:sp>
        <p:sp>
          <p:nvSpPr>
            <p:cNvPr id="58" name="Tekstvak 57"/>
            <p:cNvSpPr txBox="1"/>
            <p:nvPr/>
          </p:nvSpPr>
          <p:spPr>
            <a:xfrm>
              <a:off x="1178702" y="4040636"/>
              <a:ext cx="97784" cy="276999"/>
            </a:xfrm>
            <a:prstGeom prst="rect">
              <a:avLst/>
            </a:prstGeom>
            <a:noFill/>
          </p:spPr>
          <p:txBody>
            <a:bodyPr wrap="none" lIns="0" rIns="0" rtlCol="0">
              <a:spAutoFit/>
            </a:bodyPr>
            <a:lstStyle/>
            <a:p>
              <a:r>
                <a:rPr lang="nl-NL" sz="1200" dirty="0" smtClean="0"/>
                <a:t>€</a:t>
              </a:r>
              <a:endParaRPr lang="nl-NL" sz="1200" dirty="0"/>
            </a:p>
          </p:txBody>
        </p:sp>
        <p:cxnSp>
          <p:nvCxnSpPr>
            <p:cNvPr id="59" name="Rechte verbindingslijn 58"/>
            <p:cNvCxnSpPr/>
            <p:nvPr/>
          </p:nvCxnSpPr>
          <p:spPr bwMode="auto">
            <a:xfrm>
              <a:off x="724665" y="2781300"/>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Rechte verbindingslijn 59"/>
            <p:cNvCxnSpPr/>
            <p:nvPr/>
          </p:nvCxnSpPr>
          <p:spPr bwMode="auto">
            <a:xfrm>
              <a:off x="724665" y="342422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Rechte verbindingslijn 60"/>
            <p:cNvCxnSpPr/>
            <p:nvPr/>
          </p:nvCxnSpPr>
          <p:spPr bwMode="auto">
            <a:xfrm>
              <a:off x="724665" y="395127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75" name="Groep 7174"/>
          <p:cNvGrpSpPr/>
          <p:nvPr/>
        </p:nvGrpSpPr>
        <p:grpSpPr>
          <a:xfrm>
            <a:off x="657874" y="2316796"/>
            <a:ext cx="1034711" cy="1941802"/>
            <a:chOff x="724665" y="2443927"/>
            <a:chExt cx="1034711" cy="1941802"/>
          </a:xfrm>
        </p:grpSpPr>
        <p:sp>
          <p:nvSpPr>
            <p:cNvPr id="7171" name="Rechthoek 7170"/>
            <p:cNvSpPr/>
            <p:nvPr/>
          </p:nvSpPr>
          <p:spPr bwMode="auto">
            <a:xfrm>
              <a:off x="724665" y="2443927"/>
              <a:ext cx="1034711" cy="1941802"/>
            </a:xfrm>
            <a:prstGeom prst="rect">
              <a:avLst/>
            </a:prstGeom>
            <a:solidFill>
              <a:schemeClr val="bg1"/>
            </a:solidFill>
            <a:ln>
              <a:solidFill>
                <a:schemeClr val="bg1">
                  <a:lumMod val="50000"/>
                </a:schemeClr>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7172" name="Tekstvak 7171"/>
            <p:cNvSpPr txBox="1"/>
            <p:nvPr/>
          </p:nvSpPr>
          <p:spPr>
            <a:xfrm>
              <a:off x="773143" y="2459468"/>
              <a:ext cx="908903" cy="276999"/>
            </a:xfrm>
            <a:prstGeom prst="rect">
              <a:avLst/>
            </a:prstGeom>
            <a:noFill/>
          </p:spPr>
          <p:txBody>
            <a:bodyPr wrap="none" lIns="0" rIns="0" rtlCol="0">
              <a:spAutoFit/>
            </a:bodyPr>
            <a:lstStyle/>
            <a:p>
              <a:r>
                <a:rPr lang="nl-NL" sz="1200" dirty="0" smtClean="0"/>
                <a:t>Oplossing A</a:t>
              </a:r>
              <a:endParaRPr lang="nl-NL" sz="1200" dirty="0"/>
            </a:p>
          </p:txBody>
        </p:sp>
        <p:sp>
          <p:nvSpPr>
            <p:cNvPr id="45" name="Tekstvak 44"/>
            <p:cNvSpPr txBox="1"/>
            <p:nvPr/>
          </p:nvSpPr>
          <p:spPr>
            <a:xfrm>
              <a:off x="857557" y="2875766"/>
              <a:ext cx="740074" cy="461665"/>
            </a:xfrm>
            <a:prstGeom prst="rect">
              <a:avLst/>
            </a:prstGeom>
            <a:noFill/>
          </p:spPr>
          <p:txBody>
            <a:bodyPr wrap="none" lIns="0" rIns="0" rtlCol="0">
              <a:spAutoFit/>
            </a:bodyPr>
            <a:lstStyle/>
            <a:p>
              <a:r>
                <a:rPr lang="nl-NL" sz="1200" dirty="0" smtClean="0"/>
                <a:t>Techniek/</a:t>
              </a:r>
            </a:p>
            <a:p>
              <a:r>
                <a:rPr lang="nl-NL" sz="1200" dirty="0" smtClean="0"/>
                <a:t>Veiligheid</a:t>
              </a:r>
              <a:endParaRPr lang="nl-NL" sz="1200" dirty="0"/>
            </a:p>
          </p:txBody>
        </p:sp>
        <p:sp>
          <p:nvSpPr>
            <p:cNvPr id="46" name="Tekstvak 45"/>
            <p:cNvSpPr txBox="1"/>
            <p:nvPr/>
          </p:nvSpPr>
          <p:spPr>
            <a:xfrm>
              <a:off x="973518" y="3546731"/>
              <a:ext cx="508152" cy="276999"/>
            </a:xfrm>
            <a:prstGeom prst="rect">
              <a:avLst/>
            </a:prstGeom>
            <a:noFill/>
          </p:spPr>
          <p:txBody>
            <a:bodyPr wrap="none" lIns="0" rIns="0" rtlCol="0">
              <a:spAutoFit/>
            </a:bodyPr>
            <a:lstStyle/>
            <a:p>
              <a:r>
                <a:rPr lang="nl-NL" sz="1200" dirty="0" smtClean="0"/>
                <a:t>Hinder</a:t>
              </a:r>
              <a:endParaRPr lang="nl-NL" sz="1200" dirty="0"/>
            </a:p>
          </p:txBody>
        </p:sp>
        <p:sp>
          <p:nvSpPr>
            <p:cNvPr id="47" name="Tekstvak 46"/>
            <p:cNvSpPr txBox="1"/>
            <p:nvPr/>
          </p:nvSpPr>
          <p:spPr>
            <a:xfrm>
              <a:off x="1178702" y="4040636"/>
              <a:ext cx="97784" cy="276999"/>
            </a:xfrm>
            <a:prstGeom prst="rect">
              <a:avLst/>
            </a:prstGeom>
            <a:noFill/>
          </p:spPr>
          <p:txBody>
            <a:bodyPr wrap="none" lIns="0" rIns="0" rtlCol="0">
              <a:spAutoFit/>
            </a:bodyPr>
            <a:lstStyle/>
            <a:p>
              <a:r>
                <a:rPr lang="nl-NL" sz="1200" dirty="0" smtClean="0"/>
                <a:t>€</a:t>
              </a:r>
              <a:endParaRPr lang="nl-NL" sz="1200" dirty="0"/>
            </a:p>
          </p:txBody>
        </p:sp>
        <p:cxnSp>
          <p:nvCxnSpPr>
            <p:cNvPr id="7174" name="Rechte verbindingslijn 7173"/>
            <p:cNvCxnSpPr/>
            <p:nvPr/>
          </p:nvCxnSpPr>
          <p:spPr bwMode="auto">
            <a:xfrm>
              <a:off x="724665" y="2781300"/>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Rechte verbindingslijn 49"/>
            <p:cNvCxnSpPr/>
            <p:nvPr/>
          </p:nvCxnSpPr>
          <p:spPr bwMode="auto">
            <a:xfrm>
              <a:off x="724665" y="342422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Rechte verbindingslijn 50"/>
            <p:cNvCxnSpPr/>
            <p:nvPr/>
          </p:nvCxnSpPr>
          <p:spPr bwMode="auto">
            <a:xfrm>
              <a:off x="724665" y="395127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ep 81"/>
          <p:cNvGrpSpPr/>
          <p:nvPr/>
        </p:nvGrpSpPr>
        <p:grpSpPr>
          <a:xfrm>
            <a:off x="3815514" y="2485800"/>
            <a:ext cx="1034711" cy="1941802"/>
            <a:chOff x="724665" y="2443927"/>
            <a:chExt cx="1034711" cy="1941802"/>
          </a:xfrm>
        </p:grpSpPr>
        <p:sp>
          <p:nvSpPr>
            <p:cNvPr id="83" name="Rechthoek 82"/>
            <p:cNvSpPr/>
            <p:nvPr/>
          </p:nvSpPr>
          <p:spPr bwMode="auto">
            <a:xfrm>
              <a:off x="724665" y="2443927"/>
              <a:ext cx="1034711" cy="1941802"/>
            </a:xfrm>
            <a:prstGeom prst="rect">
              <a:avLst/>
            </a:prstGeom>
            <a:solidFill>
              <a:schemeClr val="bg1"/>
            </a:solidFill>
            <a:ln>
              <a:solidFill>
                <a:schemeClr val="bg1">
                  <a:lumMod val="50000"/>
                </a:schemeClr>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84" name="Tekstvak 83"/>
            <p:cNvSpPr txBox="1"/>
            <p:nvPr/>
          </p:nvSpPr>
          <p:spPr>
            <a:xfrm>
              <a:off x="773143" y="2459468"/>
              <a:ext cx="921727" cy="276999"/>
            </a:xfrm>
            <a:prstGeom prst="rect">
              <a:avLst/>
            </a:prstGeom>
            <a:noFill/>
          </p:spPr>
          <p:txBody>
            <a:bodyPr wrap="none" lIns="0" rIns="0" rtlCol="0">
              <a:spAutoFit/>
            </a:bodyPr>
            <a:lstStyle/>
            <a:p>
              <a:r>
                <a:rPr lang="nl-NL" sz="1200" dirty="0" smtClean="0"/>
                <a:t>Oplossing E</a:t>
              </a:r>
              <a:endParaRPr lang="nl-NL" sz="1200" dirty="0"/>
            </a:p>
          </p:txBody>
        </p:sp>
        <p:sp>
          <p:nvSpPr>
            <p:cNvPr id="85" name="Tekstvak 84"/>
            <p:cNvSpPr txBox="1"/>
            <p:nvPr/>
          </p:nvSpPr>
          <p:spPr>
            <a:xfrm>
              <a:off x="857557" y="2875766"/>
              <a:ext cx="740074" cy="461665"/>
            </a:xfrm>
            <a:prstGeom prst="rect">
              <a:avLst/>
            </a:prstGeom>
            <a:noFill/>
          </p:spPr>
          <p:txBody>
            <a:bodyPr wrap="none" lIns="0" rIns="0" rtlCol="0">
              <a:spAutoFit/>
            </a:bodyPr>
            <a:lstStyle/>
            <a:p>
              <a:r>
                <a:rPr lang="nl-NL" sz="1200" dirty="0" smtClean="0"/>
                <a:t>Techniek/</a:t>
              </a:r>
            </a:p>
            <a:p>
              <a:r>
                <a:rPr lang="nl-NL" sz="1200" dirty="0" smtClean="0"/>
                <a:t>Veiligheid</a:t>
              </a:r>
              <a:endParaRPr lang="nl-NL" sz="1200" dirty="0"/>
            </a:p>
          </p:txBody>
        </p:sp>
        <p:sp>
          <p:nvSpPr>
            <p:cNvPr id="86" name="Tekstvak 85"/>
            <p:cNvSpPr txBox="1"/>
            <p:nvPr/>
          </p:nvSpPr>
          <p:spPr>
            <a:xfrm>
              <a:off x="973518" y="3546731"/>
              <a:ext cx="508152" cy="276999"/>
            </a:xfrm>
            <a:prstGeom prst="rect">
              <a:avLst/>
            </a:prstGeom>
            <a:noFill/>
          </p:spPr>
          <p:txBody>
            <a:bodyPr wrap="none" lIns="0" rIns="0" rtlCol="0">
              <a:spAutoFit/>
            </a:bodyPr>
            <a:lstStyle/>
            <a:p>
              <a:r>
                <a:rPr lang="nl-NL" sz="1200" dirty="0" smtClean="0"/>
                <a:t>Hinder</a:t>
              </a:r>
              <a:endParaRPr lang="nl-NL" sz="1200" dirty="0"/>
            </a:p>
          </p:txBody>
        </p:sp>
        <p:sp>
          <p:nvSpPr>
            <p:cNvPr id="87" name="Tekstvak 86"/>
            <p:cNvSpPr txBox="1"/>
            <p:nvPr/>
          </p:nvSpPr>
          <p:spPr>
            <a:xfrm>
              <a:off x="1178702" y="4040636"/>
              <a:ext cx="97784" cy="276999"/>
            </a:xfrm>
            <a:prstGeom prst="rect">
              <a:avLst/>
            </a:prstGeom>
            <a:noFill/>
          </p:spPr>
          <p:txBody>
            <a:bodyPr wrap="none" lIns="0" rIns="0" rtlCol="0">
              <a:spAutoFit/>
            </a:bodyPr>
            <a:lstStyle/>
            <a:p>
              <a:r>
                <a:rPr lang="nl-NL" sz="1200" dirty="0" smtClean="0"/>
                <a:t>€</a:t>
              </a:r>
              <a:endParaRPr lang="nl-NL" sz="1200" dirty="0"/>
            </a:p>
          </p:txBody>
        </p:sp>
        <p:cxnSp>
          <p:nvCxnSpPr>
            <p:cNvPr id="88" name="Rechte verbindingslijn 87"/>
            <p:cNvCxnSpPr/>
            <p:nvPr/>
          </p:nvCxnSpPr>
          <p:spPr bwMode="auto">
            <a:xfrm>
              <a:off x="724665" y="2781300"/>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echte verbindingslijn 88"/>
            <p:cNvCxnSpPr/>
            <p:nvPr/>
          </p:nvCxnSpPr>
          <p:spPr bwMode="auto">
            <a:xfrm>
              <a:off x="724665" y="342422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Rechte verbindingslijn 89"/>
            <p:cNvCxnSpPr/>
            <p:nvPr/>
          </p:nvCxnSpPr>
          <p:spPr bwMode="auto">
            <a:xfrm>
              <a:off x="724665" y="395127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 name="Groep 70"/>
          <p:cNvGrpSpPr/>
          <p:nvPr/>
        </p:nvGrpSpPr>
        <p:grpSpPr>
          <a:xfrm>
            <a:off x="2524141" y="2485800"/>
            <a:ext cx="1034711" cy="1941802"/>
            <a:chOff x="724665" y="2443927"/>
            <a:chExt cx="1034711" cy="1941802"/>
          </a:xfrm>
        </p:grpSpPr>
        <p:sp>
          <p:nvSpPr>
            <p:cNvPr id="72" name="Rechthoek 71"/>
            <p:cNvSpPr/>
            <p:nvPr/>
          </p:nvSpPr>
          <p:spPr bwMode="auto">
            <a:xfrm>
              <a:off x="724665" y="2443927"/>
              <a:ext cx="1034711" cy="1941802"/>
            </a:xfrm>
            <a:prstGeom prst="rect">
              <a:avLst/>
            </a:prstGeom>
            <a:solidFill>
              <a:schemeClr val="bg1"/>
            </a:solidFill>
            <a:ln>
              <a:solidFill>
                <a:schemeClr val="bg1">
                  <a:lumMod val="50000"/>
                </a:schemeClr>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73" name="Tekstvak 72"/>
            <p:cNvSpPr txBox="1"/>
            <p:nvPr/>
          </p:nvSpPr>
          <p:spPr>
            <a:xfrm>
              <a:off x="773143" y="2459468"/>
              <a:ext cx="921727" cy="276999"/>
            </a:xfrm>
            <a:prstGeom prst="rect">
              <a:avLst/>
            </a:prstGeom>
            <a:noFill/>
          </p:spPr>
          <p:txBody>
            <a:bodyPr wrap="none" lIns="0" rIns="0" rtlCol="0">
              <a:spAutoFit/>
            </a:bodyPr>
            <a:lstStyle/>
            <a:p>
              <a:r>
                <a:rPr lang="nl-NL" sz="1200" dirty="0" smtClean="0"/>
                <a:t>Oplossing D</a:t>
              </a:r>
              <a:endParaRPr lang="nl-NL" sz="1200" dirty="0"/>
            </a:p>
          </p:txBody>
        </p:sp>
        <p:sp>
          <p:nvSpPr>
            <p:cNvPr id="74" name="Tekstvak 73"/>
            <p:cNvSpPr txBox="1"/>
            <p:nvPr/>
          </p:nvSpPr>
          <p:spPr>
            <a:xfrm>
              <a:off x="857557" y="2875766"/>
              <a:ext cx="740074" cy="461665"/>
            </a:xfrm>
            <a:prstGeom prst="rect">
              <a:avLst/>
            </a:prstGeom>
            <a:noFill/>
          </p:spPr>
          <p:txBody>
            <a:bodyPr wrap="none" lIns="0" rIns="0" rtlCol="0">
              <a:spAutoFit/>
            </a:bodyPr>
            <a:lstStyle/>
            <a:p>
              <a:r>
                <a:rPr lang="nl-NL" sz="1200" dirty="0" smtClean="0"/>
                <a:t>Techniek/</a:t>
              </a:r>
            </a:p>
            <a:p>
              <a:r>
                <a:rPr lang="nl-NL" sz="1200" dirty="0" smtClean="0"/>
                <a:t>Veiligheid</a:t>
              </a:r>
              <a:endParaRPr lang="nl-NL" sz="1200" dirty="0"/>
            </a:p>
          </p:txBody>
        </p:sp>
        <p:sp>
          <p:nvSpPr>
            <p:cNvPr id="75" name="Tekstvak 74"/>
            <p:cNvSpPr txBox="1"/>
            <p:nvPr/>
          </p:nvSpPr>
          <p:spPr>
            <a:xfrm>
              <a:off x="973518" y="3546731"/>
              <a:ext cx="508152" cy="276999"/>
            </a:xfrm>
            <a:prstGeom prst="rect">
              <a:avLst/>
            </a:prstGeom>
            <a:noFill/>
          </p:spPr>
          <p:txBody>
            <a:bodyPr wrap="none" lIns="0" rIns="0" rtlCol="0">
              <a:spAutoFit/>
            </a:bodyPr>
            <a:lstStyle/>
            <a:p>
              <a:r>
                <a:rPr lang="nl-NL" sz="1200" dirty="0" smtClean="0"/>
                <a:t>Hinder</a:t>
              </a:r>
              <a:endParaRPr lang="nl-NL" sz="1200" dirty="0"/>
            </a:p>
          </p:txBody>
        </p:sp>
        <p:sp>
          <p:nvSpPr>
            <p:cNvPr id="76" name="Tekstvak 75"/>
            <p:cNvSpPr txBox="1"/>
            <p:nvPr/>
          </p:nvSpPr>
          <p:spPr>
            <a:xfrm>
              <a:off x="1178702" y="4040636"/>
              <a:ext cx="97784" cy="276999"/>
            </a:xfrm>
            <a:prstGeom prst="rect">
              <a:avLst/>
            </a:prstGeom>
            <a:noFill/>
          </p:spPr>
          <p:txBody>
            <a:bodyPr wrap="none" lIns="0" rIns="0" rtlCol="0">
              <a:spAutoFit/>
            </a:bodyPr>
            <a:lstStyle/>
            <a:p>
              <a:r>
                <a:rPr lang="nl-NL" sz="1200" dirty="0" smtClean="0"/>
                <a:t>€</a:t>
              </a:r>
              <a:endParaRPr lang="nl-NL" sz="1200" dirty="0"/>
            </a:p>
          </p:txBody>
        </p:sp>
        <p:cxnSp>
          <p:nvCxnSpPr>
            <p:cNvPr id="77" name="Rechte verbindingslijn 76"/>
            <p:cNvCxnSpPr/>
            <p:nvPr/>
          </p:nvCxnSpPr>
          <p:spPr bwMode="auto">
            <a:xfrm>
              <a:off x="724665" y="2781300"/>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Rechte verbindingslijn 77"/>
            <p:cNvCxnSpPr/>
            <p:nvPr/>
          </p:nvCxnSpPr>
          <p:spPr bwMode="auto">
            <a:xfrm>
              <a:off x="724665" y="342422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Rechte verbindingslijn 78"/>
            <p:cNvCxnSpPr/>
            <p:nvPr/>
          </p:nvCxnSpPr>
          <p:spPr bwMode="auto">
            <a:xfrm>
              <a:off x="724665" y="395127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1" name="Groep 90"/>
          <p:cNvGrpSpPr/>
          <p:nvPr/>
        </p:nvGrpSpPr>
        <p:grpSpPr>
          <a:xfrm>
            <a:off x="5096335" y="2485800"/>
            <a:ext cx="1034711" cy="1941802"/>
            <a:chOff x="724665" y="2443927"/>
            <a:chExt cx="1034711" cy="1941802"/>
          </a:xfrm>
        </p:grpSpPr>
        <p:sp>
          <p:nvSpPr>
            <p:cNvPr id="92" name="Rechthoek 91"/>
            <p:cNvSpPr/>
            <p:nvPr/>
          </p:nvSpPr>
          <p:spPr bwMode="auto">
            <a:xfrm>
              <a:off x="724665" y="2443927"/>
              <a:ext cx="1034711" cy="1941802"/>
            </a:xfrm>
            <a:prstGeom prst="rect">
              <a:avLst/>
            </a:prstGeom>
            <a:solidFill>
              <a:schemeClr val="bg1"/>
            </a:solidFill>
            <a:ln>
              <a:solidFill>
                <a:schemeClr val="bg1">
                  <a:lumMod val="50000"/>
                </a:schemeClr>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93" name="Tekstvak 92"/>
            <p:cNvSpPr txBox="1"/>
            <p:nvPr/>
          </p:nvSpPr>
          <p:spPr>
            <a:xfrm>
              <a:off x="773143" y="2459468"/>
              <a:ext cx="921727" cy="276999"/>
            </a:xfrm>
            <a:prstGeom prst="rect">
              <a:avLst/>
            </a:prstGeom>
            <a:noFill/>
          </p:spPr>
          <p:txBody>
            <a:bodyPr wrap="none" lIns="0" rIns="0" rtlCol="0">
              <a:spAutoFit/>
            </a:bodyPr>
            <a:lstStyle/>
            <a:p>
              <a:r>
                <a:rPr lang="nl-NL" sz="1200" dirty="0" smtClean="0"/>
                <a:t>Oplossing F</a:t>
              </a:r>
              <a:endParaRPr lang="nl-NL" sz="1200" dirty="0"/>
            </a:p>
          </p:txBody>
        </p:sp>
        <p:sp>
          <p:nvSpPr>
            <p:cNvPr id="94" name="Tekstvak 93"/>
            <p:cNvSpPr txBox="1"/>
            <p:nvPr/>
          </p:nvSpPr>
          <p:spPr>
            <a:xfrm>
              <a:off x="857557" y="2875766"/>
              <a:ext cx="740074" cy="461665"/>
            </a:xfrm>
            <a:prstGeom prst="rect">
              <a:avLst/>
            </a:prstGeom>
            <a:noFill/>
          </p:spPr>
          <p:txBody>
            <a:bodyPr wrap="none" lIns="0" rIns="0" rtlCol="0">
              <a:spAutoFit/>
            </a:bodyPr>
            <a:lstStyle/>
            <a:p>
              <a:r>
                <a:rPr lang="nl-NL" sz="1200" dirty="0" smtClean="0"/>
                <a:t>Techniek/</a:t>
              </a:r>
            </a:p>
            <a:p>
              <a:r>
                <a:rPr lang="nl-NL" sz="1200" dirty="0" smtClean="0"/>
                <a:t>Veiligheid</a:t>
              </a:r>
              <a:endParaRPr lang="nl-NL" sz="1200" dirty="0"/>
            </a:p>
          </p:txBody>
        </p:sp>
        <p:sp>
          <p:nvSpPr>
            <p:cNvPr id="95" name="Tekstvak 94"/>
            <p:cNvSpPr txBox="1"/>
            <p:nvPr/>
          </p:nvSpPr>
          <p:spPr>
            <a:xfrm>
              <a:off x="973518" y="3546731"/>
              <a:ext cx="508152" cy="276999"/>
            </a:xfrm>
            <a:prstGeom prst="rect">
              <a:avLst/>
            </a:prstGeom>
            <a:noFill/>
          </p:spPr>
          <p:txBody>
            <a:bodyPr wrap="none" lIns="0" rIns="0" rtlCol="0">
              <a:spAutoFit/>
            </a:bodyPr>
            <a:lstStyle/>
            <a:p>
              <a:r>
                <a:rPr lang="nl-NL" sz="1200" dirty="0" smtClean="0"/>
                <a:t>Hinder</a:t>
              </a:r>
              <a:endParaRPr lang="nl-NL" sz="1200" dirty="0"/>
            </a:p>
          </p:txBody>
        </p:sp>
        <p:sp>
          <p:nvSpPr>
            <p:cNvPr id="96" name="Tekstvak 95"/>
            <p:cNvSpPr txBox="1"/>
            <p:nvPr/>
          </p:nvSpPr>
          <p:spPr>
            <a:xfrm>
              <a:off x="1178702" y="4040636"/>
              <a:ext cx="97784" cy="276999"/>
            </a:xfrm>
            <a:prstGeom prst="rect">
              <a:avLst/>
            </a:prstGeom>
            <a:noFill/>
          </p:spPr>
          <p:txBody>
            <a:bodyPr wrap="none" lIns="0" rIns="0" rtlCol="0">
              <a:spAutoFit/>
            </a:bodyPr>
            <a:lstStyle/>
            <a:p>
              <a:r>
                <a:rPr lang="nl-NL" sz="1200" dirty="0" smtClean="0"/>
                <a:t>€</a:t>
              </a:r>
              <a:endParaRPr lang="nl-NL" sz="1200" dirty="0"/>
            </a:p>
          </p:txBody>
        </p:sp>
        <p:cxnSp>
          <p:nvCxnSpPr>
            <p:cNvPr id="97" name="Rechte verbindingslijn 96"/>
            <p:cNvCxnSpPr/>
            <p:nvPr/>
          </p:nvCxnSpPr>
          <p:spPr bwMode="auto">
            <a:xfrm>
              <a:off x="724665" y="2781300"/>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97"/>
            <p:cNvCxnSpPr/>
            <p:nvPr/>
          </p:nvCxnSpPr>
          <p:spPr bwMode="auto">
            <a:xfrm>
              <a:off x="724665" y="342422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Rechte verbindingslijn 98"/>
            <p:cNvCxnSpPr/>
            <p:nvPr/>
          </p:nvCxnSpPr>
          <p:spPr bwMode="auto">
            <a:xfrm>
              <a:off x="724665" y="3951275"/>
              <a:ext cx="1034711" cy="0"/>
            </a:xfrm>
            <a:prstGeom prst="line">
              <a:avLst/>
            </a:prstGeom>
            <a:noFill/>
            <a:ln>
              <a:solidFill>
                <a:schemeClr val="bg1">
                  <a:lumMod val="50000"/>
                </a:schemeClr>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3737" y="3681325"/>
            <a:ext cx="1186046" cy="79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55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fade">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fade">
                                      <p:cBhvr>
                                        <p:cTn id="28" dur="500"/>
                                        <p:tgtEl>
                                          <p:spTgt spid="71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10"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par>
                                <p:cTn id="42" presetID="10" presetClass="entr" presetSubtype="0" fill="hold" nodeType="with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fade">
                                      <p:cBhvr>
                                        <p:cTn id="6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8313" y="1295400"/>
            <a:ext cx="8402637" cy="400050"/>
          </a:xfrm>
        </p:spPr>
        <p:txBody>
          <a:bodyPr/>
          <a:lstStyle/>
          <a:p>
            <a:pPr eaLnBrk="1" hangingPunct="1"/>
            <a:r>
              <a:rPr lang="nl-NL" altLang="nl-NL" dirty="0" smtClean="0"/>
              <a:t>Spelregels </a:t>
            </a:r>
            <a:r>
              <a:rPr lang="nl-NL" altLang="nl-NL" dirty="0" err="1" smtClean="0"/>
              <a:t>Serious</a:t>
            </a:r>
            <a:r>
              <a:rPr lang="nl-NL" altLang="nl-NL" dirty="0" smtClean="0"/>
              <a:t> Game</a:t>
            </a:r>
          </a:p>
        </p:txBody>
      </p:sp>
      <p:sp>
        <p:nvSpPr>
          <p:cNvPr id="3" name="Tijdelijke aanduiding voor tekst 2"/>
          <p:cNvSpPr>
            <a:spLocks noGrp="1"/>
          </p:cNvSpPr>
          <p:nvPr>
            <p:ph type="body" sz="quarter" idx="11"/>
          </p:nvPr>
        </p:nvSpPr>
        <p:spPr>
          <a:xfrm>
            <a:off x="468313" y="1932726"/>
            <a:ext cx="5858059" cy="4535487"/>
          </a:xfrm>
        </p:spPr>
        <p:txBody>
          <a:bodyPr/>
          <a:lstStyle/>
          <a:p>
            <a:pPr eaLnBrk="1" hangingPunct="1">
              <a:lnSpc>
                <a:spcPts val="1600"/>
              </a:lnSpc>
              <a:spcBef>
                <a:spcPts val="423"/>
              </a:spcBef>
              <a:defRPr/>
            </a:pPr>
            <a:r>
              <a:rPr lang="nl-NL" sz="1600" b="1" dirty="0" smtClean="0"/>
              <a:t>M</a:t>
            </a:r>
            <a:r>
              <a:rPr lang="nl-NL" sz="1600" dirty="0" smtClean="0"/>
              <a:t>ix </a:t>
            </a:r>
            <a:r>
              <a:rPr lang="nl-NL" sz="1600" dirty="0" err="1" smtClean="0"/>
              <a:t>and</a:t>
            </a:r>
            <a:r>
              <a:rPr lang="nl-NL" sz="1600" dirty="0" smtClean="0"/>
              <a:t> </a:t>
            </a:r>
            <a:r>
              <a:rPr lang="nl-NL" sz="1600" b="1" dirty="0" smtClean="0"/>
              <a:t>M</a:t>
            </a:r>
            <a:r>
              <a:rPr lang="nl-NL" sz="1600" dirty="0" smtClean="0"/>
              <a:t>atch:</a:t>
            </a:r>
          </a:p>
          <a:p>
            <a:pPr lvl="1" eaLnBrk="1" hangingPunct="1">
              <a:lnSpc>
                <a:spcPts val="1600"/>
              </a:lnSpc>
              <a:spcBef>
                <a:spcPts val="423"/>
              </a:spcBef>
              <a:buFont typeface="+mj-lt"/>
              <a:buAutoNum type="arabicPeriod"/>
              <a:defRPr/>
            </a:pPr>
            <a:r>
              <a:rPr lang="nl-NL" sz="1600" dirty="0" smtClean="0"/>
              <a:t>Jullie mogen zelf bepalen met welke oplossingen jullie aan de slag willen en met wie</a:t>
            </a:r>
          </a:p>
          <a:p>
            <a:pPr lvl="1" eaLnBrk="1" hangingPunct="1">
              <a:lnSpc>
                <a:spcPts val="1600"/>
              </a:lnSpc>
              <a:spcBef>
                <a:spcPts val="423"/>
              </a:spcBef>
              <a:buFont typeface="+mj-lt"/>
              <a:buAutoNum type="arabicPeriod"/>
              <a:defRPr/>
            </a:pPr>
            <a:r>
              <a:rPr lang="nl-NL" sz="1600" dirty="0" smtClean="0"/>
              <a:t>Gebruik van elkaars ideeën is toegestaan</a:t>
            </a:r>
          </a:p>
          <a:p>
            <a:pPr lvl="1" eaLnBrk="1" hangingPunct="1">
              <a:lnSpc>
                <a:spcPts val="1600"/>
              </a:lnSpc>
              <a:spcBef>
                <a:spcPts val="423"/>
              </a:spcBef>
              <a:buFont typeface="+mj-lt"/>
              <a:buAutoNum type="arabicPeriod"/>
              <a:defRPr/>
            </a:pPr>
            <a:r>
              <a:rPr lang="nl-NL" sz="1600" dirty="0" smtClean="0"/>
              <a:t>Hulplijnen:</a:t>
            </a:r>
          </a:p>
          <a:p>
            <a:pPr lvl="2" eaLnBrk="1" hangingPunct="1">
              <a:lnSpc>
                <a:spcPts val="1600"/>
              </a:lnSpc>
              <a:buFontTx/>
              <a:buChar char="-"/>
              <a:defRPr/>
            </a:pPr>
            <a:r>
              <a:rPr lang="nl-NL" sz="1600" dirty="0"/>
              <a:t>Techniek: Wijnand, Dimitri, Frank, </a:t>
            </a:r>
            <a:r>
              <a:rPr lang="nl-NL" sz="1600" dirty="0" smtClean="0"/>
              <a:t>Marius, Jan</a:t>
            </a:r>
          </a:p>
          <a:p>
            <a:pPr lvl="2" eaLnBrk="1" hangingPunct="1">
              <a:lnSpc>
                <a:spcPts val="1600"/>
              </a:lnSpc>
              <a:buFontTx/>
              <a:buChar char="-"/>
              <a:defRPr/>
            </a:pPr>
            <a:r>
              <a:rPr lang="nl-NL" sz="1600" dirty="0" smtClean="0"/>
              <a:t>Omgeving: Wouter, Geert, Koen, Danny</a:t>
            </a:r>
          </a:p>
          <a:p>
            <a:pPr lvl="2" eaLnBrk="1" hangingPunct="1">
              <a:lnSpc>
                <a:spcPts val="1600"/>
              </a:lnSpc>
              <a:buFontTx/>
              <a:buChar char="-"/>
              <a:defRPr/>
            </a:pPr>
            <a:r>
              <a:rPr lang="nl-NL" sz="1600" dirty="0" smtClean="0"/>
              <a:t>Kosten: Erik</a:t>
            </a:r>
          </a:p>
          <a:p>
            <a:pPr lvl="2" eaLnBrk="1" hangingPunct="1">
              <a:lnSpc>
                <a:spcPts val="1600"/>
              </a:lnSpc>
              <a:buFontTx/>
              <a:buChar char="-"/>
              <a:defRPr/>
            </a:pPr>
            <a:endParaRPr lang="nl-NL" sz="1600" dirty="0" smtClean="0"/>
          </a:p>
          <a:p>
            <a:pPr eaLnBrk="1" hangingPunct="1">
              <a:lnSpc>
                <a:spcPts val="1600"/>
              </a:lnSpc>
              <a:spcBef>
                <a:spcPts val="423"/>
              </a:spcBef>
              <a:defRPr/>
            </a:pPr>
            <a:r>
              <a:rPr lang="nl-NL" sz="1600" b="1" dirty="0" smtClean="0"/>
              <a:t>M</a:t>
            </a:r>
            <a:r>
              <a:rPr lang="nl-NL" sz="1600" dirty="0" smtClean="0"/>
              <a:t>itsen en </a:t>
            </a:r>
            <a:r>
              <a:rPr lang="nl-NL" sz="1600" b="1" dirty="0" smtClean="0"/>
              <a:t>M</a:t>
            </a:r>
            <a:r>
              <a:rPr lang="nl-NL" sz="1600" dirty="0" smtClean="0"/>
              <a:t>aren</a:t>
            </a:r>
          </a:p>
          <a:p>
            <a:pPr lvl="1" eaLnBrk="1" hangingPunct="1">
              <a:lnSpc>
                <a:spcPts val="1600"/>
              </a:lnSpc>
              <a:spcBef>
                <a:spcPts val="423"/>
              </a:spcBef>
              <a:buFont typeface="+mj-lt"/>
              <a:buAutoNum type="arabicPeriod"/>
              <a:defRPr/>
            </a:pPr>
            <a:r>
              <a:rPr lang="nl-NL" sz="1600" dirty="0"/>
              <a:t>Jury beoordeelt impact op techniek/veiligheid, omgeving en kosten</a:t>
            </a:r>
          </a:p>
          <a:p>
            <a:pPr lvl="1" eaLnBrk="1" hangingPunct="1">
              <a:lnSpc>
                <a:spcPts val="1600"/>
              </a:lnSpc>
              <a:spcBef>
                <a:spcPts val="423"/>
              </a:spcBef>
              <a:buFont typeface="+mj-lt"/>
              <a:buAutoNum type="arabicPeriod"/>
              <a:defRPr/>
            </a:pPr>
            <a:r>
              <a:rPr lang="nl-NL" sz="1600" dirty="0"/>
              <a:t>Jury: Melanie, Jaap, Martijn</a:t>
            </a:r>
          </a:p>
          <a:p>
            <a:pPr lvl="2" eaLnBrk="1" hangingPunct="1">
              <a:lnSpc>
                <a:spcPts val="1600"/>
              </a:lnSpc>
              <a:buFontTx/>
              <a:buChar char="-"/>
              <a:defRPr/>
            </a:pPr>
            <a:endParaRPr lang="nl-NL" sz="1600" dirty="0"/>
          </a:p>
          <a:p>
            <a:pPr eaLnBrk="1" hangingPunct="1">
              <a:lnSpc>
                <a:spcPts val="1600"/>
              </a:lnSpc>
              <a:spcBef>
                <a:spcPts val="423"/>
              </a:spcBef>
              <a:defRPr/>
            </a:pPr>
            <a:r>
              <a:rPr lang="nl-NL" sz="1600" b="1" dirty="0" smtClean="0"/>
              <a:t>D</a:t>
            </a:r>
            <a:r>
              <a:rPr lang="nl-NL" sz="1600" dirty="0" smtClean="0"/>
              <a:t>oel</a:t>
            </a:r>
            <a:endParaRPr lang="nl-NL" sz="1600" dirty="0"/>
          </a:p>
          <a:p>
            <a:pPr lvl="1" eaLnBrk="1" hangingPunct="1">
              <a:lnSpc>
                <a:spcPts val="1600"/>
              </a:lnSpc>
              <a:buFontTx/>
              <a:buChar char="-"/>
              <a:defRPr/>
            </a:pPr>
            <a:r>
              <a:rPr lang="nl-NL" sz="1600" dirty="0" smtClean="0"/>
              <a:t>Zo veel mogelijk oplossingen met hoge scores</a:t>
            </a:r>
            <a:endParaRPr lang="nl-NL" sz="1600" dirty="0"/>
          </a:p>
          <a:p>
            <a:pPr lvl="1" eaLnBrk="1" hangingPunct="1">
              <a:buFontTx/>
              <a:buChar char="-"/>
              <a:defRPr/>
            </a:pPr>
            <a:endParaRPr lang="nl-NL" sz="1600" dirty="0" smtClean="0"/>
          </a:p>
        </p:txBody>
      </p:sp>
      <p:grpSp>
        <p:nvGrpSpPr>
          <p:cNvPr id="18" name="Groep 17"/>
          <p:cNvGrpSpPr/>
          <p:nvPr/>
        </p:nvGrpSpPr>
        <p:grpSpPr>
          <a:xfrm>
            <a:off x="6361742" y="4082902"/>
            <a:ext cx="2167888" cy="2069231"/>
            <a:chOff x="6612405" y="4104167"/>
            <a:chExt cx="2167888" cy="2069231"/>
          </a:xfrm>
        </p:grpSpPr>
        <p:sp>
          <p:nvSpPr>
            <p:cNvPr id="2" name="Tekstvak 1"/>
            <p:cNvSpPr txBox="1"/>
            <p:nvPr/>
          </p:nvSpPr>
          <p:spPr>
            <a:xfrm>
              <a:off x="7173455" y="4912242"/>
              <a:ext cx="376706" cy="307777"/>
            </a:xfrm>
            <a:prstGeom prst="rect">
              <a:avLst/>
            </a:prstGeom>
            <a:noFill/>
          </p:spPr>
          <p:txBody>
            <a:bodyPr wrap="none" lIns="0" rIns="0" rtlCol="0">
              <a:spAutoFit/>
            </a:bodyPr>
            <a:lstStyle/>
            <a:p>
              <a:pPr algn="ctr"/>
              <a:r>
                <a:rPr lang="nl-NL" sz="1400" dirty="0" smtClean="0"/>
                <a:t>laag</a:t>
              </a:r>
              <a:endParaRPr lang="nl-NL" sz="1400" dirty="0"/>
            </a:p>
          </p:txBody>
        </p:sp>
        <p:sp>
          <p:nvSpPr>
            <p:cNvPr id="5" name="Tekstvak 4"/>
            <p:cNvSpPr txBox="1"/>
            <p:nvPr/>
          </p:nvSpPr>
          <p:spPr>
            <a:xfrm>
              <a:off x="6612405" y="4556355"/>
              <a:ext cx="937756" cy="307777"/>
            </a:xfrm>
            <a:prstGeom prst="rect">
              <a:avLst/>
            </a:prstGeom>
            <a:noFill/>
          </p:spPr>
          <p:txBody>
            <a:bodyPr wrap="none" lIns="0" rIns="0" rtlCol="0">
              <a:spAutoFit/>
            </a:bodyPr>
            <a:lstStyle/>
            <a:p>
              <a:pPr algn="ctr"/>
              <a:r>
                <a:rPr lang="nl-NL" sz="1400" dirty="0" smtClean="0"/>
                <a:t>gemiddeld</a:t>
              </a:r>
              <a:endParaRPr lang="nl-NL" sz="1400" dirty="0"/>
            </a:p>
          </p:txBody>
        </p:sp>
        <p:sp>
          <p:nvSpPr>
            <p:cNvPr id="6" name="Tekstvak 5"/>
            <p:cNvSpPr txBox="1"/>
            <p:nvPr/>
          </p:nvSpPr>
          <p:spPr>
            <a:xfrm>
              <a:off x="7106129" y="4200469"/>
              <a:ext cx="444032" cy="307777"/>
            </a:xfrm>
            <a:prstGeom prst="rect">
              <a:avLst/>
            </a:prstGeom>
            <a:noFill/>
          </p:spPr>
          <p:txBody>
            <a:bodyPr wrap="none" lIns="0" rIns="0" rtlCol="0">
              <a:spAutoFit/>
            </a:bodyPr>
            <a:lstStyle/>
            <a:p>
              <a:pPr algn="ctr"/>
              <a:r>
                <a:rPr lang="nl-NL" sz="1400" dirty="0" smtClean="0"/>
                <a:t>hoog</a:t>
              </a:r>
              <a:endParaRPr lang="nl-NL" sz="1400" dirty="0"/>
            </a:p>
          </p:txBody>
        </p:sp>
        <p:sp>
          <p:nvSpPr>
            <p:cNvPr id="7" name="Tekstvak 6"/>
            <p:cNvSpPr txBox="1"/>
            <p:nvPr/>
          </p:nvSpPr>
          <p:spPr>
            <a:xfrm rot="16200000">
              <a:off x="7434216" y="5515364"/>
              <a:ext cx="761427" cy="307777"/>
            </a:xfrm>
            <a:prstGeom prst="rect">
              <a:avLst/>
            </a:prstGeom>
            <a:noFill/>
          </p:spPr>
          <p:txBody>
            <a:bodyPr wrap="none" lIns="0" rIns="0" rtlCol="0">
              <a:spAutoFit/>
            </a:bodyPr>
            <a:lstStyle/>
            <a:p>
              <a:pPr algn="ctr"/>
              <a:r>
                <a:rPr lang="nl-NL" sz="1400" dirty="0" smtClean="0"/>
                <a:t>techniek</a:t>
              </a:r>
            </a:p>
          </p:txBody>
        </p:sp>
        <p:sp>
          <p:nvSpPr>
            <p:cNvPr id="8" name="Tekstvak 7"/>
            <p:cNvSpPr txBox="1"/>
            <p:nvPr/>
          </p:nvSpPr>
          <p:spPr>
            <a:xfrm rot="16200000">
              <a:off x="7776539" y="5577080"/>
              <a:ext cx="884859" cy="307777"/>
            </a:xfrm>
            <a:prstGeom prst="rect">
              <a:avLst/>
            </a:prstGeom>
            <a:noFill/>
          </p:spPr>
          <p:txBody>
            <a:bodyPr wrap="none" lIns="0" rIns="0" rtlCol="0">
              <a:spAutoFit/>
            </a:bodyPr>
            <a:lstStyle/>
            <a:p>
              <a:pPr algn="ctr"/>
              <a:r>
                <a:rPr lang="nl-NL" sz="1400" dirty="0" smtClean="0"/>
                <a:t>omgeving</a:t>
              </a:r>
            </a:p>
          </p:txBody>
        </p:sp>
        <p:sp>
          <p:nvSpPr>
            <p:cNvPr id="9" name="Tekstvak 8"/>
            <p:cNvSpPr txBox="1"/>
            <p:nvPr/>
          </p:nvSpPr>
          <p:spPr>
            <a:xfrm rot="16200000">
              <a:off x="8327508" y="5433546"/>
              <a:ext cx="597792" cy="307777"/>
            </a:xfrm>
            <a:prstGeom prst="rect">
              <a:avLst/>
            </a:prstGeom>
            <a:noFill/>
          </p:spPr>
          <p:txBody>
            <a:bodyPr wrap="none" lIns="0" rIns="0" rtlCol="0">
              <a:spAutoFit/>
            </a:bodyPr>
            <a:lstStyle/>
            <a:p>
              <a:pPr algn="ctr"/>
              <a:r>
                <a:rPr lang="nl-NL" sz="1400" dirty="0" smtClean="0"/>
                <a:t>kosten</a:t>
              </a:r>
            </a:p>
          </p:txBody>
        </p:sp>
        <p:sp>
          <p:nvSpPr>
            <p:cNvPr id="4" name="Rechthoek 3"/>
            <p:cNvSpPr/>
            <p:nvPr/>
          </p:nvSpPr>
          <p:spPr bwMode="auto">
            <a:xfrm>
              <a:off x="7661041" y="4104167"/>
              <a:ext cx="1119252" cy="111585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cxnSp>
          <p:nvCxnSpPr>
            <p:cNvPr id="11" name="Rechte verbindingslijn 10"/>
            <p:cNvCxnSpPr/>
            <p:nvPr/>
          </p:nvCxnSpPr>
          <p:spPr bwMode="auto">
            <a:xfrm>
              <a:off x="8019619" y="4104167"/>
              <a:ext cx="0" cy="1115852"/>
            </a:xfrm>
            <a:prstGeom prst="line">
              <a:avLst/>
            </a:prstGeom>
            <a:noFill/>
            <a:ln>
              <a:solidFill>
                <a:schemeClr val="tx1"/>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Rechte verbindingslijn 14"/>
            <p:cNvCxnSpPr/>
            <p:nvPr/>
          </p:nvCxnSpPr>
          <p:spPr bwMode="auto">
            <a:xfrm>
              <a:off x="8440334" y="4104167"/>
              <a:ext cx="0" cy="1115852"/>
            </a:xfrm>
            <a:prstGeom prst="line">
              <a:avLst/>
            </a:prstGeom>
            <a:noFill/>
            <a:ln>
              <a:solidFill>
                <a:schemeClr val="tx1"/>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echte verbindingslijn 15"/>
            <p:cNvCxnSpPr/>
            <p:nvPr/>
          </p:nvCxnSpPr>
          <p:spPr bwMode="auto">
            <a:xfrm rot="16200000">
              <a:off x="8217480" y="3926367"/>
              <a:ext cx="0" cy="1115852"/>
            </a:xfrm>
            <a:prstGeom prst="line">
              <a:avLst/>
            </a:prstGeom>
            <a:noFill/>
            <a:ln>
              <a:solidFill>
                <a:schemeClr val="tx1"/>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Rechte verbindingslijn 16"/>
            <p:cNvCxnSpPr/>
            <p:nvPr/>
          </p:nvCxnSpPr>
          <p:spPr bwMode="auto">
            <a:xfrm rot="16200000">
              <a:off x="8217480" y="4306206"/>
              <a:ext cx="0" cy="1115852"/>
            </a:xfrm>
            <a:prstGeom prst="line">
              <a:avLst/>
            </a:prstGeom>
            <a:noFill/>
            <a:ln>
              <a:solidFill>
                <a:schemeClr val="tx1"/>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hthoek 13"/>
            <p:cNvSpPr/>
            <p:nvPr/>
          </p:nvSpPr>
          <p:spPr bwMode="auto">
            <a:xfrm>
              <a:off x="8493570" y="4174683"/>
              <a:ext cx="228600" cy="228600"/>
            </a:xfrm>
            <a:prstGeom prst="rect">
              <a:avLst/>
            </a:prstGeom>
            <a:solidFill>
              <a:srgbClr val="FF0000"/>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0" name="Rechthoek 19"/>
            <p:cNvSpPr/>
            <p:nvPr/>
          </p:nvSpPr>
          <p:spPr bwMode="auto">
            <a:xfrm>
              <a:off x="8493570" y="4556355"/>
              <a:ext cx="228600" cy="228600"/>
            </a:xfrm>
            <a:prstGeom prst="rect">
              <a:avLst/>
            </a:prstGeom>
            <a:solidFill>
              <a:srgbClr val="FF0000"/>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1" name="Rechthoek 20"/>
            <p:cNvSpPr/>
            <p:nvPr/>
          </p:nvSpPr>
          <p:spPr bwMode="auto">
            <a:xfrm>
              <a:off x="8493570" y="4927775"/>
              <a:ext cx="228600" cy="228600"/>
            </a:xfrm>
            <a:prstGeom prst="rect">
              <a:avLst/>
            </a:prstGeom>
            <a:solidFill>
              <a:srgbClr val="FF0000"/>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2" name="Rechthoek 21"/>
            <p:cNvSpPr/>
            <p:nvPr/>
          </p:nvSpPr>
          <p:spPr bwMode="auto">
            <a:xfrm>
              <a:off x="8111282" y="4174683"/>
              <a:ext cx="228600" cy="228600"/>
            </a:xfrm>
            <a:prstGeom prst="rect">
              <a:avLst/>
            </a:prstGeom>
            <a:solidFill>
              <a:srgbClr val="FAEE06"/>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3" name="Rechthoek 22"/>
            <p:cNvSpPr/>
            <p:nvPr/>
          </p:nvSpPr>
          <p:spPr bwMode="auto">
            <a:xfrm>
              <a:off x="8111282" y="4556355"/>
              <a:ext cx="228600" cy="228600"/>
            </a:xfrm>
            <a:prstGeom prst="rect">
              <a:avLst/>
            </a:prstGeom>
            <a:solidFill>
              <a:srgbClr val="FAEE06"/>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4" name="Rechthoek 23"/>
            <p:cNvSpPr/>
            <p:nvPr/>
          </p:nvSpPr>
          <p:spPr bwMode="auto">
            <a:xfrm>
              <a:off x="8111282" y="4927775"/>
              <a:ext cx="228600" cy="228600"/>
            </a:xfrm>
            <a:prstGeom prst="rect">
              <a:avLst/>
            </a:prstGeom>
            <a:solidFill>
              <a:srgbClr val="FAEE06"/>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5" name="Rechthoek 24"/>
            <p:cNvSpPr/>
            <p:nvPr/>
          </p:nvSpPr>
          <p:spPr bwMode="auto">
            <a:xfrm>
              <a:off x="7745188" y="4174683"/>
              <a:ext cx="228600" cy="228600"/>
            </a:xfrm>
            <a:prstGeom prst="rect">
              <a:avLst/>
            </a:prstGeom>
            <a:solidFill>
              <a:srgbClr val="0070C0"/>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6" name="Rechthoek 25"/>
            <p:cNvSpPr/>
            <p:nvPr/>
          </p:nvSpPr>
          <p:spPr bwMode="auto">
            <a:xfrm>
              <a:off x="7745188" y="4556355"/>
              <a:ext cx="228600" cy="228600"/>
            </a:xfrm>
            <a:prstGeom prst="rect">
              <a:avLst/>
            </a:prstGeom>
            <a:solidFill>
              <a:srgbClr val="0070C0"/>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7" name="Rechthoek 26"/>
            <p:cNvSpPr/>
            <p:nvPr/>
          </p:nvSpPr>
          <p:spPr bwMode="auto">
            <a:xfrm>
              <a:off x="7745188" y="4927775"/>
              <a:ext cx="228600" cy="228600"/>
            </a:xfrm>
            <a:prstGeom prst="rect">
              <a:avLst/>
            </a:prstGeom>
            <a:solidFill>
              <a:srgbClr val="0070C0"/>
            </a:solidFill>
            <a:ln>
              <a:no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19524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ctrTitle"/>
          </p:nvPr>
        </p:nvSpPr>
        <p:spPr>
          <a:xfrm>
            <a:off x="5037138" y="2879725"/>
            <a:ext cx="3598862" cy="857250"/>
          </a:xfrm>
        </p:spPr>
        <p:txBody>
          <a:bodyPr/>
          <a:lstStyle/>
          <a:p>
            <a:pPr eaLnBrk="1" hangingPunct="1"/>
            <a:r>
              <a:rPr lang="nl-NL" altLang="nl-NL" smtClean="0"/>
              <a:t>Suurhoffbrug</a:t>
            </a:r>
          </a:p>
        </p:txBody>
      </p:sp>
      <p:sp>
        <p:nvSpPr>
          <p:cNvPr id="3075" name="Ondertitel 5"/>
          <p:cNvSpPr>
            <a:spLocks noGrp="1"/>
          </p:cNvSpPr>
          <p:nvPr>
            <p:ph type="subTitle" idx="1"/>
          </p:nvPr>
        </p:nvSpPr>
        <p:spPr>
          <a:xfrm>
            <a:off x="5037138" y="3779838"/>
            <a:ext cx="3598862" cy="1752600"/>
          </a:xfrm>
        </p:spPr>
        <p:txBody>
          <a:bodyPr/>
          <a:lstStyle/>
          <a:p>
            <a:pPr eaLnBrk="1" hangingPunct="1"/>
            <a:r>
              <a:rPr lang="nl-NL" altLang="nl-NL" dirty="0" smtClean="0"/>
              <a:t>Aanvullende informatie</a:t>
            </a:r>
          </a:p>
          <a:p>
            <a:pPr eaLnBrk="1" hangingPunct="1"/>
            <a:r>
              <a:rPr lang="nl-NL" altLang="nl-NL" dirty="0" smtClean="0"/>
              <a:t>wegverkeersbrug</a:t>
            </a:r>
          </a:p>
          <a:p>
            <a:pPr eaLnBrk="1" hangingPunct="1"/>
            <a:endParaRPr lang="nl-NL" altLang="nl-NL" dirty="0" smtClean="0"/>
          </a:p>
          <a:p>
            <a:pPr eaLnBrk="1" hangingPunct="1"/>
            <a:r>
              <a:rPr lang="nl-NL" altLang="nl-NL" dirty="0" smtClean="0"/>
              <a:t>Dimitri Tuinstra</a:t>
            </a:r>
          </a:p>
          <a:p>
            <a:pPr eaLnBrk="1" hangingPunct="1"/>
            <a:r>
              <a:rPr lang="nl-NL" altLang="nl-NL" dirty="0" smtClean="0"/>
              <a:t>21 september 2016</a:t>
            </a: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097088"/>
            <a:ext cx="45624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ijdelijke aanduiding voor datum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200">
                <a:solidFill>
                  <a:schemeClr val="tx1"/>
                </a:solidFill>
                <a:latin typeface="Verdana" pitchFamily="34" charset="0"/>
              </a:defRPr>
            </a:lvl1pPr>
            <a:lvl2pPr marL="742950" indent="-285750" eaLnBrk="0" hangingPunct="0">
              <a:spcBef>
                <a:spcPct val="50000"/>
              </a:spcBef>
              <a:defRPr sz="2200">
                <a:solidFill>
                  <a:schemeClr val="tx1"/>
                </a:solidFill>
                <a:latin typeface="Verdana" pitchFamily="34" charset="0"/>
              </a:defRPr>
            </a:lvl2pPr>
            <a:lvl3pPr marL="1143000" indent="-228600" eaLnBrk="0" hangingPunct="0">
              <a:spcBef>
                <a:spcPct val="50000"/>
              </a:spcBef>
              <a:defRPr sz="2200">
                <a:solidFill>
                  <a:schemeClr val="tx1"/>
                </a:solidFill>
                <a:latin typeface="Verdana" pitchFamily="34" charset="0"/>
              </a:defRPr>
            </a:lvl3pPr>
            <a:lvl4pPr marL="1600200" indent="-228600" eaLnBrk="0" hangingPunct="0">
              <a:spcBef>
                <a:spcPct val="50000"/>
              </a:spcBef>
              <a:defRPr sz="2200">
                <a:solidFill>
                  <a:schemeClr val="tx1"/>
                </a:solidFill>
                <a:latin typeface="Verdana" pitchFamily="34" charset="0"/>
              </a:defRPr>
            </a:lvl4pPr>
            <a:lvl5pPr marL="2057400" indent="-228600" eaLnBrk="0" hangingPunct="0">
              <a:spcBef>
                <a:spcPct val="50000"/>
              </a:spcBef>
              <a:defRPr sz="2200">
                <a:solidFill>
                  <a:schemeClr val="tx1"/>
                </a:solidFill>
                <a:latin typeface="Verdana" pitchFamily="34" charset="0"/>
              </a:defRPr>
            </a:lvl5pPr>
            <a:lvl6pPr marL="2514600" indent="-228600" eaLnBrk="0" fontAlgn="base" hangingPunct="0">
              <a:spcBef>
                <a:spcPct val="50000"/>
              </a:spcBef>
              <a:spcAft>
                <a:spcPct val="0"/>
              </a:spcAft>
              <a:defRPr sz="2200">
                <a:solidFill>
                  <a:schemeClr val="tx1"/>
                </a:solidFill>
                <a:latin typeface="Verdana" pitchFamily="34" charset="0"/>
              </a:defRPr>
            </a:lvl6pPr>
            <a:lvl7pPr marL="2971800" indent="-228600" eaLnBrk="0" fontAlgn="base" hangingPunct="0">
              <a:spcBef>
                <a:spcPct val="50000"/>
              </a:spcBef>
              <a:spcAft>
                <a:spcPct val="0"/>
              </a:spcAft>
              <a:defRPr sz="2200">
                <a:solidFill>
                  <a:schemeClr val="tx1"/>
                </a:solidFill>
                <a:latin typeface="Verdana" pitchFamily="34" charset="0"/>
              </a:defRPr>
            </a:lvl7pPr>
            <a:lvl8pPr marL="3429000" indent="-228600" eaLnBrk="0" fontAlgn="base" hangingPunct="0">
              <a:spcBef>
                <a:spcPct val="50000"/>
              </a:spcBef>
              <a:spcAft>
                <a:spcPct val="0"/>
              </a:spcAft>
              <a:defRPr sz="2200">
                <a:solidFill>
                  <a:schemeClr val="tx1"/>
                </a:solidFill>
                <a:latin typeface="Verdana" pitchFamily="34" charset="0"/>
              </a:defRPr>
            </a:lvl8pPr>
            <a:lvl9pPr marL="3886200" indent="-228600" eaLnBrk="0" fontAlgn="base" hangingPunct="0">
              <a:spcBef>
                <a:spcPct val="50000"/>
              </a:spcBef>
              <a:spcAft>
                <a:spcPct val="0"/>
              </a:spcAft>
              <a:defRPr sz="2200">
                <a:solidFill>
                  <a:schemeClr val="tx1"/>
                </a:solidFill>
                <a:latin typeface="Verdana" pitchFamily="34" charset="0"/>
              </a:defRPr>
            </a:lvl9pPr>
          </a:lstStyle>
          <a:p>
            <a:pPr>
              <a:defRPr/>
            </a:pPr>
            <a:r>
              <a:rPr lang="nl-NL" altLang="nl-NL" sz="1000" dirty="0" smtClean="0">
                <a:solidFill>
                  <a:srgbClr val="000000"/>
                </a:solidFill>
              </a:rPr>
              <a:t>21 september 2016</a:t>
            </a:r>
          </a:p>
        </p:txBody>
      </p:sp>
    </p:spTree>
    <p:extLst>
      <p:ext uri="{BB962C8B-B14F-4D97-AF65-F5344CB8AC3E}">
        <p14:creationId xmlns:p14="http://schemas.microsoft.com/office/powerpoint/2010/main" val="7246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themeOverride>
</file>

<file path=ppt/theme/themeOverride2.xml><?xml version="1.0" encoding="utf-8"?>
<a:themeOverride xmlns:a="http://schemas.openxmlformats.org/drawingml/2006/main">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26</TotalTime>
  <Words>3098</Words>
  <Application>Microsoft Office PowerPoint</Application>
  <PresentationFormat>Diavoorstelling (4:3)</PresentationFormat>
  <Paragraphs>587</Paragraphs>
  <Slides>52</Slides>
  <Notes>31</Notes>
  <HiddenSlides>0</HiddenSlides>
  <MMClips>0</MMClips>
  <ScaleCrop>false</ScaleCrop>
  <HeadingPairs>
    <vt:vector size="4" baseType="variant">
      <vt:variant>
        <vt:lpstr>Thema</vt:lpstr>
      </vt:variant>
      <vt:variant>
        <vt:i4>5</vt:i4>
      </vt:variant>
      <vt:variant>
        <vt:lpstr>Diatitels</vt:lpstr>
      </vt:variant>
      <vt:variant>
        <vt:i4>52</vt:i4>
      </vt:variant>
    </vt:vector>
  </HeadingPairs>
  <TitlesOfParts>
    <vt:vector size="57" baseType="lpstr">
      <vt:lpstr>1_Rijkswaterstaat</vt:lpstr>
      <vt:lpstr>2_Rijkswaterstaat</vt:lpstr>
      <vt:lpstr>4_Rijkswaterstaat</vt:lpstr>
      <vt:lpstr>Rijkswaterstaat</vt:lpstr>
      <vt:lpstr>3_Rijkswaterstaat</vt:lpstr>
      <vt:lpstr>Marktparticipatie Suurhoffbrug</vt:lpstr>
      <vt:lpstr>Opening</vt:lpstr>
      <vt:lpstr>Opening</vt:lpstr>
      <vt:lpstr>PowerPoint-presentatie</vt:lpstr>
      <vt:lpstr>Opening</vt:lpstr>
      <vt:lpstr>1. Participatieproces</vt:lpstr>
      <vt:lpstr>Programma vandaag</vt:lpstr>
      <vt:lpstr>Spelregels Serious Game</vt:lpstr>
      <vt:lpstr>Suurhoffbrug</vt:lpstr>
      <vt:lpstr>Overzicht</vt:lpstr>
      <vt:lpstr>Vragen na eerste sessie</vt:lpstr>
      <vt:lpstr>Aanvullende informatie</vt:lpstr>
      <vt:lpstr>Orthotrope dek</vt:lpstr>
      <vt:lpstr>Orthotrope dek</vt:lpstr>
      <vt:lpstr>Orthotrope dek</vt:lpstr>
      <vt:lpstr>Orthotrope dek</vt:lpstr>
      <vt:lpstr>Orthotrope dek</vt:lpstr>
      <vt:lpstr>Bovenbouw</vt:lpstr>
      <vt:lpstr>PowerPoint-presentatie</vt:lpstr>
      <vt:lpstr>Bovenbouw</vt:lpstr>
      <vt:lpstr>Bovenbouw</vt:lpstr>
      <vt:lpstr>Bovenbouw</vt:lpstr>
      <vt:lpstr>Bovenbouw</vt:lpstr>
      <vt:lpstr>Bovenbouw</vt:lpstr>
      <vt:lpstr>Bestaande fundering</vt:lpstr>
      <vt:lpstr>Bestaande fundering</vt:lpstr>
      <vt:lpstr>PowerPoint-presentatie</vt:lpstr>
      <vt:lpstr>No-go’s techniek</vt:lpstr>
      <vt:lpstr>Vragen beantwoord of aanvullende vragen?</vt:lpstr>
      <vt:lpstr>Tijdelijke brug</vt:lpstr>
      <vt:lpstr>Tijdelijke brug</vt:lpstr>
      <vt:lpstr>Oogst eerste sessie – categorieën </vt:lpstr>
      <vt:lpstr>Oogst eerste sessie – aanpassing dek</vt:lpstr>
      <vt:lpstr>Oogst eerste sessie – aanpassing dek</vt:lpstr>
      <vt:lpstr>Oogst eerste sessie – aanpassing dek</vt:lpstr>
      <vt:lpstr>Oogst eerste sessie – aanpassing onderbouw</vt:lpstr>
      <vt:lpstr>Oogst eerste sessie – optimaliseren belasting</vt:lpstr>
      <vt:lpstr>Oogst eerste sessie –  optimaliseren belasting</vt:lpstr>
      <vt:lpstr>Oogst eerste sessie –  optimaliseren belasting</vt:lpstr>
      <vt:lpstr>Oogst eerste sessie – vervanging bovenbouw</vt:lpstr>
      <vt:lpstr>Tijdelijke brug</vt:lpstr>
      <vt:lpstr>Tijdelijke brug</vt:lpstr>
      <vt:lpstr>Oogst eerste sessie – vervanging onderbouw</vt:lpstr>
      <vt:lpstr>Optimum</vt:lpstr>
      <vt:lpstr>Resultaat</vt:lpstr>
      <vt:lpstr>PowerPoint-presentatie</vt:lpstr>
      <vt:lpstr>Marktparticipatie Suurhoffbrug</vt:lpstr>
      <vt:lpstr>Afronding</vt:lpstr>
      <vt:lpstr>Afronding</vt:lpstr>
      <vt:lpstr>Afronding</vt:lpstr>
      <vt:lpstr>Afronding</vt:lpstr>
      <vt:lpstr>Evaluatie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Participatieproces</dc:title>
  <dc:creator>Loeve A.R. (Ruud)</dc:creator>
  <cp:lastModifiedBy>Wal, Willemijn de (GPO)</cp:lastModifiedBy>
  <cp:revision>26</cp:revision>
  <dcterms:created xsi:type="dcterms:W3CDTF">2016-09-20T12:05:49Z</dcterms:created>
  <dcterms:modified xsi:type="dcterms:W3CDTF">2016-11-08T10:24:02Z</dcterms:modified>
</cp:coreProperties>
</file>