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60" r:id="rId2"/>
    <p:sldId id="266" r:id="rId3"/>
    <p:sldId id="283" r:id="rId4"/>
    <p:sldId id="286" r:id="rId5"/>
    <p:sldId id="284" r:id="rId6"/>
    <p:sldId id="287" r:id="rId7"/>
    <p:sldId id="272" r:id="rId8"/>
    <p:sldId id="289" r:id="rId9"/>
    <p:sldId id="288" r:id="rId10"/>
    <p:sldId id="281" r:id="rId11"/>
    <p:sldId id="290" r:id="rId12"/>
    <p:sldId id="270" r:id="rId13"/>
    <p:sldId id="291" r:id="rId14"/>
    <p:sldId id="292" r:id="rId15"/>
    <p:sldId id="293" r:id="rId16"/>
    <p:sldId id="294" r:id="rId17"/>
    <p:sldId id="295" r:id="rId18"/>
    <p:sldId id="296" r:id="rId19"/>
    <p:sldId id="297" r:id="rId20"/>
    <p:sldId id="298" r:id="rId21"/>
    <p:sldId id="285" r:id="rId22"/>
    <p:sldId id="278"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Lst>
  <p:sldSz cx="9144000" cy="6858000" type="screen4x3"/>
  <p:notesSz cx="6858000" cy="9144000"/>
  <p:defaultTextStyle>
    <a:defPPr>
      <a:defRPr lang="nl-NL"/>
    </a:defPPr>
    <a:lvl1pPr algn="l" rtl="0" fontAlgn="base">
      <a:spcBef>
        <a:spcPct val="0"/>
      </a:spcBef>
      <a:spcAft>
        <a:spcPct val="0"/>
      </a:spcAft>
      <a:defRPr sz="4000" b="1" kern="1200">
        <a:solidFill>
          <a:schemeClr val="tx1"/>
        </a:solidFill>
        <a:latin typeface="Calibri" pitchFamily="34" charset="0"/>
        <a:ea typeface="+mn-ea"/>
        <a:cs typeface="+mn-cs"/>
      </a:defRPr>
    </a:lvl1pPr>
    <a:lvl2pPr marL="457200" algn="l" rtl="0" fontAlgn="base">
      <a:spcBef>
        <a:spcPct val="0"/>
      </a:spcBef>
      <a:spcAft>
        <a:spcPct val="0"/>
      </a:spcAft>
      <a:defRPr sz="4000" b="1" kern="1200">
        <a:solidFill>
          <a:schemeClr val="tx1"/>
        </a:solidFill>
        <a:latin typeface="Calibri" pitchFamily="34" charset="0"/>
        <a:ea typeface="+mn-ea"/>
        <a:cs typeface="+mn-cs"/>
      </a:defRPr>
    </a:lvl2pPr>
    <a:lvl3pPr marL="914400" algn="l" rtl="0" fontAlgn="base">
      <a:spcBef>
        <a:spcPct val="0"/>
      </a:spcBef>
      <a:spcAft>
        <a:spcPct val="0"/>
      </a:spcAft>
      <a:defRPr sz="4000" b="1" kern="1200">
        <a:solidFill>
          <a:schemeClr val="tx1"/>
        </a:solidFill>
        <a:latin typeface="Calibri" pitchFamily="34" charset="0"/>
        <a:ea typeface="+mn-ea"/>
        <a:cs typeface="+mn-cs"/>
      </a:defRPr>
    </a:lvl3pPr>
    <a:lvl4pPr marL="1371600" algn="l" rtl="0" fontAlgn="base">
      <a:spcBef>
        <a:spcPct val="0"/>
      </a:spcBef>
      <a:spcAft>
        <a:spcPct val="0"/>
      </a:spcAft>
      <a:defRPr sz="4000" b="1" kern="1200">
        <a:solidFill>
          <a:schemeClr val="tx1"/>
        </a:solidFill>
        <a:latin typeface="Calibri" pitchFamily="34" charset="0"/>
        <a:ea typeface="+mn-ea"/>
        <a:cs typeface="+mn-cs"/>
      </a:defRPr>
    </a:lvl4pPr>
    <a:lvl5pPr marL="1828800" algn="l" rtl="0" fontAlgn="base">
      <a:spcBef>
        <a:spcPct val="0"/>
      </a:spcBef>
      <a:spcAft>
        <a:spcPct val="0"/>
      </a:spcAft>
      <a:defRPr sz="4000" b="1" kern="1200">
        <a:solidFill>
          <a:schemeClr val="tx1"/>
        </a:solidFill>
        <a:latin typeface="Calibri" pitchFamily="34" charset="0"/>
        <a:ea typeface="+mn-ea"/>
        <a:cs typeface="+mn-cs"/>
      </a:defRPr>
    </a:lvl5pPr>
    <a:lvl6pPr marL="2286000" algn="l" defTabSz="914400" rtl="0" eaLnBrk="1" latinLnBrk="0" hangingPunct="1">
      <a:defRPr sz="4000" b="1" kern="1200">
        <a:solidFill>
          <a:schemeClr val="tx1"/>
        </a:solidFill>
        <a:latin typeface="Calibri" pitchFamily="34" charset="0"/>
        <a:ea typeface="+mn-ea"/>
        <a:cs typeface="+mn-cs"/>
      </a:defRPr>
    </a:lvl6pPr>
    <a:lvl7pPr marL="2743200" algn="l" defTabSz="914400" rtl="0" eaLnBrk="1" latinLnBrk="0" hangingPunct="1">
      <a:defRPr sz="4000" b="1" kern="1200">
        <a:solidFill>
          <a:schemeClr val="tx1"/>
        </a:solidFill>
        <a:latin typeface="Calibri" pitchFamily="34" charset="0"/>
        <a:ea typeface="+mn-ea"/>
        <a:cs typeface="+mn-cs"/>
      </a:defRPr>
    </a:lvl7pPr>
    <a:lvl8pPr marL="3200400" algn="l" defTabSz="914400" rtl="0" eaLnBrk="1" latinLnBrk="0" hangingPunct="1">
      <a:defRPr sz="4000" b="1" kern="1200">
        <a:solidFill>
          <a:schemeClr val="tx1"/>
        </a:solidFill>
        <a:latin typeface="Calibri" pitchFamily="34" charset="0"/>
        <a:ea typeface="+mn-ea"/>
        <a:cs typeface="+mn-cs"/>
      </a:defRPr>
    </a:lvl8pPr>
    <a:lvl9pPr marL="3657600" algn="l" defTabSz="914400" rtl="0" eaLnBrk="1" latinLnBrk="0" hangingPunct="1">
      <a:defRPr sz="4000" b="1" kern="1200">
        <a:solidFill>
          <a:schemeClr val="tx1"/>
        </a:solidFill>
        <a:latin typeface="Calibri"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1706"/>
    <a:srgbClr val="E41606"/>
    <a:srgbClr val="FB6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76" autoAdjust="0"/>
  </p:normalViewPr>
  <p:slideViewPr>
    <p:cSldViewPr>
      <p:cViewPr>
        <p:scale>
          <a:sx n="114" d="100"/>
          <a:sy n="114" d="100"/>
        </p:scale>
        <p:origin x="-88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latin typeface="+mn-lt"/>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latin typeface="+mn-lt"/>
              </a:defRPr>
            </a:lvl1pPr>
          </a:lstStyle>
          <a:p>
            <a:pPr>
              <a:defRPr/>
            </a:pPr>
            <a:fld id="{2FDC9D1E-1523-4188-8468-C99176656B02}" type="datetimeFigureOut">
              <a:rPr lang="nl-NL"/>
              <a:pPr>
                <a:defRPr/>
              </a:pPr>
              <a:t>24-3-2016</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latin typeface="+mn-lt"/>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latin typeface="+mn-lt"/>
              </a:defRPr>
            </a:lvl1pPr>
          </a:lstStyle>
          <a:p>
            <a:pPr>
              <a:defRPr/>
            </a:pPr>
            <a:fld id="{B3BA93C4-F3C5-468A-91A3-F76AE5939B53}" type="slidenum">
              <a:rPr lang="nl-NL"/>
              <a:pPr>
                <a:defRPr/>
              </a:pPr>
              <a:t>‹nr.›</a:t>
            </a:fld>
            <a:endParaRPr lang="nl-NL"/>
          </a:p>
        </p:txBody>
      </p:sp>
    </p:spTree>
    <p:extLst>
      <p:ext uri="{BB962C8B-B14F-4D97-AF65-F5344CB8AC3E}">
        <p14:creationId xmlns:p14="http://schemas.microsoft.com/office/powerpoint/2010/main" val="1640211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nl-NL" smtClean="0"/>
          </a:p>
        </p:txBody>
      </p:sp>
      <p:sp>
        <p:nvSpPr>
          <p:cNvPr id="4" name="Tijdelijke aanduiding voor dianummer 3"/>
          <p:cNvSpPr>
            <a:spLocks noGrp="1"/>
          </p:cNvSpPr>
          <p:nvPr>
            <p:ph type="sldNum" sz="quarter" idx="5"/>
          </p:nvPr>
        </p:nvSpPr>
        <p:spPr/>
        <p:txBody>
          <a:bodyPr/>
          <a:lstStyle/>
          <a:p>
            <a:pPr>
              <a:defRPr/>
            </a:pPr>
            <a:fld id="{6014FF54-4567-4501-AED6-BA913DAF0A27}" type="slidenum">
              <a:rPr lang="nl-NL" smtClean="0"/>
              <a:pPr>
                <a:defRPr/>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31</a:t>
            </a:fld>
            <a:endParaRPr lang="nl-NL" dirty="0"/>
          </a:p>
        </p:txBody>
      </p:sp>
    </p:spTree>
    <p:extLst>
      <p:ext uri="{BB962C8B-B14F-4D97-AF65-F5344CB8AC3E}">
        <p14:creationId xmlns:p14="http://schemas.microsoft.com/office/powerpoint/2010/main" val="30143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32</a:t>
            </a:fld>
            <a:endParaRPr lang="nl-NL" dirty="0"/>
          </a:p>
        </p:txBody>
      </p:sp>
    </p:spTree>
    <p:extLst>
      <p:ext uri="{BB962C8B-B14F-4D97-AF65-F5344CB8AC3E}">
        <p14:creationId xmlns:p14="http://schemas.microsoft.com/office/powerpoint/2010/main" val="4022630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33</a:t>
            </a:fld>
            <a:endParaRPr lang="nl-NL" dirty="0"/>
          </a:p>
        </p:txBody>
      </p:sp>
    </p:spTree>
    <p:extLst>
      <p:ext uri="{BB962C8B-B14F-4D97-AF65-F5344CB8AC3E}">
        <p14:creationId xmlns:p14="http://schemas.microsoft.com/office/powerpoint/2010/main" val="219879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35</a:t>
            </a:fld>
            <a:endParaRPr lang="nl-NL" dirty="0"/>
          </a:p>
        </p:txBody>
      </p:sp>
    </p:spTree>
    <p:extLst>
      <p:ext uri="{BB962C8B-B14F-4D97-AF65-F5344CB8AC3E}">
        <p14:creationId xmlns:p14="http://schemas.microsoft.com/office/powerpoint/2010/main" val="328516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36</a:t>
            </a:fld>
            <a:endParaRPr lang="nl-NL" dirty="0"/>
          </a:p>
        </p:txBody>
      </p:sp>
    </p:spTree>
    <p:extLst>
      <p:ext uri="{BB962C8B-B14F-4D97-AF65-F5344CB8AC3E}">
        <p14:creationId xmlns:p14="http://schemas.microsoft.com/office/powerpoint/2010/main" val="24747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37</a:t>
            </a:fld>
            <a:endParaRPr lang="nl-NL" dirty="0"/>
          </a:p>
        </p:txBody>
      </p:sp>
    </p:spTree>
    <p:extLst>
      <p:ext uri="{BB962C8B-B14F-4D97-AF65-F5344CB8AC3E}">
        <p14:creationId xmlns:p14="http://schemas.microsoft.com/office/powerpoint/2010/main" val="2325419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38</a:t>
            </a:fld>
            <a:endParaRPr lang="nl-NL" dirty="0"/>
          </a:p>
        </p:txBody>
      </p:sp>
    </p:spTree>
    <p:extLst>
      <p:ext uri="{BB962C8B-B14F-4D97-AF65-F5344CB8AC3E}">
        <p14:creationId xmlns:p14="http://schemas.microsoft.com/office/powerpoint/2010/main" val="388518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39</a:t>
            </a:fld>
            <a:endParaRPr lang="nl-NL" dirty="0"/>
          </a:p>
        </p:txBody>
      </p:sp>
    </p:spTree>
    <p:extLst>
      <p:ext uri="{BB962C8B-B14F-4D97-AF65-F5344CB8AC3E}">
        <p14:creationId xmlns:p14="http://schemas.microsoft.com/office/powerpoint/2010/main" val="268884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40</a:t>
            </a:fld>
            <a:endParaRPr lang="nl-NL" dirty="0"/>
          </a:p>
        </p:txBody>
      </p:sp>
    </p:spTree>
    <p:extLst>
      <p:ext uri="{BB962C8B-B14F-4D97-AF65-F5344CB8AC3E}">
        <p14:creationId xmlns:p14="http://schemas.microsoft.com/office/powerpoint/2010/main" val="192806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41</a:t>
            </a:fld>
            <a:endParaRPr lang="nl-NL" dirty="0"/>
          </a:p>
        </p:txBody>
      </p:sp>
    </p:spTree>
    <p:extLst>
      <p:ext uri="{BB962C8B-B14F-4D97-AF65-F5344CB8AC3E}">
        <p14:creationId xmlns:p14="http://schemas.microsoft.com/office/powerpoint/2010/main" val="246338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Ik neem aan dat Dr. De Visser hier ook bij hoort te staan. Hebben we daar een logo van? Gekozen voor logo PCPO Immers, Dr. De Visser zelf komt niet</a:t>
            </a:r>
            <a:r>
              <a:rPr lang="nl-NL" baseline="0" dirty="0" smtClean="0"/>
              <a:t> op de campus, of is de relatie </a:t>
            </a:r>
            <a:r>
              <a:rPr lang="nl-NL" baseline="0" dirty="0" err="1" smtClean="0"/>
              <a:t>primary</a:t>
            </a:r>
            <a:r>
              <a:rPr lang="nl-NL" baseline="0" dirty="0" smtClean="0"/>
              <a:t> – dr. De Visser dezelfde als </a:t>
            </a:r>
            <a:r>
              <a:rPr lang="nl-NL" baseline="0" dirty="0" err="1" smtClean="0"/>
              <a:t>secondary</a:t>
            </a:r>
            <a:r>
              <a:rPr lang="nl-NL" baseline="0" dirty="0" smtClean="0"/>
              <a:t> – Mencia?</a:t>
            </a:r>
            <a:endParaRPr lang="nl-NL" dirty="0"/>
          </a:p>
        </p:txBody>
      </p:sp>
      <p:sp>
        <p:nvSpPr>
          <p:cNvPr id="4" name="Tijdelijke aanduiding voor dianummer 3"/>
          <p:cNvSpPr>
            <a:spLocks noGrp="1"/>
          </p:cNvSpPr>
          <p:nvPr>
            <p:ph type="sldNum" sz="quarter" idx="10"/>
          </p:nvPr>
        </p:nvSpPr>
        <p:spPr/>
        <p:txBody>
          <a:bodyPr/>
          <a:lstStyle/>
          <a:p>
            <a:pPr>
              <a:defRPr/>
            </a:pPr>
            <a:fld id="{CC4F101F-8736-4D23-89C0-D076EDC9A88C}" type="slidenum">
              <a:rPr lang="nl-NL" smtClean="0"/>
              <a:pPr>
                <a:defRPr/>
              </a:pPr>
              <a:t>4</a:t>
            </a:fld>
            <a:endParaRPr lang="nl-NL"/>
          </a:p>
        </p:txBody>
      </p:sp>
    </p:spTree>
    <p:extLst>
      <p:ext uri="{BB962C8B-B14F-4D97-AF65-F5344CB8AC3E}">
        <p14:creationId xmlns:p14="http://schemas.microsoft.com/office/powerpoint/2010/main" val="2914984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42</a:t>
            </a:fld>
            <a:endParaRPr lang="nl-NL" dirty="0"/>
          </a:p>
        </p:txBody>
      </p:sp>
    </p:spTree>
    <p:extLst>
      <p:ext uri="{BB962C8B-B14F-4D97-AF65-F5344CB8AC3E}">
        <p14:creationId xmlns:p14="http://schemas.microsoft.com/office/powerpoint/2010/main" val="1967155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43</a:t>
            </a:fld>
            <a:endParaRPr lang="nl-NL"/>
          </a:p>
        </p:txBody>
      </p:sp>
    </p:spTree>
    <p:extLst>
      <p:ext uri="{BB962C8B-B14F-4D97-AF65-F5344CB8AC3E}">
        <p14:creationId xmlns:p14="http://schemas.microsoft.com/office/powerpoint/2010/main" val="2882077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smtClean="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45</a:t>
            </a:fld>
            <a:endParaRPr lang="nl-NL"/>
          </a:p>
        </p:txBody>
      </p:sp>
    </p:spTree>
    <p:extLst>
      <p:ext uri="{BB962C8B-B14F-4D97-AF65-F5344CB8AC3E}">
        <p14:creationId xmlns:p14="http://schemas.microsoft.com/office/powerpoint/2010/main" val="395318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23</a:t>
            </a:fld>
            <a:endParaRPr lang="nl-NL"/>
          </a:p>
        </p:txBody>
      </p:sp>
    </p:spTree>
    <p:extLst>
      <p:ext uri="{BB962C8B-B14F-4D97-AF65-F5344CB8AC3E}">
        <p14:creationId xmlns:p14="http://schemas.microsoft.com/office/powerpoint/2010/main" val="270250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smtClean="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24</a:t>
            </a:fld>
            <a:endParaRPr lang="nl-NL" dirty="0"/>
          </a:p>
        </p:txBody>
      </p:sp>
    </p:spTree>
    <p:extLst>
      <p:ext uri="{BB962C8B-B14F-4D97-AF65-F5344CB8AC3E}">
        <p14:creationId xmlns:p14="http://schemas.microsoft.com/office/powerpoint/2010/main" val="206922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25</a:t>
            </a:fld>
            <a:endParaRPr lang="nl-NL" dirty="0"/>
          </a:p>
        </p:txBody>
      </p:sp>
    </p:spTree>
    <p:extLst>
      <p:ext uri="{BB962C8B-B14F-4D97-AF65-F5344CB8AC3E}">
        <p14:creationId xmlns:p14="http://schemas.microsoft.com/office/powerpoint/2010/main" val="284884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26</a:t>
            </a:fld>
            <a:endParaRPr lang="nl-NL" dirty="0"/>
          </a:p>
        </p:txBody>
      </p:sp>
    </p:spTree>
    <p:extLst>
      <p:ext uri="{BB962C8B-B14F-4D97-AF65-F5344CB8AC3E}">
        <p14:creationId xmlns:p14="http://schemas.microsoft.com/office/powerpoint/2010/main" val="267203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27</a:t>
            </a:fld>
            <a:endParaRPr lang="nl-NL" dirty="0"/>
          </a:p>
        </p:txBody>
      </p:sp>
    </p:spTree>
    <p:extLst>
      <p:ext uri="{BB962C8B-B14F-4D97-AF65-F5344CB8AC3E}">
        <p14:creationId xmlns:p14="http://schemas.microsoft.com/office/powerpoint/2010/main" val="365475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28</a:t>
            </a:fld>
            <a:endParaRPr lang="nl-NL" dirty="0"/>
          </a:p>
        </p:txBody>
      </p:sp>
    </p:spTree>
    <p:extLst>
      <p:ext uri="{BB962C8B-B14F-4D97-AF65-F5344CB8AC3E}">
        <p14:creationId xmlns:p14="http://schemas.microsoft.com/office/powerpoint/2010/main" val="85613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B3BA93C4-F3C5-468A-91A3-F76AE5939B53}" type="slidenum">
              <a:rPr lang="nl-NL" smtClean="0"/>
              <a:pPr>
                <a:defRPr/>
              </a:pPr>
              <a:t>29</a:t>
            </a:fld>
            <a:endParaRPr lang="nl-NL" dirty="0"/>
          </a:p>
        </p:txBody>
      </p:sp>
    </p:spTree>
    <p:extLst>
      <p:ext uri="{BB962C8B-B14F-4D97-AF65-F5344CB8AC3E}">
        <p14:creationId xmlns:p14="http://schemas.microsoft.com/office/powerpoint/2010/main" val="2398906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Picture 11"/>
          <p:cNvPicPr>
            <a:picLocks noChangeAspect="1" noChangeArrowheads="1"/>
          </p:cNvPicPr>
          <p:nvPr userDrawn="1"/>
        </p:nvPicPr>
        <p:blipFill>
          <a:blip r:embed="rId2"/>
          <a:srcRect/>
          <a:stretch>
            <a:fillRect/>
          </a:stretch>
        </p:blipFill>
        <p:spPr bwMode="auto">
          <a:xfrm>
            <a:off x="611188" y="404813"/>
            <a:ext cx="3467100" cy="100488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64291509-0E15-43F3-9D6D-BB9E2461E75E}" type="datetimeFigureOut">
              <a:rPr lang="nl-NL"/>
              <a:pPr>
                <a:defRPr/>
              </a:pPr>
              <a:t>24-3-2016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DDF78F13-BC2B-4A18-BE1B-B7BB6E2B5A67}"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22BBF6A1-4A69-4314-8BA4-65EFAF84CDEC}" type="datetimeFigureOut">
              <a:rPr lang="nl-NL"/>
              <a:pPr>
                <a:defRPr/>
              </a:pPr>
              <a:t>24-3-2016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BF594B74-1DF5-4E25-93E5-3ADE06D3BFAF}"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9AE2AF82-300C-4E58-B3C9-64A827690559}" type="datetimeFigureOut">
              <a:rPr lang="nl-NL"/>
              <a:pPr>
                <a:defRPr/>
              </a:pPr>
              <a:t>24-3-2016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C842C331-7D8D-41E7-8029-D2A21F3A801D}"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6321C2F8-621C-42BA-9773-56EC3CA04A84}" type="datetimeFigureOut">
              <a:rPr lang="nl-NL"/>
              <a:pPr>
                <a:defRPr/>
              </a:pPr>
              <a:t>24-3-2016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B89447A1-20D8-4050-9332-4A06CB103214}"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D17CC5FC-721A-4630-B074-32AEBDE147AF}" type="datetimeFigureOut">
              <a:rPr lang="nl-NL"/>
              <a:pPr>
                <a:defRPr/>
              </a:pPr>
              <a:t>24-3-2016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5007C41E-9EFE-4700-B47E-DDCE244A97AA}"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250F95B5-262D-4DEE-B601-2633E6E423A5}" type="datetimeFigureOut">
              <a:rPr lang="nl-NL"/>
              <a:pPr>
                <a:defRPr/>
              </a:pPr>
              <a:t>24-3-2016</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0ECB0819-0358-4122-A7D4-31DA3543B000}"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2148A7A3-F00E-4F93-AB5E-508CF2F64D22}" type="datetimeFigureOut">
              <a:rPr lang="nl-NL"/>
              <a:pPr>
                <a:defRPr/>
              </a:pPr>
              <a:t>24-3-2016</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2A5AE3AB-8BD3-4670-9F96-2C2C758A632E}"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023FD72D-065C-4C0D-95F5-EAD2550E9DBD}" type="datetimeFigureOut">
              <a:rPr lang="nl-NL"/>
              <a:pPr>
                <a:defRPr/>
              </a:pPr>
              <a:t>24-3-2016</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DACE86FB-0969-4A72-AC3A-1A108687AAED}"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7984AD87-A5EC-4079-B88A-78100979E88D}" type="datetimeFigureOut">
              <a:rPr lang="nl-NL"/>
              <a:pPr>
                <a:defRPr/>
              </a:pPr>
              <a:t>24-3-2016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4273F1ED-5BFD-450A-9901-AD05FF93B8C6}"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EFBE7016-5A4D-4FE7-A05A-14B9793A7E7E}" type="datetimeFigureOut">
              <a:rPr lang="nl-NL"/>
              <a:pPr>
                <a:defRPr/>
              </a:pPr>
              <a:t>24-3-2016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b="0">
                <a:latin typeface="+mn-lt"/>
              </a:defRPr>
            </a:lvl1pPr>
          </a:lstStyle>
          <a:p>
            <a:pPr>
              <a:defRPr/>
            </a:pPr>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b="0">
                <a:latin typeface="+mn-lt"/>
              </a:defRPr>
            </a:lvl1pPr>
          </a:lstStyle>
          <a:p>
            <a:pPr>
              <a:defRPr/>
            </a:pPr>
            <a:fld id="{970BEDD0-78AD-4CA8-B5C1-6423C79A01B4}"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isbreda.n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5" descr="International School Breda">
            <a:hlinkClick r:id="rId13" tooltip="International School Breda"/>
          </p:cNvPr>
          <p:cNvPicPr>
            <a:picLocks noChangeAspect="1" noChangeArrowheads="1"/>
          </p:cNvPicPr>
          <p:nvPr userDrawn="1"/>
        </p:nvPicPr>
        <p:blipFill>
          <a:blip r:embed="rId14"/>
          <a:srcRect/>
          <a:stretch>
            <a:fillRect/>
          </a:stretch>
        </p:blipFill>
        <p:spPr bwMode="auto">
          <a:xfrm>
            <a:off x="5940425" y="279400"/>
            <a:ext cx="2784475" cy="646113"/>
          </a:xfrm>
          <a:prstGeom prst="rect">
            <a:avLst/>
          </a:prstGeom>
          <a:noFill/>
          <a:ln w="9525">
            <a:noFill/>
            <a:miter lim="800000"/>
            <a:headEnd/>
            <a:tailEnd/>
          </a:ln>
        </p:spPr>
      </p:pic>
      <p:pic>
        <p:nvPicPr>
          <p:cNvPr id="1027" name="Picture 11"/>
          <p:cNvPicPr>
            <a:picLocks noChangeAspect="1" noChangeArrowheads="1"/>
          </p:cNvPicPr>
          <p:nvPr userDrawn="1"/>
        </p:nvPicPr>
        <p:blipFill>
          <a:blip r:embed="rId15"/>
          <a:srcRect/>
          <a:stretch>
            <a:fillRect/>
          </a:stretch>
        </p:blipFill>
        <p:spPr bwMode="auto">
          <a:xfrm>
            <a:off x="395288" y="265113"/>
            <a:ext cx="2952750" cy="857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CAcQjRw&amp;url=http://www.businessstrategen.nl/best-value-procurement/&amp;ei=3vNeVcCdDMKwUe2-gLAF&amp;bvm=bv.93990622,d.d24&amp;psig=AFQjCNH8eVtYtQ2_uUSkyjmOLG9i6bMTnA&amp;ust=143237247724720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www.isbreda.n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hyperlink" Target="https://www.google.nl/url?sa=i&amp;rct=j&amp;q=&amp;esrc=s&amp;source=images&amp;cd=&amp;cad=rja&amp;uact=8&amp;ved=0CAcQjRw&amp;url=https://nl-nl.facebook.com/pcpomiddenbrabant&amp;ei=nCadVZTNJ4vlUs2tuagL&amp;bvm=bv.96952980,d.d24&amp;psig=AFQjCNHxAF9Jw3kY2TSpPMx44lRqoPheNw&amp;ust=1436448768061449" TargetMode="External"/><Relationship Id="rId4" Type="http://schemas.openxmlformats.org/officeDocument/2006/relationships/image" Target="../media/image2.png"/><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X:\Projecten\AT00493 Building Breda loc. Mencia De Mendoza\B0000-Vergunningen\B0000-Bestemmingsplan\B0030-Bestemmingsplan\Concept\reactie AB d.d.12-06-2015\1.jpg"/>
          <p:cNvPicPr>
            <a:picLocks noChangeAspect="1" noChangeArrowheads="1"/>
          </p:cNvPicPr>
          <p:nvPr/>
        </p:nvPicPr>
        <p:blipFill>
          <a:blip r:embed="rId3"/>
          <a:srcRect/>
          <a:stretch>
            <a:fillRect/>
          </a:stretch>
        </p:blipFill>
        <p:spPr bwMode="auto">
          <a:xfrm>
            <a:off x="733425" y="2124309"/>
            <a:ext cx="8045450" cy="4352925"/>
          </a:xfrm>
          <a:prstGeom prst="rect">
            <a:avLst/>
          </a:prstGeom>
          <a:noFill/>
          <a:ln w="9525">
            <a:noFill/>
            <a:miter lim="800000"/>
            <a:headEnd/>
            <a:tailEnd/>
          </a:ln>
        </p:spPr>
      </p:pic>
      <p:sp>
        <p:nvSpPr>
          <p:cNvPr id="14338" name="Titel 1"/>
          <p:cNvSpPr txBox="1">
            <a:spLocks/>
          </p:cNvSpPr>
          <p:nvPr/>
        </p:nvSpPr>
        <p:spPr bwMode="auto">
          <a:xfrm>
            <a:off x="733425" y="1268413"/>
            <a:ext cx="7772400" cy="877887"/>
          </a:xfrm>
          <a:prstGeom prst="rect">
            <a:avLst/>
          </a:prstGeom>
          <a:noFill/>
          <a:ln w="9525">
            <a:noFill/>
            <a:miter lim="800000"/>
            <a:headEnd/>
            <a:tailEnd/>
          </a:ln>
        </p:spPr>
        <p:txBody>
          <a:bodyPr/>
          <a:lstStyle/>
          <a:p>
            <a:pPr algn="ctr"/>
            <a:r>
              <a:rPr lang="nl-NL" sz="4400" b="0" dirty="0"/>
              <a:t>De Internationale Campus </a:t>
            </a:r>
            <a:r>
              <a:rPr lang="nl-NL" sz="4400" b="0" dirty="0" smtClean="0"/>
              <a:t>Breda</a:t>
            </a:r>
          </a:p>
          <a:p>
            <a:pPr algn="ctr"/>
            <a:r>
              <a:rPr lang="nl-NL" sz="4400" b="0" dirty="0" smtClean="0"/>
              <a:t>Marktconsultatie</a:t>
            </a:r>
            <a:endParaRPr lang="nl-NL" sz="4400" b="0" dirty="0"/>
          </a:p>
        </p:txBody>
      </p:sp>
      <p:sp>
        <p:nvSpPr>
          <p:cNvPr id="14339" name="Titel 1"/>
          <p:cNvSpPr txBox="1">
            <a:spLocks/>
          </p:cNvSpPr>
          <p:nvPr/>
        </p:nvSpPr>
        <p:spPr bwMode="auto">
          <a:xfrm>
            <a:off x="171450" y="5949950"/>
            <a:ext cx="8896350" cy="646113"/>
          </a:xfrm>
          <a:prstGeom prst="rect">
            <a:avLst/>
          </a:prstGeom>
          <a:noFill/>
          <a:ln w="9525">
            <a:noFill/>
            <a:miter lim="800000"/>
            <a:headEnd/>
            <a:tailEnd/>
          </a:ln>
        </p:spPr>
        <p:txBody>
          <a:bodyPr anchor="ctr"/>
          <a:lstStyle/>
          <a:p>
            <a:pPr algn="ctr"/>
            <a:endParaRPr lang="nl-NL" sz="3200" b="0" dirty="0">
              <a:solidFill>
                <a:srgbClr val="FF0000"/>
              </a:solidFill>
            </a:endParaRPr>
          </a:p>
          <a:p>
            <a:pPr algn="ctr"/>
            <a:r>
              <a:rPr lang="nl-NL" sz="3200" b="0" dirty="0" err="1">
                <a:solidFill>
                  <a:srgbClr val="FF0000"/>
                </a:solidFill>
              </a:rPr>
              <a:t>Mencia</a:t>
            </a:r>
            <a:r>
              <a:rPr lang="nl-NL" sz="3200" b="0" dirty="0">
                <a:solidFill>
                  <a:srgbClr val="FF0000"/>
                </a:solidFill>
              </a:rPr>
              <a:t> de Mendoza &amp; International School Breda</a:t>
            </a:r>
          </a:p>
          <a:p>
            <a:pPr algn="ctr"/>
            <a:endParaRPr lang="nl-NL" sz="3200" b="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47664" y="1124744"/>
            <a:ext cx="5765212" cy="5616624"/>
          </a:xfrm>
          <a:prstGeom prst="rect">
            <a:avLst/>
          </a:prstGeom>
        </p:spPr>
      </p:pic>
    </p:spTree>
    <p:extLst>
      <p:ext uri="{BB962C8B-B14F-4D97-AF65-F5344CB8AC3E}">
        <p14:creationId xmlns:p14="http://schemas.microsoft.com/office/powerpoint/2010/main" val="250131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051720" y="980003"/>
            <a:ext cx="4752528" cy="5858246"/>
          </a:xfrm>
          <a:prstGeom prst="rect">
            <a:avLst/>
          </a:prstGeom>
        </p:spPr>
      </p:pic>
    </p:spTree>
    <p:extLst>
      <p:ext uri="{BB962C8B-B14F-4D97-AF65-F5344CB8AC3E}">
        <p14:creationId xmlns:p14="http://schemas.microsoft.com/office/powerpoint/2010/main" val="203513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hthoek 5"/>
          <p:cNvSpPr>
            <a:spLocks noChangeArrowheads="1"/>
          </p:cNvSpPr>
          <p:nvPr/>
        </p:nvSpPr>
        <p:spPr bwMode="auto">
          <a:xfrm>
            <a:off x="569913" y="1385888"/>
            <a:ext cx="3379258"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Definitief </a:t>
            </a:r>
            <a:r>
              <a:rPr lang="nl-NL" altLang="nl-NL" sz="3200" dirty="0">
                <a:solidFill>
                  <a:srgbClr val="FF0000"/>
                </a:solidFill>
              </a:rPr>
              <a:t>Ontwerp</a:t>
            </a:r>
          </a:p>
        </p:txBody>
      </p:sp>
      <p:pic>
        <p:nvPicPr>
          <p:cNvPr id="19459" name="Picture 2" descr="X:\Projecten\AT00493 Building Breda loc. Mencia De Mendoza\T000- Tekeningen\T001-RoosRos\presentatie\beeld 1.jpg"/>
          <p:cNvPicPr>
            <a:picLocks noChangeAspect="1" noChangeArrowheads="1"/>
          </p:cNvPicPr>
          <p:nvPr/>
        </p:nvPicPr>
        <p:blipFill>
          <a:blip r:embed="rId2"/>
          <a:srcRect/>
          <a:stretch>
            <a:fillRect/>
          </a:stretch>
        </p:blipFill>
        <p:spPr bwMode="auto">
          <a:xfrm>
            <a:off x="1187624" y="1970663"/>
            <a:ext cx="7387836" cy="45301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hthoek 5"/>
          <p:cNvSpPr>
            <a:spLocks noChangeArrowheads="1"/>
          </p:cNvSpPr>
          <p:nvPr/>
        </p:nvSpPr>
        <p:spPr bwMode="auto">
          <a:xfrm>
            <a:off x="611560" y="1412776"/>
            <a:ext cx="3434145"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1: Bouwdeel F</a:t>
            </a:r>
            <a:endParaRPr lang="nl-NL" altLang="nl-NL" sz="3200" dirty="0">
              <a:solidFill>
                <a:srgbClr val="FF0000"/>
              </a:solidFill>
            </a:endParaRPr>
          </a:p>
        </p:txBody>
      </p:sp>
      <p:pic>
        <p:nvPicPr>
          <p:cNvPr id="2" name="Afbeelding 1"/>
          <p:cNvPicPr>
            <a:picLocks noChangeAspect="1"/>
          </p:cNvPicPr>
          <p:nvPr/>
        </p:nvPicPr>
        <p:blipFill>
          <a:blip r:embed="rId2"/>
          <a:stretch>
            <a:fillRect/>
          </a:stretch>
        </p:blipFill>
        <p:spPr>
          <a:xfrm>
            <a:off x="107504" y="2060848"/>
            <a:ext cx="8912080" cy="4666908"/>
          </a:xfrm>
          <a:prstGeom prst="rect">
            <a:avLst/>
          </a:prstGeom>
        </p:spPr>
      </p:pic>
    </p:spTree>
    <p:extLst>
      <p:ext uri="{BB962C8B-B14F-4D97-AF65-F5344CB8AC3E}">
        <p14:creationId xmlns:p14="http://schemas.microsoft.com/office/powerpoint/2010/main" val="37933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hthoek 5"/>
          <p:cNvSpPr>
            <a:spLocks noChangeArrowheads="1"/>
          </p:cNvSpPr>
          <p:nvPr/>
        </p:nvSpPr>
        <p:spPr bwMode="auto">
          <a:xfrm>
            <a:off x="569913" y="1385888"/>
            <a:ext cx="3434145"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1: Bouwdeel F</a:t>
            </a:r>
            <a:endParaRPr lang="nl-NL" altLang="nl-NL" sz="3200" dirty="0">
              <a:solidFill>
                <a:srgbClr val="FF0000"/>
              </a:solidFill>
            </a:endParaRPr>
          </a:p>
        </p:txBody>
      </p:sp>
      <p:pic>
        <p:nvPicPr>
          <p:cNvPr id="2" name="Afbeelding 1"/>
          <p:cNvPicPr>
            <a:picLocks noChangeAspect="1"/>
          </p:cNvPicPr>
          <p:nvPr/>
        </p:nvPicPr>
        <p:blipFill>
          <a:blip r:embed="rId2"/>
          <a:stretch>
            <a:fillRect/>
          </a:stretch>
        </p:blipFill>
        <p:spPr>
          <a:xfrm>
            <a:off x="179512" y="1960504"/>
            <a:ext cx="8784976" cy="4752377"/>
          </a:xfrm>
          <a:prstGeom prst="rect">
            <a:avLst/>
          </a:prstGeom>
        </p:spPr>
      </p:pic>
    </p:spTree>
    <p:extLst>
      <p:ext uri="{BB962C8B-B14F-4D97-AF65-F5344CB8AC3E}">
        <p14:creationId xmlns:p14="http://schemas.microsoft.com/office/powerpoint/2010/main" val="108849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hthoek 5"/>
          <p:cNvSpPr>
            <a:spLocks noChangeArrowheads="1"/>
          </p:cNvSpPr>
          <p:nvPr/>
        </p:nvSpPr>
        <p:spPr bwMode="auto">
          <a:xfrm>
            <a:off x="569913" y="1385888"/>
            <a:ext cx="3434145"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1: Bouwdeel C</a:t>
            </a:r>
            <a:endParaRPr lang="nl-NL" altLang="nl-NL" sz="3200" dirty="0">
              <a:solidFill>
                <a:srgbClr val="FF0000"/>
              </a:solidFill>
            </a:endParaRPr>
          </a:p>
        </p:txBody>
      </p:sp>
      <p:pic>
        <p:nvPicPr>
          <p:cNvPr id="3" name="Afbeelding 2"/>
          <p:cNvPicPr>
            <a:picLocks noChangeAspect="1"/>
          </p:cNvPicPr>
          <p:nvPr/>
        </p:nvPicPr>
        <p:blipFill>
          <a:blip r:embed="rId2"/>
          <a:stretch>
            <a:fillRect/>
          </a:stretch>
        </p:blipFill>
        <p:spPr>
          <a:xfrm>
            <a:off x="107504" y="2132856"/>
            <a:ext cx="8886805" cy="4641042"/>
          </a:xfrm>
          <a:prstGeom prst="rect">
            <a:avLst/>
          </a:prstGeom>
        </p:spPr>
      </p:pic>
    </p:spTree>
    <p:extLst>
      <p:ext uri="{BB962C8B-B14F-4D97-AF65-F5344CB8AC3E}">
        <p14:creationId xmlns:p14="http://schemas.microsoft.com/office/powerpoint/2010/main" val="316972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hthoek 5"/>
          <p:cNvSpPr>
            <a:spLocks noChangeArrowheads="1"/>
          </p:cNvSpPr>
          <p:nvPr/>
        </p:nvSpPr>
        <p:spPr bwMode="auto">
          <a:xfrm>
            <a:off x="569913" y="1385888"/>
            <a:ext cx="3434145"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1: Bouwdeel C</a:t>
            </a:r>
            <a:endParaRPr lang="nl-NL" altLang="nl-NL" sz="3200" dirty="0">
              <a:solidFill>
                <a:srgbClr val="FF0000"/>
              </a:solidFill>
            </a:endParaRPr>
          </a:p>
        </p:txBody>
      </p:sp>
      <p:pic>
        <p:nvPicPr>
          <p:cNvPr id="2" name="Afbeelding 1"/>
          <p:cNvPicPr>
            <a:picLocks noChangeAspect="1"/>
          </p:cNvPicPr>
          <p:nvPr/>
        </p:nvPicPr>
        <p:blipFill>
          <a:blip r:embed="rId2"/>
          <a:stretch>
            <a:fillRect/>
          </a:stretch>
        </p:blipFill>
        <p:spPr>
          <a:xfrm>
            <a:off x="107504" y="2092182"/>
            <a:ext cx="8784976" cy="4628989"/>
          </a:xfrm>
          <a:prstGeom prst="rect">
            <a:avLst/>
          </a:prstGeom>
        </p:spPr>
      </p:pic>
      <p:sp>
        <p:nvSpPr>
          <p:cNvPr id="5" name="Rechthoek 5"/>
          <p:cNvSpPr>
            <a:spLocks noChangeArrowheads="1"/>
          </p:cNvSpPr>
          <p:nvPr/>
        </p:nvSpPr>
        <p:spPr bwMode="auto">
          <a:xfrm>
            <a:off x="5292080" y="1385888"/>
            <a:ext cx="3113353"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3: Gymzalen</a:t>
            </a:r>
            <a:endParaRPr lang="nl-NL" altLang="nl-NL" sz="3200" dirty="0">
              <a:solidFill>
                <a:srgbClr val="FF0000"/>
              </a:solidFill>
            </a:endParaRPr>
          </a:p>
        </p:txBody>
      </p:sp>
      <p:cxnSp>
        <p:nvCxnSpPr>
          <p:cNvPr id="6" name="Rechte verbindingslijn 5"/>
          <p:cNvCxnSpPr/>
          <p:nvPr/>
        </p:nvCxnSpPr>
        <p:spPr>
          <a:xfrm>
            <a:off x="8100392" y="1864343"/>
            <a:ext cx="0" cy="2466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987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137715" y="4166660"/>
            <a:ext cx="6940575" cy="2665611"/>
          </a:xfrm>
          <a:prstGeom prst="rect">
            <a:avLst/>
          </a:prstGeom>
        </p:spPr>
      </p:pic>
      <p:pic>
        <p:nvPicPr>
          <p:cNvPr id="8" name="Afbeelding 7"/>
          <p:cNvPicPr>
            <a:picLocks noChangeAspect="1"/>
          </p:cNvPicPr>
          <p:nvPr/>
        </p:nvPicPr>
        <p:blipFill>
          <a:blip r:embed="rId3"/>
          <a:stretch>
            <a:fillRect/>
          </a:stretch>
        </p:blipFill>
        <p:spPr>
          <a:xfrm>
            <a:off x="1137714" y="1052736"/>
            <a:ext cx="6940575" cy="3018636"/>
          </a:xfrm>
          <a:prstGeom prst="rect">
            <a:avLst/>
          </a:prstGeom>
        </p:spPr>
      </p:pic>
    </p:spTree>
    <p:extLst>
      <p:ext uri="{BB962C8B-B14F-4D97-AF65-F5344CB8AC3E}">
        <p14:creationId xmlns:p14="http://schemas.microsoft.com/office/powerpoint/2010/main" val="397933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50533" y="2132856"/>
            <a:ext cx="8993467" cy="4617499"/>
          </a:xfrm>
          <a:prstGeom prst="rect">
            <a:avLst/>
          </a:prstGeom>
        </p:spPr>
      </p:pic>
      <p:sp>
        <p:nvSpPr>
          <p:cNvPr id="5" name="Rechthoek 5"/>
          <p:cNvSpPr>
            <a:spLocks noChangeArrowheads="1"/>
          </p:cNvSpPr>
          <p:nvPr/>
        </p:nvSpPr>
        <p:spPr bwMode="auto">
          <a:xfrm>
            <a:off x="569913" y="1385888"/>
            <a:ext cx="4979440"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2: Bouwdeel E + H (ISB)</a:t>
            </a:r>
            <a:endParaRPr lang="nl-NL" altLang="nl-NL" sz="3200" dirty="0">
              <a:solidFill>
                <a:srgbClr val="FF0000"/>
              </a:solidFill>
            </a:endParaRPr>
          </a:p>
        </p:txBody>
      </p:sp>
    </p:spTree>
    <p:extLst>
      <p:ext uri="{BB962C8B-B14F-4D97-AF65-F5344CB8AC3E}">
        <p14:creationId xmlns:p14="http://schemas.microsoft.com/office/powerpoint/2010/main" val="250822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5"/>
          <p:cNvSpPr>
            <a:spLocks noChangeArrowheads="1"/>
          </p:cNvSpPr>
          <p:nvPr/>
        </p:nvSpPr>
        <p:spPr bwMode="auto">
          <a:xfrm>
            <a:off x="569913" y="1385888"/>
            <a:ext cx="4979440"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2: Bouwdeel E + H (ISB)</a:t>
            </a:r>
            <a:endParaRPr lang="nl-NL" altLang="nl-NL" sz="3200" dirty="0">
              <a:solidFill>
                <a:srgbClr val="FF0000"/>
              </a:solidFill>
            </a:endParaRPr>
          </a:p>
        </p:txBody>
      </p:sp>
      <p:pic>
        <p:nvPicPr>
          <p:cNvPr id="3" name="Afbeelding 2"/>
          <p:cNvPicPr>
            <a:picLocks noChangeAspect="1"/>
          </p:cNvPicPr>
          <p:nvPr/>
        </p:nvPicPr>
        <p:blipFill>
          <a:blip r:embed="rId2"/>
          <a:stretch>
            <a:fillRect/>
          </a:stretch>
        </p:blipFill>
        <p:spPr>
          <a:xfrm>
            <a:off x="89464" y="2060848"/>
            <a:ext cx="9045401" cy="4700244"/>
          </a:xfrm>
          <a:prstGeom prst="rect">
            <a:avLst/>
          </a:prstGeom>
        </p:spPr>
      </p:pic>
    </p:spTree>
    <p:extLst>
      <p:ext uri="{BB962C8B-B14F-4D97-AF65-F5344CB8AC3E}">
        <p14:creationId xmlns:p14="http://schemas.microsoft.com/office/powerpoint/2010/main" val="1504374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755576" y="1340768"/>
            <a:ext cx="7772400" cy="877887"/>
          </a:xfrm>
          <a:prstGeom prst="rect">
            <a:avLst/>
          </a:prstGeom>
          <a:noFill/>
          <a:ln w="9525">
            <a:noFill/>
            <a:miter lim="800000"/>
            <a:headEnd/>
            <a:tailEnd/>
          </a:ln>
        </p:spPr>
        <p:txBody>
          <a:bodyPr/>
          <a:lstStyle/>
          <a:p>
            <a:pPr algn="ctr"/>
            <a:r>
              <a:rPr lang="nl-NL" sz="4400" b="0" dirty="0" smtClean="0"/>
              <a:t>Inhoud bijeenkomst</a:t>
            </a:r>
            <a:endParaRPr lang="nl-NL" sz="4400" b="0" dirty="0"/>
          </a:p>
        </p:txBody>
      </p:sp>
      <p:sp>
        <p:nvSpPr>
          <p:cNvPr id="4" name="Tijdelijke aanduiding voor inhoud 2"/>
          <p:cNvSpPr>
            <a:spLocks noGrp="1"/>
          </p:cNvSpPr>
          <p:nvPr>
            <p:ph idx="1"/>
          </p:nvPr>
        </p:nvSpPr>
        <p:spPr bwMode="auto">
          <a:xfrm>
            <a:off x="611560" y="2564904"/>
            <a:ext cx="8229600" cy="3977283"/>
          </a:xfrm>
          <a:noFill/>
          <a:ln>
            <a:miter lim="800000"/>
            <a:headEnd/>
            <a:tailEnd/>
          </a:ln>
        </p:spPr>
        <p:txBody>
          <a:bodyPr vert="horz" wrap="square" lIns="91440" tIns="45720" rIns="91440" bIns="45720" numCol="1" anchor="t" anchorCtr="0" compatLnSpc="1">
            <a:prstTxWarp prst="textNoShape">
              <a:avLst/>
            </a:prstTxWarp>
          </a:bodyPr>
          <a:lstStyle/>
          <a:p>
            <a:r>
              <a:rPr lang="nl-NL" dirty="0" smtClean="0">
                <a:latin typeface="Calibri" panose="020F0502020204030204" pitchFamily="34" charset="0"/>
              </a:rPr>
              <a:t>Introductie </a:t>
            </a:r>
            <a:endParaRPr lang="nl-NL" dirty="0">
              <a:latin typeface="Calibri" panose="020F0502020204030204" pitchFamily="34" charset="0"/>
            </a:endParaRPr>
          </a:p>
          <a:p>
            <a:r>
              <a:rPr lang="nl-NL" dirty="0" smtClean="0">
                <a:latin typeface="Calibri" panose="020F0502020204030204" pitchFamily="34" charset="0"/>
              </a:rPr>
              <a:t>Toelichting initiatiefnemers</a:t>
            </a:r>
            <a:endParaRPr lang="nl-NL" dirty="0">
              <a:latin typeface="Calibri" panose="020F0502020204030204" pitchFamily="34" charset="0"/>
            </a:endParaRPr>
          </a:p>
          <a:p>
            <a:r>
              <a:rPr lang="nl-NL" dirty="0" smtClean="0">
                <a:latin typeface="Calibri" panose="020F0502020204030204" pitchFamily="34" charset="0"/>
              </a:rPr>
              <a:t>Toelichting Definitief Ontwerp Campus</a:t>
            </a:r>
          </a:p>
          <a:p>
            <a:r>
              <a:rPr lang="nl-NL" dirty="0" smtClean="0">
                <a:latin typeface="Calibri" panose="020F0502020204030204" pitchFamily="34" charset="0"/>
              </a:rPr>
              <a:t>BVP – procedure</a:t>
            </a:r>
          </a:p>
          <a:p>
            <a:r>
              <a:rPr lang="nl-NL" dirty="0" smtClean="0">
                <a:latin typeface="Calibri" panose="020F0502020204030204" pitchFamily="34" charset="0"/>
              </a:rPr>
              <a:t>Rondvraag</a:t>
            </a:r>
            <a:endParaRPr lang="nl-NL" b="1" dirty="0" smtClean="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5"/>
          <p:cNvSpPr>
            <a:spLocks noChangeArrowheads="1"/>
          </p:cNvSpPr>
          <p:nvPr/>
        </p:nvSpPr>
        <p:spPr bwMode="auto">
          <a:xfrm>
            <a:off x="569913" y="1385888"/>
            <a:ext cx="4979440" cy="584775"/>
          </a:xfrm>
          <a:prstGeom prst="rect">
            <a:avLst/>
          </a:prstGeom>
          <a:noFill/>
          <a:ln w="9525">
            <a:noFill/>
            <a:miter lim="800000"/>
            <a:headEnd/>
            <a:tailEnd/>
          </a:ln>
        </p:spPr>
        <p:txBody>
          <a:bodyPr wrap="none">
            <a:spAutoFit/>
          </a:bodyPr>
          <a:lstStyle/>
          <a:p>
            <a:r>
              <a:rPr lang="nl-NL" altLang="nl-NL" sz="3200" dirty="0" smtClean="0">
                <a:solidFill>
                  <a:srgbClr val="FF0000"/>
                </a:solidFill>
              </a:rPr>
              <a:t>Fase 2: Bouwdeel E + H (ISB)</a:t>
            </a:r>
            <a:endParaRPr lang="nl-NL" altLang="nl-NL" sz="3200" dirty="0">
              <a:solidFill>
                <a:srgbClr val="FF0000"/>
              </a:solidFill>
            </a:endParaRPr>
          </a:p>
        </p:txBody>
      </p:sp>
      <p:pic>
        <p:nvPicPr>
          <p:cNvPr id="2" name="Afbeelding 1"/>
          <p:cNvPicPr>
            <a:picLocks noChangeAspect="1"/>
          </p:cNvPicPr>
          <p:nvPr/>
        </p:nvPicPr>
        <p:blipFill>
          <a:blip r:embed="rId2"/>
          <a:stretch>
            <a:fillRect/>
          </a:stretch>
        </p:blipFill>
        <p:spPr>
          <a:xfrm>
            <a:off x="179511" y="1970663"/>
            <a:ext cx="8934657" cy="4758881"/>
          </a:xfrm>
          <a:prstGeom prst="rect">
            <a:avLst/>
          </a:prstGeom>
        </p:spPr>
      </p:pic>
    </p:spTree>
    <p:extLst>
      <p:ext uri="{BB962C8B-B14F-4D97-AF65-F5344CB8AC3E}">
        <p14:creationId xmlns:p14="http://schemas.microsoft.com/office/powerpoint/2010/main" val="400671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827584" y="1340768"/>
            <a:ext cx="7772400" cy="877887"/>
          </a:xfrm>
          <a:prstGeom prst="rect">
            <a:avLst/>
          </a:prstGeom>
          <a:noFill/>
          <a:ln w="9525">
            <a:noFill/>
            <a:miter lim="800000"/>
            <a:headEnd/>
            <a:tailEnd/>
          </a:ln>
        </p:spPr>
        <p:txBody>
          <a:bodyPr/>
          <a:lstStyle/>
          <a:p>
            <a:pPr algn="ctr"/>
            <a:r>
              <a:rPr lang="nl-NL" sz="4400" b="0" dirty="0" smtClean="0"/>
              <a:t>Planning</a:t>
            </a:r>
            <a:endParaRPr lang="nl-NL" sz="4400" b="0" dirty="0"/>
          </a:p>
        </p:txBody>
      </p:sp>
      <p:sp>
        <p:nvSpPr>
          <p:cNvPr id="4" name="Tijdelijke aanduiding voor inhoud 2"/>
          <p:cNvSpPr>
            <a:spLocks noGrp="1"/>
          </p:cNvSpPr>
          <p:nvPr>
            <p:ph idx="1"/>
          </p:nvPr>
        </p:nvSpPr>
        <p:spPr bwMode="auto">
          <a:xfrm>
            <a:off x="467544" y="2132856"/>
            <a:ext cx="8373616" cy="3977283"/>
          </a:xfrm>
          <a:noFill/>
          <a:ln>
            <a:miter lim="800000"/>
            <a:headEnd/>
            <a:tailEnd/>
          </a:ln>
        </p:spPr>
        <p:txBody>
          <a:bodyPr vert="horz" wrap="square" lIns="91440" tIns="45720" rIns="91440" bIns="45720" numCol="1" anchor="t" anchorCtr="0" compatLnSpc="1">
            <a:prstTxWarp prst="textNoShape">
              <a:avLst/>
            </a:prstTxWarp>
          </a:bodyPr>
          <a:lstStyle/>
          <a:p>
            <a:r>
              <a:rPr lang="nl-NL" sz="2800" dirty="0" smtClean="0"/>
              <a:t>Planning </a:t>
            </a:r>
            <a:r>
              <a:rPr lang="nl-NL" sz="2800" dirty="0"/>
              <a:t>BVP  -&gt; toelichting door </a:t>
            </a:r>
            <a:r>
              <a:rPr lang="nl-NL" sz="2800" dirty="0" err="1"/>
              <a:t>Inkopo</a:t>
            </a:r>
            <a:endParaRPr lang="nl-NL" sz="2800" dirty="0"/>
          </a:p>
          <a:p>
            <a:r>
              <a:rPr lang="nl-NL" sz="2800" dirty="0" smtClean="0"/>
              <a:t>Omgevingsvergunning Fase 1:  maart </a:t>
            </a:r>
            <a:r>
              <a:rPr lang="nl-NL" sz="2800" dirty="0"/>
              <a:t>2016</a:t>
            </a:r>
          </a:p>
          <a:p>
            <a:r>
              <a:rPr lang="nl-NL" sz="2800" dirty="0"/>
              <a:t>Vaststelling </a:t>
            </a:r>
            <a:r>
              <a:rPr lang="nl-NL" sz="2800" dirty="0" smtClean="0"/>
              <a:t>bestemmingsplan/ afgifte WABO Fase 2 &amp; 3: sept 2016 of maart 2017 </a:t>
            </a:r>
            <a:r>
              <a:rPr lang="nl-NL" sz="2800" dirty="0" err="1" smtClean="0"/>
              <a:t>afh</a:t>
            </a:r>
            <a:r>
              <a:rPr lang="nl-NL" sz="2800" dirty="0" smtClean="0"/>
              <a:t>. van bezwaren.</a:t>
            </a:r>
          </a:p>
          <a:p>
            <a:r>
              <a:rPr lang="nl-NL" sz="2800" dirty="0" smtClean="0"/>
              <a:t>Totale </a:t>
            </a:r>
            <a:r>
              <a:rPr lang="nl-NL" sz="2800" dirty="0"/>
              <a:t>doorlooptijd na afronden </a:t>
            </a:r>
            <a:r>
              <a:rPr lang="nl-NL" sz="2800" dirty="0" smtClean="0"/>
              <a:t>concretiseringsfase 103 </a:t>
            </a:r>
            <a:r>
              <a:rPr lang="nl-NL" sz="2800" dirty="0" err="1" smtClean="0"/>
              <a:t>wkn</a:t>
            </a:r>
            <a:r>
              <a:rPr lang="nl-NL" sz="2800" dirty="0" smtClean="0"/>
              <a:t> in 3 bouwfasen.</a:t>
            </a:r>
            <a:endParaRPr lang="nl-NL" sz="2800" dirty="0"/>
          </a:p>
          <a:p>
            <a:r>
              <a:rPr lang="nl-NL" sz="2800" dirty="0"/>
              <a:t>Totale doorlooptijd engineering 8 </a:t>
            </a:r>
            <a:r>
              <a:rPr lang="nl-NL" sz="2800" dirty="0" err="1"/>
              <a:t>wkn</a:t>
            </a:r>
            <a:endParaRPr lang="nl-NL" sz="2800" dirty="0"/>
          </a:p>
          <a:p>
            <a:r>
              <a:rPr lang="nl-NL" sz="2800" dirty="0"/>
              <a:t>Totale doorlooptijd werkelijke bouwtijd </a:t>
            </a:r>
            <a:r>
              <a:rPr lang="nl-NL" sz="2800" dirty="0" smtClean="0"/>
              <a:t>95 </a:t>
            </a:r>
            <a:r>
              <a:rPr lang="nl-NL" sz="2800" dirty="0" err="1"/>
              <a:t>wkn</a:t>
            </a:r>
            <a:endParaRPr lang="nl-NL" sz="2800" dirty="0"/>
          </a:p>
          <a:p>
            <a:r>
              <a:rPr lang="nl-NL" sz="2800" dirty="0" smtClean="0"/>
              <a:t>Opleverdatum Fase 3: 27 juni 2018</a:t>
            </a:r>
            <a:endParaRPr lang="nl-NL" sz="2800" dirty="0"/>
          </a:p>
        </p:txBody>
      </p:sp>
    </p:spTree>
    <p:extLst>
      <p:ext uri="{BB962C8B-B14F-4D97-AF65-F5344CB8AC3E}">
        <p14:creationId xmlns:p14="http://schemas.microsoft.com/office/powerpoint/2010/main" val="29988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bwMode="auto">
          <a:xfrm>
            <a:off x="514350" y="14478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 typeface="Arial" charset="0"/>
              <a:buNone/>
            </a:pPr>
            <a:endParaRPr lang="nl-NL" sz="4000" b="1" dirty="0" smtClean="0">
              <a:solidFill>
                <a:srgbClr val="FF0000"/>
              </a:solidFill>
            </a:endParaRPr>
          </a:p>
          <a:p>
            <a:pPr marL="0" indent="0" eaLnBrk="1" hangingPunct="1">
              <a:buFont typeface="Arial" charset="0"/>
              <a:buNone/>
            </a:pPr>
            <a:r>
              <a:rPr lang="nl-NL" sz="4000" b="1" dirty="0" smtClean="0"/>
              <a:t>Vragen?</a:t>
            </a:r>
          </a:p>
          <a:p>
            <a:pPr marL="0" indent="0" eaLnBrk="1" hangingPunct="1">
              <a:buFont typeface="Arial" charset="0"/>
              <a:buNone/>
            </a:pPr>
            <a:endParaRPr lang="nl-NL" b="1" dirty="0" smtClean="0">
              <a:solidFill>
                <a:srgbClr val="FF0000"/>
              </a:solidFill>
            </a:endParaRPr>
          </a:p>
          <a:p>
            <a:pPr marL="0" indent="0" eaLnBrk="1" hangingPunct="1">
              <a:buFont typeface="Arial" charset="0"/>
              <a:buNone/>
            </a:pPr>
            <a:endParaRPr lang="nl-NL" b="1" dirty="0" smtClean="0">
              <a:solidFill>
                <a:srgbClr val="FF0000"/>
              </a:solidFill>
            </a:endParaRPr>
          </a:p>
          <a:p>
            <a:pPr marL="0" indent="0" eaLnBrk="1" hangingPunct="1">
              <a:buFont typeface="Arial" charset="0"/>
              <a:buNone/>
            </a:pPr>
            <a:endParaRPr lang="nl-NL" b="1" dirty="0" smtClean="0">
              <a:solidFill>
                <a:srgbClr val="FF0000"/>
              </a:solidFill>
            </a:endParaRPr>
          </a:p>
          <a:p>
            <a:pPr marL="0" indent="0" eaLnBrk="1" hangingPunct="1">
              <a:buFont typeface="Arial" charset="0"/>
              <a:buNone/>
            </a:pPr>
            <a:r>
              <a:rPr lang="nl-NL" b="1" dirty="0" smtClean="0">
                <a:solidFill>
                  <a:srgbClr val="FF0000"/>
                </a:solidFill>
              </a:rPr>
              <a:t>Dank voor uw belangstelling!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340768"/>
            <a:ext cx="8229600" cy="1143000"/>
          </a:xfrm>
        </p:spPr>
        <p:txBody>
          <a:bodyPr/>
          <a:lstStyle/>
          <a:p>
            <a:r>
              <a:rPr lang="en-US" dirty="0" smtClean="0"/>
              <a:t>Marktconsultatie </a:t>
            </a:r>
            <a:br>
              <a:rPr lang="en-US" dirty="0" smtClean="0"/>
            </a:br>
            <a:r>
              <a:rPr lang="en-US" dirty="0" smtClean="0"/>
              <a:t>en Best Value Procurement</a:t>
            </a:r>
            <a:endParaRPr lang="nl-NL" dirty="0"/>
          </a:p>
        </p:txBody>
      </p:sp>
      <p:sp>
        <p:nvSpPr>
          <p:cNvPr id="3" name="Tijdelijke aanduiding voor inhoud 2"/>
          <p:cNvSpPr>
            <a:spLocks noGrp="1"/>
          </p:cNvSpPr>
          <p:nvPr>
            <p:ph idx="1"/>
          </p:nvPr>
        </p:nvSpPr>
        <p:spPr/>
        <p:txBody>
          <a:bodyPr/>
          <a:lstStyle/>
          <a:p>
            <a:pPr>
              <a:buNone/>
            </a:pPr>
            <a:endParaRPr lang="nl-NL" dirty="0" smtClean="0"/>
          </a:p>
          <a:p>
            <a:pPr>
              <a:buNone/>
            </a:pPr>
            <a:endParaRPr lang="nl-NL" dirty="0" smtClean="0"/>
          </a:p>
          <a:p>
            <a:pPr>
              <a:buNone/>
            </a:pPr>
            <a:endParaRPr lang="nl-NL" dirty="0" smtClean="0"/>
          </a:p>
          <a:p>
            <a:pPr>
              <a:buNone/>
            </a:pPr>
            <a:endParaRPr lang="nl-NL" dirty="0"/>
          </a:p>
        </p:txBody>
      </p:sp>
      <p:pic>
        <p:nvPicPr>
          <p:cNvPr id="5" name="Picture 2" descr="http://www.frankwatching.com/wp-content/uploads/2010/09/puzzlepieces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636912"/>
            <a:ext cx="2562583" cy="256258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0" y="5589240"/>
            <a:ext cx="9144000" cy="523220"/>
          </a:xfrm>
          <a:prstGeom prst="rect">
            <a:avLst/>
          </a:prstGeom>
        </p:spPr>
        <p:txBody>
          <a:bodyPr wrap="square">
            <a:spAutoFit/>
          </a:bodyPr>
          <a:lstStyle/>
          <a:p>
            <a:pPr algn="ctr"/>
            <a:r>
              <a:rPr lang="en-US" sz="2800" b="0" dirty="0" smtClean="0"/>
              <a:t>Nieuwbouw, </a:t>
            </a:r>
            <a:r>
              <a:rPr lang="en-US" sz="2800" b="0" dirty="0" err="1" smtClean="0"/>
              <a:t>verbouw</a:t>
            </a:r>
            <a:r>
              <a:rPr lang="en-US" sz="2800" b="0" dirty="0" smtClean="0"/>
              <a:t>  “Internationale Campus Breda”</a:t>
            </a:r>
            <a:endParaRPr lang="nl-NL" sz="2800" b="0" dirty="0"/>
          </a:p>
        </p:txBody>
      </p:sp>
    </p:spTree>
    <p:extLst>
      <p:ext uri="{BB962C8B-B14F-4D97-AF65-F5344CB8AC3E}">
        <p14:creationId xmlns:p14="http://schemas.microsoft.com/office/powerpoint/2010/main" val="673558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67544" y="1052736"/>
            <a:ext cx="8229600" cy="1143000"/>
          </a:xfrm>
        </p:spPr>
        <p:txBody>
          <a:bodyPr/>
          <a:lstStyle/>
          <a:p>
            <a:r>
              <a:rPr lang="nl-NL" sz="4000" dirty="0" smtClean="0"/>
              <a:t>Aanbesteding procedure</a:t>
            </a:r>
            <a:endParaRPr lang="nl-NL" sz="4000" dirty="0"/>
          </a:p>
        </p:txBody>
      </p:sp>
      <p:sp>
        <p:nvSpPr>
          <p:cNvPr id="3" name="Tijdelijke aanduiding voor inhoud 2"/>
          <p:cNvSpPr>
            <a:spLocks noGrp="1"/>
          </p:cNvSpPr>
          <p:nvPr>
            <p:ph idx="1"/>
          </p:nvPr>
        </p:nvSpPr>
        <p:spPr>
          <a:xfrm>
            <a:off x="539552" y="1916832"/>
            <a:ext cx="8229600" cy="4941168"/>
          </a:xfrm>
        </p:spPr>
        <p:txBody>
          <a:bodyPr/>
          <a:lstStyle/>
          <a:p>
            <a:pPr>
              <a:buNone/>
            </a:pPr>
            <a:r>
              <a:rPr lang="nl-NL" sz="2800" dirty="0" smtClean="0"/>
              <a:t>    Opdrachtgever wenst de opdracht voor een nieuw schoolgebouw in de markt te zetten o.b.v. </a:t>
            </a:r>
            <a:r>
              <a:rPr lang="nl-NL" sz="2800" smtClean="0"/>
              <a:t>DO </a:t>
            </a:r>
            <a:r>
              <a:rPr lang="nl-NL" sz="2800" dirty="0" smtClean="0"/>
              <a:t>waarbij er een uitvraag weggezet wordt als Engineer &amp; Build.</a:t>
            </a:r>
          </a:p>
          <a:p>
            <a:pPr>
              <a:buNone/>
            </a:pPr>
            <a:endParaRPr lang="nl-NL" sz="2800" dirty="0" smtClean="0"/>
          </a:p>
          <a:p>
            <a:pPr>
              <a:buNone/>
            </a:pPr>
            <a:r>
              <a:rPr lang="nl-NL" sz="2800" dirty="0" smtClean="0"/>
              <a:t>    Keuze heeft te maken met complexiteit, het aantal potentiële inschrijvers en de inkoopmethodiek Best Value Procurement (BVP)</a:t>
            </a:r>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75167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24744"/>
            <a:ext cx="8229600" cy="1143000"/>
          </a:xfrm>
        </p:spPr>
        <p:txBody>
          <a:bodyPr/>
          <a:lstStyle/>
          <a:p>
            <a:r>
              <a:rPr lang="nl-NL" sz="4000" dirty="0" smtClean="0"/>
              <a:t>Doel Marktconsultatie </a:t>
            </a:r>
            <a:endParaRPr lang="nl-NL" sz="4000" dirty="0"/>
          </a:p>
        </p:txBody>
      </p:sp>
      <p:sp>
        <p:nvSpPr>
          <p:cNvPr id="3" name="Tijdelijke aanduiding voor inhoud 2"/>
          <p:cNvSpPr>
            <a:spLocks noGrp="1"/>
          </p:cNvSpPr>
          <p:nvPr>
            <p:ph idx="1"/>
          </p:nvPr>
        </p:nvSpPr>
        <p:spPr>
          <a:xfrm>
            <a:off x="539552" y="2332037"/>
            <a:ext cx="8229600" cy="4525963"/>
          </a:xfrm>
        </p:spPr>
        <p:txBody>
          <a:bodyPr/>
          <a:lstStyle/>
          <a:p>
            <a:pPr>
              <a:buNone/>
            </a:pPr>
            <a:r>
              <a:rPr lang="nl-NL" sz="2800" dirty="0" smtClean="0"/>
              <a:t>    Voordat met de procedure voor het plaatsen van een opdracht wordt begonnen, mag aanbestedende dienst gebruik maken van een “technisch dialoog” bij het opstellen van het bestek. Of te wel advies vragen op voorwaarde dat een dergelijk advies niet tot uitschakeling van de mededinging leidt.</a:t>
            </a:r>
          </a:p>
          <a:p>
            <a:pPr>
              <a:buNone/>
            </a:pPr>
            <a:endParaRPr lang="nl-NL" dirty="0" smtClean="0"/>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2465881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124744"/>
            <a:ext cx="8229600" cy="1143000"/>
          </a:xfrm>
        </p:spPr>
        <p:txBody>
          <a:bodyPr/>
          <a:lstStyle/>
          <a:p>
            <a:r>
              <a:rPr lang="nl-NL" dirty="0" smtClean="0"/>
              <a:t>Werkwijze</a:t>
            </a:r>
            <a:endParaRPr lang="nl-NL" dirty="0"/>
          </a:p>
        </p:txBody>
      </p:sp>
      <p:sp>
        <p:nvSpPr>
          <p:cNvPr id="3" name="Tijdelijke aanduiding voor inhoud 2"/>
          <p:cNvSpPr>
            <a:spLocks noGrp="1"/>
          </p:cNvSpPr>
          <p:nvPr>
            <p:ph idx="1"/>
          </p:nvPr>
        </p:nvSpPr>
        <p:spPr>
          <a:xfrm>
            <a:off x="467544" y="2332037"/>
            <a:ext cx="8229600" cy="4525963"/>
          </a:xfrm>
        </p:spPr>
        <p:txBody>
          <a:bodyPr/>
          <a:lstStyle/>
          <a:p>
            <a:r>
              <a:rPr lang="nl-NL" sz="2800" dirty="0" smtClean="0"/>
              <a:t>Opstellen document</a:t>
            </a:r>
          </a:p>
          <a:p>
            <a:r>
              <a:rPr lang="nl-NL" sz="2800" dirty="0" smtClean="0"/>
              <a:t>Uitnodiging marktpartijen voor de marktconsultatie</a:t>
            </a:r>
          </a:p>
          <a:p>
            <a:r>
              <a:rPr lang="nl-NL" sz="2800" dirty="0" smtClean="0"/>
              <a:t>Verslag marktconsultatie</a:t>
            </a:r>
          </a:p>
          <a:p>
            <a:r>
              <a:rPr lang="nl-NL" sz="2800" dirty="0" smtClean="0"/>
              <a:t>Uitnodiging individuele partijen voor nadere toelichting</a:t>
            </a:r>
          </a:p>
          <a:p>
            <a:r>
              <a:rPr lang="nl-NL" sz="2800" dirty="0" smtClean="0"/>
              <a:t>Openbaar en verwerken resultaten marktconsultatie in de offerteaanvraag</a:t>
            </a:r>
          </a:p>
          <a:p>
            <a:pPr>
              <a:buNone/>
            </a:pPr>
            <a:endParaRPr lang="nl-NL" dirty="0" smtClean="0"/>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203965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340768"/>
            <a:ext cx="8229600" cy="1143000"/>
          </a:xfrm>
        </p:spPr>
        <p:txBody>
          <a:bodyPr/>
          <a:lstStyle/>
          <a:p>
            <a:r>
              <a:rPr lang="nl-NL" dirty="0" smtClean="0"/>
              <a:t>Waarom BVP</a:t>
            </a:r>
            <a:endParaRPr lang="nl-NL" dirty="0"/>
          </a:p>
        </p:txBody>
      </p:sp>
      <p:sp>
        <p:nvSpPr>
          <p:cNvPr id="3" name="Tijdelijke aanduiding voor inhoud 2"/>
          <p:cNvSpPr>
            <a:spLocks noGrp="1"/>
          </p:cNvSpPr>
          <p:nvPr>
            <p:ph idx="1"/>
          </p:nvPr>
        </p:nvSpPr>
        <p:spPr/>
        <p:txBody>
          <a:bodyPr/>
          <a:lstStyle/>
          <a:p>
            <a:pPr>
              <a:buNone/>
            </a:pPr>
            <a:endParaRPr lang="nl-NL" dirty="0" smtClean="0"/>
          </a:p>
          <a:p>
            <a:pPr>
              <a:buNone/>
            </a:pPr>
            <a:endParaRPr lang="nl-NL" dirty="0" smtClean="0"/>
          </a:p>
          <a:p>
            <a:pPr>
              <a:buNone/>
            </a:pPr>
            <a:endParaRPr lang="nl-NL" dirty="0" smtClean="0"/>
          </a:p>
          <a:p>
            <a:pPr>
              <a:buNone/>
            </a:pPr>
            <a:endParaRPr lang="nl-NL" dirty="0"/>
          </a:p>
        </p:txBody>
      </p:sp>
      <p:grpSp>
        <p:nvGrpSpPr>
          <p:cNvPr id="4" name="Groep 20"/>
          <p:cNvGrpSpPr/>
          <p:nvPr/>
        </p:nvGrpSpPr>
        <p:grpSpPr>
          <a:xfrm>
            <a:off x="827584" y="2420888"/>
            <a:ext cx="3394316" cy="4031977"/>
            <a:chOff x="899592" y="2060848"/>
            <a:chExt cx="3571900" cy="4031977"/>
          </a:xfrm>
        </p:grpSpPr>
        <p:sp>
          <p:nvSpPr>
            <p:cNvPr id="5" name="Rectangle 16"/>
            <p:cNvSpPr>
              <a:spLocks noChangeArrowheads="1"/>
            </p:cNvSpPr>
            <p:nvPr/>
          </p:nvSpPr>
          <p:spPr bwMode="auto">
            <a:xfrm>
              <a:off x="1547664" y="2348880"/>
              <a:ext cx="2132012" cy="2743200"/>
            </a:xfrm>
            <a:prstGeom prst="rect">
              <a:avLst/>
            </a:prstGeom>
            <a:gradFill rotWithShape="1">
              <a:gsLst>
                <a:gs pos="0">
                  <a:srgbClr val="CCECFF"/>
                </a:gs>
                <a:gs pos="50000">
                  <a:srgbClr val="EBF7FF"/>
                </a:gs>
                <a:gs pos="100000">
                  <a:srgbClr val="CCECFF"/>
                </a:gs>
              </a:gsLst>
              <a:lin ang="0" scaled="1"/>
            </a:gradFill>
            <a:ln w="9525">
              <a:solidFill>
                <a:schemeClr val="tx1"/>
              </a:solidFill>
              <a:miter lim="800000"/>
              <a:headEnd/>
              <a:tailEnd/>
            </a:ln>
          </p:spPr>
          <p:txBody>
            <a:bodyPr wrap="none" lIns="91431" tIns="45715" rIns="91431" bIns="45715" anchor="ct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gn="ctr">
                <a:lnSpc>
                  <a:spcPct val="90000"/>
                </a:lnSpc>
                <a:spcBef>
                  <a:spcPct val="20000"/>
                </a:spcBef>
                <a:buClr>
                  <a:srgbClr val="FFF12F"/>
                </a:buClr>
              </a:pPr>
              <a:endParaRPr lang="nl-NL" altLang="nl-NL" sz="1800" dirty="0">
                <a:solidFill>
                  <a:schemeClr val="folHlink"/>
                </a:solidFill>
                <a:latin typeface="Arial" pitchFamily="34" charset="0"/>
                <a:ea typeface="ヒラギノ角ゴ Pro W3" pitchFamily="16" charset="-128"/>
              </a:endParaRPr>
            </a:p>
          </p:txBody>
        </p:sp>
        <p:sp>
          <p:nvSpPr>
            <p:cNvPr id="6" name="Text Box 17"/>
            <p:cNvSpPr txBox="1">
              <a:spLocks noChangeArrowheads="1"/>
            </p:cNvSpPr>
            <p:nvPr/>
          </p:nvSpPr>
          <p:spPr bwMode="auto">
            <a:xfrm>
              <a:off x="1547664" y="2564904"/>
              <a:ext cx="2132012" cy="183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gn="ctr">
                <a:lnSpc>
                  <a:spcPct val="90000"/>
                </a:lnSpc>
                <a:spcBef>
                  <a:spcPct val="50000"/>
                </a:spcBef>
                <a:buClr>
                  <a:srgbClr val="FFF12F"/>
                </a:buClr>
              </a:pPr>
              <a:r>
                <a:rPr lang="en-US" altLang="nl-NL" sz="1600" dirty="0">
                  <a:solidFill>
                    <a:schemeClr val="folHlink"/>
                  </a:solidFill>
                  <a:latin typeface="Century Gothic" pitchFamily="34" charset="0"/>
                  <a:ea typeface="ヒラギノ角ゴ Pro W3" pitchFamily="16" charset="-128"/>
                </a:rPr>
                <a:t>Inschrijver</a:t>
              </a:r>
              <a:r>
                <a:rPr lang="en-US" altLang="nl-NL" sz="1600" dirty="0">
                  <a:latin typeface="Century Gothic" pitchFamily="34" charset="0"/>
                  <a:ea typeface="ヒラギノ角ゴ Pro W3" pitchFamily="16" charset="-128"/>
                </a:rPr>
                <a:t> </a:t>
              </a:r>
              <a:r>
                <a:rPr lang="en-US" altLang="nl-NL" sz="1600" dirty="0" smtClean="0">
                  <a:solidFill>
                    <a:schemeClr val="folHlink"/>
                  </a:solidFill>
                  <a:latin typeface="Century Gothic" pitchFamily="34" charset="0"/>
                  <a:ea typeface="ヒラギノ角ゴ Pro W3" pitchFamily="16" charset="-128"/>
                </a:rPr>
                <a:t>1</a:t>
              </a:r>
              <a:br>
                <a:rPr lang="en-US" altLang="nl-NL" sz="1600" dirty="0" smtClean="0">
                  <a:solidFill>
                    <a:schemeClr val="folHlink"/>
                  </a:solidFill>
                  <a:latin typeface="Century Gothic" pitchFamily="34" charset="0"/>
                  <a:ea typeface="ヒラギノ角ゴ Pro W3" pitchFamily="16" charset="-128"/>
                </a:rPr>
              </a:br>
              <a:endParaRPr lang="en-US" altLang="nl-NL" sz="1600" dirty="0" smtClean="0">
                <a:solidFill>
                  <a:schemeClr val="folHlink"/>
                </a:solidFill>
                <a:latin typeface="Century Gothic" pitchFamily="34" charset="0"/>
                <a:ea typeface="ヒラギノ角ゴ Pro W3" pitchFamily="16" charset="-128"/>
              </a:endParaRPr>
            </a:p>
            <a:p>
              <a:pPr algn="ctr">
                <a:lnSpc>
                  <a:spcPct val="90000"/>
                </a:lnSpc>
                <a:spcBef>
                  <a:spcPct val="50000"/>
                </a:spcBef>
                <a:buClr>
                  <a:srgbClr val="FFF12F"/>
                </a:buClr>
              </a:pPr>
              <a:r>
                <a:rPr lang="en-US" altLang="nl-NL" sz="1600" dirty="0" smtClean="0">
                  <a:solidFill>
                    <a:schemeClr val="folHlink"/>
                  </a:solidFill>
                  <a:latin typeface="Century Gothic" pitchFamily="34" charset="0"/>
                  <a:ea typeface="ヒラギノ角ゴ Pro W3" pitchFamily="16" charset="-128"/>
                </a:rPr>
                <a:t>Inschrijver 2</a:t>
              </a:r>
              <a:br>
                <a:rPr lang="en-US" altLang="nl-NL" sz="1600" dirty="0" smtClean="0">
                  <a:solidFill>
                    <a:schemeClr val="folHlink"/>
                  </a:solidFill>
                  <a:latin typeface="Century Gothic" pitchFamily="34" charset="0"/>
                  <a:ea typeface="ヒラギノ角ゴ Pro W3" pitchFamily="16" charset="-128"/>
                </a:rPr>
              </a:br>
              <a:endParaRPr lang="en-US" altLang="nl-NL" sz="1600" dirty="0" smtClean="0">
                <a:solidFill>
                  <a:schemeClr val="folHlink"/>
                </a:solidFill>
                <a:latin typeface="Century Gothic" pitchFamily="34" charset="0"/>
                <a:ea typeface="ヒラギノ角ゴ Pro W3" pitchFamily="16" charset="-128"/>
              </a:endParaRPr>
            </a:p>
            <a:p>
              <a:pPr algn="ctr">
                <a:lnSpc>
                  <a:spcPct val="90000"/>
                </a:lnSpc>
                <a:spcBef>
                  <a:spcPct val="50000"/>
                </a:spcBef>
                <a:buClr>
                  <a:srgbClr val="FFF12F"/>
                </a:buClr>
              </a:pPr>
              <a:r>
                <a:rPr lang="en-US" altLang="nl-NL" sz="1600" dirty="0" smtClean="0">
                  <a:solidFill>
                    <a:schemeClr val="folHlink"/>
                  </a:solidFill>
                  <a:latin typeface="Century Gothic" pitchFamily="34" charset="0"/>
                  <a:ea typeface="ヒラギノ角ゴ Pro W3" pitchFamily="16" charset="-128"/>
                </a:rPr>
                <a:t>Inschrijver 3 </a:t>
              </a:r>
            </a:p>
            <a:p>
              <a:pPr>
                <a:lnSpc>
                  <a:spcPct val="90000"/>
                </a:lnSpc>
                <a:spcBef>
                  <a:spcPct val="50000"/>
                </a:spcBef>
                <a:buClr>
                  <a:srgbClr val="FFF12F"/>
                </a:buClr>
              </a:pPr>
              <a:r>
                <a:rPr lang="en-US" altLang="nl-NL" sz="1800" dirty="0" smtClean="0">
                  <a:solidFill>
                    <a:schemeClr val="folHlink"/>
                  </a:solidFill>
                  <a:latin typeface="Tahoma" pitchFamily="34" charset="0"/>
                  <a:ea typeface="ヒラギノ角ゴ Pro W3" pitchFamily="16" charset="-128"/>
                </a:rPr>
                <a:t>	</a:t>
              </a:r>
              <a:endParaRPr lang="en-US" altLang="nl-NL" sz="1800" dirty="0">
                <a:latin typeface="Tahoma" pitchFamily="34" charset="0"/>
                <a:ea typeface="ヒラギノ角ゴ Pro W3" pitchFamily="16" charset="-128"/>
              </a:endParaRPr>
            </a:p>
          </p:txBody>
        </p:sp>
        <p:sp>
          <p:nvSpPr>
            <p:cNvPr id="7" name="Text Box 18"/>
            <p:cNvSpPr txBox="1">
              <a:spLocks noChangeArrowheads="1"/>
            </p:cNvSpPr>
            <p:nvPr/>
          </p:nvSpPr>
          <p:spPr bwMode="auto">
            <a:xfrm>
              <a:off x="1547664" y="3140968"/>
              <a:ext cx="21320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gn="ctr">
                <a:lnSpc>
                  <a:spcPct val="90000"/>
                </a:lnSpc>
                <a:spcBef>
                  <a:spcPct val="50000"/>
                </a:spcBef>
                <a:buClr>
                  <a:srgbClr val="FFF12F"/>
                </a:buClr>
              </a:pPr>
              <a:endParaRPr lang="en-US" altLang="nl-NL" sz="1600" dirty="0">
                <a:latin typeface="Tahoma" pitchFamily="34" charset="0"/>
                <a:ea typeface="ヒラギノ角ゴ Pro W3" pitchFamily="16" charset="-128"/>
              </a:endParaRPr>
            </a:p>
          </p:txBody>
        </p:sp>
        <p:sp>
          <p:nvSpPr>
            <p:cNvPr id="8" name="Text Box 19"/>
            <p:cNvSpPr txBox="1">
              <a:spLocks noChangeArrowheads="1"/>
            </p:cNvSpPr>
            <p:nvPr/>
          </p:nvSpPr>
          <p:spPr bwMode="auto">
            <a:xfrm>
              <a:off x="1449530" y="3605836"/>
              <a:ext cx="22082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gn="ctr">
                <a:lnSpc>
                  <a:spcPct val="90000"/>
                </a:lnSpc>
                <a:spcBef>
                  <a:spcPct val="50000"/>
                </a:spcBef>
                <a:buClr>
                  <a:srgbClr val="FFF12F"/>
                </a:buClr>
              </a:pPr>
              <a:endParaRPr lang="en-US" altLang="nl-NL" sz="1600" dirty="0">
                <a:solidFill>
                  <a:schemeClr val="folHlink"/>
                </a:solidFill>
                <a:latin typeface="Tahoma" pitchFamily="34" charset="0"/>
                <a:ea typeface="ヒラギノ角ゴ Pro W3" pitchFamily="16" charset="-128"/>
              </a:endParaRPr>
            </a:p>
          </p:txBody>
        </p:sp>
        <p:sp>
          <p:nvSpPr>
            <p:cNvPr id="9" name="Text Box 21"/>
            <p:cNvSpPr txBox="1">
              <a:spLocks noChangeArrowheads="1"/>
            </p:cNvSpPr>
            <p:nvPr/>
          </p:nvSpPr>
          <p:spPr bwMode="auto">
            <a:xfrm rot="16172493">
              <a:off x="49212" y="3596696"/>
              <a:ext cx="2379662" cy="30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Prestatie</a:t>
              </a:r>
            </a:p>
          </p:txBody>
        </p:sp>
        <p:sp>
          <p:nvSpPr>
            <p:cNvPr id="10" name="Text Box 22"/>
            <p:cNvSpPr txBox="1">
              <a:spLocks noChangeArrowheads="1"/>
            </p:cNvSpPr>
            <p:nvPr/>
          </p:nvSpPr>
          <p:spPr bwMode="auto">
            <a:xfrm>
              <a:off x="899592" y="2060848"/>
              <a:ext cx="763588" cy="2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Hoog</a:t>
              </a:r>
            </a:p>
          </p:txBody>
        </p:sp>
        <p:sp>
          <p:nvSpPr>
            <p:cNvPr id="11" name="Text Box 23"/>
            <p:cNvSpPr txBox="1">
              <a:spLocks noChangeArrowheads="1"/>
            </p:cNvSpPr>
            <p:nvPr/>
          </p:nvSpPr>
          <p:spPr bwMode="auto">
            <a:xfrm>
              <a:off x="899592" y="4869160"/>
              <a:ext cx="763588" cy="2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Laag</a:t>
              </a:r>
            </a:p>
          </p:txBody>
        </p:sp>
        <p:sp>
          <p:nvSpPr>
            <p:cNvPr id="12" name="Text Box 24"/>
            <p:cNvSpPr txBox="1">
              <a:spLocks noChangeArrowheads="1"/>
            </p:cNvSpPr>
            <p:nvPr/>
          </p:nvSpPr>
          <p:spPr bwMode="auto">
            <a:xfrm rot="16172493">
              <a:off x="2899194" y="3462127"/>
              <a:ext cx="2381250" cy="30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Risico</a:t>
              </a:r>
            </a:p>
          </p:txBody>
        </p:sp>
        <p:sp>
          <p:nvSpPr>
            <p:cNvPr id="13" name="Text Box 25"/>
            <p:cNvSpPr txBox="1">
              <a:spLocks noChangeArrowheads="1"/>
            </p:cNvSpPr>
            <p:nvPr/>
          </p:nvSpPr>
          <p:spPr bwMode="auto">
            <a:xfrm>
              <a:off x="3707904" y="4869160"/>
              <a:ext cx="763588" cy="2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Hoog</a:t>
              </a:r>
            </a:p>
          </p:txBody>
        </p:sp>
        <p:sp>
          <p:nvSpPr>
            <p:cNvPr id="14" name="Text Box 26"/>
            <p:cNvSpPr txBox="1">
              <a:spLocks noChangeArrowheads="1"/>
            </p:cNvSpPr>
            <p:nvPr/>
          </p:nvSpPr>
          <p:spPr bwMode="auto">
            <a:xfrm>
              <a:off x="3707904" y="2060848"/>
              <a:ext cx="763588" cy="2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Laag</a:t>
              </a:r>
            </a:p>
          </p:txBody>
        </p:sp>
        <p:grpSp>
          <p:nvGrpSpPr>
            <p:cNvPr id="15" name="Group 29"/>
            <p:cNvGrpSpPr>
              <a:grpSpLocks/>
            </p:cNvGrpSpPr>
            <p:nvPr/>
          </p:nvGrpSpPr>
          <p:grpSpPr bwMode="auto">
            <a:xfrm>
              <a:off x="1547813" y="4076700"/>
              <a:ext cx="2305050" cy="2016125"/>
              <a:chOff x="900" y="2663"/>
              <a:chExt cx="1644" cy="1409"/>
            </a:xfrm>
          </p:grpSpPr>
          <p:sp>
            <p:nvSpPr>
              <p:cNvPr id="16" name="Line 27"/>
              <p:cNvSpPr>
                <a:spLocks noChangeShapeType="1"/>
              </p:cNvSpPr>
              <p:nvPr/>
            </p:nvSpPr>
            <p:spPr bwMode="auto">
              <a:xfrm>
                <a:off x="912" y="2663"/>
                <a:ext cx="1632" cy="0"/>
              </a:xfrm>
              <a:prstGeom prst="line">
                <a:avLst/>
              </a:prstGeom>
              <a:noFill/>
              <a:ln w="76200">
                <a:solidFill>
                  <a:srgbClr val="FF3300"/>
                </a:solidFill>
                <a:prstDash val="sysDot"/>
                <a:round/>
                <a:headEnd/>
                <a:tailEnd/>
              </a:ln>
              <a:extLst>
                <a:ext uri="{909E8E84-426E-40DD-AFC4-6F175D3DCCD1}">
                  <a14:hiddenFill xmlns:a14="http://schemas.microsoft.com/office/drawing/2010/main">
                    <a:noFill/>
                  </a14:hiddenFill>
                </a:ext>
              </a:extLst>
            </p:spPr>
            <p:txBody>
              <a:bodyPr wrap="none"/>
              <a:lstStyle/>
              <a:p>
                <a:endParaRPr lang="nl-NL" dirty="0"/>
              </a:p>
            </p:txBody>
          </p:sp>
          <p:sp>
            <p:nvSpPr>
              <p:cNvPr id="17" name="Ovale toelichting 32"/>
              <p:cNvSpPr>
                <a:spLocks noChangeArrowheads="1"/>
              </p:cNvSpPr>
              <p:nvPr/>
            </p:nvSpPr>
            <p:spPr bwMode="auto">
              <a:xfrm rot="10800000" flipV="1">
                <a:off x="900" y="3353"/>
                <a:ext cx="1440" cy="719"/>
              </a:xfrm>
              <a:prstGeom prst="wedgeEllipseCallout">
                <a:avLst>
                  <a:gd name="adj1" fmla="val -15120"/>
                  <a:gd name="adj2" fmla="val -131602"/>
                </a:avLst>
              </a:prstGeom>
              <a:solidFill>
                <a:srgbClr val="FFFF00">
                  <a:alpha val="36862"/>
                </a:srgbClr>
              </a:solidFill>
              <a:ln w="9525" algn="ctr">
                <a:solidFill>
                  <a:schemeClr val="tx1"/>
                </a:solidFill>
                <a:round/>
                <a:headEnd/>
                <a:tailEnd/>
              </a:ln>
            </p:spPr>
            <p:txBody>
              <a:bodyPr lIns="0" tIns="0" rIns="0" bIns="0" anchor="ct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buClr>
                    <a:srgbClr val="FFF12F"/>
                  </a:buClr>
                </a:pPr>
                <a:r>
                  <a:rPr lang="nl-NL" altLang="nl-NL" sz="1400" dirty="0">
                    <a:latin typeface="Century Gothic" pitchFamily="34" charset="0"/>
                    <a:ea typeface="ヒラギノ角ゴ Pro W3" pitchFamily="16" charset="-128"/>
                  </a:rPr>
                  <a:t>“Het minimale kwaliteitsniveau dat ik wens”</a:t>
                </a:r>
              </a:p>
            </p:txBody>
          </p:sp>
        </p:grpSp>
      </p:grpSp>
      <p:grpSp>
        <p:nvGrpSpPr>
          <p:cNvPr id="18" name="Group 32"/>
          <p:cNvGrpSpPr>
            <a:grpSpLocks/>
          </p:cNvGrpSpPr>
          <p:nvPr/>
        </p:nvGrpSpPr>
        <p:grpSpPr bwMode="auto">
          <a:xfrm>
            <a:off x="4427984" y="2420888"/>
            <a:ext cx="3312214" cy="3305175"/>
            <a:chOff x="3168" y="1362"/>
            <a:chExt cx="2257" cy="2082"/>
          </a:xfrm>
        </p:grpSpPr>
        <p:sp>
          <p:nvSpPr>
            <p:cNvPr id="19" name="Rectangle 3"/>
            <p:cNvSpPr>
              <a:spLocks noChangeArrowheads="1"/>
            </p:cNvSpPr>
            <p:nvPr/>
          </p:nvSpPr>
          <p:spPr bwMode="auto">
            <a:xfrm>
              <a:off x="3553" y="1510"/>
              <a:ext cx="1343" cy="1728"/>
            </a:xfrm>
            <a:prstGeom prst="rect">
              <a:avLst/>
            </a:prstGeom>
            <a:gradFill rotWithShape="1">
              <a:gsLst>
                <a:gs pos="0">
                  <a:srgbClr val="CCECFF"/>
                </a:gs>
                <a:gs pos="50000">
                  <a:srgbClr val="EBF7FF"/>
                </a:gs>
                <a:gs pos="100000">
                  <a:srgbClr val="CCECFF"/>
                </a:gs>
              </a:gsLst>
              <a:lin ang="0" scaled="1"/>
            </a:gradFill>
            <a:ln w="9525">
              <a:solidFill>
                <a:schemeClr val="tx1"/>
              </a:solidFill>
              <a:miter lim="800000"/>
              <a:headEnd/>
              <a:tailEnd/>
            </a:ln>
          </p:spPr>
          <p:txBody>
            <a:bodyPr wrap="none" lIns="91431" tIns="45715" rIns="91431" bIns="45715" anchor="ct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20000"/>
                </a:spcBef>
                <a:buClr>
                  <a:srgbClr val="FFF12F"/>
                </a:buClr>
              </a:pPr>
              <a:endParaRPr lang="nl-NL" altLang="nl-NL" sz="1800" dirty="0">
                <a:latin typeface="Arial" pitchFamily="34" charset="0"/>
                <a:ea typeface="ヒラギノ角ゴ Pro W3" pitchFamily="16" charset="-128"/>
              </a:endParaRPr>
            </a:p>
          </p:txBody>
        </p:sp>
        <p:grpSp>
          <p:nvGrpSpPr>
            <p:cNvPr id="20" name="Group 31"/>
            <p:cNvGrpSpPr>
              <a:grpSpLocks/>
            </p:cNvGrpSpPr>
            <p:nvPr/>
          </p:nvGrpSpPr>
          <p:grpSpPr bwMode="auto">
            <a:xfrm>
              <a:off x="3168" y="1362"/>
              <a:ext cx="2257" cy="2082"/>
              <a:chOff x="3168" y="1362"/>
              <a:chExt cx="2257" cy="2082"/>
            </a:xfrm>
          </p:grpSpPr>
          <p:sp>
            <p:nvSpPr>
              <p:cNvPr id="21" name="Text Box 4"/>
              <p:cNvSpPr txBox="1">
                <a:spLocks noChangeArrowheads="1"/>
              </p:cNvSpPr>
              <p:nvPr/>
            </p:nvSpPr>
            <p:spPr bwMode="auto">
              <a:xfrm rot="16172493">
                <a:off x="2611" y="2310"/>
                <a:ext cx="149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Prestatie</a:t>
                </a:r>
              </a:p>
            </p:txBody>
          </p:sp>
          <p:sp>
            <p:nvSpPr>
              <p:cNvPr id="22" name="Text Box 5"/>
              <p:cNvSpPr txBox="1">
                <a:spLocks noChangeArrowheads="1"/>
              </p:cNvSpPr>
              <p:nvPr/>
            </p:nvSpPr>
            <p:spPr bwMode="auto">
              <a:xfrm>
                <a:off x="3174" y="1362"/>
                <a:ext cx="48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Hoog</a:t>
                </a:r>
              </a:p>
            </p:txBody>
          </p:sp>
          <p:sp>
            <p:nvSpPr>
              <p:cNvPr id="23" name="Text Box 6"/>
              <p:cNvSpPr txBox="1">
                <a:spLocks noChangeArrowheads="1"/>
              </p:cNvSpPr>
              <p:nvPr/>
            </p:nvSpPr>
            <p:spPr bwMode="auto">
              <a:xfrm>
                <a:off x="3168" y="3142"/>
                <a:ext cx="48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Laag</a:t>
                </a:r>
              </a:p>
            </p:txBody>
          </p:sp>
          <p:sp>
            <p:nvSpPr>
              <p:cNvPr id="24" name="Text Box 7"/>
              <p:cNvSpPr txBox="1">
                <a:spLocks noChangeArrowheads="1"/>
              </p:cNvSpPr>
              <p:nvPr/>
            </p:nvSpPr>
            <p:spPr bwMode="auto">
              <a:xfrm rot="16172493">
                <a:off x="4379" y="2265"/>
                <a:ext cx="150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Risico</a:t>
                </a:r>
              </a:p>
            </p:txBody>
          </p:sp>
          <p:sp>
            <p:nvSpPr>
              <p:cNvPr id="25" name="Text Box 8"/>
              <p:cNvSpPr txBox="1">
                <a:spLocks noChangeArrowheads="1"/>
              </p:cNvSpPr>
              <p:nvPr/>
            </p:nvSpPr>
            <p:spPr bwMode="auto">
              <a:xfrm>
                <a:off x="4944" y="3142"/>
                <a:ext cx="48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Hoog</a:t>
                </a:r>
              </a:p>
            </p:txBody>
          </p:sp>
          <p:sp>
            <p:nvSpPr>
              <p:cNvPr id="26" name="Text Box 9"/>
              <p:cNvSpPr txBox="1">
                <a:spLocks noChangeArrowheads="1"/>
              </p:cNvSpPr>
              <p:nvPr/>
            </p:nvSpPr>
            <p:spPr bwMode="auto">
              <a:xfrm>
                <a:off x="4943" y="1362"/>
                <a:ext cx="481"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50000"/>
                  </a:spcBef>
                  <a:buClr>
                    <a:srgbClr val="FFF12F"/>
                  </a:buClr>
                </a:pPr>
                <a:r>
                  <a:rPr lang="en-US" altLang="nl-NL" sz="1400" dirty="0">
                    <a:latin typeface="Century Gothic" pitchFamily="34" charset="0"/>
                    <a:ea typeface="ヒラギノ角ゴ Pro W3" pitchFamily="16" charset="-128"/>
                  </a:rPr>
                  <a:t>Laag</a:t>
                </a:r>
              </a:p>
            </p:txBody>
          </p:sp>
          <p:sp>
            <p:nvSpPr>
              <p:cNvPr id="27" name="Line 10"/>
              <p:cNvSpPr>
                <a:spLocks noChangeShapeType="1"/>
              </p:cNvSpPr>
              <p:nvPr/>
            </p:nvSpPr>
            <p:spPr bwMode="auto">
              <a:xfrm>
                <a:off x="3456" y="2663"/>
                <a:ext cx="1632" cy="0"/>
              </a:xfrm>
              <a:prstGeom prst="line">
                <a:avLst/>
              </a:prstGeom>
              <a:noFill/>
              <a:ln w="76200">
                <a:solidFill>
                  <a:srgbClr val="FF3300"/>
                </a:solidFill>
                <a:prstDash val="sysDot"/>
                <a:round/>
                <a:headEnd/>
                <a:tailEnd/>
              </a:ln>
              <a:extLst>
                <a:ext uri="{909E8E84-426E-40DD-AFC4-6F175D3DCCD1}">
                  <a14:hiddenFill xmlns:a14="http://schemas.microsoft.com/office/drawing/2010/main">
                    <a:noFill/>
                  </a14:hiddenFill>
                </a:ext>
              </a:extLst>
            </p:spPr>
            <p:txBody>
              <a:bodyPr wrap="none"/>
              <a:lstStyle/>
              <a:p>
                <a:endParaRPr lang="nl-NL" dirty="0"/>
              </a:p>
            </p:txBody>
          </p:sp>
        </p:grpSp>
      </p:grpSp>
      <p:sp>
        <p:nvSpPr>
          <p:cNvPr id="28" name="Ovale toelichting 27"/>
          <p:cNvSpPr>
            <a:spLocks noChangeArrowheads="1"/>
          </p:cNvSpPr>
          <p:nvPr/>
        </p:nvSpPr>
        <p:spPr bwMode="auto">
          <a:xfrm rot="10800000" flipV="1">
            <a:off x="6228184" y="1268760"/>
            <a:ext cx="1916143" cy="1000132"/>
          </a:xfrm>
          <a:prstGeom prst="wedgeEllipseCallout">
            <a:avLst>
              <a:gd name="adj1" fmla="val 102289"/>
              <a:gd name="adj2" fmla="val 251028"/>
            </a:avLst>
          </a:prstGeom>
          <a:solidFill>
            <a:srgbClr val="FFFF00">
              <a:alpha val="36862"/>
            </a:srgbClr>
          </a:solidFill>
          <a:ln w="9525" algn="ctr">
            <a:solidFill>
              <a:schemeClr val="tx1"/>
            </a:solidFill>
            <a:round/>
            <a:headEnd/>
            <a:tailEnd/>
          </a:ln>
        </p:spPr>
        <p:txBody>
          <a:bodyPr lIns="0" tIns="0" rIns="0" bIns="0" anchor="ct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buClr>
                <a:srgbClr val="FFF12F"/>
              </a:buClr>
            </a:pPr>
            <a:r>
              <a:rPr lang="nl-NL" altLang="nl-NL" sz="1400" dirty="0">
                <a:latin typeface="Century Gothic" pitchFamily="34" charset="0"/>
                <a:ea typeface="ヒラギノ角ゴ Pro W3" pitchFamily="16" charset="-128"/>
              </a:rPr>
              <a:t>“De maximale  prestatie die</a:t>
            </a:r>
          </a:p>
          <a:p>
            <a:pPr>
              <a:lnSpc>
                <a:spcPct val="90000"/>
              </a:lnSpc>
              <a:buClr>
                <a:srgbClr val="FFF12F"/>
              </a:buClr>
            </a:pPr>
            <a:r>
              <a:rPr lang="nl-NL" altLang="nl-NL" sz="1400" dirty="0">
                <a:latin typeface="Century Gothic" pitchFamily="34" charset="0"/>
                <a:ea typeface="ヒラギノ角ゴ Pro W3" pitchFamily="16" charset="-128"/>
              </a:rPr>
              <a:t> ik ga leveren”</a:t>
            </a:r>
          </a:p>
        </p:txBody>
      </p:sp>
      <p:sp>
        <p:nvSpPr>
          <p:cNvPr id="29" name="AutoShape 11"/>
          <p:cNvSpPr>
            <a:spLocks noChangeArrowheads="1"/>
          </p:cNvSpPr>
          <p:nvPr/>
        </p:nvSpPr>
        <p:spPr bwMode="auto">
          <a:xfrm>
            <a:off x="6156176" y="2348880"/>
            <a:ext cx="244997" cy="1370013"/>
          </a:xfrm>
          <a:prstGeom prst="downArrow">
            <a:avLst>
              <a:gd name="adj1" fmla="val 50000"/>
              <a:gd name="adj2" fmla="val 149826"/>
            </a:avLst>
          </a:prstGeom>
          <a:solidFill>
            <a:srgbClr val="FF3300"/>
          </a:solidFill>
          <a:ln w="9525">
            <a:solidFill>
              <a:srgbClr val="000000"/>
            </a:solidFill>
            <a:miter lim="800000"/>
            <a:headEnd/>
            <a:tailEnd/>
          </a:ln>
        </p:spPr>
        <p:txBody>
          <a:bodyPr wrap="none" lIns="91431" tIns="45715" rIns="91431" bIns="45715" anchor="ct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20000"/>
              </a:spcBef>
              <a:buClr>
                <a:srgbClr val="FFF12F"/>
              </a:buClr>
            </a:pPr>
            <a:endParaRPr lang="nl-NL" altLang="nl-NL" sz="1800" dirty="0">
              <a:latin typeface="Arial" pitchFamily="34" charset="0"/>
              <a:ea typeface="ヒラギノ角ゴ Pro W3" pitchFamily="16" charset="-128"/>
            </a:endParaRPr>
          </a:p>
        </p:txBody>
      </p:sp>
      <p:sp>
        <p:nvSpPr>
          <p:cNvPr id="30" name="Text Box 13"/>
          <p:cNvSpPr txBox="1">
            <a:spLocks noChangeArrowheads="1"/>
          </p:cNvSpPr>
          <p:nvPr/>
        </p:nvSpPr>
        <p:spPr bwMode="auto">
          <a:xfrm>
            <a:off x="5724128" y="3717032"/>
            <a:ext cx="1459523" cy="13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sz="2200">
                <a:solidFill>
                  <a:schemeClr val="tx1"/>
                </a:solidFill>
                <a:latin typeface="Myriad" pitchFamily="34" charset="0"/>
              </a:defRPr>
            </a:lvl1pPr>
            <a:lvl2pPr marL="742950" indent="-285750">
              <a:defRPr sz="2200">
                <a:solidFill>
                  <a:schemeClr val="tx1"/>
                </a:solidFill>
                <a:latin typeface="Myriad" pitchFamily="34" charset="0"/>
              </a:defRPr>
            </a:lvl2pPr>
            <a:lvl3pPr marL="1143000" indent="-228600">
              <a:defRPr sz="2200">
                <a:solidFill>
                  <a:schemeClr val="tx1"/>
                </a:solidFill>
                <a:latin typeface="Myriad" pitchFamily="34" charset="0"/>
              </a:defRPr>
            </a:lvl3pPr>
            <a:lvl4pPr marL="1600200" indent="-228600">
              <a:defRPr sz="2200">
                <a:solidFill>
                  <a:schemeClr val="tx1"/>
                </a:solidFill>
                <a:latin typeface="Myriad" pitchFamily="34" charset="0"/>
              </a:defRPr>
            </a:lvl4pPr>
            <a:lvl5pPr marL="2057400" indent="-228600">
              <a:defRPr sz="2200">
                <a:solidFill>
                  <a:schemeClr val="tx1"/>
                </a:solidFill>
                <a:latin typeface="Myriad" pitchFamily="34" charset="0"/>
              </a:defRPr>
            </a:lvl5pPr>
            <a:lvl6pPr marL="2514600" indent="-228600" eaLnBrk="0" fontAlgn="base" hangingPunct="0">
              <a:spcBef>
                <a:spcPct val="0"/>
              </a:spcBef>
              <a:spcAft>
                <a:spcPct val="0"/>
              </a:spcAft>
              <a:defRPr sz="2200">
                <a:solidFill>
                  <a:schemeClr val="tx1"/>
                </a:solidFill>
                <a:latin typeface="Myriad" pitchFamily="34" charset="0"/>
              </a:defRPr>
            </a:lvl6pPr>
            <a:lvl7pPr marL="2971800" indent="-228600" eaLnBrk="0" fontAlgn="base" hangingPunct="0">
              <a:spcBef>
                <a:spcPct val="0"/>
              </a:spcBef>
              <a:spcAft>
                <a:spcPct val="0"/>
              </a:spcAft>
              <a:defRPr sz="2200">
                <a:solidFill>
                  <a:schemeClr val="tx1"/>
                </a:solidFill>
                <a:latin typeface="Myriad" pitchFamily="34" charset="0"/>
              </a:defRPr>
            </a:lvl7pPr>
            <a:lvl8pPr marL="3429000" indent="-228600" eaLnBrk="0" fontAlgn="base" hangingPunct="0">
              <a:spcBef>
                <a:spcPct val="0"/>
              </a:spcBef>
              <a:spcAft>
                <a:spcPct val="0"/>
              </a:spcAft>
              <a:defRPr sz="2200">
                <a:solidFill>
                  <a:schemeClr val="tx1"/>
                </a:solidFill>
                <a:latin typeface="Myriad" pitchFamily="34" charset="0"/>
              </a:defRPr>
            </a:lvl8pPr>
            <a:lvl9pPr marL="3886200" indent="-228600" eaLnBrk="0" fontAlgn="base" hangingPunct="0">
              <a:spcBef>
                <a:spcPct val="0"/>
              </a:spcBef>
              <a:spcAft>
                <a:spcPct val="0"/>
              </a:spcAft>
              <a:defRPr sz="2200">
                <a:solidFill>
                  <a:schemeClr val="tx1"/>
                </a:solidFill>
                <a:latin typeface="Myriad" pitchFamily="34" charset="0"/>
              </a:defRPr>
            </a:lvl9pPr>
          </a:lstStyle>
          <a:p>
            <a:pPr>
              <a:lnSpc>
                <a:spcPct val="90000"/>
              </a:lnSpc>
              <a:spcBef>
                <a:spcPct val="20000"/>
              </a:spcBef>
              <a:buClr>
                <a:srgbClr val="FFF12F"/>
              </a:buClr>
            </a:pPr>
            <a:r>
              <a:rPr lang="en-US" altLang="nl-NL" sz="1600" dirty="0">
                <a:solidFill>
                  <a:schemeClr val="folHlink"/>
                </a:solidFill>
                <a:latin typeface="Century Gothic" pitchFamily="34" charset="0"/>
                <a:ea typeface="ヒラギノ角ゴ Pro W3" pitchFamily="16" charset="-128"/>
              </a:rPr>
              <a:t>Inschrijver 1</a:t>
            </a:r>
          </a:p>
          <a:p>
            <a:pPr>
              <a:lnSpc>
                <a:spcPct val="90000"/>
              </a:lnSpc>
              <a:spcBef>
                <a:spcPct val="20000"/>
              </a:spcBef>
              <a:buClr>
                <a:srgbClr val="FFF12F"/>
              </a:buClr>
            </a:pPr>
            <a:r>
              <a:rPr lang="en-US" altLang="nl-NL" sz="1600" dirty="0">
                <a:solidFill>
                  <a:schemeClr val="folHlink"/>
                </a:solidFill>
                <a:latin typeface="Century Gothic" pitchFamily="34" charset="0"/>
                <a:ea typeface="ヒラギノ角ゴ Pro W3" pitchFamily="16" charset="-128"/>
              </a:rPr>
              <a:t>Inschrijver </a:t>
            </a:r>
            <a:r>
              <a:rPr lang="en-US" altLang="nl-NL" sz="1600" dirty="0" smtClean="0">
                <a:solidFill>
                  <a:schemeClr val="folHlink"/>
                </a:solidFill>
                <a:latin typeface="Century Gothic" pitchFamily="34" charset="0"/>
                <a:ea typeface="ヒラギノ角ゴ Pro W3" pitchFamily="16" charset="-128"/>
              </a:rPr>
              <a:t>2 en 3</a:t>
            </a:r>
          </a:p>
          <a:p>
            <a:pPr>
              <a:lnSpc>
                <a:spcPct val="90000"/>
              </a:lnSpc>
              <a:spcBef>
                <a:spcPct val="20000"/>
              </a:spcBef>
              <a:buClr>
                <a:srgbClr val="FFF12F"/>
              </a:buClr>
            </a:pPr>
            <a:r>
              <a:rPr lang="en-US" altLang="nl-NL" sz="1600" dirty="0" smtClean="0">
                <a:solidFill>
                  <a:schemeClr val="folHlink"/>
                </a:solidFill>
                <a:latin typeface="Century Gothic" pitchFamily="34" charset="0"/>
                <a:ea typeface="ヒラギノ角ゴ Pro W3" pitchFamily="16" charset="-128"/>
              </a:rPr>
              <a:t>         </a:t>
            </a:r>
          </a:p>
          <a:p>
            <a:pPr>
              <a:lnSpc>
                <a:spcPct val="90000"/>
              </a:lnSpc>
              <a:spcBef>
                <a:spcPct val="20000"/>
              </a:spcBef>
              <a:buClr>
                <a:srgbClr val="FFF12F"/>
              </a:buClr>
            </a:pPr>
            <a:r>
              <a:rPr lang="en-US" altLang="nl-NL" sz="1600" dirty="0" smtClean="0">
                <a:solidFill>
                  <a:schemeClr val="folHlink"/>
                </a:solidFill>
                <a:latin typeface="Century Gothic" pitchFamily="34" charset="0"/>
                <a:ea typeface="ヒラギノ角ゴ Pro W3" pitchFamily="16" charset="-128"/>
              </a:rPr>
              <a:t>Inschrijver 4</a:t>
            </a:r>
          </a:p>
        </p:txBody>
      </p:sp>
    </p:spTree>
    <p:extLst>
      <p:ext uri="{BB962C8B-B14F-4D97-AF65-F5344CB8AC3E}">
        <p14:creationId xmlns:p14="http://schemas.microsoft.com/office/powerpoint/2010/main" val="7961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124744"/>
            <a:ext cx="8229600" cy="1143000"/>
          </a:xfrm>
        </p:spPr>
        <p:txBody>
          <a:bodyPr/>
          <a:lstStyle/>
          <a:p>
            <a:r>
              <a:rPr lang="nl-NL" dirty="0" smtClean="0"/>
              <a:t>BVP in het kort</a:t>
            </a:r>
            <a:endParaRPr lang="nl-NL" dirty="0"/>
          </a:p>
        </p:txBody>
      </p:sp>
      <p:sp>
        <p:nvSpPr>
          <p:cNvPr id="3" name="Tijdelijke aanduiding voor inhoud 2"/>
          <p:cNvSpPr>
            <a:spLocks noGrp="1"/>
          </p:cNvSpPr>
          <p:nvPr>
            <p:ph idx="1"/>
          </p:nvPr>
        </p:nvSpPr>
        <p:spPr>
          <a:xfrm>
            <a:off x="539552" y="1600200"/>
            <a:ext cx="8229600" cy="5257800"/>
          </a:xfrm>
        </p:spPr>
        <p:txBody>
          <a:bodyPr/>
          <a:lstStyle/>
          <a:p>
            <a:pPr>
              <a:buNone/>
            </a:pPr>
            <a:endParaRPr lang="nl-NL" dirty="0" smtClean="0"/>
          </a:p>
          <a:p>
            <a:r>
              <a:rPr lang="nl-NL" sz="2800" dirty="0" smtClean="0"/>
              <a:t>Meeste waarde voor een vooraf vastgesteld plafondprijs</a:t>
            </a:r>
          </a:p>
          <a:p>
            <a:r>
              <a:rPr lang="nl-NL" sz="2800" dirty="0" smtClean="0"/>
              <a:t>Minimaliseren en managen van risico’s</a:t>
            </a:r>
          </a:p>
          <a:p>
            <a:r>
              <a:rPr lang="nl-NL" sz="2800" dirty="0" smtClean="0"/>
              <a:t>Minimaliseren van besluitvorming en transacties</a:t>
            </a:r>
          </a:p>
          <a:p>
            <a:r>
              <a:rPr lang="nl-NL" sz="2800" dirty="0" smtClean="0"/>
              <a:t>Vergroten van winst voor de aanbieders</a:t>
            </a:r>
          </a:p>
          <a:p>
            <a:r>
              <a:rPr lang="nl-NL" sz="2800" dirty="0" smtClean="0"/>
              <a:t>Geen beloftes maar verifieerbare prestatiemeting</a:t>
            </a:r>
          </a:p>
          <a:p>
            <a:r>
              <a:rPr lang="nl-NL" sz="2800" dirty="0" smtClean="0"/>
              <a:t>De best beschikbare aanbieder faciliteren in het uitvoeren van zijn werk als expert  </a:t>
            </a:r>
          </a:p>
          <a:p>
            <a:pPr>
              <a:buNone/>
            </a:pPr>
            <a:endParaRPr lang="nl-NL" dirty="0"/>
          </a:p>
        </p:txBody>
      </p:sp>
    </p:spTree>
    <p:extLst>
      <p:ext uri="{BB962C8B-B14F-4D97-AF65-F5344CB8AC3E}">
        <p14:creationId xmlns:p14="http://schemas.microsoft.com/office/powerpoint/2010/main" val="3448995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980728"/>
            <a:ext cx="8229600" cy="720080"/>
          </a:xfrm>
        </p:spPr>
        <p:txBody>
          <a:bodyPr/>
          <a:lstStyle/>
          <a:p>
            <a:r>
              <a:rPr lang="nl-NL" dirty="0" smtClean="0"/>
              <a:t>Voorkeur naar uit?</a:t>
            </a:r>
            <a:endParaRPr lang="nl-NL" dirty="0"/>
          </a:p>
        </p:txBody>
      </p:sp>
      <p:sp>
        <p:nvSpPr>
          <p:cNvPr id="3" name="Tijdelijke aanduiding voor inhoud 2"/>
          <p:cNvSpPr>
            <a:spLocks noGrp="1"/>
          </p:cNvSpPr>
          <p:nvPr>
            <p:ph idx="1"/>
          </p:nvPr>
        </p:nvSpPr>
        <p:spPr>
          <a:xfrm>
            <a:off x="179512" y="1600200"/>
            <a:ext cx="9721080" cy="5717232"/>
          </a:xfrm>
        </p:spPr>
        <p:txBody>
          <a:bodyPr/>
          <a:lstStyle/>
          <a:p>
            <a:pPr>
              <a:buNone/>
            </a:pPr>
            <a:r>
              <a:rPr lang="nl-NL" sz="2700" b="1" dirty="0" smtClean="0"/>
              <a:t>Scenario A</a:t>
            </a:r>
          </a:p>
          <a:p>
            <a:r>
              <a:rPr lang="nl-NL" sz="2700" dirty="0" smtClean="0"/>
              <a:t>Ik ga naar een chirurg:</a:t>
            </a:r>
          </a:p>
          <a:p>
            <a:r>
              <a:rPr lang="nl-NL" sz="2700" dirty="0" smtClean="0"/>
              <a:t>Vertel hem hoe hij mij moet opereren</a:t>
            </a:r>
          </a:p>
          <a:p>
            <a:r>
              <a:rPr lang="nl-NL" sz="2700" dirty="0" smtClean="0"/>
              <a:t>Vertel hem hoe hij zijn team moet samenstellen</a:t>
            </a:r>
          </a:p>
          <a:p>
            <a:r>
              <a:rPr lang="nl-NL" sz="2700" dirty="0" smtClean="0"/>
              <a:t>Vertel hem welke instrumenten hij moet gebruiken en </a:t>
            </a:r>
            <a:br>
              <a:rPr lang="nl-NL" sz="2700" dirty="0" smtClean="0"/>
            </a:br>
            <a:r>
              <a:rPr lang="nl-NL" sz="2700" dirty="0" smtClean="0"/>
              <a:t>hoeveel narcose</a:t>
            </a:r>
          </a:p>
          <a:p>
            <a:r>
              <a:rPr lang="nl-NL" sz="2700" dirty="0" smtClean="0"/>
              <a:t>Huur anderen in om hem te vertellen hoe hij moet operen</a:t>
            </a:r>
          </a:p>
          <a:p>
            <a:pPr>
              <a:buNone/>
            </a:pPr>
            <a:r>
              <a:rPr lang="nl-NL" sz="2700" dirty="0" smtClean="0"/>
              <a:t> </a:t>
            </a:r>
            <a:r>
              <a:rPr lang="nl-NL" sz="2700" b="1" dirty="0" smtClean="0"/>
              <a:t>Scenario B</a:t>
            </a:r>
          </a:p>
          <a:p>
            <a:r>
              <a:rPr lang="nl-NL" sz="2700" dirty="0" smtClean="0"/>
              <a:t>Ik ga naar een ervaren chirurg die veel </a:t>
            </a:r>
            <a:br>
              <a:rPr lang="nl-NL" sz="2700" dirty="0" smtClean="0"/>
            </a:br>
            <a:r>
              <a:rPr lang="nl-NL" sz="2700" dirty="0" smtClean="0"/>
              <a:t>operaties met goed gevolg heeft uitgevoerd </a:t>
            </a:r>
            <a:br>
              <a:rPr lang="nl-NL" sz="2700" dirty="0" smtClean="0"/>
            </a:br>
            <a:r>
              <a:rPr lang="nl-NL" sz="2700" dirty="0" smtClean="0"/>
              <a:t>en laat mij door hem opereren? </a:t>
            </a:r>
          </a:p>
          <a:p>
            <a:pPr>
              <a:buNone/>
            </a:pPr>
            <a:endParaRPr lang="nl-NL" dirty="0" smtClean="0"/>
          </a:p>
          <a:p>
            <a:pPr>
              <a:buNone/>
            </a:pPr>
            <a:endParaRPr lang="nl-NL" dirty="0" smtClean="0"/>
          </a:p>
          <a:p>
            <a:pPr>
              <a:buNone/>
            </a:pPr>
            <a:endParaRPr lang="nl-NL" dirty="0" smtClean="0"/>
          </a:p>
          <a:p>
            <a:pPr>
              <a:buNone/>
            </a:pPr>
            <a:endParaRPr lang="nl-NL"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5301208"/>
            <a:ext cx="1544471" cy="137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597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755576" y="1340768"/>
            <a:ext cx="7772400" cy="877887"/>
          </a:xfrm>
          <a:prstGeom prst="rect">
            <a:avLst/>
          </a:prstGeom>
          <a:noFill/>
          <a:ln w="9525">
            <a:noFill/>
            <a:miter lim="800000"/>
            <a:headEnd/>
            <a:tailEnd/>
          </a:ln>
        </p:spPr>
        <p:txBody>
          <a:bodyPr/>
          <a:lstStyle/>
          <a:p>
            <a:pPr algn="ctr"/>
            <a:r>
              <a:rPr lang="nl-NL" sz="4400" b="0" dirty="0" smtClean="0"/>
              <a:t>Introductie</a:t>
            </a:r>
            <a:endParaRPr lang="nl-NL" sz="4400" b="0" dirty="0"/>
          </a:p>
        </p:txBody>
      </p:sp>
      <p:sp>
        <p:nvSpPr>
          <p:cNvPr id="4" name="Tijdelijke aanduiding voor inhoud 2"/>
          <p:cNvSpPr>
            <a:spLocks noGrp="1"/>
          </p:cNvSpPr>
          <p:nvPr>
            <p:ph idx="1"/>
          </p:nvPr>
        </p:nvSpPr>
        <p:spPr bwMode="auto">
          <a:xfrm>
            <a:off x="611560" y="2132856"/>
            <a:ext cx="8229600" cy="397728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 typeface="Arial" charset="0"/>
              <a:buNone/>
            </a:pPr>
            <a:r>
              <a:rPr lang="nl-NL" b="1" dirty="0" smtClean="0">
                <a:solidFill>
                  <a:srgbClr val="FF0000"/>
                </a:solidFill>
              </a:rPr>
              <a:t>Wie zijn wij?</a:t>
            </a:r>
          </a:p>
          <a:p>
            <a:r>
              <a:rPr lang="nl-NL" dirty="0" smtClean="0">
                <a:latin typeface="Calibri" panose="020F0502020204030204" pitchFamily="34" charset="0"/>
              </a:rPr>
              <a:t>Opdrachtgever: Building Breda </a:t>
            </a:r>
            <a:endParaRPr lang="nl-NL" dirty="0">
              <a:latin typeface="Calibri" panose="020F0502020204030204" pitchFamily="34" charset="0"/>
            </a:endParaRPr>
          </a:p>
          <a:p>
            <a:r>
              <a:rPr lang="nl-NL" dirty="0" smtClean="0">
                <a:latin typeface="Calibri" panose="020F0502020204030204" pitchFamily="34" charset="0"/>
              </a:rPr>
              <a:t>BB -  </a:t>
            </a:r>
            <a:r>
              <a:rPr lang="nl-NL" dirty="0" err="1" smtClean="0">
                <a:latin typeface="Calibri" panose="020F0502020204030204" pitchFamily="34" charset="0"/>
              </a:rPr>
              <a:t>Mencia</a:t>
            </a:r>
            <a:r>
              <a:rPr lang="nl-NL" dirty="0" smtClean="0">
                <a:latin typeface="Calibri" panose="020F0502020204030204" pitchFamily="34" charset="0"/>
              </a:rPr>
              <a:t> de Mendoza: Dhr. T. Dams</a:t>
            </a:r>
          </a:p>
          <a:p>
            <a:r>
              <a:rPr lang="nl-NL" dirty="0" smtClean="0">
                <a:latin typeface="Calibri" panose="020F0502020204030204" pitchFamily="34" charset="0"/>
              </a:rPr>
              <a:t>BB – ISB: Dhr. G. Rombouts</a:t>
            </a:r>
          </a:p>
          <a:p>
            <a:r>
              <a:rPr lang="nl-NL" dirty="0" smtClean="0">
                <a:latin typeface="Calibri" panose="020F0502020204030204" pitchFamily="34" charset="0"/>
              </a:rPr>
              <a:t>Inkoopmanager: </a:t>
            </a:r>
            <a:r>
              <a:rPr lang="nl-NL" dirty="0" err="1" smtClean="0">
                <a:latin typeface="Calibri" panose="020F0502020204030204" pitchFamily="34" charset="0"/>
              </a:rPr>
              <a:t>Inkopo</a:t>
            </a:r>
            <a:r>
              <a:rPr lang="nl-NL" dirty="0" smtClean="0">
                <a:latin typeface="Calibri" panose="020F0502020204030204" pitchFamily="34" charset="0"/>
              </a:rPr>
              <a:t> – Dhr. L. Pothof</a:t>
            </a:r>
          </a:p>
          <a:p>
            <a:r>
              <a:rPr lang="nl-NL" dirty="0" smtClean="0">
                <a:latin typeface="Calibri" panose="020F0502020204030204" pitchFamily="34" charset="0"/>
              </a:rPr>
              <a:t>Projectmanagement:  </a:t>
            </a:r>
            <a:r>
              <a:rPr lang="nl-NL" dirty="0">
                <a:latin typeface="Calibri" panose="020F0502020204030204" pitchFamily="34" charset="0"/>
              </a:rPr>
              <a:t>AVANT </a:t>
            </a:r>
            <a:r>
              <a:rPr lang="nl-NL" dirty="0" smtClean="0">
                <a:latin typeface="Calibri" panose="020F0502020204030204" pitchFamily="34" charset="0"/>
              </a:rPr>
              <a:t>Bouwpartners: </a:t>
            </a:r>
            <a:endParaRPr lang="nl-NL" dirty="0">
              <a:latin typeface="Calibri" panose="020F0502020204030204" pitchFamily="34" charset="0"/>
            </a:endParaRPr>
          </a:p>
          <a:p>
            <a:pPr marL="0" indent="0">
              <a:buNone/>
            </a:pPr>
            <a:r>
              <a:rPr lang="nl-NL" dirty="0" smtClean="0">
                <a:latin typeface="Calibri" panose="020F0502020204030204" pitchFamily="34" charset="0"/>
              </a:rPr>
              <a:t>    - Dhr. S. Kromwijk </a:t>
            </a:r>
          </a:p>
          <a:p>
            <a:pPr marL="0" indent="0">
              <a:buNone/>
            </a:pPr>
            <a:r>
              <a:rPr lang="nl-NL" dirty="0">
                <a:latin typeface="Calibri" panose="020F0502020204030204" pitchFamily="34" charset="0"/>
              </a:rPr>
              <a:t> </a:t>
            </a:r>
            <a:r>
              <a:rPr lang="nl-NL" dirty="0" smtClean="0">
                <a:latin typeface="Calibri" panose="020F0502020204030204" pitchFamily="34" charset="0"/>
              </a:rPr>
              <a:t>   - Dhr. L. Immerzeel</a:t>
            </a:r>
            <a:endParaRPr lang="nl-NL" dirty="0">
              <a:latin typeface="Calibri" panose="020F0502020204030204" pitchFamily="34" charset="0"/>
            </a:endParaRPr>
          </a:p>
          <a:p>
            <a:pPr marL="0" indent="0" eaLnBrk="1" hangingPunct="1">
              <a:buFont typeface="Arial" charset="0"/>
              <a:buNone/>
            </a:pPr>
            <a:endParaRPr lang="nl-NL" b="1" dirty="0" smtClean="0">
              <a:solidFill>
                <a:srgbClr val="FF0000"/>
              </a:solidFill>
            </a:endParaRPr>
          </a:p>
        </p:txBody>
      </p:sp>
    </p:spTree>
    <p:extLst>
      <p:ext uri="{BB962C8B-B14F-4D97-AF65-F5344CB8AC3E}">
        <p14:creationId xmlns:p14="http://schemas.microsoft.com/office/powerpoint/2010/main" val="1538742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“Expert”</a:t>
            </a:r>
            <a:br>
              <a:rPr lang="nl-NL" dirty="0" smtClean="0"/>
            </a:br>
            <a:endParaRPr lang="nl-NL" dirty="0"/>
          </a:p>
        </p:txBody>
      </p:sp>
      <p:sp>
        <p:nvSpPr>
          <p:cNvPr id="3" name="Tijdelijke aanduiding voor inhoud 2"/>
          <p:cNvSpPr>
            <a:spLocks noGrp="1"/>
          </p:cNvSpPr>
          <p:nvPr>
            <p:ph idx="1"/>
          </p:nvPr>
        </p:nvSpPr>
        <p:spPr>
          <a:xfrm>
            <a:off x="395536" y="2060848"/>
            <a:ext cx="8229600" cy="5257800"/>
          </a:xfrm>
        </p:spPr>
        <p:txBody>
          <a:bodyPr/>
          <a:lstStyle/>
          <a:p>
            <a:pPr>
              <a:buNone/>
            </a:pPr>
            <a:r>
              <a:rPr lang="nl-NL" sz="2800" dirty="0" smtClean="0"/>
              <a:t>Wij zoeken ‘de expert’, een expert is iemand die:</a:t>
            </a:r>
          </a:p>
          <a:p>
            <a:r>
              <a:rPr lang="nl-NL" sz="2800" dirty="0" smtClean="0"/>
              <a:t>Het gehele project kan overzien;</a:t>
            </a:r>
          </a:p>
          <a:p>
            <a:r>
              <a:rPr lang="nl-NL" sz="2800" dirty="0" smtClean="0"/>
              <a:t>De projectdoelstellingen en de belangen van de opdrachtgever helder voor ogen heeft;</a:t>
            </a:r>
          </a:p>
          <a:p>
            <a:r>
              <a:rPr lang="nl-NL" sz="2800" dirty="0" smtClean="0"/>
              <a:t>Risico’s voor het project kan herkennen en weet te minimaliseren;</a:t>
            </a:r>
          </a:p>
          <a:p>
            <a:r>
              <a:rPr lang="nl-NL" sz="2800" dirty="0" smtClean="0"/>
              <a:t>Die in staat is om de meeste waarde voor de laagste prijs te realiseren.</a:t>
            </a:r>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1712258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Traditioneel versus BVP</a:t>
            </a:r>
            <a:endParaRPr lang="nl-NL" dirty="0"/>
          </a:p>
        </p:txBody>
      </p:sp>
      <p:graphicFrame>
        <p:nvGraphicFramePr>
          <p:cNvPr id="7" name="Tabel 6"/>
          <p:cNvGraphicFramePr>
            <a:graphicFrameLocks noGrp="1"/>
          </p:cNvGraphicFramePr>
          <p:nvPr/>
        </p:nvGraphicFramePr>
        <p:xfrm>
          <a:off x="1475656" y="1988840"/>
          <a:ext cx="6248504" cy="4206240"/>
        </p:xfrm>
        <a:graphic>
          <a:graphicData uri="http://schemas.openxmlformats.org/drawingml/2006/table">
            <a:tbl>
              <a:tblPr firstRow="1" firstCol="1">
                <a:tableStyleId>{2D5ABB26-0587-4C30-8999-92F81FD0307C}</a:tableStyleId>
              </a:tblPr>
              <a:tblGrid>
                <a:gridCol w="3124252">
                  <a:extLst>
                    <a:ext uri="{9D8B030D-6E8A-4147-A177-3AD203B41FA5}">
                      <a16:colId xmlns="" xmlns:a16="http://schemas.microsoft.com/office/drawing/2014/main" val="20000"/>
                    </a:ext>
                  </a:extLst>
                </a:gridCol>
                <a:gridCol w="3124252">
                  <a:extLst>
                    <a:ext uri="{9D8B030D-6E8A-4147-A177-3AD203B41FA5}">
                      <a16:colId xmlns="" xmlns:a16="http://schemas.microsoft.com/office/drawing/2014/main" val="20001"/>
                    </a:ext>
                  </a:extLst>
                </a:gridCol>
              </a:tblGrid>
              <a:tr h="234398">
                <a:tc>
                  <a:txBody>
                    <a:bodyPr/>
                    <a:lstStyle/>
                    <a:p>
                      <a:pPr>
                        <a:lnSpc>
                          <a:spcPct val="115000"/>
                        </a:lnSpc>
                        <a:spcAft>
                          <a:spcPts val="0"/>
                        </a:spcAft>
                      </a:pPr>
                      <a:r>
                        <a:rPr lang="nl-NL" sz="2000" b="1" dirty="0">
                          <a:solidFill>
                            <a:schemeClr val="tx1">
                              <a:lumMod val="75000"/>
                              <a:lumOff val="25000"/>
                            </a:schemeClr>
                          </a:solidFill>
                          <a:effectLst/>
                          <a:latin typeface="Calibri" pitchFamily="34" charset="0"/>
                        </a:rPr>
                        <a:t>Traditioneel</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tc>
                  <a:txBody>
                    <a:bodyPr/>
                    <a:lstStyle/>
                    <a:p>
                      <a:pPr>
                        <a:lnSpc>
                          <a:spcPct val="115000"/>
                        </a:lnSpc>
                        <a:spcAft>
                          <a:spcPts val="0"/>
                        </a:spcAft>
                      </a:pPr>
                      <a:r>
                        <a:rPr lang="nl-NL" sz="2000" b="1" dirty="0" smtClean="0">
                          <a:solidFill>
                            <a:schemeClr val="tx1">
                              <a:lumMod val="75000"/>
                              <a:lumOff val="25000"/>
                            </a:schemeClr>
                          </a:solidFill>
                          <a:effectLst/>
                          <a:latin typeface="Calibri" pitchFamily="34" charset="0"/>
                        </a:rPr>
                        <a:t>Prestatie-inkoop</a:t>
                      </a:r>
                      <a:r>
                        <a:rPr lang="nl-NL" sz="2000" b="1" dirty="0">
                          <a:solidFill>
                            <a:schemeClr val="tx1">
                              <a:lumMod val="75000"/>
                              <a:lumOff val="25000"/>
                            </a:schemeClr>
                          </a:solidFill>
                          <a:effectLst/>
                          <a:latin typeface="Calibri" pitchFamily="34" charset="0"/>
                        </a:rPr>
                        <a:t> </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extLst>
                  <a:ext uri="{0D108BD9-81ED-4DB2-BD59-A6C34878D82A}">
                    <a16:rowId xmlns="" xmlns:a16="http://schemas.microsoft.com/office/drawing/2014/main" val="10000"/>
                  </a:ext>
                </a:extLst>
              </a:tr>
              <a:tr h="703195">
                <a:tc>
                  <a:txBody>
                    <a:bodyPr/>
                    <a:lstStyle/>
                    <a:p>
                      <a:pPr>
                        <a:lnSpc>
                          <a:spcPct val="115000"/>
                        </a:lnSpc>
                        <a:spcAft>
                          <a:spcPts val="0"/>
                        </a:spcAft>
                      </a:pPr>
                      <a:r>
                        <a:rPr lang="nl-NL" sz="2000" dirty="0">
                          <a:solidFill>
                            <a:schemeClr val="tx1">
                              <a:lumMod val="75000"/>
                              <a:lumOff val="25000"/>
                            </a:schemeClr>
                          </a:solidFill>
                          <a:effectLst/>
                          <a:latin typeface="Calibri" pitchFamily="34" charset="0"/>
                        </a:rPr>
                        <a:t>Reactieve leverancier, opdrachtgever stuurt aan </a:t>
                      </a:r>
                      <a:endParaRPr lang="nl-NL" sz="2000" dirty="0" smtClean="0">
                        <a:solidFill>
                          <a:schemeClr val="tx1">
                            <a:lumMod val="75000"/>
                            <a:lumOff val="25000"/>
                          </a:schemeClr>
                        </a:solidFill>
                        <a:effectLst/>
                        <a:latin typeface="Calibri" pitchFamily="34" charset="0"/>
                      </a:endParaRPr>
                    </a:p>
                    <a:p>
                      <a:pPr>
                        <a:lnSpc>
                          <a:spcPct val="115000"/>
                        </a:lnSpc>
                        <a:spcAft>
                          <a:spcPts val="0"/>
                        </a:spcAft>
                      </a:pPr>
                      <a:r>
                        <a:rPr lang="nl-NL" sz="2000" dirty="0" smtClean="0">
                          <a:solidFill>
                            <a:schemeClr val="tx1">
                              <a:lumMod val="75000"/>
                              <a:lumOff val="25000"/>
                            </a:schemeClr>
                          </a:solidFill>
                          <a:effectLst/>
                          <a:latin typeface="Calibri" pitchFamily="34" charset="0"/>
                        </a:rPr>
                        <a:t>en neemt </a:t>
                      </a:r>
                      <a:r>
                        <a:rPr lang="nl-NL" sz="2000" dirty="0">
                          <a:solidFill>
                            <a:schemeClr val="tx1">
                              <a:lumMod val="75000"/>
                              <a:lumOff val="25000"/>
                            </a:schemeClr>
                          </a:solidFill>
                          <a:effectLst/>
                          <a:latin typeface="Calibri" pitchFamily="34" charset="0"/>
                        </a:rPr>
                        <a:t>beslissingen</a:t>
                      </a:r>
                      <a:r>
                        <a:rPr lang="nl-NL" sz="2000" dirty="0" smtClean="0">
                          <a:solidFill>
                            <a:schemeClr val="tx1">
                              <a:lumMod val="75000"/>
                              <a:lumOff val="25000"/>
                            </a:schemeClr>
                          </a:solidFill>
                          <a:effectLst/>
                          <a:latin typeface="Calibri" pitchFamily="34" charset="0"/>
                        </a:rPr>
                        <a:t>.</a:t>
                      </a:r>
                    </a:p>
                    <a:p>
                      <a:pPr>
                        <a:lnSpc>
                          <a:spcPct val="115000"/>
                        </a:lnSpc>
                        <a:spcAft>
                          <a:spcPts val="0"/>
                        </a:spcAft>
                      </a:pP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tc>
                  <a:txBody>
                    <a:bodyPr/>
                    <a:lstStyle/>
                    <a:p>
                      <a:pPr>
                        <a:lnSpc>
                          <a:spcPct val="115000"/>
                        </a:lnSpc>
                        <a:spcAft>
                          <a:spcPts val="0"/>
                        </a:spcAft>
                      </a:pPr>
                      <a:r>
                        <a:rPr lang="nl-NL" sz="2000" dirty="0">
                          <a:solidFill>
                            <a:schemeClr val="tx1">
                              <a:lumMod val="75000"/>
                              <a:lumOff val="25000"/>
                            </a:schemeClr>
                          </a:solidFill>
                          <a:effectLst/>
                          <a:latin typeface="Calibri" pitchFamily="34" charset="0"/>
                        </a:rPr>
                        <a:t>Proactieve leverancier, die aanstuurt en het nemen van </a:t>
                      </a:r>
                      <a:r>
                        <a:rPr lang="nl-NL" sz="2000" dirty="0" smtClean="0">
                          <a:solidFill>
                            <a:schemeClr val="tx1">
                              <a:lumMod val="75000"/>
                              <a:lumOff val="25000"/>
                            </a:schemeClr>
                          </a:solidFill>
                          <a:effectLst/>
                          <a:latin typeface="Calibri" pitchFamily="34" charset="0"/>
                        </a:rPr>
                        <a:t>beslissingen wordt </a:t>
                      </a:r>
                      <a:r>
                        <a:rPr lang="nl-NL" sz="2000" dirty="0">
                          <a:solidFill>
                            <a:schemeClr val="tx1">
                              <a:lumMod val="75000"/>
                              <a:lumOff val="25000"/>
                            </a:schemeClr>
                          </a:solidFill>
                          <a:effectLst/>
                          <a:latin typeface="Calibri" pitchFamily="34" charset="0"/>
                        </a:rPr>
                        <a:t>minimaal. </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extLst>
                  <a:ext uri="{0D108BD9-81ED-4DB2-BD59-A6C34878D82A}">
                    <a16:rowId xmlns="" xmlns:a16="http://schemas.microsoft.com/office/drawing/2014/main" val="10001"/>
                  </a:ext>
                </a:extLst>
              </a:tr>
              <a:tr h="703195">
                <a:tc>
                  <a:txBody>
                    <a:bodyPr/>
                    <a:lstStyle/>
                    <a:p>
                      <a:pPr>
                        <a:lnSpc>
                          <a:spcPct val="115000"/>
                        </a:lnSpc>
                        <a:spcAft>
                          <a:spcPts val="0"/>
                        </a:spcAft>
                      </a:pPr>
                      <a:r>
                        <a:rPr lang="nl-NL" sz="2000" dirty="0">
                          <a:solidFill>
                            <a:schemeClr val="tx1">
                              <a:lumMod val="75000"/>
                              <a:lumOff val="25000"/>
                            </a:schemeClr>
                          </a:solidFill>
                          <a:effectLst/>
                          <a:latin typeface="Calibri" pitchFamily="34" charset="0"/>
                        </a:rPr>
                        <a:t>Focus </a:t>
                      </a:r>
                      <a:r>
                        <a:rPr lang="nl-NL" sz="2000" dirty="0" smtClean="0">
                          <a:solidFill>
                            <a:schemeClr val="tx1">
                              <a:lumMod val="75000"/>
                              <a:lumOff val="25000"/>
                            </a:schemeClr>
                          </a:solidFill>
                          <a:effectLst/>
                          <a:latin typeface="Calibri" pitchFamily="34" charset="0"/>
                        </a:rPr>
                        <a:t>op alleen het </a:t>
                      </a:r>
                      <a:r>
                        <a:rPr lang="nl-NL" sz="2000" dirty="0">
                          <a:solidFill>
                            <a:schemeClr val="tx1">
                              <a:lumMod val="75000"/>
                              <a:lumOff val="25000"/>
                            </a:schemeClr>
                          </a:solidFill>
                          <a:effectLst/>
                          <a:latin typeface="Calibri" pitchFamily="34" charset="0"/>
                        </a:rPr>
                        <a:t>minimaliseren van </a:t>
                      </a:r>
                      <a:r>
                        <a:rPr lang="nl-NL" sz="2000" dirty="0" smtClean="0">
                          <a:solidFill>
                            <a:schemeClr val="tx1">
                              <a:lumMod val="75000"/>
                              <a:lumOff val="25000"/>
                            </a:schemeClr>
                          </a:solidFill>
                          <a:effectLst/>
                          <a:latin typeface="Calibri" pitchFamily="34" charset="0"/>
                        </a:rPr>
                        <a:t>de technische </a:t>
                      </a:r>
                      <a:r>
                        <a:rPr lang="nl-NL" sz="2000" dirty="0">
                          <a:solidFill>
                            <a:schemeClr val="tx1">
                              <a:lumMod val="75000"/>
                              <a:lumOff val="25000"/>
                            </a:schemeClr>
                          </a:solidFill>
                          <a:effectLst/>
                          <a:latin typeface="Calibri" pitchFamily="34" charset="0"/>
                        </a:rPr>
                        <a:t>risico’s</a:t>
                      </a:r>
                      <a:r>
                        <a:rPr lang="nl-NL" sz="2000" dirty="0" smtClean="0">
                          <a:solidFill>
                            <a:schemeClr val="tx1">
                              <a:lumMod val="75000"/>
                              <a:lumOff val="25000"/>
                            </a:schemeClr>
                          </a:solidFill>
                          <a:effectLst/>
                          <a:latin typeface="Calibri" pitchFamily="34" charset="0"/>
                        </a:rPr>
                        <a:t>.</a:t>
                      </a:r>
                    </a:p>
                    <a:p>
                      <a:pPr>
                        <a:lnSpc>
                          <a:spcPct val="115000"/>
                        </a:lnSpc>
                        <a:spcAft>
                          <a:spcPts val="0"/>
                        </a:spcAft>
                      </a:pP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tc>
                  <a:txBody>
                    <a:bodyPr/>
                    <a:lstStyle/>
                    <a:p>
                      <a:pPr>
                        <a:lnSpc>
                          <a:spcPct val="115000"/>
                        </a:lnSpc>
                        <a:spcAft>
                          <a:spcPts val="0"/>
                        </a:spcAft>
                      </a:pPr>
                      <a:r>
                        <a:rPr lang="nl-NL" sz="2000" dirty="0" smtClean="0">
                          <a:solidFill>
                            <a:schemeClr val="tx1">
                              <a:lumMod val="75000"/>
                              <a:lumOff val="25000"/>
                            </a:schemeClr>
                          </a:solidFill>
                          <a:effectLst/>
                          <a:latin typeface="Calibri" pitchFamily="34" charset="0"/>
                        </a:rPr>
                        <a:t>Leverancier focus  zich op </a:t>
                      </a:r>
                      <a:r>
                        <a:rPr lang="nl-NL" sz="2000" dirty="0">
                          <a:solidFill>
                            <a:schemeClr val="tx1">
                              <a:lumMod val="75000"/>
                              <a:lumOff val="25000"/>
                            </a:schemeClr>
                          </a:solidFill>
                          <a:effectLst/>
                          <a:latin typeface="Calibri" pitchFamily="34" charset="0"/>
                        </a:rPr>
                        <a:t>risico’s die </a:t>
                      </a:r>
                      <a:r>
                        <a:rPr lang="nl-NL" sz="2000" dirty="0" smtClean="0">
                          <a:solidFill>
                            <a:schemeClr val="tx1">
                              <a:lumMod val="75000"/>
                              <a:lumOff val="25000"/>
                            </a:schemeClr>
                          </a:solidFill>
                          <a:effectLst/>
                          <a:latin typeface="Calibri" pitchFamily="34" charset="0"/>
                        </a:rPr>
                        <a:t>hij niet </a:t>
                      </a:r>
                      <a:r>
                        <a:rPr lang="nl-NL" sz="2000" dirty="0">
                          <a:solidFill>
                            <a:schemeClr val="tx1">
                              <a:lumMod val="75000"/>
                              <a:lumOff val="25000"/>
                            </a:schemeClr>
                          </a:solidFill>
                          <a:effectLst/>
                          <a:latin typeface="Calibri" pitchFamily="34" charset="0"/>
                        </a:rPr>
                        <a:t>in de hand </a:t>
                      </a:r>
                      <a:r>
                        <a:rPr lang="nl-NL" sz="2000" dirty="0" smtClean="0">
                          <a:solidFill>
                            <a:schemeClr val="tx1">
                              <a:lumMod val="75000"/>
                              <a:lumOff val="25000"/>
                            </a:schemeClr>
                          </a:solidFill>
                          <a:effectLst/>
                          <a:latin typeface="Calibri" pitchFamily="34" charset="0"/>
                        </a:rPr>
                        <a:t>heeft.</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extLst>
                  <a:ext uri="{0D108BD9-81ED-4DB2-BD59-A6C34878D82A}">
                    <a16:rowId xmlns="" xmlns:a16="http://schemas.microsoft.com/office/drawing/2014/main" val="10002"/>
                  </a:ext>
                </a:extLst>
              </a:tr>
              <a:tr h="388348">
                <a:tc>
                  <a:txBody>
                    <a:bodyPr/>
                    <a:lstStyle/>
                    <a:p>
                      <a:pPr>
                        <a:lnSpc>
                          <a:spcPct val="115000"/>
                        </a:lnSpc>
                        <a:spcAft>
                          <a:spcPts val="0"/>
                        </a:spcAft>
                      </a:pPr>
                      <a:r>
                        <a:rPr lang="nl-NL" sz="2000" dirty="0">
                          <a:solidFill>
                            <a:schemeClr val="tx1">
                              <a:lumMod val="75000"/>
                              <a:lumOff val="25000"/>
                            </a:schemeClr>
                          </a:solidFill>
                          <a:effectLst/>
                          <a:latin typeface="Calibri" pitchFamily="34" charset="0"/>
                        </a:rPr>
                        <a:t>Wij </a:t>
                      </a:r>
                      <a:r>
                        <a:rPr lang="nl-NL" sz="2000" dirty="0" smtClean="0">
                          <a:solidFill>
                            <a:schemeClr val="tx1">
                              <a:lumMod val="75000"/>
                              <a:lumOff val="25000"/>
                            </a:schemeClr>
                          </a:solidFill>
                          <a:effectLst/>
                          <a:latin typeface="Calibri" pitchFamily="34" charset="0"/>
                        </a:rPr>
                        <a:t>en </a:t>
                      </a:r>
                      <a:r>
                        <a:rPr lang="nl-NL" sz="2000" dirty="0">
                          <a:solidFill>
                            <a:schemeClr val="tx1">
                              <a:lumMod val="75000"/>
                              <a:lumOff val="25000"/>
                            </a:schemeClr>
                          </a:solidFill>
                          <a:effectLst/>
                          <a:latin typeface="Calibri" pitchFamily="34" charset="0"/>
                        </a:rPr>
                        <a:t>jij contact</a:t>
                      </a:r>
                      <a:r>
                        <a:rPr lang="nl-NL" sz="2000" dirty="0" smtClean="0">
                          <a:solidFill>
                            <a:schemeClr val="tx1">
                              <a:lumMod val="75000"/>
                              <a:lumOff val="25000"/>
                            </a:schemeClr>
                          </a:solidFill>
                          <a:effectLst/>
                          <a:latin typeface="Calibri" pitchFamily="34" charset="0"/>
                        </a:rPr>
                        <a:t>.</a:t>
                      </a:r>
                    </a:p>
                    <a:p>
                      <a:pPr>
                        <a:lnSpc>
                          <a:spcPct val="115000"/>
                        </a:lnSpc>
                        <a:spcAft>
                          <a:spcPts val="0"/>
                        </a:spcAft>
                      </a:pP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tc>
                  <a:txBody>
                    <a:bodyPr/>
                    <a:lstStyle/>
                    <a:p>
                      <a:pPr>
                        <a:lnSpc>
                          <a:spcPct val="115000"/>
                        </a:lnSpc>
                        <a:spcAft>
                          <a:spcPts val="0"/>
                        </a:spcAft>
                      </a:pPr>
                      <a:r>
                        <a:rPr lang="nl-NL" sz="2000" dirty="0">
                          <a:solidFill>
                            <a:schemeClr val="tx1">
                              <a:lumMod val="75000"/>
                              <a:lumOff val="25000"/>
                            </a:schemeClr>
                          </a:solidFill>
                          <a:effectLst/>
                          <a:latin typeface="Calibri" pitchFamily="34" charset="0"/>
                        </a:rPr>
                        <a:t>Aligned “ons” contract.</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extLst>
                  <a:ext uri="{0D108BD9-81ED-4DB2-BD59-A6C34878D82A}">
                    <a16:rowId xmlns="" xmlns:a16="http://schemas.microsoft.com/office/drawing/2014/main" val="10003"/>
                  </a:ext>
                </a:extLst>
              </a:tr>
              <a:tr h="343949">
                <a:tc>
                  <a:txBody>
                    <a:bodyPr/>
                    <a:lstStyle/>
                    <a:p>
                      <a:pPr>
                        <a:lnSpc>
                          <a:spcPct val="115000"/>
                        </a:lnSpc>
                        <a:spcAft>
                          <a:spcPts val="0"/>
                        </a:spcAft>
                      </a:pPr>
                      <a:r>
                        <a:rPr lang="nl-NL" sz="2000" dirty="0" smtClean="0">
                          <a:solidFill>
                            <a:schemeClr val="tx1">
                              <a:lumMod val="75000"/>
                              <a:lumOff val="25000"/>
                            </a:schemeClr>
                          </a:solidFill>
                          <a:effectLst/>
                          <a:latin typeface="Calibri" pitchFamily="34" charset="0"/>
                        </a:rPr>
                        <a:t>Win-lose situatie.</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tc>
                  <a:txBody>
                    <a:bodyPr/>
                    <a:lstStyle/>
                    <a:p>
                      <a:pPr>
                        <a:lnSpc>
                          <a:spcPct val="115000"/>
                        </a:lnSpc>
                        <a:spcAft>
                          <a:spcPts val="0"/>
                        </a:spcAft>
                      </a:pPr>
                      <a:r>
                        <a:rPr lang="nl-NL" sz="2000" dirty="0" smtClean="0">
                          <a:solidFill>
                            <a:schemeClr val="tx1">
                              <a:lumMod val="75000"/>
                              <a:lumOff val="25000"/>
                            </a:schemeClr>
                          </a:solidFill>
                          <a:effectLst/>
                          <a:latin typeface="Calibri" pitchFamily="34" charset="0"/>
                        </a:rPr>
                        <a:t>Win-win (partnership). </a:t>
                      </a:r>
                      <a:endParaRPr lang="nl-NL" sz="2000" b="1" dirty="0">
                        <a:solidFill>
                          <a:schemeClr val="tx1">
                            <a:lumMod val="75000"/>
                            <a:lumOff val="25000"/>
                          </a:schemeClr>
                        </a:solidFill>
                        <a:effectLst/>
                        <a:latin typeface="Calibri" pitchFamily="34" charset="0"/>
                        <a:ea typeface="Calibri"/>
                        <a:cs typeface="Times New Roman"/>
                      </a:endParaRPr>
                    </a:p>
                  </a:txBody>
                  <a:tcPr marL="51435" marR="51435"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12821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Waarom niet traditioneel</a:t>
            </a:r>
            <a:endParaRPr lang="nl-NL" dirty="0"/>
          </a:p>
        </p:txBody>
      </p:sp>
      <p:sp>
        <p:nvSpPr>
          <p:cNvPr id="3" name="Tijdelijke aanduiding voor inhoud 2"/>
          <p:cNvSpPr>
            <a:spLocks noGrp="1"/>
          </p:cNvSpPr>
          <p:nvPr>
            <p:ph idx="1"/>
          </p:nvPr>
        </p:nvSpPr>
        <p:spPr>
          <a:xfrm>
            <a:off x="395536" y="2060848"/>
            <a:ext cx="8229600" cy="5257800"/>
          </a:xfrm>
        </p:spPr>
        <p:txBody>
          <a:bodyPr/>
          <a:lstStyle/>
          <a:p>
            <a:pPr>
              <a:buNone/>
            </a:pPr>
            <a:endParaRPr lang="nl-NL" dirty="0" smtClean="0"/>
          </a:p>
          <a:p>
            <a:pPr>
              <a:buNone/>
            </a:pPr>
            <a:endParaRPr lang="nl-NL" dirty="0" smtClean="0"/>
          </a:p>
          <a:p>
            <a:pPr>
              <a:buNone/>
            </a:pPr>
            <a:endParaRPr lang="nl-NL" dirty="0"/>
          </a:p>
        </p:txBody>
      </p:sp>
      <p:pic>
        <p:nvPicPr>
          <p:cNvPr id="4" name="Tijdelijke aanduiding voor inhoud 3" descr="Parkeerpaal blokkeert parkeerplaats.Oosterhou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193" y="1780960"/>
            <a:ext cx="3640015" cy="2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816" y="4040828"/>
            <a:ext cx="3683977" cy="22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Parkeerpaal krijgt eigen oprit.Eindhove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6940" y="1747999"/>
            <a:ext cx="3322936" cy="217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6011" y="4106132"/>
            <a:ext cx="3317696" cy="21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303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BVP</a:t>
            </a:r>
            <a:endParaRPr lang="nl-NL" dirty="0"/>
          </a:p>
        </p:txBody>
      </p:sp>
      <p:sp>
        <p:nvSpPr>
          <p:cNvPr id="3" name="Tijdelijke aanduiding voor inhoud 2"/>
          <p:cNvSpPr>
            <a:spLocks noGrp="1"/>
          </p:cNvSpPr>
          <p:nvPr>
            <p:ph idx="1"/>
          </p:nvPr>
        </p:nvSpPr>
        <p:spPr>
          <a:xfrm>
            <a:off x="395536" y="2060848"/>
            <a:ext cx="8229600" cy="5257800"/>
          </a:xfrm>
        </p:spPr>
        <p:txBody>
          <a:bodyPr/>
          <a:lstStyle/>
          <a:p>
            <a:r>
              <a:rPr lang="nl-NL" sz="2800" dirty="0" smtClean="0"/>
              <a:t>1. Voorbereidingsfase</a:t>
            </a:r>
          </a:p>
          <a:p>
            <a:r>
              <a:rPr lang="nl-NL" sz="2800" dirty="0" smtClean="0"/>
              <a:t>2. Beoordelingsfase</a:t>
            </a:r>
          </a:p>
          <a:p>
            <a:r>
              <a:rPr lang="nl-NL" sz="2800" dirty="0" smtClean="0"/>
              <a:t>3. Concretiseringfase</a:t>
            </a:r>
          </a:p>
          <a:p>
            <a:r>
              <a:rPr lang="nl-NL" sz="2800" dirty="0" smtClean="0"/>
              <a:t>4. Uitvoeringsfase </a:t>
            </a:r>
          </a:p>
          <a:p>
            <a:pPr>
              <a:buNone/>
            </a:pPr>
            <a:endParaRPr lang="nl-NL" dirty="0" smtClean="0"/>
          </a:p>
          <a:p>
            <a:pPr>
              <a:buNone/>
            </a:pPr>
            <a:endParaRPr lang="nl-NL" dirty="0"/>
          </a:p>
        </p:txBody>
      </p:sp>
    </p:spTree>
    <p:extLst>
      <p:ext uri="{BB962C8B-B14F-4D97-AF65-F5344CB8AC3E}">
        <p14:creationId xmlns:p14="http://schemas.microsoft.com/office/powerpoint/2010/main" val="1145051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500174"/>
            <a:ext cx="8229600" cy="785818"/>
          </a:xfrm>
        </p:spPr>
        <p:txBody>
          <a:bodyPr/>
          <a:lstStyle/>
          <a:p>
            <a:r>
              <a:rPr lang="nl-NL" dirty="0" smtClean="0"/>
              <a:t>1. Voorbereidingsfase</a:t>
            </a:r>
            <a:endParaRPr lang="nl-NL" dirty="0"/>
          </a:p>
        </p:txBody>
      </p:sp>
      <p:sp>
        <p:nvSpPr>
          <p:cNvPr id="3" name="Tijdelijke aanduiding voor inhoud 2"/>
          <p:cNvSpPr>
            <a:spLocks noGrp="1"/>
          </p:cNvSpPr>
          <p:nvPr>
            <p:ph idx="1"/>
          </p:nvPr>
        </p:nvSpPr>
        <p:spPr>
          <a:xfrm>
            <a:off x="395536" y="2428868"/>
            <a:ext cx="8229600" cy="4889780"/>
          </a:xfrm>
        </p:spPr>
        <p:txBody>
          <a:bodyPr/>
          <a:lstStyle/>
          <a:p>
            <a:r>
              <a:rPr lang="nl-NL" sz="2800" dirty="0" smtClean="0"/>
              <a:t>Marktconsultatie</a:t>
            </a:r>
          </a:p>
          <a:p>
            <a:r>
              <a:rPr lang="nl-NL" sz="2800" dirty="0" smtClean="0"/>
              <a:t>Opstellen Projectdoelstellingen</a:t>
            </a:r>
          </a:p>
          <a:p>
            <a:r>
              <a:rPr lang="nl-NL" sz="2800" dirty="0" smtClean="0"/>
              <a:t>Functioneel Specificeren programma van Eisen</a:t>
            </a:r>
          </a:p>
          <a:p>
            <a:r>
              <a:rPr lang="nl-NL" sz="2800" dirty="0" smtClean="0"/>
              <a:t>Gebruik van minimum aantal voorwaarden</a:t>
            </a:r>
          </a:p>
          <a:p>
            <a:r>
              <a:rPr lang="nl-NL" sz="2800" dirty="0" smtClean="0"/>
              <a:t>Wegingsfactoren (prijs vs. kwaliteit) </a:t>
            </a:r>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3825315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357298"/>
            <a:ext cx="8229600" cy="857256"/>
          </a:xfrm>
        </p:spPr>
        <p:txBody>
          <a:bodyPr/>
          <a:lstStyle/>
          <a:p>
            <a:r>
              <a:rPr lang="nl-NL" dirty="0" smtClean="0"/>
              <a:t>Vaststellen wegingsfactoren </a:t>
            </a:r>
            <a:endParaRPr lang="nl-NL" dirty="0"/>
          </a:p>
        </p:txBody>
      </p:sp>
      <p:sp>
        <p:nvSpPr>
          <p:cNvPr id="3" name="Tijdelijke aanduiding voor inhoud 2"/>
          <p:cNvSpPr>
            <a:spLocks noGrp="1"/>
          </p:cNvSpPr>
          <p:nvPr>
            <p:ph sz="half" idx="1"/>
          </p:nvPr>
        </p:nvSpPr>
        <p:spPr>
          <a:xfrm>
            <a:off x="539552" y="2285993"/>
            <a:ext cx="4038600" cy="4572008"/>
          </a:xfrm>
        </p:spPr>
        <p:txBody>
          <a:bodyPr/>
          <a:lstStyle/>
          <a:p>
            <a:pPr>
              <a:buNone/>
            </a:pPr>
            <a:endParaRPr lang="nl-NL" dirty="0" smtClean="0"/>
          </a:p>
          <a:p>
            <a:pPr>
              <a:buNone/>
            </a:pPr>
            <a:r>
              <a:rPr lang="nl-NL" dirty="0" smtClean="0"/>
              <a:t>Plafondprijs</a:t>
            </a:r>
          </a:p>
          <a:p>
            <a:pPr>
              <a:buNone/>
            </a:pPr>
            <a:endParaRPr lang="nl-NL" dirty="0" smtClean="0"/>
          </a:p>
          <a:p>
            <a:pPr>
              <a:buNone/>
            </a:pPr>
            <a:endParaRPr lang="nl-NL" dirty="0"/>
          </a:p>
        </p:txBody>
      </p:sp>
      <p:sp>
        <p:nvSpPr>
          <p:cNvPr id="4" name="Tijdelijke aanduiding voor inhoud 3"/>
          <p:cNvSpPr>
            <a:spLocks noGrp="1"/>
          </p:cNvSpPr>
          <p:nvPr>
            <p:ph sz="half" idx="2"/>
          </p:nvPr>
        </p:nvSpPr>
        <p:spPr>
          <a:xfrm>
            <a:off x="4788024" y="2332037"/>
            <a:ext cx="4038600" cy="4525963"/>
          </a:xfrm>
        </p:spPr>
        <p:txBody>
          <a:bodyPr/>
          <a:lstStyle/>
          <a:p>
            <a:pPr>
              <a:buNone/>
            </a:pPr>
            <a:r>
              <a:rPr lang="nl-NL" b="1" dirty="0" smtClean="0"/>
              <a:t> </a:t>
            </a:r>
          </a:p>
          <a:p>
            <a:pPr>
              <a:buNone/>
            </a:pPr>
            <a:r>
              <a:rPr lang="nl-NL" b="1" dirty="0" smtClean="0"/>
              <a:t>Performance</a:t>
            </a:r>
          </a:p>
          <a:p>
            <a:r>
              <a:rPr lang="nl-NL" dirty="0" smtClean="0"/>
              <a:t>Prestatie- onderbouwing</a:t>
            </a:r>
          </a:p>
          <a:p>
            <a:r>
              <a:rPr lang="nl-NL" dirty="0" smtClean="0"/>
              <a:t>Risicodossier</a:t>
            </a:r>
          </a:p>
          <a:p>
            <a:r>
              <a:rPr lang="nl-NL" dirty="0" smtClean="0"/>
              <a:t>Kansendossier</a:t>
            </a:r>
          </a:p>
          <a:p>
            <a:r>
              <a:rPr lang="nl-NL" dirty="0" smtClean="0"/>
              <a:t>Interviews</a:t>
            </a:r>
          </a:p>
          <a:p>
            <a:endParaRPr lang="nl-NL" dirty="0"/>
          </a:p>
        </p:txBody>
      </p:sp>
    </p:spTree>
    <p:extLst>
      <p:ext uri="{BB962C8B-B14F-4D97-AF65-F5344CB8AC3E}">
        <p14:creationId xmlns:p14="http://schemas.microsoft.com/office/powerpoint/2010/main" val="3319547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2. Beoordelingsfase</a:t>
            </a:r>
            <a:endParaRPr lang="nl-NL" dirty="0"/>
          </a:p>
        </p:txBody>
      </p:sp>
      <p:sp>
        <p:nvSpPr>
          <p:cNvPr id="3" name="Tijdelijke aanduiding voor inhoud 2"/>
          <p:cNvSpPr>
            <a:spLocks noGrp="1"/>
          </p:cNvSpPr>
          <p:nvPr>
            <p:ph idx="1"/>
          </p:nvPr>
        </p:nvSpPr>
        <p:spPr>
          <a:xfrm>
            <a:off x="395536" y="2060848"/>
            <a:ext cx="8229600" cy="5257800"/>
          </a:xfrm>
        </p:spPr>
        <p:txBody>
          <a:bodyPr/>
          <a:lstStyle/>
          <a:p>
            <a:pPr>
              <a:buNone/>
            </a:pPr>
            <a:endParaRPr lang="nl-NL" dirty="0" smtClean="0"/>
          </a:p>
          <a:p>
            <a:pPr>
              <a:buNone/>
            </a:pPr>
            <a:endParaRPr lang="nl-NL" dirty="0" smtClean="0"/>
          </a:p>
          <a:p>
            <a:pPr>
              <a:buNone/>
            </a:pPr>
            <a:endParaRPr lang="nl-NL" dirty="0"/>
          </a:p>
        </p:txBody>
      </p:sp>
      <p:pic>
        <p:nvPicPr>
          <p:cNvPr id="4" name="Picture 1"/>
          <p:cNvPicPr>
            <a:picLocks noChangeAspect="1" noChangeArrowheads="1"/>
          </p:cNvPicPr>
          <p:nvPr/>
        </p:nvPicPr>
        <p:blipFill>
          <a:blip r:embed="rId3" cstate="print"/>
          <a:srcRect/>
          <a:stretch>
            <a:fillRect/>
          </a:stretch>
        </p:blipFill>
        <p:spPr bwMode="auto">
          <a:xfrm>
            <a:off x="5940152" y="2204864"/>
            <a:ext cx="1740878" cy="3411416"/>
          </a:xfrm>
          <a:prstGeom prst="rect">
            <a:avLst/>
          </a:prstGeom>
          <a:noFill/>
          <a:ln w="9525">
            <a:noFill/>
            <a:miter lim="800000"/>
            <a:headEnd/>
            <a:tailEnd/>
          </a:ln>
        </p:spPr>
      </p:pic>
      <p:sp>
        <p:nvSpPr>
          <p:cNvPr id="5" name="Rechthoek 4"/>
          <p:cNvSpPr/>
          <p:nvPr/>
        </p:nvSpPr>
        <p:spPr>
          <a:xfrm>
            <a:off x="827584" y="2204864"/>
            <a:ext cx="4572000" cy="3539430"/>
          </a:xfrm>
          <a:prstGeom prst="rect">
            <a:avLst/>
          </a:prstGeom>
        </p:spPr>
        <p:txBody>
          <a:bodyPr>
            <a:spAutoFit/>
          </a:bodyPr>
          <a:lstStyle/>
          <a:p>
            <a:pPr>
              <a:buNone/>
            </a:pPr>
            <a:r>
              <a:rPr lang="nl-NL" sz="2800" dirty="0" smtClean="0">
                <a:latin typeface="+mn-lt"/>
              </a:rPr>
              <a:t>Inschrijver dient in te leveren:</a:t>
            </a:r>
          </a:p>
          <a:p>
            <a:pPr>
              <a:buFont typeface="Arial" pitchFamily="34" charset="0"/>
              <a:buChar char="•"/>
            </a:pPr>
            <a:r>
              <a:rPr lang="nl-NL" sz="2800" b="0" dirty="0" smtClean="0">
                <a:latin typeface="+mn-lt"/>
              </a:rPr>
              <a:t> Prestatie- onderbouwing</a:t>
            </a:r>
          </a:p>
          <a:p>
            <a:pPr>
              <a:buFont typeface="Arial" pitchFamily="34" charset="0"/>
              <a:buChar char="•"/>
            </a:pPr>
            <a:r>
              <a:rPr lang="nl-NL" sz="2800" b="0" dirty="0" smtClean="0">
                <a:latin typeface="+mn-lt"/>
              </a:rPr>
              <a:t> Risicodossier</a:t>
            </a:r>
          </a:p>
          <a:p>
            <a:pPr>
              <a:buFont typeface="Arial" pitchFamily="34" charset="0"/>
              <a:buChar char="•"/>
            </a:pPr>
            <a:r>
              <a:rPr lang="nl-NL" sz="2800" b="0" dirty="0" smtClean="0">
                <a:latin typeface="+mn-lt"/>
              </a:rPr>
              <a:t> Kansendossier</a:t>
            </a:r>
          </a:p>
          <a:p>
            <a:pPr>
              <a:buFont typeface="Arial" pitchFamily="34" charset="0"/>
              <a:buChar char="•"/>
            </a:pPr>
            <a:r>
              <a:rPr lang="nl-NL" sz="2800" b="0" dirty="0" smtClean="0">
                <a:latin typeface="+mn-lt"/>
              </a:rPr>
              <a:t> Prijs</a:t>
            </a:r>
          </a:p>
          <a:p>
            <a:pPr>
              <a:buFont typeface="Arial" pitchFamily="34" charset="0"/>
              <a:buChar char="•"/>
            </a:pPr>
            <a:endParaRPr lang="nl-NL" sz="2800" b="0" dirty="0" smtClean="0">
              <a:latin typeface="+mn-lt"/>
            </a:endParaRPr>
          </a:p>
          <a:p>
            <a:pPr>
              <a:buFont typeface="Arial" pitchFamily="34" charset="0"/>
              <a:buChar char="•"/>
            </a:pPr>
            <a:r>
              <a:rPr lang="nl-NL" sz="2800" b="0" dirty="0" smtClean="0">
                <a:latin typeface="+mn-lt"/>
              </a:rPr>
              <a:t> Interviews</a:t>
            </a:r>
          </a:p>
        </p:txBody>
      </p:sp>
    </p:spTree>
    <p:extLst>
      <p:ext uri="{BB962C8B-B14F-4D97-AF65-F5344CB8AC3E}">
        <p14:creationId xmlns:p14="http://schemas.microsoft.com/office/powerpoint/2010/main" val="1399986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357298"/>
            <a:ext cx="8229600" cy="857256"/>
          </a:xfrm>
        </p:spPr>
        <p:txBody>
          <a:bodyPr/>
          <a:lstStyle/>
          <a:p>
            <a:r>
              <a:rPr lang="nl-NL" dirty="0" smtClean="0"/>
              <a:t>Prestatie- onderbouwing </a:t>
            </a:r>
            <a:endParaRPr lang="nl-NL" dirty="0"/>
          </a:p>
        </p:txBody>
      </p:sp>
      <p:sp>
        <p:nvSpPr>
          <p:cNvPr id="3" name="Tijdelijke aanduiding voor inhoud 2"/>
          <p:cNvSpPr>
            <a:spLocks noGrp="1"/>
          </p:cNvSpPr>
          <p:nvPr>
            <p:ph idx="1"/>
          </p:nvPr>
        </p:nvSpPr>
        <p:spPr>
          <a:xfrm>
            <a:off x="428596" y="2143116"/>
            <a:ext cx="8229600" cy="5257800"/>
          </a:xfrm>
        </p:spPr>
        <p:txBody>
          <a:bodyPr/>
          <a:lstStyle/>
          <a:p>
            <a:endParaRPr lang="nl-NL" sz="2800" dirty="0" smtClean="0"/>
          </a:p>
          <a:p>
            <a:r>
              <a:rPr lang="nl-NL" sz="2800" dirty="0" smtClean="0"/>
              <a:t>Inschrijver dient aan te tonen dat hij in staat is om project adequate wijze te realiseren.</a:t>
            </a:r>
          </a:p>
          <a:p>
            <a:r>
              <a:rPr lang="nl-NL" sz="2800" dirty="0" smtClean="0"/>
              <a:t>Inschrijver dient aan te geven op welke wijze inschrijver de doelstellingen gaat realiseren en te onderbouwen met dominante informatie (niet weerlegbaar, accuraat omschreven en onderbouwd met meetgegevens). </a:t>
            </a:r>
          </a:p>
          <a:p>
            <a:r>
              <a:rPr lang="nl-NL" sz="2800" dirty="0" smtClean="0"/>
              <a:t>Geen referentielijst, maar informatie gericht op de opdracht en de realisatie van doelstellingen.</a:t>
            </a:r>
          </a:p>
          <a:p>
            <a:pPr>
              <a:buNone/>
            </a:pPr>
            <a:endParaRPr lang="nl-NL" sz="2800" dirty="0" smtClean="0"/>
          </a:p>
          <a:p>
            <a:pPr>
              <a:buNone/>
            </a:pPr>
            <a:endParaRPr lang="nl-NL" sz="2800" dirty="0" smtClean="0"/>
          </a:p>
          <a:p>
            <a:pPr>
              <a:buNone/>
            </a:pPr>
            <a:endParaRPr lang="nl-NL" sz="2800" dirty="0"/>
          </a:p>
        </p:txBody>
      </p:sp>
      <p:sp>
        <p:nvSpPr>
          <p:cNvPr id="5" name="Rechthoek 4"/>
          <p:cNvSpPr/>
          <p:nvPr/>
        </p:nvSpPr>
        <p:spPr>
          <a:xfrm>
            <a:off x="785786" y="2214554"/>
            <a:ext cx="4572000" cy="523220"/>
          </a:xfrm>
          <a:prstGeom prst="rect">
            <a:avLst/>
          </a:prstGeom>
        </p:spPr>
        <p:txBody>
          <a:bodyPr>
            <a:spAutoFit/>
          </a:bodyPr>
          <a:lstStyle/>
          <a:p>
            <a:pPr>
              <a:buNone/>
            </a:pPr>
            <a:endParaRPr lang="nl-NL" sz="2800" b="0" dirty="0" smtClean="0">
              <a:latin typeface="+mn-lt"/>
            </a:endParaRPr>
          </a:p>
        </p:txBody>
      </p:sp>
    </p:spTree>
    <p:extLst>
      <p:ext uri="{BB962C8B-B14F-4D97-AF65-F5344CB8AC3E}">
        <p14:creationId xmlns:p14="http://schemas.microsoft.com/office/powerpoint/2010/main" val="368988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214422"/>
            <a:ext cx="8229600" cy="785818"/>
          </a:xfrm>
        </p:spPr>
        <p:txBody>
          <a:bodyPr/>
          <a:lstStyle/>
          <a:p>
            <a:r>
              <a:rPr lang="nl-NL" dirty="0" smtClean="0"/>
              <a:t>Risicodossier </a:t>
            </a:r>
            <a:endParaRPr lang="nl-NL" dirty="0"/>
          </a:p>
        </p:txBody>
      </p:sp>
      <p:sp>
        <p:nvSpPr>
          <p:cNvPr id="3" name="Tijdelijke aanduiding voor inhoud 2"/>
          <p:cNvSpPr>
            <a:spLocks noGrp="1"/>
          </p:cNvSpPr>
          <p:nvPr>
            <p:ph idx="1"/>
          </p:nvPr>
        </p:nvSpPr>
        <p:spPr>
          <a:xfrm>
            <a:off x="1357290" y="2060848"/>
            <a:ext cx="7267846" cy="5257800"/>
          </a:xfrm>
        </p:spPr>
        <p:txBody>
          <a:bodyPr/>
          <a:lstStyle/>
          <a:p>
            <a:pPr>
              <a:buNone/>
            </a:pPr>
            <a:endParaRPr lang="nl-NL" sz="2800" b="1" dirty="0" smtClean="0"/>
          </a:p>
          <a:p>
            <a:pPr>
              <a:buNone/>
            </a:pPr>
            <a:r>
              <a:rPr lang="nl-NL" sz="2800" b="1" dirty="0" smtClean="0"/>
              <a:t>Dominante informatie:</a:t>
            </a:r>
          </a:p>
          <a:p>
            <a:r>
              <a:rPr lang="nl-NL" sz="2800" dirty="0" smtClean="0"/>
              <a:t>Meer focus op verschil</a:t>
            </a:r>
          </a:p>
          <a:p>
            <a:r>
              <a:rPr lang="nl-NL" sz="2800" dirty="0" smtClean="0"/>
              <a:t>Directe herkenning</a:t>
            </a:r>
          </a:p>
          <a:p>
            <a:r>
              <a:rPr lang="nl-NL" sz="2800" dirty="0" smtClean="0"/>
              <a:t>Tijdwinst</a:t>
            </a:r>
          </a:p>
          <a:p>
            <a:pPr>
              <a:buNone/>
            </a:pPr>
            <a:endParaRPr lang="nl-NL" sz="2800" dirty="0" smtClean="0"/>
          </a:p>
          <a:p>
            <a:pPr>
              <a:buNone/>
            </a:pPr>
            <a:r>
              <a:rPr lang="nl-NL" sz="2800" b="1" dirty="0" smtClean="0"/>
              <a:t>Externe risico’s </a:t>
            </a:r>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413930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357298"/>
            <a:ext cx="8318728" cy="928694"/>
          </a:xfrm>
        </p:spPr>
        <p:txBody>
          <a:bodyPr/>
          <a:lstStyle/>
          <a:p>
            <a:r>
              <a:rPr lang="nl-NL" dirty="0" smtClean="0"/>
              <a:t>Kansendossier </a:t>
            </a:r>
            <a:endParaRPr lang="nl-NL" dirty="0"/>
          </a:p>
        </p:txBody>
      </p:sp>
      <p:sp>
        <p:nvSpPr>
          <p:cNvPr id="3" name="Tijdelijke aanduiding voor inhoud 2"/>
          <p:cNvSpPr>
            <a:spLocks noGrp="1"/>
          </p:cNvSpPr>
          <p:nvPr>
            <p:ph idx="1"/>
          </p:nvPr>
        </p:nvSpPr>
        <p:spPr>
          <a:xfrm>
            <a:off x="467544" y="2500306"/>
            <a:ext cx="8229600" cy="4357694"/>
          </a:xfrm>
        </p:spPr>
        <p:txBody>
          <a:bodyPr/>
          <a:lstStyle/>
          <a:p>
            <a:pPr>
              <a:buNone/>
            </a:pPr>
            <a:r>
              <a:rPr lang="nl-NL" sz="2800" dirty="0" smtClean="0"/>
              <a:t>Wat kan inschrijver toevoegen boven de gestelde vraag</a:t>
            </a:r>
          </a:p>
          <a:p>
            <a:r>
              <a:rPr lang="nl-NL" sz="2800" dirty="0" smtClean="0"/>
              <a:t>Creatief</a:t>
            </a:r>
          </a:p>
          <a:p>
            <a:r>
              <a:rPr lang="nl-NL" sz="2800" dirty="0" smtClean="0"/>
              <a:t>Extra waarde bovenop de norm</a:t>
            </a:r>
          </a:p>
          <a:p>
            <a:r>
              <a:rPr lang="nl-NL" sz="2800" dirty="0" smtClean="0"/>
              <a:t>Innovatief/ duurzaam </a:t>
            </a:r>
            <a:endParaRPr lang="nl-NL" sz="2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506" y="2901415"/>
            <a:ext cx="2949178"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64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txBox="1">
            <a:spLocks/>
          </p:cNvSpPr>
          <p:nvPr/>
        </p:nvSpPr>
        <p:spPr bwMode="auto">
          <a:xfrm>
            <a:off x="733425" y="1398588"/>
            <a:ext cx="7772400" cy="1470025"/>
          </a:xfrm>
          <a:prstGeom prst="rect">
            <a:avLst/>
          </a:prstGeom>
          <a:noFill/>
          <a:ln w="9525">
            <a:noFill/>
            <a:miter lim="800000"/>
            <a:headEnd/>
            <a:tailEnd/>
          </a:ln>
        </p:spPr>
        <p:txBody>
          <a:bodyPr/>
          <a:lstStyle/>
          <a:p>
            <a:pPr algn="ctr"/>
            <a:r>
              <a:rPr lang="nl-NL" sz="4400" b="0"/>
              <a:t>De Internationale Campus Breda</a:t>
            </a:r>
          </a:p>
        </p:txBody>
      </p:sp>
      <p:sp>
        <p:nvSpPr>
          <p:cNvPr id="14338" name="Titel 1"/>
          <p:cNvSpPr txBox="1">
            <a:spLocks/>
          </p:cNvSpPr>
          <p:nvPr/>
        </p:nvSpPr>
        <p:spPr bwMode="auto">
          <a:xfrm>
            <a:off x="2411413" y="1987550"/>
            <a:ext cx="4638675" cy="1081088"/>
          </a:xfrm>
          <a:prstGeom prst="rect">
            <a:avLst/>
          </a:prstGeom>
          <a:noFill/>
          <a:ln w="9525">
            <a:noFill/>
            <a:miter lim="800000"/>
            <a:headEnd/>
            <a:tailEnd/>
          </a:ln>
        </p:spPr>
        <p:txBody>
          <a:bodyPr anchor="ctr"/>
          <a:lstStyle/>
          <a:p>
            <a:pPr algn="ctr"/>
            <a:r>
              <a:rPr lang="nl-NL" sz="3200" dirty="0">
                <a:solidFill>
                  <a:srgbClr val="FF0000"/>
                </a:solidFill>
              </a:rPr>
              <a:t>Deelnemende partners:</a:t>
            </a:r>
          </a:p>
        </p:txBody>
      </p:sp>
      <p:pic>
        <p:nvPicPr>
          <p:cNvPr id="14339" name="Picture 2"/>
          <p:cNvPicPr>
            <a:picLocks noChangeAspect="1" noChangeArrowheads="1"/>
          </p:cNvPicPr>
          <p:nvPr/>
        </p:nvPicPr>
        <p:blipFill>
          <a:blip r:embed="rId3"/>
          <a:srcRect r="72694"/>
          <a:stretch>
            <a:fillRect/>
          </a:stretch>
        </p:blipFill>
        <p:spPr bwMode="auto">
          <a:xfrm>
            <a:off x="733425" y="3068638"/>
            <a:ext cx="2322513" cy="1008062"/>
          </a:xfrm>
          <a:prstGeom prst="rect">
            <a:avLst/>
          </a:prstGeom>
          <a:noFill/>
          <a:ln w="9525">
            <a:noFill/>
            <a:miter lim="800000"/>
            <a:headEnd/>
            <a:tailEnd/>
          </a:ln>
        </p:spPr>
      </p:pic>
      <p:pic>
        <p:nvPicPr>
          <p:cNvPr id="14340" name="Picture 11"/>
          <p:cNvPicPr>
            <a:picLocks noChangeAspect="1" noChangeArrowheads="1"/>
          </p:cNvPicPr>
          <p:nvPr/>
        </p:nvPicPr>
        <p:blipFill>
          <a:blip r:embed="rId4"/>
          <a:srcRect/>
          <a:stretch>
            <a:fillRect/>
          </a:stretch>
        </p:blipFill>
        <p:spPr bwMode="auto">
          <a:xfrm>
            <a:off x="677565" y="4126706"/>
            <a:ext cx="3465513" cy="1004888"/>
          </a:xfrm>
          <a:prstGeom prst="rect">
            <a:avLst/>
          </a:prstGeom>
          <a:noFill/>
          <a:ln w="9525">
            <a:noFill/>
            <a:miter lim="800000"/>
            <a:headEnd/>
            <a:tailEnd/>
          </a:ln>
        </p:spPr>
      </p:pic>
      <p:pic>
        <p:nvPicPr>
          <p:cNvPr id="14341" name="Picture 7"/>
          <p:cNvPicPr>
            <a:picLocks noChangeAspect="1" noChangeArrowheads="1"/>
          </p:cNvPicPr>
          <p:nvPr/>
        </p:nvPicPr>
        <p:blipFill>
          <a:blip r:embed="rId5"/>
          <a:srcRect/>
          <a:stretch>
            <a:fillRect/>
          </a:stretch>
        </p:blipFill>
        <p:spPr bwMode="auto">
          <a:xfrm>
            <a:off x="1042988" y="5434013"/>
            <a:ext cx="2312987" cy="511175"/>
          </a:xfrm>
          <a:prstGeom prst="rect">
            <a:avLst/>
          </a:prstGeom>
          <a:noFill/>
          <a:ln w="9525">
            <a:noFill/>
            <a:miter lim="800000"/>
            <a:headEnd/>
            <a:tailEnd/>
          </a:ln>
        </p:spPr>
      </p:pic>
      <p:pic>
        <p:nvPicPr>
          <p:cNvPr id="14342" name="Picture 8"/>
          <p:cNvPicPr>
            <a:picLocks noChangeAspect="1" noChangeArrowheads="1"/>
          </p:cNvPicPr>
          <p:nvPr/>
        </p:nvPicPr>
        <p:blipFill>
          <a:blip r:embed="rId6"/>
          <a:srcRect/>
          <a:stretch>
            <a:fillRect/>
          </a:stretch>
        </p:blipFill>
        <p:spPr bwMode="auto">
          <a:xfrm>
            <a:off x="6188869" y="3140869"/>
            <a:ext cx="1722438" cy="1020762"/>
          </a:xfrm>
          <a:prstGeom prst="rect">
            <a:avLst/>
          </a:prstGeom>
          <a:noFill/>
          <a:ln w="9525">
            <a:noFill/>
            <a:miter lim="800000"/>
            <a:headEnd/>
            <a:tailEnd/>
          </a:ln>
        </p:spPr>
      </p:pic>
      <p:pic>
        <p:nvPicPr>
          <p:cNvPr id="14343" name="Picture 5" descr="International School Breda">
            <a:hlinkClick r:id="rId7" tooltip="International School Breda"/>
          </p:cNvPr>
          <p:cNvPicPr>
            <a:picLocks noChangeAspect="1" noChangeArrowheads="1"/>
          </p:cNvPicPr>
          <p:nvPr/>
        </p:nvPicPr>
        <p:blipFill>
          <a:blip r:embed="rId8"/>
          <a:srcRect/>
          <a:stretch>
            <a:fillRect/>
          </a:stretch>
        </p:blipFill>
        <p:spPr bwMode="auto">
          <a:xfrm>
            <a:off x="5192713" y="4364534"/>
            <a:ext cx="3000375" cy="695325"/>
          </a:xfrm>
          <a:prstGeom prst="rect">
            <a:avLst/>
          </a:prstGeom>
          <a:noFill/>
          <a:ln w="9525">
            <a:noFill/>
            <a:miter lim="800000"/>
            <a:headEnd/>
            <a:tailEnd/>
          </a:ln>
        </p:spPr>
      </p:pic>
      <p:pic>
        <p:nvPicPr>
          <p:cNvPr id="14344" name="Picture 3" descr="X:\Projecten\AT00493 Building Breda loc. Mencia De Mendoza\K0000-Overige\logo's\logo.jpg"/>
          <p:cNvPicPr>
            <a:picLocks noChangeAspect="1" noChangeArrowheads="1"/>
          </p:cNvPicPr>
          <p:nvPr/>
        </p:nvPicPr>
        <p:blipFill>
          <a:blip r:embed="rId9"/>
          <a:srcRect/>
          <a:stretch>
            <a:fillRect/>
          </a:stretch>
        </p:blipFill>
        <p:spPr bwMode="auto">
          <a:xfrm>
            <a:off x="5441950" y="5605463"/>
            <a:ext cx="2751138" cy="339725"/>
          </a:xfrm>
          <a:prstGeom prst="rect">
            <a:avLst/>
          </a:prstGeom>
          <a:noFill/>
          <a:ln w="9525">
            <a:noFill/>
            <a:miter lim="800000"/>
            <a:headEnd/>
            <a:tailEnd/>
          </a:ln>
        </p:spPr>
      </p:pic>
      <p:pic>
        <p:nvPicPr>
          <p:cNvPr id="11" name="Picture 15" descr="https://fbcdn-profile-a.akamaihd.net/hprofile-ak-xaf1/v/t1.0-1/c4.0.160.160/p160x160/10968387_873591936035835_5736859769779031994_n.jpg?oh=101508b09125b16294d9a2d9eac5a0fd&amp;oe=562C923A&amp;__gda__=1448745081_3bbdde7145160632a58d00d9256b5f89">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2042" y="2848152"/>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055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Prijs </a:t>
            </a:r>
            <a:endParaRPr lang="nl-NL" dirty="0"/>
          </a:p>
        </p:txBody>
      </p:sp>
      <p:sp>
        <p:nvSpPr>
          <p:cNvPr id="3" name="Tijdelijke aanduiding voor inhoud 2"/>
          <p:cNvSpPr>
            <a:spLocks noGrp="1"/>
          </p:cNvSpPr>
          <p:nvPr>
            <p:ph idx="1"/>
          </p:nvPr>
        </p:nvSpPr>
        <p:spPr>
          <a:xfrm>
            <a:off x="395536" y="2060848"/>
            <a:ext cx="8229600" cy="4797152"/>
          </a:xfrm>
        </p:spPr>
        <p:txBody>
          <a:bodyPr/>
          <a:lstStyle/>
          <a:p>
            <a:r>
              <a:rPr lang="nl-NL" sz="2700" dirty="0" smtClean="0"/>
              <a:t>Inschrijfprijs dient onder de plafondprijs te liggen</a:t>
            </a:r>
          </a:p>
          <a:p>
            <a:r>
              <a:rPr lang="nl-NL" sz="2700" dirty="0" smtClean="0"/>
              <a:t>Prijs blijft geheim tot aan de ranking</a:t>
            </a:r>
          </a:p>
          <a:p>
            <a:r>
              <a:rPr lang="nl-NL" sz="2700" dirty="0" smtClean="0"/>
              <a:t>De prijs biedt een minimale scope aan waarmee alle doelstellingen kunnen worden gerealiseerd en waarmee rekening wordt gehouden met de gestelde uitgangspunten en randvoorwaarden</a:t>
            </a:r>
          </a:p>
          <a:p>
            <a:r>
              <a:rPr lang="nl-NL" sz="2700" dirty="0" smtClean="0"/>
              <a:t>De prijs omvat de beheersmaatregelen voor de risico’s die nodig zijn om de opdrachtdoelstellingen te realiseren, zonder dat risico’s van de opdrachtgever worden overgenomen </a:t>
            </a:r>
            <a:endParaRPr lang="nl-NL" sz="2700" dirty="0"/>
          </a:p>
        </p:txBody>
      </p:sp>
    </p:spTree>
    <p:extLst>
      <p:ext uri="{BB962C8B-B14F-4D97-AF65-F5344CB8AC3E}">
        <p14:creationId xmlns:p14="http://schemas.microsoft.com/office/powerpoint/2010/main" val="4197895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214422"/>
            <a:ext cx="8229600" cy="785818"/>
          </a:xfrm>
        </p:spPr>
        <p:txBody>
          <a:bodyPr/>
          <a:lstStyle/>
          <a:p>
            <a:r>
              <a:rPr lang="nl-NL" dirty="0" smtClean="0"/>
              <a:t>Interviews</a:t>
            </a:r>
            <a:endParaRPr lang="nl-NL" dirty="0"/>
          </a:p>
        </p:txBody>
      </p:sp>
      <p:sp>
        <p:nvSpPr>
          <p:cNvPr id="3" name="Tijdelijke aanduiding voor inhoud 2"/>
          <p:cNvSpPr>
            <a:spLocks noGrp="1"/>
          </p:cNvSpPr>
          <p:nvPr>
            <p:ph idx="1"/>
          </p:nvPr>
        </p:nvSpPr>
        <p:spPr>
          <a:xfrm>
            <a:off x="395536" y="2060848"/>
            <a:ext cx="8229600" cy="5257800"/>
          </a:xfrm>
        </p:spPr>
        <p:txBody>
          <a:bodyPr/>
          <a:lstStyle/>
          <a:p>
            <a:pPr>
              <a:buNone/>
            </a:pPr>
            <a:r>
              <a:rPr lang="nl-NL" sz="2800" b="1" dirty="0" smtClean="0"/>
              <a:t> </a:t>
            </a:r>
          </a:p>
          <a:p>
            <a:pPr>
              <a:buNone/>
            </a:pPr>
            <a:r>
              <a:rPr lang="nl-NL" sz="2800" b="1" dirty="0" smtClean="0"/>
              <a:t>Twee korte gesprekken a 45 minuten </a:t>
            </a:r>
          </a:p>
          <a:p>
            <a:pPr>
              <a:buNone/>
            </a:pPr>
            <a:r>
              <a:rPr lang="nl-NL" sz="2800" b="1" dirty="0" smtClean="0"/>
              <a:t>met sleutelfunctionarissen van Inschrijver:</a:t>
            </a:r>
          </a:p>
          <a:p>
            <a:endParaRPr lang="nl-NL" sz="2800" dirty="0" smtClean="0"/>
          </a:p>
          <a:p>
            <a:r>
              <a:rPr lang="nl-NL" sz="2800" dirty="0" smtClean="0"/>
              <a:t>1</a:t>
            </a:r>
            <a:r>
              <a:rPr lang="nl-NL" sz="2800" baseline="30000" dirty="0" smtClean="0"/>
              <a:t>e</a:t>
            </a:r>
            <a:r>
              <a:rPr lang="nl-NL" sz="2800" dirty="0" smtClean="0"/>
              <a:t> Projectmanager (Projectverantwoordelijke na gunning)</a:t>
            </a:r>
          </a:p>
          <a:p>
            <a:pPr>
              <a:buNone/>
            </a:pPr>
            <a:endParaRPr lang="nl-NL" sz="2800" dirty="0" smtClean="0"/>
          </a:p>
          <a:p>
            <a:r>
              <a:rPr lang="nl-NL" sz="2800" dirty="0" smtClean="0"/>
              <a:t>2</a:t>
            </a:r>
            <a:r>
              <a:rPr lang="nl-NL" sz="2800" baseline="30000" dirty="0" smtClean="0"/>
              <a:t>de</a:t>
            </a:r>
            <a:r>
              <a:rPr lang="nl-NL" sz="2800" dirty="0" smtClean="0"/>
              <a:t> Projectleider/ uitvoerder) </a:t>
            </a:r>
          </a:p>
          <a:p>
            <a:pPr>
              <a:buNone/>
            </a:pPr>
            <a:endParaRPr lang="nl-NL" dirty="0" smtClean="0"/>
          </a:p>
          <a:p>
            <a:pPr>
              <a:buNone/>
            </a:pPr>
            <a:endParaRPr lang="nl-NL" dirty="0" smtClean="0"/>
          </a:p>
          <a:p>
            <a:pPr>
              <a:buNone/>
            </a:pPr>
            <a:endParaRPr lang="nl-NL" dirty="0"/>
          </a:p>
        </p:txBody>
      </p:sp>
    </p:spTree>
    <p:extLst>
      <p:ext uri="{BB962C8B-B14F-4D97-AF65-F5344CB8AC3E}">
        <p14:creationId xmlns:p14="http://schemas.microsoft.com/office/powerpoint/2010/main" val="624486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285860"/>
            <a:ext cx="8229600" cy="928694"/>
          </a:xfrm>
        </p:spPr>
        <p:txBody>
          <a:bodyPr/>
          <a:lstStyle/>
          <a:p>
            <a:r>
              <a:rPr lang="nl-NL" dirty="0" smtClean="0"/>
              <a:t>3. Concretiseringsfase </a:t>
            </a:r>
            <a:endParaRPr lang="nl-NL" dirty="0"/>
          </a:p>
        </p:txBody>
      </p:sp>
      <p:sp>
        <p:nvSpPr>
          <p:cNvPr id="3" name="Tijdelijke aanduiding voor inhoud 2"/>
          <p:cNvSpPr>
            <a:spLocks noGrp="1"/>
          </p:cNvSpPr>
          <p:nvPr>
            <p:ph idx="1"/>
          </p:nvPr>
        </p:nvSpPr>
        <p:spPr>
          <a:xfrm>
            <a:off x="395536" y="2132856"/>
            <a:ext cx="8229600" cy="5257800"/>
          </a:xfrm>
        </p:spPr>
        <p:txBody>
          <a:bodyPr/>
          <a:lstStyle/>
          <a:p>
            <a:pPr>
              <a:buNone/>
            </a:pPr>
            <a:endParaRPr lang="nl-NL" dirty="0" smtClean="0"/>
          </a:p>
          <a:p>
            <a:pPr>
              <a:buNone/>
            </a:pPr>
            <a:endParaRPr lang="nl-NL" dirty="0" smtClean="0"/>
          </a:p>
          <a:p>
            <a:pPr>
              <a:buNone/>
            </a:pPr>
            <a:endParaRPr lang="nl-NL" dirty="0"/>
          </a:p>
        </p:txBody>
      </p:sp>
      <p:pic>
        <p:nvPicPr>
          <p:cNvPr id="4" name="Picture 1"/>
          <p:cNvPicPr>
            <a:picLocks noChangeAspect="1" noChangeArrowheads="1"/>
          </p:cNvPicPr>
          <p:nvPr/>
        </p:nvPicPr>
        <p:blipFill>
          <a:blip r:embed="rId3" cstate="print"/>
          <a:srcRect/>
          <a:stretch>
            <a:fillRect/>
          </a:stretch>
        </p:blipFill>
        <p:spPr bwMode="auto">
          <a:xfrm>
            <a:off x="5724128" y="2571744"/>
            <a:ext cx="2000607" cy="3571900"/>
          </a:xfrm>
          <a:prstGeom prst="rect">
            <a:avLst/>
          </a:prstGeom>
          <a:noFill/>
          <a:ln w="9525">
            <a:noFill/>
            <a:miter lim="800000"/>
            <a:headEnd/>
            <a:tailEnd/>
          </a:ln>
        </p:spPr>
      </p:pic>
      <p:sp>
        <p:nvSpPr>
          <p:cNvPr id="5" name="Rechthoek 4"/>
          <p:cNvSpPr/>
          <p:nvPr/>
        </p:nvSpPr>
        <p:spPr>
          <a:xfrm>
            <a:off x="755576" y="2428868"/>
            <a:ext cx="4572000" cy="1815882"/>
          </a:xfrm>
          <a:prstGeom prst="rect">
            <a:avLst/>
          </a:prstGeom>
        </p:spPr>
        <p:txBody>
          <a:bodyPr wrap="square">
            <a:spAutoFit/>
          </a:bodyPr>
          <a:lstStyle/>
          <a:p>
            <a:pPr>
              <a:buFont typeface="Arial" pitchFamily="34" charset="0"/>
              <a:buChar char="•"/>
            </a:pPr>
            <a:r>
              <a:rPr lang="nl-NL" sz="2800" b="0" dirty="0" smtClean="0">
                <a:latin typeface="+mn-lt"/>
              </a:rPr>
              <a:t> Kick off meeting</a:t>
            </a:r>
          </a:p>
          <a:p>
            <a:pPr>
              <a:buFont typeface="Arial" pitchFamily="34" charset="0"/>
              <a:buChar char="•"/>
            </a:pPr>
            <a:r>
              <a:rPr lang="nl-NL" sz="2800" b="0" dirty="0" smtClean="0">
                <a:latin typeface="+mn-lt"/>
              </a:rPr>
              <a:t> De concretiseringsperiode</a:t>
            </a:r>
          </a:p>
          <a:p>
            <a:pPr>
              <a:buFont typeface="Arial" pitchFamily="34" charset="0"/>
              <a:buChar char="•"/>
            </a:pPr>
            <a:r>
              <a:rPr lang="nl-NL" sz="2800" b="0" dirty="0" smtClean="0">
                <a:latin typeface="+mn-lt"/>
              </a:rPr>
              <a:t> De pre-award meeting</a:t>
            </a:r>
          </a:p>
          <a:p>
            <a:pPr>
              <a:buFont typeface="Arial" pitchFamily="34" charset="0"/>
              <a:buChar char="•"/>
            </a:pPr>
            <a:r>
              <a:rPr lang="nl-NL" sz="2800" b="0" dirty="0" smtClean="0">
                <a:latin typeface="+mn-lt"/>
              </a:rPr>
              <a:t> Contract ondertekening </a:t>
            </a:r>
            <a:endParaRPr lang="nl-NL" sz="2800" b="0" dirty="0">
              <a:latin typeface="+mn-lt"/>
            </a:endParaRPr>
          </a:p>
        </p:txBody>
      </p:sp>
    </p:spTree>
    <p:extLst>
      <p:ext uri="{BB962C8B-B14F-4D97-AF65-F5344CB8AC3E}">
        <p14:creationId xmlns:p14="http://schemas.microsoft.com/office/powerpoint/2010/main" val="197514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357298"/>
            <a:ext cx="8229600" cy="1071570"/>
          </a:xfrm>
        </p:spPr>
        <p:txBody>
          <a:bodyPr/>
          <a:lstStyle/>
          <a:p>
            <a:r>
              <a:rPr lang="nl-NL" dirty="0" smtClean="0"/>
              <a:t>4. Uitvoeringsfase </a:t>
            </a:r>
            <a:endParaRPr lang="nl-NL" dirty="0"/>
          </a:p>
        </p:txBody>
      </p:sp>
      <p:sp>
        <p:nvSpPr>
          <p:cNvPr id="3" name="Tijdelijke aanduiding voor inhoud 2"/>
          <p:cNvSpPr>
            <a:spLocks noGrp="1"/>
          </p:cNvSpPr>
          <p:nvPr>
            <p:ph idx="1"/>
          </p:nvPr>
        </p:nvSpPr>
        <p:spPr>
          <a:xfrm>
            <a:off x="395536" y="2060848"/>
            <a:ext cx="8229600" cy="5257800"/>
          </a:xfrm>
        </p:spPr>
        <p:txBody>
          <a:bodyPr/>
          <a:lstStyle/>
          <a:p>
            <a:pPr>
              <a:buNone/>
            </a:pPr>
            <a:endParaRPr lang="nl-NL" dirty="0" smtClean="0"/>
          </a:p>
          <a:p>
            <a:pPr>
              <a:buNone/>
            </a:pPr>
            <a:endParaRPr lang="nl-NL" dirty="0" smtClean="0"/>
          </a:p>
          <a:p>
            <a:pPr>
              <a:buNone/>
            </a:pPr>
            <a:endParaRPr lang="nl-NL" dirty="0"/>
          </a:p>
        </p:txBody>
      </p:sp>
      <p:sp>
        <p:nvSpPr>
          <p:cNvPr id="5" name="Rechthoek 4"/>
          <p:cNvSpPr/>
          <p:nvPr/>
        </p:nvSpPr>
        <p:spPr>
          <a:xfrm>
            <a:off x="683568" y="2643182"/>
            <a:ext cx="7388894" cy="1384995"/>
          </a:xfrm>
          <a:prstGeom prst="rect">
            <a:avLst/>
          </a:prstGeom>
        </p:spPr>
        <p:txBody>
          <a:bodyPr wrap="square">
            <a:spAutoFit/>
          </a:bodyPr>
          <a:lstStyle/>
          <a:p>
            <a:pPr>
              <a:buFont typeface="Arial" pitchFamily="34" charset="0"/>
              <a:buChar char="•"/>
            </a:pPr>
            <a:r>
              <a:rPr lang="nl-NL" sz="2800" b="0" dirty="0" smtClean="0">
                <a:latin typeface="+mn-lt"/>
              </a:rPr>
              <a:t> Risicomanagement</a:t>
            </a:r>
          </a:p>
          <a:p>
            <a:pPr>
              <a:buFont typeface="Arial" pitchFamily="34" charset="0"/>
              <a:buChar char="•"/>
            </a:pPr>
            <a:r>
              <a:rPr lang="nl-NL" sz="2800" b="0" dirty="0" smtClean="0">
                <a:latin typeface="+mn-lt"/>
              </a:rPr>
              <a:t> Projectmanagement door leverancier</a:t>
            </a:r>
          </a:p>
          <a:p>
            <a:pPr>
              <a:buFont typeface="Arial" pitchFamily="34" charset="0"/>
              <a:buChar char="•"/>
            </a:pPr>
            <a:r>
              <a:rPr lang="nl-NL" sz="2800" b="0" dirty="0" smtClean="0">
                <a:latin typeface="+mn-lt"/>
              </a:rPr>
              <a:t> Wekelijkse rapportage en kwaliteitsrapportage </a:t>
            </a:r>
            <a:endParaRPr lang="nl-NL" sz="2800" b="0" dirty="0">
              <a:latin typeface="+mn-lt"/>
            </a:endParaRPr>
          </a:p>
        </p:txBody>
      </p:sp>
    </p:spTree>
    <p:extLst>
      <p:ext uri="{BB962C8B-B14F-4D97-AF65-F5344CB8AC3E}">
        <p14:creationId xmlns:p14="http://schemas.microsoft.com/office/powerpoint/2010/main" val="3494181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57298"/>
            <a:ext cx="8229600" cy="1285884"/>
          </a:xfrm>
        </p:spPr>
        <p:txBody>
          <a:bodyPr/>
          <a:lstStyle/>
          <a:p>
            <a:r>
              <a:rPr lang="nl-NL" dirty="0" smtClean="0"/>
              <a:t>Verschillen zuivere BVP methodiek</a:t>
            </a:r>
            <a:endParaRPr lang="nl-NL" dirty="0"/>
          </a:p>
        </p:txBody>
      </p:sp>
      <p:sp>
        <p:nvSpPr>
          <p:cNvPr id="3" name="Tijdelijke aanduiding voor inhoud 2"/>
          <p:cNvSpPr>
            <a:spLocks noGrp="1"/>
          </p:cNvSpPr>
          <p:nvPr>
            <p:ph idx="1"/>
          </p:nvPr>
        </p:nvSpPr>
        <p:spPr>
          <a:xfrm>
            <a:off x="428596" y="2571744"/>
            <a:ext cx="8258204" cy="4071966"/>
          </a:xfrm>
        </p:spPr>
        <p:txBody>
          <a:bodyPr/>
          <a:lstStyle/>
          <a:p>
            <a:r>
              <a:rPr lang="nl-NL" dirty="0" smtClean="0"/>
              <a:t>Inleveren offertes op eigen briefpapier</a:t>
            </a:r>
          </a:p>
          <a:p>
            <a:r>
              <a:rPr lang="nl-NL" dirty="0" smtClean="0"/>
              <a:t>Geen kansen inleveren score 2</a:t>
            </a:r>
          </a:p>
          <a:p>
            <a:r>
              <a:rPr lang="nl-NL" dirty="0" smtClean="0"/>
              <a:t>Interviewvragen worden vooraf toegezonden</a:t>
            </a:r>
          </a:p>
          <a:p>
            <a:r>
              <a:rPr lang="nl-NL" dirty="0" smtClean="0"/>
              <a:t>Functionarissen van de Inschrijver worden gelijktijdig uitgenodigd</a:t>
            </a:r>
          </a:p>
          <a:p>
            <a:r>
              <a:rPr lang="nl-NL" dirty="0" smtClean="0"/>
              <a:t>Standstillperiode (afwijzingsbrieven) vindt eerder in het project plaats</a:t>
            </a:r>
          </a:p>
          <a:p>
            <a:endParaRPr lang="nl-NL" dirty="0"/>
          </a:p>
        </p:txBody>
      </p:sp>
    </p:spTree>
    <p:extLst>
      <p:ext uri="{BB962C8B-B14F-4D97-AF65-F5344CB8AC3E}">
        <p14:creationId xmlns:p14="http://schemas.microsoft.com/office/powerpoint/2010/main" val="3738304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229600" cy="720080"/>
          </a:xfrm>
        </p:spPr>
        <p:txBody>
          <a:bodyPr/>
          <a:lstStyle/>
          <a:p>
            <a:r>
              <a:rPr lang="nl-NL" dirty="0" smtClean="0"/>
              <a:t>Uiteindelijk resultaat</a:t>
            </a:r>
            <a:endParaRPr lang="nl-NL" dirty="0"/>
          </a:p>
        </p:txBody>
      </p:sp>
      <p:sp>
        <p:nvSpPr>
          <p:cNvPr id="3" name="Tijdelijke aanduiding voor inhoud 2"/>
          <p:cNvSpPr>
            <a:spLocks noGrp="1"/>
          </p:cNvSpPr>
          <p:nvPr>
            <p:ph idx="1"/>
          </p:nvPr>
        </p:nvSpPr>
        <p:spPr>
          <a:xfrm>
            <a:off x="395536" y="2060848"/>
            <a:ext cx="8229600" cy="5257800"/>
          </a:xfrm>
        </p:spPr>
        <p:txBody>
          <a:bodyPr/>
          <a:lstStyle/>
          <a:p>
            <a:pPr>
              <a:buFont typeface="Arial" pitchFamily="34" charset="0"/>
              <a:buChar char="•"/>
            </a:pPr>
            <a:r>
              <a:rPr lang="nl-NL" sz="2800" dirty="0" smtClean="0"/>
              <a:t>Een betere samenwerking en afstemming in de bouwketen;</a:t>
            </a:r>
          </a:p>
          <a:p>
            <a:pPr>
              <a:buFont typeface="Arial" pitchFamily="34" charset="0"/>
              <a:buChar char="•"/>
            </a:pPr>
            <a:r>
              <a:rPr lang="nl-NL" sz="2800" dirty="0" smtClean="0"/>
              <a:t>Meer mogelijkheden voor de opdrachtnemer om zich te onderscheiden van zijn concurrenten;</a:t>
            </a:r>
          </a:p>
          <a:p>
            <a:pPr>
              <a:buFont typeface="Arial" pitchFamily="34" charset="0"/>
              <a:buChar char="•"/>
            </a:pPr>
            <a:r>
              <a:rPr lang="nl-NL" sz="2800" dirty="0" smtClean="0"/>
              <a:t>Minder meerwerk en minder vertraging</a:t>
            </a:r>
          </a:p>
          <a:p>
            <a:pPr>
              <a:buFont typeface="Arial" pitchFamily="34" charset="0"/>
              <a:buChar char="•"/>
            </a:pPr>
            <a:r>
              <a:rPr lang="nl-NL" sz="2800" dirty="0" smtClean="0"/>
              <a:t>Een hogere klant tevredenheid.</a:t>
            </a:r>
          </a:p>
          <a:p>
            <a:pPr>
              <a:buNone/>
            </a:pPr>
            <a:endParaRPr lang="nl-NL" dirty="0"/>
          </a:p>
        </p:txBody>
      </p:sp>
    </p:spTree>
    <p:extLst>
      <p:ext uri="{BB962C8B-B14F-4D97-AF65-F5344CB8AC3E}">
        <p14:creationId xmlns:p14="http://schemas.microsoft.com/office/powerpoint/2010/main" val="128125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755576" y="1340768"/>
            <a:ext cx="7772400" cy="877887"/>
          </a:xfrm>
          <a:prstGeom prst="rect">
            <a:avLst/>
          </a:prstGeom>
          <a:noFill/>
          <a:ln w="9525">
            <a:noFill/>
            <a:miter lim="800000"/>
            <a:headEnd/>
            <a:tailEnd/>
          </a:ln>
        </p:spPr>
        <p:txBody>
          <a:bodyPr/>
          <a:lstStyle/>
          <a:p>
            <a:pPr algn="ctr"/>
            <a:r>
              <a:rPr lang="nl-NL" sz="4400" b="0" dirty="0" smtClean="0"/>
              <a:t>Betrokken partijen </a:t>
            </a:r>
            <a:endParaRPr lang="nl-NL" sz="4400" b="0" dirty="0"/>
          </a:p>
        </p:txBody>
      </p:sp>
      <p:sp>
        <p:nvSpPr>
          <p:cNvPr id="4" name="Tijdelijke aanduiding voor inhoud 2"/>
          <p:cNvSpPr>
            <a:spLocks noGrp="1"/>
          </p:cNvSpPr>
          <p:nvPr>
            <p:ph idx="1"/>
          </p:nvPr>
        </p:nvSpPr>
        <p:spPr bwMode="auto">
          <a:xfrm>
            <a:off x="467544" y="2132856"/>
            <a:ext cx="8373616" cy="397728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nl-NL" b="1" dirty="0" smtClean="0">
                <a:solidFill>
                  <a:srgbClr val="FF0000"/>
                </a:solidFill>
              </a:rPr>
              <a:t>Engineering: </a:t>
            </a:r>
            <a:endParaRPr lang="nl-NL" b="1" dirty="0">
              <a:solidFill>
                <a:srgbClr val="FF0000"/>
              </a:solidFill>
            </a:endParaRPr>
          </a:p>
          <a:p>
            <a:r>
              <a:rPr lang="nl-NL" sz="2800" dirty="0" smtClean="0"/>
              <a:t>RoosRos Architecten: Architectonisch ontwerp</a:t>
            </a:r>
            <a:endParaRPr lang="nl-NL" sz="2800" dirty="0"/>
          </a:p>
          <a:p>
            <a:r>
              <a:rPr lang="nl-NL" sz="2800" dirty="0"/>
              <a:t>Bartels </a:t>
            </a:r>
            <a:r>
              <a:rPr lang="nl-NL" sz="2800" dirty="0" err="1" smtClean="0"/>
              <a:t>Ingenieursburo</a:t>
            </a:r>
            <a:r>
              <a:rPr lang="nl-NL" sz="2800" dirty="0" smtClean="0"/>
              <a:t>: Constructie advies</a:t>
            </a:r>
            <a:endParaRPr lang="nl-NL" sz="2800" dirty="0"/>
          </a:p>
          <a:p>
            <a:r>
              <a:rPr lang="nl-NL" sz="2800" dirty="0" smtClean="0"/>
              <a:t>Herman de Groot Ingenieurs: Installatie advies;</a:t>
            </a:r>
            <a:endParaRPr lang="nl-NL" sz="2800" dirty="0"/>
          </a:p>
          <a:p>
            <a:r>
              <a:rPr lang="nl-NL" sz="2800" dirty="0"/>
              <a:t>AVANT </a:t>
            </a:r>
            <a:r>
              <a:rPr lang="nl-NL" sz="2800" dirty="0" err="1"/>
              <a:t>Bouwparters</a:t>
            </a:r>
            <a:r>
              <a:rPr lang="nl-NL" sz="2800" dirty="0"/>
              <a:t> / Projectmanagement;</a:t>
            </a:r>
          </a:p>
          <a:p>
            <a:r>
              <a:rPr lang="nl-NL" sz="2800" dirty="0" smtClean="0"/>
              <a:t>Gebruikers: </a:t>
            </a:r>
            <a:r>
              <a:rPr lang="nl-NL" sz="2800" dirty="0" err="1" smtClean="0"/>
              <a:t>Mencia</a:t>
            </a:r>
            <a:r>
              <a:rPr lang="nl-NL" sz="2800" dirty="0" smtClean="0"/>
              <a:t> de Mendoza &amp; International School Breda</a:t>
            </a:r>
            <a:endParaRPr lang="nl-NL" sz="2800" dirty="0"/>
          </a:p>
        </p:txBody>
      </p:sp>
    </p:spTree>
    <p:extLst>
      <p:ext uri="{BB962C8B-B14F-4D97-AF65-F5344CB8AC3E}">
        <p14:creationId xmlns:p14="http://schemas.microsoft.com/office/powerpoint/2010/main" val="8986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a:stretch>
            <a:fillRect/>
          </a:stretch>
        </p:blipFill>
        <p:spPr>
          <a:xfrm>
            <a:off x="611560" y="1916832"/>
            <a:ext cx="7844408" cy="4795785"/>
          </a:xfrm>
          <a:prstGeom prst="rect">
            <a:avLst/>
          </a:prstGeom>
        </p:spPr>
      </p:pic>
      <p:sp>
        <p:nvSpPr>
          <p:cNvPr id="3" name="Titel 1"/>
          <p:cNvSpPr txBox="1">
            <a:spLocks/>
          </p:cNvSpPr>
          <p:nvPr/>
        </p:nvSpPr>
        <p:spPr bwMode="auto">
          <a:xfrm>
            <a:off x="755576" y="1340768"/>
            <a:ext cx="7772400" cy="877887"/>
          </a:xfrm>
          <a:prstGeom prst="rect">
            <a:avLst/>
          </a:prstGeom>
          <a:noFill/>
          <a:ln w="9525">
            <a:noFill/>
            <a:miter lim="800000"/>
            <a:headEnd/>
            <a:tailEnd/>
          </a:ln>
        </p:spPr>
        <p:txBody>
          <a:bodyPr/>
          <a:lstStyle/>
          <a:p>
            <a:pPr algn="ctr"/>
            <a:r>
              <a:rPr lang="nl-NL" sz="4400" b="0" dirty="0" smtClean="0"/>
              <a:t>Definitief Ontwerp</a:t>
            </a:r>
            <a:endParaRPr lang="nl-NL" sz="4400" b="0" dirty="0"/>
          </a:p>
        </p:txBody>
      </p:sp>
      <p:sp>
        <p:nvSpPr>
          <p:cNvPr id="4" name="Titel 1"/>
          <p:cNvSpPr txBox="1">
            <a:spLocks/>
          </p:cNvSpPr>
          <p:nvPr/>
        </p:nvSpPr>
        <p:spPr bwMode="auto">
          <a:xfrm>
            <a:off x="251520" y="4030798"/>
            <a:ext cx="1611986" cy="720080"/>
          </a:xfrm>
          <a:prstGeom prst="rect">
            <a:avLst/>
          </a:prstGeom>
          <a:noFill/>
          <a:ln w="9525">
            <a:noFill/>
            <a:miter lim="800000"/>
            <a:headEnd/>
            <a:tailEnd/>
          </a:ln>
        </p:spPr>
        <p:txBody>
          <a:bodyPr/>
          <a:lstStyle/>
          <a:p>
            <a:r>
              <a:rPr lang="nl-NL" sz="1600" b="0" dirty="0" smtClean="0"/>
              <a:t>2.400m2 BVO +</a:t>
            </a:r>
          </a:p>
          <a:p>
            <a:r>
              <a:rPr lang="nl-NL" sz="1600" b="0" dirty="0" smtClean="0"/>
              <a:t>700m2 BVO</a:t>
            </a:r>
          </a:p>
          <a:p>
            <a:r>
              <a:rPr lang="nl-NL" sz="1600" b="0" dirty="0" err="1" smtClean="0"/>
              <a:t>t.b.v</a:t>
            </a:r>
            <a:r>
              <a:rPr lang="nl-NL" sz="1600" b="0" dirty="0" smtClean="0"/>
              <a:t> verbouw E</a:t>
            </a:r>
            <a:endParaRPr lang="nl-NL" sz="1600" b="0" dirty="0"/>
          </a:p>
        </p:txBody>
      </p:sp>
      <p:sp>
        <p:nvSpPr>
          <p:cNvPr id="5" name="Titel 1"/>
          <p:cNvSpPr txBox="1">
            <a:spLocks/>
          </p:cNvSpPr>
          <p:nvPr/>
        </p:nvSpPr>
        <p:spPr bwMode="auto">
          <a:xfrm>
            <a:off x="899592" y="2482121"/>
            <a:ext cx="1611986" cy="307019"/>
          </a:xfrm>
          <a:prstGeom prst="rect">
            <a:avLst/>
          </a:prstGeom>
          <a:noFill/>
          <a:ln w="9525">
            <a:noFill/>
            <a:miter lim="800000"/>
            <a:headEnd/>
            <a:tailEnd/>
          </a:ln>
        </p:spPr>
        <p:txBody>
          <a:bodyPr/>
          <a:lstStyle/>
          <a:p>
            <a:pPr algn="ctr"/>
            <a:r>
              <a:rPr lang="nl-NL" sz="1600" b="0" dirty="0" smtClean="0"/>
              <a:t>1.100m2 BVO</a:t>
            </a:r>
            <a:endParaRPr lang="nl-NL" sz="1600" b="0" dirty="0"/>
          </a:p>
        </p:txBody>
      </p:sp>
      <p:sp>
        <p:nvSpPr>
          <p:cNvPr id="6" name="Titel 1"/>
          <p:cNvSpPr txBox="1">
            <a:spLocks/>
          </p:cNvSpPr>
          <p:nvPr/>
        </p:nvSpPr>
        <p:spPr bwMode="auto">
          <a:xfrm>
            <a:off x="6660232" y="3068960"/>
            <a:ext cx="1611986" cy="307019"/>
          </a:xfrm>
          <a:prstGeom prst="rect">
            <a:avLst/>
          </a:prstGeom>
          <a:noFill/>
          <a:ln w="9525">
            <a:noFill/>
            <a:miter lim="800000"/>
            <a:headEnd/>
            <a:tailEnd/>
          </a:ln>
        </p:spPr>
        <p:txBody>
          <a:bodyPr/>
          <a:lstStyle/>
          <a:p>
            <a:pPr algn="ctr"/>
            <a:r>
              <a:rPr lang="nl-NL" sz="1600" b="0" dirty="0"/>
              <a:t>9</a:t>
            </a:r>
            <a:r>
              <a:rPr lang="nl-NL" sz="1600" b="0" dirty="0" smtClean="0"/>
              <a:t>00m2 BVO</a:t>
            </a:r>
            <a:endParaRPr lang="nl-NL" sz="1600" b="0" dirty="0"/>
          </a:p>
        </p:txBody>
      </p:sp>
      <p:sp>
        <p:nvSpPr>
          <p:cNvPr id="7" name="Titel 1"/>
          <p:cNvSpPr txBox="1">
            <a:spLocks/>
          </p:cNvSpPr>
          <p:nvPr/>
        </p:nvSpPr>
        <p:spPr bwMode="auto">
          <a:xfrm>
            <a:off x="4788024" y="2336788"/>
            <a:ext cx="1611986" cy="307019"/>
          </a:xfrm>
          <a:prstGeom prst="rect">
            <a:avLst/>
          </a:prstGeom>
          <a:noFill/>
          <a:ln w="9525">
            <a:noFill/>
            <a:miter lim="800000"/>
            <a:headEnd/>
            <a:tailEnd/>
          </a:ln>
        </p:spPr>
        <p:txBody>
          <a:bodyPr/>
          <a:lstStyle/>
          <a:p>
            <a:pPr algn="ctr"/>
            <a:r>
              <a:rPr lang="nl-NL" sz="1600" b="0" dirty="0"/>
              <a:t>9</a:t>
            </a:r>
            <a:r>
              <a:rPr lang="nl-NL" sz="1600" b="0" dirty="0" smtClean="0"/>
              <a:t>00m2 BVO</a:t>
            </a:r>
            <a:endParaRPr lang="nl-NL" sz="1600" b="0" dirty="0"/>
          </a:p>
        </p:txBody>
      </p:sp>
      <p:sp>
        <p:nvSpPr>
          <p:cNvPr id="8" name="Titel 1"/>
          <p:cNvSpPr txBox="1">
            <a:spLocks/>
          </p:cNvSpPr>
          <p:nvPr/>
        </p:nvSpPr>
        <p:spPr bwMode="auto">
          <a:xfrm>
            <a:off x="4932040" y="6309320"/>
            <a:ext cx="2592288" cy="307019"/>
          </a:xfrm>
          <a:prstGeom prst="rect">
            <a:avLst/>
          </a:prstGeom>
          <a:noFill/>
          <a:ln w="9525">
            <a:noFill/>
            <a:miter lim="800000"/>
            <a:headEnd/>
            <a:tailEnd/>
          </a:ln>
        </p:spPr>
        <p:txBody>
          <a:bodyPr/>
          <a:lstStyle/>
          <a:p>
            <a:pPr algn="ctr"/>
            <a:r>
              <a:rPr lang="nl-NL" sz="1600" b="0" dirty="0" smtClean="0"/>
              <a:t>Ca. 4.000m2 BVO Verbouw</a:t>
            </a:r>
            <a:endParaRPr lang="nl-NL" sz="1600" b="0" dirty="0"/>
          </a:p>
        </p:txBody>
      </p:sp>
    </p:spTree>
    <p:extLst>
      <p:ext uri="{BB962C8B-B14F-4D97-AF65-F5344CB8AC3E}">
        <p14:creationId xmlns:p14="http://schemas.microsoft.com/office/powerpoint/2010/main" val="98163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268760"/>
            <a:ext cx="4107180" cy="5265420"/>
          </a:xfrm>
          <a:prstGeom prst="rect">
            <a:avLst/>
          </a:prstGeom>
        </p:spPr>
      </p:pic>
      <p:sp>
        <p:nvSpPr>
          <p:cNvPr id="4" name="Rechthoek 3"/>
          <p:cNvSpPr/>
          <p:nvPr/>
        </p:nvSpPr>
        <p:spPr>
          <a:xfrm>
            <a:off x="4139952" y="3212976"/>
            <a:ext cx="792088" cy="288032"/>
          </a:xfrm>
          <a:prstGeom prst="rect">
            <a:avLst/>
          </a:prstGeom>
          <a:solidFill>
            <a:srgbClr val="F81706"/>
          </a:solidFill>
          <a:ln>
            <a:solidFill>
              <a:srgbClr val="F817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p:cNvCxnSpPr/>
          <p:nvPr/>
        </p:nvCxnSpPr>
        <p:spPr>
          <a:xfrm>
            <a:off x="4716016" y="3356992"/>
            <a:ext cx="216024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hthoek 6"/>
          <p:cNvSpPr/>
          <p:nvPr/>
        </p:nvSpPr>
        <p:spPr>
          <a:xfrm>
            <a:off x="6950988" y="3193231"/>
            <a:ext cx="1656184" cy="338554"/>
          </a:xfrm>
          <a:prstGeom prst="rect">
            <a:avLst/>
          </a:prstGeom>
        </p:spPr>
        <p:txBody>
          <a:bodyPr wrap="square">
            <a:spAutoFit/>
          </a:bodyPr>
          <a:lstStyle/>
          <a:p>
            <a:r>
              <a:rPr lang="nl-NL" sz="1600" dirty="0" smtClean="0"/>
              <a:t>Huidige ISB</a:t>
            </a:r>
            <a:endParaRPr lang="nl-NL" sz="1600" dirty="0"/>
          </a:p>
        </p:txBody>
      </p:sp>
      <p:sp>
        <p:nvSpPr>
          <p:cNvPr id="8" name="Rechthoek 7"/>
          <p:cNvSpPr/>
          <p:nvPr/>
        </p:nvSpPr>
        <p:spPr>
          <a:xfrm>
            <a:off x="6950988" y="4293096"/>
            <a:ext cx="1656184" cy="584775"/>
          </a:xfrm>
          <a:prstGeom prst="rect">
            <a:avLst/>
          </a:prstGeom>
        </p:spPr>
        <p:txBody>
          <a:bodyPr wrap="square">
            <a:spAutoFit/>
          </a:bodyPr>
          <a:lstStyle/>
          <a:p>
            <a:r>
              <a:rPr lang="nl-NL" sz="1600" dirty="0" smtClean="0"/>
              <a:t>Huidige </a:t>
            </a:r>
            <a:r>
              <a:rPr lang="nl-NL" sz="1600" dirty="0" err="1" smtClean="0"/>
              <a:t>Mencia</a:t>
            </a:r>
            <a:r>
              <a:rPr lang="nl-NL" sz="1600" dirty="0" smtClean="0"/>
              <a:t> de Mendoza</a:t>
            </a:r>
            <a:endParaRPr lang="nl-NL" sz="1600" dirty="0"/>
          </a:p>
        </p:txBody>
      </p:sp>
      <p:cxnSp>
        <p:nvCxnSpPr>
          <p:cNvPr id="9" name="Rechte verbindingslijn 8"/>
          <p:cNvCxnSpPr/>
          <p:nvPr/>
        </p:nvCxnSpPr>
        <p:spPr>
          <a:xfrm>
            <a:off x="4790748" y="4437112"/>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4790748" y="2636912"/>
            <a:ext cx="216024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hoek 10"/>
          <p:cNvSpPr/>
          <p:nvPr/>
        </p:nvSpPr>
        <p:spPr>
          <a:xfrm>
            <a:off x="7020272" y="2460117"/>
            <a:ext cx="1656184" cy="338554"/>
          </a:xfrm>
          <a:prstGeom prst="rect">
            <a:avLst/>
          </a:prstGeom>
        </p:spPr>
        <p:txBody>
          <a:bodyPr wrap="square">
            <a:spAutoFit/>
          </a:bodyPr>
          <a:lstStyle/>
          <a:p>
            <a:r>
              <a:rPr lang="nl-NL" sz="1600" dirty="0" smtClean="0"/>
              <a:t>Sportveld</a:t>
            </a:r>
            <a:endParaRPr lang="nl-NL" sz="1600" dirty="0"/>
          </a:p>
        </p:txBody>
      </p:sp>
      <p:cxnSp>
        <p:nvCxnSpPr>
          <p:cNvPr id="12" name="Rechte verbindingslijn 11"/>
          <p:cNvCxnSpPr/>
          <p:nvPr/>
        </p:nvCxnSpPr>
        <p:spPr>
          <a:xfrm>
            <a:off x="1691680" y="2921782"/>
            <a:ext cx="1728192" cy="3162"/>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hthoek 12"/>
          <p:cNvSpPr/>
          <p:nvPr/>
        </p:nvSpPr>
        <p:spPr>
          <a:xfrm>
            <a:off x="539552" y="2767894"/>
            <a:ext cx="1548172" cy="338554"/>
          </a:xfrm>
          <a:prstGeom prst="rect">
            <a:avLst/>
          </a:prstGeom>
        </p:spPr>
        <p:txBody>
          <a:bodyPr wrap="square">
            <a:spAutoFit/>
          </a:bodyPr>
          <a:lstStyle/>
          <a:p>
            <a:r>
              <a:rPr lang="nl-NL" sz="1600" dirty="0"/>
              <a:t>3</a:t>
            </a:r>
            <a:r>
              <a:rPr lang="nl-NL" sz="1600" dirty="0" smtClean="0"/>
              <a:t> woningen</a:t>
            </a:r>
            <a:endParaRPr lang="nl-NL" sz="1600" dirty="0"/>
          </a:p>
        </p:txBody>
      </p:sp>
      <p:sp>
        <p:nvSpPr>
          <p:cNvPr id="15" name="Rechthoek 14"/>
          <p:cNvSpPr/>
          <p:nvPr/>
        </p:nvSpPr>
        <p:spPr>
          <a:xfrm>
            <a:off x="467544" y="1423037"/>
            <a:ext cx="1548172" cy="338554"/>
          </a:xfrm>
          <a:prstGeom prst="rect">
            <a:avLst/>
          </a:prstGeom>
        </p:spPr>
        <p:txBody>
          <a:bodyPr wrap="square">
            <a:spAutoFit/>
          </a:bodyPr>
          <a:lstStyle/>
          <a:p>
            <a:r>
              <a:rPr lang="nl-NL" sz="1600" dirty="0" smtClean="0"/>
              <a:t>Flatgebouw</a:t>
            </a:r>
            <a:endParaRPr lang="nl-NL" sz="1600" dirty="0"/>
          </a:p>
        </p:txBody>
      </p:sp>
      <p:cxnSp>
        <p:nvCxnSpPr>
          <p:cNvPr id="16" name="Rechte verbindingslijn 15"/>
          <p:cNvCxnSpPr/>
          <p:nvPr/>
        </p:nvCxnSpPr>
        <p:spPr>
          <a:xfrm>
            <a:off x="1773130" y="1589152"/>
            <a:ext cx="1728192" cy="3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5652120" y="5328822"/>
            <a:ext cx="1224136" cy="3162"/>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hthoek 17"/>
          <p:cNvSpPr/>
          <p:nvPr/>
        </p:nvSpPr>
        <p:spPr>
          <a:xfrm>
            <a:off x="6950988" y="5147092"/>
            <a:ext cx="1656184" cy="338554"/>
          </a:xfrm>
          <a:prstGeom prst="rect">
            <a:avLst/>
          </a:prstGeom>
        </p:spPr>
        <p:txBody>
          <a:bodyPr wrap="square">
            <a:spAutoFit/>
          </a:bodyPr>
          <a:lstStyle/>
          <a:p>
            <a:r>
              <a:rPr lang="nl-NL" sz="1600" dirty="0" smtClean="0"/>
              <a:t>Woningen</a:t>
            </a:r>
            <a:endParaRPr lang="nl-NL"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X:\Projecten\AT00493 Building Breda loc. Mencia De Mendoza\A0000-Programma_van_Eisen\A0500-Fasedocument VO\Presentatie d.d.09-07-2015\bestemmingsplan3.jpg"/>
          <p:cNvPicPr>
            <a:picLocks noChangeAspect="1" noChangeArrowheads="1"/>
          </p:cNvPicPr>
          <p:nvPr/>
        </p:nvPicPr>
        <p:blipFill>
          <a:blip r:embed="rId2" cstate="print">
            <a:extLst>
              <a:ext uri="{28A0092B-C50C-407E-A947-70E740481C1C}">
                <a14:useLocalDpi xmlns:a14="http://schemas.microsoft.com/office/drawing/2010/main" val="0"/>
              </a:ext>
            </a:extLst>
          </a:blip>
          <a:srcRect t="5511" r="18738" b="7047"/>
          <a:stretch>
            <a:fillRect/>
          </a:stretch>
        </p:blipFill>
        <p:spPr bwMode="auto">
          <a:xfrm>
            <a:off x="468313" y="1168400"/>
            <a:ext cx="4211637"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6"/>
          <p:cNvSpPr>
            <a:spLocks noChangeArrowheads="1"/>
          </p:cNvSpPr>
          <p:nvPr/>
        </p:nvSpPr>
        <p:spPr bwMode="auto">
          <a:xfrm>
            <a:off x="5016500" y="2257425"/>
            <a:ext cx="35274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Calibri" pitchFamily="34" charset="0"/>
              </a:defRPr>
            </a:lvl1pPr>
            <a:lvl2pPr marL="742950" indent="-285750" eaLnBrk="0" hangingPunct="0">
              <a:defRPr sz="4000" b="1">
                <a:solidFill>
                  <a:schemeClr val="tx1"/>
                </a:solidFill>
                <a:latin typeface="Calibri" pitchFamily="34" charset="0"/>
              </a:defRPr>
            </a:lvl2pPr>
            <a:lvl3pPr marL="1143000" indent="-228600" eaLnBrk="0" hangingPunct="0">
              <a:defRPr sz="4000" b="1">
                <a:solidFill>
                  <a:schemeClr val="tx1"/>
                </a:solidFill>
                <a:latin typeface="Calibri" pitchFamily="34" charset="0"/>
              </a:defRPr>
            </a:lvl3pPr>
            <a:lvl4pPr marL="1600200" indent="-228600" eaLnBrk="0" hangingPunct="0">
              <a:defRPr sz="4000" b="1">
                <a:solidFill>
                  <a:schemeClr val="tx1"/>
                </a:solidFill>
                <a:latin typeface="Calibri" pitchFamily="34" charset="0"/>
              </a:defRPr>
            </a:lvl4pPr>
            <a:lvl5pPr marL="2057400" indent="-228600" eaLnBrk="0" hangingPunct="0">
              <a:defRPr sz="4000" b="1">
                <a:solidFill>
                  <a:schemeClr val="tx1"/>
                </a:solidFill>
                <a:latin typeface="Calibri" pitchFamily="34" charset="0"/>
              </a:defRPr>
            </a:lvl5pPr>
            <a:lvl6pPr marL="2514600" indent="-228600" eaLnBrk="0" fontAlgn="base" hangingPunct="0">
              <a:spcBef>
                <a:spcPct val="0"/>
              </a:spcBef>
              <a:spcAft>
                <a:spcPct val="0"/>
              </a:spcAft>
              <a:defRPr sz="4000" b="1">
                <a:solidFill>
                  <a:schemeClr val="tx1"/>
                </a:solidFill>
                <a:latin typeface="Calibri" pitchFamily="34" charset="0"/>
              </a:defRPr>
            </a:lvl6pPr>
            <a:lvl7pPr marL="2971800" indent="-228600" eaLnBrk="0" fontAlgn="base" hangingPunct="0">
              <a:spcBef>
                <a:spcPct val="0"/>
              </a:spcBef>
              <a:spcAft>
                <a:spcPct val="0"/>
              </a:spcAft>
              <a:defRPr sz="4000" b="1">
                <a:solidFill>
                  <a:schemeClr val="tx1"/>
                </a:solidFill>
                <a:latin typeface="Calibri" pitchFamily="34" charset="0"/>
              </a:defRPr>
            </a:lvl7pPr>
            <a:lvl8pPr marL="3429000" indent="-228600" eaLnBrk="0" fontAlgn="base" hangingPunct="0">
              <a:spcBef>
                <a:spcPct val="0"/>
              </a:spcBef>
              <a:spcAft>
                <a:spcPct val="0"/>
              </a:spcAft>
              <a:defRPr sz="4000" b="1">
                <a:solidFill>
                  <a:schemeClr val="tx1"/>
                </a:solidFill>
                <a:latin typeface="Calibri" pitchFamily="34" charset="0"/>
              </a:defRPr>
            </a:lvl8pPr>
            <a:lvl9pPr marL="3886200" indent="-228600" eaLnBrk="0" fontAlgn="base" hangingPunct="0">
              <a:spcBef>
                <a:spcPct val="0"/>
              </a:spcBef>
              <a:spcAft>
                <a:spcPct val="0"/>
              </a:spcAft>
              <a:defRPr sz="4000" b="1">
                <a:solidFill>
                  <a:schemeClr val="tx1"/>
                </a:solidFill>
                <a:latin typeface="Calibri" pitchFamily="34" charset="0"/>
              </a:defRPr>
            </a:lvl9pPr>
          </a:lstStyle>
          <a:p>
            <a:pPr eaLnBrk="1" hangingPunct="1">
              <a:defRPr/>
            </a:pPr>
            <a:r>
              <a:rPr lang="nl-NL" altLang="nl-NL" sz="2000" b="0" dirty="0" smtClean="0">
                <a:solidFill>
                  <a:srgbClr val="000000"/>
                </a:solidFill>
              </a:rPr>
              <a:t>BESTEMMINGSPLAN</a:t>
            </a:r>
          </a:p>
          <a:p>
            <a:pPr marL="285750" indent="-285750" eaLnBrk="1" hangingPunct="1">
              <a:buFontTx/>
              <a:buChar char="-"/>
              <a:defRPr/>
            </a:pPr>
            <a:r>
              <a:rPr lang="nl-NL" altLang="nl-NL" sz="1600" b="0" dirty="0" err="1" smtClean="0">
                <a:solidFill>
                  <a:srgbClr val="000000"/>
                </a:solidFill>
              </a:rPr>
              <a:t>Bouwvlak</a:t>
            </a:r>
            <a:r>
              <a:rPr lang="nl-NL" altLang="nl-NL" sz="1600" b="0" dirty="0" smtClean="0">
                <a:solidFill>
                  <a:srgbClr val="000000"/>
                </a:solidFill>
              </a:rPr>
              <a:t> = 17.126m2</a:t>
            </a:r>
          </a:p>
          <a:p>
            <a:pPr marL="285750" indent="-285750" eaLnBrk="1" hangingPunct="1">
              <a:buFontTx/>
              <a:buChar char="-"/>
              <a:defRPr/>
            </a:pPr>
            <a:r>
              <a:rPr lang="nl-NL" altLang="nl-NL" sz="1600" b="0" dirty="0" smtClean="0">
                <a:solidFill>
                  <a:srgbClr val="000000"/>
                </a:solidFill>
              </a:rPr>
              <a:t>Te bebouwen max.        : </a:t>
            </a:r>
            <a:r>
              <a:rPr lang="nl-NL" altLang="nl-NL" sz="1600" dirty="0" smtClean="0">
                <a:solidFill>
                  <a:srgbClr val="000000"/>
                </a:solidFill>
              </a:rPr>
              <a:t>6.593 m2</a:t>
            </a:r>
          </a:p>
          <a:p>
            <a:pPr marL="285750" indent="-285750" eaLnBrk="1" hangingPunct="1">
              <a:buFontTx/>
              <a:buChar char="-"/>
              <a:defRPr/>
            </a:pPr>
            <a:endParaRPr lang="nl-NL" altLang="nl-NL" sz="1600" b="0" dirty="0" smtClean="0">
              <a:solidFill>
                <a:srgbClr val="000000"/>
              </a:solidFill>
            </a:endParaRPr>
          </a:p>
          <a:p>
            <a:pPr eaLnBrk="1" hangingPunct="1">
              <a:defRPr/>
            </a:pPr>
            <a:r>
              <a:rPr lang="nl-NL" altLang="nl-NL" sz="1600" b="0" dirty="0" smtClean="0">
                <a:solidFill>
                  <a:srgbClr val="000000"/>
                </a:solidFill>
              </a:rPr>
              <a:t> Huidig bebouwd oppervlak:</a:t>
            </a:r>
          </a:p>
          <a:p>
            <a:pPr marL="285750" indent="-285750" eaLnBrk="1" hangingPunct="1">
              <a:buFontTx/>
              <a:buChar char="-"/>
              <a:defRPr/>
            </a:pPr>
            <a:r>
              <a:rPr lang="nl-NL" altLang="nl-NL" sz="1600" b="0" dirty="0" smtClean="0">
                <a:solidFill>
                  <a:srgbClr val="000000"/>
                </a:solidFill>
              </a:rPr>
              <a:t>TOTAAL                            : 5.246 m2</a:t>
            </a:r>
          </a:p>
          <a:p>
            <a:pPr marL="285750" indent="-285750" eaLnBrk="1" hangingPunct="1">
              <a:buFontTx/>
              <a:buChar char="-"/>
              <a:defRPr/>
            </a:pPr>
            <a:endParaRPr lang="nl-NL" altLang="nl-NL" sz="1600" b="0" dirty="0" smtClean="0">
              <a:solidFill>
                <a:srgbClr val="000000"/>
              </a:solidFill>
            </a:endParaRPr>
          </a:p>
          <a:p>
            <a:pPr eaLnBrk="1" hangingPunct="1">
              <a:defRPr/>
            </a:pPr>
            <a:r>
              <a:rPr lang="nl-NL" altLang="nl-NL" sz="1600" b="0" dirty="0" smtClean="0">
                <a:solidFill>
                  <a:srgbClr val="000000"/>
                </a:solidFill>
              </a:rPr>
              <a:t> Uitbreiding </a:t>
            </a:r>
            <a:r>
              <a:rPr lang="nl-NL" altLang="nl-NL" sz="1600" b="0" dirty="0" err="1" smtClean="0">
                <a:solidFill>
                  <a:srgbClr val="000000"/>
                </a:solidFill>
              </a:rPr>
              <a:t>Mencia</a:t>
            </a:r>
            <a:r>
              <a:rPr lang="nl-NL" altLang="nl-NL" sz="1600" b="0" dirty="0" smtClean="0">
                <a:solidFill>
                  <a:srgbClr val="000000"/>
                </a:solidFill>
              </a:rPr>
              <a:t> de Mendoza:</a:t>
            </a:r>
          </a:p>
          <a:p>
            <a:pPr marL="285750" indent="-285750" eaLnBrk="1" hangingPunct="1">
              <a:buFontTx/>
              <a:buChar char="-"/>
              <a:defRPr/>
            </a:pPr>
            <a:r>
              <a:rPr lang="nl-NL" altLang="nl-NL" sz="1600" b="0" dirty="0" smtClean="0">
                <a:solidFill>
                  <a:srgbClr val="000000"/>
                </a:solidFill>
              </a:rPr>
              <a:t>TOTAAL (</a:t>
            </a:r>
            <a:r>
              <a:rPr lang="nl-NL" altLang="nl-NL" sz="1600" b="0" dirty="0" err="1" smtClean="0">
                <a:solidFill>
                  <a:srgbClr val="000000"/>
                </a:solidFill>
              </a:rPr>
              <a:t>incl</a:t>
            </a:r>
            <a:r>
              <a:rPr lang="nl-NL" altLang="nl-NL" sz="1600" b="0" dirty="0" smtClean="0">
                <a:solidFill>
                  <a:srgbClr val="000000"/>
                </a:solidFill>
              </a:rPr>
              <a:t> 1 gymzaal): 1.345 m2</a:t>
            </a:r>
          </a:p>
          <a:p>
            <a:pPr marL="285750" indent="-285750" eaLnBrk="1" hangingPunct="1">
              <a:buFontTx/>
              <a:buChar char="-"/>
              <a:defRPr/>
            </a:pPr>
            <a:endParaRPr lang="nl-NL" altLang="nl-NL" sz="1600" b="0" dirty="0" smtClean="0">
              <a:solidFill>
                <a:srgbClr val="000000"/>
              </a:solidFill>
            </a:endParaRPr>
          </a:p>
          <a:p>
            <a:pPr eaLnBrk="1" hangingPunct="1">
              <a:defRPr/>
            </a:pPr>
            <a:r>
              <a:rPr lang="nl-NL" altLang="nl-NL" sz="1600" b="0" dirty="0" smtClean="0">
                <a:solidFill>
                  <a:srgbClr val="000000"/>
                </a:solidFill>
              </a:rPr>
              <a:t>Uitbreiding ISB:</a:t>
            </a:r>
          </a:p>
          <a:p>
            <a:pPr marL="285750" indent="-285750" eaLnBrk="1" hangingPunct="1">
              <a:buFontTx/>
              <a:buChar char="-"/>
              <a:defRPr/>
            </a:pPr>
            <a:r>
              <a:rPr lang="nl-NL" altLang="nl-NL" sz="1600" b="0" dirty="0" smtClean="0">
                <a:solidFill>
                  <a:srgbClr val="000000"/>
                </a:solidFill>
              </a:rPr>
              <a:t>TOTAAL (</a:t>
            </a:r>
            <a:r>
              <a:rPr lang="nl-NL" altLang="nl-NL" sz="1600" b="0" dirty="0" err="1" smtClean="0">
                <a:solidFill>
                  <a:srgbClr val="000000"/>
                </a:solidFill>
              </a:rPr>
              <a:t>incl</a:t>
            </a:r>
            <a:r>
              <a:rPr lang="nl-NL" altLang="nl-NL" sz="1600" b="0" dirty="0" smtClean="0">
                <a:solidFill>
                  <a:srgbClr val="000000"/>
                </a:solidFill>
              </a:rPr>
              <a:t> 1 gymzaal): 1.420 m2</a:t>
            </a:r>
          </a:p>
          <a:p>
            <a:pPr marL="285750" indent="-285750" eaLnBrk="1" hangingPunct="1">
              <a:buFontTx/>
              <a:buChar char="-"/>
              <a:defRPr/>
            </a:pPr>
            <a:endParaRPr lang="nl-NL" altLang="nl-NL" sz="1600" dirty="0" smtClean="0">
              <a:solidFill>
                <a:srgbClr val="000000"/>
              </a:solidFill>
            </a:endParaRPr>
          </a:p>
          <a:p>
            <a:pPr marL="285750" indent="-285750" eaLnBrk="1" hangingPunct="1">
              <a:buFontTx/>
              <a:buChar char="-"/>
              <a:defRPr/>
            </a:pPr>
            <a:r>
              <a:rPr lang="nl-NL" altLang="nl-NL" sz="1600" dirty="0" smtClean="0">
                <a:solidFill>
                  <a:srgbClr val="000000"/>
                </a:solidFill>
              </a:rPr>
              <a:t>TOTAAL Bebouwd opp. : 8.011 m2</a:t>
            </a:r>
          </a:p>
          <a:p>
            <a:pPr eaLnBrk="1" hangingPunct="1">
              <a:defRPr/>
            </a:pPr>
            <a:endParaRPr lang="nl-NL" altLang="nl-NL" sz="1600" b="0" dirty="0" smtClean="0">
              <a:solidFill>
                <a:srgbClr val="000000"/>
              </a:solidFill>
            </a:endParaRPr>
          </a:p>
          <a:p>
            <a:pPr eaLnBrk="1" hangingPunct="1">
              <a:buFont typeface="Arial" charset="0"/>
              <a:buChar char="•"/>
              <a:defRPr/>
            </a:pPr>
            <a:endParaRPr lang="nl-NL" altLang="nl-NL" sz="1600" b="0" dirty="0" smtClean="0">
              <a:solidFill>
                <a:srgbClr val="000000"/>
              </a:solidFill>
            </a:endParaRPr>
          </a:p>
        </p:txBody>
      </p:sp>
      <p:cxnSp>
        <p:nvCxnSpPr>
          <p:cNvPr id="7" name="Rechte verbindingslijn 6"/>
          <p:cNvCxnSpPr/>
          <p:nvPr/>
        </p:nvCxnSpPr>
        <p:spPr>
          <a:xfrm>
            <a:off x="4859338" y="3213100"/>
            <a:ext cx="39608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Rechte verbindingslijn 4"/>
          <p:cNvCxnSpPr/>
          <p:nvPr/>
        </p:nvCxnSpPr>
        <p:spPr>
          <a:xfrm>
            <a:off x="7308850" y="5373688"/>
            <a:ext cx="10795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JL-RECHTS 7"/>
          <p:cNvSpPr/>
          <p:nvPr/>
        </p:nvSpPr>
        <p:spPr>
          <a:xfrm rot="2665395">
            <a:off x="344488" y="3336925"/>
            <a:ext cx="1074737" cy="5032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2266179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738525" y="1268760"/>
            <a:ext cx="5713795" cy="5117671"/>
          </a:xfrm>
          <a:prstGeom prst="rect">
            <a:avLst/>
          </a:prstGeom>
        </p:spPr>
      </p:pic>
    </p:spTree>
    <p:extLst>
      <p:ext uri="{BB962C8B-B14F-4D97-AF65-F5344CB8AC3E}">
        <p14:creationId xmlns:p14="http://schemas.microsoft.com/office/powerpoint/2010/main" val="254888909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1701</TotalTime>
  <Words>1153</Words>
  <Application>Microsoft Office PowerPoint</Application>
  <PresentationFormat>Diavoorstelling (4:3)</PresentationFormat>
  <Paragraphs>275</Paragraphs>
  <Slides>45</Slides>
  <Notes>22</Notes>
  <HiddenSlides>0</HiddenSlides>
  <MMClips>0</MMClips>
  <ScaleCrop>false</ScaleCrop>
  <HeadingPairs>
    <vt:vector size="4" baseType="variant">
      <vt:variant>
        <vt:lpstr>Thema</vt:lpstr>
      </vt:variant>
      <vt:variant>
        <vt:i4>1</vt:i4>
      </vt:variant>
      <vt:variant>
        <vt:lpstr>Diatitels</vt:lpstr>
      </vt:variant>
      <vt:variant>
        <vt:i4>45</vt:i4>
      </vt:variant>
    </vt:vector>
  </HeadingPairs>
  <TitlesOfParts>
    <vt:vector size="46"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Marktconsultatie  en Best Value Procurement</vt:lpstr>
      <vt:lpstr>Aanbesteding procedure</vt:lpstr>
      <vt:lpstr>Doel Marktconsultatie </vt:lpstr>
      <vt:lpstr>Werkwijze</vt:lpstr>
      <vt:lpstr>Waarom BVP</vt:lpstr>
      <vt:lpstr>BVP in het kort</vt:lpstr>
      <vt:lpstr>Voorkeur naar uit?</vt:lpstr>
      <vt:lpstr>“Expert” </vt:lpstr>
      <vt:lpstr>Traditioneel versus BVP</vt:lpstr>
      <vt:lpstr>Waarom niet traditioneel</vt:lpstr>
      <vt:lpstr>BVP</vt:lpstr>
      <vt:lpstr>1. Voorbereidingsfase</vt:lpstr>
      <vt:lpstr>Vaststellen wegingsfactoren </vt:lpstr>
      <vt:lpstr>2. Beoordelingsfase</vt:lpstr>
      <vt:lpstr>Prestatie- onderbouwing </vt:lpstr>
      <vt:lpstr>Risicodossier </vt:lpstr>
      <vt:lpstr>Kansendossier </vt:lpstr>
      <vt:lpstr>Prijs </vt:lpstr>
      <vt:lpstr>Interviews</vt:lpstr>
      <vt:lpstr>3. Concretiseringsfase </vt:lpstr>
      <vt:lpstr>4. Uitvoeringsfase </vt:lpstr>
      <vt:lpstr>Verschillen zuivere BVP methodiek</vt:lpstr>
      <vt:lpstr>Uiteindelijk resultaat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Leon Immerzeel</dc:creator>
  <cp:lastModifiedBy>Louis Pothof</cp:lastModifiedBy>
  <cp:revision>74</cp:revision>
  <dcterms:created xsi:type="dcterms:W3CDTF">2015-04-14T09:09:56Z</dcterms:created>
  <dcterms:modified xsi:type="dcterms:W3CDTF">2016-03-24T10:23:49Z</dcterms:modified>
</cp:coreProperties>
</file>