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10375" cy="99425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66" autoAdjust="0"/>
    <p:restoredTop sz="94675" autoAdjust="0"/>
  </p:normalViewPr>
  <p:slideViewPr>
    <p:cSldViewPr>
      <p:cViewPr>
        <p:scale>
          <a:sx n="124" d="100"/>
          <a:sy n="124" d="100"/>
        </p:scale>
        <p:origin x="-990" y="4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6317C-0276-4C6D-957E-1E15CAD90B56}" type="datetimeFigureOut">
              <a:rPr lang="nl-NL" smtClean="0"/>
              <a:pPr/>
              <a:t>7-12-2015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7205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1038" y="4722695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3661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7636" y="9443661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656EA-864C-4A44-8EB4-201B574FA81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967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656EA-864C-4A44-8EB4-201B574FA81E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7936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2AFE-A5B6-4548-B957-146A4D1B2DF2}" type="datetimeFigureOut">
              <a:rPr lang="nl-NL" smtClean="0"/>
              <a:pPr/>
              <a:t>7-12-2015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FA1B-A15D-4F7B-9AD9-2A43DBE1B14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210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2AFE-A5B6-4548-B957-146A4D1B2DF2}" type="datetimeFigureOut">
              <a:rPr lang="nl-NL" smtClean="0"/>
              <a:pPr/>
              <a:t>7-12-2015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FA1B-A15D-4F7B-9AD9-2A43DBE1B14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4946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2AFE-A5B6-4548-B957-146A4D1B2DF2}" type="datetimeFigureOut">
              <a:rPr lang="nl-NL" smtClean="0"/>
              <a:pPr/>
              <a:t>7-12-2015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FA1B-A15D-4F7B-9AD9-2A43DBE1B14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8107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2AFE-A5B6-4548-B957-146A4D1B2DF2}" type="datetimeFigureOut">
              <a:rPr lang="nl-NL" smtClean="0"/>
              <a:pPr/>
              <a:t>7-12-2015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FA1B-A15D-4F7B-9AD9-2A43DBE1B14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7205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2AFE-A5B6-4548-B957-146A4D1B2DF2}" type="datetimeFigureOut">
              <a:rPr lang="nl-NL" smtClean="0"/>
              <a:pPr/>
              <a:t>7-12-2015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FA1B-A15D-4F7B-9AD9-2A43DBE1B14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6927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2AFE-A5B6-4548-B957-146A4D1B2DF2}" type="datetimeFigureOut">
              <a:rPr lang="nl-NL" smtClean="0"/>
              <a:pPr/>
              <a:t>7-12-2015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FA1B-A15D-4F7B-9AD9-2A43DBE1B14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7978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2AFE-A5B6-4548-B957-146A4D1B2DF2}" type="datetimeFigureOut">
              <a:rPr lang="nl-NL" smtClean="0"/>
              <a:pPr/>
              <a:t>7-12-2015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FA1B-A15D-4F7B-9AD9-2A43DBE1B14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4254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2AFE-A5B6-4548-B957-146A4D1B2DF2}" type="datetimeFigureOut">
              <a:rPr lang="nl-NL" smtClean="0"/>
              <a:pPr/>
              <a:t>7-12-2015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FA1B-A15D-4F7B-9AD9-2A43DBE1B14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6954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2AFE-A5B6-4548-B957-146A4D1B2DF2}" type="datetimeFigureOut">
              <a:rPr lang="nl-NL" smtClean="0"/>
              <a:pPr/>
              <a:t>7-12-2015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FA1B-A15D-4F7B-9AD9-2A43DBE1B14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3492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2AFE-A5B6-4548-B957-146A4D1B2DF2}" type="datetimeFigureOut">
              <a:rPr lang="nl-NL" smtClean="0"/>
              <a:pPr/>
              <a:t>7-12-2015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FA1B-A15D-4F7B-9AD9-2A43DBE1B14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078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72AFE-A5B6-4548-B957-146A4D1B2DF2}" type="datetimeFigureOut">
              <a:rPr lang="nl-NL" smtClean="0"/>
              <a:pPr/>
              <a:t>7-12-2015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6FA1B-A15D-4F7B-9AD9-2A43DBE1B14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9473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72AFE-A5B6-4548-B957-146A4D1B2DF2}" type="datetimeFigureOut">
              <a:rPr lang="nl-NL" smtClean="0"/>
              <a:pPr/>
              <a:t>7-12-2015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6FA1B-A15D-4F7B-9AD9-2A43DBE1B14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5098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"/>
          <p:cNvGrpSpPr/>
          <p:nvPr/>
        </p:nvGrpSpPr>
        <p:grpSpPr>
          <a:xfrm>
            <a:off x="107504" y="63594"/>
            <a:ext cx="9187437" cy="6861539"/>
            <a:chOff x="107504" y="63594"/>
            <a:chExt cx="9187437" cy="6861539"/>
          </a:xfrm>
        </p:grpSpPr>
        <p:sp>
          <p:nvSpPr>
            <p:cNvPr id="5" name="Rectangle 28"/>
            <p:cNvSpPr/>
            <p:nvPr/>
          </p:nvSpPr>
          <p:spPr>
            <a:xfrm>
              <a:off x="1137779" y="569440"/>
              <a:ext cx="179722" cy="579664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 dirty="0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29547" y="2813848"/>
              <a:ext cx="5184576" cy="157918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200" dirty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2255644" y="1878497"/>
              <a:ext cx="5184576" cy="903814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200" dirty="0"/>
            </a:p>
          </p:txBody>
        </p:sp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2273121" y="586814"/>
              <a:ext cx="5149622" cy="1170957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GB" sz="1200" dirty="0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249298" y="4446073"/>
              <a:ext cx="5184576" cy="1368152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200" dirty="0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234651" y="5835618"/>
              <a:ext cx="5184576" cy="8293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200" dirty="0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107504" y="586814"/>
              <a:ext cx="576064" cy="116946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vert270" wrap="none" anchor="t"/>
            <a:lstStyle/>
            <a:p>
              <a:pPr algn="ctr"/>
              <a:endParaRPr lang="en-GB" sz="9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GB" sz="9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Rijkswaterstaat</a:t>
              </a:r>
              <a:endParaRPr lang="en-GB" sz="9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107504" y="1875183"/>
              <a:ext cx="576064" cy="894215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vert270" wrap="none" anchor="t"/>
            <a:lstStyle/>
            <a:p>
              <a:pPr algn="ctr"/>
              <a:endParaRPr lang="en-GB" sz="9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en-GB" sz="9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Sluizenmarkt</a:t>
              </a:r>
              <a:endParaRPr lang="en-GB" sz="9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107504" y="2838253"/>
              <a:ext cx="576064" cy="156549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vert270" wrap="none" anchor="t"/>
            <a:lstStyle/>
            <a:p>
              <a:pPr algn="ctr"/>
              <a:endParaRPr lang="en-GB" sz="9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GB" sz="9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Sluis</a:t>
              </a:r>
              <a:r>
                <a:rPr lang="en-GB" sz="9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9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als</a:t>
              </a:r>
              <a:r>
                <a:rPr lang="en-GB" sz="9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product</a:t>
              </a:r>
              <a:endParaRPr lang="en-GB" sz="9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26039" y="4437112"/>
              <a:ext cx="538994" cy="1368152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vert270" wrap="none" anchor="t"/>
            <a:lstStyle/>
            <a:p>
              <a:pPr algn="ctr"/>
              <a:r>
                <a:rPr lang="en-GB" sz="9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Wetenschap</a:t>
              </a:r>
              <a:r>
                <a:rPr lang="en-GB" sz="9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/>
              <a:r>
                <a:rPr lang="en-GB" sz="9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&amp; </a:t>
              </a:r>
              <a:r>
                <a:rPr lang="en-GB" sz="9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Technologie</a:t>
              </a:r>
              <a:endParaRPr lang="en-GB" sz="9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107504" y="5849377"/>
              <a:ext cx="538994" cy="8293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vert270" wrap="none" anchor="t"/>
            <a:lstStyle/>
            <a:p>
              <a:pPr algn="ctr"/>
              <a:r>
                <a:rPr lang="en-GB" sz="9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Organisatie</a:t>
              </a:r>
              <a:r>
                <a:rPr lang="en-GB" sz="9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</a:p>
            <a:p>
              <a:pPr algn="ctr"/>
              <a:r>
                <a:rPr lang="en-GB" sz="9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samenwerking</a:t>
              </a:r>
              <a:endParaRPr lang="en-GB" sz="9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6"/>
            <p:cNvSpPr>
              <a:spLocks noChangeArrowheads="1"/>
            </p:cNvSpPr>
            <p:nvPr/>
          </p:nvSpPr>
          <p:spPr bwMode="auto">
            <a:xfrm>
              <a:off x="7494751" y="2808973"/>
              <a:ext cx="1541744" cy="159477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200" dirty="0"/>
            </a:p>
          </p:txBody>
        </p:sp>
        <p:sp>
          <p:nvSpPr>
            <p:cNvPr id="19" name="Rectangle 5"/>
            <p:cNvSpPr>
              <a:spLocks noChangeArrowheads="1"/>
            </p:cNvSpPr>
            <p:nvPr/>
          </p:nvSpPr>
          <p:spPr bwMode="auto">
            <a:xfrm>
              <a:off x="7495503" y="1865584"/>
              <a:ext cx="1540992" cy="916727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200" dirty="0"/>
            </a:p>
          </p:txBody>
        </p:sp>
        <p:sp>
          <p:nvSpPr>
            <p:cNvPr id="20" name="Rectangle 4"/>
            <p:cNvSpPr>
              <a:spLocks noChangeArrowheads="1"/>
            </p:cNvSpPr>
            <p:nvPr/>
          </p:nvSpPr>
          <p:spPr bwMode="auto">
            <a:xfrm>
              <a:off x="7494750" y="586814"/>
              <a:ext cx="1541745" cy="1170957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GB" sz="1200" dirty="0"/>
            </a:p>
          </p:txBody>
        </p:sp>
        <p:sp>
          <p:nvSpPr>
            <p:cNvPr id="21" name="Rectangle 7"/>
            <p:cNvSpPr>
              <a:spLocks noChangeArrowheads="1"/>
            </p:cNvSpPr>
            <p:nvPr/>
          </p:nvSpPr>
          <p:spPr bwMode="auto">
            <a:xfrm>
              <a:off x="7495503" y="4437112"/>
              <a:ext cx="1540992" cy="1368152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200" dirty="0"/>
            </a:p>
          </p:txBody>
        </p:sp>
        <p:sp>
          <p:nvSpPr>
            <p:cNvPr id="22" name="Rectangle 8"/>
            <p:cNvSpPr>
              <a:spLocks noChangeArrowheads="1"/>
            </p:cNvSpPr>
            <p:nvPr/>
          </p:nvSpPr>
          <p:spPr bwMode="auto">
            <a:xfrm>
              <a:off x="7516727" y="5836404"/>
              <a:ext cx="1516469" cy="8293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200" dirty="0"/>
            </a:p>
          </p:txBody>
        </p:sp>
        <p:sp>
          <p:nvSpPr>
            <p:cNvPr id="25" name="Rectangle 6"/>
            <p:cNvSpPr>
              <a:spLocks noChangeArrowheads="1"/>
            </p:cNvSpPr>
            <p:nvPr/>
          </p:nvSpPr>
          <p:spPr bwMode="auto">
            <a:xfrm>
              <a:off x="724205" y="2838253"/>
              <a:ext cx="1441954" cy="1558181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200" dirty="0"/>
            </a:p>
          </p:txBody>
        </p:sp>
        <p:sp>
          <p:nvSpPr>
            <p:cNvPr id="26" name="Rectangle 5"/>
            <p:cNvSpPr>
              <a:spLocks noChangeArrowheads="1"/>
            </p:cNvSpPr>
            <p:nvPr/>
          </p:nvSpPr>
          <p:spPr bwMode="auto">
            <a:xfrm>
              <a:off x="724205" y="1875183"/>
              <a:ext cx="1441954" cy="894215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200" dirty="0"/>
            </a:p>
          </p:txBody>
        </p:sp>
        <p:sp>
          <p:nvSpPr>
            <p:cNvPr id="27" name="Rectangle 4"/>
            <p:cNvSpPr>
              <a:spLocks noChangeArrowheads="1"/>
            </p:cNvSpPr>
            <p:nvPr/>
          </p:nvSpPr>
          <p:spPr bwMode="auto">
            <a:xfrm>
              <a:off x="832944" y="586814"/>
              <a:ext cx="1326359" cy="118055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GB" sz="1200" dirty="0"/>
            </a:p>
          </p:txBody>
        </p:sp>
        <p:sp>
          <p:nvSpPr>
            <p:cNvPr id="28" name="Rectangle 7"/>
            <p:cNvSpPr>
              <a:spLocks noChangeArrowheads="1"/>
            </p:cNvSpPr>
            <p:nvPr/>
          </p:nvSpPr>
          <p:spPr bwMode="auto">
            <a:xfrm>
              <a:off x="724206" y="4437112"/>
              <a:ext cx="1435096" cy="1368152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200" dirty="0"/>
            </a:p>
          </p:txBody>
        </p:sp>
        <p:sp>
          <p:nvSpPr>
            <p:cNvPr id="29" name="Rectangle 8"/>
            <p:cNvSpPr>
              <a:spLocks noChangeArrowheads="1"/>
            </p:cNvSpPr>
            <p:nvPr/>
          </p:nvSpPr>
          <p:spPr bwMode="auto">
            <a:xfrm>
              <a:off x="715335" y="5845217"/>
              <a:ext cx="1435096" cy="8197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sz="1200" dirty="0"/>
            </a:p>
          </p:txBody>
        </p:sp>
        <p:cxnSp>
          <p:nvCxnSpPr>
            <p:cNvPr id="31" name="Straight Connector 26"/>
            <p:cNvCxnSpPr/>
            <p:nvPr/>
          </p:nvCxnSpPr>
          <p:spPr>
            <a:xfrm>
              <a:off x="2166159" y="1025784"/>
              <a:ext cx="0" cy="525600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kstvak 31"/>
            <p:cNvSpPr txBox="1"/>
            <p:nvPr/>
          </p:nvSpPr>
          <p:spPr>
            <a:xfrm>
              <a:off x="807817" y="6648134"/>
              <a:ext cx="12926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 smtClean="0"/>
                <a:t>    2014 - 2015</a:t>
              </a:r>
              <a:endParaRPr lang="en-GB" sz="1200" dirty="0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2883340" y="6643889"/>
              <a:ext cx="8438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 smtClean="0"/>
                <a:t>          2020   </a:t>
              </a:r>
              <a:endParaRPr lang="en-GB" sz="1200" dirty="0"/>
            </a:p>
          </p:txBody>
        </p:sp>
        <p:cxnSp>
          <p:nvCxnSpPr>
            <p:cNvPr id="34" name="Straight Connector 26"/>
            <p:cNvCxnSpPr/>
            <p:nvPr/>
          </p:nvCxnSpPr>
          <p:spPr>
            <a:xfrm>
              <a:off x="3428762" y="586814"/>
              <a:ext cx="33541" cy="570335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26"/>
            <p:cNvCxnSpPr/>
            <p:nvPr/>
          </p:nvCxnSpPr>
          <p:spPr>
            <a:xfrm>
              <a:off x="4758447" y="573110"/>
              <a:ext cx="0" cy="569497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26"/>
            <p:cNvCxnSpPr/>
            <p:nvPr/>
          </p:nvCxnSpPr>
          <p:spPr>
            <a:xfrm>
              <a:off x="6054591" y="586814"/>
              <a:ext cx="0" cy="569497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kstvak 36"/>
            <p:cNvSpPr txBox="1"/>
            <p:nvPr/>
          </p:nvSpPr>
          <p:spPr>
            <a:xfrm>
              <a:off x="4091929" y="6643888"/>
              <a:ext cx="9878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 smtClean="0"/>
                <a:t>            2025 </a:t>
              </a:r>
              <a:endParaRPr lang="en-GB" sz="1200" dirty="0"/>
            </a:p>
          </p:txBody>
        </p:sp>
        <p:sp>
          <p:nvSpPr>
            <p:cNvPr id="38" name="Tekstvak 37"/>
            <p:cNvSpPr txBox="1"/>
            <p:nvPr/>
          </p:nvSpPr>
          <p:spPr>
            <a:xfrm>
              <a:off x="5455804" y="6643889"/>
              <a:ext cx="98547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 smtClean="0"/>
                <a:t>          2030</a:t>
              </a:r>
              <a:endParaRPr lang="en-GB" sz="1200" dirty="0"/>
            </a:p>
          </p:txBody>
        </p:sp>
        <p:sp>
          <p:nvSpPr>
            <p:cNvPr id="39" name="Tekstvak 38"/>
            <p:cNvSpPr txBox="1"/>
            <p:nvPr/>
          </p:nvSpPr>
          <p:spPr>
            <a:xfrm>
              <a:off x="6743259" y="6643889"/>
              <a:ext cx="98547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 smtClean="0"/>
                <a:t>             2035</a:t>
              </a:r>
              <a:endParaRPr lang="en-GB" sz="1200" dirty="0"/>
            </a:p>
          </p:txBody>
        </p:sp>
        <p:sp>
          <p:nvSpPr>
            <p:cNvPr id="40" name="Tekstvak 39"/>
            <p:cNvSpPr txBox="1"/>
            <p:nvPr/>
          </p:nvSpPr>
          <p:spPr>
            <a:xfrm>
              <a:off x="8289244" y="6643887"/>
              <a:ext cx="10056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 smtClean="0"/>
                <a:t>    2040</a:t>
              </a:r>
              <a:endParaRPr lang="en-GB" sz="1200" dirty="0"/>
            </a:p>
          </p:txBody>
        </p:sp>
        <p:sp>
          <p:nvSpPr>
            <p:cNvPr id="41" name="Afgeronde rechthoek 52"/>
            <p:cNvSpPr/>
            <p:nvPr/>
          </p:nvSpPr>
          <p:spPr>
            <a:xfrm>
              <a:off x="683568" y="586814"/>
              <a:ext cx="1482591" cy="116946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700" i="1" dirty="0" err="1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Iedere</a:t>
              </a:r>
              <a:r>
                <a:rPr lang="en-GB" sz="700" i="1" dirty="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GB" sz="700" i="1" dirty="0" err="1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sluis</a:t>
              </a:r>
              <a:r>
                <a:rPr lang="en-GB" sz="700" i="1" dirty="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uniek</a:t>
              </a:r>
              <a:endParaRPr lang="en-GB" sz="700" i="1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700" i="1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700" i="1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GB" sz="700" i="1" dirty="0" err="1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Gericht</a:t>
              </a:r>
              <a:r>
                <a:rPr lang="en-GB" sz="700" i="1" dirty="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 op </a:t>
              </a:r>
              <a:r>
                <a:rPr lang="en-GB" sz="700" i="1" dirty="0" err="1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schutten</a:t>
              </a:r>
              <a:r>
                <a:rPr lang="en-GB" sz="700" i="1" dirty="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GB" sz="700" i="1" dirty="0" err="1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en</a:t>
              </a:r>
              <a:r>
                <a:rPr lang="en-GB" sz="700" i="1" dirty="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GB" sz="700" i="1" dirty="0" err="1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watermanagement</a:t>
              </a:r>
              <a:r>
                <a:rPr lang="en-GB" sz="700" i="1" dirty="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 in 20e </a:t>
              </a:r>
              <a:r>
                <a:rPr lang="en-GB" sz="700" i="1" dirty="0" err="1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eeuw</a:t>
              </a:r>
              <a:endParaRPr lang="en-GB" sz="700" i="1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700" i="1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700" i="1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GB" sz="700" i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‘Stand-alone’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sluizen</a:t>
              </a:r>
              <a:endParaRPr lang="en-GB" sz="700" i="1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70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  <a:p>
              <a:pPr algn="ctr"/>
              <a:endParaRPr lang="en-GB" sz="70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  <a:p>
              <a:endParaRPr lang="en-GB" sz="6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  <a:p>
              <a:endParaRPr lang="en-GB" sz="6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  <a:p>
              <a:endParaRPr lang="en-GB" sz="6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  <a:p>
              <a:endParaRPr lang="en-GB" sz="60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Afgeronde rechthoek 52"/>
            <p:cNvSpPr/>
            <p:nvPr/>
          </p:nvSpPr>
          <p:spPr>
            <a:xfrm>
              <a:off x="7495503" y="573110"/>
              <a:ext cx="1540992" cy="1183169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Sluizenfamilie</a:t>
              </a:r>
              <a:r>
                <a:rPr lang="en-GB" sz="700" i="1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,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gestandaardiseerd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maar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adaptief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m.b.t. locale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situatie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toekomstige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ontwikkelingen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endParaRPr lang="en-GB" sz="7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err="1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G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ericht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op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schutten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watermanagement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in de 22e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eeuw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Sluizen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zijn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zelfstandig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werkende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actoren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binnen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netwerk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die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bijdragen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aan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optimaal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transport</a:t>
              </a:r>
            </a:p>
            <a:p>
              <a:endParaRPr lang="en-GB" sz="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3" name="Tekstvak 42"/>
            <p:cNvSpPr txBox="1"/>
            <p:nvPr/>
          </p:nvSpPr>
          <p:spPr>
            <a:xfrm>
              <a:off x="188370" y="63594"/>
              <a:ext cx="68319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b="1" dirty="0" err="1" smtClean="0"/>
                <a:t>Roadmap</a:t>
              </a:r>
              <a:r>
                <a:rPr lang="nl-NL" sz="2800" b="1" dirty="0" smtClean="0"/>
                <a:t> Sluis van de Toekomst versie 0.4</a:t>
              </a:r>
              <a:endParaRPr lang="nl-NL" sz="2800" b="1" dirty="0"/>
            </a:p>
          </p:txBody>
        </p:sp>
        <p:sp>
          <p:nvSpPr>
            <p:cNvPr id="44" name="Afgeronde rechthoek 52"/>
            <p:cNvSpPr/>
            <p:nvPr/>
          </p:nvSpPr>
          <p:spPr>
            <a:xfrm>
              <a:off x="724207" y="2824564"/>
              <a:ext cx="1406220" cy="157187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Deel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van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huidig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areaal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bereikt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einde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levensduur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veelheid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aan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oplossingen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err="1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unieke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reserveonderdelen</a:t>
              </a:r>
              <a:r>
                <a:rPr lang="en-GB" sz="700" i="1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maken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beheer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beheersbaarheid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suboptimaal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Specificatietraject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tijdrovend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, (</a:t>
              </a:r>
              <a:r>
                <a:rPr lang="en-GB" sz="700" i="1" dirty="0" err="1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nderhouds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)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gegevens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spaarzaam</a:t>
              </a:r>
              <a:r>
                <a:rPr lang="en-GB" sz="700" i="1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beschikbaar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endParaRPr lang="en-GB" sz="7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endParaRPr lang="en-GB" sz="7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endParaRPr lang="en-GB" sz="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endParaRPr lang="en-GB" sz="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5" name="Afgeronde rechthoek 52"/>
            <p:cNvSpPr/>
            <p:nvPr/>
          </p:nvSpPr>
          <p:spPr>
            <a:xfrm>
              <a:off x="7507764" y="2820098"/>
              <a:ext cx="1516470" cy="156847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Familie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van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sluizen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operationeel</a:t>
              </a:r>
              <a:endParaRPr lang="en-GB" sz="7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LCC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optimaal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, </a:t>
              </a:r>
            </a:p>
            <a:p>
              <a:pPr algn="ctr"/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beheerste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bouwkosten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bouwtijd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Uniforme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besturing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bediening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err="1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Geautomatiseerd</a:t>
              </a:r>
              <a:r>
                <a:rPr lang="en-GB" sz="700" i="1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‘just in time’ </a:t>
              </a:r>
              <a:r>
                <a:rPr lang="en-GB" sz="700" i="1" dirty="0" err="1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onderhoud</a:t>
              </a:r>
              <a:r>
                <a:rPr lang="en-GB" sz="700" i="1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Product life cycle management </a:t>
              </a:r>
            </a:p>
            <a:p>
              <a:pPr algn="ctr"/>
              <a:endParaRPr lang="en-GB" sz="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9" name="Afgeronde rechthoek 59"/>
            <p:cNvSpPr/>
            <p:nvPr/>
          </p:nvSpPr>
          <p:spPr>
            <a:xfrm>
              <a:off x="4171173" y="3036915"/>
              <a:ext cx="1897385" cy="23829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Productfamilie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van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sluizen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wordt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zichtbaar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gedurende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de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vervangingsopgave</a:t>
              </a:r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6" name="Afgeronde rechthoek 59"/>
            <p:cNvSpPr/>
            <p:nvPr/>
          </p:nvSpPr>
          <p:spPr>
            <a:xfrm>
              <a:off x="4641890" y="5441720"/>
              <a:ext cx="1525004" cy="20489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Analytics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voor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c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onditiegebaseerd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onderhoud</a:t>
              </a:r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5" name="Afgeronde rechthoek 59"/>
            <p:cNvSpPr/>
            <p:nvPr/>
          </p:nvSpPr>
          <p:spPr>
            <a:xfrm>
              <a:off x="2681467" y="5431671"/>
              <a:ext cx="779029" cy="230575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Performance monitoring</a:t>
              </a:r>
            </a:p>
          </p:txBody>
        </p:sp>
        <p:sp>
          <p:nvSpPr>
            <p:cNvPr id="168" name="Afgeronde rechthoek 59"/>
            <p:cNvSpPr/>
            <p:nvPr/>
          </p:nvSpPr>
          <p:spPr>
            <a:xfrm>
              <a:off x="3431801" y="2808971"/>
              <a:ext cx="3963350" cy="216861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Iedere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sluis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beter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duurzamer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, van 0-energie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naar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energielevering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,</a:t>
              </a:r>
            </a:p>
            <a:p>
              <a:pPr algn="ctr"/>
              <a:r>
                <a:rPr lang="en-GB" sz="600" dirty="0" err="1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l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agere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MKI,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toenemende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modaliteit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, </a:t>
              </a:r>
            </a:p>
          </p:txBody>
        </p:sp>
        <p:sp>
          <p:nvSpPr>
            <p:cNvPr id="176" name="Afgeronde rechthoek 59"/>
            <p:cNvSpPr/>
            <p:nvPr/>
          </p:nvSpPr>
          <p:spPr>
            <a:xfrm>
              <a:off x="757421" y="1875183"/>
              <a:ext cx="1409299" cy="855804"/>
            </a:xfrm>
            <a:prstGeom prst="roundRect">
              <a:avLst/>
            </a:prstGeom>
            <a:pattFill prst="wdUpDiag">
              <a:fgClr>
                <a:schemeClr val="accent5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endParaRPr lang="en-GB" sz="7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Aanbesteding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per project</a:t>
              </a:r>
            </a:p>
            <a:p>
              <a:pPr algn="ctr"/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Markt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ontwerpt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per project</a:t>
              </a:r>
            </a:p>
            <a:p>
              <a:pPr algn="ctr"/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‘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Markt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,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tenzij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...’</a:t>
              </a:r>
            </a:p>
            <a:p>
              <a:pPr algn="ctr"/>
              <a:endParaRPr lang="en-GB" sz="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77" name="Afgeronde rechthoek 59"/>
            <p:cNvSpPr/>
            <p:nvPr/>
          </p:nvSpPr>
          <p:spPr>
            <a:xfrm>
              <a:off x="2676865" y="2227749"/>
              <a:ext cx="3191279" cy="23850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Ontwikkeling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optimalisatie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bouwdoos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met </a:t>
              </a:r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standaard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 </a:t>
              </a:r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sluiselementen</a:t>
              </a:r>
              <a:endParaRPr lang="en-GB" sz="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80" name="Afgeronde rechthoek 59"/>
            <p:cNvSpPr/>
            <p:nvPr/>
          </p:nvSpPr>
          <p:spPr>
            <a:xfrm>
              <a:off x="3050637" y="1933054"/>
              <a:ext cx="4366657" cy="248587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Sluizenbouwsector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realiseert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sluizen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conform ‘</a:t>
              </a:r>
              <a:r>
                <a:rPr lang="nl-NL" sz="800" dirty="0" err="1" smtClean="0">
                  <a:solidFill>
                    <a:schemeClr val="tx1"/>
                  </a:solidFill>
                </a:rPr>
                <a:t>functies-componenten</a:t>
              </a:r>
              <a:r>
                <a:rPr lang="nl-NL" sz="800" dirty="0" smtClean="0">
                  <a:solidFill>
                    <a:schemeClr val="tx1"/>
                  </a:solidFill>
                </a:rPr>
                <a:t> </a:t>
              </a:r>
              <a:r>
                <a:rPr lang="nl-NL" sz="800" dirty="0">
                  <a:solidFill>
                    <a:schemeClr val="tx1"/>
                  </a:solidFill>
                </a:rPr>
                <a:t>sluizenfamilie </a:t>
              </a:r>
              <a:r>
                <a:rPr lang="nl-NL" sz="800" dirty="0" smtClean="0">
                  <a:solidFill>
                    <a:schemeClr val="tx1"/>
                  </a:solidFill>
                </a:rPr>
                <a:t>platform’ 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</a:p>
            <a:p>
              <a:pPr algn="ctr"/>
              <a:endParaRPr lang="en-GB" sz="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81" name="Afgeronde rechthoek 59"/>
            <p:cNvSpPr/>
            <p:nvPr/>
          </p:nvSpPr>
          <p:spPr>
            <a:xfrm>
              <a:off x="7492205" y="1872040"/>
              <a:ext cx="1540992" cy="903814"/>
            </a:xfrm>
            <a:prstGeom prst="roundRect">
              <a:avLst/>
            </a:prstGeom>
            <a:pattFill prst="wdUpDiag">
              <a:fgClr>
                <a:schemeClr val="accent5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endParaRPr lang="en-GB" sz="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Programmasturing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Co-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creatie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Familie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van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sluizen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is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exportproduct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5" name="Afgeronde rechthoek 59"/>
            <p:cNvSpPr/>
            <p:nvPr/>
          </p:nvSpPr>
          <p:spPr>
            <a:xfrm>
              <a:off x="2270359" y="1327908"/>
              <a:ext cx="1172411" cy="17334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I-</a:t>
              </a:r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strategie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2015-2020</a:t>
              </a:r>
            </a:p>
          </p:txBody>
        </p:sp>
        <p:sp>
          <p:nvSpPr>
            <p:cNvPr id="76" name="Afgeronde rechthoek 59"/>
            <p:cNvSpPr/>
            <p:nvPr/>
          </p:nvSpPr>
          <p:spPr>
            <a:xfrm>
              <a:off x="2287768" y="692694"/>
              <a:ext cx="5146106" cy="221585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Netwerkbeheervisie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, </a:t>
              </a:r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duurzaamheid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Deltaprogramma</a:t>
              </a:r>
              <a:endParaRPr lang="en-GB" sz="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</a:p>
          </p:txBody>
        </p:sp>
        <p:sp>
          <p:nvSpPr>
            <p:cNvPr id="81" name="Afgeronde rechthoek 59"/>
            <p:cNvSpPr/>
            <p:nvPr/>
          </p:nvSpPr>
          <p:spPr>
            <a:xfrm>
              <a:off x="2280375" y="988449"/>
              <a:ext cx="2485326" cy="251132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Scheepvaartverkeersmanagement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2020-2025</a:t>
              </a:r>
            </a:p>
          </p:txBody>
        </p:sp>
        <p:sp>
          <p:nvSpPr>
            <p:cNvPr id="82" name="Afgeronde rechthoek 59"/>
            <p:cNvSpPr/>
            <p:nvPr/>
          </p:nvSpPr>
          <p:spPr>
            <a:xfrm>
              <a:off x="4692160" y="988449"/>
              <a:ext cx="2741714" cy="251132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Scheepvaartverkeersmanagement</a:t>
              </a:r>
              <a:r>
                <a:rPr lang="en-GB" sz="8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2030-2035</a:t>
              </a:r>
            </a:p>
          </p:txBody>
        </p:sp>
        <p:sp>
          <p:nvSpPr>
            <p:cNvPr id="83" name="Afgeronde rechthoek 59"/>
            <p:cNvSpPr/>
            <p:nvPr/>
          </p:nvSpPr>
          <p:spPr>
            <a:xfrm>
              <a:off x="699697" y="4446073"/>
              <a:ext cx="1447272" cy="1359191"/>
            </a:xfrm>
            <a:prstGeom prst="roundRect">
              <a:avLst/>
            </a:prstGeom>
            <a:pattFill prst="wdUpDiag">
              <a:fgClr>
                <a:schemeClr val="accent5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Weinig</a:t>
              </a:r>
              <a:r>
                <a:rPr lang="en-GB" sz="700" i="1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aandacht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voor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vernieuwing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sluistechnologie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K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ennisdeling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blijkt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lastig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err="1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Informatietechnologie</a:t>
              </a:r>
              <a:r>
                <a:rPr lang="en-GB" sz="700" i="1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 steeds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relevanter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MWW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initïeert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onderzoekstrajecten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85" name="Afgeronde rechthoek 52"/>
            <p:cNvSpPr/>
            <p:nvPr/>
          </p:nvSpPr>
          <p:spPr>
            <a:xfrm>
              <a:off x="747921" y="5845217"/>
              <a:ext cx="1304841" cy="80674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Systematiek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VONK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ontwikkeld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</a:p>
            <a:p>
              <a:pPr algn="ctr"/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MWW project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sluit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onderzoeksfase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af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</a:p>
            <a:p>
              <a:endParaRPr lang="en-GB" sz="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86" name="Afgeronde rechthoek 52"/>
            <p:cNvSpPr/>
            <p:nvPr/>
          </p:nvSpPr>
          <p:spPr>
            <a:xfrm>
              <a:off x="7528144" y="5834919"/>
              <a:ext cx="1505051" cy="829318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VONK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geïmplementeerd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.</a:t>
              </a:r>
            </a:p>
            <a:p>
              <a:pPr algn="ctr"/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MWW </a:t>
              </a:r>
              <a:r>
                <a:rPr lang="en-GB" sz="700" i="1" dirty="0" err="1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succesvol</a:t>
              </a:r>
              <a:r>
                <a:rPr lang="en-GB" sz="700" i="1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afgerond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.</a:t>
              </a:r>
            </a:p>
            <a:p>
              <a:pPr algn="ctr"/>
              <a:endParaRPr lang="en-GB" sz="7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Co-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creatie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PPS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hebben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tot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succesvolle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innovatie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samenwerking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geleid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endParaRPr lang="en-GB" sz="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endParaRPr lang="en-GB" sz="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endParaRPr lang="en-GB" sz="7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</a:p>
            <a:p>
              <a:endParaRPr lang="en-GB" sz="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87" name="Afgeronde rechthoek 59"/>
            <p:cNvSpPr/>
            <p:nvPr/>
          </p:nvSpPr>
          <p:spPr>
            <a:xfrm>
              <a:off x="2287769" y="2511294"/>
              <a:ext cx="2188491" cy="213756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Impuls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door</a:t>
              </a:r>
              <a:r>
                <a:rPr lang="en-GB" sz="8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nieuwe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technologie</a:t>
              </a:r>
              <a:r>
                <a:rPr lang="en-GB" sz="8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pilots</a:t>
              </a:r>
            </a:p>
            <a:p>
              <a:pPr algn="ctr"/>
              <a:endParaRPr lang="en-GB" sz="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90" name="Afgeronde rechthoek 59"/>
            <p:cNvSpPr/>
            <p:nvPr/>
          </p:nvSpPr>
          <p:spPr>
            <a:xfrm>
              <a:off x="2255644" y="4462188"/>
              <a:ext cx="2799724" cy="175126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Technologie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ontwikkelpilots</a:t>
              </a:r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89" name="Afgeronde rechthoek 59"/>
            <p:cNvSpPr/>
            <p:nvPr/>
          </p:nvSpPr>
          <p:spPr>
            <a:xfrm>
              <a:off x="3056179" y="3042416"/>
              <a:ext cx="1107365" cy="218495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1e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sluis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met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standaard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sluiskern</a:t>
              </a:r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8" name="Afgeronde rechthoek 59"/>
            <p:cNvSpPr/>
            <p:nvPr/>
          </p:nvSpPr>
          <p:spPr>
            <a:xfrm>
              <a:off x="3567534" y="5189974"/>
              <a:ext cx="1477786" cy="21603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Onderzoek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impact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sluisfuncties</a:t>
              </a:r>
              <a:r>
                <a:rPr lang="en-GB" sz="6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sluiscomponenten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op R&amp;A, LCC,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bouwtijd</a:t>
              </a:r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68" name="Afgeronde rechthoek 59"/>
            <p:cNvSpPr/>
            <p:nvPr/>
          </p:nvSpPr>
          <p:spPr>
            <a:xfrm>
              <a:off x="2256589" y="5184948"/>
              <a:ext cx="1302622" cy="224703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Vervolgonderzoek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standaardisatie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familie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van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sluizen</a:t>
              </a:r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69" name="Afgeronde rechthoek 59"/>
            <p:cNvSpPr/>
            <p:nvPr/>
          </p:nvSpPr>
          <p:spPr>
            <a:xfrm>
              <a:off x="3478088" y="5434774"/>
              <a:ext cx="1150557" cy="211965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Analytics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voor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monitoring &amp;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onderhoud</a:t>
              </a:r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24" name="Afgeronde rechthoek 59"/>
            <p:cNvSpPr/>
            <p:nvPr/>
          </p:nvSpPr>
          <p:spPr>
            <a:xfrm>
              <a:off x="2246607" y="4682420"/>
              <a:ext cx="3456132" cy="18674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Nieuwe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materialen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,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sluiscomponenten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,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ontwerptechnieken</a:t>
              </a:r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8" name="Afgeronde rechthoek 59"/>
            <p:cNvSpPr/>
            <p:nvPr/>
          </p:nvSpPr>
          <p:spPr>
            <a:xfrm>
              <a:off x="2250492" y="4902415"/>
              <a:ext cx="1097668" cy="242133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Onderzoek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‘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modelleren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besturing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’</a:t>
              </a:r>
            </a:p>
          </p:txBody>
        </p:sp>
        <p:sp>
          <p:nvSpPr>
            <p:cNvPr id="70" name="Afgeronde rechthoek 59"/>
            <p:cNvSpPr/>
            <p:nvPr/>
          </p:nvSpPr>
          <p:spPr>
            <a:xfrm>
              <a:off x="2261186" y="3262714"/>
              <a:ext cx="1156782" cy="272497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Harmoniseren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standaardiseren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besturing</a:t>
              </a:r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1" name="Afgeronde rechthoek 59"/>
            <p:cNvSpPr/>
            <p:nvPr/>
          </p:nvSpPr>
          <p:spPr>
            <a:xfrm>
              <a:off x="3431801" y="3290459"/>
              <a:ext cx="1363510" cy="23366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Introductie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gesynthetiseerde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besturing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</a:p>
          </p:txBody>
        </p:sp>
        <p:sp>
          <p:nvSpPr>
            <p:cNvPr id="72" name="Afgeronde rechthoek 59"/>
            <p:cNvSpPr/>
            <p:nvPr/>
          </p:nvSpPr>
          <p:spPr>
            <a:xfrm>
              <a:off x="2229546" y="4037947"/>
              <a:ext cx="1286237" cy="351173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Functioneel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specificeren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,</a:t>
              </a:r>
            </a:p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Standaardisatie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KES/IKE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proces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,</a:t>
              </a:r>
            </a:p>
            <a:p>
              <a:pPr algn="ctr"/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Planning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adaptief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sluisontwerp</a:t>
              </a:r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3" name="Afgeronde rechthoek 59"/>
            <p:cNvSpPr/>
            <p:nvPr/>
          </p:nvSpPr>
          <p:spPr>
            <a:xfrm>
              <a:off x="2166719" y="5875601"/>
              <a:ext cx="1295583" cy="43233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7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Vorming</a:t>
              </a:r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PPS </a:t>
              </a:r>
              <a:r>
                <a:rPr lang="en-GB" sz="7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voor</a:t>
              </a:r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onderzoek</a:t>
              </a:r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</a:p>
            <a:p>
              <a:pPr algn="ctr"/>
              <a:r>
                <a:rPr lang="en-GB" sz="7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ontwikkeling</a:t>
              </a:r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,</a:t>
              </a:r>
            </a:p>
            <a:p>
              <a:pPr algn="ctr"/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innovation  community  V1.0</a:t>
              </a:r>
            </a:p>
          </p:txBody>
        </p:sp>
        <p:sp>
          <p:nvSpPr>
            <p:cNvPr id="74" name="Afgeronde rechthoek 59"/>
            <p:cNvSpPr/>
            <p:nvPr/>
          </p:nvSpPr>
          <p:spPr>
            <a:xfrm>
              <a:off x="1934903" y="6350719"/>
              <a:ext cx="746564" cy="297415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7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Leren</a:t>
              </a:r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van </a:t>
              </a:r>
              <a:r>
                <a:rPr lang="en-GB" sz="7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andere</a:t>
              </a:r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beheerders</a:t>
              </a:r>
              <a:endParaRPr lang="en-GB" sz="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7" name="Afgeronde rechthoek 59"/>
            <p:cNvSpPr/>
            <p:nvPr/>
          </p:nvSpPr>
          <p:spPr>
            <a:xfrm>
              <a:off x="2627784" y="6366084"/>
              <a:ext cx="4783670" cy="257567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Stakeholder- </a:t>
              </a:r>
              <a:r>
                <a:rPr lang="en-GB" sz="7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ketenoverleg</a:t>
              </a:r>
              <a:endParaRPr lang="en-GB" sz="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80" name="Afgeronde rechthoek 59"/>
            <p:cNvSpPr/>
            <p:nvPr/>
          </p:nvSpPr>
          <p:spPr>
            <a:xfrm>
              <a:off x="7494750" y="4462188"/>
              <a:ext cx="1540991" cy="1343076"/>
            </a:xfrm>
            <a:prstGeom prst="roundRect">
              <a:avLst/>
            </a:prstGeom>
            <a:pattFill prst="wdUpDiag">
              <a:fgClr>
                <a:schemeClr val="accent5">
                  <a:lumMod val="20000"/>
                  <a:lumOff val="80000"/>
                </a:schemeClr>
              </a:fgClr>
              <a:bgClr>
                <a:schemeClr val="bg1"/>
              </a:bgClr>
            </a:patt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endParaRPr lang="en-GB" sz="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Sluistechnologie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up-to-date, </a:t>
              </a:r>
            </a:p>
            <a:p>
              <a:pPr algn="ctr"/>
              <a:r>
                <a:rPr lang="en-GB" sz="700" i="1" dirty="0" err="1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amenspel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van CT, WTB </a:t>
              </a:r>
              <a:r>
                <a:rPr lang="en-GB" sz="700" i="1" dirty="0" err="1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é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ICT </a:t>
              </a:r>
            </a:p>
            <a:p>
              <a:pPr algn="ctr"/>
              <a:endParaRPr lang="en-GB" sz="7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Technologie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voor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synthese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van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besturingen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is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standaard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Kennisdeling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georganiseerd</a:t>
              </a:r>
              <a:r>
                <a:rPr lang="en-GB" sz="7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in open </a:t>
              </a:r>
              <a:r>
                <a:rPr lang="en-GB" sz="700" i="1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omgeving</a:t>
              </a:r>
              <a:endParaRPr lang="en-GB" sz="7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7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84" name="Afgeronde rechthoek 59"/>
            <p:cNvSpPr/>
            <p:nvPr/>
          </p:nvSpPr>
          <p:spPr>
            <a:xfrm>
              <a:off x="2234651" y="3571465"/>
              <a:ext cx="1274695" cy="43699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Sluismonitor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1.0:</a:t>
              </a:r>
            </a:p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Configuratiemanagement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(CM)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basis product lifecycle management (PLM),  data op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orde</a:t>
              </a:r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91" name="Afgeronde rechthoek 59"/>
            <p:cNvSpPr/>
            <p:nvPr/>
          </p:nvSpPr>
          <p:spPr>
            <a:xfrm>
              <a:off x="3519884" y="3575377"/>
              <a:ext cx="1291496" cy="433087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Sluismonitor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2.0:</a:t>
              </a:r>
            </a:p>
            <a:p>
              <a:pPr algn="ctr"/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CM, PLM 2.0</a:t>
              </a:r>
              <a:r>
                <a:rPr lang="en-GB" sz="6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: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</a:p>
            <a:p>
              <a:pPr algn="ctr"/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data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geeft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inzicht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in </a:t>
              </a:r>
            </a:p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gebruik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conditie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sluis</a:t>
              </a:r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8" name="Afgeronde rechthoek 59"/>
            <p:cNvSpPr/>
            <p:nvPr/>
          </p:nvSpPr>
          <p:spPr>
            <a:xfrm>
              <a:off x="3462303" y="5947613"/>
              <a:ext cx="2592288" cy="288313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PPS </a:t>
              </a:r>
              <a:r>
                <a:rPr lang="en-GB" sz="7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voor</a:t>
              </a:r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onderzoek</a:t>
              </a:r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ontwikkeling</a:t>
              </a:r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, </a:t>
              </a:r>
            </a:p>
            <a:p>
              <a:pPr algn="ctr"/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innovation communities  V2.0 </a:t>
              </a:r>
              <a:r>
                <a:rPr lang="en-GB" sz="7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7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7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verder</a:t>
              </a:r>
              <a:endParaRPr lang="en-GB" sz="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79" name="Afgeronde rechthoek 59"/>
            <p:cNvSpPr/>
            <p:nvPr/>
          </p:nvSpPr>
          <p:spPr>
            <a:xfrm>
              <a:off x="3530200" y="4086088"/>
              <a:ext cx="1589665" cy="24735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Nieuwe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basisspecificatie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Schutsluis</a:t>
              </a:r>
              <a:r>
                <a:rPr lang="en-GB" sz="6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conform</a:t>
              </a:r>
            </a:p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functies-componenten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familie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van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sluizen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</a:p>
            <a:p>
              <a:pPr algn="ctr"/>
              <a:endParaRPr lang="en-GB" sz="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92" name="Afgeronde rechthoek 59"/>
            <p:cNvSpPr/>
            <p:nvPr/>
          </p:nvSpPr>
          <p:spPr>
            <a:xfrm>
              <a:off x="4821834" y="3575377"/>
              <a:ext cx="2573316" cy="433087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Sluismonitor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3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.0:</a:t>
              </a:r>
            </a:p>
            <a:p>
              <a:pPr algn="ctr"/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CM, PLM 3.0:</a:t>
              </a:r>
            </a:p>
            <a:p>
              <a:pPr algn="ctr"/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‘just in time’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onderhoud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automatisch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geïnitieerd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</a:p>
            <a:p>
              <a:pPr algn="ctr"/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via data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en</a:t>
              </a:r>
              <a:r>
                <a:rPr lang="en-GB" sz="6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analysetechnieken</a:t>
              </a:r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  <a:p>
              <a:pPr algn="ctr"/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93" name="Afgeronde rechthoek 59"/>
            <p:cNvSpPr/>
            <p:nvPr/>
          </p:nvSpPr>
          <p:spPr>
            <a:xfrm>
              <a:off x="4811380" y="3319714"/>
              <a:ext cx="2570047" cy="175161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Gesynthetiseerde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besturing</a:t>
              </a:r>
              <a:r>
                <a:rPr lang="en-GB" sz="60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wordt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bij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iedere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sluis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standaard</a:t>
              </a:r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94" name="Afgeronde rechthoek 59"/>
            <p:cNvSpPr/>
            <p:nvPr/>
          </p:nvSpPr>
          <p:spPr>
            <a:xfrm>
              <a:off x="3452786" y="1327908"/>
              <a:ext cx="2046948" cy="17334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I-</a:t>
              </a:r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strategie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2020-2025 </a:t>
              </a:r>
              <a:r>
                <a:rPr lang="en-GB" sz="8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e.v</a:t>
              </a:r>
              <a:r>
                <a:rPr lang="en-GB" sz="8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.</a:t>
              </a:r>
            </a:p>
          </p:txBody>
        </p:sp>
        <p:sp>
          <p:nvSpPr>
            <p:cNvPr id="96" name="Afgeronde rechthoek 59"/>
            <p:cNvSpPr/>
            <p:nvPr/>
          </p:nvSpPr>
          <p:spPr>
            <a:xfrm>
              <a:off x="3355821" y="4902416"/>
              <a:ext cx="1280482" cy="236406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Onderzoek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‘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synthese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van </a:t>
              </a:r>
            </a:p>
            <a:p>
              <a:pPr algn="ctr"/>
              <a:r>
                <a:rPr lang="en-GB" sz="600" dirty="0" err="1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b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esturingen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’</a:t>
              </a:r>
            </a:p>
          </p:txBody>
        </p:sp>
        <p:sp>
          <p:nvSpPr>
            <p:cNvPr id="97" name="Afgeronde rechthoek 59"/>
            <p:cNvSpPr/>
            <p:nvPr/>
          </p:nvSpPr>
          <p:spPr>
            <a:xfrm>
              <a:off x="2245895" y="5656788"/>
              <a:ext cx="5173332" cy="148476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Sluispedia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als</a:t>
              </a:r>
              <a:r>
                <a:rPr lang="en-GB" sz="600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  open </a:t>
              </a:r>
              <a:r>
                <a:rPr lang="en-GB" sz="600" dirty="0" err="1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kennisplatform</a:t>
              </a:r>
              <a:endParaRPr lang="en-GB" sz="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821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1772</TotalTime>
  <Words>453</Words>
  <Application>Microsoft Office PowerPoint</Application>
  <PresentationFormat>Diavoorstelling (4:3)</PresentationFormat>
  <Paragraphs>147</Paragraphs>
  <Slides>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PowerPoint-presentatie</vt:lpstr>
    </vt:vector>
  </TitlesOfParts>
  <Company>TNO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Peter van der Mark</dc:creator>
  <cp:lastModifiedBy>Peter van der Mark</cp:lastModifiedBy>
  <cp:revision>114</cp:revision>
  <cp:lastPrinted>2015-09-22T14:31:37Z</cp:lastPrinted>
  <dcterms:created xsi:type="dcterms:W3CDTF">2015-05-06T11:25:23Z</dcterms:created>
  <dcterms:modified xsi:type="dcterms:W3CDTF">2015-12-07T15:17:00Z</dcterms:modified>
</cp:coreProperties>
</file>