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a1d34cdf86ed4f48" Type="http://schemas.microsoft.com/office/2006/relationships/ui/extensibility" Target="customUI/customUI.xml"/><Relationship Id="rId5" Type="http://schemas.openxmlformats.org/officeDocument/2006/relationships/custom-properties" Target="docProps/custom.xml"/><Relationship Id="Rafdc7e77197f4eaf" Type="http://schemas.microsoft.com/office/2007/relationships/ui/extensibility" Target="customUI/customUI14.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9"/>
  </p:notesMasterIdLst>
  <p:handoutMasterIdLst>
    <p:handoutMasterId r:id="rId70"/>
  </p:handoutMasterIdLst>
  <p:sldIdLst>
    <p:sldId id="259" r:id="rId2"/>
    <p:sldId id="318" r:id="rId3"/>
    <p:sldId id="341" r:id="rId4"/>
    <p:sldId id="260" r:id="rId5"/>
    <p:sldId id="261" r:id="rId6"/>
    <p:sldId id="267" r:id="rId7"/>
    <p:sldId id="268" r:id="rId8"/>
    <p:sldId id="269" r:id="rId9"/>
    <p:sldId id="270" r:id="rId10"/>
    <p:sldId id="271" r:id="rId11"/>
    <p:sldId id="272" r:id="rId12"/>
    <p:sldId id="273" r:id="rId13"/>
    <p:sldId id="274" r:id="rId14"/>
    <p:sldId id="275" r:id="rId15"/>
    <p:sldId id="347" r:id="rId16"/>
    <p:sldId id="348" r:id="rId17"/>
    <p:sldId id="276" r:id="rId18"/>
    <p:sldId id="262" r:id="rId19"/>
    <p:sldId id="336" r:id="rId20"/>
    <p:sldId id="277" r:id="rId21"/>
    <p:sldId id="339" r:id="rId22"/>
    <p:sldId id="337" r:id="rId23"/>
    <p:sldId id="278" r:id="rId24"/>
    <p:sldId id="279" r:id="rId25"/>
    <p:sldId id="335" r:id="rId26"/>
    <p:sldId id="281" r:id="rId27"/>
    <p:sldId id="282" r:id="rId28"/>
    <p:sldId id="283" r:id="rId29"/>
    <p:sldId id="284" r:id="rId30"/>
    <p:sldId id="286" r:id="rId31"/>
    <p:sldId id="287" r:id="rId32"/>
    <p:sldId id="331" r:id="rId33"/>
    <p:sldId id="333" r:id="rId34"/>
    <p:sldId id="292" r:id="rId35"/>
    <p:sldId id="293" r:id="rId36"/>
    <p:sldId id="344" r:id="rId37"/>
    <p:sldId id="345" r:id="rId38"/>
    <p:sldId id="346" r:id="rId39"/>
    <p:sldId id="334" r:id="rId40"/>
    <p:sldId id="294" r:id="rId41"/>
    <p:sldId id="330" r:id="rId42"/>
    <p:sldId id="343" r:id="rId43"/>
    <p:sldId id="295" r:id="rId44"/>
    <p:sldId id="296" r:id="rId45"/>
    <p:sldId id="299" r:id="rId46"/>
    <p:sldId id="300" r:id="rId47"/>
    <p:sldId id="342" r:id="rId48"/>
    <p:sldId id="328" r:id="rId49"/>
    <p:sldId id="265" r:id="rId50"/>
    <p:sldId id="301" r:id="rId51"/>
    <p:sldId id="302" r:id="rId52"/>
    <p:sldId id="303" r:id="rId53"/>
    <p:sldId id="304" r:id="rId54"/>
    <p:sldId id="305" r:id="rId55"/>
    <p:sldId id="306" r:id="rId56"/>
    <p:sldId id="320" r:id="rId57"/>
    <p:sldId id="321" r:id="rId58"/>
    <p:sldId id="322" r:id="rId59"/>
    <p:sldId id="323" r:id="rId60"/>
    <p:sldId id="324" r:id="rId61"/>
    <p:sldId id="325" r:id="rId62"/>
    <p:sldId id="326" r:id="rId63"/>
    <p:sldId id="327" r:id="rId64"/>
    <p:sldId id="315" r:id="rId65"/>
    <p:sldId id="316" r:id="rId66"/>
    <p:sldId id="317" r:id="rId67"/>
    <p:sldId id="319" r:id="rId68"/>
  </p:sldIdLst>
  <p:sldSz cx="9144000" cy="6858000" type="screen4x3"/>
  <p:notesSz cx="6805613" cy="9944100"/>
  <p:defaultTextStyle>
    <a:defPPr>
      <a:defRPr lang="en-US"/>
    </a:defPPr>
    <a:lvl1pPr algn="l" rtl="0" eaLnBrk="0" fontAlgn="base" hangingPunct="0">
      <a:spcBef>
        <a:spcPct val="50000"/>
      </a:spcBef>
      <a:spcAft>
        <a:spcPct val="0"/>
      </a:spcAft>
      <a:defRPr sz="2200" kern="1200">
        <a:solidFill>
          <a:schemeClr val="tx1"/>
        </a:solidFill>
        <a:latin typeface="Verdana" pitchFamily="34" charset="0"/>
        <a:ea typeface="+mn-ea"/>
        <a:cs typeface="+mn-cs"/>
      </a:defRPr>
    </a:lvl1pPr>
    <a:lvl2pPr marL="457200" algn="l" rtl="0" eaLnBrk="0" fontAlgn="base" hangingPunct="0">
      <a:spcBef>
        <a:spcPct val="50000"/>
      </a:spcBef>
      <a:spcAft>
        <a:spcPct val="0"/>
      </a:spcAft>
      <a:defRPr sz="2200" kern="1200">
        <a:solidFill>
          <a:schemeClr val="tx1"/>
        </a:solidFill>
        <a:latin typeface="Verdana" pitchFamily="34" charset="0"/>
        <a:ea typeface="+mn-ea"/>
        <a:cs typeface="+mn-cs"/>
      </a:defRPr>
    </a:lvl2pPr>
    <a:lvl3pPr marL="914400" algn="l" rtl="0" eaLnBrk="0" fontAlgn="base" hangingPunct="0">
      <a:spcBef>
        <a:spcPct val="50000"/>
      </a:spcBef>
      <a:spcAft>
        <a:spcPct val="0"/>
      </a:spcAft>
      <a:defRPr sz="2200" kern="1200">
        <a:solidFill>
          <a:schemeClr val="tx1"/>
        </a:solidFill>
        <a:latin typeface="Verdana" pitchFamily="34" charset="0"/>
        <a:ea typeface="+mn-ea"/>
        <a:cs typeface="+mn-cs"/>
      </a:defRPr>
    </a:lvl3pPr>
    <a:lvl4pPr marL="1371600" algn="l" rtl="0" eaLnBrk="0" fontAlgn="base" hangingPunct="0">
      <a:spcBef>
        <a:spcPct val="50000"/>
      </a:spcBef>
      <a:spcAft>
        <a:spcPct val="0"/>
      </a:spcAft>
      <a:defRPr sz="2200" kern="1200">
        <a:solidFill>
          <a:schemeClr val="tx1"/>
        </a:solidFill>
        <a:latin typeface="Verdana" pitchFamily="34" charset="0"/>
        <a:ea typeface="+mn-ea"/>
        <a:cs typeface="+mn-cs"/>
      </a:defRPr>
    </a:lvl4pPr>
    <a:lvl5pPr marL="1828800" algn="l" rtl="0" eaLnBrk="0" fontAlgn="base" hangingPunct="0">
      <a:spcBef>
        <a:spcPct val="5000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ootveld, Martin van (GPO)" initials="GM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a:srgbClr val="808000"/>
    <a:srgbClr val="007BC7"/>
    <a:srgbClr val="F9E11E"/>
    <a:srgbClr val="B80047"/>
    <a:srgbClr val="000000"/>
    <a:srgbClr val="55286E"/>
    <a:srgbClr val="FFFFFF"/>
    <a:srgbClr val="0E3B6E"/>
    <a:srgbClr val="0051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00"/>
  </p:normalViewPr>
  <p:slideViewPr>
    <p:cSldViewPr>
      <p:cViewPr>
        <p:scale>
          <a:sx n="60" d="100"/>
          <a:sy n="60" d="100"/>
        </p:scale>
        <p:origin x="-2448" y="-1122"/>
      </p:cViewPr>
      <p:guideLst>
        <p:guide orient="horz" pos="2160"/>
        <p:guide pos="2880"/>
      </p:guideLst>
    </p:cSldViewPr>
  </p:slideViewPr>
  <p:notesTextViewPr>
    <p:cViewPr>
      <p:scale>
        <a:sx n="100" d="100"/>
        <a:sy n="100" d="100"/>
      </p:scale>
      <p:origin x="0" y="0"/>
    </p:cViewPr>
  </p:notesTextViewPr>
  <p:notesViewPr>
    <p:cSldViewPr>
      <p:cViewPr varScale="1">
        <p:scale>
          <a:sx n="84" d="100"/>
          <a:sy n="84" d="100"/>
        </p:scale>
        <p:origin x="-3204" y="-78"/>
      </p:cViewPr>
      <p:guideLst>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524469" y="470737"/>
            <a:ext cx="5769162" cy="43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1000">
                <a:latin typeface="Arial" charset="0"/>
              </a:defRPr>
            </a:lvl1pPr>
          </a:lstStyle>
          <a:p>
            <a:endParaRPr lang="nl-NL"/>
          </a:p>
        </p:txBody>
      </p:sp>
      <p:sp>
        <p:nvSpPr>
          <p:cNvPr id="32771" name="Rectangle 3"/>
          <p:cNvSpPr>
            <a:spLocks noGrp="1" noChangeArrowheads="1"/>
          </p:cNvSpPr>
          <p:nvPr>
            <p:ph type="dt" sz="quarter" idx="1"/>
          </p:nvPr>
        </p:nvSpPr>
        <p:spPr bwMode="auto">
          <a:xfrm>
            <a:off x="524469" y="120616"/>
            <a:ext cx="2948579" cy="154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800">
                <a:latin typeface="Arial" charset="0"/>
              </a:defRPr>
            </a:lvl1pPr>
          </a:lstStyle>
          <a:p>
            <a:endParaRPr lang="nl-NL"/>
          </a:p>
        </p:txBody>
      </p:sp>
      <p:sp>
        <p:nvSpPr>
          <p:cNvPr id="32772" name="Rectangle 4"/>
          <p:cNvSpPr>
            <a:spLocks noGrp="1" noChangeArrowheads="1"/>
          </p:cNvSpPr>
          <p:nvPr>
            <p:ph type="ftr" sz="quarter" idx="2"/>
          </p:nvPr>
        </p:nvSpPr>
        <p:spPr bwMode="auto">
          <a:xfrm>
            <a:off x="524469" y="9446561"/>
            <a:ext cx="5919010"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defTabSz="933450">
              <a:spcBef>
                <a:spcPct val="0"/>
              </a:spcBef>
              <a:defRPr sz="1000">
                <a:latin typeface="Arial" charset="0"/>
              </a:defRPr>
            </a:lvl1pPr>
          </a:lstStyle>
          <a:p>
            <a:r>
              <a:rPr lang="nl-NL"/>
              <a:t>Eventuele voettekst</a:t>
            </a:r>
          </a:p>
        </p:txBody>
      </p:sp>
      <p:sp>
        <p:nvSpPr>
          <p:cNvPr id="32773" name="Rectangle 5"/>
          <p:cNvSpPr>
            <a:spLocks noGrp="1" noChangeArrowheads="1"/>
          </p:cNvSpPr>
          <p:nvPr>
            <p:ph type="sldNum" sz="quarter" idx="3"/>
          </p:nvPr>
        </p:nvSpPr>
        <p:spPr bwMode="auto">
          <a:xfrm>
            <a:off x="6502794" y="9446561"/>
            <a:ext cx="224773"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ctr" defTabSz="933450">
              <a:spcBef>
                <a:spcPct val="0"/>
              </a:spcBef>
              <a:defRPr sz="1000">
                <a:latin typeface="Arial" charset="0"/>
              </a:defRPr>
            </a:lvl1pPr>
          </a:lstStyle>
          <a:p>
            <a:fld id="{0E374DAA-8175-4415-A3BA-057B77C0EE0E}" type="slidenum">
              <a:rPr lang="nl-NL"/>
              <a:pPr/>
              <a:t>‹nr.›</a:t>
            </a:fld>
            <a:endParaRPr lang="nl-NL"/>
          </a:p>
        </p:txBody>
      </p:sp>
      <p:sp>
        <p:nvSpPr>
          <p:cNvPr id="32788" name="RubriceringEnMerking2"/>
          <p:cNvSpPr txBox="1">
            <a:spLocks noChangeArrowheads="1"/>
          </p:cNvSpPr>
          <p:nvPr/>
        </p:nvSpPr>
        <p:spPr bwMode="auto">
          <a:xfrm rot="-5400000">
            <a:off x="4609658" y="2942951"/>
            <a:ext cx="4018851"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spcBef>
                <a:spcPct val="0"/>
              </a:spcBef>
            </a:pPr>
            <a:endParaRPr lang="nl-NL" sz="800">
              <a:latin typeface="Arial" charset="0"/>
            </a:endParaRPr>
          </a:p>
        </p:txBody>
      </p:sp>
      <p:sp>
        <p:nvSpPr>
          <p:cNvPr id="32789" name="RubriceringEnMerking"/>
          <p:cNvSpPr txBox="1">
            <a:spLocks noChangeArrowheads="1"/>
          </p:cNvSpPr>
          <p:nvPr/>
        </p:nvSpPr>
        <p:spPr bwMode="auto">
          <a:xfrm rot="-5400000">
            <a:off x="4608098" y="6891442"/>
            <a:ext cx="4018850"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0"/>
              </a:spcBef>
            </a:pPr>
            <a:endParaRPr lang="nl-NL" sz="800">
              <a:latin typeface="Arial" charset="0"/>
            </a:endParaRPr>
          </a:p>
        </p:txBody>
      </p:sp>
    </p:spTree>
    <p:extLst>
      <p:ext uri="{BB962C8B-B14F-4D97-AF65-F5344CB8AC3E}">
        <p14:creationId xmlns:p14="http://schemas.microsoft.com/office/powerpoint/2010/main" val="254635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524469" y="472412"/>
            <a:ext cx="5769162" cy="435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1000">
                <a:latin typeface="Arial" charset="0"/>
              </a:defRPr>
            </a:lvl1pPr>
          </a:lstStyle>
          <a:p>
            <a:endParaRPr lang="en-US"/>
          </a:p>
        </p:txBody>
      </p:sp>
      <p:sp>
        <p:nvSpPr>
          <p:cNvPr id="5123" name="Rectangle 3"/>
          <p:cNvSpPr>
            <a:spLocks noGrp="1" noChangeArrowheads="1"/>
          </p:cNvSpPr>
          <p:nvPr>
            <p:ph type="dt" idx="1"/>
          </p:nvPr>
        </p:nvSpPr>
        <p:spPr bwMode="auto">
          <a:xfrm>
            <a:off x="522909" y="120616"/>
            <a:ext cx="2948578" cy="155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800">
                <a:latin typeface="Arial" charset="0"/>
              </a:defRPr>
            </a:lvl1pPr>
          </a:lstStyle>
          <a:p>
            <a:endParaRPr lang="en-US"/>
          </a:p>
        </p:txBody>
      </p:sp>
      <p:sp>
        <p:nvSpPr>
          <p:cNvPr id="5124" name="Rectangle 4"/>
          <p:cNvSpPr>
            <a:spLocks noGrp="1" noRot="1" noChangeAspect="1" noChangeArrowheads="1" noTextEdit="1"/>
          </p:cNvSpPr>
          <p:nvPr>
            <p:ph type="sldImg" idx="2"/>
          </p:nvPr>
        </p:nvSpPr>
        <p:spPr bwMode="auto">
          <a:xfrm>
            <a:off x="355600" y="984250"/>
            <a:ext cx="4970463"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524469" y="4905042"/>
            <a:ext cx="4645299" cy="4057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Klik om het opmaakprofiel van de modeltekst te bewerken</a:t>
            </a:r>
          </a:p>
          <a:p>
            <a:pPr lvl="1"/>
            <a:r>
              <a:rPr lang="en-US" smtClean="0"/>
              <a:t>Tweede niveau</a:t>
            </a:r>
          </a:p>
          <a:p>
            <a:pPr lvl="2"/>
            <a:r>
              <a:rPr lang="en-US" smtClean="0"/>
              <a:t>Derde niveau</a:t>
            </a:r>
          </a:p>
          <a:p>
            <a:pPr lvl="3"/>
            <a:r>
              <a:rPr lang="en-US" smtClean="0"/>
              <a:t>Vierde niveau</a:t>
            </a:r>
          </a:p>
          <a:p>
            <a:pPr lvl="4"/>
            <a:r>
              <a:rPr lang="en-US" smtClean="0"/>
              <a:t>Vijfde niveau</a:t>
            </a:r>
          </a:p>
        </p:txBody>
      </p:sp>
      <p:sp>
        <p:nvSpPr>
          <p:cNvPr id="5126" name="Rectangle 6"/>
          <p:cNvSpPr>
            <a:spLocks noGrp="1" noChangeArrowheads="1"/>
          </p:cNvSpPr>
          <p:nvPr>
            <p:ph type="ftr" sz="quarter" idx="4"/>
          </p:nvPr>
        </p:nvSpPr>
        <p:spPr bwMode="auto">
          <a:xfrm>
            <a:off x="522909" y="9446561"/>
            <a:ext cx="5995495"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defTabSz="933450">
              <a:spcBef>
                <a:spcPct val="0"/>
              </a:spcBef>
              <a:defRPr sz="1000">
                <a:latin typeface="Arial" charset="0"/>
              </a:defRPr>
            </a:lvl1pPr>
          </a:lstStyle>
          <a:p>
            <a:r>
              <a:rPr lang="en-US"/>
              <a:t>Eventuele voettekst</a:t>
            </a:r>
          </a:p>
        </p:txBody>
      </p:sp>
      <p:sp>
        <p:nvSpPr>
          <p:cNvPr id="5127" name="Rectangle 7"/>
          <p:cNvSpPr>
            <a:spLocks noGrp="1" noChangeArrowheads="1"/>
          </p:cNvSpPr>
          <p:nvPr>
            <p:ph type="sldNum" sz="quarter" idx="5"/>
          </p:nvPr>
        </p:nvSpPr>
        <p:spPr bwMode="auto">
          <a:xfrm>
            <a:off x="6504356" y="9446561"/>
            <a:ext cx="226333"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ctr" defTabSz="933450">
              <a:spcBef>
                <a:spcPct val="0"/>
              </a:spcBef>
              <a:defRPr sz="1000">
                <a:latin typeface="Arial" charset="0"/>
              </a:defRPr>
            </a:lvl1pPr>
          </a:lstStyle>
          <a:p>
            <a:fld id="{7C0D88E8-1530-474F-A7AB-EB6DE1C99DCC}" type="slidenum">
              <a:rPr lang="en-US"/>
              <a:pPr/>
              <a:t>‹nr.›</a:t>
            </a:fld>
            <a:endParaRPr lang="en-US"/>
          </a:p>
        </p:txBody>
      </p:sp>
      <p:sp>
        <p:nvSpPr>
          <p:cNvPr id="5139" name="RubriceringEnMerking2"/>
          <p:cNvSpPr txBox="1">
            <a:spLocks noChangeArrowheads="1"/>
          </p:cNvSpPr>
          <p:nvPr/>
        </p:nvSpPr>
        <p:spPr bwMode="auto">
          <a:xfrm rot="-5400000">
            <a:off x="4609658" y="2942951"/>
            <a:ext cx="4018851"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spcBef>
                <a:spcPct val="0"/>
              </a:spcBef>
            </a:pPr>
            <a:endParaRPr lang="nl-NL" sz="800">
              <a:latin typeface="Arial" charset="0"/>
            </a:endParaRPr>
          </a:p>
        </p:txBody>
      </p:sp>
      <p:sp>
        <p:nvSpPr>
          <p:cNvPr id="5140" name="RubriceringEnMerking"/>
          <p:cNvSpPr txBox="1">
            <a:spLocks noChangeArrowheads="1"/>
          </p:cNvSpPr>
          <p:nvPr/>
        </p:nvSpPr>
        <p:spPr bwMode="auto">
          <a:xfrm rot="-5400000">
            <a:off x="4608098" y="6891442"/>
            <a:ext cx="4018850"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0"/>
              </a:spcBef>
            </a:pPr>
            <a:endParaRPr lang="nl-NL" sz="800">
              <a:latin typeface="Arial" charset="0"/>
            </a:endParaRPr>
          </a:p>
        </p:txBody>
      </p:sp>
    </p:spTree>
    <p:extLst>
      <p:ext uri="{BB962C8B-B14F-4D97-AF65-F5344CB8AC3E}">
        <p14:creationId xmlns:p14="http://schemas.microsoft.com/office/powerpoint/2010/main" val="757756452"/>
      </p:ext>
    </p:extLst>
  </p:cSld>
  <p:clrMap bg1="lt1" tx1="dk1" bg2="lt2" tx2="dk2" accent1="accent1" accent2="accent2" accent3="accent3" accent4="accent4" accent5="accent5" accent6="accent6" hlink="hlink" folHlink="folHlink"/>
  <p:hf hdr="0" dt="0"/>
  <p:notesStyle>
    <a:lvl1pPr algn="l" rtl="0" eaLnBrk="0" fontAlgn="base" hangingPunct="0">
      <a:lnSpc>
        <a:spcPct val="110000"/>
      </a:lnSpc>
      <a:spcBef>
        <a:spcPct val="0"/>
      </a:spcBef>
      <a:spcAft>
        <a:spcPct val="0"/>
      </a:spcAft>
      <a:defRPr sz="1000" kern="1200">
        <a:solidFill>
          <a:schemeClr val="tx1"/>
        </a:solidFill>
        <a:latin typeface="Arial" charset="0"/>
        <a:ea typeface="+mn-ea"/>
        <a:cs typeface="+mn-cs"/>
      </a:defRPr>
    </a:lvl1pPr>
    <a:lvl2pPr marL="1905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2pPr>
    <a:lvl3pPr marL="3810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3pPr>
    <a:lvl4pPr marL="5715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4pPr>
    <a:lvl5pPr marL="7620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1</a:t>
            </a:fld>
            <a:endParaRPr lang="en-US"/>
          </a:p>
        </p:txBody>
      </p:sp>
    </p:spTree>
    <p:extLst>
      <p:ext uri="{BB962C8B-B14F-4D97-AF65-F5344CB8AC3E}">
        <p14:creationId xmlns:p14="http://schemas.microsoft.com/office/powerpoint/2010/main" val="787022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dia-afbeelding 1"/>
          <p:cNvSpPr>
            <a:spLocks noGrp="1" noRot="1" noChangeAspect="1" noTextEdit="1"/>
          </p:cNvSpPr>
          <p:nvPr>
            <p:ph type="sldImg"/>
          </p:nvPr>
        </p:nvSpPr>
        <p:spPr>
          <a:ln/>
        </p:spPr>
      </p:sp>
      <p:sp>
        <p:nvSpPr>
          <p:cNvPr id="3" name="Tijdelijke aanduiding voor notities 2"/>
          <p:cNvSpPr>
            <a:spLocks noGrp="1"/>
          </p:cNvSpPr>
          <p:nvPr>
            <p:ph type="body" idx="1"/>
          </p:nvPr>
        </p:nvSpPr>
        <p:spPr/>
        <p:txBody>
          <a:bodyPr/>
          <a:lstStyle/>
          <a:p>
            <a:pPr>
              <a:defRPr/>
            </a:pPr>
            <a:r>
              <a:rPr lang="nl-NL" dirty="0" smtClean="0"/>
              <a:t>Eerdere contacten Bunnik: </a:t>
            </a:r>
          </a:p>
          <a:p>
            <a:pPr marL="171450" indent="-171450">
              <a:buFont typeface="Arial" panose="020B0604020202020204" pitchFamily="34" charset="0"/>
              <a:buChar char="•"/>
              <a:defRPr/>
            </a:pPr>
            <a:r>
              <a:rPr lang="nl-NL" dirty="0" smtClean="0"/>
              <a:t>‘Bestuurlijk’; raadspresentaties in 2009 bij besluit VKR (samen met BRU inzake VERDER-pakket) en eind 2011 (start fase 2A).</a:t>
            </a:r>
          </a:p>
          <a:p>
            <a:pPr marL="171450" indent="-171450">
              <a:buFont typeface="Arial" panose="020B0604020202020204" pitchFamily="34" charset="0"/>
              <a:buChar char="•"/>
              <a:defRPr/>
            </a:pPr>
            <a:r>
              <a:rPr lang="nl-NL" dirty="0" smtClean="0"/>
              <a:t>Ambtelijk; deelname aan heidesessies, Werkgroep Ruimte en Milieu. Later ‘meer op afstand’ en getrapt via BRU</a:t>
            </a:r>
          </a:p>
          <a:p>
            <a:pPr marL="171450" indent="-171450">
              <a:buFontTx/>
              <a:buChar char="-"/>
              <a:defRPr/>
            </a:pPr>
            <a:endParaRPr lang="nl-NL" dirty="0"/>
          </a:p>
        </p:txBody>
      </p:sp>
      <p:sp>
        <p:nvSpPr>
          <p:cNvPr id="28676" name="Tijdelijke aanduiding voor dianummer 3"/>
          <p:cNvSpPr>
            <a:spLocks noGrp="1"/>
          </p:cNvSpPr>
          <p:nvPr>
            <p:ph type="sldNum" sz="quarter" idx="5"/>
          </p:nvPr>
        </p:nvSpPr>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B2FBE421-4F2F-4B8C-9EE1-1E568AF41AEE}" type="slidenum">
              <a:rPr lang="nl-NL" altLang="nl-NL" smtClean="0"/>
              <a:pPr eaLnBrk="1" hangingPunct="1">
                <a:spcBef>
                  <a:spcPct val="0"/>
                </a:spcBef>
                <a:defRPr/>
              </a:pPr>
              <a:t>7</a:t>
            </a:fld>
            <a:endParaRPr lang="nl-NL" altLang="nl-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charset="0"/>
              </a:defRPr>
            </a:lvl1pPr>
            <a:lvl2pPr marL="747713" indent="-287338" eaLnBrk="0" hangingPunct="0">
              <a:spcBef>
                <a:spcPct val="30000"/>
              </a:spcBef>
              <a:defRPr sz="1200">
                <a:solidFill>
                  <a:schemeClr val="tx1"/>
                </a:solidFill>
                <a:latin typeface="Arial" charset="0"/>
              </a:defRPr>
            </a:lvl2pPr>
            <a:lvl3pPr marL="1149350" indent="-228600" eaLnBrk="0" hangingPunct="0">
              <a:spcBef>
                <a:spcPct val="30000"/>
              </a:spcBef>
              <a:defRPr sz="1200">
                <a:solidFill>
                  <a:schemeClr val="tx1"/>
                </a:solidFill>
                <a:latin typeface="Arial" charset="0"/>
              </a:defRPr>
            </a:lvl3pPr>
            <a:lvl4pPr marL="1609725" indent="-228600" eaLnBrk="0" hangingPunct="0">
              <a:spcBef>
                <a:spcPct val="30000"/>
              </a:spcBef>
              <a:defRPr sz="1200">
                <a:solidFill>
                  <a:schemeClr val="tx1"/>
                </a:solidFill>
                <a:latin typeface="Arial" charset="0"/>
              </a:defRPr>
            </a:lvl4pPr>
            <a:lvl5pPr marL="2070100" indent="-228600" eaLnBrk="0" hangingPunct="0">
              <a:spcBef>
                <a:spcPct val="30000"/>
              </a:spcBef>
              <a:defRPr sz="1200">
                <a:solidFill>
                  <a:schemeClr val="tx1"/>
                </a:solidFill>
                <a:latin typeface="Arial" charset="0"/>
              </a:defRPr>
            </a:lvl5pPr>
            <a:lvl6pPr marL="2527300" indent="-228600" eaLnBrk="0" fontAlgn="base" hangingPunct="0">
              <a:spcBef>
                <a:spcPct val="30000"/>
              </a:spcBef>
              <a:spcAft>
                <a:spcPct val="0"/>
              </a:spcAft>
              <a:defRPr sz="1200">
                <a:solidFill>
                  <a:schemeClr val="tx1"/>
                </a:solidFill>
                <a:latin typeface="Arial" charset="0"/>
              </a:defRPr>
            </a:lvl6pPr>
            <a:lvl7pPr marL="2984500" indent="-228600" eaLnBrk="0" fontAlgn="base" hangingPunct="0">
              <a:spcBef>
                <a:spcPct val="30000"/>
              </a:spcBef>
              <a:spcAft>
                <a:spcPct val="0"/>
              </a:spcAft>
              <a:defRPr sz="1200">
                <a:solidFill>
                  <a:schemeClr val="tx1"/>
                </a:solidFill>
                <a:latin typeface="Arial" charset="0"/>
              </a:defRPr>
            </a:lvl7pPr>
            <a:lvl8pPr marL="3441700" indent="-228600" eaLnBrk="0" fontAlgn="base" hangingPunct="0">
              <a:spcBef>
                <a:spcPct val="30000"/>
              </a:spcBef>
              <a:spcAft>
                <a:spcPct val="0"/>
              </a:spcAft>
              <a:defRPr sz="1200">
                <a:solidFill>
                  <a:schemeClr val="tx1"/>
                </a:solidFill>
                <a:latin typeface="Arial" charset="0"/>
              </a:defRPr>
            </a:lvl8pPr>
            <a:lvl9pPr marL="38989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F5B797F3-D76F-4FD5-AACD-38772B44487B}" type="slidenum">
              <a:rPr lang="nl-NL" altLang="nl-NL" smtClean="0"/>
              <a:pPr eaLnBrk="1" hangingPunct="1">
                <a:spcBef>
                  <a:spcPct val="0"/>
                </a:spcBef>
                <a:defRPr/>
              </a:pPr>
              <a:t>8</a:t>
            </a:fld>
            <a:endParaRPr lang="nl-NL" altLang="nl-NL"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defRPr/>
            </a:pPr>
            <a:fld id="{024AA962-F863-4BD5-AB90-386B01F4F06E}" type="slidenum">
              <a:rPr lang="nl-NL" altLang="nl-NL" smtClean="0">
                <a:solidFill>
                  <a:srgbClr val="000000"/>
                </a:solidFill>
              </a:rPr>
              <a:pPr eaLnBrk="1" hangingPunct="1">
                <a:spcBef>
                  <a:spcPct val="0"/>
                </a:spcBef>
                <a:defRPr/>
              </a:pPr>
              <a:t>17</a:t>
            </a:fld>
            <a:endParaRPr lang="nl-NL" altLang="nl-NL" smtClean="0">
              <a:solidFill>
                <a:srgbClr val="000000"/>
              </a:solidFill>
            </a:endParaRPr>
          </a:p>
        </p:txBody>
      </p:sp>
      <p:sp>
        <p:nvSpPr>
          <p:cNvPr id="18435" name="Rectangle 2"/>
          <p:cNvSpPr>
            <a:spLocks noGrp="1" noRot="1" noChangeAspect="1" noChangeArrowheads="1" noTextEdit="1"/>
          </p:cNvSpPr>
          <p:nvPr>
            <p:ph type="sldImg"/>
          </p:nvPr>
        </p:nvSpPr>
        <p:spPr>
          <a:xfrm>
            <a:off x="917575" y="746125"/>
            <a:ext cx="4972050" cy="3729038"/>
          </a:xfrm>
          <a:ln/>
        </p:spPr>
      </p:sp>
      <p:sp>
        <p:nvSpPr>
          <p:cNvPr id="18436" name="Rectangle 3"/>
          <p:cNvSpPr>
            <a:spLocks noGrp="1" noChangeArrowheads="1"/>
          </p:cNvSpPr>
          <p:nvPr>
            <p:ph type="body" idx="1"/>
          </p:nvPr>
        </p:nvSpPr>
        <p:spPr>
          <a:xfrm>
            <a:off x="679451" y="4724401"/>
            <a:ext cx="5446713" cy="44735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Wegsysteem, </a:t>
            </a:r>
            <a:r>
              <a:rPr lang="nl-NL" dirty="0" err="1" smtClean="0"/>
              <a:t>ontweven</a:t>
            </a:r>
            <a:r>
              <a:rPr lang="nl-NL" dirty="0" smtClean="0"/>
              <a:t>,</a:t>
            </a:r>
            <a:r>
              <a:rPr lang="nl-NL" baseline="0" dirty="0" smtClean="0"/>
              <a:t> verbreden, bypass.</a:t>
            </a:r>
          </a:p>
          <a:p>
            <a:r>
              <a:rPr lang="nl-NL" baseline="0" dirty="0" smtClean="0"/>
              <a:t>Ook bak en folie noemen.</a:t>
            </a:r>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20</a:t>
            </a:fld>
            <a:endParaRPr lang="en-US"/>
          </a:p>
        </p:txBody>
      </p:sp>
    </p:spTree>
    <p:extLst>
      <p:ext uri="{BB962C8B-B14F-4D97-AF65-F5344CB8AC3E}">
        <p14:creationId xmlns:p14="http://schemas.microsoft.com/office/powerpoint/2010/main" val="3627315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Overlap in scope</a:t>
            </a:r>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23</a:t>
            </a:fld>
            <a:endParaRPr lang="en-US"/>
          </a:p>
        </p:txBody>
      </p:sp>
    </p:spTree>
    <p:extLst>
      <p:ext uri="{BB962C8B-B14F-4D97-AF65-F5344CB8AC3E}">
        <p14:creationId xmlns:p14="http://schemas.microsoft.com/office/powerpoint/2010/main" val="2109476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27</a:t>
            </a:fld>
            <a:endParaRPr lang="en-US"/>
          </a:p>
        </p:txBody>
      </p:sp>
    </p:spTree>
    <p:extLst>
      <p:ext uri="{BB962C8B-B14F-4D97-AF65-F5344CB8AC3E}">
        <p14:creationId xmlns:p14="http://schemas.microsoft.com/office/powerpoint/2010/main" val="2645660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jdelijke aanduiding voor dia-afbeelding 1"/>
          <p:cNvSpPr>
            <a:spLocks noGrp="1" noRot="1" noChangeAspect="1" noTextEdit="1"/>
          </p:cNvSpPr>
          <p:nvPr>
            <p:ph type="sldImg"/>
          </p:nvPr>
        </p:nvSpPr>
        <p:spPr>
          <a:ln/>
        </p:spPr>
      </p:sp>
      <p:sp>
        <p:nvSpPr>
          <p:cNvPr id="31747" name="Tijdelijke aanduiding voor notities 2"/>
          <p:cNvSpPr>
            <a:spLocks noGrp="1"/>
          </p:cNvSpPr>
          <p:nvPr>
            <p:ph type="body" idx="1"/>
          </p:nvPr>
        </p:nvSpPr>
        <p:spPr>
          <a:noFill/>
        </p:spPr>
        <p:txBody>
          <a:bodyPr/>
          <a:lstStyle/>
          <a:p>
            <a:endParaRPr lang="nl-NL" altLang="nl-NL" dirty="0" smtClean="0"/>
          </a:p>
        </p:txBody>
      </p:sp>
      <p:sp>
        <p:nvSpPr>
          <p:cNvPr id="15364"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15365"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279CD7FA-3789-48E4-838F-B78D43D53806}" type="slidenum">
              <a:rPr lang="en-US" altLang="nl-NL" sz="1000" smtClean="0">
                <a:latin typeface="Arial" charset="0"/>
              </a:rPr>
              <a:pPr>
                <a:spcBef>
                  <a:spcPct val="0"/>
                </a:spcBef>
                <a:defRPr/>
              </a:pPr>
              <a:t>30</a:t>
            </a:fld>
            <a:endParaRPr lang="en-US" altLang="nl-NL" sz="1000"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2x 15 meter voor inpassen van de nieuwe</a:t>
            </a:r>
            <a:r>
              <a:rPr lang="nl-NL" baseline="0" dirty="0" smtClean="0"/>
              <a:t> wegindeling. Risico wateroverlast op a27. ca 4 m</a:t>
            </a:r>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31</a:t>
            </a:fld>
            <a:endParaRPr lang="en-US"/>
          </a:p>
        </p:txBody>
      </p:sp>
    </p:spTree>
    <p:extLst>
      <p:ext uri="{BB962C8B-B14F-4D97-AF65-F5344CB8AC3E}">
        <p14:creationId xmlns:p14="http://schemas.microsoft.com/office/powerpoint/2010/main" val="3109442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jdelijke aanduiding voor dia-afbeelding 1"/>
          <p:cNvSpPr>
            <a:spLocks noGrp="1" noRot="1" noChangeAspect="1" noTextEdit="1"/>
          </p:cNvSpPr>
          <p:nvPr>
            <p:ph type="sldImg"/>
          </p:nvPr>
        </p:nvSpPr>
        <p:spPr>
          <a:ln/>
        </p:spPr>
      </p:sp>
      <p:sp>
        <p:nvSpPr>
          <p:cNvPr id="32771" name="Tijdelijke aanduiding voor notities 2"/>
          <p:cNvSpPr>
            <a:spLocks noGrp="1"/>
          </p:cNvSpPr>
          <p:nvPr>
            <p:ph type="body" idx="1"/>
          </p:nvPr>
        </p:nvSpPr>
        <p:spPr>
          <a:noFill/>
        </p:spPr>
        <p:txBody>
          <a:bodyPr/>
          <a:lstStyle/>
          <a:p>
            <a:r>
              <a:rPr lang="nl-NL" altLang="nl-NL" dirty="0" smtClean="0"/>
              <a:t>90-180 miljoen</a:t>
            </a:r>
          </a:p>
          <a:p>
            <a:r>
              <a:rPr lang="nl-NL" altLang="nl-NL" dirty="0" smtClean="0"/>
              <a:t>40 bak, 60 dak</a:t>
            </a:r>
          </a:p>
          <a:p>
            <a:pPr eaLnBrk="1" fontAlgn="t" hangingPunct="1"/>
            <a:endParaRPr lang="nl-NL" altLang="nl-NL" dirty="0" smtClean="0"/>
          </a:p>
          <a:p>
            <a:pPr eaLnBrk="1" fontAlgn="t" hangingPunct="1"/>
            <a:r>
              <a:rPr lang="nl-NL" altLang="nl-NL" b="1" dirty="0" smtClean="0">
                <a:solidFill>
                  <a:srgbClr val="FFFFFF"/>
                </a:solidFill>
                <a:latin typeface="Verdana" pitchFamily="34" charset="0"/>
              </a:rPr>
              <a:t>Met </a:t>
            </a:r>
            <a:r>
              <a:rPr lang="nl-NL" altLang="nl-NL" b="1" dirty="0" err="1" smtClean="0">
                <a:solidFill>
                  <a:srgbClr val="FFFFFF"/>
                </a:solidFill>
                <a:latin typeface="Verdana" pitchFamily="34" charset="0"/>
              </a:rPr>
              <a:t>middensteunpunt</a:t>
            </a:r>
            <a:endParaRPr lang="nl-NL" altLang="nl-NL" dirty="0" smtClean="0"/>
          </a:p>
          <a:p>
            <a:pPr eaLnBrk="1" fontAlgn="t" hangingPunct="1"/>
            <a:r>
              <a:rPr lang="nl-NL" altLang="nl-NL" b="1" dirty="0" smtClean="0">
                <a:solidFill>
                  <a:srgbClr val="FFFFFF"/>
                </a:solidFill>
                <a:latin typeface="Verdana" pitchFamily="34" charset="0"/>
              </a:rPr>
              <a:t>Zonder </a:t>
            </a:r>
            <a:r>
              <a:rPr lang="nl-NL" altLang="nl-NL" b="1" dirty="0" err="1" smtClean="0">
                <a:solidFill>
                  <a:srgbClr val="FFFFFF"/>
                </a:solidFill>
                <a:latin typeface="Verdana" pitchFamily="34" charset="0"/>
              </a:rPr>
              <a:t>middensteunpunt</a:t>
            </a:r>
            <a:endParaRPr lang="nl-NL" altLang="nl-NL" dirty="0" smtClean="0"/>
          </a:p>
          <a:p>
            <a:pPr eaLnBrk="1" fontAlgn="t" hangingPunct="1"/>
            <a:r>
              <a:rPr lang="nl-NL" altLang="nl-NL" dirty="0" smtClean="0">
                <a:solidFill>
                  <a:srgbClr val="000000"/>
                </a:solidFill>
                <a:latin typeface="Verdana" pitchFamily="34" charset="0"/>
              </a:rPr>
              <a:t>liggerhoogte</a:t>
            </a:r>
            <a:endParaRPr lang="nl-NL" altLang="nl-NL" dirty="0" smtClean="0"/>
          </a:p>
          <a:p>
            <a:pPr eaLnBrk="1" fontAlgn="t" hangingPunct="1"/>
            <a:r>
              <a:rPr lang="nl-NL" altLang="nl-NL" dirty="0" smtClean="0">
                <a:solidFill>
                  <a:srgbClr val="000000"/>
                </a:solidFill>
                <a:latin typeface="Verdana" pitchFamily="34" charset="0"/>
              </a:rPr>
              <a:t>1,8 meter</a:t>
            </a:r>
            <a:endParaRPr lang="nl-NL" altLang="nl-NL" dirty="0" smtClean="0"/>
          </a:p>
          <a:p>
            <a:pPr eaLnBrk="1" fontAlgn="t" hangingPunct="1"/>
            <a:r>
              <a:rPr lang="nl-NL" altLang="nl-NL" dirty="0" smtClean="0">
                <a:solidFill>
                  <a:srgbClr val="000000"/>
                </a:solidFill>
                <a:latin typeface="Verdana" pitchFamily="34" charset="0"/>
              </a:rPr>
              <a:t>2,5 meter</a:t>
            </a:r>
            <a:endParaRPr lang="nl-NL" altLang="nl-NL" dirty="0" smtClean="0"/>
          </a:p>
          <a:p>
            <a:pPr eaLnBrk="1" fontAlgn="t" hangingPunct="1"/>
            <a:r>
              <a:rPr lang="nl-NL" altLang="nl-NL" dirty="0" smtClean="0">
                <a:solidFill>
                  <a:srgbClr val="000000"/>
                </a:solidFill>
                <a:latin typeface="Verdana" pitchFamily="34" charset="0"/>
              </a:rPr>
              <a:t>Benodigde tussenberm</a:t>
            </a:r>
            <a:endParaRPr lang="nl-NL" altLang="nl-NL" dirty="0" smtClean="0"/>
          </a:p>
          <a:p>
            <a:pPr eaLnBrk="1" fontAlgn="t" hangingPunct="1"/>
            <a:r>
              <a:rPr lang="nl-NL" altLang="nl-NL" dirty="0" smtClean="0">
                <a:solidFill>
                  <a:srgbClr val="000000"/>
                </a:solidFill>
                <a:latin typeface="Verdana" pitchFamily="34" charset="0"/>
              </a:rPr>
              <a:t>4,10</a:t>
            </a:r>
            <a:endParaRPr lang="nl-NL" altLang="nl-NL" dirty="0" smtClean="0"/>
          </a:p>
          <a:p>
            <a:pPr eaLnBrk="1" fontAlgn="t" hangingPunct="1"/>
            <a:r>
              <a:rPr lang="nl-NL" altLang="nl-NL" dirty="0" smtClean="0">
                <a:solidFill>
                  <a:srgbClr val="000000"/>
                </a:solidFill>
                <a:latin typeface="Verdana" pitchFamily="34" charset="0"/>
              </a:rPr>
              <a:t>2,80</a:t>
            </a:r>
            <a:endParaRPr lang="nl-NL" altLang="nl-NL" dirty="0" smtClean="0"/>
          </a:p>
          <a:p>
            <a:pPr eaLnBrk="1" fontAlgn="t" hangingPunct="1"/>
            <a:r>
              <a:rPr lang="nl-NL" altLang="nl-NL" dirty="0" smtClean="0">
                <a:solidFill>
                  <a:srgbClr val="000000"/>
                </a:solidFill>
                <a:latin typeface="Verdana" pitchFamily="34" charset="0"/>
              </a:rPr>
              <a:t>Wanddikte</a:t>
            </a:r>
            <a:endParaRPr lang="nl-NL" altLang="nl-NL" dirty="0" smtClean="0"/>
          </a:p>
          <a:p>
            <a:pPr eaLnBrk="1" fontAlgn="t" hangingPunct="1"/>
            <a:r>
              <a:rPr lang="nl-NL" altLang="nl-NL" dirty="0" smtClean="0">
                <a:solidFill>
                  <a:srgbClr val="000000"/>
                </a:solidFill>
                <a:latin typeface="Verdana" pitchFamily="34" charset="0"/>
              </a:rPr>
              <a:t>1,0 meter</a:t>
            </a:r>
            <a:endParaRPr lang="nl-NL" altLang="nl-NL" dirty="0" smtClean="0"/>
          </a:p>
          <a:p>
            <a:pPr eaLnBrk="1" fontAlgn="t" hangingPunct="1"/>
            <a:r>
              <a:rPr lang="nl-NL" altLang="nl-NL" dirty="0" smtClean="0">
                <a:solidFill>
                  <a:srgbClr val="000000"/>
                </a:solidFill>
                <a:latin typeface="Verdana" pitchFamily="34" charset="0"/>
              </a:rPr>
              <a:t>3,0 meter</a:t>
            </a:r>
            <a:endParaRPr lang="nl-NL" altLang="nl-NL" dirty="0" smtClean="0"/>
          </a:p>
          <a:p>
            <a:pPr eaLnBrk="1" fontAlgn="t" hangingPunct="1"/>
            <a:r>
              <a:rPr lang="nl-NL" altLang="nl-NL" dirty="0" smtClean="0">
                <a:solidFill>
                  <a:srgbClr val="000000"/>
                </a:solidFill>
                <a:latin typeface="Verdana" pitchFamily="34" charset="0"/>
              </a:rPr>
              <a:t>Kenmerken/Risico</a:t>
            </a:r>
            <a:endParaRPr lang="nl-NL" altLang="nl-NL" dirty="0" smtClean="0"/>
          </a:p>
          <a:p>
            <a:pPr eaLnBrk="1" fontAlgn="t" hangingPunct="1"/>
            <a:r>
              <a:rPr lang="nl-NL" altLang="nl-NL" dirty="0" smtClean="0">
                <a:solidFill>
                  <a:srgbClr val="000000"/>
                </a:solidFill>
                <a:latin typeface="Verdana" pitchFamily="34" charset="0"/>
              </a:rPr>
              <a:t>Fundering door bestaande (waterdichte) vloer maken</a:t>
            </a:r>
            <a:endParaRPr lang="nl-NL" altLang="nl-NL" dirty="0" smtClean="0"/>
          </a:p>
          <a:p>
            <a:pPr eaLnBrk="1" fontAlgn="t" hangingPunct="1"/>
            <a:r>
              <a:rPr lang="nl-NL" altLang="nl-NL" dirty="0" smtClean="0">
                <a:solidFill>
                  <a:srgbClr val="000000"/>
                </a:solidFill>
                <a:latin typeface="Verdana" pitchFamily="34" charset="0"/>
              </a:rPr>
              <a:t>Langste liggers ooit</a:t>
            </a:r>
            <a:endParaRPr lang="nl-NL" altLang="nl-NL" dirty="0" smtClean="0"/>
          </a:p>
          <a:p>
            <a:pPr eaLnBrk="1" fontAlgn="t" hangingPunct="1"/>
            <a:r>
              <a:rPr lang="nl-NL" altLang="nl-NL" dirty="0" smtClean="0">
                <a:solidFill>
                  <a:srgbClr val="000000"/>
                </a:solidFill>
                <a:latin typeface="Verdana" pitchFamily="34" charset="0"/>
              </a:rPr>
              <a:t>Oplegblokken niet </a:t>
            </a:r>
            <a:r>
              <a:rPr lang="nl-NL" altLang="nl-NL" dirty="0" err="1" smtClean="0">
                <a:solidFill>
                  <a:srgbClr val="000000"/>
                </a:solidFill>
                <a:latin typeface="Verdana" pitchFamily="34" charset="0"/>
              </a:rPr>
              <a:t>inspecteerbaar</a:t>
            </a:r>
            <a:endParaRPr lang="nl-NL" altLang="nl-NL" dirty="0" smtClean="0"/>
          </a:p>
        </p:txBody>
      </p:sp>
      <p:sp>
        <p:nvSpPr>
          <p:cNvPr id="16388"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16389"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7917012E-70AE-4F6D-B1F5-B6EBC258B3FC}" type="slidenum">
              <a:rPr lang="en-US" altLang="nl-NL" sz="1000" smtClean="0">
                <a:latin typeface="Arial" charset="0"/>
              </a:rPr>
              <a:pPr>
                <a:spcBef>
                  <a:spcPct val="0"/>
                </a:spcBef>
                <a:defRPr/>
              </a:pPr>
              <a:t>32</a:t>
            </a:fld>
            <a:endParaRPr lang="en-US" altLang="nl-NL" sz="1000"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jdelijke aanduiding voor dia-afbeelding 1"/>
          <p:cNvSpPr>
            <a:spLocks noGrp="1" noRot="1" noChangeAspect="1" noTextEdit="1"/>
          </p:cNvSpPr>
          <p:nvPr>
            <p:ph type="sldImg"/>
          </p:nvPr>
        </p:nvSpPr>
        <p:spPr>
          <a:ln/>
        </p:spPr>
      </p:sp>
      <p:sp>
        <p:nvSpPr>
          <p:cNvPr id="30723" name="Tijdelijke aanduiding voor notities 2"/>
          <p:cNvSpPr>
            <a:spLocks noGrp="1"/>
          </p:cNvSpPr>
          <p:nvPr>
            <p:ph type="body" idx="1"/>
          </p:nvPr>
        </p:nvSpPr>
        <p:spPr>
          <a:noFill/>
        </p:spPr>
        <p:txBody>
          <a:bodyPr/>
          <a:lstStyle/>
          <a:p>
            <a:r>
              <a:rPr lang="nl-NL" altLang="nl-NL" smtClean="0"/>
              <a:t>In de natte gebouwd</a:t>
            </a:r>
          </a:p>
          <a:p>
            <a:r>
              <a:rPr lang="nl-NL" altLang="nl-NL" smtClean="0"/>
              <a:t>Folie 3 vakken</a:t>
            </a:r>
          </a:p>
          <a:p>
            <a:r>
              <a:rPr lang="nl-NL" altLang="nl-NL" smtClean="0"/>
              <a:t>Onder spoorviaducten geen folie</a:t>
            </a:r>
          </a:p>
          <a:p>
            <a:r>
              <a:rPr lang="nl-NL" altLang="nl-NL" smtClean="0"/>
              <a:t>Folie niet raken</a:t>
            </a:r>
          </a:p>
          <a:p>
            <a:r>
              <a:rPr lang="nl-NL" altLang="nl-NL" smtClean="0"/>
              <a:t>Weg verbreding binnen de folie</a:t>
            </a:r>
          </a:p>
        </p:txBody>
      </p:sp>
      <p:sp>
        <p:nvSpPr>
          <p:cNvPr id="15364"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15365"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A3576A9C-F5C2-4008-85A1-7451BE268362}" type="slidenum">
              <a:rPr lang="en-US" altLang="nl-NL" sz="1000" smtClean="0">
                <a:latin typeface="Arial" charset="0"/>
              </a:rPr>
              <a:pPr>
                <a:spcBef>
                  <a:spcPct val="0"/>
                </a:spcBef>
                <a:defRPr/>
              </a:pPr>
              <a:t>33</a:t>
            </a:fld>
            <a:endParaRPr lang="en-US" altLang="nl-NL" sz="1000"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jdelijke aanduiding voor dia-afbeelding 1"/>
          <p:cNvSpPr>
            <a:spLocks noGrp="1" noRot="1" noChangeAspect="1" noTextEdit="1"/>
          </p:cNvSpPr>
          <p:nvPr>
            <p:ph type="sldImg"/>
          </p:nvPr>
        </p:nvSpPr>
        <p:spPr>
          <a:ln/>
        </p:spPr>
      </p:sp>
      <p:sp>
        <p:nvSpPr>
          <p:cNvPr id="35843" name="Tijdelijke aanduiding voor notities 2"/>
          <p:cNvSpPr>
            <a:spLocks noGrp="1"/>
          </p:cNvSpPr>
          <p:nvPr>
            <p:ph type="body" idx="1"/>
          </p:nvPr>
        </p:nvSpPr>
        <p:spPr>
          <a:noFill/>
        </p:spPr>
        <p:txBody>
          <a:bodyPr/>
          <a:lstStyle/>
          <a:p>
            <a:r>
              <a:rPr lang="nl-NL" altLang="nl-NL" smtClean="0"/>
              <a:t>“normale” risico’s vergeleken met tunnelbouw</a:t>
            </a:r>
          </a:p>
          <a:p>
            <a:r>
              <a:rPr lang="nl-NL" altLang="nl-NL" smtClean="0"/>
              <a:t>“maar” 4 m waterdruk</a:t>
            </a:r>
          </a:p>
          <a:p>
            <a:r>
              <a:rPr lang="nl-NL" altLang="nl-NL" smtClean="0"/>
              <a:t>Aansluiting oud aan nieuw lastig maar geen nieuw verschijnsel</a:t>
            </a:r>
          </a:p>
          <a:p>
            <a:r>
              <a:rPr lang="nl-NL" altLang="nl-NL" smtClean="0"/>
              <a:t>Aandachtspunt: alle werkzaamheden binnen de verbreding</a:t>
            </a:r>
          </a:p>
          <a:p>
            <a:endParaRPr lang="nl-NL" altLang="nl-NL" smtClean="0"/>
          </a:p>
          <a:p>
            <a:r>
              <a:rPr lang="nl-NL" altLang="nl-NL" smtClean="0">
                <a:sym typeface="Wingdings" pitchFamily="2" charset="2"/>
              </a:rPr>
              <a:t></a:t>
            </a:r>
            <a:r>
              <a:rPr lang="nl-NL" altLang="nl-NL" smtClean="0"/>
              <a:t> lastig te maken, maar aanvaardbare risico’s.</a:t>
            </a:r>
          </a:p>
          <a:p>
            <a:endParaRPr lang="nl-NL" altLang="nl-NL" smtClean="0"/>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E8C61EC7-5B38-44E3-A88C-0C79989350E6}" type="slidenum">
              <a:rPr lang="en-US" smtClean="0"/>
              <a:pPr>
                <a:defRPr/>
              </a:pPr>
              <a:t>34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Onze</a:t>
            </a:r>
            <a:r>
              <a:rPr lang="nl-NL" baseline="0" dirty="0" smtClean="0"/>
              <a:t> marktbenadering erop gestoeld uiteindelijk de minst risicovolle methode te laten toepassen.</a:t>
            </a:r>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35</a:t>
            </a:fld>
            <a:endParaRPr lang="en-US"/>
          </a:p>
        </p:txBody>
      </p:sp>
    </p:spTree>
    <p:extLst>
      <p:ext uri="{BB962C8B-B14F-4D97-AF65-F5344CB8AC3E}">
        <p14:creationId xmlns:p14="http://schemas.microsoft.com/office/powerpoint/2010/main" val="3078131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jdelijke aanduiding voor dia-afbeelding 1"/>
          <p:cNvSpPr>
            <a:spLocks noGrp="1" noRot="1" noChangeAspect="1" noTextEdit="1"/>
          </p:cNvSpPr>
          <p:nvPr>
            <p:ph type="sldImg"/>
          </p:nvPr>
        </p:nvSpPr>
        <p:spPr>
          <a:ln/>
        </p:spPr>
      </p:sp>
      <p:sp>
        <p:nvSpPr>
          <p:cNvPr id="34819" name="Tijdelijke aanduiding voor notities 2"/>
          <p:cNvSpPr>
            <a:spLocks noGrp="1"/>
          </p:cNvSpPr>
          <p:nvPr>
            <p:ph type="body" idx="1"/>
          </p:nvPr>
        </p:nvSpPr>
        <p:spPr>
          <a:noFill/>
        </p:spPr>
        <p:txBody>
          <a:bodyPr/>
          <a:lstStyle/>
          <a:p>
            <a:r>
              <a:rPr lang="nl-NL" altLang="nl-NL" smtClean="0"/>
              <a:t>Constrcutief beschouwd</a:t>
            </a:r>
          </a:p>
          <a:p>
            <a:r>
              <a:rPr lang="nl-NL" altLang="nl-NL" smtClean="0">
                <a:sym typeface="Wingdings" pitchFamily="2" charset="2"/>
              </a:rPr>
              <a:t> </a:t>
            </a:r>
            <a:r>
              <a:rPr lang="nl-NL" altLang="nl-NL" smtClean="0"/>
              <a:t>Fasering niet nader onderzocht, risico laag geacht</a:t>
            </a:r>
          </a:p>
          <a:p>
            <a:endParaRPr lang="nl-NL" altLang="nl-NL" smtClean="0"/>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28B583A2-80B5-47EB-8EA3-B5E32E2E0AF6}" type="slidenum">
              <a:rPr lang="en-US" smtClean="0"/>
              <a:pPr>
                <a:defRPr/>
              </a:pPr>
              <a:t>38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jdelijke aanduiding voor dia-afbeelding 1"/>
          <p:cNvSpPr>
            <a:spLocks noGrp="1" noRot="1" noChangeAspect="1" noTextEdit="1"/>
          </p:cNvSpPr>
          <p:nvPr>
            <p:ph type="sldImg"/>
          </p:nvPr>
        </p:nvSpPr>
        <p:spPr>
          <a:ln/>
        </p:spPr>
      </p:sp>
      <p:sp>
        <p:nvSpPr>
          <p:cNvPr id="36867" name="Tijdelijke aanduiding voor notities 2"/>
          <p:cNvSpPr>
            <a:spLocks noGrp="1"/>
          </p:cNvSpPr>
          <p:nvPr>
            <p:ph type="body" idx="1"/>
          </p:nvPr>
        </p:nvSpPr>
        <p:spPr>
          <a:noFill/>
        </p:spPr>
        <p:txBody>
          <a:bodyPr/>
          <a:lstStyle/>
          <a:p>
            <a:endParaRPr lang="nl-NL" altLang="nl-NL" smtClean="0"/>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21890F7D-17FA-49E3-9ABB-AF150AE8F121}" type="slidenum">
              <a:rPr lang="en-US" smtClean="0"/>
              <a:pPr>
                <a:defRPr/>
              </a:pPr>
              <a:t>39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jdelijke aanduiding voor dia-afbeelding 1"/>
          <p:cNvSpPr>
            <a:spLocks noGrp="1" noRot="1" noChangeAspect="1" noTextEdit="1"/>
          </p:cNvSpPr>
          <p:nvPr>
            <p:ph type="sldImg"/>
          </p:nvPr>
        </p:nvSpPr>
        <p:spPr>
          <a:ln/>
        </p:spPr>
      </p:sp>
      <p:sp>
        <p:nvSpPr>
          <p:cNvPr id="36867" name="Tijdelijke aanduiding voor notities 2"/>
          <p:cNvSpPr>
            <a:spLocks noGrp="1"/>
          </p:cNvSpPr>
          <p:nvPr>
            <p:ph type="body" idx="1"/>
          </p:nvPr>
        </p:nvSpPr>
        <p:spPr>
          <a:noFill/>
        </p:spPr>
        <p:txBody>
          <a:bodyPr/>
          <a:lstStyle/>
          <a:p>
            <a:endParaRPr lang="nl-NL" altLang="nl-NL" smtClean="0"/>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21890F7D-17FA-49E3-9ABB-AF150AE8F121}" type="slidenum">
              <a:rPr lang="en-US" smtClean="0"/>
              <a:pPr>
                <a:defRPr/>
              </a:pPr>
              <a:t>40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jdelijke aanduiding voor dia-afbeelding 1"/>
          <p:cNvSpPr>
            <a:spLocks noGrp="1" noRot="1" noChangeAspect="1" noTextEdit="1"/>
          </p:cNvSpPr>
          <p:nvPr>
            <p:ph type="sldImg"/>
          </p:nvPr>
        </p:nvSpPr>
        <p:spPr>
          <a:ln/>
        </p:spPr>
      </p:sp>
      <p:sp>
        <p:nvSpPr>
          <p:cNvPr id="36867" name="Tijdelijke aanduiding voor notities 2"/>
          <p:cNvSpPr>
            <a:spLocks noGrp="1"/>
          </p:cNvSpPr>
          <p:nvPr>
            <p:ph type="body" idx="1"/>
          </p:nvPr>
        </p:nvSpPr>
        <p:spPr>
          <a:noFill/>
        </p:spPr>
        <p:txBody>
          <a:bodyPr/>
          <a:lstStyle/>
          <a:p>
            <a:endParaRPr lang="nl-NL" altLang="nl-NL" smtClean="0"/>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21890F7D-17FA-49E3-9ABB-AF150AE8F121}" type="slidenum">
              <a:rPr lang="en-US" smtClean="0"/>
              <a:pPr>
                <a:defRPr/>
              </a:pPr>
              <a:t>41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Folie</a:t>
            </a:r>
            <a:r>
              <a:rPr lang="nl-NL" baseline="0" dirty="0" smtClean="0"/>
              <a:t> voor de 3</a:t>
            </a:r>
            <a:r>
              <a:rPr lang="nl-NL" baseline="30000" dirty="0" smtClean="0"/>
              <a:t>e</a:t>
            </a:r>
            <a:r>
              <a:rPr lang="nl-NL" baseline="0" dirty="0" smtClean="0"/>
              <a:t> </a:t>
            </a:r>
            <a:r>
              <a:rPr lang="nl-NL" baseline="0" smtClean="0"/>
              <a:t>maal onderzocht </a:t>
            </a:r>
            <a:endParaRPr lang="nl-NL"/>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45</a:t>
            </a:fld>
            <a:endParaRPr lang="en-US"/>
          </a:p>
        </p:txBody>
      </p:sp>
    </p:spTree>
    <p:extLst>
      <p:ext uri="{BB962C8B-B14F-4D97-AF65-F5344CB8AC3E}">
        <p14:creationId xmlns:p14="http://schemas.microsoft.com/office/powerpoint/2010/main" val="1278857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49</a:t>
            </a:fld>
            <a:endParaRPr lang="en-US"/>
          </a:p>
        </p:txBody>
      </p:sp>
    </p:spTree>
    <p:extLst>
      <p:ext uri="{BB962C8B-B14F-4D97-AF65-F5344CB8AC3E}">
        <p14:creationId xmlns:p14="http://schemas.microsoft.com/office/powerpoint/2010/main" val="2688843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jdelijke aanduiding voor dia-afbeelding 1"/>
          <p:cNvSpPr>
            <a:spLocks noGrp="1" noRot="1" noChangeAspect="1" noTextEdit="1"/>
          </p:cNvSpPr>
          <p:nvPr>
            <p:ph type="sldImg"/>
          </p:nvPr>
        </p:nvSpPr>
        <p:spPr>
          <a:ln/>
        </p:spPr>
      </p:sp>
      <p:sp>
        <p:nvSpPr>
          <p:cNvPr id="22531" name="Tijdelijke aanduiding voor notities 2"/>
          <p:cNvSpPr>
            <a:spLocks noGrp="1"/>
          </p:cNvSpPr>
          <p:nvPr>
            <p:ph type="body" idx="1"/>
          </p:nvPr>
        </p:nvSpPr>
        <p:spPr>
          <a:noFill/>
        </p:spPr>
        <p:txBody>
          <a:bodyPr/>
          <a:lstStyle/>
          <a:p>
            <a:r>
              <a:rPr lang="nl-NL" altLang="nl-NL" smtClean="0"/>
              <a:t>Basis voor de keuzes en de dilemma’s</a:t>
            </a:r>
          </a:p>
          <a:p>
            <a:r>
              <a:rPr lang="nl-NL" altLang="nl-NL" smtClean="0"/>
              <a:t>Vergunningen omgeving: vormgeving en bomenkap Amelisweerd</a:t>
            </a:r>
          </a:p>
        </p:txBody>
      </p:sp>
      <p:sp>
        <p:nvSpPr>
          <p:cNvPr id="27652"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27653"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74A5410F-1516-4792-BA78-03F5F25D8CD8}" type="slidenum">
              <a:rPr lang="en-US" altLang="nl-NL" sz="1000" smtClean="0">
                <a:latin typeface="Arial" charset="0"/>
              </a:rPr>
              <a:pPr>
                <a:spcBef>
                  <a:spcPct val="0"/>
                </a:spcBef>
                <a:defRPr/>
              </a:pPr>
              <a:t>51</a:t>
            </a:fld>
            <a:endParaRPr lang="en-US" altLang="nl-NL" sz="100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jdelijke aanduiding voor dia-afbeelding 1"/>
          <p:cNvSpPr>
            <a:spLocks noGrp="1" noRot="1" noChangeAspect="1" noTextEdit="1"/>
          </p:cNvSpPr>
          <p:nvPr>
            <p:ph type="sldImg"/>
          </p:nvPr>
        </p:nvSpPr>
        <p:spPr>
          <a:ln/>
        </p:spPr>
      </p:sp>
      <p:sp>
        <p:nvSpPr>
          <p:cNvPr id="23555" name="Tijdelijke aanduiding voor notities 2"/>
          <p:cNvSpPr>
            <a:spLocks noGrp="1"/>
          </p:cNvSpPr>
          <p:nvPr>
            <p:ph type="body" idx="1"/>
          </p:nvPr>
        </p:nvSpPr>
        <p:spPr>
          <a:noFill/>
        </p:spPr>
        <p:txBody>
          <a:bodyPr/>
          <a:lstStyle/>
          <a:p>
            <a:r>
              <a:rPr lang="nl-NL" altLang="nl-NL" dirty="0" smtClean="0"/>
              <a:t>Aandacht voor -&gt; geen aanleg en onderhoud in één contract, beheerst heeft te maken met scope en aandacht voor….</a:t>
            </a:r>
          </a:p>
          <a:p>
            <a:r>
              <a:rPr lang="nl-NL" altLang="nl-NL" dirty="0" smtClean="0"/>
              <a:t>Kwaliteit en zorgvuldigheid</a:t>
            </a:r>
          </a:p>
        </p:txBody>
      </p:sp>
      <p:sp>
        <p:nvSpPr>
          <p:cNvPr id="28676"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28677"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75D2E7F9-D2B8-4674-8792-0859C70F9A29}" type="slidenum">
              <a:rPr lang="en-US" altLang="nl-NL" sz="1000" smtClean="0">
                <a:latin typeface="Arial" charset="0"/>
              </a:rPr>
              <a:pPr>
                <a:spcBef>
                  <a:spcPct val="0"/>
                </a:spcBef>
                <a:defRPr/>
              </a:pPr>
              <a:t>52</a:t>
            </a:fld>
            <a:endParaRPr lang="en-US" altLang="nl-NL" sz="1000"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jdelijke aanduiding voor dia-afbeelding 1"/>
          <p:cNvSpPr>
            <a:spLocks noGrp="1" noRot="1" noChangeAspect="1" noTextEdit="1"/>
          </p:cNvSpPr>
          <p:nvPr>
            <p:ph type="sldImg"/>
          </p:nvPr>
        </p:nvSpPr>
        <p:spPr>
          <a:ln/>
        </p:spPr>
      </p:sp>
      <p:sp>
        <p:nvSpPr>
          <p:cNvPr id="24579" name="Tijdelijke aanduiding voor notities 2"/>
          <p:cNvSpPr>
            <a:spLocks noGrp="1"/>
          </p:cNvSpPr>
          <p:nvPr>
            <p:ph type="body" idx="1"/>
          </p:nvPr>
        </p:nvSpPr>
        <p:spPr>
          <a:noFill/>
        </p:spPr>
        <p:txBody>
          <a:bodyPr/>
          <a:lstStyle/>
          <a:p>
            <a:r>
              <a:rPr lang="nl-NL" altLang="nl-NL" smtClean="0"/>
              <a:t>Reeds gedaan, Hard is geen aanleg en onderhoud, zacht is overig: welke risico’s beheerst en vraag om feedback (carroussel). </a:t>
            </a:r>
          </a:p>
        </p:txBody>
      </p:sp>
      <p:sp>
        <p:nvSpPr>
          <p:cNvPr id="29700"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29701"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0533C05C-EF20-441F-A7CF-1F4C9368DB42}" type="slidenum">
              <a:rPr lang="en-US" altLang="nl-NL" sz="1000" smtClean="0">
                <a:latin typeface="Arial" charset="0"/>
              </a:rPr>
              <a:pPr>
                <a:spcBef>
                  <a:spcPct val="0"/>
                </a:spcBef>
                <a:defRPr/>
              </a:pPr>
              <a:t>53</a:t>
            </a:fld>
            <a:endParaRPr lang="en-US" altLang="nl-NL" sz="1000"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jdelijke aanduiding voor dia-afbeelding 1"/>
          <p:cNvSpPr>
            <a:spLocks noGrp="1" noRot="1" noChangeAspect="1" noTextEdit="1"/>
          </p:cNvSpPr>
          <p:nvPr>
            <p:ph type="sldImg"/>
          </p:nvPr>
        </p:nvSpPr>
        <p:spPr>
          <a:ln/>
        </p:spPr>
      </p:sp>
      <p:sp>
        <p:nvSpPr>
          <p:cNvPr id="25603" name="Tijdelijke aanduiding voor notities 2"/>
          <p:cNvSpPr>
            <a:spLocks noGrp="1"/>
          </p:cNvSpPr>
          <p:nvPr>
            <p:ph type="body" idx="1"/>
          </p:nvPr>
        </p:nvSpPr>
        <p:spPr>
          <a:noFill/>
        </p:spPr>
        <p:txBody>
          <a:bodyPr/>
          <a:lstStyle/>
          <a:p>
            <a:r>
              <a:rPr lang="nl-NL" altLang="nl-NL" smtClean="0"/>
              <a:t>1 en 2 zijn contractueel, 3 en 4 in aanbesteding</a:t>
            </a:r>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9A0F231B-8582-4E71-9B66-707A6A4CF8E2}" type="slidenum">
              <a:rPr lang="en-US" smtClean="0"/>
              <a:pPr>
                <a:defRPr/>
              </a:pPr>
              <a:t>56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jdelijke aanduiding voor dia-afbeelding 1"/>
          <p:cNvSpPr>
            <a:spLocks noGrp="1" noRot="1" noChangeAspect="1" noTextEdit="1"/>
          </p:cNvSpPr>
          <p:nvPr>
            <p:ph type="sldImg"/>
          </p:nvPr>
        </p:nvSpPr>
        <p:spPr>
          <a:ln/>
        </p:spPr>
      </p:sp>
      <p:sp>
        <p:nvSpPr>
          <p:cNvPr id="26627" name="Tijdelijke aanduiding voor notities 2"/>
          <p:cNvSpPr>
            <a:spLocks noGrp="1"/>
          </p:cNvSpPr>
          <p:nvPr>
            <p:ph type="body" idx="1"/>
          </p:nvPr>
        </p:nvSpPr>
        <p:spPr>
          <a:noFill/>
        </p:spPr>
        <p:txBody>
          <a:bodyPr/>
          <a:lstStyle/>
          <a:p>
            <a:r>
              <a:rPr lang="nl-NL" altLang="nl-NL" smtClean="0"/>
              <a:t>EPvE: beperkte vrijheid: uitgewerkte schermen, ruimte in de onderdoorgangen</a:t>
            </a:r>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F8B81D5F-001C-4962-98BD-836A68FC5E12}" type="slidenum">
              <a:rPr lang="en-US" smtClean="0"/>
              <a:pPr>
                <a:defRPr/>
              </a:pPr>
              <a:t>57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jdelijke aanduiding voor dia-afbeelding 1"/>
          <p:cNvSpPr>
            <a:spLocks noGrp="1" noRot="1" noChangeAspect="1" noTextEdit="1"/>
          </p:cNvSpPr>
          <p:nvPr>
            <p:ph type="sldImg"/>
          </p:nvPr>
        </p:nvSpPr>
        <p:spPr>
          <a:ln/>
        </p:spPr>
      </p:sp>
      <p:sp>
        <p:nvSpPr>
          <p:cNvPr id="27651" name="Tijdelijke aanduiding voor notities 2"/>
          <p:cNvSpPr>
            <a:spLocks noGrp="1"/>
          </p:cNvSpPr>
          <p:nvPr>
            <p:ph type="body" idx="1"/>
          </p:nvPr>
        </p:nvSpPr>
        <p:spPr>
          <a:noFill/>
        </p:spPr>
        <p:txBody>
          <a:bodyPr/>
          <a:lstStyle/>
          <a:p>
            <a:r>
              <a:rPr lang="nl-NL" altLang="nl-NL" smtClean="0"/>
              <a:t>Wat doen we met leefkwaliteit en hinder naar omgeving</a:t>
            </a:r>
          </a:p>
        </p:txBody>
      </p:sp>
      <p:sp>
        <p:nvSpPr>
          <p:cNvPr id="31748"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31749"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51292F3C-4493-4752-8A7E-EAA6F3BDA35A}" type="slidenum">
              <a:rPr lang="en-US" altLang="nl-NL" sz="1000" smtClean="0">
                <a:latin typeface="Arial" charset="0"/>
              </a:rPr>
              <a:pPr>
                <a:spcBef>
                  <a:spcPct val="0"/>
                </a:spcBef>
                <a:defRPr/>
              </a:pPr>
              <a:t>61</a:t>
            </a:fld>
            <a:endParaRPr lang="en-US" altLang="nl-NL" sz="1000"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jdelijke aanduiding voor dia-afbeelding 1"/>
          <p:cNvSpPr>
            <a:spLocks noGrp="1" noRot="1" noChangeAspect="1" noTextEdit="1"/>
          </p:cNvSpPr>
          <p:nvPr>
            <p:ph type="sldImg"/>
          </p:nvPr>
        </p:nvSpPr>
        <p:spPr>
          <a:ln/>
        </p:spPr>
      </p:sp>
      <p:sp>
        <p:nvSpPr>
          <p:cNvPr id="28675" name="Tijdelijke aanduiding voor notities 2"/>
          <p:cNvSpPr>
            <a:spLocks noGrp="1"/>
          </p:cNvSpPr>
          <p:nvPr>
            <p:ph type="body" idx="1"/>
          </p:nvPr>
        </p:nvSpPr>
        <p:spPr>
          <a:noFill/>
        </p:spPr>
        <p:txBody>
          <a:bodyPr/>
          <a:lstStyle/>
          <a:p>
            <a:r>
              <a:rPr lang="nl-NL" altLang="nl-NL" smtClean="0"/>
              <a:t>Dialoog voor beide contracten, indien noodzakelijk voldoende omvang ontwerpkosten, convergentiefase, </a:t>
            </a:r>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1BC378FA-F27E-4781-8A05-BE5064845F98}" type="slidenum">
              <a:rPr lang="en-US" smtClean="0"/>
              <a:pPr>
                <a:defRPr/>
              </a:pPr>
              <a:t>63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jdelijke aanduiding voor dia-afbeelding 1"/>
          <p:cNvSpPr>
            <a:spLocks noGrp="1" noRot="1" noChangeAspect="1" noTextEdit="1"/>
          </p:cNvSpPr>
          <p:nvPr>
            <p:ph type="sldImg"/>
          </p:nvPr>
        </p:nvSpPr>
        <p:spPr>
          <a:ln/>
        </p:spPr>
      </p:sp>
      <p:sp>
        <p:nvSpPr>
          <p:cNvPr id="29699" name="Tijdelijke aanduiding voor notities 2"/>
          <p:cNvSpPr>
            <a:spLocks noGrp="1"/>
          </p:cNvSpPr>
          <p:nvPr>
            <p:ph type="body" idx="1"/>
          </p:nvPr>
        </p:nvSpPr>
        <p:spPr>
          <a:noFill/>
        </p:spPr>
        <p:txBody>
          <a:bodyPr/>
          <a:lstStyle/>
          <a:p>
            <a:r>
              <a:rPr lang="nl-NL" altLang="nl-NL" dirty="0" smtClean="0"/>
              <a:t>Welke verwachting van deelnemers</a:t>
            </a:r>
            <a:r>
              <a:rPr lang="nl-NL" altLang="nl-NL" baseline="0" dirty="0" smtClean="0"/>
              <a:t> marktconsultatie</a:t>
            </a:r>
            <a:endParaRPr lang="nl-NL" altLang="nl-NL" dirty="0" smtClean="0"/>
          </a:p>
        </p:txBody>
      </p:sp>
      <p:sp>
        <p:nvSpPr>
          <p:cNvPr id="30724" name="Tijdelijke aanduiding voor voettekst 3"/>
          <p:cNvSpPr>
            <a:spLocks noGrp="1"/>
          </p:cNvSpPr>
          <p:nvPr>
            <p:ph type="ftr" sz="quarter" idx="4"/>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r>
              <a:rPr lang="en-US" altLang="nl-NL" sz="1000" smtClean="0">
                <a:latin typeface="Arial" charset="0"/>
              </a:rPr>
              <a:t>Eventuele voettekst</a:t>
            </a:r>
          </a:p>
        </p:txBody>
      </p:sp>
      <p:sp>
        <p:nvSpPr>
          <p:cNvPr id="30725" name="Tijdelijke aanduiding voor dianummer 4"/>
          <p:cNvSpPr>
            <a:spLocks noGrp="1"/>
          </p:cNvSpPr>
          <p:nvPr>
            <p:ph type="sldNum" sz="quarter" idx="5"/>
          </p:nvPr>
        </p:nvSpPr>
        <p:spPr/>
        <p:txBody>
          <a:bodyPr/>
          <a:lstStyle>
            <a:lvl1pPr defTabSz="933450" eaLnBrk="0" hangingPunct="0">
              <a:spcBef>
                <a:spcPct val="50000"/>
              </a:spcBef>
              <a:defRPr sz="2200">
                <a:solidFill>
                  <a:schemeClr val="tx1"/>
                </a:solidFill>
                <a:latin typeface="Verdana" pitchFamily="34" charset="0"/>
              </a:defRPr>
            </a:lvl1pPr>
            <a:lvl2pPr marL="742950" indent="-285750" defTabSz="933450" eaLnBrk="0" hangingPunct="0">
              <a:spcBef>
                <a:spcPct val="50000"/>
              </a:spcBef>
              <a:defRPr sz="2200">
                <a:solidFill>
                  <a:schemeClr val="tx1"/>
                </a:solidFill>
                <a:latin typeface="Verdana" pitchFamily="34" charset="0"/>
              </a:defRPr>
            </a:lvl2pPr>
            <a:lvl3pPr marL="1143000" indent="-228600" defTabSz="933450" eaLnBrk="0" hangingPunct="0">
              <a:spcBef>
                <a:spcPct val="50000"/>
              </a:spcBef>
              <a:defRPr sz="2200">
                <a:solidFill>
                  <a:schemeClr val="tx1"/>
                </a:solidFill>
                <a:latin typeface="Verdana" pitchFamily="34" charset="0"/>
              </a:defRPr>
            </a:lvl3pPr>
            <a:lvl4pPr marL="1600200" indent="-228600" defTabSz="933450" eaLnBrk="0" hangingPunct="0">
              <a:spcBef>
                <a:spcPct val="50000"/>
              </a:spcBef>
              <a:defRPr sz="2200">
                <a:solidFill>
                  <a:schemeClr val="tx1"/>
                </a:solidFill>
                <a:latin typeface="Verdana" pitchFamily="34" charset="0"/>
              </a:defRPr>
            </a:lvl4pPr>
            <a:lvl5pPr marL="2057400" indent="-228600" defTabSz="933450" eaLnBrk="0" hangingPunct="0">
              <a:spcBef>
                <a:spcPct val="50000"/>
              </a:spcBef>
              <a:defRPr sz="2200">
                <a:solidFill>
                  <a:schemeClr val="tx1"/>
                </a:solidFill>
                <a:latin typeface="Verdana" pitchFamily="34" charset="0"/>
              </a:defRPr>
            </a:lvl5pPr>
            <a:lvl6pPr marL="2514600" indent="-228600" defTabSz="933450" eaLnBrk="0" fontAlgn="base" hangingPunct="0">
              <a:spcBef>
                <a:spcPct val="50000"/>
              </a:spcBef>
              <a:spcAft>
                <a:spcPct val="0"/>
              </a:spcAft>
              <a:defRPr sz="2200">
                <a:solidFill>
                  <a:schemeClr val="tx1"/>
                </a:solidFill>
                <a:latin typeface="Verdana" pitchFamily="34" charset="0"/>
              </a:defRPr>
            </a:lvl6pPr>
            <a:lvl7pPr marL="2971800" indent="-228600" defTabSz="933450" eaLnBrk="0" fontAlgn="base" hangingPunct="0">
              <a:spcBef>
                <a:spcPct val="50000"/>
              </a:spcBef>
              <a:spcAft>
                <a:spcPct val="0"/>
              </a:spcAft>
              <a:defRPr sz="2200">
                <a:solidFill>
                  <a:schemeClr val="tx1"/>
                </a:solidFill>
                <a:latin typeface="Verdana" pitchFamily="34" charset="0"/>
              </a:defRPr>
            </a:lvl7pPr>
            <a:lvl8pPr marL="3429000" indent="-228600" defTabSz="933450" eaLnBrk="0" fontAlgn="base" hangingPunct="0">
              <a:spcBef>
                <a:spcPct val="50000"/>
              </a:spcBef>
              <a:spcAft>
                <a:spcPct val="0"/>
              </a:spcAft>
              <a:defRPr sz="2200">
                <a:solidFill>
                  <a:schemeClr val="tx1"/>
                </a:solidFill>
                <a:latin typeface="Verdana" pitchFamily="34" charset="0"/>
              </a:defRPr>
            </a:lvl8pPr>
            <a:lvl9pPr marL="3886200" indent="-228600" defTabSz="933450" eaLnBrk="0" fontAlgn="base" hangingPunct="0">
              <a:spcBef>
                <a:spcPct val="50000"/>
              </a:spcBef>
              <a:spcAft>
                <a:spcPct val="0"/>
              </a:spcAft>
              <a:defRPr sz="2200">
                <a:solidFill>
                  <a:schemeClr val="tx1"/>
                </a:solidFill>
                <a:latin typeface="Verdana" pitchFamily="34" charset="0"/>
              </a:defRPr>
            </a:lvl9pPr>
          </a:lstStyle>
          <a:p>
            <a:pPr>
              <a:spcBef>
                <a:spcPct val="0"/>
              </a:spcBef>
              <a:defRPr/>
            </a:pPr>
            <a:fld id="{0D9D796D-45A9-4C36-88DA-69EF9DEE239D}" type="slidenum">
              <a:rPr lang="en-US" altLang="nl-NL" sz="1000" smtClean="0">
                <a:latin typeface="Arial" charset="0"/>
              </a:rPr>
              <a:pPr>
                <a:spcBef>
                  <a:spcPct val="0"/>
                </a:spcBef>
                <a:defRPr/>
              </a:pPr>
              <a:t>64</a:t>
            </a:fld>
            <a:endParaRPr lang="en-US" altLang="nl-NL" sz="1000"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jdelijke aanduiding voor dia-afbeelding 1"/>
          <p:cNvSpPr>
            <a:spLocks noGrp="1" noRot="1" noChangeAspect="1" noTextEdit="1"/>
          </p:cNvSpPr>
          <p:nvPr>
            <p:ph type="sldImg"/>
          </p:nvPr>
        </p:nvSpPr>
        <p:spPr>
          <a:ln/>
        </p:spPr>
      </p:sp>
      <p:sp>
        <p:nvSpPr>
          <p:cNvPr id="30723" name="Tijdelijke aanduiding voor notities 2"/>
          <p:cNvSpPr>
            <a:spLocks noGrp="1"/>
          </p:cNvSpPr>
          <p:nvPr>
            <p:ph type="body" idx="1"/>
          </p:nvPr>
        </p:nvSpPr>
        <p:spPr>
          <a:noFill/>
        </p:spPr>
        <p:txBody>
          <a:bodyPr/>
          <a:lstStyle/>
          <a:p>
            <a:r>
              <a:rPr lang="nl-NL" altLang="nl-NL" smtClean="0"/>
              <a:t>Herijking planning na OTB en TB</a:t>
            </a:r>
          </a:p>
        </p:txBody>
      </p:sp>
      <p:sp>
        <p:nvSpPr>
          <p:cNvPr id="4" name="Tijdelijke aanduiding voor voettekst 3"/>
          <p:cNvSpPr>
            <a:spLocks noGrp="1"/>
          </p:cNvSpPr>
          <p:nvPr>
            <p:ph type="ftr" sz="quarter" idx="4"/>
          </p:nvPr>
        </p:nvSpPr>
        <p:spPr/>
        <p:txBody>
          <a:bodyPr/>
          <a:lstStyle/>
          <a:p>
            <a:pPr>
              <a:defRPr/>
            </a:pPr>
            <a:r>
              <a:rPr lang="en-US" smtClean="0"/>
              <a:t>Eventuele voettekst</a:t>
            </a:r>
            <a:endParaRPr lang="en-US"/>
          </a:p>
        </p:txBody>
      </p:sp>
      <p:sp>
        <p:nvSpPr>
          <p:cNvPr id="5" name="Tijdelijke aanduiding voor dianummer 4"/>
          <p:cNvSpPr>
            <a:spLocks noGrp="1"/>
          </p:cNvSpPr>
          <p:nvPr>
            <p:ph type="sldNum" sz="quarter" idx="5"/>
          </p:nvPr>
        </p:nvSpPr>
        <p:spPr/>
        <p:txBody>
          <a:bodyPr/>
          <a:lstStyle/>
          <a:p>
            <a:pPr>
              <a:defRPr/>
            </a:pPr>
            <a:fld id="{6D622ED2-5CF0-4B48-88F1-B63D4937849F}" type="slidenum">
              <a:rPr lang="en-US" smtClean="0"/>
              <a:pPr>
                <a:defRPr/>
              </a:pPr>
              <a:t>65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7357" name="Rectangle 189" descr="Bar_Right"/>
          <p:cNvSpPr>
            <a:spLocks noChangeArrowheads="1"/>
          </p:cNvSpPr>
          <p:nvPr/>
        </p:nvSpPr>
        <p:spPr bwMode="auto">
          <a:xfrm>
            <a:off x="4572000" y="0"/>
            <a:ext cx="4572000" cy="6858000"/>
          </a:xfrm>
          <a:prstGeom prst="rect">
            <a:avLst/>
          </a:prstGeom>
          <a:solidFill>
            <a:srgbClr val="F9E11E"/>
          </a:solidFill>
          <a:ln>
            <a:noFill/>
          </a:ln>
          <a:effectLst/>
          <a:extLst/>
        </p:spPr>
        <p:txBody>
          <a:bodyPr wrap="none" lIns="0" tIns="0" rIns="0" bIns="0" anchor="ctr"/>
          <a:lstStyle/>
          <a:p>
            <a:pPr algn="ctr"/>
            <a:endParaRPr lang="nl-NL" sz="2600">
              <a:solidFill>
                <a:schemeClr val="bg1"/>
              </a:solidFill>
            </a:endParaRPr>
          </a:p>
        </p:txBody>
      </p:sp>
      <p:sp>
        <p:nvSpPr>
          <p:cNvPr id="7325" name="Rectangle 157"/>
          <p:cNvSpPr>
            <a:spLocks noChangeArrowheads="1"/>
          </p:cNvSpPr>
          <p:nvPr/>
        </p:nvSpPr>
        <p:spPr bwMode="auto">
          <a:xfrm>
            <a:off x="4933950" y="2474913"/>
            <a:ext cx="3598863"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0"/>
              </a:spcBef>
            </a:pPr>
            <a:endParaRPr lang="nl-NL" sz="2600">
              <a:solidFill>
                <a:schemeClr val="bg1"/>
              </a:solidFill>
            </a:endParaRPr>
          </a:p>
        </p:txBody>
      </p:sp>
      <p:sp>
        <p:nvSpPr>
          <p:cNvPr id="7339" name="ZwarteBalk" hidden="1"/>
          <p:cNvSpPr>
            <a:spLocks noChangeArrowheads="1"/>
          </p:cNvSpPr>
          <p:nvPr/>
        </p:nvSpPr>
        <p:spPr bwMode="auto">
          <a:xfrm>
            <a:off x="8893175" y="0"/>
            <a:ext cx="25082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nl-NL"/>
          </a:p>
        </p:txBody>
      </p:sp>
      <p:pic>
        <p:nvPicPr>
          <p:cNvPr id="7363" name="LogoLandmacht"/>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0" y="1175"/>
            <a:ext cx="9143999" cy="1999487"/>
          </a:xfrm>
          <a:prstGeom prst="rect">
            <a:avLst/>
          </a:prstGeom>
          <a:noFill/>
          <a:extLst>
            <a:ext uri="{909E8E84-426E-40DD-AFC4-6F175D3DCCD1}">
              <a14:hiddenFill xmlns:a14="http://schemas.microsoft.com/office/drawing/2010/main">
                <a:solidFill>
                  <a:srgbClr val="FFFFFF"/>
                </a:solidFill>
              </a14:hiddenFill>
            </a:ext>
          </a:extLst>
        </p:spPr>
      </p:pic>
      <p:sp>
        <p:nvSpPr>
          <p:cNvPr id="7364" name="Rectangle 196"/>
          <p:cNvSpPr>
            <a:spLocks noGrp="1" noChangeArrowheads="1"/>
          </p:cNvSpPr>
          <p:nvPr>
            <p:ph type="ctrTitle"/>
          </p:nvPr>
        </p:nvSpPr>
        <p:spPr>
          <a:xfrm>
            <a:off x="5036400" y="2880000"/>
            <a:ext cx="3598863" cy="856800"/>
          </a:xfrm>
        </p:spPr>
        <p:txBody>
          <a:bodyPr lIns="0" tIns="0" rIns="0" bIns="0" anchor="b">
            <a:noAutofit/>
          </a:bodyPr>
          <a:lstStyle>
            <a:lvl1pPr>
              <a:defRPr>
                <a:solidFill>
                  <a:schemeClr val="tx1"/>
                </a:solidFill>
              </a:defRPr>
            </a:lvl1pPr>
          </a:lstStyle>
          <a:p>
            <a:pPr lvl="0"/>
            <a:r>
              <a:rPr lang="nl-NL" noProof="0" dirty="0" smtClean="0"/>
              <a:t>Klik om de stijl te </a:t>
            </a:r>
            <a:r>
              <a:rPr lang="nl-NL" noProof="0" dirty="0" err="1" smtClean="0"/>
              <a:t>bewerken</a:t>
            </a:r>
            <a:endParaRPr lang="nl-NL" noProof="0" dirty="0" smtClean="0"/>
          </a:p>
        </p:txBody>
      </p:sp>
      <p:sp>
        <p:nvSpPr>
          <p:cNvPr id="7374" name="Rectangle 206"/>
          <p:cNvSpPr>
            <a:spLocks noGrp="1" noChangeArrowheads="1"/>
          </p:cNvSpPr>
          <p:nvPr>
            <p:ph type="subTitle" idx="1"/>
          </p:nvPr>
        </p:nvSpPr>
        <p:spPr>
          <a:xfrm>
            <a:off x="5036400" y="3780000"/>
            <a:ext cx="3598863" cy="1753200"/>
          </a:xfrm>
        </p:spPr>
        <p:txBody>
          <a:bodyPr lIns="0" tIns="0" rIns="0" bIns="0"/>
          <a:lstStyle>
            <a:lvl1pPr marL="0" indent="0">
              <a:buNone/>
              <a:defRPr sz="1800">
                <a:solidFill>
                  <a:srgbClr val="007BC7"/>
                </a:solidFill>
              </a:defRPr>
            </a:lvl1pPr>
          </a:lstStyle>
          <a:p>
            <a:pPr lvl="0"/>
            <a:r>
              <a:rPr lang="nl-NL" noProof="0" dirty="0" smtClean="0"/>
              <a:t>Klik om de </a:t>
            </a:r>
            <a:r>
              <a:rPr lang="nl-NL" noProof="0" dirty="0" err="1" smtClean="0"/>
              <a:t>ondertitelstijl</a:t>
            </a:r>
            <a:r>
              <a:rPr lang="nl-NL" noProof="0" dirty="0" smtClean="0"/>
              <a:t> van het model te bewerken</a:t>
            </a:r>
          </a:p>
        </p:txBody>
      </p:sp>
      <p:sp>
        <p:nvSpPr>
          <p:cNvPr id="18" name="Date Placeholder 1" descr="Date"/>
          <p:cNvSpPr>
            <a:spLocks noGrp="1"/>
          </p:cNvSpPr>
          <p:nvPr>
            <p:ph type="dt" sz="half" idx="2"/>
          </p:nvPr>
        </p:nvSpPr>
        <p:spPr>
          <a:xfrm>
            <a:off x="5036400" y="6516000"/>
            <a:ext cx="3931200" cy="208800"/>
          </a:xfrm>
          <a:prstGeom prst="rect">
            <a:avLst/>
          </a:prstGeom>
        </p:spPr>
        <p:txBody>
          <a:bodyPr vert="horz" lIns="91440" tIns="45720" rIns="91440" bIns="45720" rtlCol="0" anchor="ctr"/>
          <a:lstStyle>
            <a:lvl1pPr algn="l">
              <a:defRPr sz="1000">
                <a:solidFill>
                  <a:schemeClr val="tx1"/>
                </a:solidFill>
              </a:defRPr>
            </a:lvl1pPr>
          </a:lstStyle>
          <a:p>
            <a:r>
              <a:rPr lang="nl-NL" smtClean="0"/>
              <a:t>19 april 2016</a:t>
            </a:r>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olgdia met opsomm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68000" y="1295999"/>
            <a:ext cx="8402400" cy="400110"/>
          </a:xfrm>
        </p:spPr>
        <p:txBody>
          <a:bodyPr/>
          <a:lstStyle>
            <a:lvl1pPr>
              <a:defRPr/>
            </a:lvl1pPr>
          </a:lstStyle>
          <a:p>
            <a:r>
              <a:rPr lang="nl-NL" noProof="0" dirty="0" err="1" smtClean="0"/>
              <a:t>Klik</a:t>
            </a:r>
            <a:r>
              <a:rPr lang="nl-NL" noProof="0" dirty="0" smtClean="0"/>
              <a:t> </a:t>
            </a:r>
            <a:r>
              <a:rPr lang="nl-NL" noProof="0" dirty="0" err="1" smtClean="0"/>
              <a:t>om</a:t>
            </a:r>
            <a:r>
              <a:rPr lang="nl-NL" noProof="0" dirty="0" smtClean="0"/>
              <a:t> </a:t>
            </a:r>
            <a:r>
              <a:rPr lang="nl-NL" noProof="0" dirty="0" err="1" smtClean="0"/>
              <a:t>een</a:t>
            </a:r>
            <a:r>
              <a:rPr lang="nl-NL" noProof="0" dirty="0" smtClean="0"/>
              <a:t> </a:t>
            </a:r>
            <a:r>
              <a:rPr lang="nl-NL" noProof="0" dirty="0" err="1" smtClean="0"/>
              <a:t>titel</a:t>
            </a:r>
            <a:r>
              <a:rPr lang="nl-NL" noProof="0" dirty="0" smtClean="0"/>
              <a:t> </a:t>
            </a:r>
            <a:r>
              <a:rPr lang="nl-NL" noProof="0" dirty="0" err="1" smtClean="0"/>
              <a:t>te</a:t>
            </a:r>
            <a:r>
              <a:rPr lang="nl-NL" noProof="0" dirty="0" smtClean="0"/>
              <a:t> </a:t>
            </a:r>
            <a:r>
              <a:rPr lang="nl-NL" noProof="0" dirty="0" err="1" smtClean="0"/>
              <a:t>maken</a:t>
            </a:r>
            <a:endParaRPr lang="nl-NL" noProof="0" dirty="0"/>
          </a:p>
        </p:txBody>
      </p:sp>
      <p:sp>
        <p:nvSpPr>
          <p:cNvPr id="3" name="Tijdelijke aanduiding voor datum 2"/>
          <p:cNvSpPr>
            <a:spLocks noGrp="1"/>
          </p:cNvSpPr>
          <p:nvPr>
            <p:ph type="dt" sz="half" idx="10"/>
          </p:nvPr>
        </p:nvSpPr>
        <p:spPr/>
        <p:txBody>
          <a:bodyPr/>
          <a:lstStyle/>
          <a:p>
            <a:r>
              <a:rPr lang="nl-NL" noProof="0" smtClean="0"/>
              <a:t>19 april 2016</a:t>
            </a:r>
            <a:endParaRPr lang="nl-NL" noProof="0" dirty="0"/>
          </a:p>
        </p:txBody>
      </p:sp>
      <p:sp>
        <p:nvSpPr>
          <p:cNvPr id="7" name="Tijdelijke aanduiding voor tekst 6"/>
          <p:cNvSpPr>
            <a:spLocks noGrp="1"/>
          </p:cNvSpPr>
          <p:nvPr>
            <p:ph type="body" sz="quarter" idx="11"/>
          </p:nvPr>
        </p:nvSpPr>
        <p:spPr>
          <a:xfrm>
            <a:off x="468313" y="2070000"/>
            <a:ext cx="8402400" cy="4140000"/>
          </a:xfrm>
        </p:spPr>
        <p:txBody>
          <a:bodyPr/>
          <a:lstStyle>
            <a:lvl4pPr marL="1274763" indent="-285750">
              <a:buFont typeface="Verdana" pitchFamily="34" charset="0"/>
              <a:buChar char="–"/>
              <a:defRPr sz="1800"/>
            </a:lvl4pPr>
            <a:lvl5pPr marL="1631950" indent="-285750">
              <a:buFont typeface="Verdana" pitchFamily="34" charset="0"/>
              <a:buChar char="»"/>
              <a:defRPr/>
            </a:lvl5pPr>
          </a:lstStyle>
          <a:p>
            <a:pPr lvl="0"/>
            <a:r>
              <a:rPr lang="nl-NL" noProof="0" dirty="0" err="1" smtClean="0"/>
              <a:t>Klik</a:t>
            </a:r>
            <a:r>
              <a:rPr lang="nl-NL" noProof="0" dirty="0" smtClean="0"/>
              <a:t> </a:t>
            </a:r>
            <a:r>
              <a:rPr lang="nl-NL" noProof="0" dirty="0" err="1" smtClean="0"/>
              <a:t>om</a:t>
            </a:r>
            <a:r>
              <a:rPr lang="nl-NL" noProof="0" dirty="0" smtClean="0"/>
              <a:t> de </a:t>
            </a:r>
            <a:r>
              <a:rPr lang="nl-NL" noProof="0" dirty="0" err="1" smtClean="0"/>
              <a:t>modelstijlen</a:t>
            </a:r>
            <a:r>
              <a:rPr lang="nl-NL" noProof="0" dirty="0" smtClean="0"/>
              <a:t> </a:t>
            </a:r>
            <a:r>
              <a:rPr lang="nl-NL" noProof="0" dirty="0" err="1" smtClean="0"/>
              <a:t>te</a:t>
            </a:r>
            <a:r>
              <a:rPr lang="nl-NL" noProof="0" dirty="0" smtClean="0"/>
              <a:t> </a:t>
            </a:r>
            <a:r>
              <a:rPr lang="nl-NL" noProof="0" dirty="0" err="1" smtClean="0"/>
              <a:t>bewerken</a:t>
            </a:r>
            <a:endParaRPr lang="nl-NL" noProof="0" dirty="0" smtClean="0"/>
          </a:p>
          <a:p>
            <a:pPr lvl="1"/>
            <a:r>
              <a:rPr lang="nl-NL" noProof="0" dirty="0" err="1" smtClean="0"/>
              <a:t>Tweede</a:t>
            </a:r>
            <a:r>
              <a:rPr lang="nl-NL" noProof="0" dirty="0" smtClean="0"/>
              <a:t> </a:t>
            </a:r>
            <a:r>
              <a:rPr lang="nl-NL" noProof="0" dirty="0" err="1" smtClean="0"/>
              <a:t>niveau</a:t>
            </a:r>
            <a:endParaRPr lang="nl-NL" noProof="0" dirty="0" smtClean="0"/>
          </a:p>
          <a:p>
            <a:pPr lvl="2"/>
            <a:r>
              <a:rPr lang="nl-NL" noProof="0" dirty="0" err="1" smtClean="0"/>
              <a:t>Derde</a:t>
            </a:r>
            <a:r>
              <a:rPr lang="nl-NL" noProof="0" dirty="0" smtClean="0"/>
              <a:t> </a:t>
            </a:r>
            <a:r>
              <a:rPr lang="nl-NL" noProof="0" dirty="0" err="1" smtClean="0"/>
              <a:t>niveau</a:t>
            </a:r>
            <a:endParaRPr lang="nl-NL" noProof="0" dirty="0" smtClean="0"/>
          </a:p>
          <a:p>
            <a:pPr lvl="3"/>
            <a:r>
              <a:rPr lang="nl-NL" noProof="0" dirty="0" err="1" smtClean="0"/>
              <a:t>Vierde</a:t>
            </a:r>
            <a:r>
              <a:rPr lang="nl-NL" noProof="0" dirty="0" smtClean="0"/>
              <a:t> </a:t>
            </a:r>
            <a:r>
              <a:rPr lang="nl-NL" noProof="0" dirty="0" err="1" smtClean="0"/>
              <a:t>niveau</a:t>
            </a:r>
            <a:endParaRPr lang="nl-NL" noProof="0" dirty="0" smtClean="0"/>
          </a:p>
          <a:p>
            <a:pPr lvl="4"/>
            <a:r>
              <a:rPr lang="nl-NL" noProof="0" dirty="0" err="1" smtClean="0"/>
              <a:t>Vijfde</a:t>
            </a:r>
            <a:r>
              <a:rPr lang="nl-NL" noProof="0" dirty="0" smtClean="0"/>
              <a:t> </a:t>
            </a:r>
            <a:r>
              <a:rPr lang="nl-NL" noProof="0" dirty="0" err="1" smtClean="0"/>
              <a:t>niveau</a:t>
            </a:r>
            <a:endParaRPr lang="nl-NL" noProof="0" dirty="0"/>
          </a:p>
        </p:txBody>
      </p:sp>
    </p:spTree>
    <p:extLst>
      <p:ext uri="{BB962C8B-B14F-4D97-AF65-F5344CB8AC3E}">
        <p14:creationId xmlns:p14="http://schemas.microsoft.com/office/powerpoint/2010/main" val="3556915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olgdia met tabel">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p>
            <a:r>
              <a:rPr lang="nl-NL" noProof="0" smtClean="0"/>
              <a:t>Klik om de stijl te bewerken</a:t>
            </a:r>
            <a:endParaRPr lang="nl-NL" noProof="0"/>
          </a:p>
        </p:txBody>
      </p:sp>
      <p:sp>
        <p:nvSpPr>
          <p:cNvPr id="3" name="Tijdelijke aanduiding voor datum 2"/>
          <p:cNvSpPr>
            <a:spLocks noGrp="1"/>
          </p:cNvSpPr>
          <p:nvPr>
            <p:ph type="dt" sz="half" idx="10"/>
          </p:nvPr>
        </p:nvSpPr>
        <p:spPr/>
        <p:txBody>
          <a:bodyPr/>
          <a:lstStyle/>
          <a:p>
            <a:r>
              <a:rPr lang="nl-NL" noProof="0" smtClean="0"/>
              <a:t>19 april 2016</a:t>
            </a:r>
            <a:endParaRPr lang="nl-NL" noProof="0"/>
          </a:p>
        </p:txBody>
      </p:sp>
      <p:sp>
        <p:nvSpPr>
          <p:cNvPr id="5" name="Tijdelijke aanduiding voor tabel 4"/>
          <p:cNvSpPr>
            <a:spLocks noGrp="1"/>
          </p:cNvSpPr>
          <p:nvPr>
            <p:ph type="tbl" sz="quarter" idx="11"/>
          </p:nvPr>
        </p:nvSpPr>
        <p:spPr>
          <a:xfrm>
            <a:off x="468000" y="2070000"/>
            <a:ext cx="8402400" cy="4140000"/>
          </a:xfrm>
        </p:spPr>
        <p:txBody>
          <a:bodyPr/>
          <a:lstStyle/>
          <a:p>
            <a:endParaRPr lang="nl-NL" noProof="0"/>
          </a:p>
        </p:txBody>
      </p:sp>
    </p:spTree>
    <p:extLst>
      <p:ext uri="{BB962C8B-B14F-4D97-AF65-F5344CB8AC3E}">
        <p14:creationId xmlns:p14="http://schemas.microsoft.com/office/powerpoint/2010/main" val="1193303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lgdia met grafiek">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p>
            <a:r>
              <a:rPr lang="nl-NL" noProof="0" smtClean="0"/>
              <a:t>Klik om de stijl te bewerken</a:t>
            </a:r>
            <a:endParaRPr lang="nl-NL" noProof="0"/>
          </a:p>
        </p:txBody>
      </p:sp>
      <p:sp>
        <p:nvSpPr>
          <p:cNvPr id="3" name="Tijdelijke aanduiding voor datum 2"/>
          <p:cNvSpPr>
            <a:spLocks noGrp="1"/>
          </p:cNvSpPr>
          <p:nvPr>
            <p:ph type="dt" sz="half" idx="10"/>
          </p:nvPr>
        </p:nvSpPr>
        <p:spPr/>
        <p:txBody>
          <a:bodyPr/>
          <a:lstStyle/>
          <a:p>
            <a:r>
              <a:rPr lang="nl-NL" noProof="0" smtClean="0"/>
              <a:t>19 april 2016</a:t>
            </a:r>
            <a:endParaRPr lang="nl-NL" noProof="0"/>
          </a:p>
        </p:txBody>
      </p:sp>
      <p:sp>
        <p:nvSpPr>
          <p:cNvPr id="5" name="Tijdelijke aanduiding voor grafiek 4"/>
          <p:cNvSpPr>
            <a:spLocks noGrp="1"/>
          </p:cNvSpPr>
          <p:nvPr>
            <p:ph type="chart" sz="quarter" idx="11"/>
          </p:nvPr>
        </p:nvSpPr>
        <p:spPr>
          <a:xfrm>
            <a:off x="468313" y="2070000"/>
            <a:ext cx="8402400" cy="4140000"/>
          </a:xfrm>
        </p:spPr>
        <p:txBody>
          <a:bodyPr/>
          <a:lstStyle/>
          <a:p>
            <a:endParaRPr lang="nl-NL" noProof="0"/>
          </a:p>
        </p:txBody>
      </p:sp>
    </p:spTree>
    <p:extLst>
      <p:ext uri="{BB962C8B-B14F-4D97-AF65-F5344CB8AC3E}">
        <p14:creationId xmlns:p14="http://schemas.microsoft.com/office/powerpoint/2010/main" val="1192900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olgdia met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p>
            <a:r>
              <a:rPr lang="nl-NL" noProof="0" smtClean="0"/>
              <a:t>Klik om de stijl te bewerken</a:t>
            </a:r>
            <a:endParaRPr lang="nl-NL" noProof="0"/>
          </a:p>
        </p:txBody>
      </p:sp>
      <p:sp>
        <p:nvSpPr>
          <p:cNvPr id="3" name="Tijdelijke aanduiding voor datum 2"/>
          <p:cNvSpPr>
            <a:spLocks noGrp="1"/>
          </p:cNvSpPr>
          <p:nvPr>
            <p:ph type="dt" sz="half" idx="10"/>
          </p:nvPr>
        </p:nvSpPr>
        <p:spPr/>
        <p:txBody>
          <a:bodyPr/>
          <a:lstStyle/>
          <a:p>
            <a:r>
              <a:rPr lang="nl-NL" noProof="0" smtClean="0"/>
              <a:t>19 april 2016</a:t>
            </a:r>
            <a:endParaRPr lang="nl-NL" noProof="0" dirty="0"/>
          </a:p>
        </p:txBody>
      </p:sp>
      <p:sp>
        <p:nvSpPr>
          <p:cNvPr id="5" name="Tijdelijke aanduiding voor illustratie 4"/>
          <p:cNvSpPr>
            <a:spLocks noGrp="1"/>
          </p:cNvSpPr>
          <p:nvPr>
            <p:ph type="clipArt" sz="quarter" idx="11"/>
          </p:nvPr>
        </p:nvSpPr>
        <p:spPr>
          <a:xfrm>
            <a:off x="468312" y="2070000"/>
            <a:ext cx="8402400" cy="4140000"/>
          </a:xfrm>
        </p:spPr>
        <p:txBody>
          <a:bodyPr/>
          <a:lstStyle/>
          <a:p>
            <a:endParaRPr lang="nl-NL" noProof="0"/>
          </a:p>
        </p:txBody>
      </p:sp>
    </p:spTree>
    <p:extLst>
      <p:ext uri="{BB962C8B-B14F-4D97-AF65-F5344CB8AC3E}">
        <p14:creationId xmlns:p14="http://schemas.microsoft.com/office/powerpoint/2010/main" val="98975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6"/>
          <p:cNvSpPr>
            <a:spLocks noGrp="1" noChangeArrowheads="1"/>
          </p:cNvSpPr>
          <p:nvPr>
            <p:ph type="ftr" sz="quarter" idx="10"/>
          </p:nvPr>
        </p:nvSpPr>
        <p:spPr>
          <a:xfrm>
            <a:off x="5037138" y="6611938"/>
            <a:ext cx="2416175" cy="119062"/>
          </a:xfrm>
          <a:prstGeom prst="rect">
            <a:avLst/>
          </a:prstGeom>
          <a:ln/>
        </p:spPr>
        <p:txBody>
          <a:bodyPr/>
          <a:lstStyle>
            <a:lvl1pPr>
              <a:defRPr/>
            </a:lvl1pPr>
          </a:lstStyle>
          <a:p>
            <a:pPr>
              <a:defRPr/>
            </a:pPr>
            <a:endParaRPr lang="nl-NL" altLang="nl-NL"/>
          </a:p>
        </p:txBody>
      </p:sp>
      <p:sp>
        <p:nvSpPr>
          <p:cNvPr id="5" name="Rectangle 7"/>
          <p:cNvSpPr>
            <a:spLocks noGrp="1" noChangeArrowheads="1"/>
          </p:cNvSpPr>
          <p:nvPr>
            <p:ph type="sldNum" sz="quarter" idx="11"/>
          </p:nvPr>
        </p:nvSpPr>
        <p:spPr>
          <a:xfrm>
            <a:off x="466725" y="6611938"/>
            <a:ext cx="1905000" cy="119062"/>
          </a:xfrm>
          <a:prstGeom prst="rect">
            <a:avLst/>
          </a:prstGeom>
          <a:ln/>
        </p:spPr>
        <p:txBody>
          <a:bodyPr/>
          <a:lstStyle>
            <a:lvl1pPr>
              <a:defRPr/>
            </a:lvl1pPr>
          </a:lstStyle>
          <a:p>
            <a:pPr>
              <a:defRPr/>
            </a:pPr>
            <a:fld id="{CDF22CC0-B700-49B2-8384-9F6548524F75}" type="slidenum">
              <a:rPr lang="nl-NL" altLang="nl-NL"/>
              <a:pPr>
                <a:defRPr/>
              </a:pPr>
              <a:t>‹nr.›</a:t>
            </a:fld>
            <a:endParaRPr lang="nl-NL" altLang="nl-NL"/>
          </a:p>
        </p:txBody>
      </p:sp>
      <p:sp>
        <p:nvSpPr>
          <p:cNvPr id="6" name="shpTitel"/>
          <p:cNvSpPr>
            <a:spLocks noGrp="1" noChangeArrowheads="1"/>
          </p:cNvSpPr>
          <p:nvPr>
            <p:ph type="dt" sz="half" idx="12"/>
          </p:nvPr>
        </p:nvSpPr>
        <p:spPr>
          <a:ln/>
        </p:spPr>
        <p:txBody>
          <a:bodyPr/>
          <a:lstStyle>
            <a:lvl1pPr>
              <a:defRPr/>
            </a:lvl1pPr>
          </a:lstStyle>
          <a:p>
            <a:pPr>
              <a:defRPr/>
            </a:pPr>
            <a:r>
              <a:rPr lang="nl-NL" altLang="nl-NL" smtClean="0"/>
              <a:t>19 april 2016</a:t>
            </a:r>
            <a:endParaRPr lang="nl-NL" altLang="nl-NL"/>
          </a:p>
        </p:txBody>
      </p:sp>
    </p:spTree>
    <p:extLst>
      <p:ext uri="{BB962C8B-B14F-4D97-AF65-F5344CB8AC3E}">
        <p14:creationId xmlns:p14="http://schemas.microsoft.com/office/powerpoint/2010/main" val="806766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6"/>
          <p:cNvSpPr>
            <a:spLocks noGrp="1" noChangeArrowheads="1"/>
          </p:cNvSpPr>
          <p:nvPr>
            <p:ph type="ftr" sz="quarter" idx="10"/>
          </p:nvPr>
        </p:nvSpPr>
        <p:spPr>
          <a:xfrm>
            <a:off x="5037138" y="6611938"/>
            <a:ext cx="2416175" cy="119062"/>
          </a:xfrm>
          <a:prstGeom prst="rect">
            <a:avLst/>
          </a:prstGeom>
          <a:ln/>
        </p:spPr>
        <p:txBody>
          <a:bodyPr/>
          <a:lstStyle>
            <a:lvl1pPr>
              <a:defRPr/>
            </a:lvl1pPr>
          </a:lstStyle>
          <a:p>
            <a:pPr>
              <a:defRPr/>
            </a:pPr>
            <a:endParaRPr lang="nl-NL" altLang="nl-NL"/>
          </a:p>
        </p:txBody>
      </p:sp>
      <p:sp>
        <p:nvSpPr>
          <p:cNvPr id="4" name="Rectangle 7"/>
          <p:cNvSpPr>
            <a:spLocks noGrp="1" noChangeArrowheads="1"/>
          </p:cNvSpPr>
          <p:nvPr>
            <p:ph type="sldNum" sz="quarter" idx="11"/>
          </p:nvPr>
        </p:nvSpPr>
        <p:spPr>
          <a:xfrm>
            <a:off x="466725" y="6611938"/>
            <a:ext cx="1905000" cy="119062"/>
          </a:xfrm>
          <a:prstGeom prst="rect">
            <a:avLst/>
          </a:prstGeom>
          <a:ln/>
        </p:spPr>
        <p:txBody>
          <a:bodyPr/>
          <a:lstStyle>
            <a:lvl1pPr>
              <a:defRPr/>
            </a:lvl1pPr>
          </a:lstStyle>
          <a:p>
            <a:pPr>
              <a:defRPr/>
            </a:pPr>
            <a:fld id="{B24EAB98-6CBB-47BC-A40C-EF8497BC5226}" type="slidenum">
              <a:rPr lang="nl-NL" altLang="nl-NL"/>
              <a:pPr>
                <a:defRPr/>
              </a:pPr>
              <a:t>‹nr.›</a:t>
            </a:fld>
            <a:endParaRPr lang="nl-NL" altLang="nl-NL"/>
          </a:p>
        </p:txBody>
      </p:sp>
      <p:sp>
        <p:nvSpPr>
          <p:cNvPr id="5" name="shpTitel"/>
          <p:cNvSpPr>
            <a:spLocks noGrp="1" noChangeArrowheads="1"/>
          </p:cNvSpPr>
          <p:nvPr>
            <p:ph type="dt" sz="half" idx="12"/>
          </p:nvPr>
        </p:nvSpPr>
        <p:spPr>
          <a:ln/>
        </p:spPr>
        <p:txBody>
          <a:bodyPr/>
          <a:lstStyle>
            <a:lvl1pPr>
              <a:defRPr/>
            </a:lvl1pPr>
          </a:lstStyle>
          <a:p>
            <a:pPr>
              <a:defRPr/>
            </a:pPr>
            <a:r>
              <a:rPr lang="nl-NL" altLang="nl-NL" smtClean="0"/>
              <a:t>19 april 2016</a:t>
            </a:r>
            <a:endParaRPr lang="nl-NL" altLang="nl-NL"/>
          </a:p>
        </p:txBody>
      </p:sp>
    </p:spTree>
    <p:extLst>
      <p:ext uri="{BB962C8B-B14F-4D97-AF65-F5344CB8AC3E}">
        <p14:creationId xmlns:p14="http://schemas.microsoft.com/office/powerpoint/2010/main" val="2689872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466725" y="1295400"/>
            <a:ext cx="8401050" cy="492125"/>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66725" y="2068513"/>
            <a:ext cx="4124325" cy="413861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743450" y="2068513"/>
            <a:ext cx="4124325" cy="413861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6"/>
          <p:cNvSpPr>
            <a:spLocks noGrp="1" noChangeArrowheads="1"/>
          </p:cNvSpPr>
          <p:nvPr>
            <p:ph type="ftr" sz="quarter" idx="10"/>
          </p:nvPr>
        </p:nvSpPr>
        <p:spPr>
          <a:xfrm>
            <a:off x="5037138" y="6611938"/>
            <a:ext cx="2416175" cy="119062"/>
          </a:xfrm>
          <a:prstGeom prst="rect">
            <a:avLst/>
          </a:prstGeom>
          <a:ln/>
        </p:spPr>
        <p:txBody>
          <a:bodyPr/>
          <a:lstStyle>
            <a:lvl1pPr>
              <a:defRPr/>
            </a:lvl1pPr>
          </a:lstStyle>
          <a:p>
            <a:pPr>
              <a:defRPr/>
            </a:pPr>
            <a:endParaRPr lang="nl-NL" altLang="nl-NL"/>
          </a:p>
        </p:txBody>
      </p:sp>
      <p:sp>
        <p:nvSpPr>
          <p:cNvPr id="6" name="Rectangle 7"/>
          <p:cNvSpPr>
            <a:spLocks noGrp="1" noChangeArrowheads="1"/>
          </p:cNvSpPr>
          <p:nvPr>
            <p:ph type="sldNum" sz="quarter" idx="11"/>
          </p:nvPr>
        </p:nvSpPr>
        <p:spPr>
          <a:xfrm>
            <a:off x="466725" y="6611938"/>
            <a:ext cx="1905000" cy="119062"/>
          </a:xfrm>
          <a:prstGeom prst="rect">
            <a:avLst/>
          </a:prstGeom>
          <a:ln/>
        </p:spPr>
        <p:txBody>
          <a:bodyPr/>
          <a:lstStyle>
            <a:lvl1pPr>
              <a:defRPr/>
            </a:lvl1pPr>
          </a:lstStyle>
          <a:p>
            <a:pPr>
              <a:defRPr/>
            </a:pPr>
            <a:fld id="{E64610FF-896F-4F51-8C70-7497E6D0A201}" type="slidenum">
              <a:rPr lang="nl-NL" altLang="nl-NL"/>
              <a:pPr>
                <a:defRPr/>
              </a:pPr>
              <a:t>‹nr.›</a:t>
            </a:fld>
            <a:endParaRPr lang="nl-NL" altLang="nl-NL"/>
          </a:p>
        </p:txBody>
      </p:sp>
      <p:sp>
        <p:nvSpPr>
          <p:cNvPr id="7" name="shpTitel"/>
          <p:cNvSpPr>
            <a:spLocks noGrp="1" noChangeArrowheads="1"/>
          </p:cNvSpPr>
          <p:nvPr>
            <p:ph type="dt" sz="half" idx="12"/>
          </p:nvPr>
        </p:nvSpPr>
        <p:spPr>
          <a:ln/>
        </p:spPr>
        <p:txBody>
          <a:bodyPr/>
          <a:lstStyle>
            <a:lvl1pPr>
              <a:defRPr/>
            </a:lvl1pPr>
          </a:lstStyle>
          <a:p>
            <a:pPr>
              <a:defRPr/>
            </a:pPr>
            <a:r>
              <a:rPr lang="nl-NL" altLang="nl-NL" smtClean="0"/>
              <a:t>19 april 2016</a:t>
            </a:r>
            <a:endParaRPr lang="nl-NL" altLang="nl-NL"/>
          </a:p>
        </p:txBody>
      </p:sp>
    </p:spTree>
    <p:extLst>
      <p:ext uri="{BB962C8B-B14F-4D97-AF65-F5344CB8AC3E}">
        <p14:creationId xmlns:p14="http://schemas.microsoft.com/office/powerpoint/2010/main" val="3239984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7" name="shpKleurvlakOnder" descr="Bar_Bottom"/>
          <p:cNvSpPr>
            <a:spLocks noChangeArrowheads="1"/>
          </p:cNvSpPr>
          <p:nvPr/>
        </p:nvSpPr>
        <p:spPr bwMode="auto">
          <a:xfrm>
            <a:off x="0" y="6318000"/>
            <a:ext cx="9144000" cy="539750"/>
          </a:xfrm>
          <a:prstGeom prst="rect">
            <a:avLst/>
          </a:prstGeom>
          <a:solidFill>
            <a:srgbClr val="F9E11E"/>
          </a:solidFill>
          <a:ln>
            <a:noFill/>
          </a:ln>
          <a:extLst/>
        </p:spPr>
        <p:txBody>
          <a:bodyPr anchor="ctr"/>
          <a:lstStyle/>
          <a:p>
            <a:pPr algn="ctr" eaLnBrk="1" hangingPunct="1">
              <a:spcBef>
                <a:spcPct val="0"/>
              </a:spcBef>
            </a:pPr>
            <a:endParaRPr lang="nl-NL" sz="1800">
              <a:solidFill>
                <a:srgbClr val="FFFFFF"/>
              </a:solidFill>
              <a:cs typeface="Arial" charset="0"/>
            </a:endParaRPr>
          </a:p>
        </p:txBody>
      </p:sp>
      <p:sp>
        <p:nvSpPr>
          <p:cNvPr id="1070" name="Rectangle 46"/>
          <p:cNvSpPr>
            <a:spLocks noGrp="1" noChangeArrowheads="1"/>
          </p:cNvSpPr>
          <p:nvPr>
            <p:ph type="body" idx="1"/>
          </p:nvPr>
        </p:nvSpPr>
        <p:spPr bwMode="auto">
          <a:xfrm>
            <a:off x="468000" y="2070000"/>
            <a:ext cx="8402400"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dirty="0" err="1" smtClean="0"/>
              <a:t>Klik</a:t>
            </a:r>
            <a:r>
              <a:rPr lang="nl-NL" dirty="0" smtClean="0"/>
              <a:t> </a:t>
            </a:r>
            <a:r>
              <a:rPr lang="nl-NL" dirty="0" err="1" smtClean="0"/>
              <a:t>om</a:t>
            </a:r>
            <a:r>
              <a:rPr lang="nl-NL" dirty="0" smtClean="0"/>
              <a:t> het </a:t>
            </a:r>
            <a:r>
              <a:rPr lang="nl-NL" dirty="0" err="1" smtClean="0"/>
              <a:t>opmaakprofiel</a:t>
            </a:r>
            <a:r>
              <a:rPr lang="nl-NL" dirty="0" smtClean="0"/>
              <a:t> van de </a:t>
            </a:r>
            <a:r>
              <a:rPr lang="nl-NL" dirty="0" err="1" smtClean="0"/>
              <a:t>modeltekst</a:t>
            </a:r>
            <a:r>
              <a:rPr lang="nl-NL" dirty="0" smtClean="0"/>
              <a:t> </a:t>
            </a:r>
            <a:r>
              <a:rPr lang="nl-NL" dirty="0" err="1" smtClean="0"/>
              <a:t>te</a:t>
            </a:r>
            <a:r>
              <a:rPr lang="nl-NL" dirty="0" smtClean="0"/>
              <a:t> </a:t>
            </a:r>
            <a:r>
              <a:rPr lang="nl-NL" dirty="0" err="1" smtClean="0"/>
              <a:t>bewerken</a:t>
            </a:r>
            <a:endParaRPr lang="nl-NL" dirty="0" smtClean="0"/>
          </a:p>
          <a:p>
            <a:pPr lvl="1"/>
            <a:r>
              <a:rPr lang="nl-NL" dirty="0" smtClean="0"/>
              <a:t>Tweede </a:t>
            </a:r>
            <a:r>
              <a:rPr lang="nl-NL" dirty="0" err="1" smtClean="0"/>
              <a:t>niveau</a:t>
            </a:r>
            <a:r>
              <a:rPr lang="nl-NL" dirty="0" smtClean="0"/>
              <a:t> </a:t>
            </a:r>
          </a:p>
          <a:p>
            <a:pPr lvl="2"/>
            <a:r>
              <a:rPr lang="nl-NL" dirty="0" err="1" smtClean="0"/>
              <a:t>Derde</a:t>
            </a:r>
            <a:r>
              <a:rPr lang="nl-NL" dirty="0" smtClean="0"/>
              <a:t> niveau</a:t>
            </a:r>
          </a:p>
          <a:p>
            <a:pPr lvl="4"/>
            <a:r>
              <a:rPr lang="nl-NL" dirty="0" smtClean="0"/>
              <a:t> Vierde niveau</a:t>
            </a:r>
          </a:p>
          <a:p>
            <a:pPr lvl="5"/>
            <a:r>
              <a:rPr lang="nl-NL" sz="1800" dirty="0" smtClean="0"/>
              <a:t>Vijfde niveau</a:t>
            </a:r>
            <a:endParaRPr lang="nl-NL" dirty="0" smtClean="0"/>
          </a:p>
        </p:txBody>
      </p:sp>
      <p:sp>
        <p:nvSpPr>
          <p:cNvPr id="1095" name="shpTekst" descr="Bar_Top"/>
          <p:cNvSpPr>
            <a:spLocks noChangeArrowheads="1"/>
          </p:cNvSpPr>
          <p:nvPr/>
        </p:nvSpPr>
        <p:spPr bwMode="auto">
          <a:xfrm>
            <a:off x="0" y="0"/>
            <a:ext cx="9144000" cy="1071563"/>
          </a:xfrm>
          <a:prstGeom prst="rect">
            <a:avLst/>
          </a:prstGeom>
          <a:solidFill>
            <a:srgbClr val="F9E11E"/>
          </a:solidFill>
          <a:ln>
            <a:noFill/>
          </a:ln>
          <a:extLst/>
        </p:spPr>
        <p:txBody>
          <a:bodyPr anchor="ctr"/>
          <a:lstStyle/>
          <a:p>
            <a:pPr algn="ctr" eaLnBrk="1" hangingPunct="1">
              <a:spcBef>
                <a:spcPct val="0"/>
              </a:spcBef>
            </a:pPr>
            <a:endParaRPr lang="nl-NL" sz="1800" dirty="0">
              <a:solidFill>
                <a:srgbClr val="FFFFFF"/>
              </a:solidFill>
              <a:cs typeface="Arial" charset="0"/>
            </a:endParaRPr>
          </a:p>
        </p:txBody>
      </p:sp>
      <p:sp>
        <p:nvSpPr>
          <p:cNvPr id="1069" name="Rectangle 45"/>
          <p:cNvSpPr>
            <a:spLocks noGrp="1" noChangeArrowheads="1"/>
          </p:cNvSpPr>
          <p:nvPr>
            <p:ph type="title"/>
          </p:nvPr>
        </p:nvSpPr>
        <p:spPr bwMode="auto">
          <a:xfrm>
            <a:off x="468000" y="1295999"/>
            <a:ext cx="8402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endParaRPr lang="nl-NL" noProof="0" dirty="0" smtClean="0"/>
          </a:p>
        </p:txBody>
      </p:sp>
      <p:sp>
        <p:nvSpPr>
          <p:cNvPr id="1099" name="shpKleurvlakBoven"/>
          <p:cNvSpPr>
            <a:spLocks noChangeArrowheads="1"/>
          </p:cNvSpPr>
          <p:nvPr/>
        </p:nvSpPr>
        <p:spPr bwMode="auto">
          <a:xfrm>
            <a:off x="5036400" y="6422400"/>
            <a:ext cx="31536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a:spcBef>
                <a:spcPct val="0"/>
              </a:spcBef>
            </a:pPr>
            <a:r>
              <a:rPr lang="nl-NL" sz="1000" dirty="0" smtClean="0">
                <a:solidFill>
                  <a:schemeClr val="tx1"/>
                </a:solidFill>
                <a:cs typeface="Arial" charset="0"/>
              </a:rPr>
              <a:t>Rijkswaterstaat</a:t>
            </a:r>
            <a:endParaRPr lang="nl-NL" sz="1000" dirty="0">
              <a:solidFill>
                <a:schemeClr val="tx1"/>
              </a:solidFill>
              <a:cs typeface="Arial" charset="0"/>
            </a:endParaRPr>
          </a:p>
        </p:txBody>
      </p:sp>
      <p:sp>
        <p:nvSpPr>
          <p:cNvPr id="1100" name="shpBeeldmerk"/>
          <p:cNvSpPr>
            <a:spLocks noChangeArrowheads="1"/>
          </p:cNvSpPr>
          <p:nvPr/>
        </p:nvSpPr>
        <p:spPr bwMode="auto">
          <a:xfrm>
            <a:off x="468000" y="6613200"/>
            <a:ext cx="19044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a:spcBef>
                <a:spcPct val="0"/>
              </a:spcBef>
            </a:pPr>
            <a:fld id="{DD62E13F-49FF-4F5B-8E2D-F997ACAF2D81}" type="slidenum">
              <a:rPr lang="nl-NL" sz="1000">
                <a:solidFill>
                  <a:schemeClr val="tx1"/>
                </a:solidFill>
                <a:cs typeface="Arial" charset="0"/>
              </a:rPr>
              <a:pPr>
                <a:spcBef>
                  <a:spcPct val="0"/>
                </a:spcBef>
              </a:pPr>
              <a:t>‹nr.›</a:t>
            </a:fld>
            <a:endParaRPr lang="nl-NL" sz="1000" dirty="0">
              <a:solidFill>
                <a:schemeClr val="tx1"/>
              </a:solidFill>
              <a:cs typeface="Arial" charset="0"/>
            </a:endParaRPr>
          </a:p>
        </p:txBody>
      </p:sp>
      <p:sp>
        <p:nvSpPr>
          <p:cNvPr id="1109" name="TitelSlide2"/>
          <p:cNvSpPr txBox="1">
            <a:spLocks noChangeArrowheads="1"/>
          </p:cNvSpPr>
          <p:nvPr/>
        </p:nvSpPr>
        <p:spPr bwMode="auto">
          <a:xfrm>
            <a:off x="5036400" y="6613200"/>
            <a:ext cx="2415600" cy="118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ts val="0"/>
              </a:spcBef>
            </a:pPr>
            <a:r>
              <a:rPr lang="nl-NL" sz="1000" kern="1200" dirty="0" err="1" smtClean="0">
                <a:solidFill>
                  <a:schemeClr val="tx1"/>
                </a:solidFill>
                <a:latin typeface="Verdana" pitchFamily="34" charset="0"/>
                <a:ea typeface="+mn-ea"/>
                <a:cs typeface="+mn-cs"/>
              </a:rPr>
              <a:t>Marktconsultatie Ring Utrecht</a:t>
            </a:r>
            <a:endParaRPr lang="nl-NL" sz="1000" kern="1200" dirty="0">
              <a:solidFill>
                <a:schemeClr val="tx1"/>
              </a:solidFill>
              <a:latin typeface="Verdana" pitchFamily="34" charset="0"/>
              <a:ea typeface="+mn-ea"/>
              <a:cs typeface="+mn-cs"/>
            </a:endParaRPr>
          </a:p>
        </p:txBody>
      </p:sp>
      <p:sp>
        <p:nvSpPr>
          <p:cNvPr id="1113" name="ZwarteBalk" hidden="1"/>
          <p:cNvSpPr>
            <a:spLocks noChangeArrowheads="1"/>
          </p:cNvSpPr>
          <p:nvPr/>
        </p:nvSpPr>
        <p:spPr bwMode="auto">
          <a:xfrm>
            <a:off x="8893175" y="0"/>
            <a:ext cx="25082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nl-NL"/>
          </a:p>
        </p:txBody>
      </p:sp>
      <p:pic>
        <p:nvPicPr>
          <p:cNvPr id="1121" name="LogoLandmacht"/>
          <p:cNvPicPr>
            <a:picLocks noChangeArrowheads="1"/>
          </p:cNvPicPr>
          <p:nvPr/>
        </p:nvPicPr>
        <p:blipFill>
          <a:blip r:embed="rId10" cstate="email">
            <a:extLst>
              <a:ext uri="{28A0092B-C50C-407E-A947-70E740481C1C}">
                <a14:useLocalDpi xmlns:a14="http://schemas.microsoft.com/office/drawing/2010/main"/>
              </a:ext>
            </a:extLst>
          </a:blip>
          <a:stretch>
            <a:fillRect/>
          </a:stretch>
        </p:blipFill>
        <p:spPr bwMode="auto">
          <a:xfrm>
            <a:off x="4335463" y="5215"/>
            <a:ext cx="439737" cy="8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ate Placeholder 1" descr="Date"/>
          <p:cNvSpPr>
            <a:spLocks noGrp="1"/>
          </p:cNvSpPr>
          <p:nvPr>
            <p:ph type="dt" sz="half" idx="2"/>
          </p:nvPr>
        </p:nvSpPr>
        <p:spPr>
          <a:xfrm>
            <a:off x="7264800" y="6613200"/>
            <a:ext cx="1508400" cy="118800"/>
          </a:xfrm>
          <a:prstGeom prst="rect">
            <a:avLst/>
          </a:prstGeom>
        </p:spPr>
        <p:txBody>
          <a:bodyPr vert="horz" lIns="91440" tIns="45720" rIns="91440" bIns="45720" rtlCol="0" anchor="ctr"/>
          <a:lstStyle>
            <a:lvl1pPr algn="r">
              <a:defRPr sz="1000">
                <a:solidFill>
                  <a:schemeClr val="tx1"/>
                </a:solidFill>
              </a:defRPr>
            </a:lvl1pPr>
          </a:lstStyle>
          <a:p>
            <a:r>
              <a:rPr lang="nl-NL" smtClean="0"/>
              <a:t>19 april 2016</a:t>
            </a:r>
            <a:endParaRPr lang="nl-NL" dirty="0"/>
          </a:p>
        </p:txBody>
      </p:sp>
      <p:sp>
        <p:nvSpPr>
          <p:cNvPr id="12" name="shpKleurvlakBoven"/>
          <p:cNvSpPr>
            <a:spLocks noChangeArrowheads="1"/>
          </p:cNvSpPr>
          <p:nvPr userDrawn="1"/>
        </p:nvSpPr>
        <p:spPr bwMode="auto">
          <a:xfrm>
            <a:off x="826428" y="6656400"/>
            <a:ext cx="3027600" cy="14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a:spcBef>
                <a:spcPct val="0"/>
              </a:spcBef>
            </a:pPr>
            <a:r>
              <a:rPr lang="nl-NL" sz="650" b="0" i="0" cap="all" baseline="0" dirty="0" smtClean="0">
                <a:solidFill>
                  <a:schemeClr val="tx1"/>
                </a:solidFill>
                <a:cs typeface="Arial" charset="0"/>
              </a:rPr>
              <a:t>RWS Bedrijfsinformatie</a:t>
            </a:r>
            <a:endParaRPr lang="nl-NL" sz="650" b="0" i="0" cap="all" baseline="0" dirty="0">
              <a:solidFill>
                <a:schemeClr val="tx1"/>
              </a:solidFill>
              <a:cs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p:txStyles>
    <p:title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p:titleStyle>
    <p:body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989013" indent="0" algn="l" rtl="0" eaLnBrk="1" fontAlgn="base" hangingPunct="1">
        <a:spcBef>
          <a:spcPct val="5000"/>
        </a:spcBef>
        <a:spcAft>
          <a:spcPct val="0"/>
        </a:spcAft>
        <a:buFont typeface="Verdana" pitchFamily="34" charset="0"/>
        <a:buNone/>
        <a:defRPr sz="22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nl-NL" dirty="0" smtClean="0"/>
              <a:t>Marktconsultatie Ring Utrecht</a:t>
            </a:r>
            <a:endParaRPr lang="nl-NL" dirty="0"/>
          </a:p>
        </p:txBody>
      </p:sp>
      <p:sp>
        <p:nvSpPr>
          <p:cNvPr id="2" name="Tijdelijke aanduiding voor datum 1"/>
          <p:cNvSpPr>
            <a:spLocks noGrp="1"/>
          </p:cNvSpPr>
          <p:nvPr>
            <p:ph type="dt" sz="half" idx="2"/>
          </p:nvPr>
        </p:nvSpPr>
        <p:spPr/>
        <p:txBody>
          <a:bodyPr/>
          <a:lstStyle/>
          <a:p>
            <a:r>
              <a:rPr lang="nl-NL" smtClean="0"/>
              <a:t>19 april 2016</a:t>
            </a:r>
            <a:endParaRPr lang="nl-NL" dirty="0"/>
          </a:p>
        </p:txBody>
      </p:sp>
      <p:sp>
        <p:nvSpPr>
          <p:cNvPr id="3" name="Ondertitel 2"/>
          <p:cNvSpPr>
            <a:spLocks noGrp="1"/>
          </p:cNvSpPr>
          <p:nvPr>
            <p:ph type="subTitle" idx="1"/>
          </p:nvPr>
        </p:nvSpPr>
        <p:spPr/>
        <p:txBody>
          <a:bodyPr/>
          <a:lstStyle/>
          <a:p>
            <a:endParaRPr lang="nl-NL"/>
          </a:p>
        </p:txBody>
      </p:sp>
      <p:pic>
        <p:nvPicPr>
          <p:cNvPr id="8" name="Picture 7" descr="A28File12TB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9388" y="2492375"/>
            <a:ext cx="4321175"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257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p:txBody>
          <a:bodyPr/>
          <a:lstStyle/>
          <a:p>
            <a:r>
              <a:rPr lang="nl-NL" altLang="nl-NL" smtClean="0"/>
              <a:t>Programma Marktconsultatie</a:t>
            </a:r>
          </a:p>
        </p:txBody>
      </p:sp>
      <p:sp>
        <p:nvSpPr>
          <p:cNvPr id="4099" name="Tijdelijke aanduiding voor inhoud 2"/>
          <p:cNvSpPr>
            <a:spLocks noGrp="1"/>
          </p:cNvSpPr>
          <p:nvPr>
            <p:ph idx="1"/>
          </p:nvPr>
        </p:nvSpPr>
        <p:spPr/>
        <p:txBody>
          <a:bodyPr/>
          <a:lstStyle/>
          <a:p>
            <a:r>
              <a:rPr lang="nl-NL" altLang="nl-NL" dirty="0" smtClean="0"/>
              <a:t>Doel Marktconsultatie</a:t>
            </a:r>
          </a:p>
          <a:p>
            <a:r>
              <a:rPr lang="nl-NL" altLang="nl-NL" dirty="0" smtClean="0"/>
              <a:t>Beeld van de Opdrachtgever  (Chris Naus)</a:t>
            </a:r>
          </a:p>
          <a:p>
            <a:r>
              <a:rPr lang="nl-NL" altLang="nl-NL" dirty="0" smtClean="0"/>
              <a:t>Projecthistorie en context  (Mascha Lichtendahl)</a:t>
            </a:r>
          </a:p>
          <a:p>
            <a:r>
              <a:rPr lang="nl-NL" altLang="nl-NL" dirty="0" smtClean="0"/>
              <a:t>Techniek  (Martin van Grootveld)</a:t>
            </a:r>
          </a:p>
          <a:p>
            <a:r>
              <a:rPr lang="nl-NL" altLang="nl-NL" dirty="0" smtClean="0"/>
              <a:t>Vragen</a:t>
            </a:r>
          </a:p>
          <a:p>
            <a:endParaRPr lang="nl-NL" altLang="nl-NL" dirty="0" smtClean="0"/>
          </a:p>
          <a:p>
            <a:r>
              <a:rPr lang="nl-NL" altLang="nl-NL" dirty="0" smtClean="0"/>
              <a:t>Pauze / koffie</a:t>
            </a:r>
          </a:p>
          <a:p>
            <a:r>
              <a:rPr lang="nl-NL" altLang="nl-NL" dirty="0" smtClean="0"/>
              <a:t>Marktbenadering  (Stan van Veenendaal)</a:t>
            </a:r>
          </a:p>
          <a:p>
            <a:r>
              <a:rPr lang="nl-NL" altLang="nl-NL" dirty="0" smtClean="0"/>
              <a:t>Vragen</a:t>
            </a:r>
          </a:p>
          <a:p>
            <a:r>
              <a:rPr lang="nl-NL" altLang="nl-NL" dirty="0" smtClean="0"/>
              <a:t>Carrousel</a:t>
            </a:r>
          </a:p>
          <a:p>
            <a:r>
              <a:rPr lang="nl-NL" altLang="nl-NL" dirty="0" smtClean="0"/>
              <a:t>Afsluiting</a:t>
            </a:r>
          </a:p>
          <a:p>
            <a:r>
              <a:rPr lang="nl-NL" altLang="nl-NL" dirty="0" smtClean="0"/>
              <a:t>Lunch</a:t>
            </a:r>
          </a:p>
          <a:p>
            <a:endParaRPr lang="nl-NL" altLang="nl-NL" dirty="0" smtClean="0"/>
          </a:p>
        </p:txBody>
      </p:sp>
    </p:spTree>
    <p:extLst>
      <p:ext uri="{BB962C8B-B14F-4D97-AF65-F5344CB8AC3E}">
        <p14:creationId xmlns:p14="http://schemas.microsoft.com/office/powerpoint/2010/main" val="27773322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p:txBody>
          <a:bodyPr/>
          <a:lstStyle/>
          <a:p>
            <a:r>
              <a:rPr lang="nl-NL" altLang="nl-NL" dirty="0" smtClean="0"/>
              <a:t>Doel Markconsultatie</a:t>
            </a:r>
          </a:p>
        </p:txBody>
      </p:sp>
      <p:sp>
        <p:nvSpPr>
          <p:cNvPr id="4099" name="Tijdelijke aanduiding voor inhoud 2"/>
          <p:cNvSpPr>
            <a:spLocks noGrp="1"/>
          </p:cNvSpPr>
          <p:nvPr>
            <p:ph idx="1"/>
          </p:nvPr>
        </p:nvSpPr>
        <p:spPr/>
        <p:txBody>
          <a:bodyPr/>
          <a:lstStyle/>
          <a:p>
            <a:r>
              <a:rPr lang="nl-NL" altLang="nl-NL" dirty="0" smtClean="0"/>
              <a:t>Informeren over de scope en marktbenadering;</a:t>
            </a:r>
          </a:p>
          <a:p>
            <a:r>
              <a:rPr lang="nl-NL" altLang="nl-NL" dirty="0" smtClean="0"/>
              <a:t>Informatie en ideeën inwinnen voor de wijze van aanbesteden;</a:t>
            </a:r>
          </a:p>
          <a:p>
            <a:r>
              <a:rPr lang="nl-NL" altLang="nl-NL" dirty="0" smtClean="0"/>
              <a:t>Toetsen van voornemen om de project scope op te knippen in meerdere contracten;</a:t>
            </a:r>
          </a:p>
          <a:p>
            <a:r>
              <a:rPr lang="nl-NL" altLang="nl-NL" dirty="0" smtClean="0"/>
              <a:t>Marktpartijen betrekken bij de verdeling van kansen en risico’s in de contracten en de beheersing van deze risico’s.</a:t>
            </a:r>
          </a:p>
          <a:p>
            <a:endParaRPr lang="nl-NL" altLang="nl-NL" dirty="0" smtClean="0"/>
          </a:p>
          <a:p>
            <a:endParaRPr lang="nl-NL" altLang="nl-NL" dirty="0" smtClean="0"/>
          </a:p>
          <a:p>
            <a:endParaRPr lang="nl-NL" altLang="nl-NL" dirty="0" smtClean="0"/>
          </a:p>
        </p:txBody>
      </p:sp>
      <p:sp>
        <p:nvSpPr>
          <p:cNvPr id="2" name="Tijdelijke aanduiding voor datum 1"/>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2499217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NL" dirty="0"/>
              <a:t>Beeld van de Opdrachtgever</a:t>
            </a:r>
            <a:endParaRPr lang="nl-NL" dirty="0"/>
          </a:p>
        </p:txBody>
      </p:sp>
      <p:sp>
        <p:nvSpPr>
          <p:cNvPr id="4" name="Tijdelijke aanduiding voor datum 3"/>
          <p:cNvSpPr>
            <a:spLocks noGrp="1"/>
          </p:cNvSpPr>
          <p:nvPr>
            <p:ph type="dt" sz="half" idx="10"/>
          </p:nvPr>
        </p:nvSpPr>
        <p:spPr/>
        <p:txBody>
          <a:bodyPr/>
          <a:lstStyle/>
          <a:p>
            <a:r>
              <a:rPr lang="nl-NL" noProof="0" smtClean="0"/>
              <a:t>19 april 2016</a:t>
            </a:r>
            <a:endParaRPr lang="nl-NL" noProof="0"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10513" y="1988840"/>
            <a:ext cx="5841807" cy="3913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4587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nl-NL" dirty="0" smtClean="0"/>
              <a:t>Marktconsultatie Ring Utrecht</a:t>
            </a:r>
            <a:endParaRPr lang="nl-NL" dirty="0"/>
          </a:p>
        </p:txBody>
      </p:sp>
      <p:sp>
        <p:nvSpPr>
          <p:cNvPr id="6" name="Ondertitel 5"/>
          <p:cNvSpPr>
            <a:spLocks noGrp="1"/>
          </p:cNvSpPr>
          <p:nvPr>
            <p:ph type="subTitle" idx="1"/>
          </p:nvPr>
        </p:nvSpPr>
        <p:spPr/>
        <p:txBody>
          <a:bodyPr/>
          <a:lstStyle/>
          <a:p>
            <a:endParaRPr lang="nl-NL" dirty="0" smtClean="0"/>
          </a:p>
          <a:p>
            <a:r>
              <a:rPr lang="nl-NL" dirty="0" smtClean="0"/>
              <a:t>Projecthistorie en context</a:t>
            </a:r>
            <a:endParaRPr lang="nl-NL" dirty="0"/>
          </a:p>
        </p:txBody>
      </p:sp>
      <p:sp>
        <p:nvSpPr>
          <p:cNvPr id="2" name="Tijdelijke aanduiding voor datum 1"/>
          <p:cNvSpPr>
            <a:spLocks noGrp="1"/>
          </p:cNvSpPr>
          <p:nvPr>
            <p:ph type="dt" sz="half" idx="2"/>
          </p:nvPr>
        </p:nvSpPr>
        <p:spPr/>
        <p:txBody>
          <a:bodyPr/>
          <a:lstStyle/>
          <a:p>
            <a:r>
              <a:rPr lang="nl-NL" smtClean="0"/>
              <a:t>19 april 2016</a:t>
            </a:r>
            <a:endParaRPr lang="nl-NL" dirty="0"/>
          </a:p>
        </p:txBody>
      </p:sp>
      <p:pic>
        <p:nvPicPr>
          <p:cNvPr id="7" name="Picture 7" descr="A28File12TB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388" y="2492375"/>
            <a:ext cx="4321175"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008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p:txBody>
          <a:bodyPr/>
          <a:lstStyle/>
          <a:p>
            <a:r>
              <a:rPr lang="nl-NL" dirty="0"/>
              <a:t>Projecthistorie en context</a:t>
            </a:r>
            <a:endParaRPr lang="nl-NL" altLang="nl-NL" dirty="0" smtClean="0"/>
          </a:p>
        </p:txBody>
      </p:sp>
      <p:sp>
        <p:nvSpPr>
          <p:cNvPr id="4099" name="Tijdelijke aanduiding voor inhoud 2"/>
          <p:cNvSpPr>
            <a:spLocks noGrp="1"/>
          </p:cNvSpPr>
          <p:nvPr>
            <p:ph idx="1"/>
          </p:nvPr>
        </p:nvSpPr>
        <p:spPr/>
        <p:txBody>
          <a:bodyPr/>
          <a:lstStyle/>
          <a:p>
            <a:r>
              <a:rPr lang="nl-NL" altLang="nl-NL" dirty="0" smtClean="0"/>
              <a:t>Wat ging vooraf</a:t>
            </a:r>
          </a:p>
          <a:p>
            <a:r>
              <a:rPr lang="nl-NL" altLang="nl-NL" dirty="0" smtClean="0"/>
              <a:t>Doel van het project</a:t>
            </a:r>
          </a:p>
          <a:p>
            <a:r>
              <a:rPr lang="nl-NL" altLang="nl-NL" dirty="0" smtClean="0"/>
              <a:t>Omgeving en politiek</a:t>
            </a:r>
          </a:p>
          <a:p>
            <a:r>
              <a:rPr lang="nl-NL" altLang="nl-NL" dirty="0" smtClean="0"/>
              <a:t>Planning planstudieonderdelen</a:t>
            </a:r>
          </a:p>
        </p:txBody>
      </p:sp>
      <p:sp>
        <p:nvSpPr>
          <p:cNvPr id="2" name="Tijdelijke aanduiding voor datum 1"/>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241617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66725" y="1295400"/>
            <a:ext cx="4249738" cy="400110"/>
          </a:xfrm>
        </p:spPr>
        <p:txBody>
          <a:bodyPr/>
          <a:lstStyle/>
          <a:p>
            <a:pPr eaLnBrk="1" hangingPunct="1"/>
            <a:r>
              <a:rPr lang="nl-NL" altLang="nl-NL" dirty="0"/>
              <a:t>Studiegebied</a:t>
            </a:r>
          </a:p>
        </p:txBody>
      </p:sp>
      <p:sp>
        <p:nvSpPr>
          <p:cNvPr id="5123" name="Rectangle 3"/>
          <p:cNvSpPr>
            <a:spLocks noGrp="1" noChangeArrowheads="1"/>
          </p:cNvSpPr>
          <p:nvPr>
            <p:ph type="body" idx="1"/>
          </p:nvPr>
        </p:nvSpPr>
        <p:spPr>
          <a:xfrm>
            <a:off x="179388" y="2068513"/>
            <a:ext cx="4824412" cy="4138612"/>
          </a:xfrm>
        </p:spPr>
        <p:txBody>
          <a:bodyPr/>
          <a:lstStyle/>
          <a:p>
            <a:pPr eaLnBrk="1" hangingPunct="1"/>
            <a:endParaRPr lang="nl-NL" altLang="nl-NL" smtClean="0"/>
          </a:p>
          <a:p>
            <a:endParaRPr lang="nl-NL" altLang="nl-NL" smtClean="0"/>
          </a:p>
          <a:p>
            <a:pPr eaLnBrk="1" hangingPunct="1"/>
            <a:endParaRPr lang="nl-NL" altLang="nl-NL" smtClean="0"/>
          </a:p>
          <a:p>
            <a:pPr eaLnBrk="1" hangingPunct="1"/>
            <a:endParaRPr lang="nl-NL" altLang="nl-NL" smtClean="0"/>
          </a:p>
        </p:txBody>
      </p:sp>
      <p:pic>
        <p:nvPicPr>
          <p:cNvPr id="5124"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48038" y="1196975"/>
            <a:ext cx="3497262"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4221859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79425" y="1052513"/>
            <a:ext cx="8401050" cy="400110"/>
          </a:xfrm>
        </p:spPr>
        <p:txBody>
          <a:bodyPr/>
          <a:lstStyle/>
          <a:p>
            <a:r>
              <a:rPr lang="nl-NL" altLang="nl-NL" dirty="0" smtClean="0">
                <a:solidFill>
                  <a:srgbClr val="007BC7"/>
                </a:solidFill>
              </a:rPr>
              <a:t>				</a:t>
            </a:r>
            <a:r>
              <a:rPr lang="nl-NL" altLang="nl-NL" dirty="0"/>
              <a:t>Historie</a:t>
            </a:r>
            <a:r>
              <a:rPr lang="nl-NL" altLang="nl-NL" dirty="0" smtClean="0">
                <a:solidFill>
                  <a:srgbClr val="007BC7"/>
                </a:solidFill>
              </a:rPr>
              <a:t> </a:t>
            </a:r>
          </a:p>
        </p:txBody>
      </p:sp>
      <p:graphicFrame>
        <p:nvGraphicFramePr>
          <p:cNvPr id="6147" name="Object 2"/>
          <p:cNvGraphicFramePr>
            <a:graphicFrameLocks noChangeAspect="1"/>
          </p:cNvGraphicFramePr>
          <p:nvPr/>
        </p:nvGraphicFramePr>
        <p:xfrm>
          <a:off x="1162050" y="1639888"/>
          <a:ext cx="3455988" cy="2001837"/>
        </p:xfrm>
        <a:graphic>
          <a:graphicData uri="http://schemas.openxmlformats.org/presentationml/2006/ole">
            <mc:AlternateContent xmlns:mc="http://schemas.openxmlformats.org/markup-compatibility/2006">
              <mc:Choice xmlns:v="urn:schemas-microsoft-com:vml" Requires="v">
                <p:oleObj spid="_x0000_s1099" name="Image" r:id="rId4" imgW="5968254" imgH="4380952" progId="Photoshop.Image.7">
                  <p:embed/>
                </p:oleObj>
              </mc:Choice>
              <mc:Fallback>
                <p:oleObj name="Image" r:id="rId4" imgW="5968254" imgH="4380952" progId="Photoshop.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2050" y="1639888"/>
                        <a:ext cx="3455988"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148" name="Picture 5" descr="Amelisweerd 198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19700" y="2492375"/>
            <a:ext cx="3179763"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Bij de opening van de A27 door landgoed Amelisweerd in 1986 maakten mensen die in 1982 actie tegen de weg hadden gevoerd een wandeling over de nieuwe snelweg. Links vooraan Jos Kloppenborg.    Foto HH"/>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87450" y="3851275"/>
            <a:ext cx="3492500" cy="23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27309610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nl-NL" altLang="nl-NL" dirty="0"/>
              <a:t>Doelstellingen</a:t>
            </a:r>
            <a:r>
              <a:rPr lang="nl-NL" altLang="nl-NL" dirty="0" smtClean="0">
                <a:solidFill>
                  <a:srgbClr val="00B0F0"/>
                </a:solidFill>
              </a:rPr>
              <a:t> </a:t>
            </a:r>
            <a:r>
              <a:rPr lang="nl-NL" altLang="nl-NL" dirty="0"/>
              <a:t>project</a:t>
            </a:r>
          </a:p>
        </p:txBody>
      </p:sp>
      <p:sp>
        <p:nvSpPr>
          <p:cNvPr id="7171" name="Rectangle 3"/>
          <p:cNvSpPr>
            <a:spLocks noGrp="1" noChangeArrowheads="1"/>
          </p:cNvSpPr>
          <p:nvPr>
            <p:ph type="body" idx="1"/>
          </p:nvPr>
        </p:nvSpPr>
        <p:spPr>
          <a:xfrm>
            <a:off x="466725" y="2205038"/>
            <a:ext cx="4537075" cy="3455987"/>
          </a:xfrm>
        </p:spPr>
        <p:txBody>
          <a:bodyPr/>
          <a:lstStyle/>
          <a:p>
            <a:pPr eaLnBrk="1" hangingPunct="1"/>
            <a:r>
              <a:rPr lang="nl-NL" altLang="nl-NL" dirty="0" smtClean="0"/>
              <a:t>Verkeersprobleem oplossen op </a:t>
            </a:r>
          </a:p>
          <a:p>
            <a:pPr eaLnBrk="1" hangingPunct="1">
              <a:buFontTx/>
              <a:buNone/>
            </a:pPr>
            <a:r>
              <a:rPr lang="nl-NL" altLang="nl-NL" dirty="0" smtClean="0"/>
              <a:t>	de “draaischijf” van Nederland: betere en veiligere doorstroming</a:t>
            </a:r>
          </a:p>
          <a:p>
            <a:pPr eaLnBrk="1" hangingPunct="1">
              <a:buFontTx/>
              <a:buNone/>
            </a:pPr>
            <a:endParaRPr lang="nl-NL" altLang="nl-NL" dirty="0" smtClean="0"/>
          </a:p>
          <a:p>
            <a:pPr eaLnBrk="1" hangingPunct="1"/>
            <a:r>
              <a:rPr lang="nl-NL" altLang="nl-NL" dirty="0" smtClean="0"/>
              <a:t>Omgeving in elk geval niet meer </a:t>
            </a:r>
          </a:p>
          <a:p>
            <a:pPr eaLnBrk="1" hangingPunct="1">
              <a:buFontTx/>
              <a:buNone/>
            </a:pPr>
            <a:r>
              <a:rPr lang="nl-NL" altLang="nl-NL" dirty="0" smtClean="0"/>
              <a:t>	belasten (minimaal voldoen aan </a:t>
            </a:r>
          </a:p>
          <a:p>
            <a:pPr eaLnBrk="1" hangingPunct="1">
              <a:buFontTx/>
              <a:buNone/>
            </a:pPr>
            <a:r>
              <a:rPr lang="nl-NL" altLang="nl-NL" dirty="0" smtClean="0"/>
              <a:t>	wettelijke norm) en waar mogelijk </a:t>
            </a:r>
          </a:p>
          <a:p>
            <a:pPr eaLnBrk="1" hangingPunct="1">
              <a:buFontTx/>
              <a:buNone/>
            </a:pPr>
            <a:r>
              <a:rPr lang="nl-NL" altLang="nl-NL" dirty="0" smtClean="0"/>
              <a:t>	verbeteringen bewerkstelligen: kwaliteit toevoegen (ambitie)</a:t>
            </a:r>
          </a:p>
          <a:p>
            <a:pPr eaLnBrk="1" hangingPunct="1">
              <a:buFontTx/>
              <a:buNone/>
            </a:pPr>
            <a:endParaRPr lang="nl-NL" altLang="nl-NL" dirty="0" smtClean="0"/>
          </a:p>
          <a:p>
            <a:pPr eaLnBrk="1" hangingPunct="1">
              <a:buFontTx/>
              <a:buNone/>
            </a:pPr>
            <a:endParaRPr lang="nl-NL" altLang="nl-NL" dirty="0" smtClean="0"/>
          </a:p>
          <a:p>
            <a:pPr eaLnBrk="1" hangingPunct="1">
              <a:buFontTx/>
              <a:buNone/>
            </a:pPr>
            <a:endParaRPr lang="nl-NL" altLang="nl-NL" dirty="0" smtClean="0"/>
          </a:p>
          <a:p>
            <a:pPr eaLnBrk="1" hangingPunct="1">
              <a:buFontTx/>
              <a:buNone/>
            </a:pPr>
            <a:endParaRPr lang="nl-NL" altLang="nl-NL" dirty="0" smtClean="0"/>
          </a:p>
        </p:txBody>
      </p:sp>
      <p:pic>
        <p:nvPicPr>
          <p:cNvPr id="7172" name="Picture 4" descr="draaischrijf"/>
          <p:cNvPicPr>
            <a:picLocks noChangeAspect="1" noChangeArrowheads="1"/>
          </p:cNvPicPr>
          <p:nvPr/>
        </p:nvPicPr>
        <p:blipFill>
          <a:blip r:embed="rId2" cstate="email">
            <a:extLst>
              <a:ext uri="{28A0092B-C50C-407E-A947-70E740481C1C}">
                <a14:useLocalDpi xmlns:a14="http://schemas.microsoft.com/office/drawing/2010/main"/>
              </a:ext>
            </a:extLst>
          </a:blip>
          <a:srcRect l="8360" r="5191"/>
          <a:stretch>
            <a:fillRect/>
          </a:stretch>
        </p:blipFill>
        <p:spPr bwMode="auto">
          <a:xfrm>
            <a:off x="4932363" y="1628775"/>
            <a:ext cx="4105275" cy="381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4268709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46088" y="1300698"/>
            <a:ext cx="8401050" cy="400110"/>
          </a:xfrm>
        </p:spPr>
        <p:txBody>
          <a:bodyPr/>
          <a:lstStyle/>
          <a:p>
            <a:pPr eaLnBrk="1" hangingPunct="1"/>
            <a:r>
              <a:rPr lang="nl-NL" altLang="nl-NL" dirty="0"/>
              <a:t>Basisprincipes</a:t>
            </a:r>
          </a:p>
        </p:txBody>
      </p:sp>
      <p:sp>
        <p:nvSpPr>
          <p:cNvPr id="8195" name="Rectangle 4"/>
          <p:cNvSpPr>
            <a:spLocks noChangeArrowheads="1"/>
          </p:cNvSpPr>
          <p:nvPr/>
        </p:nvSpPr>
        <p:spPr bwMode="auto">
          <a:xfrm>
            <a:off x="446088" y="1844675"/>
            <a:ext cx="3744912" cy="385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45717"/>
          <a:lstStyle>
            <a:lvl1pPr marL="342900" indent="-342900" eaLnBrk="0" hangingPunct="0">
              <a:spcBef>
                <a:spcPct val="20000"/>
              </a:spcBef>
              <a:buChar char="•"/>
              <a:defRPr>
                <a:solidFill>
                  <a:schemeClr val="tx1"/>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a:solidFill>
                  <a:schemeClr val="tx1"/>
                </a:solidFill>
                <a:latin typeface="Verdana" pitchFamily="34" charset="0"/>
              </a:defRPr>
            </a:lvl3pPr>
            <a:lvl4pPr marL="1600200" indent="-228600" eaLnBrk="0" hangingPunct="0">
              <a:spcBef>
                <a:spcPct val="20000"/>
              </a:spcBef>
              <a:buChar char="–"/>
              <a:defRPr>
                <a:solidFill>
                  <a:schemeClr val="tx1"/>
                </a:solidFill>
                <a:latin typeface="Verdana" pitchFamily="34" charset="0"/>
              </a:defRPr>
            </a:lvl4pPr>
            <a:lvl5pPr marL="2057400" indent="-228600" eaLnBrk="0" hangingPunct="0">
              <a:spcBef>
                <a:spcPct val="20000"/>
              </a:spcBef>
              <a:buChar char="»"/>
              <a:defRPr>
                <a:solidFill>
                  <a:schemeClr val="tx1"/>
                </a:solidFill>
                <a:latin typeface="Verdana" pitchFamily="34" charset="0"/>
              </a:defRPr>
            </a:lvl5pPr>
            <a:lvl6pPr marL="2514600" indent="-228600" eaLnBrk="0" fontAlgn="base" hangingPunct="0">
              <a:spcBef>
                <a:spcPct val="20000"/>
              </a:spcBef>
              <a:spcAft>
                <a:spcPct val="0"/>
              </a:spcAft>
              <a:buChar char="»"/>
              <a:defRPr>
                <a:solidFill>
                  <a:schemeClr val="tx1"/>
                </a:solidFill>
                <a:latin typeface="Verdana" pitchFamily="34" charset="0"/>
              </a:defRPr>
            </a:lvl6pPr>
            <a:lvl7pPr marL="2971800" indent="-228600" eaLnBrk="0" fontAlgn="base" hangingPunct="0">
              <a:spcBef>
                <a:spcPct val="20000"/>
              </a:spcBef>
              <a:spcAft>
                <a:spcPct val="0"/>
              </a:spcAft>
              <a:buChar char="»"/>
              <a:defRPr>
                <a:solidFill>
                  <a:schemeClr val="tx1"/>
                </a:solidFill>
                <a:latin typeface="Verdana" pitchFamily="34" charset="0"/>
              </a:defRPr>
            </a:lvl7pPr>
            <a:lvl8pPr marL="3429000" indent="-228600" eaLnBrk="0" fontAlgn="base" hangingPunct="0">
              <a:spcBef>
                <a:spcPct val="20000"/>
              </a:spcBef>
              <a:spcAft>
                <a:spcPct val="0"/>
              </a:spcAft>
              <a:buChar char="»"/>
              <a:defRPr>
                <a:solidFill>
                  <a:schemeClr val="tx1"/>
                </a:solidFill>
                <a:latin typeface="Verdana" pitchFamily="34" charset="0"/>
              </a:defRPr>
            </a:lvl8pPr>
            <a:lvl9pPr marL="3886200" indent="-228600" eaLnBrk="0" fontAlgn="base" hangingPunct="0">
              <a:spcBef>
                <a:spcPct val="20000"/>
              </a:spcBef>
              <a:spcAft>
                <a:spcPct val="0"/>
              </a:spcAft>
              <a:buChar char="»"/>
              <a:defRPr>
                <a:solidFill>
                  <a:schemeClr val="tx1"/>
                </a:solidFill>
                <a:latin typeface="Verdana" pitchFamily="34" charset="0"/>
              </a:defRPr>
            </a:lvl9pPr>
          </a:lstStyle>
          <a:p>
            <a:pPr eaLnBrk="1" hangingPunct="1"/>
            <a:r>
              <a:rPr lang="nl-NL" altLang="nl-NL" sz="1800"/>
              <a:t>Capaciteitsuitbreiding op A27 en op parallelbanen A12</a:t>
            </a:r>
          </a:p>
          <a:p>
            <a:pPr eaLnBrk="1" hangingPunct="1"/>
            <a:r>
              <a:rPr lang="nl-NL" altLang="nl-NL" sz="1800"/>
              <a:t>Ontweven op de A27 door middel van bypass tussen Lunetten en Rijnsweerd</a:t>
            </a:r>
          </a:p>
        </p:txBody>
      </p:sp>
      <p:pic>
        <p:nvPicPr>
          <p:cNvPr id="8196" name="Picture 5" descr="171_schema_compac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32500" y="-7938"/>
            <a:ext cx="3111500"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9338" y="3608388"/>
            <a:ext cx="4214812" cy="274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3850" y="3586163"/>
            <a:ext cx="3867150" cy="2763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3829972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a:xfrm>
            <a:off x="468000" y="1340768"/>
            <a:ext cx="8402400" cy="400110"/>
          </a:xfrm>
        </p:spPr>
        <p:txBody>
          <a:bodyPr/>
          <a:lstStyle/>
          <a:p>
            <a:r>
              <a:rPr lang="nl-NL" altLang="nl-NL" dirty="0"/>
              <a:t>Belangrijke</a:t>
            </a:r>
            <a:r>
              <a:rPr lang="nl-NL" altLang="nl-NL" dirty="0" smtClean="0">
                <a:solidFill>
                  <a:srgbClr val="00B0F0"/>
                </a:solidFill>
              </a:rPr>
              <a:t> </a:t>
            </a:r>
            <a:r>
              <a:rPr lang="nl-NL" altLang="nl-NL" dirty="0"/>
              <a:t>punten leefbaarheid</a:t>
            </a:r>
          </a:p>
        </p:txBody>
      </p:sp>
      <p:pic>
        <p:nvPicPr>
          <p:cNvPr id="922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87900" y="4149725"/>
            <a:ext cx="3744913"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5750" y="1795463"/>
            <a:ext cx="3565525"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2" name="Tekstvak 4"/>
          <p:cNvSpPr txBox="1">
            <a:spLocks noChangeArrowheads="1"/>
          </p:cNvSpPr>
          <p:nvPr/>
        </p:nvSpPr>
        <p:spPr bwMode="auto">
          <a:xfrm>
            <a:off x="5508625" y="2636838"/>
            <a:ext cx="29511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a:solidFill>
                  <a:schemeClr val="tx1"/>
                </a:solidFill>
                <a:latin typeface="Verdana" pitchFamily="34" charset="0"/>
              </a:defRPr>
            </a:lvl1pPr>
            <a:lvl2pPr marL="742950" indent="-285750" eaLnBrk="0" hangingPunct="0">
              <a:spcBef>
                <a:spcPct val="20000"/>
              </a:spcBef>
              <a:buChar char="–"/>
              <a:defRPr>
                <a:solidFill>
                  <a:schemeClr val="tx1"/>
                </a:solidFill>
                <a:latin typeface="Verdana" pitchFamily="34" charset="0"/>
              </a:defRPr>
            </a:lvl2pPr>
            <a:lvl3pPr marL="1143000" indent="-228600" eaLnBrk="0" hangingPunct="0">
              <a:spcBef>
                <a:spcPct val="20000"/>
              </a:spcBef>
              <a:buChar char="•"/>
              <a:defRPr>
                <a:solidFill>
                  <a:schemeClr val="tx1"/>
                </a:solidFill>
                <a:latin typeface="Verdana" pitchFamily="34" charset="0"/>
              </a:defRPr>
            </a:lvl3pPr>
            <a:lvl4pPr marL="1600200" indent="-228600" eaLnBrk="0" hangingPunct="0">
              <a:spcBef>
                <a:spcPct val="20000"/>
              </a:spcBef>
              <a:buChar char="–"/>
              <a:defRPr>
                <a:solidFill>
                  <a:schemeClr val="tx1"/>
                </a:solidFill>
                <a:latin typeface="Verdana" pitchFamily="34" charset="0"/>
              </a:defRPr>
            </a:lvl4pPr>
            <a:lvl5pPr marL="2057400" indent="-228600" eaLnBrk="0" hangingPunct="0">
              <a:spcBef>
                <a:spcPct val="20000"/>
              </a:spcBef>
              <a:buChar char="»"/>
              <a:defRPr>
                <a:solidFill>
                  <a:schemeClr val="tx1"/>
                </a:solidFill>
                <a:latin typeface="Verdana" pitchFamily="34" charset="0"/>
              </a:defRPr>
            </a:lvl5pPr>
            <a:lvl6pPr marL="2514600" indent="-228600" eaLnBrk="0" fontAlgn="base" hangingPunct="0">
              <a:spcBef>
                <a:spcPct val="20000"/>
              </a:spcBef>
              <a:spcAft>
                <a:spcPct val="0"/>
              </a:spcAft>
              <a:buChar char="»"/>
              <a:defRPr>
                <a:solidFill>
                  <a:schemeClr val="tx1"/>
                </a:solidFill>
                <a:latin typeface="Verdana" pitchFamily="34" charset="0"/>
              </a:defRPr>
            </a:lvl6pPr>
            <a:lvl7pPr marL="2971800" indent="-228600" eaLnBrk="0" fontAlgn="base" hangingPunct="0">
              <a:spcBef>
                <a:spcPct val="20000"/>
              </a:spcBef>
              <a:spcAft>
                <a:spcPct val="0"/>
              </a:spcAft>
              <a:buChar char="»"/>
              <a:defRPr>
                <a:solidFill>
                  <a:schemeClr val="tx1"/>
                </a:solidFill>
                <a:latin typeface="Verdana" pitchFamily="34" charset="0"/>
              </a:defRPr>
            </a:lvl7pPr>
            <a:lvl8pPr marL="3429000" indent="-228600" eaLnBrk="0" fontAlgn="base" hangingPunct="0">
              <a:spcBef>
                <a:spcPct val="20000"/>
              </a:spcBef>
              <a:spcAft>
                <a:spcPct val="0"/>
              </a:spcAft>
              <a:buChar char="»"/>
              <a:defRPr>
                <a:solidFill>
                  <a:schemeClr val="tx1"/>
                </a:solidFill>
                <a:latin typeface="Verdana" pitchFamily="34" charset="0"/>
              </a:defRPr>
            </a:lvl8pPr>
            <a:lvl9pPr marL="3886200" indent="-228600" eaLnBrk="0" fontAlgn="base" hangingPunct="0">
              <a:spcBef>
                <a:spcPct val="20000"/>
              </a:spcBef>
              <a:spcAft>
                <a:spcPct val="0"/>
              </a:spcAft>
              <a:buChar char="»"/>
              <a:defRPr>
                <a:solidFill>
                  <a:schemeClr val="tx1"/>
                </a:solidFill>
                <a:latin typeface="Verdana" pitchFamily="34" charset="0"/>
              </a:defRPr>
            </a:lvl9pPr>
          </a:lstStyle>
          <a:p>
            <a:pPr eaLnBrk="1" hangingPunct="1">
              <a:spcBef>
                <a:spcPct val="0"/>
              </a:spcBef>
              <a:buFontTx/>
              <a:buNone/>
            </a:pPr>
            <a:r>
              <a:rPr lang="nl-NL" altLang="nl-NL"/>
              <a:t>Foto nog van geluidscherm</a:t>
            </a:r>
          </a:p>
        </p:txBody>
      </p:sp>
      <p:pic>
        <p:nvPicPr>
          <p:cNvPr id="9223"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87900" y="1812925"/>
            <a:ext cx="3744913"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10"/>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52413" y="4005263"/>
            <a:ext cx="3598862" cy="221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jdelijke aanduiding voor datum 1"/>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3264208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nl-NL" altLang="nl-NL" dirty="0" smtClean="0"/>
              <a:t>Omgevingsproces</a:t>
            </a:r>
          </a:p>
        </p:txBody>
      </p:sp>
      <p:pic>
        <p:nvPicPr>
          <p:cNvPr id="10243" name="Picture 6" descr="belangen"/>
          <p:cNvPicPr>
            <a:picLocks noChangeAspect="1" noChangeArrowheads="1"/>
          </p:cNvPicPr>
          <p:nvPr/>
        </p:nvPicPr>
        <p:blipFill>
          <a:blip r:embed="rId2" cstate="email">
            <a:extLst>
              <a:ext uri="{28A0092B-C50C-407E-A947-70E740481C1C}">
                <a14:useLocalDpi xmlns:a14="http://schemas.microsoft.com/office/drawing/2010/main"/>
              </a:ext>
            </a:extLst>
          </a:blip>
          <a:srcRect l="7184" t="1428" r="16556" b="49309"/>
          <a:stretch>
            <a:fillRect/>
          </a:stretch>
        </p:blipFill>
        <p:spPr bwMode="auto">
          <a:xfrm>
            <a:off x="3825875" y="1196975"/>
            <a:ext cx="518477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7" descr="IMG_46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8313" y="4122738"/>
            <a:ext cx="2808287"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8" descr="DSC_393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8313" y="2054225"/>
            <a:ext cx="2808287"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64069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inhoud 2"/>
          <p:cNvSpPr>
            <a:spLocks noGrp="1"/>
          </p:cNvSpPr>
          <p:nvPr>
            <p:ph idx="1"/>
          </p:nvPr>
        </p:nvSpPr>
        <p:spPr/>
        <p:txBody>
          <a:bodyPr/>
          <a:lstStyle/>
          <a:p>
            <a:endParaRPr lang="nl-NL" altLang="nl-NL" smtClean="0"/>
          </a:p>
        </p:txBody>
      </p:sp>
      <p:pic>
        <p:nvPicPr>
          <p:cNvPr id="1126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5288" y="1485900"/>
            <a:ext cx="8748712"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jdelijke aanduiding voor datum 1"/>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4703250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lstStyle/>
          <a:p>
            <a:r>
              <a:rPr lang="nl-NL" altLang="nl-NL" dirty="0" smtClean="0"/>
              <a:t>Opbrengst politiek- en omgevingsproces</a:t>
            </a:r>
          </a:p>
        </p:txBody>
      </p:sp>
      <p:sp>
        <p:nvSpPr>
          <p:cNvPr id="10243" name="Tijdelijke aanduiding voor inhoud 2"/>
          <p:cNvSpPr>
            <a:spLocks noGrp="1"/>
          </p:cNvSpPr>
          <p:nvPr>
            <p:ph idx="1"/>
          </p:nvPr>
        </p:nvSpPr>
        <p:spPr>
          <a:xfrm>
            <a:off x="395288" y="2205038"/>
            <a:ext cx="8401050" cy="4138612"/>
          </a:xfrm>
        </p:spPr>
        <p:txBody>
          <a:bodyPr/>
          <a:lstStyle/>
          <a:p>
            <a:pPr>
              <a:defRPr/>
            </a:pPr>
            <a:r>
              <a:rPr lang="nl-NL" altLang="nl-NL" dirty="0" smtClean="0"/>
              <a:t>Goede werkrelatie met belangrijkste stakeholders</a:t>
            </a:r>
          </a:p>
          <a:p>
            <a:pPr marL="0" indent="0">
              <a:buFontTx/>
              <a:buNone/>
              <a:defRPr/>
            </a:pPr>
            <a:r>
              <a:rPr lang="nl-NL" altLang="nl-NL" dirty="0"/>
              <a:t>	</a:t>
            </a:r>
            <a:r>
              <a:rPr lang="nl-NL" altLang="nl-NL" dirty="0" smtClean="0"/>
              <a:t>- Nu maar ook in de toekomst (</a:t>
            </a:r>
            <a:r>
              <a:rPr lang="nl-NL" altLang="nl-NL" dirty="0" err="1" smtClean="0"/>
              <a:t>EpvE</a:t>
            </a:r>
            <a:r>
              <a:rPr lang="nl-NL" altLang="nl-NL" dirty="0" smtClean="0"/>
              <a:t>, doorstromingsplan)</a:t>
            </a:r>
          </a:p>
          <a:p>
            <a:pPr marL="0" indent="0">
              <a:buFontTx/>
              <a:buNone/>
              <a:defRPr/>
            </a:pPr>
            <a:r>
              <a:rPr lang="nl-NL" altLang="nl-NL" dirty="0"/>
              <a:t>	</a:t>
            </a:r>
            <a:r>
              <a:rPr lang="nl-NL" altLang="nl-NL" dirty="0" smtClean="0"/>
              <a:t>- KES proces gestart, maar belangrijkste wensen zijn bekend</a:t>
            </a:r>
          </a:p>
          <a:p>
            <a:pPr>
              <a:defRPr/>
            </a:pPr>
            <a:r>
              <a:rPr lang="nl-NL" altLang="nl-NL" dirty="0" smtClean="0"/>
              <a:t>Het blijft een politiek project </a:t>
            </a:r>
          </a:p>
          <a:p>
            <a:pPr lvl="2">
              <a:defRPr/>
            </a:pPr>
            <a:r>
              <a:rPr lang="nl-NL" altLang="nl-NL" dirty="0" smtClean="0"/>
              <a:t>Start marktbenadering na TB</a:t>
            </a:r>
          </a:p>
          <a:p>
            <a:pPr>
              <a:defRPr/>
            </a:pPr>
            <a:endParaRPr lang="nl-NL" altLang="nl-NL" dirty="0" smtClean="0"/>
          </a:p>
          <a:p>
            <a:pPr>
              <a:defRPr/>
            </a:pPr>
            <a:endParaRPr lang="nl-NL" altLang="nl-NL" dirty="0" smtClean="0"/>
          </a:p>
          <a:p>
            <a:pPr>
              <a:defRPr/>
            </a:pPr>
            <a:endParaRPr lang="nl-NL" altLang="nl-NL" dirty="0" smtClean="0"/>
          </a:p>
          <a:p>
            <a:pPr>
              <a:defRPr/>
            </a:pPr>
            <a:endParaRPr lang="nl-NL" altLang="nl-NL" dirty="0" smtClean="0"/>
          </a:p>
        </p:txBody>
      </p:sp>
      <p:pic>
        <p:nvPicPr>
          <p:cNvPr id="12293"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27763" y="3429000"/>
            <a:ext cx="1830387"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4213" y="4365104"/>
            <a:ext cx="2474912"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1421921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nl-NL" altLang="nl-NL" dirty="0" smtClean="0"/>
              <a:t>Veel aandacht in media</a:t>
            </a:r>
          </a:p>
        </p:txBody>
      </p:sp>
      <p:pic>
        <p:nvPicPr>
          <p:cNvPr id="4099" name="Picture 3"/>
          <p:cNvPicPr>
            <a:picLocks noGrp="1" noChangeAspect="1" noChangeArrowheads="1"/>
          </p:cNvPicPr>
          <p:nvPr>
            <p:ph type="body" idx="1"/>
          </p:nvPr>
        </p:nvPicPr>
        <p:blipFill>
          <a:blip r:embed="rId2" cstate="email">
            <a:extLst>
              <a:ext uri="{28A0092B-C50C-407E-A947-70E740481C1C}">
                <a14:useLocalDpi xmlns:a14="http://schemas.microsoft.com/office/drawing/2010/main"/>
              </a:ext>
            </a:extLst>
          </a:blip>
          <a:srcRect/>
          <a:stretch>
            <a:fillRect/>
          </a:stretch>
        </p:blipFill>
        <p:spPr>
          <a:xfrm>
            <a:off x="4932363" y="3884613"/>
            <a:ext cx="3602037" cy="2252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850" y="2133600"/>
            <a:ext cx="3924300"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59338" y="1341438"/>
            <a:ext cx="3529012"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2"/>
          <p:cNvSpPr>
            <a:spLocks noGrp="1"/>
          </p:cNvSpPr>
          <p:nvPr>
            <p:ph type="dt" sz="half" idx="12"/>
          </p:nvPr>
        </p:nvSpPr>
        <p:spPr>
          <a:xfrm>
            <a:off x="7264800" y="6613200"/>
            <a:ext cx="1508400" cy="118800"/>
          </a:xfrm>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2301091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8"/>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a:xfrm>
            <a:off x="4644008" y="1213317"/>
            <a:ext cx="4302125" cy="2489200"/>
          </a:xfrm>
          <a:noFill/>
        </p:spPr>
      </p:pic>
      <p:pic>
        <p:nvPicPr>
          <p:cNvPr id="512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9512" y="3716338"/>
            <a:ext cx="4689475"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03711" y="5516563"/>
            <a:ext cx="5900737" cy="839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jdelijke aanduiding voor datum 2"/>
          <p:cNvSpPr>
            <a:spLocks noGrp="1"/>
          </p:cNvSpPr>
          <p:nvPr>
            <p:ph type="dt" sz="half" idx="12"/>
          </p:nvPr>
        </p:nvSpPr>
        <p:spPr>
          <a:xfrm>
            <a:off x="7264800" y="6613200"/>
            <a:ext cx="1508400" cy="118800"/>
          </a:xfrm>
        </p:spPr>
        <p:txBody>
          <a:bodyPr/>
          <a:lstStyle/>
          <a:p>
            <a:pPr>
              <a:defRPr/>
            </a:pPr>
            <a:r>
              <a:rPr lang="nl-NL" altLang="nl-NL" smtClean="0"/>
              <a:t>19 april 2016</a:t>
            </a:r>
            <a:endParaRPr lang="nl-NL" altLang="nl-NL"/>
          </a:p>
        </p:txBody>
      </p:sp>
      <p:sp>
        <p:nvSpPr>
          <p:cNvPr id="7" name="Rectangle 2"/>
          <p:cNvSpPr txBox="1">
            <a:spLocks noChangeArrowheads="1"/>
          </p:cNvSpPr>
          <p:nvPr/>
        </p:nvSpPr>
        <p:spPr bwMode="auto">
          <a:xfrm>
            <a:off x="468000" y="1295999"/>
            <a:ext cx="8402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a:lstStyle>
          <a:p>
            <a:r>
              <a:rPr lang="nl-NL" altLang="nl-NL" dirty="0"/>
              <a:t>Verschuiving aandacht</a:t>
            </a:r>
            <a:endParaRPr lang="nl-NL" altLang="nl-NL" kern="0" dirty="0" smtClean="0"/>
          </a:p>
        </p:txBody>
      </p:sp>
    </p:spTree>
    <p:extLst>
      <p:ext uri="{BB962C8B-B14F-4D97-AF65-F5344CB8AC3E}">
        <p14:creationId xmlns:p14="http://schemas.microsoft.com/office/powerpoint/2010/main" val="2489057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4213" y="1208683"/>
            <a:ext cx="8401050" cy="492125"/>
          </a:xfrm>
        </p:spPr>
        <p:txBody>
          <a:bodyPr/>
          <a:lstStyle/>
          <a:p>
            <a:pPr algn="ctr"/>
            <a:r>
              <a:rPr lang="nl-NL" altLang="nl-NL" dirty="0" smtClean="0">
                <a:solidFill>
                  <a:srgbClr val="007BC7"/>
                </a:solidFill>
              </a:rPr>
              <a:t>Planning TB</a:t>
            </a:r>
            <a:endParaRPr lang="nl-NL" altLang="nl-NL" dirty="0" smtClean="0"/>
          </a:p>
        </p:txBody>
      </p:sp>
      <p:graphicFrame>
        <p:nvGraphicFramePr>
          <p:cNvPr id="130081" name="Group 33"/>
          <p:cNvGraphicFramePr>
            <a:graphicFrameLocks noGrp="1"/>
          </p:cNvGraphicFramePr>
          <p:nvPr>
            <p:ph sz="half" idx="2"/>
            <p:extLst>
              <p:ext uri="{D42A27DB-BD31-4B8C-83A1-F6EECF244321}">
                <p14:modId xmlns:p14="http://schemas.microsoft.com/office/powerpoint/2010/main" val="2401214553"/>
              </p:ext>
            </p:extLst>
          </p:nvPr>
        </p:nvGraphicFramePr>
        <p:xfrm>
          <a:off x="1619250" y="1812380"/>
          <a:ext cx="6553200" cy="4352924"/>
        </p:xfrm>
        <a:graphic>
          <a:graphicData uri="http://schemas.openxmlformats.org/drawingml/2006/table">
            <a:tbl>
              <a:tblPr/>
              <a:tblGrid>
                <a:gridCol w="3277330"/>
                <a:gridCol w="3275870"/>
              </a:tblGrid>
              <a:tr h="969345">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800" b="0" i="0" u="none" strike="noStrike" cap="none" normalizeH="0" baseline="0" noProof="0" dirty="0" smtClean="0">
                          <a:ln>
                            <a:noFill/>
                          </a:ln>
                          <a:solidFill>
                            <a:schemeClr val="tx1"/>
                          </a:solidFill>
                          <a:effectLst/>
                          <a:latin typeface="Verdana" pitchFamily="34" charset="0"/>
                        </a:rPr>
                        <a:t>19 april </a:t>
                      </a: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800" b="0" i="0" u="none" strike="noStrike" cap="none" normalizeH="0" baseline="0" noProof="0" dirty="0" smtClean="0">
                          <a:ln>
                            <a:noFill/>
                          </a:ln>
                          <a:solidFill>
                            <a:schemeClr val="tx1"/>
                          </a:solidFill>
                          <a:effectLst/>
                          <a:latin typeface="Verdana" pitchFamily="34" charset="0"/>
                        </a:rPr>
                        <a:t>Marktconsultatie</a:t>
                      </a: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142">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800" b="0" i="0" u="none" strike="noStrike" cap="none" normalizeH="0" baseline="0" noProof="0" dirty="0" smtClean="0">
                          <a:ln>
                            <a:noFill/>
                          </a:ln>
                          <a:solidFill>
                            <a:schemeClr val="tx1"/>
                          </a:solidFill>
                          <a:effectLst/>
                          <a:latin typeface="Verdana" pitchFamily="34" charset="0"/>
                        </a:rPr>
                        <a:t>10 mei-21 juni</a:t>
                      </a: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800" b="0" i="0" u="none" strike="noStrike" cap="none" normalizeH="0" baseline="0" noProof="0" dirty="0" smtClean="0">
                          <a:ln>
                            <a:noFill/>
                          </a:ln>
                          <a:solidFill>
                            <a:schemeClr val="tx1"/>
                          </a:solidFill>
                          <a:effectLst/>
                          <a:latin typeface="Verdana" pitchFamily="34" charset="0"/>
                        </a:rPr>
                        <a:t>Ter visie OTB</a:t>
                      </a: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80">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800" b="0" i="0" u="none" strike="noStrike" cap="none" normalizeH="0" baseline="0" noProof="0" dirty="0" smtClean="0">
                          <a:ln>
                            <a:noFill/>
                          </a:ln>
                          <a:solidFill>
                            <a:schemeClr val="tx1"/>
                          </a:solidFill>
                          <a:effectLst/>
                          <a:latin typeface="Verdana" pitchFamily="34" charset="0"/>
                        </a:rPr>
                        <a:t>Zomer 2016</a:t>
                      </a: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800" b="0" i="0" u="none" strike="noStrike" cap="none" normalizeH="0" baseline="0" noProof="0" dirty="0" smtClean="0">
                          <a:ln>
                            <a:noFill/>
                          </a:ln>
                          <a:solidFill>
                            <a:schemeClr val="tx1"/>
                          </a:solidFill>
                          <a:effectLst/>
                          <a:latin typeface="Verdana" pitchFamily="34" charset="0"/>
                        </a:rPr>
                        <a:t>Op basis van aantal zienswijzen herijking planning</a:t>
                      </a: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77">
                <a:tc>
                  <a:txBody>
                    <a:bodyPr/>
                    <a:lstStyle/>
                    <a:p>
                      <a:r>
                        <a:rPr lang="nl-NL" sz="1800" b="0" noProof="0" dirty="0" smtClean="0"/>
                        <a:t>Voorjaar</a:t>
                      </a:r>
                      <a:r>
                        <a:rPr lang="nl-NL" sz="1800" b="0" baseline="0" noProof="0" dirty="0" smtClean="0"/>
                        <a:t> 2017</a:t>
                      </a:r>
                      <a:endParaRPr lang="nl-NL" sz="1800" b="0" noProof="0" dirty="0"/>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800" b="0" noProof="0" dirty="0" smtClean="0"/>
                        <a:t>Vastgesteld</a:t>
                      </a:r>
                      <a:r>
                        <a:rPr lang="nl-NL" sz="1800" b="0" baseline="0" noProof="0" dirty="0" smtClean="0"/>
                        <a:t> TB</a:t>
                      </a:r>
                      <a:endParaRPr lang="nl-NL" sz="1800" b="0" noProof="0" dirty="0" smtClean="0"/>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80">
                <a:tc>
                  <a:txBody>
                    <a:bodyPr/>
                    <a:lstStyle/>
                    <a:p>
                      <a:r>
                        <a:rPr lang="nl-NL" sz="1800" b="0" noProof="0" dirty="0" smtClean="0"/>
                        <a:t>Voorjaar 2018</a:t>
                      </a:r>
                      <a:endParaRPr lang="nl-NL" sz="1800" b="0" noProof="0" dirty="0"/>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800" b="0" noProof="0" dirty="0" smtClean="0"/>
                        <a:t>Onherroepelijk TB behandeld</a:t>
                      </a:r>
                      <a:r>
                        <a:rPr lang="nl-NL" sz="1800" b="0" baseline="0" noProof="0" dirty="0" smtClean="0"/>
                        <a:t> door Raad van State</a:t>
                      </a:r>
                      <a:endParaRPr lang="nl-NL" sz="1800" b="0" noProof="0" dirty="0" smtClean="0"/>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Tijdelijke aanduiding voor datum 2"/>
          <p:cNvSpPr>
            <a:spLocks noGrp="1"/>
          </p:cNvSpPr>
          <p:nvPr>
            <p:ph type="dt" sz="half" idx="12"/>
          </p:nvPr>
        </p:nvSpPr>
        <p:spPr/>
        <p:txBody>
          <a:bodyPr/>
          <a:lstStyle/>
          <a:p>
            <a:pPr>
              <a:defRPr/>
            </a:pPr>
            <a:r>
              <a:rPr lang="nl-NL" altLang="nl-NL" smtClean="0"/>
              <a:t>19 april 2016</a:t>
            </a:r>
            <a:endParaRPr lang="nl-NL" altLang="nl-NL"/>
          </a:p>
        </p:txBody>
      </p:sp>
    </p:spTree>
    <p:extLst>
      <p:ext uri="{BB962C8B-B14F-4D97-AF65-F5344CB8AC3E}">
        <p14:creationId xmlns:p14="http://schemas.microsoft.com/office/powerpoint/2010/main" val="25643711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nl-NL" dirty="0" smtClean="0"/>
              <a:t>Marktconsultatie Ring Utrecht</a:t>
            </a:r>
            <a:endParaRPr lang="nl-NL" dirty="0"/>
          </a:p>
        </p:txBody>
      </p:sp>
      <p:sp>
        <p:nvSpPr>
          <p:cNvPr id="6" name="Ondertitel 5"/>
          <p:cNvSpPr>
            <a:spLocks noGrp="1"/>
          </p:cNvSpPr>
          <p:nvPr>
            <p:ph type="subTitle" idx="1"/>
          </p:nvPr>
        </p:nvSpPr>
        <p:spPr/>
        <p:txBody>
          <a:bodyPr/>
          <a:lstStyle/>
          <a:p>
            <a:endParaRPr lang="nl-NL" dirty="0" smtClean="0"/>
          </a:p>
          <a:p>
            <a:r>
              <a:rPr lang="nl-NL" dirty="0" smtClean="0"/>
              <a:t>Techniek</a:t>
            </a:r>
            <a:endParaRPr lang="nl-NL" dirty="0"/>
          </a:p>
        </p:txBody>
      </p:sp>
      <p:sp>
        <p:nvSpPr>
          <p:cNvPr id="2" name="Tijdelijke aanduiding voor datum 1"/>
          <p:cNvSpPr>
            <a:spLocks noGrp="1"/>
          </p:cNvSpPr>
          <p:nvPr>
            <p:ph type="dt" sz="half" idx="2"/>
          </p:nvPr>
        </p:nvSpPr>
        <p:spPr/>
        <p:txBody>
          <a:bodyPr/>
          <a:lstStyle/>
          <a:p>
            <a:r>
              <a:rPr lang="nl-NL" smtClean="0"/>
              <a:t>19 april 2016</a:t>
            </a:r>
            <a:endParaRPr lang="nl-NL" dirty="0"/>
          </a:p>
        </p:txBody>
      </p:sp>
      <p:pic>
        <p:nvPicPr>
          <p:cNvPr id="7" name="Picture 7" descr="A28File12TB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388" y="2492375"/>
            <a:ext cx="4321175"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19534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55976" y="1772816"/>
            <a:ext cx="4536504" cy="4187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3" name="Rechthoek 2"/>
          <p:cNvSpPr/>
          <p:nvPr/>
        </p:nvSpPr>
        <p:spPr>
          <a:xfrm>
            <a:off x="539552" y="1196752"/>
            <a:ext cx="1210588" cy="400110"/>
          </a:xfrm>
          <a:prstGeom prst="rect">
            <a:avLst/>
          </a:prstGeom>
        </p:spPr>
        <p:txBody>
          <a:bodyPr wrap="none">
            <a:spAutoFit/>
          </a:bodyPr>
          <a:lstStyle/>
          <a:p>
            <a:pPr marL="0" indent="0">
              <a:buFont typeface="Arial" charset="0"/>
              <a:buNone/>
              <a:defRPr/>
            </a:pPr>
            <a:r>
              <a:rPr lang="nl-NL" sz="2000" dirty="0" smtClean="0">
                <a:solidFill>
                  <a:srgbClr val="007BC7"/>
                </a:solidFill>
              </a:rPr>
              <a:t>Inhoud:</a:t>
            </a:r>
            <a:endParaRPr lang="nl-NL" sz="2000" dirty="0">
              <a:solidFill>
                <a:srgbClr val="007BC7"/>
              </a:solidFill>
            </a:endParaRPr>
          </a:p>
        </p:txBody>
      </p:sp>
      <p:sp>
        <p:nvSpPr>
          <p:cNvPr id="4" name="Tekstvak 3"/>
          <p:cNvSpPr txBox="1"/>
          <p:nvPr/>
        </p:nvSpPr>
        <p:spPr>
          <a:xfrm>
            <a:off x="755576" y="1916832"/>
            <a:ext cx="2858475" cy="3370153"/>
          </a:xfrm>
          <a:prstGeom prst="rect">
            <a:avLst/>
          </a:prstGeom>
          <a:noFill/>
        </p:spPr>
        <p:txBody>
          <a:bodyPr wrap="none" rtlCol="0">
            <a:spAutoFit/>
          </a:bodyPr>
          <a:lstStyle/>
          <a:p>
            <a:pPr marL="285750" indent="-285750">
              <a:buFont typeface="Arial" panose="020B0604020202020204" pitchFamily="34" charset="0"/>
              <a:buChar char="•"/>
            </a:pPr>
            <a:r>
              <a:rPr lang="nl-NL" sz="1800" dirty="0" smtClean="0"/>
              <a:t>Beoogd wegsysteem</a:t>
            </a:r>
          </a:p>
          <a:p>
            <a:pPr marL="285750" indent="-285750">
              <a:buFont typeface="Arial" panose="020B0604020202020204" pitchFamily="34" charset="0"/>
              <a:buChar char="•"/>
            </a:pPr>
            <a:r>
              <a:rPr lang="nl-NL" sz="1800" dirty="0" smtClean="0"/>
              <a:t>Algemene scope</a:t>
            </a:r>
          </a:p>
          <a:p>
            <a:pPr marL="285750" indent="-285750">
              <a:buFont typeface="Arial" panose="020B0604020202020204" pitchFamily="34" charset="0"/>
              <a:buChar char="•"/>
            </a:pPr>
            <a:r>
              <a:rPr lang="nl-NL" sz="1800" dirty="0" smtClean="0"/>
              <a:t>Bijzonderheden</a:t>
            </a:r>
          </a:p>
          <a:p>
            <a:pPr marL="285750" indent="-285750">
              <a:buFontTx/>
              <a:buChar char="-"/>
            </a:pPr>
            <a:r>
              <a:rPr lang="nl-NL" sz="1800" dirty="0" smtClean="0"/>
              <a:t>A27 Noord</a:t>
            </a:r>
          </a:p>
          <a:p>
            <a:pPr marL="342900" indent="-342900">
              <a:buFontTx/>
              <a:buChar char="-"/>
            </a:pPr>
            <a:r>
              <a:rPr lang="nl-NL" sz="1800" dirty="0" smtClean="0"/>
              <a:t>A27/A28</a:t>
            </a:r>
          </a:p>
          <a:p>
            <a:pPr marL="342900" indent="-342900">
              <a:buFontTx/>
              <a:buChar char="-"/>
            </a:pPr>
            <a:r>
              <a:rPr lang="nl-NL" sz="1800" dirty="0" smtClean="0"/>
              <a:t>A27 Zuid</a:t>
            </a:r>
          </a:p>
          <a:p>
            <a:pPr marL="342900" indent="-342900">
              <a:buFontTx/>
              <a:buChar char="-"/>
            </a:pPr>
            <a:r>
              <a:rPr lang="nl-NL" sz="1800" dirty="0" smtClean="0"/>
              <a:t>A12</a:t>
            </a:r>
          </a:p>
          <a:p>
            <a:pPr marL="285750" indent="-285750">
              <a:buFont typeface="Arial" panose="020B0604020202020204" pitchFamily="34" charset="0"/>
              <a:buChar char="•"/>
            </a:pPr>
            <a:r>
              <a:rPr lang="nl-NL" sz="1800" dirty="0" smtClean="0"/>
              <a:t>Onderzoeken</a:t>
            </a:r>
            <a:r>
              <a:rPr lang="nl-NL" dirty="0" smtClean="0"/>
              <a:t> </a:t>
            </a:r>
            <a:endParaRPr lang="nl-NL" dirty="0"/>
          </a:p>
        </p:txBody>
      </p:sp>
    </p:spTree>
    <p:extLst>
      <p:ext uri="{BB962C8B-B14F-4D97-AF65-F5344CB8AC3E}">
        <p14:creationId xmlns:p14="http://schemas.microsoft.com/office/powerpoint/2010/main" val="2066826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5656" y="260648"/>
            <a:ext cx="6203776" cy="6287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77408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088" y="41275"/>
            <a:ext cx="7416800" cy="684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0016986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a:xfrm>
            <a:off x="468313" y="1295400"/>
            <a:ext cx="8402637" cy="400050"/>
          </a:xfrm>
        </p:spPr>
        <p:txBody>
          <a:bodyPr/>
          <a:lstStyle/>
          <a:p>
            <a:r>
              <a:rPr lang="nl-NL" altLang="nl-NL" smtClean="0"/>
              <a:t>Algemene scope</a:t>
            </a:r>
          </a:p>
        </p:txBody>
      </p:sp>
      <p:sp>
        <p:nvSpPr>
          <p:cNvPr id="24579" name="Tijdelijke aanduiding voor tekst 2"/>
          <p:cNvSpPr>
            <a:spLocks noGrp="1"/>
          </p:cNvSpPr>
          <p:nvPr>
            <p:ph type="body" sz="quarter" idx="11"/>
          </p:nvPr>
        </p:nvSpPr>
        <p:spPr>
          <a:xfrm>
            <a:off x="468313" y="2070100"/>
            <a:ext cx="8402637" cy="4140200"/>
          </a:xfrm>
        </p:spPr>
        <p:txBody>
          <a:bodyPr/>
          <a:lstStyle/>
          <a:p>
            <a:r>
              <a:rPr lang="nl-NL" altLang="nl-NL" dirty="0" smtClean="0"/>
              <a:t>Wegsysteem aanpassen</a:t>
            </a:r>
          </a:p>
          <a:p>
            <a:r>
              <a:rPr lang="nl-NL" altLang="nl-NL" dirty="0" smtClean="0"/>
              <a:t>DVM</a:t>
            </a:r>
          </a:p>
          <a:p>
            <a:r>
              <a:rPr lang="nl-NL" altLang="nl-NL" dirty="0" err="1" smtClean="0"/>
              <a:t>Dubbellaags</a:t>
            </a:r>
            <a:r>
              <a:rPr lang="nl-NL" altLang="nl-NL" dirty="0" smtClean="0"/>
              <a:t> ZOAB</a:t>
            </a:r>
          </a:p>
          <a:p>
            <a:r>
              <a:rPr lang="nl-NL" altLang="nl-NL" dirty="0" smtClean="0"/>
              <a:t>Onderdoorgangen, aandacht voor vormgeving, vrijheid om in te vullen</a:t>
            </a:r>
          </a:p>
          <a:p>
            <a:r>
              <a:rPr lang="nl-NL" altLang="nl-NL" dirty="0" smtClean="0"/>
              <a:t>Geluidsschermen, gedetailleerd vormgegeven in esthetisch programma van eisen; langs bijna hele tracé</a:t>
            </a:r>
          </a:p>
          <a:p>
            <a:endParaRPr lang="nl-NL" altLang="nl-NL" dirty="0" smtClean="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8586347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05638" y="36513"/>
            <a:ext cx="2138362" cy="278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tekst 2"/>
          <p:cNvSpPr>
            <a:spLocks noGrp="1"/>
          </p:cNvSpPr>
          <p:nvPr>
            <p:ph type="body" sz="quarter" idx="11"/>
          </p:nvPr>
        </p:nvSpPr>
        <p:spPr>
          <a:xfrm>
            <a:off x="423863" y="1557338"/>
            <a:ext cx="8402637" cy="4140200"/>
          </a:xfrm>
        </p:spPr>
        <p:txBody>
          <a:bodyPr/>
          <a:lstStyle/>
          <a:p>
            <a:pPr marL="0" indent="0">
              <a:buFont typeface="Arial" charset="0"/>
              <a:buNone/>
              <a:defRPr/>
            </a:pPr>
            <a:r>
              <a:rPr lang="nl-NL" sz="2400" dirty="0" smtClean="0">
                <a:solidFill>
                  <a:srgbClr val="007BC7"/>
                </a:solidFill>
              </a:rPr>
              <a:t>Scope A27 Noord</a:t>
            </a:r>
          </a:p>
          <a:p>
            <a:pPr>
              <a:defRPr/>
            </a:pPr>
            <a:endParaRPr lang="nl-NL" dirty="0" smtClean="0"/>
          </a:p>
          <a:p>
            <a:pPr>
              <a:defRPr/>
            </a:pPr>
            <a:endParaRPr lang="nl-NL" dirty="0" smtClean="0"/>
          </a:p>
          <a:p>
            <a:pPr>
              <a:defRPr/>
            </a:pPr>
            <a:r>
              <a:rPr lang="nl-NL" dirty="0" smtClean="0"/>
              <a:t>Ring Utrecht: verder uitbreiden naar 4 permanente rijstroken</a:t>
            </a:r>
          </a:p>
          <a:p>
            <a:pPr>
              <a:defRPr/>
            </a:pPr>
            <a:endParaRPr lang="nl-NL" dirty="0" smtClean="0"/>
          </a:p>
          <a:p>
            <a:pPr>
              <a:defRPr/>
            </a:pPr>
            <a:r>
              <a:rPr lang="nl-NL" dirty="0"/>
              <a:t>A27/A1:</a:t>
            </a:r>
          </a:p>
          <a:p>
            <a:pPr lvl="1">
              <a:defRPr/>
            </a:pPr>
            <a:r>
              <a:rPr lang="nl-NL" dirty="0"/>
              <a:t>Oost </a:t>
            </a:r>
            <a:r>
              <a:rPr lang="nl-NL" dirty="0" smtClean="0"/>
              <a:t>extra </a:t>
            </a:r>
            <a:r>
              <a:rPr lang="nl-NL" dirty="0"/>
              <a:t>1 rijstrook, totaal 3 + 1 spitsstrook</a:t>
            </a:r>
          </a:p>
          <a:p>
            <a:pPr lvl="1">
              <a:defRPr/>
            </a:pPr>
            <a:r>
              <a:rPr lang="nl-NL" dirty="0"/>
              <a:t>West extra </a:t>
            </a:r>
            <a:r>
              <a:rPr lang="nl-NL" dirty="0" smtClean="0"/>
              <a:t>1 </a:t>
            </a:r>
            <a:r>
              <a:rPr lang="nl-NL" dirty="0"/>
              <a:t>rijstrook, totaal 3</a:t>
            </a:r>
          </a:p>
          <a:p>
            <a:pPr>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545759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442913" y="1268413"/>
            <a:ext cx="8402637" cy="400050"/>
          </a:xfrm>
        </p:spPr>
        <p:txBody>
          <a:bodyPr/>
          <a:lstStyle/>
          <a:p>
            <a:r>
              <a:rPr lang="nl-NL" altLang="nl-NL" dirty="0" smtClean="0"/>
              <a:t>Scope A28/A27 </a:t>
            </a:r>
          </a:p>
        </p:txBody>
      </p:sp>
      <p:sp>
        <p:nvSpPr>
          <p:cNvPr id="7172" name="Tekstvak 3"/>
          <p:cNvSpPr txBox="1">
            <a:spLocks noChangeArrowheads="1"/>
          </p:cNvSpPr>
          <p:nvPr/>
        </p:nvSpPr>
        <p:spPr bwMode="auto">
          <a:xfrm>
            <a:off x="581025" y="2349500"/>
            <a:ext cx="621497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sz="2200">
                <a:solidFill>
                  <a:schemeClr val="tx1"/>
                </a:solidFill>
                <a:latin typeface="Verdana" pitchFamily="34" charset="0"/>
                <a:cs typeface="Arial" charset="0"/>
              </a:defRPr>
            </a:lvl1pPr>
            <a:lvl2pPr marL="742950" indent="-285750" eaLnBrk="0" hangingPunct="0">
              <a:defRPr sz="2200">
                <a:solidFill>
                  <a:schemeClr val="tx1"/>
                </a:solidFill>
                <a:latin typeface="Verdana" pitchFamily="34" charset="0"/>
                <a:cs typeface="Arial" charset="0"/>
              </a:defRPr>
            </a:lvl2pPr>
            <a:lvl3pPr marL="1143000" indent="-228600" eaLnBrk="0" hangingPunct="0">
              <a:defRPr sz="2200">
                <a:solidFill>
                  <a:schemeClr val="tx1"/>
                </a:solidFill>
                <a:latin typeface="Verdana" pitchFamily="34" charset="0"/>
                <a:cs typeface="Arial" charset="0"/>
              </a:defRPr>
            </a:lvl3pPr>
            <a:lvl4pPr marL="1600200" indent="-228600" eaLnBrk="0" hangingPunct="0">
              <a:defRPr sz="2200">
                <a:solidFill>
                  <a:schemeClr val="tx1"/>
                </a:solidFill>
                <a:latin typeface="Verdana" pitchFamily="34" charset="0"/>
                <a:cs typeface="Arial" charset="0"/>
              </a:defRPr>
            </a:lvl4pPr>
            <a:lvl5pPr marL="2057400" indent="-228600" eaLnBrk="0" hangingPunct="0">
              <a:defRPr sz="2200">
                <a:solidFill>
                  <a:schemeClr val="tx1"/>
                </a:solidFill>
                <a:latin typeface="Verdana" pitchFamily="34" charset="0"/>
                <a:cs typeface="Arial" charset="0"/>
              </a:defRPr>
            </a:lvl5pPr>
            <a:lvl6pPr marL="2514600" indent="-228600" eaLnBrk="0" fontAlgn="base" hangingPunct="0">
              <a:spcBef>
                <a:spcPct val="0"/>
              </a:spcBef>
              <a:spcAft>
                <a:spcPct val="0"/>
              </a:spcAft>
              <a:defRPr sz="2200">
                <a:solidFill>
                  <a:schemeClr val="tx1"/>
                </a:solidFill>
                <a:latin typeface="Verdana" pitchFamily="34" charset="0"/>
                <a:cs typeface="Arial" charset="0"/>
              </a:defRPr>
            </a:lvl6pPr>
            <a:lvl7pPr marL="2971800" indent="-228600" eaLnBrk="0" fontAlgn="base" hangingPunct="0">
              <a:spcBef>
                <a:spcPct val="0"/>
              </a:spcBef>
              <a:spcAft>
                <a:spcPct val="0"/>
              </a:spcAft>
              <a:defRPr sz="2200">
                <a:solidFill>
                  <a:schemeClr val="tx1"/>
                </a:solidFill>
                <a:latin typeface="Verdana" pitchFamily="34" charset="0"/>
                <a:cs typeface="Arial" charset="0"/>
              </a:defRPr>
            </a:lvl7pPr>
            <a:lvl8pPr marL="3429000" indent="-228600" eaLnBrk="0" fontAlgn="base" hangingPunct="0">
              <a:spcBef>
                <a:spcPct val="0"/>
              </a:spcBef>
              <a:spcAft>
                <a:spcPct val="0"/>
              </a:spcAft>
              <a:defRPr sz="2200">
                <a:solidFill>
                  <a:schemeClr val="tx1"/>
                </a:solidFill>
                <a:latin typeface="Verdana" pitchFamily="34" charset="0"/>
                <a:cs typeface="Arial" charset="0"/>
              </a:defRPr>
            </a:lvl8pPr>
            <a:lvl9pPr marL="3886200" indent="-228600" eaLnBrk="0" fontAlgn="base" hangingPunct="0">
              <a:spcBef>
                <a:spcPct val="0"/>
              </a:spcBef>
              <a:spcAft>
                <a:spcPct val="0"/>
              </a:spcAft>
              <a:defRPr sz="2200">
                <a:solidFill>
                  <a:schemeClr val="tx1"/>
                </a:solidFill>
                <a:latin typeface="Verdana" pitchFamily="34" charset="0"/>
                <a:cs typeface="Arial" charset="0"/>
              </a:defRPr>
            </a:lvl9pPr>
          </a:lstStyle>
          <a:p>
            <a:pPr eaLnBrk="1" hangingPunct="1">
              <a:buFont typeface="Arial" panose="020B0604020202020204" pitchFamily="34" charset="0"/>
              <a:buChar char="•"/>
              <a:defRPr/>
            </a:pPr>
            <a:r>
              <a:rPr lang="nl-NL" altLang="nl-NL" sz="1800" dirty="0" smtClean="0"/>
              <a:t>Reconstructie Knooppunt </a:t>
            </a:r>
            <a:r>
              <a:rPr lang="nl-NL" altLang="nl-NL" sz="1800" dirty="0" err="1" smtClean="0"/>
              <a:t>Rijnsweerd</a:t>
            </a:r>
            <a:endParaRPr lang="nl-NL" altLang="nl-NL" sz="1800" dirty="0" smtClean="0"/>
          </a:p>
          <a:p>
            <a:pPr lvl="1" eaLnBrk="1" hangingPunct="1">
              <a:buFontTx/>
              <a:buChar char="-"/>
              <a:defRPr/>
            </a:pPr>
            <a:r>
              <a:rPr lang="nl-NL" altLang="nl-NL" sz="1800" dirty="0" smtClean="0"/>
              <a:t>Van 2 naar 4 hoogteniveaus</a:t>
            </a:r>
          </a:p>
          <a:p>
            <a:pPr lvl="1" eaLnBrk="1" hangingPunct="1">
              <a:buFontTx/>
              <a:buChar char="-"/>
              <a:defRPr/>
            </a:pPr>
            <a:r>
              <a:rPr lang="nl-NL" altLang="nl-NL" sz="1800" dirty="0" smtClean="0"/>
              <a:t>Grote kunstwerken: 	- Fly</a:t>
            </a:r>
            <a:r>
              <a:rPr lang="nl-NL" altLang="nl-NL" sz="1800" dirty="0"/>
              <a:t>-</a:t>
            </a:r>
            <a:r>
              <a:rPr lang="nl-NL" altLang="nl-NL" sz="1800" dirty="0" smtClean="0"/>
              <a:t>overs, </a:t>
            </a:r>
          </a:p>
          <a:p>
            <a:pPr lvl="8" eaLnBrk="1" hangingPunct="1">
              <a:buFontTx/>
              <a:buChar char="-"/>
              <a:defRPr/>
            </a:pPr>
            <a:r>
              <a:rPr lang="nl-NL" altLang="nl-NL" sz="1800" dirty="0" smtClean="0"/>
              <a:t>Pergola’s, </a:t>
            </a:r>
          </a:p>
          <a:p>
            <a:pPr lvl="8" eaLnBrk="1" hangingPunct="1">
              <a:buFontTx/>
              <a:buChar char="-"/>
              <a:defRPr/>
            </a:pPr>
            <a:r>
              <a:rPr lang="nl-NL" altLang="nl-NL" sz="1800" dirty="0" smtClean="0"/>
              <a:t>Bakconstructies</a:t>
            </a:r>
          </a:p>
          <a:p>
            <a:pPr lvl="8" eaLnBrk="1" hangingPunct="1">
              <a:buFontTx/>
              <a:buChar char="-"/>
              <a:defRPr/>
            </a:pPr>
            <a:r>
              <a:rPr lang="nl-NL" altLang="nl-NL" sz="1800" dirty="0" smtClean="0"/>
              <a:t>“Centraal viaduct”</a:t>
            </a:r>
          </a:p>
          <a:p>
            <a:pPr lvl="1" eaLnBrk="1" hangingPunct="1">
              <a:buFontTx/>
              <a:buChar char="-"/>
              <a:defRPr/>
            </a:pPr>
            <a:r>
              <a:rPr lang="nl-NL" altLang="nl-NL" sz="1800" dirty="0" smtClean="0"/>
              <a:t>Hoge keerwanden</a:t>
            </a:r>
          </a:p>
          <a:p>
            <a:pPr eaLnBrk="1" hangingPunct="1">
              <a:buFont typeface="Arial" panose="020B0604020202020204" pitchFamily="34" charset="0"/>
              <a:buChar char="•"/>
              <a:defRPr/>
            </a:pPr>
            <a:r>
              <a:rPr lang="nl-NL" altLang="nl-NL" sz="1800" dirty="0"/>
              <a:t>Aansluiting Uithof vernieuwd</a:t>
            </a:r>
          </a:p>
          <a:p>
            <a:pPr marL="0" indent="0" eaLnBrk="1" hangingPunct="1">
              <a:defRPr/>
            </a:pPr>
            <a:endParaRPr lang="nl-NL" altLang="nl-NL" sz="1800" dirty="0" smtClean="0"/>
          </a:p>
          <a:p>
            <a:pPr eaLnBrk="1" hangingPunct="1">
              <a:buFontTx/>
              <a:buChar char="-"/>
              <a:defRPr/>
            </a:pPr>
            <a:endParaRPr lang="nl-NL" altLang="nl-NL" dirty="0" smtClean="0"/>
          </a:p>
        </p:txBody>
      </p:sp>
      <p:pic>
        <p:nvPicPr>
          <p:cNvPr id="6148"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35825" y="165100"/>
            <a:ext cx="1847850" cy="2338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3" name="Rechthoek 2"/>
          <p:cNvSpPr/>
          <p:nvPr/>
        </p:nvSpPr>
        <p:spPr>
          <a:xfrm>
            <a:off x="467544" y="1772816"/>
            <a:ext cx="2133918" cy="400110"/>
          </a:xfrm>
          <a:prstGeom prst="rect">
            <a:avLst/>
          </a:prstGeom>
        </p:spPr>
        <p:txBody>
          <a:bodyPr wrap="none">
            <a:spAutoFit/>
          </a:bodyPr>
          <a:lstStyle/>
          <a:p>
            <a:pPr eaLnBrk="1" hangingPunct="1"/>
            <a:r>
              <a:rPr lang="nl-NL" altLang="nl-NL" sz="2000" dirty="0"/>
              <a:t>In grote lijnen:</a:t>
            </a:r>
          </a:p>
        </p:txBody>
      </p:sp>
    </p:spTree>
    <p:extLst>
      <p:ext uri="{BB962C8B-B14F-4D97-AF65-F5344CB8AC3E}">
        <p14:creationId xmlns:p14="http://schemas.microsoft.com/office/powerpoint/2010/main" val="38119686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a:xfrm>
            <a:off x="468313" y="1295400"/>
            <a:ext cx="8402637" cy="400050"/>
          </a:xfrm>
        </p:spPr>
        <p:txBody>
          <a:bodyPr/>
          <a:lstStyle/>
          <a:p>
            <a:r>
              <a:rPr lang="nl-NL" altLang="nl-NL" smtClean="0"/>
              <a:t>Scope A28/A27 </a:t>
            </a:r>
          </a:p>
        </p:txBody>
      </p:sp>
      <p:pic>
        <p:nvPicPr>
          <p:cNvPr id="7172"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35825" y="165100"/>
            <a:ext cx="1847850" cy="2338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594" y="1700808"/>
            <a:ext cx="5400934" cy="2758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58122" y="3356992"/>
            <a:ext cx="4850308" cy="288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p:cNvSpPr txBox="1"/>
          <p:nvPr/>
        </p:nvSpPr>
        <p:spPr>
          <a:xfrm>
            <a:off x="95594" y="4437112"/>
            <a:ext cx="2688557" cy="430887"/>
          </a:xfrm>
          <a:prstGeom prst="rect">
            <a:avLst/>
          </a:prstGeom>
          <a:noFill/>
        </p:spPr>
        <p:txBody>
          <a:bodyPr wrap="none" rtlCol="0">
            <a:spAutoFit/>
          </a:bodyPr>
          <a:lstStyle/>
          <a:p>
            <a:r>
              <a:rPr lang="nl-NL" dirty="0" smtClean="0"/>
              <a:t>Aansluiting Uithof</a:t>
            </a:r>
            <a:endParaRPr lang="nl-NL" dirty="0"/>
          </a:p>
        </p:txBody>
      </p:sp>
      <p:sp>
        <p:nvSpPr>
          <p:cNvPr id="4" name="Rechthoek 3"/>
          <p:cNvSpPr/>
          <p:nvPr/>
        </p:nvSpPr>
        <p:spPr>
          <a:xfrm>
            <a:off x="336501" y="4867999"/>
            <a:ext cx="4572000" cy="1477328"/>
          </a:xfrm>
          <a:prstGeom prst="rect">
            <a:avLst/>
          </a:prstGeom>
        </p:spPr>
        <p:txBody>
          <a:bodyPr>
            <a:spAutoFit/>
          </a:bodyPr>
          <a:lstStyle/>
          <a:p>
            <a:pPr marL="285750" indent="-285750">
              <a:buFont typeface="Arial" panose="020B0604020202020204" pitchFamily="34" charset="0"/>
              <a:buChar char="•"/>
              <a:defRPr/>
            </a:pPr>
            <a:r>
              <a:rPr lang="nl-NL" altLang="nl-NL" sz="1800" dirty="0"/>
              <a:t>Langer en breder </a:t>
            </a:r>
            <a:r>
              <a:rPr lang="nl-NL" altLang="nl-NL" sz="1800" dirty="0" smtClean="0"/>
              <a:t>kunstwerk</a:t>
            </a:r>
          </a:p>
          <a:p>
            <a:pPr marL="285750" indent="-285750">
              <a:buFont typeface="Arial" panose="020B0604020202020204" pitchFamily="34" charset="0"/>
              <a:buChar char="•"/>
              <a:defRPr/>
            </a:pPr>
            <a:r>
              <a:rPr lang="nl-NL" altLang="nl-NL" sz="1800" dirty="0" smtClean="0"/>
              <a:t>Aansluitingen</a:t>
            </a:r>
            <a:r>
              <a:rPr lang="nl-NL" altLang="nl-NL" sz="1800" dirty="0"/>
              <a:t>: 1 nieuw en 2 aangepast</a:t>
            </a:r>
          </a:p>
          <a:p>
            <a:pPr marL="285750" indent="-285750">
              <a:buFont typeface="Arial" panose="020B0604020202020204" pitchFamily="34" charset="0"/>
              <a:buChar char="•"/>
              <a:defRPr/>
            </a:pPr>
            <a:r>
              <a:rPr lang="nl-NL" altLang="nl-NL" sz="1800" dirty="0"/>
              <a:t>Ambulance </a:t>
            </a:r>
            <a:r>
              <a:rPr lang="nl-NL" altLang="nl-NL" sz="1800" dirty="0" smtClean="0"/>
              <a:t>stroken</a:t>
            </a:r>
            <a:endParaRPr lang="nl-NL" altLang="nl-NL" sz="1800" dirty="0"/>
          </a:p>
        </p:txBody>
      </p:sp>
    </p:spTree>
    <p:extLst>
      <p:ext uri="{BB962C8B-B14F-4D97-AF65-F5344CB8AC3E}">
        <p14:creationId xmlns:p14="http://schemas.microsoft.com/office/powerpoint/2010/main" val="2417403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a:xfrm>
            <a:off x="442913" y="1268413"/>
            <a:ext cx="8402637" cy="400050"/>
          </a:xfrm>
        </p:spPr>
        <p:txBody>
          <a:bodyPr/>
          <a:lstStyle/>
          <a:p>
            <a:r>
              <a:rPr lang="nl-NL" altLang="nl-NL" smtClean="0"/>
              <a:t>Scope A28/A27</a:t>
            </a:r>
          </a:p>
        </p:txBody>
      </p:sp>
      <p:pic>
        <p:nvPicPr>
          <p:cNvPr id="819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3438" y="1773238"/>
            <a:ext cx="4051300" cy="332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6600" y="1741488"/>
            <a:ext cx="5773738" cy="455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4" descr="U:\4. Mail bijvoegen\655px-Knooppunt_Rijnsweerd_201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1038" y="2349500"/>
            <a:ext cx="4105275"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hthoek 1"/>
          <p:cNvSpPr>
            <a:spLocks noChangeArrowheads="1"/>
          </p:cNvSpPr>
          <p:nvPr/>
        </p:nvSpPr>
        <p:spPr bwMode="auto">
          <a:xfrm>
            <a:off x="674688" y="1741488"/>
            <a:ext cx="375761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a:solidFill>
                  <a:schemeClr val="tx1"/>
                </a:solidFill>
              </a:rPr>
              <a:t>Reconstructie Rijnsweerd</a:t>
            </a:r>
          </a:p>
        </p:txBody>
      </p:sp>
      <p:pic>
        <p:nvPicPr>
          <p:cNvPr id="8199"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35825" y="25400"/>
            <a:ext cx="1847850" cy="2338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752879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a:xfrm>
            <a:off x="468313" y="1295400"/>
            <a:ext cx="8402637" cy="400050"/>
          </a:xfrm>
        </p:spPr>
        <p:txBody>
          <a:bodyPr/>
          <a:lstStyle/>
          <a:p>
            <a:r>
              <a:rPr lang="nl-NL" altLang="nl-NL" smtClean="0"/>
              <a:t>Scope A28/A27</a:t>
            </a:r>
          </a:p>
        </p:txBody>
      </p:sp>
      <p:pic>
        <p:nvPicPr>
          <p:cNvPr id="9221"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950" y="2349500"/>
            <a:ext cx="496252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22" name="Rechthoek 1"/>
          <p:cNvSpPr>
            <a:spLocks noChangeArrowheads="1"/>
          </p:cNvSpPr>
          <p:nvPr/>
        </p:nvSpPr>
        <p:spPr bwMode="auto">
          <a:xfrm>
            <a:off x="709613" y="1773238"/>
            <a:ext cx="76531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dirty="0">
                <a:solidFill>
                  <a:schemeClr val="tx1"/>
                </a:solidFill>
              </a:rPr>
              <a:t>Reconstructie </a:t>
            </a:r>
            <a:r>
              <a:rPr lang="nl-NL" altLang="nl-NL" dirty="0" err="1" smtClean="0">
                <a:solidFill>
                  <a:schemeClr val="tx1"/>
                </a:solidFill>
              </a:rPr>
              <a:t>Rijnsweerd</a:t>
            </a:r>
            <a:r>
              <a:rPr lang="nl-NL" altLang="nl-NL" dirty="0" smtClean="0">
                <a:solidFill>
                  <a:schemeClr val="tx1"/>
                </a:solidFill>
              </a:rPr>
              <a:t>, illustratie hoogte niveaus:</a:t>
            </a:r>
            <a:endParaRPr lang="nl-NL" altLang="nl-NL" dirty="0">
              <a:solidFill>
                <a:schemeClr val="tx1"/>
              </a:solidFill>
            </a:endParaRP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19625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a:xfrm>
            <a:off x="395288" y="1268413"/>
            <a:ext cx="8402637" cy="400050"/>
          </a:xfrm>
        </p:spPr>
        <p:txBody>
          <a:bodyPr/>
          <a:lstStyle/>
          <a:p>
            <a:r>
              <a:rPr lang="nl-NL" altLang="nl-NL" smtClean="0"/>
              <a:t>Scope A28/A27</a:t>
            </a:r>
          </a:p>
        </p:txBody>
      </p:sp>
      <p:sp>
        <p:nvSpPr>
          <p:cNvPr id="3"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defRPr/>
            </a:pPr>
            <a:r>
              <a:rPr lang="nl-NL" altLang="nl-NL" sz="2200" dirty="0"/>
              <a:t>Grootste </a:t>
            </a:r>
            <a:r>
              <a:rPr lang="nl-NL" altLang="nl-NL" sz="2200" dirty="0" smtClean="0"/>
              <a:t>uitdagingen knooppunt </a:t>
            </a:r>
            <a:r>
              <a:rPr lang="nl-NL" altLang="nl-NL" sz="2200" dirty="0" err="1" smtClean="0"/>
              <a:t>Rijnsweerd</a:t>
            </a:r>
            <a:r>
              <a:rPr lang="nl-NL" altLang="nl-NL" sz="2200" dirty="0" smtClean="0"/>
              <a:t>:</a:t>
            </a:r>
          </a:p>
          <a:p>
            <a:pPr marL="0" indent="0">
              <a:buFont typeface="Arial" charset="0"/>
              <a:buNone/>
              <a:defRPr/>
            </a:pPr>
            <a:endParaRPr lang="nl-NL" altLang="nl-NL" sz="2200" dirty="0" smtClean="0"/>
          </a:p>
          <a:p>
            <a:pPr>
              <a:defRPr/>
            </a:pPr>
            <a:r>
              <a:rPr lang="nl-NL" dirty="0" smtClean="0"/>
              <a:t>Verkeer moet doorgang blijven vinden</a:t>
            </a:r>
          </a:p>
          <a:p>
            <a:pPr>
              <a:defRPr/>
            </a:pPr>
            <a:r>
              <a:rPr lang="nl-NL" dirty="0" smtClean="0"/>
              <a:t>Vele kunstwerken</a:t>
            </a:r>
          </a:p>
          <a:p>
            <a:pPr>
              <a:defRPr/>
            </a:pPr>
            <a:r>
              <a:rPr lang="nl-NL" dirty="0" smtClean="0"/>
              <a:t>Ingesloten werkterreinen</a:t>
            </a:r>
          </a:p>
          <a:p>
            <a:pPr>
              <a:defRPr/>
            </a:pPr>
            <a:r>
              <a:rPr lang="nl-NL" dirty="0" smtClean="0"/>
              <a:t>Grote hoogteverschillen</a:t>
            </a:r>
          </a:p>
          <a:p>
            <a:pPr>
              <a:defRPr/>
            </a:pPr>
            <a:r>
              <a:rPr lang="nl-NL" dirty="0" smtClean="0"/>
              <a:t>Lange </a:t>
            </a:r>
            <a:r>
              <a:rPr lang="nl-NL" dirty="0"/>
              <a:t>doorlooptijd</a:t>
            </a:r>
          </a:p>
          <a:p>
            <a:pPr>
              <a:defRPr/>
            </a:pPr>
            <a:endParaRPr lang="nl-NL" dirty="0" smtClean="0"/>
          </a:p>
          <a:p>
            <a:pPr>
              <a:defRPr/>
            </a:pPr>
            <a:endParaRPr lang="nl-NL" dirty="0"/>
          </a:p>
          <a:p>
            <a:pPr marL="0" indent="0">
              <a:buFont typeface="Arial" charset="0"/>
              <a:buNone/>
              <a:defRPr/>
            </a:pPr>
            <a:r>
              <a:rPr lang="nl-NL" dirty="0" smtClean="0"/>
              <a:t>Op dit moment gesprek met verkeersmanager en omgevingspartijen t.b.v. randvoorwaarden.</a:t>
            </a:r>
          </a:p>
          <a:p>
            <a:pPr marL="0" indent="0">
              <a:buFont typeface="Arial" charset="0"/>
              <a:buNone/>
              <a:defRPr/>
            </a:pPr>
            <a:endParaRPr lang="nl-NL" dirty="0"/>
          </a:p>
          <a:p>
            <a:pPr marL="0" indent="0">
              <a:buFont typeface="Arial" charset="0"/>
              <a:buNone/>
              <a:defRPr/>
            </a:pPr>
            <a:endParaRPr lang="nl-NL" dirty="0"/>
          </a:p>
        </p:txBody>
      </p:sp>
      <p:pic>
        <p:nvPicPr>
          <p:cNvPr id="10244"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35825" y="25400"/>
            <a:ext cx="1847850" cy="2338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5622337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468313" y="1295400"/>
            <a:ext cx="8402637" cy="400050"/>
          </a:xfrm>
        </p:spPr>
        <p:txBody>
          <a:bodyPr/>
          <a:lstStyle/>
          <a:p>
            <a:r>
              <a:rPr lang="nl-NL" altLang="nl-NL" dirty="0" smtClean="0"/>
              <a:t>Scope A27 Zuid</a:t>
            </a:r>
          </a:p>
        </p:txBody>
      </p:sp>
      <p:sp>
        <p:nvSpPr>
          <p:cNvPr id="13315"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defRPr/>
            </a:pPr>
            <a:r>
              <a:rPr lang="nl-NL" altLang="nl-NL" sz="2000" dirty="0"/>
              <a:t>In grote </a:t>
            </a:r>
            <a:r>
              <a:rPr lang="nl-NL" altLang="nl-NL" sz="2000" dirty="0" smtClean="0"/>
              <a:t>lijnen</a:t>
            </a:r>
            <a:r>
              <a:rPr lang="nl-NL" altLang="nl-NL" sz="2200" dirty="0" smtClean="0"/>
              <a:t>:</a:t>
            </a:r>
          </a:p>
          <a:p>
            <a:pPr marL="0" indent="0">
              <a:buFont typeface="Arial" charset="0"/>
              <a:buNone/>
              <a:defRPr/>
            </a:pPr>
            <a:endParaRPr lang="nl-NL" altLang="nl-NL" sz="2200" dirty="0" smtClean="0"/>
          </a:p>
          <a:p>
            <a:pPr>
              <a:defRPr/>
            </a:pPr>
            <a:r>
              <a:rPr lang="nl-NL" altLang="nl-NL" dirty="0" smtClean="0"/>
              <a:t>A27 Wegverbreding, bakconstructie</a:t>
            </a:r>
          </a:p>
          <a:p>
            <a:pPr>
              <a:defRPr/>
            </a:pPr>
            <a:r>
              <a:rPr lang="nl-NL" altLang="nl-NL" dirty="0" smtClean="0"/>
              <a:t>Bouwen van dak boven de A27</a:t>
            </a:r>
          </a:p>
          <a:p>
            <a:pPr>
              <a:defRPr/>
            </a:pPr>
            <a:r>
              <a:rPr lang="nl-NL" altLang="nl-NL" dirty="0" smtClean="0"/>
              <a:t>Verbreden van de weg binnen de folieconstructie</a:t>
            </a:r>
          </a:p>
          <a:p>
            <a:pPr>
              <a:defRPr/>
            </a:pPr>
            <a:r>
              <a:rPr lang="nl-NL" altLang="nl-NL" dirty="0" smtClean="0"/>
              <a:t>Verlengen spoorviaducten</a:t>
            </a:r>
          </a:p>
          <a:p>
            <a:pPr>
              <a:defRPr/>
            </a:pPr>
            <a:r>
              <a:rPr lang="nl-NL" altLang="nl-NL" dirty="0" smtClean="0"/>
              <a:t>Aanpassen van knooppunt Lunetten</a:t>
            </a:r>
          </a:p>
          <a:p>
            <a:pPr>
              <a:defRPr/>
            </a:pPr>
            <a:r>
              <a:rPr lang="nl-NL" altLang="nl-NL" dirty="0" smtClean="0"/>
              <a:t>Geluidschermen naast folie</a:t>
            </a:r>
          </a:p>
          <a:p>
            <a:pPr marL="0" indent="0">
              <a:buNone/>
              <a:defRPr/>
            </a:pPr>
            <a:endParaRPr lang="nl-NL" altLang="nl-NL" dirty="0" smtClean="0"/>
          </a:p>
          <a:p>
            <a:pPr marL="0" indent="0">
              <a:buNone/>
              <a:defRPr/>
            </a:pPr>
            <a:endParaRPr lang="nl-NL" altLang="nl-NL" dirty="0" smtClean="0"/>
          </a:p>
        </p:txBody>
      </p:sp>
      <p:pic>
        <p:nvPicPr>
          <p:cNvPr id="11268"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6092979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466725" y="1268413"/>
            <a:ext cx="8402638" cy="400050"/>
          </a:xfrm>
        </p:spPr>
        <p:txBody>
          <a:bodyPr/>
          <a:lstStyle/>
          <a:p>
            <a:pPr eaLnBrk="1" hangingPunct="1"/>
            <a:r>
              <a:rPr lang="nl-NL" altLang="nl-NL" dirty="0" smtClean="0"/>
              <a:t>Scope A27 Zuid</a:t>
            </a:r>
          </a:p>
        </p:txBody>
      </p:sp>
      <p:sp>
        <p:nvSpPr>
          <p:cNvPr id="13315" name="Tekstvak 1"/>
          <p:cNvSpPr txBox="1">
            <a:spLocks noChangeArrowheads="1"/>
          </p:cNvSpPr>
          <p:nvPr/>
        </p:nvSpPr>
        <p:spPr bwMode="auto">
          <a:xfrm>
            <a:off x="458788" y="2133600"/>
            <a:ext cx="39645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dirty="0" smtClean="0">
                <a:solidFill>
                  <a:schemeClr val="tx1"/>
                </a:solidFill>
              </a:rPr>
              <a:t>Bak constructie situatie nu</a:t>
            </a:r>
            <a:endParaRPr lang="nl-NL" altLang="nl-NL" dirty="0">
              <a:solidFill>
                <a:schemeClr val="tx1"/>
              </a:solidFill>
            </a:endParaRPr>
          </a:p>
        </p:txBody>
      </p:sp>
      <p:pic>
        <p:nvPicPr>
          <p:cNvPr id="13316"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47813" y="2551113"/>
            <a:ext cx="6024562" cy="3379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3917172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a:xfrm>
            <a:off x="468313" y="1295400"/>
            <a:ext cx="8402637" cy="400050"/>
          </a:xfrm>
        </p:spPr>
        <p:txBody>
          <a:bodyPr/>
          <a:lstStyle/>
          <a:p>
            <a:r>
              <a:rPr lang="nl-NL" altLang="nl-NL" dirty="0" smtClean="0"/>
              <a:t>Scope A27 Zuid</a:t>
            </a:r>
          </a:p>
        </p:txBody>
      </p:sp>
      <p:sp>
        <p:nvSpPr>
          <p:cNvPr id="14339"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pPr>
            <a:r>
              <a:rPr lang="nl-NL" altLang="nl-NL" sz="2200" dirty="0" smtClean="0"/>
              <a:t>Verbreden huidige bak met 2x 15 meter</a:t>
            </a:r>
          </a:p>
        </p:txBody>
      </p:sp>
      <p:pic>
        <p:nvPicPr>
          <p:cNvPr id="14340"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9750" y="3356992"/>
            <a:ext cx="8489950" cy="1595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5033119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2"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04881" y="-50800"/>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2" name="Titel 1"/>
          <p:cNvSpPr>
            <a:spLocks noGrp="1"/>
          </p:cNvSpPr>
          <p:nvPr>
            <p:ph type="title"/>
          </p:nvPr>
        </p:nvSpPr>
        <p:spPr>
          <a:xfrm>
            <a:off x="468313" y="1295400"/>
            <a:ext cx="8402637" cy="400050"/>
          </a:xfrm>
        </p:spPr>
        <p:txBody>
          <a:bodyPr/>
          <a:lstStyle/>
          <a:p>
            <a:pPr eaLnBrk="1" hangingPunct="1"/>
            <a:r>
              <a:rPr lang="nl-NL" altLang="nl-NL" smtClean="0"/>
              <a:t>Scope A27 Zuid</a:t>
            </a:r>
          </a:p>
        </p:txBody>
      </p:sp>
      <p:pic>
        <p:nvPicPr>
          <p:cNvPr id="1536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86175" y="2620963"/>
            <a:ext cx="511175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8763" y="2266950"/>
            <a:ext cx="3108325" cy="30972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5" name="Tekstvak 5"/>
          <p:cNvSpPr txBox="1">
            <a:spLocks noChangeArrowheads="1"/>
          </p:cNvSpPr>
          <p:nvPr/>
        </p:nvSpPr>
        <p:spPr bwMode="auto">
          <a:xfrm>
            <a:off x="6264275" y="2327275"/>
            <a:ext cx="1403350" cy="415925"/>
          </a:xfrm>
          <a:prstGeom prst="rect">
            <a:avLst/>
          </a:prstGeom>
          <a:solidFill>
            <a:schemeClr val="bg1"/>
          </a:solidFill>
          <a:ln w="9525">
            <a:solidFill>
              <a:schemeClr val="tx1"/>
            </a:solidFill>
            <a:miter lim="800000"/>
            <a:headEnd/>
            <a:tailEnd/>
          </a:ln>
        </p:spPr>
        <p:txBody>
          <a:bodyPr>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sz="1000" dirty="0">
                <a:solidFill>
                  <a:schemeClr val="tx1"/>
                </a:solidFill>
              </a:rPr>
              <a:t>Evt. nieuw steunpunt</a:t>
            </a:r>
          </a:p>
        </p:txBody>
      </p:sp>
      <p:sp>
        <p:nvSpPr>
          <p:cNvPr id="15366" name="Tekstvak 6"/>
          <p:cNvSpPr txBox="1">
            <a:spLocks noChangeArrowheads="1"/>
          </p:cNvSpPr>
          <p:nvPr/>
        </p:nvSpPr>
        <p:spPr bwMode="auto">
          <a:xfrm>
            <a:off x="5003800" y="2495550"/>
            <a:ext cx="936625" cy="246063"/>
          </a:xfrm>
          <a:prstGeom prst="rect">
            <a:avLst/>
          </a:prstGeom>
          <a:solidFill>
            <a:schemeClr val="bg1"/>
          </a:solidFill>
          <a:ln w="9525">
            <a:solidFill>
              <a:schemeClr val="tx1"/>
            </a:solidFill>
            <a:miter lim="800000"/>
            <a:headEnd/>
            <a:tailEnd/>
          </a:ln>
        </p:spPr>
        <p:txBody>
          <a:bodyPr>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sz="1000">
                <a:solidFill>
                  <a:schemeClr val="tx1"/>
                </a:solidFill>
              </a:rPr>
              <a:t>“Dak”</a:t>
            </a:r>
          </a:p>
        </p:txBody>
      </p:sp>
      <p:sp>
        <p:nvSpPr>
          <p:cNvPr id="15367" name="Tekstvak 7"/>
          <p:cNvSpPr txBox="1">
            <a:spLocks noChangeArrowheads="1"/>
          </p:cNvSpPr>
          <p:nvPr/>
        </p:nvSpPr>
        <p:spPr bwMode="auto">
          <a:xfrm>
            <a:off x="3803650" y="2620963"/>
            <a:ext cx="1008063" cy="246062"/>
          </a:xfrm>
          <a:prstGeom prst="rect">
            <a:avLst/>
          </a:prstGeom>
          <a:solidFill>
            <a:schemeClr val="bg1"/>
          </a:solidFill>
          <a:ln w="9525">
            <a:solidFill>
              <a:schemeClr val="tx1"/>
            </a:solidFill>
            <a:miter lim="800000"/>
            <a:headEnd/>
            <a:tailEnd/>
          </a:ln>
        </p:spPr>
        <p:txBody>
          <a:bodyPr>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sz="1000">
                <a:solidFill>
                  <a:schemeClr val="tx1"/>
                </a:solidFill>
              </a:rPr>
              <a:t>Verbreding</a:t>
            </a:r>
          </a:p>
        </p:txBody>
      </p:sp>
      <p:sp>
        <p:nvSpPr>
          <p:cNvPr id="15368" name="Tekstvak 12"/>
          <p:cNvSpPr txBox="1">
            <a:spLocks noChangeArrowheads="1"/>
          </p:cNvSpPr>
          <p:nvPr/>
        </p:nvSpPr>
        <p:spPr bwMode="auto">
          <a:xfrm>
            <a:off x="7667625" y="2665413"/>
            <a:ext cx="1008063" cy="246062"/>
          </a:xfrm>
          <a:prstGeom prst="rect">
            <a:avLst/>
          </a:prstGeom>
          <a:solidFill>
            <a:schemeClr val="bg1"/>
          </a:solidFill>
          <a:ln w="9525">
            <a:solidFill>
              <a:schemeClr val="tx1"/>
            </a:solidFill>
            <a:miter lim="800000"/>
            <a:headEnd/>
            <a:tailEnd/>
          </a:ln>
        </p:spPr>
        <p:txBody>
          <a:bodyPr>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sz="1000">
                <a:solidFill>
                  <a:schemeClr val="tx1"/>
                </a:solidFill>
              </a:rPr>
              <a:t>Verbreding</a:t>
            </a:r>
          </a:p>
        </p:txBody>
      </p:sp>
      <p:sp>
        <p:nvSpPr>
          <p:cNvPr id="15369" name="Tekstvak 8"/>
          <p:cNvSpPr txBox="1">
            <a:spLocks noChangeArrowheads="1"/>
          </p:cNvSpPr>
          <p:nvPr/>
        </p:nvSpPr>
        <p:spPr bwMode="auto">
          <a:xfrm>
            <a:off x="5076825" y="5167313"/>
            <a:ext cx="40538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sz="1800" dirty="0">
                <a:solidFill>
                  <a:schemeClr val="tx1"/>
                </a:solidFill>
              </a:rPr>
              <a:t>Illustratie doorsnede </a:t>
            </a:r>
            <a:r>
              <a:rPr lang="nl-NL" altLang="nl-NL" sz="1800" dirty="0" smtClean="0">
                <a:solidFill>
                  <a:schemeClr val="tx1"/>
                </a:solidFill>
              </a:rPr>
              <a:t>bak, variant</a:t>
            </a:r>
          </a:p>
          <a:p>
            <a:pPr eaLnBrk="1" hangingPunct="1">
              <a:spcBef>
                <a:spcPct val="0"/>
              </a:spcBef>
              <a:buFontTx/>
              <a:buNone/>
            </a:pPr>
            <a:r>
              <a:rPr lang="nl-NL" altLang="nl-NL" sz="1800" dirty="0">
                <a:solidFill>
                  <a:schemeClr val="tx1"/>
                </a:solidFill>
              </a:rPr>
              <a:t>m</a:t>
            </a:r>
            <a:r>
              <a:rPr lang="nl-NL" altLang="nl-NL" sz="1800" dirty="0" smtClean="0">
                <a:solidFill>
                  <a:schemeClr val="tx1"/>
                </a:solidFill>
              </a:rPr>
              <a:t>et tussensteunpunt.</a:t>
            </a:r>
            <a:endParaRPr lang="nl-NL" altLang="nl-NL" sz="1800" dirty="0">
              <a:solidFill>
                <a:schemeClr val="tx1"/>
              </a:solidFill>
            </a:endParaRPr>
          </a:p>
        </p:txBody>
      </p:sp>
      <p:sp>
        <p:nvSpPr>
          <p:cNvPr id="15370" name="Tekstvak 9"/>
          <p:cNvSpPr txBox="1">
            <a:spLocks noChangeArrowheads="1"/>
          </p:cNvSpPr>
          <p:nvPr/>
        </p:nvSpPr>
        <p:spPr bwMode="auto">
          <a:xfrm>
            <a:off x="6588125" y="4292600"/>
            <a:ext cx="1584325" cy="246063"/>
          </a:xfrm>
          <a:prstGeom prst="rect">
            <a:avLst/>
          </a:prstGeom>
          <a:solidFill>
            <a:schemeClr val="bg1"/>
          </a:solidFill>
          <a:ln w="9525">
            <a:solidFill>
              <a:schemeClr val="tx1"/>
            </a:solidFill>
            <a:miter lim="800000"/>
            <a:headEnd/>
            <a:tailEnd/>
          </a:ln>
        </p:spPr>
        <p:txBody>
          <a:bodyPr>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sz="1000">
                <a:solidFill>
                  <a:schemeClr val="tx1"/>
                </a:solidFill>
              </a:rPr>
              <a:t>Fundatie steunpunt</a:t>
            </a:r>
          </a:p>
        </p:txBody>
      </p:sp>
      <p:sp>
        <p:nvSpPr>
          <p:cNvPr id="15371" name="Tekstvak 1"/>
          <p:cNvSpPr txBox="1">
            <a:spLocks noChangeArrowheads="1"/>
          </p:cNvSpPr>
          <p:nvPr/>
        </p:nvSpPr>
        <p:spPr bwMode="auto">
          <a:xfrm>
            <a:off x="684213" y="1733550"/>
            <a:ext cx="60610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a:solidFill>
                  <a:schemeClr val="tx1"/>
                </a:solidFill>
              </a:rPr>
              <a:t>Dak op de bak (t.b.v. Groene Verbinding)</a:t>
            </a: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490644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91" name="Titel 1"/>
          <p:cNvSpPr>
            <a:spLocks noGrp="1"/>
          </p:cNvSpPr>
          <p:nvPr>
            <p:ph type="title"/>
          </p:nvPr>
        </p:nvSpPr>
        <p:spPr>
          <a:xfrm>
            <a:off x="448916" y="1301750"/>
            <a:ext cx="8402638" cy="400050"/>
          </a:xfrm>
        </p:spPr>
        <p:txBody>
          <a:bodyPr/>
          <a:lstStyle/>
          <a:p>
            <a:pPr eaLnBrk="1" hangingPunct="1"/>
            <a:r>
              <a:rPr lang="nl-NL" altLang="nl-NL" dirty="0" smtClean="0"/>
              <a:t>Scope A27 Zuid</a:t>
            </a:r>
          </a:p>
        </p:txBody>
      </p:sp>
      <p:pic>
        <p:nvPicPr>
          <p:cNvPr id="1229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7584" y="2363788"/>
            <a:ext cx="7797800" cy="459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3" name="Tekstvak 1"/>
          <p:cNvSpPr txBox="1">
            <a:spLocks noChangeArrowheads="1"/>
          </p:cNvSpPr>
          <p:nvPr/>
        </p:nvSpPr>
        <p:spPr bwMode="auto">
          <a:xfrm>
            <a:off x="448916" y="1740814"/>
            <a:ext cx="251819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r>
              <a:rPr lang="nl-NL" altLang="nl-NL" dirty="0" smtClean="0">
                <a:solidFill>
                  <a:schemeClr val="tx1"/>
                </a:solidFill>
              </a:rPr>
              <a:t>Folieconstructie:</a:t>
            </a:r>
          </a:p>
          <a:p>
            <a:pPr eaLnBrk="1" hangingPunct="1">
              <a:spcBef>
                <a:spcPct val="0"/>
              </a:spcBef>
              <a:buFontTx/>
              <a:buNone/>
            </a:pPr>
            <a:r>
              <a:rPr lang="nl-NL" altLang="nl-NL" sz="1800" dirty="0" smtClean="0">
                <a:solidFill>
                  <a:schemeClr val="tx1"/>
                </a:solidFill>
              </a:rPr>
              <a:t>situatie </a:t>
            </a:r>
            <a:r>
              <a:rPr lang="nl-NL" altLang="nl-NL" sz="1800" dirty="0">
                <a:solidFill>
                  <a:schemeClr val="tx1"/>
                </a:solidFill>
              </a:rPr>
              <a:t>bij aanleg </a:t>
            </a:r>
          </a:p>
        </p:txBody>
      </p:sp>
    </p:spTree>
    <p:extLst>
      <p:ext uri="{BB962C8B-B14F-4D97-AF65-F5344CB8AC3E}">
        <p14:creationId xmlns:p14="http://schemas.microsoft.com/office/powerpoint/2010/main" val="707313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468313" y="1295400"/>
            <a:ext cx="8402637" cy="400050"/>
          </a:xfrm>
        </p:spPr>
        <p:txBody>
          <a:bodyPr/>
          <a:lstStyle/>
          <a:p>
            <a:r>
              <a:rPr lang="nl-NL" altLang="nl-NL" dirty="0" smtClean="0"/>
              <a:t>Scope A27 Zuid</a:t>
            </a:r>
          </a:p>
        </p:txBody>
      </p:sp>
      <p:pic>
        <p:nvPicPr>
          <p:cNvPr id="1945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950" y="3309797"/>
            <a:ext cx="7704410" cy="2948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vak 1"/>
          <p:cNvSpPr txBox="1"/>
          <p:nvPr/>
        </p:nvSpPr>
        <p:spPr>
          <a:xfrm>
            <a:off x="755650" y="2060575"/>
            <a:ext cx="4291559" cy="1261884"/>
          </a:xfrm>
          <a:prstGeom prst="rect">
            <a:avLst/>
          </a:prstGeom>
          <a:noFill/>
        </p:spPr>
        <p:txBody>
          <a:bodyPr wrap="none">
            <a:spAutoFit/>
          </a:bodyPr>
          <a:lstStyle/>
          <a:p>
            <a:pPr>
              <a:defRPr/>
            </a:pPr>
            <a:r>
              <a:rPr lang="nl-NL" dirty="0" smtClean="0"/>
              <a:t>Folieconstructie:</a:t>
            </a:r>
            <a:endParaRPr lang="nl-NL" dirty="0"/>
          </a:p>
          <a:p>
            <a:pPr marL="285750" indent="-285750">
              <a:buFont typeface="Arial" panose="020B0604020202020204" pitchFamily="34" charset="0"/>
              <a:buChar char="•"/>
              <a:defRPr/>
            </a:pPr>
            <a:r>
              <a:rPr lang="nl-NL" sz="1800" dirty="0"/>
              <a:t>Gebouwd in drie secties</a:t>
            </a:r>
          </a:p>
          <a:p>
            <a:pPr marL="285750" indent="-285750">
              <a:buFont typeface="Arial" panose="020B0604020202020204" pitchFamily="34" charset="0"/>
              <a:buChar char="•"/>
              <a:defRPr/>
            </a:pPr>
            <a:r>
              <a:rPr lang="nl-NL" sz="1800" dirty="0"/>
              <a:t>Aansluiting met </a:t>
            </a:r>
            <a:r>
              <a:rPr lang="nl-NL" sz="1800" dirty="0" smtClean="0"/>
              <a:t>klemconstructie</a:t>
            </a:r>
            <a:endParaRPr lang="nl-NL" sz="1800" dirty="0"/>
          </a:p>
        </p:txBody>
      </p:sp>
      <p:pic>
        <p:nvPicPr>
          <p:cNvPr id="19462"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datum 2"/>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6855136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360363" y="1412875"/>
            <a:ext cx="840263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a:lstStyle>
          <a:p>
            <a:pPr>
              <a:defRPr/>
            </a:pPr>
            <a:r>
              <a:rPr lang="nl-NL" altLang="nl-NL" dirty="0"/>
              <a:t>A27 </a:t>
            </a:r>
            <a:r>
              <a:rPr lang="nl-NL" altLang="nl-NL" dirty="0" smtClean="0"/>
              <a:t>Zuid</a:t>
            </a:r>
            <a:endParaRPr lang="nl-NL" altLang="nl-NL" kern="0" dirty="0" smtClean="0"/>
          </a:p>
        </p:txBody>
      </p:sp>
      <p:sp>
        <p:nvSpPr>
          <p:cNvPr id="20484" name="Tekstvak 1"/>
          <p:cNvSpPr txBox="1">
            <a:spLocks noChangeArrowheads="1"/>
          </p:cNvSpPr>
          <p:nvPr/>
        </p:nvSpPr>
        <p:spPr bwMode="auto">
          <a:xfrm>
            <a:off x="395288" y="1977125"/>
            <a:ext cx="4979184"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 typeface="Arial" charset="0"/>
              <a:buNone/>
              <a:defRPr/>
            </a:pPr>
            <a:r>
              <a:rPr lang="nl-NL" dirty="0" smtClean="0"/>
              <a:t>Folieconstructie:</a:t>
            </a:r>
          </a:p>
          <a:p>
            <a:pPr eaLnBrk="1" hangingPunct="1">
              <a:spcBef>
                <a:spcPct val="0"/>
              </a:spcBef>
              <a:buFont typeface="Arial" charset="0"/>
              <a:buNone/>
              <a:defRPr/>
            </a:pPr>
            <a:endParaRPr lang="nl-NL" dirty="0" smtClean="0"/>
          </a:p>
          <a:p>
            <a:pPr marL="285750" indent="-285750" eaLnBrk="1" hangingPunct="1">
              <a:spcBef>
                <a:spcPct val="0"/>
              </a:spcBef>
              <a:defRPr/>
            </a:pPr>
            <a:r>
              <a:rPr lang="nl-NL" altLang="nl-NL" sz="1800" dirty="0" smtClean="0">
                <a:solidFill>
                  <a:schemeClr val="tx1"/>
                </a:solidFill>
              </a:rPr>
              <a:t>Verbreding weglichaam binnen de folie</a:t>
            </a:r>
            <a:endParaRPr lang="nl-NL" altLang="nl-NL" dirty="0" smtClean="0">
              <a:solidFill>
                <a:schemeClr val="tx1"/>
              </a:solidFill>
            </a:endParaRPr>
          </a:p>
          <a:p>
            <a:pPr marL="285750" indent="-285750" eaLnBrk="1" hangingPunct="1">
              <a:spcBef>
                <a:spcPct val="0"/>
              </a:spcBef>
              <a:defRPr/>
            </a:pPr>
            <a:r>
              <a:rPr lang="nl-NL" altLang="nl-NL" sz="1800" dirty="0" smtClean="0">
                <a:solidFill>
                  <a:schemeClr val="tx1"/>
                </a:solidFill>
              </a:rPr>
              <a:t>Diverse methoden onderzocht</a:t>
            </a:r>
          </a:p>
          <a:p>
            <a:pPr eaLnBrk="1" hangingPunct="1">
              <a:spcBef>
                <a:spcPct val="0"/>
              </a:spcBef>
              <a:buFontTx/>
              <a:buNone/>
              <a:defRPr/>
            </a:pPr>
            <a:endParaRPr lang="nl-NL" altLang="nl-NL" sz="1800" dirty="0" smtClean="0">
              <a:solidFill>
                <a:schemeClr val="tx1"/>
              </a:solidFill>
            </a:endParaRPr>
          </a:p>
        </p:txBody>
      </p:sp>
      <p:pic>
        <p:nvPicPr>
          <p:cNvPr id="2"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6"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68538" y="3217441"/>
            <a:ext cx="6289675" cy="3163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jdelijke aanduiding voor datum 2"/>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1296121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p:cNvSpPr/>
          <p:nvPr/>
        </p:nvSpPr>
        <p:spPr bwMode="auto">
          <a:xfrm>
            <a:off x="4788024" y="4148499"/>
            <a:ext cx="1656184" cy="504637"/>
          </a:xfrm>
          <a:prstGeom prst="rect">
            <a:avLst/>
          </a:prstGeom>
          <a:solidFill>
            <a:srgbClr val="666633"/>
          </a:solidFill>
          <a:ln>
            <a:solidFill>
              <a:schemeClr val="tx1"/>
            </a:solidFill>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7410" name="Titel 1"/>
          <p:cNvSpPr>
            <a:spLocks noGrp="1"/>
          </p:cNvSpPr>
          <p:nvPr>
            <p:ph type="title"/>
          </p:nvPr>
        </p:nvSpPr>
        <p:spPr>
          <a:xfrm>
            <a:off x="468313" y="1295400"/>
            <a:ext cx="8402637" cy="400050"/>
          </a:xfrm>
        </p:spPr>
        <p:txBody>
          <a:bodyPr/>
          <a:lstStyle/>
          <a:p>
            <a:pPr eaLnBrk="1" hangingPunct="1"/>
            <a:r>
              <a:rPr lang="nl-NL" altLang="nl-NL" dirty="0" smtClean="0"/>
              <a:t>Scope A27 Zuid</a:t>
            </a:r>
          </a:p>
        </p:txBody>
      </p:sp>
      <p:sp>
        <p:nvSpPr>
          <p:cNvPr id="21507" name="Tijdelijke aanduiding voor tekst 2"/>
          <p:cNvSpPr>
            <a:spLocks noGrp="1"/>
          </p:cNvSpPr>
          <p:nvPr>
            <p:ph type="body" sz="quarter" idx="11"/>
          </p:nvPr>
        </p:nvSpPr>
        <p:spPr>
          <a:xfrm>
            <a:off x="433388" y="1844675"/>
            <a:ext cx="8402637" cy="4140200"/>
          </a:xfrm>
        </p:spPr>
        <p:txBody>
          <a:bodyPr/>
          <a:lstStyle/>
          <a:p>
            <a:pPr marL="0" indent="0" eaLnBrk="1" hangingPunct="1">
              <a:buFont typeface="Arial" charset="0"/>
              <a:buNone/>
              <a:defRPr/>
            </a:pPr>
            <a:r>
              <a:rPr lang="nl-NL" altLang="nl-NL" sz="2200" dirty="0" smtClean="0"/>
              <a:t>Spoorviaducten</a:t>
            </a:r>
          </a:p>
        </p:txBody>
      </p:sp>
      <p:pic>
        <p:nvPicPr>
          <p:cNvPr id="17414"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89698" y="2549773"/>
            <a:ext cx="5112568" cy="3452943"/>
          </a:xfrm>
          <a:prstGeom prst="rect">
            <a:avLst/>
          </a:prstGeom>
          <a:solidFill>
            <a:srgbClr val="666633"/>
          </a:solidFill>
          <a:ln w="9525">
            <a:solidFill>
              <a:schemeClr val="tx1"/>
            </a:solidFill>
            <a:miter lim="800000"/>
            <a:headEnd/>
            <a:tailEnd/>
          </a:ln>
        </p:spPr>
      </p:pic>
      <p:sp>
        <p:nvSpPr>
          <p:cNvPr id="4" name="Rechthoek 3"/>
          <p:cNvSpPr/>
          <p:nvPr/>
        </p:nvSpPr>
        <p:spPr bwMode="auto">
          <a:xfrm>
            <a:off x="6221946" y="5591075"/>
            <a:ext cx="648072" cy="288032"/>
          </a:xfrm>
          <a:prstGeom prst="rect">
            <a:avLst/>
          </a:prstGeom>
          <a:solidFill>
            <a:srgbClr val="808000"/>
          </a:solidFill>
          <a:ln>
            <a:noFill/>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cxnSp>
        <p:nvCxnSpPr>
          <p:cNvPr id="13" name="Rechte verbindingslijn met pijl 12"/>
          <p:cNvCxnSpPr>
            <a:stCxn id="7" idx="2"/>
          </p:cNvCxnSpPr>
          <p:nvPr/>
        </p:nvCxnSpPr>
        <p:spPr bwMode="auto">
          <a:xfrm flipH="1">
            <a:off x="6675115" y="4308484"/>
            <a:ext cx="1252699" cy="653032"/>
          </a:xfrm>
          <a:prstGeom prst="straightConnector1">
            <a:avLst/>
          </a:prstGeom>
          <a:noFill/>
          <a:ln w="25400">
            <a:solidFill>
              <a:srgbClr val="FF0000"/>
            </a:solidFill>
            <a:tailEnd type="triangl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Rechte verbindingslijn met pijl 14"/>
          <p:cNvCxnSpPr/>
          <p:nvPr/>
        </p:nvCxnSpPr>
        <p:spPr bwMode="auto">
          <a:xfrm flipH="1" flipV="1">
            <a:off x="4788024" y="3356992"/>
            <a:ext cx="472058" cy="919252"/>
          </a:xfrm>
          <a:prstGeom prst="straightConnector1">
            <a:avLst/>
          </a:prstGeom>
          <a:noFill/>
          <a:ln>
            <a:solidFill>
              <a:schemeClr val="tx1"/>
            </a:solidFill>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 name="Picture 2" descr="U:\4. Mail bijvoegen\zicht op spoo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729" y="3144296"/>
            <a:ext cx="4845918" cy="3634439"/>
          </a:xfrm>
          <a:prstGeom prst="rect">
            <a:avLst/>
          </a:prstGeom>
          <a:noFill/>
          <a:extLst>
            <a:ext uri="{909E8E84-426E-40DD-AFC4-6F175D3DCCD1}">
              <a14:hiddenFill xmlns:a14="http://schemas.microsoft.com/office/drawing/2010/main">
                <a:solidFill>
                  <a:srgbClr val="FFFFFF"/>
                </a:solidFill>
              </a14:hiddenFill>
            </a:ext>
          </a:extLst>
        </p:spPr>
      </p:pic>
      <p:sp>
        <p:nvSpPr>
          <p:cNvPr id="23" name="Tekstvak 22"/>
          <p:cNvSpPr txBox="1"/>
          <p:nvPr/>
        </p:nvSpPr>
        <p:spPr>
          <a:xfrm>
            <a:off x="6221946" y="5565814"/>
            <a:ext cx="1008112" cy="338554"/>
          </a:xfrm>
          <a:prstGeom prst="rect">
            <a:avLst/>
          </a:prstGeom>
          <a:noFill/>
        </p:spPr>
        <p:txBody>
          <a:bodyPr wrap="square" rtlCol="0">
            <a:spAutoFit/>
          </a:bodyPr>
          <a:lstStyle/>
          <a:p>
            <a:r>
              <a:rPr lang="nl-NL" sz="1600" dirty="0" smtClean="0"/>
              <a:t>A27</a:t>
            </a:r>
            <a:endParaRPr lang="nl-NL" sz="1600" dirty="0"/>
          </a:p>
        </p:txBody>
      </p:sp>
      <p:cxnSp>
        <p:nvCxnSpPr>
          <p:cNvPr id="17" name="Rechte verbindingslijn met pijl 16"/>
          <p:cNvCxnSpPr/>
          <p:nvPr/>
        </p:nvCxnSpPr>
        <p:spPr bwMode="auto">
          <a:xfrm flipH="1" flipV="1">
            <a:off x="7230058" y="3429000"/>
            <a:ext cx="697756" cy="540930"/>
          </a:xfrm>
          <a:prstGeom prst="straightConnector1">
            <a:avLst/>
          </a:prstGeom>
          <a:noFill/>
          <a:ln w="25400">
            <a:solidFill>
              <a:srgbClr val="FF0000"/>
            </a:solidFill>
            <a:tailEnd type="triangl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kstvak 6"/>
          <p:cNvSpPr txBox="1"/>
          <p:nvPr/>
        </p:nvSpPr>
        <p:spPr>
          <a:xfrm>
            <a:off x="7035155" y="3969930"/>
            <a:ext cx="1785317" cy="338554"/>
          </a:xfrm>
          <a:prstGeom prst="rect">
            <a:avLst/>
          </a:prstGeom>
          <a:solidFill>
            <a:schemeClr val="bg1">
              <a:lumMod val="75000"/>
            </a:schemeClr>
          </a:solidFill>
          <a:ln w="12700">
            <a:solidFill>
              <a:schemeClr val="tx1"/>
            </a:solidFill>
          </a:ln>
        </p:spPr>
        <p:txBody>
          <a:bodyPr wrap="square" rtlCol="0">
            <a:spAutoFit/>
          </a:bodyPr>
          <a:lstStyle/>
          <a:p>
            <a:r>
              <a:rPr lang="nl-NL" sz="1600" dirty="0" smtClean="0"/>
              <a:t>spoorviaducten</a:t>
            </a:r>
            <a:endParaRPr lang="nl-NL" sz="1600" dirty="0"/>
          </a:p>
        </p:txBody>
      </p:sp>
    </p:spTree>
    <p:extLst>
      <p:ext uri="{BB962C8B-B14F-4D97-AF65-F5344CB8AC3E}">
        <p14:creationId xmlns:p14="http://schemas.microsoft.com/office/powerpoint/2010/main" val="3284000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468313" y="1295400"/>
            <a:ext cx="8402637" cy="400050"/>
          </a:xfrm>
        </p:spPr>
        <p:txBody>
          <a:bodyPr/>
          <a:lstStyle/>
          <a:p>
            <a:pPr eaLnBrk="1" hangingPunct="1"/>
            <a:r>
              <a:rPr lang="nl-NL" altLang="nl-NL" dirty="0" smtClean="0"/>
              <a:t>Scope A27 Zuid</a:t>
            </a:r>
          </a:p>
        </p:txBody>
      </p:sp>
      <p:sp>
        <p:nvSpPr>
          <p:cNvPr id="21507" name="Tijdelijke aanduiding voor tekst 2"/>
          <p:cNvSpPr>
            <a:spLocks noGrp="1"/>
          </p:cNvSpPr>
          <p:nvPr>
            <p:ph type="body" sz="quarter" idx="11"/>
          </p:nvPr>
        </p:nvSpPr>
        <p:spPr>
          <a:xfrm>
            <a:off x="433388" y="1844675"/>
            <a:ext cx="8402637" cy="4140200"/>
          </a:xfrm>
        </p:spPr>
        <p:txBody>
          <a:bodyPr/>
          <a:lstStyle/>
          <a:p>
            <a:pPr marL="0" indent="0" eaLnBrk="1" hangingPunct="1">
              <a:buFont typeface="Arial" charset="0"/>
              <a:buNone/>
              <a:defRPr/>
            </a:pPr>
            <a:r>
              <a:rPr lang="nl-NL" altLang="nl-NL" sz="2200" dirty="0" smtClean="0"/>
              <a:t>Spoorviaducten:</a:t>
            </a:r>
          </a:p>
          <a:p>
            <a:pPr eaLnBrk="1" hangingPunct="1">
              <a:defRPr/>
            </a:pPr>
            <a:r>
              <a:rPr lang="nl-NL" altLang="nl-NL" dirty="0" smtClean="0"/>
              <a:t>Twee spoorviaducten verlengen t.b.v. 2 rijbanen extra</a:t>
            </a:r>
          </a:p>
          <a:p>
            <a:pPr eaLnBrk="1" hangingPunct="1">
              <a:defRPr/>
            </a:pPr>
            <a:r>
              <a:rPr lang="nl-NL" altLang="nl-NL" dirty="0" smtClean="0"/>
              <a:t>Meerdere buitendienststellingen nodig</a:t>
            </a:r>
          </a:p>
        </p:txBody>
      </p:sp>
      <p:pic>
        <p:nvPicPr>
          <p:cNvPr id="17412"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7472" y="3284985"/>
            <a:ext cx="4503154" cy="1706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58228" y="4138043"/>
            <a:ext cx="4201622" cy="1854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4"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3" name="Tekstvak 2"/>
          <p:cNvSpPr txBox="1"/>
          <p:nvPr/>
        </p:nvSpPr>
        <p:spPr>
          <a:xfrm>
            <a:off x="1187624" y="5147900"/>
            <a:ext cx="3544881" cy="369332"/>
          </a:xfrm>
          <a:prstGeom prst="rect">
            <a:avLst/>
          </a:prstGeom>
          <a:noFill/>
        </p:spPr>
        <p:txBody>
          <a:bodyPr wrap="none" rtlCol="0">
            <a:spAutoFit/>
          </a:bodyPr>
          <a:lstStyle/>
          <a:p>
            <a:r>
              <a:rPr lang="nl-NL" sz="1800" dirty="0" smtClean="0"/>
              <a:t>Illustratie verbreding viaduct</a:t>
            </a:r>
            <a:endParaRPr lang="nl-NL" sz="1800" dirty="0"/>
          </a:p>
        </p:txBody>
      </p:sp>
    </p:spTree>
    <p:extLst>
      <p:ext uri="{BB962C8B-B14F-4D97-AF65-F5344CB8AC3E}">
        <p14:creationId xmlns:p14="http://schemas.microsoft.com/office/powerpoint/2010/main" val="1273951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468313" y="1372766"/>
            <a:ext cx="8402637" cy="400050"/>
          </a:xfrm>
        </p:spPr>
        <p:txBody>
          <a:bodyPr/>
          <a:lstStyle/>
          <a:p>
            <a:pPr eaLnBrk="1" hangingPunct="1"/>
            <a:r>
              <a:rPr lang="nl-NL" altLang="nl-NL" dirty="0" smtClean="0"/>
              <a:t>Scope A27 Zuid</a:t>
            </a:r>
          </a:p>
        </p:txBody>
      </p:sp>
      <p:sp>
        <p:nvSpPr>
          <p:cNvPr id="23555" name="Tijdelijke aanduiding voor tekst 2"/>
          <p:cNvSpPr>
            <a:spLocks noGrp="1"/>
          </p:cNvSpPr>
          <p:nvPr>
            <p:ph type="body" sz="quarter" idx="11"/>
          </p:nvPr>
        </p:nvSpPr>
        <p:spPr>
          <a:xfrm>
            <a:off x="407988" y="2063750"/>
            <a:ext cx="8402637" cy="4140200"/>
          </a:xfrm>
        </p:spPr>
        <p:txBody>
          <a:bodyPr/>
          <a:lstStyle/>
          <a:p>
            <a:pPr marL="0" indent="0" eaLnBrk="1" hangingPunct="1">
              <a:buFont typeface="Arial" charset="0"/>
              <a:buNone/>
              <a:defRPr/>
            </a:pPr>
            <a:r>
              <a:rPr lang="nl-NL" altLang="nl-NL" sz="2200" dirty="0" smtClean="0"/>
              <a:t>Fietsbrug:</a:t>
            </a:r>
          </a:p>
          <a:p>
            <a:pPr eaLnBrk="1" hangingPunct="1">
              <a:defRPr/>
            </a:pPr>
            <a:r>
              <a:rPr lang="nl-NL" altLang="nl-NL" dirty="0" smtClean="0"/>
              <a:t>Verlengen</a:t>
            </a:r>
            <a:r>
              <a:rPr lang="nl-NL" altLang="nl-NL" sz="2200" dirty="0" smtClean="0"/>
              <a:t> </a:t>
            </a:r>
          </a:p>
          <a:p>
            <a:pPr eaLnBrk="1" hangingPunct="1">
              <a:defRPr/>
            </a:pPr>
            <a:endParaRPr lang="nl-NL" altLang="nl-NL" dirty="0" smtClean="0"/>
          </a:p>
        </p:txBody>
      </p:sp>
      <p:pic>
        <p:nvPicPr>
          <p:cNvPr id="18436"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8" name="Picture 9"/>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54100" y="3068638"/>
            <a:ext cx="7756525" cy="213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3208447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395288" y="1346200"/>
            <a:ext cx="8402637" cy="400050"/>
          </a:xfrm>
        </p:spPr>
        <p:txBody>
          <a:bodyPr/>
          <a:lstStyle/>
          <a:p>
            <a:r>
              <a:rPr lang="nl-NL" altLang="nl-NL" dirty="0" smtClean="0"/>
              <a:t>A27 Zuid</a:t>
            </a:r>
          </a:p>
        </p:txBody>
      </p:sp>
      <p:sp>
        <p:nvSpPr>
          <p:cNvPr id="21507"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pPr>
            <a:r>
              <a:rPr lang="nl-NL" altLang="nl-NL" sz="2200" dirty="0" smtClean="0"/>
              <a:t>Knooppunt Lunetten</a:t>
            </a: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3820" y="1988840"/>
            <a:ext cx="4979610" cy="3531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519" y="2852936"/>
            <a:ext cx="3914775" cy="3671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1"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37049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395288" y="1346200"/>
            <a:ext cx="8402637" cy="400050"/>
          </a:xfrm>
        </p:spPr>
        <p:txBody>
          <a:bodyPr/>
          <a:lstStyle/>
          <a:p>
            <a:r>
              <a:rPr lang="nl-NL" altLang="nl-NL" dirty="0" smtClean="0"/>
              <a:t>A27 Zuid</a:t>
            </a:r>
          </a:p>
        </p:txBody>
      </p:sp>
      <p:sp>
        <p:nvSpPr>
          <p:cNvPr id="21507"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pPr>
            <a:r>
              <a:rPr lang="nl-NL" altLang="nl-NL" sz="2200" dirty="0" smtClean="0"/>
              <a:t>Knooppunt Lunetten</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9552" y="2810644"/>
            <a:ext cx="3951815" cy="2510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10" name="Tekstvak 3"/>
          <p:cNvSpPr txBox="1">
            <a:spLocks noChangeArrowheads="1"/>
          </p:cNvSpPr>
          <p:nvPr/>
        </p:nvSpPr>
        <p:spPr bwMode="auto">
          <a:xfrm>
            <a:off x="4788024" y="2780928"/>
            <a:ext cx="35879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pPr>
            <a:r>
              <a:rPr lang="nl-NL" altLang="nl-NL" sz="1800" dirty="0" err="1">
                <a:solidFill>
                  <a:schemeClr val="tx1"/>
                </a:solidFill>
              </a:rPr>
              <a:t>By-pass</a:t>
            </a:r>
            <a:endParaRPr lang="nl-NL" altLang="nl-NL" sz="1800" dirty="0">
              <a:solidFill>
                <a:schemeClr val="tx1"/>
              </a:solidFill>
            </a:endParaRPr>
          </a:p>
          <a:p>
            <a:pPr eaLnBrk="1" hangingPunct="1">
              <a:spcBef>
                <a:spcPct val="0"/>
              </a:spcBef>
            </a:pPr>
            <a:r>
              <a:rPr lang="nl-NL" altLang="nl-NL" sz="1800" dirty="0">
                <a:solidFill>
                  <a:schemeClr val="tx1"/>
                </a:solidFill>
              </a:rPr>
              <a:t>2 rijstroken extra </a:t>
            </a:r>
            <a:r>
              <a:rPr lang="nl-NL" altLang="nl-NL" sz="1800" dirty="0" smtClean="0">
                <a:solidFill>
                  <a:schemeClr val="tx1"/>
                </a:solidFill>
              </a:rPr>
              <a:t>inpassen</a:t>
            </a:r>
            <a:endParaRPr lang="nl-NL" altLang="nl-NL" sz="1800" dirty="0">
              <a:solidFill>
                <a:schemeClr val="tx1"/>
              </a:solidFill>
            </a:endParaRPr>
          </a:p>
        </p:txBody>
      </p:sp>
      <p:pic>
        <p:nvPicPr>
          <p:cNvPr id="2151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8221943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395288" y="1346200"/>
            <a:ext cx="8402637" cy="400050"/>
          </a:xfrm>
        </p:spPr>
        <p:txBody>
          <a:bodyPr/>
          <a:lstStyle/>
          <a:p>
            <a:r>
              <a:rPr lang="nl-NL" altLang="nl-NL" dirty="0" smtClean="0"/>
              <a:t>A27 Zuid</a:t>
            </a:r>
          </a:p>
        </p:txBody>
      </p:sp>
      <p:sp>
        <p:nvSpPr>
          <p:cNvPr id="21507"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pPr>
            <a:r>
              <a:rPr lang="nl-NL" altLang="nl-NL" sz="2200" dirty="0" smtClean="0"/>
              <a:t>Zuidelijk van Lunetten:</a:t>
            </a:r>
          </a:p>
          <a:p>
            <a:pPr marL="0" indent="0">
              <a:buFont typeface="Arial" charset="0"/>
              <a:buNone/>
            </a:pPr>
            <a:endParaRPr lang="nl-NL" altLang="nl-NL" sz="2200" dirty="0"/>
          </a:p>
          <a:p>
            <a:r>
              <a:rPr lang="nl-NL" altLang="nl-NL" dirty="0" smtClean="0"/>
              <a:t>2x 1 rijstrook extra</a:t>
            </a:r>
          </a:p>
        </p:txBody>
      </p:sp>
      <p:pic>
        <p:nvPicPr>
          <p:cNvPr id="21511"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pic>
        <p:nvPicPr>
          <p:cNvPr id="205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79912" y="1196752"/>
            <a:ext cx="3855888" cy="5222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06675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468313" y="1295400"/>
            <a:ext cx="8402637" cy="400050"/>
          </a:xfrm>
        </p:spPr>
        <p:txBody>
          <a:bodyPr/>
          <a:lstStyle/>
          <a:p>
            <a:r>
              <a:rPr lang="nl-NL" altLang="nl-NL" smtClean="0"/>
              <a:t>Scope A27 Zuid</a:t>
            </a:r>
          </a:p>
        </p:txBody>
      </p:sp>
      <p:sp>
        <p:nvSpPr>
          <p:cNvPr id="13315"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defRPr/>
            </a:pPr>
            <a:r>
              <a:rPr lang="nl-NL" altLang="nl-NL" sz="2200" dirty="0" smtClean="0"/>
              <a:t>Overzicht grootste uitdagingen:</a:t>
            </a:r>
          </a:p>
          <a:p>
            <a:pPr marL="0" indent="0">
              <a:buFont typeface="Arial" charset="0"/>
              <a:buNone/>
              <a:defRPr/>
            </a:pPr>
            <a:endParaRPr lang="nl-NL" altLang="nl-NL" sz="2200" dirty="0" smtClean="0"/>
          </a:p>
          <a:p>
            <a:pPr>
              <a:defRPr/>
            </a:pPr>
            <a:r>
              <a:rPr lang="nl-NL" altLang="nl-NL" dirty="0" smtClean="0"/>
              <a:t>Verbreden bak </a:t>
            </a:r>
            <a:r>
              <a:rPr lang="nl-NL" altLang="nl-NL" dirty="0" err="1" smtClean="0"/>
              <a:t>Amelisweerd</a:t>
            </a:r>
            <a:r>
              <a:rPr lang="nl-NL" altLang="nl-NL" dirty="0" smtClean="0"/>
              <a:t> 2x 15 m</a:t>
            </a:r>
          </a:p>
          <a:p>
            <a:pPr>
              <a:defRPr/>
            </a:pPr>
            <a:r>
              <a:rPr lang="nl-NL" altLang="nl-NL" dirty="0" smtClean="0"/>
              <a:t>“Dak” op bak t.b.v. Groene verbinding</a:t>
            </a:r>
          </a:p>
          <a:p>
            <a:pPr>
              <a:defRPr/>
            </a:pPr>
            <a:r>
              <a:rPr lang="nl-NL" altLang="nl-NL" dirty="0" smtClean="0"/>
              <a:t>Verlengen </a:t>
            </a:r>
            <a:r>
              <a:rPr lang="nl-NL" altLang="nl-NL" dirty="0"/>
              <a:t>Spoorviaducten</a:t>
            </a:r>
          </a:p>
          <a:p>
            <a:pPr>
              <a:defRPr/>
            </a:pPr>
            <a:r>
              <a:rPr lang="nl-NL" altLang="nl-NL" dirty="0" smtClean="0"/>
              <a:t>Weg verbreden binnen foliepolder</a:t>
            </a:r>
          </a:p>
        </p:txBody>
      </p:sp>
      <p:pic>
        <p:nvPicPr>
          <p:cNvPr id="11268"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80288" y="28575"/>
            <a:ext cx="1735137" cy="2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0306654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468313" y="1295400"/>
            <a:ext cx="8402637" cy="400050"/>
          </a:xfrm>
        </p:spPr>
        <p:txBody>
          <a:bodyPr/>
          <a:lstStyle/>
          <a:p>
            <a:r>
              <a:rPr lang="nl-NL" altLang="nl-NL" dirty="0" smtClean="0"/>
              <a:t>Scope A12</a:t>
            </a:r>
          </a:p>
        </p:txBody>
      </p:sp>
      <p:sp>
        <p:nvSpPr>
          <p:cNvPr id="22531" name="Tijdelijke aanduiding voor tekst 2"/>
          <p:cNvSpPr>
            <a:spLocks noGrp="1"/>
          </p:cNvSpPr>
          <p:nvPr>
            <p:ph type="body" sz="quarter" idx="11"/>
          </p:nvPr>
        </p:nvSpPr>
        <p:spPr>
          <a:xfrm>
            <a:off x="468313" y="2070100"/>
            <a:ext cx="8402637" cy="4140200"/>
          </a:xfrm>
        </p:spPr>
        <p:txBody>
          <a:bodyPr/>
          <a:lstStyle/>
          <a:p>
            <a:r>
              <a:rPr lang="nl-NL" altLang="nl-NL" dirty="0" smtClean="0"/>
              <a:t>2 x parallelrijbanen extra </a:t>
            </a:r>
          </a:p>
          <a:p>
            <a:r>
              <a:rPr lang="nl-NL" altLang="nl-NL" dirty="0" smtClean="0"/>
              <a:t>bijbehorende keerwanden en aansluitingen</a:t>
            </a:r>
          </a:p>
          <a:p>
            <a:endParaRPr lang="nl-NL" altLang="nl-NL" dirty="0" smtClean="0"/>
          </a:p>
        </p:txBody>
      </p:sp>
      <p:pic>
        <p:nvPicPr>
          <p:cNvPr id="2253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5938" y="2811463"/>
            <a:ext cx="8280400" cy="327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34238" y="-6399"/>
            <a:ext cx="1860550" cy="2427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1596345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a:xfrm>
            <a:off x="468313" y="1295400"/>
            <a:ext cx="8402637" cy="400050"/>
          </a:xfrm>
        </p:spPr>
        <p:txBody>
          <a:bodyPr/>
          <a:lstStyle/>
          <a:p>
            <a:r>
              <a:rPr lang="nl-NL" altLang="nl-NL" smtClean="0"/>
              <a:t>Scope A12</a:t>
            </a:r>
          </a:p>
        </p:txBody>
      </p:sp>
      <p:sp>
        <p:nvSpPr>
          <p:cNvPr id="3"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defRPr/>
            </a:pPr>
            <a:r>
              <a:rPr lang="nl-NL" sz="2200" dirty="0" err="1" smtClean="0"/>
              <a:t>Galecopperbrug</a:t>
            </a:r>
            <a:r>
              <a:rPr lang="nl-NL" sz="2200" dirty="0" smtClean="0"/>
              <a:t>:</a:t>
            </a:r>
          </a:p>
          <a:p>
            <a:pPr>
              <a:defRPr/>
            </a:pPr>
            <a:r>
              <a:rPr lang="nl-NL" dirty="0" smtClean="0"/>
              <a:t>Verbreding </a:t>
            </a:r>
          </a:p>
          <a:p>
            <a:pPr>
              <a:defRPr/>
            </a:pPr>
            <a:r>
              <a:rPr lang="nl-NL" dirty="0" smtClean="0"/>
              <a:t>Hoge sterkte beton</a:t>
            </a:r>
          </a:p>
          <a:p>
            <a:pPr marL="0" indent="0">
              <a:buFont typeface="Arial" charset="0"/>
              <a:buNone/>
              <a:defRPr/>
            </a:pPr>
            <a:endParaRPr lang="nl-NL" sz="2200" dirty="0"/>
          </a:p>
          <a:p>
            <a:pPr marL="0" indent="0">
              <a:buFont typeface="Arial" charset="0"/>
              <a:buNone/>
              <a:defRPr/>
            </a:pPr>
            <a:endParaRPr lang="nl-NL" sz="2200" dirty="0"/>
          </a:p>
        </p:txBody>
      </p:sp>
      <p:pic>
        <p:nvPicPr>
          <p:cNvPr id="23557"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34238" y="0"/>
            <a:ext cx="1860550" cy="242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pic>
        <p:nvPicPr>
          <p:cNvPr id="9" name="Picture 2" descr="http://www.totaaltrans.nl/wp-content/uploads/2014/06/bru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3075" y="1783656"/>
            <a:ext cx="4034644" cy="22862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ar2v.com/media/2014/09/ar2v-viaducto-galecopperbru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7544" y="3214017"/>
            <a:ext cx="4603751" cy="201414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09531" y="4391308"/>
            <a:ext cx="4085257" cy="2466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50402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468313" y="1341438"/>
            <a:ext cx="8401050" cy="400050"/>
          </a:xfrm>
        </p:spPr>
        <p:txBody>
          <a:bodyPr/>
          <a:lstStyle/>
          <a:p>
            <a:r>
              <a:rPr lang="nl-NL" altLang="nl-NL" smtClean="0"/>
              <a:t>Areaalinformatie en onderzoeken</a:t>
            </a:r>
          </a:p>
        </p:txBody>
      </p:sp>
      <p:sp>
        <p:nvSpPr>
          <p:cNvPr id="3"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defRPr/>
            </a:pPr>
            <a:r>
              <a:rPr lang="nl-NL" sz="2200" dirty="0" smtClean="0"/>
              <a:t>Reeds uitgevoerd</a:t>
            </a:r>
            <a:r>
              <a:rPr lang="nl-NL" sz="2000" dirty="0"/>
              <a:t> </a:t>
            </a:r>
            <a:r>
              <a:rPr lang="nl-NL" sz="2000" dirty="0" smtClean="0"/>
              <a:t>(relevant voor uitvoering):</a:t>
            </a:r>
          </a:p>
          <a:p>
            <a:pPr>
              <a:defRPr/>
            </a:pPr>
            <a:r>
              <a:rPr lang="nl-NL" dirty="0" smtClean="0"/>
              <a:t>Berekeningen en faseringen spoorviaducten</a:t>
            </a:r>
          </a:p>
          <a:p>
            <a:pPr>
              <a:defRPr/>
            </a:pPr>
            <a:r>
              <a:rPr lang="nl-NL" dirty="0" smtClean="0"/>
              <a:t>Berekeningen verbreding bak</a:t>
            </a:r>
          </a:p>
          <a:p>
            <a:pPr>
              <a:defRPr/>
            </a:pPr>
            <a:r>
              <a:rPr lang="nl-NL" dirty="0" smtClean="0"/>
              <a:t>Berekeningen 2 varianten dak op de bak</a:t>
            </a:r>
          </a:p>
          <a:p>
            <a:pPr>
              <a:defRPr/>
            </a:pPr>
            <a:r>
              <a:rPr lang="nl-NL" dirty="0" smtClean="0"/>
              <a:t>Verbreden binnen de folie, 5 methoden</a:t>
            </a:r>
          </a:p>
          <a:p>
            <a:pPr marL="0" indent="0">
              <a:buFont typeface="Arial" charset="0"/>
              <a:buNone/>
              <a:defRPr/>
            </a:pPr>
            <a:endParaRPr lang="nl-NL" dirty="0" smtClean="0"/>
          </a:p>
          <a:p>
            <a:pPr>
              <a:defRPr/>
            </a:pPr>
            <a:r>
              <a:rPr lang="nl-NL" dirty="0" smtClean="0"/>
              <a:t>Niet gesprongen explosieven</a:t>
            </a:r>
          </a:p>
          <a:p>
            <a:pPr>
              <a:defRPr/>
            </a:pPr>
            <a:r>
              <a:rPr lang="nl-NL" dirty="0" smtClean="0"/>
              <a:t>Archeologie </a:t>
            </a:r>
          </a:p>
          <a:p>
            <a:pPr>
              <a:defRPr/>
            </a:pPr>
            <a:r>
              <a:rPr lang="nl-NL" dirty="0" smtClean="0"/>
              <a:t>Kabels en leidingen </a:t>
            </a:r>
          </a:p>
          <a:p>
            <a:pPr>
              <a:defRPr/>
            </a:pPr>
            <a:r>
              <a:rPr lang="nl-NL" sz="1400" dirty="0" smtClean="0"/>
              <a:t>Cat 1 gereed voor start aanbesteding</a:t>
            </a:r>
          </a:p>
          <a:p>
            <a:pPr marL="457200" lvl="1" indent="0">
              <a:buFont typeface="Verdana" pitchFamily="34" charset="0"/>
              <a:buNone/>
              <a:defRPr/>
            </a:pPr>
            <a:endParaRPr lang="nl-NL" dirty="0" smtClean="0"/>
          </a:p>
          <a:p>
            <a:pPr>
              <a:defRPr/>
            </a:pPr>
            <a:endParaRPr lang="nl-NL" dirty="0" smtClean="0"/>
          </a:p>
          <a:p>
            <a:pPr>
              <a:defRPr/>
            </a:pPr>
            <a:endParaRPr lang="nl-NL" dirty="0" smtClean="0"/>
          </a:p>
          <a:p>
            <a:pPr>
              <a:defRPr/>
            </a:pPr>
            <a:endParaRPr lang="nl-NL" dirty="0" smtClean="0"/>
          </a:p>
          <a:p>
            <a:pPr marL="0" indent="0">
              <a:buFont typeface="Arial" charset="0"/>
              <a:buNone/>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1706472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a:xfrm>
            <a:off x="468313" y="1295400"/>
            <a:ext cx="8402637" cy="400050"/>
          </a:xfrm>
        </p:spPr>
        <p:txBody>
          <a:bodyPr/>
          <a:lstStyle/>
          <a:p>
            <a:r>
              <a:rPr lang="nl-NL" altLang="nl-NL" dirty="0" smtClean="0"/>
              <a:t>Areaalinformatie en onderzoeken</a:t>
            </a:r>
          </a:p>
        </p:txBody>
      </p:sp>
      <p:sp>
        <p:nvSpPr>
          <p:cNvPr id="3"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defRPr/>
            </a:pPr>
            <a:r>
              <a:rPr lang="nl-NL" sz="2200" dirty="0" smtClean="0"/>
              <a:t>Nog uit te voeren voor aanbesteding</a:t>
            </a:r>
            <a:r>
              <a:rPr lang="nl-NL" sz="2200" smtClean="0"/>
              <a:t>, gepland</a:t>
            </a:r>
            <a:r>
              <a:rPr lang="nl-NL" sz="2200" dirty="0" smtClean="0"/>
              <a:t>:</a:t>
            </a:r>
          </a:p>
          <a:p>
            <a:pPr>
              <a:defRPr/>
            </a:pPr>
            <a:r>
              <a:rPr lang="nl-NL" dirty="0" smtClean="0"/>
              <a:t>Asfalt</a:t>
            </a:r>
          </a:p>
          <a:p>
            <a:pPr>
              <a:defRPr/>
            </a:pPr>
            <a:r>
              <a:rPr lang="nl-NL" dirty="0" smtClean="0"/>
              <a:t>Kunstwerken</a:t>
            </a:r>
          </a:p>
          <a:p>
            <a:pPr lvl="1">
              <a:defRPr/>
            </a:pPr>
            <a:r>
              <a:rPr lang="nl-NL" dirty="0" smtClean="0"/>
              <a:t>Herberekeningen (deels gereed)</a:t>
            </a:r>
          </a:p>
          <a:p>
            <a:pPr lvl="1">
              <a:defRPr/>
            </a:pPr>
            <a:r>
              <a:rPr lang="nl-NL" dirty="0" smtClean="0"/>
              <a:t>Toestandsinspecties</a:t>
            </a:r>
          </a:p>
          <a:p>
            <a:pPr lvl="1">
              <a:defRPr/>
            </a:pPr>
            <a:r>
              <a:rPr lang="nl-NL" dirty="0" smtClean="0"/>
              <a:t>Asbest</a:t>
            </a:r>
          </a:p>
          <a:p>
            <a:pPr lvl="1">
              <a:defRPr/>
            </a:pPr>
            <a:r>
              <a:rPr lang="nl-NL" dirty="0" smtClean="0"/>
              <a:t>As built tekeningen</a:t>
            </a:r>
          </a:p>
          <a:p>
            <a:pPr>
              <a:defRPr/>
            </a:pPr>
            <a:r>
              <a:rPr lang="nl-NL" dirty="0" smtClean="0"/>
              <a:t>Materiaal folie</a:t>
            </a:r>
          </a:p>
          <a:p>
            <a:pPr>
              <a:defRPr/>
            </a:pPr>
            <a:r>
              <a:rPr lang="nl-NL" dirty="0" smtClean="0"/>
              <a:t>Bemaling en effecten daarvan</a:t>
            </a:r>
          </a:p>
          <a:p>
            <a:pPr>
              <a:defRPr/>
            </a:pPr>
            <a:r>
              <a:rPr lang="nl-NL" dirty="0"/>
              <a:t>Grondverwerving en werkterreinen</a:t>
            </a:r>
          </a:p>
          <a:p>
            <a:pPr>
              <a:defRPr/>
            </a:pPr>
            <a:r>
              <a:rPr lang="nl-NL" dirty="0" smtClean="0"/>
              <a:t>Sonderingen</a:t>
            </a:r>
          </a:p>
          <a:p>
            <a:pPr>
              <a:defRPr/>
            </a:pPr>
            <a:r>
              <a:rPr lang="nl-NL" dirty="0" err="1" smtClean="0"/>
              <a:t>Inmetingen</a:t>
            </a:r>
            <a:endParaRPr lang="nl-NL" dirty="0" smtClean="0"/>
          </a:p>
          <a:p>
            <a:pPr>
              <a:defRPr/>
            </a:pPr>
            <a:r>
              <a:rPr lang="nl-NL" dirty="0" smtClean="0"/>
              <a:t>Verder met archeologie</a:t>
            </a: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2653307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a:xfrm>
            <a:off x="468313" y="1295400"/>
            <a:ext cx="8402637" cy="400050"/>
          </a:xfrm>
        </p:spPr>
        <p:txBody>
          <a:bodyPr/>
          <a:lstStyle/>
          <a:p>
            <a:r>
              <a:rPr lang="nl-NL" altLang="nl-NL" dirty="0" smtClean="0"/>
              <a:t>Samenvatting grootste technische uitdagingen</a:t>
            </a:r>
          </a:p>
        </p:txBody>
      </p:sp>
      <p:sp>
        <p:nvSpPr>
          <p:cNvPr id="3" name="Tijdelijke aanduiding voor tekst 2"/>
          <p:cNvSpPr>
            <a:spLocks noGrp="1"/>
          </p:cNvSpPr>
          <p:nvPr>
            <p:ph type="body" sz="quarter" idx="11"/>
          </p:nvPr>
        </p:nvSpPr>
        <p:spPr>
          <a:xfrm>
            <a:off x="468313" y="2070100"/>
            <a:ext cx="8402637" cy="4140200"/>
          </a:xfrm>
        </p:spPr>
        <p:txBody>
          <a:bodyPr/>
          <a:lstStyle/>
          <a:p>
            <a:pPr>
              <a:defRPr/>
            </a:pPr>
            <a:r>
              <a:rPr lang="nl-NL" dirty="0" smtClean="0"/>
              <a:t>Bouwfasering knooppunt </a:t>
            </a:r>
            <a:r>
              <a:rPr lang="nl-NL" dirty="0" err="1" smtClean="0"/>
              <a:t>Rijnsweerd</a:t>
            </a:r>
            <a:endParaRPr lang="nl-NL" dirty="0" smtClean="0"/>
          </a:p>
          <a:p>
            <a:pPr>
              <a:defRPr/>
            </a:pPr>
            <a:r>
              <a:rPr lang="nl-NL" dirty="0" smtClean="0"/>
              <a:t>Verbreding bak</a:t>
            </a:r>
          </a:p>
          <a:p>
            <a:pPr>
              <a:defRPr/>
            </a:pPr>
            <a:r>
              <a:rPr lang="nl-NL" dirty="0" smtClean="0"/>
              <a:t>Bouwen dak t.b.v. groene verbinding</a:t>
            </a:r>
          </a:p>
          <a:p>
            <a:pPr>
              <a:defRPr/>
            </a:pPr>
            <a:r>
              <a:rPr lang="nl-NL" dirty="0" smtClean="0"/>
              <a:t>Verbreding weg binnen de folie</a:t>
            </a:r>
          </a:p>
          <a:p>
            <a:pPr>
              <a:defRPr/>
            </a:pPr>
            <a:r>
              <a:rPr lang="nl-NL" dirty="0" smtClean="0"/>
              <a:t>Spoorviaducten</a:t>
            </a:r>
          </a:p>
          <a:p>
            <a:pPr>
              <a:defRPr/>
            </a:pPr>
            <a:r>
              <a:rPr lang="nl-NL" dirty="0" smtClean="0"/>
              <a:t>Verbreding </a:t>
            </a:r>
            <a:r>
              <a:rPr lang="nl-NL" dirty="0" err="1" smtClean="0"/>
              <a:t>Galecopperbrug</a:t>
            </a:r>
            <a:endParaRPr lang="nl-NL" dirty="0" smtClean="0"/>
          </a:p>
          <a:p>
            <a:pPr>
              <a:defRPr/>
            </a:pPr>
            <a:endParaRPr lang="nl-NL" dirty="0" smtClean="0"/>
          </a:p>
          <a:p>
            <a:pPr marL="457200" lvl="1" indent="0">
              <a:buNone/>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9068616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Intermezzo</a:t>
            </a:r>
            <a:endParaRPr lang="nl-NL" dirty="0"/>
          </a:p>
        </p:txBody>
      </p:sp>
      <p:sp>
        <p:nvSpPr>
          <p:cNvPr id="3" name="Tijdelijke aanduiding voor datum 2"/>
          <p:cNvSpPr>
            <a:spLocks noGrp="1"/>
          </p:cNvSpPr>
          <p:nvPr>
            <p:ph type="dt" sz="half" idx="10"/>
          </p:nvPr>
        </p:nvSpPr>
        <p:spPr/>
        <p:txBody>
          <a:bodyPr/>
          <a:lstStyle/>
          <a:p>
            <a:r>
              <a:rPr lang="nl-NL" noProof="0" smtClean="0"/>
              <a:t>19 april 2016</a:t>
            </a:r>
            <a:endParaRPr lang="nl-NL" noProof="0" dirty="0"/>
          </a:p>
        </p:txBody>
      </p:sp>
      <p:sp>
        <p:nvSpPr>
          <p:cNvPr id="4" name="Tijdelijke aanduiding voor tekst 3"/>
          <p:cNvSpPr>
            <a:spLocks noGrp="1"/>
          </p:cNvSpPr>
          <p:nvPr>
            <p:ph type="body" sz="quarter" idx="11"/>
          </p:nvPr>
        </p:nvSpPr>
        <p:spPr/>
        <p:txBody>
          <a:bodyPr/>
          <a:lstStyle/>
          <a:p>
            <a:endParaRPr lang="nl-NL" dirty="0"/>
          </a:p>
          <a:p>
            <a:endParaRPr lang="nl-NL" dirty="0" smtClean="0"/>
          </a:p>
          <a:p>
            <a:endParaRPr lang="nl-NL" dirty="0"/>
          </a:p>
          <a:p>
            <a:r>
              <a:rPr lang="nl-NL" dirty="0" smtClean="0"/>
              <a:t>Vragen</a:t>
            </a:r>
          </a:p>
          <a:p>
            <a:pPr marL="0" indent="0">
              <a:buNone/>
            </a:pPr>
            <a:endParaRPr lang="nl-NL" dirty="0"/>
          </a:p>
          <a:p>
            <a:endParaRPr lang="nl-NL" dirty="0" smtClean="0"/>
          </a:p>
          <a:p>
            <a:endParaRPr lang="nl-NL" dirty="0"/>
          </a:p>
          <a:p>
            <a:r>
              <a:rPr lang="nl-NL" dirty="0" smtClean="0"/>
              <a:t>Koffiepauze</a:t>
            </a:r>
            <a:endParaRPr lang="nl-NL" dirty="0"/>
          </a:p>
        </p:txBody>
      </p:sp>
    </p:spTree>
    <p:extLst>
      <p:ext uri="{BB962C8B-B14F-4D97-AF65-F5344CB8AC3E}">
        <p14:creationId xmlns:p14="http://schemas.microsoft.com/office/powerpoint/2010/main" val="40431315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nl-NL" dirty="0" smtClean="0"/>
              <a:t>Marktconsultatie Ring Utrecht</a:t>
            </a:r>
            <a:endParaRPr lang="nl-NL" dirty="0"/>
          </a:p>
        </p:txBody>
      </p:sp>
      <p:sp>
        <p:nvSpPr>
          <p:cNvPr id="6" name="Ondertitel 5"/>
          <p:cNvSpPr>
            <a:spLocks noGrp="1"/>
          </p:cNvSpPr>
          <p:nvPr>
            <p:ph type="subTitle" idx="1"/>
          </p:nvPr>
        </p:nvSpPr>
        <p:spPr/>
        <p:txBody>
          <a:bodyPr/>
          <a:lstStyle/>
          <a:p>
            <a:endParaRPr lang="nl-NL" dirty="0" smtClean="0"/>
          </a:p>
          <a:p>
            <a:r>
              <a:rPr lang="nl-NL" dirty="0" smtClean="0"/>
              <a:t>Marktbenadering</a:t>
            </a:r>
            <a:endParaRPr lang="nl-NL" dirty="0"/>
          </a:p>
        </p:txBody>
      </p:sp>
      <p:sp>
        <p:nvSpPr>
          <p:cNvPr id="2" name="Tijdelijke aanduiding voor datum 1"/>
          <p:cNvSpPr>
            <a:spLocks noGrp="1"/>
          </p:cNvSpPr>
          <p:nvPr>
            <p:ph type="dt" sz="half" idx="2"/>
          </p:nvPr>
        </p:nvSpPr>
        <p:spPr/>
        <p:txBody>
          <a:bodyPr/>
          <a:lstStyle/>
          <a:p>
            <a:r>
              <a:rPr lang="nl-NL" smtClean="0"/>
              <a:t>19 april 2016</a:t>
            </a:r>
            <a:endParaRPr lang="nl-NL" dirty="0"/>
          </a:p>
        </p:txBody>
      </p:sp>
      <p:pic>
        <p:nvPicPr>
          <p:cNvPr id="8" name="Picture 7" descr="A28File12TB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9388" y="2492375"/>
            <a:ext cx="4321175"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6373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1295400"/>
            <a:ext cx="8402637" cy="400050"/>
          </a:xfrm>
        </p:spPr>
        <p:txBody>
          <a:bodyPr/>
          <a:lstStyle/>
          <a:p>
            <a:pPr eaLnBrk="1" hangingPunct="1"/>
            <a:r>
              <a:rPr lang="nl-NL" altLang="nl-NL" dirty="0" smtClean="0"/>
              <a:t>Marktbenadering</a:t>
            </a:r>
            <a:endParaRPr lang="nl-NL" altLang="nl-NL" sz="1200" dirty="0" smtClean="0">
              <a:solidFill>
                <a:srgbClr val="FF0000"/>
              </a:solidFill>
            </a:endParaRP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6" name="Tijdelijke aanduiding voor tekst 3"/>
          <p:cNvSpPr txBox="1">
            <a:spLocks/>
          </p:cNvSpPr>
          <p:nvPr/>
        </p:nvSpPr>
        <p:spPr bwMode="auto">
          <a:xfrm>
            <a:off x="467544" y="1953096"/>
            <a:ext cx="8402637" cy="414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1274763" indent="-285750" algn="l" rtl="0" eaLnBrk="1" fontAlgn="base" hangingPunct="1">
              <a:spcBef>
                <a:spcPct val="5000"/>
              </a:spcBef>
              <a:spcAft>
                <a:spcPct val="0"/>
              </a:spcAft>
              <a:buFont typeface="Verdana" pitchFamily="34" charset="0"/>
              <a:buChar char="–"/>
              <a:defRPr sz="18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a:lstStyle>
          <a:p>
            <a:pPr marL="343137" indent="-284400">
              <a:defRPr/>
            </a:pPr>
            <a:endParaRPr lang="nl-NL" kern="0" dirty="0" smtClean="0"/>
          </a:p>
          <a:p>
            <a:pPr marL="343137" indent="-284400">
              <a:defRPr/>
            </a:pPr>
            <a:r>
              <a:rPr lang="nl-NL" kern="0" dirty="0" smtClean="0"/>
              <a:t>Doel</a:t>
            </a:r>
          </a:p>
          <a:p>
            <a:pPr marL="343137" indent="-284400">
              <a:defRPr/>
            </a:pPr>
            <a:r>
              <a:rPr lang="nl-NL" kern="0" dirty="0" err="1" smtClean="0"/>
              <a:t>Projectspecifieke</a:t>
            </a:r>
            <a:r>
              <a:rPr lang="nl-NL" kern="0" dirty="0" smtClean="0"/>
              <a:t> uitdagingen</a:t>
            </a:r>
          </a:p>
          <a:p>
            <a:pPr marL="343137" indent="-284400">
              <a:defRPr/>
            </a:pPr>
            <a:r>
              <a:rPr lang="nl-NL" kern="0" dirty="0" smtClean="0"/>
              <a:t>Leidende inkoopprincipes</a:t>
            </a:r>
          </a:p>
          <a:p>
            <a:pPr marL="343137" indent="-284400">
              <a:defRPr/>
            </a:pPr>
            <a:r>
              <a:rPr lang="nl-NL" kern="0" dirty="0" smtClean="0"/>
              <a:t>Projectscope</a:t>
            </a:r>
          </a:p>
          <a:p>
            <a:pPr marL="343137" indent="-284400">
              <a:defRPr/>
            </a:pPr>
            <a:r>
              <a:rPr lang="nl-NL" kern="0" dirty="0" smtClean="0"/>
              <a:t>Scope contract(en)</a:t>
            </a:r>
          </a:p>
          <a:p>
            <a:pPr marL="343137" indent="-284400">
              <a:defRPr/>
            </a:pPr>
            <a:r>
              <a:rPr lang="nl-NL" kern="0" dirty="0" smtClean="0"/>
              <a:t>Aanpak uitdagingen en raakvlakrisico’s</a:t>
            </a:r>
          </a:p>
          <a:p>
            <a:pPr marL="343137" indent="-284400">
              <a:defRPr/>
            </a:pPr>
            <a:r>
              <a:rPr lang="nl-NL" kern="0" dirty="0" smtClean="0"/>
              <a:t>Samenvatting</a:t>
            </a:r>
          </a:p>
          <a:p>
            <a:pPr marL="343137" indent="-284400">
              <a:defRPr/>
            </a:pPr>
            <a:r>
              <a:rPr lang="nl-NL" kern="0" dirty="0" smtClean="0"/>
              <a:t>Vervolgproces</a:t>
            </a:r>
          </a:p>
          <a:p>
            <a:pPr marL="343137" indent="-284400">
              <a:defRPr/>
            </a:pPr>
            <a:endParaRPr lang="nl-NL" kern="0" dirty="0" smtClean="0"/>
          </a:p>
          <a:p>
            <a:pPr marL="343137" indent="-284400">
              <a:defRPr/>
            </a:pPr>
            <a:endParaRPr lang="nl-NL" kern="0" dirty="0" smtClean="0"/>
          </a:p>
          <a:p>
            <a:pPr marL="343137" indent="-284400">
              <a:defRPr/>
            </a:pPr>
            <a:endParaRPr lang="nl-NL" kern="0" dirty="0" smtClean="0"/>
          </a:p>
          <a:p>
            <a:pPr marL="343137" indent="-284400">
              <a:defRPr/>
            </a:pPr>
            <a:endParaRPr lang="nl-NL" kern="0" dirty="0" smtClean="0"/>
          </a:p>
          <a:p>
            <a:pPr>
              <a:defRPr/>
            </a:pPr>
            <a:endParaRPr lang="nl-NL" kern="0" dirty="0"/>
          </a:p>
        </p:txBody>
      </p:sp>
    </p:spTree>
    <p:extLst>
      <p:ext uri="{BB962C8B-B14F-4D97-AF65-F5344CB8AC3E}">
        <p14:creationId xmlns:p14="http://schemas.microsoft.com/office/powerpoint/2010/main" val="1651242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a:xfrm>
            <a:off x="468313" y="1295400"/>
            <a:ext cx="8402637" cy="400050"/>
          </a:xfrm>
        </p:spPr>
        <p:txBody>
          <a:bodyPr/>
          <a:lstStyle/>
          <a:p>
            <a:pPr eaLnBrk="1" hangingPunct="1"/>
            <a:r>
              <a:rPr lang="nl-NL" altLang="nl-NL" dirty="0" err="1" smtClean="0"/>
              <a:t>Projectspecifieke</a:t>
            </a:r>
            <a:r>
              <a:rPr lang="nl-NL" altLang="nl-NL" dirty="0" smtClean="0"/>
              <a:t> uitdagingen</a:t>
            </a:r>
          </a:p>
        </p:txBody>
      </p:sp>
      <p:sp>
        <p:nvSpPr>
          <p:cNvPr id="5124" name="Tijdelijke aanduiding voor tekst 3"/>
          <p:cNvSpPr>
            <a:spLocks noGrp="1"/>
          </p:cNvSpPr>
          <p:nvPr>
            <p:ph type="body" sz="quarter" idx="11"/>
          </p:nvPr>
        </p:nvSpPr>
        <p:spPr>
          <a:xfrm>
            <a:off x="468313" y="2070100"/>
            <a:ext cx="8402637" cy="4140200"/>
          </a:xfrm>
        </p:spPr>
        <p:txBody>
          <a:bodyPr/>
          <a:lstStyle/>
          <a:p>
            <a:pPr eaLnBrk="1" hangingPunct="1"/>
            <a:r>
              <a:rPr lang="nl-NL" altLang="nl-NL" sz="1600" dirty="0" smtClean="0"/>
              <a:t>Techniek:</a:t>
            </a:r>
          </a:p>
          <a:p>
            <a:pPr lvl="1" eaLnBrk="1" hangingPunct="1"/>
            <a:r>
              <a:rPr lang="nl-NL" altLang="nl-NL" sz="1600" dirty="0" smtClean="0"/>
              <a:t>Dak op de bak (areaal en ontwerp)</a:t>
            </a:r>
          </a:p>
          <a:p>
            <a:pPr lvl="1" eaLnBrk="1" hangingPunct="1"/>
            <a:r>
              <a:rPr lang="nl-NL" altLang="nl-NL" sz="1600" dirty="0" smtClean="0"/>
              <a:t>Werken binnen de folie (areaal en uitvoering)</a:t>
            </a:r>
          </a:p>
          <a:p>
            <a:pPr lvl="1" eaLnBrk="1" hangingPunct="1"/>
            <a:r>
              <a:rPr lang="nl-NL" altLang="nl-NL" sz="1600" dirty="0" err="1" smtClean="0"/>
              <a:t>Galecopperbrug</a:t>
            </a:r>
            <a:r>
              <a:rPr lang="nl-NL" altLang="nl-NL" sz="1600" dirty="0" smtClean="0"/>
              <a:t> (areaal en uitvoering)</a:t>
            </a:r>
          </a:p>
          <a:p>
            <a:pPr eaLnBrk="1" hangingPunct="1"/>
            <a:r>
              <a:rPr lang="nl-NL" altLang="nl-NL" sz="1600" dirty="0" smtClean="0"/>
              <a:t>Omgeving</a:t>
            </a:r>
          </a:p>
          <a:p>
            <a:pPr lvl="1" eaLnBrk="1" hangingPunct="1"/>
            <a:r>
              <a:rPr lang="nl-NL" altLang="nl-NL" sz="1600" dirty="0" smtClean="0"/>
              <a:t>Doorstroming</a:t>
            </a:r>
          </a:p>
          <a:p>
            <a:pPr lvl="1" eaLnBrk="1" hangingPunct="1"/>
            <a:r>
              <a:rPr lang="nl-NL" altLang="nl-NL" sz="1600" dirty="0" smtClean="0"/>
              <a:t>Dynamische omgeving</a:t>
            </a:r>
          </a:p>
          <a:p>
            <a:pPr lvl="1" eaLnBrk="1" hangingPunct="1"/>
            <a:r>
              <a:rPr lang="nl-NL" altLang="nl-NL" sz="1600" dirty="0" smtClean="0"/>
              <a:t>(Politiek) gevoelig project</a:t>
            </a:r>
          </a:p>
          <a:p>
            <a:pPr lvl="2" eaLnBrk="1" hangingPunct="1"/>
            <a:r>
              <a:rPr lang="nl-NL" altLang="nl-NL" sz="1600" dirty="0" err="1" smtClean="0"/>
              <a:t>Amelisweerd</a:t>
            </a:r>
            <a:endParaRPr lang="nl-NL" altLang="nl-NL" sz="1600" dirty="0" smtClean="0"/>
          </a:p>
          <a:p>
            <a:pPr lvl="1"/>
            <a:r>
              <a:rPr lang="nl-NL" altLang="nl-NL" sz="1600" dirty="0" smtClean="0"/>
              <a:t>Vormgeving </a:t>
            </a:r>
          </a:p>
          <a:p>
            <a:pPr lvl="1" eaLnBrk="1" hangingPunct="1"/>
            <a:r>
              <a:rPr lang="nl-NL" altLang="nl-NL" sz="1600" dirty="0" smtClean="0"/>
              <a:t>Spoorviaducten (organisatorisch/ vergunning)</a:t>
            </a:r>
          </a:p>
          <a:p>
            <a:pPr lvl="1" eaLnBrk="1" hangingPunct="1"/>
            <a:r>
              <a:rPr lang="nl-NL" altLang="nl-NL" sz="1600" dirty="0" smtClean="0"/>
              <a:t>Archeologie (Unesco status)</a:t>
            </a:r>
          </a:p>
          <a:p>
            <a:pPr eaLnBrk="1" hangingPunct="1"/>
            <a:r>
              <a:rPr lang="nl-NL" altLang="nl-NL" sz="1600" dirty="0" smtClean="0"/>
              <a:t>Markt:</a:t>
            </a:r>
          </a:p>
          <a:p>
            <a:pPr lvl="1" eaLnBrk="1" hangingPunct="1"/>
            <a:r>
              <a:rPr lang="nl-NL" altLang="nl-NL" sz="1600" dirty="0" smtClean="0"/>
              <a:t>Omvang en complexiteit contract</a:t>
            </a:r>
          </a:p>
          <a:p>
            <a:pPr eaLnBrk="1" hangingPunct="1"/>
            <a:endParaRPr lang="nl-NL" altLang="nl-NL" dirty="0" smtClean="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21886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468313" y="1295400"/>
            <a:ext cx="8402637" cy="400050"/>
          </a:xfrm>
        </p:spPr>
        <p:txBody>
          <a:bodyPr/>
          <a:lstStyle/>
          <a:p>
            <a:pPr eaLnBrk="1" hangingPunct="1"/>
            <a:r>
              <a:rPr lang="nl-NL" altLang="nl-NL" smtClean="0"/>
              <a:t>Leidende inkoopprincipes</a:t>
            </a:r>
            <a:endParaRPr lang="nl-NL" altLang="nl-NL" smtClean="0">
              <a:solidFill>
                <a:srgbClr val="FF0000"/>
              </a:solidFill>
            </a:endParaRPr>
          </a:p>
        </p:txBody>
      </p:sp>
      <p:sp>
        <p:nvSpPr>
          <p:cNvPr id="3" name="Tijdelijke aanduiding voor tekst 2"/>
          <p:cNvSpPr>
            <a:spLocks noGrp="1"/>
          </p:cNvSpPr>
          <p:nvPr>
            <p:ph type="body" sz="quarter" idx="11"/>
          </p:nvPr>
        </p:nvSpPr>
        <p:spPr>
          <a:xfrm>
            <a:off x="468313" y="2070100"/>
            <a:ext cx="8402637" cy="4140200"/>
          </a:xfrm>
        </p:spPr>
        <p:txBody>
          <a:bodyPr/>
          <a:lstStyle/>
          <a:p>
            <a:pPr eaLnBrk="1" hangingPunct="1">
              <a:spcBef>
                <a:spcPts val="423"/>
              </a:spcBef>
              <a:buFont typeface="Arial" pitchFamily="34" charset="0"/>
              <a:buChar char="•"/>
              <a:defRPr/>
            </a:pPr>
            <a:r>
              <a:rPr lang="nl-NL" altLang="nl-NL" dirty="0" smtClean="0"/>
              <a:t>Minimale </a:t>
            </a:r>
            <a:r>
              <a:rPr lang="nl-NL" altLang="nl-NL" dirty="0"/>
              <a:t>beperking doorstroming tijdens aanlegfase</a:t>
            </a:r>
          </a:p>
          <a:p>
            <a:pPr eaLnBrk="1" hangingPunct="1">
              <a:spcBef>
                <a:spcPts val="423"/>
              </a:spcBef>
              <a:buFont typeface="Arial" pitchFamily="34" charset="0"/>
              <a:buChar char="•"/>
              <a:defRPr/>
            </a:pPr>
            <a:r>
              <a:rPr lang="nl-NL" altLang="nl-NL" dirty="0"/>
              <a:t>Aandacht </a:t>
            </a:r>
            <a:r>
              <a:rPr lang="nl-NL" altLang="nl-NL" dirty="0" smtClean="0"/>
              <a:t>voor </a:t>
            </a:r>
          </a:p>
          <a:p>
            <a:pPr lvl="1" eaLnBrk="1" hangingPunct="1">
              <a:spcBef>
                <a:spcPts val="423"/>
              </a:spcBef>
              <a:defRPr/>
            </a:pPr>
            <a:r>
              <a:rPr lang="nl-NL" altLang="nl-NL" dirty="0" smtClean="0"/>
              <a:t>Omgeving (dynamiek)</a:t>
            </a:r>
          </a:p>
          <a:p>
            <a:pPr lvl="1" eaLnBrk="1" hangingPunct="1">
              <a:spcBef>
                <a:spcPts val="423"/>
              </a:spcBef>
              <a:defRPr/>
            </a:pPr>
            <a:r>
              <a:rPr lang="nl-NL" altLang="nl-NL" dirty="0" smtClean="0"/>
              <a:t>Techniek (kwaliteit voor tijd)</a:t>
            </a:r>
          </a:p>
          <a:p>
            <a:pPr lvl="1">
              <a:defRPr/>
            </a:pPr>
            <a:r>
              <a:rPr lang="nl-NL" altLang="nl-NL" dirty="0"/>
              <a:t>Markt (</a:t>
            </a:r>
            <a:r>
              <a:rPr lang="nl-NL" altLang="nl-NL" dirty="0" smtClean="0"/>
              <a:t>omvang en complexiteit)</a:t>
            </a:r>
          </a:p>
          <a:p>
            <a:pPr eaLnBrk="1" hangingPunct="1">
              <a:spcBef>
                <a:spcPts val="423"/>
              </a:spcBef>
              <a:defRPr/>
            </a:pPr>
            <a:r>
              <a:rPr lang="nl-NL" altLang="nl-NL" dirty="0" smtClean="0"/>
              <a:t>Beheerste </a:t>
            </a:r>
            <a:r>
              <a:rPr lang="nl-NL" altLang="nl-NL" dirty="0"/>
              <a:t>uitvoering van dit complexe project </a:t>
            </a:r>
            <a:r>
              <a:rPr lang="nl-NL" altLang="nl-NL" dirty="0" err="1"/>
              <a:t>mbt</a:t>
            </a:r>
            <a:r>
              <a:rPr lang="nl-NL" altLang="nl-NL" dirty="0"/>
              <a:t>:</a:t>
            </a:r>
          </a:p>
          <a:p>
            <a:pPr marL="741600" lvl="1" indent="-284400" eaLnBrk="1" hangingPunct="1">
              <a:spcBef>
                <a:spcPts val="423"/>
              </a:spcBef>
              <a:defRPr/>
            </a:pPr>
            <a:r>
              <a:rPr lang="nl-NL" altLang="nl-NL" dirty="0" smtClean="0"/>
              <a:t>Techniek (ontwerp en uitvoering)</a:t>
            </a:r>
          </a:p>
          <a:p>
            <a:pPr marL="741600" lvl="1" indent="-284400" eaLnBrk="1" hangingPunct="1">
              <a:spcBef>
                <a:spcPts val="423"/>
              </a:spcBef>
              <a:defRPr/>
            </a:pPr>
            <a:r>
              <a:rPr lang="nl-NL" altLang="nl-NL" dirty="0" smtClean="0"/>
              <a:t>Omgeving (flexibiliteit uitvoering)</a:t>
            </a:r>
            <a:endParaRPr lang="nl-NL" alt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460282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7" name="Titel 1"/>
          <p:cNvSpPr>
            <a:spLocks noGrp="1"/>
          </p:cNvSpPr>
          <p:nvPr>
            <p:ph type="title"/>
          </p:nvPr>
        </p:nvSpPr>
        <p:spPr>
          <a:xfrm>
            <a:off x="468313" y="1295400"/>
            <a:ext cx="8402637" cy="400110"/>
          </a:xfrm>
        </p:spPr>
        <p:txBody>
          <a:bodyPr/>
          <a:lstStyle/>
          <a:p>
            <a:pPr eaLnBrk="1" hangingPunct="1"/>
            <a:r>
              <a:rPr lang="nl-NL" altLang="nl-NL" dirty="0" smtClean="0"/>
              <a:t>Projectscope </a:t>
            </a:r>
            <a:r>
              <a:rPr lang="nl-NL" altLang="nl-NL" sz="1000" dirty="0" smtClean="0"/>
              <a:t>(Thema scope vraag 1)</a:t>
            </a:r>
            <a:endParaRPr lang="nl-NL" altLang="nl-NL" sz="1000" dirty="0" smtClean="0">
              <a:solidFill>
                <a:srgbClr val="FF0000"/>
              </a:solidFill>
            </a:endParaRPr>
          </a:p>
        </p:txBody>
      </p:sp>
      <p:sp>
        <p:nvSpPr>
          <p:cNvPr id="8" name="Tijdelijke aanduiding voor tekst 3"/>
          <p:cNvSpPr>
            <a:spLocks noGrp="1"/>
          </p:cNvSpPr>
          <p:nvPr>
            <p:ph type="body" sz="quarter" idx="11"/>
          </p:nvPr>
        </p:nvSpPr>
        <p:spPr>
          <a:xfrm>
            <a:off x="468313" y="2070100"/>
            <a:ext cx="8402637" cy="4140200"/>
          </a:xfrm>
        </p:spPr>
        <p:txBody>
          <a:bodyPr/>
          <a:lstStyle/>
          <a:p>
            <a:pPr marL="0" indent="0">
              <a:buNone/>
            </a:pPr>
            <a:r>
              <a:rPr lang="nl-NL" altLang="nl-NL" dirty="0"/>
              <a:t>Reeds gemaakte keuzes </a:t>
            </a:r>
            <a:r>
              <a:rPr lang="nl-NL" altLang="nl-NL" dirty="0" err="1"/>
              <a:t>mbt</a:t>
            </a:r>
            <a:r>
              <a:rPr lang="nl-NL" altLang="nl-NL" dirty="0"/>
              <a:t> de </a:t>
            </a:r>
            <a:r>
              <a:rPr lang="nl-NL" altLang="nl-NL" dirty="0" smtClean="0"/>
              <a:t>scope:</a:t>
            </a:r>
            <a:endParaRPr lang="nl-NL" altLang="nl-NL" sz="800" dirty="0"/>
          </a:p>
          <a:p>
            <a:r>
              <a:rPr lang="nl-NL" altLang="nl-NL" dirty="0" smtClean="0"/>
              <a:t>Aanleg en langdurig onderhoud apart (beperkte M-scope)</a:t>
            </a:r>
          </a:p>
          <a:p>
            <a:endParaRPr lang="nl-NL" altLang="nl-NL" dirty="0" smtClean="0"/>
          </a:p>
          <a:p>
            <a:r>
              <a:rPr lang="nl-NL" altLang="nl-NL" dirty="0" smtClean="0"/>
              <a:t>Projectscope opknippen in minimaal 2 contracten</a:t>
            </a:r>
          </a:p>
          <a:p>
            <a:pPr lvl="1"/>
            <a:r>
              <a:rPr lang="nl-NL" altLang="nl-NL" dirty="0"/>
              <a:t>Contract Noord</a:t>
            </a:r>
          </a:p>
          <a:p>
            <a:pPr lvl="1"/>
            <a:r>
              <a:rPr lang="nl-NL" altLang="nl-NL" dirty="0"/>
              <a:t>Contract Zuid</a:t>
            </a:r>
          </a:p>
          <a:p>
            <a:pPr marL="342900" lvl="2"/>
            <a:r>
              <a:rPr lang="nl-NL" altLang="nl-NL" dirty="0" smtClean="0"/>
              <a:t>Volgorde </a:t>
            </a:r>
            <a:r>
              <a:rPr lang="nl-NL" altLang="nl-NL" dirty="0"/>
              <a:t>van de contracten</a:t>
            </a:r>
          </a:p>
          <a:p>
            <a:endParaRPr lang="nl-NL" altLang="nl-NL" dirty="0" smtClean="0"/>
          </a:p>
          <a:p>
            <a:pPr lvl="1" eaLnBrk="1" hangingPunct="1"/>
            <a:endParaRPr lang="nl-NL" altLang="nl-NL" dirty="0" smtClean="0"/>
          </a:p>
          <a:p>
            <a:pPr lvl="1" eaLnBrk="1" hangingPunct="1"/>
            <a:endParaRPr lang="nl-NL" altLang="nl-NL" dirty="0" smtClean="0"/>
          </a:p>
          <a:p>
            <a:pPr lvl="1" eaLnBrk="1" hangingPunct="1"/>
            <a:endParaRPr lang="nl-NL" altLang="nl-NL" dirty="0" smtClean="0"/>
          </a:p>
        </p:txBody>
      </p:sp>
    </p:spTree>
    <p:extLst>
      <p:ext uri="{BB962C8B-B14F-4D97-AF65-F5344CB8AC3E}">
        <p14:creationId xmlns:p14="http://schemas.microsoft.com/office/powerpoint/2010/main" val="206354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a:xfrm>
            <a:off x="468313" y="1295400"/>
            <a:ext cx="8402637" cy="400050"/>
          </a:xfrm>
        </p:spPr>
        <p:txBody>
          <a:bodyPr/>
          <a:lstStyle/>
          <a:p>
            <a:r>
              <a:rPr lang="nl-NL" altLang="nl-NL" smtClean="0"/>
              <a:t>Scope van de contracten</a:t>
            </a:r>
          </a:p>
        </p:txBody>
      </p:sp>
      <p:sp>
        <p:nvSpPr>
          <p:cNvPr id="8196" name="Tijdelijke aanduiding voor illustratie 2"/>
          <p:cNvSpPr txBox="1">
            <a:spLocks/>
          </p:cNvSpPr>
          <p:nvPr/>
        </p:nvSpPr>
        <p:spPr bwMode="auto">
          <a:xfrm>
            <a:off x="1116013" y="3141663"/>
            <a:ext cx="8402637" cy="413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buFontTx/>
              <a:buNone/>
            </a:pPr>
            <a:endParaRPr lang="nl-NL" altLang="nl-NL">
              <a:solidFill>
                <a:schemeClr val="tx1"/>
              </a:solidFill>
            </a:endParaRPr>
          </a:p>
        </p:txBody>
      </p:sp>
      <p:pic>
        <p:nvPicPr>
          <p:cNvPr id="8197"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20988" y="1867123"/>
            <a:ext cx="5256212" cy="4851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198" name="Ovaal 5"/>
          <p:cNvSpPr>
            <a:spLocks noChangeArrowheads="1"/>
          </p:cNvSpPr>
          <p:nvPr/>
        </p:nvSpPr>
        <p:spPr bwMode="auto">
          <a:xfrm>
            <a:off x="5148064" y="1772816"/>
            <a:ext cx="2808312" cy="2880792"/>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a:spcBef>
                <a:spcPct val="50000"/>
              </a:spcBef>
              <a:buFontTx/>
              <a:buNone/>
            </a:pPr>
            <a:endParaRPr lang="nl-NL" altLang="nl-NL">
              <a:solidFill>
                <a:schemeClr val="tx1"/>
              </a:solidFill>
            </a:endParaRPr>
          </a:p>
        </p:txBody>
      </p:sp>
      <p:sp>
        <p:nvSpPr>
          <p:cNvPr id="8199" name="Ovaal 6"/>
          <p:cNvSpPr>
            <a:spLocks noChangeArrowheads="1"/>
          </p:cNvSpPr>
          <p:nvPr/>
        </p:nvSpPr>
        <p:spPr bwMode="auto">
          <a:xfrm>
            <a:off x="3563888" y="4437583"/>
            <a:ext cx="3312566" cy="2280940"/>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a:spcBef>
                <a:spcPct val="50000"/>
              </a:spcBef>
              <a:buFontTx/>
              <a:buNone/>
            </a:pPr>
            <a:endParaRPr lang="nl-NL" altLang="nl-NL">
              <a:solidFill>
                <a:schemeClr val="tx1"/>
              </a:solidFill>
            </a:endParaRPr>
          </a:p>
        </p:txBody>
      </p:sp>
      <p:sp>
        <p:nvSpPr>
          <p:cNvPr id="8201" name="Rechthoek 10"/>
          <p:cNvSpPr>
            <a:spLocks noChangeArrowheads="1"/>
          </p:cNvSpPr>
          <p:nvPr/>
        </p:nvSpPr>
        <p:spPr bwMode="auto">
          <a:xfrm>
            <a:off x="468313" y="2356842"/>
            <a:ext cx="22320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ts val="425"/>
              </a:spcBef>
              <a:buFont typeface="Arial" charset="0"/>
              <a:buChar char="•"/>
              <a:defRPr>
                <a:solidFill>
                  <a:srgbClr val="000000"/>
                </a:solidFill>
                <a:latin typeface="Verdana" pitchFamily="34" charset="0"/>
              </a:defRPr>
            </a:lvl1pPr>
            <a:lvl2pPr marL="742950" indent="-285750" eaLnBrk="0" hangingPunct="0">
              <a:spcBef>
                <a:spcPts val="425"/>
              </a:spcBef>
              <a:buFont typeface="Verdana" pitchFamily="34" charset="0"/>
              <a:buChar char="–"/>
              <a:defRPr>
                <a:solidFill>
                  <a:srgbClr val="000000"/>
                </a:solidFill>
                <a:latin typeface="Verdana" pitchFamily="34" charset="0"/>
              </a:defRPr>
            </a:lvl2pPr>
            <a:lvl3pPr marL="1143000" indent="-228600" eaLnBrk="0" hangingPunct="0">
              <a:spcBef>
                <a:spcPts val="425"/>
              </a:spcBef>
              <a:buFont typeface="Arial" charset="0"/>
              <a:buChar char="•"/>
              <a:defRPr>
                <a:solidFill>
                  <a:srgbClr val="000000"/>
                </a:solidFill>
                <a:latin typeface="Verdana" pitchFamily="34" charset="0"/>
              </a:defRPr>
            </a:lvl3pPr>
            <a:lvl4pPr marL="1600200" indent="-228600" eaLnBrk="0" hangingPunct="0">
              <a:spcBef>
                <a:spcPct val="5000"/>
              </a:spcBef>
              <a:buFont typeface="Verdana" pitchFamily="34" charset="0"/>
              <a:defRPr sz="2200">
                <a:solidFill>
                  <a:srgbClr val="000000"/>
                </a:solidFill>
                <a:latin typeface="Verdana" pitchFamily="34" charset="0"/>
              </a:defRPr>
            </a:lvl4pPr>
            <a:lvl5pPr marL="2057400" indent="-228600" eaLnBrk="0" hangingPunct="0">
              <a:spcBef>
                <a:spcPts val="425"/>
              </a:spcBef>
              <a:buFont typeface="Verdana" pitchFamily="34" charset="0"/>
              <a:buChar char="–"/>
              <a:defRPr>
                <a:solidFill>
                  <a:srgbClr val="000000"/>
                </a:solidFill>
                <a:latin typeface="Verdana" pitchFamily="34" charset="0"/>
              </a:defRPr>
            </a:lvl5pPr>
            <a:lvl6pPr marL="2514600" indent="-228600" eaLnBrk="0" fontAlgn="base" hangingPunct="0">
              <a:spcBef>
                <a:spcPts val="425"/>
              </a:spcBef>
              <a:spcAft>
                <a:spcPct val="0"/>
              </a:spcAft>
              <a:buFont typeface="Verdana" pitchFamily="34" charset="0"/>
              <a:buChar char="–"/>
              <a:defRPr>
                <a:solidFill>
                  <a:srgbClr val="000000"/>
                </a:solidFill>
                <a:latin typeface="Verdana" pitchFamily="34" charset="0"/>
              </a:defRPr>
            </a:lvl6pPr>
            <a:lvl7pPr marL="2971800" indent="-228600" eaLnBrk="0" fontAlgn="base" hangingPunct="0">
              <a:spcBef>
                <a:spcPts val="425"/>
              </a:spcBef>
              <a:spcAft>
                <a:spcPct val="0"/>
              </a:spcAft>
              <a:buFont typeface="Verdana" pitchFamily="34" charset="0"/>
              <a:buChar char="–"/>
              <a:defRPr>
                <a:solidFill>
                  <a:srgbClr val="000000"/>
                </a:solidFill>
                <a:latin typeface="Verdana" pitchFamily="34" charset="0"/>
              </a:defRPr>
            </a:lvl7pPr>
            <a:lvl8pPr marL="3429000" indent="-228600" eaLnBrk="0" fontAlgn="base" hangingPunct="0">
              <a:spcBef>
                <a:spcPts val="425"/>
              </a:spcBef>
              <a:spcAft>
                <a:spcPct val="0"/>
              </a:spcAft>
              <a:buFont typeface="Verdana" pitchFamily="34" charset="0"/>
              <a:buChar char="–"/>
              <a:defRPr>
                <a:solidFill>
                  <a:srgbClr val="000000"/>
                </a:solidFill>
                <a:latin typeface="Verdana" pitchFamily="34" charset="0"/>
              </a:defRPr>
            </a:lvl8pPr>
            <a:lvl9pPr marL="3886200" indent="-228600" eaLnBrk="0" fontAlgn="base" hangingPunct="0">
              <a:spcBef>
                <a:spcPts val="425"/>
              </a:spcBef>
              <a:spcAft>
                <a:spcPct val="0"/>
              </a:spcAft>
              <a:buFont typeface="Verdana" pitchFamily="34" charset="0"/>
              <a:buChar char="–"/>
              <a:defRPr>
                <a:solidFill>
                  <a:srgbClr val="000000"/>
                </a:solidFill>
                <a:latin typeface="Verdana" pitchFamily="34" charset="0"/>
              </a:defRPr>
            </a:lvl9pPr>
          </a:lstStyle>
          <a:p>
            <a:pPr eaLnBrk="1" hangingPunct="1">
              <a:spcBef>
                <a:spcPct val="0"/>
              </a:spcBef>
            </a:pPr>
            <a:r>
              <a:rPr lang="nl-NL" altLang="nl-NL" dirty="0">
                <a:solidFill>
                  <a:schemeClr val="tx1"/>
                </a:solidFill>
              </a:rPr>
              <a:t>Noord</a:t>
            </a:r>
          </a:p>
          <a:p>
            <a:pPr eaLnBrk="1" hangingPunct="1">
              <a:spcBef>
                <a:spcPct val="0"/>
              </a:spcBef>
            </a:pPr>
            <a:endParaRPr lang="nl-NL" altLang="nl-NL" dirty="0">
              <a:solidFill>
                <a:schemeClr val="tx1"/>
              </a:solidFill>
            </a:endParaRPr>
          </a:p>
          <a:p>
            <a:pPr eaLnBrk="1" hangingPunct="1">
              <a:spcBef>
                <a:spcPct val="0"/>
              </a:spcBef>
            </a:pPr>
            <a:endParaRPr lang="nl-NL" altLang="nl-NL" dirty="0">
              <a:solidFill>
                <a:schemeClr val="tx1"/>
              </a:solidFill>
            </a:endParaRPr>
          </a:p>
          <a:p>
            <a:pPr eaLnBrk="1" hangingPunct="1">
              <a:spcBef>
                <a:spcPct val="0"/>
              </a:spcBef>
            </a:pPr>
            <a:endParaRPr lang="nl-NL" altLang="nl-NL" dirty="0">
              <a:solidFill>
                <a:schemeClr val="tx1"/>
              </a:solidFill>
            </a:endParaRPr>
          </a:p>
          <a:p>
            <a:pPr eaLnBrk="1" hangingPunct="1">
              <a:spcBef>
                <a:spcPct val="0"/>
              </a:spcBef>
            </a:pPr>
            <a:endParaRPr lang="nl-NL" altLang="nl-NL" dirty="0">
              <a:solidFill>
                <a:schemeClr val="tx1"/>
              </a:solidFill>
            </a:endParaRPr>
          </a:p>
          <a:p>
            <a:pPr eaLnBrk="1" hangingPunct="1">
              <a:spcBef>
                <a:spcPct val="0"/>
              </a:spcBef>
            </a:pPr>
            <a:endParaRPr lang="nl-NL" altLang="nl-NL" dirty="0">
              <a:solidFill>
                <a:schemeClr val="tx1"/>
              </a:solidFill>
            </a:endParaRPr>
          </a:p>
          <a:p>
            <a:pPr eaLnBrk="1" hangingPunct="1">
              <a:spcBef>
                <a:spcPct val="0"/>
              </a:spcBef>
            </a:pPr>
            <a:endParaRPr lang="nl-NL" altLang="nl-NL" dirty="0">
              <a:solidFill>
                <a:schemeClr val="tx1"/>
              </a:solidFill>
            </a:endParaRPr>
          </a:p>
          <a:p>
            <a:pPr eaLnBrk="1" hangingPunct="1">
              <a:spcBef>
                <a:spcPct val="0"/>
              </a:spcBef>
            </a:pPr>
            <a:r>
              <a:rPr lang="nl-NL" altLang="nl-NL" dirty="0">
                <a:solidFill>
                  <a:schemeClr val="tx1"/>
                </a:solidFill>
              </a:rPr>
              <a:t>Zuid</a:t>
            </a:r>
          </a:p>
        </p:txBody>
      </p:sp>
    </p:spTree>
    <p:extLst>
      <p:ext uri="{BB962C8B-B14F-4D97-AF65-F5344CB8AC3E}">
        <p14:creationId xmlns:p14="http://schemas.microsoft.com/office/powerpoint/2010/main" val="13812950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a:xfrm>
            <a:off x="468313" y="1295400"/>
            <a:ext cx="8402637" cy="400050"/>
          </a:xfrm>
        </p:spPr>
        <p:txBody>
          <a:bodyPr/>
          <a:lstStyle/>
          <a:p>
            <a:r>
              <a:rPr lang="nl-NL" altLang="nl-NL" smtClean="0"/>
              <a:t>Consequentie knippen</a:t>
            </a:r>
          </a:p>
        </p:txBody>
      </p:sp>
      <p:sp>
        <p:nvSpPr>
          <p:cNvPr id="3" name="Tijdelijke aanduiding voor tekst 2"/>
          <p:cNvSpPr>
            <a:spLocks noGrp="1"/>
          </p:cNvSpPr>
          <p:nvPr>
            <p:ph type="body" sz="quarter" idx="11"/>
          </p:nvPr>
        </p:nvSpPr>
        <p:spPr>
          <a:xfrm>
            <a:off x="468313" y="2070100"/>
            <a:ext cx="8402637" cy="4140200"/>
          </a:xfrm>
        </p:spPr>
        <p:txBody>
          <a:bodyPr/>
          <a:lstStyle/>
          <a:p>
            <a:pPr marL="0" indent="0" eaLnBrk="1" hangingPunct="1">
              <a:spcBef>
                <a:spcPts val="423"/>
              </a:spcBef>
              <a:buFont typeface="Arial" pitchFamily="34" charset="0"/>
              <a:buNone/>
              <a:defRPr/>
            </a:pPr>
            <a:r>
              <a:rPr lang="nl-NL" dirty="0" smtClean="0"/>
              <a:t>Raakvlakrisico’s:</a:t>
            </a:r>
            <a:endParaRPr lang="nl-NL" dirty="0"/>
          </a:p>
          <a:p>
            <a:pPr marL="741600" lvl="1" indent="-284400" eaLnBrk="1" hangingPunct="1">
              <a:spcBef>
                <a:spcPts val="423"/>
              </a:spcBef>
              <a:defRPr/>
            </a:pPr>
            <a:r>
              <a:rPr lang="nl-NL" dirty="0"/>
              <a:t>Doorstroming </a:t>
            </a:r>
            <a:endParaRPr lang="nl-NL" dirty="0" smtClean="0"/>
          </a:p>
          <a:p>
            <a:pPr marL="741600" lvl="1" indent="-284400" eaLnBrk="1" hangingPunct="1">
              <a:spcBef>
                <a:spcPts val="423"/>
              </a:spcBef>
              <a:defRPr/>
            </a:pPr>
            <a:r>
              <a:rPr lang="nl-NL" dirty="0" smtClean="0"/>
              <a:t>Zorgvuldig omgevingsproces (één </a:t>
            </a:r>
            <a:r>
              <a:rPr lang="nl-NL" dirty="0"/>
              <a:t>gezicht naar </a:t>
            </a:r>
            <a:r>
              <a:rPr lang="nl-NL" dirty="0" smtClean="0"/>
              <a:t>omgeving, communicatie</a:t>
            </a:r>
            <a:r>
              <a:rPr lang="nl-NL" dirty="0"/>
              <a:t>, hinder, vormgeving)</a:t>
            </a:r>
          </a:p>
          <a:p>
            <a:pPr lvl="1" eaLnBrk="1" hangingPunct="1">
              <a:spcBef>
                <a:spcPts val="423"/>
              </a:spcBef>
              <a:defRPr/>
            </a:pPr>
            <a:r>
              <a:rPr lang="nl-NL" dirty="0" smtClean="0"/>
              <a:t>Contract overstijgende elementen: </a:t>
            </a:r>
          </a:p>
          <a:p>
            <a:pPr lvl="3">
              <a:defRPr/>
            </a:pPr>
            <a:r>
              <a:rPr lang="nl-NL" dirty="0" smtClean="0"/>
              <a:t>DVM</a:t>
            </a:r>
          </a:p>
          <a:p>
            <a:pPr lvl="3">
              <a:defRPr/>
            </a:pPr>
            <a:r>
              <a:rPr lang="nl-NL" altLang="nl-NL" dirty="0" smtClean="0"/>
              <a:t>Vormgeving</a:t>
            </a:r>
          </a:p>
          <a:p>
            <a:pPr lvl="3">
              <a:defRPr/>
            </a:pPr>
            <a:r>
              <a:rPr lang="nl-NL" altLang="nl-NL" dirty="0" smtClean="0"/>
              <a:t>K&amp;L</a:t>
            </a:r>
          </a:p>
          <a:p>
            <a:pPr lvl="1" eaLnBrk="1" hangingPunct="1">
              <a:spcBef>
                <a:spcPts val="423"/>
              </a:spcBef>
              <a:defRPr/>
            </a:pPr>
            <a:endParaRPr lang="nl-NL" altLang="nl-NL" dirty="0" smtClean="0"/>
          </a:p>
          <a:p>
            <a:pPr lvl="1" eaLnBrk="1" hangingPunct="1">
              <a:spcBef>
                <a:spcPts val="423"/>
              </a:spcBef>
              <a:defRPr/>
            </a:pPr>
            <a:endParaRPr lang="nl-NL" altLang="nl-NL" dirty="0"/>
          </a:p>
          <a:p>
            <a:pPr marL="0" indent="0">
              <a:buNone/>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4446326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a:xfrm>
            <a:off x="468313" y="1295400"/>
            <a:ext cx="8402637" cy="400050"/>
          </a:xfrm>
        </p:spPr>
        <p:txBody>
          <a:bodyPr/>
          <a:lstStyle/>
          <a:p>
            <a:pPr eaLnBrk="1" hangingPunct="1"/>
            <a:r>
              <a:rPr lang="nl-NL" altLang="nl-NL" dirty="0" smtClean="0"/>
              <a:t>Aanpak uitdagingen en raakvlakrisico’s</a:t>
            </a: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graphicFrame>
        <p:nvGraphicFramePr>
          <p:cNvPr id="5" name="Tabel 4"/>
          <p:cNvGraphicFramePr>
            <a:graphicFrameLocks noGrp="1"/>
          </p:cNvGraphicFramePr>
          <p:nvPr>
            <p:extLst>
              <p:ext uri="{D42A27DB-BD31-4B8C-83A1-F6EECF244321}">
                <p14:modId xmlns:p14="http://schemas.microsoft.com/office/powerpoint/2010/main" val="3783582184"/>
              </p:ext>
            </p:extLst>
          </p:nvPr>
        </p:nvGraphicFramePr>
        <p:xfrm>
          <a:off x="323528" y="2348880"/>
          <a:ext cx="8424936" cy="2420456"/>
        </p:xfrm>
        <a:graphic>
          <a:graphicData uri="http://schemas.openxmlformats.org/drawingml/2006/table">
            <a:tbl>
              <a:tblPr firstRow="1" bandRow="1">
                <a:tableStyleId>{91EBBBCC-DAD2-459C-BE2E-F6DE35CF9A28}</a:tableStyleId>
              </a:tblPr>
              <a:tblGrid>
                <a:gridCol w="432048"/>
                <a:gridCol w="6336704"/>
                <a:gridCol w="1656184"/>
              </a:tblGrid>
              <a:tr h="216887">
                <a:tc gridSpan="2">
                  <a:txBody>
                    <a:bodyPr/>
                    <a:lstStyle/>
                    <a:p>
                      <a:endParaRPr lang="nl-NL" sz="1400" b="1"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nl-NL" sz="1400" b="1"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nl-NL" sz="1400" b="0" dirty="0" smtClean="0">
                          <a:solidFill>
                            <a:sysClr val="windowText" lastClr="000000"/>
                          </a:solidFill>
                          <a:latin typeface="+mj-lt"/>
                        </a:rPr>
                        <a:t>Thema</a:t>
                      </a:r>
                      <a:endParaRPr lang="nl-NL" sz="1400" b="0"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487288">
                <a:tc>
                  <a:txBody>
                    <a:bodyPr/>
                    <a:lstStyle/>
                    <a:p>
                      <a:pPr algn="l"/>
                      <a:r>
                        <a:rPr lang="nl-NL" sz="1400" dirty="0" smtClean="0"/>
                        <a:t>1.</a:t>
                      </a:r>
                      <a:endParaRPr lang="nl-NL"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423"/>
                        </a:spcBef>
                        <a:spcAft>
                          <a:spcPct val="0"/>
                        </a:spcAft>
                        <a:buClrTx/>
                        <a:buSzTx/>
                        <a:buFont typeface="Verdana" pitchFamily="34" charset="0"/>
                        <a:buNone/>
                        <a:tabLst/>
                        <a:defRPr/>
                      </a:pPr>
                      <a:r>
                        <a:rPr kumimoji="0" lang="nl-NL" altLang="nl-NL" sz="1600" b="0" i="0" u="none" strike="noStrike" kern="0" cap="none" spc="0" normalizeH="0" baseline="0" noProof="0" dirty="0" smtClean="0">
                          <a:ln>
                            <a:noFill/>
                          </a:ln>
                          <a:solidFill>
                            <a:srgbClr val="000000"/>
                          </a:solidFill>
                          <a:effectLst/>
                          <a:uLnTx/>
                          <a:uFillTx/>
                          <a:latin typeface="+mn-lt"/>
                          <a:ea typeface="+mn-ea"/>
                          <a:cs typeface="+mn-cs"/>
                        </a:rPr>
                        <a:t>Risicovolle onderdelen separaat van integrale contracten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l-NL" sz="1200" dirty="0" smtClean="0"/>
                        <a:t>Scope</a:t>
                      </a:r>
                      <a:endParaRPr lang="nl-NL"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5192">
                <a:tc>
                  <a:txBody>
                    <a:bodyPr/>
                    <a:lstStyle/>
                    <a:p>
                      <a:pPr algn="l"/>
                      <a:r>
                        <a:rPr lang="nl-NL" sz="1400" dirty="0" smtClean="0"/>
                        <a:t>2.</a:t>
                      </a:r>
                      <a:endParaRPr lang="nl-NL"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423"/>
                        </a:spcBef>
                        <a:spcAft>
                          <a:spcPct val="0"/>
                        </a:spcAft>
                        <a:buClrTx/>
                        <a:buSzTx/>
                        <a:buFont typeface="Verdana" pitchFamily="34" charset="0"/>
                        <a:buNone/>
                        <a:tabLst/>
                        <a:defRPr/>
                      </a:pPr>
                      <a:r>
                        <a:rPr kumimoji="0" lang="nl-NL" altLang="nl-NL" sz="1600" b="0" i="0" u="none" strike="noStrike" kern="0" cap="none" spc="0" normalizeH="0" baseline="0" noProof="0" dirty="0" smtClean="0">
                          <a:ln>
                            <a:noFill/>
                          </a:ln>
                          <a:solidFill>
                            <a:srgbClr val="000000"/>
                          </a:solidFill>
                          <a:effectLst/>
                          <a:uLnTx/>
                          <a:uFillTx/>
                          <a:latin typeface="+mn-lt"/>
                          <a:ea typeface="+mn-ea"/>
                          <a:cs typeface="+mn-cs"/>
                        </a:rPr>
                        <a:t>Intensieve samenwerking</a:t>
                      </a:r>
                      <a:endParaRPr kumimoji="0" lang="nl-NL" altLang="nl-NL" sz="1600" b="0" i="0" u="none" strike="noStrike" kern="0" cap="none" spc="0" normalizeH="0" baseline="0" dirty="0" smtClean="0">
                        <a:ln>
                          <a:noFill/>
                        </a:ln>
                        <a:solidFill>
                          <a:srgbClr val="00000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l-NL" sz="1200" dirty="0" smtClean="0"/>
                        <a:t>Samenwerking</a:t>
                      </a:r>
                      <a:endParaRPr lang="nl-NL"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6064">
                <a:tc>
                  <a:txBody>
                    <a:bodyPr/>
                    <a:lstStyle/>
                    <a:p>
                      <a:pPr algn="l"/>
                      <a:r>
                        <a:rPr lang="nl-NL" sz="1400" dirty="0" smtClean="0"/>
                        <a:t>3.</a:t>
                      </a:r>
                      <a:endParaRPr lang="nl-NL"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423"/>
                        </a:spcBef>
                        <a:spcAft>
                          <a:spcPct val="0"/>
                        </a:spcAft>
                        <a:buClrTx/>
                        <a:buSzTx/>
                        <a:buFont typeface="Verdana" pitchFamily="34" charset="0"/>
                        <a:buNone/>
                        <a:tabLst/>
                        <a:defRPr/>
                      </a:pPr>
                      <a:r>
                        <a:rPr kumimoji="0" lang="nl-NL" altLang="nl-NL" sz="1600" b="0" i="0" u="none" strike="noStrike" kern="0" cap="none" spc="0" normalizeH="0" baseline="0" noProof="0" dirty="0" smtClean="0">
                          <a:ln>
                            <a:noFill/>
                          </a:ln>
                          <a:solidFill>
                            <a:srgbClr val="000000"/>
                          </a:solidFill>
                          <a:effectLst/>
                          <a:uLnTx/>
                          <a:uFillTx/>
                          <a:latin typeface="+mn-lt"/>
                          <a:ea typeface="+mn-ea"/>
                          <a:cs typeface="+mn-cs"/>
                        </a:rPr>
                        <a:t>Meenemen in gunningscriteria oftewel het onderscheidend vermogen</a:t>
                      </a:r>
                      <a:endParaRPr kumimoji="0" lang="nl-NL" sz="1600" b="0" i="0" u="none" strike="noStrike" kern="0" cap="none" spc="0" normalizeH="0" baseline="0" dirty="0" smtClean="0">
                        <a:ln>
                          <a:noFill/>
                        </a:ln>
                        <a:solidFill>
                          <a:srgbClr val="00000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l-NL" sz="1200" dirty="0" smtClean="0"/>
                        <a:t>Onderscheidend</a:t>
                      </a:r>
                      <a:r>
                        <a:rPr lang="nl-NL" sz="1200" baseline="0" dirty="0" smtClean="0"/>
                        <a:t> vermogen</a:t>
                      </a:r>
                      <a:endParaRPr lang="nl-NL"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056">
                <a:tc>
                  <a:txBody>
                    <a:bodyPr/>
                    <a:lstStyle/>
                    <a:p>
                      <a:pPr algn="l"/>
                      <a:r>
                        <a:rPr lang="nl-NL" sz="1400" dirty="0" smtClean="0"/>
                        <a:t>4.</a:t>
                      </a:r>
                      <a:endParaRPr lang="nl-NL"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nl-NL" altLang="nl-NL" sz="1600" b="0" i="0" u="none" strike="noStrike" kern="0" cap="none" spc="0" normalizeH="0" baseline="0" noProof="0" smtClean="0">
                          <a:ln>
                            <a:noFill/>
                          </a:ln>
                          <a:solidFill>
                            <a:srgbClr val="000000"/>
                          </a:solidFill>
                          <a:effectLst/>
                          <a:uLnTx/>
                          <a:uFillTx/>
                          <a:latin typeface="+mn-lt"/>
                          <a:ea typeface="+mn-ea"/>
                          <a:cs typeface="+mn-cs"/>
                        </a:rPr>
                        <a:t>Inrichting aanbestedingsproces</a:t>
                      </a:r>
                      <a:endParaRPr kumimoji="0" lang="nl-NL" sz="1600" b="0" i="0" u="none" strike="noStrike" kern="0" cap="none" spc="0" normalizeH="0" baseline="0" dirty="0" smtClean="0">
                        <a:ln>
                          <a:noFill/>
                        </a:ln>
                        <a:solidFill>
                          <a:srgbClr val="00000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l-NL" sz="1200" dirty="0" smtClean="0"/>
                        <a:t>Markt</a:t>
                      </a:r>
                      <a:endParaRPr lang="nl-NL"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6032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468313" y="1295400"/>
            <a:ext cx="8402637" cy="400110"/>
          </a:xfrm>
        </p:spPr>
        <p:txBody>
          <a:bodyPr/>
          <a:lstStyle/>
          <a:p>
            <a:r>
              <a:rPr lang="nl-NL" altLang="nl-NL" dirty="0" smtClean="0"/>
              <a:t>Aanpak </a:t>
            </a:r>
            <a:r>
              <a:rPr lang="nl-NL" altLang="nl-NL" sz="1200" dirty="0" smtClean="0"/>
              <a:t>(thema scope)</a:t>
            </a:r>
            <a:endParaRPr lang="nl-NL" altLang="nl-NL" dirty="0" smtClean="0"/>
          </a:p>
        </p:txBody>
      </p:sp>
      <p:sp>
        <p:nvSpPr>
          <p:cNvPr id="11268" name="Tijdelijke aanduiding voor tekst 3"/>
          <p:cNvSpPr>
            <a:spLocks noGrp="1"/>
          </p:cNvSpPr>
          <p:nvPr>
            <p:ph type="body" sz="quarter" idx="11"/>
          </p:nvPr>
        </p:nvSpPr>
        <p:spPr>
          <a:xfrm>
            <a:off x="468313" y="2070100"/>
            <a:ext cx="8402637" cy="4140200"/>
          </a:xfrm>
        </p:spPr>
        <p:txBody>
          <a:bodyPr/>
          <a:lstStyle/>
          <a:p>
            <a:pPr eaLnBrk="1" hangingPunct="1">
              <a:buFont typeface="Verdana" pitchFamily="34" charset="0"/>
              <a:buAutoNum type="arabicPeriod"/>
            </a:pPr>
            <a:r>
              <a:rPr lang="nl-NL" altLang="nl-NL" u="sng" dirty="0" smtClean="0"/>
              <a:t>Risicovolle onderdelen separaat van integrale contracten</a:t>
            </a:r>
          </a:p>
          <a:p>
            <a:pPr eaLnBrk="1" hangingPunct="1">
              <a:buFont typeface="Arial" charset="0"/>
              <a:buAutoNum type="arabicPeriod"/>
            </a:pPr>
            <a:endParaRPr lang="nl-NL" altLang="nl-NL" dirty="0" smtClean="0"/>
          </a:p>
          <a:p>
            <a:pPr eaLnBrk="1" hangingPunct="1"/>
            <a:r>
              <a:rPr lang="nl-NL" altLang="nl-NL" dirty="0" err="1" smtClean="0"/>
              <a:t>Galecopperbrug</a:t>
            </a:r>
            <a:endParaRPr lang="nl-NL" altLang="nl-NL" dirty="0" smtClean="0"/>
          </a:p>
          <a:p>
            <a:pPr eaLnBrk="1" hangingPunct="1"/>
            <a:r>
              <a:rPr lang="nl-NL" altLang="nl-NL" dirty="0" smtClean="0"/>
              <a:t>Kappen en verplaatsen bomen </a:t>
            </a:r>
            <a:r>
              <a:rPr lang="nl-NL" altLang="nl-NL" dirty="0" err="1" smtClean="0"/>
              <a:t>Amelisweerd</a:t>
            </a:r>
            <a:endParaRPr lang="nl-NL" altLang="nl-NL" dirty="0" smtClean="0"/>
          </a:p>
          <a:p>
            <a:pPr eaLnBrk="1" hangingPunct="1"/>
            <a:r>
              <a:rPr lang="nl-NL" altLang="nl-NL" dirty="0" smtClean="0"/>
              <a:t>Conditioneringsactiviteiten: K&amp;L cat. 1, archeologie,…….</a:t>
            </a:r>
          </a:p>
          <a:p>
            <a:pPr eaLnBrk="1" hangingPunct="1"/>
            <a:r>
              <a:rPr lang="nl-NL" altLang="nl-NL" dirty="0" smtClean="0"/>
              <a:t>Esthetisch Programma van Eisen </a:t>
            </a:r>
          </a:p>
          <a:p>
            <a:pPr eaLnBrk="1" hangingPunct="1"/>
            <a:r>
              <a:rPr lang="nl-NL" altLang="nl-NL" dirty="0" smtClean="0"/>
              <a:t>Inrichting Groene Verbinding</a:t>
            </a: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30836495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ijdelijke aanduiding voor tekst 3"/>
          <p:cNvSpPr>
            <a:spLocks noGrp="1"/>
          </p:cNvSpPr>
          <p:nvPr>
            <p:ph type="body" sz="quarter" idx="11"/>
          </p:nvPr>
        </p:nvSpPr>
        <p:spPr>
          <a:xfrm>
            <a:off x="395288" y="1782763"/>
            <a:ext cx="5327650" cy="350837"/>
          </a:xfrm>
        </p:spPr>
        <p:txBody>
          <a:bodyPr/>
          <a:lstStyle/>
          <a:p>
            <a:pPr marL="0" indent="0" eaLnBrk="1" hangingPunct="1">
              <a:buFont typeface="Arial" charset="0"/>
              <a:buNone/>
            </a:pPr>
            <a:r>
              <a:rPr lang="nl-NL" altLang="nl-NL" sz="1400" dirty="0" smtClean="0"/>
              <a:t>2</a:t>
            </a:r>
            <a:r>
              <a:rPr lang="nl-NL" altLang="nl-NL" dirty="0" smtClean="0"/>
              <a:t>. </a:t>
            </a:r>
            <a:r>
              <a:rPr lang="nl-NL" altLang="nl-NL" u="sng" dirty="0" smtClean="0"/>
              <a:t>Intensieve samenwerking (waarom)</a:t>
            </a:r>
          </a:p>
          <a:p>
            <a:pPr marL="0" indent="0" eaLnBrk="1" hangingPunct="1">
              <a:buFont typeface="Arial" charset="0"/>
              <a:buNone/>
            </a:pPr>
            <a:endParaRPr lang="nl-NL" altLang="nl-NL" sz="2400" u="sng" dirty="0" smtClean="0"/>
          </a:p>
          <a:p>
            <a:pPr marL="0" indent="0" eaLnBrk="1" hangingPunct="1">
              <a:buFont typeface="Arial" charset="0"/>
              <a:buNone/>
            </a:pPr>
            <a:endParaRPr lang="nl-NL" altLang="nl-NL" sz="2400" u="sng" dirty="0" smtClean="0"/>
          </a:p>
        </p:txBody>
      </p:sp>
      <p:sp>
        <p:nvSpPr>
          <p:cNvPr id="7" name="Titel 1"/>
          <p:cNvSpPr>
            <a:spLocks noGrp="1"/>
          </p:cNvSpPr>
          <p:nvPr>
            <p:ph type="title"/>
          </p:nvPr>
        </p:nvSpPr>
        <p:spPr>
          <a:xfrm>
            <a:off x="468313" y="1295400"/>
            <a:ext cx="8402637" cy="400110"/>
          </a:xfrm>
        </p:spPr>
        <p:txBody>
          <a:bodyPr/>
          <a:lstStyle/>
          <a:p>
            <a:r>
              <a:rPr lang="nl-NL" altLang="nl-NL" dirty="0" smtClean="0"/>
              <a:t>Aanpak </a:t>
            </a:r>
            <a:r>
              <a:rPr lang="nl-NL" altLang="nl-NL" sz="1200" dirty="0" smtClean="0"/>
              <a:t>(thema samenwerking)</a:t>
            </a:r>
            <a:endParaRPr lang="nl-NL" altLang="nl-NL" dirty="0" smtClean="0"/>
          </a:p>
        </p:txBody>
      </p:sp>
      <p:sp>
        <p:nvSpPr>
          <p:cNvPr id="3" name="Tijdelijke aanduiding voor datum 2"/>
          <p:cNvSpPr>
            <a:spLocks noGrp="1"/>
          </p:cNvSpPr>
          <p:nvPr>
            <p:ph type="dt" sz="half" idx="10"/>
          </p:nvPr>
        </p:nvSpPr>
        <p:spPr/>
        <p:txBody>
          <a:bodyPr/>
          <a:lstStyle/>
          <a:p>
            <a:r>
              <a:rPr lang="nl-NL" noProof="0" smtClean="0"/>
              <a:t>19 april 2016</a:t>
            </a:r>
            <a:endParaRPr lang="nl-NL" noProof="0"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47664" y="2316833"/>
            <a:ext cx="5976664" cy="389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6980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468313" y="1295400"/>
            <a:ext cx="8402637" cy="400110"/>
          </a:xfrm>
        </p:spPr>
        <p:txBody>
          <a:bodyPr/>
          <a:lstStyle/>
          <a:p>
            <a:r>
              <a:rPr lang="nl-NL" altLang="nl-NL" dirty="0" smtClean="0"/>
              <a:t>Aanpak </a:t>
            </a:r>
          </a:p>
        </p:txBody>
      </p:sp>
      <p:sp>
        <p:nvSpPr>
          <p:cNvPr id="14340" name="Tijdelijke aanduiding voor tekst 3"/>
          <p:cNvSpPr>
            <a:spLocks noGrp="1"/>
          </p:cNvSpPr>
          <p:nvPr>
            <p:ph type="body" sz="quarter" idx="11"/>
          </p:nvPr>
        </p:nvSpPr>
        <p:spPr>
          <a:xfrm>
            <a:off x="468313" y="2070100"/>
            <a:ext cx="8402637" cy="4140200"/>
          </a:xfrm>
        </p:spPr>
        <p:txBody>
          <a:bodyPr/>
          <a:lstStyle/>
          <a:p>
            <a:pPr marL="0" indent="0" eaLnBrk="1" hangingPunct="1">
              <a:spcBef>
                <a:spcPts val="423"/>
              </a:spcBef>
              <a:buFont typeface="Arial" pitchFamily="34" charset="0"/>
              <a:buNone/>
              <a:defRPr/>
            </a:pPr>
            <a:r>
              <a:rPr lang="nl-NL" altLang="nl-NL" dirty="0" smtClean="0"/>
              <a:t>2. </a:t>
            </a:r>
            <a:r>
              <a:rPr lang="nl-NL" altLang="nl-NL" u="sng" dirty="0" smtClean="0"/>
              <a:t>Intensieve samenwerking (wat)</a:t>
            </a:r>
          </a:p>
          <a:p>
            <a:pPr marL="0" indent="0" eaLnBrk="1" hangingPunct="1">
              <a:spcBef>
                <a:spcPts val="423"/>
              </a:spcBef>
              <a:buFont typeface="Arial" pitchFamily="34" charset="0"/>
              <a:buNone/>
              <a:defRPr/>
            </a:pPr>
            <a:endParaRPr lang="nl-NL" dirty="0"/>
          </a:p>
          <a:p>
            <a:pPr eaLnBrk="1" hangingPunct="1">
              <a:spcBef>
                <a:spcPts val="423"/>
              </a:spcBef>
              <a:buFont typeface="Arial" pitchFamily="34" charset="0"/>
              <a:buChar char="•"/>
              <a:defRPr/>
            </a:pPr>
            <a:r>
              <a:rPr lang="nl-NL" dirty="0" smtClean="0"/>
              <a:t>Technische risico’s dak, folie</a:t>
            </a:r>
          </a:p>
          <a:p>
            <a:pPr eaLnBrk="1" hangingPunct="1">
              <a:spcBef>
                <a:spcPts val="423"/>
              </a:spcBef>
              <a:buFont typeface="Arial" pitchFamily="34" charset="0"/>
              <a:buChar char="•"/>
              <a:defRPr/>
            </a:pPr>
            <a:r>
              <a:rPr lang="nl-NL" dirty="0" smtClean="0"/>
              <a:t>Raakvlakken</a:t>
            </a:r>
          </a:p>
          <a:p>
            <a:pPr eaLnBrk="1" hangingPunct="1">
              <a:spcBef>
                <a:spcPts val="423"/>
              </a:spcBef>
              <a:buFont typeface="Arial" pitchFamily="34" charset="0"/>
              <a:buChar char="•"/>
              <a:defRPr/>
            </a:pPr>
            <a:r>
              <a:rPr lang="nl-NL" dirty="0" smtClean="0"/>
              <a:t>Areaal</a:t>
            </a:r>
          </a:p>
          <a:p>
            <a:pPr eaLnBrk="1" hangingPunct="1">
              <a:spcBef>
                <a:spcPts val="423"/>
              </a:spcBef>
              <a:buFont typeface="Arial" pitchFamily="34" charset="0"/>
              <a:buChar char="•"/>
              <a:defRPr/>
            </a:pPr>
            <a:r>
              <a:rPr lang="nl-NL" dirty="0" smtClean="0"/>
              <a:t>…………</a:t>
            </a: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675719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a:xfrm>
            <a:off x="468313" y="1295400"/>
            <a:ext cx="8402637" cy="400110"/>
          </a:xfrm>
        </p:spPr>
        <p:txBody>
          <a:bodyPr/>
          <a:lstStyle/>
          <a:p>
            <a:r>
              <a:rPr lang="nl-NL" altLang="nl-NL" dirty="0" smtClean="0"/>
              <a:t>Aanpak </a:t>
            </a:r>
            <a:endParaRPr lang="nl-NL" altLang="nl-NL" sz="2000" dirty="0" smtClean="0"/>
          </a:p>
        </p:txBody>
      </p:sp>
      <p:sp>
        <p:nvSpPr>
          <p:cNvPr id="14339" name="Tijdelijke aanduiding voor tekst 2"/>
          <p:cNvSpPr>
            <a:spLocks noGrp="1"/>
          </p:cNvSpPr>
          <p:nvPr>
            <p:ph type="body" sz="quarter" idx="11"/>
          </p:nvPr>
        </p:nvSpPr>
        <p:spPr>
          <a:xfrm>
            <a:off x="468313" y="2070100"/>
            <a:ext cx="8402637" cy="4140200"/>
          </a:xfrm>
        </p:spPr>
        <p:txBody>
          <a:bodyPr/>
          <a:lstStyle/>
          <a:p>
            <a:pPr marL="0" indent="0">
              <a:buFont typeface="Arial" charset="0"/>
              <a:buNone/>
            </a:pPr>
            <a:r>
              <a:rPr lang="nl-NL" altLang="nl-NL" dirty="0" smtClean="0"/>
              <a:t>2. </a:t>
            </a:r>
            <a:r>
              <a:rPr lang="nl-NL" altLang="nl-NL" u="sng" dirty="0" smtClean="0"/>
              <a:t>Intensieve samenwerking</a:t>
            </a:r>
          </a:p>
          <a:p>
            <a:pPr marL="0" indent="0">
              <a:buFont typeface="Arial" charset="0"/>
              <a:buNone/>
            </a:pPr>
            <a:endParaRPr lang="nl-NL" altLang="nl-NL" u="sng" dirty="0" smtClean="0"/>
          </a:p>
          <a:p>
            <a:pPr marL="0" indent="0">
              <a:buFont typeface="Arial" charset="0"/>
              <a:buNone/>
            </a:pPr>
            <a:r>
              <a:rPr lang="nl-NL" altLang="nl-NL" dirty="0" smtClean="0"/>
              <a:t>Hoe????</a:t>
            </a: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3867269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468313" y="1295400"/>
            <a:ext cx="8402637" cy="400050"/>
          </a:xfrm>
        </p:spPr>
        <p:txBody>
          <a:bodyPr/>
          <a:lstStyle/>
          <a:p>
            <a:r>
              <a:rPr lang="nl-NL" altLang="nl-NL" dirty="0" smtClean="0"/>
              <a:t>Aanpak </a:t>
            </a:r>
            <a:r>
              <a:rPr lang="nl-NL" altLang="nl-NL" sz="1200" dirty="0" smtClean="0"/>
              <a:t>(thema onderscheidend vermogen)</a:t>
            </a:r>
            <a:endParaRPr lang="nl-NL" altLang="nl-NL" sz="1000" dirty="0" smtClean="0"/>
          </a:p>
        </p:txBody>
      </p:sp>
      <p:sp>
        <p:nvSpPr>
          <p:cNvPr id="4" name="Tijdelijke aanduiding voor tekst 3"/>
          <p:cNvSpPr>
            <a:spLocks noGrp="1"/>
          </p:cNvSpPr>
          <p:nvPr>
            <p:ph type="body" sz="quarter" idx="11"/>
          </p:nvPr>
        </p:nvSpPr>
        <p:spPr>
          <a:xfrm>
            <a:off x="468313" y="2070100"/>
            <a:ext cx="8402637" cy="4140200"/>
          </a:xfrm>
        </p:spPr>
        <p:txBody>
          <a:bodyPr/>
          <a:lstStyle/>
          <a:p>
            <a:pPr marL="0" indent="0" eaLnBrk="1" hangingPunct="1">
              <a:spcBef>
                <a:spcPts val="423"/>
              </a:spcBef>
              <a:buFont typeface="Arial" pitchFamily="34" charset="0"/>
              <a:buNone/>
              <a:defRPr/>
            </a:pPr>
            <a:r>
              <a:rPr lang="nl-NL" dirty="0" smtClean="0"/>
              <a:t>3. </a:t>
            </a:r>
            <a:r>
              <a:rPr lang="nl-NL" u="sng" dirty="0" smtClean="0"/>
              <a:t>Onderscheidend vermogen</a:t>
            </a:r>
          </a:p>
          <a:p>
            <a:pPr marL="0" indent="0" eaLnBrk="1" hangingPunct="1">
              <a:spcBef>
                <a:spcPts val="423"/>
              </a:spcBef>
              <a:buFont typeface="Arial" pitchFamily="34" charset="0"/>
              <a:buNone/>
              <a:defRPr/>
            </a:pPr>
            <a:endParaRPr lang="nl-NL" dirty="0"/>
          </a:p>
          <a:p>
            <a:pPr marL="0" indent="0" eaLnBrk="1" hangingPunct="1">
              <a:spcBef>
                <a:spcPts val="423"/>
              </a:spcBef>
              <a:buFont typeface="Arial" charset="0"/>
              <a:buNone/>
              <a:defRPr/>
            </a:pPr>
            <a:r>
              <a:rPr lang="nl-NL" sz="1600" dirty="0" smtClean="0"/>
              <a:t>Leidende inkoopprincipes:</a:t>
            </a:r>
            <a:endParaRPr lang="nl-NL" sz="1600" dirty="0"/>
          </a:p>
          <a:p>
            <a:pPr eaLnBrk="1" hangingPunct="1">
              <a:spcBef>
                <a:spcPts val="423"/>
              </a:spcBef>
              <a:buFont typeface="Arial" pitchFamily="34" charset="0"/>
              <a:buChar char="•"/>
              <a:defRPr/>
            </a:pPr>
            <a:r>
              <a:rPr lang="nl-NL" sz="1600" dirty="0">
                <a:solidFill>
                  <a:srgbClr val="FF0000"/>
                </a:solidFill>
              </a:rPr>
              <a:t>Minimale beperking doorstroming tijdens de aanlegfase</a:t>
            </a:r>
          </a:p>
          <a:p>
            <a:pPr eaLnBrk="1" hangingPunct="1">
              <a:spcBef>
                <a:spcPts val="423"/>
              </a:spcBef>
              <a:buFont typeface="Arial" pitchFamily="34" charset="0"/>
              <a:buChar char="•"/>
              <a:defRPr/>
            </a:pPr>
            <a:r>
              <a:rPr lang="nl-NL" sz="1600" dirty="0"/>
              <a:t>Aandacht voor:</a:t>
            </a:r>
          </a:p>
          <a:p>
            <a:pPr marL="741600" lvl="1" indent="-284400" eaLnBrk="1" hangingPunct="1">
              <a:spcBef>
                <a:spcPts val="423"/>
              </a:spcBef>
              <a:defRPr/>
            </a:pPr>
            <a:r>
              <a:rPr lang="nl-NL" sz="1600" dirty="0"/>
              <a:t>T</a:t>
            </a:r>
            <a:r>
              <a:rPr lang="nl-NL" sz="1600" dirty="0" smtClean="0"/>
              <a:t>echniek: </a:t>
            </a:r>
            <a:r>
              <a:rPr lang="nl-NL" sz="1600" dirty="0"/>
              <a:t>gedeeltelijk in keuze voor D&amp;C (geen prikkel op </a:t>
            </a:r>
            <a:r>
              <a:rPr lang="nl-NL" sz="1600" dirty="0" smtClean="0"/>
              <a:t>tijd) </a:t>
            </a:r>
            <a:r>
              <a:rPr lang="nl-NL" sz="1600" dirty="0"/>
              <a:t>en 			gedeeltelijk op </a:t>
            </a:r>
            <a:r>
              <a:rPr lang="nl-NL" sz="1600" dirty="0" smtClean="0">
                <a:solidFill>
                  <a:srgbClr val="FF0000"/>
                </a:solidFill>
              </a:rPr>
              <a:t>samenwerking </a:t>
            </a:r>
            <a:endParaRPr lang="nl-NL" sz="1600" dirty="0">
              <a:solidFill>
                <a:srgbClr val="FF0000"/>
              </a:solidFill>
            </a:endParaRPr>
          </a:p>
          <a:p>
            <a:pPr marL="741600" lvl="1" indent="-284400" eaLnBrk="1" hangingPunct="1">
              <a:spcBef>
                <a:spcPts val="423"/>
              </a:spcBef>
              <a:defRPr/>
            </a:pPr>
            <a:r>
              <a:rPr lang="nl-NL" sz="1600" dirty="0"/>
              <a:t>Omgeving: in keuze voor D&amp;C contract (flexibel inspelen op wensen) </a:t>
            </a:r>
            <a:endParaRPr lang="nl-NL" sz="1600" dirty="0" smtClean="0"/>
          </a:p>
          <a:p>
            <a:pPr lvl="1">
              <a:defRPr/>
            </a:pPr>
            <a:r>
              <a:rPr lang="nl-NL" sz="1600" dirty="0"/>
              <a:t>Markt: in keuze voor minimaal twee </a:t>
            </a:r>
            <a:r>
              <a:rPr lang="nl-NL" sz="1600" dirty="0" smtClean="0"/>
              <a:t>contracten</a:t>
            </a:r>
            <a:endParaRPr lang="nl-NL" sz="1600" dirty="0">
              <a:solidFill>
                <a:srgbClr val="FF0000"/>
              </a:solidFill>
            </a:endParaRPr>
          </a:p>
          <a:p>
            <a:pPr eaLnBrk="1" hangingPunct="1">
              <a:spcBef>
                <a:spcPts val="423"/>
              </a:spcBef>
              <a:buFont typeface="Arial" pitchFamily="34" charset="0"/>
              <a:buChar char="•"/>
              <a:defRPr/>
            </a:pPr>
            <a:r>
              <a:rPr lang="nl-NL" sz="1600" dirty="0"/>
              <a:t>Beheerste uitvoering:</a:t>
            </a:r>
          </a:p>
          <a:p>
            <a:pPr marL="741600" lvl="1" indent="-284400" eaLnBrk="1" hangingPunct="1">
              <a:spcBef>
                <a:spcPts val="423"/>
              </a:spcBef>
              <a:defRPr/>
            </a:pPr>
            <a:r>
              <a:rPr lang="nl-NL" sz="1600" dirty="0" smtClean="0">
                <a:solidFill>
                  <a:srgbClr val="FF0000"/>
                </a:solidFill>
              </a:rPr>
              <a:t>Techniek: oplossing?</a:t>
            </a:r>
            <a:r>
              <a:rPr lang="nl-NL" sz="1600" dirty="0" smtClean="0"/>
              <a:t> </a:t>
            </a:r>
            <a:endParaRPr lang="nl-NL" sz="1600" dirty="0"/>
          </a:p>
          <a:p>
            <a:pPr marL="741600" lvl="1" indent="-284400" eaLnBrk="1" hangingPunct="1">
              <a:spcBef>
                <a:spcPts val="423"/>
              </a:spcBef>
              <a:defRPr/>
            </a:pPr>
            <a:r>
              <a:rPr lang="nl-NL" sz="1600" dirty="0"/>
              <a:t>Omgeving: </a:t>
            </a:r>
            <a:r>
              <a:rPr lang="nl-NL" sz="1600" dirty="0" err="1" smtClean="0">
                <a:solidFill>
                  <a:srgbClr val="FF0000"/>
                </a:solidFill>
              </a:rPr>
              <a:t>leefkwaliteit</a:t>
            </a:r>
            <a:endParaRPr lang="nl-NL" dirty="0">
              <a:solidFill>
                <a:srgbClr val="FF0000"/>
              </a:solidFill>
            </a:endParaRPr>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16045256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468313" y="1295400"/>
            <a:ext cx="8402637" cy="400110"/>
          </a:xfrm>
        </p:spPr>
        <p:txBody>
          <a:bodyPr/>
          <a:lstStyle/>
          <a:p>
            <a:r>
              <a:rPr lang="nl-NL" altLang="nl-NL" dirty="0" smtClean="0"/>
              <a:t>Aanpak </a:t>
            </a:r>
            <a:endParaRPr lang="nl-NL" altLang="nl-NL" sz="2800" dirty="0" smtClean="0"/>
          </a:p>
        </p:txBody>
      </p:sp>
      <p:sp>
        <p:nvSpPr>
          <p:cNvPr id="3" name="Tijdelijke aanduiding voor tekst 2"/>
          <p:cNvSpPr>
            <a:spLocks noGrp="1"/>
          </p:cNvSpPr>
          <p:nvPr>
            <p:ph type="body" sz="quarter" idx="11"/>
          </p:nvPr>
        </p:nvSpPr>
        <p:spPr>
          <a:xfrm>
            <a:off x="468313" y="1844825"/>
            <a:ext cx="8402637" cy="4464496"/>
          </a:xfrm>
        </p:spPr>
        <p:txBody>
          <a:bodyPr/>
          <a:lstStyle/>
          <a:p>
            <a:pPr marL="0" indent="0" eaLnBrk="1" hangingPunct="1">
              <a:buFont typeface="Arial" pitchFamily="34" charset="0"/>
              <a:buNone/>
              <a:defRPr/>
            </a:pPr>
            <a:r>
              <a:rPr lang="nl-NL" dirty="0" smtClean="0"/>
              <a:t>3. </a:t>
            </a:r>
            <a:r>
              <a:rPr lang="nl-NL" u="sng" dirty="0" smtClean="0"/>
              <a:t>Onderscheidend vermogen</a:t>
            </a:r>
            <a:endParaRPr lang="nl-NL" dirty="0" smtClean="0"/>
          </a:p>
          <a:p>
            <a:pPr marL="0" indent="0" eaLnBrk="1" hangingPunct="1">
              <a:buNone/>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graphicFrame>
        <p:nvGraphicFramePr>
          <p:cNvPr id="5" name="Tabel 4"/>
          <p:cNvGraphicFramePr>
            <a:graphicFrameLocks noGrp="1"/>
          </p:cNvGraphicFramePr>
          <p:nvPr>
            <p:extLst>
              <p:ext uri="{D42A27DB-BD31-4B8C-83A1-F6EECF244321}">
                <p14:modId xmlns:p14="http://schemas.microsoft.com/office/powerpoint/2010/main" val="3437041891"/>
              </p:ext>
            </p:extLst>
          </p:nvPr>
        </p:nvGraphicFramePr>
        <p:xfrm>
          <a:off x="467544" y="2276872"/>
          <a:ext cx="7824192" cy="4120361"/>
        </p:xfrm>
        <a:graphic>
          <a:graphicData uri="http://schemas.openxmlformats.org/drawingml/2006/table">
            <a:tbl>
              <a:tblPr firstRow="1" bandRow="1">
                <a:tableStyleId>{91EBBBCC-DAD2-459C-BE2E-F6DE35CF9A28}</a:tableStyleId>
              </a:tblPr>
              <a:tblGrid>
                <a:gridCol w="959768"/>
                <a:gridCol w="6864424"/>
              </a:tblGrid>
              <a:tr h="216887">
                <a:tc gridSpan="2">
                  <a:txBody>
                    <a:bodyPr/>
                    <a:lstStyle/>
                    <a:p>
                      <a:r>
                        <a:rPr lang="nl-NL" sz="1400" b="1" dirty="0" smtClean="0">
                          <a:solidFill>
                            <a:sysClr val="windowText" lastClr="000000"/>
                          </a:solidFill>
                          <a:latin typeface="+mj-lt"/>
                        </a:rPr>
                        <a:t>Hoofdcriteria</a:t>
                      </a:r>
                      <a:endParaRPr lang="nl-NL" sz="1400" b="1"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nl-NL"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24106">
                <a:tc>
                  <a:txBody>
                    <a:bodyPr/>
                    <a:lstStyle/>
                    <a:p>
                      <a:pPr algn="ctr"/>
                      <a:r>
                        <a:rPr lang="nl-NL" sz="1400" dirty="0" smtClean="0"/>
                        <a:t>1.</a:t>
                      </a:r>
                      <a:endParaRPr lang="nl-NL"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eaLnBrk="1" hangingPunct="1">
                        <a:buFont typeface="+mj-lt"/>
                        <a:buNone/>
                        <a:defRPr/>
                      </a:pPr>
                      <a:r>
                        <a:rPr lang="nl-NL" sz="1600" dirty="0" smtClean="0"/>
                        <a:t>Doorstroming</a:t>
                      </a:r>
                    </a:p>
                    <a:p>
                      <a:pPr marL="171450" indent="-171450" eaLnBrk="1" hangingPunct="1">
                        <a:buFont typeface="Verdana" panose="020B0604030504040204" pitchFamily="34" charset="0"/>
                        <a:buChar char="­"/>
                        <a:defRPr/>
                      </a:pPr>
                      <a:r>
                        <a:rPr lang="nl-NL" altLang="nl-NL" sz="1200" dirty="0" smtClean="0"/>
                        <a:t>HWN: minimaliseren van verkeershinder</a:t>
                      </a:r>
                    </a:p>
                    <a:p>
                      <a:pPr marL="171450" indent="-171450" eaLnBrk="1" hangingPunct="1">
                        <a:buFont typeface="Verdana" panose="020B0604030504040204" pitchFamily="34" charset="0"/>
                        <a:buChar char="­"/>
                        <a:defRPr/>
                      </a:pPr>
                      <a:r>
                        <a:rPr lang="nl-NL" altLang="nl-NL" sz="1200" dirty="0" smtClean="0"/>
                        <a:t>OWN: minimaliseren van beperking in bereikbaarheid </a:t>
                      </a:r>
                    </a:p>
                    <a:p>
                      <a:pPr marL="171450" indent="-171450" eaLnBrk="1" hangingPunct="1">
                        <a:buFont typeface="Verdana" panose="020B0604030504040204" pitchFamily="34" charset="0"/>
                        <a:buChar char="­"/>
                        <a:defRPr/>
                      </a:pPr>
                      <a:r>
                        <a:rPr lang="nl-NL" altLang="nl-NL" sz="1200" dirty="0" smtClean="0"/>
                        <a:t>Samenwerking tussen opdrachtnemers en opdrachtgever</a:t>
                      </a:r>
                      <a:endParaRPr lang="nl-NL"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06495">
                <a:tc>
                  <a:txBody>
                    <a:bodyPr/>
                    <a:lstStyle/>
                    <a:p>
                      <a:pPr algn="ctr"/>
                      <a:r>
                        <a:rPr lang="nl-NL" sz="1400" dirty="0" smtClean="0"/>
                        <a:t>2.</a:t>
                      </a:r>
                      <a:endParaRPr lang="nl-NL"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eaLnBrk="1" hangingPunct="1">
                        <a:buFont typeface="+mj-lt"/>
                        <a:buNone/>
                        <a:defRPr/>
                      </a:pPr>
                      <a:r>
                        <a:rPr lang="nl-NL" sz="1600" dirty="0" smtClean="0"/>
                        <a:t>Leefkwaliteit</a:t>
                      </a:r>
                      <a:endParaRPr lang="nl-NL" dirty="0" smtClean="0"/>
                    </a:p>
                    <a:p>
                      <a:pPr marL="171450" indent="-171450" algn="l" defTabSz="914400" rtl="0" eaLnBrk="1" latinLnBrk="0" hangingPunct="1">
                        <a:buFont typeface="Verdana" panose="020B0604030504040204" pitchFamily="34" charset="0"/>
                        <a:buChar char="­"/>
                        <a:defRPr/>
                      </a:pPr>
                      <a:r>
                        <a:rPr lang="nl-NL" altLang="nl-NL" sz="1200" kern="1200" dirty="0" smtClean="0">
                          <a:solidFill>
                            <a:schemeClr val="dk1"/>
                          </a:solidFill>
                          <a:latin typeface="+mn-lt"/>
                          <a:ea typeface="+mn-ea"/>
                          <a:cs typeface="+mn-cs"/>
                        </a:rPr>
                        <a:t>Bouwhinder richting mens en natuur</a:t>
                      </a:r>
                    </a:p>
                    <a:p>
                      <a:pPr marL="171450" indent="-171450" algn="l" defTabSz="914400" rtl="0" eaLnBrk="1" latinLnBrk="0" hangingPunct="1">
                        <a:buFont typeface="Verdana" panose="020B0604030504040204" pitchFamily="34" charset="0"/>
                        <a:buChar char="­"/>
                        <a:defRPr/>
                      </a:pPr>
                      <a:r>
                        <a:rPr lang="nl-NL" altLang="nl-NL" sz="1200" kern="1200" dirty="0" smtClean="0">
                          <a:solidFill>
                            <a:schemeClr val="dk1"/>
                          </a:solidFill>
                          <a:latin typeface="+mn-lt"/>
                          <a:ea typeface="+mn-ea"/>
                          <a:cs typeface="+mn-cs"/>
                        </a:rPr>
                        <a:t>Zorgvuldig omgevingsproces (imago en draagvlak): één gezicht naar omgeving</a:t>
                      </a:r>
                    </a:p>
                    <a:p>
                      <a:pPr marL="171450" indent="-171450" algn="l" defTabSz="914400" rtl="0" eaLnBrk="1" latinLnBrk="0" hangingPunct="1">
                        <a:buFont typeface="Verdana" panose="020B0604030504040204" pitchFamily="34" charset="0"/>
                        <a:buChar char="­"/>
                        <a:defRPr/>
                      </a:pPr>
                      <a:r>
                        <a:rPr lang="nl-NL" altLang="nl-NL" sz="1200" kern="1200" dirty="0" smtClean="0">
                          <a:solidFill>
                            <a:schemeClr val="dk1"/>
                          </a:solidFill>
                          <a:latin typeface="+mn-lt"/>
                          <a:ea typeface="+mn-ea"/>
                          <a:cs typeface="+mn-cs"/>
                        </a:rPr>
                        <a:t>Duurzaamheid (</a:t>
                      </a:r>
                      <a:r>
                        <a:rPr lang="nl-NL" altLang="nl-NL" sz="1200" kern="1200" dirty="0" err="1" smtClean="0">
                          <a:solidFill>
                            <a:schemeClr val="dk1"/>
                          </a:solidFill>
                          <a:latin typeface="+mn-lt"/>
                          <a:ea typeface="+mn-ea"/>
                          <a:cs typeface="+mn-cs"/>
                        </a:rPr>
                        <a:t>DuboCalc</a:t>
                      </a:r>
                      <a:r>
                        <a:rPr lang="nl-NL" altLang="nl-NL" sz="1200" kern="1200" dirty="0" smtClean="0">
                          <a:solidFill>
                            <a:schemeClr val="dk1"/>
                          </a:solidFill>
                          <a:latin typeface="+mn-lt"/>
                          <a:ea typeface="+mn-ea"/>
                          <a:cs typeface="+mn-cs"/>
                        </a:rPr>
                        <a:t> / CO2-ladder/ ??)</a:t>
                      </a:r>
                    </a:p>
                    <a:p>
                      <a:pPr marL="171450" indent="-171450" algn="l" defTabSz="914400" rtl="0" eaLnBrk="1" latinLnBrk="0" hangingPunct="1">
                        <a:buFont typeface="Verdana" panose="020B0604030504040204" pitchFamily="34" charset="0"/>
                        <a:buChar char="­"/>
                        <a:defRPr/>
                      </a:pPr>
                      <a:r>
                        <a:rPr lang="nl-NL" altLang="nl-NL" sz="1200" kern="1200" dirty="0" smtClean="0">
                          <a:solidFill>
                            <a:schemeClr val="dk1"/>
                          </a:solidFill>
                          <a:latin typeface="+mn-lt"/>
                          <a:ea typeface="+mn-ea"/>
                          <a:cs typeface="+mn-cs"/>
                        </a:rPr>
                        <a:t>Vormgeving</a:t>
                      </a:r>
                    </a:p>
                    <a:p>
                      <a:pPr marL="171450" indent="-171450" algn="l" defTabSz="914400" rtl="0" eaLnBrk="1" latinLnBrk="0" hangingPunct="1">
                        <a:buFont typeface="Verdana" panose="020B0604030504040204" pitchFamily="34" charset="0"/>
                        <a:buChar char="­"/>
                        <a:defRPr/>
                      </a:pPr>
                      <a:r>
                        <a:rPr lang="nl-NL" altLang="nl-NL" sz="1200" kern="1200" dirty="0" smtClean="0">
                          <a:solidFill>
                            <a:schemeClr val="dk1"/>
                          </a:solidFill>
                          <a:latin typeface="+mn-lt"/>
                          <a:ea typeface="+mn-ea"/>
                          <a:cs typeface="+mn-cs"/>
                        </a:rPr>
                        <a:t>Samenwerking (RWS / ON / wegbeheerder)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8976">
                <a:tc>
                  <a:txBody>
                    <a:bodyPr/>
                    <a:lstStyle/>
                    <a:p>
                      <a:pPr algn="ctr"/>
                      <a:r>
                        <a:rPr lang="nl-NL" sz="1400" dirty="0" smtClean="0"/>
                        <a:t>3.</a:t>
                      </a:r>
                      <a:endParaRPr lang="nl-NL"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dirty="0" smtClean="0"/>
                        <a:t>Techniek / risico’s</a:t>
                      </a:r>
                    </a:p>
                    <a:p>
                      <a:pPr marL="171450" marR="0" indent="-171450" algn="l" defTabSz="914400" rtl="0" eaLnBrk="1" fontAlgn="auto" latinLnBrk="0" hangingPunct="1">
                        <a:lnSpc>
                          <a:spcPct val="100000"/>
                        </a:lnSpc>
                        <a:spcBef>
                          <a:spcPts val="0"/>
                        </a:spcBef>
                        <a:spcAft>
                          <a:spcPts val="0"/>
                        </a:spcAft>
                        <a:buClrTx/>
                        <a:buSzTx/>
                        <a:buFont typeface="Verdana" panose="020B0604030504040204" pitchFamily="34" charset="0"/>
                        <a:buChar char="­"/>
                        <a:tabLst/>
                        <a:defRPr/>
                      </a:pPr>
                      <a:r>
                        <a:rPr lang="nl-NL" sz="1200" kern="1200" dirty="0" smtClean="0">
                          <a:solidFill>
                            <a:schemeClr val="dk1"/>
                          </a:solidFill>
                          <a:latin typeface="+mn-lt"/>
                          <a:ea typeface="+mn-ea"/>
                          <a:cs typeface="+mn-cs"/>
                        </a:rPr>
                        <a:t>Risicobeheersplan</a:t>
                      </a:r>
                    </a:p>
                    <a:p>
                      <a:pPr marL="171450" marR="0" indent="-171450" algn="l" defTabSz="914400" rtl="0" eaLnBrk="1" fontAlgn="auto" latinLnBrk="0" hangingPunct="1">
                        <a:lnSpc>
                          <a:spcPct val="100000"/>
                        </a:lnSpc>
                        <a:spcBef>
                          <a:spcPts val="0"/>
                        </a:spcBef>
                        <a:spcAft>
                          <a:spcPts val="0"/>
                        </a:spcAft>
                        <a:buClrTx/>
                        <a:buSzTx/>
                        <a:buFont typeface="Verdana" panose="020B0604030504040204" pitchFamily="34" charset="0"/>
                        <a:buChar char="­"/>
                        <a:tabLst/>
                        <a:defRPr/>
                      </a:pPr>
                      <a:r>
                        <a:rPr lang="nl-NL" sz="1200" kern="1200" dirty="0" smtClean="0">
                          <a:solidFill>
                            <a:schemeClr val="dk1"/>
                          </a:solidFill>
                          <a:latin typeface="+mn-lt"/>
                          <a:ea typeface="+mn-ea"/>
                          <a:cs typeface="+mn-cs"/>
                        </a:rPr>
                        <a:t>Ontwerp</a:t>
                      </a:r>
                    </a:p>
                    <a:p>
                      <a:pPr marL="171450" marR="0" indent="-171450" algn="l" defTabSz="914400" rtl="0" eaLnBrk="1" fontAlgn="auto" latinLnBrk="0" hangingPunct="1">
                        <a:lnSpc>
                          <a:spcPct val="100000"/>
                        </a:lnSpc>
                        <a:spcBef>
                          <a:spcPts val="0"/>
                        </a:spcBef>
                        <a:spcAft>
                          <a:spcPts val="0"/>
                        </a:spcAft>
                        <a:buClrTx/>
                        <a:buSzTx/>
                        <a:buFont typeface="Verdana" panose="020B0604030504040204" pitchFamily="34" charset="0"/>
                        <a:buChar char="­"/>
                        <a:tabLst/>
                        <a:defRPr/>
                      </a:pPr>
                      <a:r>
                        <a:rPr lang="nl-NL" sz="1200" kern="1200" dirty="0" smtClean="0">
                          <a:solidFill>
                            <a:schemeClr val="dk1"/>
                          </a:solidFill>
                          <a:latin typeface="+mn-lt"/>
                          <a:ea typeface="+mn-ea"/>
                          <a:cs typeface="+mn-cs"/>
                        </a:rPr>
                        <a:t>………</a:t>
                      </a:r>
                      <a:endParaRPr lang="nl-NL"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9188">
                <a:tc>
                  <a:txBody>
                    <a:bodyPr/>
                    <a:lstStyle/>
                    <a:p>
                      <a:pPr algn="ctr"/>
                      <a:r>
                        <a:rPr lang="nl-NL" sz="1400" dirty="0" smtClean="0"/>
                        <a:t>4.</a:t>
                      </a:r>
                      <a:endParaRPr lang="nl-NL"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eaLnBrk="1" hangingPunct="1">
                        <a:buFont typeface="Arial" charset="0"/>
                        <a:buNone/>
                        <a:defRPr/>
                      </a:pPr>
                      <a:r>
                        <a:rPr lang="nl-NL" sz="1600" dirty="0" smtClean="0"/>
                        <a:t>Samenwerking</a:t>
                      </a:r>
                    </a:p>
                    <a:p>
                      <a:pPr marL="171450" indent="-171450" algn="l" defTabSz="914400" rtl="0" eaLnBrk="1" latinLnBrk="0" hangingPunct="1">
                        <a:buFont typeface="Verdana" panose="020B0604030504040204" pitchFamily="34" charset="0"/>
                        <a:buChar char="­"/>
                        <a:defRPr/>
                      </a:pPr>
                      <a:r>
                        <a:rPr lang="nl-NL" sz="1200" kern="1200" dirty="0" smtClean="0">
                          <a:solidFill>
                            <a:schemeClr val="dk1"/>
                          </a:solidFill>
                          <a:latin typeface="+mn-lt"/>
                          <a:ea typeface="+mn-ea"/>
                          <a:cs typeface="+mn-cs"/>
                        </a:rPr>
                        <a:t>OG- ON</a:t>
                      </a:r>
                    </a:p>
                    <a:p>
                      <a:pPr marL="171450" indent="-171450" algn="l" defTabSz="914400" rtl="0" eaLnBrk="1" latinLnBrk="0" hangingPunct="1">
                        <a:buFont typeface="Verdana" panose="020B0604030504040204" pitchFamily="34" charset="0"/>
                        <a:buChar char="­"/>
                        <a:defRPr/>
                      </a:pPr>
                      <a:r>
                        <a:rPr lang="nl-NL" sz="1200" kern="1200" dirty="0" smtClean="0">
                          <a:solidFill>
                            <a:schemeClr val="dk1"/>
                          </a:solidFill>
                          <a:latin typeface="+mn-lt"/>
                          <a:ea typeface="+mn-ea"/>
                          <a:cs typeface="+mn-cs"/>
                        </a:rPr>
                        <a:t>ON –ON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914975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468313" y="1295400"/>
            <a:ext cx="8402637" cy="400050"/>
          </a:xfrm>
        </p:spPr>
        <p:txBody>
          <a:bodyPr/>
          <a:lstStyle/>
          <a:p>
            <a:r>
              <a:rPr lang="nl-NL" altLang="nl-NL"/>
              <a:t>A</a:t>
            </a:r>
            <a:r>
              <a:rPr lang="nl-NL" altLang="nl-NL" smtClean="0"/>
              <a:t>anpak </a:t>
            </a:r>
            <a:r>
              <a:rPr lang="nl-NL" altLang="nl-NL" sz="1200" smtClean="0"/>
              <a:t>(</a:t>
            </a:r>
            <a:r>
              <a:rPr lang="nl-NL" altLang="nl-NL" sz="1200" dirty="0" smtClean="0"/>
              <a:t>thema </a:t>
            </a:r>
            <a:r>
              <a:rPr lang="nl-NL" altLang="nl-NL" sz="1200" dirty="0" err="1" smtClean="0"/>
              <a:t>contractering</a:t>
            </a:r>
            <a:r>
              <a:rPr lang="nl-NL" altLang="nl-NL" sz="1200" dirty="0" smtClean="0"/>
              <a:t> en aanbesteding)</a:t>
            </a:r>
            <a:endParaRPr lang="nl-NL" altLang="nl-NL" sz="1000" dirty="0" smtClean="0"/>
          </a:p>
        </p:txBody>
      </p:sp>
      <p:sp>
        <p:nvSpPr>
          <p:cNvPr id="4" name="Tijdelijke aanduiding voor tekst 3"/>
          <p:cNvSpPr>
            <a:spLocks noGrp="1"/>
          </p:cNvSpPr>
          <p:nvPr>
            <p:ph type="body" sz="quarter" idx="11"/>
          </p:nvPr>
        </p:nvSpPr>
        <p:spPr>
          <a:xfrm>
            <a:off x="468313" y="2070100"/>
            <a:ext cx="8402637" cy="4140200"/>
          </a:xfrm>
        </p:spPr>
        <p:txBody>
          <a:bodyPr/>
          <a:lstStyle/>
          <a:p>
            <a:pPr marL="0" indent="0" eaLnBrk="1" hangingPunct="1">
              <a:spcBef>
                <a:spcPts val="423"/>
              </a:spcBef>
              <a:buFont typeface="Arial" pitchFamily="34" charset="0"/>
              <a:buNone/>
              <a:defRPr/>
            </a:pPr>
            <a:r>
              <a:rPr lang="nl-NL" dirty="0" smtClean="0"/>
              <a:t>4. </a:t>
            </a:r>
            <a:r>
              <a:rPr lang="nl-NL" u="sng" dirty="0" smtClean="0"/>
              <a:t>Inrichting aanbestedingsproces</a:t>
            </a:r>
            <a:endParaRPr lang="nl-NL" dirty="0" smtClean="0"/>
          </a:p>
          <a:p>
            <a:pPr marL="0" indent="0" eaLnBrk="1" hangingPunct="1">
              <a:spcBef>
                <a:spcPts val="423"/>
              </a:spcBef>
              <a:buFont typeface="Arial" pitchFamily="34" charset="0"/>
              <a:buNone/>
              <a:defRPr/>
            </a:pPr>
            <a:endParaRPr lang="nl-NL" dirty="0" smtClean="0"/>
          </a:p>
          <a:p>
            <a:pPr marL="0" indent="0" eaLnBrk="1" hangingPunct="1">
              <a:spcBef>
                <a:spcPts val="423"/>
              </a:spcBef>
              <a:buFont typeface="Arial" pitchFamily="34" charset="0"/>
              <a:buNone/>
              <a:defRPr/>
            </a:pPr>
            <a:r>
              <a:rPr lang="nl-NL" dirty="0" smtClean="0"/>
              <a:t>Aanbestedingsproces:</a:t>
            </a:r>
            <a:endParaRPr lang="nl-NL" dirty="0"/>
          </a:p>
          <a:p>
            <a:pPr eaLnBrk="1" hangingPunct="1">
              <a:spcBef>
                <a:spcPts val="423"/>
              </a:spcBef>
              <a:buFont typeface="Arial" pitchFamily="34" charset="0"/>
              <a:buChar char="•"/>
              <a:defRPr/>
            </a:pPr>
            <a:r>
              <a:rPr lang="nl-NL" dirty="0" smtClean="0"/>
              <a:t>Voldoende ruimte bieden om te komen tot optimale oplossing</a:t>
            </a:r>
          </a:p>
          <a:p>
            <a:pPr eaLnBrk="1" hangingPunct="1">
              <a:spcBef>
                <a:spcPts val="423"/>
              </a:spcBef>
              <a:buFont typeface="Arial" pitchFamily="34" charset="0"/>
              <a:buChar char="•"/>
              <a:defRPr/>
            </a:pPr>
            <a:r>
              <a:rPr lang="nl-NL" dirty="0"/>
              <a:t>Voldoende zekerheid RWS </a:t>
            </a:r>
            <a:endParaRPr lang="nl-NL" dirty="0" smtClean="0"/>
          </a:p>
          <a:p>
            <a:pPr eaLnBrk="1" hangingPunct="1">
              <a:spcBef>
                <a:spcPts val="423"/>
              </a:spcBef>
              <a:buFont typeface="Arial" pitchFamily="34" charset="0"/>
              <a:buChar char="•"/>
              <a:defRPr/>
            </a:pPr>
            <a:r>
              <a:rPr lang="nl-NL" dirty="0" smtClean="0"/>
              <a:t>Beperkte tenderinspanning </a:t>
            </a:r>
            <a:r>
              <a:rPr lang="nl-NL" dirty="0"/>
              <a:t>marktpartijen</a:t>
            </a:r>
          </a:p>
          <a:p>
            <a:pPr marL="0" indent="0" eaLnBrk="1" hangingPunct="1">
              <a:spcBef>
                <a:spcPts val="423"/>
              </a:spcBef>
              <a:buFont typeface="Arial" pitchFamily="34" charset="0"/>
              <a:buNone/>
              <a:defRPr/>
            </a:pPr>
            <a:endParaRPr lang="nl-NL" dirty="0" smtClean="0"/>
          </a:p>
          <a:p>
            <a:pPr marL="0" indent="0" eaLnBrk="1" hangingPunct="1">
              <a:spcBef>
                <a:spcPts val="423"/>
              </a:spcBef>
              <a:buFont typeface="Arial" pitchFamily="34" charset="0"/>
              <a:buNone/>
              <a:defRPr/>
            </a:pPr>
            <a:r>
              <a:rPr lang="nl-NL" dirty="0" smtClean="0"/>
              <a:t>Aandachtspunten:</a:t>
            </a:r>
          </a:p>
          <a:p>
            <a:pPr eaLnBrk="1" hangingPunct="1">
              <a:spcBef>
                <a:spcPts val="423"/>
              </a:spcBef>
              <a:buFont typeface="Arial" pitchFamily="34" charset="0"/>
              <a:buChar char="•"/>
              <a:defRPr/>
            </a:pPr>
            <a:r>
              <a:rPr lang="nl-NL" dirty="0" smtClean="0"/>
              <a:t>Ruimte in contract:</a:t>
            </a:r>
          </a:p>
          <a:p>
            <a:pPr marL="741600" lvl="1" indent="-284400" eaLnBrk="1" hangingPunct="1">
              <a:spcBef>
                <a:spcPts val="423"/>
              </a:spcBef>
              <a:defRPr/>
            </a:pPr>
            <a:r>
              <a:rPr lang="nl-NL" dirty="0" smtClean="0"/>
              <a:t>Wegontwerp redelijk vast, kunstwerken meer vrijheden</a:t>
            </a:r>
          </a:p>
          <a:p>
            <a:pPr marL="741600" lvl="1" indent="-284400" eaLnBrk="1" hangingPunct="1">
              <a:spcBef>
                <a:spcPts val="423"/>
              </a:spcBef>
              <a:defRPr/>
            </a:pPr>
            <a:r>
              <a:rPr lang="nl-NL" dirty="0" smtClean="0"/>
              <a:t>Optimalisatie in fasering, bouwmethode, bouwlogistiek</a:t>
            </a:r>
          </a:p>
          <a:p>
            <a:pPr eaLnBrk="1" hangingPunct="1">
              <a:spcBef>
                <a:spcPts val="423"/>
              </a:spcBef>
              <a:buFont typeface="Arial" pitchFamily="34" charset="0"/>
              <a:buChar char="•"/>
              <a:defRPr/>
            </a:pPr>
            <a:r>
              <a:rPr lang="nl-NL" dirty="0" smtClean="0"/>
              <a:t>Verstrekken van informatie</a:t>
            </a:r>
          </a:p>
          <a:p>
            <a:pPr eaLnBrk="1" hangingPunct="1">
              <a:spcBef>
                <a:spcPts val="423"/>
              </a:spcBef>
              <a:buFont typeface="Arial" pitchFamily="34" charset="0"/>
              <a:buChar char="•"/>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3061563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468313" y="1295400"/>
            <a:ext cx="8402637" cy="400050"/>
          </a:xfrm>
        </p:spPr>
        <p:txBody>
          <a:bodyPr/>
          <a:lstStyle/>
          <a:p>
            <a:pPr eaLnBrk="1" hangingPunct="1"/>
            <a:r>
              <a:rPr lang="nl-NL" altLang="nl-NL" dirty="0" smtClean="0"/>
              <a:t>Samenvattend: </a:t>
            </a:r>
            <a:r>
              <a:rPr lang="nl-NL" altLang="nl-NL" sz="1000" dirty="0" smtClean="0"/>
              <a:t>(scope 2,4)</a:t>
            </a:r>
          </a:p>
        </p:txBody>
      </p:sp>
      <p:sp>
        <p:nvSpPr>
          <p:cNvPr id="4" name="Tijdelijke aanduiding voor tekst 3"/>
          <p:cNvSpPr>
            <a:spLocks noGrp="1"/>
          </p:cNvSpPr>
          <p:nvPr>
            <p:ph type="body" sz="quarter" idx="11"/>
          </p:nvPr>
        </p:nvSpPr>
        <p:spPr>
          <a:xfrm>
            <a:off x="468313" y="1700213"/>
            <a:ext cx="8402637" cy="4465637"/>
          </a:xfrm>
        </p:spPr>
        <p:txBody>
          <a:bodyPr/>
          <a:lstStyle/>
          <a:p>
            <a:pPr marL="0" indent="0" eaLnBrk="1" hangingPunct="1">
              <a:spcBef>
                <a:spcPts val="423"/>
              </a:spcBef>
              <a:buFont typeface="Arial" pitchFamily="34" charset="0"/>
              <a:buNone/>
              <a:defRPr/>
            </a:pPr>
            <a:endParaRPr lang="nl-NL" sz="1200" dirty="0" smtClean="0"/>
          </a:p>
          <a:p>
            <a:pPr marL="0" indent="0" eaLnBrk="1" hangingPunct="1">
              <a:spcBef>
                <a:spcPts val="423"/>
              </a:spcBef>
              <a:buFont typeface="Arial" pitchFamily="34" charset="0"/>
              <a:buNone/>
              <a:defRPr/>
            </a:pPr>
            <a:r>
              <a:rPr lang="nl-NL" sz="1200" dirty="0" smtClean="0"/>
              <a:t>Techniek</a:t>
            </a:r>
            <a:r>
              <a:rPr lang="nl-NL" sz="1200" dirty="0"/>
              <a:t>:</a:t>
            </a:r>
          </a:p>
          <a:p>
            <a:pPr marL="741600" lvl="1" indent="-284400" eaLnBrk="1" hangingPunct="1">
              <a:spcBef>
                <a:spcPts val="423"/>
              </a:spcBef>
              <a:defRPr/>
            </a:pPr>
            <a:r>
              <a:rPr lang="nl-NL" sz="1200" dirty="0" smtClean="0"/>
              <a:t>Dak </a:t>
            </a:r>
            <a:r>
              <a:rPr lang="nl-NL" sz="1200" dirty="0"/>
              <a:t>op de bak (areaal en ontwerp</a:t>
            </a:r>
            <a:r>
              <a:rPr lang="nl-NL" sz="1200" dirty="0" smtClean="0"/>
              <a:t>)</a:t>
            </a:r>
            <a:r>
              <a:rPr lang="nl-NL" sz="1200" dirty="0" smtClean="0">
                <a:solidFill>
                  <a:srgbClr val="00B050"/>
                </a:solidFill>
              </a:rPr>
              <a:t> -&gt; samenwerking, EMVI techniek en aanbestedingsproces</a:t>
            </a:r>
            <a:endParaRPr lang="nl-NL" sz="1200" dirty="0">
              <a:solidFill>
                <a:srgbClr val="00B050"/>
              </a:solidFill>
            </a:endParaRPr>
          </a:p>
          <a:p>
            <a:pPr marL="741600" lvl="1" indent="-284400" eaLnBrk="1" hangingPunct="1">
              <a:spcBef>
                <a:spcPts val="423"/>
              </a:spcBef>
              <a:defRPr/>
            </a:pPr>
            <a:r>
              <a:rPr lang="nl-NL" sz="1200" dirty="0"/>
              <a:t>Werken in de folie (areaal en uitvoering</a:t>
            </a:r>
            <a:r>
              <a:rPr lang="nl-NL" sz="1200" dirty="0" smtClean="0"/>
              <a:t>) </a:t>
            </a:r>
            <a:r>
              <a:rPr lang="nl-NL" sz="1200" dirty="0" smtClean="0">
                <a:solidFill>
                  <a:srgbClr val="00B050"/>
                </a:solidFill>
              </a:rPr>
              <a:t>-&gt; samenwerking, EMVI techniek en aanbestedingsproces</a:t>
            </a:r>
            <a:endParaRPr lang="nl-NL" sz="1200" dirty="0">
              <a:solidFill>
                <a:srgbClr val="00B050"/>
              </a:solidFill>
            </a:endParaRPr>
          </a:p>
          <a:p>
            <a:pPr marL="741600" lvl="1" indent="-284400" eaLnBrk="1" hangingPunct="1">
              <a:spcBef>
                <a:spcPts val="423"/>
              </a:spcBef>
              <a:defRPr/>
            </a:pPr>
            <a:r>
              <a:rPr lang="nl-NL" sz="1200" dirty="0" err="1"/>
              <a:t>Galecopperbrug</a:t>
            </a:r>
            <a:r>
              <a:rPr lang="nl-NL" sz="1200" dirty="0"/>
              <a:t> (areaal en uitvoering</a:t>
            </a:r>
            <a:r>
              <a:rPr lang="nl-NL" sz="1200" dirty="0" smtClean="0"/>
              <a:t>) </a:t>
            </a:r>
            <a:r>
              <a:rPr lang="nl-NL" sz="1200" dirty="0" smtClean="0">
                <a:solidFill>
                  <a:srgbClr val="00B050"/>
                </a:solidFill>
              </a:rPr>
              <a:t>-&gt; apart contract</a:t>
            </a:r>
            <a:endParaRPr lang="nl-NL" sz="1200" dirty="0">
              <a:solidFill>
                <a:srgbClr val="00B050"/>
              </a:solidFill>
            </a:endParaRPr>
          </a:p>
          <a:p>
            <a:pPr marL="0" indent="0" eaLnBrk="1" hangingPunct="1">
              <a:spcBef>
                <a:spcPts val="423"/>
              </a:spcBef>
              <a:buFont typeface="Arial" pitchFamily="34" charset="0"/>
              <a:buNone/>
              <a:defRPr/>
            </a:pPr>
            <a:r>
              <a:rPr lang="nl-NL" sz="1200" dirty="0" smtClean="0"/>
              <a:t>Omgeving</a:t>
            </a:r>
            <a:endParaRPr lang="nl-NL" sz="1200" dirty="0"/>
          </a:p>
          <a:p>
            <a:pPr marL="741600" lvl="1" indent="-284400" eaLnBrk="1" hangingPunct="1">
              <a:spcBef>
                <a:spcPts val="423"/>
              </a:spcBef>
              <a:defRPr/>
            </a:pPr>
            <a:r>
              <a:rPr lang="nl-NL" sz="1200" dirty="0" smtClean="0"/>
              <a:t>Doorstroming </a:t>
            </a:r>
            <a:r>
              <a:rPr lang="nl-NL" sz="1200" dirty="0" smtClean="0">
                <a:solidFill>
                  <a:srgbClr val="00B050"/>
                </a:solidFill>
              </a:rPr>
              <a:t>-&gt; EMVI doorstroming</a:t>
            </a:r>
            <a:endParaRPr lang="nl-NL" sz="1200" dirty="0">
              <a:solidFill>
                <a:srgbClr val="00B050"/>
              </a:solidFill>
            </a:endParaRPr>
          </a:p>
          <a:p>
            <a:pPr marL="741600" lvl="1" indent="-284400" eaLnBrk="1" hangingPunct="1">
              <a:spcBef>
                <a:spcPts val="423"/>
              </a:spcBef>
              <a:defRPr/>
            </a:pPr>
            <a:r>
              <a:rPr lang="nl-NL" sz="1200" dirty="0" smtClean="0"/>
              <a:t>Beperkte </a:t>
            </a:r>
            <a:r>
              <a:rPr lang="nl-NL" sz="1200" dirty="0"/>
              <a:t>acceptatie project in omgeving (vergunningen</a:t>
            </a:r>
            <a:r>
              <a:rPr lang="nl-NL" sz="1200" dirty="0" smtClean="0"/>
              <a:t>)</a:t>
            </a:r>
          </a:p>
          <a:p>
            <a:pPr marL="1275000" lvl="3" indent="-284400" eaLnBrk="1" hangingPunct="1">
              <a:spcBef>
                <a:spcPts val="423"/>
              </a:spcBef>
              <a:defRPr/>
            </a:pPr>
            <a:r>
              <a:rPr lang="nl-NL" sz="1200" dirty="0" smtClean="0"/>
              <a:t>Bomenkap </a:t>
            </a:r>
            <a:r>
              <a:rPr lang="nl-NL" sz="1200" dirty="0" smtClean="0">
                <a:solidFill>
                  <a:srgbClr val="00B050"/>
                </a:solidFill>
              </a:rPr>
              <a:t>-&gt; apart contract</a:t>
            </a:r>
            <a:endParaRPr lang="nl-NL" sz="1200" dirty="0">
              <a:solidFill>
                <a:srgbClr val="00B050"/>
              </a:solidFill>
            </a:endParaRPr>
          </a:p>
          <a:p>
            <a:pPr marL="741600" lvl="1" indent="-284400" eaLnBrk="1" hangingPunct="1">
              <a:spcBef>
                <a:spcPts val="423"/>
              </a:spcBef>
              <a:defRPr/>
            </a:pPr>
            <a:r>
              <a:rPr lang="nl-NL" sz="1200" dirty="0"/>
              <a:t>Spoorviaducten (vergunning</a:t>
            </a:r>
            <a:r>
              <a:rPr lang="nl-NL" sz="1200" dirty="0" smtClean="0"/>
              <a:t>) </a:t>
            </a:r>
            <a:r>
              <a:rPr lang="nl-NL" sz="1200" dirty="0" smtClean="0">
                <a:solidFill>
                  <a:srgbClr val="00B050"/>
                </a:solidFill>
              </a:rPr>
              <a:t>-&gt; ??</a:t>
            </a:r>
            <a:endParaRPr lang="nl-NL" sz="1200" dirty="0">
              <a:solidFill>
                <a:srgbClr val="00B050"/>
              </a:solidFill>
            </a:endParaRPr>
          </a:p>
          <a:p>
            <a:pPr marL="741600" lvl="1" indent="-284400" eaLnBrk="1" hangingPunct="1">
              <a:spcBef>
                <a:spcPts val="423"/>
              </a:spcBef>
              <a:defRPr/>
            </a:pPr>
            <a:r>
              <a:rPr lang="nl-NL" sz="1200" dirty="0"/>
              <a:t>Archeologie (Unesco status</a:t>
            </a:r>
            <a:r>
              <a:rPr lang="nl-NL" sz="1200" dirty="0" smtClean="0"/>
              <a:t>) </a:t>
            </a:r>
            <a:r>
              <a:rPr lang="nl-NL" sz="1200" dirty="0" smtClean="0">
                <a:solidFill>
                  <a:srgbClr val="00B050"/>
                </a:solidFill>
              </a:rPr>
              <a:t>-&gt; RWS vooruitlopend</a:t>
            </a:r>
            <a:endParaRPr lang="nl-NL" sz="1200" dirty="0">
              <a:solidFill>
                <a:srgbClr val="00B050"/>
              </a:solidFill>
            </a:endParaRPr>
          </a:p>
          <a:p>
            <a:pPr marL="0" indent="0" eaLnBrk="1" hangingPunct="1">
              <a:spcBef>
                <a:spcPts val="423"/>
              </a:spcBef>
              <a:buFont typeface="Arial" pitchFamily="34" charset="0"/>
              <a:buNone/>
              <a:defRPr/>
            </a:pPr>
            <a:r>
              <a:rPr lang="nl-NL" sz="1200" dirty="0" err="1" smtClean="0"/>
              <a:t>Raalvlakrisico’s</a:t>
            </a:r>
            <a:endParaRPr lang="nl-NL" sz="1200" dirty="0"/>
          </a:p>
          <a:p>
            <a:pPr marL="741600" lvl="1" indent="-284400" eaLnBrk="1" hangingPunct="1">
              <a:spcBef>
                <a:spcPts val="423"/>
              </a:spcBef>
              <a:defRPr/>
            </a:pPr>
            <a:r>
              <a:rPr lang="nl-NL" sz="1200" dirty="0" smtClean="0"/>
              <a:t>Doorstroming </a:t>
            </a:r>
            <a:r>
              <a:rPr lang="nl-NL" sz="1200" dirty="0" smtClean="0">
                <a:solidFill>
                  <a:srgbClr val="00B050"/>
                </a:solidFill>
              </a:rPr>
              <a:t>-&gt; samenwerking in </a:t>
            </a:r>
            <a:r>
              <a:rPr lang="nl-NL" sz="1200" dirty="0" err="1" smtClean="0">
                <a:solidFill>
                  <a:srgbClr val="00B050"/>
                </a:solidFill>
              </a:rPr>
              <a:t>emvi</a:t>
            </a:r>
            <a:r>
              <a:rPr lang="nl-NL" sz="1200" dirty="0" smtClean="0">
                <a:solidFill>
                  <a:srgbClr val="00B050"/>
                </a:solidFill>
              </a:rPr>
              <a:t> doorstroming</a:t>
            </a:r>
            <a:endParaRPr lang="nl-NL" sz="1200" dirty="0">
              <a:solidFill>
                <a:srgbClr val="00B050"/>
              </a:solidFill>
            </a:endParaRPr>
          </a:p>
          <a:p>
            <a:pPr marL="741600" lvl="1" indent="-284400" eaLnBrk="1" hangingPunct="1">
              <a:spcBef>
                <a:spcPts val="423"/>
              </a:spcBef>
              <a:defRPr/>
            </a:pPr>
            <a:r>
              <a:rPr lang="nl-NL" sz="1200" dirty="0" smtClean="0"/>
              <a:t>Zorgvuldig omgevingsproces (één gezicht naar omgeving, communicatie, hinder, vormgeving)</a:t>
            </a:r>
          </a:p>
          <a:p>
            <a:pPr marL="457200" lvl="1" indent="0" eaLnBrk="1" hangingPunct="1">
              <a:spcBef>
                <a:spcPts val="423"/>
              </a:spcBef>
              <a:buFont typeface="Verdana" pitchFamily="34" charset="0"/>
              <a:buNone/>
              <a:defRPr/>
            </a:pPr>
            <a:r>
              <a:rPr lang="nl-NL" sz="1200" dirty="0">
                <a:solidFill>
                  <a:srgbClr val="00B050"/>
                </a:solidFill>
              </a:rPr>
              <a:t>	</a:t>
            </a:r>
            <a:r>
              <a:rPr lang="nl-NL" sz="1200" dirty="0" smtClean="0">
                <a:solidFill>
                  <a:srgbClr val="00B050"/>
                </a:solidFill>
              </a:rPr>
              <a:t> </a:t>
            </a:r>
            <a:r>
              <a:rPr lang="nl-NL" sz="1200" dirty="0">
                <a:solidFill>
                  <a:srgbClr val="00B050"/>
                </a:solidFill>
              </a:rPr>
              <a:t>-&gt; samenwerking in </a:t>
            </a:r>
            <a:r>
              <a:rPr lang="nl-NL" sz="1200" dirty="0" err="1">
                <a:solidFill>
                  <a:srgbClr val="00B050"/>
                </a:solidFill>
              </a:rPr>
              <a:t>emvi</a:t>
            </a:r>
            <a:r>
              <a:rPr lang="nl-NL" sz="1200" dirty="0">
                <a:solidFill>
                  <a:srgbClr val="00B050"/>
                </a:solidFill>
              </a:rPr>
              <a:t> </a:t>
            </a:r>
            <a:r>
              <a:rPr lang="nl-NL" sz="1200" dirty="0" err="1" smtClean="0">
                <a:solidFill>
                  <a:srgbClr val="00B050"/>
                </a:solidFill>
              </a:rPr>
              <a:t>leefkwaliteit</a:t>
            </a:r>
            <a:r>
              <a:rPr lang="nl-NL" sz="1200" dirty="0" smtClean="0">
                <a:solidFill>
                  <a:srgbClr val="00B050"/>
                </a:solidFill>
              </a:rPr>
              <a:t> </a:t>
            </a:r>
          </a:p>
          <a:p>
            <a:pPr lvl="1" eaLnBrk="1" hangingPunct="1">
              <a:spcBef>
                <a:spcPts val="423"/>
              </a:spcBef>
              <a:defRPr/>
            </a:pPr>
            <a:r>
              <a:rPr lang="nl-NL" sz="1200" dirty="0"/>
              <a:t>Conditionering (K&amp;L, …) en </a:t>
            </a:r>
            <a:r>
              <a:rPr lang="nl-NL" sz="1200" dirty="0" smtClean="0"/>
              <a:t>weginrichting</a:t>
            </a:r>
            <a:r>
              <a:rPr lang="nl-NL" sz="1200" dirty="0">
                <a:solidFill>
                  <a:srgbClr val="00B050"/>
                </a:solidFill>
              </a:rPr>
              <a:t>-&gt; </a:t>
            </a:r>
            <a:r>
              <a:rPr lang="nl-NL" sz="1200" dirty="0" smtClean="0">
                <a:solidFill>
                  <a:srgbClr val="00B050"/>
                </a:solidFill>
              </a:rPr>
              <a:t>RWS vooruitlopend en </a:t>
            </a:r>
            <a:r>
              <a:rPr lang="nl-NL" sz="1200" dirty="0">
                <a:solidFill>
                  <a:srgbClr val="00B050"/>
                </a:solidFill>
              </a:rPr>
              <a:t>meer voorschrijven</a:t>
            </a:r>
            <a:r>
              <a:rPr lang="nl-NL" sz="1200" dirty="0" smtClean="0">
                <a:solidFill>
                  <a:srgbClr val="00B050"/>
                </a:solidFill>
              </a:rPr>
              <a:t>?</a:t>
            </a:r>
            <a:endParaRPr lang="nl-NL" sz="1200" dirty="0"/>
          </a:p>
          <a:p>
            <a:pPr lvl="1" eaLnBrk="1" hangingPunct="1">
              <a:spcBef>
                <a:spcPts val="423"/>
              </a:spcBef>
              <a:defRPr/>
            </a:pPr>
            <a:r>
              <a:rPr lang="nl-NL" altLang="nl-NL" sz="1200" dirty="0" smtClean="0"/>
              <a:t>Vormgeving </a:t>
            </a:r>
            <a:r>
              <a:rPr lang="nl-NL" altLang="nl-NL" sz="1200" dirty="0" smtClean="0">
                <a:solidFill>
                  <a:srgbClr val="00B050"/>
                </a:solidFill>
              </a:rPr>
              <a:t>-&gt; </a:t>
            </a:r>
            <a:r>
              <a:rPr lang="nl-NL" altLang="nl-NL" sz="1200" dirty="0" err="1" smtClean="0">
                <a:solidFill>
                  <a:srgbClr val="00B050"/>
                </a:solidFill>
              </a:rPr>
              <a:t>EPvE</a:t>
            </a:r>
            <a:endParaRPr lang="nl-NL" altLang="nl-NL" sz="1200" dirty="0">
              <a:solidFill>
                <a:srgbClr val="00B050"/>
              </a:solidFill>
            </a:endParaRPr>
          </a:p>
          <a:p>
            <a:pPr marL="741600" lvl="1" indent="-284400" eaLnBrk="1" hangingPunct="1">
              <a:spcBef>
                <a:spcPts val="423"/>
              </a:spcBef>
              <a:defRPr/>
            </a:pPr>
            <a:endParaRPr lang="nl-NL" dirty="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Tree>
    <p:extLst>
      <p:ext uri="{BB962C8B-B14F-4D97-AF65-F5344CB8AC3E}">
        <p14:creationId xmlns:p14="http://schemas.microsoft.com/office/powerpoint/2010/main" val="20431090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33"/>
          <p:cNvGraphicFramePr>
            <a:graphicFrameLocks/>
          </p:cNvGraphicFramePr>
          <p:nvPr>
            <p:extLst>
              <p:ext uri="{D42A27DB-BD31-4B8C-83A1-F6EECF244321}">
                <p14:modId xmlns:p14="http://schemas.microsoft.com/office/powerpoint/2010/main" val="3094770153"/>
              </p:ext>
            </p:extLst>
          </p:nvPr>
        </p:nvGraphicFramePr>
        <p:xfrm>
          <a:off x="161925" y="1556792"/>
          <a:ext cx="8802688" cy="4697136"/>
        </p:xfrm>
        <a:graphic>
          <a:graphicData uri="http://schemas.openxmlformats.org/drawingml/2006/table">
            <a:tbl>
              <a:tblPr/>
              <a:tblGrid>
                <a:gridCol w="593651"/>
                <a:gridCol w="864096"/>
                <a:gridCol w="4608512"/>
                <a:gridCol w="2736429"/>
              </a:tblGrid>
              <a:tr h="352679">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nl-NL" altLang="nl-NL" sz="1400" b="1" i="0" u="none" strike="noStrike" cap="none" normalizeH="0" baseline="0" noProof="0" dirty="0" smtClean="0">
                          <a:ln>
                            <a:noFill/>
                          </a:ln>
                          <a:solidFill>
                            <a:schemeClr val="tx1"/>
                          </a:solidFill>
                          <a:effectLst/>
                          <a:latin typeface="Verdana" pitchFamily="34" charset="0"/>
                        </a:rPr>
                        <a:t>Vooruitblik voorbereiding inkoop</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85000"/>
                      </a:scheme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nl-NL" altLang="nl-NL" sz="1400" b="1"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85000"/>
                      </a:schemeClr>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400" b="1" i="0" u="none" strike="noStrike" cap="none" normalizeH="0" baseline="0" noProof="0" dirty="0" smtClean="0">
                        <a:ln>
                          <a:noFill/>
                        </a:ln>
                        <a:solidFill>
                          <a:schemeClr val="tx1"/>
                        </a:solidFill>
                        <a:effectLst/>
                        <a:latin typeface="Verdana" pitchFamily="34" charset="0"/>
                      </a:endParaRPr>
                    </a:p>
                  </a:txBody>
                  <a:tcPr marL="91441" marR="91441" marT="45736" marB="4573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8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400" b="0" i="0" u="none" strike="noStrike" cap="none" normalizeH="0" baseline="0" noProof="0" dirty="0" smtClean="0">
                          <a:ln>
                            <a:noFill/>
                          </a:ln>
                          <a:solidFill>
                            <a:schemeClr val="bg1">
                              <a:lumMod val="50000"/>
                            </a:schemeClr>
                          </a:solidFill>
                          <a:effectLst/>
                          <a:latin typeface="Verdana" pitchFamily="34" charset="0"/>
                        </a:rPr>
                        <a:t>Planning Tracébesluit</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85000"/>
                      </a:schemeClr>
                    </a:solidFill>
                  </a:tcPr>
                </a:tc>
              </a:tr>
              <a:tr h="352681">
                <a:tc row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2016</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Tot de zomer</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nl-NL" altLang="nl-NL" sz="1200" b="0" i="0" u="none" strike="noStrike" cap="none" normalizeH="0" baseline="0" noProof="0" dirty="0" smtClean="0">
                          <a:ln>
                            <a:noFill/>
                          </a:ln>
                          <a:solidFill>
                            <a:schemeClr val="tx1"/>
                          </a:solidFill>
                          <a:effectLst/>
                          <a:latin typeface="Verdana" pitchFamily="34" charset="0"/>
                        </a:rPr>
                        <a:t>Marktconsultatie (t/m 25 mei)</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bg1">
                            <a:lumMod val="50000"/>
                          </a:schemeClr>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2144">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bg1">
                              <a:lumMod val="50000"/>
                            </a:schemeClr>
                          </a:solidFill>
                          <a:effectLst/>
                          <a:latin typeface="Verdana" pitchFamily="34" charset="0"/>
                        </a:rPr>
                        <a:t>Ter visie OTB (10 mei-21 juni)</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625">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 Verslag marktconsultatie (22 juni)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 Inkoopafweging afronden</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bg1">
                            <a:lumMod val="50000"/>
                          </a:schemeClr>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625">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Zomer</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1600">
                          <a:solidFill>
                            <a:schemeClr val="tx1"/>
                          </a:solidFill>
                          <a:latin typeface="Verdana" pitchFamily="34" charset="0"/>
                        </a:defRPr>
                      </a:lvl1pPr>
                      <a:lvl2pPr>
                        <a:spcBef>
                          <a:spcPct val="20000"/>
                        </a:spcBef>
                        <a:defRPr sz="1600">
                          <a:solidFill>
                            <a:schemeClr val="tx1"/>
                          </a:solidFill>
                          <a:latin typeface="Verdana" pitchFamily="34" charset="0"/>
                        </a:defRPr>
                      </a:lvl2pPr>
                      <a:lvl3pPr>
                        <a:spcBef>
                          <a:spcPct val="20000"/>
                        </a:spcBef>
                        <a:defRPr sz="1600">
                          <a:solidFill>
                            <a:schemeClr val="tx1"/>
                          </a:solidFill>
                          <a:latin typeface="Verdana" pitchFamily="34" charset="0"/>
                        </a:defRPr>
                      </a:lvl3pPr>
                      <a:lvl4pPr>
                        <a:spcBef>
                          <a:spcPct val="20000"/>
                        </a:spcBef>
                        <a:defRPr sz="1600">
                          <a:solidFill>
                            <a:schemeClr val="tx1"/>
                          </a:solidFill>
                          <a:latin typeface="Verdana" pitchFamily="34" charset="0"/>
                        </a:defRPr>
                      </a:lvl4pPr>
                      <a:lvl5pPr>
                        <a:spcBef>
                          <a:spcPct val="20000"/>
                        </a:spcBef>
                        <a:defRPr sz="1600">
                          <a:solidFill>
                            <a:schemeClr val="tx1"/>
                          </a:solidFill>
                          <a:latin typeface="Verdana" pitchFamily="34" charset="0"/>
                        </a:defRPr>
                      </a:lvl5pPr>
                      <a:lvl6pPr fontAlgn="base">
                        <a:spcBef>
                          <a:spcPct val="20000"/>
                        </a:spcBef>
                        <a:spcAft>
                          <a:spcPct val="0"/>
                        </a:spcAft>
                        <a:defRPr sz="1600">
                          <a:solidFill>
                            <a:schemeClr val="tx1"/>
                          </a:solidFill>
                          <a:latin typeface="Verdana" pitchFamily="34" charset="0"/>
                        </a:defRPr>
                      </a:lvl6pPr>
                      <a:lvl7pPr fontAlgn="base">
                        <a:spcBef>
                          <a:spcPct val="20000"/>
                        </a:spcBef>
                        <a:spcAft>
                          <a:spcPct val="0"/>
                        </a:spcAft>
                        <a:defRPr sz="1600">
                          <a:solidFill>
                            <a:schemeClr val="tx1"/>
                          </a:solidFill>
                          <a:latin typeface="Verdana" pitchFamily="34" charset="0"/>
                        </a:defRPr>
                      </a:lvl7pPr>
                      <a:lvl8pPr fontAlgn="base">
                        <a:spcBef>
                          <a:spcPct val="20000"/>
                        </a:spcBef>
                        <a:spcAft>
                          <a:spcPct val="0"/>
                        </a:spcAft>
                        <a:defRPr sz="1600">
                          <a:solidFill>
                            <a:schemeClr val="tx1"/>
                          </a:solidFill>
                          <a:latin typeface="Verdana" pitchFamily="34" charset="0"/>
                        </a:defRPr>
                      </a:lvl8pPr>
                      <a:lvl9pPr fontAlgn="base">
                        <a:spcBef>
                          <a:spcPct val="20000"/>
                        </a:spcBef>
                        <a:spcAft>
                          <a:spcPct val="0"/>
                        </a:spcAft>
                        <a:defRPr sz="1600">
                          <a:solidFill>
                            <a:schemeClr val="tx1"/>
                          </a:solidFill>
                          <a:latin typeface="Verdana"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bg1">
                              <a:lumMod val="50000"/>
                            </a:schemeClr>
                          </a:solidFill>
                          <a:effectLst/>
                          <a:latin typeface="Verdana" pitchFamily="34" charset="0"/>
                        </a:rPr>
                        <a:t>Op basis van aantal zienswijzen herijking planning</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9335">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tx1"/>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Najaar</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 Start contractvoorbereiding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 Terugkoppeling evt. wijziging in marktbenadering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nl-NL" altLang="nl-NL" sz="1200" b="0" i="0" u="none" strike="noStrike" cap="none" normalizeH="0" baseline="0" noProof="0" dirty="0" smtClean="0">
                          <a:ln>
                            <a:noFill/>
                          </a:ln>
                          <a:solidFill>
                            <a:schemeClr val="tx1"/>
                          </a:solidFill>
                          <a:effectLst/>
                          <a:latin typeface="Verdana" pitchFamily="34" charset="0"/>
                        </a:rPr>
                        <a:t>- Areaalonderzoek uitvragen</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nl-NL" altLang="nl-NL" sz="1200" b="0" i="0" u="none" strike="noStrike" cap="none" normalizeH="0" baseline="0" noProof="0" dirty="0" smtClean="0">
                        <a:ln>
                          <a:noFill/>
                        </a:ln>
                        <a:solidFill>
                          <a:schemeClr val="bg1">
                            <a:lumMod val="50000"/>
                          </a:schemeClr>
                        </a:solidFill>
                        <a:effectLst/>
                        <a:latin typeface="Verdana" pitchFamily="34" charset="0"/>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417">
                <a:tc rowSpan="2">
                  <a:txBody>
                    <a:bodyPr/>
                    <a:lstStyle/>
                    <a:p>
                      <a:r>
                        <a:rPr lang="nl-NL" sz="1200" b="0" noProof="0" dirty="0" smtClean="0"/>
                        <a:t>2017</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t>Voorjaar</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nl-NL" sz="1200" b="0" noProof="0" dirty="0" smtClean="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solidFill>
                            <a:schemeClr val="bg1">
                              <a:lumMod val="50000"/>
                            </a:schemeClr>
                          </a:solidFill>
                        </a:rPr>
                        <a:t>Vastgesteld</a:t>
                      </a:r>
                      <a:r>
                        <a:rPr lang="nl-NL" sz="1200" b="0" baseline="0" noProof="0" dirty="0" smtClean="0">
                          <a:solidFill>
                            <a:schemeClr val="bg1">
                              <a:lumMod val="50000"/>
                            </a:schemeClr>
                          </a:solidFill>
                        </a:rPr>
                        <a:t> TB</a:t>
                      </a:r>
                      <a:endParaRPr lang="nl-NL" sz="1200" b="0" noProof="0" dirty="0" smtClean="0">
                        <a:solidFill>
                          <a:schemeClr val="bg1">
                            <a:lumMod val="50000"/>
                          </a:schemeClr>
                        </a:solidFill>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68">
                <a:tc vMerge="1">
                  <a:txBody>
                    <a:bodyPr/>
                    <a:lstStyle/>
                    <a:p>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t>Najaar</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t>- Start marktbenadering eerste contract</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nl-NL" sz="1200" b="0" noProof="0" dirty="0" smtClean="0">
                        <a:solidFill>
                          <a:schemeClr val="bg1">
                            <a:lumMod val="50000"/>
                          </a:schemeClr>
                        </a:solidFill>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188">
                <a:tc rowSpan="2">
                  <a:txBody>
                    <a:bodyPr/>
                    <a:lstStyle/>
                    <a:p>
                      <a:r>
                        <a:rPr lang="nl-NL" sz="1200" b="0" noProof="0" dirty="0" smtClean="0"/>
                        <a:t>2018</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t>Voorjaar</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nl-NL" sz="1200" b="0" noProof="0" dirty="0" smtClean="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solidFill>
                            <a:schemeClr val="bg1">
                              <a:lumMod val="50000"/>
                            </a:schemeClr>
                          </a:solidFill>
                        </a:rPr>
                        <a:t>Onherroepelijk TB behandeld</a:t>
                      </a:r>
                      <a:r>
                        <a:rPr lang="nl-NL" sz="1200" b="0" baseline="0" noProof="0" dirty="0" smtClean="0">
                          <a:solidFill>
                            <a:schemeClr val="bg1">
                              <a:lumMod val="50000"/>
                            </a:schemeClr>
                          </a:solidFill>
                        </a:rPr>
                        <a:t> door Raad van State</a:t>
                      </a:r>
                      <a:endParaRPr lang="nl-NL" sz="1200" b="0" noProof="0" dirty="0" smtClean="0">
                        <a:solidFill>
                          <a:schemeClr val="bg1">
                            <a:lumMod val="50000"/>
                          </a:schemeClr>
                        </a:solidFill>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87">
                <a:tc vMerge="1">
                  <a:txBody>
                    <a:bodyPr/>
                    <a:lstStyle/>
                    <a:p>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t>Najaar</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l-NL" altLang="nl-NL" sz="1200" b="0" kern="1200" noProof="0" dirty="0" smtClean="0">
                          <a:solidFill>
                            <a:schemeClr val="tx1"/>
                          </a:solidFill>
                          <a:latin typeface="+mn-lt"/>
                          <a:ea typeface="+mn-ea"/>
                          <a:cs typeface="+mn-cs"/>
                        </a:rPr>
                        <a:t>Gunning eerste contract</a:t>
                      </a:r>
                      <a:endParaRPr lang="nl-NL" sz="1200" b="0" kern="1200" noProof="0" dirty="0" smtClean="0">
                        <a:solidFill>
                          <a:schemeClr val="tx1"/>
                        </a:solidFill>
                        <a:latin typeface="+mn-lt"/>
                        <a:ea typeface="+mn-ea"/>
                        <a:cs typeface="+mn-cs"/>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nl-NL" sz="1200" b="0" noProof="0" dirty="0" smtClean="0">
                        <a:solidFill>
                          <a:schemeClr val="bg1">
                            <a:lumMod val="50000"/>
                          </a:schemeClr>
                        </a:solidFill>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87">
                <a:tc>
                  <a:txBody>
                    <a:bodyPr/>
                    <a:lstStyle/>
                    <a:p>
                      <a:r>
                        <a:rPr lang="nl-NL" sz="1200" b="0" noProof="0" dirty="0" smtClean="0"/>
                        <a:t>2020</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nl-NL" sz="1200" b="0" noProof="0" dirty="0" smtClean="0"/>
                        <a:t>Voorjaar</a:t>
                      </a:r>
                      <a:endParaRPr lang="nl-NL" sz="1200" b="0" noProof="0" dirty="0"/>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l-NL" sz="1200" b="0" kern="1200" noProof="0" dirty="0" smtClean="0">
                          <a:solidFill>
                            <a:schemeClr val="tx1"/>
                          </a:solidFill>
                          <a:latin typeface="+mn-lt"/>
                          <a:ea typeface="+mn-ea"/>
                          <a:cs typeface="+mn-cs"/>
                        </a:rPr>
                        <a:t>Gunning tweede contract</a:t>
                      </a: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nl-NL" sz="1200" b="0" noProof="0" dirty="0" smtClean="0">
                        <a:solidFill>
                          <a:schemeClr val="bg1">
                            <a:lumMod val="50000"/>
                          </a:schemeClr>
                        </a:solidFill>
                      </a:endParaRPr>
                    </a:p>
                  </a:txBody>
                  <a:tcPr marL="91446" marR="91446" marT="45740" marB="4574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4" name="Titel 1"/>
          <p:cNvSpPr>
            <a:spLocks noGrp="1"/>
          </p:cNvSpPr>
          <p:nvPr>
            <p:ph type="title"/>
          </p:nvPr>
        </p:nvSpPr>
        <p:spPr>
          <a:xfrm>
            <a:off x="417835" y="1084734"/>
            <a:ext cx="8402637" cy="400050"/>
          </a:xfrm>
        </p:spPr>
        <p:txBody>
          <a:bodyPr/>
          <a:lstStyle/>
          <a:p>
            <a:pPr eaLnBrk="1" hangingPunct="1"/>
            <a:r>
              <a:rPr lang="nl-NL" altLang="nl-NL" dirty="0" smtClean="0"/>
              <a:t>Vervolgproces</a:t>
            </a:r>
          </a:p>
        </p:txBody>
      </p:sp>
    </p:spTree>
    <p:extLst>
      <p:ext uri="{BB962C8B-B14F-4D97-AF65-F5344CB8AC3E}">
        <p14:creationId xmlns:p14="http://schemas.microsoft.com/office/powerpoint/2010/main" val="33488645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a:xfrm>
            <a:off x="468313" y="1295400"/>
            <a:ext cx="8402637" cy="400050"/>
          </a:xfrm>
        </p:spPr>
        <p:txBody>
          <a:bodyPr/>
          <a:lstStyle/>
          <a:p>
            <a:r>
              <a:rPr lang="nl-NL" altLang="nl-NL" dirty="0"/>
              <a:t>Carrousel</a:t>
            </a:r>
            <a:endParaRPr lang="nl-NL" altLang="nl-NL" dirty="0" smtClean="0"/>
          </a:p>
        </p:txBody>
      </p:sp>
      <p:sp>
        <p:nvSpPr>
          <p:cNvPr id="2" name="Tijdelijke aanduiding voor datum 1"/>
          <p:cNvSpPr>
            <a:spLocks noGrp="1"/>
          </p:cNvSpPr>
          <p:nvPr>
            <p:ph type="dt" sz="half" idx="10"/>
          </p:nvPr>
        </p:nvSpPr>
        <p:spPr/>
        <p:txBody>
          <a:bodyPr/>
          <a:lstStyle/>
          <a:p>
            <a:r>
              <a:rPr lang="nl-NL" noProof="0" smtClean="0"/>
              <a:t>19 april 2016</a:t>
            </a:r>
            <a:endParaRPr lang="nl-NL" noProof="0" dirty="0"/>
          </a:p>
        </p:txBody>
      </p:sp>
      <p:sp>
        <p:nvSpPr>
          <p:cNvPr id="3" name="Tijdelijke aanduiding voor tekst 2"/>
          <p:cNvSpPr>
            <a:spLocks noGrp="1"/>
          </p:cNvSpPr>
          <p:nvPr>
            <p:ph type="body" sz="quarter" idx="11"/>
          </p:nvPr>
        </p:nvSpPr>
        <p:spPr/>
        <p:txBody>
          <a:bodyPr/>
          <a:lstStyle/>
          <a:p>
            <a:r>
              <a:rPr lang="nl-NL" dirty="0" smtClean="0"/>
              <a:t>Doel carrousel</a:t>
            </a:r>
            <a:r>
              <a:rPr lang="nl-NL" dirty="0"/>
              <a:t>;</a:t>
            </a:r>
            <a:endParaRPr lang="nl-NL" dirty="0" smtClean="0"/>
          </a:p>
          <a:p>
            <a:r>
              <a:rPr lang="nl-NL" dirty="0" smtClean="0"/>
              <a:t>Uitleg carrousel.</a:t>
            </a:r>
          </a:p>
          <a:p>
            <a:endParaRPr lang="nl-NL" dirty="0"/>
          </a:p>
        </p:txBody>
      </p:sp>
    </p:spTree>
    <p:extLst>
      <p:ext uri="{BB962C8B-B14F-4D97-AF65-F5344CB8AC3E}">
        <p14:creationId xmlns:p14="http://schemas.microsoft.com/office/powerpoint/2010/main" val="17699114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nl-NL" altLang="nl-NL" smtClean="0"/>
              <a:t>Afsluiting Marktconsultatie</a:t>
            </a:r>
          </a:p>
        </p:txBody>
      </p:sp>
      <p:sp>
        <p:nvSpPr>
          <p:cNvPr id="5123" name="Tijdelijke aanduiding voor inhoud 2"/>
          <p:cNvSpPr>
            <a:spLocks noGrp="1"/>
          </p:cNvSpPr>
          <p:nvPr>
            <p:ph idx="1"/>
          </p:nvPr>
        </p:nvSpPr>
        <p:spPr/>
        <p:txBody>
          <a:bodyPr/>
          <a:lstStyle/>
          <a:p>
            <a:r>
              <a:rPr lang="nl-NL" altLang="nl-NL" smtClean="0"/>
              <a:t>Terugkoppeling Carrousel door Opdrachtgever;</a:t>
            </a:r>
          </a:p>
          <a:p>
            <a:r>
              <a:rPr lang="nl-NL" altLang="nl-NL" smtClean="0"/>
              <a:t>Vervolg traject;</a:t>
            </a:r>
          </a:p>
          <a:p>
            <a:r>
              <a:rPr lang="nl-NL" altLang="nl-NL" smtClean="0"/>
              <a:t>Lunch.</a:t>
            </a:r>
          </a:p>
          <a:p>
            <a:endParaRPr lang="nl-NL" altLang="nl-NL" smtClean="0"/>
          </a:p>
          <a:p>
            <a:endParaRPr lang="nl-NL" altLang="nl-NL" smtClean="0"/>
          </a:p>
        </p:txBody>
      </p:sp>
    </p:spTree>
    <p:extLst>
      <p:ext uri="{BB962C8B-B14F-4D97-AF65-F5344CB8AC3E}">
        <p14:creationId xmlns:p14="http://schemas.microsoft.com/office/powerpoint/2010/main" val="3912765704"/>
      </p:ext>
    </p:extLst>
  </p:cSld>
  <p:clrMapOvr>
    <a:masterClrMapping/>
  </p:clrMapOvr>
</p:sld>
</file>

<file path=ppt/theme/theme1.xml><?xml version="1.0" encoding="utf-8"?>
<a:theme xmlns:a="http://schemas.openxmlformats.org/drawingml/2006/main" name="Rijkswaterstaat">
  <a:themeElements>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fontScheme name="landmachtNL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rtlCol="0"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sz="2200" b="0" i="0" u="none" strike="noStrike" cap="none" normalizeH="0" baseline="0" smtClean="0">
            <a:ln>
              <a:noFill/>
            </a:ln>
            <a:solidFill>
              <a:schemeClr val="tx1"/>
            </a:solidFill>
            <a:effectLst/>
            <a:latin typeface="Verdana" pitchFamily="34" charset="0"/>
          </a:defRPr>
        </a:defPPr>
      </a:lstStyle>
    </a:spDef>
    <a:lnDef>
      <a:spPr bwMode="auto">
        <a:noFill/>
        <a:ln>
          <a:solidFill>
            <a:schemeClr val="tx1"/>
          </a:solidFill>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Rijkswaterstaat">
        <group id="customGroup" label="Gegevens aanpassen">
          <control idMso="ViewSlideMasterView" label="Gegevens aanpassen" size="large"/>
          <button idMso="HeaderFooterInsert" label="Datum aanpassen" size="large"/>
        </group>
      </tab>
    </tabs>
  </ribbon>
</customUI>
</file>

<file path=customUI/customUI14.xml><?xml version="1.0" encoding="utf-8"?>
<customUI xmlns="http://schemas.microsoft.com/office/2009/07/customui">
  <ribbon startFromScratch="false">
    <tabs>
      <tab id="customTab" label="Rijkswaterstaat">
        <group id="customGroup" label="Gegevens aanpassen">
          <control idMso="ViewSlideMasterView" label="Gegevens aanpassen" size="large"/>
          <button idMso="HeaderFooterInsert" label="Datum aanpassen" size="large"/>
        </group>
      </tab>
    </tabs>
  </ribbon>
</customUI>
</file>

<file path=docProps/app.xml><?xml version="1.0" encoding="utf-8"?>
<Properties xmlns="http://schemas.openxmlformats.org/officeDocument/2006/extended-properties" xmlns:vt="http://schemas.openxmlformats.org/officeDocument/2006/docPropsVTypes">
  <Template/>
  <TotalTime>989</TotalTime>
  <Words>1939</Words>
  <Application>Microsoft Office PowerPoint</Application>
  <PresentationFormat>Diavoorstelling (4:3)</PresentationFormat>
  <Paragraphs>612</Paragraphs>
  <Slides>67</Slides>
  <Notes>28</Notes>
  <HiddenSlides>0</HiddenSlides>
  <MMClips>0</MMClips>
  <ScaleCrop>false</ScaleCrop>
  <HeadingPairs>
    <vt:vector size="6" baseType="variant">
      <vt:variant>
        <vt:lpstr>Thema</vt:lpstr>
      </vt:variant>
      <vt:variant>
        <vt:i4>1</vt:i4>
      </vt:variant>
      <vt:variant>
        <vt:lpstr>Ingesloten OLE-bronprogramma's</vt:lpstr>
      </vt:variant>
      <vt:variant>
        <vt:i4>1</vt:i4>
      </vt:variant>
      <vt:variant>
        <vt:lpstr>Diatitels</vt:lpstr>
      </vt:variant>
      <vt:variant>
        <vt:i4>67</vt:i4>
      </vt:variant>
    </vt:vector>
  </HeadingPairs>
  <TitlesOfParts>
    <vt:vector size="69" baseType="lpstr">
      <vt:lpstr>Rijkswaterstaat</vt:lpstr>
      <vt:lpstr>Image</vt:lpstr>
      <vt:lpstr>Marktconsultatie Ring Utrecht</vt:lpstr>
      <vt:lpstr>Programma Marktconsultatie</vt:lpstr>
      <vt:lpstr>Doel Markconsultatie</vt:lpstr>
      <vt:lpstr>Beeld van de Opdrachtgever</vt:lpstr>
      <vt:lpstr>Marktconsultatie Ring Utrecht</vt:lpstr>
      <vt:lpstr>Projecthistorie en context</vt:lpstr>
      <vt:lpstr>Studiegebied</vt:lpstr>
      <vt:lpstr>    Historie </vt:lpstr>
      <vt:lpstr>Doelstellingen project</vt:lpstr>
      <vt:lpstr>Basisprincipes</vt:lpstr>
      <vt:lpstr>Belangrijke punten leefbaarheid</vt:lpstr>
      <vt:lpstr>Omgevingsproces</vt:lpstr>
      <vt:lpstr>PowerPoint-presentatie</vt:lpstr>
      <vt:lpstr>Opbrengst politiek- en omgevingsproces</vt:lpstr>
      <vt:lpstr>Veel aandacht in media</vt:lpstr>
      <vt:lpstr>PowerPoint-presentatie</vt:lpstr>
      <vt:lpstr>Planning TB</vt:lpstr>
      <vt:lpstr>Marktconsultatie Ring Utrecht</vt:lpstr>
      <vt:lpstr>PowerPoint-presentatie</vt:lpstr>
      <vt:lpstr>PowerPoint-presentatie</vt:lpstr>
      <vt:lpstr>PowerPoint-presentatie</vt:lpstr>
      <vt:lpstr>Algemene scope</vt:lpstr>
      <vt:lpstr>PowerPoint-presentatie</vt:lpstr>
      <vt:lpstr>Scope A28/A27 </vt:lpstr>
      <vt:lpstr>Scope A28/A27 </vt:lpstr>
      <vt:lpstr>Scope A28/A27</vt:lpstr>
      <vt:lpstr>Scope A28/A27</vt:lpstr>
      <vt:lpstr>Scope A28/A27</vt:lpstr>
      <vt:lpstr>Scope A27 Zuid</vt:lpstr>
      <vt:lpstr>Scope A27 Zuid</vt:lpstr>
      <vt:lpstr>Scope A27 Zuid</vt:lpstr>
      <vt:lpstr>Scope A27 Zuid</vt:lpstr>
      <vt:lpstr>Scope A27 Zuid</vt:lpstr>
      <vt:lpstr>Scope A27 Zuid</vt:lpstr>
      <vt:lpstr>PowerPoint-presentatie</vt:lpstr>
      <vt:lpstr>Scope A27 Zuid</vt:lpstr>
      <vt:lpstr>Scope A27 Zuid</vt:lpstr>
      <vt:lpstr>Scope A27 Zuid</vt:lpstr>
      <vt:lpstr>A27 Zuid</vt:lpstr>
      <vt:lpstr>A27 Zuid</vt:lpstr>
      <vt:lpstr>A27 Zuid</vt:lpstr>
      <vt:lpstr>Scope A27 Zuid</vt:lpstr>
      <vt:lpstr>Scope A12</vt:lpstr>
      <vt:lpstr>Scope A12</vt:lpstr>
      <vt:lpstr>Areaalinformatie en onderzoeken</vt:lpstr>
      <vt:lpstr>Areaalinformatie en onderzoeken</vt:lpstr>
      <vt:lpstr>Samenvatting grootste technische uitdagingen</vt:lpstr>
      <vt:lpstr>Intermezzo</vt:lpstr>
      <vt:lpstr>Marktconsultatie Ring Utrecht</vt:lpstr>
      <vt:lpstr>Marktbenadering</vt:lpstr>
      <vt:lpstr>Projectspecifieke uitdagingen</vt:lpstr>
      <vt:lpstr>Leidende inkoopprincipes</vt:lpstr>
      <vt:lpstr>Projectscope (Thema scope vraag 1)</vt:lpstr>
      <vt:lpstr>Scope van de contracten</vt:lpstr>
      <vt:lpstr>Consequentie knippen</vt:lpstr>
      <vt:lpstr>Aanpak uitdagingen en raakvlakrisico’s</vt:lpstr>
      <vt:lpstr>Aanpak (thema scope)</vt:lpstr>
      <vt:lpstr>Aanpak (thema samenwerking)</vt:lpstr>
      <vt:lpstr>Aanpak </vt:lpstr>
      <vt:lpstr>Aanpak </vt:lpstr>
      <vt:lpstr>Aanpak (thema onderscheidend vermogen)</vt:lpstr>
      <vt:lpstr>Aanpak </vt:lpstr>
      <vt:lpstr>Aanpak (thema contractering en aanbesteding)</vt:lpstr>
      <vt:lpstr>Samenvattend: (scope 2,4)</vt:lpstr>
      <vt:lpstr>Vervolgproces</vt:lpstr>
      <vt:lpstr>Carrousel</vt:lpstr>
      <vt:lpstr>Afsluiting Marktconsultatie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Tabor, Gert-Jan (CD)</dc:creator>
  <cp:lastModifiedBy>Bremer, Evelien (GPO)</cp:lastModifiedBy>
  <cp:revision>82</cp:revision>
  <cp:lastPrinted>2016-04-20T06:40:36Z</cp:lastPrinted>
  <dcterms:modified xsi:type="dcterms:W3CDTF">2016-04-21T06:14:26Z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eur">
    <vt:lpwstr>Auteur</vt:lpwstr>
  </property>
  <property fmtid="{D5CDD505-2E9C-101B-9397-08002B2CF9AE}" pid="3" name="Functie">
    <vt:lpwstr>Functie</vt:lpwstr>
  </property>
  <property fmtid="{D5CDD505-2E9C-101B-9397-08002B2CF9AE}" pid="4" name="Titel">
    <vt:lpwstr>Titel</vt:lpwstr>
  </property>
  <property fmtid="{D5CDD505-2E9C-101B-9397-08002B2CF9AE}" pid="5" name="Subtitel">
    <vt:lpwstr>Subtitel</vt:lpwstr>
  </property>
  <property fmtid="{D5CDD505-2E9C-101B-9397-08002B2CF9AE}" pid="6" name="Afdeling">
    <vt:lpwstr>Afdeling</vt:lpwstr>
  </property>
  <property fmtid="{D5CDD505-2E9C-101B-9397-08002B2CF9AE}" pid="7" name="Merking">
    <vt:lpwstr>Merking</vt:lpwstr>
  </property>
  <property fmtid="{D5CDD505-2E9C-101B-9397-08002B2CF9AE}" pid="8" name="Rubricering">
    <vt:lpwstr>Marking</vt:lpwstr>
  </property>
  <property fmtid="{D5CDD505-2E9C-101B-9397-08002B2CF9AE}" pid="9" name="Datum">
    <vt:filetime>1999-12-31T22:00:00Z</vt:filetime>
  </property>
</Properties>
</file>