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257" r:id="rId6"/>
  </p:sldIdLst>
  <p:sldSz cx="9144000" cy="6858000" type="screen4x3"/>
  <p:notesSz cx="7099300" cy="1023461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0062A9"/>
    <a:srgbClr val="FFCC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450" autoAdjust="0"/>
  </p:normalViewPr>
  <p:slideViewPr>
    <p:cSldViewPr>
      <p:cViewPr varScale="1">
        <p:scale>
          <a:sx n="109" d="100"/>
          <a:sy n="109" d="100"/>
        </p:scale>
        <p:origin x="-103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2974A9C4-8839-4394-94DF-D5F7495CC063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279525"/>
            <a:ext cx="46037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934DF6BA-9129-4618-A6F3-D8CDBD60CB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256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DF6BA-9129-4618-A6F3-D8CDBD60CB9B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4102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DF6BA-9129-4618-A6F3-D8CDBD60CB9B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4102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1DE-43CF-4443-82E6-4E986EF7D1F9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7D8A-B557-40E0-8B11-70C8722900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6688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1DE-43CF-4443-82E6-4E986EF7D1F9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7D8A-B557-40E0-8B11-70C8722900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72229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1DE-43CF-4443-82E6-4E986EF7D1F9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7D8A-B557-40E0-8B11-70C8722900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2554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1DE-43CF-4443-82E6-4E986EF7D1F9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7D8A-B557-40E0-8B11-70C8722900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0537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1DE-43CF-4443-82E6-4E986EF7D1F9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7D8A-B557-40E0-8B11-70C8722900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19524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1DE-43CF-4443-82E6-4E986EF7D1F9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7D8A-B557-40E0-8B11-70C8722900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771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1DE-43CF-4443-82E6-4E986EF7D1F9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7D8A-B557-40E0-8B11-70C8722900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8529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1DE-43CF-4443-82E6-4E986EF7D1F9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7D8A-B557-40E0-8B11-70C8722900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123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1DE-43CF-4443-82E6-4E986EF7D1F9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7D8A-B557-40E0-8B11-70C8722900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5762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1DE-43CF-4443-82E6-4E986EF7D1F9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7D8A-B557-40E0-8B11-70C8722900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655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D31DE-43CF-4443-82E6-4E986EF7D1F9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7D8A-B557-40E0-8B11-70C8722900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0418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D31DE-43CF-4443-82E6-4E986EF7D1F9}" type="datetimeFigureOut">
              <a:rPr lang="nl-NL" smtClean="0"/>
              <a:t>7-12-2015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67D8A-B557-40E0-8B11-70C8722900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5265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9112"/>
            <a:ext cx="1155541" cy="816564"/>
          </a:xfrm>
          <a:prstGeom prst="rect">
            <a:avLst/>
          </a:prstGeom>
        </p:spPr>
      </p:pic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34547"/>
              </p:ext>
            </p:extLst>
          </p:nvPr>
        </p:nvGraphicFramePr>
        <p:xfrm>
          <a:off x="35497" y="2708920"/>
          <a:ext cx="5544615" cy="3252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992"/>
                <a:gridCol w="875969"/>
                <a:gridCol w="4449654"/>
              </a:tblGrid>
              <a:tr h="280932">
                <a:tc gridSpan="3">
                  <a:txBody>
                    <a:bodyPr/>
                    <a:lstStyle/>
                    <a:p>
                      <a:pPr algn="ctr"/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Voortgang</a:t>
                      </a:r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(</a:t>
                      </a:r>
                      <a:r>
                        <a:rPr lang="nl-NL" sz="1100" b="1" dirty="0" smtClean="0">
                          <a:solidFill>
                            <a:srgbClr val="00B050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g</a:t>
                      </a:r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=goed,</a:t>
                      </a:r>
                      <a:r>
                        <a:rPr lang="nl-NL" sz="1100" b="0" baseline="0" dirty="0" smtClean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nl-NL" sz="1100" b="1" baseline="0" dirty="0" smtClean="0">
                          <a:solidFill>
                            <a:srgbClr val="FFC000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o</a:t>
                      </a: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=matig,</a:t>
                      </a:r>
                      <a:r>
                        <a:rPr lang="nl-NL" sz="1100" b="0" baseline="0" dirty="0" smtClean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nl-NL" sz="1100" b="1" baseline="0" dirty="0" smtClean="0">
                          <a:solidFill>
                            <a:srgbClr val="FF0000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r</a:t>
                      </a: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=slecht)</a:t>
                      </a:r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1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rgbClr val="0062A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1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rgbClr val="0062A9"/>
                    </a:solidFill>
                  </a:tcPr>
                </a:tc>
              </a:tr>
              <a:tr h="439149">
                <a:tc>
                  <a:txBody>
                    <a:bodyPr/>
                    <a:lstStyle/>
                    <a:p>
                      <a:endParaRPr lang="nl-NL" sz="1200" b="0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100" b="0" kern="120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Algemeen</a:t>
                      </a:r>
                      <a:endParaRPr lang="nl-NL" sz="1100" b="0" kern="120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 b="0" kern="120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Groen: wat is er bereikt en wat staat er gepland op korte termijn?</a:t>
                      </a:r>
                    </a:p>
                    <a:p>
                      <a:r>
                        <a:rPr lang="nl-NL" sz="1100" b="0" kern="120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Oranje: Wat is de bedreiging, welke actie is er nodig?</a:t>
                      </a:r>
                    </a:p>
                    <a:p>
                      <a:r>
                        <a:rPr lang="nl-NL" sz="1100" b="0" kern="120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Rood: Welke escalatie is er nodig?</a:t>
                      </a:r>
                      <a:endParaRPr lang="nl-NL" sz="1100" b="0" kern="120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6837">
                <a:tc>
                  <a:txBody>
                    <a:bodyPr/>
                    <a:lstStyle/>
                    <a:p>
                      <a:r>
                        <a:rPr lang="nl-NL" sz="1200" b="0" dirty="0" smtClean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 </a:t>
                      </a:r>
                      <a:endParaRPr lang="nl-NL" sz="1200" b="0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Tijd</a:t>
                      </a:r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Groen: Op planning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Oranje: Risico of lichte afwijking op de planning (voorspelt)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Rood: Afwijking op de planning (voorspelt)</a:t>
                      </a:r>
                      <a:endParaRPr lang="nl-NL" sz="1100" b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8541">
                <a:tc>
                  <a:txBody>
                    <a:bodyPr/>
                    <a:lstStyle/>
                    <a:p>
                      <a:endParaRPr lang="nl-NL" sz="1200" b="0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Kwaliteit</a:t>
                      </a:r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Groen: Kwaliteit zoals afgesproken (controle mechanisme)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Oranje: Verwachting verminderde kwaliteit (project of oplossing)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Rood: Onacceptabele afwijking op kwaliteit (project of oplossing)</a:t>
                      </a:r>
                      <a:endParaRPr lang="nl-NL" sz="1100" b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4260">
                <a:tc>
                  <a:txBody>
                    <a:bodyPr/>
                    <a:lstStyle/>
                    <a:p>
                      <a:r>
                        <a:rPr lang="nl-NL" sz="1200" b="0" dirty="0" smtClean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 </a:t>
                      </a:r>
                      <a:endParaRPr lang="nl-NL" sz="1200" b="0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Geld</a:t>
                      </a:r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Groen: Budget gereserveerd, project binnen budget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Oranje: Perspectief op budget, 10% afwijking van budget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Rood: Geen perspectief op budget, &gt;10% afwijking van budget</a:t>
                      </a:r>
                      <a:endParaRPr lang="nl-NL" sz="1100" b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6327">
                <a:tc>
                  <a:txBody>
                    <a:bodyPr/>
                    <a:lstStyle/>
                    <a:p>
                      <a:endParaRPr lang="nl-NL" sz="1200" b="0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Benefits</a:t>
                      </a:r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Groen: Project levert de voordelen zoals bedoelt in de doelstelling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Oranje: Voordelen wijken deels af van de project doelstelling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Rood: Voordelen worden niet gerealiseerd middels project</a:t>
                      </a:r>
                      <a:endParaRPr lang="nl-NL" sz="1100" b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Tabel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389599"/>
              </p:ext>
            </p:extLst>
          </p:nvPr>
        </p:nvGraphicFramePr>
        <p:xfrm>
          <a:off x="35496" y="620688"/>
          <a:ext cx="5544616" cy="10801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920214"/>
                <a:gridCol w="3624402"/>
              </a:tblGrid>
              <a:tr h="296162">
                <a:tc>
                  <a:txBody>
                    <a:bodyPr/>
                    <a:lstStyle/>
                    <a:p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Project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Implementatie</a:t>
                      </a: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Belastingapplicatie Zoetermeer</a:t>
                      </a:r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6162">
                <a:tc>
                  <a:txBody>
                    <a:bodyPr/>
                    <a:lstStyle/>
                    <a:p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Opdrachtgever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Gemeente</a:t>
                      </a: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Zoetermeer</a:t>
                      </a:r>
                      <a:r>
                        <a:rPr lang="nl-NL" sz="1100" b="0" baseline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; </a:t>
                      </a:r>
                      <a:r>
                        <a:rPr lang="nl-NL" sz="1100" b="0" baseline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Anita de </a:t>
                      </a: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Jong</a:t>
                      </a:r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7796">
                <a:tc>
                  <a:txBody>
                    <a:bodyPr/>
                    <a:lstStyle/>
                    <a:p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Bestemd voor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Stuurgroep</a:t>
                      </a: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Belastingen Digitaal</a:t>
                      </a:r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el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373280"/>
              </p:ext>
            </p:extLst>
          </p:nvPr>
        </p:nvGraphicFramePr>
        <p:xfrm>
          <a:off x="5652120" y="2708917"/>
          <a:ext cx="3456384" cy="3960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864096"/>
                <a:gridCol w="648072"/>
              </a:tblGrid>
              <a:tr h="356355">
                <a:tc>
                  <a:txBody>
                    <a:bodyPr/>
                    <a:lstStyle/>
                    <a:p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Mijlpaal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Datum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Status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0511">
                <a:tc>
                  <a:txBody>
                    <a:bodyPr/>
                    <a:lstStyle/>
                    <a:p>
                      <a:endParaRPr lang="nl-NL" sz="1100" b="0" kern="120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0511">
                <a:tc>
                  <a:txBody>
                    <a:bodyPr/>
                    <a:lstStyle/>
                    <a:p>
                      <a:endParaRPr lang="nl-NL" sz="1100" b="0" kern="120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i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0511"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0511">
                <a:tc>
                  <a:txBody>
                    <a:bodyPr/>
                    <a:lstStyle/>
                    <a:p>
                      <a:endParaRPr lang="nl-NL" sz="1100" b="0" kern="120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i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0511">
                <a:tc>
                  <a:txBody>
                    <a:bodyPr/>
                    <a:lstStyle/>
                    <a:p>
                      <a:endParaRPr lang="nl-NL" sz="1100" b="0" kern="120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i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05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100" b="0" kern="120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0511">
                <a:tc>
                  <a:txBody>
                    <a:bodyPr/>
                    <a:lstStyle/>
                    <a:p>
                      <a:endParaRPr lang="nl-NL" sz="1100" b="0" kern="120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i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0511"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Tabel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397595"/>
              </p:ext>
            </p:extLst>
          </p:nvPr>
        </p:nvGraphicFramePr>
        <p:xfrm>
          <a:off x="5652120" y="620688"/>
          <a:ext cx="3456384" cy="166353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84176"/>
                <a:gridCol w="1872208"/>
              </a:tblGrid>
              <a:tr h="270030">
                <a:tc>
                  <a:txBody>
                    <a:bodyPr/>
                    <a:lstStyle/>
                    <a:p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Projectleider Zoetermeer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&lt;naam PL I&amp;A&gt;</a:t>
                      </a:r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0030">
                <a:tc>
                  <a:txBody>
                    <a:bodyPr/>
                    <a:lstStyle/>
                    <a:p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Projectleider</a:t>
                      </a:r>
                    </a:p>
                    <a:p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Leverancier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&lt;naam PL I&amp;A&gt;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0030">
                <a:tc>
                  <a:txBody>
                    <a:bodyPr/>
                    <a:lstStyle/>
                    <a:p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Fase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&lt;project fase&gt;</a:t>
                      </a:r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0030">
                <a:tc>
                  <a:txBody>
                    <a:bodyPr/>
                    <a:lstStyle/>
                    <a:p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Status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&lt;project status&gt;</a:t>
                      </a:r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0030">
                <a:tc>
                  <a:txBody>
                    <a:bodyPr/>
                    <a:lstStyle/>
                    <a:p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Rapportage</a:t>
                      </a:r>
                      <a:r>
                        <a:rPr lang="nl-NL" sz="1100" b="1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d</a:t>
                      </a:r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atum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&lt;datum&gt;</a:t>
                      </a:r>
                      <a:endParaRPr lang="nl-NL" sz="1100" b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el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94529"/>
              </p:ext>
            </p:extLst>
          </p:nvPr>
        </p:nvGraphicFramePr>
        <p:xfrm>
          <a:off x="35496" y="1737979"/>
          <a:ext cx="5544616" cy="8989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4536504"/>
              </a:tblGrid>
              <a:tr h="898933">
                <a:tc>
                  <a:txBody>
                    <a:bodyPr/>
                    <a:lstStyle/>
                    <a:p>
                      <a:pPr algn="ctr"/>
                      <a:r>
                        <a:rPr lang="nl-NL" sz="1100" b="1" kern="120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Doelstelling</a:t>
                      </a:r>
                      <a:endParaRPr lang="nl-NL" sz="1100" b="1" kern="1200" baseline="0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&lt;beknopte omschrijving doelstelling project&gt;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Afbeelding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914" y="2492896"/>
            <a:ext cx="216024" cy="216024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390" y="2526407"/>
            <a:ext cx="182513" cy="18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94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9112"/>
            <a:ext cx="1155541" cy="816564"/>
          </a:xfrm>
          <a:prstGeom prst="rect">
            <a:avLst/>
          </a:prstGeom>
        </p:spPr>
      </p:pic>
      <p:graphicFrame>
        <p:nvGraphicFramePr>
          <p:cNvPr id="21" name="Tabel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969195"/>
              </p:ext>
            </p:extLst>
          </p:nvPr>
        </p:nvGraphicFramePr>
        <p:xfrm>
          <a:off x="35496" y="836713"/>
          <a:ext cx="4680520" cy="1631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627"/>
                <a:gridCol w="4430893"/>
              </a:tblGrid>
              <a:tr h="26434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Actuele risico’s </a:t>
                      </a:r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(</a:t>
                      </a:r>
                      <a:r>
                        <a:rPr lang="nl-NL" sz="1100" b="0" dirty="0" err="1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prio</a:t>
                      </a:r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nl-NL" sz="1100" b="1" dirty="0" smtClean="0">
                          <a:solidFill>
                            <a:srgbClr val="00B050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g</a:t>
                      </a:r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=laag,</a:t>
                      </a: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nl-NL" sz="1100" b="1" baseline="0" dirty="0" smtClean="0">
                          <a:solidFill>
                            <a:srgbClr val="FFC000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o</a:t>
                      </a: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=middel,</a:t>
                      </a:r>
                      <a:r>
                        <a:rPr lang="nl-NL" sz="1100" b="0" baseline="0" dirty="0" smtClean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nl-NL" sz="1100" b="1" baseline="0" dirty="0" smtClean="0">
                          <a:solidFill>
                            <a:srgbClr val="FF0000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r</a:t>
                      </a: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=hoog)</a:t>
                      </a:r>
                      <a:endParaRPr lang="nl-NL" sz="1100" b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100" b="0" dirty="0" smtClean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rgbClr val="0062A9"/>
                    </a:solidFill>
                  </a:tcPr>
                </a:tc>
              </a:tr>
              <a:tr h="455733"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Wat is het risico? (scope, planning, budget,</a:t>
                      </a:r>
                      <a:r>
                        <a:rPr lang="nl-NL" sz="1100" b="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kwaliteit, resources)</a:t>
                      </a:r>
                      <a:endParaRPr lang="nl-NL" sz="1100" b="0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Maatregel: </a:t>
                      </a:r>
                      <a:r>
                        <a:rPr lang="nl-NL" sz="1100" b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Wat is de maatregel?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5733"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5733">
                <a:tc>
                  <a:txBody>
                    <a:bodyPr/>
                    <a:lstStyle/>
                    <a:p>
                      <a:endParaRPr lang="nl-NL" sz="1100" b="0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e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430751"/>
              </p:ext>
            </p:extLst>
          </p:nvPr>
        </p:nvGraphicFramePr>
        <p:xfrm>
          <a:off x="4788025" y="801231"/>
          <a:ext cx="4248471" cy="1126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1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Discussie</a:t>
                      </a:r>
                      <a:r>
                        <a:rPr lang="nl-NL" sz="1100" b="1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punten</a:t>
                      </a: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67590">
                <a:tc>
                  <a:txBody>
                    <a:bodyPr/>
                    <a:lstStyle/>
                    <a:p>
                      <a:r>
                        <a:rPr lang="nl-NL" sz="1100" b="0" kern="1200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Discussiepunten / Besluiten project eigenaar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76908"/>
              </p:ext>
            </p:extLst>
          </p:nvPr>
        </p:nvGraphicFramePr>
        <p:xfrm>
          <a:off x="35496" y="2708920"/>
          <a:ext cx="4680520" cy="1631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/>
              </a:tblGrid>
              <a:tr h="2643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Opgeleverd</a:t>
                      </a:r>
                      <a:r>
                        <a:rPr lang="nl-NL" sz="1100" b="1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in de afgelopen 2 weken</a:t>
                      </a:r>
                      <a:endParaRPr lang="nl-NL" sz="1100" b="1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57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57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57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071407"/>
              </p:ext>
            </p:extLst>
          </p:nvPr>
        </p:nvGraphicFramePr>
        <p:xfrm>
          <a:off x="4788024" y="2708920"/>
          <a:ext cx="4021887" cy="1631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1887"/>
              </a:tblGrid>
              <a:tr h="2643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Op te leveren in de</a:t>
                      </a:r>
                      <a:r>
                        <a:rPr lang="nl-NL" sz="1100" b="1" baseline="0" dirty="0" smtClean="0">
                          <a:solidFill>
                            <a:schemeClr val="tx1"/>
                          </a:solidFill>
                          <a:latin typeface="Segoe UI" panose="020B0502040204020203" pitchFamily="34" charset="0"/>
                          <a:ea typeface="Verdana" panose="020B0604030504040204" pitchFamily="34" charset="0"/>
                          <a:cs typeface="Segoe UI" panose="020B0502040204020203" pitchFamily="34" charset="0"/>
                        </a:rPr>
                        <a:t> komende 4 weken</a:t>
                      </a:r>
                      <a:endParaRPr lang="nl-NL" sz="1100" b="1" dirty="0" smtClean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57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57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57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100" b="1" dirty="0">
                        <a:solidFill>
                          <a:schemeClr val="tx1"/>
                        </a:solidFill>
                        <a:latin typeface="Segoe UI" panose="020B0502040204020203" pitchFamily="34" charset="0"/>
                        <a:ea typeface="Verdana" panose="020B0604030504040204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21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0BF12AF8EBB44DB38B3533A56BF279" ma:contentTypeVersion="0" ma:contentTypeDescription="Een nieuw document maken." ma:contentTypeScope="" ma:versionID="9f7c5f859b6f308e88fe9f3691c240a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17e5968c79d9fe2fc9f8835eee23f5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5A4AF73-CE8C-4CE9-A9A2-12BF3CD251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8D1D37F-16DA-4DA1-BCC9-D3EE3FE54B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3DAE20-5062-4492-928E-6518DE388CAB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3409</TotalTime>
  <Words>280</Words>
  <Application>Microsoft Office PowerPoint</Application>
  <PresentationFormat>Diavoorstelling (4:3)</PresentationFormat>
  <Paragraphs>54</Paragraphs>
  <Slides>2</Slides>
  <Notes>2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3" baseType="lpstr">
      <vt:lpstr>Kantoorthema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Linde M. van der</dc:creator>
  <cp:lastModifiedBy>Mariska Peters</cp:lastModifiedBy>
  <cp:revision>173</cp:revision>
  <cp:lastPrinted>2015-08-28T13:01:03Z</cp:lastPrinted>
  <dcterms:created xsi:type="dcterms:W3CDTF">2015-01-16T08:01:52Z</dcterms:created>
  <dcterms:modified xsi:type="dcterms:W3CDTF">2015-12-07T08:14:38Z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0x010100580BF12AF8EBB44DB38B3533A56BF279</vt:lpwstr>
  </property>
</Properties>
</file>