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62" r:id="rId2"/>
  </p:sldMasterIdLst>
  <p:notesMasterIdLst>
    <p:notesMasterId r:id="rId21"/>
  </p:notesMasterIdLst>
  <p:handoutMasterIdLst>
    <p:handoutMasterId r:id="rId22"/>
  </p:handoutMasterIdLst>
  <p:sldIdLst>
    <p:sldId id="312" r:id="rId3"/>
    <p:sldId id="277" r:id="rId4"/>
    <p:sldId id="313" r:id="rId5"/>
    <p:sldId id="325" r:id="rId6"/>
    <p:sldId id="314" r:id="rId7"/>
    <p:sldId id="294" r:id="rId8"/>
    <p:sldId id="317" r:id="rId9"/>
    <p:sldId id="318" r:id="rId10"/>
    <p:sldId id="320" r:id="rId11"/>
    <p:sldId id="326" r:id="rId12"/>
    <p:sldId id="329" r:id="rId13"/>
    <p:sldId id="322" r:id="rId14"/>
    <p:sldId id="328" r:id="rId15"/>
    <p:sldId id="327" r:id="rId16"/>
    <p:sldId id="330" r:id="rId17"/>
    <p:sldId id="323" r:id="rId18"/>
    <p:sldId id="331" r:id="rId19"/>
    <p:sldId id="283" r:id="rId20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-Marthe Lohuis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1616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615" autoAdjust="0"/>
    <p:restoredTop sz="86420" autoAdjust="0"/>
  </p:normalViewPr>
  <p:slideViewPr>
    <p:cSldViewPr>
      <p:cViewPr>
        <p:scale>
          <a:sx n="75" d="100"/>
          <a:sy n="75" d="100"/>
        </p:scale>
        <p:origin x="-750" y="-348"/>
      </p:cViewPr>
      <p:guideLst>
        <p:guide orient="horz" pos="1117"/>
        <p:guide orient="horz" pos="720"/>
        <p:guide orient="horz"/>
        <p:guide orient="horz" pos="4020"/>
        <p:guide orient="horz" pos="4319"/>
        <p:guide orient="horz" pos="1344"/>
        <p:guide pos="5511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9DA4D1AC-D78B-4D0E-BCF4-8581408FA141}" type="datetimeFigureOut">
              <a:rPr lang="nl-NL"/>
              <a:pPr>
                <a:defRPr/>
              </a:pPr>
              <a:t>02-09-2015</a:t>
            </a:fld>
            <a:endParaRPr lang="nl-NL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449F492E-7B5F-4690-B571-12E65632107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fld id="{C077D3D4-0360-432F-8BC2-CA839620B97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8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smtClean="0">
                <a:ea typeface="ＭＳ Ｐゴシック"/>
              </a:rPr>
              <a:t>Terugblik op vorige keer.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smtClean="0">
                <a:ea typeface="ＭＳ Ｐゴシック"/>
              </a:rPr>
              <a:t>[feedback]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smtClean="0">
                <a:ea typeface="ＭＳ Ｐゴシック"/>
              </a:rPr>
              <a:t>[feedback]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smtClean="0">
                <a:ea typeface="ＭＳ Ｐゴシック"/>
              </a:rPr>
              <a:t>[feedback]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smtClean="0">
                <a:ea typeface="ＭＳ Ｐゴシック"/>
              </a:rPr>
              <a:t>[feedback]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smtClean="0">
                <a:ea typeface="ＭＳ Ｐゴシック"/>
              </a:rPr>
              <a:t>[feedback]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smtClean="0">
                <a:ea typeface="ＭＳ Ｐゴシック"/>
              </a:rPr>
              <a:t>[feedback]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smtClean="0">
                <a:ea typeface="ＭＳ Ｐゴシック"/>
              </a:rPr>
              <a:t>[feedback]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smtClean="0">
                <a:ea typeface="ＭＳ Ｐゴシック"/>
              </a:rPr>
              <a:t>[feedback]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l-NL" smtClean="0">
                <a:ea typeface="ＭＳ Ｐゴシック"/>
              </a:rPr>
              <a:t>[feedback]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concept 13.11. 2014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gespreksnotitie managementgesprek Directie FM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BC8C-AA29-4FE7-B5EA-8C88AE0A5B8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concept 13.11. 2014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gespreksnotitie managementgesprek Directie FM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DDE41-195F-4C12-B94B-8AB3A15FF82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62750" y="150813"/>
            <a:ext cx="2193925" cy="6146800"/>
          </a:xfrm>
        </p:spPr>
        <p:txBody>
          <a:bodyPr vert="eaVert"/>
          <a:lstStyle/>
          <a:p>
            <a:r>
              <a:rPr lang="en-US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80975" y="150813"/>
            <a:ext cx="6429375" cy="6146800"/>
          </a:xfrm>
        </p:spPr>
        <p:txBody>
          <a:bodyPr vert="eaVert"/>
          <a:lstStyle/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concept 13.11. 2014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gespreksnotitie managementgesprek Directie FM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4A52C-A8BF-46C8-8AB9-DEC5B8834AC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07-06-15 politie in vorm uniform kleding epaulet schouder"/>
          <p:cNvPicPr>
            <a:picLocks noChangeAspect="1" noChangeArrowheads="1"/>
          </p:cNvPicPr>
          <p:nvPr/>
        </p:nvPicPr>
        <p:blipFill>
          <a:blip r:embed="rId2"/>
          <a:srcRect t="12442"/>
          <a:stretch>
            <a:fillRect/>
          </a:stretch>
        </p:blipFill>
        <p:spPr bwMode="auto">
          <a:xfrm>
            <a:off x="0" y="15875"/>
            <a:ext cx="9144000" cy="531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7" descr="POL_logo_pos_bg_rgb-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5453063"/>
            <a:ext cx="3671888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8" descr="POL_motto_01_pos_bg_rgb-0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66688" y="5451475"/>
            <a:ext cx="367188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7"/>
          <p:cNvSpPr>
            <a:spLocks noChangeShapeType="1"/>
          </p:cNvSpPr>
          <p:nvPr/>
        </p:nvSpPr>
        <p:spPr bwMode="auto">
          <a:xfrm>
            <a:off x="0" y="53340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nl-NL" sz="2400">
              <a:ea typeface="ＭＳ Ｐゴシック" pitchFamily="-128" charset="-128"/>
              <a:cs typeface="+mn-cs"/>
            </a:endParaRPr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7556500" y="7556500"/>
            <a:ext cx="36513" cy="36513"/>
          </a:xfrm>
        </p:spPr>
        <p:txBody>
          <a:bodyPr wrap="none"/>
          <a:lstStyle>
            <a:lvl1pPr marL="0" indent="0" algn="r">
              <a:buFont typeface="Wingdings" pitchFamily="2" charset="2"/>
              <a:buNone/>
              <a:defRPr sz="400">
                <a:solidFill>
                  <a:schemeClr val="accent1"/>
                </a:solidFill>
                <a:latin typeface="Rockwell" pitchFamily="-128" charset="0"/>
              </a:defRPr>
            </a:lvl1pPr>
          </a:lstStyle>
          <a:p>
            <a:r>
              <a:rPr lang="en-US"/>
              <a:t>Klik om het opmaakprofiel van de modelondertitel te bewerken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188913" y="188913"/>
            <a:ext cx="8767762" cy="1306512"/>
          </a:xfrm>
        </p:spPr>
        <p:txBody>
          <a:bodyPr lIns="504000" tIns="216000" rIns="504000" bIns="216000" anchor="t">
            <a:spAutoFit/>
          </a:bodyPr>
          <a:lstStyle>
            <a:lvl1pPr>
              <a:defRPr sz="3600"/>
            </a:lvl1pPr>
          </a:lstStyle>
          <a:p>
            <a:r>
              <a:rPr lang="en-US"/>
              <a:t>Klik om het opmaakprofiel te bewerken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concept 13.11. 2014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gespreksnotitie managementgesprek Directie FM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EF92C-C048-4FA3-9A24-4FE0BA8CC37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concept 13.11. 2014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gespreksnotitie managementgesprek Directie FM 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AC8C7-F9A0-4088-A49E-2FAD0D6F92F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62000" y="1798638"/>
            <a:ext cx="37338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798638"/>
            <a:ext cx="37338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concept 13.11. 2014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gespreksnotitie managementgesprek Directie FM 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287F7-3D84-4A2A-BE09-828FCE3AABD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concept 13.11. 2014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gespreksnotitie managementgesprek Directie FM 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10A95-8F32-4B33-A10F-F5DF8B148E2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concept 13.11. 2014</a:t>
            </a: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gespreksnotitie managementgesprek Directie FM 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02A61-DA44-47DA-BDD0-22656C22CFC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concept 13.11. 2014</a:t>
            </a: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gespreksnotitie managementgesprek Directie FM 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C8745-C9CD-4A6D-BE9B-D209A3C9D1C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om de modelstijlen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concept 13.11. 2014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gespreksnotitie managementgesprek Directie FM 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53640-1B96-449C-B60B-0956C929F2D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concept 13.11. 2014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gespreksnotitie managementgesprek Directie FM 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2B195-9B60-449B-BA07-013880F3744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98638"/>
            <a:ext cx="762000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80975" y="150813"/>
            <a:ext cx="8775700" cy="1108075"/>
          </a:xfrm>
          <a:prstGeom prst="rect">
            <a:avLst/>
          </a:prstGeom>
          <a:solidFill>
            <a:schemeClr val="bg1"/>
          </a:solidFill>
          <a:ln w="3810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360000" tIns="144000" rIns="360000" bIns="144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te bewerken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 bwMode="auto">
          <a:xfrm>
            <a:off x="762000" y="6477000"/>
            <a:ext cx="1295400" cy="3603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concept 13.11. 2014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 bwMode="auto">
          <a:xfrm>
            <a:off x="2517775" y="6477000"/>
            <a:ext cx="4678363" cy="3603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 b="1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gespreksnotitie managementgesprek Directie FM </a:t>
            </a: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 bwMode="auto">
          <a:xfrm>
            <a:off x="7481888" y="6477000"/>
            <a:ext cx="900112" cy="3603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 b="1">
                <a:ea typeface="+mn-ea"/>
                <a:cs typeface="+mn-cs"/>
              </a:defRPr>
            </a:lvl1pPr>
          </a:lstStyle>
          <a:p>
            <a:pPr>
              <a:defRPr/>
            </a:pPr>
            <a:fld id="{D40E0C77-1751-4AEA-8E7D-58D83FD7BC0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hf sldNum="0"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Rockwell"/>
          <a:ea typeface="ＭＳ Ｐゴシック"/>
          <a:cs typeface="ＭＳ Ｐゴシック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Rockwell"/>
          <a:ea typeface="ＭＳ Ｐゴシック"/>
          <a:cs typeface="ＭＳ Ｐゴシック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Rockwell"/>
          <a:ea typeface="ＭＳ Ｐゴシック"/>
          <a:cs typeface="ＭＳ Ｐゴシック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Rockwell"/>
          <a:ea typeface="ＭＳ Ｐゴシック"/>
          <a:cs typeface="ＭＳ Ｐゴシック"/>
        </a:defRPr>
      </a:lvl5pPr>
      <a:lvl6pPr marL="457200"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Rockwell"/>
          <a:ea typeface="ＭＳ Ｐゴシック"/>
          <a:cs typeface="ＭＳ Ｐゴシック"/>
        </a:defRPr>
      </a:lvl6pPr>
      <a:lvl7pPr marL="914400"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Rockwell"/>
          <a:ea typeface="ＭＳ Ｐゴシック"/>
          <a:cs typeface="ＭＳ Ｐゴシック"/>
        </a:defRPr>
      </a:lvl7pPr>
      <a:lvl8pPr marL="1371600"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Rockwell"/>
          <a:ea typeface="ＭＳ Ｐゴシック"/>
          <a:cs typeface="ＭＳ Ｐゴシック"/>
        </a:defRPr>
      </a:lvl8pPr>
      <a:lvl9pPr marL="1828800"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Rockwell"/>
          <a:ea typeface="ＭＳ Ｐゴシック"/>
          <a:cs typeface="ＭＳ Ｐゴシック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778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889000" indent="-3159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130300" indent="-239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422400" indent="-2905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1879600" indent="-2905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336800" indent="-2905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2794000" indent="-2905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251200" indent="-2905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798638"/>
            <a:ext cx="762000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331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80975" y="150813"/>
            <a:ext cx="8775700" cy="1108075"/>
          </a:xfrm>
          <a:prstGeom prst="rect">
            <a:avLst/>
          </a:prstGeom>
          <a:solidFill>
            <a:schemeClr val="bg1"/>
          </a:solidFill>
          <a:ln w="381000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360000" tIns="144000" rIns="360000" bIns="144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het opmaakprofiel te bewerken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/>
          <a:cs typeface="+mj-cs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28" charset="-128"/>
          <a:cs typeface="ＭＳ Ｐゴシック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28" charset="-128"/>
          <a:cs typeface="ＭＳ Ｐゴシック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28" charset="-128"/>
          <a:cs typeface="ＭＳ Ｐゴシック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-128" charset="-128"/>
          <a:cs typeface="ＭＳ Ｐゴシック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Rockwell" pitchFamily="-128" charset="0"/>
          <a:ea typeface="ＭＳ Ｐゴシック" pitchFamily="-128" charset="-128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Rockwell" pitchFamily="-128" charset="0"/>
          <a:ea typeface="ＭＳ Ｐゴシック" pitchFamily="-128" charset="-128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Rockwell" pitchFamily="-128" charset="0"/>
          <a:ea typeface="ＭＳ Ｐゴシック" pitchFamily="-128" charset="-128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Rockwell" pitchFamily="-128" charset="0"/>
          <a:ea typeface="ＭＳ Ｐゴシック" pitchFamily="-128" charset="-128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 sz="2400" b="1">
          <a:solidFill>
            <a:schemeClr val="tx1"/>
          </a:solidFill>
          <a:latin typeface="Arial" charset="0"/>
          <a:ea typeface="ＭＳ Ｐゴシック"/>
          <a:cs typeface="+mn-cs"/>
        </a:defRPr>
      </a:lvl1pPr>
      <a:lvl2pPr marL="571500" indent="-2778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 sz="2000">
          <a:solidFill>
            <a:schemeClr val="tx1"/>
          </a:solidFill>
          <a:latin typeface="Arial" charset="0"/>
          <a:ea typeface="ＭＳ Ｐゴシック"/>
          <a:cs typeface="+mn-cs"/>
        </a:defRPr>
      </a:lvl2pPr>
      <a:lvl3pPr marL="889000" indent="-3159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>
          <a:solidFill>
            <a:schemeClr val="tx1"/>
          </a:solidFill>
          <a:latin typeface="Arial" charset="0"/>
          <a:ea typeface="ＭＳ Ｐゴシック"/>
          <a:cs typeface="+mn-cs"/>
        </a:defRPr>
      </a:lvl3pPr>
      <a:lvl4pPr marL="1130300" indent="-2397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 sz="1600">
          <a:solidFill>
            <a:schemeClr val="tx1"/>
          </a:solidFill>
          <a:latin typeface="Arial" charset="0"/>
          <a:ea typeface="ＭＳ Ｐゴシック"/>
          <a:cs typeface="+mn-cs"/>
        </a:defRPr>
      </a:lvl4pPr>
      <a:lvl5pPr marL="1422400" indent="-2905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 sz="1400">
          <a:solidFill>
            <a:schemeClr val="tx1"/>
          </a:solidFill>
          <a:latin typeface="Arial" charset="0"/>
          <a:ea typeface="ＭＳ Ｐゴシック"/>
          <a:cs typeface="+mn-cs"/>
        </a:defRPr>
      </a:lvl5pPr>
      <a:lvl6pPr marL="1879600" indent="-2905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 sz="1400">
          <a:solidFill>
            <a:schemeClr val="tx1"/>
          </a:solidFill>
          <a:latin typeface="+mn-lt"/>
          <a:ea typeface="+mn-ea"/>
        </a:defRPr>
      </a:lvl6pPr>
      <a:lvl7pPr marL="2336800" indent="-2905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 sz="1400">
          <a:solidFill>
            <a:schemeClr val="tx1"/>
          </a:solidFill>
          <a:latin typeface="+mn-lt"/>
          <a:ea typeface="+mn-ea"/>
        </a:defRPr>
      </a:lvl7pPr>
      <a:lvl8pPr marL="2794000" indent="-2905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 sz="1400">
          <a:solidFill>
            <a:schemeClr val="tx1"/>
          </a:solidFill>
          <a:latin typeface="+mn-lt"/>
          <a:ea typeface="+mn-ea"/>
        </a:defRPr>
      </a:lvl8pPr>
      <a:lvl9pPr marL="3251200" indent="-290513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u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9388" y="-304800"/>
            <a:ext cx="8767762" cy="2293938"/>
          </a:xfrm>
        </p:spPr>
        <p:txBody>
          <a:bodyPr lIns="504000" tIns="216000" rIns="504000" bIns="216000" anchor="t">
            <a:spAutoFit/>
          </a:bodyPr>
          <a:lstStyle/>
          <a:p>
            <a:pPr algn="ctr" eaLnBrk="1" hangingPunct="1"/>
            <a:r>
              <a:rPr lang="nl-NL" sz="3600" smtClean="0">
                <a:latin typeface="Rockwell" pitchFamily="18" charset="0"/>
              </a:rPr>
              <a:t>Strategische uitgangspunten </a:t>
            </a:r>
            <a:br>
              <a:rPr lang="nl-NL" sz="3600" smtClean="0">
                <a:latin typeface="Rockwell" pitchFamily="18" charset="0"/>
              </a:rPr>
            </a:br>
            <a:r>
              <a:rPr lang="nl-NL" sz="3600" smtClean="0">
                <a:latin typeface="Rockwell" pitchFamily="18" charset="0"/>
              </a:rPr>
              <a:t>aanbestedingen politievoertuigen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556500" y="7556500"/>
            <a:ext cx="36513" cy="365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/>
          <a:lstStyle/>
          <a:p>
            <a:pPr marL="0" indent="0" algn="r" eaLnBrk="1" hangingPunct="1">
              <a:buFont typeface="Wingdings" pitchFamily="2" charset="2"/>
              <a:buNone/>
            </a:pPr>
            <a:endParaRPr lang="nl-NL" sz="400" smtClean="0">
              <a:solidFill>
                <a:schemeClr val="accent1"/>
              </a:solidFill>
              <a:latin typeface="Rockwell" pitchFamily="18" charset="0"/>
            </a:endParaRPr>
          </a:p>
        </p:txBody>
      </p:sp>
      <p:sp>
        <p:nvSpPr>
          <p:cNvPr id="17411" name="Tijdelijke aanduiding voor inhoud 2"/>
          <p:cNvSpPr>
            <a:spLocks/>
          </p:cNvSpPr>
          <p:nvPr/>
        </p:nvSpPr>
        <p:spPr bwMode="auto">
          <a:xfrm>
            <a:off x="369888" y="6524625"/>
            <a:ext cx="7620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92100" indent="-292100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50000"/>
              <a:buFont typeface="Wingdings" pitchFamily="2" charset="2"/>
              <a:buNone/>
            </a:pPr>
            <a:r>
              <a:rPr lang="nl-NL" sz="1600">
                <a:latin typeface="Rockwell" pitchFamily="18" charset="0"/>
              </a:rPr>
              <a:t>Leveranciersbijeenkomst 2 september 2015</a:t>
            </a:r>
          </a:p>
        </p:txBody>
      </p:sp>
      <p:pic>
        <p:nvPicPr>
          <p:cNvPr id="17412" name="Picture 6" descr="politie-nieuw crop 2"/>
          <p:cNvPicPr>
            <a:picLocks noChangeAspect="1" noChangeArrowheads="1"/>
          </p:cNvPicPr>
          <p:nvPr/>
        </p:nvPicPr>
        <p:blipFill>
          <a:blip r:embed="rId2"/>
          <a:srcRect l="1897" r="2263"/>
          <a:stretch>
            <a:fillRect/>
          </a:stretch>
        </p:blipFill>
        <p:spPr bwMode="auto">
          <a:xfrm>
            <a:off x="0" y="2133600"/>
            <a:ext cx="9144000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jdelijke aanduiding voor dianummer 3"/>
          <p:cNvSpPr txBox="1">
            <a:spLocks noGrp="1"/>
          </p:cNvSpPr>
          <p:nvPr/>
        </p:nvSpPr>
        <p:spPr bwMode="auto">
          <a:xfrm>
            <a:off x="7481888" y="6477000"/>
            <a:ext cx="9001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/>
            <a:fld id="{E6464CC9-1BC5-4A71-AF83-6D231241334F}" type="slidenum">
              <a:rPr lang="en-US" sz="1000" b="1"/>
              <a:pPr algn="r" eaLnBrk="0" hangingPunct="0"/>
              <a:t>10</a:t>
            </a:fld>
            <a:endParaRPr lang="en-US" sz="1000" b="1"/>
          </a:p>
        </p:txBody>
      </p:sp>
      <p:sp>
        <p:nvSpPr>
          <p:cNvPr id="28674" name="Tekstvak 2"/>
          <p:cNvSpPr txBox="1">
            <a:spLocks noChangeArrowheads="1"/>
          </p:cNvSpPr>
          <p:nvPr/>
        </p:nvSpPr>
        <p:spPr bwMode="auto">
          <a:xfrm>
            <a:off x="1908175" y="3068638"/>
            <a:ext cx="53609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3600" b="1">
                <a:latin typeface="Rockwell" pitchFamily="18" charset="0"/>
              </a:rPr>
              <a:t>VOORUITBLIK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/>
              <a:t>Achtergrond - Huidig wagenpark</a:t>
            </a:r>
          </a:p>
        </p:txBody>
      </p:sp>
      <p:sp>
        <p:nvSpPr>
          <p:cNvPr id="30722" name="Tijdelijke aanduiding voor dianummer 3"/>
          <p:cNvSpPr txBox="1">
            <a:spLocks noGrp="1"/>
          </p:cNvSpPr>
          <p:nvPr/>
        </p:nvSpPr>
        <p:spPr bwMode="auto">
          <a:xfrm>
            <a:off x="7481888" y="6477000"/>
            <a:ext cx="9001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/>
            <a:fld id="{6FA0A6A5-5E63-4489-8C7B-54951A7F29D1}" type="slidenum">
              <a:rPr lang="en-US" sz="1000" b="1"/>
              <a:pPr algn="r" eaLnBrk="0" hangingPunct="0"/>
              <a:t>11</a:t>
            </a:fld>
            <a:endParaRPr lang="en-US" sz="1000" b="1"/>
          </a:p>
        </p:txBody>
      </p:sp>
      <p:sp>
        <p:nvSpPr>
          <p:cNvPr id="5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45105-98AA-486B-8A62-11271C3A53AF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30724" name="Tijdelijke aanduiding voor dianummer 5"/>
          <p:cNvSpPr txBox="1">
            <a:spLocks/>
          </p:cNvSpPr>
          <p:nvPr/>
        </p:nvSpPr>
        <p:spPr bwMode="auto">
          <a:xfrm>
            <a:off x="7481888" y="6477000"/>
            <a:ext cx="9001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/>
            <a:fld id="{F665CDA1-5871-4F41-9909-6F3BCD664570}" type="slidenum">
              <a:rPr lang="en-US" sz="1000" b="1"/>
              <a:pPr algn="r" eaLnBrk="0" hangingPunct="0"/>
              <a:t>11</a:t>
            </a:fld>
            <a:endParaRPr lang="en-US" sz="1000" b="1"/>
          </a:p>
        </p:txBody>
      </p:sp>
      <p:pic>
        <p:nvPicPr>
          <p:cNvPr id="30725" name="Picture 9" descr="Noodhulp Touran"/>
          <p:cNvPicPr>
            <a:picLocks noChangeAspect="1" noChangeArrowheads="1"/>
          </p:cNvPicPr>
          <p:nvPr/>
        </p:nvPicPr>
        <p:blipFill>
          <a:blip r:embed="rId3"/>
          <a:srcRect r="72133" b="62930"/>
          <a:stretch>
            <a:fillRect/>
          </a:stretch>
        </p:blipFill>
        <p:spPr bwMode="auto">
          <a:xfrm>
            <a:off x="4356100" y="1628775"/>
            <a:ext cx="2376488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10" descr="Snelwegsurveillance voor"/>
          <p:cNvPicPr>
            <a:picLocks noChangeAspect="1" noChangeArrowheads="1"/>
          </p:cNvPicPr>
          <p:nvPr/>
        </p:nvPicPr>
        <p:blipFill>
          <a:blip r:embed="rId4"/>
          <a:srcRect t="25499" r="52644" b="21082"/>
          <a:stretch>
            <a:fillRect/>
          </a:stretch>
        </p:blipFill>
        <p:spPr bwMode="auto">
          <a:xfrm>
            <a:off x="6805613" y="2443163"/>
            <a:ext cx="208756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1" descr="Verkeersmotor"/>
          <p:cNvPicPr>
            <a:picLocks noChangeAspect="1" noChangeArrowheads="1"/>
          </p:cNvPicPr>
          <p:nvPr/>
        </p:nvPicPr>
        <p:blipFill>
          <a:blip r:embed="rId5"/>
          <a:srcRect r="90405" b="87993"/>
          <a:stretch>
            <a:fillRect/>
          </a:stretch>
        </p:blipFill>
        <p:spPr bwMode="auto">
          <a:xfrm>
            <a:off x="7021513" y="4746625"/>
            <a:ext cx="1871662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2" descr="Flex ME MWB 087"/>
          <p:cNvPicPr>
            <a:picLocks noChangeAspect="1" noChangeArrowheads="1"/>
          </p:cNvPicPr>
          <p:nvPr/>
        </p:nvPicPr>
        <p:blipFill>
          <a:blip r:embed="rId6"/>
          <a:srcRect r="8328"/>
          <a:stretch>
            <a:fillRect/>
          </a:stretch>
        </p:blipFill>
        <p:spPr bwMode="auto">
          <a:xfrm>
            <a:off x="4356100" y="4584700"/>
            <a:ext cx="2376488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9875" y="1628775"/>
            <a:ext cx="3941763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/>
              <a:t>Context - Organisatie</a:t>
            </a:r>
          </a:p>
        </p:txBody>
      </p:sp>
      <p:sp>
        <p:nvSpPr>
          <p:cNvPr id="32770" name="Tijdelijke aanduiding voor dianummer 3"/>
          <p:cNvSpPr txBox="1">
            <a:spLocks noGrp="1"/>
          </p:cNvSpPr>
          <p:nvPr/>
        </p:nvSpPr>
        <p:spPr bwMode="auto">
          <a:xfrm>
            <a:off x="7481888" y="6477000"/>
            <a:ext cx="9001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/>
            <a:fld id="{BEBE37F2-4D75-4258-A10E-6F15C2FA4731}" type="slidenum">
              <a:rPr lang="en-US" sz="1000" b="1"/>
              <a:pPr algn="r" eaLnBrk="0" hangingPunct="0"/>
              <a:t>12</a:t>
            </a:fld>
            <a:endParaRPr lang="en-US" sz="1000" b="1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-107950" y="2008188"/>
            <a:ext cx="8353425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61950" indent="-361950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50000"/>
              <a:buFont typeface="Wingdings" pitchFamily="2" charset="2"/>
              <a:buChar char="u"/>
              <a:tabLst>
                <a:tab pos="361950" algn="l"/>
              </a:tabLst>
            </a:pPr>
            <a:endParaRPr lang="nl-NL" sz="1800"/>
          </a:p>
          <a:p>
            <a:pPr marL="361950" indent="-361950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50000"/>
              <a:buFont typeface="Wingdings" pitchFamily="2" charset="2"/>
              <a:buNone/>
              <a:tabLst>
                <a:tab pos="361950" algn="l"/>
              </a:tabLst>
            </a:pPr>
            <a:r>
              <a:rPr lang="nl-NL" sz="2400"/>
              <a:t>	</a:t>
            </a:r>
          </a:p>
        </p:txBody>
      </p:sp>
      <p:sp>
        <p:nvSpPr>
          <p:cNvPr id="5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CA596-E642-406F-B26B-0E47E74B316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32773" name="Rectangle 50"/>
          <p:cNvSpPr>
            <a:spLocks noChangeArrowheads="1"/>
          </p:cNvSpPr>
          <p:nvPr/>
        </p:nvSpPr>
        <p:spPr bwMode="auto">
          <a:xfrm>
            <a:off x="2987675" y="4005263"/>
            <a:ext cx="5040313" cy="2232025"/>
          </a:xfrm>
          <a:prstGeom prst="rect">
            <a:avLst/>
          </a:prstGeom>
          <a:solidFill>
            <a:schemeClr val="bg2"/>
          </a:solidFill>
          <a:ln w="12700">
            <a:solidFill>
              <a:srgbClr val="808080"/>
            </a:solidFill>
            <a:miter lim="800000"/>
            <a:headEnd/>
            <a:tailEnd/>
          </a:ln>
        </p:spPr>
        <p:txBody>
          <a:bodyPr wrap="none" lIns="360000" tIns="144000" rIns="360000" bIns="144000" anchor="ctr"/>
          <a:lstStyle/>
          <a:p>
            <a:endParaRPr lang="nl-NL"/>
          </a:p>
        </p:txBody>
      </p:sp>
      <p:sp>
        <p:nvSpPr>
          <p:cNvPr id="32774" name="Rectangle 48"/>
          <p:cNvSpPr>
            <a:spLocks noChangeArrowheads="1"/>
          </p:cNvSpPr>
          <p:nvPr/>
        </p:nvSpPr>
        <p:spPr bwMode="auto">
          <a:xfrm>
            <a:off x="3781425" y="1773238"/>
            <a:ext cx="5183188" cy="19446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lIns="360000" tIns="144000" rIns="360000" bIns="144000" anchor="ctr"/>
          <a:lstStyle/>
          <a:p>
            <a:endParaRPr lang="nl-NL"/>
          </a:p>
        </p:txBody>
      </p:sp>
      <p:sp>
        <p:nvSpPr>
          <p:cNvPr id="32775" name="Rectangle 3"/>
          <p:cNvSpPr txBox="1">
            <a:spLocks noChangeArrowheads="1"/>
          </p:cNvSpPr>
          <p:nvPr/>
        </p:nvSpPr>
        <p:spPr bwMode="auto">
          <a:xfrm>
            <a:off x="179388" y="1557338"/>
            <a:ext cx="3449637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 eaLnBrk="0" hangingPunct="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itchFamily="2" charset="2"/>
              <a:buChar char="u"/>
            </a:pPr>
            <a:r>
              <a:rPr lang="nl-NL" sz="1800" b="1"/>
              <a:t>Dienst FM:</a:t>
            </a:r>
            <a:r>
              <a:rPr lang="nl-NL" sz="1800"/>
              <a:t>  verantwoordelijk voor  onderhoud, vervanging, vernieuwing en beheer van alle bedrijfsmiddelen</a:t>
            </a:r>
          </a:p>
          <a:p>
            <a:pPr marL="292100" indent="-292100" eaLnBrk="0" hangingPunct="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itchFamily="2" charset="2"/>
              <a:buChar char="u"/>
            </a:pPr>
            <a:r>
              <a:rPr lang="nl-NL" sz="1800" b="1"/>
              <a:t>PDM: </a:t>
            </a:r>
            <a:r>
              <a:rPr lang="nl-NL" sz="1800"/>
              <a:t>regievoering op in te kopen producten en diensten gedurende gehele levenscyclus</a:t>
            </a:r>
          </a:p>
        </p:txBody>
      </p:sp>
      <p:sp>
        <p:nvSpPr>
          <p:cNvPr id="32776" name="Text Box 20"/>
          <p:cNvSpPr txBox="1">
            <a:spLocks noChangeArrowheads="1"/>
          </p:cNvSpPr>
          <p:nvPr/>
        </p:nvSpPr>
        <p:spPr bwMode="auto">
          <a:xfrm>
            <a:off x="5329238" y="2603500"/>
            <a:ext cx="1152525" cy="2921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1000"/>
              <a:t>Directeur PDC</a:t>
            </a:r>
          </a:p>
        </p:txBody>
      </p:sp>
      <p:sp>
        <p:nvSpPr>
          <p:cNvPr id="32777" name="Text Box 26"/>
          <p:cNvSpPr txBox="1">
            <a:spLocks noChangeArrowheads="1"/>
          </p:cNvSpPr>
          <p:nvPr/>
        </p:nvSpPr>
        <p:spPr bwMode="auto">
          <a:xfrm>
            <a:off x="3889375" y="3035300"/>
            <a:ext cx="611188" cy="431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>
              <a:spcBef>
                <a:spcPct val="50000"/>
              </a:spcBef>
            </a:pPr>
            <a:r>
              <a:rPr lang="nl-NL" sz="1000"/>
              <a:t>Dienst HRM</a:t>
            </a:r>
          </a:p>
        </p:txBody>
      </p:sp>
      <p:sp>
        <p:nvSpPr>
          <p:cNvPr id="32778" name="Text Box 27"/>
          <p:cNvSpPr txBox="1">
            <a:spLocks noChangeArrowheads="1"/>
          </p:cNvSpPr>
          <p:nvPr/>
        </p:nvSpPr>
        <p:spPr bwMode="auto">
          <a:xfrm>
            <a:off x="4579938" y="3035300"/>
            <a:ext cx="611187" cy="431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>
              <a:spcBef>
                <a:spcPct val="50000"/>
              </a:spcBef>
            </a:pPr>
            <a:r>
              <a:rPr lang="nl-NL" sz="1000"/>
              <a:t>Dienst FM</a:t>
            </a:r>
          </a:p>
        </p:txBody>
      </p:sp>
      <p:sp>
        <p:nvSpPr>
          <p:cNvPr id="32779" name="Text Box 28"/>
          <p:cNvSpPr txBox="1">
            <a:spLocks noChangeArrowheads="1"/>
          </p:cNvSpPr>
          <p:nvPr/>
        </p:nvSpPr>
        <p:spPr bwMode="auto">
          <a:xfrm>
            <a:off x="5270500" y="3035300"/>
            <a:ext cx="611188" cy="431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>
              <a:spcBef>
                <a:spcPct val="50000"/>
              </a:spcBef>
            </a:pPr>
            <a:r>
              <a:rPr lang="nl-NL" sz="1000"/>
              <a:t>Dienst Fin</a:t>
            </a:r>
          </a:p>
        </p:txBody>
      </p:sp>
      <p:sp>
        <p:nvSpPr>
          <p:cNvPr id="32780" name="Text Box 29"/>
          <p:cNvSpPr txBox="1">
            <a:spLocks noChangeArrowheads="1"/>
          </p:cNvSpPr>
          <p:nvPr/>
        </p:nvSpPr>
        <p:spPr bwMode="auto">
          <a:xfrm>
            <a:off x="5962650" y="3035300"/>
            <a:ext cx="611188" cy="431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>
              <a:spcBef>
                <a:spcPct val="50000"/>
              </a:spcBef>
            </a:pPr>
            <a:r>
              <a:rPr lang="nl-NL" sz="1000"/>
              <a:t>Dienst IM</a:t>
            </a:r>
          </a:p>
        </p:txBody>
      </p:sp>
      <p:sp>
        <p:nvSpPr>
          <p:cNvPr id="32781" name="Text Box 30"/>
          <p:cNvSpPr txBox="1">
            <a:spLocks noChangeArrowheads="1"/>
          </p:cNvSpPr>
          <p:nvPr/>
        </p:nvSpPr>
        <p:spPr bwMode="auto">
          <a:xfrm>
            <a:off x="6653213" y="3035300"/>
            <a:ext cx="611187" cy="431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>
              <a:spcBef>
                <a:spcPct val="50000"/>
              </a:spcBef>
            </a:pPr>
            <a:r>
              <a:rPr lang="nl-NL" sz="1000"/>
              <a:t>Dienst ICT</a:t>
            </a:r>
          </a:p>
        </p:txBody>
      </p:sp>
      <p:sp>
        <p:nvSpPr>
          <p:cNvPr id="32782" name="Text Box 31"/>
          <p:cNvSpPr txBox="1">
            <a:spLocks noChangeArrowheads="1"/>
          </p:cNvSpPr>
          <p:nvPr/>
        </p:nvSpPr>
        <p:spPr bwMode="auto">
          <a:xfrm>
            <a:off x="7345363" y="3035300"/>
            <a:ext cx="611187" cy="431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>
              <a:spcBef>
                <a:spcPct val="50000"/>
              </a:spcBef>
            </a:pPr>
            <a:r>
              <a:rPr lang="nl-NL" sz="1000"/>
              <a:t>Dienst COM</a:t>
            </a:r>
          </a:p>
        </p:txBody>
      </p:sp>
      <p:sp>
        <p:nvSpPr>
          <p:cNvPr id="32783" name="Text Box 32"/>
          <p:cNvSpPr txBox="1">
            <a:spLocks noChangeArrowheads="1"/>
          </p:cNvSpPr>
          <p:nvPr/>
        </p:nvSpPr>
        <p:spPr bwMode="auto">
          <a:xfrm>
            <a:off x="4929188" y="4433888"/>
            <a:ext cx="1152525" cy="2921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NL" sz="1000"/>
              <a:t>Diensthoofd </a:t>
            </a:r>
          </a:p>
        </p:txBody>
      </p:sp>
      <p:sp>
        <p:nvSpPr>
          <p:cNvPr id="32784" name="Text Box 33"/>
          <p:cNvSpPr txBox="1">
            <a:spLocks noChangeArrowheads="1"/>
          </p:cNvSpPr>
          <p:nvPr/>
        </p:nvSpPr>
        <p:spPr bwMode="auto">
          <a:xfrm>
            <a:off x="3065463" y="4903788"/>
            <a:ext cx="900112" cy="539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>
              <a:spcBef>
                <a:spcPct val="50000"/>
              </a:spcBef>
            </a:pPr>
            <a:r>
              <a:rPr lang="nl-NL" sz="1000"/>
              <a:t>Informatie Analyse en rapportage</a:t>
            </a:r>
          </a:p>
        </p:txBody>
      </p:sp>
      <p:sp>
        <p:nvSpPr>
          <p:cNvPr id="32785" name="Text Box 34"/>
          <p:cNvSpPr txBox="1">
            <a:spLocks noChangeArrowheads="1"/>
          </p:cNvSpPr>
          <p:nvPr/>
        </p:nvSpPr>
        <p:spPr bwMode="auto">
          <a:xfrm>
            <a:off x="4025900" y="4835525"/>
            <a:ext cx="900113" cy="539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>
              <a:spcBef>
                <a:spcPct val="50000"/>
              </a:spcBef>
            </a:pPr>
            <a:r>
              <a:rPr lang="nl-NL" sz="1000"/>
              <a:t>Facilitaire services</a:t>
            </a:r>
          </a:p>
        </p:txBody>
      </p:sp>
      <p:sp>
        <p:nvSpPr>
          <p:cNvPr id="32786" name="Text Box 35"/>
          <p:cNvSpPr txBox="1">
            <a:spLocks noChangeArrowheads="1"/>
          </p:cNvSpPr>
          <p:nvPr/>
        </p:nvSpPr>
        <p:spPr bwMode="auto">
          <a:xfrm>
            <a:off x="5091113" y="4903788"/>
            <a:ext cx="900112" cy="539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>
              <a:spcBef>
                <a:spcPct val="50000"/>
              </a:spcBef>
            </a:pPr>
            <a:r>
              <a:rPr lang="nl-NL" sz="1000"/>
              <a:t>Huisvesting</a:t>
            </a:r>
          </a:p>
        </p:txBody>
      </p:sp>
      <p:sp>
        <p:nvSpPr>
          <p:cNvPr id="32787" name="Text Box 36"/>
          <p:cNvSpPr txBox="1">
            <a:spLocks noChangeArrowheads="1"/>
          </p:cNvSpPr>
          <p:nvPr/>
        </p:nvSpPr>
        <p:spPr bwMode="auto">
          <a:xfrm>
            <a:off x="6035675" y="4903788"/>
            <a:ext cx="900113" cy="539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>
              <a:spcBef>
                <a:spcPct val="50000"/>
              </a:spcBef>
            </a:pPr>
            <a:r>
              <a:rPr lang="nl-NL" sz="1000"/>
              <a:t>PDM</a:t>
            </a:r>
          </a:p>
        </p:txBody>
      </p:sp>
      <p:sp>
        <p:nvSpPr>
          <p:cNvPr id="32788" name="Text Box 37"/>
          <p:cNvSpPr txBox="1">
            <a:spLocks noChangeArrowheads="1"/>
          </p:cNvSpPr>
          <p:nvPr/>
        </p:nvSpPr>
        <p:spPr bwMode="auto">
          <a:xfrm>
            <a:off x="6981825" y="4903788"/>
            <a:ext cx="973138" cy="539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>
              <a:spcBef>
                <a:spcPct val="50000"/>
              </a:spcBef>
            </a:pPr>
            <a:r>
              <a:rPr lang="nl-NL" sz="1000"/>
              <a:t>Inkoop-management</a:t>
            </a:r>
          </a:p>
        </p:txBody>
      </p:sp>
      <p:sp>
        <p:nvSpPr>
          <p:cNvPr id="32789" name="Text Box 39"/>
          <p:cNvSpPr txBox="1">
            <a:spLocks noChangeArrowheads="1"/>
          </p:cNvSpPr>
          <p:nvPr/>
        </p:nvSpPr>
        <p:spPr bwMode="auto">
          <a:xfrm>
            <a:off x="4138613" y="5554663"/>
            <a:ext cx="900112" cy="539750"/>
          </a:xfrm>
          <a:prstGeom prst="rect">
            <a:avLst/>
          </a:prstGeom>
          <a:solidFill>
            <a:srgbClr val="DBC9A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>
              <a:spcBef>
                <a:spcPct val="50000"/>
              </a:spcBef>
            </a:pPr>
            <a:r>
              <a:rPr lang="nl-NL" sz="1000"/>
              <a:t>Voer- en vaartuigen</a:t>
            </a:r>
          </a:p>
        </p:txBody>
      </p:sp>
      <p:sp>
        <p:nvSpPr>
          <p:cNvPr id="32790" name="Text Box 40"/>
          <p:cNvSpPr txBox="1">
            <a:spLocks noChangeArrowheads="1"/>
          </p:cNvSpPr>
          <p:nvPr/>
        </p:nvSpPr>
        <p:spPr bwMode="auto">
          <a:xfrm>
            <a:off x="4081463" y="4872038"/>
            <a:ext cx="900112" cy="539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>
              <a:spcBef>
                <a:spcPct val="50000"/>
              </a:spcBef>
            </a:pPr>
            <a:r>
              <a:rPr lang="nl-NL" sz="1000"/>
              <a:t>Facilitaire services</a:t>
            </a:r>
          </a:p>
        </p:txBody>
      </p:sp>
      <p:sp>
        <p:nvSpPr>
          <p:cNvPr id="32791" name="Text Box 41"/>
          <p:cNvSpPr txBox="1">
            <a:spLocks noChangeArrowheads="1"/>
          </p:cNvSpPr>
          <p:nvPr/>
        </p:nvSpPr>
        <p:spPr bwMode="auto">
          <a:xfrm>
            <a:off x="4138613" y="4903788"/>
            <a:ext cx="900112" cy="539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>
              <a:spcBef>
                <a:spcPct val="50000"/>
              </a:spcBef>
            </a:pPr>
            <a:r>
              <a:rPr lang="nl-NL" sz="1000"/>
              <a:t>Facilitaire services</a:t>
            </a:r>
          </a:p>
        </p:txBody>
      </p:sp>
      <p:cxnSp>
        <p:nvCxnSpPr>
          <p:cNvPr id="32792" name="AutoShape 42"/>
          <p:cNvCxnSpPr>
            <a:cxnSpLocks noChangeShapeType="1"/>
            <a:stCxn id="32776" idx="2"/>
            <a:endCxn id="32777" idx="0"/>
          </p:cNvCxnSpPr>
          <p:nvPr/>
        </p:nvCxnSpPr>
        <p:spPr bwMode="auto">
          <a:xfrm rot="5400000">
            <a:off x="4980782" y="2110581"/>
            <a:ext cx="139700" cy="170973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2793" name="AutoShape 43"/>
          <p:cNvCxnSpPr>
            <a:cxnSpLocks noChangeShapeType="1"/>
            <a:stCxn id="32776" idx="2"/>
            <a:endCxn id="32778" idx="0"/>
          </p:cNvCxnSpPr>
          <p:nvPr/>
        </p:nvCxnSpPr>
        <p:spPr bwMode="auto">
          <a:xfrm rot="5400000">
            <a:off x="5326063" y="2455862"/>
            <a:ext cx="139700" cy="101917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2794" name="AutoShape 44"/>
          <p:cNvCxnSpPr>
            <a:cxnSpLocks noChangeShapeType="1"/>
            <a:stCxn id="32776" idx="2"/>
            <a:endCxn id="32779" idx="0"/>
          </p:cNvCxnSpPr>
          <p:nvPr/>
        </p:nvCxnSpPr>
        <p:spPr bwMode="auto">
          <a:xfrm rot="5400000">
            <a:off x="5671344" y="2801144"/>
            <a:ext cx="139700" cy="328612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2795" name="AutoShape 45"/>
          <p:cNvCxnSpPr>
            <a:cxnSpLocks noChangeShapeType="1"/>
            <a:stCxn id="32776" idx="2"/>
            <a:endCxn id="32780" idx="0"/>
          </p:cNvCxnSpPr>
          <p:nvPr/>
        </p:nvCxnSpPr>
        <p:spPr bwMode="auto">
          <a:xfrm rot="16200000" flipH="1">
            <a:off x="6017419" y="2783681"/>
            <a:ext cx="139700" cy="36353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2796" name="AutoShape 46"/>
          <p:cNvCxnSpPr>
            <a:cxnSpLocks noChangeShapeType="1"/>
            <a:stCxn id="32776" idx="2"/>
            <a:endCxn id="32781" idx="0"/>
          </p:cNvCxnSpPr>
          <p:nvPr/>
        </p:nvCxnSpPr>
        <p:spPr bwMode="auto">
          <a:xfrm rot="16200000" flipH="1">
            <a:off x="6362700" y="2438400"/>
            <a:ext cx="139700" cy="1054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2797" name="AutoShape 47"/>
          <p:cNvCxnSpPr>
            <a:cxnSpLocks noChangeShapeType="1"/>
            <a:stCxn id="32776" idx="2"/>
            <a:endCxn id="32782" idx="0"/>
          </p:cNvCxnSpPr>
          <p:nvPr/>
        </p:nvCxnSpPr>
        <p:spPr bwMode="auto">
          <a:xfrm rot="16200000" flipH="1">
            <a:off x="6708775" y="2092325"/>
            <a:ext cx="139700" cy="174625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32798" name="Text Box 49"/>
          <p:cNvSpPr txBox="1">
            <a:spLocks noChangeArrowheads="1"/>
          </p:cNvSpPr>
          <p:nvPr/>
        </p:nvSpPr>
        <p:spPr bwMode="auto">
          <a:xfrm>
            <a:off x="3790950" y="2209800"/>
            <a:ext cx="23034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/>
              <a:t>Politie Diensten Centrum</a:t>
            </a:r>
          </a:p>
        </p:txBody>
      </p:sp>
      <p:sp>
        <p:nvSpPr>
          <p:cNvPr id="32799" name="Text Box 51"/>
          <p:cNvSpPr txBox="1">
            <a:spLocks noChangeArrowheads="1"/>
          </p:cNvSpPr>
          <p:nvPr/>
        </p:nvSpPr>
        <p:spPr bwMode="auto">
          <a:xfrm>
            <a:off x="3051175" y="4078288"/>
            <a:ext cx="25685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>
              <a:spcBef>
                <a:spcPct val="50000"/>
              </a:spcBef>
            </a:pPr>
            <a:r>
              <a:rPr lang="nl-NL" sz="1000"/>
              <a:t>Dienst Facility Management</a:t>
            </a:r>
          </a:p>
        </p:txBody>
      </p:sp>
      <p:cxnSp>
        <p:nvCxnSpPr>
          <p:cNvPr id="32800" name="AutoShape 52"/>
          <p:cNvCxnSpPr>
            <a:cxnSpLocks noChangeShapeType="1"/>
            <a:stCxn id="32783" idx="2"/>
            <a:endCxn id="32784" idx="0"/>
          </p:cNvCxnSpPr>
          <p:nvPr/>
        </p:nvCxnSpPr>
        <p:spPr bwMode="auto">
          <a:xfrm rot="5400000">
            <a:off x="4421982" y="3820319"/>
            <a:ext cx="177800" cy="198913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2801" name="AutoShape 53"/>
          <p:cNvCxnSpPr>
            <a:cxnSpLocks noChangeShapeType="1"/>
            <a:stCxn id="32783" idx="2"/>
            <a:endCxn id="32791" idx="0"/>
          </p:cNvCxnSpPr>
          <p:nvPr/>
        </p:nvCxnSpPr>
        <p:spPr bwMode="auto">
          <a:xfrm rot="5400000">
            <a:off x="4958557" y="4356894"/>
            <a:ext cx="177800" cy="915987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2802" name="AutoShape 54"/>
          <p:cNvCxnSpPr>
            <a:cxnSpLocks noChangeShapeType="1"/>
            <a:stCxn id="32783" idx="2"/>
            <a:endCxn id="32786" idx="0"/>
          </p:cNvCxnSpPr>
          <p:nvPr/>
        </p:nvCxnSpPr>
        <p:spPr bwMode="auto">
          <a:xfrm rot="16200000" flipH="1">
            <a:off x="5434807" y="4796631"/>
            <a:ext cx="177800" cy="36513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2803" name="AutoShape 55"/>
          <p:cNvCxnSpPr>
            <a:cxnSpLocks noChangeShapeType="1"/>
            <a:stCxn id="32783" idx="2"/>
            <a:endCxn id="32787" idx="0"/>
          </p:cNvCxnSpPr>
          <p:nvPr/>
        </p:nvCxnSpPr>
        <p:spPr bwMode="auto">
          <a:xfrm rot="16200000" flipH="1">
            <a:off x="5907088" y="4324350"/>
            <a:ext cx="177800" cy="981075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2804" name="AutoShape 56"/>
          <p:cNvCxnSpPr>
            <a:cxnSpLocks noChangeShapeType="1"/>
            <a:stCxn id="32783" idx="2"/>
            <a:endCxn id="32788" idx="0"/>
          </p:cNvCxnSpPr>
          <p:nvPr/>
        </p:nvCxnSpPr>
        <p:spPr bwMode="auto">
          <a:xfrm rot="16200000" flipH="1">
            <a:off x="6398419" y="3833019"/>
            <a:ext cx="177800" cy="1963738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32805" name="AutoShape 57"/>
          <p:cNvCxnSpPr>
            <a:cxnSpLocks noChangeShapeType="1"/>
            <a:stCxn id="32791" idx="2"/>
            <a:endCxn id="32789" idx="0"/>
          </p:cNvCxnSpPr>
          <p:nvPr/>
        </p:nvCxnSpPr>
        <p:spPr bwMode="auto">
          <a:xfrm>
            <a:off x="4589463" y="5443538"/>
            <a:ext cx="0" cy="1111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32806" name="Oval 58"/>
          <p:cNvSpPr>
            <a:spLocks noChangeArrowheads="1"/>
          </p:cNvSpPr>
          <p:nvPr/>
        </p:nvSpPr>
        <p:spPr bwMode="auto">
          <a:xfrm>
            <a:off x="4600575" y="2852738"/>
            <a:ext cx="576263" cy="792162"/>
          </a:xfrm>
          <a:prstGeom prst="ellipse">
            <a:avLst/>
          </a:prstGeom>
          <a:noFill/>
          <a:ln w="19050">
            <a:solidFill>
              <a:srgbClr val="808080"/>
            </a:solidFill>
            <a:prstDash val="dash"/>
            <a:round/>
            <a:headEnd/>
            <a:tailEnd/>
          </a:ln>
        </p:spPr>
        <p:txBody>
          <a:bodyPr wrap="none" lIns="360000" tIns="144000" rIns="360000" bIns="144000" anchor="ctr"/>
          <a:lstStyle/>
          <a:p>
            <a:endParaRPr lang="nl-NL"/>
          </a:p>
        </p:txBody>
      </p:sp>
      <p:sp>
        <p:nvSpPr>
          <p:cNvPr id="32807" name="Line 60"/>
          <p:cNvSpPr>
            <a:spLocks noChangeShapeType="1"/>
          </p:cNvSpPr>
          <p:nvPr/>
        </p:nvSpPr>
        <p:spPr bwMode="auto">
          <a:xfrm>
            <a:off x="4889500" y="3644900"/>
            <a:ext cx="0" cy="36036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</p:spPr>
        <p:txBody>
          <a:bodyPr lIns="360000" tIns="144000" rIns="360000" bIns="144000" anchor="ctr"/>
          <a:lstStyle/>
          <a:p>
            <a:endParaRPr lang="nl-NL"/>
          </a:p>
        </p:txBody>
      </p:sp>
      <p:sp>
        <p:nvSpPr>
          <p:cNvPr id="32808" name="Rectangle 61"/>
          <p:cNvSpPr>
            <a:spLocks noChangeArrowheads="1"/>
          </p:cNvSpPr>
          <p:nvPr/>
        </p:nvSpPr>
        <p:spPr bwMode="auto">
          <a:xfrm>
            <a:off x="252413" y="3952875"/>
            <a:ext cx="26574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92100" indent="-292100">
              <a:spcBef>
                <a:spcPts val="1800"/>
              </a:spcBef>
              <a:buClr>
                <a:schemeClr val="accent1"/>
              </a:buClr>
              <a:buSzPct val="50000"/>
              <a:buFont typeface="Wingdings" pitchFamily="2" charset="2"/>
              <a:buChar char="u"/>
            </a:pPr>
            <a:r>
              <a:rPr lang="nl-NL" sz="1800" b="1"/>
              <a:t>IKM: </a:t>
            </a:r>
            <a:r>
              <a:rPr lang="nl-NL" sz="1800"/>
              <a:t>uitvoeren van aanbestedingen en contractering</a:t>
            </a:r>
          </a:p>
          <a:p>
            <a:pPr marL="292100" indent="-292100">
              <a:spcBef>
                <a:spcPts val="1800"/>
              </a:spcBef>
              <a:buClr>
                <a:schemeClr val="accent1"/>
              </a:buClr>
              <a:buSzPct val="50000"/>
              <a:buFont typeface="Wingdings" pitchFamily="2" charset="2"/>
              <a:buChar char="u"/>
            </a:pPr>
            <a:r>
              <a:rPr lang="nl-NL" sz="1800" b="1"/>
              <a:t>Team Voer- en vaartuigen</a:t>
            </a:r>
            <a:r>
              <a:rPr lang="nl-NL" sz="1800"/>
              <a:t>:  verantwoordelijk voor de continuïteit en veiligheid van het gehele wagenpark</a:t>
            </a:r>
          </a:p>
          <a:p>
            <a:pPr marL="292100" indent="-292100">
              <a:spcBef>
                <a:spcPts val="1800"/>
              </a:spcBef>
              <a:buClr>
                <a:schemeClr val="accent1"/>
              </a:buClr>
              <a:buSzPct val="50000"/>
              <a:buFont typeface="Wingdings" pitchFamily="2" charset="2"/>
              <a:buChar char="u"/>
            </a:pPr>
            <a:endParaRPr lang="nl-NL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/>
              <a:t>Projectleiders &amp; Inkopers</a:t>
            </a:r>
          </a:p>
        </p:txBody>
      </p:sp>
      <p:sp>
        <p:nvSpPr>
          <p:cNvPr id="34818" name="Tijdelijke aanduiding voor dianummer 3"/>
          <p:cNvSpPr txBox="1">
            <a:spLocks noGrp="1"/>
          </p:cNvSpPr>
          <p:nvPr/>
        </p:nvSpPr>
        <p:spPr bwMode="auto">
          <a:xfrm>
            <a:off x="7481888" y="6477000"/>
            <a:ext cx="9001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/>
            <a:fld id="{A713EDDE-22A4-4DB8-88F3-E5F6182F477D}" type="slidenum">
              <a:rPr lang="en-US" sz="1000" b="1"/>
              <a:pPr algn="r" eaLnBrk="0" hangingPunct="0"/>
              <a:t>13</a:t>
            </a:fld>
            <a:endParaRPr lang="en-US" sz="1000" b="1"/>
          </a:p>
        </p:txBody>
      </p:sp>
      <p:sp>
        <p:nvSpPr>
          <p:cNvPr id="34819" name="Rectangle 4"/>
          <p:cNvSpPr txBox="1">
            <a:spLocks noChangeArrowheads="1"/>
          </p:cNvSpPr>
          <p:nvPr/>
        </p:nvSpPr>
        <p:spPr bwMode="auto">
          <a:xfrm>
            <a:off x="395288" y="2025650"/>
            <a:ext cx="4392612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42925" indent="-542925" eaLnBrk="0" hangingPunct="0">
              <a:lnSpc>
                <a:spcPct val="90000"/>
              </a:lnSpc>
              <a:spcBef>
                <a:spcPct val="30000"/>
              </a:spcBef>
              <a:spcAft>
                <a:spcPts val="2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nl-NL" sz="2400" b="1"/>
              <a:t>PDM-ers/Projectleiders:</a:t>
            </a:r>
          </a:p>
          <a:p>
            <a:pPr marL="1103313" lvl="1" indent="-381000" eaLnBrk="0" hangingPunct="0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chemeClr val="accent1"/>
              </a:buClr>
              <a:buSzPct val="75000"/>
              <a:buFont typeface="Wingdings" pitchFamily="2" charset="2"/>
              <a:buChar char="u"/>
            </a:pPr>
            <a:r>
              <a:rPr lang="nl-NL"/>
              <a:t>Richard Nagtzaam</a:t>
            </a:r>
          </a:p>
          <a:p>
            <a:pPr marL="1103313" lvl="1" indent="-381000" eaLnBrk="0" hangingPunct="0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chemeClr val="accent1"/>
              </a:buClr>
              <a:buSzPct val="75000"/>
              <a:buFont typeface="Wingdings" pitchFamily="2" charset="2"/>
              <a:buChar char="u"/>
            </a:pPr>
            <a:r>
              <a:rPr lang="nl-NL"/>
              <a:t>Han Candel</a:t>
            </a:r>
          </a:p>
          <a:p>
            <a:pPr marL="1103313" lvl="1" indent="-381000" eaLnBrk="0" hangingPunct="0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chemeClr val="accent1"/>
              </a:buClr>
              <a:buSzPct val="75000"/>
              <a:buFont typeface="Wingdings" pitchFamily="2" charset="2"/>
              <a:buChar char="u"/>
            </a:pPr>
            <a:r>
              <a:rPr lang="nl-NL"/>
              <a:t>Albert Dettingmeijer</a:t>
            </a:r>
          </a:p>
          <a:p>
            <a:pPr marL="1103313" lvl="1" indent="-381000" eaLnBrk="0" hangingPunct="0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chemeClr val="accent1"/>
              </a:buClr>
              <a:buSzPct val="75000"/>
              <a:buFont typeface="Wingdings" pitchFamily="2" charset="2"/>
              <a:buChar char="u"/>
            </a:pPr>
            <a:r>
              <a:rPr lang="nl-NL"/>
              <a:t>Yasmin van den Oudenrijn</a:t>
            </a:r>
          </a:p>
          <a:p>
            <a:pPr marL="1103313" lvl="1" indent="-381000" eaLnBrk="0" hangingPunct="0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chemeClr val="accent1"/>
              </a:buClr>
              <a:buSzPct val="75000"/>
              <a:buFont typeface="Wingdings" pitchFamily="2" charset="2"/>
              <a:buChar char="u"/>
            </a:pPr>
            <a:r>
              <a:rPr lang="nl-NL"/>
              <a:t>Daniel Mestebeld</a:t>
            </a:r>
          </a:p>
          <a:p>
            <a:pPr marL="1103313" lvl="1" indent="-381000" eaLnBrk="0" hangingPunct="0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chemeClr val="accent1"/>
              </a:buClr>
              <a:buSzPct val="75000"/>
              <a:buFont typeface="Wingdings" pitchFamily="2" charset="2"/>
              <a:buChar char="u"/>
            </a:pPr>
            <a:r>
              <a:rPr lang="nl-NL"/>
              <a:t>Pascal Verfuurt</a:t>
            </a:r>
          </a:p>
          <a:p>
            <a:pPr marL="1103313" lvl="1" indent="-381000" eaLnBrk="0" hangingPunct="0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chemeClr val="accent1"/>
              </a:buClr>
              <a:buSzPct val="75000"/>
              <a:buFont typeface="Wingdings" pitchFamily="2" charset="2"/>
              <a:buChar char="u"/>
            </a:pPr>
            <a:r>
              <a:rPr lang="nl-NL"/>
              <a:t>Marieke Spijkhoven</a:t>
            </a:r>
          </a:p>
          <a:p>
            <a:pPr marL="1103313" lvl="1" indent="-381000" eaLnBrk="0" hangingPunct="0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chemeClr val="accent1"/>
              </a:buClr>
              <a:buSzPct val="75000"/>
              <a:buFont typeface="Wingdings" pitchFamily="2" charset="2"/>
              <a:buChar char="u"/>
            </a:pPr>
            <a:endParaRPr lang="nl-NL"/>
          </a:p>
        </p:txBody>
      </p:sp>
      <p:sp>
        <p:nvSpPr>
          <p:cNvPr id="34820" name="Rectangle 4"/>
          <p:cNvSpPr txBox="1">
            <a:spLocks noChangeArrowheads="1"/>
          </p:cNvSpPr>
          <p:nvPr/>
        </p:nvSpPr>
        <p:spPr bwMode="auto">
          <a:xfrm>
            <a:off x="5075238" y="2025650"/>
            <a:ext cx="3817937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42925" indent="-542925" eaLnBrk="0" hangingPunct="0">
              <a:lnSpc>
                <a:spcPct val="90000"/>
              </a:lnSpc>
              <a:spcBef>
                <a:spcPct val="30000"/>
              </a:spcBef>
              <a:spcAft>
                <a:spcPts val="2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nl-NL" sz="2400" b="1"/>
              <a:t>IKM-ers/Inkopers:</a:t>
            </a:r>
          </a:p>
          <a:p>
            <a:pPr marL="1103313" lvl="1" indent="-381000" eaLnBrk="0" hangingPunct="0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chemeClr val="accent1"/>
              </a:buClr>
              <a:buSzPct val="75000"/>
              <a:buFont typeface="Wingdings" pitchFamily="2" charset="2"/>
              <a:buChar char="u"/>
            </a:pPr>
            <a:r>
              <a:rPr lang="nl-NL"/>
              <a:t>Koen Veltman</a:t>
            </a:r>
          </a:p>
          <a:p>
            <a:pPr marL="1103313" lvl="1" indent="-381000" eaLnBrk="0" hangingPunct="0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chemeClr val="accent1"/>
              </a:buClr>
              <a:buSzPct val="75000"/>
              <a:buFont typeface="Wingdings" pitchFamily="2" charset="2"/>
              <a:buChar char="u"/>
            </a:pPr>
            <a:r>
              <a:rPr lang="nl-NL"/>
              <a:t>Fred Rappange</a:t>
            </a:r>
          </a:p>
          <a:p>
            <a:pPr marL="1103313" lvl="1" indent="-381000" eaLnBrk="0" hangingPunct="0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chemeClr val="accent1"/>
              </a:buClr>
              <a:buSzPct val="75000"/>
              <a:buFont typeface="Wingdings" pitchFamily="2" charset="2"/>
              <a:buChar char="u"/>
            </a:pPr>
            <a:r>
              <a:rPr lang="nl-NL"/>
              <a:t>Dave Kruger</a:t>
            </a:r>
          </a:p>
          <a:p>
            <a:pPr marL="1103313" lvl="1" indent="-381000" eaLnBrk="0" hangingPunct="0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chemeClr val="accent1"/>
              </a:buClr>
              <a:buSzPct val="75000"/>
              <a:buFont typeface="Wingdings" pitchFamily="2" charset="2"/>
              <a:buChar char="u"/>
            </a:pPr>
            <a:r>
              <a:rPr lang="nl-NL"/>
              <a:t>Jan-Peter Roefs</a:t>
            </a:r>
          </a:p>
          <a:p>
            <a:pPr marL="1103313" lvl="1" indent="-381000" eaLnBrk="0" hangingPunct="0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chemeClr val="accent1"/>
              </a:buClr>
              <a:buSzPct val="75000"/>
              <a:buFont typeface="Wingdings" pitchFamily="2" charset="2"/>
              <a:buChar char="u"/>
            </a:pPr>
            <a:r>
              <a:rPr lang="nl-NL"/>
              <a:t>Cita Meijer</a:t>
            </a:r>
          </a:p>
          <a:p>
            <a:pPr marL="1103313" lvl="1" indent="-381000" eaLnBrk="0" hangingPunct="0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chemeClr val="accent1"/>
              </a:buClr>
              <a:buSzPct val="75000"/>
              <a:buFont typeface="Wingdings" pitchFamily="2" charset="2"/>
              <a:buChar char="u"/>
            </a:pPr>
            <a:r>
              <a:rPr lang="nl-NL"/>
              <a:t>Bert de Regt</a:t>
            </a:r>
          </a:p>
          <a:p>
            <a:pPr marL="1103313" lvl="1" indent="-381000" eaLnBrk="0" hangingPunct="0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chemeClr val="accent1"/>
              </a:buClr>
              <a:buSzPct val="75000"/>
              <a:buFont typeface="Wingdings" pitchFamily="2" charset="2"/>
              <a:buChar char="u"/>
            </a:pPr>
            <a:r>
              <a:rPr lang="nl-NL"/>
              <a:t>Arno Odijk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/>
              <a:t>Indicatieve indeling aanbestedingen I</a:t>
            </a:r>
          </a:p>
        </p:txBody>
      </p:sp>
      <p:sp>
        <p:nvSpPr>
          <p:cNvPr id="36866" name="Tijdelijke aanduiding voor dianummer 3"/>
          <p:cNvSpPr txBox="1">
            <a:spLocks noGrp="1"/>
          </p:cNvSpPr>
          <p:nvPr/>
        </p:nvSpPr>
        <p:spPr bwMode="auto">
          <a:xfrm>
            <a:off x="7481888" y="6477000"/>
            <a:ext cx="9001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/>
            <a:fld id="{3B1271D6-74C5-44DF-9009-FB97E012931D}" type="slidenum">
              <a:rPr lang="en-US" sz="1000" b="1"/>
              <a:pPr algn="r" eaLnBrk="0" hangingPunct="0"/>
              <a:t>14</a:t>
            </a:fld>
            <a:endParaRPr lang="en-US" sz="1000" b="1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395288" y="1792288"/>
            <a:ext cx="8353425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61950" indent="-361950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50000"/>
              <a:buFont typeface="Wingdings" pitchFamily="2" charset="2"/>
              <a:buChar char="u"/>
              <a:tabLst>
                <a:tab pos="361950" algn="l"/>
              </a:tabLst>
            </a:pPr>
            <a:endParaRPr lang="nl-NL" sz="1800"/>
          </a:p>
          <a:p>
            <a:pPr marL="361950" indent="-361950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50000"/>
              <a:buFont typeface="Wingdings" pitchFamily="2" charset="2"/>
              <a:buNone/>
              <a:tabLst>
                <a:tab pos="361950" algn="l"/>
              </a:tabLst>
            </a:pPr>
            <a:r>
              <a:rPr lang="nl-NL" sz="2400"/>
              <a:t>	</a:t>
            </a:r>
          </a:p>
        </p:txBody>
      </p:sp>
      <p:graphicFrame>
        <p:nvGraphicFramePr>
          <p:cNvPr id="40700" name="Group 764"/>
          <p:cNvGraphicFramePr>
            <a:graphicFrameLocks noGrp="1"/>
          </p:cNvGraphicFramePr>
          <p:nvPr/>
        </p:nvGraphicFramePr>
        <p:xfrm>
          <a:off x="742950" y="1644650"/>
          <a:ext cx="7645400" cy="4389438"/>
        </p:xfrm>
        <a:graphic>
          <a:graphicData uri="http://schemas.openxmlformats.org/drawingml/2006/table">
            <a:tbl>
              <a:tblPr/>
              <a:tblGrid>
                <a:gridCol w="2095500"/>
                <a:gridCol w="2451100"/>
                <a:gridCol w="1549400"/>
                <a:gridCol w="1549400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Functionele categorie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Subcategori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ë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en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Projectleider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Inkoper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ME-flexvoertuigen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Times New Roman" pitchFamily="18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Marieke Spijkhoven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Jan-Peter Roefs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Cellenbussen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Times New Roman" pitchFamily="18" charset="0"/>
                        </a:rPr>
                        <a:t>·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Bedrijfsauto's (klein)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Daniel Mestebeld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Jan-Peter Roefs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Times New Roman" pitchFamily="18" charset="0"/>
                        </a:rPr>
                        <a:t>·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 Bedrijfsauto's (groot)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327025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Motoren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Times New Roman" pitchFamily="18" charset="0"/>
                        </a:rPr>
                        <a:t>·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 Verkeerssurveillance en                                                                                                                                                                  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  begeleiding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Yasmin van den Oudenrijn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Fred Rappange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923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Times New Roman" pitchFamily="18" charset="0"/>
                        </a:rPr>
                        <a:t>·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 Wijksurveillance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24923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Times New Roman" pitchFamily="18" charset="0"/>
                        </a:rPr>
                        <a:t>·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 Beveiligingstaken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Politiespecifieke middelen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/>
                          <a:cs typeface="Times New Roman" pitchFamily="18" charset="0"/>
                        </a:rPr>
                        <a:t>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Albert Dettingmeijer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Bert de Regt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46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Noodhulpvoertuigen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Times New Roman" pitchFamily="18" charset="0"/>
                        </a:rPr>
                        <a:t>·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 Personenvoertuigen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Richard Nagtzaam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Koen Veltman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957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Times New Roman" pitchFamily="18" charset="0"/>
                        </a:rPr>
                        <a:t>·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 Bedrijfsauto's voor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  personenvervoer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Snelle interventie voertuigen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Times New Roman" pitchFamily="18" charset="0"/>
                        </a:rPr>
                        <a:t>·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 Personenvoertuigen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Richard Nagtzaam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Koen Veltman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Wagenparkbeheer, ROB, brandstof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/>
                          <a:cs typeface="Times New Roman" pitchFamily="18" charset="0"/>
                        </a:rPr>
                        <a:t>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Marieke Spijkhoven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Cita Meijer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 idx="4294967295"/>
          </p:nvPr>
        </p:nvSpPr>
        <p:spPr>
          <a:xfrm>
            <a:off x="107950" y="150813"/>
            <a:ext cx="8963025" cy="1108075"/>
          </a:xfrm>
        </p:spPr>
        <p:txBody>
          <a:bodyPr/>
          <a:lstStyle/>
          <a:p>
            <a:r>
              <a:rPr lang="nl-NL" smtClean="0"/>
              <a:t>Indicatieve indeling aanbestedingen II</a:t>
            </a:r>
          </a:p>
        </p:txBody>
      </p:sp>
      <p:sp>
        <p:nvSpPr>
          <p:cNvPr id="38914" name="Tijdelijke aanduiding voor dianummer 3"/>
          <p:cNvSpPr txBox="1">
            <a:spLocks noGrp="1"/>
          </p:cNvSpPr>
          <p:nvPr/>
        </p:nvSpPr>
        <p:spPr bwMode="auto">
          <a:xfrm>
            <a:off x="7481888" y="6477000"/>
            <a:ext cx="9001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/>
            <a:fld id="{1480EBCE-1185-43DB-80B3-F22717C5F295}" type="slidenum">
              <a:rPr lang="en-US" sz="1000" b="1"/>
              <a:pPr algn="r" eaLnBrk="0" hangingPunct="0"/>
              <a:t>15</a:t>
            </a:fld>
            <a:endParaRPr lang="en-US" sz="1000" b="1"/>
          </a:p>
        </p:txBody>
      </p:sp>
      <p:graphicFrame>
        <p:nvGraphicFramePr>
          <p:cNvPr id="42375" name="Group 391"/>
          <p:cNvGraphicFramePr>
            <a:graphicFrameLocks noGrp="1"/>
          </p:cNvGraphicFramePr>
          <p:nvPr/>
        </p:nvGraphicFramePr>
        <p:xfrm>
          <a:off x="755650" y="1619250"/>
          <a:ext cx="7704138" cy="4773613"/>
        </p:xfrm>
        <a:graphic>
          <a:graphicData uri="http://schemas.openxmlformats.org/drawingml/2006/table">
            <a:tbl>
              <a:tblPr/>
              <a:tblGrid>
                <a:gridCol w="1800225"/>
                <a:gridCol w="3455988"/>
                <a:gridCol w="1439862"/>
                <a:gridCol w="1008063"/>
              </a:tblGrid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Functionele categorie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Subcategori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ë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en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Projectleider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Inkoper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88925">
                <a:tc rowSpan="9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Casco voertuigen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Times New Roman" pitchFamily="18" charset="0"/>
                        </a:rPr>
                        <a:t>·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 Functiegebonden voertuigen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Han Candel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Dave Kruger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0038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Times New Roman" pitchFamily="18" charset="0"/>
                        </a:rPr>
                        <a:t>·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 Poolvoertuigen (landelijk gebruik)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28892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Times New Roman" pitchFamily="18" charset="0"/>
                        </a:rPr>
                        <a:t>·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 Poolvoertuigen (lokaal gebruik)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220663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Times New Roman" pitchFamily="18" charset="0"/>
                        </a:rPr>
                        <a:t>·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 Bedrijfsauto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Arial" charset="0"/>
                        </a:rPr>
                        <a:t>’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220663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Times New Roman" pitchFamily="18" charset="0"/>
                        </a:rPr>
                        <a:t>·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 Recherchevoertuigen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220663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Times New Roman" pitchFamily="18" charset="0"/>
                        </a:rPr>
                        <a:t>·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 Occasions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220663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Times New Roman" pitchFamily="18" charset="0"/>
                        </a:rPr>
                        <a:t>·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 Vrachtwagens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220663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Times New Roman" pitchFamily="18" charset="0"/>
                        </a:rPr>
                        <a:t>·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 Aanhangwagens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220663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Times New Roman" pitchFamily="18" charset="0"/>
                        </a:rPr>
                        <a:t>·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 Gepantserde voertuigen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2746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Specialistische op- en inbouw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Times New Roman" pitchFamily="18" charset="0"/>
                        </a:rPr>
                        <a:t>·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 Heimelijke voertuigen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Albert Dettingmeijer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Arno Odijk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Times New Roman" pitchFamily="18" charset="0"/>
                        </a:rPr>
                        <a:t>·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 Onopvallende voertuigen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2746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Hondenvoertuigen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Times New Roman" pitchFamily="18" charset="0"/>
                        </a:rPr>
                        <a:t>·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 Auto hondensurveillance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Pascal Verfuurt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n.t.b.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Times New Roman" pitchFamily="18" charset="0"/>
                        </a:rPr>
                        <a:t>·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 Bus hondensurveilllance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4x4 voertuigen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Times New Roman" pitchFamily="18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Daniel Mestebeld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n.t.b.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861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Voertuigen forensische opsporing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Times New Roman" pitchFamily="18" charset="0"/>
                        </a:rPr>
                        <a:t>·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 Voertuigen Verkeersongevallen Analyse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Pascal Verfuurt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n.t.b.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63525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/>
                          <a:cs typeface="Times New Roman" pitchFamily="18" charset="0"/>
                        </a:rPr>
                        <a:t>·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  <a:ea typeface="ＭＳ Ｐゴシック"/>
                          <a:cs typeface="Times New Roman" pitchFamily="18" charset="0"/>
                        </a:rPr>
                        <a:t> Voertuigen Forensische Opsporing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/>
                        <a:cs typeface="ＭＳ Ｐゴシック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/>
              <a:t>Indicatieve planning</a:t>
            </a:r>
          </a:p>
        </p:txBody>
      </p:sp>
      <p:sp>
        <p:nvSpPr>
          <p:cNvPr id="40962" name="Tijdelijke aanduiding voor dianummer 3"/>
          <p:cNvSpPr txBox="1">
            <a:spLocks noGrp="1"/>
          </p:cNvSpPr>
          <p:nvPr/>
        </p:nvSpPr>
        <p:spPr bwMode="auto">
          <a:xfrm>
            <a:off x="7481888" y="6477000"/>
            <a:ext cx="9001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/>
            <a:fld id="{B9ABE132-7F5B-4579-8A72-206238FE3B7F}" type="slidenum">
              <a:rPr lang="en-US" sz="1000" b="1"/>
              <a:pPr algn="r" eaLnBrk="0" hangingPunct="0"/>
              <a:t>16</a:t>
            </a:fld>
            <a:endParaRPr lang="en-US" sz="1000" b="1"/>
          </a:p>
        </p:txBody>
      </p:sp>
      <p:sp>
        <p:nvSpPr>
          <p:cNvPr id="40963" name="Rectangle 3"/>
          <p:cNvSpPr txBox="1">
            <a:spLocks noChangeArrowheads="1"/>
          </p:cNvSpPr>
          <p:nvPr/>
        </p:nvSpPr>
        <p:spPr bwMode="auto">
          <a:xfrm>
            <a:off x="179388" y="1989138"/>
            <a:ext cx="24479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 eaLnBrk="0" hangingPunct="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itchFamily="2" charset="2"/>
              <a:buChar char="u"/>
            </a:pPr>
            <a:r>
              <a:rPr lang="nl-NL" sz="1800" b="1"/>
              <a:t>Zo snel mogelijk starten met aanbestedingen</a:t>
            </a:r>
          </a:p>
          <a:p>
            <a:pPr marL="292100" indent="-292100" eaLnBrk="0" hangingPunct="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itchFamily="2" charset="2"/>
              <a:buChar char="u"/>
            </a:pPr>
            <a:r>
              <a:rPr lang="nl-NL" sz="1800" b="1"/>
              <a:t>Aanbestedingen grotendeels parallel uitgevoerd, waar mogelijk fasering</a:t>
            </a:r>
          </a:p>
          <a:p>
            <a:pPr marL="292100" indent="-292100" eaLnBrk="0" hangingPunct="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itchFamily="2" charset="2"/>
              <a:buChar char="u"/>
            </a:pPr>
            <a:r>
              <a:rPr lang="nl-NL" sz="1800" b="1"/>
              <a:t>Marktconsultatie per aanbesteding</a:t>
            </a:r>
          </a:p>
          <a:p>
            <a:pPr marL="292100" indent="-292100" eaLnBrk="0" hangingPunct="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itchFamily="2" charset="2"/>
              <a:buChar char="u"/>
            </a:pPr>
            <a:r>
              <a:rPr lang="nl-NL" sz="1800" b="1"/>
              <a:t>Ambitieuze planning</a:t>
            </a:r>
          </a:p>
          <a:p>
            <a:pPr marL="292100" indent="-292100" eaLnBrk="0" hangingPunct="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itchFamily="2" charset="2"/>
              <a:buChar char="u"/>
            </a:pPr>
            <a:endParaRPr lang="nl-NL" sz="1800"/>
          </a:p>
          <a:p>
            <a:pPr marL="292100" indent="-292100" eaLnBrk="0" hangingPunct="0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50000"/>
              <a:buFont typeface="Wingdings" pitchFamily="2" charset="2"/>
              <a:buChar char="u"/>
            </a:pPr>
            <a:endParaRPr lang="nl-NL" sz="1800"/>
          </a:p>
        </p:txBody>
      </p:sp>
      <p:graphicFrame>
        <p:nvGraphicFramePr>
          <p:cNvPr id="7525" name="Group 357"/>
          <p:cNvGraphicFramePr>
            <a:graphicFrameLocks noGrp="1"/>
          </p:cNvGraphicFramePr>
          <p:nvPr/>
        </p:nvGraphicFramePr>
        <p:xfrm>
          <a:off x="2987675" y="1700213"/>
          <a:ext cx="5400675" cy="4598987"/>
        </p:xfrm>
        <a:graphic>
          <a:graphicData uri="http://schemas.openxmlformats.org/drawingml/2006/table">
            <a:tbl>
              <a:tblPr/>
              <a:tblGrid>
                <a:gridCol w="2227263"/>
                <a:gridCol w="979487"/>
                <a:gridCol w="928688"/>
                <a:gridCol w="1265237"/>
              </a:tblGrid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Aanbesteding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Start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Publicatie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Contractering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ME-flex voertuigen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Q1-2014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Q3-2015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Q2-2016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Cellenbussen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Q2-2015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Q4-2015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Q2-2016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Motoren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Q2-2015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Q1-2016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Q3-2016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Politie specifieke middelen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Q3-2015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Q1-2016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Q3-2016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Noodhulpvoertuigen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Q3-2015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Q1-2016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Q3-2016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Snelle Interventievoertuigen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Q3-2015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Q1-2016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Q3-2016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Wagenparkbeheer, ROB, brandstof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Q3-2015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Q1-2016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Q2-2016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Casco voertuigen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Q4-2015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Q1-2016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Q3-2016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Specialistische op- en inbouw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Q4-2015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Q1-2016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Q4-2016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Hondenvoertuigen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Q4-2015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Q2-2016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Q4-2016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4 x 4 voertuigen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Q4 2015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Q2 2016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Q4 2016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Voertuigen forensische opsporing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Q2-2016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Q4-2016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??" charset="-128"/>
                          <a:cs typeface="Arial" charset="0"/>
                        </a:rPr>
                        <a:t>Q2-2017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jdelijke aanduiding voor dianummer 3"/>
          <p:cNvSpPr txBox="1">
            <a:spLocks noGrp="1"/>
          </p:cNvSpPr>
          <p:nvPr/>
        </p:nvSpPr>
        <p:spPr bwMode="auto">
          <a:xfrm>
            <a:off x="7481888" y="6477000"/>
            <a:ext cx="9001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/>
            <a:fld id="{C3F089DF-8F0D-4481-8376-0114D7EEA7BF}" type="slidenum">
              <a:rPr lang="en-US" sz="1000" b="1"/>
              <a:pPr algn="r" eaLnBrk="0" hangingPunct="0"/>
              <a:t>17</a:t>
            </a:fld>
            <a:endParaRPr lang="en-US" sz="1000" b="1"/>
          </a:p>
        </p:txBody>
      </p:sp>
      <p:sp>
        <p:nvSpPr>
          <p:cNvPr id="43010" name="Tekstvak 2"/>
          <p:cNvSpPr txBox="1">
            <a:spLocks noChangeArrowheads="1"/>
          </p:cNvSpPr>
          <p:nvPr/>
        </p:nvSpPr>
        <p:spPr bwMode="auto">
          <a:xfrm>
            <a:off x="1908175" y="2708275"/>
            <a:ext cx="536098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3600" b="1">
                <a:latin typeface="Rockwell" pitchFamily="18" charset="0"/>
              </a:rPr>
              <a:t>Rondvraag &amp; afronding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/>
              <a:t>Dank</a:t>
            </a:r>
          </a:p>
        </p:txBody>
      </p:sp>
      <p:sp>
        <p:nvSpPr>
          <p:cNvPr id="45058" name="Tijdelijke aanduiding voor inhou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nl-NL" smtClean="0"/>
          </a:p>
          <a:p>
            <a:endParaRPr lang="nl-NL" smtClean="0"/>
          </a:p>
          <a:p>
            <a:pPr algn="ctr">
              <a:buFont typeface="Wingdings" pitchFamily="2" charset="2"/>
              <a:buNone/>
            </a:pPr>
            <a:r>
              <a:rPr lang="nl-NL" smtClean="0"/>
              <a:t>Dank voor uw aandacht!</a:t>
            </a:r>
          </a:p>
        </p:txBody>
      </p:sp>
      <p:sp>
        <p:nvSpPr>
          <p:cNvPr id="45059" name="Tijdelijke aanduiding voor datum 3"/>
          <p:cNvSpPr txBox="1">
            <a:spLocks noGrp="1"/>
          </p:cNvSpPr>
          <p:nvPr/>
        </p:nvSpPr>
        <p:spPr bwMode="auto">
          <a:xfrm>
            <a:off x="762000" y="6477000"/>
            <a:ext cx="12954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nl-NL" sz="1000" b="1"/>
          </a:p>
        </p:txBody>
      </p:sp>
      <p:sp>
        <p:nvSpPr>
          <p:cNvPr id="29700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746BD0-E25D-4ACB-AABA-FC463CC9FE8B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pic>
        <p:nvPicPr>
          <p:cNvPr id="45061" name="Picture 378" descr="11102662-win-winnaar-verliezer-glory-celebration-kampioen-succes-victory"/>
          <p:cNvPicPr>
            <a:picLocks noChangeAspect="1" noChangeArrowheads="1"/>
          </p:cNvPicPr>
          <p:nvPr/>
        </p:nvPicPr>
        <p:blipFill>
          <a:blip r:embed="rId2"/>
          <a:srcRect t="63251" r="53792"/>
          <a:stretch>
            <a:fillRect/>
          </a:stretch>
        </p:blipFill>
        <p:spPr bwMode="auto">
          <a:xfrm>
            <a:off x="2706688" y="3141663"/>
            <a:ext cx="33051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/>
              <a:t>Agenda</a:t>
            </a:r>
          </a:p>
        </p:txBody>
      </p:sp>
      <p:sp>
        <p:nvSpPr>
          <p:cNvPr id="18434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68313" y="2171700"/>
            <a:ext cx="7488237" cy="3417888"/>
          </a:xfrm>
        </p:spPr>
        <p:txBody>
          <a:bodyPr/>
          <a:lstStyle/>
          <a:p>
            <a:pPr marL="342900" lvl="2" indent="-342900">
              <a:spcAft>
                <a:spcPts val="1200"/>
              </a:spcAft>
              <a:buSzTx/>
              <a:buFont typeface="Wingdings" pitchFamily="2" charset="2"/>
              <a:buAutoNum type="arabicPeriod"/>
            </a:pPr>
            <a:r>
              <a:rPr lang="nl-NL" altLang="zh-TW" sz="2000" b="1" smtClean="0"/>
              <a:t>Opening</a:t>
            </a:r>
          </a:p>
          <a:p>
            <a:pPr marL="342900" lvl="2" indent="-342900">
              <a:spcAft>
                <a:spcPts val="1200"/>
              </a:spcAft>
              <a:buSzTx/>
              <a:buFont typeface="Wingdings" pitchFamily="2" charset="2"/>
              <a:buAutoNum type="arabicPeriod"/>
            </a:pPr>
            <a:r>
              <a:rPr lang="nl-NL" altLang="zh-TW" sz="2000" b="1" smtClean="0"/>
              <a:t>Inleiding en doelstelling van vandaag</a:t>
            </a:r>
          </a:p>
          <a:p>
            <a:pPr marL="342900" lvl="2" indent="-342900">
              <a:spcAft>
                <a:spcPts val="1200"/>
              </a:spcAft>
              <a:buSzTx/>
              <a:buFont typeface="Wingdings" pitchFamily="2" charset="2"/>
              <a:buAutoNum type="arabicPeriod"/>
            </a:pPr>
            <a:r>
              <a:rPr lang="nl-NL" altLang="zh-TW" sz="2000" b="1" smtClean="0"/>
              <a:t>Strategische uitgangspunten aanbestedingen</a:t>
            </a:r>
          </a:p>
          <a:p>
            <a:pPr marL="342900" lvl="2" indent="-342900">
              <a:spcAft>
                <a:spcPts val="1200"/>
              </a:spcAft>
              <a:buSzTx/>
              <a:buFont typeface="Wingdings" pitchFamily="2" charset="2"/>
              <a:buAutoNum type="arabicPeriod"/>
            </a:pPr>
            <a:r>
              <a:rPr lang="nl-NL" altLang="zh-TW" sz="2000" b="1" smtClean="0"/>
              <a:t>Vooruitblik </a:t>
            </a:r>
          </a:p>
          <a:p>
            <a:pPr marL="342900" lvl="2" indent="-342900">
              <a:spcAft>
                <a:spcPts val="1200"/>
              </a:spcAft>
              <a:buSzTx/>
              <a:buFont typeface="Wingdings" pitchFamily="2" charset="2"/>
              <a:buAutoNum type="arabicPeriod"/>
            </a:pPr>
            <a:r>
              <a:rPr lang="nl-NL" altLang="zh-TW" sz="2000" b="1" smtClean="0"/>
              <a:t>Rondvraag en afronding</a:t>
            </a:r>
          </a:p>
          <a:p>
            <a:pPr marL="342900" lvl="2" indent="-342900">
              <a:buSzTx/>
              <a:buFont typeface="Wingdings" pitchFamily="2" charset="2"/>
              <a:buAutoNum type="arabicPeriod"/>
            </a:pPr>
            <a:endParaRPr lang="nl-NL" altLang="zh-TW" sz="2000" smtClean="0">
              <a:solidFill>
                <a:srgbClr val="002060"/>
              </a:solidFill>
            </a:endParaRPr>
          </a:p>
          <a:p>
            <a:pPr marL="457200" indent="-457200"/>
            <a:endParaRPr lang="nl-NL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jdelijke aanduiding voor dianummer 5"/>
          <p:cNvSpPr txBox="1">
            <a:spLocks noGrp="1"/>
          </p:cNvSpPr>
          <p:nvPr/>
        </p:nvSpPr>
        <p:spPr bwMode="auto">
          <a:xfrm>
            <a:off x="7481888" y="6477000"/>
            <a:ext cx="900112" cy="360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>
              <a:defRPr/>
            </a:pPr>
            <a:fld id="{803875C1-FB17-443B-A022-F47270E4BA96}" type="slidenum">
              <a:rPr lang="en-US" sz="1000" b="1">
                <a:ea typeface="+mn-ea"/>
                <a:cs typeface="+mn-cs"/>
              </a:rPr>
              <a:pPr algn="r" eaLnBrk="0" hangingPunct="0">
                <a:defRPr/>
              </a:pPr>
              <a:t>3</a:t>
            </a:fld>
            <a:endParaRPr lang="en-US" sz="1000" b="1">
              <a:ea typeface="+mn-ea"/>
              <a:cs typeface="+mn-cs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nl-NL" altLang="zh-TW" smtClean="0"/>
              <a:t>Inleiding en doelstelling van vandaag</a:t>
            </a:r>
            <a:endParaRPr lang="nl-NL" smtClean="0"/>
          </a:p>
        </p:txBody>
      </p:sp>
      <p:sp>
        <p:nvSpPr>
          <p:cNvPr id="21507" name="Tijdelijke aanduiding voor inhoud 2"/>
          <p:cNvSpPr>
            <a:spLocks/>
          </p:cNvSpPr>
          <p:nvPr/>
        </p:nvSpPr>
        <p:spPr bwMode="auto">
          <a:xfrm>
            <a:off x="468313" y="2171700"/>
            <a:ext cx="8064500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lvl="2" indent="-342900" eaLnBrk="0" hangingPunct="0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AutoNum type="arabicPeriod"/>
              <a:defRPr/>
            </a:pPr>
            <a:r>
              <a:rPr lang="nl-NL" altLang="zh-TW" b="1" dirty="0"/>
              <a:t>Strategische uitgangspunten aanbestedingen voertuigen Politie</a:t>
            </a:r>
          </a:p>
          <a:p>
            <a:pPr marL="342900" lvl="2" indent="-342900" eaLnBrk="0" hangingPunct="0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AutoNum type="arabicPeriod"/>
              <a:defRPr/>
            </a:pPr>
            <a:r>
              <a:rPr lang="nl-NL" altLang="zh-TW" b="1" dirty="0"/>
              <a:t>Overzicht en planning aanbestedingen</a:t>
            </a:r>
          </a:p>
          <a:p>
            <a:pPr marL="0" lvl="2" eaLnBrk="0" hangingPunct="0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chemeClr val="accent1"/>
              </a:buClr>
              <a:defRPr/>
            </a:pPr>
            <a:endParaRPr lang="nl-NL" altLang="zh-TW" dirty="0"/>
          </a:p>
          <a:p>
            <a:pPr marL="342900" lvl="2" indent="-342900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Font typeface="Wingdings" pitchFamily="2" charset="2"/>
              <a:buAutoNum type="arabicPeriod"/>
              <a:defRPr/>
            </a:pPr>
            <a:endParaRPr lang="nl-NL" altLang="zh-TW" dirty="0">
              <a:solidFill>
                <a:srgbClr val="002060"/>
              </a:solidFill>
            </a:endParaRPr>
          </a:p>
          <a:p>
            <a:pPr marL="457200" indent="-457200" eaLnBrk="0" hangingPunct="0">
              <a:lnSpc>
                <a:spcPct val="90000"/>
              </a:lnSpc>
              <a:spcBef>
                <a:spcPct val="30000"/>
              </a:spcBef>
              <a:buClr>
                <a:schemeClr val="accent1"/>
              </a:buClr>
              <a:buSzPct val="50000"/>
              <a:buFont typeface="Wingdings" pitchFamily="2" charset="2"/>
              <a:buChar char="u"/>
              <a:defRPr/>
            </a:pPr>
            <a:endParaRPr lang="nl-N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jdelijke aanduiding voor dianummer 3"/>
          <p:cNvSpPr txBox="1">
            <a:spLocks noGrp="1"/>
          </p:cNvSpPr>
          <p:nvPr/>
        </p:nvSpPr>
        <p:spPr bwMode="auto">
          <a:xfrm>
            <a:off x="7481888" y="6477000"/>
            <a:ext cx="9001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/>
            <a:fld id="{605D8192-ED18-4179-939D-7B3E2CFB1F6F}" type="slidenum">
              <a:rPr lang="en-US" sz="1000" b="1"/>
              <a:pPr algn="r" eaLnBrk="0" hangingPunct="0"/>
              <a:t>4</a:t>
            </a:fld>
            <a:endParaRPr lang="en-US" sz="1000" b="1"/>
          </a:p>
        </p:txBody>
      </p:sp>
      <p:sp>
        <p:nvSpPr>
          <p:cNvPr id="21506" name="Tekstvak 2"/>
          <p:cNvSpPr txBox="1">
            <a:spLocks noChangeArrowheads="1"/>
          </p:cNvSpPr>
          <p:nvPr/>
        </p:nvSpPr>
        <p:spPr bwMode="auto">
          <a:xfrm>
            <a:off x="1908175" y="2708275"/>
            <a:ext cx="5360988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3600" b="1">
                <a:latin typeface="Rockwell" pitchFamily="18" charset="0"/>
              </a:rPr>
              <a:t>STRATEGISCHE UITGANGSPUNTEN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/>
              <a:t>Strategische uitgangspunten</a:t>
            </a:r>
          </a:p>
        </p:txBody>
      </p:sp>
      <p:sp>
        <p:nvSpPr>
          <p:cNvPr id="23554" name="Tijdelijke aanduiding voor dianummer 3"/>
          <p:cNvSpPr txBox="1">
            <a:spLocks noGrp="1"/>
          </p:cNvSpPr>
          <p:nvPr/>
        </p:nvSpPr>
        <p:spPr bwMode="auto">
          <a:xfrm>
            <a:off x="7481888" y="6477000"/>
            <a:ext cx="9001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/>
            <a:fld id="{50D595BB-123D-44C8-806A-251FF4712207}" type="slidenum">
              <a:rPr lang="en-US" sz="1000" b="1"/>
              <a:pPr algn="r" eaLnBrk="0" hangingPunct="0"/>
              <a:t>5</a:t>
            </a:fld>
            <a:endParaRPr lang="en-US" sz="1000" b="1"/>
          </a:p>
        </p:txBody>
      </p:sp>
      <p:sp>
        <p:nvSpPr>
          <p:cNvPr id="23555" name="Tijdelijke aanduiding voor inhoud 2"/>
          <p:cNvSpPr>
            <a:spLocks/>
          </p:cNvSpPr>
          <p:nvPr/>
        </p:nvSpPr>
        <p:spPr bwMode="auto">
          <a:xfrm>
            <a:off x="468313" y="1844675"/>
            <a:ext cx="7488237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81000" lvl="2" indent="-381000" eaLnBrk="0" hangingPunct="0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AutoNum type="arabicPeriod"/>
            </a:pPr>
            <a:r>
              <a:rPr lang="nl-NL" altLang="zh-TW" b="1"/>
              <a:t>Eén aanbesteding per functionele categorie voertuigen.</a:t>
            </a:r>
          </a:p>
          <a:p>
            <a:pPr marL="381000" lvl="2" indent="-381000" eaLnBrk="0" hangingPunct="0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AutoNum type="arabicPeriod"/>
            </a:pPr>
            <a:endParaRPr lang="nl-NL" altLang="zh-TW" b="1"/>
          </a:p>
          <a:p>
            <a:pPr marL="381000" lvl="2" indent="-381000" eaLnBrk="0" hangingPunct="0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AutoNum type="arabicPeriod"/>
            </a:pPr>
            <a:r>
              <a:rPr lang="nl-NL" altLang="zh-TW" b="1"/>
              <a:t>Iedere (sub)categorie opvallende voertuigen wordt als één opdracht aanbesteed en een deel van de politiespecifieke middelen wordt apart aanbesteed.</a:t>
            </a:r>
          </a:p>
          <a:p>
            <a:pPr marL="381000" lvl="2" indent="-381000" eaLnBrk="0" hangingPunct="0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AutoNum type="arabicPeriod"/>
            </a:pPr>
            <a:endParaRPr lang="nl-NL" altLang="zh-TW" b="1"/>
          </a:p>
          <a:p>
            <a:pPr marL="381000" lvl="2" indent="-381000" eaLnBrk="0" hangingPunct="0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AutoNum type="arabicPeriod"/>
            </a:pPr>
            <a:r>
              <a:rPr lang="nl-NL" altLang="zh-TW" b="1"/>
              <a:t>Opvallende voertuigen kennen één type per (sub)categorie voertuig.</a:t>
            </a:r>
          </a:p>
          <a:p>
            <a:pPr marL="381000" lvl="2" indent="-381000" eaLnBrk="0" hangingPunct="0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AutoNum type="arabicPeriod"/>
            </a:pPr>
            <a:endParaRPr lang="nl-NL" altLang="zh-TW" b="1"/>
          </a:p>
          <a:p>
            <a:pPr marL="381000" lvl="2" indent="-381000" eaLnBrk="0" hangingPunct="0">
              <a:lnSpc>
                <a:spcPct val="90000"/>
              </a:lnSpc>
              <a:spcBef>
                <a:spcPct val="30000"/>
              </a:spcBef>
              <a:spcAft>
                <a:spcPts val="1200"/>
              </a:spcAft>
              <a:buClr>
                <a:schemeClr val="accent1"/>
              </a:buClr>
              <a:buFont typeface="Wingdings" pitchFamily="2" charset="2"/>
              <a:buAutoNum type="arabicPeriod"/>
            </a:pPr>
            <a:r>
              <a:rPr lang="nl-NL" altLang="zh-TW" b="1"/>
              <a:t>Casco voertuigen kennen diverse merken en typen binnen de subcategorie.</a:t>
            </a:r>
            <a:endParaRPr lang="nl-NL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/>
              <a:t>Heroverweging uitgangspunten (1)</a:t>
            </a:r>
          </a:p>
        </p:txBody>
      </p:sp>
      <p:sp>
        <p:nvSpPr>
          <p:cNvPr id="2457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170113"/>
            <a:ext cx="8353425" cy="4211637"/>
          </a:xfrm>
        </p:spPr>
        <p:txBody>
          <a:bodyPr/>
          <a:lstStyle/>
          <a:p>
            <a:pPr marL="542925" indent="-542925">
              <a:spcAft>
                <a:spcPts val="2000"/>
              </a:spcAft>
              <a:buSzTx/>
              <a:buFont typeface="Wingdings" pitchFamily="2" charset="2"/>
              <a:buNone/>
            </a:pPr>
            <a:r>
              <a:rPr lang="nl-NL" smtClean="0"/>
              <a:t>1.	Aanbesteding uitvoeren per functionele categorie voertuigen</a:t>
            </a:r>
          </a:p>
          <a:p>
            <a:pPr marL="1076325" lvl="1" indent="-354013">
              <a:spcAft>
                <a:spcPts val="1200"/>
              </a:spcAft>
              <a:buSzPct val="75000"/>
            </a:pPr>
            <a:r>
              <a:rPr lang="nl-NL" smtClean="0"/>
              <a:t>Indeling logische segmenten vanuit werkprocessen</a:t>
            </a:r>
          </a:p>
          <a:p>
            <a:pPr marL="1076325" lvl="1" indent="-354013">
              <a:spcAft>
                <a:spcPts val="1200"/>
              </a:spcAft>
              <a:buSzPct val="75000"/>
            </a:pPr>
            <a:r>
              <a:rPr lang="nl-NL" smtClean="0"/>
              <a:t>Meer kansen voor de marktpartijen</a:t>
            </a:r>
          </a:p>
          <a:p>
            <a:pPr marL="1076325" lvl="1" indent="-354013">
              <a:spcAft>
                <a:spcPts val="1200"/>
              </a:spcAft>
              <a:buSzPct val="75000"/>
            </a:pPr>
            <a:r>
              <a:rPr lang="nl-NL" smtClean="0"/>
              <a:t>Aanbestedingsprocedures minder kwetsbaar</a:t>
            </a:r>
          </a:p>
          <a:p>
            <a:pPr marL="1076325" lvl="1" indent="-354013">
              <a:buSzPct val="75000"/>
              <a:buFont typeface="Wingdings" pitchFamily="2" charset="2"/>
              <a:buNone/>
            </a:pPr>
            <a:endParaRPr lang="nl-NL" smtClean="0"/>
          </a:p>
        </p:txBody>
      </p:sp>
      <p:sp>
        <p:nvSpPr>
          <p:cNvPr id="24579" name="Tijdelijke aanduiding voor dianummer 3"/>
          <p:cNvSpPr txBox="1">
            <a:spLocks noGrp="1"/>
          </p:cNvSpPr>
          <p:nvPr/>
        </p:nvSpPr>
        <p:spPr bwMode="auto">
          <a:xfrm>
            <a:off x="7481888" y="6477000"/>
            <a:ext cx="9001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/>
            <a:fld id="{3E73119B-489A-4056-BC02-963D3A16843F}" type="slidenum">
              <a:rPr lang="en-US" sz="1000" b="1"/>
              <a:pPr algn="r" eaLnBrk="0" hangingPunct="0"/>
              <a:t>6</a:t>
            </a:fld>
            <a:endParaRPr lang="en-US" sz="1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/>
              <a:t>Heroverweging uitgangspunten (2)</a:t>
            </a:r>
          </a:p>
        </p:txBody>
      </p:sp>
      <p:sp>
        <p:nvSpPr>
          <p:cNvPr id="2560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170113"/>
            <a:ext cx="8353425" cy="4211637"/>
          </a:xfrm>
        </p:spPr>
        <p:txBody>
          <a:bodyPr/>
          <a:lstStyle/>
          <a:p>
            <a:pPr marL="542925" indent="-542925">
              <a:spcAft>
                <a:spcPts val="2000"/>
              </a:spcAft>
              <a:buSzTx/>
              <a:buFont typeface="Wingdings" pitchFamily="2" charset="2"/>
              <a:buNone/>
            </a:pPr>
            <a:r>
              <a:rPr lang="nl-NL" smtClean="0"/>
              <a:t>2.	 </a:t>
            </a:r>
            <a:r>
              <a:rPr lang="nl-NL" altLang="zh-TW" smtClean="0"/>
              <a:t>Iedere (sub)categorie opvallende voertuigen wordt als één opdracht aanbesteed en een deel van de politiespecifieke middelen wordt apart aanbesteed.</a:t>
            </a:r>
            <a:endParaRPr lang="nl-NL" smtClean="0"/>
          </a:p>
          <a:p>
            <a:pPr marL="1076325" lvl="1" indent="-354013">
              <a:spcAft>
                <a:spcPts val="1200"/>
              </a:spcAft>
              <a:buSzPct val="75000"/>
            </a:pPr>
            <a:r>
              <a:rPr lang="nl-NL" smtClean="0"/>
              <a:t>Samenwerkingsvormen vinden in toenemende mate plaats</a:t>
            </a:r>
          </a:p>
          <a:p>
            <a:pPr marL="1076325" lvl="1" indent="-354013">
              <a:spcAft>
                <a:spcPts val="1200"/>
              </a:spcAft>
              <a:buSzPct val="75000"/>
            </a:pPr>
            <a:r>
              <a:rPr lang="nl-NL" smtClean="0"/>
              <a:t>Bereidheid voor verdere samenwerking aanwezig</a:t>
            </a:r>
          </a:p>
          <a:p>
            <a:pPr marL="1076325" lvl="1" indent="-354013">
              <a:spcAft>
                <a:spcPts val="1200"/>
              </a:spcAft>
              <a:buSzPct val="75000"/>
            </a:pPr>
            <a:r>
              <a:rPr lang="nl-NL" smtClean="0"/>
              <a:t>Oriëntatie op ontmanteling voertuig via marktconsultatie</a:t>
            </a:r>
            <a:endParaRPr lang="nl-NL" smtClean="0">
              <a:solidFill>
                <a:srgbClr val="F21616"/>
              </a:solidFill>
            </a:endParaRPr>
          </a:p>
        </p:txBody>
      </p:sp>
      <p:sp>
        <p:nvSpPr>
          <p:cNvPr id="25603" name="Tijdelijke aanduiding voor dianummer 3"/>
          <p:cNvSpPr txBox="1">
            <a:spLocks noGrp="1"/>
          </p:cNvSpPr>
          <p:nvPr/>
        </p:nvSpPr>
        <p:spPr bwMode="auto">
          <a:xfrm>
            <a:off x="7481888" y="6477000"/>
            <a:ext cx="9001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/>
            <a:fld id="{CFDFB5BF-F1B6-44C8-A1AD-5B339BC6BCC6}" type="slidenum">
              <a:rPr lang="en-US" sz="1000" b="1"/>
              <a:pPr algn="r" eaLnBrk="0" hangingPunct="0"/>
              <a:t>7</a:t>
            </a:fld>
            <a:endParaRPr lang="en-US" sz="1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/>
              <a:t>Heroverweging uitgangspunten (3)</a:t>
            </a:r>
          </a:p>
        </p:txBody>
      </p:sp>
      <p:sp>
        <p:nvSpPr>
          <p:cNvPr id="2662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170113"/>
            <a:ext cx="8353425" cy="4211637"/>
          </a:xfrm>
        </p:spPr>
        <p:txBody>
          <a:bodyPr/>
          <a:lstStyle/>
          <a:p>
            <a:pPr marL="542925" indent="-542925">
              <a:spcAft>
                <a:spcPts val="2000"/>
              </a:spcAft>
              <a:buSzTx/>
              <a:buFont typeface="Wingdings" pitchFamily="2" charset="2"/>
              <a:buNone/>
            </a:pPr>
            <a:r>
              <a:rPr lang="nl-NL" smtClean="0"/>
              <a:t>3.	 </a:t>
            </a:r>
            <a:r>
              <a:rPr lang="nl-NL" altLang="zh-TW" smtClean="0"/>
              <a:t>Opvallende voertuigen kennen één type per (sub)categorie voertuig</a:t>
            </a:r>
            <a:endParaRPr lang="nl-NL" smtClean="0"/>
          </a:p>
          <a:p>
            <a:pPr marL="1076325" lvl="1" indent="-354013">
              <a:spcAft>
                <a:spcPts val="1200"/>
              </a:spcAft>
              <a:buSzPct val="75000"/>
            </a:pPr>
            <a:r>
              <a:rPr lang="nl-NL" smtClean="0"/>
              <a:t>Door indeling (sub)categorieën meerdere leveranciers mogelijk</a:t>
            </a:r>
          </a:p>
          <a:p>
            <a:pPr marL="1076325" lvl="1" indent="-354013">
              <a:spcAft>
                <a:spcPts val="1200"/>
              </a:spcAft>
              <a:buSzPct val="75000"/>
            </a:pPr>
            <a:r>
              <a:rPr lang="nl-NL" smtClean="0"/>
              <a:t>Standaardisatie/uitwisselbaarheid neemt per (sub)categorie toe</a:t>
            </a:r>
          </a:p>
          <a:p>
            <a:pPr marL="1076325" lvl="1" indent="-354013">
              <a:spcAft>
                <a:spcPts val="1200"/>
              </a:spcAft>
              <a:buSzPct val="75000"/>
            </a:pPr>
            <a:r>
              <a:rPr lang="nl-NL" smtClean="0"/>
              <a:t>Balans tussen bedrijfsvoering NP en marktwerking</a:t>
            </a:r>
          </a:p>
        </p:txBody>
      </p:sp>
      <p:sp>
        <p:nvSpPr>
          <p:cNvPr id="26627" name="Tijdelijke aanduiding voor dianummer 3"/>
          <p:cNvSpPr txBox="1">
            <a:spLocks noGrp="1"/>
          </p:cNvSpPr>
          <p:nvPr/>
        </p:nvSpPr>
        <p:spPr bwMode="auto">
          <a:xfrm>
            <a:off x="7481888" y="6477000"/>
            <a:ext cx="9001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/>
            <a:fld id="{47301317-CFB0-4147-B829-841E4700F095}" type="slidenum">
              <a:rPr lang="en-US" sz="1000" b="1"/>
              <a:pPr algn="r" eaLnBrk="0" hangingPunct="0"/>
              <a:t>8</a:t>
            </a:fld>
            <a:endParaRPr lang="en-US" sz="1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l-NL" smtClean="0"/>
              <a:t>Heroverweging uitgangspunten (4)</a:t>
            </a:r>
          </a:p>
        </p:txBody>
      </p:sp>
      <p:sp>
        <p:nvSpPr>
          <p:cNvPr id="2765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170113"/>
            <a:ext cx="8353425" cy="4211637"/>
          </a:xfrm>
        </p:spPr>
        <p:txBody>
          <a:bodyPr/>
          <a:lstStyle/>
          <a:p>
            <a:pPr marL="542925" indent="-542925">
              <a:spcAft>
                <a:spcPts val="2000"/>
              </a:spcAft>
              <a:buSzTx/>
              <a:buFont typeface="Wingdings" pitchFamily="2" charset="2"/>
              <a:buNone/>
            </a:pPr>
            <a:r>
              <a:rPr lang="nl-NL" smtClean="0"/>
              <a:t>4.	</a:t>
            </a:r>
            <a:r>
              <a:rPr lang="nl-NL" altLang="zh-TW" smtClean="0"/>
              <a:t>Casco voertuigen kennen diverse merken en typen binnen de subcategorie</a:t>
            </a:r>
            <a:endParaRPr lang="nl-NL" smtClean="0"/>
          </a:p>
          <a:p>
            <a:pPr marL="1103313" lvl="1" indent="-381000">
              <a:spcAft>
                <a:spcPts val="1200"/>
              </a:spcAft>
              <a:buSzPct val="75000"/>
            </a:pPr>
            <a:r>
              <a:rPr lang="nl-NL" smtClean="0"/>
              <a:t>Diversiteit mogelijk voor verschillende werkprocessen</a:t>
            </a:r>
          </a:p>
          <a:p>
            <a:pPr marL="1103313" lvl="1" indent="-381000">
              <a:spcAft>
                <a:spcPts val="1200"/>
              </a:spcAft>
              <a:buSzPct val="75000"/>
            </a:pPr>
            <a:r>
              <a:rPr lang="nl-NL" smtClean="0"/>
              <a:t>Kans voor meerdere leveranciers</a:t>
            </a:r>
          </a:p>
          <a:p>
            <a:pPr marL="1103313" lvl="1" indent="-381000">
              <a:spcAft>
                <a:spcPts val="1200"/>
              </a:spcAft>
              <a:buSzPct val="75000"/>
            </a:pPr>
            <a:r>
              <a:rPr lang="nl-NL" smtClean="0"/>
              <a:t>Standaardisatie binnen een (sub)categorie blijft mogelijk door beleidsvorming</a:t>
            </a:r>
          </a:p>
        </p:txBody>
      </p:sp>
      <p:sp>
        <p:nvSpPr>
          <p:cNvPr id="27651" name="Tijdelijke aanduiding voor dianummer 3"/>
          <p:cNvSpPr txBox="1">
            <a:spLocks noGrp="1"/>
          </p:cNvSpPr>
          <p:nvPr/>
        </p:nvSpPr>
        <p:spPr bwMode="auto">
          <a:xfrm>
            <a:off x="7481888" y="6477000"/>
            <a:ext cx="9001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/>
            <a:fld id="{68889C26-0541-45AF-84F2-3A7770FC54F3}" type="slidenum">
              <a:rPr lang="en-US" sz="1000" b="1"/>
              <a:pPr algn="r" eaLnBrk="0" hangingPunct="0"/>
              <a:t>9</a:t>
            </a:fld>
            <a:endParaRPr lang="en-US" sz="1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resentatie2">
  <a:themeElements>
    <a:clrScheme name="1_Presentatie2 1">
      <a:dk1>
        <a:srgbClr val="004380"/>
      </a:dk1>
      <a:lt1>
        <a:srgbClr val="FFFFFF"/>
      </a:lt1>
      <a:dk2>
        <a:srgbClr val="004380"/>
      </a:dk2>
      <a:lt2>
        <a:srgbClr val="EBEBEB"/>
      </a:lt2>
      <a:accent1>
        <a:srgbClr val="BE9E55"/>
      </a:accent1>
      <a:accent2>
        <a:srgbClr val="004380"/>
      </a:accent2>
      <a:accent3>
        <a:srgbClr val="FFFFFF"/>
      </a:accent3>
      <a:accent4>
        <a:srgbClr val="00386C"/>
      </a:accent4>
      <a:accent5>
        <a:srgbClr val="DBCCB4"/>
      </a:accent5>
      <a:accent6>
        <a:srgbClr val="003C73"/>
      </a:accent6>
      <a:hlink>
        <a:srgbClr val="7D5F23"/>
      </a:hlink>
      <a:folHlink>
        <a:srgbClr val="006DDC"/>
      </a:folHlink>
    </a:clrScheme>
    <a:fontScheme name="1_Presentatie2">
      <a:majorFont>
        <a:latin typeface="Rockwel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sentatie2 1">
        <a:dk1>
          <a:srgbClr val="004380"/>
        </a:dk1>
        <a:lt1>
          <a:srgbClr val="FFFFFF"/>
        </a:lt1>
        <a:dk2>
          <a:srgbClr val="004380"/>
        </a:dk2>
        <a:lt2>
          <a:srgbClr val="EBEBEB"/>
        </a:lt2>
        <a:accent1>
          <a:srgbClr val="BE9E55"/>
        </a:accent1>
        <a:accent2>
          <a:srgbClr val="004380"/>
        </a:accent2>
        <a:accent3>
          <a:srgbClr val="FFFFFF"/>
        </a:accent3>
        <a:accent4>
          <a:srgbClr val="00386C"/>
        </a:accent4>
        <a:accent5>
          <a:srgbClr val="DBCCB4"/>
        </a:accent5>
        <a:accent6>
          <a:srgbClr val="003C73"/>
        </a:accent6>
        <a:hlink>
          <a:srgbClr val="7D5F23"/>
        </a:hlink>
        <a:folHlink>
          <a:srgbClr val="006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e2">
  <a:themeElements>
    <a:clrScheme name="Presentatie2 1">
      <a:dk1>
        <a:srgbClr val="004380"/>
      </a:dk1>
      <a:lt1>
        <a:srgbClr val="FFFFFF"/>
      </a:lt1>
      <a:dk2>
        <a:srgbClr val="004380"/>
      </a:dk2>
      <a:lt2>
        <a:srgbClr val="EBEBEB"/>
      </a:lt2>
      <a:accent1>
        <a:srgbClr val="BE9E55"/>
      </a:accent1>
      <a:accent2>
        <a:srgbClr val="004380"/>
      </a:accent2>
      <a:accent3>
        <a:srgbClr val="FFFFFF"/>
      </a:accent3>
      <a:accent4>
        <a:srgbClr val="00386C"/>
      </a:accent4>
      <a:accent5>
        <a:srgbClr val="DBCCB4"/>
      </a:accent5>
      <a:accent6>
        <a:srgbClr val="003C73"/>
      </a:accent6>
      <a:hlink>
        <a:srgbClr val="7D5F23"/>
      </a:hlink>
      <a:folHlink>
        <a:srgbClr val="006DDC"/>
      </a:folHlink>
    </a:clrScheme>
    <a:fontScheme name="Presentatie2">
      <a:majorFont>
        <a:latin typeface=""/>
        <a:ea typeface=""/>
        <a:cs typeface="ＭＳ Ｐゴシック"/>
      </a:majorFont>
      <a:minorFont>
        <a:latin typeface=""/>
        <a:ea typeface=""/>
        <a:cs typeface="ＭＳ Ｐゴシック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28" charset="-128"/>
          </a:defRPr>
        </a:defPPr>
      </a:lstStyle>
    </a:lnDef>
  </a:objectDefaults>
  <a:extraClrSchemeLst>
    <a:extraClrScheme>
      <a:clrScheme name="Presentatie2 1">
        <a:dk1>
          <a:srgbClr val="004380"/>
        </a:dk1>
        <a:lt1>
          <a:srgbClr val="FFFFFF"/>
        </a:lt1>
        <a:dk2>
          <a:srgbClr val="004380"/>
        </a:dk2>
        <a:lt2>
          <a:srgbClr val="EBEBEB"/>
        </a:lt2>
        <a:accent1>
          <a:srgbClr val="BE9E55"/>
        </a:accent1>
        <a:accent2>
          <a:srgbClr val="004380"/>
        </a:accent2>
        <a:accent3>
          <a:srgbClr val="FFFFFF"/>
        </a:accent3>
        <a:accent4>
          <a:srgbClr val="00386C"/>
        </a:accent4>
        <a:accent5>
          <a:srgbClr val="DBCCB4"/>
        </a:accent5>
        <a:accent6>
          <a:srgbClr val="003C73"/>
        </a:accent6>
        <a:hlink>
          <a:srgbClr val="7D5F23"/>
        </a:hlink>
        <a:folHlink>
          <a:srgbClr val="006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Presentatie2</Template>
  <TotalTime>3243</TotalTime>
  <Words>590</Words>
  <Application>Microsoft Macintosh PowerPoint</Application>
  <PresentationFormat>Diavoorstelling (4:3)</PresentationFormat>
  <Paragraphs>253</Paragraphs>
  <Slides>18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Ontwerpsjabloon</vt:lpstr>
      </vt:variant>
      <vt:variant>
        <vt:i4>3</vt:i4>
      </vt:variant>
      <vt:variant>
        <vt:lpstr>Diatitels</vt:lpstr>
      </vt:variant>
      <vt:variant>
        <vt:i4>18</vt:i4>
      </vt:variant>
    </vt:vector>
  </HeadingPairs>
  <TitlesOfParts>
    <vt:vector size="29" baseType="lpstr">
      <vt:lpstr>Arial</vt:lpstr>
      <vt:lpstr>ＭＳ Ｐゴシック</vt:lpstr>
      <vt:lpstr>Rockwell</vt:lpstr>
      <vt:lpstr>Wingdings</vt:lpstr>
      <vt:lpstr>Cambria</vt:lpstr>
      <vt:lpstr>Times New Roman</vt:lpstr>
      <vt:lpstr>Symbol</vt:lpstr>
      <vt:lpstr>MS ??</vt:lpstr>
      <vt:lpstr>1_Presentatie2</vt:lpstr>
      <vt:lpstr>Presentatie2</vt:lpstr>
      <vt:lpstr>Presentatie2</vt:lpstr>
      <vt:lpstr>Strategische uitgangspunten  aanbestedingen politievoertuigen</vt:lpstr>
      <vt:lpstr>Agenda</vt:lpstr>
      <vt:lpstr>Inleiding en doelstelling van vandaag</vt:lpstr>
      <vt:lpstr>Dia 4</vt:lpstr>
      <vt:lpstr>Strategische uitgangspunten</vt:lpstr>
      <vt:lpstr>Heroverweging uitgangspunten (1)</vt:lpstr>
      <vt:lpstr>Heroverweging uitgangspunten (2)</vt:lpstr>
      <vt:lpstr>Heroverweging uitgangspunten (3)</vt:lpstr>
      <vt:lpstr>Heroverweging uitgangspunten (4)</vt:lpstr>
      <vt:lpstr>Dia 10</vt:lpstr>
      <vt:lpstr>Achtergrond - Huidig wagenpark</vt:lpstr>
      <vt:lpstr>Context - Organisatie</vt:lpstr>
      <vt:lpstr>Projectleiders &amp; Inkopers</vt:lpstr>
      <vt:lpstr>Indicatieve indeling aanbestedingen I</vt:lpstr>
      <vt:lpstr>Indicatieve indeling aanbestedingen II</vt:lpstr>
      <vt:lpstr>Indicatieve planning</vt:lpstr>
      <vt:lpstr>Dia 17</vt:lpstr>
      <vt:lpstr>Dank</vt:lpstr>
    </vt:vector>
  </TitlesOfParts>
  <Company>Nationale Politie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Strategische uitgangspunten  aanbestedingen politievoertuigen</dc:title>
  <dc:subject>Nationale Politie</dc:subject>
  <dc:creator/>
  <cp:lastModifiedBy>Koen Veltman</cp:lastModifiedBy>
  <cp:revision>136</cp:revision>
  <dcterms:created xsi:type="dcterms:W3CDTF">2013-07-25T08:07:07Z</dcterms:created>
  <dcterms:modified xsi:type="dcterms:W3CDTF">2015-09-02T13:20:18Z</dcterms:modified>
</cp:coreProperties>
</file>