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2"/>
  </p:notesMasterIdLst>
  <p:handoutMasterIdLst>
    <p:handoutMasterId r:id="rId33"/>
  </p:handoutMasterIdLst>
  <p:sldIdLst>
    <p:sldId id="257" r:id="rId2"/>
    <p:sldId id="262" r:id="rId3"/>
    <p:sldId id="275" r:id="rId4"/>
    <p:sldId id="263" r:id="rId5"/>
    <p:sldId id="289" r:id="rId6"/>
    <p:sldId id="290" r:id="rId7"/>
    <p:sldId id="292" r:id="rId8"/>
    <p:sldId id="291" r:id="rId9"/>
    <p:sldId id="260" r:id="rId10"/>
    <p:sldId id="276" r:id="rId11"/>
    <p:sldId id="278" r:id="rId12"/>
    <p:sldId id="312" r:id="rId13"/>
    <p:sldId id="279" r:id="rId14"/>
    <p:sldId id="284" r:id="rId15"/>
    <p:sldId id="280" r:id="rId16"/>
    <p:sldId id="283" r:id="rId17"/>
    <p:sldId id="282" r:id="rId18"/>
    <p:sldId id="298" r:id="rId19"/>
    <p:sldId id="299" r:id="rId20"/>
    <p:sldId id="300" r:id="rId21"/>
    <p:sldId id="301" r:id="rId22"/>
    <p:sldId id="313" r:id="rId23"/>
    <p:sldId id="314" r:id="rId24"/>
    <p:sldId id="315" r:id="rId25"/>
    <p:sldId id="316" r:id="rId26"/>
    <p:sldId id="317" r:id="rId27"/>
    <p:sldId id="318" r:id="rId28"/>
    <p:sldId id="319" r:id="rId29"/>
    <p:sldId id="320" r:id="rId30"/>
    <p:sldId id="321" r:id="rId31"/>
  </p:sldIdLst>
  <p:sldSz cx="9144000" cy="6858000" type="screen4x3"/>
  <p:notesSz cx="6858000" cy="9144000"/>
  <p:custDataLst>
    <p:tags r:id="rId34"/>
  </p:custDataLst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14" autoAdjust="0"/>
    <p:restoredTop sz="90929"/>
  </p:normalViewPr>
  <p:slideViewPr>
    <p:cSldViewPr>
      <p:cViewPr>
        <p:scale>
          <a:sx n="66" d="100"/>
          <a:sy n="66" d="100"/>
        </p:scale>
        <p:origin x="-1464" y="-10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10" d="100"/>
          <a:sy n="110" d="100"/>
        </p:scale>
        <p:origin x="-3318" y="93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749772-A0E0-404A-B814-F7F36DAFB1C8}" type="datetimeFigureOut">
              <a:rPr lang="nl-NL" smtClean="0"/>
              <a:pPr/>
              <a:t>28-8-2015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D7F07-1EF6-4C63-A10D-017192567FA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CC5C8-6312-402B-8DE9-72D8D4401C91}" type="datetimeFigureOut">
              <a:rPr lang="nl-NL" smtClean="0"/>
              <a:pPr/>
              <a:t>28-8-2015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285AC7-D60F-4D17-803B-34D3B8D1E5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err="1" smtClean="0"/>
              <a:t>Foto</a:t>
            </a:r>
            <a:r>
              <a:rPr lang="en-US" dirty="0" smtClean="0"/>
              <a:t>: </a:t>
            </a:r>
          </a:p>
          <a:p>
            <a:endParaRPr lang="en-US" dirty="0" smtClean="0"/>
          </a:p>
          <a:p>
            <a:pPr fontAlgn="base"/>
            <a:r>
              <a:rPr lang="nl-NL" sz="1100" dirty="0" smtClean="0"/>
              <a:t>Uitzicht </a:t>
            </a:r>
            <a:r>
              <a:rPr lang="nl-NL" sz="1100" dirty="0" err="1" smtClean="0"/>
              <a:t>Californie</a:t>
            </a:r>
            <a:r>
              <a:rPr lang="nl-NL" sz="1100" dirty="0" smtClean="0"/>
              <a:t>.</a:t>
            </a:r>
            <a:br>
              <a:rPr lang="nl-NL" sz="1100" dirty="0" smtClean="0"/>
            </a:br>
            <a:r>
              <a:rPr lang="nl-NL" sz="1100" dirty="0" smtClean="0"/>
              <a:t>De </a:t>
            </a:r>
            <a:r>
              <a:rPr lang="nl-NL" sz="1100" dirty="0" err="1" smtClean="0"/>
              <a:t>Eames</a:t>
            </a:r>
            <a:r>
              <a:rPr lang="nl-NL" sz="1100" dirty="0" smtClean="0"/>
              <a:t> Lounge </a:t>
            </a:r>
            <a:r>
              <a:rPr lang="nl-NL" sz="1100" dirty="0" err="1" smtClean="0"/>
              <a:t>Chair</a:t>
            </a:r>
            <a:r>
              <a:rPr lang="nl-NL" sz="1100" dirty="0" smtClean="0"/>
              <a:t> is misschien wel de meest iconische fauteuil die bestaat. De </a:t>
            </a:r>
            <a:r>
              <a:rPr lang="nl-NL" sz="1100" dirty="0" err="1" smtClean="0"/>
              <a:t>Eames</a:t>
            </a:r>
            <a:r>
              <a:rPr lang="nl-NL" sz="1100" dirty="0" smtClean="0"/>
              <a:t> Lounge 670, zoals deze loungestoel officieel heet, is in 1956 ontworpen door Charles </a:t>
            </a:r>
            <a:r>
              <a:rPr lang="nl-NL" sz="1100" dirty="0" err="1" smtClean="0"/>
              <a:t>Eames</a:t>
            </a:r>
            <a:r>
              <a:rPr lang="nl-NL" sz="1100" dirty="0" smtClean="0"/>
              <a:t> en zijn echtgenote </a:t>
            </a:r>
            <a:r>
              <a:rPr lang="nl-NL" sz="1100" dirty="0" err="1" smtClean="0"/>
              <a:t>Ray</a:t>
            </a:r>
            <a:r>
              <a:rPr lang="nl-NL" sz="1100" dirty="0" smtClean="0"/>
              <a:t> </a:t>
            </a:r>
            <a:r>
              <a:rPr lang="nl-NL" sz="1100" dirty="0" err="1" smtClean="0"/>
              <a:t>Kaiser</a:t>
            </a:r>
            <a:r>
              <a:rPr lang="nl-NL" sz="1100" dirty="0" smtClean="0"/>
              <a:t>. Het was de eerste stoel die zij ontwierpen voor een </a:t>
            </a:r>
            <a:r>
              <a:rPr lang="nl-NL" sz="1100" dirty="0" err="1" smtClean="0"/>
              <a:t>high-end</a:t>
            </a:r>
            <a:r>
              <a:rPr lang="nl-NL" sz="1100" dirty="0" smtClean="0"/>
              <a:t> markt. Niet voor niets staat de </a:t>
            </a:r>
            <a:r>
              <a:rPr lang="nl-NL" sz="1100" dirty="0" err="1" smtClean="0"/>
              <a:t>Eames</a:t>
            </a:r>
            <a:r>
              <a:rPr lang="nl-NL" sz="1100" dirty="0" smtClean="0"/>
              <a:t> loungestoel in interieurs van luxueuze </a:t>
            </a:r>
            <a:r>
              <a:rPr lang="nl-NL" sz="1100" dirty="0" err="1" smtClean="0"/>
              <a:t>penthouses</a:t>
            </a:r>
            <a:r>
              <a:rPr lang="nl-NL" sz="1100" dirty="0" smtClean="0"/>
              <a:t>, hippe </a:t>
            </a:r>
            <a:r>
              <a:rPr lang="nl-NL" sz="1100" dirty="0" err="1" smtClean="0"/>
              <a:t>lofts</a:t>
            </a:r>
            <a:r>
              <a:rPr lang="nl-NL" sz="1100" dirty="0" smtClean="0"/>
              <a:t>, chique villa’s en statige herenhuizen. Bovendien is de </a:t>
            </a:r>
            <a:r>
              <a:rPr lang="nl-NL" sz="1100" dirty="0" err="1" smtClean="0"/>
              <a:t>Eames</a:t>
            </a:r>
            <a:r>
              <a:rPr lang="nl-NL" sz="1100" dirty="0" smtClean="0"/>
              <a:t> Lounge </a:t>
            </a:r>
            <a:r>
              <a:rPr lang="nl-NL" sz="1100" dirty="0" err="1" smtClean="0"/>
              <a:t>Chair</a:t>
            </a:r>
            <a:r>
              <a:rPr lang="nl-NL" sz="1100" dirty="0" smtClean="0"/>
              <a:t> permanent opgenomen in de collectie van het Museum of Modern Art in New York!</a:t>
            </a:r>
            <a:endParaRPr lang="en-US" sz="1100" dirty="0" smtClean="0"/>
          </a:p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285AC7-D60F-4D17-803B-34D3B8D1E568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4562475" y="0"/>
            <a:ext cx="4581525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037138" y="2878138"/>
            <a:ext cx="3598862" cy="857250"/>
          </a:xfrm>
        </p:spPr>
        <p:txBody>
          <a:bodyPr/>
          <a:lstStyle>
            <a:lvl1pPr defTabSz="608013" eaLnBrk="0" hangingPunct="0">
              <a:defRPr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037138" y="3778250"/>
            <a:ext cx="3598862" cy="1752600"/>
          </a:xfrm>
        </p:spPr>
        <p:txBody>
          <a:bodyPr/>
          <a:lstStyle>
            <a:lvl1pPr marL="0" indent="1588" defTabSz="608013" eaLnBrk="0" hangingPunct="0">
              <a:buFont typeface="Arial" charset="0"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het opmaakprofiel van de modelondertitel te bewerken</a:t>
            </a:r>
            <a:endParaRPr lang="en-GB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5037138" y="6515100"/>
            <a:ext cx="3932237" cy="209550"/>
          </a:xfrm>
        </p:spPr>
        <p:txBody>
          <a:bodyPr anchor="t"/>
          <a:lstStyle>
            <a:lvl1pPr algn="l">
              <a:defRPr/>
            </a:lvl1pPr>
          </a:lstStyle>
          <a:p>
            <a:fld id="{371C0177-2255-4D36-B8DD-0237089C547A}" type="datetime4">
              <a:rPr lang="nl-NL" smtClean="0"/>
              <a:pPr/>
              <a:t>28 augustus 2015</a:t>
            </a:fld>
            <a:endParaRPr lang="nl-NL" dirty="0" smtClean="0"/>
          </a:p>
          <a:p>
            <a:endParaRPr lang="nl-NL" dirty="0"/>
          </a:p>
        </p:txBody>
      </p:sp>
      <p:pic>
        <p:nvPicPr>
          <p:cNvPr id="10246" name="Picture 6" descr="Z:\KA\Carma\DocSys\Customers\VenW Rijksbreed\Models\Presentaties\background_pictures\logo wit\RO_VW_diap.png"/>
          <p:cNvPicPr>
            <a:picLocks noChangeAspect="1" noChangeArrowheads="1"/>
          </p:cNvPicPr>
          <p:nvPr/>
        </p:nvPicPr>
        <p:blipFill>
          <a:blip r:embed="rId2" cstate="print"/>
          <a:srcRect l="46451" r="45684" b="20656"/>
          <a:stretch>
            <a:fillRect/>
          </a:stretch>
        </p:blipFill>
        <p:spPr bwMode="auto">
          <a:xfrm>
            <a:off x="4262438" y="0"/>
            <a:ext cx="669602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I:\AAA Logo's Infrastructuur en Milieu\IenM\Woordmerk voor Powerpoint_diap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40300" y="609600"/>
            <a:ext cx="3822700" cy="86518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94D3DCD-78F2-4C02-80EF-E6C3442401A7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2B6E0780-654D-4B62-A6BB-603CE28FA527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67513" y="1293813"/>
            <a:ext cx="2100262" cy="4913312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66725" y="1293813"/>
            <a:ext cx="6148388" cy="4913312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EBBB1C-FD6D-4964-872D-637C2E61DE24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D3824C36-7F26-413F-9F18-8694431975CF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el, tekst en illustra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6725" y="1293813"/>
            <a:ext cx="8401050" cy="4921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466725" y="2068513"/>
            <a:ext cx="4124325" cy="413861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llustratie 3"/>
          <p:cNvSpPr>
            <a:spLocks noGrp="1"/>
          </p:cNvSpPr>
          <p:nvPr>
            <p:ph type="clipArt" sz="half" idx="2"/>
          </p:nvPr>
        </p:nvSpPr>
        <p:spPr>
          <a:xfrm>
            <a:off x="4743450" y="2068513"/>
            <a:ext cx="4124325" cy="4138612"/>
          </a:xfrm>
        </p:spPr>
        <p:txBody>
          <a:bodyPr/>
          <a:lstStyle/>
          <a:p>
            <a:r>
              <a:rPr lang="nl-NL" smtClean="0"/>
              <a:t>Klik op het pictogram als u een illustratie wilt toevoegen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>
          <a:xfrm>
            <a:off x="466725" y="6611938"/>
            <a:ext cx="1905000" cy="119062"/>
          </a:xfrm>
        </p:spPr>
        <p:txBody>
          <a:bodyPr/>
          <a:lstStyle>
            <a:lvl1pPr>
              <a:defRPr/>
            </a:lvl1pPr>
          </a:lstStyle>
          <a:p>
            <a:fld id="{C0E4B359-E2E3-44DC-A349-1126A74EF1B4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>
          <a:xfrm>
            <a:off x="7264400" y="6611938"/>
            <a:ext cx="1508125" cy="119062"/>
          </a:xfrm>
        </p:spPr>
        <p:txBody>
          <a:bodyPr/>
          <a:lstStyle>
            <a:lvl1pPr>
              <a:defRPr/>
            </a:lvl1pPr>
          </a:lstStyle>
          <a:p>
            <a:fld id="{DBD31B11-F223-4A7F-98AB-1298E820D8C6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CDB467-7873-4513-AFB0-64C93AB0D52A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BD84257-ED32-48C1-8368-C36FAEBD5AE4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B6B6BDDF-2A89-4039-BE8A-509CE46CCAE6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66725" y="2068513"/>
            <a:ext cx="4124325" cy="4138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43450" y="2068513"/>
            <a:ext cx="4124325" cy="4138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EFCD2F-3854-4509-94B1-251D221B176A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31DF2BC-8A43-4914-9A84-B7BDC8E802FB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8DFE5E-4DF5-4E22-BF27-B57155238CA5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9" name="Tijdelijke aanduiding voor datum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66882B7-EDFC-4F48-8AF5-E70F44ED6812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1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32C4F18-1084-43BB-8F0C-8DDEC76DCA47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BDBC99A0-50CB-43C2-A15A-7A72FC1B949A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3FF4269-9A2A-402C-95A8-1E64AE3A37F9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8328D42C-744F-47AE-9729-62D2907478C0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BE2487A-4EC9-4160-846D-E5DD7CFD4F63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5E3D685-99AE-4B48-89D7-929B7FE72527}" type="datetime4">
              <a:rPr lang="nl-NL" smtClean="0"/>
              <a:pPr/>
              <a:t>28 augustus 2015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FCDE4C3-FD53-4754-8387-ED0250ADD0EA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448838B-8E2F-4CBB-AF86-AF7B5DEE893A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6" y="6525344"/>
            <a:ext cx="3097337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10112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6350000"/>
            <a:ext cx="9144000" cy="50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6725" y="1293813"/>
            <a:ext cx="84010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van de modeltitel te bewerken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6725" y="2068513"/>
            <a:ext cx="8401050" cy="413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66725" y="6611938"/>
            <a:ext cx="1905000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fld id="{A7767DB5-9DBB-4547-9226-1DA966EC9086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11" name="shpTitel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64400" y="6611938"/>
            <a:ext cx="1508125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fld id="{304E76BA-3E86-4990-863F-0FA9D596FAFB}" type="datetime4">
              <a:rPr lang="nl-NL" smtClean="0"/>
              <a:pPr/>
              <a:t>28 augustus 2015</a:t>
            </a:fld>
            <a:endParaRPr lang="nl-NL" dirty="0"/>
          </a:p>
        </p:txBody>
      </p:sp>
      <p:pic>
        <p:nvPicPr>
          <p:cNvPr id="9225" name="Picture 9" descr="Z:\KA\Carma\DocSys\Customers\VenW Rijksbreed\Models\Presentaties\background_pictures\logo wit\RO_VW_diap.png"/>
          <p:cNvPicPr>
            <a:picLocks noChangeAspect="1" noChangeArrowheads="1"/>
          </p:cNvPicPr>
          <p:nvPr/>
        </p:nvPicPr>
        <p:blipFill>
          <a:blip r:embed="rId14" cstate="print"/>
          <a:srcRect l="46451" t="15443" r="46289" b="20656"/>
          <a:stretch>
            <a:fillRect/>
          </a:stretch>
        </p:blipFill>
        <p:spPr bwMode="auto">
          <a:xfrm>
            <a:off x="4376738" y="0"/>
            <a:ext cx="3937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5977" y="6525344"/>
            <a:ext cx="2736304" cy="2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608013" eaLnBrk="0" hangingPunct="0">
              <a:defRPr sz="1000">
                <a:solidFill>
                  <a:srgbClr val="FFFFFF"/>
                </a:solidFill>
                <a:latin typeface="+mn-lt"/>
                <a:cs typeface="Arial" charset="0"/>
              </a:defRPr>
            </a:lvl1pPr>
          </a:lstStyle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CC003D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fld id="{8144E107-D417-4BAE-87AE-60DD39924947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Raamovereenkomst </a:t>
            </a:r>
            <a:br>
              <a:rPr lang="nl-NL" dirty="0" smtClean="0"/>
            </a:br>
            <a:r>
              <a:rPr lang="nl-NL" dirty="0" smtClean="0"/>
              <a:t>Kennisaanpak Ruimtelijke Ontwikkeling</a:t>
            </a:r>
            <a:br>
              <a:rPr lang="nl-NL" dirty="0" smtClean="0"/>
            </a:br>
            <a:endParaRPr lang="nl-NL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Marktconsultatie </a:t>
            </a:r>
          </a:p>
          <a:p>
            <a:r>
              <a:rPr lang="nl-NL" dirty="0" smtClean="0"/>
              <a:t>Ministerie </a:t>
            </a:r>
            <a:r>
              <a:rPr lang="nl-NL" dirty="0" err="1" smtClean="0"/>
              <a:t>IenM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7 juli 2015 </a:t>
            </a:r>
          </a:p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Kees de Jong </a:t>
            </a:r>
          </a:p>
          <a:p>
            <a:r>
              <a:rPr lang="nl-NL" dirty="0" smtClean="0"/>
              <a:t>Michael van Scheijndel</a:t>
            </a:r>
            <a:endParaRPr lang="nl-NL" dirty="0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4953000" y="762000"/>
            <a:ext cx="2819400" cy="304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NL"/>
          </a:p>
        </p:txBody>
      </p:sp>
      <p:pic>
        <p:nvPicPr>
          <p:cNvPr id="5127" name="Picture 7" descr="I:\AAA Logo's Infrastructuur en Milieu\IenM\Woordmerk voor Powerpoint_dia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40300" y="609600"/>
            <a:ext cx="3822700" cy="865188"/>
          </a:xfrm>
          <a:prstGeom prst="rect">
            <a:avLst/>
          </a:prstGeom>
          <a:noFill/>
        </p:spPr>
      </p:pic>
      <p:pic>
        <p:nvPicPr>
          <p:cNvPr id="9" name="Tijdelijke aanduiding voor illustratie 10" descr="Yes Ministe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0" y="3634068"/>
            <a:ext cx="4499992" cy="2675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A. Omgevingswet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Thema’s: energie, voedsel, water, innovatie </a:t>
            </a:r>
            <a:r>
              <a:rPr lang="nl-NL" dirty="0" err="1" smtClean="0"/>
              <a:t>b.v</a:t>
            </a:r>
            <a:r>
              <a:rPr lang="nl-NL" dirty="0" smtClean="0"/>
              <a:t>. herstructurering, leegstand</a:t>
            </a:r>
            <a:br>
              <a:rPr lang="nl-NL" dirty="0" smtClean="0"/>
            </a:br>
            <a:endParaRPr lang="en-US" dirty="0" smtClean="0"/>
          </a:p>
          <a:p>
            <a:r>
              <a:rPr lang="nl-NL" dirty="0" smtClean="0"/>
              <a:t>Gebruikerspanel grondeigendom / stedelijke herverkaveling</a:t>
            </a:r>
            <a:br>
              <a:rPr lang="nl-NL" dirty="0" smtClean="0"/>
            </a:br>
            <a:endParaRPr lang="en-US" dirty="0" smtClean="0"/>
          </a:p>
          <a:p>
            <a:r>
              <a:rPr lang="nl-NL" dirty="0" smtClean="0"/>
              <a:t>Handleiding </a:t>
            </a:r>
            <a:r>
              <a:rPr lang="nl-NL" dirty="0" err="1" smtClean="0"/>
              <a:t>bovenwijkse</a:t>
            </a:r>
            <a:r>
              <a:rPr lang="nl-NL" dirty="0" smtClean="0"/>
              <a:t> voorzieningen VNG</a:t>
            </a:r>
          </a:p>
          <a:p>
            <a:endParaRPr lang="nl-NL" dirty="0" smtClean="0"/>
          </a:p>
          <a:p>
            <a:r>
              <a:rPr lang="nl-NL" dirty="0" smtClean="0"/>
              <a:t>Handleiding lokaal belastingregime</a:t>
            </a:r>
            <a:endParaRPr lang="en-US" dirty="0" smtClean="0"/>
          </a:p>
          <a:p>
            <a:endParaRPr lang="nl-NL" b="1" dirty="0" smtClean="0"/>
          </a:p>
          <a:p>
            <a:r>
              <a:rPr lang="nl-NL" dirty="0" smtClean="0"/>
              <a:t>Botsproef Omgevingskwaliteit: </a:t>
            </a:r>
            <a:br>
              <a:rPr lang="nl-NL" dirty="0" smtClean="0"/>
            </a:br>
            <a:r>
              <a:rPr lang="nl-NL" dirty="0" smtClean="0"/>
              <a:t>visie, urgentie en ruimtelijk programma 2016</a:t>
            </a:r>
          </a:p>
          <a:p>
            <a:endParaRPr lang="nl-NL" dirty="0" smtClean="0"/>
          </a:p>
          <a:p>
            <a:pPr>
              <a:buNone/>
            </a:pP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endParaRPr lang="en-US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10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B. Nationale Omgevingsvisie NOVI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Debatten</a:t>
            </a:r>
          </a:p>
          <a:p>
            <a:endParaRPr lang="en-US" dirty="0" smtClean="0"/>
          </a:p>
          <a:p>
            <a:r>
              <a:rPr lang="nl-NL" dirty="0" smtClean="0"/>
              <a:t>Beheren </a:t>
            </a:r>
            <a:r>
              <a:rPr lang="nl-NL" dirty="0" err="1" smtClean="0"/>
              <a:t>Communities</a:t>
            </a:r>
            <a:r>
              <a:rPr lang="nl-NL" dirty="0" smtClean="0"/>
              <a:t> of </a:t>
            </a:r>
            <a:r>
              <a:rPr lang="nl-NL" dirty="0" err="1" smtClean="0"/>
              <a:t>Practise</a:t>
            </a:r>
            <a:r>
              <a:rPr lang="nl-NL" dirty="0" smtClean="0"/>
              <a:t> </a:t>
            </a:r>
          </a:p>
          <a:p>
            <a:endParaRPr lang="nl-NL" dirty="0" smtClean="0"/>
          </a:p>
          <a:p>
            <a:r>
              <a:rPr lang="nl-NL" dirty="0" smtClean="0"/>
              <a:t>Communicatie vormgeven/beheren</a:t>
            </a:r>
          </a:p>
          <a:p>
            <a:endParaRPr lang="nl-NL" dirty="0" smtClean="0"/>
          </a:p>
          <a:p>
            <a:r>
              <a:rPr lang="nl-NL" dirty="0" smtClean="0"/>
              <a:t>Maatschappelijke ontwikkelingen</a:t>
            </a:r>
            <a:endParaRPr lang="en-US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11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C. Ruimtelijke adaptatie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Deltabeslissing Ruimtelijke adaptatie: Klimaatbestendige Steden </a:t>
            </a:r>
          </a:p>
          <a:p>
            <a:endParaRPr lang="nl-NL" dirty="0" smtClean="0"/>
          </a:p>
          <a:p>
            <a:r>
              <a:rPr lang="nl-NL" dirty="0" smtClean="0"/>
              <a:t>Organisatie interactieve themabijeenkomsten met kennis van het netwerk (zowel van overheidsorganisaties als marktpartijen)</a:t>
            </a:r>
          </a:p>
          <a:p>
            <a:endParaRPr lang="nl-NL" dirty="0" smtClean="0"/>
          </a:p>
          <a:p>
            <a:r>
              <a:rPr lang="nl-NL" dirty="0" smtClean="0"/>
              <a:t>Mogelijke thema’s: </a:t>
            </a:r>
            <a:br>
              <a:rPr lang="nl-NL" dirty="0" smtClean="0"/>
            </a:br>
            <a:r>
              <a:rPr lang="nl-NL" dirty="0" smtClean="0"/>
              <a:t>hittestress, droogte, wateroverlast, overstromingsrisico, klimaatbestendige stad, vitaal en kwetsbare functies, </a:t>
            </a:r>
            <a:r>
              <a:rPr lang="nl-NL" dirty="0" err="1" smtClean="0"/>
              <a:t>meerlaagsveiligheid</a:t>
            </a:r>
            <a:r>
              <a:rPr lang="nl-NL" dirty="0" smtClean="0"/>
              <a:t>, financiering, </a:t>
            </a:r>
            <a:r>
              <a:rPr lang="nl-NL" dirty="0" err="1" smtClean="0"/>
              <a:t>governance</a:t>
            </a:r>
            <a:r>
              <a:rPr lang="nl-NL" dirty="0" smtClean="0"/>
              <a:t>, kennis en innovatie, impactprojecten 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Kennisportaal Ruimtelijke adaptatie actualiseren (zie </a:t>
            </a:r>
            <a:r>
              <a:rPr lang="nl-NL" dirty="0" err="1" smtClean="0"/>
              <a:t>www.ruimtelijkeadaptatie.nl</a:t>
            </a:r>
            <a:r>
              <a:rPr lang="nl-NL" dirty="0" smtClean="0"/>
              <a:t>) </a:t>
            </a:r>
          </a:p>
          <a:p>
            <a:endParaRPr lang="nl-NL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12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D. Smart Cities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Het delen van praktijkervaringen, zodat partijen van elkaar kunnen leren (en opschaling kan plaatsvinden)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Het signaleren van knelpunten/vraagstukken in de praktijk waar het Rijk een rol kan pakken (in beleid en wet- en regelgeving)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Kennis delen/makelen over de consequenties van digitalisering / nieuwe technologieën voor de fysieke inrichting en infrastructuur in de toekomst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Het informeren van steden en andere partijen over relevante ontwikkelingen, bijvoorbeeld binnen de EU (EIP Smart Cities, </a:t>
            </a:r>
            <a:r>
              <a:rPr lang="nl-NL" dirty="0" err="1" smtClean="0"/>
              <a:t>calls</a:t>
            </a:r>
            <a:r>
              <a:rPr lang="nl-NL" dirty="0" smtClean="0"/>
              <a:t> Horizon2020) of wetenschap (bv SURF), of </a:t>
            </a:r>
            <a:r>
              <a:rPr lang="nl-NL" dirty="0" err="1" smtClean="0"/>
              <a:t>events</a:t>
            </a:r>
            <a:endParaRPr lang="nl-NL" dirty="0" smtClean="0"/>
          </a:p>
          <a:p>
            <a:pPr>
              <a:buNone/>
            </a:pPr>
            <a:r>
              <a:rPr lang="nl-NL" b="1" dirty="0" smtClean="0"/>
              <a:t/>
            </a:r>
            <a:br>
              <a:rPr lang="nl-NL" b="1" dirty="0" smtClean="0"/>
            </a:br>
            <a:r>
              <a:rPr lang="nl-NL" b="1" dirty="0" smtClean="0"/>
              <a:t/>
            </a:r>
            <a:br>
              <a:rPr lang="nl-NL" b="1" dirty="0" smtClean="0"/>
            </a:br>
            <a:r>
              <a:rPr lang="nl-NL" b="1" dirty="0" smtClean="0"/>
              <a:t/>
            </a:r>
            <a:br>
              <a:rPr lang="nl-NL" b="1" dirty="0" smtClean="0"/>
            </a:br>
            <a:r>
              <a:rPr lang="nl-NL" b="1" dirty="0" smtClean="0"/>
              <a:t/>
            </a:r>
            <a:br>
              <a:rPr lang="nl-NL" b="1" dirty="0" smtClean="0"/>
            </a:b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13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E. Grondbeleid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Kennisontwikkeling grondeigendom </a:t>
            </a:r>
          </a:p>
          <a:p>
            <a:endParaRPr lang="nl-NL" dirty="0" smtClean="0"/>
          </a:p>
          <a:p>
            <a:r>
              <a:rPr lang="nl-NL" dirty="0" smtClean="0"/>
              <a:t>Focus op </a:t>
            </a:r>
            <a:r>
              <a:rPr lang="nl-NL" dirty="0" err="1" smtClean="0"/>
              <a:t>faciliterend</a:t>
            </a:r>
            <a:r>
              <a:rPr lang="nl-NL" dirty="0" smtClean="0"/>
              <a:t> grondbeleid en stedelijke herverkaveling 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Implementatie</a:t>
            </a:r>
          </a:p>
          <a:p>
            <a:endParaRPr lang="nl-NL" dirty="0" smtClean="0"/>
          </a:p>
          <a:p>
            <a:r>
              <a:rPr lang="nl-NL" dirty="0" smtClean="0"/>
              <a:t>Communicatie en kennisoverdracht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14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F. Krimp / Leegstand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Aanpak leegstand </a:t>
            </a:r>
          </a:p>
          <a:p>
            <a:endParaRPr lang="nl-NL" dirty="0" smtClean="0"/>
          </a:p>
          <a:p>
            <a:r>
              <a:rPr lang="nl-NL" dirty="0" smtClean="0"/>
              <a:t>Nieuwe financieringsvormen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15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G. Ladder duurzame verstedelijking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Herschrijven Handleiding Ladder </a:t>
            </a:r>
          </a:p>
          <a:p>
            <a:endParaRPr lang="en-US" dirty="0" smtClean="0"/>
          </a:p>
          <a:p>
            <a:r>
              <a:rPr lang="nl-NL" dirty="0" smtClean="0"/>
              <a:t>Communicatie bestuurlijk provincie / gemeenten </a:t>
            </a:r>
            <a:br>
              <a:rPr lang="nl-NL" dirty="0" smtClean="0"/>
            </a:br>
            <a:r>
              <a:rPr lang="nl-NL" dirty="0" smtClean="0"/>
              <a:t>(juridisch en beleidsmatig) </a:t>
            </a:r>
          </a:p>
          <a:p>
            <a:endParaRPr lang="en-US" dirty="0" smtClean="0"/>
          </a:p>
          <a:p>
            <a:r>
              <a:rPr lang="nl-NL" dirty="0" smtClean="0"/>
              <a:t>NB Evaluatie Ladder PBL Monitor iedere 2 jaar</a:t>
            </a:r>
            <a:br>
              <a:rPr lang="nl-NL" dirty="0" smtClean="0"/>
            </a:br>
            <a:r>
              <a:rPr lang="nl-NL" dirty="0" smtClean="0"/>
              <a:t>is een reguliere </a:t>
            </a:r>
            <a:r>
              <a:rPr lang="nl-NL" dirty="0" err="1" smtClean="0"/>
              <a:t>PBL-taak</a:t>
            </a:r>
            <a:r>
              <a:rPr lang="nl-NL" dirty="0" smtClean="0"/>
              <a:t/>
            </a:r>
            <a:br>
              <a:rPr lang="nl-NL" dirty="0" smtClean="0"/>
            </a:br>
            <a:endParaRPr lang="en-US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16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H. Internationaal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Hoe kunnen deze nationale thema’s internationaal vermarkt worden door bedrijven? 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Spelen er op deze thema’s plannen voor Europese richtlijnen die de </a:t>
            </a:r>
            <a:br>
              <a:rPr lang="nl-NL" dirty="0" smtClean="0"/>
            </a:br>
            <a:r>
              <a:rPr lang="nl-NL" dirty="0" smtClean="0"/>
              <a:t>nationale uitvoering van deze thema’s kunnen beïnvloeden? 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Overzicht van recente NL ruimtelijke projecten “</a:t>
            </a:r>
            <a:r>
              <a:rPr lang="nl-NL" dirty="0" err="1" smtClean="0"/>
              <a:t>paradepaardjes</a:t>
            </a:r>
            <a:r>
              <a:rPr lang="nl-NL" dirty="0" smtClean="0"/>
              <a:t>” gericht op een internationaal publiek</a:t>
            </a:r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17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4. Hoe gaan we inkoop SMART regelen?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Raamovereenkomst via Europese aanbesteding &gt; € 134.000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Looptijd 2 jaar 2016-2017 met optie 2x 1 jaar verlenging 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Algemeen: 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- heldere vraagarticulatie </a:t>
            </a:r>
            <a:br>
              <a:rPr lang="nl-NL" dirty="0" smtClean="0"/>
            </a:br>
            <a:r>
              <a:rPr lang="nl-NL" dirty="0" smtClean="0"/>
              <a:t>- nauwkeurige kennisvragen ingedeeld in thema’s</a:t>
            </a:r>
            <a:br>
              <a:rPr lang="nl-NL" dirty="0" smtClean="0"/>
            </a:br>
            <a:r>
              <a:rPr lang="nl-NL" dirty="0" smtClean="0"/>
              <a:t>- omschrijving kennisresultaten en –producten</a:t>
            </a:r>
            <a:br>
              <a:rPr lang="nl-NL" dirty="0" smtClean="0"/>
            </a:br>
            <a:r>
              <a:rPr lang="nl-NL" b="1" dirty="0" smtClean="0"/>
              <a:t/>
            </a:r>
            <a:br>
              <a:rPr lang="nl-NL" b="1" dirty="0" smtClean="0"/>
            </a:b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18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Inkoopprocedure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Voor alle inkopen geldt dat ze moeten voldoen aan: 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1. Objectiviteit </a:t>
            </a:r>
            <a:br>
              <a:rPr lang="nl-NL" dirty="0" smtClean="0"/>
            </a:br>
            <a:r>
              <a:rPr lang="nl-NL" dirty="0" smtClean="0"/>
              <a:t>2. Transparantie: o.a. vooraf </a:t>
            </a:r>
            <a:r>
              <a:rPr lang="nl-NL" dirty="0" err="1" smtClean="0"/>
              <a:t>gunningscriteria</a:t>
            </a:r>
            <a:r>
              <a:rPr lang="nl-NL" dirty="0" smtClean="0"/>
              <a:t> met wegingsfactoren</a:t>
            </a:r>
            <a:br>
              <a:rPr lang="nl-NL" dirty="0" smtClean="0"/>
            </a:br>
            <a:r>
              <a:rPr lang="nl-NL" dirty="0" smtClean="0"/>
              <a:t>3. Proportionaliteit: eisen in verhouding tot de opdracht</a:t>
            </a:r>
          </a:p>
          <a:p>
            <a:pPr>
              <a:buNone/>
            </a:pPr>
            <a:r>
              <a:rPr lang="nl-NL" dirty="0" smtClean="0"/>
              <a:t>	4. Non-discriminatie: gelijke behandeling / gelijk speelveld 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err="1" smtClean="0"/>
              <a:t>Gunningscriteria</a:t>
            </a:r>
            <a:r>
              <a:rPr lang="nl-NL" dirty="0" smtClean="0"/>
              <a:t> economisch meest voordelige inschrijving </a:t>
            </a:r>
            <a:br>
              <a:rPr lang="nl-NL" dirty="0" smtClean="0"/>
            </a:br>
            <a:r>
              <a:rPr lang="nl-NL" dirty="0" smtClean="0"/>
              <a:t>- Prijs </a:t>
            </a:r>
            <a:br>
              <a:rPr lang="nl-NL" dirty="0" smtClean="0"/>
            </a:br>
            <a:r>
              <a:rPr lang="nl-NL" dirty="0" smtClean="0"/>
              <a:t>- Kwaliteit: o.a. kwaliteitproduct, mate van synergie, netwerk en   </a:t>
            </a:r>
          </a:p>
          <a:p>
            <a:pPr>
              <a:buNone/>
            </a:pPr>
            <a:r>
              <a:rPr lang="nl-NL" dirty="0" smtClean="0"/>
              <a:t>       samenwerking.</a:t>
            </a:r>
            <a:br>
              <a:rPr lang="nl-NL" dirty="0" smtClean="0"/>
            </a:br>
            <a:endParaRPr lang="nl-NL" dirty="0" smtClean="0"/>
          </a:p>
          <a:p>
            <a:pPr>
              <a:buNone/>
            </a:pPr>
            <a:r>
              <a:rPr lang="nl-NL" dirty="0" smtClean="0"/>
              <a:t/>
            </a:r>
            <a:br>
              <a:rPr lang="nl-NL" dirty="0" smtClean="0"/>
            </a:br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19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dirty="0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Programma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6725" y="1988840"/>
            <a:ext cx="8401050" cy="4218285"/>
          </a:xfrm>
        </p:spPr>
        <p:txBody>
          <a:bodyPr/>
          <a:lstStyle/>
          <a:p>
            <a:r>
              <a:rPr lang="nl-NL" dirty="0" smtClean="0"/>
              <a:t>13:00 Opening Hermen Borst, </a:t>
            </a:r>
            <a:r>
              <a:rPr lang="nl-NL" dirty="0" err="1" smtClean="0"/>
              <a:t>plv</a:t>
            </a:r>
            <a:r>
              <a:rPr lang="nl-NL" dirty="0" smtClean="0"/>
              <a:t>. directeur Ruimtelijke Ontwikkeling </a:t>
            </a:r>
          </a:p>
          <a:p>
            <a:r>
              <a:rPr lang="nl-NL" dirty="0" smtClean="0"/>
              <a:t>13:05 Kort kennismakingsrondje</a:t>
            </a:r>
          </a:p>
          <a:p>
            <a:r>
              <a:rPr lang="nl-NL" dirty="0" smtClean="0"/>
              <a:t>13:10 Toelichting marktconsultatie </a:t>
            </a:r>
            <a:br>
              <a:rPr lang="nl-NL" dirty="0" smtClean="0"/>
            </a:br>
            <a:r>
              <a:rPr lang="nl-NL" dirty="0" smtClean="0"/>
              <a:t>- Kees de Jong, c</a:t>
            </a:r>
            <a:r>
              <a:rPr lang="en-US" dirty="0" err="1" smtClean="0"/>
              <a:t>oördinator</a:t>
            </a:r>
            <a:r>
              <a:rPr lang="en-US" dirty="0" smtClean="0"/>
              <a:t> </a:t>
            </a:r>
            <a:r>
              <a:rPr lang="en-US" dirty="0" err="1" smtClean="0"/>
              <a:t>Raamovereenkomst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Michael van Scheijndel, </a:t>
            </a:r>
            <a:r>
              <a:rPr lang="en-US" dirty="0" err="1" smtClean="0"/>
              <a:t>adviseur</a:t>
            </a:r>
            <a:r>
              <a:rPr lang="en-US" dirty="0" smtClean="0"/>
              <a:t> </a:t>
            </a:r>
            <a:r>
              <a:rPr lang="en-US" dirty="0" err="1" smtClean="0"/>
              <a:t>Inkoop</a:t>
            </a:r>
            <a:r>
              <a:rPr lang="en-US" dirty="0" smtClean="0"/>
              <a:t> IenM</a:t>
            </a:r>
          </a:p>
          <a:p>
            <a:r>
              <a:rPr lang="nl-NL" dirty="0" smtClean="0"/>
              <a:t>13:35 Kort rondje algemene vragen</a:t>
            </a:r>
          </a:p>
          <a:p>
            <a:r>
              <a:rPr lang="nl-NL" dirty="0" smtClean="0"/>
              <a:t>13:45 Inventarisatie mogelijkheden raamovereenkomst</a:t>
            </a:r>
          </a:p>
          <a:p>
            <a:pPr marL="800100" lvl="1" indent="-342900">
              <a:buAutoNum type="arabicPeriod"/>
            </a:pPr>
            <a:r>
              <a:rPr lang="nl-NL" dirty="0" smtClean="0"/>
              <a:t>Het </a:t>
            </a:r>
            <a:r>
              <a:rPr lang="nl-NL" dirty="0" err="1" smtClean="0"/>
              <a:t>kennismakelen</a:t>
            </a:r>
            <a:r>
              <a:rPr lang="nl-NL" dirty="0" smtClean="0"/>
              <a:t> en adviseren over </a:t>
            </a:r>
            <a:br>
              <a:rPr lang="nl-NL" dirty="0" smtClean="0"/>
            </a:br>
            <a:r>
              <a:rPr lang="nl-NL" dirty="0" smtClean="0"/>
              <a:t>innovatieve kennis en kunde</a:t>
            </a:r>
          </a:p>
          <a:p>
            <a:pPr lvl="1">
              <a:buNone/>
            </a:pPr>
            <a:r>
              <a:rPr lang="nl-NL" dirty="0" smtClean="0"/>
              <a:t>2. Het gezamenlijk ontwikkelen en uittesten van </a:t>
            </a:r>
            <a:br>
              <a:rPr lang="nl-NL" dirty="0" smtClean="0"/>
            </a:br>
            <a:r>
              <a:rPr lang="en-US" dirty="0" err="1" smtClean="0"/>
              <a:t>concepten</a:t>
            </a:r>
            <a:r>
              <a:rPr lang="en-US" dirty="0" smtClean="0"/>
              <a:t> </a:t>
            </a:r>
            <a:r>
              <a:rPr lang="en-US" dirty="0" err="1" smtClean="0"/>
              <a:t>ruimtelijke</a:t>
            </a:r>
            <a:r>
              <a:rPr lang="en-US" dirty="0" smtClean="0"/>
              <a:t> </a:t>
            </a:r>
            <a:r>
              <a:rPr lang="en-US" dirty="0" err="1" smtClean="0"/>
              <a:t>ontwikkeling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3. Community building en </a:t>
            </a:r>
            <a:r>
              <a:rPr lang="en-US" dirty="0" err="1" smtClean="0"/>
              <a:t>burgerparticipatie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online </a:t>
            </a:r>
            <a:r>
              <a:rPr lang="en-US" dirty="0" err="1" smtClean="0"/>
              <a:t>danwel</a:t>
            </a:r>
            <a:r>
              <a:rPr lang="en-US" dirty="0" smtClean="0"/>
              <a:t> offline</a:t>
            </a:r>
          </a:p>
          <a:p>
            <a:r>
              <a:rPr lang="nl-NL" dirty="0" smtClean="0"/>
              <a:t>15:15 Rondvraag en afsluiting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2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</a:t>
            </a:r>
            <a:r>
              <a:rPr lang="en-US" dirty="0" err="1" smtClean="0"/>
              <a:t>Raamovereenkomst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nl-NL" dirty="0" smtClean="0"/>
          </a:p>
          <a:p>
            <a:pPr lvl="0"/>
            <a:r>
              <a:rPr lang="nl-NL" dirty="0" smtClean="0"/>
              <a:t>Bij ‘go’ -besluit:</a:t>
            </a:r>
          </a:p>
          <a:p>
            <a:pPr lvl="0"/>
            <a:endParaRPr lang="nl-NL" dirty="0" smtClean="0"/>
          </a:p>
          <a:p>
            <a:pPr lvl="0"/>
            <a:r>
              <a:rPr lang="nl-NL" sz="1700" dirty="0" smtClean="0"/>
              <a:t>Verslag marktconsultatie – </a:t>
            </a:r>
            <a:r>
              <a:rPr lang="nl-NL" sz="1700" b="1" dirty="0" err="1" smtClean="0"/>
              <a:t>Tenderned.nl</a:t>
            </a:r>
            <a:r>
              <a:rPr lang="nl-NL" dirty="0" smtClean="0"/>
              <a:t>		</a:t>
            </a:r>
            <a:r>
              <a:rPr lang="nl-NL" sz="1400" dirty="0" smtClean="0"/>
              <a:t>juli</a:t>
            </a:r>
          </a:p>
          <a:p>
            <a:pPr lvl="0"/>
            <a:r>
              <a:rPr lang="nl-NL" sz="1700" dirty="0" smtClean="0"/>
              <a:t>Aanbestedingsdocument</a:t>
            </a:r>
            <a:r>
              <a:rPr lang="nl-NL" dirty="0" smtClean="0"/>
              <a:t>				</a:t>
            </a:r>
            <a:r>
              <a:rPr lang="nl-NL" sz="1400" dirty="0" smtClean="0"/>
              <a:t>eind </a:t>
            </a:r>
            <a:r>
              <a:rPr lang="nl-NL" sz="1400" dirty="0" err="1" smtClean="0"/>
              <a:t>sep</a:t>
            </a:r>
            <a:endParaRPr lang="nl-NL" sz="1400" dirty="0" smtClean="0"/>
          </a:p>
          <a:p>
            <a:pPr lvl="0"/>
            <a:r>
              <a:rPr lang="nl-NL" sz="1700" dirty="0" smtClean="0"/>
              <a:t>Nota van Inlichtingen</a:t>
            </a:r>
            <a:r>
              <a:rPr lang="nl-NL" dirty="0" smtClean="0"/>
              <a:t>			                       </a:t>
            </a:r>
            <a:r>
              <a:rPr lang="nl-NL" sz="1400" dirty="0" smtClean="0"/>
              <a:t>half </a:t>
            </a:r>
            <a:r>
              <a:rPr lang="nl-NL" sz="1400" dirty="0" err="1" smtClean="0"/>
              <a:t>okt</a:t>
            </a:r>
            <a:endParaRPr lang="nl-NL" sz="1400" dirty="0" smtClean="0"/>
          </a:p>
          <a:p>
            <a:pPr lvl="0"/>
            <a:r>
              <a:rPr lang="nl-NL" sz="1700" dirty="0" smtClean="0"/>
              <a:t>Offertes, voorlopige gunning, verificatiegesprek            </a:t>
            </a:r>
            <a:r>
              <a:rPr lang="nl-NL" sz="1400" dirty="0" smtClean="0"/>
              <a:t>eind </a:t>
            </a:r>
            <a:r>
              <a:rPr lang="nl-NL" sz="1400" dirty="0" err="1" smtClean="0"/>
              <a:t>nov-begin</a:t>
            </a:r>
            <a:r>
              <a:rPr lang="nl-NL" sz="1400" dirty="0" smtClean="0"/>
              <a:t> </a:t>
            </a:r>
            <a:r>
              <a:rPr lang="nl-NL" sz="1400" dirty="0" err="1" smtClean="0"/>
              <a:t>dec</a:t>
            </a:r>
            <a:endParaRPr lang="nl-NL" sz="1400" dirty="0" smtClean="0"/>
          </a:p>
          <a:p>
            <a:pPr lvl="0"/>
            <a:r>
              <a:rPr lang="nl-NL" sz="1700" dirty="0" smtClean="0"/>
              <a:t>Definitieve Raamovereenkomst opstellen/goedkeuren    </a:t>
            </a:r>
            <a:r>
              <a:rPr lang="nl-NL" sz="1400" dirty="0" smtClean="0"/>
              <a:t>begin </a:t>
            </a:r>
            <a:r>
              <a:rPr lang="nl-NL" sz="1400" dirty="0" err="1" smtClean="0"/>
              <a:t>dec</a:t>
            </a:r>
            <a:endParaRPr lang="en-US" sz="1400" dirty="0" smtClean="0"/>
          </a:p>
          <a:p>
            <a:pPr lvl="0"/>
            <a:r>
              <a:rPr lang="nl-NL" sz="1700" dirty="0" smtClean="0"/>
              <a:t>Ondertekening Raamovereenkomst </a:t>
            </a:r>
            <a:r>
              <a:rPr lang="nl-NL" dirty="0" smtClean="0"/>
              <a:t>			</a:t>
            </a:r>
            <a:r>
              <a:rPr lang="nl-NL" sz="1400" dirty="0" smtClean="0"/>
              <a:t> half </a:t>
            </a:r>
            <a:r>
              <a:rPr lang="nl-NL" sz="1400" dirty="0" err="1" smtClean="0"/>
              <a:t>dec</a:t>
            </a:r>
            <a:endParaRPr lang="nl-NL" sz="1400" dirty="0" smtClean="0"/>
          </a:p>
          <a:p>
            <a:pPr lvl="0"/>
            <a:r>
              <a:rPr lang="nl-NL" sz="1700" dirty="0" smtClean="0"/>
              <a:t>Inwerkingtreding Raamovereenkomst </a:t>
            </a:r>
            <a:r>
              <a:rPr lang="nl-NL" dirty="0" smtClean="0"/>
              <a:t>			 </a:t>
            </a:r>
            <a:r>
              <a:rPr lang="nl-NL" sz="1400" dirty="0" smtClean="0"/>
              <a:t>1-1-2016</a:t>
            </a:r>
            <a:endParaRPr lang="en-US" sz="1400" dirty="0" smtClean="0"/>
          </a:p>
          <a:p>
            <a:pPr lvl="0"/>
            <a:endParaRPr lang="en-US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20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293813"/>
            <a:ext cx="6744866" cy="492125"/>
          </a:xfrm>
        </p:spPr>
        <p:txBody>
          <a:bodyPr/>
          <a:lstStyle/>
          <a:p>
            <a:r>
              <a:rPr lang="nl-NL" dirty="0" smtClean="0"/>
              <a:t>5. Vragen en discussie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nl-NL" dirty="0" smtClean="0"/>
              <a:t>Kan Raamovereenkomst </a:t>
            </a:r>
            <a:r>
              <a:rPr lang="nl-NL" dirty="0" err="1" smtClean="0"/>
              <a:t>SMART-er</a:t>
            </a:r>
            <a:r>
              <a:rPr lang="nl-NL" dirty="0" smtClean="0"/>
              <a:t>, sneller en goedkoper werken en is synergie in gezamenlijke kennisvragen haalbaar?</a:t>
            </a:r>
            <a:br>
              <a:rPr lang="nl-NL" dirty="0" smtClean="0"/>
            </a:br>
            <a:endParaRPr lang="nl-NL" dirty="0" smtClean="0"/>
          </a:p>
          <a:p>
            <a:pPr>
              <a:buFont typeface="+mj-lt"/>
              <a:buAutoNum type="arabicPeriod"/>
            </a:pPr>
            <a:r>
              <a:rPr lang="nl-NL" dirty="0" smtClean="0"/>
              <a:t>Keuze </a:t>
            </a:r>
            <a:br>
              <a:rPr lang="nl-NL" dirty="0" smtClean="0"/>
            </a:br>
            <a:r>
              <a:rPr lang="nl-NL" dirty="0" smtClean="0"/>
              <a:t>- 1 gebundelde Raamovereenkomst voor max. synergie</a:t>
            </a:r>
            <a:br>
              <a:rPr lang="nl-NL" dirty="0" smtClean="0"/>
            </a:br>
            <a:r>
              <a:rPr lang="nl-NL" dirty="0" smtClean="0"/>
              <a:t>- Benoemen van aparte percelen per type activiteit </a:t>
            </a:r>
            <a:br>
              <a:rPr lang="nl-NL" dirty="0" smtClean="0"/>
            </a:br>
            <a:endParaRPr lang="nl-NL" dirty="0" smtClean="0"/>
          </a:p>
          <a:p>
            <a:pPr>
              <a:buFont typeface="+mj-lt"/>
              <a:buAutoNum type="arabicPeriod"/>
            </a:pPr>
            <a:r>
              <a:rPr lang="nl-NL" dirty="0" smtClean="0"/>
              <a:t>Inventarisatierondje marktinteresse bij </a:t>
            </a:r>
            <a:br>
              <a:rPr lang="nl-NL" dirty="0" smtClean="0"/>
            </a:br>
            <a:r>
              <a:rPr lang="nl-NL" dirty="0" smtClean="0"/>
              <a:t>a. Het </a:t>
            </a:r>
            <a:r>
              <a:rPr lang="nl-NL" dirty="0" err="1" smtClean="0"/>
              <a:t>kennismakelen</a:t>
            </a:r>
            <a:r>
              <a:rPr lang="nl-NL" dirty="0" smtClean="0"/>
              <a:t> en adviseren over innovatieve kennis en kunde</a:t>
            </a:r>
            <a:br>
              <a:rPr lang="nl-NL" dirty="0" smtClean="0"/>
            </a:br>
            <a:r>
              <a:rPr lang="nl-NL" dirty="0" smtClean="0"/>
              <a:t>b. Het gezamenlijk ontwikkelen en uittesten van </a:t>
            </a:r>
            <a:r>
              <a:rPr lang="en-US" dirty="0" err="1" smtClean="0"/>
              <a:t>concepten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c. Community building en </a:t>
            </a:r>
            <a:r>
              <a:rPr lang="en-US" dirty="0" err="1" smtClean="0"/>
              <a:t>burgerparticipatie</a:t>
            </a:r>
            <a:r>
              <a:rPr lang="en-US" dirty="0" smtClean="0"/>
              <a:t> online </a:t>
            </a:r>
            <a:r>
              <a:rPr lang="en-US" dirty="0" err="1" smtClean="0"/>
              <a:t>danwel</a:t>
            </a:r>
            <a:r>
              <a:rPr lang="en-US" dirty="0" smtClean="0"/>
              <a:t> offline</a:t>
            </a:r>
            <a:br>
              <a:rPr lang="en-US" dirty="0" smtClean="0"/>
            </a:br>
            <a:endParaRPr lang="en-US" dirty="0" smtClean="0"/>
          </a:p>
          <a:p>
            <a:pPr>
              <a:buFont typeface="+mj-lt"/>
              <a:buAutoNum type="arabicPeriod"/>
            </a:pPr>
            <a:r>
              <a:rPr lang="en-US" dirty="0" err="1" smtClean="0"/>
              <a:t>Inventarisatierondje</a:t>
            </a:r>
            <a:r>
              <a:rPr lang="en-US" dirty="0" smtClean="0"/>
              <a:t> </a:t>
            </a:r>
            <a:r>
              <a:rPr lang="en-US" dirty="0" err="1" smtClean="0"/>
              <a:t>marktinteresse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de </a:t>
            </a:r>
            <a:r>
              <a:rPr lang="en-US" dirty="0" err="1" smtClean="0"/>
              <a:t>beleidsthema’s</a:t>
            </a:r>
            <a:endParaRPr lang="en-US" dirty="0" smtClean="0"/>
          </a:p>
          <a:p>
            <a:pPr>
              <a:buFont typeface="+mj-lt"/>
              <a:buAutoNum type="arabicPeriod"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21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+mj-lt"/>
              <a:buAutoNum type="arabicPeriod"/>
            </a:pPr>
            <a:endParaRPr lang="nl-NL" dirty="0" smtClean="0"/>
          </a:p>
          <a:p>
            <a:pPr lvl="0">
              <a:buFont typeface="+mj-lt"/>
              <a:buAutoNum type="alphaUcPeriod"/>
            </a:pPr>
            <a:r>
              <a:rPr lang="nl-NL" dirty="0" smtClean="0"/>
              <a:t>Omgevingswet 					</a:t>
            </a:r>
          </a:p>
          <a:p>
            <a:pPr lvl="0">
              <a:buFont typeface="+mj-lt"/>
              <a:buAutoNum type="alphaUcPeriod"/>
            </a:pPr>
            <a:r>
              <a:rPr lang="nl-NL" dirty="0" smtClean="0"/>
              <a:t>Nationale Omgevingsvisie NOVI			</a:t>
            </a:r>
          </a:p>
          <a:p>
            <a:pPr lvl="0">
              <a:buFont typeface="+mj-lt"/>
              <a:buAutoNum type="alphaUcPeriod"/>
            </a:pPr>
            <a:r>
              <a:rPr lang="nl-NL" dirty="0" smtClean="0"/>
              <a:t>Ruimtelijke adaptatie</a:t>
            </a:r>
          </a:p>
          <a:p>
            <a:pPr lvl="0">
              <a:buFont typeface="+mj-lt"/>
              <a:buAutoNum type="alphaUcPeriod"/>
            </a:pPr>
            <a:r>
              <a:rPr lang="nl-NL" dirty="0" smtClean="0"/>
              <a:t>Smart Cities 					</a:t>
            </a:r>
          </a:p>
          <a:p>
            <a:pPr lvl="0">
              <a:buFont typeface="+mj-lt"/>
              <a:buAutoNum type="alphaUcPeriod"/>
            </a:pPr>
            <a:r>
              <a:rPr lang="nl-NL" dirty="0" smtClean="0"/>
              <a:t>Grondbeleid  					</a:t>
            </a:r>
          </a:p>
          <a:p>
            <a:pPr lvl="0">
              <a:buFont typeface="+mj-lt"/>
              <a:buAutoNum type="alphaUcPeriod"/>
            </a:pPr>
            <a:r>
              <a:rPr lang="nl-NL" dirty="0" smtClean="0"/>
              <a:t>Krimp/Leegstand 		</a:t>
            </a:r>
          </a:p>
          <a:p>
            <a:pPr lvl="0">
              <a:buFont typeface="+mj-lt"/>
              <a:buAutoNum type="alphaUcPeriod"/>
            </a:pPr>
            <a:r>
              <a:rPr lang="nl-NL" dirty="0" smtClean="0"/>
              <a:t>Ladder duurzame verstedelijking   			</a:t>
            </a:r>
          </a:p>
          <a:p>
            <a:pPr lvl="0">
              <a:buFont typeface="+mj-lt"/>
              <a:buAutoNum type="alphaUcPeriod"/>
            </a:pPr>
            <a:r>
              <a:rPr lang="nl-NL" dirty="0" smtClean="0"/>
              <a:t>Internationaal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22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Inventarisatierondje thema’s</a:t>
            </a:r>
            <a:endParaRPr lang="nl-NL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A. Omgevingswet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Thema’s: energie, voedsel, water, innovatie </a:t>
            </a:r>
            <a:r>
              <a:rPr lang="nl-NL" dirty="0" err="1" smtClean="0"/>
              <a:t>b.v</a:t>
            </a:r>
            <a:r>
              <a:rPr lang="nl-NL" dirty="0" smtClean="0"/>
              <a:t>. herstructurering, leegstand</a:t>
            </a:r>
            <a:br>
              <a:rPr lang="nl-NL" dirty="0" smtClean="0"/>
            </a:br>
            <a:endParaRPr lang="en-US" dirty="0" smtClean="0"/>
          </a:p>
          <a:p>
            <a:r>
              <a:rPr lang="nl-NL" dirty="0" smtClean="0"/>
              <a:t>Gebruikerspanel grondeigendom / stedelijke herverkaveling</a:t>
            </a:r>
            <a:br>
              <a:rPr lang="nl-NL" dirty="0" smtClean="0"/>
            </a:br>
            <a:endParaRPr lang="en-US" dirty="0" smtClean="0"/>
          </a:p>
          <a:p>
            <a:r>
              <a:rPr lang="nl-NL" dirty="0" smtClean="0"/>
              <a:t>Handleiding </a:t>
            </a:r>
            <a:r>
              <a:rPr lang="nl-NL" dirty="0" err="1" smtClean="0"/>
              <a:t>bovenwijkse</a:t>
            </a:r>
            <a:r>
              <a:rPr lang="nl-NL" dirty="0" smtClean="0"/>
              <a:t> voorzieningen VNG</a:t>
            </a:r>
          </a:p>
          <a:p>
            <a:endParaRPr lang="nl-NL" dirty="0" smtClean="0"/>
          </a:p>
          <a:p>
            <a:r>
              <a:rPr lang="nl-NL" dirty="0" smtClean="0"/>
              <a:t>Handleiding lokaal belastingregime</a:t>
            </a:r>
            <a:endParaRPr lang="en-US" dirty="0" smtClean="0"/>
          </a:p>
          <a:p>
            <a:endParaRPr lang="nl-NL" b="1" dirty="0" smtClean="0"/>
          </a:p>
          <a:p>
            <a:r>
              <a:rPr lang="nl-NL" dirty="0" smtClean="0"/>
              <a:t>Botsproef Omgevingskwaliteit: </a:t>
            </a:r>
            <a:br>
              <a:rPr lang="nl-NL" dirty="0" smtClean="0"/>
            </a:br>
            <a:r>
              <a:rPr lang="nl-NL" dirty="0" smtClean="0"/>
              <a:t>visie, urgentie en ruimtelijk programma 2016</a:t>
            </a:r>
          </a:p>
          <a:p>
            <a:endParaRPr lang="nl-NL" dirty="0" smtClean="0"/>
          </a:p>
          <a:p>
            <a:pPr>
              <a:buNone/>
            </a:pP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endParaRPr lang="en-US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23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B. Nationale Omgevingsvisie NOVI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Debatten</a:t>
            </a:r>
          </a:p>
          <a:p>
            <a:endParaRPr lang="en-US" dirty="0" smtClean="0"/>
          </a:p>
          <a:p>
            <a:r>
              <a:rPr lang="nl-NL" dirty="0" smtClean="0"/>
              <a:t>Beheren </a:t>
            </a:r>
            <a:r>
              <a:rPr lang="nl-NL" dirty="0" err="1" smtClean="0"/>
              <a:t>Communities</a:t>
            </a:r>
            <a:r>
              <a:rPr lang="nl-NL" dirty="0" smtClean="0"/>
              <a:t> of </a:t>
            </a:r>
            <a:r>
              <a:rPr lang="nl-NL" dirty="0" err="1" smtClean="0"/>
              <a:t>Practise</a:t>
            </a:r>
            <a:r>
              <a:rPr lang="nl-NL" dirty="0" smtClean="0"/>
              <a:t> </a:t>
            </a:r>
          </a:p>
          <a:p>
            <a:endParaRPr lang="nl-NL" dirty="0" smtClean="0"/>
          </a:p>
          <a:p>
            <a:r>
              <a:rPr lang="nl-NL" dirty="0" smtClean="0"/>
              <a:t>Communicatie vormgeven/beheren</a:t>
            </a:r>
          </a:p>
          <a:p>
            <a:endParaRPr lang="nl-NL" dirty="0" smtClean="0"/>
          </a:p>
          <a:p>
            <a:r>
              <a:rPr lang="nl-NL" dirty="0" smtClean="0"/>
              <a:t>Maatschappelijke ontwikkelingen</a:t>
            </a:r>
            <a:endParaRPr lang="en-US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24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C. Ruimtelijke adaptatie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Deltabeslissing Ruimtelijke adaptatie: Klimaatbestendige Steden </a:t>
            </a:r>
          </a:p>
          <a:p>
            <a:endParaRPr lang="nl-NL" dirty="0" smtClean="0"/>
          </a:p>
          <a:p>
            <a:r>
              <a:rPr lang="nl-NL" dirty="0" smtClean="0"/>
              <a:t>Organisatie interactieve themabijeenkomsten met kennis van het netwerk (zowel van overheidsorganisaties als marktpartijen)</a:t>
            </a:r>
          </a:p>
          <a:p>
            <a:endParaRPr lang="nl-NL" dirty="0" smtClean="0"/>
          </a:p>
          <a:p>
            <a:r>
              <a:rPr lang="nl-NL" dirty="0" smtClean="0"/>
              <a:t>Mogelijke thema’s: </a:t>
            </a:r>
            <a:br>
              <a:rPr lang="nl-NL" dirty="0" smtClean="0"/>
            </a:br>
            <a:r>
              <a:rPr lang="nl-NL" dirty="0" smtClean="0"/>
              <a:t>hittestress, droogte, wateroverlast, overstromingsrisico, klimaatbestendige stad, vitaal en kwetsbare functies, </a:t>
            </a:r>
            <a:r>
              <a:rPr lang="nl-NL" dirty="0" err="1" smtClean="0"/>
              <a:t>meerlaagsveiligheid</a:t>
            </a:r>
            <a:r>
              <a:rPr lang="nl-NL" dirty="0" smtClean="0"/>
              <a:t>, financiering, </a:t>
            </a:r>
            <a:r>
              <a:rPr lang="nl-NL" dirty="0" err="1" smtClean="0"/>
              <a:t>governance</a:t>
            </a:r>
            <a:r>
              <a:rPr lang="nl-NL" dirty="0" smtClean="0"/>
              <a:t>, kennis en innovatie, impactprojecten 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Kennisportaal Ruimtelijke adaptatie actualiseren (zie </a:t>
            </a:r>
            <a:r>
              <a:rPr lang="nl-NL" dirty="0" err="1" smtClean="0"/>
              <a:t>www.ruimtelijkeadaptatie.nl</a:t>
            </a:r>
            <a:r>
              <a:rPr lang="nl-NL" dirty="0" smtClean="0"/>
              <a:t>) </a:t>
            </a:r>
          </a:p>
          <a:p>
            <a:endParaRPr lang="nl-NL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25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D. Smart Cities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Het delen van praktijkervaringen, zodat partijen van elkaar kunnen leren (en opschaling kan plaatsvinden)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Het signaleren van knelpunten/vraagstukken in de praktijk waar het Rijk een rol kan pakken (in beleid en wet- en regelgeving)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Kennis delen/makelen over de consequenties van digitalisering / nieuwe technologieën voor de fysieke inrichting en infrastructuur in de toekomst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Het informeren van steden en andere partijen over relevante ontwikkelingen, bijvoorbeeld binnen de EU (EIP Smart Cities, </a:t>
            </a:r>
            <a:r>
              <a:rPr lang="nl-NL" dirty="0" err="1" smtClean="0"/>
              <a:t>calls</a:t>
            </a:r>
            <a:r>
              <a:rPr lang="nl-NL" dirty="0" smtClean="0"/>
              <a:t> Horizon2020) of wetenschap (bv SURF), of </a:t>
            </a:r>
            <a:r>
              <a:rPr lang="nl-NL" dirty="0" err="1" smtClean="0"/>
              <a:t>events</a:t>
            </a:r>
            <a:endParaRPr lang="nl-NL" dirty="0" smtClean="0"/>
          </a:p>
          <a:p>
            <a:pPr>
              <a:buNone/>
            </a:pPr>
            <a:r>
              <a:rPr lang="nl-NL" b="1" dirty="0" smtClean="0"/>
              <a:t/>
            </a:r>
            <a:br>
              <a:rPr lang="nl-NL" b="1" dirty="0" smtClean="0"/>
            </a:br>
            <a:r>
              <a:rPr lang="nl-NL" b="1" dirty="0" smtClean="0"/>
              <a:t/>
            </a:r>
            <a:br>
              <a:rPr lang="nl-NL" b="1" dirty="0" smtClean="0"/>
            </a:br>
            <a:r>
              <a:rPr lang="nl-NL" b="1" dirty="0" smtClean="0"/>
              <a:t/>
            </a:r>
            <a:br>
              <a:rPr lang="nl-NL" b="1" dirty="0" smtClean="0"/>
            </a:br>
            <a:r>
              <a:rPr lang="nl-NL" b="1" dirty="0" smtClean="0"/>
              <a:t/>
            </a:r>
            <a:br>
              <a:rPr lang="nl-NL" b="1" dirty="0" smtClean="0"/>
            </a:b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26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E. Grondbeleid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Kennisontwikkeling grondeigendom</a:t>
            </a:r>
          </a:p>
          <a:p>
            <a:endParaRPr lang="nl-NL" dirty="0" smtClean="0"/>
          </a:p>
          <a:p>
            <a:r>
              <a:rPr lang="nl-NL" dirty="0" smtClean="0"/>
              <a:t>Focus op </a:t>
            </a:r>
            <a:r>
              <a:rPr lang="nl-NL" dirty="0" err="1" smtClean="0"/>
              <a:t>faciliterend</a:t>
            </a:r>
            <a:r>
              <a:rPr lang="nl-NL" dirty="0" smtClean="0"/>
              <a:t> grondbeleid en stedelijke herverkaveling 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Implementatie</a:t>
            </a:r>
          </a:p>
          <a:p>
            <a:endParaRPr lang="nl-NL" dirty="0" smtClean="0"/>
          </a:p>
          <a:p>
            <a:r>
              <a:rPr lang="nl-NL" dirty="0" smtClean="0"/>
              <a:t>Communicatie en kennisoverdracht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27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F. Krimp / Leegstand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Aanpak leegstand </a:t>
            </a:r>
          </a:p>
          <a:p>
            <a:endParaRPr lang="nl-NL" dirty="0" smtClean="0"/>
          </a:p>
          <a:p>
            <a:r>
              <a:rPr lang="nl-NL" dirty="0" smtClean="0"/>
              <a:t>Nieuwe financieringsvormen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28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G. Ladder duurzame verstedelijking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Herschrijven handleiding Ladder </a:t>
            </a:r>
          </a:p>
          <a:p>
            <a:endParaRPr lang="en-US" dirty="0" smtClean="0"/>
          </a:p>
          <a:p>
            <a:r>
              <a:rPr lang="nl-NL" dirty="0" smtClean="0"/>
              <a:t>Communicatie bestuurlijk provincie / gemeenten </a:t>
            </a:r>
            <a:br>
              <a:rPr lang="nl-NL" dirty="0" smtClean="0"/>
            </a:br>
            <a:r>
              <a:rPr lang="nl-NL" dirty="0" smtClean="0"/>
              <a:t>(juridisch en beleidsmatig) </a:t>
            </a:r>
          </a:p>
          <a:p>
            <a:endParaRPr lang="en-US" dirty="0" smtClean="0"/>
          </a:p>
          <a:p>
            <a:r>
              <a:rPr lang="nl-NL" dirty="0" smtClean="0"/>
              <a:t>NB Evaluatie Ladder PBL Monitor iedere 2 jaar</a:t>
            </a:r>
            <a:br>
              <a:rPr lang="nl-NL" dirty="0" smtClean="0"/>
            </a:br>
            <a:r>
              <a:rPr lang="nl-NL" dirty="0" smtClean="0"/>
              <a:t>is een reguliere </a:t>
            </a:r>
            <a:r>
              <a:rPr lang="nl-NL" dirty="0" err="1" smtClean="0"/>
              <a:t>PBL-taak</a:t>
            </a:r>
            <a:r>
              <a:rPr lang="nl-NL" dirty="0" smtClean="0"/>
              <a:t/>
            </a:r>
            <a:br>
              <a:rPr lang="nl-NL" dirty="0" smtClean="0"/>
            </a:br>
            <a:endParaRPr lang="en-US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29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Toelichting</a:t>
            </a:r>
            <a:r>
              <a:rPr lang="en-US" dirty="0" smtClean="0"/>
              <a:t> </a:t>
            </a:r>
            <a:r>
              <a:rPr lang="en-US" dirty="0" err="1" smtClean="0"/>
              <a:t>Raamovereenkomst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endParaRPr lang="nl-NL" dirty="0" smtClean="0"/>
          </a:p>
          <a:p>
            <a:pPr>
              <a:buFont typeface="+mj-lt"/>
              <a:buAutoNum type="arabicPeriod"/>
            </a:pPr>
            <a:r>
              <a:rPr lang="nl-NL" dirty="0" smtClean="0"/>
              <a:t>Aanleiding </a:t>
            </a:r>
            <a:br>
              <a:rPr lang="nl-NL" dirty="0" smtClean="0"/>
            </a:br>
            <a:endParaRPr lang="nl-NL" dirty="0" smtClean="0"/>
          </a:p>
          <a:p>
            <a:pPr>
              <a:buFont typeface="+mj-lt"/>
              <a:buAutoNum type="arabicPeriod"/>
            </a:pPr>
            <a:r>
              <a:rPr lang="nl-NL" dirty="0" smtClean="0"/>
              <a:t>Structuur Raamovereenkomst </a:t>
            </a:r>
          </a:p>
          <a:p>
            <a:pPr>
              <a:buFont typeface="+mj-lt"/>
              <a:buAutoNum type="arabicPeriod"/>
            </a:pPr>
            <a:endParaRPr lang="nl-NL" dirty="0" smtClean="0"/>
          </a:p>
          <a:p>
            <a:pPr>
              <a:buFont typeface="+mj-lt"/>
              <a:buAutoNum type="arabicPeriod"/>
            </a:pPr>
            <a:r>
              <a:rPr lang="nl-NL" dirty="0" smtClean="0"/>
              <a:t>Welke kennisvragen zijn actueel en urgent?</a:t>
            </a:r>
          </a:p>
          <a:p>
            <a:pPr>
              <a:buFont typeface="+mj-lt"/>
              <a:buAutoNum type="arabicPeriod"/>
            </a:pPr>
            <a:endParaRPr lang="nl-NL" dirty="0" smtClean="0"/>
          </a:p>
          <a:p>
            <a:pPr>
              <a:buFont typeface="+mj-lt"/>
              <a:buAutoNum type="arabicPeriod"/>
            </a:pPr>
            <a:r>
              <a:rPr lang="nl-NL" dirty="0" smtClean="0"/>
              <a:t>Hoe gaan we inkoop SMART regelen?</a:t>
            </a:r>
            <a:br>
              <a:rPr lang="nl-NL" dirty="0" smtClean="0"/>
            </a:br>
            <a:endParaRPr lang="nl-NL" dirty="0" smtClean="0"/>
          </a:p>
          <a:p>
            <a:pPr>
              <a:buFont typeface="+mj-lt"/>
              <a:buAutoNum type="arabicPeriod"/>
            </a:pPr>
            <a:r>
              <a:rPr lang="nl-NL" dirty="0" smtClean="0"/>
              <a:t>Vragen en discussie</a:t>
            </a:r>
          </a:p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3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H. Internationaal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Hoe kunnen deze nationale thema’s internationaal vermarkt worden door bedrijven? 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Spelen er op deze thema’s plannen voor Europese richtlijnen die de </a:t>
            </a:r>
            <a:br>
              <a:rPr lang="nl-NL" dirty="0" smtClean="0"/>
            </a:br>
            <a:r>
              <a:rPr lang="nl-NL" dirty="0" smtClean="0"/>
              <a:t>nationale uitvoering van deze thema’s kunnen beïnvloeden? 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Overzicht van recente NL ruimtelijke projecten “</a:t>
            </a:r>
            <a:r>
              <a:rPr lang="nl-NL" dirty="0" err="1" smtClean="0"/>
              <a:t>paradepaardjes</a:t>
            </a:r>
            <a:r>
              <a:rPr lang="nl-NL" dirty="0" smtClean="0"/>
              <a:t>” gericht op een internationaal publiek</a:t>
            </a:r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30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 Aanleiding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b="1" dirty="0" smtClean="0"/>
              <a:t>Algemene trends </a:t>
            </a:r>
          </a:p>
          <a:p>
            <a:r>
              <a:rPr lang="nl-NL" dirty="0" smtClean="0"/>
              <a:t>Omslag van subsidie naar opdrachten</a:t>
            </a:r>
          </a:p>
          <a:p>
            <a:r>
              <a:rPr lang="nl-NL" dirty="0" smtClean="0"/>
              <a:t>Geen ‘gedwongen winkelnering’ maar kies de beste partij</a:t>
            </a:r>
          </a:p>
          <a:p>
            <a:r>
              <a:rPr lang="nl-NL" dirty="0" smtClean="0"/>
              <a:t>SMART vraagarticulatie incl. samenhang </a:t>
            </a:r>
            <a:r>
              <a:rPr lang="nl-NL" dirty="0" err="1" smtClean="0"/>
              <a:t>IenM-breed</a:t>
            </a:r>
            <a:r>
              <a:rPr lang="nl-NL" dirty="0" smtClean="0"/>
              <a:t> </a:t>
            </a:r>
          </a:p>
          <a:p>
            <a:r>
              <a:rPr lang="nl-NL" dirty="0" smtClean="0"/>
              <a:t>Open concurrentiestelling: state of the art opdrachtverlening </a:t>
            </a:r>
          </a:p>
          <a:p>
            <a:endParaRPr lang="nl-NL" dirty="0" smtClean="0"/>
          </a:p>
          <a:p>
            <a:pPr>
              <a:buNone/>
            </a:pPr>
            <a:r>
              <a:rPr lang="nl-NL" b="1" dirty="0" smtClean="0"/>
              <a:t>Raamovereenkomst</a:t>
            </a:r>
          </a:p>
          <a:p>
            <a:pPr>
              <a:buNone/>
            </a:pPr>
            <a:r>
              <a:rPr lang="nl-NL" dirty="0" smtClean="0"/>
              <a:t>Minister besluit: </a:t>
            </a:r>
          </a:p>
          <a:p>
            <a:r>
              <a:rPr lang="nl-NL" dirty="0" smtClean="0"/>
              <a:t>Overstap naar (gebundelde) opdrachtverlening </a:t>
            </a:r>
          </a:p>
          <a:p>
            <a:r>
              <a:rPr lang="nl-NL" dirty="0" smtClean="0"/>
              <a:t>Voorbereiden raamovereenkomst inkoop, start per 1-1-2016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4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2. Structuur Raamovereenkomst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b="1" dirty="0" smtClean="0"/>
              <a:t>Nut en noodzaak Raamovereenkomst</a:t>
            </a:r>
          </a:p>
          <a:p>
            <a:r>
              <a:rPr lang="nl-NL" dirty="0" smtClean="0"/>
              <a:t>Verdere verzakelijking bij </a:t>
            </a:r>
            <a:r>
              <a:rPr lang="nl-NL" dirty="0" err="1" smtClean="0"/>
              <a:t>opdracht-overeenkomsten</a:t>
            </a:r>
            <a:endParaRPr lang="nl-NL" dirty="0" smtClean="0"/>
          </a:p>
          <a:p>
            <a:r>
              <a:rPr lang="nl-NL" dirty="0" smtClean="0"/>
              <a:t>Legitimatie opdracht boven </a:t>
            </a:r>
            <a:r>
              <a:rPr lang="nl-NL" dirty="0" err="1" smtClean="0"/>
              <a:t>EU-aanbestedingslimiet</a:t>
            </a:r>
            <a:r>
              <a:rPr lang="nl-NL" dirty="0" smtClean="0"/>
              <a:t> € 134.000</a:t>
            </a:r>
          </a:p>
          <a:p>
            <a:pPr lvl="0"/>
            <a:r>
              <a:rPr lang="nl-NL" dirty="0" smtClean="0"/>
              <a:t>Snel schakelen maatwerk slimme open uitvraag 3 </a:t>
            </a:r>
            <a:r>
              <a:rPr lang="nl-NL" i="1" dirty="0" err="1" smtClean="0">
                <a:solidFill>
                  <a:srgbClr val="C00000"/>
                </a:solidFill>
              </a:rPr>
              <a:t>preferred</a:t>
            </a:r>
            <a:r>
              <a:rPr lang="nl-NL" i="1" dirty="0" smtClean="0">
                <a:solidFill>
                  <a:srgbClr val="C00000"/>
                </a:solidFill>
              </a:rPr>
              <a:t> </a:t>
            </a:r>
            <a:r>
              <a:rPr lang="nl-NL" i="1" dirty="0" err="1" smtClean="0">
                <a:solidFill>
                  <a:srgbClr val="C00000"/>
                </a:solidFill>
              </a:rPr>
              <a:t>suppliers</a:t>
            </a:r>
            <a:r>
              <a:rPr lang="nl-NL" dirty="0" smtClean="0">
                <a:solidFill>
                  <a:srgbClr val="C00000"/>
                </a:solidFill>
              </a:rPr>
              <a:t> </a:t>
            </a:r>
            <a:r>
              <a:rPr lang="nl-NL" dirty="0" smtClean="0"/>
              <a:t> en 1-3 </a:t>
            </a:r>
            <a:r>
              <a:rPr lang="nl-NL" i="1" dirty="0" smtClean="0">
                <a:solidFill>
                  <a:srgbClr val="C00000"/>
                </a:solidFill>
              </a:rPr>
              <a:t>overige partijen</a:t>
            </a:r>
            <a:r>
              <a:rPr lang="nl-NL" dirty="0" smtClean="0"/>
              <a:t> </a:t>
            </a:r>
            <a:br>
              <a:rPr lang="nl-NL" dirty="0" smtClean="0"/>
            </a:br>
            <a:endParaRPr lang="en-US" dirty="0" smtClean="0"/>
          </a:p>
          <a:p>
            <a:pPr lvl="0">
              <a:buNone/>
            </a:pPr>
            <a:r>
              <a:rPr lang="nl-NL" b="1" dirty="0" smtClean="0"/>
              <a:t>Doel Raamovereenkomst</a:t>
            </a:r>
            <a:endParaRPr lang="nl-NL" dirty="0" smtClean="0"/>
          </a:p>
          <a:p>
            <a:r>
              <a:rPr lang="nl-NL" dirty="0" smtClean="0"/>
              <a:t>Vorming en implementatie van </a:t>
            </a:r>
            <a:r>
              <a:rPr lang="nl-NL" i="1" dirty="0" smtClean="0">
                <a:solidFill>
                  <a:srgbClr val="C00000"/>
                </a:solidFill>
              </a:rPr>
              <a:t>ruimtelijk ontwikkelingsbeleid</a:t>
            </a:r>
            <a:r>
              <a:rPr lang="nl-NL" dirty="0" smtClean="0"/>
              <a:t> </a:t>
            </a:r>
          </a:p>
          <a:p>
            <a:r>
              <a:rPr lang="nl-NL" i="1" dirty="0" smtClean="0">
                <a:solidFill>
                  <a:srgbClr val="C00000"/>
                </a:solidFill>
              </a:rPr>
              <a:t>Adviseren, </a:t>
            </a:r>
            <a:r>
              <a:rPr lang="nl-NL" dirty="0" smtClean="0"/>
              <a:t>ontwikkelen en </a:t>
            </a:r>
            <a:r>
              <a:rPr lang="nl-NL" i="1" dirty="0" err="1" smtClean="0">
                <a:solidFill>
                  <a:srgbClr val="C00000"/>
                </a:solidFill>
              </a:rPr>
              <a:t>cocreëren</a:t>
            </a:r>
            <a:r>
              <a:rPr lang="nl-NL" i="1" dirty="0" smtClean="0">
                <a:solidFill>
                  <a:srgbClr val="C00000"/>
                </a:solidFill>
              </a:rPr>
              <a:t> </a:t>
            </a:r>
            <a:r>
              <a:rPr lang="nl-NL" dirty="0" smtClean="0"/>
              <a:t>(</a:t>
            </a:r>
            <a:r>
              <a:rPr lang="nl-NL" dirty="0" err="1" smtClean="0"/>
              <a:t>beleids</a:t>
            </a:r>
            <a:r>
              <a:rPr lang="nl-NL" dirty="0" smtClean="0"/>
              <a:t>)concepten  </a:t>
            </a:r>
          </a:p>
          <a:p>
            <a:r>
              <a:rPr lang="nl-NL" dirty="0" smtClean="0"/>
              <a:t>Beschikken over en benutten van relevante </a:t>
            </a:r>
            <a:r>
              <a:rPr lang="nl-NL" i="1" dirty="0" smtClean="0">
                <a:solidFill>
                  <a:srgbClr val="C00000"/>
                </a:solidFill>
              </a:rPr>
              <a:t>netwerken</a:t>
            </a:r>
          </a:p>
          <a:p>
            <a:r>
              <a:rPr lang="nl-NL" dirty="0" smtClean="0"/>
              <a:t>Relevante </a:t>
            </a:r>
            <a:r>
              <a:rPr lang="nl-NL" i="1" dirty="0" smtClean="0">
                <a:solidFill>
                  <a:srgbClr val="C00000"/>
                </a:solidFill>
              </a:rPr>
              <a:t>kennis en kunde makelen </a:t>
            </a:r>
            <a:r>
              <a:rPr lang="nl-NL" dirty="0" smtClean="0"/>
              <a:t>over </a:t>
            </a:r>
            <a:br>
              <a:rPr lang="nl-NL" dirty="0" smtClean="0"/>
            </a:br>
            <a:r>
              <a:rPr lang="nl-NL" dirty="0" smtClean="0"/>
              <a:t>fysieke leefomgeving, maatschappelijke ontwikkelingen,</a:t>
            </a:r>
            <a:br>
              <a:rPr lang="nl-NL" dirty="0" smtClean="0"/>
            </a:br>
            <a:r>
              <a:rPr lang="nl-NL" dirty="0" smtClean="0"/>
              <a:t>bestuurlijke verhoudingen, relevante wet- en regelgeving. </a:t>
            </a:r>
          </a:p>
          <a:p>
            <a:pPr>
              <a:buNone/>
            </a:pPr>
            <a:r>
              <a:rPr lang="nl-NL" dirty="0" smtClean="0"/>
              <a:t/>
            </a:r>
            <a:br>
              <a:rPr lang="nl-NL" dirty="0" smtClean="0"/>
            </a:br>
            <a:endParaRPr lang="en-US" dirty="0" smtClean="0"/>
          </a:p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5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Afbakening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b="1" dirty="0" smtClean="0"/>
              <a:t>Reikwijdte en looptijd</a:t>
            </a:r>
          </a:p>
          <a:p>
            <a:r>
              <a:rPr lang="nl-NL" dirty="0" smtClean="0"/>
              <a:t>Opdrachtgever: </a:t>
            </a:r>
            <a:r>
              <a:rPr lang="nl-NL" dirty="0" err="1" smtClean="0"/>
              <a:t>IenM-breed</a:t>
            </a:r>
            <a:r>
              <a:rPr lang="nl-NL" dirty="0" smtClean="0"/>
              <a:t> met focus op ruimtelijke ontwikkeling</a:t>
            </a:r>
          </a:p>
          <a:p>
            <a:r>
              <a:rPr lang="nl-NL" dirty="0" smtClean="0"/>
              <a:t>Opdrachtnemer: bureau(s) op de grens van inhoud en proces</a:t>
            </a:r>
          </a:p>
          <a:p>
            <a:r>
              <a:rPr lang="nl-NL" dirty="0" err="1" smtClean="0"/>
              <a:t>Géén</a:t>
            </a:r>
            <a:r>
              <a:rPr lang="nl-NL" dirty="0" smtClean="0"/>
              <a:t> overlap bestaande Raamovereenkomsten</a:t>
            </a:r>
          </a:p>
          <a:p>
            <a:r>
              <a:rPr lang="nl-NL" dirty="0" smtClean="0"/>
              <a:t>2 jaar 2016-2017 met optie op verlenging 2018-2019 </a:t>
            </a:r>
          </a:p>
          <a:p>
            <a:pPr lvl="0">
              <a:buNone/>
            </a:pPr>
            <a:endParaRPr lang="nl-NL" b="1" dirty="0" smtClean="0"/>
          </a:p>
          <a:p>
            <a:pPr>
              <a:buNone/>
            </a:pPr>
            <a:r>
              <a:rPr lang="nl-NL" b="1" dirty="0" smtClean="0"/>
              <a:t>Uithoeken opdrachtverleningen</a:t>
            </a:r>
          </a:p>
          <a:p>
            <a:r>
              <a:rPr lang="nl-NL" dirty="0" smtClean="0"/>
              <a:t>Raamovereenkomst IenM advies en ingenieursdiensten </a:t>
            </a:r>
          </a:p>
          <a:p>
            <a:r>
              <a:rPr lang="nl-NL" dirty="0" smtClean="0"/>
              <a:t>Ruimtelijk ontwerp en Evaluatie en </a:t>
            </a:r>
            <a:r>
              <a:rPr lang="nl-NL" dirty="0" err="1" smtClean="0"/>
              <a:t>monitoring</a:t>
            </a:r>
            <a:r>
              <a:rPr lang="nl-NL" dirty="0" smtClean="0"/>
              <a:t/>
            </a:r>
            <a:br>
              <a:rPr lang="nl-NL" dirty="0" smtClean="0"/>
            </a:br>
            <a:endParaRPr lang="nl-NL" dirty="0" smtClean="0"/>
          </a:p>
          <a:p>
            <a:pPr lvl="0">
              <a:buNone/>
            </a:pPr>
            <a:r>
              <a:rPr lang="nl-NL" b="1" dirty="0" smtClean="0"/>
              <a:t>Indicatief beschikbaar budget</a:t>
            </a:r>
          </a:p>
          <a:p>
            <a:r>
              <a:rPr lang="nl-NL" dirty="0" smtClean="0"/>
              <a:t>Indicatief budget € 300.000,-- per jaar   </a:t>
            </a:r>
            <a:br>
              <a:rPr lang="nl-NL" dirty="0" smtClean="0"/>
            </a:br>
            <a:endParaRPr lang="en-US" dirty="0" smtClean="0"/>
          </a:p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6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Toetsingscriteria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nl-NL" dirty="0" smtClean="0"/>
          </a:p>
          <a:p>
            <a:pPr lvl="0"/>
            <a:r>
              <a:rPr lang="nl-NL" dirty="0" smtClean="0"/>
              <a:t>Kennis en kunde van kennispartijen op de inhoudelijke thema's inclusief ruimtelijke opgaven </a:t>
            </a:r>
          </a:p>
          <a:p>
            <a:pPr lvl="0"/>
            <a:r>
              <a:rPr lang="nl-NL" dirty="0" smtClean="0"/>
              <a:t>Vermogen om energieke samenleving </a:t>
            </a:r>
            <a:r>
              <a:rPr lang="nl-NL" smtClean="0"/>
              <a:t>te mobiliseren</a:t>
            </a:r>
            <a:endParaRPr lang="nl-NL" dirty="0" smtClean="0"/>
          </a:p>
          <a:p>
            <a:pPr lvl="0"/>
            <a:r>
              <a:rPr lang="nl-NL" dirty="0" smtClean="0"/>
              <a:t>Score op de beste partij(en) voor de laagste prijs en mogelijk synergie samenwerking kennisinstellingen  </a:t>
            </a:r>
          </a:p>
          <a:p>
            <a:pPr lvl="0"/>
            <a:r>
              <a:rPr lang="nl-NL" dirty="0" smtClean="0"/>
              <a:t>Ook buiten Raamovereenkomst uitvraag offerte toegestaan </a:t>
            </a:r>
          </a:p>
          <a:p>
            <a:pPr lvl="0"/>
            <a:r>
              <a:rPr lang="nl-NL" dirty="0" smtClean="0"/>
              <a:t>Economisch Meest Voordelige Inschrijving op prijs en kwaliteit</a:t>
            </a:r>
          </a:p>
          <a:p>
            <a:pPr lvl="0"/>
            <a:r>
              <a:rPr lang="nl-NL" dirty="0" smtClean="0"/>
              <a:t>Prijszetting via </a:t>
            </a:r>
            <a:r>
              <a:rPr lang="nl-NL" dirty="0" smtClean="0">
                <a:solidFill>
                  <a:srgbClr val="000000"/>
                </a:solidFill>
              </a:rPr>
              <a:t>vaste tarieven </a:t>
            </a:r>
          </a:p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7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Structuur</a:t>
            </a:r>
            <a:r>
              <a:rPr lang="en-US" dirty="0" smtClean="0"/>
              <a:t> </a:t>
            </a:r>
            <a:r>
              <a:rPr lang="en-US" dirty="0" err="1" smtClean="0"/>
              <a:t>Raamovereenkomst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nl-NL" dirty="0" smtClean="0"/>
          </a:p>
          <a:p>
            <a:pPr lvl="0"/>
            <a:r>
              <a:rPr lang="nl-NL" dirty="0" smtClean="0"/>
              <a:t>Geen beleidsthema’s tot thema’s of percelen van de Raamovereenkomst maar typen herkenbare activiteiten</a:t>
            </a:r>
          </a:p>
          <a:p>
            <a:pPr lvl="0"/>
            <a:r>
              <a:rPr lang="nl-NL" dirty="0" smtClean="0"/>
              <a:t>Keuze opdelen in percelen als afzonderlijke thema’s binnen de Raamovereenkomst besluit na marktconsultatie.</a:t>
            </a:r>
          </a:p>
          <a:p>
            <a:pPr lvl="0">
              <a:buNone/>
            </a:pPr>
            <a:endParaRPr lang="en-US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8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+mj-lt"/>
              <a:buAutoNum type="arabicPeriod"/>
            </a:pPr>
            <a:endParaRPr lang="nl-NL" dirty="0" smtClean="0"/>
          </a:p>
          <a:p>
            <a:pPr lvl="0">
              <a:buFont typeface="+mj-lt"/>
              <a:buAutoNum type="alphaUcPeriod"/>
            </a:pPr>
            <a:r>
              <a:rPr lang="nl-NL" dirty="0" smtClean="0"/>
              <a:t>Omgevingswet 					</a:t>
            </a:r>
          </a:p>
          <a:p>
            <a:pPr lvl="0">
              <a:buFont typeface="+mj-lt"/>
              <a:buAutoNum type="alphaUcPeriod"/>
            </a:pPr>
            <a:r>
              <a:rPr lang="nl-NL" dirty="0" smtClean="0"/>
              <a:t>Nationale Omgevingsvisie NOVI			</a:t>
            </a:r>
          </a:p>
          <a:p>
            <a:pPr lvl="0">
              <a:buFont typeface="+mj-lt"/>
              <a:buAutoNum type="alphaUcPeriod"/>
            </a:pPr>
            <a:r>
              <a:rPr lang="nl-NL" dirty="0" smtClean="0"/>
              <a:t>Ruimtelijke adaptatie</a:t>
            </a:r>
          </a:p>
          <a:p>
            <a:pPr lvl="0">
              <a:buFont typeface="+mj-lt"/>
              <a:buAutoNum type="alphaUcPeriod"/>
            </a:pPr>
            <a:r>
              <a:rPr lang="nl-NL" dirty="0" smtClean="0"/>
              <a:t>Smart Cities 					</a:t>
            </a:r>
          </a:p>
          <a:p>
            <a:pPr lvl="0">
              <a:buFont typeface="+mj-lt"/>
              <a:buAutoNum type="alphaUcPeriod"/>
            </a:pPr>
            <a:r>
              <a:rPr lang="nl-NL" dirty="0" smtClean="0"/>
              <a:t>Grondbeleid  					</a:t>
            </a:r>
          </a:p>
          <a:p>
            <a:pPr lvl="0">
              <a:buFont typeface="+mj-lt"/>
              <a:buAutoNum type="alphaUcPeriod"/>
            </a:pPr>
            <a:r>
              <a:rPr lang="nl-NL" dirty="0" smtClean="0"/>
              <a:t>Krimp/Leegstand 		</a:t>
            </a:r>
          </a:p>
          <a:p>
            <a:pPr lvl="0">
              <a:buFont typeface="+mj-lt"/>
              <a:buAutoNum type="alphaUcPeriod"/>
            </a:pPr>
            <a:r>
              <a:rPr lang="nl-NL" dirty="0" smtClean="0"/>
              <a:t>Ladder duurzame verstedelijking   			</a:t>
            </a:r>
          </a:p>
          <a:p>
            <a:pPr lvl="0">
              <a:buFont typeface="+mj-lt"/>
              <a:buAutoNum type="alphaUcPeriod"/>
            </a:pPr>
            <a:r>
              <a:rPr lang="nl-NL" dirty="0" smtClean="0"/>
              <a:t>Internationaal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CDB467-7873-4513-AFB0-64C93AB0D52A}" type="slidenum">
              <a:rPr lang="nl-NL" smtClean="0"/>
              <a:pPr/>
              <a:t>9</a:t>
            </a:fld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E78A39A-4C99-4BCD-B018-36BE006FADB3}" type="datetime4">
              <a:rPr lang="nl-NL" smtClean="0"/>
              <a:pPr/>
              <a:t>28 augustus 2015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smtClean="0"/>
              <a:t>Ministerie van Infrastructuur en Milieu</a:t>
            </a:r>
            <a:endParaRPr lang="nl-NL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 Welke kennisvragen zijn actueel en urgent?</a:t>
            </a:r>
            <a:endParaRPr lang="nl-NL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ARMA DOCSYS~XML" val="&lt;data author=&quot;{00000000-0000-0000-0000-000000000000}&quot; authorname=&quot;(onbekend)&quot; model=&quot;{00000001-0005-0000-0001-000000000013}&quot; profile=&quot;1Logo&quot; created=&quot;2010-10-28 12:31:02&quot; modified=&quot;2010-10-28 14:12:02&quot;&gt;&lt;presentatie template=&quot;C:\Program Files\Carma DocSys\1Logo\Modellen\Presentaties\ministerie.pot&quot; enabled=&quot;true&quot; reopen=&quot;true&quot; lcid=&quot;1043&quot; newdoc=&quot;true&quot; engine=&quot;DocSysEngine.MSPPT&quot;&gt;&lt;titel class=&quot;string&quot; value=&quot;&quot;/&gt;&lt;fldfooter class=&quot;string&quot; value=&quot;&quot;/&gt;&lt;subtitel class=&quot;string&quot; value=&quot;&quot;/&gt;&lt;datum class=&quot;string&quot; value=&quot;29 oktober 2010&quot;/&gt;&lt;kleur class=&quot;string&quot; value=&quot;&quot;/&gt;&lt;divisie class=&quot;string&quot; value=&quot;Ministerie&quot; id=&quot;1&quot;/&gt;&lt;PAPER/&gt;&lt;/presentatie&gt;&lt;/data&gt;&#10;"/>
</p:tagLst>
</file>

<file path=ppt/theme/theme1.xml><?xml version="1.0" encoding="utf-8"?>
<a:theme xmlns:a="http://schemas.openxmlformats.org/drawingml/2006/main" name="Tijdelijk_bestand_Presentatie_IenM">
  <a:themeElements>
    <a:clrScheme name="">
      <a:dk1>
        <a:srgbClr val="000000"/>
      </a:dk1>
      <a:lt1>
        <a:srgbClr val="FFFFFF"/>
      </a:lt1>
      <a:dk2>
        <a:srgbClr val="0E4A10"/>
      </a:dk2>
      <a:lt2>
        <a:srgbClr val="47145C"/>
      </a:lt2>
      <a:accent1>
        <a:srgbClr val="046F96"/>
      </a:accent1>
      <a:accent2>
        <a:srgbClr val="9ACCD4"/>
      </a:accent2>
      <a:accent3>
        <a:srgbClr val="FFFFFF"/>
      </a:accent3>
      <a:accent4>
        <a:srgbClr val="000000"/>
      </a:accent4>
      <a:accent5>
        <a:srgbClr val="AABBC9"/>
      </a:accent5>
      <a:accent6>
        <a:srgbClr val="8BB9C0"/>
      </a:accent6>
      <a:hlink>
        <a:srgbClr val="ED8FBB"/>
      </a:hlink>
      <a:folHlink>
        <a:srgbClr val="900079"/>
      </a:folHlink>
    </a:clrScheme>
    <a:fontScheme name="minister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ministerie 1">
        <a:dk1>
          <a:srgbClr val="000000"/>
        </a:dk1>
        <a:lt1>
          <a:srgbClr val="FFFFFF"/>
        </a:lt1>
        <a:dk2>
          <a:srgbClr val="529D26"/>
        </a:dk2>
        <a:lt2>
          <a:srgbClr val="808080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ED8FB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isterie 2">
        <a:dk1>
          <a:srgbClr val="000000"/>
        </a:dk1>
        <a:lt1>
          <a:srgbClr val="FFFFFF"/>
        </a:lt1>
        <a:dk2>
          <a:srgbClr val="3C1508"/>
        </a:dk2>
        <a:lt2>
          <a:srgbClr val="3C1508"/>
        </a:lt2>
        <a:accent1>
          <a:srgbClr val="FBD221"/>
        </a:accent1>
        <a:accent2>
          <a:srgbClr val="F9A529"/>
        </a:accent2>
        <a:accent3>
          <a:srgbClr val="FFFFFF"/>
        </a:accent3>
        <a:accent4>
          <a:srgbClr val="000000"/>
        </a:accent4>
        <a:accent5>
          <a:srgbClr val="FDE5AB"/>
        </a:accent5>
        <a:accent6>
          <a:srgbClr val="E29524"/>
        </a:accent6>
        <a:hlink>
          <a:srgbClr val="EE0026"/>
        </a:hlink>
        <a:folHlink>
          <a:srgbClr val="60652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isterie 3">
        <a:dk1>
          <a:srgbClr val="000000"/>
        </a:dk1>
        <a:lt1>
          <a:srgbClr val="FFFFFF"/>
        </a:lt1>
        <a:dk2>
          <a:srgbClr val="47145C"/>
        </a:dk2>
        <a:lt2>
          <a:srgbClr val="0E4A10"/>
        </a:lt2>
        <a:accent1>
          <a:srgbClr val="EE0026"/>
        </a:accent1>
        <a:accent2>
          <a:srgbClr val="D60044"/>
        </a:accent2>
        <a:accent3>
          <a:srgbClr val="FFFFFF"/>
        </a:accent3>
        <a:accent4>
          <a:srgbClr val="000000"/>
        </a:accent4>
        <a:accent5>
          <a:srgbClr val="F5AAAC"/>
        </a:accent5>
        <a:accent6>
          <a:srgbClr val="C2003D"/>
        </a:accent6>
        <a:hlink>
          <a:srgbClr val="ED8FBB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nisterie 4">
        <a:dk1>
          <a:srgbClr val="000000"/>
        </a:dk1>
        <a:lt1>
          <a:srgbClr val="FFFFFF"/>
        </a:lt1>
        <a:dk2>
          <a:srgbClr val="529D26"/>
        </a:dk2>
        <a:lt2>
          <a:srgbClr val="808080"/>
        </a:lt2>
        <a:accent1>
          <a:srgbClr val="6ED9AD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AE9D3"/>
        </a:accent5>
        <a:accent6>
          <a:srgbClr val="2086B2"/>
        </a:accent6>
        <a:hlink>
          <a:srgbClr val="9ACCD4"/>
        </a:hlink>
        <a:folHlink>
          <a:srgbClr val="ED8FB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Tijdelijk_bestand_Presentatie_IenM</Template>
  <TotalTime>1758</TotalTime>
  <Words>772</Words>
  <Application>Microsoft Office PowerPoint</Application>
  <PresentationFormat>Diavoorstelling (4:3)</PresentationFormat>
  <Paragraphs>317</Paragraphs>
  <Slides>30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30</vt:i4>
      </vt:variant>
    </vt:vector>
  </HeadingPairs>
  <TitlesOfParts>
    <vt:vector size="31" baseType="lpstr">
      <vt:lpstr>Tijdelijk_bestand_Presentatie_IenM</vt:lpstr>
      <vt:lpstr>Raamovereenkomst  Kennisaanpak Ruimtelijke Ontwikkeling </vt:lpstr>
      <vt:lpstr>Programma </vt:lpstr>
      <vt:lpstr>Toelichting Raamovereenkomst</vt:lpstr>
      <vt:lpstr>1. Aanleiding</vt:lpstr>
      <vt:lpstr>2. Structuur Raamovereenkomst</vt:lpstr>
      <vt:lpstr>Afbakening</vt:lpstr>
      <vt:lpstr>Toetsingscriteria</vt:lpstr>
      <vt:lpstr>Structuur Raamovereenkomst</vt:lpstr>
      <vt:lpstr>3. Welke kennisvragen zijn actueel en urgent?</vt:lpstr>
      <vt:lpstr>A. Omgevingswet</vt:lpstr>
      <vt:lpstr>B. Nationale Omgevingsvisie NOVI</vt:lpstr>
      <vt:lpstr>C. Ruimtelijke adaptatie</vt:lpstr>
      <vt:lpstr>D. Smart Cities</vt:lpstr>
      <vt:lpstr>E. Grondbeleid</vt:lpstr>
      <vt:lpstr>F. Krimp / Leegstand</vt:lpstr>
      <vt:lpstr>G. Ladder duurzame verstedelijking</vt:lpstr>
      <vt:lpstr>H. Internationaal</vt:lpstr>
      <vt:lpstr>4. Hoe gaan we inkoop SMART regelen?</vt:lpstr>
      <vt:lpstr>Inkoopprocedure</vt:lpstr>
      <vt:lpstr>Planning Raamovereenkomst</vt:lpstr>
      <vt:lpstr>5. Vragen en discussie</vt:lpstr>
      <vt:lpstr>Inventarisatierondje thema’s</vt:lpstr>
      <vt:lpstr>A. Omgevingswet</vt:lpstr>
      <vt:lpstr>B. Nationale Omgevingsvisie NOVI</vt:lpstr>
      <vt:lpstr>C. Ruimtelijke adaptatie</vt:lpstr>
      <vt:lpstr>D. Smart Cities</vt:lpstr>
      <vt:lpstr>E. Grondbeleid</vt:lpstr>
      <vt:lpstr>F. Krimp / Leegstand</vt:lpstr>
      <vt:lpstr>G. Ladder duurzame verstedelijking</vt:lpstr>
      <vt:lpstr>H. Internationaal</vt:lpstr>
    </vt:vector>
  </TitlesOfParts>
  <Company>Rijksoverheid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Raamovereenkomst  Ruimtelijke Ontwikkeling</dc:title>
  <dc:creator>KJong</dc:creator>
  <cp:lastModifiedBy>Michael van Scheijndel</cp:lastModifiedBy>
  <cp:revision>89</cp:revision>
  <dcterms:created xsi:type="dcterms:W3CDTF">2015-06-26T06:34:48Z</dcterms:created>
  <dcterms:modified xsi:type="dcterms:W3CDTF">2015-08-28T12:06:33Z</dcterms:modified>
</cp:coreProperties>
</file>