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a1d34cdf86ed4f48" Type="http://schemas.microsoft.com/office/2006/relationships/ui/extensibility" Target="customUI/customUI.xml"/><Relationship Id="rId5" Type="http://schemas.openxmlformats.org/officeDocument/2006/relationships/custom-properties" Target="docProps/custom.xml"/><Relationship Id="Rafdc7e77197f4eaf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8" r:id="rId3"/>
    <p:sldId id="260" r:id="rId4"/>
    <p:sldId id="261" r:id="rId5"/>
    <p:sldId id="269" r:id="rId6"/>
    <p:sldId id="270" r:id="rId7"/>
    <p:sldId id="262" r:id="rId8"/>
    <p:sldId id="263" r:id="rId9"/>
    <p:sldId id="264" r:id="rId10"/>
    <p:sldId id="267" r:id="rId11"/>
  </p:sldIdLst>
  <p:sldSz cx="9144000" cy="6858000" type="screen4x3"/>
  <p:notesSz cx="6805613" cy="99441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C7"/>
    <a:srgbClr val="F9E11E"/>
    <a:srgbClr val="B80047"/>
    <a:srgbClr val="000000"/>
    <a:srgbClr val="55286E"/>
    <a:srgbClr val="FFFFFF"/>
    <a:srgbClr val="0E3B6E"/>
    <a:srgbClr val="005187"/>
    <a:srgbClr val="00423C"/>
    <a:srgbClr val="0E6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>
        <p:scale>
          <a:sx n="100" d="100"/>
          <a:sy n="100" d="100"/>
        </p:scale>
        <p:origin x="-1308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204" y="-7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4469" y="470737"/>
            <a:ext cx="5769162" cy="43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4469" y="120616"/>
            <a:ext cx="2948579" cy="15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4469" y="9446561"/>
            <a:ext cx="5919010" cy="4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r>
              <a:rPr lang="nl-NL"/>
              <a:t>Eventuele voettekst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02794" y="9446561"/>
            <a:ext cx="224773" cy="4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fld id="{0E374DAA-8175-4415-A3BA-057B77C0EE0E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32788" name="RubriceringEnMerking2"/>
          <p:cNvSpPr txBox="1">
            <a:spLocks noChangeArrowheads="1"/>
          </p:cNvSpPr>
          <p:nvPr/>
        </p:nvSpPr>
        <p:spPr bwMode="auto">
          <a:xfrm rot="-5400000">
            <a:off x="4609658" y="2942951"/>
            <a:ext cx="4018851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</a:pPr>
            <a:endParaRPr lang="nl-NL" sz="800">
              <a:latin typeface="Arial" charset="0"/>
            </a:endParaRPr>
          </a:p>
        </p:txBody>
      </p:sp>
      <p:sp>
        <p:nvSpPr>
          <p:cNvPr id="32789" name="RubriceringEnMerking"/>
          <p:cNvSpPr txBox="1">
            <a:spLocks noChangeArrowheads="1"/>
          </p:cNvSpPr>
          <p:nvPr/>
        </p:nvSpPr>
        <p:spPr bwMode="auto">
          <a:xfrm rot="-5400000">
            <a:off x="4608098" y="6891442"/>
            <a:ext cx="401885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4469" y="472412"/>
            <a:ext cx="5769162" cy="43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909" y="120616"/>
            <a:ext cx="2948578" cy="1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5600" y="984250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4469" y="4905042"/>
            <a:ext cx="4645299" cy="405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2909" y="9446561"/>
            <a:ext cx="5995495" cy="4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r>
              <a:rPr lang="en-US"/>
              <a:t>Eventuele voettekst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04356" y="9446561"/>
            <a:ext cx="226333" cy="4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fld id="{7C0D88E8-1530-474F-A7AB-EB6DE1C99DCC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139" name="RubriceringEnMerking2"/>
          <p:cNvSpPr txBox="1">
            <a:spLocks noChangeArrowheads="1"/>
          </p:cNvSpPr>
          <p:nvPr/>
        </p:nvSpPr>
        <p:spPr bwMode="auto">
          <a:xfrm rot="-5400000">
            <a:off x="4609658" y="2942951"/>
            <a:ext cx="4018851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</a:pPr>
            <a:endParaRPr lang="nl-NL" sz="800">
              <a:latin typeface="Arial" charset="0"/>
            </a:endParaRPr>
          </a:p>
        </p:txBody>
      </p:sp>
      <p:sp>
        <p:nvSpPr>
          <p:cNvPr id="5140" name="RubriceringEnMerking"/>
          <p:cNvSpPr txBox="1">
            <a:spLocks noChangeArrowheads="1"/>
          </p:cNvSpPr>
          <p:nvPr/>
        </p:nvSpPr>
        <p:spPr bwMode="auto">
          <a:xfrm rot="-5400000">
            <a:off x="4608098" y="6891442"/>
            <a:ext cx="401885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564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7" name="Rectangle 189" descr="Bar_Right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F9E11E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 algn="ctr"/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7325" name="Rectangle 157"/>
          <p:cNvSpPr>
            <a:spLocks noChangeArrowheads="1"/>
          </p:cNvSpPr>
          <p:nvPr/>
        </p:nvSpPr>
        <p:spPr bwMode="auto">
          <a:xfrm>
            <a:off x="4933950" y="2474913"/>
            <a:ext cx="35988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7339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pic>
        <p:nvPicPr>
          <p:cNvPr id="7363" name="LogoLandmac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75"/>
            <a:ext cx="9143999" cy="199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64" name="Rectangle 196"/>
          <p:cNvSpPr>
            <a:spLocks noGrp="1" noChangeArrowheads="1"/>
          </p:cNvSpPr>
          <p:nvPr>
            <p:ph type="ctrTitle"/>
          </p:nvPr>
        </p:nvSpPr>
        <p:spPr>
          <a:xfrm>
            <a:off x="5036400" y="2880000"/>
            <a:ext cx="3598863" cy="856800"/>
          </a:xfrm>
        </p:spPr>
        <p:txBody>
          <a:bodyPr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 dirty="0" smtClean="0"/>
              <a:t>Klik om de stijl te </a:t>
            </a:r>
            <a:r>
              <a:rPr lang="nl-NL" noProof="0" dirty="0" err="1" smtClean="0"/>
              <a:t>bewerken</a:t>
            </a:r>
            <a:endParaRPr lang="nl-NL" noProof="0" dirty="0" smtClean="0"/>
          </a:p>
        </p:txBody>
      </p:sp>
      <p:sp>
        <p:nvSpPr>
          <p:cNvPr id="7374" name="Rectangle 206"/>
          <p:cNvSpPr>
            <a:spLocks noGrp="1" noChangeArrowheads="1"/>
          </p:cNvSpPr>
          <p:nvPr>
            <p:ph type="subTitle" idx="1"/>
          </p:nvPr>
        </p:nvSpPr>
        <p:spPr>
          <a:xfrm>
            <a:off x="5036400" y="3780000"/>
            <a:ext cx="3598863" cy="1753200"/>
          </a:xfr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007BC7"/>
                </a:solidFill>
              </a:defRPr>
            </a:lvl1pPr>
          </a:lstStyle>
          <a:p>
            <a:pPr lvl="0"/>
            <a:r>
              <a:rPr lang="nl-NL" noProof="0" dirty="0" smtClean="0"/>
              <a:t>Klik om de </a:t>
            </a:r>
            <a:r>
              <a:rPr lang="nl-NL" noProof="0" dirty="0" err="1" smtClean="0"/>
              <a:t>ondertitelstijl</a:t>
            </a:r>
            <a:r>
              <a:rPr lang="nl-NL" noProof="0" dirty="0" smtClean="0"/>
              <a:t> van het model te bewerken</a:t>
            </a:r>
          </a:p>
        </p:txBody>
      </p:sp>
      <p:sp>
        <p:nvSpPr>
          <p:cNvPr id="18" name="Date Placeholder 1" descr="Date"/>
          <p:cNvSpPr>
            <a:spLocks noGrp="1"/>
          </p:cNvSpPr>
          <p:nvPr>
            <p:ph type="dt" sz="half" idx="2"/>
          </p:nvPr>
        </p:nvSpPr>
        <p:spPr>
          <a:xfrm>
            <a:off x="5036400" y="6516000"/>
            <a:ext cx="3931200" cy="20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9EEBB28-2843-47FF-9D20-2DB265EC321D}" type="datetime4">
              <a:rPr lang="nl-NL" noProof="0" smtClean="0"/>
              <a:pPr/>
              <a:t>2 maart 2015</a:t>
            </a:fld>
            <a:endParaRPr lang="nl-NL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295999"/>
            <a:ext cx="8402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 err="1" smtClean="0"/>
              <a:t>Klik</a:t>
            </a:r>
            <a:r>
              <a:rPr lang="nl-NL" noProof="0" dirty="0" smtClean="0"/>
              <a:t> </a:t>
            </a:r>
            <a:r>
              <a:rPr lang="nl-NL" noProof="0" dirty="0" err="1" smtClean="0"/>
              <a:t>om</a:t>
            </a:r>
            <a:r>
              <a:rPr lang="nl-NL" noProof="0" dirty="0" smtClean="0"/>
              <a:t> </a:t>
            </a:r>
            <a:r>
              <a:rPr lang="nl-NL" noProof="0" dirty="0" err="1" smtClean="0"/>
              <a:t>een</a:t>
            </a:r>
            <a:r>
              <a:rPr lang="nl-NL" noProof="0" dirty="0" smtClean="0"/>
              <a:t> </a:t>
            </a:r>
            <a:r>
              <a:rPr lang="nl-NL" noProof="0" dirty="0" err="1" smtClean="0"/>
              <a:t>titel</a:t>
            </a:r>
            <a:r>
              <a:rPr lang="nl-NL" noProof="0" dirty="0" smtClean="0"/>
              <a:t> </a:t>
            </a:r>
            <a:r>
              <a:rPr lang="nl-NL" noProof="0" dirty="0" err="1" smtClean="0"/>
              <a:t>te</a:t>
            </a:r>
            <a:r>
              <a:rPr lang="nl-NL" noProof="0" dirty="0" smtClean="0"/>
              <a:t> </a:t>
            </a:r>
            <a:r>
              <a:rPr lang="nl-NL" noProof="0" dirty="0" err="1" smtClean="0"/>
              <a:t>maken</a:t>
            </a:r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EED1-3B2D-4DF3-84FC-6A29FAA80043}" type="datetime4">
              <a:rPr lang="nl-NL" noProof="0" smtClean="0"/>
              <a:pPr/>
              <a:t>2 maart 2015</a:t>
            </a:fld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8402400" cy="4140000"/>
          </a:xfrm>
        </p:spPr>
        <p:txBody>
          <a:bodyPr/>
          <a:lstStyle>
            <a:lvl4pPr marL="1274763" indent="-285750">
              <a:buFont typeface="Verdana" pitchFamily="34" charset="0"/>
              <a:buChar char="–"/>
              <a:defRPr sz="1800"/>
            </a:lvl4pPr>
            <a:lvl5pPr marL="1631950" indent="-285750">
              <a:buFont typeface="Verdana" pitchFamily="34" charset="0"/>
              <a:buChar char="»"/>
              <a:defRPr/>
            </a:lvl5pPr>
          </a:lstStyle>
          <a:p>
            <a:pPr lvl="0"/>
            <a:r>
              <a:rPr lang="nl-NL" noProof="0" dirty="0" err="1" smtClean="0"/>
              <a:t>Klik</a:t>
            </a:r>
            <a:r>
              <a:rPr lang="nl-NL" noProof="0" dirty="0" smtClean="0"/>
              <a:t> </a:t>
            </a:r>
            <a:r>
              <a:rPr lang="nl-NL" noProof="0" dirty="0" err="1" smtClean="0"/>
              <a:t>om</a:t>
            </a:r>
            <a:r>
              <a:rPr lang="nl-NL" noProof="0" dirty="0" smtClean="0"/>
              <a:t> de </a:t>
            </a:r>
            <a:r>
              <a:rPr lang="nl-NL" noProof="0" dirty="0" err="1" smtClean="0"/>
              <a:t>modelstijlen</a:t>
            </a:r>
            <a:r>
              <a:rPr lang="nl-NL" noProof="0" dirty="0" smtClean="0"/>
              <a:t> </a:t>
            </a:r>
            <a:r>
              <a:rPr lang="nl-NL" noProof="0" dirty="0" err="1" smtClean="0"/>
              <a:t>te</a:t>
            </a:r>
            <a:r>
              <a:rPr lang="nl-NL" noProof="0" dirty="0" smtClean="0"/>
              <a:t> </a:t>
            </a:r>
            <a:r>
              <a:rPr lang="nl-NL" noProof="0" dirty="0" err="1" smtClean="0"/>
              <a:t>bewerken</a:t>
            </a:r>
            <a:endParaRPr lang="nl-NL" noProof="0" dirty="0" smtClean="0"/>
          </a:p>
          <a:p>
            <a:pPr lvl="1"/>
            <a:r>
              <a:rPr lang="nl-NL" noProof="0" dirty="0" err="1" smtClean="0"/>
              <a:t>Tweede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 smtClean="0"/>
          </a:p>
          <a:p>
            <a:pPr lvl="2"/>
            <a:r>
              <a:rPr lang="nl-NL" noProof="0" dirty="0" err="1" smtClean="0"/>
              <a:t>Derde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 smtClean="0"/>
          </a:p>
          <a:p>
            <a:pPr lvl="3"/>
            <a:r>
              <a:rPr lang="nl-NL" noProof="0" dirty="0" err="1" smtClean="0"/>
              <a:t>Vierde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 smtClean="0"/>
          </a:p>
          <a:p>
            <a:pPr lvl="4"/>
            <a:r>
              <a:rPr lang="nl-NL" noProof="0" dirty="0" err="1" smtClean="0"/>
              <a:t>Vijfde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569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dia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95999"/>
            <a:ext cx="8402400" cy="40011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2964-4A42-4CA0-87B2-A49E5B002947}" type="datetime4">
              <a:rPr lang="nl-NL" noProof="0" smtClean="0"/>
              <a:pPr/>
              <a:t>2 maart 2015</a:t>
            </a:fld>
            <a:endParaRPr lang="nl-NL" noProof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68000" y="2070000"/>
            <a:ext cx="8402400" cy="4140000"/>
          </a:xfrm>
        </p:spPr>
        <p:txBody>
          <a:bodyPr/>
          <a:lstStyle/>
          <a:p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9330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95999"/>
            <a:ext cx="8402400" cy="40011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689D-662A-49AF-84E9-B430353CD3B6}" type="datetime4">
              <a:rPr lang="nl-NL" noProof="0" smtClean="0"/>
              <a:pPr/>
              <a:t>2 maart 2015</a:t>
            </a:fld>
            <a:endParaRPr lang="nl-NL" noProof="0"/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1"/>
          </p:nvPr>
        </p:nvSpPr>
        <p:spPr>
          <a:xfrm>
            <a:off x="468313" y="2070000"/>
            <a:ext cx="8402400" cy="4140000"/>
          </a:xfrm>
        </p:spPr>
        <p:txBody>
          <a:bodyPr/>
          <a:lstStyle/>
          <a:p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9290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dia met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95999"/>
            <a:ext cx="8402400" cy="40011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3C5C-6782-4F45-8B70-84A6481882CF}" type="datetime4">
              <a:rPr lang="nl-NL" noProof="0" smtClean="0"/>
              <a:pPr/>
              <a:t>2 maart 2015</a:t>
            </a:fld>
            <a:endParaRPr lang="nl-NL" noProof="0" dirty="0"/>
          </a:p>
        </p:txBody>
      </p:sp>
      <p:sp>
        <p:nvSpPr>
          <p:cNvPr id="5" name="Tijdelijke aanduiding voor illustratie 4"/>
          <p:cNvSpPr>
            <a:spLocks noGrp="1"/>
          </p:cNvSpPr>
          <p:nvPr>
            <p:ph type="clipArt" sz="quarter" idx="11"/>
          </p:nvPr>
        </p:nvSpPr>
        <p:spPr>
          <a:xfrm>
            <a:off x="468312" y="2070000"/>
            <a:ext cx="8402400" cy="4140000"/>
          </a:xfrm>
        </p:spPr>
        <p:txBody>
          <a:bodyPr/>
          <a:lstStyle/>
          <a:p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98975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pKleurvlakOnder" descr="Bar_Bottom"/>
          <p:cNvSpPr>
            <a:spLocks noChangeArrowheads="1"/>
          </p:cNvSpPr>
          <p:nvPr/>
        </p:nvSpPr>
        <p:spPr bwMode="auto">
          <a:xfrm>
            <a:off x="0" y="6318000"/>
            <a:ext cx="9144000" cy="539750"/>
          </a:xfrm>
          <a:prstGeom prst="rect">
            <a:avLst/>
          </a:prstGeom>
          <a:solidFill>
            <a:srgbClr val="F9E11E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>
              <a:spcBef>
                <a:spcPct val="0"/>
              </a:spcBef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000" y="2070000"/>
            <a:ext cx="8402400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err="1" smtClean="0"/>
              <a:t>Klik</a:t>
            </a:r>
            <a:r>
              <a:rPr lang="nl-NL" dirty="0" smtClean="0"/>
              <a:t> </a:t>
            </a:r>
            <a:r>
              <a:rPr lang="nl-NL" dirty="0" err="1" smtClean="0"/>
              <a:t>om</a:t>
            </a:r>
            <a:r>
              <a:rPr lang="nl-NL" dirty="0" smtClean="0"/>
              <a:t> het </a:t>
            </a:r>
            <a:r>
              <a:rPr lang="nl-NL" dirty="0" err="1" smtClean="0"/>
              <a:t>opmaakprofiel</a:t>
            </a:r>
            <a:r>
              <a:rPr lang="nl-NL" dirty="0" smtClean="0"/>
              <a:t> van de </a:t>
            </a:r>
            <a:r>
              <a:rPr lang="nl-NL" dirty="0" err="1" smtClean="0"/>
              <a:t>modeltekst</a:t>
            </a:r>
            <a:r>
              <a:rPr lang="nl-NL" dirty="0" smtClean="0"/>
              <a:t> </a:t>
            </a:r>
            <a:r>
              <a:rPr lang="nl-NL" dirty="0" err="1" smtClean="0"/>
              <a:t>te</a:t>
            </a:r>
            <a:r>
              <a:rPr lang="nl-NL" dirty="0" smtClean="0"/>
              <a:t> </a:t>
            </a:r>
            <a:r>
              <a:rPr lang="nl-NL" dirty="0" err="1" smtClean="0"/>
              <a:t>bewerken</a:t>
            </a:r>
            <a:endParaRPr lang="nl-NL" dirty="0" smtClean="0"/>
          </a:p>
          <a:p>
            <a:pPr lvl="1"/>
            <a:r>
              <a:rPr lang="nl-NL" dirty="0" smtClean="0"/>
              <a:t>Tweede </a:t>
            </a:r>
            <a:r>
              <a:rPr lang="nl-NL" dirty="0" err="1" smtClean="0"/>
              <a:t>niveau</a:t>
            </a:r>
            <a:r>
              <a:rPr lang="nl-NL" dirty="0" smtClean="0"/>
              <a:t> </a:t>
            </a:r>
          </a:p>
          <a:p>
            <a:pPr lvl="2"/>
            <a:r>
              <a:rPr lang="nl-NL" dirty="0" err="1" smtClean="0"/>
              <a:t>Derde</a:t>
            </a:r>
            <a:r>
              <a:rPr lang="nl-NL" dirty="0" smtClean="0"/>
              <a:t> niveau</a:t>
            </a:r>
          </a:p>
          <a:p>
            <a:pPr lvl="4"/>
            <a:r>
              <a:rPr lang="nl-NL" dirty="0" smtClean="0"/>
              <a:t> Vierde niveau</a:t>
            </a:r>
          </a:p>
          <a:p>
            <a:pPr lvl="5"/>
            <a:r>
              <a:rPr lang="nl-NL" sz="1800" dirty="0" smtClean="0"/>
              <a:t>Vijfde niveau</a:t>
            </a:r>
            <a:endParaRPr lang="nl-NL" dirty="0" smtClean="0"/>
          </a:p>
        </p:txBody>
      </p:sp>
      <p:sp>
        <p:nvSpPr>
          <p:cNvPr id="1095" name="shpTekst" descr="Bar_Top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F9E11E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>
              <a:spcBef>
                <a:spcPct val="0"/>
              </a:spcBef>
            </a:pPr>
            <a:endParaRPr lang="nl-NL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68000" y="1295999"/>
            <a:ext cx="840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nl-NL" noProof="0" dirty="0" smtClean="0"/>
          </a:p>
        </p:txBody>
      </p:sp>
      <p:sp>
        <p:nvSpPr>
          <p:cNvPr id="1099" name="shpKleurvlakBoven"/>
          <p:cNvSpPr>
            <a:spLocks noChangeArrowheads="1"/>
          </p:cNvSpPr>
          <p:nvPr/>
        </p:nvSpPr>
        <p:spPr bwMode="auto">
          <a:xfrm>
            <a:off x="5036400" y="6422400"/>
            <a:ext cx="3153600" cy="11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>
              <a:spcBef>
                <a:spcPct val="0"/>
              </a:spcBef>
            </a:pPr>
            <a:r>
              <a:rPr lang="nl-NL" sz="1000" dirty="0" smtClean="0">
                <a:solidFill>
                  <a:schemeClr val="tx1"/>
                </a:solidFill>
                <a:cs typeface="Arial" charset="0"/>
              </a:rPr>
              <a:t>Rijkswaterstaat</a:t>
            </a:r>
            <a:endParaRPr lang="nl-NL" sz="1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00" name="shpBeeldmerk"/>
          <p:cNvSpPr>
            <a:spLocks noChangeArrowheads="1"/>
          </p:cNvSpPr>
          <p:nvPr/>
        </p:nvSpPr>
        <p:spPr bwMode="auto">
          <a:xfrm>
            <a:off x="468000" y="6613200"/>
            <a:ext cx="1904400" cy="11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>
              <a:spcBef>
                <a:spcPct val="0"/>
              </a:spcBef>
            </a:pPr>
            <a:fld id="{DD62E13F-49FF-4F5B-8E2D-F997ACAF2D81}" type="slidenum">
              <a:rPr lang="nl-NL" sz="1000">
                <a:solidFill>
                  <a:schemeClr val="tx1"/>
                </a:solidFill>
                <a:cs typeface="Arial" charset="0"/>
              </a:rPr>
              <a:pPr>
                <a:spcBef>
                  <a:spcPct val="0"/>
                </a:spcBef>
              </a:pPr>
              <a:t>‹nr.›</a:t>
            </a:fld>
            <a:endParaRPr lang="nl-NL" sz="1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09" name="TitelSlide2"/>
          <p:cNvSpPr txBox="1">
            <a:spLocks noChangeArrowheads="1"/>
          </p:cNvSpPr>
          <p:nvPr/>
        </p:nvSpPr>
        <p:spPr bwMode="auto">
          <a:xfrm>
            <a:off x="5036400" y="6613200"/>
            <a:ext cx="2415600" cy="11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ts val="0"/>
              </a:spcBef>
            </a:pPr>
            <a:r>
              <a:rPr lang="nl-NL" sz="1000" kern="1200" dirty="0" err="1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Marktconsultatie</a:t>
            </a:r>
            <a:endParaRPr lang="nl-NL" sz="1000" kern="1200" dirty="0">
              <a:solidFill>
                <a:schemeClr val="tx1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13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pic>
        <p:nvPicPr>
          <p:cNvPr id="1121" name="LogoLandmacht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5463" y="5215"/>
            <a:ext cx="439737" cy="8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1" descr="Date"/>
          <p:cNvSpPr>
            <a:spLocks noGrp="1"/>
          </p:cNvSpPr>
          <p:nvPr>
            <p:ph type="dt" sz="half" idx="2"/>
          </p:nvPr>
        </p:nvSpPr>
        <p:spPr>
          <a:xfrm>
            <a:off x="7264800" y="6613200"/>
            <a:ext cx="1508400" cy="11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8A9CFE7-5C2A-4F72-9A06-E847A405BDFE}" type="datetime4">
              <a:rPr lang="nl-NL" noProof="0" smtClean="0"/>
              <a:pPr/>
              <a:t>2 maart 2015</a:t>
            </a:fld>
            <a:endParaRPr lang="nl-NL" noProof="0" dirty="0"/>
          </a:p>
        </p:txBody>
      </p:sp>
      <p:sp>
        <p:nvSpPr>
          <p:cNvPr id="12" name="shpKleurvlakBoven"/>
          <p:cNvSpPr>
            <a:spLocks noChangeArrowheads="1"/>
          </p:cNvSpPr>
          <p:nvPr userDrawn="1"/>
        </p:nvSpPr>
        <p:spPr bwMode="auto">
          <a:xfrm>
            <a:off x="826428" y="6656400"/>
            <a:ext cx="30276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>
              <a:spcBef>
                <a:spcPct val="0"/>
              </a:spcBef>
            </a:pPr>
            <a:r>
              <a:rPr lang="nl-NL" sz="650" b="0" i="0" cap="all" baseline="0" dirty="0" smtClean="0">
                <a:solidFill>
                  <a:schemeClr val="tx1"/>
                </a:solidFill>
                <a:cs typeface="Arial" charset="0"/>
              </a:rPr>
              <a:t>RWS Bedrijfsinformatie</a:t>
            </a:r>
            <a:endParaRPr lang="nl-NL" sz="650" b="0" i="0" cap="all" baseline="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aseline="0">
          <a:solidFill>
            <a:srgbClr val="007BC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ts val="423"/>
        </a:spcBef>
        <a:spcAft>
          <a:spcPct val="0"/>
        </a:spcAft>
        <a:buFont typeface="Arial" pitchFamily="34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41600" indent="-284400" algn="l" rtl="0" eaLnBrk="1" fontAlgn="base" hangingPunct="1">
        <a:spcBef>
          <a:spcPts val="423"/>
        </a:spcBef>
        <a:spcAft>
          <a:spcPct val="0"/>
        </a:spcAft>
        <a:buFont typeface="Verdana" pitchFamily="34" charset="0"/>
        <a:buChar char="–"/>
        <a:defRPr sz="1800">
          <a:solidFill>
            <a:srgbClr val="000000"/>
          </a:solidFill>
          <a:latin typeface="+mn-lt"/>
        </a:defRPr>
      </a:lvl2pPr>
      <a:lvl3pPr marL="965200" indent="-342900" algn="l" rtl="0" eaLnBrk="1" fontAlgn="base" hangingPunct="1">
        <a:spcBef>
          <a:spcPts val="423"/>
        </a:spcBef>
        <a:spcAft>
          <a:spcPct val="0"/>
        </a:spcAft>
        <a:buFont typeface="Arial" pitchFamily="34" charset="0"/>
        <a:buChar char="•"/>
        <a:defRPr sz="1800">
          <a:solidFill>
            <a:srgbClr val="000000"/>
          </a:solidFill>
          <a:latin typeface="+mn-lt"/>
        </a:defRPr>
      </a:lvl3pPr>
      <a:lvl4pPr marL="989013" indent="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None/>
        <a:defRPr sz="2200">
          <a:solidFill>
            <a:srgbClr val="000000"/>
          </a:solidFill>
          <a:latin typeface="+mn-lt"/>
        </a:defRPr>
      </a:lvl4pPr>
      <a:lvl5pPr marL="1631950" indent="-285750" algn="l" rtl="0" eaLnBrk="1" fontAlgn="base" hangingPunct="1">
        <a:spcBef>
          <a:spcPts val="423"/>
        </a:spcBef>
        <a:spcAft>
          <a:spcPct val="0"/>
        </a:spcAft>
        <a:buFont typeface="Verdana" pitchFamily="34" charset="0"/>
        <a:buChar char="–"/>
        <a:defRPr sz="1800" baseline="0">
          <a:solidFill>
            <a:srgbClr val="000000"/>
          </a:solidFill>
          <a:latin typeface="+mn-lt"/>
        </a:defRPr>
      </a:lvl5pPr>
      <a:lvl6pPr marL="1803400" algn="l" rtl="0" eaLnBrk="1" fontAlgn="base" hangingPunct="1">
        <a:spcBef>
          <a:spcPts val="423"/>
        </a:spcBef>
        <a:spcAft>
          <a:spcPct val="0"/>
        </a:spcAft>
        <a:buFont typeface="Verdana" pitchFamily="34" charset="0"/>
        <a:buChar char="»"/>
        <a:defRPr sz="1800" baseline="0">
          <a:solidFill>
            <a:srgbClr val="000000"/>
          </a:solidFill>
          <a:latin typeface="+mn-lt"/>
        </a:defRPr>
      </a:lvl6pPr>
      <a:lvl7pPr marL="22606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7pPr>
      <a:lvl8pPr marL="27178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8pPr>
      <a:lvl9pPr marL="31750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Marktconsultatie</a:t>
            </a:r>
            <a:endParaRPr lang="nl-NL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</a:t>
            </a:r>
            <a:r>
              <a:rPr lang="nl-NL" dirty="0" smtClean="0"/>
              <a:t>et onderhouden van 10 schepen van de Rijksrederij</a:t>
            </a:r>
          </a:p>
          <a:p>
            <a:r>
              <a:rPr lang="nl-NL" dirty="0" smtClean="0"/>
              <a:t>RWS 70 serie</a:t>
            </a:r>
            <a:endParaRPr lang="nl-NL" dirty="0"/>
          </a:p>
        </p:txBody>
      </p:sp>
      <p:pic>
        <p:nvPicPr>
          <p:cNvPr id="4" name="Picture 9" descr="495dvtg-rws73maas26-02-2010dhen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3744416" cy="2888674"/>
          </a:xfrm>
          <a:prstGeom prst="rect">
            <a:avLst/>
          </a:prstGeom>
          <a:noFill/>
          <a:ln w="571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2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902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 vandaag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10.00</a:t>
            </a:r>
            <a:r>
              <a:rPr lang="nl-NL" dirty="0"/>
              <a:t>  Opening </a:t>
            </a:r>
            <a:r>
              <a:rPr lang="nl-NL" dirty="0" smtClean="0"/>
              <a:t>met</a:t>
            </a:r>
            <a:r>
              <a:rPr lang="nl-NL" dirty="0"/>
              <a:t> </a:t>
            </a:r>
            <a:r>
              <a:rPr lang="nl-NL" dirty="0" smtClean="0"/>
              <a:t>introductie </a:t>
            </a:r>
            <a:r>
              <a:rPr lang="nl-NL" dirty="0"/>
              <a:t>van de </a:t>
            </a:r>
            <a:r>
              <a:rPr lang="nl-NL" dirty="0" smtClean="0"/>
              <a:t>Rijksrederij</a:t>
            </a:r>
            <a:r>
              <a:rPr lang="nl-NL" dirty="0"/>
              <a:t>, de koers van de RR en de reden voor deze marktconsultatie.</a:t>
            </a:r>
          </a:p>
          <a:p>
            <a:r>
              <a:rPr lang="nl-NL" dirty="0"/>
              <a:t>10.20 uur </a:t>
            </a:r>
            <a:r>
              <a:rPr lang="nl-NL" dirty="0" smtClean="0"/>
              <a:t>Risico gestuurd onderhoud, Presentatie </a:t>
            </a:r>
            <a:r>
              <a:rPr lang="nl-NL" dirty="0"/>
              <a:t>door Dirk </a:t>
            </a:r>
            <a:r>
              <a:rPr lang="nl-NL" dirty="0" smtClean="0"/>
              <a:t>Kuijt</a:t>
            </a:r>
            <a:endParaRPr lang="nl-NL" dirty="0"/>
          </a:p>
          <a:p>
            <a:r>
              <a:rPr lang="nl-NL" dirty="0"/>
              <a:t>10.40 uur Presentatie Rob Stoelhorst</a:t>
            </a:r>
          </a:p>
          <a:p>
            <a:r>
              <a:rPr lang="nl-NL" dirty="0"/>
              <a:t>11.00 uur Ruimte voor vragen </a:t>
            </a:r>
          </a:p>
          <a:p>
            <a:r>
              <a:rPr lang="nl-NL" dirty="0"/>
              <a:t>11.30 uur Start interviews (de interviews hebben een duur van maximaal 30 min) </a:t>
            </a:r>
          </a:p>
          <a:p>
            <a:r>
              <a:rPr lang="nl-NL" dirty="0"/>
              <a:t>11:30 uur De lunch wordt geserveerd  </a:t>
            </a:r>
          </a:p>
          <a:p>
            <a:r>
              <a:rPr lang="nl-NL" dirty="0" smtClean="0"/>
              <a:t>11:30 </a:t>
            </a:r>
            <a:r>
              <a:rPr lang="nl-NL" dirty="0"/>
              <a:t>-  </a:t>
            </a:r>
            <a:r>
              <a:rPr lang="nl-NL" dirty="0" smtClean="0"/>
              <a:t>12:00 </a:t>
            </a:r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interview ronde (met broodje)</a:t>
            </a:r>
          </a:p>
          <a:p>
            <a:r>
              <a:rPr lang="nl-NL" dirty="0" smtClean="0"/>
              <a:t>12:00 </a:t>
            </a:r>
            <a:r>
              <a:rPr lang="nl-NL" dirty="0"/>
              <a:t>– 12:30 2</a:t>
            </a:r>
            <a:r>
              <a:rPr lang="nl-NL" baseline="30000" dirty="0"/>
              <a:t>e</a:t>
            </a:r>
            <a:r>
              <a:rPr lang="nl-NL" dirty="0"/>
              <a:t> interview ronde  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150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Rijksrederij en RWS PPO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Rijksrederij is provider van de algehele vloot van het Rijk</a:t>
            </a:r>
          </a:p>
          <a:p>
            <a:r>
              <a:rPr lang="nl-NL" dirty="0" smtClean="0"/>
              <a:t>Kustwacht, douane, ministerie van EZ, RWS</a:t>
            </a:r>
            <a:br>
              <a:rPr lang="nl-NL" dirty="0" smtClean="0"/>
            </a:br>
            <a:r>
              <a:rPr lang="nl-NL" i="1" dirty="0" smtClean="0"/>
              <a:t>Niet: </a:t>
            </a:r>
            <a:r>
              <a:rPr lang="nl-NL" i="1" dirty="0"/>
              <a:t>Koninklijke </a:t>
            </a:r>
            <a:r>
              <a:rPr lang="nl-NL" i="1" dirty="0" smtClean="0"/>
              <a:t>Marine, politie</a:t>
            </a:r>
          </a:p>
          <a:p>
            <a:r>
              <a:rPr lang="nl-NL" dirty="0" smtClean="0"/>
              <a:t>Ondergebracht onder de hoed van Rijkswaterstaat</a:t>
            </a:r>
          </a:p>
          <a:p>
            <a:r>
              <a:rPr lang="nl-NL" dirty="0" smtClean="0"/>
              <a:t>Totaal momenteel ongeveer 100 schepen</a:t>
            </a:r>
          </a:p>
          <a:p>
            <a:r>
              <a:rPr lang="nl-NL" dirty="0" smtClean="0"/>
              <a:t>Tot dusver vooral onderhoud op basis van kleine opdrachten</a:t>
            </a:r>
          </a:p>
          <a:p>
            <a:r>
              <a:rPr lang="nl-NL" dirty="0" smtClean="0"/>
              <a:t>Wens om administratieve last terug te dringen</a:t>
            </a:r>
          </a:p>
          <a:p>
            <a:r>
              <a:rPr lang="nl-NL" dirty="0" smtClean="0"/>
              <a:t>Wens om jaarlijks onderhoudsbudget voorspelbaarder te maken</a:t>
            </a:r>
          </a:p>
          <a:p>
            <a:r>
              <a:rPr lang="nl-NL" dirty="0" smtClean="0"/>
              <a:t>Klant van RWS Programma’s Projecten en Onderhoud (PPO) – onderdeel Zee &amp; Delta</a:t>
            </a:r>
          </a:p>
          <a:p>
            <a:r>
              <a:rPr lang="nl-NL" dirty="0" smtClean="0"/>
              <a:t>RWS PPO doet de grotere aanbestedingen voor de Rijksrederij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458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betreffende schepen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10 schepen van het zelfde type, in serie gebouwd, ongeveer 5 jaar oud</a:t>
            </a:r>
          </a:p>
          <a:p>
            <a:r>
              <a:rPr lang="nl-NL" dirty="0" smtClean="0"/>
              <a:t>Lengte 24m, aluminium casco, </a:t>
            </a:r>
            <a:r>
              <a:rPr lang="nl-NL" dirty="0" err="1" smtClean="0"/>
              <a:t>dubbelschroefs</a:t>
            </a:r>
            <a:r>
              <a:rPr lang="nl-NL" dirty="0" smtClean="0"/>
              <a:t>, max 40 </a:t>
            </a:r>
            <a:r>
              <a:rPr lang="nl-NL" dirty="0" err="1" smtClean="0"/>
              <a:t>kts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068960"/>
            <a:ext cx="4572001" cy="304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9" t="13468" r="6072" b="18128"/>
          <a:stretch/>
        </p:blipFill>
        <p:spPr>
          <a:xfrm>
            <a:off x="712212" y="1069198"/>
            <a:ext cx="7460188" cy="526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6" t="17283" r="1992" b="9533"/>
          <a:stretch/>
        </p:blipFill>
        <p:spPr>
          <a:xfrm>
            <a:off x="107504" y="1100741"/>
            <a:ext cx="8928992" cy="520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5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Basis van voorgesteld contract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3" y="1916832"/>
            <a:ext cx="8402400" cy="4140000"/>
          </a:xfrm>
        </p:spPr>
        <p:txBody>
          <a:bodyPr/>
          <a:lstStyle/>
          <a:p>
            <a:r>
              <a:rPr lang="nl-NL" dirty="0" smtClean="0"/>
              <a:t>Prestatiecontract</a:t>
            </a:r>
          </a:p>
          <a:p>
            <a:r>
              <a:rPr lang="nl-NL" dirty="0" smtClean="0"/>
              <a:t>Looptijd een paar jaar met optionele verlengingen</a:t>
            </a:r>
          </a:p>
          <a:p>
            <a:r>
              <a:rPr lang="nl-NL" dirty="0" smtClean="0"/>
              <a:t>Verantwoordelijkheid </a:t>
            </a:r>
            <a:r>
              <a:rPr lang="nl-NL" dirty="0"/>
              <a:t>bij de betrokken werf / </a:t>
            </a:r>
            <a:r>
              <a:rPr lang="nl-NL" dirty="0" smtClean="0"/>
              <a:t>werven, RWS geeft geen dwingende aanwijzingen</a:t>
            </a:r>
          </a:p>
          <a:p>
            <a:r>
              <a:rPr lang="nl-NL" dirty="0"/>
              <a:t>Vast jaarbedrag voor </a:t>
            </a:r>
            <a:r>
              <a:rPr lang="nl-NL" b="1" dirty="0"/>
              <a:t>alle</a:t>
            </a:r>
            <a:r>
              <a:rPr lang="nl-NL" dirty="0"/>
              <a:t> noodzakelijke onderhoud </a:t>
            </a:r>
            <a:r>
              <a:rPr lang="nl-NL" dirty="0" smtClean="0"/>
              <a:t>incl. keuringen</a:t>
            </a:r>
          </a:p>
          <a:p>
            <a:r>
              <a:rPr lang="nl-NL" dirty="0"/>
              <a:t>Geëiste </a:t>
            </a:r>
            <a:r>
              <a:rPr lang="nl-NL" dirty="0" smtClean="0"/>
              <a:t>beschikbaarheid </a:t>
            </a:r>
            <a:r>
              <a:rPr lang="nl-NL" dirty="0"/>
              <a:t>vaartuig voor </a:t>
            </a:r>
            <a:r>
              <a:rPr lang="nl-NL" dirty="0" smtClean="0"/>
              <a:t>gebruiker</a:t>
            </a:r>
          </a:p>
          <a:p>
            <a:r>
              <a:rPr lang="nl-NL" dirty="0" smtClean="0"/>
              <a:t>Diverse criteria die bepalen of een schip beschikbaar is</a:t>
            </a:r>
          </a:p>
          <a:p>
            <a:r>
              <a:rPr lang="nl-NL" dirty="0"/>
              <a:t>Bepaling staat van onderhoud begin en eind </a:t>
            </a:r>
            <a:r>
              <a:rPr lang="nl-NL" dirty="0" smtClean="0"/>
              <a:t>incl. </a:t>
            </a:r>
            <a:r>
              <a:rPr lang="nl-NL" dirty="0"/>
              <a:t>waarde</a:t>
            </a:r>
          </a:p>
          <a:p>
            <a:r>
              <a:rPr lang="nl-NL" dirty="0"/>
              <a:t>Verrekenen conditieverschil schip tussen begin en eind met correctie voor </a:t>
            </a:r>
            <a:r>
              <a:rPr lang="nl-NL" dirty="0" smtClean="0"/>
              <a:t>afschrijving</a:t>
            </a:r>
          </a:p>
          <a:p>
            <a:r>
              <a:rPr lang="nl-NL" dirty="0" err="1" smtClean="0"/>
              <a:t>Terugmelden</a:t>
            </a:r>
            <a:r>
              <a:rPr lang="nl-NL" dirty="0" smtClean="0"/>
              <a:t> storingen en uitgevoerde werkzaamheden </a:t>
            </a:r>
            <a:r>
              <a:rPr lang="nl-NL" dirty="0" err="1" smtClean="0"/>
              <a:t>tbv</a:t>
            </a:r>
            <a:r>
              <a:rPr lang="nl-NL" dirty="0" smtClean="0"/>
              <a:t> database RWS</a:t>
            </a:r>
          </a:p>
          <a:p>
            <a:r>
              <a:rPr lang="nl-NL" dirty="0" smtClean="0"/>
              <a:t>Aanpassingen aan betreffende schepen alleen in aparte opdracht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902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 de werf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3" y="1916832"/>
            <a:ext cx="8402400" cy="4140000"/>
          </a:xfrm>
        </p:spPr>
        <p:txBody>
          <a:bodyPr/>
          <a:lstStyle/>
          <a:p>
            <a:r>
              <a:rPr lang="nl-NL" dirty="0" smtClean="0"/>
              <a:t>Prestatiecontract, nieuw?</a:t>
            </a:r>
            <a:endParaRPr lang="nl-NL" dirty="0" smtClean="0"/>
          </a:p>
          <a:p>
            <a:r>
              <a:rPr lang="nl-NL" dirty="0" smtClean="0"/>
              <a:t>RWS begrijpt dat een leercurve doorlopen moet worden</a:t>
            </a:r>
          </a:p>
          <a:p>
            <a:r>
              <a:rPr lang="nl-NL" dirty="0" smtClean="0"/>
              <a:t>Streven naar een goede zakelijke verstandhouding</a:t>
            </a:r>
          </a:p>
          <a:p>
            <a:r>
              <a:rPr lang="nl-NL" dirty="0" smtClean="0"/>
              <a:t>Winst en risico inschatten</a:t>
            </a:r>
          </a:p>
          <a:p>
            <a:r>
              <a:rPr lang="nl-NL" dirty="0"/>
              <a:t>Schades etc. geen risico voor de werf</a:t>
            </a:r>
          </a:p>
          <a:p>
            <a:r>
              <a:rPr lang="nl-NL" dirty="0" smtClean="0"/>
              <a:t>Voorafgaand </a:t>
            </a:r>
            <a:r>
              <a:rPr lang="nl-NL" dirty="0" smtClean="0"/>
              <a:t>vindt een opname van de schepen plaats </a:t>
            </a:r>
            <a:r>
              <a:rPr lang="nl-NL" dirty="0" err="1" smtClean="0"/>
              <a:t>tbv</a:t>
            </a:r>
            <a:r>
              <a:rPr lang="nl-NL" dirty="0" smtClean="0"/>
              <a:t> bepaling onderhoudstoestand en waarde</a:t>
            </a:r>
          </a:p>
          <a:p>
            <a:r>
              <a:rPr lang="nl-NL" dirty="0" smtClean="0"/>
              <a:t>Aan het einde van de looptijd weer zo een opname</a:t>
            </a:r>
          </a:p>
          <a:p>
            <a:r>
              <a:rPr lang="nl-NL" dirty="0" smtClean="0"/>
              <a:t>Toestandsverschil resulteert </a:t>
            </a:r>
            <a:r>
              <a:rPr lang="nl-NL" dirty="0" smtClean="0"/>
              <a:t>in verrekening aan einde looptijd</a:t>
            </a:r>
          </a:p>
          <a:p>
            <a:r>
              <a:rPr lang="nl-NL" dirty="0" smtClean="0"/>
              <a:t>Schrijf niet zo laag in dat gedurende looptijd beknibbeld moet worden!!!</a:t>
            </a:r>
          </a:p>
          <a:p>
            <a:r>
              <a:rPr lang="nl-NL" dirty="0" smtClean="0"/>
              <a:t>Kostenbesparing </a:t>
            </a:r>
            <a:r>
              <a:rPr lang="nl-NL" dirty="0"/>
              <a:t>mogelijk: toepassen risico </a:t>
            </a:r>
            <a:r>
              <a:rPr lang="nl-NL" dirty="0" smtClean="0"/>
              <a:t>gestuurd onderhoud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902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Plenaire vragen na de laatste presentatie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Heeft u de vraag van RWS voor uzelf helder?</a:t>
            </a:r>
          </a:p>
          <a:p>
            <a:r>
              <a:rPr lang="nl-NL" dirty="0" smtClean="0"/>
              <a:t>Voorziet u hindernissen voor uzelf met een dergelijke opdracht, zo ja welke?</a:t>
            </a:r>
          </a:p>
          <a:p>
            <a:r>
              <a:rPr lang="nl-NL" dirty="0" smtClean="0"/>
              <a:t>Wat is volgens u noodzakelijk om de hindernissen weg te krijgen?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902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ijkswaterstaat">
  <a:themeElements>
    <a:clrScheme name="landmachtNL1 1">
      <a:dk1>
        <a:srgbClr val="000000"/>
      </a:dk1>
      <a:lt1>
        <a:srgbClr val="FFFFFF"/>
      </a:lt1>
      <a:dk2>
        <a:srgbClr val="E17000"/>
      </a:dk2>
      <a:lt2>
        <a:srgbClr val="9ACCD4"/>
      </a:lt2>
      <a:accent1>
        <a:srgbClr val="2494C5"/>
      </a:accent1>
      <a:accent2>
        <a:srgbClr val="9ACCD4"/>
      </a:accent2>
      <a:accent3>
        <a:srgbClr val="FFFFFF"/>
      </a:accent3>
      <a:accent4>
        <a:srgbClr val="000000"/>
      </a:accent4>
      <a:accent5>
        <a:srgbClr val="ACC8DF"/>
      </a:accent5>
      <a:accent6>
        <a:srgbClr val="8BB9C0"/>
      </a:accent6>
      <a:hlink>
        <a:srgbClr val="004228"/>
      </a:hlink>
      <a:folHlink>
        <a:srgbClr val="E17000"/>
      </a:folHlink>
    </a:clrScheme>
    <a:fontScheme name="landmachtNL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solidFill>
            <a:schemeClr val="tx1"/>
          </a:solidFill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rtlCol="0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>
          <a:solidFill>
            <a:schemeClr val="tx1"/>
          </a:solidFill>
          <a:tailEnd type="arrow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landmachtNL1 1">
        <a:dk1>
          <a:srgbClr val="000000"/>
        </a:dk1>
        <a:lt1>
          <a:srgbClr val="FFFFFF"/>
        </a:lt1>
        <a:dk2>
          <a:srgbClr val="E17000"/>
        </a:dk2>
        <a:lt2>
          <a:srgbClr val="9ACCD4"/>
        </a:lt2>
        <a:accent1>
          <a:srgbClr val="2494C5"/>
        </a:accent1>
        <a:accent2>
          <a:srgbClr val="9ACCD4"/>
        </a:accent2>
        <a:accent3>
          <a:srgbClr val="FFFFFF"/>
        </a:accent3>
        <a:accent4>
          <a:srgbClr val="000000"/>
        </a:accent4>
        <a:accent5>
          <a:srgbClr val="ACC8DF"/>
        </a:accent5>
        <a:accent6>
          <a:srgbClr val="8BB9C0"/>
        </a:accent6>
        <a:hlink>
          <a:srgbClr val="004228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.xml><?xml version="1.0" encoding="utf-8"?>
<customUI xmlns="http://schemas.microsoft.com/office/2006/01/customui">
  <ribbon startFromScratch="false">
    <tabs>
      <tab id="customTab" label="Rijkswaterstaat">
        <group id="customGroup" label="Gegevens aanpassen">
          <control idMso="ViewSlideMasterView" label="Gegevens aanpassen" size="large"/>
          <button idMso="HeaderFooterInsert" label="Datum aanpassen" size="large"/>
        </group>
      </tab>
    </tabs>
  </ribbon>
</customUI>
</file>

<file path=customUI/customUI14.xml><?xml version="1.0" encoding="utf-8"?>
<customUI xmlns="http://schemas.microsoft.com/office/2009/07/customui">
  <ribbon startFromScratch="false">
    <tabs>
      <tab id="customTab" label="Rijkswaterstaat">
        <group id="customGroup" label="Gegevens aanpassen">
          <control idMso="ViewSlideMasterView" label="Gegevens aanpassen" size="large"/>
          <button idMso="HeaderFooterInsert" label="Datum aanpassen" size="large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278</Words>
  <Application>Microsoft Office PowerPoint</Application>
  <PresentationFormat>Diavoorstelling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Rijkswaterstaat</vt:lpstr>
      <vt:lpstr>Marktconsultatie</vt:lpstr>
      <vt:lpstr>Programma vandaag</vt:lpstr>
      <vt:lpstr>Rijksrederij en RWS PPO</vt:lpstr>
      <vt:lpstr>De betreffende schepen</vt:lpstr>
      <vt:lpstr>PowerPoint-presentatie</vt:lpstr>
      <vt:lpstr>PowerPoint-presentatie</vt:lpstr>
      <vt:lpstr>Basis van voorgesteld contract</vt:lpstr>
      <vt:lpstr>Voor de werf</vt:lpstr>
      <vt:lpstr>Plenaire vragen na de laatste presentatie</vt:lpstr>
      <vt:lpstr>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Rodenhuis, Steven (PPO)</dc:creator>
  <cp:lastModifiedBy>Rodenhuis, Steven (PPO)</cp:lastModifiedBy>
  <cp:revision>26</cp:revision>
  <cp:lastPrinted>2015-02-27T08:19:02Z</cp:lastPrinted>
  <dcterms:modified xsi:type="dcterms:W3CDTF">2015-03-02T10:38:32Z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eur">
    <vt:lpwstr>Auteur</vt:lpwstr>
  </property>
  <property fmtid="{D5CDD505-2E9C-101B-9397-08002B2CF9AE}" pid="3" name="Functie">
    <vt:lpwstr>Functie</vt:lpwstr>
  </property>
  <property fmtid="{D5CDD505-2E9C-101B-9397-08002B2CF9AE}" pid="4" name="Titel">
    <vt:lpwstr>Titel</vt:lpwstr>
  </property>
  <property fmtid="{D5CDD505-2E9C-101B-9397-08002B2CF9AE}" pid="5" name="Subtitel">
    <vt:lpwstr>Subtitel</vt:lpwstr>
  </property>
  <property fmtid="{D5CDD505-2E9C-101B-9397-08002B2CF9AE}" pid="6" name="Afdeling">
    <vt:lpwstr>Afdeling</vt:lpwstr>
  </property>
  <property fmtid="{D5CDD505-2E9C-101B-9397-08002B2CF9AE}" pid="7" name="Merking">
    <vt:lpwstr>Merking</vt:lpwstr>
  </property>
  <property fmtid="{D5CDD505-2E9C-101B-9397-08002B2CF9AE}" pid="8" name="Rubricering">
    <vt:lpwstr>Marking</vt:lpwstr>
  </property>
  <property fmtid="{D5CDD505-2E9C-101B-9397-08002B2CF9AE}" pid="9" name="Datum">
    <vt:filetime>1999-12-31T22:00:00Z</vt:filetime>
  </property>
</Properties>
</file>