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11" r:id="rId3"/>
    <p:sldId id="304" r:id="rId4"/>
    <p:sldId id="305" r:id="rId5"/>
    <p:sldId id="309" r:id="rId6"/>
    <p:sldId id="317" r:id="rId7"/>
    <p:sldId id="308" r:id="rId8"/>
    <p:sldId id="321" r:id="rId9"/>
    <p:sldId id="314" r:id="rId10"/>
    <p:sldId id="313" r:id="rId11"/>
    <p:sldId id="326" r:id="rId12"/>
    <p:sldId id="310" r:id="rId13"/>
    <p:sldId id="318" r:id="rId14"/>
    <p:sldId id="320" r:id="rId15"/>
    <p:sldId id="307" r:id="rId16"/>
    <p:sldId id="325" r:id="rId17"/>
    <p:sldId id="312" r:id="rId18"/>
    <p:sldId id="333" r:id="rId19"/>
    <p:sldId id="330" r:id="rId20"/>
    <p:sldId id="331" r:id="rId21"/>
    <p:sldId id="332" r:id="rId22"/>
    <p:sldId id="329" r:id="rId23"/>
  </p:sldIdLst>
  <p:sldSz cx="9144000" cy="6858000" type="screen4x3"/>
  <p:notesSz cx="6669088" cy="9928225"/>
  <p:custDataLst>
    <p:tags r:id="rId26"/>
  </p:custDataLst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72B0384B-C8BB-4218-8106-7721D4C508D8}">
          <p14:sldIdLst>
            <p14:sldId id="303"/>
            <p14:sldId id="311"/>
            <p14:sldId id="304"/>
            <p14:sldId id="305"/>
            <p14:sldId id="309"/>
            <p14:sldId id="317"/>
            <p14:sldId id="308"/>
            <p14:sldId id="321"/>
            <p14:sldId id="314"/>
          </p14:sldIdLst>
        </p14:section>
        <p14:section name="Naamloze sectie" id="{12E10B6B-8393-4380-A41C-354AD741EDE2}">
          <p14:sldIdLst>
            <p14:sldId id="313"/>
            <p14:sldId id="326"/>
            <p14:sldId id="310"/>
            <p14:sldId id="318"/>
            <p14:sldId id="320"/>
            <p14:sldId id="307"/>
            <p14:sldId id="325"/>
            <p14:sldId id="312"/>
            <p14:sldId id="333"/>
            <p14:sldId id="330"/>
            <p14:sldId id="331"/>
            <p14:sldId id="332"/>
            <p14:sldId id="32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FFFFFF"/>
    <a:srgbClr val="ED1018"/>
    <a:srgbClr val="CD05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55" autoAdjust="0"/>
    <p:restoredTop sz="93846" autoAdjust="0"/>
  </p:normalViewPr>
  <p:slideViewPr>
    <p:cSldViewPr snapToGrid="0" snapToObjects="1">
      <p:cViewPr>
        <p:scale>
          <a:sx n="93" d="100"/>
          <a:sy n="93" d="100"/>
        </p:scale>
        <p:origin x="-708" y="306"/>
      </p:cViewPr>
      <p:guideLst>
        <p:guide orient="horz" pos="2167"/>
        <p:guide pos="5759"/>
      </p:guideLst>
    </p:cSldViewPr>
  </p:slideViewPr>
  <p:outlineViewPr>
    <p:cViewPr>
      <p:scale>
        <a:sx n="33" d="100"/>
        <a:sy n="33" d="100"/>
      </p:scale>
      <p:origin x="0" y="36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E4D5A7-FD93-4EF1-A7F1-636EC9693C83}" type="datetimeFigureOut">
              <a:rPr lang="nl-NL"/>
              <a:pPr/>
              <a:t>18-2-2014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28123C3-DC8A-48C4-A1BC-3F9D04023ABC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34681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8E49E35-ADD2-4AC4-96F1-70753D2F9ED6}" type="datetimeFigureOut">
              <a:rPr lang="nl-NL"/>
              <a:pPr/>
              <a:t>18-2-2014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 smtClean="0"/>
              <a:t>Klik om de tekststijl van het model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8EC2B3F-A057-46E6-9788-66F23F751E84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12601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360363" y="539750"/>
            <a:ext cx="8423275" cy="3060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pic>
        <p:nvPicPr>
          <p:cNvPr id="5" name="Afbeelding 9" descr="M_Bereikbaar_logo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594100"/>
            <a:ext cx="4354513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hthoek 5"/>
          <p:cNvSpPr/>
          <p:nvPr/>
        </p:nvSpPr>
        <p:spPr>
          <a:xfrm>
            <a:off x="5883275" y="5835650"/>
            <a:ext cx="3178175" cy="9048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547354"/>
            <a:ext cx="7772400" cy="183315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400"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540000" y="3180020"/>
            <a:ext cx="3888637" cy="40225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sdia tekst voor ra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logo flowresulting briefpapier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6" y="6324604"/>
            <a:ext cx="1025124" cy="419873"/>
          </a:xfrm>
          <a:prstGeom prst="rect">
            <a:avLst/>
          </a:prstGeom>
        </p:spPr>
      </p:pic>
      <p:sp>
        <p:nvSpPr>
          <p:cNvPr id="4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44500" y="0"/>
            <a:ext cx="82550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smtClean="0"/>
              <a:t>Klik om de stijl te bewerken</a:t>
            </a: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65901" y="6467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80000"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fld id="{E7D96771-72C2-1F4D-AE0B-37EAE387166C}" type="slidenum">
              <a:rPr lang="nl-NL" smtClean="0"/>
              <a:pPr/>
              <a:t>‹nr.›</a:t>
            </a:fld>
            <a:endParaRPr lang="nl-NL" dirty="0"/>
          </a:p>
        </p:txBody>
      </p:sp>
      <p:cxnSp>
        <p:nvCxnSpPr>
          <p:cNvPr id="6" name="Rechte verbindingslijn 5"/>
          <p:cNvCxnSpPr/>
          <p:nvPr userDrawn="1"/>
        </p:nvCxnSpPr>
        <p:spPr>
          <a:xfrm>
            <a:off x="444506" y="1065213"/>
            <a:ext cx="8255001" cy="0"/>
          </a:xfrm>
          <a:prstGeom prst="line">
            <a:avLst/>
          </a:prstGeom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jdelijke aanduiding voor tekst 12"/>
          <p:cNvSpPr>
            <a:spLocks noGrp="1"/>
          </p:cNvSpPr>
          <p:nvPr>
            <p:ph type="body" sz="quarter" idx="10"/>
          </p:nvPr>
        </p:nvSpPr>
        <p:spPr>
          <a:xfrm>
            <a:off x="444500" y="1295400"/>
            <a:ext cx="6143724" cy="4800600"/>
          </a:xfrm>
        </p:spPr>
        <p:txBody>
          <a:bodyPr/>
          <a:lstStyle>
            <a:lvl1pPr marL="174625" indent="-171450" algn="just">
              <a:defRPr sz="1100">
                <a:latin typeface="+mj-lt"/>
              </a:defRPr>
            </a:lvl1pPr>
            <a:lvl2pPr marL="174625" indent="-174625" algn="just">
              <a:buFont typeface="Arial" pitchFamily="34" charset="0"/>
              <a:buChar char="•"/>
              <a:defRPr lang="nl-NL" sz="1100" b="0" i="0" kern="1200" dirty="0" smtClean="0">
                <a:solidFill>
                  <a:schemeClr val="tx1"/>
                </a:solidFill>
                <a:latin typeface="+mj-lt"/>
                <a:ea typeface="+mn-ea"/>
                <a:cs typeface="Gill Sans Light"/>
              </a:defRPr>
            </a:lvl2pPr>
            <a:lvl3pPr marL="357188" indent="-177800" algn="just">
              <a:buClr>
                <a:schemeClr val="tx1"/>
              </a:buClr>
              <a:buSzPct val="80000"/>
              <a:buFont typeface="Courier New" pitchFamily="49" charset="0"/>
              <a:buChar char="o"/>
              <a:defRPr sz="1100">
                <a:latin typeface="+mj-lt"/>
              </a:defRPr>
            </a:lvl3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273121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/>
          </p:cNvSpPr>
          <p:nvPr>
            <p:ph type="pic" sz="quarter" idx="13"/>
          </p:nvPr>
        </p:nvSpPr>
        <p:spPr>
          <a:xfrm>
            <a:off x="0" y="540000"/>
            <a:ext cx="9144000" cy="6318000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0000" y="817301"/>
            <a:ext cx="7614420" cy="1764047"/>
          </a:xfrm>
        </p:spPr>
        <p:txBody>
          <a:bodyPr>
            <a:normAutofit/>
          </a:bodyPr>
          <a:lstStyle>
            <a:lvl1pPr>
              <a:defRPr sz="5400">
                <a:solidFill>
                  <a:srgbClr val="FFFFFF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/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hthoek 4"/>
          <p:cNvSpPr/>
          <p:nvPr/>
        </p:nvSpPr>
        <p:spPr>
          <a:xfrm>
            <a:off x="6130925" y="5783263"/>
            <a:ext cx="2917825" cy="90328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0000" y="817301"/>
            <a:ext cx="8416570" cy="1019769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0"/>
          </p:nvPr>
        </p:nvSpPr>
        <p:spPr>
          <a:xfrm>
            <a:off x="360400" y="2160000"/>
            <a:ext cx="8416170" cy="2854325"/>
          </a:xfrm>
        </p:spPr>
        <p:txBody>
          <a:bodyPr>
            <a:noAutofit/>
          </a:bodyPr>
          <a:lstStyle>
            <a:lvl1pPr marL="265113" indent="-265113">
              <a:defRPr sz="2400" b="1">
                <a:solidFill>
                  <a:srgbClr val="FFFFFF"/>
                </a:solidFill>
              </a:defRPr>
            </a:lvl1pPr>
            <a:lvl2pPr marL="265113" indent="-265113">
              <a:defRPr sz="2400" b="1">
                <a:solidFill>
                  <a:srgbClr val="FFFFFF"/>
                </a:solidFill>
              </a:defRPr>
            </a:lvl2pPr>
            <a:lvl3pPr marL="265113" indent="-265113">
              <a:defRPr sz="2400" b="1">
                <a:solidFill>
                  <a:srgbClr val="FFFFFF"/>
                </a:solidFill>
              </a:defRPr>
            </a:lvl3pPr>
            <a:lvl4pPr marL="265113" indent="-265113">
              <a:defRPr sz="2400" b="1">
                <a:solidFill>
                  <a:srgbClr val="FFFFFF"/>
                </a:solidFill>
              </a:defRPr>
            </a:lvl4pPr>
            <a:lvl5pPr marL="265113" indent="-265113">
              <a:defRPr sz="24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99" y="817200"/>
            <a:ext cx="8416571" cy="900000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648607B-281E-4687-89AE-4FDBCB8AD3EB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99" y="817200"/>
            <a:ext cx="8416571" cy="900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4" name="Tijdelijke aanduiding voor afbeelding 4"/>
          <p:cNvSpPr>
            <a:spLocks noGrp="1"/>
          </p:cNvSpPr>
          <p:nvPr>
            <p:ph type="pic" sz="quarter" idx="18"/>
          </p:nvPr>
        </p:nvSpPr>
        <p:spPr>
          <a:xfrm>
            <a:off x="4744570" y="1800000"/>
            <a:ext cx="4032000" cy="28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9"/>
          </p:nvPr>
        </p:nvSpPr>
        <p:spPr>
          <a:xfrm>
            <a:off x="366270" y="1717303"/>
            <a:ext cx="4026092" cy="2879999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voettekst 4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" name="Tijdelijke aanduiding voor dianummer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fld id="{159BA4CE-7B5E-4C26-8EF4-5B7CC05141FC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99" y="817200"/>
            <a:ext cx="8416571" cy="900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3" name="Tijdelijke aanduiding voor afbeelding 4"/>
          <p:cNvSpPr>
            <a:spLocks noGrp="1"/>
          </p:cNvSpPr>
          <p:nvPr>
            <p:ph type="pic" sz="quarter" idx="17"/>
          </p:nvPr>
        </p:nvSpPr>
        <p:spPr>
          <a:xfrm>
            <a:off x="360362" y="1800000"/>
            <a:ext cx="4032000" cy="28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14" name="Tijdelijke aanduiding voor afbeelding 4"/>
          <p:cNvSpPr>
            <a:spLocks noGrp="1"/>
          </p:cNvSpPr>
          <p:nvPr>
            <p:ph type="pic" sz="quarter" idx="18"/>
          </p:nvPr>
        </p:nvSpPr>
        <p:spPr>
          <a:xfrm>
            <a:off x="4744570" y="1800000"/>
            <a:ext cx="4032000" cy="28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fld id="{754F876C-1B0A-4F04-AAEE-F9629C5A9019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99" y="817200"/>
            <a:ext cx="8416571" cy="900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3" name="Tijdelijke aanduiding voor afbeelding 4"/>
          <p:cNvSpPr>
            <a:spLocks noGrp="1"/>
          </p:cNvSpPr>
          <p:nvPr>
            <p:ph type="pic" sz="quarter" idx="17"/>
          </p:nvPr>
        </p:nvSpPr>
        <p:spPr>
          <a:xfrm>
            <a:off x="360362" y="1800000"/>
            <a:ext cx="2653200" cy="19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12" name="Tijdelijke aanduiding voor afbeelding 4"/>
          <p:cNvSpPr>
            <a:spLocks noGrp="1"/>
          </p:cNvSpPr>
          <p:nvPr>
            <p:ph type="pic" sz="quarter" idx="18"/>
          </p:nvPr>
        </p:nvSpPr>
        <p:spPr>
          <a:xfrm>
            <a:off x="3245400" y="1800000"/>
            <a:ext cx="2653200" cy="19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15" name="Tijdelijke aanduiding voor afbeelding 4"/>
          <p:cNvSpPr>
            <a:spLocks noGrp="1"/>
          </p:cNvSpPr>
          <p:nvPr>
            <p:ph type="pic" sz="quarter" idx="19"/>
          </p:nvPr>
        </p:nvSpPr>
        <p:spPr>
          <a:xfrm>
            <a:off x="6123370" y="1800000"/>
            <a:ext cx="2653200" cy="1980000"/>
          </a:xfrm>
          <a:solidFill>
            <a:srgbClr val="F2F2F2"/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0"/>
          </p:nvPr>
        </p:nvSpPr>
        <p:spPr>
          <a:xfrm>
            <a:off x="360363" y="3992563"/>
            <a:ext cx="2652712" cy="1306512"/>
          </a:xfrm>
        </p:spPr>
        <p:txBody>
          <a:bodyPr>
            <a:noAutofit/>
          </a:bodyPr>
          <a:lstStyle>
            <a:lvl1pPr marL="0" indent="0" defTabSz="-825500">
              <a:buNone/>
              <a:defRPr sz="1600"/>
            </a:lvl1pPr>
            <a:lvl2pPr marL="0" indent="0" defTabSz="-825500">
              <a:buNone/>
              <a:defRPr sz="1600"/>
            </a:lvl2pPr>
            <a:lvl3pPr marL="0" indent="0" defTabSz="-825500">
              <a:buNone/>
              <a:defRPr sz="1600"/>
            </a:lvl3pPr>
            <a:lvl4pPr marL="0" indent="0" defTabSz="-825500">
              <a:buNone/>
              <a:defRPr sz="1600"/>
            </a:lvl4pPr>
            <a:lvl5pPr marL="0" indent="0" defTabSz="-82550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6" name="Tijdelijke aanduiding voor tekst 3"/>
          <p:cNvSpPr>
            <a:spLocks noGrp="1"/>
          </p:cNvSpPr>
          <p:nvPr>
            <p:ph type="body" sz="quarter" idx="21"/>
          </p:nvPr>
        </p:nvSpPr>
        <p:spPr>
          <a:xfrm>
            <a:off x="3245400" y="3992563"/>
            <a:ext cx="2652712" cy="1306512"/>
          </a:xfrm>
        </p:spPr>
        <p:txBody>
          <a:bodyPr>
            <a:noAutofit/>
          </a:bodyPr>
          <a:lstStyle>
            <a:lvl1pPr marL="0" indent="0" defTabSz="-825500">
              <a:buNone/>
              <a:defRPr sz="1600"/>
            </a:lvl1pPr>
            <a:lvl2pPr marL="0" indent="0" defTabSz="-825500">
              <a:buNone/>
              <a:defRPr sz="1600"/>
            </a:lvl2pPr>
            <a:lvl3pPr marL="0" indent="0" defTabSz="-825500">
              <a:buNone/>
              <a:defRPr sz="1600"/>
            </a:lvl3pPr>
            <a:lvl4pPr marL="0" indent="0" defTabSz="-825500">
              <a:buNone/>
              <a:defRPr sz="1600"/>
            </a:lvl4pPr>
            <a:lvl5pPr marL="0" indent="0" defTabSz="-82550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7" name="Tijdelijke aanduiding voor tekst 3"/>
          <p:cNvSpPr>
            <a:spLocks noGrp="1"/>
          </p:cNvSpPr>
          <p:nvPr>
            <p:ph type="body" sz="quarter" idx="22"/>
          </p:nvPr>
        </p:nvSpPr>
        <p:spPr>
          <a:xfrm>
            <a:off x="6123370" y="3992563"/>
            <a:ext cx="2652712" cy="1306512"/>
          </a:xfrm>
        </p:spPr>
        <p:txBody>
          <a:bodyPr>
            <a:noAutofit/>
          </a:bodyPr>
          <a:lstStyle>
            <a:lvl1pPr marL="0" indent="0" defTabSz="-825500">
              <a:buNone/>
              <a:defRPr sz="1600"/>
            </a:lvl1pPr>
            <a:lvl2pPr marL="0" indent="0" defTabSz="-825500">
              <a:buNone/>
              <a:defRPr sz="1600"/>
            </a:lvl2pPr>
            <a:lvl3pPr marL="0" indent="0" defTabSz="-825500">
              <a:buNone/>
              <a:defRPr sz="1600"/>
            </a:lvl3pPr>
            <a:lvl4pPr marL="0" indent="0" defTabSz="-825500">
              <a:buNone/>
              <a:defRPr sz="1600"/>
            </a:lvl4pPr>
            <a:lvl5pPr marL="0" indent="0" defTabSz="-82550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4" name="Tijdelijke aanduiding voor dianumm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4430A977-2E9A-479A-B791-AE57BD2DDF82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6" name="Tijdelijke aanduiding voor afbeelding 4"/>
          <p:cNvSpPr>
            <a:spLocks noGrp="1"/>
          </p:cNvSpPr>
          <p:nvPr>
            <p:ph type="pic" sz="quarter" idx="17"/>
          </p:nvPr>
        </p:nvSpPr>
        <p:spPr>
          <a:xfrm>
            <a:off x="360362" y="1800000"/>
            <a:ext cx="8416208" cy="3799813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7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F9181110-BF11-4156-BF5A-96C70C4B6768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366270" y="130692"/>
            <a:ext cx="4388846" cy="3714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afbeelding 4"/>
          <p:cNvSpPr>
            <a:spLocks noGrp="1"/>
          </p:cNvSpPr>
          <p:nvPr>
            <p:ph type="pic" sz="quarter" idx="17"/>
          </p:nvPr>
        </p:nvSpPr>
        <p:spPr>
          <a:xfrm>
            <a:off x="0" y="540000"/>
            <a:ext cx="9144000" cy="6318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DB910B77-0D8F-4EAC-8ED0-602E094723DB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02759941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think-cell Slide" r:id="rId14" imgW="270" imgH="270" progId="TCLayout.ActiveDocument.1">
                  <p:embed/>
                </p:oleObj>
              </mc:Choice>
              <mc:Fallback>
                <p:oleObj name="think-cell Slide" r:id="rId1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Afbeelding 7" descr="M_Bereikbaar_logo_RGB.pn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3" y="6057900"/>
            <a:ext cx="2613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360363" y="817563"/>
            <a:ext cx="8416925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smtClean="0"/>
              <a:t>Titelstijl van model bewerken</a:t>
            </a:r>
          </a:p>
        </p:txBody>
      </p:sp>
      <p:sp>
        <p:nvSpPr>
          <p:cNvPr id="102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360363" y="1717675"/>
            <a:ext cx="8416925" cy="42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3798888" y="6321425"/>
            <a:ext cx="1458912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288" y="6321425"/>
            <a:ext cx="28956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0363" y="6321425"/>
            <a:ext cx="539750" cy="36512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1060535B-0F9C-4255-9508-7A53A81D0B49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0" y="0"/>
            <a:ext cx="9144000" cy="539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ED1018"/>
          </a:solidFill>
          <a:latin typeface="+mj-lt"/>
          <a:ea typeface="MS PGothic" pitchFamily="34" charset="-128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ED1018"/>
          </a:solidFill>
          <a:latin typeface="Calibri" pitchFamily="34" charset="0"/>
          <a:ea typeface="MS PGothic" pitchFamily="34" charset="-128"/>
        </a:defRPr>
      </a:lvl9pPr>
    </p:titleStyle>
    <p:bodyStyle>
      <a:lvl1pPr marL="254000" indent="-254000" algn="l" defTabSz="457200" rtl="0" eaLnBrk="1" fontAlgn="base" hangingPunct="1">
        <a:spcBef>
          <a:spcPct val="0"/>
        </a:spcBef>
        <a:spcAft>
          <a:spcPct val="0"/>
        </a:spcAft>
        <a:buFont typeface="Lucida Grande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536575" indent="-271463" algn="l" defTabSz="457200" rtl="0" eaLnBrk="1" fontAlgn="base" hangingPunct="1">
        <a:spcBef>
          <a:spcPct val="0"/>
        </a:spcBef>
        <a:spcAft>
          <a:spcPct val="0"/>
        </a:spcAft>
        <a:buFont typeface="Lucida Grande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808038" indent="-269875" algn="l" defTabSz="457200" rtl="0" eaLnBrk="1" fontAlgn="base" hangingPunct="1">
        <a:spcBef>
          <a:spcPct val="0"/>
        </a:spcBef>
        <a:spcAft>
          <a:spcPct val="0"/>
        </a:spcAft>
        <a:buFont typeface="Lucida Grande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074738" indent="-265113" algn="l" defTabSz="457200" rtl="0" eaLnBrk="1" fontAlgn="base" hangingPunct="1">
        <a:spcBef>
          <a:spcPct val="0"/>
        </a:spcBef>
        <a:spcAft>
          <a:spcPct val="0"/>
        </a:spcAft>
        <a:buFont typeface="Lucida Grande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347788" indent="-273050" algn="l" defTabSz="457200" rtl="0" eaLnBrk="1" fontAlgn="base" hangingPunct="1">
        <a:spcBef>
          <a:spcPct val="0"/>
        </a:spcBef>
        <a:spcAft>
          <a:spcPct val="0"/>
        </a:spcAft>
        <a:buFont typeface="Lucida Grande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hyperlink" Target="Middelen/Maastricht%20Bereikbaar.nl%20-%20radiospot.wav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18" Type="http://schemas.openxmlformats.org/officeDocument/2006/relationships/image" Target="../media/image17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17" Type="http://schemas.microsoft.com/office/2007/relationships/hdphoto" Target="../media/hdphoto1.wdp"/><Relationship Id="rId2" Type="http://schemas.openxmlformats.org/officeDocument/2006/relationships/tags" Target="../tags/tag5.xml"/><Relationship Id="rId16" Type="http://schemas.openxmlformats.org/officeDocument/2006/relationships/image" Target="../media/image16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emf"/><Relationship Id="rId15" Type="http://schemas.openxmlformats.org/officeDocument/2006/relationships/hyperlink" Target="../P+R/Presentatie%20Resultaten/Middelen/Maastricht%20Bereikbaar.nl%20-%20radiospot.wav" TargetMode="External"/><Relationship Id="rId10" Type="http://schemas.openxmlformats.org/officeDocument/2006/relationships/image" Target="../media/image11.jpeg"/><Relationship Id="rId19" Type="http://schemas.openxmlformats.org/officeDocument/2006/relationships/image" Target="../media/image18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gif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P+R Maastricht Noord</a:t>
            </a:r>
            <a:br>
              <a:rPr lang="nl-NL" dirty="0" smtClean="0"/>
            </a:br>
            <a:r>
              <a:rPr lang="nl-NL" sz="4000" dirty="0" smtClean="0">
                <a:solidFill>
                  <a:schemeClr val="bg1">
                    <a:lumMod val="65000"/>
                  </a:schemeClr>
                </a:solidFill>
              </a:rPr>
              <a:t>Resultaten campagne </a:t>
            </a:r>
            <a:endParaRPr lang="nl-NL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Rik Lebouille / Wilmar Zomer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64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>
                <a:solidFill>
                  <a:schemeClr val="bg1">
                    <a:lumMod val="65000"/>
                  </a:schemeClr>
                </a:solidFill>
              </a:rPr>
              <a:t>Aanbod | </a:t>
            </a:r>
            <a: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  <a:t>Effectiviteit campagne</a:t>
            </a:r>
            <a:b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nl-NL" dirty="0" smtClean="0"/>
              <a:t>Reclameborden meest effectief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249026"/>
            <a:ext cx="4704005" cy="4224338"/>
          </a:xfrm>
        </p:spPr>
        <p:txBody>
          <a:bodyPr/>
          <a:lstStyle/>
          <a:p>
            <a:pPr marL="0" indent="0">
              <a:buNone/>
            </a:pPr>
            <a:r>
              <a:rPr lang="nl-NL" sz="1600" b="1" dirty="0" smtClean="0"/>
              <a:t>Bereik campagne					33%</a:t>
            </a:r>
          </a:p>
          <a:p>
            <a:pPr marL="0" indent="0">
              <a:buNone/>
            </a:pPr>
            <a:endParaRPr lang="nl-NL" sz="1600" b="1" dirty="0"/>
          </a:p>
          <a:p>
            <a:pPr marL="0" indent="0">
              <a:buNone/>
            </a:pPr>
            <a:r>
              <a:rPr lang="nl-NL" sz="1600" b="1" dirty="0" smtClean="0"/>
              <a:t>Print en outdoor			26%</a:t>
            </a:r>
          </a:p>
          <a:p>
            <a:pPr marL="0" indent="0">
              <a:buNone/>
            </a:pPr>
            <a:r>
              <a:rPr lang="nl-NL" sz="1600" dirty="0" smtClean="0"/>
              <a:t>Reclamebord 			55%</a:t>
            </a:r>
          </a:p>
          <a:p>
            <a:pPr marL="0" indent="0">
              <a:buNone/>
            </a:pPr>
            <a:r>
              <a:rPr lang="nl-NL" sz="1600" dirty="0" smtClean="0"/>
              <a:t>Abriposter				29%</a:t>
            </a:r>
          </a:p>
          <a:p>
            <a:pPr marL="0" indent="0">
              <a:buNone/>
            </a:pPr>
            <a:r>
              <a:rPr lang="nl-NL" sz="1600" dirty="0" smtClean="0"/>
              <a:t>Advertentie krant		24%</a:t>
            </a:r>
          </a:p>
          <a:p>
            <a:pPr marL="0" indent="0">
              <a:buNone/>
            </a:pPr>
            <a:r>
              <a:rPr lang="nl-NL" sz="1600" b="1" dirty="0" smtClean="0"/>
              <a:t>Busreclame				18%</a:t>
            </a:r>
          </a:p>
          <a:p>
            <a:pPr marL="0" indent="0">
              <a:buNone/>
            </a:pPr>
            <a:r>
              <a:rPr lang="nl-NL" sz="1600" b="1" dirty="0" smtClean="0"/>
              <a:t>Radiospotje				14%</a:t>
            </a:r>
          </a:p>
          <a:p>
            <a:pPr marL="0" indent="0">
              <a:buNone/>
            </a:pPr>
            <a:r>
              <a:rPr lang="nl-NL" sz="1600" b="1" dirty="0" smtClean="0"/>
              <a:t>Banner internet				10%</a:t>
            </a:r>
            <a:endParaRPr lang="nl-NL" sz="1600" b="1" dirty="0"/>
          </a:p>
          <a:p>
            <a:pPr marL="0" indent="0">
              <a:buNone/>
            </a:pPr>
            <a:endParaRPr lang="nl-NL" sz="1600" dirty="0" smtClean="0"/>
          </a:p>
          <a:p>
            <a:pPr marL="0" indent="0">
              <a:buNone/>
            </a:pPr>
            <a:r>
              <a:rPr lang="nl-NL" sz="1600" b="1" dirty="0" smtClean="0"/>
              <a:t>Conclusies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600" dirty="0" err="1" smtClean="0"/>
              <a:t>Bestickering</a:t>
            </a:r>
            <a:r>
              <a:rPr lang="nl-NL" sz="1600" dirty="0" smtClean="0"/>
              <a:t> stadsbus blijkt minder effectief dan reclameborden, en bovendien veel duurder.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600" dirty="0" smtClean="0"/>
              <a:t>Online reclame vooraf effectief voor bezoekers buiten Limburg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600" dirty="0" smtClean="0"/>
              <a:t>Bekendheid in (Zuid en Midden) Limburg hoogst door nieuwsbericht in krant, daarna via kennissen</a:t>
            </a:r>
            <a:endParaRPr lang="nl-NL" sz="160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5147279" y="2531875"/>
            <a:ext cx="3327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 smtClean="0"/>
              <a:t>“Geloofwaardig”</a:t>
            </a:r>
            <a:endParaRPr lang="nl-NL" sz="3600" dirty="0"/>
          </a:p>
        </p:txBody>
      </p:sp>
      <p:sp>
        <p:nvSpPr>
          <p:cNvPr id="7" name="Tekstvak 6"/>
          <p:cNvSpPr txBox="1"/>
          <p:nvPr/>
        </p:nvSpPr>
        <p:spPr>
          <a:xfrm>
            <a:off x="6632603" y="3344866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 smtClean="0"/>
              <a:t>“Duidelijk”</a:t>
            </a:r>
            <a:endParaRPr lang="nl-NL" sz="3600" dirty="0"/>
          </a:p>
        </p:txBody>
      </p:sp>
      <p:sp>
        <p:nvSpPr>
          <p:cNvPr id="8" name="Tekstvak 7"/>
          <p:cNvSpPr txBox="1"/>
          <p:nvPr/>
        </p:nvSpPr>
        <p:spPr>
          <a:xfrm>
            <a:off x="5552767" y="4181467"/>
            <a:ext cx="3047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 smtClean="0"/>
              <a:t>“Niet relevant voor mij”</a:t>
            </a:r>
            <a:endParaRPr lang="nl-NL" sz="3600" dirty="0"/>
          </a:p>
        </p:txBody>
      </p:sp>
      <p:sp>
        <p:nvSpPr>
          <p:cNvPr id="9" name="Tekstvak 8"/>
          <p:cNvSpPr txBox="1"/>
          <p:nvPr/>
        </p:nvSpPr>
        <p:spPr>
          <a:xfrm>
            <a:off x="5227148" y="2210887"/>
            <a:ext cx="2350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Enkele reacties op campagne: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227309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>
                <a:solidFill>
                  <a:schemeClr val="bg1">
                    <a:lumMod val="65000"/>
                  </a:schemeClr>
                </a:solidFill>
              </a:rPr>
              <a:t>Aanbod | </a:t>
            </a:r>
            <a: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  <a:t>Effectiviteit campagne</a:t>
            </a:r>
            <a:b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nl-NL" dirty="0" smtClean="0"/>
              <a:t>Meer (mobiele!) bezoekers naar site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249026"/>
            <a:ext cx="6176361" cy="4224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23% meer bezoekers (totaal)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84% meer unieke bezoekers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255% verschil in apparaat gebruik (25% gebruikt mobiel in december, t.o.v. 14% in oktober)</a:t>
            </a:r>
          </a:p>
          <a:p>
            <a:endParaRPr lang="nl-NL" sz="180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11</a:t>
            </a:fld>
            <a:endParaRPr lang="nl-NL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6270" y="4281485"/>
            <a:ext cx="6600128" cy="143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60127" y="1717200"/>
            <a:ext cx="1816443" cy="397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5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270" y="817200"/>
            <a:ext cx="8416571" cy="900000"/>
          </a:xfrm>
        </p:spPr>
        <p:txBody>
          <a:bodyPr/>
          <a:lstStyle/>
          <a:p>
            <a:r>
              <a:rPr lang="nl-NL" sz="1800" dirty="0">
                <a:solidFill>
                  <a:schemeClr val="bg1">
                    <a:lumMod val="65000"/>
                  </a:schemeClr>
                </a:solidFill>
              </a:rPr>
              <a:t>Aanbod | </a:t>
            </a:r>
            <a:r>
              <a:rPr lang="nl-NL" sz="1800" dirty="0">
                <a:solidFill>
                  <a:schemeClr val="bg1">
                    <a:lumMod val="75000"/>
                  </a:schemeClr>
                </a:solidFill>
              </a:rPr>
              <a:t>Effectiviteit campagne </a:t>
            </a:r>
            <a: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nl-NL" dirty="0" smtClean="0"/>
              <a:t>Reacties via Twitter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B800C13-0C45-4ECB-B028-CB0F41448A2E}" type="slidenum">
              <a:rPr lang="nl-NL" altLang="nl-NL" smtClean="0"/>
              <a:pPr/>
              <a:t>12</a:t>
            </a:fld>
            <a:endParaRPr lang="nl-NL" alt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180200"/>
            <a:ext cx="8416925" cy="4224338"/>
          </a:xfrm>
        </p:spPr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481" y="1929010"/>
            <a:ext cx="4543635" cy="4339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74">
            <a:off x="1795169" y="2613380"/>
            <a:ext cx="7927347" cy="165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66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  <a:t>Gewenst gedrag</a:t>
            </a:r>
            <a:b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nl-NL" sz="3200" dirty="0" smtClean="0">
                <a:solidFill>
                  <a:schemeClr val="tx2"/>
                </a:solidFill>
              </a:rPr>
              <a:t>Gebruikerservaring</a:t>
            </a:r>
            <a:endParaRPr lang="nl-NL" sz="1800" dirty="0">
              <a:solidFill>
                <a:schemeClr val="tx2"/>
              </a:solidFill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13</a:t>
            </a:fld>
            <a:endParaRPr lang="nl-NL"/>
          </a:p>
        </p:txBody>
      </p:sp>
      <p:sp>
        <p:nvSpPr>
          <p:cNvPr id="6" name="Ovaal 5"/>
          <p:cNvSpPr/>
          <p:nvPr/>
        </p:nvSpPr>
        <p:spPr>
          <a:xfrm>
            <a:off x="366270" y="1637718"/>
            <a:ext cx="1621536" cy="162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>
                <a:solidFill>
                  <a:schemeClr val="tx1"/>
                </a:solidFill>
              </a:rPr>
              <a:t>78%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aanbeveel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intentie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7" name="Ovaal 6"/>
          <p:cNvSpPr/>
          <p:nvPr/>
        </p:nvSpPr>
        <p:spPr>
          <a:xfrm>
            <a:off x="3944348" y="1254688"/>
            <a:ext cx="1621536" cy="162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>
                <a:solidFill>
                  <a:schemeClr val="tx1"/>
                </a:solidFill>
              </a:rPr>
              <a:t>96%</a:t>
            </a:r>
          </a:p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Ervaart zeer weinig moeite</a:t>
            </a:r>
            <a:endParaRPr lang="nl-NL" sz="1400" dirty="0">
              <a:solidFill>
                <a:schemeClr val="tx1"/>
              </a:solidFill>
            </a:endParaRPr>
          </a:p>
        </p:txBody>
      </p:sp>
      <p:sp>
        <p:nvSpPr>
          <p:cNvPr id="8" name="Ovaal 7"/>
          <p:cNvSpPr/>
          <p:nvPr/>
        </p:nvSpPr>
        <p:spPr>
          <a:xfrm>
            <a:off x="1018319" y="4586448"/>
            <a:ext cx="1621536" cy="162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>
                <a:solidFill>
                  <a:schemeClr val="tx1"/>
                </a:solidFill>
              </a:rPr>
              <a:t>93%</a:t>
            </a:r>
          </a:p>
          <a:p>
            <a:pPr algn="ctr"/>
            <a:r>
              <a:rPr lang="nl-NL" sz="2000" dirty="0" smtClean="0">
                <a:solidFill>
                  <a:schemeClr val="tx1"/>
                </a:solidFill>
              </a:rPr>
              <a:t>pakt de bus</a:t>
            </a: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9" name="Ovaal 8"/>
          <p:cNvSpPr/>
          <p:nvPr/>
        </p:nvSpPr>
        <p:spPr>
          <a:xfrm>
            <a:off x="1958316" y="2416194"/>
            <a:ext cx="2360733" cy="23607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600" b="1" dirty="0" smtClean="0">
                <a:solidFill>
                  <a:schemeClr val="tx1"/>
                </a:solidFill>
              </a:rPr>
              <a:t>Bekendheid</a:t>
            </a:r>
          </a:p>
          <a:p>
            <a:pPr algn="ctr"/>
            <a:r>
              <a:rPr lang="nl-NL" sz="2000" dirty="0" smtClean="0">
                <a:solidFill>
                  <a:schemeClr val="tx1"/>
                </a:solidFill>
              </a:rPr>
              <a:t>58% campagne</a:t>
            </a:r>
          </a:p>
          <a:p>
            <a:pPr algn="ctr"/>
            <a:r>
              <a:rPr lang="nl-NL" sz="2000" dirty="0" smtClean="0">
                <a:solidFill>
                  <a:schemeClr val="tx1"/>
                </a:solidFill>
              </a:rPr>
              <a:t>30% nieuws</a:t>
            </a:r>
          </a:p>
          <a:p>
            <a:pPr algn="ctr"/>
            <a:r>
              <a:rPr lang="nl-NL" sz="2000" dirty="0" smtClean="0">
                <a:solidFill>
                  <a:schemeClr val="tx1"/>
                </a:solidFill>
              </a:rPr>
              <a:t>22</a:t>
            </a:r>
            <a:r>
              <a:rPr lang="nl-NL" sz="2000" dirty="0">
                <a:solidFill>
                  <a:schemeClr val="tx1"/>
                </a:solidFill>
              </a:rPr>
              <a:t>% </a:t>
            </a:r>
            <a:r>
              <a:rPr lang="nl-NL" sz="2000" dirty="0" smtClean="0">
                <a:solidFill>
                  <a:schemeClr val="tx1"/>
                </a:solidFill>
              </a:rPr>
              <a:t>anderen</a:t>
            </a:r>
          </a:p>
        </p:txBody>
      </p:sp>
      <p:sp>
        <p:nvSpPr>
          <p:cNvPr id="10" name="Ovaal 9"/>
          <p:cNvSpPr/>
          <p:nvPr/>
        </p:nvSpPr>
        <p:spPr>
          <a:xfrm>
            <a:off x="2697513" y="4924370"/>
            <a:ext cx="1621536" cy="162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3600" dirty="0" smtClean="0">
                <a:solidFill>
                  <a:schemeClr val="tx1"/>
                </a:solidFill>
              </a:rPr>
              <a:t>50%</a:t>
            </a:r>
            <a:endParaRPr lang="nl-NL" sz="1600" dirty="0" smtClean="0">
              <a:solidFill>
                <a:schemeClr val="tx1"/>
              </a:solidFill>
            </a:endParaRPr>
          </a:p>
          <a:p>
            <a:pPr algn="ctr"/>
            <a:r>
              <a:rPr lang="nl-NL" sz="1200" dirty="0" smtClean="0">
                <a:solidFill>
                  <a:schemeClr val="tx1"/>
                </a:solidFill>
              </a:rPr>
              <a:t>zou in centrum hebben geparkeerd</a:t>
            </a:r>
            <a:endParaRPr lang="nl-NL" sz="900" dirty="0">
              <a:solidFill>
                <a:schemeClr val="tx1"/>
              </a:solidFill>
            </a:endParaRPr>
          </a:p>
        </p:txBody>
      </p:sp>
      <p:sp>
        <p:nvSpPr>
          <p:cNvPr id="11" name="Ovaal 10"/>
          <p:cNvSpPr/>
          <p:nvPr/>
        </p:nvSpPr>
        <p:spPr>
          <a:xfrm>
            <a:off x="6808244" y="4113602"/>
            <a:ext cx="1621536" cy="162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>
                <a:solidFill>
                  <a:schemeClr val="tx1"/>
                </a:solidFill>
              </a:rPr>
              <a:t>32%</a:t>
            </a:r>
          </a:p>
          <a:p>
            <a:pPr algn="ctr"/>
            <a:r>
              <a:rPr lang="nl-NL" sz="2000" dirty="0" smtClean="0">
                <a:solidFill>
                  <a:schemeClr val="tx1"/>
                </a:solidFill>
              </a:rPr>
              <a:t>kent MB</a:t>
            </a:r>
            <a:endParaRPr lang="nl-NL" sz="4000" dirty="0">
              <a:solidFill>
                <a:schemeClr val="tx1"/>
              </a:solidFill>
            </a:endParaRPr>
          </a:p>
        </p:txBody>
      </p:sp>
      <p:sp>
        <p:nvSpPr>
          <p:cNvPr id="13" name="Ovaal 12"/>
          <p:cNvSpPr/>
          <p:nvPr/>
        </p:nvSpPr>
        <p:spPr>
          <a:xfrm>
            <a:off x="4308862" y="3639926"/>
            <a:ext cx="2095212" cy="20952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>
                <a:solidFill>
                  <a:schemeClr val="tx1"/>
                </a:solidFill>
              </a:rPr>
              <a:t>8%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had de reis anders niet gemaakt</a:t>
            </a:r>
            <a:endParaRPr lang="nl-NL" sz="3200" dirty="0">
              <a:solidFill>
                <a:schemeClr val="tx1"/>
              </a:solidFill>
            </a:endParaRPr>
          </a:p>
        </p:txBody>
      </p:sp>
      <p:sp>
        <p:nvSpPr>
          <p:cNvPr id="14" name="Ovaal 13"/>
          <p:cNvSpPr/>
          <p:nvPr/>
        </p:nvSpPr>
        <p:spPr>
          <a:xfrm>
            <a:off x="5872276" y="988073"/>
            <a:ext cx="3040228" cy="30402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600" b="1" dirty="0" smtClean="0">
                <a:solidFill>
                  <a:schemeClr val="tx1"/>
                </a:solidFill>
              </a:rPr>
              <a:t>Motieven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70% winkelen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20% Magisch Maastricht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6% anders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2% bezoek</a:t>
            </a:r>
          </a:p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1% Zakelijk/werk</a:t>
            </a:r>
          </a:p>
        </p:txBody>
      </p:sp>
      <p:sp>
        <p:nvSpPr>
          <p:cNvPr id="15" name="Ovaal 14"/>
          <p:cNvSpPr/>
          <p:nvPr/>
        </p:nvSpPr>
        <p:spPr>
          <a:xfrm>
            <a:off x="366270" y="3389917"/>
            <a:ext cx="1255266" cy="12552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smtClean="0">
                <a:solidFill>
                  <a:schemeClr val="tx1"/>
                </a:solidFill>
              </a:rPr>
              <a:t>3%</a:t>
            </a:r>
          </a:p>
          <a:p>
            <a:pPr algn="ctr"/>
            <a:r>
              <a:rPr lang="nl-NL" sz="1400" dirty="0" smtClean="0">
                <a:solidFill>
                  <a:schemeClr val="tx1"/>
                </a:solidFill>
              </a:rPr>
              <a:t>pakt de trein</a:t>
            </a:r>
            <a:endParaRPr lang="nl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>
                <a:solidFill>
                  <a:schemeClr val="bg1">
                    <a:lumMod val="75000"/>
                  </a:schemeClr>
                </a:solidFill>
              </a:rPr>
              <a:t>Gewenst gedrag</a:t>
            </a:r>
            <a:br>
              <a:rPr lang="nl-NL" sz="180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nl-NL" dirty="0" smtClean="0">
                <a:solidFill>
                  <a:schemeClr val="tx2"/>
                </a:solidFill>
              </a:rPr>
              <a:t>Gebruikerservaring: Wat zeggen reizigers?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14</a:t>
            </a:fld>
            <a:endParaRPr lang="nl-NL"/>
          </a:p>
        </p:txBody>
      </p:sp>
      <p:sp>
        <p:nvSpPr>
          <p:cNvPr id="6" name="Toelichting met afgeronde rechthoek 5"/>
          <p:cNvSpPr/>
          <p:nvPr/>
        </p:nvSpPr>
        <p:spPr>
          <a:xfrm>
            <a:off x="366270" y="2828453"/>
            <a:ext cx="3337629" cy="767501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Fijn om op de manier in het centrum te komen zonder de stress van het zoeken naar een parkeerplaats!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7" name="Toelichting met afgeronde rechthoek 6"/>
          <p:cNvSpPr/>
          <p:nvPr/>
        </p:nvSpPr>
        <p:spPr>
          <a:xfrm>
            <a:off x="697586" y="3796080"/>
            <a:ext cx="3561898" cy="773066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Goedkoop en een goede service van gemeente Maastricht! Voorkomt nog meer file en ergernis!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8" name="Toelichting met afgeronde rechthoek 7"/>
          <p:cNvSpPr/>
          <p:nvPr/>
        </p:nvSpPr>
        <p:spPr>
          <a:xfrm>
            <a:off x="5557412" y="2984295"/>
            <a:ext cx="2335427" cy="1223319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Het is omslachtig om je auto verderop te parkeren en vervolgens met OV te reizen!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9" name="Lachebekje 8"/>
          <p:cNvSpPr/>
          <p:nvPr/>
        </p:nvSpPr>
        <p:spPr>
          <a:xfrm>
            <a:off x="2071818" y="1701929"/>
            <a:ext cx="923453" cy="923453"/>
          </a:xfrm>
          <a:prstGeom prst="smileyFac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Lachebekje 9"/>
          <p:cNvSpPr/>
          <p:nvPr/>
        </p:nvSpPr>
        <p:spPr>
          <a:xfrm>
            <a:off x="5904589" y="1700277"/>
            <a:ext cx="923453" cy="923453"/>
          </a:xfrm>
          <a:prstGeom prst="smileyFace">
            <a:avLst>
              <a:gd name="adj" fmla="val -4653"/>
            </a:avLst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oelichting met afgeronde rechthoek 10"/>
          <p:cNvSpPr/>
          <p:nvPr/>
        </p:nvSpPr>
        <p:spPr>
          <a:xfrm>
            <a:off x="2269214" y="4873176"/>
            <a:ext cx="3333639" cy="611659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Positief, maar ik twijfel of je voor die ene euro helemaal in de stad komt?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12" name="Toelichting met afgeronde rechthoek 11"/>
          <p:cNvSpPr/>
          <p:nvPr/>
        </p:nvSpPr>
        <p:spPr>
          <a:xfrm>
            <a:off x="5892228" y="4464971"/>
            <a:ext cx="3033702" cy="771909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Tijdrovend, gesleep met boodschappen… </a:t>
            </a: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13" name="Toelichting met afgeronde rechthoek 12"/>
          <p:cNvSpPr/>
          <p:nvPr/>
        </p:nvSpPr>
        <p:spPr>
          <a:xfrm>
            <a:off x="685418" y="5766729"/>
            <a:ext cx="3333639" cy="611659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tx1"/>
                </a:solidFill>
              </a:rPr>
              <a:t>Zeer goede service, hopelijk is dit blijvend!</a:t>
            </a:r>
            <a:endParaRPr lang="nl-NL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9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75000"/>
                  </a:schemeClr>
                </a:solidFill>
              </a:rPr>
              <a:t>Gewenst gedrag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Motieven: voordeel, gemak, goede verbinding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15</a:t>
            </a:fld>
            <a:endParaRPr lang="nl-NL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0" y="1909370"/>
            <a:ext cx="7974793" cy="362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97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>Resultaat</a:t>
            </a:r>
            <a:b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dirty="0" smtClean="0"/>
              <a:t>Minder auto’s in het centrum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249026"/>
            <a:ext cx="4704005" cy="4224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4.200 minder auto’s in het centrum, 121 per dag! (scheelt ca. 500m aan parkeerplaatsen!)</a:t>
            </a:r>
          </a:p>
          <a:p>
            <a:pPr>
              <a:buFont typeface="Arial" panose="020B0604020202020204" pitchFamily="34" charset="0"/>
              <a:buChar char="•"/>
            </a:pPr>
            <a:endParaRPr lang="nl-NL" sz="18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Meer bezoekers Maastricht door P+R (1.400 extra bezoekers)</a:t>
            </a:r>
          </a:p>
          <a:p>
            <a:pPr>
              <a:buFont typeface="Arial" panose="020B0604020202020204" pitchFamily="34" charset="0"/>
              <a:buChar char="•"/>
            </a:pPr>
            <a:endParaRPr lang="nl-NL" sz="18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Meer geld besteed: 1.400 * gem. € 61*,- = € 85.000,-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100" dirty="0" smtClean="0"/>
              <a:t>* Toeristische Trendrapportage Limburg 2011-2012 / VVV Maastricht</a:t>
            </a:r>
            <a:endParaRPr lang="nl-NL" sz="110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16</a:t>
            </a:fld>
            <a:endParaRPr lang="nl-NL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6571" y="1708009"/>
            <a:ext cx="3480068" cy="497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71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>Resultaat</a:t>
            </a:r>
            <a:b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dirty="0" smtClean="0"/>
              <a:t>Belangrijkste </a:t>
            </a:r>
            <a:r>
              <a:rPr lang="nl-NL" dirty="0" err="1" smtClean="0"/>
              <a:t>learnings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1717675"/>
            <a:ext cx="5947840" cy="4224338"/>
          </a:xfrm>
        </p:spPr>
        <p:txBody>
          <a:bodyPr/>
          <a:lstStyle/>
          <a:p>
            <a:pPr marL="0" indent="0">
              <a:buNone/>
            </a:pPr>
            <a:endParaRPr lang="nl-NL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Perceptie is </a:t>
            </a:r>
            <a:r>
              <a:rPr lang="nl-NL" b="1" dirty="0" err="1" smtClean="0"/>
              <a:t>killing</a:t>
            </a:r>
            <a:r>
              <a:rPr lang="nl-NL" b="1" dirty="0" smtClean="0"/>
              <a:t> zonder ervaring</a:t>
            </a:r>
          </a:p>
          <a:p>
            <a:pPr marL="282575" lvl="1" indent="0">
              <a:buNone/>
            </a:pPr>
            <a:r>
              <a:rPr lang="nl-NL" sz="1800" dirty="0" smtClean="0"/>
              <a:t>Significant verschil NPS tussen gebruikers vs. niet-gebruikers</a:t>
            </a:r>
          </a:p>
          <a:p>
            <a:pPr marL="0" indent="0">
              <a:buNone/>
            </a:pPr>
            <a:endParaRPr lang="nl-NL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/>
              <a:t>Start met heldere doelstellingen en </a:t>
            </a:r>
            <a:r>
              <a:rPr lang="nl-NL" b="1" dirty="0" smtClean="0"/>
              <a:t>strategie</a:t>
            </a:r>
            <a:br>
              <a:rPr lang="nl-NL" b="1" dirty="0" smtClean="0"/>
            </a:br>
            <a:r>
              <a:rPr lang="nl-NL" sz="1800" dirty="0" smtClean="0"/>
              <a:t>Aanbod – Gewenst gedrag - Resultaat</a:t>
            </a:r>
            <a:endParaRPr lang="nl-NL" sz="1800" dirty="0"/>
          </a:p>
          <a:p>
            <a:pPr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Denk goed na over in te zetten media</a:t>
            </a:r>
          </a:p>
          <a:p>
            <a:pPr marL="282575" lvl="1" indent="0">
              <a:buNone/>
            </a:pPr>
            <a:r>
              <a:rPr lang="nl-NL" sz="1800" dirty="0" smtClean="0"/>
              <a:t>Welke doelgroep / waar / wat is meest effectief / etc.</a:t>
            </a:r>
          </a:p>
          <a:p>
            <a:pPr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Samenwerking partners</a:t>
            </a:r>
          </a:p>
          <a:p>
            <a:pPr marL="282575" lvl="1" indent="0">
              <a:buNone/>
            </a:pPr>
            <a:r>
              <a:rPr lang="nl-NL" sz="1800" dirty="0" smtClean="0"/>
              <a:t>Benut zoveel mogelijk bestaande relaties, maar wees kritisch</a:t>
            </a:r>
          </a:p>
          <a:p>
            <a:pPr marL="282575" lvl="1" indent="0">
              <a:buNone/>
            </a:pPr>
            <a:endParaRPr lang="nl-NL" sz="180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17</a:t>
            </a:fld>
            <a:endParaRPr lang="nl-NL"/>
          </a:p>
        </p:txBody>
      </p:sp>
      <p:pic>
        <p:nvPicPr>
          <p:cNvPr id="12290" name="Picture 2" descr="http://www.embaworld.com/wp-content/themes/embaworld2/images/slides/ha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2821">
            <a:off x="4388100" y="401219"/>
            <a:ext cx="4276725" cy="2914650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27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Bijlage: Cijfers gebruik P+R Maastricht Noord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636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jdelijke aanduiding voor inhoud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09613"/>
            <a:ext cx="7708900" cy="530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52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121037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 descr="C:\Users\w.zomer\Documents\Flow\Projecten\Maastricht Bereikbaar\Werkdocumenten\P+R\Presentatie Resultaten\Opening P+R Maastricht Noord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9376"/>
            <a:ext cx="9142413" cy="646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0" y="637442"/>
            <a:ext cx="9142412" cy="6220558"/>
          </a:xfrm>
          <a:prstGeom prst="rect">
            <a:avLst/>
          </a:prstGeom>
          <a:solidFill>
            <a:srgbClr val="000000">
              <a:alpha val="1098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jdelijke aanduiding voor afbeelding 1"/>
          <p:cNvSpPr>
            <a:spLocks noGrp="1"/>
          </p:cNvSpPr>
          <p:nvPr>
            <p:ph type="pic" sz="quarter" idx="13"/>
          </p:nvPr>
        </p:nvSpPr>
        <p:spPr>
          <a:solidFill>
            <a:schemeClr val="tx1">
              <a:lumMod val="85000"/>
              <a:lumOff val="15000"/>
              <a:alpha val="30196"/>
            </a:schemeClr>
          </a:solidFill>
        </p:spPr>
      </p:sp>
      <p:grpSp>
        <p:nvGrpSpPr>
          <p:cNvPr id="19" name="Groep 18"/>
          <p:cNvGrpSpPr/>
          <p:nvPr/>
        </p:nvGrpSpPr>
        <p:grpSpPr>
          <a:xfrm>
            <a:off x="149389" y="2268444"/>
            <a:ext cx="4940457" cy="1862048"/>
            <a:chOff x="149389" y="2268444"/>
            <a:chExt cx="4940457" cy="1862048"/>
          </a:xfrm>
        </p:grpSpPr>
        <p:sp>
          <p:nvSpPr>
            <p:cNvPr id="8" name="Tekstvak 7"/>
            <p:cNvSpPr txBox="1"/>
            <p:nvPr/>
          </p:nvSpPr>
          <p:spPr>
            <a:xfrm>
              <a:off x="149389" y="2268444"/>
              <a:ext cx="2754280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78%</a:t>
              </a:r>
              <a:endParaRPr lang="nl-NL" sz="5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Tekstvak 5"/>
            <p:cNvSpPr txBox="1"/>
            <p:nvPr/>
          </p:nvSpPr>
          <p:spPr>
            <a:xfrm>
              <a:off x="2723279" y="2722414"/>
              <a:ext cx="236656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800" b="1" dirty="0" smtClean="0">
                  <a:solidFill>
                    <a:schemeClr val="bg1"/>
                  </a:solidFill>
                </a:rPr>
                <a:t>enthousiaste reizigers (NPS)</a:t>
              </a:r>
              <a:endParaRPr lang="nl-NL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ep 20"/>
          <p:cNvGrpSpPr/>
          <p:nvPr/>
        </p:nvGrpSpPr>
        <p:grpSpPr>
          <a:xfrm>
            <a:off x="4769919" y="1039763"/>
            <a:ext cx="4200510" cy="1913997"/>
            <a:chOff x="4769919" y="1039763"/>
            <a:chExt cx="4200510" cy="1913997"/>
          </a:xfrm>
        </p:grpSpPr>
        <p:sp>
          <p:nvSpPr>
            <p:cNvPr id="12" name="Tekstvak 11"/>
            <p:cNvSpPr txBox="1"/>
            <p:nvPr/>
          </p:nvSpPr>
          <p:spPr>
            <a:xfrm>
              <a:off x="5403427" y="1039763"/>
              <a:ext cx="3567002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3.600</a:t>
              </a:r>
              <a:endParaRPr lang="nl-NL" sz="20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3" name="Tekstvak 12"/>
            <p:cNvSpPr txBox="1"/>
            <p:nvPr/>
          </p:nvSpPr>
          <p:spPr>
            <a:xfrm>
              <a:off x="4769919" y="2384373"/>
              <a:ext cx="4014487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3100" b="1" dirty="0">
                  <a:solidFill>
                    <a:schemeClr val="bg1"/>
                  </a:solidFill>
                </a:rPr>
                <a:t>extra sitebezoekers</a:t>
              </a:r>
            </a:p>
          </p:txBody>
        </p:sp>
      </p:grpSp>
      <p:grpSp>
        <p:nvGrpSpPr>
          <p:cNvPr id="22" name="Groep 21"/>
          <p:cNvGrpSpPr/>
          <p:nvPr/>
        </p:nvGrpSpPr>
        <p:grpSpPr>
          <a:xfrm>
            <a:off x="69848" y="375486"/>
            <a:ext cx="4314001" cy="1862048"/>
            <a:chOff x="69848" y="375486"/>
            <a:chExt cx="4314001" cy="1862048"/>
          </a:xfrm>
        </p:grpSpPr>
        <p:sp>
          <p:nvSpPr>
            <p:cNvPr id="5" name="Tekstvak 4"/>
            <p:cNvSpPr txBox="1"/>
            <p:nvPr/>
          </p:nvSpPr>
          <p:spPr>
            <a:xfrm>
              <a:off x="69848" y="375486"/>
              <a:ext cx="431400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17.500</a:t>
              </a:r>
              <a:endParaRPr lang="nl-NL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Rechthoek 13"/>
            <p:cNvSpPr/>
            <p:nvPr/>
          </p:nvSpPr>
          <p:spPr>
            <a:xfrm>
              <a:off x="2476526" y="1793882"/>
              <a:ext cx="17667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2000" b="1" dirty="0" smtClean="0">
                  <a:solidFill>
                    <a:schemeClr val="bg1"/>
                  </a:solidFill>
                </a:rPr>
                <a:t>gebruikers P+R</a:t>
              </a:r>
              <a:endParaRPr lang="nl-NL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5403427" y="3410718"/>
            <a:ext cx="3567002" cy="1862048"/>
            <a:chOff x="5403427" y="3410718"/>
            <a:chExt cx="3567002" cy="1862048"/>
          </a:xfrm>
        </p:grpSpPr>
        <p:sp>
          <p:nvSpPr>
            <p:cNvPr id="7" name="Tekstvak 6"/>
            <p:cNvSpPr txBox="1"/>
            <p:nvPr/>
          </p:nvSpPr>
          <p:spPr>
            <a:xfrm>
              <a:off x="5403427" y="3410718"/>
              <a:ext cx="3567002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9.500</a:t>
              </a:r>
              <a:endParaRPr lang="nl-NL" sz="72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Rechthoek 14"/>
            <p:cNvSpPr/>
            <p:nvPr/>
          </p:nvSpPr>
          <p:spPr>
            <a:xfrm>
              <a:off x="6574860" y="4811101"/>
              <a:ext cx="222112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2000" b="1" dirty="0" smtClean="0">
                  <a:solidFill>
                    <a:schemeClr val="bg1"/>
                  </a:solidFill>
                </a:rPr>
                <a:t>geparkeerde auto’s</a:t>
              </a:r>
              <a:endParaRPr lang="nl-NL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ep 22"/>
          <p:cNvGrpSpPr/>
          <p:nvPr/>
        </p:nvGrpSpPr>
        <p:grpSpPr>
          <a:xfrm>
            <a:off x="339151" y="3799392"/>
            <a:ext cx="3775393" cy="1890020"/>
            <a:chOff x="339151" y="3799392"/>
            <a:chExt cx="3775393" cy="1890020"/>
          </a:xfrm>
        </p:grpSpPr>
        <p:sp>
          <p:nvSpPr>
            <p:cNvPr id="9" name="Tekstvak 8"/>
            <p:cNvSpPr txBox="1"/>
            <p:nvPr/>
          </p:nvSpPr>
          <p:spPr>
            <a:xfrm>
              <a:off x="339151" y="3799392"/>
              <a:ext cx="3775393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4.200</a:t>
              </a:r>
              <a:r>
                <a:rPr lang="nl-NL" sz="7200" b="1" dirty="0" smtClean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6" name="Rechthoek 15"/>
            <p:cNvSpPr/>
            <p:nvPr/>
          </p:nvSpPr>
          <p:spPr>
            <a:xfrm>
              <a:off x="497694" y="5227747"/>
              <a:ext cx="32564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2400" b="1" dirty="0" smtClean="0">
                  <a:solidFill>
                    <a:schemeClr val="bg1"/>
                  </a:solidFill>
                </a:rPr>
                <a:t>minder auto’s in de stad</a:t>
              </a:r>
              <a:endParaRPr lang="nl-NL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ep 23"/>
          <p:cNvGrpSpPr/>
          <p:nvPr/>
        </p:nvGrpSpPr>
        <p:grpSpPr>
          <a:xfrm>
            <a:off x="3906563" y="5015981"/>
            <a:ext cx="3775393" cy="1862048"/>
            <a:chOff x="3906563" y="5015981"/>
            <a:chExt cx="3775393" cy="1862048"/>
          </a:xfrm>
        </p:grpSpPr>
        <p:sp>
          <p:nvSpPr>
            <p:cNvPr id="17" name="Tekstvak 16"/>
            <p:cNvSpPr txBox="1"/>
            <p:nvPr/>
          </p:nvSpPr>
          <p:spPr>
            <a:xfrm>
              <a:off x="3906563" y="5015981"/>
              <a:ext cx="3775393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nl-NL" sz="11500" b="1" dirty="0" smtClean="0">
                  <a:solidFill>
                    <a:schemeClr val="bg1"/>
                  </a:solidFill>
                </a:rPr>
                <a:t>4.100</a:t>
              </a:r>
              <a:r>
                <a:rPr lang="nl-NL" sz="7200" b="1" dirty="0" smtClean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8" name="Rechthoek 17"/>
            <p:cNvSpPr/>
            <p:nvPr/>
          </p:nvSpPr>
          <p:spPr>
            <a:xfrm>
              <a:off x="4114544" y="6409611"/>
              <a:ext cx="30630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2000" b="1" dirty="0" smtClean="0">
                  <a:solidFill>
                    <a:schemeClr val="bg1"/>
                  </a:solidFill>
                </a:rPr>
                <a:t>extra bezoekers Maastricht</a:t>
              </a:r>
              <a:endParaRPr lang="nl-NL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17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jdelijke aanduiding voor tekst 5"/>
          <p:cNvSpPr>
            <a:spLocks noGrp="1"/>
          </p:cNvSpPr>
          <p:nvPr>
            <p:ph type="body" sz="quarter" idx="13"/>
          </p:nvPr>
        </p:nvSpPr>
        <p:spPr>
          <a:xfrm>
            <a:off x="366713" y="130175"/>
            <a:ext cx="4387850" cy="371475"/>
          </a:xfr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sp>
        <p:nvSpPr>
          <p:cNvPr id="12291" name="Titel 9"/>
          <p:cNvSpPr>
            <a:spLocks noGrp="1"/>
          </p:cNvSpPr>
          <p:nvPr>
            <p:ph type="title"/>
          </p:nvPr>
        </p:nvSpPr>
        <p:spPr>
          <a:xfrm>
            <a:off x="360363" y="817563"/>
            <a:ext cx="8416925" cy="900112"/>
          </a:xfr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75" y="666750"/>
            <a:ext cx="8401050" cy="5337175"/>
          </a:xfrm>
          <a:noFill/>
        </p:spPr>
      </p:pic>
      <p:sp>
        <p:nvSpPr>
          <p:cNvPr id="8" name="Tijdelijke aanduiding voor inhoud 4"/>
          <p:cNvSpPr txBox="1">
            <a:spLocks/>
          </p:cNvSpPr>
          <p:nvPr/>
        </p:nvSpPr>
        <p:spPr bwMode="auto">
          <a:xfrm>
            <a:off x="2384425" y="804863"/>
            <a:ext cx="43989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54000" indent="-254000" algn="ctr">
              <a:defRPr/>
            </a:pPr>
            <a:r>
              <a:rPr lang="nl-NL" sz="2000" dirty="0">
                <a:latin typeface="+mn-lt"/>
                <a:ea typeface="MS PGothic" pitchFamily="34" charset="-128"/>
              </a:rPr>
              <a:t>Gemiddeld aantal inzittende per rit</a:t>
            </a:r>
          </a:p>
          <a:p>
            <a:pPr marL="536575" lvl="1" indent="-271463">
              <a:buFont typeface="Lucida Grande" charset="0"/>
              <a:buChar char="–"/>
              <a:defRPr/>
            </a:pPr>
            <a:endParaRPr lang="nl-NL" sz="2000" dirty="0">
              <a:latin typeface="+mn-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57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jdelijke aanduiding voor tekst 5"/>
          <p:cNvSpPr>
            <a:spLocks noGrp="1"/>
          </p:cNvSpPr>
          <p:nvPr>
            <p:ph type="body" sz="quarter" idx="13"/>
          </p:nvPr>
        </p:nvSpPr>
        <p:spPr>
          <a:xfrm>
            <a:off x="366713" y="130175"/>
            <a:ext cx="4387850" cy="371475"/>
          </a:xfr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sp>
        <p:nvSpPr>
          <p:cNvPr id="13315" name="Titel 9"/>
          <p:cNvSpPr>
            <a:spLocks noGrp="1"/>
          </p:cNvSpPr>
          <p:nvPr>
            <p:ph type="title"/>
          </p:nvPr>
        </p:nvSpPr>
        <p:spPr>
          <a:xfrm>
            <a:off x="360363" y="817563"/>
            <a:ext cx="8416925" cy="900112"/>
          </a:xfr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133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875" y="817563"/>
            <a:ext cx="7499350" cy="5094287"/>
          </a:xfrm>
          <a:noFill/>
        </p:spPr>
      </p:pic>
      <p:sp>
        <p:nvSpPr>
          <p:cNvPr id="8" name="Tijdelijke aanduiding voor inhoud 4"/>
          <p:cNvSpPr txBox="1">
            <a:spLocks/>
          </p:cNvSpPr>
          <p:nvPr/>
        </p:nvSpPr>
        <p:spPr bwMode="auto">
          <a:xfrm>
            <a:off x="2384425" y="804863"/>
            <a:ext cx="4398963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54000" indent="-254000" algn="ctr">
              <a:defRPr/>
            </a:pPr>
            <a:r>
              <a:rPr lang="nl-NL" sz="2000" dirty="0">
                <a:latin typeface="+mn-lt"/>
                <a:ea typeface="MS PGothic" pitchFamily="34" charset="-128"/>
              </a:rPr>
              <a:t>Aantal pendelbusreizigers stad in</a:t>
            </a:r>
          </a:p>
          <a:p>
            <a:pPr marL="536575" lvl="1" indent="-271463">
              <a:buFont typeface="Lucida Grande" charset="0"/>
              <a:buChar char="–"/>
              <a:defRPr/>
            </a:pPr>
            <a:endParaRPr lang="nl-NL" sz="2000" dirty="0">
              <a:latin typeface="+mn-lt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36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el 9"/>
          <p:cNvSpPr>
            <a:spLocks noGrp="1"/>
          </p:cNvSpPr>
          <p:nvPr>
            <p:ph type="title"/>
          </p:nvPr>
        </p:nvSpPr>
        <p:spPr>
          <a:xfrm>
            <a:off x="360363" y="817563"/>
            <a:ext cx="8416925" cy="1019175"/>
          </a:xfrm>
        </p:spPr>
        <p:txBody>
          <a:bodyPr/>
          <a:lstStyle/>
          <a:p>
            <a:endParaRPr lang="nl-NL" altLang="nl-NL" smtClean="0"/>
          </a:p>
        </p:txBody>
      </p:sp>
      <p:pic>
        <p:nvPicPr>
          <p:cNvPr id="7170" name="Tijdelijke aanduiding voor inhoud 5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9" r="19939"/>
          <a:stretch>
            <a:fillRect/>
          </a:stretch>
        </p:blipFill>
        <p:spPr>
          <a:xfrm>
            <a:off x="360363" y="2160588"/>
            <a:ext cx="8416925" cy="2854325"/>
          </a:xfrm>
        </p:spPr>
      </p:pic>
      <p:sp>
        <p:nvSpPr>
          <p:cNvPr id="5" name="Rechthoe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pic>
        <p:nvPicPr>
          <p:cNvPr id="7172" name="Afbeelding 1" descr="M_Bereikbaar_logo_DI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2892425"/>
            <a:ext cx="49609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90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Inhoud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Samenvatting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Aanbod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Middeleninzet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Meten is weten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Effectiviteit campagne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Gewenst gedrag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Gebruikerservaring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Motieven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Resultaat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Ander gedag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dirty="0" smtClean="0"/>
              <a:t>Effect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err="1" smtClean="0"/>
              <a:t>Learnings</a:t>
            </a:r>
            <a:endParaRPr lang="nl-NL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b="1" dirty="0" smtClean="0"/>
              <a:t>Bijlage: Cijfers gebruik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475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7750759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hoek 6"/>
          <p:cNvSpPr/>
          <p:nvPr/>
        </p:nvSpPr>
        <p:spPr>
          <a:xfrm>
            <a:off x="252311" y="3142174"/>
            <a:ext cx="8774352" cy="20317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252311" y="5173884"/>
            <a:ext cx="8774352" cy="15394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9254" y="817200"/>
            <a:ext cx="8416571" cy="900000"/>
          </a:xfrm>
        </p:spPr>
        <p:txBody>
          <a:bodyPr/>
          <a:lstStyle/>
          <a:p>
            <a:r>
              <a:rPr lang="nl-NL" dirty="0" smtClean="0"/>
              <a:t>Samenvatting evaluatie</a:t>
            </a:r>
            <a:endParaRPr lang="nl-NL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956866"/>
              </p:ext>
            </p:extLst>
          </p:nvPr>
        </p:nvGraphicFramePr>
        <p:xfrm>
          <a:off x="390829" y="1273170"/>
          <a:ext cx="8497315" cy="5584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3325"/>
                <a:gridCol w="254643"/>
                <a:gridCol w="1169043"/>
                <a:gridCol w="6340304"/>
              </a:tblGrid>
              <a:tr h="631500">
                <a:tc>
                  <a:txBody>
                    <a:bodyPr/>
                    <a:lstStyle/>
                    <a:p>
                      <a:pPr marL="90170" indent="-90170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Aanbod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A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Maatregelen en communicatie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u="sng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Maatregel</a:t>
                      </a: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: P+R terrein 360 plekken, bemande, verwarmde wachtruimte met gratis koffie, pendelbus naar de stad voor 1€.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u="sng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Communicatie</a:t>
                      </a: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: busreclame, advertenties in lokale en regionale media, online campagne (adwords, banners, social media).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5742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B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Bekend met aanbod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Voor: 32% heeft gehoord van P+R Maastricht Noord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Na: 38% heeft gehoord van P+R Maastricht Noord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Campagnebereik: 33% kent campagne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nl-NL" sz="1100">
                        <a:effectLst/>
                        <a:latin typeface="Calibri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Interesse in aanbod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ts val="1635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Vooraf: 51% geeft aan (zeker) gebruik te zullen maken van P+R Maastricht Noord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9983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D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Waardering 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Campagne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37% scoort een 7 of hoger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Gill Sans MT"/>
                        <a:buChar char="•"/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Gem. score: 7,1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4715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Gewenst gedrag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Aanvraag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Ca. 500 directe en 500 indirecte bezoekers op P+R Maastricht Noord pagina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6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Ca. 3.600 (unieke) sitebezoekers op (nieuws)pagina’s P+R Maastricht Noord en Magisch Maastricht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6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23% meer bezoekers, 84% meer unieke bezoekers, 255% meer gebruik van mobile apparaten (t.o.v. een maand eerder)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6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43018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F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Probeerervaring 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Totaal 35.000 instappers (heen en terug)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17.500 reizigers/instappers (heen) =6% van deel dat gebruik overweegt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  <a:sym typeface="Wingdings"/>
                        </a:rPr>
                        <a:t></a:t>
                      </a: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Bus: 16.000 instappers (heen)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2075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  <a:sym typeface="Wingdings"/>
                        </a:rPr>
                        <a:t></a:t>
                      </a: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Trein: 1.500 instappers (heen)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8.500 geparkeerde auto’s (=gem. 260 per dag = 78% bezettingsgraad)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gem. 2,1 personen per auto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5742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Tevreden over probeerervaring 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Net </a:t>
                      </a:r>
                      <a:r>
                        <a:rPr lang="nl-NL" sz="1000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Promoter</a:t>
                      </a: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Score: 78% (klanten zijn zeer geneigd om aan te bevelen) 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Customer Effort Score: 96% (klanten ervaren weinig moeite)</a:t>
                      </a:r>
                      <a:r>
                        <a:rPr lang="nl-NL" sz="1000" kern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Conclusie: gebruikers zijn zeer tevreden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175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5742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Resultaat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H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Ander gedrag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4.200 vermeden autoritten naar centrum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1.900 </a:t>
                      </a:r>
                      <a:r>
                        <a:rPr lang="nl-NL" sz="1000" kern="1200" dirty="0" err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spitsmijdingen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(in de weekenden, tussen 10-12)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50% van 17.500 reizigers had anders in de stad geparkeerd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175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563885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b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6985"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I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Effect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4.200  minder auto’s in de stad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Extra bezoekers Maastricht (8% v.d. reizigers  = 1.400 reizigers had de reis anders niet gemaakt).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92075" lvl="0" indent="-92075"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Extra inkomsten uit bezoek (theoretisch): 1.400 * € 61 (gem. dagbesteding, excl. overnachting, bron: VVV) = € 85.400,-</a:t>
                      </a:r>
                      <a:endParaRPr lang="nl-NL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19983">
                <a:tc gridSpan="4"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Metingen gaan over de periode 1 december t/m 5 januari 2014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Bron 0-meting / 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Bron: 1-meting / 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Bron: Gebruikersonderzoek / 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Bron: Gemeente Maastricht / </a:t>
                      </a:r>
                      <a:r>
                        <a:rPr lang="nl-NL" sz="1000" kern="1200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</a:t>
                      </a:r>
                      <a:r>
                        <a:rPr lang="nl-NL" sz="1000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Bron: </a:t>
                      </a:r>
                      <a:r>
                        <a:rPr lang="nl-NL" sz="1000" kern="1200" dirty="0" err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MuConsult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75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111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023441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841" y="560041"/>
            <a:ext cx="4611160" cy="345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347" y="1033462"/>
            <a:ext cx="2976562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401763"/>
            <a:ext cx="3367088" cy="416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67306" y="2116307"/>
            <a:ext cx="4169885" cy="306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ep 2"/>
          <p:cNvGrpSpPr/>
          <p:nvPr/>
        </p:nvGrpSpPr>
        <p:grpSpPr>
          <a:xfrm>
            <a:off x="7343942" y="1501228"/>
            <a:ext cx="1543546" cy="2935757"/>
            <a:chOff x="6227805" y="674707"/>
            <a:chExt cx="2223168" cy="4228369"/>
          </a:xfrm>
        </p:grpSpPr>
        <p:pic>
          <p:nvPicPr>
            <p:cNvPr id="20" name="f488ee5b-9209-4f43-8e81-d508d4218826" descr="image001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227805" y="674707"/>
              <a:ext cx="2223168" cy="4228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5436" y="975946"/>
              <a:ext cx="1322666" cy="1688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Rechthoek 16"/>
          <p:cNvSpPr/>
          <p:nvPr/>
        </p:nvSpPr>
        <p:spPr>
          <a:xfrm>
            <a:off x="3175" y="5798286"/>
            <a:ext cx="2301765" cy="6228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>
                <a:solidFill>
                  <a:schemeClr val="bg1"/>
                </a:solidFill>
              </a:rPr>
              <a:t>Banieren op het terrein (aan lantaarnpalen)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1157627">
            <a:off x="1718746" y="2576301"/>
            <a:ext cx="2011902" cy="28724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hthoek 11"/>
          <p:cNvSpPr/>
          <p:nvPr/>
        </p:nvSpPr>
        <p:spPr>
          <a:xfrm>
            <a:off x="2724697" y="2459085"/>
            <a:ext cx="1808143" cy="4360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Flyer</a:t>
            </a: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07" y="5144174"/>
            <a:ext cx="62388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L:\KLANTEN\Lopende projecten\156 Maastricht Bereikbaar\156d Maastricht Bereikbaar - P+R Noord\Werkdocumenten\P+R Noord\ARTWORK P+R (en specificaties)\Defintief\achterkant bus met reclame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4956" y="4225599"/>
            <a:ext cx="3029044" cy="268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http://3.bp.blogspot.com/_8NPoje-POPg/TQOniLj5N-I/AAAAAAAAAX0/owEuctubqQo/s400/vintage-radio-thumb7198773.jpg">
            <a:hlinkClick r:id="rId15" action="ppaction://hlinkfile" tooltip="Radiospot"/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84500" y1="21942" x2="84500" y2="21942"/>
                        <a14:foregroundMark x1="83500" y1="23381" x2="83500" y2="23381"/>
                        <a14:foregroundMark x1="82250" y1="20863" x2="82250" y2="20863"/>
                        <a14:foregroundMark x1="87000" y1="25180" x2="87000" y2="25180"/>
                        <a14:foregroundMark x1="85250" y1="24101" x2="85250" y2="241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189534" y="4231983"/>
            <a:ext cx="2787082" cy="193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Middeleninzet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5209297" y="5307868"/>
            <a:ext cx="1808143" cy="4360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Busreclame</a:t>
            </a:r>
          </a:p>
        </p:txBody>
      </p:sp>
      <p:sp>
        <p:nvSpPr>
          <p:cNvPr id="14" name="Rechthoek 13"/>
          <p:cNvSpPr/>
          <p:nvPr/>
        </p:nvSpPr>
        <p:spPr>
          <a:xfrm>
            <a:off x="366270" y="4926125"/>
            <a:ext cx="1808143" cy="4360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Radiospot</a:t>
            </a:r>
          </a:p>
        </p:txBody>
      </p:sp>
      <p:sp>
        <p:nvSpPr>
          <p:cNvPr id="18" name="Rechthoek 17"/>
          <p:cNvSpPr/>
          <p:nvPr/>
        </p:nvSpPr>
        <p:spPr>
          <a:xfrm>
            <a:off x="791087" y="3429000"/>
            <a:ext cx="1808143" cy="4360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Banieren</a:t>
            </a:r>
          </a:p>
        </p:txBody>
      </p:sp>
      <p:grpSp>
        <p:nvGrpSpPr>
          <p:cNvPr id="6" name="Groep 5"/>
          <p:cNvGrpSpPr/>
          <p:nvPr/>
        </p:nvGrpSpPr>
        <p:grpSpPr>
          <a:xfrm>
            <a:off x="5564568" y="1386295"/>
            <a:ext cx="1779374" cy="2845688"/>
            <a:chOff x="4634714" y="1382568"/>
            <a:chExt cx="2267528" cy="3626376"/>
          </a:xfrm>
        </p:grpSpPr>
        <p:pic>
          <p:nvPicPr>
            <p:cNvPr id="23" name="Picture 7" descr="http://www.silodesign.nl/images/projects/160/hba_mupi_mark.jp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634714" y="1382568"/>
              <a:ext cx="2267528" cy="3626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077344" y="1767219"/>
              <a:ext cx="1353281" cy="20625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sp>
        <p:nvSpPr>
          <p:cNvPr id="22" name="Rechthoek 21"/>
          <p:cNvSpPr/>
          <p:nvPr/>
        </p:nvSpPr>
        <p:spPr>
          <a:xfrm>
            <a:off x="7343941" y="3785535"/>
            <a:ext cx="1798471" cy="4539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Bebording stad </a:t>
            </a:r>
          </a:p>
        </p:txBody>
      </p:sp>
      <p:sp>
        <p:nvSpPr>
          <p:cNvPr id="27" name="Rechthoek 26"/>
          <p:cNvSpPr/>
          <p:nvPr/>
        </p:nvSpPr>
        <p:spPr>
          <a:xfrm>
            <a:off x="5012673" y="3660094"/>
            <a:ext cx="1798471" cy="4539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>
                <a:solidFill>
                  <a:schemeClr val="bg1"/>
                </a:solidFill>
              </a:rPr>
              <a:t>Mupi’s</a:t>
            </a:r>
            <a:endParaRPr lang="nl-NL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5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Object 37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4749049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kstvak 20"/>
          <p:cNvSpPr txBox="1"/>
          <p:nvPr/>
        </p:nvSpPr>
        <p:spPr>
          <a:xfrm>
            <a:off x="1746875" y="5331356"/>
            <a:ext cx="393723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tx2"/>
                </a:solidFill>
                <a:latin typeface="+mn-lt"/>
              </a:rPr>
              <a:t>17/11</a:t>
            </a:r>
            <a:r>
              <a:rPr lang="nl-NL" sz="1600" dirty="0" smtClean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Maastricht Noord open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Eerste bussen met reclame rijden rond</a:t>
            </a:r>
            <a:endParaRPr lang="nl-NL" sz="1600" dirty="0">
              <a:latin typeface="+mn-lt"/>
            </a:endParaRPr>
          </a:p>
        </p:txBody>
      </p:sp>
      <p:sp>
        <p:nvSpPr>
          <p:cNvPr id="66" name="Tekstvak 65"/>
          <p:cNvSpPr txBox="1"/>
          <p:nvPr/>
        </p:nvSpPr>
        <p:spPr>
          <a:xfrm>
            <a:off x="3317383" y="5034190"/>
            <a:ext cx="294599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l-NL" sz="1600" dirty="0" smtClean="0">
                <a:solidFill>
                  <a:schemeClr val="tx2"/>
                </a:solidFill>
                <a:latin typeface="+mn-lt"/>
              </a:rPr>
              <a:t>29/11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Opening P+R Maastricht Noord</a:t>
            </a:r>
            <a:endParaRPr lang="nl-NL" sz="1600" dirty="0">
              <a:latin typeface="+mn-lt"/>
            </a:endParaRPr>
          </a:p>
        </p:txBody>
      </p:sp>
      <p:sp>
        <p:nvSpPr>
          <p:cNvPr id="22" name="PIJL-RECHTS 4"/>
          <p:cNvSpPr/>
          <p:nvPr/>
        </p:nvSpPr>
        <p:spPr>
          <a:xfrm>
            <a:off x="395288" y="4053737"/>
            <a:ext cx="8497192" cy="271191"/>
          </a:xfrm>
          <a:custGeom>
            <a:avLst/>
            <a:gdLst>
              <a:gd name="connsiteX0" fmla="*/ 0 w 8497192"/>
              <a:gd name="connsiteY0" fmla="*/ 126014 h 504056"/>
              <a:gd name="connsiteX1" fmla="*/ 8250406 w 8497192"/>
              <a:gd name="connsiteY1" fmla="*/ 126014 h 504056"/>
              <a:gd name="connsiteX2" fmla="*/ 8250406 w 8497192"/>
              <a:gd name="connsiteY2" fmla="*/ 0 h 504056"/>
              <a:gd name="connsiteX3" fmla="*/ 8497192 w 8497192"/>
              <a:gd name="connsiteY3" fmla="*/ 252028 h 504056"/>
              <a:gd name="connsiteX4" fmla="*/ 8250406 w 8497192"/>
              <a:gd name="connsiteY4" fmla="*/ 504056 h 504056"/>
              <a:gd name="connsiteX5" fmla="*/ 8250406 w 8497192"/>
              <a:gd name="connsiteY5" fmla="*/ 378042 h 504056"/>
              <a:gd name="connsiteX6" fmla="*/ 0 w 8497192"/>
              <a:gd name="connsiteY6" fmla="*/ 378042 h 504056"/>
              <a:gd name="connsiteX7" fmla="*/ 0 w 8497192"/>
              <a:gd name="connsiteY7" fmla="*/ 126014 h 504056"/>
              <a:gd name="connsiteX0" fmla="*/ 0 w 8497192"/>
              <a:gd name="connsiteY0" fmla="*/ 73613 h 451655"/>
              <a:gd name="connsiteX1" fmla="*/ 8250406 w 8497192"/>
              <a:gd name="connsiteY1" fmla="*/ 73613 h 451655"/>
              <a:gd name="connsiteX2" fmla="*/ 8250406 w 8497192"/>
              <a:gd name="connsiteY2" fmla="*/ 0 h 451655"/>
              <a:gd name="connsiteX3" fmla="*/ 8497192 w 8497192"/>
              <a:gd name="connsiteY3" fmla="*/ 199627 h 451655"/>
              <a:gd name="connsiteX4" fmla="*/ 8250406 w 8497192"/>
              <a:gd name="connsiteY4" fmla="*/ 451655 h 451655"/>
              <a:gd name="connsiteX5" fmla="*/ 8250406 w 8497192"/>
              <a:gd name="connsiteY5" fmla="*/ 325641 h 451655"/>
              <a:gd name="connsiteX6" fmla="*/ 0 w 8497192"/>
              <a:gd name="connsiteY6" fmla="*/ 325641 h 451655"/>
              <a:gd name="connsiteX7" fmla="*/ 0 w 8497192"/>
              <a:gd name="connsiteY7" fmla="*/ 73613 h 451655"/>
              <a:gd name="connsiteX0" fmla="*/ 0 w 8497192"/>
              <a:gd name="connsiteY0" fmla="*/ 73613 h 380913"/>
              <a:gd name="connsiteX1" fmla="*/ 8250406 w 8497192"/>
              <a:gd name="connsiteY1" fmla="*/ 73613 h 380913"/>
              <a:gd name="connsiteX2" fmla="*/ 8250406 w 8497192"/>
              <a:gd name="connsiteY2" fmla="*/ 0 h 380913"/>
              <a:gd name="connsiteX3" fmla="*/ 8497192 w 8497192"/>
              <a:gd name="connsiteY3" fmla="*/ 199627 h 380913"/>
              <a:gd name="connsiteX4" fmla="*/ 8242546 w 8497192"/>
              <a:gd name="connsiteY4" fmla="*/ 380913 h 380913"/>
              <a:gd name="connsiteX5" fmla="*/ 8250406 w 8497192"/>
              <a:gd name="connsiteY5" fmla="*/ 325641 h 380913"/>
              <a:gd name="connsiteX6" fmla="*/ 0 w 8497192"/>
              <a:gd name="connsiteY6" fmla="*/ 325641 h 380913"/>
              <a:gd name="connsiteX7" fmla="*/ 0 w 8497192"/>
              <a:gd name="connsiteY7" fmla="*/ 73613 h 38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7192" h="380913">
                <a:moveTo>
                  <a:pt x="0" y="73613"/>
                </a:moveTo>
                <a:lnTo>
                  <a:pt x="8250406" y="73613"/>
                </a:lnTo>
                <a:lnTo>
                  <a:pt x="8250406" y="0"/>
                </a:lnTo>
                <a:lnTo>
                  <a:pt x="8497192" y="199627"/>
                </a:lnTo>
                <a:lnTo>
                  <a:pt x="8242546" y="380913"/>
                </a:lnTo>
                <a:lnTo>
                  <a:pt x="8250406" y="325641"/>
                </a:lnTo>
                <a:lnTo>
                  <a:pt x="0" y="325641"/>
                </a:lnTo>
                <a:lnTo>
                  <a:pt x="0" y="736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Metingen onder Limburgers en gebruikers</a:t>
            </a:r>
            <a:endParaRPr lang="nl-NL" sz="320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 smtClean="0"/>
              <a:t>Aanbod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6</a:t>
            </a:fld>
            <a:endParaRPr lang="nl-NL"/>
          </a:p>
        </p:txBody>
      </p:sp>
      <p:cxnSp>
        <p:nvCxnSpPr>
          <p:cNvPr id="8" name="Rechte verbindingslijn 7"/>
          <p:cNvCxnSpPr/>
          <p:nvPr/>
        </p:nvCxnSpPr>
        <p:spPr>
          <a:xfrm flipV="1">
            <a:off x="1744133" y="4197227"/>
            <a:ext cx="0" cy="1289532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3306900" y="4386417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+mn-lt"/>
              </a:rPr>
              <a:t>dec</a:t>
            </a:r>
            <a:endParaRPr lang="nl-NL" dirty="0">
              <a:latin typeface="+mn-lt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214530" y="4386417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+mn-lt"/>
              </a:rPr>
              <a:t>jan</a:t>
            </a:r>
            <a:endParaRPr lang="nl-NL" dirty="0">
              <a:latin typeface="+mn-lt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99270" y="4386417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+mn-lt"/>
              </a:rPr>
              <a:t>nov</a:t>
            </a:r>
            <a:endParaRPr lang="nl-NL" dirty="0">
              <a:latin typeface="+mn-lt"/>
            </a:endParaRPr>
          </a:p>
        </p:txBody>
      </p:sp>
      <p:cxnSp>
        <p:nvCxnSpPr>
          <p:cNvPr id="23" name="Rechte verbindingslijn 22"/>
          <p:cNvCxnSpPr/>
          <p:nvPr/>
        </p:nvCxnSpPr>
        <p:spPr>
          <a:xfrm flipH="1" flipV="1">
            <a:off x="5118224" y="1950505"/>
            <a:ext cx="8965" cy="2285256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kstvak 47"/>
          <p:cNvSpPr txBox="1"/>
          <p:nvPr/>
        </p:nvSpPr>
        <p:spPr>
          <a:xfrm>
            <a:off x="5109259" y="1822758"/>
            <a:ext cx="352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rgbClr val="C00000"/>
                </a:solidFill>
                <a:latin typeface="+mn-lt"/>
              </a:rPr>
              <a:t>13 en 14 + 20 en 21 december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Gebruikersenquête ter plaatse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N=507, gebruikers P+R</a:t>
            </a:r>
            <a:endParaRPr lang="nl-NL" sz="1600" dirty="0">
              <a:latin typeface="+mn-lt"/>
            </a:endParaRPr>
          </a:p>
        </p:txBody>
      </p:sp>
      <p:cxnSp>
        <p:nvCxnSpPr>
          <p:cNvPr id="55" name="Rechte verbindingslijn 54"/>
          <p:cNvCxnSpPr/>
          <p:nvPr/>
        </p:nvCxnSpPr>
        <p:spPr>
          <a:xfrm flipV="1">
            <a:off x="7179101" y="3501042"/>
            <a:ext cx="0" cy="645025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kstvak 55"/>
          <p:cNvSpPr txBox="1"/>
          <p:nvPr/>
        </p:nvSpPr>
        <p:spPr>
          <a:xfrm>
            <a:off x="7163160" y="3331597"/>
            <a:ext cx="1919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 smtClean="0">
                <a:solidFill>
                  <a:srgbClr val="C00000"/>
                </a:solidFill>
                <a:latin typeface="+mn-lt"/>
              </a:rPr>
              <a:t>10 t/m 17 januari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1-meting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n=537, Limburgers</a:t>
            </a:r>
            <a:endParaRPr lang="nl-NL" sz="1600" dirty="0">
              <a:latin typeface="+mn-lt"/>
            </a:endParaRPr>
          </a:p>
        </p:txBody>
      </p:sp>
      <p:cxnSp>
        <p:nvCxnSpPr>
          <p:cNvPr id="59" name="Rechte verbindingslijn 58"/>
          <p:cNvCxnSpPr/>
          <p:nvPr/>
        </p:nvCxnSpPr>
        <p:spPr>
          <a:xfrm flipH="1" flipV="1">
            <a:off x="5826436" y="2681611"/>
            <a:ext cx="1" cy="1487339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64"/>
          <p:cNvCxnSpPr/>
          <p:nvPr/>
        </p:nvCxnSpPr>
        <p:spPr>
          <a:xfrm flipV="1">
            <a:off x="3320577" y="4168950"/>
            <a:ext cx="0" cy="1021198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kstvak 68"/>
          <p:cNvSpPr txBox="1"/>
          <p:nvPr/>
        </p:nvSpPr>
        <p:spPr>
          <a:xfrm rot="16200000">
            <a:off x="-95094" y="5079752"/>
            <a:ext cx="11641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50" dirty="0" smtClean="0">
                <a:solidFill>
                  <a:srgbClr val="C00000"/>
                </a:solidFill>
                <a:latin typeface="+mn-lt"/>
              </a:rPr>
              <a:t>GEBEURTENISSEN</a:t>
            </a:r>
            <a:endParaRPr lang="nl-NL" sz="1050" dirty="0">
              <a:latin typeface="+mn-lt"/>
            </a:endParaRPr>
          </a:p>
        </p:txBody>
      </p:sp>
      <p:sp>
        <p:nvSpPr>
          <p:cNvPr id="70" name="Tekstvak 69"/>
          <p:cNvSpPr txBox="1"/>
          <p:nvPr/>
        </p:nvSpPr>
        <p:spPr>
          <a:xfrm rot="16200000">
            <a:off x="92458" y="3394184"/>
            <a:ext cx="7889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50" dirty="0" smtClean="0">
                <a:solidFill>
                  <a:srgbClr val="C00000"/>
                </a:solidFill>
                <a:latin typeface="+mn-lt"/>
              </a:rPr>
              <a:t>METINGEN</a:t>
            </a:r>
            <a:endParaRPr lang="nl-NL" sz="1050" dirty="0">
              <a:latin typeface="+mn-lt"/>
            </a:endParaRPr>
          </a:p>
        </p:txBody>
      </p:sp>
      <p:cxnSp>
        <p:nvCxnSpPr>
          <p:cNvPr id="71" name="Rechte verbindingslijn 70"/>
          <p:cNvCxnSpPr/>
          <p:nvPr/>
        </p:nvCxnSpPr>
        <p:spPr>
          <a:xfrm flipH="1" flipV="1">
            <a:off x="2723908" y="2468292"/>
            <a:ext cx="8562" cy="1687977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kstvak 36"/>
          <p:cNvSpPr txBox="1"/>
          <p:nvPr/>
        </p:nvSpPr>
        <p:spPr>
          <a:xfrm>
            <a:off x="2735436" y="2337423"/>
            <a:ext cx="352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rgbClr val="C00000"/>
                </a:solidFill>
                <a:latin typeface="+mn-lt"/>
              </a:rPr>
              <a:t>22 t/m 29 november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0-meting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600" dirty="0" smtClean="0">
                <a:latin typeface="+mn-lt"/>
              </a:rPr>
              <a:t>n=302, Limburgers</a:t>
            </a:r>
          </a:p>
          <a:p>
            <a:endParaRPr lang="nl-NL" sz="1600" dirty="0">
              <a:latin typeface="+mn-lt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3306900" y="4132867"/>
            <a:ext cx="3043153" cy="1565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/>
              <a:t>Magisch Maastricht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12627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>Aanbod | Effectiviteit campagne</a:t>
            </a:r>
            <a:r>
              <a:rPr lang="nl-NL" sz="3600" dirty="0" smtClean="0"/>
              <a:t/>
            </a:r>
            <a:br>
              <a:rPr lang="nl-NL" sz="3600" dirty="0" smtClean="0"/>
            </a:br>
            <a:r>
              <a:rPr lang="nl-NL" sz="3600" dirty="0" err="1" smtClean="0"/>
              <a:t>Campagne</a:t>
            </a:r>
            <a:r>
              <a:rPr lang="nl-NL" sz="3600" dirty="0" smtClean="0"/>
              <a:t> beïnvloedt bekendheid P+R</a:t>
            </a:r>
            <a:endParaRPr lang="nl-NL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125456"/>
            <a:ext cx="7909430" cy="4224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sz="1800" b="1" dirty="0"/>
              <a:t>1/3 </a:t>
            </a:r>
            <a:r>
              <a:rPr lang="nl-NL" sz="1800" b="1" dirty="0" smtClean="0"/>
              <a:t>van de Limburgers </a:t>
            </a:r>
            <a:r>
              <a:rPr lang="nl-NL" sz="1800" b="1" dirty="0"/>
              <a:t>heeft campagne </a:t>
            </a:r>
            <a:r>
              <a:rPr lang="nl-NL" sz="1800" b="1" dirty="0" smtClean="0"/>
              <a:t>gezien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sz="18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sz="1800" b="1" dirty="0"/>
              <a:t>Bekendheid Maastricht Bereikbaar / P+R Maastricht Noord neemt door campagne </a:t>
            </a:r>
            <a:r>
              <a:rPr lang="nl-NL" sz="1800" b="1" dirty="0" smtClean="0"/>
              <a:t>wel iets, maar niet </a:t>
            </a:r>
            <a:r>
              <a:rPr lang="nl-NL" sz="1800" b="1" dirty="0"/>
              <a:t>significant </a:t>
            </a:r>
            <a:r>
              <a:rPr lang="nl-NL" sz="1800" b="1" dirty="0" smtClean="0"/>
              <a:t>toe. Attitude </a:t>
            </a:r>
            <a:r>
              <a:rPr lang="nl-NL" sz="1800" b="1" dirty="0"/>
              <a:t>en imago wel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Bekendheid vooraf: 31%  (MB) / 32% (P+R)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Bekendheid achteraf: 36% (MB) / 38% (P+R)</a:t>
            </a:r>
          </a:p>
          <a:p>
            <a:pPr marL="0" indent="0">
              <a:buNone/>
            </a:pPr>
            <a:endParaRPr lang="nl-NL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nl-NL" sz="1800" b="1" dirty="0" smtClean="0"/>
              <a:t>Respondenten die de campagne hebben gezien scoren significant hoger op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 smtClean="0"/>
              <a:t>bekendheid Maastricht-Bereikbaar (70% </a:t>
            </a:r>
            <a:r>
              <a:rPr lang="nl-NL" sz="1800" dirty="0" err="1" smtClean="0"/>
              <a:t>vs</a:t>
            </a:r>
            <a:r>
              <a:rPr lang="nl-NL" sz="1800" dirty="0" smtClean="0"/>
              <a:t> 18%)</a:t>
            </a:r>
            <a:endParaRPr lang="nl-NL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 smtClean="0"/>
              <a:t>bekendheid P+R Maastricht Noord (77% vs. 17%)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 smtClean="0"/>
              <a:t>attitude en imago (positief 74% </a:t>
            </a:r>
            <a:r>
              <a:rPr lang="nl-NL" sz="1800" dirty="0" err="1" smtClean="0"/>
              <a:t>vs</a:t>
            </a:r>
            <a:r>
              <a:rPr lang="nl-NL" sz="1800" dirty="0" smtClean="0"/>
              <a:t> 53%)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 smtClean="0"/>
              <a:t>waardering campagne (7,4 vs. 6,9)</a:t>
            </a:r>
          </a:p>
          <a:p>
            <a:pPr marL="0" indent="0">
              <a:buNone/>
            </a:pPr>
            <a:endParaRPr lang="nl-NL" sz="1800" b="1" dirty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150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>Aanbod | Effectiviteit campagne</a:t>
            </a:r>
            <a:r>
              <a:rPr lang="nl-NL" sz="3600" dirty="0" smtClean="0"/>
              <a:t/>
            </a:r>
            <a:br>
              <a:rPr lang="nl-NL" sz="3600" dirty="0" smtClean="0"/>
            </a:br>
            <a:r>
              <a:rPr lang="nl-NL" sz="3600" dirty="0" err="1" smtClean="0"/>
              <a:t>Campagne</a:t>
            </a:r>
            <a:r>
              <a:rPr lang="nl-NL" sz="3600" dirty="0" smtClean="0"/>
              <a:t> beïnvloedt attitude P+R</a:t>
            </a:r>
            <a:endParaRPr lang="nl-NL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60363" y="2125456"/>
            <a:ext cx="7909430" cy="4224338"/>
          </a:xfrm>
        </p:spPr>
        <p:txBody>
          <a:bodyPr/>
          <a:lstStyle/>
          <a:p>
            <a:pPr marL="0" indent="0">
              <a:buNone/>
            </a:pPr>
            <a:r>
              <a:rPr lang="nl-NL" sz="1800" b="1" dirty="0" smtClean="0"/>
              <a:t>Reizigers gaan anders nadenken over parkeren in en rond Maastricht</a:t>
            </a:r>
          </a:p>
          <a:p>
            <a:pPr marL="0" indent="0">
              <a:buNone/>
            </a:pPr>
            <a:endParaRPr lang="nl-NL" sz="1800" b="1" dirty="0" smtClean="0"/>
          </a:p>
          <a:p>
            <a:pPr marL="0" indent="0">
              <a:buNone/>
            </a:pPr>
            <a:r>
              <a:rPr lang="nl-NL" sz="1800" b="1" dirty="0" smtClean="0"/>
              <a:t>Na de 1-meting…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Ziet men parkeren op </a:t>
            </a:r>
            <a:r>
              <a:rPr lang="nl-NL" sz="1800" dirty="0"/>
              <a:t> </a:t>
            </a:r>
            <a:r>
              <a:rPr lang="nl-NL" sz="1800" dirty="0" smtClean="0"/>
              <a:t>P+R </a:t>
            </a:r>
            <a:r>
              <a:rPr lang="nl-NL" sz="1800" dirty="0"/>
              <a:t>Maastricht Noord meer </a:t>
            </a:r>
            <a:r>
              <a:rPr lang="nl-NL" sz="1800" dirty="0" smtClean="0"/>
              <a:t>als een gemakkelijk en goedkoop alternatief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Zal men de auto minder snel in het centrum parkeren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sz="1800" dirty="0" smtClean="0"/>
              <a:t>Zien meer mensen de noodzaak van dit nieuwe P+R terrein, ondanks andere parkeergelegenheden aan de rand van de stad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1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5962241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648607B-281E-4687-89AE-4FDBCB8AD3EB}" type="slidenum">
              <a:rPr lang="nl-NL" smtClean="0"/>
              <a:pPr/>
              <a:t>9</a:t>
            </a:fld>
            <a:endParaRPr lang="nl-NL"/>
          </a:p>
        </p:txBody>
      </p:sp>
      <p:pic>
        <p:nvPicPr>
          <p:cNvPr id="14338" name="Picture 2" descr="http://www.limburgadverteren.nl/resources/images/maps/lb.gif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2" r="44616"/>
          <a:stretch/>
        </p:blipFill>
        <p:spPr bwMode="auto">
          <a:xfrm>
            <a:off x="729031" y="634723"/>
            <a:ext cx="3286899" cy="622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5"/>
          <p:cNvSpPr/>
          <p:nvPr/>
        </p:nvSpPr>
        <p:spPr>
          <a:xfrm>
            <a:off x="1599369" y="5523469"/>
            <a:ext cx="1035707" cy="1035707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/>
          <p:nvPr/>
        </p:nvSpPr>
        <p:spPr>
          <a:xfrm>
            <a:off x="987709" y="4300149"/>
            <a:ext cx="2259027" cy="2259027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/>
          <p:nvPr/>
        </p:nvSpPr>
        <p:spPr>
          <a:xfrm>
            <a:off x="142755" y="2610241"/>
            <a:ext cx="3948935" cy="3948935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/>
          <p:nvPr/>
        </p:nvSpPr>
        <p:spPr>
          <a:xfrm>
            <a:off x="-894432" y="535867"/>
            <a:ext cx="6023309" cy="6023309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359999" y="817200"/>
            <a:ext cx="8416571" cy="900000"/>
          </a:xfrm>
        </p:spPr>
        <p:txBody>
          <a:bodyPr/>
          <a:lstStyle/>
          <a:p>
            <a:r>
              <a:rPr lang="nl-NL" sz="1800" dirty="0">
                <a:solidFill>
                  <a:schemeClr val="bg1">
                    <a:lumMod val="65000"/>
                  </a:schemeClr>
                </a:solidFill>
              </a:rPr>
              <a:t>Aanbod | </a:t>
            </a:r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>Effectiviteit </a:t>
            </a:r>
            <a:r>
              <a:rPr lang="nl-NL" sz="1800" dirty="0">
                <a:solidFill>
                  <a:schemeClr val="bg1">
                    <a:lumMod val="65000"/>
                  </a:schemeClr>
                </a:solidFill>
              </a:rPr>
              <a:t>campagne </a:t>
            </a:r>
            <a: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1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dirty="0" smtClean="0"/>
              <a:t>Bereik</a:t>
            </a:r>
            <a:endParaRPr lang="nl-NL" dirty="0"/>
          </a:p>
        </p:txBody>
      </p:sp>
      <p:sp>
        <p:nvSpPr>
          <p:cNvPr id="12" name="Tijdelijke aanduiding voor inhoud 2"/>
          <p:cNvSpPr>
            <a:spLocks noGrp="1"/>
          </p:cNvSpPr>
          <p:nvPr>
            <p:ph idx="1"/>
          </p:nvPr>
        </p:nvSpPr>
        <p:spPr>
          <a:xfrm rot="19366586">
            <a:off x="6571721" y="530173"/>
            <a:ext cx="1093728" cy="892566"/>
          </a:xfrm>
        </p:spPr>
        <p:txBody>
          <a:bodyPr/>
          <a:lstStyle/>
          <a:p>
            <a:pPr marL="0" indent="0">
              <a:buNone/>
            </a:pPr>
            <a:r>
              <a:rPr lang="nl-NL" sz="1100" dirty="0" smtClean="0"/>
              <a:t>Geholpen bekendheid MB</a:t>
            </a:r>
            <a:endParaRPr lang="nl-NL" sz="1100" dirty="0"/>
          </a:p>
        </p:txBody>
      </p:sp>
      <p:sp>
        <p:nvSpPr>
          <p:cNvPr id="16" name="Tijdelijke aanduiding voor inhoud 2"/>
          <p:cNvSpPr txBox="1">
            <a:spLocks/>
          </p:cNvSpPr>
          <p:nvPr/>
        </p:nvSpPr>
        <p:spPr bwMode="auto">
          <a:xfrm rot="19366586">
            <a:off x="7242174" y="533275"/>
            <a:ext cx="1093728" cy="89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4000" indent="-25400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36575" indent="-27146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08038" indent="-269875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74738" indent="-26511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47788" indent="-27305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Lucida Grande" charset="0"/>
              <a:buNone/>
            </a:pPr>
            <a:r>
              <a:rPr lang="nl-NL" sz="1100" dirty="0" smtClean="0"/>
              <a:t>Geholpen bekendheid  P+R</a:t>
            </a:r>
            <a:endParaRPr lang="nl-NL" sz="1100" dirty="0"/>
          </a:p>
        </p:txBody>
      </p:sp>
      <p:sp>
        <p:nvSpPr>
          <p:cNvPr id="17" name="Tijdelijke aanduiding voor inhoud 2"/>
          <p:cNvSpPr txBox="1">
            <a:spLocks/>
          </p:cNvSpPr>
          <p:nvPr/>
        </p:nvSpPr>
        <p:spPr bwMode="auto">
          <a:xfrm rot="19366586">
            <a:off x="7941208" y="546646"/>
            <a:ext cx="1093728" cy="89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4000" indent="-25400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36575" indent="-27146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08038" indent="-269875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74738" indent="-26511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47788" indent="-27305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Lucida Grande" charset="0"/>
              <a:buNone/>
            </a:pPr>
            <a:r>
              <a:rPr lang="nl-NL" sz="1100" dirty="0" smtClean="0"/>
              <a:t>Waardering</a:t>
            </a:r>
          </a:p>
          <a:p>
            <a:pPr marL="0" indent="0">
              <a:buFont typeface="Lucida Grande" charset="0"/>
              <a:buNone/>
            </a:pPr>
            <a:r>
              <a:rPr lang="nl-NL" sz="1100" dirty="0" smtClean="0"/>
              <a:t>campagne</a:t>
            </a:r>
            <a:endParaRPr lang="nl-NL" sz="1100" dirty="0"/>
          </a:p>
        </p:txBody>
      </p:sp>
      <p:sp>
        <p:nvSpPr>
          <p:cNvPr id="18" name="Tijdelijke aanduiding voor inhoud 2"/>
          <p:cNvSpPr txBox="1">
            <a:spLocks/>
          </p:cNvSpPr>
          <p:nvPr/>
        </p:nvSpPr>
        <p:spPr bwMode="auto">
          <a:xfrm rot="19366586">
            <a:off x="8606497" y="549748"/>
            <a:ext cx="1093728" cy="89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4000" indent="-25400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36575" indent="-27146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08038" indent="-269875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74738" indent="-26511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47788" indent="-27305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Lucida Grande" charset="0"/>
              <a:buNone/>
            </a:pPr>
            <a:r>
              <a:rPr lang="nl-NL" sz="1100" dirty="0" smtClean="0"/>
              <a:t>NPS P+R</a:t>
            </a:r>
            <a:endParaRPr lang="nl-NL" sz="1100" dirty="0"/>
          </a:p>
        </p:txBody>
      </p:sp>
      <p:sp>
        <p:nvSpPr>
          <p:cNvPr id="29" name="Rechthoek 28"/>
          <p:cNvSpPr/>
          <p:nvPr/>
        </p:nvSpPr>
        <p:spPr>
          <a:xfrm>
            <a:off x="4525700" y="4334874"/>
            <a:ext cx="4575199" cy="12233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/>
        </p:nvSpPr>
        <p:spPr>
          <a:xfrm>
            <a:off x="4525700" y="2656042"/>
            <a:ext cx="4575199" cy="16788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/>
        </p:nvSpPr>
        <p:spPr>
          <a:xfrm>
            <a:off x="4525700" y="1201710"/>
            <a:ext cx="4575199" cy="1454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9" name="Rechte verbindingslijn met pijl 18"/>
          <p:cNvCxnSpPr>
            <a:stCxn id="6" idx="0"/>
          </p:cNvCxnSpPr>
          <p:nvPr/>
        </p:nvCxnSpPr>
        <p:spPr>
          <a:xfrm>
            <a:off x="2117223" y="5523469"/>
            <a:ext cx="6631358" cy="0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/>
          <p:cNvCxnSpPr>
            <a:stCxn id="8" idx="0"/>
          </p:cNvCxnSpPr>
          <p:nvPr/>
        </p:nvCxnSpPr>
        <p:spPr>
          <a:xfrm>
            <a:off x="2117223" y="4300149"/>
            <a:ext cx="6631358" cy="0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/>
          <p:cNvCxnSpPr>
            <a:stCxn id="9" idx="0"/>
          </p:cNvCxnSpPr>
          <p:nvPr/>
        </p:nvCxnSpPr>
        <p:spPr>
          <a:xfrm>
            <a:off x="2117223" y="2610241"/>
            <a:ext cx="6631358" cy="0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jdelijke aanduiding voor inhoud 2"/>
          <p:cNvSpPr txBox="1">
            <a:spLocks/>
          </p:cNvSpPr>
          <p:nvPr/>
        </p:nvSpPr>
        <p:spPr bwMode="auto">
          <a:xfrm rot="19366586">
            <a:off x="5842365" y="516942"/>
            <a:ext cx="1093728" cy="89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4000" indent="-25400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36575" indent="-27146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08038" indent="-269875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74738" indent="-265113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47788" indent="-273050" algn="l" defTabSz="457200" rtl="0" eaLnBrk="1" fontAlgn="base" hangingPunct="1">
              <a:spcBef>
                <a:spcPct val="0"/>
              </a:spcBef>
              <a:spcAft>
                <a:spcPct val="0"/>
              </a:spcAft>
              <a:buFont typeface="Lucida Grande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Lucida Grande" charset="0"/>
              <a:buNone/>
            </a:pPr>
            <a:r>
              <a:rPr lang="nl-NL" sz="1100" dirty="0" smtClean="0"/>
              <a:t>Herkomst</a:t>
            </a:r>
          </a:p>
          <a:p>
            <a:pPr marL="0" indent="0">
              <a:buFont typeface="Lucida Grande" charset="0"/>
              <a:buNone/>
            </a:pPr>
            <a:r>
              <a:rPr lang="nl-NL" sz="1100" dirty="0" smtClean="0"/>
              <a:t>reizigers</a:t>
            </a:r>
            <a:endParaRPr lang="nl-NL" sz="1100" dirty="0"/>
          </a:p>
        </p:txBody>
      </p:sp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801589"/>
              </p:ext>
            </p:extLst>
          </p:nvPr>
        </p:nvGraphicFramePr>
        <p:xfrm>
          <a:off x="4525700" y="1238487"/>
          <a:ext cx="4420592" cy="5629615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973234"/>
                <a:gridCol w="739820"/>
                <a:gridCol w="729205"/>
                <a:gridCol w="723686"/>
                <a:gridCol w="598010"/>
                <a:gridCol w="656637"/>
              </a:tblGrid>
              <a:tr h="330835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>
                          <a:solidFill>
                            <a:schemeClr val="bg1"/>
                          </a:solidFill>
                        </a:rPr>
                        <a:t>Rest van NL</a:t>
                      </a:r>
                      <a:endParaRPr lang="nl-NL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1" dirty="0" smtClean="0">
                          <a:solidFill>
                            <a:schemeClr val="bg1"/>
                          </a:solidFill>
                        </a:rPr>
                        <a:t>28%</a:t>
                      </a:r>
                      <a:endParaRPr lang="nl-NL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  <a:tr h="1423513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>
                          <a:solidFill>
                            <a:schemeClr val="bg1"/>
                          </a:solidFill>
                        </a:rPr>
                        <a:t>Noord Limburg</a:t>
                      </a:r>
                      <a:endParaRPr lang="nl-NL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1%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14%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-44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1633855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/>
                        <a:t>Midden Limburg</a:t>
                      </a:r>
                      <a:endParaRPr lang="nl-NL" sz="1100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10%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23%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18%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7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-37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621841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/>
                        <a:t>Oostelijke</a:t>
                      </a:r>
                      <a:r>
                        <a:rPr lang="nl-NL" sz="1100" baseline="0" dirty="0" smtClean="0"/>
                        <a:t> </a:t>
                      </a:r>
                      <a:endParaRPr lang="nl-NL" sz="1100" dirty="0" smtClean="0"/>
                    </a:p>
                    <a:p>
                      <a:pPr algn="l"/>
                      <a:r>
                        <a:rPr lang="nl-NL" sz="1100" dirty="0" smtClean="0"/>
                        <a:t>Mijnstreek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nl-NL" sz="1100" dirty="0" smtClean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33%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33%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7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-35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621841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>
                          <a:solidFill>
                            <a:schemeClr val="bg1"/>
                          </a:solidFill>
                        </a:rPr>
                        <a:t>Westelijke</a:t>
                      </a:r>
                    </a:p>
                    <a:p>
                      <a:pPr algn="l"/>
                      <a:r>
                        <a:rPr lang="nl-NL" sz="1100" dirty="0" smtClean="0">
                          <a:solidFill>
                            <a:schemeClr val="bg1"/>
                          </a:solidFill>
                        </a:rPr>
                        <a:t>Mijnstreek</a:t>
                      </a:r>
                      <a:endParaRPr lang="nl-NL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nl-NL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36%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43%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>
                          <a:solidFill>
                            <a:schemeClr val="bg1"/>
                          </a:solidFill>
                        </a:rPr>
                        <a:t>-38</a:t>
                      </a:r>
                      <a:endParaRPr lang="nl-NL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21063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/>
                        <a:t>Rest</a:t>
                      </a:r>
                      <a:r>
                        <a:rPr lang="nl-NL" sz="1100" baseline="0" dirty="0" smtClean="0"/>
                        <a:t> </a:t>
                      </a:r>
                      <a:br>
                        <a:rPr lang="nl-NL" sz="1100" baseline="0" dirty="0" smtClean="0"/>
                      </a:br>
                      <a:r>
                        <a:rPr lang="nl-NL" sz="1100" baseline="0" dirty="0" smtClean="0"/>
                        <a:t>Zuid-Limburg</a:t>
                      </a:r>
                      <a:endParaRPr lang="nl-NL" sz="1100" dirty="0" smtClean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51%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70%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81%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7,2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19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566565">
                <a:tc>
                  <a:txBody>
                    <a:bodyPr/>
                    <a:lstStyle/>
                    <a:p>
                      <a:pPr algn="l"/>
                      <a:r>
                        <a:rPr lang="nl-NL" sz="1100" dirty="0" smtClean="0"/>
                        <a:t>Maastricht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10%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82%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93%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7,6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1" dirty="0" smtClean="0"/>
                        <a:t>4</a:t>
                      </a:r>
                      <a:endParaRPr lang="nl-NL" sz="16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643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29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werpointsjabloon MB">
  <a:themeElements>
    <a:clrScheme name="Maastricht Bereikbaar2">
      <a:dk1>
        <a:sysClr val="windowText" lastClr="000000"/>
      </a:dk1>
      <a:lt1>
        <a:sysClr val="window" lastClr="FFFFFF"/>
      </a:lt1>
      <a:dk2>
        <a:srgbClr val="ED1018"/>
      </a:dk2>
      <a:lt2>
        <a:srgbClr val="FFFFFF"/>
      </a:lt2>
      <a:accent1>
        <a:srgbClr val="FFF900"/>
      </a:accent1>
      <a:accent2>
        <a:srgbClr val="5DCA00"/>
      </a:accent2>
      <a:accent3>
        <a:srgbClr val="009AFF"/>
      </a:accent3>
      <a:accent4>
        <a:srgbClr val="8F2FB8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15395</TotalTime>
  <Words>1097</Words>
  <Application>Microsoft Office PowerPoint</Application>
  <PresentationFormat>Diavoorstelling (4:3)</PresentationFormat>
  <Paragraphs>274</Paragraphs>
  <Slides>22</Slides>
  <Notes>0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4" baseType="lpstr">
      <vt:lpstr>Powerpointsjabloon MB</vt:lpstr>
      <vt:lpstr>think-cell Slide</vt:lpstr>
      <vt:lpstr>P+R Maastricht Noord Resultaten campagne </vt:lpstr>
      <vt:lpstr>PowerPoint-presentatie</vt:lpstr>
      <vt:lpstr>Inhoud</vt:lpstr>
      <vt:lpstr>Samenvatting evaluatie</vt:lpstr>
      <vt:lpstr>Middeleninzet</vt:lpstr>
      <vt:lpstr>Metingen onder Limburgers en gebruikers</vt:lpstr>
      <vt:lpstr>Aanbod | Effectiviteit campagne Campagne beïnvloedt bekendheid P+R</vt:lpstr>
      <vt:lpstr>Aanbod | Effectiviteit campagne Campagne beïnvloedt attitude P+R</vt:lpstr>
      <vt:lpstr>Aanbod | Effectiviteit campagne  Bereik</vt:lpstr>
      <vt:lpstr>Aanbod | Effectiviteit campagne Reclameborden meest effectief</vt:lpstr>
      <vt:lpstr>Aanbod | Effectiviteit campagne Meer (mobiele!) bezoekers naar site</vt:lpstr>
      <vt:lpstr>Aanbod | Effectiviteit campagne  Reacties via Twitter</vt:lpstr>
      <vt:lpstr>Gewenst gedrag Gebruikerservaring</vt:lpstr>
      <vt:lpstr>Gewenst gedrag Gebruikerservaring: Wat zeggen reizigers?</vt:lpstr>
      <vt:lpstr>Gewenst gedrag Motieven: voordeel, gemak, goede verbinding</vt:lpstr>
      <vt:lpstr>Resultaat Minder auto’s in het centrum</vt:lpstr>
      <vt:lpstr>Resultaat Belangrijkste learnings</vt:lpstr>
      <vt:lpstr>Bijlage: Cijfers gebruik P+R Maastricht Noord</vt:lpstr>
      <vt:lpstr>PowerPoint-presentatie</vt:lpstr>
      <vt:lpstr>PowerPoint-presentatie</vt:lpstr>
      <vt:lpstr>PowerPoint-presentatie</vt:lpstr>
      <vt:lpstr>PowerPoint-presentatie</vt:lpstr>
    </vt:vector>
  </TitlesOfParts>
  <Company>Goudappel Coffeng Bv.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Interventies Fietsimpuls</dc:title>
  <dc:creator>Wilmar Zomer</dc:creator>
  <cp:lastModifiedBy>Wilmar Zomer</cp:lastModifiedBy>
  <cp:revision>449</cp:revision>
  <cp:lastPrinted>2013-12-11T15:37:13Z</cp:lastPrinted>
  <dcterms:created xsi:type="dcterms:W3CDTF">2013-12-03T16:37:29Z</dcterms:created>
  <dcterms:modified xsi:type="dcterms:W3CDTF">2014-02-18T10:58:43Z</dcterms:modified>
</cp:coreProperties>
</file>