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4"/>
  </p:sldMasterIdLst>
  <p:notesMasterIdLst>
    <p:notesMasterId r:id="rId20"/>
  </p:notesMasterIdLst>
  <p:sldIdLst>
    <p:sldId id="256" r:id="rId5"/>
    <p:sldId id="1249" r:id="rId6"/>
    <p:sldId id="787" r:id="rId7"/>
    <p:sldId id="1278" r:id="rId8"/>
    <p:sldId id="1234" r:id="rId9"/>
    <p:sldId id="1289" r:id="rId10"/>
    <p:sldId id="1315" r:id="rId11"/>
    <p:sldId id="1316" r:id="rId12"/>
    <p:sldId id="1328" r:id="rId13"/>
    <p:sldId id="1284" r:id="rId14"/>
    <p:sldId id="1329" r:id="rId15"/>
    <p:sldId id="1286" r:id="rId16"/>
    <p:sldId id="1287" r:id="rId17"/>
    <p:sldId id="1290" r:id="rId18"/>
    <p:sldId id="1291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629A8A8-3F11-1684-D8BC-14C48DBC5CC8}" name="Willem Busch" initials="WB" userId="S::wbusch@procurance.nl::8fabcd59-8e13-49ba-a1cf-487c4c7e0d36" providerId="AD"/>
  <p188:author id="{F9A546DA-B49D-CE7D-800F-87E8148748CB}" name="Willem Busch" initials="WB" userId="S::wbusch_procurance.nl#ext#@deventer.onmicrosoft.com::8fa7699e-6c1d-4d51-afe8-7bd9b7ae7221" providerId="AD"/>
  <p188:author id="{D490D0DC-F114-5A83-A79D-6D59D5986EE3}" name="Haarman, Judith" initials="HJ" userId="S::jd.haarman@deventer.nl::b5d25bca-baa7-4aa3-b54e-7b8248e762e2" providerId="AD"/>
  <p188:author id="{A50D65E4-3AEB-70C1-4F67-CCB954B74937}" name="Herbrink, Tjitske" initials="HT" userId="S::hg.herbrink@deventer.nl::a0a3144b-eb09-43f4-8cf7-9684f36e302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AAADC"/>
    <a:srgbClr val="93117E"/>
    <a:srgbClr val="F8B334"/>
    <a:srgbClr val="E200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Stijl, thema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9D7B26C5-4107-4FEC-AEDC-1716B250A1EF}" styleName="Stijl, lich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C2FFA5D-87B4-456A-9821-1D502468CF0F}" styleName="Stijl, thema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A488322-F2BA-4B5B-9748-0D474271808F}" styleName="Stijl, gemiddeld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AF606853-7671-496A-8E4F-DF71F8EC918B}" styleName="Stijl, donker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72833802-FEF1-4C79-8D5D-14CF1EAF98D9}" styleName="Stijl, licht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21E4AEA4-8DFA-4A89-87EB-49C32662AFE0}" styleName="Stijl, gemiddeld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86" autoAdjust="0"/>
    <p:restoredTop sz="94671"/>
  </p:normalViewPr>
  <p:slideViewPr>
    <p:cSldViewPr snapToGrid="0">
      <p:cViewPr varScale="1">
        <p:scale>
          <a:sx n="147" d="100"/>
          <a:sy n="147" d="100"/>
        </p:scale>
        <p:origin x="28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8/10/relationships/authors" Target="authors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llem Busch" userId="8fabcd59-8e13-49ba-a1cf-487c4c7e0d36" providerId="ADAL" clId="{B052174B-5999-46D0-89FC-27F3FA16B354}"/>
    <pc:docChg chg="undo custSel addSld delSld modSld sldOrd">
      <pc:chgData name="Willem Busch" userId="8fabcd59-8e13-49ba-a1cf-487c4c7e0d36" providerId="ADAL" clId="{B052174B-5999-46D0-89FC-27F3FA16B354}" dt="2026-10-19T12:32:34.868" v="385"/>
      <pc:docMkLst>
        <pc:docMk/>
      </pc:docMkLst>
      <pc:sldChg chg="modSp add mod">
        <pc:chgData name="Willem Busch" userId="8fabcd59-8e13-49ba-a1cf-487c4c7e0d36" providerId="ADAL" clId="{B052174B-5999-46D0-89FC-27F3FA16B354}" dt="2026-10-16T15:09:25.990" v="345" actId="20577"/>
        <pc:sldMkLst>
          <pc:docMk/>
          <pc:sldMk cId="1068863829" sldId="1249"/>
        </pc:sldMkLst>
        <pc:spChg chg="mod">
          <ac:chgData name="Willem Busch" userId="8fabcd59-8e13-49ba-a1cf-487c4c7e0d36" providerId="ADAL" clId="{B052174B-5999-46D0-89FC-27F3FA16B354}" dt="2026-10-16T15:09:25.990" v="345" actId="20577"/>
          <ac:spMkLst>
            <pc:docMk/>
            <pc:sldMk cId="1068863829" sldId="1249"/>
            <ac:spMk id="115" creationId="{00000000-0000-0000-0000-000000000000}"/>
          </ac:spMkLst>
        </pc:spChg>
      </pc:sldChg>
      <pc:sldChg chg="modSp mod">
        <pc:chgData name="Willem Busch" userId="8fabcd59-8e13-49ba-a1cf-487c4c7e0d36" providerId="ADAL" clId="{B052174B-5999-46D0-89FC-27F3FA16B354}" dt="2026-10-15T09:45:20.612" v="116" actId="20577"/>
        <pc:sldMkLst>
          <pc:docMk/>
          <pc:sldMk cId="3624533660" sldId="1286"/>
        </pc:sldMkLst>
        <pc:spChg chg="mod">
          <ac:chgData name="Willem Busch" userId="8fabcd59-8e13-49ba-a1cf-487c4c7e0d36" providerId="ADAL" clId="{B052174B-5999-46D0-89FC-27F3FA16B354}" dt="2026-10-15T09:45:20.612" v="116" actId="20577"/>
          <ac:spMkLst>
            <pc:docMk/>
            <pc:sldMk cId="3624533660" sldId="1286"/>
            <ac:spMk id="112" creationId="{00000000-0000-0000-0000-000000000000}"/>
          </ac:spMkLst>
        </pc:spChg>
      </pc:sldChg>
      <pc:sldChg chg="modSp mod">
        <pc:chgData name="Willem Busch" userId="8fabcd59-8e13-49ba-a1cf-487c4c7e0d36" providerId="ADAL" clId="{B052174B-5999-46D0-89FC-27F3FA16B354}" dt="2026-10-15T09:05:22.076" v="80" actId="5793"/>
        <pc:sldMkLst>
          <pc:docMk/>
          <pc:sldMk cId="5095557" sldId="1289"/>
        </pc:sldMkLst>
        <pc:spChg chg="mod">
          <ac:chgData name="Willem Busch" userId="8fabcd59-8e13-49ba-a1cf-487c4c7e0d36" providerId="ADAL" clId="{B052174B-5999-46D0-89FC-27F3FA16B354}" dt="2026-10-15T09:05:22.076" v="80" actId="5793"/>
          <ac:spMkLst>
            <pc:docMk/>
            <pc:sldMk cId="5095557" sldId="1289"/>
            <ac:spMk id="122" creationId="{00000000-0000-0000-0000-000000000000}"/>
          </ac:spMkLst>
        </pc:spChg>
      </pc:sldChg>
      <pc:sldChg chg="modSp mod">
        <pc:chgData name="Willem Busch" userId="8fabcd59-8e13-49ba-a1cf-487c4c7e0d36" providerId="ADAL" clId="{B052174B-5999-46D0-89FC-27F3FA16B354}" dt="2026-10-15T09:54:00.334" v="181" actId="20577"/>
        <pc:sldMkLst>
          <pc:docMk/>
          <pc:sldMk cId="213111110" sldId="1290"/>
        </pc:sldMkLst>
        <pc:spChg chg="mod">
          <ac:chgData name="Willem Busch" userId="8fabcd59-8e13-49ba-a1cf-487c4c7e0d36" providerId="ADAL" clId="{B052174B-5999-46D0-89FC-27F3FA16B354}" dt="2026-10-15T09:54:00.334" v="181" actId="20577"/>
          <ac:spMkLst>
            <pc:docMk/>
            <pc:sldMk cId="213111110" sldId="1290"/>
            <ac:spMk id="130" creationId="{00000000-0000-0000-0000-000000000000}"/>
          </ac:spMkLst>
        </pc:spChg>
      </pc:sldChg>
      <pc:sldChg chg="modSp mod">
        <pc:chgData name="Willem Busch" userId="8fabcd59-8e13-49ba-a1cf-487c4c7e0d36" providerId="ADAL" clId="{B052174B-5999-46D0-89FC-27F3FA16B354}" dt="2026-10-18T12:24:37.613" v="381" actId="20577"/>
        <pc:sldMkLst>
          <pc:docMk/>
          <pc:sldMk cId="1705846646" sldId="1315"/>
        </pc:sldMkLst>
        <pc:spChg chg="mod">
          <ac:chgData name="Willem Busch" userId="8fabcd59-8e13-49ba-a1cf-487c4c7e0d36" providerId="ADAL" clId="{B052174B-5999-46D0-89FC-27F3FA16B354}" dt="2026-10-18T12:24:37.613" v="381" actId="20577"/>
          <ac:spMkLst>
            <pc:docMk/>
            <pc:sldMk cId="1705846646" sldId="1315"/>
            <ac:spMk id="112" creationId="{C7D754D0-2EC8-FDE5-434D-CC40E9D82D47}"/>
          </ac:spMkLst>
        </pc:spChg>
      </pc:sldChg>
      <pc:sldChg chg="modSp mod ord">
        <pc:chgData name="Willem Busch" userId="8fabcd59-8e13-49ba-a1cf-487c4c7e0d36" providerId="ADAL" clId="{B052174B-5999-46D0-89FC-27F3FA16B354}" dt="2026-10-19T12:32:31.591" v="383"/>
        <pc:sldMkLst>
          <pc:docMk/>
          <pc:sldMk cId="280660205" sldId="1316"/>
        </pc:sldMkLst>
        <pc:spChg chg="mod">
          <ac:chgData name="Willem Busch" userId="8fabcd59-8e13-49ba-a1cf-487c4c7e0d36" providerId="ADAL" clId="{B052174B-5999-46D0-89FC-27F3FA16B354}" dt="2026-10-16T15:27:13.453" v="371" actId="20577"/>
          <ac:spMkLst>
            <pc:docMk/>
            <pc:sldMk cId="280660205" sldId="1316"/>
            <ac:spMk id="112" creationId="{AB5E8A76-5A9A-03F6-9102-3945673278A3}"/>
          </ac:spMkLst>
        </pc:spChg>
      </pc:sldChg>
      <pc:sldChg chg="addSp delSp modSp mod ord">
        <pc:chgData name="Willem Busch" userId="8fabcd59-8e13-49ba-a1cf-487c4c7e0d36" providerId="ADAL" clId="{B052174B-5999-46D0-89FC-27F3FA16B354}" dt="2026-10-19T12:32:34.868" v="385"/>
        <pc:sldMkLst>
          <pc:docMk/>
          <pc:sldMk cId="1665978523" sldId="1328"/>
        </pc:sldMkLst>
        <pc:picChg chg="add mod">
          <ac:chgData name="Willem Busch" userId="8fabcd59-8e13-49ba-a1cf-487c4c7e0d36" providerId="ADAL" clId="{B052174B-5999-46D0-89FC-27F3FA16B354}" dt="2026-10-16T15:25:33.160" v="349" actId="1076"/>
          <ac:picMkLst>
            <pc:docMk/>
            <pc:sldMk cId="1665978523" sldId="1328"/>
            <ac:picMk id="5" creationId="{B379A6DF-FC55-95CC-278D-5314CB699D14}"/>
          </ac:picMkLst>
        </pc:picChg>
      </pc:sldChg>
      <pc:sldChg chg="modSp mod">
        <pc:chgData name="Willem Busch" userId="8fabcd59-8e13-49ba-a1cf-487c4c7e0d36" providerId="ADAL" clId="{B052174B-5999-46D0-89FC-27F3FA16B354}" dt="2026-10-15T09:40:43.909" v="108" actId="20577"/>
        <pc:sldMkLst>
          <pc:docMk/>
          <pc:sldMk cId="2073194353" sldId="132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0587AE-A1E7-46FB-84DC-16D54282DEA1}" type="datetimeFigureOut">
              <a:rPr lang="nl-NL" smtClean="0"/>
              <a:t>19-10-2026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045825-7634-4C8A-AAA7-0815F5AC53B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14569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045825-7634-4C8A-AAA7-0815F5AC53B6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582500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C3DD88-3B02-A507-796C-A4359DD7EF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BA72D416-10F2-7EBE-FB42-B262F0A220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9390DAC5-2E46-5FD0-C644-E687CB8272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53A95C7-47F8-F090-D9D1-A60CC3C812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045825-7634-4C8A-AAA7-0815F5AC53B6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79043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6997E6-DAB3-E378-8835-27351F2ABF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E7C07C-FAF5-0A63-5DBB-D9816B3E86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  <p:txBody>
          <a:bodyPr/>
          <a:lstStyle/>
          <a:p>
            <a:endParaRPr lang="nl-NL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0E77EB-09C2-8DA0-8055-C4B4B76BDA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1D9A69-53BB-EF36-21FC-4B8EC18371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6A4060-107E-F84E-BC80-8FC388549417}" type="slidenum">
              <a:rPr kumimoji="0" lang="en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59138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CD0E64-BAE8-F835-62D0-BA097CBA9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2E973B3-9287-E741-F151-7306FFC4E6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  <p:txBody>
          <a:bodyPr/>
          <a:lstStyle/>
          <a:p>
            <a:endParaRPr lang="nl-NL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21DF0C0-6536-2A73-BE69-2AE9178883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AF0180-3D4C-9E41-EE32-4220EB8C40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6A4060-107E-F84E-BC80-8FC388549417}" type="slidenum">
              <a:rPr kumimoji="0" lang="en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3721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9BEA5-65FD-CCD3-6E79-C7AB4EEC68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5466836-D2C6-C815-4B12-42A5ED8001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  <p:txBody>
          <a:bodyPr/>
          <a:lstStyle/>
          <a:p>
            <a:endParaRPr lang="nl-NL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25A2D41-D757-1ECC-F769-A3DED1813A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338807-7EE8-F7E7-C684-AE2FAC4056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6A4060-107E-F84E-BC80-8FC388549417}" type="slidenum">
              <a:rPr kumimoji="0" lang="en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74643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A1BCCD-4F58-C7A7-40DF-7A8E3B6C82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6B5A55-BF89-8EBC-C22B-4F3BDB1ED0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  <p:txBody>
          <a:bodyPr/>
          <a:lstStyle/>
          <a:p>
            <a:endParaRPr lang="nl-NL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18F7D9F-E6A3-D466-1F27-66DD015BA4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7E241B-CDC0-2978-AF56-AB0A7F32C0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6A4060-107E-F84E-BC80-8FC388549417}" type="slidenum">
              <a:rPr kumimoji="0" lang="en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69510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2E6F39-7F20-4AD9-F355-0021463581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10A5AC-EDD1-0FBE-4D6E-A175A8A3D1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  <p:txBody>
          <a:bodyPr/>
          <a:lstStyle/>
          <a:p>
            <a:endParaRPr lang="nl-NL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BCABE7-0969-216B-8A11-C347F27B1F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74B917-33DF-812F-4A35-081AA28353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6A4060-107E-F84E-BC80-8FC388549417}" type="slidenum">
              <a:rPr kumimoji="0" lang="en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39249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214EB7-44ED-0119-A797-3BF351E453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6D018A-EEA2-CD13-CAB1-7D7A91D22F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  <p:txBody>
          <a:bodyPr/>
          <a:lstStyle/>
          <a:p>
            <a:endParaRPr lang="nl-NL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647F1AF-B720-3379-2FA9-C4EEF7D34C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2DE05B-CDA1-56C4-DC95-ACD6C44A94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6A4060-107E-F84E-BC80-8FC388549417}" type="slidenum">
              <a:rPr kumimoji="0" lang="en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72999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D7D8F0-016F-D4AF-0512-935ACF35A8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734268C-1986-EB26-056F-7B5AB4C4F5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  <p:txBody>
          <a:bodyPr/>
          <a:lstStyle/>
          <a:p>
            <a:endParaRPr lang="nl-NL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BB94C7-7E0F-84D6-FB33-ECA4AFC6F6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CAA18A-F02A-81D7-48EA-DEE986C770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6A4060-107E-F84E-BC80-8FC388549417}" type="slidenum">
              <a:rPr kumimoji="0" lang="en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05433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067145-3654-745A-ECFF-EED8EA6957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721CB3-979D-0DA0-6DC3-15696BF2B9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  <p:txBody>
          <a:bodyPr/>
          <a:lstStyle/>
          <a:p>
            <a:endParaRPr lang="nl-NL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F078D0F-8033-19B2-81FB-3BF7B2E824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Toelichting (oorspronkelijke tekst slides 11 en 12):</a:t>
            </a:r>
          </a:p>
          <a:p>
            <a:r>
              <a:rPr lang="nl-NL" dirty="0"/>
              <a:t>1. Samen inschrijven (combinatie, consortium of joint venture): elke betrokken partij dient afzonderlijk een UEA in. Elke deelnemer ondertekent het UEA. In het UEA wordt aangegeven wie de penvoerder is (leidraad par. 2.15.1).</a:t>
            </a:r>
          </a:p>
          <a:p>
            <a:r>
              <a:rPr lang="nl-NL" dirty="0"/>
              <a:t>2. Onderaannemer zonder beroep op draagkracht: de onderaannemer hoeft geen eigen UEA in te vullen. De hoofdaannemer vult deel II afdelingen A en B en deel III in voor elk van de betrokken onderaannemers. Er wordt dan maar één UEA ingediend.</a:t>
            </a:r>
          </a:p>
          <a:p>
            <a:r>
              <a:rPr lang="nl-NL" dirty="0"/>
              <a:t>3. Onderaannemer met beroep op draagkracht (bijvoorbeeld technische bekwaamheid of financiële draagkracht): ook de UEA's van deze onderaannemers worden ingediend. De onderaannemers vullen alleen deel II afdeling A en B en deel III in. In het eigen UEA geeft de hoofdaannemer aan op welke specifieke draagkracht een beroep wordt gedaan. Hoofdaannemer en onderaannemer ondertekenen allebei (leidraad par. 2.15.2).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512D7D-6405-F789-A056-C41F069495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6A4060-107E-F84E-BC80-8FC388549417}" type="slidenum">
              <a:rPr kumimoji="0" lang="en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03999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22C5D2-9C9E-71B7-93EE-25A588BD9E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A037C1-6F93-A8A8-CDFB-E635DA71FF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  <p:txBody>
          <a:bodyPr/>
          <a:lstStyle/>
          <a:p>
            <a:endParaRPr lang="nl-NL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65609F-94D3-A231-AE90-7A5F1B4400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ED3032-7B64-8616-9768-608E52EDAD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6A4060-107E-F84E-BC80-8FC388549417}" type="slidenum">
              <a:rPr kumimoji="0" lang="en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67140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4393B2-4410-5275-2B64-8A1C06E8A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8EF5968-B2EF-5936-6E69-C79EAD7298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  <p:txBody>
          <a:bodyPr/>
          <a:lstStyle/>
          <a:p>
            <a:endParaRPr lang="nl-NL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4F9FFFE-63FA-57A1-CB94-47C9922416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A9F204-634A-E9A9-B45B-3948668E40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6A4060-107E-F84E-BC80-8FC388549417}" type="slidenum">
              <a:rPr kumimoji="0" lang="en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94581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35ECD4-36DA-80A6-8FD2-AB537C1A95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B4BD73-6575-206B-5DDB-1F81F93089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  <p:txBody>
          <a:bodyPr/>
          <a:lstStyle/>
          <a:p>
            <a:endParaRPr lang="nl-NL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26939C9-FA2E-A5EF-776E-438B0D39CC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AAACC5-60DD-44F3-A920-5C0DC3950F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6A4060-107E-F84E-BC80-8FC388549417}" type="slidenum">
              <a:rPr kumimoji="0" lang="en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96320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40C8A7-7AA4-FDF5-E396-45DA04F4A6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4B56CED-E1A7-BBDD-C81F-9A41B85153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  <p:txBody>
          <a:bodyPr/>
          <a:lstStyle/>
          <a:p>
            <a:endParaRPr lang="nl-NL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A06BD3A-8240-3683-B3A0-8D16D7AD9E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7124C2-6050-DB0C-EDB3-E21CA4852A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6A4060-107E-F84E-BC80-8FC388549417}" type="slidenum">
              <a:rPr kumimoji="0" lang="en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87491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nl-NL"/>
              <a:t>Klikken om de ondertitelstijl van het model te bewerken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C07E1-847A-B149-B3B5-FC9830243202}" type="datetimeFigureOut">
              <a:rPr lang="nl-NL" smtClean="0"/>
              <a:t>19-10-2026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C675E-0895-F144-AAE1-C2898891B203}" type="slidenum">
              <a:rPr lang="nl-NL" smtClean="0"/>
              <a:t>‹nr.›</a:t>
            </a:fld>
            <a:endParaRPr lang="nl-NL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8356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‹nr.›</a:t>
            </a:fld>
            <a:endParaRPr lang="en-US"/>
          </a:p>
        </p:txBody>
      </p:sp>
      <p:pic>
        <p:nvPicPr>
          <p:cNvPr id="7" name="Afbeelding 6" descr="SDA_PPT-template4.png">
            <a:extLst>
              <a:ext uri="{FF2B5EF4-FFF2-40B4-BE49-F238E27FC236}">
                <a16:creationId xmlns:a16="http://schemas.microsoft.com/office/drawing/2014/main" id="{BF662DE6-F465-6084-C42E-E7AFDBB8CFF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0952" cy="6858000"/>
          </a:xfrm>
          <a:prstGeom prst="rect">
            <a:avLst/>
          </a:prstGeom>
        </p:spPr>
      </p:pic>
      <p:sp>
        <p:nvSpPr>
          <p:cNvPr id="8" name="Rechthoek 7">
            <a:extLst>
              <a:ext uri="{FF2B5EF4-FFF2-40B4-BE49-F238E27FC236}">
                <a16:creationId xmlns:a16="http://schemas.microsoft.com/office/drawing/2014/main" id="{E7D46B4D-E53F-500A-EAAF-D1546C7639E9}"/>
              </a:ext>
            </a:extLst>
          </p:cNvPr>
          <p:cNvSpPr/>
          <p:nvPr userDrawn="1"/>
        </p:nvSpPr>
        <p:spPr>
          <a:xfrm>
            <a:off x="1995722" y="6621517"/>
            <a:ext cx="10206788" cy="236483"/>
          </a:xfrm>
          <a:prstGeom prst="rect">
            <a:avLst/>
          </a:prstGeom>
          <a:solidFill>
            <a:srgbClr val="9311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00BEB14C-7777-416C-7DF4-1DBF9D89F8C0}"/>
              </a:ext>
            </a:extLst>
          </p:cNvPr>
          <p:cNvSpPr/>
          <p:nvPr userDrawn="1"/>
        </p:nvSpPr>
        <p:spPr>
          <a:xfrm>
            <a:off x="1985211" y="0"/>
            <a:ext cx="10206789" cy="1417638"/>
          </a:xfrm>
          <a:prstGeom prst="rect">
            <a:avLst/>
          </a:prstGeom>
          <a:solidFill>
            <a:srgbClr val="9311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751769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C07E1-847A-B149-B3B5-FC9830243202}" type="datetimeFigureOut">
              <a:rPr lang="nl-NL" smtClean="0"/>
              <a:t>19-10-2026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C675E-0895-F144-AAE1-C2898891B203}" type="slidenum">
              <a:rPr lang="nl-NL" smtClean="0"/>
              <a:t>‹nr.›</a:t>
            </a:fld>
            <a:endParaRPr lang="nl-NL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9693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C07E1-847A-B149-B3B5-FC9830243202}" type="datetimeFigureOut">
              <a:rPr lang="nl-NL" smtClean="0"/>
              <a:t>19-10-2026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C675E-0895-F144-AAE1-C2898891B20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61806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C07E1-847A-B149-B3B5-FC9830243202}" type="datetimeFigureOut">
              <a:rPr lang="nl-NL" smtClean="0"/>
              <a:t>19-10-2026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C675E-0895-F144-AAE1-C2898891B20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264653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C07E1-847A-B149-B3B5-FC9830243202}" type="datetimeFigureOut">
              <a:rPr lang="nl-NL" smtClean="0"/>
              <a:t>19-10-2026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C675E-0895-F144-AAE1-C2898891B20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78671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C07E1-847A-B149-B3B5-FC9830243202}" type="datetimeFigureOut">
              <a:rPr lang="nl-NL" smtClean="0"/>
              <a:t>19-10-2026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C675E-0895-F144-AAE1-C2898891B20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158978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98CC07E1-847A-B149-B3B5-FC9830243202}" type="datetimeFigureOut">
              <a:rPr lang="nl-NL" smtClean="0"/>
              <a:t>19-10-2026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92C675E-0895-F144-AAE1-C2898891B20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29469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C07E1-847A-B149-B3B5-FC9830243202}" type="datetimeFigureOut">
              <a:rPr lang="nl-NL" smtClean="0"/>
              <a:t>19-10-2026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C675E-0895-F144-AAE1-C2898891B20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72053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C07E1-847A-B149-B3B5-FC9830243202}" type="datetimeFigureOut">
              <a:rPr lang="nl-NL" smtClean="0"/>
              <a:t>19-10-2026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C675E-0895-F144-AAE1-C2898891B20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07597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C07E1-847A-B149-B3B5-FC9830243202}" type="datetimeFigureOut">
              <a:rPr lang="nl-NL" smtClean="0"/>
              <a:t>19-10-2026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C675E-0895-F144-AAE1-C2898891B20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441295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dia met f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>
            <a:extLst>
              <a:ext uri="{FF2B5EF4-FFF2-40B4-BE49-F238E27FC236}">
                <a16:creationId xmlns:a16="http://schemas.microsoft.com/office/drawing/2014/main" id="{B3FD1A6E-047E-49DB-A498-E8848979FA9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3540980" y="4192283"/>
            <a:ext cx="7128000" cy="1669773"/>
          </a:xfrm>
        </p:spPr>
        <p:txBody>
          <a:bodyPr anchor="t" anchorCtr="0"/>
          <a:lstStyle>
            <a:lvl1pPr algn="l">
              <a:lnSpc>
                <a:spcPct val="100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/>
              <a:t>Klik voor titel van de presentatie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3540980" y="3597634"/>
            <a:ext cx="7128000" cy="379343"/>
          </a:xfr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600" cap="all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42A9D0DB-4E02-4661-A0F2-E39F0523AAC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08863" y="854851"/>
            <a:ext cx="3749127" cy="357187"/>
          </a:xfrm>
        </p:spPr>
        <p:txBody>
          <a:bodyPr/>
          <a:lstStyle>
            <a:lvl1pPr marL="0" indent="0" algn="r">
              <a:buNone/>
              <a:defRPr sz="12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/>
              <a:t>datum | www.deventer.nl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026B8645-965E-4C59-A3D0-243DB5ACCB02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2126" y="534292"/>
            <a:ext cx="1728000" cy="525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0847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8CC07E1-847A-B149-B3B5-FC9830243202}" type="datetimeFigureOut">
              <a:rPr lang="nl-NL" smtClean="0"/>
              <a:t>19-10-2026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592C675E-0895-F144-AAE1-C2898891B203}" type="slidenum">
              <a:rPr lang="nl-NL" smtClean="0"/>
              <a:t>‹nr.›</a:t>
            </a:fld>
            <a:endParaRPr lang="nl-NL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7365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EBC43A-074F-48FD-AAF2-92FA0050B6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57208" y="1837340"/>
            <a:ext cx="7314639" cy="1591660"/>
          </a:xfrm>
        </p:spPr>
        <p:txBody>
          <a:bodyPr>
            <a:normAutofit fontScale="90000"/>
          </a:bodyPr>
          <a:lstStyle/>
          <a:p>
            <a:r>
              <a:rPr lang="nl-NL" sz="6000" b="1" dirty="0"/>
              <a:t>Inlichtingenbijeenkomst Inkoop </a:t>
            </a:r>
            <a:r>
              <a:rPr lang="nl-NL" sz="6000" b="1" dirty="0" err="1"/>
              <a:t>Wmo</a:t>
            </a:r>
            <a:r>
              <a:rPr lang="nl-NL" sz="6000" b="1" dirty="0"/>
              <a:t> Beschermd Wonen &amp; </a:t>
            </a:r>
            <a:r>
              <a:rPr lang="nl-NL" sz="6000" b="1" dirty="0" err="1"/>
              <a:t>Safehouse</a:t>
            </a:r>
            <a:br>
              <a:rPr lang="nl-NL" sz="6000" b="1" dirty="0"/>
            </a:br>
            <a:br>
              <a:rPr lang="nl-NL" b="1" dirty="0"/>
            </a:br>
            <a:endParaRPr lang="nl-NL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3B762E28-1799-4CD9-A962-43F4994F4D3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25446" y="4667412"/>
            <a:ext cx="5667320" cy="697964"/>
          </a:xfrm>
        </p:spPr>
        <p:txBody>
          <a:bodyPr>
            <a:normAutofit fontScale="25000" lnSpcReduction="20000"/>
          </a:bodyPr>
          <a:lstStyle/>
          <a:p>
            <a:pPr algn="l"/>
            <a:r>
              <a:rPr lang="nl-NL" sz="11200" b="1" dirty="0">
                <a:solidFill>
                  <a:schemeClr val="bg1"/>
                </a:solidFill>
              </a:rPr>
              <a:t>Regio Midden-IJssel </a:t>
            </a:r>
          </a:p>
          <a:p>
            <a:pPr algn="l"/>
            <a:r>
              <a:rPr lang="nl-NL" sz="11200" b="1" dirty="0">
                <a:solidFill>
                  <a:schemeClr val="bg1"/>
                </a:solidFill>
              </a:rPr>
              <a:t>Deventer, 20 oktober 2026</a:t>
            </a:r>
          </a:p>
          <a:p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508A421D-DB09-62B0-0928-242EC2EAE0F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27" b="13073"/>
          <a:stretch/>
        </p:blipFill>
        <p:spPr bwMode="auto">
          <a:xfrm>
            <a:off x="544603" y="503645"/>
            <a:ext cx="6501765" cy="7416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329778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01D31F-90BF-7B45-F2EE-306F121FE9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1E19C1B6-DECF-DD99-59EE-CA90DBCE956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27" b="13073"/>
          <a:stretch/>
        </p:blipFill>
        <p:spPr bwMode="auto">
          <a:xfrm>
            <a:off x="5567228" y="5549208"/>
            <a:ext cx="6501765" cy="7416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6" name="Titel 12"/>
          <p:cNvSpPr>
            <a:spLocks noGrp="1"/>
          </p:cNvSpPr>
          <p:nvPr>
            <p:ph type="title" idx="4294967295"/>
          </p:nvPr>
        </p:nvSpPr>
        <p:spPr>
          <a:xfrm>
            <a:off x="850688" y="653853"/>
            <a:ext cx="10058400" cy="741681"/>
          </a:xfrm>
        </p:spPr>
        <p:txBody>
          <a:bodyPr>
            <a:normAutofit/>
          </a:bodyPr>
          <a:lstStyle/>
          <a:p>
            <a:r>
              <a:rPr lang="nl-NL" sz="4000" dirty="0">
                <a:solidFill>
                  <a:srgbClr val="0070C0"/>
                </a:solidFill>
                <a:cs typeface="Arial"/>
              </a:rPr>
              <a:t>Disclaimer over vragen</a:t>
            </a:r>
          </a:p>
        </p:txBody>
      </p:sp>
      <p:sp>
        <p:nvSpPr>
          <p:cNvPr id="113" name="Kader 113"/>
          <p:cNvSpPr/>
          <p:nvPr/>
        </p:nvSpPr>
        <p:spPr>
          <a:xfrm>
            <a:off x="850688" y="1500000"/>
            <a:ext cx="10490000" cy="3150000"/>
          </a:xfrm>
          <a:prstGeom prst="roundRect">
            <a:avLst>
              <a:gd name="adj" fmla="val 7000"/>
            </a:avLst>
          </a:prstGeom>
          <a:solidFill>
            <a:srgbClr val="DEEBF7"/>
          </a:solidFill>
          <a:ln>
            <a:noFill/>
          </a:ln>
        </p:spPr>
        <p:txBody>
          <a:bodyPr wrap="square" lIns="91440" tIns="91440" rIns="91440" bIns="91440" rtlCol="0" anchor="t">
            <a:noAutofit/>
          </a:bodyPr>
          <a:lstStyle/>
          <a:p>
            <a:endParaRPr lang="nl-NL"/>
          </a:p>
        </p:txBody>
      </p:sp>
      <p:sp>
        <p:nvSpPr>
          <p:cNvPr id="114" name="Badge 114"/>
          <p:cNvSpPr/>
          <p:nvPr/>
        </p:nvSpPr>
        <p:spPr>
          <a:xfrm>
            <a:off x="1230688" y="1880000"/>
            <a:ext cx="900000" cy="9000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spcAft>
                <a:spcPts val="0"/>
              </a:spcAft>
              <a:buNone/>
            </a:pPr>
            <a:r>
              <a:rPr lang="nl-NL" sz="4000" b="1" dirty="0">
                <a:solidFill>
                  <a:srgbClr val="FFFFFF"/>
                </a:solidFill>
                <a:cs typeface="Arial"/>
              </a:rPr>
              <a:t>!</a:t>
            </a:r>
          </a:p>
        </p:txBody>
      </p:sp>
      <p:sp>
        <p:nvSpPr>
          <p:cNvPr id="115" name="Tekstvak 115"/>
          <p:cNvSpPr txBox="1"/>
          <p:nvPr/>
        </p:nvSpPr>
        <p:spPr>
          <a:xfrm>
            <a:off x="2400688" y="1800000"/>
            <a:ext cx="8590000" cy="300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91440" rIns="91440" bIns="91440" rtlCol="0" anchor="t">
            <a:no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nl-NL" sz="2000" b="1" dirty="0">
                <a:solidFill>
                  <a:srgbClr val="215E99"/>
                </a:solidFill>
                <a:cs typeface="Arial"/>
              </a:rPr>
              <a:t>Vandaag alleen vragen van algemene aard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nl-NL" sz="1700" dirty="0">
                <a:cs typeface="Arial"/>
              </a:rPr>
              <a:t>Stel vandaag alleen vragen ter verduidelijking van de aanbestedingsprocedure. Inhoudelijke vragen behandelen we niet tijdens deze bijeenkomst.</a:t>
            </a:r>
          </a:p>
          <a:p>
            <a:pPr marL="0" indent="0">
              <a:spcAft>
                <a:spcPts val="0"/>
              </a:spcAft>
              <a:buNone/>
            </a:pPr>
            <a:r>
              <a:rPr lang="nl-NL" sz="1700" dirty="0">
                <a:cs typeface="Arial"/>
              </a:rPr>
              <a:t>Inhoudelijk vragen dienen schriftelijk gesteld te worden via de vraag- en antwoordmodule van </a:t>
            </a:r>
            <a:r>
              <a:rPr lang="nl-NL" sz="1700" dirty="0" err="1">
                <a:cs typeface="Arial"/>
              </a:rPr>
              <a:t>TenderNed</a:t>
            </a:r>
            <a:r>
              <a:rPr lang="nl-NL" sz="1700" dirty="0">
                <a:cs typeface="Arial"/>
              </a:rPr>
              <a:t>, zodat deze in de Nota van Inlichtingen wordt beantwoord.</a:t>
            </a:r>
          </a:p>
        </p:txBody>
      </p:sp>
    </p:spTree>
    <p:extLst>
      <p:ext uri="{BB962C8B-B14F-4D97-AF65-F5344CB8AC3E}">
        <p14:creationId xmlns:p14="http://schemas.microsoft.com/office/powerpoint/2010/main" val="10688638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CEEEA1-4BDD-2935-E130-172F028585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80535F32-6233-FD50-D962-19A2AD4BD35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27" b="13073"/>
          <a:stretch/>
        </p:blipFill>
        <p:spPr bwMode="auto">
          <a:xfrm>
            <a:off x="5567228" y="5549208"/>
            <a:ext cx="6501765" cy="7416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5" name="Titel 12"/>
          <p:cNvSpPr>
            <a:spLocks noGrp="1"/>
          </p:cNvSpPr>
          <p:nvPr>
            <p:ph type="title" idx="4294967295"/>
          </p:nvPr>
        </p:nvSpPr>
        <p:spPr>
          <a:xfrm>
            <a:off x="850688" y="653853"/>
            <a:ext cx="10058400" cy="741681"/>
          </a:xfrm>
        </p:spPr>
        <p:txBody>
          <a:bodyPr>
            <a:normAutofit/>
          </a:bodyPr>
          <a:lstStyle/>
          <a:p>
            <a:r>
              <a:rPr lang="nl-NL" sz="4000" dirty="0">
                <a:solidFill>
                  <a:srgbClr val="0070C0"/>
                </a:solidFill>
                <a:cs typeface="Arial"/>
              </a:rPr>
              <a:t>Er zijn twee </a:t>
            </a:r>
            <a:r>
              <a:rPr lang="nl-NL" sz="4000" dirty="0" err="1">
                <a:solidFill>
                  <a:srgbClr val="0070C0"/>
                </a:solidFill>
                <a:cs typeface="Arial"/>
              </a:rPr>
              <a:t>Wmo</a:t>
            </a:r>
            <a:r>
              <a:rPr lang="nl-NL" sz="4000" dirty="0">
                <a:solidFill>
                  <a:srgbClr val="0070C0"/>
                </a:solidFill>
                <a:cs typeface="Arial"/>
              </a:rPr>
              <a:t> aanbestedingen gepubliceerd</a:t>
            </a:r>
          </a:p>
        </p:txBody>
      </p:sp>
      <p:sp>
        <p:nvSpPr>
          <p:cNvPr id="130" name="Kaart 130"/>
          <p:cNvSpPr/>
          <p:nvPr/>
        </p:nvSpPr>
        <p:spPr>
          <a:xfrm>
            <a:off x="850688" y="1500000"/>
            <a:ext cx="6300000" cy="4049208"/>
          </a:xfrm>
          <a:prstGeom prst="roundRect">
            <a:avLst>
              <a:gd name="adj" fmla="val 7000"/>
            </a:avLst>
          </a:prstGeom>
          <a:solidFill>
            <a:srgbClr val="DEEBF7"/>
          </a:solidFill>
          <a:ln>
            <a:noFill/>
          </a:ln>
        </p:spPr>
        <p:txBody>
          <a:bodyPr wrap="square" lIns="182880" tIns="182880" rIns="182880" bIns="182880" rtlCol="0" anchor="t">
            <a:noAutofit/>
          </a:bodyPr>
          <a:lstStyle/>
          <a:p>
            <a:pPr marL="0" indent="0">
              <a:spcAft>
                <a:spcPts val="200"/>
              </a:spcAft>
              <a:buNone/>
            </a:pPr>
            <a:r>
              <a:rPr lang="nl-NL" sz="2000" b="1" dirty="0">
                <a:solidFill>
                  <a:srgbClr val="215E99"/>
                </a:solidFill>
                <a:cs typeface="Arial"/>
              </a:rPr>
              <a:t>EU Aanbesteding Beschermd Wonen</a:t>
            </a:r>
          </a:p>
          <a:p>
            <a:pPr marL="0" indent="0">
              <a:spcAft>
                <a:spcPts val="150"/>
              </a:spcAft>
              <a:buNone/>
            </a:pPr>
            <a:endParaRPr lang="nl-NL" sz="1400" b="1" dirty="0">
              <a:solidFill>
                <a:srgbClr val="262626"/>
              </a:solidFill>
              <a:cs typeface="Arial"/>
            </a:endParaRPr>
          </a:p>
          <a:p>
            <a:pPr marL="0" indent="0">
              <a:spcAft>
                <a:spcPts val="150"/>
              </a:spcAft>
              <a:buNone/>
            </a:pPr>
            <a:r>
              <a:rPr lang="nl-NL" sz="1400" b="1" dirty="0">
                <a:solidFill>
                  <a:srgbClr val="262626"/>
                </a:solidFill>
                <a:cs typeface="Arial"/>
              </a:rPr>
              <a:t>Producten (in beide Percelen)</a:t>
            </a:r>
          </a:p>
          <a:p>
            <a:pPr marL="285750" indent="-285750">
              <a:spcAft>
                <a:spcPts val="100"/>
              </a:spcAft>
              <a:buFont typeface="Wingdings" panose="05000000000000000000" pitchFamily="2" charset="2"/>
              <a:buChar char="§"/>
            </a:pPr>
            <a:r>
              <a:rPr lang="nl-NL" dirty="0">
                <a:cs typeface="Arial"/>
              </a:rPr>
              <a:t>Beschermd verblijf ontwikkelgericht Regulier</a:t>
            </a:r>
          </a:p>
          <a:p>
            <a:pPr marL="285750" indent="-285750">
              <a:spcAft>
                <a:spcPts val="100"/>
              </a:spcAft>
              <a:buFont typeface="Wingdings" panose="05000000000000000000" pitchFamily="2" charset="2"/>
              <a:buChar char="§"/>
            </a:pPr>
            <a:r>
              <a:rPr lang="nl-NL" dirty="0">
                <a:cs typeface="Arial"/>
              </a:rPr>
              <a:t>Beschermd verblijf ontwikkelgericht Plus</a:t>
            </a: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nl-NL" dirty="0">
                <a:cs typeface="Arial"/>
              </a:rPr>
              <a:t>Beschermd verblijf uitstroomgericht</a:t>
            </a:r>
          </a:p>
          <a:p>
            <a:pPr>
              <a:spcAft>
                <a:spcPts val="0"/>
              </a:spcAft>
            </a:pPr>
            <a:r>
              <a:rPr lang="nl-NL" b="1" dirty="0">
                <a:cs typeface="Arial"/>
              </a:rPr>
              <a:t>Voor beide percelen dezelfde documenten indienen </a:t>
            </a:r>
            <a:r>
              <a:rPr lang="nl-NL" b="1" dirty="0" err="1">
                <a:cs typeface="Arial"/>
              </a:rPr>
              <a:t>muv</a:t>
            </a:r>
            <a:r>
              <a:rPr lang="nl-NL" b="1" dirty="0">
                <a:cs typeface="Arial"/>
              </a:rPr>
              <a:t> referentieformulier!</a:t>
            </a:r>
          </a:p>
        </p:txBody>
      </p:sp>
      <p:sp>
        <p:nvSpPr>
          <p:cNvPr id="131" name="Perceel 131"/>
          <p:cNvSpPr/>
          <p:nvPr/>
        </p:nvSpPr>
        <p:spPr>
          <a:xfrm>
            <a:off x="1050688" y="4012850"/>
            <a:ext cx="2850000" cy="1400000"/>
          </a:xfrm>
          <a:prstGeom prst="roundRect">
            <a:avLst>
              <a:gd name="adj" fmla="val 7000"/>
            </a:avLst>
          </a:prstGeom>
          <a:solidFill>
            <a:srgbClr val="215E99"/>
          </a:solidFill>
          <a:ln>
            <a:noFill/>
          </a:ln>
        </p:spPr>
        <p:txBody>
          <a:bodyPr wrap="square" lIns="91440" tIns="91440" rIns="91440" bIns="91440" rtlCol="0" anchor="ctr">
            <a:noAutofit/>
          </a:bodyPr>
          <a:lstStyle/>
          <a:p>
            <a:pPr marL="0" indent="0" algn="ctr">
              <a:spcAft>
                <a:spcPts val="150"/>
              </a:spcAft>
              <a:buNone/>
            </a:pPr>
            <a:r>
              <a:rPr lang="nl-NL" sz="1600" b="1" dirty="0">
                <a:solidFill>
                  <a:srgbClr val="FFFFFF"/>
                </a:solidFill>
                <a:cs typeface="Arial"/>
              </a:rPr>
              <a:t>Perceel 1</a:t>
            </a:r>
          </a:p>
          <a:p>
            <a:pPr marL="0" indent="0" algn="ctr">
              <a:spcAft>
                <a:spcPts val="0"/>
              </a:spcAft>
              <a:buNone/>
            </a:pPr>
            <a:r>
              <a:rPr lang="nl-NL" sz="1400" dirty="0">
                <a:solidFill>
                  <a:srgbClr val="FFFFFF"/>
                </a:solidFill>
                <a:cs typeface="Arial"/>
              </a:rPr>
              <a:t>Beschermd Wonen</a:t>
            </a:r>
          </a:p>
        </p:txBody>
      </p:sp>
      <p:sp>
        <p:nvSpPr>
          <p:cNvPr id="132" name="Perceel 132"/>
          <p:cNvSpPr/>
          <p:nvPr/>
        </p:nvSpPr>
        <p:spPr>
          <a:xfrm>
            <a:off x="4100688" y="4012850"/>
            <a:ext cx="2850000" cy="1400000"/>
          </a:xfrm>
          <a:prstGeom prst="roundRect">
            <a:avLst>
              <a:gd name="adj" fmla="val 7000"/>
            </a:avLst>
          </a:prstGeom>
          <a:solidFill>
            <a:srgbClr val="215E99"/>
          </a:solidFill>
          <a:ln>
            <a:noFill/>
          </a:ln>
        </p:spPr>
        <p:txBody>
          <a:bodyPr wrap="square" lIns="91440" tIns="91440" rIns="91440" bIns="91440" rtlCol="0" anchor="ctr">
            <a:noAutofit/>
          </a:bodyPr>
          <a:lstStyle/>
          <a:p>
            <a:pPr marL="0" indent="0" algn="ctr">
              <a:spcAft>
                <a:spcPts val="150"/>
              </a:spcAft>
              <a:buNone/>
            </a:pPr>
            <a:endParaRPr lang="nl-NL" sz="1600" b="1" dirty="0">
              <a:solidFill>
                <a:srgbClr val="FFFFFF"/>
              </a:solidFill>
              <a:cs typeface="Arial"/>
            </a:endParaRPr>
          </a:p>
          <a:p>
            <a:pPr marL="0" indent="0" algn="ctr">
              <a:spcAft>
                <a:spcPts val="150"/>
              </a:spcAft>
              <a:buNone/>
            </a:pPr>
            <a:r>
              <a:rPr lang="nl-NL" sz="1600" b="1" dirty="0">
                <a:solidFill>
                  <a:srgbClr val="FFFFFF"/>
                </a:solidFill>
                <a:cs typeface="Arial"/>
              </a:rPr>
              <a:t>Perceel 2</a:t>
            </a:r>
          </a:p>
          <a:p>
            <a:pPr marL="0" indent="0" algn="ctr">
              <a:spcAft>
                <a:spcPts val="0"/>
              </a:spcAft>
              <a:buNone/>
            </a:pPr>
            <a:r>
              <a:rPr lang="nl-NL" sz="1400" dirty="0">
                <a:solidFill>
                  <a:srgbClr val="FFFFFF"/>
                </a:solidFill>
                <a:cs typeface="Arial"/>
              </a:rPr>
              <a:t>Beschermd Wonen met specifiek verslavingsgericht woonmilieu</a:t>
            </a:r>
          </a:p>
        </p:txBody>
      </p:sp>
      <p:sp>
        <p:nvSpPr>
          <p:cNvPr id="133" name="Kaart 133"/>
          <p:cNvSpPr/>
          <p:nvPr/>
        </p:nvSpPr>
        <p:spPr>
          <a:xfrm>
            <a:off x="7350688" y="1500000"/>
            <a:ext cx="3990000" cy="4049208"/>
          </a:xfrm>
          <a:prstGeom prst="roundRect">
            <a:avLst>
              <a:gd name="adj" fmla="val 7000"/>
            </a:avLst>
          </a:prstGeom>
          <a:solidFill>
            <a:srgbClr val="DEEBF7"/>
          </a:solidFill>
          <a:ln>
            <a:noFill/>
          </a:ln>
        </p:spPr>
        <p:txBody>
          <a:bodyPr wrap="square" lIns="182880" tIns="182880" rIns="182880" bIns="182880" rtlCol="0" anchor="t">
            <a:noAutofit/>
          </a:bodyPr>
          <a:lstStyle/>
          <a:p>
            <a:pPr marL="0" indent="0">
              <a:spcAft>
                <a:spcPts val="200"/>
              </a:spcAft>
              <a:buNone/>
            </a:pPr>
            <a:r>
              <a:rPr lang="nl-NL" sz="2000" b="1" dirty="0">
                <a:solidFill>
                  <a:srgbClr val="215E99"/>
                </a:solidFill>
                <a:cs typeface="Arial"/>
              </a:rPr>
              <a:t>EU aanbesteding </a:t>
            </a:r>
            <a:r>
              <a:rPr lang="nl-NL" sz="2000" b="1" dirty="0" err="1">
                <a:solidFill>
                  <a:srgbClr val="215E99"/>
                </a:solidFill>
                <a:cs typeface="Arial"/>
              </a:rPr>
              <a:t>Safehouse</a:t>
            </a:r>
            <a:endParaRPr lang="nl-NL" sz="2000" b="1" dirty="0">
              <a:solidFill>
                <a:srgbClr val="215E99"/>
              </a:solidFill>
              <a:cs typeface="Arial"/>
            </a:endParaRPr>
          </a:p>
          <a:p>
            <a:pPr marL="0" indent="0">
              <a:spcAft>
                <a:spcPts val="150"/>
              </a:spcAft>
              <a:buNone/>
            </a:pPr>
            <a:endParaRPr lang="nl-NL" sz="1400" b="1" dirty="0">
              <a:solidFill>
                <a:srgbClr val="262626"/>
              </a:solidFill>
              <a:cs typeface="Arial"/>
            </a:endParaRPr>
          </a:p>
          <a:p>
            <a:pPr marL="0" indent="0">
              <a:spcAft>
                <a:spcPts val="150"/>
              </a:spcAft>
              <a:buNone/>
            </a:pPr>
            <a:r>
              <a:rPr lang="nl-NL" sz="1400" b="1" dirty="0">
                <a:solidFill>
                  <a:srgbClr val="262626"/>
                </a:solidFill>
                <a:cs typeface="Arial"/>
              </a:rPr>
              <a:t>Product</a:t>
            </a:r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nl-NL" dirty="0" err="1">
                <a:cs typeface="Arial"/>
              </a:rPr>
              <a:t>Safehouse</a:t>
            </a:r>
            <a:r>
              <a:rPr lang="nl-NL" dirty="0">
                <a:cs typeface="Arial"/>
              </a:rPr>
              <a:t>, inclusief en exclusief verblijf</a:t>
            </a:r>
          </a:p>
        </p:txBody>
      </p:sp>
      <p:sp>
        <p:nvSpPr>
          <p:cNvPr id="134" name="Perceel 134"/>
          <p:cNvSpPr/>
          <p:nvPr/>
        </p:nvSpPr>
        <p:spPr>
          <a:xfrm>
            <a:off x="7550688" y="4012850"/>
            <a:ext cx="3590000" cy="1400000"/>
          </a:xfrm>
          <a:prstGeom prst="roundRect">
            <a:avLst>
              <a:gd name="adj" fmla="val 7000"/>
            </a:avLst>
          </a:prstGeom>
          <a:solidFill>
            <a:srgbClr val="0070C0"/>
          </a:solidFill>
          <a:ln>
            <a:noFill/>
          </a:ln>
        </p:spPr>
        <p:txBody>
          <a:bodyPr wrap="square" lIns="91440" tIns="91440" rIns="91440" bIns="91440" rtlCol="0" anchor="ctr">
            <a:noAutofit/>
          </a:bodyPr>
          <a:lstStyle/>
          <a:p>
            <a:pPr marL="0" indent="0" algn="ctr">
              <a:spcAft>
                <a:spcPts val="150"/>
              </a:spcAft>
              <a:buNone/>
            </a:pPr>
            <a:r>
              <a:rPr lang="nl-NL" sz="1600" b="1" dirty="0">
                <a:solidFill>
                  <a:srgbClr val="FFFFFF"/>
                </a:solidFill>
                <a:cs typeface="Arial"/>
              </a:rPr>
              <a:t>Geen Perceelindeling</a:t>
            </a:r>
          </a:p>
          <a:p>
            <a:pPr marL="0" indent="0" algn="ctr">
              <a:spcAft>
                <a:spcPts val="0"/>
              </a:spcAft>
              <a:buNone/>
            </a:pPr>
            <a:r>
              <a:rPr lang="nl-NL" sz="1400" dirty="0">
                <a:solidFill>
                  <a:srgbClr val="FFFFFF"/>
                </a:solidFill>
                <a:cs typeface="Arial"/>
              </a:rPr>
              <a:t>Eén opdracht voor de gehele regio</a:t>
            </a:r>
          </a:p>
        </p:txBody>
      </p:sp>
    </p:spTree>
    <p:extLst>
      <p:ext uri="{BB962C8B-B14F-4D97-AF65-F5344CB8AC3E}">
        <p14:creationId xmlns:p14="http://schemas.microsoft.com/office/powerpoint/2010/main" val="41425508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2E374-4FA7-077D-187A-8897FF0650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DF8FD094-4EF2-F79F-EFB4-23FDA65438E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27" b="13073"/>
          <a:stretch/>
        </p:blipFill>
        <p:spPr bwMode="auto">
          <a:xfrm>
            <a:off x="5567228" y="5549208"/>
            <a:ext cx="6501765" cy="7416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43" name="Titel 12"/>
          <p:cNvSpPr>
            <a:spLocks noGrp="1"/>
          </p:cNvSpPr>
          <p:nvPr>
            <p:ph type="title" idx="4294967295"/>
          </p:nvPr>
        </p:nvSpPr>
        <p:spPr>
          <a:xfrm>
            <a:off x="850688" y="653853"/>
            <a:ext cx="10058400" cy="741681"/>
          </a:xfrm>
        </p:spPr>
        <p:txBody>
          <a:bodyPr>
            <a:normAutofit/>
          </a:bodyPr>
          <a:lstStyle/>
          <a:p>
            <a:r>
              <a:rPr lang="nl-NL" sz="4000" dirty="0">
                <a:solidFill>
                  <a:srgbClr val="0070C0"/>
                </a:solidFill>
                <a:cs typeface="Arial"/>
              </a:rPr>
              <a:t>Voorlopige planning</a:t>
            </a:r>
          </a:p>
        </p:txBody>
      </p:sp>
      <p:sp>
        <p:nvSpPr>
          <p:cNvPr id="136" name="Fase 136"/>
          <p:cNvSpPr/>
          <p:nvPr/>
        </p:nvSpPr>
        <p:spPr>
          <a:xfrm>
            <a:off x="850688" y="1500000"/>
            <a:ext cx="4237800" cy="460000"/>
          </a:xfrm>
          <a:prstGeom prst="roundRect">
            <a:avLst>
              <a:gd name="adj" fmla="val 7000"/>
            </a:avLst>
          </a:prstGeom>
          <a:solidFill>
            <a:srgbClr val="215E99"/>
          </a:solidFill>
          <a:ln>
            <a:noFill/>
          </a:ln>
        </p:spPr>
        <p:txBody>
          <a:bodyPr wrap="square" lIns="91440" tIns="91440" rIns="91440" bIns="91440" rtlCol="0" anchor="ctr">
            <a:noAutofit/>
          </a:bodyPr>
          <a:lstStyle/>
          <a:p>
            <a:pPr marL="0" indent="0" algn="ctr">
              <a:spcAft>
                <a:spcPts val="0"/>
              </a:spcAft>
              <a:buNone/>
            </a:pPr>
            <a:r>
              <a:rPr lang="nl-NL" sz="1600" b="1" dirty="0">
                <a:solidFill>
                  <a:srgbClr val="FFFFFF"/>
                </a:solidFill>
                <a:cs typeface="Arial"/>
              </a:rPr>
              <a:t>Vragen</a:t>
            </a:r>
          </a:p>
        </p:txBody>
      </p:sp>
      <p:sp>
        <p:nvSpPr>
          <p:cNvPr id="137" name="Kaart 137"/>
          <p:cNvSpPr/>
          <p:nvPr/>
        </p:nvSpPr>
        <p:spPr>
          <a:xfrm>
            <a:off x="850688" y="2040000"/>
            <a:ext cx="4237800" cy="3270000"/>
          </a:xfrm>
          <a:prstGeom prst="roundRect">
            <a:avLst>
              <a:gd name="adj" fmla="val 7000"/>
            </a:avLst>
          </a:prstGeom>
          <a:solidFill>
            <a:srgbClr val="DEEBF7"/>
          </a:solidFill>
          <a:ln>
            <a:noFill/>
          </a:ln>
        </p:spPr>
        <p:txBody>
          <a:bodyPr wrap="square" lIns="137160" tIns="137160" rIns="137160" bIns="137160" rtlCol="0" anchor="t">
            <a:no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lang="nl-NL" sz="2000" b="1" dirty="0">
                <a:solidFill>
                  <a:srgbClr val="C00000"/>
                </a:solidFill>
                <a:cs typeface="Arial"/>
              </a:rPr>
              <a:t>Vr 23 oktober 2026, 17.00</a:t>
            </a:r>
          </a:p>
          <a:p>
            <a:pPr marL="285750" indent="-285750"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nl-NL" sz="2000" b="1" dirty="0">
                <a:solidFill>
                  <a:srgbClr val="262626"/>
                </a:solidFill>
                <a:cs typeface="Arial"/>
              </a:rPr>
              <a:t>Uiterste moment vragen ronde 1</a:t>
            </a:r>
          </a:p>
          <a:p>
            <a:pPr marL="0" indent="0">
              <a:spcAft>
                <a:spcPts val="0"/>
              </a:spcAft>
              <a:buNone/>
            </a:pPr>
            <a:r>
              <a:rPr lang="nl-NL" sz="2000" b="1" dirty="0">
                <a:solidFill>
                  <a:srgbClr val="215E99"/>
                </a:solidFill>
                <a:cs typeface="Arial"/>
              </a:rPr>
              <a:t>Do 12 november 2026</a:t>
            </a:r>
          </a:p>
          <a:p>
            <a:pPr marL="285750" indent="-285750"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nl-NL" sz="2000" dirty="0">
                <a:solidFill>
                  <a:srgbClr val="262626"/>
                </a:solidFill>
                <a:cs typeface="Arial"/>
              </a:rPr>
              <a:t>Nota van Inlichtingen 1</a:t>
            </a:r>
          </a:p>
          <a:p>
            <a:pPr marL="0" indent="0">
              <a:spcAft>
                <a:spcPts val="0"/>
              </a:spcAft>
              <a:buNone/>
            </a:pPr>
            <a:r>
              <a:rPr lang="nl-NL" sz="2000" b="1" dirty="0">
                <a:solidFill>
                  <a:srgbClr val="C00000"/>
                </a:solidFill>
                <a:cs typeface="Arial"/>
              </a:rPr>
              <a:t>Do 26 november 2026, 12.00</a:t>
            </a:r>
          </a:p>
          <a:p>
            <a:pPr marL="285750" indent="-285750"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nl-NL" sz="2000" b="1" dirty="0">
                <a:solidFill>
                  <a:srgbClr val="262626"/>
                </a:solidFill>
                <a:cs typeface="Arial"/>
              </a:rPr>
              <a:t>Uiterste moment vragen ronde 2</a:t>
            </a:r>
          </a:p>
          <a:p>
            <a:pPr marL="0" indent="0">
              <a:spcAft>
                <a:spcPts val="0"/>
              </a:spcAft>
              <a:buNone/>
            </a:pPr>
            <a:r>
              <a:rPr lang="nl-NL" sz="2000" b="1" dirty="0">
                <a:solidFill>
                  <a:srgbClr val="215E99"/>
                </a:solidFill>
                <a:cs typeface="Arial"/>
              </a:rPr>
              <a:t>Ma 7 december 2026</a:t>
            </a:r>
          </a:p>
          <a:p>
            <a:pPr marL="285750" indent="-285750"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nl-NL" sz="2000" dirty="0">
                <a:solidFill>
                  <a:srgbClr val="262626"/>
                </a:solidFill>
                <a:cs typeface="Arial"/>
              </a:rPr>
              <a:t>Nota van Inlichtingen 2</a:t>
            </a:r>
          </a:p>
        </p:txBody>
      </p:sp>
      <p:sp>
        <p:nvSpPr>
          <p:cNvPr id="138" name="Fase 138"/>
          <p:cNvSpPr/>
          <p:nvPr/>
        </p:nvSpPr>
        <p:spPr>
          <a:xfrm>
            <a:off x="5288488" y="1500000"/>
            <a:ext cx="2219800" cy="460000"/>
          </a:xfrm>
          <a:prstGeom prst="roundRect">
            <a:avLst>
              <a:gd name="adj" fmla="val 7000"/>
            </a:avLst>
          </a:prstGeom>
          <a:solidFill>
            <a:srgbClr val="0070C0"/>
          </a:solidFill>
          <a:ln>
            <a:noFill/>
          </a:ln>
        </p:spPr>
        <p:txBody>
          <a:bodyPr wrap="square" lIns="91440" tIns="91440" rIns="91440" bIns="91440" rtlCol="0" anchor="ctr">
            <a:noAutofit/>
          </a:bodyPr>
          <a:lstStyle/>
          <a:p>
            <a:pPr marL="0" indent="0" algn="ctr">
              <a:spcAft>
                <a:spcPts val="0"/>
              </a:spcAft>
              <a:buNone/>
            </a:pPr>
            <a:r>
              <a:rPr lang="nl-NL" sz="1600" b="1" dirty="0">
                <a:solidFill>
                  <a:srgbClr val="FFFFFF"/>
                </a:solidFill>
                <a:cs typeface="Arial"/>
              </a:rPr>
              <a:t>Inschrijven</a:t>
            </a:r>
          </a:p>
        </p:txBody>
      </p:sp>
      <p:sp>
        <p:nvSpPr>
          <p:cNvPr id="139" name="Kaart 139"/>
          <p:cNvSpPr/>
          <p:nvPr/>
        </p:nvSpPr>
        <p:spPr>
          <a:xfrm>
            <a:off x="5288488" y="2040000"/>
            <a:ext cx="2219800" cy="3270000"/>
          </a:xfrm>
          <a:prstGeom prst="roundRect">
            <a:avLst>
              <a:gd name="adj" fmla="val 7000"/>
            </a:avLst>
          </a:prstGeom>
          <a:solidFill>
            <a:srgbClr val="DEEBF7"/>
          </a:solidFill>
          <a:ln>
            <a:noFill/>
          </a:ln>
        </p:spPr>
        <p:txBody>
          <a:bodyPr wrap="square" lIns="137160" tIns="137160" rIns="137160" bIns="137160" rtlCol="0" anchor="ctr">
            <a:no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lang="nl-NL" sz="2000" b="1" dirty="0">
                <a:solidFill>
                  <a:srgbClr val="C00000"/>
                </a:solidFill>
                <a:cs typeface="Arial"/>
              </a:rPr>
              <a:t>Vr 18 december 2026, 12.00</a:t>
            </a:r>
          </a:p>
          <a:p>
            <a:pPr marL="285750" indent="-285750"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nl-NL" sz="2000" b="1" dirty="0">
                <a:solidFill>
                  <a:srgbClr val="262626"/>
                </a:solidFill>
                <a:cs typeface="Arial"/>
              </a:rPr>
              <a:t>Uiterste inleverdatum inschrijvingen</a:t>
            </a:r>
          </a:p>
        </p:txBody>
      </p:sp>
      <p:sp>
        <p:nvSpPr>
          <p:cNvPr id="140" name="Fase 140"/>
          <p:cNvSpPr/>
          <p:nvPr/>
        </p:nvSpPr>
        <p:spPr>
          <a:xfrm>
            <a:off x="7708288" y="1500000"/>
            <a:ext cx="3632400" cy="460000"/>
          </a:xfrm>
          <a:prstGeom prst="roundRect">
            <a:avLst>
              <a:gd name="adj" fmla="val 7000"/>
            </a:avLst>
          </a:prstGeom>
          <a:solidFill>
            <a:srgbClr val="215E99"/>
          </a:solidFill>
          <a:ln>
            <a:noFill/>
          </a:ln>
        </p:spPr>
        <p:txBody>
          <a:bodyPr wrap="square" lIns="91440" tIns="91440" rIns="91440" bIns="91440" rtlCol="0" anchor="ctr">
            <a:noAutofit/>
          </a:bodyPr>
          <a:lstStyle/>
          <a:p>
            <a:pPr marL="0" indent="0" algn="ctr">
              <a:spcAft>
                <a:spcPts val="0"/>
              </a:spcAft>
              <a:buNone/>
            </a:pPr>
            <a:r>
              <a:rPr lang="nl-NL" sz="1600" b="1" dirty="0">
                <a:solidFill>
                  <a:srgbClr val="FFFFFF"/>
                </a:solidFill>
                <a:cs typeface="Arial"/>
              </a:rPr>
              <a:t>Gunning en start</a:t>
            </a:r>
          </a:p>
        </p:txBody>
      </p:sp>
      <p:sp>
        <p:nvSpPr>
          <p:cNvPr id="141" name="Kaart 141"/>
          <p:cNvSpPr/>
          <p:nvPr/>
        </p:nvSpPr>
        <p:spPr>
          <a:xfrm>
            <a:off x="7708288" y="2040000"/>
            <a:ext cx="3632400" cy="3270000"/>
          </a:xfrm>
          <a:prstGeom prst="roundRect">
            <a:avLst>
              <a:gd name="adj" fmla="val 7000"/>
            </a:avLst>
          </a:prstGeom>
          <a:solidFill>
            <a:srgbClr val="DEEBF7"/>
          </a:solidFill>
          <a:ln>
            <a:noFill/>
          </a:ln>
        </p:spPr>
        <p:txBody>
          <a:bodyPr wrap="square" lIns="137160" tIns="137160" rIns="137160" bIns="137160" rtlCol="0" anchor="t">
            <a:no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lang="nl-NL" sz="2000" b="1" dirty="0">
                <a:solidFill>
                  <a:srgbClr val="215E99"/>
                </a:solidFill>
                <a:cs typeface="Arial"/>
              </a:rPr>
              <a:t>Wo 10 februari 2027</a:t>
            </a:r>
          </a:p>
          <a:p>
            <a:pPr marL="285750" indent="-285750"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nl-NL" sz="2000" dirty="0">
                <a:solidFill>
                  <a:srgbClr val="262626"/>
                </a:solidFill>
                <a:cs typeface="Arial"/>
              </a:rPr>
              <a:t>Mededeling voornemen tot gunning</a:t>
            </a:r>
          </a:p>
          <a:p>
            <a:pPr marL="0" indent="0">
              <a:spcAft>
                <a:spcPts val="0"/>
              </a:spcAft>
              <a:buNone/>
            </a:pPr>
            <a:r>
              <a:rPr lang="nl-NL" sz="2000" b="1" dirty="0">
                <a:solidFill>
                  <a:srgbClr val="C00000"/>
                </a:solidFill>
                <a:cs typeface="Arial"/>
              </a:rPr>
              <a:t>Ma 1 maart 2027</a:t>
            </a:r>
          </a:p>
          <a:p>
            <a:pPr marL="285750" indent="-285750"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nl-NL" sz="2000" b="1" dirty="0">
                <a:solidFill>
                  <a:srgbClr val="262626"/>
                </a:solidFill>
                <a:cs typeface="Arial"/>
              </a:rPr>
              <a:t>Einde bezwaartermijn en definitieve gunning</a:t>
            </a:r>
          </a:p>
          <a:p>
            <a:pPr marL="0" indent="0">
              <a:spcAft>
                <a:spcPts val="0"/>
              </a:spcAft>
              <a:buNone/>
            </a:pPr>
            <a:r>
              <a:rPr lang="nl-NL" sz="2000" b="1" dirty="0">
                <a:solidFill>
                  <a:srgbClr val="215E99"/>
                </a:solidFill>
                <a:cs typeface="Arial"/>
              </a:rPr>
              <a:t>Za 1 januari 2028</a:t>
            </a:r>
          </a:p>
          <a:p>
            <a:pPr marL="285750" indent="-285750"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nl-NL" sz="2000" dirty="0">
                <a:solidFill>
                  <a:srgbClr val="262626"/>
                </a:solidFill>
                <a:cs typeface="Arial"/>
              </a:rPr>
              <a:t>Ingangsdatum overeenkomst</a:t>
            </a:r>
          </a:p>
        </p:txBody>
      </p:sp>
      <p:sp>
        <p:nvSpPr>
          <p:cNvPr id="142" name="Tekstvak 142"/>
          <p:cNvSpPr txBox="1"/>
          <p:nvPr/>
        </p:nvSpPr>
        <p:spPr>
          <a:xfrm>
            <a:off x="850688" y="5370000"/>
            <a:ext cx="10490000" cy="33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91440" rIns="91440" bIns="91440" rtlCol="0" anchor="t">
            <a:no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lang="nl-NL" sz="1200" i="1" dirty="0">
                <a:solidFill>
                  <a:srgbClr val="595959"/>
                </a:solidFill>
                <a:cs typeface="Arial"/>
              </a:rPr>
              <a:t>Planning geldt voor beide aanbestedingen. Rood = fatale termijn.</a:t>
            </a:r>
          </a:p>
        </p:txBody>
      </p:sp>
    </p:spTree>
    <p:extLst>
      <p:ext uri="{BB962C8B-B14F-4D97-AF65-F5344CB8AC3E}">
        <p14:creationId xmlns:p14="http://schemas.microsoft.com/office/powerpoint/2010/main" val="1438890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0B22D2-64FD-044A-5DE0-48C68EAF63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1734EE9C-3377-6ABB-9A9B-A312456EB09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27" b="13073"/>
          <a:stretch/>
        </p:blipFill>
        <p:spPr bwMode="auto">
          <a:xfrm>
            <a:off x="5567228" y="5549208"/>
            <a:ext cx="6501765" cy="7416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9" name="Titel 12"/>
          <p:cNvSpPr>
            <a:spLocks noGrp="1"/>
          </p:cNvSpPr>
          <p:nvPr>
            <p:ph type="title" idx="4294967295"/>
          </p:nvPr>
        </p:nvSpPr>
        <p:spPr>
          <a:xfrm>
            <a:off x="850688" y="653853"/>
            <a:ext cx="10058400" cy="741681"/>
          </a:xfrm>
        </p:spPr>
        <p:txBody>
          <a:bodyPr>
            <a:normAutofit fontScale="90000"/>
          </a:bodyPr>
          <a:lstStyle/>
          <a:p>
            <a:r>
              <a:rPr lang="nl-NL" sz="4000" dirty="0">
                <a:solidFill>
                  <a:srgbClr val="0070C0"/>
                </a:solidFill>
                <a:cs typeface="Arial"/>
              </a:rPr>
              <a:t>Aandachtspunten bij inschrijven op een aanbesteding</a:t>
            </a:r>
          </a:p>
        </p:txBody>
      </p:sp>
      <p:sp>
        <p:nvSpPr>
          <p:cNvPr id="117" name="Kaart 117"/>
          <p:cNvSpPr/>
          <p:nvPr/>
        </p:nvSpPr>
        <p:spPr>
          <a:xfrm>
            <a:off x="850688" y="1500000"/>
            <a:ext cx="3363333" cy="1800000"/>
          </a:xfrm>
          <a:prstGeom prst="roundRect">
            <a:avLst>
              <a:gd name="adj" fmla="val 7000"/>
            </a:avLst>
          </a:prstGeom>
          <a:solidFill>
            <a:srgbClr val="DEEBF7"/>
          </a:solidFill>
          <a:ln>
            <a:noFill/>
          </a:ln>
        </p:spPr>
        <p:txBody>
          <a:bodyPr wrap="square" lIns="822960" tIns="137160" rIns="137160" bIns="137160" rtlCol="0" anchor="t">
            <a:noAutofit/>
          </a:bodyPr>
          <a:lstStyle/>
          <a:p>
            <a:pPr marL="0" indent="0">
              <a:spcAft>
                <a:spcPts val="300"/>
              </a:spcAft>
              <a:buNone/>
            </a:pPr>
            <a:r>
              <a:rPr lang="nl-NL" sz="1600" b="1" dirty="0">
                <a:solidFill>
                  <a:srgbClr val="215E99"/>
                </a:solidFill>
                <a:cs typeface="Arial"/>
              </a:rPr>
              <a:t>Publicatie op TenderNed</a:t>
            </a:r>
          </a:p>
          <a:p>
            <a:pPr marL="0" indent="0">
              <a:spcAft>
                <a:spcPts val="0"/>
              </a:spcAft>
              <a:buNone/>
            </a:pPr>
            <a:r>
              <a:rPr lang="nl-NL" sz="1400" dirty="0">
                <a:cs typeface="Arial"/>
              </a:rPr>
              <a:t>Alle stukken staan op www.tenderned.nl. </a:t>
            </a:r>
            <a:endParaRPr lang="nl-NL" sz="1400" b="1" dirty="0">
              <a:cs typeface="Arial"/>
            </a:endParaRPr>
          </a:p>
        </p:txBody>
      </p:sp>
      <p:sp>
        <p:nvSpPr>
          <p:cNvPr id="118" name="Badge 118"/>
          <p:cNvSpPr/>
          <p:nvPr/>
        </p:nvSpPr>
        <p:spPr>
          <a:xfrm>
            <a:off x="1000688" y="1650000"/>
            <a:ext cx="560000" cy="5600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spcAft>
                <a:spcPts val="0"/>
              </a:spcAft>
              <a:buNone/>
            </a:pPr>
            <a:r>
              <a:rPr lang="nl-NL" sz="1800" b="1" dirty="0">
                <a:solidFill>
                  <a:srgbClr val="FFFFFF"/>
                </a:solidFill>
                <a:cs typeface="Arial"/>
              </a:rPr>
              <a:t>1</a:t>
            </a:r>
          </a:p>
        </p:txBody>
      </p:sp>
      <p:sp>
        <p:nvSpPr>
          <p:cNvPr id="119" name="Kaart 119"/>
          <p:cNvSpPr/>
          <p:nvPr/>
        </p:nvSpPr>
        <p:spPr>
          <a:xfrm>
            <a:off x="4414021" y="1500000"/>
            <a:ext cx="3363333" cy="1800000"/>
          </a:xfrm>
          <a:prstGeom prst="roundRect">
            <a:avLst>
              <a:gd name="adj" fmla="val 7000"/>
            </a:avLst>
          </a:prstGeom>
          <a:solidFill>
            <a:srgbClr val="DEEBF7"/>
          </a:solidFill>
          <a:ln>
            <a:noFill/>
          </a:ln>
        </p:spPr>
        <p:txBody>
          <a:bodyPr wrap="square" lIns="822960" tIns="137160" rIns="137160" bIns="137160" rtlCol="0" anchor="t">
            <a:noAutofit/>
          </a:bodyPr>
          <a:lstStyle/>
          <a:p>
            <a:pPr marL="0" indent="0">
              <a:spcAft>
                <a:spcPts val="300"/>
              </a:spcAft>
              <a:buNone/>
            </a:pPr>
            <a:r>
              <a:rPr lang="nl-NL" sz="1600" b="1" dirty="0">
                <a:solidFill>
                  <a:srgbClr val="215E99"/>
                </a:solidFill>
                <a:cs typeface="Arial"/>
              </a:rPr>
              <a:t>Alle communicatie via TenderNed</a:t>
            </a:r>
          </a:p>
          <a:p>
            <a:pPr marL="0" indent="0">
              <a:spcAft>
                <a:spcPts val="0"/>
              </a:spcAft>
              <a:buNone/>
            </a:pPr>
            <a:r>
              <a:rPr lang="nl-NL" sz="1400" dirty="0">
                <a:cs typeface="Arial"/>
              </a:rPr>
              <a:t>Vragen en berichten uitsluitend via </a:t>
            </a:r>
            <a:r>
              <a:rPr lang="nl-NL" sz="1400" dirty="0" err="1">
                <a:cs typeface="Arial"/>
              </a:rPr>
              <a:t>TenderNed</a:t>
            </a:r>
            <a:endParaRPr lang="nl-NL" sz="1400" dirty="0">
              <a:cs typeface="Arial"/>
            </a:endParaRPr>
          </a:p>
        </p:txBody>
      </p:sp>
      <p:sp>
        <p:nvSpPr>
          <p:cNvPr id="120" name="Badge 120"/>
          <p:cNvSpPr/>
          <p:nvPr/>
        </p:nvSpPr>
        <p:spPr>
          <a:xfrm>
            <a:off x="4564021" y="1650000"/>
            <a:ext cx="560000" cy="5600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spcAft>
                <a:spcPts val="0"/>
              </a:spcAft>
              <a:buNone/>
            </a:pPr>
            <a:r>
              <a:rPr lang="nl-NL" sz="1800" b="1" dirty="0">
                <a:solidFill>
                  <a:srgbClr val="FFFFFF"/>
                </a:solidFill>
                <a:cs typeface="Arial"/>
              </a:rPr>
              <a:t>2</a:t>
            </a:r>
          </a:p>
        </p:txBody>
      </p:sp>
      <p:sp>
        <p:nvSpPr>
          <p:cNvPr id="121" name="Kaart 121"/>
          <p:cNvSpPr/>
          <p:nvPr/>
        </p:nvSpPr>
        <p:spPr>
          <a:xfrm>
            <a:off x="7977354" y="1500000"/>
            <a:ext cx="3363333" cy="1800000"/>
          </a:xfrm>
          <a:prstGeom prst="roundRect">
            <a:avLst>
              <a:gd name="adj" fmla="val 7000"/>
            </a:avLst>
          </a:prstGeom>
          <a:solidFill>
            <a:srgbClr val="DEEBF7"/>
          </a:solidFill>
          <a:ln>
            <a:noFill/>
          </a:ln>
        </p:spPr>
        <p:txBody>
          <a:bodyPr wrap="square" lIns="822960" tIns="137160" rIns="137160" bIns="137160" rtlCol="0" anchor="t">
            <a:noAutofit/>
          </a:bodyPr>
          <a:lstStyle/>
          <a:p>
            <a:pPr marL="0" indent="0">
              <a:spcAft>
                <a:spcPts val="300"/>
              </a:spcAft>
              <a:buNone/>
            </a:pPr>
            <a:r>
              <a:rPr lang="nl-NL" sz="1600" b="1" dirty="0">
                <a:solidFill>
                  <a:srgbClr val="215E99"/>
                </a:solidFill>
                <a:cs typeface="Arial"/>
              </a:rPr>
              <a:t>Geen contact met de regio</a:t>
            </a:r>
          </a:p>
          <a:p>
            <a:pPr marL="0" indent="0">
              <a:spcAft>
                <a:spcPts val="0"/>
              </a:spcAft>
              <a:buNone/>
            </a:pPr>
            <a:r>
              <a:rPr lang="nl-NL" sz="1400" dirty="0">
                <a:cs typeface="Arial"/>
              </a:rPr>
              <a:t>Benader de gemeenten niet direct of indirect over deze aanbestedingen </a:t>
            </a:r>
            <a:r>
              <a:rPr lang="nl-NL" sz="1400" dirty="0" err="1">
                <a:cs typeface="Arial"/>
              </a:rPr>
              <a:t>muv</a:t>
            </a:r>
            <a:r>
              <a:rPr lang="nl-NL" sz="1400" dirty="0">
                <a:cs typeface="Arial"/>
              </a:rPr>
              <a:t> referentie. Overtreding kan leiden tot uitsluiting.</a:t>
            </a:r>
          </a:p>
        </p:txBody>
      </p:sp>
      <p:sp>
        <p:nvSpPr>
          <p:cNvPr id="122" name="Badge 122"/>
          <p:cNvSpPr/>
          <p:nvPr/>
        </p:nvSpPr>
        <p:spPr>
          <a:xfrm>
            <a:off x="8127354" y="1650000"/>
            <a:ext cx="560000" cy="5600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spcAft>
                <a:spcPts val="0"/>
              </a:spcAft>
              <a:buNone/>
            </a:pPr>
            <a:r>
              <a:rPr lang="nl-NL" sz="1800" b="1" dirty="0">
                <a:solidFill>
                  <a:srgbClr val="FFFFFF"/>
                </a:solidFill>
                <a:cs typeface="Arial"/>
              </a:rPr>
              <a:t>3</a:t>
            </a:r>
          </a:p>
        </p:txBody>
      </p:sp>
      <p:sp>
        <p:nvSpPr>
          <p:cNvPr id="123" name="Kaart 123"/>
          <p:cNvSpPr/>
          <p:nvPr/>
        </p:nvSpPr>
        <p:spPr>
          <a:xfrm>
            <a:off x="850688" y="3480000"/>
            <a:ext cx="3363333" cy="1800000"/>
          </a:xfrm>
          <a:prstGeom prst="roundRect">
            <a:avLst>
              <a:gd name="adj" fmla="val 7000"/>
            </a:avLst>
          </a:prstGeom>
          <a:solidFill>
            <a:srgbClr val="DEEBF7"/>
          </a:solidFill>
          <a:ln>
            <a:noFill/>
          </a:ln>
        </p:spPr>
        <p:txBody>
          <a:bodyPr wrap="square" lIns="822960" tIns="137160" rIns="137160" bIns="137160" rtlCol="0" anchor="t">
            <a:noAutofit/>
          </a:bodyPr>
          <a:lstStyle/>
          <a:p>
            <a:pPr marL="0" indent="0">
              <a:spcAft>
                <a:spcPts val="300"/>
              </a:spcAft>
              <a:buNone/>
            </a:pPr>
            <a:r>
              <a:rPr lang="nl-NL" sz="1600" b="1" dirty="0">
                <a:solidFill>
                  <a:srgbClr val="215E99"/>
                </a:solidFill>
                <a:cs typeface="Arial"/>
              </a:rPr>
              <a:t>Kies je percelen</a:t>
            </a:r>
          </a:p>
          <a:p>
            <a:pPr marL="0" indent="0">
              <a:spcAft>
                <a:spcPts val="0"/>
              </a:spcAft>
              <a:buNone/>
            </a:pPr>
            <a:r>
              <a:rPr lang="nl-NL" sz="1400" dirty="0">
                <a:cs typeface="Arial"/>
              </a:rPr>
              <a:t>Beschermd Wonen: inschrijven op één of beide percelen. Safehouse kent geen percelen.</a:t>
            </a:r>
          </a:p>
        </p:txBody>
      </p:sp>
      <p:sp>
        <p:nvSpPr>
          <p:cNvPr id="124" name="Badge 124"/>
          <p:cNvSpPr/>
          <p:nvPr/>
        </p:nvSpPr>
        <p:spPr>
          <a:xfrm>
            <a:off x="1000688" y="3630000"/>
            <a:ext cx="560000" cy="5600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spcAft>
                <a:spcPts val="0"/>
              </a:spcAft>
              <a:buNone/>
            </a:pPr>
            <a:r>
              <a:rPr lang="nl-NL" sz="1800" b="1" dirty="0">
                <a:solidFill>
                  <a:srgbClr val="FFFFFF"/>
                </a:solidFill>
                <a:cs typeface="Arial"/>
              </a:rPr>
              <a:t>4</a:t>
            </a:r>
          </a:p>
        </p:txBody>
      </p:sp>
      <p:sp>
        <p:nvSpPr>
          <p:cNvPr id="125" name="Kaart 125"/>
          <p:cNvSpPr/>
          <p:nvPr/>
        </p:nvSpPr>
        <p:spPr>
          <a:xfrm>
            <a:off x="4414021" y="3480000"/>
            <a:ext cx="3363333" cy="1800000"/>
          </a:xfrm>
          <a:prstGeom prst="roundRect">
            <a:avLst>
              <a:gd name="adj" fmla="val 7000"/>
            </a:avLst>
          </a:prstGeom>
          <a:solidFill>
            <a:srgbClr val="DEEBF7"/>
          </a:solidFill>
          <a:ln>
            <a:noFill/>
          </a:ln>
        </p:spPr>
        <p:txBody>
          <a:bodyPr wrap="square" lIns="822960" tIns="137160" rIns="137160" bIns="137160" rtlCol="0" anchor="t">
            <a:noAutofit/>
          </a:bodyPr>
          <a:lstStyle/>
          <a:p>
            <a:pPr marL="0" indent="0">
              <a:spcAft>
                <a:spcPts val="300"/>
              </a:spcAft>
              <a:buNone/>
            </a:pPr>
            <a:r>
              <a:rPr lang="nl-NL" sz="1600" b="1" dirty="0">
                <a:solidFill>
                  <a:srgbClr val="215E99"/>
                </a:solidFill>
                <a:cs typeface="Arial"/>
              </a:rPr>
              <a:t>Samenwerken mag</a:t>
            </a:r>
          </a:p>
          <a:p>
            <a:pPr marL="0" indent="0">
              <a:spcAft>
                <a:spcPts val="0"/>
              </a:spcAft>
              <a:buNone/>
            </a:pPr>
            <a:r>
              <a:rPr lang="nl-NL" sz="1400" dirty="0">
                <a:cs typeface="Arial"/>
              </a:rPr>
              <a:t>Als combinatie of als hoofdaannemer met onderaannemer(s). Geef alle partners bij inschrijving op.</a:t>
            </a:r>
          </a:p>
        </p:txBody>
      </p:sp>
      <p:sp>
        <p:nvSpPr>
          <p:cNvPr id="126" name="Badge 126"/>
          <p:cNvSpPr/>
          <p:nvPr/>
        </p:nvSpPr>
        <p:spPr>
          <a:xfrm>
            <a:off x="4564021" y="3630000"/>
            <a:ext cx="560000" cy="5600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spcAft>
                <a:spcPts val="0"/>
              </a:spcAft>
              <a:buNone/>
            </a:pPr>
            <a:r>
              <a:rPr lang="nl-NL" sz="1800" b="1" dirty="0">
                <a:solidFill>
                  <a:srgbClr val="FFFFFF"/>
                </a:solidFill>
                <a:cs typeface="Arial"/>
              </a:rPr>
              <a:t>5</a:t>
            </a:r>
          </a:p>
        </p:txBody>
      </p:sp>
      <p:sp>
        <p:nvSpPr>
          <p:cNvPr id="127" name="Kaart 127"/>
          <p:cNvSpPr/>
          <p:nvPr/>
        </p:nvSpPr>
        <p:spPr>
          <a:xfrm>
            <a:off x="7977354" y="3480000"/>
            <a:ext cx="3363333" cy="1800000"/>
          </a:xfrm>
          <a:prstGeom prst="roundRect">
            <a:avLst>
              <a:gd name="adj" fmla="val 7000"/>
            </a:avLst>
          </a:prstGeom>
          <a:solidFill>
            <a:srgbClr val="DEEBF7"/>
          </a:solidFill>
          <a:ln>
            <a:noFill/>
          </a:ln>
        </p:spPr>
        <p:txBody>
          <a:bodyPr wrap="square" lIns="822960" tIns="137160" rIns="137160" bIns="137160" rtlCol="0" anchor="t">
            <a:noAutofit/>
          </a:bodyPr>
          <a:lstStyle/>
          <a:p>
            <a:pPr marL="0" indent="0">
              <a:spcAft>
                <a:spcPts val="300"/>
              </a:spcAft>
              <a:buNone/>
            </a:pPr>
            <a:r>
              <a:rPr lang="nl-NL" sz="1600" b="1" dirty="0">
                <a:solidFill>
                  <a:srgbClr val="215E99"/>
                </a:solidFill>
                <a:cs typeface="Arial"/>
              </a:rPr>
              <a:t>Maar één keer inschrijven</a:t>
            </a:r>
          </a:p>
          <a:p>
            <a:pPr marL="0" indent="0">
              <a:spcAft>
                <a:spcPts val="0"/>
              </a:spcAft>
              <a:buNone/>
            </a:pPr>
            <a:r>
              <a:rPr lang="nl-NL" sz="1400" dirty="0">
                <a:cs typeface="Arial"/>
              </a:rPr>
              <a:t>Zelfstandig óf in combinatie. Een partij kan maar één inschrijving per aanbesteding indienen.</a:t>
            </a:r>
          </a:p>
        </p:txBody>
      </p:sp>
      <p:sp>
        <p:nvSpPr>
          <p:cNvPr id="128" name="Badge 128"/>
          <p:cNvSpPr/>
          <p:nvPr/>
        </p:nvSpPr>
        <p:spPr>
          <a:xfrm>
            <a:off x="8127354" y="3630000"/>
            <a:ext cx="560000" cy="5600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spcAft>
                <a:spcPts val="0"/>
              </a:spcAft>
              <a:buNone/>
            </a:pPr>
            <a:r>
              <a:rPr lang="nl-NL" sz="1800" b="1" dirty="0">
                <a:solidFill>
                  <a:srgbClr val="FFFFFF"/>
                </a:solidFill>
                <a:cs typeface="Arial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1951210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9ED080-85DA-6E8D-8571-33649A6E4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>
            <a:extLst>
              <a:ext uri="{FF2B5EF4-FFF2-40B4-BE49-F238E27FC236}">
                <a16:creationId xmlns:a16="http://schemas.microsoft.com/office/drawing/2014/main" id="{D7CC9313-8A2A-FFDA-1F12-8F70B804BB1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50688" y="653853"/>
            <a:ext cx="10058400" cy="741681"/>
          </a:xfrm>
        </p:spPr>
        <p:txBody>
          <a:bodyPr>
            <a:normAutofit/>
          </a:bodyPr>
          <a:lstStyle/>
          <a:p>
            <a:r>
              <a:rPr lang="nl-NL" sz="4000" dirty="0">
                <a:solidFill>
                  <a:srgbClr val="0070C0"/>
                </a:solidFill>
                <a:cs typeface="Arial"/>
              </a:rPr>
              <a:t>Het beoordelingsproces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7E83AC8-9741-5A25-B2BE-F29D0B974688}"/>
              </a:ext>
            </a:extLst>
          </p:cNvPr>
          <p:cNvSpPr txBox="1"/>
          <p:nvPr/>
        </p:nvSpPr>
        <p:spPr>
          <a:xfrm>
            <a:off x="4306062" y="5480133"/>
            <a:ext cx="87267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378">
              <a:defRPr/>
            </a:pPr>
            <a:br>
              <a:rPr lang="nl-NL" sz="1800" b="1" dirty="0">
                <a:solidFill>
                  <a:prstClr val="black"/>
                </a:solidFill>
                <a:latin typeface="Calibri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nl-NL" sz="1400" b="1" dirty="0">
              <a:solidFill>
                <a:prstClr val="black"/>
              </a:solidFill>
              <a:latin typeface="Calibri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8D4F7FFB-6419-84C3-E7AD-84832474BC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27" b="13073"/>
          <a:stretch/>
        </p:blipFill>
        <p:spPr bwMode="auto">
          <a:xfrm>
            <a:off x="5567228" y="5549208"/>
            <a:ext cx="6501765" cy="7416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8" name="Stap 118"/>
          <p:cNvSpPr/>
          <p:nvPr/>
        </p:nvSpPr>
        <p:spPr>
          <a:xfrm>
            <a:off x="850688" y="1500000"/>
            <a:ext cx="2450000" cy="1350000"/>
          </a:xfrm>
          <a:prstGeom prst="roundRect">
            <a:avLst>
              <a:gd name="adj" fmla="val 7000"/>
            </a:avLst>
          </a:prstGeom>
          <a:solidFill>
            <a:srgbClr val="215E99"/>
          </a:solidFill>
          <a:ln>
            <a:noFill/>
          </a:ln>
        </p:spPr>
        <p:txBody>
          <a:bodyPr wrap="square" lIns="91440" tIns="91440" rIns="91440" bIns="91440" rtlCol="0" anchor="ctr">
            <a:noAutofit/>
          </a:bodyPr>
          <a:lstStyle/>
          <a:p>
            <a:pPr marL="0" indent="0" algn="ctr">
              <a:spcAft>
                <a:spcPts val="200"/>
              </a:spcAft>
              <a:buNone/>
            </a:pPr>
            <a:r>
              <a:rPr lang="nl-NL" sz="1400" b="1" dirty="0">
                <a:solidFill>
                  <a:srgbClr val="FFFFFF"/>
                </a:solidFill>
                <a:cs typeface="Arial"/>
              </a:rPr>
              <a:t>Stap 1</a:t>
            </a:r>
          </a:p>
          <a:p>
            <a:pPr marL="0" indent="0" algn="ctr">
              <a:spcAft>
                <a:spcPts val="200"/>
              </a:spcAft>
              <a:buNone/>
            </a:pPr>
            <a:r>
              <a:rPr lang="nl-NL" sz="1500" b="1" dirty="0">
                <a:solidFill>
                  <a:srgbClr val="FFFFFF"/>
                </a:solidFill>
                <a:cs typeface="Arial"/>
              </a:rPr>
              <a:t>Volledigheid en geldigheid</a:t>
            </a:r>
          </a:p>
        </p:txBody>
      </p:sp>
      <p:sp>
        <p:nvSpPr>
          <p:cNvPr id="119" name="Stap 119"/>
          <p:cNvSpPr/>
          <p:nvPr/>
        </p:nvSpPr>
        <p:spPr>
          <a:xfrm>
            <a:off x="3530688" y="1500000"/>
            <a:ext cx="2450000" cy="1350000"/>
          </a:xfrm>
          <a:prstGeom prst="roundRect">
            <a:avLst>
              <a:gd name="adj" fmla="val 7000"/>
            </a:avLst>
          </a:prstGeom>
          <a:solidFill>
            <a:srgbClr val="215E99"/>
          </a:solidFill>
          <a:ln>
            <a:noFill/>
          </a:ln>
        </p:spPr>
        <p:txBody>
          <a:bodyPr wrap="square" lIns="91440" tIns="91440" rIns="91440" bIns="91440" rtlCol="0" anchor="ctr">
            <a:noAutofit/>
          </a:bodyPr>
          <a:lstStyle/>
          <a:p>
            <a:pPr marL="0" indent="0" algn="ctr">
              <a:spcAft>
                <a:spcPts val="200"/>
              </a:spcAft>
              <a:buNone/>
            </a:pPr>
            <a:r>
              <a:rPr lang="nl-NL" sz="1400" b="1" dirty="0">
                <a:solidFill>
                  <a:srgbClr val="FFFFFF"/>
                </a:solidFill>
                <a:cs typeface="Arial"/>
              </a:rPr>
              <a:t>Stap 2</a:t>
            </a:r>
          </a:p>
          <a:p>
            <a:pPr marL="0" indent="0" algn="ctr">
              <a:spcAft>
                <a:spcPts val="200"/>
              </a:spcAft>
              <a:buNone/>
            </a:pPr>
            <a:r>
              <a:rPr lang="nl-NL" sz="1500" b="1" dirty="0">
                <a:solidFill>
                  <a:srgbClr val="FFFFFF"/>
                </a:solidFill>
                <a:cs typeface="Arial"/>
              </a:rPr>
              <a:t>Uitsluitingsgronden en geschiktheidseisen</a:t>
            </a:r>
          </a:p>
        </p:txBody>
      </p:sp>
      <p:sp>
        <p:nvSpPr>
          <p:cNvPr id="120" name="Stap 120"/>
          <p:cNvSpPr/>
          <p:nvPr/>
        </p:nvSpPr>
        <p:spPr>
          <a:xfrm>
            <a:off x="6210688" y="1500000"/>
            <a:ext cx="2450000" cy="1350000"/>
          </a:xfrm>
          <a:prstGeom prst="roundRect">
            <a:avLst>
              <a:gd name="adj" fmla="val 7000"/>
            </a:avLst>
          </a:prstGeom>
          <a:solidFill>
            <a:srgbClr val="215E99"/>
          </a:solidFill>
          <a:ln>
            <a:noFill/>
          </a:ln>
        </p:spPr>
        <p:txBody>
          <a:bodyPr wrap="square" lIns="91440" tIns="91440" rIns="91440" bIns="91440" rtlCol="0" anchor="ctr">
            <a:noAutofit/>
          </a:bodyPr>
          <a:lstStyle/>
          <a:p>
            <a:pPr marL="0" indent="0" algn="ctr">
              <a:spcAft>
                <a:spcPts val="200"/>
              </a:spcAft>
              <a:buNone/>
            </a:pPr>
            <a:r>
              <a:rPr lang="nl-NL" sz="1400" b="1" dirty="0">
                <a:solidFill>
                  <a:srgbClr val="FFFFFF"/>
                </a:solidFill>
                <a:cs typeface="Arial"/>
              </a:rPr>
              <a:t>Stap 3</a:t>
            </a:r>
          </a:p>
          <a:p>
            <a:pPr marL="0" indent="0" algn="ctr">
              <a:spcAft>
                <a:spcPts val="200"/>
              </a:spcAft>
              <a:buNone/>
            </a:pPr>
            <a:r>
              <a:rPr lang="nl-NL" sz="1500" b="1" dirty="0">
                <a:solidFill>
                  <a:srgbClr val="FFFFFF"/>
                </a:solidFill>
                <a:cs typeface="Arial"/>
              </a:rPr>
              <a:t>Programma van Eisen</a:t>
            </a:r>
          </a:p>
        </p:txBody>
      </p:sp>
      <p:sp>
        <p:nvSpPr>
          <p:cNvPr id="121" name="Stap 121"/>
          <p:cNvSpPr/>
          <p:nvPr/>
        </p:nvSpPr>
        <p:spPr>
          <a:xfrm>
            <a:off x="8890688" y="1500000"/>
            <a:ext cx="2450000" cy="1350000"/>
          </a:xfrm>
          <a:prstGeom prst="roundRect">
            <a:avLst>
              <a:gd name="adj" fmla="val 7000"/>
            </a:avLst>
          </a:prstGeom>
          <a:solidFill>
            <a:srgbClr val="0070C0"/>
          </a:solidFill>
          <a:ln>
            <a:noFill/>
          </a:ln>
        </p:spPr>
        <p:txBody>
          <a:bodyPr wrap="square" lIns="91440" tIns="91440" rIns="91440" bIns="91440" rtlCol="0" anchor="ctr">
            <a:noAutofit/>
          </a:bodyPr>
          <a:lstStyle/>
          <a:p>
            <a:pPr marL="0" indent="0" algn="ctr">
              <a:spcAft>
                <a:spcPts val="200"/>
              </a:spcAft>
              <a:buNone/>
            </a:pPr>
            <a:r>
              <a:rPr lang="nl-NL" sz="1400" b="1" dirty="0">
                <a:solidFill>
                  <a:srgbClr val="FFFFFF"/>
                </a:solidFill>
                <a:cs typeface="Arial"/>
              </a:rPr>
              <a:t>Stap 4</a:t>
            </a:r>
          </a:p>
          <a:p>
            <a:pPr marL="0" indent="0" algn="ctr">
              <a:spcAft>
                <a:spcPts val="200"/>
              </a:spcAft>
              <a:buNone/>
            </a:pPr>
            <a:r>
              <a:rPr lang="nl-NL" sz="1500" b="1" dirty="0">
                <a:solidFill>
                  <a:srgbClr val="FFFFFF"/>
                </a:solidFill>
                <a:cs typeface="Arial"/>
              </a:rPr>
              <a:t>Gunningscriterium Kwaliteit</a:t>
            </a:r>
          </a:p>
        </p:txBody>
      </p:sp>
      <p:sp>
        <p:nvSpPr>
          <p:cNvPr id="122" name="Tekstvak 122"/>
          <p:cNvSpPr txBox="1"/>
          <p:nvPr/>
        </p:nvSpPr>
        <p:spPr>
          <a:xfrm>
            <a:off x="850688" y="3050000"/>
            <a:ext cx="10490000" cy="230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91440" rIns="91440" bIns="91440" rtlCol="0" anchor="t">
            <a:noAutofit/>
          </a:bodyPr>
          <a:lstStyle/>
          <a:p>
            <a:pPr marL="285750" indent="-285750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nl-NL" sz="2000" dirty="0">
                <a:cs typeface="Arial"/>
              </a:rPr>
              <a:t>Voldoe je in stap 1 tot en met 3 niet? Dan wordt je inschrijving terzijde gelegd en niet op kwaliteit beoordeeld.</a:t>
            </a:r>
          </a:p>
          <a:p>
            <a:pPr marL="285750" indent="-285750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nl-NL" sz="2000" dirty="0">
                <a:cs typeface="Arial"/>
              </a:rPr>
              <a:t>Ontbrekende documenten voor de gunningscriteria mogen niet alsnog worden aangeleverd</a:t>
            </a:r>
          </a:p>
          <a:p>
            <a:pPr>
              <a:spcAft>
                <a:spcPts val="300"/>
              </a:spcAft>
            </a:pPr>
            <a:endParaRPr lang="nl-NL" sz="2000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0955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C8A5C3-1E40-2BB8-B24B-FE139A15EF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>
            <a:extLst>
              <a:ext uri="{FF2B5EF4-FFF2-40B4-BE49-F238E27FC236}">
                <a16:creationId xmlns:a16="http://schemas.microsoft.com/office/drawing/2014/main" id="{F2FCB9BA-E246-3C62-5169-26946BFD4C3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50688" y="726423"/>
            <a:ext cx="10058400" cy="741681"/>
          </a:xfrm>
        </p:spPr>
        <p:txBody>
          <a:bodyPr>
            <a:normAutofit fontScale="90000"/>
          </a:bodyPr>
          <a:lstStyle/>
          <a:p>
            <a:r>
              <a:rPr lang="nl-NL" sz="4000" dirty="0">
                <a:solidFill>
                  <a:srgbClr val="0070C0"/>
                </a:solidFill>
                <a:cs typeface="Arial"/>
              </a:rPr>
              <a:t>Wanneer kom je in aanmerking voor een overeenkomst?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C64F917-4D64-AAE6-05F3-DA9BE04C00F4}"/>
              </a:ext>
            </a:extLst>
          </p:cNvPr>
          <p:cNvSpPr txBox="1"/>
          <p:nvPr/>
        </p:nvSpPr>
        <p:spPr>
          <a:xfrm>
            <a:off x="4306062" y="5480133"/>
            <a:ext cx="87267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378">
              <a:defRPr/>
            </a:pPr>
            <a:br>
              <a:rPr lang="nl-NL" sz="1800" b="1" dirty="0">
                <a:solidFill>
                  <a:prstClr val="black"/>
                </a:solidFill>
                <a:latin typeface="Calibri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nl-NL" sz="1400" b="1" dirty="0">
              <a:solidFill>
                <a:prstClr val="black"/>
              </a:solidFill>
              <a:latin typeface="Calibri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2302D83A-FAE3-D861-B6EC-C7CD27CCB3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27" b="13073"/>
          <a:stretch/>
        </p:blipFill>
        <p:spPr bwMode="auto">
          <a:xfrm>
            <a:off x="5567228" y="5549208"/>
            <a:ext cx="6501765" cy="7416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2" name="Tekstvak 112">
            <a:extLst>
              <a:ext uri="{FF2B5EF4-FFF2-40B4-BE49-F238E27FC236}">
                <a16:creationId xmlns:a16="http://schemas.microsoft.com/office/drawing/2014/main" id="{C7D754D0-2EC8-FDE5-434D-CC40E9D82D47}"/>
              </a:ext>
            </a:extLst>
          </p:cNvPr>
          <p:cNvSpPr txBox="1"/>
          <p:nvPr/>
        </p:nvSpPr>
        <p:spPr>
          <a:xfrm>
            <a:off x="1001000" y="1585287"/>
            <a:ext cx="10490000" cy="3650592"/>
          </a:xfrm>
          <a:prstGeom prst="rect">
            <a:avLst/>
          </a:prstGeom>
          <a:noFill/>
          <a:ln>
            <a:noFill/>
          </a:ln>
        </p:spPr>
        <p:txBody>
          <a:bodyPr wrap="square" lIns="91440" tIns="91440" rIns="91440" bIns="91440" rtlCol="0" anchor="t">
            <a:noAutofit/>
          </a:bodyPr>
          <a:lstStyle/>
          <a:p>
            <a:pPr>
              <a:spcAft>
                <a:spcPts val="300"/>
              </a:spcAft>
            </a:pPr>
            <a:endParaRPr lang="nl-NL" sz="2400" dirty="0"/>
          </a:p>
          <a:p>
            <a:pPr marL="742950" lvl="1" indent="-285750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nl-NL" sz="2400" dirty="0"/>
              <a:t>Niet verkeren in één van de uitsluitingsgronden (UEA)</a:t>
            </a:r>
          </a:p>
          <a:p>
            <a:pPr marL="742950" lvl="1" indent="-285750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nl-NL" sz="2400" dirty="0"/>
              <a:t>Voldoen aan de gestelde geschiktheidseisen</a:t>
            </a:r>
          </a:p>
          <a:p>
            <a:pPr marL="742950" lvl="1" indent="-285750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nl-NL" sz="2400" dirty="0"/>
              <a:t>Het accepteren van het Programma van Eisen en de Raamovereenkomst en overige voorwaarden</a:t>
            </a:r>
          </a:p>
          <a:p>
            <a:pPr marL="742950" lvl="1" indent="-285750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nl-NL" sz="2400" dirty="0"/>
              <a:t>Kwalitatieve beoordeling op basis van gunningscriteria </a:t>
            </a:r>
          </a:p>
          <a:p>
            <a:pPr marL="742950" lvl="1" indent="-285750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nl-NL" sz="2400" dirty="0"/>
              <a:t>Capaciteit aangeboden conform eisen </a:t>
            </a:r>
          </a:p>
        </p:txBody>
      </p:sp>
    </p:spTree>
    <p:extLst>
      <p:ext uri="{BB962C8B-B14F-4D97-AF65-F5344CB8AC3E}">
        <p14:creationId xmlns:p14="http://schemas.microsoft.com/office/powerpoint/2010/main" val="17058466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BEB905-5F90-0B90-0961-DB09F6E4DA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>
            <a:extLst>
              <a:ext uri="{FF2B5EF4-FFF2-40B4-BE49-F238E27FC236}">
                <a16:creationId xmlns:a16="http://schemas.microsoft.com/office/drawing/2014/main" id="{7AE7BAD5-EE45-B836-0A54-22E4B19E9B3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50688" y="653853"/>
            <a:ext cx="10058400" cy="741681"/>
          </a:xfrm>
        </p:spPr>
        <p:txBody>
          <a:bodyPr>
            <a:normAutofit/>
          </a:bodyPr>
          <a:lstStyle/>
          <a:p>
            <a:r>
              <a:rPr lang="nl-NL" sz="4000" dirty="0">
                <a:solidFill>
                  <a:srgbClr val="0070C0"/>
                </a:solidFill>
                <a:cs typeface="Arial"/>
              </a:rPr>
              <a:t>Wat is een UEA en hoe vul je het in?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3C19B1B-C331-D98D-88A0-352B1E4CD026}"/>
              </a:ext>
            </a:extLst>
          </p:cNvPr>
          <p:cNvSpPr txBox="1"/>
          <p:nvPr/>
        </p:nvSpPr>
        <p:spPr>
          <a:xfrm>
            <a:off x="4306062" y="5480133"/>
            <a:ext cx="87267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378">
              <a:defRPr/>
            </a:pPr>
            <a:br>
              <a:rPr lang="nl-NL" sz="1800" b="1" dirty="0">
                <a:solidFill>
                  <a:prstClr val="black"/>
                </a:solidFill>
                <a:latin typeface="Calibri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nl-NL" sz="1400" b="1" dirty="0">
              <a:solidFill>
                <a:prstClr val="black"/>
              </a:solidFill>
              <a:latin typeface="Calibri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5C24188A-1F06-635E-4A8D-D096CD73BF8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27" b="13073"/>
          <a:stretch/>
        </p:blipFill>
        <p:spPr bwMode="auto">
          <a:xfrm>
            <a:off x="5567228" y="5549208"/>
            <a:ext cx="6501765" cy="7416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2" name="Tekstvak 112">
            <a:extLst>
              <a:ext uri="{FF2B5EF4-FFF2-40B4-BE49-F238E27FC236}">
                <a16:creationId xmlns:a16="http://schemas.microsoft.com/office/drawing/2014/main" id="{AB5E8A76-5A9A-03F6-9102-3945673278A3}"/>
              </a:ext>
            </a:extLst>
          </p:cNvPr>
          <p:cNvSpPr txBox="1"/>
          <p:nvPr/>
        </p:nvSpPr>
        <p:spPr>
          <a:xfrm>
            <a:off x="1001000" y="1585287"/>
            <a:ext cx="10490000" cy="3650592"/>
          </a:xfrm>
          <a:prstGeom prst="rect">
            <a:avLst/>
          </a:prstGeom>
          <a:noFill/>
          <a:ln>
            <a:noFill/>
          </a:ln>
        </p:spPr>
        <p:txBody>
          <a:bodyPr wrap="square" lIns="91440" tIns="91440" rIns="91440" bIns="91440" rtlCol="0" anchor="t">
            <a:noAutofit/>
          </a:bodyPr>
          <a:lstStyle/>
          <a:p>
            <a:pPr marL="285750" indent="-285750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nl-NL" sz="2400" noProof="0" dirty="0"/>
              <a:t>Het Uniform Europees Aanbestedingsdocument (UEA) is een verplicht Europees standaardformulier bij aanbestedingen</a:t>
            </a:r>
          </a:p>
          <a:p>
            <a:pPr marL="285750" indent="-285750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nl-NL" sz="2400" noProof="0" dirty="0"/>
              <a:t>In het UEA geef je een verklaring over de financiële toestand, bekwaamheden en geschiktheid van je onderneming voor een aanbestedingsprocedure</a:t>
            </a:r>
          </a:p>
          <a:p>
            <a:pPr marL="285750" indent="-285750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nl-NL" sz="2400" noProof="0" dirty="0"/>
              <a:t>Vul het formulier (bijlage 1) digitaal in en sla het daarna opnieuw op als pdf</a:t>
            </a:r>
          </a:p>
          <a:p>
            <a:pPr marL="285750" indent="-285750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nl-NL" sz="2400" dirty="0"/>
              <a:t>Let op juist gebruik van ‘ja’ en ‘nee’</a:t>
            </a:r>
            <a:endParaRPr lang="nl-NL" sz="2400" noProof="0" dirty="0"/>
          </a:p>
          <a:p>
            <a:pPr marL="285750" indent="-285750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nl-NL" sz="2400" noProof="0" dirty="0"/>
              <a:t>Vervolgens printen, ondertekenen</a:t>
            </a:r>
            <a:r>
              <a:rPr lang="nl-NL" sz="2400" noProof="0"/>
              <a:t>, scannen </a:t>
            </a:r>
            <a:r>
              <a:rPr lang="nl-NL" sz="2400" noProof="0" dirty="0"/>
              <a:t>en uploaden op </a:t>
            </a:r>
            <a:r>
              <a:rPr lang="nl-NL" sz="2400" noProof="0" dirty="0" err="1"/>
              <a:t>TenderNed</a:t>
            </a:r>
            <a:endParaRPr lang="nl-NL" sz="2400" noProof="0" dirty="0"/>
          </a:p>
        </p:txBody>
      </p:sp>
    </p:spTree>
    <p:extLst>
      <p:ext uri="{BB962C8B-B14F-4D97-AF65-F5344CB8AC3E}">
        <p14:creationId xmlns:p14="http://schemas.microsoft.com/office/powerpoint/2010/main" val="2806602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E055CA-6C56-52EF-A77D-7237943B9B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>
            <a:extLst>
              <a:ext uri="{FF2B5EF4-FFF2-40B4-BE49-F238E27FC236}">
                <a16:creationId xmlns:a16="http://schemas.microsoft.com/office/drawing/2014/main" id="{0DF8F46A-0408-5405-72B0-2580858FAC1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50688" y="787542"/>
            <a:ext cx="10058400" cy="950882"/>
          </a:xfrm>
        </p:spPr>
        <p:txBody>
          <a:bodyPr>
            <a:normAutofit fontScale="90000"/>
          </a:bodyPr>
          <a:lstStyle/>
          <a:p>
            <a:r>
              <a:rPr lang="nl-NL" sz="4000" dirty="0">
                <a:solidFill>
                  <a:srgbClr val="0070C0"/>
                </a:solidFill>
                <a:cs typeface="Arial"/>
              </a:rPr>
              <a:t>Let op juist gebruik van ‘ja’ en ‘nee’</a:t>
            </a:r>
            <a:br>
              <a:rPr lang="nl-NL" sz="4000" dirty="0">
                <a:solidFill>
                  <a:srgbClr val="0070C0"/>
                </a:solidFill>
                <a:cs typeface="Arial"/>
              </a:rPr>
            </a:br>
            <a:r>
              <a:rPr lang="nl-NL" sz="2700" dirty="0">
                <a:solidFill>
                  <a:srgbClr val="0070C0"/>
                </a:solidFill>
                <a:cs typeface="Arial"/>
              </a:rPr>
              <a:t>Voorbeeld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904B9FE-9B28-267C-9CDC-28F0816105C7}"/>
              </a:ext>
            </a:extLst>
          </p:cNvPr>
          <p:cNvSpPr txBox="1"/>
          <p:nvPr/>
        </p:nvSpPr>
        <p:spPr>
          <a:xfrm>
            <a:off x="4306062" y="5480133"/>
            <a:ext cx="87267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378">
              <a:defRPr/>
            </a:pPr>
            <a:br>
              <a:rPr lang="nl-NL" sz="1800" b="1" dirty="0">
                <a:solidFill>
                  <a:prstClr val="black"/>
                </a:solidFill>
                <a:latin typeface="Calibri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nl-NL" sz="1400" b="1" dirty="0">
              <a:solidFill>
                <a:prstClr val="black"/>
              </a:solidFill>
              <a:latin typeface="Calibri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08B06738-9366-96EA-A6D9-1831D04AB68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27" b="13073"/>
          <a:stretch/>
        </p:blipFill>
        <p:spPr bwMode="auto">
          <a:xfrm>
            <a:off x="5567228" y="5549208"/>
            <a:ext cx="6501765" cy="7416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B379A6DF-FC55-95CC-278D-5314CB699D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861" y="1887161"/>
            <a:ext cx="9082840" cy="3662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9785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BB3F54-3C4D-657D-4CB2-198F264D8A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>
            <a:extLst>
              <a:ext uri="{FF2B5EF4-FFF2-40B4-BE49-F238E27FC236}">
                <a16:creationId xmlns:a16="http://schemas.microsoft.com/office/drawing/2014/main" id="{BF3288B0-C2AF-A7D6-FE85-978A6EF54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0688" y="499003"/>
            <a:ext cx="10058400" cy="741681"/>
          </a:xfrm>
        </p:spPr>
        <p:txBody>
          <a:bodyPr>
            <a:normAutofit/>
          </a:bodyPr>
          <a:lstStyle/>
          <a:p>
            <a:r>
              <a:rPr lang="nl-NL" sz="4000" dirty="0">
                <a:solidFill>
                  <a:srgbClr val="0070C0"/>
                </a:solidFill>
                <a:cs typeface="Arial"/>
              </a:rPr>
              <a:t>Aan te leveren bewijsmiddelen</a:t>
            </a:r>
            <a:endParaRPr lang="nl-NL" sz="4000" dirty="0">
              <a:solidFill>
                <a:srgbClr val="0070C0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7F49C42-1C6C-1269-163E-209BE6ABA311}"/>
              </a:ext>
            </a:extLst>
          </p:cNvPr>
          <p:cNvSpPr txBox="1"/>
          <p:nvPr/>
        </p:nvSpPr>
        <p:spPr>
          <a:xfrm>
            <a:off x="4306062" y="5480133"/>
            <a:ext cx="87267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378">
              <a:defRPr/>
            </a:pPr>
            <a:br>
              <a:rPr lang="nl-NL" sz="1800" b="1" dirty="0">
                <a:solidFill>
                  <a:prstClr val="black"/>
                </a:solidFill>
                <a:latin typeface="Calibri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nl-NL" sz="1400" b="1" dirty="0">
              <a:solidFill>
                <a:prstClr val="black"/>
              </a:solidFill>
              <a:latin typeface="Calibri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DB0D3F68-A990-342B-0861-95A3B953554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27" b="13073"/>
          <a:stretch/>
        </p:blipFill>
        <p:spPr bwMode="auto">
          <a:xfrm>
            <a:off x="5567228" y="5549208"/>
            <a:ext cx="6501765" cy="7416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5" name="Kaart 105"/>
          <p:cNvSpPr/>
          <p:nvPr/>
        </p:nvSpPr>
        <p:spPr>
          <a:xfrm>
            <a:off x="850688" y="1287058"/>
            <a:ext cx="5145000" cy="4035462"/>
          </a:xfrm>
          <a:prstGeom prst="roundRect">
            <a:avLst>
              <a:gd name="adj" fmla="val 7000"/>
            </a:avLst>
          </a:prstGeom>
          <a:solidFill>
            <a:srgbClr val="DEEBF7"/>
          </a:solidFill>
          <a:ln>
            <a:noFill/>
          </a:ln>
        </p:spPr>
        <p:txBody>
          <a:bodyPr wrap="square" lIns="137160" tIns="137160" rIns="137160" bIns="137160" rtlCol="0" anchor="t">
            <a:no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nl-NL" sz="1600" b="1" dirty="0">
                <a:solidFill>
                  <a:srgbClr val="215E99"/>
                </a:solidFill>
                <a:cs typeface="Arial"/>
              </a:rPr>
              <a:t>Indienen bij inschrijving</a:t>
            </a:r>
          </a:p>
          <a:p>
            <a:pPr marL="342900" indent="-342900">
              <a:spcAft>
                <a:spcPts val="250"/>
              </a:spcAft>
              <a:buFont typeface="+mj-lt"/>
              <a:buAutoNum type="arabicPeriod"/>
            </a:pPr>
            <a:r>
              <a:rPr lang="nl-NL" sz="1600" dirty="0">
                <a:cs typeface="Arial"/>
              </a:rPr>
              <a:t>UEA volledig ingevuld en rechtsgeldig ondertekend</a:t>
            </a:r>
          </a:p>
          <a:p>
            <a:pPr marL="342900" indent="-342900">
              <a:spcAft>
                <a:spcPts val="250"/>
              </a:spcAft>
              <a:buFont typeface="+mj-lt"/>
              <a:buAutoNum type="arabicPeriod"/>
            </a:pPr>
            <a:r>
              <a:rPr lang="nl-NL" sz="1600" dirty="0">
                <a:cs typeface="Arial"/>
              </a:rPr>
              <a:t>Uittreksel Handelsregister, max. 6 maanden oud, waaruit tekenbevoegdheid blijkt</a:t>
            </a:r>
          </a:p>
          <a:p>
            <a:pPr marL="342900" indent="-342900">
              <a:spcAft>
                <a:spcPts val="250"/>
              </a:spcAft>
              <a:buFont typeface="+mj-lt"/>
              <a:buAutoNum type="arabicPeriod"/>
            </a:pPr>
            <a:r>
              <a:rPr lang="nl-NL" sz="1600" dirty="0">
                <a:cs typeface="Arial"/>
              </a:rPr>
              <a:t>Verklaring van geen-Russische betrokkenheid</a:t>
            </a:r>
          </a:p>
          <a:p>
            <a:pPr marL="342900" indent="-342900">
              <a:spcAft>
                <a:spcPts val="250"/>
              </a:spcAft>
              <a:buFont typeface="+mj-lt"/>
              <a:buAutoNum type="arabicPeriod"/>
            </a:pPr>
            <a:r>
              <a:rPr lang="nl-NL" sz="1600" dirty="0">
                <a:cs typeface="Arial"/>
              </a:rPr>
              <a:t>Accountantsverklaring bij de jaarrekening van het laatst afgesloten kalenderjaar</a:t>
            </a:r>
          </a:p>
          <a:p>
            <a:pPr marL="342900" indent="-342900">
              <a:spcAft>
                <a:spcPts val="250"/>
              </a:spcAft>
              <a:buFont typeface="+mj-lt"/>
              <a:buAutoNum type="arabicPeriod"/>
            </a:pPr>
            <a:r>
              <a:rPr lang="nl-NL" sz="1600" dirty="0">
                <a:cs typeface="Arial"/>
              </a:rPr>
              <a:t>Referentieformulier. Let op: bij Beschermd Wonen per perceel</a:t>
            </a:r>
          </a:p>
          <a:p>
            <a:pPr marL="342900" indent="-342900">
              <a:spcAft>
                <a:spcPts val="250"/>
              </a:spcAft>
              <a:buFont typeface="+mj-lt"/>
              <a:buAutoNum type="arabicPeriod"/>
            </a:pPr>
            <a:r>
              <a:rPr lang="nl-NL" sz="1600" dirty="0">
                <a:cs typeface="Arial"/>
              </a:rPr>
              <a:t>Ondertekende capaciteitsopgave </a:t>
            </a:r>
          </a:p>
          <a:p>
            <a:pPr marL="342900" indent="-342900">
              <a:spcAft>
                <a:spcPts val="250"/>
              </a:spcAft>
              <a:buFont typeface="+mj-lt"/>
              <a:buAutoNum type="arabicPeriod"/>
            </a:pPr>
            <a:r>
              <a:rPr lang="nl-NL" sz="1600" dirty="0">
                <a:cs typeface="Arial"/>
              </a:rPr>
              <a:t>Uitwerking gunningscriteria G1.1, G1.2 en G1.3 </a:t>
            </a:r>
          </a:p>
          <a:p>
            <a:pPr marL="342900" indent="-342900">
              <a:spcAft>
                <a:spcPts val="250"/>
              </a:spcAft>
              <a:buFont typeface="+mj-lt"/>
              <a:buAutoNum type="arabicPeriod"/>
            </a:pPr>
            <a:r>
              <a:rPr lang="nl-NL" sz="1600" dirty="0">
                <a:cs typeface="Arial"/>
              </a:rPr>
              <a:t>Alleen indien van toepassing: verklaring moedermaatschappij/holding</a:t>
            </a:r>
          </a:p>
        </p:txBody>
      </p:sp>
      <p:sp>
        <p:nvSpPr>
          <p:cNvPr id="106" name="Kaart 106"/>
          <p:cNvSpPr/>
          <p:nvPr/>
        </p:nvSpPr>
        <p:spPr>
          <a:xfrm>
            <a:off x="6195688" y="1287058"/>
            <a:ext cx="5145000" cy="4035462"/>
          </a:xfrm>
          <a:prstGeom prst="roundRect">
            <a:avLst>
              <a:gd name="adj" fmla="val 7000"/>
            </a:avLst>
          </a:prstGeom>
          <a:solidFill>
            <a:srgbClr val="DEEBF7"/>
          </a:solidFill>
          <a:ln>
            <a:noFill/>
          </a:ln>
        </p:spPr>
        <p:txBody>
          <a:bodyPr wrap="square" lIns="137160" tIns="137160" rIns="137160" bIns="137160" rtlCol="0" anchor="t">
            <a:no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nl-NL" sz="1600" b="1" dirty="0">
                <a:solidFill>
                  <a:srgbClr val="215E99"/>
                </a:solidFill>
                <a:cs typeface="Arial"/>
              </a:rPr>
              <a:t>Op verzoek aanleveren na voorlopige gunning (10 feb 2027)</a:t>
            </a:r>
          </a:p>
          <a:p>
            <a:pPr marL="285750" indent="-285750"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nl-NL" sz="1600" dirty="0">
                <a:cs typeface="Arial"/>
              </a:rPr>
              <a:t>Gedragsverklaring Aanbesteden, max. 2 jaar oud bij inschrijving</a:t>
            </a:r>
          </a:p>
          <a:p>
            <a:pPr marL="285750" indent="-285750"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nl-NL" sz="1600" dirty="0">
                <a:cs typeface="Arial"/>
              </a:rPr>
              <a:t>Verklaring betalingsgedrag Belastingdienst, max. 6 maanden oud</a:t>
            </a:r>
          </a:p>
          <a:p>
            <a:pPr marL="285750" indent="-285750"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nl-NL" sz="1600" dirty="0">
                <a:cs typeface="Arial"/>
              </a:rPr>
              <a:t>Bewijs kwaliteitszorgsysteem: certificaat of laatste auditverslag, of een beschrijving. </a:t>
            </a:r>
          </a:p>
          <a:p>
            <a:pPr marL="285750" indent="-285750"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nl-NL" sz="1600" dirty="0">
                <a:cs typeface="Arial"/>
              </a:rPr>
              <a:t>Bij </a:t>
            </a:r>
            <a:r>
              <a:rPr lang="nl-NL" sz="1600" dirty="0" err="1">
                <a:cs typeface="Arial"/>
              </a:rPr>
              <a:t>Safehouse</a:t>
            </a:r>
            <a:r>
              <a:rPr lang="nl-NL" sz="1600" dirty="0">
                <a:cs typeface="Arial"/>
              </a:rPr>
              <a:t> het VKS-keurmerk</a:t>
            </a:r>
          </a:p>
          <a:p>
            <a:pPr marL="285750" indent="-285750"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nl-NL" sz="1600" dirty="0">
                <a:cs typeface="Arial"/>
              </a:rPr>
              <a:t>Polisblad aansprakelijkheidsverzekering</a:t>
            </a:r>
          </a:p>
          <a:p>
            <a:pPr marL="285750" indent="-285750">
              <a:spcAft>
                <a:spcPts val="400"/>
              </a:spcAft>
              <a:buFont typeface="Wingdings" panose="05000000000000000000" pitchFamily="2" charset="2"/>
              <a:buChar char="§"/>
            </a:pPr>
            <a:r>
              <a:rPr lang="nl-NL" sz="1600" dirty="0">
                <a:cs typeface="Arial"/>
              </a:rPr>
              <a:t>Invulformulier </a:t>
            </a:r>
            <a:r>
              <a:rPr lang="nl-NL" sz="1600" dirty="0" err="1">
                <a:cs typeface="Arial"/>
              </a:rPr>
              <a:t>Bibob</a:t>
            </a:r>
            <a:r>
              <a:rPr lang="nl-NL" sz="1600" dirty="0">
                <a:cs typeface="Arial"/>
              </a:rPr>
              <a:t>-onderzoek met bewijsstukken</a:t>
            </a:r>
          </a:p>
        </p:txBody>
      </p:sp>
      <p:sp>
        <p:nvSpPr>
          <p:cNvPr id="107" name="Tekstvak 107"/>
          <p:cNvSpPr txBox="1"/>
          <p:nvPr/>
        </p:nvSpPr>
        <p:spPr>
          <a:xfrm>
            <a:off x="850688" y="5322520"/>
            <a:ext cx="10490000" cy="45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91440" rIns="91440" bIns="91440" rtlCol="0" anchor="t">
            <a:no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lang="nl-NL" sz="1400" b="1" dirty="0">
                <a:cs typeface="Arial"/>
              </a:rPr>
              <a:t>Let op: </a:t>
            </a:r>
            <a:r>
              <a:rPr lang="nl-NL" sz="1400" dirty="0">
                <a:cs typeface="Arial"/>
              </a:rPr>
              <a:t>bewijsmiddelen op verzoek lever je binnen 10 werkdagen aan. Vraag ze daarom nu al aan.</a:t>
            </a:r>
          </a:p>
        </p:txBody>
      </p:sp>
    </p:spTree>
    <p:extLst>
      <p:ext uri="{BB962C8B-B14F-4D97-AF65-F5344CB8AC3E}">
        <p14:creationId xmlns:p14="http://schemas.microsoft.com/office/powerpoint/2010/main" val="14834972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A1E898-3B08-BAD3-577F-0A3B363E77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>
            <a:extLst>
              <a:ext uri="{FF2B5EF4-FFF2-40B4-BE49-F238E27FC236}">
                <a16:creationId xmlns:a16="http://schemas.microsoft.com/office/drawing/2014/main" id="{CE2E3F8C-88FD-7BFB-F142-C2EEC51EE4C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50688" y="350639"/>
            <a:ext cx="10058400" cy="741681"/>
          </a:xfrm>
        </p:spPr>
        <p:txBody>
          <a:bodyPr>
            <a:normAutofit/>
          </a:bodyPr>
          <a:lstStyle/>
          <a:p>
            <a:r>
              <a:rPr lang="nl-NL" sz="4000" dirty="0">
                <a:solidFill>
                  <a:srgbClr val="0070C0"/>
                </a:solidFill>
                <a:cs typeface="Arial"/>
              </a:rPr>
              <a:t>Indienen van UEA bij een samenwerking</a:t>
            </a: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798E5E63-1DB7-7647-E845-B72C91590CD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27" b="13073"/>
          <a:stretch/>
        </p:blipFill>
        <p:spPr bwMode="auto">
          <a:xfrm>
            <a:off x="5567228" y="5549208"/>
            <a:ext cx="6501765" cy="7416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01" name="Intro"/>
          <p:cNvSpPr txBox="1"/>
          <p:nvPr/>
        </p:nvSpPr>
        <p:spPr>
          <a:xfrm>
            <a:off x="850688" y="1120000"/>
            <a:ext cx="10490624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buNone/>
            </a:pPr>
            <a:r>
              <a:rPr lang="nl-NL" sz="1600" b="0" dirty="0">
                <a:solidFill>
                  <a:srgbClr val="262626"/>
                </a:solidFill>
                <a:latin typeface="Arial"/>
                <a:cs typeface="Arial"/>
              </a:rPr>
              <a:t>Hoe je samenwerkt, bepaalt wie een UEA indient en wat je invult</a:t>
            </a:r>
          </a:p>
        </p:txBody>
      </p:sp>
      <p:sp>
        <p:nvSpPr>
          <p:cNvPr id="202" name="Kop 1"/>
          <p:cNvSpPr/>
          <p:nvPr/>
        </p:nvSpPr>
        <p:spPr>
          <a:xfrm>
            <a:off x="850688" y="1600000"/>
            <a:ext cx="3344475" cy="760000"/>
          </a:xfrm>
          <a:prstGeom prst="roundRect">
            <a:avLst>
              <a:gd name="adj" fmla="val 12000"/>
            </a:avLst>
          </a:prstGeom>
          <a:solidFill>
            <a:srgbClr val="215E99"/>
          </a:solidFill>
          <a:ln>
            <a:noFill/>
          </a:ln>
        </p:spPr>
        <p:txBody>
          <a:bodyPr wrap="square" lIns="72000" tIns="72000" rIns="72000" bIns="72000" rtlCol="0" anchor="ctr">
            <a:noAutofit/>
          </a:bodyPr>
          <a:lstStyle/>
          <a:p>
            <a:pPr algn="ctr">
              <a:buNone/>
            </a:pPr>
            <a:r>
              <a:rPr lang="nl-NL" sz="1600" b="1" dirty="0">
                <a:solidFill>
                  <a:srgbClr val="FFFFFF"/>
                </a:solidFill>
                <a:latin typeface="Arial"/>
                <a:cs typeface="Arial"/>
              </a:rPr>
              <a:t>Samen inschrijven</a:t>
            </a:r>
          </a:p>
          <a:p>
            <a:pPr algn="ctr">
              <a:buNone/>
            </a:pPr>
            <a:r>
              <a:rPr lang="nl-NL" sz="1200" b="0" dirty="0">
                <a:solidFill>
                  <a:srgbClr val="FFFFFF"/>
                </a:solidFill>
                <a:latin typeface="Arial"/>
                <a:cs typeface="Arial"/>
              </a:rPr>
              <a:t>combinatie, consortium of joint venture</a:t>
            </a:r>
          </a:p>
        </p:txBody>
      </p:sp>
      <p:sp>
        <p:nvSpPr>
          <p:cNvPr id="203" name="Paneel 1"/>
          <p:cNvSpPr/>
          <p:nvPr/>
        </p:nvSpPr>
        <p:spPr>
          <a:xfrm>
            <a:off x="850688" y="2440000"/>
            <a:ext cx="3344475" cy="2780000"/>
          </a:xfrm>
          <a:prstGeom prst="roundRect">
            <a:avLst>
              <a:gd name="adj" fmla="val 5000"/>
            </a:avLst>
          </a:prstGeom>
          <a:solidFill>
            <a:srgbClr val="DEEBF7"/>
          </a:solidFill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endParaRPr lang="nl-NL"/>
          </a:p>
        </p:txBody>
      </p:sp>
      <p:sp>
        <p:nvSpPr>
          <p:cNvPr id="204" name="Label wie 1"/>
          <p:cNvSpPr txBox="1"/>
          <p:nvPr/>
        </p:nvSpPr>
        <p:spPr>
          <a:xfrm>
            <a:off x="1010688" y="2530000"/>
            <a:ext cx="3024475" cy="2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buNone/>
            </a:pPr>
            <a:r>
              <a:rPr lang="nl-NL" sz="1100" b="1" dirty="0">
                <a:solidFill>
                  <a:srgbClr val="0070C0"/>
                </a:solidFill>
                <a:latin typeface="Arial"/>
                <a:cs typeface="Arial"/>
              </a:rPr>
              <a:t>WIE DIENT EEN UEA IN?</a:t>
            </a:r>
          </a:p>
        </p:txBody>
      </p:sp>
      <p:sp>
        <p:nvSpPr>
          <p:cNvPr id="205" name="UEA icoon 1.1"/>
          <p:cNvSpPr/>
          <p:nvPr/>
        </p:nvSpPr>
        <p:spPr>
          <a:xfrm>
            <a:off x="1010688" y="2830000"/>
            <a:ext cx="300000" cy="380000"/>
          </a:xfrm>
          <a:prstGeom prst="foldedCorner">
            <a:avLst>
              <a:gd name="adj" fmla="val 22000"/>
            </a:avLst>
          </a:prstGeom>
          <a:solidFill>
            <a:srgbClr val="FFFFFF"/>
          </a:solidFill>
          <a:ln w="12700">
            <a:solidFill>
              <a:srgbClr val="215E99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>
              <a:buNone/>
            </a:pPr>
            <a:r>
              <a:rPr lang="nl-NL" sz="800" b="1" dirty="0">
                <a:solidFill>
                  <a:srgbClr val="215E99"/>
                </a:solidFill>
                <a:latin typeface="Arial"/>
                <a:cs typeface="Arial"/>
              </a:rPr>
              <a:t>UEA</a:t>
            </a:r>
          </a:p>
        </p:txBody>
      </p:sp>
      <p:sp>
        <p:nvSpPr>
          <p:cNvPr id="206" name="UEA icoon 1.2"/>
          <p:cNvSpPr/>
          <p:nvPr/>
        </p:nvSpPr>
        <p:spPr>
          <a:xfrm>
            <a:off x="1380688" y="2830000"/>
            <a:ext cx="300000" cy="380000"/>
          </a:xfrm>
          <a:prstGeom prst="foldedCorner">
            <a:avLst>
              <a:gd name="adj" fmla="val 22000"/>
            </a:avLst>
          </a:prstGeom>
          <a:solidFill>
            <a:srgbClr val="FFFFFF"/>
          </a:solidFill>
          <a:ln w="12700">
            <a:solidFill>
              <a:srgbClr val="215E99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>
              <a:buNone/>
            </a:pPr>
            <a:r>
              <a:rPr lang="nl-NL" sz="800" b="1" dirty="0">
                <a:solidFill>
                  <a:srgbClr val="215E99"/>
                </a:solidFill>
                <a:latin typeface="Arial"/>
                <a:cs typeface="Arial"/>
              </a:rPr>
              <a:t>UEA</a:t>
            </a:r>
          </a:p>
        </p:txBody>
      </p:sp>
      <p:sp>
        <p:nvSpPr>
          <p:cNvPr id="207" name="UEA icoon 1.3"/>
          <p:cNvSpPr/>
          <p:nvPr/>
        </p:nvSpPr>
        <p:spPr>
          <a:xfrm>
            <a:off x="1750688" y="2830000"/>
            <a:ext cx="300000" cy="380000"/>
          </a:xfrm>
          <a:prstGeom prst="foldedCorner">
            <a:avLst>
              <a:gd name="adj" fmla="val 22000"/>
            </a:avLst>
          </a:prstGeom>
          <a:solidFill>
            <a:srgbClr val="FFFFFF"/>
          </a:solidFill>
          <a:ln w="12700">
            <a:solidFill>
              <a:srgbClr val="215E99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>
              <a:buNone/>
            </a:pPr>
            <a:r>
              <a:rPr lang="nl-NL" sz="800" b="1" dirty="0">
                <a:solidFill>
                  <a:srgbClr val="215E99"/>
                </a:solidFill>
                <a:latin typeface="Arial"/>
                <a:cs typeface="Arial"/>
              </a:rPr>
              <a:t>UEA</a:t>
            </a:r>
          </a:p>
        </p:txBody>
      </p:sp>
      <p:sp>
        <p:nvSpPr>
          <p:cNvPr id="208" name="Wie 1"/>
          <p:cNvSpPr txBox="1"/>
          <p:nvPr/>
        </p:nvSpPr>
        <p:spPr>
          <a:xfrm>
            <a:off x="2180688" y="2780000"/>
            <a:ext cx="1854475" cy="5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>
              <a:buNone/>
            </a:pPr>
            <a:r>
              <a:rPr lang="nl-NL" sz="1300" b="1" dirty="0">
                <a:solidFill>
                  <a:srgbClr val="262626"/>
                </a:solidFill>
                <a:latin typeface="Arial"/>
                <a:cs typeface="Arial"/>
              </a:rPr>
              <a:t>Elke partij een eigen UEA</a:t>
            </a:r>
          </a:p>
        </p:txBody>
      </p:sp>
      <p:sp>
        <p:nvSpPr>
          <p:cNvPr id="209" name="Label wat 1"/>
          <p:cNvSpPr txBox="1"/>
          <p:nvPr/>
        </p:nvSpPr>
        <p:spPr>
          <a:xfrm>
            <a:off x="1010688" y="3450000"/>
            <a:ext cx="3024475" cy="2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buNone/>
            </a:pPr>
            <a:r>
              <a:rPr lang="nl-NL" sz="1100" b="1" dirty="0">
                <a:solidFill>
                  <a:srgbClr val="0070C0"/>
                </a:solidFill>
                <a:latin typeface="Arial"/>
                <a:cs typeface="Arial"/>
              </a:rPr>
              <a:t>WAT VUL JE IN?</a:t>
            </a:r>
          </a:p>
        </p:txBody>
      </p:sp>
      <p:sp>
        <p:nvSpPr>
          <p:cNvPr id="210" name="Wat 1"/>
          <p:cNvSpPr txBox="1"/>
          <p:nvPr/>
        </p:nvSpPr>
        <p:spPr>
          <a:xfrm>
            <a:off x="1010688" y="3730000"/>
            <a:ext cx="3024475" cy="14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spcAft>
                <a:spcPts val="900"/>
              </a:spcAft>
              <a:buNone/>
            </a:pPr>
            <a:r>
              <a:rPr lang="nl-NL" sz="1400" b="0" dirty="0">
                <a:solidFill>
                  <a:srgbClr val="262626"/>
                </a:solidFill>
                <a:latin typeface="Arial"/>
                <a:cs typeface="Arial"/>
              </a:rPr>
              <a:t>Elke partij vult het UEA </a:t>
            </a:r>
            <a:r>
              <a:rPr lang="nl-NL" sz="1400" b="1" dirty="0">
                <a:solidFill>
                  <a:srgbClr val="262626"/>
                </a:solidFill>
                <a:latin typeface="Arial"/>
                <a:cs typeface="Arial"/>
              </a:rPr>
              <a:t>volledig</a:t>
            </a:r>
            <a:r>
              <a:rPr lang="nl-NL" sz="1400" b="0" dirty="0">
                <a:solidFill>
                  <a:srgbClr val="262626"/>
                </a:solidFill>
                <a:latin typeface="Arial"/>
                <a:cs typeface="Arial"/>
              </a:rPr>
              <a:t> in en ondertekent het.</a:t>
            </a:r>
          </a:p>
          <a:p>
            <a:pPr algn="l">
              <a:buNone/>
            </a:pPr>
            <a:r>
              <a:rPr lang="nl-NL" sz="1400" b="0" dirty="0">
                <a:solidFill>
                  <a:srgbClr val="262626"/>
                </a:solidFill>
                <a:latin typeface="Arial"/>
                <a:cs typeface="Arial"/>
              </a:rPr>
              <a:t>Geef in het UEA aan wie de </a:t>
            </a:r>
            <a:r>
              <a:rPr lang="nl-NL" sz="1400" b="1" dirty="0">
                <a:solidFill>
                  <a:srgbClr val="262626"/>
                </a:solidFill>
                <a:latin typeface="Arial"/>
                <a:cs typeface="Arial"/>
              </a:rPr>
              <a:t>penvoerder</a:t>
            </a:r>
            <a:r>
              <a:rPr lang="nl-NL" sz="1400" b="0" dirty="0">
                <a:solidFill>
                  <a:srgbClr val="262626"/>
                </a:solidFill>
                <a:latin typeface="Arial"/>
                <a:cs typeface="Arial"/>
              </a:rPr>
              <a:t> is.</a:t>
            </a:r>
          </a:p>
        </p:txBody>
      </p:sp>
      <p:sp>
        <p:nvSpPr>
          <p:cNvPr id="211" name="Kop 2"/>
          <p:cNvSpPr/>
          <p:nvPr/>
        </p:nvSpPr>
        <p:spPr>
          <a:xfrm>
            <a:off x="4423763" y="1600000"/>
            <a:ext cx="3344475" cy="760000"/>
          </a:xfrm>
          <a:prstGeom prst="roundRect">
            <a:avLst>
              <a:gd name="adj" fmla="val 12000"/>
            </a:avLst>
          </a:prstGeom>
          <a:solidFill>
            <a:srgbClr val="215E99"/>
          </a:solidFill>
          <a:ln>
            <a:noFill/>
          </a:ln>
        </p:spPr>
        <p:txBody>
          <a:bodyPr wrap="square" lIns="72000" tIns="72000" rIns="72000" bIns="72000" rtlCol="0" anchor="ctr">
            <a:noAutofit/>
          </a:bodyPr>
          <a:lstStyle/>
          <a:p>
            <a:pPr algn="ctr">
              <a:buNone/>
            </a:pPr>
            <a:r>
              <a:rPr lang="nl-NL" sz="1600" b="1" dirty="0">
                <a:solidFill>
                  <a:srgbClr val="FFFFFF"/>
                </a:solidFill>
                <a:latin typeface="Arial"/>
                <a:cs typeface="Arial"/>
              </a:rPr>
              <a:t>Met onderaannemer</a:t>
            </a:r>
          </a:p>
          <a:p>
            <a:pPr algn="ctr">
              <a:buNone/>
            </a:pPr>
            <a:r>
              <a:rPr lang="nl-NL" sz="1200" b="0" dirty="0">
                <a:solidFill>
                  <a:srgbClr val="FFFFFF"/>
                </a:solidFill>
                <a:latin typeface="Arial"/>
                <a:cs typeface="Arial"/>
              </a:rPr>
              <a:t>géén beroep op zijn draagkracht</a:t>
            </a:r>
          </a:p>
        </p:txBody>
      </p:sp>
      <p:sp>
        <p:nvSpPr>
          <p:cNvPr id="212" name="Paneel 2"/>
          <p:cNvSpPr/>
          <p:nvPr/>
        </p:nvSpPr>
        <p:spPr>
          <a:xfrm>
            <a:off x="4423763" y="2440000"/>
            <a:ext cx="3344475" cy="2780000"/>
          </a:xfrm>
          <a:prstGeom prst="roundRect">
            <a:avLst>
              <a:gd name="adj" fmla="val 5000"/>
            </a:avLst>
          </a:prstGeom>
          <a:solidFill>
            <a:srgbClr val="DEEBF7"/>
          </a:solidFill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endParaRPr lang="nl-NL"/>
          </a:p>
        </p:txBody>
      </p:sp>
      <p:sp>
        <p:nvSpPr>
          <p:cNvPr id="213" name="Label wie 2"/>
          <p:cNvSpPr txBox="1"/>
          <p:nvPr/>
        </p:nvSpPr>
        <p:spPr>
          <a:xfrm>
            <a:off x="4583763" y="2530000"/>
            <a:ext cx="3024475" cy="2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buNone/>
            </a:pPr>
            <a:r>
              <a:rPr lang="nl-NL" sz="1100" b="1" dirty="0">
                <a:solidFill>
                  <a:srgbClr val="0070C0"/>
                </a:solidFill>
                <a:latin typeface="Arial"/>
                <a:cs typeface="Arial"/>
              </a:rPr>
              <a:t>WIE DIENT EEN UEA IN?</a:t>
            </a:r>
          </a:p>
        </p:txBody>
      </p:sp>
      <p:sp>
        <p:nvSpPr>
          <p:cNvPr id="214" name="UEA icoon 2.1"/>
          <p:cNvSpPr/>
          <p:nvPr/>
        </p:nvSpPr>
        <p:spPr>
          <a:xfrm>
            <a:off x="4583763" y="2830000"/>
            <a:ext cx="300000" cy="380000"/>
          </a:xfrm>
          <a:prstGeom prst="foldedCorner">
            <a:avLst>
              <a:gd name="adj" fmla="val 22000"/>
            </a:avLst>
          </a:prstGeom>
          <a:solidFill>
            <a:srgbClr val="FFFFFF"/>
          </a:solidFill>
          <a:ln w="12700">
            <a:solidFill>
              <a:srgbClr val="215E99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>
              <a:buNone/>
            </a:pPr>
            <a:r>
              <a:rPr lang="nl-NL" sz="800" b="1" dirty="0">
                <a:solidFill>
                  <a:srgbClr val="215E99"/>
                </a:solidFill>
                <a:latin typeface="Arial"/>
                <a:cs typeface="Arial"/>
              </a:rPr>
              <a:t>UEA</a:t>
            </a:r>
          </a:p>
        </p:txBody>
      </p:sp>
      <p:sp>
        <p:nvSpPr>
          <p:cNvPr id="215" name="Wie 2"/>
          <p:cNvSpPr txBox="1"/>
          <p:nvPr/>
        </p:nvSpPr>
        <p:spPr>
          <a:xfrm>
            <a:off x="5013763" y="2780000"/>
            <a:ext cx="2594475" cy="5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>
              <a:buNone/>
            </a:pPr>
            <a:r>
              <a:rPr lang="nl-NL" sz="1300" b="1" dirty="0">
                <a:solidFill>
                  <a:srgbClr val="262626"/>
                </a:solidFill>
                <a:latin typeface="Arial"/>
                <a:cs typeface="Arial"/>
              </a:rPr>
              <a:t>Alleen de hoofdaannemer</a:t>
            </a:r>
          </a:p>
        </p:txBody>
      </p:sp>
      <p:sp>
        <p:nvSpPr>
          <p:cNvPr id="216" name="Label wat 2"/>
          <p:cNvSpPr txBox="1"/>
          <p:nvPr/>
        </p:nvSpPr>
        <p:spPr>
          <a:xfrm>
            <a:off x="4583763" y="3450000"/>
            <a:ext cx="3024475" cy="2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buNone/>
            </a:pPr>
            <a:r>
              <a:rPr lang="nl-NL" sz="1100" b="1" dirty="0">
                <a:solidFill>
                  <a:srgbClr val="0070C0"/>
                </a:solidFill>
                <a:latin typeface="Arial"/>
                <a:cs typeface="Arial"/>
              </a:rPr>
              <a:t>WAT VUL JE IN?</a:t>
            </a:r>
          </a:p>
        </p:txBody>
      </p:sp>
      <p:sp>
        <p:nvSpPr>
          <p:cNvPr id="217" name="Wat 2"/>
          <p:cNvSpPr txBox="1"/>
          <p:nvPr/>
        </p:nvSpPr>
        <p:spPr>
          <a:xfrm>
            <a:off x="4583763" y="3730000"/>
            <a:ext cx="3024475" cy="14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spcAft>
                <a:spcPts val="900"/>
              </a:spcAft>
              <a:buNone/>
            </a:pPr>
            <a:r>
              <a:rPr lang="nl-NL" sz="1400" b="0" dirty="0">
                <a:solidFill>
                  <a:srgbClr val="262626"/>
                </a:solidFill>
                <a:latin typeface="Arial"/>
                <a:cs typeface="Arial"/>
              </a:rPr>
              <a:t>De onderaannemer vult </a:t>
            </a:r>
            <a:r>
              <a:rPr lang="nl-NL" sz="1400" b="1" dirty="0">
                <a:solidFill>
                  <a:srgbClr val="262626"/>
                </a:solidFill>
                <a:latin typeface="Arial"/>
                <a:cs typeface="Arial"/>
              </a:rPr>
              <a:t>geen</a:t>
            </a:r>
            <a:r>
              <a:rPr lang="nl-NL" sz="1400" b="0" dirty="0">
                <a:solidFill>
                  <a:srgbClr val="262626"/>
                </a:solidFill>
                <a:latin typeface="Arial"/>
                <a:cs typeface="Arial"/>
              </a:rPr>
              <a:t> eigen UEA in.</a:t>
            </a:r>
          </a:p>
          <a:p>
            <a:pPr algn="l">
              <a:buNone/>
            </a:pPr>
            <a:r>
              <a:rPr lang="nl-NL" sz="1400" b="0" dirty="0">
                <a:solidFill>
                  <a:srgbClr val="262626"/>
                </a:solidFill>
                <a:latin typeface="Arial"/>
                <a:cs typeface="Arial"/>
              </a:rPr>
              <a:t>De hoofdaannemer vult per onderaannemer </a:t>
            </a:r>
            <a:r>
              <a:rPr lang="nl-NL" sz="1400" b="1" dirty="0">
                <a:solidFill>
                  <a:srgbClr val="262626"/>
                </a:solidFill>
                <a:latin typeface="Arial"/>
                <a:cs typeface="Arial"/>
              </a:rPr>
              <a:t>deel II A en B en deel III</a:t>
            </a:r>
            <a:r>
              <a:rPr lang="nl-NL" sz="1400" b="0" dirty="0">
                <a:solidFill>
                  <a:srgbClr val="262626"/>
                </a:solidFill>
                <a:latin typeface="Arial"/>
                <a:cs typeface="Arial"/>
              </a:rPr>
              <a:t> in.</a:t>
            </a:r>
          </a:p>
        </p:txBody>
      </p:sp>
      <p:sp>
        <p:nvSpPr>
          <p:cNvPr id="218" name="Kop 3"/>
          <p:cNvSpPr/>
          <p:nvPr/>
        </p:nvSpPr>
        <p:spPr>
          <a:xfrm>
            <a:off x="7996838" y="1600000"/>
            <a:ext cx="3344475" cy="760000"/>
          </a:xfrm>
          <a:prstGeom prst="roundRect">
            <a:avLst>
              <a:gd name="adj" fmla="val 12000"/>
            </a:avLst>
          </a:prstGeom>
          <a:solidFill>
            <a:srgbClr val="215E99"/>
          </a:solidFill>
          <a:ln>
            <a:noFill/>
          </a:ln>
        </p:spPr>
        <p:txBody>
          <a:bodyPr wrap="square" lIns="72000" tIns="72000" rIns="72000" bIns="72000" rtlCol="0" anchor="ctr">
            <a:noAutofit/>
          </a:bodyPr>
          <a:lstStyle/>
          <a:p>
            <a:pPr algn="ctr">
              <a:buNone/>
            </a:pPr>
            <a:r>
              <a:rPr lang="nl-NL" sz="1600" b="1" dirty="0">
                <a:solidFill>
                  <a:srgbClr val="FFFFFF"/>
                </a:solidFill>
                <a:latin typeface="Arial"/>
                <a:cs typeface="Arial"/>
              </a:rPr>
              <a:t>Met onderaannemer</a:t>
            </a:r>
          </a:p>
          <a:p>
            <a:pPr algn="ctr">
              <a:buNone/>
            </a:pPr>
            <a:r>
              <a:rPr lang="nl-NL" sz="1200" b="0" dirty="0">
                <a:solidFill>
                  <a:srgbClr val="FFFFFF"/>
                </a:solidFill>
                <a:latin typeface="Arial"/>
                <a:cs typeface="Arial"/>
              </a:rPr>
              <a:t>wél beroep op zijn draagkracht, bijv. financieel of technisch</a:t>
            </a:r>
          </a:p>
        </p:txBody>
      </p:sp>
      <p:sp>
        <p:nvSpPr>
          <p:cNvPr id="219" name="Paneel 3"/>
          <p:cNvSpPr/>
          <p:nvPr/>
        </p:nvSpPr>
        <p:spPr>
          <a:xfrm>
            <a:off x="7996838" y="2440000"/>
            <a:ext cx="3344475" cy="2780000"/>
          </a:xfrm>
          <a:prstGeom prst="roundRect">
            <a:avLst>
              <a:gd name="adj" fmla="val 5000"/>
            </a:avLst>
          </a:prstGeom>
          <a:solidFill>
            <a:srgbClr val="DEEBF7"/>
          </a:solidFill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endParaRPr lang="nl-NL"/>
          </a:p>
        </p:txBody>
      </p:sp>
      <p:sp>
        <p:nvSpPr>
          <p:cNvPr id="220" name="Label wie 3"/>
          <p:cNvSpPr txBox="1"/>
          <p:nvPr/>
        </p:nvSpPr>
        <p:spPr>
          <a:xfrm>
            <a:off x="8156838" y="2530000"/>
            <a:ext cx="3024475" cy="2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buNone/>
            </a:pPr>
            <a:r>
              <a:rPr lang="nl-NL" sz="1100" b="1" dirty="0">
                <a:solidFill>
                  <a:srgbClr val="0070C0"/>
                </a:solidFill>
                <a:latin typeface="Arial"/>
                <a:cs typeface="Arial"/>
              </a:rPr>
              <a:t>WIE DIENT EEN UEA IN?</a:t>
            </a:r>
          </a:p>
        </p:txBody>
      </p:sp>
      <p:sp>
        <p:nvSpPr>
          <p:cNvPr id="221" name="UEA icoon 3.1"/>
          <p:cNvSpPr/>
          <p:nvPr/>
        </p:nvSpPr>
        <p:spPr>
          <a:xfrm>
            <a:off x="8156838" y="2830000"/>
            <a:ext cx="300000" cy="380000"/>
          </a:xfrm>
          <a:prstGeom prst="foldedCorner">
            <a:avLst>
              <a:gd name="adj" fmla="val 22000"/>
            </a:avLst>
          </a:prstGeom>
          <a:solidFill>
            <a:srgbClr val="FFFFFF"/>
          </a:solidFill>
          <a:ln w="12700">
            <a:solidFill>
              <a:srgbClr val="215E99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>
              <a:buNone/>
            </a:pPr>
            <a:r>
              <a:rPr lang="nl-NL" sz="800" b="1" dirty="0">
                <a:solidFill>
                  <a:srgbClr val="215E99"/>
                </a:solidFill>
                <a:latin typeface="Arial"/>
                <a:cs typeface="Arial"/>
              </a:rPr>
              <a:t>UEA</a:t>
            </a:r>
          </a:p>
        </p:txBody>
      </p:sp>
      <p:sp>
        <p:nvSpPr>
          <p:cNvPr id="222" name="UEA icoon 3.2"/>
          <p:cNvSpPr/>
          <p:nvPr/>
        </p:nvSpPr>
        <p:spPr>
          <a:xfrm>
            <a:off x="8526838" y="2830000"/>
            <a:ext cx="300000" cy="380000"/>
          </a:xfrm>
          <a:prstGeom prst="foldedCorner">
            <a:avLst>
              <a:gd name="adj" fmla="val 22000"/>
            </a:avLst>
          </a:prstGeom>
          <a:solidFill>
            <a:srgbClr val="FFFFFF"/>
          </a:solidFill>
          <a:ln w="12700">
            <a:solidFill>
              <a:srgbClr val="215E99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>
              <a:buNone/>
            </a:pPr>
            <a:r>
              <a:rPr lang="nl-NL" sz="800" b="1" dirty="0">
                <a:solidFill>
                  <a:srgbClr val="215E99"/>
                </a:solidFill>
                <a:latin typeface="Arial"/>
                <a:cs typeface="Arial"/>
              </a:rPr>
              <a:t>UEA</a:t>
            </a:r>
          </a:p>
        </p:txBody>
      </p:sp>
      <p:sp>
        <p:nvSpPr>
          <p:cNvPr id="223" name="Wie 3"/>
          <p:cNvSpPr txBox="1"/>
          <p:nvPr/>
        </p:nvSpPr>
        <p:spPr>
          <a:xfrm>
            <a:off x="8956838" y="2780000"/>
            <a:ext cx="2224475" cy="5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algn="l">
              <a:buNone/>
            </a:pPr>
            <a:r>
              <a:rPr lang="nl-NL" sz="1300" b="1" dirty="0">
                <a:solidFill>
                  <a:srgbClr val="262626"/>
                </a:solidFill>
                <a:latin typeface="Arial"/>
                <a:cs typeface="Arial"/>
              </a:rPr>
              <a:t>Hoofdaannemer én elke onderaannemer</a:t>
            </a:r>
          </a:p>
        </p:txBody>
      </p:sp>
      <p:sp>
        <p:nvSpPr>
          <p:cNvPr id="224" name="Label wat 3"/>
          <p:cNvSpPr txBox="1"/>
          <p:nvPr/>
        </p:nvSpPr>
        <p:spPr>
          <a:xfrm>
            <a:off x="8156838" y="3450000"/>
            <a:ext cx="3024475" cy="2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buNone/>
            </a:pPr>
            <a:r>
              <a:rPr lang="nl-NL" sz="1100" b="1" dirty="0">
                <a:solidFill>
                  <a:srgbClr val="0070C0"/>
                </a:solidFill>
                <a:latin typeface="Arial"/>
                <a:cs typeface="Arial"/>
              </a:rPr>
              <a:t>WAT VUL JE IN?</a:t>
            </a:r>
          </a:p>
        </p:txBody>
      </p:sp>
      <p:sp>
        <p:nvSpPr>
          <p:cNvPr id="225" name="Wat 3"/>
          <p:cNvSpPr txBox="1"/>
          <p:nvPr/>
        </p:nvSpPr>
        <p:spPr>
          <a:xfrm>
            <a:off x="8156838" y="3730000"/>
            <a:ext cx="3024475" cy="14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noAutofit/>
          </a:bodyPr>
          <a:lstStyle/>
          <a:p>
            <a:pPr algn="l">
              <a:spcAft>
                <a:spcPts val="900"/>
              </a:spcAft>
              <a:buNone/>
            </a:pPr>
            <a:r>
              <a:rPr lang="nl-NL" sz="1400" b="1" dirty="0">
                <a:solidFill>
                  <a:srgbClr val="262626"/>
                </a:solidFill>
                <a:latin typeface="Arial"/>
                <a:cs typeface="Arial"/>
              </a:rPr>
              <a:t>Onderaannemer: </a:t>
            </a:r>
            <a:r>
              <a:rPr lang="nl-NL" sz="1400" b="0" dirty="0">
                <a:solidFill>
                  <a:srgbClr val="262626"/>
                </a:solidFill>
                <a:latin typeface="Arial"/>
                <a:cs typeface="Arial"/>
              </a:rPr>
              <a:t>vult deel II A en B en deel III in.</a:t>
            </a:r>
          </a:p>
          <a:p>
            <a:pPr algn="l">
              <a:buNone/>
            </a:pPr>
            <a:r>
              <a:rPr lang="nl-NL" sz="1400" b="1" dirty="0">
                <a:solidFill>
                  <a:srgbClr val="262626"/>
                </a:solidFill>
                <a:latin typeface="Arial"/>
                <a:cs typeface="Arial"/>
              </a:rPr>
              <a:t>Hoofdaannemer: </a:t>
            </a:r>
            <a:r>
              <a:rPr lang="nl-NL" sz="1400" b="0" dirty="0">
                <a:solidFill>
                  <a:srgbClr val="262626"/>
                </a:solidFill>
                <a:latin typeface="Arial"/>
                <a:cs typeface="Arial"/>
              </a:rPr>
              <a:t>geeft in het eigen UEA aan op welke draagkracht een beroep wordt gedaan.</a:t>
            </a:r>
          </a:p>
        </p:txBody>
      </p:sp>
    </p:spTree>
    <p:extLst>
      <p:ext uri="{BB962C8B-B14F-4D97-AF65-F5344CB8AC3E}">
        <p14:creationId xmlns:p14="http://schemas.microsoft.com/office/powerpoint/2010/main" val="20731943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35EAFB-EAA5-71F0-02FB-9759E8BD32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>
            <a:extLst>
              <a:ext uri="{FF2B5EF4-FFF2-40B4-BE49-F238E27FC236}">
                <a16:creationId xmlns:a16="http://schemas.microsoft.com/office/drawing/2014/main" id="{1CD3CB7D-F5B6-EE69-B104-07A22A16E80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50688" y="653853"/>
            <a:ext cx="10058400" cy="741681"/>
          </a:xfrm>
        </p:spPr>
        <p:txBody>
          <a:bodyPr>
            <a:normAutofit/>
          </a:bodyPr>
          <a:lstStyle/>
          <a:p>
            <a:r>
              <a:rPr lang="nl-NL" sz="4000" dirty="0">
                <a:solidFill>
                  <a:srgbClr val="0070C0"/>
                </a:solidFill>
                <a:cs typeface="Arial"/>
              </a:rPr>
              <a:t>Gunning en capaciteitsverdeling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97FA2B9-7592-8261-8796-38E06BBF1AE4}"/>
              </a:ext>
            </a:extLst>
          </p:cNvPr>
          <p:cNvSpPr txBox="1"/>
          <p:nvPr/>
        </p:nvSpPr>
        <p:spPr>
          <a:xfrm>
            <a:off x="4306062" y="5480133"/>
            <a:ext cx="87267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378">
              <a:defRPr/>
            </a:pPr>
            <a:br>
              <a:rPr lang="nl-NL" sz="1800" b="1" dirty="0">
                <a:solidFill>
                  <a:prstClr val="black"/>
                </a:solidFill>
                <a:latin typeface="Calibri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nl-NL" sz="1400" b="1" dirty="0">
              <a:solidFill>
                <a:prstClr val="black"/>
              </a:solidFill>
              <a:latin typeface="Calibri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40E646C4-732E-2537-5E3D-2A556B84CBA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27" b="13073"/>
          <a:stretch/>
        </p:blipFill>
        <p:spPr bwMode="auto">
          <a:xfrm>
            <a:off x="5567228" y="5549208"/>
            <a:ext cx="6501765" cy="7416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8" name="Stap 108"/>
          <p:cNvSpPr/>
          <p:nvPr/>
        </p:nvSpPr>
        <p:spPr>
          <a:xfrm>
            <a:off x="850688" y="1500000"/>
            <a:ext cx="2700000" cy="900000"/>
          </a:xfrm>
          <a:prstGeom prst="homePlate">
            <a:avLst/>
          </a:prstGeom>
          <a:solidFill>
            <a:srgbClr val="215E99"/>
          </a:solidFill>
          <a:ln>
            <a:noFill/>
          </a:ln>
        </p:spPr>
        <p:txBody>
          <a:bodyPr wrap="square" lIns="91440" tIns="91440" rIns="91440" bIns="91440" rtlCol="0" anchor="ctr">
            <a:noAutofit/>
          </a:bodyPr>
          <a:lstStyle/>
          <a:p>
            <a:pPr marL="0" indent="0" algn="ctr">
              <a:spcAft>
                <a:spcPts val="0"/>
              </a:spcAft>
              <a:buNone/>
            </a:pPr>
            <a:r>
              <a:rPr lang="nl-NL" sz="1300" b="1" dirty="0">
                <a:solidFill>
                  <a:srgbClr val="FFFFFF"/>
                </a:solidFill>
                <a:cs typeface="Arial"/>
              </a:rPr>
              <a:t>1. Rangorde op kwaliteitsscore</a:t>
            </a:r>
          </a:p>
        </p:txBody>
      </p:sp>
      <p:sp>
        <p:nvSpPr>
          <p:cNvPr id="109" name="Stap 109"/>
          <p:cNvSpPr/>
          <p:nvPr/>
        </p:nvSpPr>
        <p:spPr>
          <a:xfrm>
            <a:off x="3447354" y="1500000"/>
            <a:ext cx="2700000" cy="900000"/>
          </a:xfrm>
          <a:prstGeom prst="chevron">
            <a:avLst/>
          </a:prstGeom>
          <a:solidFill>
            <a:srgbClr val="215E99"/>
          </a:solidFill>
          <a:ln>
            <a:noFill/>
          </a:ln>
        </p:spPr>
        <p:txBody>
          <a:bodyPr wrap="square" lIns="91440" tIns="91440" rIns="91440" bIns="91440" rtlCol="0" anchor="ctr">
            <a:noAutofit/>
          </a:bodyPr>
          <a:lstStyle/>
          <a:p>
            <a:pPr marL="0" indent="0" algn="ctr">
              <a:spcAft>
                <a:spcPts val="0"/>
              </a:spcAft>
              <a:buNone/>
            </a:pPr>
            <a:r>
              <a:rPr lang="nl-NL" sz="1300" b="1" dirty="0">
                <a:solidFill>
                  <a:srgbClr val="FFFFFF"/>
                </a:solidFill>
                <a:cs typeface="Arial"/>
              </a:rPr>
              <a:t>2. Hoogste score eerst, tot opgegeven capaciteit</a:t>
            </a:r>
          </a:p>
        </p:txBody>
      </p:sp>
      <p:sp>
        <p:nvSpPr>
          <p:cNvPr id="110" name="Stap 110"/>
          <p:cNvSpPr/>
          <p:nvPr/>
        </p:nvSpPr>
        <p:spPr>
          <a:xfrm>
            <a:off x="6044020" y="1500000"/>
            <a:ext cx="2700000" cy="900000"/>
          </a:xfrm>
          <a:prstGeom prst="chevron">
            <a:avLst/>
          </a:prstGeom>
          <a:solidFill>
            <a:srgbClr val="215E99"/>
          </a:solidFill>
          <a:ln>
            <a:noFill/>
          </a:ln>
        </p:spPr>
        <p:txBody>
          <a:bodyPr wrap="square" lIns="91440" tIns="91440" rIns="91440" bIns="91440" rtlCol="0" anchor="ctr">
            <a:noAutofit/>
          </a:bodyPr>
          <a:lstStyle/>
          <a:p>
            <a:pPr marL="0" indent="0" algn="ctr">
              <a:spcAft>
                <a:spcPts val="0"/>
              </a:spcAft>
              <a:buNone/>
            </a:pPr>
            <a:r>
              <a:rPr lang="nl-NL" sz="1300" b="1" dirty="0">
                <a:solidFill>
                  <a:srgbClr val="FFFFFF"/>
                </a:solidFill>
                <a:cs typeface="Arial"/>
              </a:rPr>
              <a:t>3. Tot capaciteit én minimum aantal aanbieders</a:t>
            </a:r>
          </a:p>
        </p:txBody>
      </p:sp>
      <p:sp>
        <p:nvSpPr>
          <p:cNvPr id="111" name="Stap 111"/>
          <p:cNvSpPr/>
          <p:nvPr/>
        </p:nvSpPr>
        <p:spPr>
          <a:xfrm>
            <a:off x="8640686" y="1500000"/>
            <a:ext cx="2700000" cy="900000"/>
          </a:xfrm>
          <a:prstGeom prst="chevron">
            <a:avLst/>
          </a:prstGeom>
          <a:solidFill>
            <a:srgbClr val="0070C0"/>
          </a:solidFill>
          <a:ln>
            <a:noFill/>
          </a:ln>
        </p:spPr>
        <p:txBody>
          <a:bodyPr wrap="square" lIns="91440" tIns="91440" rIns="91440" bIns="91440" rtlCol="0" anchor="ctr">
            <a:noAutofit/>
          </a:bodyPr>
          <a:lstStyle/>
          <a:p>
            <a:pPr marL="0" indent="0" algn="ctr">
              <a:spcAft>
                <a:spcPts val="0"/>
              </a:spcAft>
              <a:buNone/>
            </a:pPr>
            <a:r>
              <a:rPr lang="nl-NL" sz="1300" b="1" dirty="0">
                <a:solidFill>
                  <a:srgbClr val="FFFFFF"/>
                </a:solidFill>
                <a:cs typeface="Arial"/>
              </a:rPr>
              <a:t>4. Nr. 1 en 2 daarna: wachtkamer</a:t>
            </a:r>
          </a:p>
        </p:txBody>
      </p:sp>
      <p:sp>
        <p:nvSpPr>
          <p:cNvPr id="112" name="Tekstvak 112"/>
          <p:cNvSpPr txBox="1"/>
          <p:nvPr/>
        </p:nvSpPr>
        <p:spPr>
          <a:xfrm>
            <a:off x="850688" y="2650000"/>
            <a:ext cx="10490000" cy="275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91440" rIns="91440" bIns="91440" rtlCol="0" anchor="t">
            <a:noAutofit/>
          </a:bodyPr>
          <a:lstStyle/>
          <a:p>
            <a:pPr marL="285750" indent="-285750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nl-NL" sz="2000" dirty="0">
                <a:cs typeface="Arial"/>
              </a:rPr>
              <a:t>Gunning uitsluitend op kwaliteit. De tarieven liggen immers vast</a:t>
            </a:r>
          </a:p>
          <a:p>
            <a:pPr marL="285750" indent="-285750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nl-NL" sz="2000" dirty="0">
                <a:cs typeface="Arial"/>
              </a:rPr>
              <a:t>Absolute beoordeling: je score hangt niet af van andere inschrijvers </a:t>
            </a:r>
          </a:p>
          <a:p>
            <a:pPr marL="285750" indent="-285750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nl-NL" sz="2000" dirty="0">
                <a:cs typeface="Arial"/>
              </a:rPr>
              <a:t>Bij Beschermd Wonen per perceel een  score en rangorde</a:t>
            </a:r>
          </a:p>
          <a:p>
            <a:pPr marL="285750" indent="-285750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nl-NL" sz="2000" dirty="0">
                <a:cs typeface="Arial"/>
              </a:rPr>
              <a:t>Is de capaciteit bereikt voordat het minimum aantal aanbieders is gecontracteerd? Dan wordt toch tot dat minimum gecontracteerd (mogelijk overcapaciteit)</a:t>
            </a:r>
          </a:p>
          <a:p>
            <a:pPr marL="285750" indent="-285750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nl-NL" sz="2000" dirty="0">
                <a:cs typeface="Arial"/>
              </a:rPr>
              <a:t>Gelijke eindscore: de hoogste score op G1.1 gaat voor, vervolgens G1.2, daarna loting</a:t>
            </a:r>
          </a:p>
          <a:p>
            <a:pPr marL="285750" indent="-285750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nl-NL" sz="2000" dirty="0">
                <a:cs typeface="Arial"/>
              </a:rPr>
              <a:t>Wachtkamer: bij uitval van een opdrachtnemer of structureel te weinig capaciteit kan alsnog een Raamovereenkomst worden aangeboden</a:t>
            </a:r>
          </a:p>
        </p:txBody>
      </p:sp>
    </p:spTree>
    <p:extLst>
      <p:ext uri="{BB962C8B-B14F-4D97-AF65-F5344CB8AC3E}">
        <p14:creationId xmlns:p14="http://schemas.microsoft.com/office/powerpoint/2010/main" val="36245336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4D047A-3EC8-75A6-E404-3D7BD68E63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>
            <a:extLst>
              <a:ext uri="{FF2B5EF4-FFF2-40B4-BE49-F238E27FC236}">
                <a16:creationId xmlns:a16="http://schemas.microsoft.com/office/drawing/2014/main" id="{3AE04E6A-8BE7-E045-0C75-5738A526D95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50688" y="653853"/>
            <a:ext cx="10058400" cy="741681"/>
          </a:xfrm>
        </p:spPr>
        <p:txBody>
          <a:bodyPr>
            <a:normAutofit/>
          </a:bodyPr>
          <a:lstStyle/>
          <a:p>
            <a:r>
              <a:rPr lang="nl-NL" sz="4000" dirty="0">
                <a:solidFill>
                  <a:srgbClr val="0070C0"/>
                </a:solidFill>
                <a:cs typeface="Arial"/>
              </a:rPr>
              <a:t>Capaciteit en aantal aanbieders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6B1836B-3EAF-B0C0-6BAD-65D2A41231ED}"/>
              </a:ext>
            </a:extLst>
          </p:cNvPr>
          <p:cNvSpPr txBox="1"/>
          <p:nvPr/>
        </p:nvSpPr>
        <p:spPr>
          <a:xfrm>
            <a:off x="4306062" y="5480133"/>
            <a:ext cx="87267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378">
              <a:defRPr/>
            </a:pPr>
            <a:br>
              <a:rPr lang="nl-NL" sz="1800" b="1" dirty="0">
                <a:solidFill>
                  <a:prstClr val="black"/>
                </a:solidFill>
                <a:latin typeface="Calibri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nl-NL" sz="1400" b="1" dirty="0">
              <a:solidFill>
                <a:prstClr val="black"/>
              </a:solidFill>
              <a:latin typeface="Calibri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A3E016A3-11F8-DB21-33F7-D2894A45171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27" b="13073"/>
          <a:stretch/>
        </p:blipFill>
        <p:spPr bwMode="auto">
          <a:xfrm>
            <a:off x="5567228" y="5549208"/>
            <a:ext cx="6501765" cy="7416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113" name="Tabel 1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1317048"/>
              </p:ext>
            </p:extLst>
          </p:nvPr>
        </p:nvGraphicFramePr>
        <p:xfrm>
          <a:off x="850688" y="1500000"/>
          <a:ext cx="10490000" cy="1520000"/>
        </p:xfrm>
        <a:graphic>
          <a:graphicData uri="http://schemas.openxmlformats.org/drawingml/2006/table">
            <a:tbl>
              <a:tblPr firstRow="1" bandRow="1"/>
              <a:tblGrid>
                <a:gridCol w="379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3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33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3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0000">
                <a:tc>
                  <a:txBody>
                    <a:bodyPr/>
                    <a:lstStyle/>
                    <a:p>
                      <a:pPr marL="0" indent="0" algn="l">
                        <a:spcAft>
                          <a:spcPts val="0"/>
                        </a:spcAft>
                        <a:buNone/>
                      </a:pPr>
                      <a:endParaRPr sz="1800" dirty="0"/>
                    </a:p>
                  </a:txBody>
                  <a:tcPr anchor="ctr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>
                      <a:solidFill>
                        <a:srgbClr val="BFBFBF"/>
                      </a:solidFill>
                    </a:lnT>
                    <a:lnB w="12700">
                      <a:solidFill>
                        <a:srgbClr val="BFBFBF"/>
                      </a:solidFill>
                    </a:lnB>
                    <a:solidFill>
                      <a:srgbClr val="215E9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buNone/>
                      </a:pPr>
                      <a:r>
                        <a:rPr lang="nl-NL" sz="1800" b="1" dirty="0">
                          <a:solidFill>
                            <a:srgbClr val="FFFFFF"/>
                          </a:solidFill>
                          <a:cs typeface="Arial"/>
                        </a:rPr>
                        <a:t>BW Perceel 1</a:t>
                      </a:r>
                    </a:p>
                  </a:txBody>
                  <a:tcPr anchor="ctr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>
                      <a:solidFill>
                        <a:srgbClr val="BFBFBF"/>
                      </a:solidFill>
                    </a:lnT>
                    <a:lnB w="12700">
                      <a:solidFill>
                        <a:srgbClr val="BFBFBF"/>
                      </a:solidFill>
                    </a:lnB>
                    <a:solidFill>
                      <a:srgbClr val="215E9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buNone/>
                      </a:pPr>
                      <a:r>
                        <a:rPr lang="nl-NL" sz="1800" b="1" dirty="0">
                          <a:solidFill>
                            <a:srgbClr val="FFFFFF"/>
                          </a:solidFill>
                          <a:cs typeface="Arial"/>
                        </a:rPr>
                        <a:t>BW Perceel 2</a:t>
                      </a:r>
                    </a:p>
                  </a:txBody>
                  <a:tcPr anchor="ctr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>
                      <a:solidFill>
                        <a:srgbClr val="BFBFBF"/>
                      </a:solidFill>
                    </a:lnT>
                    <a:lnB w="12700">
                      <a:solidFill>
                        <a:srgbClr val="BFBFBF"/>
                      </a:solidFill>
                    </a:lnB>
                    <a:solidFill>
                      <a:srgbClr val="215E9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buNone/>
                      </a:pPr>
                      <a:r>
                        <a:rPr lang="nl-NL" sz="1800" b="1" dirty="0">
                          <a:solidFill>
                            <a:srgbClr val="FFFFFF"/>
                          </a:solidFill>
                          <a:cs typeface="Arial"/>
                        </a:rPr>
                        <a:t>Safehouse</a:t>
                      </a:r>
                    </a:p>
                  </a:txBody>
                  <a:tcPr anchor="ctr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>
                      <a:solidFill>
                        <a:srgbClr val="BFBFBF"/>
                      </a:solidFill>
                    </a:lnT>
                    <a:lnB w="12700">
                      <a:solidFill>
                        <a:srgbClr val="BFBFBF"/>
                      </a:solidFill>
                    </a:lnB>
                    <a:solidFill>
                      <a:srgbClr val="215E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0000">
                <a:tc>
                  <a:txBody>
                    <a:bodyPr/>
                    <a:lstStyle/>
                    <a:p>
                      <a:pPr marL="0" indent="0">
                        <a:spcAft>
                          <a:spcPts val="0"/>
                        </a:spcAft>
                        <a:buNone/>
                      </a:pPr>
                      <a:r>
                        <a:rPr lang="nl-NL" sz="1800" b="1" dirty="0">
                          <a:cs typeface="Arial"/>
                        </a:rPr>
                        <a:t>Te contracteren capaciteit</a:t>
                      </a:r>
                    </a:p>
                  </a:txBody>
                  <a:tcPr anchor="ctr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>
                      <a:solidFill>
                        <a:srgbClr val="BFBFBF"/>
                      </a:solidFill>
                    </a:lnT>
                    <a:lnB w="12700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buNone/>
                      </a:pPr>
                      <a:r>
                        <a:rPr lang="nl-NL" sz="1800" dirty="0">
                          <a:cs typeface="Arial"/>
                        </a:rPr>
                        <a:t>195 Cliënten</a:t>
                      </a:r>
                    </a:p>
                  </a:txBody>
                  <a:tcPr anchor="ctr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>
                      <a:solidFill>
                        <a:srgbClr val="BFBFBF"/>
                      </a:solidFill>
                    </a:lnT>
                    <a:lnB w="12700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buNone/>
                      </a:pPr>
                      <a:r>
                        <a:rPr lang="nl-NL" sz="1800" dirty="0">
                          <a:cs typeface="Arial"/>
                        </a:rPr>
                        <a:t>15 Cliënten </a:t>
                      </a:r>
                    </a:p>
                  </a:txBody>
                  <a:tcPr anchor="ctr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>
                      <a:solidFill>
                        <a:srgbClr val="BFBFBF"/>
                      </a:solidFill>
                    </a:lnT>
                    <a:lnB w="12700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buNone/>
                      </a:pPr>
                      <a:r>
                        <a:rPr lang="nl-NL" sz="1800">
                          <a:cs typeface="Arial"/>
                        </a:rPr>
                        <a:t>25 Cliënten </a:t>
                      </a:r>
                      <a:endParaRPr lang="nl-NL" sz="1800" dirty="0">
                        <a:cs typeface="Arial"/>
                      </a:endParaRPr>
                    </a:p>
                  </a:txBody>
                  <a:tcPr anchor="ctr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>
                      <a:solidFill>
                        <a:srgbClr val="BFBFBF"/>
                      </a:solidFill>
                    </a:lnT>
                    <a:lnB w="12700">
                      <a:solidFill>
                        <a:srgbClr val="BFBFBF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0000">
                <a:tc>
                  <a:txBody>
                    <a:bodyPr/>
                    <a:lstStyle/>
                    <a:p>
                      <a:pPr marL="0" indent="0">
                        <a:spcAft>
                          <a:spcPts val="0"/>
                        </a:spcAft>
                        <a:buNone/>
                      </a:pPr>
                      <a:r>
                        <a:rPr lang="nl-NL" sz="1800" b="1" dirty="0">
                          <a:cs typeface="Arial"/>
                        </a:rPr>
                        <a:t>Minimaal aantal aanbieders</a:t>
                      </a:r>
                    </a:p>
                  </a:txBody>
                  <a:tcPr anchor="ctr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>
                      <a:solidFill>
                        <a:srgbClr val="BFBFBF"/>
                      </a:solidFill>
                    </a:lnT>
                    <a:lnB w="12700">
                      <a:solidFill>
                        <a:srgbClr val="BFBFBF"/>
                      </a:solidFill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buNone/>
                      </a:pPr>
                      <a:r>
                        <a:rPr lang="nl-NL" sz="1800" dirty="0">
                          <a:cs typeface="Arial"/>
                        </a:rPr>
                        <a:t>8</a:t>
                      </a:r>
                    </a:p>
                  </a:txBody>
                  <a:tcPr anchor="ctr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>
                      <a:solidFill>
                        <a:srgbClr val="BFBFBF"/>
                      </a:solidFill>
                    </a:lnT>
                    <a:lnB w="12700">
                      <a:solidFill>
                        <a:srgbClr val="BFBFBF"/>
                      </a:solidFill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buNone/>
                      </a:pPr>
                      <a:r>
                        <a:rPr lang="nl-NL" sz="1800" dirty="0">
                          <a:cs typeface="Arial"/>
                        </a:rPr>
                        <a:t>1</a:t>
                      </a:r>
                    </a:p>
                  </a:txBody>
                  <a:tcPr anchor="ctr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>
                      <a:solidFill>
                        <a:srgbClr val="BFBFBF"/>
                      </a:solidFill>
                    </a:lnT>
                    <a:lnB w="12700">
                      <a:solidFill>
                        <a:srgbClr val="BFBFBF"/>
                      </a:solidFill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buNone/>
                      </a:pPr>
                      <a:r>
                        <a:rPr lang="nl-NL" sz="1800" dirty="0">
                          <a:cs typeface="Arial"/>
                        </a:rPr>
                        <a:t>6</a:t>
                      </a:r>
                    </a:p>
                  </a:txBody>
                  <a:tcPr anchor="ctr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>
                      <a:solidFill>
                        <a:srgbClr val="BFBFBF"/>
                      </a:solidFill>
                    </a:lnT>
                    <a:lnB w="12700">
                      <a:solidFill>
                        <a:srgbClr val="BFBFBF"/>
                      </a:solidFill>
                    </a:lnB>
                    <a:solidFill>
                      <a:srgbClr val="DE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0000">
                <a:tc>
                  <a:txBody>
                    <a:bodyPr/>
                    <a:lstStyle/>
                    <a:p>
                      <a:pPr marL="0" indent="0">
                        <a:spcAft>
                          <a:spcPts val="0"/>
                        </a:spcAft>
                        <a:buNone/>
                      </a:pPr>
                      <a:r>
                        <a:rPr lang="nl-NL" sz="1800" b="1" dirty="0">
                          <a:cs typeface="Arial"/>
                        </a:rPr>
                        <a:t>Minimale capaciteit per Inschrijver</a:t>
                      </a:r>
                    </a:p>
                  </a:txBody>
                  <a:tcPr anchor="ctr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>
                      <a:solidFill>
                        <a:srgbClr val="BFBFBF"/>
                      </a:solidFill>
                    </a:lnT>
                    <a:lnB w="12700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buNone/>
                      </a:pPr>
                      <a:r>
                        <a:rPr lang="nl-NL" sz="1800" dirty="0">
                          <a:cs typeface="Arial"/>
                        </a:rPr>
                        <a:t>4 Cliënten</a:t>
                      </a:r>
                    </a:p>
                  </a:txBody>
                  <a:tcPr anchor="ctr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>
                      <a:solidFill>
                        <a:srgbClr val="BFBFBF"/>
                      </a:solidFill>
                    </a:lnT>
                    <a:lnB w="12700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buNone/>
                      </a:pPr>
                      <a:r>
                        <a:rPr lang="nl-NL" sz="1800" dirty="0">
                          <a:cs typeface="Arial"/>
                        </a:rPr>
                        <a:t>4 Cliënten</a:t>
                      </a:r>
                    </a:p>
                  </a:txBody>
                  <a:tcPr anchor="ctr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>
                      <a:solidFill>
                        <a:srgbClr val="BFBFBF"/>
                      </a:solidFill>
                    </a:lnT>
                    <a:lnB w="12700">
                      <a:solidFill>
                        <a:srgbClr val="BFBFB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buNone/>
                      </a:pPr>
                      <a:r>
                        <a:rPr lang="nl-NL" sz="1800" dirty="0">
                          <a:cs typeface="Arial"/>
                        </a:rPr>
                        <a:t>6 Cliënten</a:t>
                      </a:r>
                    </a:p>
                  </a:txBody>
                  <a:tcPr anchor="ctr">
                    <a:lnL w="12700">
                      <a:solidFill>
                        <a:srgbClr val="BFBFBF"/>
                      </a:solidFill>
                    </a:lnL>
                    <a:lnR w="12700">
                      <a:solidFill>
                        <a:srgbClr val="BFBFBF"/>
                      </a:solidFill>
                    </a:lnR>
                    <a:lnT w="12700">
                      <a:solidFill>
                        <a:srgbClr val="BFBFBF"/>
                      </a:solidFill>
                    </a:lnT>
                    <a:lnB w="12700">
                      <a:solidFill>
                        <a:srgbClr val="BFBFBF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4" name="Tekstvak 114"/>
          <p:cNvSpPr txBox="1"/>
          <p:nvPr/>
        </p:nvSpPr>
        <p:spPr>
          <a:xfrm>
            <a:off x="850688" y="3340529"/>
            <a:ext cx="10490000" cy="175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91440" rIns="91440" bIns="91440" rtlCol="0" anchor="t">
            <a:noAutofit/>
          </a:bodyPr>
          <a:lstStyle/>
          <a:p>
            <a:pPr marL="285750" indent="-285750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nl-NL" sz="2400" dirty="0">
                <a:cs typeface="Arial"/>
              </a:rPr>
              <a:t>Vul de aangeboden capaciteit in op het formulier Capaciteits- en locatieopgave. Deze opgave is bindend voor de gehele looptijd en vormt de basis voor de verdeling.</a:t>
            </a:r>
          </a:p>
          <a:p>
            <a:pPr marL="285750" indent="-285750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nl-NL" sz="2400" dirty="0">
                <a:cs typeface="Arial"/>
              </a:rPr>
              <a:t>Let op: acceptatieplicht</a:t>
            </a:r>
          </a:p>
          <a:p>
            <a:pPr marL="285750" indent="-285750">
              <a:spcAft>
                <a:spcPts val="300"/>
              </a:spcAft>
              <a:buFont typeface="Wingdings" panose="05000000000000000000" pitchFamily="2" charset="2"/>
              <a:buChar char="§"/>
            </a:pPr>
            <a:r>
              <a:rPr lang="nl-NL" sz="2400" dirty="0">
                <a:cs typeface="Arial"/>
              </a:rPr>
              <a:t>Er is geen afnamegarantie</a:t>
            </a:r>
          </a:p>
        </p:txBody>
      </p:sp>
    </p:spTree>
    <p:extLst>
      <p:ext uri="{BB962C8B-B14F-4D97-AF65-F5344CB8AC3E}">
        <p14:creationId xmlns:p14="http://schemas.microsoft.com/office/powerpoint/2010/main" val="15375851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79F163-13BB-F886-E8A5-98D17948A6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>
            <a:extLst>
              <a:ext uri="{FF2B5EF4-FFF2-40B4-BE49-F238E27FC236}">
                <a16:creationId xmlns:a16="http://schemas.microsoft.com/office/drawing/2014/main" id="{9F9ACB03-33A8-C50F-1085-8D9B1034259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50688" y="508711"/>
            <a:ext cx="10058400" cy="741681"/>
          </a:xfrm>
        </p:spPr>
        <p:txBody>
          <a:bodyPr>
            <a:normAutofit/>
          </a:bodyPr>
          <a:lstStyle/>
          <a:p>
            <a:r>
              <a:rPr lang="nl-NL" sz="4000" dirty="0">
                <a:solidFill>
                  <a:srgbClr val="0070C0"/>
                </a:solidFill>
                <a:cs typeface="Arial"/>
              </a:rPr>
              <a:t>Tips &amp; Tricks bij inschrijven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85C8E05-B134-9B37-DAA6-9E8CC310F2BD}"/>
              </a:ext>
            </a:extLst>
          </p:cNvPr>
          <p:cNvSpPr txBox="1"/>
          <p:nvPr/>
        </p:nvSpPr>
        <p:spPr>
          <a:xfrm>
            <a:off x="4306062" y="5480133"/>
            <a:ext cx="87267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378">
              <a:defRPr/>
            </a:pPr>
            <a:br>
              <a:rPr lang="nl-NL" sz="1800" b="1" dirty="0">
                <a:solidFill>
                  <a:prstClr val="black"/>
                </a:solidFill>
                <a:latin typeface="Calibri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nl-NL" sz="1400" b="1" dirty="0">
              <a:solidFill>
                <a:prstClr val="black"/>
              </a:solidFill>
              <a:latin typeface="Calibri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250B7190-57CC-488F-CA9D-FAC2B1920B6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27" b="13073"/>
          <a:stretch/>
        </p:blipFill>
        <p:spPr bwMode="auto">
          <a:xfrm>
            <a:off x="5567228" y="5549208"/>
            <a:ext cx="6501765" cy="7416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0" name="Tekstvak 130"/>
          <p:cNvSpPr txBox="1"/>
          <p:nvPr/>
        </p:nvSpPr>
        <p:spPr>
          <a:xfrm>
            <a:off x="850688" y="1166170"/>
            <a:ext cx="10490000" cy="4102515"/>
          </a:xfrm>
          <a:prstGeom prst="rect">
            <a:avLst/>
          </a:prstGeom>
          <a:noFill/>
          <a:ln>
            <a:noFill/>
          </a:ln>
        </p:spPr>
        <p:txBody>
          <a:bodyPr wrap="square" lIns="91440" tIns="91440" rIns="91440" bIns="91440" rtlCol="0" anchor="t">
            <a:no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nl-NL" sz="2000" dirty="0">
                <a:cs typeface="Arial"/>
              </a:rPr>
              <a:t>Lees alle aanbestedingsstukken zorgvuldig 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nl-NL" sz="2000" dirty="0">
                <a:cs typeface="Arial"/>
              </a:rPr>
              <a:t>Gebruik de vragenronden om interpretatie te toetsen of onjuistheden of tegenstrijdigheden aan te geven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nl-NL" sz="2000" dirty="0">
                <a:cs typeface="Arial"/>
              </a:rPr>
              <a:t>Vraag bewijsmiddelen zoals de Gedragsverklaring Aanbesteden nu al aan </a:t>
            </a:r>
            <a:r>
              <a:rPr lang="nl-NL" sz="2000" dirty="0" err="1">
                <a:cs typeface="Arial"/>
              </a:rPr>
              <a:t>ivm</a:t>
            </a:r>
            <a:r>
              <a:rPr lang="nl-NL" sz="2000" dirty="0">
                <a:cs typeface="Arial"/>
              </a:rPr>
              <a:t> doorlooptijd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nl-NL" sz="2000" dirty="0">
                <a:cs typeface="Arial"/>
              </a:rPr>
              <a:t>Beantwoord de vragen. De beoordelingscommissie beoordeelt alleen wat op papier staat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nl-NL" sz="2000" dirty="0">
                <a:cs typeface="Arial"/>
              </a:rPr>
              <a:t>Maak het smart en specifiek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nl-NL" sz="2000" dirty="0">
                <a:cs typeface="Arial"/>
              </a:rPr>
              <a:t>Toezeggingen uit uw offerte worden </a:t>
            </a:r>
            <a:r>
              <a:rPr lang="nl-NL" sz="2000">
                <a:cs typeface="Arial"/>
              </a:rPr>
              <a:t>contractuele afspraken</a:t>
            </a:r>
            <a:endParaRPr lang="nl-NL" sz="2000" dirty="0">
              <a:cs typeface="Arial"/>
            </a:endParaRP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nl-NL" sz="2000" dirty="0">
                <a:cs typeface="Arial"/>
              </a:rPr>
              <a:t>Houd je aan de vormeisen, bijvoorbeeld het maximum aantal pagina’s 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NL" sz="2000" dirty="0"/>
              <a:t>Gebruik een checklist en laat iemand die niet heeft meegeschreven een vier-ogen-controle doen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nl-NL" sz="2000" b="1" dirty="0">
                <a:cs typeface="Arial"/>
              </a:rPr>
              <a:t>De termijnen zijn fataal: </a:t>
            </a:r>
            <a:r>
              <a:rPr lang="nl-NL" sz="2000" dirty="0">
                <a:cs typeface="Arial"/>
              </a:rPr>
              <a:t>uiterste inleverdatum is vrijdag 18 december 2026 om 12.00 uur. Wacht niet tot het laatste moment met indienen</a:t>
            </a:r>
          </a:p>
        </p:txBody>
      </p:sp>
    </p:spTree>
    <p:extLst>
      <p:ext uri="{BB962C8B-B14F-4D97-AF65-F5344CB8AC3E}">
        <p14:creationId xmlns:p14="http://schemas.microsoft.com/office/powerpoint/2010/main" val="2131111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7B3834-D87D-075E-1940-37D99A6761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1F36E438-2607-3156-701C-BB9B087AD80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27" b="13073"/>
          <a:stretch/>
        </p:blipFill>
        <p:spPr bwMode="auto">
          <a:xfrm>
            <a:off x="5567228" y="5549208"/>
            <a:ext cx="6501765" cy="7416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73" name="Titel 12"/>
          <p:cNvSpPr>
            <a:spLocks noGrp="1"/>
          </p:cNvSpPr>
          <p:nvPr>
            <p:ph type="title" idx="4294967295"/>
          </p:nvPr>
        </p:nvSpPr>
        <p:spPr>
          <a:xfrm>
            <a:off x="850688" y="653853"/>
            <a:ext cx="10058400" cy="741681"/>
          </a:xfrm>
        </p:spPr>
        <p:txBody>
          <a:bodyPr>
            <a:normAutofit/>
          </a:bodyPr>
          <a:lstStyle/>
          <a:p>
            <a:r>
              <a:rPr lang="nl-NL" sz="4000" dirty="0">
                <a:solidFill>
                  <a:srgbClr val="0070C0"/>
                </a:solidFill>
                <a:cs typeface="Arial"/>
              </a:rPr>
              <a:t>Vragen?</a:t>
            </a:r>
          </a:p>
        </p:txBody>
      </p:sp>
      <p:sp>
        <p:nvSpPr>
          <p:cNvPr id="169" name="Kader 169"/>
          <p:cNvSpPr/>
          <p:nvPr/>
        </p:nvSpPr>
        <p:spPr>
          <a:xfrm>
            <a:off x="850688" y="1500000"/>
            <a:ext cx="10490000" cy="3600000"/>
          </a:xfrm>
          <a:prstGeom prst="roundRect">
            <a:avLst>
              <a:gd name="adj" fmla="val 7000"/>
            </a:avLst>
          </a:prstGeom>
          <a:solidFill>
            <a:srgbClr val="DEEBF7"/>
          </a:solidFill>
          <a:ln>
            <a:noFill/>
          </a:ln>
        </p:spPr>
        <p:txBody>
          <a:bodyPr wrap="square" lIns="91440" tIns="91440" rIns="91440" bIns="91440" rtlCol="0" anchor="t">
            <a:noAutofit/>
          </a:bodyPr>
          <a:lstStyle/>
          <a:p>
            <a:endParaRPr lang="nl-NL"/>
          </a:p>
        </p:txBody>
      </p:sp>
      <p:sp>
        <p:nvSpPr>
          <p:cNvPr id="170" name="Badge 170"/>
          <p:cNvSpPr/>
          <p:nvPr/>
        </p:nvSpPr>
        <p:spPr>
          <a:xfrm>
            <a:off x="5345688" y="1850000"/>
            <a:ext cx="1500000" cy="15000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spcAft>
                <a:spcPts val="0"/>
              </a:spcAft>
              <a:buNone/>
            </a:pPr>
            <a:r>
              <a:rPr lang="nl-NL" sz="7200" b="1" dirty="0">
                <a:solidFill>
                  <a:srgbClr val="FFFFFF"/>
                </a:solidFill>
                <a:cs typeface="Arial"/>
              </a:rPr>
              <a:t>?</a:t>
            </a:r>
          </a:p>
        </p:txBody>
      </p:sp>
      <p:sp>
        <p:nvSpPr>
          <p:cNvPr id="171" name="Tekstvak 171"/>
          <p:cNvSpPr txBox="1"/>
          <p:nvPr/>
        </p:nvSpPr>
        <p:spPr>
          <a:xfrm>
            <a:off x="850688" y="3550000"/>
            <a:ext cx="10490000" cy="70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91440" rIns="91440" bIns="91440" rtlCol="0" anchor="ctr">
            <a:noAutofit/>
          </a:bodyPr>
          <a:lstStyle/>
          <a:p>
            <a:pPr marL="0" indent="0" algn="ctr">
              <a:spcAft>
                <a:spcPts val="0"/>
              </a:spcAft>
              <a:buNone/>
            </a:pPr>
            <a:r>
              <a:rPr lang="nl-NL" sz="3200" b="1" dirty="0">
                <a:solidFill>
                  <a:srgbClr val="215E99"/>
                </a:solidFill>
                <a:cs typeface="Arial"/>
              </a:rPr>
              <a:t>Zijn er nog vragen?</a:t>
            </a:r>
          </a:p>
        </p:txBody>
      </p:sp>
      <p:sp>
        <p:nvSpPr>
          <p:cNvPr id="172" name="Tekstvak 172"/>
          <p:cNvSpPr txBox="1"/>
          <p:nvPr/>
        </p:nvSpPr>
        <p:spPr>
          <a:xfrm>
            <a:off x="850688" y="4250000"/>
            <a:ext cx="10490000" cy="60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91440" rIns="91440" bIns="91440" rtlCol="0" anchor="t">
            <a:noAutofit/>
          </a:bodyPr>
          <a:lstStyle/>
          <a:p>
            <a:pPr marL="0" indent="0" algn="ctr">
              <a:spcAft>
                <a:spcPts val="0"/>
              </a:spcAft>
              <a:buNone/>
            </a:pPr>
            <a:endParaRPr lang="nl-NL" sz="1800" dirty="0">
              <a:solidFill>
                <a:srgbClr val="262626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35304737"/>
      </p:ext>
    </p:extLst>
  </p:cSld>
  <p:clrMapOvr>
    <a:masterClrMapping/>
  </p:clrMapOvr>
</p:sld>
</file>

<file path=ppt/theme/theme1.xml><?xml version="1.0" encoding="utf-8"?>
<a:theme xmlns:a="http://schemas.openxmlformats.org/drawingml/2006/main" name="Terugblik">
  <a:themeElements>
    <a:clrScheme name="Terugblik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Terugblik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rugblik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8133DB408B0724BBB3D36A10F4C7D5C" ma:contentTypeVersion="15" ma:contentTypeDescription="Een nieuw document maken." ma:contentTypeScope="" ma:versionID="dca507199c24bd92c08bb8f79011d4c0">
  <xsd:schema xmlns:xsd="http://www.w3.org/2001/XMLSchema" xmlns:xs="http://www.w3.org/2001/XMLSchema" xmlns:p="http://schemas.microsoft.com/office/2006/metadata/properties" xmlns:ns2="73917afc-fdb3-4268-8341-4e2bbc340ca1" xmlns:ns3="4b0d682d-9f02-4f1a-9221-12c9c4a404e0" targetNamespace="http://schemas.microsoft.com/office/2006/metadata/properties" ma:root="true" ma:fieldsID="81ee9b183475b9364ec223a33f59f95b" ns2:_="" ns3:_="">
    <xsd:import namespace="73917afc-fdb3-4268-8341-4e2bbc340ca1"/>
    <xsd:import namespace="4b0d682d-9f02-4f1a-9221-12c9c4a404e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917afc-fdb3-4268-8341-4e2bbc340ca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4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Afbeeldingtags" ma:readOnly="false" ma:fieldId="{5cf76f15-5ced-4ddc-b409-7134ff3c332f}" ma:taxonomyMulti="true" ma:sspId="ec3a491b-2193-4886-84e1-70fddd01a5e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2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0d682d-9f02-4f1a-9221-12c9c4a404e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7" nillable="true" ma:displayName="Taxonomy Catch All Column" ma:hidden="true" ma:list="{74ba76d8-d4bd-4e71-b3ed-e79b79d6b15b}" ma:internalName="TaxCatchAll" ma:showField="CatchAllData" ma:web="4b0d682d-9f02-4f1a-9221-12c9c4a404e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3917afc-fdb3-4268-8341-4e2bbc340ca1">
      <Terms xmlns="http://schemas.microsoft.com/office/infopath/2007/PartnerControls"/>
    </lcf76f155ced4ddcb4097134ff3c332f>
    <TaxCatchAll xmlns="4b0d682d-9f02-4f1a-9221-12c9c4a404e0" xsi:nil="true"/>
  </documentManagement>
</p:properties>
</file>

<file path=customXml/itemProps1.xml><?xml version="1.0" encoding="utf-8"?>
<ds:datastoreItem xmlns:ds="http://schemas.openxmlformats.org/officeDocument/2006/customXml" ds:itemID="{AD4AB5F6-B829-4B4A-941A-51503A5FC09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3917afc-fdb3-4268-8341-4e2bbc340ca1"/>
    <ds:schemaRef ds:uri="4b0d682d-9f02-4f1a-9221-12c9c4a404e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2ACE046-CE7A-4F32-B2F7-ECD1B6C7F72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9CF7F50-88AA-4D43-9728-F7C5FFEA9B4C}">
  <ds:schemaRefs>
    <ds:schemaRef ds:uri="http://schemas.microsoft.com/office/2006/metadata/properties"/>
    <ds:schemaRef ds:uri="http://schemas.microsoft.com/office/2006/documentManagement/types"/>
    <ds:schemaRef ds:uri="73917afc-fdb3-4268-8341-4e2bbc340ca1"/>
    <ds:schemaRef ds:uri="http://purl.org/dc/elements/1.1/"/>
    <ds:schemaRef ds:uri="http://schemas.openxmlformats.org/package/2006/metadata/core-properties"/>
    <ds:schemaRef ds:uri="http://purl.org/dc/dcmitype/"/>
    <ds:schemaRef ds:uri="4b0d682d-9f02-4f1a-9221-12c9c4a404e0"/>
    <ds:schemaRef ds:uri="http://www.w3.org/XML/1998/namespace"/>
    <ds:schemaRef ds:uri="http://schemas.microsoft.com/office/infopath/2007/PartnerControl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0</TotalTime>
  <Words>1342</Words>
  <Application>Microsoft Office PowerPoint</Application>
  <PresentationFormat>Breedbeeld</PresentationFormat>
  <Paragraphs>208</Paragraphs>
  <Slides>15</Slides>
  <Notes>14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Wingdings</vt:lpstr>
      <vt:lpstr>Terugblik</vt:lpstr>
      <vt:lpstr>Inlichtingenbijeenkomst Inkoop Wmo Beschermd Wonen &amp; Safehouse  </vt:lpstr>
      <vt:lpstr>Disclaimer over vragen</vt:lpstr>
      <vt:lpstr>Er zijn twee Wmo aanbestedingen gepubliceerd</vt:lpstr>
      <vt:lpstr>Voorlopige planning</vt:lpstr>
      <vt:lpstr>Aandachtspunten bij inschrijven op een aanbesteding</vt:lpstr>
      <vt:lpstr>Het beoordelingsproces</vt:lpstr>
      <vt:lpstr>Wanneer kom je in aanmerking voor een overeenkomst?</vt:lpstr>
      <vt:lpstr>Wat is een UEA en hoe vul je het in?</vt:lpstr>
      <vt:lpstr>Let op juist gebruik van ‘ja’ en ‘nee’ Voorbeeld</vt:lpstr>
      <vt:lpstr>Aan te leveren bewijsmiddelen</vt:lpstr>
      <vt:lpstr>Indienen van UEA bij een samenwerking</vt:lpstr>
      <vt:lpstr>Gunning en capaciteitsverdeling</vt:lpstr>
      <vt:lpstr>Capaciteit en aantal aanbieders</vt:lpstr>
      <vt:lpstr>Tips &amp; Tricks bij inschrijven</vt:lpstr>
      <vt:lpstr>Vragen?</vt:lpstr>
    </vt:vector>
  </TitlesOfParts>
  <Company>ICT Samen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Liebeton - Schoch, Hester</dc:creator>
  <cp:lastModifiedBy>Willem Busch</cp:lastModifiedBy>
  <cp:revision>16</cp:revision>
  <cp:lastPrinted>2024-04-18T19:08:32Z</cp:lastPrinted>
  <dcterms:created xsi:type="dcterms:W3CDTF">2023-03-19T21:25:21Z</dcterms:created>
  <dcterms:modified xsi:type="dcterms:W3CDTF">2026-10-19T12:32:41Z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0x010100C8133DB408B0724BBB3D36A10F4C7D5C</vt:lpwstr>
  </property>
  <property fmtid="{D5CDD505-2E9C-101B-9397-08002B2CF9AE}" pid="3" name="MediaServiceImageTags">
    <vt:lpwstr/>
  </property>
  <property fmtid="{D5CDD505-2E9C-101B-9397-08002B2CF9AE}" pid="4" name="Classificatie">
    <vt:lpwstr>3;#6.0 - Sociaal Domein|090b5ec7-64f8-4d38-97d0-5f2bb981684b</vt:lpwstr>
  </property>
  <property fmtid="{D5CDD505-2E9C-101B-9397-08002B2CF9AE}" pid="5" name="Documentstatus">
    <vt:lpwstr/>
  </property>
  <property fmtid="{D5CDD505-2E9C-101B-9397-08002B2CF9AE}" pid="6" name="Documenttype">
    <vt:lpwstr/>
  </property>
  <property fmtid="{D5CDD505-2E9C-101B-9397-08002B2CF9AE}" pid="7" name="Project">
    <vt:lpwstr>6;#Herontwerp beschermd wonen|a581430b-0540-4749-b926-5384d2b9a8c4</vt:lpwstr>
  </property>
  <property fmtid="{D5CDD505-2E9C-101B-9397-08002B2CF9AE}" pid="8" name="Organisatie">
    <vt:lpwstr>11;#DEV-BS-JOO|dfb452e8-9f66-455f-ac5e-d5529b00252d</vt:lpwstr>
  </property>
  <property fmtid="{D5CDD505-2E9C-101B-9397-08002B2CF9AE}" pid="9" name="Vertrouwelijkheid">
    <vt:lpwstr>7;#Vertrouwelijk|0f064123-b7de-4c6e-a147-f08c0e2b2389</vt:lpwstr>
  </property>
  <property fmtid="{D5CDD505-2E9C-101B-9397-08002B2CF9AE}" pid="10" name="Documenttaal">
    <vt:lpwstr>2;#Nederlands|519689bf-6b82-4ac4-acfb-f627d324f32a</vt:lpwstr>
  </property>
  <property fmtid="{D5CDD505-2E9C-101B-9397-08002B2CF9AE}" pid="11" name="Identificatiekenmerk">
    <vt:lpwstr>4;#NL-DvGD|e13875df-7832-4475-b0b1-827f938ffd5f</vt:lpwstr>
  </property>
</Properties>
</file>