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drawings/drawing3.xml" ContentType="application/vnd.openxmlformats-officedocument.drawingml.chartshapes+xml"/>
  <Override PartName="/ppt/drawings/drawing4.xml" ContentType="application/vnd.openxmlformats-officedocument.drawingml.chartshapes+xml"/>
  <Override PartName="/ppt/drawings/drawing1.xml" ContentType="application/vnd.openxmlformats-officedocument.drawingml.chartshapes+xml"/>
  <Override PartName="/ppt/drawings/drawing2.xml" ContentType="application/vnd.openxmlformats-officedocument.drawingml.chartshapes+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5.xml" ContentType="application/vnd.openxmlformats-officedocument.drawingml.chart+xml"/>
  <Override PartName="/ppt/charts/colors4.xml" ContentType="application/vnd.ms-office.chartcolorstyle+xml"/>
  <Override PartName="/ppt/charts/style4.xml" ContentType="application/vnd.ms-office.chartstyle+xml"/>
  <Override PartName="/ppt/charts/chart4.xml" ContentType="application/vnd.openxmlformats-officedocument.drawingml.chart+xml"/>
  <Override PartName="/ppt/charts/colors3.xml" ContentType="application/vnd.ms-office.chartcolorstyle+xml"/>
  <Override PartName="/ppt/charts/style3.xml" ContentType="application/vnd.ms-office.chartstyle+xml"/>
  <Override PartName="/ppt/charts/chart3.xml" ContentType="application/vnd.openxmlformats-officedocument.drawingml.chart+xml"/>
  <Override PartName="/ppt/charts/colors2.xml" ContentType="application/vnd.ms-office.chartcolorstyle+xml"/>
  <Override PartName="/ppt/charts/style2.xml" ContentType="application/vnd.ms-office.chartstyle+xml"/>
  <Override PartName="/ppt/charts/colors5.xml" ContentType="application/vnd.ms-office.chartcolorstyle+xml"/>
  <Override PartName="/ppt/charts/style6.xml" ContentType="application/vnd.ms-office.chart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style5.xml" ContentType="application/vnd.ms-office.chart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6.xml" ContentType="application/vnd.openxmlformats-officedocument.drawingml.chart+xml"/>
  <Override PartName="/ppt/charts/colors6.xml" ContentType="application/vnd.ms-office.chartcolorstyl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72" r:id="rId3"/>
    <p:sldId id="282" r:id="rId4"/>
    <p:sldId id="258" r:id="rId5"/>
    <p:sldId id="260" r:id="rId6"/>
    <p:sldId id="273" r:id="rId7"/>
    <p:sldId id="264" r:id="rId8"/>
    <p:sldId id="266" r:id="rId9"/>
  </p:sldIdLst>
  <p:sldSz cx="12192000" cy="6858000"/>
  <p:notesSz cx="6797675"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262405-EDF1-0A0D-8A40-EA22D822DAEA}" name="Silvia Larue-Greven" initials="SLG" userId="S::s.greven@heerlen.nl::ab76c99a-4c06-4424-8b14-fbebe8e759e1" providerId="AD"/>
  <p188:author id="{2BA31A6D-6848-D991-E8AF-48C080AFA1F0}" name="Zuiderveld, Suzanne" initials="ZS" userId="S::s.zuiderveld@heerlen.nl::50e6e5f9-de0c-4320-8a26-d453417a8d7e" providerId="AD"/>
  <p188:author id="{EBCDFD94-55F8-9414-423D-379E65F76EBE}" name="Pascal Pletzers" initials="PP" userId="S::p.pletzers@heerlen.nl::8d0e7963-58e0-4174-a983-d096f9dcd73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8D230F3-CF80-4859-8CE7-A43EE81993B5}" styleName="Stijl, licht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4007" autoAdjust="0"/>
  </p:normalViewPr>
  <p:slideViewPr>
    <p:cSldViewPr snapToGrid="0">
      <p:cViewPr varScale="1">
        <p:scale>
          <a:sx n="65" d="100"/>
          <a:sy n="65" d="100"/>
        </p:scale>
        <p:origin x="816" y="102"/>
      </p:cViewPr>
      <p:guideLst/>
    </p:cSldViewPr>
  </p:slideViewPr>
  <p:notesTextViewPr>
    <p:cViewPr>
      <p:scale>
        <a:sx n="1" d="1"/>
        <a:sy n="1" d="1"/>
      </p:scale>
      <p:origin x="0" y="0"/>
    </p:cViewPr>
  </p:notesTextViewPr>
  <p:notesViewPr>
    <p:cSldViewPr snapToGrid="0">
      <p:cViewPr varScale="1">
        <p:scale>
          <a:sx n="47" d="100"/>
          <a:sy n="47" d="100"/>
        </p:scale>
        <p:origin x="2630"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Map4"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Map2"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3.xml"/></Relationships>
</file>

<file path=ppt/charts/_rels/chart8.xml.rels><?xml version="1.0" encoding="UTF-8" standalone="yes"?>
<Relationships xmlns="http://schemas.openxmlformats.org/package/2006/relationships"><Relationship Id="rId3" Type="http://schemas.openxmlformats.org/officeDocument/2006/relationships/oleObject" Target="file:///\\hln\data\HLNProces_Int\P&amp;O%20Algemeen\Ziekteverzuim\Vanaf%202022\3.%20Verzuimcijfers\Managementletter%20Ziekteverzuim\Managementletter%202025\hele%20jaar%202025\cognos%20verzuimcijfers%20hele%20jaar%202025%20incl.%20verzuim%20langer%20dan%202%20jaar.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2451061967646893"/>
          <c:y val="0.20414840041265195"/>
          <c:w val="0.73001519424351802"/>
          <c:h val="0.59212717814178284"/>
        </c:manualLayout>
      </c:layout>
      <c:barChart>
        <c:barDir val="bar"/>
        <c:grouping val="clustered"/>
        <c:varyColors val="0"/>
        <c:ser>
          <c:idx val="0"/>
          <c:order val="0"/>
          <c:tx>
            <c:strRef>
              <c:f>Blad1!$B$1</c:f>
              <c:strCache>
                <c:ptCount val="1"/>
                <c:pt idx="0">
                  <c:v>Kolom1</c:v>
                </c:pt>
              </c:strCache>
            </c:strRef>
          </c:tx>
          <c:spPr>
            <a:solidFill>
              <a:schemeClr val="accent6">
                <a:alpha val="70000"/>
              </a:schemeClr>
            </a:solidFill>
            <a:ln>
              <a:noFill/>
            </a:ln>
            <a:effectLst/>
          </c:spPr>
          <c:invertIfNegative val="0"/>
          <c:dLbls>
            <c:dLbl>
              <c:idx val="0"/>
              <c:tx>
                <c:rich>
                  <a:bodyPr/>
                  <a:lstStyle/>
                  <a:p>
                    <a:r>
                      <a:rPr lang="en-US" dirty="0"/>
                      <a:t>8,0%</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38D7-432D-B756-A0AAAE5B3785}"/>
                </c:ext>
              </c:extLst>
            </c:dLbl>
            <c:dLbl>
              <c:idx val="1"/>
              <c:tx>
                <c:rich>
                  <a:bodyPr/>
                  <a:lstStyle/>
                  <a:p>
                    <a:r>
                      <a:rPr lang="en-US"/>
                      <a:t>7,5%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8D7-432D-B756-A0AAAE5B3785}"/>
                </c:ext>
              </c:extLst>
            </c:dLbl>
            <c:dLbl>
              <c:idx val="2"/>
              <c:tx>
                <c:rich>
                  <a:bodyPr/>
                  <a:lstStyle/>
                  <a:p>
                    <a:r>
                      <a:rPr lang="en-US"/>
                      <a:t>6,6%</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8D7-432D-B756-A0AAAE5B3785}"/>
                </c:ext>
              </c:extLst>
            </c:dLbl>
            <c:dLbl>
              <c:idx val="3"/>
              <c:tx>
                <c:rich>
                  <a:bodyPr/>
                  <a:lstStyle/>
                  <a:p>
                    <a:r>
                      <a:rPr lang="en-US" dirty="0"/>
                      <a:t>7,3%</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8D7-432D-B756-A0AAAE5B378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nl-N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Blad1!$A$2:$A$5</c:f>
              <c:numCache>
                <c:formatCode>General</c:formatCode>
                <c:ptCount val="4"/>
                <c:pt idx="0">
                  <c:v>2022</c:v>
                </c:pt>
                <c:pt idx="1">
                  <c:v>2023</c:v>
                </c:pt>
                <c:pt idx="2">
                  <c:v>2024</c:v>
                </c:pt>
                <c:pt idx="3">
                  <c:v>2025</c:v>
                </c:pt>
              </c:numCache>
            </c:numRef>
          </c:cat>
          <c:val>
            <c:numRef>
              <c:f>Blad1!$B$2:$B$5</c:f>
              <c:numCache>
                <c:formatCode>0.0%</c:formatCode>
                <c:ptCount val="4"/>
                <c:pt idx="0">
                  <c:v>7.9699999999999993E-2</c:v>
                </c:pt>
                <c:pt idx="1">
                  <c:v>7.4700000000000003E-2</c:v>
                </c:pt>
                <c:pt idx="2">
                  <c:v>6.6299999999999998E-2</c:v>
                </c:pt>
                <c:pt idx="3">
                  <c:v>7.3200000000000001E-2</c:v>
                </c:pt>
              </c:numCache>
            </c:numRef>
          </c:val>
          <c:extLst>
            <c:ext xmlns:c16="http://schemas.microsoft.com/office/drawing/2014/chart" uri="{C3380CC4-5D6E-409C-BE32-E72D297353CC}">
              <c16:uniqueId val="{00000000-B6DF-4481-9304-00049E65130F}"/>
            </c:ext>
          </c:extLst>
        </c:ser>
        <c:dLbls>
          <c:dLblPos val="inEnd"/>
          <c:showLegendKey val="0"/>
          <c:showVal val="1"/>
          <c:showCatName val="0"/>
          <c:showSerName val="0"/>
          <c:showPercent val="0"/>
          <c:showBubbleSize val="0"/>
        </c:dLbls>
        <c:gapWidth val="50"/>
        <c:axId val="536793192"/>
        <c:axId val="536793976"/>
        <c:extLst/>
      </c:barChart>
      <c:catAx>
        <c:axId val="536793192"/>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36793976"/>
        <c:crosses val="autoZero"/>
        <c:auto val="1"/>
        <c:lblAlgn val="ctr"/>
        <c:lblOffset val="100"/>
        <c:noMultiLvlLbl val="0"/>
      </c:catAx>
      <c:valAx>
        <c:axId val="536793976"/>
        <c:scaling>
          <c:orientation val="minMax"/>
        </c:scaling>
        <c:delete val="0"/>
        <c:axPos val="b"/>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36793192"/>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8.1607663379999099E-2"/>
          <c:y val="3.2130660808282946E-2"/>
          <c:w val="0.91839233662000086"/>
          <c:h val="0.7034212072888183"/>
        </c:manualLayout>
      </c:layout>
      <c:barChart>
        <c:barDir val="col"/>
        <c:grouping val="stacked"/>
        <c:varyColors val="0"/>
        <c:ser>
          <c:idx val="0"/>
          <c:order val="0"/>
          <c:tx>
            <c:strRef>
              <c:f>Blad1!$B$1</c:f>
              <c:strCache>
                <c:ptCount val="1"/>
                <c:pt idx="0">
                  <c:v>Kort verzuim 1-7 dgn</c:v>
                </c:pt>
              </c:strCache>
            </c:strRef>
          </c:tx>
          <c:spPr>
            <a:solidFill>
              <a:schemeClr val="accent6">
                <a:tint val="54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Blad1!$A$2:$A$6</c:f>
              <c:numCache>
                <c:formatCode>General</c:formatCode>
                <c:ptCount val="5"/>
                <c:pt idx="0">
                  <c:v>2021</c:v>
                </c:pt>
                <c:pt idx="1">
                  <c:v>2022</c:v>
                </c:pt>
                <c:pt idx="2">
                  <c:v>2023</c:v>
                </c:pt>
                <c:pt idx="3">
                  <c:v>2024</c:v>
                </c:pt>
                <c:pt idx="4">
                  <c:v>2025</c:v>
                </c:pt>
              </c:numCache>
            </c:numRef>
          </c:cat>
          <c:val>
            <c:numRef>
              <c:f>Blad1!$B$2:$B$6</c:f>
              <c:numCache>
                <c:formatCode>0.0%</c:formatCode>
                <c:ptCount val="5"/>
                <c:pt idx="0">
                  <c:v>9.7000000000000003E-3</c:v>
                </c:pt>
                <c:pt idx="1">
                  <c:v>1.4E-2</c:v>
                </c:pt>
                <c:pt idx="2">
                  <c:v>1.2E-2</c:v>
                </c:pt>
                <c:pt idx="3">
                  <c:v>7.0000000000000001E-3</c:v>
                </c:pt>
                <c:pt idx="4">
                  <c:v>7.0000000000000001E-3</c:v>
                </c:pt>
              </c:numCache>
            </c:numRef>
          </c:val>
          <c:extLst>
            <c:ext xmlns:c16="http://schemas.microsoft.com/office/drawing/2014/chart" uri="{C3380CC4-5D6E-409C-BE32-E72D297353CC}">
              <c16:uniqueId val="{00000000-72B4-4FB3-802F-87400FECAE72}"/>
            </c:ext>
          </c:extLst>
        </c:ser>
        <c:ser>
          <c:idx val="1"/>
          <c:order val="1"/>
          <c:tx>
            <c:strRef>
              <c:f>Blad1!$C$1</c:f>
              <c:strCache>
                <c:ptCount val="1"/>
                <c:pt idx="0">
                  <c:v>Middellang verzuim 8-42 dgn</c:v>
                </c:pt>
              </c:strCache>
            </c:strRef>
          </c:tx>
          <c:spPr>
            <a:solidFill>
              <a:schemeClr val="accent6">
                <a:tint val="77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Blad1!$A$2:$A$6</c:f>
              <c:numCache>
                <c:formatCode>General</c:formatCode>
                <c:ptCount val="5"/>
                <c:pt idx="0">
                  <c:v>2021</c:v>
                </c:pt>
                <c:pt idx="1">
                  <c:v>2022</c:v>
                </c:pt>
                <c:pt idx="2">
                  <c:v>2023</c:v>
                </c:pt>
                <c:pt idx="3">
                  <c:v>2024</c:v>
                </c:pt>
                <c:pt idx="4">
                  <c:v>2025</c:v>
                </c:pt>
              </c:numCache>
            </c:numRef>
          </c:cat>
          <c:val>
            <c:numRef>
              <c:f>Blad1!$C$2:$C$6</c:f>
              <c:numCache>
                <c:formatCode>0.0%</c:formatCode>
                <c:ptCount val="5"/>
                <c:pt idx="0">
                  <c:v>1.43E-2</c:v>
                </c:pt>
                <c:pt idx="1">
                  <c:v>1.4999999999999999E-2</c:v>
                </c:pt>
                <c:pt idx="2">
                  <c:v>1.2999999999999999E-2</c:v>
                </c:pt>
                <c:pt idx="3">
                  <c:v>6.0000000000000001E-3</c:v>
                </c:pt>
                <c:pt idx="4">
                  <c:v>5.0000000000000001E-3</c:v>
                </c:pt>
              </c:numCache>
            </c:numRef>
          </c:val>
          <c:extLst>
            <c:ext xmlns:c16="http://schemas.microsoft.com/office/drawing/2014/chart" uri="{C3380CC4-5D6E-409C-BE32-E72D297353CC}">
              <c16:uniqueId val="{00000001-72B4-4FB3-802F-87400FECAE72}"/>
            </c:ext>
          </c:extLst>
        </c:ser>
        <c:ser>
          <c:idx val="2"/>
          <c:order val="2"/>
          <c:tx>
            <c:strRef>
              <c:f>Blad1!$D$1</c:f>
              <c:strCache>
                <c:ptCount val="1"/>
                <c:pt idx="0">
                  <c:v>Lang verzuim 43-365 dgn</c:v>
                </c:pt>
              </c:strCache>
            </c:strRef>
          </c:tx>
          <c:spPr>
            <a:solidFill>
              <a:schemeClr val="accent6">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Blad1!$A$2:$A$6</c:f>
              <c:numCache>
                <c:formatCode>General</c:formatCode>
                <c:ptCount val="5"/>
                <c:pt idx="0">
                  <c:v>2021</c:v>
                </c:pt>
                <c:pt idx="1">
                  <c:v>2022</c:v>
                </c:pt>
                <c:pt idx="2">
                  <c:v>2023</c:v>
                </c:pt>
                <c:pt idx="3">
                  <c:v>2024</c:v>
                </c:pt>
                <c:pt idx="4">
                  <c:v>2025</c:v>
                </c:pt>
              </c:numCache>
            </c:numRef>
          </c:cat>
          <c:val>
            <c:numRef>
              <c:f>Blad1!$D$2:$D$6</c:f>
              <c:numCache>
                <c:formatCode>0.0%</c:formatCode>
                <c:ptCount val="5"/>
                <c:pt idx="0">
                  <c:v>3.9199999999999999E-2</c:v>
                </c:pt>
                <c:pt idx="1">
                  <c:v>3.7999999999999999E-2</c:v>
                </c:pt>
                <c:pt idx="2">
                  <c:v>3.7999999999999999E-2</c:v>
                </c:pt>
                <c:pt idx="3">
                  <c:v>3.5000000000000003E-2</c:v>
                </c:pt>
                <c:pt idx="4">
                  <c:v>3.7999999999999999E-2</c:v>
                </c:pt>
              </c:numCache>
            </c:numRef>
          </c:val>
          <c:extLst>
            <c:ext xmlns:c16="http://schemas.microsoft.com/office/drawing/2014/chart" uri="{C3380CC4-5D6E-409C-BE32-E72D297353CC}">
              <c16:uniqueId val="{00000002-72B4-4FB3-802F-87400FECAE72}"/>
            </c:ext>
          </c:extLst>
        </c:ser>
        <c:ser>
          <c:idx val="3"/>
          <c:order val="3"/>
          <c:tx>
            <c:strRef>
              <c:f>Blad1!$E$1</c:f>
              <c:strCache>
                <c:ptCount val="1"/>
                <c:pt idx="0">
                  <c:v>Extra lang verzuim 365-730 dgn</c:v>
                </c:pt>
              </c:strCache>
            </c:strRef>
          </c:tx>
          <c:spPr>
            <a:solidFill>
              <a:schemeClr val="accent6">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Blad1!$A$2:$A$6</c:f>
              <c:numCache>
                <c:formatCode>General</c:formatCode>
                <c:ptCount val="5"/>
                <c:pt idx="0">
                  <c:v>2021</c:v>
                </c:pt>
                <c:pt idx="1">
                  <c:v>2022</c:v>
                </c:pt>
                <c:pt idx="2">
                  <c:v>2023</c:v>
                </c:pt>
                <c:pt idx="3">
                  <c:v>2024</c:v>
                </c:pt>
                <c:pt idx="4">
                  <c:v>2025</c:v>
                </c:pt>
              </c:numCache>
            </c:numRef>
          </c:cat>
          <c:val>
            <c:numRef>
              <c:f>Blad1!$E$2:$E$6</c:f>
              <c:numCache>
                <c:formatCode>0.0%</c:formatCode>
                <c:ptCount val="5"/>
                <c:pt idx="0">
                  <c:v>1.0999999999999999E-2</c:v>
                </c:pt>
                <c:pt idx="1">
                  <c:v>0.01</c:v>
                </c:pt>
                <c:pt idx="2">
                  <c:v>0.01</c:v>
                </c:pt>
                <c:pt idx="3">
                  <c:v>1.4999999999999999E-2</c:v>
                </c:pt>
                <c:pt idx="4">
                  <c:v>1.7999999999999999E-2</c:v>
                </c:pt>
              </c:numCache>
            </c:numRef>
          </c:val>
          <c:extLst>
            <c:ext xmlns:c16="http://schemas.microsoft.com/office/drawing/2014/chart" uri="{C3380CC4-5D6E-409C-BE32-E72D297353CC}">
              <c16:uniqueId val="{00000003-72B4-4FB3-802F-87400FECAE72}"/>
            </c:ext>
          </c:extLst>
        </c:ser>
        <c:ser>
          <c:idx val="4"/>
          <c:order val="4"/>
          <c:tx>
            <c:strRef>
              <c:f>Blad1!$F$1</c:f>
              <c:strCache>
                <c:ptCount val="1"/>
                <c:pt idx="0">
                  <c:v> Extreem lang verzuim</c:v>
                </c:pt>
              </c:strCache>
            </c:strRef>
          </c:tx>
          <c:spPr>
            <a:solidFill>
              <a:schemeClr val="accent6">
                <a:shade val="53000"/>
                <a:alpha val="70000"/>
              </a:schemeClr>
            </a:solidFill>
            <a:ln>
              <a:noFill/>
            </a:ln>
            <a:effectLst/>
          </c:spPr>
          <c:invertIfNegative val="0"/>
          <c:dLbls>
            <c:dLbl>
              <c:idx val="0"/>
              <c:layout>
                <c:manualLayout>
                  <c:x val="-1.9275010692318747E-3"/>
                  <c:y val="-3.042883434973854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097-4E88-B129-3B340B6347F0}"/>
                </c:ext>
              </c:extLst>
            </c:dLbl>
            <c:dLbl>
              <c:idx val="1"/>
              <c:layout>
                <c:manualLayout>
                  <c:x val="0"/>
                  <c:y val="-1.738790534270772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097-4E88-B129-3B340B6347F0}"/>
                </c:ext>
              </c:extLst>
            </c:dLbl>
            <c:dLbl>
              <c:idx val="2"/>
              <c:layout>
                <c:manualLayout>
                  <c:x val="1.9275010692318924E-3"/>
                  <c:y val="-3.04288343497385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097-4E88-B129-3B340B6347F0}"/>
                </c:ext>
              </c:extLst>
            </c:dLbl>
            <c:dLbl>
              <c:idx val="3"/>
              <c:layout>
                <c:manualLayout>
                  <c:x val="-1.9275010692318924E-3"/>
                  <c:y val="-4.34697633567693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097-4E88-B129-3B340B6347F0}"/>
                </c:ext>
              </c:extLst>
            </c:dLbl>
            <c:dLbl>
              <c:idx val="4"/>
              <c:layout>
                <c:manualLayout>
                  <c:x val="-3.8550021384637849E-3"/>
                  <c:y val="-2.608185801406161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097-4E88-B129-3B340B6347F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Blad1!$A$2:$A$6</c:f>
              <c:numCache>
                <c:formatCode>General</c:formatCode>
                <c:ptCount val="5"/>
                <c:pt idx="0">
                  <c:v>2021</c:v>
                </c:pt>
                <c:pt idx="1">
                  <c:v>2022</c:v>
                </c:pt>
                <c:pt idx="2">
                  <c:v>2023</c:v>
                </c:pt>
                <c:pt idx="3">
                  <c:v>2024</c:v>
                </c:pt>
                <c:pt idx="4">
                  <c:v>2025</c:v>
                </c:pt>
              </c:numCache>
            </c:numRef>
          </c:cat>
          <c:val>
            <c:numRef>
              <c:f>Blad1!$F$2:$F$6</c:f>
              <c:numCache>
                <c:formatCode>0.0%</c:formatCode>
                <c:ptCount val="5"/>
                <c:pt idx="0">
                  <c:v>3.0000000000000001E-3</c:v>
                </c:pt>
                <c:pt idx="1">
                  <c:v>4.0000000000000001E-3</c:v>
                </c:pt>
                <c:pt idx="2">
                  <c:v>5.0000000000000001E-3</c:v>
                </c:pt>
                <c:pt idx="3">
                  <c:v>4.0000000000000001E-3</c:v>
                </c:pt>
                <c:pt idx="4">
                  <c:v>5.0000000000000001E-3</c:v>
                </c:pt>
              </c:numCache>
            </c:numRef>
          </c:val>
          <c:extLst>
            <c:ext xmlns:c16="http://schemas.microsoft.com/office/drawing/2014/chart" uri="{C3380CC4-5D6E-409C-BE32-E72D297353CC}">
              <c16:uniqueId val="{00000000-A097-4E88-B129-3B340B6347F0}"/>
            </c:ext>
          </c:extLst>
        </c:ser>
        <c:dLbls>
          <c:dLblPos val="ctr"/>
          <c:showLegendKey val="0"/>
          <c:showVal val="1"/>
          <c:showCatName val="0"/>
          <c:showSerName val="0"/>
          <c:showPercent val="0"/>
          <c:showBubbleSize val="0"/>
        </c:dLbls>
        <c:gapWidth val="50"/>
        <c:overlap val="100"/>
        <c:axId val="536795544"/>
        <c:axId val="536795936"/>
      </c:barChart>
      <c:catAx>
        <c:axId val="536795544"/>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36795936"/>
        <c:crosses val="autoZero"/>
        <c:auto val="1"/>
        <c:lblAlgn val="ctr"/>
        <c:lblOffset val="100"/>
        <c:noMultiLvlLbl val="0"/>
      </c:catAx>
      <c:valAx>
        <c:axId val="536795936"/>
        <c:scaling>
          <c:orientation val="minMax"/>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36795544"/>
        <c:crosses val="autoZero"/>
        <c:crossBetween val="between"/>
      </c:valAx>
      <c:spPr>
        <a:noFill/>
        <a:ln>
          <a:noFill/>
        </a:ln>
        <a:effectLst/>
      </c:spPr>
    </c:plotArea>
    <c:legend>
      <c:legendPos val="b"/>
      <c:layout>
        <c:manualLayout>
          <c:xMode val="edge"/>
          <c:yMode val="edge"/>
          <c:x val="3.0886206042831325E-2"/>
          <c:y val="0.83151359320037044"/>
          <c:w val="0.91224816136128317"/>
          <c:h val="0.168486406799629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Blad1!$B$1</c:f>
              <c:strCache>
                <c:ptCount val="1"/>
                <c:pt idx="0">
                  <c:v>Verzuimpercentage</c:v>
                </c:pt>
              </c:strCache>
            </c:strRef>
          </c:tx>
          <c:spPr>
            <a:solidFill>
              <a:schemeClr val="accent6"/>
            </a:solidFill>
            <a:ln>
              <a:noFill/>
            </a:ln>
            <a:effectLst/>
          </c:spPr>
          <c:invertIfNegative val="0"/>
          <c:dLbls>
            <c:delete val="1"/>
          </c:dLbls>
          <c:cat>
            <c:strRef>
              <c:f>Blad1!$A$3:$A$14</c:f>
              <c:strCache>
                <c:ptCount val="12"/>
                <c:pt idx="0">
                  <c:v>Januari </c:v>
                </c:pt>
                <c:pt idx="1">
                  <c:v>Februari</c:v>
                </c:pt>
                <c:pt idx="2">
                  <c:v>Maart</c:v>
                </c:pt>
                <c:pt idx="3">
                  <c:v>April</c:v>
                </c:pt>
                <c:pt idx="4">
                  <c:v>Mei</c:v>
                </c:pt>
                <c:pt idx="5">
                  <c:v>Juni</c:v>
                </c:pt>
                <c:pt idx="6">
                  <c:v>Juli</c:v>
                </c:pt>
                <c:pt idx="7">
                  <c:v>Augustus</c:v>
                </c:pt>
                <c:pt idx="8">
                  <c:v>September</c:v>
                </c:pt>
                <c:pt idx="9">
                  <c:v>Oktober</c:v>
                </c:pt>
                <c:pt idx="10">
                  <c:v>November</c:v>
                </c:pt>
                <c:pt idx="11">
                  <c:v>December</c:v>
                </c:pt>
              </c:strCache>
            </c:strRef>
          </c:cat>
          <c:val>
            <c:numRef>
              <c:f>Blad1!$B$3:$B$14</c:f>
              <c:numCache>
                <c:formatCode>0.00%</c:formatCode>
                <c:ptCount val="12"/>
                <c:pt idx="0">
                  <c:v>7.2499999999999995E-2</c:v>
                </c:pt>
                <c:pt idx="1">
                  <c:v>8.0100000000000005E-2</c:v>
                </c:pt>
                <c:pt idx="2">
                  <c:v>7.3700000000000002E-2</c:v>
                </c:pt>
                <c:pt idx="3">
                  <c:v>6.9099999999999995E-2</c:v>
                </c:pt>
                <c:pt idx="4">
                  <c:v>6.6799999999999998E-2</c:v>
                </c:pt>
                <c:pt idx="5">
                  <c:v>6.9099999999999995E-2</c:v>
                </c:pt>
                <c:pt idx="6">
                  <c:v>6.7100000000000007E-2</c:v>
                </c:pt>
                <c:pt idx="7">
                  <c:v>8.5300000000000001E-2</c:v>
                </c:pt>
                <c:pt idx="8">
                  <c:v>7.1099999999999997E-2</c:v>
                </c:pt>
                <c:pt idx="9">
                  <c:v>7.7899999999999997E-2</c:v>
                </c:pt>
                <c:pt idx="10">
                  <c:v>7.9899999999999999E-2</c:v>
                </c:pt>
                <c:pt idx="11">
                  <c:v>8.5900000000000004E-2</c:v>
                </c:pt>
              </c:numCache>
            </c:numRef>
          </c:val>
          <c:extLst>
            <c:ext xmlns:c16="http://schemas.microsoft.com/office/drawing/2014/chart" uri="{C3380CC4-5D6E-409C-BE32-E72D297353CC}">
              <c16:uniqueId val="{00000000-0EA4-4765-9394-C75715DFA645}"/>
            </c:ext>
          </c:extLst>
        </c:ser>
        <c:dLbls>
          <c:dLblPos val="inEnd"/>
          <c:showLegendKey val="0"/>
          <c:showVal val="1"/>
          <c:showCatName val="0"/>
          <c:showSerName val="0"/>
          <c:showPercent val="0"/>
          <c:showBubbleSize val="0"/>
        </c:dLbls>
        <c:gapWidth val="25"/>
        <c:axId val="801261176"/>
        <c:axId val="801262256"/>
      </c:barChart>
      <c:catAx>
        <c:axId val="801261176"/>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801262256"/>
        <c:crosses val="autoZero"/>
        <c:auto val="1"/>
        <c:lblAlgn val="ctr"/>
        <c:lblOffset val="100"/>
        <c:noMultiLvlLbl val="0"/>
      </c:catAx>
      <c:valAx>
        <c:axId val="801262256"/>
        <c:scaling>
          <c:orientation val="minMax"/>
          <c:min val="0"/>
        </c:scaling>
        <c:delete val="0"/>
        <c:axPos val="l"/>
        <c:numFmt formatCode="0.0%" sourceLinked="0"/>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80126117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nl-N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805419672"/>
        <c:axId val="805425072"/>
      </c:barChart>
      <c:catAx>
        <c:axId val="805419672"/>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805425072"/>
        <c:crosses val="autoZero"/>
        <c:auto val="1"/>
        <c:lblAlgn val="ctr"/>
        <c:lblOffset val="100"/>
        <c:noMultiLvlLbl val="0"/>
      </c:catAx>
      <c:valAx>
        <c:axId val="805425072"/>
        <c:scaling>
          <c:orientation val="minMax"/>
        </c:scaling>
        <c:delete val="1"/>
        <c:axPos val="l"/>
        <c:numFmt formatCode="0%" sourceLinked="0"/>
        <c:majorTickMark val="none"/>
        <c:minorTickMark val="none"/>
        <c:tickLblPos val="nextTo"/>
        <c:crossAx val="805419672"/>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nl-NL"/>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03222111799364E-2"/>
          <c:y val="5.2679098565220454E-2"/>
          <c:w val="0.95268237558801372"/>
          <c:h val="0.84987217368340273"/>
        </c:manualLayout>
      </c:layout>
      <c:barChart>
        <c:barDir val="col"/>
        <c:grouping val="clustered"/>
        <c:varyColors val="0"/>
        <c:ser>
          <c:idx val="0"/>
          <c:order val="0"/>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nl-N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Blad1!$A$2:$A$14</c:f>
              <c:strCache>
                <c:ptCount val="13"/>
                <c:pt idx="0">
                  <c:v>man</c:v>
                </c:pt>
                <c:pt idx="1">
                  <c:v>vrouw</c:v>
                </c:pt>
                <c:pt idx="3">
                  <c:v>20-25 jr</c:v>
                </c:pt>
                <c:pt idx="4">
                  <c:v>25-30 jr</c:v>
                </c:pt>
                <c:pt idx="5">
                  <c:v>30-35 jr</c:v>
                </c:pt>
                <c:pt idx="6">
                  <c:v>35-40 jr</c:v>
                </c:pt>
                <c:pt idx="7">
                  <c:v>40-45 jr</c:v>
                </c:pt>
                <c:pt idx="8">
                  <c:v>45-50 jr</c:v>
                </c:pt>
                <c:pt idx="9">
                  <c:v>50-55 jr</c:v>
                </c:pt>
                <c:pt idx="10">
                  <c:v>55-60 jr</c:v>
                </c:pt>
                <c:pt idx="11">
                  <c:v>60-65 jr</c:v>
                </c:pt>
                <c:pt idx="12">
                  <c:v>&gt; 65 jr </c:v>
                </c:pt>
              </c:strCache>
            </c:strRef>
          </c:cat>
          <c:val>
            <c:numRef>
              <c:f>Blad1!$B$2:$B$14</c:f>
              <c:numCache>
                <c:formatCode>0.0%</c:formatCode>
                <c:ptCount val="13"/>
                <c:pt idx="0">
                  <c:v>6.9500000000000006E-2</c:v>
                </c:pt>
                <c:pt idx="1">
                  <c:v>7.6499999999999999E-2</c:v>
                </c:pt>
                <c:pt idx="3">
                  <c:v>7.4800000000000005E-2</c:v>
                </c:pt>
                <c:pt idx="4">
                  <c:v>5.1999999999999998E-2</c:v>
                </c:pt>
                <c:pt idx="5">
                  <c:v>9.9199999999999997E-2</c:v>
                </c:pt>
                <c:pt idx="6">
                  <c:v>7.8600000000000003E-2</c:v>
                </c:pt>
                <c:pt idx="7">
                  <c:v>4.9700000000000001E-2</c:v>
                </c:pt>
                <c:pt idx="8">
                  <c:v>6.4000000000000001E-2</c:v>
                </c:pt>
                <c:pt idx="9">
                  <c:v>6.5299999999999997E-2</c:v>
                </c:pt>
                <c:pt idx="10">
                  <c:v>6.6000000000000003E-2</c:v>
                </c:pt>
                <c:pt idx="11">
                  <c:v>0.10589999999999999</c:v>
                </c:pt>
                <c:pt idx="12">
                  <c:v>8.7800000000000003E-2</c:v>
                </c:pt>
              </c:numCache>
            </c:numRef>
          </c:val>
          <c:extLst>
            <c:ext xmlns:c16="http://schemas.microsoft.com/office/drawing/2014/chart" uri="{C3380CC4-5D6E-409C-BE32-E72D297353CC}">
              <c16:uniqueId val="{00000000-3EFC-450F-94BB-AFE70F74016F}"/>
            </c:ext>
          </c:extLst>
        </c:ser>
        <c:dLbls>
          <c:showLegendKey val="0"/>
          <c:showVal val="0"/>
          <c:showCatName val="0"/>
          <c:showSerName val="0"/>
          <c:showPercent val="0"/>
          <c:showBubbleSize val="0"/>
        </c:dLbls>
        <c:gapWidth val="219"/>
        <c:overlap val="-27"/>
        <c:axId val="1124904376"/>
        <c:axId val="1124900416"/>
      </c:barChart>
      <c:catAx>
        <c:axId val="1124904376"/>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1124900416"/>
        <c:crosses val="autoZero"/>
        <c:auto val="1"/>
        <c:lblAlgn val="ctr"/>
        <c:lblOffset val="100"/>
        <c:noMultiLvlLbl val="0"/>
      </c:catAx>
      <c:valAx>
        <c:axId val="1124900416"/>
        <c:scaling>
          <c:orientation val="minMax"/>
        </c:scaling>
        <c:delete val="0"/>
        <c:axPos val="l"/>
        <c:numFmt formatCode="0%" sourceLinked="0"/>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1124904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1748960210302865"/>
          <c:y val="6.0484920659122317E-2"/>
          <c:w val="0.75003332263717815"/>
          <c:h val="0.54390430625081254"/>
        </c:manualLayout>
      </c:layout>
      <c:barChart>
        <c:barDir val="bar"/>
        <c:grouping val="clustered"/>
        <c:varyColors val="0"/>
        <c:ser>
          <c:idx val="0"/>
          <c:order val="0"/>
          <c:tx>
            <c:strRef>
              <c:f>'MF2'!$B$1</c:f>
              <c:strCache>
                <c:ptCount val="1"/>
              </c:strCache>
            </c:strRef>
          </c:tx>
          <c:spPr>
            <a:solidFill>
              <a:schemeClr val="accent6">
                <a:tint val="65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'MF2'!$A$2:$A$5</c:f>
              <c:numCache>
                <c:formatCode>General</c:formatCode>
                <c:ptCount val="4"/>
                <c:pt idx="0">
                  <c:v>2022</c:v>
                </c:pt>
                <c:pt idx="1">
                  <c:v>2023</c:v>
                </c:pt>
                <c:pt idx="2">
                  <c:v>2024</c:v>
                </c:pt>
                <c:pt idx="3">
                  <c:v>2025</c:v>
                </c:pt>
              </c:numCache>
            </c:numRef>
          </c:cat>
          <c:val>
            <c:numRef>
              <c:f>'MF2'!$B$2:$B$5</c:f>
              <c:numCache>
                <c:formatCode>General</c:formatCode>
                <c:ptCount val="4"/>
              </c:numCache>
            </c:numRef>
          </c:val>
          <c:extLst>
            <c:ext xmlns:c16="http://schemas.microsoft.com/office/drawing/2014/chart" uri="{C3380CC4-5D6E-409C-BE32-E72D297353CC}">
              <c16:uniqueId val="{00000000-1BC0-4F2F-9923-A40701136349}"/>
            </c:ext>
          </c:extLst>
        </c:ser>
        <c:ser>
          <c:idx val="1"/>
          <c:order val="1"/>
          <c:tx>
            <c:strRef>
              <c:f>'MF2'!$C$1</c:f>
              <c:strCache>
                <c:ptCount val="1"/>
                <c:pt idx="0">
                  <c:v>jul-jun</c:v>
                </c:pt>
              </c:strCache>
            </c:strRef>
          </c:tx>
          <c:spPr>
            <a:solidFill>
              <a:schemeClr val="accent6">
                <a:lumMod val="40000"/>
                <a:lumOff val="60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'MF2'!$A$2:$A$5</c:f>
              <c:numCache>
                <c:formatCode>General</c:formatCode>
                <c:ptCount val="4"/>
                <c:pt idx="0">
                  <c:v>2022</c:v>
                </c:pt>
                <c:pt idx="1">
                  <c:v>2023</c:v>
                </c:pt>
                <c:pt idx="2">
                  <c:v>2024</c:v>
                </c:pt>
                <c:pt idx="3">
                  <c:v>2025</c:v>
                </c:pt>
              </c:numCache>
            </c:numRef>
          </c:cat>
          <c:val>
            <c:numRef>
              <c:f>'MF2'!$C$2:$C$5</c:f>
              <c:numCache>
                <c:formatCode>General</c:formatCode>
                <c:ptCount val="4"/>
                <c:pt idx="0">
                  <c:v>0.83</c:v>
                </c:pt>
                <c:pt idx="1">
                  <c:v>0.99</c:v>
                </c:pt>
                <c:pt idx="2">
                  <c:v>1.07</c:v>
                </c:pt>
                <c:pt idx="3">
                  <c:v>0.95</c:v>
                </c:pt>
              </c:numCache>
            </c:numRef>
          </c:val>
          <c:extLst>
            <c:ext xmlns:c16="http://schemas.microsoft.com/office/drawing/2014/chart" uri="{C3380CC4-5D6E-409C-BE32-E72D297353CC}">
              <c16:uniqueId val="{00000001-1BC0-4F2F-9923-A40701136349}"/>
            </c:ext>
          </c:extLst>
        </c:ser>
        <c:ser>
          <c:idx val="2"/>
          <c:order val="2"/>
          <c:tx>
            <c:strRef>
              <c:f>'MF2'!$D$1</c:f>
              <c:strCache>
                <c:ptCount val="1"/>
                <c:pt idx="0">
                  <c:v> jan-dec</c:v>
                </c:pt>
              </c:strCache>
            </c:strRef>
          </c:tx>
          <c:spPr>
            <a:solidFill>
              <a:schemeClr val="accent6">
                <a:shade val="65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'MF2'!$A$2:$A$5</c:f>
              <c:numCache>
                <c:formatCode>General</c:formatCode>
                <c:ptCount val="4"/>
                <c:pt idx="0">
                  <c:v>2022</c:v>
                </c:pt>
                <c:pt idx="1">
                  <c:v>2023</c:v>
                </c:pt>
                <c:pt idx="2">
                  <c:v>2024</c:v>
                </c:pt>
                <c:pt idx="3">
                  <c:v>2025</c:v>
                </c:pt>
              </c:numCache>
            </c:numRef>
          </c:cat>
          <c:val>
            <c:numRef>
              <c:f>'MF2'!$D$2:$D$5</c:f>
              <c:numCache>
                <c:formatCode>General</c:formatCode>
                <c:ptCount val="4"/>
                <c:pt idx="0">
                  <c:v>0.92</c:v>
                </c:pt>
                <c:pt idx="1">
                  <c:v>0.92</c:v>
                </c:pt>
                <c:pt idx="2">
                  <c:v>0.93</c:v>
                </c:pt>
                <c:pt idx="3">
                  <c:v>0.86</c:v>
                </c:pt>
              </c:numCache>
            </c:numRef>
          </c:val>
          <c:extLst>
            <c:ext xmlns:c16="http://schemas.microsoft.com/office/drawing/2014/chart" uri="{C3380CC4-5D6E-409C-BE32-E72D297353CC}">
              <c16:uniqueId val="{00000002-1BC0-4F2F-9923-A40701136349}"/>
            </c:ext>
          </c:extLst>
        </c:ser>
        <c:dLbls>
          <c:dLblPos val="ctr"/>
          <c:showLegendKey val="0"/>
          <c:showVal val="1"/>
          <c:showCatName val="0"/>
          <c:showSerName val="0"/>
          <c:showPercent val="0"/>
          <c:showBubbleSize val="0"/>
        </c:dLbls>
        <c:gapWidth val="50"/>
        <c:axId val="540766880"/>
        <c:axId val="540762568"/>
      </c:barChart>
      <c:catAx>
        <c:axId val="540766880"/>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40762568"/>
        <c:crosses val="autoZero"/>
        <c:auto val="1"/>
        <c:lblAlgn val="ctr"/>
        <c:lblOffset val="100"/>
        <c:noMultiLvlLbl val="0"/>
      </c:catAx>
      <c:valAx>
        <c:axId val="540762568"/>
        <c:scaling>
          <c:orientation val="minMax"/>
          <c:min val="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40766880"/>
        <c:crosses val="autoZero"/>
        <c:crossBetween val="between"/>
      </c:valAx>
      <c:spPr>
        <a:solidFill>
          <a:schemeClr val="bg1"/>
        </a:solidFill>
        <a:ln>
          <a:noFill/>
        </a:ln>
        <a:effectLst/>
      </c:spPr>
    </c:plotArea>
    <c:legend>
      <c:legendPos val="b"/>
      <c:legendEntry>
        <c:idx val="2"/>
        <c:delete val="1"/>
      </c:legendEntry>
      <c:layout>
        <c:manualLayout>
          <c:xMode val="edge"/>
          <c:yMode val="edge"/>
          <c:x val="0"/>
          <c:y val="0.70459482145694474"/>
          <c:w val="0.93371538713910762"/>
          <c:h val="8.342291648945304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9.5524575060429023E-2"/>
          <c:y val="4.054779705308436E-2"/>
          <c:w val="0.90883120711247034"/>
          <c:h val="0.7384081317679817"/>
        </c:manualLayout>
      </c:layout>
      <c:barChart>
        <c:barDir val="col"/>
        <c:grouping val="stacked"/>
        <c:varyColors val="0"/>
        <c:ser>
          <c:idx val="0"/>
          <c:order val="0"/>
          <c:tx>
            <c:strRef>
              <c:f>Blad1!$B$1</c:f>
              <c:strCache>
                <c:ptCount val="1"/>
                <c:pt idx="0">
                  <c:v>Kort verzuim 1-7 dgn</c:v>
                </c:pt>
              </c:strCache>
            </c:strRef>
          </c:tx>
          <c:spPr>
            <a:solidFill>
              <a:schemeClr val="accent6">
                <a:shade val="53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Blad1!$A$2:$A$4</c:f>
              <c:strCache>
                <c:ptCount val="3"/>
                <c:pt idx="0">
                  <c:v>Bedrijfsvoering</c:v>
                </c:pt>
                <c:pt idx="1">
                  <c:v>Samenleving</c:v>
                </c:pt>
                <c:pt idx="2">
                  <c:v>Stad</c:v>
                </c:pt>
              </c:strCache>
            </c:strRef>
          </c:cat>
          <c:val>
            <c:numRef>
              <c:f>Blad1!$B$2:$B$4</c:f>
              <c:numCache>
                <c:formatCode>0.0%</c:formatCode>
                <c:ptCount val="3"/>
                <c:pt idx="0">
                  <c:v>7.0000000000000001E-3</c:v>
                </c:pt>
                <c:pt idx="1">
                  <c:v>7.0000000000000001E-3</c:v>
                </c:pt>
                <c:pt idx="2">
                  <c:v>7.0000000000000001E-3</c:v>
                </c:pt>
              </c:numCache>
            </c:numRef>
          </c:val>
          <c:extLst>
            <c:ext xmlns:c16="http://schemas.microsoft.com/office/drawing/2014/chart" uri="{C3380CC4-5D6E-409C-BE32-E72D297353CC}">
              <c16:uniqueId val="{00000000-C779-4F02-A115-05381201572C}"/>
            </c:ext>
          </c:extLst>
        </c:ser>
        <c:ser>
          <c:idx val="1"/>
          <c:order val="1"/>
          <c:tx>
            <c:strRef>
              <c:f>Blad1!$C$1</c:f>
              <c:strCache>
                <c:ptCount val="1"/>
                <c:pt idx="0">
                  <c:v>Middellang verzuim 8-42 dgn</c:v>
                </c:pt>
              </c:strCache>
            </c:strRef>
          </c:tx>
          <c:spPr>
            <a:solidFill>
              <a:schemeClr val="accent6">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Blad1!$A$2:$A$4</c:f>
              <c:strCache>
                <c:ptCount val="3"/>
                <c:pt idx="0">
                  <c:v>Bedrijfsvoering</c:v>
                </c:pt>
                <c:pt idx="1">
                  <c:v>Samenleving</c:v>
                </c:pt>
                <c:pt idx="2">
                  <c:v>Stad</c:v>
                </c:pt>
              </c:strCache>
            </c:strRef>
          </c:cat>
          <c:val>
            <c:numRef>
              <c:f>Blad1!$C$2:$C$4</c:f>
              <c:numCache>
                <c:formatCode>0.0%</c:formatCode>
                <c:ptCount val="3"/>
                <c:pt idx="0">
                  <c:v>4.0000000000000001E-3</c:v>
                </c:pt>
                <c:pt idx="1">
                  <c:v>6.0000000000000001E-3</c:v>
                </c:pt>
                <c:pt idx="2">
                  <c:v>6.0000000000000001E-3</c:v>
                </c:pt>
              </c:numCache>
            </c:numRef>
          </c:val>
          <c:extLst>
            <c:ext xmlns:c16="http://schemas.microsoft.com/office/drawing/2014/chart" uri="{C3380CC4-5D6E-409C-BE32-E72D297353CC}">
              <c16:uniqueId val="{00000001-C779-4F02-A115-05381201572C}"/>
            </c:ext>
          </c:extLst>
        </c:ser>
        <c:ser>
          <c:idx val="2"/>
          <c:order val="2"/>
          <c:tx>
            <c:strRef>
              <c:f>Blad1!$D$1</c:f>
              <c:strCache>
                <c:ptCount val="1"/>
                <c:pt idx="0">
                  <c:v>Lang verzuim 43-365 dgn</c:v>
                </c:pt>
              </c:strCache>
            </c:strRef>
          </c:tx>
          <c:spPr>
            <a:solidFill>
              <a:schemeClr val="accent6">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Blad1!$A$2:$A$4</c:f>
              <c:strCache>
                <c:ptCount val="3"/>
                <c:pt idx="0">
                  <c:v>Bedrijfsvoering</c:v>
                </c:pt>
                <c:pt idx="1">
                  <c:v>Samenleving</c:v>
                </c:pt>
                <c:pt idx="2">
                  <c:v>Stad</c:v>
                </c:pt>
              </c:strCache>
            </c:strRef>
          </c:cat>
          <c:val>
            <c:numRef>
              <c:f>Blad1!$D$2:$D$4</c:f>
              <c:numCache>
                <c:formatCode>0.0%</c:formatCode>
                <c:ptCount val="3"/>
                <c:pt idx="0">
                  <c:v>3.2000000000000001E-2</c:v>
                </c:pt>
                <c:pt idx="1">
                  <c:v>3.6999999999999998E-2</c:v>
                </c:pt>
                <c:pt idx="2">
                  <c:v>4.2000000000000003E-2</c:v>
                </c:pt>
              </c:numCache>
            </c:numRef>
          </c:val>
          <c:extLst>
            <c:ext xmlns:c16="http://schemas.microsoft.com/office/drawing/2014/chart" uri="{C3380CC4-5D6E-409C-BE32-E72D297353CC}">
              <c16:uniqueId val="{00000002-C779-4F02-A115-05381201572C}"/>
            </c:ext>
          </c:extLst>
        </c:ser>
        <c:ser>
          <c:idx val="3"/>
          <c:order val="3"/>
          <c:tx>
            <c:strRef>
              <c:f>Blad1!$E$1</c:f>
              <c:strCache>
                <c:ptCount val="1"/>
                <c:pt idx="0">
                  <c:v>Extra lang verzuim 366-730</c:v>
                </c:pt>
              </c:strCache>
            </c:strRef>
          </c:tx>
          <c:spPr>
            <a:solidFill>
              <a:schemeClr val="accent6">
                <a:tint val="77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Blad1!$A$2:$A$4</c:f>
              <c:strCache>
                <c:ptCount val="3"/>
                <c:pt idx="0">
                  <c:v>Bedrijfsvoering</c:v>
                </c:pt>
                <c:pt idx="1">
                  <c:v>Samenleving</c:v>
                </c:pt>
                <c:pt idx="2">
                  <c:v>Stad</c:v>
                </c:pt>
              </c:strCache>
            </c:strRef>
          </c:cat>
          <c:val>
            <c:numRef>
              <c:f>Blad1!$E$2:$E$4</c:f>
              <c:numCache>
                <c:formatCode>0.0%</c:formatCode>
                <c:ptCount val="3"/>
                <c:pt idx="0">
                  <c:v>1.0999999999999999E-2</c:v>
                </c:pt>
                <c:pt idx="1">
                  <c:v>2.4E-2</c:v>
                </c:pt>
                <c:pt idx="2">
                  <c:v>1.7000000000000001E-2</c:v>
                </c:pt>
              </c:numCache>
            </c:numRef>
          </c:val>
          <c:extLst>
            <c:ext xmlns:c16="http://schemas.microsoft.com/office/drawing/2014/chart" uri="{C3380CC4-5D6E-409C-BE32-E72D297353CC}">
              <c16:uniqueId val="{00000003-C779-4F02-A115-05381201572C}"/>
            </c:ext>
          </c:extLst>
        </c:ser>
        <c:ser>
          <c:idx val="4"/>
          <c:order val="4"/>
          <c:tx>
            <c:strRef>
              <c:f>Blad1!$F$1</c:f>
              <c:strCache>
                <c:ptCount val="1"/>
                <c:pt idx="0">
                  <c:v>Extreem lang verzuin (&gt; 730 dagen)</c:v>
                </c:pt>
              </c:strCache>
            </c:strRef>
          </c:tx>
          <c:spPr>
            <a:solidFill>
              <a:schemeClr val="accent6">
                <a:tint val="54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Blad1!$A$2:$A$4</c:f>
              <c:strCache>
                <c:ptCount val="3"/>
                <c:pt idx="0">
                  <c:v>Bedrijfsvoering</c:v>
                </c:pt>
                <c:pt idx="1">
                  <c:v>Samenleving</c:v>
                </c:pt>
                <c:pt idx="2">
                  <c:v>Stad</c:v>
                </c:pt>
              </c:strCache>
            </c:strRef>
          </c:cat>
          <c:val>
            <c:numRef>
              <c:f>Blad1!$F$2:$F$4</c:f>
              <c:numCache>
                <c:formatCode>0.0%</c:formatCode>
                <c:ptCount val="3"/>
                <c:pt idx="0">
                  <c:v>4.0000000000000001E-3</c:v>
                </c:pt>
                <c:pt idx="1">
                  <c:v>7.0000000000000001E-3</c:v>
                </c:pt>
                <c:pt idx="2">
                  <c:v>5.0000000000000001E-3</c:v>
                </c:pt>
              </c:numCache>
            </c:numRef>
          </c:val>
          <c:extLst>
            <c:ext xmlns:c16="http://schemas.microsoft.com/office/drawing/2014/chart" uri="{C3380CC4-5D6E-409C-BE32-E72D297353CC}">
              <c16:uniqueId val="{00000000-3092-4716-BD39-38F0B54134E5}"/>
            </c:ext>
          </c:extLst>
        </c:ser>
        <c:dLbls>
          <c:dLblPos val="ctr"/>
          <c:showLegendKey val="0"/>
          <c:showVal val="1"/>
          <c:showCatName val="0"/>
          <c:showSerName val="0"/>
          <c:showPercent val="0"/>
          <c:showBubbleSize val="0"/>
        </c:dLbls>
        <c:gapWidth val="50"/>
        <c:overlap val="100"/>
        <c:axId val="540767272"/>
        <c:axId val="540764136"/>
      </c:barChart>
      <c:catAx>
        <c:axId val="540767272"/>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headEnd type="none" w="sm" len="sm"/>
            <a:tailEnd type="none" w="sm" len="sm"/>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540764136"/>
        <c:crosses val="autoZero"/>
        <c:auto val="1"/>
        <c:lblAlgn val="ctr"/>
        <c:lblOffset val="100"/>
        <c:noMultiLvlLbl val="0"/>
      </c:catAx>
      <c:valAx>
        <c:axId val="540764136"/>
        <c:scaling>
          <c:orientation val="minMax"/>
          <c:max val="0.1"/>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0.0%" sourceLinked="1"/>
        <c:majorTickMark val="none"/>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40767272"/>
        <c:crosses val="autoZero"/>
        <c:crossBetween val="between"/>
      </c:valAx>
      <c:spPr>
        <a:noFill/>
        <a:ln>
          <a:noFill/>
        </a:ln>
        <a:effectLst/>
      </c:spPr>
    </c:plotArea>
    <c:legend>
      <c:legendPos val="b"/>
      <c:layout>
        <c:manualLayout>
          <c:xMode val="edge"/>
          <c:yMode val="edge"/>
          <c:x val="9.1673147947569904E-3"/>
          <c:y val="0.87024734589947583"/>
          <c:w val="0.9370188533157976"/>
          <c:h val="0.12975265410052397"/>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'Pagina ZV_VD_1'!$A$12</c:f>
              <c:strCache>
                <c:ptCount val="1"/>
                <c:pt idx="0">
                  <c:v>Domein Bedrijfsvoering</c:v>
                </c:pt>
              </c:strCache>
            </c:strRef>
          </c:tx>
          <c:spPr>
            <a:ln w="28575" cap="rnd">
              <a:solidFill>
                <a:schemeClr val="accent6"/>
              </a:solidFill>
              <a:round/>
            </a:ln>
            <a:effectLst/>
          </c:spPr>
          <c:marker>
            <c:symbol val="none"/>
          </c:marker>
          <c:cat>
            <c:strRef>
              <c:f>'Pagina ZV_VD_1'!$B$11:$M$11</c:f>
              <c:strCache>
                <c:ptCount val="12"/>
                <c:pt idx="0">
                  <c:v>jan.</c:v>
                </c:pt>
                <c:pt idx="1">
                  <c:v>febr</c:v>
                </c:pt>
                <c:pt idx="2">
                  <c:v>mrt</c:v>
                </c:pt>
                <c:pt idx="3">
                  <c:v>april</c:v>
                </c:pt>
                <c:pt idx="4">
                  <c:v>mei</c:v>
                </c:pt>
                <c:pt idx="5">
                  <c:v>juni</c:v>
                </c:pt>
                <c:pt idx="6">
                  <c:v>juli</c:v>
                </c:pt>
                <c:pt idx="7">
                  <c:v>aug</c:v>
                </c:pt>
                <c:pt idx="8">
                  <c:v>sept</c:v>
                </c:pt>
                <c:pt idx="9">
                  <c:v>okt</c:v>
                </c:pt>
                <c:pt idx="10">
                  <c:v>nov</c:v>
                </c:pt>
                <c:pt idx="11">
                  <c:v>dec</c:v>
                </c:pt>
              </c:strCache>
            </c:strRef>
          </c:cat>
          <c:val>
            <c:numRef>
              <c:f>'Pagina ZV_VD_1'!$B$12:$M$12</c:f>
              <c:numCache>
                <c:formatCode>#,##0.00%</c:formatCode>
                <c:ptCount val="12"/>
                <c:pt idx="0">
                  <c:v>5.8680365334999998E-2</c:v>
                </c:pt>
                <c:pt idx="1">
                  <c:v>6.2747540296000007E-2</c:v>
                </c:pt>
                <c:pt idx="2">
                  <c:v>5.4684797051000003E-2</c:v>
                </c:pt>
                <c:pt idx="3">
                  <c:v>4.5016697139E-2</c:v>
                </c:pt>
                <c:pt idx="4">
                  <c:v>4.8899194474999998E-2</c:v>
                </c:pt>
                <c:pt idx="5">
                  <c:v>5.1736364445000002E-2</c:v>
                </c:pt>
                <c:pt idx="6">
                  <c:v>4.8580705363999999E-2</c:v>
                </c:pt>
                <c:pt idx="7">
                  <c:v>4.7046678979000001E-2</c:v>
                </c:pt>
                <c:pt idx="8">
                  <c:v>5.9315901498E-2</c:v>
                </c:pt>
                <c:pt idx="9">
                  <c:v>6.8279050199999997E-2</c:v>
                </c:pt>
                <c:pt idx="10">
                  <c:v>6.2592884279999997E-2</c:v>
                </c:pt>
                <c:pt idx="11">
                  <c:v>7.9271360282999997E-2</c:v>
                </c:pt>
              </c:numCache>
            </c:numRef>
          </c:val>
          <c:smooth val="0"/>
          <c:extLst>
            <c:ext xmlns:c16="http://schemas.microsoft.com/office/drawing/2014/chart" uri="{C3380CC4-5D6E-409C-BE32-E72D297353CC}">
              <c16:uniqueId val="{00000000-7803-4F79-92C2-84FB696CF352}"/>
            </c:ext>
          </c:extLst>
        </c:ser>
        <c:ser>
          <c:idx val="1"/>
          <c:order val="1"/>
          <c:tx>
            <c:strRef>
              <c:f>'Pagina ZV_VD_1'!$A$13</c:f>
              <c:strCache>
                <c:ptCount val="1"/>
                <c:pt idx="0">
                  <c:v>Domein Samenleving</c:v>
                </c:pt>
              </c:strCache>
            </c:strRef>
          </c:tx>
          <c:spPr>
            <a:ln w="28575" cap="rnd">
              <a:solidFill>
                <a:schemeClr val="accent5"/>
              </a:solidFill>
              <a:round/>
            </a:ln>
            <a:effectLst/>
          </c:spPr>
          <c:marker>
            <c:symbol val="none"/>
          </c:marker>
          <c:cat>
            <c:strRef>
              <c:f>'Pagina ZV_VD_1'!$B$11:$M$11</c:f>
              <c:strCache>
                <c:ptCount val="12"/>
                <c:pt idx="0">
                  <c:v>jan.</c:v>
                </c:pt>
                <c:pt idx="1">
                  <c:v>febr</c:v>
                </c:pt>
                <c:pt idx="2">
                  <c:v>mrt</c:v>
                </c:pt>
                <c:pt idx="3">
                  <c:v>april</c:v>
                </c:pt>
                <c:pt idx="4">
                  <c:v>mei</c:v>
                </c:pt>
                <c:pt idx="5">
                  <c:v>juni</c:v>
                </c:pt>
                <c:pt idx="6">
                  <c:v>juli</c:v>
                </c:pt>
                <c:pt idx="7">
                  <c:v>aug</c:v>
                </c:pt>
                <c:pt idx="8">
                  <c:v>sept</c:v>
                </c:pt>
                <c:pt idx="9">
                  <c:v>okt</c:v>
                </c:pt>
                <c:pt idx="10">
                  <c:v>nov</c:v>
                </c:pt>
                <c:pt idx="11">
                  <c:v>dec</c:v>
                </c:pt>
              </c:strCache>
            </c:strRef>
          </c:cat>
          <c:val>
            <c:numRef>
              <c:f>'Pagina ZV_VD_1'!$B$13:$M$13</c:f>
              <c:numCache>
                <c:formatCode>#,##0.00%</c:formatCode>
                <c:ptCount val="12"/>
                <c:pt idx="0">
                  <c:v>7.5499999999999998E-2</c:v>
                </c:pt>
                <c:pt idx="1">
                  <c:v>9.2600000000000002E-2</c:v>
                </c:pt>
                <c:pt idx="2">
                  <c:v>8.8099999999999998E-2</c:v>
                </c:pt>
                <c:pt idx="3">
                  <c:v>7.85E-2</c:v>
                </c:pt>
                <c:pt idx="4">
                  <c:v>7.5616285081999995E-2</c:v>
                </c:pt>
                <c:pt idx="5">
                  <c:v>7.7512088196000001E-2</c:v>
                </c:pt>
                <c:pt idx="6">
                  <c:v>7.3566714847000003E-2</c:v>
                </c:pt>
                <c:pt idx="7">
                  <c:v>7.0090136684000007E-2</c:v>
                </c:pt>
                <c:pt idx="8">
                  <c:v>7.6517602468999996E-2</c:v>
                </c:pt>
                <c:pt idx="9">
                  <c:v>8.1624321210000003E-2</c:v>
                </c:pt>
                <c:pt idx="10">
                  <c:v>8.2810456049999995E-2</c:v>
                </c:pt>
                <c:pt idx="11">
                  <c:v>8.3760232816999999E-2</c:v>
                </c:pt>
              </c:numCache>
            </c:numRef>
          </c:val>
          <c:smooth val="0"/>
          <c:extLst>
            <c:ext xmlns:c16="http://schemas.microsoft.com/office/drawing/2014/chart" uri="{C3380CC4-5D6E-409C-BE32-E72D297353CC}">
              <c16:uniqueId val="{00000001-7803-4F79-92C2-84FB696CF352}"/>
            </c:ext>
          </c:extLst>
        </c:ser>
        <c:ser>
          <c:idx val="2"/>
          <c:order val="2"/>
          <c:tx>
            <c:strRef>
              <c:f>'Pagina ZV_VD_1'!$A$14</c:f>
              <c:strCache>
                <c:ptCount val="1"/>
                <c:pt idx="0">
                  <c:v>Domein Stad</c:v>
                </c:pt>
              </c:strCache>
            </c:strRef>
          </c:tx>
          <c:spPr>
            <a:ln w="28575" cap="rnd">
              <a:solidFill>
                <a:schemeClr val="accent4"/>
              </a:solidFill>
              <a:round/>
            </a:ln>
            <a:effectLst/>
          </c:spPr>
          <c:marker>
            <c:symbol val="none"/>
          </c:marker>
          <c:cat>
            <c:strRef>
              <c:f>'Pagina ZV_VD_1'!$B$11:$M$11</c:f>
              <c:strCache>
                <c:ptCount val="12"/>
                <c:pt idx="0">
                  <c:v>jan.</c:v>
                </c:pt>
                <c:pt idx="1">
                  <c:v>febr</c:v>
                </c:pt>
                <c:pt idx="2">
                  <c:v>mrt</c:v>
                </c:pt>
                <c:pt idx="3">
                  <c:v>april</c:v>
                </c:pt>
                <c:pt idx="4">
                  <c:v>mei</c:v>
                </c:pt>
                <c:pt idx="5">
                  <c:v>juni</c:v>
                </c:pt>
                <c:pt idx="6">
                  <c:v>juli</c:v>
                </c:pt>
                <c:pt idx="7">
                  <c:v>aug</c:v>
                </c:pt>
                <c:pt idx="8">
                  <c:v>sept</c:v>
                </c:pt>
                <c:pt idx="9">
                  <c:v>okt</c:v>
                </c:pt>
                <c:pt idx="10">
                  <c:v>nov</c:v>
                </c:pt>
                <c:pt idx="11">
                  <c:v>dec</c:v>
                </c:pt>
              </c:strCache>
            </c:strRef>
          </c:cat>
          <c:val>
            <c:numRef>
              <c:f>'Pagina ZV_VD_1'!$B$14:$M$14</c:f>
              <c:numCache>
                <c:formatCode>#,##0.00%</c:formatCode>
                <c:ptCount val="12"/>
                <c:pt idx="0">
                  <c:v>7.8137884995999995E-2</c:v>
                </c:pt>
                <c:pt idx="1">
                  <c:v>7.7682593056999996E-2</c:v>
                </c:pt>
                <c:pt idx="2">
                  <c:v>6.8215859372000004E-2</c:v>
                </c:pt>
                <c:pt idx="3">
                  <c:v>7.5833983376000003E-2</c:v>
                </c:pt>
                <c:pt idx="4">
                  <c:v>7.2861220689E-2</c:v>
                </c:pt>
                <c:pt idx="5">
                  <c:v>7.6245553556000004E-2</c:v>
                </c:pt>
                <c:pt idx="6">
                  <c:v>7.3656413269000007E-2</c:v>
                </c:pt>
                <c:pt idx="7">
                  <c:v>7.3170425846999995E-2</c:v>
                </c:pt>
                <c:pt idx="8">
                  <c:v>7.5451185429999998E-2</c:v>
                </c:pt>
                <c:pt idx="9">
                  <c:v>8.14E-2</c:v>
                </c:pt>
                <c:pt idx="10">
                  <c:v>8.5400000000000004E-2</c:v>
                </c:pt>
                <c:pt idx="11">
                  <c:v>8.8599999999999998E-2</c:v>
                </c:pt>
              </c:numCache>
            </c:numRef>
          </c:val>
          <c:smooth val="0"/>
          <c:extLst>
            <c:ext xmlns:c16="http://schemas.microsoft.com/office/drawing/2014/chart" uri="{C3380CC4-5D6E-409C-BE32-E72D297353CC}">
              <c16:uniqueId val="{00000002-7803-4F79-92C2-84FB696CF352}"/>
            </c:ext>
          </c:extLst>
        </c:ser>
        <c:dLbls>
          <c:showLegendKey val="0"/>
          <c:showVal val="0"/>
          <c:showCatName val="0"/>
          <c:showSerName val="0"/>
          <c:showPercent val="0"/>
          <c:showBubbleSize val="0"/>
        </c:dLbls>
        <c:smooth val="0"/>
        <c:axId val="804354192"/>
        <c:axId val="804352752"/>
      </c:lineChart>
      <c:catAx>
        <c:axId val="804354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804352752"/>
        <c:crosses val="autoZero"/>
        <c:auto val="1"/>
        <c:lblAlgn val="ctr"/>
        <c:lblOffset val="100"/>
        <c:noMultiLvlLbl val="0"/>
      </c:catAx>
      <c:valAx>
        <c:axId val="80435275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804354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nl-NL"/>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colors2.xml><?xml version="1.0" encoding="utf-8"?>
<cs:colorStyle xmlns:cs="http://schemas.microsoft.com/office/drawing/2012/chartStyle" xmlns:a="http://schemas.openxmlformats.org/drawingml/2006/main" meth="withinLinearReversed" id="26">
  <a:schemeClr val="accent6"/>
</cs:colorStyle>
</file>

<file path=ppt/charts/colors3.xml><?xml version="1.0" encoding="utf-8"?>
<cs:colorStyle xmlns:cs="http://schemas.microsoft.com/office/drawing/2012/chartStyle" xmlns:a="http://schemas.openxmlformats.org/drawingml/2006/main" meth="withinLinearReversed" id="26">
  <a:schemeClr val="accent6"/>
</cs:colorStyle>
</file>

<file path=ppt/charts/colors4.xml><?xml version="1.0" encoding="utf-8"?>
<cs:colorStyle xmlns:cs="http://schemas.microsoft.com/office/drawing/2012/chartStyle" xmlns:a="http://schemas.openxmlformats.org/drawingml/2006/main" meth="withinLinearReversed" id="26">
  <a:schemeClr val="accent6"/>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Reversed" id="26">
  <a:schemeClr val="accent6"/>
</cs:colorStyle>
</file>

<file path=ppt/charts/colors7.xml><?xml version="1.0" encoding="utf-8"?>
<cs:colorStyle xmlns:cs="http://schemas.microsoft.com/office/drawing/2012/chartStyle" xmlns:a="http://schemas.openxmlformats.org/drawingml/2006/main" meth="withinLinear" id="19">
  <a:schemeClr val="accent6"/>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0.01903</cdr:x>
      <cdr:y>0.91866</cdr:y>
    </cdr:from>
    <cdr:to>
      <cdr:x>0.97112</cdr:x>
      <cdr:y>0.97211</cdr:y>
    </cdr:to>
    <cdr:sp macro="" textlink="">
      <cdr:nvSpPr>
        <cdr:cNvPr id="2" name="Tekstvak 1">
          <a:extLst xmlns:a="http://schemas.openxmlformats.org/drawingml/2006/main">
            <a:ext uri="{FF2B5EF4-FFF2-40B4-BE49-F238E27FC236}">
              <a16:creationId xmlns:a16="http://schemas.microsoft.com/office/drawing/2014/main" id="{A7FE6614-5922-4A84-9CD2-FF6A51820C68}"/>
            </a:ext>
          </a:extLst>
        </cdr:cNvPr>
        <cdr:cNvSpPr txBox="1"/>
      </cdr:nvSpPr>
      <cdr:spPr>
        <a:xfrm xmlns:a="http://schemas.openxmlformats.org/drawingml/2006/main">
          <a:off x="109818" y="3378743"/>
          <a:ext cx="5495364" cy="1966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nl-NL" sz="800" dirty="0"/>
        </a:p>
      </cdr:txBody>
    </cdr:sp>
  </cdr:relSizeAnchor>
</c:userShapes>
</file>

<file path=ppt/drawings/drawing2.xml><?xml version="1.0" encoding="utf-8"?>
<c:userShapes xmlns:c="http://schemas.openxmlformats.org/drawingml/2006/chart">
  <cdr:relSizeAnchor xmlns:cdr="http://schemas.openxmlformats.org/drawingml/2006/chartDrawing">
    <cdr:from>
      <cdr:x>0.86712</cdr:x>
      <cdr:y>0.22926</cdr:y>
    </cdr:from>
    <cdr:to>
      <cdr:x>1</cdr:x>
      <cdr:y>0.3412</cdr:y>
    </cdr:to>
    <cdr:sp macro="" textlink="">
      <cdr:nvSpPr>
        <cdr:cNvPr id="2" name="PIJL-RECHTS 18">
          <a:extLst xmlns:a="http://schemas.openxmlformats.org/drawingml/2006/main">
            <a:ext uri="{FF2B5EF4-FFF2-40B4-BE49-F238E27FC236}">
              <a16:creationId xmlns:a16="http://schemas.microsoft.com/office/drawing/2014/main" id="{BFA7E4F7-F286-44B1-9295-4CECD92DA2C8}"/>
            </a:ext>
          </a:extLst>
        </cdr:cNvPr>
        <cdr:cNvSpPr/>
      </cdr:nvSpPr>
      <cdr:spPr>
        <a:xfrm xmlns:a="http://schemas.openxmlformats.org/drawingml/2006/main">
          <a:off x="4930815" y="714220"/>
          <a:ext cx="755610" cy="348726"/>
        </a:xfrm>
        <a:prstGeom xmlns:a="http://schemas.openxmlformats.org/drawingml/2006/main" prst="rightArrow">
          <a:avLst/>
        </a:prstGeom>
        <a:solidFill xmlns:a="http://schemas.openxmlformats.org/drawingml/2006/main">
          <a:srgbClr val="92D050"/>
        </a:solidFill>
        <a:ln xmlns:a="http://schemas.openxmlformats.org/drawingml/2006/main">
          <a:solidFill>
            <a:schemeClr val="accent6">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nl-NL" dirty="0">
            <a:highlight>
              <a:srgbClr val="008000"/>
            </a:highlight>
          </a:endParaRPr>
        </a:p>
      </cdr:txBody>
    </cdr:sp>
  </cdr:relSizeAnchor>
  <cdr:relSizeAnchor xmlns:cdr="http://schemas.openxmlformats.org/drawingml/2006/chartDrawing">
    <cdr:from>
      <cdr:x>0.03015</cdr:x>
      <cdr:y>0.84723</cdr:y>
    </cdr:from>
    <cdr:to>
      <cdr:x>0.44556</cdr:x>
      <cdr:y>0.93088</cdr:y>
    </cdr:to>
    <cdr:sp macro="" textlink="">
      <cdr:nvSpPr>
        <cdr:cNvPr id="3" name="Tekstvak 2">
          <a:extLst xmlns:a="http://schemas.openxmlformats.org/drawingml/2006/main">
            <a:ext uri="{FF2B5EF4-FFF2-40B4-BE49-F238E27FC236}">
              <a16:creationId xmlns:a16="http://schemas.microsoft.com/office/drawing/2014/main" id="{8459E32A-A956-4B01-8380-0B8E3EDA3FA1}"/>
            </a:ext>
          </a:extLst>
        </cdr:cNvPr>
        <cdr:cNvSpPr txBox="1"/>
      </cdr:nvSpPr>
      <cdr:spPr>
        <a:xfrm xmlns:a="http://schemas.openxmlformats.org/drawingml/2006/main">
          <a:off x="171450" y="2639436"/>
          <a:ext cx="2362200" cy="2605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nl-NL" sz="800" dirty="0"/>
        </a:p>
      </cdr:txBody>
    </cdr:sp>
  </cdr:relSizeAnchor>
</c:userShapes>
</file>

<file path=ppt/drawings/drawing3.xml><?xml version="1.0" encoding="utf-8"?>
<c:userShapes xmlns:c="http://schemas.openxmlformats.org/drawingml/2006/chart">
  <cdr:relSizeAnchor xmlns:cdr="http://schemas.openxmlformats.org/drawingml/2006/chartDrawing">
    <cdr:from>
      <cdr:x>0.41878</cdr:x>
      <cdr:y>0.3642</cdr:y>
    </cdr:from>
    <cdr:to>
      <cdr:x>0.58122</cdr:x>
      <cdr:y>0.6358</cdr:y>
    </cdr:to>
    <cdr:sp macro="" textlink="">
      <cdr:nvSpPr>
        <cdr:cNvPr id="2" name="Tekstvak 1">
          <a:extLst xmlns:a="http://schemas.openxmlformats.org/drawingml/2006/main">
            <a:ext uri="{FF2B5EF4-FFF2-40B4-BE49-F238E27FC236}">
              <a16:creationId xmlns:a16="http://schemas.microsoft.com/office/drawing/2014/main" id="{BE04E76D-51D7-743E-3093-54FA07070F46}"/>
            </a:ext>
          </a:extLst>
        </cdr:cNvPr>
        <cdr:cNvSpPr txBox="1"/>
      </cdr:nvSpPr>
      <cdr:spPr>
        <a:xfrm xmlns:a="http://schemas.openxmlformats.org/drawingml/2006/main">
          <a:off x="2357258" y="1226118"/>
          <a:ext cx="9144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nl-NL" sz="1100" dirty="0"/>
        </a:p>
      </cdr:txBody>
    </cdr:sp>
  </cdr:relSizeAnchor>
  <cdr:relSizeAnchor xmlns:cdr="http://schemas.openxmlformats.org/drawingml/2006/chartDrawing">
    <cdr:from>
      <cdr:x>0.46049</cdr:x>
      <cdr:y>0</cdr:y>
    </cdr:from>
    <cdr:to>
      <cdr:x>0.72369</cdr:x>
      <cdr:y>0.13208</cdr:y>
    </cdr:to>
    <cdr:sp macro="" textlink="">
      <cdr:nvSpPr>
        <cdr:cNvPr id="3" name="Tekstvak 2">
          <a:extLst xmlns:a="http://schemas.openxmlformats.org/drawingml/2006/main">
            <a:ext uri="{FF2B5EF4-FFF2-40B4-BE49-F238E27FC236}">
              <a16:creationId xmlns:a16="http://schemas.microsoft.com/office/drawing/2014/main" id="{B2FCEFEF-D3F5-B274-F4ED-D6E3DC891359}"/>
            </a:ext>
          </a:extLst>
        </cdr:cNvPr>
        <cdr:cNvSpPr txBox="1"/>
      </cdr:nvSpPr>
      <cdr:spPr>
        <a:xfrm xmlns:a="http://schemas.openxmlformats.org/drawingml/2006/main">
          <a:off x="2592083" y="-3018503"/>
          <a:ext cx="1481531" cy="3849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nl-NL" sz="1800" dirty="0"/>
            <a:t>2025</a:t>
          </a:r>
        </a:p>
      </cdr:txBody>
    </cdr:sp>
  </cdr:relSizeAnchor>
</c:userShapes>
</file>

<file path=ppt/drawings/drawing4.xml><?xml version="1.0" encoding="utf-8"?>
<c:userShapes xmlns:c="http://schemas.openxmlformats.org/drawingml/2006/chart">
  <cdr:relSizeAnchor xmlns:cdr="http://schemas.openxmlformats.org/drawingml/2006/chartDrawing">
    <cdr:from>
      <cdr:x>0.43805</cdr:x>
      <cdr:y>0</cdr:y>
    </cdr:from>
    <cdr:to>
      <cdr:x>0.5</cdr:x>
      <cdr:y>0.22114</cdr:y>
    </cdr:to>
    <cdr:sp macro="" textlink="">
      <cdr:nvSpPr>
        <cdr:cNvPr id="2" name="PIJL-RECHTS 18">
          <a:extLst xmlns:a="http://schemas.openxmlformats.org/drawingml/2006/main">
            <a:ext uri="{FF2B5EF4-FFF2-40B4-BE49-F238E27FC236}">
              <a16:creationId xmlns:a16="http://schemas.microsoft.com/office/drawing/2014/main" id="{E4501E86-262B-A60E-55CC-02118167D9AB}"/>
            </a:ext>
          </a:extLst>
        </cdr:cNvPr>
        <cdr:cNvSpPr/>
      </cdr:nvSpPr>
      <cdr:spPr>
        <a:xfrm xmlns:a="http://schemas.openxmlformats.org/drawingml/2006/main" rot="5400000">
          <a:off x="2555041" y="-4189627"/>
          <a:ext cx="568673" cy="375032"/>
        </a:xfrm>
        <a:prstGeom xmlns:a="http://schemas.openxmlformats.org/drawingml/2006/main" prst="rightArrow">
          <a:avLst>
            <a:gd name="adj1" fmla="val 34576"/>
            <a:gd name="adj2" fmla="val 50000"/>
          </a:avLst>
        </a:prstGeom>
        <a:solidFill xmlns:a="http://schemas.openxmlformats.org/drawingml/2006/main">
          <a:schemeClr val="accent6">
            <a:lumMod val="75000"/>
          </a:schemeClr>
        </a:solidFill>
        <a:ln xmlns:a="http://schemas.openxmlformats.org/drawingml/2006/main">
          <a:solidFill>
            <a:schemeClr val="accent6">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nl-NL"/>
          </a:defPPr>
          <a:lvl1pPr marL="0" indent="0" algn="l" defTabSz="914400" rtl="0" eaLnBrk="1" latinLnBrk="0" hangingPunct="1">
            <a:defRPr sz="1100" kern="1200">
              <a:solidFill>
                <a:schemeClr val="lt1"/>
              </a:solidFill>
              <a:latin typeface="+mn-lt"/>
              <a:ea typeface="+mn-ea"/>
              <a:cs typeface="+mn-cs"/>
            </a:defRPr>
          </a:lvl1pPr>
          <a:lvl2pPr marL="457200" indent="0" algn="l" defTabSz="914400" rtl="0" eaLnBrk="1" latinLnBrk="0" hangingPunct="1">
            <a:defRPr sz="1100" kern="1200">
              <a:solidFill>
                <a:schemeClr val="lt1"/>
              </a:solidFill>
              <a:latin typeface="+mn-lt"/>
              <a:ea typeface="+mn-ea"/>
              <a:cs typeface="+mn-cs"/>
            </a:defRPr>
          </a:lvl2pPr>
          <a:lvl3pPr marL="914400" indent="0" algn="l" defTabSz="914400" rtl="0" eaLnBrk="1" latinLnBrk="0" hangingPunct="1">
            <a:defRPr sz="1100" kern="1200">
              <a:solidFill>
                <a:schemeClr val="lt1"/>
              </a:solidFill>
              <a:latin typeface="+mn-lt"/>
              <a:ea typeface="+mn-ea"/>
              <a:cs typeface="+mn-cs"/>
            </a:defRPr>
          </a:lvl3pPr>
          <a:lvl4pPr marL="1371600" indent="0" algn="l" defTabSz="914400" rtl="0" eaLnBrk="1" latinLnBrk="0" hangingPunct="1">
            <a:defRPr sz="1100" kern="1200">
              <a:solidFill>
                <a:schemeClr val="lt1"/>
              </a:solidFill>
              <a:latin typeface="+mn-lt"/>
              <a:ea typeface="+mn-ea"/>
              <a:cs typeface="+mn-cs"/>
            </a:defRPr>
          </a:lvl4pPr>
          <a:lvl5pPr marL="1828800" indent="0" algn="l" defTabSz="914400" rtl="0" eaLnBrk="1" latinLnBrk="0" hangingPunct="1">
            <a:defRPr sz="1100" kern="1200">
              <a:solidFill>
                <a:schemeClr val="lt1"/>
              </a:solidFill>
              <a:latin typeface="+mn-lt"/>
              <a:ea typeface="+mn-ea"/>
              <a:cs typeface="+mn-cs"/>
            </a:defRPr>
          </a:lvl5pPr>
          <a:lvl6pPr marL="2286000" indent="0" algn="l" defTabSz="914400" rtl="0" eaLnBrk="1" latinLnBrk="0" hangingPunct="1">
            <a:defRPr sz="1100" kern="1200">
              <a:solidFill>
                <a:schemeClr val="lt1"/>
              </a:solidFill>
              <a:latin typeface="+mn-lt"/>
              <a:ea typeface="+mn-ea"/>
              <a:cs typeface="+mn-cs"/>
            </a:defRPr>
          </a:lvl6pPr>
          <a:lvl7pPr marL="2743200" indent="0" algn="l" defTabSz="914400" rtl="0" eaLnBrk="1" latinLnBrk="0" hangingPunct="1">
            <a:defRPr sz="1100" kern="1200">
              <a:solidFill>
                <a:schemeClr val="lt1"/>
              </a:solidFill>
              <a:latin typeface="+mn-lt"/>
              <a:ea typeface="+mn-ea"/>
              <a:cs typeface="+mn-cs"/>
            </a:defRPr>
          </a:lvl7pPr>
          <a:lvl8pPr marL="3200400" indent="0" algn="l" defTabSz="914400" rtl="0" eaLnBrk="1" latinLnBrk="0" hangingPunct="1">
            <a:defRPr sz="1100" kern="1200">
              <a:solidFill>
                <a:schemeClr val="lt1"/>
              </a:solidFill>
              <a:latin typeface="+mn-lt"/>
              <a:ea typeface="+mn-ea"/>
              <a:cs typeface="+mn-cs"/>
            </a:defRPr>
          </a:lvl8pPr>
          <a:lvl9pPr marL="3657600" indent="0" algn="l" defTabSz="914400" rtl="0" eaLnBrk="1" latinLnBrk="0" hangingPunct="1">
            <a:defRPr sz="1100" kern="1200">
              <a:solidFill>
                <a:schemeClr val="lt1"/>
              </a:solidFill>
              <a:latin typeface="+mn-lt"/>
              <a:ea typeface="+mn-ea"/>
              <a:cs typeface="+mn-cs"/>
            </a:defRPr>
          </a:lvl9pPr>
        </a:lstStyle>
        <a:p xmlns:a="http://schemas.openxmlformats.org/drawingml/2006/main">
          <a:pPr algn="ctr"/>
          <a:endParaRPr lang="nl-NL" dirty="0">
            <a:highlight>
              <a:srgbClr val="008000"/>
            </a:highlight>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2945659" cy="49534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4" y="0"/>
            <a:ext cx="2945659" cy="495348"/>
          </a:xfrm>
          <a:prstGeom prst="rect">
            <a:avLst/>
          </a:prstGeom>
        </p:spPr>
        <p:txBody>
          <a:bodyPr vert="horz" lIns="91440" tIns="45720" rIns="91440" bIns="45720" rtlCol="0"/>
          <a:lstStyle>
            <a:lvl1pPr algn="r">
              <a:defRPr sz="1200"/>
            </a:lvl1pPr>
          </a:lstStyle>
          <a:p>
            <a:fld id="{3467F810-B532-4290-A79C-742BB321284C}" type="datetimeFigureOut">
              <a:rPr lang="nl-NL" smtClean="0"/>
              <a:t>29-7-2026</a:t>
            </a:fld>
            <a:endParaRPr lang="nl-NL"/>
          </a:p>
        </p:txBody>
      </p:sp>
      <p:sp>
        <p:nvSpPr>
          <p:cNvPr id="4" name="Tijdelijke aanduiding voor dia-afbeelding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1" y="9377318"/>
            <a:ext cx="2945659" cy="49534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4" y="9377318"/>
            <a:ext cx="2945659" cy="495347"/>
          </a:xfrm>
          <a:prstGeom prst="rect">
            <a:avLst/>
          </a:prstGeom>
        </p:spPr>
        <p:txBody>
          <a:bodyPr vert="horz" lIns="91440" tIns="45720" rIns="91440" bIns="45720" rtlCol="0" anchor="b"/>
          <a:lstStyle>
            <a:lvl1pPr algn="r">
              <a:defRPr sz="1200"/>
            </a:lvl1pPr>
          </a:lstStyle>
          <a:p>
            <a:fld id="{81811324-08CE-458B-9913-B9E2AFAB951D}" type="slidenum">
              <a:rPr lang="nl-NL" smtClean="0"/>
              <a:t>‹nr.›</a:t>
            </a:fld>
            <a:endParaRPr lang="nl-NL"/>
          </a:p>
        </p:txBody>
      </p:sp>
    </p:spTree>
    <p:extLst>
      <p:ext uri="{BB962C8B-B14F-4D97-AF65-F5344CB8AC3E}">
        <p14:creationId xmlns:p14="http://schemas.microsoft.com/office/powerpoint/2010/main" val="1028647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811324-08CE-458B-9913-B9E2AFAB951D}" type="slidenum">
              <a:rPr lang="nl-NL" smtClean="0"/>
              <a:t>2</a:t>
            </a:fld>
            <a:endParaRPr lang="nl-NL"/>
          </a:p>
        </p:txBody>
      </p:sp>
    </p:spTree>
    <p:extLst>
      <p:ext uri="{BB962C8B-B14F-4D97-AF65-F5344CB8AC3E}">
        <p14:creationId xmlns:p14="http://schemas.microsoft.com/office/powerpoint/2010/main" val="4268338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811324-08CE-458B-9913-B9E2AFAB951D}" type="slidenum">
              <a:rPr lang="nl-NL" smtClean="0"/>
              <a:t>5</a:t>
            </a:fld>
            <a:endParaRPr lang="nl-NL"/>
          </a:p>
        </p:txBody>
      </p:sp>
    </p:spTree>
    <p:extLst>
      <p:ext uri="{BB962C8B-B14F-4D97-AF65-F5344CB8AC3E}">
        <p14:creationId xmlns:p14="http://schemas.microsoft.com/office/powerpoint/2010/main" val="118149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811324-08CE-458B-9913-B9E2AFAB951D}" type="slidenum">
              <a:rPr lang="nl-NL" smtClean="0"/>
              <a:t>6</a:t>
            </a:fld>
            <a:endParaRPr lang="nl-NL"/>
          </a:p>
        </p:txBody>
      </p:sp>
    </p:spTree>
    <p:extLst>
      <p:ext uri="{BB962C8B-B14F-4D97-AF65-F5344CB8AC3E}">
        <p14:creationId xmlns:p14="http://schemas.microsoft.com/office/powerpoint/2010/main" val="1683119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811324-08CE-458B-9913-B9E2AFAB951D}" type="slidenum">
              <a:rPr lang="nl-NL" smtClean="0"/>
              <a:t>7</a:t>
            </a:fld>
            <a:endParaRPr lang="nl-NL"/>
          </a:p>
        </p:txBody>
      </p:sp>
    </p:spTree>
    <p:extLst>
      <p:ext uri="{BB962C8B-B14F-4D97-AF65-F5344CB8AC3E}">
        <p14:creationId xmlns:p14="http://schemas.microsoft.com/office/powerpoint/2010/main" val="2015054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811324-08CE-458B-9913-B9E2AFAB951D}" type="slidenum">
              <a:rPr lang="nl-NL" smtClean="0"/>
              <a:t>8</a:t>
            </a:fld>
            <a:endParaRPr lang="nl-NL"/>
          </a:p>
        </p:txBody>
      </p:sp>
    </p:spTree>
    <p:extLst>
      <p:ext uri="{BB962C8B-B14F-4D97-AF65-F5344CB8AC3E}">
        <p14:creationId xmlns:p14="http://schemas.microsoft.com/office/powerpoint/2010/main" val="3555182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E2C16DA3-4DDE-4108-8F16-D1B8FEA013B4}" type="datetime1">
              <a:rPr lang="nl-NL" smtClean="0"/>
              <a:t>29-7-2026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3024558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8B69143-CE5F-47B5-BAC6-D771385FFC4F}" type="datetime1">
              <a:rPr lang="nl-NL" smtClean="0"/>
              <a:t>29-7-2026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205793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8E10659-F942-4E0F-BDED-2EDEC824791B}" type="datetime1">
              <a:rPr lang="nl-NL" smtClean="0"/>
              <a:t>29-7-2026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381022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6C43270-9F64-4432-8BB0-BF4309945E2F}" type="datetime1">
              <a:rPr lang="nl-NL" smtClean="0"/>
              <a:t>29-7-2026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1621821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65B5972E-0E86-4D13-AA94-0B425888DF9F}" type="datetime1">
              <a:rPr lang="nl-NL" smtClean="0"/>
              <a:t>29-7-2026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608517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0B1DAFB9-A93B-4982-AA46-6F071BAD3889}" type="datetime1">
              <a:rPr lang="nl-NL" smtClean="0"/>
              <a:t>29-7-2026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1219488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144B1CB6-1DE1-4B54-B2F0-F6F37C17D2AE}" type="datetime1">
              <a:rPr lang="nl-NL" smtClean="0"/>
              <a:t>29-7-2026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64043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EDB8C0BF-422A-432A-8A16-17870856A900}" type="datetime1">
              <a:rPr lang="nl-NL" smtClean="0"/>
              <a:t>29-7-2026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2574269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E83FA296-389B-433B-91E1-422D8F93F900}" type="datetime1">
              <a:rPr lang="nl-NL" smtClean="0"/>
              <a:t>29-7-2026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3679075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4DF6B6E9-64ED-4E35-9D98-0C7AEFC333FC}" type="datetime1">
              <a:rPr lang="nl-NL" smtClean="0"/>
              <a:t>29-7-2026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671029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EA2DC71-C614-4578-92D6-769927F02EA8}" type="datetime1">
              <a:rPr lang="nl-NL" smtClean="0"/>
              <a:t>29-7-2026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990772A-3439-4714-893C-C2ABE3289D4C}" type="slidenum">
              <a:rPr lang="nl-NL" smtClean="0"/>
              <a:t>‹nr.›</a:t>
            </a:fld>
            <a:endParaRPr lang="nl-NL"/>
          </a:p>
        </p:txBody>
      </p:sp>
    </p:spTree>
    <p:extLst>
      <p:ext uri="{BB962C8B-B14F-4D97-AF65-F5344CB8AC3E}">
        <p14:creationId xmlns:p14="http://schemas.microsoft.com/office/powerpoint/2010/main" val="3867462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213D28-ACE2-4B91-9531-702C63F2252E}" type="datetime1">
              <a:rPr lang="nl-NL" smtClean="0"/>
              <a:t>29-7-2026</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0772A-3439-4714-893C-C2ABE3289D4C}" type="slidenum">
              <a:rPr lang="nl-NL" smtClean="0"/>
              <a:t>‹nr.›</a:t>
            </a:fld>
            <a:endParaRPr lang="nl-NL"/>
          </a:p>
        </p:txBody>
      </p:sp>
    </p:spTree>
    <p:extLst>
      <p:ext uri="{BB962C8B-B14F-4D97-AF65-F5344CB8AC3E}">
        <p14:creationId xmlns:p14="http://schemas.microsoft.com/office/powerpoint/2010/main" val="3638749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google.nl/url?sa=i&amp;rct=j&amp;q=&amp;esrc=s&amp;source=images&amp;cd=&amp;cad=rja&amp;uact=8&amp;ved=2ahUKEwiiipuP1c_YAhWQbVAKHWHZBmsQjRx6BAgAEAY&amp;url=https://zinziz.nl/dt_logos/logo-heerlen/&amp;psig=AOvVaw2knLfHGAjWJfqYd0nao0mV&amp;ust=151575165674518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Gerelateerde afbeelding">
            <a:hlinkClick r:id="rId2"/>
          </p:cNvPr>
          <p:cNvPicPr/>
          <p:nvPr/>
        </p:nvPicPr>
        <p:blipFill>
          <a:blip r:embed="rId3">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481780" y="112644"/>
            <a:ext cx="7403691" cy="2532233"/>
          </a:xfrm>
          <a:prstGeom prst="rect">
            <a:avLst/>
          </a:prstGeom>
          <a:noFill/>
          <a:ln>
            <a:noFill/>
          </a:ln>
        </p:spPr>
      </p:pic>
      <p:sp>
        <p:nvSpPr>
          <p:cNvPr id="3" name="Tijdelijke aanduiding voor inhoud 2"/>
          <p:cNvSpPr>
            <a:spLocks noGrp="1"/>
          </p:cNvSpPr>
          <p:nvPr>
            <p:ph idx="1"/>
          </p:nvPr>
        </p:nvSpPr>
        <p:spPr>
          <a:xfrm>
            <a:off x="560439" y="1917290"/>
            <a:ext cx="10562631" cy="4719484"/>
          </a:xfrm>
        </p:spPr>
        <p:txBody>
          <a:bodyPr>
            <a:noAutofit/>
          </a:bodyPr>
          <a:lstStyle/>
          <a:p>
            <a:pPr marL="0" indent="0">
              <a:buNone/>
            </a:pPr>
            <a:endParaRPr lang="nl-NL" sz="1400" dirty="0"/>
          </a:p>
          <a:p>
            <a:pPr marL="0" indent="0">
              <a:buNone/>
            </a:pPr>
            <a:r>
              <a:rPr lang="nl-NL" sz="3600" dirty="0"/>
              <a:t>Managementletter Welzijn en Gezondheid</a:t>
            </a:r>
          </a:p>
          <a:p>
            <a:pPr marL="0" indent="0">
              <a:buNone/>
            </a:pPr>
            <a:r>
              <a:rPr lang="nl-NL" sz="3600" dirty="0"/>
              <a:t>Kalenderjaar 2025</a:t>
            </a:r>
            <a:endParaRPr lang="nl-NL" sz="1400" dirty="0">
              <a:solidFill>
                <a:prstClr val="black"/>
              </a:solidFill>
              <a:ea typeface="Verdana" panose="020B0604030504040204" pitchFamily="34" charset="0"/>
              <a:cs typeface="Verdana" panose="020B0604030504040204" pitchFamily="34" charset="0"/>
            </a:endParaRPr>
          </a:p>
          <a:p>
            <a:pPr marL="0" lvl="0" indent="0">
              <a:buNone/>
            </a:pPr>
            <a:endParaRPr lang="nl-NL" sz="1400" dirty="0">
              <a:solidFill>
                <a:prstClr val="black"/>
              </a:solidFill>
              <a:ea typeface="Verdana" panose="020B0604030504040204" pitchFamily="34" charset="0"/>
              <a:cs typeface="Verdana" panose="020B0604030504040204" pitchFamily="34" charset="0"/>
            </a:endParaRPr>
          </a:p>
          <a:p>
            <a:pPr marL="0" lvl="0" indent="0">
              <a:buNone/>
            </a:pPr>
            <a:endParaRPr lang="nl-NL" sz="1400" dirty="0">
              <a:solidFill>
                <a:prstClr val="black"/>
              </a:solidFill>
              <a:ea typeface="Verdana" panose="020B0604030504040204" pitchFamily="34" charset="0"/>
              <a:cs typeface="Verdana" panose="020B0604030504040204" pitchFamily="34" charset="0"/>
            </a:endParaRPr>
          </a:p>
          <a:p>
            <a:pPr marL="0" lvl="0" indent="0">
              <a:buNone/>
            </a:pPr>
            <a:endParaRPr lang="nl-NL" sz="1400" dirty="0">
              <a:solidFill>
                <a:prstClr val="black"/>
              </a:solidFill>
              <a:ea typeface="Verdana" panose="020B0604030504040204" pitchFamily="34" charset="0"/>
              <a:cs typeface="Verdana" panose="020B0604030504040204" pitchFamily="34" charset="0"/>
            </a:endParaRPr>
          </a:p>
          <a:p>
            <a:pPr marL="0" lvl="0" indent="0">
              <a:buNone/>
            </a:pPr>
            <a:r>
              <a:rPr lang="nl-NL" sz="1400" dirty="0">
                <a:solidFill>
                  <a:prstClr val="black"/>
                </a:solidFill>
                <a:ea typeface="Verdana" panose="020B0604030504040204" pitchFamily="34" charset="0"/>
                <a:cs typeface="Verdana" panose="020B0604030504040204" pitchFamily="34" charset="0"/>
              </a:rPr>
              <a:t> </a:t>
            </a:r>
          </a:p>
          <a:p>
            <a:pPr marL="0" lvl="0" indent="0">
              <a:buNone/>
            </a:pPr>
            <a:endParaRPr lang="nl-NL" sz="1400" dirty="0">
              <a:solidFill>
                <a:prstClr val="black"/>
              </a:solidFill>
              <a:ea typeface="Verdana" panose="020B0604030504040204" pitchFamily="34" charset="0"/>
              <a:cs typeface="Verdana" panose="020B0604030504040204" pitchFamily="34" charset="0"/>
            </a:endParaRPr>
          </a:p>
          <a:p>
            <a:pPr marL="0" lvl="0" indent="0">
              <a:buNone/>
            </a:pPr>
            <a:r>
              <a:rPr lang="nl-NL" sz="1400" dirty="0">
                <a:solidFill>
                  <a:srgbClr val="92D050"/>
                </a:solidFill>
                <a:ea typeface="Verdana" panose="020B0604030504040204" pitchFamily="34" charset="0"/>
                <a:cs typeface="Verdana" panose="020B0604030504040204" pitchFamily="34" charset="0"/>
              </a:rPr>
              <a:t> </a:t>
            </a:r>
          </a:p>
          <a:p>
            <a:pPr marL="0" indent="0">
              <a:buNone/>
            </a:pPr>
            <a:endParaRPr lang="nl-NL" sz="1400" dirty="0"/>
          </a:p>
          <a:p>
            <a:pPr marL="0" indent="0">
              <a:buNone/>
            </a:pPr>
            <a:endParaRPr lang="nl-NL" sz="1400" dirty="0"/>
          </a:p>
        </p:txBody>
      </p:sp>
    </p:spTree>
    <p:extLst>
      <p:ext uri="{BB962C8B-B14F-4D97-AF65-F5344CB8AC3E}">
        <p14:creationId xmlns:p14="http://schemas.microsoft.com/office/powerpoint/2010/main" val="1233371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BE7C7A41-3752-A372-5DCE-14BC12340D3C}"/>
              </a:ext>
            </a:extLst>
          </p:cNvPr>
          <p:cNvSpPr/>
          <p:nvPr/>
        </p:nvSpPr>
        <p:spPr>
          <a:xfrm>
            <a:off x="0" y="501314"/>
            <a:ext cx="12313920" cy="379538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l-NL" dirty="0">
              <a:solidFill>
                <a:schemeClr val="tx1"/>
              </a:solidFill>
            </a:endParaRPr>
          </a:p>
        </p:txBody>
      </p:sp>
      <p:sp>
        <p:nvSpPr>
          <p:cNvPr id="2" name="Titel 1">
            <a:extLst>
              <a:ext uri="{FF2B5EF4-FFF2-40B4-BE49-F238E27FC236}">
                <a16:creationId xmlns:a16="http://schemas.microsoft.com/office/drawing/2014/main" id="{E117E23D-B142-942F-7B31-1F893934B853}"/>
              </a:ext>
            </a:extLst>
          </p:cNvPr>
          <p:cNvSpPr>
            <a:spLocks noGrp="1"/>
          </p:cNvSpPr>
          <p:nvPr>
            <p:ph type="title"/>
          </p:nvPr>
        </p:nvSpPr>
        <p:spPr>
          <a:xfrm>
            <a:off x="0" y="5829"/>
            <a:ext cx="11353800" cy="495487"/>
          </a:xfrm>
        </p:spPr>
        <p:txBody>
          <a:bodyPr>
            <a:normAutofit/>
          </a:bodyPr>
          <a:lstStyle/>
          <a:p>
            <a:r>
              <a:rPr lang="nl-NL" sz="2200" b="1" dirty="0">
                <a:latin typeface="Verdana" panose="020B0604030504040204" pitchFamily="34" charset="0"/>
                <a:ea typeface="Verdana" panose="020B0604030504040204" pitchFamily="34" charset="0"/>
              </a:rPr>
              <a:t>Omschrijving van rollen &amp; taken leden Welzijn &amp; Gezondheid</a:t>
            </a:r>
            <a:endParaRPr lang="nl-NL" sz="2200" dirty="0"/>
          </a:p>
        </p:txBody>
      </p:sp>
      <p:sp>
        <p:nvSpPr>
          <p:cNvPr id="3" name="Tijdelijke aanduiding voor inhoud 2">
            <a:extLst>
              <a:ext uri="{FF2B5EF4-FFF2-40B4-BE49-F238E27FC236}">
                <a16:creationId xmlns:a16="http://schemas.microsoft.com/office/drawing/2014/main" id="{50674001-DC47-E922-9A18-5089DAC2B1EC}"/>
              </a:ext>
            </a:extLst>
          </p:cNvPr>
          <p:cNvSpPr>
            <a:spLocks noGrp="1"/>
          </p:cNvSpPr>
          <p:nvPr>
            <p:ph idx="1"/>
          </p:nvPr>
        </p:nvSpPr>
        <p:spPr>
          <a:xfrm>
            <a:off x="0" y="501314"/>
            <a:ext cx="12191999" cy="6356686"/>
          </a:xfrm>
        </p:spPr>
        <p:txBody>
          <a:bodyPr>
            <a:noAutofit/>
          </a:bodyPr>
          <a:lstStyle/>
          <a:p>
            <a:pPr marL="0" lvl="0" indent="0" algn="just">
              <a:lnSpc>
                <a:spcPct val="100000"/>
              </a:lnSpc>
              <a:spcAft>
                <a:spcPts val="800"/>
              </a:spcAft>
              <a:buSzPts val="1100"/>
              <a:buNone/>
              <a:tabLst>
                <a:tab pos="180340" algn="l"/>
                <a:tab pos="540385" algn="l"/>
                <a:tab pos="900430" algn="l"/>
                <a:tab pos="1260475" algn="l"/>
              </a:tabLst>
            </a:pPr>
            <a:r>
              <a:rPr lang="nl-NL" sz="1100" b="1" dirty="0">
                <a:effectLst/>
                <a:latin typeface="Verdana" panose="020B0604030504040204" pitchFamily="34" charset="0"/>
                <a:ea typeface="Verdana" panose="020B0604030504040204" pitchFamily="34" charset="0"/>
                <a:cs typeface="Calibri" panose="020F0502020204030204" pitchFamily="34" charset="0"/>
              </a:rPr>
              <a:t>Bedrijfsarts (BA): </a:t>
            </a:r>
            <a:r>
              <a:rPr lang="nl-NL" sz="1100" dirty="0">
                <a:effectLst/>
                <a:latin typeface="Verdana" panose="020B0604030504040204" pitchFamily="34" charset="0"/>
                <a:ea typeface="Verdana" panose="020B0604030504040204" pitchFamily="34" charset="0"/>
                <a:cs typeface="Calibri" panose="020F0502020204030204" pitchFamily="34" charset="0"/>
              </a:rPr>
              <a:t>een bedrijfsarts is een geneeskundig specialist op het gebied van arbeid en gezondheid die werkt voor de Arbodienst. De bedrijfsarts zet zich zowel preventief als curatief in. Hij beoordeelt in het kader van het verzuimproces, de mogelijkheden en beperkingen, de mate van arbeidsongeschiktheid, verbetermogelijkheden en geeft een prognose. Tevens kan de bedrijfsarts aanbevelingen doen voor werk(plek)aanpassingen. Hij is verantwoordelijk voor de taakuitvoering van de praktijkondersteuner bedrijfsarts.</a:t>
            </a:r>
            <a:endParaRPr lang="nl-NL" sz="1100" dirty="0">
              <a:effectLst/>
              <a:latin typeface="Verdana" panose="020B0604030504040204" pitchFamily="34" charset="0"/>
              <a:ea typeface="Verdana" panose="020B0604030504040204" pitchFamily="34" charset="0"/>
              <a:cs typeface="Times New Roman" panose="02020603050405020304" pitchFamily="18" charset="0"/>
            </a:endParaRPr>
          </a:p>
          <a:p>
            <a:pPr marL="0" indent="0" algn="just">
              <a:lnSpc>
                <a:spcPct val="100000"/>
              </a:lnSpc>
              <a:spcAft>
                <a:spcPts val="800"/>
              </a:spcAft>
              <a:buNone/>
              <a:tabLst>
                <a:tab pos="180340" algn="l"/>
                <a:tab pos="540385" algn="l"/>
                <a:tab pos="900430" algn="l"/>
                <a:tab pos="1260475" algn="l"/>
              </a:tabLst>
            </a:pPr>
            <a:r>
              <a:rPr lang="nl-NL" sz="1100" b="1" dirty="0">
                <a:effectLst/>
                <a:latin typeface="Verdana" panose="020B0604030504040204" pitchFamily="34" charset="0"/>
                <a:ea typeface="Verdana" panose="020B0604030504040204" pitchFamily="34" charset="0"/>
                <a:cs typeface="Calibri" panose="020F0502020204030204" pitchFamily="34" charset="0"/>
              </a:rPr>
              <a:t>Praktijkondersteuner Bedrijfsarts (POB): </a:t>
            </a:r>
            <a:r>
              <a:rPr lang="nl-NL" sz="1100" dirty="0">
                <a:effectLst/>
                <a:latin typeface="Verdana" panose="020B0604030504040204" pitchFamily="34" charset="0"/>
                <a:ea typeface="Verdana" panose="020B0604030504040204" pitchFamily="34" charset="0"/>
                <a:cs typeface="Calibri" panose="020F0502020204030204" pitchFamily="34" charset="0"/>
              </a:rPr>
              <a:t>de praktijkondersteuner bedrijfsarts werkt met gedelegeerde taken van een bedrijfsarts. Er is sprake van een beperkte zelfstandigheid in de taakuitoefening. </a:t>
            </a:r>
            <a:endParaRPr lang="nl-NL" sz="1100" dirty="0">
              <a:latin typeface="Verdana" panose="020B0604030504040204" pitchFamily="34" charset="0"/>
              <a:ea typeface="Verdana" panose="020B0604030504040204" pitchFamily="34" charset="0"/>
              <a:cs typeface="Times New Roman" panose="02020603050405020304" pitchFamily="18" charset="0"/>
            </a:endParaRPr>
          </a:p>
          <a:p>
            <a:pPr marL="0" indent="0" algn="just">
              <a:lnSpc>
                <a:spcPct val="100000"/>
              </a:lnSpc>
              <a:spcAft>
                <a:spcPts val="800"/>
              </a:spcAft>
              <a:buNone/>
              <a:tabLst>
                <a:tab pos="180340" algn="l"/>
                <a:tab pos="540385" algn="l"/>
                <a:tab pos="900430" algn="l"/>
                <a:tab pos="1260475" algn="l"/>
              </a:tabLst>
            </a:pPr>
            <a:r>
              <a:rPr lang="nl-NL" sz="1100" b="1" dirty="0">
                <a:latin typeface="Verdana" panose="020B0604030504040204" pitchFamily="34" charset="0"/>
                <a:ea typeface="Verdana" panose="020B0604030504040204" pitchFamily="34" charset="0"/>
              </a:rPr>
              <a:t>Bedrijfsmaatschappelijk Werk (BMW):</a:t>
            </a:r>
            <a:r>
              <a:rPr lang="nl-NL" sz="1100" b="0" i="0" dirty="0">
                <a:effectLst/>
                <a:latin typeface="Verdana" panose="020B0604030504040204" pitchFamily="34" charset="0"/>
                <a:ea typeface="Verdana" panose="020B0604030504040204" pitchFamily="34" charset="0"/>
              </a:rPr>
              <a:t> </a:t>
            </a:r>
            <a:r>
              <a:rPr lang="nl-NL" sz="1100" dirty="0">
                <a:latin typeface="Verdana" panose="020B0604030504040204" pitchFamily="34" charset="0"/>
                <a:ea typeface="Verdana" panose="020B0604030504040204" pitchFamily="34" charset="0"/>
                <a:cs typeface="Calibri" panose="020F0502020204030204" pitchFamily="34" charset="0"/>
              </a:rPr>
              <a:t>verzorgt de opvang en ondersteuning van medewerkers op vele terreinen, zowel preventief als curatief, middels bv. diagnostiek, psychosociale hulpverlening en advies en verwijzing, maar ook de organisatie middels consultatie en advies over werk- en privé gerelateerde problematieken, thematische trainingen en begeleiding bij re-integratietrajecten.</a:t>
            </a:r>
          </a:p>
          <a:p>
            <a:pPr marL="0" indent="0" algn="just">
              <a:lnSpc>
                <a:spcPct val="100000"/>
              </a:lnSpc>
              <a:spcAft>
                <a:spcPts val="800"/>
              </a:spcAft>
              <a:buNone/>
              <a:tabLst>
                <a:tab pos="180340" algn="l"/>
                <a:tab pos="540385" algn="l"/>
                <a:tab pos="900430" algn="l"/>
                <a:tab pos="1260475" algn="l"/>
              </a:tabLst>
            </a:pPr>
            <a:r>
              <a:rPr lang="nl-NL" sz="1100" b="1" dirty="0">
                <a:latin typeface="Verdana" panose="020B0604030504040204" pitchFamily="34" charset="0"/>
                <a:ea typeface="Verdana" panose="020B0604030504040204" pitchFamily="34" charset="0"/>
                <a:cs typeface="Calibri" panose="020F0502020204030204" pitchFamily="34" charset="0"/>
              </a:rPr>
              <a:t>Preventiemedewerker (PM)</a:t>
            </a:r>
            <a:r>
              <a:rPr lang="nl-NL" sz="1100" dirty="0">
                <a:latin typeface="Verdana" panose="020B0604030504040204" pitchFamily="34" charset="0"/>
                <a:ea typeface="Verdana" panose="020B0604030504040204" pitchFamily="34" charset="0"/>
                <a:cs typeface="Calibri" panose="020F0502020204030204" pitchFamily="34" charset="0"/>
              </a:rPr>
              <a:t>: adviseert en zorgt voor de uitvoering van maatregelen gericht op de veiligheid en gezondheid binnen de organisatie. De drie wettelijke taken van een PM zijn: (1) Het (mede) opstellen en uitvoeren van de risico-inventarisatie-en -evaluatie (RI&amp;E), (2) het adviseren en nauw samenwerken met de OR over de te nemen maatregelen voor een goed arbeidsomstandighedenbeleid en (3) deze maatregelen (mede) uitvoeren. De preventiemedewerker is ook Arbo-coördinator, coördinator agressie en geweld en hoofd bedrijfshulpverlening.</a:t>
            </a:r>
          </a:p>
          <a:p>
            <a:pPr marL="0" indent="0" algn="just">
              <a:lnSpc>
                <a:spcPct val="100000"/>
              </a:lnSpc>
              <a:spcAft>
                <a:spcPts val="800"/>
              </a:spcAft>
              <a:buNone/>
              <a:tabLst>
                <a:tab pos="180340" algn="l"/>
                <a:tab pos="540385" algn="l"/>
                <a:tab pos="900430" algn="l"/>
                <a:tab pos="1260475" algn="l"/>
              </a:tabLst>
            </a:pPr>
            <a:r>
              <a:rPr lang="nl-NL" sz="1100" b="1" dirty="0">
                <a:latin typeface="Verdana" panose="020B0604030504040204" pitchFamily="34" charset="0"/>
                <a:ea typeface="Verdana" panose="020B0604030504040204" pitchFamily="34" charset="0"/>
              </a:rPr>
              <a:t>Vertrouwenspersonen (VP):</a:t>
            </a:r>
            <a:r>
              <a:rPr lang="nl-NL" sz="1100" dirty="0">
                <a:latin typeface="Verdana" panose="020B0604030504040204" pitchFamily="34" charset="0"/>
                <a:ea typeface="Verdana" panose="020B0604030504040204" pitchFamily="34" charset="0"/>
                <a:cs typeface="Calibri" panose="020F0502020204030204" pitchFamily="34" charset="0"/>
              </a:rPr>
              <a:t> Bij ongewenste omgangsvormen en integriteitkwesties kunnen medewerkers terecht bij de vertrouwenspersonen van de gemeente. Deze medewerkers hebben drie taken: (1) opvang en begeleiding, (2) voorlichten en informeren en signaleren en (3) gevraagd en ongevraagd adviseren van het management. </a:t>
            </a:r>
          </a:p>
          <a:p>
            <a:pPr marL="0" indent="0" algn="just">
              <a:lnSpc>
                <a:spcPct val="100000"/>
              </a:lnSpc>
              <a:spcAft>
                <a:spcPts val="800"/>
              </a:spcAft>
              <a:buNone/>
              <a:tabLst>
                <a:tab pos="180340" algn="l"/>
                <a:tab pos="540385" algn="l"/>
                <a:tab pos="900430" algn="l"/>
                <a:tab pos="1260475" algn="l"/>
              </a:tabLst>
            </a:pPr>
            <a:r>
              <a:rPr lang="nl-NL" sz="1100" b="1" dirty="0">
                <a:latin typeface="Verdana" panose="020B0604030504040204" pitchFamily="34" charset="0"/>
                <a:ea typeface="Verdana" panose="020B0604030504040204" pitchFamily="34" charset="0"/>
              </a:rPr>
              <a:t>Loopbaancoaches: </a:t>
            </a:r>
            <a:r>
              <a:rPr lang="nl-NL" sz="1100" dirty="0">
                <a:latin typeface="Verdana" panose="020B0604030504040204" pitchFamily="34" charset="0"/>
                <a:ea typeface="Verdana" panose="020B0604030504040204" pitchFamily="34" charset="0"/>
                <a:cs typeface="Calibri" panose="020F0502020204030204" pitchFamily="34" charset="0"/>
              </a:rPr>
              <a:t>zijn voor alle medewerkers beschikbaar die een vraag hebben op het gebied van hun werk/loopbaan. Vrijblijvend kan er een gesprek worden aangevraagd om samen te bepalen welke ondersteuning wenselijk is. Het is ook mogelijk dat medewerkers worden doorverwezen door de teamleider, P&amp;O-adviseur of bedrijfsmaatschappelijk werk. De ondersteuning is altijd maatwerk en varieert van loopbaanonderzoek tot coaching. Ook de balans tussen werk en privé wordt bekeken. Het doel is om medewerkers zo gezond mogelijk op de best passende werkplek te houden of te brengen</a:t>
            </a:r>
            <a:r>
              <a:rPr lang="nl-NL" sz="1100" b="0" i="0" u="none" strike="noStrike" baseline="0" dirty="0">
                <a:latin typeface="Verdana" panose="020B0604030504040204" pitchFamily="34" charset="0"/>
                <a:ea typeface="Verdana" panose="020B0604030504040204" pitchFamily="34" charset="0"/>
              </a:rPr>
              <a:t>. </a:t>
            </a:r>
            <a:endParaRPr lang="nl-NL" sz="1100" dirty="0">
              <a:latin typeface="Verdana" panose="020B0604030504040204" pitchFamily="34" charset="0"/>
              <a:ea typeface="Verdana" panose="020B0604030504040204" pitchFamily="34" charset="0"/>
              <a:cs typeface="Calibri" panose="020F0502020204030204" pitchFamily="34" charset="0"/>
            </a:endParaRPr>
          </a:p>
          <a:p>
            <a:pPr marL="0" indent="0" algn="just">
              <a:lnSpc>
                <a:spcPct val="100000"/>
              </a:lnSpc>
              <a:buNone/>
            </a:pPr>
            <a:r>
              <a:rPr lang="nl-NL" sz="1100" b="1" dirty="0">
                <a:latin typeface="Verdana" panose="020B0604030504040204" pitchFamily="34" charset="0"/>
                <a:ea typeface="Verdana" panose="020B0604030504040204" pitchFamily="34" charset="0"/>
                <a:cs typeface="Calibri" panose="020F0502020204030204" pitchFamily="34" charset="0"/>
              </a:rPr>
              <a:t>Medewerker vitaliteit</a:t>
            </a:r>
            <a:r>
              <a:rPr lang="nl-NL" sz="1100" dirty="0">
                <a:latin typeface="Verdana" panose="020B0604030504040204" pitchFamily="34" charset="0"/>
                <a:ea typeface="Verdana" panose="020B0604030504040204" pitchFamily="34" charset="0"/>
                <a:cs typeface="Calibri" panose="020F0502020204030204" pitchFamily="34" charset="0"/>
              </a:rPr>
              <a:t>: opzetten en onderhouden </a:t>
            </a:r>
            <a:r>
              <a:rPr lang="nl-NL" sz="1100" dirty="0" err="1">
                <a:latin typeface="Verdana" panose="020B0604030504040204" pitchFamily="34" charset="0"/>
                <a:ea typeface="Verdana" panose="020B0604030504040204" pitchFamily="34" charset="0"/>
                <a:cs typeface="Calibri" panose="020F0502020204030204" pitchFamily="34" charset="0"/>
              </a:rPr>
              <a:t>VitKnip</a:t>
            </a:r>
            <a:r>
              <a:rPr lang="nl-NL" sz="1100" dirty="0">
                <a:latin typeface="Verdana" panose="020B0604030504040204" pitchFamily="34" charset="0"/>
                <a:ea typeface="Verdana" panose="020B0604030504040204" pitchFamily="34" charset="0"/>
                <a:cs typeface="Calibri" panose="020F0502020204030204" pitchFamily="34" charset="0"/>
              </a:rPr>
              <a:t>.</a:t>
            </a:r>
          </a:p>
          <a:p>
            <a:pPr marL="0" indent="0">
              <a:lnSpc>
                <a:spcPts val="1300"/>
              </a:lnSpc>
              <a:buNone/>
            </a:pPr>
            <a:r>
              <a:rPr lang="nl-NL" sz="1100" b="1" dirty="0">
                <a:latin typeface="Verdana" panose="020B0604030504040204" pitchFamily="34" charset="0"/>
                <a:ea typeface="Verdana" panose="020B0604030504040204" pitchFamily="34" charset="0"/>
                <a:cs typeface="Calibri" panose="020F0502020204030204" pitchFamily="34" charset="0"/>
              </a:rPr>
              <a:t>Themaregisseur duurzame inzetbaarheid:</a:t>
            </a:r>
            <a:r>
              <a:rPr lang="nl-NL" sz="1100" b="1" dirty="0">
                <a:solidFill>
                  <a:srgbClr val="FF0000"/>
                </a:solidFill>
                <a:latin typeface="Verdana" panose="020B0604030504040204" pitchFamily="34" charset="0"/>
                <a:ea typeface="Verdana" panose="020B0604030504040204" pitchFamily="34" charset="0"/>
                <a:cs typeface="Calibri" panose="020F0502020204030204" pitchFamily="34" charset="0"/>
              </a:rPr>
              <a:t> </a:t>
            </a:r>
            <a:r>
              <a:rPr lang="nl-NL" sz="1100" dirty="0">
                <a:effectLst/>
                <a:latin typeface="Verdana" panose="020B0604030504040204" pitchFamily="34" charset="0"/>
                <a:ea typeface="Aptos" panose="020B0004020202020204" pitchFamily="34" charset="0"/>
                <a:cs typeface="Aptos" panose="020B0004020202020204" pitchFamily="34" charset="0"/>
              </a:rPr>
              <a:t>Ontwikkelt een visie op het thema duurzame inzetbaarheid die aansluit bij de organisatievisie. Voert regie op uitvoering, voortgang en kwaliteit, stuurt op de totstandkoming en resultaat van nieuw beleid en/of instrumenten, bewaakt kwaliteit en rendement en rapporteert dan wel adviseert hierover aan management en directie.</a:t>
            </a:r>
          </a:p>
          <a:p>
            <a:pPr marL="0" indent="0" algn="just">
              <a:lnSpc>
                <a:spcPct val="100000"/>
              </a:lnSpc>
              <a:buNone/>
            </a:pPr>
            <a:r>
              <a:rPr lang="nl-NL" sz="1100" b="1" dirty="0">
                <a:latin typeface="Verdana" panose="020B0604030504040204" pitchFamily="34" charset="0"/>
                <a:ea typeface="Verdana" panose="020B0604030504040204" pitchFamily="34" charset="0"/>
                <a:cs typeface="Calibri" panose="020F0502020204030204" pitchFamily="34" charset="0"/>
              </a:rPr>
              <a:t>Inzetbaarheidsadviseur: </a:t>
            </a:r>
            <a:r>
              <a:rPr lang="nl-NL" sz="1100" dirty="0">
                <a:latin typeface="Verdana" panose="020B0604030504040204" pitchFamily="34" charset="0"/>
                <a:ea typeface="Verdana" panose="020B0604030504040204" pitchFamily="34" charset="0"/>
                <a:cs typeface="Calibri" panose="020F0502020204030204" pitchFamily="34" charset="0"/>
              </a:rPr>
              <a:t>de inzetbaarheidsadviseur is het aanspreekpunt voor leidinggevenden en werknemers als het gaat om verzuim. De inzetbaarheidsadviseur is de procesbegeleider en zorgt in samenwerking met de leidinggevende en werknemer dat alle stappen conform Wet Verbetering Poortwachter worden uitgevoerd en stuurt hier actief op. Hij ziet erop toe dat de re-integratie goed verloopt, houdt dossiers bij en houdt contact met alle betrokken partijen.</a:t>
            </a:r>
          </a:p>
          <a:p>
            <a:pPr marL="0" indent="0">
              <a:lnSpc>
                <a:spcPct val="100000"/>
              </a:lnSpc>
              <a:buNone/>
            </a:pPr>
            <a:endParaRPr lang="nl-NL" sz="1200" b="1" dirty="0">
              <a:latin typeface="Verdana" panose="020B0604030504040204" pitchFamily="34" charset="0"/>
              <a:ea typeface="Verdana" panose="020B0604030504040204" pitchFamily="34" charset="0"/>
            </a:endParaRPr>
          </a:p>
        </p:txBody>
      </p:sp>
      <p:sp>
        <p:nvSpPr>
          <p:cNvPr id="4" name="Tijdelijke aanduiding voor dianummer 3">
            <a:extLst>
              <a:ext uri="{FF2B5EF4-FFF2-40B4-BE49-F238E27FC236}">
                <a16:creationId xmlns:a16="http://schemas.microsoft.com/office/drawing/2014/main" id="{9754C530-990D-7A47-56A4-337AD322E61A}"/>
              </a:ext>
            </a:extLst>
          </p:cNvPr>
          <p:cNvSpPr>
            <a:spLocks noGrp="1"/>
          </p:cNvSpPr>
          <p:nvPr>
            <p:ph type="sldNum" sz="quarter" idx="12"/>
          </p:nvPr>
        </p:nvSpPr>
        <p:spPr>
          <a:xfrm>
            <a:off x="9448800" y="71009"/>
            <a:ext cx="2743200" cy="365125"/>
          </a:xfrm>
        </p:spPr>
        <p:txBody>
          <a:bodyPr/>
          <a:lstStyle/>
          <a:p>
            <a:fld id="{4990772A-3439-4714-893C-C2ABE3289D4C}" type="slidenum">
              <a:rPr lang="nl-NL" smtClean="0"/>
              <a:t>2</a:t>
            </a:fld>
            <a:endParaRPr lang="nl-NL" dirty="0"/>
          </a:p>
        </p:txBody>
      </p:sp>
    </p:spTree>
    <p:extLst>
      <p:ext uri="{BB962C8B-B14F-4D97-AF65-F5344CB8AC3E}">
        <p14:creationId xmlns:p14="http://schemas.microsoft.com/office/powerpoint/2010/main" val="2148339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2D863F9A-C323-6175-E39D-92213F0350DD}"/>
              </a:ext>
            </a:extLst>
          </p:cNvPr>
          <p:cNvSpPr txBox="1"/>
          <p:nvPr/>
        </p:nvSpPr>
        <p:spPr>
          <a:xfrm>
            <a:off x="1951703" y="2384223"/>
            <a:ext cx="7098889" cy="1015663"/>
          </a:xfrm>
          <a:prstGeom prst="rect">
            <a:avLst/>
          </a:prstGeom>
          <a:noFill/>
        </p:spPr>
        <p:txBody>
          <a:bodyPr wrap="square" rtlCol="0">
            <a:spAutoFit/>
          </a:bodyPr>
          <a:lstStyle/>
          <a:p>
            <a:pPr algn="ctr"/>
            <a:r>
              <a:rPr lang="nl-NL" sz="6000" b="1" dirty="0">
                <a:solidFill>
                  <a:schemeClr val="accent6"/>
                </a:solidFill>
              </a:rPr>
              <a:t>Ziekteverzuim 2025</a:t>
            </a:r>
          </a:p>
        </p:txBody>
      </p:sp>
      <p:grpSp>
        <p:nvGrpSpPr>
          <p:cNvPr id="11" name="Groep 10">
            <a:extLst>
              <a:ext uri="{FF2B5EF4-FFF2-40B4-BE49-F238E27FC236}">
                <a16:creationId xmlns:a16="http://schemas.microsoft.com/office/drawing/2014/main" id="{BAB9F9C6-1315-5CA3-A5CB-9FA655193C56}"/>
              </a:ext>
            </a:extLst>
          </p:cNvPr>
          <p:cNvGrpSpPr/>
          <p:nvPr/>
        </p:nvGrpSpPr>
        <p:grpSpPr>
          <a:xfrm>
            <a:off x="442452" y="872613"/>
            <a:ext cx="3598393" cy="738664"/>
            <a:chOff x="678426" y="3429000"/>
            <a:chExt cx="3598393" cy="738664"/>
          </a:xfrm>
        </p:grpSpPr>
        <p:pic>
          <p:nvPicPr>
            <p:cNvPr id="8" name="Afbeelding 7">
              <a:extLst>
                <a:ext uri="{FF2B5EF4-FFF2-40B4-BE49-F238E27FC236}">
                  <a16:creationId xmlns:a16="http://schemas.microsoft.com/office/drawing/2014/main" id="{EC220315-B0DE-DDAD-3921-A42224D480D6}"/>
                </a:ext>
              </a:extLst>
            </p:cNvPr>
            <p:cNvPicPr>
              <a:picLocks noChangeAspect="1"/>
            </p:cNvPicPr>
            <p:nvPr/>
          </p:nvPicPr>
          <p:blipFill>
            <a:blip r:embed="rId2"/>
            <a:srcRect l="14886" r="13561"/>
            <a:stretch/>
          </p:blipFill>
          <p:spPr>
            <a:xfrm rot="300000">
              <a:off x="3561200" y="3462814"/>
              <a:ext cx="715619" cy="704850"/>
            </a:xfrm>
            <a:prstGeom prst="rect">
              <a:avLst/>
            </a:prstGeom>
          </p:spPr>
        </p:pic>
        <p:sp>
          <p:nvSpPr>
            <p:cNvPr id="10" name="Tekstvak 9">
              <a:extLst>
                <a:ext uri="{FF2B5EF4-FFF2-40B4-BE49-F238E27FC236}">
                  <a16:creationId xmlns:a16="http://schemas.microsoft.com/office/drawing/2014/main" id="{03C65367-7A53-63F9-8376-118DEDC45018}"/>
                </a:ext>
              </a:extLst>
            </p:cNvPr>
            <p:cNvSpPr txBox="1"/>
            <p:nvPr/>
          </p:nvSpPr>
          <p:spPr>
            <a:xfrm rot="300000">
              <a:off x="678426" y="3429000"/>
              <a:ext cx="3018503" cy="738664"/>
            </a:xfrm>
            <a:prstGeom prst="rect">
              <a:avLst/>
            </a:prstGeom>
            <a:noFill/>
          </p:spPr>
          <p:txBody>
            <a:bodyPr wrap="square" rtlCol="0">
              <a:spAutoFit/>
            </a:bodyPr>
            <a:lstStyle/>
            <a:p>
              <a:r>
                <a:rPr lang="nl-NL" sz="2400" dirty="0">
                  <a:solidFill>
                    <a:srgbClr val="FF0000"/>
                  </a:solidFill>
                </a:rPr>
                <a:t>Verzuimpercentage</a:t>
              </a:r>
              <a:r>
                <a:rPr lang="nl-NL" dirty="0">
                  <a:solidFill>
                    <a:schemeClr val="accent6"/>
                  </a:solidFill>
                </a:rPr>
                <a:t> is gestegen</a:t>
              </a:r>
              <a:r>
                <a:rPr lang="nl-NL" dirty="0"/>
                <a:t> </a:t>
              </a:r>
              <a:r>
                <a:rPr lang="nl-NL" dirty="0">
                  <a:solidFill>
                    <a:schemeClr val="accent6"/>
                  </a:solidFill>
                </a:rPr>
                <a:t>van 6,6% naar 7,3% </a:t>
              </a:r>
            </a:p>
          </p:txBody>
        </p:sp>
      </p:grpSp>
      <p:grpSp>
        <p:nvGrpSpPr>
          <p:cNvPr id="24" name="Groep 23">
            <a:extLst>
              <a:ext uri="{FF2B5EF4-FFF2-40B4-BE49-F238E27FC236}">
                <a16:creationId xmlns:a16="http://schemas.microsoft.com/office/drawing/2014/main" id="{3133BCDB-6D14-A24D-399B-7998BE50CC03}"/>
              </a:ext>
            </a:extLst>
          </p:cNvPr>
          <p:cNvGrpSpPr/>
          <p:nvPr/>
        </p:nvGrpSpPr>
        <p:grpSpPr>
          <a:xfrm>
            <a:off x="7796981" y="689643"/>
            <a:ext cx="4119408" cy="2589242"/>
            <a:chOff x="7796981" y="689643"/>
            <a:chExt cx="4119408" cy="2589242"/>
          </a:xfrm>
        </p:grpSpPr>
        <p:pic>
          <p:nvPicPr>
            <p:cNvPr id="1026" name="Picture 2" descr="Gezond - Healthcare en Medical iconen">
              <a:extLst>
                <a:ext uri="{FF2B5EF4-FFF2-40B4-BE49-F238E27FC236}">
                  <a16:creationId xmlns:a16="http://schemas.microsoft.com/office/drawing/2014/main" id="{764D63B3-33C2-45FB-2F92-DEF4714AFE28}"/>
                </a:ext>
              </a:extLst>
            </p:cNvPr>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1300000">
              <a:off x="9773264" y="1135760"/>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13" name="Tekstvak 12">
              <a:extLst>
                <a:ext uri="{FF2B5EF4-FFF2-40B4-BE49-F238E27FC236}">
                  <a16:creationId xmlns:a16="http://schemas.microsoft.com/office/drawing/2014/main" id="{4F8A57A7-D91A-0823-1DC0-3AEEEA23BB70}"/>
                </a:ext>
              </a:extLst>
            </p:cNvPr>
            <p:cNvSpPr txBox="1"/>
            <p:nvPr/>
          </p:nvSpPr>
          <p:spPr>
            <a:xfrm rot="21300000">
              <a:off x="7796981" y="689643"/>
              <a:ext cx="3952567" cy="1107996"/>
            </a:xfrm>
            <a:prstGeom prst="rect">
              <a:avLst/>
            </a:prstGeom>
            <a:noFill/>
          </p:spPr>
          <p:txBody>
            <a:bodyPr wrap="square" rtlCol="0">
              <a:spAutoFit/>
            </a:bodyPr>
            <a:lstStyle/>
            <a:p>
              <a:r>
                <a:rPr lang="nl-NL" sz="4800" dirty="0">
                  <a:solidFill>
                    <a:srgbClr val="FFC000"/>
                  </a:solidFill>
                </a:rPr>
                <a:t>50% </a:t>
              </a:r>
              <a:r>
                <a:rPr lang="nl-NL" dirty="0">
                  <a:solidFill>
                    <a:srgbClr val="0070C0"/>
                  </a:solidFill>
                </a:rPr>
                <a:t>van de medewerkers is in 2025 niet ziek geweest</a:t>
              </a:r>
            </a:p>
          </p:txBody>
        </p:sp>
      </p:grpSp>
      <p:grpSp>
        <p:nvGrpSpPr>
          <p:cNvPr id="25" name="Groep 24">
            <a:extLst>
              <a:ext uri="{FF2B5EF4-FFF2-40B4-BE49-F238E27FC236}">
                <a16:creationId xmlns:a16="http://schemas.microsoft.com/office/drawing/2014/main" id="{D6C20BB1-CCDD-E9CC-6BF5-122BEC65B394}"/>
              </a:ext>
            </a:extLst>
          </p:cNvPr>
          <p:cNvGrpSpPr/>
          <p:nvPr/>
        </p:nvGrpSpPr>
        <p:grpSpPr>
          <a:xfrm>
            <a:off x="804548" y="2250335"/>
            <a:ext cx="4277032" cy="3312550"/>
            <a:chOff x="804548" y="2250335"/>
            <a:chExt cx="4277032" cy="3312550"/>
          </a:xfrm>
        </p:grpSpPr>
        <p:pic>
          <p:nvPicPr>
            <p:cNvPr id="1028" name="Picture 4" descr="Patiënt ziekte - Healthcare en Medical iconen">
              <a:extLst>
                <a:ext uri="{FF2B5EF4-FFF2-40B4-BE49-F238E27FC236}">
                  <a16:creationId xmlns:a16="http://schemas.microsoft.com/office/drawing/2014/main" id="{86DC8A9A-2856-1830-0161-A8D3D9AA8A70}"/>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3604" y="2250335"/>
              <a:ext cx="1582840" cy="1582840"/>
            </a:xfrm>
            <a:prstGeom prst="rect">
              <a:avLst/>
            </a:prstGeom>
            <a:noFill/>
            <a:extLst>
              <a:ext uri="{909E8E84-426E-40DD-AFC4-6F175D3DCCD1}">
                <a14:hiddenFill xmlns:a14="http://schemas.microsoft.com/office/drawing/2010/main">
                  <a:solidFill>
                    <a:srgbClr val="FFFFFF"/>
                  </a:solidFill>
                </a14:hiddenFill>
              </a:ext>
            </a:extLst>
          </p:spPr>
        </p:pic>
        <p:sp>
          <p:nvSpPr>
            <p:cNvPr id="14" name="Tekstvak 13">
              <a:extLst>
                <a:ext uri="{FF2B5EF4-FFF2-40B4-BE49-F238E27FC236}">
                  <a16:creationId xmlns:a16="http://schemas.microsoft.com/office/drawing/2014/main" id="{54403821-8E64-09BB-A3D5-2A8498CB6432}"/>
                </a:ext>
              </a:extLst>
            </p:cNvPr>
            <p:cNvSpPr txBox="1"/>
            <p:nvPr/>
          </p:nvSpPr>
          <p:spPr>
            <a:xfrm rot="21000000">
              <a:off x="804548" y="4331779"/>
              <a:ext cx="4277032" cy="1231106"/>
            </a:xfrm>
            <a:prstGeom prst="rect">
              <a:avLst/>
            </a:prstGeom>
            <a:noFill/>
          </p:spPr>
          <p:txBody>
            <a:bodyPr wrap="square" rtlCol="0">
              <a:spAutoFit/>
            </a:bodyPr>
            <a:lstStyle/>
            <a:p>
              <a:r>
                <a:rPr lang="nl-NL" dirty="0"/>
                <a:t>Eén op de 10 medewerkers is </a:t>
              </a:r>
              <a:r>
                <a:rPr lang="nl-NL" sz="2800" dirty="0">
                  <a:solidFill>
                    <a:srgbClr val="7030A0"/>
                  </a:solidFill>
                </a:rPr>
                <a:t>3 keer of meer ziek </a:t>
              </a:r>
              <a:r>
                <a:rPr lang="nl-NL" dirty="0"/>
                <a:t>geweest in 2025. Dit is ongeveer gelijk t.o.v. 2024.</a:t>
              </a:r>
            </a:p>
          </p:txBody>
        </p:sp>
      </p:grpSp>
      <p:grpSp>
        <p:nvGrpSpPr>
          <p:cNvPr id="23" name="Groep 22">
            <a:extLst>
              <a:ext uri="{FF2B5EF4-FFF2-40B4-BE49-F238E27FC236}">
                <a16:creationId xmlns:a16="http://schemas.microsoft.com/office/drawing/2014/main" id="{01FB662C-B314-E0DF-BCA1-ECAD16A1EB51}"/>
              </a:ext>
            </a:extLst>
          </p:cNvPr>
          <p:cNvGrpSpPr/>
          <p:nvPr/>
        </p:nvGrpSpPr>
        <p:grpSpPr>
          <a:xfrm>
            <a:off x="4665856" y="5240661"/>
            <a:ext cx="3864999" cy="1244678"/>
            <a:chOff x="9194785" y="2866821"/>
            <a:chExt cx="3864999" cy="1244678"/>
          </a:xfrm>
        </p:grpSpPr>
        <p:sp>
          <p:nvSpPr>
            <p:cNvPr id="15" name="Tekstvak 14">
              <a:extLst>
                <a:ext uri="{FF2B5EF4-FFF2-40B4-BE49-F238E27FC236}">
                  <a16:creationId xmlns:a16="http://schemas.microsoft.com/office/drawing/2014/main" id="{4BD3633E-B3C0-8AC0-29C4-309EBA77233C}"/>
                </a:ext>
              </a:extLst>
            </p:cNvPr>
            <p:cNvSpPr txBox="1"/>
            <p:nvPr/>
          </p:nvSpPr>
          <p:spPr>
            <a:xfrm>
              <a:off x="9194785" y="2880393"/>
              <a:ext cx="3864999" cy="1231106"/>
            </a:xfrm>
            <a:prstGeom prst="rect">
              <a:avLst/>
            </a:prstGeom>
            <a:noFill/>
          </p:spPr>
          <p:txBody>
            <a:bodyPr wrap="square" rtlCol="0">
              <a:spAutoFit/>
            </a:bodyPr>
            <a:lstStyle/>
            <a:p>
              <a:r>
                <a:rPr lang="nl-NL" sz="2800" dirty="0">
                  <a:solidFill>
                    <a:schemeClr val="accent1"/>
                  </a:solidFill>
                </a:rPr>
                <a:t>verzuim &gt; 1 jaar </a:t>
              </a:r>
              <a:r>
                <a:rPr lang="nl-NL" dirty="0"/>
                <a:t>nam toe, </a:t>
              </a:r>
            </a:p>
            <a:p>
              <a:r>
                <a:rPr lang="nl-NL" dirty="0"/>
                <a:t>kort en middellang verzuim </a:t>
              </a:r>
            </a:p>
            <a:p>
              <a:r>
                <a:rPr lang="nl-NL" sz="2800" dirty="0">
                  <a:solidFill>
                    <a:srgbClr val="FFC000"/>
                  </a:solidFill>
                </a:rPr>
                <a:t>Gelijk gebleven</a:t>
              </a:r>
              <a:endParaRPr lang="nl-NL" dirty="0"/>
            </a:p>
          </p:txBody>
        </p:sp>
        <p:pic>
          <p:nvPicPr>
            <p:cNvPr id="20" name="Afbeelding 19">
              <a:extLst>
                <a:ext uri="{FF2B5EF4-FFF2-40B4-BE49-F238E27FC236}">
                  <a16:creationId xmlns:a16="http://schemas.microsoft.com/office/drawing/2014/main" id="{68ECF3B9-05DA-3470-834C-E50EDCCA8B3A}"/>
                </a:ext>
              </a:extLst>
            </p:cNvPr>
            <p:cNvPicPr>
              <a:picLocks noChangeAspect="1"/>
            </p:cNvPicPr>
            <p:nvPr/>
          </p:nvPicPr>
          <p:blipFill>
            <a:blip r:embed="rId5"/>
            <a:stretch>
              <a:fillRect/>
            </a:stretch>
          </p:blipFill>
          <p:spPr>
            <a:xfrm flipH="1">
              <a:off x="12520496" y="2866821"/>
              <a:ext cx="454706" cy="453615"/>
            </a:xfrm>
            <a:prstGeom prst="rect">
              <a:avLst/>
            </a:prstGeom>
          </p:spPr>
        </p:pic>
      </p:grpSp>
      <p:grpSp>
        <p:nvGrpSpPr>
          <p:cNvPr id="28" name="Groep 27">
            <a:extLst>
              <a:ext uri="{FF2B5EF4-FFF2-40B4-BE49-F238E27FC236}">
                <a16:creationId xmlns:a16="http://schemas.microsoft.com/office/drawing/2014/main" id="{805C9DDE-7C68-1881-0B36-BCE4F331F879}"/>
              </a:ext>
            </a:extLst>
          </p:cNvPr>
          <p:cNvGrpSpPr/>
          <p:nvPr/>
        </p:nvGrpSpPr>
        <p:grpSpPr>
          <a:xfrm rot="600000">
            <a:off x="6841435" y="3906477"/>
            <a:ext cx="5241794" cy="1231106"/>
            <a:chOff x="6090832" y="4074412"/>
            <a:chExt cx="5241794" cy="1231106"/>
          </a:xfrm>
        </p:grpSpPr>
        <p:sp>
          <p:nvSpPr>
            <p:cNvPr id="16" name="Tekstvak 15">
              <a:extLst>
                <a:ext uri="{FF2B5EF4-FFF2-40B4-BE49-F238E27FC236}">
                  <a16:creationId xmlns:a16="http://schemas.microsoft.com/office/drawing/2014/main" id="{533452E0-C62D-EA4D-A2EC-1613149482EC}"/>
                </a:ext>
              </a:extLst>
            </p:cNvPr>
            <p:cNvSpPr txBox="1"/>
            <p:nvPr/>
          </p:nvSpPr>
          <p:spPr>
            <a:xfrm>
              <a:off x="6090832" y="4269900"/>
              <a:ext cx="4375355" cy="984885"/>
            </a:xfrm>
            <a:prstGeom prst="rect">
              <a:avLst/>
            </a:prstGeom>
            <a:noFill/>
          </p:spPr>
          <p:txBody>
            <a:bodyPr wrap="square" rtlCol="0">
              <a:spAutoFit/>
            </a:bodyPr>
            <a:lstStyle/>
            <a:p>
              <a:r>
                <a:rPr lang="nl-NL" dirty="0"/>
                <a:t>Belangrijkste oorzaak langdurig verzuim:</a:t>
              </a:r>
            </a:p>
            <a:p>
              <a:r>
                <a:rPr lang="nl-NL" sz="4000" dirty="0">
                  <a:solidFill>
                    <a:srgbClr val="C00000"/>
                  </a:solidFill>
                </a:rPr>
                <a:t>Psychische klachten</a:t>
              </a:r>
            </a:p>
          </p:txBody>
        </p:sp>
        <p:pic>
          <p:nvPicPr>
            <p:cNvPr id="27" name="Afbeelding 26">
              <a:extLst>
                <a:ext uri="{FF2B5EF4-FFF2-40B4-BE49-F238E27FC236}">
                  <a16:creationId xmlns:a16="http://schemas.microsoft.com/office/drawing/2014/main" id="{F4F8EF9A-8344-B30F-A7BA-B1CF2D26FFE6}"/>
                </a:ext>
              </a:extLst>
            </p:cNvPr>
            <p:cNvPicPr>
              <a:picLocks noChangeAspect="1"/>
            </p:cNvPicPr>
            <p:nvPr/>
          </p:nvPicPr>
          <p:blipFill>
            <a:blip r:embed="rId6">
              <a:duotone>
                <a:schemeClr val="accent5">
                  <a:shade val="45000"/>
                  <a:satMod val="135000"/>
                </a:schemeClr>
                <a:prstClr val="white"/>
              </a:duotone>
            </a:blip>
            <a:stretch>
              <a:fillRect/>
            </a:stretch>
          </p:blipFill>
          <p:spPr>
            <a:xfrm>
              <a:off x="10231363" y="4074412"/>
              <a:ext cx="1101263" cy="1231106"/>
            </a:xfrm>
            <a:prstGeom prst="rect">
              <a:avLst/>
            </a:prstGeom>
          </p:spPr>
        </p:pic>
      </p:grpSp>
      <p:pic>
        <p:nvPicPr>
          <p:cNvPr id="1024" name="Afbeelding 1023">
            <a:extLst>
              <a:ext uri="{FF2B5EF4-FFF2-40B4-BE49-F238E27FC236}">
                <a16:creationId xmlns:a16="http://schemas.microsoft.com/office/drawing/2014/main" id="{FABBC739-2EFE-C63D-2F7D-BFB51E3D1726}"/>
              </a:ext>
            </a:extLst>
          </p:cNvPr>
          <p:cNvPicPr>
            <a:picLocks noChangeAspect="1"/>
          </p:cNvPicPr>
          <p:nvPr/>
        </p:nvPicPr>
        <p:blipFill>
          <a:blip r:embed="rId7">
            <a:clrChange>
              <a:clrFrom>
                <a:srgbClr val="E6F0F9"/>
              </a:clrFrom>
              <a:clrTo>
                <a:srgbClr val="E6F0F9">
                  <a:alpha val="0"/>
                </a:srgbClr>
              </a:clrTo>
            </a:clrChange>
          </a:blip>
          <a:stretch>
            <a:fillRect/>
          </a:stretch>
        </p:blipFill>
        <p:spPr>
          <a:xfrm rot="-480000">
            <a:off x="238637" y="4674393"/>
            <a:ext cx="533313" cy="545878"/>
          </a:xfrm>
          <a:prstGeom prst="rect">
            <a:avLst/>
          </a:prstGeom>
        </p:spPr>
      </p:pic>
      <p:pic>
        <p:nvPicPr>
          <p:cNvPr id="1025" name="Afbeelding 1024">
            <a:extLst>
              <a:ext uri="{FF2B5EF4-FFF2-40B4-BE49-F238E27FC236}">
                <a16:creationId xmlns:a16="http://schemas.microsoft.com/office/drawing/2014/main" id="{343F0829-08D6-8A94-E330-737071BF5B31}"/>
              </a:ext>
            </a:extLst>
          </p:cNvPr>
          <p:cNvPicPr>
            <a:picLocks noChangeAspect="1"/>
          </p:cNvPicPr>
          <p:nvPr/>
        </p:nvPicPr>
        <p:blipFill>
          <a:blip r:embed="rId7">
            <a:clrChange>
              <a:clrFrom>
                <a:srgbClr val="E6F0F9"/>
              </a:clrFrom>
              <a:clrTo>
                <a:srgbClr val="E6F0F9">
                  <a:alpha val="0"/>
                </a:srgbClr>
              </a:clrTo>
            </a:clrChange>
          </a:blip>
          <a:stretch>
            <a:fillRect/>
          </a:stretch>
        </p:blipFill>
        <p:spPr>
          <a:xfrm rot="-480000">
            <a:off x="360216" y="5244289"/>
            <a:ext cx="533313" cy="545878"/>
          </a:xfrm>
          <a:prstGeom prst="rect">
            <a:avLst/>
          </a:prstGeom>
        </p:spPr>
      </p:pic>
      <p:pic>
        <p:nvPicPr>
          <p:cNvPr id="1027" name="Afbeelding 1026">
            <a:extLst>
              <a:ext uri="{FF2B5EF4-FFF2-40B4-BE49-F238E27FC236}">
                <a16:creationId xmlns:a16="http://schemas.microsoft.com/office/drawing/2014/main" id="{42BC4956-B08B-4D4F-6815-3617AE7B53BB}"/>
              </a:ext>
            </a:extLst>
          </p:cNvPr>
          <p:cNvPicPr>
            <a:picLocks noChangeAspect="1"/>
          </p:cNvPicPr>
          <p:nvPr/>
        </p:nvPicPr>
        <p:blipFill>
          <a:blip r:embed="rId7">
            <a:clrChange>
              <a:clrFrom>
                <a:srgbClr val="E6F0F9"/>
              </a:clrFrom>
              <a:clrTo>
                <a:srgbClr val="E6F0F9">
                  <a:alpha val="0"/>
                </a:srgbClr>
              </a:clrTo>
            </a:clrChange>
          </a:blip>
          <a:stretch>
            <a:fillRect/>
          </a:stretch>
        </p:blipFill>
        <p:spPr>
          <a:xfrm rot="-480000">
            <a:off x="484066" y="5819432"/>
            <a:ext cx="533313" cy="545878"/>
          </a:xfrm>
          <a:prstGeom prst="rect">
            <a:avLst/>
          </a:prstGeom>
        </p:spPr>
      </p:pic>
    </p:spTree>
    <p:extLst>
      <p:ext uri="{BB962C8B-B14F-4D97-AF65-F5344CB8AC3E}">
        <p14:creationId xmlns:p14="http://schemas.microsoft.com/office/powerpoint/2010/main" val="3894057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hoek 13"/>
          <p:cNvSpPr/>
          <p:nvPr/>
        </p:nvSpPr>
        <p:spPr>
          <a:xfrm>
            <a:off x="0" y="670559"/>
            <a:ext cx="12192000" cy="3265871"/>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3" name="Ondertitel 2"/>
          <p:cNvSpPr>
            <a:spLocks noGrp="1"/>
          </p:cNvSpPr>
          <p:nvPr>
            <p:ph type="subTitle" idx="1"/>
          </p:nvPr>
        </p:nvSpPr>
        <p:spPr>
          <a:xfrm>
            <a:off x="0" y="2398721"/>
            <a:ext cx="6260123" cy="1537707"/>
          </a:xfrm>
          <a:solidFill>
            <a:schemeClr val="bg1"/>
          </a:solidFill>
          <a:ln>
            <a:solidFill>
              <a:schemeClr val="accent6">
                <a:lumMod val="20000"/>
                <a:lumOff val="80000"/>
              </a:schemeClr>
            </a:solidFill>
          </a:ln>
        </p:spPr>
        <p:txBody>
          <a:bodyPr>
            <a:noAutofit/>
          </a:bodyPr>
          <a:lstStyle/>
          <a:p>
            <a:pPr algn="just">
              <a:lnSpc>
                <a:spcPct val="100000"/>
              </a:lnSpc>
            </a:pPr>
            <a:r>
              <a:rPr lang="nl-NL" sz="1200" b="1" dirty="0">
                <a:latin typeface="Verdana" panose="020B0604030504040204" pitchFamily="34" charset="0"/>
                <a:ea typeface="Verdana" panose="020B0604030504040204" pitchFamily="34" charset="0"/>
                <a:cs typeface="Verdana" panose="020B0604030504040204" pitchFamily="34" charset="0"/>
              </a:rPr>
              <a:t>Het ziekteverzuimpercentage </a:t>
            </a:r>
            <a:r>
              <a:rPr lang="nl-NL" sz="1200" dirty="0">
                <a:latin typeface="Verdana" panose="020B0604030504040204" pitchFamily="34" charset="0"/>
                <a:ea typeface="Verdana" panose="020B0604030504040204" pitchFamily="34" charset="0"/>
                <a:cs typeface="Verdana" panose="020B0604030504040204" pitchFamily="34" charset="0"/>
              </a:rPr>
              <a:t>in 2025 is </a:t>
            </a:r>
            <a:r>
              <a:rPr lang="nl-NL" sz="1200" b="1" dirty="0">
                <a:latin typeface="Verdana" panose="020B0604030504040204" pitchFamily="34" charset="0"/>
                <a:ea typeface="Verdana" panose="020B0604030504040204" pitchFamily="34" charset="0"/>
                <a:cs typeface="Verdana" panose="020B0604030504040204" pitchFamily="34" charset="0"/>
              </a:rPr>
              <a:t>7,3% </a:t>
            </a:r>
            <a:r>
              <a:rPr lang="nl-NL" sz="1200" dirty="0">
                <a:latin typeface="Verdana" panose="020B0604030504040204" pitchFamily="34" charset="0"/>
                <a:ea typeface="Verdana" panose="020B0604030504040204" pitchFamily="34" charset="0"/>
                <a:cs typeface="Verdana" panose="020B0604030504040204" pitchFamily="34" charset="0"/>
              </a:rPr>
              <a:t>(6,8% exclusief het verzuim langer dan 2 jaar). Dit is hoger dan 2024.</a:t>
            </a:r>
          </a:p>
          <a:p>
            <a:pPr algn="just">
              <a:lnSpc>
                <a:spcPct val="100000"/>
              </a:lnSpc>
            </a:pPr>
            <a:r>
              <a:rPr lang="nl-NL" sz="1200" dirty="0">
                <a:latin typeface="Verdana" panose="020B0604030504040204" pitchFamily="34" charset="0"/>
                <a:ea typeface="Verdana" panose="020B0604030504040204" pitchFamily="34" charset="0"/>
                <a:cs typeface="Verdana" panose="020B0604030504040204" pitchFamily="34" charset="0"/>
              </a:rPr>
              <a:t>De grafiek rechts geeft het verzuimpercentage in 2025 per maand aan. Normaal gesproken is er in de zomermaanden een duidelijke daling te zien in het verzuim omdat er dan minder </a:t>
            </a:r>
            <a:r>
              <a:rPr lang="nl-NL" sz="1200" dirty="0">
                <a:latin typeface="Verdana" panose="020B0604030504040204" pitchFamily="34" charset="0"/>
                <a:ea typeface="Verdana" panose="020B0604030504040204" pitchFamily="34" charset="0"/>
              </a:rPr>
              <a:t>seizoensgebonden ziektes zijn en de werkdruk vaak lager is. Dit jaar is er geen sprake van een daling maar blijft het verzuim hoog en neemt na de zomermaanden nog verder toe.</a:t>
            </a:r>
          </a:p>
        </p:txBody>
      </p:sp>
      <p:graphicFrame>
        <p:nvGraphicFramePr>
          <p:cNvPr id="8" name="Grafiek 7"/>
          <p:cNvGraphicFramePr/>
          <p:nvPr>
            <p:extLst>
              <p:ext uri="{D42A27DB-BD31-4B8C-83A1-F6EECF244321}">
                <p14:modId xmlns:p14="http://schemas.microsoft.com/office/powerpoint/2010/main" val="3653101459"/>
              </p:ext>
            </p:extLst>
          </p:nvPr>
        </p:nvGraphicFramePr>
        <p:xfrm>
          <a:off x="0" y="159695"/>
          <a:ext cx="5827865" cy="24958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Grafiek 11"/>
          <p:cNvGraphicFramePr/>
          <p:nvPr>
            <p:extLst>
              <p:ext uri="{D42A27DB-BD31-4B8C-83A1-F6EECF244321}">
                <p14:modId xmlns:p14="http://schemas.microsoft.com/office/powerpoint/2010/main" val="1928713237"/>
              </p:ext>
            </p:extLst>
          </p:nvPr>
        </p:nvGraphicFramePr>
        <p:xfrm>
          <a:off x="146825" y="3936429"/>
          <a:ext cx="6588842" cy="2921571"/>
        </p:xfrm>
        <a:graphic>
          <a:graphicData uri="http://schemas.openxmlformats.org/drawingml/2006/chart">
            <c:chart xmlns:c="http://schemas.openxmlformats.org/drawingml/2006/chart" xmlns:r="http://schemas.openxmlformats.org/officeDocument/2006/relationships" r:id="rId3"/>
          </a:graphicData>
        </a:graphic>
      </p:graphicFrame>
      <p:sp>
        <p:nvSpPr>
          <p:cNvPr id="13" name="Ondertitel 2"/>
          <p:cNvSpPr txBox="1">
            <a:spLocks/>
          </p:cNvSpPr>
          <p:nvPr/>
        </p:nvSpPr>
        <p:spPr>
          <a:xfrm>
            <a:off x="7533564" y="4672480"/>
            <a:ext cx="4283758" cy="1871195"/>
          </a:xfrm>
          <a:prstGeom prst="rect">
            <a:avLst/>
          </a:prstGeom>
          <a:solidFill>
            <a:schemeClr val="accent6">
              <a:lumMod val="20000"/>
              <a:lumOff val="80000"/>
            </a:schemeClr>
          </a:solidFill>
          <a:ln w="28575">
            <a:solidFill>
              <a:schemeClr val="accent6">
                <a:lumMod val="20000"/>
                <a:lumOff val="80000"/>
              </a:schemeClr>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Opbouw ziekteverzuimpercentage: </a:t>
            </a:r>
            <a:r>
              <a:rPr lang="nl-NL" sz="1200" dirty="0">
                <a:latin typeface="Verdana" panose="020B0604030504040204" pitchFamily="34" charset="0"/>
                <a:ea typeface="Verdana" panose="020B0604030504040204" pitchFamily="34" charset="0"/>
                <a:cs typeface="Verdana" panose="020B0604030504040204" pitchFamily="34" charset="0"/>
              </a:rPr>
              <a:t>het ziekteverzuim van gemeente Heerlen bestaat voornamelijk uit lang ( 42-365 </a:t>
            </a:r>
            <a:r>
              <a:rPr lang="nl-NL" sz="1200" dirty="0" err="1">
                <a:latin typeface="Verdana" panose="020B0604030504040204" pitchFamily="34" charset="0"/>
                <a:ea typeface="Verdana" panose="020B0604030504040204" pitchFamily="34" charset="0"/>
                <a:cs typeface="Verdana" panose="020B0604030504040204" pitchFamily="34" charset="0"/>
              </a:rPr>
              <a:t>dgn</a:t>
            </a:r>
            <a:r>
              <a:rPr lang="nl-NL" sz="1200" dirty="0">
                <a:latin typeface="Verdana" panose="020B0604030504040204" pitchFamily="34" charset="0"/>
                <a:ea typeface="Verdana" panose="020B0604030504040204" pitchFamily="34" charset="0"/>
                <a:cs typeface="Verdana" panose="020B0604030504040204" pitchFamily="34" charset="0"/>
              </a:rPr>
              <a:t>) en extra lang verzuim (365-730 </a:t>
            </a:r>
            <a:r>
              <a:rPr lang="nl-NL" sz="1200" dirty="0" err="1">
                <a:latin typeface="Verdana" panose="020B0604030504040204" pitchFamily="34" charset="0"/>
                <a:ea typeface="Verdana" panose="020B0604030504040204" pitchFamily="34" charset="0"/>
                <a:cs typeface="Verdana" panose="020B0604030504040204" pitchFamily="34" charset="0"/>
              </a:rPr>
              <a:t>dgn</a:t>
            </a:r>
            <a:r>
              <a:rPr lang="nl-NL" sz="1200" dirty="0">
                <a:latin typeface="Verdana" panose="020B0604030504040204" pitchFamily="34" charset="0"/>
                <a:ea typeface="Verdana" panose="020B0604030504040204" pitchFamily="34" charset="0"/>
                <a:cs typeface="Verdana" panose="020B0604030504040204" pitchFamily="34" charset="0"/>
              </a:rPr>
              <a:t>).</a:t>
            </a:r>
          </a:p>
          <a:p>
            <a:pPr algn="just"/>
            <a:r>
              <a:rPr lang="nl-NL" sz="1200" dirty="0">
                <a:latin typeface="Verdana" panose="020B0604030504040204" pitchFamily="34" charset="0"/>
                <a:ea typeface="Verdana" panose="020B0604030504040204" pitchFamily="34" charset="0"/>
                <a:cs typeface="Verdana" panose="020B0604030504040204" pitchFamily="34" charset="0"/>
              </a:rPr>
              <a:t>Het korte verzuim (&lt; 1 week), middellang verzuim (1-6 weken) en extreem lang verzuim (&gt; 2 jaar) zijn redelijk  stabiel gebleven.</a:t>
            </a:r>
          </a:p>
        </p:txBody>
      </p:sp>
      <p:sp>
        <p:nvSpPr>
          <p:cNvPr id="15" name="Titel 1"/>
          <p:cNvSpPr>
            <a:spLocks noGrp="1"/>
          </p:cNvSpPr>
          <p:nvPr>
            <p:ph type="ctrTitle"/>
          </p:nvPr>
        </p:nvSpPr>
        <p:spPr>
          <a:xfrm>
            <a:off x="456184" y="122395"/>
            <a:ext cx="4440936" cy="421165"/>
          </a:xfrm>
        </p:spPr>
        <p:txBody>
          <a:bodyPr>
            <a:normAutofit fontScale="90000"/>
          </a:bodyPr>
          <a:lstStyle/>
          <a:p>
            <a:r>
              <a:rPr lang="nl-NL" sz="2400" b="1" dirty="0">
                <a:latin typeface="Verdana" panose="020B0604030504040204" pitchFamily="34" charset="0"/>
                <a:ea typeface="Verdana" panose="020B0604030504040204" pitchFamily="34" charset="0"/>
                <a:cs typeface="Verdana" panose="020B0604030504040204" pitchFamily="34" charset="0"/>
              </a:rPr>
              <a:t>Ziekteverzuimpercentage</a:t>
            </a:r>
          </a:p>
        </p:txBody>
      </p:sp>
      <p:sp>
        <p:nvSpPr>
          <p:cNvPr id="4" name="Tijdelijke aanduiding voor dianummer 3">
            <a:extLst>
              <a:ext uri="{FF2B5EF4-FFF2-40B4-BE49-F238E27FC236}">
                <a16:creationId xmlns:a16="http://schemas.microsoft.com/office/drawing/2014/main" id="{43F2D51D-A16C-4CB1-9D22-3977307EBFE8}"/>
              </a:ext>
            </a:extLst>
          </p:cNvPr>
          <p:cNvSpPr>
            <a:spLocks noGrp="1"/>
          </p:cNvSpPr>
          <p:nvPr>
            <p:ph type="sldNum" sz="quarter" idx="12"/>
          </p:nvPr>
        </p:nvSpPr>
        <p:spPr>
          <a:xfrm>
            <a:off x="9448800" y="136450"/>
            <a:ext cx="2743200" cy="365125"/>
          </a:xfrm>
        </p:spPr>
        <p:txBody>
          <a:bodyPr/>
          <a:lstStyle/>
          <a:p>
            <a:fld id="{4990772A-3439-4714-893C-C2ABE3289D4C}" type="slidenum">
              <a:rPr lang="nl-NL" smtClean="0">
                <a:solidFill>
                  <a:schemeClr val="tx1"/>
                </a:solidFill>
              </a:rPr>
              <a:t>4</a:t>
            </a:fld>
            <a:endParaRPr lang="nl-NL" dirty="0">
              <a:solidFill>
                <a:schemeClr val="tx1"/>
              </a:solidFill>
            </a:endParaRPr>
          </a:p>
        </p:txBody>
      </p:sp>
      <p:graphicFrame>
        <p:nvGraphicFramePr>
          <p:cNvPr id="5" name="Grafiek 4">
            <a:extLst>
              <a:ext uri="{FF2B5EF4-FFF2-40B4-BE49-F238E27FC236}">
                <a16:creationId xmlns:a16="http://schemas.microsoft.com/office/drawing/2014/main" id="{78B61043-B098-A157-B368-64963E652E2A}"/>
              </a:ext>
            </a:extLst>
          </p:cNvPr>
          <p:cNvGraphicFramePr/>
          <p:nvPr>
            <p:extLst>
              <p:ext uri="{D42A27DB-BD31-4B8C-83A1-F6EECF244321}">
                <p14:modId xmlns:p14="http://schemas.microsoft.com/office/powerpoint/2010/main" val="1839186009"/>
              </p:ext>
            </p:extLst>
          </p:nvPr>
        </p:nvGraphicFramePr>
        <p:xfrm>
          <a:off x="6625133" y="1146975"/>
          <a:ext cx="5081383" cy="2789455"/>
        </p:xfrm>
        <a:graphic>
          <a:graphicData uri="http://schemas.openxmlformats.org/drawingml/2006/chart">
            <c:chart xmlns:c="http://schemas.openxmlformats.org/drawingml/2006/chart" xmlns:r="http://schemas.openxmlformats.org/officeDocument/2006/relationships" r:id="rId4"/>
          </a:graphicData>
        </a:graphic>
      </p:graphicFrame>
      <p:sp>
        <p:nvSpPr>
          <p:cNvPr id="7" name="Tekstvak 6">
            <a:extLst>
              <a:ext uri="{FF2B5EF4-FFF2-40B4-BE49-F238E27FC236}">
                <a16:creationId xmlns:a16="http://schemas.microsoft.com/office/drawing/2014/main" id="{83F93419-43D8-8E74-10DD-BE35662A1AD5}"/>
              </a:ext>
            </a:extLst>
          </p:cNvPr>
          <p:cNvSpPr txBox="1"/>
          <p:nvPr/>
        </p:nvSpPr>
        <p:spPr>
          <a:xfrm>
            <a:off x="7047484" y="734242"/>
            <a:ext cx="6310744" cy="276999"/>
          </a:xfrm>
          <a:prstGeom prst="rect">
            <a:avLst/>
          </a:prstGeom>
          <a:noFill/>
        </p:spPr>
        <p:txBody>
          <a:bodyPr wrap="square">
            <a:spAutoFit/>
          </a:bodyPr>
          <a:lstStyle/>
          <a:p>
            <a:r>
              <a:rPr lang="nl-NL" sz="1200" b="1" dirty="0">
                <a:latin typeface="Verdana" panose="020B0604030504040204" pitchFamily="34" charset="0"/>
                <a:ea typeface="Verdana" panose="020B0604030504040204" pitchFamily="34" charset="0"/>
                <a:cs typeface="Verdana" panose="020B0604030504040204" pitchFamily="34" charset="0"/>
              </a:rPr>
              <a:t>Ziekteverzuimpercentage per maand 2025</a:t>
            </a:r>
            <a:endParaRPr lang="nl-NL" sz="1200" dirty="0"/>
          </a:p>
        </p:txBody>
      </p:sp>
      <p:sp>
        <p:nvSpPr>
          <p:cNvPr id="9" name="PIJL-RECHTS 18">
            <a:extLst>
              <a:ext uri="{FF2B5EF4-FFF2-40B4-BE49-F238E27FC236}">
                <a16:creationId xmlns:a16="http://schemas.microsoft.com/office/drawing/2014/main" id="{7702A91D-746D-B5D1-D83E-B07BEC217046}"/>
              </a:ext>
            </a:extLst>
          </p:cNvPr>
          <p:cNvSpPr/>
          <p:nvPr/>
        </p:nvSpPr>
        <p:spPr>
          <a:xfrm>
            <a:off x="6735667" y="5227734"/>
            <a:ext cx="623634" cy="342580"/>
          </a:xfrm>
          <a:prstGeom prst="rightArrow">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Tree>
    <p:extLst>
      <p:ext uri="{BB962C8B-B14F-4D97-AF65-F5344CB8AC3E}">
        <p14:creationId xmlns:p14="http://schemas.microsoft.com/office/powerpoint/2010/main" val="3094363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p:cNvSpPr/>
          <p:nvPr/>
        </p:nvSpPr>
        <p:spPr>
          <a:xfrm>
            <a:off x="0" y="776747"/>
            <a:ext cx="12192000" cy="6081253"/>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ctrTitle"/>
          </p:nvPr>
        </p:nvSpPr>
        <p:spPr>
          <a:xfrm>
            <a:off x="390906" y="86361"/>
            <a:ext cx="9339436" cy="421165"/>
          </a:xfrm>
        </p:spPr>
        <p:txBody>
          <a:bodyPr>
            <a:normAutofit/>
          </a:bodyPr>
          <a:lstStyle/>
          <a:p>
            <a:r>
              <a:rPr lang="nl-NL" sz="2200" b="1" dirty="0">
                <a:latin typeface="Verdana" panose="020B0604030504040204" pitchFamily="34" charset="0"/>
                <a:ea typeface="Verdana" panose="020B0604030504040204" pitchFamily="34" charset="0"/>
                <a:cs typeface="Verdana" panose="020B0604030504040204" pitchFamily="34" charset="0"/>
              </a:rPr>
              <a:t>Ziekteverzuimpercentage en verzuimduur</a:t>
            </a:r>
          </a:p>
        </p:txBody>
      </p:sp>
      <p:sp>
        <p:nvSpPr>
          <p:cNvPr id="3" name="Tijdelijke aanduiding voor dianummer 2">
            <a:extLst>
              <a:ext uri="{FF2B5EF4-FFF2-40B4-BE49-F238E27FC236}">
                <a16:creationId xmlns:a16="http://schemas.microsoft.com/office/drawing/2014/main" id="{28EB3C0D-E280-439C-9ACE-76FD12698505}"/>
              </a:ext>
            </a:extLst>
          </p:cNvPr>
          <p:cNvSpPr>
            <a:spLocks noGrp="1"/>
          </p:cNvSpPr>
          <p:nvPr>
            <p:ph type="sldNum" sz="quarter" idx="12"/>
          </p:nvPr>
        </p:nvSpPr>
        <p:spPr>
          <a:xfrm>
            <a:off x="9448800" y="127281"/>
            <a:ext cx="2743200" cy="365125"/>
          </a:xfrm>
        </p:spPr>
        <p:txBody>
          <a:bodyPr/>
          <a:lstStyle/>
          <a:p>
            <a:r>
              <a:rPr lang="nl-NL" dirty="0"/>
              <a:t>5</a:t>
            </a:r>
          </a:p>
        </p:txBody>
      </p:sp>
      <p:sp>
        <p:nvSpPr>
          <p:cNvPr id="8" name="Tekstvak 7">
            <a:extLst>
              <a:ext uri="{FF2B5EF4-FFF2-40B4-BE49-F238E27FC236}">
                <a16:creationId xmlns:a16="http://schemas.microsoft.com/office/drawing/2014/main" id="{6AAD0791-6696-806F-89BF-7C003C178BE5}"/>
              </a:ext>
            </a:extLst>
          </p:cNvPr>
          <p:cNvSpPr txBox="1"/>
          <p:nvPr/>
        </p:nvSpPr>
        <p:spPr>
          <a:xfrm>
            <a:off x="338498" y="5120423"/>
            <a:ext cx="5565306" cy="830997"/>
          </a:xfrm>
          <a:prstGeom prst="rect">
            <a:avLst/>
          </a:prstGeom>
          <a:noFill/>
          <a:ln>
            <a:solidFill>
              <a:srgbClr val="92D050"/>
            </a:solidFill>
          </a:ln>
        </p:spPr>
        <p:txBody>
          <a:bodyPr wrap="square">
            <a:spAutoFit/>
          </a:bodyPr>
          <a:lstStyle/>
          <a:p>
            <a:r>
              <a:rPr lang="nl-NL" sz="1200" b="1" dirty="0">
                <a:latin typeface="Verdana" panose="020B0604030504040204" pitchFamily="34" charset="0"/>
                <a:ea typeface="Verdana" panose="020B0604030504040204" pitchFamily="34" charset="0"/>
              </a:rPr>
              <a:t>Verzuim naar geslacht:</a:t>
            </a:r>
            <a:r>
              <a:rPr lang="nl-NL" sz="1200" dirty="0">
                <a:latin typeface="Verdana" panose="020B0604030504040204" pitchFamily="34" charset="0"/>
                <a:ea typeface="Verdana" panose="020B0604030504040204" pitchFamily="34" charset="0"/>
              </a:rPr>
              <a:t> het gemiddelde ziekteverzuimpercentage is bij vrouwen (7,7%) hoger dan bij mannen (7,0%). Dit verschil is landelijk ook te zien. In vorige jaren was het percentage binnen de gemeente Heerlen echter nagenoeg gelijk. </a:t>
            </a:r>
          </a:p>
        </p:txBody>
      </p:sp>
      <p:graphicFrame>
        <p:nvGraphicFramePr>
          <p:cNvPr id="9" name="Grafiek 8">
            <a:extLst>
              <a:ext uri="{FF2B5EF4-FFF2-40B4-BE49-F238E27FC236}">
                <a16:creationId xmlns:a16="http://schemas.microsoft.com/office/drawing/2014/main" id="{2F87E7E6-F750-C81A-94CA-8FE3C92A97A2}"/>
              </a:ext>
            </a:extLst>
          </p:cNvPr>
          <p:cNvGraphicFramePr>
            <a:graphicFrameLocks/>
          </p:cNvGraphicFramePr>
          <p:nvPr>
            <p:extLst>
              <p:ext uri="{D42A27DB-BD31-4B8C-83A1-F6EECF244321}">
                <p14:modId xmlns:p14="http://schemas.microsoft.com/office/powerpoint/2010/main" val="4057997468"/>
              </p:ext>
            </p:extLst>
          </p:nvPr>
        </p:nvGraphicFramePr>
        <p:xfrm>
          <a:off x="0" y="507527"/>
          <a:ext cx="11911314" cy="3706316"/>
        </p:xfrm>
        <a:graphic>
          <a:graphicData uri="http://schemas.openxmlformats.org/drawingml/2006/chart">
            <c:chart xmlns:c="http://schemas.openxmlformats.org/drawingml/2006/chart" xmlns:r="http://schemas.openxmlformats.org/officeDocument/2006/relationships" r:id="rId3"/>
          </a:graphicData>
        </a:graphic>
      </p:graphicFrame>
      <p:sp>
        <p:nvSpPr>
          <p:cNvPr id="15" name="Tekstvak 14">
            <a:extLst>
              <a:ext uri="{FF2B5EF4-FFF2-40B4-BE49-F238E27FC236}">
                <a16:creationId xmlns:a16="http://schemas.microsoft.com/office/drawing/2014/main" id="{378FCF7A-D843-37FD-DDFF-78575C49F3C7}"/>
              </a:ext>
            </a:extLst>
          </p:cNvPr>
          <p:cNvSpPr txBox="1"/>
          <p:nvPr/>
        </p:nvSpPr>
        <p:spPr>
          <a:xfrm>
            <a:off x="6288198" y="5120423"/>
            <a:ext cx="5669012" cy="830997"/>
          </a:xfrm>
          <a:prstGeom prst="rect">
            <a:avLst/>
          </a:prstGeom>
          <a:noFill/>
          <a:ln>
            <a:solidFill>
              <a:srgbClr val="92D050"/>
            </a:solidFill>
          </a:ln>
        </p:spPr>
        <p:txBody>
          <a:bodyPr wrap="square">
            <a:spAutoFit/>
          </a:bodyPr>
          <a:lstStyle/>
          <a:p>
            <a:r>
              <a:rPr lang="nl-NL" sz="1200" b="1" dirty="0">
                <a:latin typeface="Verdana" panose="020B0604030504040204" pitchFamily="34" charset="0"/>
                <a:ea typeface="Verdana" panose="020B0604030504040204" pitchFamily="34" charset="0"/>
              </a:rPr>
              <a:t>Verzuim naar leeftijd</a:t>
            </a:r>
            <a:r>
              <a:rPr lang="nl-NL" sz="1200" dirty="0">
                <a:latin typeface="Verdana" panose="020B0604030504040204" pitchFamily="34" charset="0"/>
                <a:ea typeface="Verdana" panose="020B0604030504040204" pitchFamily="34" charset="0"/>
              </a:rPr>
              <a:t>: de categorie 30-35 jaar valt op doordat het verzuim hier boven het gemiddelde ligt namelijk bijna 10%. Dit geldt ook bij de leeftijdsgroep 60 tot 65 jaar waar het ziekteverzuim-percentage 10,6% is. </a:t>
            </a:r>
          </a:p>
        </p:txBody>
      </p:sp>
      <p:graphicFrame>
        <p:nvGraphicFramePr>
          <p:cNvPr id="4" name="Grafiek 3">
            <a:extLst>
              <a:ext uri="{FF2B5EF4-FFF2-40B4-BE49-F238E27FC236}">
                <a16:creationId xmlns:a16="http://schemas.microsoft.com/office/drawing/2014/main" id="{D95CB027-F50E-C53B-33B9-7B442516A153}"/>
              </a:ext>
            </a:extLst>
          </p:cNvPr>
          <p:cNvGraphicFramePr>
            <a:graphicFrameLocks/>
          </p:cNvGraphicFramePr>
          <p:nvPr>
            <p:extLst>
              <p:ext uri="{D42A27DB-BD31-4B8C-83A1-F6EECF244321}">
                <p14:modId xmlns:p14="http://schemas.microsoft.com/office/powerpoint/2010/main" val="1466536057"/>
              </p:ext>
            </p:extLst>
          </p:nvPr>
        </p:nvGraphicFramePr>
        <p:xfrm>
          <a:off x="471948" y="1090040"/>
          <a:ext cx="11031794" cy="385558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19321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86A49076-BFC6-2A87-E7AE-78492E334D6D}"/>
              </a:ext>
            </a:extLst>
          </p:cNvPr>
          <p:cNvSpPr>
            <a:spLocks/>
          </p:cNvSpPr>
          <p:nvPr/>
        </p:nvSpPr>
        <p:spPr>
          <a:xfrm>
            <a:off x="6141720" y="3201842"/>
            <a:ext cx="5440680" cy="34547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Rechthoek 10"/>
          <p:cNvSpPr/>
          <p:nvPr/>
        </p:nvSpPr>
        <p:spPr>
          <a:xfrm>
            <a:off x="0" y="670560"/>
            <a:ext cx="12313920" cy="2482318"/>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ctrTitle"/>
          </p:nvPr>
        </p:nvSpPr>
        <p:spPr>
          <a:xfrm>
            <a:off x="390906" y="86361"/>
            <a:ext cx="9339436" cy="421165"/>
          </a:xfrm>
        </p:spPr>
        <p:txBody>
          <a:bodyPr>
            <a:normAutofit/>
          </a:bodyPr>
          <a:lstStyle/>
          <a:p>
            <a:r>
              <a:rPr lang="nl-NL" sz="2200" b="1" dirty="0">
                <a:latin typeface="Verdana" panose="020B0604030504040204" pitchFamily="34" charset="0"/>
                <a:ea typeface="Verdana" panose="020B0604030504040204" pitchFamily="34" charset="0"/>
                <a:cs typeface="Verdana" panose="020B0604030504040204" pitchFamily="34" charset="0"/>
              </a:rPr>
              <a:t>Ziekteverzuimpercentages </a:t>
            </a:r>
            <a:r>
              <a:rPr lang="nl-NL" sz="2200" b="1">
                <a:latin typeface="Verdana" panose="020B0604030504040204" pitchFamily="34" charset="0"/>
                <a:ea typeface="Verdana" panose="020B0604030504040204" pitchFamily="34" charset="0"/>
                <a:cs typeface="Verdana" panose="020B0604030504040204" pitchFamily="34" charset="0"/>
              </a:rPr>
              <a:t>en Meldingsfrequentie</a:t>
            </a:r>
            <a:endParaRPr lang="nl-NL" sz="2200" b="1" dirty="0">
              <a:latin typeface="Verdana" panose="020B0604030504040204" pitchFamily="34" charset="0"/>
              <a:ea typeface="Verdana" panose="020B0604030504040204" pitchFamily="34" charset="0"/>
              <a:cs typeface="Verdana" panose="020B0604030504040204" pitchFamily="34" charset="0"/>
            </a:endParaRPr>
          </a:p>
        </p:txBody>
      </p:sp>
      <p:sp>
        <p:nvSpPr>
          <p:cNvPr id="12" name="Tekstvak 11"/>
          <p:cNvSpPr txBox="1"/>
          <p:nvPr/>
        </p:nvSpPr>
        <p:spPr>
          <a:xfrm>
            <a:off x="193682" y="3331032"/>
            <a:ext cx="5611812" cy="1384995"/>
          </a:xfrm>
          <a:prstGeom prst="rect">
            <a:avLst/>
          </a:prstGeom>
          <a:solidFill>
            <a:schemeClr val="accent6">
              <a:lumMod val="20000"/>
              <a:lumOff val="80000"/>
            </a:schemeClr>
          </a:solidFill>
          <a:ln w="28575">
            <a:solidFill>
              <a:schemeClr val="accent6">
                <a:lumMod val="40000"/>
                <a:lumOff val="60000"/>
              </a:schemeClr>
            </a:solidFill>
          </a:ln>
        </p:spPr>
        <p:txBody>
          <a:bodyPr wrap="square" rtlCol="0">
            <a:spAutoFit/>
          </a:body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Frequent verzuim</a:t>
            </a:r>
            <a:r>
              <a:rPr lang="nl-NL" sz="1200" dirty="0">
                <a:latin typeface="Verdana" panose="020B0604030504040204" pitchFamily="34" charset="0"/>
                <a:ea typeface="Verdana" panose="020B0604030504040204" pitchFamily="34" charset="0"/>
                <a:cs typeface="Verdana" panose="020B0604030504040204" pitchFamily="34" charset="0"/>
              </a:rPr>
              <a:t>: Wanneer een werknemer zich 3 keer of vaker in 12 maanden ziek meldt spreken we van frequent verzuim. Frequent verzuim is relatief vaak een voorbode van langdurig verzuim. Tevens is het een voorspeller van herhalend frequent verzuim. In 2025 hebben </a:t>
            </a:r>
            <a:r>
              <a:rPr lang="nl-NL" sz="1200" b="1" dirty="0">
                <a:latin typeface="Verdana" panose="020B0604030504040204" pitchFamily="34" charset="0"/>
                <a:ea typeface="Verdana" panose="020B0604030504040204" pitchFamily="34" charset="0"/>
                <a:cs typeface="Verdana" panose="020B0604030504040204" pitchFamily="34" charset="0"/>
              </a:rPr>
              <a:t>129 (10,0%) </a:t>
            </a:r>
            <a:r>
              <a:rPr lang="nl-NL" sz="1200" dirty="0">
                <a:latin typeface="Verdana" panose="020B0604030504040204" pitchFamily="34" charset="0"/>
                <a:ea typeface="Verdana" panose="020B0604030504040204" pitchFamily="34" charset="0"/>
                <a:cs typeface="Verdana" panose="020B0604030504040204" pitchFamily="34" charset="0"/>
              </a:rPr>
              <a:t>werknemers zich 3 keer of vaker ziek gemeld. Dit percentage is gelijk met 2024 maar ligt duidelijk hoger dan in 2023 (7,2%).</a:t>
            </a:r>
          </a:p>
        </p:txBody>
      </p:sp>
      <p:sp>
        <p:nvSpPr>
          <p:cNvPr id="13" name="Tekstvak 12"/>
          <p:cNvSpPr txBox="1"/>
          <p:nvPr/>
        </p:nvSpPr>
        <p:spPr>
          <a:xfrm>
            <a:off x="179019" y="4894181"/>
            <a:ext cx="5611813" cy="1569660"/>
          </a:xfrm>
          <a:prstGeom prst="rect">
            <a:avLst/>
          </a:prstGeom>
          <a:solidFill>
            <a:schemeClr val="accent6">
              <a:lumMod val="20000"/>
              <a:lumOff val="80000"/>
            </a:schemeClr>
          </a:solidFill>
          <a:ln w="28575">
            <a:solidFill>
              <a:schemeClr val="accent6">
                <a:lumMod val="40000"/>
                <a:lumOff val="60000"/>
              </a:schemeClr>
            </a:solidFill>
          </a:ln>
        </p:spPr>
        <p:txBody>
          <a:bodyPr wrap="square" rtlCol="0">
            <a:spAutoFit/>
          </a:body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Nulverzuim</a:t>
            </a:r>
            <a:r>
              <a:rPr lang="nl-NL" sz="1200" dirty="0">
                <a:latin typeface="Verdana" panose="020B0604030504040204" pitchFamily="34" charset="0"/>
                <a:ea typeface="Verdana" panose="020B0604030504040204" pitchFamily="34" charset="0"/>
                <a:cs typeface="Verdana" panose="020B0604030504040204" pitchFamily="34" charset="0"/>
              </a:rPr>
              <a:t>: Wanneer een werknemer zich niet ziek heeft gemeld gedurende één kalenderjaar spreken we van nulverzuim. In 2024 hebben 645 werknemers zich 1 keer of meer ziek gemeld. Dit betekent dat </a:t>
            </a:r>
            <a:r>
              <a:rPr lang="nl-NL" sz="1200" b="1" dirty="0">
                <a:latin typeface="Verdana" panose="020B0604030504040204" pitchFamily="34" charset="0"/>
                <a:ea typeface="Verdana" panose="020B0604030504040204" pitchFamily="34" charset="0"/>
                <a:cs typeface="Verdana" panose="020B0604030504040204" pitchFamily="34" charset="0"/>
              </a:rPr>
              <a:t>651</a:t>
            </a:r>
            <a:r>
              <a:rPr lang="nl-NL" sz="1200" dirty="0">
                <a:latin typeface="Verdana" panose="020B0604030504040204" pitchFamily="34" charset="0"/>
                <a:ea typeface="Verdana" panose="020B0604030504040204" pitchFamily="34" charset="0"/>
                <a:cs typeface="Verdana" panose="020B0604030504040204" pitchFamily="34" charset="0"/>
              </a:rPr>
              <a:t> werknemers zich gedurende deze 12 maanden niet ziek hebben gemeld. Dit is </a:t>
            </a:r>
            <a:r>
              <a:rPr lang="nl-NL" sz="1200" b="1" dirty="0">
                <a:latin typeface="Verdana" panose="020B0604030504040204" pitchFamily="34" charset="0"/>
                <a:ea typeface="Verdana" panose="020B0604030504040204" pitchFamily="34" charset="0"/>
                <a:cs typeface="Verdana" panose="020B0604030504040204" pitchFamily="34" charset="0"/>
              </a:rPr>
              <a:t>50%</a:t>
            </a:r>
            <a:r>
              <a:rPr lang="nl-NL" sz="1200" dirty="0">
                <a:latin typeface="Verdana" panose="020B0604030504040204" pitchFamily="34" charset="0"/>
                <a:ea typeface="Verdana" panose="020B0604030504040204" pitchFamily="34" charset="0"/>
                <a:cs typeface="Verdana" panose="020B0604030504040204" pitchFamily="34" charset="0"/>
              </a:rPr>
              <a:t> van de werknemers. Dit percentage is hoger in vergelijking met het percentage over heel 2024 en vergelijkbaar met gemeenten van 50.000-100.000 inwoners (46%) (Bron: Personeelsmonitor Gemeenten 2024). </a:t>
            </a:r>
          </a:p>
        </p:txBody>
      </p:sp>
      <p:sp>
        <p:nvSpPr>
          <p:cNvPr id="14" name="Tekstvak 13"/>
          <p:cNvSpPr txBox="1"/>
          <p:nvPr/>
        </p:nvSpPr>
        <p:spPr>
          <a:xfrm>
            <a:off x="5686426" y="789829"/>
            <a:ext cx="6028496" cy="1569660"/>
          </a:xfrm>
          <a:prstGeom prst="rect">
            <a:avLst/>
          </a:prstGeom>
          <a:solidFill>
            <a:schemeClr val="bg1"/>
          </a:solidFill>
        </p:spPr>
        <p:txBody>
          <a:bodyPr wrap="square" rtlCol="0">
            <a:spAutoFit/>
          </a:body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De meldingsfrequentie </a:t>
            </a:r>
            <a:r>
              <a:rPr lang="nl-NL" sz="1200" dirty="0">
                <a:latin typeface="Verdana" panose="020B0604030504040204" pitchFamily="34" charset="0"/>
                <a:ea typeface="Verdana" panose="020B0604030504040204" pitchFamily="34" charset="0"/>
                <a:cs typeface="Verdana" panose="020B0604030504040204" pitchFamily="34" charset="0"/>
              </a:rPr>
              <a:t>(MF) is het gemiddeld aantal keer dat medewerkers zich per jaar ziekmelden. In 2025 bedroeg de meldingsfrequentie 0,86. Dit is iets lager in vergelijking met de meldingsfrequentie in 2024 (0,93) en 2023 (0,92).</a:t>
            </a:r>
          </a:p>
          <a:p>
            <a:pPr algn="just"/>
            <a:endParaRPr lang="nl-NL" sz="1200" dirty="0">
              <a:latin typeface="Verdana" panose="020B0604030504040204" pitchFamily="34" charset="0"/>
              <a:ea typeface="Verdana" panose="020B0604030504040204" pitchFamily="34" charset="0"/>
              <a:cs typeface="Verdana" panose="020B0604030504040204" pitchFamily="34" charset="0"/>
            </a:endParaRPr>
          </a:p>
          <a:p>
            <a:pPr algn="just"/>
            <a:r>
              <a:rPr lang="nl-NL" sz="1200" dirty="0">
                <a:latin typeface="Verdana" panose="020B0604030504040204" pitchFamily="34" charset="0"/>
                <a:ea typeface="Verdana" panose="020B0604030504040204" pitchFamily="34" charset="0"/>
              </a:rPr>
              <a:t>De gemiddelde meldingsfrequentie in Nederland schommelt rond de 1. Dat betekent dat de gehele beroepsbevolking in Nederland gemiddeld 1 verzuimmelding per jaar heeft.</a:t>
            </a:r>
          </a:p>
        </p:txBody>
      </p:sp>
      <p:graphicFrame>
        <p:nvGraphicFramePr>
          <p:cNvPr id="17" name="Grafiek 16"/>
          <p:cNvGraphicFramePr>
            <a:graphicFrameLocks noChangeAspect="1"/>
          </p:cNvGraphicFramePr>
          <p:nvPr>
            <p:extLst>
              <p:ext uri="{D42A27DB-BD31-4B8C-83A1-F6EECF244321}">
                <p14:modId xmlns:p14="http://schemas.microsoft.com/office/powerpoint/2010/main" val="3790512645"/>
              </p:ext>
            </p:extLst>
          </p:nvPr>
        </p:nvGraphicFramePr>
        <p:xfrm>
          <a:off x="0" y="626959"/>
          <a:ext cx="5686425" cy="3115355"/>
        </p:xfrm>
        <a:graphic>
          <a:graphicData uri="http://schemas.openxmlformats.org/drawingml/2006/chart">
            <c:chart xmlns:c="http://schemas.openxmlformats.org/drawingml/2006/chart" xmlns:r="http://schemas.openxmlformats.org/officeDocument/2006/relationships" r:id="rId3"/>
          </a:graphicData>
        </a:graphic>
      </p:graphicFrame>
      <p:sp>
        <p:nvSpPr>
          <p:cNvPr id="3" name="Tijdelijke aanduiding voor dianummer 2">
            <a:extLst>
              <a:ext uri="{FF2B5EF4-FFF2-40B4-BE49-F238E27FC236}">
                <a16:creationId xmlns:a16="http://schemas.microsoft.com/office/drawing/2014/main" id="{28EB3C0D-E280-439C-9ACE-76FD12698505}"/>
              </a:ext>
            </a:extLst>
          </p:cNvPr>
          <p:cNvSpPr>
            <a:spLocks noGrp="1"/>
          </p:cNvSpPr>
          <p:nvPr>
            <p:ph type="sldNum" sz="quarter" idx="12"/>
          </p:nvPr>
        </p:nvSpPr>
        <p:spPr>
          <a:xfrm>
            <a:off x="9448800" y="127281"/>
            <a:ext cx="2743200" cy="365125"/>
          </a:xfrm>
        </p:spPr>
        <p:txBody>
          <a:bodyPr/>
          <a:lstStyle/>
          <a:p>
            <a:r>
              <a:rPr lang="nl-NL" dirty="0"/>
              <a:t>5</a:t>
            </a:r>
          </a:p>
        </p:txBody>
      </p:sp>
      <p:graphicFrame>
        <p:nvGraphicFramePr>
          <p:cNvPr id="5" name="Tabel 4">
            <a:extLst>
              <a:ext uri="{FF2B5EF4-FFF2-40B4-BE49-F238E27FC236}">
                <a16:creationId xmlns:a16="http://schemas.microsoft.com/office/drawing/2014/main" id="{E00DC267-B716-A62D-D370-9CE6A2CB04CD}"/>
              </a:ext>
            </a:extLst>
          </p:cNvPr>
          <p:cNvGraphicFramePr>
            <a:graphicFrameLocks/>
          </p:cNvGraphicFramePr>
          <p:nvPr>
            <p:extLst>
              <p:ext uri="{D42A27DB-BD31-4B8C-83A1-F6EECF244321}">
                <p14:modId xmlns:p14="http://schemas.microsoft.com/office/powerpoint/2010/main" val="2672064769"/>
              </p:ext>
            </p:extLst>
          </p:nvPr>
        </p:nvGraphicFramePr>
        <p:xfrm>
          <a:off x="6331327" y="3429000"/>
          <a:ext cx="4738693" cy="2636108"/>
        </p:xfrm>
        <a:graphic>
          <a:graphicData uri="http://schemas.openxmlformats.org/drawingml/2006/table">
            <a:tbl>
              <a:tblPr firstRow="1" bandRow="1">
                <a:tableStyleId>{68D230F3-CF80-4859-8CE7-A43EE81993B5}</a:tableStyleId>
              </a:tblPr>
              <a:tblGrid>
                <a:gridCol w="2879773">
                  <a:extLst>
                    <a:ext uri="{9D8B030D-6E8A-4147-A177-3AD203B41FA5}">
                      <a16:colId xmlns:a16="http://schemas.microsoft.com/office/drawing/2014/main" val="768445184"/>
                    </a:ext>
                  </a:extLst>
                </a:gridCol>
                <a:gridCol w="838915">
                  <a:extLst>
                    <a:ext uri="{9D8B030D-6E8A-4147-A177-3AD203B41FA5}">
                      <a16:colId xmlns:a16="http://schemas.microsoft.com/office/drawing/2014/main" val="1473939975"/>
                    </a:ext>
                  </a:extLst>
                </a:gridCol>
                <a:gridCol w="1020005">
                  <a:extLst>
                    <a:ext uri="{9D8B030D-6E8A-4147-A177-3AD203B41FA5}">
                      <a16:colId xmlns:a16="http://schemas.microsoft.com/office/drawing/2014/main" val="1567248506"/>
                    </a:ext>
                  </a:extLst>
                </a:gridCol>
              </a:tblGrid>
              <a:tr h="394492">
                <a:tc gridSpan="3">
                  <a:txBody>
                    <a:bodyPr/>
                    <a:lstStyle/>
                    <a:p>
                      <a:r>
                        <a:rPr lang="nl-NL" sz="1100" b="1" dirty="0">
                          <a:latin typeface="Verdana" panose="020B0604030504040204" pitchFamily="34" charset="0"/>
                          <a:ea typeface="Verdana" panose="020B0604030504040204" pitchFamily="34" charset="0"/>
                          <a:cs typeface="Verdana" panose="020B0604030504040204" pitchFamily="34" charset="0"/>
                        </a:rPr>
                        <a:t>Verzuimpercentages* vergelijkbare gemeenten</a:t>
                      </a:r>
                      <a:endParaRPr lang="nl-NL" sz="1100" dirty="0">
                        <a:solidFill>
                          <a:schemeClr val="tx1"/>
                        </a:solidFill>
                        <a:latin typeface="+mn-lt"/>
                        <a:ea typeface="Verdana" panose="020B0604030504040204" pitchFamily="34" charset="0"/>
                        <a:cs typeface="Verdana" panose="020B0604030504040204" pitchFamily="34" charset="0"/>
                      </a:endParaRPr>
                    </a:p>
                  </a:txBody>
                  <a:tcPr anchor="b"/>
                </a:tc>
                <a:tc hMerge="1">
                  <a:txBody>
                    <a:bodyPr/>
                    <a:lstStyle/>
                    <a:p>
                      <a:pPr algn="ctr"/>
                      <a:endParaRPr lang="nl-NL" sz="11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tc hMerge="1">
                  <a:txBody>
                    <a:bodyPr/>
                    <a:lstStyle/>
                    <a:p>
                      <a:pPr algn="ctr"/>
                      <a:endParaRPr lang="nl-NL" sz="1100" b="0" baseline="0" dirty="0">
                        <a:solidFill>
                          <a:schemeClr val="tx1"/>
                        </a:solidFill>
                        <a:latin typeface="Verdana" panose="020B0604030504040204" pitchFamily="34" charset="0"/>
                        <a:ea typeface="Verdana" panose="020B0604030504040204" pitchFamily="34" charset="0"/>
                      </a:endParaRPr>
                    </a:p>
                  </a:txBody>
                  <a:tcPr anchor="b"/>
                </a:tc>
                <a:extLst>
                  <a:ext uri="{0D108BD9-81ED-4DB2-BD59-A6C34878D82A}">
                    <a16:rowId xmlns:a16="http://schemas.microsoft.com/office/drawing/2014/main" val="3853973349"/>
                  </a:ext>
                </a:extLst>
              </a:tr>
              <a:tr h="302716">
                <a:tc>
                  <a:txBody>
                    <a:bodyPr/>
                    <a:lstStyle/>
                    <a:p>
                      <a:endParaRPr lang="nl-NL" sz="1100" dirty="0">
                        <a:solidFill>
                          <a:schemeClr val="tx1"/>
                        </a:solidFill>
                        <a:latin typeface="+mn-lt"/>
                        <a:ea typeface="Verdana" panose="020B0604030504040204" pitchFamily="34" charset="0"/>
                        <a:cs typeface="Verdana" panose="020B0604030504040204" pitchFamily="34" charset="0"/>
                      </a:endParaRPr>
                    </a:p>
                  </a:txBody>
                  <a:tcPr anchor="b"/>
                </a:tc>
                <a:tc>
                  <a:txBody>
                    <a:bodyPr/>
                    <a:lstStyle/>
                    <a:p>
                      <a:pPr algn="ctr"/>
                      <a:r>
                        <a:rPr lang="nl-NL" sz="1100" b="1" dirty="0">
                          <a:solidFill>
                            <a:schemeClr val="tx1"/>
                          </a:solidFill>
                          <a:latin typeface="Verdana" panose="020B0604030504040204" pitchFamily="34" charset="0"/>
                          <a:ea typeface="Verdana" panose="020B0604030504040204" pitchFamily="34" charset="0"/>
                        </a:rPr>
                        <a:t>202</a:t>
                      </a:r>
                      <a:r>
                        <a:rPr lang="nl-NL" sz="1100" b="1" baseline="0" dirty="0">
                          <a:solidFill>
                            <a:schemeClr val="tx1"/>
                          </a:solidFill>
                          <a:latin typeface="Verdana" panose="020B0604030504040204" pitchFamily="34" charset="0"/>
                          <a:ea typeface="Verdana" panose="020B0604030504040204" pitchFamily="34" charset="0"/>
                        </a:rPr>
                        <a:t>5</a:t>
                      </a:r>
                    </a:p>
                  </a:txBody>
                  <a:tcPr anchor="b"/>
                </a:tc>
                <a:tc>
                  <a:txBody>
                    <a:bodyPr/>
                    <a:lstStyle/>
                    <a:p>
                      <a:pPr algn="ctr"/>
                      <a:r>
                        <a:rPr lang="nl-NL" sz="1100" b="1" dirty="0">
                          <a:solidFill>
                            <a:schemeClr val="tx1"/>
                          </a:solidFill>
                          <a:latin typeface="Verdana" panose="020B0604030504040204" pitchFamily="34" charset="0"/>
                          <a:ea typeface="Verdana" panose="020B0604030504040204" pitchFamily="34" charset="0"/>
                        </a:rPr>
                        <a:t>202</a:t>
                      </a:r>
                      <a:r>
                        <a:rPr lang="nl-NL" sz="1100" b="1" baseline="0" dirty="0">
                          <a:solidFill>
                            <a:schemeClr val="tx1"/>
                          </a:solidFill>
                          <a:latin typeface="Verdana" panose="020B0604030504040204" pitchFamily="34" charset="0"/>
                          <a:ea typeface="Verdana" panose="020B0604030504040204" pitchFamily="34" charset="0"/>
                        </a:rPr>
                        <a:t>4</a:t>
                      </a:r>
                    </a:p>
                  </a:txBody>
                  <a:tcPr anchor="b"/>
                </a:tc>
                <a:extLst>
                  <a:ext uri="{0D108BD9-81ED-4DB2-BD59-A6C34878D82A}">
                    <a16:rowId xmlns:a16="http://schemas.microsoft.com/office/drawing/2014/main" val="2820899510"/>
                  </a:ext>
                </a:extLst>
              </a:tr>
              <a:tr h="142074">
                <a:tc>
                  <a:txBody>
                    <a:bodyPr/>
                    <a:lstStyle/>
                    <a:p>
                      <a:r>
                        <a:rPr lang="nl-NL" sz="1100" kern="1200" dirty="0" err="1">
                          <a:solidFill>
                            <a:schemeClr val="tx1"/>
                          </a:solidFill>
                          <a:latin typeface="Verdana" panose="020B0604030504040204" pitchFamily="34" charset="0"/>
                          <a:ea typeface="Verdana" panose="020B0604030504040204" pitchFamily="34" charset="0"/>
                        </a:rPr>
                        <a:t>Beekdaelen</a:t>
                      </a:r>
                      <a:endPar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tc>
                  <a:txBody>
                    <a:bodyPr/>
                    <a:lstStyle/>
                    <a:p>
                      <a:pPr algn="ctr"/>
                      <a:r>
                        <a:rPr lang="nl-NL" sz="1100" b="0" kern="1200" dirty="0">
                          <a:solidFill>
                            <a:schemeClr val="tx1"/>
                          </a:solidFill>
                          <a:latin typeface="Verdana" panose="020B0604030504040204" pitchFamily="34" charset="0"/>
                          <a:ea typeface="Verdana" panose="020B0604030504040204" pitchFamily="34" charset="0"/>
                          <a:cs typeface="Verdana" panose="020B0604030504040204" pitchFamily="34" charset="0"/>
                        </a:rPr>
                        <a:t>7,3%</a:t>
                      </a:r>
                    </a:p>
                  </a:txBody>
                  <a:tcPr anchor="b"/>
                </a:tc>
                <a:tc>
                  <a:txBody>
                    <a:bodyPr/>
                    <a:lstStyle/>
                    <a:p>
                      <a:pPr algn="ctr"/>
                      <a:r>
                        <a:rPr lang="nl-NL" sz="1100" b="0" kern="1200" dirty="0">
                          <a:solidFill>
                            <a:schemeClr val="tx1"/>
                          </a:solidFill>
                          <a:latin typeface="Verdana" panose="020B0604030504040204" pitchFamily="34" charset="0"/>
                          <a:ea typeface="Verdana" panose="020B0604030504040204" pitchFamily="34" charset="0"/>
                          <a:cs typeface="Verdana" panose="020B0604030504040204" pitchFamily="34" charset="0"/>
                        </a:rPr>
                        <a:t>6,4%</a:t>
                      </a:r>
                    </a:p>
                  </a:txBody>
                  <a:tcPr anchor="b"/>
                </a:tc>
                <a:extLst>
                  <a:ext uri="{0D108BD9-81ED-4DB2-BD59-A6C34878D82A}">
                    <a16:rowId xmlns:a16="http://schemas.microsoft.com/office/drawing/2014/main" val="1378803711"/>
                  </a:ext>
                </a:extLst>
              </a:tr>
              <a:tr h="1420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100" kern="1200" dirty="0">
                          <a:solidFill>
                            <a:schemeClr val="tx1"/>
                          </a:solidFill>
                          <a:latin typeface="Verdana" panose="020B0604030504040204" pitchFamily="34" charset="0"/>
                          <a:ea typeface="Verdana" panose="020B0604030504040204" pitchFamily="34" charset="0"/>
                        </a:rPr>
                        <a:t>Heerlen</a:t>
                      </a:r>
                      <a:endPar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tc>
                  <a:txBody>
                    <a:bodyPr/>
                    <a:lstStyle/>
                    <a:p>
                      <a:pPr algn="ctr"/>
                      <a:r>
                        <a:rPr lang="nl-NL" sz="1100" b="0" kern="1200" dirty="0">
                          <a:solidFill>
                            <a:schemeClr val="tx1"/>
                          </a:solidFill>
                          <a:latin typeface="Verdana" panose="020B0604030504040204" pitchFamily="34" charset="0"/>
                          <a:ea typeface="Verdana" panose="020B0604030504040204" pitchFamily="34" charset="0"/>
                          <a:cs typeface="Verdana" panose="020B0604030504040204" pitchFamily="34" charset="0"/>
                        </a:rPr>
                        <a:t>6,8%</a:t>
                      </a:r>
                    </a:p>
                  </a:txBody>
                  <a:tcPr anchor="b"/>
                </a:tc>
                <a:tc>
                  <a:txBody>
                    <a:bodyPr/>
                    <a:lstStyle/>
                    <a:p>
                      <a:pPr algn="ctr"/>
                      <a:r>
                        <a:rPr lang="nl-NL" sz="1100" b="0" kern="1200" dirty="0">
                          <a:solidFill>
                            <a:schemeClr val="tx1"/>
                          </a:solidFill>
                          <a:latin typeface="Verdana" panose="020B0604030504040204" pitchFamily="34" charset="0"/>
                          <a:ea typeface="Verdana" panose="020B0604030504040204" pitchFamily="34" charset="0"/>
                          <a:cs typeface="Verdana" panose="020B0604030504040204" pitchFamily="34" charset="0"/>
                        </a:rPr>
                        <a:t>6,3%</a:t>
                      </a:r>
                    </a:p>
                  </a:txBody>
                  <a:tcPr anchor="b"/>
                </a:tc>
                <a:extLst>
                  <a:ext uri="{0D108BD9-81ED-4DB2-BD59-A6C34878D82A}">
                    <a16:rowId xmlns:a16="http://schemas.microsoft.com/office/drawing/2014/main" val="2143328785"/>
                  </a:ext>
                </a:extLst>
              </a:tr>
              <a:tr h="284148">
                <a:tc>
                  <a:txBody>
                    <a:bodyPr/>
                    <a:lstStyle/>
                    <a:p>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Kerkrade</a:t>
                      </a:r>
                    </a:p>
                  </a:txBody>
                  <a:tcPr anchor="b"/>
                </a:tc>
                <a:tc>
                  <a:txBody>
                    <a:bodyPr/>
                    <a:lstStyle/>
                    <a:p>
                      <a:pPr algn="ctr"/>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7,4%</a:t>
                      </a:r>
                    </a:p>
                  </a:txBody>
                  <a:tcPr anchor="b"/>
                </a:tc>
                <a:tc>
                  <a:txBody>
                    <a:bodyPr/>
                    <a:lstStyle/>
                    <a:p>
                      <a:pPr algn="ctr"/>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anchor="b"/>
                </a:tc>
                <a:extLst>
                  <a:ext uri="{0D108BD9-81ED-4DB2-BD59-A6C34878D82A}">
                    <a16:rowId xmlns:a16="http://schemas.microsoft.com/office/drawing/2014/main" val="372917457"/>
                  </a:ext>
                </a:extLst>
              </a:tr>
              <a:tr h="284148">
                <a:tc>
                  <a:txBody>
                    <a:bodyPr/>
                    <a:lstStyle/>
                    <a:p>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Sittard-Geleen</a:t>
                      </a:r>
                    </a:p>
                  </a:txBody>
                  <a:tcPr anchor="b"/>
                </a:tc>
                <a:tc>
                  <a:txBody>
                    <a:bodyPr/>
                    <a:lstStyle/>
                    <a:p>
                      <a:pPr marL="0" algn="ctr" defTabSz="914400" rtl="0" eaLnBrk="1" latinLnBrk="0" hangingPunct="1"/>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6,7%</a:t>
                      </a:r>
                    </a:p>
                  </a:txBody>
                  <a:tcPr anchor="b"/>
                </a:tc>
                <a:tc>
                  <a:txBody>
                    <a:bodyPr/>
                    <a:lstStyle/>
                    <a:p>
                      <a:pPr marL="0" algn="ctr" defTabSz="914400" rtl="0" eaLnBrk="1" latinLnBrk="0" hangingPunct="1"/>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anchor="b"/>
                </a:tc>
                <a:extLst>
                  <a:ext uri="{0D108BD9-81ED-4DB2-BD59-A6C34878D82A}">
                    <a16:rowId xmlns:a16="http://schemas.microsoft.com/office/drawing/2014/main" val="2173051780"/>
                  </a:ext>
                </a:extLst>
              </a:tr>
              <a:tr h="284148">
                <a:tc>
                  <a:txBody>
                    <a:bodyPr/>
                    <a:lstStyle/>
                    <a:p>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Maastricht</a:t>
                      </a:r>
                    </a:p>
                  </a:txBody>
                  <a:tcPr anchor="b"/>
                </a:tc>
                <a:tc>
                  <a:txBody>
                    <a:bodyPr/>
                    <a:lstStyle/>
                    <a:p>
                      <a:pPr marL="0" algn="ctr" defTabSz="914400" rtl="0" eaLnBrk="1" latinLnBrk="0" hangingPunct="1"/>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6,6%</a:t>
                      </a:r>
                    </a:p>
                  </a:txBody>
                  <a:tcPr anchor="b"/>
                </a:tc>
                <a:tc>
                  <a:txBody>
                    <a:bodyPr/>
                    <a:lstStyle/>
                    <a:p>
                      <a:pPr marL="0" algn="ctr" defTabSz="914400" rtl="0" eaLnBrk="1" latinLnBrk="0" hangingPunct="1"/>
                      <a:r>
                        <a:rPr lang="nl-NL" sz="1100" kern="120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extLst>
                  <a:ext uri="{0D108BD9-81ED-4DB2-BD59-A6C34878D82A}">
                    <a16:rowId xmlns:a16="http://schemas.microsoft.com/office/drawing/2014/main" val="301216647"/>
                  </a:ext>
                </a:extLst>
              </a:tr>
              <a:tr h="284148">
                <a:tc>
                  <a:txBody>
                    <a:bodyPr/>
                    <a:lstStyle/>
                    <a:p>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Landgraaf</a:t>
                      </a:r>
                    </a:p>
                  </a:txBody>
                  <a:tcPr anchor="b"/>
                </a:tc>
                <a:tc>
                  <a:txBody>
                    <a:bodyPr/>
                    <a:lstStyle/>
                    <a:p>
                      <a:pPr marL="0" algn="ctr" defTabSz="914400" rtl="0" eaLnBrk="1" latinLnBrk="0" hangingPunct="1"/>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8,8%</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8,5%</a:t>
                      </a:r>
                    </a:p>
                  </a:txBody>
                  <a:tcPr anchor="b"/>
                </a:tc>
                <a:extLst>
                  <a:ext uri="{0D108BD9-81ED-4DB2-BD59-A6C34878D82A}">
                    <a16:rowId xmlns:a16="http://schemas.microsoft.com/office/drawing/2014/main" val="23482648"/>
                  </a:ext>
                </a:extLst>
              </a:tr>
              <a:tr h="2841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Gemeenten 50.000-100.000 inwoners</a:t>
                      </a:r>
                    </a:p>
                  </a:txBody>
                  <a:tcPr anchor="b"/>
                </a:tc>
                <a:tc>
                  <a:txBody>
                    <a:bodyPr/>
                    <a:lstStyle/>
                    <a:p>
                      <a:pPr marL="0" algn="ctr" defTabSz="914400" rtl="0" eaLnBrk="1" latinLnBrk="0" hangingPunct="1"/>
                      <a:r>
                        <a:rPr lang="nl-NL" sz="1100" kern="1200" dirty="0">
                          <a:solidFill>
                            <a:srgbClr val="00B050"/>
                          </a:solidFill>
                          <a:latin typeface="Verdana" panose="020B0604030504040204" pitchFamily="34" charset="0"/>
                          <a:ea typeface="Verdana" panose="020B0604030504040204" pitchFamily="34" charset="0"/>
                          <a:cs typeface="Verdana" panose="020B0604030504040204" pitchFamily="34" charset="0"/>
                        </a:rPr>
                        <a:t>   </a:t>
                      </a:r>
                    </a:p>
                  </a:txBody>
                  <a:tcPr anchor="b"/>
                </a:tc>
                <a:tc>
                  <a:txBody>
                    <a:bodyPr/>
                    <a:lstStyle/>
                    <a:p>
                      <a:pPr marL="0" algn="ctr" defTabSz="914400" rtl="0" eaLnBrk="1" latinLnBrk="0" hangingPunct="1"/>
                      <a:r>
                        <a:rPr lang="nl-NL" sz="1100" kern="1200" dirty="0">
                          <a:solidFill>
                            <a:schemeClr val="tx1"/>
                          </a:solidFill>
                          <a:latin typeface="Verdana" panose="020B0604030504040204" pitchFamily="34" charset="0"/>
                          <a:ea typeface="Verdana" panose="020B0604030504040204" pitchFamily="34" charset="0"/>
                          <a:cs typeface="Verdana" panose="020B0604030504040204" pitchFamily="34" charset="0"/>
                        </a:rPr>
                        <a:t>6,2%</a:t>
                      </a:r>
                    </a:p>
                  </a:txBody>
                  <a:tcPr anchor="b"/>
                </a:tc>
                <a:extLst>
                  <a:ext uri="{0D108BD9-81ED-4DB2-BD59-A6C34878D82A}">
                    <a16:rowId xmlns:a16="http://schemas.microsoft.com/office/drawing/2014/main" val="305308243"/>
                  </a:ext>
                </a:extLst>
              </a:tr>
            </a:tbl>
          </a:graphicData>
        </a:graphic>
      </p:graphicFrame>
      <p:sp>
        <p:nvSpPr>
          <p:cNvPr id="7" name="Tekstvak 6">
            <a:extLst>
              <a:ext uri="{FF2B5EF4-FFF2-40B4-BE49-F238E27FC236}">
                <a16:creationId xmlns:a16="http://schemas.microsoft.com/office/drawing/2014/main" id="{F4F4F998-AA2B-DF2D-5F97-8A7DD049C2DA}"/>
              </a:ext>
            </a:extLst>
          </p:cNvPr>
          <p:cNvSpPr txBox="1"/>
          <p:nvPr/>
        </p:nvSpPr>
        <p:spPr>
          <a:xfrm>
            <a:off x="6386507" y="6114072"/>
            <a:ext cx="3343835" cy="338554"/>
          </a:xfrm>
          <a:prstGeom prst="rect">
            <a:avLst/>
          </a:prstGeom>
          <a:noFill/>
        </p:spPr>
        <p:txBody>
          <a:bodyPr wrap="square" rtlCol="0">
            <a:spAutoFit/>
          </a:bodyPr>
          <a:lstStyle/>
          <a:p>
            <a:r>
              <a:rPr lang="nl-NL" sz="800" dirty="0">
                <a:latin typeface="Verdana" panose="020B0604030504040204" pitchFamily="34" charset="0"/>
                <a:ea typeface="Verdana" panose="020B0604030504040204" pitchFamily="34" charset="0"/>
                <a:cs typeface="Verdana" panose="020B0604030504040204" pitchFamily="34" charset="0"/>
              </a:rPr>
              <a:t>* Verzuim exclusief langer dan 2 jaar</a:t>
            </a:r>
          </a:p>
          <a:p>
            <a:endParaRPr lang="nl-NL" sz="800" dirty="0"/>
          </a:p>
        </p:txBody>
      </p:sp>
    </p:spTree>
    <p:extLst>
      <p:ext uri="{BB962C8B-B14F-4D97-AF65-F5344CB8AC3E}">
        <p14:creationId xmlns:p14="http://schemas.microsoft.com/office/powerpoint/2010/main" val="3054739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p:cNvSpPr/>
          <p:nvPr/>
        </p:nvSpPr>
        <p:spPr>
          <a:xfrm>
            <a:off x="0" y="528911"/>
            <a:ext cx="12192000" cy="2058841"/>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aphicFrame>
        <p:nvGraphicFramePr>
          <p:cNvPr id="5" name="Tijdelijke aanduiding voor inhoud 4"/>
          <p:cNvGraphicFramePr>
            <a:graphicFrameLocks noGrp="1"/>
          </p:cNvGraphicFramePr>
          <p:nvPr>
            <p:ph idx="1"/>
            <p:extLst>
              <p:ext uri="{D42A27DB-BD31-4B8C-83A1-F6EECF244321}">
                <p14:modId xmlns:p14="http://schemas.microsoft.com/office/powerpoint/2010/main" val="1186328540"/>
              </p:ext>
            </p:extLst>
          </p:nvPr>
        </p:nvGraphicFramePr>
        <p:xfrm>
          <a:off x="137640" y="652729"/>
          <a:ext cx="5184166" cy="1752143"/>
        </p:xfrm>
        <a:graphic>
          <a:graphicData uri="http://schemas.openxmlformats.org/drawingml/2006/table">
            <a:tbl>
              <a:tblPr firstRow="1" bandRow="1">
                <a:tableStyleId>{68D230F3-CF80-4859-8CE7-A43EE81993B5}</a:tableStyleId>
              </a:tblPr>
              <a:tblGrid>
                <a:gridCol w="3255073">
                  <a:extLst>
                    <a:ext uri="{9D8B030D-6E8A-4147-A177-3AD203B41FA5}">
                      <a16:colId xmlns:a16="http://schemas.microsoft.com/office/drawing/2014/main" val="20000"/>
                    </a:ext>
                  </a:extLst>
                </a:gridCol>
                <a:gridCol w="997243">
                  <a:extLst>
                    <a:ext uri="{9D8B030D-6E8A-4147-A177-3AD203B41FA5}">
                      <a16:colId xmlns:a16="http://schemas.microsoft.com/office/drawing/2014/main" val="20001"/>
                    </a:ext>
                  </a:extLst>
                </a:gridCol>
                <a:gridCol w="931850">
                  <a:extLst>
                    <a:ext uri="{9D8B030D-6E8A-4147-A177-3AD203B41FA5}">
                      <a16:colId xmlns:a16="http://schemas.microsoft.com/office/drawing/2014/main" val="20002"/>
                    </a:ext>
                  </a:extLst>
                </a:gridCol>
              </a:tblGrid>
              <a:tr h="563039">
                <a:tc>
                  <a:txBody>
                    <a:bodyPr/>
                    <a:lstStyle/>
                    <a:p>
                      <a:pPr algn="l"/>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Domein </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VZ% 2025</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VZ% 2024</a:t>
                      </a:r>
                      <a:endParaRPr lang="nl-NL" sz="1100" baseline="30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297276">
                <a:tc>
                  <a:txBody>
                    <a:bodyPr/>
                    <a:lstStyle/>
                    <a:p>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Bedrijfsvoering</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5,7%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6,4%</a:t>
                      </a:r>
                    </a:p>
                  </a:txBody>
                  <a:tcPr anchor="ctr"/>
                </a:tc>
                <a:extLst>
                  <a:ext uri="{0D108BD9-81ED-4DB2-BD59-A6C34878D82A}">
                    <a16:rowId xmlns:a16="http://schemas.microsoft.com/office/drawing/2014/main" val="10001"/>
                  </a:ext>
                </a:extLst>
              </a:tr>
              <a:tr h="297276">
                <a:tc>
                  <a:txBody>
                    <a:bodyPr/>
                    <a:lstStyle/>
                    <a:p>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Samenleving</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8,0%</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6,6%</a:t>
                      </a:r>
                    </a:p>
                  </a:txBody>
                  <a:tcPr anchor="ctr"/>
                </a:tc>
                <a:extLst>
                  <a:ext uri="{0D108BD9-81ED-4DB2-BD59-A6C34878D82A}">
                    <a16:rowId xmlns:a16="http://schemas.microsoft.com/office/drawing/2014/main" val="1325033744"/>
                  </a:ext>
                </a:extLst>
              </a:tr>
              <a:tr h="297276">
                <a:tc>
                  <a:txBody>
                    <a:bodyPr/>
                    <a:lstStyle/>
                    <a:p>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Stad</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7,7%</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6,8%</a:t>
                      </a:r>
                    </a:p>
                  </a:txBody>
                  <a:tcPr anchor="ctr"/>
                </a:tc>
                <a:extLst>
                  <a:ext uri="{0D108BD9-81ED-4DB2-BD59-A6C34878D82A}">
                    <a16:rowId xmlns:a16="http://schemas.microsoft.com/office/drawing/2014/main" val="10003"/>
                  </a:ext>
                </a:extLst>
              </a:tr>
              <a:tr h="297276">
                <a:tc>
                  <a:txBody>
                    <a:bodyPr/>
                    <a:lstStyle/>
                    <a:p>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Bestuursdienst, Griffie &amp; AD</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7,7%</a:t>
                      </a:r>
                    </a:p>
                  </a:txBody>
                  <a:tcPr anchor="ctr"/>
                </a:tc>
                <a:tc>
                  <a:txBody>
                    <a:bodyPr/>
                    <a:lstStyle/>
                    <a:p>
                      <a:pPr algn="ctr"/>
                      <a:r>
                        <a:rPr lang="nl-NL" sz="1100" dirty="0">
                          <a:solidFill>
                            <a:schemeClr val="tx1"/>
                          </a:solidFill>
                          <a:latin typeface="Verdana" panose="020B0604030504040204" pitchFamily="34" charset="0"/>
                          <a:ea typeface="Verdana" panose="020B0604030504040204" pitchFamily="34" charset="0"/>
                          <a:cs typeface="Verdana" panose="020B0604030504040204" pitchFamily="34" charset="0"/>
                        </a:rPr>
                        <a:t>6,3%</a:t>
                      </a:r>
                    </a:p>
                  </a:txBody>
                  <a:tcPr anchor="ctr"/>
                </a:tc>
                <a:extLst>
                  <a:ext uri="{0D108BD9-81ED-4DB2-BD59-A6C34878D82A}">
                    <a16:rowId xmlns:a16="http://schemas.microsoft.com/office/drawing/2014/main" val="10007"/>
                  </a:ext>
                </a:extLst>
              </a:tr>
            </a:tbl>
          </a:graphicData>
        </a:graphic>
      </p:graphicFrame>
      <p:sp>
        <p:nvSpPr>
          <p:cNvPr id="4" name="Titel 1"/>
          <p:cNvSpPr txBox="1">
            <a:spLocks/>
          </p:cNvSpPr>
          <p:nvPr/>
        </p:nvSpPr>
        <p:spPr>
          <a:xfrm>
            <a:off x="421386" y="-83870"/>
            <a:ext cx="5583174" cy="7365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200" b="1" dirty="0">
                <a:latin typeface="Verdana" panose="020B0604030504040204" pitchFamily="34" charset="0"/>
                <a:ea typeface="Verdana" panose="020B0604030504040204" pitchFamily="34" charset="0"/>
                <a:cs typeface="Verdana" panose="020B0604030504040204" pitchFamily="34" charset="0"/>
              </a:rPr>
              <a:t>Ziekteverzuim op domeinniveau </a:t>
            </a:r>
          </a:p>
        </p:txBody>
      </p:sp>
      <p:sp>
        <p:nvSpPr>
          <p:cNvPr id="6" name="Tekstvak 5"/>
          <p:cNvSpPr txBox="1"/>
          <p:nvPr/>
        </p:nvSpPr>
        <p:spPr>
          <a:xfrm>
            <a:off x="5904074" y="921984"/>
            <a:ext cx="6053789" cy="1323439"/>
          </a:xfrm>
          <a:prstGeom prst="rect">
            <a:avLst/>
          </a:prstGeom>
          <a:solidFill>
            <a:schemeClr val="accent6">
              <a:lumMod val="20000"/>
              <a:lumOff val="80000"/>
            </a:schemeClr>
          </a:solidFill>
          <a:ln w="12700">
            <a:solidFill>
              <a:schemeClr val="accent6">
                <a:lumMod val="60000"/>
                <a:lumOff val="40000"/>
              </a:schemeClr>
            </a:solidFill>
          </a:ln>
        </p:spPr>
        <p:txBody>
          <a:bodyPr wrap="square" rtlCol="0">
            <a:spAutoFit/>
          </a:body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De verzuimpercentages (VZ%) op domeinniveau </a:t>
            </a:r>
            <a:r>
              <a:rPr lang="nl-NL" sz="1200" dirty="0">
                <a:latin typeface="Verdana" panose="020B0604030504040204" pitchFamily="34" charset="0"/>
                <a:ea typeface="Verdana" panose="020B0604030504040204" pitchFamily="34" charset="0"/>
                <a:cs typeface="Verdana" panose="020B0604030504040204" pitchFamily="34" charset="0"/>
              </a:rPr>
              <a:t>worden in de tabel links weergegeven. Het gaat om de cijfers over het hele jaar 2025. De vergelijking wordt gemaakt met cijfers over heel 2024. Alleen bij het domein bedrijfsvoering is er sprake van een daling in het verzuim t.o.v. 2024. Bij de overige domeinen is het verzuim gestegen t.o.v. 2024</a:t>
            </a:r>
            <a:r>
              <a:rPr lang="nl-NL" sz="1200" dirty="0">
                <a:solidFill>
                  <a:srgbClr val="92D050"/>
                </a:solidFill>
                <a:latin typeface="Verdana" panose="020B0604030504040204" pitchFamily="34" charset="0"/>
                <a:ea typeface="Verdana" panose="020B0604030504040204" pitchFamily="34" charset="0"/>
                <a:cs typeface="Verdana" panose="020B0604030504040204" pitchFamily="34" charset="0"/>
              </a:rPr>
              <a:t>. </a:t>
            </a:r>
          </a:p>
          <a:p>
            <a:pPr algn="just"/>
            <a:endParaRPr lang="nl-NL" sz="1200" dirty="0">
              <a:latin typeface="Verdana" panose="020B0604030504040204" pitchFamily="34" charset="0"/>
              <a:ea typeface="Verdana" panose="020B0604030504040204" pitchFamily="34" charset="0"/>
              <a:cs typeface="Verdana" panose="020B0604030504040204" pitchFamily="34" charset="0"/>
            </a:endParaRPr>
          </a:p>
          <a:p>
            <a:pPr algn="just"/>
            <a:endParaRPr lang="nl-NL" sz="800" dirty="0">
              <a:solidFill>
                <a:srgbClr val="00B05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kstvak 8"/>
          <p:cNvSpPr txBox="1"/>
          <p:nvPr/>
        </p:nvSpPr>
        <p:spPr>
          <a:xfrm>
            <a:off x="137641" y="5789772"/>
            <a:ext cx="5628918" cy="830997"/>
          </a:xfrm>
          <a:prstGeom prst="rect">
            <a:avLst/>
          </a:prstGeom>
          <a:solidFill>
            <a:schemeClr val="bg1"/>
          </a:solidFill>
          <a:ln w="12700">
            <a:solidFill>
              <a:schemeClr val="accent6">
                <a:lumMod val="60000"/>
                <a:lumOff val="40000"/>
              </a:schemeClr>
            </a:solidFill>
          </a:ln>
        </p:spPr>
        <p:txBody>
          <a:bodyPr wrap="square" rtlCol="0">
            <a:spAutoFit/>
          </a:bodyPr>
          <a:lstStyle/>
          <a:p>
            <a:pPr algn="just"/>
            <a:r>
              <a:rPr lang="nl-NL" sz="1200" b="1" dirty="0">
                <a:latin typeface="Verdana" panose="020B0604030504040204" pitchFamily="34" charset="0"/>
                <a:ea typeface="Verdana" panose="020B0604030504040204" pitchFamily="34" charset="0"/>
                <a:cs typeface="Verdana" panose="020B0604030504040204" pitchFamily="34" charset="0"/>
              </a:rPr>
              <a:t>De opbouw van de verzuimpercentages op domeinniveau </a:t>
            </a:r>
            <a:r>
              <a:rPr lang="nl-NL" sz="1200" dirty="0">
                <a:latin typeface="Verdana" panose="020B0604030504040204" pitchFamily="34" charset="0"/>
                <a:ea typeface="Verdana" panose="020B0604030504040204" pitchFamily="34" charset="0"/>
                <a:cs typeface="Verdana" panose="020B0604030504040204" pitchFamily="34" charset="0"/>
              </a:rPr>
              <a:t>worden in de grafiek hierboven weergegeven. In ieder domein wordt het verzuimpercentage voornamelijk bepaald door lang en extra lang verzuim.</a:t>
            </a:r>
          </a:p>
        </p:txBody>
      </p:sp>
      <p:graphicFrame>
        <p:nvGraphicFramePr>
          <p:cNvPr id="10" name="Grafiek 9"/>
          <p:cNvGraphicFramePr/>
          <p:nvPr>
            <p:extLst>
              <p:ext uri="{D42A27DB-BD31-4B8C-83A1-F6EECF244321}">
                <p14:modId xmlns:p14="http://schemas.microsoft.com/office/powerpoint/2010/main" val="2296484956"/>
              </p:ext>
            </p:extLst>
          </p:nvPr>
        </p:nvGraphicFramePr>
        <p:xfrm>
          <a:off x="137641" y="2657787"/>
          <a:ext cx="5628918" cy="2914437"/>
        </p:xfrm>
        <a:graphic>
          <a:graphicData uri="http://schemas.openxmlformats.org/drawingml/2006/chart">
            <c:chart xmlns:c="http://schemas.openxmlformats.org/drawingml/2006/chart" xmlns:r="http://schemas.openxmlformats.org/officeDocument/2006/relationships" r:id="rId3"/>
          </a:graphicData>
        </a:graphic>
      </p:graphicFrame>
      <p:sp>
        <p:nvSpPr>
          <p:cNvPr id="2" name="Tijdelijke aanduiding voor dianummer 1">
            <a:extLst>
              <a:ext uri="{FF2B5EF4-FFF2-40B4-BE49-F238E27FC236}">
                <a16:creationId xmlns:a16="http://schemas.microsoft.com/office/drawing/2014/main" id="{B0A97A7D-2C8A-4CE4-AF72-6E3779991C13}"/>
              </a:ext>
            </a:extLst>
          </p:cNvPr>
          <p:cNvSpPr>
            <a:spLocks noGrp="1"/>
          </p:cNvSpPr>
          <p:nvPr>
            <p:ph type="sldNum" sz="quarter" idx="12"/>
          </p:nvPr>
        </p:nvSpPr>
        <p:spPr>
          <a:xfrm>
            <a:off x="9448800" y="101866"/>
            <a:ext cx="2743200" cy="365125"/>
          </a:xfrm>
        </p:spPr>
        <p:txBody>
          <a:bodyPr/>
          <a:lstStyle/>
          <a:p>
            <a:fld id="{4990772A-3439-4714-893C-C2ABE3289D4C}" type="slidenum">
              <a:rPr lang="nl-NL" smtClean="0"/>
              <a:t>7</a:t>
            </a:fld>
            <a:endParaRPr lang="nl-NL" dirty="0"/>
          </a:p>
        </p:txBody>
      </p:sp>
      <p:sp>
        <p:nvSpPr>
          <p:cNvPr id="17" name="Tekstvak 16">
            <a:extLst>
              <a:ext uri="{FF2B5EF4-FFF2-40B4-BE49-F238E27FC236}">
                <a16:creationId xmlns:a16="http://schemas.microsoft.com/office/drawing/2014/main" id="{1BF97B25-8778-4E46-0868-94C43D9B660A}"/>
              </a:ext>
            </a:extLst>
          </p:cNvPr>
          <p:cNvSpPr txBox="1"/>
          <p:nvPr/>
        </p:nvSpPr>
        <p:spPr>
          <a:xfrm>
            <a:off x="5904073" y="2652270"/>
            <a:ext cx="6150287" cy="1569660"/>
          </a:xfrm>
          <a:prstGeom prst="rect">
            <a:avLst/>
          </a:prstGeom>
          <a:solidFill>
            <a:schemeClr val="bg1"/>
          </a:solidFill>
          <a:ln w="12700">
            <a:solidFill>
              <a:schemeClr val="accent6">
                <a:lumMod val="60000"/>
                <a:lumOff val="40000"/>
              </a:schemeClr>
            </a:solidFill>
          </a:ln>
        </p:spPr>
        <p:txBody>
          <a:bodyPr wrap="square" rtlCol="0">
            <a:spAutoFit/>
          </a:bodyPr>
          <a:lstStyle/>
          <a:p>
            <a:pPr algn="just"/>
            <a:r>
              <a:rPr lang="nl-NL" sz="1200" dirty="0">
                <a:latin typeface="Verdana" panose="020B0604030504040204" pitchFamily="34" charset="0"/>
                <a:ea typeface="Verdana" panose="020B0604030504040204" pitchFamily="34" charset="0"/>
              </a:rPr>
              <a:t>Als naar de verzuimcijfers van 2025 per maand en per domein wordt gekeken, is zichtbaar dat in alle domeinen het verzuimpercentage daalt richting de zomer en het laagste punt rond juli/augustus wordt bereikt. Vanaf september is in alle drie de domeinen weer een stijging zichtbaar, met de hoogste percentages in december. Domein Bedrijfsvoering ligt gedurende het hele jaar onder de andere domeinen, maar laat in het najaar een duidelijke toename zien. Aan het einde van 2025 liggen de verzuimpercentages van de drie domeinen weer dichter bij elkaar.</a:t>
            </a:r>
          </a:p>
        </p:txBody>
      </p:sp>
      <p:graphicFrame>
        <p:nvGraphicFramePr>
          <p:cNvPr id="15" name="Grafiek 14">
            <a:extLst>
              <a:ext uri="{FF2B5EF4-FFF2-40B4-BE49-F238E27FC236}">
                <a16:creationId xmlns:a16="http://schemas.microsoft.com/office/drawing/2014/main" id="{A657B07F-8B93-AEE1-4D43-9FA3704BD140}"/>
              </a:ext>
            </a:extLst>
          </p:cNvPr>
          <p:cNvGraphicFramePr>
            <a:graphicFrameLocks/>
          </p:cNvGraphicFramePr>
          <p:nvPr>
            <p:extLst>
              <p:ext uri="{D42A27DB-BD31-4B8C-83A1-F6EECF244321}">
                <p14:modId xmlns:p14="http://schemas.microsoft.com/office/powerpoint/2010/main" val="812771211"/>
              </p:ext>
            </p:extLst>
          </p:nvPr>
        </p:nvGraphicFramePr>
        <p:xfrm>
          <a:off x="5864449" y="4286448"/>
          <a:ext cx="6053789" cy="25715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23493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p:cNvSpPr/>
          <p:nvPr/>
        </p:nvSpPr>
        <p:spPr>
          <a:xfrm>
            <a:off x="70912" y="81108"/>
            <a:ext cx="3354621" cy="68580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6" name="Rechthoek 5"/>
          <p:cNvSpPr/>
          <p:nvPr/>
        </p:nvSpPr>
        <p:spPr>
          <a:xfrm>
            <a:off x="7799249" y="-1704"/>
            <a:ext cx="3508753" cy="68580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3" name="Tekstvak 2"/>
          <p:cNvSpPr txBox="1"/>
          <p:nvPr/>
        </p:nvSpPr>
        <p:spPr>
          <a:xfrm>
            <a:off x="0" y="-1704"/>
            <a:ext cx="5096436" cy="523220"/>
          </a:xfrm>
          <a:prstGeom prst="rect">
            <a:avLst/>
          </a:prstGeom>
          <a:solidFill>
            <a:schemeClr val="bg1"/>
          </a:solidFill>
        </p:spPr>
        <p:txBody>
          <a:bodyPr wrap="square" rtlCol="0">
            <a:spAutoFit/>
          </a:bodyPr>
          <a:lstStyle/>
          <a:p>
            <a:r>
              <a:rPr lang="nl-NL" sz="2000" b="1" dirty="0">
                <a:latin typeface="Verdana" panose="020B0604030504040204" pitchFamily="34" charset="0"/>
                <a:ea typeface="Verdana" panose="020B0604030504040204" pitchFamily="34" charset="0"/>
                <a:cs typeface="Verdana" panose="020B0604030504040204" pitchFamily="34" charset="0"/>
              </a:rPr>
              <a:t>Ziekteverzuim op domeinniveau </a:t>
            </a:r>
            <a:br>
              <a:rPr lang="nl-NL" sz="800">
                <a:latin typeface="Verdana" panose="020B0604030504040204" pitchFamily="34" charset="0"/>
                <a:ea typeface="Verdana" panose="020B0604030504040204" pitchFamily="34" charset="0"/>
                <a:cs typeface="Verdana" panose="020B0604030504040204" pitchFamily="34" charset="0"/>
              </a:rPr>
            </a:br>
            <a:endParaRPr lang="nl-NL" sz="80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4" name="Tijdelijke aanduiding voor inhoud 3"/>
          <p:cNvGraphicFramePr>
            <a:graphicFrameLocks/>
          </p:cNvGraphicFramePr>
          <p:nvPr>
            <p:extLst>
              <p:ext uri="{D42A27DB-BD31-4B8C-83A1-F6EECF244321}">
                <p14:modId xmlns:p14="http://schemas.microsoft.com/office/powerpoint/2010/main" val="1276114028"/>
              </p:ext>
            </p:extLst>
          </p:nvPr>
        </p:nvGraphicFramePr>
        <p:xfrm>
          <a:off x="70912" y="1037207"/>
          <a:ext cx="3295139" cy="4572000"/>
        </p:xfrm>
        <a:graphic>
          <a:graphicData uri="http://schemas.openxmlformats.org/drawingml/2006/table">
            <a:tbl>
              <a:tblPr firstRow="1" bandRow="1">
                <a:tableStyleId>{68D230F3-CF80-4859-8CE7-A43EE81993B5}</a:tableStyleId>
              </a:tblPr>
              <a:tblGrid>
                <a:gridCol w="1027851">
                  <a:extLst>
                    <a:ext uri="{9D8B030D-6E8A-4147-A177-3AD203B41FA5}">
                      <a16:colId xmlns:a16="http://schemas.microsoft.com/office/drawing/2014/main" val="20000"/>
                    </a:ext>
                  </a:extLst>
                </a:gridCol>
                <a:gridCol w="521568">
                  <a:extLst>
                    <a:ext uri="{9D8B030D-6E8A-4147-A177-3AD203B41FA5}">
                      <a16:colId xmlns:a16="http://schemas.microsoft.com/office/drawing/2014/main" val="1325728281"/>
                    </a:ext>
                  </a:extLst>
                </a:gridCol>
                <a:gridCol w="896158">
                  <a:extLst>
                    <a:ext uri="{9D8B030D-6E8A-4147-A177-3AD203B41FA5}">
                      <a16:colId xmlns:a16="http://schemas.microsoft.com/office/drawing/2014/main" val="20001"/>
                    </a:ext>
                  </a:extLst>
                </a:gridCol>
                <a:gridCol w="849562">
                  <a:extLst>
                    <a:ext uri="{9D8B030D-6E8A-4147-A177-3AD203B41FA5}">
                      <a16:colId xmlns:a16="http://schemas.microsoft.com/office/drawing/2014/main" val="20002"/>
                    </a:ext>
                  </a:extLst>
                </a:gridCol>
              </a:tblGrid>
              <a:tr h="245553">
                <a:tc gridSpan="2">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Bedrijfsvoering</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2024</a:t>
                      </a:r>
                    </a:p>
                  </a:txBody>
                  <a:tcPr/>
                </a:tc>
                <a:extLst>
                  <a:ext uri="{0D108BD9-81ED-4DB2-BD59-A6C34878D82A}">
                    <a16:rowId xmlns:a16="http://schemas.microsoft.com/office/drawing/2014/main" val="10000"/>
                  </a:ext>
                </a:extLst>
              </a:tr>
              <a:tr h="245553">
                <a:tc gridSpan="2">
                  <a:txBody>
                    <a:bodyPr/>
                    <a:lstStyle/>
                    <a:p>
                      <a:r>
                        <a:rPr lang="nl-NL"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Totaal              </a:t>
                      </a:r>
                    </a:p>
                  </a:txBody>
                  <a:tcPr/>
                </a:tc>
                <a:tc hMerge="1">
                  <a:txBody>
                    <a:bodyPr/>
                    <a:lstStyle/>
                    <a:p>
                      <a:endParaRPr lang="nl-NL"/>
                    </a:p>
                  </a:txBody>
                  <a:tcPr/>
                </a:tc>
                <a:tc>
                  <a:txBody>
                    <a:bodyPr/>
                    <a:lstStyle/>
                    <a:p>
                      <a:pPr algn="ctr"/>
                      <a:r>
                        <a:rPr lang="nl-NL" sz="1200" b="1" dirty="0">
                          <a:solidFill>
                            <a:schemeClr val="tx1"/>
                          </a:solidFill>
                          <a:latin typeface="Verdana" panose="020B0604030504040204" pitchFamily="34" charset="0"/>
                          <a:ea typeface="Verdana" panose="020B0604030504040204" pitchFamily="34" charset="0"/>
                          <a:cs typeface="Verdana" panose="020B0604030504040204" pitchFamily="34" charset="0"/>
                        </a:rPr>
                        <a:t>5,7%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1" dirty="0">
                          <a:solidFill>
                            <a:schemeClr val="tx1"/>
                          </a:solidFill>
                          <a:latin typeface="Verdana" panose="020B0604030504040204" pitchFamily="34" charset="0"/>
                          <a:ea typeface="Verdana" panose="020B0604030504040204" pitchFamily="34" charset="0"/>
                          <a:cs typeface="Verdana" panose="020B0604030504040204" pitchFamily="34" charset="0"/>
                        </a:rPr>
                        <a:t>6,4%</a:t>
                      </a:r>
                    </a:p>
                  </a:txBody>
                  <a:tcPr/>
                </a:tc>
                <a:extLst>
                  <a:ext uri="{0D108BD9-81ED-4DB2-BD59-A6C34878D82A}">
                    <a16:rowId xmlns:a16="http://schemas.microsoft.com/office/drawing/2014/main" val="10001"/>
                  </a:ext>
                </a:extLst>
              </a:tr>
              <a:tr h="245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Projecten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3,0%</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5,1%</a:t>
                      </a:r>
                    </a:p>
                  </a:txBody>
                  <a:tcPr/>
                </a:tc>
                <a:extLst>
                  <a:ext uri="{0D108BD9-81ED-4DB2-BD59-A6C34878D82A}">
                    <a16:rowId xmlns:a16="http://schemas.microsoft.com/office/drawing/2014/main" val="10002"/>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Flexpool</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extLst>
                  <a:ext uri="{0D108BD9-81ED-4DB2-BD59-A6C34878D82A}">
                    <a16:rowId xmlns:a16="http://schemas.microsoft.com/office/drawing/2014/main" val="10003"/>
                  </a:ext>
                </a:extLst>
              </a:tr>
              <a:tr h="409256">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Communicatie en KCC</a:t>
                      </a:r>
                    </a:p>
                  </a:txBody>
                  <a:tcPr/>
                </a:tc>
                <a:tc hMerge="1">
                  <a:txBody>
                    <a:bodyPr/>
                    <a:lstStyle/>
                    <a:p>
                      <a:endParaRPr lang="nl-NL" dirty="0"/>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4,2%</a:t>
                      </a:r>
                    </a:p>
                  </a:txBody>
                  <a:tcPr/>
                </a:tc>
                <a:extLst>
                  <a:ext uri="{0D108BD9-81ED-4DB2-BD59-A6C34878D82A}">
                    <a16:rowId xmlns:a16="http://schemas.microsoft.com/office/drawing/2014/main" val="10004"/>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Juridische Zaken</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5,4%</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9,6%</a:t>
                      </a:r>
                    </a:p>
                  </a:txBody>
                  <a:tcPr/>
                </a:tc>
                <a:extLst>
                  <a:ext uri="{0D108BD9-81ED-4DB2-BD59-A6C34878D82A}">
                    <a16:rowId xmlns:a16="http://schemas.microsoft.com/office/drawing/2014/main" val="10005"/>
                  </a:ext>
                </a:extLst>
              </a:tr>
              <a:tr h="409256">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Mens en Organisatie</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5,9%</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7,1%</a:t>
                      </a:r>
                    </a:p>
                  </a:txBody>
                  <a:tcPr/>
                </a:tc>
                <a:extLst>
                  <a:ext uri="{0D108BD9-81ED-4DB2-BD59-A6C34878D82A}">
                    <a16:rowId xmlns:a16="http://schemas.microsoft.com/office/drawing/2014/main" val="10006"/>
                  </a:ext>
                </a:extLst>
              </a:tr>
              <a:tr h="409256">
                <a:tc gridSpan="2">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Functioneel Beheer</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5,4%</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7,3%</a:t>
                      </a:r>
                    </a:p>
                  </a:txBody>
                  <a:tcPr/>
                </a:tc>
                <a:extLst>
                  <a:ext uri="{0D108BD9-81ED-4DB2-BD59-A6C34878D82A}">
                    <a16:rowId xmlns:a16="http://schemas.microsoft.com/office/drawing/2014/main" val="204417997"/>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Financiën E&amp;M</a:t>
                      </a:r>
                    </a:p>
                  </a:txBody>
                  <a:tcPr/>
                </a:tc>
                <a:tc hMerge="1">
                  <a:txBody>
                    <a:bodyPr/>
                    <a:lstStyle/>
                    <a:p>
                      <a:endParaRPr lang="nl-NL"/>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4,8%</a:t>
                      </a:r>
                    </a:p>
                  </a:txBody>
                  <a:tcPr/>
                </a:tc>
                <a:extLst>
                  <a:ext uri="{0D108BD9-81ED-4DB2-BD59-A6C34878D82A}">
                    <a16:rowId xmlns:a16="http://schemas.microsoft.com/office/drawing/2014/main" val="2711128729"/>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Services</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6,2%</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a:tc>
                <a:extLst>
                  <a:ext uri="{0D108BD9-81ED-4DB2-BD59-A6C34878D82A}">
                    <a16:rowId xmlns:a16="http://schemas.microsoft.com/office/drawing/2014/main" val="3715515927"/>
                  </a:ext>
                </a:extLst>
              </a:tr>
              <a:tr h="409256">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Informatie Management</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2,8%</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5,8%</a:t>
                      </a:r>
                    </a:p>
                  </a:txBody>
                  <a:tcPr/>
                </a:tc>
                <a:extLst>
                  <a:ext uri="{0D108BD9-81ED-4DB2-BD59-A6C34878D82A}">
                    <a16:rowId xmlns:a16="http://schemas.microsoft.com/office/drawing/2014/main" val="3567639257"/>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Financiën MIRO</a:t>
                      </a:r>
                    </a:p>
                  </a:txBody>
                  <a:tcPr/>
                </a:tc>
                <a:tc hMerge="1">
                  <a:txBody>
                    <a:bodyPr/>
                    <a:lstStyle/>
                    <a:p>
                      <a:endParaRPr lang="nl-NL"/>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6,0%</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1,7%</a:t>
                      </a:r>
                    </a:p>
                  </a:txBody>
                  <a:tcPr/>
                </a:tc>
                <a:extLst>
                  <a:ext uri="{0D108BD9-81ED-4DB2-BD59-A6C34878D82A}">
                    <a16:rowId xmlns:a16="http://schemas.microsoft.com/office/drawing/2014/main" val="1073135026"/>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hMerge="1">
                  <a:txBody>
                    <a:bodyPr/>
                    <a:lstStyle/>
                    <a:p>
                      <a:endParaRPr lang="nl-NL"/>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908781580"/>
                  </a:ext>
                </a:extLst>
              </a:tr>
              <a:tr h="24555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hMerge="1">
                  <a:txBody>
                    <a:bodyPr/>
                    <a:lstStyle/>
                    <a:p>
                      <a:endParaRPr lang="nl-NL"/>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820331990"/>
                  </a:ext>
                </a:extLst>
              </a:tr>
            </a:tbl>
          </a:graphicData>
        </a:graphic>
      </p:graphicFrame>
      <p:graphicFrame>
        <p:nvGraphicFramePr>
          <p:cNvPr id="20" name="Tijdelijke aanduiding voor inhoud 3"/>
          <p:cNvGraphicFramePr>
            <a:graphicFrameLocks/>
          </p:cNvGraphicFramePr>
          <p:nvPr>
            <p:extLst>
              <p:ext uri="{D42A27DB-BD31-4B8C-83A1-F6EECF244321}">
                <p14:modId xmlns:p14="http://schemas.microsoft.com/office/powerpoint/2010/main" val="2697514693"/>
              </p:ext>
            </p:extLst>
          </p:nvPr>
        </p:nvGraphicFramePr>
        <p:xfrm>
          <a:off x="3964821" y="863603"/>
          <a:ext cx="3354620" cy="4480560"/>
        </p:xfrm>
        <a:graphic>
          <a:graphicData uri="http://schemas.openxmlformats.org/drawingml/2006/table">
            <a:tbl>
              <a:tblPr firstRow="1" bandRow="1">
                <a:tableStyleId>{68D230F3-CF80-4859-8CE7-A43EE81993B5}</a:tableStyleId>
              </a:tblPr>
              <a:tblGrid>
                <a:gridCol w="1607119">
                  <a:extLst>
                    <a:ext uri="{9D8B030D-6E8A-4147-A177-3AD203B41FA5}">
                      <a16:colId xmlns:a16="http://schemas.microsoft.com/office/drawing/2014/main" val="20000"/>
                    </a:ext>
                  </a:extLst>
                </a:gridCol>
                <a:gridCol w="895981">
                  <a:extLst>
                    <a:ext uri="{9D8B030D-6E8A-4147-A177-3AD203B41FA5}">
                      <a16:colId xmlns:a16="http://schemas.microsoft.com/office/drawing/2014/main" val="20001"/>
                    </a:ext>
                  </a:extLst>
                </a:gridCol>
                <a:gridCol w="851520">
                  <a:extLst>
                    <a:ext uri="{9D8B030D-6E8A-4147-A177-3AD203B41FA5}">
                      <a16:colId xmlns:a16="http://schemas.microsoft.com/office/drawing/2014/main" val="20002"/>
                    </a:ext>
                  </a:extLst>
                </a:gridCol>
              </a:tblGrid>
              <a:tr h="270711">
                <a:tc>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Samenleving</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2024</a:t>
                      </a:r>
                    </a:p>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270711">
                <a:tc>
                  <a:txBody>
                    <a:bodyPr/>
                    <a:lstStyle/>
                    <a:p>
                      <a:r>
                        <a:rPr lang="nl-NL"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Totaal </a:t>
                      </a:r>
                    </a:p>
                  </a:txBody>
                  <a:tcPr/>
                </a:tc>
                <a:tc>
                  <a:txBody>
                    <a:bodyPr/>
                    <a:lstStyle/>
                    <a:p>
                      <a:pPr algn="ctr"/>
                      <a:r>
                        <a:rPr lang="nl-NL" sz="1100" b="1" dirty="0">
                          <a:solidFill>
                            <a:schemeClr val="tx1"/>
                          </a:solidFill>
                          <a:latin typeface="Verdana" panose="020B0604030504040204" pitchFamily="34" charset="0"/>
                          <a:ea typeface="Verdana" panose="020B0604030504040204" pitchFamily="34" charset="0"/>
                          <a:cs typeface="Verdana" panose="020B0604030504040204" pitchFamily="34" charset="0"/>
                        </a:rPr>
                        <a:t>8,0%</a:t>
                      </a:r>
                    </a:p>
                  </a:txBody>
                  <a:tcPr anchor="ctr"/>
                </a:tc>
                <a:tc>
                  <a:txBody>
                    <a:bodyPr/>
                    <a:lstStyle/>
                    <a:p>
                      <a:pPr algn="ctr"/>
                      <a:r>
                        <a:rPr lang="nl-NL" sz="1100" b="1" dirty="0">
                          <a:solidFill>
                            <a:schemeClr val="tx1"/>
                          </a:solidFill>
                          <a:latin typeface="Verdana" panose="020B0604030504040204" pitchFamily="34" charset="0"/>
                          <a:ea typeface="Verdana" panose="020B0604030504040204" pitchFamily="34" charset="0"/>
                          <a:cs typeface="Verdana" panose="020B0604030504040204" pitchFamily="34" charset="0"/>
                        </a:rPr>
                        <a:t>6,7%</a:t>
                      </a:r>
                    </a:p>
                  </a:txBody>
                  <a:tcPr anchor="ctr"/>
                </a:tc>
                <a:extLst>
                  <a:ext uri="{0D108BD9-81ED-4DB2-BD59-A6C34878D82A}">
                    <a16:rowId xmlns:a16="http://schemas.microsoft.com/office/drawing/2014/main" val="10001"/>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Toegang Zuid</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6,2%</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2,1%</a:t>
                      </a:r>
                    </a:p>
                  </a:txBody>
                  <a:tcPr/>
                </a:tc>
                <a:extLst>
                  <a:ext uri="{0D108BD9-81ED-4DB2-BD59-A6C34878D82A}">
                    <a16:rowId xmlns:a16="http://schemas.microsoft.com/office/drawing/2014/main" val="10002"/>
                  </a:ext>
                </a:extLst>
              </a:tr>
              <a:tr h="300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Toezicht en Handhaving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14,2%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11,6%</a:t>
                      </a:r>
                    </a:p>
                  </a:txBody>
                  <a:tcPr/>
                </a:tc>
                <a:extLst>
                  <a:ext uri="{0D108BD9-81ED-4DB2-BD59-A6C34878D82A}">
                    <a16:rowId xmlns:a16="http://schemas.microsoft.com/office/drawing/2014/main" val="10003"/>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Toegang Noord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9,0%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6,8%</a:t>
                      </a:r>
                    </a:p>
                  </a:txBody>
                  <a:tcPr/>
                </a:tc>
                <a:extLst>
                  <a:ext uri="{0D108BD9-81ED-4DB2-BD59-A6C34878D82A}">
                    <a16:rowId xmlns:a16="http://schemas.microsoft.com/office/drawing/2014/main" val="10004"/>
                  </a:ext>
                </a:extLst>
              </a:tr>
              <a:tr h="451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Beleid</a:t>
                      </a:r>
                      <a:r>
                        <a:rPr lang="nl-NL"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Maatschappij</a:t>
                      </a: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8,6%</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5,4%</a:t>
                      </a:r>
                    </a:p>
                  </a:txBody>
                  <a:tcPr/>
                </a:tc>
                <a:extLst>
                  <a:ext uri="{0D108BD9-81ED-4DB2-BD59-A6C34878D82A}">
                    <a16:rowId xmlns:a16="http://schemas.microsoft.com/office/drawing/2014/main" val="10005"/>
                  </a:ext>
                </a:extLst>
              </a:tr>
              <a:tr h="451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Soc. Veiligheid &amp; Buurtregie</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3,7%</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2,5%</a:t>
                      </a:r>
                    </a:p>
                  </a:txBody>
                  <a:tcPr/>
                </a:tc>
                <a:extLst>
                  <a:ext uri="{0D108BD9-81ED-4DB2-BD59-A6C34878D82A}">
                    <a16:rowId xmlns:a16="http://schemas.microsoft.com/office/drawing/2014/main" val="10007"/>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WMO</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3,4%</a:t>
                      </a:r>
                    </a:p>
                  </a:txBody>
                  <a:tcPr/>
                </a:tc>
                <a:extLst>
                  <a:ext uri="{0D108BD9-81ED-4DB2-BD59-A6C34878D82A}">
                    <a16:rowId xmlns:a16="http://schemas.microsoft.com/office/drawing/2014/main" val="10008"/>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nl-NL" sz="12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555215362"/>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Inkomen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12,0%</a:t>
                      </a:r>
                    </a:p>
                  </a:txBody>
                  <a:tcPr/>
                </a:tc>
                <a:extLst>
                  <a:ext uri="{0D108BD9-81ED-4DB2-BD59-A6C34878D82A}">
                    <a16:rowId xmlns:a16="http://schemas.microsoft.com/office/drawing/2014/main" val="1529905340"/>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Burgerzaken</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 8,3%</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6,5%</a:t>
                      </a:r>
                    </a:p>
                  </a:txBody>
                  <a:tcPr/>
                </a:tc>
                <a:extLst>
                  <a:ext uri="{0D108BD9-81ED-4DB2-BD59-A6C34878D82A}">
                    <a16:rowId xmlns:a16="http://schemas.microsoft.com/office/drawing/2014/main" val="4020988530"/>
                  </a:ext>
                </a:extLst>
              </a:tr>
              <a:tr h="451184">
                <a:tc>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Schuldhulp-</a:t>
                      </a:r>
                      <a:r>
                        <a:rPr lang="nl-NL"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verlening</a:t>
                      </a: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10,2%</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6,3%</a:t>
                      </a:r>
                    </a:p>
                  </a:txBody>
                  <a:tcPr/>
                </a:tc>
                <a:extLst>
                  <a:ext uri="{0D108BD9-81ED-4DB2-BD59-A6C34878D82A}">
                    <a16:rowId xmlns:a16="http://schemas.microsoft.com/office/drawing/2014/main" val="2230508556"/>
                  </a:ext>
                </a:extLst>
              </a:tr>
              <a:tr h="2707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Administratie</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7,2%</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8,3%</a:t>
                      </a:r>
                    </a:p>
                  </a:txBody>
                  <a:tcPr/>
                </a:tc>
                <a:extLst>
                  <a:ext uri="{0D108BD9-81ED-4DB2-BD59-A6C34878D82A}">
                    <a16:rowId xmlns:a16="http://schemas.microsoft.com/office/drawing/2014/main" val="3064579327"/>
                  </a:ext>
                </a:extLst>
              </a:tr>
            </a:tbl>
          </a:graphicData>
        </a:graphic>
      </p:graphicFrame>
      <p:graphicFrame>
        <p:nvGraphicFramePr>
          <p:cNvPr id="22" name="Tijdelijke aanduiding voor inhoud 3"/>
          <p:cNvGraphicFramePr>
            <a:graphicFrameLocks/>
          </p:cNvGraphicFramePr>
          <p:nvPr>
            <p:extLst>
              <p:ext uri="{D42A27DB-BD31-4B8C-83A1-F6EECF244321}">
                <p14:modId xmlns:p14="http://schemas.microsoft.com/office/powerpoint/2010/main" val="1184684660"/>
              </p:ext>
            </p:extLst>
          </p:nvPr>
        </p:nvGraphicFramePr>
        <p:xfrm>
          <a:off x="7858729" y="863604"/>
          <a:ext cx="3295136" cy="4632960"/>
        </p:xfrm>
        <a:graphic>
          <a:graphicData uri="http://schemas.openxmlformats.org/drawingml/2006/table">
            <a:tbl>
              <a:tblPr firstRow="1" bandRow="1">
                <a:tableStyleId>{68D230F3-CF80-4859-8CE7-A43EE81993B5}</a:tableStyleId>
              </a:tblPr>
              <a:tblGrid>
                <a:gridCol w="1550742">
                  <a:extLst>
                    <a:ext uri="{9D8B030D-6E8A-4147-A177-3AD203B41FA5}">
                      <a16:colId xmlns:a16="http://schemas.microsoft.com/office/drawing/2014/main" val="20000"/>
                    </a:ext>
                  </a:extLst>
                </a:gridCol>
                <a:gridCol w="908739">
                  <a:extLst>
                    <a:ext uri="{9D8B030D-6E8A-4147-A177-3AD203B41FA5}">
                      <a16:colId xmlns:a16="http://schemas.microsoft.com/office/drawing/2014/main" val="20001"/>
                    </a:ext>
                  </a:extLst>
                </a:gridCol>
                <a:gridCol w="835655">
                  <a:extLst>
                    <a:ext uri="{9D8B030D-6E8A-4147-A177-3AD203B41FA5}">
                      <a16:colId xmlns:a16="http://schemas.microsoft.com/office/drawing/2014/main" val="20002"/>
                    </a:ext>
                  </a:extLst>
                </a:gridCol>
              </a:tblGrid>
              <a:tr h="350513">
                <a:tc>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Stad</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2024</a:t>
                      </a:r>
                    </a:p>
                  </a:txBody>
                  <a:tcPr/>
                </a:tc>
                <a:extLst>
                  <a:ext uri="{0D108BD9-81ED-4DB2-BD59-A6C34878D82A}">
                    <a16:rowId xmlns:a16="http://schemas.microsoft.com/office/drawing/2014/main" val="10000"/>
                  </a:ext>
                </a:extLst>
              </a:tr>
              <a:tr h="291985">
                <a:tc>
                  <a:txBody>
                    <a:bodyPr/>
                    <a:lstStyle/>
                    <a:p>
                      <a:r>
                        <a:rPr lang="nl-NL"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Totaal </a:t>
                      </a:r>
                    </a:p>
                  </a:txBody>
                  <a:tcPr/>
                </a:tc>
                <a:tc>
                  <a:txBody>
                    <a:bodyPr/>
                    <a:lstStyle/>
                    <a:p>
                      <a:pPr algn="ctr"/>
                      <a:r>
                        <a:rPr lang="nl-NL" sz="1100" b="1" dirty="0">
                          <a:solidFill>
                            <a:schemeClr val="tx1"/>
                          </a:solidFill>
                          <a:latin typeface="Verdana" panose="020B0604030504040204" pitchFamily="34" charset="0"/>
                          <a:ea typeface="Verdana" panose="020B0604030504040204" pitchFamily="34" charset="0"/>
                          <a:cs typeface="Verdana" panose="020B0604030504040204" pitchFamily="34" charset="0"/>
                        </a:rPr>
                        <a:t>7,7%</a:t>
                      </a:r>
                    </a:p>
                  </a:txBody>
                  <a:tcPr anchor="ctr"/>
                </a:tc>
                <a:tc>
                  <a:txBody>
                    <a:bodyPr/>
                    <a:lstStyle/>
                    <a:p>
                      <a:pPr algn="ctr"/>
                      <a:r>
                        <a:rPr lang="nl-NL" sz="1100" b="1" dirty="0">
                          <a:solidFill>
                            <a:schemeClr val="tx1"/>
                          </a:solidFill>
                          <a:latin typeface="Verdana" panose="020B0604030504040204" pitchFamily="34" charset="0"/>
                          <a:ea typeface="Verdana" panose="020B0604030504040204" pitchFamily="34" charset="0"/>
                          <a:cs typeface="Verdana" panose="020B0604030504040204" pitchFamily="34" charset="0"/>
                        </a:rPr>
                        <a:t>6,8%</a:t>
                      </a:r>
                    </a:p>
                  </a:txBody>
                  <a:tcPr anchor="ctr"/>
                </a:tc>
                <a:extLst>
                  <a:ext uri="{0D108BD9-81ED-4DB2-BD59-A6C34878D82A}">
                    <a16:rowId xmlns:a16="http://schemas.microsoft.com/office/drawing/2014/main" val="10001"/>
                  </a:ext>
                </a:extLst>
              </a:tr>
              <a:tr h="291985">
                <a:tc>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Vastgoed</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9,5%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9,1%</a:t>
                      </a:r>
                    </a:p>
                  </a:txBody>
                  <a:tcPr/>
                </a:tc>
                <a:extLst>
                  <a:ext uri="{0D108BD9-81ED-4DB2-BD59-A6C34878D82A}">
                    <a16:rowId xmlns:a16="http://schemas.microsoft.com/office/drawing/2014/main" val="10002"/>
                  </a:ext>
                </a:extLst>
              </a:tr>
              <a:tr h="6812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Bouw- en Milieutoezicht en Bodem</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5,1%</a:t>
                      </a:r>
                    </a:p>
                  </a:txBody>
                  <a:tcPr/>
                </a:tc>
                <a:extLst>
                  <a:ext uri="{0D108BD9-81ED-4DB2-BD59-A6C34878D82A}">
                    <a16:rowId xmlns:a16="http://schemas.microsoft.com/office/drawing/2014/main" val="10003"/>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Vergunningen</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7,7%</a:t>
                      </a:r>
                    </a:p>
                  </a:txBody>
                  <a:tcPr/>
                </a:tc>
                <a:extLst>
                  <a:ext uri="{0D108BD9-81ED-4DB2-BD59-A6C34878D82A}">
                    <a16:rowId xmlns:a16="http://schemas.microsoft.com/office/drawing/2014/main" val="10004"/>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Stadsbeheer</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5,7%</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4,4%</a:t>
                      </a:r>
                    </a:p>
                  </a:txBody>
                  <a:tcPr/>
                </a:tc>
                <a:extLst>
                  <a:ext uri="{0D108BD9-81ED-4DB2-BD59-A6C34878D82A}">
                    <a16:rowId xmlns:a16="http://schemas.microsoft.com/office/drawing/2014/main" val="10005"/>
                  </a:ext>
                </a:extLst>
              </a:tr>
              <a:tr h="486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Stads- ingenieurs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8,7%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5,5%</a:t>
                      </a:r>
                    </a:p>
                  </a:txBody>
                  <a:tcPr/>
                </a:tc>
                <a:extLst>
                  <a:ext uri="{0D108BD9-81ED-4DB2-BD59-A6C34878D82A}">
                    <a16:rowId xmlns:a16="http://schemas.microsoft.com/office/drawing/2014/main" val="10006"/>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150" dirty="0">
                          <a:solidFill>
                            <a:schemeClr val="tx1"/>
                          </a:solidFill>
                          <a:latin typeface="Verdana" panose="020B0604030504040204" pitchFamily="34" charset="0"/>
                          <a:ea typeface="Verdana" panose="020B0604030504040204" pitchFamily="34" charset="0"/>
                          <a:cs typeface="Verdana" panose="020B0604030504040204" pitchFamily="34" charset="0"/>
                        </a:rPr>
                        <a:t>Beleid Ruimte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7,4%</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6,8%</a:t>
                      </a:r>
                    </a:p>
                  </a:txBody>
                  <a:tcPr/>
                </a:tc>
                <a:extLst>
                  <a:ext uri="{0D108BD9-81ED-4DB2-BD59-A6C34878D82A}">
                    <a16:rowId xmlns:a16="http://schemas.microsoft.com/office/drawing/2014/main" val="10007"/>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150"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314167940"/>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Historisch Goud</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10,1%</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12,7%</a:t>
                      </a:r>
                    </a:p>
                  </a:txBody>
                  <a:tcPr/>
                </a:tc>
                <a:extLst>
                  <a:ext uri="{0D108BD9-81ED-4DB2-BD59-A6C34878D82A}">
                    <a16:rowId xmlns:a16="http://schemas.microsoft.com/office/drawing/2014/main" val="2861622265"/>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Beleid economie</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8,9%</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a:tc>
                <a:extLst>
                  <a:ext uri="{0D108BD9-81ED-4DB2-BD59-A6C34878D82A}">
                    <a16:rowId xmlns:a16="http://schemas.microsoft.com/office/drawing/2014/main" val="4281664660"/>
                  </a:ext>
                </a:extLst>
              </a:tr>
              <a:tr h="486642">
                <a:tc>
                  <a:txBody>
                    <a:bodyPr/>
                    <a:lstStyle/>
                    <a:p>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Bureau leren &amp; doorstromen</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2,5%</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a:tc>
                <a:extLst>
                  <a:ext uri="{0D108BD9-81ED-4DB2-BD59-A6C34878D82A}">
                    <a16:rowId xmlns:a16="http://schemas.microsoft.com/office/drawing/2014/main" val="7855897"/>
                  </a:ext>
                </a:extLst>
              </a:tr>
              <a:tr h="2919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Re-integratie</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algn="ctr"/>
                      <a:r>
                        <a:rPr lang="nl-NL"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extLst>
                  <a:ext uri="{0D108BD9-81ED-4DB2-BD59-A6C34878D82A}">
                    <a16:rowId xmlns:a16="http://schemas.microsoft.com/office/drawing/2014/main" val="633596429"/>
                  </a:ext>
                </a:extLst>
              </a:tr>
            </a:tbl>
          </a:graphicData>
        </a:graphic>
      </p:graphicFrame>
      <p:sp>
        <p:nvSpPr>
          <p:cNvPr id="2" name="Tijdelijke aanduiding voor dianummer 1">
            <a:extLst>
              <a:ext uri="{FF2B5EF4-FFF2-40B4-BE49-F238E27FC236}">
                <a16:creationId xmlns:a16="http://schemas.microsoft.com/office/drawing/2014/main" id="{B8356D07-6756-442F-9AA7-649247F91B15}"/>
              </a:ext>
            </a:extLst>
          </p:cNvPr>
          <p:cNvSpPr>
            <a:spLocks noGrp="1"/>
          </p:cNvSpPr>
          <p:nvPr>
            <p:ph type="sldNum" sz="quarter" idx="12"/>
          </p:nvPr>
        </p:nvSpPr>
        <p:spPr>
          <a:xfrm>
            <a:off x="9379586" y="-135930"/>
            <a:ext cx="2812414" cy="400188"/>
          </a:xfrm>
        </p:spPr>
        <p:txBody>
          <a:bodyPr/>
          <a:lstStyle/>
          <a:p>
            <a:fld id="{4990772A-3439-4714-893C-C2ABE3289D4C}" type="slidenum">
              <a:rPr lang="nl-NL" smtClean="0">
                <a:solidFill>
                  <a:schemeClr val="tx1"/>
                </a:solidFill>
              </a:rPr>
              <a:t>8</a:t>
            </a:fld>
            <a:endParaRPr lang="nl-NL" dirty="0">
              <a:solidFill>
                <a:schemeClr val="tx1"/>
              </a:solidFill>
            </a:endParaRPr>
          </a:p>
        </p:txBody>
      </p:sp>
      <p:sp>
        <p:nvSpPr>
          <p:cNvPr id="8" name="Tekstvak 7">
            <a:extLst>
              <a:ext uri="{FF2B5EF4-FFF2-40B4-BE49-F238E27FC236}">
                <a16:creationId xmlns:a16="http://schemas.microsoft.com/office/drawing/2014/main" id="{461D04A4-2A33-4B63-AEC2-11D10B1415CF}"/>
              </a:ext>
            </a:extLst>
          </p:cNvPr>
          <p:cNvSpPr txBox="1"/>
          <p:nvPr/>
        </p:nvSpPr>
        <p:spPr>
          <a:xfrm>
            <a:off x="123996" y="5887548"/>
            <a:ext cx="3129488" cy="861774"/>
          </a:xfrm>
          <a:prstGeom prst="rect">
            <a:avLst/>
          </a:prstGeom>
          <a:noFill/>
        </p:spPr>
        <p:txBody>
          <a:bodyPr wrap="square" rtlCol="0">
            <a:spAutoFit/>
          </a:bodyPr>
          <a:lstStyle/>
          <a:p>
            <a:r>
              <a:rPr lang="nl-NL" sz="1000" dirty="0">
                <a:ea typeface="Verdana" panose="020B0604030504040204" pitchFamily="34" charset="0"/>
                <a:cs typeface="Verdana" panose="020B0604030504040204" pitchFamily="34" charset="0"/>
              </a:rPr>
              <a:t>* Geen percentage opgenomen in het kader van herleidbaarheid (team &lt; 10 medewerkers)</a:t>
            </a:r>
          </a:p>
          <a:p>
            <a:endParaRPr lang="nl-NL" sz="1000" dirty="0">
              <a:ea typeface="Verdana" panose="020B0604030504040204" pitchFamily="34" charset="0"/>
              <a:cs typeface="Verdana" panose="020B0604030504040204" pitchFamily="34" charset="0"/>
            </a:endParaRPr>
          </a:p>
          <a:p>
            <a:r>
              <a:rPr lang="nl-NL" sz="1000" dirty="0">
                <a:ea typeface="Verdana" panose="020B0604030504040204" pitchFamily="34" charset="0"/>
                <a:cs typeface="Verdana" panose="020B0604030504040204" pitchFamily="34" charset="0"/>
              </a:rPr>
              <a:t>     = verzuim gedaald &gt; 2 procentpunten,      = verzuim gestegen &gt; 2 procentpunten</a:t>
            </a:r>
            <a:endParaRPr lang="nl-NL" sz="1000" dirty="0"/>
          </a:p>
        </p:txBody>
      </p:sp>
      <p:cxnSp>
        <p:nvCxnSpPr>
          <p:cNvPr id="7" name="Rechte verbindingslijn met pijl 6">
            <a:extLst>
              <a:ext uri="{FF2B5EF4-FFF2-40B4-BE49-F238E27FC236}">
                <a16:creationId xmlns:a16="http://schemas.microsoft.com/office/drawing/2014/main" id="{C10B2E3F-2C9B-7445-0557-AD04392E470A}"/>
              </a:ext>
            </a:extLst>
          </p:cNvPr>
          <p:cNvCxnSpPr>
            <a:cxnSpLocks/>
          </p:cNvCxnSpPr>
          <p:nvPr/>
        </p:nvCxnSpPr>
        <p:spPr>
          <a:xfrm>
            <a:off x="1707393" y="1621379"/>
            <a:ext cx="0" cy="22528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Rechte verbindingslijn met pijl 9">
            <a:extLst>
              <a:ext uri="{FF2B5EF4-FFF2-40B4-BE49-F238E27FC236}">
                <a16:creationId xmlns:a16="http://schemas.microsoft.com/office/drawing/2014/main" id="{92115F46-A4CB-72E6-A8E2-A08F104A9846}"/>
              </a:ext>
            </a:extLst>
          </p:cNvPr>
          <p:cNvCxnSpPr>
            <a:cxnSpLocks/>
          </p:cNvCxnSpPr>
          <p:nvPr/>
        </p:nvCxnSpPr>
        <p:spPr>
          <a:xfrm>
            <a:off x="1668064" y="4398164"/>
            <a:ext cx="0" cy="262119"/>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Rechte verbindingslijn met pijl 14">
            <a:extLst>
              <a:ext uri="{FF2B5EF4-FFF2-40B4-BE49-F238E27FC236}">
                <a16:creationId xmlns:a16="http://schemas.microsoft.com/office/drawing/2014/main" id="{6FE6BB5C-E4B1-9640-E8C0-3B27DBB749F4}"/>
              </a:ext>
            </a:extLst>
          </p:cNvPr>
          <p:cNvCxnSpPr>
            <a:cxnSpLocks/>
          </p:cNvCxnSpPr>
          <p:nvPr/>
        </p:nvCxnSpPr>
        <p:spPr>
          <a:xfrm>
            <a:off x="227232" y="6330390"/>
            <a:ext cx="0" cy="22528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Rechte verbindingslijn met pijl 16">
            <a:extLst>
              <a:ext uri="{FF2B5EF4-FFF2-40B4-BE49-F238E27FC236}">
                <a16:creationId xmlns:a16="http://schemas.microsoft.com/office/drawing/2014/main" id="{91C4B7C4-199C-74B7-C0F6-20705E08E8E5}"/>
              </a:ext>
            </a:extLst>
          </p:cNvPr>
          <p:cNvCxnSpPr>
            <a:cxnSpLocks/>
          </p:cNvCxnSpPr>
          <p:nvPr/>
        </p:nvCxnSpPr>
        <p:spPr>
          <a:xfrm flipV="1">
            <a:off x="1736530" y="2212760"/>
            <a:ext cx="0" cy="26504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Rechte verbindingslijn met pijl 27">
            <a:extLst>
              <a:ext uri="{FF2B5EF4-FFF2-40B4-BE49-F238E27FC236}">
                <a16:creationId xmlns:a16="http://schemas.microsoft.com/office/drawing/2014/main" id="{18B0A3A7-4DD9-EA9D-C391-1FAD8F394797}"/>
              </a:ext>
            </a:extLst>
          </p:cNvPr>
          <p:cNvCxnSpPr>
            <a:cxnSpLocks/>
          </p:cNvCxnSpPr>
          <p:nvPr/>
        </p:nvCxnSpPr>
        <p:spPr>
          <a:xfrm>
            <a:off x="5626017" y="4048540"/>
            <a:ext cx="0" cy="23308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Rechte verbindingslijn met pijl 35">
            <a:extLst>
              <a:ext uri="{FF2B5EF4-FFF2-40B4-BE49-F238E27FC236}">
                <a16:creationId xmlns:a16="http://schemas.microsoft.com/office/drawing/2014/main" id="{48E507C9-7D59-8377-5144-2645B8D692DC}"/>
              </a:ext>
            </a:extLst>
          </p:cNvPr>
          <p:cNvCxnSpPr>
            <a:cxnSpLocks/>
          </p:cNvCxnSpPr>
          <p:nvPr/>
        </p:nvCxnSpPr>
        <p:spPr>
          <a:xfrm flipV="1">
            <a:off x="2421968" y="6330390"/>
            <a:ext cx="0" cy="26504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met pijl 11">
            <a:extLst>
              <a:ext uri="{FF2B5EF4-FFF2-40B4-BE49-F238E27FC236}">
                <a16:creationId xmlns:a16="http://schemas.microsoft.com/office/drawing/2014/main" id="{DCE3E755-7E2F-28EB-DD7C-22B07A7ACEF5}"/>
              </a:ext>
            </a:extLst>
          </p:cNvPr>
          <p:cNvCxnSpPr>
            <a:cxnSpLocks/>
          </p:cNvCxnSpPr>
          <p:nvPr/>
        </p:nvCxnSpPr>
        <p:spPr>
          <a:xfrm>
            <a:off x="1669774" y="2597426"/>
            <a:ext cx="0" cy="22528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Rechte verbindingslijn met pijl 36">
            <a:extLst>
              <a:ext uri="{FF2B5EF4-FFF2-40B4-BE49-F238E27FC236}">
                <a16:creationId xmlns:a16="http://schemas.microsoft.com/office/drawing/2014/main" id="{CBC96411-16F4-A97D-DAA6-6680D60918BC}"/>
              </a:ext>
            </a:extLst>
          </p:cNvPr>
          <p:cNvCxnSpPr>
            <a:cxnSpLocks/>
          </p:cNvCxnSpPr>
          <p:nvPr/>
        </p:nvCxnSpPr>
        <p:spPr>
          <a:xfrm flipV="1">
            <a:off x="5605370" y="1621379"/>
            <a:ext cx="0" cy="2892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 name="Rechte verbindingslijn met pijl 3">
            <a:extLst>
              <a:ext uri="{FF2B5EF4-FFF2-40B4-BE49-F238E27FC236}">
                <a16:creationId xmlns:a16="http://schemas.microsoft.com/office/drawing/2014/main" id="{700E2B41-0E0A-EA1F-593C-3F8246550EF6}"/>
              </a:ext>
            </a:extLst>
          </p:cNvPr>
          <p:cNvCxnSpPr>
            <a:cxnSpLocks/>
          </p:cNvCxnSpPr>
          <p:nvPr/>
        </p:nvCxnSpPr>
        <p:spPr>
          <a:xfrm flipV="1">
            <a:off x="5605370" y="1917278"/>
            <a:ext cx="0" cy="2892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Rechte verbindingslijn met pijl 8">
            <a:extLst>
              <a:ext uri="{FF2B5EF4-FFF2-40B4-BE49-F238E27FC236}">
                <a16:creationId xmlns:a16="http://schemas.microsoft.com/office/drawing/2014/main" id="{042E980A-D121-5A5C-C707-A1E0CB51FBD0}"/>
              </a:ext>
            </a:extLst>
          </p:cNvPr>
          <p:cNvCxnSpPr>
            <a:cxnSpLocks/>
          </p:cNvCxnSpPr>
          <p:nvPr/>
        </p:nvCxnSpPr>
        <p:spPr>
          <a:xfrm flipV="1">
            <a:off x="5626017" y="2287169"/>
            <a:ext cx="0" cy="2892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Rechte verbindingslijn met pijl 29">
            <a:extLst>
              <a:ext uri="{FF2B5EF4-FFF2-40B4-BE49-F238E27FC236}">
                <a16:creationId xmlns:a16="http://schemas.microsoft.com/office/drawing/2014/main" id="{A70628D2-7204-C739-D679-E33C35C5C8D1}"/>
              </a:ext>
            </a:extLst>
          </p:cNvPr>
          <p:cNvCxnSpPr>
            <a:cxnSpLocks/>
          </p:cNvCxnSpPr>
          <p:nvPr/>
        </p:nvCxnSpPr>
        <p:spPr>
          <a:xfrm flipV="1">
            <a:off x="5626017" y="2734235"/>
            <a:ext cx="0" cy="2475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Rechte verbindingslijn met pijl 38">
            <a:extLst>
              <a:ext uri="{FF2B5EF4-FFF2-40B4-BE49-F238E27FC236}">
                <a16:creationId xmlns:a16="http://schemas.microsoft.com/office/drawing/2014/main" id="{253210A6-0633-2059-6534-31BBE761FED4}"/>
              </a:ext>
            </a:extLst>
          </p:cNvPr>
          <p:cNvCxnSpPr>
            <a:cxnSpLocks/>
          </p:cNvCxnSpPr>
          <p:nvPr/>
        </p:nvCxnSpPr>
        <p:spPr>
          <a:xfrm flipV="1">
            <a:off x="5642131" y="4660283"/>
            <a:ext cx="0" cy="2363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Rechte verbindingslijn met pijl 42">
            <a:extLst>
              <a:ext uri="{FF2B5EF4-FFF2-40B4-BE49-F238E27FC236}">
                <a16:creationId xmlns:a16="http://schemas.microsoft.com/office/drawing/2014/main" id="{414603C6-6A1E-6BCC-9CFA-FD200EAF3640}"/>
              </a:ext>
            </a:extLst>
          </p:cNvPr>
          <p:cNvCxnSpPr>
            <a:cxnSpLocks/>
          </p:cNvCxnSpPr>
          <p:nvPr/>
        </p:nvCxnSpPr>
        <p:spPr>
          <a:xfrm flipV="1">
            <a:off x="9437024" y="1917278"/>
            <a:ext cx="0" cy="3698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Rechte verbindingslijn met pijl 45">
            <a:extLst>
              <a:ext uri="{FF2B5EF4-FFF2-40B4-BE49-F238E27FC236}">
                <a16:creationId xmlns:a16="http://schemas.microsoft.com/office/drawing/2014/main" id="{FF44B0CD-4DFF-BF10-232B-DA10C7E05842}"/>
              </a:ext>
            </a:extLst>
          </p:cNvPr>
          <p:cNvCxnSpPr>
            <a:cxnSpLocks/>
          </p:cNvCxnSpPr>
          <p:nvPr/>
        </p:nvCxnSpPr>
        <p:spPr>
          <a:xfrm flipV="1">
            <a:off x="9356971" y="2521333"/>
            <a:ext cx="0" cy="2129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Rechte verbindingslijn met pijl 50">
            <a:extLst>
              <a:ext uri="{FF2B5EF4-FFF2-40B4-BE49-F238E27FC236}">
                <a16:creationId xmlns:a16="http://schemas.microsoft.com/office/drawing/2014/main" id="{4DFE74FA-A070-5D38-EC86-42525E803908}"/>
              </a:ext>
            </a:extLst>
          </p:cNvPr>
          <p:cNvCxnSpPr>
            <a:cxnSpLocks/>
          </p:cNvCxnSpPr>
          <p:nvPr/>
        </p:nvCxnSpPr>
        <p:spPr>
          <a:xfrm flipV="1">
            <a:off x="9379586" y="3086688"/>
            <a:ext cx="0" cy="34231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Rechte verbindingslijn met pijl 52">
            <a:extLst>
              <a:ext uri="{FF2B5EF4-FFF2-40B4-BE49-F238E27FC236}">
                <a16:creationId xmlns:a16="http://schemas.microsoft.com/office/drawing/2014/main" id="{AFBEDA3B-24F3-EAB7-7FD6-FD3654844ACC}"/>
              </a:ext>
            </a:extLst>
          </p:cNvPr>
          <p:cNvCxnSpPr>
            <a:cxnSpLocks/>
          </p:cNvCxnSpPr>
          <p:nvPr/>
        </p:nvCxnSpPr>
        <p:spPr>
          <a:xfrm>
            <a:off x="9379586" y="4165081"/>
            <a:ext cx="0" cy="23308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Rechte verbindingslijn met pijl 53">
            <a:extLst>
              <a:ext uri="{FF2B5EF4-FFF2-40B4-BE49-F238E27FC236}">
                <a16:creationId xmlns:a16="http://schemas.microsoft.com/office/drawing/2014/main" id="{AC70EA4E-5020-283A-8BFB-F6DF12A9A245}"/>
              </a:ext>
            </a:extLst>
          </p:cNvPr>
          <p:cNvCxnSpPr>
            <a:cxnSpLocks/>
          </p:cNvCxnSpPr>
          <p:nvPr/>
        </p:nvCxnSpPr>
        <p:spPr>
          <a:xfrm flipV="1">
            <a:off x="9437024" y="4447381"/>
            <a:ext cx="0" cy="2129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Rechte verbindingslijn met pijl 54">
            <a:extLst>
              <a:ext uri="{FF2B5EF4-FFF2-40B4-BE49-F238E27FC236}">
                <a16:creationId xmlns:a16="http://schemas.microsoft.com/office/drawing/2014/main" id="{5D062E1B-CE51-98AC-FA95-5BE7C3B800AD}"/>
              </a:ext>
            </a:extLst>
          </p:cNvPr>
          <p:cNvCxnSpPr>
            <a:cxnSpLocks/>
          </p:cNvCxnSpPr>
          <p:nvPr/>
        </p:nvCxnSpPr>
        <p:spPr>
          <a:xfrm>
            <a:off x="9437024" y="4798142"/>
            <a:ext cx="0" cy="33162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Rechte verbindingslijn met pijl 57">
            <a:extLst>
              <a:ext uri="{FF2B5EF4-FFF2-40B4-BE49-F238E27FC236}">
                <a16:creationId xmlns:a16="http://schemas.microsoft.com/office/drawing/2014/main" id="{D8F7B88C-2149-D11E-4854-4341A96902A7}"/>
              </a:ext>
            </a:extLst>
          </p:cNvPr>
          <p:cNvCxnSpPr>
            <a:cxnSpLocks/>
          </p:cNvCxnSpPr>
          <p:nvPr/>
        </p:nvCxnSpPr>
        <p:spPr>
          <a:xfrm flipV="1">
            <a:off x="1707393" y="4764157"/>
            <a:ext cx="0" cy="26504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5745697"/>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87F01844157C4E977B6B21B27AD66A" ma:contentTypeVersion="16" ma:contentTypeDescription="Een nieuw document maken." ma:contentTypeScope="" ma:versionID="f57739b8f3a3496a2ebd57f4b6c9faec">
  <xsd:schema xmlns:xsd="http://www.w3.org/2001/XMLSchema" xmlns:xs="http://www.w3.org/2001/XMLSchema" xmlns:p="http://schemas.microsoft.com/office/2006/metadata/properties" xmlns:ns2="110ddd54-5aae-46a6-9b01-084c628c7320" xmlns:ns3="4f9dae1e-0bf1-4e65-a0c9-1e0254ce38b6" targetNamespace="http://schemas.microsoft.com/office/2006/metadata/properties" ma:root="true" ma:fieldsID="1092ad9a85fb0b20d5c7e2d6c5cc9817" ns2:_="" ns3:_="">
    <xsd:import namespace="110ddd54-5aae-46a6-9b01-084c628c7320"/>
    <xsd:import namespace="4f9dae1e-0bf1-4e65-a0c9-1e0254ce38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OCR" minOccurs="0"/>
                <xsd:element ref="ns3:MediaServiceLocation"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0ddd54-5aae-46a6-9b01-084c628c7320"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element name="TaxCatchAll" ma:index="19" nillable="true" ma:displayName="Taxonomy Catch All Column" ma:hidden="true" ma:list="{fb3fe15c-4580-4cac-800c-c9ce6c4d6270}" ma:internalName="TaxCatchAll" ma:showField="CatchAllData" ma:web="110ddd54-5aae-46a6-9b01-084c628c732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f9dae1e-0bf1-4e65-a0c9-1e0254ce38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95edb43-6000-4d67-83a9-cd202191d2a7"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0ddd54-5aae-46a6-9b01-084c628c7320" xsi:nil="true"/>
    <lcf76f155ced4ddcb4097134ff3c332f xmlns="4f9dae1e-0bf1-4e65-a0c9-1e0254ce38b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9403045-F904-479C-BAF8-78756DA962C8}"/>
</file>

<file path=customXml/itemProps2.xml><?xml version="1.0" encoding="utf-8"?>
<ds:datastoreItem xmlns:ds="http://schemas.openxmlformats.org/officeDocument/2006/customXml" ds:itemID="{CDF59696-6F3E-4C83-8DF8-AB77F2E4A060}"/>
</file>

<file path=customXml/itemProps3.xml><?xml version="1.0" encoding="utf-8"?>
<ds:datastoreItem xmlns:ds="http://schemas.openxmlformats.org/officeDocument/2006/customXml" ds:itemID="{9F9EA55C-82F1-47B4-BEC1-F68DF5249363}"/>
</file>

<file path=docProps/app.xml><?xml version="1.0" encoding="utf-8"?>
<Properties xmlns="http://schemas.openxmlformats.org/officeDocument/2006/extended-properties" xmlns:vt="http://schemas.openxmlformats.org/officeDocument/2006/docPropsVTypes">
  <TotalTime>14539</TotalTime>
  <Words>1622</Words>
  <Application>Microsoft Office PowerPoint</Application>
  <PresentationFormat>Breedbeeld</PresentationFormat>
  <Paragraphs>220</Paragraphs>
  <Slides>8</Slides>
  <Notes>5</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Arial</vt:lpstr>
      <vt:lpstr>Calibri</vt:lpstr>
      <vt:lpstr>Calibri Light</vt:lpstr>
      <vt:lpstr>Verdana</vt:lpstr>
      <vt:lpstr>Kantoorthema</vt:lpstr>
      <vt:lpstr>PowerPoint-presentatie</vt:lpstr>
      <vt:lpstr>Omschrijving van rollen &amp; taken leden Welzijn &amp; Gezondheid</vt:lpstr>
      <vt:lpstr>PowerPoint-presentatie</vt:lpstr>
      <vt:lpstr>Ziekteverzuimpercentage</vt:lpstr>
      <vt:lpstr>Ziekteverzuimpercentage en verzuimduur</vt:lpstr>
      <vt:lpstr>Ziekteverzuimpercentages en Meldingsfrequentie</vt:lpstr>
      <vt:lpstr>PowerPoint-presentatie</vt:lpstr>
      <vt:lpstr>PowerPoint-presentatie</vt:lpstr>
    </vt:vector>
  </TitlesOfParts>
  <Company>ICT-Services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Veenstra, Robin</dc:creator>
  <cp:lastModifiedBy>Larue-Greven, Silvia</cp:lastModifiedBy>
  <cp:revision>496</cp:revision>
  <cp:lastPrinted>2024-10-15T13:17:19Z</cp:lastPrinted>
  <dcterms:created xsi:type="dcterms:W3CDTF">2021-01-12T12:44:36Z</dcterms:created>
  <dcterms:modified xsi:type="dcterms:W3CDTF">2026-07-29T06:08:20Z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0x0101002E87F01844157C4E977B6B21B27AD66A</vt:lpwstr>
  </property>
</Properties>
</file>