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drawings/drawing3.xml" ContentType="application/vnd.openxmlformats-officedocument.drawingml.chartshapes+xml"/>
  <Override PartName="/ppt/drawings/drawing4.xml" ContentType="application/vnd.openxmlformats-officedocument.drawingml.chartshapes+xml"/>
  <Override PartName="/ppt/drawings/drawing1.xml" ContentType="application/vnd.openxmlformats-officedocument.drawingml.chartshapes+xml"/>
  <Override PartName="/ppt/drawings/drawing2.xml" ContentType="application/vnd.openxmlformats-officedocument.drawingml.chartshapes+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5.xml" ContentType="application/vnd.openxmlformats-officedocument.drawingml.chart+xml"/>
  <Override PartName="/ppt/charts/colors4.xml" ContentType="application/vnd.ms-office.chartcolorstyle+xml"/>
  <Override PartName="/ppt/charts/style4.xml" ContentType="application/vnd.ms-office.chartstyle+xml"/>
  <Override PartName="/ppt/charts/chart4.xml" ContentType="application/vnd.openxmlformats-officedocument.drawingml.chart+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olors5.xml" ContentType="application/vnd.ms-office.chartcolorstyle+xml"/>
  <Override PartName="/ppt/charts/style6.xml" ContentType="application/vnd.ms-office.chart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style5.xml" ContentType="application/vnd.ms-office.chart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6.xml" ContentType="application/vnd.openxmlformats-officedocument.drawingml.chart+xml"/>
  <Override PartName="/ppt/charts/colors6.xml" ContentType="application/vnd.ms-office.chartcolorstyl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72" r:id="rId3"/>
    <p:sldId id="282" r:id="rId4"/>
    <p:sldId id="258" r:id="rId5"/>
    <p:sldId id="260" r:id="rId6"/>
    <p:sldId id="273" r:id="rId7"/>
    <p:sldId id="264" r:id="rId8"/>
    <p:sldId id="266" r:id="rId9"/>
  </p:sldIdLst>
  <p:sldSz cx="12192000" cy="6858000"/>
  <p:notesSz cx="6797675"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62405-EDF1-0A0D-8A40-EA22D822DAEA}" name="Silvia Larue-Greven" initials="SLG" userId="S::s.greven@heerlen.nl::ab76c99a-4c06-4424-8b14-fbebe8e759e1" providerId="AD"/>
  <p188:author id="{2BA31A6D-6848-D991-E8AF-48C080AFA1F0}" name="Zuiderveld, Suzanne" initials="ZS" userId="S::s.zuiderveld@heerlen.nl::50e6e5f9-de0c-4320-8a26-d453417a8d7e" providerId="AD"/>
  <p188:author id="{EBCDFD94-55F8-9414-423D-379E65F76EBE}" name="Pascal Pletzers" initials="PP" userId="S::p.pletzers@heerlen.nl::8d0e7963-58e0-4174-a983-d096f9dcd73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8D230F3-CF80-4859-8CE7-A43EE81993B5}" styleName="Stijl, licht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94007" autoAdjust="0"/>
  </p:normalViewPr>
  <p:slideViewPr>
    <p:cSldViewPr snapToGrid="0">
      <p:cViewPr varScale="1">
        <p:scale>
          <a:sx n="65" d="100"/>
          <a:sy n="65" d="100"/>
        </p:scale>
        <p:origin x="816" y="102"/>
      </p:cViewPr>
      <p:guideLst/>
    </p:cSldViewPr>
  </p:slideViewPr>
  <p:notesTextViewPr>
    <p:cViewPr>
      <p:scale>
        <a:sx n="1" d="1"/>
        <a:sy n="1" d="1"/>
      </p:scale>
      <p:origin x="0" y="0"/>
    </p:cViewPr>
  </p:notesTextViewPr>
  <p:notesViewPr>
    <p:cSldViewPr snapToGrid="0">
      <p:cViewPr varScale="1">
        <p:scale>
          <a:sx n="47" d="100"/>
          <a:sy n="47" d="100"/>
        </p:scale>
        <p:origin x="2630"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Map4"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Map2"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oleObject" Target="file:///\\hln\data\HLNProces_Int\P&amp;O%20Algemeen\Ziekteverzuim\Vanaf%202022\3.%20Verzuimcijfers\Managementletter%20Ziekteverzuim\Managementletter%202025\hele%20jaar%202025\cognos%20verzuimcijfers%20hele%20jaar%202025%20incl.%20verzuim%20langer%20dan%202%20jaar.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2451061967646893"/>
          <c:y val="0.20414840041265195"/>
          <c:w val="0.73001519424351802"/>
          <c:h val="0.59212717814178284"/>
        </c:manualLayout>
      </c:layout>
      <c:barChart>
        <c:barDir val="bar"/>
        <c:grouping val="clustered"/>
        <c:varyColors val="0"/>
        <c:ser>
          <c:idx val="0"/>
          <c:order val="0"/>
          <c:tx>
            <c:strRef>
              <c:f>Blad1!$B$1</c:f>
              <c:strCache>
                <c:ptCount val="1"/>
                <c:pt idx="0">
                  <c:v>Kolom1</c:v>
                </c:pt>
              </c:strCache>
            </c:strRef>
          </c:tx>
          <c:spPr>
            <a:solidFill>
              <a:schemeClr val="accent6">
                <a:alpha val="70000"/>
              </a:schemeClr>
            </a:solidFill>
            <a:ln>
              <a:noFill/>
            </a:ln>
            <a:effectLst/>
          </c:spPr>
          <c:invertIfNegative val="0"/>
          <c:dLbls>
            <c:dLbl>
              <c:idx val="0"/>
              <c:tx>
                <c:rich>
                  <a:bodyPr/>
                  <a:lstStyle/>
                  <a:p>
                    <a:r>
                      <a:rPr lang="en-US" dirty="0"/>
                      <a:t>8,0%</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8D7-432D-B756-A0AAAE5B3785}"/>
                </c:ext>
              </c:extLst>
            </c:dLbl>
            <c:dLbl>
              <c:idx val="1"/>
              <c:tx>
                <c:rich>
                  <a:bodyPr/>
                  <a:lstStyle/>
                  <a:p>
                    <a:r>
                      <a:rPr lang="en-US"/>
                      <a:t>7,5%</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8D7-432D-B756-A0AAAE5B3785}"/>
                </c:ext>
              </c:extLst>
            </c:dLbl>
            <c:dLbl>
              <c:idx val="2"/>
              <c:tx>
                <c:rich>
                  <a:bodyPr/>
                  <a:lstStyle/>
                  <a:p>
                    <a:r>
                      <a:rPr lang="en-US"/>
                      <a:t>6,6%</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8D7-432D-B756-A0AAAE5B3785}"/>
                </c:ext>
              </c:extLst>
            </c:dLbl>
            <c:dLbl>
              <c:idx val="3"/>
              <c:tx>
                <c:rich>
                  <a:bodyPr/>
                  <a:lstStyle/>
                  <a:p>
                    <a:r>
                      <a:rPr lang="en-US" dirty="0"/>
                      <a:t>7,3%</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8D7-432D-B756-A0AAAE5B3785}"/>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Blad1!$A$2:$A$5</c:f>
              <c:numCache>
                <c:formatCode>General</c:formatCode>
                <c:ptCount val="4"/>
                <c:pt idx="0">
                  <c:v>2022</c:v>
                </c:pt>
                <c:pt idx="1">
                  <c:v>2023</c:v>
                </c:pt>
                <c:pt idx="2">
                  <c:v>2024</c:v>
                </c:pt>
                <c:pt idx="3">
                  <c:v>2025</c:v>
                </c:pt>
              </c:numCache>
            </c:numRef>
          </c:cat>
          <c:val>
            <c:numRef>
              <c:f>Blad1!$B$2:$B$5</c:f>
              <c:numCache>
                <c:formatCode>0.0%</c:formatCode>
                <c:ptCount val="4"/>
                <c:pt idx="0">
                  <c:v>7.9699999999999993E-2</c:v>
                </c:pt>
                <c:pt idx="1">
                  <c:v>7.4700000000000003E-2</c:v>
                </c:pt>
                <c:pt idx="2">
                  <c:v>6.6299999999999998E-2</c:v>
                </c:pt>
                <c:pt idx="3">
                  <c:v>7.3200000000000001E-2</c:v>
                </c:pt>
              </c:numCache>
            </c:numRef>
          </c:val>
          <c:extLst>
            <c:ext xmlns:c16="http://schemas.microsoft.com/office/drawing/2014/chart" uri="{C3380CC4-5D6E-409C-BE32-E72D297353CC}">
              <c16:uniqueId val="{00000000-B6DF-4481-9304-00049E65130F}"/>
            </c:ext>
          </c:extLst>
        </c:ser>
        <c:dLbls>
          <c:dLblPos val="inEnd"/>
          <c:showLegendKey val="0"/>
          <c:showVal val="1"/>
          <c:showCatName val="0"/>
          <c:showSerName val="0"/>
          <c:showPercent val="0"/>
          <c:showBubbleSize val="0"/>
        </c:dLbls>
        <c:gapWidth val="50"/>
        <c:axId val="536793192"/>
        <c:axId val="536793976"/>
        <c:extLst/>
      </c:barChart>
      <c:catAx>
        <c:axId val="53679319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36793976"/>
        <c:crosses val="autoZero"/>
        <c:auto val="1"/>
        <c:lblAlgn val="ctr"/>
        <c:lblOffset val="100"/>
        <c:noMultiLvlLbl val="0"/>
      </c:catAx>
      <c:valAx>
        <c:axId val="536793976"/>
        <c:scaling>
          <c:orientation val="minMax"/>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36793192"/>
        <c:crosses val="autoZero"/>
        <c:crossBetween val="between"/>
      </c:valAx>
      <c:spPr>
        <a:solidFill>
          <a:schemeClr val="bg1"/>
        </a:solid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8.1607663379999099E-2"/>
          <c:y val="3.2130660808282946E-2"/>
          <c:w val="0.91839233662000086"/>
          <c:h val="0.7034212072888183"/>
        </c:manualLayout>
      </c:layout>
      <c:barChart>
        <c:barDir val="col"/>
        <c:grouping val="stacked"/>
        <c:varyColors val="0"/>
        <c:ser>
          <c:idx val="0"/>
          <c:order val="0"/>
          <c:tx>
            <c:strRef>
              <c:f>Blad1!$B$1</c:f>
              <c:strCache>
                <c:ptCount val="1"/>
                <c:pt idx="0">
                  <c:v>Kort verzuim 1-7 dgn</c:v>
                </c:pt>
              </c:strCache>
            </c:strRef>
          </c:tx>
          <c:spPr>
            <a:solidFill>
              <a:schemeClr val="accent6">
                <a:tint val="54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Blad1!$A$2:$A$6</c:f>
              <c:numCache>
                <c:formatCode>General</c:formatCode>
                <c:ptCount val="5"/>
                <c:pt idx="0">
                  <c:v>2021</c:v>
                </c:pt>
                <c:pt idx="1">
                  <c:v>2022</c:v>
                </c:pt>
                <c:pt idx="2">
                  <c:v>2023</c:v>
                </c:pt>
                <c:pt idx="3">
                  <c:v>2024</c:v>
                </c:pt>
                <c:pt idx="4">
                  <c:v>2025</c:v>
                </c:pt>
              </c:numCache>
            </c:numRef>
          </c:cat>
          <c:val>
            <c:numRef>
              <c:f>Blad1!$B$2:$B$6</c:f>
              <c:numCache>
                <c:formatCode>0.0%</c:formatCode>
                <c:ptCount val="5"/>
                <c:pt idx="0">
                  <c:v>9.7000000000000003E-3</c:v>
                </c:pt>
                <c:pt idx="1">
                  <c:v>1.4E-2</c:v>
                </c:pt>
                <c:pt idx="2">
                  <c:v>1.2E-2</c:v>
                </c:pt>
                <c:pt idx="3">
                  <c:v>7.0000000000000001E-3</c:v>
                </c:pt>
                <c:pt idx="4">
                  <c:v>7.0000000000000001E-3</c:v>
                </c:pt>
              </c:numCache>
            </c:numRef>
          </c:val>
          <c:extLst>
            <c:ext xmlns:c16="http://schemas.microsoft.com/office/drawing/2014/chart" uri="{C3380CC4-5D6E-409C-BE32-E72D297353CC}">
              <c16:uniqueId val="{00000000-72B4-4FB3-802F-87400FECAE72}"/>
            </c:ext>
          </c:extLst>
        </c:ser>
        <c:ser>
          <c:idx val="1"/>
          <c:order val="1"/>
          <c:tx>
            <c:strRef>
              <c:f>Blad1!$C$1</c:f>
              <c:strCache>
                <c:ptCount val="1"/>
                <c:pt idx="0">
                  <c:v>Middellang verzuim 8-42 dgn</c:v>
                </c:pt>
              </c:strCache>
            </c:strRef>
          </c:tx>
          <c:spPr>
            <a:solidFill>
              <a:schemeClr val="accent6">
                <a:tint val="77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Blad1!$A$2:$A$6</c:f>
              <c:numCache>
                <c:formatCode>General</c:formatCode>
                <c:ptCount val="5"/>
                <c:pt idx="0">
                  <c:v>2021</c:v>
                </c:pt>
                <c:pt idx="1">
                  <c:v>2022</c:v>
                </c:pt>
                <c:pt idx="2">
                  <c:v>2023</c:v>
                </c:pt>
                <c:pt idx="3">
                  <c:v>2024</c:v>
                </c:pt>
                <c:pt idx="4">
                  <c:v>2025</c:v>
                </c:pt>
              </c:numCache>
            </c:numRef>
          </c:cat>
          <c:val>
            <c:numRef>
              <c:f>Blad1!$C$2:$C$6</c:f>
              <c:numCache>
                <c:formatCode>0.0%</c:formatCode>
                <c:ptCount val="5"/>
                <c:pt idx="0">
                  <c:v>1.43E-2</c:v>
                </c:pt>
                <c:pt idx="1">
                  <c:v>1.4999999999999999E-2</c:v>
                </c:pt>
                <c:pt idx="2">
                  <c:v>1.2999999999999999E-2</c:v>
                </c:pt>
                <c:pt idx="3">
                  <c:v>6.0000000000000001E-3</c:v>
                </c:pt>
                <c:pt idx="4">
                  <c:v>5.0000000000000001E-3</c:v>
                </c:pt>
              </c:numCache>
            </c:numRef>
          </c:val>
          <c:extLst>
            <c:ext xmlns:c16="http://schemas.microsoft.com/office/drawing/2014/chart" uri="{C3380CC4-5D6E-409C-BE32-E72D297353CC}">
              <c16:uniqueId val="{00000001-72B4-4FB3-802F-87400FECAE72}"/>
            </c:ext>
          </c:extLst>
        </c:ser>
        <c:ser>
          <c:idx val="2"/>
          <c:order val="2"/>
          <c:tx>
            <c:strRef>
              <c:f>Blad1!$D$1</c:f>
              <c:strCache>
                <c:ptCount val="1"/>
                <c:pt idx="0">
                  <c:v>Lang verzuim 43-365 dgn</c:v>
                </c:pt>
              </c:strCache>
            </c:strRef>
          </c:tx>
          <c:spPr>
            <a:solidFill>
              <a:schemeClr val="accent6">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Blad1!$A$2:$A$6</c:f>
              <c:numCache>
                <c:formatCode>General</c:formatCode>
                <c:ptCount val="5"/>
                <c:pt idx="0">
                  <c:v>2021</c:v>
                </c:pt>
                <c:pt idx="1">
                  <c:v>2022</c:v>
                </c:pt>
                <c:pt idx="2">
                  <c:v>2023</c:v>
                </c:pt>
                <c:pt idx="3">
                  <c:v>2024</c:v>
                </c:pt>
                <c:pt idx="4">
                  <c:v>2025</c:v>
                </c:pt>
              </c:numCache>
            </c:numRef>
          </c:cat>
          <c:val>
            <c:numRef>
              <c:f>Blad1!$D$2:$D$6</c:f>
              <c:numCache>
                <c:formatCode>0.0%</c:formatCode>
                <c:ptCount val="5"/>
                <c:pt idx="0">
                  <c:v>3.9199999999999999E-2</c:v>
                </c:pt>
                <c:pt idx="1">
                  <c:v>3.7999999999999999E-2</c:v>
                </c:pt>
                <c:pt idx="2">
                  <c:v>3.7999999999999999E-2</c:v>
                </c:pt>
                <c:pt idx="3">
                  <c:v>3.5000000000000003E-2</c:v>
                </c:pt>
                <c:pt idx="4">
                  <c:v>3.7999999999999999E-2</c:v>
                </c:pt>
              </c:numCache>
            </c:numRef>
          </c:val>
          <c:extLst>
            <c:ext xmlns:c16="http://schemas.microsoft.com/office/drawing/2014/chart" uri="{C3380CC4-5D6E-409C-BE32-E72D297353CC}">
              <c16:uniqueId val="{00000002-72B4-4FB3-802F-87400FECAE72}"/>
            </c:ext>
          </c:extLst>
        </c:ser>
        <c:ser>
          <c:idx val="3"/>
          <c:order val="3"/>
          <c:tx>
            <c:strRef>
              <c:f>Blad1!$E$1</c:f>
              <c:strCache>
                <c:ptCount val="1"/>
                <c:pt idx="0">
                  <c:v>Extra lang verzuim 365-730 dgn</c:v>
                </c:pt>
              </c:strCache>
            </c:strRef>
          </c:tx>
          <c:spPr>
            <a:solidFill>
              <a:schemeClr val="accent6">
                <a:shade val="76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Blad1!$A$2:$A$6</c:f>
              <c:numCache>
                <c:formatCode>General</c:formatCode>
                <c:ptCount val="5"/>
                <c:pt idx="0">
                  <c:v>2021</c:v>
                </c:pt>
                <c:pt idx="1">
                  <c:v>2022</c:v>
                </c:pt>
                <c:pt idx="2">
                  <c:v>2023</c:v>
                </c:pt>
                <c:pt idx="3">
                  <c:v>2024</c:v>
                </c:pt>
                <c:pt idx="4">
                  <c:v>2025</c:v>
                </c:pt>
              </c:numCache>
            </c:numRef>
          </c:cat>
          <c:val>
            <c:numRef>
              <c:f>Blad1!$E$2:$E$6</c:f>
              <c:numCache>
                <c:formatCode>0.0%</c:formatCode>
                <c:ptCount val="5"/>
                <c:pt idx="0">
                  <c:v>1.0999999999999999E-2</c:v>
                </c:pt>
                <c:pt idx="1">
                  <c:v>0.01</c:v>
                </c:pt>
                <c:pt idx="2">
                  <c:v>0.01</c:v>
                </c:pt>
                <c:pt idx="3">
                  <c:v>1.4999999999999999E-2</c:v>
                </c:pt>
                <c:pt idx="4">
                  <c:v>1.7999999999999999E-2</c:v>
                </c:pt>
              </c:numCache>
            </c:numRef>
          </c:val>
          <c:extLst>
            <c:ext xmlns:c16="http://schemas.microsoft.com/office/drawing/2014/chart" uri="{C3380CC4-5D6E-409C-BE32-E72D297353CC}">
              <c16:uniqueId val="{00000003-72B4-4FB3-802F-87400FECAE72}"/>
            </c:ext>
          </c:extLst>
        </c:ser>
        <c:ser>
          <c:idx val="4"/>
          <c:order val="4"/>
          <c:tx>
            <c:strRef>
              <c:f>Blad1!$F$1</c:f>
              <c:strCache>
                <c:ptCount val="1"/>
                <c:pt idx="0">
                  <c:v> Extreem lang verzuim</c:v>
                </c:pt>
              </c:strCache>
            </c:strRef>
          </c:tx>
          <c:spPr>
            <a:solidFill>
              <a:schemeClr val="accent6">
                <a:shade val="53000"/>
                <a:alpha val="70000"/>
              </a:schemeClr>
            </a:solidFill>
            <a:ln>
              <a:noFill/>
            </a:ln>
            <a:effectLst/>
          </c:spPr>
          <c:invertIfNegative val="0"/>
          <c:dLbls>
            <c:dLbl>
              <c:idx val="0"/>
              <c:layout>
                <c:manualLayout>
                  <c:x val="-1.9275010692318747E-3"/>
                  <c:y val="-3.042883434973854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97-4E88-B129-3B340B6347F0}"/>
                </c:ext>
              </c:extLst>
            </c:dLbl>
            <c:dLbl>
              <c:idx val="1"/>
              <c:layout>
                <c:manualLayout>
                  <c:x val="0"/>
                  <c:y val="-1.738790534270772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97-4E88-B129-3B340B6347F0}"/>
                </c:ext>
              </c:extLst>
            </c:dLbl>
            <c:dLbl>
              <c:idx val="2"/>
              <c:layout>
                <c:manualLayout>
                  <c:x val="1.9275010692318924E-3"/>
                  <c:y val="-3.04288343497385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097-4E88-B129-3B340B6347F0}"/>
                </c:ext>
              </c:extLst>
            </c:dLbl>
            <c:dLbl>
              <c:idx val="3"/>
              <c:layout>
                <c:manualLayout>
                  <c:x val="-1.9275010692318924E-3"/>
                  <c:y val="-4.346976335676935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097-4E88-B129-3B340B6347F0}"/>
                </c:ext>
              </c:extLst>
            </c:dLbl>
            <c:dLbl>
              <c:idx val="4"/>
              <c:layout>
                <c:manualLayout>
                  <c:x val="-3.8550021384637849E-3"/>
                  <c:y val="-2.608185801406161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097-4E88-B129-3B340B6347F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Blad1!$A$2:$A$6</c:f>
              <c:numCache>
                <c:formatCode>General</c:formatCode>
                <c:ptCount val="5"/>
                <c:pt idx="0">
                  <c:v>2021</c:v>
                </c:pt>
                <c:pt idx="1">
                  <c:v>2022</c:v>
                </c:pt>
                <c:pt idx="2">
                  <c:v>2023</c:v>
                </c:pt>
                <c:pt idx="3">
                  <c:v>2024</c:v>
                </c:pt>
                <c:pt idx="4">
                  <c:v>2025</c:v>
                </c:pt>
              </c:numCache>
            </c:numRef>
          </c:cat>
          <c:val>
            <c:numRef>
              <c:f>Blad1!$F$2:$F$6</c:f>
              <c:numCache>
                <c:formatCode>0.0%</c:formatCode>
                <c:ptCount val="5"/>
                <c:pt idx="0">
                  <c:v>3.0000000000000001E-3</c:v>
                </c:pt>
                <c:pt idx="1">
                  <c:v>4.0000000000000001E-3</c:v>
                </c:pt>
                <c:pt idx="2">
                  <c:v>5.0000000000000001E-3</c:v>
                </c:pt>
                <c:pt idx="3">
                  <c:v>4.0000000000000001E-3</c:v>
                </c:pt>
                <c:pt idx="4">
                  <c:v>5.0000000000000001E-3</c:v>
                </c:pt>
              </c:numCache>
            </c:numRef>
          </c:val>
          <c:extLst>
            <c:ext xmlns:c16="http://schemas.microsoft.com/office/drawing/2014/chart" uri="{C3380CC4-5D6E-409C-BE32-E72D297353CC}">
              <c16:uniqueId val="{00000000-A097-4E88-B129-3B340B6347F0}"/>
            </c:ext>
          </c:extLst>
        </c:ser>
        <c:dLbls>
          <c:dLblPos val="ctr"/>
          <c:showLegendKey val="0"/>
          <c:showVal val="1"/>
          <c:showCatName val="0"/>
          <c:showSerName val="0"/>
          <c:showPercent val="0"/>
          <c:showBubbleSize val="0"/>
        </c:dLbls>
        <c:gapWidth val="50"/>
        <c:overlap val="100"/>
        <c:axId val="536795544"/>
        <c:axId val="536795936"/>
      </c:barChart>
      <c:catAx>
        <c:axId val="536795544"/>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36795936"/>
        <c:crosses val="autoZero"/>
        <c:auto val="1"/>
        <c:lblAlgn val="ctr"/>
        <c:lblOffset val="100"/>
        <c:noMultiLvlLbl val="0"/>
      </c:catAx>
      <c:valAx>
        <c:axId val="536795936"/>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36795544"/>
        <c:crosses val="autoZero"/>
        <c:crossBetween val="between"/>
      </c:valAx>
      <c:spPr>
        <a:noFill/>
        <a:ln>
          <a:noFill/>
        </a:ln>
        <a:effectLst/>
      </c:spPr>
    </c:plotArea>
    <c:legend>
      <c:legendPos val="b"/>
      <c:layout>
        <c:manualLayout>
          <c:xMode val="edge"/>
          <c:yMode val="edge"/>
          <c:x val="3.0886206042831325E-2"/>
          <c:y val="0.83151359320037044"/>
          <c:w val="0.91224816136128317"/>
          <c:h val="0.168486406799629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Blad1!$B$1</c:f>
              <c:strCache>
                <c:ptCount val="1"/>
                <c:pt idx="0">
                  <c:v>Verzuimpercentage</c:v>
                </c:pt>
              </c:strCache>
            </c:strRef>
          </c:tx>
          <c:spPr>
            <a:solidFill>
              <a:schemeClr val="accent6"/>
            </a:solidFill>
            <a:ln>
              <a:noFill/>
            </a:ln>
            <a:effectLst/>
          </c:spPr>
          <c:invertIfNegative val="0"/>
          <c:dLbls>
            <c:delete val="1"/>
          </c:dLbls>
          <c:cat>
            <c:strRef>
              <c:f>Blad1!$A$3:$A$14</c:f>
              <c:strCache>
                <c:ptCount val="12"/>
                <c:pt idx="0">
                  <c:v>Januari </c:v>
                </c:pt>
                <c:pt idx="1">
                  <c:v>Februari</c:v>
                </c:pt>
                <c:pt idx="2">
                  <c:v>Maart</c:v>
                </c:pt>
                <c:pt idx="3">
                  <c:v>April</c:v>
                </c:pt>
                <c:pt idx="4">
                  <c:v>Mei</c:v>
                </c:pt>
                <c:pt idx="5">
                  <c:v>Juni</c:v>
                </c:pt>
                <c:pt idx="6">
                  <c:v>Juli</c:v>
                </c:pt>
                <c:pt idx="7">
                  <c:v>Augustus</c:v>
                </c:pt>
                <c:pt idx="8">
                  <c:v>September</c:v>
                </c:pt>
                <c:pt idx="9">
                  <c:v>Oktober</c:v>
                </c:pt>
                <c:pt idx="10">
                  <c:v>November</c:v>
                </c:pt>
                <c:pt idx="11">
                  <c:v>December</c:v>
                </c:pt>
              </c:strCache>
            </c:strRef>
          </c:cat>
          <c:val>
            <c:numRef>
              <c:f>Blad1!$B$3:$B$14</c:f>
              <c:numCache>
                <c:formatCode>0.00%</c:formatCode>
                <c:ptCount val="12"/>
                <c:pt idx="0">
                  <c:v>7.2499999999999995E-2</c:v>
                </c:pt>
                <c:pt idx="1">
                  <c:v>8.0100000000000005E-2</c:v>
                </c:pt>
                <c:pt idx="2">
                  <c:v>7.3700000000000002E-2</c:v>
                </c:pt>
                <c:pt idx="3">
                  <c:v>6.9099999999999995E-2</c:v>
                </c:pt>
                <c:pt idx="4">
                  <c:v>6.6799999999999998E-2</c:v>
                </c:pt>
                <c:pt idx="5">
                  <c:v>6.9099999999999995E-2</c:v>
                </c:pt>
                <c:pt idx="6">
                  <c:v>6.7100000000000007E-2</c:v>
                </c:pt>
                <c:pt idx="7">
                  <c:v>8.5300000000000001E-2</c:v>
                </c:pt>
                <c:pt idx="8">
                  <c:v>7.1099999999999997E-2</c:v>
                </c:pt>
                <c:pt idx="9">
                  <c:v>7.7899999999999997E-2</c:v>
                </c:pt>
                <c:pt idx="10">
                  <c:v>7.9899999999999999E-2</c:v>
                </c:pt>
                <c:pt idx="11">
                  <c:v>8.5900000000000004E-2</c:v>
                </c:pt>
              </c:numCache>
            </c:numRef>
          </c:val>
          <c:extLst>
            <c:ext xmlns:c16="http://schemas.microsoft.com/office/drawing/2014/chart" uri="{C3380CC4-5D6E-409C-BE32-E72D297353CC}">
              <c16:uniqueId val="{00000000-0EA4-4765-9394-C75715DFA645}"/>
            </c:ext>
          </c:extLst>
        </c:ser>
        <c:dLbls>
          <c:dLblPos val="inEnd"/>
          <c:showLegendKey val="0"/>
          <c:showVal val="1"/>
          <c:showCatName val="0"/>
          <c:showSerName val="0"/>
          <c:showPercent val="0"/>
          <c:showBubbleSize val="0"/>
        </c:dLbls>
        <c:gapWidth val="25"/>
        <c:axId val="801261176"/>
        <c:axId val="801262256"/>
      </c:barChart>
      <c:catAx>
        <c:axId val="801261176"/>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801262256"/>
        <c:crosses val="autoZero"/>
        <c:auto val="1"/>
        <c:lblAlgn val="ctr"/>
        <c:lblOffset val="100"/>
        <c:noMultiLvlLbl val="0"/>
      </c:catAx>
      <c:valAx>
        <c:axId val="801262256"/>
        <c:scaling>
          <c:orientation val="minMax"/>
          <c:min val="0"/>
        </c:scaling>
        <c:delete val="0"/>
        <c:axPos val="l"/>
        <c:numFmt formatCode="0.0%" sourceLinked="0"/>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801261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dLbls>
          <c:showLegendKey val="0"/>
          <c:showVal val="0"/>
          <c:showCatName val="0"/>
          <c:showSerName val="0"/>
          <c:showPercent val="0"/>
          <c:showBubbleSize val="0"/>
        </c:dLbls>
        <c:gapWidth val="219"/>
        <c:overlap val="-27"/>
        <c:axId val="805419672"/>
        <c:axId val="805425072"/>
      </c:barChart>
      <c:catAx>
        <c:axId val="805419672"/>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805425072"/>
        <c:crosses val="autoZero"/>
        <c:auto val="1"/>
        <c:lblAlgn val="ctr"/>
        <c:lblOffset val="100"/>
        <c:noMultiLvlLbl val="0"/>
      </c:catAx>
      <c:valAx>
        <c:axId val="805425072"/>
        <c:scaling>
          <c:orientation val="minMax"/>
        </c:scaling>
        <c:delete val="1"/>
        <c:axPos val="l"/>
        <c:numFmt formatCode="0%" sourceLinked="0"/>
        <c:majorTickMark val="none"/>
        <c:minorTickMark val="none"/>
        <c:tickLblPos val="nextTo"/>
        <c:crossAx val="805419672"/>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03222111799364E-2"/>
          <c:y val="5.2679098565220454E-2"/>
          <c:w val="0.95268237558801372"/>
          <c:h val="0.84987217368340273"/>
        </c:manualLayout>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Blad1!$A$2:$A$14</c:f>
              <c:strCache>
                <c:ptCount val="13"/>
                <c:pt idx="0">
                  <c:v>man</c:v>
                </c:pt>
                <c:pt idx="1">
                  <c:v>vrouw</c:v>
                </c:pt>
                <c:pt idx="3">
                  <c:v>20-25 jr</c:v>
                </c:pt>
                <c:pt idx="4">
                  <c:v>25-30 jr</c:v>
                </c:pt>
                <c:pt idx="5">
                  <c:v>30-35 jr</c:v>
                </c:pt>
                <c:pt idx="6">
                  <c:v>35-40 jr</c:v>
                </c:pt>
                <c:pt idx="7">
                  <c:v>40-45 jr</c:v>
                </c:pt>
                <c:pt idx="8">
                  <c:v>45-50 jr</c:v>
                </c:pt>
                <c:pt idx="9">
                  <c:v>50-55 jr</c:v>
                </c:pt>
                <c:pt idx="10">
                  <c:v>55-60 jr</c:v>
                </c:pt>
                <c:pt idx="11">
                  <c:v>60-65 jr</c:v>
                </c:pt>
                <c:pt idx="12">
                  <c:v>&gt; 65 jr </c:v>
                </c:pt>
              </c:strCache>
            </c:strRef>
          </c:cat>
          <c:val>
            <c:numRef>
              <c:f>Blad1!$B$2:$B$14</c:f>
              <c:numCache>
                <c:formatCode>0.0%</c:formatCode>
                <c:ptCount val="13"/>
                <c:pt idx="0">
                  <c:v>6.9500000000000006E-2</c:v>
                </c:pt>
                <c:pt idx="1">
                  <c:v>7.6499999999999999E-2</c:v>
                </c:pt>
                <c:pt idx="3">
                  <c:v>7.4800000000000005E-2</c:v>
                </c:pt>
                <c:pt idx="4">
                  <c:v>5.1999999999999998E-2</c:v>
                </c:pt>
                <c:pt idx="5">
                  <c:v>9.9199999999999997E-2</c:v>
                </c:pt>
                <c:pt idx="6">
                  <c:v>7.8600000000000003E-2</c:v>
                </c:pt>
                <c:pt idx="7">
                  <c:v>4.9700000000000001E-2</c:v>
                </c:pt>
                <c:pt idx="8">
                  <c:v>6.4000000000000001E-2</c:v>
                </c:pt>
                <c:pt idx="9">
                  <c:v>6.5299999999999997E-2</c:v>
                </c:pt>
                <c:pt idx="10">
                  <c:v>6.6000000000000003E-2</c:v>
                </c:pt>
                <c:pt idx="11">
                  <c:v>0.10589999999999999</c:v>
                </c:pt>
                <c:pt idx="12">
                  <c:v>8.7800000000000003E-2</c:v>
                </c:pt>
              </c:numCache>
            </c:numRef>
          </c:val>
          <c:extLst>
            <c:ext xmlns:c16="http://schemas.microsoft.com/office/drawing/2014/chart" uri="{C3380CC4-5D6E-409C-BE32-E72D297353CC}">
              <c16:uniqueId val="{00000000-3EFC-450F-94BB-AFE70F74016F}"/>
            </c:ext>
          </c:extLst>
        </c:ser>
        <c:dLbls>
          <c:showLegendKey val="0"/>
          <c:showVal val="0"/>
          <c:showCatName val="0"/>
          <c:showSerName val="0"/>
          <c:showPercent val="0"/>
          <c:showBubbleSize val="0"/>
        </c:dLbls>
        <c:gapWidth val="219"/>
        <c:overlap val="-27"/>
        <c:axId val="1124904376"/>
        <c:axId val="1124900416"/>
      </c:barChart>
      <c:catAx>
        <c:axId val="1124904376"/>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124900416"/>
        <c:crosses val="autoZero"/>
        <c:auto val="1"/>
        <c:lblAlgn val="ctr"/>
        <c:lblOffset val="100"/>
        <c:noMultiLvlLbl val="0"/>
      </c:catAx>
      <c:valAx>
        <c:axId val="1124900416"/>
        <c:scaling>
          <c:orientation val="minMax"/>
        </c:scaling>
        <c:delete val="0"/>
        <c:axPos val="l"/>
        <c:numFmt formatCode="0%" sourceLinked="0"/>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124904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1748960210302865"/>
          <c:y val="6.0484920659122317E-2"/>
          <c:w val="0.75003332263717815"/>
          <c:h val="0.54390430625081254"/>
        </c:manualLayout>
      </c:layout>
      <c:barChart>
        <c:barDir val="bar"/>
        <c:grouping val="clustered"/>
        <c:varyColors val="0"/>
        <c:ser>
          <c:idx val="0"/>
          <c:order val="0"/>
          <c:tx>
            <c:strRef>
              <c:f>'MF2'!$B$1</c:f>
              <c:strCache>
                <c:ptCount val="1"/>
              </c:strCache>
            </c:strRef>
          </c:tx>
          <c:spPr>
            <a:solidFill>
              <a:schemeClr val="accent6">
                <a:tint val="65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'MF2'!$A$2:$A$5</c:f>
              <c:numCache>
                <c:formatCode>General</c:formatCode>
                <c:ptCount val="4"/>
                <c:pt idx="0">
                  <c:v>2022</c:v>
                </c:pt>
                <c:pt idx="1">
                  <c:v>2023</c:v>
                </c:pt>
                <c:pt idx="2">
                  <c:v>2024</c:v>
                </c:pt>
                <c:pt idx="3">
                  <c:v>2025</c:v>
                </c:pt>
              </c:numCache>
            </c:numRef>
          </c:cat>
          <c:val>
            <c:numRef>
              <c:f>'MF2'!$B$2:$B$5</c:f>
              <c:numCache>
                <c:formatCode>General</c:formatCode>
                <c:ptCount val="4"/>
              </c:numCache>
            </c:numRef>
          </c:val>
          <c:extLst>
            <c:ext xmlns:c16="http://schemas.microsoft.com/office/drawing/2014/chart" uri="{C3380CC4-5D6E-409C-BE32-E72D297353CC}">
              <c16:uniqueId val="{00000000-1BC0-4F2F-9923-A40701136349}"/>
            </c:ext>
          </c:extLst>
        </c:ser>
        <c:ser>
          <c:idx val="1"/>
          <c:order val="1"/>
          <c:tx>
            <c:strRef>
              <c:f>'MF2'!$C$1</c:f>
              <c:strCache>
                <c:ptCount val="1"/>
                <c:pt idx="0">
                  <c:v>jul-jun</c:v>
                </c:pt>
              </c:strCache>
            </c:strRef>
          </c:tx>
          <c:spPr>
            <a:solidFill>
              <a:schemeClr val="accent6">
                <a:lumMod val="40000"/>
                <a:lumOff val="60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'MF2'!$A$2:$A$5</c:f>
              <c:numCache>
                <c:formatCode>General</c:formatCode>
                <c:ptCount val="4"/>
                <c:pt idx="0">
                  <c:v>2022</c:v>
                </c:pt>
                <c:pt idx="1">
                  <c:v>2023</c:v>
                </c:pt>
                <c:pt idx="2">
                  <c:v>2024</c:v>
                </c:pt>
                <c:pt idx="3">
                  <c:v>2025</c:v>
                </c:pt>
              </c:numCache>
            </c:numRef>
          </c:cat>
          <c:val>
            <c:numRef>
              <c:f>'MF2'!$C$2:$C$5</c:f>
              <c:numCache>
                <c:formatCode>General</c:formatCode>
                <c:ptCount val="4"/>
                <c:pt idx="0">
                  <c:v>0.83</c:v>
                </c:pt>
                <c:pt idx="1">
                  <c:v>0.99</c:v>
                </c:pt>
                <c:pt idx="2">
                  <c:v>1.07</c:v>
                </c:pt>
                <c:pt idx="3">
                  <c:v>0.95</c:v>
                </c:pt>
              </c:numCache>
            </c:numRef>
          </c:val>
          <c:extLst>
            <c:ext xmlns:c16="http://schemas.microsoft.com/office/drawing/2014/chart" uri="{C3380CC4-5D6E-409C-BE32-E72D297353CC}">
              <c16:uniqueId val="{00000001-1BC0-4F2F-9923-A40701136349}"/>
            </c:ext>
          </c:extLst>
        </c:ser>
        <c:ser>
          <c:idx val="2"/>
          <c:order val="2"/>
          <c:tx>
            <c:strRef>
              <c:f>'MF2'!$D$1</c:f>
              <c:strCache>
                <c:ptCount val="1"/>
                <c:pt idx="0">
                  <c:v> jan-dec</c:v>
                </c:pt>
              </c:strCache>
            </c:strRef>
          </c:tx>
          <c:spPr>
            <a:solidFill>
              <a:schemeClr val="accent6">
                <a:shade val="65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'MF2'!$A$2:$A$5</c:f>
              <c:numCache>
                <c:formatCode>General</c:formatCode>
                <c:ptCount val="4"/>
                <c:pt idx="0">
                  <c:v>2022</c:v>
                </c:pt>
                <c:pt idx="1">
                  <c:v>2023</c:v>
                </c:pt>
                <c:pt idx="2">
                  <c:v>2024</c:v>
                </c:pt>
                <c:pt idx="3">
                  <c:v>2025</c:v>
                </c:pt>
              </c:numCache>
            </c:numRef>
          </c:cat>
          <c:val>
            <c:numRef>
              <c:f>'MF2'!$D$2:$D$5</c:f>
              <c:numCache>
                <c:formatCode>General</c:formatCode>
                <c:ptCount val="4"/>
                <c:pt idx="0">
                  <c:v>0.92</c:v>
                </c:pt>
                <c:pt idx="1">
                  <c:v>0.92</c:v>
                </c:pt>
                <c:pt idx="2">
                  <c:v>0.93</c:v>
                </c:pt>
                <c:pt idx="3">
                  <c:v>0.86</c:v>
                </c:pt>
              </c:numCache>
            </c:numRef>
          </c:val>
          <c:extLst>
            <c:ext xmlns:c16="http://schemas.microsoft.com/office/drawing/2014/chart" uri="{C3380CC4-5D6E-409C-BE32-E72D297353CC}">
              <c16:uniqueId val="{00000002-1BC0-4F2F-9923-A40701136349}"/>
            </c:ext>
          </c:extLst>
        </c:ser>
        <c:dLbls>
          <c:dLblPos val="ctr"/>
          <c:showLegendKey val="0"/>
          <c:showVal val="1"/>
          <c:showCatName val="0"/>
          <c:showSerName val="0"/>
          <c:showPercent val="0"/>
          <c:showBubbleSize val="0"/>
        </c:dLbls>
        <c:gapWidth val="50"/>
        <c:axId val="540766880"/>
        <c:axId val="540762568"/>
      </c:barChart>
      <c:catAx>
        <c:axId val="54076688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40762568"/>
        <c:crosses val="autoZero"/>
        <c:auto val="1"/>
        <c:lblAlgn val="ctr"/>
        <c:lblOffset val="100"/>
        <c:noMultiLvlLbl val="0"/>
      </c:catAx>
      <c:valAx>
        <c:axId val="540762568"/>
        <c:scaling>
          <c:orientation val="minMax"/>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40766880"/>
        <c:crosses val="autoZero"/>
        <c:crossBetween val="between"/>
      </c:valAx>
      <c:spPr>
        <a:solidFill>
          <a:schemeClr val="bg1"/>
        </a:solidFill>
        <a:ln>
          <a:noFill/>
        </a:ln>
        <a:effectLst/>
      </c:spPr>
    </c:plotArea>
    <c:legend>
      <c:legendPos val="b"/>
      <c:legendEntry>
        <c:idx val="2"/>
        <c:delete val="1"/>
      </c:legendEntry>
      <c:layout>
        <c:manualLayout>
          <c:xMode val="edge"/>
          <c:yMode val="edge"/>
          <c:x val="0"/>
          <c:y val="0.70459482145694474"/>
          <c:w val="0.93371538713910762"/>
          <c:h val="8.342291648945304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9.5524575060429023E-2"/>
          <c:y val="4.054779705308436E-2"/>
          <c:w val="0.90883120711247034"/>
          <c:h val="0.7384081317679817"/>
        </c:manualLayout>
      </c:layout>
      <c:barChart>
        <c:barDir val="col"/>
        <c:grouping val="stacked"/>
        <c:varyColors val="0"/>
        <c:ser>
          <c:idx val="0"/>
          <c:order val="0"/>
          <c:tx>
            <c:strRef>
              <c:f>Blad1!$B$1</c:f>
              <c:strCache>
                <c:ptCount val="1"/>
                <c:pt idx="0">
                  <c:v>Kort verzuim 1-7 dgn</c:v>
                </c:pt>
              </c:strCache>
            </c:strRef>
          </c:tx>
          <c:spPr>
            <a:solidFill>
              <a:schemeClr val="accent6">
                <a:shade val="53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Blad1!$A$2:$A$4</c:f>
              <c:strCache>
                <c:ptCount val="3"/>
                <c:pt idx="0">
                  <c:v>Bedrijfsvoering</c:v>
                </c:pt>
                <c:pt idx="1">
                  <c:v>Samenleving</c:v>
                </c:pt>
                <c:pt idx="2">
                  <c:v>Stad</c:v>
                </c:pt>
              </c:strCache>
            </c:strRef>
          </c:cat>
          <c:val>
            <c:numRef>
              <c:f>Blad1!$B$2:$B$4</c:f>
              <c:numCache>
                <c:formatCode>0.0%</c:formatCode>
                <c:ptCount val="3"/>
                <c:pt idx="0">
                  <c:v>7.0000000000000001E-3</c:v>
                </c:pt>
                <c:pt idx="1">
                  <c:v>7.0000000000000001E-3</c:v>
                </c:pt>
                <c:pt idx="2">
                  <c:v>7.0000000000000001E-3</c:v>
                </c:pt>
              </c:numCache>
            </c:numRef>
          </c:val>
          <c:extLst>
            <c:ext xmlns:c16="http://schemas.microsoft.com/office/drawing/2014/chart" uri="{C3380CC4-5D6E-409C-BE32-E72D297353CC}">
              <c16:uniqueId val="{00000000-C779-4F02-A115-05381201572C}"/>
            </c:ext>
          </c:extLst>
        </c:ser>
        <c:ser>
          <c:idx val="1"/>
          <c:order val="1"/>
          <c:tx>
            <c:strRef>
              <c:f>Blad1!$C$1</c:f>
              <c:strCache>
                <c:ptCount val="1"/>
                <c:pt idx="0">
                  <c:v>Middellang verzuim 8-42 dgn</c:v>
                </c:pt>
              </c:strCache>
            </c:strRef>
          </c:tx>
          <c:spPr>
            <a:solidFill>
              <a:schemeClr val="accent6">
                <a:shade val="76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Blad1!$A$2:$A$4</c:f>
              <c:strCache>
                <c:ptCount val="3"/>
                <c:pt idx="0">
                  <c:v>Bedrijfsvoering</c:v>
                </c:pt>
                <c:pt idx="1">
                  <c:v>Samenleving</c:v>
                </c:pt>
                <c:pt idx="2">
                  <c:v>Stad</c:v>
                </c:pt>
              </c:strCache>
            </c:strRef>
          </c:cat>
          <c:val>
            <c:numRef>
              <c:f>Blad1!$C$2:$C$4</c:f>
              <c:numCache>
                <c:formatCode>0.0%</c:formatCode>
                <c:ptCount val="3"/>
                <c:pt idx="0">
                  <c:v>4.0000000000000001E-3</c:v>
                </c:pt>
                <c:pt idx="1">
                  <c:v>6.0000000000000001E-3</c:v>
                </c:pt>
                <c:pt idx="2">
                  <c:v>6.0000000000000001E-3</c:v>
                </c:pt>
              </c:numCache>
            </c:numRef>
          </c:val>
          <c:extLst>
            <c:ext xmlns:c16="http://schemas.microsoft.com/office/drawing/2014/chart" uri="{C3380CC4-5D6E-409C-BE32-E72D297353CC}">
              <c16:uniqueId val="{00000001-C779-4F02-A115-05381201572C}"/>
            </c:ext>
          </c:extLst>
        </c:ser>
        <c:ser>
          <c:idx val="2"/>
          <c:order val="2"/>
          <c:tx>
            <c:strRef>
              <c:f>Blad1!$D$1</c:f>
              <c:strCache>
                <c:ptCount val="1"/>
                <c:pt idx="0">
                  <c:v>Lang verzuim 43-365 dgn</c:v>
                </c:pt>
              </c:strCache>
            </c:strRef>
          </c:tx>
          <c:spPr>
            <a:solidFill>
              <a:schemeClr val="accent6">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Blad1!$A$2:$A$4</c:f>
              <c:strCache>
                <c:ptCount val="3"/>
                <c:pt idx="0">
                  <c:v>Bedrijfsvoering</c:v>
                </c:pt>
                <c:pt idx="1">
                  <c:v>Samenleving</c:v>
                </c:pt>
                <c:pt idx="2">
                  <c:v>Stad</c:v>
                </c:pt>
              </c:strCache>
            </c:strRef>
          </c:cat>
          <c:val>
            <c:numRef>
              <c:f>Blad1!$D$2:$D$4</c:f>
              <c:numCache>
                <c:formatCode>0.0%</c:formatCode>
                <c:ptCount val="3"/>
                <c:pt idx="0">
                  <c:v>3.2000000000000001E-2</c:v>
                </c:pt>
                <c:pt idx="1">
                  <c:v>3.6999999999999998E-2</c:v>
                </c:pt>
                <c:pt idx="2">
                  <c:v>4.2000000000000003E-2</c:v>
                </c:pt>
              </c:numCache>
            </c:numRef>
          </c:val>
          <c:extLst>
            <c:ext xmlns:c16="http://schemas.microsoft.com/office/drawing/2014/chart" uri="{C3380CC4-5D6E-409C-BE32-E72D297353CC}">
              <c16:uniqueId val="{00000002-C779-4F02-A115-05381201572C}"/>
            </c:ext>
          </c:extLst>
        </c:ser>
        <c:ser>
          <c:idx val="3"/>
          <c:order val="3"/>
          <c:tx>
            <c:strRef>
              <c:f>Blad1!$E$1</c:f>
              <c:strCache>
                <c:ptCount val="1"/>
                <c:pt idx="0">
                  <c:v>Extra lang verzuim 366-730</c:v>
                </c:pt>
              </c:strCache>
            </c:strRef>
          </c:tx>
          <c:spPr>
            <a:solidFill>
              <a:schemeClr val="accent6">
                <a:tint val="77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Blad1!$A$2:$A$4</c:f>
              <c:strCache>
                <c:ptCount val="3"/>
                <c:pt idx="0">
                  <c:v>Bedrijfsvoering</c:v>
                </c:pt>
                <c:pt idx="1">
                  <c:v>Samenleving</c:v>
                </c:pt>
                <c:pt idx="2">
                  <c:v>Stad</c:v>
                </c:pt>
              </c:strCache>
            </c:strRef>
          </c:cat>
          <c:val>
            <c:numRef>
              <c:f>Blad1!$E$2:$E$4</c:f>
              <c:numCache>
                <c:formatCode>0.0%</c:formatCode>
                <c:ptCount val="3"/>
                <c:pt idx="0">
                  <c:v>1.0999999999999999E-2</c:v>
                </c:pt>
                <c:pt idx="1">
                  <c:v>2.4E-2</c:v>
                </c:pt>
                <c:pt idx="2">
                  <c:v>1.7000000000000001E-2</c:v>
                </c:pt>
              </c:numCache>
            </c:numRef>
          </c:val>
          <c:extLst>
            <c:ext xmlns:c16="http://schemas.microsoft.com/office/drawing/2014/chart" uri="{C3380CC4-5D6E-409C-BE32-E72D297353CC}">
              <c16:uniqueId val="{00000003-C779-4F02-A115-05381201572C}"/>
            </c:ext>
          </c:extLst>
        </c:ser>
        <c:ser>
          <c:idx val="4"/>
          <c:order val="4"/>
          <c:tx>
            <c:strRef>
              <c:f>Blad1!$F$1</c:f>
              <c:strCache>
                <c:ptCount val="1"/>
                <c:pt idx="0">
                  <c:v>Extreem lang verzuin (&gt; 730 dagen)</c:v>
                </c:pt>
              </c:strCache>
            </c:strRef>
          </c:tx>
          <c:spPr>
            <a:solidFill>
              <a:schemeClr val="accent6">
                <a:tint val="54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Blad1!$A$2:$A$4</c:f>
              <c:strCache>
                <c:ptCount val="3"/>
                <c:pt idx="0">
                  <c:v>Bedrijfsvoering</c:v>
                </c:pt>
                <c:pt idx="1">
                  <c:v>Samenleving</c:v>
                </c:pt>
                <c:pt idx="2">
                  <c:v>Stad</c:v>
                </c:pt>
              </c:strCache>
            </c:strRef>
          </c:cat>
          <c:val>
            <c:numRef>
              <c:f>Blad1!$F$2:$F$4</c:f>
              <c:numCache>
                <c:formatCode>0.0%</c:formatCode>
                <c:ptCount val="3"/>
                <c:pt idx="0">
                  <c:v>4.0000000000000001E-3</c:v>
                </c:pt>
                <c:pt idx="1">
                  <c:v>7.0000000000000001E-3</c:v>
                </c:pt>
                <c:pt idx="2">
                  <c:v>5.0000000000000001E-3</c:v>
                </c:pt>
              </c:numCache>
            </c:numRef>
          </c:val>
          <c:extLst>
            <c:ext xmlns:c16="http://schemas.microsoft.com/office/drawing/2014/chart" uri="{C3380CC4-5D6E-409C-BE32-E72D297353CC}">
              <c16:uniqueId val="{00000000-3092-4716-BD39-38F0B54134E5}"/>
            </c:ext>
          </c:extLst>
        </c:ser>
        <c:dLbls>
          <c:dLblPos val="ctr"/>
          <c:showLegendKey val="0"/>
          <c:showVal val="1"/>
          <c:showCatName val="0"/>
          <c:showSerName val="0"/>
          <c:showPercent val="0"/>
          <c:showBubbleSize val="0"/>
        </c:dLbls>
        <c:gapWidth val="50"/>
        <c:overlap val="100"/>
        <c:axId val="540767272"/>
        <c:axId val="540764136"/>
      </c:barChart>
      <c:catAx>
        <c:axId val="540767272"/>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headEnd type="none" w="sm" len="sm"/>
            <a:tailEnd type="none" w="sm" len="sm"/>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540764136"/>
        <c:crosses val="autoZero"/>
        <c:auto val="1"/>
        <c:lblAlgn val="ctr"/>
        <c:lblOffset val="100"/>
        <c:noMultiLvlLbl val="0"/>
      </c:catAx>
      <c:valAx>
        <c:axId val="540764136"/>
        <c:scaling>
          <c:orientation val="minMax"/>
          <c:max val="0.1"/>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0.0%" sourceLinked="1"/>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540767272"/>
        <c:crosses val="autoZero"/>
        <c:crossBetween val="between"/>
      </c:valAx>
      <c:spPr>
        <a:noFill/>
        <a:ln>
          <a:noFill/>
        </a:ln>
        <a:effectLst/>
      </c:spPr>
    </c:plotArea>
    <c:legend>
      <c:legendPos val="b"/>
      <c:layout>
        <c:manualLayout>
          <c:xMode val="edge"/>
          <c:yMode val="edge"/>
          <c:x val="9.1673147947569904E-3"/>
          <c:y val="0.87024734589947583"/>
          <c:w val="0.9370188533157976"/>
          <c:h val="0.129752654100523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'Pagina ZV_VD_1'!$A$12</c:f>
              <c:strCache>
                <c:ptCount val="1"/>
                <c:pt idx="0">
                  <c:v>Domein Bedrijfsvoering</c:v>
                </c:pt>
              </c:strCache>
            </c:strRef>
          </c:tx>
          <c:spPr>
            <a:ln w="28575" cap="rnd">
              <a:solidFill>
                <a:schemeClr val="accent6"/>
              </a:solidFill>
              <a:round/>
            </a:ln>
            <a:effectLst/>
          </c:spPr>
          <c:marker>
            <c:symbol val="none"/>
          </c:marker>
          <c:cat>
            <c:strRef>
              <c:f>'Pagina ZV_VD_1'!$B$11:$M$11</c:f>
              <c:strCache>
                <c:ptCount val="12"/>
                <c:pt idx="0">
                  <c:v>jan.</c:v>
                </c:pt>
                <c:pt idx="1">
                  <c:v>febr</c:v>
                </c:pt>
                <c:pt idx="2">
                  <c:v>mrt</c:v>
                </c:pt>
                <c:pt idx="3">
                  <c:v>april</c:v>
                </c:pt>
                <c:pt idx="4">
                  <c:v>mei</c:v>
                </c:pt>
                <c:pt idx="5">
                  <c:v>juni</c:v>
                </c:pt>
                <c:pt idx="6">
                  <c:v>juli</c:v>
                </c:pt>
                <c:pt idx="7">
                  <c:v>aug</c:v>
                </c:pt>
                <c:pt idx="8">
                  <c:v>sept</c:v>
                </c:pt>
                <c:pt idx="9">
                  <c:v>okt</c:v>
                </c:pt>
                <c:pt idx="10">
                  <c:v>nov</c:v>
                </c:pt>
                <c:pt idx="11">
                  <c:v>dec</c:v>
                </c:pt>
              </c:strCache>
            </c:strRef>
          </c:cat>
          <c:val>
            <c:numRef>
              <c:f>'Pagina ZV_VD_1'!$B$12:$M$12</c:f>
              <c:numCache>
                <c:formatCode>#,##0.00%</c:formatCode>
                <c:ptCount val="12"/>
                <c:pt idx="0">
                  <c:v>5.8680365334999998E-2</c:v>
                </c:pt>
                <c:pt idx="1">
                  <c:v>6.2747540296000007E-2</c:v>
                </c:pt>
                <c:pt idx="2">
                  <c:v>5.4684797051000003E-2</c:v>
                </c:pt>
                <c:pt idx="3">
                  <c:v>4.5016697139E-2</c:v>
                </c:pt>
                <c:pt idx="4">
                  <c:v>4.8899194474999998E-2</c:v>
                </c:pt>
                <c:pt idx="5">
                  <c:v>5.1736364445000002E-2</c:v>
                </c:pt>
                <c:pt idx="6">
                  <c:v>4.8580705363999999E-2</c:v>
                </c:pt>
                <c:pt idx="7">
                  <c:v>4.7046678979000001E-2</c:v>
                </c:pt>
                <c:pt idx="8">
                  <c:v>5.9315901498E-2</c:v>
                </c:pt>
                <c:pt idx="9">
                  <c:v>6.8279050199999997E-2</c:v>
                </c:pt>
                <c:pt idx="10">
                  <c:v>6.2592884279999997E-2</c:v>
                </c:pt>
                <c:pt idx="11">
                  <c:v>7.9271360282999997E-2</c:v>
                </c:pt>
              </c:numCache>
            </c:numRef>
          </c:val>
          <c:smooth val="0"/>
          <c:extLst>
            <c:ext xmlns:c16="http://schemas.microsoft.com/office/drawing/2014/chart" uri="{C3380CC4-5D6E-409C-BE32-E72D297353CC}">
              <c16:uniqueId val="{00000000-7803-4F79-92C2-84FB696CF352}"/>
            </c:ext>
          </c:extLst>
        </c:ser>
        <c:ser>
          <c:idx val="1"/>
          <c:order val="1"/>
          <c:tx>
            <c:strRef>
              <c:f>'Pagina ZV_VD_1'!$A$13</c:f>
              <c:strCache>
                <c:ptCount val="1"/>
                <c:pt idx="0">
                  <c:v>Domein Samenleving</c:v>
                </c:pt>
              </c:strCache>
            </c:strRef>
          </c:tx>
          <c:spPr>
            <a:ln w="28575" cap="rnd">
              <a:solidFill>
                <a:schemeClr val="accent5"/>
              </a:solidFill>
              <a:round/>
            </a:ln>
            <a:effectLst/>
          </c:spPr>
          <c:marker>
            <c:symbol val="none"/>
          </c:marker>
          <c:cat>
            <c:strRef>
              <c:f>'Pagina ZV_VD_1'!$B$11:$M$11</c:f>
              <c:strCache>
                <c:ptCount val="12"/>
                <c:pt idx="0">
                  <c:v>jan.</c:v>
                </c:pt>
                <c:pt idx="1">
                  <c:v>febr</c:v>
                </c:pt>
                <c:pt idx="2">
                  <c:v>mrt</c:v>
                </c:pt>
                <c:pt idx="3">
                  <c:v>april</c:v>
                </c:pt>
                <c:pt idx="4">
                  <c:v>mei</c:v>
                </c:pt>
                <c:pt idx="5">
                  <c:v>juni</c:v>
                </c:pt>
                <c:pt idx="6">
                  <c:v>juli</c:v>
                </c:pt>
                <c:pt idx="7">
                  <c:v>aug</c:v>
                </c:pt>
                <c:pt idx="8">
                  <c:v>sept</c:v>
                </c:pt>
                <c:pt idx="9">
                  <c:v>okt</c:v>
                </c:pt>
                <c:pt idx="10">
                  <c:v>nov</c:v>
                </c:pt>
                <c:pt idx="11">
                  <c:v>dec</c:v>
                </c:pt>
              </c:strCache>
            </c:strRef>
          </c:cat>
          <c:val>
            <c:numRef>
              <c:f>'Pagina ZV_VD_1'!$B$13:$M$13</c:f>
              <c:numCache>
                <c:formatCode>#,##0.00%</c:formatCode>
                <c:ptCount val="12"/>
                <c:pt idx="0">
                  <c:v>7.5499999999999998E-2</c:v>
                </c:pt>
                <c:pt idx="1">
                  <c:v>9.2600000000000002E-2</c:v>
                </c:pt>
                <c:pt idx="2">
                  <c:v>8.8099999999999998E-2</c:v>
                </c:pt>
                <c:pt idx="3">
                  <c:v>7.85E-2</c:v>
                </c:pt>
                <c:pt idx="4">
                  <c:v>7.5616285081999995E-2</c:v>
                </c:pt>
                <c:pt idx="5">
                  <c:v>7.7512088196000001E-2</c:v>
                </c:pt>
                <c:pt idx="6">
                  <c:v>7.3566714847000003E-2</c:v>
                </c:pt>
                <c:pt idx="7">
                  <c:v>7.0090136684000007E-2</c:v>
                </c:pt>
                <c:pt idx="8">
                  <c:v>7.6517602468999996E-2</c:v>
                </c:pt>
                <c:pt idx="9">
                  <c:v>8.1624321210000003E-2</c:v>
                </c:pt>
                <c:pt idx="10">
                  <c:v>8.2810456049999995E-2</c:v>
                </c:pt>
                <c:pt idx="11">
                  <c:v>8.3760232816999999E-2</c:v>
                </c:pt>
              </c:numCache>
            </c:numRef>
          </c:val>
          <c:smooth val="0"/>
          <c:extLst>
            <c:ext xmlns:c16="http://schemas.microsoft.com/office/drawing/2014/chart" uri="{C3380CC4-5D6E-409C-BE32-E72D297353CC}">
              <c16:uniqueId val="{00000001-7803-4F79-92C2-84FB696CF352}"/>
            </c:ext>
          </c:extLst>
        </c:ser>
        <c:ser>
          <c:idx val="2"/>
          <c:order val="2"/>
          <c:tx>
            <c:strRef>
              <c:f>'Pagina ZV_VD_1'!$A$14</c:f>
              <c:strCache>
                <c:ptCount val="1"/>
                <c:pt idx="0">
                  <c:v>Domein Stad</c:v>
                </c:pt>
              </c:strCache>
            </c:strRef>
          </c:tx>
          <c:spPr>
            <a:ln w="28575" cap="rnd">
              <a:solidFill>
                <a:schemeClr val="accent4"/>
              </a:solidFill>
              <a:round/>
            </a:ln>
            <a:effectLst/>
          </c:spPr>
          <c:marker>
            <c:symbol val="none"/>
          </c:marker>
          <c:cat>
            <c:strRef>
              <c:f>'Pagina ZV_VD_1'!$B$11:$M$11</c:f>
              <c:strCache>
                <c:ptCount val="12"/>
                <c:pt idx="0">
                  <c:v>jan.</c:v>
                </c:pt>
                <c:pt idx="1">
                  <c:v>febr</c:v>
                </c:pt>
                <c:pt idx="2">
                  <c:v>mrt</c:v>
                </c:pt>
                <c:pt idx="3">
                  <c:v>april</c:v>
                </c:pt>
                <c:pt idx="4">
                  <c:v>mei</c:v>
                </c:pt>
                <c:pt idx="5">
                  <c:v>juni</c:v>
                </c:pt>
                <c:pt idx="6">
                  <c:v>juli</c:v>
                </c:pt>
                <c:pt idx="7">
                  <c:v>aug</c:v>
                </c:pt>
                <c:pt idx="8">
                  <c:v>sept</c:v>
                </c:pt>
                <c:pt idx="9">
                  <c:v>okt</c:v>
                </c:pt>
                <c:pt idx="10">
                  <c:v>nov</c:v>
                </c:pt>
                <c:pt idx="11">
                  <c:v>dec</c:v>
                </c:pt>
              </c:strCache>
            </c:strRef>
          </c:cat>
          <c:val>
            <c:numRef>
              <c:f>'Pagina ZV_VD_1'!$B$14:$M$14</c:f>
              <c:numCache>
                <c:formatCode>#,##0.00%</c:formatCode>
                <c:ptCount val="12"/>
                <c:pt idx="0">
                  <c:v>7.8137884995999995E-2</c:v>
                </c:pt>
                <c:pt idx="1">
                  <c:v>7.7682593056999996E-2</c:v>
                </c:pt>
                <c:pt idx="2">
                  <c:v>6.8215859372000004E-2</c:v>
                </c:pt>
                <c:pt idx="3">
                  <c:v>7.5833983376000003E-2</c:v>
                </c:pt>
                <c:pt idx="4">
                  <c:v>7.2861220689E-2</c:v>
                </c:pt>
                <c:pt idx="5">
                  <c:v>7.6245553556000004E-2</c:v>
                </c:pt>
                <c:pt idx="6">
                  <c:v>7.3656413269000007E-2</c:v>
                </c:pt>
                <c:pt idx="7">
                  <c:v>7.3170425846999995E-2</c:v>
                </c:pt>
                <c:pt idx="8">
                  <c:v>7.5451185429999998E-2</c:v>
                </c:pt>
                <c:pt idx="9">
                  <c:v>8.14E-2</c:v>
                </c:pt>
                <c:pt idx="10">
                  <c:v>8.5400000000000004E-2</c:v>
                </c:pt>
                <c:pt idx="11">
                  <c:v>8.8599999999999998E-2</c:v>
                </c:pt>
              </c:numCache>
            </c:numRef>
          </c:val>
          <c:smooth val="0"/>
          <c:extLst>
            <c:ext xmlns:c16="http://schemas.microsoft.com/office/drawing/2014/chart" uri="{C3380CC4-5D6E-409C-BE32-E72D297353CC}">
              <c16:uniqueId val="{00000002-7803-4F79-92C2-84FB696CF352}"/>
            </c:ext>
          </c:extLst>
        </c:ser>
        <c:dLbls>
          <c:showLegendKey val="0"/>
          <c:showVal val="0"/>
          <c:showCatName val="0"/>
          <c:showSerName val="0"/>
          <c:showPercent val="0"/>
          <c:showBubbleSize val="0"/>
        </c:dLbls>
        <c:smooth val="0"/>
        <c:axId val="804354192"/>
        <c:axId val="804352752"/>
      </c:lineChart>
      <c:catAx>
        <c:axId val="80435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804352752"/>
        <c:crosses val="autoZero"/>
        <c:auto val="1"/>
        <c:lblAlgn val="ctr"/>
        <c:lblOffset val="100"/>
        <c:noMultiLvlLbl val="0"/>
      </c:catAx>
      <c:valAx>
        <c:axId val="804352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804354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l-NL"/>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withinLinearReversed" id="26">
  <a:schemeClr val="accent6"/>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Reversed" id="26">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0.01903</cdr:x>
      <cdr:y>0.91866</cdr:y>
    </cdr:from>
    <cdr:to>
      <cdr:x>0.97112</cdr:x>
      <cdr:y>0.97211</cdr:y>
    </cdr:to>
    <cdr:sp macro="" textlink="">
      <cdr:nvSpPr>
        <cdr:cNvPr id="2" name="Tekstvak 1">
          <a:extLst xmlns:a="http://schemas.openxmlformats.org/drawingml/2006/main">
            <a:ext uri="{FF2B5EF4-FFF2-40B4-BE49-F238E27FC236}">
              <a16:creationId xmlns:a16="http://schemas.microsoft.com/office/drawing/2014/main" id="{A7FE6614-5922-4A84-9CD2-FF6A51820C68}"/>
            </a:ext>
          </a:extLst>
        </cdr:cNvPr>
        <cdr:cNvSpPr txBox="1"/>
      </cdr:nvSpPr>
      <cdr:spPr>
        <a:xfrm xmlns:a="http://schemas.openxmlformats.org/drawingml/2006/main">
          <a:off x="109818" y="3378743"/>
          <a:ext cx="5495364" cy="1966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l-NL" sz="800" dirty="0"/>
        </a:p>
      </cdr:txBody>
    </cdr:sp>
  </cdr:relSizeAnchor>
</c:userShapes>
</file>

<file path=ppt/drawings/drawing2.xml><?xml version="1.0" encoding="utf-8"?>
<c:userShapes xmlns:c="http://schemas.openxmlformats.org/drawingml/2006/chart">
  <cdr:relSizeAnchor xmlns:cdr="http://schemas.openxmlformats.org/drawingml/2006/chartDrawing">
    <cdr:from>
      <cdr:x>0.86712</cdr:x>
      <cdr:y>0.22926</cdr:y>
    </cdr:from>
    <cdr:to>
      <cdr:x>1</cdr:x>
      <cdr:y>0.3412</cdr:y>
    </cdr:to>
    <cdr:sp macro="" textlink="">
      <cdr:nvSpPr>
        <cdr:cNvPr id="2" name="PIJL-RECHTS 18">
          <a:extLst xmlns:a="http://schemas.openxmlformats.org/drawingml/2006/main">
            <a:ext uri="{FF2B5EF4-FFF2-40B4-BE49-F238E27FC236}">
              <a16:creationId xmlns:a16="http://schemas.microsoft.com/office/drawing/2014/main" id="{BFA7E4F7-F286-44B1-9295-4CECD92DA2C8}"/>
            </a:ext>
          </a:extLst>
        </cdr:cNvPr>
        <cdr:cNvSpPr/>
      </cdr:nvSpPr>
      <cdr:spPr>
        <a:xfrm xmlns:a="http://schemas.openxmlformats.org/drawingml/2006/main">
          <a:off x="4930815" y="714220"/>
          <a:ext cx="755610" cy="348726"/>
        </a:xfrm>
        <a:prstGeom xmlns:a="http://schemas.openxmlformats.org/drawingml/2006/main" prst="rightArrow">
          <a:avLst/>
        </a:prstGeom>
        <a:solidFill xmlns:a="http://schemas.openxmlformats.org/drawingml/2006/main">
          <a:srgbClr val="92D050"/>
        </a:solidFill>
        <a:ln xmlns:a="http://schemas.openxmlformats.org/drawingml/2006/main">
          <a:solidFill>
            <a:schemeClr val="accent6">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nl-NL" dirty="0">
            <a:highlight>
              <a:srgbClr val="008000"/>
            </a:highlight>
          </a:endParaRPr>
        </a:p>
      </cdr:txBody>
    </cdr:sp>
  </cdr:relSizeAnchor>
  <cdr:relSizeAnchor xmlns:cdr="http://schemas.openxmlformats.org/drawingml/2006/chartDrawing">
    <cdr:from>
      <cdr:x>0.03015</cdr:x>
      <cdr:y>0.84723</cdr:y>
    </cdr:from>
    <cdr:to>
      <cdr:x>0.44556</cdr:x>
      <cdr:y>0.93088</cdr:y>
    </cdr:to>
    <cdr:sp macro="" textlink="">
      <cdr:nvSpPr>
        <cdr:cNvPr id="3" name="Tekstvak 2">
          <a:extLst xmlns:a="http://schemas.openxmlformats.org/drawingml/2006/main">
            <a:ext uri="{FF2B5EF4-FFF2-40B4-BE49-F238E27FC236}">
              <a16:creationId xmlns:a16="http://schemas.microsoft.com/office/drawing/2014/main" id="{8459E32A-A956-4B01-8380-0B8E3EDA3FA1}"/>
            </a:ext>
          </a:extLst>
        </cdr:cNvPr>
        <cdr:cNvSpPr txBox="1"/>
      </cdr:nvSpPr>
      <cdr:spPr>
        <a:xfrm xmlns:a="http://schemas.openxmlformats.org/drawingml/2006/main">
          <a:off x="171450" y="2639436"/>
          <a:ext cx="2362200" cy="2605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l-NL" sz="800" dirty="0"/>
        </a:p>
      </cdr:txBody>
    </cdr:sp>
  </cdr:relSizeAnchor>
</c:userShapes>
</file>

<file path=ppt/drawings/drawing3.xml><?xml version="1.0" encoding="utf-8"?>
<c:userShapes xmlns:c="http://schemas.openxmlformats.org/drawingml/2006/chart">
  <cdr:relSizeAnchor xmlns:cdr="http://schemas.openxmlformats.org/drawingml/2006/chartDrawing">
    <cdr:from>
      <cdr:x>0.41878</cdr:x>
      <cdr:y>0.3642</cdr:y>
    </cdr:from>
    <cdr:to>
      <cdr:x>0.58122</cdr:x>
      <cdr:y>0.6358</cdr:y>
    </cdr:to>
    <cdr:sp macro="" textlink="">
      <cdr:nvSpPr>
        <cdr:cNvPr id="2" name="Tekstvak 1">
          <a:extLst xmlns:a="http://schemas.openxmlformats.org/drawingml/2006/main">
            <a:ext uri="{FF2B5EF4-FFF2-40B4-BE49-F238E27FC236}">
              <a16:creationId xmlns:a16="http://schemas.microsoft.com/office/drawing/2014/main" id="{BE04E76D-51D7-743E-3093-54FA07070F46}"/>
            </a:ext>
          </a:extLst>
        </cdr:cNvPr>
        <cdr:cNvSpPr txBox="1"/>
      </cdr:nvSpPr>
      <cdr:spPr>
        <a:xfrm xmlns:a="http://schemas.openxmlformats.org/drawingml/2006/main">
          <a:off x="2357258" y="1226118"/>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l-NL" sz="1100" dirty="0"/>
        </a:p>
      </cdr:txBody>
    </cdr:sp>
  </cdr:relSizeAnchor>
  <cdr:relSizeAnchor xmlns:cdr="http://schemas.openxmlformats.org/drawingml/2006/chartDrawing">
    <cdr:from>
      <cdr:x>0.46049</cdr:x>
      <cdr:y>0</cdr:y>
    </cdr:from>
    <cdr:to>
      <cdr:x>0.72369</cdr:x>
      <cdr:y>0.13208</cdr:y>
    </cdr:to>
    <cdr:sp macro="" textlink="">
      <cdr:nvSpPr>
        <cdr:cNvPr id="3" name="Tekstvak 2">
          <a:extLst xmlns:a="http://schemas.openxmlformats.org/drawingml/2006/main">
            <a:ext uri="{FF2B5EF4-FFF2-40B4-BE49-F238E27FC236}">
              <a16:creationId xmlns:a16="http://schemas.microsoft.com/office/drawing/2014/main" id="{B2FCEFEF-D3F5-B274-F4ED-D6E3DC891359}"/>
            </a:ext>
          </a:extLst>
        </cdr:cNvPr>
        <cdr:cNvSpPr txBox="1"/>
      </cdr:nvSpPr>
      <cdr:spPr>
        <a:xfrm xmlns:a="http://schemas.openxmlformats.org/drawingml/2006/main">
          <a:off x="2592083" y="-3018503"/>
          <a:ext cx="1481531" cy="3849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800" dirty="0"/>
            <a:t>2025</a:t>
          </a:r>
        </a:p>
      </cdr:txBody>
    </cdr:sp>
  </cdr:relSizeAnchor>
</c:userShapes>
</file>

<file path=ppt/drawings/drawing4.xml><?xml version="1.0" encoding="utf-8"?>
<c:userShapes xmlns:c="http://schemas.openxmlformats.org/drawingml/2006/chart">
  <cdr:relSizeAnchor xmlns:cdr="http://schemas.openxmlformats.org/drawingml/2006/chartDrawing">
    <cdr:from>
      <cdr:x>0.43805</cdr:x>
      <cdr:y>0</cdr:y>
    </cdr:from>
    <cdr:to>
      <cdr:x>0.5</cdr:x>
      <cdr:y>0.22114</cdr:y>
    </cdr:to>
    <cdr:sp macro="" textlink="">
      <cdr:nvSpPr>
        <cdr:cNvPr id="2" name="PIJL-RECHTS 18">
          <a:extLst xmlns:a="http://schemas.openxmlformats.org/drawingml/2006/main">
            <a:ext uri="{FF2B5EF4-FFF2-40B4-BE49-F238E27FC236}">
              <a16:creationId xmlns:a16="http://schemas.microsoft.com/office/drawing/2014/main" id="{E4501E86-262B-A60E-55CC-02118167D9AB}"/>
            </a:ext>
          </a:extLst>
        </cdr:cNvPr>
        <cdr:cNvSpPr/>
      </cdr:nvSpPr>
      <cdr:spPr>
        <a:xfrm xmlns:a="http://schemas.openxmlformats.org/drawingml/2006/main" rot="5400000">
          <a:off x="2555041" y="-4189627"/>
          <a:ext cx="568673" cy="375032"/>
        </a:xfrm>
        <a:prstGeom xmlns:a="http://schemas.openxmlformats.org/drawingml/2006/main" prst="rightArrow">
          <a:avLst>
            <a:gd name="adj1" fmla="val 34576"/>
            <a:gd name="adj2" fmla="val 50000"/>
          </a:avLst>
        </a:prstGeom>
        <a:solidFill xmlns:a="http://schemas.openxmlformats.org/drawingml/2006/main">
          <a:schemeClr val="accent6">
            <a:lumMod val="75000"/>
          </a:schemeClr>
        </a:solidFill>
        <a:ln xmlns:a="http://schemas.openxmlformats.org/drawingml/2006/main">
          <a:solidFill>
            <a:schemeClr val="accent6">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nl-NL"/>
          </a:defPPr>
          <a:lvl1pPr marL="0" indent="0" algn="l" defTabSz="914400" rtl="0" eaLnBrk="1" latinLnBrk="0" hangingPunct="1">
            <a:defRPr sz="1100" kern="1200">
              <a:solidFill>
                <a:schemeClr val="lt1"/>
              </a:solidFill>
              <a:latin typeface="+mn-lt"/>
              <a:ea typeface="+mn-ea"/>
              <a:cs typeface="+mn-cs"/>
            </a:defRPr>
          </a:lvl1pPr>
          <a:lvl2pPr marL="457200" indent="0" algn="l" defTabSz="914400" rtl="0" eaLnBrk="1" latinLnBrk="0" hangingPunct="1">
            <a:defRPr sz="1100" kern="1200">
              <a:solidFill>
                <a:schemeClr val="lt1"/>
              </a:solidFill>
              <a:latin typeface="+mn-lt"/>
              <a:ea typeface="+mn-ea"/>
              <a:cs typeface="+mn-cs"/>
            </a:defRPr>
          </a:lvl2pPr>
          <a:lvl3pPr marL="914400" indent="0" algn="l" defTabSz="914400" rtl="0" eaLnBrk="1" latinLnBrk="0" hangingPunct="1">
            <a:defRPr sz="1100" kern="1200">
              <a:solidFill>
                <a:schemeClr val="lt1"/>
              </a:solidFill>
              <a:latin typeface="+mn-lt"/>
              <a:ea typeface="+mn-ea"/>
              <a:cs typeface="+mn-cs"/>
            </a:defRPr>
          </a:lvl3pPr>
          <a:lvl4pPr marL="1371600" indent="0" algn="l" defTabSz="914400" rtl="0" eaLnBrk="1" latinLnBrk="0" hangingPunct="1">
            <a:defRPr sz="1100" kern="1200">
              <a:solidFill>
                <a:schemeClr val="lt1"/>
              </a:solidFill>
              <a:latin typeface="+mn-lt"/>
              <a:ea typeface="+mn-ea"/>
              <a:cs typeface="+mn-cs"/>
            </a:defRPr>
          </a:lvl4pPr>
          <a:lvl5pPr marL="1828800" indent="0" algn="l" defTabSz="914400" rtl="0" eaLnBrk="1" latinLnBrk="0" hangingPunct="1">
            <a:defRPr sz="1100" kern="1200">
              <a:solidFill>
                <a:schemeClr val="lt1"/>
              </a:solidFill>
              <a:latin typeface="+mn-lt"/>
              <a:ea typeface="+mn-ea"/>
              <a:cs typeface="+mn-cs"/>
            </a:defRPr>
          </a:lvl5pPr>
          <a:lvl6pPr marL="2286000" indent="0" algn="l" defTabSz="914400" rtl="0" eaLnBrk="1" latinLnBrk="0" hangingPunct="1">
            <a:defRPr sz="1100" kern="1200">
              <a:solidFill>
                <a:schemeClr val="lt1"/>
              </a:solidFill>
              <a:latin typeface="+mn-lt"/>
              <a:ea typeface="+mn-ea"/>
              <a:cs typeface="+mn-cs"/>
            </a:defRPr>
          </a:lvl6pPr>
          <a:lvl7pPr marL="2743200" indent="0" algn="l" defTabSz="914400" rtl="0" eaLnBrk="1" latinLnBrk="0" hangingPunct="1">
            <a:defRPr sz="1100" kern="1200">
              <a:solidFill>
                <a:schemeClr val="lt1"/>
              </a:solidFill>
              <a:latin typeface="+mn-lt"/>
              <a:ea typeface="+mn-ea"/>
              <a:cs typeface="+mn-cs"/>
            </a:defRPr>
          </a:lvl7pPr>
          <a:lvl8pPr marL="3200400" indent="0" algn="l" defTabSz="914400" rtl="0" eaLnBrk="1" latinLnBrk="0" hangingPunct="1">
            <a:defRPr sz="1100" kern="1200">
              <a:solidFill>
                <a:schemeClr val="lt1"/>
              </a:solidFill>
              <a:latin typeface="+mn-lt"/>
              <a:ea typeface="+mn-ea"/>
              <a:cs typeface="+mn-cs"/>
            </a:defRPr>
          </a:lvl8pPr>
          <a:lvl9pPr marL="3657600" indent="0" algn="l" defTabSz="914400" rtl="0" eaLnBrk="1" latinLnBrk="0" hangingPunct="1">
            <a:defRPr sz="1100" kern="1200">
              <a:solidFill>
                <a:schemeClr val="lt1"/>
              </a:solidFill>
              <a:latin typeface="+mn-lt"/>
              <a:ea typeface="+mn-ea"/>
              <a:cs typeface="+mn-cs"/>
            </a:defRPr>
          </a:lvl9pPr>
        </a:lstStyle>
        <a:p xmlns:a="http://schemas.openxmlformats.org/drawingml/2006/main">
          <a:pPr algn="ctr"/>
          <a:endParaRPr lang="nl-NL" dirty="0">
            <a:highlight>
              <a:srgbClr val="008000"/>
            </a:highligh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45659"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4" y="0"/>
            <a:ext cx="2945659" cy="495348"/>
          </a:xfrm>
          <a:prstGeom prst="rect">
            <a:avLst/>
          </a:prstGeom>
        </p:spPr>
        <p:txBody>
          <a:bodyPr vert="horz" lIns="91440" tIns="45720" rIns="91440" bIns="45720" rtlCol="0"/>
          <a:lstStyle>
            <a:lvl1pPr algn="r">
              <a:defRPr sz="1200"/>
            </a:lvl1pPr>
          </a:lstStyle>
          <a:p>
            <a:fld id="{3467F810-B532-4290-A79C-742BB321284C}" type="datetimeFigureOut">
              <a:rPr lang="nl-NL" smtClean="0"/>
              <a:t>29-7-2026</a:t>
            </a:fld>
            <a:endParaRPr lang="nl-NL"/>
          </a:p>
        </p:txBody>
      </p:sp>
      <p:sp>
        <p:nvSpPr>
          <p:cNvPr id="4" name="Tijdelijke aanduiding voor dia-afbeelding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377318"/>
            <a:ext cx="2945659"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4" y="9377318"/>
            <a:ext cx="2945659" cy="495347"/>
          </a:xfrm>
          <a:prstGeom prst="rect">
            <a:avLst/>
          </a:prstGeom>
        </p:spPr>
        <p:txBody>
          <a:bodyPr vert="horz" lIns="91440" tIns="45720" rIns="91440" bIns="45720" rtlCol="0" anchor="b"/>
          <a:lstStyle>
            <a:lvl1pPr algn="r">
              <a:defRPr sz="1200"/>
            </a:lvl1pPr>
          </a:lstStyle>
          <a:p>
            <a:fld id="{81811324-08CE-458B-9913-B9E2AFAB951D}" type="slidenum">
              <a:rPr lang="nl-NL" smtClean="0"/>
              <a:t>‹nr.›</a:t>
            </a:fld>
            <a:endParaRPr lang="nl-NL"/>
          </a:p>
        </p:txBody>
      </p:sp>
    </p:spTree>
    <p:extLst>
      <p:ext uri="{BB962C8B-B14F-4D97-AF65-F5344CB8AC3E}">
        <p14:creationId xmlns:p14="http://schemas.microsoft.com/office/powerpoint/2010/main" val="1028647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1811324-08CE-458B-9913-B9E2AFAB951D}" type="slidenum">
              <a:rPr lang="nl-NL" smtClean="0"/>
              <a:t>2</a:t>
            </a:fld>
            <a:endParaRPr lang="nl-NL"/>
          </a:p>
        </p:txBody>
      </p:sp>
    </p:spTree>
    <p:extLst>
      <p:ext uri="{BB962C8B-B14F-4D97-AF65-F5344CB8AC3E}">
        <p14:creationId xmlns:p14="http://schemas.microsoft.com/office/powerpoint/2010/main" val="4268338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1811324-08CE-458B-9913-B9E2AFAB951D}" type="slidenum">
              <a:rPr lang="nl-NL" smtClean="0"/>
              <a:t>5</a:t>
            </a:fld>
            <a:endParaRPr lang="nl-NL"/>
          </a:p>
        </p:txBody>
      </p:sp>
    </p:spTree>
    <p:extLst>
      <p:ext uri="{BB962C8B-B14F-4D97-AF65-F5344CB8AC3E}">
        <p14:creationId xmlns:p14="http://schemas.microsoft.com/office/powerpoint/2010/main" val="1181496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1811324-08CE-458B-9913-B9E2AFAB951D}" type="slidenum">
              <a:rPr lang="nl-NL" smtClean="0"/>
              <a:t>6</a:t>
            </a:fld>
            <a:endParaRPr lang="nl-NL"/>
          </a:p>
        </p:txBody>
      </p:sp>
    </p:spTree>
    <p:extLst>
      <p:ext uri="{BB962C8B-B14F-4D97-AF65-F5344CB8AC3E}">
        <p14:creationId xmlns:p14="http://schemas.microsoft.com/office/powerpoint/2010/main" val="168311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1811324-08CE-458B-9913-B9E2AFAB951D}" type="slidenum">
              <a:rPr lang="nl-NL" smtClean="0"/>
              <a:t>7</a:t>
            </a:fld>
            <a:endParaRPr lang="nl-NL"/>
          </a:p>
        </p:txBody>
      </p:sp>
    </p:spTree>
    <p:extLst>
      <p:ext uri="{BB962C8B-B14F-4D97-AF65-F5344CB8AC3E}">
        <p14:creationId xmlns:p14="http://schemas.microsoft.com/office/powerpoint/2010/main" val="2015054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1811324-08CE-458B-9913-B9E2AFAB951D}" type="slidenum">
              <a:rPr lang="nl-NL" smtClean="0"/>
              <a:t>8</a:t>
            </a:fld>
            <a:endParaRPr lang="nl-NL"/>
          </a:p>
        </p:txBody>
      </p:sp>
    </p:spTree>
    <p:extLst>
      <p:ext uri="{BB962C8B-B14F-4D97-AF65-F5344CB8AC3E}">
        <p14:creationId xmlns:p14="http://schemas.microsoft.com/office/powerpoint/2010/main" val="3555182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E2C16DA3-4DDE-4108-8F16-D1B8FEA013B4}" type="datetime1">
              <a:rPr lang="nl-NL" smtClean="0"/>
              <a:t>29-7-2026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3024558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8B69143-CE5F-47B5-BAC6-D771385FFC4F}" type="datetime1">
              <a:rPr lang="nl-NL" smtClean="0"/>
              <a:t>29-7-2026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2057931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8E10659-F942-4E0F-BDED-2EDEC824791B}" type="datetime1">
              <a:rPr lang="nl-NL" smtClean="0"/>
              <a:t>29-7-2026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3810223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6C43270-9F64-4432-8BB0-BF4309945E2F}" type="datetime1">
              <a:rPr lang="nl-NL" smtClean="0"/>
              <a:t>29-7-2026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1621821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65B5972E-0E86-4D13-AA94-0B425888DF9F}" type="datetime1">
              <a:rPr lang="nl-NL" smtClean="0"/>
              <a:t>29-7-2026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608517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0B1DAFB9-A93B-4982-AA46-6F071BAD3889}" type="datetime1">
              <a:rPr lang="nl-NL" smtClean="0"/>
              <a:t>29-7-2026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121948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44B1CB6-1DE1-4B54-B2F0-F6F37C17D2AE}" type="datetime1">
              <a:rPr lang="nl-NL" smtClean="0"/>
              <a:t>29-7-2026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64043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EDB8C0BF-422A-432A-8A16-17870856A900}" type="datetime1">
              <a:rPr lang="nl-NL" smtClean="0"/>
              <a:t>29-7-2026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2574269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83FA296-389B-433B-91E1-422D8F93F900}" type="datetime1">
              <a:rPr lang="nl-NL" smtClean="0"/>
              <a:t>29-7-2026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3679075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4DF6B6E9-64ED-4E35-9D98-0C7AEFC333FC}" type="datetime1">
              <a:rPr lang="nl-NL" smtClean="0"/>
              <a:t>29-7-2026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671029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EA2DC71-C614-4578-92D6-769927F02EA8}" type="datetime1">
              <a:rPr lang="nl-NL" smtClean="0"/>
              <a:t>29-7-2026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990772A-3439-4714-893C-C2ABE3289D4C}" type="slidenum">
              <a:rPr lang="nl-NL" smtClean="0"/>
              <a:t>‹nr.›</a:t>
            </a:fld>
            <a:endParaRPr lang="nl-NL"/>
          </a:p>
        </p:txBody>
      </p:sp>
    </p:spTree>
    <p:extLst>
      <p:ext uri="{BB962C8B-B14F-4D97-AF65-F5344CB8AC3E}">
        <p14:creationId xmlns:p14="http://schemas.microsoft.com/office/powerpoint/2010/main" val="3867462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213D28-ACE2-4B91-9531-702C63F2252E}" type="datetime1">
              <a:rPr lang="nl-NL" smtClean="0"/>
              <a:t>29-7-2026</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90772A-3439-4714-893C-C2ABE3289D4C}" type="slidenum">
              <a:rPr lang="nl-NL" smtClean="0"/>
              <a:t>‹nr.›</a:t>
            </a:fld>
            <a:endParaRPr lang="nl-NL"/>
          </a:p>
        </p:txBody>
      </p:sp>
    </p:spTree>
    <p:extLst>
      <p:ext uri="{BB962C8B-B14F-4D97-AF65-F5344CB8AC3E}">
        <p14:creationId xmlns:p14="http://schemas.microsoft.com/office/powerpoint/2010/main" val="3638749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nl/url?sa=i&amp;rct=j&amp;q=&amp;esrc=s&amp;source=images&amp;cd=&amp;cad=rja&amp;uact=8&amp;ved=2ahUKEwiiipuP1c_YAhWQbVAKHWHZBmsQjRx6BAgAEAY&amp;url=https://zinziz.nl/dt_logos/logo-heerlen/&amp;psig=AOvVaw2knLfHGAjWJfqYd0nao0mV&amp;ust=151575165674518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erelateerde afbeelding">
            <a:hlinkClick r:id="rId2"/>
          </p:cNvPr>
          <p:cNvPicPr/>
          <p:nvPr/>
        </p:nvPicPr>
        <p:blipFill>
          <a:blip r:embed="rId3">
            <a:duotone>
              <a:srgbClr val="9BBB59">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81780" y="112644"/>
            <a:ext cx="7403691" cy="2532233"/>
          </a:xfrm>
          <a:prstGeom prst="rect">
            <a:avLst/>
          </a:prstGeom>
          <a:noFill/>
          <a:ln>
            <a:noFill/>
          </a:ln>
        </p:spPr>
      </p:pic>
      <p:sp>
        <p:nvSpPr>
          <p:cNvPr id="3" name="Tijdelijke aanduiding voor inhoud 2"/>
          <p:cNvSpPr>
            <a:spLocks noGrp="1"/>
          </p:cNvSpPr>
          <p:nvPr>
            <p:ph idx="1"/>
          </p:nvPr>
        </p:nvSpPr>
        <p:spPr>
          <a:xfrm>
            <a:off x="560439" y="1917290"/>
            <a:ext cx="10562631" cy="4719484"/>
          </a:xfrm>
        </p:spPr>
        <p:txBody>
          <a:bodyPr>
            <a:noAutofit/>
          </a:bodyPr>
          <a:lstStyle/>
          <a:p>
            <a:pPr marL="0" indent="0">
              <a:buNone/>
            </a:pPr>
            <a:endParaRPr lang="nl-NL" sz="1400" dirty="0"/>
          </a:p>
          <a:p>
            <a:pPr marL="0" indent="0">
              <a:buNone/>
            </a:pPr>
            <a:r>
              <a:rPr lang="nl-NL" sz="3600" dirty="0"/>
              <a:t>Managementletter Welzijn en Gezondheid</a:t>
            </a:r>
          </a:p>
          <a:p>
            <a:pPr marL="0" indent="0">
              <a:buNone/>
            </a:pPr>
            <a:r>
              <a:rPr lang="nl-NL" sz="3600" dirty="0"/>
              <a:t>Kalenderjaar 2025</a:t>
            </a:r>
            <a:endParaRPr lang="nl-NL" sz="1400" dirty="0">
              <a:solidFill>
                <a:prstClr val="black"/>
              </a:solidFill>
              <a:ea typeface="Verdana" panose="020B0604030504040204" pitchFamily="34" charset="0"/>
              <a:cs typeface="Verdana" panose="020B0604030504040204" pitchFamily="34" charset="0"/>
            </a:endParaRPr>
          </a:p>
          <a:p>
            <a:pPr marL="0" lvl="0" indent="0">
              <a:buNone/>
            </a:pPr>
            <a:endParaRPr lang="nl-NL" sz="1400" dirty="0">
              <a:solidFill>
                <a:prstClr val="black"/>
              </a:solidFill>
              <a:ea typeface="Verdana" panose="020B0604030504040204" pitchFamily="34" charset="0"/>
              <a:cs typeface="Verdana" panose="020B0604030504040204" pitchFamily="34" charset="0"/>
            </a:endParaRPr>
          </a:p>
          <a:p>
            <a:pPr marL="0" lvl="0" indent="0">
              <a:buNone/>
            </a:pPr>
            <a:endParaRPr lang="nl-NL" sz="1400" dirty="0">
              <a:solidFill>
                <a:prstClr val="black"/>
              </a:solidFill>
              <a:ea typeface="Verdana" panose="020B0604030504040204" pitchFamily="34" charset="0"/>
              <a:cs typeface="Verdana" panose="020B0604030504040204" pitchFamily="34" charset="0"/>
            </a:endParaRPr>
          </a:p>
          <a:p>
            <a:pPr marL="0" lvl="0" indent="0">
              <a:buNone/>
            </a:pPr>
            <a:endParaRPr lang="nl-NL" sz="1400" dirty="0">
              <a:solidFill>
                <a:prstClr val="black"/>
              </a:solidFill>
              <a:ea typeface="Verdana" panose="020B0604030504040204" pitchFamily="34" charset="0"/>
              <a:cs typeface="Verdana" panose="020B0604030504040204" pitchFamily="34" charset="0"/>
            </a:endParaRPr>
          </a:p>
          <a:p>
            <a:pPr marL="0" lvl="0" indent="0">
              <a:buNone/>
            </a:pPr>
            <a:r>
              <a:rPr lang="nl-NL" sz="1400" dirty="0">
                <a:solidFill>
                  <a:prstClr val="black"/>
                </a:solidFill>
                <a:ea typeface="Verdana" panose="020B0604030504040204" pitchFamily="34" charset="0"/>
                <a:cs typeface="Verdana" panose="020B0604030504040204" pitchFamily="34" charset="0"/>
              </a:rPr>
              <a:t> </a:t>
            </a:r>
          </a:p>
          <a:p>
            <a:pPr marL="0" lvl="0" indent="0">
              <a:buNone/>
            </a:pPr>
            <a:endParaRPr lang="nl-NL" sz="1400" dirty="0">
              <a:solidFill>
                <a:prstClr val="black"/>
              </a:solidFill>
              <a:ea typeface="Verdana" panose="020B0604030504040204" pitchFamily="34" charset="0"/>
              <a:cs typeface="Verdana" panose="020B0604030504040204" pitchFamily="34" charset="0"/>
            </a:endParaRPr>
          </a:p>
          <a:p>
            <a:pPr marL="0" lvl="0" indent="0">
              <a:buNone/>
            </a:pPr>
            <a:r>
              <a:rPr lang="nl-NL" sz="1400" dirty="0">
                <a:solidFill>
                  <a:srgbClr val="92D050"/>
                </a:solidFill>
                <a:ea typeface="Verdana" panose="020B0604030504040204" pitchFamily="34" charset="0"/>
                <a:cs typeface="Verdana" panose="020B0604030504040204" pitchFamily="34" charset="0"/>
              </a:rPr>
              <a:t> </a:t>
            </a:r>
          </a:p>
          <a:p>
            <a:pPr marL="0" indent="0">
              <a:buNone/>
            </a:pPr>
            <a:endParaRPr lang="nl-NL" sz="1400" dirty="0"/>
          </a:p>
          <a:p>
            <a:pPr marL="0" indent="0">
              <a:buNone/>
            </a:pPr>
            <a:endParaRPr lang="nl-NL" sz="1400" dirty="0"/>
          </a:p>
        </p:txBody>
      </p:sp>
    </p:spTree>
    <p:extLst>
      <p:ext uri="{BB962C8B-B14F-4D97-AF65-F5344CB8AC3E}">
        <p14:creationId xmlns:p14="http://schemas.microsoft.com/office/powerpoint/2010/main" val="1233371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BE7C7A41-3752-A372-5DCE-14BC12340D3C}"/>
              </a:ext>
            </a:extLst>
          </p:cNvPr>
          <p:cNvSpPr/>
          <p:nvPr/>
        </p:nvSpPr>
        <p:spPr>
          <a:xfrm>
            <a:off x="0" y="501314"/>
            <a:ext cx="12313920" cy="3795384"/>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dirty="0">
              <a:solidFill>
                <a:schemeClr val="tx1"/>
              </a:solidFill>
            </a:endParaRPr>
          </a:p>
        </p:txBody>
      </p:sp>
      <p:sp>
        <p:nvSpPr>
          <p:cNvPr id="2" name="Titel 1">
            <a:extLst>
              <a:ext uri="{FF2B5EF4-FFF2-40B4-BE49-F238E27FC236}">
                <a16:creationId xmlns:a16="http://schemas.microsoft.com/office/drawing/2014/main" id="{E117E23D-B142-942F-7B31-1F893934B853}"/>
              </a:ext>
            </a:extLst>
          </p:cNvPr>
          <p:cNvSpPr>
            <a:spLocks noGrp="1"/>
          </p:cNvSpPr>
          <p:nvPr>
            <p:ph type="title"/>
          </p:nvPr>
        </p:nvSpPr>
        <p:spPr>
          <a:xfrm>
            <a:off x="0" y="5829"/>
            <a:ext cx="11353800" cy="495487"/>
          </a:xfrm>
        </p:spPr>
        <p:txBody>
          <a:bodyPr>
            <a:normAutofit/>
          </a:bodyPr>
          <a:lstStyle/>
          <a:p>
            <a:r>
              <a:rPr lang="nl-NL" sz="2200" b="1" dirty="0">
                <a:latin typeface="Verdana" panose="020B0604030504040204" pitchFamily="34" charset="0"/>
                <a:ea typeface="Verdana" panose="020B0604030504040204" pitchFamily="34" charset="0"/>
              </a:rPr>
              <a:t>Omschrijving van rollen &amp; taken leden Welzijn &amp; Gezondheid</a:t>
            </a:r>
            <a:endParaRPr lang="nl-NL" sz="2200" dirty="0"/>
          </a:p>
        </p:txBody>
      </p:sp>
      <p:sp>
        <p:nvSpPr>
          <p:cNvPr id="3" name="Tijdelijke aanduiding voor inhoud 2">
            <a:extLst>
              <a:ext uri="{FF2B5EF4-FFF2-40B4-BE49-F238E27FC236}">
                <a16:creationId xmlns:a16="http://schemas.microsoft.com/office/drawing/2014/main" id="{50674001-DC47-E922-9A18-5089DAC2B1EC}"/>
              </a:ext>
            </a:extLst>
          </p:cNvPr>
          <p:cNvSpPr>
            <a:spLocks noGrp="1"/>
          </p:cNvSpPr>
          <p:nvPr>
            <p:ph idx="1"/>
          </p:nvPr>
        </p:nvSpPr>
        <p:spPr>
          <a:xfrm>
            <a:off x="0" y="501314"/>
            <a:ext cx="12191999" cy="6356686"/>
          </a:xfrm>
        </p:spPr>
        <p:txBody>
          <a:bodyPr>
            <a:noAutofit/>
          </a:bodyPr>
          <a:lstStyle/>
          <a:p>
            <a:pPr marL="0" lvl="0" indent="0" algn="just">
              <a:lnSpc>
                <a:spcPct val="100000"/>
              </a:lnSpc>
              <a:spcAft>
                <a:spcPts val="800"/>
              </a:spcAft>
              <a:buSzPts val="1100"/>
              <a:buNone/>
              <a:tabLst>
                <a:tab pos="180340" algn="l"/>
                <a:tab pos="540385" algn="l"/>
                <a:tab pos="900430" algn="l"/>
                <a:tab pos="1260475" algn="l"/>
              </a:tabLst>
            </a:pPr>
            <a:r>
              <a:rPr lang="nl-NL" sz="1100" b="1" dirty="0">
                <a:effectLst/>
                <a:latin typeface="Verdana" panose="020B0604030504040204" pitchFamily="34" charset="0"/>
                <a:ea typeface="Verdana" panose="020B0604030504040204" pitchFamily="34" charset="0"/>
                <a:cs typeface="Calibri" panose="020F0502020204030204" pitchFamily="34" charset="0"/>
              </a:rPr>
              <a:t>Bedrijfsarts (BA): </a:t>
            </a:r>
            <a:r>
              <a:rPr lang="nl-NL" sz="1100" dirty="0">
                <a:effectLst/>
                <a:latin typeface="Verdana" panose="020B0604030504040204" pitchFamily="34" charset="0"/>
                <a:ea typeface="Verdana" panose="020B0604030504040204" pitchFamily="34" charset="0"/>
                <a:cs typeface="Calibri" panose="020F0502020204030204" pitchFamily="34" charset="0"/>
              </a:rPr>
              <a:t>een bedrijfsarts is een geneeskundig specialist op het gebied van arbeid en gezondheid die werkt voor de Arbodienst. De bedrijfsarts zet zich zowel preventief als curatief in. Hij beoordeelt in het kader van het verzuimproces, de mogelijkheden en beperkingen, de mate van arbeidsongeschiktheid, verbetermogelijkheden en geeft een prognose. Tevens kan de bedrijfsarts aanbevelingen doen voor werk(plek)aanpassingen. Hij is verantwoordelijk voor de taakuitvoering van de praktijkondersteuner bedrijfsarts.</a:t>
            </a:r>
            <a:endParaRPr lang="nl-NL" sz="11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lgn="just">
              <a:lnSpc>
                <a:spcPct val="100000"/>
              </a:lnSpc>
              <a:spcAft>
                <a:spcPts val="800"/>
              </a:spcAft>
              <a:buNone/>
              <a:tabLst>
                <a:tab pos="180340" algn="l"/>
                <a:tab pos="540385" algn="l"/>
                <a:tab pos="900430" algn="l"/>
                <a:tab pos="1260475" algn="l"/>
              </a:tabLst>
            </a:pPr>
            <a:r>
              <a:rPr lang="nl-NL" sz="1100" b="1" dirty="0">
                <a:effectLst/>
                <a:latin typeface="Verdana" panose="020B0604030504040204" pitchFamily="34" charset="0"/>
                <a:ea typeface="Verdana" panose="020B0604030504040204" pitchFamily="34" charset="0"/>
                <a:cs typeface="Calibri" panose="020F0502020204030204" pitchFamily="34" charset="0"/>
              </a:rPr>
              <a:t>Praktijkondersteuner Bedrijfsarts (POB): </a:t>
            </a:r>
            <a:r>
              <a:rPr lang="nl-NL" sz="1100" dirty="0">
                <a:effectLst/>
                <a:latin typeface="Verdana" panose="020B0604030504040204" pitchFamily="34" charset="0"/>
                <a:ea typeface="Verdana" panose="020B0604030504040204" pitchFamily="34" charset="0"/>
                <a:cs typeface="Calibri" panose="020F0502020204030204" pitchFamily="34" charset="0"/>
              </a:rPr>
              <a:t>de praktijkondersteuner bedrijfsarts werkt met gedelegeerde taken van een bedrijfsarts. Er is sprake van een beperkte zelfstandigheid in de taakuitoefening. </a:t>
            </a:r>
            <a:endParaRPr lang="nl-NL" sz="1100" dirty="0">
              <a:latin typeface="Verdana" panose="020B0604030504040204" pitchFamily="34" charset="0"/>
              <a:ea typeface="Verdana" panose="020B0604030504040204" pitchFamily="34" charset="0"/>
              <a:cs typeface="Times New Roman" panose="02020603050405020304" pitchFamily="18" charset="0"/>
            </a:endParaRPr>
          </a:p>
          <a:p>
            <a:pPr marL="0" indent="0" algn="just">
              <a:lnSpc>
                <a:spcPct val="100000"/>
              </a:lnSpc>
              <a:spcAft>
                <a:spcPts val="800"/>
              </a:spcAft>
              <a:buNone/>
              <a:tabLst>
                <a:tab pos="180340" algn="l"/>
                <a:tab pos="540385" algn="l"/>
                <a:tab pos="900430" algn="l"/>
                <a:tab pos="1260475" algn="l"/>
              </a:tabLst>
            </a:pPr>
            <a:r>
              <a:rPr lang="nl-NL" sz="1100" b="1" dirty="0">
                <a:latin typeface="Verdana" panose="020B0604030504040204" pitchFamily="34" charset="0"/>
                <a:ea typeface="Verdana" panose="020B0604030504040204" pitchFamily="34" charset="0"/>
              </a:rPr>
              <a:t>Bedrijfsmaatschappelijk Werk (BMW):</a:t>
            </a:r>
            <a:r>
              <a:rPr lang="nl-NL" sz="1100" b="0" i="0" dirty="0">
                <a:effectLst/>
                <a:latin typeface="Verdana" panose="020B0604030504040204" pitchFamily="34" charset="0"/>
                <a:ea typeface="Verdana" panose="020B0604030504040204" pitchFamily="34" charset="0"/>
              </a:rPr>
              <a:t> </a:t>
            </a:r>
            <a:r>
              <a:rPr lang="nl-NL" sz="1100" dirty="0">
                <a:latin typeface="Verdana" panose="020B0604030504040204" pitchFamily="34" charset="0"/>
                <a:ea typeface="Verdana" panose="020B0604030504040204" pitchFamily="34" charset="0"/>
                <a:cs typeface="Calibri" panose="020F0502020204030204" pitchFamily="34" charset="0"/>
              </a:rPr>
              <a:t>verzorgt de opvang en ondersteuning van medewerkers op vele terreinen, zowel preventief als curatief, middels bv. diagnostiek, psychosociale hulpverlening en advies en verwijzing, maar ook de organisatie middels consultatie en advies over werk- en privé gerelateerde problematieken, thematische trainingen en begeleiding bij re-integratietrajecten.</a:t>
            </a:r>
          </a:p>
          <a:p>
            <a:pPr marL="0" indent="0" algn="just">
              <a:lnSpc>
                <a:spcPct val="100000"/>
              </a:lnSpc>
              <a:spcAft>
                <a:spcPts val="800"/>
              </a:spcAft>
              <a:buNone/>
              <a:tabLst>
                <a:tab pos="180340" algn="l"/>
                <a:tab pos="540385" algn="l"/>
                <a:tab pos="900430" algn="l"/>
                <a:tab pos="1260475" algn="l"/>
              </a:tabLst>
            </a:pPr>
            <a:r>
              <a:rPr lang="nl-NL" sz="1100" b="1" dirty="0">
                <a:latin typeface="Verdana" panose="020B0604030504040204" pitchFamily="34" charset="0"/>
                <a:ea typeface="Verdana" panose="020B0604030504040204" pitchFamily="34" charset="0"/>
                <a:cs typeface="Calibri" panose="020F0502020204030204" pitchFamily="34" charset="0"/>
              </a:rPr>
              <a:t>Preventiemedewerker (PM)</a:t>
            </a:r>
            <a:r>
              <a:rPr lang="nl-NL" sz="1100" dirty="0">
                <a:latin typeface="Verdana" panose="020B0604030504040204" pitchFamily="34" charset="0"/>
                <a:ea typeface="Verdana" panose="020B0604030504040204" pitchFamily="34" charset="0"/>
                <a:cs typeface="Calibri" panose="020F0502020204030204" pitchFamily="34" charset="0"/>
              </a:rPr>
              <a:t>: adviseert en zorgt voor de uitvoering van maatregelen gericht op de veiligheid en gezondheid binnen de organisatie. De drie wettelijke taken van een PM zijn: (1) Het (mede) opstellen en uitvoeren van de risico-inventarisatie-en -evaluatie (RI&amp;E), (2) het adviseren en nauw samenwerken met de OR over de te nemen maatregelen voor een goed arbeidsomstandighedenbeleid en (3) deze maatregelen (mede) uitvoeren. De preventiemedewerker is ook Arbo-coördinator, coördinator agressie en geweld en hoofd bedrijfshulpverlening.</a:t>
            </a:r>
          </a:p>
          <a:p>
            <a:pPr marL="0" indent="0" algn="just">
              <a:lnSpc>
                <a:spcPct val="100000"/>
              </a:lnSpc>
              <a:spcAft>
                <a:spcPts val="800"/>
              </a:spcAft>
              <a:buNone/>
              <a:tabLst>
                <a:tab pos="180340" algn="l"/>
                <a:tab pos="540385" algn="l"/>
                <a:tab pos="900430" algn="l"/>
                <a:tab pos="1260475" algn="l"/>
              </a:tabLst>
            </a:pPr>
            <a:r>
              <a:rPr lang="nl-NL" sz="1100" b="1" dirty="0">
                <a:latin typeface="Verdana" panose="020B0604030504040204" pitchFamily="34" charset="0"/>
                <a:ea typeface="Verdana" panose="020B0604030504040204" pitchFamily="34" charset="0"/>
              </a:rPr>
              <a:t>Vertrouwenspersonen (VP):</a:t>
            </a:r>
            <a:r>
              <a:rPr lang="nl-NL" sz="1100" dirty="0">
                <a:latin typeface="Verdana" panose="020B0604030504040204" pitchFamily="34" charset="0"/>
                <a:ea typeface="Verdana" panose="020B0604030504040204" pitchFamily="34" charset="0"/>
                <a:cs typeface="Calibri" panose="020F0502020204030204" pitchFamily="34" charset="0"/>
              </a:rPr>
              <a:t> Bij ongewenste omgangsvormen en integriteitkwesties kunnen medewerkers terecht bij de vertrouwenspersonen van de gemeente. Deze medewerkers hebben drie taken: (1) opvang en begeleiding, (2) voorlichten en informeren en signaleren en (3) gevraagd en ongevraagd adviseren van het management. </a:t>
            </a:r>
          </a:p>
          <a:p>
            <a:pPr marL="0" indent="0" algn="just">
              <a:lnSpc>
                <a:spcPct val="100000"/>
              </a:lnSpc>
              <a:spcAft>
                <a:spcPts val="800"/>
              </a:spcAft>
              <a:buNone/>
              <a:tabLst>
                <a:tab pos="180340" algn="l"/>
                <a:tab pos="540385" algn="l"/>
                <a:tab pos="900430" algn="l"/>
                <a:tab pos="1260475" algn="l"/>
              </a:tabLst>
            </a:pPr>
            <a:r>
              <a:rPr lang="nl-NL" sz="1100" b="1" dirty="0">
                <a:latin typeface="Verdana" panose="020B0604030504040204" pitchFamily="34" charset="0"/>
                <a:ea typeface="Verdana" panose="020B0604030504040204" pitchFamily="34" charset="0"/>
              </a:rPr>
              <a:t>Loopbaancoaches: </a:t>
            </a:r>
            <a:r>
              <a:rPr lang="nl-NL" sz="1100" dirty="0">
                <a:latin typeface="Verdana" panose="020B0604030504040204" pitchFamily="34" charset="0"/>
                <a:ea typeface="Verdana" panose="020B0604030504040204" pitchFamily="34" charset="0"/>
                <a:cs typeface="Calibri" panose="020F0502020204030204" pitchFamily="34" charset="0"/>
              </a:rPr>
              <a:t>zijn voor alle medewerkers beschikbaar die een vraag hebben op het gebied van hun werk/loopbaan. Vrijblijvend kan er een gesprek worden aangevraagd om samen te bepalen welke ondersteuning wenselijk is. Het is ook mogelijk dat medewerkers worden doorverwezen door de teamleider, P&amp;O-adviseur of bedrijfsmaatschappelijk werk. De ondersteuning is altijd maatwerk en varieert van loopbaanonderzoek tot coaching. Ook de balans tussen werk en privé wordt bekeken. Het doel is om medewerkers zo gezond mogelijk op de best passende werkplek te houden of te brengen</a:t>
            </a:r>
            <a:r>
              <a:rPr lang="nl-NL" sz="1100" b="0" i="0" u="none" strike="noStrike" baseline="0" dirty="0">
                <a:latin typeface="Verdana" panose="020B0604030504040204" pitchFamily="34" charset="0"/>
                <a:ea typeface="Verdana" panose="020B0604030504040204" pitchFamily="34" charset="0"/>
              </a:rPr>
              <a:t>. </a:t>
            </a:r>
            <a:endParaRPr lang="nl-NL" sz="1100" dirty="0">
              <a:latin typeface="Verdana" panose="020B0604030504040204" pitchFamily="34" charset="0"/>
              <a:ea typeface="Verdana" panose="020B0604030504040204" pitchFamily="34" charset="0"/>
              <a:cs typeface="Calibri" panose="020F0502020204030204" pitchFamily="34" charset="0"/>
            </a:endParaRPr>
          </a:p>
          <a:p>
            <a:pPr marL="0" indent="0" algn="just">
              <a:lnSpc>
                <a:spcPct val="100000"/>
              </a:lnSpc>
              <a:buNone/>
            </a:pPr>
            <a:r>
              <a:rPr lang="nl-NL" sz="1100" b="1" dirty="0">
                <a:latin typeface="Verdana" panose="020B0604030504040204" pitchFamily="34" charset="0"/>
                <a:ea typeface="Verdana" panose="020B0604030504040204" pitchFamily="34" charset="0"/>
                <a:cs typeface="Calibri" panose="020F0502020204030204" pitchFamily="34" charset="0"/>
              </a:rPr>
              <a:t>Medewerker vitaliteit</a:t>
            </a:r>
            <a:r>
              <a:rPr lang="nl-NL" sz="1100" dirty="0">
                <a:latin typeface="Verdana" panose="020B0604030504040204" pitchFamily="34" charset="0"/>
                <a:ea typeface="Verdana" panose="020B0604030504040204" pitchFamily="34" charset="0"/>
                <a:cs typeface="Calibri" panose="020F0502020204030204" pitchFamily="34" charset="0"/>
              </a:rPr>
              <a:t>: opzetten en onderhouden </a:t>
            </a:r>
            <a:r>
              <a:rPr lang="nl-NL" sz="1100" dirty="0" err="1">
                <a:latin typeface="Verdana" panose="020B0604030504040204" pitchFamily="34" charset="0"/>
                <a:ea typeface="Verdana" panose="020B0604030504040204" pitchFamily="34" charset="0"/>
                <a:cs typeface="Calibri" panose="020F0502020204030204" pitchFamily="34" charset="0"/>
              </a:rPr>
              <a:t>VitKnip</a:t>
            </a:r>
            <a:r>
              <a:rPr lang="nl-NL" sz="1100" dirty="0">
                <a:latin typeface="Verdana" panose="020B0604030504040204" pitchFamily="34" charset="0"/>
                <a:ea typeface="Verdana" panose="020B0604030504040204" pitchFamily="34" charset="0"/>
                <a:cs typeface="Calibri" panose="020F0502020204030204" pitchFamily="34" charset="0"/>
              </a:rPr>
              <a:t>.</a:t>
            </a:r>
          </a:p>
          <a:p>
            <a:pPr marL="0" indent="0">
              <a:lnSpc>
                <a:spcPts val="1300"/>
              </a:lnSpc>
              <a:buNone/>
            </a:pPr>
            <a:r>
              <a:rPr lang="nl-NL" sz="1100" b="1" dirty="0">
                <a:latin typeface="Verdana" panose="020B0604030504040204" pitchFamily="34" charset="0"/>
                <a:ea typeface="Verdana" panose="020B0604030504040204" pitchFamily="34" charset="0"/>
                <a:cs typeface="Calibri" panose="020F0502020204030204" pitchFamily="34" charset="0"/>
              </a:rPr>
              <a:t>Themaregisseur duurzame inzetbaarheid:</a:t>
            </a:r>
            <a:r>
              <a:rPr lang="nl-NL" sz="1100" b="1" dirty="0">
                <a:solidFill>
                  <a:srgbClr val="FF0000"/>
                </a:solidFill>
                <a:latin typeface="Verdana" panose="020B0604030504040204" pitchFamily="34" charset="0"/>
                <a:ea typeface="Verdana" panose="020B0604030504040204" pitchFamily="34" charset="0"/>
                <a:cs typeface="Calibri" panose="020F0502020204030204" pitchFamily="34" charset="0"/>
              </a:rPr>
              <a:t> </a:t>
            </a:r>
            <a:r>
              <a:rPr lang="nl-NL" sz="1100" dirty="0">
                <a:effectLst/>
                <a:latin typeface="Verdana" panose="020B0604030504040204" pitchFamily="34" charset="0"/>
                <a:ea typeface="Aptos" panose="020B0004020202020204" pitchFamily="34" charset="0"/>
                <a:cs typeface="Aptos" panose="020B0004020202020204" pitchFamily="34" charset="0"/>
              </a:rPr>
              <a:t>Ontwikkelt een visie op het thema duurzame inzetbaarheid die aansluit bij de organisatievisie. Voert regie op uitvoering, voortgang en kwaliteit, stuurt op de totstandkoming en resultaat van nieuw beleid en/of instrumenten, bewaakt kwaliteit en rendement en rapporteert dan wel adviseert hierover aan management en directie.</a:t>
            </a:r>
          </a:p>
          <a:p>
            <a:pPr marL="0" indent="0" algn="just">
              <a:lnSpc>
                <a:spcPct val="100000"/>
              </a:lnSpc>
              <a:buNone/>
            </a:pPr>
            <a:r>
              <a:rPr lang="nl-NL" sz="1100" b="1" dirty="0">
                <a:latin typeface="Verdana" panose="020B0604030504040204" pitchFamily="34" charset="0"/>
                <a:ea typeface="Verdana" panose="020B0604030504040204" pitchFamily="34" charset="0"/>
                <a:cs typeface="Calibri" panose="020F0502020204030204" pitchFamily="34" charset="0"/>
              </a:rPr>
              <a:t>Inzetbaarheidsadviseur: </a:t>
            </a:r>
            <a:r>
              <a:rPr lang="nl-NL" sz="1100" dirty="0">
                <a:latin typeface="Verdana" panose="020B0604030504040204" pitchFamily="34" charset="0"/>
                <a:ea typeface="Verdana" panose="020B0604030504040204" pitchFamily="34" charset="0"/>
                <a:cs typeface="Calibri" panose="020F0502020204030204" pitchFamily="34" charset="0"/>
              </a:rPr>
              <a:t>de inzetbaarheidsadviseur is het aanspreekpunt voor leidinggevenden en werknemers als het gaat om verzuim. De inzetbaarheidsadviseur is de procesbegeleider en zorgt in samenwerking met de leidinggevende en werknemer dat alle stappen conform Wet Verbetering Poortwachter worden uitgevoerd en stuurt hier actief op. Hij ziet erop toe dat de re-integratie goed verloopt, houdt dossiers bij en houdt contact met alle betrokken partijen.</a:t>
            </a:r>
          </a:p>
          <a:p>
            <a:pPr marL="0" indent="0">
              <a:lnSpc>
                <a:spcPct val="100000"/>
              </a:lnSpc>
              <a:buNone/>
            </a:pPr>
            <a:endParaRPr lang="nl-NL" sz="1200" b="1" dirty="0">
              <a:latin typeface="Verdana" panose="020B0604030504040204" pitchFamily="34" charset="0"/>
              <a:ea typeface="Verdana" panose="020B0604030504040204" pitchFamily="34" charset="0"/>
            </a:endParaRPr>
          </a:p>
        </p:txBody>
      </p:sp>
      <p:sp>
        <p:nvSpPr>
          <p:cNvPr id="4" name="Tijdelijke aanduiding voor dianummer 3">
            <a:extLst>
              <a:ext uri="{FF2B5EF4-FFF2-40B4-BE49-F238E27FC236}">
                <a16:creationId xmlns:a16="http://schemas.microsoft.com/office/drawing/2014/main" id="{9754C530-990D-7A47-56A4-337AD322E61A}"/>
              </a:ext>
            </a:extLst>
          </p:cNvPr>
          <p:cNvSpPr>
            <a:spLocks noGrp="1"/>
          </p:cNvSpPr>
          <p:nvPr>
            <p:ph type="sldNum" sz="quarter" idx="12"/>
          </p:nvPr>
        </p:nvSpPr>
        <p:spPr>
          <a:xfrm>
            <a:off x="9448800" y="71009"/>
            <a:ext cx="2743200" cy="365125"/>
          </a:xfrm>
        </p:spPr>
        <p:txBody>
          <a:bodyPr/>
          <a:lstStyle/>
          <a:p>
            <a:fld id="{4990772A-3439-4714-893C-C2ABE3289D4C}" type="slidenum">
              <a:rPr lang="nl-NL" smtClean="0"/>
              <a:t>2</a:t>
            </a:fld>
            <a:endParaRPr lang="nl-NL" dirty="0"/>
          </a:p>
        </p:txBody>
      </p:sp>
    </p:spTree>
    <p:extLst>
      <p:ext uri="{BB962C8B-B14F-4D97-AF65-F5344CB8AC3E}">
        <p14:creationId xmlns:p14="http://schemas.microsoft.com/office/powerpoint/2010/main" val="214833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2D863F9A-C323-6175-E39D-92213F0350DD}"/>
              </a:ext>
            </a:extLst>
          </p:cNvPr>
          <p:cNvSpPr txBox="1"/>
          <p:nvPr/>
        </p:nvSpPr>
        <p:spPr>
          <a:xfrm>
            <a:off x="1951703" y="2384223"/>
            <a:ext cx="7098889" cy="1015663"/>
          </a:xfrm>
          <a:prstGeom prst="rect">
            <a:avLst/>
          </a:prstGeom>
          <a:noFill/>
        </p:spPr>
        <p:txBody>
          <a:bodyPr wrap="square" rtlCol="0">
            <a:spAutoFit/>
          </a:bodyPr>
          <a:lstStyle/>
          <a:p>
            <a:pPr algn="ctr"/>
            <a:r>
              <a:rPr lang="nl-NL" sz="6000" b="1" dirty="0">
                <a:solidFill>
                  <a:schemeClr val="accent6"/>
                </a:solidFill>
              </a:rPr>
              <a:t>Ziekteverzuim 2025</a:t>
            </a:r>
          </a:p>
        </p:txBody>
      </p:sp>
      <p:grpSp>
        <p:nvGrpSpPr>
          <p:cNvPr id="11" name="Groep 10">
            <a:extLst>
              <a:ext uri="{FF2B5EF4-FFF2-40B4-BE49-F238E27FC236}">
                <a16:creationId xmlns:a16="http://schemas.microsoft.com/office/drawing/2014/main" id="{BAB9F9C6-1315-5CA3-A5CB-9FA655193C56}"/>
              </a:ext>
            </a:extLst>
          </p:cNvPr>
          <p:cNvGrpSpPr/>
          <p:nvPr/>
        </p:nvGrpSpPr>
        <p:grpSpPr>
          <a:xfrm>
            <a:off x="442452" y="872613"/>
            <a:ext cx="3598393" cy="738664"/>
            <a:chOff x="678426" y="3429000"/>
            <a:chExt cx="3598393" cy="738664"/>
          </a:xfrm>
        </p:grpSpPr>
        <p:pic>
          <p:nvPicPr>
            <p:cNvPr id="8" name="Afbeelding 7">
              <a:extLst>
                <a:ext uri="{FF2B5EF4-FFF2-40B4-BE49-F238E27FC236}">
                  <a16:creationId xmlns:a16="http://schemas.microsoft.com/office/drawing/2014/main" id="{EC220315-B0DE-DDAD-3921-A42224D480D6}"/>
                </a:ext>
              </a:extLst>
            </p:cNvPr>
            <p:cNvPicPr>
              <a:picLocks noChangeAspect="1"/>
            </p:cNvPicPr>
            <p:nvPr/>
          </p:nvPicPr>
          <p:blipFill>
            <a:blip r:embed="rId2"/>
            <a:srcRect l="14886" r="13561"/>
            <a:stretch/>
          </p:blipFill>
          <p:spPr>
            <a:xfrm rot="300000">
              <a:off x="3561200" y="3462814"/>
              <a:ext cx="715619" cy="704850"/>
            </a:xfrm>
            <a:prstGeom prst="rect">
              <a:avLst/>
            </a:prstGeom>
          </p:spPr>
        </p:pic>
        <p:sp>
          <p:nvSpPr>
            <p:cNvPr id="10" name="Tekstvak 9">
              <a:extLst>
                <a:ext uri="{FF2B5EF4-FFF2-40B4-BE49-F238E27FC236}">
                  <a16:creationId xmlns:a16="http://schemas.microsoft.com/office/drawing/2014/main" id="{03C65367-7A53-63F9-8376-118DEDC45018}"/>
                </a:ext>
              </a:extLst>
            </p:cNvPr>
            <p:cNvSpPr txBox="1"/>
            <p:nvPr/>
          </p:nvSpPr>
          <p:spPr>
            <a:xfrm rot="300000">
              <a:off x="678426" y="3429000"/>
              <a:ext cx="3018503" cy="738664"/>
            </a:xfrm>
            <a:prstGeom prst="rect">
              <a:avLst/>
            </a:prstGeom>
            <a:noFill/>
          </p:spPr>
          <p:txBody>
            <a:bodyPr wrap="square" rtlCol="0">
              <a:spAutoFit/>
            </a:bodyPr>
            <a:lstStyle/>
            <a:p>
              <a:r>
                <a:rPr lang="nl-NL" sz="2400" dirty="0">
                  <a:solidFill>
                    <a:srgbClr val="FF0000"/>
                  </a:solidFill>
                </a:rPr>
                <a:t>Verzuimpercentage</a:t>
              </a:r>
              <a:r>
                <a:rPr lang="nl-NL" dirty="0">
                  <a:solidFill>
                    <a:schemeClr val="accent6"/>
                  </a:solidFill>
                </a:rPr>
                <a:t> is gestegen</a:t>
              </a:r>
              <a:r>
                <a:rPr lang="nl-NL" dirty="0"/>
                <a:t> </a:t>
              </a:r>
              <a:r>
                <a:rPr lang="nl-NL" dirty="0">
                  <a:solidFill>
                    <a:schemeClr val="accent6"/>
                  </a:solidFill>
                </a:rPr>
                <a:t>van 6,6% naar 7,3% </a:t>
              </a:r>
            </a:p>
          </p:txBody>
        </p:sp>
      </p:grpSp>
      <p:grpSp>
        <p:nvGrpSpPr>
          <p:cNvPr id="24" name="Groep 23">
            <a:extLst>
              <a:ext uri="{FF2B5EF4-FFF2-40B4-BE49-F238E27FC236}">
                <a16:creationId xmlns:a16="http://schemas.microsoft.com/office/drawing/2014/main" id="{3133BCDB-6D14-A24D-399B-7998BE50CC03}"/>
              </a:ext>
            </a:extLst>
          </p:cNvPr>
          <p:cNvGrpSpPr/>
          <p:nvPr/>
        </p:nvGrpSpPr>
        <p:grpSpPr>
          <a:xfrm>
            <a:off x="7796981" y="689643"/>
            <a:ext cx="4119408" cy="2589242"/>
            <a:chOff x="7796981" y="689643"/>
            <a:chExt cx="4119408" cy="2589242"/>
          </a:xfrm>
        </p:grpSpPr>
        <p:pic>
          <p:nvPicPr>
            <p:cNvPr id="1026" name="Picture 2" descr="Gezond - Healthcare en Medical iconen">
              <a:extLst>
                <a:ext uri="{FF2B5EF4-FFF2-40B4-BE49-F238E27FC236}">
                  <a16:creationId xmlns:a16="http://schemas.microsoft.com/office/drawing/2014/main" id="{764D63B3-33C2-45FB-2F92-DEF4714AFE28}"/>
                </a:ext>
              </a:extLst>
            </p:cNvPr>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1300000">
              <a:off x="9773264" y="1135760"/>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a:extLst>
                <a:ext uri="{FF2B5EF4-FFF2-40B4-BE49-F238E27FC236}">
                  <a16:creationId xmlns:a16="http://schemas.microsoft.com/office/drawing/2014/main" id="{4F8A57A7-D91A-0823-1DC0-3AEEEA23BB70}"/>
                </a:ext>
              </a:extLst>
            </p:cNvPr>
            <p:cNvSpPr txBox="1"/>
            <p:nvPr/>
          </p:nvSpPr>
          <p:spPr>
            <a:xfrm rot="21300000">
              <a:off x="7796981" y="689643"/>
              <a:ext cx="3952567" cy="1107996"/>
            </a:xfrm>
            <a:prstGeom prst="rect">
              <a:avLst/>
            </a:prstGeom>
            <a:noFill/>
          </p:spPr>
          <p:txBody>
            <a:bodyPr wrap="square" rtlCol="0">
              <a:spAutoFit/>
            </a:bodyPr>
            <a:lstStyle/>
            <a:p>
              <a:r>
                <a:rPr lang="nl-NL" sz="4800" dirty="0">
                  <a:solidFill>
                    <a:srgbClr val="FFC000"/>
                  </a:solidFill>
                </a:rPr>
                <a:t>50% </a:t>
              </a:r>
              <a:r>
                <a:rPr lang="nl-NL" dirty="0">
                  <a:solidFill>
                    <a:srgbClr val="0070C0"/>
                  </a:solidFill>
                </a:rPr>
                <a:t>van de medewerkers is in 2025 niet ziek geweest</a:t>
              </a:r>
            </a:p>
          </p:txBody>
        </p:sp>
      </p:grpSp>
      <p:grpSp>
        <p:nvGrpSpPr>
          <p:cNvPr id="25" name="Groep 24">
            <a:extLst>
              <a:ext uri="{FF2B5EF4-FFF2-40B4-BE49-F238E27FC236}">
                <a16:creationId xmlns:a16="http://schemas.microsoft.com/office/drawing/2014/main" id="{D6C20BB1-CCDD-E9CC-6BF5-122BEC65B394}"/>
              </a:ext>
            </a:extLst>
          </p:cNvPr>
          <p:cNvGrpSpPr/>
          <p:nvPr/>
        </p:nvGrpSpPr>
        <p:grpSpPr>
          <a:xfrm>
            <a:off x="804548" y="2250335"/>
            <a:ext cx="4277032" cy="3312550"/>
            <a:chOff x="804548" y="2250335"/>
            <a:chExt cx="4277032" cy="3312550"/>
          </a:xfrm>
        </p:grpSpPr>
        <p:pic>
          <p:nvPicPr>
            <p:cNvPr id="1028" name="Picture 4" descr="Patiënt ziekte - Healthcare en Medical iconen">
              <a:extLst>
                <a:ext uri="{FF2B5EF4-FFF2-40B4-BE49-F238E27FC236}">
                  <a16:creationId xmlns:a16="http://schemas.microsoft.com/office/drawing/2014/main" id="{86DC8A9A-2856-1830-0161-A8D3D9AA8A70}"/>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3604" y="2250335"/>
              <a:ext cx="1582840" cy="1582840"/>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54403821-8E64-09BB-A3D5-2A8498CB6432}"/>
                </a:ext>
              </a:extLst>
            </p:cNvPr>
            <p:cNvSpPr txBox="1"/>
            <p:nvPr/>
          </p:nvSpPr>
          <p:spPr>
            <a:xfrm rot="21000000">
              <a:off x="804548" y="4331779"/>
              <a:ext cx="4277032" cy="1231106"/>
            </a:xfrm>
            <a:prstGeom prst="rect">
              <a:avLst/>
            </a:prstGeom>
            <a:noFill/>
          </p:spPr>
          <p:txBody>
            <a:bodyPr wrap="square" rtlCol="0">
              <a:spAutoFit/>
            </a:bodyPr>
            <a:lstStyle/>
            <a:p>
              <a:r>
                <a:rPr lang="nl-NL" dirty="0"/>
                <a:t>Eén op de 10 medewerkers is </a:t>
              </a:r>
              <a:r>
                <a:rPr lang="nl-NL" sz="2800" dirty="0">
                  <a:solidFill>
                    <a:srgbClr val="7030A0"/>
                  </a:solidFill>
                </a:rPr>
                <a:t>3 keer of meer ziek </a:t>
              </a:r>
              <a:r>
                <a:rPr lang="nl-NL" dirty="0"/>
                <a:t>geweest in 2025. Dit is ongeveer gelijk t.o.v. 2024.</a:t>
              </a:r>
            </a:p>
          </p:txBody>
        </p:sp>
      </p:grpSp>
      <p:grpSp>
        <p:nvGrpSpPr>
          <p:cNvPr id="23" name="Groep 22">
            <a:extLst>
              <a:ext uri="{FF2B5EF4-FFF2-40B4-BE49-F238E27FC236}">
                <a16:creationId xmlns:a16="http://schemas.microsoft.com/office/drawing/2014/main" id="{01FB662C-B314-E0DF-BCA1-ECAD16A1EB51}"/>
              </a:ext>
            </a:extLst>
          </p:cNvPr>
          <p:cNvGrpSpPr/>
          <p:nvPr/>
        </p:nvGrpSpPr>
        <p:grpSpPr>
          <a:xfrm>
            <a:off x="4665856" y="5240661"/>
            <a:ext cx="3864999" cy="1244678"/>
            <a:chOff x="9194785" y="2866821"/>
            <a:chExt cx="3864999" cy="1244678"/>
          </a:xfrm>
        </p:grpSpPr>
        <p:sp>
          <p:nvSpPr>
            <p:cNvPr id="15" name="Tekstvak 14">
              <a:extLst>
                <a:ext uri="{FF2B5EF4-FFF2-40B4-BE49-F238E27FC236}">
                  <a16:creationId xmlns:a16="http://schemas.microsoft.com/office/drawing/2014/main" id="{4BD3633E-B3C0-8AC0-29C4-309EBA77233C}"/>
                </a:ext>
              </a:extLst>
            </p:cNvPr>
            <p:cNvSpPr txBox="1"/>
            <p:nvPr/>
          </p:nvSpPr>
          <p:spPr>
            <a:xfrm>
              <a:off x="9194785" y="2880393"/>
              <a:ext cx="3864999" cy="1231106"/>
            </a:xfrm>
            <a:prstGeom prst="rect">
              <a:avLst/>
            </a:prstGeom>
            <a:noFill/>
          </p:spPr>
          <p:txBody>
            <a:bodyPr wrap="square" rtlCol="0">
              <a:spAutoFit/>
            </a:bodyPr>
            <a:lstStyle/>
            <a:p>
              <a:r>
                <a:rPr lang="nl-NL" sz="2800" dirty="0">
                  <a:solidFill>
                    <a:schemeClr val="accent1"/>
                  </a:solidFill>
                </a:rPr>
                <a:t>verzuim &gt; 1 jaar </a:t>
              </a:r>
              <a:r>
                <a:rPr lang="nl-NL" dirty="0"/>
                <a:t>nam toe, </a:t>
              </a:r>
            </a:p>
            <a:p>
              <a:r>
                <a:rPr lang="nl-NL" dirty="0"/>
                <a:t>kort en middellang verzuim </a:t>
              </a:r>
            </a:p>
            <a:p>
              <a:r>
                <a:rPr lang="nl-NL" sz="2800" dirty="0">
                  <a:solidFill>
                    <a:srgbClr val="FFC000"/>
                  </a:solidFill>
                </a:rPr>
                <a:t>Gelijk gebleven</a:t>
              </a:r>
              <a:endParaRPr lang="nl-NL" dirty="0"/>
            </a:p>
          </p:txBody>
        </p:sp>
        <p:pic>
          <p:nvPicPr>
            <p:cNvPr id="20" name="Afbeelding 19">
              <a:extLst>
                <a:ext uri="{FF2B5EF4-FFF2-40B4-BE49-F238E27FC236}">
                  <a16:creationId xmlns:a16="http://schemas.microsoft.com/office/drawing/2014/main" id="{68ECF3B9-05DA-3470-834C-E50EDCCA8B3A}"/>
                </a:ext>
              </a:extLst>
            </p:cNvPr>
            <p:cNvPicPr>
              <a:picLocks noChangeAspect="1"/>
            </p:cNvPicPr>
            <p:nvPr/>
          </p:nvPicPr>
          <p:blipFill>
            <a:blip r:embed="rId5"/>
            <a:stretch>
              <a:fillRect/>
            </a:stretch>
          </p:blipFill>
          <p:spPr>
            <a:xfrm flipH="1">
              <a:off x="12520496" y="2866821"/>
              <a:ext cx="454706" cy="453615"/>
            </a:xfrm>
            <a:prstGeom prst="rect">
              <a:avLst/>
            </a:prstGeom>
          </p:spPr>
        </p:pic>
      </p:grpSp>
      <p:grpSp>
        <p:nvGrpSpPr>
          <p:cNvPr id="28" name="Groep 27">
            <a:extLst>
              <a:ext uri="{FF2B5EF4-FFF2-40B4-BE49-F238E27FC236}">
                <a16:creationId xmlns:a16="http://schemas.microsoft.com/office/drawing/2014/main" id="{805C9DDE-7C68-1881-0B36-BCE4F331F879}"/>
              </a:ext>
            </a:extLst>
          </p:cNvPr>
          <p:cNvGrpSpPr/>
          <p:nvPr/>
        </p:nvGrpSpPr>
        <p:grpSpPr>
          <a:xfrm rot="600000">
            <a:off x="6841435" y="3906477"/>
            <a:ext cx="5241794" cy="1231106"/>
            <a:chOff x="6090832" y="4074412"/>
            <a:chExt cx="5241794" cy="1231106"/>
          </a:xfrm>
        </p:grpSpPr>
        <p:sp>
          <p:nvSpPr>
            <p:cNvPr id="16" name="Tekstvak 15">
              <a:extLst>
                <a:ext uri="{FF2B5EF4-FFF2-40B4-BE49-F238E27FC236}">
                  <a16:creationId xmlns:a16="http://schemas.microsoft.com/office/drawing/2014/main" id="{533452E0-C62D-EA4D-A2EC-1613149482EC}"/>
                </a:ext>
              </a:extLst>
            </p:cNvPr>
            <p:cNvSpPr txBox="1"/>
            <p:nvPr/>
          </p:nvSpPr>
          <p:spPr>
            <a:xfrm>
              <a:off x="6090832" y="4269900"/>
              <a:ext cx="4375355" cy="984885"/>
            </a:xfrm>
            <a:prstGeom prst="rect">
              <a:avLst/>
            </a:prstGeom>
            <a:noFill/>
          </p:spPr>
          <p:txBody>
            <a:bodyPr wrap="square" rtlCol="0">
              <a:spAutoFit/>
            </a:bodyPr>
            <a:lstStyle/>
            <a:p>
              <a:r>
                <a:rPr lang="nl-NL" dirty="0"/>
                <a:t>Belangrijkste oorzaak langdurig verzuim:</a:t>
              </a:r>
            </a:p>
            <a:p>
              <a:r>
                <a:rPr lang="nl-NL" sz="4000" dirty="0">
                  <a:solidFill>
                    <a:srgbClr val="C00000"/>
                  </a:solidFill>
                </a:rPr>
                <a:t>Psychische klachten</a:t>
              </a:r>
            </a:p>
          </p:txBody>
        </p:sp>
        <p:pic>
          <p:nvPicPr>
            <p:cNvPr id="27" name="Afbeelding 26">
              <a:extLst>
                <a:ext uri="{FF2B5EF4-FFF2-40B4-BE49-F238E27FC236}">
                  <a16:creationId xmlns:a16="http://schemas.microsoft.com/office/drawing/2014/main" id="{F4F8EF9A-8344-B30F-A7BA-B1CF2D26FFE6}"/>
                </a:ext>
              </a:extLst>
            </p:cNvPr>
            <p:cNvPicPr>
              <a:picLocks noChangeAspect="1"/>
            </p:cNvPicPr>
            <p:nvPr/>
          </p:nvPicPr>
          <p:blipFill>
            <a:blip r:embed="rId6">
              <a:duotone>
                <a:schemeClr val="accent5">
                  <a:shade val="45000"/>
                  <a:satMod val="135000"/>
                </a:schemeClr>
                <a:prstClr val="white"/>
              </a:duotone>
            </a:blip>
            <a:stretch>
              <a:fillRect/>
            </a:stretch>
          </p:blipFill>
          <p:spPr>
            <a:xfrm>
              <a:off x="10231363" y="4074412"/>
              <a:ext cx="1101263" cy="1231106"/>
            </a:xfrm>
            <a:prstGeom prst="rect">
              <a:avLst/>
            </a:prstGeom>
          </p:spPr>
        </p:pic>
      </p:grpSp>
      <p:pic>
        <p:nvPicPr>
          <p:cNvPr id="1024" name="Afbeelding 1023">
            <a:extLst>
              <a:ext uri="{FF2B5EF4-FFF2-40B4-BE49-F238E27FC236}">
                <a16:creationId xmlns:a16="http://schemas.microsoft.com/office/drawing/2014/main" id="{FABBC739-2EFE-C63D-2F7D-BFB51E3D1726}"/>
              </a:ext>
            </a:extLst>
          </p:cNvPr>
          <p:cNvPicPr>
            <a:picLocks noChangeAspect="1"/>
          </p:cNvPicPr>
          <p:nvPr/>
        </p:nvPicPr>
        <p:blipFill>
          <a:blip r:embed="rId7">
            <a:clrChange>
              <a:clrFrom>
                <a:srgbClr val="E6F0F9"/>
              </a:clrFrom>
              <a:clrTo>
                <a:srgbClr val="E6F0F9">
                  <a:alpha val="0"/>
                </a:srgbClr>
              </a:clrTo>
            </a:clrChange>
          </a:blip>
          <a:stretch>
            <a:fillRect/>
          </a:stretch>
        </p:blipFill>
        <p:spPr>
          <a:xfrm rot="-480000">
            <a:off x="238637" y="4674393"/>
            <a:ext cx="533313" cy="545878"/>
          </a:xfrm>
          <a:prstGeom prst="rect">
            <a:avLst/>
          </a:prstGeom>
        </p:spPr>
      </p:pic>
      <p:pic>
        <p:nvPicPr>
          <p:cNvPr id="1025" name="Afbeelding 1024">
            <a:extLst>
              <a:ext uri="{FF2B5EF4-FFF2-40B4-BE49-F238E27FC236}">
                <a16:creationId xmlns:a16="http://schemas.microsoft.com/office/drawing/2014/main" id="{343F0829-08D6-8A94-E330-737071BF5B31}"/>
              </a:ext>
            </a:extLst>
          </p:cNvPr>
          <p:cNvPicPr>
            <a:picLocks noChangeAspect="1"/>
          </p:cNvPicPr>
          <p:nvPr/>
        </p:nvPicPr>
        <p:blipFill>
          <a:blip r:embed="rId7">
            <a:clrChange>
              <a:clrFrom>
                <a:srgbClr val="E6F0F9"/>
              </a:clrFrom>
              <a:clrTo>
                <a:srgbClr val="E6F0F9">
                  <a:alpha val="0"/>
                </a:srgbClr>
              </a:clrTo>
            </a:clrChange>
          </a:blip>
          <a:stretch>
            <a:fillRect/>
          </a:stretch>
        </p:blipFill>
        <p:spPr>
          <a:xfrm rot="-480000">
            <a:off x="360216" y="5244289"/>
            <a:ext cx="533313" cy="545878"/>
          </a:xfrm>
          <a:prstGeom prst="rect">
            <a:avLst/>
          </a:prstGeom>
        </p:spPr>
      </p:pic>
      <p:pic>
        <p:nvPicPr>
          <p:cNvPr id="1027" name="Afbeelding 1026">
            <a:extLst>
              <a:ext uri="{FF2B5EF4-FFF2-40B4-BE49-F238E27FC236}">
                <a16:creationId xmlns:a16="http://schemas.microsoft.com/office/drawing/2014/main" id="{42BC4956-B08B-4D4F-6815-3617AE7B53BB}"/>
              </a:ext>
            </a:extLst>
          </p:cNvPr>
          <p:cNvPicPr>
            <a:picLocks noChangeAspect="1"/>
          </p:cNvPicPr>
          <p:nvPr/>
        </p:nvPicPr>
        <p:blipFill>
          <a:blip r:embed="rId7">
            <a:clrChange>
              <a:clrFrom>
                <a:srgbClr val="E6F0F9"/>
              </a:clrFrom>
              <a:clrTo>
                <a:srgbClr val="E6F0F9">
                  <a:alpha val="0"/>
                </a:srgbClr>
              </a:clrTo>
            </a:clrChange>
          </a:blip>
          <a:stretch>
            <a:fillRect/>
          </a:stretch>
        </p:blipFill>
        <p:spPr>
          <a:xfrm rot="-480000">
            <a:off x="484066" y="5819432"/>
            <a:ext cx="533313" cy="545878"/>
          </a:xfrm>
          <a:prstGeom prst="rect">
            <a:avLst/>
          </a:prstGeom>
        </p:spPr>
      </p:pic>
    </p:spTree>
    <p:extLst>
      <p:ext uri="{BB962C8B-B14F-4D97-AF65-F5344CB8AC3E}">
        <p14:creationId xmlns:p14="http://schemas.microsoft.com/office/powerpoint/2010/main" val="3894057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hoek 13"/>
          <p:cNvSpPr/>
          <p:nvPr/>
        </p:nvSpPr>
        <p:spPr>
          <a:xfrm>
            <a:off x="0" y="670559"/>
            <a:ext cx="12192000" cy="3265871"/>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 name="Ondertitel 2"/>
          <p:cNvSpPr>
            <a:spLocks noGrp="1"/>
          </p:cNvSpPr>
          <p:nvPr>
            <p:ph type="subTitle" idx="1"/>
          </p:nvPr>
        </p:nvSpPr>
        <p:spPr>
          <a:xfrm>
            <a:off x="0" y="2398721"/>
            <a:ext cx="6260123" cy="1537707"/>
          </a:xfrm>
          <a:solidFill>
            <a:schemeClr val="bg1"/>
          </a:solidFill>
          <a:ln>
            <a:solidFill>
              <a:schemeClr val="accent6">
                <a:lumMod val="20000"/>
                <a:lumOff val="80000"/>
              </a:schemeClr>
            </a:solidFill>
          </a:ln>
        </p:spPr>
        <p:txBody>
          <a:bodyPr>
            <a:noAutofit/>
          </a:bodyPr>
          <a:lstStyle/>
          <a:p>
            <a:pPr algn="just">
              <a:lnSpc>
                <a:spcPct val="100000"/>
              </a:lnSpc>
            </a:pPr>
            <a:r>
              <a:rPr lang="nl-NL" sz="1200" b="1" dirty="0">
                <a:latin typeface="Verdana" panose="020B0604030504040204" pitchFamily="34" charset="0"/>
                <a:ea typeface="Verdana" panose="020B0604030504040204" pitchFamily="34" charset="0"/>
                <a:cs typeface="Verdana" panose="020B0604030504040204" pitchFamily="34" charset="0"/>
              </a:rPr>
              <a:t>Het ziekteverzuimpercentage </a:t>
            </a:r>
            <a:r>
              <a:rPr lang="nl-NL" sz="1200" dirty="0">
                <a:latin typeface="Verdana" panose="020B0604030504040204" pitchFamily="34" charset="0"/>
                <a:ea typeface="Verdana" panose="020B0604030504040204" pitchFamily="34" charset="0"/>
                <a:cs typeface="Verdana" panose="020B0604030504040204" pitchFamily="34" charset="0"/>
              </a:rPr>
              <a:t>in 2025 is </a:t>
            </a:r>
            <a:r>
              <a:rPr lang="nl-NL" sz="1200" b="1" dirty="0">
                <a:latin typeface="Verdana" panose="020B0604030504040204" pitchFamily="34" charset="0"/>
                <a:ea typeface="Verdana" panose="020B0604030504040204" pitchFamily="34" charset="0"/>
                <a:cs typeface="Verdana" panose="020B0604030504040204" pitchFamily="34" charset="0"/>
              </a:rPr>
              <a:t>7,3% </a:t>
            </a:r>
            <a:r>
              <a:rPr lang="nl-NL" sz="1200" dirty="0">
                <a:latin typeface="Verdana" panose="020B0604030504040204" pitchFamily="34" charset="0"/>
                <a:ea typeface="Verdana" panose="020B0604030504040204" pitchFamily="34" charset="0"/>
                <a:cs typeface="Verdana" panose="020B0604030504040204" pitchFamily="34" charset="0"/>
              </a:rPr>
              <a:t>(6,8% exclusief het verzuim langer dan 2 jaar). Dit is hoger dan 2024.</a:t>
            </a:r>
          </a:p>
          <a:p>
            <a:pPr algn="just">
              <a:lnSpc>
                <a:spcPct val="100000"/>
              </a:lnSpc>
            </a:pPr>
            <a:r>
              <a:rPr lang="nl-NL" sz="1200" dirty="0">
                <a:latin typeface="Verdana" panose="020B0604030504040204" pitchFamily="34" charset="0"/>
                <a:ea typeface="Verdana" panose="020B0604030504040204" pitchFamily="34" charset="0"/>
                <a:cs typeface="Verdana" panose="020B0604030504040204" pitchFamily="34" charset="0"/>
              </a:rPr>
              <a:t>De grafiek rechts geeft het verzuimpercentage in 2025 per maand aan. Normaal gesproken is er in de zomermaanden een duidelijke daling te zien in het verzuim omdat er dan minder </a:t>
            </a:r>
            <a:r>
              <a:rPr lang="nl-NL" sz="1200" dirty="0">
                <a:latin typeface="Verdana" panose="020B0604030504040204" pitchFamily="34" charset="0"/>
                <a:ea typeface="Verdana" panose="020B0604030504040204" pitchFamily="34" charset="0"/>
              </a:rPr>
              <a:t>seizoensgebonden ziektes zijn en de werkdruk vaak lager is. Dit jaar is er geen sprake van een daling maar blijft het verzuim hoog en neemt na de zomermaanden nog verder toe.</a:t>
            </a:r>
          </a:p>
        </p:txBody>
      </p:sp>
      <p:graphicFrame>
        <p:nvGraphicFramePr>
          <p:cNvPr id="8" name="Grafiek 7"/>
          <p:cNvGraphicFramePr/>
          <p:nvPr>
            <p:extLst>
              <p:ext uri="{D42A27DB-BD31-4B8C-83A1-F6EECF244321}">
                <p14:modId xmlns:p14="http://schemas.microsoft.com/office/powerpoint/2010/main" val="3653101459"/>
              </p:ext>
            </p:extLst>
          </p:nvPr>
        </p:nvGraphicFramePr>
        <p:xfrm>
          <a:off x="0" y="159695"/>
          <a:ext cx="5827865" cy="24958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afiek 11"/>
          <p:cNvGraphicFramePr/>
          <p:nvPr>
            <p:extLst>
              <p:ext uri="{D42A27DB-BD31-4B8C-83A1-F6EECF244321}">
                <p14:modId xmlns:p14="http://schemas.microsoft.com/office/powerpoint/2010/main" val="1928713237"/>
              </p:ext>
            </p:extLst>
          </p:nvPr>
        </p:nvGraphicFramePr>
        <p:xfrm>
          <a:off x="146825" y="3936429"/>
          <a:ext cx="6588842" cy="2921571"/>
        </p:xfrm>
        <a:graphic>
          <a:graphicData uri="http://schemas.openxmlformats.org/drawingml/2006/chart">
            <c:chart xmlns:c="http://schemas.openxmlformats.org/drawingml/2006/chart" xmlns:r="http://schemas.openxmlformats.org/officeDocument/2006/relationships" r:id="rId3"/>
          </a:graphicData>
        </a:graphic>
      </p:graphicFrame>
      <p:sp>
        <p:nvSpPr>
          <p:cNvPr id="13" name="Ondertitel 2"/>
          <p:cNvSpPr txBox="1">
            <a:spLocks/>
          </p:cNvSpPr>
          <p:nvPr/>
        </p:nvSpPr>
        <p:spPr>
          <a:xfrm>
            <a:off x="7533564" y="4672480"/>
            <a:ext cx="4283758" cy="1871195"/>
          </a:xfrm>
          <a:prstGeom prst="rect">
            <a:avLst/>
          </a:prstGeom>
          <a:solidFill>
            <a:schemeClr val="accent6">
              <a:lumMod val="20000"/>
              <a:lumOff val="80000"/>
            </a:schemeClr>
          </a:solidFill>
          <a:ln w="28575">
            <a:solidFill>
              <a:schemeClr val="accent6">
                <a:lumMod val="20000"/>
                <a:lumOff val="80000"/>
              </a:schemeClr>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nl-NL" sz="1200" b="1" dirty="0">
                <a:latin typeface="Verdana" panose="020B0604030504040204" pitchFamily="34" charset="0"/>
                <a:ea typeface="Verdana" panose="020B0604030504040204" pitchFamily="34" charset="0"/>
                <a:cs typeface="Verdana" panose="020B0604030504040204" pitchFamily="34" charset="0"/>
              </a:rPr>
              <a:t>Opbouw ziekteverzuimpercentage: </a:t>
            </a:r>
            <a:r>
              <a:rPr lang="nl-NL" sz="1200" dirty="0">
                <a:latin typeface="Verdana" panose="020B0604030504040204" pitchFamily="34" charset="0"/>
                <a:ea typeface="Verdana" panose="020B0604030504040204" pitchFamily="34" charset="0"/>
                <a:cs typeface="Verdana" panose="020B0604030504040204" pitchFamily="34" charset="0"/>
              </a:rPr>
              <a:t>het ziekteverzuim van gemeente Heerlen bestaat voornamelijk uit lang ( 42-365 </a:t>
            </a:r>
            <a:r>
              <a:rPr lang="nl-NL" sz="1200" dirty="0" err="1">
                <a:latin typeface="Verdana" panose="020B0604030504040204" pitchFamily="34" charset="0"/>
                <a:ea typeface="Verdana" panose="020B0604030504040204" pitchFamily="34" charset="0"/>
                <a:cs typeface="Verdana" panose="020B0604030504040204" pitchFamily="34" charset="0"/>
              </a:rPr>
              <a:t>dgn</a:t>
            </a:r>
            <a:r>
              <a:rPr lang="nl-NL" sz="1200" dirty="0">
                <a:latin typeface="Verdana" panose="020B0604030504040204" pitchFamily="34" charset="0"/>
                <a:ea typeface="Verdana" panose="020B0604030504040204" pitchFamily="34" charset="0"/>
                <a:cs typeface="Verdana" panose="020B0604030504040204" pitchFamily="34" charset="0"/>
              </a:rPr>
              <a:t>) en extra lang verzuim (365-730 </a:t>
            </a:r>
            <a:r>
              <a:rPr lang="nl-NL" sz="1200" dirty="0" err="1">
                <a:latin typeface="Verdana" panose="020B0604030504040204" pitchFamily="34" charset="0"/>
                <a:ea typeface="Verdana" panose="020B0604030504040204" pitchFamily="34" charset="0"/>
                <a:cs typeface="Verdana" panose="020B0604030504040204" pitchFamily="34" charset="0"/>
              </a:rPr>
              <a:t>dgn</a:t>
            </a:r>
            <a:r>
              <a:rPr lang="nl-NL" sz="1200" dirty="0">
                <a:latin typeface="Verdana" panose="020B0604030504040204" pitchFamily="34" charset="0"/>
                <a:ea typeface="Verdana" panose="020B0604030504040204" pitchFamily="34" charset="0"/>
                <a:cs typeface="Verdana" panose="020B0604030504040204" pitchFamily="34" charset="0"/>
              </a:rPr>
              <a:t>).</a:t>
            </a:r>
          </a:p>
          <a:p>
            <a:pPr algn="just"/>
            <a:r>
              <a:rPr lang="nl-NL" sz="1200" dirty="0">
                <a:latin typeface="Verdana" panose="020B0604030504040204" pitchFamily="34" charset="0"/>
                <a:ea typeface="Verdana" panose="020B0604030504040204" pitchFamily="34" charset="0"/>
                <a:cs typeface="Verdana" panose="020B0604030504040204" pitchFamily="34" charset="0"/>
              </a:rPr>
              <a:t>Het korte verzuim (&lt; 1 week), middellang verzuim (1-6 weken) en extreem lang verzuim (&gt; 2 jaar) zijn redelijk  stabiel gebleven.</a:t>
            </a:r>
          </a:p>
        </p:txBody>
      </p:sp>
      <p:sp>
        <p:nvSpPr>
          <p:cNvPr id="15" name="Titel 1"/>
          <p:cNvSpPr>
            <a:spLocks noGrp="1"/>
          </p:cNvSpPr>
          <p:nvPr>
            <p:ph type="ctrTitle"/>
          </p:nvPr>
        </p:nvSpPr>
        <p:spPr>
          <a:xfrm>
            <a:off x="456184" y="122395"/>
            <a:ext cx="4440936" cy="421165"/>
          </a:xfrm>
        </p:spPr>
        <p:txBody>
          <a:bodyPr>
            <a:normAutofit fontScale="90000"/>
          </a:bodyPr>
          <a:lstStyle/>
          <a:p>
            <a:r>
              <a:rPr lang="nl-NL" sz="2400" b="1" dirty="0">
                <a:latin typeface="Verdana" panose="020B0604030504040204" pitchFamily="34" charset="0"/>
                <a:ea typeface="Verdana" panose="020B0604030504040204" pitchFamily="34" charset="0"/>
                <a:cs typeface="Verdana" panose="020B0604030504040204" pitchFamily="34" charset="0"/>
              </a:rPr>
              <a:t>Ziekteverzuimpercentage</a:t>
            </a:r>
          </a:p>
        </p:txBody>
      </p:sp>
      <p:sp>
        <p:nvSpPr>
          <p:cNvPr id="4" name="Tijdelijke aanduiding voor dianummer 3">
            <a:extLst>
              <a:ext uri="{FF2B5EF4-FFF2-40B4-BE49-F238E27FC236}">
                <a16:creationId xmlns:a16="http://schemas.microsoft.com/office/drawing/2014/main" id="{43F2D51D-A16C-4CB1-9D22-3977307EBFE8}"/>
              </a:ext>
            </a:extLst>
          </p:cNvPr>
          <p:cNvSpPr>
            <a:spLocks noGrp="1"/>
          </p:cNvSpPr>
          <p:nvPr>
            <p:ph type="sldNum" sz="quarter" idx="12"/>
          </p:nvPr>
        </p:nvSpPr>
        <p:spPr>
          <a:xfrm>
            <a:off x="9448800" y="136450"/>
            <a:ext cx="2743200" cy="365125"/>
          </a:xfrm>
        </p:spPr>
        <p:txBody>
          <a:bodyPr/>
          <a:lstStyle/>
          <a:p>
            <a:fld id="{4990772A-3439-4714-893C-C2ABE3289D4C}" type="slidenum">
              <a:rPr lang="nl-NL" smtClean="0">
                <a:solidFill>
                  <a:schemeClr val="tx1"/>
                </a:solidFill>
              </a:rPr>
              <a:t>4</a:t>
            </a:fld>
            <a:endParaRPr lang="nl-NL" dirty="0">
              <a:solidFill>
                <a:schemeClr val="tx1"/>
              </a:solidFill>
            </a:endParaRPr>
          </a:p>
        </p:txBody>
      </p:sp>
      <p:graphicFrame>
        <p:nvGraphicFramePr>
          <p:cNvPr id="5" name="Grafiek 4">
            <a:extLst>
              <a:ext uri="{FF2B5EF4-FFF2-40B4-BE49-F238E27FC236}">
                <a16:creationId xmlns:a16="http://schemas.microsoft.com/office/drawing/2014/main" id="{78B61043-B098-A157-B368-64963E652E2A}"/>
              </a:ext>
            </a:extLst>
          </p:cNvPr>
          <p:cNvGraphicFramePr/>
          <p:nvPr>
            <p:extLst>
              <p:ext uri="{D42A27DB-BD31-4B8C-83A1-F6EECF244321}">
                <p14:modId xmlns:p14="http://schemas.microsoft.com/office/powerpoint/2010/main" val="1839186009"/>
              </p:ext>
            </p:extLst>
          </p:nvPr>
        </p:nvGraphicFramePr>
        <p:xfrm>
          <a:off x="6625133" y="1146975"/>
          <a:ext cx="5081383" cy="2789455"/>
        </p:xfrm>
        <a:graphic>
          <a:graphicData uri="http://schemas.openxmlformats.org/drawingml/2006/chart">
            <c:chart xmlns:c="http://schemas.openxmlformats.org/drawingml/2006/chart" xmlns:r="http://schemas.openxmlformats.org/officeDocument/2006/relationships" r:id="rId4"/>
          </a:graphicData>
        </a:graphic>
      </p:graphicFrame>
      <p:sp>
        <p:nvSpPr>
          <p:cNvPr id="7" name="Tekstvak 6">
            <a:extLst>
              <a:ext uri="{FF2B5EF4-FFF2-40B4-BE49-F238E27FC236}">
                <a16:creationId xmlns:a16="http://schemas.microsoft.com/office/drawing/2014/main" id="{83F93419-43D8-8E74-10DD-BE35662A1AD5}"/>
              </a:ext>
            </a:extLst>
          </p:cNvPr>
          <p:cNvSpPr txBox="1"/>
          <p:nvPr/>
        </p:nvSpPr>
        <p:spPr>
          <a:xfrm>
            <a:off x="7047484" y="734242"/>
            <a:ext cx="6310744" cy="276999"/>
          </a:xfrm>
          <a:prstGeom prst="rect">
            <a:avLst/>
          </a:prstGeom>
          <a:noFill/>
        </p:spPr>
        <p:txBody>
          <a:bodyPr wrap="square">
            <a:spAutoFit/>
          </a:bodyPr>
          <a:lstStyle/>
          <a:p>
            <a:r>
              <a:rPr lang="nl-NL" sz="1200" b="1" dirty="0">
                <a:latin typeface="Verdana" panose="020B0604030504040204" pitchFamily="34" charset="0"/>
                <a:ea typeface="Verdana" panose="020B0604030504040204" pitchFamily="34" charset="0"/>
                <a:cs typeface="Verdana" panose="020B0604030504040204" pitchFamily="34" charset="0"/>
              </a:rPr>
              <a:t>Ziekteverzuimpercentage per maand 2025</a:t>
            </a:r>
            <a:endParaRPr lang="nl-NL" sz="1200" dirty="0"/>
          </a:p>
        </p:txBody>
      </p:sp>
      <p:sp>
        <p:nvSpPr>
          <p:cNvPr id="9" name="PIJL-RECHTS 18">
            <a:extLst>
              <a:ext uri="{FF2B5EF4-FFF2-40B4-BE49-F238E27FC236}">
                <a16:creationId xmlns:a16="http://schemas.microsoft.com/office/drawing/2014/main" id="{7702A91D-746D-B5D1-D83E-B07BEC217046}"/>
              </a:ext>
            </a:extLst>
          </p:cNvPr>
          <p:cNvSpPr/>
          <p:nvPr/>
        </p:nvSpPr>
        <p:spPr>
          <a:xfrm>
            <a:off x="6735667" y="5227734"/>
            <a:ext cx="623634" cy="342580"/>
          </a:xfrm>
          <a:prstGeom prst="rightArrow">
            <a:avLst/>
          </a:prstGeom>
          <a:solidFill>
            <a:schemeClr val="accent6">
              <a:lumMod val="40000"/>
              <a:lumOff val="6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tx1"/>
              </a:solidFill>
            </a:endParaRPr>
          </a:p>
        </p:txBody>
      </p:sp>
    </p:spTree>
    <p:extLst>
      <p:ext uri="{BB962C8B-B14F-4D97-AF65-F5344CB8AC3E}">
        <p14:creationId xmlns:p14="http://schemas.microsoft.com/office/powerpoint/2010/main" val="3094363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p:cNvSpPr/>
          <p:nvPr/>
        </p:nvSpPr>
        <p:spPr>
          <a:xfrm>
            <a:off x="0" y="776747"/>
            <a:ext cx="12192000" cy="6081253"/>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ctrTitle"/>
          </p:nvPr>
        </p:nvSpPr>
        <p:spPr>
          <a:xfrm>
            <a:off x="390906" y="86361"/>
            <a:ext cx="9339436" cy="421165"/>
          </a:xfrm>
        </p:spPr>
        <p:txBody>
          <a:bodyPr>
            <a:normAutofit/>
          </a:bodyPr>
          <a:lstStyle/>
          <a:p>
            <a:r>
              <a:rPr lang="nl-NL" sz="2200" b="1" dirty="0">
                <a:latin typeface="Verdana" panose="020B0604030504040204" pitchFamily="34" charset="0"/>
                <a:ea typeface="Verdana" panose="020B0604030504040204" pitchFamily="34" charset="0"/>
                <a:cs typeface="Verdana" panose="020B0604030504040204" pitchFamily="34" charset="0"/>
              </a:rPr>
              <a:t>Ziekteverzuimpercentage en verzuimduur</a:t>
            </a:r>
          </a:p>
        </p:txBody>
      </p:sp>
      <p:sp>
        <p:nvSpPr>
          <p:cNvPr id="3" name="Tijdelijke aanduiding voor dianummer 2">
            <a:extLst>
              <a:ext uri="{FF2B5EF4-FFF2-40B4-BE49-F238E27FC236}">
                <a16:creationId xmlns:a16="http://schemas.microsoft.com/office/drawing/2014/main" id="{28EB3C0D-E280-439C-9ACE-76FD12698505}"/>
              </a:ext>
            </a:extLst>
          </p:cNvPr>
          <p:cNvSpPr>
            <a:spLocks noGrp="1"/>
          </p:cNvSpPr>
          <p:nvPr>
            <p:ph type="sldNum" sz="quarter" idx="12"/>
          </p:nvPr>
        </p:nvSpPr>
        <p:spPr>
          <a:xfrm>
            <a:off x="9448800" y="127281"/>
            <a:ext cx="2743200" cy="365125"/>
          </a:xfrm>
        </p:spPr>
        <p:txBody>
          <a:bodyPr/>
          <a:lstStyle/>
          <a:p>
            <a:r>
              <a:rPr lang="nl-NL" dirty="0"/>
              <a:t>5</a:t>
            </a:r>
          </a:p>
        </p:txBody>
      </p:sp>
      <p:sp>
        <p:nvSpPr>
          <p:cNvPr id="8" name="Tekstvak 7">
            <a:extLst>
              <a:ext uri="{FF2B5EF4-FFF2-40B4-BE49-F238E27FC236}">
                <a16:creationId xmlns:a16="http://schemas.microsoft.com/office/drawing/2014/main" id="{6AAD0791-6696-806F-89BF-7C003C178BE5}"/>
              </a:ext>
            </a:extLst>
          </p:cNvPr>
          <p:cNvSpPr txBox="1"/>
          <p:nvPr/>
        </p:nvSpPr>
        <p:spPr>
          <a:xfrm>
            <a:off x="338498" y="5120423"/>
            <a:ext cx="5565306" cy="830997"/>
          </a:xfrm>
          <a:prstGeom prst="rect">
            <a:avLst/>
          </a:prstGeom>
          <a:noFill/>
          <a:ln>
            <a:solidFill>
              <a:srgbClr val="92D050"/>
            </a:solidFill>
          </a:ln>
        </p:spPr>
        <p:txBody>
          <a:bodyPr wrap="square">
            <a:spAutoFit/>
          </a:bodyPr>
          <a:lstStyle/>
          <a:p>
            <a:r>
              <a:rPr lang="nl-NL" sz="1200" b="1" dirty="0">
                <a:latin typeface="Verdana" panose="020B0604030504040204" pitchFamily="34" charset="0"/>
                <a:ea typeface="Verdana" panose="020B0604030504040204" pitchFamily="34" charset="0"/>
              </a:rPr>
              <a:t>Verzuim naar geslacht:</a:t>
            </a:r>
            <a:r>
              <a:rPr lang="nl-NL" sz="1200" dirty="0">
                <a:latin typeface="Verdana" panose="020B0604030504040204" pitchFamily="34" charset="0"/>
                <a:ea typeface="Verdana" panose="020B0604030504040204" pitchFamily="34" charset="0"/>
              </a:rPr>
              <a:t> het gemiddelde ziekteverzuimpercentage is bij vrouwen (7,7%) hoger dan bij mannen (7,0%). Dit verschil is landelijk ook te zien. In vorige jaren was het percentage binnen de gemeente Heerlen echter nagenoeg gelijk. </a:t>
            </a:r>
          </a:p>
        </p:txBody>
      </p:sp>
      <p:graphicFrame>
        <p:nvGraphicFramePr>
          <p:cNvPr id="9" name="Grafiek 8">
            <a:extLst>
              <a:ext uri="{FF2B5EF4-FFF2-40B4-BE49-F238E27FC236}">
                <a16:creationId xmlns:a16="http://schemas.microsoft.com/office/drawing/2014/main" id="{2F87E7E6-F750-C81A-94CA-8FE3C92A97A2}"/>
              </a:ext>
            </a:extLst>
          </p:cNvPr>
          <p:cNvGraphicFramePr>
            <a:graphicFrameLocks/>
          </p:cNvGraphicFramePr>
          <p:nvPr>
            <p:extLst>
              <p:ext uri="{D42A27DB-BD31-4B8C-83A1-F6EECF244321}">
                <p14:modId xmlns:p14="http://schemas.microsoft.com/office/powerpoint/2010/main" val="4057997468"/>
              </p:ext>
            </p:extLst>
          </p:nvPr>
        </p:nvGraphicFramePr>
        <p:xfrm>
          <a:off x="0" y="507527"/>
          <a:ext cx="11911314" cy="370631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kstvak 14">
            <a:extLst>
              <a:ext uri="{FF2B5EF4-FFF2-40B4-BE49-F238E27FC236}">
                <a16:creationId xmlns:a16="http://schemas.microsoft.com/office/drawing/2014/main" id="{378FCF7A-D843-37FD-DDFF-78575C49F3C7}"/>
              </a:ext>
            </a:extLst>
          </p:cNvPr>
          <p:cNvSpPr txBox="1"/>
          <p:nvPr/>
        </p:nvSpPr>
        <p:spPr>
          <a:xfrm>
            <a:off x="6288198" y="5120423"/>
            <a:ext cx="5669012" cy="830997"/>
          </a:xfrm>
          <a:prstGeom prst="rect">
            <a:avLst/>
          </a:prstGeom>
          <a:noFill/>
          <a:ln>
            <a:solidFill>
              <a:srgbClr val="92D050"/>
            </a:solidFill>
          </a:ln>
        </p:spPr>
        <p:txBody>
          <a:bodyPr wrap="square">
            <a:spAutoFit/>
          </a:bodyPr>
          <a:lstStyle/>
          <a:p>
            <a:r>
              <a:rPr lang="nl-NL" sz="1200" b="1" dirty="0">
                <a:latin typeface="Verdana" panose="020B0604030504040204" pitchFamily="34" charset="0"/>
                <a:ea typeface="Verdana" panose="020B0604030504040204" pitchFamily="34" charset="0"/>
              </a:rPr>
              <a:t>Verzuim naar leeftijd</a:t>
            </a:r>
            <a:r>
              <a:rPr lang="nl-NL" sz="1200" dirty="0">
                <a:latin typeface="Verdana" panose="020B0604030504040204" pitchFamily="34" charset="0"/>
                <a:ea typeface="Verdana" panose="020B0604030504040204" pitchFamily="34" charset="0"/>
              </a:rPr>
              <a:t>: de categorie 30-35 jaar valt op doordat het verzuim hier boven het gemiddelde ligt namelijk bijna 10%. Dit geldt ook bij de leeftijdsgroep 60 tot 65 jaar waar het ziekteverzuim-percentage 10,6% is. </a:t>
            </a:r>
          </a:p>
        </p:txBody>
      </p:sp>
      <p:graphicFrame>
        <p:nvGraphicFramePr>
          <p:cNvPr id="4" name="Grafiek 3">
            <a:extLst>
              <a:ext uri="{FF2B5EF4-FFF2-40B4-BE49-F238E27FC236}">
                <a16:creationId xmlns:a16="http://schemas.microsoft.com/office/drawing/2014/main" id="{D95CB027-F50E-C53B-33B9-7B442516A153}"/>
              </a:ext>
            </a:extLst>
          </p:cNvPr>
          <p:cNvGraphicFramePr>
            <a:graphicFrameLocks/>
          </p:cNvGraphicFramePr>
          <p:nvPr>
            <p:extLst>
              <p:ext uri="{D42A27DB-BD31-4B8C-83A1-F6EECF244321}">
                <p14:modId xmlns:p14="http://schemas.microsoft.com/office/powerpoint/2010/main" val="1466536057"/>
              </p:ext>
            </p:extLst>
          </p:nvPr>
        </p:nvGraphicFramePr>
        <p:xfrm>
          <a:off x="471948" y="1090040"/>
          <a:ext cx="11031794" cy="385558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1932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86A49076-BFC6-2A87-E7AE-78492E334D6D}"/>
              </a:ext>
            </a:extLst>
          </p:cNvPr>
          <p:cNvSpPr>
            <a:spLocks/>
          </p:cNvSpPr>
          <p:nvPr/>
        </p:nvSpPr>
        <p:spPr>
          <a:xfrm>
            <a:off x="6141720" y="3201842"/>
            <a:ext cx="5440680" cy="3454764"/>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Rechthoek 10"/>
          <p:cNvSpPr/>
          <p:nvPr/>
        </p:nvSpPr>
        <p:spPr>
          <a:xfrm>
            <a:off x="0" y="670560"/>
            <a:ext cx="12313920" cy="248231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ctrTitle"/>
          </p:nvPr>
        </p:nvSpPr>
        <p:spPr>
          <a:xfrm>
            <a:off x="390906" y="86361"/>
            <a:ext cx="9339436" cy="421165"/>
          </a:xfrm>
        </p:spPr>
        <p:txBody>
          <a:bodyPr>
            <a:normAutofit/>
          </a:bodyPr>
          <a:lstStyle/>
          <a:p>
            <a:r>
              <a:rPr lang="nl-NL" sz="2200" b="1" dirty="0">
                <a:latin typeface="Verdana" panose="020B0604030504040204" pitchFamily="34" charset="0"/>
                <a:ea typeface="Verdana" panose="020B0604030504040204" pitchFamily="34" charset="0"/>
                <a:cs typeface="Verdana" panose="020B0604030504040204" pitchFamily="34" charset="0"/>
              </a:rPr>
              <a:t>Ziekteverzuimpercentages </a:t>
            </a:r>
            <a:r>
              <a:rPr lang="nl-NL" sz="2200" b="1">
                <a:latin typeface="Verdana" panose="020B0604030504040204" pitchFamily="34" charset="0"/>
                <a:ea typeface="Verdana" panose="020B0604030504040204" pitchFamily="34" charset="0"/>
                <a:cs typeface="Verdana" panose="020B0604030504040204" pitchFamily="34" charset="0"/>
              </a:rPr>
              <a:t>en Meldingsfrequentie</a:t>
            </a:r>
            <a:endParaRPr lang="nl-NL" sz="22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Tekstvak 11"/>
          <p:cNvSpPr txBox="1"/>
          <p:nvPr/>
        </p:nvSpPr>
        <p:spPr>
          <a:xfrm>
            <a:off x="193682" y="3331032"/>
            <a:ext cx="5611812" cy="1384995"/>
          </a:xfrm>
          <a:prstGeom prst="rect">
            <a:avLst/>
          </a:prstGeom>
          <a:solidFill>
            <a:schemeClr val="accent6">
              <a:lumMod val="20000"/>
              <a:lumOff val="80000"/>
            </a:schemeClr>
          </a:solidFill>
          <a:ln w="28575">
            <a:solidFill>
              <a:schemeClr val="accent6">
                <a:lumMod val="40000"/>
                <a:lumOff val="60000"/>
              </a:schemeClr>
            </a:solidFill>
          </a:ln>
        </p:spPr>
        <p:txBody>
          <a:bodyPr wrap="square" rtlCol="0">
            <a:spAutoFit/>
          </a:bodyPr>
          <a:lstStyle/>
          <a:p>
            <a:pPr algn="just"/>
            <a:r>
              <a:rPr lang="nl-NL" sz="1200" b="1" dirty="0">
                <a:latin typeface="Verdana" panose="020B0604030504040204" pitchFamily="34" charset="0"/>
                <a:ea typeface="Verdana" panose="020B0604030504040204" pitchFamily="34" charset="0"/>
                <a:cs typeface="Verdana" panose="020B0604030504040204" pitchFamily="34" charset="0"/>
              </a:rPr>
              <a:t>Frequent verzuim</a:t>
            </a:r>
            <a:r>
              <a:rPr lang="nl-NL" sz="1200" dirty="0">
                <a:latin typeface="Verdana" panose="020B0604030504040204" pitchFamily="34" charset="0"/>
                <a:ea typeface="Verdana" panose="020B0604030504040204" pitchFamily="34" charset="0"/>
                <a:cs typeface="Verdana" panose="020B0604030504040204" pitchFamily="34" charset="0"/>
              </a:rPr>
              <a:t>: Wanneer een werknemer zich 3 keer of vaker in 12 maanden ziek meldt spreken we van frequent verzuim. Frequent verzuim is relatief vaak een voorbode van langdurig verzuim. Tevens is het een voorspeller van herhalend frequent verzuim. In 2025 hebben </a:t>
            </a:r>
            <a:r>
              <a:rPr lang="nl-NL" sz="1200" b="1" dirty="0">
                <a:latin typeface="Verdana" panose="020B0604030504040204" pitchFamily="34" charset="0"/>
                <a:ea typeface="Verdana" panose="020B0604030504040204" pitchFamily="34" charset="0"/>
                <a:cs typeface="Verdana" panose="020B0604030504040204" pitchFamily="34" charset="0"/>
              </a:rPr>
              <a:t>129 (10,0%) </a:t>
            </a:r>
            <a:r>
              <a:rPr lang="nl-NL" sz="1200" dirty="0">
                <a:latin typeface="Verdana" panose="020B0604030504040204" pitchFamily="34" charset="0"/>
                <a:ea typeface="Verdana" panose="020B0604030504040204" pitchFamily="34" charset="0"/>
                <a:cs typeface="Verdana" panose="020B0604030504040204" pitchFamily="34" charset="0"/>
              </a:rPr>
              <a:t>werknemers zich 3 keer of vaker ziek gemeld. Dit percentage is gelijk met 2024 maar ligt duidelijk hoger dan in 2023 (7,2%).</a:t>
            </a:r>
          </a:p>
        </p:txBody>
      </p:sp>
      <p:sp>
        <p:nvSpPr>
          <p:cNvPr id="13" name="Tekstvak 12"/>
          <p:cNvSpPr txBox="1"/>
          <p:nvPr/>
        </p:nvSpPr>
        <p:spPr>
          <a:xfrm>
            <a:off x="179019" y="4894181"/>
            <a:ext cx="5611813" cy="1569660"/>
          </a:xfrm>
          <a:prstGeom prst="rect">
            <a:avLst/>
          </a:prstGeom>
          <a:solidFill>
            <a:schemeClr val="accent6">
              <a:lumMod val="20000"/>
              <a:lumOff val="80000"/>
            </a:schemeClr>
          </a:solidFill>
          <a:ln w="28575">
            <a:solidFill>
              <a:schemeClr val="accent6">
                <a:lumMod val="40000"/>
                <a:lumOff val="60000"/>
              </a:schemeClr>
            </a:solidFill>
          </a:ln>
        </p:spPr>
        <p:txBody>
          <a:bodyPr wrap="square" rtlCol="0">
            <a:spAutoFit/>
          </a:bodyPr>
          <a:lstStyle/>
          <a:p>
            <a:pPr algn="just"/>
            <a:r>
              <a:rPr lang="nl-NL" sz="1200" b="1" dirty="0">
                <a:latin typeface="Verdana" panose="020B0604030504040204" pitchFamily="34" charset="0"/>
                <a:ea typeface="Verdana" panose="020B0604030504040204" pitchFamily="34" charset="0"/>
                <a:cs typeface="Verdana" panose="020B0604030504040204" pitchFamily="34" charset="0"/>
              </a:rPr>
              <a:t>Nulverzuim</a:t>
            </a:r>
            <a:r>
              <a:rPr lang="nl-NL" sz="1200" dirty="0">
                <a:latin typeface="Verdana" panose="020B0604030504040204" pitchFamily="34" charset="0"/>
                <a:ea typeface="Verdana" panose="020B0604030504040204" pitchFamily="34" charset="0"/>
                <a:cs typeface="Verdana" panose="020B0604030504040204" pitchFamily="34" charset="0"/>
              </a:rPr>
              <a:t>: Wanneer een werknemer zich niet ziek heeft gemeld gedurende één kalenderjaar spreken we van nulverzuim. In 2024 hebben 645 werknemers zich 1 keer of meer ziek gemeld. Dit betekent dat </a:t>
            </a:r>
            <a:r>
              <a:rPr lang="nl-NL" sz="1200" b="1" dirty="0">
                <a:latin typeface="Verdana" panose="020B0604030504040204" pitchFamily="34" charset="0"/>
                <a:ea typeface="Verdana" panose="020B0604030504040204" pitchFamily="34" charset="0"/>
                <a:cs typeface="Verdana" panose="020B0604030504040204" pitchFamily="34" charset="0"/>
              </a:rPr>
              <a:t>651</a:t>
            </a:r>
            <a:r>
              <a:rPr lang="nl-NL" sz="1200" dirty="0">
                <a:latin typeface="Verdana" panose="020B0604030504040204" pitchFamily="34" charset="0"/>
                <a:ea typeface="Verdana" panose="020B0604030504040204" pitchFamily="34" charset="0"/>
                <a:cs typeface="Verdana" panose="020B0604030504040204" pitchFamily="34" charset="0"/>
              </a:rPr>
              <a:t> werknemers zich gedurende deze 12 maanden niet ziek hebben gemeld. Dit is </a:t>
            </a:r>
            <a:r>
              <a:rPr lang="nl-NL" sz="1200" b="1" dirty="0">
                <a:latin typeface="Verdana" panose="020B0604030504040204" pitchFamily="34" charset="0"/>
                <a:ea typeface="Verdana" panose="020B0604030504040204" pitchFamily="34" charset="0"/>
                <a:cs typeface="Verdana" panose="020B0604030504040204" pitchFamily="34" charset="0"/>
              </a:rPr>
              <a:t>50%</a:t>
            </a:r>
            <a:r>
              <a:rPr lang="nl-NL" sz="1200" dirty="0">
                <a:latin typeface="Verdana" panose="020B0604030504040204" pitchFamily="34" charset="0"/>
                <a:ea typeface="Verdana" panose="020B0604030504040204" pitchFamily="34" charset="0"/>
                <a:cs typeface="Verdana" panose="020B0604030504040204" pitchFamily="34" charset="0"/>
              </a:rPr>
              <a:t> van de werknemers. Dit percentage is hoger in vergelijking met het percentage over heel 2024 en vergelijkbaar met gemeenten van 50.000-100.000 inwoners (46%) (Bron: Personeelsmonitor Gemeenten 2024). </a:t>
            </a:r>
          </a:p>
        </p:txBody>
      </p:sp>
      <p:sp>
        <p:nvSpPr>
          <p:cNvPr id="14" name="Tekstvak 13"/>
          <p:cNvSpPr txBox="1"/>
          <p:nvPr/>
        </p:nvSpPr>
        <p:spPr>
          <a:xfrm>
            <a:off x="5686426" y="789829"/>
            <a:ext cx="6028496" cy="1569660"/>
          </a:xfrm>
          <a:prstGeom prst="rect">
            <a:avLst/>
          </a:prstGeom>
          <a:solidFill>
            <a:schemeClr val="bg1"/>
          </a:solidFill>
        </p:spPr>
        <p:txBody>
          <a:bodyPr wrap="square" rtlCol="0">
            <a:spAutoFit/>
          </a:bodyPr>
          <a:lstStyle/>
          <a:p>
            <a:pPr algn="just"/>
            <a:r>
              <a:rPr lang="nl-NL" sz="1200" b="1" dirty="0">
                <a:latin typeface="Verdana" panose="020B0604030504040204" pitchFamily="34" charset="0"/>
                <a:ea typeface="Verdana" panose="020B0604030504040204" pitchFamily="34" charset="0"/>
                <a:cs typeface="Verdana" panose="020B0604030504040204" pitchFamily="34" charset="0"/>
              </a:rPr>
              <a:t>De meldingsfrequentie </a:t>
            </a:r>
            <a:r>
              <a:rPr lang="nl-NL" sz="1200" dirty="0">
                <a:latin typeface="Verdana" panose="020B0604030504040204" pitchFamily="34" charset="0"/>
                <a:ea typeface="Verdana" panose="020B0604030504040204" pitchFamily="34" charset="0"/>
                <a:cs typeface="Verdana" panose="020B0604030504040204" pitchFamily="34" charset="0"/>
              </a:rPr>
              <a:t>(MF) is het gemiddeld aantal keer dat medewerkers zich per jaar ziekmelden. In 2025 bedroeg de meldingsfrequentie 0,86. Dit is iets lager in vergelijking met de meldingsfrequentie in 2024 (0,93) en 2023 (0,92).</a:t>
            </a:r>
          </a:p>
          <a:p>
            <a:pPr algn="just"/>
            <a:endParaRPr lang="nl-NL" sz="1200" dirty="0">
              <a:latin typeface="Verdana" panose="020B0604030504040204" pitchFamily="34" charset="0"/>
              <a:ea typeface="Verdana" panose="020B0604030504040204" pitchFamily="34" charset="0"/>
              <a:cs typeface="Verdana" panose="020B0604030504040204" pitchFamily="34" charset="0"/>
            </a:endParaRPr>
          </a:p>
          <a:p>
            <a:pPr algn="just"/>
            <a:r>
              <a:rPr lang="nl-NL" sz="1200" dirty="0">
                <a:latin typeface="Verdana" panose="020B0604030504040204" pitchFamily="34" charset="0"/>
                <a:ea typeface="Verdana" panose="020B0604030504040204" pitchFamily="34" charset="0"/>
              </a:rPr>
              <a:t>De gemiddelde meldingsfrequentie in Nederland schommelt rond de 1. Dat betekent dat de gehele beroepsbevolking in Nederland gemiddeld 1 verzuimmelding per jaar heeft.</a:t>
            </a:r>
          </a:p>
        </p:txBody>
      </p:sp>
      <p:graphicFrame>
        <p:nvGraphicFramePr>
          <p:cNvPr id="17" name="Grafiek 16"/>
          <p:cNvGraphicFramePr>
            <a:graphicFrameLocks noChangeAspect="1"/>
          </p:cNvGraphicFramePr>
          <p:nvPr>
            <p:extLst>
              <p:ext uri="{D42A27DB-BD31-4B8C-83A1-F6EECF244321}">
                <p14:modId xmlns:p14="http://schemas.microsoft.com/office/powerpoint/2010/main" val="3790512645"/>
              </p:ext>
            </p:extLst>
          </p:nvPr>
        </p:nvGraphicFramePr>
        <p:xfrm>
          <a:off x="0" y="626959"/>
          <a:ext cx="5686425" cy="3115355"/>
        </p:xfrm>
        <a:graphic>
          <a:graphicData uri="http://schemas.openxmlformats.org/drawingml/2006/chart">
            <c:chart xmlns:c="http://schemas.openxmlformats.org/drawingml/2006/chart" xmlns:r="http://schemas.openxmlformats.org/officeDocument/2006/relationships" r:id="rId3"/>
          </a:graphicData>
        </a:graphic>
      </p:graphicFrame>
      <p:sp>
        <p:nvSpPr>
          <p:cNvPr id="3" name="Tijdelijke aanduiding voor dianummer 2">
            <a:extLst>
              <a:ext uri="{FF2B5EF4-FFF2-40B4-BE49-F238E27FC236}">
                <a16:creationId xmlns:a16="http://schemas.microsoft.com/office/drawing/2014/main" id="{28EB3C0D-E280-439C-9ACE-76FD12698505}"/>
              </a:ext>
            </a:extLst>
          </p:cNvPr>
          <p:cNvSpPr>
            <a:spLocks noGrp="1"/>
          </p:cNvSpPr>
          <p:nvPr>
            <p:ph type="sldNum" sz="quarter" idx="12"/>
          </p:nvPr>
        </p:nvSpPr>
        <p:spPr>
          <a:xfrm>
            <a:off x="9448800" y="127281"/>
            <a:ext cx="2743200" cy="365125"/>
          </a:xfrm>
        </p:spPr>
        <p:txBody>
          <a:bodyPr/>
          <a:lstStyle/>
          <a:p>
            <a:r>
              <a:rPr lang="nl-NL" dirty="0"/>
              <a:t>5</a:t>
            </a:r>
          </a:p>
        </p:txBody>
      </p:sp>
      <p:graphicFrame>
        <p:nvGraphicFramePr>
          <p:cNvPr id="5" name="Tabel 4">
            <a:extLst>
              <a:ext uri="{FF2B5EF4-FFF2-40B4-BE49-F238E27FC236}">
                <a16:creationId xmlns:a16="http://schemas.microsoft.com/office/drawing/2014/main" id="{E00DC267-B716-A62D-D370-9CE6A2CB04CD}"/>
              </a:ext>
            </a:extLst>
          </p:cNvPr>
          <p:cNvGraphicFramePr>
            <a:graphicFrameLocks/>
          </p:cNvGraphicFramePr>
          <p:nvPr>
            <p:extLst>
              <p:ext uri="{D42A27DB-BD31-4B8C-83A1-F6EECF244321}">
                <p14:modId xmlns:p14="http://schemas.microsoft.com/office/powerpoint/2010/main" val="2672064769"/>
              </p:ext>
            </p:extLst>
          </p:nvPr>
        </p:nvGraphicFramePr>
        <p:xfrm>
          <a:off x="6331327" y="3429000"/>
          <a:ext cx="4738693" cy="2636108"/>
        </p:xfrm>
        <a:graphic>
          <a:graphicData uri="http://schemas.openxmlformats.org/drawingml/2006/table">
            <a:tbl>
              <a:tblPr firstRow="1" bandRow="1">
                <a:tableStyleId>{68D230F3-CF80-4859-8CE7-A43EE81993B5}</a:tableStyleId>
              </a:tblPr>
              <a:tblGrid>
                <a:gridCol w="2879773">
                  <a:extLst>
                    <a:ext uri="{9D8B030D-6E8A-4147-A177-3AD203B41FA5}">
                      <a16:colId xmlns:a16="http://schemas.microsoft.com/office/drawing/2014/main" val="768445184"/>
                    </a:ext>
                  </a:extLst>
                </a:gridCol>
                <a:gridCol w="838915">
                  <a:extLst>
                    <a:ext uri="{9D8B030D-6E8A-4147-A177-3AD203B41FA5}">
                      <a16:colId xmlns:a16="http://schemas.microsoft.com/office/drawing/2014/main" val="1473939975"/>
                    </a:ext>
                  </a:extLst>
                </a:gridCol>
                <a:gridCol w="1020005">
                  <a:extLst>
                    <a:ext uri="{9D8B030D-6E8A-4147-A177-3AD203B41FA5}">
                      <a16:colId xmlns:a16="http://schemas.microsoft.com/office/drawing/2014/main" val="1567248506"/>
                    </a:ext>
                  </a:extLst>
                </a:gridCol>
              </a:tblGrid>
              <a:tr h="394492">
                <a:tc gridSpan="3">
                  <a:txBody>
                    <a:bodyPr/>
                    <a:lstStyle/>
                    <a:p>
                      <a:r>
                        <a:rPr lang="nl-NL" sz="1100" b="1" dirty="0">
                          <a:latin typeface="Verdana" panose="020B0604030504040204" pitchFamily="34" charset="0"/>
                          <a:ea typeface="Verdana" panose="020B0604030504040204" pitchFamily="34" charset="0"/>
                          <a:cs typeface="Verdana" panose="020B0604030504040204" pitchFamily="34" charset="0"/>
                        </a:rPr>
                        <a:t>Verzuimpercentages* vergelijkbare gemeenten</a:t>
                      </a:r>
                      <a:endParaRPr lang="nl-NL" sz="1100" dirty="0">
                        <a:solidFill>
                          <a:schemeClr val="tx1"/>
                        </a:solidFill>
                        <a:latin typeface="+mn-lt"/>
                        <a:ea typeface="Verdana" panose="020B0604030504040204" pitchFamily="34" charset="0"/>
                        <a:cs typeface="Verdana" panose="020B0604030504040204" pitchFamily="34" charset="0"/>
                      </a:endParaRPr>
                    </a:p>
                  </a:txBody>
                  <a:tcPr anchor="b"/>
                </a:tc>
                <a:tc hMerge="1">
                  <a:txBody>
                    <a:bodyPr/>
                    <a:lstStyle/>
                    <a:p>
                      <a:pPr algn="ctr"/>
                      <a:endParaRPr lang="nl-NL" sz="1100" b="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b"/>
                </a:tc>
                <a:tc hMerge="1">
                  <a:txBody>
                    <a:bodyPr/>
                    <a:lstStyle/>
                    <a:p>
                      <a:pPr algn="ctr"/>
                      <a:endParaRPr lang="nl-NL" sz="1100" b="0" baseline="0" dirty="0">
                        <a:solidFill>
                          <a:schemeClr val="tx1"/>
                        </a:solidFill>
                        <a:latin typeface="Verdana" panose="020B0604030504040204" pitchFamily="34" charset="0"/>
                        <a:ea typeface="Verdana" panose="020B0604030504040204" pitchFamily="34" charset="0"/>
                      </a:endParaRPr>
                    </a:p>
                  </a:txBody>
                  <a:tcPr anchor="b"/>
                </a:tc>
                <a:extLst>
                  <a:ext uri="{0D108BD9-81ED-4DB2-BD59-A6C34878D82A}">
                    <a16:rowId xmlns:a16="http://schemas.microsoft.com/office/drawing/2014/main" val="3853973349"/>
                  </a:ext>
                </a:extLst>
              </a:tr>
              <a:tr h="302716">
                <a:tc>
                  <a:txBody>
                    <a:bodyPr/>
                    <a:lstStyle/>
                    <a:p>
                      <a:endParaRPr lang="nl-NL" sz="1100" dirty="0">
                        <a:solidFill>
                          <a:schemeClr val="tx1"/>
                        </a:solidFill>
                        <a:latin typeface="+mn-lt"/>
                        <a:ea typeface="Verdana" panose="020B0604030504040204" pitchFamily="34" charset="0"/>
                        <a:cs typeface="Verdana" panose="020B0604030504040204" pitchFamily="34" charset="0"/>
                      </a:endParaRPr>
                    </a:p>
                  </a:txBody>
                  <a:tcPr anchor="b"/>
                </a:tc>
                <a:tc>
                  <a:txBody>
                    <a:bodyPr/>
                    <a:lstStyle/>
                    <a:p>
                      <a:pPr algn="ctr"/>
                      <a:r>
                        <a:rPr lang="nl-NL" sz="1100" b="1" dirty="0">
                          <a:solidFill>
                            <a:schemeClr val="tx1"/>
                          </a:solidFill>
                          <a:latin typeface="Verdana" panose="020B0604030504040204" pitchFamily="34" charset="0"/>
                          <a:ea typeface="Verdana" panose="020B0604030504040204" pitchFamily="34" charset="0"/>
                        </a:rPr>
                        <a:t>202</a:t>
                      </a:r>
                      <a:r>
                        <a:rPr lang="nl-NL" sz="1100" b="1" baseline="0" dirty="0">
                          <a:solidFill>
                            <a:schemeClr val="tx1"/>
                          </a:solidFill>
                          <a:latin typeface="Verdana" panose="020B0604030504040204" pitchFamily="34" charset="0"/>
                          <a:ea typeface="Verdana" panose="020B0604030504040204" pitchFamily="34" charset="0"/>
                        </a:rPr>
                        <a:t>5</a:t>
                      </a:r>
                    </a:p>
                  </a:txBody>
                  <a:tcPr anchor="b"/>
                </a:tc>
                <a:tc>
                  <a:txBody>
                    <a:bodyPr/>
                    <a:lstStyle/>
                    <a:p>
                      <a:pPr algn="ctr"/>
                      <a:r>
                        <a:rPr lang="nl-NL" sz="1100" b="1" dirty="0">
                          <a:solidFill>
                            <a:schemeClr val="tx1"/>
                          </a:solidFill>
                          <a:latin typeface="Verdana" panose="020B0604030504040204" pitchFamily="34" charset="0"/>
                          <a:ea typeface="Verdana" panose="020B0604030504040204" pitchFamily="34" charset="0"/>
                        </a:rPr>
                        <a:t>202</a:t>
                      </a:r>
                      <a:r>
                        <a:rPr lang="nl-NL" sz="1100" b="1" baseline="0" dirty="0">
                          <a:solidFill>
                            <a:schemeClr val="tx1"/>
                          </a:solidFill>
                          <a:latin typeface="Verdana" panose="020B0604030504040204" pitchFamily="34" charset="0"/>
                          <a:ea typeface="Verdana" panose="020B0604030504040204" pitchFamily="34" charset="0"/>
                        </a:rPr>
                        <a:t>4</a:t>
                      </a:r>
                    </a:p>
                  </a:txBody>
                  <a:tcPr anchor="b"/>
                </a:tc>
                <a:extLst>
                  <a:ext uri="{0D108BD9-81ED-4DB2-BD59-A6C34878D82A}">
                    <a16:rowId xmlns:a16="http://schemas.microsoft.com/office/drawing/2014/main" val="2820899510"/>
                  </a:ext>
                </a:extLst>
              </a:tr>
              <a:tr h="142074">
                <a:tc>
                  <a:txBody>
                    <a:bodyPr/>
                    <a:lstStyle/>
                    <a:p>
                      <a:r>
                        <a:rPr lang="nl-NL" sz="1100" kern="1200" dirty="0" err="1">
                          <a:solidFill>
                            <a:schemeClr val="tx1"/>
                          </a:solidFill>
                          <a:latin typeface="Verdana" panose="020B0604030504040204" pitchFamily="34" charset="0"/>
                          <a:ea typeface="Verdana" panose="020B0604030504040204" pitchFamily="34" charset="0"/>
                        </a:rPr>
                        <a:t>Beekdaelen</a:t>
                      </a:r>
                      <a:endPar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b"/>
                </a:tc>
                <a:tc>
                  <a:txBody>
                    <a:bodyPr/>
                    <a:lstStyle/>
                    <a:p>
                      <a:pPr algn="ctr"/>
                      <a:r>
                        <a:rPr lang="nl-NL" sz="11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7,3%</a:t>
                      </a:r>
                    </a:p>
                  </a:txBody>
                  <a:tcPr anchor="b"/>
                </a:tc>
                <a:tc>
                  <a:txBody>
                    <a:bodyPr/>
                    <a:lstStyle/>
                    <a:p>
                      <a:pPr algn="ctr"/>
                      <a:r>
                        <a:rPr lang="nl-NL" sz="11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6,4%</a:t>
                      </a:r>
                    </a:p>
                  </a:txBody>
                  <a:tcPr anchor="b"/>
                </a:tc>
                <a:extLst>
                  <a:ext uri="{0D108BD9-81ED-4DB2-BD59-A6C34878D82A}">
                    <a16:rowId xmlns:a16="http://schemas.microsoft.com/office/drawing/2014/main" val="1378803711"/>
                  </a:ext>
                </a:extLst>
              </a:tr>
              <a:tr h="1420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tx1"/>
                          </a:solidFill>
                          <a:latin typeface="Verdana" panose="020B0604030504040204" pitchFamily="34" charset="0"/>
                          <a:ea typeface="Verdana" panose="020B0604030504040204" pitchFamily="34" charset="0"/>
                        </a:rPr>
                        <a:t>Heerlen</a:t>
                      </a:r>
                      <a:endPar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b"/>
                </a:tc>
                <a:tc>
                  <a:txBody>
                    <a:bodyPr/>
                    <a:lstStyle/>
                    <a:p>
                      <a:pPr algn="ctr"/>
                      <a:r>
                        <a:rPr lang="nl-NL" sz="11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6,8%</a:t>
                      </a:r>
                    </a:p>
                  </a:txBody>
                  <a:tcPr anchor="b"/>
                </a:tc>
                <a:tc>
                  <a:txBody>
                    <a:bodyPr/>
                    <a:lstStyle/>
                    <a:p>
                      <a:pPr algn="ctr"/>
                      <a:r>
                        <a:rPr lang="nl-NL" sz="11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6,3%</a:t>
                      </a:r>
                    </a:p>
                  </a:txBody>
                  <a:tcPr anchor="b"/>
                </a:tc>
                <a:extLst>
                  <a:ext uri="{0D108BD9-81ED-4DB2-BD59-A6C34878D82A}">
                    <a16:rowId xmlns:a16="http://schemas.microsoft.com/office/drawing/2014/main" val="2143328785"/>
                  </a:ext>
                </a:extLst>
              </a:tr>
              <a:tr h="284148">
                <a:tc>
                  <a:txBody>
                    <a:bodyPr/>
                    <a:lstStyle/>
                    <a:p>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Kerkrade</a:t>
                      </a:r>
                    </a:p>
                  </a:txBody>
                  <a:tcPr anchor="b"/>
                </a:tc>
                <a:tc>
                  <a:txBody>
                    <a:bodyPr/>
                    <a:lstStyle/>
                    <a:p>
                      <a:pPr algn="ctr"/>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7,4%</a:t>
                      </a:r>
                    </a:p>
                  </a:txBody>
                  <a:tcPr anchor="b"/>
                </a:tc>
                <a:tc>
                  <a:txBody>
                    <a:bodyPr/>
                    <a:lstStyle/>
                    <a:p>
                      <a:pPr algn="ctr"/>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6,1%</a:t>
                      </a:r>
                    </a:p>
                  </a:txBody>
                  <a:tcPr anchor="b"/>
                </a:tc>
                <a:extLst>
                  <a:ext uri="{0D108BD9-81ED-4DB2-BD59-A6C34878D82A}">
                    <a16:rowId xmlns:a16="http://schemas.microsoft.com/office/drawing/2014/main" val="372917457"/>
                  </a:ext>
                </a:extLst>
              </a:tr>
              <a:tr h="284148">
                <a:tc>
                  <a:txBody>
                    <a:bodyPr/>
                    <a:lstStyle/>
                    <a:p>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Sittard-Geleen</a:t>
                      </a:r>
                    </a:p>
                  </a:txBody>
                  <a:tcPr anchor="b"/>
                </a:tc>
                <a:tc>
                  <a:txBody>
                    <a:bodyPr/>
                    <a:lstStyle/>
                    <a:p>
                      <a:pPr marL="0" algn="ctr" defTabSz="914400" rtl="0" eaLnBrk="1" latinLnBrk="0" hangingPunct="1"/>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6,7%</a:t>
                      </a:r>
                    </a:p>
                  </a:txBody>
                  <a:tcPr anchor="b"/>
                </a:tc>
                <a:tc>
                  <a:txBody>
                    <a:bodyPr/>
                    <a:lstStyle/>
                    <a:p>
                      <a:pPr marL="0" algn="ctr" defTabSz="914400" rtl="0" eaLnBrk="1" latinLnBrk="0" hangingPunct="1"/>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6,1%</a:t>
                      </a:r>
                    </a:p>
                  </a:txBody>
                  <a:tcPr anchor="b"/>
                </a:tc>
                <a:extLst>
                  <a:ext uri="{0D108BD9-81ED-4DB2-BD59-A6C34878D82A}">
                    <a16:rowId xmlns:a16="http://schemas.microsoft.com/office/drawing/2014/main" val="2173051780"/>
                  </a:ext>
                </a:extLst>
              </a:tr>
              <a:tr h="284148">
                <a:tc>
                  <a:txBody>
                    <a:bodyPr/>
                    <a:lstStyle/>
                    <a:p>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Maastricht</a:t>
                      </a:r>
                    </a:p>
                  </a:txBody>
                  <a:tcPr anchor="b"/>
                </a:tc>
                <a:tc>
                  <a:txBody>
                    <a:bodyPr/>
                    <a:lstStyle/>
                    <a:p>
                      <a:pPr marL="0" algn="ctr" defTabSz="914400" rtl="0" eaLnBrk="1" latinLnBrk="0" hangingPunct="1"/>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6,6%</a:t>
                      </a:r>
                    </a:p>
                  </a:txBody>
                  <a:tcPr anchor="b"/>
                </a:tc>
                <a:tc>
                  <a:txBody>
                    <a:bodyPr/>
                    <a:lstStyle/>
                    <a:p>
                      <a:pPr marL="0" algn="ctr" defTabSz="914400" rtl="0" eaLnBrk="1" latinLnBrk="0" hangingPunct="1"/>
                      <a:r>
                        <a:rPr lang="nl-NL" sz="1100" kern="1200">
                          <a:solidFill>
                            <a:schemeClr val="tx1"/>
                          </a:solidFill>
                          <a:latin typeface="Verdana" panose="020B0604030504040204" pitchFamily="34" charset="0"/>
                          <a:ea typeface="Verdana" panose="020B0604030504040204" pitchFamily="34" charset="0"/>
                          <a:cs typeface="Verdana" panose="020B0604030504040204" pitchFamily="34" charset="0"/>
                        </a:rPr>
                        <a:t>/</a:t>
                      </a:r>
                      <a:endPar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b"/>
                </a:tc>
                <a:extLst>
                  <a:ext uri="{0D108BD9-81ED-4DB2-BD59-A6C34878D82A}">
                    <a16:rowId xmlns:a16="http://schemas.microsoft.com/office/drawing/2014/main" val="301216647"/>
                  </a:ext>
                </a:extLst>
              </a:tr>
              <a:tr h="284148">
                <a:tc>
                  <a:txBody>
                    <a:bodyPr/>
                    <a:lstStyle/>
                    <a:p>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Landgraaf</a:t>
                      </a:r>
                    </a:p>
                  </a:txBody>
                  <a:tcPr anchor="b"/>
                </a:tc>
                <a:tc>
                  <a:txBody>
                    <a:bodyPr/>
                    <a:lstStyle/>
                    <a:p>
                      <a:pPr marL="0" algn="ctr" defTabSz="914400" rtl="0" eaLnBrk="1" latinLnBrk="0" hangingPunct="1"/>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8,8%</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8,5%</a:t>
                      </a:r>
                    </a:p>
                  </a:txBody>
                  <a:tcPr anchor="b"/>
                </a:tc>
                <a:extLst>
                  <a:ext uri="{0D108BD9-81ED-4DB2-BD59-A6C34878D82A}">
                    <a16:rowId xmlns:a16="http://schemas.microsoft.com/office/drawing/2014/main" val="23482648"/>
                  </a:ext>
                </a:extLst>
              </a:tr>
              <a:tr h="284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Gemeenten 50.000-100.000 inwoners</a:t>
                      </a:r>
                    </a:p>
                  </a:txBody>
                  <a:tcPr anchor="b"/>
                </a:tc>
                <a:tc>
                  <a:txBody>
                    <a:bodyPr/>
                    <a:lstStyle/>
                    <a:p>
                      <a:pPr marL="0" algn="ctr" defTabSz="914400" rtl="0" eaLnBrk="1" latinLnBrk="0" hangingPunct="1"/>
                      <a:r>
                        <a:rPr lang="nl-NL" sz="1100" kern="1200" dirty="0">
                          <a:solidFill>
                            <a:srgbClr val="00B050"/>
                          </a:solidFill>
                          <a:latin typeface="Verdana" panose="020B0604030504040204" pitchFamily="34" charset="0"/>
                          <a:ea typeface="Verdana" panose="020B0604030504040204" pitchFamily="34" charset="0"/>
                          <a:cs typeface="Verdana" panose="020B0604030504040204" pitchFamily="34" charset="0"/>
                        </a:rPr>
                        <a:t>   </a:t>
                      </a:r>
                    </a:p>
                  </a:txBody>
                  <a:tcPr anchor="b"/>
                </a:tc>
                <a:tc>
                  <a:txBody>
                    <a:bodyPr/>
                    <a:lstStyle/>
                    <a:p>
                      <a:pPr marL="0" algn="ctr" defTabSz="914400" rtl="0" eaLnBrk="1" latinLnBrk="0" hangingPunct="1"/>
                      <a:r>
                        <a:rPr lang="nl-NL"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6,2%</a:t>
                      </a:r>
                    </a:p>
                  </a:txBody>
                  <a:tcPr anchor="b"/>
                </a:tc>
                <a:extLst>
                  <a:ext uri="{0D108BD9-81ED-4DB2-BD59-A6C34878D82A}">
                    <a16:rowId xmlns:a16="http://schemas.microsoft.com/office/drawing/2014/main" val="305308243"/>
                  </a:ext>
                </a:extLst>
              </a:tr>
            </a:tbl>
          </a:graphicData>
        </a:graphic>
      </p:graphicFrame>
      <p:sp>
        <p:nvSpPr>
          <p:cNvPr id="7" name="Tekstvak 6">
            <a:extLst>
              <a:ext uri="{FF2B5EF4-FFF2-40B4-BE49-F238E27FC236}">
                <a16:creationId xmlns:a16="http://schemas.microsoft.com/office/drawing/2014/main" id="{F4F4F998-AA2B-DF2D-5F97-8A7DD049C2DA}"/>
              </a:ext>
            </a:extLst>
          </p:cNvPr>
          <p:cNvSpPr txBox="1"/>
          <p:nvPr/>
        </p:nvSpPr>
        <p:spPr>
          <a:xfrm>
            <a:off x="6386507" y="6114072"/>
            <a:ext cx="3343835" cy="338554"/>
          </a:xfrm>
          <a:prstGeom prst="rect">
            <a:avLst/>
          </a:prstGeom>
          <a:noFill/>
        </p:spPr>
        <p:txBody>
          <a:bodyPr wrap="square" rtlCol="0">
            <a:spAutoFit/>
          </a:bodyPr>
          <a:lstStyle/>
          <a:p>
            <a:r>
              <a:rPr lang="nl-NL" sz="800" dirty="0">
                <a:latin typeface="Verdana" panose="020B0604030504040204" pitchFamily="34" charset="0"/>
                <a:ea typeface="Verdana" panose="020B0604030504040204" pitchFamily="34" charset="0"/>
                <a:cs typeface="Verdana" panose="020B0604030504040204" pitchFamily="34" charset="0"/>
              </a:rPr>
              <a:t>* Verzuim exclusief langer dan 2 jaar</a:t>
            </a:r>
          </a:p>
          <a:p>
            <a:endParaRPr lang="nl-NL" sz="800" dirty="0"/>
          </a:p>
        </p:txBody>
      </p:sp>
    </p:spTree>
    <p:extLst>
      <p:ext uri="{BB962C8B-B14F-4D97-AF65-F5344CB8AC3E}">
        <p14:creationId xmlns:p14="http://schemas.microsoft.com/office/powerpoint/2010/main" val="3054739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p:cNvSpPr/>
          <p:nvPr/>
        </p:nvSpPr>
        <p:spPr>
          <a:xfrm>
            <a:off x="0" y="528911"/>
            <a:ext cx="12192000" cy="2058841"/>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1186328540"/>
              </p:ext>
            </p:extLst>
          </p:nvPr>
        </p:nvGraphicFramePr>
        <p:xfrm>
          <a:off x="137640" y="652729"/>
          <a:ext cx="5184166" cy="1752143"/>
        </p:xfrm>
        <a:graphic>
          <a:graphicData uri="http://schemas.openxmlformats.org/drawingml/2006/table">
            <a:tbl>
              <a:tblPr firstRow="1" bandRow="1">
                <a:tableStyleId>{68D230F3-CF80-4859-8CE7-A43EE81993B5}</a:tableStyleId>
              </a:tblPr>
              <a:tblGrid>
                <a:gridCol w="3255073">
                  <a:extLst>
                    <a:ext uri="{9D8B030D-6E8A-4147-A177-3AD203B41FA5}">
                      <a16:colId xmlns:a16="http://schemas.microsoft.com/office/drawing/2014/main" val="20000"/>
                    </a:ext>
                  </a:extLst>
                </a:gridCol>
                <a:gridCol w="997243">
                  <a:extLst>
                    <a:ext uri="{9D8B030D-6E8A-4147-A177-3AD203B41FA5}">
                      <a16:colId xmlns:a16="http://schemas.microsoft.com/office/drawing/2014/main" val="20001"/>
                    </a:ext>
                  </a:extLst>
                </a:gridCol>
                <a:gridCol w="931850">
                  <a:extLst>
                    <a:ext uri="{9D8B030D-6E8A-4147-A177-3AD203B41FA5}">
                      <a16:colId xmlns:a16="http://schemas.microsoft.com/office/drawing/2014/main" val="20002"/>
                    </a:ext>
                  </a:extLst>
                </a:gridCol>
              </a:tblGrid>
              <a:tr h="563039">
                <a:tc>
                  <a:txBody>
                    <a:bodyPr/>
                    <a:lstStyle/>
                    <a:p>
                      <a:pPr algn="l"/>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Domein </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VZ% 2025</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VZ% 2024</a:t>
                      </a:r>
                      <a:endParaRPr lang="nl-NL" sz="1100" baseline="30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0"/>
                  </a:ext>
                </a:extLst>
              </a:tr>
              <a:tr h="297276">
                <a:tc>
                  <a:txBody>
                    <a:bodyPr/>
                    <a:lstStyle/>
                    <a:p>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Bedrijfsvoering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5,7%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6,4%</a:t>
                      </a:r>
                    </a:p>
                  </a:txBody>
                  <a:tcPr anchor="ctr"/>
                </a:tc>
                <a:extLst>
                  <a:ext uri="{0D108BD9-81ED-4DB2-BD59-A6C34878D82A}">
                    <a16:rowId xmlns:a16="http://schemas.microsoft.com/office/drawing/2014/main" val="10001"/>
                  </a:ext>
                </a:extLst>
              </a:tr>
              <a:tr h="297276">
                <a:tc>
                  <a:txBody>
                    <a:bodyPr/>
                    <a:lstStyle/>
                    <a:p>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Samenleving</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8,0%</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6,6%</a:t>
                      </a:r>
                    </a:p>
                  </a:txBody>
                  <a:tcPr anchor="ctr"/>
                </a:tc>
                <a:extLst>
                  <a:ext uri="{0D108BD9-81ED-4DB2-BD59-A6C34878D82A}">
                    <a16:rowId xmlns:a16="http://schemas.microsoft.com/office/drawing/2014/main" val="1325033744"/>
                  </a:ext>
                </a:extLst>
              </a:tr>
              <a:tr h="297276">
                <a:tc>
                  <a:txBody>
                    <a:bodyPr/>
                    <a:lstStyle/>
                    <a:p>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Stad</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7,7%</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6,8%</a:t>
                      </a:r>
                    </a:p>
                  </a:txBody>
                  <a:tcPr anchor="ctr"/>
                </a:tc>
                <a:extLst>
                  <a:ext uri="{0D108BD9-81ED-4DB2-BD59-A6C34878D82A}">
                    <a16:rowId xmlns:a16="http://schemas.microsoft.com/office/drawing/2014/main" val="10003"/>
                  </a:ext>
                </a:extLst>
              </a:tr>
              <a:tr h="297276">
                <a:tc>
                  <a:txBody>
                    <a:bodyPr/>
                    <a:lstStyle/>
                    <a:p>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Bestuursdienst, Griffie &amp; AD</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7,7%</a:t>
                      </a:r>
                    </a:p>
                  </a:txBody>
                  <a:tcPr anchor="ctr"/>
                </a:tc>
                <a:tc>
                  <a:txBody>
                    <a:bodyPr/>
                    <a:lstStyle/>
                    <a:p>
                      <a:pPr algn="ctr"/>
                      <a:r>
                        <a:rPr lang="nl-NL" sz="1100" dirty="0">
                          <a:solidFill>
                            <a:schemeClr val="tx1"/>
                          </a:solidFill>
                          <a:latin typeface="Verdana" panose="020B0604030504040204" pitchFamily="34" charset="0"/>
                          <a:ea typeface="Verdana" panose="020B0604030504040204" pitchFamily="34" charset="0"/>
                          <a:cs typeface="Verdana" panose="020B0604030504040204" pitchFamily="34" charset="0"/>
                        </a:rPr>
                        <a:t>6,3%</a:t>
                      </a:r>
                    </a:p>
                  </a:txBody>
                  <a:tcPr anchor="ctr"/>
                </a:tc>
                <a:extLst>
                  <a:ext uri="{0D108BD9-81ED-4DB2-BD59-A6C34878D82A}">
                    <a16:rowId xmlns:a16="http://schemas.microsoft.com/office/drawing/2014/main" val="10007"/>
                  </a:ext>
                </a:extLst>
              </a:tr>
            </a:tbl>
          </a:graphicData>
        </a:graphic>
      </p:graphicFrame>
      <p:sp>
        <p:nvSpPr>
          <p:cNvPr id="4" name="Titel 1"/>
          <p:cNvSpPr txBox="1">
            <a:spLocks/>
          </p:cNvSpPr>
          <p:nvPr/>
        </p:nvSpPr>
        <p:spPr>
          <a:xfrm>
            <a:off x="421386" y="-83870"/>
            <a:ext cx="5583174" cy="7365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200" b="1" dirty="0">
                <a:latin typeface="Verdana" panose="020B0604030504040204" pitchFamily="34" charset="0"/>
                <a:ea typeface="Verdana" panose="020B0604030504040204" pitchFamily="34" charset="0"/>
                <a:cs typeface="Verdana" panose="020B0604030504040204" pitchFamily="34" charset="0"/>
              </a:rPr>
              <a:t>Ziekteverzuim op domeinniveau </a:t>
            </a:r>
          </a:p>
        </p:txBody>
      </p:sp>
      <p:sp>
        <p:nvSpPr>
          <p:cNvPr id="6" name="Tekstvak 5"/>
          <p:cNvSpPr txBox="1"/>
          <p:nvPr/>
        </p:nvSpPr>
        <p:spPr>
          <a:xfrm>
            <a:off x="5904074" y="921984"/>
            <a:ext cx="6053789" cy="1323439"/>
          </a:xfrm>
          <a:prstGeom prst="rect">
            <a:avLst/>
          </a:prstGeom>
          <a:solidFill>
            <a:schemeClr val="accent6">
              <a:lumMod val="20000"/>
              <a:lumOff val="80000"/>
            </a:schemeClr>
          </a:solidFill>
          <a:ln w="12700">
            <a:solidFill>
              <a:schemeClr val="accent6">
                <a:lumMod val="60000"/>
                <a:lumOff val="40000"/>
              </a:schemeClr>
            </a:solidFill>
          </a:ln>
        </p:spPr>
        <p:txBody>
          <a:bodyPr wrap="square" rtlCol="0">
            <a:spAutoFit/>
          </a:bodyPr>
          <a:lstStyle/>
          <a:p>
            <a:pPr algn="just"/>
            <a:r>
              <a:rPr lang="nl-NL" sz="1200" b="1" dirty="0">
                <a:latin typeface="Verdana" panose="020B0604030504040204" pitchFamily="34" charset="0"/>
                <a:ea typeface="Verdana" panose="020B0604030504040204" pitchFamily="34" charset="0"/>
                <a:cs typeface="Verdana" panose="020B0604030504040204" pitchFamily="34" charset="0"/>
              </a:rPr>
              <a:t>De verzuimpercentages (VZ%) op domeinniveau </a:t>
            </a:r>
            <a:r>
              <a:rPr lang="nl-NL" sz="1200" dirty="0">
                <a:latin typeface="Verdana" panose="020B0604030504040204" pitchFamily="34" charset="0"/>
                <a:ea typeface="Verdana" panose="020B0604030504040204" pitchFamily="34" charset="0"/>
                <a:cs typeface="Verdana" panose="020B0604030504040204" pitchFamily="34" charset="0"/>
              </a:rPr>
              <a:t>worden in de tabel links weergegeven. Het gaat om de cijfers over het hele jaar 2025. De vergelijking wordt gemaakt met cijfers over heel 2024. Alleen bij het domein bedrijfsvoering is er sprake van een daling in het verzuim t.o.v. 2024. Bij de overige domeinen is het verzuim gestegen t.o.v. 2024</a:t>
            </a:r>
            <a:r>
              <a:rPr lang="nl-NL" sz="1200" dirty="0">
                <a:solidFill>
                  <a:srgbClr val="92D050"/>
                </a:solidFill>
                <a:latin typeface="Verdana" panose="020B0604030504040204" pitchFamily="34" charset="0"/>
                <a:ea typeface="Verdana" panose="020B0604030504040204" pitchFamily="34" charset="0"/>
                <a:cs typeface="Verdana" panose="020B0604030504040204" pitchFamily="34" charset="0"/>
              </a:rPr>
              <a:t>. </a:t>
            </a:r>
          </a:p>
          <a:p>
            <a:pPr algn="just"/>
            <a:endParaRPr lang="nl-NL" sz="1200" dirty="0">
              <a:latin typeface="Verdana" panose="020B0604030504040204" pitchFamily="34" charset="0"/>
              <a:ea typeface="Verdana" panose="020B0604030504040204" pitchFamily="34" charset="0"/>
              <a:cs typeface="Verdana" panose="020B0604030504040204" pitchFamily="34" charset="0"/>
            </a:endParaRPr>
          </a:p>
          <a:p>
            <a:pPr algn="just"/>
            <a:endParaRPr lang="nl-NL" sz="8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ekstvak 8"/>
          <p:cNvSpPr txBox="1"/>
          <p:nvPr/>
        </p:nvSpPr>
        <p:spPr>
          <a:xfrm>
            <a:off x="137641" y="5789772"/>
            <a:ext cx="5628918" cy="830997"/>
          </a:xfrm>
          <a:prstGeom prst="rect">
            <a:avLst/>
          </a:prstGeom>
          <a:solidFill>
            <a:schemeClr val="bg1"/>
          </a:solidFill>
          <a:ln w="12700">
            <a:solidFill>
              <a:schemeClr val="accent6">
                <a:lumMod val="60000"/>
                <a:lumOff val="40000"/>
              </a:schemeClr>
            </a:solidFill>
          </a:ln>
        </p:spPr>
        <p:txBody>
          <a:bodyPr wrap="square" rtlCol="0">
            <a:spAutoFit/>
          </a:bodyPr>
          <a:lstStyle/>
          <a:p>
            <a:pPr algn="just"/>
            <a:r>
              <a:rPr lang="nl-NL" sz="1200" b="1" dirty="0">
                <a:latin typeface="Verdana" panose="020B0604030504040204" pitchFamily="34" charset="0"/>
                <a:ea typeface="Verdana" panose="020B0604030504040204" pitchFamily="34" charset="0"/>
                <a:cs typeface="Verdana" panose="020B0604030504040204" pitchFamily="34" charset="0"/>
              </a:rPr>
              <a:t>De opbouw van de verzuimpercentages op domeinniveau </a:t>
            </a:r>
            <a:r>
              <a:rPr lang="nl-NL" sz="1200" dirty="0">
                <a:latin typeface="Verdana" panose="020B0604030504040204" pitchFamily="34" charset="0"/>
                <a:ea typeface="Verdana" panose="020B0604030504040204" pitchFamily="34" charset="0"/>
                <a:cs typeface="Verdana" panose="020B0604030504040204" pitchFamily="34" charset="0"/>
              </a:rPr>
              <a:t>worden in de grafiek hierboven weergegeven. In ieder domein wordt het verzuimpercentage voornamelijk bepaald door lang en extra lang verzuim.</a:t>
            </a:r>
          </a:p>
        </p:txBody>
      </p:sp>
      <p:graphicFrame>
        <p:nvGraphicFramePr>
          <p:cNvPr id="10" name="Grafiek 9"/>
          <p:cNvGraphicFramePr/>
          <p:nvPr>
            <p:extLst>
              <p:ext uri="{D42A27DB-BD31-4B8C-83A1-F6EECF244321}">
                <p14:modId xmlns:p14="http://schemas.microsoft.com/office/powerpoint/2010/main" val="2296484956"/>
              </p:ext>
            </p:extLst>
          </p:nvPr>
        </p:nvGraphicFramePr>
        <p:xfrm>
          <a:off x="137641" y="2657787"/>
          <a:ext cx="5628918" cy="2914437"/>
        </p:xfrm>
        <a:graphic>
          <a:graphicData uri="http://schemas.openxmlformats.org/drawingml/2006/chart">
            <c:chart xmlns:c="http://schemas.openxmlformats.org/drawingml/2006/chart" xmlns:r="http://schemas.openxmlformats.org/officeDocument/2006/relationships" r:id="rId3"/>
          </a:graphicData>
        </a:graphic>
      </p:graphicFrame>
      <p:sp>
        <p:nvSpPr>
          <p:cNvPr id="2" name="Tijdelijke aanduiding voor dianummer 1">
            <a:extLst>
              <a:ext uri="{FF2B5EF4-FFF2-40B4-BE49-F238E27FC236}">
                <a16:creationId xmlns:a16="http://schemas.microsoft.com/office/drawing/2014/main" id="{B0A97A7D-2C8A-4CE4-AF72-6E3779991C13}"/>
              </a:ext>
            </a:extLst>
          </p:cNvPr>
          <p:cNvSpPr>
            <a:spLocks noGrp="1"/>
          </p:cNvSpPr>
          <p:nvPr>
            <p:ph type="sldNum" sz="quarter" idx="12"/>
          </p:nvPr>
        </p:nvSpPr>
        <p:spPr>
          <a:xfrm>
            <a:off x="9448800" y="101866"/>
            <a:ext cx="2743200" cy="365125"/>
          </a:xfrm>
        </p:spPr>
        <p:txBody>
          <a:bodyPr/>
          <a:lstStyle/>
          <a:p>
            <a:fld id="{4990772A-3439-4714-893C-C2ABE3289D4C}" type="slidenum">
              <a:rPr lang="nl-NL" smtClean="0"/>
              <a:t>7</a:t>
            </a:fld>
            <a:endParaRPr lang="nl-NL" dirty="0"/>
          </a:p>
        </p:txBody>
      </p:sp>
      <p:sp>
        <p:nvSpPr>
          <p:cNvPr id="17" name="Tekstvak 16">
            <a:extLst>
              <a:ext uri="{FF2B5EF4-FFF2-40B4-BE49-F238E27FC236}">
                <a16:creationId xmlns:a16="http://schemas.microsoft.com/office/drawing/2014/main" id="{1BF97B25-8778-4E46-0868-94C43D9B660A}"/>
              </a:ext>
            </a:extLst>
          </p:cNvPr>
          <p:cNvSpPr txBox="1"/>
          <p:nvPr/>
        </p:nvSpPr>
        <p:spPr>
          <a:xfrm>
            <a:off x="5904073" y="2652270"/>
            <a:ext cx="6150287" cy="1569660"/>
          </a:xfrm>
          <a:prstGeom prst="rect">
            <a:avLst/>
          </a:prstGeom>
          <a:solidFill>
            <a:schemeClr val="bg1"/>
          </a:solidFill>
          <a:ln w="12700">
            <a:solidFill>
              <a:schemeClr val="accent6">
                <a:lumMod val="60000"/>
                <a:lumOff val="40000"/>
              </a:schemeClr>
            </a:solidFill>
          </a:ln>
        </p:spPr>
        <p:txBody>
          <a:bodyPr wrap="square" rtlCol="0">
            <a:spAutoFit/>
          </a:bodyPr>
          <a:lstStyle/>
          <a:p>
            <a:pPr algn="just"/>
            <a:r>
              <a:rPr lang="nl-NL" sz="1200" dirty="0">
                <a:latin typeface="Verdana" panose="020B0604030504040204" pitchFamily="34" charset="0"/>
                <a:ea typeface="Verdana" panose="020B0604030504040204" pitchFamily="34" charset="0"/>
              </a:rPr>
              <a:t>Als naar de verzuimcijfers van 2025 per maand en per domein wordt gekeken, is zichtbaar dat in alle domeinen het verzuimpercentage daalt richting de zomer en het laagste punt rond juli/augustus wordt bereikt. Vanaf september is in alle drie de domeinen weer een stijging zichtbaar, met de hoogste percentages in december. Domein Bedrijfsvoering ligt gedurende het hele jaar onder de andere domeinen, maar laat in het najaar een duidelijke toename zien. Aan het einde van 2025 liggen de verzuimpercentages van de drie domeinen weer dichter bij elkaar.</a:t>
            </a:r>
          </a:p>
        </p:txBody>
      </p:sp>
      <p:graphicFrame>
        <p:nvGraphicFramePr>
          <p:cNvPr id="15" name="Grafiek 14">
            <a:extLst>
              <a:ext uri="{FF2B5EF4-FFF2-40B4-BE49-F238E27FC236}">
                <a16:creationId xmlns:a16="http://schemas.microsoft.com/office/drawing/2014/main" id="{A657B07F-8B93-AEE1-4D43-9FA3704BD140}"/>
              </a:ext>
            </a:extLst>
          </p:cNvPr>
          <p:cNvGraphicFramePr>
            <a:graphicFrameLocks/>
          </p:cNvGraphicFramePr>
          <p:nvPr>
            <p:extLst>
              <p:ext uri="{D42A27DB-BD31-4B8C-83A1-F6EECF244321}">
                <p14:modId xmlns:p14="http://schemas.microsoft.com/office/powerpoint/2010/main" val="812771211"/>
              </p:ext>
            </p:extLst>
          </p:nvPr>
        </p:nvGraphicFramePr>
        <p:xfrm>
          <a:off x="5864449" y="4286448"/>
          <a:ext cx="6053789" cy="25715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23493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70912" y="81108"/>
            <a:ext cx="3354621" cy="685800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tx1"/>
              </a:solidFill>
            </a:endParaRPr>
          </a:p>
        </p:txBody>
      </p:sp>
      <p:sp>
        <p:nvSpPr>
          <p:cNvPr id="6" name="Rechthoek 5"/>
          <p:cNvSpPr/>
          <p:nvPr/>
        </p:nvSpPr>
        <p:spPr>
          <a:xfrm>
            <a:off x="7799249" y="-1704"/>
            <a:ext cx="3508753" cy="685800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 name="Tekstvak 2"/>
          <p:cNvSpPr txBox="1"/>
          <p:nvPr/>
        </p:nvSpPr>
        <p:spPr>
          <a:xfrm>
            <a:off x="0" y="-1704"/>
            <a:ext cx="5096436" cy="523220"/>
          </a:xfrm>
          <a:prstGeom prst="rect">
            <a:avLst/>
          </a:prstGeom>
          <a:solidFill>
            <a:schemeClr val="bg1"/>
          </a:solidFill>
        </p:spPr>
        <p:txBody>
          <a:bodyPr wrap="square" rtlCol="0">
            <a:spAutoFit/>
          </a:bodyPr>
          <a:lstStyle/>
          <a:p>
            <a:r>
              <a:rPr lang="nl-NL" sz="2000" b="1" dirty="0">
                <a:latin typeface="Verdana" panose="020B0604030504040204" pitchFamily="34" charset="0"/>
                <a:ea typeface="Verdana" panose="020B0604030504040204" pitchFamily="34" charset="0"/>
                <a:cs typeface="Verdana" panose="020B0604030504040204" pitchFamily="34" charset="0"/>
              </a:rPr>
              <a:t>Ziekteverzuim op domeinniveau </a:t>
            </a:r>
            <a:br>
              <a:rPr lang="nl-NL" sz="800">
                <a:latin typeface="Verdana" panose="020B0604030504040204" pitchFamily="34" charset="0"/>
                <a:ea typeface="Verdana" panose="020B0604030504040204" pitchFamily="34" charset="0"/>
                <a:cs typeface="Verdana" panose="020B0604030504040204" pitchFamily="34" charset="0"/>
              </a:rPr>
            </a:br>
            <a:endParaRPr lang="nl-NL" sz="8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4" name="Tijdelijke aanduiding voor inhoud 3"/>
          <p:cNvGraphicFramePr>
            <a:graphicFrameLocks/>
          </p:cNvGraphicFramePr>
          <p:nvPr>
            <p:extLst>
              <p:ext uri="{D42A27DB-BD31-4B8C-83A1-F6EECF244321}">
                <p14:modId xmlns:p14="http://schemas.microsoft.com/office/powerpoint/2010/main" val="1276114028"/>
              </p:ext>
            </p:extLst>
          </p:nvPr>
        </p:nvGraphicFramePr>
        <p:xfrm>
          <a:off x="70912" y="1037207"/>
          <a:ext cx="3295139" cy="4572000"/>
        </p:xfrm>
        <a:graphic>
          <a:graphicData uri="http://schemas.openxmlformats.org/drawingml/2006/table">
            <a:tbl>
              <a:tblPr firstRow="1" bandRow="1">
                <a:tableStyleId>{68D230F3-CF80-4859-8CE7-A43EE81993B5}</a:tableStyleId>
              </a:tblPr>
              <a:tblGrid>
                <a:gridCol w="1027851">
                  <a:extLst>
                    <a:ext uri="{9D8B030D-6E8A-4147-A177-3AD203B41FA5}">
                      <a16:colId xmlns:a16="http://schemas.microsoft.com/office/drawing/2014/main" val="20000"/>
                    </a:ext>
                  </a:extLst>
                </a:gridCol>
                <a:gridCol w="521568">
                  <a:extLst>
                    <a:ext uri="{9D8B030D-6E8A-4147-A177-3AD203B41FA5}">
                      <a16:colId xmlns:a16="http://schemas.microsoft.com/office/drawing/2014/main" val="1325728281"/>
                    </a:ext>
                  </a:extLst>
                </a:gridCol>
                <a:gridCol w="896158">
                  <a:extLst>
                    <a:ext uri="{9D8B030D-6E8A-4147-A177-3AD203B41FA5}">
                      <a16:colId xmlns:a16="http://schemas.microsoft.com/office/drawing/2014/main" val="20001"/>
                    </a:ext>
                  </a:extLst>
                </a:gridCol>
                <a:gridCol w="849562">
                  <a:extLst>
                    <a:ext uri="{9D8B030D-6E8A-4147-A177-3AD203B41FA5}">
                      <a16:colId xmlns:a16="http://schemas.microsoft.com/office/drawing/2014/main" val="20002"/>
                    </a:ext>
                  </a:extLst>
                </a:gridCol>
              </a:tblGrid>
              <a:tr h="245553">
                <a:tc gridSpan="2">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Bedrijfsvoering</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2025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2024</a:t>
                      </a:r>
                    </a:p>
                  </a:txBody>
                  <a:tcPr/>
                </a:tc>
                <a:extLst>
                  <a:ext uri="{0D108BD9-81ED-4DB2-BD59-A6C34878D82A}">
                    <a16:rowId xmlns:a16="http://schemas.microsoft.com/office/drawing/2014/main" val="10000"/>
                  </a:ext>
                </a:extLst>
              </a:tr>
              <a:tr h="245553">
                <a:tc gridSpan="2">
                  <a:txBody>
                    <a:bodyPr/>
                    <a:lstStyle/>
                    <a:p>
                      <a:r>
                        <a:rPr lang="nl-NL" sz="1200" b="1" dirty="0">
                          <a:solidFill>
                            <a:schemeClr val="tx1"/>
                          </a:solidFill>
                          <a:latin typeface="Verdana" panose="020B0604030504040204" pitchFamily="34" charset="0"/>
                          <a:ea typeface="Verdana" panose="020B0604030504040204" pitchFamily="34" charset="0"/>
                          <a:cs typeface="Verdana" panose="020B0604030504040204" pitchFamily="34" charset="0"/>
                        </a:rPr>
                        <a:t>Totaal              </a:t>
                      </a:r>
                    </a:p>
                  </a:txBody>
                  <a:tcPr/>
                </a:tc>
                <a:tc hMerge="1">
                  <a:txBody>
                    <a:bodyPr/>
                    <a:lstStyle/>
                    <a:p>
                      <a:endParaRPr lang="nl-NL"/>
                    </a:p>
                  </a:txBody>
                  <a:tcPr/>
                </a:tc>
                <a:tc>
                  <a:txBody>
                    <a:bodyPr/>
                    <a:lstStyle/>
                    <a:p>
                      <a:pPr algn="ctr"/>
                      <a:r>
                        <a:rPr lang="nl-NL" sz="1200" b="1" dirty="0">
                          <a:solidFill>
                            <a:schemeClr val="tx1"/>
                          </a:solidFill>
                          <a:latin typeface="Verdana" panose="020B0604030504040204" pitchFamily="34" charset="0"/>
                          <a:ea typeface="Verdana" panose="020B0604030504040204" pitchFamily="34" charset="0"/>
                          <a:cs typeface="Verdana" panose="020B0604030504040204" pitchFamily="34" charset="0"/>
                        </a:rPr>
                        <a:t>5,7%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b="1" dirty="0">
                          <a:solidFill>
                            <a:schemeClr val="tx1"/>
                          </a:solidFill>
                          <a:latin typeface="Verdana" panose="020B0604030504040204" pitchFamily="34" charset="0"/>
                          <a:ea typeface="Verdana" panose="020B0604030504040204" pitchFamily="34" charset="0"/>
                          <a:cs typeface="Verdana" panose="020B0604030504040204" pitchFamily="34" charset="0"/>
                        </a:rPr>
                        <a:t>6,4%</a:t>
                      </a:r>
                    </a:p>
                  </a:txBody>
                  <a:tcPr/>
                </a:tc>
                <a:extLst>
                  <a:ext uri="{0D108BD9-81ED-4DB2-BD59-A6C34878D82A}">
                    <a16:rowId xmlns:a16="http://schemas.microsoft.com/office/drawing/2014/main" val="10001"/>
                  </a:ext>
                </a:extLst>
              </a:tr>
              <a:tr h="24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Projecten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3,0%</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5,1%</a:t>
                      </a:r>
                    </a:p>
                  </a:txBody>
                  <a:tcPr/>
                </a:tc>
                <a:extLst>
                  <a:ext uri="{0D108BD9-81ED-4DB2-BD59-A6C34878D82A}">
                    <a16:rowId xmlns:a16="http://schemas.microsoft.com/office/drawing/2014/main" val="10002"/>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Flexpool</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a:t>
                      </a:r>
                    </a:p>
                  </a:txBody>
                  <a:tcPr/>
                </a:tc>
                <a:extLst>
                  <a:ext uri="{0D108BD9-81ED-4DB2-BD59-A6C34878D82A}">
                    <a16:rowId xmlns:a16="http://schemas.microsoft.com/office/drawing/2014/main" val="10003"/>
                  </a:ext>
                </a:extLst>
              </a:tr>
              <a:tr h="40925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Communicatie en KCC</a:t>
                      </a:r>
                    </a:p>
                  </a:txBody>
                  <a:tcPr/>
                </a:tc>
                <a:tc hMerge="1">
                  <a:txBody>
                    <a:bodyPr/>
                    <a:lstStyle/>
                    <a:p>
                      <a:endParaRPr lang="nl-NL" dirty="0"/>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4,2%</a:t>
                      </a:r>
                    </a:p>
                  </a:txBody>
                  <a:tcPr/>
                </a:tc>
                <a:extLst>
                  <a:ext uri="{0D108BD9-81ED-4DB2-BD59-A6C34878D82A}">
                    <a16:rowId xmlns:a16="http://schemas.microsoft.com/office/drawing/2014/main" val="10004"/>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Juridische Zaken</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5,4%</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9,6%</a:t>
                      </a:r>
                    </a:p>
                  </a:txBody>
                  <a:tcPr/>
                </a:tc>
                <a:extLst>
                  <a:ext uri="{0D108BD9-81ED-4DB2-BD59-A6C34878D82A}">
                    <a16:rowId xmlns:a16="http://schemas.microsoft.com/office/drawing/2014/main" val="10005"/>
                  </a:ext>
                </a:extLst>
              </a:tr>
              <a:tr h="40925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Mens en Organisatie</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5,9%</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7,1%</a:t>
                      </a:r>
                    </a:p>
                  </a:txBody>
                  <a:tcPr/>
                </a:tc>
                <a:extLst>
                  <a:ext uri="{0D108BD9-81ED-4DB2-BD59-A6C34878D82A}">
                    <a16:rowId xmlns:a16="http://schemas.microsoft.com/office/drawing/2014/main" val="10006"/>
                  </a:ext>
                </a:extLst>
              </a:tr>
              <a:tr h="409256">
                <a:tc gridSpan="2">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Functioneel Beheer</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5,4%</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7,3%</a:t>
                      </a:r>
                    </a:p>
                  </a:txBody>
                  <a:tcPr/>
                </a:tc>
                <a:extLst>
                  <a:ext uri="{0D108BD9-81ED-4DB2-BD59-A6C34878D82A}">
                    <a16:rowId xmlns:a16="http://schemas.microsoft.com/office/drawing/2014/main" val="204417997"/>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Financiën E&amp;M</a:t>
                      </a:r>
                    </a:p>
                  </a:txBody>
                  <a:tcPr/>
                </a:tc>
                <a:tc hMerge="1">
                  <a:txBody>
                    <a:bodyPr/>
                    <a:lstStyle/>
                    <a:p>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4,8%</a:t>
                      </a:r>
                    </a:p>
                  </a:txBody>
                  <a:tcPr/>
                </a:tc>
                <a:extLst>
                  <a:ext uri="{0D108BD9-81ED-4DB2-BD59-A6C34878D82A}">
                    <a16:rowId xmlns:a16="http://schemas.microsoft.com/office/drawing/2014/main" val="2711128729"/>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Services</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6,2%</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6,1%</a:t>
                      </a:r>
                    </a:p>
                  </a:txBody>
                  <a:tcPr/>
                </a:tc>
                <a:extLst>
                  <a:ext uri="{0D108BD9-81ED-4DB2-BD59-A6C34878D82A}">
                    <a16:rowId xmlns:a16="http://schemas.microsoft.com/office/drawing/2014/main" val="3715515927"/>
                  </a:ext>
                </a:extLst>
              </a:tr>
              <a:tr h="40925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Informatie Management</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2,8%</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5,8%</a:t>
                      </a:r>
                    </a:p>
                  </a:txBody>
                  <a:tcPr/>
                </a:tc>
                <a:extLst>
                  <a:ext uri="{0D108BD9-81ED-4DB2-BD59-A6C34878D82A}">
                    <a16:rowId xmlns:a16="http://schemas.microsoft.com/office/drawing/2014/main" val="3567639257"/>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Financiën MIRO</a:t>
                      </a:r>
                    </a:p>
                  </a:txBody>
                  <a:tcPr/>
                </a:tc>
                <a:tc hMerge="1">
                  <a:txBody>
                    <a:bodyPr/>
                    <a:lstStyle/>
                    <a:p>
                      <a:endParaRPr lang="nl-NL"/>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6,0%</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1,7%</a:t>
                      </a:r>
                    </a:p>
                  </a:txBody>
                  <a:tcPr/>
                </a:tc>
                <a:extLst>
                  <a:ext uri="{0D108BD9-81ED-4DB2-BD59-A6C34878D82A}">
                    <a16:rowId xmlns:a16="http://schemas.microsoft.com/office/drawing/2014/main" val="1073135026"/>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hMerge="1">
                  <a:txBody>
                    <a:bodyPr/>
                    <a:lstStyle/>
                    <a:p>
                      <a:endParaRPr lang="nl-NL"/>
                    </a:p>
                  </a:txBody>
                  <a:tcPr/>
                </a:tc>
                <a:tc>
                  <a:txBody>
                    <a:bodyPr/>
                    <a:lstStyle/>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2908781580"/>
                  </a:ext>
                </a:extLst>
              </a:tr>
              <a:tr h="24555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hMerge="1">
                  <a:txBody>
                    <a:bodyPr/>
                    <a:lstStyle/>
                    <a:p>
                      <a:endParaRPr lang="nl-NL"/>
                    </a:p>
                  </a:txBody>
                  <a:tcPr/>
                </a:tc>
                <a:tc>
                  <a:txBody>
                    <a:bodyPr/>
                    <a:lstStyle/>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820331990"/>
                  </a:ext>
                </a:extLst>
              </a:tr>
            </a:tbl>
          </a:graphicData>
        </a:graphic>
      </p:graphicFrame>
      <p:graphicFrame>
        <p:nvGraphicFramePr>
          <p:cNvPr id="20" name="Tijdelijke aanduiding voor inhoud 3"/>
          <p:cNvGraphicFramePr>
            <a:graphicFrameLocks/>
          </p:cNvGraphicFramePr>
          <p:nvPr>
            <p:extLst>
              <p:ext uri="{D42A27DB-BD31-4B8C-83A1-F6EECF244321}">
                <p14:modId xmlns:p14="http://schemas.microsoft.com/office/powerpoint/2010/main" val="2697514693"/>
              </p:ext>
            </p:extLst>
          </p:nvPr>
        </p:nvGraphicFramePr>
        <p:xfrm>
          <a:off x="3964821" y="863603"/>
          <a:ext cx="3354620" cy="4480560"/>
        </p:xfrm>
        <a:graphic>
          <a:graphicData uri="http://schemas.openxmlformats.org/drawingml/2006/table">
            <a:tbl>
              <a:tblPr firstRow="1" bandRow="1">
                <a:tableStyleId>{68D230F3-CF80-4859-8CE7-A43EE81993B5}</a:tableStyleId>
              </a:tblPr>
              <a:tblGrid>
                <a:gridCol w="1607119">
                  <a:extLst>
                    <a:ext uri="{9D8B030D-6E8A-4147-A177-3AD203B41FA5}">
                      <a16:colId xmlns:a16="http://schemas.microsoft.com/office/drawing/2014/main" val="20000"/>
                    </a:ext>
                  </a:extLst>
                </a:gridCol>
                <a:gridCol w="895981">
                  <a:extLst>
                    <a:ext uri="{9D8B030D-6E8A-4147-A177-3AD203B41FA5}">
                      <a16:colId xmlns:a16="http://schemas.microsoft.com/office/drawing/2014/main" val="20001"/>
                    </a:ext>
                  </a:extLst>
                </a:gridCol>
                <a:gridCol w="851520">
                  <a:extLst>
                    <a:ext uri="{9D8B030D-6E8A-4147-A177-3AD203B41FA5}">
                      <a16:colId xmlns:a16="http://schemas.microsoft.com/office/drawing/2014/main" val="20002"/>
                    </a:ext>
                  </a:extLst>
                </a:gridCol>
              </a:tblGrid>
              <a:tr h="270711">
                <a:tc>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Samenleving</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2025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2024</a:t>
                      </a:r>
                    </a:p>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0"/>
                  </a:ext>
                </a:extLst>
              </a:tr>
              <a:tr h="270711">
                <a:tc>
                  <a:txBody>
                    <a:bodyPr/>
                    <a:lstStyle/>
                    <a:p>
                      <a:r>
                        <a:rPr lang="nl-NL" sz="1200" b="1" dirty="0">
                          <a:solidFill>
                            <a:schemeClr val="tx1"/>
                          </a:solidFill>
                          <a:latin typeface="Verdana" panose="020B0604030504040204" pitchFamily="34" charset="0"/>
                          <a:ea typeface="Verdana" panose="020B0604030504040204" pitchFamily="34" charset="0"/>
                          <a:cs typeface="Verdana" panose="020B0604030504040204" pitchFamily="34" charset="0"/>
                        </a:rPr>
                        <a:t>Totaal </a:t>
                      </a:r>
                    </a:p>
                  </a:txBody>
                  <a:tcPr/>
                </a:tc>
                <a:tc>
                  <a:txBody>
                    <a:bodyPr/>
                    <a:lstStyle/>
                    <a:p>
                      <a:pPr algn="ctr"/>
                      <a:r>
                        <a:rPr lang="nl-NL" sz="1100" b="1" dirty="0">
                          <a:solidFill>
                            <a:schemeClr val="tx1"/>
                          </a:solidFill>
                          <a:latin typeface="Verdana" panose="020B0604030504040204" pitchFamily="34" charset="0"/>
                          <a:ea typeface="Verdana" panose="020B0604030504040204" pitchFamily="34" charset="0"/>
                          <a:cs typeface="Verdana" panose="020B0604030504040204" pitchFamily="34" charset="0"/>
                        </a:rPr>
                        <a:t>8,0%</a:t>
                      </a:r>
                    </a:p>
                  </a:txBody>
                  <a:tcPr anchor="ctr"/>
                </a:tc>
                <a:tc>
                  <a:txBody>
                    <a:bodyPr/>
                    <a:lstStyle/>
                    <a:p>
                      <a:pPr algn="ctr"/>
                      <a:r>
                        <a:rPr lang="nl-NL" sz="1100" b="1" dirty="0">
                          <a:solidFill>
                            <a:schemeClr val="tx1"/>
                          </a:solidFill>
                          <a:latin typeface="Verdana" panose="020B0604030504040204" pitchFamily="34" charset="0"/>
                          <a:ea typeface="Verdana" panose="020B0604030504040204" pitchFamily="34" charset="0"/>
                          <a:cs typeface="Verdana" panose="020B0604030504040204" pitchFamily="34" charset="0"/>
                        </a:rPr>
                        <a:t>6,7%</a:t>
                      </a:r>
                    </a:p>
                  </a:txBody>
                  <a:tcPr anchor="ctr"/>
                </a:tc>
                <a:extLst>
                  <a:ext uri="{0D108BD9-81ED-4DB2-BD59-A6C34878D82A}">
                    <a16:rowId xmlns:a16="http://schemas.microsoft.com/office/drawing/2014/main" val="10001"/>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Toegang Zuid</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6,2%</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2,1%</a:t>
                      </a:r>
                    </a:p>
                  </a:txBody>
                  <a:tcPr/>
                </a:tc>
                <a:extLst>
                  <a:ext uri="{0D108BD9-81ED-4DB2-BD59-A6C34878D82A}">
                    <a16:rowId xmlns:a16="http://schemas.microsoft.com/office/drawing/2014/main" val="10002"/>
                  </a:ext>
                </a:extLst>
              </a:tr>
              <a:tr h="3007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Toezicht en Handhaving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14,2%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latin typeface="Verdana" panose="020B0604030504040204" pitchFamily="34" charset="0"/>
                          <a:ea typeface="Verdana" panose="020B0604030504040204" pitchFamily="34" charset="0"/>
                          <a:cs typeface="Verdana" panose="020B0604030504040204" pitchFamily="34" charset="0"/>
                        </a:rPr>
                        <a:t>11,6%</a:t>
                      </a:r>
                    </a:p>
                  </a:txBody>
                  <a:tcPr/>
                </a:tc>
                <a:extLst>
                  <a:ext uri="{0D108BD9-81ED-4DB2-BD59-A6C34878D82A}">
                    <a16:rowId xmlns:a16="http://schemas.microsoft.com/office/drawing/2014/main" val="10003"/>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Toegang Noord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9,0%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6,8%</a:t>
                      </a:r>
                    </a:p>
                  </a:txBody>
                  <a:tcPr/>
                </a:tc>
                <a:extLst>
                  <a:ext uri="{0D108BD9-81ED-4DB2-BD59-A6C34878D82A}">
                    <a16:rowId xmlns:a16="http://schemas.microsoft.com/office/drawing/2014/main" val="10004"/>
                  </a:ext>
                </a:extLst>
              </a:tr>
              <a:tr h="451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Beleid</a:t>
                      </a:r>
                      <a:r>
                        <a:rPr lang="nl-NL" sz="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Maatschappij</a:t>
                      </a: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8,6%</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5,4%</a:t>
                      </a:r>
                    </a:p>
                  </a:txBody>
                  <a:tcPr/>
                </a:tc>
                <a:extLst>
                  <a:ext uri="{0D108BD9-81ED-4DB2-BD59-A6C34878D82A}">
                    <a16:rowId xmlns:a16="http://schemas.microsoft.com/office/drawing/2014/main" val="10005"/>
                  </a:ext>
                </a:extLst>
              </a:tr>
              <a:tr h="451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Soc. Veiligheid &amp; Buurtregie</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3,7%</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2,5%</a:t>
                      </a:r>
                    </a:p>
                  </a:txBody>
                  <a:tcPr/>
                </a:tc>
                <a:extLst>
                  <a:ext uri="{0D108BD9-81ED-4DB2-BD59-A6C34878D82A}">
                    <a16:rowId xmlns:a16="http://schemas.microsoft.com/office/drawing/2014/main" val="10007"/>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WMO</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3,4%</a:t>
                      </a:r>
                    </a:p>
                  </a:txBody>
                  <a:tcPr/>
                </a:tc>
                <a:extLst>
                  <a:ext uri="{0D108BD9-81ED-4DB2-BD59-A6C34878D82A}">
                    <a16:rowId xmlns:a16="http://schemas.microsoft.com/office/drawing/2014/main" val="10008"/>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nl-NL" sz="12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555215362"/>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Inkomen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12,0%</a:t>
                      </a:r>
                    </a:p>
                  </a:txBody>
                  <a:tcPr/>
                </a:tc>
                <a:extLst>
                  <a:ext uri="{0D108BD9-81ED-4DB2-BD59-A6C34878D82A}">
                    <a16:rowId xmlns:a16="http://schemas.microsoft.com/office/drawing/2014/main" val="1529905340"/>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Burgerzaken</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 8,3%</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6,5%</a:t>
                      </a:r>
                    </a:p>
                  </a:txBody>
                  <a:tcPr/>
                </a:tc>
                <a:extLst>
                  <a:ext uri="{0D108BD9-81ED-4DB2-BD59-A6C34878D82A}">
                    <a16:rowId xmlns:a16="http://schemas.microsoft.com/office/drawing/2014/main" val="4020988530"/>
                  </a:ext>
                </a:extLst>
              </a:tr>
              <a:tr h="451184">
                <a:tc>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Schuldhulp-</a:t>
                      </a:r>
                      <a:r>
                        <a:rPr lang="nl-NL" sz="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verlening</a:t>
                      </a: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10,2%</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6,3%</a:t>
                      </a:r>
                    </a:p>
                  </a:txBody>
                  <a:tcPr/>
                </a:tc>
                <a:extLst>
                  <a:ext uri="{0D108BD9-81ED-4DB2-BD59-A6C34878D82A}">
                    <a16:rowId xmlns:a16="http://schemas.microsoft.com/office/drawing/2014/main" val="2230508556"/>
                  </a:ext>
                </a:extLst>
              </a:tr>
              <a:tr h="270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Administratie</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7,2%</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8,3%</a:t>
                      </a:r>
                    </a:p>
                  </a:txBody>
                  <a:tcPr/>
                </a:tc>
                <a:extLst>
                  <a:ext uri="{0D108BD9-81ED-4DB2-BD59-A6C34878D82A}">
                    <a16:rowId xmlns:a16="http://schemas.microsoft.com/office/drawing/2014/main" val="3064579327"/>
                  </a:ext>
                </a:extLst>
              </a:tr>
            </a:tbl>
          </a:graphicData>
        </a:graphic>
      </p:graphicFrame>
      <p:graphicFrame>
        <p:nvGraphicFramePr>
          <p:cNvPr id="22" name="Tijdelijke aanduiding voor inhoud 3"/>
          <p:cNvGraphicFramePr>
            <a:graphicFrameLocks/>
          </p:cNvGraphicFramePr>
          <p:nvPr>
            <p:extLst>
              <p:ext uri="{D42A27DB-BD31-4B8C-83A1-F6EECF244321}">
                <p14:modId xmlns:p14="http://schemas.microsoft.com/office/powerpoint/2010/main" val="1184684660"/>
              </p:ext>
            </p:extLst>
          </p:nvPr>
        </p:nvGraphicFramePr>
        <p:xfrm>
          <a:off x="7858729" y="863604"/>
          <a:ext cx="3295136" cy="4632960"/>
        </p:xfrm>
        <a:graphic>
          <a:graphicData uri="http://schemas.openxmlformats.org/drawingml/2006/table">
            <a:tbl>
              <a:tblPr firstRow="1" bandRow="1">
                <a:tableStyleId>{68D230F3-CF80-4859-8CE7-A43EE81993B5}</a:tableStyleId>
              </a:tblPr>
              <a:tblGrid>
                <a:gridCol w="1550742">
                  <a:extLst>
                    <a:ext uri="{9D8B030D-6E8A-4147-A177-3AD203B41FA5}">
                      <a16:colId xmlns:a16="http://schemas.microsoft.com/office/drawing/2014/main" val="20000"/>
                    </a:ext>
                  </a:extLst>
                </a:gridCol>
                <a:gridCol w="908739">
                  <a:extLst>
                    <a:ext uri="{9D8B030D-6E8A-4147-A177-3AD203B41FA5}">
                      <a16:colId xmlns:a16="http://schemas.microsoft.com/office/drawing/2014/main" val="20001"/>
                    </a:ext>
                  </a:extLst>
                </a:gridCol>
                <a:gridCol w="835655">
                  <a:extLst>
                    <a:ext uri="{9D8B030D-6E8A-4147-A177-3AD203B41FA5}">
                      <a16:colId xmlns:a16="http://schemas.microsoft.com/office/drawing/2014/main" val="20002"/>
                    </a:ext>
                  </a:extLst>
                </a:gridCol>
              </a:tblGrid>
              <a:tr h="350513">
                <a:tc>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Stad</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2025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2024</a:t>
                      </a:r>
                    </a:p>
                  </a:txBody>
                  <a:tcPr/>
                </a:tc>
                <a:extLst>
                  <a:ext uri="{0D108BD9-81ED-4DB2-BD59-A6C34878D82A}">
                    <a16:rowId xmlns:a16="http://schemas.microsoft.com/office/drawing/2014/main" val="10000"/>
                  </a:ext>
                </a:extLst>
              </a:tr>
              <a:tr h="291985">
                <a:tc>
                  <a:txBody>
                    <a:bodyPr/>
                    <a:lstStyle/>
                    <a:p>
                      <a:r>
                        <a:rPr lang="nl-NL" sz="1200" b="1" dirty="0">
                          <a:solidFill>
                            <a:schemeClr val="tx1"/>
                          </a:solidFill>
                          <a:latin typeface="Verdana" panose="020B0604030504040204" pitchFamily="34" charset="0"/>
                          <a:ea typeface="Verdana" panose="020B0604030504040204" pitchFamily="34" charset="0"/>
                          <a:cs typeface="Verdana" panose="020B0604030504040204" pitchFamily="34" charset="0"/>
                        </a:rPr>
                        <a:t>Totaal </a:t>
                      </a:r>
                    </a:p>
                  </a:txBody>
                  <a:tcPr/>
                </a:tc>
                <a:tc>
                  <a:txBody>
                    <a:bodyPr/>
                    <a:lstStyle/>
                    <a:p>
                      <a:pPr algn="ctr"/>
                      <a:r>
                        <a:rPr lang="nl-NL" sz="1100" b="1" dirty="0">
                          <a:solidFill>
                            <a:schemeClr val="tx1"/>
                          </a:solidFill>
                          <a:latin typeface="Verdana" panose="020B0604030504040204" pitchFamily="34" charset="0"/>
                          <a:ea typeface="Verdana" panose="020B0604030504040204" pitchFamily="34" charset="0"/>
                          <a:cs typeface="Verdana" panose="020B0604030504040204" pitchFamily="34" charset="0"/>
                        </a:rPr>
                        <a:t>7,7%</a:t>
                      </a:r>
                    </a:p>
                  </a:txBody>
                  <a:tcPr anchor="ctr"/>
                </a:tc>
                <a:tc>
                  <a:txBody>
                    <a:bodyPr/>
                    <a:lstStyle/>
                    <a:p>
                      <a:pPr algn="ctr"/>
                      <a:r>
                        <a:rPr lang="nl-NL" sz="1100" b="1" dirty="0">
                          <a:solidFill>
                            <a:schemeClr val="tx1"/>
                          </a:solidFill>
                          <a:latin typeface="Verdana" panose="020B0604030504040204" pitchFamily="34" charset="0"/>
                          <a:ea typeface="Verdana" panose="020B0604030504040204" pitchFamily="34" charset="0"/>
                          <a:cs typeface="Verdana" panose="020B0604030504040204" pitchFamily="34" charset="0"/>
                        </a:rPr>
                        <a:t>6,8%</a:t>
                      </a:r>
                    </a:p>
                  </a:txBody>
                  <a:tcPr anchor="ctr"/>
                </a:tc>
                <a:extLst>
                  <a:ext uri="{0D108BD9-81ED-4DB2-BD59-A6C34878D82A}">
                    <a16:rowId xmlns:a16="http://schemas.microsoft.com/office/drawing/2014/main" val="10001"/>
                  </a:ext>
                </a:extLst>
              </a:tr>
              <a:tr h="291985">
                <a:tc>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Vastgoed</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9,5%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9,1%</a:t>
                      </a:r>
                    </a:p>
                  </a:txBody>
                  <a:tcPr/>
                </a:tc>
                <a:extLst>
                  <a:ext uri="{0D108BD9-81ED-4DB2-BD59-A6C34878D82A}">
                    <a16:rowId xmlns:a16="http://schemas.microsoft.com/office/drawing/2014/main" val="10002"/>
                  </a:ext>
                </a:extLst>
              </a:tr>
              <a:tr h="681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Bouw- en Milieutoezicht en Bodem</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5,1%</a:t>
                      </a:r>
                    </a:p>
                  </a:txBody>
                  <a:tcPr/>
                </a:tc>
                <a:extLst>
                  <a:ext uri="{0D108BD9-81ED-4DB2-BD59-A6C34878D82A}">
                    <a16:rowId xmlns:a16="http://schemas.microsoft.com/office/drawing/2014/main" val="10003"/>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Vergunningen</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11,1%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7,7%</a:t>
                      </a:r>
                    </a:p>
                  </a:txBody>
                  <a:tcPr/>
                </a:tc>
                <a:extLst>
                  <a:ext uri="{0D108BD9-81ED-4DB2-BD59-A6C34878D82A}">
                    <a16:rowId xmlns:a16="http://schemas.microsoft.com/office/drawing/2014/main" val="10004"/>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Stadsbeheer</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5,7%</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4,4%</a:t>
                      </a:r>
                    </a:p>
                  </a:txBody>
                  <a:tcPr/>
                </a:tc>
                <a:extLst>
                  <a:ext uri="{0D108BD9-81ED-4DB2-BD59-A6C34878D82A}">
                    <a16:rowId xmlns:a16="http://schemas.microsoft.com/office/drawing/2014/main" val="10005"/>
                  </a:ext>
                </a:extLst>
              </a:tr>
              <a:tr h="4866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Stads- ingenieurs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8,7%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5,5%</a:t>
                      </a:r>
                    </a:p>
                  </a:txBody>
                  <a:tcPr/>
                </a:tc>
                <a:extLst>
                  <a:ext uri="{0D108BD9-81ED-4DB2-BD59-A6C34878D82A}">
                    <a16:rowId xmlns:a16="http://schemas.microsoft.com/office/drawing/2014/main" val="10006"/>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50" dirty="0">
                          <a:solidFill>
                            <a:schemeClr val="tx1"/>
                          </a:solidFill>
                          <a:latin typeface="Verdana" panose="020B0604030504040204" pitchFamily="34" charset="0"/>
                          <a:ea typeface="Verdana" panose="020B0604030504040204" pitchFamily="34" charset="0"/>
                          <a:cs typeface="Verdana" panose="020B0604030504040204" pitchFamily="34" charset="0"/>
                        </a:rPr>
                        <a:t>Beleid Ruimte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7,4%</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6,8%</a:t>
                      </a:r>
                    </a:p>
                  </a:txBody>
                  <a:tcPr/>
                </a:tc>
                <a:extLst>
                  <a:ext uri="{0D108BD9-81ED-4DB2-BD59-A6C34878D82A}">
                    <a16:rowId xmlns:a16="http://schemas.microsoft.com/office/drawing/2014/main" val="10007"/>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150" dirty="0">
                        <a:solidFill>
                          <a:srgbClr val="FF0000"/>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314167940"/>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Historisch Goud</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10,1%</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12,7%</a:t>
                      </a:r>
                    </a:p>
                  </a:txBody>
                  <a:tcPr/>
                </a:tc>
                <a:extLst>
                  <a:ext uri="{0D108BD9-81ED-4DB2-BD59-A6C34878D82A}">
                    <a16:rowId xmlns:a16="http://schemas.microsoft.com/office/drawing/2014/main" val="2861622265"/>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Beleid economie</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8,9%</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6,1%</a:t>
                      </a:r>
                    </a:p>
                  </a:txBody>
                  <a:tcPr/>
                </a:tc>
                <a:extLst>
                  <a:ext uri="{0D108BD9-81ED-4DB2-BD59-A6C34878D82A}">
                    <a16:rowId xmlns:a16="http://schemas.microsoft.com/office/drawing/2014/main" val="4281664660"/>
                  </a:ext>
                </a:extLst>
              </a:tr>
              <a:tr h="486642">
                <a:tc>
                  <a:txBody>
                    <a:bodyPr/>
                    <a:lstStyle/>
                    <a:p>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Bureau leren &amp; doorstromen</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2,5%</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6,1%</a:t>
                      </a:r>
                    </a:p>
                  </a:txBody>
                  <a:tcPr/>
                </a:tc>
                <a:extLst>
                  <a:ext uri="{0D108BD9-81ED-4DB2-BD59-A6C34878D82A}">
                    <a16:rowId xmlns:a16="http://schemas.microsoft.com/office/drawing/2014/main" val="7855897"/>
                  </a:ext>
                </a:extLst>
              </a:tr>
              <a:tr h="291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Re-integratie</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a:t>
                      </a:r>
                    </a:p>
                  </a:txBody>
                  <a:tcPr/>
                </a:tc>
                <a:tc>
                  <a:txBody>
                    <a:bodyPr/>
                    <a:lstStyle/>
                    <a:p>
                      <a:pPr algn="ctr"/>
                      <a:r>
                        <a:rPr lang="nl-NL" sz="1200" dirty="0">
                          <a:solidFill>
                            <a:schemeClr val="tx1"/>
                          </a:solidFill>
                          <a:latin typeface="Verdana" panose="020B0604030504040204" pitchFamily="34" charset="0"/>
                          <a:ea typeface="Verdana" panose="020B0604030504040204" pitchFamily="34" charset="0"/>
                          <a:cs typeface="Verdana" panose="020B0604030504040204" pitchFamily="34" charset="0"/>
                        </a:rPr>
                        <a:t>**</a:t>
                      </a:r>
                    </a:p>
                  </a:txBody>
                  <a:tcPr/>
                </a:tc>
                <a:extLst>
                  <a:ext uri="{0D108BD9-81ED-4DB2-BD59-A6C34878D82A}">
                    <a16:rowId xmlns:a16="http://schemas.microsoft.com/office/drawing/2014/main" val="633596429"/>
                  </a:ext>
                </a:extLst>
              </a:tr>
            </a:tbl>
          </a:graphicData>
        </a:graphic>
      </p:graphicFrame>
      <p:sp>
        <p:nvSpPr>
          <p:cNvPr id="2" name="Tijdelijke aanduiding voor dianummer 1">
            <a:extLst>
              <a:ext uri="{FF2B5EF4-FFF2-40B4-BE49-F238E27FC236}">
                <a16:creationId xmlns:a16="http://schemas.microsoft.com/office/drawing/2014/main" id="{B8356D07-6756-442F-9AA7-649247F91B15}"/>
              </a:ext>
            </a:extLst>
          </p:cNvPr>
          <p:cNvSpPr>
            <a:spLocks noGrp="1"/>
          </p:cNvSpPr>
          <p:nvPr>
            <p:ph type="sldNum" sz="quarter" idx="12"/>
          </p:nvPr>
        </p:nvSpPr>
        <p:spPr>
          <a:xfrm>
            <a:off x="9379586" y="-135930"/>
            <a:ext cx="2812414" cy="400188"/>
          </a:xfrm>
        </p:spPr>
        <p:txBody>
          <a:bodyPr/>
          <a:lstStyle/>
          <a:p>
            <a:fld id="{4990772A-3439-4714-893C-C2ABE3289D4C}" type="slidenum">
              <a:rPr lang="nl-NL" smtClean="0">
                <a:solidFill>
                  <a:schemeClr val="tx1"/>
                </a:solidFill>
              </a:rPr>
              <a:t>8</a:t>
            </a:fld>
            <a:endParaRPr lang="nl-NL" dirty="0">
              <a:solidFill>
                <a:schemeClr val="tx1"/>
              </a:solidFill>
            </a:endParaRPr>
          </a:p>
        </p:txBody>
      </p:sp>
      <p:sp>
        <p:nvSpPr>
          <p:cNvPr id="8" name="Tekstvak 7">
            <a:extLst>
              <a:ext uri="{FF2B5EF4-FFF2-40B4-BE49-F238E27FC236}">
                <a16:creationId xmlns:a16="http://schemas.microsoft.com/office/drawing/2014/main" id="{461D04A4-2A33-4B63-AEC2-11D10B1415CF}"/>
              </a:ext>
            </a:extLst>
          </p:cNvPr>
          <p:cNvSpPr txBox="1"/>
          <p:nvPr/>
        </p:nvSpPr>
        <p:spPr>
          <a:xfrm>
            <a:off x="123996" y="5887548"/>
            <a:ext cx="3129488" cy="861774"/>
          </a:xfrm>
          <a:prstGeom prst="rect">
            <a:avLst/>
          </a:prstGeom>
          <a:noFill/>
        </p:spPr>
        <p:txBody>
          <a:bodyPr wrap="square" rtlCol="0">
            <a:spAutoFit/>
          </a:bodyPr>
          <a:lstStyle/>
          <a:p>
            <a:r>
              <a:rPr lang="nl-NL" sz="1000" dirty="0">
                <a:ea typeface="Verdana" panose="020B0604030504040204" pitchFamily="34" charset="0"/>
                <a:cs typeface="Verdana" panose="020B0604030504040204" pitchFamily="34" charset="0"/>
              </a:rPr>
              <a:t>* Geen percentage opgenomen in het kader van herleidbaarheid (team &lt; 10 medewerkers)</a:t>
            </a:r>
          </a:p>
          <a:p>
            <a:endParaRPr lang="nl-NL" sz="1000" dirty="0">
              <a:ea typeface="Verdana" panose="020B0604030504040204" pitchFamily="34" charset="0"/>
              <a:cs typeface="Verdana" panose="020B0604030504040204" pitchFamily="34" charset="0"/>
            </a:endParaRPr>
          </a:p>
          <a:p>
            <a:r>
              <a:rPr lang="nl-NL" sz="1000" dirty="0">
                <a:ea typeface="Verdana" panose="020B0604030504040204" pitchFamily="34" charset="0"/>
                <a:cs typeface="Verdana" panose="020B0604030504040204" pitchFamily="34" charset="0"/>
              </a:rPr>
              <a:t>     = verzuim gedaald &gt; 2 procentpunten,      = verzuim gestegen &gt; 2 procentpunten</a:t>
            </a:r>
            <a:endParaRPr lang="nl-NL" sz="1000" dirty="0"/>
          </a:p>
        </p:txBody>
      </p:sp>
      <p:cxnSp>
        <p:nvCxnSpPr>
          <p:cNvPr id="7" name="Rechte verbindingslijn met pijl 6">
            <a:extLst>
              <a:ext uri="{FF2B5EF4-FFF2-40B4-BE49-F238E27FC236}">
                <a16:creationId xmlns:a16="http://schemas.microsoft.com/office/drawing/2014/main" id="{C10B2E3F-2C9B-7445-0557-AD04392E470A}"/>
              </a:ext>
            </a:extLst>
          </p:cNvPr>
          <p:cNvCxnSpPr>
            <a:cxnSpLocks/>
          </p:cNvCxnSpPr>
          <p:nvPr/>
        </p:nvCxnSpPr>
        <p:spPr>
          <a:xfrm>
            <a:off x="1707393" y="1621379"/>
            <a:ext cx="0" cy="225287"/>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a:extLst>
              <a:ext uri="{FF2B5EF4-FFF2-40B4-BE49-F238E27FC236}">
                <a16:creationId xmlns:a16="http://schemas.microsoft.com/office/drawing/2014/main" id="{92115F46-A4CB-72E6-A8E2-A08F104A9846}"/>
              </a:ext>
            </a:extLst>
          </p:cNvPr>
          <p:cNvCxnSpPr>
            <a:cxnSpLocks/>
          </p:cNvCxnSpPr>
          <p:nvPr/>
        </p:nvCxnSpPr>
        <p:spPr>
          <a:xfrm>
            <a:off x="1668064" y="4398164"/>
            <a:ext cx="0" cy="262119"/>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a:extLst>
              <a:ext uri="{FF2B5EF4-FFF2-40B4-BE49-F238E27FC236}">
                <a16:creationId xmlns:a16="http://schemas.microsoft.com/office/drawing/2014/main" id="{6FE6BB5C-E4B1-9640-E8C0-3B27DBB749F4}"/>
              </a:ext>
            </a:extLst>
          </p:cNvPr>
          <p:cNvCxnSpPr>
            <a:cxnSpLocks/>
          </p:cNvCxnSpPr>
          <p:nvPr/>
        </p:nvCxnSpPr>
        <p:spPr>
          <a:xfrm>
            <a:off x="227232" y="6330390"/>
            <a:ext cx="0" cy="225287"/>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91C4B7C4-199C-74B7-C0F6-20705E08E8E5}"/>
              </a:ext>
            </a:extLst>
          </p:cNvPr>
          <p:cNvCxnSpPr>
            <a:cxnSpLocks/>
          </p:cNvCxnSpPr>
          <p:nvPr/>
        </p:nvCxnSpPr>
        <p:spPr>
          <a:xfrm flipV="1">
            <a:off x="1736530" y="2212760"/>
            <a:ext cx="0" cy="2650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Rechte verbindingslijn met pijl 27">
            <a:extLst>
              <a:ext uri="{FF2B5EF4-FFF2-40B4-BE49-F238E27FC236}">
                <a16:creationId xmlns:a16="http://schemas.microsoft.com/office/drawing/2014/main" id="{18B0A3A7-4DD9-EA9D-C391-1FAD8F394797}"/>
              </a:ext>
            </a:extLst>
          </p:cNvPr>
          <p:cNvCxnSpPr>
            <a:cxnSpLocks/>
          </p:cNvCxnSpPr>
          <p:nvPr/>
        </p:nvCxnSpPr>
        <p:spPr>
          <a:xfrm>
            <a:off x="5626017" y="4048540"/>
            <a:ext cx="0" cy="23308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48E507C9-7D59-8377-5144-2645B8D692DC}"/>
              </a:ext>
            </a:extLst>
          </p:cNvPr>
          <p:cNvCxnSpPr>
            <a:cxnSpLocks/>
          </p:cNvCxnSpPr>
          <p:nvPr/>
        </p:nvCxnSpPr>
        <p:spPr>
          <a:xfrm flipV="1">
            <a:off x="2421968" y="6330390"/>
            <a:ext cx="0" cy="2650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a:extLst>
              <a:ext uri="{FF2B5EF4-FFF2-40B4-BE49-F238E27FC236}">
                <a16:creationId xmlns:a16="http://schemas.microsoft.com/office/drawing/2014/main" id="{DCE3E755-7E2F-28EB-DD7C-22B07A7ACEF5}"/>
              </a:ext>
            </a:extLst>
          </p:cNvPr>
          <p:cNvCxnSpPr>
            <a:cxnSpLocks/>
          </p:cNvCxnSpPr>
          <p:nvPr/>
        </p:nvCxnSpPr>
        <p:spPr>
          <a:xfrm>
            <a:off x="1669774" y="2597426"/>
            <a:ext cx="0" cy="225287"/>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Rechte verbindingslijn met pijl 36">
            <a:extLst>
              <a:ext uri="{FF2B5EF4-FFF2-40B4-BE49-F238E27FC236}">
                <a16:creationId xmlns:a16="http://schemas.microsoft.com/office/drawing/2014/main" id="{CBC96411-16F4-A97D-DAA6-6680D60918BC}"/>
              </a:ext>
            </a:extLst>
          </p:cNvPr>
          <p:cNvCxnSpPr>
            <a:cxnSpLocks/>
          </p:cNvCxnSpPr>
          <p:nvPr/>
        </p:nvCxnSpPr>
        <p:spPr>
          <a:xfrm flipV="1">
            <a:off x="5605370" y="1621379"/>
            <a:ext cx="0" cy="2892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Rechte verbindingslijn met pijl 3">
            <a:extLst>
              <a:ext uri="{FF2B5EF4-FFF2-40B4-BE49-F238E27FC236}">
                <a16:creationId xmlns:a16="http://schemas.microsoft.com/office/drawing/2014/main" id="{700E2B41-0E0A-EA1F-593C-3F8246550EF6}"/>
              </a:ext>
            </a:extLst>
          </p:cNvPr>
          <p:cNvCxnSpPr>
            <a:cxnSpLocks/>
          </p:cNvCxnSpPr>
          <p:nvPr/>
        </p:nvCxnSpPr>
        <p:spPr>
          <a:xfrm flipV="1">
            <a:off x="5605370" y="1917278"/>
            <a:ext cx="0" cy="2892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Rechte verbindingslijn met pijl 8">
            <a:extLst>
              <a:ext uri="{FF2B5EF4-FFF2-40B4-BE49-F238E27FC236}">
                <a16:creationId xmlns:a16="http://schemas.microsoft.com/office/drawing/2014/main" id="{042E980A-D121-5A5C-C707-A1E0CB51FBD0}"/>
              </a:ext>
            </a:extLst>
          </p:cNvPr>
          <p:cNvCxnSpPr>
            <a:cxnSpLocks/>
          </p:cNvCxnSpPr>
          <p:nvPr/>
        </p:nvCxnSpPr>
        <p:spPr>
          <a:xfrm flipV="1">
            <a:off x="5626017" y="2287169"/>
            <a:ext cx="0" cy="2892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a:extLst>
              <a:ext uri="{FF2B5EF4-FFF2-40B4-BE49-F238E27FC236}">
                <a16:creationId xmlns:a16="http://schemas.microsoft.com/office/drawing/2014/main" id="{A70628D2-7204-C739-D679-E33C35C5C8D1}"/>
              </a:ext>
            </a:extLst>
          </p:cNvPr>
          <p:cNvCxnSpPr>
            <a:cxnSpLocks/>
          </p:cNvCxnSpPr>
          <p:nvPr/>
        </p:nvCxnSpPr>
        <p:spPr>
          <a:xfrm flipV="1">
            <a:off x="5626017" y="2734235"/>
            <a:ext cx="0" cy="24750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Rechte verbindingslijn met pijl 38">
            <a:extLst>
              <a:ext uri="{FF2B5EF4-FFF2-40B4-BE49-F238E27FC236}">
                <a16:creationId xmlns:a16="http://schemas.microsoft.com/office/drawing/2014/main" id="{253210A6-0633-2059-6534-31BBE761FED4}"/>
              </a:ext>
            </a:extLst>
          </p:cNvPr>
          <p:cNvCxnSpPr>
            <a:cxnSpLocks/>
          </p:cNvCxnSpPr>
          <p:nvPr/>
        </p:nvCxnSpPr>
        <p:spPr>
          <a:xfrm flipV="1">
            <a:off x="5642131" y="4660283"/>
            <a:ext cx="0" cy="23639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Rechte verbindingslijn met pijl 42">
            <a:extLst>
              <a:ext uri="{FF2B5EF4-FFF2-40B4-BE49-F238E27FC236}">
                <a16:creationId xmlns:a16="http://schemas.microsoft.com/office/drawing/2014/main" id="{414603C6-6A1E-6BCC-9CFA-FD200EAF3640}"/>
              </a:ext>
            </a:extLst>
          </p:cNvPr>
          <p:cNvCxnSpPr>
            <a:cxnSpLocks/>
          </p:cNvCxnSpPr>
          <p:nvPr/>
        </p:nvCxnSpPr>
        <p:spPr>
          <a:xfrm flipV="1">
            <a:off x="9437024" y="1917278"/>
            <a:ext cx="0" cy="3698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Rechte verbindingslijn met pijl 45">
            <a:extLst>
              <a:ext uri="{FF2B5EF4-FFF2-40B4-BE49-F238E27FC236}">
                <a16:creationId xmlns:a16="http://schemas.microsoft.com/office/drawing/2014/main" id="{FF44B0CD-4DFF-BF10-232B-DA10C7E05842}"/>
              </a:ext>
            </a:extLst>
          </p:cNvPr>
          <p:cNvCxnSpPr>
            <a:cxnSpLocks/>
          </p:cNvCxnSpPr>
          <p:nvPr/>
        </p:nvCxnSpPr>
        <p:spPr>
          <a:xfrm flipV="1">
            <a:off x="9356971" y="2521333"/>
            <a:ext cx="0" cy="2129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Rechte verbindingslijn met pijl 50">
            <a:extLst>
              <a:ext uri="{FF2B5EF4-FFF2-40B4-BE49-F238E27FC236}">
                <a16:creationId xmlns:a16="http://schemas.microsoft.com/office/drawing/2014/main" id="{4DFE74FA-A070-5D38-EC86-42525E803908}"/>
              </a:ext>
            </a:extLst>
          </p:cNvPr>
          <p:cNvCxnSpPr>
            <a:cxnSpLocks/>
          </p:cNvCxnSpPr>
          <p:nvPr/>
        </p:nvCxnSpPr>
        <p:spPr>
          <a:xfrm flipV="1">
            <a:off x="9379586" y="3086688"/>
            <a:ext cx="0" cy="3423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Rechte verbindingslijn met pijl 52">
            <a:extLst>
              <a:ext uri="{FF2B5EF4-FFF2-40B4-BE49-F238E27FC236}">
                <a16:creationId xmlns:a16="http://schemas.microsoft.com/office/drawing/2014/main" id="{AFBEDA3B-24F3-EAB7-7FD6-FD3654844ACC}"/>
              </a:ext>
            </a:extLst>
          </p:cNvPr>
          <p:cNvCxnSpPr>
            <a:cxnSpLocks/>
          </p:cNvCxnSpPr>
          <p:nvPr/>
        </p:nvCxnSpPr>
        <p:spPr>
          <a:xfrm>
            <a:off x="9379586" y="4165081"/>
            <a:ext cx="0" cy="23308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Rechte verbindingslijn met pijl 53">
            <a:extLst>
              <a:ext uri="{FF2B5EF4-FFF2-40B4-BE49-F238E27FC236}">
                <a16:creationId xmlns:a16="http://schemas.microsoft.com/office/drawing/2014/main" id="{AC70EA4E-5020-283A-8BFB-F6DF12A9A245}"/>
              </a:ext>
            </a:extLst>
          </p:cNvPr>
          <p:cNvCxnSpPr>
            <a:cxnSpLocks/>
          </p:cNvCxnSpPr>
          <p:nvPr/>
        </p:nvCxnSpPr>
        <p:spPr>
          <a:xfrm flipV="1">
            <a:off x="9437024" y="4447381"/>
            <a:ext cx="0" cy="2129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Rechte verbindingslijn met pijl 54">
            <a:extLst>
              <a:ext uri="{FF2B5EF4-FFF2-40B4-BE49-F238E27FC236}">
                <a16:creationId xmlns:a16="http://schemas.microsoft.com/office/drawing/2014/main" id="{5D062E1B-CE51-98AC-FA95-5BE7C3B800AD}"/>
              </a:ext>
            </a:extLst>
          </p:cNvPr>
          <p:cNvCxnSpPr>
            <a:cxnSpLocks/>
          </p:cNvCxnSpPr>
          <p:nvPr/>
        </p:nvCxnSpPr>
        <p:spPr>
          <a:xfrm>
            <a:off x="9437024" y="4798142"/>
            <a:ext cx="0" cy="33162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Rechte verbindingslijn met pijl 57">
            <a:extLst>
              <a:ext uri="{FF2B5EF4-FFF2-40B4-BE49-F238E27FC236}">
                <a16:creationId xmlns:a16="http://schemas.microsoft.com/office/drawing/2014/main" id="{D8F7B88C-2149-D11E-4854-4341A96902A7}"/>
              </a:ext>
            </a:extLst>
          </p:cNvPr>
          <p:cNvCxnSpPr>
            <a:cxnSpLocks/>
          </p:cNvCxnSpPr>
          <p:nvPr/>
        </p:nvCxnSpPr>
        <p:spPr>
          <a:xfrm flipV="1">
            <a:off x="1707393" y="4764157"/>
            <a:ext cx="0" cy="2650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5745697"/>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87F01844157C4E977B6B21B27AD66A" ma:contentTypeVersion="16" ma:contentTypeDescription="Een nieuw document maken." ma:contentTypeScope="" ma:versionID="f57739b8f3a3496a2ebd57f4b6c9faec">
  <xsd:schema xmlns:xsd="http://www.w3.org/2001/XMLSchema" xmlns:xs="http://www.w3.org/2001/XMLSchema" xmlns:p="http://schemas.microsoft.com/office/2006/metadata/properties" xmlns:ns2="110ddd54-5aae-46a6-9b01-084c628c7320" xmlns:ns3="4f9dae1e-0bf1-4e65-a0c9-1e0254ce38b6" targetNamespace="http://schemas.microsoft.com/office/2006/metadata/properties" ma:root="true" ma:fieldsID="1092ad9a85fb0b20d5c7e2d6c5cc9817" ns2:_="" ns3:_="">
    <xsd:import namespace="110ddd54-5aae-46a6-9b01-084c628c7320"/>
    <xsd:import namespace="4f9dae1e-0bf1-4e65-a0c9-1e0254ce38b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0ddd54-5aae-46a6-9b01-084c628c7320"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19" nillable="true" ma:displayName="Taxonomy Catch All Column" ma:hidden="true" ma:list="{fb3fe15c-4580-4cac-800c-c9ce6c4d6270}" ma:internalName="TaxCatchAll" ma:showField="CatchAllData" ma:web="110ddd54-5aae-46a6-9b01-084c628c73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f9dae1e-0bf1-4e65-a0c9-1e0254ce38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Afbeeldingtags" ma:readOnly="false" ma:fieldId="{5cf76f15-5ced-4ddc-b409-7134ff3c332f}" ma:taxonomyMulti="true" ma:sspId="e95edb43-6000-4d67-83a9-cd202191d2a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10ddd54-5aae-46a6-9b01-084c628c7320" xsi:nil="true"/>
    <lcf76f155ced4ddcb4097134ff3c332f xmlns="4f9dae1e-0bf1-4e65-a0c9-1e0254ce38b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9403045-F904-479C-BAF8-78756DA962C8}"/>
</file>

<file path=customXml/itemProps2.xml><?xml version="1.0" encoding="utf-8"?>
<ds:datastoreItem xmlns:ds="http://schemas.openxmlformats.org/officeDocument/2006/customXml" ds:itemID="{CDF59696-6F3E-4C83-8DF8-AB77F2E4A060}"/>
</file>

<file path=customXml/itemProps3.xml><?xml version="1.0" encoding="utf-8"?>
<ds:datastoreItem xmlns:ds="http://schemas.openxmlformats.org/officeDocument/2006/customXml" ds:itemID="{9F9EA55C-82F1-47B4-BEC1-F68DF5249363}"/>
</file>

<file path=docProps/app.xml><?xml version="1.0" encoding="utf-8"?>
<Properties xmlns="http://schemas.openxmlformats.org/officeDocument/2006/extended-properties" xmlns:vt="http://schemas.openxmlformats.org/officeDocument/2006/docPropsVTypes">
  <TotalTime>14539</TotalTime>
  <Words>1622</Words>
  <Application>Microsoft Office PowerPoint</Application>
  <PresentationFormat>Breedbeeld</PresentationFormat>
  <Paragraphs>220</Paragraphs>
  <Slides>8</Slides>
  <Notes>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8</vt:i4>
      </vt:variant>
    </vt:vector>
  </HeadingPairs>
  <TitlesOfParts>
    <vt:vector size="13" baseType="lpstr">
      <vt:lpstr>Arial</vt:lpstr>
      <vt:lpstr>Calibri</vt:lpstr>
      <vt:lpstr>Calibri Light</vt:lpstr>
      <vt:lpstr>Verdana</vt:lpstr>
      <vt:lpstr>Kantoorthema</vt:lpstr>
      <vt:lpstr>PowerPoint-presentatie</vt:lpstr>
      <vt:lpstr>Omschrijving van rollen &amp; taken leden Welzijn &amp; Gezondheid</vt:lpstr>
      <vt:lpstr>PowerPoint-presentatie</vt:lpstr>
      <vt:lpstr>Ziekteverzuimpercentage</vt:lpstr>
      <vt:lpstr>Ziekteverzuimpercentage en verzuimduur</vt:lpstr>
      <vt:lpstr>Ziekteverzuimpercentages en Meldingsfrequentie</vt:lpstr>
      <vt:lpstr>PowerPoint-presentatie</vt:lpstr>
      <vt:lpstr>PowerPoint-presentatie</vt:lpstr>
    </vt:vector>
  </TitlesOfParts>
  <Company>ICT-Services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Veenstra, Robin</dc:creator>
  <cp:lastModifiedBy>Larue-Greven, Silvia</cp:lastModifiedBy>
  <cp:revision>496</cp:revision>
  <cp:lastPrinted>2024-10-15T13:17:19Z</cp:lastPrinted>
  <dcterms:created xsi:type="dcterms:W3CDTF">2021-01-12T12:44:36Z</dcterms:created>
  <dcterms:modified xsi:type="dcterms:W3CDTF">2026-07-29T06:08:20Z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0x0101002E87F01844157C4E977B6B21B27AD66A</vt:lpwstr>
  </property>
</Properties>
</file>