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handoutMasterIdLst>
    <p:handoutMasterId r:id="rId18"/>
  </p:handoutMasterIdLst>
  <p:sldIdLst>
    <p:sldId id="256" r:id="rId5"/>
    <p:sldId id="259" r:id="rId6"/>
    <p:sldId id="258" r:id="rId7"/>
    <p:sldId id="268" r:id="rId8"/>
    <p:sldId id="272" r:id="rId9"/>
    <p:sldId id="264" r:id="rId10"/>
    <p:sldId id="266" r:id="rId11"/>
    <p:sldId id="267" r:id="rId12"/>
    <p:sldId id="269" r:id="rId13"/>
    <p:sldId id="271" r:id="rId14"/>
    <p:sldId id="273" r:id="rId15"/>
    <p:sldId id="263" r:id="rId16"/>
    <p:sldId id="270" r:id="rId1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917C7E-5318-A618-F375-2E1DA59C92F8}" name="Kres, S (Sanna)" initials="KS" userId="S::sanna.kres@apeldoorn.nl::1b5ec9f8-083a-4241-bef9-8173643fa3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6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DF34B9-AFC3-4969-9853-8764FAEE9E5F}" v="4" dt="2026-09-14T15:11:11.724"/>
    <p1510:client id="{49E5C4CE-9DB7-28F5-1E0F-1EE974D39F9A}" v="464" dt="2026-09-13T16:34:08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C8B3-7206-4F5D-B5AE-40FC6A7B9483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CB454-E0EA-478D-AF8C-74A856D863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245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49420" y="1986891"/>
            <a:ext cx="7886700" cy="1325563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rgbClr val="206785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19625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 hasCustomPrompt="1"/>
          </p:nvPr>
        </p:nvSpPr>
        <p:spPr>
          <a:xfrm>
            <a:off x="2061386" y="1112808"/>
            <a:ext cx="6392502" cy="43123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206785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0" hasCustomPrompt="1"/>
          </p:nvPr>
        </p:nvSpPr>
        <p:spPr>
          <a:xfrm>
            <a:off x="2061386" y="1682211"/>
            <a:ext cx="6391275" cy="4727575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chemeClr val="tx1"/>
                </a:solidFill>
              </a:defRPr>
            </a:lvl1pPr>
            <a:lvl2pPr marL="6858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2000"/>
            </a:lvl2pPr>
            <a:lvl3pPr marL="11430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1800"/>
            </a:lvl3pPr>
            <a:lvl4pPr marL="16002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nl-NL"/>
              <a:t>Tekst</a:t>
            </a:r>
          </a:p>
          <a:p>
            <a:pPr lvl="1"/>
            <a:r>
              <a:rPr lang="nl-NL"/>
              <a:t>Opsomming 1</a:t>
            </a:r>
          </a:p>
          <a:p>
            <a:pPr lvl="2"/>
            <a:r>
              <a:rPr lang="nl-NL"/>
              <a:t>Opsomming 2</a:t>
            </a:r>
          </a:p>
        </p:txBody>
      </p:sp>
    </p:spTree>
    <p:extLst>
      <p:ext uri="{BB962C8B-B14F-4D97-AF65-F5344CB8AC3E}">
        <p14:creationId xmlns:p14="http://schemas.microsoft.com/office/powerpoint/2010/main" val="149879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5"/>
          <p:cNvSpPr>
            <a:spLocks noGrp="1"/>
          </p:cNvSpPr>
          <p:nvPr>
            <p:ph type="title" hasCustomPrompt="1"/>
          </p:nvPr>
        </p:nvSpPr>
        <p:spPr>
          <a:xfrm>
            <a:off x="327476" y="2109241"/>
            <a:ext cx="8135038" cy="4269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206785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12" name="Tijdelijke aanduiding voor tekst 17"/>
          <p:cNvSpPr>
            <a:spLocks noGrp="1"/>
          </p:cNvSpPr>
          <p:nvPr>
            <p:ph type="body" sz="quarter" idx="10" hasCustomPrompt="1"/>
          </p:nvPr>
        </p:nvSpPr>
        <p:spPr>
          <a:xfrm>
            <a:off x="327475" y="2691444"/>
            <a:ext cx="8135039" cy="3804247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chemeClr val="tx1"/>
                </a:solidFill>
              </a:defRPr>
            </a:lvl1pPr>
            <a:lvl2pPr marL="6858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2000"/>
            </a:lvl2pPr>
            <a:lvl3pPr marL="11430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1800"/>
            </a:lvl3pPr>
            <a:lvl4pPr marL="16002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nl-NL"/>
              <a:t>Tekst</a:t>
            </a:r>
          </a:p>
          <a:p>
            <a:pPr lvl="1"/>
            <a:r>
              <a:rPr lang="nl-NL"/>
              <a:t>Opsomming 1</a:t>
            </a:r>
          </a:p>
          <a:p>
            <a:pPr lvl="2"/>
            <a:r>
              <a:rPr lang="nl-NL"/>
              <a:t>Opsomming 2</a:t>
            </a:r>
          </a:p>
        </p:txBody>
      </p:sp>
    </p:spTree>
    <p:extLst>
      <p:ext uri="{BB962C8B-B14F-4D97-AF65-F5344CB8AC3E}">
        <p14:creationId xmlns:p14="http://schemas.microsoft.com/office/powerpoint/2010/main" val="177564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2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 baseline="0">
          <a:solidFill>
            <a:srgbClr val="20678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420" y="1986891"/>
            <a:ext cx="7886700" cy="1993488"/>
          </a:xfrm>
        </p:spPr>
        <p:txBody>
          <a:bodyPr lIns="91440" tIns="45720" rIns="91440" bIns="45720" anchor="t"/>
          <a:lstStyle/>
          <a:p>
            <a:r>
              <a:rPr lang="nl-NL"/>
              <a:t>Marktconsultatie </a:t>
            </a:r>
            <a:r>
              <a:rPr lang="nl-NL" err="1"/>
              <a:t>Safehouse</a:t>
            </a:r>
            <a:br>
              <a:rPr lang="nl-NL">
                <a:cs typeface="Arial"/>
              </a:rPr>
            </a:br>
            <a:r>
              <a:rPr lang="nl-NL"/>
              <a:t> 15 september 2026 </a:t>
            </a:r>
            <a:br>
              <a:rPr lang="nl-NL"/>
            </a:br>
            <a:r>
              <a:rPr lang="nl-NL"/>
              <a:t>14.00-16.30 uur</a:t>
            </a:r>
          </a:p>
        </p:txBody>
      </p:sp>
    </p:spTree>
    <p:extLst>
      <p:ext uri="{BB962C8B-B14F-4D97-AF65-F5344CB8AC3E}">
        <p14:creationId xmlns:p14="http://schemas.microsoft.com/office/powerpoint/2010/main" val="945753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>
                <a:cs typeface="Arial"/>
              </a:rPr>
              <a:t>Programma marktconsultatie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49309" y="1717380"/>
            <a:ext cx="6704979" cy="4727575"/>
          </a:xfrm>
        </p:spPr>
        <p:txBody>
          <a:bodyPr lIns="91440" tIns="45720" rIns="91440" bIns="45720" anchor="t"/>
          <a:lstStyle/>
          <a:p>
            <a:pPr>
              <a:lnSpc>
                <a:spcPts val="2039"/>
              </a:lnSpc>
            </a:pPr>
            <a:r>
              <a:rPr lang="nl-NL" sz="2000">
                <a:solidFill>
                  <a:srgbClr val="000000"/>
                </a:solidFill>
                <a:latin typeface="ubuntu"/>
              </a:rPr>
              <a:t>14.00 – 14.15 uur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Inloop</a:t>
            </a:r>
            <a:endParaRPr lang="nl-NL" sz="2000">
              <a:solidFill>
                <a:srgbClr val="000000"/>
              </a:solidFill>
              <a:latin typeface="ubuntu"/>
            </a:endParaRPr>
          </a:p>
          <a:p>
            <a:pPr>
              <a:lnSpc>
                <a:spcPts val="2039"/>
              </a:lnSpc>
            </a:pPr>
            <a:r>
              <a:rPr lang="nl-NL" sz="2000">
                <a:solidFill>
                  <a:srgbClr val="000000"/>
                </a:solidFill>
                <a:latin typeface="ubuntu"/>
              </a:rPr>
              <a:t>14.15 – 14.30 uur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Opening en kennis maken </a:t>
            </a:r>
            <a:endParaRPr lang="nl-NL" sz="2000">
              <a:solidFill>
                <a:srgbClr val="000000"/>
              </a:solidFill>
              <a:latin typeface="ubuntu"/>
            </a:endParaRPr>
          </a:p>
          <a:p>
            <a:pPr>
              <a:lnSpc>
                <a:spcPts val="2039"/>
              </a:lnSpc>
            </a:pPr>
            <a:r>
              <a:rPr lang="nl-NL" sz="2000">
                <a:solidFill>
                  <a:srgbClr val="000000"/>
                </a:solidFill>
                <a:latin typeface="ubuntu"/>
              </a:rPr>
              <a:t>14.30 – 14.45 uur 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Aanleiding, terugblik en doel</a:t>
            </a:r>
            <a:endParaRPr lang="nl-NL" sz="2000">
              <a:solidFill>
                <a:srgbClr val="000000"/>
              </a:solidFill>
              <a:latin typeface="ubuntu"/>
            </a:endParaRPr>
          </a:p>
          <a:p>
            <a:pPr>
              <a:lnSpc>
                <a:spcPts val="2039"/>
              </a:lnSpc>
            </a:pPr>
            <a:r>
              <a:rPr lang="nl-NL" sz="2000">
                <a:solidFill>
                  <a:srgbClr val="000000"/>
                </a:solidFill>
                <a:latin typeface="ubuntu"/>
              </a:rPr>
              <a:t>14.45 – 15.15 uur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Productinhoud</a:t>
            </a:r>
            <a:endParaRPr lang="nl-NL" sz="2000">
              <a:solidFill>
                <a:srgbClr val="000000"/>
              </a:solidFill>
              <a:latin typeface="ubuntu"/>
            </a:endParaRPr>
          </a:p>
          <a:p>
            <a:pPr>
              <a:lnSpc>
                <a:spcPts val="2039"/>
              </a:lnSpc>
            </a:pPr>
            <a:r>
              <a:rPr lang="nl-NL" sz="2000">
                <a:solidFill>
                  <a:srgbClr val="000000"/>
                </a:solidFill>
                <a:latin typeface="ubuntu"/>
              </a:rPr>
              <a:t>15.15 - 15.30 uur 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Korte</a:t>
            </a:r>
            <a:r>
              <a:rPr lang="nl-NL" sz="1600" b="0" i="0">
                <a:solidFill>
                  <a:srgbClr val="000000"/>
                </a:solidFill>
                <a:effectLst/>
                <a:latin typeface="ubuntu"/>
              </a:rPr>
              <a:t> </a:t>
            </a:r>
            <a:r>
              <a:rPr lang="nl-NL" sz="1600" b="0" i="0" dirty="0">
                <a:solidFill>
                  <a:srgbClr val="000000"/>
                </a:solidFill>
                <a:effectLst/>
                <a:latin typeface="ubuntu"/>
              </a:rPr>
              <a:t>pauze</a:t>
            </a:r>
            <a:endParaRPr lang="nl-NL" sz="2000" dirty="0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  <a:p>
            <a:pPr>
              <a:lnSpc>
                <a:spcPts val="2039"/>
              </a:lnSpc>
            </a:pPr>
            <a:r>
              <a:rPr lang="nl-NL" sz="2000" dirty="0">
                <a:solidFill>
                  <a:srgbClr val="000000"/>
                </a:solidFill>
                <a:latin typeface="ubuntu"/>
              </a:rPr>
              <a:t>15.30</a:t>
            </a:r>
            <a:r>
              <a:rPr lang="nl-NL" sz="2000" b="0" i="0" dirty="0">
                <a:solidFill>
                  <a:srgbClr val="000000"/>
                </a:solidFill>
                <a:effectLst/>
                <a:latin typeface="ubuntu"/>
              </a:rPr>
              <a:t> – </a:t>
            </a:r>
            <a:r>
              <a:rPr lang="nl-NL" sz="2000" dirty="0">
                <a:solidFill>
                  <a:srgbClr val="000000"/>
                </a:solidFill>
                <a:latin typeface="ubuntu"/>
              </a:rPr>
              <a:t>16.00</a:t>
            </a:r>
            <a:r>
              <a:rPr lang="nl-NL" sz="2000" b="0" i="0" dirty="0">
                <a:solidFill>
                  <a:srgbClr val="000000"/>
                </a:solidFill>
                <a:effectLst/>
                <a:latin typeface="ubuntu"/>
              </a:rPr>
              <a:t> </a:t>
            </a:r>
            <a:r>
              <a:rPr lang="nl-NL" sz="2000" b="0" i="0">
                <a:solidFill>
                  <a:srgbClr val="000000"/>
                </a:solidFill>
                <a:effectLst/>
                <a:latin typeface="ubuntu"/>
              </a:rPr>
              <a:t>uur</a:t>
            </a:r>
            <a:r>
              <a:rPr lang="nl-NL" sz="2000">
                <a:solidFill>
                  <a:srgbClr val="000000"/>
                </a:solidFill>
                <a:latin typeface="ubuntu"/>
              </a:rPr>
              <a:t>  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W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ooncomponent</a:t>
            </a:r>
            <a:endParaRPr lang="nl-NL" sz="20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>
              <a:lnSpc>
                <a:spcPts val="2039"/>
              </a:lnSpc>
            </a:pPr>
            <a:r>
              <a:rPr lang="nl-NL" sz="2000" dirty="0">
                <a:solidFill>
                  <a:srgbClr val="000000"/>
                </a:solidFill>
                <a:latin typeface="ubuntu"/>
              </a:rPr>
              <a:t>16.00</a:t>
            </a:r>
            <a:r>
              <a:rPr lang="nl-NL" sz="2000" b="0" i="0" dirty="0">
                <a:solidFill>
                  <a:srgbClr val="000000"/>
                </a:solidFill>
                <a:effectLst/>
                <a:latin typeface="ubuntu"/>
              </a:rPr>
              <a:t> – </a:t>
            </a:r>
            <a:r>
              <a:rPr lang="nl-NL" sz="2000" dirty="0">
                <a:solidFill>
                  <a:srgbClr val="000000"/>
                </a:solidFill>
                <a:latin typeface="ubuntu"/>
              </a:rPr>
              <a:t>16.30</a:t>
            </a:r>
            <a:r>
              <a:rPr lang="nl-NL" sz="2000" b="0" i="0" dirty="0">
                <a:solidFill>
                  <a:srgbClr val="000000"/>
                </a:solidFill>
                <a:effectLst/>
                <a:latin typeface="ubuntu"/>
              </a:rPr>
              <a:t> </a:t>
            </a:r>
            <a:r>
              <a:rPr lang="nl-NL" sz="2000" b="0" i="0">
                <a:solidFill>
                  <a:srgbClr val="000000"/>
                </a:solidFill>
                <a:effectLst/>
                <a:latin typeface="ubuntu"/>
              </a:rPr>
              <a:t>uur</a:t>
            </a:r>
            <a:r>
              <a:rPr lang="nl-NL" sz="2000">
                <a:solidFill>
                  <a:srgbClr val="000000"/>
                </a:solidFill>
                <a:latin typeface="ubuntu"/>
              </a:rPr>
              <a:t> 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Tarieven</a:t>
            </a:r>
            <a:endParaRPr lang="nl-NL" sz="2000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>
              <a:lnSpc>
                <a:spcPts val="2039"/>
              </a:lnSpc>
            </a:pPr>
            <a:r>
              <a:rPr lang="nl-NL" sz="2000" dirty="0">
                <a:solidFill>
                  <a:srgbClr val="000000"/>
                </a:solidFill>
                <a:latin typeface="ubuntu"/>
              </a:rPr>
              <a:t>16.30</a:t>
            </a:r>
            <a:r>
              <a:rPr lang="nl-NL" sz="2000" b="0" i="0" dirty="0">
                <a:solidFill>
                  <a:srgbClr val="000000"/>
                </a:solidFill>
                <a:effectLst/>
                <a:latin typeface="ubuntu"/>
              </a:rPr>
              <a:t> – </a:t>
            </a:r>
            <a:r>
              <a:rPr lang="nl-NL" sz="2000" dirty="0">
                <a:solidFill>
                  <a:srgbClr val="000000"/>
                </a:solidFill>
                <a:latin typeface="ubuntu"/>
              </a:rPr>
              <a:t>17.00</a:t>
            </a:r>
            <a:r>
              <a:rPr lang="nl-NL" sz="2000" b="0" i="0" dirty="0">
                <a:solidFill>
                  <a:srgbClr val="000000"/>
                </a:solidFill>
                <a:effectLst/>
                <a:latin typeface="ubuntu"/>
              </a:rPr>
              <a:t> </a:t>
            </a:r>
            <a:r>
              <a:rPr lang="nl-NL" sz="2000" b="0" i="0">
                <a:solidFill>
                  <a:srgbClr val="000000"/>
                </a:solidFill>
                <a:effectLst/>
                <a:latin typeface="ubuntu"/>
              </a:rPr>
              <a:t>uur 	</a:t>
            </a:r>
            <a:r>
              <a:rPr lang="nl-NL" sz="1600">
                <a:solidFill>
                  <a:srgbClr val="000000"/>
                </a:solidFill>
                <a:latin typeface="ubuntu"/>
              </a:rPr>
              <a:t>Proces </a:t>
            </a:r>
            <a:r>
              <a:rPr lang="nl-NL" sz="1600" dirty="0">
                <a:solidFill>
                  <a:srgbClr val="000000"/>
                </a:solidFill>
                <a:latin typeface="ubuntu"/>
              </a:rPr>
              <a:t>en</a:t>
            </a:r>
            <a:r>
              <a:rPr lang="nl-NL" sz="1600" b="0" i="0" dirty="0">
                <a:solidFill>
                  <a:srgbClr val="000000"/>
                </a:solidFill>
                <a:effectLst/>
                <a:latin typeface="ubuntu"/>
              </a:rPr>
              <a:t> vervolg</a:t>
            </a:r>
            <a:endParaRPr lang="nl-NL" sz="2000" dirty="0">
              <a:cs typeface="Arial"/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endParaRPr lang="nl-NL">
              <a:cs typeface="Arial" panose="020B0604020202020204"/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endParaRPr lang="nl-NL">
              <a:cs typeface="Arial" panose="020B0604020202020204"/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endParaRPr lang="nl-NL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3954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476" y="2109241"/>
            <a:ext cx="8135038" cy="426807"/>
          </a:xfrm>
        </p:spPr>
        <p:txBody>
          <a:bodyPr lIns="91440" tIns="45720" rIns="91440" bIns="45720" anchor="t"/>
          <a:lstStyle/>
          <a:p>
            <a:r>
              <a:rPr lang="nl-NL"/>
              <a:t>Opening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327475" y="2539692"/>
            <a:ext cx="8135039" cy="3955999"/>
          </a:xfrm>
        </p:spPr>
        <p:txBody>
          <a:bodyPr lIns="91440" tIns="45720" rIns="91440" bIns="45720" anchor="t"/>
          <a:lstStyle/>
          <a:p>
            <a:pPr marL="514350" indent="-514350">
              <a:buAutoNum type="arabicPeriod"/>
            </a:pPr>
            <a:endParaRPr lang="nl-NL" sz="2000">
              <a:cs typeface="Arial" panose="020B0604020202020204"/>
            </a:endParaRPr>
          </a:p>
          <a:p>
            <a:pPr marL="514350" indent="-514350">
              <a:buAutoNum type="arabicPeriod"/>
            </a:pPr>
            <a:r>
              <a:rPr lang="nl-NL" sz="2000">
                <a:cs typeface="Arial" panose="020B0604020202020204"/>
              </a:rPr>
              <a:t>Kennis maken</a:t>
            </a:r>
          </a:p>
          <a:p>
            <a:pPr marL="514350" indent="-514350">
              <a:buAutoNum type="arabicPeriod"/>
            </a:pPr>
            <a:r>
              <a:rPr lang="nl-NL" sz="2000">
                <a:cs typeface="Arial" panose="020B0604020202020204"/>
              </a:rPr>
              <a:t>Aanleiding inkooptraject </a:t>
            </a:r>
          </a:p>
          <a:p>
            <a:pPr marL="514350" indent="-514350">
              <a:buAutoNum type="arabicPeriod"/>
            </a:pPr>
            <a:r>
              <a:rPr lang="nl-NL" sz="2000">
                <a:cs typeface="Arial" panose="020B0604020202020204"/>
              </a:rPr>
              <a:t>Terugblik dialoogsessie</a:t>
            </a:r>
          </a:p>
          <a:p>
            <a:pPr marL="514350" indent="-514350">
              <a:buAutoNum type="arabicPeriod"/>
            </a:pPr>
            <a:r>
              <a:rPr lang="nl-NL" sz="2000">
                <a:cs typeface="Arial" panose="020B0604020202020204"/>
              </a:rPr>
              <a:t>Doel van de marktconsultatie</a:t>
            </a: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61493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9407-E426-55C7-3A95-C9E1A3CF6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Doel van </a:t>
            </a:r>
            <a:r>
              <a:rPr lang="en-US" err="1">
                <a:cs typeface="Arial"/>
              </a:rPr>
              <a:t>vandaag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9628C-0B13-21D6-74A6-0099AA5D6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7475" y="2854407"/>
            <a:ext cx="8135039" cy="3804247"/>
          </a:xfrm>
        </p:spPr>
        <p:txBody>
          <a:bodyPr lIns="91440" tIns="45720" rIns="91440" bIns="45720" anchor="t"/>
          <a:lstStyle/>
          <a:p>
            <a:pPr marL="285750" indent="-285750">
              <a:buFont typeface="Arial"/>
              <a:buChar char="•"/>
            </a:pPr>
            <a:r>
              <a:rPr lang="nl-NL" sz="2000" dirty="0">
                <a:latin typeface="Arial"/>
                <a:cs typeface="Arial"/>
              </a:rPr>
              <a:t>Aanbieders informeren over de voorgenomen inkoop.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l-NL" sz="2000" dirty="0">
                <a:latin typeface="Arial"/>
                <a:cs typeface="Arial"/>
              </a:rPr>
              <a:t>Toetsen uitvoerbaarheid van de voorgestelde aanpassingen en uitgangspunten.</a:t>
            </a:r>
          </a:p>
          <a:p>
            <a:pPr marL="285750" indent="-285750">
              <a:buFont typeface="Arial"/>
              <a:buChar char="•"/>
            </a:pPr>
            <a:r>
              <a:rPr lang="nl-NL" sz="2000" dirty="0">
                <a:latin typeface="Arial"/>
                <a:cs typeface="Arial"/>
              </a:rPr>
              <a:t>Ophalen van verbetersuggesties voor definitieve inkoopdocumenten</a:t>
            </a:r>
          </a:p>
          <a:p>
            <a:pPr marL="285750" indent="-285750">
              <a:buFont typeface="Arial"/>
              <a:buChar char="•"/>
            </a:pPr>
            <a:r>
              <a:rPr lang="nl-NL" sz="2000" dirty="0">
                <a:latin typeface="Arial"/>
                <a:cs typeface="Arial"/>
              </a:rPr>
              <a:t>Valideren tariefopbouw</a:t>
            </a:r>
          </a:p>
          <a:p>
            <a:pPr marL="285750" indent="-285750">
              <a:buFont typeface="Arial"/>
              <a:buChar char="•"/>
            </a:pPr>
            <a:r>
              <a:rPr lang="nl-NL" sz="2000" dirty="0">
                <a:latin typeface="Arial"/>
                <a:cs typeface="Arial"/>
              </a:rPr>
              <a:t>Input verzamelen voor definitieve aanbestedingsdocumenten.</a:t>
            </a:r>
          </a:p>
          <a:p>
            <a:endParaRPr lang="nl-NL" sz="2000" dirty="0">
              <a:latin typeface="Arial"/>
              <a:cs typeface="Arial"/>
            </a:endParaRPr>
          </a:p>
          <a:p>
            <a:endParaRPr lang="nl-NL" sz="1800">
              <a:latin typeface="Segoe UI"/>
              <a:cs typeface="Segoe UI"/>
            </a:endParaRPr>
          </a:p>
          <a:p>
            <a:pPr marL="285750" indent="-285750">
              <a:buFont typeface="Calibri"/>
              <a:buChar char="-"/>
            </a:pPr>
            <a:endParaRPr lang="nl-NL" sz="180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940637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9E39-37B1-B278-A15E-4AF9FB4C7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Arial"/>
              </a:rPr>
              <a:t>Wat </a:t>
            </a:r>
            <a:r>
              <a:rPr lang="en-US" dirty="0" err="1">
                <a:cs typeface="Arial"/>
              </a:rPr>
              <a:t>hebben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aanbieders</a:t>
            </a:r>
            <a:r>
              <a:rPr lang="en-US" dirty="0">
                <a:cs typeface="Arial"/>
              </a:rPr>
              <a:t> </a:t>
            </a:r>
            <a:r>
              <a:rPr lang="en-US" dirty="0" err="1">
                <a:cs typeface="Arial"/>
              </a:rPr>
              <a:t>eerder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aangegeven</a:t>
            </a:r>
            <a:r>
              <a:rPr lang="en-US" dirty="0">
                <a:cs typeface="Arial"/>
              </a:rP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0371F-B7EE-57BC-1BFC-01F26D1251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1800" b="1" dirty="0" err="1">
                <a:latin typeface="Arial"/>
                <a:cs typeface="Arial"/>
              </a:rPr>
              <a:t>Dialoogsessie</a:t>
            </a:r>
            <a:r>
              <a:rPr lang="en-US" sz="1800" b="1" dirty="0">
                <a:latin typeface="Arial"/>
                <a:cs typeface="Arial"/>
              </a:rPr>
              <a:t> </a:t>
            </a:r>
            <a:r>
              <a:rPr lang="en-US" sz="1800" b="1" dirty="0" err="1">
                <a:latin typeface="Arial"/>
                <a:cs typeface="Arial"/>
              </a:rPr>
              <a:t>mei</a:t>
            </a:r>
            <a:r>
              <a:rPr lang="en-US" sz="1800" b="1" dirty="0">
                <a:latin typeface="Arial"/>
                <a:cs typeface="Arial"/>
              </a:rPr>
              <a:t> 2026</a:t>
            </a:r>
            <a:endParaRPr lang="en-US" sz="1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Individuele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begeleiding</a:t>
            </a:r>
            <a:r>
              <a:rPr lang="en-US" sz="1800" dirty="0">
                <a:latin typeface="Arial"/>
                <a:cs typeface="Arial"/>
              </a:rPr>
              <a:t>: circa 4-6 </a:t>
            </a:r>
            <a:r>
              <a:rPr lang="en-US" sz="1800" dirty="0" err="1">
                <a:latin typeface="Arial"/>
                <a:cs typeface="Arial"/>
              </a:rPr>
              <a:t>uur</a:t>
            </a:r>
            <a:r>
              <a:rPr lang="en-US" sz="1800" dirty="0">
                <a:latin typeface="Arial"/>
                <a:cs typeface="Arial"/>
              </a:rPr>
              <a:t> per week.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Groepsbegeleiding</a:t>
            </a:r>
            <a:r>
              <a:rPr lang="en-US" sz="1800" dirty="0">
                <a:latin typeface="Arial"/>
                <a:cs typeface="Arial"/>
              </a:rPr>
              <a:t>: circa 24-28 </a:t>
            </a:r>
            <a:r>
              <a:rPr lang="en-US" sz="1800" dirty="0" err="1">
                <a:latin typeface="Arial"/>
                <a:cs typeface="Arial"/>
              </a:rPr>
              <a:t>uur</a:t>
            </a:r>
            <a:r>
              <a:rPr lang="en-US" sz="1800" dirty="0">
                <a:latin typeface="Arial"/>
                <a:cs typeface="Arial"/>
              </a:rPr>
              <a:t> per week.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Groepsgrootte</a:t>
            </a:r>
            <a:r>
              <a:rPr lang="en-US" sz="1800" dirty="0">
                <a:latin typeface="Arial"/>
                <a:cs typeface="Arial"/>
              </a:rPr>
              <a:t>: circa 1 </a:t>
            </a:r>
            <a:r>
              <a:rPr lang="en-US" sz="1800" dirty="0" err="1">
                <a:latin typeface="Arial"/>
                <a:cs typeface="Arial"/>
              </a:rPr>
              <a:t>begeleider</a:t>
            </a:r>
            <a:r>
              <a:rPr lang="en-US" sz="1800" dirty="0">
                <a:latin typeface="Arial"/>
                <a:cs typeface="Arial"/>
              </a:rPr>
              <a:t> op 9 </a:t>
            </a:r>
            <a:r>
              <a:rPr lang="en-US" sz="1800" dirty="0" err="1">
                <a:latin typeface="Arial"/>
                <a:cs typeface="Arial"/>
              </a:rPr>
              <a:t>cliënten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Minnesota-model </a:t>
            </a:r>
            <a:r>
              <a:rPr lang="en-US" sz="1800" dirty="0" err="1">
                <a:latin typeface="Arial"/>
                <a:cs typeface="Arial"/>
              </a:rPr>
              <a:t>essentieel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VKS </a:t>
            </a:r>
            <a:r>
              <a:rPr lang="en-US" sz="1800" dirty="0" err="1">
                <a:latin typeface="Arial"/>
                <a:cs typeface="Arial"/>
              </a:rPr>
              <a:t>belangrijk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voor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kwaliteitsborging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Ruimte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voor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maatwerk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bij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instroom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trajectduur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476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004C4-046E-FE82-79F6-D78430B7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 err="1">
                <a:cs typeface="Arial"/>
              </a:rPr>
              <a:t>Consultatievraag</a:t>
            </a:r>
            <a:r>
              <a:rPr lang="en-US" dirty="0">
                <a:cs typeface="Arial"/>
              </a:rPr>
              <a:t> 1: </a:t>
            </a:r>
            <a:r>
              <a:rPr lang="en-US" dirty="0" err="1">
                <a:cs typeface="Arial"/>
              </a:rPr>
              <a:t>Ondersteuningsintensiteit</a:t>
            </a:r>
            <a:endParaRPr lang="en-US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42A04-BD2B-9341-B2D5-931B194D3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1800" dirty="0">
                <a:latin typeface="Arial"/>
                <a:cs typeface="Arial"/>
              </a:rPr>
              <a:t>Voorgestelde uitgangspunten: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Individuele begeleiding: 5 uur (was 4 uur) per week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Woonbegeleiding en herstelactiviteiten: 30 uur (was 18-26 uur) per week (intern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extern)</a:t>
            </a:r>
          </a:p>
          <a:p>
            <a:pPr marL="285750" indent="-285750">
              <a:buFont typeface="Arial"/>
              <a:buChar char="•"/>
            </a:pPr>
            <a:endParaRPr lang="en-US" sz="1800" dirty="0"/>
          </a:p>
          <a:p>
            <a:r>
              <a:rPr lang="en-US" sz="1800" dirty="0"/>
              <a:t>Vragen:</a:t>
            </a:r>
            <a:endParaRPr lang="en-US" sz="1800" dirty="0" err="1">
              <a:cs typeface="Arial"/>
            </a:endParaRP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Is 5 </a:t>
            </a:r>
            <a:r>
              <a:rPr lang="en-US" sz="1800" dirty="0" err="1">
                <a:latin typeface="Arial"/>
                <a:cs typeface="Arial"/>
              </a:rPr>
              <a:t>uur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individuele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begeleiding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structureel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noodzakelijk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In </a:t>
            </a:r>
            <a:r>
              <a:rPr lang="en-US" sz="1800" dirty="0" err="1">
                <a:latin typeface="Arial"/>
                <a:cs typeface="Arial"/>
              </a:rPr>
              <a:t>welke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fase</a:t>
            </a:r>
            <a:r>
              <a:rPr lang="en-US" sz="1800" dirty="0">
                <a:latin typeface="Arial"/>
                <a:cs typeface="Arial"/>
              </a:rPr>
              <a:t> van </a:t>
            </a:r>
            <a:r>
              <a:rPr lang="en-US" sz="1800" dirty="0" err="1">
                <a:latin typeface="Arial"/>
                <a:cs typeface="Arial"/>
              </a:rPr>
              <a:t>herstel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ligt</a:t>
            </a:r>
            <a:r>
              <a:rPr lang="en-US" sz="1800" dirty="0">
                <a:latin typeface="Arial"/>
                <a:cs typeface="Arial"/>
              </a:rPr>
              <a:t> de </a:t>
            </a:r>
            <a:r>
              <a:rPr lang="en-US" sz="1800" dirty="0" err="1">
                <a:latin typeface="Arial"/>
                <a:cs typeface="Arial"/>
              </a:rPr>
              <a:t>hoogste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begeleidingsbehoefte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Welke </a:t>
            </a:r>
            <a:r>
              <a:rPr lang="en-US" sz="1800" dirty="0" err="1">
                <a:latin typeface="Arial"/>
                <a:cs typeface="Arial"/>
              </a:rPr>
              <a:t>onderdelen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zijn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individueel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welke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groepsgericht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Welke </a:t>
            </a:r>
            <a:r>
              <a:rPr lang="en-US" sz="1800" dirty="0" err="1">
                <a:latin typeface="Arial"/>
                <a:cs typeface="Arial"/>
              </a:rPr>
              <a:t>minimale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maximale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inzet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acht</a:t>
            </a:r>
            <a:r>
              <a:rPr lang="en-US" sz="1800" dirty="0">
                <a:latin typeface="Arial"/>
                <a:cs typeface="Arial"/>
              </a:rPr>
              <a:t> u </a:t>
            </a:r>
            <a:r>
              <a:rPr lang="en-US" sz="1800" dirty="0" err="1">
                <a:latin typeface="Arial"/>
                <a:cs typeface="Arial"/>
              </a:rPr>
              <a:t>realistisch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endParaRPr lang="en-US" sz="1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0038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4330-ABCE-C9D1-D1CB-F8C961E30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err="1">
                <a:latin typeface="Arial"/>
                <a:cs typeface="Arial"/>
              </a:rPr>
              <a:t>Consultatievraag</a:t>
            </a:r>
            <a:r>
              <a:rPr lang="en-US">
                <a:latin typeface="Arial"/>
                <a:cs typeface="Arial"/>
              </a:rPr>
              <a:t> 2: </a:t>
            </a:r>
            <a:r>
              <a:rPr lang="en-US" err="1">
                <a:latin typeface="Arial"/>
                <a:cs typeface="Arial"/>
              </a:rPr>
              <a:t>Groepsgrootte</a:t>
            </a:r>
            <a:endParaRPr lang="en-US">
              <a:latin typeface="Arial"/>
              <a:cs typeface="Arial"/>
            </a:endParaRPr>
          </a:p>
          <a:p>
            <a:endParaRPr lang="en-US"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8CAB5-0DA6-0E4B-6F05-4112360F66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2000" dirty="0">
                <a:latin typeface="Arial"/>
                <a:cs typeface="Arial"/>
              </a:rPr>
              <a:t>Voorgestelde </a:t>
            </a:r>
            <a:r>
              <a:rPr lang="en-US" sz="2000" dirty="0" err="1">
                <a:latin typeface="Arial"/>
                <a:cs typeface="Arial"/>
              </a:rPr>
              <a:t>uitgangspunten</a:t>
            </a:r>
            <a:r>
              <a:rPr lang="en-US" sz="2000" dirty="0">
                <a:latin typeface="Arial"/>
                <a:cs typeface="Arial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Gemiddeld</a:t>
            </a:r>
            <a:r>
              <a:rPr lang="en-US" sz="1800" dirty="0">
                <a:latin typeface="Arial"/>
                <a:cs typeface="Arial"/>
              </a:rPr>
              <a:t> 8 </a:t>
            </a:r>
            <a:r>
              <a:rPr lang="en-US" sz="1800" dirty="0" err="1">
                <a:latin typeface="Arial"/>
                <a:cs typeface="Arial"/>
              </a:rPr>
              <a:t>cliënten</a:t>
            </a:r>
            <a:endParaRPr lang="en-US" sz="1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Maximaal</a:t>
            </a:r>
            <a:r>
              <a:rPr lang="en-US" sz="1800" dirty="0">
                <a:latin typeface="Arial"/>
                <a:cs typeface="Arial"/>
              </a:rPr>
              <a:t> 10 </a:t>
            </a:r>
            <a:r>
              <a:rPr lang="en-US" sz="1800" dirty="0" err="1">
                <a:latin typeface="Arial"/>
                <a:cs typeface="Arial"/>
              </a:rPr>
              <a:t>cliënten</a:t>
            </a:r>
            <a:r>
              <a:rPr lang="en-US" sz="1800" dirty="0">
                <a:latin typeface="Arial"/>
                <a:cs typeface="Arial"/>
              </a:rPr>
              <a:t> per </a:t>
            </a:r>
            <a:r>
              <a:rPr lang="en-US" sz="1800" dirty="0" err="1">
                <a:latin typeface="Arial"/>
                <a:cs typeface="Arial"/>
              </a:rPr>
              <a:t>groep</a:t>
            </a:r>
            <a:endParaRPr lang="en-US" sz="1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1800">
              <a:latin typeface="Arial"/>
              <a:cs typeface="Arial"/>
            </a:endParaRPr>
          </a:p>
          <a:p>
            <a:r>
              <a:rPr lang="en-US" dirty="0" err="1">
                <a:latin typeface="Arial"/>
                <a:cs typeface="Arial"/>
              </a:rPr>
              <a:t>Vragen</a:t>
            </a:r>
            <a:endParaRPr lang="en-US" dirty="0" err="1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Onder </a:t>
            </a:r>
            <a:r>
              <a:rPr lang="en-US" sz="1800" dirty="0" err="1">
                <a:latin typeface="Arial"/>
                <a:cs typeface="Arial"/>
              </a:rPr>
              <a:t>welke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omstandigheden</a:t>
            </a:r>
            <a:r>
              <a:rPr lang="en-US" sz="1800" dirty="0">
                <a:latin typeface="Arial"/>
                <a:cs typeface="Arial"/>
              </a:rPr>
              <a:t> is </a:t>
            </a:r>
            <a:r>
              <a:rPr lang="en-US" sz="1800" dirty="0" err="1">
                <a:latin typeface="Arial"/>
                <a:cs typeface="Arial"/>
              </a:rPr>
              <a:t>een</a:t>
            </a:r>
            <a:r>
              <a:rPr lang="en-US" sz="1800" dirty="0">
                <a:latin typeface="Arial"/>
                <a:cs typeface="Arial"/>
              </a:rPr>
              <a:t> </a:t>
            </a:r>
            <a:r>
              <a:rPr lang="en-US" sz="1800" dirty="0" err="1">
                <a:latin typeface="Arial"/>
                <a:cs typeface="Arial"/>
              </a:rPr>
              <a:t>groepsgrootte</a:t>
            </a:r>
            <a:r>
              <a:rPr lang="en-US" sz="1800" dirty="0">
                <a:latin typeface="Arial"/>
                <a:cs typeface="Arial"/>
              </a:rPr>
              <a:t> van 10 </a:t>
            </a:r>
            <a:r>
              <a:rPr lang="en-US" sz="1800" dirty="0" err="1">
                <a:latin typeface="Arial"/>
                <a:cs typeface="Arial"/>
              </a:rPr>
              <a:t>cliënten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verantwoord</a:t>
            </a:r>
            <a:r>
              <a:rPr lang="en-US" sz="1800" dirty="0">
                <a:latin typeface="Arial"/>
                <a:cs typeface="Arial"/>
              </a:rPr>
              <a:t>?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Draagt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deze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groepsgrootte</a:t>
            </a:r>
            <a:r>
              <a:rPr lang="en-US" sz="1800" dirty="0">
                <a:latin typeface="Arial"/>
                <a:cs typeface="Arial"/>
              </a:rPr>
              <a:t> </a:t>
            </a:r>
            <a:r>
              <a:rPr lang="en-US" sz="1800" dirty="0" err="1">
                <a:latin typeface="Arial"/>
                <a:cs typeface="Arial"/>
              </a:rPr>
              <a:t>bij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aan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goede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kwaliteit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veiligheid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804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AF138-5D7E-78FA-3E51-3BDF2E03F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err="1">
                <a:latin typeface="Arial"/>
                <a:cs typeface="Arial"/>
              </a:rPr>
              <a:t>Consultatievraag</a:t>
            </a:r>
            <a:r>
              <a:rPr lang="en-US">
                <a:latin typeface="Arial"/>
                <a:cs typeface="Arial"/>
              </a:rPr>
              <a:t> 3: </a:t>
            </a:r>
            <a:r>
              <a:rPr lang="en-US" err="1">
                <a:latin typeface="Arial"/>
                <a:cs typeface="Arial"/>
              </a:rPr>
              <a:t>Wonen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en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zorg</a:t>
            </a:r>
            <a:endParaRPr lang="en-US">
              <a:latin typeface="Arial"/>
              <a:cs typeface="Arial"/>
            </a:endParaRPr>
          </a:p>
          <a:p>
            <a:endParaRPr lang="en-US" sz="2000"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F5D68-960A-D998-37A7-70413F09D7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1800" dirty="0">
                <a:latin typeface="Arial"/>
                <a:cs typeface="Arial"/>
              </a:rPr>
              <a:t>Voorgestelde </a:t>
            </a:r>
            <a:r>
              <a:rPr lang="en-US" sz="1800" dirty="0" err="1">
                <a:latin typeface="Arial"/>
                <a:cs typeface="Arial"/>
              </a:rPr>
              <a:t>uitgangspunten</a:t>
            </a:r>
            <a:r>
              <a:rPr lang="en-US" sz="1800" dirty="0">
                <a:latin typeface="Arial"/>
                <a:cs typeface="Arial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Regionale wens om </a:t>
            </a:r>
            <a:r>
              <a:rPr lang="en-US" sz="1800" dirty="0" err="1">
                <a:latin typeface="Arial"/>
                <a:cs typeface="Arial"/>
              </a:rPr>
              <a:t>wonen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zorg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zoveel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mogelijk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te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scheiden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Cliënt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betaalt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huur</a:t>
            </a:r>
            <a:endParaRPr lang="en-US" sz="18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Voorkomen</a:t>
            </a:r>
            <a:r>
              <a:rPr lang="en-US" sz="1800" dirty="0">
                <a:latin typeface="Arial"/>
                <a:cs typeface="Arial"/>
              </a:rPr>
              <a:t> van </a:t>
            </a:r>
            <a:r>
              <a:rPr lang="en-US" sz="1800" dirty="0" err="1">
                <a:latin typeface="Arial"/>
                <a:cs typeface="Arial"/>
              </a:rPr>
              <a:t>onduidelijkheid</a:t>
            </a:r>
            <a:r>
              <a:rPr lang="en-US" sz="1800" dirty="0">
                <a:latin typeface="Arial"/>
                <a:cs typeface="Arial"/>
              </a:rPr>
              <a:t> over </a:t>
            </a:r>
            <a:r>
              <a:rPr lang="en-US" sz="1800" dirty="0" err="1">
                <a:latin typeface="Arial"/>
                <a:cs typeface="Arial"/>
              </a:rPr>
              <a:t>dubbele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bekostiging</a:t>
            </a:r>
            <a:r>
              <a:rPr lang="en-US" sz="1800" dirty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>
                <a:latin typeface="Arial"/>
                <a:cs typeface="Arial"/>
              </a:rPr>
              <a:t>Wooncomponent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alleen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indien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noodzakelijk</a:t>
            </a:r>
            <a:r>
              <a:rPr lang="en-US" sz="1800" dirty="0">
                <a:latin typeface="Arial"/>
                <a:cs typeface="Arial"/>
              </a:rPr>
              <a:t> </a:t>
            </a:r>
            <a:endParaRPr lang="en-US" dirty="0"/>
          </a:p>
          <a:p>
            <a:r>
              <a:rPr lang="en-US" sz="1800" dirty="0" err="1"/>
              <a:t>Vragen</a:t>
            </a:r>
            <a:r>
              <a:rPr lang="en-US" sz="1800" dirty="0"/>
              <a:t>:</a:t>
            </a:r>
            <a:endParaRPr lang="en-US" sz="18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In </a:t>
            </a:r>
            <a:r>
              <a:rPr lang="en-US" sz="1800" dirty="0" err="1">
                <a:latin typeface="Arial"/>
                <a:cs typeface="Arial"/>
              </a:rPr>
              <a:t>welke</a:t>
            </a:r>
            <a:r>
              <a:rPr lang="en-US" sz="1800" dirty="0">
                <a:latin typeface="Arial"/>
                <a:cs typeface="Arial"/>
              </a:rPr>
              <a:t> </a:t>
            </a:r>
            <a:r>
              <a:rPr lang="en-US" sz="1800" dirty="0" err="1">
                <a:latin typeface="Arial"/>
                <a:cs typeface="Arial"/>
              </a:rPr>
              <a:t>situatie</a:t>
            </a:r>
            <a:r>
              <a:rPr lang="en-US" sz="1800" dirty="0">
                <a:latin typeface="Arial"/>
                <a:cs typeface="Arial"/>
              </a:rPr>
              <a:t> is </a:t>
            </a:r>
            <a:r>
              <a:rPr lang="en-US" sz="1800" dirty="0" err="1">
                <a:latin typeface="Arial"/>
                <a:cs typeface="Arial"/>
              </a:rPr>
              <a:t>huurbetaling</a:t>
            </a:r>
            <a:r>
              <a:rPr lang="en-US" sz="1800" dirty="0">
                <a:latin typeface="Arial"/>
                <a:cs typeface="Arial"/>
              </a:rPr>
              <a:t> </a:t>
            </a:r>
            <a:r>
              <a:rPr lang="en-US" sz="1800" dirty="0" err="1">
                <a:latin typeface="Arial"/>
                <a:cs typeface="Arial"/>
              </a:rPr>
              <a:t>niet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mogelijk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en</a:t>
            </a:r>
            <a:r>
              <a:rPr lang="en-US" sz="1800" dirty="0">
                <a:latin typeface="Arial"/>
                <a:cs typeface="Arial"/>
              </a:rPr>
              <a:t> is er </a:t>
            </a:r>
            <a:r>
              <a:rPr lang="en-US" sz="1800" dirty="0" err="1">
                <a:latin typeface="Arial"/>
                <a:cs typeface="Arial"/>
              </a:rPr>
              <a:t>sprake</a:t>
            </a:r>
            <a:r>
              <a:rPr lang="en-US" sz="1800" dirty="0">
                <a:latin typeface="Arial"/>
                <a:cs typeface="Arial"/>
              </a:rPr>
              <a:t> van </a:t>
            </a:r>
            <a:r>
              <a:rPr lang="en-US" sz="1800" dirty="0" err="1">
                <a:latin typeface="Arial"/>
                <a:cs typeface="Arial"/>
              </a:rPr>
              <a:t>een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wooncomponent</a:t>
            </a:r>
            <a:r>
              <a:rPr lang="en-US" sz="1800" dirty="0">
                <a:latin typeface="Arial"/>
                <a:cs typeface="Arial"/>
              </a:rPr>
              <a:t>?</a:t>
            </a:r>
            <a:r>
              <a:rPr lang="nl-NL" sz="1400" dirty="0">
                <a:latin typeface="Arial"/>
                <a:cs typeface="Arial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Welke </a:t>
            </a:r>
            <a:r>
              <a:rPr lang="en-US" sz="1800" dirty="0" err="1">
                <a:latin typeface="Arial"/>
                <a:cs typeface="Arial"/>
              </a:rPr>
              <a:t>voorwaarden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zijn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nodig</a:t>
            </a:r>
            <a:r>
              <a:rPr lang="en-US" sz="1800" dirty="0">
                <a:latin typeface="Arial"/>
                <a:cs typeface="Arial"/>
              </a:rPr>
              <a:t> om </a:t>
            </a:r>
            <a:r>
              <a:rPr lang="en-US" sz="1800" dirty="0" err="1">
                <a:latin typeface="Arial"/>
                <a:cs typeface="Arial"/>
              </a:rPr>
              <a:t>wooncomponent</a:t>
            </a:r>
            <a:r>
              <a:rPr lang="en-US" sz="1800" dirty="0">
                <a:latin typeface="Arial"/>
                <a:cs typeface="Arial"/>
              </a:rPr>
              <a:t> toe </a:t>
            </a:r>
            <a:r>
              <a:rPr lang="en-US" sz="1800" dirty="0" err="1">
                <a:latin typeface="Arial"/>
                <a:cs typeface="Arial"/>
              </a:rPr>
              <a:t>te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passen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Vast </a:t>
            </a:r>
            <a:r>
              <a:rPr lang="en-US" sz="1800" dirty="0" err="1">
                <a:latin typeface="Arial"/>
                <a:cs typeface="Arial"/>
              </a:rPr>
              <a:t>bedrag</a:t>
            </a:r>
            <a:r>
              <a:rPr lang="en-US" sz="1800" dirty="0">
                <a:latin typeface="Arial"/>
                <a:cs typeface="Arial"/>
              </a:rPr>
              <a:t> of </a:t>
            </a:r>
            <a:r>
              <a:rPr lang="en-US" sz="1800" dirty="0" err="1">
                <a:latin typeface="Arial"/>
                <a:cs typeface="Arial"/>
              </a:rPr>
              <a:t>maatwerk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6909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2D90-3866-4673-98BF-E07FBBFE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Arial"/>
              </a:rPr>
              <a:t>E-health </a:t>
            </a:r>
            <a:r>
              <a:rPr lang="en-US" dirty="0" err="1">
                <a:cs typeface="Arial"/>
              </a:rPr>
              <a:t>als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aanvulling</a:t>
            </a:r>
            <a:r>
              <a:rPr lang="en-US" dirty="0">
                <a:cs typeface="Arial"/>
              </a:rPr>
              <a:t> op </a:t>
            </a:r>
            <a:r>
              <a:rPr lang="en-US" dirty="0" err="1">
                <a:cs typeface="Arial"/>
              </a:rPr>
              <a:t>begeleiding</a:t>
            </a:r>
            <a:endParaRPr lang="en-US" dirty="0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26EFA-3DAA-39D2-E6E7-B2524FF3B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1800" dirty="0">
                <a:latin typeface="Arial"/>
                <a:cs typeface="Arial"/>
              </a:rPr>
              <a:t>Denk </a:t>
            </a:r>
            <a:r>
              <a:rPr lang="en-US" sz="1800" dirty="0" err="1">
                <a:latin typeface="Arial"/>
                <a:cs typeface="Arial"/>
              </a:rPr>
              <a:t>aan</a:t>
            </a:r>
            <a:r>
              <a:rPr lang="en-US" sz="1800" dirty="0">
                <a:latin typeface="Arial"/>
                <a:cs typeface="Arial"/>
              </a:rPr>
              <a:t>:</a:t>
            </a:r>
            <a:endParaRPr lang="en-US" dirty="0"/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beeldbellen</a:t>
            </a:r>
            <a:r>
              <a:rPr lang="en-US" sz="1800" dirty="0">
                <a:latin typeface="Arial"/>
                <a:cs typeface="Arial"/>
              </a:rPr>
              <a:t>;</a:t>
            </a:r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contactmomenten </a:t>
            </a:r>
            <a:r>
              <a:rPr lang="en-US" sz="1800" dirty="0" err="1">
                <a:latin typeface="Arial"/>
                <a:cs typeface="Arial"/>
              </a:rPr>
              <a:t>buiten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kantooruren</a:t>
            </a:r>
            <a:r>
              <a:rPr lang="en-US" sz="1800" dirty="0">
                <a:latin typeface="Arial"/>
                <a:cs typeface="Arial"/>
              </a:rPr>
              <a:t>;</a:t>
            </a:r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terugvalpreventie;</a:t>
            </a:r>
            <a:endParaRPr lang="en-US" sz="1800" dirty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zelfmonitoring</a:t>
            </a:r>
            <a:r>
              <a:rPr lang="en-US" sz="1800" dirty="0">
                <a:latin typeface="Arial"/>
                <a:cs typeface="Arial"/>
              </a:rPr>
              <a:t>;</a:t>
            </a:r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herstelondersteunende </a:t>
            </a:r>
            <a:r>
              <a:rPr lang="en-US" sz="1800" dirty="0">
                <a:latin typeface="Arial"/>
                <a:cs typeface="Arial"/>
              </a:rPr>
              <a:t>modules.</a:t>
            </a:r>
          </a:p>
          <a:p>
            <a:pPr>
              <a:buFont typeface="Arial"/>
              <a:buChar char="•"/>
            </a:pPr>
            <a:endParaRPr lang="en-US" sz="1800" dirty="0">
              <a:latin typeface="Arial"/>
              <a:cs typeface="Arial"/>
            </a:endParaRPr>
          </a:p>
          <a:p>
            <a:r>
              <a:rPr lang="en-US" sz="1800" dirty="0" err="1">
                <a:latin typeface="Arial"/>
                <a:cs typeface="Arial"/>
              </a:rPr>
              <a:t>Vragen</a:t>
            </a:r>
            <a:r>
              <a:rPr lang="en-US" sz="1800" dirty="0">
                <a:latin typeface="Arial"/>
                <a:cs typeface="Arial"/>
              </a:rPr>
              <a:t>:</a:t>
            </a:r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Welke </a:t>
            </a:r>
            <a:r>
              <a:rPr lang="en-US" sz="1800" dirty="0" err="1">
                <a:latin typeface="Arial"/>
                <a:cs typeface="Arial"/>
              </a:rPr>
              <a:t>onderdelen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kunnen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daadwerkelijk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fysieke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begeleiding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vervangen</a:t>
            </a:r>
            <a:r>
              <a:rPr lang="en-US" sz="1800" dirty="0">
                <a:latin typeface="Arial"/>
                <a:cs typeface="Arial"/>
              </a:rPr>
              <a:t>?</a:t>
            </a:r>
          </a:p>
          <a:p>
            <a:pPr>
              <a:buFont typeface="Arial"/>
              <a:buChar char="•"/>
            </a:pPr>
            <a:r>
              <a:rPr lang="en-US" sz="1800">
                <a:latin typeface="Arial"/>
                <a:cs typeface="Arial"/>
              </a:rPr>
              <a:t> Welk </a:t>
            </a:r>
            <a:r>
              <a:rPr lang="en-US" sz="1800" dirty="0">
                <a:latin typeface="Arial"/>
                <a:cs typeface="Arial"/>
              </a:rPr>
              <a:t>percentage van de </a:t>
            </a:r>
            <a:r>
              <a:rPr lang="en-US" sz="1800" dirty="0" err="1">
                <a:latin typeface="Arial"/>
                <a:cs typeface="Arial"/>
              </a:rPr>
              <a:t>begeleiding</a:t>
            </a:r>
            <a:r>
              <a:rPr lang="en-US" sz="1800" dirty="0">
                <a:latin typeface="Arial"/>
                <a:cs typeface="Arial"/>
              </a:rPr>
              <a:t> is </a:t>
            </a:r>
            <a:r>
              <a:rPr lang="en-US" sz="1800" dirty="0" err="1">
                <a:latin typeface="Arial"/>
                <a:cs typeface="Arial"/>
              </a:rPr>
              <a:t>digitaal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err="1">
                <a:latin typeface="Arial"/>
                <a:cs typeface="Arial"/>
              </a:rPr>
              <a:t>uitvoerbaar</a:t>
            </a:r>
            <a:r>
              <a:rPr lang="en-US" sz="1800" dirty="0"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87142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CD8D-CCFD-6FC5-125B-2095CE2E4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Arial"/>
              </a:rPr>
              <a:t>Indicatieve </a:t>
            </a:r>
            <a:r>
              <a:rPr lang="en-US" dirty="0" err="1">
                <a:cs typeface="Arial"/>
              </a:rPr>
              <a:t>tariefopbouw</a:t>
            </a:r>
            <a:r>
              <a:rPr lang="en-US" dirty="0">
                <a:cs typeface="Arial"/>
              </a:rPr>
              <a:t> Safehouse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20B48-A71C-7FE7-FD09-B81E30FD36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dirty="0" err="1">
                <a:cs typeface="Arial"/>
              </a:rPr>
              <a:t>Belangrijkste</a:t>
            </a:r>
            <a:r>
              <a:rPr lang="en-US" dirty="0">
                <a:cs typeface="Arial"/>
              </a:rPr>
              <a:t> parameters:</a:t>
            </a:r>
            <a:endParaRPr lang="en-US"/>
          </a:p>
          <a:p>
            <a:r>
              <a:rPr lang="en-US" sz="1200" dirty="0">
                <a:latin typeface="Calibri"/>
                <a:ea typeface="Calibri"/>
                <a:cs typeface="Calibri"/>
              </a:rPr>
              <a:t>•</a:t>
            </a:r>
            <a:r>
              <a:rPr lang="en-US" sz="1400" dirty="0">
                <a:latin typeface="Arial"/>
                <a:ea typeface="Calibri"/>
                <a:cs typeface="Arial"/>
              </a:rPr>
              <a:t> Cao GGZ 100%</a:t>
            </a:r>
            <a:endParaRPr lang="en-US" sz="140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ea typeface="Calibri"/>
                <a:cs typeface="Arial"/>
              </a:rPr>
              <a:t>• </a:t>
            </a:r>
            <a:r>
              <a:rPr lang="en-US" sz="1400" dirty="0" err="1">
                <a:latin typeface="Arial"/>
                <a:ea typeface="Calibri"/>
                <a:cs typeface="Arial"/>
              </a:rPr>
              <a:t>Rekensalaris</a:t>
            </a:r>
            <a:r>
              <a:rPr lang="en-US" sz="1400" dirty="0">
                <a:latin typeface="Arial"/>
                <a:ea typeface="Calibri"/>
                <a:cs typeface="Arial"/>
              </a:rPr>
              <a:t> € 4.231,87 p/m</a:t>
            </a:r>
            <a:endParaRPr lang="en-US" sz="140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ea typeface="Calibri"/>
                <a:cs typeface="Arial"/>
              </a:rPr>
              <a:t>• Sociale </a:t>
            </a:r>
            <a:r>
              <a:rPr lang="en-US" sz="1400" dirty="0" err="1">
                <a:latin typeface="Arial"/>
                <a:ea typeface="Calibri"/>
                <a:cs typeface="Arial"/>
              </a:rPr>
              <a:t>lasten</a:t>
            </a:r>
            <a:r>
              <a:rPr lang="en-US" sz="1400" dirty="0">
                <a:latin typeface="Arial"/>
                <a:ea typeface="Calibri"/>
                <a:cs typeface="Arial"/>
              </a:rPr>
              <a:t> 18,31%</a:t>
            </a:r>
            <a:endParaRPr lang="en-US" sz="140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ea typeface="Calibri"/>
                <a:cs typeface="Arial"/>
              </a:rPr>
              <a:t>• </a:t>
            </a:r>
            <a:r>
              <a:rPr lang="en-US" sz="1400" dirty="0" err="1">
                <a:latin typeface="Arial"/>
                <a:ea typeface="Calibri"/>
                <a:cs typeface="Arial"/>
              </a:rPr>
              <a:t>Pensioen</a:t>
            </a:r>
            <a:r>
              <a:rPr lang="en-US" sz="1400" dirty="0">
                <a:latin typeface="Arial"/>
                <a:ea typeface="Calibri"/>
                <a:cs typeface="Arial"/>
              </a:rPr>
              <a:t> 9,45%</a:t>
            </a:r>
            <a:endParaRPr lang="en-US" sz="140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ea typeface="Calibri"/>
                <a:cs typeface="Arial"/>
              </a:rPr>
              <a:t>• PNIL 2,0%</a:t>
            </a:r>
            <a:endParaRPr lang="en-US" sz="140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ea typeface="Calibri"/>
                <a:cs typeface="Arial"/>
              </a:rPr>
              <a:t>• Overhead 35,3%</a:t>
            </a:r>
            <a:endParaRPr lang="en-US" sz="140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ea typeface="Calibri"/>
                <a:cs typeface="Arial"/>
              </a:rPr>
              <a:t>• </a:t>
            </a:r>
            <a:r>
              <a:rPr lang="en-US" sz="1400" dirty="0" err="1">
                <a:latin typeface="Arial"/>
                <a:ea typeface="Calibri"/>
                <a:cs typeface="Arial"/>
              </a:rPr>
              <a:t>Productiviteit</a:t>
            </a:r>
            <a:r>
              <a:rPr lang="en-US" sz="1400" dirty="0">
                <a:latin typeface="Arial"/>
                <a:ea typeface="Calibri"/>
                <a:cs typeface="Arial"/>
              </a:rPr>
              <a:t> 68%</a:t>
            </a:r>
            <a:endParaRPr lang="en-US" sz="1400">
              <a:latin typeface="Arial"/>
              <a:cs typeface="Arial"/>
            </a:endParaRPr>
          </a:p>
          <a:p>
            <a:endParaRPr lang="en-US" sz="14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4171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165D9-2ED9-0F62-D2D2-500BFC4D8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 err="1">
                <a:cs typeface="Arial"/>
              </a:rPr>
              <a:t>Tarieven</a:t>
            </a:r>
            <a:endParaRPr lang="en-US" dirty="0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48BD2-4E44-CE84-75E8-AD08633BB5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nl-NL" dirty="0"/>
              <a:t>Wat zit in het tarief?</a:t>
            </a:r>
            <a:endParaRPr lang="en-US" dirty="0"/>
          </a:p>
          <a:p>
            <a:r>
              <a:rPr lang="nl-NL" sz="1100" dirty="0">
                <a:latin typeface="Segoe UI"/>
                <a:cs typeface="Segoe UI"/>
              </a:rPr>
              <a:t>✅ Individuele begeleiding (5 uur)</a:t>
            </a:r>
            <a:endParaRPr lang="nl-NL" dirty="0"/>
          </a:p>
          <a:p>
            <a:r>
              <a:rPr lang="nl-NL" sz="1100" dirty="0">
                <a:latin typeface="Segoe UI"/>
                <a:cs typeface="Segoe UI"/>
              </a:rPr>
              <a:t>✅ Groepsbegeleiding (30 uur)</a:t>
            </a:r>
            <a:endParaRPr lang="nl-NL" dirty="0"/>
          </a:p>
          <a:p>
            <a:r>
              <a:rPr lang="nl-NL" sz="1100" dirty="0">
                <a:latin typeface="Segoe UI"/>
                <a:cs typeface="Segoe UI"/>
              </a:rPr>
              <a:t>✅ 24/7 bereikbaarheid</a:t>
            </a:r>
            <a:endParaRPr lang="nl-NL" dirty="0"/>
          </a:p>
          <a:p>
            <a:r>
              <a:rPr lang="nl-NL" sz="1100" dirty="0">
                <a:latin typeface="Segoe UI"/>
                <a:cs typeface="Segoe UI"/>
              </a:rPr>
              <a:t>✅ Locatie- en organisatiekosten</a:t>
            </a:r>
            <a:endParaRPr lang="nl-NL" dirty="0"/>
          </a:p>
          <a:p>
            <a:r>
              <a:rPr lang="nl-NL" sz="1800" dirty="0">
                <a:cs typeface="Arial"/>
              </a:rPr>
              <a:t>Tarief </a:t>
            </a:r>
            <a:r>
              <a:rPr lang="nl-NL" sz="1800" dirty="0" err="1">
                <a:cs typeface="Arial"/>
              </a:rPr>
              <a:t>safehouse</a:t>
            </a:r>
            <a:r>
              <a:rPr lang="nl-NL" sz="1800" dirty="0">
                <a:cs typeface="Arial"/>
              </a:rPr>
              <a:t>: € 127,46 per etmaal</a:t>
            </a:r>
            <a:endParaRPr lang="en-US" sz="1800" dirty="0">
              <a:cs typeface="Arial"/>
            </a:endParaRPr>
          </a:p>
          <a:p>
            <a:r>
              <a:rPr lang="nl-NL" sz="1600" dirty="0">
                <a:cs typeface="Arial"/>
              </a:rPr>
              <a:t>Afwezigheidstarief: € 62,14 per etmaal</a:t>
            </a:r>
          </a:p>
          <a:p>
            <a:endParaRPr lang="nl-NL" sz="1600" dirty="0"/>
          </a:p>
          <a:p>
            <a:r>
              <a:rPr lang="nl-NL" sz="1800" dirty="0"/>
              <a:t>Vragen:</a:t>
            </a:r>
            <a:endParaRPr lang="nl-NL" sz="18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l-NL" sz="1800" dirty="0">
                <a:latin typeface="Arial"/>
                <a:cs typeface="Arial"/>
              </a:rPr>
              <a:t>Zijn de uitgangspunten herkenbaar?</a:t>
            </a:r>
          </a:p>
          <a:p>
            <a:pPr marL="285750" indent="-285750">
              <a:buFont typeface="Arial"/>
              <a:buChar char="•"/>
            </a:pPr>
            <a:r>
              <a:rPr lang="nl-NL" sz="1800" dirty="0">
                <a:latin typeface="Arial"/>
                <a:cs typeface="Arial"/>
              </a:rPr>
              <a:t>Welke risico's ziet u in de uitvoering?</a:t>
            </a:r>
          </a:p>
          <a:p>
            <a:endParaRPr lang="nl-NL" sz="1600" dirty="0">
              <a:cs typeface="Arial"/>
            </a:endParaRPr>
          </a:p>
          <a:p>
            <a:endParaRPr lang="nl-NL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8539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3069E-8182-1643-B3FF-8C7E907E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nl-NL" dirty="0"/>
              <a:t>Proces en vervolg</a:t>
            </a:r>
            <a:br>
              <a:rPr lang="nl-NL" dirty="0"/>
            </a:br>
            <a:br>
              <a:rPr lang="nl-NL" dirty="0"/>
            </a:br>
            <a:r>
              <a:rPr lang="nl-NL" sz="2000" dirty="0">
                <a:solidFill>
                  <a:schemeClr val="tx1"/>
                </a:solidFill>
                <a:cs typeface="Arial"/>
              </a:rPr>
              <a:t>Marktconsultatie 15 september 2026</a:t>
            </a:r>
            <a:br>
              <a:rPr lang="nl-NL" sz="2000" dirty="0">
                <a:solidFill>
                  <a:schemeClr val="tx1"/>
                </a:solidFill>
                <a:cs typeface="Arial"/>
              </a:rPr>
            </a:br>
            <a:r>
              <a:rPr lang="nl-NL" sz="2000" dirty="0">
                <a:solidFill>
                  <a:schemeClr val="tx1"/>
                </a:solidFill>
                <a:cs typeface="Arial"/>
              </a:rPr>
              <a:t>Verwerken reacties en verslag + publicatie september/ oktober 2026</a:t>
            </a:r>
            <a:br>
              <a:rPr lang="nl-NL" sz="2000" dirty="0">
                <a:solidFill>
                  <a:schemeClr val="tx1"/>
                </a:solidFill>
                <a:cs typeface="Arial"/>
              </a:rPr>
            </a:br>
            <a:r>
              <a:rPr lang="nl-NL" sz="2000" dirty="0">
                <a:solidFill>
                  <a:schemeClr val="tx1"/>
                </a:solidFill>
                <a:cs typeface="Arial"/>
              </a:rPr>
              <a:t>Nota van Inlichtingen oktober 2026 </a:t>
            </a:r>
            <a:br>
              <a:rPr lang="nl-NL" sz="2000" dirty="0">
                <a:solidFill>
                  <a:schemeClr val="tx1"/>
                </a:solidFill>
                <a:cs typeface="Arial"/>
              </a:rPr>
            </a:br>
            <a:r>
              <a:rPr lang="nl-NL" sz="2000" dirty="0">
                <a:solidFill>
                  <a:schemeClr val="tx1"/>
                </a:solidFill>
                <a:cs typeface="Arial"/>
              </a:rPr>
              <a:t>Publicatie beantwoording oktober/ november 2026</a:t>
            </a:r>
            <a:br>
              <a:rPr lang="nl-NL" sz="2000" dirty="0">
                <a:solidFill>
                  <a:schemeClr val="tx1"/>
                </a:solidFill>
                <a:cs typeface="Arial"/>
              </a:rPr>
            </a:br>
            <a:r>
              <a:rPr lang="nl-NL" sz="2000" dirty="0">
                <a:solidFill>
                  <a:schemeClr val="tx1"/>
                </a:solidFill>
                <a:cs typeface="Arial"/>
              </a:rPr>
              <a:t>Publicatie definitieve documenten november/ december 2026</a:t>
            </a:r>
            <a:br>
              <a:rPr lang="nl-NL" sz="2000" dirty="0">
                <a:solidFill>
                  <a:schemeClr val="tx1"/>
                </a:solidFill>
                <a:cs typeface="Arial"/>
              </a:rPr>
            </a:br>
            <a:r>
              <a:rPr lang="nl-NL" sz="2000" dirty="0">
                <a:solidFill>
                  <a:schemeClr val="tx1"/>
                </a:solidFill>
                <a:cs typeface="Arial"/>
              </a:rPr>
              <a:t>Ingangsdatum contract 1 april 2027</a:t>
            </a:r>
          </a:p>
        </p:txBody>
      </p:sp>
    </p:spTree>
    <p:extLst>
      <p:ext uri="{BB962C8B-B14F-4D97-AF65-F5344CB8AC3E}">
        <p14:creationId xmlns:p14="http://schemas.microsoft.com/office/powerpoint/2010/main" val="4001938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45163-3625-5BD5-C9CE-DCC0AF14D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DDDD5-B2C6-6A48-BD30-78AE763362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3553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abloon_zorgregio_mijov_powerpoint.potx" id="{BCB78BEF-EC92-4386-A00B-EF8DEC94579A}" vid="{F6393A15-9B0E-4A0B-AB62-C79A657E6FE6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7111153B5DE44DAD06A80F9FFDAE8E" ma:contentTypeVersion="3" ma:contentTypeDescription="Een nieuw document maken." ma:contentTypeScope="" ma:versionID="50e9bb7d87b26987be755247c4b43222">
  <xsd:schema xmlns:xsd="http://www.w3.org/2001/XMLSchema" xmlns:xs="http://www.w3.org/2001/XMLSchema" xmlns:p="http://schemas.microsoft.com/office/2006/metadata/properties" xmlns:ns2="16c6a1b8-4959-4c8a-84f0-e84d26b62f03" targetNamespace="http://schemas.microsoft.com/office/2006/metadata/properties" ma:root="true" ma:fieldsID="6667ea1f47bd9466690159882b6d2758" ns2:_="">
    <xsd:import namespace="16c6a1b8-4959-4c8a-84f0-e84d26b62f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6a1b8-4959-4c8a-84f0-e84d26b62f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00ED8A-194A-4ADF-B883-B1691B5D36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8483A9-6B8D-4F84-A1A8-91EE0DBC375B}">
  <ds:schemaRefs>
    <ds:schemaRef ds:uri="16c6a1b8-4959-4c8a-84f0-e84d26b62f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99B784C-EEDD-46C1-B5FE-3DBEDDC48A87}">
  <ds:schemaRefs>
    <ds:schemaRef ds:uri="http://purl.org/dc/dcmitype/"/>
    <ds:schemaRef ds:uri="16c6a1b8-4959-4c8a-84f0-e84d26b62f03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Sjabloon_zorgregio_mijov_powerpoint</Template>
  <TotalTime>0</TotalTime>
  <Words>531</Words>
  <Application>Microsoft Office PowerPoint</Application>
  <PresentationFormat>Diavoorstelling (4:3)</PresentationFormat>
  <Paragraphs>93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0" baseType="lpstr">
      <vt:lpstr>Arial</vt:lpstr>
      <vt:lpstr>Calibri</vt:lpstr>
      <vt:lpstr>Segoe UI</vt:lpstr>
      <vt:lpstr>Ubuntu</vt:lpstr>
      <vt:lpstr>Ubuntu</vt:lpstr>
      <vt:lpstr>Wingdings</vt:lpstr>
      <vt:lpstr>Kantoorthema</vt:lpstr>
      <vt:lpstr>Marktconsultatie Safehouse  15 september 2026  14.00-16.30 uur</vt:lpstr>
      <vt:lpstr>Programma marktconsultatie</vt:lpstr>
      <vt:lpstr>Opening</vt:lpstr>
      <vt:lpstr>Doel van vandaag</vt:lpstr>
      <vt:lpstr>Wat hebben aanbieders eerder aangegeven?</vt:lpstr>
      <vt:lpstr>Consultatievraag 1: Ondersteuningsintensiteit</vt:lpstr>
      <vt:lpstr>Consultatievraag 2: Groepsgrootte </vt:lpstr>
      <vt:lpstr>Consultatievraag 3: Wonen en zorg </vt:lpstr>
      <vt:lpstr>E-health als aanvulling op begeleiding</vt:lpstr>
      <vt:lpstr>Indicatieve tariefopbouw Safehouse</vt:lpstr>
      <vt:lpstr>Tarieven</vt:lpstr>
      <vt:lpstr>Proces en vervolg  Marktconsultatie 15 september 2026 Verwerken reacties en verslag + publicatie september/ oktober 2026 Nota van Inlichtingen oktober 2026  Publicatie beantwoording oktober/ november 2026 Publicatie definitieve documenten november/ december 2026 Ingangsdatum contract 1 april 2027</vt:lpstr>
      <vt:lpstr>PowerPoint-presentatie</vt:lpstr>
    </vt:vector>
  </TitlesOfParts>
  <Company>Gemeente Apeldoorn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Bruininge - Kolkman, AC (Annemiek)</dc:creator>
  <cp:lastModifiedBy>Panneman, J.</cp:lastModifiedBy>
  <cp:revision>191</cp:revision>
  <dcterms:created xsi:type="dcterms:W3CDTF">2026-05-12T16:31:30Z</dcterms:created>
  <dcterms:modified xsi:type="dcterms:W3CDTF">2026-09-24T14:19:30Z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0x010100877111153B5DE44DAD06A80F9FFDAE8E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</Properties>
</file>