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81" r:id="rId7"/>
    <p:sldId id="282" r:id="rId8"/>
    <p:sldId id="267" r:id="rId9"/>
    <p:sldId id="268" r:id="rId10"/>
    <p:sldId id="269" r:id="rId11"/>
    <p:sldId id="270" r:id="rId12"/>
    <p:sldId id="271" r:id="rId13"/>
    <p:sldId id="272" r:id="rId14"/>
    <p:sldId id="278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9A70BB-A40F-4754-BF97-7A4043B5425F}" v="50" dt="2024-11-28T20:27:43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7AA3-A344-9882-D876-1B3242A3B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1C40BB-AD8B-79B7-3DFC-18C1252A5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45D97-CE9A-7E6B-173C-D7793FB3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BA3-BDEA-C94C-8CC9-2D356A34E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8B713-7B34-417B-ED20-F7A66408E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71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AE980-E16A-E3E2-D1E8-186FBFE00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ABE30-6F8F-F2CA-00F1-5E295D68D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92E0C-D301-AC07-37A8-5C9E0891D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59B7A-C4C0-66BD-0367-D4F910243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4E2CA-0851-26D3-D043-6A56B5D98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5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D4455-C88C-C2D1-3D4F-F9A0E6DEB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BD650-69BA-0F91-3481-F3134F5CD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75146-BB9B-5419-CACD-F7BF1EE0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70674-789D-EBCB-C5DE-DC7F3636B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74618-F99B-D170-396A-EDE94BDA5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94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05A1B-F09E-9CC2-6463-E4646E97D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38C3F-2C5A-FFA7-4B9D-CC18B101A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0DC30-B043-79F9-B3F3-409E77F22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F3C57-EEA9-D41B-32E8-4D4993FF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B8225-F455-8213-63F4-3BB12D6E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63BEA-70E7-B187-F397-D37E5D07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55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C2D4F-4FA6-2F60-2672-C35D7CDB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2B5A3-BCC4-C00E-887C-B31E9F602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B6E65-8FC7-1EE7-3389-2F69A7784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1BA13C-4180-8820-D594-F5D8F5F74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C39CAD-4CE5-9B34-A837-C2DF57EBD1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5EEE1A-D7C2-2455-E461-C0F95F89F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CBA9CE-7029-2B4E-159F-6136C7A9A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AD3B-8C0C-76C1-9D20-309E029C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50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C467D-25EC-9BEB-96ED-8AB99DFDA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AED85-0536-512B-76FE-78F88E03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F755B-B13B-308D-FF5C-3982E3D74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6F76C-7083-CC70-C96E-CC53FB79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054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B69583-BCE1-0EF2-89E5-D233C4A49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C8DCC-016F-C819-82BE-9BF26D0EA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D5187-F1A4-CE06-694E-BE96B3EB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00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F8F2F-45B8-7FBB-D2CA-C75E43DB9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2C215-B354-24F3-A6A9-7A4867D47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86BB9-92FE-6B0A-BC36-57B52376D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F4ECC-750C-2137-9E0D-FA5668990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FDD80-6CE6-C268-31B3-D4058DDA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187A01-C1FC-6456-5435-E6263FFA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41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3A0C-B26C-2B5B-5D9F-5065D878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F11D59-2D09-4BA2-5E67-D6E607B4E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17896-2FF2-C127-2C94-AA9C232D6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D8DFE-7347-522B-FF6C-711EC4BA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DE996E-8DDE-3B5B-70DE-4803DDBB7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E9FFC-A279-CC67-04D5-470EFCFD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90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69CB-5383-8454-835A-0E16BC45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E4D84-3548-BEA7-294A-48F019445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6D832-CFAC-C303-A37C-CAE6EFDC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0F48C-7F79-A2DF-98BF-7AFA1B31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936E9-9802-7BBA-0E18-AE808018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88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170535-2574-B675-CA71-DE1AF8976A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48904-033A-460E-D78F-A1AD4C370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81649-171A-0DC8-946D-0A79E8A7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7064B-D355-75E5-2B87-D84FB441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C026B-2A57-2D0E-CEF8-FFEAEB1A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95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079C85-9BDF-2C09-BE66-CFBFB014F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7C7A1-80CB-11E8-A846-F698438C6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22F71-D6CE-6203-48C9-0B1F6A2F0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9C0AE8-626C-4970-92F5-19C139CCDB1D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485E8-C512-DD78-6D0E-89CC24795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940B1-F622-D08C-8466-96040896F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60890C-F350-4026-8ADF-7ABCD0AF46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57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DB8EE2-9DAB-FF5E-0FBB-F4D235892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743" y="223675"/>
            <a:ext cx="4704217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5400" dirty="0"/>
              <a:t>Ingang </a:t>
            </a:r>
            <a:r>
              <a:rPr lang="nl-NL" dirty="0"/>
              <a:t>gebouw </a:t>
            </a:r>
            <a:endParaRPr lang="en-US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072F15-F982-F05B-143F-D34CC2F6D3EB}"/>
              </a:ext>
            </a:extLst>
          </p:cNvPr>
          <p:cNvSpPr txBox="1"/>
          <p:nvPr/>
        </p:nvSpPr>
        <p:spPr>
          <a:xfrm>
            <a:off x="890339" y="4636008"/>
            <a:ext cx="3734014" cy="1572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sz="2400" dirty="0">
                <a:solidFill>
                  <a:srgbClr val="0D0D0D"/>
                </a:solidFill>
                <a:latin typeface="Segoe UI Variable Text" pitchFamily="2" charset="0"/>
              </a:rPr>
              <a:t>I</a:t>
            </a:r>
            <a:r>
              <a:rPr lang="en-GB" sz="2400" dirty="0" err="1">
                <a:solidFill>
                  <a:srgbClr val="0D0D0D"/>
                </a:solidFill>
                <a:latin typeface="Segoe UI Variable Text" pitchFamily="2" charset="0"/>
              </a:rPr>
              <a:t>ngang</a:t>
            </a:r>
            <a:r>
              <a:rPr lang="en-GB" sz="2400" dirty="0">
                <a:solidFill>
                  <a:srgbClr val="0D0D0D"/>
                </a:solidFill>
                <a:latin typeface="Segoe UI Variable Text" pitchFamily="2" charset="0"/>
              </a:rPr>
              <a:t> </a:t>
            </a:r>
            <a:r>
              <a:rPr lang="en-GB" sz="2400" dirty="0" err="1">
                <a:solidFill>
                  <a:srgbClr val="0D0D0D"/>
                </a:solidFill>
                <a:latin typeface="Segoe UI Variable Text" pitchFamily="2" charset="0"/>
              </a:rPr>
              <a:t>stofzuigen</a:t>
            </a:r>
            <a:r>
              <a:rPr lang="en-GB" sz="2400" dirty="0">
                <a:solidFill>
                  <a:srgbClr val="0D0D0D"/>
                </a:solidFill>
                <a:latin typeface="Segoe UI Variable Text" pitchFamily="2" charset="0"/>
              </a:rPr>
              <a:t> plus twee </a:t>
            </a:r>
            <a:r>
              <a:rPr lang="en-GB" sz="2400" dirty="0" err="1">
                <a:solidFill>
                  <a:srgbClr val="0D0D0D"/>
                </a:solidFill>
                <a:latin typeface="Segoe UI Variable Text" pitchFamily="2" charset="0"/>
              </a:rPr>
              <a:t>voordeuren</a:t>
            </a:r>
            <a:r>
              <a:rPr lang="en-GB" sz="2400" dirty="0">
                <a:solidFill>
                  <a:srgbClr val="0D0D0D"/>
                </a:solidFill>
                <a:latin typeface="Segoe UI Variable Text" pitchFamily="2" charset="0"/>
              </a:rPr>
              <a:t> </a:t>
            </a:r>
            <a:r>
              <a:rPr lang="en-GB" sz="2400" dirty="0" err="1">
                <a:solidFill>
                  <a:srgbClr val="0D0D0D"/>
                </a:solidFill>
                <a:latin typeface="Segoe UI Variable Text" pitchFamily="2" charset="0"/>
              </a:rPr>
              <a:t>en</a:t>
            </a:r>
            <a:r>
              <a:rPr lang="en-GB" sz="2400" dirty="0">
                <a:solidFill>
                  <a:srgbClr val="0D0D0D"/>
                </a:solidFill>
                <a:latin typeface="Segoe UI Variable Text" pitchFamily="2" charset="0"/>
              </a:rPr>
              <a:t> ramen </a:t>
            </a:r>
            <a:r>
              <a:rPr lang="en-GB" sz="2400" dirty="0" err="1">
                <a:solidFill>
                  <a:srgbClr val="0D0D0D"/>
                </a:solidFill>
                <a:latin typeface="Segoe UI Variable Text" pitchFamily="2" charset="0"/>
              </a:rPr>
              <a:t>nat</a:t>
            </a:r>
            <a:r>
              <a:rPr lang="en-GB" sz="2400" dirty="0">
                <a:solidFill>
                  <a:srgbClr val="0D0D0D"/>
                </a:solidFill>
                <a:latin typeface="Segoe UI Variable Text" pitchFamily="2" charset="0"/>
              </a:rPr>
              <a:t> </a:t>
            </a:r>
            <a:r>
              <a:rPr lang="en-GB" sz="2400" dirty="0" err="1">
                <a:solidFill>
                  <a:srgbClr val="0D0D0D"/>
                </a:solidFill>
                <a:latin typeface="Segoe UI Variable Text" pitchFamily="2" charset="0"/>
              </a:rPr>
              <a:t>reinigen</a:t>
            </a:r>
            <a:r>
              <a:rPr lang="en-GB" sz="2400" dirty="0">
                <a:solidFill>
                  <a:srgbClr val="0D0D0D"/>
                </a:solidFill>
                <a:latin typeface="Segoe UI Variable Text" pitchFamily="2" charset="0"/>
              </a:rPr>
              <a:t>. </a:t>
            </a:r>
            <a:endParaRPr lang="en-GB" sz="2400" b="0" i="0" dirty="0">
              <a:solidFill>
                <a:srgbClr val="0D0D0D"/>
              </a:solidFill>
              <a:effectLst/>
              <a:latin typeface="Segoe UI Variable Text" pitchFamily="2" charset="0"/>
            </a:endParaRP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lass door with a sign on it&#10;&#10;Description automatically generated">
            <a:extLst>
              <a:ext uri="{FF2B5EF4-FFF2-40B4-BE49-F238E27FC236}">
                <a16:creationId xmlns:a16="http://schemas.microsoft.com/office/drawing/2014/main" id="{3ABEC507-EEF0-A44C-BBAF-CC5A558AF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" r="1690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0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77BAF-58E3-1DC1-7663-CA9740DD6E30}"/>
              </a:ext>
            </a:extLst>
          </p:cNvPr>
          <p:cNvSpPr txBox="1"/>
          <p:nvPr/>
        </p:nvSpPr>
        <p:spPr>
          <a:xfrm>
            <a:off x="838201" y="2962279"/>
            <a:ext cx="3799425" cy="3143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 dirty="0" err="1">
                <a:solidFill>
                  <a:srgbClr val="0D0D0D"/>
                </a:solidFill>
                <a:effectLst/>
                <a:latin typeface="Segoe UI Variable Text" pitchFamily="2" charset="0"/>
              </a:rPr>
              <a:t>Begane</a:t>
            </a:r>
            <a:r>
              <a:rPr lang="en-GB" sz="20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 </a:t>
            </a:r>
            <a:r>
              <a:rPr lang="en-GB" sz="2000" b="0" i="0" dirty="0" err="1">
                <a:solidFill>
                  <a:srgbClr val="0D0D0D"/>
                </a:solidFill>
                <a:effectLst/>
                <a:latin typeface="Segoe UI Variable Text" pitchFamily="2" charset="0"/>
              </a:rPr>
              <a:t>grond</a:t>
            </a:r>
            <a:r>
              <a:rPr lang="en-GB" sz="20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 gang </a:t>
            </a:r>
            <a:r>
              <a:rPr lang="en-GB" sz="2000" b="0" i="0" dirty="0" err="1">
                <a:solidFill>
                  <a:srgbClr val="0D0D0D"/>
                </a:solidFill>
                <a:effectLst/>
                <a:latin typeface="Segoe UI Variable Text" pitchFamily="2" charset="0"/>
              </a:rPr>
              <a:t>rechts</a:t>
            </a:r>
            <a:r>
              <a:rPr lang="en-GB" sz="20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 </a:t>
            </a:r>
            <a:r>
              <a:rPr lang="en-GB" sz="2000" b="0" i="0" dirty="0" err="1">
                <a:solidFill>
                  <a:srgbClr val="0D0D0D"/>
                </a:solidFill>
                <a:effectLst/>
                <a:latin typeface="Segoe UI Variable Text" pitchFamily="2" charset="0"/>
              </a:rPr>
              <a:t>dweilen</a:t>
            </a:r>
            <a:r>
              <a:rPr lang="en-GB" sz="20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.</a:t>
            </a:r>
            <a:endParaRPr lang="en-US" sz="2000" dirty="0"/>
          </a:p>
        </p:txBody>
      </p:sp>
      <p:pic>
        <p:nvPicPr>
          <p:cNvPr id="5" name="Picture 4" descr="A hallway with lockers and doors&#10;&#10;Description automatically generated">
            <a:extLst>
              <a:ext uri="{FF2B5EF4-FFF2-40B4-BE49-F238E27FC236}">
                <a16:creationId xmlns:a16="http://schemas.microsoft.com/office/drawing/2014/main" id="{3C2AA655-E620-85A7-F078-27D5062BD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9" r="8002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9253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athroom with a sink and a towel&#10;&#10;Description automatically generated">
            <a:extLst>
              <a:ext uri="{FF2B5EF4-FFF2-40B4-BE49-F238E27FC236}">
                <a16:creationId xmlns:a16="http://schemas.microsoft.com/office/drawing/2014/main" id="{7B6E1CF9-91BA-C81B-5FA8-C257C8E0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8"/>
          <a:stretch/>
        </p:blipFill>
        <p:spPr>
          <a:xfrm>
            <a:off x="5" y="10"/>
            <a:ext cx="6095995" cy="4196271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2" y="0"/>
                </a:lnTo>
                <a:lnTo>
                  <a:pt x="5998730" y="19709"/>
                </a:lnTo>
                <a:cubicBezTo>
                  <a:pt x="6001245" y="280059"/>
                  <a:pt x="5986415" y="540409"/>
                  <a:pt x="5999656" y="800631"/>
                </a:cubicBezTo>
                <a:cubicBezTo>
                  <a:pt x="6009855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3" y="3561638"/>
                  <a:pt x="5989197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1" y="4176620"/>
                </a:lnTo>
                <a:cubicBezTo>
                  <a:pt x="5886702" y="4176651"/>
                  <a:pt x="5821788" y="4174749"/>
                  <a:pt x="5756905" y="4173480"/>
                </a:cubicBezTo>
                <a:cubicBezTo>
                  <a:pt x="5518559" y="4169040"/>
                  <a:pt x="5280086" y="4173480"/>
                  <a:pt x="5042247" y="4150774"/>
                </a:cubicBezTo>
                <a:cubicBezTo>
                  <a:pt x="4977618" y="4144622"/>
                  <a:pt x="4912546" y="4140690"/>
                  <a:pt x="4847600" y="4141467"/>
                </a:cubicBezTo>
                <a:cubicBezTo>
                  <a:pt x="4782655" y="4142244"/>
                  <a:pt x="4717835" y="4147730"/>
                  <a:pt x="4653713" y="4160414"/>
                </a:cubicBezTo>
                <a:cubicBezTo>
                  <a:pt x="4446571" y="4200625"/>
                  <a:pt x="4238796" y="4203162"/>
                  <a:pt x="4029497" y="4186925"/>
                </a:cubicBezTo>
                <a:cubicBezTo>
                  <a:pt x="3943621" y="4180203"/>
                  <a:pt x="3857746" y="4169040"/>
                  <a:pt x="3771489" y="4171196"/>
                </a:cubicBezTo>
                <a:cubicBezTo>
                  <a:pt x="3623585" y="4175129"/>
                  <a:pt x="3475554" y="4167137"/>
                  <a:pt x="3327523" y="4169167"/>
                </a:cubicBezTo>
                <a:cubicBezTo>
                  <a:pt x="3323528" y="4169738"/>
                  <a:pt x="3319443" y="4169205"/>
                  <a:pt x="3315727" y="4167645"/>
                </a:cubicBezTo>
                <a:cubicBezTo>
                  <a:pt x="3278941" y="4142402"/>
                  <a:pt x="3238603" y="4152169"/>
                  <a:pt x="3200549" y="4158765"/>
                </a:cubicBezTo>
                <a:cubicBezTo>
                  <a:pt x="3074082" y="4180710"/>
                  <a:pt x="2947742" y="4191492"/>
                  <a:pt x="2819246" y="4174494"/>
                </a:cubicBezTo>
                <a:cubicBezTo>
                  <a:pt x="2696546" y="4156698"/>
                  <a:pt x="2572096" y="4154478"/>
                  <a:pt x="2448851" y="4167898"/>
                </a:cubicBezTo>
                <a:cubicBezTo>
                  <a:pt x="2279383" y="4187687"/>
                  <a:pt x="2110549" y="4183501"/>
                  <a:pt x="1941462" y="4167898"/>
                </a:cubicBezTo>
                <a:cubicBezTo>
                  <a:pt x="1872837" y="4161556"/>
                  <a:pt x="1803198" y="4150774"/>
                  <a:pt x="1735208" y="4166630"/>
                </a:cubicBezTo>
                <a:cubicBezTo>
                  <a:pt x="1651489" y="4186038"/>
                  <a:pt x="1568023" y="4179695"/>
                  <a:pt x="1484050" y="4175382"/>
                </a:cubicBezTo>
                <a:cubicBezTo>
                  <a:pt x="1377752" y="4169801"/>
                  <a:pt x="1271708" y="4153692"/>
                  <a:pt x="1165029" y="4166376"/>
                </a:cubicBezTo>
                <a:cubicBezTo>
                  <a:pt x="1115685" y="4172211"/>
                  <a:pt x="1066722" y="4181471"/>
                  <a:pt x="1016744" y="4179061"/>
                </a:cubicBezTo>
                <a:cubicBezTo>
                  <a:pt x="878481" y="4172719"/>
                  <a:pt x="740344" y="4165235"/>
                  <a:pt x="601826" y="4166376"/>
                </a:cubicBezTo>
                <a:cubicBezTo>
                  <a:pt x="543857" y="4166757"/>
                  <a:pt x="486268" y="4168659"/>
                  <a:pt x="428553" y="4172845"/>
                </a:cubicBezTo>
                <a:cubicBezTo>
                  <a:pt x="320859" y="4180710"/>
                  <a:pt x="213546" y="4170055"/>
                  <a:pt x="106234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5" name="Picture 4" descr="A microwave on a counter&#10;&#10;Description automatically generated">
            <a:extLst>
              <a:ext uri="{FF2B5EF4-FFF2-40B4-BE49-F238E27FC236}">
                <a16:creationId xmlns:a16="http://schemas.microsoft.com/office/drawing/2014/main" id="{983D36D0-624C-688F-6F75-94219C1A6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7" r="-3" b="-3"/>
          <a:stretch/>
        </p:blipFill>
        <p:spPr>
          <a:xfrm>
            <a:off x="6019800" y="10"/>
            <a:ext cx="6172195" cy="4187662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9BD1AC-F2CF-854A-B485-36DAD85E552E}"/>
              </a:ext>
            </a:extLst>
          </p:cNvPr>
          <p:cNvSpPr txBox="1"/>
          <p:nvPr/>
        </p:nvSpPr>
        <p:spPr>
          <a:xfrm>
            <a:off x="4654294" y="3822970"/>
            <a:ext cx="7361700" cy="3035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1">
              <a:lnSpc>
                <a:spcPts val="1275"/>
              </a:lnSpc>
              <a:buSzPts val="1000"/>
              <a:tabLst>
                <a:tab pos="914400" algn="l"/>
              </a:tabLst>
            </a:pPr>
            <a:r>
              <a:rPr lang="en-US" sz="1600" dirty="0" err="1"/>
              <a:t>Gehandicapten</a:t>
            </a:r>
            <a:r>
              <a:rPr lang="en-US" sz="1600" dirty="0"/>
              <a:t> toilet: </a:t>
            </a:r>
          </a:p>
          <a:p>
            <a:pPr marL="742950" lvl="1" indent="-285750">
              <a:lnSpc>
                <a:spcPts val="1275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l-NL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Reinigen van toiletpotten, wastafels (grondig reinigen, kalkvrij, ontstoppen)</a:t>
            </a:r>
            <a:endParaRPr lang="nl-NL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75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l-NL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 reinigen van muren, deuren en vloeren (geen tegelvloer of -wanden)</a:t>
            </a:r>
            <a:endParaRPr lang="nl-NL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75"/>
              </a:lnSpc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nl-NL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Ventilatieroosters schoon en stofvrij maken.</a:t>
            </a:r>
            <a:endParaRPr lang="nl-NL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/>
              <a:t>Vloer</a:t>
            </a:r>
            <a:r>
              <a:rPr lang="en-US" sz="1600" dirty="0"/>
              <a:t> Kleine </a:t>
            </a:r>
            <a:r>
              <a:rPr lang="en-US" sz="1600" dirty="0" err="1"/>
              <a:t>keuken</a:t>
            </a:r>
            <a:r>
              <a:rPr lang="en-US" sz="1600" dirty="0"/>
              <a:t> </a:t>
            </a:r>
            <a:r>
              <a:rPr lang="en-US" sz="1600" dirty="0" err="1"/>
              <a:t>reinigen</a:t>
            </a:r>
            <a:r>
              <a:rPr lang="en-US" sz="1600" dirty="0"/>
              <a:t> </a:t>
            </a:r>
            <a:r>
              <a:rPr lang="en-US" sz="1600" dirty="0">
                <a:highlight>
                  <a:srgbClr val="FFFF00"/>
                </a:highlight>
              </a:rPr>
              <a:t>(check: </a:t>
            </a:r>
            <a:r>
              <a:rPr lang="en-US" sz="1600" dirty="0" err="1">
                <a:highlight>
                  <a:srgbClr val="FFFF00"/>
                </a:highlight>
              </a:rPr>
              <a:t>nat</a:t>
            </a:r>
            <a:r>
              <a:rPr lang="en-US" sz="1600" dirty="0">
                <a:highlight>
                  <a:srgbClr val="FFFF00"/>
                </a:highlight>
              </a:rPr>
              <a:t> of </a:t>
            </a:r>
            <a:r>
              <a:rPr lang="en-US" sz="1600" dirty="0" err="1">
                <a:highlight>
                  <a:srgbClr val="FFFF00"/>
                </a:highlight>
              </a:rPr>
              <a:t>stofzuigen</a:t>
            </a:r>
            <a:r>
              <a:rPr lang="en-US" sz="1600" dirty="0">
                <a:highlight>
                  <a:srgbClr val="FFFF00"/>
                </a:highlight>
              </a:rPr>
              <a:t>? )</a:t>
            </a:r>
          </a:p>
        </p:txBody>
      </p:sp>
    </p:spTree>
    <p:extLst>
      <p:ext uri="{BB962C8B-B14F-4D97-AF65-F5344CB8AC3E}">
        <p14:creationId xmlns:p14="http://schemas.microsoft.com/office/powerpoint/2010/main" val="365059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269DE3-EC71-BBAC-3A83-C45323AEA4DF}"/>
              </a:ext>
            </a:extLst>
          </p:cNvPr>
          <p:cNvSpPr txBox="1"/>
          <p:nvPr/>
        </p:nvSpPr>
        <p:spPr>
          <a:xfrm>
            <a:off x="838201" y="2962279"/>
            <a:ext cx="3799425" cy="3143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 </a:t>
            </a:r>
            <a:r>
              <a:rPr lang="en-US" sz="2000" dirty="0" err="1"/>
              <a:t>toiletten</a:t>
            </a:r>
            <a:r>
              <a:rPr lang="en-US" sz="2000" dirty="0"/>
              <a:t>:</a:t>
            </a:r>
          </a:p>
          <a:p>
            <a:pPr marL="742950" lvl="1" indent="-285750">
              <a:lnSpc>
                <a:spcPts val="1275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l-N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Reinigen van toiletpotten, wastafels (grondig reinigen, kalkvrij, ontstoppen)</a:t>
            </a: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75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l-N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 reinigen van muren, deuren en vloeren (geen tegelvloer of -wanden)</a:t>
            </a: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75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l-NL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Ventilatieroosters schoon en stofvrij maken.</a:t>
            </a:r>
            <a:endParaRPr lang="nl-N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5" name="Picture 4" descr="Two doors with a window&#10;&#10;Description automatically generated with medium confidence">
            <a:extLst>
              <a:ext uri="{FF2B5EF4-FFF2-40B4-BE49-F238E27FC236}">
                <a16:creationId xmlns:a16="http://schemas.microsoft.com/office/drawing/2014/main" id="{A53B3073-8CF6-3470-387C-D6C5622C5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" r="1" b="26281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23222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llway with white doors and a wood floor&#10;&#10;Description automatically generated">
            <a:extLst>
              <a:ext uri="{FF2B5EF4-FFF2-40B4-BE49-F238E27FC236}">
                <a16:creationId xmlns:a16="http://schemas.microsoft.com/office/drawing/2014/main" id="{36CD812A-C3DF-1A53-C60C-3A6351E66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49" y="358537"/>
            <a:ext cx="4414346" cy="479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43F291-0604-9F69-EBDB-F157D7E2776C}"/>
              </a:ext>
            </a:extLst>
          </p:cNvPr>
          <p:cNvSpPr txBox="1"/>
          <p:nvPr/>
        </p:nvSpPr>
        <p:spPr>
          <a:xfrm>
            <a:off x="1504335" y="5417574"/>
            <a:ext cx="846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Eerste verdieping gang naar douches en toiletten dweilen</a:t>
            </a:r>
            <a:endParaRPr lang="en-GB" dirty="0"/>
          </a:p>
        </p:txBody>
      </p:sp>
      <p:pic>
        <p:nvPicPr>
          <p:cNvPr id="8" name="Picture 7" descr="A hallway with white doors and a window&#10;&#10;Description automatically generated">
            <a:extLst>
              <a:ext uri="{FF2B5EF4-FFF2-40B4-BE49-F238E27FC236}">
                <a16:creationId xmlns:a16="http://schemas.microsoft.com/office/drawing/2014/main" id="{160404B9-B4D4-379B-B6AD-29EB5B4E3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29" y="273269"/>
            <a:ext cx="5102942" cy="502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28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om with washing machines and a sink&#10;&#10;Description automatically generated">
            <a:extLst>
              <a:ext uri="{FF2B5EF4-FFF2-40B4-BE49-F238E27FC236}">
                <a16:creationId xmlns:a16="http://schemas.microsoft.com/office/drawing/2014/main" id="{C6B511F1-F59A-0366-EE3C-7525C6917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07" y="304800"/>
            <a:ext cx="9953297" cy="53392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491505-B5CC-D413-2FC8-3EFF3171DFF4}"/>
              </a:ext>
            </a:extLst>
          </p:cNvPr>
          <p:cNvSpPr txBox="1"/>
          <p:nvPr/>
        </p:nvSpPr>
        <p:spPr>
          <a:xfrm>
            <a:off x="1103586" y="5759669"/>
            <a:ext cx="8828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Eerste verdieping wasruimte dweilen en ramen schoonmaken.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880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athroom with sinks and mirrors&#10;&#10;Description automatically generated">
            <a:extLst>
              <a:ext uri="{FF2B5EF4-FFF2-40B4-BE49-F238E27FC236}">
                <a16:creationId xmlns:a16="http://schemas.microsoft.com/office/drawing/2014/main" id="{EDD7B89B-6650-C818-1DEF-790153B96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378372"/>
            <a:ext cx="4631778" cy="5276193"/>
          </a:xfrm>
          <a:prstGeom prst="rect">
            <a:avLst/>
          </a:prstGeom>
        </p:spPr>
      </p:pic>
      <p:pic>
        <p:nvPicPr>
          <p:cNvPr id="7" name="Picture 6" descr="A bathroom with sinks and mirrors&#10;&#10;Description automatically generated">
            <a:extLst>
              <a:ext uri="{FF2B5EF4-FFF2-40B4-BE49-F238E27FC236}">
                <a16:creationId xmlns:a16="http://schemas.microsoft.com/office/drawing/2014/main" id="{24229A22-A6A0-D25E-91EA-1AE2864A4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81" y="378372"/>
            <a:ext cx="4915557" cy="52761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FF227B-6936-643B-90E8-D7BD96A2B4EB}"/>
              </a:ext>
            </a:extLst>
          </p:cNvPr>
          <p:cNvSpPr txBox="1"/>
          <p:nvPr/>
        </p:nvSpPr>
        <p:spPr>
          <a:xfrm>
            <a:off x="781050" y="5770179"/>
            <a:ext cx="9823888" cy="170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Eerste verdieping damesdouche (5) en herendouche (5) </a:t>
            </a:r>
            <a:endParaRPr lang="nl-NL" dirty="0">
              <a:effectLst/>
            </a:endParaRPr>
          </a:p>
          <a:p>
            <a:pPr marL="742950" lvl="1" indent="-285750">
              <a:lnSpc>
                <a:spcPts val="1275"/>
              </a:lnSpc>
              <a:buFont typeface="Courier New" panose="02070309020205020404" pitchFamily="49" charset="0"/>
              <a:buChar char="o"/>
            </a:pPr>
            <a:r>
              <a:rPr lang="nl-N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Verwijderen van kalk, zeepresten en schimmel.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742950" lvl="1" indent="-285750">
              <a:lnSpc>
                <a:spcPts val="1275"/>
              </a:lnSpc>
              <a:buFont typeface="Courier New" panose="02070309020205020404" pitchFamily="49" charset="0"/>
              <a:buChar char="o"/>
            </a:pPr>
            <a:r>
              <a:rPr lang="nl-N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Nat reinigen van douchewanden, vloeren, deuren en afvoer uitzuigen/</a:t>
            </a:r>
            <a:r>
              <a:rPr lang="nl-NL" sz="1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zonodig</a:t>
            </a:r>
            <a:r>
              <a:rPr lang="nl-N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ontstoppen (geen tegelvloer/-wanden)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742950" lvl="1" indent="-285750">
              <a:lnSpc>
                <a:spcPts val="1275"/>
              </a:lnSpc>
              <a:buFont typeface="Courier New" panose="02070309020205020404" pitchFamily="49" charset="0"/>
              <a:buChar char="o"/>
            </a:pPr>
            <a:r>
              <a:rPr lang="nl-NL" sz="1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Ventilatieroosters schoon- en stofvrij maken.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r>
              <a:rPr lang="nl-NL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en raam schoonmaken.</a:t>
            </a:r>
          </a:p>
          <a:p>
            <a:endParaRPr lang="nl-NL" dirty="0">
              <a:solidFill>
                <a:srgbClr val="0D0D0D"/>
              </a:solidFill>
              <a:latin typeface="Segoe UI Variable Text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34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oilet in a small bathroom&#10;&#10;Description automatically generated">
            <a:extLst>
              <a:ext uri="{FF2B5EF4-FFF2-40B4-BE49-F238E27FC236}">
                <a16:creationId xmlns:a16="http://schemas.microsoft.com/office/drawing/2014/main" id="{062DA0BA-2507-7D01-DFC8-A5C12EF58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7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9" name="Picture 8" descr="A toilet in a small bathroom&#10;&#10;Description automatically generated">
            <a:extLst>
              <a:ext uri="{FF2B5EF4-FFF2-40B4-BE49-F238E27FC236}">
                <a16:creationId xmlns:a16="http://schemas.microsoft.com/office/drawing/2014/main" id="{1A085D3B-939F-1746-06E8-25A284193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05" r="2" b="17461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6" descr="A toilet in a small bathroom&#10;&#10;Description automatically generated">
            <a:extLst>
              <a:ext uri="{FF2B5EF4-FFF2-40B4-BE49-F238E27FC236}">
                <a16:creationId xmlns:a16="http://schemas.microsoft.com/office/drawing/2014/main" id="{01620CAE-C933-5AB8-9619-F8CFE8D41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0" r="-2" b="16444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F044ED-B33B-133C-E263-0F49DDB36028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6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Eerste verdieping 3 toiletten bij heren douche.</a:t>
            </a:r>
          </a:p>
          <a:p>
            <a:pPr marL="742950" lvl="1" indent="-285750">
              <a:lnSpc>
                <a:spcPts val="1275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l-NL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Reinigen van toiletpotten, wastafels (grondig reinigen, kalkvrij, ontstoppen)</a:t>
            </a:r>
            <a:endParaRPr lang="nl-NL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75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l-NL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 reinigen van muren, deuren en vloeren (geen tegelvloer of -wanden)</a:t>
            </a:r>
            <a:endParaRPr lang="nl-NL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75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nl-NL" sz="16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Ventilatieroosters schoon en stofvrij maken.</a:t>
            </a:r>
            <a:endParaRPr lang="nl-NL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376279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room with a bed and windows&#10;&#10;Description automatically generated">
            <a:extLst>
              <a:ext uri="{FF2B5EF4-FFF2-40B4-BE49-F238E27FC236}">
                <a16:creationId xmlns:a16="http://schemas.microsoft.com/office/drawing/2014/main" id="{102B488D-7836-5025-E0AC-AA0FE026B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7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5" name="Picture 4" descr="A hallway with a window and a trash can&#10;&#10;Description automatically generated">
            <a:extLst>
              <a:ext uri="{FF2B5EF4-FFF2-40B4-BE49-F238E27FC236}">
                <a16:creationId xmlns:a16="http://schemas.microsoft.com/office/drawing/2014/main" id="{4603B73A-5F92-BA3E-2DBA-0E57EDD5D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9" r="2" b="37267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Picture 8" descr="A bathroom with a urinal and a window&#10;&#10;Description automatically generated">
            <a:extLst>
              <a:ext uri="{FF2B5EF4-FFF2-40B4-BE49-F238E27FC236}">
                <a16:creationId xmlns:a16="http://schemas.microsoft.com/office/drawing/2014/main" id="{E0356BC8-4C37-C075-D097-57C174C28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3" r="-2" b="31860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1" name="Freeform: Shape 16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18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832D2A-8E57-1198-6153-20156FBA7F3D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6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Eerste verdieping gang bij toiletten dweilen, ramen schoonmaken en 2 urinoirs schoonmaken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238168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room with a door and a window&#10;&#10;Description automatically generated">
            <a:extLst>
              <a:ext uri="{FF2B5EF4-FFF2-40B4-BE49-F238E27FC236}">
                <a16:creationId xmlns:a16="http://schemas.microsoft.com/office/drawing/2014/main" id="{AD2DEC13-CF57-7A16-5766-AF2C2EBBA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1" b="24765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2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5B7A9A-5C6D-1BF2-E309-6FC9010DE099}"/>
              </a:ext>
            </a:extLst>
          </p:cNvPr>
          <p:cNvSpPr txBox="1"/>
          <p:nvPr/>
        </p:nvSpPr>
        <p:spPr>
          <a:xfrm>
            <a:off x="666061" y="3642741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9772C-B3B7-34C7-E122-0C4EBF93A2E9}"/>
              </a:ext>
            </a:extLst>
          </p:cNvPr>
          <p:cNvSpPr txBox="1"/>
          <p:nvPr/>
        </p:nvSpPr>
        <p:spPr>
          <a:xfrm>
            <a:off x="424815" y="2522059"/>
            <a:ext cx="3337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en-US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Kleine keuken op de eerste verdieping dweilen</a:t>
            </a:r>
            <a:endParaRPr kumimoji="0" lang="nl-NL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75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266D4B-F6D7-3D5C-8DFF-549911B40DE3}"/>
              </a:ext>
            </a:extLst>
          </p:cNvPr>
          <p:cNvSpPr txBox="1"/>
          <p:nvPr/>
        </p:nvSpPr>
        <p:spPr>
          <a:xfrm>
            <a:off x="411479" y="2688336"/>
            <a:ext cx="4498848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 descr="A room with a table and chairs&#10;&#10;Description automatically generated">
            <a:extLst>
              <a:ext uri="{FF2B5EF4-FFF2-40B4-BE49-F238E27FC236}">
                <a16:creationId xmlns:a16="http://schemas.microsoft.com/office/drawing/2014/main" id="{D48E57C1-7C16-8A65-EC02-FFAD07177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528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AE2774-711B-18C4-825F-3DC5607C37BE}"/>
              </a:ext>
            </a:extLst>
          </p:cNvPr>
          <p:cNvSpPr txBox="1"/>
          <p:nvPr/>
        </p:nvSpPr>
        <p:spPr>
          <a:xfrm>
            <a:off x="411479" y="2585884"/>
            <a:ext cx="4081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nl-NL" altLang="en-US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2e Verdieping grote keukenvloer </a:t>
            </a:r>
            <a:r>
              <a:rPr lang="nl-NL" sz="1800" b="0" i="0" dirty="0">
                <a:solidFill>
                  <a:srgbClr val="0D0D0D"/>
                </a:solidFill>
                <a:effectLst/>
                <a:latin typeface="Segoe UI Variable Text" pitchFamily="2" charset="0"/>
              </a:rPr>
              <a:t>dweilen</a:t>
            </a:r>
            <a:r>
              <a:rPr kumimoji="0" lang="nl-NL" altLang="en-US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 </a:t>
            </a:r>
            <a:r>
              <a:rPr kumimoji="0" lang="nl-NL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283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kitchen sink with a green bottle and a white wall&#10;&#10;Description automatically generated with medium confidence">
            <a:extLst>
              <a:ext uri="{FF2B5EF4-FFF2-40B4-BE49-F238E27FC236}">
                <a16:creationId xmlns:a16="http://schemas.microsoft.com/office/drawing/2014/main" id="{4AA904AA-5DCB-4019-DF39-7E5234C0F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6" y="140677"/>
            <a:ext cx="3559838" cy="5586883"/>
          </a:xfrm>
          <a:prstGeom prst="rect">
            <a:avLst/>
          </a:prstGeom>
        </p:spPr>
      </p:pic>
      <p:pic>
        <p:nvPicPr>
          <p:cNvPr id="7" name="Picture 6" descr="A sink in a kitchen&#10;&#10;Description automatically generated">
            <a:extLst>
              <a:ext uri="{FF2B5EF4-FFF2-40B4-BE49-F238E27FC236}">
                <a16:creationId xmlns:a16="http://schemas.microsoft.com/office/drawing/2014/main" id="{38094A9F-072D-0897-327B-D8120E8BE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326" y="140677"/>
            <a:ext cx="3667648" cy="5586883"/>
          </a:xfrm>
          <a:prstGeom prst="rect">
            <a:avLst/>
          </a:prstGeom>
        </p:spPr>
      </p:pic>
      <p:pic>
        <p:nvPicPr>
          <p:cNvPr id="9" name="Picture 8" descr="A vent on the ceiling&#10;&#10;Description automatically generated">
            <a:extLst>
              <a:ext uri="{FF2B5EF4-FFF2-40B4-BE49-F238E27FC236}">
                <a16:creationId xmlns:a16="http://schemas.microsoft.com/office/drawing/2014/main" id="{625ED0B1-4E50-BDA3-D790-C52E62C2A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473" y="140677"/>
            <a:ext cx="4048857" cy="55868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AFDAFE-CD51-48BD-819F-E81D2231DE4C}"/>
              </a:ext>
            </a:extLst>
          </p:cNvPr>
          <p:cNvSpPr txBox="1"/>
          <p:nvPr/>
        </p:nvSpPr>
        <p:spPr>
          <a:xfrm>
            <a:off x="393290" y="5968181"/>
            <a:ext cx="1021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nl-NL" altLang="en-US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Vloer nat reinigen, grote gootstenen op de 2e verdieping </a:t>
            </a:r>
            <a:r>
              <a:rPr lang="nl-NL" altLang="en-US" dirty="0">
                <a:solidFill>
                  <a:srgbClr val="1F1F1F"/>
                </a:solidFill>
                <a:latin typeface="inherit"/>
              </a:rPr>
              <a:t>reinigen, </a:t>
            </a:r>
            <a:r>
              <a:rPr kumimoji="0" lang="nl-NL" altLang="en-US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luchtfilter grondig schoonmaken</a:t>
            </a:r>
            <a:r>
              <a:rPr kumimoji="0" lang="nl-NL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nl-NL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71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CD315A0EBB6E4AADA86830C178A339" ma:contentTypeVersion="12" ma:contentTypeDescription="Een nieuw document maken." ma:contentTypeScope="" ma:versionID="620864a5701d9c8d63c7b855bfeb0727">
  <xsd:schema xmlns:xsd="http://www.w3.org/2001/XMLSchema" xmlns:xs="http://www.w3.org/2001/XMLSchema" xmlns:p="http://schemas.microsoft.com/office/2006/metadata/properties" xmlns:ns2="1072aad7-5530-4c14-93b3-1f327aeddc52" targetNamespace="http://schemas.microsoft.com/office/2006/metadata/properties" ma:root="true" ma:fieldsID="de3e2e9e8f443925e12dcede09e7a06a" ns2:_="">
    <xsd:import namespace="1072aad7-5530-4c14-93b3-1f327aeddc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2aad7-5530-4c14-93b3-1f327aeddc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826512e2-4467-4850-af5f-22fbe741ef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72aad7-5530-4c14-93b3-1f327aeddc5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2DA850-CC79-48AE-A639-D9D7268C6709}"/>
</file>

<file path=customXml/itemProps2.xml><?xml version="1.0" encoding="utf-8"?>
<ds:datastoreItem xmlns:ds="http://schemas.openxmlformats.org/officeDocument/2006/customXml" ds:itemID="{F3CBB15D-183D-474C-B568-B5D21367F75E}">
  <ds:schemaRefs>
    <ds:schemaRef ds:uri="http://schemas.microsoft.com/office/2006/metadata/properties"/>
    <ds:schemaRef ds:uri="http://schemas.microsoft.com/office/infopath/2007/PartnerControls"/>
    <ds:schemaRef ds:uri="1072aad7-5530-4c14-93b3-1f327aeddc52"/>
  </ds:schemaRefs>
</ds:datastoreItem>
</file>

<file path=customXml/itemProps3.xml><?xml version="1.0" encoding="utf-8"?>
<ds:datastoreItem xmlns:ds="http://schemas.openxmlformats.org/officeDocument/2006/customXml" ds:itemID="{05D52246-8A48-48E3-84BD-AF98E1E5C5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252</Words>
  <Application>Microsoft Office PowerPoint</Application>
  <PresentationFormat>Breedbeeld</PresentationFormat>
  <Paragraphs>27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Courier New</vt:lpstr>
      <vt:lpstr>inherit</vt:lpstr>
      <vt:lpstr>Segoe UI Variable Text</vt:lpstr>
      <vt:lpstr>Office Theme</vt:lpstr>
      <vt:lpstr>Ingang gebouw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Sociaal beheer</dc:creator>
  <cp:lastModifiedBy>Schagen, Wilco van</cp:lastModifiedBy>
  <cp:revision>2</cp:revision>
  <dcterms:created xsi:type="dcterms:W3CDTF">2024-11-18T11:53:50Z</dcterms:created>
  <dcterms:modified xsi:type="dcterms:W3CDTF">2026-07-27T06:36:22Z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0x010100F4CD315A0EBB6E4AADA86830C178A339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Order">
    <vt:r8>41700</vt:r8>
  </property>
</Properties>
</file>