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3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4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4454" r:id="rId2"/>
    <p:sldMasterId id="2147484488" r:id="rId3"/>
    <p:sldMasterId id="2147484522" r:id="rId4"/>
    <p:sldMasterId id="2147484556" r:id="rId5"/>
  </p:sldMasterIdLst>
  <p:notesMasterIdLst>
    <p:notesMasterId r:id="rId24"/>
  </p:notesMasterIdLst>
  <p:handoutMasterIdLst>
    <p:handoutMasterId r:id="rId25"/>
  </p:handoutMasterIdLst>
  <p:sldIdLst>
    <p:sldId id="268" r:id="rId6"/>
    <p:sldId id="675" r:id="rId7"/>
    <p:sldId id="676" r:id="rId8"/>
    <p:sldId id="681" r:id="rId9"/>
    <p:sldId id="677" r:id="rId10"/>
    <p:sldId id="678" r:id="rId11"/>
    <p:sldId id="682" r:id="rId12"/>
    <p:sldId id="679" r:id="rId13"/>
    <p:sldId id="674" r:id="rId14"/>
    <p:sldId id="680" r:id="rId15"/>
    <p:sldId id="669" r:id="rId16"/>
    <p:sldId id="673" r:id="rId17"/>
    <p:sldId id="672" r:id="rId18"/>
    <p:sldId id="293" r:id="rId19"/>
    <p:sldId id="671" r:id="rId20"/>
    <p:sldId id="294" r:id="rId21"/>
    <p:sldId id="670" r:id="rId22"/>
    <p:sldId id="282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6803"/>
    <a:srgbClr val="EFA724"/>
    <a:srgbClr val="017BC6"/>
    <a:srgbClr val="008AD4"/>
    <a:srgbClr val="737B00"/>
    <a:srgbClr val="AC791D"/>
    <a:srgbClr val="737800"/>
    <a:srgbClr val="238DC0"/>
    <a:srgbClr val="737E00"/>
    <a:srgbClr val="7B8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6" autoAdjust="0"/>
    <p:restoredTop sz="84007" autoAdjust="0"/>
  </p:normalViewPr>
  <p:slideViewPr>
    <p:cSldViewPr snapToGrid="0">
      <p:cViewPr varScale="1">
        <p:scale>
          <a:sx n="80" d="100"/>
          <a:sy n="80" d="100"/>
        </p:scale>
        <p:origin x="773" y="58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7-9-2026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7-9-2026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567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4733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BEF3B-368B-0CA6-7F46-55897BF4A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A5B6984-0049-5511-22B2-16624D4D0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412C6ED-F029-D9AA-E798-B5D868D41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616ADC-22A1-E553-6433-CE5FACB93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605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1367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90C6C-8177-4165-AFA5-12C805FF7DFE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Inlichtingenbijeenkomst Onderhoud Transportinstallaties en Hijswerktuigen 12 februari 2019</a:t>
            </a:r>
          </a:p>
        </p:txBody>
      </p:sp>
    </p:spTree>
    <p:extLst>
      <p:ext uri="{BB962C8B-B14F-4D97-AF65-F5344CB8AC3E}">
        <p14:creationId xmlns:p14="http://schemas.microsoft.com/office/powerpoint/2010/main" val="1643006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428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127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52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386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80510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8923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 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32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8916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65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2706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9879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090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829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625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527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83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2135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937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421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58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37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28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90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9230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192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080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692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038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969651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AC791D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8874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AC791D"/>
              </a:buClr>
              <a:defRPr sz="1800"/>
            </a:lvl3pPr>
            <a:lvl4pPr>
              <a:buClr>
                <a:srgbClr val="AC791D"/>
              </a:buClr>
              <a:defRPr sz="1800"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692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613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62721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6791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778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056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03670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590319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21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32361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3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79092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3096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8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134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63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EFA724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92203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59789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9964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02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84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866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869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54487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501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00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893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862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967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803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873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3108633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EFA724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188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3925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793749" y="64681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06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5611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5688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29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4340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017BC6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4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vak dia-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96000" y="6356351"/>
            <a:ext cx="2621581" cy="326400"/>
          </a:xfrm>
          <a:prstGeom prst="rect">
            <a:avLst/>
          </a:prstGeom>
        </p:spPr>
        <p:txBody>
          <a:bodyPr lIns="0" rIns="43200"/>
          <a:lstStyle>
            <a:lvl1pPr algn="r">
              <a:defRPr sz="1333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/>
              <a:t>verbouwing kantoor AT Telecom-15987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717581" y="6356351"/>
            <a:ext cx="2844800" cy="326400"/>
          </a:xfrm>
          <a:prstGeom prst="rect">
            <a:avLst/>
          </a:prstGeom>
        </p:spPr>
        <p:txBody>
          <a:bodyPr lIns="0" rIns="0"/>
          <a:lstStyle>
            <a:lvl1pPr>
              <a:defRPr sz="1333" baseline="0">
                <a:solidFill>
                  <a:schemeClr val="bg1"/>
                </a:solidFill>
              </a:defRPr>
            </a:lvl1pPr>
          </a:lstStyle>
          <a:p>
            <a:endParaRPr lang="nl-NL" dirty="0">
              <a:latin typeface="Verdana" pitchFamily="34" charset="0"/>
            </a:endParaRPr>
          </a:p>
        </p:txBody>
      </p:sp>
      <p:sp>
        <p:nvSpPr>
          <p:cNvPr id="10" name="Tijdelijke aanduiding voor dianummer 18"/>
          <p:cNvSpPr>
            <a:spLocks noGrp="1"/>
          </p:cNvSpPr>
          <p:nvPr>
            <p:ph type="sldNum" sz="quarter" idx="4"/>
          </p:nvPr>
        </p:nvSpPr>
        <p:spPr>
          <a:xfrm>
            <a:off x="609601" y="6355200"/>
            <a:ext cx="3347049" cy="326400"/>
          </a:xfrm>
          <a:prstGeom prst="rect">
            <a:avLst/>
          </a:prstGeom>
        </p:spPr>
        <p:txBody>
          <a:bodyPr/>
          <a:lstStyle>
            <a:lvl1pPr>
              <a:defRPr sz="1333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436800" y="1766400"/>
            <a:ext cx="11304000" cy="4320000"/>
          </a:xfrm>
        </p:spPr>
        <p:txBody>
          <a:bodyPr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 baseline="0"/>
            </a:lvl1pPr>
            <a:lvl2pPr>
              <a:defRPr sz="2133" baseline="0"/>
            </a:lvl2pPr>
            <a:lvl3pPr>
              <a:defRPr sz="2133" baseline="0"/>
            </a:lvl3pPr>
            <a:lvl4pPr>
              <a:defRPr sz="2133" baseline="0"/>
            </a:lvl4pPr>
            <a:lvl5pPr>
              <a:defRPr sz="2133" baseline="0"/>
            </a:lvl5pPr>
          </a:lstStyle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r>
              <a:rPr lang="nl-NL" sz="2133" dirty="0">
                <a:latin typeface="Verdana"/>
                <a:cs typeface="Verdana"/>
              </a:rPr>
              <a:t>Hier kan een volledige tekst worden geplaatst. Hier kan een volledige tekst worden geplaatst. Hier kan een volledige tekst worden geplaatst.</a:t>
            </a:r>
          </a:p>
          <a:p>
            <a:endParaRPr lang="en-US" sz="2133" dirty="0">
              <a:latin typeface="Verdana"/>
              <a:cs typeface="Verdana"/>
            </a:endParaRPr>
          </a:p>
          <a:p>
            <a:endParaRPr lang="nl-NL" sz="2133" dirty="0">
              <a:latin typeface="Verdana"/>
              <a:cs typeface="Verdana"/>
            </a:endParaRPr>
          </a:p>
          <a:p>
            <a:endParaRPr lang="nl-NL" sz="2133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381366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65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00765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4069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263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88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853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5877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5640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110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325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816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835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31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73013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427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23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391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75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848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192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107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671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986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5354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949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4439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723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734642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D6803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458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DD6803"/>
              </a:buClr>
              <a:defRPr sz="1800"/>
            </a:lvl3pPr>
            <a:lvl4pPr>
              <a:buClr>
                <a:srgbClr val="DD6803"/>
              </a:buClr>
              <a:defRPr sz="1800"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4806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5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8696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136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800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397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53721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725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1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9340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224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982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1645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7299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 september 2026</a:t>
            </a:fld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0815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31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97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89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38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dianummer 5"/>
          <p:cNvSpPr txBox="1">
            <a:spLocks/>
          </p:cNvSpPr>
          <p:nvPr userDrawn="1"/>
        </p:nvSpPr>
        <p:spPr>
          <a:xfrm>
            <a:off x="6556863" y="6317044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156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4842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502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712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66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92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79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142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98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346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6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16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7921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13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71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078836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737800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027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737800"/>
              </a:buClr>
              <a:defRPr sz="2000"/>
            </a:lvl1pPr>
            <a:lvl2pPr>
              <a:buClr>
                <a:srgbClr val="737800"/>
              </a:buClr>
              <a:defRPr sz="1800"/>
            </a:lvl2pPr>
            <a:lvl3pPr>
              <a:buClr>
                <a:srgbClr val="737800"/>
              </a:buClr>
              <a:defRPr sz="1800"/>
            </a:lvl3pPr>
            <a:lvl4pPr>
              <a:buClr>
                <a:srgbClr val="737800"/>
              </a:buClr>
              <a:defRPr sz="1800"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4744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2192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17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121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33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29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32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31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slideLayout" Target="../slideLayouts/slideLayout127.xml"/><Relationship Id="rId30" Type="http://schemas.openxmlformats.org/officeDocument/2006/relationships/slideLayout" Target="../slideLayouts/slideLayout1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10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26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54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5" Type="http://schemas.openxmlformats.org/officeDocument/2006/relationships/slideLayout" Target="../slideLayouts/slideLayout158.xml"/><Relationship Id="rId33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slideLayout" Target="../slideLayouts/slideLayout157.xml"/><Relationship Id="rId32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slideLayout" Target="../slideLayouts/slideLayout156.xml"/><Relationship Id="rId28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31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slideLayout" Target="../slideLayouts/slideLayout155.xml"/><Relationship Id="rId27" Type="http://schemas.openxmlformats.org/officeDocument/2006/relationships/slideLayout" Target="../slideLayouts/slideLayout160.xml"/><Relationship Id="rId30" Type="http://schemas.openxmlformats.org/officeDocument/2006/relationships/slideLayout" Target="../slideLayouts/slideLayout163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1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4450" r:id="rId2"/>
    <p:sldLayoutId id="2147483856" r:id="rId3"/>
    <p:sldLayoutId id="2147483862" r:id="rId4"/>
    <p:sldLayoutId id="2147483863" r:id="rId5"/>
    <p:sldLayoutId id="2147484453" r:id="rId6"/>
    <p:sldLayoutId id="2147484451" r:id="rId7"/>
    <p:sldLayoutId id="2147484452" r:id="rId8"/>
    <p:sldLayoutId id="2147483865" r:id="rId9"/>
    <p:sldLayoutId id="2147484449" r:id="rId10"/>
    <p:sldLayoutId id="2147483866" r:id="rId11"/>
    <p:sldLayoutId id="2147484448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6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  <p:sldLayoutId id="2147483888" r:id="rId29"/>
    <p:sldLayoutId id="2147483889" r:id="rId30"/>
    <p:sldLayoutId id="2147483890" r:id="rId31"/>
    <p:sldLayoutId id="2147483891" r:id="rId32"/>
    <p:sldLayoutId id="2147483892" r:id="rId33"/>
    <p:sldLayoutId id="2147484592" r:id="rId3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3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7" r:id="rId2"/>
    <p:sldLayoutId id="2147484456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466" r:id="rId12"/>
    <p:sldLayoutId id="2147484467" r:id="rId13"/>
    <p:sldLayoutId id="2147484468" r:id="rId14"/>
    <p:sldLayoutId id="2147484469" r:id="rId15"/>
    <p:sldLayoutId id="2147484470" r:id="rId16"/>
    <p:sldLayoutId id="2147484471" r:id="rId17"/>
    <p:sldLayoutId id="2147484472" r:id="rId18"/>
    <p:sldLayoutId id="2147484473" r:id="rId19"/>
    <p:sldLayoutId id="2147484474" r:id="rId20"/>
    <p:sldLayoutId id="2147484475" r:id="rId21"/>
    <p:sldLayoutId id="2147484476" r:id="rId22"/>
    <p:sldLayoutId id="2147484477" r:id="rId23"/>
    <p:sldLayoutId id="2147484478" r:id="rId24"/>
    <p:sldLayoutId id="2147484479" r:id="rId25"/>
    <p:sldLayoutId id="2147484480" r:id="rId26"/>
    <p:sldLayoutId id="2147484481" r:id="rId27"/>
    <p:sldLayoutId id="2147484482" r:id="rId28"/>
    <p:sldLayoutId id="2147484483" r:id="rId29"/>
    <p:sldLayoutId id="2147484484" r:id="rId30"/>
    <p:sldLayoutId id="2147484485" r:id="rId31"/>
    <p:sldLayoutId id="2147484486" r:id="rId32"/>
    <p:sldLayoutId id="214748448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D6803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D6803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D6803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D6803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600" kern="1200">
          <a:solidFill>
            <a:srgbClr val="DD6803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DD6803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1" r:id="rId2"/>
    <p:sldLayoutId id="2147484490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  <p:sldLayoutId id="2147484503" r:id="rId15"/>
    <p:sldLayoutId id="2147484504" r:id="rId16"/>
    <p:sldLayoutId id="2147484505" r:id="rId17"/>
    <p:sldLayoutId id="2147484506" r:id="rId18"/>
    <p:sldLayoutId id="2147484507" r:id="rId19"/>
    <p:sldLayoutId id="2147484508" r:id="rId20"/>
    <p:sldLayoutId id="2147484509" r:id="rId21"/>
    <p:sldLayoutId id="2147484510" r:id="rId22"/>
    <p:sldLayoutId id="2147484511" r:id="rId23"/>
    <p:sldLayoutId id="2147484512" r:id="rId24"/>
    <p:sldLayoutId id="2147484513" r:id="rId25"/>
    <p:sldLayoutId id="2147484514" r:id="rId26"/>
    <p:sldLayoutId id="2147484515" r:id="rId27"/>
    <p:sldLayoutId id="2147484516" r:id="rId28"/>
    <p:sldLayoutId id="2147484517" r:id="rId29"/>
    <p:sldLayoutId id="2147484518" r:id="rId30"/>
    <p:sldLayoutId id="2147484519" r:id="rId31"/>
    <p:sldLayoutId id="2147484520" r:id="rId32"/>
    <p:sldLayoutId id="2147484521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737800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37800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37800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7378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600" kern="1200">
          <a:solidFill>
            <a:srgbClr val="737800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737800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7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5" r:id="rId2"/>
    <p:sldLayoutId id="2147484524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4" r:id="rId12"/>
    <p:sldLayoutId id="2147484535" r:id="rId13"/>
    <p:sldLayoutId id="2147484536" r:id="rId14"/>
    <p:sldLayoutId id="2147484537" r:id="rId15"/>
    <p:sldLayoutId id="2147484538" r:id="rId16"/>
    <p:sldLayoutId id="2147484539" r:id="rId17"/>
    <p:sldLayoutId id="2147484540" r:id="rId18"/>
    <p:sldLayoutId id="2147484541" r:id="rId19"/>
    <p:sldLayoutId id="2147484542" r:id="rId20"/>
    <p:sldLayoutId id="2147484543" r:id="rId21"/>
    <p:sldLayoutId id="2147484544" r:id="rId22"/>
    <p:sldLayoutId id="2147484545" r:id="rId23"/>
    <p:sldLayoutId id="2147484546" r:id="rId24"/>
    <p:sldLayoutId id="2147484547" r:id="rId25"/>
    <p:sldLayoutId id="2147484548" r:id="rId26"/>
    <p:sldLayoutId id="2147484549" r:id="rId27"/>
    <p:sldLayoutId id="2147484550" r:id="rId28"/>
    <p:sldLayoutId id="2147484551" r:id="rId29"/>
    <p:sldLayoutId id="2147484552" r:id="rId30"/>
    <p:sldLayoutId id="2147484553" r:id="rId31"/>
    <p:sldLayoutId id="2147484554" r:id="rId32"/>
    <p:sldLayoutId id="2147484555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AC791D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AC791D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AC791D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AC791D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600" kern="1200">
          <a:solidFill>
            <a:srgbClr val="AC791D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AC791D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9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59" r:id="rId2"/>
    <p:sldLayoutId id="2147484558" r:id="rId3"/>
    <p:sldLayoutId id="2147484560" r:id="rId4"/>
    <p:sldLayoutId id="2147484561" r:id="rId5"/>
    <p:sldLayoutId id="2147484562" r:id="rId6"/>
    <p:sldLayoutId id="2147484563" r:id="rId7"/>
    <p:sldLayoutId id="2147484564" r:id="rId8"/>
    <p:sldLayoutId id="2147484565" r:id="rId9"/>
    <p:sldLayoutId id="2147484566" r:id="rId10"/>
    <p:sldLayoutId id="2147484567" r:id="rId11"/>
    <p:sldLayoutId id="2147484568" r:id="rId12"/>
    <p:sldLayoutId id="2147484569" r:id="rId13"/>
    <p:sldLayoutId id="2147484570" r:id="rId14"/>
    <p:sldLayoutId id="2147484571" r:id="rId15"/>
    <p:sldLayoutId id="2147484572" r:id="rId16"/>
    <p:sldLayoutId id="2147484573" r:id="rId17"/>
    <p:sldLayoutId id="2147484574" r:id="rId18"/>
    <p:sldLayoutId id="2147484575" r:id="rId19"/>
    <p:sldLayoutId id="2147484576" r:id="rId20"/>
    <p:sldLayoutId id="2147484577" r:id="rId21"/>
    <p:sldLayoutId id="2147484578" r:id="rId22"/>
    <p:sldLayoutId id="2147484579" r:id="rId23"/>
    <p:sldLayoutId id="2147484580" r:id="rId24"/>
    <p:sldLayoutId id="2147484581" r:id="rId25"/>
    <p:sldLayoutId id="2147484582" r:id="rId26"/>
    <p:sldLayoutId id="2147484583" r:id="rId27"/>
    <p:sldLayoutId id="2147484584" r:id="rId28"/>
    <p:sldLayoutId id="2147484585" r:id="rId29"/>
    <p:sldLayoutId id="2147484586" r:id="rId30"/>
    <p:sldLayoutId id="2147484587" r:id="rId31"/>
    <p:sldLayoutId id="2147484588" r:id="rId32"/>
    <p:sldLayoutId id="2147484589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EFA724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EFA724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EFA724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EFA72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>
          <a:solidFill>
            <a:srgbClr val="EFA724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EFA724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Skyline den haag grote versie _CBF3155.tif"/>
          <p:cNvPicPr>
            <a:picLocks noGrp="1" noChangeAspect="1"/>
          </p:cNvPicPr>
          <p:nvPr>
            <p:ph type="pic" sz="quarter" idx="2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542729" y="2119033"/>
            <a:ext cx="5320719" cy="2429216"/>
          </a:xfrm>
        </p:spPr>
        <p:txBody>
          <a:bodyPr>
            <a:normAutofit/>
          </a:bodyPr>
          <a:lstStyle/>
          <a:p>
            <a:r>
              <a:rPr lang="nl-NL" dirty="0"/>
              <a:t>Inlichtingen bijeenkomst</a:t>
            </a:r>
            <a:br>
              <a:rPr lang="nl-NL" dirty="0"/>
            </a:br>
            <a:br>
              <a:rPr lang="nl-NL" dirty="0"/>
            </a:br>
            <a:r>
              <a:rPr lang="nl-NL" dirty="0"/>
              <a:t>VKS Woensdrecht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3"/>
          </p:nvPr>
        </p:nvSpPr>
        <p:spPr>
          <a:xfrm>
            <a:off x="6542730" y="5126653"/>
            <a:ext cx="5004000" cy="389360"/>
          </a:xfrm>
        </p:spPr>
        <p:txBody>
          <a:bodyPr/>
          <a:lstStyle/>
          <a:p>
            <a:r>
              <a:rPr lang="nl-NL" dirty="0"/>
              <a:t>7 september 2026</a:t>
            </a:r>
          </a:p>
          <a:p>
            <a:endParaRPr lang="nl-NL" dirty="0"/>
          </a:p>
          <a:p>
            <a:r>
              <a:rPr lang="nl-NL" dirty="0"/>
              <a:t>Mark Stoks</a:t>
            </a:r>
          </a:p>
        </p:txBody>
      </p:sp>
    </p:spTree>
    <p:extLst>
      <p:ext uri="{BB962C8B-B14F-4D97-AF65-F5344CB8AC3E}">
        <p14:creationId xmlns:p14="http://schemas.microsoft.com/office/powerpoint/2010/main" val="3839969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15FBB-8B28-1809-AFA8-3B113DCBB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931DA3B9-5446-6B22-5D3C-3986674EB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/>
          <a:lstStyle/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872ABA35-CBCC-DF78-70F3-029DA0E7B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>
            <a:normAutofit/>
          </a:bodyPr>
          <a:lstStyle/>
          <a:p>
            <a:r>
              <a:rPr lang="nl-NL" dirty="0"/>
              <a:t>Planning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4E2B317E-F131-C627-AE67-4D8DED138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844592"/>
              </p:ext>
            </p:extLst>
          </p:nvPr>
        </p:nvGraphicFramePr>
        <p:xfrm>
          <a:off x="633412" y="1318726"/>
          <a:ext cx="10789218" cy="5486166"/>
        </p:xfrm>
        <a:graphic>
          <a:graphicData uri="http://schemas.openxmlformats.org/drawingml/2006/table">
            <a:tbl>
              <a:tblPr/>
              <a:tblGrid>
                <a:gridCol w="490419">
                  <a:extLst>
                    <a:ext uri="{9D8B030D-6E8A-4147-A177-3AD203B41FA5}">
                      <a16:colId xmlns:a16="http://schemas.microsoft.com/office/drawing/2014/main" val="1967858950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57328854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3559696503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72794333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4128737790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288673015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43603101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42428795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3692795601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4244665202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3116086091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3150280339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827369772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993494864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727990640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649727958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644671735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63726103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304329199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403060989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1936087727"/>
                    </a:ext>
                  </a:extLst>
                </a:gridCol>
                <a:gridCol w="490419">
                  <a:extLst>
                    <a:ext uri="{9D8B030D-6E8A-4147-A177-3AD203B41FA5}">
                      <a16:colId xmlns:a16="http://schemas.microsoft.com/office/drawing/2014/main" val="2536708307"/>
                    </a:ext>
                  </a:extLst>
                </a:gridCol>
              </a:tblGrid>
              <a:tr h="24852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2027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2028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2029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2031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775828"/>
                  </a:ext>
                </a:extLst>
              </a:tr>
              <a:tr h="2925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Q1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Q2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Q1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Q2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Q1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Q2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Q1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Q2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Q1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Q2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Q3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Q4</a:t>
                      </a:r>
                    </a:p>
                  </a:txBody>
                  <a:tcPr marL="6124" marR="6124" marT="6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019283"/>
                  </a:ext>
                </a:extLst>
              </a:tr>
              <a:tr h="1589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036973"/>
                  </a:ext>
                </a:extLst>
              </a:tr>
              <a:tr h="366594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Opdr.E&amp;W</a:t>
                      </a: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&amp; </a:t>
                      </a:r>
                      <a:r>
                        <a:rPr lang="nl-NL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Procesinstall</a:t>
                      </a: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48003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77342"/>
                  </a:ext>
                </a:extLst>
              </a:tr>
              <a:tr h="36659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Adviesdiensten gebouw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380476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363030"/>
                  </a:ext>
                </a:extLst>
              </a:tr>
              <a:tr h="254353"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Uitvraag + opdr. installatie/spuitcabine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5121451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37547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Ontwerp en uitvoer installatie / spuitcabine (Design </a:t>
                      </a:r>
                      <a:r>
                        <a:rPr lang="nl-NL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and</a:t>
                      </a: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nl-NL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Build</a:t>
                      </a: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313901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893044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D&amp;T t/m opdrachtverstrekking 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72638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667032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Ontwerp Gebouw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633296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572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Omgevingsvergunning Bouw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828914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719411"/>
                  </a:ext>
                </a:extLst>
              </a:tr>
              <a:tr h="36659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Bestek / Contract Gebouw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876379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495262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 en aanbesteding Gebouw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621266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859527"/>
                  </a:ext>
                </a:extLst>
              </a:tr>
              <a:tr h="25435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Uitvoering 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0477"/>
                  </a:ext>
                </a:extLst>
              </a:tr>
              <a:tr h="18631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l-N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124" marR="6124" marT="6124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24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921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344156" y="1305739"/>
            <a:ext cx="5842000" cy="4878900"/>
          </a:xfrm>
        </p:spPr>
        <p:txBody>
          <a:bodyPr/>
          <a:lstStyle/>
          <a:p>
            <a:endParaRPr lang="nl-NL" b="1" dirty="0"/>
          </a:p>
          <a:p>
            <a:pPr marL="241294" indent="-241294">
              <a:spcBef>
                <a:spcPct val="20000"/>
              </a:spcBef>
              <a:tabLst>
                <a:tab pos="241294" algn="l"/>
              </a:tabLst>
            </a:pPr>
            <a:r>
              <a:rPr lang="en-US" b="1" dirty="0">
                <a:ea typeface="Verdana" pitchFamily="34" charset="0"/>
                <a:cs typeface="Verdana" pitchFamily="34" charset="0"/>
              </a:rPr>
              <a:t>	</a:t>
            </a:r>
            <a:r>
              <a:rPr lang="nl-NL" b="1" dirty="0">
                <a:solidFill>
                  <a:prstClr val="black"/>
                </a:solidFill>
                <a:latin typeface="Verdana" pitchFamily="34" charset="0"/>
              </a:rPr>
              <a:t>Aanbestedingsproces</a:t>
            </a:r>
            <a:r>
              <a:rPr lang="nl-NL" b="1" dirty="0">
                <a:solidFill>
                  <a:prstClr val="black"/>
                </a:solidFill>
              </a:rPr>
              <a:t> </a:t>
            </a:r>
          </a:p>
          <a:p>
            <a:pPr marL="241294" indent="-241294">
              <a:spcBef>
                <a:spcPct val="20000"/>
              </a:spcBef>
              <a:tabLst>
                <a:tab pos="241294" algn="l"/>
              </a:tabLst>
            </a:pPr>
            <a:endParaRPr lang="nl-NL" b="1" dirty="0">
              <a:solidFill>
                <a:prstClr val="black"/>
              </a:solidFill>
              <a:latin typeface="Verdana" pitchFamily="34" charset="0"/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  <a:latin typeface="Verdana" pitchFamily="34" charset="0"/>
            </a:endParaRPr>
          </a:p>
          <a:p>
            <a:pPr marL="241294">
              <a:defRPr/>
            </a:pPr>
            <a:endParaRPr lang="nl-NL" dirty="0">
              <a:solidFill>
                <a:prstClr val="black"/>
              </a:solidFill>
              <a:latin typeface="Verdana" pitchFamily="34" charset="0"/>
            </a:endParaRPr>
          </a:p>
          <a:p>
            <a:pPr marL="241294">
              <a:defRPr/>
            </a:pPr>
            <a:endParaRPr lang="nl-NL" dirty="0">
              <a:solidFill>
                <a:prstClr val="black"/>
              </a:solidFill>
              <a:latin typeface="Verdana" pitchFamily="34" charset="0"/>
            </a:endParaRPr>
          </a:p>
          <a:p>
            <a:pPr marL="241294">
              <a:defRPr/>
            </a:pPr>
            <a:endParaRPr lang="nl-NL" dirty="0">
              <a:solidFill>
                <a:prstClr val="black"/>
              </a:solidFill>
              <a:latin typeface="Verdana" pitchFamily="34" charset="0"/>
            </a:endParaRPr>
          </a:p>
          <a:p>
            <a:pPr marL="241294">
              <a:defRPr/>
            </a:pPr>
            <a:r>
              <a:rPr lang="nl-NL" i="1" dirty="0">
                <a:solidFill>
                  <a:prstClr val="black"/>
                </a:solidFill>
                <a:latin typeface="Verdana" pitchFamily="34" charset="0"/>
              </a:rPr>
              <a:t>Inkoopadviseur Mike van </a:t>
            </a:r>
            <a:r>
              <a:rPr lang="nl-NL" i="1" dirty="0" err="1">
                <a:solidFill>
                  <a:prstClr val="black"/>
                </a:solidFill>
                <a:latin typeface="Verdana" pitchFamily="34" charset="0"/>
              </a:rPr>
              <a:t>Haarst</a:t>
            </a:r>
            <a:endParaRPr lang="nl-NL" b="1" dirty="0">
              <a:ea typeface="Verdana" pitchFamily="34" charset="0"/>
              <a:cs typeface="Verdana" pitchFamily="34" charset="0"/>
            </a:endParaRPr>
          </a:p>
          <a:p>
            <a:pPr marL="241294"/>
            <a:endParaRPr lang="nl-NL" dirty="0"/>
          </a:p>
          <a:p>
            <a:pPr marL="241294"/>
            <a:r>
              <a:rPr lang="nl-NL" dirty="0"/>
              <a:t> </a:t>
            </a:r>
            <a:endParaRPr lang="nl-NL" b="1" dirty="0"/>
          </a:p>
          <a:p>
            <a:pPr>
              <a:tabLst>
                <a:tab pos="482588" algn="l"/>
              </a:tabLst>
            </a:pPr>
            <a:endParaRPr lang="nl-NL" dirty="0"/>
          </a:p>
        </p:txBody>
      </p:sp>
      <p:sp>
        <p:nvSpPr>
          <p:cNvPr id="6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2116667" y="6356351"/>
            <a:ext cx="9745133" cy="326400"/>
          </a:xfrm>
        </p:spPr>
        <p:txBody>
          <a:bodyPr/>
          <a:lstStyle/>
          <a:p>
            <a:r>
              <a:rPr lang="nl-NL" dirty="0">
                <a:solidFill>
                  <a:prstClr val="white"/>
                </a:solidFill>
              </a:rPr>
              <a:t>verbouwing JIC - 22790</a:t>
            </a:r>
          </a:p>
          <a:p>
            <a:endParaRPr lang="nl-NL" dirty="0"/>
          </a:p>
        </p:txBody>
      </p:sp>
      <p:pic>
        <p:nvPicPr>
          <p:cNvPr id="8" name="Afbeelding 7" descr="Aanbestedingswet.jpg">
            <a:extLst>
              <a:ext uri="{FF2B5EF4-FFF2-40B4-BE49-F238E27FC236}">
                <a16:creationId xmlns:a16="http://schemas.microsoft.com/office/drawing/2014/main" id="{70FAFE6F-35AB-3516-C00B-59648C1C4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94" y="1307839"/>
            <a:ext cx="496306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2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BA076FB-F11C-7854-402F-C658F2963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Aanvullende advieswerkzaamheden procesinstallatie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Aanvullende ontwerpwerkzaamheden gebouwinstallaties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Aanvullende advieswerkzaamheden extra procesinstallatie(s)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Ontwerpwerkzaamheden extra gebouwinstallaties</a:t>
            </a:r>
          </a:p>
          <a:p>
            <a:pPr marL="0" indent="0">
              <a:buNone/>
            </a:pPr>
            <a:endParaRPr lang="nl-NL" dirty="0"/>
          </a:p>
          <a:p>
            <a:pPr marL="457200" indent="-457200">
              <a:buAutoNum type="arabicPeriod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2250772-5A51-2D31-C510-BE303610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815B70C-D7BB-56CA-8210-40875844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00" y="757313"/>
            <a:ext cx="10923588" cy="949823"/>
          </a:xfrm>
        </p:spPr>
        <p:txBody>
          <a:bodyPr/>
          <a:lstStyle/>
          <a:p>
            <a:r>
              <a:rPr lang="nl-NL" dirty="0"/>
              <a:t>Herzieningsclausules</a:t>
            </a:r>
          </a:p>
        </p:txBody>
      </p:sp>
    </p:spTree>
    <p:extLst>
      <p:ext uri="{BB962C8B-B14F-4D97-AF65-F5344CB8AC3E}">
        <p14:creationId xmlns:p14="http://schemas.microsoft.com/office/powerpoint/2010/main" val="1635675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1238053-F812-1287-9D15-35AFF2EB2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623317"/>
            <a:ext cx="10923588" cy="4598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l-NL" dirty="0">
              <a:latin typeface="+mj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b="1" dirty="0">
                <a:solidFill>
                  <a:srgbClr val="017BC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Openbare aanbesteding</a:t>
            </a:r>
          </a:p>
          <a:p>
            <a:pPr marL="0" indent="0">
              <a:spcBef>
                <a:spcPct val="0"/>
              </a:spcBef>
              <a:buNone/>
            </a:pPr>
            <a:endParaRPr lang="nl-NL" b="1" dirty="0">
              <a:solidFill>
                <a:srgbClr val="017BC6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b="1" dirty="0">
                <a:solidFill>
                  <a:srgbClr val="017BC6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Geschiktheidseisen</a:t>
            </a:r>
          </a:p>
          <a:p>
            <a:pPr marL="0" indent="0">
              <a:spcBef>
                <a:spcPct val="0"/>
              </a:spcBef>
              <a:buNone/>
            </a:pPr>
            <a:endParaRPr lang="nl-NL" b="1" dirty="0">
              <a:solidFill>
                <a:srgbClr val="017BC6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Eis 1, 2, 3 en 4 zijn standaard eisen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Eis 5 procesinstallatie-advies-gebouwinstallaties</a:t>
            </a:r>
          </a:p>
          <a:p>
            <a:pPr marL="0" indent="0">
              <a:spcBef>
                <a:spcPct val="0"/>
              </a:spcBef>
              <a:buNone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Eis 6 coördineren integrale ontwerpopdracht</a:t>
            </a:r>
          </a:p>
          <a:p>
            <a:pPr marL="0" indent="0">
              <a:spcBef>
                <a:spcPct val="0"/>
              </a:spcBef>
              <a:buNone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Eis 7 ontwerp gebouwinstallaties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Eis 8 kwaliteitsmanagement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Het verzoek de beoordelingsaspecten van de verschillende geschiktheidseisen duidelijk naar voren te laten komen.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nl-NL" sz="2000" b="1" dirty="0">
              <a:solidFill>
                <a:srgbClr val="017BC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nl-NL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nl-NL" sz="2000" b="1" dirty="0">
              <a:solidFill>
                <a:srgbClr val="017BC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F8586A4-9464-380C-E772-4A0BB09E7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060B9F4-541C-9CFC-CE95-156FF654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732487"/>
            <a:ext cx="10923588" cy="949823"/>
          </a:xfrm>
        </p:spPr>
        <p:txBody>
          <a:bodyPr/>
          <a:lstStyle/>
          <a:p>
            <a:r>
              <a:rPr lang="nl-NL" dirty="0"/>
              <a:t>Aanbesteding</a:t>
            </a:r>
          </a:p>
        </p:txBody>
      </p:sp>
    </p:spTree>
    <p:extLst>
      <p:ext uri="{BB962C8B-B14F-4D97-AF65-F5344CB8AC3E}">
        <p14:creationId xmlns:p14="http://schemas.microsoft.com/office/powerpoint/2010/main" val="2425064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0957" y="1772223"/>
            <a:ext cx="10515600" cy="4392604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nl-NL" b="1" dirty="0">
                <a:solidFill>
                  <a:srgbClr val="017BC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Gunningscriteria</a:t>
            </a:r>
          </a:p>
          <a:p>
            <a:pPr marL="0" indent="0">
              <a:spcBef>
                <a:spcPct val="0"/>
              </a:spcBef>
              <a:buNone/>
            </a:pPr>
            <a:endParaRPr lang="nl-NL" dirty="0">
              <a:solidFill>
                <a:srgbClr val="017BC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b="1" dirty="0">
                <a:solidFill>
                  <a:srgbClr val="017BC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Prijs 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G1. Inschrijfbiljet</a:t>
            </a:r>
          </a:p>
          <a:p>
            <a:pPr marL="0" indent="0">
              <a:buNone/>
            </a:pPr>
            <a:r>
              <a:rPr lang="nl-NL" b="1" dirty="0">
                <a:solidFill>
                  <a:srgbClr val="017BC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Kwaliteit 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Concreet ingaan op de aspecten bij elk gunningscriterium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G2. De wijze van advisering m.b.t. procesinstallatie (max fictieve korting € 500.000,00)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G3. Coördineren ontwerp en ontwerp gebouwinstallaties van het gebouw (max fictieve korting € 250.000,00)</a:t>
            </a:r>
          </a:p>
          <a:p>
            <a:pPr marL="0" indent="0">
              <a:spcBef>
                <a:spcPct val="0"/>
              </a:spcBef>
              <a:buNone/>
            </a:pPr>
            <a:endParaRPr lang="nl-NL" sz="1700" dirty="0">
              <a:solidFill>
                <a:srgbClr val="008AD4"/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1FB7D47C-9A50-46FA-903C-DE7C92520CD9}"/>
              </a:ext>
            </a:extLst>
          </p:cNvPr>
          <p:cNvSpPr txBox="1">
            <a:spLocks/>
          </p:cNvSpPr>
          <p:nvPr/>
        </p:nvSpPr>
        <p:spPr>
          <a:xfrm>
            <a:off x="620957" y="693173"/>
            <a:ext cx="10923588" cy="9498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Aanbesteding</a:t>
            </a:r>
          </a:p>
        </p:txBody>
      </p:sp>
    </p:spTree>
    <p:extLst>
      <p:ext uri="{BB962C8B-B14F-4D97-AF65-F5344CB8AC3E}">
        <p14:creationId xmlns:p14="http://schemas.microsoft.com/office/powerpoint/2010/main" val="1387627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D3298BF-9661-5ED8-3387-C0D4C0ED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8533753-6D18-2940-B994-3705D16B9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67" y="742797"/>
            <a:ext cx="10080946" cy="673545"/>
          </a:xfrm>
        </p:spPr>
        <p:txBody>
          <a:bodyPr/>
          <a:lstStyle/>
          <a:p>
            <a:r>
              <a:rPr lang="nl-NL" dirty="0"/>
              <a:t>Begrotingsformulier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71B7FC5-A318-6EAC-2DC2-82319F901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01" y="1237062"/>
            <a:ext cx="8532273" cy="54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6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4"/>
          </p:nvPr>
        </p:nvSpPr>
        <p:spPr>
          <a:xfrm>
            <a:off x="908407" y="2167199"/>
            <a:ext cx="9128222" cy="3897831"/>
          </a:xfrm>
        </p:spPr>
        <p:txBody>
          <a:bodyPr>
            <a:normAutofit/>
          </a:bodyPr>
          <a:lstStyle/>
          <a:p>
            <a:pPr defTabSz="609585">
              <a:lnSpc>
                <a:spcPts val="2460"/>
              </a:lnSpc>
              <a:spcBef>
                <a:spcPct val="2000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Vrijdag, 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18</a:t>
            </a:r>
            <a:r>
              <a:rPr lang="nl-NL" dirty="0">
                <a:solidFill>
                  <a:srgbClr val="FF0000"/>
                </a:solidFill>
                <a:latin typeface="+mj-lt"/>
                <a:cs typeface="Verdana"/>
              </a:rPr>
              <a:t> september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 2026 14.30 uur: </a:t>
            </a:r>
            <a:r>
              <a:rPr kumimoji="0" lang="nl-NL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uiterste datum stellen vragen voor de </a:t>
            </a:r>
            <a:r>
              <a:rPr lang="nl-NL" i="1" dirty="0">
                <a:solidFill>
                  <a:prstClr val="black"/>
                </a:solidFill>
                <a:latin typeface="+mj-lt"/>
                <a:cs typeface="Verdana"/>
              </a:rPr>
              <a:t>nota</a:t>
            </a:r>
            <a:r>
              <a:rPr lang="nl-NL" dirty="0">
                <a:solidFill>
                  <a:prstClr val="black"/>
                </a:solidFill>
                <a:latin typeface="+mj-lt"/>
                <a:cs typeface="Verdana"/>
              </a:rPr>
              <a:t> </a:t>
            </a:r>
            <a:r>
              <a:rPr lang="nl-NL" i="1" dirty="0">
                <a:solidFill>
                  <a:prstClr val="black"/>
                </a:solidFill>
                <a:latin typeface="+mj-lt"/>
                <a:cs typeface="Verdana"/>
              </a:rPr>
              <a:t>van inlichtingen</a:t>
            </a:r>
          </a:p>
          <a:p>
            <a:pPr marL="0" indent="0" defTabSz="609585">
              <a:lnSpc>
                <a:spcPts val="2460"/>
              </a:lnSpc>
              <a:spcBef>
                <a:spcPct val="20000"/>
              </a:spcBef>
              <a:buSzTx/>
              <a:buNone/>
              <a:defRPr/>
            </a:pPr>
            <a:endParaRPr kumimoji="0" lang="nl-NL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Verdana"/>
            </a:endParaRPr>
          </a:p>
          <a:p>
            <a:pPr defTabSz="609585">
              <a:lnSpc>
                <a:spcPts val="2460"/>
              </a:lnSpc>
              <a:spcBef>
                <a:spcPct val="2000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prstClr val="black"/>
                </a:solidFill>
                <a:latin typeface="+mj-lt"/>
                <a:cs typeface="Verdana"/>
              </a:rPr>
              <a:t>Vrijdag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, </a:t>
            </a:r>
            <a:r>
              <a:rPr lang="nl-NL" dirty="0">
                <a:solidFill>
                  <a:srgbClr val="FF0000"/>
                </a:solidFill>
                <a:latin typeface="+mj-lt"/>
                <a:cs typeface="Verdana"/>
              </a:rPr>
              <a:t>30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 oktober 2026, 10.00 uur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: </a:t>
            </a:r>
            <a:r>
              <a:rPr kumimoji="0" lang="nl-NL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Verdana"/>
              </a:rPr>
              <a:t>sluitingsdatum inschrijvingen</a:t>
            </a:r>
          </a:p>
          <a:p>
            <a:pPr marL="0" indent="0">
              <a:buNone/>
            </a:pPr>
            <a:endParaRPr lang="nl-NL" sz="1700" dirty="0"/>
          </a:p>
          <a:p>
            <a:pPr marL="0" indent="0">
              <a:lnSpc>
                <a:spcPct val="120000"/>
              </a:lnSpc>
              <a:buNone/>
            </a:pPr>
            <a:endParaRPr lang="nl-NL" sz="1200" dirty="0"/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nl-NL" sz="12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nl-NL" sz="6800" dirty="0">
              <a:solidFill>
                <a:srgbClr val="017BC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5AB07651-9988-4511-84D7-A8818B17005B}"/>
              </a:ext>
            </a:extLst>
          </p:cNvPr>
          <p:cNvSpPr txBox="1">
            <a:spLocks/>
          </p:cNvSpPr>
          <p:nvPr/>
        </p:nvSpPr>
        <p:spPr>
          <a:xfrm>
            <a:off x="908407" y="792970"/>
            <a:ext cx="10923588" cy="9498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Belangrijke data aanbesteding</a:t>
            </a:r>
          </a:p>
        </p:txBody>
      </p:sp>
    </p:spTree>
    <p:extLst>
      <p:ext uri="{BB962C8B-B14F-4D97-AF65-F5344CB8AC3E}">
        <p14:creationId xmlns:p14="http://schemas.microsoft.com/office/powerpoint/2010/main" val="2076715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8B337B2-9C78-8282-7575-399C66D3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6F5316-6ABA-1DA7-8FB3-AA6215BBE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1" y="1597843"/>
            <a:ext cx="10469774" cy="4363397"/>
          </a:xfrm>
        </p:spPr>
        <p:txBody>
          <a:bodyPr>
            <a:normAutofit fontScale="92500" lnSpcReduction="20000"/>
          </a:bodyPr>
          <a:lstStyle/>
          <a:p>
            <a:pPr marL="285744" indent="-285744">
              <a:buFont typeface="Arial" pitchFamily="34" charset="0"/>
              <a:buChar char="•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Stel vragen bij onduidelijkheden en/of omissies </a:t>
            </a:r>
          </a:p>
          <a:p>
            <a:pPr marL="285744" indent="-285744"/>
            <a:endParaRPr lang="nl-NL" sz="2200" dirty="0">
              <a:ea typeface="Verdana" pitchFamily="34" charset="0"/>
              <a:cs typeface="Verdana" pitchFamily="34" charset="0"/>
            </a:endParaRPr>
          </a:p>
          <a:p>
            <a:pPr marL="285744" indent="-285744">
              <a:buFont typeface="Arial" pitchFamily="34" charset="0"/>
              <a:buChar char="•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Een inschrijving op </a:t>
            </a:r>
            <a:r>
              <a:rPr lang="nl-NL" sz="2200" dirty="0" err="1">
                <a:ea typeface="Verdana" pitchFamily="34" charset="0"/>
                <a:cs typeface="Verdana" pitchFamily="34" charset="0"/>
              </a:rPr>
              <a:t>TenderNed</a:t>
            </a:r>
            <a:r>
              <a:rPr lang="nl-NL" sz="2200" dirty="0">
                <a:ea typeface="Verdana" pitchFamily="34" charset="0"/>
                <a:cs typeface="Verdana" pitchFamily="34" charset="0"/>
              </a:rPr>
              <a:t> is afgerond indien de verkregen sms code is ingevoerd en geaccepteerd </a:t>
            </a:r>
            <a:r>
              <a:rPr lang="nl-NL" sz="2200" dirty="0">
                <a:ea typeface="Verdana" pitchFamily="34" charset="0"/>
                <a:cs typeface="Verdana" pitchFamily="34" charset="0"/>
                <a:sym typeface="Wingdings" pitchFamily="2" charset="2"/>
              </a:rPr>
              <a:t> </a:t>
            </a:r>
            <a:r>
              <a:rPr lang="nl-NL" sz="2200" dirty="0">
                <a:ea typeface="Verdana" pitchFamily="34" charset="0"/>
                <a:cs typeface="Verdana" pitchFamily="34" charset="0"/>
              </a:rPr>
              <a:t>bij twijfel neem contact op met </a:t>
            </a:r>
            <a:r>
              <a:rPr lang="nl-NL" sz="2200" dirty="0" err="1">
                <a:ea typeface="Verdana" pitchFamily="34" charset="0"/>
                <a:cs typeface="Verdana" pitchFamily="34" charset="0"/>
              </a:rPr>
              <a:t>TenderNed</a:t>
            </a:r>
            <a:r>
              <a:rPr lang="nl-NL" sz="2200" dirty="0">
                <a:ea typeface="Verdana" pitchFamily="34" charset="0"/>
                <a:cs typeface="Verdana" pitchFamily="34" charset="0"/>
              </a:rPr>
              <a:t>.</a:t>
            </a:r>
          </a:p>
          <a:p>
            <a:pPr marL="285744" indent="-285744">
              <a:buFont typeface="Arial" pitchFamily="34" charset="0"/>
              <a:buChar char="•"/>
            </a:pPr>
            <a:endParaRPr lang="nl-NL" sz="2200" dirty="0">
              <a:ea typeface="Verdana" pitchFamily="34" charset="0"/>
              <a:cs typeface="Verdana" pitchFamily="34" charset="0"/>
            </a:endParaRPr>
          </a:p>
          <a:p>
            <a:pPr marL="285744" indent="-285744">
              <a:buFont typeface="Arial" pitchFamily="34" charset="0"/>
              <a:buChar char="•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Wacht niet tot op het laatste moment om in te schrijven </a:t>
            </a:r>
            <a:r>
              <a:rPr lang="nl-NL" sz="2200" dirty="0">
                <a:ea typeface="Verdana" pitchFamily="34" charset="0"/>
                <a:cs typeface="Verdana" pitchFamily="34" charset="0"/>
                <a:sym typeface="Wingdings" pitchFamily="2" charset="2"/>
              </a:rPr>
              <a:t></a:t>
            </a:r>
            <a:r>
              <a:rPr lang="nl-NL" sz="2200" dirty="0">
                <a:ea typeface="Verdana" pitchFamily="34" charset="0"/>
                <a:cs typeface="Verdana" pitchFamily="34" charset="0"/>
              </a:rPr>
              <a:t> een te late inschrijving mag/kan niet worden geaccepteerd (= geen inschrijving)</a:t>
            </a:r>
          </a:p>
          <a:p>
            <a:pPr marL="285744" indent="-285744">
              <a:buFont typeface="Arial" pitchFamily="34" charset="0"/>
              <a:buChar char="•"/>
            </a:pPr>
            <a:endParaRPr lang="nl-NL" sz="2200" dirty="0">
              <a:ea typeface="Verdana" pitchFamily="34" charset="0"/>
              <a:cs typeface="Verdana" pitchFamily="34" charset="0"/>
            </a:endParaRPr>
          </a:p>
          <a:p>
            <a:pPr marL="285744" indent="-285744">
              <a:buFont typeface="Arial" pitchFamily="34" charset="0"/>
              <a:buChar char="•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Controleer uw inschrijving zorgvuldig: </a:t>
            </a:r>
            <a:endParaRPr lang="nl-NL" sz="2200" dirty="0"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200" dirty="0">
                <a:ea typeface="Verdana" pitchFamily="34" charset="0"/>
                <a:cs typeface="Verdana" pitchFamily="34" charset="0"/>
                <a:sym typeface="Wingdings" pitchFamily="2" charset="2"/>
              </a:rPr>
              <a:t>V</a:t>
            </a:r>
            <a:r>
              <a:rPr lang="nl-NL" sz="2200" dirty="0">
                <a:ea typeface="Verdana" pitchFamily="34" charset="0"/>
                <a:cs typeface="Verdana" pitchFamily="34" charset="0"/>
              </a:rPr>
              <a:t>olledige inschrijving (alle documenten zijn geüpload)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Let er op dat er geen voorwaarden van toepassing worden verklaard in uw inschrijving.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200" dirty="0">
                <a:ea typeface="Verdana" pitchFamily="34" charset="0"/>
                <a:cs typeface="Verdana" pitchFamily="34" charset="0"/>
              </a:rPr>
              <a:t>Let er op dat uw inschrijving voldoet aan de eisen die staan beschreven in het contract en aanbestedingsleidraad. </a:t>
            </a:r>
          </a:p>
          <a:p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12646FC-3B75-7ADD-F49F-911F569C0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699548"/>
            <a:ext cx="10863400" cy="545330"/>
          </a:xfrm>
        </p:spPr>
        <p:txBody>
          <a:bodyPr>
            <a:normAutofit/>
          </a:bodyPr>
          <a:lstStyle/>
          <a:p>
            <a:r>
              <a:rPr lang="nl-NL" dirty="0">
                <a:latin typeface="+mn-lt"/>
                <a:ea typeface="+mn-ea"/>
                <a:cs typeface="+mn-cs"/>
              </a:rPr>
              <a:t>Aandachtspunten inschrijving</a:t>
            </a:r>
          </a:p>
        </p:txBody>
      </p:sp>
    </p:spTree>
    <p:extLst>
      <p:ext uri="{BB962C8B-B14F-4D97-AF65-F5344CB8AC3E}">
        <p14:creationId xmlns:p14="http://schemas.microsoft.com/office/powerpoint/2010/main" val="1274307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7810" y="3294121"/>
            <a:ext cx="6170914" cy="1069535"/>
          </a:xfrm>
        </p:spPr>
        <p:txBody>
          <a:bodyPr>
            <a:normAutofit/>
          </a:bodyPr>
          <a:lstStyle/>
          <a:p>
            <a:pPr algn="ctr"/>
            <a:r>
              <a:rPr lang="nl-NL" sz="8800" baseline="-6000" dirty="0"/>
              <a:t>Vragen? 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0352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1700E-5046-E8A4-0717-8C77C48C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B1B0BB7E-CEA5-3BB1-9E6B-CAED1CEF5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6" y="1688191"/>
            <a:ext cx="10923588" cy="4752209"/>
          </a:xfrm>
        </p:spPr>
        <p:txBody>
          <a:bodyPr/>
          <a:lstStyle/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Opening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Kaders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Voorstelronde RVB en aanwezigen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Doel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inlichtenbijeenkomst</a:t>
            </a: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Introductie VKS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Globale planning project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Nadere toelichting op de opdracht / aanbesteding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Vragen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Einde om 12.00 uur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5E9F4D1C-21B9-2E90-7435-7CD458222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Agenda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7FD893-3E55-973A-C267-C68412984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43800" y="2692200"/>
            <a:ext cx="3748200" cy="37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7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859E7-5250-4C8B-900A-EB0F415BE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7CE004FC-8231-A4D1-D0B2-896F88425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3081195"/>
          </a:xfrm>
        </p:spPr>
        <p:txBody>
          <a:bodyPr>
            <a:normAutofit fontScale="92500" lnSpcReduction="20000"/>
          </a:bodyPr>
          <a:lstStyle/>
          <a:p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Duur van 10 tot maximaal 12 uur.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Vragen die je genoteerd wilt hebben graag aangeven.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Wij publiceren deze vragen op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Tenderned</a:t>
            </a: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Telefoons uit of op stil. Geen foto’s maken.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Wees discreet met de informatie die je ontvangt.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Deze presentatie wordt gedeeld op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Tenderned</a:t>
            </a: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Vragen tussendoor mag, aan het einde is ook ruimte voor vragen. </a:t>
            </a: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A3BDC68-73DD-79CC-FC75-1BBDAFFCF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Kaders</a:t>
            </a:r>
          </a:p>
        </p:txBody>
      </p:sp>
      <p:sp>
        <p:nvSpPr>
          <p:cNvPr id="6" name="Titel 8">
            <a:extLst>
              <a:ext uri="{FF2B5EF4-FFF2-40B4-BE49-F238E27FC236}">
                <a16:creationId xmlns:a16="http://schemas.microsoft.com/office/drawing/2014/main" id="{838F48CD-4481-DB69-EC11-F61174BC0F02}"/>
              </a:ext>
            </a:extLst>
          </p:cNvPr>
          <p:cNvSpPr txBox="1">
            <a:spLocks/>
          </p:cNvSpPr>
          <p:nvPr/>
        </p:nvSpPr>
        <p:spPr>
          <a:xfrm>
            <a:off x="633412" y="5250049"/>
            <a:ext cx="10923588" cy="64239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994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EA06-5A35-8950-2A92-C0237753B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92752522-E74E-09CD-B3D0-B1706D88B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3081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Integraal project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verantw</a:t>
            </a: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.:	Marc van Noort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Projectmanagers:			Mark Stoks / Niek Lammertsma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Technisch Manager:		Fred Verschoor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Inkoop adviseur:			Mike van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Haarst</a:t>
            </a: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Project Assistent:			Ellen Brandenburg 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Gebruiker:				Air Support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Command</a:t>
            </a: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491A3980-18B1-91A3-63D7-093F6662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Projectteam VKS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B612C20-938F-0036-099C-5E487DD27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9"/>
          <a:stretch>
            <a:fillRect/>
          </a:stretch>
        </p:blipFill>
        <p:spPr>
          <a:xfrm>
            <a:off x="8554064" y="4388208"/>
            <a:ext cx="3002935" cy="2307128"/>
          </a:xfrm>
          <a:prstGeom prst="rect">
            <a:avLst/>
          </a:prstGeom>
        </p:spPr>
      </p:pic>
      <p:sp>
        <p:nvSpPr>
          <p:cNvPr id="6" name="Titel 8">
            <a:extLst>
              <a:ext uri="{FF2B5EF4-FFF2-40B4-BE49-F238E27FC236}">
                <a16:creationId xmlns:a16="http://schemas.microsoft.com/office/drawing/2014/main" id="{1BB533DC-F026-F4D3-46EC-3E3CDB31E009}"/>
              </a:ext>
            </a:extLst>
          </p:cNvPr>
          <p:cNvSpPr txBox="1">
            <a:spLocks/>
          </p:cNvSpPr>
          <p:nvPr/>
        </p:nvSpPr>
        <p:spPr>
          <a:xfrm>
            <a:off x="633412" y="5250049"/>
            <a:ext cx="10923588" cy="64239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En wie zijn jullie? </a:t>
            </a:r>
          </a:p>
        </p:txBody>
      </p:sp>
    </p:spTree>
    <p:extLst>
      <p:ext uri="{BB962C8B-B14F-4D97-AF65-F5344CB8AC3E}">
        <p14:creationId xmlns:p14="http://schemas.microsoft.com/office/powerpoint/2010/main" val="178433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5F3D9-BE72-D6B1-F81F-E710159D7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6BE3508F-1ADA-548A-8AFB-2FFB08ACC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/>
          <a:lstStyle/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/>
              <a:t>Elkaar leren kennen, hier begint de samenwerking. </a:t>
            </a:r>
          </a:p>
          <a:p>
            <a:r>
              <a:rPr lang="nl-NL" dirty="0"/>
              <a:t>Uitleg geven over de inhoud en omvang van de opdracht. </a:t>
            </a:r>
          </a:p>
          <a:p>
            <a:r>
              <a:rPr lang="nl-NL" dirty="0"/>
              <a:t>Uitleg geven over de aanbestedingsprocedure.</a:t>
            </a:r>
          </a:p>
          <a:p>
            <a:r>
              <a:rPr lang="nl-NL" dirty="0"/>
              <a:t>Vragen stellen, antwoorden krijgen.</a:t>
            </a:r>
          </a:p>
          <a:p>
            <a:pPr lvl="1"/>
            <a:r>
              <a:rPr lang="nl-NL" dirty="0"/>
              <a:t>Aangeven welke vragen in het verslag komen. </a:t>
            </a:r>
          </a:p>
          <a:p>
            <a:r>
              <a:rPr lang="nl-NL" dirty="0"/>
              <a:t>Inzicht krijgen of deze opdracht bij je past. 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C195D878-F0D7-24F8-23B8-644B7D37D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826806"/>
            <a:ext cx="10923588" cy="642398"/>
          </a:xfrm>
        </p:spPr>
        <p:txBody>
          <a:bodyPr/>
          <a:lstStyle/>
          <a:p>
            <a:r>
              <a:rPr lang="nl-NL" dirty="0"/>
              <a:t>Doel inlichtingenbijeenkomst</a:t>
            </a:r>
          </a:p>
        </p:txBody>
      </p:sp>
    </p:spTree>
    <p:extLst>
      <p:ext uri="{BB962C8B-B14F-4D97-AF65-F5344CB8AC3E}">
        <p14:creationId xmlns:p14="http://schemas.microsoft.com/office/powerpoint/2010/main" val="325322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72102-1C74-E2E8-D28F-4C9D8970F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56A3FC6C-AA10-3D6F-1717-A8C28C17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>
            <a:normAutofit fontScale="92500" lnSpcReduction="10000"/>
          </a:bodyPr>
          <a:lstStyle/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Vliegbasis Woensdrecht was Logistiek centrum Woensdrecht (LCW), nu Air Support </a:t>
            </a:r>
            <a:r>
              <a:rPr lang="nl-NL" dirty="0" err="1">
                <a:ea typeface="Calibri" panose="020F0502020204030204" pitchFamily="34" charset="0"/>
                <a:cs typeface="Calibri" panose="020F0502020204030204" pitchFamily="34" charset="0"/>
              </a:rPr>
              <a:t>Command</a:t>
            </a: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 (ASC).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Hoger onderhoud op Vliegbasis Woensdrecht.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Werkplaats VKS = Vliegtuigplaatwerk, kunststoffen, schilderen.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	Het repareren en schilderen/spuiten van onderdelen of complete 	wapensystemen.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De procesinstallatie van de spuitcabine is leidend in het ontwerp. 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Veilig en met laatste stand der techniek voor gevaarlijke stoffen zoals Chroom 6 en CMR.</a:t>
            </a: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Doel van het project</a:t>
            </a:r>
          </a:p>
          <a:p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Het realiseren van een veilige werkruimte voor onderhoud aan onderdelen en complete wapensystemen. </a:t>
            </a:r>
            <a:endParaRPr lang="nl-NL" sz="2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44FBFEE9-0648-75E8-D0A6-041D2094B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Introductie VKS</a:t>
            </a:r>
          </a:p>
        </p:txBody>
      </p:sp>
    </p:spTree>
    <p:extLst>
      <p:ext uri="{BB962C8B-B14F-4D97-AF65-F5344CB8AC3E}">
        <p14:creationId xmlns:p14="http://schemas.microsoft.com/office/powerpoint/2010/main" val="3383245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CC60-31D2-2921-1B76-B42475457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C0D8366B-D0FA-BE39-C092-899A37EFF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 anchor="ctr">
            <a:normAutofit/>
          </a:bodyPr>
          <a:lstStyle/>
          <a:p>
            <a:r>
              <a:rPr lang="nl-NL" dirty="0"/>
              <a:t>Specialistische kennis op het gebied van procesinstallaties en spuitcabines. Voertaal is Engels.</a:t>
            </a:r>
          </a:p>
          <a:p>
            <a:r>
              <a:rPr lang="nl-NL" dirty="0"/>
              <a:t>Coördinatie installatie/spuitcabine en gebouw.</a:t>
            </a:r>
          </a:p>
          <a:p>
            <a:r>
              <a:rPr lang="nl-NL" dirty="0"/>
              <a:t>Chroom-6, CMR-stoffen, veilig voor mens en omgeving. </a:t>
            </a:r>
          </a:p>
          <a:p>
            <a:r>
              <a:rPr lang="nl-NL" dirty="0"/>
              <a:t>Netcongestie, zo laag mogelijk energieverbruik. </a:t>
            </a:r>
          </a:p>
          <a:p>
            <a:r>
              <a:rPr lang="nl-NL" dirty="0"/>
              <a:t>Stikstofdepositie bouwfase Natura 2000, vergunning.</a:t>
            </a:r>
          </a:p>
          <a:p>
            <a:r>
              <a:rPr lang="nl-NL" dirty="0"/>
              <a:t>Duurzaam bouwen, conflicterende eisen.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7239AAE2-BE03-F1DA-ECBB-48B2C9946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Risico's</a:t>
            </a:r>
          </a:p>
        </p:txBody>
      </p:sp>
    </p:spTree>
    <p:extLst>
      <p:ext uri="{BB962C8B-B14F-4D97-AF65-F5344CB8AC3E}">
        <p14:creationId xmlns:p14="http://schemas.microsoft.com/office/powerpoint/2010/main" val="719524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C2C9B-0478-D4DF-7F0E-A1620B9BE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F4730138-FDC7-37FF-2159-70D74D608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/>
          <a:lstStyle/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/>
              <a:t>De opdracht van de nieuwe werkplaats waar onderhoud aan vliegende wapensystemen kan plaatsvinden. Bestaat uit de volgende deelopdrachten:</a:t>
            </a:r>
          </a:p>
          <a:p>
            <a:endParaRPr lang="nl-NL" dirty="0"/>
          </a:p>
          <a:p>
            <a:r>
              <a:rPr lang="nl-NL" dirty="0"/>
              <a:t>A. Adviesdiensten ondersteunend specifiek procesinstallatie (producttoetsen) voor de opdrachtgever;</a:t>
            </a:r>
          </a:p>
          <a:p>
            <a:r>
              <a:rPr lang="nl-NL" dirty="0"/>
              <a:t>B. Adviesdiensten ontwerp elektrotechnische en werktuigbouwkundige installaties gebouw;</a:t>
            </a:r>
          </a:p>
          <a:p>
            <a:endParaRPr lang="nl-NL" dirty="0"/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5B9FD8BE-FCEF-6DEA-8BF9-9968CF43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Opdracht</a:t>
            </a:r>
          </a:p>
        </p:txBody>
      </p:sp>
    </p:spTree>
    <p:extLst>
      <p:ext uri="{BB962C8B-B14F-4D97-AF65-F5344CB8AC3E}">
        <p14:creationId xmlns:p14="http://schemas.microsoft.com/office/powerpoint/2010/main" val="42724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7D85BEF9-DB19-CE66-62AC-674066123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69204"/>
            <a:ext cx="10923588" cy="47522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1A Adviesdiensten specifiek procesinstallatie (producttoetsen) </a:t>
            </a:r>
          </a:p>
          <a:p>
            <a:pPr marL="0" indent="0">
              <a:buNone/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1B Adviesdiensten ontwerp elektrotechnische en werktuigbouwkundige installaties </a:t>
            </a:r>
          </a:p>
          <a:p>
            <a:pPr marL="0" indent="0">
              <a:buNone/>
            </a:pPr>
            <a:endParaRPr lang="nl-NL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Ontwerp gebouw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3 Ontwerp en realisatie procesinstallaties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4 Directievoering &amp; Toezicht</a:t>
            </a: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5 Realisatie gebouw</a:t>
            </a:r>
          </a:p>
          <a:p>
            <a:pPr marL="0" indent="0">
              <a:buNone/>
            </a:pPr>
            <a:endParaRPr lang="nl-N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ea typeface="Calibri" panose="020F0502020204030204" pitchFamily="34" charset="0"/>
                <a:cs typeface="Calibri" panose="020F0502020204030204" pitchFamily="34" charset="0"/>
              </a:rPr>
              <a:t>Opdrachtnemer van 1A en 1B moet coördineren afstemmen met de opdrachtnemers van 2 t/m 4</a:t>
            </a: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FFA41F6A-49C4-B16B-AFCE-C211DD23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34015"/>
            <a:ext cx="10923588" cy="642398"/>
          </a:xfrm>
        </p:spPr>
        <p:txBody>
          <a:bodyPr/>
          <a:lstStyle/>
          <a:p>
            <a:r>
              <a:rPr lang="nl-NL" dirty="0"/>
              <a:t>Scope van de aanbestedende opdracht</a:t>
            </a:r>
          </a:p>
        </p:txBody>
      </p:sp>
    </p:spTree>
    <p:extLst>
      <p:ext uri="{BB962C8B-B14F-4D97-AF65-F5344CB8AC3E}">
        <p14:creationId xmlns:p14="http://schemas.microsoft.com/office/powerpoint/2010/main" val="3119613502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2.xml><?xml version="1.0" encoding="utf-8"?>
<a:theme xmlns:a="http://schemas.openxmlformats.org/drawingml/2006/main" name="1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2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4.xml><?xml version="1.0" encoding="utf-8"?>
<a:theme xmlns:a="http://schemas.openxmlformats.org/drawingml/2006/main" name="3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5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BZK Presentatie - Algemeen</Template>
  <TotalTime>0</TotalTime>
  <Words>894</Words>
  <Application>Microsoft Office PowerPoint</Application>
  <PresentationFormat>Breedbeeld</PresentationFormat>
  <Paragraphs>277</Paragraphs>
  <Slides>18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18</vt:i4>
      </vt:variant>
    </vt:vector>
  </HeadingPairs>
  <TitlesOfParts>
    <vt:vector size="29" baseType="lpstr">
      <vt:lpstr>Aptos Narrow</vt:lpstr>
      <vt:lpstr>Arial</vt:lpstr>
      <vt:lpstr>Calibri</vt:lpstr>
      <vt:lpstr>Courier New</vt:lpstr>
      <vt:lpstr>Verdana</vt:lpstr>
      <vt:lpstr>Wingdings</vt:lpstr>
      <vt:lpstr>BZK Presentatie - Algemeen</vt:lpstr>
      <vt:lpstr>1_BZK Presentatie - Algemeen</vt:lpstr>
      <vt:lpstr>2_BZK Presentatie - Algemeen</vt:lpstr>
      <vt:lpstr>3_BZK Presentatie - Algemeen</vt:lpstr>
      <vt:lpstr>4_BZK Presentatie - Algemeen</vt:lpstr>
      <vt:lpstr>Inlichtingen bijeenkomst  VKS Woensdrecht</vt:lpstr>
      <vt:lpstr>Agenda</vt:lpstr>
      <vt:lpstr>Kaders</vt:lpstr>
      <vt:lpstr>Projectteam VKS</vt:lpstr>
      <vt:lpstr>Doel inlichtingenbijeenkomst</vt:lpstr>
      <vt:lpstr>Introductie VKS</vt:lpstr>
      <vt:lpstr>Risico's</vt:lpstr>
      <vt:lpstr>Opdracht</vt:lpstr>
      <vt:lpstr>Scope van de aanbestedende opdracht</vt:lpstr>
      <vt:lpstr>Planning</vt:lpstr>
      <vt:lpstr>PowerPoint-presentatie</vt:lpstr>
      <vt:lpstr>Herzieningsclausules</vt:lpstr>
      <vt:lpstr>Aanbesteding</vt:lpstr>
      <vt:lpstr>PowerPoint-presentatie</vt:lpstr>
      <vt:lpstr>Begrotingsformulier</vt:lpstr>
      <vt:lpstr>PowerPoint-presentatie</vt:lpstr>
      <vt:lpstr>Aandachtspunten inschrijving</vt:lpstr>
      <vt:lpstr>Vragen? 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Berendse, Ingrid</dc:creator>
  <cp:lastModifiedBy>Stoks, Mark</cp:lastModifiedBy>
  <cp:revision>417</cp:revision>
  <cp:lastPrinted>2021-12-09T11:14:52Z</cp:lastPrinted>
  <dcterms:created xsi:type="dcterms:W3CDTF">2017-02-27T13:28:55Z</dcterms:created>
  <dcterms:modified xsi:type="dcterms:W3CDTF">2026-09-07T08:04:44Z</dcterms:modified>
</cp:coreProperties>
</file>