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388" r:id="rId4"/>
    <p:sldId id="406" r:id="rId5"/>
    <p:sldId id="366" r:id="rId6"/>
    <p:sldId id="394" r:id="rId7"/>
    <p:sldId id="407" r:id="rId8"/>
    <p:sldId id="408" r:id="rId9"/>
    <p:sldId id="310" r:id="rId10"/>
    <p:sldId id="313" r:id="rId11"/>
    <p:sldId id="398" r:id="rId12"/>
    <p:sldId id="403" r:id="rId13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D594AB0-0417-4F5C-8EE2-CD3E7537E4EA}" v="1153" dt="2025-02-04T13:43:13.886"/>
    <p1510:client id="{18B51A9F-3DCD-EBA4-58D9-DE17602F4779}" v="86" dt="2025-02-05T14:02:19.623"/>
    <p1510:client id="{3325A3B3-2025-EEB6-21A6-84517AEADC67}" v="51" dt="2025-02-05T13:50:11.602"/>
    <p1510:client id="{97A34831-B252-691C-61D4-8734D01FA1ED}" v="4" dt="2025-02-05T13:39:16.33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Stijl, licht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9" d="100"/>
          <a:sy n="79" d="100"/>
        </p:scale>
        <p:origin x="85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9F55AB1-C57C-44FC-9AFE-3F0E2F79C73C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DE0ECF02-B40A-4EC5-A779-6E1C04E868C6}">
      <dgm:prSet custT="1"/>
      <dgm:spPr>
        <a:solidFill>
          <a:srgbClr val="FFC000"/>
        </a:solidFill>
      </dgm:spPr>
      <dgm:t>
        <a:bodyPr/>
        <a:lstStyle/>
        <a:p>
          <a:pPr rtl="0"/>
          <a:r>
            <a:rPr lang="nl-NL" sz="4000" dirty="0"/>
            <a:t>	    Afschaling</a:t>
          </a:r>
          <a:r>
            <a:rPr lang="nl-NL" sz="4000" dirty="0">
              <a:latin typeface="Calibri Light" panose="020F0302020204030204"/>
            </a:rPr>
            <a:t> </a:t>
          </a:r>
          <a:r>
            <a:rPr lang="nl-NL" sz="4000" dirty="0"/>
            <a:t>stimuleren door? </a:t>
          </a:r>
          <a:endParaRPr lang="en-US" sz="4000" dirty="0"/>
        </a:p>
      </dgm:t>
    </dgm:pt>
    <dgm:pt modelId="{72DB202F-9F49-445D-8FBC-14DBEAEC2BE6}" type="parTrans" cxnId="{363F2729-EB4A-47BF-A20C-5EB9464BC11E}">
      <dgm:prSet/>
      <dgm:spPr/>
      <dgm:t>
        <a:bodyPr/>
        <a:lstStyle/>
        <a:p>
          <a:endParaRPr lang="en-US"/>
        </a:p>
      </dgm:t>
    </dgm:pt>
    <dgm:pt modelId="{0D889437-3B7F-480C-B2BE-5E6FF1215CB1}" type="sibTrans" cxnId="{363F2729-EB4A-47BF-A20C-5EB9464BC11E}">
      <dgm:prSet/>
      <dgm:spPr/>
      <dgm:t>
        <a:bodyPr/>
        <a:lstStyle/>
        <a:p>
          <a:endParaRPr lang="en-US"/>
        </a:p>
      </dgm:t>
    </dgm:pt>
    <dgm:pt modelId="{71F67E52-5251-4B7B-8926-27FA36341B0A}">
      <dgm:prSet custT="1"/>
      <dgm:spPr/>
      <dgm:t>
        <a:bodyPr/>
        <a:lstStyle/>
        <a:p>
          <a:pPr rtl="0"/>
          <a:r>
            <a:rPr lang="nl-NL" sz="1800" dirty="0"/>
            <a:t>Stelling 1 : Door de verplichting op te leggen om meerdere</a:t>
          </a:r>
          <a:r>
            <a:rPr lang="nl-NL" sz="1800" dirty="0">
              <a:solidFill>
                <a:srgbClr val="FF0000"/>
              </a:solidFill>
            </a:rPr>
            <a:t> </a:t>
          </a:r>
          <a:r>
            <a:rPr lang="nl-NL" sz="1800" dirty="0">
              <a:solidFill>
                <a:srgbClr val="FF0000"/>
              </a:solidFill>
              <a:latin typeface="Calibri Light" panose="020F0302020204030204"/>
            </a:rPr>
            <a:t>(of alle)</a:t>
          </a:r>
          <a:r>
            <a:rPr lang="nl-NL" sz="1800" dirty="0">
              <a:latin typeface="Calibri Light" panose="020F0302020204030204"/>
            </a:rPr>
            <a:t> </a:t>
          </a:r>
          <a:r>
            <a:rPr lang="nl-NL" sz="1800" b="1" dirty="0">
              <a:latin typeface="Calibri Light" panose="020F0302020204030204"/>
            </a:rPr>
            <a:t>producten</a:t>
          </a:r>
          <a:r>
            <a:rPr lang="nl-NL" sz="1800" dirty="0"/>
            <a:t> te kunnen leveren (interne keten), b.v. de aansluitende producten</a:t>
          </a:r>
          <a:endParaRPr lang="en-US" sz="1800" dirty="0"/>
        </a:p>
      </dgm:t>
    </dgm:pt>
    <dgm:pt modelId="{80044121-B899-4008-8F63-F9C8FE99FFDA}" type="sibTrans" cxnId="{D7B0511A-49E0-42EE-81CA-BAEBDA156479}">
      <dgm:prSet/>
      <dgm:spPr/>
      <dgm:t>
        <a:bodyPr/>
        <a:lstStyle/>
        <a:p>
          <a:endParaRPr lang="en-US"/>
        </a:p>
      </dgm:t>
    </dgm:pt>
    <dgm:pt modelId="{8ABEB037-189A-49E9-8801-E2F413513E0C}" type="parTrans" cxnId="{D7B0511A-49E0-42EE-81CA-BAEBDA156479}">
      <dgm:prSet/>
      <dgm:spPr/>
      <dgm:t>
        <a:bodyPr/>
        <a:lstStyle/>
        <a:p>
          <a:endParaRPr lang="en-US"/>
        </a:p>
      </dgm:t>
    </dgm:pt>
    <dgm:pt modelId="{C7A5F4AB-8062-4D31-AA63-CA4BEEEA025D}">
      <dgm:prSet custT="1"/>
      <dgm:spPr/>
      <dgm:t>
        <a:bodyPr/>
        <a:lstStyle/>
        <a:p>
          <a:r>
            <a:rPr lang="nl-NL" sz="1800" dirty="0"/>
            <a:t>Stelling 2: Door samenwerkingsafspraken tussen aanbieders te verplichten (externe keten), b.v. de aansluitende producten</a:t>
          </a:r>
          <a:endParaRPr lang="en-US" sz="1800" dirty="0"/>
        </a:p>
      </dgm:t>
    </dgm:pt>
    <dgm:pt modelId="{C3978BE0-5E04-4216-AFEA-AE70E41984EB}" type="sibTrans" cxnId="{784E7F82-C91F-4BC5-9383-606D2A489843}">
      <dgm:prSet/>
      <dgm:spPr/>
      <dgm:t>
        <a:bodyPr/>
        <a:lstStyle/>
        <a:p>
          <a:endParaRPr lang="en-US"/>
        </a:p>
      </dgm:t>
    </dgm:pt>
    <dgm:pt modelId="{646217B7-9CB0-4612-9E8D-7A361B0A8FA4}" type="parTrans" cxnId="{784E7F82-C91F-4BC5-9383-606D2A489843}">
      <dgm:prSet/>
      <dgm:spPr/>
      <dgm:t>
        <a:bodyPr/>
        <a:lstStyle/>
        <a:p>
          <a:endParaRPr lang="en-US"/>
        </a:p>
      </dgm:t>
    </dgm:pt>
    <dgm:pt modelId="{25258EC0-B648-49DA-BB3B-F4427952F3EE}">
      <dgm:prSet custT="1"/>
      <dgm:spPr/>
      <dgm:t>
        <a:bodyPr/>
        <a:lstStyle/>
        <a:p>
          <a:r>
            <a:rPr lang="nl-NL" sz="1800" dirty="0"/>
            <a:t>Stelling 3: Door het prachtoverleg (of ander overleg) hiervoor te gebruiken (een knoop en geen keten)</a:t>
          </a:r>
          <a:endParaRPr lang="en-US" sz="1800" dirty="0"/>
        </a:p>
      </dgm:t>
    </dgm:pt>
    <dgm:pt modelId="{0294EEF7-D364-4072-9121-2B6462609C0B}" type="sibTrans" cxnId="{20678BC2-7EC1-401E-B959-E0CE19EA16AD}">
      <dgm:prSet/>
      <dgm:spPr/>
      <dgm:t>
        <a:bodyPr/>
        <a:lstStyle/>
        <a:p>
          <a:endParaRPr lang="en-US"/>
        </a:p>
      </dgm:t>
    </dgm:pt>
    <dgm:pt modelId="{932F2EB8-D82C-49C6-B53F-517D97D99B84}" type="parTrans" cxnId="{20678BC2-7EC1-401E-B959-E0CE19EA16AD}">
      <dgm:prSet/>
      <dgm:spPr/>
      <dgm:t>
        <a:bodyPr/>
        <a:lstStyle/>
        <a:p>
          <a:endParaRPr lang="en-US"/>
        </a:p>
      </dgm:t>
    </dgm:pt>
    <dgm:pt modelId="{A35AB82A-23D3-42CB-9B2C-8E97928D4431}">
      <dgm:prSet/>
      <dgm:spPr/>
      <dgm:t>
        <a:bodyPr/>
        <a:lstStyle/>
        <a:p>
          <a:endParaRPr lang="en-US" sz="1000" dirty="0"/>
        </a:p>
      </dgm:t>
    </dgm:pt>
    <dgm:pt modelId="{74D482A1-C1A0-4127-9B96-0804D40205F7}" type="sibTrans" cxnId="{A614DD06-5775-4E61-9E7F-17BEFDDB7CEB}">
      <dgm:prSet/>
      <dgm:spPr/>
      <dgm:t>
        <a:bodyPr/>
        <a:lstStyle/>
        <a:p>
          <a:endParaRPr lang="nl-NL"/>
        </a:p>
      </dgm:t>
    </dgm:pt>
    <dgm:pt modelId="{CFDBA37A-8CE9-46D0-9389-D1E014992E28}" type="parTrans" cxnId="{A614DD06-5775-4E61-9E7F-17BEFDDB7CEB}">
      <dgm:prSet/>
      <dgm:spPr/>
      <dgm:t>
        <a:bodyPr/>
        <a:lstStyle/>
        <a:p>
          <a:endParaRPr lang="nl-NL"/>
        </a:p>
      </dgm:t>
    </dgm:pt>
    <dgm:pt modelId="{F84BF863-07F5-4133-8ED5-72BD208C203A}">
      <dgm:prSet/>
      <dgm:spPr/>
      <dgm:t>
        <a:bodyPr/>
        <a:lstStyle/>
        <a:p>
          <a:endParaRPr lang="en-US" sz="1000" dirty="0"/>
        </a:p>
      </dgm:t>
    </dgm:pt>
    <dgm:pt modelId="{F09CF0C2-CE16-4B11-A203-C7FAFEDB2B05}" type="sibTrans" cxnId="{0D3E7BDD-9A50-4CD3-BD57-E26107026A06}">
      <dgm:prSet/>
      <dgm:spPr/>
      <dgm:t>
        <a:bodyPr/>
        <a:lstStyle/>
        <a:p>
          <a:endParaRPr lang="nl-NL"/>
        </a:p>
      </dgm:t>
    </dgm:pt>
    <dgm:pt modelId="{ACC7CCCE-B72B-40A2-A978-C7A8104DB0FA}" type="parTrans" cxnId="{0D3E7BDD-9A50-4CD3-BD57-E26107026A06}">
      <dgm:prSet/>
      <dgm:spPr/>
      <dgm:t>
        <a:bodyPr/>
        <a:lstStyle/>
        <a:p>
          <a:endParaRPr lang="nl-NL"/>
        </a:p>
      </dgm:t>
    </dgm:pt>
    <dgm:pt modelId="{3C68ABEB-A66F-404B-ABF6-B6CC91E87D5B}">
      <dgm:prSet/>
      <dgm:spPr/>
      <dgm:t>
        <a:bodyPr/>
        <a:lstStyle/>
        <a:p>
          <a:endParaRPr lang="en-US" sz="1000" dirty="0"/>
        </a:p>
      </dgm:t>
    </dgm:pt>
    <dgm:pt modelId="{A8C9D6F4-ADD8-4354-9630-9886BF8E47E8}" type="sibTrans" cxnId="{064EDFFA-08AB-4241-8EBC-7AACA84257B1}">
      <dgm:prSet/>
      <dgm:spPr/>
      <dgm:t>
        <a:bodyPr/>
        <a:lstStyle/>
        <a:p>
          <a:endParaRPr lang="nl-NL"/>
        </a:p>
      </dgm:t>
    </dgm:pt>
    <dgm:pt modelId="{97618010-C8E5-41FA-950A-6E4A48423B97}" type="parTrans" cxnId="{064EDFFA-08AB-4241-8EBC-7AACA84257B1}">
      <dgm:prSet/>
      <dgm:spPr/>
      <dgm:t>
        <a:bodyPr/>
        <a:lstStyle/>
        <a:p>
          <a:endParaRPr lang="nl-NL"/>
        </a:p>
      </dgm:t>
    </dgm:pt>
    <dgm:pt modelId="{10638670-A64D-479D-AC2B-C68A375E82D3}">
      <dgm:prSet custT="1"/>
      <dgm:spPr/>
      <dgm:t>
        <a:bodyPr/>
        <a:lstStyle/>
        <a:p>
          <a:endParaRPr lang="en-US" sz="1400" dirty="0"/>
        </a:p>
      </dgm:t>
    </dgm:pt>
    <dgm:pt modelId="{EBB15D98-CF15-4B36-9056-ED6548D9DAB5}" type="parTrans" cxnId="{9B879575-754C-4D77-B2AE-36B9C5E2AE82}">
      <dgm:prSet/>
      <dgm:spPr/>
      <dgm:t>
        <a:bodyPr/>
        <a:lstStyle/>
        <a:p>
          <a:endParaRPr lang="nl-NL"/>
        </a:p>
      </dgm:t>
    </dgm:pt>
    <dgm:pt modelId="{2457335D-A583-4D99-B802-0067296FBD11}" type="sibTrans" cxnId="{9B879575-754C-4D77-B2AE-36B9C5E2AE82}">
      <dgm:prSet/>
      <dgm:spPr/>
      <dgm:t>
        <a:bodyPr/>
        <a:lstStyle/>
        <a:p>
          <a:endParaRPr lang="nl-NL"/>
        </a:p>
      </dgm:t>
    </dgm:pt>
    <dgm:pt modelId="{01CCB3E3-1AC7-4359-BB5B-49836D0AA37B}">
      <dgm:prSet custT="1"/>
      <dgm:spPr/>
      <dgm:t>
        <a:bodyPr/>
        <a:lstStyle/>
        <a:p>
          <a:endParaRPr lang="en-US" sz="1400" dirty="0"/>
        </a:p>
      </dgm:t>
    </dgm:pt>
    <dgm:pt modelId="{7F083AED-86DB-41AC-BD84-76336953496D}" type="parTrans" cxnId="{D214217D-FF31-46B2-80B9-18CE02DB5561}">
      <dgm:prSet/>
      <dgm:spPr/>
      <dgm:t>
        <a:bodyPr/>
        <a:lstStyle/>
        <a:p>
          <a:endParaRPr lang="nl-NL"/>
        </a:p>
      </dgm:t>
    </dgm:pt>
    <dgm:pt modelId="{08D0042B-7E88-4E13-9C4C-94A0DF1E4C1B}" type="sibTrans" cxnId="{D214217D-FF31-46B2-80B9-18CE02DB5561}">
      <dgm:prSet/>
      <dgm:spPr/>
      <dgm:t>
        <a:bodyPr/>
        <a:lstStyle/>
        <a:p>
          <a:endParaRPr lang="nl-NL"/>
        </a:p>
      </dgm:t>
    </dgm:pt>
    <dgm:pt modelId="{2C1E8A80-758B-4821-BFC5-C13F8A21DEE4}" type="pres">
      <dgm:prSet presAssocID="{89F55AB1-C57C-44FC-9AFE-3F0E2F79C73C}" presName="linear" presStyleCnt="0">
        <dgm:presLayoutVars>
          <dgm:animLvl val="lvl"/>
          <dgm:resizeHandles val="exact"/>
        </dgm:presLayoutVars>
      </dgm:prSet>
      <dgm:spPr/>
    </dgm:pt>
    <dgm:pt modelId="{F56E8A4D-D6D8-4EBE-9ED3-B802D7CF0A94}" type="pres">
      <dgm:prSet presAssocID="{DE0ECF02-B40A-4EC5-A779-6E1C04E868C6}" presName="parentText" presStyleLbl="node1" presStyleIdx="0" presStyleCnt="1" custScaleY="127198" custLinFactNeighborX="-782" custLinFactNeighborY="-88848">
        <dgm:presLayoutVars>
          <dgm:chMax val="0"/>
          <dgm:bulletEnabled val="1"/>
        </dgm:presLayoutVars>
      </dgm:prSet>
      <dgm:spPr/>
    </dgm:pt>
    <dgm:pt modelId="{A7B40735-7D79-498B-AB68-DEDDC0294FEC}" type="pres">
      <dgm:prSet presAssocID="{DE0ECF02-B40A-4EC5-A779-6E1C04E868C6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A614DD06-5775-4E61-9E7F-17BEFDDB7CEB}" srcId="{DE0ECF02-B40A-4EC5-A779-6E1C04E868C6}" destId="{A35AB82A-23D3-42CB-9B2C-8E97928D4431}" srcOrd="5" destOrd="0" parTransId="{CFDBA37A-8CE9-46D0-9389-D1E014992E28}" sibTransId="{74D482A1-C1A0-4127-9B96-0804D40205F7}"/>
    <dgm:cxn modelId="{D7B0511A-49E0-42EE-81CA-BAEBDA156479}" srcId="{DE0ECF02-B40A-4EC5-A779-6E1C04E868C6}" destId="{71F67E52-5251-4B7B-8926-27FA36341B0A}" srcOrd="0" destOrd="0" parTransId="{8ABEB037-189A-49E9-8801-E2F413513E0C}" sibTransId="{80044121-B899-4008-8F63-F9C8FE99FFDA}"/>
    <dgm:cxn modelId="{D920BA22-1859-4324-AB24-84C96C69AE08}" type="presOf" srcId="{89F55AB1-C57C-44FC-9AFE-3F0E2F79C73C}" destId="{2C1E8A80-758B-4821-BFC5-C13F8A21DEE4}" srcOrd="0" destOrd="0" presId="urn:microsoft.com/office/officeart/2005/8/layout/vList2"/>
    <dgm:cxn modelId="{363F2729-EB4A-47BF-A20C-5EB9464BC11E}" srcId="{89F55AB1-C57C-44FC-9AFE-3F0E2F79C73C}" destId="{DE0ECF02-B40A-4EC5-A779-6E1C04E868C6}" srcOrd="0" destOrd="0" parTransId="{72DB202F-9F49-445D-8FBC-14DBEAEC2BE6}" sibTransId="{0D889437-3B7F-480C-B2BE-5E6FF1215CB1}"/>
    <dgm:cxn modelId="{8871D432-CB8F-4C46-8D33-5EC2092CFA9C}" type="presOf" srcId="{01CCB3E3-1AC7-4359-BB5B-49836D0AA37B}" destId="{A7B40735-7D79-498B-AB68-DEDDC0294FEC}" srcOrd="0" destOrd="3" presId="urn:microsoft.com/office/officeart/2005/8/layout/vList2"/>
    <dgm:cxn modelId="{D93CD566-1F0E-4827-AE81-40A6787CA0A7}" type="presOf" srcId="{10638670-A64D-479D-AC2B-C68A375E82D3}" destId="{A7B40735-7D79-498B-AB68-DEDDC0294FEC}" srcOrd="0" destOrd="1" presId="urn:microsoft.com/office/officeart/2005/8/layout/vList2"/>
    <dgm:cxn modelId="{4600A24B-49A3-4C1C-8F48-F450ECC8BB5B}" type="presOf" srcId="{A35AB82A-23D3-42CB-9B2C-8E97928D4431}" destId="{A7B40735-7D79-498B-AB68-DEDDC0294FEC}" srcOrd="0" destOrd="5" presId="urn:microsoft.com/office/officeart/2005/8/layout/vList2"/>
    <dgm:cxn modelId="{3EE3E56F-71CE-4D70-9F6E-A06FD2F3DA58}" type="presOf" srcId="{C7A5F4AB-8062-4D31-AA63-CA4BEEEA025D}" destId="{A7B40735-7D79-498B-AB68-DEDDC0294FEC}" srcOrd="0" destOrd="2" presId="urn:microsoft.com/office/officeart/2005/8/layout/vList2"/>
    <dgm:cxn modelId="{9B879575-754C-4D77-B2AE-36B9C5E2AE82}" srcId="{DE0ECF02-B40A-4EC5-A779-6E1C04E868C6}" destId="{10638670-A64D-479D-AC2B-C68A375E82D3}" srcOrd="1" destOrd="0" parTransId="{EBB15D98-CF15-4B36-9056-ED6548D9DAB5}" sibTransId="{2457335D-A583-4D99-B802-0067296FBD11}"/>
    <dgm:cxn modelId="{84633B56-B027-40BB-ADBD-618A8ED59E4A}" type="presOf" srcId="{F84BF863-07F5-4133-8ED5-72BD208C203A}" destId="{A7B40735-7D79-498B-AB68-DEDDC0294FEC}" srcOrd="0" destOrd="6" presId="urn:microsoft.com/office/officeart/2005/8/layout/vList2"/>
    <dgm:cxn modelId="{ADA91E57-D72B-4402-A3A7-640242984843}" type="presOf" srcId="{25258EC0-B648-49DA-BB3B-F4427952F3EE}" destId="{A7B40735-7D79-498B-AB68-DEDDC0294FEC}" srcOrd="0" destOrd="4" presId="urn:microsoft.com/office/officeart/2005/8/layout/vList2"/>
    <dgm:cxn modelId="{A1B02578-1286-464F-B748-E8D50B92BAB6}" type="presOf" srcId="{71F67E52-5251-4B7B-8926-27FA36341B0A}" destId="{A7B40735-7D79-498B-AB68-DEDDC0294FEC}" srcOrd="0" destOrd="0" presId="urn:microsoft.com/office/officeart/2005/8/layout/vList2"/>
    <dgm:cxn modelId="{D214217D-FF31-46B2-80B9-18CE02DB5561}" srcId="{DE0ECF02-B40A-4EC5-A779-6E1C04E868C6}" destId="{01CCB3E3-1AC7-4359-BB5B-49836D0AA37B}" srcOrd="3" destOrd="0" parTransId="{7F083AED-86DB-41AC-BD84-76336953496D}" sibTransId="{08D0042B-7E88-4E13-9C4C-94A0DF1E4C1B}"/>
    <dgm:cxn modelId="{784E7F82-C91F-4BC5-9383-606D2A489843}" srcId="{DE0ECF02-B40A-4EC5-A779-6E1C04E868C6}" destId="{C7A5F4AB-8062-4D31-AA63-CA4BEEEA025D}" srcOrd="2" destOrd="0" parTransId="{646217B7-9CB0-4612-9E8D-7A361B0A8FA4}" sibTransId="{C3978BE0-5E04-4216-AFEA-AE70E41984EB}"/>
    <dgm:cxn modelId="{20678BC2-7EC1-401E-B959-E0CE19EA16AD}" srcId="{DE0ECF02-B40A-4EC5-A779-6E1C04E868C6}" destId="{25258EC0-B648-49DA-BB3B-F4427952F3EE}" srcOrd="4" destOrd="0" parTransId="{932F2EB8-D82C-49C6-B53F-517D97D99B84}" sibTransId="{0294EEF7-D364-4072-9121-2B6462609C0B}"/>
    <dgm:cxn modelId="{FBBDC3CB-470C-414E-9BBC-2CB32A37A385}" type="presOf" srcId="{DE0ECF02-B40A-4EC5-A779-6E1C04E868C6}" destId="{F56E8A4D-D6D8-4EBE-9ED3-B802D7CF0A94}" srcOrd="0" destOrd="0" presId="urn:microsoft.com/office/officeart/2005/8/layout/vList2"/>
    <dgm:cxn modelId="{6FD3E8D4-9513-485D-8F29-8F50143A4208}" type="presOf" srcId="{3C68ABEB-A66F-404B-ABF6-B6CC91E87D5B}" destId="{A7B40735-7D79-498B-AB68-DEDDC0294FEC}" srcOrd="0" destOrd="7" presId="urn:microsoft.com/office/officeart/2005/8/layout/vList2"/>
    <dgm:cxn modelId="{0D3E7BDD-9A50-4CD3-BD57-E26107026A06}" srcId="{DE0ECF02-B40A-4EC5-A779-6E1C04E868C6}" destId="{F84BF863-07F5-4133-8ED5-72BD208C203A}" srcOrd="6" destOrd="0" parTransId="{ACC7CCCE-B72B-40A2-A978-C7A8104DB0FA}" sibTransId="{F09CF0C2-CE16-4B11-A203-C7FAFEDB2B05}"/>
    <dgm:cxn modelId="{064EDFFA-08AB-4241-8EBC-7AACA84257B1}" srcId="{DE0ECF02-B40A-4EC5-A779-6E1C04E868C6}" destId="{3C68ABEB-A66F-404B-ABF6-B6CC91E87D5B}" srcOrd="7" destOrd="0" parTransId="{97618010-C8E5-41FA-950A-6E4A48423B97}" sibTransId="{A8C9D6F4-ADD8-4354-9630-9886BF8E47E8}"/>
    <dgm:cxn modelId="{DB71C5B7-17B6-4A04-AD12-CE5B912AC349}" type="presParOf" srcId="{2C1E8A80-758B-4821-BFC5-C13F8A21DEE4}" destId="{F56E8A4D-D6D8-4EBE-9ED3-B802D7CF0A94}" srcOrd="0" destOrd="0" presId="urn:microsoft.com/office/officeart/2005/8/layout/vList2"/>
    <dgm:cxn modelId="{1AC363A2-C2AB-4771-8F2A-3E61ACFA2328}" type="presParOf" srcId="{2C1E8A80-758B-4821-BFC5-C13F8A21DEE4}" destId="{A7B40735-7D79-498B-AB68-DEDDC0294FEC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9F55AB1-C57C-44FC-9AFE-3F0E2F79C73C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71F67E52-5251-4B7B-8926-27FA36341B0A}">
      <dgm:prSet custT="1"/>
      <dgm:spPr/>
      <dgm:t>
        <a:bodyPr/>
        <a:lstStyle/>
        <a:p>
          <a:r>
            <a:rPr lang="nl-NL" sz="1400" dirty="0"/>
            <a:t>			           </a:t>
          </a:r>
          <a:r>
            <a:rPr lang="nl-NL" sz="4000" dirty="0"/>
            <a:t>Ontwikkeling</a:t>
          </a:r>
          <a:endParaRPr lang="en-US" sz="4000" dirty="0"/>
        </a:p>
      </dgm:t>
    </dgm:pt>
    <dgm:pt modelId="{8ABEB037-189A-49E9-8801-E2F413513E0C}" type="parTrans" cxnId="{D7B0511A-49E0-42EE-81CA-BAEBDA156479}">
      <dgm:prSet/>
      <dgm:spPr/>
      <dgm:t>
        <a:bodyPr/>
        <a:lstStyle/>
        <a:p>
          <a:endParaRPr lang="en-US"/>
        </a:p>
      </dgm:t>
    </dgm:pt>
    <dgm:pt modelId="{80044121-B899-4008-8F63-F9C8FE99FFDA}" type="sibTrans" cxnId="{D7B0511A-49E0-42EE-81CA-BAEBDA156479}">
      <dgm:prSet/>
      <dgm:spPr/>
      <dgm:t>
        <a:bodyPr/>
        <a:lstStyle/>
        <a:p>
          <a:endParaRPr lang="en-US"/>
        </a:p>
      </dgm:t>
    </dgm:pt>
    <dgm:pt modelId="{C7A5F4AB-8062-4D31-AA63-CA4BEEEA025D}">
      <dgm:prSet custT="1"/>
      <dgm:spPr/>
      <dgm:t>
        <a:bodyPr/>
        <a:lstStyle/>
        <a:p>
          <a:endParaRPr lang="en-US" sz="1400" dirty="0"/>
        </a:p>
      </dgm:t>
    </dgm:pt>
    <dgm:pt modelId="{646217B7-9CB0-4612-9E8D-7A361B0A8FA4}" type="parTrans" cxnId="{784E7F82-C91F-4BC5-9383-606D2A489843}">
      <dgm:prSet/>
      <dgm:spPr/>
      <dgm:t>
        <a:bodyPr/>
        <a:lstStyle/>
        <a:p>
          <a:endParaRPr lang="en-US"/>
        </a:p>
      </dgm:t>
    </dgm:pt>
    <dgm:pt modelId="{C3978BE0-5E04-4216-AFEA-AE70E41984EB}" type="sibTrans" cxnId="{784E7F82-C91F-4BC5-9383-606D2A489843}">
      <dgm:prSet/>
      <dgm:spPr/>
      <dgm:t>
        <a:bodyPr/>
        <a:lstStyle/>
        <a:p>
          <a:endParaRPr lang="en-US"/>
        </a:p>
      </dgm:t>
    </dgm:pt>
    <dgm:pt modelId="{E19EBA54-6B5A-480A-B13E-FB061C346FB7}">
      <dgm:prSet custT="1"/>
      <dgm:spPr>
        <a:noFill/>
      </dgm:spPr>
      <dgm:t>
        <a:bodyPr/>
        <a:lstStyle/>
        <a:p>
          <a:r>
            <a:rPr lang="nl-NL" sz="1400" dirty="0"/>
            <a:t>De regio zou willen door ontwikkelen door op termijn de aansluiting te zoeken bij de reguliere Participatie en Dagbesteding- en Begeleidingsproducten.  Dit betekent dat:</a:t>
          </a:r>
          <a:endParaRPr lang="en-US" sz="1400" dirty="0"/>
        </a:p>
      </dgm:t>
    </dgm:pt>
    <dgm:pt modelId="{A3748A06-1FB1-4208-AFF2-5577F3A73A30}" type="parTrans" cxnId="{85976838-39E2-48E5-895E-5F5D1E093E4C}">
      <dgm:prSet/>
      <dgm:spPr/>
      <dgm:t>
        <a:bodyPr/>
        <a:lstStyle/>
        <a:p>
          <a:endParaRPr lang="en-US"/>
        </a:p>
      </dgm:t>
    </dgm:pt>
    <dgm:pt modelId="{9E4F5D45-D5FA-4D81-AA50-7391319139D5}" type="sibTrans" cxnId="{85976838-39E2-48E5-895E-5F5D1E093E4C}">
      <dgm:prSet/>
      <dgm:spPr/>
      <dgm:t>
        <a:bodyPr/>
        <a:lstStyle/>
        <a:p>
          <a:endParaRPr lang="en-US"/>
        </a:p>
      </dgm:t>
    </dgm:pt>
    <dgm:pt modelId="{B74504D8-B453-4966-B9A9-D4F4300FEC40}">
      <dgm:prSet custT="1"/>
      <dgm:spPr/>
      <dgm:t>
        <a:bodyPr/>
        <a:lstStyle/>
        <a:p>
          <a:pPr algn="l"/>
          <a:endParaRPr lang="en-US" sz="1800" dirty="0"/>
        </a:p>
      </dgm:t>
    </dgm:pt>
    <dgm:pt modelId="{275220F0-7991-4142-9C78-7E291B462426}" type="parTrans" cxnId="{F94A60E2-635B-4D94-99CC-26C766C6739E}">
      <dgm:prSet/>
      <dgm:spPr/>
      <dgm:t>
        <a:bodyPr/>
        <a:lstStyle/>
        <a:p>
          <a:endParaRPr lang="en-US"/>
        </a:p>
      </dgm:t>
    </dgm:pt>
    <dgm:pt modelId="{990278EA-22D7-4B42-A264-24350D02296C}" type="sibTrans" cxnId="{F94A60E2-635B-4D94-99CC-26C766C6739E}">
      <dgm:prSet/>
      <dgm:spPr/>
      <dgm:t>
        <a:bodyPr/>
        <a:lstStyle/>
        <a:p>
          <a:endParaRPr lang="en-US"/>
        </a:p>
      </dgm:t>
    </dgm:pt>
    <dgm:pt modelId="{9652C634-EB40-45A3-9751-4789AB6CB8DF}">
      <dgm:prSet custT="1"/>
      <dgm:spPr/>
      <dgm:t>
        <a:bodyPr/>
        <a:lstStyle/>
        <a:p>
          <a:pPr algn="l"/>
          <a:r>
            <a:rPr lang="nl-NL" sz="1800" dirty="0"/>
            <a:t>De regio is van mening dat de inzet van zorgtechnologie toepasbaar is, mits er niet getornd wordt aan de kwaliteits- en veiligheidseisen.</a:t>
          </a:r>
          <a:endParaRPr lang="en-US" sz="1000" dirty="0"/>
        </a:p>
      </dgm:t>
    </dgm:pt>
    <dgm:pt modelId="{C705EB5B-65E7-4DFA-AA53-8DC96716B5B6}" type="parTrans" cxnId="{A73DFF39-1D55-4080-8959-1D2E3497C32D}">
      <dgm:prSet/>
      <dgm:spPr/>
      <dgm:t>
        <a:bodyPr/>
        <a:lstStyle/>
        <a:p>
          <a:endParaRPr lang="en-US"/>
        </a:p>
      </dgm:t>
    </dgm:pt>
    <dgm:pt modelId="{BEED4C05-B5C8-40C3-A322-63F6356588D9}" type="sibTrans" cxnId="{A73DFF39-1D55-4080-8959-1D2E3497C32D}">
      <dgm:prSet/>
      <dgm:spPr/>
      <dgm:t>
        <a:bodyPr/>
        <a:lstStyle/>
        <a:p>
          <a:endParaRPr lang="en-US"/>
        </a:p>
      </dgm:t>
    </dgm:pt>
    <dgm:pt modelId="{3C68ABEB-A66F-404B-ABF6-B6CC91E87D5B}">
      <dgm:prSet/>
      <dgm:spPr/>
      <dgm:t>
        <a:bodyPr/>
        <a:lstStyle/>
        <a:p>
          <a:endParaRPr lang="en-US" sz="1000" dirty="0"/>
        </a:p>
      </dgm:t>
    </dgm:pt>
    <dgm:pt modelId="{97618010-C8E5-41FA-950A-6E4A48423B97}" type="parTrans" cxnId="{064EDFFA-08AB-4241-8EBC-7AACA84257B1}">
      <dgm:prSet/>
      <dgm:spPr/>
      <dgm:t>
        <a:bodyPr/>
        <a:lstStyle/>
        <a:p>
          <a:endParaRPr lang="nl-NL"/>
        </a:p>
      </dgm:t>
    </dgm:pt>
    <dgm:pt modelId="{A8C9D6F4-ADD8-4354-9630-9886BF8E47E8}" type="sibTrans" cxnId="{064EDFFA-08AB-4241-8EBC-7AACA84257B1}">
      <dgm:prSet/>
      <dgm:spPr/>
      <dgm:t>
        <a:bodyPr/>
        <a:lstStyle/>
        <a:p>
          <a:endParaRPr lang="nl-NL"/>
        </a:p>
      </dgm:t>
    </dgm:pt>
    <dgm:pt modelId="{A35AB82A-23D3-42CB-9B2C-8E97928D4431}">
      <dgm:prSet/>
      <dgm:spPr/>
      <dgm:t>
        <a:bodyPr/>
        <a:lstStyle/>
        <a:p>
          <a:endParaRPr lang="en-US" sz="1000" dirty="0"/>
        </a:p>
      </dgm:t>
    </dgm:pt>
    <dgm:pt modelId="{CFDBA37A-8CE9-46D0-9389-D1E014992E28}" type="parTrans" cxnId="{A614DD06-5775-4E61-9E7F-17BEFDDB7CEB}">
      <dgm:prSet/>
      <dgm:spPr/>
      <dgm:t>
        <a:bodyPr/>
        <a:lstStyle/>
        <a:p>
          <a:endParaRPr lang="nl-NL"/>
        </a:p>
      </dgm:t>
    </dgm:pt>
    <dgm:pt modelId="{74D482A1-C1A0-4127-9B96-0804D40205F7}" type="sibTrans" cxnId="{A614DD06-5775-4E61-9E7F-17BEFDDB7CEB}">
      <dgm:prSet/>
      <dgm:spPr/>
      <dgm:t>
        <a:bodyPr/>
        <a:lstStyle/>
        <a:p>
          <a:endParaRPr lang="nl-NL"/>
        </a:p>
      </dgm:t>
    </dgm:pt>
    <dgm:pt modelId="{F84BF863-07F5-4133-8ED5-72BD208C203A}">
      <dgm:prSet/>
      <dgm:spPr/>
      <dgm:t>
        <a:bodyPr/>
        <a:lstStyle/>
        <a:p>
          <a:endParaRPr lang="en-US" sz="1000" dirty="0"/>
        </a:p>
      </dgm:t>
    </dgm:pt>
    <dgm:pt modelId="{ACC7CCCE-B72B-40A2-A978-C7A8104DB0FA}" type="parTrans" cxnId="{0D3E7BDD-9A50-4CD3-BD57-E26107026A06}">
      <dgm:prSet/>
      <dgm:spPr/>
      <dgm:t>
        <a:bodyPr/>
        <a:lstStyle/>
        <a:p>
          <a:endParaRPr lang="nl-NL"/>
        </a:p>
      </dgm:t>
    </dgm:pt>
    <dgm:pt modelId="{F09CF0C2-CE16-4B11-A203-C7FAFEDB2B05}" type="sibTrans" cxnId="{0D3E7BDD-9A50-4CD3-BD57-E26107026A06}">
      <dgm:prSet/>
      <dgm:spPr/>
      <dgm:t>
        <a:bodyPr/>
        <a:lstStyle/>
        <a:p>
          <a:endParaRPr lang="nl-NL"/>
        </a:p>
      </dgm:t>
    </dgm:pt>
    <dgm:pt modelId="{4EF22964-4F52-4A39-8849-460484ED6862}">
      <dgm:prSet custT="1"/>
      <dgm:spPr/>
      <dgm:t>
        <a:bodyPr/>
        <a:lstStyle/>
        <a:p>
          <a:pPr algn="l">
            <a:buNone/>
          </a:pPr>
          <a:r>
            <a:rPr lang="nl-NL" sz="1800" dirty="0"/>
            <a:t>Is dit een uitgangspunt waar u als aanbieders mee aan de slag kunt?</a:t>
          </a:r>
          <a:r>
            <a:rPr lang="nl-NL" sz="1000" dirty="0"/>
            <a:t>. </a:t>
          </a:r>
          <a:endParaRPr lang="en-US" sz="1000" dirty="0"/>
        </a:p>
      </dgm:t>
    </dgm:pt>
    <dgm:pt modelId="{E207184C-4C06-4BF1-AD32-EC80C97695F2}" type="parTrans" cxnId="{60A219CD-D29B-4730-A54A-F42919ADD566}">
      <dgm:prSet/>
      <dgm:spPr/>
      <dgm:t>
        <a:bodyPr/>
        <a:lstStyle/>
        <a:p>
          <a:endParaRPr lang="nl-NL"/>
        </a:p>
      </dgm:t>
    </dgm:pt>
    <dgm:pt modelId="{9366D013-021E-432A-A3DA-167B6BB47BAC}" type="sibTrans" cxnId="{60A219CD-D29B-4730-A54A-F42919ADD566}">
      <dgm:prSet/>
      <dgm:spPr/>
      <dgm:t>
        <a:bodyPr/>
        <a:lstStyle/>
        <a:p>
          <a:endParaRPr lang="nl-NL"/>
        </a:p>
      </dgm:t>
    </dgm:pt>
    <dgm:pt modelId="{5B64C850-71E2-46AE-B0CA-6D38515BEFB8}">
      <dgm:prSet custT="1"/>
      <dgm:spPr/>
      <dgm:t>
        <a:bodyPr/>
        <a:lstStyle/>
        <a:p>
          <a:pPr algn="l">
            <a:buNone/>
          </a:pPr>
          <a:endParaRPr lang="en-US" sz="1000" dirty="0"/>
        </a:p>
      </dgm:t>
    </dgm:pt>
    <dgm:pt modelId="{33982BE2-FACD-4879-98A3-F28AA9978832}" type="parTrans" cxnId="{30A62280-E8D2-4C89-A74D-10BF6AC820E0}">
      <dgm:prSet/>
      <dgm:spPr/>
      <dgm:t>
        <a:bodyPr/>
        <a:lstStyle/>
        <a:p>
          <a:endParaRPr lang="nl-NL"/>
        </a:p>
      </dgm:t>
    </dgm:pt>
    <dgm:pt modelId="{002908D8-CAC2-4F1B-BF0F-26D418292B11}" type="sibTrans" cxnId="{30A62280-E8D2-4C89-A74D-10BF6AC820E0}">
      <dgm:prSet/>
      <dgm:spPr/>
      <dgm:t>
        <a:bodyPr/>
        <a:lstStyle/>
        <a:p>
          <a:endParaRPr lang="nl-NL"/>
        </a:p>
      </dgm:t>
    </dgm:pt>
    <dgm:pt modelId="{3ABF792E-CCAE-43FB-BFA9-2AAF4C39E8E7}">
      <dgm:prSet custT="1"/>
      <dgm:spPr/>
      <dgm:t>
        <a:bodyPr/>
        <a:lstStyle/>
        <a:p>
          <a:pPr algn="l">
            <a:buNone/>
          </a:pPr>
          <a:endParaRPr lang="en-US" sz="1000" dirty="0"/>
        </a:p>
      </dgm:t>
    </dgm:pt>
    <dgm:pt modelId="{62173AF3-443E-4849-928E-7B7E126F36E5}" type="parTrans" cxnId="{E2E1AE38-645B-4A95-80F4-CAF461E0DCDC}">
      <dgm:prSet/>
      <dgm:spPr/>
      <dgm:t>
        <a:bodyPr/>
        <a:lstStyle/>
        <a:p>
          <a:endParaRPr lang="nl-NL"/>
        </a:p>
      </dgm:t>
    </dgm:pt>
    <dgm:pt modelId="{BE6F19F1-FDD0-4D38-9B64-06126F581730}" type="sibTrans" cxnId="{E2E1AE38-645B-4A95-80F4-CAF461E0DCDC}">
      <dgm:prSet/>
      <dgm:spPr/>
      <dgm:t>
        <a:bodyPr/>
        <a:lstStyle/>
        <a:p>
          <a:endParaRPr lang="nl-NL"/>
        </a:p>
      </dgm:t>
    </dgm:pt>
    <dgm:pt modelId="{897C864D-4402-49B9-8C25-DCEF6FC0118E}">
      <dgm:prSet custT="1"/>
      <dgm:spPr/>
      <dgm:t>
        <a:bodyPr/>
        <a:lstStyle/>
        <a:p>
          <a:pPr algn="l"/>
          <a:r>
            <a:rPr lang="nl-NL" sz="1800" dirty="0"/>
            <a:t>De regio vindt dat als een aantal aanbieders gezamenlijks iets ontwikkelen (op zorgtechnologie) dat deze ontwikkeling algemeen toegankelijk moet worden voor alle aanbieders, hoe kijkt u daar als aanbieder tegen aan? </a:t>
          </a:r>
          <a:endParaRPr lang="en-US" sz="1000" dirty="0"/>
        </a:p>
      </dgm:t>
    </dgm:pt>
    <dgm:pt modelId="{64C154A4-B73D-4AB3-9BFD-CA9CED615F60}" type="parTrans" cxnId="{9D6340F3-282F-4F20-A5D2-D362C74A7753}">
      <dgm:prSet/>
      <dgm:spPr/>
      <dgm:t>
        <a:bodyPr/>
        <a:lstStyle/>
        <a:p>
          <a:endParaRPr lang="nl-NL"/>
        </a:p>
      </dgm:t>
    </dgm:pt>
    <dgm:pt modelId="{CF9D7B4D-02F6-4D01-B0C6-0E93E8328257}" type="sibTrans" cxnId="{9D6340F3-282F-4F20-A5D2-D362C74A7753}">
      <dgm:prSet/>
      <dgm:spPr/>
      <dgm:t>
        <a:bodyPr/>
        <a:lstStyle/>
        <a:p>
          <a:endParaRPr lang="nl-NL"/>
        </a:p>
      </dgm:t>
    </dgm:pt>
    <dgm:pt modelId="{98BF7318-F2E4-4FBC-9D12-44415ABBA7FD}">
      <dgm:prSet custT="1"/>
      <dgm:spPr/>
      <dgm:t>
        <a:bodyPr/>
        <a:lstStyle/>
        <a:p>
          <a:pPr algn="l"/>
          <a:endParaRPr lang="en-US" sz="1000" dirty="0"/>
        </a:p>
      </dgm:t>
    </dgm:pt>
    <dgm:pt modelId="{1A2EDC52-2265-46DA-A507-A7D824989C12}" type="parTrans" cxnId="{DE8A962C-0C31-4574-8367-843342CE25FC}">
      <dgm:prSet/>
      <dgm:spPr/>
      <dgm:t>
        <a:bodyPr/>
        <a:lstStyle/>
        <a:p>
          <a:endParaRPr lang="nl-NL"/>
        </a:p>
      </dgm:t>
    </dgm:pt>
    <dgm:pt modelId="{9ECD10F8-954A-4655-A0BD-FAB758C4CA76}" type="sibTrans" cxnId="{DE8A962C-0C31-4574-8367-843342CE25FC}">
      <dgm:prSet/>
      <dgm:spPr/>
      <dgm:t>
        <a:bodyPr/>
        <a:lstStyle/>
        <a:p>
          <a:endParaRPr lang="nl-NL"/>
        </a:p>
      </dgm:t>
    </dgm:pt>
    <dgm:pt modelId="{2C1E8A80-758B-4821-BFC5-C13F8A21DEE4}" type="pres">
      <dgm:prSet presAssocID="{89F55AB1-C57C-44FC-9AFE-3F0E2F79C73C}" presName="linear" presStyleCnt="0">
        <dgm:presLayoutVars>
          <dgm:animLvl val="lvl"/>
          <dgm:resizeHandles val="exact"/>
        </dgm:presLayoutVars>
      </dgm:prSet>
      <dgm:spPr/>
    </dgm:pt>
    <dgm:pt modelId="{453AB8E1-5BDD-451D-92AB-21ED985364B2}" type="pres">
      <dgm:prSet presAssocID="{71F67E52-5251-4B7B-8926-27FA36341B0A}" presName="parentText" presStyleLbl="node1" presStyleIdx="0" presStyleCnt="2" custScaleY="189958">
        <dgm:presLayoutVars>
          <dgm:chMax val="0"/>
          <dgm:bulletEnabled val="1"/>
        </dgm:presLayoutVars>
      </dgm:prSet>
      <dgm:spPr/>
    </dgm:pt>
    <dgm:pt modelId="{C59E61C0-4CED-4F35-8CFE-0E0D7CC5EEFE}" type="pres">
      <dgm:prSet presAssocID="{71F67E52-5251-4B7B-8926-27FA36341B0A}" presName="childText" presStyleLbl="revTx" presStyleIdx="0" presStyleCnt="2">
        <dgm:presLayoutVars>
          <dgm:bulletEnabled val="1"/>
        </dgm:presLayoutVars>
      </dgm:prSet>
      <dgm:spPr/>
    </dgm:pt>
    <dgm:pt modelId="{5A5441F6-448C-431B-AD62-A21CC5DF6F49}" type="pres">
      <dgm:prSet presAssocID="{E19EBA54-6B5A-480A-B13E-FB061C346FB7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FC0F792B-8447-4712-B5AB-284239B3966B}" type="pres">
      <dgm:prSet presAssocID="{E19EBA54-6B5A-480A-B13E-FB061C346FB7}" presName="childText" presStyleLbl="revTx" presStyleIdx="1" presStyleCnt="2" custScaleY="173006" custLinFactY="-4723" custLinFactNeighborX="782" custLinFactNeighborY="-100000">
        <dgm:presLayoutVars>
          <dgm:bulletEnabled val="1"/>
        </dgm:presLayoutVars>
      </dgm:prSet>
      <dgm:spPr/>
    </dgm:pt>
  </dgm:ptLst>
  <dgm:cxnLst>
    <dgm:cxn modelId="{92076806-6C07-411F-9483-D9628E36EB2F}" type="presOf" srcId="{4EF22964-4F52-4A39-8849-460484ED6862}" destId="{FC0F792B-8447-4712-B5AB-284239B3966B}" srcOrd="0" destOrd="6" presId="urn:microsoft.com/office/officeart/2005/8/layout/vList2"/>
    <dgm:cxn modelId="{A614DD06-5775-4E61-9E7F-17BEFDDB7CEB}" srcId="{71F67E52-5251-4B7B-8926-27FA36341B0A}" destId="{A35AB82A-23D3-42CB-9B2C-8E97928D4431}" srcOrd="1" destOrd="0" parTransId="{CFDBA37A-8CE9-46D0-9389-D1E014992E28}" sibTransId="{74D482A1-C1A0-4127-9B96-0804D40205F7}"/>
    <dgm:cxn modelId="{69AC8716-EA24-4DF1-92B8-D2D76F9F92E0}" type="presOf" srcId="{71F67E52-5251-4B7B-8926-27FA36341B0A}" destId="{453AB8E1-5BDD-451D-92AB-21ED985364B2}" srcOrd="0" destOrd="0" presId="urn:microsoft.com/office/officeart/2005/8/layout/vList2"/>
    <dgm:cxn modelId="{D7B0511A-49E0-42EE-81CA-BAEBDA156479}" srcId="{89F55AB1-C57C-44FC-9AFE-3F0E2F79C73C}" destId="{71F67E52-5251-4B7B-8926-27FA36341B0A}" srcOrd="0" destOrd="0" parTransId="{8ABEB037-189A-49E9-8801-E2F413513E0C}" sibTransId="{80044121-B899-4008-8F63-F9C8FE99FFDA}"/>
    <dgm:cxn modelId="{D920BA22-1859-4324-AB24-84C96C69AE08}" type="presOf" srcId="{89F55AB1-C57C-44FC-9AFE-3F0E2F79C73C}" destId="{2C1E8A80-758B-4821-BFC5-C13F8A21DEE4}" srcOrd="0" destOrd="0" presId="urn:microsoft.com/office/officeart/2005/8/layout/vList2"/>
    <dgm:cxn modelId="{D4CFB62A-DDA5-4C35-9173-E7F78AEA5898}" type="presOf" srcId="{897C864D-4402-49B9-8C25-DCEF6FC0118E}" destId="{FC0F792B-8447-4712-B5AB-284239B3966B}" srcOrd="0" destOrd="3" presId="urn:microsoft.com/office/officeart/2005/8/layout/vList2"/>
    <dgm:cxn modelId="{DE8A962C-0C31-4574-8367-843342CE25FC}" srcId="{E19EBA54-6B5A-480A-B13E-FB061C346FB7}" destId="{98BF7318-F2E4-4FBC-9D12-44415ABBA7FD}" srcOrd="2" destOrd="0" parTransId="{1A2EDC52-2265-46DA-A507-A7D824989C12}" sibTransId="{9ECD10F8-954A-4655-A0BD-FAB758C4CA76}"/>
    <dgm:cxn modelId="{85976838-39E2-48E5-895E-5F5D1E093E4C}" srcId="{89F55AB1-C57C-44FC-9AFE-3F0E2F79C73C}" destId="{E19EBA54-6B5A-480A-B13E-FB061C346FB7}" srcOrd="1" destOrd="0" parTransId="{A3748A06-1FB1-4208-AFF2-5577F3A73A30}" sibTransId="{9E4F5D45-D5FA-4D81-AA50-7391319139D5}"/>
    <dgm:cxn modelId="{E2E1AE38-645B-4A95-80F4-CAF461E0DCDC}" srcId="{E19EBA54-6B5A-480A-B13E-FB061C346FB7}" destId="{3ABF792E-CCAE-43FB-BFA9-2AAF4C39E8E7}" srcOrd="5" destOrd="0" parTransId="{62173AF3-443E-4849-928E-7B7E126F36E5}" sibTransId="{BE6F19F1-FDD0-4D38-9B64-06126F581730}"/>
    <dgm:cxn modelId="{A73DFF39-1D55-4080-8959-1D2E3497C32D}" srcId="{E19EBA54-6B5A-480A-B13E-FB061C346FB7}" destId="{9652C634-EB40-45A3-9751-4789AB6CB8DF}" srcOrd="1" destOrd="0" parTransId="{C705EB5B-65E7-4DFA-AA53-8DC96716B5B6}" sibTransId="{BEED4C05-B5C8-40C3-A322-63F6356588D9}"/>
    <dgm:cxn modelId="{855C793A-BC02-4386-8E91-6A79FF4D72EA}" type="presOf" srcId="{B74504D8-B453-4966-B9A9-D4F4300FEC40}" destId="{FC0F792B-8447-4712-B5AB-284239B3966B}" srcOrd="0" destOrd="0" presId="urn:microsoft.com/office/officeart/2005/8/layout/vList2"/>
    <dgm:cxn modelId="{F623FA42-7D33-43DB-866F-B22544E9A90F}" type="presOf" srcId="{5B64C850-71E2-46AE-B0CA-6D38515BEFB8}" destId="{FC0F792B-8447-4712-B5AB-284239B3966B}" srcOrd="0" destOrd="4" presId="urn:microsoft.com/office/officeart/2005/8/layout/vList2"/>
    <dgm:cxn modelId="{968C4147-CB9C-4F0C-A1D7-C0008748246B}" type="presOf" srcId="{3C68ABEB-A66F-404B-ABF6-B6CC91E87D5B}" destId="{C59E61C0-4CED-4F35-8CFE-0E0D7CC5EEFE}" srcOrd="0" destOrd="3" presId="urn:microsoft.com/office/officeart/2005/8/layout/vList2"/>
    <dgm:cxn modelId="{C27AD468-FC85-40CF-B67D-44ACF531FBDB}" type="presOf" srcId="{3ABF792E-CCAE-43FB-BFA9-2AAF4C39E8E7}" destId="{FC0F792B-8447-4712-B5AB-284239B3966B}" srcOrd="0" destOrd="5" presId="urn:microsoft.com/office/officeart/2005/8/layout/vList2"/>
    <dgm:cxn modelId="{73FA2B6D-9B91-4B8A-90D1-EABDFE7C57E4}" type="presOf" srcId="{F84BF863-07F5-4133-8ED5-72BD208C203A}" destId="{C59E61C0-4CED-4F35-8CFE-0E0D7CC5EEFE}" srcOrd="0" destOrd="2" presId="urn:microsoft.com/office/officeart/2005/8/layout/vList2"/>
    <dgm:cxn modelId="{1DA81F6E-8115-451A-806E-5AF7D504E707}" type="presOf" srcId="{A35AB82A-23D3-42CB-9B2C-8E97928D4431}" destId="{C59E61C0-4CED-4F35-8CFE-0E0D7CC5EEFE}" srcOrd="0" destOrd="1" presId="urn:microsoft.com/office/officeart/2005/8/layout/vList2"/>
    <dgm:cxn modelId="{30A62280-E8D2-4C89-A74D-10BF6AC820E0}" srcId="{E19EBA54-6B5A-480A-B13E-FB061C346FB7}" destId="{5B64C850-71E2-46AE-B0CA-6D38515BEFB8}" srcOrd="4" destOrd="0" parTransId="{33982BE2-FACD-4879-98A3-F28AA9978832}" sibTransId="{002908D8-CAC2-4F1B-BF0F-26D418292B11}"/>
    <dgm:cxn modelId="{784E7F82-C91F-4BC5-9383-606D2A489843}" srcId="{71F67E52-5251-4B7B-8926-27FA36341B0A}" destId="{C7A5F4AB-8062-4D31-AA63-CA4BEEEA025D}" srcOrd="0" destOrd="0" parTransId="{646217B7-9CB0-4612-9E8D-7A361B0A8FA4}" sibTransId="{C3978BE0-5E04-4216-AFEA-AE70E41984EB}"/>
    <dgm:cxn modelId="{7004688B-ED9A-4F38-8652-596CF4233951}" type="presOf" srcId="{C7A5F4AB-8062-4D31-AA63-CA4BEEEA025D}" destId="{C59E61C0-4CED-4F35-8CFE-0E0D7CC5EEFE}" srcOrd="0" destOrd="0" presId="urn:microsoft.com/office/officeart/2005/8/layout/vList2"/>
    <dgm:cxn modelId="{E9437E9F-E9D1-48CC-8BFD-092EAD6E80DA}" type="presOf" srcId="{98BF7318-F2E4-4FBC-9D12-44415ABBA7FD}" destId="{FC0F792B-8447-4712-B5AB-284239B3966B}" srcOrd="0" destOrd="2" presId="urn:microsoft.com/office/officeart/2005/8/layout/vList2"/>
    <dgm:cxn modelId="{8096BDA6-A12A-40D8-B719-69EF6D84BCAC}" type="presOf" srcId="{E19EBA54-6B5A-480A-B13E-FB061C346FB7}" destId="{5A5441F6-448C-431B-AD62-A21CC5DF6F49}" srcOrd="0" destOrd="0" presId="urn:microsoft.com/office/officeart/2005/8/layout/vList2"/>
    <dgm:cxn modelId="{329F8DC9-9701-4294-92AC-2CCCFF98E51C}" type="presOf" srcId="{9652C634-EB40-45A3-9751-4789AB6CB8DF}" destId="{FC0F792B-8447-4712-B5AB-284239B3966B}" srcOrd="0" destOrd="1" presId="urn:microsoft.com/office/officeart/2005/8/layout/vList2"/>
    <dgm:cxn modelId="{60A219CD-D29B-4730-A54A-F42919ADD566}" srcId="{E19EBA54-6B5A-480A-B13E-FB061C346FB7}" destId="{4EF22964-4F52-4A39-8849-460484ED6862}" srcOrd="6" destOrd="0" parTransId="{E207184C-4C06-4BF1-AD32-EC80C97695F2}" sibTransId="{9366D013-021E-432A-A3DA-167B6BB47BAC}"/>
    <dgm:cxn modelId="{0D3E7BDD-9A50-4CD3-BD57-E26107026A06}" srcId="{71F67E52-5251-4B7B-8926-27FA36341B0A}" destId="{F84BF863-07F5-4133-8ED5-72BD208C203A}" srcOrd="2" destOrd="0" parTransId="{ACC7CCCE-B72B-40A2-A978-C7A8104DB0FA}" sibTransId="{F09CF0C2-CE16-4B11-A203-C7FAFEDB2B05}"/>
    <dgm:cxn modelId="{F94A60E2-635B-4D94-99CC-26C766C6739E}" srcId="{E19EBA54-6B5A-480A-B13E-FB061C346FB7}" destId="{B74504D8-B453-4966-B9A9-D4F4300FEC40}" srcOrd="0" destOrd="0" parTransId="{275220F0-7991-4142-9C78-7E291B462426}" sibTransId="{990278EA-22D7-4B42-A264-24350D02296C}"/>
    <dgm:cxn modelId="{9D6340F3-282F-4F20-A5D2-D362C74A7753}" srcId="{E19EBA54-6B5A-480A-B13E-FB061C346FB7}" destId="{897C864D-4402-49B9-8C25-DCEF6FC0118E}" srcOrd="3" destOrd="0" parTransId="{64C154A4-B73D-4AB3-9BFD-CA9CED615F60}" sibTransId="{CF9D7B4D-02F6-4D01-B0C6-0E93E8328257}"/>
    <dgm:cxn modelId="{064EDFFA-08AB-4241-8EBC-7AACA84257B1}" srcId="{71F67E52-5251-4B7B-8926-27FA36341B0A}" destId="{3C68ABEB-A66F-404B-ABF6-B6CC91E87D5B}" srcOrd="3" destOrd="0" parTransId="{97618010-C8E5-41FA-950A-6E4A48423B97}" sibTransId="{A8C9D6F4-ADD8-4354-9630-9886BF8E47E8}"/>
    <dgm:cxn modelId="{0A04B0DF-AA30-42F5-B345-AC0B72184F85}" type="presParOf" srcId="{2C1E8A80-758B-4821-BFC5-C13F8A21DEE4}" destId="{453AB8E1-5BDD-451D-92AB-21ED985364B2}" srcOrd="0" destOrd="0" presId="urn:microsoft.com/office/officeart/2005/8/layout/vList2"/>
    <dgm:cxn modelId="{A39A0BDA-DD63-4D17-881F-CB80B6FE6456}" type="presParOf" srcId="{2C1E8A80-758B-4821-BFC5-C13F8A21DEE4}" destId="{C59E61C0-4CED-4F35-8CFE-0E0D7CC5EEFE}" srcOrd="1" destOrd="0" presId="urn:microsoft.com/office/officeart/2005/8/layout/vList2"/>
    <dgm:cxn modelId="{C333D2C7-2F1E-48CF-970D-314EF1D17763}" type="presParOf" srcId="{2C1E8A80-758B-4821-BFC5-C13F8A21DEE4}" destId="{5A5441F6-448C-431B-AD62-A21CC5DF6F49}" srcOrd="2" destOrd="0" presId="urn:microsoft.com/office/officeart/2005/8/layout/vList2"/>
    <dgm:cxn modelId="{9287E877-0CE5-432C-A34E-3497553E112A}" type="presParOf" srcId="{2C1E8A80-758B-4821-BFC5-C13F8A21DEE4}" destId="{FC0F792B-8447-4712-B5AB-284239B3966B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9F55AB1-C57C-44FC-9AFE-3F0E2F79C73C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71F67E52-5251-4B7B-8926-27FA36341B0A}">
      <dgm:prSet custT="1"/>
      <dgm:spPr/>
      <dgm:t>
        <a:bodyPr/>
        <a:lstStyle/>
        <a:p>
          <a:r>
            <a:rPr lang="nl-NL" sz="1400" dirty="0"/>
            <a:t>			           </a:t>
          </a:r>
          <a:r>
            <a:rPr lang="nl-NL" sz="4000" dirty="0"/>
            <a:t>Ontwikkeling</a:t>
          </a:r>
          <a:endParaRPr lang="en-US" sz="4000" dirty="0"/>
        </a:p>
      </dgm:t>
    </dgm:pt>
    <dgm:pt modelId="{8ABEB037-189A-49E9-8801-E2F413513E0C}" type="parTrans" cxnId="{D7B0511A-49E0-42EE-81CA-BAEBDA156479}">
      <dgm:prSet/>
      <dgm:spPr/>
      <dgm:t>
        <a:bodyPr/>
        <a:lstStyle/>
        <a:p>
          <a:endParaRPr lang="en-US"/>
        </a:p>
      </dgm:t>
    </dgm:pt>
    <dgm:pt modelId="{80044121-B899-4008-8F63-F9C8FE99FFDA}" type="sibTrans" cxnId="{D7B0511A-49E0-42EE-81CA-BAEBDA156479}">
      <dgm:prSet/>
      <dgm:spPr/>
      <dgm:t>
        <a:bodyPr/>
        <a:lstStyle/>
        <a:p>
          <a:endParaRPr lang="en-US"/>
        </a:p>
      </dgm:t>
    </dgm:pt>
    <dgm:pt modelId="{C7A5F4AB-8062-4D31-AA63-CA4BEEEA025D}">
      <dgm:prSet custT="1"/>
      <dgm:spPr/>
      <dgm:t>
        <a:bodyPr/>
        <a:lstStyle/>
        <a:p>
          <a:endParaRPr lang="en-US" sz="1400" dirty="0"/>
        </a:p>
      </dgm:t>
    </dgm:pt>
    <dgm:pt modelId="{646217B7-9CB0-4612-9E8D-7A361B0A8FA4}" type="parTrans" cxnId="{784E7F82-C91F-4BC5-9383-606D2A489843}">
      <dgm:prSet/>
      <dgm:spPr/>
      <dgm:t>
        <a:bodyPr/>
        <a:lstStyle/>
        <a:p>
          <a:endParaRPr lang="en-US"/>
        </a:p>
      </dgm:t>
    </dgm:pt>
    <dgm:pt modelId="{C3978BE0-5E04-4216-AFEA-AE70E41984EB}" type="sibTrans" cxnId="{784E7F82-C91F-4BC5-9383-606D2A489843}">
      <dgm:prSet/>
      <dgm:spPr/>
      <dgm:t>
        <a:bodyPr/>
        <a:lstStyle/>
        <a:p>
          <a:endParaRPr lang="en-US"/>
        </a:p>
      </dgm:t>
    </dgm:pt>
    <dgm:pt modelId="{E19EBA54-6B5A-480A-B13E-FB061C346FB7}">
      <dgm:prSet custT="1"/>
      <dgm:spPr>
        <a:noFill/>
      </dgm:spPr>
      <dgm:t>
        <a:bodyPr/>
        <a:lstStyle/>
        <a:p>
          <a:r>
            <a:rPr lang="nl-NL" sz="1400" dirty="0"/>
            <a:t>De regio zou willen door ontwikkelen door op termijn de aansluiting te zoeken bij de reguliere Participatie en Dagbesteding- en Begeleidingsproducten.  Dit betekent dat:</a:t>
          </a:r>
          <a:endParaRPr lang="en-US" sz="1400" dirty="0"/>
        </a:p>
      </dgm:t>
    </dgm:pt>
    <dgm:pt modelId="{A3748A06-1FB1-4208-AFF2-5577F3A73A30}" type="parTrans" cxnId="{85976838-39E2-48E5-895E-5F5D1E093E4C}">
      <dgm:prSet/>
      <dgm:spPr/>
      <dgm:t>
        <a:bodyPr/>
        <a:lstStyle/>
        <a:p>
          <a:endParaRPr lang="en-US"/>
        </a:p>
      </dgm:t>
    </dgm:pt>
    <dgm:pt modelId="{9E4F5D45-D5FA-4D81-AA50-7391319139D5}" type="sibTrans" cxnId="{85976838-39E2-48E5-895E-5F5D1E093E4C}">
      <dgm:prSet/>
      <dgm:spPr/>
      <dgm:t>
        <a:bodyPr/>
        <a:lstStyle/>
        <a:p>
          <a:endParaRPr lang="en-US"/>
        </a:p>
      </dgm:t>
    </dgm:pt>
    <dgm:pt modelId="{B74504D8-B453-4966-B9A9-D4F4300FEC40}">
      <dgm:prSet custT="1"/>
      <dgm:spPr/>
      <dgm:t>
        <a:bodyPr/>
        <a:lstStyle/>
        <a:p>
          <a:r>
            <a:rPr lang="nl-NL" sz="1800" dirty="0"/>
            <a:t>Stelling:  De aanbieders van Verblijf </a:t>
          </a:r>
          <a:r>
            <a:rPr lang="nl-NL" sz="1800" dirty="0" err="1"/>
            <a:t>Wmo</a:t>
          </a:r>
          <a:r>
            <a:rPr lang="nl-NL" sz="1800" dirty="0"/>
            <a:t> kunnen bijdragen aan de maatschappelijke participatie van cliënten.</a:t>
          </a:r>
          <a:endParaRPr lang="en-US" sz="1800" dirty="0"/>
        </a:p>
      </dgm:t>
    </dgm:pt>
    <dgm:pt modelId="{275220F0-7991-4142-9C78-7E291B462426}" type="parTrans" cxnId="{F94A60E2-635B-4D94-99CC-26C766C6739E}">
      <dgm:prSet/>
      <dgm:spPr/>
      <dgm:t>
        <a:bodyPr/>
        <a:lstStyle/>
        <a:p>
          <a:endParaRPr lang="en-US"/>
        </a:p>
      </dgm:t>
    </dgm:pt>
    <dgm:pt modelId="{990278EA-22D7-4B42-A264-24350D02296C}" type="sibTrans" cxnId="{F94A60E2-635B-4D94-99CC-26C766C6739E}">
      <dgm:prSet/>
      <dgm:spPr/>
      <dgm:t>
        <a:bodyPr/>
        <a:lstStyle/>
        <a:p>
          <a:endParaRPr lang="en-US"/>
        </a:p>
      </dgm:t>
    </dgm:pt>
    <dgm:pt modelId="{3C68ABEB-A66F-404B-ABF6-B6CC91E87D5B}">
      <dgm:prSet/>
      <dgm:spPr/>
      <dgm:t>
        <a:bodyPr/>
        <a:lstStyle/>
        <a:p>
          <a:endParaRPr lang="en-US" sz="1000" dirty="0"/>
        </a:p>
      </dgm:t>
    </dgm:pt>
    <dgm:pt modelId="{97618010-C8E5-41FA-950A-6E4A48423B97}" type="parTrans" cxnId="{064EDFFA-08AB-4241-8EBC-7AACA84257B1}">
      <dgm:prSet/>
      <dgm:spPr/>
      <dgm:t>
        <a:bodyPr/>
        <a:lstStyle/>
        <a:p>
          <a:endParaRPr lang="nl-NL"/>
        </a:p>
      </dgm:t>
    </dgm:pt>
    <dgm:pt modelId="{A8C9D6F4-ADD8-4354-9630-9886BF8E47E8}" type="sibTrans" cxnId="{064EDFFA-08AB-4241-8EBC-7AACA84257B1}">
      <dgm:prSet/>
      <dgm:spPr/>
      <dgm:t>
        <a:bodyPr/>
        <a:lstStyle/>
        <a:p>
          <a:endParaRPr lang="nl-NL"/>
        </a:p>
      </dgm:t>
    </dgm:pt>
    <dgm:pt modelId="{A35AB82A-23D3-42CB-9B2C-8E97928D4431}">
      <dgm:prSet/>
      <dgm:spPr/>
      <dgm:t>
        <a:bodyPr/>
        <a:lstStyle/>
        <a:p>
          <a:endParaRPr lang="en-US" sz="1000" dirty="0"/>
        </a:p>
      </dgm:t>
    </dgm:pt>
    <dgm:pt modelId="{CFDBA37A-8CE9-46D0-9389-D1E014992E28}" type="parTrans" cxnId="{A614DD06-5775-4E61-9E7F-17BEFDDB7CEB}">
      <dgm:prSet/>
      <dgm:spPr/>
      <dgm:t>
        <a:bodyPr/>
        <a:lstStyle/>
        <a:p>
          <a:endParaRPr lang="nl-NL"/>
        </a:p>
      </dgm:t>
    </dgm:pt>
    <dgm:pt modelId="{74D482A1-C1A0-4127-9B96-0804D40205F7}" type="sibTrans" cxnId="{A614DD06-5775-4E61-9E7F-17BEFDDB7CEB}">
      <dgm:prSet/>
      <dgm:spPr/>
      <dgm:t>
        <a:bodyPr/>
        <a:lstStyle/>
        <a:p>
          <a:endParaRPr lang="nl-NL"/>
        </a:p>
      </dgm:t>
    </dgm:pt>
    <dgm:pt modelId="{F84BF863-07F5-4133-8ED5-72BD208C203A}">
      <dgm:prSet/>
      <dgm:spPr/>
      <dgm:t>
        <a:bodyPr/>
        <a:lstStyle/>
        <a:p>
          <a:endParaRPr lang="en-US" sz="1000" dirty="0"/>
        </a:p>
      </dgm:t>
    </dgm:pt>
    <dgm:pt modelId="{ACC7CCCE-B72B-40A2-A978-C7A8104DB0FA}" type="parTrans" cxnId="{0D3E7BDD-9A50-4CD3-BD57-E26107026A06}">
      <dgm:prSet/>
      <dgm:spPr/>
      <dgm:t>
        <a:bodyPr/>
        <a:lstStyle/>
        <a:p>
          <a:endParaRPr lang="nl-NL"/>
        </a:p>
      </dgm:t>
    </dgm:pt>
    <dgm:pt modelId="{F09CF0C2-CE16-4B11-A203-C7FAFEDB2B05}" type="sibTrans" cxnId="{0D3E7BDD-9A50-4CD3-BD57-E26107026A06}">
      <dgm:prSet/>
      <dgm:spPr/>
      <dgm:t>
        <a:bodyPr/>
        <a:lstStyle/>
        <a:p>
          <a:endParaRPr lang="nl-NL"/>
        </a:p>
      </dgm:t>
    </dgm:pt>
    <dgm:pt modelId="{A7B744B7-047B-49F6-8FF2-EE725F1C7F72}">
      <dgm:prSet custT="1"/>
      <dgm:spPr/>
      <dgm:t>
        <a:bodyPr/>
        <a:lstStyle/>
        <a:p>
          <a:pPr>
            <a:buNone/>
          </a:pPr>
          <a:r>
            <a:rPr lang="en-US" sz="1800" dirty="0"/>
            <a:t>Is </a:t>
          </a:r>
          <a:r>
            <a:rPr lang="en-US" sz="1800" dirty="0" err="1"/>
            <a:t>dit</a:t>
          </a:r>
          <a:r>
            <a:rPr lang="en-US" sz="1800" dirty="0"/>
            <a:t> </a:t>
          </a:r>
          <a:r>
            <a:rPr lang="en-US" sz="1800" dirty="0" err="1"/>
            <a:t>een</a:t>
          </a:r>
          <a:r>
            <a:rPr lang="en-US" sz="1800" dirty="0"/>
            <a:t> </a:t>
          </a:r>
          <a:r>
            <a:rPr lang="en-US" sz="1800" dirty="0" err="1"/>
            <a:t>stelling</a:t>
          </a:r>
          <a:r>
            <a:rPr lang="en-US" sz="1800" dirty="0"/>
            <a:t> </a:t>
          </a:r>
          <a:r>
            <a:rPr lang="en-US" sz="1800" dirty="0" err="1"/>
            <a:t>waar</a:t>
          </a:r>
          <a:r>
            <a:rPr lang="en-US" sz="1800" dirty="0"/>
            <a:t> u </a:t>
          </a:r>
          <a:r>
            <a:rPr lang="en-US" sz="1800" dirty="0" err="1"/>
            <a:t>zich</a:t>
          </a:r>
          <a:r>
            <a:rPr lang="en-US" sz="1800" dirty="0"/>
            <a:t> </a:t>
          </a:r>
          <a:r>
            <a:rPr lang="en-US" sz="1800" dirty="0" err="1"/>
            <a:t>als</a:t>
          </a:r>
          <a:r>
            <a:rPr lang="en-US" sz="1800" dirty="0"/>
            <a:t> </a:t>
          </a:r>
          <a:r>
            <a:rPr lang="en-US" sz="1800" dirty="0" err="1"/>
            <a:t>aanbieder</a:t>
          </a:r>
          <a:r>
            <a:rPr lang="en-US" sz="1800" dirty="0"/>
            <a:t> in </a:t>
          </a:r>
          <a:r>
            <a:rPr lang="en-US" sz="1800" dirty="0" err="1"/>
            <a:t>herkend</a:t>
          </a:r>
          <a:r>
            <a:rPr lang="en-US" sz="1800" dirty="0"/>
            <a:t> en zoa ja hoe?</a:t>
          </a:r>
        </a:p>
      </dgm:t>
    </dgm:pt>
    <dgm:pt modelId="{0815FC4E-F195-4144-B12D-15D2262B7643}" type="parTrans" cxnId="{9B125255-0F3D-46BA-9A42-B49FE3036436}">
      <dgm:prSet/>
      <dgm:spPr/>
      <dgm:t>
        <a:bodyPr/>
        <a:lstStyle/>
        <a:p>
          <a:endParaRPr lang="nl-NL"/>
        </a:p>
      </dgm:t>
    </dgm:pt>
    <dgm:pt modelId="{0F6EC97A-80D5-4AEF-B07E-DE807CF2B219}" type="sibTrans" cxnId="{9B125255-0F3D-46BA-9A42-B49FE3036436}">
      <dgm:prSet/>
      <dgm:spPr/>
      <dgm:t>
        <a:bodyPr/>
        <a:lstStyle/>
        <a:p>
          <a:endParaRPr lang="nl-NL"/>
        </a:p>
      </dgm:t>
    </dgm:pt>
    <dgm:pt modelId="{D4DB7FAA-896E-4180-B225-DEFF423C029B}">
      <dgm:prSet custT="1"/>
      <dgm:spPr/>
      <dgm:t>
        <a:bodyPr/>
        <a:lstStyle/>
        <a:p>
          <a:endParaRPr lang="en-US" sz="1800" dirty="0"/>
        </a:p>
      </dgm:t>
    </dgm:pt>
    <dgm:pt modelId="{61D31949-4F48-45D4-8ACD-3980B1A5B7B2}" type="parTrans" cxnId="{3B97274B-9CB2-4EAC-B66A-03510F34C35C}">
      <dgm:prSet/>
      <dgm:spPr/>
      <dgm:t>
        <a:bodyPr/>
        <a:lstStyle/>
        <a:p>
          <a:endParaRPr lang="nl-NL"/>
        </a:p>
      </dgm:t>
    </dgm:pt>
    <dgm:pt modelId="{319ABA22-080C-4560-8626-5E7BBF9FEA97}" type="sibTrans" cxnId="{3B97274B-9CB2-4EAC-B66A-03510F34C35C}">
      <dgm:prSet/>
      <dgm:spPr/>
      <dgm:t>
        <a:bodyPr/>
        <a:lstStyle/>
        <a:p>
          <a:endParaRPr lang="nl-NL"/>
        </a:p>
      </dgm:t>
    </dgm:pt>
    <dgm:pt modelId="{8C154B6F-8763-4A40-9501-F1C61E0B5D15}">
      <dgm:prSet custT="1"/>
      <dgm:spPr/>
      <dgm:t>
        <a:bodyPr/>
        <a:lstStyle/>
        <a:p>
          <a:endParaRPr lang="en-US" sz="1800" dirty="0"/>
        </a:p>
      </dgm:t>
    </dgm:pt>
    <dgm:pt modelId="{FF4FBB87-D66D-4FD0-9857-D94CD48FFE4C}" type="parTrans" cxnId="{9FF0C9F2-6D89-476A-9A34-021AF07DFA48}">
      <dgm:prSet/>
      <dgm:spPr/>
      <dgm:t>
        <a:bodyPr/>
        <a:lstStyle/>
        <a:p>
          <a:endParaRPr lang="nl-NL"/>
        </a:p>
      </dgm:t>
    </dgm:pt>
    <dgm:pt modelId="{0E2C81B6-4BAA-4A59-8CB8-F6DAB7A127B4}" type="sibTrans" cxnId="{9FF0C9F2-6D89-476A-9A34-021AF07DFA48}">
      <dgm:prSet/>
      <dgm:spPr/>
      <dgm:t>
        <a:bodyPr/>
        <a:lstStyle/>
        <a:p>
          <a:endParaRPr lang="nl-NL"/>
        </a:p>
      </dgm:t>
    </dgm:pt>
    <dgm:pt modelId="{2C1E8A80-758B-4821-BFC5-C13F8A21DEE4}" type="pres">
      <dgm:prSet presAssocID="{89F55AB1-C57C-44FC-9AFE-3F0E2F79C73C}" presName="linear" presStyleCnt="0">
        <dgm:presLayoutVars>
          <dgm:animLvl val="lvl"/>
          <dgm:resizeHandles val="exact"/>
        </dgm:presLayoutVars>
      </dgm:prSet>
      <dgm:spPr/>
    </dgm:pt>
    <dgm:pt modelId="{453AB8E1-5BDD-451D-92AB-21ED985364B2}" type="pres">
      <dgm:prSet presAssocID="{71F67E52-5251-4B7B-8926-27FA36341B0A}" presName="parentText" presStyleLbl="node1" presStyleIdx="0" presStyleCnt="2" custScaleY="189958">
        <dgm:presLayoutVars>
          <dgm:chMax val="0"/>
          <dgm:bulletEnabled val="1"/>
        </dgm:presLayoutVars>
      </dgm:prSet>
      <dgm:spPr/>
    </dgm:pt>
    <dgm:pt modelId="{C59E61C0-4CED-4F35-8CFE-0E0D7CC5EEFE}" type="pres">
      <dgm:prSet presAssocID="{71F67E52-5251-4B7B-8926-27FA36341B0A}" presName="childText" presStyleLbl="revTx" presStyleIdx="0" presStyleCnt="2">
        <dgm:presLayoutVars>
          <dgm:bulletEnabled val="1"/>
        </dgm:presLayoutVars>
      </dgm:prSet>
      <dgm:spPr/>
    </dgm:pt>
    <dgm:pt modelId="{5A5441F6-448C-431B-AD62-A21CC5DF6F49}" type="pres">
      <dgm:prSet presAssocID="{E19EBA54-6B5A-480A-B13E-FB061C346FB7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FC0F792B-8447-4712-B5AB-284239B3966B}" type="pres">
      <dgm:prSet presAssocID="{E19EBA54-6B5A-480A-B13E-FB061C346FB7}" presName="childText" presStyleLbl="revTx" presStyleIdx="1" presStyleCnt="2" custScaleY="173006" custLinFactY="-4723" custLinFactNeighborX="782" custLinFactNeighborY="-100000">
        <dgm:presLayoutVars>
          <dgm:bulletEnabled val="1"/>
        </dgm:presLayoutVars>
      </dgm:prSet>
      <dgm:spPr/>
    </dgm:pt>
  </dgm:ptLst>
  <dgm:cxnLst>
    <dgm:cxn modelId="{0536BC02-0409-46EB-B07F-A4EE13632F7A}" type="presOf" srcId="{8C154B6F-8763-4A40-9501-F1C61E0B5D15}" destId="{FC0F792B-8447-4712-B5AB-284239B3966B}" srcOrd="0" destOrd="2" presId="urn:microsoft.com/office/officeart/2005/8/layout/vList2"/>
    <dgm:cxn modelId="{A614DD06-5775-4E61-9E7F-17BEFDDB7CEB}" srcId="{71F67E52-5251-4B7B-8926-27FA36341B0A}" destId="{A35AB82A-23D3-42CB-9B2C-8E97928D4431}" srcOrd="1" destOrd="0" parTransId="{CFDBA37A-8CE9-46D0-9389-D1E014992E28}" sibTransId="{74D482A1-C1A0-4127-9B96-0804D40205F7}"/>
    <dgm:cxn modelId="{69AC8716-EA24-4DF1-92B8-D2D76F9F92E0}" type="presOf" srcId="{71F67E52-5251-4B7B-8926-27FA36341B0A}" destId="{453AB8E1-5BDD-451D-92AB-21ED985364B2}" srcOrd="0" destOrd="0" presId="urn:microsoft.com/office/officeart/2005/8/layout/vList2"/>
    <dgm:cxn modelId="{D7B0511A-49E0-42EE-81CA-BAEBDA156479}" srcId="{89F55AB1-C57C-44FC-9AFE-3F0E2F79C73C}" destId="{71F67E52-5251-4B7B-8926-27FA36341B0A}" srcOrd="0" destOrd="0" parTransId="{8ABEB037-189A-49E9-8801-E2F413513E0C}" sibTransId="{80044121-B899-4008-8F63-F9C8FE99FFDA}"/>
    <dgm:cxn modelId="{D920BA22-1859-4324-AB24-84C96C69AE08}" type="presOf" srcId="{89F55AB1-C57C-44FC-9AFE-3F0E2F79C73C}" destId="{2C1E8A80-758B-4821-BFC5-C13F8A21DEE4}" srcOrd="0" destOrd="0" presId="urn:microsoft.com/office/officeart/2005/8/layout/vList2"/>
    <dgm:cxn modelId="{85976838-39E2-48E5-895E-5F5D1E093E4C}" srcId="{89F55AB1-C57C-44FC-9AFE-3F0E2F79C73C}" destId="{E19EBA54-6B5A-480A-B13E-FB061C346FB7}" srcOrd="1" destOrd="0" parTransId="{A3748A06-1FB1-4208-AFF2-5577F3A73A30}" sibTransId="{9E4F5D45-D5FA-4D81-AA50-7391319139D5}"/>
    <dgm:cxn modelId="{855C793A-BC02-4386-8E91-6A79FF4D72EA}" type="presOf" srcId="{B74504D8-B453-4966-B9A9-D4F4300FEC40}" destId="{FC0F792B-8447-4712-B5AB-284239B3966B}" srcOrd="0" destOrd="0" presId="urn:microsoft.com/office/officeart/2005/8/layout/vList2"/>
    <dgm:cxn modelId="{968C4147-CB9C-4F0C-A1D7-C0008748246B}" type="presOf" srcId="{3C68ABEB-A66F-404B-ABF6-B6CC91E87D5B}" destId="{C59E61C0-4CED-4F35-8CFE-0E0D7CC5EEFE}" srcOrd="0" destOrd="3" presId="urn:microsoft.com/office/officeart/2005/8/layout/vList2"/>
    <dgm:cxn modelId="{3B97274B-9CB2-4EAC-B66A-03510F34C35C}" srcId="{E19EBA54-6B5A-480A-B13E-FB061C346FB7}" destId="{D4DB7FAA-896E-4180-B225-DEFF423C029B}" srcOrd="1" destOrd="0" parTransId="{61D31949-4F48-45D4-8ACD-3980B1A5B7B2}" sibTransId="{319ABA22-080C-4560-8626-5E7BBF9FEA97}"/>
    <dgm:cxn modelId="{73FA2B6D-9B91-4B8A-90D1-EABDFE7C57E4}" type="presOf" srcId="{F84BF863-07F5-4133-8ED5-72BD208C203A}" destId="{C59E61C0-4CED-4F35-8CFE-0E0D7CC5EEFE}" srcOrd="0" destOrd="2" presId="urn:microsoft.com/office/officeart/2005/8/layout/vList2"/>
    <dgm:cxn modelId="{1DA81F6E-8115-451A-806E-5AF7D504E707}" type="presOf" srcId="{A35AB82A-23D3-42CB-9B2C-8E97928D4431}" destId="{C59E61C0-4CED-4F35-8CFE-0E0D7CC5EEFE}" srcOrd="0" destOrd="1" presId="urn:microsoft.com/office/officeart/2005/8/layout/vList2"/>
    <dgm:cxn modelId="{9B125255-0F3D-46BA-9A42-B49FE3036436}" srcId="{E19EBA54-6B5A-480A-B13E-FB061C346FB7}" destId="{A7B744B7-047B-49F6-8FF2-EE725F1C7F72}" srcOrd="3" destOrd="0" parTransId="{0815FC4E-F195-4144-B12D-15D2262B7643}" sibTransId="{0F6EC97A-80D5-4AEF-B07E-DE807CF2B219}"/>
    <dgm:cxn modelId="{784E7F82-C91F-4BC5-9383-606D2A489843}" srcId="{71F67E52-5251-4B7B-8926-27FA36341B0A}" destId="{C7A5F4AB-8062-4D31-AA63-CA4BEEEA025D}" srcOrd="0" destOrd="0" parTransId="{646217B7-9CB0-4612-9E8D-7A361B0A8FA4}" sibTransId="{C3978BE0-5E04-4216-AFEA-AE70E41984EB}"/>
    <dgm:cxn modelId="{94732784-F583-41DD-BC9F-C28FF156B93B}" type="presOf" srcId="{D4DB7FAA-896E-4180-B225-DEFF423C029B}" destId="{FC0F792B-8447-4712-B5AB-284239B3966B}" srcOrd="0" destOrd="1" presId="urn:microsoft.com/office/officeart/2005/8/layout/vList2"/>
    <dgm:cxn modelId="{7004688B-ED9A-4F38-8652-596CF4233951}" type="presOf" srcId="{C7A5F4AB-8062-4D31-AA63-CA4BEEEA025D}" destId="{C59E61C0-4CED-4F35-8CFE-0E0D7CC5EEFE}" srcOrd="0" destOrd="0" presId="urn:microsoft.com/office/officeart/2005/8/layout/vList2"/>
    <dgm:cxn modelId="{8096BDA6-A12A-40D8-B719-69EF6D84BCAC}" type="presOf" srcId="{E19EBA54-6B5A-480A-B13E-FB061C346FB7}" destId="{5A5441F6-448C-431B-AD62-A21CC5DF6F49}" srcOrd="0" destOrd="0" presId="urn:microsoft.com/office/officeart/2005/8/layout/vList2"/>
    <dgm:cxn modelId="{804C8BC8-3326-49CC-8142-808861B538AD}" type="presOf" srcId="{A7B744B7-047B-49F6-8FF2-EE725F1C7F72}" destId="{FC0F792B-8447-4712-B5AB-284239B3966B}" srcOrd="0" destOrd="3" presId="urn:microsoft.com/office/officeart/2005/8/layout/vList2"/>
    <dgm:cxn modelId="{0D3E7BDD-9A50-4CD3-BD57-E26107026A06}" srcId="{71F67E52-5251-4B7B-8926-27FA36341B0A}" destId="{F84BF863-07F5-4133-8ED5-72BD208C203A}" srcOrd="2" destOrd="0" parTransId="{ACC7CCCE-B72B-40A2-A978-C7A8104DB0FA}" sibTransId="{F09CF0C2-CE16-4B11-A203-C7FAFEDB2B05}"/>
    <dgm:cxn modelId="{F94A60E2-635B-4D94-99CC-26C766C6739E}" srcId="{E19EBA54-6B5A-480A-B13E-FB061C346FB7}" destId="{B74504D8-B453-4966-B9A9-D4F4300FEC40}" srcOrd="0" destOrd="0" parTransId="{275220F0-7991-4142-9C78-7E291B462426}" sibTransId="{990278EA-22D7-4B42-A264-24350D02296C}"/>
    <dgm:cxn modelId="{9FF0C9F2-6D89-476A-9A34-021AF07DFA48}" srcId="{E19EBA54-6B5A-480A-B13E-FB061C346FB7}" destId="{8C154B6F-8763-4A40-9501-F1C61E0B5D15}" srcOrd="2" destOrd="0" parTransId="{FF4FBB87-D66D-4FD0-9857-D94CD48FFE4C}" sibTransId="{0E2C81B6-4BAA-4A59-8CB8-F6DAB7A127B4}"/>
    <dgm:cxn modelId="{064EDFFA-08AB-4241-8EBC-7AACA84257B1}" srcId="{71F67E52-5251-4B7B-8926-27FA36341B0A}" destId="{3C68ABEB-A66F-404B-ABF6-B6CC91E87D5B}" srcOrd="3" destOrd="0" parTransId="{97618010-C8E5-41FA-950A-6E4A48423B97}" sibTransId="{A8C9D6F4-ADD8-4354-9630-9886BF8E47E8}"/>
    <dgm:cxn modelId="{0A04B0DF-AA30-42F5-B345-AC0B72184F85}" type="presParOf" srcId="{2C1E8A80-758B-4821-BFC5-C13F8A21DEE4}" destId="{453AB8E1-5BDD-451D-92AB-21ED985364B2}" srcOrd="0" destOrd="0" presId="urn:microsoft.com/office/officeart/2005/8/layout/vList2"/>
    <dgm:cxn modelId="{A39A0BDA-DD63-4D17-881F-CB80B6FE6456}" type="presParOf" srcId="{2C1E8A80-758B-4821-BFC5-C13F8A21DEE4}" destId="{C59E61C0-4CED-4F35-8CFE-0E0D7CC5EEFE}" srcOrd="1" destOrd="0" presId="urn:microsoft.com/office/officeart/2005/8/layout/vList2"/>
    <dgm:cxn modelId="{C333D2C7-2F1E-48CF-970D-314EF1D17763}" type="presParOf" srcId="{2C1E8A80-758B-4821-BFC5-C13F8A21DEE4}" destId="{5A5441F6-448C-431B-AD62-A21CC5DF6F49}" srcOrd="2" destOrd="0" presId="urn:microsoft.com/office/officeart/2005/8/layout/vList2"/>
    <dgm:cxn modelId="{9287E877-0CE5-432C-A34E-3497553E112A}" type="presParOf" srcId="{2C1E8A80-758B-4821-BFC5-C13F8A21DEE4}" destId="{FC0F792B-8447-4712-B5AB-284239B3966B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6E8A4D-D6D8-4EBE-9ED3-B802D7CF0A94}">
      <dsp:nvSpPr>
        <dsp:cNvPr id="0" name=""/>
        <dsp:cNvSpPr/>
      </dsp:nvSpPr>
      <dsp:spPr>
        <a:xfrm>
          <a:off x="0" y="0"/>
          <a:ext cx="6798539" cy="1864029"/>
        </a:xfrm>
        <a:prstGeom prst="round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4000" kern="1200" dirty="0"/>
            <a:t>	    Afschaling</a:t>
          </a:r>
          <a:r>
            <a:rPr lang="nl-NL" sz="4000" kern="1200" dirty="0">
              <a:latin typeface="Calibri Light" panose="020F0302020204030204"/>
            </a:rPr>
            <a:t> </a:t>
          </a:r>
          <a:r>
            <a:rPr lang="nl-NL" sz="4000" kern="1200" dirty="0"/>
            <a:t>stimuleren door? </a:t>
          </a:r>
          <a:endParaRPr lang="en-US" sz="4000" kern="1200" dirty="0"/>
        </a:p>
      </dsp:txBody>
      <dsp:txXfrm>
        <a:off x="90994" y="90994"/>
        <a:ext cx="6616551" cy="1682041"/>
      </dsp:txXfrm>
    </dsp:sp>
    <dsp:sp modelId="{A7B40735-7D79-498B-AB68-DEDDC0294FEC}">
      <dsp:nvSpPr>
        <dsp:cNvPr id="0" name=""/>
        <dsp:cNvSpPr/>
      </dsp:nvSpPr>
      <dsp:spPr>
        <a:xfrm>
          <a:off x="0" y="1868649"/>
          <a:ext cx="6798539" cy="27452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854" tIns="22860" rIns="128016" bIns="22860" numCol="1" spcCol="1270" anchor="t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nl-NL" sz="1800" kern="1200" dirty="0"/>
            <a:t>Stelling 1 : Door de verplichting op te leggen om meerdere</a:t>
          </a:r>
          <a:r>
            <a:rPr lang="nl-NL" sz="1800" kern="1200" dirty="0">
              <a:solidFill>
                <a:srgbClr val="FF0000"/>
              </a:solidFill>
            </a:rPr>
            <a:t> </a:t>
          </a:r>
          <a:r>
            <a:rPr lang="nl-NL" sz="1800" kern="1200" dirty="0">
              <a:solidFill>
                <a:srgbClr val="FF0000"/>
              </a:solidFill>
              <a:latin typeface="Calibri Light" panose="020F0302020204030204"/>
            </a:rPr>
            <a:t>(of alle)</a:t>
          </a:r>
          <a:r>
            <a:rPr lang="nl-NL" sz="1800" kern="1200" dirty="0">
              <a:latin typeface="Calibri Light" panose="020F0302020204030204"/>
            </a:rPr>
            <a:t> </a:t>
          </a:r>
          <a:r>
            <a:rPr lang="nl-NL" sz="1800" b="1" kern="1200" dirty="0">
              <a:latin typeface="Calibri Light" panose="020F0302020204030204"/>
            </a:rPr>
            <a:t>producten</a:t>
          </a:r>
          <a:r>
            <a:rPr lang="nl-NL" sz="1800" kern="1200" dirty="0"/>
            <a:t> te kunnen leveren (interne keten), b.v. de aansluitende producten</a:t>
          </a:r>
          <a:endParaRPr lang="en-US" sz="18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n-US" sz="14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nl-NL" sz="1800" kern="1200" dirty="0"/>
            <a:t>Stelling 2: Door samenwerkingsafspraken tussen aanbieders te verplichten (externe keten), b.v. de aansluitende producten</a:t>
          </a:r>
          <a:endParaRPr lang="en-US" sz="18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n-US" sz="14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nl-NL" sz="1800" kern="1200" dirty="0"/>
            <a:t>Stelling 3: Door het prachtoverleg (of ander overleg) hiervoor te gebruiken (een knoop en geen keten)</a:t>
          </a:r>
          <a:endParaRPr lang="en-US" sz="18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n-US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n-US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n-US" sz="1000" kern="1200" dirty="0"/>
        </a:p>
      </dsp:txBody>
      <dsp:txXfrm>
        <a:off x="0" y="1868649"/>
        <a:ext cx="6798539" cy="274524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3AB8E1-5BDD-451D-92AB-21ED985364B2}">
      <dsp:nvSpPr>
        <dsp:cNvPr id="0" name=""/>
        <dsp:cNvSpPr/>
      </dsp:nvSpPr>
      <dsp:spPr>
        <a:xfrm>
          <a:off x="0" y="309"/>
          <a:ext cx="6798539" cy="903827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400" kern="1200" dirty="0"/>
            <a:t>			           </a:t>
          </a:r>
          <a:r>
            <a:rPr lang="nl-NL" sz="4000" kern="1200" dirty="0"/>
            <a:t>Ontwikkeling</a:t>
          </a:r>
          <a:endParaRPr lang="en-US" sz="4000" kern="1200" dirty="0"/>
        </a:p>
      </dsp:txBody>
      <dsp:txXfrm>
        <a:off x="44121" y="44430"/>
        <a:ext cx="6710297" cy="815585"/>
      </dsp:txXfrm>
    </dsp:sp>
    <dsp:sp modelId="{C59E61C0-4CED-4F35-8CFE-0E0D7CC5EEFE}">
      <dsp:nvSpPr>
        <dsp:cNvPr id="0" name=""/>
        <dsp:cNvSpPr/>
      </dsp:nvSpPr>
      <dsp:spPr>
        <a:xfrm>
          <a:off x="0" y="904136"/>
          <a:ext cx="6798539" cy="4943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854" tIns="17780" rIns="99568" bIns="177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n-US" sz="14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n-US" sz="11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n-US" sz="11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n-US" sz="1100" kern="1200" dirty="0"/>
        </a:p>
      </dsp:txBody>
      <dsp:txXfrm>
        <a:off x="0" y="904136"/>
        <a:ext cx="6798539" cy="494394"/>
      </dsp:txXfrm>
    </dsp:sp>
    <dsp:sp modelId="{5A5441F6-448C-431B-AD62-A21CC5DF6F49}">
      <dsp:nvSpPr>
        <dsp:cNvPr id="0" name=""/>
        <dsp:cNvSpPr/>
      </dsp:nvSpPr>
      <dsp:spPr>
        <a:xfrm>
          <a:off x="0" y="1398530"/>
          <a:ext cx="6798539" cy="475803"/>
        </a:xfrm>
        <a:prstGeom prst="roundRect">
          <a:avLst/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400" kern="1200" dirty="0"/>
            <a:t>De regio zou willen door ontwikkelen door op termijn de aansluiting te zoeken bij de reguliere Participatie en Dagbesteding- en Begeleidingsproducten.  Dit betekent dat:</a:t>
          </a:r>
          <a:endParaRPr lang="en-US" sz="1400" kern="1200" dirty="0"/>
        </a:p>
      </dsp:txBody>
      <dsp:txXfrm>
        <a:off x="23227" y="1421757"/>
        <a:ext cx="6752085" cy="429349"/>
      </dsp:txXfrm>
    </dsp:sp>
    <dsp:sp modelId="{FC0F792B-8447-4712-B5AB-284239B3966B}">
      <dsp:nvSpPr>
        <dsp:cNvPr id="0" name=""/>
        <dsp:cNvSpPr/>
      </dsp:nvSpPr>
      <dsp:spPr>
        <a:xfrm>
          <a:off x="0" y="1312702"/>
          <a:ext cx="6798539" cy="31439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854" tIns="22860" rIns="128016" bIns="2286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nl-NL" sz="1800" kern="1200" dirty="0"/>
            <a:t>De regio is van mening dat de inzet van zorgtechnologie toepasbaar is, mits er niet getornd wordt aan de kwaliteits- en veiligheidseisen.</a:t>
          </a:r>
          <a:endParaRPr lang="en-US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n-US" sz="10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nl-NL" sz="1800" kern="1200" dirty="0"/>
            <a:t>De regio vindt dat als een aantal aanbieders gezamenlijks iets ontwikkelen (op zorgtechnologie) dat deze ontwikkeling algemeen toegankelijk moet worden voor alle aanbieders, hoe kijkt u daar als aanbieder tegen aan? </a:t>
          </a:r>
          <a:endParaRPr lang="en-US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en-US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en-US" sz="10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nl-NL" sz="1800" kern="1200" dirty="0"/>
            <a:t>Is dit een uitgangspunt waar u als aanbieders mee aan de slag kunt?</a:t>
          </a:r>
          <a:r>
            <a:rPr lang="nl-NL" sz="1000" kern="1200" dirty="0"/>
            <a:t>. </a:t>
          </a:r>
          <a:endParaRPr lang="en-US" sz="1000" kern="1200" dirty="0"/>
        </a:p>
      </dsp:txBody>
      <dsp:txXfrm>
        <a:off x="0" y="1312702"/>
        <a:ext cx="6798539" cy="314392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3AB8E1-5BDD-451D-92AB-21ED985364B2}">
      <dsp:nvSpPr>
        <dsp:cNvPr id="0" name=""/>
        <dsp:cNvSpPr/>
      </dsp:nvSpPr>
      <dsp:spPr>
        <a:xfrm>
          <a:off x="0" y="1316"/>
          <a:ext cx="6798539" cy="1281219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400" kern="1200" dirty="0"/>
            <a:t>			           </a:t>
          </a:r>
          <a:r>
            <a:rPr lang="nl-NL" sz="4000" kern="1200" dirty="0"/>
            <a:t>Ontwikkeling</a:t>
          </a:r>
          <a:endParaRPr lang="en-US" sz="4000" kern="1200" dirty="0"/>
        </a:p>
      </dsp:txBody>
      <dsp:txXfrm>
        <a:off x="62544" y="63860"/>
        <a:ext cx="6673451" cy="1156131"/>
      </dsp:txXfrm>
    </dsp:sp>
    <dsp:sp modelId="{C59E61C0-4CED-4F35-8CFE-0E0D7CC5EEFE}">
      <dsp:nvSpPr>
        <dsp:cNvPr id="0" name=""/>
        <dsp:cNvSpPr/>
      </dsp:nvSpPr>
      <dsp:spPr>
        <a:xfrm>
          <a:off x="0" y="1282535"/>
          <a:ext cx="6798539" cy="7008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854" tIns="17780" rIns="99568" bIns="177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n-US" sz="14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n-US" sz="11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n-US" sz="11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n-US" sz="1100" kern="1200" dirty="0"/>
        </a:p>
      </dsp:txBody>
      <dsp:txXfrm>
        <a:off x="0" y="1282535"/>
        <a:ext cx="6798539" cy="700828"/>
      </dsp:txXfrm>
    </dsp:sp>
    <dsp:sp modelId="{5A5441F6-448C-431B-AD62-A21CC5DF6F49}">
      <dsp:nvSpPr>
        <dsp:cNvPr id="0" name=""/>
        <dsp:cNvSpPr/>
      </dsp:nvSpPr>
      <dsp:spPr>
        <a:xfrm>
          <a:off x="0" y="1983364"/>
          <a:ext cx="6798539" cy="674475"/>
        </a:xfrm>
        <a:prstGeom prst="roundRect">
          <a:avLst/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400" kern="1200" dirty="0"/>
            <a:t>De regio zou willen door ontwikkelen door op termijn de aansluiting te zoeken bij de reguliere Participatie en Dagbesteding- en Begeleidingsproducten.  Dit betekent dat:</a:t>
          </a:r>
          <a:endParaRPr lang="en-US" sz="1400" kern="1200" dirty="0"/>
        </a:p>
      </dsp:txBody>
      <dsp:txXfrm>
        <a:off x="32925" y="2016289"/>
        <a:ext cx="6732689" cy="608625"/>
      </dsp:txXfrm>
    </dsp:sp>
    <dsp:sp modelId="{FC0F792B-8447-4712-B5AB-284239B3966B}">
      <dsp:nvSpPr>
        <dsp:cNvPr id="0" name=""/>
        <dsp:cNvSpPr/>
      </dsp:nvSpPr>
      <dsp:spPr>
        <a:xfrm>
          <a:off x="0" y="1918953"/>
          <a:ext cx="6798539" cy="23594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854" tIns="22860" rIns="128016" bIns="2286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nl-NL" sz="1800" kern="1200" dirty="0"/>
            <a:t>Stelling:  De aanbieders van Verblijf </a:t>
          </a:r>
          <a:r>
            <a:rPr lang="nl-NL" sz="1800" kern="1200" dirty="0" err="1"/>
            <a:t>Wmo</a:t>
          </a:r>
          <a:r>
            <a:rPr lang="nl-NL" sz="1800" kern="1200" dirty="0"/>
            <a:t> kunnen bijdragen aan de maatschappelijke participatie van cliënten.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-US" sz="1800" kern="1200" dirty="0"/>
            <a:t>Is </a:t>
          </a:r>
          <a:r>
            <a:rPr lang="en-US" sz="1800" kern="1200" dirty="0" err="1"/>
            <a:t>dit</a:t>
          </a:r>
          <a:r>
            <a:rPr lang="en-US" sz="1800" kern="1200" dirty="0"/>
            <a:t> </a:t>
          </a:r>
          <a:r>
            <a:rPr lang="en-US" sz="1800" kern="1200" dirty="0" err="1"/>
            <a:t>een</a:t>
          </a:r>
          <a:r>
            <a:rPr lang="en-US" sz="1800" kern="1200" dirty="0"/>
            <a:t> </a:t>
          </a:r>
          <a:r>
            <a:rPr lang="en-US" sz="1800" kern="1200" dirty="0" err="1"/>
            <a:t>stelling</a:t>
          </a:r>
          <a:r>
            <a:rPr lang="en-US" sz="1800" kern="1200" dirty="0"/>
            <a:t> </a:t>
          </a:r>
          <a:r>
            <a:rPr lang="en-US" sz="1800" kern="1200" dirty="0" err="1"/>
            <a:t>waar</a:t>
          </a:r>
          <a:r>
            <a:rPr lang="en-US" sz="1800" kern="1200" dirty="0"/>
            <a:t> u </a:t>
          </a:r>
          <a:r>
            <a:rPr lang="en-US" sz="1800" kern="1200" dirty="0" err="1"/>
            <a:t>zich</a:t>
          </a:r>
          <a:r>
            <a:rPr lang="en-US" sz="1800" kern="1200" dirty="0"/>
            <a:t> </a:t>
          </a:r>
          <a:r>
            <a:rPr lang="en-US" sz="1800" kern="1200" dirty="0" err="1"/>
            <a:t>als</a:t>
          </a:r>
          <a:r>
            <a:rPr lang="en-US" sz="1800" kern="1200" dirty="0"/>
            <a:t> </a:t>
          </a:r>
          <a:r>
            <a:rPr lang="en-US" sz="1800" kern="1200" dirty="0" err="1"/>
            <a:t>aanbieder</a:t>
          </a:r>
          <a:r>
            <a:rPr lang="en-US" sz="1800" kern="1200" dirty="0"/>
            <a:t> in </a:t>
          </a:r>
          <a:r>
            <a:rPr lang="en-US" sz="1800" kern="1200" dirty="0" err="1"/>
            <a:t>herkend</a:t>
          </a:r>
          <a:r>
            <a:rPr lang="en-US" sz="1800" kern="1200" dirty="0"/>
            <a:t> en zoa ja hoe?</a:t>
          </a:r>
        </a:p>
      </dsp:txBody>
      <dsp:txXfrm>
        <a:off x="0" y="1918953"/>
        <a:ext cx="6798539" cy="235941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8B578B-F0BC-41B2-8E1C-7CF0E6D5CB37}" type="datetimeFigureOut">
              <a:rPr lang="nl-NL" smtClean="0"/>
              <a:t>11-3-2025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F2BE35-C050-4C5E-9795-1E733F54834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080392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1047CD-C6CC-4A98-A62C-B0948350AF56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446954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97F40C-1A5F-5D66-BC9E-5C12255A8C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E32BF7F0-09B2-A6D5-2FFA-4225193FB0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DA603212-E829-966D-EADD-46D7A09498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D8410DE-F4FF-06CA-DC31-0DF2C5FA415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1047CD-C6CC-4A98-A62C-B0948350AF56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291356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1047CD-C6CC-4A98-A62C-B0948350AF56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819570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1047CD-C6CC-4A98-A62C-B0948350AF56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06004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803FD0-E448-B79C-10D6-B595FEC076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3F44EDBF-5000-4FE0-9B23-916A3DAD3BA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5EF2F7BA-3169-E2A9-9223-316E2A67CE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174756F-6A43-BDD6-3E2D-B7B9B973C0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1047CD-C6CC-4A98-A62C-B0948350AF56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005410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F52D5C-A433-1482-6701-29202F0618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9C7E7AE2-4AFE-5C0E-6230-C489326D2E3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9D26CD6A-7894-DB06-55CA-BC695ADDD6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81D2DF74-0535-DD67-3936-53C1310AF36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1047CD-C6CC-4A98-A62C-B0948350AF56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444844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1047CD-C6CC-4A98-A62C-B0948350AF56}" type="slidenum">
              <a:rPr lang="nl-NL" smtClean="0"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366236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561DBB3-F61B-530F-12B7-57F00222B0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CE53720C-90C3-0FD7-AAD4-BCF1322C10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58AB55B-4BE2-5FF7-1B51-65793DD9D4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45C6B-B8F7-4279-993C-26DBA1EC85AA}" type="datetimeFigureOut">
              <a:rPr lang="nl-NL" smtClean="0"/>
              <a:t>11-3-2025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B4A13AF-CC0B-6C29-22BA-345E5AFCDB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746944B-B73B-C59E-630B-0AEF6214B0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305EC-C937-4F91-9017-81AAC32494C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284381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E102492-725B-340C-27A7-C610B42CD0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1804180F-E842-A573-113C-9DE746BC37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FE2B81C-23CB-2A8F-A596-2CF7AAD113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45C6B-B8F7-4279-993C-26DBA1EC85AA}" type="datetimeFigureOut">
              <a:rPr lang="nl-NL" smtClean="0"/>
              <a:t>11-3-2025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F17A26B-5F17-1D48-F2F8-9354697226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4ED248B-CAB7-54AD-1AD9-A3176A10B4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305EC-C937-4F91-9017-81AAC32494C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380553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0BA5D966-6822-FE3A-02FA-910F021E91B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2F7F3239-CDCB-F48B-4948-A3FBC30463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4076DF6-3B4F-AF4C-57F6-445FF9477A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45C6B-B8F7-4279-993C-26DBA1EC85AA}" type="datetimeFigureOut">
              <a:rPr lang="nl-NL" smtClean="0"/>
              <a:t>11-3-2025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A900680-CB8C-007E-0C2C-55721A8C39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1339363-C64B-E111-612A-66ADB30D8E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305EC-C937-4F91-9017-81AAC32494C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722488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9">
            <a:extLst>
              <a:ext uri="{FF2B5EF4-FFF2-40B4-BE49-F238E27FC236}">
                <a16:creationId xmlns:a16="http://schemas.microsoft.com/office/drawing/2014/main" id="{F50177EE-ACA9-4FC5-BEF9-9131A50F2DB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7"/>
            <a:ext cx="10515600" cy="1033906"/>
          </a:xfrm>
        </p:spPr>
        <p:txBody>
          <a:bodyPr anchor="b">
            <a:normAutofit/>
          </a:bodyPr>
          <a:lstStyle>
            <a:lvl1pPr>
              <a:defRPr sz="3450" baseline="0">
                <a:solidFill>
                  <a:srgbClr val="E50856"/>
                </a:solidFill>
                <a:latin typeface="Avenir Next Condensed"/>
                <a:cs typeface="Arial" panose="020B0604020202020204" pitchFamily="34" charset="0"/>
              </a:defRPr>
            </a:lvl1pPr>
          </a:lstStyle>
          <a:p>
            <a:r>
              <a:rPr lang="nl-NL" dirty="0"/>
              <a:t>VOORBEELD VAN EEN ONDERWERP</a:t>
            </a:r>
            <a:endParaRPr lang="en-GB" dirty="0"/>
          </a:p>
        </p:txBody>
      </p:sp>
      <p:sp>
        <p:nvSpPr>
          <p:cNvPr id="24" name="Tijdelijke aanduiding voor tekst 23">
            <a:extLst>
              <a:ext uri="{FF2B5EF4-FFF2-40B4-BE49-F238E27FC236}">
                <a16:creationId xmlns:a16="http://schemas.microsoft.com/office/drawing/2014/main" id="{1BB83FB7-4001-4182-B381-73600F02BC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44296" y="1534788"/>
            <a:ext cx="10515600" cy="4648200"/>
          </a:xfrm>
        </p:spPr>
        <p:txBody>
          <a:bodyPr>
            <a:normAutofit/>
          </a:bodyPr>
          <a:lstStyle>
            <a:lvl1pPr marL="0" indent="0">
              <a:spcBef>
                <a:spcPts val="750"/>
              </a:spcBef>
              <a:buFont typeface="Arial" panose="020B0604020202020204" pitchFamily="34" charset="0"/>
              <a:buNone/>
              <a:defRPr sz="210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 dirty="0"/>
              <a:t>Voorbeeldtekst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249024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orbeeld alleen teks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E591B05F-F834-5747-884C-CA3BAB25086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79146"/>
            <a:ext cx="8234363" cy="13255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lang="nl-NL" sz="4000" b="1" smtClean="0">
                <a:effectLst/>
              </a:defRPr>
            </a:lvl1pPr>
          </a:lstStyle>
          <a:p>
            <a:r>
              <a:rPr lang="nl-NL" b="1" dirty="0">
                <a:solidFill>
                  <a:srgbClr val="254A5D"/>
                </a:solidFill>
                <a:effectLst/>
                <a:latin typeface="Arial" panose="020B0604020202020204" pitchFamily="34" charset="0"/>
              </a:rPr>
              <a:t>Voorbeeld alleen tekst</a:t>
            </a:r>
            <a:endParaRPr lang="nl-NL" dirty="0">
              <a:solidFill>
                <a:srgbClr val="254A5D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Tijdelijke aanduiding voor tekst 14">
            <a:extLst>
              <a:ext uri="{FF2B5EF4-FFF2-40B4-BE49-F238E27FC236}">
                <a16:creationId xmlns:a16="http://schemas.microsoft.com/office/drawing/2014/main" id="{B05530B8-B926-E745-A38C-1F79F70883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19150" y="1881188"/>
            <a:ext cx="10494613" cy="410686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1800" b="0" i="0">
                <a:solidFill>
                  <a:srgbClr val="24495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 sz="1600" b="0" i="0">
                <a:solidFill>
                  <a:srgbClr val="24495D"/>
                </a:solidFill>
                <a:latin typeface="+mj-lt"/>
                <a:cs typeface="Arial" panose="020B0604020202020204" pitchFamily="34" charset="0"/>
              </a:defRPr>
            </a:lvl2pPr>
            <a:lvl3pPr marL="914400" indent="0">
              <a:buFontTx/>
              <a:buNone/>
              <a:defRPr sz="1400" b="0" i="0">
                <a:solidFill>
                  <a:srgbClr val="24495D"/>
                </a:solidFill>
                <a:latin typeface="+mj-lt"/>
                <a:cs typeface="Arial" panose="020B0604020202020204" pitchFamily="34" charset="0"/>
              </a:defRPr>
            </a:lvl3pPr>
            <a:lvl4pPr marL="1371600" indent="0">
              <a:buFontTx/>
              <a:buNone/>
              <a:defRPr sz="1200" b="0" i="0">
                <a:solidFill>
                  <a:srgbClr val="24495D"/>
                </a:solidFill>
                <a:latin typeface="+mj-lt"/>
                <a:cs typeface="Arial" panose="020B0604020202020204" pitchFamily="34" charset="0"/>
              </a:defRPr>
            </a:lvl4pPr>
            <a:lvl5pPr marL="1828800" indent="0">
              <a:buFontTx/>
              <a:buNone/>
              <a:defRPr sz="1200" b="0" i="0">
                <a:solidFill>
                  <a:srgbClr val="24495D"/>
                </a:solidFill>
                <a:latin typeface="+mj-lt"/>
                <a:cs typeface="Arial" panose="020B0604020202020204" pitchFamily="34" charset="0"/>
              </a:defRPr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38716512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06" userDrawn="1">
          <p15:clr>
            <a:srgbClr val="FBAE40"/>
          </p15:clr>
        </p15:guide>
        <p15:guide id="2" orient="horz" pos="1185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B2204E-885F-C40D-9050-31850EABA9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C8C0898-6B78-2148-E00E-9F7CD1D695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1498DBB-07BE-6976-3241-F3FA4FE707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45C6B-B8F7-4279-993C-26DBA1EC85AA}" type="datetimeFigureOut">
              <a:rPr lang="nl-NL" smtClean="0"/>
              <a:t>11-3-2025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014C620-24AE-AFFA-1301-5E4605712C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DB9CC64-316C-0702-0998-5D8F1615B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305EC-C937-4F91-9017-81AAC32494C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751347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05EF2F6-CEAA-BCE3-FA4F-46EAC2C823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EFA58B8-7665-FAC6-4868-CCADB725E2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9C7C127-035D-5BDD-5D4D-51F4B2F7B7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45C6B-B8F7-4279-993C-26DBA1EC85AA}" type="datetimeFigureOut">
              <a:rPr lang="nl-NL" smtClean="0"/>
              <a:t>11-3-2025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7EA7AC6-4924-F5E0-9FB7-BF036F99AB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8AF101D-E01C-9027-3CA4-A34B0C4FA8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305EC-C937-4F91-9017-81AAC32494C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392967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9861DC4-6812-E9BD-FA0D-0010D9779C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36A2CC5-C3D1-9189-861A-0E8D4ED88A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9DA9B5BC-8F53-4BFB-A97D-DB233ADD1A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56544E12-F719-18D2-54FF-825CE32032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45C6B-B8F7-4279-993C-26DBA1EC85AA}" type="datetimeFigureOut">
              <a:rPr lang="nl-NL" smtClean="0"/>
              <a:t>11-3-2025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052AA80A-90B1-DF47-0329-69BC73A1CF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2BFF55AC-2C65-AB52-DFF6-81524A0E90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305EC-C937-4F91-9017-81AAC32494C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072907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022CBFE-AB3B-E56F-DAE1-C817F361DE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FDFCC5E-899F-65CD-8C53-A9AE8666F0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EC3A4D83-C754-7796-2957-C9D5B99651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7ABD468D-5CCE-74DC-C91B-BA948A1E45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07AF9E91-4D3B-1881-9FB0-06C5261E47B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FD3C8950-DDD8-F66A-1BE3-EE03185A76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45C6B-B8F7-4279-993C-26DBA1EC85AA}" type="datetimeFigureOut">
              <a:rPr lang="nl-NL" smtClean="0"/>
              <a:t>11-3-2025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E000C25E-DA99-BCFD-1945-1E3070FDB6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D74D6731-A930-AF31-0BFE-2AD85883F6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305EC-C937-4F91-9017-81AAC32494C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792580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CCF73E4-C382-ECB5-4416-9454CFCEAD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59C08660-473A-E855-2DF2-0A51D00B12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45C6B-B8F7-4279-993C-26DBA1EC85AA}" type="datetimeFigureOut">
              <a:rPr lang="nl-NL" smtClean="0"/>
              <a:t>11-3-2025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F0258C04-CBBD-9CDF-5579-3737E3508F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C7CE9B1F-8DAB-75DE-5F6D-0FA4CD46F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305EC-C937-4F91-9017-81AAC32494C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589617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39039005-0CC4-13DB-5A2A-D226627CED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45C6B-B8F7-4279-993C-26DBA1EC85AA}" type="datetimeFigureOut">
              <a:rPr lang="nl-NL" smtClean="0"/>
              <a:t>11-3-2025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2FDA80C0-BF7A-8FC4-B07A-223195164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12307A27-77AE-AC6E-3D34-6B0256DF70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305EC-C937-4F91-9017-81AAC32494C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120093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7E48E05-F057-BF6D-AC61-D94812DC7C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4E08EBD-763F-8082-A985-4EF475628D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289C8853-7216-F445-722D-24FADA00E5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34BA6EBE-B549-3976-FB6F-17BC5958BC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45C6B-B8F7-4279-993C-26DBA1EC85AA}" type="datetimeFigureOut">
              <a:rPr lang="nl-NL" smtClean="0"/>
              <a:t>11-3-2025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95FCBD32-4CC4-5436-B1E7-2114F1F438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092E02F9-DD58-B983-D645-6541F697D5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305EC-C937-4F91-9017-81AAC32494C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111408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A943AE1-9D8A-B0E7-05FE-3DC7DC73F2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73F2C2F7-20F8-4E0D-CBCE-F76BA389FFA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633295F2-4C6D-1935-373F-F17A3E0A90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8F3B5180-64AB-1946-CFF2-9650D1A9AE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45C6B-B8F7-4279-993C-26DBA1EC85AA}" type="datetimeFigureOut">
              <a:rPr lang="nl-NL" smtClean="0"/>
              <a:t>11-3-2025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750D24E2-91BC-8A7F-4577-201182F038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D928213B-FD1F-AE69-7A3B-6AA7777C3B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305EC-C937-4F91-9017-81AAC32494C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712579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93A45218-5F88-5C3A-D5C7-DB9FC068AA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466BDF7-CF4D-8FCF-79CA-A167315565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CF30336-B852-1E20-9AA4-A64CCA529C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F45C6B-B8F7-4279-993C-26DBA1EC85AA}" type="datetimeFigureOut">
              <a:rPr lang="nl-NL" smtClean="0"/>
              <a:t>11-3-2025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3197F4C-B5A4-7EC6-CCB3-942076C6CF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087EA12-4616-8111-EC51-CC88017A1E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5305EC-C937-4F91-9017-81AAC32494C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68935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6.jpe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7.jpg"/><Relationship Id="rId9" Type="http://schemas.microsoft.com/office/2007/relationships/diagramDrawing" Target="../diagrams/drawing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6.jpeg"/><Relationship Id="rId7" Type="http://schemas.openxmlformats.org/officeDocument/2006/relationships/diagramQuickStyle" Target="../diagrams/quickStyle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7.jpg"/><Relationship Id="rId9" Type="http://schemas.microsoft.com/office/2007/relationships/diagramDrawing" Target="../diagrams/drawing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image" Target="../media/image6.jpeg"/><Relationship Id="rId7" Type="http://schemas.openxmlformats.org/officeDocument/2006/relationships/diagramQuickStyle" Target="../diagrams/quickStyle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4" Type="http://schemas.openxmlformats.org/officeDocument/2006/relationships/image" Target="../media/image7.jpg"/><Relationship Id="rId9" Type="http://schemas.microsoft.com/office/2007/relationships/diagramDrawing" Target="../diagrams/drawing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7421251-3FE3-AE02-D2EC-89A7323AA1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39442" y="2490297"/>
            <a:ext cx="8937171" cy="1502229"/>
          </a:xfrm>
        </p:spPr>
        <p:txBody>
          <a:bodyPr>
            <a:normAutofit fontScale="90000"/>
          </a:bodyPr>
          <a:lstStyle/>
          <a:p>
            <a:r>
              <a:rPr lang="nl-NL" noProof="0" dirty="0">
                <a:solidFill>
                  <a:schemeClr val="accent5">
                    <a:lumMod val="50000"/>
                  </a:schemeClr>
                </a:solidFill>
              </a:rPr>
              <a:t>Marktconsultatie 2025</a:t>
            </a:r>
            <a:br>
              <a:rPr lang="nl-NL" noProof="0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nl-NL" dirty="0" err="1">
                <a:solidFill>
                  <a:schemeClr val="accent5">
                    <a:lumMod val="50000"/>
                  </a:schemeClr>
                </a:solidFill>
              </a:rPr>
              <a:t>Wmo</a:t>
            </a:r>
            <a:r>
              <a:rPr lang="nl-NL" dirty="0">
                <a:solidFill>
                  <a:schemeClr val="accent5">
                    <a:lumMod val="50000"/>
                  </a:schemeClr>
                </a:solidFill>
              </a:rPr>
              <a:t> Verblijf</a:t>
            </a:r>
            <a:br>
              <a:rPr lang="nl-NL" sz="6000" noProof="0" dirty="0">
                <a:solidFill>
                  <a:schemeClr val="accent5">
                    <a:lumMod val="50000"/>
                  </a:schemeClr>
                </a:solidFill>
              </a:rPr>
            </a:br>
            <a:br>
              <a:rPr lang="nl-NL" sz="6000" noProof="0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nl-NL" sz="6000" noProof="0" dirty="0">
                <a:solidFill>
                  <a:schemeClr val="accent5">
                    <a:lumMod val="50000"/>
                  </a:schemeClr>
                </a:solidFill>
              </a:rPr>
              <a:t>Centrum Gemeente Assen</a:t>
            </a:r>
            <a:endParaRPr lang="nl-NL" noProof="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921EA120-F7BF-98CD-0EDA-86B52ED6C5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11349" y="4973638"/>
            <a:ext cx="9144000" cy="757311"/>
          </a:xfrm>
        </p:spPr>
        <p:txBody>
          <a:bodyPr>
            <a:normAutofit/>
          </a:bodyPr>
          <a:lstStyle/>
          <a:p>
            <a:r>
              <a:rPr lang="nl-NL" sz="2800" noProof="0" dirty="0">
                <a:solidFill>
                  <a:srgbClr val="C00000"/>
                </a:solidFill>
              </a:rPr>
              <a:t>NMD-gemeenten &amp; ZW Drenthe </a:t>
            </a:r>
          </a:p>
          <a:p>
            <a:endParaRPr lang="nl-NL" sz="4000" noProof="0" dirty="0">
              <a:solidFill>
                <a:srgbClr val="C00000"/>
              </a:solidFill>
            </a:endParaRPr>
          </a:p>
          <a:p>
            <a:endParaRPr lang="nl-NL" sz="4000" noProof="0" dirty="0">
              <a:solidFill>
                <a:srgbClr val="C00000"/>
              </a:solidFill>
            </a:endParaRPr>
          </a:p>
          <a:p>
            <a:endParaRPr lang="nl-NL" sz="4000" noProof="0" dirty="0">
              <a:solidFill>
                <a:srgbClr val="C00000"/>
              </a:solidFill>
            </a:endParaRPr>
          </a:p>
          <a:p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32755570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BD49AC-A1BF-E7AB-870E-55EC57E559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7B465C7-47A4-3A63-ECFD-CF6A43CC2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9146"/>
            <a:ext cx="11353800" cy="1325563"/>
          </a:xfrm>
        </p:spPr>
        <p:txBody>
          <a:bodyPr/>
          <a:lstStyle/>
          <a:p>
            <a:r>
              <a:rPr lang="nl-NL" dirty="0">
                <a:latin typeface="+mn-lt"/>
              </a:rPr>
              <a:t>Open House (2)</a:t>
            </a:r>
            <a:endParaRPr lang="nl-NL" dirty="0">
              <a:latin typeface="Calibri"/>
              <a:ea typeface="Calibri"/>
              <a:cs typeface="Calibri"/>
            </a:endParaRP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AFEDA117-D9DA-3BCC-7D13-E0E1D7FD3E4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29310" y="1607300"/>
            <a:ext cx="11687558" cy="5412566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</a:pPr>
            <a:r>
              <a:rPr lang="nl-NL" dirty="0">
                <a:latin typeface="Aptos"/>
                <a:cs typeface="Arial"/>
              </a:rPr>
              <a:t>Toetsen op eisen:</a:t>
            </a:r>
            <a:endParaRPr lang="en-US" dirty="0">
              <a:solidFill>
                <a:srgbClr val="000000"/>
              </a:solidFill>
              <a:latin typeface="Aptos"/>
              <a:cs typeface="Arial"/>
            </a:endParaRPr>
          </a:p>
          <a:p>
            <a:r>
              <a:rPr lang="nl-NL" dirty="0">
                <a:latin typeface="Aptos"/>
                <a:cs typeface="Arial"/>
              </a:rPr>
              <a:t>A. Vormvoorschriften: Volledig en tijdig ingeleverd en rechtsgeldig ondertekend (beroepsbevoegdheid)</a:t>
            </a:r>
            <a:endParaRPr lang="en-US" dirty="0">
              <a:solidFill>
                <a:srgbClr val="000000"/>
              </a:solidFill>
              <a:latin typeface="Aptos"/>
              <a:cs typeface="Arial"/>
            </a:endParaRPr>
          </a:p>
          <a:p>
            <a:r>
              <a:rPr lang="nl-NL" dirty="0">
                <a:latin typeface="Aptos"/>
                <a:cs typeface="Arial"/>
              </a:rPr>
              <a:t>B. Uitsluitingsgronden: </a:t>
            </a:r>
            <a:r>
              <a:rPr lang="nl-NL" sz="1600" dirty="0">
                <a:latin typeface="Aptos"/>
                <a:cs typeface="Arial"/>
              </a:rPr>
              <a:t>Gedragsverklaring aanbesteden (max. 24 maanden)</a:t>
            </a:r>
            <a:endParaRPr lang="en-US" sz="1600">
              <a:solidFill>
                <a:srgbClr val="000000"/>
              </a:solidFill>
              <a:latin typeface="Aptos"/>
              <a:cs typeface="Arial"/>
            </a:endParaRPr>
          </a:p>
          <a:p>
            <a:r>
              <a:rPr lang="nl-NL" sz="1600" dirty="0">
                <a:latin typeface="Aptos"/>
                <a:cs typeface="Arial"/>
              </a:rPr>
              <a:t>            Verklaringsbetalingsgedrag fiscale verplichtingen Belastingdienst (max. 6 maanden)</a:t>
            </a:r>
            <a:endParaRPr lang="en-US" sz="1600">
              <a:solidFill>
                <a:srgbClr val="000000"/>
              </a:solidFill>
              <a:latin typeface="Aptos"/>
              <a:cs typeface="Arial"/>
            </a:endParaRPr>
          </a:p>
          <a:p>
            <a:r>
              <a:rPr lang="nl-NL" sz="1600" dirty="0">
                <a:latin typeface="Aptos"/>
                <a:cs typeface="Arial"/>
              </a:rPr>
              <a:t>            Uittreksel Handelsregister Kamer van Koophandel</a:t>
            </a:r>
            <a:endParaRPr lang="en-US" sz="1600">
              <a:solidFill>
                <a:srgbClr val="000000"/>
              </a:solidFill>
              <a:latin typeface="Aptos"/>
              <a:cs typeface="Arial"/>
            </a:endParaRPr>
          </a:p>
          <a:p>
            <a:r>
              <a:rPr lang="nl-NL" sz="1600" dirty="0">
                <a:latin typeface="Aptos"/>
                <a:cs typeface="Arial"/>
              </a:rPr>
              <a:t>            Verklaring omtrent gedrag Rechtspersonen</a:t>
            </a:r>
            <a:endParaRPr lang="en-US" sz="1600">
              <a:solidFill>
                <a:srgbClr val="000000"/>
              </a:solidFill>
              <a:latin typeface="Aptos"/>
              <a:cs typeface="Arial"/>
            </a:endParaRPr>
          </a:p>
          <a:p>
            <a:r>
              <a:rPr lang="nl-NL" sz="1600" dirty="0">
                <a:latin typeface="Aptos"/>
                <a:cs typeface="Arial"/>
              </a:rPr>
              <a:t>            Uniform Europees aanbestedingsdocument (UEA) </a:t>
            </a:r>
            <a:endParaRPr lang="en-US" sz="1600">
              <a:solidFill>
                <a:srgbClr val="000000"/>
              </a:solidFill>
              <a:latin typeface="Aptos"/>
              <a:cs typeface="Arial"/>
            </a:endParaRPr>
          </a:p>
          <a:p>
            <a:r>
              <a:rPr lang="nl-NL" sz="1800" b="0" i="0" u="none" strike="noStrike" baseline="0" dirty="0">
                <a:latin typeface="Aptos"/>
                <a:cs typeface="Arial"/>
              </a:rPr>
              <a:t>C. Geschiktheidseisen (3 soorten); </a:t>
            </a:r>
            <a:endParaRPr lang="nl-NL">
              <a:latin typeface="Aptos"/>
            </a:endParaRPr>
          </a:p>
          <a:p>
            <a:r>
              <a:rPr lang="nl-NL" dirty="0">
                <a:latin typeface="Aptos"/>
                <a:cs typeface="Arial"/>
              </a:rPr>
              <a:t> -</a:t>
            </a:r>
            <a:r>
              <a:rPr lang="nl-NL" sz="1600" dirty="0">
                <a:latin typeface="Aptos"/>
                <a:cs typeface="Arial"/>
              </a:rPr>
              <a:t> </a:t>
            </a:r>
            <a:r>
              <a:rPr lang="nl-NL" sz="1600" dirty="0">
                <a:latin typeface="Aptos"/>
                <a:ea typeface="Calibri"/>
                <a:cs typeface="Arial"/>
              </a:rPr>
              <a:t>T</a:t>
            </a:r>
            <a:r>
              <a:rPr lang="nl-NL" sz="1600" b="0" i="0" u="none" strike="noStrike" baseline="0" dirty="0">
                <a:latin typeface="Aptos"/>
                <a:ea typeface="Calibri"/>
                <a:cs typeface="Arial"/>
              </a:rPr>
              <a:t>echnische- en beroepsbekwaamheid </a:t>
            </a:r>
            <a:endParaRPr lang="nl-NL" sz="1600">
              <a:latin typeface="Aptos"/>
            </a:endParaRPr>
          </a:p>
          <a:p>
            <a:r>
              <a:rPr lang="nl-NL" sz="1600" dirty="0">
                <a:latin typeface="Aptos"/>
                <a:cs typeface="Arial"/>
              </a:rPr>
              <a:t>		</a:t>
            </a:r>
            <a:r>
              <a:rPr lang="nl-NL" sz="1600" b="0" i="0" u="none" strike="noStrike" baseline="0" dirty="0">
                <a:latin typeface="Aptos"/>
                <a:cs typeface="Arial"/>
              </a:rPr>
              <a:t>Geldig </a:t>
            </a:r>
            <a:r>
              <a:rPr lang="nl-NL" sz="1600" dirty="0">
                <a:latin typeface="Aptos"/>
                <a:cs typeface="Arial"/>
              </a:rPr>
              <a:t>K</a:t>
            </a:r>
            <a:r>
              <a:rPr lang="nl-NL" sz="1600" b="0" i="0" u="none" strike="noStrike" baseline="0" dirty="0">
                <a:latin typeface="Aptos"/>
                <a:cs typeface="Arial"/>
              </a:rPr>
              <a:t>waliteitscertificaa</a:t>
            </a:r>
            <a:r>
              <a:rPr lang="nl-NL" sz="1600" dirty="0">
                <a:latin typeface="Aptos"/>
                <a:cs typeface="Arial"/>
              </a:rPr>
              <a:t>t dat betrekking heeft op de aangeboden dienst</a:t>
            </a:r>
            <a:r>
              <a:rPr lang="nl-NL" sz="1600" b="0" i="0" u="none" strike="noStrike" baseline="0" dirty="0">
                <a:latin typeface="Aptos"/>
                <a:cs typeface="Arial"/>
              </a:rPr>
              <a:t> </a:t>
            </a:r>
          </a:p>
          <a:p>
            <a:r>
              <a:rPr lang="nl-NL" sz="1600" dirty="0">
                <a:latin typeface="Aptos"/>
                <a:ea typeface="Calibri"/>
                <a:cs typeface="Arial"/>
              </a:rPr>
              <a:t>		Positieve Referentie eis</a:t>
            </a:r>
            <a:r>
              <a:rPr lang="nl-NL" sz="1600" b="0" i="0" u="none" strike="noStrike" baseline="0" dirty="0">
                <a:latin typeface="Aptos"/>
                <a:ea typeface="Calibri"/>
                <a:cs typeface="Arial"/>
              </a:rPr>
              <a:t>	</a:t>
            </a:r>
          </a:p>
          <a:p>
            <a:r>
              <a:rPr lang="nl-NL" sz="1600" dirty="0">
                <a:latin typeface="Aptos"/>
                <a:ea typeface="Calibri"/>
                <a:cs typeface="Arial"/>
              </a:rPr>
              <a:t>		Functie mix</a:t>
            </a:r>
          </a:p>
          <a:p>
            <a:r>
              <a:rPr lang="nl-NL" sz="1600" dirty="0">
                <a:latin typeface="Aptos"/>
                <a:ea typeface="Calibri"/>
                <a:cs typeface="Arial"/>
              </a:rPr>
              <a:t> - Financiële en economische draagvlak aan te tonen (zoals Bedrijfs- en/of beroepsaansprakelijkheids-verzekering)</a:t>
            </a:r>
            <a:endParaRPr lang="nl-NL" sz="1600">
              <a:latin typeface="Aptos"/>
            </a:endParaRPr>
          </a:p>
          <a:p>
            <a:pPr marL="285750" indent="-285750">
              <a:buFont typeface="Arial"/>
              <a:buChar char="•"/>
            </a:pPr>
            <a:r>
              <a:rPr lang="nl-NL" dirty="0">
                <a:latin typeface="Aptos"/>
                <a:cs typeface="Arial"/>
              </a:rPr>
              <a:t>D. A</a:t>
            </a:r>
            <a:r>
              <a:rPr lang="nl-NL" dirty="0">
                <a:latin typeface="Arial"/>
                <a:cs typeface="Arial"/>
              </a:rPr>
              <a:t>kkoord is met de uitvoeringseisen en deze ook kan uitvoeren.</a:t>
            </a:r>
            <a:endParaRPr lang="nl-NL" sz="1600" kern="100" dirty="0">
              <a:latin typeface="Aptos"/>
              <a:cs typeface="Arial"/>
            </a:endParaRPr>
          </a:p>
          <a:p>
            <a:r>
              <a:rPr lang="nl-NL" sz="1600" dirty="0">
                <a:latin typeface="Aptos"/>
                <a:cs typeface="Arial"/>
              </a:rPr>
              <a:t>	</a:t>
            </a:r>
            <a:r>
              <a:rPr lang="nl-NL" sz="1600" b="0" i="0" u="none" strike="noStrike" baseline="0" dirty="0">
                <a:latin typeface="Aptos"/>
                <a:cs typeface="Arial"/>
              </a:rPr>
              <a:t> </a:t>
            </a:r>
            <a:endParaRPr lang="nl-NL" sz="1600" kern="100">
              <a:latin typeface="Aptos"/>
              <a:ea typeface="Aptos" panose="020B0004020202020204" pitchFamily="34" charset="0"/>
              <a:cs typeface="Arial"/>
            </a:endParaRPr>
          </a:p>
          <a:p>
            <a:endParaRPr lang="nl-NL" sz="1800" dirty="0">
              <a:latin typeface="Aptos"/>
            </a:endParaRPr>
          </a:p>
        </p:txBody>
      </p:sp>
    </p:spTree>
    <p:extLst>
      <p:ext uri="{BB962C8B-B14F-4D97-AF65-F5344CB8AC3E}">
        <p14:creationId xmlns:p14="http://schemas.microsoft.com/office/powerpoint/2010/main" val="3612604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" name="Rectangle 33">
            <a:extLst>
              <a:ext uri="{FF2B5EF4-FFF2-40B4-BE49-F238E27FC236}">
                <a16:creationId xmlns:a16="http://schemas.microsoft.com/office/drawing/2014/main" id="{C4879EFC-8E62-4E00-973C-C45EE9EC6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F0B8285-18D1-4E17-9EB5-EBC0B8CB65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57200"/>
            <a:ext cx="10909640" cy="136861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6600" noProof="0" dirty="0" err="1">
                <a:solidFill>
                  <a:schemeClr val="tx1"/>
                </a:solidFill>
                <a:latin typeface="+mj-lt"/>
                <a:cs typeface="+mj-cs"/>
              </a:rPr>
              <a:t>Verblijf</a:t>
            </a:r>
            <a:r>
              <a:rPr lang="en-US" sz="6600" noProof="0" dirty="0">
                <a:solidFill>
                  <a:schemeClr val="tx1"/>
                </a:solidFill>
                <a:latin typeface="+mj-lt"/>
                <a:cs typeface="+mj-cs"/>
              </a:rPr>
              <a:t> </a:t>
            </a:r>
            <a:r>
              <a:rPr lang="en-US" sz="6600" noProof="0" dirty="0" err="1">
                <a:solidFill>
                  <a:schemeClr val="tx1"/>
                </a:solidFill>
                <a:latin typeface="+mj-lt"/>
                <a:cs typeface="+mj-cs"/>
              </a:rPr>
              <a:t>Wmo</a:t>
            </a:r>
            <a:endParaRPr lang="en-US" sz="6600" noProof="0" dirty="0">
              <a:solidFill>
                <a:schemeClr val="tx1"/>
              </a:solidFill>
              <a:latin typeface="+mj-lt"/>
              <a:cs typeface="+mj-cs"/>
            </a:endParaRP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FC24880-D24B-49F2-901A-B6F3C67D1AD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38881" y="1922561"/>
            <a:ext cx="10909643" cy="55265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ts val="1000"/>
              </a:spcBef>
              <a:spcAft>
                <a:spcPct val="0"/>
              </a:spcAft>
            </a:pPr>
            <a:r>
              <a:rPr lang="en-US" sz="2400" noProof="0" dirty="0">
                <a:latin typeface="+mn-lt"/>
                <a:cs typeface="+mn-cs"/>
              </a:rPr>
              <a:t>Planning op </a:t>
            </a:r>
            <a:r>
              <a:rPr lang="nl-NL" sz="2400" noProof="0" dirty="0">
                <a:latin typeface="+mn-lt"/>
                <a:cs typeface="+mn-cs"/>
              </a:rPr>
              <a:t>Hoofdlijnen</a:t>
            </a:r>
            <a:endParaRPr lang="en-US" sz="2400" noProof="0" dirty="0">
              <a:latin typeface="+mn-lt"/>
              <a:cs typeface="+mn-cs"/>
            </a:endParaRPr>
          </a:p>
        </p:txBody>
      </p:sp>
      <p:sp>
        <p:nvSpPr>
          <p:cNvPr id="42" name="sketch line">
            <a:extLst>
              <a:ext uri="{FF2B5EF4-FFF2-40B4-BE49-F238E27FC236}">
                <a16:creationId xmlns:a16="http://schemas.microsoft.com/office/drawing/2014/main" id="{D6A9C53F-5F90-40A5-8C85-5412D39C8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50080" y="1850683"/>
            <a:ext cx="3291840" cy="18288"/>
          </a:xfrm>
          <a:custGeom>
            <a:avLst/>
            <a:gdLst>
              <a:gd name="connsiteX0" fmla="*/ 0 w 3291840"/>
              <a:gd name="connsiteY0" fmla="*/ 0 h 18288"/>
              <a:gd name="connsiteX1" fmla="*/ 658368 w 3291840"/>
              <a:gd name="connsiteY1" fmla="*/ 0 h 18288"/>
              <a:gd name="connsiteX2" fmla="*/ 1283818 w 3291840"/>
              <a:gd name="connsiteY2" fmla="*/ 0 h 18288"/>
              <a:gd name="connsiteX3" fmla="*/ 1909267 w 3291840"/>
              <a:gd name="connsiteY3" fmla="*/ 0 h 18288"/>
              <a:gd name="connsiteX4" fmla="*/ 2633472 w 3291840"/>
              <a:gd name="connsiteY4" fmla="*/ 0 h 18288"/>
              <a:gd name="connsiteX5" fmla="*/ 3291840 w 3291840"/>
              <a:gd name="connsiteY5" fmla="*/ 0 h 18288"/>
              <a:gd name="connsiteX6" fmla="*/ 3291840 w 3291840"/>
              <a:gd name="connsiteY6" fmla="*/ 18288 h 18288"/>
              <a:gd name="connsiteX7" fmla="*/ 2633472 w 3291840"/>
              <a:gd name="connsiteY7" fmla="*/ 18288 h 18288"/>
              <a:gd name="connsiteX8" fmla="*/ 2073859 w 3291840"/>
              <a:gd name="connsiteY8" fmla="*/ 18288 h 18288"/>
              <a:gd name="connsiteX9" fmla="*/ 1448410 w 3291840"/>
              <a:gd name="connsiteY9" fmla="*/ 18288 h 18288"/>
              <a:gd name="connsiteX10" fmla="*/ 822960 w 3291840"/>
              <a:gd name="connsiteY10" fmla="*/ 18288 h 18288"/>
              <a:gd name="connsiteX11" fmla="*/ 0 w 3291840"/>
              <a:gd name="connsiteY11" fmla="*/ 18288 h 18288"/>
              <a:gd name="connsiteX12" fmla="*/ 0 w 329184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91840" h="18288" fill="none" extrusionOk="0">
                <a:moveTo>
                  <a:pt x="0" y="0"/>
                </a:moveTo>
                <a:cubicBezTo>
                  <a:pt x="173077" y="-20031"/>
                  <a:pt x="443104" y="6424"/>
                  <a:pt x="658368" y="0"/>
                </a:cubicBezTo>
                <a:cubicBezTo>
                  <a:pt x="873632" y="-6424"/>
                  <a:pt x="1034028" y="11764"/>
                  <a:pt x="1283818" y="0"/>
                </a:cubicBezTo>
                <a:cubicBezTo>
                  <a:pt x="1533608" y="-11764"/>
                  <a:pt x="1691227" y="-30112"/>
                  <a:pt x="1909267" y="0"/>
                </a:cubicBezTo>
                <a:cubicBezTo>
                  <a:pt x="2127307" y="30112"/>
                  <a:pt x="2272465" y="-18735"/>
                  <a:pt x="2633472" y="0"/>
                </a:cubicBezTo>
                <a:cubicBezTo>
                  <a:pt x="2994479" y="18735"/>
                  <a:pt x="3023324" y="-32030"/>
                  <a:pt x="3291840" y="0"/>
                </a:cubicBezTo>
                <a:cubicBezTo>
                  <a:pt x="3291406" y="7551"/>
                  <a:pt x="3291373" y="9822"/>
                  <a:pt x="3291840" y="18288"/>
                </a:cubicBezTo>
                <a:cubicBezTo>
                  <a:pt x="3048445" y="38989"/>
                  <a:pt x="2846548" y="-14400"/>
                  <a:pt x="2633472" y="18288"/>
                </a:cubicBezTo>
                <a:cubicBezTo>
                  <a:pt x="2420396" y="50976"/>
                  <a:pt x="2304099" y="6336"/>
                  <a:pt x="2073859" y="18288"/>
                </a:cubicBezTo>
                <a:cubicBezTo>
                  <a:pt x="1843619" y="30240"/>
                  <a:pt x="1706926" y="10778"/>
                  <a:pt x="1448410" y="18288"/>
                </a:cubicBezTo>
                <a:cubicBezTo>
                  <a:pt x="1189894" y="25798"/>
                  <a:pt x="1002278" y="8992"/>
                  <a:pt x="822960" y="18288"/>
                </a:cubicBezTo>
                <a:cubicBezTo>
                  <a:pt x="643642" y="27585"/>
                  <a:pt x="307039" y="38051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291840" h="18288" stroke="0" extrusionOk="0">
                <a:moveTo>
                  <a:pt x="0" y="0"/>
                </a:moveTo>
                <a:cubicBezTo>
                  <a:pt x="195850" y="28018"/>
                  <a:pt x="434891" y="17390"/>
                  <a:pt x="592531" y="0"/>
                </a:cubicBezTo>
                <a:cubicBezTo>
                  <a:pt x="750171" y="-17390"/>
                  <a:pt x="1018709" y="32200"/>
                  <a:pt x="1316736" y="0"/>
                </a:cubicBezTo>
                <a:cubicBezTo>
                  <a:pt x="1614763" y="-32200"/>
                  <a:pt x="1696480" y="-11367"/>
                  <a:pt x="1876349" y="0"/>
                </a:cubicBezTo>
                <a:cubicBezTo>
                  <a:pt x="2056218" y="11367"/>
                  <a:pt x="2193364" y="13433"/>
                  <a:pt x="2435962" y="0"/>
                </a:cubicBezTo>
                <a:cubicBezTo>
                  <a:pt x="2678560" y="-13433"/>
                  <a:pt x="3010901" y="-42367"/>
                  <a:pt x="3291840" y="0"/>
                </a:cubicBezTo>
                <a:cubicBezTo>
                  <a:pt x="3291758" y="4406"/>
                  <a:pt x="3291751" y="9982"/>
                  <a:pt x="3291840" y="18288"/>
                </a:cubicBezTo>
                <a:cubicBezTo>
                  <a:pt x="3108993" y="14228"/>
                  <a:pt x="2952658" y="46900"/>
                  <a:pt x="2666390" y="18288"/>
                </a:cubicBezTo>
                <a:cubicBezTo>
                  <a:pt x="2380122" y="-10324"/>
                  <a:pt x="2263855" y="41055"/>
                  <a:pt x="2040941" y="18288"/>
                </a:cubicBezTo>
                <a:cubicBezTo>
                  <a:pt x="1818027" y="-4479"/>
                  <a:pt x="1675097" y="6509"/>
                  <a:pt x="1415491" y="18288"/>
                </a:cubicBezTo>
                <a:cubicBezTo>
                  <a:pt x="1155885" y="30068"/>
                  <a:pt x="852976" y="36210"/>
                  <a:pt x="691286" y="18288"/>
                </a:cubicBezTo>
                <a:cubicBezTo>
                  <a:pt x="529596" y="366"/>
                  <a:pt x="187183" y="13912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Afbeelding 6" descr="Bovenaanzicht van een agenda met een rode pen bovenaan">
            <a:extLst>
              <a:ext uri="{FF2B5EF4-FFF2-40B4-BE49-F238E27FC236}">
                <a16:creationId xmlns:a16="http://schemas.microsoft.com/office/drawing/2014/main" id="{7718C9B6-6B00-5584-DB89-8221C7EEC5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103" y="2653248"/>
            <a:ext cx="3825288" cy="3605784"/>
          </a:xfrm>
          <a:prstGeom prst="rect">
            <a:avLst/>
          </a:prstGeom>
        </p:spPr>
      </p:pic>
      <p:graphicFrame>
        <p:nvGraphicFramePr>
          <p:cNvPr id="4" name="Tabel 3">
            <a:extLst>
              <a:ext uri="{FF2B5EF4-FFF2-40B4-BE49-F238E27FC236}">
                <a16:creationId xmlns:a16="http://schemas.microsoft.com/office/drawing/2014/main" id="{E0274743-61FD-DC4C-18CD-5D80459B6DD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924058"/>
              </p:ext>
            </p:extLst>
          </p:nvPr>
        </p:nvGraphicFramePr>
        <p:xfrm>
          <a:off x="4391247" y="2642616"/>
          <a:ext cx="7205547" cy="366677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234894">
                  <a:extLst>
                    <a:ext uri="{9D8B030D-6E8A-4147-A177-3AD203B41FA5}">
                      <a16:colId xmlns:a16="http://schemas.microsoft.com/office/drawing/2014/main" val="2935008817"/>
                    </a:ext>
                  </a:extLst>
                </a:gridCol>
                <a:gridCol w="1970653">
                  <a:extLst>
                    <a:ext uri="{9D8B030D-6E8A-4147-A177-3AD203B41FA5}">
                      <a16:colId xmlns:a16="http://schemas.microsoft.com/office/drawing/2014/main" val="3777220949"/>
                    </a:ext>
                  </a:extLst>
                </a:gridCol>
              </a:tblGrid>
              <a:tr h="400643">
                <a:tc>
                  <a:txBody>
                    <a:bodyPr/>
                    <a:lstStyle/>
                    <a:p>
                      <a:pPr algn="ctr" fontAlgn="ctr"/>
                      <a:r>
                        <a:rPr lang="nl-NL" sz="3200" b="1" u="none" strike="noStrike" dirty="0">
                          <a:effectLst/>
                        </a:rPr>
                        <a:t>Processtappen</a:t>
                      </a:r>
                      <a:endParaRPr lang="nl-NL" sz="3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9659" marR="19659" marT="196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3200" b="1" u="none" strike="noStrike" dirty="0">
                          <a:effectLst/>
                        </a:rPr>
                        <a:t>Planning</a:t>
                      </a:r>
                      <a:endParaRPr lang="nl-NL" sz="3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9659" marR="19659" marT="19659" marB="0" anchor="ctr"/>
                </a:tc>
                <a:extLst>
                  <a:ext uri="{0D108BD9-81ED-4DB2-BD59-A6C34878D82A}">
                    <a16:rowId xmlns:a16="http://schemas.microsoft.com/office/drawing/2014/main" val="2357418194"/>
                  </a:ext>
                </a:extLst>
              </a:tr>
              <a:tr h="209933">
                <a:tc>
                  <a:txBody>
                    <a:bodyPr/>
                    <a:lstStyle/>
                    <a:p>
                      <a:pPr algn="ctr" fontAlgn="ctr"/>
                      <a:r>
                        <a:rPr lang="nl-NL" sz="2200" b="1" u="none" strike="noStrike" dirty="0">
                          <a:effectLst/>
                        </a:rPr>
                        <a:t>Inkoopproces</a:t>
                      </a:r>
                      <a:endParaRPr lang="nl-NL" sz="2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9659" marR="19659" marT="196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2200" u="none" strike="noStrike" dirty="0">
                          <a:effectLst/>
                        </a:rPr>
                        <a:t> </a:t>
                      </a:r>
                      <a:endParaRPr lang="nl-NL" sz="2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9659" marR="19659" marT="19659" marB="0" anchor="ctr"/>
                </a:tc>
                <a:extLst>
                  <a:ext uri="{0D108BD9-81ED-4DB2-BD59-A6C34878D82A}">
                    <a16:rowId xmlns:a16="http://schemas.microsoft.com/office/drawing/2014/main" val="3905017711"/>
                  </a:ext>
                </a:extLst>
              </a:tr>
              <a:tr h="400643">
                <a:tc>
                  <a:txBody>
                    <a:bodyPr/>
                    <a:lstStyle/>
                    <a:p>
                      <a:pPr algn="ctr" fontAlgn="ctr"/>
                      <a:r>
                        <a:rPr lang="nl-NL" sz="2200" u="none" strike="noStrike" dirty="0">
                          <a:effectLst/>
                        </a:rPr>
                        <a:t>Publicatie inkoopdocument</a:t>
                      </a:r>
                      <a:endParaRPr lang="nl-NL" sz="2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9659" marR="19659" marT="196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2200" u="none" strike="noStrike" dirty="0">
                          <a:effectLst/>
                        </a:rPr>
                        <a:t>week 12</a:t>
                      </a:r>
                      <a:endParaRPr lang="nl-NL" sz="2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9659" marR="19659" marT="19659" marB="0" anchor="ctr"/>
                </a:tc>
                <a:extLst>
                  <a:ext uri="{0D108BD9-81ED-4DB2-BD59-A6C34878D82A}">
                    <a16:rowId xmlns:a16="http://schemas.microsoft.com/office/drawing/2014/main" val="1820670249"/>
                  </a:ext>
                </a:extLst>
              </a:tr>
              <a:tr h="400643">
                <a:tc>
                  <a:txBody>
                    <a:bodyPr/>
                    <a:lstStyle/>
                    <a:p>
                      <a:pPr algn="ctr" fontAlgn="ctr"/>
                      <a:r>
                        <a:rPr lang="nl-NL" sz="2200" u="none" strike="noStrike" dirty="0">
                          <a:effectLst/>
                        </a:rPr>
                        <a:t>Vragen</a:t>
                      </a:r>
                      <a:endParaRPr lang="nl-NL" sz="2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9659" marR="19659" marT="196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2200" u="none" strike="noStrike">
                          <a:effectLst/>
                        </a:rPr>
                        <a:t>week 14</a:t>
                      </a:r>
                      <a:endParaRPr lang="nl-NL" sz="2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9659" marR="19659" marT="19659" marB="0" anchor="ctr"/>
                </a:tc>
                <a:extLst>
                  <a:ext uri="{0D108BD9-81ED-4DB2-BD59-A6C34878D82A}">
                    <a16:rowId xmlns:a16="http://schemas.microsoft.com/office/drawing/2014/main" val="1531863392"/>
                  </a:ext>
                </a:extLst>
              </a:tr>
              <a:tr h="400643">
                <a:tc>
                  <a:txBody>
                    <a:bodyPr/>
                    <a:lstStyle/>
                    <a:p>
                      <a:pPr algn="ctr" fontAlgn="ctr"/>
                      <a:r>
                        <a:rPr lang="nl-NL" sz="2200" u="none" strike="noStrike" dirty="0">
                          <a:effectLst/>
                        </a:rPr>
                        <a:t>Nota van Inlichtingen</a:t>
                      </a:r>
                      <a:endParaRPr lang="nl-NL" sz="2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9659" marR="19659" marT="196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2200" u="none" strike="noStrike">
                          <a:effectLst/>
                        </a:rPr>
                        <a:t>week 16</a:t>
                      </a:r>
                      <a:endParaRPr lang="nl-NL" sz="2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9659" marR="19659" marT="19659" marB="0" anchor="ctr"/>
                </a:tc>
                <a:extLst>
                  <a:ext uri="{0D108BD9-81ED-4DB2-BD59-A6C34878D82A}">
                    <a16:rowId xmlns:a16="http://schemas.microsoft.com/office/drawing/2014/main" val="1017055954"/>
                  </a:ext>
                </a:extLst>
              </a:tr>
              <a:tr h="400643">
                <a:tc>
                  <a:txBody>
                    <a:bodyPr/>
                    <a:lstStyle/>
                    <a:p>
                      <a:pPr algn="ctr" fontAlgn="ctr"/>
                      <a:r>
                        <a:rPr lang="nl-NL" sz="2200" u="none" strike="noStrike" dirty="0">
                          <a:effectLst/>
                        </a:rPr>
                        <a:t>Ontvangen offertes</a:t>
                      </a:r>
                      <a:endParaRPr lang="nl-NL" sz="2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9659" marR="19659" marT="196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2200" u="none" strike="noStrike">
                          <a:effectLst/>
                        </a:rPr>
                        <a:t>week 22</a:t>
                      </a:r>
                      <a:endParaRPr lang="nl-NL" sz="2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9659" marR="19659" marT="19659" marB="0" anchor="ctr"/>
                </a:tc>
                <a:extLst>
                  <a:ext uri="{0D108BD9-81ED-4DB2-BD59-A6C34878D82A}">
                    <a16:rowId xmlns:a16="http://schemas.microsoft.com/office/drawing/2014/main" val="2143104686"/>
                  </a:ext>
                </a:extLst>
              </a:tr>
              <a:tr h="400643">
                <a:tc>
                  <a:txBody>
                    <a:bodyPr/>
                    <a:lstStyle/>
                    <a:p>
                      <a:pPr algn="ctr" fontAlgn="ctr"/>
                      <a:r>
                        <a:rPr lang="nl-NL" sz="2200" u="none" strike="noStrike" dirty="0">
                          <a:effectLst/>
                        </a:rPr>
                        <a:t>Voorlopige gunning</a:t>
                      </a:r>
                      <a:endParaRPr lang="nl-NL" sz="2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9659" marR="19659" marT="196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2200" u="none" strike="noStrike">
                          <a:effectLst/>
                        </a:rPr>
                        <a:t>week 26</a:t>
                      </a:r>
                      <a:endParaRPr lang="nl-NL" sz="2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9659" marR="19659" marT="19659" marB="0" anchor="ctr"/>
                </a:tc>
                <a:extLst>
                  <a:ext uri="{0D108BD9-81ED-4DB2-BD59-A6C34878D82A}">
                    <a16:rowId xmlns:a16="http://schemas.microsoft.com/office/drawing/2014/main" val="3440056038"/>
                  </a:ext>
                </a:extLst>
              </a:tr>
              <a:tr h="400643">
                <a:tc>
                  <a:txBody>
                    <a:bodyPr/>
                    <a:lstStyle/>
                    <a:p>
                      <a:pPr algn="ctr" fontAlgn="ctr"/>
                      <a:r>
                        <a:rPr lang="nl-NL" sz="2200" u="none" strike="noStrike" dirty="0">
                          <a:effectLst/>
                        </a:rPr>
                        <a:t>Definitieve gunning</a:t>
                      </a:r>
                      <a:endParaRPr lang="nl-NL" sz="2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9659" marR="19659" marT="196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2200" u="none" strike="noStrike">
                          <a:effectLst/>
                        </a:rPr>
                        <a:t>week 29</a:t>
                      </a:r>
                      <a:endParaRPr lang="nl-NL" sz="2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9659" marR="19659" marT="19659" marB="0" anchor="ctr"/>
                </a:tc>
                <a:extLst>
                  <a:ext uri="{0D108BD9-81ED-4DB2-BD59-A6C34878D82A}">
                    <a16:rowId xmlns:a16="http://schemas.microsoft.com/office/drawing/2014/main" val="4283202462"/>
                  </a:ext>
                </a:extLst>
              </a:tr>
              <a:tr h="400643">
                <a:tc>
                  <a:txBody>
                    <a:bodyPr/>
                    <a:lstStyle/>
                    <a:p>
                      <a:pPr algn="ctr" fontAlgn="ctr"/>
                      <a:r>
                        <a:rPr lang="nl-NL" sz="2200" b="1" u="none" strike="noStrike" dirty="0">
                          <a:effectLst/>
                        </a:rPr>
                        <a:t>Start Contract</a:t>
                      </a:r>
                      <a:endParaRPr lang="nl-NL" sz="2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9659" marR="19659" marT="196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2200" b="1" u="none" strike="noStrike" dirty="0">
                          <a:effectLst/>
                        </a:rPr>
                        <a:t>1-1-2026</a:t>
                      </a:r>
                      <a:endParaRPr lang="nl-NL" sz="2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9659" marR="19659" marT="19659" marB="0" anchor="ctr"/>
                </a:tc>
                <a:extLst>
                  <a:ext uri="{0D108BD9-81ED-4DB2-BD59-A6C34878D82A}">
                    <a16:rowId xmlns:a16="http://schemas.microsoft.com/office/drawing/2014/main" val="42152174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288203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0C66ECB-5C87-42F9-8E18-BFB19A5330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noProof="0" dirty="0">
                <a:solidFill>
                  <a:schemeClr val="tx1"/>
                </a:solidFill>
                <a:latin typeface="+mj-lt"/>
                <a:cs typeface="+mj-cs"/>
              </a:rPr>
              <a:t>	</a:t>
            </a:r>
            <a:r>
              <a:rPr lang="en-US" sz="5400" noProof="0" dirty="0" err="1">
                <a:solidFill>
                  <a:schemeClr val="tx1"/>
                </a:solidFill>
                <a:latin typeface="+mj-lt"/>
                <a:cs typeface="+mj-cs"/>
              </a:rPr>
              <a:t>Afronding</a:t>
            </a:r>
            <a:endParaRPr lang="en-US" sz="5400" noProof="0" dirty="0">
              <a:solidFill>
                <a:schemeClr val="tx1"/>
              </a:solidFill>
              <a:latin typeface="+mj-lt"/>
              <a:cs typeface="+mj-cs"/>
            </a:endParaRPr>
          </a:p>
        </p:txBody>
      </p:sp>
      <p:sp>
        <p:nvSpPr>
          <p:cNvPr id="13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8B8B663-87B2-4C42-AB2C-AD84854029E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0080" y="2872899"/>
            <a:ext cx="4243589" cy="3320668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1700" noProof="0" dirty="0">
                <a:latin typeface="+mn-lt"/>
                <a:cs typeface="+mn-cs"/>
              </a:rPr>
              <a:t>		</a:t>
            </a:r>
          </a:p>
          <a:p>
            <a:pPr algn="ctr"/>
            <a:r>
              <a:rPr lang="en-US" sz="4000" noProof="0" dirty="0" err="1">
                <a:latin typeface="+mn-lt"/>
                <a:cs typeface="+mn-cs"/>
              </a:rPr>
              <a:t>Zijn</a:t>
            </a:r>
            <a:r>
              <a:rPr lang="en-US" sz="4000" noProof="0" dirty="0">
                <a:latin typeface="+mn-lt"/>
                <a:cs typeface="+mn-cs"/>
              </a:rPr>
              <a:t> er </a:t>
            </a:r>
            <a:r>
              <a:rPr lang="en-US" sz="4000" noProof="0" dirty="0" err="1">
                <a:latin typeface="+mn-lt"/>
                <a:cs typeface="+mn-cs"/>
              </a:rPr>
              <a:t>nog</a:t>
            </a:r>
            <a:r>
              <a:rPr lang="en-US" sz="4000" noProof="0" dirty="0">
                <a:latin typeface="+mn-lt"/>
                <a:cs typeface="+mn-cs"/>
              </a:rPr>
              <a:t> </a:t>
            </a:r>
          </a:p>
          <a:p>
            <a:pPr algn="ctr"/>
            <a:r>
              <a:rPr lang="en-US" sz="4000" noProof="0" dirty="0" err="1">
                <a:latin typeface="+mn-lt"/>
                <a:cs typeface="+mn-cs"/>
              </a:rPr>
              <a:t>vragen</a:t>
            </a:r>
            <a:r>
              <a:rPr lang="en-US" sz="4000" noProof="0" dirty="0">
                <a:latin typeface="+mn-lt"/>
                <a:cs typeface="+mn-cs"/>
              </a:rPr>
              <a:t>?</a:t>
            </a:r>
          </a:p>
          <a:p>
            <a:pPr indent="-228600">
              <a:buFont typeface="Arial" panose="020B0604020202020204" pitchFamily="34" charset="0"/>
              <a:buChar char="•"/>
            </a:pPr>
            <a:endParaRPr lang="en-US" sz="1700" noProof="0" dirty="0">
              <a:latin typeface="+mn-lt"/>
              <a:cs typeface="+mn-cs"/>
            </a:endParaRPr>
          </a:p>
          <a:p>
            <a:pPr indent="-228600">
              <a:buFont typeface="Arial" panose="020B0604020202020204" pitchFamily="34" charset="0"/>
              <a:buChar char="•"/>
            </a:pPr>
            <a:endParaRPr lang="en-US" sz="1700" noProof="0" dirty="0">
              <a:latin typeface="+mn-lt"/>
              <a:cs typeface="+mn-cs"/>
            </a:endParaRPr>
          </a:p>
          <a:p>
            <a:pPr indent="-228600">
              <a:buFont typeface="Arial" panose="020B0604020202020204" pitchFamily="34" charset="0"/>
              <a:buChar char="•"/>
            </a:pPr>
            <a:endParaRPr lang="en-US" sz="1700" noProof="0" dirty="0">
              <a:latin typeface="+mn-lt"/>
              <a:cs typeface="+mn-cs"/>
            </a:endParaRPr>
          </a:p>
        </p:txBody>
      </p:sp>
      <p:pic>
        <p:nvPicPr>
          <p:cNvPr id="6" name="Afbeelding 5" descr="Houten blokken met vraagtekens">
            <a:extLst>
              <a:ext uri="{FF2B5EF4-FFF2-40B4-BE49-F238E27FC236}">
                <a16:creationId xmlns:a16="http://schemas.microsoft.com/office/drawing/2014/main" id="{8B812385-7926-1AF6-E039-FDBE3D5934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03" r="21943" b="-1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6514296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2" name="Rectangle 51">
            <a:extLst>
              <a:ext uri="{FF2B5EF4-FFF2-40B4-BE49-F238E27FC236}">
                <a16:creationId xmlns:a16="http://schemas.microsoft.com/office/drawing/2014/main" id="{4AC6B390-BC59-4F1D-A0EE-D71A92F0A0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63" name="Freeform: Shape 53">
            <a:extLst>
              <a:ext uri="{FF2B5EF4-FFF2-40B4-BE49-F238E27FC236}">
                <a16:creationId xmlns:a16="http://schemas.microsoft.com/office/drawing/2014/main" id="{B6C60D79-16F1-4C4B-B7E3-7634E7069C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519137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Graphic 4" descr="Controlelijst">
            <a:extLst>
              <a:ext uri="{FF2B5EF4-FFF2-40B4-BE49-F238E27FC236}">
                <a16:creationId xmlns:a16="http://schemas.microsoft.com/office/drawing/2014/main" id="{0C933FAA-3185-CA6D-8309-E8F31740F52D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47379" y="1379257"/>
            <a:ext cx="4777381" cy="4777381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  <p:sp>
        <p:nvSpPr>
          <p:cNvPr id="64" name="Arc 55">
            <a:extLst>
              <a:ext uri="{FF2B5EF4-FFF2-40B4-BE49-F238E27FC236}">
                <a16:creationId xmlns:a16="http://schemas.microsoft.com/office/drawing/2014/main" id="{426B127E-6498-4C77-9C9D-4553A5113B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02050" y="650160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BA24A8D-2826-A847-5C09-26B6CA6586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479493"/>
            <a:ext cx="5257800" cy="1325563"/>
          </a:xfrm>
        </p:spPr>
        <p:txBody>
          <a:bodyPr>
            <a:normAutofit/>
          </a:bodyPr>
          <a:lstStyle/>
          <a:p>
            <a:r>
              <a:rPr lang="nl-NL" noProof="0" dirty="0"/>
              <a:t>      Agenda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7D4507F-F489-E6B9-9DC7-9554946D25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984443"/>
            <a:ext cx="6806608" cy="419252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 sz="2000" kern="100" noProof="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Kennismaking, wie zijn wij (voorstellen team)</a:t>
            </a:r>
          </a:p>
          <a:p>
            <a:r>
              <a:rPr lang="nl-NL" sz="2000" kern="100" noProof="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De Marktconsultatie</a:t>
            </a:r>
          </a:p>
          <a:p>
            <a:r>
              <a:rPr lang="nl-NL" sz="2000" kern="100" noProof="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Vragen aan de markt.</a:t>
            </a:r>
          </a:p>
          <a:p>
            <a:pPr lvl="1"/>
            <a:r>
              <a:rPr lang="nl-NL" sz="2000" kern="100" noProof="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Thema I	: realiseren </a:t>
            </a:r>
            <a:r>
              <a:rPr lang="nl-NL" sz="2000" kern="100" noProof="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afschaling</a:t>
            </a:r>
            <a:endParaRPr lang="nl-NL" sz="2000" kern="100" noProof="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nl-NL" sz="2000" kern="100" noProof="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Thema II 	: ontwikkeling </a:t>
            </a:r>
          </a:p>
          <a:p>
            <a:pPr lvl="5"/>
            <a:r>
              <a:rPr lang="nl-NL" sz="1400" kern="100" noProof="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Zorgtechnologie</a:t>
            </a:r>
          </a:p>
          <a:p>
            <a:pPr lvl="5"/>
            <a:r>
              <a:rPr lang="nl-NL" sz="1400" kern="100" dirty="0"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……………..</a:t>
            </a:r>
            <a:endParaRPr lang="nl-NL" sz="1400" kern="100" noProof="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r>
              <a:rPr lang="nl-NL" sz="2000" kern="100">
                <a:latin typeface="Aptos"/>
                <a:ea typeface="Aptos" panose="020B0004020202020204" pitchFamily="34" charset="0"/>
                <a:cs typeface="Arial" panose="020B0604020202020204" pitchFamily="34" charset="0"/>
              </a:rPr>
              <a:t>Inkoop Proces planning (planning op hoofdlijnen)</a:t>
            </a:r>
            <a:endParaRPr lang="en-US" sz="2000" kern="100">
              <a:latin typeface="Aptos"/>
              <a:ea typeface="Aptos" panose="020B0004020202020204" pitchFamily="34" charset="0"/>
              <a:cs typeface="Arial" panose="020B0604020202020204" pitchFamily="34" charset="0"/>
            </a:endParaRPr>
          </a:p>
          <a:p>
            <a:r>
              <a:rPr lang="nl-NL" sz="2000" kern="100" dirty="0">
                <a:latin typeface="Aptos"/>
                <a:ea typeface="Aptos" panose="020B0004020202020204" pitchFamily="34" charset="0"/>
                <a:cs typeface="Arial"/>
              </a:rPr>
              <a:t>Vragen?</a:t>
            </a:r>
            <a:endParaRPr lang="nl-NL" dirty="0">
              <a:latin typeface="Aptos"/>
              <a:cs typeface="Arial"/>
            </a:endParaRPr>
          </a:p>
          <a:p>
            <a:pPr>
              <a:spcAft>
                <a:spcPts val="800"/>
              </a:spcAft>
            </a:pPr>
            <a:r>
              <a:rPr lang="nl-NL" sz="2000" kern="100" noProof="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Sluiting!</a:t>
            </a:r>
          </a:p>
        </p:txBody>
      </p:sp>
    </p:spTree>
    <p:extLst>
      <p:ext uri="{BB962C8B-B14F-4D97-AF65-F5344CB8AC3E}">
        <p14:creationId xmlns:p14="http://schemas.microsoft.com/office/powerpoint/2010/main" val="36035648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10">
            <a:extLst>
              <a:ext uri="{FF2B5EF4-FFF2-40B4-BE49-F238E27FC236}">
                <a16:creationId xmlns:a16="http://schemas.microsoft.com/office/drawing/2014/main" id="{DBC6133C-0615-4CE4-9132-37E609A9BD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noProof="0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F0B8285-18D1-4E17-9EB5-EBC0B8CB65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063" y="525982"/>
            <a:ext cx="5426128" cy="781823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nl-NL" sz="4400" kern="1200" noProof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     Marktconsultatie </a:t>
            </a:r>
          </a:p>
        </p:txBody>
      </p:sp>
      <p:sp>
        <p:nvSpPr>
          <p:cNvPr id="9" name="Rectangle 12">
            <a:extLst>
              <a:ext uri="{FF2B5EF4-FFF2-40B4-BE49-F238E27FC236}">
                <a16:creationId xmlns:a16="http://schemas.microsoft.com/office/drawing/2014/main" id="{169CC832-2974-4E8D-90ED-3E2941BA73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16533" y="1944913"/>
            <a:ext cx="402336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noProof="0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FC24880-D24B-49F2-901A-B6F3C67D1AD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5066" y="2031101"/>
            <a:ext cx="4282984" cy="351194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114300" algn="ctr"/>
            <a:r>
              <a:rPr lang="nl-NL" sz="2000" noProof="0" dirty="0">
                <a:latin typeface="+mn-lt"/>
                <a:cs typeface="+mn-cs"/>
              </a:rPr>
              <a:t>Doelstellingen</a:t>
            </a:r>
          </a:p>
          <a:p>
            <a:pPr marL="114300" algn="ctr"/>
            <a:endParaRPr lang="nl-NL" sz="2000" noProof="0" dirty="0">
              <a:latin typeface="+mn-lt"/>
              <a:cs typeface="+mn-cs"/>
            </a:endParaRPr>
          </a:p>
          <a:p>
            <a:pPr marL="342900" indent="-228600">
              <a:buFont typeface="Arial" panose="020B0604020202020204" pitchFamily="34" charset="0"/>
              <a:buChar char="•"/>
            </a:pPr>
            <a:r>
              <a:rPr lang="nl-NL" sz="2000" noProof="0" dirty="0">
                <a:latin typeface="+mn-lt"/>
                <a:cs typeface="+mn-cs"/>
              </a:rPr>
              <a:t>Producten</a:t>
            </a:r>
          </a:p>
          <a:p>
            <a:pPr marL="342900" indent="-228600">
              <a:buFont typeface="Arial" panose="020B0604020202020204" pitchFamily="34" charset="0"/>
              <a:buChar char="•"/>
            </a:pPr>
            <a:r>
              <a:rPr lang="nl-NL" sz="2000" noProof="0" dirty="0">
                <a:latin typeface="+mn-lt"/>
                <a:cs typeface="+mn-cs"/>
              </a:rPr>
              <a:t>Toetsen plannen van de keten optimalisatie</a:t>
            </a:r>
          </a:p>
          <a:p>
            <a:pPr marL="342900" indent="-228600">
              <a:buFont typeface="Arial" panose="020B0604020202020204" pitchFamily="34" charset="0"/>
              <a:buChar char="•"/>
            </a:pPr>
            <a:endParaRPr lang="nl-NL" sz="2000" noProof="0" dirty="0">
              <a:latin typeface="+mn-lt"/>
              <a:cs typeface="+mn-cs"/>
            </a:endParaRPr>
          </a:p>
          <a:p>
            <a:pPr indent="-22860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nl-NL" sz="1800" noProof="0" dirty="0">
              <a:latin typeface="+mn-lt"/>
              <a:cs typeface="+mn-cs"/>
            </a:endParaRPr>
          </a:p>
        </p:txBody>
      </p:sp>
      <p:sp>
        <p:nvSpPr>
          <p:cNvPr id="10" name="Rectangle 14">
            <a:extLst>
              <a:ext uri="{FF2B5EF4-FFF2-40B4-BE49-F238E27FC236}">
                <a16:creationId xmlns:a16="http://schemas.microsoft.com/office/drawing/2014/main" id="{55222F96-971A-4F90-B841-6BAB416C7A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225843" y="6053360"/>
            <a:ext cx="740664" cy="15412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noProof="0" dirty="0"/>
          </a:p>
        </p:txBody>
      </p:sp>
      <p:sp>
        <p:nvSpPr>
          <p:cNvPr id="12" name="Rectangle 16">
            <a:extLst>
              <a:ext uri="{FF2B5EF4-FFF2-40B4-BE49-F238E27FC236}">
                <a16:creationId xmlns:a16="http://schemas.microsoft.com/office/drawing/2014/main" id="{08980754-6F4B-43C9-B9BE-127B6BED65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904923" y="215201"/>
            <a:ext cx="740664" cy="1183349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noProof="0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96793" y="354959"/>
            <a:ext cx="6184973" cy="591521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noProof="0" dirty="0"/>
          </a:p>
        </p:txBody>
      </p:sp>
      <p:pic>
        <p:nvPicPr>
          <p:cNvPr id="6" name="Afbeelding 5" descr="Grote menigte">
            <a:extLst>
              <a:ext uri="{FF2B5EF4-FFF2-40B4-BE49-F238E27FC236}">
                <a16:creationId xmlns:a16="http://schemas.microsoft.com/office/drawing/2014/main" id="{B54605A2-6B2A-DDD5-B9A8-41D8E115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636" y="1532704"/>
            <a:ext cx="5628018" cy="3559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34995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B2ACCC-AFE9-4A9A-A485-FEAD48C4EE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FFDC038-C7A2-6152-F4D2-8B382EA564D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695965" y="83057"/>
            <a:ext cx="6586915" cy="94830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20000"/>
              </a:spcBef>
              <a:spcAft>
                <a:spcPct val="0"/>
              </a:spcAft>
            </a:pPr>
            <a:r>
              <a:rPr lang="nl-NL" sz="4000" noProof="0" dirty="0">
                <a:latin typeface="+mn-lt"/>
                <a:cs typeface="+mn-cs"/>
              </a:rPr>
              <a:t>Producten Verblijf </a:t>
            </a:r>
            <a:r>
              <a:rPr lang="nl-NL" sz="4000" noProof="0" dirty="0" err="1">
                <a:latin typeface="+mn-lt"/>
                <a:cs typeface="+mn-cs"/>
              </a:rPr>
              <a:t>Wmo</a:t>
            </a:r>
            <a:endParaRPr lang="nl-NL" sz="4000" noProof="0" dirty="0">
              <a:latin typeface="+mn-lt"/>
              <a:cs typeface="+mn-cs"/>
            </a:endParaRPr>
          </a:p>
        </p:txBody>
      </p:sp>
      <p:graphicFrame>
        <p:nvGraphicFramePr>
          <p:cNvPr id="4" name="Tabel 3">
            <a:extLst>
              <a:ext uri="{FF2B5EF4-FFF2-40B4-BE49-F238E27FC236}">
                <a16:creationId xmlns:a16="http://schemas.microsoft.com/office/drawing/2014/main" id="{1479A2A6-FB2C-20FC-D51A-34A2BB5A29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4844431"/>
              </p:ext>
            </p:extLst>
          </p:nvPr>
        </p:nvGraphicFramePr>
        <p:xfrm>
          <a:off x="489098" y="829340"/>
          <a:ext cx="6836513" cy="2617713"/>
        </p:xfrm>
        <a:graphic>
          <a:graphicData uri="http://schemas.openxmlformats.org/drawingml/2006/table">
            <a:tbl>
              <a:tblPr firstRow="1" firstCol="1" bandRow="1"/>
              <a:tblGrid>
                <a:gridCol w="2225842">
                  <a:extLst>
                    <a:ext uri="{9D8B030D-6E8A-4147-A177-3AD203B41FA5}">
                      <a16:colId xmlns:a16="http://schemas.microsoft.com/office/drawing/2014/main" val="1408702609"/>
                    </a:ext>
                  </a:extLst>
                </a:gridCol>
                <a:gridCol w="2577888">
                  <a:extLst>
                    <a:ext uri="{9D8B030D-6E8A-4147-A177-3AD203B41FA5}">
                      <a16:colId xmlns:a16="http://schemas.microsoft.com/office/drawing/2014/main" val="688896742"/>
                    </a:ext>
                  </a:extLst>
                </a:gridCol>
                <a:gridCol w="2032783">
                  <a:extLst>
                    <a:ext uri="{9D8B030D-6E8A-4147-A177-3AD203B41FA5}">
                      <a16:colId xmlns:a16="http://schemas.microsoft.com/office/drawing/2014/main" val="1200540783"/>
                    </a:ext>
                  </a:extLst>
                </a:gridCol>
              </a:tblGrid>
              <a:tr h="411050">
                <a:tc gridSpan="3">
                  <a:txBody>
                    <a:bodyPr/>
                    <a:lstStyle/>
                    <a:p>
                      <a:pPr algn="ctr" fontAlgn="base">
                        <a:lnSpc>
                          <a:spcPts val="1200"/>
                        </a:lnSpc>
                      </a:pPr>
                      <a:endParaRPr lang="nl-NL" sz="2000" b="1" noProof="0" dirty="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 fontAlgn="base">
                        <a:lnSpc>
                          <a:spcPts val="1200"/>
                        </a:lnSpc>
                      </a:pPr>
                      <a:r>
                        <a:rPr lang="nl-NL" sz="2000" b="1" noProof="0" dirty="0">
                          <a:solidFill>
                            <a:srgbClr val="44546A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Varianten voorzieningen Verblijf </a:t>
                      </a:r>
                      <a:r>
                        <a:rPr lang="nl-NL" sz="2000" b="1" noProof="0" dirty="0" err="1">
                          <a:solidFill>
                            <a:srgbClr val="44546A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Wmo</a:t>
                      </a:r>
                      <a:r>
                        <a:rPr lang="nl-NL" sz="2000" noProof="0" dirty="0">
                          <a:solidFill>
                            <a:srgbClr val="44546A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algn="ctr" fontAlgn="base">
                        <a:lnSpc>
                          <a:spcPts val="1200"/>
                        </a:lnSpc>
                      </a:pPr>
                      <a:endParaRPr lang="nl-NL" sz="2000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1123068"/>
                  </a:ext>
                </a:extLst>
              </a:tr>
              <a:tr h="356794">
                <a:tc>
                  <a:txBody>
                    <a:bodyPr/>
                    <a:lstStyle/>
                    <a:p>
                      <a:pPr fontAlgn="base">
                        <a:lnSpc>
                          <a:spcPts val="1200"/>
                        </a:lnSpc>
                      </a:pPr>
                      <a:endParaRPr lang="nl-NL" sz="1600" b="1" noProof="0" dirty="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 fontAlgn="base">
                        <a:lnSpc>
                          <a:spcPts val="1200"/>
                        </a:lnSpc>
                      </a:pPr>
                      <a:r>
                        <a:rPr lang="nl-NL" sz="1600" b="1" noProof="0" dirty="0">
                          <a:solidFill>
                            <a:srgbClr val="44546A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Beschermd Wonen</a:t>
                      </a:r>
                      <a:r>
                        <a:rPr lang="nl-NL" sz="1600" noProof="0" dirty="0">
                          <a:solidFill>
                            <a:srgbClr val="44546A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nl-NL" sz="1600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200"/>
                        </a:lnSpc>
                      </a:pPr>
                      <a:endParaRPr lang="nl-NL" sz="1600" b="1" noProof="0" dirty="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 fontAlgn="base">
                        <a:lnSpc>
                          <a:spcPts val="1200"/>
                        </a:lnSpc>
                      </a:pPr>
                      <a:r>
                        <a:rPr lang="nl-NL" sz="1600" b="1" noProof="0" dirty="0">
                          <a:solidFill>
                            <a:srgbClr val="44546A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Toezicht</a:t>
                      </a:r>
                      <a:r>
                        <a:rPr lang="nl-NL" sz="1600" noProof="0" dirty="0">
                          <a:solidFill>
                            <a:srgbClr val="44546A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aanwezig</a:t>
                      </a:r>
                      <a:endParaRPr lang="nl-NL" sz="1600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200"/>
                        </a:lnSpc>
                      </a:pPr>
                      <a:endParaRPr lang="nl-NL" sz="1600" i="1" noProof="0" dirty="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 fontAlgn="base">
                        <a:lnSpc>
                          <a:spcPts val="1200"/>
                        </a:lnSpc>
                      </a:pPr>
                      <a:r>
                        <a:rPr lang="nl-NL" sz="1600" i="1" noProof="0" dirty="0">
                          <a:solidFill>
                            <a:srgbClr val="44546A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Klassiek BW</a:t>
                      </a:r>
                      <a:r>
                        <a:rPr lang="nl-NL" sz="1600" noProof="0" dirty="0">
                          <a:solidFill>
                            <a:srgbClr val="44546A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nl-NL" sz="1600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8825327"/>
                  </a:ext>
                </a:extLst>
              </a:tr>
              <a:tr h="356794">
                <a:tc>
                  <a:txBody>
                    <a:bodyPr/>
                    <a:lstStyle/>
                    <a:p>
                      <a:pPr fontAlgn="base">
                        <a:lnSpc>
                          <a:spcPts val="1200"/>
                        </a:lnSpc>
                      </a:pPr>
                      <a:endParaRPr lang="nl-NL" sz="1600" b="1" noProof="0" dirty="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 fontAlgn="base">
                        <a:lnSpc>
                          <a:spcPts val="1200"/>
                        </a:lnSpc>
                      </a:pPr>
                      <a:r>
                        <a:rPr lang="nl-NL" sz="1600" b="1" noProof="0" dirty="0">
                          <a:solidFill>
                            <a:srgbClr val="44546A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Beschermd Wonen</a:t>
                      </a:r>
                      <a:r>
                        <a:rPr lang="nl-NL" sz="1600" noProof="0" dirty="0">
                          <a:solidFill>
                            <a:srgbClr val="44546A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nl-NL" sz="1600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200"/>
                        </a:lnSpc>
                      </a:pPr>
                      <a:endParaRPr lang="nl-NL" sz="1600" b="1" noProof="0" dirty="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 fontAlgn="base">
                        <a:lnSpc>
                          <a:spcPts val="1200"/>
                        </a:lnSpc>
                      </a:pPr>
                      <a:r>
                        <a:rPr lang="nl-NL" sz="1600" b="1" noProof="0" dirty="0">
                          <a:solidFill>
                            <a:srgbClr val="44546A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Toezicht nabij</a:t>
                      </a:r>
                      <a:r>
                        <a:rPr lang="nl-NL" sz="1600" noProof="0" dirty="0">
                          <a:solidFill>
                            <a:srgbClr val="44546A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nl-NL" sz="1600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200"/>
                        </a:lnSpc>
                      </a:pPr>
                      <a:endParaRPr lang="nl-NL" sz="1600" i="1" noProof="0" dirty="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 fontAlgn="base">
                        <a:lnSpc>
                          <a:spcPts val="1200"/>
                        </a:lnSpc>
                      </a:pPr>
                      <a:r>
                        <a:rPr lang="nl-NL" sz="1600" i="1" noProof="0" dirty="0">
                          <a:solidFill>
                            <a:srgbClr val="44546A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Klassiek BW</a:t>
                      </a:r>
                      <a:r>
                        <a:rPr lang="nl-NL" sz="1600" noProof="0" dirty="0">
                          <a:solidFill>
                            <a:srgbClr val="44546A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nl-NL" sz="1600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7647834"/>
                  </a:ext>
                </a:extLst>
              </a:tr>
              <a:tr h="356794">
                <a:tc>
                  <a:txBody>
                    <a:bodyPr/>
                    <a:lstStyle/>
                    <a:p>
                      <a:pPr fontAlgn="base">
                        <a:lnSpc>
                          <a:spcPts val="1200"/>
                        </a:lnSpc>
                      </a:pPr>
                      <a:endParaRPr lang="nl-NL" sz="1600" b="1" noProof="0" dirty="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 fontAlgn="base">
                        <a:lnSpc>
                          <a:spcPts val="1200"/>
                        </a:lnSpc>
                      </a:pPr>
                      <a:r>
                        <a:rPr lang="nl-NL" sz="1600" b="1" noProof="0" dirty="0">
                          <a:solidFill>
                            <a:srgbClr val="44546A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Begeleid Wonen</a:t>
                      </a:r>
                      <a:r>
                        <a:rPr lang="nl-NL" sz="1600" noProof="0" dirty="0">
                          <a:solidFill>
                            <a:srgbClr val="44546A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nl-NL" sz="1600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200"/>
                        </a:lnSpc>
                      </a:pPr>
                      <a:endParaRPr lang="nl-NL" sz="1600" noProof="0" dirty="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 fontAlgn="base">
                        <a:lnSpc>
                          <a:spcPts val="1200"/>
                        </a:lnSpc>
                      </a:pPr>
                      <a:r>
                        <a:rPr lang="nl-NL" sz="1600" noProof="0" dirty="0">
                          <a:solidFill>
                            <a:srgbClr val="44546A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incl. wooncomponent </a:t>
                      </a:r>
                      <a:endParaRPr lang="nl-NL" sz="1600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200"/>
                        </a:lnSpc>
                      </a:pPr>
                      <a:endParaRPr lang="nl-NL" sz="1600" i="1" noProof="0" dirty="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 fontAlgn="base">
                        <a:lnSpc>
                          <a:spcPts val="1200"/>
                        </a:lnSpc>
                      </a:pPr>
                      <a:r>
                        <a:rPr lang="nl-NL" sz="1600" i="1" noProof="0" dirty="0">
                          <a:solidFill>
                            <a:srgbClr val="44546A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Klassiek BW</a:t>
                      </a:r>
                      <a:r>
                        <a:rPr lang="nl-NL" sz="1600" noProof="0" dirty="0">
                          <a:solidFill>
                            <a:srgbClr val="44546A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nl-NL" sz="1600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2785727"/>
                  </a:ext>
                </a:extLst>
              </a:tr>
              <a:tr h="356794">
                <a:tc>
                  <a:txBody>
                    <a:bodyPr/>
                    <a:lstStyle/>
                    <a:p>
                      <a:pPr algn="ctr" fontAlgn="base">
                        <a:lnSpc>
                          <a:spcPts val="1200"/>
                        </a:lnSpc>
                      </a:pPr>
                      <a:endParaRPr lang="nl-NL" sz="1600" b="1" noProof="0" dirty="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 fontAlgn="base">
                        <a:lnSpc>
                          <a:spcPts val="1200"/>
                        </a:lnSpc>
                      </a:pPr>
                      <a:r>
                        <a:rPr lang="nl-NL" sz="1600" b="1" noProof="0" dirty="0">
                          <a:solidFill>
                            <a:srgbClr val="44546A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Begeleid Wonen</a:t>
                      </a:r>
                      <a:r>
                        <a:rPr lang="nl-NL" sz="1600" noProof="0" dirty="0">
                          <a:solidFill>
                            <a:srgbClr val="44546A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nl-NL" sz="1600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200"/>
                        </a:lnSpc>
                      </a:pPr>
                      <a:endParaRPr lang="nl-NL" sz="1600" noProof="0" dirty="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 fontAlgn="base">
                        <a:lnSpc>
                          <a:spcPts val="1200"/>
                        </a:lnSpc>
                      </a:pPr>
                      <a:r>
                        <a:rPr lang="nl-NL" sz="1600" noProof="0" dirty="0">
                          <a:solidFill>
                            <a:srgbClr val="44546A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excl. wooncomponent </a:t>
                      </a:r>
                      <a:endParaRPr lang="nl-NL" sz="1600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200"/>
                        </a:lnSpc>
                      </a:pPr>
                      <a:endParaRPr lang="nl-NL" sz="1600" i="1" noProof="0" dirty="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 fontAlgn="base">
                        <a:lnSpc>
                          <a:spcPts val="1200"/>
                        </a:lnSpc>
                      </a:pPr>
                      <a:r>
                        <a:rPr lang="nl-NL" sz="1600" i="1" noProof="0" dirty="0">
                          <a:solidFill>
                            <a:srgbClr val="44546A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Tussenvorm</a:t>
                      </a:r>
                      <a:r>
                        <a:rPr lang="nl-NL" sz="1600" noProof="0" dirty="0">
                          <a:solidFill>
                            <a:srgbClr val="44546A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nl-NL" sz="1600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1525674"/>
                  </a:ext>
                </a:extLst>
              </a:tr>
              <a:tr h="356794">
                <a:tc>
                  <a:txBody>
                    <a:bodyPr/>
                    <a:lstStyle/>
                    <a:p>
                      <a:pPr fontAlgn="base">
                        <a:lnSpc>
                          <a:spcPts val="1200"/>
                        </a:lnSpc>
                      </a:pPr>
                      <a:endParaRPr lang="nl-NL" sz="1600" b="1" noProof="0" dirty="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 fontAlgn="base">
                        <a:lnSpc>
                          <a:spcPts val="1200"/>
                        </a:lnSpc>
                      </a:pPr>
                      <a:r>
                        <a:rPr lang="nl-NL" sz="1600" b="1" noProof="0" dirty="0" err="1">
                          <a:solidFill>
                            <a:srgbClr val="44546A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Thuiswonen</a:t>
                      </a:r>
                      <a:r>
                        <a:rPr lang="nl-NL" sz="1600" noProof="0" dirty="0">
                          <a:solidFill>
                            <a:srgbClr val="44546A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nl-NL" sz="1600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200"/>
                        </a:lnSpc>
                      </a:pPr>
                      <a:endParaRPr lang="nl-NL" sz="1600" b="1" noProof="0" dirty="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 fontAlgn="base">
                        <a:lnSpc>
                          <a:spcPts val="1200"/>
                        </a:lnSpc>
                      </a:pPr>
                      <a:r>
                        <a:rPr lang="nl-NL" sz="1600" b="1" noProof="0" dirty="0">
                          <a:solidFill>
                            <a:srgbClr val="44546A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Intensief (7-10 uur p/</a:t>
                      </a:r>
                      <a:r>
                        <a:rPr lang="nl-NL" sz="1600" b="1" noProof="0" dirty="0" err="1">
                          <a:solidFill>
                            <a:srgbClr val="44546A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wk</a:t>
                      </a:r>
                      <a:r>
                        <a:rPr lang="nl-NL" sz="1600" b="1" noProof="0" dirty="0">
                          <a:solidFill>
                            <a:srgbClr val="44546A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)</a:t>
                      </a:r>
                      <a:r>
                        <a:rPr lang="nl-NL" sz="1600" noProof="0" dirty="0">
                          <a:solidFill>
                            <a:srgbClr val="44546A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nl-NL" sz="1600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200"/>
                        </a:lnSpc>
                      </a:pPr>
                      <a:endParaRPr lang="nl-NL" sz="1600" i="1" noProof="0" dirty="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 fontAlgn="base">
                        <a:lnSpc>
                          <a:spcPts val="1200"/>
                        </a:lnSpc>
                      </a:pPr>
                      <a:r>
                        <a:rPr lang="nl-NL" sz="1600" i="1" noProof="0" dirty="0">
                          <a:solidFill>
                            <a:srgbClr val="44546A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Tussenvorm</a:t>
                      </a:r>
                      <a:r>
                        <a:rPr lang="nl-NL" sz="1600" noProof="0" dirty="0">
                          <a:solidFill>
                            <a:srgbClr val="44546A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nl-NL" sz="1600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3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0632701"/>
                  </a:ext>
                </a:extLst>
              </a:tr>
              <a:tr h="356794">
                <a:tc>
                  <a:txBody>
                    <a:bodyPr/>
                    <a:lstStyle/>
                    <a:p>
                      <a:pPr fontAlgn="base">
                        <a:lnSpc>
                          <a:spcPts val="1200"/>
                        </a:lnSpc>
                      </a:pPr>
                      <a:endParaRPr lang="nl-NL" sz="1600" b="1" noProof="0" dirty="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 fontAlgn="base">
                        <a:lnSpc>
                          <a:spcPts val="1200"/>
                        </a:lnSpc>
                      </a:pPr>
                      <a:r>
                        <a:rPr lang="nl-NL" sz="1600" b="1" noProof="0" dirty="0" err="1">
                          <a:solidFill>
                            <a:srgbClr val="44546A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Thuiswonen</a:t>
                      </a:r>
                      <a:r>
                        <a:rPr lang="nl-NL" sz="1600" noProof="0" dirty="0">
                          <a:solidFill>
                            <a:srgbClr val="44546A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nl-NL" sz="1600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200"/>
                        </a:lnSpc>
                      </a:pPr>
                      <a:endParaRPr lang="nl-NL" sz="1600" b="1" noProof="0" dirty="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 fontAlgn="base">
                        <a:lnSpc>
                          <a:spcPts val="1200"/>
                        </a:lnSpc>
                      </a:pPr>
                      <a:r>
                        <a:rPr lang="nl-NL" sz="1600" b="1" noProof="0" dirty="0">
                          <a:solidFill>
                            <a:srgbClr val="44546A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Licht (4-6 uur p/</a:t>
                      </a:r>
                      <a:r>
                        <a:rPr lang="nl-NL" sz="1600" b="1" noProof="0" dirty="0" err="1">
                          <a:solidFill>
                            <a:srgbClr val="44546A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wk</a:t>
                      </a:r>
                      <a:r>
                        <a:rPr lang="nl-NL" sz="1600" b="1" noProof="0" dirty="0">
                          <a:solidFill>
                            <a:srgbClr val="44546A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)</a:t>
                      </a:r>
                      <a:r>
                        <a:rPr lang="nl-NL" sz="1600" noProof="0" dirty="0">
                          <a:solidFill>
                            <a:srgbClr val="44546A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nl-NL" sz="1600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200"/>
                        </a:lnSpc>
                      </a:pPr>
                      <a:endParaRPr lang="nl-NL" sz="1600" i="1" noProof="0" dirty="0">
                        <a:solidFill>
                          <a:srgbClr val="44546A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 fontAlgn="base">
                        <a:lnSpc>
                          <a:spcPts val="1200"/>
                        </a:lnSpc>
                      </a:pPr>
                      <a:r>
                        <a:rPr lang="nl-NL" sz="1600" i="1" noProof="0" dirty="0">
                          <a:solidFill>
                            <a:srgbClr val="44546A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Tussenvorm</a:t>
                      </a:r>
                      <a:r>
                        <a:rPr lang="nl-NL" sz="1600" noProof="0" dirty="0">
                          <a:solidFill>
                            <a:srgbClr val="44546A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nl-NL" sz="1600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3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7299220"/>
                  </a:ext>
                </a:extLst>
              </a:tr>
            </a:tbl>
          </a:graphicData>
        </a:graphic>
      </p:graphicFrame>
      <p:graphicFrame>
        <p:nvGraphicFramePr>
          <p:cNvPr id="8" name="Tabel 7">
            <a:extLst>
              <a:ext uri="{FF2B5EF4-FFF2-40B4-BE49-F238E27FC236}">
                <a16:creationId xmlns:a16="http://schemas.microsoft.com/office/drawing/2014/main" id="{B8BD9143-A2DC-8B3A-DF6C-982DED77B7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6560469"/>
              </p:ext>
            </p:extLst>
          </p:nvPr>
        </p:nvGraphicFramePr>
        <p:xfrm>
          <a:off x="489097" y="3487479"/>
          <a:ext cx="11196083" cy="3147237"/>
        </p:xfrm>
        <a:graphic>
          <a:graphicData uri="http://schemas.openxmlformats.org/drawingml/2006/table">
            <a:tbl>
              <a:tblPr firstRow="1" firstCol="1" bandRow="1"/>
              <a:tblGrid>
                <a:gridCol w="2318126">
                  <a:extLst>
                    <a:ext uri="{9D8B030D-6E8A-4147-A177-3AD203B41FA5}">
                      <a16:colId xmlns:a16="http://schemas.microsoft.com/office/drawing/2014/main" val="4156969013"/>
                    </a:ext>
                  </a:extLst>
                </a:gridCol>
                <a:gridCol w="7209609">
                  <a:extLst>
                    <a:ext uri="{9D8B030D-6E8A-4147-A177-3AD203B41FA5}">
                      <a16:colId xmlns:a16="http://schemas.microsoft.com/office/drawing/2014/main" val="2305599939"/>
                    </a:ext>
                  </a:extLst>
                </a:gridCol>
                <a:gridCol w="1668348">
                  <a:extLst>
                    <a:ext uri="{9D8B030D-6E8A-4147-A177-3AD203B41FA5}">
                      <a16:colId xmlns:a16="http://schemas.microsoft.com/office/drawing/2014/main" val="103212636"/>
                    </a:ext>
                  </a:extLst>
                </a:gridCol>
              </a:tblGrid>
              <a:tr h="472750">
                <a:tc gridSpan="3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endParaRPr lang="nl-NL" sz="1600" b="1" noProof="0" dirty="0">
                        <a:solidFill>
                          <a:srgbClr val="445369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nl-NL" sz="1600" b="1" noProof="0" dirty="0">
                          <a:solidFill>
                            <a:srgbClr val="445369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Aanvullende modules Verblijf </a:t>
                      </a:r>
                      <a:r>
                        <a:rPr lang="nl-NL" sz="1600" b="1" noProof="0" dirty="0" err="1">
                          <a:solidFill>
                            <a:srgbClr val="445369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Wmo</a:t>
                      </a:r>
                      <a:endParaRPr lang="nl-NL" sz="1600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6675" marR="666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6424500"/>
                  </a:ext>
                </a:extLst>
              </a:tr>
              <a:tr h="1502514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endParaRPr lang="nl-NL" sz="2000" b="1" noProof="0" dirty="0">
                        <a:solidFill>
                          <a:srgbClr val="445369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ts val="1200"/>
                        </a:lnSpc>
                      </a:pPr>
                      <a:endParaRPr lang="nl-NL" sz="2000" b="1" noProof="0" dirty="0">
                        <a:solidFill>
                          <a:srgbClr val="445369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ts val="1200"/>
                        </a:lnSpc>
                      </a:pPr>
                      <a:endParaRPr lang="nl-NL" sz="1050" b="1" noProof="0" dirty="0">
                        <a:solidFill>
                          <a:srgbClr val="445369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nl-NL" sz="1600" b="1" noProof="0" dirty="0">
                          <a:solidFill>
                            <a:srgbClr val="445369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Begeleiding </a:t>
                      </a:r>
                    </a:p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nl-NL" sz="1600" b="1" noProof="0" dirty="0">
                          <a:solidFill>
                            <a:srgbClr val="445369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Complex (VB)</a:t>
                      </a:r>
                      <a:endParaRPr lang="nl-NL" sz="1600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6675" marR="666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endParaRPr lang="nl-NL" sz="1600" noProof="0" dirty="0">
                        <a:solidFill>
                          <a:srgbClr val="445369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lang="nl-NL" sz="1600" noProof="0" dirty="0">
                          <a:solidFill>
                            <a:srgbClr val="445369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Module kan geboden worden als aanvulling op de reguliere woonbegeleiding. 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endParaRPr lang="nl-NL" sz="1600" noProof="0" dirty="0">
                        <a:solidFill>
                          <a:srgbClr val="445369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lang="nl-NL" sz="1600" noProof="0" dirty="0">
                          <a:solidFill>
                            <a:srgbClr val="445369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De inzet is tijdelijk, zo kort als mogelijk, gericht op stabiliseren of om een </a:t>
                      </a:r>
                      <a:r>
                        <a:rPr lang="nl-NL" sz="1600" noProof="0" dirty="0" err="1">
                          <a:solidFill>
                            <a:srgbClr val="445369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afschaling</a:t>
                      </a:r>
                      <a:r>
                        <a:rPr lang="nl-NL" sz="1600" noProof="0" dirty="0">
                          <a:solidFill>
                            <a:srgbClr val="445369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naar reguliere woonbegeleiding te realiseren.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endParaRPr lang="nl-NL" sz="1600" noProof="0" dirty="0">
                        <a:solidFill>
                          <a:srgbClr val="445369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lang="nl-NL" sz="1600" noProof="0" dirty="0">
                          <a:solidFill>
                            <a:srgbClr val="445369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Begeleiding Complex kan in bepaalde situaties worden ingezet. 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endParaRPr lang="nl-NL" sz="1600" noProof="0" dirty="0">
                        <a:solidFill>
                          <a:srgbClr val="445369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lang="nl-NL" sz="1600" noProof="0" dirty="0">
                          <a:solidFill>
                            <a:srgbClr val="445369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Begeleiding Complex is geen behandeling zoals bedoeld in de Zorgverzekeringswet.</a:t>
                      </a:r>
                      <a:endParaRPr lang="nl-NL" sz="1600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6675" marR="666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endParaRPr lang="nl-NL" sz="1000" i="1" noProof="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ts val="1200"/>
                        </a:lnSpc>
                      </a:pPr>
                      <a:endParaRPr lang="nl-NL" sz="1000" i="1" noProof="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ts val="1200"/>
                        </a:lnSpc>
                      </a:pPr>
                      <a:endParaRPr lang="nl-NL" sz="1000" i="1" noProof="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nl-NL" sz="1000" i="1" noProof="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Inzetbaar bij alle producten</a:t>
                      </a:r>
                      <a:endParaRPr lang="nl-NL" sz="900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6675" marR="666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1480735"/>
                  </a:ext>
                </a:extLst>
              </a:tr>
              <a:tr h="1171973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endParaRPr lang="nl-NL" sz="1000" b="1" noProof="0" dirty="0">
                        <a:solidFill>
                          <a:srgbClr val="445369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ts val="1200"/>
                        </a:lnSpc>
                      </a:pPr>
                      <a:endParaRPr lang="nl-NL" sz="1000" b="1" noProof="0" dirty="0">
                        <a:solidFill>
                          <a:srgbClr val="445369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nl-NL" sz="1600" b="1" noProof="0" dirty="0">
                          <a:solidFill>
                            <a:srgbClr val="445369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Dagbesteding (VB)</a:t>
                      </a:r>
                      <a:endParaRPr lang="nl-NL" sz="1600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6675" marR="666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endParaRPr lang="nl-NL" sz="1600" noProof="0" dirty="0">
                        <a:solidFill>
                          <a:srgbClr val="445369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lang="nl-NL" sz="1600" noProof="0" dirty="0">
                          <a:solidFill>
                            <a:srgbClr val="445369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De module Dagbesteding wordt geboden in het kader van activering en maatschappelijke participatie.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endParaRPr lang="nl-NL" sz="1600" noProof="0" dirty="0">
                        <a:solidFill>
                          <a:srgbClr val="445369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lang="nl-NL" sz="1600" noProof="0" dirty="0">
                          <a:solidFill>
                            <a:srgbClr val="445369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Bedoeld voor jeugdigen en volwassenen met een beperking die niet in staat zijn om buiten de woonlocatie aan onderwijs, (vrijwilligers)werk of andere vormen van maatschappelijke participatie deel te nemen. </a:t>
                      </a:r>
                      <a:endParaRPr lang="nl-NL" sz="1600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6675" marR="666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endParaRPr lang="nl-NL" sz="1000" i="1" noProof="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ts val="1200"/>
                        </a:lnSpc>
                      </a:pPr>
                      <a:endParaRPr lang="nl-NL" sz="1000" i="1" noProof="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ts val="1200"/>
                        </a:lnSpc>
                      </a:pPr>
                      <a:endParaRPr lang="nl-NL" sz="1000" i="1" noProof="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nl-NL" sz="1000" i="1" noProof="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Inzetbaar bij alle producten</a:t>
                      </a:r>
                      <a:endParaRPr lang="nl-NL" sz="900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6675" marR="666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95316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650961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noProof="0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F0B8285-18D1-4E17-9EB5-EBC0B8CB65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60" y="856180"/>
            <a:ext cx="4560584" cy="366564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nl-NL" sz="3700" noProof="0" dirty="0">
                <a:solidFill>
                  <a:schemeClr val="tx1"/>
                </a:solidFill>
                <a:latin typeface="+mj-lt"/>
                <a:cs typeface="+mj-cs"/>
              </a:rPr>
              <a:t> </a:t>
            </a:r>
            <a:br>
              <a:rPr lang="nl-NL" sz="3700" noProof="0" dirty="0">
                <a:solidFill>
                  <a:schemeClr val="tx1"/>
                </a:solidFill>
                <a:latin typeface="+mj-lt"/>
                <a:cs typeface="+mj-cs"/>
              </a:rPr>
            </a:br>
            <a:r>
              <a:rPr lang="nl-NL" sz="3700" noProof="0" dirty="0">
                <a:solidFill>
                  <a:schemeClr val="tx1"/>
                </a:solidFill>
                <a:latin typeface="+mj-lt"/>
                <a:cs typeface="+mj-cs"/>
              </a:rPr>
              <a:t>Keten Optimalisatie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noProof="0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FC24880-D24B-49F2-901A-B6F3C67D1AD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90719" y="2330505"/>
            <a:ext cx="4559425" cy="397958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800"/>
              </a:spcAft>
            </a:pPr>
            <a:r>
              <a:rPr lang="nl-NL" sz="1400" noProof="0" dirty="0">
                <a:effectLst/>
                <a:latin typeface="+mn-lt"/>
                <a:cs typeface="+mn-cs"/>
              </a:rPr>
              <a:t>De regio wil optimalisatie van (en in) de keten in het belang van de cliënt. Om dit te bereiken willen wij gaan voor:</a:t>
            </a:r>
          </a:p>
          <a:p>
            <a:pPr marL="342900" indent="-2286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nl-NL" sz="1400" noProof="0" dirty="0">
                <a:effectLst/>
                <a:latin typeface="+mn-lt"/>
                <a:cs typeface="+mn-cs"/>
              </a:rPr>
              <a:t>Langdurige samenwerking, tussen aanbieders en gemeenten</a:t>
            </a:r>
          </a:p>
          <a:p>
            <a:pPr marL="342900" indent="-2286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nl-NL" sz="1400" noProof="0" dirty="0">
                <a:effectLst/>
                <a:latin typeface="+mn-lt"/>
                <a:cs typeface="+mn-cs"/>
              </a:rPr>
              <a:t>Stimuleren &amp; sturen op de ontwikkeling van de client</a:t>
            </a:r>
          </a:p>
          <a:p>
            <a:pPr marL="1028700" lvl="1">
              <a:spcAft>
                <a:spcPts val="800"/>
              </a:spcAft>
            </a:pPr>
            <a:r>
              <a:rPr lang="nl-NL" sz="1400" noProof="0" dirty="0"/>
              <a:t>Door een breed arsenaal aan woonvoorzieningen t.b.v. op- en afschalen</a:t>
            </a:r>
          </a:p>
          <a:p>
            <a:pPr marL="1028700" lvl="1">
              <a:spcAft>
                <a:spcPts val="800"/>
              </a:spcAft>
            </a:pPr>
            <a:r>
              <a:rPr lang="nl-NL" sz="1400" noProof="0" dirty="0"/>
              <a:t>Mogelijkheid tot </a:t>
            </a:r>
            <a:r>
              <a:rPr lang="nl-NL" sz="1400" u="sng" noProof="0" dirty="0"/>
              <a:t>tijdelijke</a:t>
            </a:r>
            <a:r>
              <a:rPr lang="nl-NL" sz="1400" noProof="0" dirty="0"/>
              <a:t> inzet extra modules</a:t>
            </a:r>
          </a:p>
          <a:p>
            <a:pPr marL="1028700" lvl="1">
              <a:spcAft>
                <a:spcPts val="800"/>
              </a:spcAft>
            </a:pPr>
            <a:r>
              <a:rPr lang="nl-NL" sz="1400" noProof="0" dirty="0"/>
              <a:t>Optimale samenwerking </a:t>
            </a:r>
          </a:p>
          <a:p>
            <a:pPr marL="342900" indent="-2286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nl-NL" sz="1400" noProof="0" dirty="0">
                <a:latin typeface="+mn-lt"/>
                <a:cs typeface="+mn-cs"/>
              </a:rPr>
              <a:t>Sluitende keten van voorzieningen</a:t>
            </a:r>
          </a:p>
          <a:p>
            <a:pPr marL="1028700" lvl="1">
              <a:spcAft>
                <a:spcPts val="800"/>
              </a:spcAft>
            </a:pPr>
            <a:endParaRPr lang="nl-NL" sz="1400" noProof="0" dirty="0">
              <a:effectLst/>
            </a:endParaRPr>
          </a:p>
          <a:p>
            <a:pPr indent="-228600">
              <a:buFont typeface="Arial" panose="020B0604020202020204" pitchFamily="34" charset="0"/>
              <a:buChar char="•"/>
            </a:pPr>
            <a:endParaRPr lang="nl-NL" sz="1400" noProof="0" dirty="0">
              <a:latin typeface="+mn-lt"/>
              <a:cs typeface="+mn-cs"/>
            </a:endParaRPr>
          </a:p>
          <a:p>
            <a:pPr indent="-228600">
              <a:buFont typeface="Arial" panose="020B0604020202020204" pitchFamily="34" charset="0"/>
              <a:buChar char="•"/>
            </a:pPr>
            <a:endParaRPr lang="nl-NL" sz="1400" noProof="0" dirty="0">
              <a:latin typeface="+mn-lt"/>
              <a:cs typeface="+mn-cs"/>
            </a:endParaRPr>
          </a:p>
          <a:p>
            <a:pPr indent="-22860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nl-NL" sz="1400" noProof="0" dirty="0">
              <a:latin typeface="+mn-lt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noProof="0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noProof="0" dirty="0"/>
          </a:p>
        </p:txBody>
      </p:sp>
      <p:pic>
        <p:nvPicPr>
          <p:cNvPr id="6" name="Afbeelding 5" descr="Pijlen- en notitienotities">
            <a:extLst>
              <a:ext uri="{FF2B5EF4-FFF2-40B4-BE49-F238E27FC236}">
                <a16:creationId xmlns:a16="http://schemas.microsoft.com/office/drawing/2014/main" id="{CB0BE834-49BB-9D20-3E2F-AEA0E327A8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69" r="21484" b="1"/>
          <a:stretch/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03746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20">
            <a:extLst>
              <a:ext uri="{FF2B5EF4-FFF2-40B4-BE49-F238E27FC236}">
                <a16:creationId xmlns:a16="http://schemas.microsoft.com/office/drawing/2014/main" id="{E51BA4DF-2BD4-4EC2-B1DB-B27C8AC718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F0B8285-18D1-4E17-9EB5-EBC0B8CB65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53733" y="548464"/>
            <a:ext cx="6798541" cy="642161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2800" noProof="0" dirty="0">
                <a:solidFill>
                  <a:schemeClr val="tx1"/>
                </a:solidFill>
                <a:latin typeface="+mj-lt"/>
                <a:cs typeface="+mj-cs"/>
              </a:rPr>
              <a:t>            </a:t>
            </a:r>
            <a:br>
              <a:rPr lang="en-US" sz="2800" noProof="0" dirty="0">
                <a:solidFill>
                  <a:schemeClr val="tx1"/>
                </a:solidFill>
                <a:latin typeface="+mj-lt"/>
                <a:cs typeface="+mj-cs"/>
              </a:rPr>
            </a:br>
            <a:r>
              <a:rPr lang="en-US" sz="2800" noProof="0" dirty="0">
                <a:solidFill>
                  <a:schemeClr val="tx1"/>
                </a:solidFill>
                <a:latin typeface="+mj-lt"/>
                <a:cs typeface="+mj-cs"/>
              </a:rPr>
              <a:t>                                       Thema I</a:t>
            </a:r>
          </a:p>
        </p:txBody>
      </p:sp>
      <p:pic>
        <p:nvPicPr>
          <p:cNvPr id="31" name="Picture 16">
            <a:extLst>
              <a:ext uri="{FF2B5EF4-FFF2-40B4-BE49-F238E27FC236}">
                <a16:creationId xmlns:a16="http://schemas.microsoft.com/office/drawing/2014/main" id="{D6683B9A-B768-8558-3967-BB66C213588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9366" r="39637" b="2"/>
          <a:stretch/>
        </p:blipFill>
        <p:spPr>
          <a:xfrm>
            <a:off x="1" y="10"/>
            <a:ext cx="4196496" cy="6857990"/>
          </a:xfrm>
          <a:prstGeom prst="rect">
            <a:avLst/>
          </a:prstGeom>
          <a:effectLst/>
        </p:spPr>
      </p:pic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C2D1003F-A093-BBD1-383B-D2E656BA66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89922" y="1284514"/>
            <a:ext cx="10515600" cy="5131867"/>
          </a:xfrm>
        </p:spPr>
        <p:txBody>
          <a:bodyPr/>
          <a:lstStyle/>
          <a:p>
            <a:r>
              <a:rPr lang="nl-NL" noProof="0" dirty="0"/>
              <a:t>	</a:t>
            </a:r>
          </a:p>
        </p:txBody>
      </p:sp>
      <p:pic>
        <p:nvPicPr>
          <p:cNvPr id="4" name="Afbeelding 3" descr="Web van draden die pinnen met elkaar verbinden">
            <a:extLst>
              <a:ext uri="{FF2B5EF4-FFF2-40B4-BE49-F238E27FC236}">
                <a16:creationId xmlns:a16="http://schemas.microsoft.com/office/drawing/2014/main" id="{27CC9703-0DD1-D1E6-F274-F1426AE135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11" y="1941728"/>
            <a:ext cx="3983412" cy="2658848"/>
          </a:xfrm>
          <a:prstGeom prst="rect">
            <a:avLst/>
          </a:prstGeom>
        </p:spPr>
      </p:pic>
      <p:graphicFrame>
        <p:nvGraphicFramePr>
          <p:cNvPr id="15" name="Tijdelijke aanduiding voor tekst 2">
            <a:extLst>
              <a:ext uri="{FF2B5EF4-FFF2-40B4-BE49-F238E27FC236}">
                <a16:creationId xmlns:a16="http://schemas.microsoft.com/office/drawing/2014/main" id="{BF1100C7-F928-3180-70DE-368E9E0DC40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03739197"/>
              </p:ext>
            </p:extLst>
          </p:nvPr>
        </p:nvGraphicFramePr>
        <p:xfrm>
          <a:off x="4382284" y="1314455"/>
          <a:ext cx="6798539" cy="461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8755365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D1A834-3D21-365A-0B64-0412F437E0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5EBB0C1-D950-51A5-CF61-86A371873F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5631" y="569729"/>
            <a:ext cx="6798541" cy="642161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2800" noProof="0" dirty="0">
                <a:solidFill>
                  <a:schemeClr val="tx1"/>
                </a:solidFill>
                <a:latin typeface="+mj-lt"/>
                <a:cs typeface="+mj-cs"/>
              </a:rPr>
              <a:t>            </a:t>
            </a:r>
            <a:br>
              <a:rPr lang="en-US" sz="2800" noProof="0" dirty="0">
                <a:solidFill>
                  <a:schemeClr val="tx1"/>
                </a:solidFill>
                <a:latin typeface="+mj-lt"/>
                <a:cs typeface="+mj-cs"/>
              </a:rPr>
            </a:br>
            <a:r>
              <a:rPr lang="en-US" sz="2800" noProof="0" dirty="0">
                <a:solidFill>
                  <a:schemeClr val="tx1"/>
                </a:solidFill>
                <a:latin typeface="+mj-lt"/>
                <a:cs typeface="+mj-cs"/>
              </a:rPr>
              <a:t>                                        Thema II (1)</a:t>
            </a:r>
          </a:p>
        </p:txBody>
      </p:sp>
      <p:pic>
        <p:nvPicPr>
          <p:cNvPr id="31" name="Picture 16">
            <a:extLst>
              <a:ext uri="{FF2B5EF4-FFF2-40B4-BE49-F238E27FC236}">
                <a16:creationId xmlns:a16="http://schemas.microsoft.com/office/drawing/2014/main" id="{55FA65B5-6048-0770-0D7F-0C8BB8905A9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9366" r="39637" b="2"/>
          <a:stretch/>
        </p:blipFill>
        <p:spPr>
          <a:xfrm>
            <a:off x="1" y="10"/>
            <a:ext cx="4196496" cy="6857990"/>
          </a:xfrm>
          <a:prstGeom prst="rect">
            <a:avLst/>
          </a:prstGeom>
          <a:effectLst/>
        </p:spPr>
      </p:pic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A246B3E3-242B-EDEB-BEB4-D1DA279B4D2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89922" y="1284514"/>
            <a:ext cx="10515600" cy="5131867"/>
          </a:xfrm>
        </p:spPr>
        <p:txBody>
          <a:bodyPr/>
          <a:lstStyle/>
          <a:p>
            <a:r>
              <a:rPr lang="nl-NL" noProof="0" dirty="0"/>
              <a:t>	</a:t>
            </a:r>
          </a:p>
        </p:txBody>
      </p:sp>
      <p:pic>
        <p:nvPicPr>
          <p:cNvPr id="4" name="Afbeelding 3" descr="Web van draden die pinnen met elkaar verbinden">
            <a:extLst>
              <a:ext uri="{FF2B5EF4-FFF2-40B4-BE49-F238E27FC236}">
                <a16:creationId xmlns:a16="http://schemas.microsoft.com/office/drawing/2014/main" id="{52F92629-2596-22C9-376A-7185243611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11" y="1941728"/>
            <a:ext cx="3983412" cy="2658848"/>
          </a:xfrm>
          <a:prstGeom prst="rect">
            <a:avLst/>
          </a:prstGeom>
        </p:spPr>
      </p:pic>
      <p:graphicFrame>
        <p:nvGraphicFramePr>
          <p:cNvPr id="15" name="Tijdelijke aanduiding voor tekst 2">
            <a:extLst>
              <a:ext uri="{FF2B5EF4-FFF2-40B4-BE49-F238E27FC236}">
                <a16:creationId xmlns:a16="http://schemas.microsoft.com/office/drawing/2014/main" id="{A255DF80-2206-792D-4509-F0A52755618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50772312"/>
              </p:ext>
            </p:extLst>
          </p:nvPr>
        </p:nvGraphicFramePr>
        <p:xfrm>
          <a:off x="4254693" y="1254642"/>
          <a:ext cx="6798539" cy="50185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7833207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994E78-79D5-BA68-178C-40CFD12FD9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4F24C2E-E5F8-EFDB-F30A-7ADDDEB3E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53733" y="548464"/>
            <a:ext cx="6798541" cy="642161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2800" noProof="0" dirty="0">
                <a:solidFill>
                  <a:schemeClr val="tx1"/>
                </a:solidFill>
                <a:latin typeface="+mj-lt"/>
                <a:cs typeface="+mj-cs"/>
              </a:rPr>
              <a:t>            </a:t>
            </a:r>
            <a:br>
              <a:rPr lang="en-US" sz="2800" noProof="0" dirty="0">
                <a:solidFill>
                  <a:schemeClr val="tx1"/>
                </a:solidFill>
                <a:latin typeface="+mj-lt"/>
                <a:cs typeface="+mj-cs"/>
              </a:rPr>
            </a:br>
            <a:r>
              <a:rPr lang="en-US" sz="2800" noProof="0" dirty="0">
                <a:solidFill>
                  <a:schemeClr val="tx1"/>
                </a:solidFill>
                <a:latin typeface="+mj-lt"/>
                <a:cs typeface="+mj-cs"/>
              </a:rPr>
              <a:t>                                        Thema II (2)</a:t>
            </a:r>
          </a:p>
        </p:txBody>
      </p:sp>
      <p:pic>
        <p:nvPicPr>
          <p:cNvPr id="31" name="Picture 16">
            <a:extLst>
              <a:ext uri="{FF2B5EF4-FFF2-40B4-BE49-F238E27FC236}">
                <a16:creationId xmlns:a16="http://schemas.microsoft.com/office/drawing/2014/main" id="{78229C4A-ECFF-0E0D-46BA-99C99C019A7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9366" r="39637" b="2"/>
          <a:stretch/>
        </p:blipFill>
        <p:spPr>
          <a:xfrm>
            <a:off x="1" y="10"/>
            <a:ext cx="4196496" cy="6857990"/>
          </a:xfrm>
          <a:prstGeom prst="rect">
            <a:avLst/>
          </a:prstGeom>
          <a:effectLst/>
        </p:spPr>
      </p:pic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42E7CF9F-0F48-7C17-ED28-90376FC4F8D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89922" y="1284514"/>
            <a:ext cx="10515600" cy="5131867"/>
          </a:xfrm>
        </p:spPr>
        <p:txBody>
          <a:bodyPr/>
          <a:lstStyle/>
          <a:p>
            <a:r>
              <a:rPr lang="nl-NL" noProof="0" dirty="0"/>
              <a:t>	</a:t>
            </a:r>
          </a:p>
        </p:txBody>
      </p:sp>
      <p:pic>
        <p:nvPicPr>
          <p:cNvPr id="4" name="Afbeelding 3" descr="Web van draden die pinnen met elkaar verbinden">
            <a:extLst>
              <a:ext uri="{FF2B5EF4-FFF2-40B4-BE49-F238E27FC236}">
                <a16:creationId xmlns:a16="http://schemas.microsoft.com/office/drawing/2014/main" id="{4B63CD0D-6EF9-662A-2D7C-897FAC50AC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11" y="1941728"/>
            <a:ext cx="3983412" cy="2658848"/>
          </a:xfrm>
          <a:prstGeom prst="rect">
            <a:avLst/>
          </a:prstGeom>
        </p:spPr>
      </p:pic>
      <p:graphicFrame>
        <p:nvGraphicFramePr>
          <p:cNvPr id="15" name="Tijdelijke aanduiding voor tekst 2">
            <a:extLst>
              <a:ext uri="{FF2B5EF4-FFF2-40B4-BE49-F238E27FC236}">
                <a16:creationId xmlns:a16="http://schemas.microsoft.com/office/drawing/2014/main" id="{A89077A4-42CF-34A2-5970-09D18CE95EC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92062979"/>
              </p:ext>
            </p:extLst>
          </p:nvPr>
        </p:nvGraphicFramePr>
        <p:xfrm>
          <a:off x="4254693" y="1254642"/>
          <a:ext cx="6798539" cy="50185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5974974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0F38B39-9412-060F-7285-136CA0E353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9146"/>
            <a:ext cx="11353800" cy="1325563"/>
          </a:xfrm>
        </p:spPr>
        <p:txBody>
          <a:bodyPr/>
          <a:lstStyle/>
          <a:p>
            <a:r>
              <a:rPr lang="nl-NL" dirty="0">
                <a:latin typeface="+mn-lt"/>
              </a:rPr>
              <a:t>Open House (1)</a:t>
            </a:r>
            <a:endParaRPr lang="nl-NL" dirty="0">
              <a:latin typeface="Calibri"/>
              <a:ea typeface="Calibri"/>
              <a:cs typeface="Calibri"/>
            </a:endParaRP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EFBBF26E-6827-487B-44E9-461555528FC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19150" y="1607300"/>
            <a:ext cx="11210038" cy="5412566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nl-NL" dirty="0">
                <a:latin typeface="Aptos"/>
                <a:cs typeface="Arial"/>
              </a:rPr>
              <a:t>Publicatie</a:t>
            </a:r>
            <a:r>
              <a:rPr lang="nl-NL" sz="1800" b="0" i="0" u="none" strike="noStrike" baseline="0" dirty="0">
                <a:latin typeface="Aptos"/>
                <a:cs typeface="Arial"/>
              </a:rPr>
              <a:t> </a:t>
            </a:r>
            <a:r>
              <a:rPr lang="nl-NL" sz="1800" b="0" i="0" u="none" strike="noStrike" baseline="0" dirty="0" err="1">
                <a:latin typeface="Aptos"/>
                <a:cs typeface="Arial"/>
              </a:rPr>
              <a:t>TenderNed</a:t>
            </a:r>
            <a:r>
              <a:rPr lang="nl-NL" sz="1800" b="0" i="0" u="none" strike="noStrike" baseline="0" dirty="0">
                <a:latin typeface="Aptos"/>
                <a:cs typeface="Arial"/>
              </a:rPr>
              <a:t> </a:t>
            </a:r>
          </a:p>
          <a:p>
            <a:r>
              <a:rPr lang="nl-NL" dirty="0">
                <a:latin typeface="Aptos" panose="020B0004020202020204" pitchFamily="34" charset="0"/>
              </a:rPr>
              <a:t>	</a:t>
            </a:r>
            <a:r>
              <a:rPr lang="nl-NL" sz="1800" b="0" i="0" u="none" strike="noStrike" baseline="0" dirty="0">
                <a:latin typeface="Aptos" panose="020B0004020202020204" pitchFamily="34" charset="0"/>
              </a:rPr>
              <a:t>Uitvoeringsvoorwaarden (inkoopdocument, Programma van Eisen, contract) :</a:t>
            </a:r>
          </a:p>
          <a:p>
            <a:pPr algn="l"/>
            <a:r>
              <a:rPr lang="nl-NL" dirty="0">
                <a:latin typeface="Aptos" panose="020B0004020202020204" pitchFamily="34" charset="0"/>
              </a:rPr>
              <a:t>	- algemene omschrijving van de producten of diensten, technische specificaties, de kwaliteitseisen; </a:t>
            </a:r>
          </a:p>
          <a:p>
            <a:pPr lvl="2"/>
            <a:r>
              <a:rPr lang="en-US" sz="1800" dirty="0">
                <a:latin typeface="Aptos"/>
                <a:cs typeface="Arial"/>
              </a:rPr>
              <a:t> - Social Return On Investment (SROI) </a:t>
            </a:r>
            <a:r>
              <a:rPr lang="en-US" sz="1800" dirty="0" err="1">
                <a:latin typeface="Aptos"/>
                <a:cs typeface="Arial"/>
              </a:rPr>
              <a:t>insapnningsverplichting</a:t>
            </a:r>
            <a:r>
              <a:rPr lang="en-US" sz="1800" dirty="0">
                <a:latin typeface="Aptos"/>
                <a:cs typeface="Arial"/>
              </a:rPr>
              <a:t>;</a:t>
            </a:r>
          </a:p>
          <a:p>
            <a:pPr lvl="2"/>
            <a:r>
              <a:rPr lang="nl-NL" sz="1800" dirty="0">
                <a:latin typeface="Aptos"/>
                <a:cs typeface="Arial"/>
              </a:rPr>
              <a:t> - eisen aan het personeel; </a:t>
            </a:r>
          </a:p>
          <a:p>
            <a:pPr lvl="2"/>
            <a:r>
              <a:rPr lang="nl-NL" sz="1800" dirty="0">
                <a:latin typeface="Aptos"/>
                <a:cs typeface="Arial"/>
              </a:rPr>
              <a:t> - de uitvoering van het contractmanagement</a:t>
            </a:r>
          </a:p>
          <a:p>
            <a:pPr lvl="2"/>
            <a:r>
              <a:rPr lang="nl-NL" sz="1800" dirty="0">
                <a:latin typeface="Aptos"/>
                <a:cs typeface="Arial"/>
              </a:rPr>
              <a:t> - wijze van facturatie;</a:t>
            </a:r>
          </a:p>
          <a:p>
            <a:pPr lvl="2"/>
            <a:r>
              <a:rPr lang="nl-NL" sz="1800" dirty="0">
                <a:latin typeface="Aptos"/>
                <a:cs typeface="Arial"/>
              </a:rPr>
              <a:t> - Hanteren van de landelijke contractstandaarden en gebruik van inkoopstandaarden  </a:t>
            </a:r>
          </a:p>
        </p:txBody>
      </p:sp>
    </p:spTree>
    <p:extLst>
      <p:ext uri="{BB962C8B-B14F-4D97-AF65-F5344CB8AC3E}">
        <p14:creationId xmlns:p14="http://schemas.microsoft.com/office/powerpoint/2010/main" val="3687523434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733</TotalTime>
  <Words>843</Words>
  <Application>Microsoft Office PowerPoint</Application>
  <PresentationFormat>Breedbeeld</PresentationFormat>
  <Paragraphs>175</Paragraphs>
  <Slides>12</Slides>
  <Notes>7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12</vt:i4>
      </vt:variant>
    </vt:vector>
  </HeadingPairs>
  <TitlesOfParts>
    <vt:vector size="19" baseType="lpstr">
      <vt:lpstr>Aptos</vt:lpstr>
      <vt:lpstr>Aptos Narrow</vt:lpstr>
      <vt:lpstr>Arial</vt:lpstr>
      <vt:lpstr>Avenir Next Condensed</vt:lpstr>
      <vt:lpstr>Calibri</vt:lpstr>
      <vt:lpstr>Calibri Light</vt:lpstr>
      <vt:lpstr>Kantoorthema</vt:lpstr>
      <vt:lpstr>Marktconsultatie 2025 Wmo Verblijf  Centrum Gemeente Assen</vt:lpstr>
      <vt:lpstr>      Agenda</vt:lpstr>
      <vt:lpstr>     Marktconsultatie </vt:lpstr>
      <vt:lpstr>PowerPoint-presentatie</vt:lpstr>
      <vt:lpstr>  Keten Optimalisatie</vt:lpstr>
      <vt:lpstr>                                                    Thema I</vt:lpstr>
      <vt:lpstr>                                                     Thema II (1)</vt:lpstr>
      <vt:lpstr>                                                     Thema II (2)</vt:lpstr>
      <vt:lpstr>Open House (1)</vt:lpstr>
      <vt:lpstr>Open House (2)</vt:lpstr>
      <vt:lpstr>Verblijf Wmo</vt:lpstr>
      <vt:lpstr> Afronding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NMD SAMENWERKING</dc:title>
  <dc:creator>Bahadir Arabaci</dc:creator>
  <cp:lastModifiedBy>Rutger Wallinga | De Keten</cp:lastModifiedBy>
  <cp:revision>109</cp:revision>
  <dcterms:created xsi:type="dcterms:W3CDTF">2024-05-13T09:54:51Z</dcterms:created>
  <dcterms:modified xsi:type="dcterms:W3CDTF">2025-03-11T20:04:06Z</dcterms:modified>
</cp:coreProperties>
</file>