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emf"/><Relationship Id="rId1" Type="http://schemas.openxmlformats.org/officeDocument/2006/relationships/officeDocument" Target="word/document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CBB78F6" w14:textId="75FAFFD0" w:rsidR="00F67C59" w:rsidRPr="00316E8D" w:rsidRDefault="00F67C59" w:rsidP="00444D4A">
      <w:pPr>
        <w:tabs>
          <w:tab w:val="num" w:pos="1620"/>
        </w:tabs>
        <w:rPr>
          <w:sz w:val="24"/>
        </w:rPr>
      </w:pPr>
      <w:bookmarkStart w:id="0" w:name="bwBijlageE_GegevensOmtrentGedrag"/>
      <w:r w:rsidRPr="00316E8D">
        <w:rPr>
          <w:sz w:val="24"/>
        </w:rPr>
        <w:t xml:space="preserve">Bijlage </w:t>
      </w:r>
      <w:r w:rsidR="005C6EC5">
        <w:rPr>
          <w:rFonts w:cs="V&amp;W Syntax (Adobe)"/>
          <w:sz w:val="24"/>
        </w:rPr>
        <w:t>E</w:t>
      </w:r>
      <w:r w:rsidRPr="00316E8D">
        <w:rPr>
          <w:sz w:val="24"/>
        </w:rPr>
        <w:tab/>
        <w:t xml:space="preserve">Gegevens omtrent </w:t>
      </w:r>
      <w:r w:rsidR="0098067A" w:rsidRPr="00316E8D">
        <w:rPr>
          <w:sz w:val="24"/>
        </w:rPr>
        <w:t>technische bekwaamheid</w:t>
      </w:r>
    </w:p>
    <w:p w14:paraId="0CBB78F7" w14:textId="77777777" w:rsidR="00F67C59" w:rsidRPr="00316E8D" w:rsidRDefault="00F67C59" w:rsidP="00D41F5F"/>
    <w:p w14:paraId="0CBB78F8" w14:textId="77777777" w:rsidR="00F67C59" w:rsidRPr="00316E8D" w:rsidRDefault="00F67C59" w:rsidP="00D41F5F"/>
    <w:p w14:paraId="0CBB78F9" w14:textId="77777777" w:rsidR="00F67C59" w:rsidRPr="00316E8D" w:rsidRDefault="00F67C59" w:rsidP="00D41F5F"/>
    <w:p w14:paraId="0CBB78FA" w14:textId="23BBCEDA" w:rsidR="00683324" w:rsidRDefault="00683324" w:rsidP="00683324">
      <w:pPr>
        <w:tabs>
          <w:tab w:val="left" w:pos="720"/>
        </w:tabs>
        <w:autoSpaceDE w:val="0"/>
        <w:autoSpaceDN w:val="0"/>
        <w:adjustRightInd w:val="0"/>
        <w:spacing w:line="240" w:lineRule="auto"/>
        <w:ind w:left="720" w:hanging="720"/>
      </w:pPr>
      <w:r>
        <w:t>1.</w:t>
      </w:r>
      <w:r>
        <w:tab/>
      </w:r>
      <w:r w:rsidRPr="00683324">
        <w:t>De ondernemer(s) geeft</w:t>
      </w:r>
      <w:r w:rsidR="00AE28FB">
        <w:t xml:space="preserve"> </w:t>
      </w:r>
      <w:r w:rsidRPr="00683324">
        <w:t>(geven) in onderstaande tabel aan met</w:t>
      </w:r>
      <w:r>
        <w:t xml:space="preserve"> </w:t>
      </w:r>
      <w:r w:rsidRPr="00683324">
        <w:t>welke</w:t>
      </w:r>
      <w:r>
        <w:t xml:space="preserve"> </w:t>
      </w:r>
      <w:r w:rsidRPr="00683324">
        <w:t>referentieopdracht(en) wordt voldaan aan de geschiktheidseisen</w:t>
      </w:r>
    </w:p>
    <w:p w14:paraId="0CBB78FB" w14:textId="77777777" w:rsidR="00683324" w:rsidRDefault="00683324" w:rsidP="00683324">
      <w:pPr>
        <w:tabs>
          <w:tab w:val="left" w:pos="720"/>
        </w:tabs>
        <w:autoSpaceDE w:val="0"/>
        <w:autoSpaceDN w:val="0"/>
        <w:adjustRightInd w:val="0"/>
        <w:spacing w:line="240" w:lineRule="auto"/>
        <w:ind w:left="720" w:hanging="720"/>
      </w:pPr>
    </w:p>
    <w:tbl>
      <w:tblPr>
        <w:tblpPr w:leftFromText="142" w:rightFromText="142" w:vertAnchor="text" w:horzAnchor="page" w:tblpX="1914" w:tblpY="120"/>
        <w:tblW w:w="8568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00" w:firstRow="0" w:lastRow="0" w:firstColumn="0" w:lastColumn="0" w:noHBand="0" w:noVBand="0"/>
      </w:tblPr>
      <w:tblGrid>
        <w:gridCol w:w="4968"/>
        <w:gridCol w:w="3600"/>
      </w:tblGrid>
      <w:tr w:rsidR="00683324" w:rsidRPr="00316E8D" w14:paraId="0CBB78FF" w14:textId="77777777" w:rsidTr="00683324">
        <w:tc>
          <w:tcPr>
            <w:tcW w:w="496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8FC" w14:textId="720E9258" w:rsidR="00683324" w:rsidRPr="00683324" w:rsidRDefault="00683324" w:rsidP="006636DE">
            <w:pPr>
              <w:rPr>
                <w:b/>
              </w:rPr>
            </w:pPr>
            <w:r>
              <w:rPr>
                <w:b/>
              </w:rPr>
              <w:t xml:space="preserve">Verwijzing naar de </w:t>
            </w:r>
            <w:r w:rsidRPr="00683324">
              <w:rPr>
                <w:b/>
              </w:rPr>
              <w:t>geschiktheidseis</w:t>
            </w:r>
          </w:p>
        </w:tc>
        <w:tc>
          <w:tcPr>
            <w:tcW w:w="36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8FD" w14:textId="77777777" w:rsidR="00683324" w:rsidRPr="006675FF" w:rsidRDefault="00683324" w:rsidP="009D76FA">
            <w:pPr>
              <w:tabs>
                <w:tab w:val="num" w:pos="2700"/>
              </w:tabs>
              <w:rPr>
                <w:b/>
              </w:rPr>
            </w:pPr>
            <w:r w:rsidRPr="006675FF">
              <w:rPr>
                <w:b/>
              </w:rPr>
              <w:t>Referentieopdracht nr:</w:t>
            </w:r>
          </w:p>
          <w:p w14:paraId="0CBB78FE" w14:textId="34112651" w:rsidR="00683324" w:rsidRPr="006675FF" w:rsidRDefault="00683324" w:rsidP="009D76FA">
            <w:pPr>
              <w:tabs>
                <w:tab w:val="num" w:pos="2700"/>
              </w:tabs>
              <w:rPr>
                <w:b/>
              </w:rPr>
            </w:pPr>
            <w:r w:rsidRPr="006675FF">
              <w:rPr>
                <w:b/>
              </w:rPr>
              <w:t>Door de ondernemer(s) in te vullen</w:t>
            </w:r>
          </w:p>
        </w:tc>
      </w:tr>
      <w:tr w:rsidR="00683324" w:rsidRPr="00316E8D" w14:paraId="0CBB7904" w14:textId="77777777" w:rsidTr="00683324">
        <w:tc>
          <w:tcPr>
            <w:tcW w:w="496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00" w14:textId="77777777" w:rsidR="00683324" w:rsidRDefault="00683324" w:rsidP="009D76FA"/>
          <w:p w14:paraId="0CBB7901" w14:textId="77777777" w:rsidR="00683324" w:rsidRPr="00683324" w:rsidRDefault="00683324" w:rsidP="009D76FA">
            <w:pPr>
              <w:rPr>
                <w:b/>
              </w:rPr>
            </w:pPr>
            <w:r w:rsidRPr="00683324">
              <w:rPr>
                <w:b/>
              </w:rPr>
              <w:t>Geschiktheidseis</w:t>
            </w:r>
          </w:p>
        </w:tc>
        <w:tc>
          <w:tcPr>
            <w:tcW w:w="36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02" w14:textId="77777777" w:rsidR="00683324" w:rsidRDefault="00683324" w:rsidP="009D76FA">
            <w:pPr>
              <w:tabs>
                <w:tab w:val="num" w:pos="2700"/>
              </w:tabs>
            </w:pPr>
            <w:r>
              <w:t>Per geschiktheidseis maximaal 1 referentieopdracht</w:t>
            </w:r>
          </w:p>
          <w:p w14:paraId="0CBB7903" w14:textId="77777777" w:rsidR="00683324" w:rsidRPr="00316E8D" w:rsidRDefault="00683324" w:rsidP="009D76FA">
            <w:pPr>
              <w:tabs>
                <w:tab w:val="num" w:pos="2700"/>
              </w:tabs>
            </w:pPr>
          </w:p>
        </w:tc>
      </w:tr>
      <w:tr w:rsidR="00683324" w:rsidRPr="005C6EC5" w14:paraId="0CBB7907" w14:textId="77777777" w:rsidTr="00683324">
        <w:tc>
          <w:tcPr>
            <w:tcW w:w="496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05" w14:textId="77777777" w:rsidR="00683324" w:rsidRPr="005C6EC5" w:rsidRDefault="00D35444" w:rsidP="009D76FA">
            <w:r w:rsidRPr="005C6EC5">
              <w:t>Paragraaf 3.2</w:t>
            </w:r>
            <w:r w:rsidR="00683324" w:rsidRPr="005C6EC5">
              <w:t xml:space="preserve"> lid 3.a</w:t>
            </w:r>
          </w:p>
        </w:tc>
        <w:tc>
          <w:tcPr>
            <w:tcW w:w="36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06" w14:textId="77777777" w:rsidR="00683324" w:rsidRPr="005C6EC5" w:rsidRDefault="00683324" w:rsidP="009D76FA">
            <w:pPr>
              <w:tabs>
                <w:tab w:val="num" w:pos="2700"/>
              </w:tabs>
            </w:pPr>
            <w:r w:rsidRPr="005C6EC5">
              <w:t>…</w:t>
            </w:r>
          </w:p>
        </w:tc>
      </w:tr>
      <w:tr w:rsidR="00683324" w:rsidRPr="005C6EC5" w14:paraId="0CBB790A" w14:textId="77777777" w:rsidTr="00683324">
        <w:tc>
          <w:tcPr>
            <w:tcW w:w="496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08" w14:textId="77777777" w:rsidR="00683324" w:rsidRPr="005C6EC5" w:rsidRDefault="00D35444" w:rsidP="009D76FA">
            <w:r w:rsidRPr="005C6EC5">
              <w:t>Paragraaf 3.2</w:t>
            </w:r>
            <w:r w:rsidR="00683324" w:rsidRPr="005C6EC5">
              <w:t xml:space="preserve"> lid 3.b</w:t>
            </w:r>
          </w:p>
        </w:tc>
        <w:tc>
          <w:tcPr>
            <w:tcW w:w="36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09" w14:textId="77777777" w:rsidR="00683324" w:rsidRPr="005C6EC5" w:rsidRDefault="00683324" w:rsidP="009D76FA">
            <w:pPr>
              <w:tabs>
                <w:tab w:val="num" w:pos="2700"/>
              </w:tabs>
            </w:pPr>
            <w:r w:rsidRPr="005C6EC5">
              <w:t>…</w:t>
            </w:r>
          </w:p>
        </w:tc>
      </w:tr>
      <w:tr w:rsidR="00683324" w:rsidRPr="005C6EC5" w14:paraId="0CBB790D" w14:textId="77777777" w:rsidTr="00683324">
        <w:tc>
          <w:tcPr>
            <w:tcW w:w="496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0B" w14:textId="77777777" w:rsidR="00683324" w:rsidRPr="005C6EC5" w:rsidRDefault="00D35444" w:rsidP="006636DE">
            <w:r w:rsidRPr="005C6EC5">
              <w:t>Paragraaf 3.2</w:t>
            </w:r>
            <w:r w:rsidR="00683324" w:rsidRPr="005C6EC5">
              <w:t xml:space="preserve"> lid 3.c</w:t>
            </w:r>
          </w:p>
        </w:tc>
        <w:tc>
          <w:tcPr>
            <w:tcW w:w="36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0C" w14:textId="77777777" w:rsidR="00683324" w:rsidRPr="005C6EC5" w:rsidRDefault="00683324" w:rsidP="009D76FA">
            <w:pPr>
              <w:tabs>
                <w:tab w:val="num" w:pos="2700"/>
              </w:tabs>
            </w:pPr>
            <w:r w:rsidRPr="005C6EC5">
              <w:t>…</w:t>
            </w:r>
          </w:p>
        </w:tc>
      </w:tr>
      <w:tr w:rsidR="00683324" w:rsidRPr="005C6EC5" w14:paraId="0CBB7910" w14:textId="77777777" w:rsidTr="00683324">
        <w:tc>
          <w:tcPr>
            <w:tcW w:w="496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0E" w14:textId="77777777" w:rsidR="00683324" w:rsidRPr="005C6EC5" w:rsidRDefault="00D35444" w:rsidP="006636DE">
            <w:r w:rsidRPr="005C6EC5">
              <w:t>Paragraaf 3.2</w:t>
            </w:r>
            <w:r w:rsidR="00683324" w:rsidRPr="005C6EC5">
              <w:t xml:space="preserve"> lid 3.d</w:t>
            </w:r>
          </w:p>
        </w:tc>
        <w:tc>
          <w:tcPr>
            <w:tcW w:w="360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0F" w14:textId="77777777" w:rsidR="00683324" w:rsidRPr="005C6EC5" w:rsidRDefault="00683324" w:rsidP="009D76FA">
            <w:pPr>
              <w:tabs>
                <w:tab w:val="num" w:pos="2700"/>
              </w:tabs>
            </w:pPr>
            <w:r w:rsidRPr="005C6EC5">
              <w:t>…</w:t>
            </w:r>
          </w:p>
        </w:tc>
      </w:tr>
    </w:tbl>
    <w:p w14:paraId="0CBB7922" w14:textId="77777777" w:rsidR="00683324" w:rsidRPr="005C6EC5" w:rsidRDefault="00683324" w:rsidP="00683324"/>
    <w:p w14:paraId="0CBB7923" w14:textId="77777777" w:rsidR="00683324" w:rsidRPr="005C6EC5" w:rsidRDefault="00683324" w:rsidP="00683324">
      <w:pPr>
        <w:tabs>
          <w:tab w:val="left" w:pos="720"/>
        </w:tabs>
        <w:autoSpaceDE w:val="0"/>
        <w:autoSpaceDN w:val="0"/>
        <w:adjustRightInd w:val="0"/>
        <w:spacing w:line="240" w:lineRule="auto"/>
        <w:ind w:left="720" w:hanging="720"/>
      </w:pPr>
      <w:r w:rsidRPr="005C6EC5">
        <w:t>2.</w:t>
      </w:r>
      <w:r w:rsidRPr="005C6EC5">
        <w:tab/>
        <w:t>De ondernemer(s) (gegadigde(n)) vult(vullen) per referentieopdracht de volgende gegevens in.</w:t>
      </w:r>
      <w:r w:rsidR="004655DC" w:rsidRPr="005C6EC5">
        <w:t xml:space="preserve"> </w:t>
      </w:r>
      <w:r w:rsidRPr="005C6EC5">
        <w:t>Onderstaande tabel dient zo vaak als nodig herhaald en ingevuld te worden.</w:t>
      </w:r>
    </w:p>
    <w:p w14:paraId="0CBB7924" w14:textId="77777777" w:rsidR="00A723B4" w:rsidRPr="005C6EC5" w:rsidRDefault="00A723B4" w:rsidP="00D41F5F"/>
    <w:tbl>
      <w:tblPr>
        <w:tblpPr w:leftFromText="142" w:rightFromText="142" w:vertAnchor="text" w:horzAnchor="page" w:tblpX="1914" w:tblpY="120"/>
        <w:tblW w:w="8568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00" w:firstRow="0" w:lastRow="0" w:firstColumn="0" w:lastColumn="0" w:noHBand="0" w:noVBand="0"/>
      </w:tblPr>
      <w:tblGrid>
        <w:gridCol w:w="4248"/>
        <w:gridCol w:w="4320"/>
      </w:tblGrid>
      <w:tr w:rsidR="00F67C59" w:rsidRPr="00316E8D" w14:paraId="0CBB7928" w14:textId="77777777" w:rsidTr="00801DC3">
        <w:tc>
          <w:tcPr>
            <w:tcW w:w="8568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25" w14:textId="77777777" w:rsidR="00683324" w:rsidRPr="005C6EC5" w:rsidRDefault="00683324" w:rsidP="0098067A">
            <w:pPr>
              <w:jc w:val="center"/>
              <w:rPr>
                <w:b/>
                <w:bCs/>
              </w:rPr>
            </w:pPr>
          </w:p>
          <w:p w14:paraId="0CBB7926" w14:textId="77777777" w:rsidR="00F67C59" w:rsidRDefault="00F67C59" w:rsidP="0098067A">
            <w:pPr>
              <w:jc w:val="center"/>
              <w:rPr>
                <w:b/>
                <w:bCs/>
              </w:rPr>
            </w:pPr>
            <w:r w:rsidRPr="005C6EC5">
              <w:rPr>
                <w:b/>
                <w:bCs/>
              </w:rPr>
              <w:t>REFERENTIEOPDRACHT NR:</w:t>
            </w:r>
            <w:r w:rsidR="00683324" w:rsidRPr="005C6EC5">
              <w:rPr>
                <w:b/>
                <w:bCs/>
              </w:rPr>
              <w:t xml:space="preserve"> …</w:t>
            </w:r>
          </w:p>
          <w:p w14:paraId="0CBB7927" w14:textId="77777777" w:rsidR="00683324" w:rsidRPr="00316E8D" w:rsidRDefault="00683324" w:rsidP="0098067A">
            <w:pPr>
              <w:jc w:val="center"/>
              <w:rPr>
                <w:b/>
                <w:bCs/>
              </w:rPr>
            </w:pPr>
          </w:p>
        </w:tc>
      </w:tr>
      <w:tr w:rsidR="00F67C59" w:rsidRPr="00316E8D" w14:paraId="0CBB792B" w14:textId="77777777" w:rsidTr="00801DC3">
        <w:tc>
          <w:tcPr>
            <w:tcW w:w="424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29" w14:textId="77777777" w:rsidR="00F67C59" w:rsidRPr="00316E8D" w:rsidRDefault="00F67C59" w:rsidP="00D41F5F">
            <w:r w:rsidRPr="00316E8D">
              <w:t>Naam van de ondernemer die de refe</w:t>
            </w:r>
            <w:r w:rsidR="0067031F" w:rsidRPr="00316E8D">
              <w:t>rentieopdracht heeft uitgevoerd</w:t>
            </w:r>
          </w:p>
        </w:tc>
        <w:tc>
          <w:tcPr>
            <w:tcW w:w="43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2A" w14:textId="77777777" w:rsidR="00F67C59" w:rsidRPr="00316E8D" w:rsidRDefault="00F67C59" w:rsidP="00ED3070">
            <w:pPr>
              <w:tabs>
                <w:tab w:val="num" w:pos="2700"/>
              </w:tabs>
            </w:pPr>
            <w:r w:rsidRPr="00316E8D">
              <w:rPr>
                <w:rStyle w:val="Verborgentekst"/>
                <w:b w:val="0"/>
                <w:i w:val="0"/>
                <w:vanish w:val="0"/>
                <w:color w:val="auto"/>
              </w:rPr>
              <w:t>…</w:t>
            </w:r>
          </w:p>
        </w:tc>
      </w:tr>
      <w:tr w:rsidR="00F67C59" w:rsidRPr="00316E8D" w14:paraId="0CBB792E" w14:textId="77777777" w:rsidTr="00801DC3">
        <w:tc>
          <w:tcPr>
            <w:tcW w:w="424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2C" w14:textId="77777777" w:rsidR="00F67C59" w:rsidRPr="00316E8D" w:rsidRDefault="00683324" w:rsidP="00D41F5F">
            <w:r>
              <w:t>Naam</w:t>
            </w:r>
            <w:r w:rsidR="0067031F" w:rsidRPr="00316E8D">
              <w:t xml:space="preserve"> van de referentieopdracht</w:t>
            </w:r>
          </w:p>
        </w:tc>
        <w:tc>
          <w:tcPr>
            <w:tcW w:w="43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2D" w14:textId="77777777" w:rsidR="00F67C59" w:rsidRPr="00316E8D" w:rsidRDefault="00F67C59" w:rsidP="00ED3070">
            <w:pPr>
              <w:tabs>
                <w:tab w:val="num" w:pos="2700"/>
              </w:tabs>
            </w:pPr>
            <w:r w:rsidRPr="00316E8D">
              <w:rPr>
                <w:rStyle w:val="Verborgentekst"/>
                <w:b w:val="0"/>
                <w:i w:val="0"/>
                <w:vanish w:val="0"/>
                <w:color w:val="auto"/>
              </w:rPr>
              <w:t>…</w:t>
            </w:r>
          </w:p>
        </w:tc>
      </w:tr>
      <w:tr w:rsidR="00F67C59" w:rsidRPr="00316E8D" w14:paraId="0CBB7931" w14:textId="77777777" w:rsidTr="00801DC3">
        <w:tc>
          <w:tcPr>
            <w:tcW w:w="424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2F" w14:textId="77777777" w:rsidR="00F67C59" w:rsidRPr="00316E8D" w:rsidRDefault="00F67C59" w:rsidP="00D41F5F">
            <w:r w:rsidRPr="00316E8D">
              <w:t>Naa</w:t>
            </w:r>
            <w:r w:rsidR="0067031F" w:rsidRPr="00316E8D">
              <w:t>m en adres van de opdrachtgever</w:t>
            </w:r>
          </w:p>
        </w:tc>
        <w:tc>
          <w:tcPr>
            <w:tcW w:w="43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30" w14:textId="77777777" w:rsidR="00F67C59" w:rsidRPr="00316E8D" w:rsidRDefault="00F67C59" w:rsidP="00ED3070">
            <w:pPr>
              <w:tabs>
                <w:tab w:val="num" w:pos="2700"/>
              </w:tabs>
            </w:pPr>
            <w:r w:rsidRPr="00316E8D">
              <w:rPr>
                <w:rStyle w:val="Verborgentekst"/>
                <w:b w:val="0"/>
                <w:i w:val="0"/>
                <w:vanish w:val="0"/>
                <w:color w:val="auto"/>
              </w:rPr>
              <w:t>…</w:t>
            </w:r>
          </w:p>
        </w:tc>
      </w:tr>
      <w:tr w:rsidR="00F67C59" w:rsidRPr="00316E8D" w14:paraId="0CBB7934" w14:textId="77777777" w:rsidTr="00801DC3">
        <w:tc>
          <w:tcPr>
            <w:tcW w:w="424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32" w14:textId="77777777" w:rsidR="00F67C59" w:rsidRPr="00316E8D" w:rsidRDefault="00F67C59" w:rsidP="00D41F5F">
            <w:r w:rsidRPr="00316E8D">
              <w:t>Overeengekomen bed</w:t>
            </w:r>
            <w:r w:rsidR="0067031F" w:rsidRPr="00316E8D">
              <w:t>rag (aannemingssom) (excl. BTW)</w:t>
            </w:r>
          </w:p>
        </w:tc>
        <w:tc>
          <w:tcPr>
            <w:tcW w:w="43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33" w14:textId="77777777" w:rsidR="00F67C59" w:rsidRPr="00316E8D" w:rsidRDefault="00ED3070" w:rsidP="00ED3070">
            <w:pPr>
              <w:tabs>
                <w:tab w:val="num" w:pos="2700"/>
              </w:tabs>
            </w:pPr>
            <w:r w:rsidRPr="00316E8D">
              <w:t>€ …</w:t>
            </w:r>
          </w:p>
        </w:tc>
      </w:tr>
      <w:tr w:rsidR="00F67C59" w:rsidRPr="00316E8D" w14:paraId="0CBB7937" w14:textId="77777777" w:rsidTr="00801DC3">
        <w:tc>
          <w:tcPr>
            <w:tcW w:w="424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35" w14:textId="77777777" w:rsidR="00F67C59" w:rsidRPr="00316E8D" w:rsidRDefault="00F67C59" w:rsidP="00D41F5F">
            <w:r w:rsidRPr="00316E8D">
              <w:t>Gefactureerd bedrag (excl.</w:t>
            </w:r>
            <w:r w:rsidR="002915BE">
              <w:t xml:space="preserve"> </w:t>
            </w:r>
            <w:r w:rsidRPr="00316E8D">
              <w:t>B</w:t>
            </w:r>
            <w:r w:rsidR="0067031F" w:rsidRPr="00316E8D">
              <w:t>TW)</w:t>
            </w:r>
          </w:p>
        </w:tc>
        <w:tc>
          <w:tcPr>
            <w:tcW w:w="43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36" w14:textId="77777777" w:rsidR="00F67C59" w:rsidRPr="00316E8D" w:rsidRDefault="00ED3070" w:rsidP="00ED3070">
            <w:pPr>
              <w:tabs>
                <w:tab w:val="num" w:pos="2700"/>
              </w:tabs>
            </w:pPr>
            <w:r w:rsidRPr="00316E8D">
              <w:t>€ …</w:t>
            </w:r>
          </w:p>
        </w:tc>
      </w:tr>
      <w:tr w:rsidR="00F67C59" w:rsidRPr="00316E8D" w14:paraId="0CBB793A" w14:textId="77777777" w:rsidTr="00801DC3">
        <w:tc>
          <w:tcPr>
            <w:tcW w:w="424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38" w14:textId="77777777" w:rsidR="00F67C59" w:rsidRPr="00316E8D" w:rsidRDefault="0067031F" w:rsidP="00D41F5F">
            <w:r w:rsidRPr="00316E8D">
              <w:t>Datum van de opdrachtverlening</w:t>
            </w:r>
          </w:p>
        </w:tc>
        <w:tc>
          <w:tcPr>
            <w:tcW w:w="43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39" w14:textId="77777777" w:rsidR="00F67C59" w:rsidRPr="00316E8D" w:rsidRDefault="00F67C59" w:rsidP="00ED3070">
            <w:pPr>
              <w:tabs>
                <w:tab w:val="num" w:pos="2700"/>
              </w:tabs>
            </w:pPr>
            <w:r w:rsidRPr="00316E8D">
              <w:rPr>
                <w:rStyle w:val="Verborgentekst"/>
                <w:b w:val="0"/>
                <w:i w:val="0"/>
                <w:vanish w:val="0"/>
                <w:color w:val="auto"/>
              </w:rPr>
              <w:t>…</w:t>
            </w:r>
          </w:p>
        </w:tc>
      </w:tr>
      <w:tr w:rsidR="00F67C59" w:rsidRPr="00316E8D" w14:paraId="0CBB793D" w14:textId="77777777" w:rsidTr="00801DC3">
        <w:tc>
          <w:tcPr>
            <w:tcW w:w="424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3B" w14:textId="77777777" w:rsidR="00F67C59" w:rsidRPr="00316E8D" w:rsidRDefault="0067031F" w:rsidP="00D41F5F">
            <w:r w:rsidRPr="00316E8D">
              <w:t>Overeengekomen uitvoeringsduur</w:t>
            </w:r>
          </w:p>
        </w:tc>
        <w:tc>
          <w:tcPr>
            <w:tcW w:w="43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3C" w14:textId="77777777" w:rsidR="00F67C59" w:rsidRPr="00316E8D" w:rsidRDefault="00F67C59" w:rsidP="00ED3070">
            <w:pPr>
              <w:tabs>
                <w:tab w:val="num" w:pos="2700"/>
              </w:tabs>
            </w:pPr>
            <w:r w:rsidRPr="00316E8D">
              <w:rPr>
                <w:rStyle w:val="Verborgentekst"/>
                <w:b w:val="0"/>
                <w:i w:val="0"/>
                <w:vanish w:val="0"/>
                <w:color w:val="auto"/>
              </w:rPr>
              <w:t>…</w:t>
            </w:r>
          </w:p>
        </w:tc>
      </w:tr>
      <w:tr w:rsidR="00F67C59" w:rsidRPr="00316E8D" w14:paraId="0CBB7940" w14:textId="77777777" w:rsidTr="00801DC3">
        <w:tc>
          <w:tcPr>
            <w:tcW w:w="424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3E" w14:textId="77777777" w:rsidR="00F67C59" w:rsidRPr="00316E8D" w:rsidRDefault="00F67C59" w:rsidP="00D41F5F">
            <w:r w:rsidRPr="00316E8D">
              <w:t>Datum van oplevering</w:t>
            </w:r>
          </w:p>
        </w:tc>
        <w:tc>
          <w:tcPr>
            <w:tcW w:w="43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3F" w14:textId="77777777" w:rsidR="00F67C59" w:rsidRPr="00316E8D" w:rsidRDefault="00F67C59" w:rsidP="00ED3070">
            <w:pPr>
              <w:tabs>
                <w:tab w:val="num" w:pos="2700"/>
              </w:tabs>
            </w:pPr>
            <w:r w:rsidRPr="00316E8D">
              <w:rPr>
                <w:rStyle w:val="Verborgentekst"/>
                <w:b w:val="0"/>
                <w:i w:val="0"/>
                <w:vanish w:val="0"/>
                <w:color w:val="auto"/>
              </w:rPr>
              <w:t>…</w:t>
            </w:r>
          </w:p>
        </w:tc>
      </w:tr>
      <w:tr w:rsidR="0067031F" w:rsidRPr="00316E8D" w14:paraId="0CBB7942" w14:textId="77777777" w:rsidTr="00801DC3">
        <w:tc>
          <w:tcPr>
            <w:tcW w:w="8568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41" w14:textId="77777777" w:rsidR="0067031F" w:rsidRPr="00316E8D" w:rsidRDefault="0067031F" w:rsidP="009F262A">
            <w:pPr>
              <w:tabs>
                <w:tab w:val="num" w:pos="2700"/>
              </w:tabs>
            </w:pPr>
            <w:r w:rsidRPr="00316E8D">
              <w:t xml:space="preserve">Indien de referentieopdracht is uitgevoerd </w:t>
            </w:r>
            <w:r w:rsidR="009F262A">
              <w:t>door een samenwerkingsverband van ondernemers (</w:t>
            </w:r>
            <w:r w:rsidRPr="00316E8D">
              <w:t>combinatie</w:t>
            </w:r>
            <w:r w:rsidR="009F262A">
              <w:t>)</w:t>
            </w:r>
          </w:p>
        </w:tc>
      </w:tr>
      <w:tr w:rsidR="0067031F" w:rsidRPr="00316E8D" w14:paraId="0CBB7946" w14:textId="77777777" w:rsidTr="00801DC3">
        <w:tc>
          <w:tcPr>
            <w:tcW w:w="424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43" w14:textId="77777777" w:rsidR="0067031F" w:rsidRPr="00316E8D" w:rsidRDefault="0098067A" w:rsidP="009F262A">
            <w:r w:rsidRPr="00316E8D">
              <w:t>D</w:t>
            </w:r>
            <w:r w:rsidR="0067031F" w:rsidRPr="00316E8D">
              <w:t xml:space="preserve">e namen van de overige participanten in </w:t>
            </w:r>
            <w:r w:rsidR="009F262A">
              <w:t>het samenwerkingsverband van ondernemers (</w:t>
            </w:r>
            <w:r w:rsidR="0067031F" w:rsidRPr="00316E8D">
              <w:t>combinatie</w:t>
            </w:r>
            <w:r w:rsidR="009F262A">
              <w:t>)</w:t>
            </w:r>
          </w:p>
        </w:tc>
        <w:tc>
          <w:tcPr>
            <w:tcW w:w="43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44" w14:textId="77777777" w:rsidR="0067031F" w:rsidRPr="00316E8D" w:rsidRDefault="0067031F" w:rsidP="0067031F">
            <w:pPr>
              <w:tabs>
                <w:tab w:val="num" w:pos="2700"/>
              </w:tabs>
            </w:pPr>
            <w:r w:rsidRPr="00316E8D">
              <w:rPr>
                <w:rStyle w:val="Verborgentekst"/>
                <w:b w:val="0"/>
                <w:i w:val="0"/>
                <w:vanish w:val="0"/>
                <w:color w:val="auto"/>
              </w:rPr>
              <w:t>…</w:t>
            </w:r>
          </w:p>
          <w:p w14:paraId="0CBB7945" w14:textId="77777777" w:rsidR="0067031F" w:rsidRPr="00316E8D" w:rsidRDefault="0067031F" w:rsidP="00ED3070">
            <w:pPr>
              <w:tabs>
                <w:tab w:val="num" w:pos="2700"/>
              </w:tabs>
            </w:pPr>
          </w:p>
        </w:tc>
      </w:tr>
      <w:tr w:rsidR="0067031F" w:rsidRPr="00316E8D" w14:paraId="0CBB7949" w14:textId="77777777" w:rsidTr="00801DC3">
        <w:tc>
          <w:tcPr>
            <w:tcW w:w="424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47" w14:textId="77777777" w:rsidR="0067031F" w:rsidRPr="00316E8D" w:rsidRDefault="0098067A" w:rsidP="0067031F">
            <w:pPr>
              <w:tabs>
                <w:tab w:val="left" w:pos="180"/>
              </w:tabs>
              <w:ind w:left="180" w:hanging="180"/>
            </w:pPr>
            <w:r w:rsidRPr="00316E8D">
              <w:t>D</w:t>
            </w:r>
            <w:r w:rsidR="0067031F" w:rsidRPr="00316E8D">
              <w:t>e juridische participatieverhouding</w:t>
            </w:r>
          </w:p>
        </w:tc>
        <w:tc>
          <w:tcPr>
            <w:tcW w:w="43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48" w14:textId="77777777" w:rsidR="0067031F" w:rsidRPr="00316E8D" w:rsidRDefault="0067031F" w:rsidP="0067031F">
            <w:pPr>
              <w:tabs>
                <w:tab w:val="num" w:pos="2700"/>
              </w:tabs>
            </w:pPr>
            <w:r w:rsidRPr="00316E8D">
              <w:t>…</w:t>
            </w:r>
          </w:p>
        </w:tc>
      </w:tr>
      <w:tr w:rsidR="0067031F" w:rsidRPr="00316E8D" w14:paraId="0CBB794C" w14:textId="77777777" w:rsidTr="00801DC3">
        <w:tc>
          <w:tcPr>
            <w:tcW w:w="424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4A" w14:textId="77777777" w:rsidR="0067031F" w:rsidRPr="00316E8D" w:rsidRDefault="0098067A" w:rsidP="009F262A">
            <w:r w:rsidRPr="00316E8D">
              <w:t>P</w:t>
            </w:r>
            <w:r w:rsidR="0067031F" w:rsidRPr="00316E8D">
              <w:t xml:space="preserve">ercentage aandeel van iedere participant in </w:t>
            </w:r>
            <w:r w:rsidR="009F262A">
              <w:t>het samenwerkingsverband van ondernemers (</w:t>
            </w:r>
            <w:r w:rsidR="0067031F" w:rsidRPr="00316E8D">
              <w:t>combinatie</w:t>
            </w:r>
            <w:r w:rsidR="009F262A">
              <w:t>)</w:t>
            </w:r>
          </w:p>
        </w:tc>
        <w:tc>
          <w:tcPr>
            <w:tcW w:w="432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4B" w14:textId="77777777" w:rsidR="0067031F" w:rsidRPr="00316E8D" w:rsidRDefault="0067031F" w:rsidP="00ED3070">
            <w:pPr>
              <w:tabs>
                <w:tab w:val="num" w:pos="2700"/>
              </w:tabs>
            </w:pPr>
            <w:r w:rsidRPr="00316E8D">
              <w:rPr>
                <w:rStyle w:val="Verborgentekst"/>
                <w:b w:val="0"/>
                <w:i w:val="0"/>
                <w:vanish w:val="0"/>
                <w:color w:val="auto"/>
              </w:rPr>
              <w:t>…</w:t>
            </w:r>
          </w:p>
        </w:tc>
      </w:tr>
      <w:tr w:rsidR="002915BE" w:rsidRPr="00316E8D" w14:paraId="0CBB794E" w14:textId="77777777" w:rsidTr="009D76FA">
        <w:trPr>
          <w:hidden w:val="0"/>
        </w:trPr>
        <w:tc>
          <w:tcPr>
            <w:tcW w:w="8568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4D" w14:textId="77777777" w:rsidR="002915BE" w:rsidRPr="002915BE" w:rsidRDefault="002915BE" w:rsidP="00ED3070">
            <w:pPr>
              <w:tabs>
                <w:tab w:val="num" w:pos="2700"/>
              </w:tabs>
              <w:rPr>
                <w:rStyle w:val="Verborgentekst"/>
                <w:b w:val="0"/>
                <w:i w:val="0"/>
                <w:vanish w:val="0"/>
                <w:color w:val="auto"/>
                <w:sz w:val="18"/>
                <w:szCs w:val="18"/>
              </w:rPr>
            </w:pPr>
            <w:r w:rsidRPr="002915BE">
              <w:rPr>
                <w:rStyle w:val="Verborgentekst"/>
                <w:b w:val="0"/>
                <w:i w:val="0"/>
                <w:vanish w:val="0"/>
                <w:color w:val="auto"/>
                <w:sz w:val="18"/>
                <w:szCs w:val="18"/>
              </w:rPr>
              <w:t>Toelichting op de gevraagde technische bekwaamheid opgedaan in deze referentieopdracht (maximaal 250 woorden)</w:t>
            </w:r>
          </w:p>
        </w:tc>
      </w:tr>
      <w:tr w:rsidR="002915BE" w:rsidRPr="00316E8D" w14:paraId="0CBB7951" w14:textId="77777777" w:rsidTr="009D76FA">
        <w:trPr>
          <w:hidden w:val="0"/>
        </w:trPr>
        <w:tc>
          <w:tcPr>
            <w:tcW w:w="8568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BB794F" w14:textId="77777777" w:rsidR="002915BE" w:rsidRDefault="002915BE" w:rsidP="00ED3070">
            <w:pPr>
              <w:tabs>
                <w:tab w:val="num" w:pos="2700"/>
              </w:tabs>
              <w:rPr>
                <w:rStyle w:val="Verborgentekst"/>
                <w:b w:val="0"/>
                <w:i w:val="0"/>
                <w:vanish w:val="0"/>
                <w:color w:val="auto"/>
              </w:rPr>
            </w:pPr>
            <w:r>
              <w:rPr>
                <w:rStyle w:val="Verborgentekst"/>
                <w:b w:val="0"/>
                <w:i w:val="0"/>
                <w:vanish w:val="0"/>
                <w:color w:val="auto"/>
              </w:rPr>
              <w:t>…</w:t>
            </w:r>
          </w:p>
          <w:p w14:paraId="0CBB7950" w14:textId="77777777" w:rsidR="00C50044" w:rsidRPr="00316E8D" w:rsidRDefault="00C50044" w:rsidP="00ED3070">
            <w:pPr>
              <w:tabs>
                <w:tab w:val="num" w:pos="2700"/>
              </w:tabs>
              <w:rPr>
                <w:rStyle w:val="Verborgentekst"/>
                <w:b w:val="0"/>
                <w:i w:val="0"/>
                <w:vanish w:val="0"/>
                <w:color w:val="auto"/>
              </w:rPr>
            </w:pPr>
          </w:p>
        </w:tc>
      </w:tr>
      <w:bookmarkEnd w:id="0"/>
    </w:tbl>
    <w:p w14:paraId="0CBB7952" w14:textId="77777777" w:rsidR="00316E8D" w:rsidRPr="00316E8D" w:rsidRDefault="00316E8D" w:rsidP="00587E02">
      <w:pPr>
        <w:tabs>
          <w:tab w:val="num" w:pos="2700"/>
        </w:tabs>
        <w:rPr>
          <w:rFonts w:cs="Verdana"/>
          <w:szCs w:val="18"/>
        </w:rPr>
      </w:pPr>
    </w:p>
    <w:sectPr w:rsidR="00316E8D" w:rsidRPr="00316E8D" w:rsidSect="00587E02">
      <w:headerReference w:type="even" r:id="rId13"/>
      <w:headerReference w:type="default" r:id="rId14"/>
      <w:footerReference w:type="even" r:id="rId15"/>
      <w:footerReference w:type="default" r:id="rId16"/>
      <w:headerReference w:type="first" r:id="rId17"/>
      <w:footerReference w:type="first" r:id="rId18"/>
      <w:pgSz w:w="11906" w:h="16838"/>
      <w:pgMar w:top="1440" w:right="1800" w:bottom="1135" w:left="1800" w:header="567" w:footer="71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744A4F6" w14:textId="77777777" w:rsidR="00152B3C" w:rsidRDefault="00152B3C">
      <w:r>
        <w:separator/>
      </w:r>
    </w:p>
  </w:endnote>
  <w:endnote w:type="continuationSeparator" w:id="0">
    <w:p w14:paraId="4C1E983A" w14:textId="77777777" w:rsidR="00152B3C" w:rsidRDefault="00152B3C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V&amp;W Syntax (Adobe)">
    <w:panose1 w:val="020B0500000000000000"/>
    <w:charset w:val="00"/>
    <w:family w:val="swiss"/>
    <w:pitch w:val="variable"/>
    <w:sig w:usb0="A0000007" w:usb1="00000000" w:usb2="00000000" w:usb3="00000000" w:csb0="00000111" w:csb1="00000000"/>
  </w:font>
  <w:font w:name="Arial Unicode MS">
    <w:panose1 w:val="020B0604020202020204"/>
    <w:charset w:val="80"/>
    <w:family w:val="swiss"/>
    <w:pitch w:val="variable"/>
    <w:sig w:usb0="F7FFAFFF" w:usb1="E9DFFFFF" w:usb2="0000003F" w:usb3="00000000" w:csb0="003F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CA140FD" w14:textId="77777777" w:rsidR="00B0204E" w:rsidRDefault="00B0204E">
    <w:pPr>
      <w:pStyle w:val="Voettekst"/>
    </w:pPr>
  </w:p>
  <w:p w14:paraId="327FC42C" w14:textId="77777777" w:rsidR="00983343" w:rsidRDefault="00983343"/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CBB795A" w14:textId="6C42A825" w:rsidR="00661A67" w:rsidRDefault="00246FB6">
    <w:pPr>
      <w:pStyle w:val="Voettekst"/>
      <w:rPr>
        <w:sz w:val="16"/>
        <w:szCs w:val="16"/>
      </w:rPr>
    </w:pPr>
    <w:r>
      <w:rPr>
        <w:sz w:val="16"/>
        <w:szCs w:val="16"/>
      </w:rPr>
      <w:t>RWS BEDRIJFSVERTROUWELIJK</w:t>
    </w:r>
    <w:r w:rsidR="00B0204E">
      <w:rPr>
        <w:sz w:val="16"/>
        <w:szCs w:val="16"/>
      </w:rPr>
      <w:t xml:space="preserve"> </w:t>
    </w:r>
    <w:r w:rsidR="00904279">
      <w:rPr>
        <w:sz w:val="16"/>
        <w:szCs w:val="16"/>
      </w:rPr>
      <w:tab/>
    </w:r>
    <w:r w:rsidR="00904279">
      <w:rPr>
        <w:sz w:val="16"/>
        <w:szCs w:val="16"/>
      </w:rPr>
      <w:tab/>
    </w:r>
    <w:r w:rsidR="00904279" w:rsidRPr="00EC0466">
      <w:rPr>
        <w:sz w:val="16"/>
        <w:szCs w:val="16"/>
      </w:rPr>
      <w:t xml:space="preserve">Pagina </w:t>
    </w:r>
    <w:r w:rsidR="00904279" w:rsidRPr="00EC0466">
      <w:rPr>
        <w:sz w:val="16"/>
        <w:szCs w:val="16"/>
      </w:rPr>
      <w:fldChar w:fldCharType="begin"/>
    </w:r>
    <w:r w:rsidR="00904279" w:rsidRPr="00EC0466">
      <w:rPr>
        <w:sz w:val="16"/>
        <w:szCs w:val="16"/>
      </w:rPr>
      <w:instrText xml:space="preserve"> PAGE  </w:instrText>
    </w:r>
    <w:r w:rsidR="00904279" w:rsidRPr="00EC0466">
      <w:rPr>
        <w:sz w:val="16"/>
        <w:szCs w:val="16"/>
      </w:rPr>
      <w:fldChar w:fldCharType="separate"/>
    </w:r>
    <w:r w:rsidR="002E1FA6">
      <w:rPr>
        <w:noProof/>
        <w:sz w:val="16"/>
        <w:szCs w:val="16"/>
      </w:rPr>
      <w:t>1</w:t>
    </w:r>
    <w:r w:rsidR="00904279" w:rsidRPr="00EC0466">
      <w:rPr>
        <w:sz w:val="16"/>
        <w:szCs w:val="16"/>
      </w:rPr>
      <w:fldChar w:fldCharType="end"/>
    </w:r>
    <w:r w:rsidR="00904279" w:rsidRPr="00EC0466">
      <w:rPr>
        <w:sz w:val="16"/>
        <w:szCs w:val="16"/>
      </w:rPr>
      <w:t xml:space="preserve"> van </w:t>
    </w:r>
    <w:r w:rsidR="00904279" w:rsidRPr="00EC0466">
      <w:rPr>
        <w:sz w:val="16"/>
        <w:szCs w:val="16"/>
      </w:rPr>
      <w:fldChar w:fldCharType="begin"/>
    </w:r>
    <w:r w:rsidR="00904279" w:rsidRPr="00EC0466">
      <w:rPr>
        <w:sz w:val="16"/>
        <w:szCs w:val="16"/>
      </w:rPr>
      <w:instrText xml:space="preserve"> NUMPAGES  </w:instrText>
    </w:r>
    <w:r w:rsidR="00904279" w:rsidRPr="00EC0466">
      <w:rPr>
        <w:sz w:val="16"/>
        <w:szCs w:val="16"/>
      </w:rPr>
      <w:fldChar w:fldCharType="separate"/>
    </w:r>
    <w:r w:rsidR="002E1FA6">
      <w:rPr>
        <w:noProof/>
        <w:sz w:val="16"/>
        <w:szCs w:val="16"/>
      </w:rPr>
      <w:t>2</w:t>
    </w:r>
    <w:r w:rsidR="00904279" w:rsidRPr="00EC0466">
      <w:rPr>
        <w:sz w:val="16"/>
        <w:szCs w:val="16"/>
      </w:rPr>
      <w:fldChar w:fldCharType="end"/>
    </w:r>
  </w:p>
  <w:p w14:paraId="0CBB795B" w14:textId="7C6CFA35" w:rsidR="00721826" w:rsidRPr="00EC0466" w:rsidRDefault="00661A67" w:rsidP="00152DF1">
    <w:pPr>
      <w:pStyle w:val="Voettekst"/>
      <w:tabs>
        <w:tab w:val="clear" w:pos="4153"/>
        <w:tab w:val="center" w:pos="4678"/>
      </w:tabs>
      <w:rPr>
        <w:sz w:val="16"/>
        <w:szCs w:val="16"/>
      </w:rPr>
    </w:pPr>
    <w:r>
      <w:rPr>
        <w:sz w:val="16"/>
        <w:szCs w:val="16"/>
      </w:rPr>
      <w:t>Bijlage bij mo</w:t>
    </w:r>
    <w:r w:rsidR="00B0204E">
      <w:rPr>
        <w:sz w:val="16"/>
        <w:szCs w:val="16"/>
      </w:rPr>
      <w:t>del 130 Aanbestedingsleidraad</w:t>
    </w:r>
    <w:r w:rsidR="00152DF1">
      <w:rPr>
        <w:sz w:val="16"/>
        <w:szCs w:val="16"/>
      </w:rPr>
      <w:t xml:space="preserve"> GWW </w:t>
    </w:r>
    <w:r w:rsidR="00B0204E">
      <w:rPr>
        <w:sz w:val="16"/>
        <w:szCs w:val="16"/>
      </w:rPr>
      <w:t>v</w:t>
    </w:r>
    <w:r>
      <w:rPr>
        <w:sz w:val="16"/>
        <w:szCs w:val="16"/>
      </w:rPr>
      <w:t>2</w:t>
    </w:r>
    <w:r w:rsidR="00B0204E">
      <w:rPr>
        <w:sz w:val="16"/>
        <w:szCs w:val="16"/>
      </w:rPr>
      <w:t>.0</w:t>
    </w:r>
    <w:r w:rsidR="00721826" w:rsidRPr="00EC0466">
      <w:rPr>
        <w:sz w:val="16"/>
        <w:szCs w:val="16"/>
      </w:rPr>
      <w:tab/>
    </w:r>
    <w:r w:rsidR="00721826">
      <w:rPr>
        <w:sz w:val="16"/>
        <w:szCs w:val="16"/>
      </w:rPr>
      <w:tab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9E93F14" w14:textId="77777777" w:rsidR="00922175" w:rsidRDefault="00922175">
    <w:pPr>
      <w:pStyle w:val="Voetteks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798650D" w14:textId="77777777" w:rsidR="00152B3C" w:rsidRDefault="00152B3C">
      <w:r>
        <w:separator/>
      </w:r>
    </w:p>
  </w:footnote>
  <w:footnote w:type="continuationSeparator" w:id="0">
    <w:p w14:paraId="59DCC2A0" w14:textId="77777777" w:rsidR="00152B3C" w:rsidRDefault="00152B3C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B095B93" w14:textId="77777777" w:rsidR="00922175" w:rsidRDefault="00922175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CBB7957" w14:textId="77777777" w:rsidR="00721826" w:rsidRPr="00476317" w:rsidRDefault="00152B3C" w:rsidP="00F67C59">
    <w:pPr>
      <w:tabs>
        <w:tab w:val="num" w:pos="2700"/>
      </w:tabs>
      <w:rPr>
        <w:rFonts w:eastAsia="Arial Unicode MS" w:cs="V&amp;W Syntax (Adobe)"/>
      </w:rPr>
    </w:pPr>
    <w:r>
      <w:rPr>
        <w:rFonts w:cs="V&amp;W Syntax (Adobe)"/>
        <w:noProof/>
      </w:rPr>
      <w:pict w14:anchorId="36548139">
        <v:rect id="_x0000_i1025" alt="" style="width:415.5pt;height:.05pt;mso-width-percent:0;mso-height-percent:0;mso-width-percent:0;mso-height-percent:0" o:hrpct="916" o:hralign="center" o:hrstd="t" o:hrnoshade="t" o:hr="t" fillcolor="black" stroked="f">
          <v:imagedata r:id="rId1" o:title=""/>
        </v:rect>
      </w:pict>
    </w:r>
  </w:p>
  <w:p w14:paraId="0CBB7958" w14:textId="088D2FBB" w:rsidR="00721826" w:rsidRPr="00476317" w:rsidRDefault="00444922" w:rsidP="00F67C59">
    <w:pPr>
      <w:tabs>
        <w:tab w:val="num" w:pos="2700"/>
      </w:tabs>
      <w:rPr>
        <w:rFonts w:cs="V&amp;W Syntax (Adobe)"/>
      </w:rPr>
    </w:pPr>
    <w:r>
      <w:rPr>
        <w:rFonts w:cs="V&amp;W Syntax (Adobe)"/>
      </w:rPr>
      <w:t>Aanbestedingsleidraad |</w:t>
    </w:r>
    <w:r w:rsidR="00721826" w:rsidRPr="00476317">
      <w:rPr>
        <w:rFonts w:cs="V&amp;W Syntax (Adobe)"/>
      </w:rPr>
      <w:t xml:space="preserve"> zaaknummer:</w:t>
    </w:r>
    <w:r w:rsidR="00721826">
      <w:rPr>
        <w:rFonts w:cs="V&amp;W Syntax (Adobe)"/>
      </w:rPr>
      <w:t xml:space="preserve"> </w:t>
    </w:r>
    <w:r w:rsidR="005C6EC5">
      <w:rPr>
        <w:rFonts w:cs="V&amp;W Syntax (Adobe)"/>
      </w:rPr>
      <w:t>31212628</w:t>
    </w:r>
    <w:r w:rsidR="00745F09">
      <w:rPr>
        <w:rFonts w:cs="V&amp;W Syntax (Adobe)"/>
      </w:rPr>
      <w:t xml:space="preserve"> | </w:t>
    </w:r>
    <w:r>
      <w:rPr>
        <w:rFonts w:cs="V&amp;W Syntax (Adobe)"/>
      </w:rPr>
      <w:t xml:space="preserve">Versie </w:t>
    </w:r>
    <w:r w:rsidR="00922175">
      <w:rPr>
        <w:rFonts w:cs="V&amp;W Syntax (Adobe)"/>
      </w:rPr>
      <w:t>2</w:t>
    </w:r>
    <w:r>
      <w:rPr>
        <w:rFonts w:cs="V&amp;W Syntax (Adobe)"/>
      </w:rPr>
      <w:t xml:space="preserve"> | </w:t>
    </w:r>
    <w:r w:rsidR="00922175">
      <w:rPr>
        <w:rFonts w:cs="V&amp;W Syntax (Adobe)"/>
      </w:rPr>
      <w:t>09-07</w:t>
    </w:r>
    <w:r w:rsidR="00745F09">
      <w:rPr>
        <w:rFonts w:cs="V&amp;W Syntax (Adobe)"/>
      </w:rPr>
      <w:t>-2026</w:t>
    </w:r>
    <w:r w:rsidR="00152B3C">
      <w:rPr>
        <w:rFonts w:cs="V&amp;W Syntax (Adobe)"/>
        <w:noProof/>
      </w:rPr>
      <w:pict w14:anchorId="74C3528B">
        <v:rect id="_x0000_i1026" alt="" style="width:415.5pt;height:.05pt;mso-width-percent:0;mso-height-percent:0;mso-width-percent:0;mso-height-percent:0" o:hrpct="916" o:hralign="center" o:hrstd="t" o:hrnoshade="t" o:hr="t" fillcolor="black" stroked="f">
          <v:imagedata r:id="rId1" o:title=""/>
        </v:rect>
      </w:pict>
    </w:r>
  </w:p>
  <w:p w14:paraId="0CBB7959" w14:textId="77777777" w:rsidR="00721826" w:rsidRDefault="00721826">
    <w:pPr>
      <w:pStyle w:val="Koptekst"/>
    </w:pPr>
  </w:p>
  <w:p w14:paraId="2D9B3E7F" w14:textId="77777777" w:rsidR="00983343" w:rsidRDefault="00983343"/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03B77D1" w14:textId="77777777" w:rsidR="00922175" w:rsidRDefault="00922175">
    <w:pPr>
      <w:pStyle w:val="Koptekst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189537E7"/>
    <w:multiLevelType w:val="hybridMultilevel"/>
    <w:tmpl w:val="4D5C3602"/>
    <w:lvl w:ilvl="0" w:tplc="86FE50E2">
      <w:start w:val="6"/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ascii="Verdana" w:eastAsia="Times New Roman" w:hAnsi="Verdana" w:cs="Times New Roman" w:hint="default"/>
      </w:rPr>
    </w:lvl>
    <w:lvl w:ilvl="1" w:tplc="0413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57437057"/>
    <w:multiLevelType w:val="multilevel"/>
    <w:tmpl w:val="14C4123A"/>
    <w:lvl w:ilvl="0">
      <w:start w:val="1"/>
      <w:numFmt w:val="upperLetter"/>
      <w:pStyle w:val="KopBijlage"/>
      <w:lvlText w:val="Bijlage   %1"/>
      <w:lvlJc w:val="left"/>
      <w:pPr>
        <w:tabs>
          <w:tab w:val="num" w:pos="2183"/>
        </w:tabs>
        <w:ind w:left="2183" w:hanging="2183"/>
      </w:pPr>
      <w:rPr>
        <w:rFonts w:ascii="Verdana" w:hAnsi="Verdana" w:hint="default"/>
        <w:b w:val="0"/>
        <w:i w:val="0"/>
        <w:sz w:val="24"/>
      </w:rPr>
    </w:lvl>
    <w:lvl w:ilvl="1">
      <w:start w:val="1"/>
      <w:numFmt w:val="decimal"/>
      <w:lvlText w:val="%1.%2"/>
      <w:lvlJc w:val="left"/>
      <w:pPr>
        <w:tabs>
          <w:tab w:val="num" w:pos="0"/>
        </w:tabs>
        <w:ind w:left="0" w:hanging="1134"/>
      </w:pPr>
      <w:rPr>
        <w:rFonts w:ascii="Verdana" w:hAnsi="Verdana" w:hint="default"/>
        <w:b/>
        <w:i w:val="0"/>
        <w:sz w:val="18"/>
      </w:rPr>
    </w:lvl>
    <w:lvl w:ilvl="2">
      <w:start w:val="1"/>
      <w:numFmt w:val="decimal"/>
      <w:pStyle w:val="BijlageKop3"/>
      <w:lvlText w:val="%1.%2.%3"/>
      <w:lvlJc w:val="left"/>
      <w:pPr>
        <w:tabs>
          <w:tab w:val="num" w:pos="0"/>
        </w:tabs>
        <w:ind w:left="0" w:hanging="1134"/>
      </w:pPr>
      <w:rPr>
        <w:rFonts w:ascii="Verdana" w:hAnsi="Verdana" w:hint="default"/>
        <w:b w:val="0"/>
        <w:i/>
        <w:sz w:val="18"/>
      </w:rPr>
    </w:lvl>
    <w:lvl w:ilvl="3">
      <w:start w:val="1"/>
      <w:numFmt w:val="decimal"/>
      <w:pStyle w:val="Kop4"/>
      <w:lvlText w:val="%1.%2.%3.%4"/>
      <w:lvlJc w:val="left"/>
      <w:pPr>
        <w:tabs>
          <w:tab w:val="num" w:pos="864"/>
        </w:tabs>
        <w:ind w:left="864" w:hanging="864"/>
      </w:pPr>
      <w:rPr>
        <w:rFonts w:hint="default"/>
      </w:rPr>
    </w:lvl>
    <w:lvl w:ilvl="4">
      <w:start w:val="1"/>
      <w:numFmt w:val="decimal"/>
      <w:pStyle w:val="Kop5"/>
      <w:lvlText w:val="%1.%2.%3.%4.%5"/>
      <w:lvlJc w:val="left"/>
      <w:pPr>
        <w:tabs>
          <w:tab w:val="num" w:pos="1008"/>
        </w:tabs>
        <w:ind w:left="1008" w:hanging="1008"/>
      </w:pPr>
      <w:rPr>
        <w:rFonts w:hint="default"/>
      </w:rPr>
    </w:lvl>
    <w:lvl w:ilvl="5">
      <w:start w:val="1"/>
      <w:numFmt w:val="decimal"/>
      <w:pStyle w:val="Kop6"/>
      <w:lvlText w:val="%1.%2.%3.%4.%5.%6"/>
      <w:lvlJc w:val="left"/>
      <w:pPr>
        <w:tabs>
          <w:tab w:val="num" w:pos="1152"/>
        </w:tabs>
        <w:ind w:left="1152" w:hanging="1152"/>
      </w:pPr>
      <w:rPr>
        <w:rFonts w:hint="default"/>
      </w:rPr>
    </w:lvl>
    <w:lvl w:ilvl="6">
      <w:start w:val="1"/>
      <w:numFmt w:val="decimal"/>
      <w:pStyle w:val="Kop7"/>
      <w:lvlText w:val="%1.%2.%3.%4.%5.%6.%7"/>
      <w:lvlJc w:val="left"/>
      <w:pPr>
        <w:tabs>
          <w:tab w:val="num" w:pos="1296"/>
        </w:tabs>
        <w:ind w:left="1296" w:hanging="1296"/>
      </w:pPr>
      <w:rPr>
        <w:rFonts w:hint="default"/>
      </w:rPr>
    </w:lvl>
    <w:lvl w:ilvl="7">
      <w:start w:val="1"/>
      <w:numFmt w:val="decimal"/>
      <w:pStyle w:val="Kop8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pStyle w:val="Kop9"/>
      <w:lvlText w:val="%1.%2.%3.%4.%5.%6.%7.%8.%9"/>
      <w:lvlJc w:val="left"/>
      <w:pPr>
        <w:tabs>
          <w:tab w:val="num" w:pos="1584"/>
        </w:tabs>
        <w:ind w:left="1584" w:hanging="1584"/>
      </w:pPr>
      <w:rPr>
        <w:rFonts w:hint="default"/>
      </w:rPr>
    </w:lvl>
  </w:abstractNum>
  <w:num w:numId="1" w16cid:durableId="608902120">
    <w:abstractNumId w:val="1"/>
  </w:num>
  <w:num w:numId="2" w16cid:durableId="2112819648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08"/>
  <w:hyphenationZone w:val="425"/>
  <w:characterSpacingControl w:val="doNotCompress"/>
  <w:savePreviewPicture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F67C59"/>
    <w:rsid w:val="00007DDB"/>
    <w:rsid w:val="0005088C"/>
    <w:rsid w:val="00070C34"/>
    <w:rsid w:val="0007340E"/>
    <w:rsid w:val="00080F53"/>
    <w:rsid w:val="00152B3C"/>
    <w:rsid w:val="00152DF1"/>
    <w:rsid w:val="001625FB"/>
    <w:rsid w:val="001A082E"/>
    <w:rsid w:val="001A0F87"/>
    <w:rsid w:val="001E4E8F"/>
    <w:rsid w:val="001E5136"/>
    <w:rsid w:val="00246FB6"/>
    <w:rsid w:val="00270BE0"/>
    <w:rsid w:val="002915BE"/>
    <w:rsid w:val="002C2173"/>
    <w:rsid w:val="002D1D1F"/>
    <w:rsid w:val="002D7716"/>
    <w:rsid w:val="002E1FA6"/>
    <w:rsid w:val="00316E8D"/>
    <w:rsid w:val="00322165"/>
    <w:rsid w:val="003622DC"/>
    <w:rsid w:val="00366807"/>
    <w:rsid w:val="003809F4"/>
    <w:rsid w:val="003A7598"/>
    <w:rsid w:val="003B01AC"/>
    <w:rsid w:val="003C6C84"/>
    <w:rsid w:val="003D00C1"/>
    <w:rsid w:val="003D6922"/>
    <w:rsid w:val="00444922"/>
    <w:rsid w:val="00444D4A"/>
    <w:rsid w:val="004640A7"/>
    <w:rsid w:val="004655DC"/>
    <w:rsid w:val="004E1FFA"/>
    <w:rsid w:val="00520BC2"/>
    <w:rsid w:val="00587E02"/>
    <w:rsid w:val="005C6EC5"/>
    <w:rsid w:val="005F0E81"/>
    <w:rsid w:val="005F76AB"/>
    <w:rsid w:val="0061626B"/>
    <w:rsid w:val="00621571"/>
    <w:rsid w:val="00661A67"/>
    <w:rsid w:val="006636DE"/>
    <w:rsid w:val="006675FF"/>
    <w:rsid w:val="0067031F"/>
    <w:rsid w:val="00683324"/>
    <w:rsid w:val="006978C2"/>
    <w:rsid w:val="00697A85"/>
    <w:rsid w:val="006B0FDF"/>
    <w:rsid w:val="006B343C"/>
    <w:rsid w:val="006F50FD"/>
    <w:rsid w:val="006F79EA"/>
    <w:rsid w:val="00721826"/>
    <w:rsid w:val="0073604A"/>
    <w:rsid w:val="00745F09"/>
    <w:rsid w:val="007470B1"/>
    <w:rsid w:val="00764D23"/>
    <w:rsid w:val="00793C08"/>
    <w:rsid w:val="007E40C5"/>
    <w:rsid w:val="007F417C"/>
    <w:rsid w:val="00801DC3"/>
    <w:rsid w:val="008159C3"/>
    <w:rsid w:val="008336F3"/>
    <w:rsid w:val="00835D4A"/>
    <w:rsid w:val="008509F5"/>
    <w:rsid w:val="00870D95"/>
    <w:rsid w:val="008A419A"/>
    <w:rsid w:val="008B4682"/>
    <w:rsid w:val="008C6230"/>
    <w:rsid w:val="008D4404"/>
    <w:rsid w:val="00904279"/>
    <w:rsid w:val="00922175"/>
    <w:rsid w:val="00922C76"/>
    <w:rsid w:val="00952A70"/>
    <w:rsid w:val="0098067A"/>
    <w:rsid w:val="00983343"/>
    <w:rsid w:val="009D76FA"/>
    <w:rsid w:val="009F03DD"/>
    <w:rsid w:val="009F262A"/>
    <w:rsid w:val="009F644D"/>
    <w:rsid w:val="00A506D0"/>
    <w:rsid w:val="00A6776A"/>
    <w:rsid w:val="00A723B4"/>
    <w:rsid w:val="00AB5828"/>
    <w:rsid w:val="00AE28FB"/>
    <w:rsid w:val="00B0204E"/>
    <w:rsid w:val="00B25874"/>
    <w:rsid w:val="00B30C02"/>
    <w:rsid w:val="00B40248"/>
    <w:rsid w:val="00B72773"/>
    <w:rsid w:val="00B75F5C"/>
    <w:rsid w:val="00BA733F"/>
    <w:rsid w:val="00BD2876"/>
    <w:rsid w:val="00BE23B3"/>
    <w:rsid w:val="00C11B5A"/>
    <w:rsid w:val="00C50044"/>
    <w:rsid w:val="00C62866"/>
    <w:rsid w:val="00C667E5"/>
    <w:rsid w:val="00C71C28"/>
    <w:rsid w:val="00C9063B"/>
    <w:rsid w:val="00C95D27"/>
    <w:rsid w:val="00CA6EF8"/>
    <w:rsid w:val="00CF7A5A"/>
    <w:rsid w:val="00D35444"/>
    <w:rsid w:val="00D3778A"/>
    <w:rsid w:val="00D41F5F"/>
    <w:rsid w:val="00D7572F"/>
    <w:rsid w:val="00D95101"/>
    <w:rsid w:val="00DA74C0"/>
    <w:rsid w:val="00DC4989"/>
    <w:rsid w:val="00E27DC5"/>
    <w:rsid w:val="00E358A5"/>
    <w:rsid w:val="00E90E35"/>
    <w:rsid w:val="00EC0466"/>
    <w:rsid w:val="00ED3070"/>
    <w:rsid w:val="00EE69EE"/>
    <w:rsid w:val="00F12EE0"/>
    <w:rsid w:val="00F16B7E"/>
    <w:rsid w:val="00F22CFA"/>
    <w:rsid w:val="00F645E7"/>
    <w:rsid w:val="00F67C59"/>
    <w:rsid w:val="00F76EDF"/>
    <w:rsid w:val="00F86D13"/>
    <w:rsid w:val="00FD51AB"/>
    <w:rsid w:val="00FE0293"/>
    <w:rsid w:val="00FF2B8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,"/>
  <w:listSeparator w:val=";"/>
  <w14:docId w14:val="0CBB78F6"/>
  <w15:docId w15:val="{D9F27C1A-2FB7-4B45-81FC-AE2DB95A8967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nl-NL" w:eastAsia="nl-NL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semiHidden="1" w:unhideWhenUsed="1" w:qFormat="1"/>
    <w:lsdException w:name="heading 3" w:semiHidden="1" w:unhideWhenUsed="1" w:qFormat="1"/>
    <w:lsdException w:name="heading 4" w:qFormat="1"/>
    <w:lsdException w:name="heading 5" w:qFormat="1"/>
    <w:lsdException w:name="heading 6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ard">
    <w:name w:val="Normal"/>
    <w:qFormat/>
    <w:rsid w:val="00F67C59"/>
    <w:pPr>
      <w:spacing w:line="240" w:lineRule="atLeast"/>
    </w:pPr>
    <w:rPr>
      <w:rFonts w:ascii="Verdana" w:hAnsi="Verdana"/>
      <w:sz w:val="18"/>
      <w:szCs w:val="24"/>
    </w:rPr>
  </w:style>
  <w:style w:type="paragraph" w:styleId="Kop4">
    <w:name w:val="heading 4"/>
    <w:basedOn w:val="Standaard"/>
    <w:next w:val="Standaard"/>
    <w:qFormat/>
    <w:rsid w:val="00F67C59"/>
    <w:pPr>
      <w:keepNext/>
      <w:numPr>
        <w:ilvl w:val="3"/>
        <w:numId w:val="1"/>
      </w:numPr>
      <w:tabs>
        <w:tab w:val="clear" w:pos="864"/>
        <w:tab w:val="num" w:pos="1728"/>
      </w:tabs>
      <w:spacing w:before="240" w:after="60"/>
      <w:ind w:left="1728" w:hanging="648"/>
      <w:outlineLvl w:val="3"/>
    </w:pPr>
    <w:rPr>
      <w:rFonts w:ascii="Times New Roman" w:hAnsi="Times New Roman"/>
      <w:b/>
      <w:bCs/>
      <w:sz w:val="28"/>
      <w:szCs w:val="28"/>
    </w:rPr>
  </w:style>
  <w:style w:type="paragraph" w:styleId="Kop5">
    <w:name w:val="heading 5"/>
    <w:basedOn w:val="Standaard"/>
    <w:next w:val="Standaard"/>
    <w:qFormat/>
    <w:rsid w:val="00F67C59"/>
    <w:pPr>
      <w:numPr>
        <w:ilvl w:val="4"/>
        <w:numId w:val="1"/>
      </w:numPr>
      <w:tabs>
        <w:tab w:val="clear" w:pos="1008"/>
        <w:tab w:val="num" w:pos="2232"/>
      </w:tabs>
      <w:spacing w:before="240" w:after="60"/>
      <w:ind w:left="2232" w:hanging="792"/>
      <w:outlineLvl w:val="4"/>
    </w:pPr>
    <w:rPr>
      <w:b/>
      <w:bCs/>
      <w:i/>
      <w:iCs/>
      <w:sz w:val="26"/>
      <w:szCs w:val="26"/>
    </w:rPr>
  </w:style>
  <w:style w:type="paragraph" w:styleId="Kop6">
    <w:name w:val="heading 6"/>
    <w:basedOn w:val="Standaard"/>
    <w:next w:val="Standaard"/>
    <w:qFormat/>
    <w:rsid w:val="00F67C59"/>
    <w:pPr>
      <w:numPr>
        <w:ilvl w:val="5"/>
        <w:numId w:val="1"/>
      </w:numPr>
      <w:tabs>
        <w:tab w:val="clear" w:pos="1152"/>
        <w:tab w:val="num" w:pos="2736"/>
      </w:tabs>
      <w:spacing w:before="240" w:after="60"/>
      <w:ind w:left="2736" w:hanging="936"/>
      <w:outlineLvl w:val="5"/>
    </w:pPr>
    <w:rPr>
      <w:rFonts w:ascii="Times New Roman" w:hAnsi="Times New Roman"/>
      <w:b/>
      <w:bCs/>
      <w:sz w:val="22"/>
      <w:szCs w:val="22"/>
    </w:rPr>
  </w:style>
  <w:style w:type="paragraph" w:styleId="Kop7">
    <w:name w:val="heading 7"/>
    <w:basedOn w:val="Standaard"/>
    <w:next w:val="Standaard"/>
    <w:qFormat/>
    <w:rsid w:val="00F67C59"/>
    <w:pPr>
      <w:numPr>
        <w:ilvl w:val="6"/>
        <w:numId w:val="1"/>
      </w:numPr>
      <w:tabs>
        <w:tab w:val="clear" w:pos="1296"/>
        <w:tab w:val="num" w:pos="3240"/>
      </w:tabs>
      <w:spacing w:before="240" w:after="60"/>
      <w:ind w:left="3240" w:hanging="1080"/>
      <w:outlineLvl w:val="6"/>
    </w:pPr>
    <w:rPr>
      <w:rFonts w:ascii="Times New Roman" w:hAnsi="Times New Roman"/>
      <w:sz w:val="24"/>
    </w:rPr>
  </w:style>
  <w:style w:type="paragraph" w:styleId="Kop8">
    <w:name w:val="heading 8"/>
    <w:basedOn w:val="Standaard"/>
    <w:next w:val="Standaard"/>
    <w:qFormat/>
    <w:rsid w:val="00F67C59"/>
    <w:pPr>
      <w:numPr>
        <w:ilvl w:val="7"/>
        <w:numId w:val="1"/>
      </w:numPr>
      <w:tabs>
        <w:tab w:val="clear" w:pos="1440"/>
        <w:tab w:val="num" w:pos="3960"/>
      </w:tabs>
      <w:spacing w:before="240" w:after="60"/>
      <w:ind w:left="3744" w:hanging="1224"/>
      <w:outlineLvl w:val="7"/>
    </w:pPr>
    <w:rPr>
      <w:rFonts w:ascii="Times New Roman" w:hAnsi="Times New Roman"/>
      <w:i/>
      <w:iCs/>
      <w:sz w:val="24"/>
    </w:rPr>
  </w:style>
  <w:style w:type="paragraph" w:styleId="Kop9">
    <w:name w:val="heading 9"/>
    <w:basedOn w:val="Standaard"/>
    <w:next w:val="Standaard"/>
    <w:qFormat/>
    <w:rsid w:val="00F67C59"/>
    <w:pPr>
      <w:numPr>
        <w:ilvl w:val="8"/>
        <w:numId w:val="1"/>
      </w:numPr>
      <w:tabs>
        <w:tab w:val="clear" w:pos="1584"/>
        <w:tab w:val="num" w:pos="4320"/>
      </w:tabs>
      <w:spacing w:before="240" w:after="60"/>
      <w:ind w:left="4320" w:hanging="1440"/>
      <w:outlineLvl w:val="8"/>
    </w:pPr>
    <w:rPr>
      <w:rFonts w:ascii="Arial" w:hAnsi="Arial" w:cs="Arial"/>
      <w:sz w:val="22"/>
      <w:szCs w:val="22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customStyle="1" w:styleId="KopBijlage">
    <w:name w:val="KopBijlage"/>
    <w:basedOn w:val="Standaard"/>
    <w:next w:val="Standaard"/>
    <w:rsid w:val="00F67C59"/>
    <w:pPr>
      <w:pageBreakBefore/>
      <w:numPr>
        <w:numId w:val="1"/>
      </w:numPr>
      <w:tabs>
        <w:tab w:val="left" w:pos="0"/>
        <w:tab w:val="left" w:pos="454"/>
        <w:tab w:val="left" w:pos="680"/>
      </w:tabs>
      <w:autoSpaceDE w:val="0"/>
      <w:autoSpaceDN w:val="0"/>
      <w:adjustRightInd w:val="0"/>
      <w:spacing w:after="660" w:line="300" w:lineRule="atLeast"/>
    </w:pPr>
    <w:rPr>
      <w:sz w:val="24"/>
      <w:szCs w:val="18"/>
    </w:rPr>
  </w:style>
  <w:style w:type="paragraph" w:customStyle="1" w:styleId="BijlageKop3">
    <w:name w:val="BijlageKop3"/>
    <w:basedOn w:val="Standaard"/>
    <w:next w:val="Standaard"/>
    <w:rsid w:val="00F67C59"/>
    <w:pPr>
      <w:numPr>
        <w:ilvl w:val="2"/>
        <w:numId w:val="1"/>
      </w:numPr>
      <w:tabs>
        <w:tab w:val="left" w:pos="227"/>
        <w:tab w:val="left" w:pos="454"/>
        <w:tab w:val="left" w:pos="680"/>
      </w:tabs>
      <w:autoSpaceDE w:val="0"/>
      <w:autoSpaceDN w:val="0"/>
      <w:adjustRightInd w:val="0"/>
      <w:spacing w:before="240"/>
    </w:pPr>
    <w:rPr>
      <w:i/>
      <w:szCs w:val="18"/>
    </w:rPr>
  </w:style>
  <w:style w:type="character" w:customStyle="1" w:styleId="Verborgentekst">
    <w:name w:val="Verborgen tekst"/>
    <w:rsid w:val="00F67C59"/>
    <w:rPr>
      <w:rFonts w:ascii="Verdana" w:hAnsi="Verdana" w:cs="Arial"/>
      <w:b/>
      <w:i/>
      <w:vanish/>
      <w:color w:val="3366FF"/>
      <w:sz w:val="16"/>
      <w:szCs w:val="16"/>
    </w:rPr>
  </w:style>
  <w:style w:type="paragraph" w:styleId="Koptekst">
    <w:name w:val="header"/>
    <w:basedOn w:val="Standaard"/>
    <w:rsid w:val="00F67C59"/>
    <w:pPr>
      <w:tabs>
        <w:tab w:val="center" w:pos="4153"/>
        <w:tab w:val="right" w:pos="8306"/>
      </w:tabs>
    </w:pPr>
  </w:style>
  <w:style w:type="paragraph" w:styleId="Voettekst">
    <w:name w:val="footer"/>
    <w:basedOn w:val="Standaard"/>
    <w:rsid w:val="00F67C59"/>
    <w:pPr>
      <w:tabs>
        <w:tab w:val="center" w:pos="4153"/>
        <w:tab w:val="right" w:pos="8306"/>
      </w:tabs>
    </w:pPr>
  </w:style>
  <w:style w:type="paragraph" w:styleId="Ballontekst">
    <w:name w:val="Balloon Text"/>
    <w:basedOn w:val="Standaard"/>
    <w:semiHidden/>
    <w:rsid w:val="00E27DC5"/>
    <w:rPr>
      <w:rFonts w:ascii="Tahoma" w:hAnsi="Tahoma" w:cs="Tahoma"/>
      <w:sz w:val="16"/>
      <w:szCs w:val="16"/>
    </w:rPr>
  </w:style>
  <w:style w:type="character" w:styleId="Verwijzingopmerking">
    <w:name w:val="annotation reference"/>
    <w:basedOn w:val="Standaardalinea-lettertype"/>
    <w:rsid w:val="00AE28FB"/>
    <w:rPr>
      <w:sz w:val="16"/>
      <w:szCs w:val="16"/>
    </w:rPr>
  </w:style>
  <w:style w:type="paragraph" w:styleId="Tekstopmerking">
    <w:name w:val="annotation text"/>
    <w:basedOn w:val="Standaard"/>
    <w:link w:val="TekstopmerkingChar"/>
    <w:rsid w:val="00AE28FB"/>
    <w:pPr>
      <w:spacing w:line="240" w:lineRule="auto"/>
    </w:pPr>
    <w:rPr>
      <w:sz w:val="20"/>
      <w:szCs w:val="20"/>
    </w:rPr>
  </w:style>
  <w:style w:type="character" w:customStyle="1" w:styleId="TekstopmerkingChar">
    <w:name w:val="Tekst opmerking Char"/>
    <w:basedOn w:val="Standaardalinea-lettertype"/>
    <w:link w:val="Tekstopmerking"/>
    <w:rsid w:val="00AE28FB"/>
    <w:rPr>
      <w:rFonts w:ascii="Verdana" w:hAnsi="Verdana"/>
    </w:rPr>
  </w:style>
  <w:style w:type="paragraph" w:styleId="Onderwerpvanopmerking">
    <w:name w:val="annotation subject"/>
    <w:basedOn w:val="Tekstopmerking"/>
    <w:next w:val="Tekstopmerking"/>
    <w:link w:val="OnderwerpvanopmerkingChar"/>
    <w:rsid w:val="00AE28FB"/>
    <w:rPr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rsid w:val="00AE28FB"/>
    <w:rPr>
      <w:rFonts w:ascii="Verdana" w:hAnsi="Verdana"/>
      <w:b/>
      <w:bCs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footer" Target="footer3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eader" Target="header3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webSettings" Target="webSetting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eader" Target="header2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theme/theme1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SharedContentType xmlns="Microsoft.SharePoint.Taxonomy.ContentTypeSync" SourceId="ae033921-439f-46ba-b586-0b8c8775f769" ContentTypeId="0x010100B0CFCA0286740945ABA144AD52B74072" PreviousValue="false"/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b665cb2-4c1b-4338-95f1-4dd7cd771ce0">
      <Value>41</Value>
      <Value>2</Value>
      <Value>43</Value>
      <Value>1</Value>
    </TaxCatchAll>
    <TaxKeywordTaxHTField xmlns="cb665cb2-4c1b-4338-95f1-4dd7cd771ce0">
      <Terms xmlns="http://schemas.microsoft.com/office/infopath/2007/PartnerControls">
        <TermInfo xmlns="http://schemas.microsoft.com/office/infopath/2007/PartnerControls">
          <TermName xmlns="http://schemas.microsoft.com/office/infopath/2007/PartnerControls">v2.0</TermName>
          <TermId xmlns="http://schemas.microsoft.com/office/infopath/2007/PartnerControls">7034c33f-dc9e-45f1-a4bb-b2d57e3cee66</TermId>
        </TermInfo>
      </Terms>
    </TaxKeywordTaxHTField>
    <_dlc_DocId xmlns="f730869f-d538-4569-a301-815e964bfabd">CON00-190070478-644</_dlc_DocId>
    <_dlc_DocIdUrl xmlns="f730869f-d538-4569-a301-815e964bfabd">
      <Url>https://connect.sp02.rws.nl/sites/M250812603/_layouts/15/DocIdRedir.aspx?ID=CON00-190070478-644</Url>
      <Description>CON00-190070478-644</Description>
    </_dlc_DocIdUrl>
    <Connect-Status xmlns="cb665cb2-4c1b-4338-95f1-4dd7cd771ce0">Definitief</Connect-Status>
    <Connect-Projectnummer xmlns="cb665cb2-4c1b-4338-95f1-4dd7cd771ce0">S.006001</Connect-Projectnummer>
    <e5bbabaa558347c9a785183771c230c4 xmlns="cb665cb2-4c1b-4338-95f1-4dd7cd771ce0">
      <Terms xmlns="http://schemas.microsoft.com/office/infopath/2007/PartnerControls">
        <TermInfo xmlns="http://schemas.microsoft.com/office/infopath/2007/PartnerControls">
          <TermName xmlns="http://schemas.microsoft.com/office/infopath/2007/PartnerControls">Geen</TermName>
          <TermId xmlns="http://schemas.microsoft.com/office/infopath/2007/PartnerControls">a0814100-4302-49f4-9f40-b7d42012644c</TermId>
        </TermInfo>
      </Terms>
    </e5bbabaa558347c9a785183771c230c4>
    <md4a5e6ab761404298864f0be17ffc0c xmlns="cb665cb2-4c1b-4338-95f1-4dd7cd771ce0">
      <Terms xmlns="http://schemas.microsoft.com/office/infopath/2007/PartnerControls"/>
    </md4a5e6ab761404298864f0be17ffc0c>
    <ka142704ec404179bc6dc96ce8d3373c xmlns="cb665cb2-4c1b-4338-95f1-4dd7cd771ce0">
      <Terms xmlns="http://schemas.microsoft.com/office/infopath/2007/PartnerControls">
        <TermInfo xmlns="http://schemas.microsoft.com/office/infopath/2007/PartnerControls">
          <TermName xmlns="http://schemas.microsoft.com/office/infopath/2007/PartnerControls">Formulier</TermName>
          <TermId xmlns="http://schemas.microsoft.com/office/infopath/2007/PartnerControls">586231be-cbc3-430c-a3c0-2ac9a76a4dc8</TermId>
        </TermInfo>
      </Terms>
    </ka142704ec404179bc6dc96ce8d3373c>
    <Contractnummer xmlns="f730869f-d538-4569-a301-815e964bfabd">
      <Value>31212628</Value>
    </Contractnummer>
    <Connect-Archiefwaardig xmlns="cb665cb2-4c1b-4338-95f1-4dd7cd771ce0">Ja</Connect-Archiefwaardig>
    <Discipline xmlns="f730869f-d538-4569-a301-815e964bfabd">
      <Value>Contract &amp; Inkoop</Value>
    </Discipline>
    <f8a19592d410488a963c18d6cfe9bdaa xmlns="cb665cb2-4c1b-4338-95f1-4dd7cd771ce0">
      <Terms xmlns="http://schemas.microsoft.com/office/infopath/2007/PartnerControls">
        <TermInfo xmlns="http://schemas.microsoft.com/office/infopath/2007/PartnerControls">
          <TermName xmlns="http://schemas.microsoft.com/office/infopath/2007/PartnerControls">RWS Bedrijfsvertrouwelijk</TermName>
          <TermId xmlns="http://schemas.microsoft.com/office/infopath/2007/PartnerControls">d5fcfbac-659d-41b3-b161-4048848dd05a</TermId>
        </TermInfo>
      </Terms>
    </f8a19592d410488a963c18d6cfe9bdaa>
    <Activiteit xmlns="05001d52-b49a-4755-a16f-a1b49a77e22a" xsi:nil="true"/>
    <eDocs_x0020_nummer xmlns="05001d52-b49a-4755-a16f-a1b49a77e22a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RWS Word doc" ma:contentTypeID="0x010100B0CFCA0286740945ABA144AD52B7407200C10C1CAE78BE1E448EFB643262A804FD" ma:contentTypeVersion="20" ma:contentTypeDescription="Create a new document." ma:contentTypeScope="" ma:versionID="90c9197603ca23b40a021300d3b633ab">
  <xsd:schema xmlns:xsd="http://www.w3.org/2001/XMLSchema" xmlns:xs="http://www.w3.org/2001/XMLSchema" xmlns:p="http://schemas.microsoft.com/office/2006/metadata/properties" xmlns:ns2="cb665cb2-4c1b-4338-95f1-4dd7cd771ce0" xmlns:ns3="f730869f-d538-4569-a301-815e964bfabd" xmlns:ns4="05001d52-b49a-4755-a16f-a1b49a77e22a" targetNamespace="http://schemas.microsoft.com/office/2006/metadata/properties" ma:root="true" ma:fieldsID="c75b4a9ce4ccf604f15bf85e2f020f85" ns2:_="" ns3:_="" ns4:_="">
    <xsd:import namespace="cb665cb2-4c1b-4338-95f1-4dd7cd771ce0"/>
    <xsd:import namespace="f730869f-d538-4569-a301-815e964bfabd"/>
    <xsd:import namespace="05001d52-b49a-4755-a16f-a1b49a77e22a"/>
    <xsd:element name="properties">
      <xsd:complexType>
        <xsd:sequence>
          <xsd:element name="documentManagement">
            <xsd:complexType>
              <xsd:all>
                <xsd:element ref="ns2:Connect-Status"/>
                <xsd:element ref="ns2:Connect-Archiefwaardig"/>
                <xsd:element ref="ns2:TaxCatchAll" minOccurs="0"/>
                <xsd:element ref="ns2:TaxCatchAllLabel" minOccurs="0"/>
                <xsd:element ref="ns2:TaxKeywordTaxHTField" minOccurs="0"/>
                <xsd:element ref="ns2:f8a19592d410488a963c18d6cfe9bdaa" minOccurs="0"/>
                <xsd:element ref="ns2:e5bbabaa558347c9a785183771c230c4" minOccurs="0"/>
                <xsd:element ref="ns2:md4a5e6ab761404298864f0be17ffc0c" minOccurs="0"/>
                <xsd:element ref="ns2:ka142704ec404179bc6dc96ce8d3373c" minOccurs="0"/>
                <xsd:element ref="ns3:_dlc_DocId" minOccurs="0"/>
                <xsd:element ref="ns3:_dlc_DocIdUrl" minOccurs="0"/>
                <xsd:element ref="ns3:_dlc_DocIdPersistId" minOccurs="0"/>
                <xsd:element ref="ns3:Discipline" minOccurs="0"/>
                <xsd:element ref="ns3:Contractnummer" minOccurs="0"/>
                <xsd:element ref="ns2:Connect-Projectnummer"/>
                <xsd:element ref="ns3:SharedWithUsers" minOccurs="0"/>
                <xsd:element ref="ns3:SharedWithDetails" minOccurs="0"/>
                <xsd:element ref="ns4:Activiteit" minOccurs="0"/>
                <xsd:element ref="ns4:eDocs_x0020_numm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b665cb2-4c1b-4338-95f1-4dd7cd771ce0" elementFormDefault="qualified">
    <xsd:import namespace="http://schemas.microsoft.com/office/2006/documentManagement/types"/>
    <xsd:import namespace="http://schemas.microsoft.com/office/infopath/2007/PartnerControls"/>
    <xsd:element name="Connect-Status" ma:index="4" ma:displayName="Status" ma:default="Concept" ma:format="Dropdown" ma:internalName="Connect_x002d_Status" ma:readOnly="false">
      <xsd:simpleType>
        <xsd:restriction base="dms:Choice">
          <xsd:enumeration value="Niet gestart"/>
          <xsd:enumeration value="Concept"/>
          <xsd:enumeration value="Herzien"/>
          <xsd:enumeration value="Gepland"/>
          <xsd:enumeration value="Gepubliceerd"/>
          <xsd:enumeration value="Definitief"/>
          <xsd:enumeration value="Verlopen"/>
        </xsd:restriction>
      </xsd:simpleType>
    </xsd:element>
    <xsd:element name="Connect-Archiefwaardig" ma:index="8" ma:displayName="Archiefwaardig" ma:default="Ja" ma:format="Dropdown" ma:internalName="Connect_x002d_Archiefwaardig" ma:readOnly="false">
      <xsd:simpleType>
        <xsd:restriction base="dms:Choice">
          <xsd:enumeration value="Ja"/>
          <xsd:enumeration value="Nee"/>
        </xsd:restriction>
      </xsd:simpleType>
    </xsd:element>
    <xsd:element name="TaxCatchAll" ma:index="9" nillable="true" ma:displayName="Taxonomy Catch All Column" ma:hidden="true" ma:list="{c9b9e693-6763-4ce3-9a24-4b95d6760ade}" ma:internalName="TaxCatchAll" ma:showField="CatchAllData" ma:web="f730869f-d538-4569-a301-815e964bfab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c9b9e693-6763-4ce3-9a24-4b95d6760ade}" ma:internalName="TaxCatchAllLabel" ma:readOnly="true" ma:showField="CatchAllDataLabel" ma:web="f730869f-d538-4569-a301-815e964bfab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KeywordTaxHTField" ma:index="12" nillable="true" ma:taxonomy="true" ma:internalName="TaxKeywordTaxHTField" ma:taxonomyFieldName="TaxKeyword" ma:displayName="Ondernemingstrefwoorden" ma:fieldId="{23f27201-bee3-471e-b2e7-b64fd8b7ca38}" ma:taxonomyMulti="true" ma:sspId="ae033921-439f-46ba-b586-0b8c8775f769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f8a19592d410488a963c18d6cfe9bdaa" ma:index="15" ma:taxonomy="true" ma:internalName="f8a19592d410488a963c18d6cfe9bdaa" ma:taxonomyFieldName="Connect_x002d_Bedrijfsvertrouwelijkheid" ma:displayName="Bedrijfsvertrouwelijkheid" ma:readOnly="false" ma:default="1;#RWS Bedrijfsvertrouwelijk|d5fcfbac-659d-41b3-b161-4048848dd05a" ma:fieldId="{f8a19592-d410-488a-963c-18d6cfe9bdaa}" ma:sspId="ae033921-439f-46ba-b586-0b8c8775f769" ma:termSetId="564eeb7c-6f8c-4989-b5c7-d847099ab15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5bbabaa558347c9a785183771c230c4" ma:index="17" ma:taxonomy="true" ma:internalName="e5bbabaa558347c9a785183771c230c4" ma:taxonomyFieldName="Connect_x002d_Persoonsvertrouwelijkheid" ma:displayName="Persoonsvertrouwelijkheid" ma:readOnly="false" ma:default="2;#Geen|a0814100-4302-49f4-9f40-b7d42012644c" ma:fieldId="{e5bbabaa-5583-47c9-a785-183771c230c4}" ma:sspId="ae033921-439f-46ba-b586-0b8c8775f769" ma:termSetId="667043a5-4ee3-4c98-90a3-010dfffaf60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4a5e6ab761404298864f0be17ffc0c" ma:index="19" nillable="true" ma:taxonomy="true" ma:internalName="md4a5e6ab761404298864f0be17ffc0c" ma:taxonomyFieldName="Connect_x002d_Organisatieonderdeel" ma:displayName="Organisatieonderdeel" ma:readOnly="false" ma:fieldId="{6d4a5e6a-b761-4042-9886-4f0be17ffc0c}" ma:sspId="ae033921-439f-46ba-b586-0b8c8775f769" ma:termSetId="c2b43861-9788-46fe-987a-73aa67229d9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ka142704ec404179bc6dc96ce8d3373c" ma:index="21" ma:taxonomy="true" ma:internalName="ka142704ec404179bc6dc96ce8d3373c" ma:taxonomyFieldName="Connect_x002d_Documenttype" ma:displayName="Documenttype" ma:readOnly="false" ma:fieldId="{4a142704-ec40-4179-bc6d-c96ce8d3373c}" ma:sspId="ae033921-439f-46ba-b586-0b8c8775f769" ma:termSetId="b32830c9-2f01-41a4-9584-76856be5044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nect-Projectnummer" ma:index="27" ma:displayName="Projectnummer" ma:default="S.006001" ma:internalName="Connect_x002d_Projectnummer" ma:readOnly="fals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30869f-d538-4569-a301-815e964bfabd" elementFormDefault="qualified">
    <xsd:import namespace="http://schemas.microsoft.com/office/2006/documentManagement/types"/>
    <xsd:import namespace="http://schemas.microsoft.com/office/infopath/2007/PartnerControls"/>
    <xsd:element name="_dlc_DocId" ma:index="22" nillable="true" ma:displayName="Waarde van de document-id" ma:description="De waarde van de document-id die aan dit item is toegewezen." ma:internalName="_dlc_DocId" ma:readOnly="true">
      <xsd:simpleType>
        <xsd:restriction base="dms:Text"/>
      </xsd:simpleType>
    </xsd:element>
    <xsd:element name="_dlc_DocIdUrl" ma:index="23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4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Discipline" ma:index="25" nillable="true" ma:displayName="Discipline" ma:internalName="Discipline" ma:readOnly="false" ma:requiredMultiChoice="tru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Projectmanagement"/>
                    <xsd:enumeration value="Projectbeheersing"/>
                    <xsd:enumeration value="Contract &amp; Inkoop"/>
                    <xsd:enumeration value="Techniek"/>
                    <xsd:enumeration value="Omgeving"/>
                  </xsd:restriction>
                </xsd:simpleType>
              </xsd:element>
            </xsd:sequence>
          </xsd:extension>
        </xsd:complexContent>
      </xsd:complexType>
    </xsd:element>
    <xsd:element name="Contractnummer" ma:index="26" nillable="true" ma:displayName="Contractnummer" ma:default="31212628" ma:internalName="Contractnummer" ma:readOnly="false" ma:requiredMultiChoice="true">
      <xsd:complexType>
        <xsd:complexContent>
          <xsd:extension base="dms:MultiChoiceFillIn">
            <xsd:sequence>
              <xsd:element name="Value" maxOccurs="unbounded" minOccurs="0" nillable="true">
                <xsd:simpleType>
                  <xsd:union memberTypes="dms:Text">
                    <xsd:simpleType>
                      <xsd:restriction base="dms:Choice">
                        <xsd:enumeration value="31212628"/>
                      </xsd:restriction>
                    </xsd:simpleType>
                  </xsd:union>
                </xsd:simpleType>
              </xsd:element>
            </xsd:sequence>
          </xsd:extension>
        </xsd:complexContent>
      </xsd:complexType>
    </xsd:element>
    <xsd:element name="SharedWithUsers" ma:index="28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9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001d52-b49a-4755-a16f-a1b49a77e22a" elementFormDefault="qualified">
    <xsd:import namespace="http://schemas.microsoft.com/office/2006/documentManagement/types"/>
    <xsd:import namespace="http://schemas.microsoft.com/office/infopath/2007/PartnerControls"/>
    <xsd:element name="Activiteit" ma:index="30" nillable="true" ma:displayName="Activiteit" ma:internalName="Activiteit">
      <xsd:simpleType>
        <xsd:restriction base="dms:Text">
          <xsd:maxLength value="255"/>
        </xsd:restriction>
      </xsd:simpleType>
    </xsd:element>
    <xsd:element name="eDocs_x0020_nummer" ma:index="31" nillable="true" ma:displayName="eDocs nummer" ma:internalName="eDocs_x0020_nummer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4" ma:displayName="Inhoudstype"/>
        <xsd:element ref="dc:title" minOccurs="0" maxOccurs="1" ma:index="2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2D3FE1EC-4C98-4DBE-819A-ED9A32EAECB3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40140AAD-3C3A-48DA-9ECE-5B8B67580ECC}">
  <ds:schemaRefs>
    <ds:schemaRef ds:uri="http://schemas.microsoft.com/office/2006/metadata/properties"/>
    <ds:schemaRef ds:uri="http://schemas.microsoft.com/office/infopath/2007/PartnerControls"/>
    <ds:schemaRef ds:uri="cb665cb2-4c1b-4338-95f1-4dd7cd771ce0"/>
    <ds:schemaRef ds:uri="f730869f-d538-4569-a301-815e964bfabd"/>
    <ds:schemaRef ds:uri="05001d52-b49a-4755-a16f-a1b49a77e22a"/>
  </ds:schemaRefs>
</ds:datastoreItem>
</file>

<file path=customXml/itemProps3.xml><?xml version="1.0" encoding="utf-8"?>
<ds:datastoreItem xmlns:ds="http://schemas.openxmlformats.org/officeDocument/2006/customXml" ds:itemID="{6FB32FA5-6A95-4F2C-98D8-7B6B4BCF701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b665cb2-4c1b-4338-95f1-4dd7cd771ce0"/>
    <ds:schemaRef ds:uri="f730869f-d538-4569-a301-815e964bfabd"/>
    <ds:schemaRef ds:uri="05001d52-b49a-4755-a16f-a1b49a77e22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D8F9A011-8082-42B3-836D-7182F5F9DBDD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939B6E9B-F604-4E61-95CB-BE7F49F06B6C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BF7F1937-B037-4A28-9D33-FB9345D1893A}">
  <ds:schemaRefs>
    <ds:schemaRef ds:uri="http://schemas.microsoft.com/sharepoint/events"/>
  </ds:schemaRefs>
</ds:datastoreItem>
</file>

<file path=docMetadata/LabelInfo.xml><?xml version="1.0" encoding="utf-8"?>
<clbl:labelList xmlns:clbl="http://schemas.microsoft.com/office/2020/mipLabelMetadata">
  <clbl:label id="{37276b06-72c2-4081-996b-9af57fe26b63}" enabled="1" method="Standard" siteId="{ac843cea-7a2b-4dc6-9f37-919c3e210fed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1</Pages>
  <Words>221</Words>
  <Characters>1218</Characters>
  <Application>Microsoft Office Word</Application>
  <DocSecurity>0</DocSecurity>
  <Lines>10</Lines>
  <Paragraphs>2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WORD Gegevens omtrent bekwaamheid bij odel 130</vt:lpstr>
    </vt:vector>
  </TitlesOfParts>
  <Company>Rijkswaterstaat</Company>
  <LinksUpToDate>false</LinksUpToDate>
  <CharactersWithSpaces>1437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 Gegevens omtrent bekwaamheid bij model 130</dc:title>
  <dc:creator>Lenderink, Bart</dc:creator>
  <cp:keywords>v2.0</cp:keywords>
  <cp:lastModifiedBy>Ouweneel, Mandy (RWS PPO)</cp:lastModifiedBy>
  <cp:revision>3</cp:revision>
  <cp:lastPrinted>2015-12-17T08:39:00Z</cp:lastPrinted>
  <dcterms:created xsi:type="dcterms:W3CDTF">2026-07-08T07:18:00Z</dcterms:created>
  <dcterms:modified xsi:type="dcterms:W3CDTF">2026-07-09T10:06:00Z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0x010100B0CFCA0286740945ABA144AD52B7407200C10C1CAE78BE1E448EFB643262A804FD</vt:lpwstr>
  </property>
  <property fmtid="{D5CDD505-2E9C-101B-9397-08002B2CF9AE}" pid="3" name="_dlc_DocIdItemGuid">
    <vt:lpwstr>c3a55bfb-06b9-4f77-83c6-9f3bc840d5f0</vt:lpwstr>
  </property>
  <property fmtid="{D5CDD505-2E9C-101B-9397-08002B2CF9AE}" pid="4" name="Filter 131 documenten">
    <vt:lpwstr>130</vt:lpwstr>
  </property>
  <property fmtid="{D5CDD505-2E9C-101B-9397-08002B2CF9AE}" pid="5" name="Inkoopfase">
    <vt:lpwstr>32;#2 Voorbereiding|c7ea349c-0208-4d92-8b49-1d1591102d57</vt:lpwstr>
  </property>
  <property fmtid="{D5CDD505-2E9C-101B-9397-08002B2CF9AE}" pid="6" name="WerkLeveringDienst">
    <vt:lpwstr>61;#Werk|d5a4b7a0-6da2-4da8-ac11-39af8702f6cb</vt:lpwstr>
  </property>
  <property fmtid="{D5CDD505-2E9C-101B-9397-08002B2CF9AE}" pid="7" name="Inkoopvoorwaarden">
    <vt:lpwstr/>
  </property>
  <property fmtid="{D5CDD505-2E9C-101B-9397-08002B2CF9AE}" pid="8" name="Uitgever">
    <vt:lpwstr>12;#GWW - ICG|092cada8-c2d6-49aa-b49b-c621d2427cdd</vt:lpwstr>
  </property>
  <property fmtid="{D5CDD505-2E9C-101B-9397-08002B2CF9AE}" pid="9" name="Doelgroep">
    <vt:lpwstr/>
  </property>
  <property fmtid="{D5CDD505-2E9C-101B-9397-08002B2CF9AE}" pid="10" name="Inkoopprocedure">
    <vt:lpwstr>42;#Nationale aanbesteding|8b846c1a-a86a-4247-94ff-b67ce50c0c70</vt:lpwstr>
  </property>
  <property fmtid="{D5CDD505-2E9C-101B-9397-08002B2CF9AE}" pid="11" name="Documentsoort">
    <vt:lpwstr>75;#Kader|7d203b93-f4f7-4136-b1cd-0b3c594381f6</vt:lpwstr>
  </property>
  <property fmtid="{D5CDD505-2E9C-101B-9397-08002B2CF9AE}" pid="12" name="Rijksvoorwaarden">
    <vt:lpwstr>59;#UAV-GC 2025|5ee3742b-5e11-41f8-a9bb-3c8833219ef3</vt:lpwstr>
  </property>
  <property fmtid="{D5CDD505-2E9C-101B-9397-08002B2CF9AE}" pid="13" name="Documentstatus">
    <vt:lpwstr>34;#Actueel|1b0a918e-b665-4c61-886f-cf03a69355ab</vt:lpwstr>
  </property>
  <property fmtid="{D5CDD505-2E9C-101B-9397-08002B2CF9AE}" pid="14" name="Inkoopdomein">
    <vt:lpwstr>27;#GWW|2ce7e048-b90d-4fa6-a185-e358f57a5446</vt:lpwstr>
  </property>
  <property fmtid="{D5CDD505-2E9C-101B-9397-08002B2CF9AE}" pid="15" name="Contracttype">
    <vt:lpwstr/>
  </property>
  <property fmtid="{D5CDD505-2E9C-101B-9397-08002B2CF9AE}" pid="16" name="Redactiestatus">
    <vt:lpwstr>68;#Definitief (vastgesteld)|d429ba95-212b-4844-814a-59a133b095e1</vt:lpwstr>
  </property>
  <property fmtid="{D5CDD505-2E9C-101B-9397-08002B2CF9AE}" pid="17" name="TaxKeyword">
    <vt:lpwstr>43;#v2.0|7034c33f-dc9e-45f1-a4bb-b2d57e3cee66</vt:lpwstr>
  </property>
  <property fmtid="{D5CDD505-2E9C-101B-9397-08002B2CF9AE}" pid="18" name="Projecttype">
    <vt:lpwstr/>
  </property>
  <property fmtid="{D5CDD505-2E9C-101B-9397-08002B2CF9AE}" pid="19" name="Connect-Persoonsvertrouwelijkheid">
    <vt:lpwstr>2;#Geen|a0814100-4302-49f4-9f40-b7d42012644c</vt:lpwstr>
  </property>
  <property fmtid="{D5CDD505-2E9C-101B-9397-08002B2CF9AE}" pid="20" name="Connect-Bedrijfsvertrouwelijkheid">
    <vt:lpwstr>1;#RWS Bedrijfsvertrouwelijk|d5fcfbac-659d-41b3-b161-4048848dd05a</vt:lpwstr>
  </property>
  <property fmtid="{D5CDD505-2E9C-101B-9397-08002B2CF9AE}" pid="21" name="Connect-Documenttype">
    <vt:lpwstr>41;#Formulier|586231be-cbc3-430c-a3c0-2ac9a76a4dc8</vt:lpwstr>
  </property>
  <property fmtid="{D5CDD505-2E9C-101B-9397-08002B2CF9AE}" pid="22" name="Connect-Organisatieonderdeel">
    <vt:lpwstr/>
  </property>
  <property fmtid="{D5CDD505-2E9C-101B-9397-08002B2CF9AE}" pid="23" name="Connect-Classificatiecode">
    <vt:lpwstr/>
  </property>
  <property fmtid="{D5CDD505-2E9C-101B-9397-08002B2CF9AE}" pid="24" name="j7965235a8fd41fb89d2a664ecf0f7a1">
    <vt:lpwstr/>
  </property>
</Properties>
</file>