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107BAC09" w14:textId="3318C5F5" w:rsidR="00B74B07" w:rsidRDefault="00000000" w:rsidP="0042554A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Content>
                <w:r w:rsidR="000E7061" w:rsidRPr="00072CDF">
                  <w:t>Bijlage 4.</w:t>
                </w:r>
                <w:r w:rsidR="00C30ED1">
                  <w:t>1</w:t>
                </w:r>
                <w:r w:rsidR="000E7061" w:rsidRPr="00072CDF">
                  <w:t xml:space="preserve"> </w:t>
                </w:r>
                <w:r w:rsidR="004C6E37">
                  <w:t>Onderbouwingsrapport gebouwsimulaties</w:t>
                </w:r>
              </w:sdtContent>
            </w:sdt>
          </w:p>
          <w:p w14:paraId="73838AB1" w14:textId="18E1F202" w:rsidR="00B74B07" w:rsidRPr="00FF1F21" w:rsidRDefault="00B74B07" w:rsidP="0042554A">
            <w:pPr>
              <w:spacing w:before="240" w:after="60"/>
              <w:outlineLvl w:val="6"/>
            </w:pP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blwinhoudsopgave"/>
      <w:bookmarkStart w:id="1" w:name="_Toc228012724"/>
      <w:r w:rsidRPr="008E583D">
        <w:lastRenderedPageBreak/>
        <w:t>Revisiegegevens</w:t>
      </w:r>
      <w:bookmarkEnd w:id="1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4C6E37" w:rsidRPr="00164C72" w14:paraId="15307782" w14:textId="77777777" w:rsidTr="006763A1">
        <w:tc>
          <w:tcPr>
            <w:tcW w:w="987" w:type="dxa"/>
          </w:tcPr>
          <w:p w14:paraId="0F61EB31" w14:textId="0AE54A9D" w:rsidR="004C6E37" w:rsidRPr="00164C72" w:rsidRDefault="004C6E37" w:rsidP="004C6E37">
            <w:r>
              <w:t>1.0</w:t>
            </w:r>
          </w:p>
        </w:tc>
        <w:tc>
          <w:tcPr>
            <w:tcW w:w="1417" w:type="dxa"/>
          </w:tcPr>
          <w:p w14:paraId="3A8881A8" w14:textId="28CC8083" w:rsidR="004C6E37" w:rsidRPr="00164C72" w:rsidRDefault="004C6E37" w:rsidP="004C6E37">
            <w:r>
              <w:t>09-03-2026</w:t>
            </w:r>
          </w:p>
        </w:tc>
        <w:tc>
          <w:tcPr>
            <w:tcW w:w="6800" w:type="dxa"/>
          </w:tcPr>
          <w:p w14:paraId="21E2CF1E" w14:textId="706D6831" w:rsidR="004C6E37" w:rsidRPr="00164C72" w:rsidRDefault="004C6E37" w:rsidP="004C6E37">
            <w:r>
              <w:t>Gebouwsimulatie doorgerekend met CLT wanden en dak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1A99F341" w:rsidR="006763A1" w:rsidRPr="00164C72" w:rsidRDefault="006763A1" w:rsidP="0042554A"/>
        </w:tc>
        <w:tc>
          <w:tcPr>
            <w:tcW w:w="1417" w:type="dxa"/>
          </w:tcPr>
          <w:p w14:paraId="74DC1EC9" w14:textId="304322C7" w:rsidR="006763A1" w:rsidRDefault="006763A1" w:rsidP="0042554A"/>
        </w:tc>
        <w:tc>
          <w:tcPr>
            <w:tcW w:w="6800" w:type="dxa"/>
          </w:tcPr>
          <w:p w14:paraId="3B96079F" w14:textId="4B6D5A6F" w:rsidR="00F319D4" w:rsidRPr="00164C72" w:rsidRDefault="00F319D4" w:rsidP="0042554A"/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0"/>
    </w:p>
    <w:p w14:paraId="63D67E61" w14:textId="1047FB63" w:rsidR="009E5049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228012724" w:history="1">
        <w:r w:rsidR="009E5049" w:rsidRPr="00503AD1">
          <w:rPr>
            <w:rStyle w:val="Hyperlink"/>
            <w:noProof/>
          </w:rPr>
          <w:t>Revisiegegevens</w:t>
        </w:r>
        <w:r w:rsidR="009E5049">
          <w:rPr>
            <w:noProof/>
            <w:webHidden/>
          </w:rPr>
          <w:tab/>
        </w:r>
        <w:r w:rsidR="009E5049">
          <w:rPr>
            <w:noProof/>
            <w:webHidden/>
          </w:rPr>
          <w:fldChar w:fldCharType="begin"/>
        </w:r>
        <w:r w:rsidR="009E5049">
          <w:rPr>
            <w:noProof/>
            <w:webHidden/>
          </w:rPr>
          <w:instrText xml:space="preserve"> PAGEREF _Toc228012724 \h </w:instrText>
        </w:r>
        <w:r w:rsidR="009E5049">
          <w:rPr>
            <w:noProof/>
            <w:webHidden/>
          </w:rPr>
        </w:r>
        <w:r w:rsidR="009E5049">
          <w:rPr>
            <w:noProof/>
            <w:webHidden/>
          </w:rPr>
          <w:fldChar w:fldCharType="separate"/>
        </w:r>
        <w:r w:rsidR="009E5049">
          <w:rPr>
            <w:noProof/>
            <w:webHidden/>
          </w:rPr>
          <w:t>2</w:t>
        </w:r>
        <w:r w:rsidR="009E5049">
          <w:rPr>
            <w:noProof/>
            <w:webHidden/>
          </w:rPr>
          <w:fldChar w:fldCharType="end"/>
        </w:r>
      </w:hyperlink>
    </w:p>
    <w:p w14:paraId="36BB3464" w14:textId="3EC5BC03" w:rsidR="009E5049" w:rsidRDefault="009E5049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228012725" w:history="1">
        <w:r w:rsidRPr="00503AD1">
          <w:rPr>
            <w:rStyle w:val="Hyperlink"/>
            <w:noProof/>
            <w:spacing w:val="10"/>
          </w:rPr>
          <w:t>2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503AD1">
          <w:rPr>
            <w:rStyle w:val="Hyperlink"/>
            <w:noProof/>
          </w:rPr>
          <w:t>Uitgangspunten berekening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_Toc228012725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46D5C269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7DA5D863" w14:textId="6D4EC039" w:rsidR="009D04D8" w:rsidRDefault="0053457E" w:rsidP="00597416">
      <w:pPr>
        <w:pStyle w:val="Kop1"/>
      </w:pPr>
      <w:bookmarkStart w:id="2" w:name="_Toc228012725"/>
      <w:r>
        <w:lastRenderedPageBreak/>
        <w:t>Uitgangspunten berekening</w:t>
      </w:r>
      <w:bookmarkEnd w:id="2"/>
    </w:p>
    <w:p w14:paraId="1F42DFB4" w14:textId="20DDD235" w:rsidR="004E7298" w:rsidRPr="004C6E37" w:rsidRDefault="00E639B7" w:rsidP="004C6E37">
      <w:pPr>
        <w:pStyle w:val="Lijstalinea"/>
        <w:numPr>
          <w:ilvl w:val="0"/>
          <w:numId w:val="14"/>
        </w:numPr>
        <w:spacing w:line="240" w:lineRule="auto"/>
      </w:pPr>
      <w:r>
        <w:t>Uitgangspunten zijn opgenomen in Bijlage</w:t>
      </w:r>
      <w:r w:rsidRPr="00E639B7">
        <w:t xml:space="preserve">  4.1 Onderbouwingsrapport gebouwsimulaties</w:t>
      </w:r>
      <w:r w:rsidR="00597416">
        <w:t xml:space="preserve"> </w:t>
      </w:r>
    </w:p>
    <w:p w14:paraId="2565F120" w14:textId="77777777" w:rsidR="00FB0975" w:rsidRDefault="00FB0975" w:rsidP="00FB0975">
      <w:pPr>
        <w:spacing w:line="240" w:lineRule="auto"/>
        <w:rPr>
          <w:b/>
          <w:bCs/>
        </w:rPr>
      </w:pPr>
    </w:p>
    <w:sectPr w:rsidR="00FB0975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07E5F3C" w14:textId="77777777" w:rsidR="009224AE" w:rsidRDefault="009224AE">
      <w:r>
        <w:separator/>
      </w:r>
    </w:p>
  </w:endnote>
  <w:endnote w:type="continuationSeparator" w:id="0">
    <w:p w14:paraId="32035DD3" w14:textId="77777777" w:rsidR="009224AE" w:rsidRDefault="009224AE">
      <w:r>
        <w:continuationSeparator/>
      </w:r>
    </w:p>
  </w:endnote>
  <w:endnote w:type="continuationNotice" w:id="1">
    <w:p w14:paraId="333420AF" w14:textId="77777777" w:rsidR="009224AE" w:rsidRDefault="009224AE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37AC1898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E639B7">
      <w:rPr>
        <w:rStyle w:val="Referentiekopje"/>
        <w:szCs w:val="14"/>
      </w:rPr>
      <w:t>09-03-2026</w:t>
    </w:r>
  </w:p>
  <w:p w14:paraId="7D2C0612" w14:textId="09161AA5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4C6E37">
      <w:rPr>
        <w:rStyle w:val="Referentiekopje"/>
        <w:szCs w:val="14"/>
      </w:rPr>
      <w:t>1</w:t>
    </w:r>
    <w:r w:rsidR="00E639B7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Content>
          <w:tc>
            <w:tcPr>
              <w:tcW w:w="8506" w:type="dxa"/>
            </w:tcPr>
            <w:p w14:paraId="2AC917D0" w14:textId="6E48B902" w:rsidR="00784584" w:rsidRPr="00910E90" w:rsidRDefault="007F15AD" w:rsidP="00784584">
              <w:pPr>
                <w:rPr>
                  <w:szCs w:val="16"/>
                </w:rPr>
              </w:pPr>
              <w:r w:rsidRPr="007F15AD">
                <w:rPr>
                  <w:rFonts w:eastAsia="Calibri"/>
                  <w:szCs w:val="22"/>
                </w:rPr>
                <w:t>Bijlage 4.</w:t>
              </w:r>
              <w:r w:rsidR="00C30ED1">
                <w:rPr>
                  <w:rFonts w:eastAsia="Calibri"/>
                  <w:szCs w:val="22"/>
                </w:rPr>
                <w:t>1</w:t>
              </w:r>
              <w:r w:rsidRPr="007F15AD">
                <w:rPr>
                  <w:rFonts w:eastAsia="Calibri"/>
                  <w:szCs w:val="22"/>
                </w:rPr>
                <w:t xml:space="preserve"> </w:t>
              </w:r>
              <w:r w:rsidR="004C6E37">
                <w:rPr>
                  <w:rFonts w:eastAsia="Calibri"/>
                  <w:szCs w:val="22"/>
                </w:rPr>
                <w:t>Onderbouwingsrapport gebouwsimulaties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Content>
            <w:p w14:paraId="5107B9CA" w14:textId="6642159C" w:rsidR="00784584" w:rsidRPr="00910E90" w:rsidRDefault="004C6E37" w:rsidP="00784584">
              <w:pPr>
                <w:rPr>
                  <w:sz w:val="14"/>
                </w:rPr>
              </w:pPr>
              <w:r>
                <w:t>1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72FA8372" w:rsidR="00784584" w:rsidRDefault="00F3217F" w:rsidP="00784584">
          <w:r>
            <w:t>09</w:t>
          </w:r>
          <w:r w:rsidR="00784584">
            <w:t>-0</w:t>
          </w:r>
          <w:r>
            <w:t>3</w:t>
          </w:r>
          <w:r w:rsidR="00784584">
            <w:t>-202</w:t>
          </w:r>
          <w:r>
            <w:t>6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8E4CC78" w14:textId="77777777" w:rsidR="009224AE" w:rsidRDefault="009224AE">
      <w:r>
        <w:separator/>
      </w:r>
    </w:p>
  </w:footnote>
  <w:footnote w:type="continuationSeparator" w:id="0">
    <w:p w14:paraId="050C2B88" w14:textId="77777777" w:rsidR="009224AE" w:rsidRDefault="009224AE">
      <w:r>
        <w:continuationSeparator/>
      </w:r>
    </w:p>
  </w:footnote>
  <w:footnote w:type="continuationNotice" w:id="1">
    <w:p w14:paraId="675DAC6D" w14:textId="77777777" w:rsidR="009224AE" w:rsidRDefault="009224AE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15CEB77A" w:rsidR="00724A40" w:rsidRDefault="007F15AD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95483F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1</w:t>
                          </w: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</w:t>
                          </w:r>
                          <w:r w:rsidR="009E504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Onderbouwingsrapport gebouwsimulaties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15CEB77A" w:rsidR="00724A40" w:rsidRDefault="007F15AD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95483F">
                      <w:rPr>
                        <w:b/>
                        <w:bCs/>
                        <w:sz w:val="14"/>
                        <w:lang w:val="nl"/>
                      </w:rPr>
                      <w:t>1</w:t>
                    </w: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 xml:space="preserve"> </w:t>
                    </w:r>
                    <w:r w:rsidR="009E5049">
                      <w:rPr>
                        <w:b/>
                        <w:bCs/>
                        <w:sz w:val="14"/>
                        <w:lang w:val="nl"/>
                      </w:rPr>
                      <w:t>Onderbouwingsrapport gebouwsimulaties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D6E6ADD"/>
    <w:multiLevelType w:val="hybridMultilevel"/>
    <w:tmpl w:val="E822053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3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71DE2621"/>
    <w:multiLevelType w:val="hybridMultilevel"/>
    <w:tmpl w:val="DC1E0E4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2"/>
  </w:num>
  <w:num w:numId="12" w16cid:durableId="433020221">
    <w:abstractNumId w:val="10"/>
  </w:num>
  <w:num w:numId="13" w16cid:durableId="1137340007">
    <w:abstractNumId w:val="13"/>
  </w:num>
  <w:num w:numId="14" w16cid:durableId="956060713">
    <w:abstractNumId w:val="14"/>
  </w:num>
  <w:num w:numId="15" w16cid:durableId="1687516714">
    <w:abstractNumId w:val="15"/>
  </w:num>
  <w:num w:numId="16" w16cid:durableId="1638947385">
    <w:abstractNumId w:val="11"/>
  </w:num>
  <w:numIdMacAtCleanup w:val="1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20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7FC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3E73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CBE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14E"/>
    <w:rsid w:val="0034501C"/>
    <w:rsid w:val="00347389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0178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87CBC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647"/>
    <w:rsid w:val="004B5707"/>
    <w:rsid w:val="004B5F04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6E37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653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14B"/>
    <w:rsid w:val="006A0160"/>
    <w:rsid w:val="006A029C"/>
    <w:rsid w:val="006A19BA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CB3"/>
    <w:rsid w:val="0080229C"/>
    <w:rsid w:val="008038EA"/>
    <w:rsid w:val="00804D30"/>
    <w:rsid w:val="0080573B"/>
    <w:rsid w:val="008058DF"/>
    <w:rsid w:val="00805C79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729A"/>
    <w:rsid w:val="00877437"/>
    <w:rsid w:val="0087775C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4AE"/>
    <w:rsid w:val="00922BB6"/>
    <w:rsid w:val="0092361E"/>
    <w:rsid w:val="009237A4"/>
    <w:rsid w:val="0092472D"/>
    <w:rsid w:val="00924A53"/>
    <w:rsid w:val="00925A09"/>
    <w:rsid w:val="00926548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4A15"/>
    <w:rsid w:val="00946224"/>
    <w:rsid w:val="00947F14"/>
    <w:rsid w:val="00950026"/>
    <w:rsid w:val="00950049"/>
    <w:rsid w:val="00952C19"/>
    <w:rsid w:val="00953537"/>
    <w:rsid w:val="009540F2"/>
    <w:rsid w:val="0095483F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5049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292"/>
    <w:rsid w:val="00AB749E"/>
    <w:rsid w:val="00AC0233"/>
    <w:rsid w:val="00AC03F7"/>
    <w:rsid w:val="00AC1721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722"/>
    <w:rsid w:val="00B85A14"/>
    <w:rsid w:val="00B87774"/>
    <w:rsid w:val="00B9197B"/>
    <w:rsid w:val="00B921E9"/>
    <w:rsid w:val="00B92DC4"/>
    <w:rsid w:val="00B94B32"/>
    <w:rsid w:val="00B95F15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180D"/>
    <w:rsid w:val="00C158CB"/>
    <w:rsid w:val="00C15D2B"/>
    <w:rsid w:val="00C17647"/>
    <w:rsid w:val="00C20018"/>
    <w:rsid w:val="00C207A4"/>
    <w:rsid w:val="00C215E8"/>
    <w:rsid w:val="00C22AA3"/>
    <w:rsid w:val="00C24443"/>
    <w:rsid w:val="00C30ED1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3C8C"/>
    <w:rsid w:val="00CB5193"/>
    <w:rsid w:val="00CB560F"/>
    <w:rsid w:val="00CB5DAE"/>
    <w:rsid w:val="00CC0DC3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9B7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19D4"/>
    <w:rsid w:val="00F3217F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2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3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0827FC"/>
    <w:rsid w:val="00093E73"/>
    <w:rsid w:val="002269CF"/>
    <w:rsid w:val="002B2461"/>
    <w:rsid w:val="002C3782"/>
    <w:rsid w:val="003133D7"/>
    <w:rsid w:val="00347389"/>
    <w:rsid w:val="003656EA"/>
    <w:rsid w:val="00430178"/>
    <w:rsid w:val="00487CBC"/>
    <w:rsid w:val="004E3789"/>
    <w:rsid w:val="00563060"/>
    <w:rsid w:val="00636D5D"/>
    <w:rsid w:val="006A19BA"/>
    <w:rsid w:val="006F03BD"/>
    <w:rsid w:val="007E483B"/>
    <w:rsid w:val="008A7FCE"/>
    <w:rsid w:val="00944A15"/>
    <w:rsid w:val="009B1603"/>
    <w:rsid w:val="00B57EA3"/>
    <w:rsid w:val="00C57AA5"/>
    <w:rsid w:val="00D013F6"/>
    <w:rsid w:val="00D13B42"/>
    <w:rsid w:val="00DD2489"/>
    <w:rsid w:val="00DF3912"/>
    <w:rsid w:val="00EB4FD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TS013738092-1228949260-7789</_dlc_DocId>
    <_dlc_DocIdUrl xmlns="feef5865-a982-42aa-8640-9d4286765ef6">
      <Url>https://prorailbv.sharepoint.com/teams/ModulaireRGG/_layouts/15/DocIdRedir.aspx?ID=TS013738092-1228949260-7789</Url>
      <Description>TS013738092-1228949260-7789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2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A7B7C06-AA34-43B1-AE40-A59AA3024C4A}"/>
</file>

<file path=customXml/itemProps4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1013</TotalTime>
  <Pages>1</Pages>
  <Words>90</Words>
  <Characters>499</Characters>
  <Application>Microsoft Office Word</Application>
  <DocSecurity>0</DocSecurity>
  <Lines>4</Lines>
  <Paragraphs>1</Paragraphs>
  <ScaleCrop>false</ScaleCrop>
  <Company>ProRail</Company>
  <LinksUpToDate>false</LinksUpToDate>
  <CharactersWithSpaces>588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190</cp:revision>
  <cp:lastPrinted>2014-12-29T13:55:00Z</cp:lastPrinted>
  <dcterms:created xsi:type="dcterms:W3CDTF">2022-09-01T08:07:00Z</dcterms:created>
  <dcterms:modified xsi:type="dcterms:W3CDTF">2026-04-25T10:31:00Z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fca46f97-d4ef-4a49-9266-9ae92b132cf4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