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4"/>
  </p:notesMasterIdLst>
  <p:sldIdLst>
    <p:sldId id="364" r:id="rId2"/>
    <p:sldId id="372" r:id="rId3"/>
    <p:sldId id="373" r:id="rId4"/>
    <p:sldId id="399" r:id="rId5"/>
    <p:sldId id="374" r:id="rId6"/>
    <p:sldId id="377" r:id="rId7"/>
    <p:sldId id="402" r:id="rId8"/>
    <p:sldId id="407" r:id="rId9"/>
    <p:sldId id="585" r:id="rId10"/>
    <p:sldId id="580" r:id="rId11"/>
    <p:sldId id="582" r:id="rId12"/>
    <p:sldId id="583" r:id="rId13"/>
    <p:sldId id="408" r:id="rId14"/>
    <p:sldId id="584" r:id="rId15"/>
    <p:sldId id="581" r:id="rId16"/>
    <p:sldId id="381" r:id="rId17"/>
    <p:sldId id="390" r:id="rId18"/>
    <p:sldId id="409" r:id="rId19"/>
    <p:sldId id="410" r:id="rId20"/>
    <p:sldId id="396" r:id="rId21"/>
    <p:sldId id="405" r:id="rId22"/>
    <p:sldId id="41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861" autoAdjust="0"/>
  </p:normalViewPr>
  <p:slideViewPr>
    <p:cSldViewPr snapToGrid="0">
      <p:cViewPr varScale="1">
        <p:scale>
          <a:sx n="88" d="100"/>
          <a:sy n="88" d="100"/>
        </p:scale>
        <p:origin x="22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7:27:09.11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825 1533 24575,'13'0'0,"-1"1"0,1 1 0,20 5 0,2 1 0,354 63 0,4-17 0,417 3 0,692-133 0,-10-140 0,-1349 192 0,374-73 0,-356 60 0,177-66 0,-317 95 0,1 0 0,-1-2 0,0 0 0,-1-1 0,27-21 0,-41 28 0,-1 0 0,0-1 0,0 0 0,0 0 0,0-1 0,-1 1 0,0-1 0,0 0 0,-1 0 0,1 0 0,-1-1 0,-1 1 0,1-1 0,-1 0 0,0 1 0,-1-1 0,0 0 0,0 0 0,0 0 0,-1 0 0,0 0 0,-1-8 0,-2-4 0,-1 0 0,0 0 0,-2 0 0,0 1 0,-2-1 0,-15-28 0,6 18 0,-1 0 0,-2 1 0,-23-26 0,27 38 0,-1 0 0,0 1 0,-2 0 0,0 2 0,0 0 0,-39-19 0,-137-47 0,164 67 0,-172-55 0,-4 9 0,-373-56 0,-438 12 0,763 82 0,-849-17 0,219 15 0,-4 0 0,748 28 0,2 6 0,-1 6 0,2 6 0,-176 55 0,286-71 0,1 2 0,0 1 0,1 1 0,0 1 0,-39 28 0,54-33 0,1 1 0,0 0 0,0 1 0,1 0 0,0 0 0,1 1 0,1 0 0,-1 0 0,2 1 0,-1 0 0,2 0 0,0 0 0,0 1 0,-3 16 0,1 7 0,1 0 0,2 0 0,2 1 0,1-1 0,8 73 0,3-42 0,3 0 0,27 83 0,-24-101 0,2-2 0,2 0 0,2-1 0,2-1 0,2-1 0,50 63 0,-49-74 0,2-1 0,1-2 0,2-1 0,1-1 0,1-2 0,1-1 0,1-2 0,44 21 0,-7-12-273,1-4 0,2-3 0,0-3 0,143 21 0,-136-31-6553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6:24.0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7556 1,'-554'16,"46"-1,-599 36,486-14,255-22,-214 6,0 0,-641 32,950-45,-388-3,474-5,153-2,0-1,-33-7,30 3,-51-1,-46 9,-64-3,159-3,-71-19,75 14,-1 3,-55-7,64 13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6:27.3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34,'687'-18,"-612"12,1 0,0 3,78 6,-61 10,51 4,729-14,-11 0,380 24,-550 2,-206-6,-78-8,1854 38,-1590-51,491-6,-848-11,87-1,-392 16,0 0,0-1,0 0,0-1,16-5,-9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7:27:30.31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10675 61 24575,'-491'-12'0,"129"1"0,-1211 3-8569,1227 9 8438,16 2 1023,-157 10-3851,-211 3-628,392-11 3587,-384 9 897,-1049 6 5020,1390-25-5344,12-9-4170,98-1 3542,-501-21 3890,-213 35 2873,889 1-6632,46-1-76,-1-1 0,1 0 0,-27-8 0,-39-5 0,27 14 0,0 3 0,-102 16 0,132-14 0,-65 6 0,54-7 0,0 1 0,0 2 0,-49 15 0,76-17 0,0 0 0,0 0 0,1 2 0,-1-1 0,1 1 0,1 0 0,-1 1 0,1 1 0,0-1 0,0 1 0,1 1 0,0-1 0,1 2 0,0-1 0,-7 13 0,8-12 0,0 1 0,1 0 0,1 0 0,0 0 0,0 0 0,1 1 0,1-1 0,0 1 0,0 0 0,1-1 0,1 1 0,0 0 0,0 0 0,1 0 0,6 23 0,-3-19 0,2-1 0,0 0 0,1 0 0,0 0 0,1 0 0,1-1 0,0-1 0,1 0 0,1 0 0,0 0 0,12 10 0,344 284 0,-345-292 0,1 0 0,0-2 0,1 0 0,0-2 0,42 14 0,137 27 0,-113-32 0,176 36 0,3-12 0,374 14 0,551-50 0,-1039-10 0,560-13 0,777 2 0,208-7 0,-1355 11 0,353 38 0,49 3 0,1-34 0,-256-1 0,582-16 0,126 24 0,-102 5 0,-605-10 0,1171-37 0,-1395 15 0,286-62 0,256-99 0,176 9 0,-573 112 0,-363 54 0,116-21 0,-141 23 0,-1-1 0,0-2 0,0 0 0,26-14 0,-49 22 0,1 0 0,-1 0 0,1 0 0,-1-1 0,0 1 0,1-1 0,-1 1 0,0-1 0,0 0 0,0 0 0,0 0 0,-1 0 0,1 0 0,0 0 0,-1-1 0,0 1 0,1 0 0,-1-1 0,0 1 0,0-1 0,0 0 0,-1 1 0,1-1 0,-1 0 0,1 1 0,-1-1 0,0 0 0,0 1 0,0-1 0,0 0 0,-1 0 0,1 1 0,-1-1 0,1 0 0,-1 1 0,0-1 0,0 1 0,0-1 0,-1 1 0,1-1 0,0 1 0,-1 0 0,-2-3 0,-5-6 0,0 1 0,0 0 0,-1 0 0,0 1 0,-1 0 0,0 1 0,-16-9 0,-16-7 0,-1 2 0,-1 2 0,-1 2 0,0 3 0,-61-14 0,40 17 0,0 2 0,-1 3 0,-86 3 0,-436 7 0,-330-4 0,-267 4 0,935 6 0,-201-1 0,-1193-27 0,1176 20 0,-119 14 0,-378-10 0,581-21 0,163 10 0,38-8 0,-60-1 0,191 13-625,-99-18 1,150 20 508,-22-4-6710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5:14.6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5381 0,'-1209'36,"150"-34,460-10,-110 27,-424-5,706-16,209 2,192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5:24.2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10310 62,'-890'12,"203"-1,-3939-5,2966-57,790 17,7 28,527 7,286 2,-63 10,61-6,-55 1,77-8,4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7:15:28.4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725 0,'-3175'-725'0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5:33.5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0 328,'2'-30,"1"-1,12-49,-7 43,-7 31,1 0,0 0,0 1,1-1,0 1,-1-1,2 1,-1 0,1 0,-1 1,1-1,1 1,-1 0,0 0,1 0,0 0,0 1,0 0,1 0,-1 0,1 1,-1 0,12-3,12-2,1 1,-1 1,52 0,-30 1,96-9,-85 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5:36.8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23,'1092'-23,"-745"35,-76 0,295 6,-171-2,-95-7,412 12,-309-12,1405 33,-755-35,130 3,547 9,-1403-4,-37 1,605-17,-866-1,0 0,37-10,-34 6,53-4,-66 9,0-2,28-6,-5 0,-20 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4T07:15:40.0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9013 32,'-1543'0,"1204"15,17 0,-67-17,-254 5,431 11,-93 3,126-16,-331-4,403-5,48 3,-82 3,-819-1,-140-10,803 14,-31-17,4 1,154 15,-434-18,375 6,195 13,0 1,0 2,0 1,-55 16,62-12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7:15:42.6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8285 63 0,'-8285'0'0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CB216-AAA4-458E-AECD-3BE8D8BC32B3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145B4-14FA-453B-A7DD-6A98FAA4AF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34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115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6225B-AD02-BCDD-9782-A9C8D8D05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B0482C5-1094-CB25-957D-9A61DB4D0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25211FE-043D-328B-D935-05DEF75F1D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A3FE173-61C7-14B9-D5CA-5DF4BB4C0D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145B4-14FA-453B-A7DD-6A98FAA4AFAF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728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None/>
            </a:pPr>
            <a:endParaRPr lang="nl-NL" b="0" i="0" dirty="0">
              <a:solidFill>
                <a:srgbClr val="000000"/>
              </a:solidFill>
              <a:effectLst/>
              <a:latin typeface="Sans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b="1" dirty="0">
              <a:solidFill>
                <a:srgbClr val="000000"/>
              </a:solidFill>
              <a:latin typeface="Sans"/>
            </a:endParaRPr>
          </a:p>
          <a:p>
            <a:pPr marL="228600" indent="-228600">
              <a:buAutoNum type="arabicPeriod"/>
            </a:pPr>
            <a:endParaRPr lang="nl-NL" dirty="0"/>
          </a:p>
          <a:p>
            <a:pPr marL="228600" indent="-228600">
              <a:buAutoNum type="arabicPeriod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958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652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145B4-14FA-453B-A7DD-6A98FAA4AFAF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167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440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l-NL" sz="1200" b="0" i="0" u="none" strike="noStrike" baseline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nl-NL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197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802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65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294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10323-D44A-814E-BBA3-A3CE7172334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739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145B4-14FA-453B-A7DD-6A98FAA4AFAF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4110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81D03-B5B8-3DB8-0F82-43122F5CB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17A8886-330A-6A20-7AB8-8FE7B74F3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6997F97-7FB4-EF6F-94FA-42DD1C6932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F9BC3D6-1555-AFE8-9B5B-D405AB2C4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145B4-14FA-453B-A7DD-6A98FAA4AFAF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2992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E6D38-005E-5E6E-7228-60CE7E4EB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741742A-2F27-D328-8127-F61A4AA28E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546804-3235-D694-E06B-0F6C02449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E3698D0-B626-00A8-99E2-A27F72426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145B4-14FA-453B-A7DD-6A98FAA4AFAF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730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1F1C3-71F3-2799-1342-97D02DBD8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04AE7AC-3E19-7C00-5AD7-EFF1F01D06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7FD68D5-A6F5-C246-F54C-4F7688FAF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73ADB2-1B76-EF16-FD41-1589F9B2B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145B4-14FA-453B-A7DD-6A98FAA4AFAF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06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176B2-4BD9-4438-BCDB-D566B6F000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9D74F9-1CCD-4DF2-93A9-A3C5C33B35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err="1"/>
              <a:t>Ondertitel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897FA-3403-46DC-8F09-947D4BED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D43D8-4A2C-4196-BFFF-43EC9673B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35764-B518-43C7-9A18-98FB3DDA2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581585" cy="365125"/>
          </a:xfrm>
        </p:spPr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63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13F60-0D71-45D3-B6FA-BCBCA626A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1854" y="2484873"/>
            <a:ext cx="607133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Hoofdstuk</a:t>
            </a:r>
            <a:r>
              <a:rPr lang="en-US"/>
              <a:t> AA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EA8D1-F8C6-42D5-A70C-362EB9189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pPr/>
              <a:t>14/10/2025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CC45B-F2CB-4D96-AA7A-327A90B0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98DEA-1A3A-4767-977B-E157082D7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7" name="Picture 6" descr="A picture containing plant&#10;&#10;Description automatically generated">
            <a:extLst>
              <a:ext uri="{FF2B5EF4-FFF2-40B4-BE49-F238E27FC236}">
                <a16:creationId xmlns:a16="http://schemas.microsoft.com/office/drawing/2014/main" id="{34B2F446-452D-4564-AC90-903EF1BAEB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2913">
            <a:off x="-677702" y="2109412"/>
            <a:ext cx="3780987" cy="20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7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Content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0D15B-779A-4E44-A0C0-DA4212F04B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51309-15E3-4264-A5CA-44E87BA925E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err="1"/>
              <a:t>Eerste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1"/>
            <a:r>
              <a:rPr lang="en-US" dirty="0" err="1"/>
              <a:t>Tweede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Derde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Vierde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Vijfde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3BDE7-5DFB-4273-89D2-693A53448D1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err="1"/>
              <a:t>Eerste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1"/>
            <a:r>
              <a:rPr lang="en-US" err="1"/>
              <a:t>Tweede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2"/>
            <a:r>
              <a:rPr lang="en-US" err="1"/>
              <a:t>Derde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3"/>
            <a:r>
              <a:rPr lang="en-US" err="1"/>
              <a:t>Vierde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4"/>
            <a:r>
              <a:rPr lang="en-US" err="1"/>
              <a:t>Vijfde</a:t>
            </a:r>
            <a:r>
              <a:rPr lang="en-US"/>
              <a:t> </a:t>
            </a:r>
            <a:r>
              <a:rPr lang="en-US" err="1"/>
              <a:t>Niveau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BEC4CF-6CAD-4F30-BE6C-105C4A14C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60FDA-DDA4-400A-9A8A-FDB3F3C6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F23C75-F924-480C-B0DF-E368409D6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672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60FF6-E6F5-4E19-9791-9686E00D83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titel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D7D83-4E5C-4578-B3FC-D1B9373B3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50489-4143-4442-A96F-5DA94D8A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10163A-A010-4036-8A12-3D8399F5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059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co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570921-9D4D-4601-ABB7-C3BA463E6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A5C4CB-44AE-4191-A3F8-227AADFD8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3CF95-CCF5-4952-AEF3-9DEDBADCD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5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Content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B72FE-83F3-486A-AF3A-10BFEAF02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B8F84-DB0E-4EC1-B9B8-6DB89A7DA3D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err="1"/>
              <a:t>Eerste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1"/>
            <a:r>
              <a:rPr lang="en-US" err="1"/>
              <a:t>Tweede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2"/>
            <a:r>
              <a:rPr lang="en-US" err="1"/>
              <a:t>Derde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3"/>
            <a:r>
              <a:rPr lang="en-US" err="1"/>
              <a:t>Vierde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4"/>
            <a:r>
              <a:rPr lang="en-US" err="1"/>
              <a:t>Vijfde</a:t>
            </a:r>
            <a:r>
              <a:rPr lang="en-US"/>
              <a:t> </a:t>
            </a:r>
            <a:r>
              <a:rPr lang="en-US" err="1"/>
              <a:t>Niveau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FC737-0843-4B96-8BCC-5B6B16022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CA0F-C94B-4E32-9440-7B842D50A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3EE04-052B-4308-A4BC-09582D334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37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AB555-4406-4896-B39A-9CE02040C3E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14375" y="0"/>
            <a:ext cx="4542234" cy="685800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err="1"/>
              <a:t>afbeelding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77399-DB8B-4697-9BD0-BF54CA5F1F3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258991" y="2584448"/>
            <a:ext cx="3257550" cy="3284541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err="1"/>
              <a:t>tekst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5A224-DB6E-4904-A75A-2AF7B94D8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93D82-9B0E-438A-A268-1C75300B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8A04A-8510-4AF0-887F-AC49191A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A2EE5-127C-4F9B-9226-9C544CFF96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6293" y="1757363"/>
            <a:ext cx="5650249" cy="827084"/>
          </a:xfrm>
          <a:solidFill>
            <a:srgbClr val="FFFFFF">
              <a:alpha val="80000"/>
            </a:srgb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300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14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 met titel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AB555-4406-4896-B39A-9CE02040C3E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14375" y="0"/>
            <a:ext cx="4542234" cy="6858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err="1"/>
              <a:t>afbeelding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5A224-DB6E-4904-A75A-2AF7B94D8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93D82-9B0E-438A-A268-1C75300B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8A04A-8510-4AF0-887F-AC49191A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2AB263-D910-4122-9477-8C879C4A50C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527343" y="0"/>
            <a:ext cx="3234521" cy="6858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err="1"/>
              <a:t>afbeelding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A2EE5-127C-4F9B-9226-9C544CFF96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4" y="5104973"/>
            <a:ext cx="5797434" cy="827084"/>
          </a:xfrm>
          <a:solidFill>
            <a:schemeClr val="bg1"/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300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49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Afbeeldingen met titel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AB555-4406-4896-B39A-9CE02040C3E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14375" y="0"/>
            <a:ext cx="4542234" cy="6858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err="1"/>
              <a:t>afbeelding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5A224-DB6E-4904-A75A-2AF7B94D8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B5F21-CDEE-4256-805D-C8341F316A61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93D82-9B0E-438A-A268-1C75300B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8A04A-8510-4AF0-887F-AC49191A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FBF3-7C42-4A6A-AA83-A6F4A32D7E7E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2AB263-D910-4122-9477-8C879C4A50C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527343" y="2982036"/>
            <a:ext cx="3234521" cy="3875964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err="1"/>
              <a:t>afbeelding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A2EE5-127C-4F9B-9226-9C544CFF96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3" y="5104973"/>
            <a:ext cx="5736923" cy="827084"/>
          </a:xfrm>
          <a:solidFill>
            <a:schemeClr val="bg1"/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300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7590E72-57B1-4728-B865-780C90F12CC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27343" y="1"/>
            <a:ext cx="3234521" cy="266813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err="1"/>
              <a:t>afbeelding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29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jf Afbeeldingen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4447" y="747066"/>
            <a:ext cx="2743200" cy="538610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3346376" y="747065"/>
            <a:ext cx="2173077" cy="261375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668181" y="747065"/>
            <a:ext cx="3015867" cy="26137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 hasCustomPrompt="1"/>
          </p:nvPr>
        </p:nvSpPr>
        <p:spPr>
          <a:xfrm>
            <a:off x="3346376" y="3563330"/>
            <a:ext cx="3495101" cy="25698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6990204" y="3563330"/>
            <a:ext cx="1693844" cy="25698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1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 Afbeedlingen RIJ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2305516" y="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2" hasCustomPrompt="1"/>
          </p:nvPr>
        </p:nvSpPr>
        <p:spPr>
          <a:xfrm>
            <a:off x="4611032" y="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919332" y="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7918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2305516" y="347918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4611032" y="347918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919332" y="3479181"/>
            <a:ext cx="2224668" cy="33788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516B080-F778-4CB0-ACD1-6BAFB0982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4" y="5104973"/>
            <a:ext cx="5649517" cy="827084"/>
          </a:xfrm>
          <a:solidFill>
            <a:schemeClr val="bg1"/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300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3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Symbo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545164" y="890509"/>
            <a:ext cx="994172" cy="1325563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err="1"/>
              <a:t>Symbool</a:t>
            </a:r>
            <a:endParaRPr lang="en-US"/>
          </a:p>
        </p:txBody>
      </p:sp>
      <p:sp>
        <p:nvSpPr>
          <p:cNvPr id="9" name="Picture Placeholder 2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074914" y="890510"/>
            <a:ext cx="994172" cy="1325563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err="1"/>
              <a:t>Symbool</a:t>
            </a:r>
            <a:endParaRPr lang="en-US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590889" y="890510"/>
            <a:ext cx="994172" cy="1325563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err="1"/>
              <a:t>Symbool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3869999-2C75-478F-B627-10242E41434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720" y="3423876"/>
            <a:ext cx="1471061" cy="2683011"/>
          </a:xfrm>
        </p:spPr>
        <p:txBody>
          <a:bodyPr/>
          <a:lstStyle>
            <a:lvl1pPr marL="0" indent="0" algn="ctr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err="1"/>
              <a:t>tekst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8956AF-8498-48E3-AC45-299FA60A007B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3846846" y="3423876"/>
            <a:ext cx="1471061" cy="2683011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err="1"/>
              <a:t>tekst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1B8C1EC-BEC6-43EB-A3FB-547E3A43A31E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352445" y="3423877"/>
            <a:ext cx="1471061" cy="2683011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err="1"/>
              <a:t>tekst</a:t>
            </a:r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2AF6D86-A1FB-4EBC-AD27-4477C62FBE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06720" y="2710863"/>
            <a:ext cx="1471061" cy="516753"/>
          </a:xfrm>
        </p:spPr>
        <p:txBody>
          <a:bodyPr>
            <a:normAutofit/>
          </a:bodyPr>
          <a:lstStyle>
            <a:lvl1pPr marL="0" indent="0" algn="ctr">
              <a:buNone/>
              <a:defRPr sz="1800" b="1" cap="all" baseline="0">
                <a:latin typeface="Verdana" panose="020B0604030504040204" pitchFamily="34" charset="0"/>
                <a:ea typeface="Verdana" panose="020B0604030504040204" pitchFamily="34" charset="0"/>
                <a:cs typeface="Rubik Medium" panose="00000600000000000000" pitchFamily="2" charset="-79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TEKST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BB67CEA1-8383-4FFB-9144-714525E19CFC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46846" y="2710863"/>
            <a:ext cx="1471061" cy="516753"/>
          </a:xfrm>
        </p:spPr>
        <p:txBody>
          <a:bodyPr>
            <a:normAutofit/>
          </a:bodyPr>
          <a:lstStyle>
            <a:lvl1pPr marL="0" indent="0" algn="ctr">
              <a:buNone/>
              <a:defRPr sz="1800" b="1" cap="all" baseline="0">
                <a:latin typeface="Verdana" panose="020B0604030504040204" pitchFamily="34" charset="0"/>
                <a:ea typeface="Verdana" panose="020B0604030504040204" pitchFamily="34" charset="0"/>
                <a:cs typeface="Rubik Medium" panose="00000600000000000000" pitchFamily="2" charset="-79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TEKST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711FFD5-C76D-4542-B954-EE176B400EBF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6352445" y="2710864"/>
            <a:ext cx="1471061" cy="516753"/>
          </a:xfrm>
        </p:spPr>
        <p:txBody>
          <a:bodyPr>
            <a:normAutofit/>
          </a:bodyPr>
          <a:lstStyle>
            <a:lvl1pPr marL="0" indent="0" algn="ctr">
              <a:buNone/>
              <a:defRPr sz="1800" b="1" cap="all" baseline="0">
                <a:latin typeface="Verdana" panose="020B0604030504040204" pitchFamily="34" charset="0"/>
                <a:ea typeface="Verdana" panose="020B0604030504040204" pitchFamily="34" charset="0"/>
                <a:cs typeface="Rubik Medium" panose="00000600000000000000" pitchFamily="2" charset="-79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44835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Foto's en Symbo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742102" y="0"/>
            <a:ext cx="2224373" cy="334912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072168" y="0"/>
            <a:ext cx="2241932" cy="6858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742102" y="3508872"/>
            <a:ext cx="2224373" cy="334912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5799040" y="2203374"/>
            <a:ext cx="919220" cy="12256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907408" y="2203374"/>
            <a:ext cx="919220" cy="1225627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8015775" y="2203374"/>
            <a:ext cx="919220" cy="12256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r>
              <a:rPr lang="en-US" err="1"/>
              <a:t>Afbeelding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76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9F1A17-9AD8-4668-9675-8FAEBFB2B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titel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1C914-E40E-4235-9FE4-B5741E00E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2073"/>
            <a:ext cx="7886700" cy="4814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Eerste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1"/>
            <a:r>
              <a:rPr lang="en-US" dirty="0" err="1"/>
              <a:t>Tweede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Derde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Vierde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Vijfde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D11EF-C0A8-4C85-8867-FE12C5643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A66B5F21-CDEE-4256-805D-C8341F316A61}" type="datetimeFigureOut">
              <a:rPr lang="en-GB" smtClean="0"/>
              <a:pPr/>
              <a:t>14/10/2025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0E57-3AC5-409B-B9BC-66F9DB082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6D9BF-2CE8-4FCD-BBDA-5D78F4E31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605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D66DFBF3-7C42-4A6A-AA83-A6F4A32D7E7E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1A4E066-581D-4F4A-887A-6D447CD9CBE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68" y="6334373"/>
            <a:ext cx="1452283" cy="409078"/>
          </a:xfrm>
          <a:prstGeom prst="rect">
            <a:avLst/>
          </a:prstGeom>
        </p:spPr>
      </p:pic>
      <p:pic>
        <p:nvPicPr>
          <p:cNvPr id="11" name="Picture 10" descr="A picture containing plant, bottle&#10;&#10;Description automatically generated">
            <a:extLst>
              <a:ext uri="{FF2B5EF4-FFF2-40B4-BE49-F238E27FC236}">
                <a16:creationId xmlns:a16="http://schemas.microsoft.com/office/drawing/2014/main" id="{D7B1DBE7-22DB-46F9-9154-940A6FCE6C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335" y="105335"/>
            <a:ext cx="842682" cy="63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3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700" b="1" kern="1200" cap="all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Rubik Medium" panose="00000600000000000000" pitchFamily="2" charset="-79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19.png"/><Relationship Id="rId18" Type="http://schemas.openxmlformats.org/officeDocument/2006/relationships/customXml" Target="../ink/ink10.xml"/><Relationship Id="rId3" Type="http://schemas.openxmlformats.org/officeDocument/2006/relationships/image" Target="../media/image14.png"/><Relationship Id="rId21" Type="http://schemas.openxmlformats.org/officeDocument/2006/relationships/image" Target="../media/image23.png"/><Relationship Id="rId7" Type="http://schemas.openxmlformats.org/officeDocument/2006/relationships/image" Target="../media/image16.png"/><Relationship Id="rId12" Type="http://schemas.openxmlformats.org/officeDocument/2006/relationships/customXml" Target="../ink/ink7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4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customXml" Target="../ink/ink6.xml"/><Relationship Id="rId19" Type="http://schemas.openxmlformats.org/officeDocument/2006/relationships/image" Target="../media/image22.png"/><Relationship Id="rId4" Type="http://schemas.openxmlformats.org/officeDocument/2006/relationships/customXml" Target="../ink/ink3.xml"/><Relationship Id="rId9" Type="http://schemas.openxmlformats.org/officeDocument/2006/relationships/image" Target="../media/image17.png"/><Relationship Id="rId14" Type="http://schemas.openxmlformats.org/officeDocument/2006/relationships/customXml" Target="../ink/ink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derned.nl/cms/voor-ondernemingen/tips-voor-inschrijven-en-aanmelde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derned.nl/cms/node/56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tenderned.nl/cms/nl/voor-ondernemingen/storing-tenderned-eherkenning-dit-kunnen-ondernemers-doe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2540B399-6050-47C3-A658-4F273D318EC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8" r="21943"/>
          <a:stretch/>
        </p:blipFill>
        <p:spPr>
          <a:xfrm>
            <a:off x="0" y="857250"/>
            <a:ext cx="5256609" cy="5143500"/>
          </a:xfr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9DB82FB-DD85-4B5E-98D3-1F108CCFE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28261" y="3344872"/>
            <a:ext cx="3219994" cy="2053141"/>
          </a:xfrm>
        </p:spPr>
        <p:txBody>
          <a:bodyPr>
            <a:normAutofit/>
          </a:bodyPr>
          <a:lstStyle/>
          <a:p>
            <a:pPr algn="ctr"/>
            <a:r>
              <a:rPr lang="nl-NL" b="0" i="0" dirty="0">
                <a:solidFill>
                  <a:srgbClr val="191614"/>
                </a:solidFill>
                <a:effectLst/>
                <a:latin typeface="The Sans"/>
              </a:rPr>
              <a:t>Maatwerkvoorziening WMO begeleiding en dagbesteding Duin en Bollenstreek</a:t>
            </a:r>
          </a:p>
          <a:p>
            <a:endParaRPr lang="nl-NL" dirty="0"/>
          </a:p>
          <a:p>
            <a:pPr algn="ctr"/>
            <a:r>
              <a:rPr lang="nl-NL" sz="1500" b="1" dirty="0"/>
              <a:t>Mirjam de Boer</a:t>
            </a:r>
          </a:p>
          <a:p>
            <a:pPr algn="ctr"/>
            <a:r>
              <a:rPr lang="nl-NL" sz="1200" dirty="0"/>
              <a:t>15 oktober 2025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2B2A8FF-02A0-46D2-9C45-E65DDFA56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1696397"/>
            <a:ext cx="4492487" cy="1648475"/>
          </a:xfrm>
        </p:spPr>
        <p:txBody>
          <a:bodyPr anchor="ctr">
            <a:noAutofit/>
          </a:bodyPr>
          <a:lstStyle/>
          <a:p>
            <a:pPr algn="ctr">
              <a:lnSpc>
                <a:spcPct val="85000"/>
              </a:lnSpc>
            </a:pPr>
            <a:br>
              <a:rPr lang="nl-NL" sz="2100" spc="38" dirty="0"/>
            </a:br>
            <a:r>
              <a:rPr lang="nl-NL" sz="2400" spc="38" dirty="0"/>
              <a:t>Informatiesessie over </a:t>
            </a:r>
            <a:br>
              <a:rPr lang="nl-NL" sz="2400" spc="38" dirty="0"/>
            </a:br>
            <a:r>
              <a:rPr lang="nl-NL" sz="2400" spc="38" dirty="0"/>
              <a:t>Inschrijven</a:t>
            </a:r>
            <a:br>
              <a:rPr lang="nl-NL" sz="2100" spc="38" dirty="0"/>
            </a:br>
            <a:br>
              <a:rPr lang="nl-NL" sz="2100" spc="38" dirty="0"/>
            </a:br>
            <a:endParaRPr lang="nl-NL" sz="2100" spc="38" dirty="0"/>
          </a:p>
        </p:txBody>
      </p:sp>
      <p:pic>
        <p:nvPicPr>
          <p:cNvPr id="7" name="Picture 10" descr="A picture containing plant, bottle&#10;&#10;Description automatically generated">
            <a:extLst>
              <a:ext uri="{FF2B5EF4-FFF2-40B4-BE49-F238E27FC236}">
                <a16:creationId xmlns:a16="http://schemas.microsoft.com/office/drawing/2014/main" id="{D95C9820-9A08-4B9F-8963-EDDDB8272DD7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857250"/>
            <a:ext cx="632012" cy="6320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AD57165-8CC9-41C7-838F-34F76FC17DBB}"/>
              </a:ext>
            </a:extLst>
          </p:cNvPr>
          <p:cNvSpPr txBox="1"/>
          <p:nvPr/>
        </p:nvSpPr>
        <p:spPr>
          <a:xfrm>
            <a:off x="5500535" y="1109624"/>
            <a:ext cx="413674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nl-NL" sz="1350" b="1" dirty="0">
                <a:solidFill>
                  <a:srgbClr val="FF0000"/>
                </a:solidFill>
                <a:latin typeface="Calibri" panose="020F0502020204030204"/>
              </a:rPr>
              <a:t>Let op: dit is geen aanbestedingsdocument</a:t>
            </a:r>
          </a:p>
        </p:txBody>
      </p:sp>
    </p:spTree>
    <p:extLst>
      <p:ext uri="{BB962C8B-B14F-4D97-AF65-F5344CB8AC3E}">
        <p14:creationId xmlns:p14="http://schemas.microsoft.com/office/powerpoint/2010/main" val="263020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E5F6A-5E5A-46B7-B6C7-AAB85C80D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5BBEC9A-FC8A-E336-EEA0-C47C3F914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853613"/>
          </a:xfrm>
        </p:spPr>
        <p:txBody>
          <a:bodyPr>
            <a:normAutofit/>
          </a:bodyPr>
          <a:lstStyle/>
          <a:p>
            <a:r>
              <a:rPr lang="nl-NL" sz="2400" dirty="0"/>
              <a:t>Eisen (2)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D5BF1A3-7D37-D978-234D-1CCC3BC7D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927"/>
            <a:ext cx="8948057" cy="566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50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383C6-C044-E2C1-79DE-1E9781306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8D06907-E25F-EBFC-9F06-90ACFAE1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853613"/>
          </a:xfrm>
        </p:spPr>
        <p:txBody>
          <a:bodyPr>
            <a:normAutofit/>
          </a:bodyPr>
          <a:lstStyle/>
          <a:p>
            <a:r>
              <a:rPr lang="nl-NL" sz="2400" dirty="0"/>
              <a:t>Eisen (3)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FCD8135-DF38-21AD-510B-B875581B3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-18256"/>
            <a:ext cx="6283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0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7298B-DC5B-8CBB-9B0B-865698231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A339E7F-FDCC-E8A4-E0E3-F6A05A8DF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853613"/>
          </a:xfrm>
        </p:spPr>
        <p:txBody>
          <a:bodyPr>
            <a:normAutofit/>
          </a:bodyPr>
          <a:lstStyle/>
          <a:p>
            <a:r>
              <a:rPr lang="nl-NL" sz="2400" dirty="0"/>
              <a:t>Eisen (3)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86DD76F-094E-9B10-F676-A2AD67830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15" y="270710"/>
            <a:ext cx="8290976" cy="572731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634E7A57-0B88-7A63-BA45-BB3DB20A334E}"/>
                  </a:ext>
                </a:extLst>
              </p14:cNvPr>
              <p14:cNvContentPartPr/>
              <p14:nvPr/>
            </p14:nvContentPartPr>
            <p14:xfrm>
              <a:off x="6390634" y="4212600"/>
              <a:ext cx="1937160" cy="2304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634E7A57-0B88-7A63-BA45-BB3DB20A33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6994" y="4104600"/>
                <a:ext cx="2044800" cy="23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70CC8B73-90E0-9648-53B9-2A85015FDB0A}"/>
                  </a:ext>
                </a:extLst>
              </p14:cNvPr>
              <p14:cNvContentPartPr/>
              <p14:nvPr/>
            </p14:nvContentPartPr>
            <p14:xfrm>
              <a:off x="4028314" y="2274720"/>
              <a:ext cx="3711960" cy="33120"/>
            </p14:xfrm>
          </p:contentPart>
        </mc:Choice>
        <mc:Fallback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70CC8B73-90E0-9648-53B9-2A85015FDB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74314" y="2166720"/>
                <a:ext cx="381960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74052FED-BB1B-98A4-7339-27296201A7F5}"/>
                  </a:ext>
                </a:extLst>
              </p14:cNvPr>
              <p14:cNvContentPartPr/>
              <p14:nvPr/>
            </p14:nvContentPartPr>
            <p14:xfrm>
              <a:off x="4016794" y="707640"/>
              <a:ext cx="1143000" cy="26136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74052FED-BB1B-98A4-7339-27296201A7F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794" y="599640"/>
                <a:ext cx="1250640" cy="47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95538DE7-5F87-F8F9-8778-27E215BD49AC}"/>
                  </a:ext>
                </a:extLst>
              </p14:cNvPr>
              <p14:cNvContentPartPr/>
              <p14:nvPr/>
            </p14:nvContentPartPr>
            <p14:xfrm>
              <a:off x="5159794" y="741840"/>
              <a:ext cx="202680" cy="11844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95538DE7-5F87-F8F9-8778-27E215BD49A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05794" y="633840"/>
                <a:ext cx="31032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E1F9A0C1-4484-EAC9-7EAF-0ACCECB920DE}"/>
                  </a:ext>
                </a:extLst>
              </p14:cNvPr>
              <p14:cNvContentPartPr/>
              <p14:nvPr/>
            </p14:nvContentPartPr>
            <p14:xfrm>
              <a:off x="4354114" y="731760"/>
              <a:ext cx="4234680" cy="7416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E1F9A0C1-4484-EAC9-7EAF-0ACCECB920D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00474" y="623760"/>
                <a:ext cx="4342320" cy="2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C3B413C7-4EE9-9166-6479-918DF9E70F31}"/>
                  </a:ext>
                </a:extLst>
              </p14:cNvPr>
              <p14:cNvContentPartPr/>
              <p14:nvPr/>
            </p14:nvContentPartPr>
            <p14:xfrm>
              <a:off x="5420074" y="696120"/>
              <a:ext cx="3245040" cy="3420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C3B413C7-4EE9-9166-6479-918DF9E70F3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366074" y="588480"/>
                <a:ext cx="3352680" cy="24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EF66371C-55F1-6833-FA16-2D86D95459B1}"/>
                  </a:ext>
                </a:extLst>
              </p14:cNvPr>
              <p14:cNvContentPartPr/>
              <p14:nvPr/>
            </p14:nvContentPartPr>
            <p14:xfrm>
              <a:off x="3984034" y="957120"/>
              <a:ext cx="2982960" cy="720"/>
            </p14:xfrm>
          </p:contentPart>
        </mc:Choice>
        <mc:Fallback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EF66371C-55F1-6833-FA16-2D86D95459B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930034" y="741840"/>
                <a:ext cx="30906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5" name="Inkt 14">
                <a:extLst>
                  <a:ext uri="{FF2B5EF4-FFF2-40B4-BE49-F238E27FC236}">
                    <a16:creationId xmlns:a16="http://schemas.microsoft.com/office/drawing/2014/main" id="{41E0EC9C-1876-0480-521B-18FAA7700F51}"/>
                  </a:ext>
                </a:extLst>
              </p14:cNvPr>
              <p14:cNvContentPartPr/>
              <p14:nvPr/>
            </p14:nvContentPartPr>
            <p14:xfrm>
              <a:off x="4986994" y="4876440"/>
              <a:ext cx="2720160" cy="87840"/>
            </p14:xfrm>
          </p:contentPart>
        </mc:Choice>
        <mc:Fallback>
          <p:pic>
            <p:nvPicPr>
              <p:cNvPr id="15" name="Inkt 14">
                <a:extLst>
                  <a:ext uri="{FF2B5EF4-FFF2-40B4-BE49-F238E27FC236}">
                    <a16:creationId xmlns:a16="http://schemas.microsoft.com/office/drawing/2014/main" id="{41E0EC9C-1876-0480-521B-18FAA7700F5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932994" y="4768800"/>
                <a:ext cx="282780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6" name="Inkt 15">
                <a:extLst>
                  <a:ext uri="{FF2B5EF4-FFF2-40B4-BE49-F238E27FC236}">
                    <a16:creationId xmlns:a16="http://schemas.microsoft.com/office/drawing/2014/main" id="{0C16D069-15BD-54D3-2806-BDA9BE5231AC}"/>
                  </a:ext>
                </a:extLst>
              </p14:cNvPr>
              <p14:cNvContentPartPr/>
              <p14:nvPr/>
            </p14:nvContentPartPr>
            <p14:xfrm>
              <a:off x="4561114" y="5386920"/>
              <a:ext cx="3879720" cy="68040"/>
            </p14:xfrm>
          </p:contentPart>
        </mc:Choice>
        <mc:Fallback>
          <p:pic>
            <p:nvPicPr>
              <p:cNvPr id="16" name="Inkt 15">
                <a:extLst>
                  <a:ext uri="{FF2B5EF4-FFF2-40B4-BE49-F238E27FC236}">
                    <a16:creationId xmlns:a16="http://schemas.microsoft.com/office/drawing/2014/main" id="{0C16D069-15BD-54D3-2806-BDA9BE5231A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507474" y="5279280"/>
                <a:ext cx="3987360" cy="283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7797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4EBF6-4F9E-FE8B-13B6-78EC689B9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7"/>
            <a:ext cx="7886700" cy="811084"/>
          </a:xfrm>
        </p:spPr>
        <p:txBody>
          <a:bodyPr>
            <a:normAutofit/>
          </a:bodyPr>
          <a:lstStyle/>
          <a:p>
            <a:r>
              <a:rPr lang="nl-NL" sz="2400" dirty="0"/>
              <a:t>Selectiecriteria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EA8A5481-0107-21E2-62CC-90FA4F431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485" y="863403"/>
            <a:ext cx="8723029" cy="513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04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AE8AB-2F63-D60C-4895-648EC7204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BD5DAA-B62C-7D70-D90D-565C0BCF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7"/>
            <a:ext cx="7886700" cy="811084"/>
          </a:xfrm>
        </p:spPr>
        <p:txBody>
          <a:bodyPr>
            <a:normAutofit/>
          </a:bodyPr>
          <a:lstStyle/>
          <a:p>
            <a:r>
              <a:rPr lang="nl-NL" sz="2400" dirty="0"/>
              <a:t>Selectiecriteria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7DD2DE08-8E9E-01CB-E5F2-F97D6D60E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2451" y="97971"/>
            <a:ext cx="5624160" cy="66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33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ECF52-076F-A69E-F59F-657C366A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F06BF8-1B29-0F5D-01BA-9D51181FF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7"/>
            <a:ext cx="7886700" cy="811084"/>
          </a:xfrm>
        </p:spPr>
        <p:txBody>
          <a:bodyPr>
            <a:normAutofit/>
          </a:bodyPr>
          <a:lstStyle/>
          <a:p>
            <a:r>
              <a:rPr lang="nl-NL" sz="2400" dirty="0"/>
              <a:t>Gunningscriteria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BC21789-90C4-E233-503A-FD6B843DB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461" y="664028"/>
            <a:ext cx="7656882" cy="558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58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932133-CC00-4081-9855-4491D9AE3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8447" y="2284227"/>
            <a:ext cx="7487107" cy="281940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Als u namens meerdere ondernemingen inschrijft dan moet u ook meerdere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Sans"/>
              </a:rPr>
              <a:t>UEA’s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 invullen. Dat kan via de UEA-module niet in één keer. Volg daarom deze stappen:</a:t>
            </a:r>
          </a:p>
          <a:p>
            <a:pPr marL="342900" indent="-342900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U vult, voor de eerste onderneming, de UEA-module in en slaat deze op.</a:t>
            </a:r>
          </a:p>
          <a:p>
            <a:pPr marL="342900" indent="-342900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Na het opslaan vindt u een pdf-bestand onder de taak </a:t>
            </a:r>
            <a:r>
              <a:rPr lang="nl-NL" b="0" i="1" dirty="0">
                <a:solidFill>
                  <a:srgbClr val="000000"/>
                </a:solidFill>
                <a:effectLst/>
                <a:latin typeface="Sans"/>
              </a:rPr>
              <a:t>Voeg overige documenten toe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. Download dit pdf-bestand, en bewaar het op uw computer.</a:t>
            </a:r>
          </a:p>
          <a:p>
            <a:pPr marL="342900" indent="-342900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Vervolgens vult u voor de tweede onderneming de UEA-module in, en slaat het op. De eerdere versie wordt hierdoor overschreven.</a:t>
            </a:r>
          </a:p>
          <a:p>
            <a:pPr marL="342900" indent="-342900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Voeg daarna het op uw computer opgeslagen pdf-document van de eerste onderneming toe via de taak </a:t>
            </a:r>
            <a:r>
              <a:rPr lang="nl-NL" b="0" i="1" dirty="0">
                <a:solidFill>
                  <a:srgbClr val="000000"/>
                </a:solidFill>
                <a:effectLst/>
                <a:latin typeface="Sans"/>
              </a:rPr>
              <a:t>Voeg overige documenten toe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Beide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Sans"/>
              </a:rPr>
              <a:t>UEA's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 staan nu onder de taak </a:t>
            </a:r>
            <a:r>
              <a:rPr lang="nl-NL" b="0" i="1" dirty="0">
                <a:solidFill>
                  <a:srgbClr val="000000"/>
                </a:solidFill>
                <a:effectLst/>
                <a:latin typeface="Sans"/>
              </a:rPr>
              <a:t>Voeg overige documenten toe.</a:t>
            </a:r>
            <a:endParaRPr lang="nl-NL" b="0" i="0" dirty="0">
              <a:solidFill>
                <a:srgbClr val="000000"/>
              </a:solidFill>
              <a:effectLst/>
              <a:latin typeface="Sans"/>
            </a:endParaRPr>
          </a:p>
          <a:p>
            <a:pPr marL="342900" indent="-342900">
              <a:buFont typeface="+mj-lt"/>
              <a:buAutoNum type="arabicPeriod"/>
            </a:pP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Herhaal bovenstaande stappen bij meer dan twee ondernemingen.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0EA8535-7F2D-4F1E-8732-30A7627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55" y="1158949"/>
            <a:ext cx="8235563" cy="805105"/>
          </a:xfrm>
        </p:spPr>
        <p:txBody>
          <a:bodyPr/>
          <a:lstStyle/>
          <a:p>
            <a:r>
              <a:rPr lang="nl-NL" sz="2400" dirty="0"/>
              <a:t>UEA: invullen namens meerdere ondernemingen (als combinatie)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15B061-103B-43A1-AEC4-D6F10037C7C7}"/>
              </a:ext>
            </a:extLst>
          </p:cNvPr>
          <p:cNvSpPr txBox="1"/>
          <p:nvPr/>
        </p:nvSpPr>
        <p:spPr>
          <a:xfrm>
            <a:off x="828446" y="3984499"/>
            <a:ext cx="759253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endParaRPr lang="nl-NL" sz="1500" dirty="0">
              <a:solidFill>
                <a:srgbClr val="13322B"/>
              </a:solidFill>
              <a:latin typeface="Sans"/>
            </a:endParaRPr>
          </a:p>
          <a:p>
            <a:pPr defTabSz="685800">
              <a:defRPr/>
            </a:pPr>
            <a:endParaRPr lang="nl-NL" sz="1500" dirty="0">
              <a:solidFill>
                <a:srgbClr val="13322B"/>
              </a:solidFill>
              <a:latin typeface="Sans"/>
            </a:endParaRPr>
          </a:p>
          <a:p>
            <a:pPr defTabSz="685800">
              <a:defRPr/>
            </a:pPr>
            <a:endParaRPr lang="nl-NL" sz="1500" dirty="0">
              <a:solidFill>
                <a:srgbClr val="13322B"/>
              </a:solidFill>
              <a:latin typeface="Sans"/>
            </a:endParaRPr>
          </a:p>
          <a:p>
            <a:pPr defTabSz="685800">
              <a:defRPr/>
            </a:pPr>
            <a:endParaRPr lang="nl-NL" sz="1500" dirty="0">
              <a:solidFill>
                <a:srgbClr val="13322B"/>
              </a:solidFill>
              <a:latin typeface="Sans"/>
            </a:endParaRPr>
          </a:p>
          <a:p>
            <a:pPr defTabSz="685800">
              <a:defRPr/>
            </a:pPr>
            <a:endParaRPr lang="nl-NL" sz="1500" dirty="0">
              <a:solidFill>
                <a:srgbClr val="13322B"/>
              </a:solidFill>
              <a:latin typeface="Sans"/>
            </a:endParaRPr>
          </a:p>
          <a:p>
            <a:pPr defTabSz="685800">
              <a:defRPr/>
            </a:pPr>
            <a:r>
              <a:rPr lang="nl-NL" sz="1500" dirty="0">
                <a:solidFill>
                  <a:srgbClr val="13322B"/>
                </a:solidFill>
                <a:latin typeface="Sans"/>
              </a:rPr>
              <a:t>UEA= </a:t>
            </a:r>
            <a:r>
              <a:rPr lang="nl-NL" sz="1500" b="1" u="sng" dirty="0">
                <a:solidFill>
                  <a:srgbClr val="13322B"/>
                </a:solidFill>
                <a:latin typeface="Sans"/>
              </a:rPr>
              <a:t>ingevuld door elk lid van samenwerking</a:t>
            </a:r>
            <a:r>
              <a:rPr lang="nl-NL" sz="1500" dirty="0">
                <a:solidFill>
                  <a:srgbClr val="13322B"/>
                </a:solidFill>
                <a:latin typeface="Sans"/>
              </a:rPr>
              <a:t>, getekend door tekenbevoegd persoon (iemand die ook bij </a:t>
            </a:r>
            <a:r>
              <a:rPr lang="nl-NL" sz="1500" dirty="0" err="1">
                <a:solidFill>
                  <a:srgbClr val="13322B"/>
                </a:solidFill>
                <a:latin typeface="Sans"/>
              </a:rPr>
              <a:t>kvk</a:t>
            </a:r>
            <a:r>
              <a:rPr lang="nl-NL" sz="1500" dirty="0">
                <a:solidFill>
                  <a:srgbClr val="13322B"/>
                </a:solidFill>
                <a:latin typeface="Sans"/>
              </a:rPr>
              <a:t> staat geregistreerd als bestuurder of gemachtigde).</a:t>
            </a:r>
          </a:p>
          <a:p>
            <a:pPr defTabSz="685800">
              <a:defRPr/>
            </a:pPr>
            <a:endParaRPr lang="nl-NL" sz="1500" dirty="0">
              <a:solidFill>
                <a:srgbClr val="13322B"/>
              </a:solidFill>
              <a:latin typeface="Sans"/>
            </a:endParaRPr>
          </a:p>
          <a:p>
            <a:pPr defTabSz="685800">
              <a:defRPr/>
            </a:pPr>
            <a:r>
              <a:rPr lang="nl-NL" sz="1500" dirty="0">
                <a:solidFill>
                  <a:srgbClr val="13322B"/>
                </a:solidFill>
                <a:latin typeface="Sans"/>
              </a:rPr>
              <a:t>Gemeente moet kunnen zien </a:t>
            </a:r>
            <a:r>
              <a:rPr lang="nl-NL" sz="1500" b="1" u="sng" dirty="0">
                <a:solidFill>
                  <a:srgbClr val="13322B"/>
                </a:solidFill>
                <a:latin typeface="Sans"/>
              </a:rPr>
              <a:t>uit welke partijen de combinatie </a:t>
            </a:r>
            <a:r>
              <a:rPr lang="nl-NL" sz="1500" dirty="0">
                <a:solidFill>
                  <a:srgbClr val="13322B"/>
                </a:solidFill>
                <a:latin typeface="Sans"/>
              </a:rPr>
              <a:t>bestaat.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91C8A28-C22F-8627-FB8C-DFE2ED94E4BC}"/>
              </a:ext>
            </a:extLst>
          </p:cNvPr>
          <p:cNvSpPr/>
          <p:nvPr/>
        </p:nvSpPr>
        <p:spPr>
          <a:xfrm>
            <a:off x="723016" y="5103628"/>
            <a:ext cx="7592538" cy="1158949"/>
          </a:xfrm>
          <a:prstGeom prst="rect">
            <a:avLst/>
          </a:prstGeom>
          <a:noFill/>
          <a:ln w="38100">
            <a:solidFill>
              <a:srgbClr val="4A77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717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612D3BF5-E7CD-4308-BB91-D51FA7B6526E}"/>
              </a:ext>
            </a:extLst>
          </p:cNvPr>
          <p:cNvSpPr txBox="1"/>
          <p:nvPr/>
        </p:nvSpPr>
        <p:spPr>
          <a:xfrm>
            <a:off x="576470" y="1343934"/>
            <a:ext cx="7991061" cy="462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07000"/>
              </a:lnSpc>
              <a:spcAft>
                <a:spcPts val="600"/>
              </a:spcAft>
            </a:pPr>
            <a:r>
              <a:rPr lang="nl-NL" i="1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Alle samenwerkingen anders dan een Combinatie, zijn voor de Gemeenten een hoofd-</a:t>
            </a:r>
            <a:r>
              <a:rPr lang="nl-NL" i="1" dirty="0" err="1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onderaannemingsconstructie</a:t>
            </a:r>
            <a:r>
              <a:rPr lang="nl-NL" i="1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b="1" i="1" dirty="0">
              <a:solidFill>
                <a:srgbClr val="13322B"/>
              </a:solidFill>
              <a:latin typeface="Sans"/>
              <a:cs typeface="Times New Roman" panose="02020603050405020304" pitchFamily="18" charset="0"/>
            </a:endParaRPr>
          </a:p>
          <a:p>
            <a:pPr defTabSz="685800">
              <a:lnSpc>
                <a:spcPct val="107000"/>
              </a:lnSpc>
              <a:spcAft>
                <a:spcPts val="600"/>
              </a:spcAft>
            </a:pPr>
            <a:endParaRPr lang="nl-NL" b="1" dirty="0">
              <a:solidFill>
                <a:srgbClr val="13322B"/>
              </a:solidFill>
              <a:latin typeface="Sans"/>
              <a:cs typeface="Times New Roman" panose="02020603050405020304" pitchFamily="18" charset="0"/>
            </a:endParaRPr>
          </a:p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nl-NL" b="1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Met een hoofd-</a:t>
            </a:r>
            <a:r>
              <a:rPr lang="nl-NL" b="1" dirty="0" err="1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onderaannemerschapconstructie</a:t>
            </a:r>
            <a:r>
              <a:rPr lang="nl-NL" b="1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 </a:t>
            </a:r>
            <a:r>
              <a:rPr lang="nl-NL" b="1" u="sng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met </a:t>
            </a:r>
            <a:r>
              <a:rPr lang="nl-NL" b="1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een beroep op derden. </a:t>
            </a:r>
          </a:p>
          <a:p>
            <a:pPr marL="257175" indent="-257175" defTabSz="6858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U dient deze Onderaannemers te noemen in </a:t>
            </a:r>
            <a:r>
              <a:rPr lang="nl-NL" b="1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deel IIC </a:t>
            </a:r>
            <a:r>
              <a:rPr lang="nl-NL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van het UEA</a:t>
            </a:r>
          </a:p>
          <a:p>
            <a:pPr marL="257175" indent="-257175" defTabSz="6858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Onderaannemers zijn verplicht zelf een UEA in te vullen (dus als u als hoofdaannemer een beroep op hen doet om te voldoen aan de Geschiktheidseisen).</a:t>
            </a:r>
          </a:p>
          <a:p>
            <a:pPr defTabSz="685800">
              <a:lnSpc>
                <a:spcPct val="107000"/>
              </a:lnSpc>
              <a:spcAft>
                <a:spcPts val="600"/>
              </a:spcAft>
            </a:pPr>
            <a:endParaRPr lang="nl-NL" dirty="0">
              <a:solidFill>
                <a:srgbClr val="13322B"/>
              </a:solidFill>
              <a:latin typeface="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defTabSz="6858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nl-NL" b="1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Met een hoofd-</a:t>
            </a:r>
            <a:r>
              <a:rPr lang="nl-NL" b="1" dirty="0" err="1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onderaannemerschapconstructie</a:t>
            </a:r>
            <a:r>
              <a:rPr lang="nl-NL" b="1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 </a:t>
            </a:r>
            <a:r>
              <a:rPr lang="nl-NL" b="1" u="sng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zonder</a:t>
            </a:r>
            <a:r>
              <a:rPr lang="nl-NL" b="1" dirty="0">
                <a:solidFill>
                  <a:srgbClr val="7CA367"/>
                </a:solidFill>
                <a:latin typeface="Sans"/>
                <a:cs typeface="Times New Roman" panose="02020603050405020304" pitchFamily="18" charset="0"/>
              </a:rPr>
              <a:t> een beroep op derden</a:t>
            </a:r>
          </a:p>
          <a:p>
            <a:pPr marL="257175" indent="-257175" defTabSz="6858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U dient deze Onderaannemers te noemen in deel IID van het UEA</a:t>
            </a:r>
            <a:r>
              <a:rPr lang="nl-NL" b="1" dirty="0">
                <a:solidFill>
                  <a:srgbClr val="13322B"/>
                </a:solidFill>
                <a:latin typeface="Sans"/>
                <a:cs typeface="Times New Roman" panose="02020603050405020304" pitchFamily="18" charset="0"/>
              </a:rPr>
              <a:t> </a:t>
            </a:r>
          </a:p>
          <a:p>
            <a:pPr marL="257175" indent="-257175" defTabSz="6858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13322B"/>
                </a:solidFill>
                <a:latin typeface="Sans"/>
                <a:ea typeface="Calibri" panose="020F0502020204030204" pitchFamily="34" charset="0"/>
                <a:cs typeface="Times New Roman" panose="02020603050405020304" pitchFamily="18" charset="0"/>
              </a:rPr>
              <a:t>Onderaannemers hoeven zelf geen UEA in te vullen</a:t>
            </a:r>
            <a:endParaRPr lang="nl-NL" b="1" dirty="0">
              <a:solidFill>
                <a:srgbClr val="13322B"/>
              </a:solidFill>
              <a:latin typeface="Sans"/>
              <a:cs typeface="Times New Roman" panose="02020603050405020304" pitchFamily="18" charset="0"/>
            </a:endParaRPr>
          </a:p>
          <a:p>
            <a:pPr defTabSz="685800">
              <a:lnSpc>
                <a:spcPct val="107000"/>
              </a:lnSpc>
              <a:spcAft>
                <a:spcPts val="600"/>
              </a:spcAft>
            </a:pPr>
            <a:endParaRPr lang="nl-NL" b="1" i="1" dirty="0">
              <a:solidFill>
                <a:srgbClr val="13322B"/>
              </a:solidFill>
              <a:latin typeface="San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45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C37DB05-75EE-9FA2-06FD-067AE0C5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087" y="87086"/>
            <a:ext cx="6019800" cy="67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0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71C154F-A4D2-5673-A9F7-42BDEA39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832349"/>
          </a:xfrm>
        </p:spPr>
        <p:txBody>
          <a:bodyPr>
            <a:normAutofit/>
          </a:bodyPr>
          <a:lstStyle/>
          <a:p>
            <a:r>
              <a:rPr lang="nl-NL" sz="2400" dirty="0"/>
              <a:t>Planning (Termijnen)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8D49EAD-A5C8-5BC2-5661-5A46F77D6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39"/>
            <a:ext cx="9144000" cy="55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2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F374B8D-27B6-4D23-9B36-1D2774226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7954" y="914400"/>
            <a:ext cx="8059480" cy="5135525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l-NL" sz="2400" kern="1200" dirty="0">
                <a:effectLst/>
              </a:rPr>
              <a:t>TenderNed voor ondernemingen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l-NL" sz="2400" kern="1200" dirty="0">
                <a:effectLst/>
              </a:rPr>
              <a:t>Tips voor inschrijven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l-NL" sz="2400" kern="1200" dirty="0">
                <a:effectLst/>
              </a:rPr>
              <a:t>Dashboard TenderNed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nl-NL" sz="2400" kern="1200" dirty="0">
                <a:effectLst/>
              </a:rPr>
              <a:t>Percelen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nl-NL" sz="2400" kern="1200" dirty="0">
                <a:effectLst/>
              </a:rPr>
              <a:t>Eisen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nl-NL" sz="2400" kern="1200" dirty="0">
                <a:effectLst/>
              </a:rPr>
              <a:t>Gunningscriteria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nl-NL" sz="2400" kern="1200" dirty="0">
                <a:effectLst/>
              </a:rPr>
              <a:t>UEA invullen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l-NL" sz="2400" kern="0" dirty="0">
                <a:effectLst/>
                <a:cs typeface="Times New Roman" panose="02020603050405020304" pitchFamily="18" charset="0"/>
              </a:rPr>
              <a:t>Planning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l-NL" sz="2400" kern="1200" dirty="0">
                <a:effectLst/>
              </a:rPr>
              <a:t>De meest gemaakte fouten (om van te leren)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l-NL" sz="2400" kern="1200" dirty="0">
                <a:effectLst/>
              </a:rPr>
              <a:t>Vragen?</a:t>
            </a:r>
            <a:endParaRPr lang="nl-NL" sz="2400" kern="100" dirty="0">
              <a:effectLst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57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7A7DB9A-BA66-418A-A401-563F1F8C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559390"/>
          </a:xfrm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cs typeface="+mj-cs"/>
              </a:rPr>
              <a:t>5 </a:t>
            </a:r>
            <a:r>
              <a:rPr lang="en-US" sz="2400" dirty="0" err="1">
                <a:cs typeface="+mj-cs"/>
              </a:rPr>
              <a:t>meest</a:t>
            </a:r>
            <a:r>
              <a:rPr lang="en-US" sz="2400" dirty="0">
                <a:cs typeface="+mj-cs"/>
              </a:rPr>
              <a:t> </a:t>
            </a:r>
            <a:r>
              <a:rPr lang="en-US" sz="2400" dirty="0" err="1">
                <a:cs typeface="+mj-cs"/>
              </a:rPr>
              <a:t>gemaakte</a:t>
            </a:r>
            <a:r>
              <a:rPr lang="en-US" sz="2400" dirty="0">
                <a:cs typeface="+mj-cs"/>
              </a:rPr>
              <a:t> </a:t>
            </a:r>
            <a:r>
              <a:rPr lang="en-US" sz="2400" dirty="0" err="1">
                <a:cs typeface="+mj-cs"/>
              </a:rPr>
              <a:t>fouten</a:t>
            </a:r>
            <a:r>
              <a:rPr lang="en-US" sz="2400" dirty="0">
                <a:cs typeface="+mj-cs"/>
              </a:rPr>
              <a:t>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41A419-1F9E-B5B5-17E6-CCD36C304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559391"/>
            <a:ext cx="4496439" cy="5617573"/>
          </a:xfrm>
        </p:spPr>
        <p:txBody>
          <a:bodyPr>
            <a:normAutofit/>
          </a:bodyPr>
          <a:lstStyle/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1. Er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wordt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gewacht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tot het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laatste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moment met het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versturen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van de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offerte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CA367"/>
              </a:solidFill>
              <a:effectLst/>
              <a:uLnTx/>
              <a:uFillTx/>
            </a:endParaRPr>
          </a:p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Neem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geen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onnodig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risico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door pas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vlak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voor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de deadline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uw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aanmelding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inschrijving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versturen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 Als u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offerte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heeft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verstuurd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kunt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u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deze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nog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tot de deadline van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kluissluiting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intrekken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wijzigen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en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opnieuw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insturen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2. De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aanmelding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of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inschrijving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is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niet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goed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gecontroleerd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CA367"/>
              </a:solidFill>
              <a:effectLst/>
              <a:uLnTx/>
              <a:uFillTx/>
            </a:endParaRPr>
          </a:p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Regelmatig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hoort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TenderNed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bij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Servicedesk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van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ondernemers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ze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onverwacht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worden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uitgesloten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van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deelname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een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aanbesteding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 Dat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komt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dan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vaak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doordat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hun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aanmelding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inschrijving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niet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compleet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is,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bijvoorbeeld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omdat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er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een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document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ontbreekt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 Check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daarom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altijd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goed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of u alle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gevraagde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informatie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en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documenten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heeft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aangeleverd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 Is de UEA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terug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vinden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onder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documenten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?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Zijn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alle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eisen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en criteria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beantwoord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?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Ontbreekt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er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toch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iets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? Dan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kunt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u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dit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nog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corrigeren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totdat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de deadline is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verstreken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</a:t>
            </a:r>
          </a:p>
          <a:p>
            <a:pPr marL="0" marR="0" lvl="0" indent="-171450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3322B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83B451E-4E3F-24AA-FC7A-B7BD28713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5089" y="559391"/>
            <a:ext cx="3886200" cy="5811426"/>
          </a:xfrm>
        </p:spPr>
        <p:txBody>
          <a:bodyPr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3. De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offerte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is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niet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7CA367"/>
                </a:solidFill>
                <a:effectLst/>
                <a:uLnTx/>
                <a:uFillTx/>
              </a:rPr>
              <a:t>verstuurd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7CA367"/>
              </a:solidFill>
              <a:effectLst/>
              <a:uLnTx/>
              <a:uFillTx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Het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lijkt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een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open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deur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: maar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vergeet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niet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om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uw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aanmelding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of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inschrijving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daadwerkelijk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versturen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Dit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is de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laatste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taak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in het dashboard van de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aanbesteding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. U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heeft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zich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pas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aangemeld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of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ingeschreven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als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:</a:t>
            </a:r>
          </a:p>
          <a:p>
            <a:pPr marL="214313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de </a:t>
            </a:r>
            <a:r>
              <a:rPr kumimoji="0" lang="en-US" sz="1100" b="1" i="0" u="sng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voortgangsbalk</a:t>
            </a:r>
            <a:r>
              <a:rPr kumimoji="0" lang="en-US" sz="1100" b="1" i="0" u="sng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bovenin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uw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scherm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volledig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is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gevuld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3322B"/>
              </a:solidFill>
              <a:effectLst/>
              <a:uLnTx/>
              <a:uFillTx/>
            </a:endParaRPr>
          </a:p>
          <a:p>
            <a:pPr marL="214313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u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een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bewijs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van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aanmelding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inschrijving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heeft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ontvangen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in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uw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3322B"/>
                </a:solidFill>
                <a:effectLst/>
                <a:uLnTx/>
                <a:uFillTx/>
              </a:rPr>
              <a:t>berichtenbox</a:t>
            </a:r>
            <a:endParaRPr kumimoji="0" lang="nl-NL" sz="1900" b="0" i="0" u="none" strike="noStrike" kern="1200" cap="none" spc="0" normalizeH="0" baseline="0" noProof="0" dirty="0">
              <a:ln>
                <a:noFill/>
              </a:ln>
              <a:solidFill>
                <a:srgbClr val="13322B"/>
              </a:solidFill>
              <a:effectLst/>
              <a:uLnTx/>
              <a:uFillTx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3E1B023-30DD-4288-8051-49D75F953234}"/>
              </a:ext>
            </a:extLst>
          </p:cNvPr>
          <p:cNvSpPr txBox="1"/>
          <p:nvPr/>
        </p:nvSpPr>
        <p:spPr>
          <a:xfrm>
            <a:off x="473202" y="2852928"/>
            <a:ext cx="3680003" cy="272537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</a:pPr>
            <a:endParaRPr lang="en-US" sz="1200" dirty="0">
              <a:solidFill>
                <a:srgbClr val="13322B"/>
              </a:solidFill>
              <a:latin typeface="Sans"/>
            </a:endParaRPr>
          </a:p>
        </p:txBody>
      </p:sp>
      <p:pic>
        <p:nvPicPr>
          <p:cNvPr id="5122" name="Afbeelding 16">
            <a:extLst>
              <a:ext uri="{FF2B5EF4-FFF2-40B4-BE49-F238E27FC236}">
                <a16:creationId xmlns:a16="http://schemas.microsoft.com/office/drawing/2014/main" id="{5E2F34AF-F22F-4879-8712-E128C047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8044" y="4309345"/>
            <a:ext cx="6713677" cy="253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72CE7BC7-FB8A-3638-718E-21B5575B580E}"/>
              </a:ext>
            </a:extLst>
          </p:cNvPr>
          <p:cNvSpPr/>
          <p:nvPr/>
        </p:nvSpPr>
        <p:spPr>
          <a:xfrm>
            <a:off x="1839433" y="4309344"/>
            <a:ext cx="1286539" cy="581633"/>
          </a:xfrm>
          <a:prstGeom prst="ellipse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10D87C9-43AE-C4A2-5ECF-DEC36F78E397}"/>
              </a:ext>
            </a:extLst>
          </p:cNvPr>
          <p:cNvSpPr/>
          <p:nvPr/>
        </p:nvSpPr>
        <p:spPr>
          <a:xfrm>
            <a:off x="6624084" y="5730949"/>
            <a:ext cx="1499190" cy="829339"/>
          </a:xfrm>
          <a:prstGeom prst="ellipse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81590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7A7DB9A-BA66-418A-A401-563F1F8C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9" y="382772"/>
            <a:ext cx="3786892" cy="8825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kern="1200" dirty="0">
                <a:solidFill>
                  <a:schemeClr val="tx1"/>
                </a:solidFill>
                <a:cs typeface="+mj-cs"/>
              </a:rPr>
              <a:t>5 </a:t>
            </a:r>
            <a:r>
              <a:rPr lang="en-US" sz="2400" kern="1200" dirty="0" err="1">
                <a:solidFill>
                  <a:schemeClr val="tx1"/>
                </a:solidFill>
                <a:cs typeface="+mj-cs"/>
              </a:rPr>
              <a:t>meest</a:t>
            </a:r>
            <a:r>
              <a:rPr lang="en-US" sz="2400" kern="1200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cs typeface="+mj-cs"/>
              </a:rPr>
              <a:t>gemaakte</a:t>
            </a:r>
            <a:r>
              <a:rPr lang="en-US" sz="2400" kern="1200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cs typeface="+mj-cs"/>
              </a:rPr>
              <a:t>fouten</a:t>
            </a:r>
            <a:r>
              <a:rPr lang="en-US" sz="2400" kern="1200" dirty="0">
                <a:solidFill>
                  <a:schemeClr val="tx1"/>
                </a:solidFill>
                <a:cs typeface="+mj-cs"/>
              </a:rPr>
              <a:t> (2)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3E1B023-30DD-4288-8051-49D75F953234}"/>
              </a:ext>
            </a:extLst>
          </p:cNvPr>
          <p:cNvSpPr txBox="1"/>
          <p:nvPr/>
        </p:nvSpPr>
        <p:spPr>
          <a:xfrm>
            <a:off x="340244" y="1265274"/>
            <a:ext cx="4104168" cy="55182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Een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gewijzigd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eHerkenningsmiddel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is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gekoppeld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aan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een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nieuw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gebruikersaccount</a:t>
            </a:r>
            <a:endParaRPr lang="en-US" sz="1200" b="1" dirty="0">
              <a:solidFill>
                <a:srgbClr val="4A772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57175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Als er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iets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wijzigt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aan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eHerkenningsmiddel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moet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u het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opnieuw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koppelen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aan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TenderNed.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Daarna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kunt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u er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weer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mee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inloggen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57175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Het is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hierbij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belangrijk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dat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u het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opnieuw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koppelt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aan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bestaande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gebruikersaccount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in TenderNed. U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behoudt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autorisatierol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blijft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toegang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houden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tot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eerder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ontvangen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berichten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57175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Kiest u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ervoor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om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nieuw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gebruikersaccount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aan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te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maken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krijgt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mogelijk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lagere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autorisatie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rol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ziet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eerder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ontvangen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berichten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niet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meer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defTabSz="914400">
              <a:lnSpc>
                <a:spcPct val="90000"/>
              </a:lnSpc>
            </a:pP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 Er is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geen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tweede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lokaal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beheerder</a:t>
            </a:r>
            <a:r>
              <a:rPr lang="en-US" sz="1200" b="1" dirty="0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solidFill>
                  <a:srgbClr val="4A772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aanwezig</a:t>
            </a:r>
            <a:endParaRPr lang="en-US" sz="1200" b="1" dirty="0">
              <a:solidFill>
                <a:srgbClr val="4A772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57175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Is er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binnen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uw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onderneming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maar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één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gebruiker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met de </a:t>
            </a:r>
            <a:r>
              <a:rPr lang="en-US" sz="1200" b="1" dirty="0" err="1">
                <a:latin typeface="Verdana" panose="020B0604030504040204" pitchFamily="34" charset="0"/>
                <a:ea typeface="Verdana" panose="020B0604030504040204" pitchFamily="34" charset="0"/>
              </a:rPr>
              <a:t>autorisatierol</a:t>
            </a: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van </a:t>
            </a:r>
            <a:r>
              <a:rPr lang="en-US" sz="1200" b="1" dirty="0" err="1">
                <a:latin typeface="Verdana" panose="020B0604030504040204" pitchFamily="34" charset="0"/>
                <a:ea typeface="Verdana" panose="020B0604030504040204" pitchFamily="34" charset="0"/>
              </a:rPr>
              <a:t>lokaal</a:t>
            </a: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latin typeface="Verdana" panose="020B0604030504040204" pitchFamily="34" charset="0"/>
                <a:ea typeface="Verdana" panose="020B0604030504040204" pitchFamily="34" charset="0"/>
              </a:rPr>
              <a:t>beheerder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? Dan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kunnen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bepaalde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handelingen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niet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uitgevoerd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worden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bij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afwezigheid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van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deze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lokaal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beheerder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Bijvoorbeeld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tijdens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vakantie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of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ziekte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57175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Zo is het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niet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mogelijk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autorisatierollen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van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andere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gebruikers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te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wijzigen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, en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kunnen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organisatiegegevens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niet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aangepast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worden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Daarom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adviseren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wij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om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aan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>
                <a:latin typeface="Verdana" panose="020B0604030504040204" pitchFamily="34" charset="0"/>
                <a:ea typeface="Verdana" panose="020B0604030504040204" pitchFamily="34" charset="0"/>
              </a:rPr>
              <a:t>minimaal</a:t>
            </a: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twee </a:t>
            </a:r>
            <a:r>
              <a:rPr lang="en-US" sz="1200" b="1" dirty="0" err="1">
                <a:latin typeface="Verdana" panose="020B0604030504040204" pitchFamily="34" charset="0"/>
                <a:ea typeface="Verdana" panose="020B0604030504040204" pitchFamily="34" charset="0"/>
              </a:rPr>
              <a:t>gebruikers</a:t>
            </a: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rol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van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lokaal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beheerder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te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geven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 Zorg er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ook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voor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dat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bij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uitdiensttreding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rol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wordt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overgedragen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42863" indent="-228600" defTabSz="91440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8" name="Afbeelding 7" descr="Afbeelding met tekst, schermopname, Lettertype, document&#10;&#10;Automatisch gegenereerde beschrijving">
            <a:extLst>
              <a:ext uri="{FF2B5EF4-FFF2-40B4-BE49-F238E27FC236}">
                <a16:creationId xmlns:a16="http://schemas.microsoft.com/office/drawing/2014/main" id="{BD78B68E-868B-488F-A054-03337C82C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590" y="839971"/>
            <a:ext cx="4104167" cy="5285947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051478" y="0"/>
            <a:ext cx="92522" cy="6858000"/>
            <a:chOff x="12068638" y="0"/>
            <a:chExt cx="123362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677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B4087-49A2-5FFD-B14B-05789963F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1209563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ADE7AB-681F-907B-F5AC-BDA21401B4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3F6A1DD-1D97-AD2F-BC71-9BDA8458BD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B289E70-A002-8A76-404D-C65B0A3BF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590"/>
            <a:ext cx="9144000" cy="696495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73177CEF-E8D1-8DFE-AAE4-32EDDC85A94C}"/>
              </a:ext>
            </a:extLst>
          </p:cNvPr>
          <p:cNvSpPr/>
          <p:nvPr/>
        </p:nvSpPr>
        <p:spPr>
          <a:xfrm>
            <a:off x="2190307" y="1297172"/>
            <a:ext cx="1286540" cy="510363"/>
          </a:xfrm>
          <a:prstGeom prst="ellips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5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089DCFC-02AE-45AF-8867-46288820F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01" y="1030374"/>
            <a:ext cx="7543398" cy="5143500"/>
          </a:xfrm>
          <a:prstGeom prst="rect">
            <a:avLst/>
          </a:prstGeom>
        </p:spPr>
      </p:pic>
      <p:sp>
        <p:nvSpPr>
          <p:cNvPr id="8" name="Pijl: rechts 7">
            <a:extLst>
              <a:ext uri="{FF2B5EF4-FFF2-40B4-BE49-F238E27FC236}">
                <a16:creationId xmlns:a16="http://schemas.microsoft.com/office/drawing/2014/main" id="{8B537701-30EC-4D36-96A6-10E819D4E082}"/>
              </a:ext>
            </a:extLst>
          </p:cNvPr>
          <p:cNvSpPr/>
          <p:nvPr/>
        </p:nvSpPr>
        <p:spPr>
          <a:xfrm>
            <a:off x="53989" y="3193677"/>
            <a:ext cx="746312" cy="2353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B87A1D35-264E-4F3A-A845-B990217941A8}"/>
              </a:ext>
            </a:extLst>
          </p:cNvPr>
          <p:cNvSpPr/>
          <p:nvPr/>
        </p:nvSpPr>
        <p:spPr>
          <a:xfrm>
            <a:off x="53989" y="4093797"/>
            <a:ext cx="746312" cy="2353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id="{7F3A7D4D-5873-4C24-BAC6-D7B91C5B3876}"/>
              </a:ext>
            </a:extLst>
          </p:cNvPr>
          <p:cNvSpPr/>
          <p:nvPr/>
        </p:nvSpPr>
        <p:spPr>
          <a:xfrm>
            <a:off x="53989" y="4855231"/>
            <a:ext cx="746312" cy="2353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207FBAA3-267C-4219-B10F-9EFBFDDA7501}"/>
              </a:ext>
            </a:extLst>
          </p:cNvPr>
          <p:cNvSpPr/>
          <p:nvPr/>
        </p:nvSpPr>
        <p:spPr>
          <a:xfrm>
            <a:off x="53989" y="5294778"/>
            <a:ext cx="746312" cy="2353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135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119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932133-CC00-4081-9855-4491D9AE3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954" y="2105321"/>
            <a:ext cx="7762587" cy="3200326"/>
          </a:xfrm>
        </p:spPr>
        <p:txBody>
          <a:bodyPr>
            <a:noAutofit/>
          </a:bodyPr>
          <a:lstStyle/>
          <a:p>
            <a:r>
              <a:rPr lang="nl-NL" dirty="0">
                <a:solidFill>
                  <a:srgbClr val="000000"/>
                </a:solidFill>
                <a:latin typeface="Sans"/>
              </a:rPr>
              <a:t>Zie de link naar voor volledig stappenplan </a:t>
            </a:r>
            <a:r>
              <a:rPr lang="nl-NL" b="1" i="1" u="sng" dirty="0">
                <a:solidFill>
                  <a:schemeClr val="accent2"/>
                </a:solidFill>
                <a:latin typeface="Sans"/>
              </a:rPr>
              <a:t>tip</a:t>
            </a:r>
            <a:r>
              <a:rPr lang="nl-NL" b="1" i="1" u="sng" dirty="0">
                <a:solidFill>
                  <a:schemeClr val="accent2"/>
                </a:solidFill>
                <a:latin typeface="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 voor inschrijven en aanmelden op TenderNed</a:t>
            </a:r>
            <a:endParaRPr lang="nl-NL" b="1" i="1" u="sng" dirty="0">
              <a:solidFill>
                <a:schemeClr val="accent2"/>
              </a:solidFill>
              <a:latin typeface="Sans"/>
            </a:endParaRPr>
          </a:p>
          <a:p>
            <a:endParaRPr lang="nl-NL" b="1" i="1" u="sng" dirty="0">
              <a:solidFill>
                <a:schemeClr val="accent2"/>
              </a:solidFill>
              <a:latin typeface="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i="0" dirty="0">
                <a:solidFill>
                  <a:srgbClr val="000000"/>
                </a:solidFill>
                <a:effectLst/>
                <a:latin typeface="Sans"/>
              </a:rPr>
              <a:t>Begin op tijd met uw </a:t>
            </a:r>
            <a:r>
              <a:rPr lang="nl-NL" b="1" dirty="0">
                <a:solidFill>
                  <a:srgbClr val="000000"/>
                </a:solidFill>
                <a:latin typeface="Sans"/>
              </a:rPr>
              <a:t>inschrijving</a:t>
            </a:r>
            <a:r>
              <a:rPr lang="nl-NL" b="1" i="0" dirty="0">
                <a:solidFill>
                  <a:srgbClr val="000000"/>
                </a:solidFill>
                <a:effectLst/>
                <a:latin typeface="Sans"/>
              </a:rPr>
              <a:t>: 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Zorg voor voldoende tijd voor alle eisen en criteria.</a:t>
            </a:r>
            <a:endParaRPr lang="nl-NL" b="1" i="0" dirty="0">
              <a:solidFill>
                <a:srgbClr val="000000"/>
              </a:solidFill>
              <a:effectLst/>
              <a:latin typeface="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rgbClr val="000000"/>
                </a:solidFill>
                <a:latin typeface="Sans"/>
              </a:rPr>
              <a:t>Controleer uw </a:t>
            </a:r>
            <a:r>
              <a:rPr lang="nl-NL" dirty="0">
                <a:solidFill>
                  <a:srgbClr val="000000"/>
                </a:solidFill>
                <a:latin typeface="Sans"/>
              </a:rPr>
              <a:t>tekenbevoegdheid</a:t>
            </a:r>
            <a:r>
              <a:rPr lang="nl-NL" b="1" dirty="0">
                <a:solidFill>
                  <a:srgbClr val="000000"/>
                </a:solidFill>
                <a:latin typeface="Sans"/>
              </a:rPr>
              <a:t> bij inschrijven: 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De ondertekening moet overeenkomen met gegevens in het uittreksel van KVK en/of </a:t>
            </a:r>
            <a:r>
              <a:rPr lang="nl-NL" dirty="0">
                <a:solidFill>
                  <a:srgbClr val="000000"/>
                </a:solidFill>
                <a:latin typeface="Sans"/>
              </a:rPr>
              <a:t>v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olmacht.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0000"/>
                </a:solidFill>
                <a:latin typeface="Sans"/>
              </a:rPr>
              <a:t>Klopt de tekeningsbevoegdheid van personen nog wel?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0000"/>
                </a:solidFill>
                <a:latin typeface="Sans"/>
              </a:rPr>
              <a:t>Wie zijn gevolmachtigd, waarvoor en tot welk bedrag?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0000"/>
                </a:solidFill>
                <a:latin typeface="Sans"/>
              </a:rPr>
              <a:t>Mogen personen zelfstandig tekenen of moet dit samen met iemand anders?</a:t>
            </a:r>
            <a:endParaRPr lang="nl-NL" sz="1800" b="1" dirty="0">
              <a:solidFill>
                <a:srgbClr val="000000"/>
              </a:solidFill>
              <a:latin typeface="Sans"/>
            </a:endParaRPr>
          </a:p>
          <a:p>
            <a:pPr marL="342900" indent="-342900">
              <a:buAutoNum type="arabicPeriod"/>
            </a:pPr>
            <a:endParaRPr lang="nl-NL" b="1" i="0" dirty="0">
              <a:solidFill>
                <a:srgbClr val="000000"/>
              </a:solidFill>
              <a:effectLst/>
              <a:latin typeface="Sans"/>
            </a:endParaRPr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0EA8535-7F2D-4F1E-8732-30A7627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109" y="1299484"/>
            <a:ext cx="5870204" cy="620313"/>
          </a:xfrm>
        </p:spPr>
        <p:txBody>
          <a:bodyPr/>
          <a:lstStyle/>
          <a:p>
            <a:pPr algn="ctr"/>
            <a:r>
              <a:rPr lang="nl-NL" sz="2400" dirty="0"/>
              <a:t>Tips voor inschrijven</a:t>
            </a:r>
          </a:p>
        </p:txBody>
      </p:sp>
    </p:spTree>
    <p:extLst>
      <p:ext uri="{BB962C8B-B14F-4D97-AF65-F5344CB8AC3E}">
        <p14:creationId xmlns:p14="http://schemas.microsoft.com/office/powerpoint/2010/main" val="386503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932133-CC00-4081-9855-4491D9AE3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881" y="2212665"/>
            <a:ext cx="7762587" cy="2974766"/>
          </a:xfrm>
        </p:spPr>
        <p:txBody>
          <a:bodyPr>
            <a:normAutofit lnSpcReduction="10000"/>
          </a:bodyPr>
          <a:lstStyle/>
          <a:p>
            <a:endParaRPr lang="nl-NL" b="1" i="1" u="sng" dirty="0">
              <a:solidFill>
                <a:schemeClr val="accent2"/>
              </a:solidFill>
              <a:latin typeface="Sans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rgbClr val="000000"/>
                </a:solidFill>
                <a:latin typeface="Sans"/>
              </a:rPr>
              <a:t>Neem de tijd voor het </a:t>
            </a:r>
            <a:r>
              <a:rPr lang="nl-NL" b="1" i="0" dirty="0">
                <a:solidFill>
                  <a:srgbClr val="000000"/>
                </a:solidFill>
                <a:effectLst/>
                <a:latin typeface="Sans"/>
              </a:rPr>
              <a:t>UEA: 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Het </a:t>
            </a:r>
            <a:r>
              <a:rPr lang="nl-NL" b="1" i="1" u="sng" dirty="0">
                <a:solidFill>
                  <a:schemeClr val="accent2"/>
                </a:solidFill>
                <a:latin typeface="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Uniform Europees Aanbestedingsdocument (UEA) invullen 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binnen TenderNed kan uitdagend zijn.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b="1" i="0" dirty="0">
                <a:solidFill>
                  <a:srgbClr val="000000"/>
                </a:solidFill>
                <a:effectLst/>
                <a:latin typeface="Sans"/>
              </a:rPr>
              <a:t>Alles (</a:t>
            </a:r>
            <a:r>
              <a:rPr lang="nl-NL" b="1" dirty="0">
                <a:solidFill>
                  <a:srgbClr val="000000"/>
                </a:solidFill>
                <a:latin typeface="Sans"/>
              </a:rPr>
              <a:t>eisen, criteria, bewijsstukken) </a:t>
            </a:r>
            <a:r>
              <a:rPr lang="nl-NL" i="0" dirty="0">
                <a:solidFill>
                  <a:srgbClr val="000000"/>
                </a:solidFill>
                <a:effectLst/>
                <a:latin typeface="Sans"/>
              </a:rPr>
              <a:t>ingevuld? Verstuur </a:t>
            </a:r>
            <a:r>
              <a:rPr lang="nl-NL" b="0" i="0" dirty="0">
                <a:solidFill>
                  <a:srgbClr val="000000"/>
                </a:solidFill>
                <a:effectLst/>
                <a:latin typeface="Sans"/>
              </a:rPr>
              <a:t>dan uw inschrijving.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b="1" i="0" dirty="0">
                <a:solidFill>
                  <a:srgbClr val="000000"/>
                </a:solidFill>
                <a:effectLst/>
                <a:latin typeface="Sans"/>
              </a:rPr>
              <a:t>Wacht niet tot het laatste moment. </a:t>
            </a:r>
            <a:r>
              <a:rPr lang="nl-NL" b="0" dirty="0">
                <a:effectLst/>
                <a:latin typeface="Sans"/>
              </a:rPr>
              <a:t>Pas nadat u heeft ingeschreven, en na het verstrijken van de sluitingstermijn, kan de aanbestedende dienst de kluis openen en uw stukken zien.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b="1" dirty="0">
                <a:latin typeface="Sans"/>
              </a:rPr>
              <a:t>S</a:t>
            </a:r>
            <a:r>
              <a:rPr lang="nl-NL" b="1" dirty="0">
                <a:effectLst/>
                <a:latin typeface="Sans"/>
              </a:rPr>
              <a:t>toring? Onderneem actie! </a:t>
            </a:r>
            <a:r>
              <a:rPr lang="nl-NL" dirty="0">
                <a:effectLst/>
                <a:latin typeface="Sans"/>
              </a:rPr>
              <a:t>Zie link: </a:t>
            </a:r>
            <a:r>
              <a:rPr lang="nl-NL" b="1" i="1" u="sng" dirty="0">
                <a:solidFill>
                  <a:schemeClr val="accent2"/>
                </a:solidFill>
                <a:latin typeface="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Storing: dit kunnen ondernemers doen |TenderNed</a:t>
            </a:r>
            <a:endParaRPr lang="nl-NL" b="1" i="1" u="sng" dirty="0">
              <a:solidFill>
                <a:schemeClr val="accent2"/>
              </a:solidFill>
              <a:latin typeface="Sans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nl-NL" b="1" dirty="0">
                <a:effectLst/>
                <a:latin typeface="Sans"/>
              </a:rPr>
              <a:t>Vragen? </a:t>
            </a:r>
            <a:r>
              <a:rPr lang="nl-NL" dirty="0">
                <a:effectLst/>
                <a:latin typeface="Sans"/>
              </a:rPr>
              <a:t>TenderNed kan desgewenst meekijken bij het aanmelden</a:t>
            </a:r>
            <a:endParaRPr lang="nl-NL" i="0" dirty="0">
              <a:solidFill>
                <a:srgbClr val="000000"/>
              </a:solidFill>
              <a:effectLst/>
              <a:latin typeface="Sans"/>
            </a:endParaRPr>
          </a:p>
          <a:p>
            <a:pPr algn="l"/>
            <a:endParaRPr lang="nl-NL" b="0" i="0" dirty="0">
              <a:solidFill>
                <a:srgbClr val="000000"/>
              </a:solidFill>
              <a:effectLst/>
              <a:latin typeface="Sans"/>
            </a:endParaRPr>
          </a:p>
          <a:p>
            <a:pPr marL="342900" indent="-342900">
              <a:buAutoNum type="arabicPeriod"/>
            </a:pPr>
            <a:endParaRPr lang="nl-NL" b="1" i="0" dirty="0">
              <a:solidFill>
                <a:srgbClr val="000000"/>
              </a:solidFill>
              <a:effectLst/>
              <a:latin typeface="Sans"/>
            </a:endParaRPr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0EA8535-7F2D-4F1E-8732-30A76277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145" y="1288852"/>
            <a:ext cx="7036351" cy="620313"/>
          </a:xfrm>
        </p:spPr>
        <p:txBody>
          <a:bodyPr/>
          <a:lstStyle/>
          <a:p>
            <a:pPr algn="ctr"/>
            <a:r>
              <a:rPr lang="nl-NL" sz="2400" dirty="0"/>
              <a:t>Tips voor inschrijven (2)</a:t>
            </a:r>
          </a:p>
        </p:txBody>
      </p:sp>
    </p:spTree>
    <p:extLst>
      <p:ext uri="{BB962C8B-B14F-4D97-AF65-F5344CB8AC3E}">
        <p14:creationId xmlns:p14="http://schemas.microsoft.com/office/powerpoint/2010/main" val="2045137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14239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4" y="857250"/>
            <a:ext cx="6803135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40713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50" name="Afbeelding 11">
            <a:extLst>
              <a:ext uri="{FF2B5EF4-FFF2-40B4-BE49-F238E27FC236}">
                <a16:creationId xmlns:a16="http://schemas.microsoft.com/office/drawing/2014/main" id="{18A596F9-466D-4C86-8957-FB98FC218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363" y="893906"/>
            <a:ext cx="8272130" cy="507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77E5A6A5-8B0D-4BAC-A39B-73AB66D2801A}"/>
                  </a:ext>
                </a:extLst>
              </p14:cNvPr>
              <p14:cNvContentPartPr/>
              <p14:nvPr/>
            </p14:nvContentPartPr>
            <p14:xfrm>
              <a:off x="1945354" y="4869240"/>
              <a:ext cx="2482200" cy="64980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77E5A6A5-8B0D-4BAC-A39B-73AB66D280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39234" y="4863120"/>
                <a:ext cx="2494440" cy="66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D81D1CAE-C2B9-32E6-FB7B-D48B0F9767C1}"/>
                  </a:ext>
                </a:extLst>
              </p14:cNvPr>
              <p14:cNvContentPartPr/>
              <p14:nvPr/>
            </p14:nvContentPartPr>
            <p14:xfrm>
              <a:off x="881194" y="1382280"/>
              <a:ext cx="6985080" cy="43812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D81D1CAE-C2B9-32E6-FB7B-D48B0F9767C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5074" y="1376160"/>
                <a:ext cx="6997320" cy="45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599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EC42DE5-1A5F-F3CD-9D2D-C384F0F8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853613"/>
          </a:xfrm>
        </p:spPr>
        <p:txBody>
          <a:bodyPr>
            <a:normAutofit/>
          </a:bodyPr>
          <a:lstStyle/>
          <a:p>
            <a:r>
              <a:rPr lang="nl-NL" sz="2400" dirty="0"/>
              <a:t>percelen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604A116-F731-0B68-AD67-D4327E499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4244"/>
            <a:ext cx="9144000" cy="418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16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A937F-B08E-1040-BBAF-4A5C9811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C3D9582-D680-E14E-6108-BB9F9B0A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"/>
            <a:ext cx="7886700" cy="853613"/>
          </a:xfrm>
        </p:spPr>
        <p:txBody>
          <a:bodyPr>
            <a:normAutofit/>
          </a:bodyPr>
          <a:lstStyle/>
          <a:p>
            <a:r>
              <a:rPr lang="nl-NL" sz="2400" dirty="0"/>
              <a:t>Eisen (1)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C960595-F01A-142C-FE3F-A7C0A37C7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289"/>
            <a:ext cx="9144000" cy="550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91171"/>
      </p:ext>
    </p:extLst>
  </p:cSld>
  <p:clrMapOvr>
    <a:masterClrMapping/>
  </p:clrMapOvr>
</p:sld>
</file>

<file path=ppt/theme/theme1.xml><?xml version="1.0" encoding="utf-8"?>
<a:theme xmlns:a="http://schemas.openxmlformats.org/drawingml/2006/main" name="RIJK Master Thema">
  <a:themeElements>
    <a:clrScheme name="RIJK Huisstijl">
      <a:dk1>
        <a:srgbClr val="13322B"/>
      </a:dk1>
      <a:lt1>
        <a:sysClr val="window" lastClr="FFFFFF"/>
      </a:lt1>
      <a:dk2>
        <a:srgbClr val="13322B"/>
      </a:dk2>
      <a:lt2>
        <a:srgbClr val="E7E6E6"/>
      </a:lt2>
      <a:accent1>
        <a:srgbClr val="13322B"/>
      </a:accent1>
      <a:accent2>
        <a:srgbClr val="4A7729"/>
      </a:accent2>
      <a:accent3>
        <a:srgbClr val="C8E379"/>
      </a:accent3>
      <a:accent4>
        <a:srgbClr val="E7F3C5"/>
      </a:accent4>
      <a:accent5>
        <a:srgbClr val="80225F"/>
      </a:accent5>
      <a:accent6>
        <a:srgbClr val="D86EB2"/>
      </a:accent6>
      <a:hlink>
        <a:srgbClr val="0563C1"/>
      </a:hlink>
      <a:folHlink>
        <a:srgbClr val="80225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900</TotalTime>
  <Words>973</Words>
  <Application>Microsoft Office PowerPoint</Application>
  <PresentationFormat>Diavoorstelling (4:3)</PresentationFormat>
  <Paragraphs>102</Paragraphs>
  <Slides>22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30" baseType="lpstr">
      <vt:lpstr>Arial</vt:lpstr>
      <vt:lpstr>Calibri</vt:lpstr>
      <vt:lpstr>Sans</vt:lpstr>
      <vt:lpstr>The Sans</vt:lpstr>
      <vt:lpstr>Times New Roman</vt:lpstr>
      <vt:lpstr>Verdana</vt:lpstr>
      <vt:lpstr>Wingdings</vt:lpstr>
      <vt:lpstr>RIJK Master Thema</vt:lpstr>
      <vt:lpstr> Informatiesessie over  Inschrijven  </vt:lpstr>
      <vt:lpstr>PowerPoint-presentatie</vt:lpstr>
      <vt:lpstr>PowerPoint-presentatie</vt:lpstr>
      <vt:lpstr>PowerPoint-presentatie</vt:lpstr>
      <vt:lpstr>Tips voor inschrijven</vt:lpstr>
      <vt:lpstr>Tips voor inschrijven (2)</vt:lpstr>
      <vt:lpstr>PowerPoint-presentatie</vt:lpstr>
      <vt:lpstr>percelen</vt:lpstr>
      <vt:lpstr>Eisen (1)</vt:lpstr>
      <vt:lpstr>Eisen (2)</vt:lpstr>
      <vt:lpstr>Eisen (3)</vt:lpstr>
      <vt:lpstr>Eisen (3)</vt:lpstr>
      <vt:lpstr>Selectiecriteria</vt:lpstr>
      <vt:lpstr>Selectiecriteria</vt:lpstr>
      <vt:lpstr>Gunningscriteria</vt:lpstr>
      <vt:lpstr>UEA: invullen namens meerdere ondernemingen (als combinatie)</vt:lpstr>
      <vt:lpstr>PowerPoint-presentatie</vt:lpstr>
      <vt:lpstr>PowerPoint-presentatie</vt:lpstr>
      <vt:lpstr>Planning (Termijnen)</vt:lpstr>
      <vt:lpstr>5 meest gemaakte fouten (1)</vt:lpstr>
      <vt:lpstr>5 meest gemaakte fouten (2)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Dimitry van den Berg</dc:creator>
  <cp:lastModifiedBy>Mirjam de Boer</cp:lastModifiedBy>
  <cp:revision>47</cp:revision>
  <dcterms:created xsi:type="dcterms:W3CDTF">2019-08-21T07:11:08Z</dcterms:created>
  <dcterms:modified xsi:type="dcterms:W3CDTF">2025-10-14T08:49:53Z</dcterms:modified>
</cp:coreProperties>
</file>