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147470029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&amp;A Samenwerking" id="{50063A3D-4098-4E25-B193-5B806DDD7BA3}">
          <p14:sldIdLst>
            <p14:sldId id="21474700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9E78A42-D2E2-E91C-BF0C-4F8D3B9C8A1E}" name="Jarrald Paal I Trans4mation Management Consulting" initials="JP" userId="S::jpaal@trans4mation.nl::5e48c0ca-2a62-4716-90aa-7c3c70643c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DA57"/>
    <a:srgbClr val="D11F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80974D-3C35-4EE1-8694-E662EFBF9F7D}" v="7" dt="2026-07-06T11:12:32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4609" autoAdjust="0"/>
  </p:normalViewPr>
  <p:slideViewPr>
    <p:cSldViewPr snapToGrid="0">
      <p:cViewPr varScale="1">
        <p:scale>
          <a:sx n="80" d="100"/>
          <a:sy n="80" d="100"/>
        </p:scale>
        <p:origin x="96" y="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18439-4E21-43FE-BF50-C616D366C0E1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1A212-BAE1-4EF7-A321-AD1A128D328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886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A5B36-7A97-C849-1682-785814FEE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F42C410-A5F6-C478-930C-1077B48FD6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94A73EA-F750-DDD3-9CB4-A9114F8155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2EA2886-EECD-E76E-0D97-D9CD018B1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A212-BAE1-4EF7-A321-AD1A128D3286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754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5248B1-0BDE-F12C-C4AA-F97CAF4879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AFDFA96-1CB3-64EE-EEC8-35FFCF9F6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F79C445-E528-0C90-5309-B9DB6056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BBB6D17-B53D-9E18-3C59-D1FD75633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AB3090A-0D81-DEA6-9005-5771BC72D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3992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BA7DF-1D15-72F2-BD5D-AE46FE87E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E04D9CF-368D-CDC3-ACCC-620CC8ED0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571A3C1-FD4E-C5E2-D584-A479E538A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E53DD7-11F7-7B40-2E74-2C6D297E3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372365D-B700-0C91-A516-C76D5FA2D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9562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BBE7040-BDE5-C265-FDD1-2C51F2D544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0F3EB50-07FD-CA8F-7C11-74E105D46F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F87805-7C47-23FD-7F76-DD8E34FC9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C7FA67B-59C8-A09F-DF7F-464FC1450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C39F44-C92A-0B2A-DCC2-06CBC4315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182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E21A93-BC3B-7714-76D7-E8FAD381C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D4FAD3-8FC2-3D89-78BB-0C10B30DD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1E68A8-CB14-C2CB-A2A0-0E90F2D1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F63129-FF1A-C78A-62A0-42326765D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A23EFD1-66E4-E5D3-CA40-903C9765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348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6890C-D5F9-BEB7-27DC-4E3CC6F60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989D5F-565F-4CA1-FE6B-3AB2E432A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0EFF00-7C23-8732-16D4-849F249F0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BB24B0-AD49-2D4B-A8C9-728CB7536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7D47BDB-15BE-14A0-E67B-6A6D5D408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016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1038F7-0C4E-EB23-AB0B-BF2B758A7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844B1A-9B3B-D469-43DA-1E9D52BAC7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0F4C436-9276-7489-1AEC-11348FF3A4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8D515F4-2A31-3C5E-4A9F-D293E4C37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3758411-6B05-C37B-7A7C-C0E0144A4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3A32A7-55F7-A1AF-7872-0A0C0A18F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1201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08DE85-5C41-BD13-B365-3CF94B3E0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31212DC-07D3-37FC-FD01-0C8CEDF7C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2AD45BE-6734-8906-8CDE-8BE10720F3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9C23896-D5DD-D6BF-9C75-2E33A9C06D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55B4B64-C75A-97A1-894D-F6308B7E78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79BE801-B231-B62E-9278-CBF52DC3F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DB3A2AB-EA34-47D0-15EC-8A7EBFC9F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C7A49ED2-EED3-FBB5-9E1E-69847D10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951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B4005-C7E5-ECBB-66AB-450A0E77E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54D14B7-32B5-D5A4-9AF7-DA4782F41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F648F8D-E92B-74CE-1E07-0DE7CDD9D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0C390A4-325D-5774-B609-9A0CDE0C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5815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DF4B0D6-6C97-2D03-AA89-B4A3EE0FE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088A585-FDB4-A4AD-DE1F-0B2724D3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C33EDA7-FD14-9130-29F1-3F5F4FD6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8041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54AD59-4868-D62F-1898-DF9F26A5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618605-EA2A-CCC5-612E-3B40689AA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C9C56D6-39DD-3008-743B-FF8B87C25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987661-D48E-697D-57F7-171D9F51D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666ACC-175F-7ABE-A8B6-39B2D591F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C4B566E-2457-7416-B99A-AFD42A8E7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771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9340E-E68B-8D75-7E5D-BF1C8C36C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3AAB935-5D1A-72BC-4477-DB47C97D9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7225630-9D57-D772-B462-748E437A0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77D3492-B17C-542C-E2DA-969CCF758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751BD8-17C4-97D6-7E5D-2B6ACD793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3A3BB01-C5F2-8AA2-244F-AAEECBE50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43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6D72859-4247-54C8-FF47-533368306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E08D540-7F5A-A9B8-6436-F96FD7F58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8D5D868-A165-3751-0480-1F3938C9E5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1185E-F8B3-432A-8F2B-FA0994CB28A6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42E1646-4FE9-8B7A-D513-37F53A6F5A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18F584C-E93C-BE9B-C321-F04D1057D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81D94-A7A9-443B-A61A-0E7C9FCFF52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743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5A2D8-32D8-7910-8C32-7F61B71C0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B9C75DCD-4B86-8272-B575-34FBB493F421}"/>
              </a:ext>
            </a:extLst>
          </p:cNvPr>
          <p:cNvSpPr/>
          <p:nvPr/>
        </p:nvSpPr>
        <p:spPr>
          <a:xfrm>
            <a:off x="2659002" y="5718278"/>
            <a:ext cx="1584911" cy="476138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Stadhuis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Vlissingen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DB16620-0E77-1D4A-330D-7CFCEC4675B8}"/>
              </a:ext>
            </a:extLst>
          </p:cNvPr>
          <p:cNvSpPr txBox="1"/>
          <p:nvPr/>
        </p:nvSpPr>
        <p:spPr>
          <a:xfrm>
            <a:off x="10841556" y="636527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SaaS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CF70D2C-B9F4-4B3F-8F44-E7404F80A412}"/>
              </a:ext>
            </a:extLst>
          </p:cNvPr>
          <p:cNvSpPr/>
          <p:nvPr/>
        </p:nvSpPr>
        <p:spPr>
          <a:xfrm>
            <a:off x="10368911" y="6391796"/>
            <a:ext cx="323215" cy="2903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0877ECC6-1C4E-117E-90B7-C9E66D39D5E1}"/>
              </a:ext>
            </a:extLst>
          </p:cNvPr>
          <p:cNvSpPr/>
          <p:nvPr/>
        </p:nvSpPr>
        <p:spPr>
          <a:xfrm>
            <a:off x="119889" y="6401966"/>
            <a:ext cx="323215" cy="26996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5DA9BA32-9FB2-22AA-30EF-9CB8680D4A59}"/>
              </a:ext>
            </a:extLst>
          </p:cNvPr>
          <p:cNvSpPr/>
          <p:nvPr/>
        </p:nvSpPr>
        <p:spPr>
          <a:xfrm>
            <a:off x="10228479" y="1076004"/>
            <a:ext cx="1843632" cy="5120227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1400" dirty="0"/>
              <a:t>   Escalatie en Governace door I&amp;A samenwerking</a:t>
            </a:r>
          </a:p>
          <a:p>
            <a:pPr algn="ctr"/>
            <a:r>
              <a:rPr lang="nl-NL" sz="1400" dirty="0"/>
              <a:t> leveranciers management, contractmanagement,</a:t>
            </a:r>
          </a:p>
          <a:p>
            <a:pPr algn="ctr"/>
            <a:r>
              <a:rPr lang="nl-NL" sz="1400" dirty="0"/>
              <a:t>security  communicatie, servicedesk.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54B30DEA-EB2E-3BBD-5934-8FB52B13625E}"/>
              </a:ext>
            </a:extLst>
          </p:cNvPr>
          <p:cNvSpPr/>
          <p:nvPr/>
        </p:nvSpPr>
        <p:spPr>
          <a:xfrm>
            <a:off x="1043454" y="1544172"/>
            <a:ext cx="9130595" cy="34575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Functioneel applicatiebeheer door organisatie Vlissingen, Middelburg en Orionis Walcheren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CEBEF599-4B69-E7B4-C910-0F4D9C01578B}"/>
              </a:ext>
            </a:extLst>
          </p:cNvPr>
          <p:cNvSpPr/>
          <p:nvPr/>
        </p:nvSpPr>
        <p:spPr>
          <a:xfrm>
            <a:off x="119889" y="1076006"/>
            <a:ext cx="10036456" cy="42446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Moderne Werkplek, liquit,  workspace incl. applicaties 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513F80DA-2B5B-9FCA-5ABE-98B532398550}"/>
              </a:ext>
            </a:extLst>
          </p:cNvPr>
          <p:cNvSpPr txBox="1"/>
          <p:nvPr/>
        </p:nvSpPr>
        <p:spPr>
          <a:xfrm>
            <a:off x="987449" y="4916812"/>
            <a:ext cx="24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95000"/>
                  </a:schemeClr>
                </a:solidFill>
              </a:rPr>
              <a:t>4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056D8058-E4D7-E426-751B-95CFD9410372}"/>
              </a:ext>
            </a:extLst>
          </p:cNvPr>
          <p:cNvSpPr txBox="1"/>
          <p:nvPr/>
        </p:nvSpPr>
        <p:spPr>
          <a:xfrm>
            <a:off x="979946" y="5297299"/>
            <a:ext cx="24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26918B6D-C2AC-AB32-7AD3-C4BCCD8643E3}"/>
              </a:ext>
            </a:extLst>
          </p:cNvPr>
          <p:cNvSpPr txBox="1"/>
          <p:nvPr/>
        </p:nvSpPr>
        <p:spPr>
          <a:xfrm>
            <a:off x="979946" y="4058134"/>
            <a:ext cx="24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595F0FF9-8EF9-9EDF-4C4D-5EE6B8606DC2}"/>
              </a:ext>
            </a:extLst>
          </p:cNvPr>
          <p:cNvSpPr txBox="1"/>
          <p:nvPr/>
        </p:nvSpPr>
        <p:spPr>
          <a:xfrm>
            <a:off x="983057" y="4520101"/>
            <a:ext cx="24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95000"/>
                  </a:schemeClr>
                </a:solidFill>
              </a:rPr>
              <a:t>5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2D2D3168-D1E5-5DA6-2BEB-B74B2E3A2A37}"/>
              </a:ext>
            </a:extLst>
          </p:cNvPr>
          <p:cNvSpPr txBox="1"/>
          <p:nvPr/>
        </p:nvSpPr>
        <p:spPr>
          <a:xfrm>
            <a:off x="8325695" y="4166901"/>
            <a:ext cx="24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95000"/>
                  </a:schemeClr>
                </a:solidFill>
              </a:rPr>
              <a:t>1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FC30CE26-17AC-DE13-0D3B-D543B3C8D41A}"/>
              </a:ext>
            </a:extLst>
          </p:cNvPr>
          <p:cNvSpPr/>
          <p:nvPr/>
        </p:nvSpPr>
        <p:spPr>
          <a:xfrm>
            <a:off x="4289212" y="5719379"/>
            <a:ext cx="1561116" cy="4841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Orionis Walcheren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Vlissingen</a:t>
            </a:r>
          </a:p>
        </p:txBody>
      </p:sp>
      <p:sp>
        <p:nvSpPr>
          <p:cNvPr id="38" name="Rechthoek 37">
            <a:extLst>
              <a:ext uri="{FF2B5EF4-FFF2-40B4-BE49-F238E27FC236}">
                <a16:creationId xmlns:a16="http://schemas.microsoft.com/office/drawing/2014/main" id="{A85B3C3C-5C85-1A30-1FA9-979D72DB9A40}"/>
              </a:ext>
            </a:extLst>
          </p:cNvPr>
          <p:cNvSpPr/>
          <p:nvPr/>
        </p:nvSpPr>
        <p:spPr>
          <a:xfrm>
            <a:off x="1050569" y="5336609"/>
            <a:ext cx="7511563" cy="3139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tx1"/>
                </a:solidFill>
              </a:rPr>
              <a:t>Decentrale ICT netwerk infrastructuur (Edge en distributie switches en Wi-Fi)</a:t>
            </a:r>
          </a:p>
        </p:txBody>
      </p:sp>
      <p:sp>
        <p:nvSpPr>
          <p:cNvPr id="53" name="Rechthoek 52">
            <a:extLst>
              <a:ext uri="{FF2B5EF4-FFF2-40B4-BE49-F238E27FC236}">
                <a16:creationId xmlns:a16="http://schemas.microsoft.com/office/drawing/2014/main" id="{B1326C0E-4887-BCEC-F73E-B66D9AC4CFBD}"/>
              </a:ext>
            </a:extLst>
          </p:cNvPr>
          <p:cNvSpPr/>
          <p:nvPr/>
        </p:nvSpPr>
        <p:spPr>
          <a:xfrm>
            <a:off x="1025894" y="2327849"/>
            <a:ext cx="1292050" cy="1152869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57" name="Rechthoek 56">
            <a:extLst>
              <a:ext uri="{FF2B5EF4-FFF2-40B4-BE49-F238E27FC236}">
                <a16:creationId xmlns:a16="http://schemas.microsoft.com/office/drawing/2014/main" id="{5DB629C0-713F-CBAA-AD96-CBD8A27E3F99}"/>
              </a:ext>
            </a:extLst>
          </p:cNvPr>
          <p:cNvSpPr/>
          <p:nvPr/>
        </p:nvSpPr>
        <p:spPr>
          <a:xfrm>
            <a:off x="5885865" y="5725636"/>
            <a:ext cx="2732177" cy="4841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Decentrale locaties, sporthal, brandweer, gemeentewerf etc.</a:t>
            </a:r>
          </a:p>
        </p:txBody>
      </p:sp>
      <p:sp>
        <p:nvSpPr>
          <p:cNvPr id="62" name="Rechthoek 61">
            <a:extLst>
              <a:ext uri="{FF2B5EF4-FFF2-40B4-BE49-F238E27FC236}">
                <a16:creationId xmlns:a16="http://schemas.microsoft.com/office/drawing/2014/main" id="{2CB6D701-9611-ED91-FBF7-2242E7A5DBAE}"/>
              </a:ext>
            </a:extLst>
          </p:cNvPr>
          <p:cNvSpPr/>
          <p:nvPr/>
        </p:nvSpPr>
        <p:spPr>
          <a:xfrm>
            <a:off x="8661617" y="2323626"/>
            <a:ext cx="1512431" cy="17477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>
              <a:solidFill>
                <a:schemeClr val="tx1"/>
              </a:solidFill>
            </a:endParaRP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SaaS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Zaaksysteem.nl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Enable-U 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iBabs, iBurgerzaken,  Hello-ID etc. </a:t>
            </a:r>
          </a:p>
          <a:p>
            <a:pPr algn="ctr"/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7732E601-5847-5B31-BAE4-8247FE0C6465}"/>
              </a:ext>
            </a:extLst>
          </p:cNvPr>
          <p:cNvSpPr/>
          <p:nvPr/>
        </p:nvSpPr>
        <p:spPr>
          <a:xfrm>
            <a:off x="1050569" y="1921666"/>
            <a:ext cx="9105776" cy="343609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Technisch applicatiebeheer inclusief koppelingen, Certificaten etc.</a:t>
            </a: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23BB3546-E291-A125-7B97-FD47F07DE490}"/>
              </a:ext>
            </a:extLst>
          </p:cNvPr>
          <p:cNvSpPr/>
          <p:nvPr/>
        </p:nvSpPr>
        <p:spPr>
          <a:xfrm>
            <a:off x="7434964" y="2324774"/>
            <a:ext cx="1200862" cy="1136730"/>
          </a:xfrm>
          <a:prstGeom prst="rect">
            <a:avLst/>
          </a:prstGeom>
          <a:solidFill>
            <a:srgbClr val="0070C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>
              <a:solidFill>
                <a:schemeClr val="bg1"/>
              </a:solidFill>
            </a:endParaRP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     </a:t>
            </a:r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1F9B7195-7E06-05A1-0DAF-7EC6AF587205}"/>
              </a:ext>
            </a:extLst>
          </p:cNvPr>
          <p:cNvSpPr/>
          <p:nvPr/>
        </p:nvSpPr>
        <p:spPr>
          <a:xfrm>
            <a:off x="8661618" y="4084183"/>
            <a:ext cx="1494727" cy="21454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Infrastructuur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Servers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Storage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Infrastructuur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Connectiviteit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Datacenter</a:t>
            </a:r>
          </a:p>
          <a:p>
            <a:pPr algn="ctr"/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80" name="Rechthoek 79">
            <a:extLst>
              <a:ext uri="{FF2B5EF4-FFF2-40B4-BE49-F238E27FC236}">
                <a16:creationId xmlns:a16="http://schemas.microsoft.com/office/drawing/2014/main" id="{27481671-8C25-4BAD-8A43-E2149E2859FB}"/>
              </a:ext>
            </a:extLst>
          </p:cNvPr>
          <p:cNvSpPr/>
          <p:nvPr/>
        </p:nvSpPr>
        <p:spPr>
          <a:xfrm>
            <a:off x="1055066" y="3808592"/>
            <a:ext cx="7515338" cy="7349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tx1"/>
                </a:solidFill>
              </a:rPr>
              <a:t>Private IaaS, </a:t>
            </a:r>
          </a:p>
          <a:p>
            <a:pPr algn="ctr"/>
            <a:r>
              <a:rPr lang="nl-NL" sz="1400" dirty="0">
                <a:solidFill>
                  <a:schemeClr val="tx1"/>
                </a:solidFill>
              </a:rPr>
              <a:t>VMWare Hyper-Visor, Servers, Storage, </a:t>
            </a:r>
          </a:p>
          <a:p>
            <a:pPr algn="ctr"/>
            <a:r>
              <a:rPr lang="nl-NL" sz="1400" dirty="0">
                <a:solidFill>
                  <a:schemeClr val="tx1"/>
                </a:solidFill>
              </a:rPr>
              <a:t>Back-up infrastructuur.</a:t>
            </a:r>
          </a:p>
        </p:txBody>
      </p:sp>
      <p:sp>
        <p:nvSpPr>
          <p:cNvPr id="94" name="Tekstvak 93">
            <a:extLst>
              <a:ext uri="{FF2B5EF4-FFF2-40B4-BE49-F238E27FC236}">
                <a16:creationId xmlns:a16="http://schemas.microsoft.com/office/drawing/2014/main" id="{35C3E386-4DAD-6B69-51F6-77399FD02E1D}"/>
              </a:ext>
            </a:extLst>
          </p:cNvPr>
          <p:cNvSpPr txBox="1"/>
          <p:nvPr/>
        </p:nvSpPr>
        <p:spPr>
          <a:xfrm>
            <a:off x="384057" y="6357115"/>
            <a:ext cx="3367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Beheer door I&amp;A Samenwerking 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963A9CE2-E48A-E31E-3DBD-429F11211E4C}"/>
              </a:ext>
            </a:extLst>
          </p:cNvPr>
          <p:cNvSpPr/>
          <p:nvPr/>
        </p:nvSpPr>
        <p:spPr>
          <a:xfrm>
            <a:off x="2395985" y="2307941"/>
            <a:ext cx="4975494" cy="113673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>
              <a:solidFill>
                <a:schemeClr val="bg1"/>
              </a:solidFill>
            </a:endParaRPr>
          </a:p>
          <a:p>
            <a:pPr algn="ctr"/>
            <a:endParaRPr lang="nl-NL" sz="1400" dirty="0">
              <a:solidFill>
                <a:schemeClr val="bg1"/>
              </a:solidFill>
            </a:endParaRP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Virtuele servers Windows \ Linux \ Operating systeem \ 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Technische beheer en monitoring systemen, security, Certificaten, 4 x RDS en Fslogix legacy applicatie, Citrix ADC etc.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9" name="Rechthoek 48">
            <a:extLst>
              <a:ext uri="{FF2B5EF4-FFF2-40B4-BE49-F238E27FC236}">
                <a16:creationId xmlns:a16="http://schemas.microsoft.com/office/drawing/2014/main" id="{44E41BCA-F7C0-EA70-E4D9-0B425D4190E9}"/>
              </a:ext>
            </a:extLst>
          </p:cNvPr>
          <p:cNvSpPr/>
          <p:nvPr/>
        </p:nvSpPr>
        <p:spPr>
          <a:xfrm>
            <a:off x="119889" y="2323626"/>
            <a:ext cx="865714" cy="387260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1600" dirty="0">
                <a:solidFill>
                  <a:schemeClr val="bg1"/>
                </a:solidFill>
              </a:rPr>
              <a:t> Microsoft Platform as a Service 365, </a:t>
            </a:r>
          </a:p>
          <a:p>
            <a:pPr algn="ctr"/>
            <a:r>
              <a:rPr lang="nl-NL" sz="1600" dirty="0">
                <a:solidFill>
                  <a:schemeClr val="bg1"/>
                </a:solidFill>
              </a:rPr>
              <a:t>Business Intelligence, Microsoft Azure,</a:t>
            </a:r>
          </a:p>
          <a:p>
            <a:pPr algn="ctr"/>
            <a:r>
              <a:rPr lang="nl-NL" sz="1600" dirty="0">
                <a:solidFill>
                  <a:schemeClr val="bg1"/>
                </a:solidFill>
              </a:rPr>
              <a:t>Azure SQL, Azure Managed Instance, Firewall.</a:t>
            </a:r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72A1E2FB-252E-85FF-F05C-68FE6C11A1D0}"/>
              </a:ext>
            </a:extLst>
          </p:cNvPr>
          <p:cNvSpPr/>
          <p:nvPr/>
        </p:nvSpPr>
        <p:spPr>
          <a:xfrm>
            <a:off x="3647384" y="6391806"/>
            <a:ext cx="323215" cy="26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335D0E28-4BF4-F22E-BD95-3D242481899D}"/>
              </a:ext>
            </a:extLst>
          </p:cNvPr>
          <p:cNvSpPr txBox="1"/>
          <p:nvPr/>
        </p:nvSpPr>
        <p:spPr>
          <a:xfrm>
            <a:off x="4035848" y="6325756"/>
            <a:ext cx="1567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Beheer extern </a:t>
            </a:r>
          </a:p>
        </p:txBody>
      </p:sp>
      <p:sp>
        <p:nvSpPr>
          <p:cNvPr id="77" name="Rechthoek 76">
            <a:extLst>
              <a:ext uri="{FF2B5EF4-FFF2-40B4-BE49-F238E27FC236}">
                <a16:creationId xmlns:a16="http://schemas.microsoft.com/office/drawing/2014/main" id="{42C5A5E3-0B02-D5D0-D43A-60865E83E3D3}"/>
              </a:ext>
            </a:extLst>
          </p:cNvPr>
          <p:cNvSpPr/>
          <p:nvPr/>
        </p:nvSpPr>
        <p:spPr>
          <a:xfrm>
            <a:off x="8821723" y="454555"/>
            <a:ext cx="3232717" cy="57295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iPhone 1800 stuks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iPAD tablet 300 stuks</a:t>
            </a:r>
          </a:p>
        </p:txBody>
      </p:sp>
      <p:sp>
        <p:nvSpPr>
          <p:cNvPr id="85" name="Rechthoek 84">
            <a:extLst>
              <a:ext uri="{FF2B5EF4-FFF2-40B4-BE49-F238E27FC236}">
                <a16:creationId xmlns:a16="http://schemas.microsoft.com/office/drawing/2014/main" id="{AC71A71D-657A-A8B7-95D8-25507B7E6752}"/>
              </a:ext>
            </a:extLst>
          </p:cNvPr>
          <p:cNvSpPr/>
          <p:nvPr/>
        </p:nvSpPr>
        <p:spPr>
          <a:xfrm>
            <a:off x="6093595" y="446457"/>
            <a:ext cx="2646839" cy="57295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CAD werkplek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10 stuks </a:t>
            </a:r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32ACB472-520B-18C8-59DF-C2287E71AB54}"/>
              </a:ext>
            </a:extLst>
          </p:cNvPr>
          <p:cNvSpPr/>
          <p:nvPr/>
        </p:nvSpPr>
        <p:spPr>
          <a:xfrm>
            <a:off x="3161399" y="456935"/>
            <a:ext cx="2859879" cy="57704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Fysieke Desktop (Specials)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50 stuks </a:t>
            </a: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8E661825-29F9-F78B-9F55-A94BBFBE5A2F}"/>
              </a:ext>
            </a:extLst>
          </p:cNvPr>
          <p:cNvSpPr/>
          <p:nvPr/>
        </p:nvSpPr>
        <p:spPr>
          <a:xfrm>
            <a:off x="137559" y="456010"/>
            <a:ext cx="2961435" cy="5697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Laptop werkplek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1500 stuks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FCDED69-B5C9-E1D1-ECF9-CAA197E9A446}"/>
              </a:ext>
            </a:extLst>
          </p:cNvPr>
          <p:cNvSpPr txBox="1"/>
          <p:nvPr/>
        </p:nvSpPr>
        <p:spPr>
          <a:xfrm>
            <a:off x="701240" y="1534422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4" name="Tekstvak 73">
            <a:extLst>
              <a:ext uri="{FF2B5EF4-FFF2-40B4-BE49-F238E27FC236}">
                <a16:creationId xmlns:a16="http://schemas.microsoft.com/office/drawing/2014/main" id="{5774DF6B-2A8E-AC7F-60EB-70B3F00CD515}"/>
              </a:ext>
            </a:extLst>
          </p:cNvPr>
          <p:cNvSpPr txBox="1"/>
          <p:nvPr/>
        </p:nvSpPr>
        <p:spPr>
          <a:xfrm>
            <a:off x="2619593" y="5867725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:a16="http://schemas.microsoft.com/office/drawing/2014/main" id="{2D5A2C7B-35C4-C4C6-AB96-660E0FFD3A7D}"/>
              </a:ext>
            </a:extLst>
          </p:cNvPr>
          <p:cNvSpPr txBox="1"/>
          <p:nvPr/>
        </p:nvSpPr>
        <p:spPr>
          <a:xfrm>
            <a:off x="10225807" y="1025806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216961B9-1309-53AD-7BCC-DEB9CEC8B75B}"/>
              </a:ext>
            </a:extLst>
          </p:cNvPr>
          <p:cNvSpPr/>
          <p:nvPr/>
        </p:nvSpPr>
        <p:spPr>
          <a:xfrm>
            <a:off x="1008064" y="3478170"/>
            <a:ext cx="7627761" cy="2751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12 Connectiviteit ICT-netwerkinfrastructuur koppelingen inclusief remote toegang tot on-premise. (TB) 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91" name="Tekstvak 90">
            <a:extLst>
              <a:ext uri="{FF2B5EF4-FFF2-40B4-BE49-F238E27FC236}">
                <a16:creationId xmlns:a16="http://schemas.microsoft.com/office/drawing/2014/main" id="{A60AC830-E4BD-1735-A589-EB0B8307D0D8}"/>
              </a:ext>
            </a:extLst>
          </p:cNvPr>
          <p:cNvSpPr txBox="1"/>
          <p:nvPr/>
        </p:nvSpPr>
        <p:spPr>
          <a:xfrm>
            <a:off x="1011357" y="3814613"/>
            <a:ext cx="417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11</a:t>
            </a:r>
          </a:p>
        </p:txBody>
      </p:sp>
      <p:sp>
        <p:nvSpPr>
          <p:cNvPr id="92" name="Tekstvak 91">
            <a:extLst>
              <a:ext uri="{FF2B5EF4-FFF2-40B4-BE49-F238E27FC236}">
                <a16:creationId xmlns:a16="http://schemas.microsoft.com/office/drawing/2014/main" id="{C739787B-9892-09E6-0139-895ADE96F859}"/>
              </a:ext>
            </a:extLst>
          </p:cNvPr>
          <p:cNvSpPr txBox="1"/>
          <p:nvPr/>
        </p:nvSpPr>
        <p:spPr>
          <a:xfrm>
            <a:off x="1028660" y="5281198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8</a:t>
            </a:r>
          </a:p>
        </p:txBody>
      </p:sp>
      <p:sp>
        <p:nvSpPr>
          <p:cNvPr id="93" name="Tekstvak 92">
            <a:extLst>
              <a:ext uri="{FF2B5EF4-FFF2-40B4-BE49-F238E27FC236}">
                <a16:creationId xmlns:a16="http://schemas.microsoft.com/office/drawing/2014/main" id="{7028AE8E-0DC4-98E7-9B41-D3C76521E92D}"/>
              </a:ext>
            </a:extLst>
          </p:cNvPr>
          <p:cNvSpPr txBox="1"/>
          <p:nvPr/>
        </p:nvSpPr>
        <p:spPr>
          <a:xfrm>
            <a:off x="2427885" y="2273227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95" name="Tekstvak 94">
            <a:extLst>
              <a:ext uri="{FF2B5EF4-FFF2-40B4-BE49-F238E27FC236}">
                <a16:creationId xmlns:a16="http://schemas.microsoft.com/office/drawing/2014/main" id="{0A1307D3-90AA-8322-4874-30653EE89B0A}"/>
              </a:ext>
            </a:extLst>
          </p:cNvPr>
          <p:cNvSpPr txBox="1"/>
          <p:nvPr/>
        </p:nvSpPr>
        <p:spPr>
          <a:xfrm>
            <a:off x="997341" y="2259864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96" name="Tekstvak 95">
            <a:extLst>
              <a:ext uri="{FF2B5EF4-FFF2-40B4-BE49-F238E27FC236}">
                <a16:creationId xmlns:a16="http://schemas.microsoft.com/office/drawing/2014/main" id="{1029CF68-F5A1-DF34-FDFC-D3667BD66D63}"/>
              </a:ext>
            </a:extLst>
          </p:cNvPr>
          <p:cNvSpPr txBox="1"/>
          <p:nvPr/>
        </p:nvSpPr>
        <p:spPr>
          <a:xfrm>
            <a:off x="707710" y="2520525"/>
            <a:ext cx="1645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Oracle DB 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Oracle WLS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Operating 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System </a:t>
            </a:r>
          </a:p>
        </p:txBody>
      </p:sp>
      <p:sp>
        <p:nvSpPr>
          <p:cNvPr id="99" name="Tekstvak 98">
            <a:extLst>
              <a:ext uri="{FF2B5EF4-FFF2-40B4-BE49-F238E27FC236}">
                <a16:creationId xmlns:a16="http://schemas.microsoft.com/office/drawing/2014/main" id="{05F965A6-0F85-D7BE-DAD0-24E84015FE51}"/>
              </a:ext>
            </a:extLst>
          </p:cNvPr>
          <p:cNvSpPr txBox="1"/>
          <p:nvPr/>
        </p:nvSpPr>
        <p:spPr>
          <a:xfrm>
            <a:off x="308279" y="1664936"/>
            <a:ext cx="545735" cy="37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16</a:t>
            </a:r>
          </a:p>
        </p:txBody>
      </p:sp>
      <p:sp>
        <p:nvSpPr>
          <p:cNvPr id="100" name="Tekstvak 99">
            <a:extLst>
              <a:ext uri="{FF2B5EF4-FFF2-40B4-BE49-F238E27FC236}">
                <a16:creationId xmlns:a16="http://schemas.microsoft.com/office/drawing/2014/main" id="{A0F1895B-1B72-4688-ED67-D4707A0388FD}"/>
              </a:ext>
            </a:extLst>
          </p:cNvPr>
          <p:cNvSpPr txBox="1"/>
          <p:nvPr/>
        </p:nvSpPr>
        <p:spPr>
          <a:xfrm>
            <a:off x="7370649" y="2242300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01" name="Tekstvak 100">
            <a:extLst>
              <a:ext uri="{FF2B5EF4-FFF2-40B4-BE49-F238E27FC236}">
                <a16:creationId xmlns:a16="http://schemas.microsoft.com/office/drawing/2014/main" id="{0A263DA8-DCDF-8993-582C-569D91096EFB}"/>
              </a:ext>
            </a:extLst>
          </p:cNvPr>
          <p:cNvSpPr txBox="1"/>
          <p:nvPr/>
        </p:nvSpPr>
        <p:spPr>
          <a:xfrm>
            <a:off x="7140833" y="2640560"/>
            <a:ext cx="14665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MS-SQL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databases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</a:rPr>
              <a:t>Windows </a:t>
            </a:r>
          </a:p>
          <a:p>
            <a:pPr algn="ctr"/>
            <a:r>
              <a:rPr lang="nl-NL" sz="1400" dirty="0"/>
              <a:t>   </a:t>
            </a:r>
          </a:p>
        </p:txBody>
      </p:sp>
      <p:sp>
        <p:nvSpPr>
          <p:cNvPr id="102" name="Tekstvak 101">
            <a:extLst>
              <a:ext uri="{FF2B5EF4-FFF2-40B4-BE49-F238E27FC236}">
                <a16:creationId xmlns:a16="http://schemas.microsoft.com/office/drawing/2014/main" id="{6730684A-4C58-2ACA-74AB-2D0CF37A6521}"/>
              </a:ext>
            </a:extLst>
          </p:cNvPr>
          <p:cNvSpPr txBox="1"/>
          <p:nvPr/>
        </p:nvSpPr>
        <p:spPr>
          <a:xfrm>
            <a:off x="1014762" y="1500032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04" name="Tekstvak 103">
            <a:extLst>
              <a:ext uri="{FF2B5EF4-FFF2-40B4-BE49-F238E27FC236}">
                <a16:creationId xmlns:a16="http://schemas.microsoft.com/office/drawing/2014/main" id="{1F32F612-559C-9EF1-6D13-DAFC146713EA}"/>
              </a:ext>
            </a:extLst>
          </p:cNvPr>
          <p:cNvSpPr txBox="1"/>
          <p:nvPr/>
        </p:nvSpPr>
        <p:spPr>
          <a:xfrm>
            <a:off x="59410" y="1076004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90503D91-B824-8CF9-5872-E2538941BB21}"/>
              </a:ext>
            </a:extLst>
          </p:cNvPr>
          <p:cNvSpPr txBox="1"/>
          <p:nvPr/>
        </p:nvSpPr>
        <p:spPr>
          <a:xfrm>
            <a:off x="3119104" y="454091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20b</a:t>
            </a:r>
          </a:p>
        </p:txBody>
      </p:sp>
      <p:sp>
        <p:nvSpPr>
          <p:cNvPr id="105" name="Tekstvak 104">
            <a:extLst>
              <a:ext uri="{FF2B5EF4-FFF2-40B4-BE49-F238E27FC236}">
                <a16:creationId xmlns:a16="http://schemas.microsoft.com/office/drawing/2014/main" id="{9E90079A-5AAC-9469-E709-BFEF28D921E9}"/>
              </a:ext>
            </a:extLst>
          </p:cNvPr>
          <p:cNvSpPr txBox="1"/>
          <p:nvPr/>
        </p:nvSpPr>
        <p:spPr>
          <a:xfrm>
            <a:off x="86881" y="419555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20a</a:t>
            </a:r>
          </a:p>
        </p:txBody>
      </p:sp>
      <p:sp>
        <p:nvSpPr>
          <p:cNvPr id="106" name="Tekstvak 105">
            <a:extLst>
              <a:ext uri="{FF2B5EF4-FFF2-40B4-BE49-F238E27FC236}">
                <a16:creationId xmlns:a16="http://schemas.microsoft.com/office/drawing/2014/main" id="{B88D695B-1276-462E-1A2B-012D5D033C27}"/>
              </a:ext>
            </a:extLst>
          </p:cNvPr>
          <p:cNvSpPr txBox="1"/>
          <p:nvPr/>
        </p:nvSpPr>
        <p:spPr>
          <a:xfrm>
            <a:off x="6041388" y="430355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20c</a:t>
            </a:r>
          </a:p>
        </p:txBody>
      </p:sp>
      <p:sp>
        <p:nvSpPr>
          <p:cNvPr id="107" name="Tekstvak 106">
            <a:extLst>
              <a:ext uri="{FF2B5EF4-FFF2-40B4-BE49-F238E27FC236}">
                <a16:creationId xmlns:a16="http://schemas.microsoft.com/office/drawing/2014/main" id="{5F4501D8-6D5C-81C5-7A5C-810FB98D235D}"/>
              </a:ext>
            </a:extLst>
          </p:cNvPr>
          <p:cNvSpPr txBox="1"/>
          <p:nvPr/>
        </p:nvSpPr>
        <p:spPr>
          <a:xfrm>
            <a:off x="8767531" y="419555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20d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BD0FA932-FFEF-65BE-C72E-CF8E56929471}"/>
              </a:ext>
            </a:extLst>
          </p:cNvPr>
          <p:cNvSpPr/>
          <p:nvPr/>
        </p:nvSpPr>
        <p:spPr>
          <a:xfrm>
            <a:off x="1043454" y="5717096"/>
            <a:ext cx="1561117" cy="477213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Stadskantoor  Middelburg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8874F8B-30BF-D175-8941-BBCC3DF40AEE}"/>
              </a:ext>
            </a:extLst>
          </p:cNvPr>
          <p:cNvSpPr txBox="1"/>
          <p:nvPr/>
        </p:nvSpPr>
        <p:spPr>
          <a:xfrm>
            <a:off x="4263123" y="5867725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0304C12-05EE-95EA-F078-4A7784592EFD}"/>
              </a:ext>
            </a:extLst>
          </p:cNvPr>
          <p:cNvSpPr txBox="1"/>
          <p:nvPr/>
        </p:nvSpPr>
        <p:spPr>
          <a:xfrm>
            <a:off x="5854488" y="5860283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9D2B6A5B-27A5-9A08-FAC1-6F97C5BC4519}"/>
              </a:ext>
            </a:extLst>
          </p:cNvPr>
          <p:cNvSpPr txBox="1"/>
          <p:nvPr/>
        </p:nvSpPr>
        <p:spPr>
          <a:xfrm>
            <a:off x="1016811" y="5886188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A23D1676-0AC1-D738-F69B-12C0BDFBBBC8}"/>
              </a:ext>
            </a:extLst>
          </p:cNvPr>
          <p:cNvSpPr txBox="1"/>
          <p:nvPr/>
        </p:nvSpPr>
        <p:spPr>
          <a:xfrm>
            <a:off x="8618042" y="2291007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9FFC3286-3EB5-0E8B-ECB4-F9781BEB03C7}"/>
              </a:ext>
            </a:extLst>
          </p:cNvPr>
          <p:cNvSpPr/>
          <p:nvPr/>
        </p:nvSpPr>
        <p:spPr>
          <a:xfrm>
            <a:off x="1050569" y="4969317"/>
            <a:ext cx="7511564" cy="323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tx1"/>
                </a:solidFill>
              </a:rPr>
              <a:t>WDM darkfiber infrastructuur dienstverlening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54E607C-B076-D0C8-D4E1-EDAF1C629C19}"/>
              </a:ext>
            </a:extLst>
          </p:cNvPr>
          <p:cNvSpPr txBox="1"/>
          <p:nvPr/>
        </p:nvSpPr>
        <p:spPr>
          <a:xfrm>
            <a:off x="1028660" y="4913035"/>
            <a:ext cx="286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9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4F9C430D-8992-79FC-C778-E39B2506D45A}"/>
              </a:ext>
            </a:extLst>
          </p:cNvPr>
          <p:cNvSpPr/>
          <p:nvPr/>
        </p:nvSpPr>
        <p:spPr>
          <a:xfrm>
            <a:off x="1050569" y="4604392"/>
            <a:ext cx="7511564" cy="3166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tx1"/>
                </a:solidFill>
              </a:rPr>
              <a:t>ICT-Core netwerk infrastructuur, Firewall, GGI, Govroam, VPN, 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10881B56-EF53-ED99-8CC9-61FFD9B967F9}"/>
              </a:ext>
            </a:extLst>
          </p:cNvPr>
          <p:cNvSpPr txBox="1"/>
          <p:nvPr/>
        </p:nvSpPr>
        <p:spPr>
          <a:xfrm>
            <a:off x="997341" y="4565094"/>
            <a:ext cx="549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10</a:t>
            </a: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0DDCBAE8-0CBD-2133-425D-D64F21CD2959}"/>
              </a:ext>
            </a:extLst>
          </p:cNvPr>
          <p:cNvSpPr txBox="1"/>
          <p:nvPr/>
        </p:nvSpPr>
        <p:spPr>
          <a:xfrm>
            <a:off x="46177" y="15146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SOLL situatie 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B6C6FA6D-5917-722B-A484-AB9FCE03CAC8}"/>
              </a:ext>
            </a:extLst>
          </p:cNvPr>
          <p:cNvSpPr/>
          <p:nvPr/>
        </p:nvSpPr>
        <p:spPr>
          <a:xfrm>
            <a:off x="119889" y="1544172"/>
            <a:ext cx="888175" cy="74456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tx1"/>
                </a:solidFill>
              </a:rPr>
              <a:t>SIEM</a:t>
            </a:r>
          </a:p>
          <a:p>
            <a:pPr algn="ctr"/>
            <a:r>
              <a:rPr lang="nl-NL" sz="1400" dirty="0">
                <a:solidFill>
                  <a:schemeClr val="tx1"/>
                </a:solidFill>
              </a:rPr>
              <a:t>SOC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8F6900E-B777-F21B-D717-3112B579C1D3}"/>
              </a:ext>
            </a:extLst>
          </p:cNvPr>
          <p:cNvSpPr txBox="1"/>
          <p:nvPr/>
        </p:nvSpPr>
        <p:spPr>
          <a:xfrm>
            <a:off x="536663" y="5831740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FE3CBDA5-9DA1-B7B1-9B0B-6AA53558A3EB}"/>
              </a:ext>
            </a:extLst>
          </p:cNvPr>
          <p:cNvSpPr txBox="1"/>
          <p:nvPr/>
        </p:nvSpPr>
        <p:spPr>
          <a:xfrm>
            <a:off x="66108" y="1438862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17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6B044942-F4FE-9F6B-3F29-15BB40E75E70}"/>
              </a:ext>
            </a:extLst>
          </p:cNvPr>
          <p:cNvSpPr txBox="1"/>
          <p:nvPr/>
        </p:nvSpPr>
        <p:spPr>
          <a:xfrm>
            <a:off x="978850" y="1865271"/>
            <a:ext cx="56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F220FBA4-8355-B97D-1C5C-7CD41A1C357D}"/>
              </a:ext>
            </a:extLst>
          </p:cNvPr>
          <p:cNvSpPr/>
          <p:nvPr/>
        </p:nvSpPr>
        <p:spPr>
          <a:xfrm>
            <a:off x="5951337" y="6377683"/>
            <a:ext cx="323215" cy="26996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BC4CA7AE-E43B-21A2-DCA9-73F7CF885226}"/>
              </a:ext>
            </a:extLst>
          </p:cNvPr>
          <p:cNvSpPr txBox="1"/>
          <p:nvPr/>
        </p:nvSpPr>
        <p:spPr>
          <a:xfrm>
            <a:off x="6344757" y="6373644"/>
            <a:ext cx="1340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Buitenscope</a:t>
            </a: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205C955B-EE58-6456-8C81-FF073739476F}"/>
              </a:ext>
            </a:extLst>
          </p:cNvPr>
          <p:cNvSpPr/>
          <p:nvPr/>
        </p:nvSpPr>
        <p:spPr>
          <a:xfrm>
            <a:off x="7835003" y="6411543"/>
            <a:ext cx="323215" cy="2699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9E38C87B-533F-5B22-C140-42087C506336}"/>
              </a:ext>
            </a:extLst>
          </p:cNvPr>
          <p:cNvSpPr txBox="1"/>
          <p:nvPr/>
        </p:nvSpPr>
        <p:spPr>
          <a:xfrm>
            <a:off x="8155376" y="6391796"/>
            <a:ext cx="2216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Aanvullende diensten</a:t>
            </a:r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C138672D-8AF6-C1C3-8301-5271FF471057}"/>
              </a:ext>
            </a:extLst>
          </p:cNvPr>
          <p:cNvSpPr/>
          <p:nvPr/>
        </p:nvSpPr>
        <p:spPr>
          <a:xfrm>
            <a:off x="9721516" y="1052504"/>
            <a:ext cx="434829" cy="4475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" name="Rechthoek 33">
            <a:extLst>
              <a:ext uri="{FF2B5EF4-FFF2-40B4-BE49-F238E27FC236}">
                <a16:creationId xmlns:a16="http://schemas.microsoft.com/office/drawing/2014/main" id="{CE02B705-2D92-FC77-F1EC-216DA16AEBA7}"/>
              </a:ext>
            </a:extLst>
          </p:cNvPr>
          <p:cNvSpPr/>
          <p:nvPr/>
        </p:nvSpPr>
        <p:spPr>
          <a:xfrm>
            <a:off x="9739219" y="1933635"/>
            <a:ext cx="434829" cy="322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6" name="Rechthoek 35">
            <a:extLst>
              <a:ext uri="{FF2B5EF4-FFF2-40B4-BE49-F238E27FC236}">
                <a16:creationId xmlns:a16="http://schemas.microsoft.com/office/drawing/2014/main" id="{5EB6B3AD-C100-5344-D317-59148E99530A}"/>
              </a:ext>
            </a:extLst>
          </p:cNvPr>
          <p:cNvSpPr/>
          <p:nvPr/>
        </p:nvSpPr>
        <p:spPr>
          <a:xfrm>
            <a:off x="8210089" y="2315762"/>
            <a:ext cx="434829" cy="322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9" name="Rechthoek 38">
            <a:extLst>
              <a:ext uri="{FF2B5EF4-FFF2-40B4-BE49-F238E27FC236}">
                <a16:creationId xmlns:a16="http://schemas.microsoft.com/office/drawing/2014/main" id="{128CD512-664E-2D1C-B0D9-0DBBA5752D3D}"/>
              </a:ext>
            </a:extLst>
          </p:cNvPr>
          <p:cNvSpPr/>
          <p:nvPr/>
        </p:nvSpPr>
        <p:spPr>
          <a:xfrm>
            <a:off x="6941196" y="2311623"/>
            <a:ext cx="434829" cy="322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0" name="Rechthoek 39">
            <a:extLst>
              <a:ext uri="{FF2B5EF4-FFF2-40B4-BE49-F238E27FC236}">
                <a16:creationId xmlns:a16="http://schemas.microsoft.com/office/drawing/2014/main" id="{015A5C81-0A29-6AEE-E7AA-8F18CB85FF92}"/>
              </a:ext>
            </a:extLst>
          </p:cNvPr>
          <p:cNvSpPr/>
          <p:nvPr/>
        </p:nvSpPr>
        <p:spPr>
          <a:xfrm>
            <a:off x="1882883" y="2281460"/>
            <a:ext cx="434829" cy="322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5B7030F2-3867-A8DE-7447-D7E1DDC92DF3}"/>
              </a:ext>
            </a:extLst>
          </p:cNvPr>
          <p:cNvSpPr/>
          <p:nvPr/>
        </p:nvSpPr>
        <p:spPr>
          <a:xfrm>
            <a:off x="566378" y="2338252"/>
            <a:ext cx="434829" cy="322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103164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05a132-e5d2-4b13-8e1f-5fd4f5535136">
      <Terms xmlns="http://schemas.microsoft.com/office/infopath/2007/PartnerControls"/>
    </lcf76f155ced4ddcb4097134ff3c332f>
    <TaxCatchAll xmlns="9b04427d-e6cc-4687-b651-a5e9e295e41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1F7F4B0D6E904EAAD2D81EBA2F758C" ma:contentTypeVersion="19" ma:contentTypeDescription="Een nieuw document maken." ma:contentTypeScope="" ma:versionID="75fd4e0778ec5d66f3e925acf34b8d98">
  <xsd:schema xmlns:xsd="http://www.w3.org/2001/XMLSchema" xmlns:xs="http://www.w3.org/2001/XMLSchema" xmlns:p="http://schemas.microsoft.com/office/2006/metadata/properties" xmlns:ns2="1b05a132-e5d2-4b13-8e1f-5fd4f5535136" xmlns:ns3="9b04427d-e6cc-4687-b651-a5e9e295e41f" targetNamespace="http://schemas.microsoft.com/office/2006/metadata/properties" ma:root="true" ma:fieldsID="9366a37e6ce4cf3244c4e312f636be04" ns2:_="" ns3:_="">
    <xsd:import namespace="1b05a132-e5d2-4b13-8e1f-5fd4f5535136"/>
    <xsd:import namespace="9b04427d-e6cc-4687-b651-a5e9e295e4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05a132-e5d2-4b13-8e1f-5fd4f5535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d0bcc11f-0236-4aa8-baa9-bac622d01d5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04427d-e6cc-4687-b651-a5e9e295e41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c8a64b6-ccbe-4ee2-a307-eb48055a2879}" ma:internalName="TaxCatchAll" ma:showField="CatchAllData" ma:web="9b04427d-e6cc-4687-b651-a5e9e295e4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4000A-279C-41F2-9837-6A26FB73A1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4F8950-7B05-4CCB-884A-357BF6A92EF8}">
  <ds:schemaRefs>
    <ds:schemaRef ds:uri="1b05a132-e5d2-4b13-8e1f-5fd4f5535136"/>
    <ds:schemaRef ds:uri="9b04427d-e6cc-4687-b651-a5e9e295e41f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24AFD88-F04F-494D-9382-843CAF8740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05a132-e5d2-4b13-8e1f-5fd4f5535136"/>
    <ds:schemaRef ds:uri="9b04427d-e6cc-4687-b651-a5e9e295e41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10308</TotalTime>
  <Words>272</Words>
  <Application>Microsoft Office PowerPoint</Application>
  <PresentationFormat>Breedbeeld</PresentationFormat>
  <Paragraphs>94</Paragraphs>
  <Slides>1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2" baseType="lpstr"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Paul Entius</dc:creator>
  <cp:lastModifiedBy>Paul Entius</cp:lastModifiedBy>
  <cp:revision>8</cp:revision>
  <dcterms:created xsi:type="dcterms:W3CDTF">2024-01-23T05:51:41Z</dcterms:created>
  <dcterms:modified xsi:type="dcterms:W3CDTF">2026-07-06T14:27:03Z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0x010100BF1F7F4B0D6E904EAAD2D81EBA2F758C</vt:lpwstr>
  </property>
  <property fmtid="{D5CDD505-2E9C-101B-9397-08002B2CF9AE}" pid="3" name="MediaServiceImageTags">
    <vt:lpwstr/>
  </property>
</Properties>
</file>