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0" r:id="rId3"/>
    <p:sldId id="263" r:id="rId4"/>
    <p:sldId id="264" r:id="rId5"/>
    <p:sldId id="261" r:id="rId6"/>
    <p:sldId id="257" r:id="rId7"/>
    <p:sldId id="282" r:id="rId8"/>
    <p:sldId id="283" r:id="rId9"/>
    <p:sldId id="284" r:id="rId10"/>
    <p:sldId id="262" r:id="rId11"/>
    <p:sldId id="258" r:id="rId12"/>
    <p:sldId id="281" r:id="rId13"/>
    <p:sldId id="259" r:id="rId14"/>
    <p:sldId id="269" r:id="rId15"/>
    <p:sldId id="279" r:id="rId16"/>
    <p:sldId id="276" r:id="rId17"/>
    <p:sldId id="271" r:id="rId18"/>
    <p:sldId id="270" r:id="rId19"/>
    <p:sldId id="280" r:id="rId20"/>
    <p:sldId id="272" r:id="rId21"/>
    <p:sldId id="274" r:id="rId22"/>
    <p:sldId id="266"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A82963-BC30-74C9-7FCA-790EF8BA679C}" name="Venema, Sjoerdje" initials="VS" userId="S::S.Venema@noardeast-fryslan.nl::789cff3d-9627-4bc8-9c41-62c68fb01a2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FE3"/>
    <a:srgbClr val="0096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57" autoAdjust="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6188A7-B814-4DFA-BCAC-A7C587C2E7AB}" type="datetimeFigureOut">
              <a:rPr lang="nl-NL" smtClean="0"/>
              <a:t>10-11-2025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F6F2AA-1940-42A8-AF06-635AA3088FE2}" type="slidenum">
              <a:rPr lang="nl-NL" smtClean="0"/>
              <a:t>‹nr.›</a:t>
            </a:fld>
            <a:endParaRPr lang="nl-NL"/>
          </a:p>
        </p:txBody>
      </p:sp>
    </p:spTree>
    <p:extLst>
      <p:ext uri="{BB962C8B-B14F-4D97-AF65-F5344CB8AC3E}">
        <p14:creationId xmlns:p14="http://schemas.microsoft.com/office/powerpoint/2010/main" val="1183117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C8EEA8-6342-4C92-A19F-8D2CE181C04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8279780-D902-4B23-90B7-B50A45C87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BF6F055-F585-4F1F-BDF6-BBC4C87CF9F8}"/>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D085406F-0513-4B9B-85B3-10554072B89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FF9F270-A449-41B4-B928-59F9593BEABA}"/>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1621509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86E34F-937B-41D6-9C2B-23848097279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E689B68-3C6A-4C6A-8FD6-352F5E99A89F}"/>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DA81808-D886-4E4F-96B8-378E51C8FB03}"/>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0E6BFF29-736F-4D4F-896B-71AEAC1758B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3FAB61A-4868-43DE-A17E-F1FDB967553B}"/>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4067435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12D519C-9619-4EFC-8F84-17B914D1FDB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CCEBB73-4DC4-44BA-BC3F-61B80E3622A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7087E3B-6D5A-403C-9796-E93B4B628317}"/>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A72038D6-F0A7-4A49-8861-470C2CBD9A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324E83-E63E-404D-A75C-ADDEDC0E4496}"/>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876870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22DEB-2B7E-4F0B-A3C3-7B7CDF8B7FD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1E9AA61-8914-4401-B330-E4A91D80F4F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67F7F3F-EA86-45F5-86D1-8B2889228D4A}"/>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4BEA228C-9A1C-4E40-B33C-2800D23137D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CF8020-69AD-4105-BFC5-F7801D93C6F8}"/>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271315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043BD8-1A74-4BD3-B09A-A4AACD57ECB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98792AF-B007-43D9-9505-197CFE11B9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3E2E059-3F8E-4735-8D55-842E37E351C1}"/>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AE7CA3B0-8D54-4292-927F-6930A92BB1E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95C7406-D2DB-4840-87D0-04DBCD137755}"/>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90188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ACE094-6C07-45D1-BD04-E49A39E0D96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C4BCA4-FF4D-4947-8CD2-B77DB79E5B6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53900BC-9B99-403D-A28E-B62CB70A634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8370017-6A88-4A11-BCA5-9078D0412B4C}"/>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6" name="Tijdelijke aanduiding voor voettekst 5">
            <a:extLst>
              <a:ext uri="{FF2B5EF4-FFF2-40B4-BE49-F238E27FC236}">
                <a16:creationId xmlns:a16="http://schemas.microsoft.com/office/drawing/2014/main" id="{2EC54334-9DAF-4F17-9CD1-7B8EF822C4D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C967F41-ECD1-4AB0-80C5-3C05C904D838}"/>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3266596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E52DA-2725-4400-B7A1-4C9B0140104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202744A-CC83-41A3-8E3A-0ADCF2AA1F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72C1F51-B612-4B00-BF1B-C9F1BD9490E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79A7F44-50A0-4090-A160-55C887AD7B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C3CAD84-3E60-4112-A9C2-8E68AFBCD04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FA24A9D-D61B-4A08-A811-7C6DA035882E}"/>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8" name="Tijdelijke aanduiding voor voettekst 7">
            <a:extLst>
              <a:ext uri="{FF2B5EF4-FFF2-40B4-BE49-F238E27FC236}">
                <a16:creationId xmlns:a16="http://schemas.microsoft.com/office/drawing/2014/main" id="{E350E65F-21D2-4D73-B8EE-BC13933540A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613EE72-ED09-41AB-B591-7E8590B5CCAB}"/>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128410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76E805-5128-47E6-8BF9-5E2CF00EC65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BBC2B40-838E-4038-94DF-A27692CEBD7F}"/>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4" name="Tijdelijke aanduiding voor voettekst 3">
            <a:extLst>
              <a:ext uri="{FF2B5EF4-FFF2-40B4-BE49-F238E27FC236}">
                <a16:creationId xmlns:a16="http://schemas.microsoft.com/office/drawing/2014/main" id="{81347EF6-4255-40AA-8364-34ACA4B65CF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13D6E57-B169-419F-B3DE-DB7B83E1DB28}"/>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151169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5BC9FAE-3E17-435F-BAD8-56D57344205A}"/>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3" name="Tijdelijke aanduiding voor voettekst 2">
            <a:extLst>
              <a:ext uri="{FF2B5EF4-FFF2-40B4-BE49-F238E27FC236}">
                <a16:creationId xmlns:a16="http://schemas.microsoft.com/office/drawing/2014/main" id="{3F0FEB13-38B9-489D-BC57-39C0C194901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944EE5A-A9EE-4FBC-8416-D0C6CE1C944D}"/>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133562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BD31A3-DB19-4DBA-BF38-CD212DBD536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445C651-EDDA-4B20-8712-9D5251847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908C295-A1B1-4FCF-BDDB-A0B8F500D2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A605320-6CF3-4194-AE2B-6BC1EEDB4B2C}"/>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6" name="Tijdelijke aanduiding voor voettekst 5">
            <a:extLst>
              <a:ext uri="{FF2B5EF4-FFF2-40B4-BE49-F238E27FC236}">
                <a16:creationId xmlns:a16="http://schemas.microsoft.com/office/drawing/2014/main" id="{22765821-C4A7-47DA-9E24-131851A75AE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C61739F-0A89-4C9E-AD5E-17BF20A7D8E5}"/>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41945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196C48-409F-4365-80EF-92BA26E347F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389760D-037E-4A6B-983C-B60C455DA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FDDBE3E8-19DB-4256-8FEF-A368D820A8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8DF6CCC-D0A6-4873-AD5A-889129248E54}"/>
              </a:ext>
            </a:extLst>
          </p:cNvPr>
          <p:cNvSpPr>
            <a:spLocks noGrp="1"/>
          </p:cNvSpPr>
          <p:nvPr>
            <p:ph type="dt" sz="half" idx="10"/>
          </p:nvPr>
        </p:nvSpPr>
        <p:spPr/>
        <p:txBody>
          <a:bodyPr/>
          <a:lstStyle/>
          <a:p>
            <a:fld id="{1D7D27A6-52F9-4093-9189-35DB659693F2}" type="datetimeFigureOut">
              <a:rPr lang="nl-NL" smtClean="0"/>
              <a:t>10-11-2025</a:t>
            </a:fld>
            <a:endParaRPr lang="nl-NL"/>
          </a:p>
        </p:txBody>
      </p:sp>
      <p:sp>
        <p:nvSpPr>
          <p:cNvPr id="6" name="Tijdelijke aanduiding voor voettekst 5">
            <a:extLst>
              <a:ext uri="{FF2B5EF4-FFF2-40B4-BE49-F238E27FC236}">
                <a16:creationId xmlns:a16="http://schemas.microsoft.com/office/drawing/2014/main" id="{E34A8C38-B707-4B66-97CE-20975A078C1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A6A2AF8-82B3-47DC-9AD3-0F9F5809FA0C}"/>
              </a:ext>
            </a:extLst>
          </p:cNvPr>
          <p:cNvSpPr>
            <a:spLocks noGrp="1"/>
          </p:cNvSpPr>
          <p:nvPr>
            <p:ph type="sldNum" sz="quarter" idx="12"/>
          </p:nvPr>
        </p:nvSpPr>
        <p:spPr/>
        <p:txBody>
          <a:bodyPr/>
          <a:lstStyle/>
          <a:p>
            <a:fld id="{D797752B-9053-4354-BD41-DC3ED3B2DF0B}" type="slidenum">
              <a:rPr lang="nl-NL" smtClean="0"/>
              <a:t>‹nr.›</a:t>
            </a:fld>
            <a:endParaRPr lang="nl-NL"/>
          </a:p>
        </p:txBody>
      </p:sp>
    </p:spTree>
    <p:extLst>
      <p:ext uri="{BB962C8B-B14F-4D97-AF65-F5344CB8AC3E}">
        <p14:creationId xmlns:p14="http://schemas.microsoft.com/office/powerpoint/2010/main" val="133526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A9961C2-5970-4527-B5E3-3FFC58EFFD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690360B-28CB-4C0F-B036-480E59DE0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3F68E8D-22F5-4115-B567-E5DA985EE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D27A6-52F9-4093-9189-35DB659693F2}" type="datetimeFigureOut">
              <a:rPr lang="nl-NL" smtClean="0"/>
              <a:t>10-11-2025</a:t>
            </a:fld>
            <a:endParaRPr lang="nl-NL"/>
          </a:p>
        </p:txBody>
      </p:sp>
      <p:sp>
        <p:nvSpPr>
          <p:cNvPr id="5" name="Tijdelijke aanduiding voor voettekst 4">
            <a:extLst>
              <a:ext uri="{FF2B5EF4-FFF2-40B4-BE49-F238E27FC236}">
                <a16:creationId xmlns:a16="http://schemas.microsoft.com/office/drawing/2014/main" id="{CF849360-61AF-4DB2-9761-B0009DDF1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1E986CF-2509-44B3-A2F6-D544157734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97752B-9053-4354-BD41-DC3ED3B2DF0B}" type="slidenum">
              <a:rPr lang="nl-NL" smtClean="0"/>
              <a:t>‹nr.›</a:t>
            </a:fld>
            <a:endParaRPr lang="nl-NL"/>
          </a:p>
        </p:txBody>
      </p:sp>
    </p:spTree>
    <p:extLst>
      <p:ext uri="{BB962C8B-B14F-4D97-AF65-F5344CB8AC3E}">
        <p14:creationId xmlns:p14="http://schemas.microsoft.com/office/powerpoint/2010/main" val="6115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81D9B4CC-597B-52EB-E845-B745B8E9E228}"/>
              </a:ext>
            </a:extLst>
          </p:cNvPr>
          <p:cNvSpPr/>
          <p:nvPr/>
        </p:nvSpPr>
        <p:spPr>
          <a:xfrm>
            <a:off x="1" y="-1"/>
            <a:ext cx="6730408" cy="695369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D8C03C3-7201-4BDA-AA19-34048230992D}"/>
              </a:ext>
            </a:extLst>
          </p:cNvPr>
          <p:cNvSpPr>
            <a:spLocks noGrp="1"/>
          </p:cNvSpPr>
          <p:nvPr>
            <p:ph type="ctrTitle"/>
          </p:nvPr>
        </p:nvSpPr>
        <p:spPr>
          <a:xfrm>
            <a:off x="463826" y="1737898"/>
            <a:ext cx="5632174" cy="1691102"/>
          </a:xfrm>
        </p:spPr>
        <p:txBody>
          <a:bodyPr>
            <a:normAutofit/>
          </a:bodyPr>
          <a:lstStyle/>
          <a:p>
            <a:pPr algn="l"/>
            <a:r>
              <a:rPr lang="nl-NL" sz="4800" b="1" dirty="0">
                <a:solidFill>
                  <a:srgbClr val="009FE3"/>
                </a:solidFill>
                <a:latin typeface="Anivers" panose="02000000000000000000" pitchFamily="50" charset="0"/>
              </a:rPr>
              <a:t>Inkoopstrategie huishoudelijke hulp </a:t>
            </a:r>
          </a:p>
        </p:txBody>
      </p:sp>
      <p:sp>
        <p:nvSpPr>
          <p:cNvPr id="3" name="Ondertitel 2">
            <a:extLst>
              <a:ext uri="{FF2B5EF4-FFF2-40B4-BE49-F238E27FC236}">
                <a16:creationId xmlns:a16="http://schemas.microsoft.com/office/drawing/2014/main" id="{AE9EA0E6-1D1D-4230-9CD8-59AE6178C69F}"/>
              </a:ext>
            </a:extLst>
          </p:cNvPr>
          <p:cNvSpPr>
            <a:spLocks noGrp="1"/>
          </p:cNvSpPr>
          <p:nvPr>
            <p:ph type="subTitle" idx="1"/>
          </p:nvPr>
        </p:nvSpPr>
        <p:spPr>
          <a:xfrm>
            <a:off x="463826" y="3489878"/>
            <a:ext cx="6122505" cy="749508"/>
          </a:xfrm>
        </p:spPr>
        <p:txBody>
          <a:bodyPr>
            <a:noAutofit/>
          </a:bodyPr>
          <a:lstStyle/>
          <a:p>
            <a:pPr algn="l"/>
            <a:r>
              <a:rPr lang="nl-NL" sz="2000" dirty="0">
                <a:latin typeface="Anivers" panose="02000000000000000000" pitchFamily="50" charset="0"/>
              </a:rPr>
              <a:t>Gemeente Dantumadiel, Ameland en Noardeast-Fryslân 1-1-2027 t/m 31-12-2032</a:t>
            </a:r>
          </a:p>
        </p:txBody>
      </p:sp>
      <p:sp>
        <p:nvSpPr>
          <p:cNvPr id="4" name="Ondertitel 2">
            <a:extLst>
              <a:ext uri="{FF2B5EF4-FFF2-40B4-BE49-F238E27FC236}">
                <a16:creationId xmlns:a16="http://schemas.microsoft.com/office/drawing/2014/main" id="{946ADC7B-C3AE-ADA9-4191-2206C8FC5CBD}"/>
              </a:ext>
            </a:extLst>
          </p:cNvPr>
          <p:cNvSpPr txBox="1">
            <a:spLocks/>
          </p:cNvSpPr>
          <p:nvPr/>
        </p:nvSpPr>
        <p:spPr>
          <a:xfrm>
            <a:off x="0" y="6424751"/>
            <a:ext cx="2826025" cy="433249"/>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nl-NL" sz="1600" i="1" dirty="0">
                <a:solidFill>
                  <a:schemeClr val="tx1">
                    <a:lumMod val="50000"/>
                    <a:lumOff val="50000"/>
                  </a:schemeClr>
                </a:solidFill>
                <a:latin typeface="+mj-lt"/>
              </a:rPr>
              <a:t>4 november 2025 | Conceptversie</a:t>
            </a:r>
          </a:p>
        </p:txBody>
      </p:sp>
      <p:cxnSp>
        <p:nvCxnSpPr>
          <p:cNvPr id="5" name="Rechte verbindingslijn 4">
            <a:extLst>
              <a:ext uri="{FF2B5EF4-FFF2-40B4-BE49-F238E27FC236}">
                <a16:creationId xmlns:a16="http://schemas.microsoft.com/office/drawing/2014/main" id="{34678640-3F7C-8CC6-D615-0EE83FDEA50E}"/>
              </a:ext>
            </a:extLst>
          </p:cNvPr>
          <p:cNvCxnSpPr>
            <a:cxnSpLocks/>
          </p:cNvCxnSpPr>
          <p:nvPr/>
        </p:nvCxnSpPr>
        <p:spPr>
          <a:xfrm>
            <a:off x="602147" y="3377256"/>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5B6253F0-FDDD-0197-3422-7E5046C44163}"/>
              </a:ext>
            </a:extLst>
          </p:cNvPr>
          <p:cNvPicPr>
            <a:picLocks noChangeAspect="1"/>
          </p:cNvPicPr>
          <p:nvPr/>
        </p:nvPicPr>
        <p:blipFill>
          <a:blip r:embed="rId2"/>
          <a:stretch>
            <a:fillRect/>
          </a:stretch>
        </p:blipFill>
        <p:spPr>
          <a:xfrm>
            <a:off x="6724652" y="0"/>
            <a:ext cx="5467347" cy="8201021"/>
          </a:xfrm>
          <a:prstGeom prst="rect">
            <a:avLst/>
          </a:prstGeom>
        </p:spPr>
      </p:pic>
    </p:spTree>
    <p:extLst>
      <p:ext uri="{BB962C8B-B14F-4D97-AF65-F5344CB8AC3E}">
        <p14:creationId xmlns:p14="http://schemas.microsoft.com/office/powerpoint/2010/main" val="2851750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6BFEA325-862D-AE4D-D585-AF03F13905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D3CC9E4-CA23-3C9E-A37D-7B3575A3D8EE}"/>
              </a:ext>
            </a:extLst>
          </p:cNvPr>
          <p:cNvSpPr>
            <a:spLocks noGrp="1"/>
          </p:cNvSpPr>
          <p:nvPr>
            <p:ph type="title"/>
          </p:nvPr>
        </p:nvSpPr>
        <p:spPr>
          <a:xfrm>
            <a:off x="838200" y="2766218"/>
            <a:ext cx="10515600" cy="1325563"/>
          </a:xfrm>
        </p:spPr>
        <p:txBody>
          <a:bodyPr>
            <a:normAutofit/>
          </a:bodyPr>
          <a:lstStyle/>
          <a:p>
            <a:pPr algn="ctr"/>
            <a:r>
              <a:rPr lang="nl-NL" sz="4000" b="1" dirty="0">
                <a:solidFill>
                  <a:srgbClr val="009640"/>
                </a:solidFill>
                <a:latin typeface="Anivers" panose="02000000000000000000" pitchFamily="50" charset="0"/>
              </a:rPr>
              <a:t>4. Inkooppijlers </a:t>
            </a:r>
            <a:r>
              <a:rPr lang="nl-NL" sz="4000" dirty="0">
                <a:latin typeface="Anivers" panose="02000000000000000000" pitchFamily="50" charset="0"/>
              </a:rPr>
              <a:t>inkoop huishoudelijke hulp</a:t>
            </a:r>
          </a:p>
        </p:txBody>
      </p:sp>
    </p:spTree>
    <p:extLst>
      <p:ext uri="{BB962C8B-B14F-4D97-AF65-F5344CB8AC3E}">
        <p14:creationId xmlns:p14="http://schemas.microsoft.com/office/powerpoint/2010/main" val="18907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9EB683-8BD6-7BE8-545C-14CA3B3A784F}"/>
              </a:ext>
            </a:extLst>
          </p:cNvPr>
          <p:cNvSpPr>
            <a:spLocks noGrp="1"/>
          </p:cNvSpPr>
          <p:nvPr>
            <p:ph type="title"/>
          </p:nvPr>
        </p:nvSpPr>
        <p:spPr/>
        <p:txBody>
          <a:bodyPr/>
          <a:lstStyle/>
          <a:p>
            <a:r>
              <a:rPr lang="nl-NL" b="1" dirty="0">
                <a:solidFill>
                  <a:srgbClr val="009FE3"/>
                </a:solidFill>
                <a:latin typeface="Anivers" panose="02000000000000000000" pitchFamily="50" charset="0"/>
              </a:rPr>
              <a:t>Inkooppijlers</a:t>
            </a:r>
            <a:endParaRPr lang="nl-NL" dirty="0">
              <a:solidFill>
                <a:srgbClr val="009FE3"/>
              </a:solidFill>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BE0C3FD4-CE8D-0D6F-8621-C3376F2DD9C6}"/>
              </a:ext>
            </a:extLst>
          </p:cNvPr>
          <p:cNvSpPr>
            <a:spLocks noGrp="1"/>
          </p:cNvSpPr>
          <p:nvPr>
            <p:ph idx="1"/>
          </p:nvPr>
        </p:nvSpPr>
        <p:spPr>
          <a:xfrm>
            <a:off x="838200" y="1825625"/>
            <a:ext cx="10515600" cy="4197488"/>
          </a:xfrm>
        </p:spPr>
        <p:txBody>
          <a:bodyPr>
            <a:normAutofit/>
          </a:bodyPr>
          <a:lstStyle/>
          <a:p>
            <a:r>
              <a:rPr lang="nl-NL" sz="2000" dirty="0">
                <a:latin typeface="Anivers" panose="02000000000000000000" pitchFamily="50" charset="0"/>
              </a:rPr>
              <a:t>Zelfredzaamheid en vitaliteit stimuleren</a:t>
            </a:r>
          </a:p>
          <a:p>
            <a:r>
              <a:rPr lang="nl-NL" sz="2000" dirty="0">
                <a:latin typeface="Anivers" panose="02000000000000000000" pitchFamily="50" charset="0"/>
              </a:rPr>
              <a:t>Gebiedsgericht inkopen</a:t>
            </a:r>
          </a:p>
          <a:p>
            <a:r>
              <a:rPr lang="nl-NL" sz="2000" dirty="0">
                <a:latin typeface="Anivers" panose="02000000000000000000" pitchFamily="50" charset="0"/>
              </a:rPr>
              <a:t>Aanpassen van de zorgfrequentie</a:t>
            </a:r>
          </a:p>
          <a:p>
            <a:r>
              <a:rPr lang="nl-NL" sz="2000" dirty="0">
                <a:latin typeface="Anivers" panose="02000000000000000000" pitchFamily="50" charset="0"/>
              </a:rPr>
              <a:t>Toegang bij de gemeenten</a:t>
            </a:r>
          </a:p>
          <a:p>
            <a:r>
              <a:rPr lang="nl-NL" sz="2000" dirty="0">
                <a:latin typeface="Anivers" panose="02000000000000000000" pitchFamily="50" charset="0"/>
              </a:rPr>
              <a:t>Inzet van zorgtechnologie </a:t>
            </a:r>
          </a:p>
          <a:p>
            <a:r>
              <a:rPr lang="nl-NL" sz="2000" dirty="0">
                <a:latin typeface="Anivers" panose="02000000000000000000" pitchFamily="50" charset="0"/>
              </a:rPr>
              <a:t>Flexibele inzet van zorg en ondersteuning</a:t>
            </a:r>
          </a:p>
          <a:p>
            <a:r>
              <a:rPr lang="nl-NL" sz="2000" dirty="0">
                <a:latin typeface="Anivers" panose="02000000000000000000" pitchFamily="50" charset="0"/>
              </a:rPr>
              <a:t>Zorginnovatie stimuleren</a:t>
            </a:r>
          </a:p>
        </p:txBody>
      </p:sp>
      <p:cxnSp>
        <p:nvCxnSpPr>
          <p:cNvPr id="4" name="Rechte verbindingslijn 3">
            <a:extLst>
              <a:ext uri="{FF2B5EF4-FFF2-40B4-BE49-F238E27FC236}">
                <a16:creationId xmlns:a16="http://schemas.microsoft.com/office/drawing/2014/main" id="{C22DF2B9-7FF4-3F5E-8FF3-04CA8CA7A25A}"/>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27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3A96E610-CC01-9CFB-EFAD-B4F94CE53C2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063F8B1-B3DB-2375-EE2C-A4B45B521853}"/>
              </a:ext>
            </a:extLst>
          </p:cNvPr>
          <p:cNvSpPr>
            <a:spLocks noGrp="1"/>
          </p:cNvSpPr>
          <p:nvPr>
            <p:ph type="title"/>
          </p:nvPr>
        </p:nvSpPr>
        <p:spPr>
          <a:xfrm>
            <a:off x="838199" y="2766218"/>
            <a:ext cx="10760765" cy="1325563"/>
          </a:xfrm>
        </p:spPr>
        <p:txBody>
          <a:bodyPr>
            <a:normAutofit/>
          </a:bodyPr>
          <a:lstStyle/>
          <a:p>
            <a:pPr algn="ctr"/>
            <a:r>
              <a:rPr lang="nl-NL" sz="4000" b="1" dirty="0">
                <a:solidFill>
                  <a:srgbClr val="009640"/>
                </a:solidFill>
                <a:latin typeface="Anivers" panose="02000000000000000000" pitchFamily="50" charset="0"/>
              </a:rPr>
              <a:t>4.1 Vertaling </a:t>
            </a:r>
            <a:r>
              <a:rPr lang="nl-NL" sz="4000" dirty="0">
                <a:latin typeface="Anivers" panose="02000000000000000000" pitchFamily="50" charset="0"/>
              </a:rPr>
              <a:t>van inkooppijlers naar inkoopkeuzes</a:t>
            </a:r>
          </a:p>
        </p:txBody>
      </p:sp>
    </p:spTree>
    <p:extLst>
      <p:ext uri="{BB962C8B-B14F-4D97-AF65-F5344CB8AC3E}">
        <p14:creationId xmlns:p14="http://schemas.microsoft.com/office/powerpoint/2010/main" val="92002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EB4CD-1F29-CBBE-0217-A8EC71A4E54B}"/>
              </a:ext>
            </a:extLst>
          </p:cNvPr>
          <p:cNvSpPr>
            <a:spLocks noGrp="1"/>
          </p:cNvSpPr>
          <p:nvPr>
            <p:ph type="title"/>
          </p:nvPr>
        </p:nvSpPr>
        <p:spPr/>
        <p:txBody>
          <a:bodyPr/>
          <a:lstStyle/>
          <a:p>
            <a:r>
              <a:rPr lang="nl-NL" b="1" dirty="0">
                <a:solidFill>
                  <a:srgbClr val="009FE3"/>
                </a:solidFill>
                <a:latin typeface="Anivers" panose="02000000000000000000" pitchFamily="50" charset="0"/>
              </a:rPr>
              <a:t>Zelfredzaamheid en vitaliteit stimuleren</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8D1AFCEE-F14C-AFC0-48FA-1D03F0DC1FCD}"/>
              </a:ext>
            </a:extLst>
          </p:cNvPr>
          <p:cNvSpPr>
            <a:spLocks noGrp="1"/>
          </p:cNvSpPr>
          <p:nvPr>
            <p:ph idx="1"/>
          </p:nvPr>
        </p:nvSpPr>
        <p:spPr>
          <a:xfrm>
            <a:off x="838199" y="1825625"/>
            <a:ext cx="11206655" cy="4351338"/>
          </a:xfrm>
        </p:spPr>
        <p:txBody>
          <a:bodyPr>
            <a:normAutofit/>
          </a:bodyPr>
          <a:lstStyle/>
          <a:p>
            <a:pPr marL="0" indent="0">
              <a:buNone/>
            </a:pPr>
            <a:r>
              <a:rPr lang="nl-NL" sz="2000" i="1" dirty="0">
                <a:latin typeface="Anivers" panose="02000000000000000000" pitchFamily="50" charset="0"/>
              </a:rPr>
              <a:t>Zelfredzaamheid en vitaliteit stimuleren</a:t>
            </a:r>
          </a:p>
          <a:p>
            <a:pPr marL="0" indent="0">
              <a:buNone/>
            </a:pPr>
            <a:endParaRPr lang="nl-NL" sz="2000" i="1" dirty="0">
              <a:latin typeface="Anivers" panose="02000000000000000000" pitchFamily="50" charset="0"/>
            </a:endParaRPr>
          </a:p>
          <a:p>
            <a:pPr marL="0" indent="0">
              <a:buNone/>
            </a:pPr>
            <a:r>
              <a:rPr lang="nl-NL" sz="2000" dirty="0">
                <a:latin typeface="Anivers" panose="02000000000000000000" pitchFamily="50" charset="0"/>
              </a:rPr>
              <a:t>In de huidige situatie wordt de zorgvraag breed beoordeeld. Om de brede beoordeling te versterken worden huishoudelijke hulp aanbieders uitgedaagd om meer in te zetten op de zelfredzaamheid en vitaliteit van de zorgvrager, waarbij zorgvragers worden ondersteund bij het ontwikkelen van vaardigheden om huishoudelijke taken zelf weer uit te voeren.</a:t>
            </a:r>
          </a:p>
          <a:p>
            <a:pPr marL="0" indent="0">
              <a:buNone/>
            </a:pPr>
            <a:endParaRPr lang="nl-NL" sz="2000" b="1" dirty="0">
              <a:solidFill>
                <a:srgbClr val="009640"/>
              </a:solidFill>
              <a:latin typeface="Anivers" panose="02000000000000000000" pitchFamily="50" charset="0"/>
              <a:sym typeface="Wingdings" panose="05000000000000000000" pitchFamily="2" charset="2"/>
            </a:endParaRPr>
          </a:p>
          <a:p>
            <a:pPr marL="0" indent="0">
              <a:buNone/>
            </a:pPr>
            <a:r>
              <a:rPr lang="nl-NL" sz="2000" b="1" dirty="0">
                <a:solidFill>
                  <a:srgbClr val="009640"/>
                </a:solidFill>
                <a:latin typeface="Anivers" panose="02000000000000000000" pitchFamily="50" charset="0"/>
                <a:sym typeface="Wingdings" panose="05000000000000000000" pitchFamily="2" charset="2"/>
              </a:rPr>
              <a:t>Wij kiezen er voor </a:t>
            </a:r>
            <a:r>
              <a:rPr lang="nl-NL" sz="2000" dirty="0">
                <a:latin typeface="Anivers" panose="02000000000000000000" pitchFamily="50" charset="0"/>
                <a:sym typeface="Wingdings" panose="05000000000000000000" pitchFamily="2" charset="2"/>
              </a:rPr>
              <a:t>om huishoudelijke hulp aanbieders uit te dagen om creatiever te zijn hoe zij de zelfredzaamheid en vitaliteit van zorgvragers kunnen vergroten.</a:t>
            </a:r>
          </a:p>
          <a:p>
            <a:pPr marL="0" indent="0">
              <a:buNone/>
            </a:pPr>
            <a:endParaRPr lang="nl-NL" sz="2000" dirty="0">
              <a:latin typeface="Anivers" panose="02000000000000000000" pitchFamily="50" charset="0"/>
              <a:sym typeface="Wingdings" panose="05000000000000000000" pitchFamily="2" charset="2"/>
            </a:endParaRPr>
          </a:p>
        </p:txBody>
      </p:sp>
      <p:cxnSp>
        <p:nvCxnSpPr>
          <p:cNvPr id="4" name="Rechte verbindingslijn 3">
            <a:extLst>
              <a:ext uri="{FF2B5EF4-FFF2-40B4-BE49-F238E27FC236}">
                <a16:creationId xmlns:a16="http://schemas.microsoft.com/office/drawing/2014/main" id="{CE14C74C-B8E4-E6D2-6504-B90F6428063F}"/>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165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A3025-FE92-ACD1-7274-E6FE207CCC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106A67-A3E6-EBF5-D55C-42FA55220207}"/>
              </a:ext>
            </a:extLst>
          </p:cNvPr>
          <p:cNvSpPr>
            <a:spLocks noGrp="1"/>
          </p:cNvSpPr>
          <p:nvPr>
            <p:ph type="title"/>
          </p:nvPr>
        </p:nvSpPr>
        <p:spPr/>
        <p:txBody>
          <a:bodyPr/>
          <a:lstStyle/>
          <a:p>
            <a:r>
              <a:rPr lang="nl-NL" b="1" dirty="0">
                <a:solidFill>
                  <a:srgbClr val="009FE3"/>
                </a:solidFill>
                <a:latin typeface="Anivers" panose="02000000000000000000" pitchFamily="50" charset="0"/>
              </a:rPr>
              <a:t>Gebiedsgericht inkopen</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752FB49A-7763-F7B4-29EC-1A5838FA3FBA}"/>
              </a:ext>
            </a:extLst>
          </p:cNvPr>
          <p:cNvSpPr>
            <a:spLocks noGrp="1"/>
          </p:cNvSpPr>
          <p:nvPr>
            <p:ph idx="1"/>
          </p:nvPr>
        </p:nvSpPr>
        <p:spPr/>
        <p:txBody>
          <a:bodyPr>
            <a:normAutofit fontScale="92500" lnSpcReduction="10000"/>
          </a:bodyPr>
          <a:lstStyle/>
          <a:p>
            <a:pPr marL="0" indent="0">
              <a:buNone/>
            </a:pPr>
            <a:r>
              <a:rPr lang="nl-NL" sz="2000" i="1" dirty="0">
                <a:latin typeface="Anivers" panose="02000000000000000000" pitchFamily="50" charset="0"/>
              </a:rPr>
              <a:t>Efficiënt inzetten van het zorg- en ondersteuningsaanbod</a:t>
            </a:r>
          </a:p>
          <a:p>
            <a:pPr marL="0" indent="0">
              <a:buNone/>
            </a:pPr>
            <a:endParaRPr lang="nl-NL" sz="2000" dirty="0">
              <a:latin typeface="Anivers" panose="02000000000000000000" pitchFamily="50" charset="0"/>
            </a:endParaRPr>
          </a:p>
          <a:p>
            <a:pPr marL="0" indent="0">
              <a:buNone/>
            </a:pPr>
            <a:r>
              <a:rPr lang="nl-NL" sz="2000" dirty="0">
                <a:latin typeface="Anivers" panose="02000000000000000000" pitchFamily="50" charset="0"/>
              </a:rPr>
              <a:t>Om efficiëntere inzet van zorg en ondersteuning te realiseren willen we gebiedsgericht inkopen en het aantal gecontracteerde aanbieders voor huishoudelijke hulp beperken. Het wordt voor aanbieders eenvoudiger om te samenwerken, gebieden te clusteren en de toenemende zorgvraag beter op te vangen met minder personeel. Dit draagt ook bij aan het verlagen van reisbewegingen en continuering van de inzet van zorg. Daarnaast sluit gebiedsgerichte inkoop aan bij het concept ‘Lang Leven Thuis’ – die verder als pilot in onze regio wordt verkend.</a:t>
            </a:r>
          </a:p>
          <a:p>
            <a:pPr marL="0" indent="0">
              <a:buNone/>
            </a:pPr>
            <a:endParaRPr lang="nl-NL" sz="2000" b="1" dirty="0">
              <a:solidFill>
                <a:srgbClr val="009640"/>
              </a:solidFill>
              <a:latin typeface="Anivers" panose="02000000000000000000" pitchFamily="50" charset="0"/>
            </a:endParaRP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gebiedsgerichte in te kopen, waarbij maximaal </a:t>
            </a:r>
            <a:r>
              <a:rPr lang="nl-NL" sz="2000" b="1" dirty="0">
                <a:solidFill>
                  <a:srgbClr val="FF0000"/>
                </a:solidFill>
                <a:latin typeface="Anivers" panose="02000000000000000000" pitchFamily="50" charset="0"/>
              </a:rPr>
              <a:t>XXX </a:t>
            </a:r>
            <a:r>
              <a:rPr lang="nl-NL" sz="2000" dirty="0">
                <a:latin typeface="Anivers" panose="02000000000000000000" pitchFamily="50" charset="0"/>
              </a:rPr>
              <a:t>aanbieders huishoudelijke hulp worden gecontracteerd.</a:t>
            </a:r>
          </a:p>
          <a:p>
            <a:pPr marL="0" indent="0">
              <a:buNone/>
            </a:pPr>
            <a:r>
              <a:rPr lang="nl-NL" sz="2000" b="1" dirty="0">
                <a:solidFill>
                  <a:srgbClr val="009640"/>
                </a:solidFill>
                <a:latin typeface="Anivers" panose="02000000000000000000" pitchFamily="50" charset="0"/>
              </a:rPr>
              <a:t>Wij kiezen er voor</a:t>
            </a:r>
            <a:r>
              <a:rPr lang="nl-NL" sz="2000" dirty="0">
                <a:latin typeface="Anivers" panose="02000000000000000000" pitchFamily="50" charset="0"/>
              </a:rPr>
              <a:t> om aanbieders huishoudelijke hulp uit te dagen slimme samenwerkingen te organiseren tussen aanbieders, welzijn en huisartsen en dagen aanbieders uit om effectief gebruik te maken van verschillende financieringsstromen – welzijn, Wmo, </a:t>
            </a:r>
            <a:r>
              <a:rPr lang="nl-NL" sz="2000" dirty="0" err="1">
                <a:latin typeface="Anivers" panose="02000000000000000000" pitchFamily="50" charset="0"/>
              </a:rPr>
              <a:t>Wlz</a:t>
            </a:r>
            <a:r>
              <a:rPr lang="nl-NL" sz="2000" dirty="0">
                <a:latin typeface="Anivers" panose="02000000000000000000" pitchFamily="50" charset="0"/>
              </a:rPr>
              <a:t> en </a:t>
            </a:r>
            <a:r>
              <a:rPr lang="nl-NL" sz="2000" dirty="0" err="1">
                <a:latin typeface="Anivers" panose="02000000000000000000" pitchFamily="50" charset="0"/>
              </a:rPr>
              <a:t>Zvw</a:t>
            </a:r>
            <a:r>
              <a:rPr lang="nl-NL" sz="2000" dirty="0">
                <a:latin typeface="Anivers" panose="02000000000000000000" pitchFamily="50" charset="0"/>
              </a:rPr>
              <a:t>.</a:t>
            </a:r>
          </a:p>
        </p:txBody>
      </p:sp>
      <p:cxnSp>
        <p:nvCxnSpPr>
          <p:cNvPr id="4" name="Rechte verbindingslijn 3">
            <a:extLst>
              <a:ext uri="{FF2B5EF4-FFF2-40B4-BE49-F238E27FC236}">
                <a16:creationId xmlns:a16="http://schemas.microsoft.com/office/drawing/2014/main" id="{29EBBA65-6E79-95F7-E8E4-462D789E0DF3}"/>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9650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12F8D1D-413F-AE67-C76D-DC872774E4B1}"/>
              </a:ext>
            </a:extLst>
          </p:cNvPr>
          <p:cNvPicPr>
            <a:picLocks noChangeAspect="1"/>
          </p:cNvPicPr>
          <p:nvPr/>
        </p:nvPicPr>
        <p:blipFill>
          <a:blip r:embed="rId2"/>
          <a:stretch>
            <a:fillRect/>
          </a:stretch>
        </p:blipFill>
        <p:spPr>
          <a:xfrm>
            <a:off x="4006712" y="628167"/>
            <a:ext cx="8334375" cy="5981700"/>
          </a:xfrm>
          <a:prstGeom prst="rect">
            <a:avLst/>
          </a:prstGeom>
        </p:spPr>
      </p:pic>
      <p:sp>
        <p:nvSpPr>
          <p:cNvPr id="2" name="Titel 1">
            <a:extLst>
              <a:ext uri="{FF2B5EF4-FFF2-40B4-BE49-F238E27FC236}">
                <a16:creationId xmlns:a16="http://schemas.microsoft.com/office/drawing/2014/main" id="{A2279EFF-D83C-96BB-0CB0-1DCCA4B7951D}"/>
              </a:ext>
            </a:extLst>
          </p:cNvPr>
          <p:cNvSpPr>
            <a:spLocks noGrp="1"/>
          </p:cNvSpPr>
          <p:nvPr>
            <p:ph type="title"/>
          </p:nvPr>
        </p:nvSpPr>
        <p:spPr>
          <a:xfrm>
            <a:off x="129209" y="365125"/>
            <a:ext cx="4735286" cy="1325563"/>
          </a:xfrm>
        </p:spPr>
        <p:txBody>
          <a:bodyPr>
            <a:normAutofit/>
          </a:bodyPr>
          <a:lstStyle/>
          <a:p>
            <a:br>
              <a:rPr lang="nl-NL" sz="2000" dirty="0">
                <a:latin typeface="Anivers" panose="02000000000000000000" pitchFamily="50" charset="0"/>
              </a:rPr>
            </a:br>
            <a:r>
              <a:rPr lang="nl-NL" sz="2000" dirty="0">
                <a:latin typeface="Anivers" panose="02000000000000000000" pitchFamily="50" charset="0"/>
              </a:rPr>
              <a:t>Gebiedsindeling laten plaatsvinden rondom zorgzones</a:t>
            </a:r>
          </a:p>
        </p:txBody>
      </p:sp>
      <p:sp>
        <p:nvSpPr>
          <p:cNvPr id="3" name="Tijdelijke aanduiding voor inhoud 2">
            <a:extLst>
              <a:ext uri="{FF2B5EF4-FFF2-40B4-BE49-F238E27FC236}">
                <a16:creationId xmlns:a16="http://schemas.microsoft.com/office/drawing/2014/main" id="{137A3AD6-D932-9C98-2EF9-4FB2A219BEBA}"/>
              </a:ext>
            </a:extLst>
          </p:cNvPr>
          <p:cNvSpPr>
            <a:spLocks noGrp="1"/>
          </p:cNvSpPr>
          <p:nvPr>
            <p:ph idx="1"/>
          </p:nvPr>
        </p:nvSpPr>
        <p:spPr>
          <a:xfrm>
            <a:off x="129209" y="1690688"/>
            <a:ext cx="4174434" cy="4919179"/>
          </a:xfrm>
        </p:spPr>
        <p:txBody>
          <a:bodyPr>
            <a:normAutofit lnSpcReduction="10000"/>
          </a:bodyPr>
          <a:lstStyle/>
          <a:p>
            <a:pPr marL="0" indent="0">
              <a:lnSpc>
                <a:spcPct val="100000"/>
              </a:lnSpc>
              <a:buNone/>
              <a:defRPr/>
            </a:pPr>
            <a:r>
              <a:rPr lang="nl-NL" sz="1400" dirty="0">
                <a:solidFill>
                  <a:srgbClr val="000000"/>
                </a:solidFill>
                <a:latin typeface="Anivers" panose="02000000000000000000" pitchFamily="50" charset="0"/>
                <a:ea typeface="+mn-lt"/>
                <a:cs typeface="+mn-lt"/>
              </a:rPr>
              <a:t>Vanuit de visie op Wonen met Welzijn en Zorg is er een organisatiemodel gemaakt waarbij zorgzones zijn geplot op de kaart.</a:t>
            </a:r>
            <a:endParaRPr lang="nl-NL" sz="1400" b="1" dirty="0">
              <a:solidFill>
                <a:srgbClr val="000000"/>
              </a:solidFill>
              <a:latin typeface="Anivers" panose="02000000000000000000" pitchFamily="50" charset="0"/>
              <a:ea typeface="+mn-lt"/>
              <a:cs typeface="+mn-lt"/>
            </a:endParaRPr>
          </a:p>
          <a:p>
            <a:pPr marL="0" indent="0">
              <a:lnSpc>
                <a:spcPct val="100000"/>
              </a:lnSpc>
              <a:buNone/>
              <a:defRPr/>
            </a:pPr>
            <a:r>
              <a:rPr lang="nl-NL" sz="1400" dirty="0">
                <a:latin typeface="Anivers" panose="02000000000000000000" pitchFamily="50" charset="0"/>
              </a:rPr>
              <a:t>In de regio zijn er basis-, medium-, en complete zones. </a:t>
            </a:r>
            <a:r>
              <a:rPr lang="nl-NL" sz="1400" dirty="0">
                <a:solidFill>
                  <a:srgbClr val="000000"/>
                </a:solidFill>
                <a:latin typeface="Anivers" panose="02000000000000000000" pitchFamily="50" charset="0"/>
                <a:cs typeface="Calibri"/>
              </a:rPr>
              <a:t>De zones verschillen in nabijheid van zorg en ondersteuning: Van zorg en ondersteuning na alarmering, naar nabij tot altijd aanwezig. Daarnaast kent elke zone een andere mix aan woonvormen: van zelfstandig wonen, wel of niet in combinatie met geclusterd wonen tot wonen in een intramurale instelling. Ook is er verschil in welzijnsaanbod.</a:t>
            </a:r>
            <a:endParaRPr lang="nl-NL" sz="800" b="1" dirty="0">
              <a:solidFill>
                <a:srgbClr val="000000"/>
              </a:solidFill>
              <a:latin typeface="Anivers" panose="02000000000000000000" pitchFamily="50" charset="0"/>
              <a:ea typeface="+mn-lt"/>
              <a:cs typeface="+mn-lt"/>
            </a:endParaRPr>
          </a:p>
          <a:p>
            <a:pPr marL="0" indent="0">
              <a:lnSpc>
                <a:spcPct val="100000"/>
              </a:lnSpc>
              <a:buNone/>
            </a:pPr>
            <a:r>
              <a:rPr lang="nl-NL" sz="1400" dirty="0">
                <a:latin typeface="Anivers" panose="02000000000000000000" pitchFamily="50" charset="0"/>
              </a:rPr>
              <a:t>Voor een gebiedsindeling kan er als voorwaarde worden gesteld dat een clustering alleen kan plaatsvinden rondom een medium zone of een complete zone. De basis zones moeten kunnen leunen op de medium of complete zones van het gebied.  De gegunde aanbieders huishoudelijke hulp krijgen de opdracht om op basis demografische, geografische en sociale factoren een verdeling van het gebied en indicaties te maken. </a:t>
            </a:r>
          </a:p>
          <a:p>
            <a:pPr marL="0" indent="0">
              <a:lnSpc>
                <a:spcPct val="100000"/>
              </a:lnSpc>
              <a:buNone/>
            </a:pPr>
            <a:r>
              <a:rPr lang="nl-NL" sz="1200" dirty="0">
                <a:latin typeface="Anivers" panose="02000000000000000000" pitchFamily="50" charset="0"/>
              </a:rPr>
              <a:t>*De kaart is een verdeling van de hele regio Noordoost. Voor de inkoop is er alleen sprake van Dantumadiel en Noardeast-Fryslân.</a:t>
            </a:r>
          </a:p>
        </p:txBody>
      </p:sp>
    </p:spTree>
    <p:extLst>
      <p:ext uri="{BB962C8B-B14F-4D97-AF65-F5344CB8AC3E}">
        <p14:creationId xmlns:p14="http://schemas.microsoft.com/office/powerpoint/2010/main" val="4114232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FCEB6-7161-D80A-C0FC-8FAE699299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E6C9435-A0F2-D73C-00D0-F4216AF03B59}"/>
              </a:ext>
            </a:extLst>
          </p:cNvPr>
          <p:cNvSpPr>
            <a:spLocks noGrp="1"/>
          </p:cNvSpPr>
          <p:nvPr>
            <p:ph type="title"/>
          </p:nvPr>
        </p:nvSpPr>
        <p:spPr/>
        <p:txBody>
          <a:bodyPr/>
          <a:lstStyle/>
          <a:p>
            <a:r>
              <a:rPr lang="nl-NL" b="1" dirty="0">
                <a:solidFill>
                  <a:srgbClr val="009FE3"/>
                </a:solidFill>
                <a:latin typeface="Anivers" panose="02000000000000000000" pitchFamily="50" charset="0"/>
              </a:rPr>
              <a:t>Aanpassen van de zorgfrequentie</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2096B989-AEA3-B885-C603-D9D5322549B9}"/>
              </a:ext>
            </a:extLst>
          </p:cNvPr>
          <p:cNvSpPr>
            <a:spLocks noGrp="1"/>
          </p:cNvSpPr>
          <p:nvPr>
            <p:ph idx="1"/>
          </p:nvPr>
        </p:nvSpPr>
        <p:spPr/>
        <p:txBody>
          <a:bodyPr>
            <a:normAutofit/>
          </a:bodyPr>
          <a:lstStyle/>
          <a:p>
            <a:pPr marL="0" indent="0">
              <a:buNone/>
            </a:pPr>
            <a:r>
              <a:rPr lang="nl-NL" sz="2000" i="1" dirty="0">
                <a:latin typeface="Anivers" panose="02000000000000000000" pitchFamily="50" charset="0"/>
              </a:rPr>
              <a:t>Efficiënt inzetten van het zorg- en ondersteuningsaanbod</a:t>
            </a:r>
          </a:p>
          <a:p>
            <a:pPr marL="0" indent="0">
              <a:buNone/>
            </a:pPr>
            <a:endParaRPr lang="nl-NL" sz="2000" i="1" dirty="0">
              <a:latin typeface="Anivers" panose="02000000000000000000" pitchFamily="50" charset="0"/>
            </a:endParaRPr>
          </a:p>
          <a:p>
            <a:pPr marL="0" indent="0">
              <a:buNone/>
            </a:pPr>
            <a:r>
              <a:rPr lang="nl-NL" sz="2000" dirty="0">
                <a:latin typeface="Anivers" panose="02000000000000000000" pitchFamily="50" charset="0"/>
              </a:rPr>
              <a:t>Volgens prognoses gaat de zorgvraag de komende jaren stijgen, door onder andere de vergrijzing en daarnaast is er sprake van arbeidskrapte. Door de zorgfrequentie aan te passen is het mogelijk om in te spelen op deze ontwikkelingen. Deze aanpassing stimuleert inwoners om hun zelfredzaamheid te vergroten, draagt bij aan betere planbaarheid en vermindering van werkdruk zonder dat dit ten koste gaat van de kwaliteit van ondersteuning. </a:t>
            </a:r>
          </a:p>
          <a:p>
            <a:pPr marL="0" indent="0">
              <a:buNone/>
            </a:pPr>
            <a:endParaRPr lang="nl-NL" sz="2000" dirty="0">
              <a:latin typeface="Anivers" panose="02000000000000000000" pitchFamily="50" charset="0"/>
            </a:endParaRP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aanbieders huishoudelijke hulp uit te dagen om de zorgfrequentie aan te passen aansluitend bij de uitdagingen in het zorglandschap.</a:t>
            </a:r>
          </a:p>
          <a:p>
            <a:pPr marL="0" indent="0">
              <a:buNone/>
            </a:pPr>
            <a:endParaRPr lang="nl-NL" b="1" dirty="0">
              <a:latin typeface="Anivers" panose="02000000000000000000" pitchFamily="50" charset="0"/>
            </a:endParaRPr>
          </a:p>
          <a:p>
            <a:pPr marL="0" indent="0">
              <a:buNone/>
            </a:pPr>
            <a:endParaRPr lang="nl-NL" dirty="0">
              <a:latin typeface="Anivers" panose="02000000000000000000" pitchFamily="50" charset="0"/>
            </a:endParaRPr>
          </a:p>
        </p:txBody>
      </p:sp>
      <p:cxnSp>
        <p:nvCxnSpPr>
          <p:cNvPr id="4" name="Rechte verbindingslijn 3">
            <a:extLst>
              <a:ext uri="{FF2B5EF4-FFF2-40B4-BE49-F238E27FC236}">
                <a16:creationId xmlns:a16="http://schemas.microsoft.com/office/drawing/2014/main" id="{1E56D9C1-DD79-96C0-25A4-81380953383E}"/>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744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9DE3-BF9D-E097-2257-B0FD529366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66DED4-9AE1-9974-CD7F-86597B8CD73B}"/>
              </a:ext>
            </a:extLst>
          </p:cNvPr>
          <p:cNvSpPr>
            <a:spLocks noGrp="1"/>
          </p:cNvSpPr>
          <p:nvPr>
            <p:ph type="title"/>
          </p:nvPr>
        </p:nvSpPr>
        <p:spPr/>
        <p:txBody>
          <a:bodyPr/>
          <a:lstStyle/>
          <a:p>
            <a:r>
              <a:rPr lang="nl-NL" b="1" dirty="0">
                <a:solidFill>
                  <a:srgbClr val="009FE3"/>
                </a:solidFill>
                <a:latin typeface="Anivers" panose="02000000000000000000" pitchFamily="50" charset="0"/>
              </a:rPr>
              <a:t>Toegang bij de gemeenten</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3FE8ABB2-CB3B-8B50-4AF7-2B046C4F544B}"/>
              </a:ext>
            </a:extLst>
          </p:cNvPr>
          <p:cNvSpPr>
            <a:spLocks noGrp="1"/>
          </p:cNvSpPr>
          <p:nvPr>
            <p:ph idx="1"/>
          </p:nvPr>
        </p:nvSpPr>
        <p:spPr/>
        <p:txBody>
          <a:bodyPr>
            <a:normAutofit/>
          </a:bodyPr>
          <a:lstStyle/>
          <a:p>
            <a:pPr marL="0" indent="0">
              <a:buNone/>
            </a:pPr>
            <a:r>
              <a:rPr lang="nl-NL" sz="2000" i="1" dirty="0">
                <a:latin typeface="Anivers" panose="02000000000000000000" pitchFamily="50" charset="0"/>
              </a:rPr>
              <a:t>Efficiënt inzetten van het zorg- en ondersteuningsaanbod</a:t>
            </a:r>
          </a:p>
          <a:p>
            <a:pPr marL="0" indent="0">
              <a:buNone/>
            </a:pPr>
            <a:endParaRPr lang="nl-NL" sz="2000" dirty="0">
              <a:latin typeface="Anivers" panose="02000000000000000000" pitchFamily="50" charset="0"/>
            </a:endParaRPr>
          </a:p>
          <a:p>
            <a:pPr marL="0" indent="0">
              <a:buNone/>
            </a:pPr>
            <a:r>
              <a:rPr lang="nl-NL" sz="2000" dirty="0">
                <a:latin typeface="Anivers" panose="02000000000000000000" pitchFamily="50" charset="0"/>
              </a:rPr>
              <a:t>De objectieve beoordeling van de brede zorgvraag wordt gezien als een verantwoordelijkheid van de gemeente. Dit betekent dat de toegang tot ondersteuning bij de gemeenten blijft belegd. Ter voorkoming van dubbele werkzaamheden in het werkproces wordt bij de beoordeling gebruikgemaakt van externe deskundigheid, wanneer deze aanwezig is. </a:t>
            </a:r>
          </a:p>
          <a:p>
            <a:pPr marL="0" indent="0">
              <a:buNone/>
            </a:pPr>
            <a:r>
              <a:rPr lang="nl-NL" sz="2000" dirty="0">
                <a:latin typeface="Anivers" panose="02000000000000000000" pitchFamily="50" charset="0"/>
              </a:rPr>
              <a:t> </a:t>
            </a: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de toegang binnen de gemeentelijke organisaties te positioneren, zodat de gemeente regie op het proces behoudt en de integraliteit van de beoordeling. Inbreng van externe professionals wordt zorgvuldig meegenomen, dan wel overgenomen, in het uiteindelijke oordeel.</a:t>
            </a:r>
          </a:p>
        </p:txBody>
      </p:sp>
      <p:cxnSp>
        <p:nvCxnSpPr>
          <p:cNvPr id="4" name="Rechte verbindingslijn 3">
            <a:extLst>
              <a:ext uri="{FF2B5EF4-FFF2-40B4-BE49-F238E27FC236}">
                <a16:creationId xmlns:a16="http://schemas.microsoft.com/office/drawing/2014/main" id="{728D56B2-48C0-E226-D644-D2398EC512C4}"/>
              </a:ext>
            </a:extLst>
          </p:cNvPr>
          <p:cNvCxnSpPr>
            <a:cxnSpLocks/>
          </p:cNvCxnSpPr>
          <p:nvPr/>
        </p:nvCxnSpPr>
        <p:spPr>
          <a:xfrm>
            <a:off x="1008496" y="1360998"/>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598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4E10-0E3A-5F00-6CF8-C47BE0F44F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54D766-C4CB-0CDB-3CD6-32D434A82A13}"/>
              </a:ext>
            </a:extLst>
          </p:cNvPr>
          <p:cNvSpPr>
            <a:spLocks noGrp="1"/>
          </p:cNvSpPr>
          <p:nvPr>
            <p:ph type="title"/>
          </p:nvPr>
        </p:nvSpPr>
        <p:spPr/>
        <p:txBody>
          <a:bodyPr/>
          <a:lstStyle/>
          <a:p>
            <a:r>
              <a:rPr lang="nl-NL" b="1" dirty="0">
                <a:solidFill>
                  <a:srgbClr val="009FE3"/>
                </a:solidFill>
                <a:latin typeface="Anivers" panose="02000000000000000000" pitchFamily="50" charset="0"/>
              </a:rPr>
              <a:t>Inzet van zorgtechnologie</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3F06884E-E894-5AEE-3369-47A6178EB410}"/>
              </a:ext>
            </a:extLst>
          </p:cNvPr>
          <p:cNvSpPr>
            <a:spLocks noGrp="1"/>
          </p:cNvSpPr>
          <p:nvPr>
            <p:ph idx="1"/>
          </p:nvPr>
        </p:nvSpPr>
        <p:spPr/>
        <p:txBody>
          <a:bodyPr>
            <a:normAutofit/>
          </a:bodyPr>
          <a:lstStyle/>
          <a:p>
            <a:pPr marL="0" indent="0">
              <a:buNone/>
            </a:pPr>
            <a:r>
              <a:rPr lang="nl-NL" sz="2000" i="1" dirty="0">
                <a:latin typeface="Anivers" panose="02000000000000000000" pitchFamily="50" charset="0"/>
              </a:rPr>
              <a:t>Inzet technologie </a:t>
            </a:r>
          </a:p>
          <a:p>
            <a:pPr marL="0" indent="0">
              <a:buNone/>
            </a:pPr>
            <a:endParaRPr lang="nl-NL" sz="2000" dirty="0">
              <a:latin typeface="Anivers" panose="02000000000000000000" pitchFamily="50" charset="0"/>
            </a:endParaRPr>
          </a:p>
          <a:p>
            <a:pPr marL="0" indent="0">
              <a:buNone/>
            </a:pPr>
            <a:r>
              <a:rPr lang="nl-NL" sz="2000" dirty="0">
                <a:latin typeface="Anivers" panose="02000000000000000000" pitchFamily="50" charset="0"/>
              </a:rPr>
              <a:t>Om inwoners zolang als mogelijk zelfstandig thuis te laten wonen, wordt inzet op </a:t>
            </a:r>
            <a:r>
              <a:rPr lang="nl-NL" sz="2000" dirty="0" err="1">
                <a:latin typeface="Anivers" panose="02000000000000000000" pitchFamily="50" charset="0"/>
              </a:rPr>
              <a:t>zorgdomotica</a:t>
            </a:r>
            <a:r>
              <a:rPr lang="nl-NL" sz="2000" dirty="0">
                <a:latin typeface="Anivers" panose="02000000000000000000" pitchFamily="50" charset="0"/>
              </a:rPr>
              <a:t> en slimme (digitale) hulpmiddelen gestimuleerd. Inzet van slimme oplossingen voor huishoudelijke hulp op afstand te organiseren draagt bij aan het verminderen van werkdruk, vermindering van reisbewegingen, zorg efficiënter organiseren met minder personeel en zorg nabij te faciliteren.  </a:t>
            </a:r>
          </a:p>
          <a:p>
            <a:pPr marL="0" indent="0">
              <a:buNone/>
            </a:pPr>
            <a:endParaRPr lang="nl-NL" sz="2000" dirty="0">
              <a:latin typeface="Anivers" panose="02000000000000000000" pitchFamily="50" charset="0"/>
            </a:endParaRP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aanbieders huishoudelijke hulp uit te dagen meer gebruik te maken van inzet van technologie en slimme hulpmiddelen, zodat zorg op afstand kan worden gerealiseerd.</a:t>
            </a:r>
          </a:p>
        </p:txBody>
      </p:sp>
      <p:cxnSp>
        <p:nvCxnSpPr>
          <p:cNvPr id="4" name="Rechte verbindingslijn 3">
            <a:extLst>
              <a:ext uri="{FF2B5EF4-FFF2-40B4-BE49-F238E27FC236}">
                <a16:creationId xmlns:a16="http://schemas.microsoft.com/office/drawing/2014/main" id="{AF1E16CB-A61A-14C0-89BF-3FAD3E181386}"/>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75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171C6-197A-046B-D44D-9FEFA9FEFA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D85769-7431-1921-FD06-FF4AC7F2FDD0}"/>
              </a:ext>
            </a:extLst>
          </p:cNvPr>
          <p:cNvSpPr>
            <a:spLocks noGrp="1"/>
          </p:cNvSpPr>
          <p:nvPr>
            <p:ph type="title"/>
          </p:nvPr>
        </p:nvSpPr>
        <p:spPr>
          <a:xfrm>
            <a:off x="838199" y="365125"/>
            <a:ext cx="10761921" cy="1325563"/>
          </a:xfrm>
        </p:spPr>
        <p:txBody>
          <a:bodyPr/>
          <a:lstStyle/>
          <a:p>
            <a:r>
              <a:rPr lang="nl-NL" sz="3600" b="1" dirty="0">
                <a:solidFill>
                  <a:srgbClr val="009FE3"/>
                </a:solidFill>
                <a:latin typeface="Anivers" panose="02000000000000000000" pitchFamily="50" charset="0"/>
              </a:rPr>
              <a:t>Flexibel inzetten van zorg en ondersteuningsaanbod</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A8157E3B-8766-22FC-8B45-D53EF62883B4}"/>
              </a:ext>
            </a:extLst>
          </p:cNvPr>
          <p:cNvSpPr>
            <a:spLocks noGrp="1"/>
          </p:cNvSpPr>
          <p:nvPr>
            <p:ph idx="1"/>
          </p:nvPr>
        </p:nvSpPr>
        <p:spPr/>
        <p:txBody>
          <a:bodyPr>
            <a:normAutofit lnSpcReduction="10000"/>
          </a:bodyPr>
          <a:lstStyle/>
          <a:p>
            <a:pPr marL="0" indent="0">
              <a:buNone/>
            </a:pPr>
            <a:r>
              <a:rPr lang="nl-NL" sz="2000" i="1" dirty="0">
                <a:latin typeface="Anivers" panose="02000000000000000000" pitchFamily="50" charset="0"/>
              </a:rPr>
              <a:t>Flexibel inzetten van zorg en ondersteuningsaanbod</a:t>
            </a:r>
          </a:p>
          <a:p>
            <a:pPr marL="0" indent="0">
              <a:buNone/>
            </a:pPr>
            <a:endParaRPr lang="nl-NL" sz="2000" dirty="0">
              <a:latin typeface="Anivers" panose="02000000000000000000" pitchFamily="50" charset="0"/>
            </a:endParaRPr>
          </a:p>
          <a:p>
            <a:pPr marL="0" indent="0">
              <a:buNone/>
            </a:pPr>
            <a:r>
              <a:rPr lang="nl-NL" sz="2000" dirty="0">
                <a:latin typeface="Anivers" panose="02000000000000000000" pitchFamily="50" charset="0"/>
              </a:rPr>
              <a:t>De ervaring laat zien dat huishoudelijke hulp meer is dan alleen het schoonmaken van een huis. Het draagt bij aan een gevoel van welzijn van een inwoner. Het contactmoment met de hulpverlener is een sociale aangelegenheid voor de zorgvrager. Daarnaast kan een huishoudelijke hulp een belangrijke rol hebben in het signaleren van problemen die </a:t>
            </a:r>
            <a:r>
              <a:rPr lang="nl-NL" sz="2000" dirty="0" err="1">
                <a:latin typeface="Anivers" panose="02000000000000000000" pitchFamily="50" charset="0"/>
              </a:rPr>
              <a:t>welzijnsgerelateerd</a:t>
            </a:r>
            <a:r>
              <a:rPr lang="nl-NL" sz="2000" dirty="0">
                <a:latin typeface="Anivers" panose="02000000000000000000" pitchFamily="50" charset="0"/>
              </a:rPr>
              <a:t> zijn. Door flexibel om te gaan met het zorg en ondersteuningsaanbod en breder te kijken dan de taakgerichte benadering kan schoonmaak, welzijn en signalering hand in hand gaan. </a:t>
            </a:r>
          </a:p>
          <a:p>
            <a:pPr marL="0" indent="0">
              <a:buNone/>
            </a:pPr>
            <a:endParaRPr lang="nl-NL" sz="2000" dirty="0">
              <a:latin typeface="Anivers" panose="02000000000000000000" pitchFamily="50" charset="0"/>
            </a:endParaRP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huishoudelijke hulp aanbieders uit te dagen breder te kijken dan de indicatie en flexibel om te gaan met inzet, zodat op basis van signalen aanvullende ondersteuning kan worden verkend.</a:t>
            </a:r>
          </a:p>
          <a:p>
            <a:pPr marL="0" indent="0">
              <a:buNone/>
            </a:pPr>
            <a:r>
              <a:rPr lang="nl-NL" sz="2000" b="1" dirty="0">
                <a:solidFill>
                  <a:srgbClr val="009640"/>
                </a:solidFill>
                <a:latin typeface="Anivers" panose="02000000000000000000" pitchFamily="50" charset="0"/>
                <a:sym typeface="Wingdings" panose="05000000000000000000" pitchFamily="2" charset="2"/>
              </a:rPr>
              <a:t>Wij kiezen er voor </a:t>
            </a:r>
            <a:r>
              <a:rPr lang="nl-NL" sz="2000" dirty="0">
                <a:latin typeface="Anivers" panose="02000000000000000000" pitchFamily="50" charset="0"/>
                <a:sym typeface="Wingdings" panose="05000000000000000000" pitchFamily="2" charset="2"/>
              </a:rPr>
              <a:t>om huishoudelijk hulp aanbieders uit te dagen om na te denken hoe de signaleringsfunctie beter kan worden ingezet ten opzichte van het welzijn van de zorgvrager.</a:t>
            </a:r>
          </a:p>
          <a:p>
            <a:pPr marL="0" indent="0">
              <a:buNone/>
            </a:pPr>
            <a:endParaRPr lang="nl-NL" sz="2000" dirty="0">
              <a:solidFill>
                <a:srgbClr val="FF0000"/>
              </a:solidFill>
              <a:latin typeface="Anivers" panose="02000000000000000000" pitchFamily="50" charset="0"/>
            </a:endParaRPr>
          </a:p>
          <a:p>
            <a:pPr marL="0" indent="0">
              <a:buNone/>
            </a:pPr>
            <a:endParaRPr lang="nl-NL" sz="2000" dirty="0">
              <a:latin typeface="Anivers" panose="02000000000000000000" pitchFamily="50" charset="0"/>
            </a:endParaRPr>
          </a:p>
          <a:p>
            <a:pPr marL="0" indent="0">
              <a:buNone/>
            </a:pPr>
            <a:endParaRPr lang="nl-NL" b="1" dirty="0">
              <a:latin typeface="Anivers" panose="02000000000000000000" pitchFamily="50" charset="0"/>
            </a:endParaRPr>
          </a:p>
          <a:p>
            <a:pPr marL="0" indent="0">
              <a:buNone/>
            </a:pPr>
            <a:endParaRPr lang="nl-NL" dirty="0">
              <a:latin typeface="Anivers" panose="02000000000000000000" pitchFamily="50" charset="0"/>
            </a:endParaRPr>
          </a:p>
        </p:txBody>
      </p:sp>
      <p:cxnSp>
        <p:nvCxnSpPr>
          <p:cNvPr id="4" name="Rechte verbindingslijn 3">
            <a:extLst>
              <a:ext uri="{FF2B5EF4-FFF2-40B4-BE49-F238E27FC236}">
                <a16:creationId xmlns:a16="http://schemas.microsoft.com/office/drawing/2014/main" id="{ED807231-1D0A-CB29-E988-ACD7BB64B44F}"/>
              </a:ext>
            </a:extLst>
          </p:cNvPr>
          <p:cNvCxnSpPr>
            <a:cxnSpLocks/>
          </p:cNvCxnSpPr>
          <p:nvPr/>
        </p:nvCxnSpPr>
        <p:spPr>
          <a:xfrm>
            <a:off x="955333" y="130737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570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10A1B-2219-EFE0-327B-893059CB3173}"/>
              </a:ext>
            </a:extLst>
          </p:cNvPr>
          <p:cNvSpPr>
            <a:spLocks noGrp="1"/>
          </p:cNvSpPr>
          <p:nvPr>
            <p:ph type="title"/>
          </p:nvPr>
        </p:nvSpPr>
        <p:spPr/>
        <p:txBody>
          <a:bodyPr/>
          <a:lstStyle/>
          <a:p>
            <a:r>
              <a:rPr lang="nl-NL" b="1" dirty="0">
                <a:solidFill>
                  <a:srgbClr val="009FE3"/>
                </a:solidFill>
                <a:latin typeface="Anivers" panose="02000000000000000000" pitchFamily="50" charset="0"/>
              </a:rPr>
              <a:t>Inhoud</a:t>
            </a:r>
            <a:endParaRPr lang="nl-NL" dirty="0">
              <a:solidFill>
                <a:srgbClr val="009FE3"/>
              </a:solidFill>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4DDAAD73-46FF-4593-613C-CC1327EB8C69}"/>
              </a:ext>
            </a:extLst>
          </p:cNvPr>
          <p:cNvSpPr>
            <a:spLocks noGrp="1"/>
          </p:cNvSpPr>
          <p:nvPr>
            <p:ph idx="1"/>
          </p:nvPr>
        </p:nvSpPr>
        <p:spPr/>
        <p:txBody>
          <a:bodyPr>
            <a:normAutofit/>
          </a:bodyPr>
          <a:lstStyle/>
          <a:p>
            <a:pPr marL="514350" indent="-514350">
              <a:buAutoNum type="arabicPeriod"/>
            </a:pPr>
            <a:r>
              <a:rPr lang="nl-NL" sz="2400" dirty="0">
                <a:latin typeface="Anivers" panose="02000000000000000000" pitchFamily="50" charset="0"/>
              </a:rPr>
              <a:t>Aanleiding en doel</a:t>
            </a:r>
          </a:p>
          <a:p>
            <a:pPr marL="514350" indent="-514350">
              <a:buAutoNum type="arabicPeriod"/>
            </a:pPr>
            <a:r>
              <a:rPr lang="nl-NL" sz="2400" dirty="0">
                <a:latin typeface="Anivers" panose="02000000000000000000" pitchFamily="50" charset="0"/>
              </a:rPr>
              <a:t>Visie </a:t>
            </a:r>
          </a:p>
          <a:p>
            <a:pPr marL="514350" indent="-514350">
              <a:buAutoNum type="arabicPeriod"/>
            </a:pPr>
            <a:r>
              <a:rPr lang="nl-NL" sz="2400" dirty="0">
                <a:latin typeface="Anivers" panose="02000000000000000000" pitchFamily="50" charset="0"/>
              </a:rPr>
              <a:t>Schets huidige situatie</a:t>
            </a:r>
          </a:p>
          <a:p>
            <a:pPr marL="514350" indent="-514350">
              <a:buAutoNum type="arabicPeriod"/>
            </a:pPr>
            <a:r>
              <a:rPr lang="nl-NL" sz="2400" dirty="0">
                <a:latin typeface="Anivers" panose="02000000000000000000" pitchFamily="50" charset="0"/>
              </a:rPr>
              <a:t>Inkooppijlers</a:t>
            </a:r>
          </a:p>
          <a:p>
            <a:pPr marL="0" indent="0">
              <a:buNone/>
            </a:pPr>
            <a:r>
              <a:rPr lang="nl-NL" sz="2400" dirty="0">
                <a:latin typeface="Anivers" panose="02000000000000000000" pitchFamily="50" charset="0"/>
              </a:rPr>
              <a:t>	4.1 Vertaling inkooppijlers naar inkoopkeuzes</a:t>
            </a:r>
          </a:p>
        </p:txBody>
      </p:sp>
      <p:cxnSp>
        <p:nvCxnSpPr>
          <p:cNvPr id="4" name="Rechte verbindingslijn 3">
            <a:extLst>
              <a:ext uri="{FF2B5EF4-FFF2-40B4-BE49-F238E27FC236}">
                <a16:creationId xmlns:a16="http://schemas.microsoft.com/office/drawing/2014/main" id="{BC621B8D-F673-9C1C-2DEE-8C2688919977}"/>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027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C48C7-AC74-EC4B-D560-4615BFCA49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EC9456-05E9-A319-2013-8578C0087969}"/>
              </a:ext>
            </a:extLst>
          </p:cNvPr>
          <p:cNvSpPr>
            <a:spLocks noGrp="1"/>
          </p:cNvSpPr>
          <p:nvPr>
            <p:ph type="title"/>
          </p:nvPr>
        </p:nvSpPr>
        <p:spPr/>
        <p:txBody>
          <a:bodyPr/>
          <a:lstStyle/>
          <a:p>
            <a:r>
              <a:rPr lang="nl-NL" sz="3600" b="1" dirty="0">
                <a:solidFill>
                  <a:srgbClr val="009FE3"/>
                </a:solidFill>
                <a:latin typeface="Anivers" panose="02000000000000000000" pitchFamily="50" charset="0"/>
              </a:rPr>
              <a:t>Zorginnovatie stimuleren</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84851DA9-90ED-3C2B-D438-00FF32CBE7DA}"/>
              </a:ext>
            </a:extLst>
          </p:cNvPr>
          <p:cNvSpPr>
            <a:spLocks noGrp="1"/>
          </p:cNvSpPr>
          <p:nvPr>
            <p:ph idx="1"/>
          </p:nvPr>
        </p:nvSpPr>
        <p:spPr/>
        <p:txBody>
          <a:bodyPr>
            <a:normAutofit/>
          </a:bodyPr>
          <a:lstStyle/>
          <a:p>
            <a:pPr marL="0" indent="0">
              <a:buNone/>
            </a:pPr>
            <a:r>
              <a:rPr lang="nl-NL" sz="2000" i="1" dirty="0">
                <a:latin typeface="Anivers" panose="02000000000000000000" pitchFamily="50" charset="0"/>
              </a:rPr>
              <a:t>Pilot &amp; Innovatie</a:t>
            </a:r>
          </a:p>
          <a:p>
            <a:pPr marL="0" indent="0">
              <a:buNone/>
            </a:pPr>
            <a:endParaRPr lang="nl-NL" sz="2000" dirty="0">
              <a:latin typeface="Anivers" panose="02000000000000000000" pitchFamily="50" charset="0"/>
            </a:endParaRPr>
          </a:p>
          <a:p>
            <a:pPr marL="0" indent="0">
              <a:buNone/>
            </a:pPr>
            <a:r>
              <a:rPr lang="nl-NL" sz="2000" dirty="0">
                <a:latin typeface="Anivers" panose="02000000000000000000" pitchFamily="50" charset="0"/>
              </a:rPr>
              <a:t>Aanbieders huishoudelijke hulp worden gestimuleerd om zorginnovatie toe te passen waar dit mogelijk is. In de inkoop willen gemeenten hier flexibel mee om gaan en gedurende de looptijd van de aanbesteding ruimte bieden tot aanpassingen.</a:t>
            </a:r>
          </a:p>
          <a:p>
            <a:pPr marL="0" indent="0">
              <a:buNone/>
            </a:pPr>
            <a:endParaRPr lang="nl-NL" sz="2000" b="1" dirty="0">
              <a:solidFill>
                <a:srgbClr val="009640"/>
              </a:solidFill>
              <a:latin typeface="Anivers" panose="02000000000000000000" pitchFamily="50" charset="0"/>
            </a:endParaRPr>
          </a:p>
          <a:p>
            <a:pPr marL="0" indent="0">
              <a:buNone/>
            </a:pPr>
            <a:r>
              <a:rPr lang="nl-NL" sz="2000" b="1" dirty="0">
                <a:solidFill>
                  <a:srgbClr val="009640"/>
                </a:solidFill>
                <a:latin typeface="Anivers" panose="02000000000000000000" pitchFamily="50" charset="0"/>
              </a:rPr>
              <a:t>Wij kiezen er voor </a:t>
            </a:r>
            <a:r>
              <a:rPr lang="nl-NL" sz="2000" dirty="0">
                <a:latin typeface="Anivers" panose="02000000000000000000" pitchFamily="50" charset="0"/>
              </a:rPr>
              <a:t>om aanbieders uit te dagen om zorginnovatie toe te passen en gedurende de aanbesteding flexibel en open mee om te gaan. </a:t>
            </a:r>
            <a:endParaRPr lang="nl-NL" sz="2000" b="1" dirty="0">
              <a:solidFill>
                <a:srgbClr val="009640"/>
              </a:solidFill>
              <a:latin typeface="Anivers" panose="02000000000000000000" pitchFamily="50" charset="0"/>
            </a:endParaRPr>
          </a:p>
        </p:txBody>
      </p:sp>
      <p:cxnSp>
        <p:nvCxnSpPr>
          <p:cNvPr id="4" name="Rechte verbindingslijn 3">
            <a:extLst>
              <a:ext uri="{FF2B5EF4-FFF2-40B4-BE49-F238E27FC236}">
                <a16:creationId xmlns:a16="http://schemas.microsoft.com/office/drawing/2014/main" id="{D63DF2C5-ABFB-7C54-A3FE-3C44A8C9A09D}"/>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680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3CD37A0A-C898-F12E-7098-BCE6D0AF59C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6F9A2A-5E52-41A2-4080-69F8D0DBAC7B}"/>
              </a:ext>
            </a:extLst>
          </p:cNvPr>
          <p:cNvSpPr>
            <a:spLocks noGrp="1"/>
          </p:cNvSpPr>
          <p:nvPr>
            <p:ph type="title"/>
          </p:nvPr>
        </p:nvSpPr>
        <p:spPr>
          <a:xfrm>
            <a:off x="838200" y="2766218"/>
            <a:ext cx="10515600" cy="1325563"/>
          </a:xfrm>
        </p:spPr>
        <p:txBody>
          <a:bodyPr>
            <a:normAutofit/>
          </a:bodyPr>
          <a:lstStyle/>
          <a:p>
            <a:pPr algn="ctr"/>
            <a:r>
              <a:rPr lang="nl-NL" sz="4000" b="1" dirty="0">
                <a:solidFill>
                  <a:srgbClr val="009640"/>
                </a:solidFill>
                <a:latin typeface="Anivers" panose="02000000000000000000" pitchFamily="50" charset="0"/>
              </a:rPr>
              <a:t>5. Financieel kader </a:t>
            </a:r>
            <a:r>
              <a:rPr lang="nl-NL" sz="4000" dirty="0">
                <a:latin typeface="Anivers" panose="02000000000000000000" pitchFamily="50" charset="0"/>
              </a:rPr>
              <a:t>inkoop huishoudelijke hulp</a:t>
            </a:r>
          </a:p>
        </p:txBody>
      </p:sp>
    </p:spTree>
    <p:extLst>
      <p:ext uri="{BB962C8B-B14F-4D97-AF65-F5344CB8AC3E}">
        <p14:creationId xmlns:p14="http://schemas.microsoft.com/office/powerpoint/2010/main" val="1493074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219DA0-7955-4C9C-59A6-65746A5CC8D7}"/>
              </a:ext>
            </a:extLst>
          </p:cNvPr>
          <p:cNvSpPr>
            <a:spLocks noGrp="1"/>
          </p:cNvSpPr>
          <p:nvPr>
            <p:ph type="title"/>
          </p:nvPr>
        </p:nvSpPr>
        <p:spPr/>
        <p:txBody>
          <a:bodyPr/>
          <a:lstStyle/>
          <a:p>
            <a:r>
              <a:rPr lang="nl-NL" b="1" dirty="0">
                <a:solidFill>
                  <a:srgbClr val="009FE3"/>
                </a:solidFill>
                <a:latin typeface="Anivers" panose="02000000000000000000" pitchFamily="50" charset="0"/>
              </a:rPr>
              <a:t>Financieel kader </a:t>
            </a:r>
            <a:endParaRPr lang="nl-NL" dirty="0"/>
          </a:p>
        </p:txBody>
      </p:sp>
      <p:sp>
        <p:nvSpPr>
          <p:cNvPr id="3" name="Tijdelijke aanduiding voor inhoud 2">
            <a:extLst>
              <a:ext uri="{FF2B5EF4-FFF2-40B4-BE49-F238E27FC236}">
                <a16:creationId xmlns:a16="http://schemas.microsoft.com/office/drawing/2014/main" id="{AA447991-320D-3DB3-38B1-99BFBAC9DAB5}"/>
              </a:ext>
            </a:extLst>
          </p:cNvPr>
          <p:cNvSpPr>
            <a:spLocks noGrp="1"/>
          </p:cNvSpPr>
          <p:nvPr>
            <p:ph idx="1"/>
          </p:nvPr>
        </p:nvSpPr>
        <p:spPr/>
        <p:txBody>
          <a:bodyPr>
            <a:normAutofit/>
          </a:bodyPr>
          <a:lstStyle/>
          <a:p>
            <a:pPr marL="0" indent="0">
              <a:buNone/>
            </a:pPr>
            <a:r>
              <a:rPr lang="nl-NL" sz="2000" b="1" dirty="0">
                <a:latin typeface="Anivers" panose="02000000000000000000" pitchFamily="50" charset="0"/>
              </a:rPr>
              <a:t>Wijze van financiering</a:t>
            </a:r>
          </a:p>
          <a:p>
            <a:pPr marL="0" indent="0">
              <a:buNone/>
            </a:pPr>
            <a:r>
              <a:rPr lang="nl-NL" sz="2000" dirty="0">
                <a:latin typeface="Anivers" panose="02000000000000000000" pitchFamily="50" charset="0"/>
              </a:rPr>
              <a:t>Op basis van de inkooppijlers is de meest passende financieringswijze een </a:t>
            </a:r>
            <a:r>
              <a:rPr lang="nl-NL" sz="2000" dirty="0" err="1">
                <a:latin typeface="Anivers" panose="02000000000000000000" pitchFamily="50" charset="0"/>
              </a:rPr>
              <a:t>PxQ</a:t>
            </a:r>
            <a:r>
              <a:rPr lang="nl-NL" sz="2000" dirty="0">
                <a:latin typeface="Anivers" panose="02000000000000000000" pitchFamily="50" charset="0"/>
              </a:rPr>
              <a:t>-model, waarbij geïndiceerd wordt op minuten voor huishoudelijke hulp. Het uurtarief wordt daarbij omgerekend naar het aantal daadwerkelijk ingezette minuten.</a:t>
            </a:r>
          </a:p>
          <a:p>
            <a:pPr marL="0" indent="0">
              <a:buNone/>
            </a:pPr>
            <a:endParaRPr lang="nl-NL" sz="2000" dirty="0">
              <a:latin typeface="Anivers" panose="02000000000000000000" pitchFamily="50" charset="0"/>
            </a:endParaRPr>
          </a:p>
          <a:p>
            <a:pPr marL="0" indent="0">
              <a:buNone/>
            </a:pPr>
            <a:r>
              <a:rPr lang="nl-NL" sz="2000" b="1" dirty="0">
                <a:latin typeface="Anivers" panose="02000000000000000000" pitchFamily="50" charset="0"/>
              </a:rPr>
              <a:t>Toekomstbestendige financiële houdbaarheid</a:t>
            </a:r>
          </a:p>
          <a:p>
            <a:pPr marL="0" indent="0">
              <a:buNone/>
            </a:pPr>
            <a:r>
              <a:rPr lang="nl-NL" sz="2000" dirty="0">
                <a:latin typeface="Anivers" panose="02000000000000000000" pitchFamily="50" charset="0"/>
              </a:rPr>
              <a:t>Het efficiënter organiseren van huishoudelijke hulp betekent niet per definitie een vermindering op het aantal indicaties. Het is aannemelijk dat het aantal indicaties en zorgkosten de komende jaren zullen stijgen. Bovendien kan inzet op preventie ook leiden tot hogere kosten binnen bijvoorbeeld het welzijnswerk. Tegelijkertijd is de zorg zonder koerswijziging niet houdbaar en toekomstbestending en bestaat het risico dat in sommige kernen geen zorg meer kan worden geboden</a:t>
            </a:r>
            <a:r>
              <a:rPr lang="nl-NL" sz="2000">
                <a:latin typeface="Anivers" panose="02000000000000000000" pitchFamily="50" charset="0"/>
              </a:rPr>
              <a:t>. Wat </a:t>
            </a:r>
            <a:r>
              <a:rPr lang="nl-NL" sz="2000" dirty="0">
                <a:latin typeface="Anivers" panose="02000000000000000000" pitchFamily="50" charset="0"/>
              </a:rPr>
              <a:t>zijn de bestuurlijke kaders? Wat is het uitgangspunt?</a:t>
            </a:r>
            <a:endParaRPr lang="nl-NL" dirty="0">
              <a:latin typeface="Anivers" panose="02000000000000000000" pitchFamily="50" charset="0"/>
            </a:endParaRPr>
          </a:p>
          <a:p>
            <a:endParaRPr lang="nl-NL" dirty="0"/>
          </a:p>
        </p:txBody>
      </p:sp>
      <p:cxnSp>
        <p:nvCxnSpPr>
          <p:cNvPr id="4" name="Rechte verbindingslijn 3">
            <a:extLst>
              <a:ext uri="{FF2B5EF4-FFF2-40B4-BE49-F238E27FC236}">
                <a16:creationId xmlns:a16="http://schemas.microsoft.com/office/drawing/2014/main" id="{AAD3DFC2-C6F7-7604-7B3F-315922A9786F}"/>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301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22CC9C43-2AA8-CB69-25C1-C11E88AFEA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3C4D1A-7D5D-7046-FCAE-41D4DD40B1D4}"/>
              </a:ext>
            </a:extLst>
          </p:cNvPr>
          <p:cNvSpPr>
            <a:spLocks noGrp="1"/>
          </p:cNvSpPr>
          <p:nvPr>
            <p:ph type="title"/>
          </p:nvPr>
        </p:nvSpPr>
        <p:spPr>
          <a:xfrm>
            <a:off x="838200" y="2766218"/>
            <a:ext cx="10515600" cy="1325563"/>
          </a:xfrm>
        </p:spPr>
        <p:txBody>
          <a:bodyPr>
            <a:normAutofit/>
          </a:bodyPr>
          <a:lstStyle/>
          <a:p>
            <a:pPr algn="ctr"/>
            <a:r>
              <a:rPr lang="nl-NL" sz="4000" b="1" dirty="0">
                <a:solidFill>
                  <a:srgbClr val="009640"/>
                </a:solidFill>
              </a:rPr>
              <a:t>1</a:t>
            </a:r>
            <a:r>
              <a:rPr lang="nl-NL" sz="3600" b="1" dirty="0">
                <a:solidFill>
                  <a:srgbClr val="009640"/>
                </a:solidFill>
                <a:latin typeface="Anivers" panose="02000000000000000000" pitchFamily="50" charset="0"/>
              </a:rPr>
              <a:t>. Aanleiding en doel - </a:t>
            </a:r>
            <a:r>
              <a:rPr lang="nl-NL" sz="3600" dirty="0">
                <a:latin typeface="Anivers" panose="02000000000000000000" pitchFamily="50" charset="0"/>
              </a:rPr>
              <a:t>inkoop huishoudelijke hulp</a:t>
            </a:r>
          </a:p>
        </p:txBody>
      </p:sp>
    </p:spTree>
    <p:extLst>
      <p:ext uri="{BB962C8B-B14F-4D97-AF65-F5344CB8AC3E}">
        <p14:creationId xmlns:p14="http://schemas.microsoft.com/office/powerpoint/2010/main" val="85512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D653C7-99F6-0AC9-243A-336485BF4B82}"/>
              </a:ext>
            </a:extLst>
          </p:cNvPr>
          <p:cNvSpPr>
            <a:spLocks noGrp="1"/>
          </p:cNvSpPr>
          <p:nvPr>
            <p:ph type="title"/>
          </p:nvPr>
        </p:nvSpPr>
        <p:spPr/>
        <p:txBody>
          <a:bodyPr/>
          <a:lstStyle/>
          <a:p>
            <a:r>
              <a:rPr lang="nl-NL" b="1" dirty="0">
                <a:solidFill>
                  <a:srgbClr val="009FE3"/>
                </a:solidFill>
                <a:latin typeface="Anivers" panose="02000000000000000000" pitchFamily="50" charset="0"/>
              </a:rPr>
              <a:t>Aanleiding en doel</a:t>
            </a:r>
            <a:r>
              <a:rPr lang="nl-NL" b="1" dirty="0">
                <a:latin typeface="Anivers" panose="02000000000000000000" pitchFamily="50" charset="0"/>
              </a:rPr>
              <a:t> </a:t>
            </a:r>
            <a:r>
              <a:rPr lang="nl-NL" sz="3600" dirty="0">
                <a:latin typeface="Anivers" panose="02000000000000000000" pitchFamily="50" charset="0"/>
              </a:rPr>
              <a:t>inkoop huishoudelijke hulp</a:t>
            </a:r>
          </a:p>
        </p:txBody>
      </p:sp>
      <p:sp>
        <p:nvSpPr>
          <p:cNvPr id="3" name="Tijdelijke aanduiding voor inhoud 2">
            <a:extLst>
              <a:ext uri="{FF2B5EF4-FFF2-40B4-BE49-F238E27FC236}">
                <a16:creationId xmlns:a16="http://schemas.microsoft.com/office/drawing/2014/main" id="{F9A2F6F9-4EB9-14A7-722A-FFED12B3AA3A}"/>
              </a:ext>
            </a:extLst>
          </p:cNvPr>
          <p:cNvSpPr>
            <a:spLocks noGrp="1"/>
          </p:cNvSpPr>
          <p:nvPr>
            <p:ph idx="1"/>
          </p:nvPr>
        </p:nvSpPr>
        <p:spPr>
          <a:xfrm>
            <a:off x="838199" y="1825624"/>
            <a:ext cx="10402957" cy="4455905"/>
          </a:xfrm>
        </p:spPr>
        <p:txBody>
          <a:bodyPr>
            <a:noAutofit/>
          </a:bodyPr>
          <a:lstStyle/>
          <a:p>
            <a:pPr marL="0" indent="0">
              <a:lnSpc>
                <a:spcPct val="100000"/>
              </a:lnSpc>
              <a:buNone/>
            </a:pPr>
            <a:r>
              <a:rPr lang="nl-NL" sz="2000" dirty="0">
                <a:latin typeface="Anivers" panose="02000000000000000000" pitchFamily="50" charset="0"/>
                <a:ea typeface="Calibri"/>
                <a:cs typeface="Calibri"/>
              </a:rPr>
              <a:t>Toekomstbestendige inkoop huishoudelijke hulp: een noodzakelijke koerswijziging</a:t>
            </a:r>
          </a:p>
          <a:p>
            <a:pPr marL="0" indent="0">
              <a:lnSpc>
                <a:spcPct val="100000"/>
              </a:lnSpc>
              <a:buNone/>
            </a:pPr>
            <a:r>
              <a:rPr lang="nl-NL" sz="2000" dirty="0">
                <a:latin typeface="Anivers" panose="02000000000000000000" pitchFamily="50" charset="0"/>
                <a:ea typeface="Calibri"/>
                <a:cs typeface="Calibri"/>
              </a:rPr>
              <a:t>Vanuit de Wet maatschappelijke ondersteuning 2015 zijn gemeenten verantwoordelijk voor het ondersteunen van inwoners die onvoldoende zelfredzaam zijn in bijvoorbeeld het uitvoeren van huishoudelijke taken. De huidige contracten voor huishoudelijke hulp lopen eind 2026 af, waardoor een nieuwe inkoop noodzakelijk is om de continuïteit van ondersteuning te waarborgen. </a:t>
            </a:r>
          </a:p>
          <a:p>
            <a:pPr marL="0" indent="0">
              <a:lnSpc>
                <a:spcPct val="100000"/>
              </a:lnSpc>
              <a:buNone/>
            </a:pPr>
            <a:r>
              <a:rPr lang="nl-NL" sz="2000" dirty="0">
                <a:latin typeface="Anivers" panose="02000000000000000000" pitchFamily="50" charset="0"/>
                <a:ea typeface="Calibri"/>
                <a:cs typeface="Calibri"/>
              </a:rPr>
              <a:t>Zowel gemeenten als aanbieders huishoudelijke hulp staan voor grote uitdagingen. De vraag naar huishoudelijke hulp neemt toe en het groeiende aantal ouderen (65+) stijgt. Tegelijkertijd kampt de sector met toenemende personeelstekorten. Deze ontwikkelingen maken duidelijk dat de huidige inkoopstructuur niet langer houdbaar is en vraagt om een toekomstgerichte aanpak. </a:t>
            </a:r>
            <a:endParaRPr lang="nl-NL" sz="2000" b="1" dirty="0">
              <a:latin typeface="Anivers" panose="02000000000000000000" pitchFamily="50" charset="0"/>
              <a:ea typeface="Calibri"/>
              <a:cs typeface="Calibri"/>
            </a:endParaRPr>
          </a:p>
          <a:p>
            <a:pPr marL="0" indent="0">
              <a:lnSpc>
                <a:spcPct val="100000"/>
              </a:lnSpc>
              <a:buNone/>
            </a:pPr>
            <a:r>
              <a:rPr lang="nl-NL" sz="2000" b="1" dirty="0">
                <a:latin typeface="Anivers" panose="02000000000000000000" pitchFamily="50" charset="0"/>
                <a:ea typeface="Calibri"/>
                <a:cs typeface="Calibri"/>
              </a:rPr>
              <a:t>Het doel </a:t>
            </a:r>
            <a:r>
              <a:rPr lang="nl-NL" sz="2000" dirty="0">
                <a:latin typeface="Anivers" panose="02000000000000000000" pitchFamily="50" charset="0"/>
                <a:ea typeface="Calibri"/>
                <a:cs typeface="Calibri"/>
              </a:rPr>
              <a:t>van de nieuwe inkoopstrategie is om huishoudelijke hulp duurzaam, toegankelijke en van goede kwaliteit te organiseren. Daarbij ligt een nadruk op het efficiënter inrichten van zorg en ondersteuning, met oog voor de bredere ontwikkelingen binnen het zorglandschap.</a:t>
            </a:r>
          </a:p>
          <a:p>
            <a:pPr marL="0" indent="0">
              <a:lnSpc>
                <a:spcPct val="150000"/>
              </a:lnSpc>
              <a:buNone/>
            </a:pPr>
            <a:endParaRPr lang="nl-NL" sz="2000" dirty="0">
              <a:latin typeface="Anivers" panose="02000000000000000000" pitchFamily="50" charset="0"/>
            </a:endParaRPr>
          </a:p>
          <a:p>
            <a:pPr marL="0" indent="0">
              <a:lnSpc>
                <a:spcPct val="150000"/>
              </a:lnSpc>
              <a:buNone/>
            </a:pPr>
            <a:endParaRPr lang="nl-NL" sz="2000" dirty="0">
              <a:latin typeface="Anivers" panose="02000000000000000000" pitchFamily="50" charset="0"/>
              <a:ea typeface="Calibri"/>
              <a:cs typeface="Calibri"/>
            </a:endParaRPr>
          </a:p>
          <a:p>
            <a:pPr marL="0" indent="0">
              <a:lnSpc>
                <a:spcPct val="150000"/>
              </a:lnSpc>
              <a:buNone/>
            </a:pPr>
            <a:endParaRPr lang="nl-NL" sz="2000" dirty="0">
              <a:latin typeface="Segoe UI   "/>
              <a:ea typeface="Calibri"/>
              <a:cs typeface="Calibri"/>
            </a:endParaRPr>
          </a:p>
          <a:p>
            <a:pPr marL="0" indent="0">
              <a:buNone/>
            </a:pPr>
            <a:endParaRPr lang="nl-NL" sz="2000" dirty="0"/>
          </a:p>
        </p:txBody>
      </p:sp>
      <p:cxnSp>
        <p:nvCxnSpPr>
          <p:cNvPr id="4" name="Rechte verbindingslijn 3">
            <a:extLst>
              <a:ext uri="{FF2B5EF4-FFF2-40B4-BE49-F238E27FC236}">
                <a16:creationId xmlns:a16="http://schemas.microsoft.com/office/drawing/2014/main" id="{10A866D2-D033-F65B-90A4-9044BD12252C}"/>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104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B490C4-B8C7-E39B-00F7-6CB9419B4437}"/>
              </a:ext>
            </a:extLst>
          </p:cNvPr>
          <p:cNvSpPr>
            <a:spLocks noGrp="1"/>
          </p:cNvSpPr>
          <p:nvPr>
            <p:ph type="title"/>
          </p:nvPr>
        </p:nvSpPr>
        <p:spPr>
          <a:xfrm>
            <a:off x="838200" y="2766218"/>
            <a:ext cx="10515600" cy="1325563"/>
          </a:xfrm>
        </p:spPr>
        <p:txBody>
          <a:bodyPr>
            <a:normAutofit/>
          </a:bodyPr>
          <a:lstStyle/>
          <a:p>
            <a:pPr algn="ctr"/>
            <a:r>
              <a:rPr lang="nl-NL" sz="4000" b="1" dirty="0">
                <a:solidFill>
                  <a:srgbClr val="009640"/>
                </a:solidFill>
                <a:latin typeface="Anivers" panose="02000000000000000000" pitchFamily="50" charset="0"/>
              </a:rPr>
              <a:t>2. Visie - </a:t>
            </a:r>
            <a:r>
              <a:rPr lang="nl-NL" sz="4000" dirty="0">
                <a:latin typeface="Anivers" panose="02000000000000000000" pitchFamily="50" charset="0"/>
              </a:rPr>
              <a:t>inkoop huishoudelijke hulp</a:t>
            </a:r>
          </a:p>
        </p:txBody>
      </p:sp>
    </p:spTree>
    <p:extLst>
      <p:ext uri="{BB962C8B-B14F-4D97-AF65-F5344CB8AC3E}">
        <p14:creationId xmlns:p14="http://schemas.microsoft.com/office/powerpoint/2010/main" val="1123438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07C84-BA7C-23F0-D371-C1DBEBA30746}"/>
              </a:ext>
            </a:extLst>
          </p:cNvPr>
          <p:cNvSpPr>
            <a:spLocks noGrp="1"/>
          </p:cNvSpPr>
          <p:nvPr>
            <p:ph type="title"/>
          </p:nvPr>
        </p:nvSpPr>
        <p:spPr>
          <a:xfrm>
            <a:off x="838200" y="365126"/>
            <a:ext cx="10515600" cy="1205258"/>
          </a:xfrm>
        </p:spPr>
        <p:txBody>
          <a:bodyPr/>
          <a:lstStyle/>
          <a:p>
            <a:r>
              <a:rPr lang="nl-NL" b="1" dirty="0">
                <a:solidFill>
                  <a:srgbClr val="009FE3"/>
                </a:solidFill>
                <a:latin typeface="Anivers" panose="02000000000000000000" pitchFamily="50" charset="0"/>
              </a:rPr>
              <a:t>Visie</a:t>
            </a:r>
            <a:r>
              <a:rPr lang="nl-NL" b="1" dirty="0">
                <a:latin typeface="Anivers" panose="02000000000000000000" pitchFamily="50" charset="0"/>
              </a:rPr>
              <a:t> </a:t>
            </a:r>
            <a:r>
              <a:rPr lang="nl-NL" sz="3600" dirty="0">
                <a:latin typeface="Anivers" panose="02000000000000000000" pitchFamily="50" charset="0"/>
              </a:rPr>
              <a:t>inkoopstrategie huishoudelijke hulp</a:t>
            </a:r>
          </a:p>
        </p:txBody>
      </p:sp>
      <p:sp>
        <p:nvSpPr>
          <p:cNvPr id="3" name="Tijdelijke aanduiding voor inhoud 2">
            <a:extLst>
              <a:ext uri="{FF2B5EF4-FFF2-40B4-BE49-F238E27FC236}">
                <a16:creationId xmlns:a16="http://schemas.microsoft.com/office/drawing/2014/main" id="{81B28DDF-9322-15C2-AD97-631775BFC2D6}"/>
              </a:ext>
            </a:extLst>
          </p:cNvPr>
          <p:cNvSpPr>
            <a:spLocks noGrp="1"/>
          </p:cNvSpPr>
          <p:nvPr>
            <p:ph idx="1"/>
          </p:nvPr>
        </p:nvSpPr>
        <p:spPr>
          <a:xfrm>
            <a:off x="838200" y="2392399"/>
            <a:ext cx="9230139" cy="1197792"/>
          </a:xfrm>
        </p:spPr>
        <p:txBody>
          <a:bodyPr>
            <a:normAutofit/>
          </a:bodyPr>
          <a:lstStyle/>
          <a:p>
            <a:pPr marL="0" indent="0">
              <a:buNone/>
            </a:pPr>
            <a:r>
              <a:rPr lang="nl-NL" sz="2000" dirty="0">
                <a:latin typeface="Anivers" panose="02000000000000000000" pitchFamily="50" charset="0"/>
              </a:rPr>
              <a:t>Kwetsbare inwoners moeten zolang mogelijk of opnieuw zelfstandig thuis kunnen wonen in een passende leefomgeving, met een sterke sociale basis en een samenhangend aanbod van zorg, ondersteuning en welzijn. </a:t>
            </a:r>
          </a:p>
        </p:txBody>
      </p:sp>
      <p:cxnSp>
        <p:nvCxnSpPr>
          <p:cNvPr id="4" name="Rechte verbindingslijn 3">
            <a:extLst>
              <a:ext uri="{FF2B5EF4-FFF2-40B4-BE49-F238E27FC236}">
                <a16:creationId xmlns:a16="http://schemas.microsoft.com/office/drawing/2014/main" id="{48A4BCC6-675B-CFD7-6992-331336887A41}"/>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pic>
        <p:nvPicPr>
          <p:cNvPr id="43" name="Afbeelding 42">
            <a:extLst>
              <a:ext uri="{FF2B5EF4-FFF2-40B4-BE49-F238E27FC236}">
                <a16:creationId xmlns:a16="http://schemas.microsoft.com/office/drawing/2014/main" id="{066E6B8B-33DD-93DB-86A1-E17D4EA40D91}"/>
              </a:ext>
            </a:extLst>
          </p:cNvPr>
          <p:cNvPicPr>
            <a:picLocks noChangeAspect="1"/>
          </p:cNvPicPr>
          <p:nvPr/>
        </p:nvPicPr>
        <p:blipFill>
          <a:blip r:embed="rId2"/>
          <a:stretch>
            <a:fillRect/>
          </a:stretch>
        </p:blipFill>
        <p:spPr>
          <a:xfrm>
            <a:off x="669235" y="4191623"/>
            <a:ext cx="11227904" cy="1197792"/>
          </a:xfrm>
          <a:prstGeom prst="rect">
            <a:avLst/>
          </a:prstGeom>
        </p:spPr>
      </p:pic>
    </p:spTree>
    <p:extLst>
      <p:ext uri="{BB962C8B-B14F-4D97-AF65-F5344CB8AC3E}">
        <p14:creationId xmlns:p14="http://schemas.microsoft.com/office/powerpoint/2010/main" val="5856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85000"/>
          </a:schemeClr>
        </a:solidFill>
        <a:effectLst/>
      </p:bgPr>
    </p:bg>
    <p:spTree>
      <p:nvGrpSpPr>
        <p:cNvPr id="1" name="">
          <a:extLst>
            <a:ext uri="{FF2B5EF4-FFF2-40B4-BE49-F238E27FC236}">
              <a16:creationId xmlns:a16="http://schemas.microsoft.com/office/drawing/2014/main" id="{50418003-B5B5-2056-A46B-D7749C58F50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54A96F-0A86-FE57-27C6-D1D44BF10C66}"/>
              </a:ext>
            </a:extLst>
          </p:cNvPr>
          <p:cNvSpPr>
            <a:spLocks noGrp="1"/>
          </p:cNvSpPr>
          <p:nvPr>
            <p:ph type="title"/>
          </p:nvPr>
        </p:nvSpPr>
        <p:spPr>
          <a:xfrm>
            <a:off x="838200" y="2766218"/>
            <a:ext cx="10515600" cy="1325563"/>
          </a:xfrm>
        </p:spPr>
        <p:txBody>
          <a:bodyPr>
            <a:normAutofit/>
          </a:bodyPr>
          <a:lstStyle/>
          <a:p>
            <a:pPr algn="ctr"/>
            <a:r>
              <a:rPr lang="nl-NL" sz="4000" b="1" dirty="0">
                <a:solidFill>
                  <a:srgbClr val="009640"/>
                </a:solidFill>
                <a:latin typeface="Anivers" panose="02000000000000000000" pitchFamily="50" charset="0"/>
              </a:rPr>
              <a:t>3. Schets van de huidige situatie</a:t>
            </a:r>
            <a:endParaRPr lang="nl-NL" sz="4000" dirty="0">
              <a:latin typeface="Anivers" panose="02000000000000000000" pitchFamily="50" charset="0"/>
            </a:endParaRPr>
          </a:p>
        </p:txBody>
      </p:sp>
    </p:spTree>
    <p:extLst>
      <p:ext uri="{BB962C8B-B14F-4D97-AF65-F5344CB8AC3E}">
        <p14:creationId xmlns:p14="http://schemas.microsoft.com/office/powerpoint/2010/main" val="3718414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EA23C-1FC1-AD8F-6C3B-6082865FFA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983F96-339D-0210-C571-E8997F0DE8F5}"/>
              </a:ext>
            </a:extLst>
          </p:cNvPr>
          <p:cNvSpPr>
            <a:spLocks noGrp="1"/>
          </p:cNvSpPr>
          <p:nvPr>
            <p:ph type="title"/>
          </p:nvPr>
        </p:nvSpPr>
        <p:spPr/>
        <p:txBody>
          <a:bodyPr/>
          <a:lstStyle/>
          <a:p>
            <a:r>
              <a:rPr lang="nl-NL" b="1" dirty="0">
                <a:solidFill>
                  <a:srgbClr val="009FE3"/>
                </a:solidFill>
                <a:latin typeface="Anivers" panose="02000000000000000000" pitchFamily="50" charset="0"/>
              </a:rPr>
              <a:t>Huidige situatie</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4D7187B5-16CE-F8F5-6297-EB2DCF464AF1}"/>
              </a:ext>
            </a:extLst>
          </p:cNvPr>
          <p:cNvSpPr>
            <a:spLocks noGrp="1"/>
          </p:cNvSpPr>
          <p:nvPr>
            <p:ph idx="1"/>
          </p:nvPr>
        </p:nvSpPr>
        <p:spPr>
          <a:xfrm>
            <a:off x="838200" y="1605517"/>
            <a:ext cx="9985744" cy="5050442"/>
          </a:xfrm>
        </p:spPr>
        <p:txBody>
          <a:bodyPr>
            <a:noAutofit/>
          </a:bodyPr>
          <a:lstStyle/>
          <a:p>
            <a:pPr marL="0" indent="0" algn="just">
              <a:lnSpc>
                <a:spcPct val="100000"/>
              </a:lnSpc>
              <a:spcBef>
                <a:spcPts val="0"/>
              </a:spcBef>
              <a:buNone/>
            </a:pPr>
            <a:r>
              <a:rPr lang="nl-NL" sz="1800" dirty="0">
                <a:latin typeface="Anivers" panose="02000000000000000000" pitchFamily="50" charset="0"/>
                <a:ea typeface="Calibri"/>
                <a:cs typeface="Calibri"/>
              </a:rPr>
              <a:t>Momenteel zijn er zes aanbieders voor huishoudelijke hulp actief. Uit de data is geconcludeerd dat de aanbieders versnipperd werkzaam zijn door de hele gemeente: het komt vaak voor dat meerdere aanbieders actief zijn binnen dezelfde kern of zelfs in hetzelfde zorgcomplex. Deze versnippering leidt waarschijnlijk tot relatief veel reisbewegingen per organisatie.</a:t>
            </a:r>
          </a:p>
          <a:p>
            <a:pPr marL="0" indent="0">
              <a:lnSpc>
                <a:spcPct val="100000"/>
              </a:lnSpc>
              <a:spcBef>
                <a:spcPts val="0"/>
              </a:spcBef>
              <a:buNone/>
            </a:pPr>
            <a:endParaRPr lang="nl-NL" sz="1800" dirty="0">
              <a:latin typeface="Anivers" panose="02000000000000000000" pitchFamily="50" charset="0"/>
              <a:ea typeface="Calibri"/>
              <a:cs typeface="Calibri"/>
            </a:endParaRPr>
          </a:p>
          <a:p>
            <a:pPr marL="0" indent="0">
              <a:lnSpc>
                <a:spcPct val="100000"/>
              </a:lnSpc>
              <a:spcBef>
                <a:spcPts val="0"/>
              </a:spcBef>
              <a:buNone/>
            </a:pPr>
            <a:r>
              <a:rPr lang="nl-NL" sz="1800" dirty="0">
                <a:latin typeface="Anivers" panose="02000000000000000000" pitchFamily="50" charset="0"/>
                <a:ea typeface="Calibri"/>
                <a:cs typeface="Calibri"/>
              </a:rPr>
              <a:t>Voorbeelden: </a:t>
            </a:r>
            <a:br>
              <a:rPr lang="nl-NL" sz="1800" dirty="0">
                <a:latin typeface="Anivers" panose="02000000000000000000" pitchFamily="50" charset="0"/>
                <a:ea typeface="Calibri"/>
                <a:cs typeface="Calibri"/>
              </a:rPr>
            </a:br>
            <a:r>
              <a:rPr lang="nl-NL" sz="1800" dirty="0">
                <a:latin typeface="Anivers" panose="02000000000000000000" pitchFamily="50" charset="0"/>
                <a:ea typeface="Calibri"/>
                <a:cs typeface="Calibri"/>
              </a:rPr>
              <a:t>- In </a:t>
            </a:r>
            <a:r>
              <a:rPr lang="nl-NL" sz="1800" dirty="0" err="1">
                <a:latin typeface="Anivers" panose="02000000000000000000" pitchFamily="50" charset="0"/>
                <a:ea typeface="Calibri"/>
                <a:cs typeface="Calibri"/>
              </a:rPr>
              <a:t>Burdaard</a:t>
            </a:r>
            <a:r>
              <a:rPr lang="nl-NL" sz="1800" dirty="0">
                <a:latin typeface="Anivers" panose="02000000000000000000" pitchFamily="50" charset="0"/>
                <a:ea typeface="Calibri"/>
                <a:cs typeface="Calibri"/>
              </a:rPr>
              <a:t> zijn 32 actieve indicaties, verdeeld onder 6 aanbieders.</a:t>
            </a:r>
          </a:p>
          <a:p>
            <a:pPr marL="0" indent="0">
              <a:lnSpc>
                <a:spcPct val="100000"/>
              </a:lnSpc>
              <a:spcBef>
                <a:spcPts val="0"/>
              </a:spcBef>
              <a:buNone/>
            </a:pPr>
            <a:r>
              <a:rPr lang="nl-NL" sz="1800" dirty="0">
                <a:latin typeface="Anivers" panose="02000000000000000000" pitchFamily="50" charset="0"/>
                <a:ea typeface="Calibri"/>
                <a:cs typeface="Calibri"/>
              </a:rPr>
              <a:t>- In Westergeest zijn 9 actieve indicaties, verdeeld onder 5 aanbieders.</a:t>
            </a:r>
          </a:p>
          <a:p>
            <a:pPr marL="0" indent="0">
              <a:lnSpc>
                <a:spcPct val="100000"/>
              </a:lnSpc>
              <a:spcBef>
                <a:spcPts val="0"/>
              </a:spcBef>
              <a:buNone/>
            </a:pPr>
            <a:endParaRPr lang="nl-NL" sz="1800" dirty="0">
              <a:latin typeface="Anivers" panose="02000000000000000000" pitchFamily="50" charset="0"/>
              <a:ea typeface="Calibri"/>
              <a:cs typeface="Calibri"/>
            </a:endParaRPr>
          </a:p>
          <a:p>
            <a:pPr marL="0" indent="0" algn="just">
              <a:lnSpc>
                <a:spcPct val="100000"/>
              </a:lnSpc>
              <a:spcBef>
                <a:spcPts val="0"/>
              </a:spcBef>
              <a:buNone/>
            </a:pPr>
            <a:r>
              <a:rPr lang="nl-NL" sz="1800" dirty="0">
                <a:latin typeface="Anivers" panose="02000000000000000000" pitchFamily="50" charset="0"/>
                <a:ea typeface="Calibri"/>
                <a:cs typeface="Calibri"/>
              </a:rPr>
              <a:t>Ongeveer 50% van het gebruik van huishoudelijke hulp komt van de doelgroep 80-plussers. Naar verwachting zal deze groep door dubbele vergrijzing de komende jaren verder toenemen.</a:t>
            </a:r>
          </a:p>
          <a:p>
            <a:pPr marL="0" indent="0" algn="just">
              <a:lnSpc>
                <a:spcPct val="100000"/>
              </a:lnSpc>
              <a:spcBef>
                <a:spcPts val="0"/>
              </a:spcBef>
              <a:buNone/>
            </a:pPr>
            <a:r>
              <a:rPr lang="nl-NL" sz="1800" dirty="0">
                <a:latin typeface="Anivers" panose="02000000000000000000" pitchFamily="50" charset="0"/>
                <a:ea typeface="Calibri"/>
                <a:cs typeface="Calibri"/>
              </a:rPr>
              <a:t>Daarnaast valt circa 95% van alle indicaties huishoudelijke hulp onder ‘reguliere’ aanvragen, waarbij geen sprake is van een specifiek regievraagstuk of bijzonder doel.</a:t>
            </a:r>
          </a:p>
          <a:p>
            <a:pPr marL="0" indent="0">
              <a:lnSpc>
                <a:spcPct val="100000"/>
              </a:lnSpc>
              <a:spcBef>
                <a:spcPts val="0"/>
              </a:spcBef>
              <a:buNone/>
            </a:pPr>
            <a:endParaRPr lang="nl-NL" sz="1800" i="1" dirty="0">
              <a:latin typeface="Anivers" panose="02000000000000000000" pitchFamily="50" charset="0"/>
            </a:endParaRPr>
          </a:p>
          <a:p>
            <a:pPr marL="0" indent="0">
              <a:lnSpc>
                <a:spcPct val="100000"/>
              </a:lnSpc>
              <a:spcBef>
                <a:spcPts val="0"/>
              </a:spcBef>
              <a:buNone/>
            </a:pPr>
            <a:endParaRPr lang="nl-NL" sz="1400" i="1" dirty="0">
              <a:latin typeface="Anivers" panose="02000000000000000000" pitchFamily="50" charset="0"/>
            </a:endParaRPr>
          </a:p>
          <a:p>
            <a:pPr marL="0" indent="0">
              <a:lnSpc>
                <a:spcPct val="100000"/>
              </a:lnSpc>
              <a:spcBef>
                <a:spcPts val="0"/>
              </a:spcBef>
              <a:buNone/>
            </a:pPr>
            <a:r>
              <a:rPr lang="nl-NL" sz="1400" i="1" dirty="0">
                <a:latin typeface="Anivers" panose="02000000000000000000" pitchFamily="50" charset="0"/>
              </a:rPr>
              <a:t>Op basis van peildatum 1-11-202 zijn er in gemeente Dantumadiel 701 actieve indicaties, waarbij de gemiddelde leeftijd 75 jaar . Op basis van peildatum 1-10-2025 zijn in gemeente Noardeast-Fryslân 1398 indicaties, waarvan bijna de helft van de indicaties in de leeftijd van 80 jaar of ouder zitten.</a:t>
            </a:r>
          </a:p>
          <a:p>
            <a:pPr marL="0" indent="0">
              <a:lnSpc>
                <a:spcPct val="150000"/>
              </a:lnSpc>
              <a:buNone/>
            </a:pPr>
            <a:endParaRPr lang="nl-NL" sz="1400" dirty="0">
              <a:latin typeface="Anivers" panose="02000000000000000000" pitchFamily="50" charset="0"/>
              <a:ea typeface="Calibri"/>
              <a:cs typeface="Calibri"/>
            </a:endParaRPr>
          </a:p>
          <a:p>
            <a:pPr marL="0" indent="0">
              <a:lnSpc>
                <a:spcPct val="150000"/>
              </a:lnSpc>
              <a:buNone/>
            </a:pPr>
            <a:endParaRPr lang="nl-NL" sz="2000" dirty="0">
              <a:latin typeface="Segoe UI   "/>
              <a:ea typeface="Calibri"/>
              <a:cs typeface="Calibri"/>
            </a:endParaRPr>
          </a:p>
          <a:p>
            <a:pPr marL="0" indent="0">
              <a:buNone/>
            </a:pPr>
            <a:endParaRPr lang="nl-NL" sz="2000" dirty="0"/>
          </a:p>
        </p:txBody>
      </p:sp>
      <p:cxnSp>
        <p:nvCxnSpPr>
          <p:cNvPr id="4" name="Rechte verbindingslijn 3">
            <a:extLst>
              <a:ext uri="{FF2B5EF4-FFF2-40B4-BE49-F238E27FC236}">
                <a16:creationId xmlns:a16="http://schemas.microsoft.com/office/drawing/2014/main" id="{A1FD3A4E-E128-9AA7-960F-0E65346AA9C9}"/>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52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10A68-6E22-65F8-B736-C65F82CC50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FB032EF-9BFB-267E-F899-504BE5C0D8CF}"/>
              </a:ext>
            </a:extLst>
          </p:cNvPr>
          <p:cNvSpPr>
            <a:spLocks noGrp="1"/>
          </p:cNvSpPr>
          <p:nvPr>
            <p:ph type="title"/>
          </p:nvPr>
        </p:nvSpPr>
        <p:spPr/>
        <p:txBody>
          <a:bodyPr/>
          <a:lstStyle/>
          <a:p>
            <a:r>
              <a:rPr lang="nl-NL" b="1" dirty="0">
                <a:solidFill>
                  <a:srgbClr val="009FE3"/>
                </a:solidFill>
                <a:latin typeface="Anivers" panose="02000000000000000000" pitchFamily="50" charset="0"/>
              </a:rPr>
              <a:t>Huidige situatie</a:t>
            </a:r>
            <a:endParaRPr lang="nl-NL" sz="3600" dirty="0">
              <a:latin typeface="Anivers" panose="02000000000000000000" pitchFamily="50" charset="0"/>
            </a:endParaRPr>
          </a:p>
        </p:txBody>
      </p:sp>
      <p:sp>
        <p:nvSpPr>
          <p:cNvPr id="3" name="Tijdelijke aanduiding voor inhoud 2">
            <a:extLst>
              <a:ext uri="{FF2B5EF4-FFF2-40B4-BE49-F238E27FC236}">
                <a16:creationId xmlns:a16="http://schemas.microsoft.com/office/drawing/2014/main" id="{AAD0353B-1E64-3232-2C9D-EFB4D7B880DF}"/>
              </a:ext>
            </a:extLst>
          </p:cNvPr>
          <p:cNvSpPr>
            <a:spLocks noGrp="1"/>
          </p:cNvSpPr>
          <p:nvPr>
            <p:ph idx="1"/>
          </p:nvPr>
        </p:nvSpPr>
        <p:spPr>
          <a:xfrm>
            <a:off x="838200" y="5526819"/>
            <a:ext cx="4828953" cy="1129140"/>
          </a:xfrm>
        </p:spPr>
        <p:txBody>
          <a:bodyPr>
            <a:noAutofit/>
          </a:bodyPr>
          <a:lstStyle/>
          <a:p>
            <a:pPr marL="0" indent="0" algn="just">
              <a:lnSpc>
                <a:spcPct val="100000"/>
              </a:lnSpc>
              <a:spcBef>
                <a:spcPts val="0"/>
              </a:spcBef>
              <a:buNone/>
            </a:pPr>
            <a:endParaRPr lang="nl-NL" sz="1400" i="1" dirty="0">
              <a:latin typeface="Anivers" panose="02000000000000000000" pitchFamily="50" charset="0"/>
            </a:endParaRPr>
          </a:p>
          <a:p>
            <a:pPr marL="0" indent="0">
              <a:lnSpc>
                <a:spcPct val="150000"/>
              </a:lnSpc>
              <a:buNone/>
            </a:pPr>
            <a:endParaRPr lang="nl-NL" sz="1400" dirty="0">
              <a:latin typeface="Anivers" panose="02000000000000000000" pitchFamily="50" charset="0"/>
              <a:ea typeface="Calibri"/>
              <a:cs typeface="Calibri"/>
            </a:endParaRPr>
          </a:p>
          <a:p>
            <a:pPr marL="0" indent="0">
              <a:lnSpc>
                <a:spcPct val="150000"/>
              </a:lnSpc>
              <a:buNone/>
            </a:pPr>
            <a:endParaRPr lang="nl-NL" sz="2000" dirty="0">
              <a:latin typeface="Segoe UI   "/>
              <a:ea typeface="Calibri"/>
              <a:cs typeface="Calibri"/>
            </a:endParaRPr>
          </a:p>
          <a:p>
            <a:pPr marL="0" indent="0">
              <a:buNone/>
            </a:pPr>
            <a:endParaRPr lang="nl-NL" sz="2000" dirty="0"/>
          </a:p>
        </p:txBody>
      </p:sp>
      <p:cxnSp>
        <p:nvCxnSpPr>
          <p:cNvPr id="4" name="Rechte verbindingslijn 3">
            <a:extLst>
              <a:ext uri="{FF2B5EF4-FFF2-40B4-BE49-F238E27FC236}">
                <a16:creationId xmlns:a16="http://schemas.microsoft.com/office/drawing/2014/main" id="{9EE93C96-C75E-DD12-B9A2-2EE511131026}"/>
              </a:ext>
            </a:extLst>
          </p:cNvPr>
          <p:cNvCxnSpPr>
            <a:cxnSpLocks/>
          </p:cNvCxnSpPr>
          <p:nvPr/>
        </p:nvCxnSpPr>
        <p:spPr>
          <a:xfrm>
            <a:off x="1008496" y="1331181"/>
            <a:ext cx="1081668" cy="0"/>
          </a:xfrm>
          <a:prstGeom prst="line">
            <a:avLst/>
          </a:prstGeom>
          <a:ln w="34925">
            <a:solidFill>
              <a:srgbClr val="009640"/>
            </a:solidFill>
          </a:ln>
        </p:spPr>
        <p:style>
          <a:lnRef idx="1">
            <a:schemeClr val="accent1"/>
          </a:lnRef>
          <a:fillRef idx="0">
            <a:schemeClr val="accent1"/>
          </a:fillRef>
          <a:effectRef idx="0">
            <a:schemeClr val="accent1"/>
          </a:effectRef>
          <a:fontRef idx="minor">
            <a:schemeClr val="tx1"/>
          </a:fontRef>
        </p:style>
      </p:cxnSp>
      <p:pic>
        <p:nvPicPr>
          <p:cNvPr id="5" name="Afbeelding 4" descr="Afbeelding met tekst, schermopname, diagram, kaart&#10;&#10;Door AI gegenereerde inhoud is mogelijk onjuist.">
            <a:extLst>
              <a:ext uri="{FF2B5EF4-FFF2-40B4-BE49-F238E27FC236}">
                <a16:creationId xmlns:a16="http://schemas.microsoft.com/office/drawing/2014/main" id="{84A2A567-53DD-0E9A-A132-ACFE0B8E7DEC}"/>
              </a:ext>
            </a:extLst>
          </p:cNvPr>
          <p:cNvPicPr>
            <a:picLocks noChangeAspect="1"/>
          </p:cNvPicPr>
          <p:nvPr/>
        </p:nvPicPr>
        <p:blipFill>
          <a:blip r:embed="rId2"/>
          <a:srcRect t="9833" r="16359" b="16462"/>
          <a:stretch/>
        </p:blipFill>
        <p:spPr>
          <a:xfrm>
            <a:off x="3865820" y="1970641"/>
            <a:ext cx="8326180" cy="4887359"/>
          </a:xfrm>
          <a:prstGeom prst="rect">
            <a:avLst/>
          </a:prstGeom>
        </p:spPr>
      </p:pic>
      <p:sp>
        <p:nvSpPr>
          <p:cNvPr id="6" name="Tijdelijke aanduiding voor inhoud 2">
            <a:extLst>
              <a:ext uri="{FF2B5EF4-FFF2-40B4-BE49-F238E27FC236}">
                <a16:creationId xmlns:a16="http://schemas.microsoft.com/office/drawing/2014/main" id="{0A615051-8C34-FCD8-0D7A-E788FA995E52}"/>
              </a:ext>
            </a:extLst>
          </p:cNvPr>
          <p:cNvSpPr txBox="1">
            <a:spLocks/>
          </p:cNvSpPr>
          <p:nvPr/>
        </p:nvSpPr>
        <p:spPr>
          <a:xfrm>
            <a:off x="838200" y="1605517"/>
            <a:ext cx="5257799" cy="14672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nl-NL" sz="1600" dirty="0">
                <a:latin typeface="Anivers" panose="02000000000000000000" pitchFamily="50" charset="0"/>
                <a:ea typeface="Calibri"/>
                <a:cs typeface="Calibri"/>
              </a:rPr>
              <a:t>Om een beeld te geven van de versnippering is op de kaart een weergave te zien van een aanbieder in gemeente Noardeast-Fryslân die 117 actieve indicaties heeft die verspreid zijn over 21 kernen, waarvan 15 kernen met maar 1 of 2 actieve indicaties. Grotendeels van de indicaties zitten in Dokkum.</a:t>
            </a:r>
          </a:p>
          <a:p>
            <a:pPr marL="0" indent="0">
              <a:lnSpc>
                <a:spcPct val="100000"/>
              </a:lnSpc>
              <a:spcBef>
                <a:spcPts val="0"/>
              </a:spcBef>
              <a:buFont typeface="Arial" panose="020B0604020202020204" pitchFamily="34" charset="0"/>
              <a:buNone/>
            </a:pPr>
            <a:endParaRPr lang="nl-NL" sz="1400" dirty="0">
              <a:latin typeface="Anivers" panose="02000000000000000000" pitchFamily="50" charset="0"/>
              <a:ea typeface="Calibri"/>
              <a:cs typeface="Calibri"/>
            </a:endParaRPr>
          </a:p>
          <a:p>
            <a:pPr marL="0" indent="0">
              <a:lnSpc>
                <a:spcPct val="150000"/>
              </a:lnSpc>
              <a:buFont typeface="Arial" panose="020B0604020202020204" pitchFamily="34" charset="0"/>
              <a:buNone/>
            </a:pPr>
            <a:endParaRPr lang="nl-NL" sz="2000" dirty="0">
              <a:latin typeface="Segoe UI   "/>
              <a:ea typeface="Calibri"/>
              <a:cs typeface="Calibri"/>
            </a:endParaRPr>
          </a:p>
          <a:p>
            <a:pPr marL="0" indent="0">
              <a:buFont typeface="Arial" panose="020B0604020202020204" pitchFamily="34" charset="0"/>
              <a:buNone/>
            </a:pPr>
            <a:endParaRPr lang="nl-NL" sz="2000" dirty="0"/>
          </a:p>
        </p:txBody>
      </p:sp>
    </p:spTree>
    <p:extLst>
      <p:ext uri="{BB962C8B-B14F-4D97-AF65-F5344CB8AC3E}">
        <p14:creationId xmlns:p14="http://schemas.microsoft.com/office/powerpoint/2010/main" val="20754443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D040EA13-B550-4DA2-B277-9A4535D04DAB}" vid="{2BDFC5F5-5B12-4954-A48D-5A6977AF9D39}"/>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16F4C82C925849BAFBE7721865D75A" ma:contentTypeVersion="10" ma:contentTypeDescription="Een nieuw document maken." ma:contentTypeScope="" ma:versionID="22a857d7a9e24e956a4bb6c33d84165d">
  <xsd:schema xmlns:xsd="http://www.w3.org/2001/XMLSchema" xmlns:xs="http://www.w3.org/2001/XMLSchema" xmlns:p="http://schemas.microsoft.com/office/2006/metadata/properties" xmlns:ns2="889b2b3f-0cbf-46fd-9084-145644bff082" xmlns:ns3="c2e40c7a-27c2-476b-ab72-ab567ca9aa44" targetNamespace="http://schemas.microsoft.com/office/2006/metadata/properties" ma:root="true" ma:fieldsID="5e6075b654f28f97cc6296be46fc80a6" ns2:_="" ns3:_="">
    <xsd:import namespace="889b2b3f-0cbf-46fd-9084-145644bff082"/>
    <xsd:import namespace="c2e40c7a-27c2-476b-ab72-ab567ca9aa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2b3f-0cbf-46fd-9084-145644bff0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8230a02e-f9ae-4add-abfc-fc786daf666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e40c7a-27c2-476b-ab72-ab567ca9aa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4cccaa-4967-4d31-9ccc-00cfb9a6bb8b}" ma:internalName="TaxCatchAll" ma:showField="CatchAllData" ma:web="c2e40c7a-27c2-476b-ab72-ab567ca9aa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9b2b3f-0cbf-46fd-9084-145644bff082">
      <Terms xmlns="http://schemas.microsoft.com/office/infopath/2007/PartnerControls"/>
    </lcf76f155ced4ddcb4097134ff3c332f>
    <TaxCatchAll xmlns="c2e40c7a-27c2-476b-ab72-ab567ca9aa44" xsi:nil="true"/>
  </documentManagement>
</p:properties>
</file>

<file path=customXml/itemProps1.xml><?xml version="1.0" encoding="utf-8"?>
<ds:datastoreItem xmlns:ds="http://schemas.openxmlformats.org/officeDocument/2006/customXml" ds:itemID="{55670CA2-A3DE-4F6D-A06E-6D11AC2D98D4}"/>
</file>

<file path=customXml/itemProps2.xml><?xml version="1.0" encoding="utf-8"?>
<ds:datastoreItem xmlns:ds="http://schemas.openxmlformats.org/officeDocument/2006/customXml" ds:itemID="{89E7E489-A2E2-46E0-85AF-A0638B4E6D0E}"/>
</file>

<file path=customXml/itemProps3.xml><?xml version="1.0" encoding="utf-8"?>
<ds:datastoreItem xmlns:ds="http://schemas.openxmlformats.org/officeDocument/2006/customXml" ds:itemID="{57F6A37F-2465-45C4-A497-278E888F684C}"/>
</file>

<file path=docProps/app.xml><?xml version="1.0" encoding="utf-8"?>
<Properties xmlns="http://schemas.openxmlformats.org/officeDocument/2006/extended-properties" xmlns:vt="http://schemas.openxmlformats.org/officeDocument/2006/docPropsVTypes">
  <Template>BlancoWH</Template>
  <TotalTime>1404</TotalTime>
  <Words>1656</Words>
  <Application>Microsoft Office PowerPoint</Application>
  <PresentationFormat>Breedbeeld</PresentationFormat>
  <Paragraphs>106</Paragraphs>
  <Slides>22</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22</vt:i4>
      </vt:variant>
    </vt:vector>
  </HeadingPairs>
  <TitlesOfParts>
    <vt:vector size="29" baseType="lpstr">
      <vt:lpstr>Anivers</vt:lpstr>
      <vt:lpstr>Aptos</vt:lpstr>
      <vt:lpstr>Arial</vt:lpstr>
      <vt:lpstr>Calibri</vt:lpstr>
      <vt:lpstr>Calibri Light</vt:lpstr>
      <vt:lpstr>Segoe UI   </vt:lpstr>
      <vt:lpstr>Kantoorthema</vt:lpstr>
      <vt:lpstr>Inkoopstrategie huishoudelijke hulp </vt:lpstr>
      <vt:lpstr>Inhoud</vt:lpstr>
      <vt:lpstr>1. Aanleiding en doel - inkoop huishoudelijke hulp</vt:lpstr>
      <vt:lpstr>Aanleiding en doel inkoop huishoudelijke hulp</vt:lpstr>
      <vt:lpstr>2. Visie - inkoop huishoudelijke hulp</vt:lpstr>
      <vt:lpstr>Visie inkoopstrategie huishoudelijke hulp</vt:lpstr>
      <vt:lpstr>3. Schets van de huidige situatie</vt:lpstr>
      <vt:lpstr>Huidige situatie</vt:lpstr>
      <vt:lpstr>Huidige situatie</vt:lpstr>
      <vt:lpstr>4. Inkooppijlers inkoop huishoudelijke hulp</vt:lpstr>
      <vt:lpstr>Inkooppijlers</vt:lpstr>
      <vt:lpstr>4.1 Vertaling van inkooppijlers naar inkoopkeuzes</vt:lpstr>
      <vt:lpstr>Zelfredzaamheid en vitaliteit stimuleren</vt:lpstr>
      <vt:lpstr>Gebiedsgericht inkopen</vt:lpstr>
      <vt:lpstr> Gebiedsindeling laten plaatsvinden rondom zorgzones</vt:lpstr>
      <vt:lpstr>Aanpassen van de zorgfrequentie</vt:lpstr>
      <vt:lpstr>Toegang bij de gemeenten</vt:lpstr>
      <vt:lpstr>Inzet van zorgtechnologie</vt:lpstr>
      <vt:lpstr>Flexibel inzetten van zorg en ondersteuningsaanbod</vt:lpstr>
      <vt:lpstr>Zorginnovatie stimuleren</vt:lpstr>
      <vt:lpstr>5. Financieel kader inkoop huishoudelijke hulp</vt:lpstr>
      <vt:lpstr>Financieel kader </vt:lpstr>
    </vt:vector>
  </TitlesOfParts>
  <Company>Shared Service Centrum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Venema, Sjoerdje</dc:creator>
  <cp:lastModifiedBy>Venema, Sjoerdje</cp:lastModifiedBy>
  <cp:revision>52</cp:revision>
  <dcterms:created xsi:type="dcterms:W3CDTF">2025-10-27T07:58:26Z</dcterms:created>
  <dcterms:modified xsi:type="dcterms:W3CDTF">2025-11-10T07:45:25Z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0x010100FA16F4C82C925849BAFBE7721865D75A</vt:lpwstr>
  </property>
</Properties>
</file>