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109_4353F183.xml" ContentType="application/vnd.ms-powerpoint.comments+xml"/>
  <Override PartName="/ppt/notesSlides/notesSlide4.xml" ContentType="application/vnd.openxmlformats-officedocument.presentationml.notesSlide+xml"/>
  <Override PartName="/ppt/comments/modernComment_11F_A645BE7A.xml" ContentType="application/vnd.ms-powerpoint.comments+xml"/>
  <Override PartName="/ppt/notesSlides/notesSlide5.xml" ContentType="application/vnd.openxmlformats-officedocument.presentationml.notesSlide+xml"/>
  <Override PartName="/ppt/comments/modernComment_103_478D25.xml" ContentType="application/vnd.ms-powerpoint.comments+xml"/>
  <Override PartName="/ppt/notesSlides/notesSlide6.xml" ContentType="application/vnd.openxmlformats-officedocument.presentationml.notesSlide+xml"/>
  <Override PartName="/ppt/comments/modernComment_122_FA7ECB7E.xml" ContentType="application/vnd.ms-powerpoint.comments+xml"/>
  <Override PartName="/ppt/notesSlides/notesSlide7.xml" ContentType="application/vnd.openxmlformats-officedocument.presentationml.notesSlide+xml"/>
  <Override PartName="/ppt/comments/modernComment_10E_94411566.xml" ContentType="application/vnd.ms-powerpoint.comments+xml"/>
  <Override PartName="/ppt/notesSlides/notesSlide8.xml" ContentType="application/vnd.openxmlformats-officedocument.presentationml.notesSlide+xml"/>
  <Override PartName="/ppt/comments/modernComment_113_806366FC.xml" ContentType="application/vnd.ms-powerpoint.comments+xml"/>
  <Override PartName="/ppt/comments/modernComment_117_3E5370A.xml" ContentType="application/vnd.ms-powerpoint.comments+xml"/>
  <Override PartName="/ppt/notesSlides/notesSlide9.xml" ContentType="application/vnd.openxmlformats-officedocument.presentationml.notesSlide+xml"/>
  <Override PartName="/ppt/comments/modernComment_11E_CF579F46.xml" ContentType="application/vnd.ms-powerpoint.comments+xml"/>
  <Override PartName="/ppt/notesSlides/notesSlide10.xml" ContentType="application/vnd.openxmlformats-officedocument.presentationml.notesSlide+xml"/>
  <Override PartName="/ppt/comments/modernComment_118_848E2AC1.xml" ContentType="application/vnd.ms-powerpoint.comments+xml"/>
  <Override PartName="/ppt/comments/modernComment_124_E1E7FD51.xml" ContentType="application/vnd.ms-powerpoint.comments+xml"/>
  <Override PartName="/ppt/comments/modernComment_126_A11E22F8.xml" ContentType="application/vnd.ms-powerpoint.comments+xml"/>
  <Override PartName="/ppt/comments/modernComment_123_881EF5DF.xml" ContentType="application/vnd.ms-powerpoint.comment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24"/>
  </p:notesMasterIdLst>
  <p:sldIdLst>
    <p:sldId id="256" r:id="rId6"/>
    <p:sldId id="260" r:id="rId7"/>
    <p:sldId id="265" r:id="rId8"/>
    <p:sldId id="287" r:id="rId9"/>
    <p:sldId id="259" r:id="rId10"/>
    <p:sldId id="290" r:id="rId11"/>
    <p:sldId id="270" r:id="rId12"/>
    <p:sldId id="275" r:id="rId13"/>
    <p:sldId id="279" r:id="rId14"/>
    <p:sldId id="296" r:id="rId15"/>
    <p:sldId id="286" r:id="rId16"/>
    <p:sldId id="297" r:id="rId17"/>
    <p:sldId id="280" r:id="rId18"/>
    <p:sldId id="292" r:id="rId19"/>
    <p:sldId id="294" r:id="rId20"/>
    <p:sldId id="291" r:id="rId21"/>
    <p:sldId id="295" r:id="rId22"/>
    <p:sldId id="266" r:id="rId2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95E26-B16E-BBA5-6D6D-BB46488AE4BA}" name="a.van.den.ende@nijmegen.nl" initials="a." userId="S::urn:spo:guest#a.van.den.ende@nijmegen.nl::" providerId="AD"/>
  <p188:author id="{87E1B131-1FA2-8C34-16F2-1A98F83AC437}" name="j.kruimer@bergendal.nl" initials="j." userId="S::urn:spo:guest#j.kruimer@bergendal.nl::" providerId="AD"/>
  <p188:author id="{7C919A33-6691-5405-A324-A9DD5479DD64}" name="Frank Heuts" initials="FH" userId="S::Frank.Heuts@significant.nl::48b93542-f320-400e-a54a-44ee74326be3" providerId="AD"/>
  <p188:author id="{306B213E-5317-F75E-2049-6C594FA7F43E}" name="kvnieuwenhuizen@westmaasenwaal.nl" initials="kv" userId="S::urn:spo:guest#kvnieuwenhuizen@westmaasenwaal.nl::" providerId="AD"/>
  <p188:author id="{9A1D7D7C-B834-3102-909F-E74B365107C1}" name="r.jas@nijmegen.nl" initials="r." userId="S::urn:spo:guest#r.jas@nijmegen.nl::" providerId="AD"/>
  <p188:author id="{22F6A983-453D-7EA0-786F-44F965DDC2B2}" name="Shania Litaay" initials="SL" userId="S::shania.litaay@significant.nl::1859cce2-a3f4-4a5c-9036-120f4623a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nneke Kruimer" initials="JK" lastIdx="12" clrIdx="0">
    <p:extLst>
      <p:ext uri="{19B8F6BF-5375-455C-9EA6-DF929625EA0E}">
        <p15:presenceInfo xmlns:p15="http://schemas.microsoft.com/office/powerpoint/2012/main" userId="S-1-5-21-1191761428-3733254550-3615431526-8376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AD64"/>
    <a:srgbClr val="80BB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92C3FB-5781-4817-8D93-495D66A3DC5A}" v="1704" dt="2026-05-19T10:27:59.209"/>
    <p1510:client id="{C2BB9B21-9427-0F43-8E30-B500556BEC44}" v="829" dt="2026-05-20T21:08:14.4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comments/modernComment_103_478D2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9A9AC8C-F873-4EE0-93BC-4074AD93B74E}" authorId="{7C919A33-6691-5405-A324-A9DD5479DD64}" created="2026-05-19T10:10:31.639">
    <pc:sldMkLst xmlns:pc="http://schemas.microsoft.com/office/powerpoint/2013/main/command">
      <pc:docMk/>
      <pc:sldMk cId="4689189" sldId="259"/>
    </pc:sldMkLst>
    <p188:txBody>
      <a:bodyPr/>
      <a:lstStyle/>
      <a:p>
        <a:r>
          <a:rPr lang="nl-NL"/>
          <a:t>Presentatie door Frank</a:t>
        </a:r>
      </a:p>
    </p188:txBody>
  </p188:cm>
</p188:cmLst>
</file>

<file path=ppt/comments/modernComment_109_4353F18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802B6B3-1BED-4EBE-9BAA-A100DF07D9E9}" authorId="{7C919A33-6691-5405-A324-A9DD5479DD64}" created="2026-05-19T10:10:24.193">
    <pc:sldMkLst xmlns:pc="http://schemas.microsoft.com/office/powerpoint/2013/main/command">
      <pc:docMk/>
      <pc:sldMk cId="1129574787" sldId="265"/>
    </pc:sldMkLst>
    <p188:txBody>
      <a:bodyPr/>
      <a:lstStyle/>
      <a:p>
        <a:r>
          <a:rPr lang="nl-NL"/>
          <a:t>Presentatie door Frank</a:t>
        </a:r>
      </a:p>
    </p188:txBody>
  </p188:cm>
</p188:cmLst>
</file>

<file path=ppt/comments/modernComment_10E_9441156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6D622BE-3862-4186-83D7-2CCC532D6939}" authorId="{7C919A33-6691-5405-A324-A9DD5479DD64}" created="2026-05-19T10:10:46.954">
    <pc:sldMkLst xmlns:pc="http://schemas.microsoft.com/office/powerpoint/2013/main/command">
      <pc:docMk/>
      <pc:sldMk cId="2487293286" sldId="270"/>
    </pc:sldMkLst>
    <p188:txBody>
      <a:bodyPr/>
      <a:lstStyle/>
      <a:p>
        <a:r>
          <a:rPr lang="nl-NL"/>
          <a:t>Presentatie door Anne</a:t>
        </a:r>
      </a:p>
    </p188:txBody>
  </p188:cm>
</p188:cmLst>
</file>

<file path=ppt/comments/modernComment_113_806366F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03956E1-4410-441A-98E6-DC38EBA12FAA}" authorId="{7C919A33-6691-5405-A324-A9DD5479DD64}" created="2026-05-19T10:10:50.598">
    <pc:sldMkLst xmlns:pc="http://schemas.microsoft.com/office/powerpoint/2013/main/command">
      <pc:docMk/>
      <pc:sldMk cId="2153998076" sldId="275"/>
    </pc:sldMkLst>
    <p188:txBody>
      <a:bodyPr/>
      <a:lstStyle/>
      <a:p>
        <a:r>
          <a:rPr lang="nl-NL"/>
          <a:t>Presentatie door Anne</a:t>
        </a:r>
      </a:p>
    </p188:txBody>
  </p188:cm>
</p188:cmLst>
</file>

<file path=ppt/comments/modernComment_117_3E5370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FD82310-B628-445F-9EC4-C8C1E7C84CC0}" authorId="{7C919A33-6691-5405-A324-A9DD5479DD64}" created="2026-05-18T14:32:40.819">
    <pc:sldMkLst xmlns:pc="http://schemas.microsoft.com/office/powerpoint/2013/main/command">
      <pc:docMk/>
      <pc:sldMk cId="65353482" sldId="279"/>
    </pc:sldMkLst>
    <p188:replyLst>
      <p188:reply id="{142DA852-C284-472E-8E41-CACC5D2A3165}" authorId="{7C919A33-6691-5405-A324-A9DD5479DD64}" created="2026-05-19T08:38:48.726">
        <p188:txBody>
          <a:bodyPr/>
          <a:lstStyle/>
          <a:p>
            <a:r>
              <a:rPr lang="nl-NL"/>
              <a:t>Anne checkt. Toevoegen Trainingshuis</a:t>
            </a:r>
          </a:p>
        </p188:txBody>
      </p188:reply>
    </p188:replyLst>
    <p188:txBody>
      <a:bodyPr/>
      <a:lstStyle/>
      <a:p>
        <a:r>
          <a:rPr lang="nl-NL"/>
          <a:t>Kloppen deze productbeschrijvingen?</a:t>
        </a:r>
      </a:p>
    </p188:txBody>
  </p188:cm>
  <p188:cm id="{BA3E7A3F-18A5-4351-B8AA-CF1D039D2C31}" authorId="{7C919A33-6691-5405-A324-A9DD5479DD64}" created="2026-05-19T10:10:55.526">
    <pc:sldMkLst xmlns:pc="http://schemas.microsoft.com/office/powerpoint/2013/main/command">
      <pc:docMk/>
      <pc:sldMk cId="65353482" sldId="279"/>
    </pc:sldMkLst>
    <p188:txBody>
      <a:bodyPr/>
      <a:lstStyle/>
      <a:p>
        <a:r>
          <a:rPr lang="nl-NL"/>
          <a:t>Presentatie door Anne</a:t>
        </a:r>
      </a:p>
    </p188:txBody>
  </p188:cm>
</p188:cmLst>
</file>

<file path=ppt/comments/modernComment_118_848E2AC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25D8ED1-E6C1-4FE7-BB6C-80E85EC15BC9}" authorId="{7C919A33-6691-5405-A324-A9DD5479DD64}" created="2026-05-19T10:11:14.917">
    <pc:sldMkLst xmlns:pc="http://schemas.microsoft.com/office/powerpoint/2013/main/command">
      <pc:docMk/>
      <pc:sldMk cId="2223909569" sldId="280"/>
    </pc:sldMkLst>
    <p188:txBody>
      <a:bodyPr/>
      <a:lstStyle/>
      <a:p>
        <a:r>
          <a:rPr lang="nl-NL"/>
          <a:t>Presentatie door Frank</a:t>
        </a:r>
      </a:p>
    </p188:txBody>
  </p188:cm>
</p188:cmLst>
</file>

<file path=ppt/comments/modernComment_11E_CF579F4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03803AD-9D4D-48FD-BF10-8C73EDB76527}" authorId="{7C919A33-6691-5405-A324-A9DD5479DD64}" created="2026-05-19T10:10:59.498">
    <pc:sldMkLst xmlns:pc="http://schemas.microsoft.com/office/powerpoint/2013/main/command">
      <pc:docMk/>
      <pc:sldMk cId="3478626118" sldId="286"/>
    </pc:sldMkLst>
    <p188:txBody>
      <a:bodyPr/>
      <a:lstStyle/>
      <a:p>
        <a:r>
          <a:rPr lang="nl-NL"/>
          <a:t>Presentatie door Anne</a:t>
        </a:r>
      </a:p>
    </p188:txBody>
  </p188:cm>
</p188:cmLst>
</file>

<file path=ppt/comments/modernComment_11F_A645BE7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B01B9A3-D1D4-463A-B09F-C24E428EE093}" authorId="{7C919A33-6691-5405-A324-A9DD5479DD64}" created="2026-05-19T10:10:28.206">
    <pc:sldMkLst xmlns:pc="http://schemas.microsoft.com/office/powerpoint/2013/main/command">
      <pc:docMk/>
      <pc:sldMk cId="2789588602" sldId="287"/>
    </pc:sldMkLst>
    <p188:txBody>
      <a:bodyPr/>
      <a:lstStyle/>
      <a:p>
        <a:r>
          <a:rPr lang="nl-NL"/>
          <a:t>Presentatie door Frank</a:t>
        </a:r>
      </a:p>
    </p188:txBody>
  </p188:cm>
</p188:cmLst>
</file>

<file path=ppt/comments/modernComment_122_FA7ECB7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AFE023C-E653-486F-9A10-55468ED52D70}" authorId="{7C919A33-6691-5405-A324-A9DD5479DD64}" created="2026-05-19T10:10:37.004">
    <pc:sldMkLst xmlns:pc="http://schemas.microsoft.com/office/powerpoint/2013/main/command">
      <pc:docMk/>
      <pc:sldMk cId="4202613630" sldId="290"/>
    </pc:sldMkLst>
    <p188:txBody>
      <a:bodyPr/>
      <a:lstStyle/>
      <a:p>
        <a:r>
          <a:rPr lang="nl-NL"/>
          <a:t>Presentatie door Frank</a:t>
        </a:r>
      </a:p>
    </p188:txBody>
  </p188:cm>
</p188:cmLst>
</file>

<file path=ppt/comments/modernComment_123_881EF5D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3FDBE6F-A4C1-44C3-BE39-0E54B8B2640B}" authorId="{7C919A33-6691-5405-A324-A9DD5479DD64}" created="2026-05-19T10:11:32.403">
    <pc:sldMkLst xmlns:pc="http://schemas.microsoft.com/office/powerpoint/2013/main/command">
      <pc:docMk/>
      <pc:sldMk cId="2283730399" sldId="291"/>
    </pc:sldMkLst>
    <p188:txBody>
      <a:bodyPr/>
      <a:lstStyle/>
      <a:p>
        <a:r>
          <a:rPr lang="nl-NL"/>
          <a:t>Presentatie door Frank</a:t>
        </a:r>
      </a:p>
    </p188:txBody>
  </p188:cm>
</p188:cmLst>
</file>

<file path=ppt/comments/modernComment_124_E1E7FD5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9543554-724A-4382-A122-1AD87CEFC31A}" authorId="{7C919A33-6691-5405-A324-A9DD5479DD64}" created="2026-05-19T10:11:26.531">
    <pc:sldMkLst xmlns:pc="http://schemas.microsoft.com/office/powerpoint/2013/main/command">
      <pc:docMk/>
      <pc:sldMk cId="3790077265" sldId="292"/>
    </pc:sldMkLst>
    <p188:txBody>
      <a:bodyPr/>
      <a:lstStyle/>
      <a:p>
        <a:r>
          <a:rPr lang="nl-NL"/>
          <a:t>Presentatie door Frank</a:t>
        </a:r>
      </a:p>
    </p188:txBody>
  </p188:cm>
</p188:cmLst>
</file>

<file path=ppt/comments/modernComment_126_A11E22F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FC0AE7F-C066-45BD-A133-45C571B3BB8E}" authorId="{7C919A33-6691-5405-A324-A9DD5479DD64}" created="2026-05-19T10:11:26.531">
    <pc:sldMkLst xmlns:pc="http://schemas.microsoft.com/office/powerpoint/2013/main/command">
      <pc:docMk/>
      <pc:sldMk cId="3790077265" sldId="292"/>
    </pc:sldMkLst>
    <p188:txBody>
      <a:bodyPr/>
      <a:lstStyle/>
      <a:p>
        <a:r>
          <a:rPr lang="nl-NL"/>
          <a:t>Presentatie door Frank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CE012-E027-4E3F-AAD9-D26F139B5675}" type="datetimeFigureOut">
              <a:rPr lang="nl-NL" smtClean="0"/>
              <a:t>20-5-2026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207706-117F-45A3-B70E-E51AFA2F19E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4954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07706-117F-45A3-B70E-E51AFA2F19E0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0342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ea typeface="Calibri"/>
                <a:cs typeface="Calibri"/>
              </a:rPr>
              <a:t>Afwezig</a:t>
            </a:r>
            <a:r>
              <a:rPr lang="en-US" dirty="0">
                <a:ea typeface="Calibri"/>
                <a:cs typeface="Calibri"/>
              </a:rPr>
              <a:t>: </a:t>
            </a:r>
            <a:r>
              <a:rPr lang="en-US" dirty="0" err="1"/>
              <a:t>langer</a:t>
            </a:r>
            <a:r>
              <a:rPr lang="en-US" dirty="0"/>
              <a:t> dan twee </a:t>
            </a:r>
            <a:r>
              <a:rPr lang="en-US" dirty="0" err="1"/>
              <a:t>weken</a:t>
            </a:r>
            <a:r>
              <a:rPr lang="en-US" dirty="0"/>
              <a:t> </a:t>
            </a:r>
            <a:r>
              <a:rPr lang="en-US" dirty="0" err="1"/>
              <a:t>achtereen</a:t>
            </a:r>
            <a:r>
              <a:rPr lang="en-US" dirty="0"/>
              <a:t> of </a:t>
            </a:r>
            <a:r>
              <a:rPr lang="en-US" dirty="0" err="1"/>
              <a:t>langer</a:t>
            </a:r>
            <a:r>
              <a:rPr lang="en-US" dirty="0"/>
              <a:t> dan 2 </a:t>
            </a:r>
            <a:r>
              <a:rPr lang="en-US" dirty="0" err="1"/>
              <a:t>weken</a:t>
            </a:r>
            <a:r>
              <a:rPr lang="en-US" dirty="0"/>
              <a:t> </a:t>
            </a:r>
            <a:r>
              <a:rPr lang="en-US" dirty="0" err="1"/>
              <a:t>meer</a:t>
            </a:r>
            <a:r>
              <a:rPr lang="en-US" dirty="0"/>
              <a:t> dan 2 </a:t>
            </a:r>
            <a:r>
              <a:rPr lang="en-US" dirty="0" err="1"/>
              <a:t>dagen</a:t>
            </a:r>
            <a:r>
              <a:rPr lang="en-US" dirty="0"/>
              <a:t> per week </a:t>
            </a:r>
            <a:r>
              <a:rPr lang="en-US" dirty="0" err="1"/>
              <a:t>afwezig</a:t>
            </a:r>
            <a:r>
              <a:rPr lang="en-US" dirty="0"/>
              <a:t> </a:t>
            </a: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07706-117F-45A3-B70E-E51AFA2F19E0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0380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Frank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07706-117F-45A3-B70E-E51AFA2F19E0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08572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Frank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07706-117F-45A3-B70E-E51AFA2F19E0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1622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Anne en Rombout intro</a:t>
            </a:r>
          </a:p>
          <a:p>
            <a:r>
              <a:rPr lang="nl-NL"/>
              <a:t>Frank proces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07706-117F-45A3-B70E-E51AFA2F19E0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9847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Frank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07706-117F-45A3-B70E-E51AFA2F19E0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2940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3733D0-D9B1-2EAC-73C3-703B40B9A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6CB56E51-2657-DEAC-1145-82067358B8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D52A059-1EEA-AA9B-DA16-60F773C2A2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Frank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90E7DA8-9907-6928-557D-87B044E60D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07706-117F-45A3-B70E-E51AFA2F19E0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2423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Frank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07706-117F-45A3-B70E-E51AFA2F19E0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6523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2E4FA-C245-34C4-AEE4-1E0B2D115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29552D6-7244-7A25-F8E1-CEEAD23F6A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C0046872-8974-CE51-94EE-7C9F449EBE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Frank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0380F86-3FB5-1ADE-208B-94361E865F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07706-117F-45A3-B70E-E51AFA2F19E0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81419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Kitty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07706-117F-45A3-B70E-E51AFA2F19E0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5740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07706-117F-45A3-B70E-E51AFA2F19E0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89407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ea typeface="Calibri"/>
                <a:cs typeface="Calibri"/>
              </a:rPr>
              <a:t>Doelgroep</a:t>
            </a:r>
            <a:r>
              <a:rPr lang="en-US" dirty="0">
                <a:ea typeface="Calibri"/>
                <a:cs typeface="Calibri"/>
              </a:rPr>
              <a:t> tot 27 </a:t>
            </a:r>
            <a:r>
              <a:rPr lang="en-US" dirty="0" err="1">
                <a:ea typeface="Calibri"/>
                <a:cs typeface="Calibri"/>
              </a:rPr>
              <a:t>jaar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07706-117F-45A3-B70E-E51AFA2F19E0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7670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23-11-2023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Marktconsultatie Beschermd Wonen Regio Rijk van Nijmegen en Rivierenland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00066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23-11-2023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Marktconsultatie Beschermd Wonen Regio Rijk van Nijmegen en Rivierenland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7639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23-11-2023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Marktconsultatie Beschermd Wonen Regio Rijk van Nijmegen en Rivierenland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0079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23-11-2023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Marktconsultatie Beschermd Wonen Regio Rijk van Nijmegen en Rivierenland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9230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23-11-2023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Marktconsultatie Beschermd Wonen Regio Rijk van Nijmegen en Rivierenland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9242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23-11-2023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Marktconsultatie Beschermd Wonen Regio Rijk van Nijmegen en Rivierenland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2158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23-11-2023</a:t>
            </a: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Marktconsultatie Beschermd Wonen Regio Rijk van Nijmegen en Rivierenland</a:t>
            </a: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080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23-11-2023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Marktconsultatie Beschermd Wonen Regio Rijk van Nijmegen en Rivierenland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3056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23-11-2023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Marktconsultatie Beschermd Wonen Regio Rijk van Nijmegen en Rivierenland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8472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23-11-2023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Marktconsultatie Beschermd Wonen Regio Rijk van Nijmegen en Rivierenland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568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23-11-2023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Marktconsultatie Beschermd Wonen Regio Rijk van Nijmegen en Rivierenland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9776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23-11-2023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Marktconsultatie Beschermd Wonen Regio Rijk van Nijmegen en Rivierenland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D9EBE-4E42-4737-89F7-3AE4306A2D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4059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E_CF579F4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8_848E2AC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24_E1E7FD5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26_A11E22F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8/10/relationships/comments" Target="../comments/modernComment_123_881EF5DF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9_4353F18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F_A645BE7A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3_478D2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22_FA7ECB7E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E_9441156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3_806366FC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7_3E5370A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580" y="529304"/>
            <a:ext cx="5726840" cy="4049762"/>
          </a:xfrm>
          <a:prstGeom prst="rect">
            <a:avLst/>
          </a:prstGeom>
        </p:spPr>
      </p:pic>
      <p:sp>
        <p:nvSpPr>
          <p:cNvPr id="2" name="Tijdelijke aanduiding voor inhoud 2">
            <a:extLst>
              <a:ext uri="{FF2B5EF4-FFF2-40B4-BE49-F238E27FC236}">
                <a16:creationId xmlns:a16="http://schemas.microsoft.com/office/drawing/2014/main" id="{0895C3ED-3F06-6847-53A3-A31A004C05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224998"/>
            <a:ext cx="9144000" cy="110369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nl-NL" sz="2400" b="1" dirty="0">
                <a:solidFill>
                  <a:srgbClr val="80BBD9"/>
                </a:solidFill>
              </a:rPr>
              <a:t>Aanbesteding Beschermd </a:t>
            </a:r>
            <a:r>
              <a:rPr lang="nl-NL" b="1" dirty="0">
                <a:solidFill>
                  <a:srgbClr val="80BBD9"/>
                </a:solidFill>
              </a:rPr>
              <a:t>Wonen</a:t>
            </a:r>
            <a:r>
              <a:rPr lang="nl-NL" sz="2400" b="1" dirty="0">
                <a:solidFill>
                  <a:srgbClr val="80BBD9"/>
                </a:solidFill>
              </a:rPr>
              <a:t> regio Rivierenland 2026</a:t>
            </a:r>
            <a:endParaRPr lang="nl-NL" sz="1600" b="1" dirty="0">
              <a:solidFill>
                <a:srgbClr val="80BBD9"/>
              </a:solidFill>
            </a:endParaRPr>
          </a:p>
          <a:p>
            <a:pPr marL="0" indent="0" algn="ctr">
              <a:buNone/>
            </a:pPr>
            <a:r>
              <a:rPr lang="nl-NL" sz="1600" b="1" dirty="0">
                <a:solidFill>
                  <a:srgbClr val="80BBD9"/>
                </a:solidFill>
              </a:rPr>
              <a:t>Marktconsultatie 21 mei 2026</a:t>
            </a:r>
          </a:p>
          <a:p>
            <a:pPr marL="0" indent="0" algn="ctr">
              <a:buNone/>
            </a:pPr>
            <a:r>
              <a:rPr lang="nl-NL" sz="1400" b="1">
                <a:solidFill>
                  <a:srgbClr val="80BBD9"/>
                </a:solidFill>
              </a:rPr>
              <a:t>(Anne </a:t>
            </a:r>
            <a:r>
              <a:rPr lang="nl-NL" sz="1400" b="1" dirty="0">
                <a:solidFill>
                  <a:srgbClr val="80BBD9"/>
                </a:solidFill>
              </a:rPr>
              <a:t>van den Ende &amp; </a:t>
            </a:r>
            <a:r>
              <a:rPr lang="nl-NL" sz="1400" b="1">
                <a:solidFill>
                  <a:srgbClr val="80BBD9"/>
                </a:solidFill>
              </a:rPr>
              <a:t>Frank Heuts)</a:t>
            </a:r>
            <a:endParaRPr lang="nl-NL" sz="1400" b="1" dirty="0">
              <a:solidFill>
                <a:srgbClr val="80BBD9"/>
              </a:solidFill>
            </a:endParaRPr>
          </a:p>
          <a:p>
            <a:pPr marL="0" indent="0" algn="ctr">
              <a:buNone/>
            </a:pP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4074464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B1AC4-E0EF-8176-A885-540970A42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00CE7B-19D2-4CAC-1B11-3FF7CFBF1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>
                <a:solidFill>
                  <a:srgbClr val="80BBD9"/>
                </a:solidFill>
              </a:rPr>
              <a:t>4. Productbeschrijvingen Trainingshuis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1A076AA-55AB-D3CA-18CD-DF03EE25E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04D0AF-ADD2-AE31-228B-63D641BB0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10</a:t>
            </a:fld>
            <a:endParaRPr lang="nl-NL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A338C207-1266-4187-D985-C19EC00A6D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EBC68EC8-D799-268D-3095-5883B5283C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786205"/>
              </p:ext>
            </p:extLst>
          </p:nvPr>
        </p:nvGraphicFramePr>
        <p:xfrm>
          <a:off x="378824" y="1463040"/>
          <a:ext cx="11165998" cy="4473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0131">
                  <a:extLst>
                    <a:ext uri="{9D8B030D-6E8A-4147-A177-3AD203B41FA5}">
                      <a16:colId xmlns:a16="http://schemas.microsoft.com/office/drawing/2014/main" val="1968932558"/>
                    </a:ext>
                  </a:extLst>
                </a:gridCol>
                <a:gridCol w="4456253">
                  <a:extLst>
                    <a:ext uri="{9D8B030D-6E8A-4147-A177-3AD203B41FA5}">
                      <a16:colId xmlns:a16="http://schemas.microsoft.com/office/drawing/2014/main" val="93343214"/>
                    </a:ext>
                  </a:extLst>
                </a:gridCol>
                <a:gridCol w="5239614">
                  <a:extLst>
                    <a:ext uri="{9D8B030D-6E8A-4147-A177-3AD203B41FA5}">
                      <a16:colId xmlns:a16="http://schemas.microsoft.com/office/drawing/2014/main" val="4105164375"/>
                    </a:ext>
                  </a:extLst>
                </a:gridCol>
              </a:tblGrid>
              <a:tr h="3363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nl-NL" sz="1400" dirty="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>
                    <a:solidFill>
                      <a:srgbClr val="85AD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>
                          <a:effectLst/>
                        </a:rPr>
                        <a:t>Trainingshuis licht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 anchor="ctr">
                    <a:solidFill>
                      <a:srgbClr val="85AD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>
                          <a:effectLst/>
                        </a:rPr>
                        <a:t>Trainingshuis middel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 anchor="ctr">
                    <a:solidFill>
                      <a:srgbClr val="85AD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3288609"/>
                  </a:ext>
                </a:extLst>
              </a:tr>
              <a:tr h="4138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>
                          <a:effectLst/>
                        </a:rPr>
                        <a:t>wonen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>
                    <a:solidFill>
                      <a:srgbClr val="85AD6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Koppeling van wonen en zorg 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nl-NL" sz="1400">
                          <a:effectLst/>
                        </a:rPr>
                        <a:t>(client betaald heeft eigen huurovereenkomt en betaald eigen huur)</a:t>
                      </a:r>
                      <a:endParaRPr lang="nl-NL" sz="1400">
                        <a:effectLst/>
                        <a:latin typeface="Source Sans Pro"/>
                        <a:ea typeface="Calibri"/>
                        <a:cs typeface="Arial"/>
                      </a:endParaRPr>
                    </a:p>
                  </a:txBody>
                  <a:tcPr marL="56835" marR="56835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0655950"/>
                  </a:ext>
                </a:extLst>
              </a:tr>
              <a:tr h="21697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 dirty="0">
                          <a:effectLst/>
                        </a:rPr>
                        <a:t>toezicht</a:t>
                      </a:r>
                      <a:endParaRPr lang="nl-NL" sz="1400" dirty="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>
                    <a:solidFill>
                      <a:srgbClr val="85AD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b="0">
                          <a:effectLst/>
                        </a:rPr>
                        <a:t>Er is geen sprake van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b="0">
                          <a:effectLst/>
                        </a:rPr>
                        <a:t>permanent toezicht.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 b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b="0" dirty="0">
                          <a:effectLst/>
                        </a:rPr>
                        <a:t>De ondersteuning is 24/7 beschikbaar binnen een aanvaardbare tijd en in ieder </a:t>
                      </a:r>
                      <a:r>
                        <a:rPr lang="nl-NL" sz="1400" b="0">
                          <a:effectLst/>
                        </a:rPr>
                        <a:t>geval binne</a:t>
                      </a:r>
                      <a:r>
                        <a:rPr lang="nl-NL" sz="1400" b="0" u="none">
                          <a:effectLst/>
                        </a:rPr>
                        <a:t>n 45</a:t>
                      </a:r>
                      <a:r>
                        <a:rPr lang="nl-NL" sz="1400" b="0" u="none" dirty="0">
                          <a:effectLst/>
                        </a:rPr>
                        <a:t> </a:t>
                      </a:r>
                      <a:r>
                        <a:rPr lang="nl-NL" sz="1400" b="0" u="none">
                          <a:effectLst/>
                        </a:rPr>
                        <a:t>minuten</a:t>
                      </a:r>
                      <a:r>
                        <a:rPr lang="nl-NL" sz="1400" b="0" dirty="0">
                          <a:effectLst/>
                        </a:rPr>
                        <a:t>.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 b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b="0">
                          <a:effectLst/>
                        </a:rPr>
                        <a:t>Het toezicht is passend bij de vraagstelling van de inwoner.</a:t>
                      </a:r>
                      <a:endParaRPr lang="nl-NL" sz="1400" b="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nl-NL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Er is geen sprake van </a:t>
                      </a:r>
                      <a:endParaRPr lang="en-US" sz="1400" b="0" i="0" u="none" strike="noStrike" noProof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nl-NL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permanent toezicht.</a:t>
                      </a:r>
                    </a:p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nl-NL" sz="1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nl-NL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De ondersteuning is 24/7 beschikbaar binnen een aanvaardbare tijd en in ieder geval binnen 45 minuten. </a:t>
                      </a:r>
                      <a:endParaRPr lang="en-US" sz="1400" b="0" i="0" u="none" strike="noStrike" noProof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nl-NL" sz="1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nl-NL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Het toezicht is passend bij de vraagstelling van de inwoner.</a:t>
                      </a:r>
                      <a:endParaRPr lang="nl-NL" i="0" u="none" strike="noStrike" noProof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6835" marR="56835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93292"/>
                  </a:ext>
                </a:extLst>
              </a:tr>
              <a:tr h="4936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 dirty="0">
                          <a:effectLst/>
                        </a:rPr>
                        <a:t>begeleiding </a:t>
                      </a:r>
                      <a:endParaRPr lang="nl-NL" sz="1400" dirty="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>
                    <a:solidFill>
                      <a:srgbClr val="85AD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2,5-4,5 uur per week indiv. begeleiding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7 uur groepsbegeleiding 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5-7 uur per week </a:t>
                      </a:r>
                    </a:p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nl-NL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7 uur groepsbegeleiding </a:t>
                      </a:r>
                      <a:endParaRPr lang="nl-NL"/>
                    </a:p>
                  </a:txBody>
                  <a:tcPr marL="56835" marR="56835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501346"/>
                  </a:ext>
                </a:extLst>
              </a:tr>
              <a:tr h="104681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>
                          <a:effectLst/>
                        </a:rPr>
                        <a:t>opleidingseisen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nl-NL" sz="1400" dirty="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>
                    <a:solidFill>
                      <a:srgbClr val="85AD6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De aanbieder zet voldoende gekwalificeerd en passend personeel in: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- Voor groeps- en individuele begeleiding: minimaal relevante Mbo4 opleiding</a:t>
                      </a:r>
                    </a:p>
                    <a:p>
                      <a:pPr marL="285750" lvl="0" indent="-28575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nl-NL" sz="1400" b="0" i="0" u="none" strike="noStrike" noProof="0">
                          <a:effectLst/>
                          <a:latin typeface="Calibri"/>
                          <a:ea typeface="Calibri"/>
                          <a:cs typeface="Calibri"/>
                        </a:rPr>
                        <a:t>De regie van het herstelplan is belegd bij een professional met minimaal een op hbo-niveau afgeronde opleiding</a:t>
                      </a:r>
                      <a:endParaRPr lang="nl-NL" sz="1400" dirty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 dirty="0">
                        <a:effectLst/>
                      </a:endParaRPr>
                    </a:p>
                  </a:txBody>
                  <a:tcPr marL="56835" marR="5683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8974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32116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D1DEA-7E82-31DB-A0FB-43371915A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 2">
            <a:extLst>
              <a:ext uri="{FF2B5EF4-FFF2-40B4-BE49-F238E27FC236}">
                <a16:creationId xmlns:a16="http://schemas.microsoft.com/office/drawing/2014/main" id="{993BD0C8-C97D-8084-9459-24C8FF8C85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284423"/>
              </p:ext>
            </p:extLst>
          </p:nvPr>
        </p:nvGraphicFramePr>
        <p:xfrm>
          <a:off x="366240" y="1458845"/>
          <a:ext cx="10134329" cy="469028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509577">
                  <a:extLst>
                    <a:ext uri="{9D8B030D-6E8A-4147-A177-3AD203B41FA5}">
                      <a16:colId xmlns:a16="http://schemas.microsoft.com/office/drawing/2014/main" val="4097062669"/>
                    </a:ext>
                  </a:extLst>
                </a:gridCol>
                <a:gridCol w="2365402">
                  <a:extLst>
                    <a:ext uri="{9D8B030D-6E8A-4147-A177-3AD203B41FA5}">
                      <a16:colId xmlns:a16="http://schemas.microsoft.com/office/drawing/2014/main" val="1232279111"/>
                    </a:ext>
                  </a:extLst>
                </a:gridCol>
                <a:gridCol w="2365402">
                  <a:extLst>
                    <a:ext uri="{9D8B030D-6E8A-4147-A177-3AD203B41FA5}">
                      <a16:colId xmlns:a16="http://schemas.microsoft.com/office/drawing/2014/main" val="4124903318"/>
                    </a:ext>
                  </a:extLst>
                </a:gridCol>
                <a:gridCol w="3893948">
                  <a:extLst>
                    <a:ext uri="{9D8B030D-6E8A-4147-A177-3AD203B41FA5}">
                      <a16:colId xmlns:a16="http://schemas.microsoft.com/office/drawing/2014/main" val="1056775808"/>
                    </a:ext>
                  </a:extLst>
                </a:gridCol>
              </a:tblGrid>
              <a:tr h="394738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 dirty="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BT licht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BT middel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BT zwaar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 anchor="ctr"/>
                </a:tc>
                <a:extLst>
                  <a:ext uri="{0D108BD9-81ED-4DB2-BD59-A6C34878D82A}">
                    <a16:rowId xmlns:a16="http://schemas.microsoft.com/office/drawing/2014/main" val="2179033647"/>
                  </a:ext>
                </a:extLst>
              </a:tr>
              <a:tr h="59047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wonen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Scheiden wonen en zorg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 dirty="0">
                        <a:effectLst/>
                      </a:endParaRPr>
                    </a:p>
                  </a:txBody>
                  <a:tcPr marL="64630" marR="64630" marT="0" marB="0" anchor="ctr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4380016"/>
                  </a:ext>
                </a:extLst>
              </a:tr>
              <a:tr h="95601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toezicht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24/7 beschikbaarheids- en bereikbaarheidsdienst: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- Bereikbaarheid (telefonisch): binnen </a:t>
                      </a:r>
                      <a:r>
                        <a:rPr lang="nl-NL" sz="1400" u="sng">
                          <a:effectLst/>
                        </a:rPr>
                        <a:t>5</a:t>
                      </a:r>
                      <a:r>
                        <a:rPr lang="nl-NL" sz="1400">
                          <a:effectLst/>
                        </a:rPr>
                        <a:t> minuten;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- Beschikbaarheid: binnen een aanvaardbare tijd en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In ieder geval binnen </a:t>
                      </a:r>
                      <a:r>
                        <a:rPr lang="nl-NL" sz="1400" u="sng">
                          <a:effectLst/>
                        </a:rPr>
                        <a:t>90</a:t>
                      </a:r>
                      <a:r>
                        <a:rPr lang="nl-NL" sz="1400">
                          <a:effectLst/>
                        </a:rPr>
                        <a:t> minuten.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 anchor="ctr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05904"/>
                  </a:ext>
                </a:extLst>
              </a:tr>
              <a:tr h="76634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begeleiding 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2-3 uur per week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(individuele begeleiding)*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4-6 uur per week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(individuele begeleiding)*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6-9 uur per week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(individuele begeleiding)*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 anchor="ctr"/>
                </a:tc>
                <a:extLst>
                  <a:ext uri="{0D108BD9-81ED-4DB2-BD59-A6C34878D82A}">
                    <a16:rowId xmlns:a16="http://schemas.microsoft.com/office/drawing/2014/main" val="1557312491"/>
                  </a:ext>
                </a:extLst>
              </a:tr>
              <a:tr h="78947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opleidingseisen 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De aanbieder zet voldoende gekwalificeerd en passend personeel in: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Voor individuele begeleiding: minimaal relevante Mbo4 opleiding.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 anchor="ctr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1446833"/>
                  </a:ext>
                </a:extLst>
              </a:tr>
              <a:tr h="119323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tarief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We gaan uit van enkel individuele begeleiding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*er mag ook groepsbegeleiding worden geboden (omrekenmfacor 1 op 6)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Hogere indirecte tijd vergoeding dan bij BW intramuraal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Cao ggz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630" marR="64630" marT="0" marB="0" anchor="ctr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268519"/>
                  </a:ext>
                </a:extLst>
              </a:tr>
            </a:tbl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8F330E1A-A6B2-B358-A9E3-431A6712D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>
                <a:solidFill>
                  <a:srgbClr val="80BBD9"/>
                </a:solidFill>
              </a:rPr>
              <a:t>4. Productbeschrijvingen BT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3045E17-8D1B-84E9-767E-E2EE97207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9DB14B5-E7F6-1298-0451-23F398DBE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11</a:t>
            </a:fld>
            <a:endParaRPr lang="nl-NL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96AE0365-429A-FA47-DB92-9ABCFB9D2F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</p:spTree>
    <p:extLst>
      <p:ext uri="{BB962C8B-B14F-4D97-AF65-F5344CB8AC3E}">
        <p14:creationId xmlns:p14="http://schemas.microsoft.com/office/powerpoint/2010/main" val="347862611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C1608E-0E8E-B4C2-4248-D5F20DCBC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44535D-EC22-171F-A01B-E030E1B9B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>
                <a:solidFill>
                  <a:srgbClr val="80BBD9"/>
                </a:solidFill>
              </a:rPr>
              <a:t>4. Productbeschrijvingen overige producten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B9ECDD4-BDB1-4D54-DD87-3C2704889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851BE7F-4675-79C5-4769-80AE65FE9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12</a:t>
            </a:fld>
            <a:endParaRPr lang="nl-NL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DFFFBF77-C19E-C0C3-045A-97BB548474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567F211B-4808-2C4E-1E2D-49937FEF1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60853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nl-NL" sz="2000">
                <a:cs typeface="Calibri"/>
              </a:rPr>
              <a:t>Meerzorg</a:t>
            </a:r>
            <a:endParaRPr lang="en-US"/>
          </a:p>
          <a:p>
            <a:r>
              <a:rPr lang="nl-NL" sz="2000">
                <a:ea typeface="Calibri"/>
                <a:cs typeface="Calibri"/>
              </a:rPr>
              <a:t>Wachtzorg</a:t>
            </a:r>
            <a:endParaRPr lang="nl-NL" sz="2000" dirty="0">
              <a:ea typeface="Calibri"/>
              <a:cs typeface="Calibri"/>
            </a:endParaRPr>
          </a:p>
          <a:p>
            <a:r>
              <a:rPr lang="nl-NL" sz="2000">
                <a:ea typeface="Calibri"/>
                <a:cs typeface="Calibri"/>
              </a:rPr>
              <a:t>Afwezigheidsdag</a:t>
            </a:r>
            <a:endParaRPr lang="nl-NL" sz="2000" dirty="0">
              <a:ea typeface="Calibri"/>
              <a:cs typeface="Calibri"/>
            </a:endParaRPr>
          </a:p>
          <a:p>
            <a:r>
              <a:rPr lang="nl-NL" sz="2000">
                <a:ea typeface="Calibri"/>
                <a:cs typeface="Calibri"/>
              </a:rPr>
              <a:t>Toeslag wakende wacht</a:t>
            </a:r>
            <a:endParaRPr lang="nl-NL" sz="2000" dirty="0">
              <a:ea typeface="Calibri"/>
              <a:cs typeface="Calibri"/>
            </a:endParaRPr>
          </a:p>
          <a:p>
            <a:endParaRPr lang="nl-NL" sz="2000" dirty="0">
              <a:ea typeface="Calibri"/>
              <a:cs typeface="Calibri"/>
            </a:endParaRPr>
          </a:p>
          <a:p>
            <a:r>
              <a:rPr lang="nl-NL" sz="2000">
                <a:ea typeface="Calibri"/>
                <a:cs typeface="Calibri"/>
              </a:rPr>
              <a:t>Let op: dagbesteding maakt geen onderdeel uit van deze aanbesteding. Hiervoor kunnen clienten gebruik maken van het reeds gecontafcteerde dagbestedingsaanbod in Regio Rivierenland.</a:t>
            </a:r>
            <a:endParaRPr lang="nl-NL" sz="2000" dirty="0">
              <a:ea typeface="Calibri"/>
              <a:cs typeface="Calibri"/>
            </a:endParaRPr>
          </a:p>
          <a:p>
            <a:pPr marL="0" indent="0">
              <a:buNone/>
            </a:pPr>
            <a:endParaRPr lang="nl-NL" sz="2000" dirty="0">
              <a:ea typeface="Calibri"/>
              <a:cs typeface="Calibri"/>
            </a:endParaRPr>
          </a:p>
          <a:p>
            <a:pPr marL="0" indent="0">
              <a:buNone/>
            </a:pPr>
            <a:endParaRPr lang="nl-NL" sz="2000" dirty="0">
              <a:ea typeface="Calibri"/>
              <a:cs typeface="Calibri"/>
            </a:endParaRPr>
          </a:p>
          <a:p>
            <a:pPr marL="0" indent="0">
              <a:buNone/>
            </a:pPr>
            <a:endParaRPr lang="nl-NL" sz="20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1025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D1F1BE-CF5C-4898-DB0E-696C8EBE9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solidFill>
                  <a:srgbClr val="80BBD9"/>
                </a:solidFill>
              </a:rPr>
              <a:t>6. Geschiktheidseisen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BE8D853-D24F-E60B-9E95-5813FFD092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6085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nl-NL" sz="2000" dirty="0">
                <a:cs typeface="Calibri"/>
              </a:rPr>
              <a:t>Inschrijving nationaal beroeps/handelsregister (uittreksel Kamer van Koophandel) (G1)</a:t>
            </a:r>
          </a:p>
          <a:p>
            <a:r>
              <a:rPr lang="nl-NL" sz="2000" dirty="0">
                <a:cs typeface="Calibri"/>
              </a:rPr>
              <a:t>Jaarrekening (met indien beschikbaar een accountantsverklaring, controleverklaring of samenstellingsverklaring) (G2)</a:t>
            </a:r>
          </a:p>
          <a:p>
            <a:r>
              <a:rPr lang="nl-NL" sz="2000" dirty="0">
                <a:cs typeface="Calibri"/>
              </a:rPr>
              <a:t>Kwaliteitsmanagementsysteem: ISO 9001 of HKZ of gelijkwaardig (PDCA-cyclus, externe audits) (G3)</a:t>
            </a:r>
          </a:p>
          <a:p>
            <a:r>
              <a:rPr lang="nl-NL" sz="2000" dirty="0">
                <a:cs typeface="Calibri"/>
              </a:rPr>
              <a:t>Kerncompetentie (G4): Aantonen middels maximaal 5 referentieopdrachten, uitgevoerd in de laatste 2 jaar</a:t>
            </a:r>
          </a:p>
          <a:p>
            <a:pPr marL="0" indent="0">
              <a:buNone/>
            </a:pPr>
            <a:endParaRPr lang="nl-NL" sz="2000" dirty="0">
              <a:cs typeface="Calibri"/>
            </a:endParaRPr>
          </a:p>
          <a:p>
            <a:pPr marL="0" indent="0">
              <a:buNone/>
            </a:pPr>
            <a:endParaRPr lang="nl-NL" sz="2000" dirty="0">
              <a:cs typeface="Calibri"/>
            </a:endParaRPr>
          </a:p>
          <a:p>
            <a:pPr marL="0" indent="0">
              <a:buNone/>
            </a:pPr>
            <a:endParaRPr lang="nl-NL" sz="2000" dirty="0">
              <a:cs typeface="Calibri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288AA77-DC21-BBAF-6AED-BD2F9C8A2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AD891A5-CAF5-FF54-3AE5-E6BBF72CC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13</a:t>
            </a:fld>
            <a:endParaRPr lang="nl-NL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3FB63394-E19D-1CA2-F5E7-19F5E806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BE8FEB52-8375-5F0F-7909-764C43AAB1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538449"/>
              </p:ext>
            </p:extLst>
          </p:nvPr>
        </p:nvGraphicFramePr>
        <p:xfrm>
          <a:off x="838200" y="4070350"/>
          <a:ext cx="105156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916579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800" dirty="0">
                          <a:ea typeface="Calibri" panose="020F0502020204030204" pitchFamily="34" charset="0"/>
                          <a:cs typeface="Times New Roman"/>
                        </a:rPr>
                        <a:t>Kerncompetentie G4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800" dirty="0">
                          <a:ea typeface="Calibri" panose="020F0502020204030204" pitchFamily="34" charset="0"/>
                          <a:cs typeface="Times New Roman"/>
                        </a:rPr>
                        <a:t>Beschermd Wonen intramuraal, Trainingshuis en Beschermd Thuis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800" b="0" dirty="0">
                          <a:ea typeface="Calibri" panose="020F0502020204030204" pitchFamily="34" charset="0"/>
                          <a:cs typeface="Times New Roman"/>
                        </a:rPr>
                        <a:t>Inschrijver dient aan te tonen dat hij ervaring heeft met Verblijfszorg in het kader van </a:t>
                      </a:r>
                      <a:r>
                        <a:rPr lang="nl-NL" sz="1800" b="0" dirty="0" err="1">
                          <a:ea typeface="Calibri" panose="020F0502020204030204" pitchFamily="34" charset="0"/>
                          <a:cs typeface="Times New Roman"/>
                        </a:rPr>
                        <a:t>Wfz</a:t>
                      </a:r>
                      <a:r>
                        <a:rPr lang="nl-NL" sz="1800" b="0" dirty="0">
                          <a:ea typeface="Calibri" panose="020F0502020204030204" pitchFamily="34" charset="0"/>
                          <a:cs typeface="Times New Roman"/>
                        </a:rPr>
                        <a:t>, </a:t>
                      </a:r>
                      <a:r>
                        <a:rPr lang="nl-NL" sz="1800" b="0" dirty="0" err="1">
                          <a:ea typeface="Calibri" panose="020F0502020204030204" pitchFamily="34" charset="0"/>
                          <a:cs typeface="Times New Roman"/>
                        </a:rPr>
                        <a:t>Wlz</a:t>
                      </a:r>
                      <a:r>
                        <a:rPr lang="nl-NL" sz="1800" b="0" dirty="0">
                          <a:ea typeface="Calibri" panose="020F0502020204030204" pitchFamily="34" charset="0"/>
                          <a:cs typeface="Times New Roman"/>
                        </a:rPr>
                        <a:t>, </a:t>
                      </a:r>
                      <a:r>
                        <a:rPr lang="nl-NL" sz="1800" b="0" dirty="0" err="1">
                          <a:ea typeface="Calibri" panose="020F0502020204030204" pitchFamily="34" charset="0"/>
                          <a:cs typeface="Times New Roman"/>
                        </a:rPr>
                        <a:t>Zvw</a:t>
                      </a:r>
                      <a:r>
                        <a:rPr lang="nl-NL" sz="1800" b="0" dirty="0">
                          <a:ea typeface="Calibri" panose="020F0502020204030204" pitchFamily="34" charset="0"/>
                          <a:cs typeface="Times New Roman"/>
                        </a:rPr>
                        <a:t>, </a:t>
                      </a:r>
                      <a:r>
                        <a:rPr lang="nl-NL" sz="1800" b="0" dirty="0" err="1">
                          <a:ea typeface="Calibri" panose="020F0502020204030204" pitchFamily="34" charset="0"/>
                          <a:cs typeface="Times New Roman"/>
                        </a:rPr>
                        <a:t>Wmo</a:t>
                      </a:r>
                      <a:r>
                        <a:rPr lang="nl-NL" sz="1800" b="0" dirty="0">
                          <a:ea typeface="Calibri" panose="020F0502020204030204" pitchFamily="34" charset="0"/>
                          <a:cs typeface="Times New Roman"/>
                        </a:rPr>
                        <a:t> 2015 en/of </a:t>
                      </a:r>
                      <a:r>
                        <a:rPr lang="nl-NL" sz="1800" b="0" dirty="0" err="1">
                          <a:ea typeface="Calibri" panose="020F0502020204030204" pitchFamily="34" charset="0"/>
                          <a:cs typeface="Times New Roman"/>
                        </a:rPr>
                        <a:t>Jw</a:t>
                      </a:r>
                      <a:r>
                        <a:rPr lang="nl-NL" sz="1800" b="0" dirty="0">
                          <a:ea typeface="Calibri" panose="020F0502020204030204" pitchFamily="34" charset="0"/>
                          <a:cs typeface="Times New Roman"/>
                        </a:rPr>
                        <a:t> voor inwoners met een minimale omvang van gemiddeld </a:t>
                      </a:r>
                      <a:r>
                        <a:rPr lang="nl-NL" sz="1800" b="1" dirty="0">
                          <a:ea typeface="Calibri" panose="020F0502020204030204" pitchFamily="34" charset="0"/>
                          <a:cs typeface="Times New Roman"/>
                        </a:rPr>
                        <a:t>5</a:t>
                      </a:r>
                      <a:r>
                        <a:rPr lang="nl-NL" sz="1800" b="0" dirty="0">
                          <a:ea typeface="Calibri" panose="020F0502020204030204" pitchFamily="34" charset="0"/>
                          <a:cs typeface="Times New Roman"/>
                        </a:rPr>
                        <a:t> bedden per jaar die rechtmatig zijn gedeclareerd.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800" b="0" dirty="0">
                        <a:ea typeface="Calibri" panose="020F0502020204030204" pitchFamily="34" charset="0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800" b="0" dirty="0">
                          <a:ea typeface="Calibri" panose="020F0502020204030204" pitchFamily="34" charset="0"/>
                          <a:cs typeface="Times New Roman"/>
                        </a:rPr>
                        <a:t>De formule voor het berekenen van het gemiddelde aantal bedden per jaar is: Totaal aantal bezette dagen/365 dagen.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4278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90956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F62AF-827A-0488-707F-B97AC359E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BF6060-B0CC-5D24-A9C3-479D36504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solidFill>
                  <a:srgbClr val="80BBD9"/>
                </a:solidFill>
              </a:rPr>
              <a:t>7. Gunningscriteria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162E338-93BB-BC85-AB91-BA919CD3A5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6085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2000" dirty="0">
                <a:cs typeface="Calibri"/>
              </a:rPr>
              <a:t>Realiseren dekkend zorglandschap (KC1)</a:t>
            </a:r>
          </a:p>
          <a:p>
            <a:r>
              <a:rPr lang="nl-NL" sz="2000" dirty="0">
                <a:cs typeface="Calibri"/>
              </a:rPr>
              <a:t>Spreiding van voorzieningen (KC2)</a:t>
            </a:r>
          </a:p>
          <a:p>
            <a:r>
              <a:rPr lang="nl-NL" sz="2000" dirty="0">
                <a:cs typeface="Calibri"/>
              </a:rPr>
              <a:t>Innovatie en samenwerking (KC3)</a:t>
            </a:r>
          </a:p>
          <a:p>
            <a:pPr marL="0" indent="0">
              <a:buNone/>
            </a:pPr>
            <a:endParaRPr lang="nl-NL" sz="2000" dirty="0">
              <a:cs typeface="Calibri"/>
            </a:endParaRPr>
          </a:p>
          <a:p>
            <a:pPr marL="0" indent="0">
              <a:buNone/>
            </a:pPr>
            <a:endParaRPr lang="nl-NL" sz="2000" dirty="0">
              <a:cs typeface="Calibri"/>
            </a:endParaRPr>
          </a:p>
          <a:p>
            <a:pPr marL="0" indent="0">
              <a:buNone/>
            </a:pPr>
            <a:endParaRPr lang="nl-NL" sz="2000" dirty="0">
              <a:cs typeface="Calibri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E71A09E-CF01-8554-1A62-724FA6E66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8BC2141-689A-3B8F-A835-F827D59EF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14</a:t>
            </a:fld>
            <a:endParaRPr lang="nl-NL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201BABD0-F19E-7ADE-6018-53661ACD71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</p:spTree>
    <p:extLst>
      <p:ext uri="{BB962C8B-B14F-4D97-AF65-F5344CB8AC3E}">
        <p14:creationId xmlns:p14="http://schemas.microsoft.com/office/powerpoint/2010/main" val="379007726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82CB7-772E-78D2-D3D4-17BB3AA56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A654D4-4D7B-BACB-A77E-E78890186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solidFill>
                  <a:srgbClr val="80BBD9"/>
                </a:solidFill>
              </a:rPr>
              <a:t>8. </a:t>
            </a:r>
            <a:r>
              <a:rPr lang="nl-NL" b="1" dirty="0" err="1">
                <a:solidFill>
                  <a:srgbClr val="80BBD9"/>
                </a:solidFill>
              </a:rPr>
              <a:t>Bibob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247104E-A326-A861-2BAF-8C31FC96C7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6085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2000" dirty="0">
                <a:cs typeface="Calibri"/>
              </a:rPr>
              <a:t>Toepassing </a:t>
            </a:r>
            <a:r>
              <a:rPr lang="nl-NL" sz="2000" dirty="0" err="1">
                <a:cs typeface="Calibri"/>
              </a:rPr>
              <a:t>Bibob</a:t>
            </a:r>
            <a:endParaRPr lang="nl-NL" sz="2000" dirty="0">
              <a:cs typeface="Calibri"/>
            </a:endParaRPr>
          </a:p>
          <a:p>
            <a:r>
              <a:rPr lang="nl-NL" sz="2000" dirty="0">
                <a:cs typeface="Calibri"/>
              </a:rPr>
              <a:t>Integriteitsonderzoek onder aanbieders</a:t>
            </a:r>
          </a:p>
          <a:p>
            <a:r>
              <a:rPr lang="nl-NL" sz="2000" dirty="0">
                <a:cs typeface="Calibri"/>
              </a:rPr>
              <a:t>Getrapte variant</a:t>
            </a:r>
          </a:p>
          <a:p>
            <a:pPr marL="0" indent="0">
              <a:buNone/>
            </a:pPr>
            <a:endParaRPr lang="nl-NL" sz="2000" dirty="0">
              <a:cs typeface="Calibri"/>
            </a:endParaRPr>
          </a:p>
          <a:p>
            <a:pPr marL="0" indent="0">
              <a:buNone/>
            </a:pPr>
            <a:endParaRPr lang="nl-NL" sz="2000" dirty="0">
              <a:cs typeface="Calibri"/>
            </a:endParaRPr>
          </a:p>
          <a:p>
            <a:pPr marL="0" indent="0">
              <a:buNone/>
            </a:pPr>
            <a:endParaRPr lang="nl-NL" sz="2000" dirty="0">
              <a:cs typeface="Calibri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06DC88F-0121-6C77-3F42-3FE43382F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2F7F25B-F296-97DB-56F0-7A5082872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15</a:t>
            </a:fld>
            <a:endParaRPr lang="nl-NL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04AD3953-A2F0-B7A1-6CC5-8F7841B1A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</p:spTree>
    <p:extLst>
      <p:ext uri="{BB962C8B-B14F-4D97-AF65-F5344CB8AC3E}">
        <p14:creationId xmlns:p14="http://schemas.microsoft.com/office/powerpoint/2010/main" val="270310680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1DBCC7-A4C8-472C-40EA-0B382CC8A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B314D0-D04C-5F54-0BE9-B79B920A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solidFill>
                  <a:srgbClr val="80BBD9"/>
                </a:solidFill>
              </a:rPr>
              <a:t>9. Tarieven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4A62F4-A268-DF19-3EE3-6EEE322C4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 sz="2000">
                <a:cs typeface="Calibri"/>
              </a:rPr>
              <a:t>Tabel tarieven (2026)</a:t>
            </a:r>
            <a:endParaRPr lang="nl-NL" sz="2000">
              <a:ea typeface="Calibri"/>
              <a:cs typeface="Calibri"/>
            </a:endParaRPr>
          </a:p>
          <a:p>
            <a:r>
              <a:rPr lang="nl-NL" sz="2000">
                <a:ea typeface="Calibri"/>
                <a:cs typeface="Calibri"/>
              </a:rPr>
              <a:t>indexering per 1 januari 2027</a:t>
            </a:r>
            <a:endParaRPr lang="nl-NL" sz="2000" dirty="0">
              <a:cs typeface="Calibri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7AAACF2-F07C-3713-30AC-6C78D4E64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6775B26-0E55-2059-0011-611890BBE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16</a:t>
            </a:fld>
            <a:endParaRPr lang="nl-NL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6648489D-0CEC-D4A8-832F-D9D7AFE8D5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5DD063-A059-213F-EA7C-3D873D98D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938" y="2559205"/>
            <a:ext cx="10078611" cy="307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73039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B0458D-64F3-172E-4C7C-3B48AF891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80BBD9"/>
                </a:solidFill>
              </a:rPr>
              <a:t>10. Communicatie en planning</a:t>
            </a:r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7BF80AF0-1571-F77C-73AA-B284C9D64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17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DBF4AC6-01DA-7BE5-9AC8-2B1BFEF76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0E16135C-9072-F226-9F45-294A8A4206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  <p:grpSp>
        <p:nvGrpSpPr>
          <p:cNvPr id="4" name="Graphic 2">
            <a:extLst>
              <a:ext uri="{FF2B5EF4-FFF2-40B4-BE49-F238E27FC236}">
                <a16:creationId xmlns:a16="http://schemas.microsoft.com/office/drawing/2014/main" id="{AABDB289-C60F-E7F0-EDDB-7BA506B1BBB7}"/>
              </a:ext>
            </a:extLst>
          </p:cNvPr>
          <p:cNvGrpSpPr>
            <a:grpSpLocks noChangeAspect="1"/>
          </p:cNvGrpSpPr>
          <p:nvPr/>
        </p:nvGrpSpPr>
        <p:grpSpPr>
          <a:xfrm>
            <a:off x="2416204" y="2652294"/>
            <a:ext cx="792088" cy="792088"/>
            <a:chOff x="5864412" y="3152586"/>
            <a:chExt cx="463177" cy="463177"/>
          </a:xfrm>
          <a:solidFill>
            <a:srgbClr val="80BBD9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1834072-AE8E-A341-B2E8-90056FA8D148}"/>
                </a:ext>
              </a:extLst>
            </p:cNvPr>
            <p:cNvSpPr/>
            <p:nvPr/>
          </p:nvSpPr>
          <p:spPr>
            <a:xfrm>
              <a:off x="5942880" y="3214434"/>
              <a:ext cx="177097" cy="177097"/>
            </a:xfrm>
            <a:custGeom>
              <a:avLst/>
              <a:gdLst>
                <a:gd name="connsiteX0" fmla="*/ 91682 w 177097"/>
                <a:gd name="connsiteY0" fmla="*/ 183364 h 177097"/>
                <a:gd name="connsiteX1" fmla="*/ 0 w 177097"/>
                <a:gd name="connsiteY1" fmla="*/ 91682 h 177097"/>
                <a:gd name="connsiteX2" fmla="*/ 91682 w 177097"/>
                <a:gd name="connsiteY2" fmla="*/ 0 h 177097"/>
                <a:gd name="connsiteX3" fmla="*/ 183363 w 177097"/>
                <a:gd name="connsiteY3" fmla="*/ 91682 h 177097"/>
                <a:gd name="connsiteX4" fmla="*/ 183363 w 177097"/>
                <a:gd name="connsiteY4" fmla="*/ 91818 h 177097"/>
                <a:gd name="connsiteX5" fmla="*/ 91682 w 177097"/>
                <a:gd name="connsiteY5" fmla="*/ 183364 h 177097"/>
                <a:gd name="connsiteX6" fmla="*/ 91682 w 177097"/>
                <a:gd name="connsiteY6" fmla="*/ 13759 h 177097"/>
                <a:gd name="connsiteX7" fmla="*/ 13623 w 177097"/>
                <a:gd name="connsiteY7" fmla="*/ 91818 h 177097"/>
                <a:gd name="connsiteX8" fmla="*/ 91682 w 177097"/>
                <a:gd name="connsiteY8" fmla="*/ 169877 h 177097"/>
                <a:gd name="connsiteX9" fmla="*/ 169741 w 177097"/>
                <a:gd name="connsiteY9" fmla="*/ 91818 h 177097"/>
                <a:gd name="connsiteX10" fmla="*/ 92366 w 177097"/>
                <a:gd name="connsiteY10" fmla="*/ 13081 h 177097"/>
                <a:gd name="connsiteX11" fmla="*/ 91682 w 177097"/>
                <a:gd name="connsiteY11" fmla="*/ 13078 h 17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097" h="177097">
                  <a:moveTo>
                    <a:pt x="91682" y="183364"/>
                  </a:moveTo>
                  <a:cubicBezTo>
                    <a:pt x="41047" y="183364"/>
                    <a:pt x="0" y="142317"/>
                    <a:pt x="0" y="91682"/>
                  </a:cubicBezTo>
                  <a:cubicBezTo>
                    <a:pt x="0" y="41047"/>
                    <a:pt x="41047" y="0"/>
                    <a:pt x="91682" y="0"/>
                  </a:cubicBezTo>
                  <a:cubicBezTo>
                    <a:pt x="142316" y="0"/>
                    <a:pt x="183363" y="41047"/>
                    <a:pt x="183363" y="91682"/>
                  </a:cubicBezTo>
                  <a:cubicBezTo>
                    <a:pt x="183363" y="91727"/>
                    <a:pt x="183363" y="91773"/>
                    <a:pt x="183363" y="91818"/>
                  </a:cubicBezTo>
                  <a:cubicBezTo>
                    <a:pt x="183289" y="142400"/>
                    <a:pt x="142263" y="183364"/>
                    <a:pt x="91682" y="183364"/>
                  </a:cubicBezTo>
                  <a:close/>
                  <a:moveTo>
                    <a:pt x="91682" y="13759"/>
                  </a:moveTo>
                  <a:cubicBezTo>
                    <a:pt x="48571" y="13759"/>
                    <a:pt x="13623" y="48707"/>
                    <a:pt x="13623" y="91818"/>
                  </a:cubicBezTo>
                  <a:cubicBezTo>
                    <a:pt x="13623" y="134929"/>
                    <a:pt x="48571" y="169877"/>
                    <a:pt x="91682" y="169877"/>
                  </a:cubicBezTo>
                  <a:cubicBezTo>
                    <a:pt x="134793" y="169877"/>
                    <a:pt x="169741" y="134929"/>
                    <a:pt x="169741" y="91818"/>
                  </a:cubicBezTo>
                  <a:cubicBezTo>
                    <a:pt x="170117" y="48709"/>
                    <a:pt x="135475" y="13457"/>
                    <a:pt x="92366" y="13081"/>
                  </a:cubicBezTo>
                  <a:cubicBezTo>
                    <a:pt x="92138" y="13079"/>
                    <a:pt x="91909" y="13078"/>
                    <a:pt x="91682" y="13078"/>
                  </a:cubicBezTo>
                  <a:close/>
                </a:path>
              </a:pathLst>
            </a:custGeom>
            <a:grpFill/>
            <a:ln w="13447" cap="flat">
              <a:solidFill>
                <a:srgbClr val="80BB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6">
              <a:extLst>
                <a:ext uri="{FF2B5EF4-FFF2-40B4-BE49-F238E27FC236}">
                  <a16:creationId xmlns:a16="http://schemas.microsoft.com/office/drawing/2014/main" id="{272704BE-46A0-B11C-2BDA-EFAFB077B90D}"/>
                </a:ext>
              </a:extLst>
            </p:cNvPr>
            <p:cNvSpPr/>
            <p:nvPr/>
          </p:nvSpPr>
          <p:spPr>
            <a:xfrm>
              <a:off x="5864412" y="3415916"/>
              <a:ext cx="340571" cy="190720"/>
            </a:xfrm>
            <a:custGeom>
              <a:avLst/>
              <a:gdLst>
                <a:gd name="connsiteX0" fmla="*/ 302427 w 340571"/>
                <a:gd name="connsiteY0" fmla="*/ 199847 h 190719"/>
                <a:gd name="connsiteX1" fmla="*/ 37872 w 340571"/>
                <a:gd name="connsiteY1" fmla="*/ 199847 h 190719"/>
                <a:gd name="connsiteX2" fmla="*/ 0 w 340571"/>
                <a:gd name="connsiteY2" fmla="*/ 161976 h 190719"/>
                <a:gd name="connsiteX3" fmla="*/ 0 w 340571"/>
                <a:gd name="connsiteY3" fmla="*/ 108983 h 190719"/>
                <a:gd name="connsiteX4" fmla="*/ 108983 w 340571"/>
                <a:gd name="connsiteY4" fmla="*/ 0 h 190719"/>
                <a:gd name="connsiteX5" fmla="*/ 231589 w 340571"/>
                <a:gd name="connsiteY5" fmla="*/ 0 h 190719"/>
                <a:gd name="connsiteX6" fmla="*/ 340571 w 340571"/>
                <a:gd name="connsiteY6" fmla="*/ 108983 h 190719"/>
                <a:gd name="connsiteX7" fmla="*/ 340571 w 340571"/>
                <a:gd name="connsiteY7" fmla="*/ 161976 h 190719"/>
                <a:gd name="connsiteX8" fmla="*/ 302427 w 340571"/>
                <a:gd name="connsiteY8" fmla="*/ 199847 h 190719"/>
                <a:gd name="connsiteX9" fmla="*/ 302427 w 340571"/>
                <a:gd name="connsiteY9" fmla="*/ 199847 h 190719"/>
                <a:gd name="connsiteX10" fmla="*/ 108983 w 340571"/>
                <a:gd name="connsiteY10" fmla="*/ 13078 h 190719"/>
                <a:gd name="connsiteX11" fmla="*/ 13623 w 340571"/>
                <a:gd name="connsiteY11" fmla="*/ 108438 h 190719"/>
                <a:gd name="connsiteX12" fmla="*/ 13623 w 340571"/>
                <a:gd name="connsiteY12" fmla="*/ 161431 h 190719"/>
                <a:gd name="connsiteX13" fmla="*/ 37320 w 340571"/>
                <a:gd name="connsiteY13" fmla="*/ 186218 h 190719"/>
                <a:gd name="connsiteX14" fmla="*/ 37872 w 340571"/>
                <a:gd name="connsiteY14" fmla="*/ 186224 h 190719"/>
                <a:gd name="connsiteX15" fmla="*/ 302427 w 340571"/>
                <a:gd name="connsiteY15" fmla="*/ 186224 h 190719"/>
                <a:gd name="connsiteX16" fmla="*/ 326948 w 340571"/>
                <a:gd name="connsiteY16" fmla="*/ 161977 h 190719"/>
                <a:gd name="connsiteX17" fmla="*/ 326948 w 340571"/>
                <a:gd name="connsiteY17" fmla="*/ 161976 h 190719"/>
                <a:gd name="connsiteX18" fmla="*/ 326948 w 340571"/>
                <a:gd name="connsiteY18" fmla="*/ 108983 h 190719"/>
                <a:gd name="connsiteX19" fmla="*/ 231589 w 340571"/>
                <a:gd name="connsiteY19" fmla="*/ 13623 h 19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0571" h="190719">
                  <a:moveTo>
                    <a:pt x="302427" y="199847"/>
                  </a:moveTo>
                  <a:lnTo>
                    <a:pt x="37872" y="199847"/>
                  </a:lnTo>
                  <a:cubicBezTo>
                    <a:pt x="16987" y="199772"/>
                    <a:pt x="75" y="182861"/>
                    <a:pt x="0" y="161976"/>
                  </a:cubicBezTo>
                  <a:lnTo>
                    <a:pt x="0" y="108983"/>
                  </a:lnTo>
                  <a:cubicBezTo>
                    <a:pt x="0" y="48793"/>
                    <a:pt x="48793" y="0"/>
                    <a:pt x="108983" y="0"/>
                  </a:cubicBezTo>
                  <a:lnTo>
                    <a:pt x="231589" y="0"/>
                  </a:lnTo>
                  <a:cubicBezTo>
                    <a:pt x="291623" y="372"/>
                    <a:pt x="340199" y="48948"/>
                    <a:pt x="340571" y="108983"/>
                  </a:cubicBezTo>
                  <a:lnTo>
                    <a:pt x="340571" y="161976"/>
                  </a:lnTo>
                  <a:cubicBezTo>
                    <a:pt x="340496" y="182967"/>
                    <a:pt x="323419" y="199922"/>
                    <a:pt x="302427" y="199847"/>
                  </a:cubicBezTo>
                  <a:cubicBezTo>
                    <a:pt x="302427" y="199847"/>
                    <a:pt x="302427" y="199847"/>
                    <a:pt x="302427" y="199847"/>
                  </a:cubicBezTo>
                  <a:close/>
                  <a:moveTo>
                    <a:pt x="108983" y="13078"/>
                  </a:moveTo>
                  <a:cubicBezTo>
                    <a:pt x="56317" y="13078"/>
                    <a:pt x="13623" y="55772"/>
                    <a:pt x="13623" y="108438"/>
                  </a:cubicBezTo>
                  <a:lnTo>
                    <a:pt x="13623" y="161431"/>
                  </a:lnTo>
                  <a:cubicBezTo>
                    <a:pt x="13322" y="174819"/>
                    <a:pt x="23932" y="185918"/>
                    <a:pt x="37320" y="186218"/>
                  </a:cubicBezTo>
                  <a:cubicBezTo>
                    <a:pt x="37504" y="186223"/>
                    <a:pt x="37688" y="186224"/>
                    <a:pt x="37872" y="186224"/>
                  </a:cubicBezTo>
                  <a:lnTo>
                    <a:pt x="302427" y="186224"/>
                  </a:lnTo>
                  <a:cubicBezTo>
                    <a:pt x="315895" y="186299"/>
                    <a:pt x="326874" y="175443"/>
                    <a:pt x="326948" y="161977"/>
                  </a:cubicBezTo>
                  <a:cubicBezTo>
                    <a:pt x="326948" y="161976"/>
                    <a:pt x="326948" y="161976"/>
                    <a:pt x="326948" y="161976"/>
                  </a:cubicBezTo>
                  <a:lnTo>
                    <a:pt x="326948" y="108983"/>
                  </a:lnTo>
                  <a:cubicBezTo>
                    <a:pt x="326578" y="56471"/>
                    <a:pt x="284101" y="13993"/>
                    <a:pt x="231589" y="13623"/>
                  </a:cubicBezTo>
                  <a:close/>
                </a:path>
              </a:pathLst>
            </a:custGeom>
            <a:grpFill/>
            <a:ln w="13447" cap="flat">
              <a:solidFill>
                <a:srgbClr val="80BB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7">
              <a:extLst>
                <a:ext uri="{FF2B5EF4-FFF2-40B4-BE49-F238E27FC236}">
                  <a16:creationId xmlns:a16="http://schemas.microsoft.com/office/drawing/2014/main" id="{5D67ACF8-9AE5-E54D-09FC-31013D44DAB4}"/>
                </a:ext>
              </a:extLst>
            </p:cNvPr>
            <p:cNvSpPr/>
            <p:nvPr/>
          </p:nvSpPr>
          <p:spPr>
            <a:xfrm>
              <a:off x="6041509" y="3152561"/>
              <a:ext cx="286080" cy="245211"/>
            </a:xfrm>
            <a:custGeom>
              <a:avLst/>
              <a:gdLst>
                <a:gd name="connsiteX0" fmla="*/ 99447 w 286079"/>
                <a:gd name="connsiteY0" fmla="*/ 252184 h 245211"/>
                <a:gd name="connsiteX1" fmla="*/ 95769 w 286079"/>
                <a:gd name="connsiteY1" fmla="*/ 251367 h 245211"/>
                <a:gd name="connsiteX2" fmla="*/ 91001 w 286079"/>
                <a:gd name="connsiteY2" fmla="*/ 241286 h 245211"/>
                <a:gd name="connsiteX3" fmla="*/ 107076 w 286079"/>
                <a:gd name="connsiteY3" fmla="*/ 177122 h 245211"/>
                <a:gd name="connsiteX4" fmla="*/ 102171 w 286079"/>
                <a:gd name="connsiteY4" fmla="*/ 177122 h 245211"/>
                <a:gd name="connsiteX5" fmla="*/ 95360 w 286079"/>
                <a:gd name="connsiteY5" fmla="*/ 170311 h 245211"/>
                <a:gd name="connsiteX6" fmla="*/ 102171 w 286079"/>
                <a:gd name="connsiteY6" fmla="*/ 163500 h 245211"/>
                <a:gd name="connsiteX7" fmla="*/ 124513 w 286079"/>
                <a:gd name="connsiteY7" fmla="*/ 163500 h 245211"/>
                <a:gd name="connsiteX8" fmla="*/ 110209 w 286079"/>
                <a:gd name="connsiteY8" fmla="*/ 220988 h 245211"/>
                <a:gd name="connsiteX9" fmla="*/ 153257 w 286079"/>
                <a:gd name="connsiteY9" fmla="*/ 163500 h 245211"/>
                <a:gd name="connsiteX10" fmla="*/ 243849 w 286079"/>
                <a:gd name="connsiteY10" fmla="*/ 163500 h 245211"/>
                <a:gd name="connsiteX11" fmla="*/ 272457 w 286079"/>
                <a:gd name="connsiteY11" fmla="*/ 138297 h 245211"/>
                <a:gd name="connsiteX12" fmla="*/ 272457 w 286079"/>
                <a:gd name="connsiteY12" fmla="*/ 38578 h 245211"/>
                <a:gd name="connsiteX13" fmla="*/ 243849 w 286079"/>
                <a:gd name="connsiteY13" fmla="*/ 13648 h 245211"/>
                <a:gd name="connsiteX14" fmla="*/ 42231 w 286079"/>
                <a:gd name="connsiteY14" fmla="*/ 13648 h 245211"/>
                <a:gd name="connsiteX15" fmla="*/ 13623 w 286079"/>
                <a:gd name="connsiteY15" fmla="*/ 38578 h 245211"/>
                <a:gd name="connsiteX16" fmla="*/ 6811 w 286079"/>
                <a:gd name="connsiteY16" fmla="*/ 45389 h 245211"/>
                <a:gd name="connsiteX17" fmla="*/ 0 w 286079"/>
                <a:gd name="connsiteY17" fmla="*/ 38578 h 245211"/>
                <a:gd name="connsiteX18" fmla="*/ 42231 w 286079"/>
                <a:gd name="connsiteY18" fmla="*/ 25 h 245211"/>
                <a:gd name="connsiteX19" fmla="*/ 243849 w 286079"/>
                <a:gd name="connsiteY19" fmla="*/ 25 h 245211"/>
                <a:gd name="connsiteX20" fmla="*/ 286080 w 286079"/>
                <a:gd name="connsiteY20" fmla="*/ 38578 h 245211"/>
                <a:gd name="connsiteX21" fmla="*/ 286080 w 286079"/>
                <a:gd name="connsiteY21" fmla="*/ 138297 h 245211"/>
                <a:gd name="connsiteX22" fmla="*/ 243849 w 286079"/>
                <a:gd name="connsiteY22" fmla="*/ 177122 h 245211"/>
                <a:gd name="connsiteX23" fmla="*/ 160069 w 286079"/>
                <a:gd name="connsiteY23" fmla="*/ 177122 h 245211"/>
                <a:gd name="connsiteX24" fmla="*/ 106394 w 286079"/>
                <a:gd name="connsiteY24" fmla="*/ 248642 h 245211"/>
                <a:gd name="connsiteX25" fmla="*/ 99447 w 286079"/>
                <a:gd name="connsiteY25" fmla="*/ 252184 h 245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6079" h="245211">
                  <a:moveTo>
                    <a:pt x="99447" y="252184"/>
                  </a:moveTo>
                  <a:cubicBezTo>
                    <a:pt x="98177" y="252175"/>
                    <a:pt x="96924" y="251896"/>
                    <a:pt x="95769" y="251367"/>
                  </a:cubicBezTo>
                  <a:cubicBezTo>
                    <a:pt x="91998" y="249555"/>
                    <a:pt x="90009" y="245351"/>
                    <a:pt x="91001" y="241286"/>
                  </a:cubicBezTo>
                  <a:lnTo>
                    <a:pt x="107076" y="177122"/>
                  </a:lnTo>
                  <a:lnTo>
                    <a:pt x="102171" y="177122"/>
                  </a:lnTo>
                  <a:cubicBezTo>
                    <a:pt x="98410" y="177122"/>
                    <a:pt x="95360" y="174072"/>
                    <a:pt x="95360" y="170311"/>
                  </a:cubicBezTo>
                  <a:cubicBezTo>
                    <a:pt x="95360" y="166550"/>
                    <a:pt x="98410" y="163500"/>
                    <a:pt x="102171" y="163500"/>
                  </a:cubicBezTo>
                  <a:lnTo>
                    <a:pt x="124513" y="163500"/>
                  </a:lnTo>
                  <a:lnTo>
                    <a:pt x="110209" y="220988"/>
                  </a:lnTo>
                  <a:lnTo>
                    <a:pt x="153257" y="163500"/>
                  </a:lnTo>
                  <a:lnTo>
                    <a:pt x="243849" y="163500"/>
                  </a:lnTo>
                  <a:cubicBezTo>
                    <a:pt x="258653" y="164282"/>
                    <a:pt x="271366" y="153082"/>
                    <a:pt x="272457" y="138297"/>
                  </a:cubicBezTo>
                  <a:lnTo>
                    <a:pt x="272457" y="38578"/>
                  </a:lnTo>
                  <a:cubicBezTo>
                    <a:pt x="271227" y="23902"/>
                    <a:pt x="258556" y="12860"/>
                    <a:pt x="243849" y="13648"/>
                  </a:cubicBezTo>
                  <a:lnTo>
                    <a:pt x="42231" y="13648"/>
                  </a:lnTo>
                  <a:cubicBezTo>
                    <a:pt x="27524" y="12860"/>
                    <a:pt x="14853" y="23902"/>
                    <a:pt x="13623" y="38578"/>
                  </a:cubicBezTo>
                  <a:cubicBezTo>
                    <a:pt x="13623" y="42340"/>
                    <a:pt x="10573" y="45389"/>
                    <a:pt x="6811" y="45389"/>
                  </a:cubicBezTo>
                  <a:cubicBezTo>
                    <a:pt x="3050" y="45389"/>
                    <a:pt x="0" y="42340"/>
                    <a:pt x="0" y="38578"/>
                  </a:cubicBezTo>
                  <a:cubicBezTo>
                    <a:pt x="1246" y="16379"/>
                    <a:pt x="20011" y="-751"/>
                    <a:pt x="42231" y="25"/>
                  </a:cubicBezTo>
                  <a:lnTo>
                    <a:pt x="243849" y="25"/>
                  </a:lnTo>
                  <a:cubicBezTo>
                    <a:pt x="266069" y="-751"/>
                    <a:pt x="284833" y="16379"/>
                    <a:pt x="286080" y="38578"/>
                  </a:cubicBezTo>
                  <a:lnTo>
                    <a:pt x="286080" y="138297"/>
                  </a:lnTo>
                  <a:cubicBezTo>
                    <a:pt x="284976" y="160605"/>
                    <a:pt x="266170" y="177895"/>
                    <a:pt x="243849" y="177122"/>
                  </a:cubicBezTo>
                  <a:lnTo>
                    <a:pt x="160069" y="177122"/>
                  </a:lnTo>
                  <a:lnTo>
                    <a:pt x="106394" y="248642"/>
                  </a:lnTo>
                  <a:cubicBezTo>
                    <a:pt x="104795" y="250886"/>
                    <a:pt x="102201" y="252208"/>
                    <a:pt x="99447" y="252184"/>
                  </a:cubicBezTo>
                  <a:close/>
                </a:path>
              </a:pathLst>
            </a:custGeom>
            <a:grpFill/>
            <a:ln w="13447" cap="flat">
              <a:solidFill>
                <a:srgbClr val="80BB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8">
              <a:extLst>
                <a:ext uri="{FF2B5EF4-FFF2-40B4-BE49-F238E27FC236}">
                  <a16:creationId xmlns:a16="http://schemas.microsoft.com/office/drawing/2014/main" id="{2C886CD5-C515-A532-3B6D-55DB724CF850}"/>
                </a:ext>
              </a:extLst>
            </p:cNvPr>
            <p:cNvSpPr/>
            <p:nvPr/>
          </p:nvSpPr>
          <p:spPr>
            <a:xfrm>
              <a:off x="6134826" y="3215524"/>
              <a:ext cx="136229" cy="13623"/>
            </a:xfrm>
            <a:custGeom>
              <a:avLst/>
              <a:gdLst>
                <a:gd name="connsiteX0" fmla="*/ 129417 w 136228"/>
                <a:gd name="connsiteY0" fmla="*/ 13623 h 13622"/>
                <a:gd name="connsiteX1" fmla="*/ 6811 w 136228"/>
                <a:gd name="connsiteY1" fmla="*/ 13623 h 13622"/>
                <a:gd name="connsiteX2" fmla="*/ 0 w 136228"/>
                <a:gd name="connsiteY2" fmla="*/ 6811 h 13622"/>
                <a:gd name="connsiteX3" fmla="*/ 6811 w 136228"/>
                <a:gd name="connsiteY3" fmla="*/ 0 h 13622"/>
                <a:gd name="connsiteX4" fmla="*/ 129417 w 136228"/>
                <a:gd name="connsiteY4" fmla="*/ 0 h 13622"/>
                <a:gd name="connsiteX5" fmla="*/ 136229 w 136228"/>
                <a:gd name="connsiteY5" fmla="*/ 6811 h 13622"/>
                <a:gd name="connsiteX6" fmla="*/ 129417 w 136228"/>
                <a:gd name="connsiteY6" fmla="*/ 13623 h 1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28" h="13622">
                  <a:moveTo>
                    <a:pt x="129417" y="13623"/>
                  </a:moveTo>
                  <a:lnTo>
                    <a:pt x="6811" y="13623"/>
                  </a:lnTo>
                  <a:cubicBezTo>
                    <a:pt x="3050" y="13623"/>
                    <a:pt x="0" y="10573"/>
                    <a:pt x="0" y="6811"/>
                  </a:cubicBezTo>
                  <a:cubicBezTo>
                    <a:pt x="0" y="3050"/>
                    <a:pt x="3050" y="0"/>
                    <a:pt x="6811" y="0"/>
                  </a:cubicBezTo>
                  <a:lnTo>
                    <a:pt x="129417" y="0"/>
                  </a:lnTo>
                  <a:cubicBezTo>
                    <a:pt x="133178" y="0"/>
                    <a:pt x="136229" y="3050"/>
                    <a:pt x="136229" y="6811"/>
                  </a:cubicBezTo>
                  <a:cubicBezTo>
                    <a:pt x="136229" y="10573"/>
                    <a:pt x="133178" y="13623"/>
                    <a:pt x="129417" y="13623"/>
                  </a:cubicBezTo>
                  <a:close/>
                </a:path>
              </a:pathLst>
            </a:custGeom>
            <a:grpFill/>
            <a:ln w="13447" cap="flat">
              <a:solidFill>
                <a:srgbClr val="80BB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id="{CC59EBAF-9AF7-7BFF-FE00-D8B32061D908}"/>
                </a:ext>
              </a:extLst>
            </p:cNvPr>
            <p:cNvSpPr/>
            <p:nvPr/>
          </p:nvSpPr>
          <p:spPr>
            <a:xfrm>
              <a:off x="6161935" y="3256392"/>
              <a:ext cx="68114" cy="13623"/>
            </a:xfrm>
            <a:custGeom>
              <a:avLst/>
              <a:gdLst>
                <a:gd name="connsiteX0" fmla="*/ 61303 w 68114"/>
                <a:gd name="connsiteY0" fmla="*/ 13623 h 13622"/>
                <a:gd name="connsiteX1" fmla="*/ 6811 w 68114"/>
                <a:gd name="connsiteY1" fmla="*/ 13623 h 13622"/>
                <a:gd name="connsiteX2" fmla="*/ 0 w 68114"/>
                <a:gd name="connsiteY2" fmla="*/ 6811 h 13622"/>
                <a:gd name="connsiteX3" fmla="*/ 6811 w 68114"/>
                <a:gd name="connsiteY3" fmla="*/ 0 h 13622"/>
                <a:gd name="connsiteX4" fmla="*/ 61303 w 68114"/>
                <a:gd name="connsiteY4" fmla="*/ 0 h 13622"/>
                <a:gd name="connsiteX5" fmla="*/ 68114 w 68114"/>
                <a:gd name="connsiteY5" fmla="*/ 6811 h 13622"/>
                <a:gd name="connsiteX6" fmla="*/ 61303 w 68114"/>
                <a:gd name="connsiteY6" fmla="*/ 13623 h 1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14" h="13622">
                  <a:moveTo>
                    <a:pt x="61303" y="13623"/>
                  </a:moveTo>
                  <a:lnTo>
                    <a:pt x="6811" y="13623"/>
                  </a:lnTo>
                  <a:cubicBezTo>
                    <a:pt x="3050" y="13623"/>
                    <a:pt x="0" y="10573"/>
                    <a:pt x="0" y="6811"/>
                  </a:cubicBezTo>
                  <a:cubicBezTo>
                    <a:pt x="0" y="3050"/>
                    <a:pt x="3050" y="0"/>
                    <a:pt x="6811" y="0"/>
                  </a:cubicBezTo>
                  <a:lnTo>
                    <a:pt x="61303" y="0"/>
                  </a:lnTo>
                  <a:cubicBezTo>
                    <a:pt x="65064" y="0"/>
                    <a:pt x="68114" y="3050"/>
                    <a:pt x="68114" y="6811"/>
                  </a:cubicBezTo>
                  <a:cubicBezTo>
                    <a:pt x="68114" y="10573"/>
                    <a:pt x="65064" y="13623"/>
                    <a:pt x="61303" y="13623"/>
                  </a:cubicBezTo>
                  <a:close/>
                </a:path>
              </a:pathLst>
            </a:custGeom>
            <a:grpFill/>
            <a:ln w="13447" cap="flat">
              <a:solidFill>
                <a:srgbClr val="80BB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2" name="Oval 10">
            <a:extLst>
              <a:ext uri="{FF2B5EF4-FFF2-40B4-BE49-F238E27FC236}">
                <a16:creationId xmlns:a16="http://schemas.microsoft.com/office/drawing/2014/main" id="{C6335E6B-799F-AEA8-7ECE-15F081867F90}"/>
              </a:ext>
            </a:extLst>
          </p:cNvPr>
          <p:cNvSpPr/>
          <p:nvPr/>
        </p:nvSpPr>
        <p:spPr>
          <a:xfrm>
            <a:off x="1826819" y="2223319"/>
            <a:ext cx="1872208" cy="1800200"/>
          </a:xfrm>
          <a:prstGeom prst="ellipse">
            <a:avLst/>
          </a:prstGeom>
          <a:noFill/>
          <a:ln w="28575">
            <a:solidFill>
              <a:srgbClr val="85AD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Oval 18">
            <a:extLst>
              <a:ext uri="{FF2B5EF4-FFF2-40B4-BE49-F238E27FC236}">
                <a16:creationId xmlns:a16="http://schemas.microsoft.com/office/drawing/2014/main" id="{3CF1283A-8ACA-B623-16D6-6C98EAD155EA}"/>
              </a:ext>
            </a:extLst>
          </p:cNvPr>
          <p:cNvSpPr/>
          <p:nvPr/>
        </p:nvSpPr>
        <p:spPr>
          <a:xfrm>
            <a:off x="5159896" y="2223319"/>
            <a:ext cx="1872208" cy="1800200"/>
          </a:xfrm>
          <a:prstGeom prst="ellipse">
            <a:avLst/>
          </a:prstGeom>
          <a:noFill/>
          <a:ln w="28575">
            <a:solidFill>
              <a:srgbClr val="85AD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AA65C993-B6F0-827D-5C36-49B49644F5EA}"/>
              </a:ext>
            </a:extLst>
          </p:cNvPr>
          <p:cNvSpPr/>
          <p:nvPr/>
        </p:nvSpPr>
        <p:spPr>
          <a:xfrm>
            <a:off x="8688288" y="2223319"/>
            <a:ext cx="1872208" cy="1800200"/>
          </a:xfrm>
          <a:prstGeom prst="ellipse">
            <a:avLst/>
          </a:prstGeom>
          <a:noFill/>
          <a:ln w="28575">
            <a:solidFill>
              <a:srgbClr val="85AD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8" name="Graphic 1">
            <a:extLst>
              <a:ext uri="{FF2B5EF4-FFF2-40B4-BE49-F238E27FC236}">
                <a16:creationId xmlns:a16="http://schemas.microsoft.com/office/drawing/2014/main" id="{E579F620-C569-AF92-60E3-32997ABE046D}"/>
              </a:ext>
            </a:extLst>
          </p:cNvPr>
          <p:cNvGrpSpPr>
            <a:grpSpLocks noChangeAspect="1"/>
          </p:cNvGrpSpPr>
          <p:nvPr/>
        </p:nvGrpSpPr>
        <p:grpSpPr>
          <a:xfrm>
            <a:off x="5563739" y="2526786"/>
            <a:ext cx="1068263" cy="1068263"/>
            <a:chOff x="5864412" y="3152586"/>
            <a:chExt cx="463177" cy="463177"/>
          </a:xfrm>
          <a:solidFill>
            <a:srgbClr val="80BBD9"/>
          </a:solidFill>
        </p:grpSpPr>
        <p:sp>
          <p:nvSpPr>
            <p:cNvPr id="19" name="Freeform: Shape 23">
              <a:extLst>
                <a:ext uri="{FF2B5EF4-FFF2-40B4-BE49-F238E27FC236}">
                  <a16:creationId xmlns:a16="http://schemas.microsoft.com/office/drawing/2014/main" id="{ED325121-B57C-DBD2-DFE4-43C69B018A79}"/>
                </a:ext>
              </a:extLst>
            </p:cNvPr>
            <p:cNvSpPr/>
            <p:nvPr/>
          </p:nvSpPr>
          <p:spPr>
            <a:xfrm>
              <a:off x="5864412" y="3152586"/>
              <a:ext cx="463177" cy="463177"/>
            </a:xfrm>
            <a:custGeom>
              <a:avLst/>
              <a:gdLst>
                <a:gd name="connsiteX0" fmla="*/ 231589 w 463177"/>
                <a:gd name="connsiteY0" fmla="*/ 463177 h 463177"/>
                <a:gd name="connsiteX1" fmla="*/ 68114 w 463177"/>
                <a:gd name="connsiteY1" fmla="*/ 395063 h 463177"/>
                <a:gd name="connsiteX2" fmla="*/ 0 w 463177"/>
                <a:gd name="connsiteY2" fmla="*/ 231589 h 463177"/>
                <a:gd name="connsiteX3" fmla="*/ 68114 w 463177"/>
                <a:gd name="connsiteY3" fmla="*/ 68114 h 463177"/>
                <a:gd name="connsiteX4" fmla="*/ 231589 w 463177"/>
                <a:gd name="connsiteY4" fmla="*/ 0 h 463177"/>
                <a:gd name="connsiteX5" fmla="*/ 395063 w 463177"/>
                <a:gd name="connsiteY5" fmla="*/ 68114 h 463177"/>
                <a:gd name="connsiteX6" fmla="*/ 395063 w 463177"/>
                <a:gd name="connsiteY6" fmla="*/ 68114 h 463177"/>
                <a:gd name="connsiteX7" fmla="*/ 463177 w 463177"/>
                <a:gd name="connsiteY7" fmla="*/ 231589 h 463177"/>
                <a:gd name="connsiteX8" fmla="*/ 395063 w 463177"/>
                <a:gd name="connsiteY8" fmla="*/ 395063 h 463177"/>
                <a:gd name="connsiteX9" fmla="*/ 231589 w 463177"/>
                <a:gd name="connsiteY9" fmla="*/ 463177 h 463177"/>
                <a:gd name="connsiteX10" fmla="*/ 231589 w 463177"/>
                <a:gd name="connsiteY10" fmla="*/ 13623 h 463177"/>
                <a:gd name="connsiteX11" fmla="*/ 77650 w 463177"/>
                <a:gd name="connsiteY11" fmla="*/ 77650 h 463177"/>
                <a:gd name="connsiteX12" fmla="*/ 13623 w 463177"/>
                <a:gd name="connsiteY12" fmla="*/ 231589 h 463177"/>
                <a:gd name="connsiteX13" fmla="*/ 77650 w 463177"/>
                <a:gd name="connsiteY13" fmla="*/ 385527 h 463177"/>
                <a:gd name="connsiteX14" fmla="*/ 231589 w 463177"/>
                <a:gd name="connsiteY14" fmla="*/ 449554 h 463177"/>
                <a:gd name="connsiteX15" fmla="*/ 385527 w 463177"/>
                <a:gd name="connsiteY15" fmla="*/ 385527 h 463177"/>
                <a:gd name="connsiteX16" fmla="*/ 449554 w 463177"/>
                <a:gd name="connsiteY16" fmla="*/ 231589 h 463177"/>
                <a:gd name="connsiteX17" fmla="*/ 385527 w 463177"/>
                <a:gd name="connsiteY17" fmla="*/ 77650 h 463177"/>
                <a:gd name="connsiteX18" fmla="*/ 231589 w 463177"/>
                <a:gd name="connsiteY18" fmla="*/ 13623 h 46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177" h="463177">
                  <a:moveTo>
                    <a:pt x="231589" y="463177"/>
                  </a:moveTo>
                  <a:cubicBezTo>
                    <a:pt x="170286" y="463177"/>
                    <a:pt x="111707" y="438656"/>
                    <a:pt x="68114" y="395063"/>
                  </a:cubicBezTo>
                  <a:cubicBezTo>
                    <a:pt x="24521" y="351470"/>
                    <a:pt x="0" y="292891"/>
                    <a:pt x="0" y="231589"/>
                  </a:cubicBezTo>
                  <a:cubicBezTo>
                    <a:pt x="0" y="170286"/>
                    <a:pt x="24521" y="111707"/>
                    <a:pt x="68114" y="68114"/>
                  </a:cubicBezTo>
                  <a:cubicBezTo>
                    <a:pt x="111707" y="24521"/>
                    <a:pt x="170286" y="0"/>
                    <a:pt x="231589" y="0"/>
                  </a:cubicBezTo>
                  <a:cubicBezTo>
                    <a:pt x="292891" y="0"/>
                    <a:pt x="351470" y="24521"/>
                    <a:pt x="395063" y="68114"/>
                  </a:cubicBezTo>
                  <a:lnTo>
                    <a:pt x="395063" y="68114"/>
                  </a:lnTo>
                  <a:cubicBezTo>
                    <a:pt x="438656" y="111707"/>
                    <a:pt x="463177" y="170286"/>
                    <a:pt x="463177" y="231589"/>
                  </a:cubicBezTo>
                  <a:cubicBezTo>
                    <a:pt x="463177" y="292891"/>
                    <a:pt x="438656" y="351470"/>
                    <a:pt x="395063" y="395063"/>
                  </a:cubicBezTo>
                  <a:cubicBezTo>
                    <a:pt x="351470" y="438656"/>
                    <a:pt x="292891" y="463177"/>
                    <a:pt x="231589" y="463177"/>
                  </a:cubicBezTo>
                  <a:close/>
                  <a:moveTo>
                    <a:pt x="231589" y="13623"/>
                  </a:moveTo>
                  <a:cubicBezTo>
                    <a:pt x="173010" y="13623"/>
                    <a:pt x="118519" y="36782"/>
                    <a:pt x="77650" y="77650"/>
                  </a:cubicBezTo>
                  <a:cubicBezTo>
                    <a:pt x="36782" y="118519"/>
                    <a:pt x="13623" y="173010"/>
                    <a:pt x="13623" y="231589"/>
                  </a:cubicBezTo>
                  <a:cubicBezTo>
                    <a:pt x="13623" y="290167"/>
                    <a:pt x="36782" y="344658"/>
                    <a:pt x="77650" y="385527"/>
                  </a:cubicBezTo>
                  <a:cubicBezTo>
                    <a:pt x="118519" y="426395"/>
                    <a:pt x="173010" y="449554"/>
                    <a:pt x="231589" y="449554"/>
                  </a:cubicBezTo>
                  <a:cubicBezTo>
                    <a:pt x="290167" y="449554"/>
                    <a:pt x="344658" y="426395"/>
                    <a:pt x="385527" y="385527"/>
                  </a:cubicBezTo>
                  <a:cubicBezTo>
                    <a:pt x="426395" y="344658"/>
                    <a:pt x="449554" y="290167"/>
                    <a:pt x="449554" y="231589"/>
                  </a:cubicBezTo>
                  <a:cubicBezTo>
                    <a:pt x="449554" y="173010"/>
                    <a:pt x="426395" y="118519"/>
                    <a:pt x="385527" y="77650"/>
                  </a:cubicBezTo>
                  <a:cubicBezTo>
                    <a:pt x="344658" y="36782"/>
                    <a:pt x="290167" y="13623"/>
                    <a:pt x="231589" y="13623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: Shape 24">
              <a:extLst>
                <a:ext uri="{FF2B5EF4-FFF2-40B4-BE49-F238E27FC236}">
                  <a16:creationId xmlns:a16="http://schemas.microsoft.com/office/drawing/2014/main" id="{49597CAA-08AE-28CA-5C54-F97E862943FC}"/>
                </a:ext>
              </a:extLst>
            </p:cNvPr>
            <p:cNvSpPr/>
            <p:nvPr/>
          </p:nvSpPr>
          <p:spPr>
            <a:xfrm>
              <a:off x="6083740" y="3502693"/>
              <a:ext cx="13623" cy="13623"/>
            </a:xfrm>
            <a:custGeom>
              <a:avLst/>
              <a:gdLst>
                <a:gd name="connsiteX0" fmla="*/ 24521 w 13622"/>
                <a:gd name="connsiteY0" fmla="*/ 12261 h 13622"/>
                <a:gd name="connsiteX1" fmla="*/ 12261 w 13622"/>
                <a:gd name="connsiteY1" fmla="*/ 24521 h 13622"/>
                <a:gd name="connsiteX2" fmla="*/ 0 w 13622"/>
                <a:gd name="connsiteY2" fmla="*/ 12261 h 13622"/>
                <a:gd name="connsiteX3" fmla="*/ 12261 w 13622"/>
                <a:gd name="connsiteY3" fmla="*/ 0 h 13622"/>
                <a:gd name="connsiteX4" fmla="*/ 24521 w 13622"/>
                <a:gd name="connsiteY4" fmla="*/ 12261 h 1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22" h="13622">
                  <a:moveTo>
                    <a:pt x="24521" y="12261"/>
                  </a:moveTo>
                  <a:cubicBezTo>
                    <a:pt x="24521" y="19032"/>
                    <a:pt x="19032" y="24521"/>
                    <a:pt x="12261" y="24521"/>
                  </a:cubicBezTo>
                  <a:cubicBezTo>
                    <a:pt x="5489" y="24521"/>
                    <a:pt x="0" y="19032"/>
                    <a:pt x="0" y="12261"/>
                  </a:cubicBezTo>
                  <a:cubicBezTo>
                    <a:pt x="0" y="5489"/>
                    <a:pt x="5489" y="0"/>
                    <a:pt x="12261" y="0"/>
                  </a:cubicBezTo>
                  <a:cubicBezTo>
                    <a:pt x="19032" y="0"/>
                    <a:pt x="24521" y="5489"/>
                    <a:pt x="24521" y="12261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5">
              <a:extLst>
                <a:ext uri="{FF2B5EF4-FFF2-40B4-BE49-F238E27FC236}">
                  <a16:creationId xmlns:a16="http://schemas.microsoft.com/office/drawing/2014/main" id="{986F6DCC-5E45-4840-D03A-37E99C02D74F}"/>
                </a:ext>
              </a:extLst>
            </p:cNvPr>
            <p:cNvSpPr/>
            <p:nvPr/>
          </p:nvSpPr>
          <p:spPr>
            <a:xfrm>
              <a:off x="6011539" y="3283452"/>
              <a:ext cx="136229" cy="177097"/>
            </a:xfrm>
            <a:custGeom>
              <a:avLst/>
              <a:gdLst>
                <a:gd name="connsiteX0" fmla="*/ 83099 w 136228"/>
                <a:gd name="connsiteY0" fmla="*/ 186546 h 177097"/>
                <a:gd name="connsiteX1" fmla="*/ 76288 w 136228"/>
                <a:gd name="connsiteY1" fmla="*/ 179735 h 177097"/>
                <a:gd name="connsiteX2" fmla="*/ 76288 w 136228"/>
                <a:gd name="connsiteY2" fmla="*/ 148402 h 177097"/>
                <a:gd name="connsiteX3" fmla="*/ 88549 w 136228"/>
                <a:gd name="connsiteY3" fmla="*/ 132055 h 177097"/>
                <a:gd name="connsiteX4" fmla="*/ 133504 w 136228"/>
                <a:gd name="connsiteY4" fmla="*/ 73477 h 177097"/>
                <a:gd name="connsiteX5" fmla="*/ 106258 w 136228"/>
                <a:gd name="connsiteY5" fmla="*/ 23072 h 177097"/>
                <a:gd name="connsiteX6" fmla="*/ 47680 w 136228"/>
                <a:gd name="connsiteY6" fmla="*/ 18985 h 177097"/>
                <a:gd name="connsiteX7" fmla="*/ 13623 w 136228"/>
                <a:gd name="connsiteY7" fmla="*/ 73477 h 177097"/>
                <a:gd name="connsiteX8" fmla="*/ 13623 w 136228"/>
                <a:gd name="connsiteY8" fmla="*/ 80288 h 177097"/>
                <a:gd name="connsiteX9" fmla="*/ 6811 w 136228"/>
                <a:gd name="connsiteY9" fmla="*/ 87100 h 177097"/>
                <a:gd name="connsiteX10" fmla="*/ 0 w 136228"/>
                <a:gd name="connsiteY10" fmla="*/ 80288 h 177097"/>
                <a:gd name="connsiteX11" fmla="*/ 0 w 136228"/>
                <a:gd name="connsiteY11" fmla="*/ 73477 h 177097"/>
                <a:gd name="connsiteX12" fmla="*/ 42231 w 136228"/>
                <a:gd name="connsiteY12" fmla="*/ 6725 h 177097"/>
                <a:gd name="connsiteX13" fmla="*/ 114432 w 136228"/>
                <a:gd name="connsiteY13" fmla="*/ 12174 h 177097"/>
                <a:gd name="connsiteX14" fmla="*/ 147127 w 136228"/>
                <a:gd name="connsiteY14" fmla="*/ 73477 h 177097"/>
                <a:gd name="connsiteX15" fmla="*/ 91273 w 136228"/>
                <a:gd name="connsiteY15" fmla="*/ 145678 h 177097"/>
                <a:gd name="connsiteX16" fmla="*/ 89911 w 136228"/>
                <a:gd name="connsiteY16" fmla="*/ 148402 h 177097"/>
                <a:gd name="connsiteX17" fmla="*/ 89911 w 136228"/>
                <a:gd name="connsiteY17" fmla="*/ 179735 h 177097"/>
                <a:gd name="connsiteX18" fmla="*/ 83099 w 136228"/>
                <a:gd name="connsiteY18" fmla="*/ 186546 h 17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6228" h="177097">
                  <a:moveTo>
                    <a:pt x="83099" y="186546"/>
                  </a:moveTo>
                  <a:cubicBezTo>
                    <a:pt x="79013" y="186546"/>
                    <a:pt x="76288" y="183822"/>
                    <a:pt x="76288" y="179735"/>
                  </a:cubicBezTo>
                  <a:lnTo>
                    <a:pt x="76288" y="148402"/>
                  </a:lnTo>
                  <a:cubicBezTo>
                    <a:pt x="76288" y="140229"/>
                    <a:pt x="81737" y="134780"/>
                    <a:pt x="88549" y="132055"/>
                  </a:cubicBezTo>
                  <a:cubicBezTo>
                    <a:pt x="115794" y="125244"/>
                    <a:pt x="133504" y="100722"/>
                    <a:pt x="133504" y="73477"/>
                  </a:cubicBezTo>
                  <a:cubicBezTo>
                    <a:pt x="133504" y="53042"/>
                    <a:pt x="123968" y="33970"/>
                    <a:pt x="106258" y="23072"/>
                  </a:cubicBezTo>
                  <a:cubicBezTo>
                    <a:pt x="88549" y="12174"/>
                    <a:pt x="66752" y="9449"/>
                    <a:pt x="47680" y="18985"/>
                  </a:cubicBezTo>
                  <a:cubicBezTo>
                    <a:pt x="27246" y="27159"/>
                    <a:pt x="13623" y="48956"/>
                    <a:pt x="13623" y="73477"/>
                  </a:cubicBezTo>
                  <a:lnTo>
                    <a:pt x="13623" y="80288"/>
                  </a:lnTo>
                  <a:cubicBezTo>
                    <a:pt x="13623" y="84375"/>
                    <a:pt x="10898" y="87100"/>
                    <a:pt x="6811" y="87100"/>
                  </a:cubicBezTo>
                  <a:cubicBezTo>
                    <a:pt x="2725" y="87100"/>
                    <a:pt x="0" y="84375"/>
                    <a:pt x="0" y="80288"/>
                  </a:cubicBezTo>
                  <a:lnTo>
                    <a:pt x="0" y="73477"/>
                  </a:lnTo>
                  <a:cubicBezTo>
                    <a:pt x="0" y="43506"/>
                    <a:pt x="16347" y="17623"/>
                    <a:pt x="42231" y="6725"/>
                  </a:cubicBezTo>
                  <a:cubicBezTo>
                    <a:pt x="66752" y="-4174"/>
                    <a:pt x="92635" y="-1449"/>
                    <a:pt x="114432" y="12174"/>
                  </a:cubicBezTo>
                  <a:cubicBezTo>
                    <a:pt x="134866" y="25797"/>
                    <a:pt x="147127" y="48956"/>
                    <a:pt x="147127" y="73477"/>
                  </a:cubicBezTo>
                  <a:cubicBezTo>
                    <a:pt x="147127" y="107534"/>
                    <a:pt x="123968" y="137504"/>
                    <a:pt x="91273" y="145678"/>
                  </a:cubicBezTo>
                  <a:cubicBezTo>
                    <a:pt x="89911" y="145678"/>
                    <a:pt x="89911" y="147040"/>
                    <a:pt x="89911" y="148402"/>
                  </a:cubicBezTo>
                  <a:lnTo>
                    <a:pt x="89911" y="179735"/>
                  </a:lnTo>
                  <a:cubicBezTo>
                    <a:pt x="89911" y="183822"/>
                    <a:pt x="87186" y="186546"/>
                    <a:pt x="83099" y="186546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2" name="Graphic 14">
            <a:extLst>
              <a:ext uri="{FF2B5EF4-FFF2-40B4-BE49-F238E27FC236}">
                <a16:creationId xmlns:a16="http://schemas.microsoft.com/office/drawing/2014/main" id="{2D21DEA2-5F41-CE20-83E6-726B9224CBE2}"/>
              </a:ext>
            </a:extLst>
          </p:cNvPr>
          <p:cNvGrpSpPr>
            <a:grpSpLocks noChangeAspect="1"/>
          </p:cNvGrpSpPr>
          <p:nvPr/>
        </p:nvGrpSpPr>
        <p:grpSpPr>
          <a:xfrm>
            <a:off x="9211368" y="2635875"/>
            <a:ext cx="826048" cy="973555"/>
            <a:chOff x="5899501" y="3152586"/>
            <a:chExt cx="392998" cy="463176"/>
          </a:xfrm>
          <a:solidFill>
            <a:srgbClr val="80BBD9"/>
          </a:solidFill>
        </p:grpSpPr>
        <p:sp>
          <p:nvSpPr>
            <p:cNvPr id="23" name="Freeform: Shape 27">
              <a:extLst>
                <a:ext uri="{FF2B5EF4-FFF2-40B4-BE49-F238E27FC236}">
                  <a16:creationId xmlns:a16="http://schemas.microsoft.com/office/drawing/2014/main" id="{E310349B-BF57-339C-B533-6D825C3737E5}"/>
                </a:ext>
              </a:extLst>
            </p:cNvPr>
            <p:cNvSpPr/>
            <p:nvPr/>
          </p:nvSpPr>
          <p:spPr>
            <a:xfrm>
              <a:off x="5965568" y="3223725"/>
              <a:ext cx="126321" cy="98249"/>
            </a:xfrm>
            <a:custGeom>
              <a:avLst/>
              <a:gdLst>
                <a:gd name="connsiteX0" fmla="*/ 46218 w 126320"/>
                <a:gd name="connsiteY0" fmla="*/ 98411 h 98249"/>
                <a:gd name="connsiteX1" fmla="*/ 41166 w 126320"/>
                <a:gd name="connsiteY1" fmla="*/ 96446 h 98249"/>
                <a:gd name="connsiteX2" fmla="*/ 2006 w 126320"/>
                <a:gd name="connsiteY2" fmla="*/ 57567 h 98249"/>
                <a:gd name="connsiteX3" fmla="*/ 2006 w 126320"/>
                <a:gd name="connsiteY3" fmla="*/ 47742 h 98249"/>
                <a:gd name="connsiteX4" fmla="*/ 11931 w 126320"/>
                <a:gd name="connsiteY4" fmla="*/ 47702 h 98249"/>
                <a:gd name="connsiteX5" fmla="*/ 11971 w 126320"/>
                <a:gd name="connsiteY5" fmla="*/ 47742 h 98249"/>
                <a:gd name="connsiteX6" fmla="*/ 46218 w 126320"/>
                <a:gd name="connsiteY6" fmla="*/ 81568 h 98249"/>
                <a:gd name="connsiteX7" fmla="*/ 125660 w 126320"/>
                <a:gd name="connsiteY7" fmla="*/ 2127 h 98249"/>
                <a:gd name="connsiteX8" fmla="*/ 135183 w 126320"/>
                <a:gd name="connsiteY8" fmla="*/ 1825 h 98249"/>
                <a:gd name="connsiteX9" fmla="*/ 135485 w 126320"/>
                <a:gd name="connsiteY9" fmla="*/ 2127 h 98249"/>
                <a:gd name="connsiteX10" fmla="*/ 135526 w 126320"/>
                <a:gd name="connsiteY10" fmla="*/ 12051 h 98249"/>
                <a:gd name="connsiteX11" fmla="*/ 135485 w 126320"/>
                <a:gd name="connsiteY11" fmla="*/ 12092 h 98249"/>
                <a:gd name="connsiteX12" fmla="*/ 51271 w 126320"/>
                <a:gd name="connsiteY12" fmla="*/ 96306 h 98249"/>
                <a:gd name="connsiteX13" fmla="*/ 46218 w 126320"/>
                <a:gd name="connsiteY13" fmla="*/ 98411 h 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6320" h="98249">
                  <a:moveTo>
                    <a:pt x="46218" y="98411"/>
                  </a:moveTo>
                  <a:cubicBezTo>
                    <a:pt x="44309" y="98667"/>
                    <a:pt x="42401" y="97925"/>
                    <a:pt x="41166" y="96446"/>
                  </a:cubicBezTo>
                  <a:lnTo>
                    <a:pt x="2006" y="57567"/>
                  </a:lnTo>
                  <a:cubicBezTo>
                    <a:pt x="-669" y="54839"/>
                    <a:pt x="-669" y="50471"/>
                    <a:pt x="2006" y="47742"/>
                  </a:cubicBezTo>
                  <a:cubicBezTo>
                    <a:pt x="4735" y="44991"/>
                    <a:pt x="9179" y="44972"/>
                    <a:pt x="11931" y="47702"/>
                  </a:cubicBezTo>
                  <a:cubicBezTo>
                    <a:pt x="11944" y="47715"/>
                    <a:pt x="11958" y="47729"/>
                    <a:pt x="11971" y="47742"/>
                  </a:cubicBezTo>
                  <a:lnTo>
                    <a:pt x="46218" y="81568"/>
                  </a:lnTo>
                  <a:lnTo>
                    <a:pt x="125660" y="2127"/>
                  </a:lnTo>
                  <a:cubicBezTo>
                    <a:pt x="128206" y="-586"/>
                    <a:pt x="132470" y="-722"/>
                    <a:pt x="135183" y="1825"/>
                  </a:cubicBezTo>
                  <a:cubicBezTo>
                    <a:pt x="135287" y="1922"/>
                    <a:pt x="135388" y="2023"/>
                    <a:pt x="135485" y="2127"/>
                  </a:cubicBezTo>
                  <a:cubicBezTo>
                    <a:pt x="138237" y="4856"/>
                    <a:pt x="138256" y="9299"/>
                    <a:pt x="135526" y="12051"/>
                  </a:cubicBezTo>
                  <a:cubicBezTo>
                    <a:pt x="135512" y="12065"/>
                    <a:pt x="135499" y="12078"/>
                    <a:pt x="135485" y="12092"/>
                  </a:cubicBezTo>
                  <a:lnTo>
                    <a:pt x="51271" y="96306"/>
                  </a:lnTo>
                  <a:cubicBezTo>
                    <a:pt x="49941" y="97663"/>
                    <a:pt x="48118" y="98422"/>
                    <a:pt x="46218" y="98411"/>
                  </a:cubicBezTo>
                  <a:close/>
                </a:path>
              </a:pathLst>
            </a:custGeom>
            <a:grpFill/>
            <a:ln w="139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8">
              <a:extLst>
                <a:ext uri="{FF2B5EF4-FFF2-40B4-BE49-F238E27FC236}">
                  <a16:creationId xmlns:a16="http://schemas.microsoft.com/office/drawing/2014/main" id="{B08C3125-3AEF-0712-308E-5218E969CA27}"/>
                </a:ext>
              </a:extLst>
            </p:cNvPr>
            <p:cNvSpPr/>
            <p:nvPr/>
          </p:nvSpPr>
          <p:spPr>
            <a:xfrm>
              <a:off x="5965568" y="3341906"/>
              <a:ext cx="126321" cy="98249"/>
            </a:xfrm>
            <a:custGeom>
              <a:avLst/>
              <a:gdLst>
                <a:gd name="connsiteX0" fmla="*/ 46218 w 126320"/>
                <a:gd name="connsiteY0" fmla="*/ 98551 h 98249"/>
                <a:gd name="connsiteX1" fmla="*/ 41166 w 126320"/>
                <a:gd name="connsiteY1" fmla="*/ 96446 h 98249"/>
                <a:gd name="connsiteX2" fmla="*/ 2006 w 126320"/>
                <a:gd name="connsiteY2" fmla="*/ 57567 h 98249"/>
                <a:gd name="connsiteX3" fmla="*/ 2006 w 126320"/>
                <a:gd name="connsiteY3" fmla="*/ 47742 h 98249"/>
                <a:gd name="connsiteX4" fmla="*/ 11931 w 126320"/>
                <a:gd name="connsiteY4" fmla="*/ 47702 h 98249"/>
                <a:gd name="connsiteX5" fmla="*/ 11971 w 126320"/>
                <a:gd name="connsiteY5" fmla="*/ 47742 h 98249"/>
                <a:gd name="connsiteX6" fmla="*/ 46218 w 126320"/>
                <a:gd name="connsiteY6" fmla="*/ 81568 h 98249"/>
                <a:gd name="connsiteX7" fmla="*/ 125660 w 126320"/>
                <a:gd name="connsiteY7" fmla="*/ 2126 h 98249"/>
                <a:gd name="connsiteX8" fmla="*/ 135183 w 126320"/>
                <a:gd name="connsiteY8" fmla="*/ 1825 h 98249"/>
                <a:gd name="connsiteX9" fmla="*/ 135485 w 126320"/>
                <a:gd name="connsiteY9" fmla="*/ 2126 h 98249"/>
                <a:gd name="connsiteX10" fmla="*/ 135526 w 126320"/>
                <a:gd name="connsiteY10" fmla="*/ 12051 h 98249"/>
                <a:gd name="connsiteX11" fmla="*/ 135485 w 126320"/>
                <a:gd name="connsiteY11" fmla="*/ 12092 h 98249"/>
                <a:gd name="connsiteX12" fmla="*/ 51271 w 126320"/>
                <a:gd name="connsiteY12" fmla="*/ 96306 h 98249"/>
                <a:gd name="connsiteX13" fmla="*/ 46218 w 126320"/>
                <a:gd name="connsiteY13" fmla="*/ 98551 h 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6320" h="98249">
                  <a:moveTo>
                    <a:pt x="46218" y="98551"/>
                  </a:moveTo>
                  <a:cubicBezTo>
                    <a:pt x="44349" y="98421"/>
                    <a:pt x="42574" y="97681"/>
                    <a:pt x="41166" y="96446"/>
                  </a:cubicBezTo>
                  <a:lnTo>
                    <a:pt x="2006" y="57567"/>
                  </a:lnTo>
                  <a:cubicBezTo>
                    <a:pt x="-669" y="54839"/>
                    <a:pt x="-669" y="50471"/>
                    <a:pt x="2006" y="47742"/>
                  </a:cubicBezTo>
                  <a:cubicBezTo>
                    <a:pt x="4735" y="44990"/>
                    <a:pt x="9179" y="44972"/>
                    <a:pt x="11931" y="47702"/>
                  </a:cubicBezTo>
                  <a:cubicBezTo>
                    <a:pt x="11944" y="47716"/>
                    <a:pt x="11958" y="47728"/>
                    <a:pt x="11971" y="47742"/>
                  </a:cubicBezTo>
                  <a:lnTo>
                    <a:pt x="46218" y="81568"/>
                  </a:lnTo>
                  <a:lnTo>
                    <a:pt x="125660" y="2126"/>
                  </a:lnTo>
                  <a:cubicBezTo>
                    <a:pt x="128206" y="-587"/>
                    <a:pt x="132470" y="-721"/>
                    <a:pt x="135183" y="1825"/>
                  </a:cubicBezTo>
                  <a:cubicBezTo>
                    <a:pt x="135287" y="1922"/>
                    <a:pt x="135388" y="2023"/>
                    <a:pt x="135485" y="2126"/>
                  </a:cubicBezTo>
                  <a:cubicBezTo>
                    <a:pt x="138237" y="4856"/>
                    <a:pt x="138256" y="9299"/>
                    <a:pt x="135526" y="12051"/>
                  </a:cubicBezTo>
                  <a:cubicBezTo>
                    <a:pt x="135512" y="12065"/>
                    <a:pt x="135499" y="12078"/>
                    <a:pt x="135485" y="12092"/>
                  </a:cubicBezTo>
                  <a:lnTo>
                    <a:pt x="51271" y="96306"/>
                  </a:lnTo>
                  <a:cubicBezTo>
                    <a:pt x="49956" y="97701"/>
                    <a:pt x="48135" y="98509"/>
                    <a:pt x="46218" y="98551"/>
                  </a:cubicBezTo>
                  <a:close/>
                </a:path>
              </a:pathLst>
            </a:custGeom>
            <a:grpFill/>
            <a:ln w="139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9">
              <a:extLst>
                <a:ext uri="{FF2B5EF4-FFF2-40B4-BE49-F238E27FC236}">
                  <a16:creationId xmlns:a16="http://schemas.microsoft.com/office/drawing/2014/main" id="{184005EF-215B-8671-F732-723DEA670F99}"/>
                </a:ext>
              </a:extLst>
            </p:cNvPr>
            <p:cNvSpPr/>
            <p:nvPr/>
          </p:nvSpPr>
          <p:spPr>
            <a:xfrm>
              <a:off x="5941584" y="3243818"/>
              <a:ext cx="98250" cy="98249"/>
            </a:xfrm>
            <a:custGeom>
              <a:avLst/>
              <a:gdLst>
                <a:gd name="connsiteX0" fmla="*/ 90834 w 98249"/>
                <a:gd name="connsiteY0" fmla="*/ 98811 h 98249"/>
                <a:gd name="connsiteX1" fmla="*/ 6620 w 98249"/>
                <a:gd name="connsiteY1" fmla="*/ 98811 h 98249"/>
                <a:gd name="connsiteX2" fmla="*/ 11 w 98249"/>
                <a:gd name="connsiteY2" fmla="*/ 91407 h 98249"/>
                <a:gd name="connsiteX3" fmla="*/ 24 w 98249"/>
                <a:gd name="connsiteY3" fmla="*/ 91232 h 98249"/>
                <a:gd name="connsiteX4" fmla="*/ 24 w 98249"/>
                <a:gd name="connsiteY4" fmla="*/ 7018 h 98249"/>
                <a:gd name="connsiteX5" fmla="*/ 7041 w 98249"/>
                <a:gd name="connsiteY5" fmla="*/ 0 h 98249"/>
                <a:gd name="connsiteX6" fmla="*/ 91255 w 98249"/>
                <a:gd name="connsiteY6" fmla="*/ 0 h 98249"/>
                <a:gd name="connsiteX7" fmla="*/ 98273 w 98249"/>
                <a:gd name="connsiteY7" fmla="*/ 7018 h 98249"/>
                <a:gd name="connsiteX8" fmla="*/ 98273 w 98249"/>
                <a:gd name="connsiteY8" fmla="*/ 91232 h 98249"/>
                <a:gd name="connsiteX9" fmla="*/ 91854 w 98249"/>
                <a:gd name="connsiteY9" fmla="*/ 98801 h 98249"/>
                <a:gd name="connsiteX10" fmla="*/ 90834 w 98249"/>
                <a:gd name="connsiteY10" fmla="*/ 98811 h 98249"/>
                <a:gd name="connsiteX11" fmla="*/ 13638 w 98249"/>
                <a:gd name="connsiteY11" fmla="*/ 84775 h 98249"/>
                <a:gd name="connsiteX12" fmla="*/ 84237 w 98249"/>
                <a:gd name="connsiteY12" fmla="*/ 84775 h 98249"/>
                <a:gd name="connsiteX13" fmla="*/ 84237 w 98249"/>
                <a:gd name="connsiteY13" fmla="*/ 14597 h 98249"/>
                <a:gd name="connsiteX14" fmla="*/ 14059 w 98249"/>
                <a:gd name="connsiteY14" fmla="*/ 14597 h 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8249" h="98249">
                  <a:moveTo>
                    <a:pt x="90834" y="98811"/>
                  </a:moveTo>
                  <a:lnTo>
                    <a:pt x="6620" y="98811"/>
                  </a:lnTo>
                  <a:cubicBezTo>
                    <a:pt x="2751" y="98592"/>
                    <a:pt x="-208" y="95277"/>
                    <a:pt x="11" y="91407"/>
                  </a:cubicBezTo>
                  <a:cubicBezTo>
                    <a:pt x="15" y="91348"/>
                    <a:pt x="19" y="91291"/>
                    <a:pt x="24" y="91232"/>
                  </a:cubicBezTo>
                  <a:lnTo>
                    <a:pt x="24" y="7018"/>
                  </a:lnTo>
                  <a:cubicBezTo>
                    <a:pt x="24" y="3142"/>
                    <a:pt x="3166" y="0"/>
                    <a:pt x="7041" y="0"/>
                  </a:cubicBezTo>
                  <a:lnTo>
                    <a:pt x="91255" y="0"/>
                  </a:lnTo>
                  <a:cubicBezTo>
                    <a:pt x="95131" y="0"/>
                    <a:pt x="98273" y="3142"/>
                    <a:pt x="98273" y="7018"/>
                  </a:cubicBezTo>
                  <a:lnTo>
                    <a:pt x="98273" y="91232"/>
                  </a:lnTo>
                  <a:cubicBezTo>
                    <a:pt x="98590" y="95094"/>
                    <a:pt x="95717" y="98484"/>
                    <a:pt x="91854" y="98801"/>
                  </a:cubicBezTo>
                  <a:cubicBezTo>
                    <a:pt x="91515" y="98829"/>
                    <a:pt x="91174" y="98832"/>
                    <a:pt x="90834" y="98811"/>
                  </a:cubicBezTo>
                  <a:close/>
                  <a:moveTo>
                    <a:pt x="13638" y="84775"/>
                  </a:moveTo>
                  <a:lnTo>
                    <a:pt x="84237" y="84775"/>
                  </a:lnTo>
                  <a:lnTo>
                    <a:pt x="84237" y="14597"/>
                  </a:lnTo>
                  <a:lnTo>
                    <a:pt x="14059" y="14597"/>
                  </a:lnTo>
                  <a:close/>
                </a:path>
              </a:pathLst>
            </a:custGeom>
            <a:grpFill/>
            <a:ln w="139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Freeform: Shape 30">
              <a:extLst>
                <a:ext uri="{FF2B5EF4-FFF2-40B4-BE49-F238E27FC236}">
                  <a16:creationId xmlns:a16="http://schemas.microsoft.com/office/drawing/2014/main" id="{DBED9383-5271-081A-4157-A9377ABBF1DC}"/>
                </a:ext>
              </a:extLst>
            </p:cNvPr>
            <p:cNvSpPr/>
            <p:nvPr/>
          </p:nvSpPr>
          <p:spPr>
            <a:xfrm>
              <a:off x="5941187" y="3361717"/>
              <a:ext cx="98250" cy="98249"/>
            </a:xfrm>
            <a:custGeom>
              <a:avLst/>
              <a:gdLst>
                <a:gd name="connsiteX0" fmla="*/ 91232 w 98249"/>
                <a:gd name="connsiteY0" fmla="*/ 98249 h 98249"/>
                <a:gd name="connsiteX1" fmla="*/ 7018 w 98249"/>
                <a:gd name="connsiteY1" fmla="*/ 98249 h 98249"/>
                <a:gd name="connsiteX2" fmla="*/ 0 w 98249"/>
                <a:gd name="connsiteY2" fmla="*/ 91232 h 98249"/>
                <a:gd name="connsiteX3" fmla="*/ 0 w 98249"/>
                <a:gd name="connsiteY3" fmla="*/ 7018 h 98249"/>
                <a:gd name="connsiteX4" fmla="*/ 7018 w 98249"/>
                <a:gd name="connsiteY4" fmla="*/ 0 h 98249"/>
                <a:gd name="connsiteX5" fmla="*/ 91232 w 98249"/>
                <a:gd name="connsiteY5" fmla="*/ 0 h 98249"/>
                <a:gd name="connsiteX6" fmla="*/ 98250 w 98249"/>
                <a:gd name="connsiteY6" fmla="*/ 7018 h 98249"/>
                <a:gd name="connsiteX7" fmla="*/ 98250 w 98249"/>
                <a:gd name="connsiteY7" fmla="*/ 91232 h 98249"/>
                <a:gd name="connsiteX8" fmla="*/ 91232 w 98249"/>
                <a:gd name="connsiteY8" fmla="*/ 98249 h 98249"/>
                <a:gd name="connsiteX9" fmla="*/ 14457 w 98249"/>
                <a:gd name="connsiteY9" fmla="*/ 84214 h 98249"/>
                <a:gd name="connsiteX10" fmla="*/ 84635 w 98249"/>
                <a:gd name="connsiteY10" fmla="*/ 84214 h 98249"/>
                <a:gd name="connsiteX11" fmla="*/ 84635 w 98249"/>
                <a:gd name="connsiteY11" fmla="*/ 14036 h 98249"/>
                <a:gd name="connsiteX12" fmla="*/ 14457 w 98249"/>
                <a:gd name="connsiteY12" fmla="*/ 14036 h 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249" h="98249">
                  <a:moveTo>
                    <a:pt x="91232" y="98249"/>
                  </a:moveTo>
                  <a:lnTo>
                    <a:pt x="7018" y="98249"/>
                  </a:lnTo>
                  <a:cubicBezTo>
                    <a:pt x="3142" y="98249"/>
                    <a:pt x="0" y="95107"/>
                    <a:pt x="0" y="91232"/>
                  </a:cubicBezTo>
                  <a:lnTo>
                    <a:pt x="0" y="7018"/>
                  </a:lnTo>
                  <a:cubicBezTo>
                    <a:pt x="0" y="3143"/>
                    <a:pt x="3142" y="0"/>
                    <a:pt x="7018" y="0"/>
                  </a:cubicBezTo>
                  <a:lnTo>
                    <a:pt x="91232" y="0"/>
                  </a:lnTo>
                  <a:cubicBezTo>
                    <a:pt x="95107" y="0"/>
                    <a:pt x="98250" y="3143"/>
                    <a:pt x="98250" y="7018"/>
                  </a:cubicBezTo>
                  <a:lnTo>
                    <a:pt x="98250" y="91232"/>
                  </a:lnTo>
                  <a:cubicBezTo>
                    <a:pt x="98250" y="95107"/>
                    <a:pt x="95107" y="98249"/>
                    <a:pt x="91232" y="98249"/>
                  </a:cubicBezTo>
                  <a:close/>
                  <a:moveTo>
                    <a:pt x="14457" y="84214"/>
                  </a:moveTo>
                  <a:lnTo>
                    <a:pt x="84635" y="84214"/>
                  </a:lnTo>
                  <a:lnTo>
                    <a:pt x="84635" y="14036"/>
                  </a:lnTo>
                  <a:lnTo>
                    <a:pt x="14457" y="14036"/>
                  </a:lnTo>
                  <a:close/>
                </a:path>
              </a:pathLst>
            </a:custGeom>
            <a:grpFill/>
            <a:ln w="139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31">
              <a:extLst>
                <a:ext uri="{FF2B5EF4-FFF2-40B4-BE49-F238E27FC236}">
                  <a16:creationId xmlns:a16="http://schemas.microsoft.com/office/drawing/2014/main" id="{85023B2E-2D37-92A3-C343-53E65ACFFFC9}"/>
                </a:ext>
              </a:extLst>
            </p:cNvPr>
            <p:cNvSpPr/>
            <p:nvPr/>
          </p:nvSpPr>
          <p:spPr>
            <a:xfrm>
              <a:off x="5941187" y="3479055"/>
              <a:ext cx="98250" cy="98249"/>
            </a:xfrm>
            <a:custGeom>
              <a:avLst/>
              <a:gdLst>
                <a:gd name="connsiteX0" fmla="*/ 91232 w 98249"/>
                <a:gd name="connsiteY0" fmla="*/ 98249 h 98249"/>
                <a:gd name="connsiteX1" fmla="*/ 7018 w 98249"/>
                <a:gd name="connsiteY1" fmla="*/ 98249 h 98249"/>
                <a:gd name="connsiteX2" fmla="*/ 0 w 98249"/>
                <a:gd name="connsiteY2" fmla="*/ 91232 h 98249"/>
                <a:gd name="connsiteX3" fmla="*/ 0 w 98249"/>
                <a:gd name="connsiteY3" fmla="*/ 7018 h 98249"/>
                <a:gd name="connsiteX4" fmla="*/ 7018 w 98249"/>
                <a:gd name="connsiteY4" fmla="*/ 0 h 98249"/>
                <a:gd name="connsiteX5" fmla="*/ 91232 w 98249"/>
                <a:gd name="connsiteY5" fmla="*/ 0 h 98249"/>
                <a:gd name="connsiteX6" fmla="*/ 98250 w 98249"/>
                <a:gd name="connsiteY6" fmla="*/ 7018 h 98249"/>
                <a:gd name="connsiteX7" fmla="*/ 98250 w 98249"/>
                <a:gd name="connsiteY7" fmla="*/ 91232 h 98249"/>
                <a:gd name="connsiteX8" fmla="*/ 91232 w 98249"/>
                <a:gd name="connsiteY8" fmla="*/ 98249 h 98249"/>
                <a:gd name="connsiteX9" fmla="*/ 14036 w 98249"/>
                <a:gd name="connsiteY9" fmla="*/ 84214 h 98249"/>
                <a:gd name="connsiteX10" fmla="*/ 84635 w 98249"/>
                <a:gd name="connsiteY10" fmla="*/ 84214 h 98249"/>
                <a:gd name="connsiteX11" fmla="*/ 84635 w 98249"/>
                <a:gd name="connsiteY11" fmla="*/ 14036 h 98249"/>
                <a:gd name="connsiteX12" fmla="*/ 14457 w 98249"/>
                <a:gd name="connsiteY12" fmla="*/ 14036 h 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249" h="98249">
                  <a:moveTo>
                    <a:pt x="91232" y="98249"/>
                  </a:moveTo>
                  <a:lnTo>
                    <a:pt x="7018" y="98249"/>
                  </a:lnTo>
                  <a:cubicBezTo>
                    <a:pt x="3142" y="98249"/>
                    <a:pt x="0" y="95107"/>
                    <a:pt x="0" y="91232"/>
                  </a:cubicBezTo>
                  <a:lnTo>
                    <a:pt x="0" y="7018"/>
                  </a:lnTo>
                  <a:cubicBezTo>
                    <a:pt x="0" y="3143"/>
                    <a:pt x="3142" y="0"/>
                    <a:pt x="7018" y="0"/>
                  </a:cubicBezTo>
                  <a:lnTo>
                    <a:pt x="91232" y="0"/>
                  </a:lnTo>
                  <a:cubicBezTo>
                    <a:pt x="95107" y="0"/>
                    <a:pt x="98250" y="3143"/>
                    <a:pt x="98250" y="7018"/>
                  </a:cubicBezTo>
                  <a:lnTo>
                    <a:pt x="98250" y="91232"/>
                  </a:lnTo>
                  <a:cubicBezTo>
                    <a:pt x="98250" y="95107"/>
                    <a:pt x="95107" y="98249"/>
                    <a:pt x="91232" y="98249"/>
                  </a:cubicBezTo>
                  <a:close/>
                  <a:moveTo>
                    <a:pt x="14036" y="84214"/>
                  </a:moveTo>
                  <a:lnTo>
                    <a:pt x="84635" y="84214"/>
                  </a:lnTo>
                  <a:lnTo>
                    <a:pt x="84635" y="14036"/>
                  </a:lnTo>
                  <a:lnTo>
                    <a:pt x="14457" y="14036"/>
                  </a:lnTo>
                  <a:close/>
                </a:path>
              </a:pathLst>
            </a:custGeom>
            <a:grpFill/>
            <a:ln w="139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32">
              <a:extLst>
                <a:ext uri="{FF2B5EF4-FFF2-40B4-BE49-F238E27FC236}">
                  <a16:creationId xmlns:a16="http://schemas.microsoft.com/office/drawing/2014/main" id="{3478BCFB-A0AD-135A-5147-E61C20E14E9A}"/>
                </a:ext>
              </a:extLst>
            </p:cNvPr>
            <p:cNvSpPr/>
            <p:nvPr/>
          </p:nvSpPr>
          <p:spPr>
            <a:xfrm>
              <a:off x="5899501" y="3152586"/>
              <a:ext cx="378962" cy="449140"/>
            </a:xfrm>
            <a:custGeom>
              <a:avLst/>
              <a:gdLst>
                <a:gd name="connsiteX0" fmla="*/ 363944 w 378962"/>
                <a:gd name="connsiteY0" fmla="*/ 21053 h 449140"/>
                <a:gd name="connsiteX1" fmla="*/ 266677 w 378962"/>
                <a:gd name="connsiteY1" fmla="*/ 21053 h 449140"/>
                <a:gd name="connsiteX2" fmla="*/ 266677 w 378962"/>
                <a:gd name="connsiteY2" fmla="*/ 7018 h 449140"/>
                <a:gd name="connsiteX3" fmla="*/ 259659 w 378962"/>
                <a:gd name="connsiteY3" fmla="*/ 0 h 449140"/>
                <a:gd name="connsiteX4" fmla="*/ 133339 w 378962"/>
                <a:gd name="connsiteY4" fmla="*/ 0 h 449140"/>
                <a:gd name="connsiteX5" fmla="*/ 126321 w 378962"/>
                <a:gd name="connsiteY5" fmla="*/ 7018 h 449140"/>
                <a:gd name="connsiteX6" fmla="*/ 126321 w 378962"/>
                <a:gd name="connsiteY6" fmla="*/ 21053 h 449140"/>
                <a:gd name="connsiteX7" fmla="*/ 28071 w 378962"/>
                <a:gd name="connsiteY7" fmla="*/ 21053 h 449140"/>
                <a:gd name="connsiteX8" fmla="*/ 0 w 378962"/>
                <a:gd name="connsiteY8" fmla="*/ 49125 h 449140"/>
                <a:gd name="connsiteX9" fmla="*/ 0 w 378962"/>
                <a:gd name="connsiteY9" fmla="*/ 428087 h 449140"/>
                <a:gd name="connsiteX10" fmla="*/ 28071 w 378962"/>
                <a:gd name="connsiteY10" fmla="*/ 456158 h 449140"/>
                <a:gd name="connsiteX11" fmla="*/ 363944 w 378962"/>
                <a:gd name="connsiteY11" fmla="*/ 456158 h 449140"/>
                <a:gd name="connsiteX12" fmla="*/ 392016 w 378962"/>
                <a:gd name="connsiteY12" fmla="*/ 428087 h 449140"/>
                <a:gd name="connsiteX13" fmla="*/ 392016 w 378962"/>
                <a:gd name="connsiteY13" fmla="*/ 49125 h 449140"/>
                <a:gd name="connsiteX14" fmla="*/ 363944 w 378962"/>
                <a:gd name="connsiteY14" fmla="*/ 21053 h 449140"/>
                <a:gd name="connsiteX15" fmla="*/ 140356 w 378962"/>
                <a:gd name="connsiteY15" fmla="*/ 14036 h 449140"/>
                <a:gd name="connsiteX16" fmla="*/ 252642 w 378962"/>
                <a:gd name="connsiteY16" fmla="*/ 14036 h 449140"/>
                <a:gd name="connsiteX17" fmla="*/ 252642 w 378962"/>
                <a:gd name="connsiteY17" fmla="*/ 26948 h 449140"/>
                <a:gd name="connsiteX18" fmla="*/ 252642 w 378962"/>
                <a:gd name="connsiteY18" fmla="*/ 28071 h 449140"/>
                <a:gd name="connsiteX19" fmla="*/ 252642 w 378962"/>
                <a:gd name="connsiteY19" fmla="*/ 29194 h 449140"/>
                <a:gd name="connsiteX20" fmla="*/ 252642 w 378962"/>
                <a:gd name="connsiteY20" fmla="*/ 42107 h 449140"/>
                <a:gd name="connsiteX21" fmla="*/ 140356 w 378962"/>
                <a:gd name="connsiteY21" fmla="*/ 42107 h 449140"/>
                <a:gd name="connsiteX22" fmla="*/ 378962 w 378962"/>
                <a:gd name="connsiteY22" fmla="*/ 428087 h 449140"/>
                <a:gd name="connsiteX23" fmla="*/ 364927 w 378962"/>
                <a:gd name="connsiteY23" fmla="*/ 442123 h 449140"/>
                <a:gd name="connsiteX24" fmla="*/ 28071 w 378962"/>
                <a:gd name="connsiteY24" fmla="*/ 442123 h 449140"/>
                <a:gd name="connsiteX25" fmla="*/ 14036 w 378962"/>
                <a:gd name="connsiteY25" fmla="*/ 428087 h 449140"/>
                <a:gd name="connsiteX26" fmla="*/ 14036 w 378962"/>
                <a:gd name="connsiteY26" fmla="*/ 49125 h 449140"/>
                <a:gd name="connsiteX27" fmla="*/ 28071 w 378962"/>
                <a:gd name="connsiteY27" fmla="*/ 35089 h 449140"/>
                <a:gd name="connsiteX28" fmla="*/ 126321 w 378962"/>
                <a:gd name="connsiteY28" fmla="*/ 35089 h 449140"/>
                <a:gd name="connsiteX29" fmla="*/ 126321 w 378962"/>
                <a:gd name="connsiteY29" fmla="*/ 49125 h 449140"/>
                <a:gd name="connsiteX30" fmla="*/ 133339 w 378962"/>
                <a:gd name="connsiteY30" fmla="*/ 56143 h 449140"/>
                <a:gd name="connsiteX31" fmla="*/ 259659 w 378962"/>
                <a:gd name="connsiteY31" fmla="*/ 56143 h 449140"/>
                <a:gd name="connsiteX32" fmla="*/ 266677 w 378962"/>
                <a:gd name="connsiteY32" fmla="*/ 49125 h 449140"/>
                <a:gd name="connsiteX33" fmla="*/ 266677 w 378962"/>
                <a:gd name="connsiteY33" fmla="*/ 35089 h 449140"/>
                <a:gd name="connsiteX34" fmla="*/ 364927 w 378962"/>
                <a:gd name="connsiteY34" fmla="*/ 35089 h 449140"/>
                <a:gd name="connsiteX35" fmla="*/ 378962 w 378962"/>
                <a:gd name="connsiteY35" fmla="*/ 49125 h 44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8962" h="449140">
                  <a:moveTo>
                    <a:pt x="363944" y="21053"/>
                  </a:moveTo>
                  <a:lnTo>
                    <a:pt x="266677" y="21053"/>
                  </a:lnTo>
                  <a:lnTo>
                    <a:pt x="266677" y="7018"/>
                  </a:lnTo>
                  <a:cubicBezTo>
                    <a:pt x="266677" y="3142"/>
                    <a:pt x="263535" y="0"/>
                    <a:pt x="259659" y="0"/>
                  </a:cubicBezTo>
                  <a:lnTo>
                    <a:pt x="133339" y="0"/>
                  </a:lnTo>
                  <a:cubicBezTo>
                    <a:pt x="129463" y="0"/>
                    <a:pt x="126321" y="3142"/>
                    <a:pt x="126321" y="7018"/>
                  </a:cubicBezTo>
                  <a:lnTo>
                    <a:pt x="126321" y="21053"/>
                  </a:lnTo>
                  <a:lnTo>
                    <a:pt x="28071" y="21053"/>
                  </a:lnTo>
                  <a:cubicBezTo>
                    <a:pt x="12568" y="21053"/>
                    <a:pt x="0" y="33621"/>
                    <a:pt x="0" y="49125"/>
                  </a:cubicBezTo>
                  <a:lnTo>
                    <a:pt x="0" y="428087"/>
                  </a:lnTo>
                  <a:cubicBezTo>
                    <a:pt x="0" y="443591"/>
                    <a:pt x="12568" y="456158"/>
                    <a:pt x="28071" y="456158"/>
                  </a:cubicBezTo>
                  <a:lnTo>
                    <a:pt x="363944" y="456158"/>
                  </a:lnTo>
                  <a:cubicBezTo>
                    <a:pt x="379448" y="456158"/>
                    <a:pt x="392016" y="443591"/>
                    <a:pt x="392016" y="428087"/>
                  </a:cubicBezTo>
                  <a:lnTo>
                    <a:pt x="392016" y="49125"/>
                  </a:lnTo>
                  <a:cubicBezTo>
                    <a:pt x="392016" y="33621"/>
                    <a:pt x="379448" y="21053"/>
                    <a:pt x="363944" y="21053"/>
                  </a:cubicBezTo>
                  <a:close/>
                  <a:moveTo>
                    <a:pt x="140356" y="14036"/>
                  </a:moveTo>
                  <a:lnTo>
                    <a:pt x="252642" y="14036"/>
                  </a:lnTo>
                  <a:lnTo>
                    <a:pt x="252642" y="26948"/>
                  </a:lnTo>
                  <a:cubicBezTo>
                    <a:pt x="252642" y="26948"/>
                    <a:pt x="252642" y="28071"/>
                    <a:pt x="252642" y="28071"/>
                  </a:cubicBezTo>
                  <a:cubicBezTo>
                    <a:pt x="252642" y="28071"/>
                    <a:pt x="252642" y="28071"/>
                    <a:pt x="252642" y="29194"/>
                  </a:cubicBezTo>
                  <a:lnTo>
                    <a:pt x="252642" y="42107"/>
                  </a:lnTo>
                  <a:lnTo>
                    <a:pt x="140356" y="42107"/>
                  </a:lnTo>
                  <a:close/>
                  <a:moveTo>
                    <a:pt x="378962" y="428087"/>
                  </a:moveTo>
                  <a:cubicBezTo>
                    <a:pt x="378962" y="435839"/>
                    <a:pt x="372679" y="442123"/>
                    <a:pt x="364927" y="442123"/>
                  </a:cubicBezTo>
                  <a:lnTo>
                    <a:pt x="28071" y="442123"/>
                  </a:lnTo>
                  <a:cubicBezTo>
                    <a:pt x="20320" y="442123"/>
                    <a:pt x="14036" y="435839"/>
                    <a:pt x="14036" y="428087"/>
                  </a:cubicBezTo>
                  <a:lnTo>
                    <a:pt x="14036" y="49125"/>
                  </a:lnTo>
                  <a:cubicBezTo>
                    <a:pt x="14036" y="41373"/>
                    <a:pt x="20320" y="35089"/>
                    <a:pt x="28071" y="35089"/>
                  </a:cubicBezTo>
                  <a:lnTo>
                    <a:pt x="126321" y="35089"/>
                  </a:lnTo>
                  <a:lnTo>
                    <a:pt x="126321" y="49125"/>
                  </a:lnTo>
                  <a:cubicBezTo>
                    <a:pt x="126321" y="53001"/>
                    <a:pt x="129463" y="56143"/>
                    <a:pt x="133339" y="56143"/>
                  </a:cubicBezTo>
                  <a:lnTo>
                    <a:pt x="259659" y="56143"/>
                  </a:lnTo>
                  <a:cubicBezTo>
                    <a:pt x="263535" y="56143"/>
                    <a:pt x="266677" y="53001"/>
                    <a:pt x="266677" y="49125"/>
                  </a:cubicBezTo>
                  <a:lnTo>
                    <a:pt x="266677" y="35089"/>
                  </a:lnTo>
                  <a:lnTo>
                    <a:pt x="364927" y="35089"/>
                  </a:lnTo>
                  <a:cubicBezTo>
                    <a:pt x="372679" y="35089"/>
                    <a:pt x="378962" y="41373"/>
                    <a:pt x="378962" y="49125"/>
                  </a:cubicBezTo>
                  <a:close/>
                </a:path>
              </a:pathLst>
            </a:custGeom>
            <a:grpFill/>
            <a:ln w="139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9" name="TextBox 19">
            <a:extLst>
              <a:ext uri="{FF2B5EF4-FFF2-40B4-BE49-F238E27FC236}">
                <a16:creationId xmlns:a16="http://schemas.microsoft.com/office/drawing/2014/main" id="{7CDA58F4-C9A9-75D4-BECD-C192AEDB22ED}"/>
              </a:ext>
            </a:extLst>
          </p:cNvPr>
          <p:cNvSpPr txBox="1"/>
          <p:nvPr/>
        </p:nvSpPr>
        <p:spPr>
          <a:xfrm>
            <a:off x="4660447" y="4168781"/>
            <a:ext cx="33843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/>
              <a:t>Begin juli 2026 voorgenomen publicatiedatum inschrijvingsleidraad</a:t>
            </a:r>
          </a:p>
          <a:p>
            <a:endParaRPr lang="nl-NL" sz="1600" dirty="0"/>
          </a:p>
          <a:p>
            <a:r>
              <a:rPr lang="nl-NL" sz="1600" dirty="0"/>
              <a:t>Vragen eerste vragenronde via </a:t>
            </a:r>
            <a:r>
              <a:rPr lang="nl-NL" sz="1600" b="1" dirty="0" err="1"/>
              <a:t>TenderNed</a:t>
            </a:r>
            <a:r>
              <a:rPr lang="nl-NL" sz="1600" dirty="0"/>
              <a:t> uiterlijk </a:t>
            </a:r>
            <a:r>
              <a:rPr lang="nl-NL" sz="1600" u="sng" dirty="0"/>
              <a:t>14 augustus 2026 </a:t>
            </a:r>
            <a:r>
              <a:rPr lang="nl-NL" sz="1600" dirty="0"/>
              <a:t>voor 10:00 uur, gevolgd door een tweede vragenronde (indienen vragen medio september)</a:t>
            </a:r>
            <a:endParaRPr lang="en-US" sz="1600" dirty="0"/>
          </a:p>
        </p:txBody>
      </p:sp>
      <p:sp>
        <p:nvSpPr>
          <p:cNvPr id="30" name="TextBox 11">
            <a:extLst>
              <a:ext uri="{FF2B5EF4-FFF2-40B4-BE49-F238E27FC236}">
                <a16:creationId xmlns:a16="http://schemas.microsoft.com/office/drawing/2014/main" id="{B14AD006-5BCB-C979-C218-1B286D9B5103}"/>
              </a:ext>
            </a:extLst>
          </p:cNvPr>
          <p:cNvSpPr txBox="1"/>
          <p:nvPr/>
        </p:nvSpPr>
        <p:spPr>
          <a:xfrm>
            <a:off x="1719977" y="4168781"/>
            <a:ext cx="2184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/>
              <a:t>Communicatie verloopt via </a:t>
            </a:r>
            <a:r>
              <a:rPr lang="nl-NL" sz="1600" b="1" dirty="0" err="1"/>
              <a:t>TenderNed</a:t>
            </a:r>
            <a:endParaRPr lang="en-US" sz="1600" b="1" dirty="0"/>
          </a:p>
        </p:txBody>
      </p:sp>
      <p:sp>
        <p:nvSpPr>
          <p:cNvPr id="31" name="TextBox 21">
            <a:extLst>
              <a:ext uri="{FF2B5EF4-FFF2-40B4-BE49-F238E27FC236}">
                <a16:creationId xmlns:a16="http://schemas.microsoft.com/office/drawing/2014/main" id="{1BAFC746-EE3C-150E-27D2-3BA5970A9510}"/>
              </a:ext>
            </a:extLst>
          </p:cNvPr>
          <p:cNvSpPr txBox="1"/>
          <p:nvPr/>
        </p:nvSpPr>
        <p:spPr>
          <a:xfrm>
            <a:off x="8507206" y="4168781"/>
            <a:ext cx="2949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/>
              <a:t>Indienen inschrijving via </a:t>
            </a:r>
            <a:r>
              <a:rPr lang="nl-NL" sz="1600" b="1" dirty="0" err="1"/>
              <a:t>TenderNed</a:t>
            </a:r>
            <a:r>
              <a:rPr lang="nl-NL" sz="1600" b="1" dirty="0"/>
              <a:t> </a:t>
            </a:r>
            <a:r>
              <a:rPr lang="nl-NL" sz="1600" u="sng" dirty="0"/>
              <a:t>oktober 2026</a:t>
            </a:r>
          </a:p>
        </p:txBody>
      </p:sp>
    </p:spTree>
    <p:extLst>
      <p:ext uri="{BB962C8B-B14F-4D97-AF65-F5344CB8AC3E}">
        <p14:creationId xmlns:p14="http://schemas.microsoft.com/office/powerpoint/2010/main" val="138044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B0458D-64F3-172E-4C7C-3B48AF891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80BBD9"/>
                </a:solidFill>
              </a:rPr>
              <a:t>11. Afronding</a:t>
            </a:r>
            <a:endParaRPr lang="nl-NL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156638F-49B4-49E8-A4B3-97B8F701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nl-NL" sz="2000" b="1" dirty="0"/>
              <a:t>Vervolg:</a:t>
            </a:r>
          </a:p>
          <a:p>
            <a:r>
              <a:rPr lang="nl-NL" sz="2000" dirty="0"/>
              <a:t>Nadere productbeschrijvingen en tarieven staan op </a:t>
            </a:r>
            <a:r>
              <a:rPr lang="nl-NL" sz="2000" dirty="0" err="1"/>
              <a:t>TenderNed</a:t>
            </a:r>
            <a:endParaRPr lang="nl-NL" sz="2000" dirty="0"/>
          </a:p>
          <a:p>
            <a:r>
              <a:rPr lang="nl-NL" sz="2000" dirty="0"/>
              <a:t>Publicatie aanbesteding volgt begin juli (inclusief verslag marktconsultatie) via </a:t>
            </a:r>
            <a:r>
              <a:rPr lang="nl-NL" sz="2000" dirty="0" err="1"/>
              <a:t>TenderNed</a:t>
            </a:r>
            <a:endParaRPr lang="nl-NL" sz="2000" dirty="0"/>
          </a:p>
          <a:p>
            <a:pPr marL="0" indent="0">
              <a:buNone/>
            </a:pPr>
            <a:endParaRPr lang="nl-NL" sz="1600" dirty="0"/>
          </a:p>
          <a:p>
            <a:pPr marL="0" indent="0">
              <a:buNone/>
            </a:pPr>
            <a:r>
              <a:rPr lang="nl-NL" sz="2000" b="1" dirty="0"/>
              <a:t>Dank voor jullie komst en aanwezigheid vandaag!</a:t>
            </a:r>
            <a:endParaRPr lang="nl-NL" sz="1600" b="1" dirty="0"/>
          </a:p>
          <a:p>
            <a:endParaRPr lang="nl-NL" sz="1600" dirty="0"/>
          </a:p>
          <a:p>
            <a:pPr marL="0" indent="0">
              <a:buNone/>
            </a:pPr>
            <a:endParaRPr lang="nl-NL" sz="1600" dirty="0"/>
          </a:p>
          <a:p>
            <a:endParaRPr lang="nl-NL" sz="2000" dirty="0"/>
          </a:p>
          <a:p>
            <a:endParaRPr lang="nl-NL" sz="2000" dirty="0"/>
          </a:p>
          <a:p>
            <a:pPr marL="514350" indent="-514350">
              <a:buFont typeface="+mj-lt"/>
              <a:buAutoNum type="arabicPeriod"/>
            </a:pPr>
            <a:endParaRPr lang="nl-NL" dirty="0"/>
          </a:p>
          <a:p>
            <a:pPr marL="514350" indent="-514350">
              <a:buFont typeface="+mj-lt"/>
              <a:buAutoNum type="arabicPeriod"/>
            </a:pPr>
            <a:endParaRPr lang="nl-NL" dirty="0"/>
          </a:p>
          <a:p>
            <a:pPr marL="514350" indent="-514350">
              <a:buFont typeface="+mj-lt"/>
              <a:buAutoNum type="arabicPeriod"/>
            </a:pP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B6E1115-E151-C1EB-1C2D-669790DA4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96DD9F0-EE77-DEE3-EF62-5338DE3F9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18</a:t>
            </a:fld>
            <a:endParaRPr lang="nl-NL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9C3EFB43-624A-BA75-9D22-A08E635C29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</p:spTree>
    <p:extLst>
      <p:ext uri="{BB962C8B-B14F-4D97-AF65-F5344CB8AC3E}">
        <p14:creationId xmlns:p14="http://schemas.microsoft.com/office/powerpoint/2010/main" val="19400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B0458D-64F3-172E-4C7C-3B48AF891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>
                <a:solidFill>
                  <a:srgbClr val="80BBD9"/>
                </a:solidFill>
              </a:rPr>
              <a:t>Welkom </a:t>
            </a:r>
          </a:p>
        </p:txBody>
      </p:sp>
      <p:pic>
        <p:nvPicPr>
          <p:cNvPr id="7" name="Graphic 6" descr="Handdruk met effen opvulling">
            <a:extLst>
              <a:ext uri="{FF2B5EF4-FFF2-40B4-BE49-F238E27FC236}">
                <a16:creationId xmlns:a16="http://schemas.microsoft.com/office/drawing/2014/main" id="{F4D4875E-B0DB-8EE0-C156-D6B6C2413B7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75213" y="2127860"/>
            <a:ext cx="2223852" cy="2223852"/>
          </a:xfrm>
          <a:prstGeom prst="rect">
            <a:avLst/>
          </a:prstGeom>
        </p:spPr>
      </p:pic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4429E912-B9BE-5481-658B-92D8190AA0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213" y="4054132"/>
            <a:ext cx="2223852" cy="595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2000"/>
              <a:t>Voorstelronde</a:t>
            </a:r>
          </a:p>
          <a:p>
            <a:pPr marL="514350" indent="-514350">
              <a:buFont typeface="+mj-lt"/>
              <a:buAutoNum type="arabicPeriod"/>
            </a:pPr>
            <a:endParaRPr lang="nl-NL"/>
          </a:p>
          <a:p>
            <a:pPr marL="514350" indent="-514350">
              <a:buFont typeface="+mj-lt"/>
              <a:buAutoNum type="arabicPeriod"/>
            </a:pPr>
            <a:endParaRPr lang="nl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8EC38214-CE27-46FB-4364-4E58D3449BB0}"/>
              </a:ext>
            </a:extLst>
          </p:cNvPr>
          <p:cNvSpPr txBox="1">
            <a:spLocks/>
          </p:cNvSpPr>
          <p:nvPr/>
        </p:nvSpPr>
        <p:spPr>
          <a:xfrm>
            <a:off x="7148154" y="4054132"/>
            <a:ext cx="2223852" cy="5951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sz="2000"/>
              <a:t>Proces marktconsultatie</a:t>
            </a:r>
          </a:p>
          <a:p>
            <a:pPr marL="514350" indent="-514350">
              <a:buFont typeface="+mj-lt"/>
              <a:buAutoNum type="arabicPeriod"/>
            </a:pPr>
            <a:endParaRPr lang="nl-NL"/>
          </a:p>
          <a:p>
            <a:pPr marL="514350" indent="-514350">
              <a:buFont typeface="+mj-lt"/>
              <a:buAutoNum type="arabicPeriod"/>
            </a:pPr>
            <a:endParaRPr lang="nl-NL"/>
          </a:p>
        </p:txBody>
      </p:sp>
      <p:pic>
        <p:nvPicPr>
          <p:cNvPr id="13" name="Graphic 12" descr="Help met effen opvulling">
            <a:extLst>
              <a:ext uri="{FF2B5EF4-FFF2-40B4-BE49-F238E27FC236}">
                <a16:creationId xmlns:a16="http://schemas.microsoft.com/office/drawing/2014/main" id="{332650BE-C02D-DF38-C4BD-2D56BECDEC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39099" y="2464525"/>
            <a:ext cx="1550522" cy="1550522"/>
          </a:xfrm>
          <a:prstGeom prst="rect">
            <a:avLst/>
          </a:prstGeom>
        </p:spPr>
      </p:pic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7BF80AF0-1571-F77C-73AA-B284C9D64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C998903-B5BB-D2A1-84AC-EE259ED88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37FE60-1E5A-ABC7-8066-AC32F4D2BD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</p:spTree>
    <p:extLst>
      <p:ext uri="{BB962C8B-B14F-4D97-AF65-F5344CB8AC3E}">
        <p14:creationId xmlns:p14="http://schemas.microsoft.com/office/powerpoint/2010/main" val="483541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30436F5-8B38-4CAD-35A8-11C1F43370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nl-NL" sz="2000" dirty="0">
                <a:effectLst/>
                <a:ea typeface="Calibri" panose="020F0502020204030204" pitchFamily="34" charset="0"/>
                <a:cs typeface="Times New Roman"/>
              </a:rPr>
              <a:t>Deelname marktconsultatie is geheel vrijwillig en vrijblijvend</a:t>
            </a:r>
          </a:p>
          <a:p>
            <a:pPr>
              <a:lnSpc>
                <a:spcPct val="110000"/>
              </a:lnSpc>
            </a:pPr>
            <a:r>
              <a:rPr lang="nl-NL" sz="2000" dirty="0">
                <a:effectLst/>
                <a:ea typeface="Calibri" panose="020F0502020204030204" pitchFamily="34" charset="0"/>
                <a:cs typeface="Times New Roman"/>
              </a:rPr>
              <a:t>Deze marktconsultatie maakt geen deel uit van een eventuele aanbestedingsprocedure</a:t>
            </a:r>
          </a:p>
          <a:p>
            <a:pPr>
              <a:lnSpc>
                <a:spcPct val="110000"/>
              </a:lnSpc>
            </a:pPr>
            <a:r>
              <a:rPr lang="nl-NL" sz="2000" dirty="0">
                <a:effectLst/>
                <a:ea typeface="Calibri" panose="020F0502020204030204" pitchFamily="34" charset="0"/>
                <a:cs typeface="Times New Roman"/>
              </a:rPr>
              <a:t>Er ontstaan geen voorkeursposities of uitsluitingsgronden door deelname aan de marktconsultatie</a:t>
            </a:r>
          </a:p>
          <a:p>
            <a:pPr>
              <a:lnSpc>
                <a:spcPct val="110000"/>
              </a:lnSpc>
            </a:pPr>
            <a:r>
              <a:rPr lang="nl-NL" sz="2000" dirty="0">
                <a:effectLst/>
                <a:ea typeface="Calibri" panose="020F0502020204030204" pitchFamily="34" charset="0"/>
                <a:cs typeface="Times New Roman"/>
              </a:rPr>
              <a:t>Er kunnen geen rechten worden ontleend aan enige informatie verstrekt in het kader van deze marktconsultatie</a:t>
            </a:r>
          </a:p>
          <a:p>
            <a:pPr>
              <a:lnSpc>
                <a:spcPct val="110000"/>
              </a:lnSpc>
            </a:pPr>
            <a:r>
              <a:rPr lang="nl-NL" sz="2000" dirty="0">
                <a:ea typeface="Calibri" panose="020F0502020204030204" pitchFamily="34" charset="0"/>
                <a:cs typeface="Times New Roman"/>
              </a:rPr>
              <a:t>Informatie </a:t>
            </a:r>
            <a:r>
              <a:rPr lang="nl-NL" sz="2000" dirty="0">
                <a:effectLst/>
                <a:ea typeface="Calibri" panose="020F0502020204030204" pitchFamily="34" charset="0"/>
                <a:cs typeface="Times New Roman"/>
              </a:rPr>
              <a:t>uit deze marktconsultatie kan afwijken van informatie die later in het kader van een eventuele voorgenomen aanbesteding wordt verstrekt</a:t>
            </a:r>
          </a:p>
          <a:p>
            <a:pPr>
              <a:lnSpc>
                <a:spcPct val="110000"/>
              </a:lnSpc>
            </a:pPr>
            <a:endParaRPr lang="nl-NL" sz="2000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4B0458D-64F3-172E-4C7C-3B48AF891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80BBD9"/>
                </a:solidFill>
              </a:rPr>
              <a:t>Marktconsultatie</a:t>
            </a:r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7BF80AF0-1571-F77C-73AA-B284C9D64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DBF4AC6-01DA-7BE5-9AC8-2B1BFEF76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0E16135C-9072-F226-9F45-294A8A4206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</p:spTree>
    <p:extLst>
      <p:ext uri="{BB962C8B-B14F-4D97-AF65-F5344CB8AC3E}">
        <p14:creationId xmlns:p14="http://schemas.microsoft.com/office/powerpoint/2010/main" val="112957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3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46D26B-010D-994B-55D8-E22A35594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4DA6174-AE89-A07D-3C45-333A8F2CC5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nl-NL" sz="2000" dirty="0">
                <a:ea typeface="Calibri" panose="020F0502020204030204" pitchFamily="34" charset="0"/>
                <a:cs typeface="Times New Roman"/>
              </a:rPr>
              <a:t>De informatie die door middel van deze marktconsultatie aan gemeente Nijmegen wordt verstrekt, wordt vertrouwelijk behandeld en anoniem verwerkt</a:t>
            </a:r>
            <a:endParaRPr lang="nl-NL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nl-NL" sz="2000" dirty="0">
                <a:ea typeface="Calibri" panose="020F0502020204030204" pitchFamily="34" charset="0"/>
                <a:cs typeface="Times New Roman"/>
              </a:rPr>
              <a:t>De marktconsultatie wordt niet opgenomen en is daardoor niet achteraf beschikbaar. De gebruikte presentatie wordt samen met een beknopt schriftelijk verslag van de marktconsultatie gepubliceerd op </a:t>
            </a:r>
            <a:r>
              <a:rPr lang="nl-NL" sz="2000" dirty="0" err="1">
                <a:ea typeface="Calibri" panose="020F0502020204030204" pitchFamily="34" charset="0"/>
                <a:cs typeface="Times New Roman"/>
              </a:rPr>
              <a:t>TenderNed</a:t>
            </a:r>
            <a:r>
              <a:rPr lang="nl-NL" sz="2000" dirty="0">
                <a:ea typeface="Calibri" panose="020F0502020204030204" pitchFamily="34" charset="0"/>
                <a:cs typeface="Times New Roman"/>
              </a:rPr>
              <a:t> ter informatie</a:t>
            </a:r>
          </a:p>
          <a:p>
            <a:pPr>
              <a:lnSpc>
                <a:spcPct val="110000"/>
              </a:lnSpc>
            </a:pPr>
            <a:r>
              <a:rPr lang="nl-NL" sz="2000" dirty="0">
                <a:ea typeface="Calibri" panose="020F0502020204030204" pitchFamily="34" charset="0"/>
                <a:cs typeface="Times New Roman"/>
              </a:rPr>
              <a:t>Eventuele feedback kan via </a:t>
            </a:r>
            <a:r>
              <a:rPr lang="nl-NL" sz="2000" dirty="0" err="1">
                <a:ea typeface="Calibri" panose="020F0502020204030204" pitchFamily="34" charset="0"/>
                <a:cs typeface="Times New Roman"/>
              </a:rPr>
              <a:t>TenderNed</a:t>
            </a:r>
            <a:endParaRPr lang="nl-NL" sz="2000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1CA70AE-349E-72F3-1793-FB824FAD3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80BBD9"/>
                </a:solidFill>
              </a:rPr>
              <a:t>Marktconsultatie</a:t>
            </a:r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D33DB873-920C-4F1E-50F5-9B00549F7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38A9DD0-A581-B634-88F0-76D4EADCD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275081AE-02F4-F8F0-7BD6-1CE0666F01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</p:spTree>
    <p:extLst>
      <p:ext uri="{BB962C8B-B14F-4D97-AF65-F5344CB8AC3E}">
        <p14:creationId xmlns:p14="http://schemas.microsoft.com/office/powerpoint/2010/main" val="278958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3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B0458D-64F3-172E-4C7C-3B48AF891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>
                <a:solidFill>
                  <a:srgbClr val="80BBD9"/>
                </a:solidFill>
              </a:rPr>
              <a:t>Agenda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156638F-49B4-49E8-A4B3-97B8F701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 marL="514350" indent="-514350">
              <a:buFont typeface="Calibri Light" panose="020F0302020204030204"/>
              <a:buAutoNum type="arabicPeriod"/>
            </a:pPr>
            <a:r>
              <a:rPr lang="nl-NL" sz="2000" dirty="0">
                <a:latin typeface="Calibri"/>
                <a:ea typeface="Calibri" panose="020F0502020204030204" pitchFamily="34" charset="0"/>
                <a:cs typeface="Calibri"/>
              </a:rPr>
              <a:t>Aanleiding en uitgangspunten</a:t>
            </a:r>
          </a:p>
          <a:p>
            <a:pPr marL="514350" indent="-514350">
              <a:buFont typeface="Calibri Light" panose="020F0302020204030204"/>
              <a:buAutoNum type="arabicPeriod"/>
            </a:pPr>
            <a:r>
              <a:rPr lang="nl-NL" sz="2000" dirty="0">
                <a:latin typeface="Calibri"/>
                <a:ea typeface="Calibri" panose="020F0502020204030204" pitchFamily="34" charset="0"/>
                <a:cs typeface="Calibri"/>
              </a:rPr>
              <a:t>Ontwikkelingen BW</a:t>
            </a:r>
          </a:p>
          <a:p>
            <a:pPr marL="514350" indent="-514350">
              <a:buFont typeface="Calibri Light" panose="020F0302020204030204"/>
              <a:buAutoNum type="arabicPeriod"/>
            </a:pPr>
            <a:r>
              <a:rPr lang="nl-NL" sz="2000" dirty="0">
                <a:effectLst/>
                <a:latin typeface="Calibri"/>
                <a:ea typeface="Calibri" panose="020F0502020204030204" pitchFamily="34" charset="0"/>
                <a:cs typeface="Calibri"/>
              </a:rPr>
              <a:t>Scope van de opdracht</a:t>
            </a:r>
            <a:endParaRPr lang="en-US" dirty="0">
              <a:cs typeface="Calibri"/>
            </a:endParaRPr>
          </a:p>
          <a:p>
            <a:pPr marL="514350" indent="-514350">
              <a:buAutoNum type="arabicPeriod"/>
            </a:pPr>
            <a:r>
              <a:rPr lang="nl-NL" sz="20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Productbeschrijvingen</a:t>
            </a:r>
          </a:p>
          <a:p>
            <a:pPr marL="514350" indent="-514350">
              <a:buAutoNum type="arabicPeriod"/>
            </a:pPr>
            <a:r>
              <a:rPr lang="nl-NL" sz="20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Uitsluitingsgronden (en bewijsmiddelen)</a:t>
            </a:r>
          </a:p>
          <a:p>
            <a:pPr marL="514350" indent="-514350">
              <a:buAutoNum type="arabicPeriod"/>
            </a:pPr>
            <a:r>
              <a:rPr lang="nl-NL" sz="20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Geschiktheidseisen</a:t>
            </a:r>
          </a:p>
          <a:p>
            <a:pPr marL="514350" indent="-514350">
              <a:buAutoNum type="arabicPeriod"/>
            </a:pPr>
            <a:r>
              <a:rPr lang="nl-NL" sz="2000" dirty="0">
                <a:latin typeface="Calibri"/>
                <a:ea typeface="Calibri" panose="020F0502020204030204" pitchFamily="34" charset="0"/>
                <a:cs typeface="Times New Roman"/>
              </a:rPr>
              <a:t>Gunningscriteria</a:t>
            </a:r>
          </a:p>
          <a:p>
            <a:pPr marL="514350" indent="-514350">
              <a:buAutoNum type="arabicPeriod"/>
            </a:pPr>
            <a:r>
              <a:rPr lang="nl-NL" sz="2000" dirty="0" err="1">
                <a:latin typeface="Calibri"/>
                <a:ea typeface="Calibri" panose="020F0502020204030204" pitchFamily="34" charset="0"/>
                <a:cs typeface="Times New Roman"/>
              </a:rPr>
              <a:t>Bibob</a:t>
            </a:r>
            <a:endParaRPr lang="nl-NL" sz="2000" dirty="0"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514350" indent="-514350">
              <a:buAutoNum type="arabicPeriod"/>
            </a:pPr>
            <a:r>
              <a:rPr lang="nl-NL" sz="2000" dirty="0">
                <a:latin typeface="Calibri"/>
                <a:ea typeface="Calibri" panose="020F0502020204030204" pitchFamily="34" charset="0"/>
                <a:cs typeface="Times New Roman"/>
              </a:rPr>
              <a:t>Tarieven</a:t>
            </a:r>
          </a:p>
          <a:p>
            <a:pPr marL="514350" indent="-514350">
              <a:buAutoNum type="arabicPeriod"/>
            </a:pPr>
            <a:r>
              <a:rPr lang="nl-NL" sz="2000" dirty="0">
                <a:latin typeface="Calibri"/>
                <a:ea typeface="Calibri" panose="020F0502020204030204" pitchFamily="34" charset="0"/>
                <a:cs typeface="Times New Roman"/>
              </a:rPr>
              <a:t>Communicatie en planning</a:t>
            </a:r>
            <a:endParaRPr lang="nl-NL" sz="2000" dirty="0">
              <a:effectLst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nl-NL" sz="2000" dirty="0"/>
              <a:t>Afronding</a:t>
            </a:r>
            <a:endParaRPr lang="nl-NL" sz="2000" dirty="0">
              <a:cs typeface="Calibri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B6E1115-E151-C1EB-1C2D-669790DA4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96DD9F0-EE77-DEE3-EF62-5338DE3F9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5</a:t>
            </a:fld>
            <a:endParaRPr lang="nl-NL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5DB59A6D-9126-2C21-74B9-0FD1ECB043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</p:spTree>
    <p:extLst>
      <p:ext uri="{BB962C8B-B14F-4D97-AF65-F5344CB8AC3E}">
        <p14:creationId xmlns:p14="http://schemas.microsoft.com/office/powerpoint/2010/main" val="468918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3224C-D3BA-E90D-9827-13DBD8EEAE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005D80D-EDD6-75D1-C803-9C9B55AC5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nl-NL" sz="2000" dirty="0">
                <a:ea typeface="Calibri" panose="020F0502020204030204" pitchFamily="34" charset="0"/>
                <a:cs typeface="Times New Roman"/>
              </a:rPr>
              <a:t>Aanvullende capaciteit gewenst regio Rivierenland</a:t>
            </a:r>
          </a:p>
          <a:p>
            <a:pPr>
              <a:lnSpc>
                <a:spcPct val="110000"/>
              </a:lnSpc>
            </a:pPr>
            <a:r>
              <a:rPr lang="nl-NL" sz="2000" dirty="0">
                <a:effectLst/>
                <a:ea typeface="Calibri" panose="020F0502020204030204" pitchFamily="34" charset="0"/>
                <a:cs typeface="Times New Roman"/>
              </a:rPr>
              <a:t>Reeds gecontracteerde aanbieders (per 2025) hoeven niet in te schrijven</a:t>
            </a:r>
          </a:p>
          <a:p>
            <a:pPr>
              <a:lnSpc>
                <a:spcPct val="110000"/>
              </a:lnSpc>
            </a:pPr>
            <a:r>
              <a:rPr lang="nl-NL" sz="2000" dirty="0">
                <a:ea typeface="Calibri" panose="020F0502020204030204" pitchFamily="34" charset="0"/>
                <a:cs typeface="Times New Roman"/>
              </a:rPr>
              <a:t>Eisen aan de uitvoering zijn gelijk</a:t>
            </a:r>
          </a:p>
          <a:p>
            <a:pPr>
              <a:lnSpc>
                <a:spcPct val="110000"/>
              </a:lnSpc>
            </a:pPr>
            <a:r>
              <a:rPr lang="nl-NL" sz="2000" dirty="0">
                <a:effectLst/>
                <a:ea typeface="Calibri" panose="020F0502020204030204" pitchFamily="34" charset="0"/>
                <a:cs typeface="Times New Roman"/>
              </a:rPr>
              <a:t>Tarieven zijn voor alle aanbieders gelijk (jaarlijks geïndexeerd en op basis van kostprijsonderzoek 2024)</a:t>
            </a:r>
          </a:p>
          <a:p>
            <a:pPr>
              <a:lnSpc>
                <a:spcPct val="110000"/>
              </a:lnSpc>
            </a:pPr>
            <a:r>
              <a:rPr lang="nl-NL" sz="2000" dirty="0">
                <a:ea typeface="Calibri" panose="020F0502020204030204" pitchFamily="34" charset="0"/>
                <a:cs typeface="Times New Roman"/>
              </a:rPr>
              <a:t>De nieuw te contracteren aanbieders sluiten aan op de lopende overeenkomst</a:t>
            </a:r>
          </a:p>
          <a:p>
            <a:pPr>
              <a:lnSpc>
                <a:spcPct val="110000"/>
              </a:lnSpc>
            </a:pPr>
            <a:r>
              <a:rPr lang="nl-NL" sz="2000" dirty="0">
                <a:effectLst/>
                <a:ea typeface="Calibri" panose="020F0502020204030204" pitchFamily="34" charset="0"/>
                <a:cs typeface="Times New Roman"/>
              </a:rPr>
              <a:t>De looptijd van de overeenkomst loopt gelijk met de overeenkomst van de in 20</a:t>
            </a:r>
            <a:r>
              <a:rPr lang="nl-NL" sz="2000" dirty="0">
                <a:ea typeface="Calibri" panose="020F0502020204030204" pitchFamily="34" charset="0"/>
                <a:cs typeface="Times New Roman"/>
              </a:rPr>
              <a:t>25</a:t>
            </a:r>
            <a:r>
              <a:rPr lang="nl-NL" sz="2000" dirty="0">
                <a:effectLst/>
                <a:ea typeface="Calibri" panose="020F0502020204030204" pitchFamily="34" charset="0"/>
                <a:cs typeface="Times New Roman"/>
              </a:rPr>
              <a:t> gecontracteerde aanbieders</a:t>
            </a:r>
            <a:endParaRPr lang="nl-NL" sz="2000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10000"/>
              </a:lnSpc>
            </a:pPr>
            <a:r>
              <a:rPr lang="nl-NL" sz="1600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Raamovereenkomst van 1 april 2027 tot 30 juni 2030</a:t>
            </a:r>
          </a:p>
          <a:p>
            <a:pPr lvl="1">
              <a:lnSpc>
                <a:spcPct val="110000"/>
              </a:lnSpc>
            </a:pPr>
            <a:r>
              <a:rPr lang="nl-NL" sz="1600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Twee verlengingsopties met respectievelijk een periode van 30 en 24 kalendermaanden</a:t>
            </a:r>
          </a:p>
          <a:p>
            <a:pPr lvl="1">
              <a:lnSpc>
                <a:spcPct val="110000"/>
              </a:lnSpc>
            </a:pPr>
            <a:endParaRPr lang="nl-NL" sz="1600" dirty="0">
              <a:ea typeface="Calibri" panose="020F0502020204030204" pitchFamily="34" charset="0"/>
              <a:cs typeface="Times New Roman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BAEC4EA-1DFC-B6AF-B167-8B9D6C7C5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80BBD9"/>
                </a:solidFill>
              </a:rPr>
              <a:t>1. Aanleiding en uitgangspunten</a:t>
            </a:r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FA81F17B-AEA9-4BB7-1F73-A736CD5F7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F3DF451-FAB1-E4A1-CEB2-D61F8038B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E37C2225-2BEA-8020-E759-F2DBC03C0E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</p:spTree>
    <p:extLst>
      <p:ext uri="{BB962C8B-B14F-4D97-AF65-F5344CB8AC3E}">
        <p14:creationId xmlns:p14="http://schemas.microsoft.com/office/powerpoint/2010/main" val="420261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3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B0458D-64F3-172E-4C7C-3B48AF891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80BBD9"/>
                </a:solidFill>
              </a:rPr>
              <a:t>2. Ontwikkelingen BW</a:t>
            </a:r>
            <a:endParaRPr lang="nl-NL" b="1" dirty="0">
              <a:solidFill>
                <a:srgbClr val="80BBD9"/>
              </a:solidFill>
              <a:highlight>
                <a:srgbClr val="FFFF00"/>
              </a:highlight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156638F-49B4-49E8-A4B3-97B8F701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nl-NL" sz="2000" b="1" dirty="0"/>
              <a:t>Onze uitdagingen:</a:t>
            </a:r>
            <a:endParaRPr lang="nl-NL" sz="2000" b="1" dirty="0">
              <a:cs typeface="Calibri"/>
            </a:endParaRPr>
          </a:p>
          <a:p>
            <a:pPr marL="342900" indent="-342900">
              <a:buAutoNum type="arabicPeriod"/>
            </a:pPr>
            <a:r>
              <a:rPr lang="nl-NL" sz="2000" dirty="0"/>
              <a:t>Creëren van een dekkend zorglandschap </a:t>
            </a:r>
            <a:r>
              <a:rPr lang="nl-NL" sz="2000" i="1" dirty="0"/>
              <a:t>qua expertise</a:t>
            </a:r>
            <a:endParaRPr lang="nl-NL" sz="2000" i="1" dirty="0">
              <a:cs typeface="Calibri"/>
            </a:endParaRPr>
          </a:p>
          <a:p>
            <a:pPr lvl="1"/>
            <a:r>
              <a:rPr lang="nl-NL" sz="1600" i="1" dirty="0">
                <a:cs typeface="Calibri"/>
              </a:rPr>
              <a:t>Minder/geen maatwerkovereenkomsten meer </a:t>
            </a:r>
          </a:p>
          <a:p>
            <a:pPr lvl="1"/>
            <a:endParaRPr lang="nl-NL" sz="1600" i="1" dirty="0"/>
          </a:p>
          <a:p>
            <a:pPr marL="342900" indent="-342900">
              <a:buAutoNum type="arabicPeriod"/>
            </a:pPr>
            <a:r>
              <a:rPr lang="nl-NL" sz="2000" b="1" dirty="0"/>
              <a:t>Zorgen voor een </a:t>
            </a:r>
            <a:r>
              <a:rPr lang="nl-NL" sz="2000" b="1" i="1" dirty="0"/>
              <a:t>betere</a:t>
            </a:r>
            <a:r>
              <a:rPr lang="nl-NL" sz="2000" b="1" dirty="0"/>
              <a:t> regionale spreiding van voorzieningen</a:t>
            </a:r>
            <a:endParaRPr lang="nl-NL" sz="2000" b="1" i="1" dirty="0">
              <a:cs typeface="Calibri"/>
            </a:endParaRPr>
          </a:p>
          <a:p>
            <a:pPr lvl="1"/>
            <a:r>
              <a:rPr lang="nl-NL" sz="1600" b="1" i="1" dirty="0">
                <a:cs typeface="Calibri"/>
              </a:rPr>
              <a:t>In regio Rivierenland en regio Rijk van Nijmegen (voor deze aanbesteding dus regio Rivierenland)</a:t>
            </a:r>
          </a:p>
          <a:p>
            <a:pPr lvl="1"/>
            <a:endParaRPr lang="nl-NL" sz="1600" i="1" dirty="0"/>
          </a:p>
          <a:p>
            <a:pPr marL="342900" indent="-342900">
              <a:buAutoNum type="arabicPeriod"/>
            </a:pPr>
            <a:r>
              <a:rPr lang="nl-NL" sz="2000" dirty="0"/>
              <a:t>Toekomstbestendig zorglandschap </a:t>
            </a:r>
            <a:endParaRPr lang="nl-NL" sz="2000" i="1" dirty="0">
              <a:solidFill>
                <a:srgbClr val="4472C4"/>
              </a:solidFill>
              <a:cs typeface="Calibri" panose="020F0502020204030204"/>
            </a:endParaRPr>
          </a:p>
          <a:p>
            <a:pPr lvl="1"/>
            <a:r>
              <a:rPr lang="nl-NL" sz="1600" i="1" dirty="0" err="1"/>
              <a:t>ambulantisering</a:t>
            </a:r>
            <a:r>
              <a:rPr lang="nl-NL" sz="1600" i="1" dirty="0"/>
              <a:t> GGZ;</a:t>
            </a:r>
            <a:endParaRPr lang="nl-NL" sz="1600" i="1" dirty="0">
              <a:solidFill>
                <a:srgbClr val="4472C4"/>
              </a:solidFill>
              <a:cs typeface="Calibri"/>
            </a:endParaRPr>
          </a:p>
          <a:p>
            <a:pPr lvl="1"/>
            <a:r>
              <a:rPr lang="nl-NL" sz="1600" i="1" dirty="0"/>
              <a:t>meer lokaal organiseren voor de GGZ doelgroep; </a:t>
            </a:r>
            <a:endParaRPr lang="nl-NL" sz="1600" i="1" dirty="0">
              <a:solidFill>
                <a:srgbClr val="4472C4"/>
              </a:solidFill>
              <a:cs typeface="Calibri"/>
            </a:endParaRPr>
          </a:p>
          <a:p>
            <a:pPr lvl="1"/>
            <a:r>
              <a:rPr lang="nl-NL" sz="1600" i="1" dirty="0"/>
              <a:t>krapte woning- en arbeidsmarkt.</a:t>
            </a:r>
            <a:endParaRPr lang="nl-NL" sz="1600" i="1" dirty="0">
              <a:solidFill>
                <a:srgbClr val="4472C4"/>
              </a:solidFill>
              <a:cs typeface="Calibri"/>
            </a:endParaRPr>
          </a:p>
          <a:p>
            <a:pPr marL="342900" indent="-342900">
              <a:buAutoNum type="arabicPeriod"/>
            </a:pPr>
            <a:endParaRPr lang="nl-NL" sz="1600" i="1" dirty="0">
              <a:cs typeface="Calibri"/>
            </a:endParaRPr>
          </a:p>
          <a:p>
            <a:endParaRPr lang="nl-NL" sz="1600" i="1" dirty="0">
              <a:cs typeface="Calibri"/>
            </a:endParaRPr>
          </a:p>
          <a:p>
            <a:endParaRPr lang="nl-NL" sz="2000" dirty="0">
              <a:cs typeface="Calibri" panose="020F0502020204030204"/>
            </a:endParaRPr>
          </a:p>
          <a:p>
            <a:pPr marL="514350" indent="-514350">
              <a:buFont typeface="+mj-lt"/>
              <a:buAutoNum type="arabicPeriod"/>
            </a:pPr>
            <a:endParaRPr lang="nl-NL" dirty="0"/>
          </a:p>
          <a:p>
            <a:pPr marL="514350" indent="-514350">
              <a:buFont typeface="+mj-lt"/>
              <a:buAutoNum type="arabicPeriod"/>
            </a:pPr>
            <a:endParaRPr lang="nl-NL" dirty="0"/>
          </a:p>
          <a:p>
            <a:pPr marL="514350" indent="-514350">
              <a:buFont typeface="+mj-lt"/>
              <a:buAutoNum type="arabicPeriod"/>
            </a:pPr>
            <a:endParaRPr lang="nl-NL" dirty="0">
              <a:cs typeface="Calibri" panose="020F0502020204030204"/>
            </a:endParaRP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ACD7909-7ED6-C3A1-F691-C3B98BFE4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dirty="0"/>
              <a:t>21 mei 2026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B6E1115-E151-C1EB-1C2D-669790DA4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96DD9F0-EE77-DEE3-EF62-5338DE3F9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729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B0458D-64F3-172E-4C7C-3B48AF891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80BBD9"/>
                </a:solidFill>
              </a:rPr>
              <a:t>3. Scope van de opdracht</a:t>
            </a:r>
            <a:endParaRPr lang="nl-NL" b="1" dirty="0">
              <a:solidFill>
                <a:srgbClr val="80BBD9"/>
              </a:solidFill>
              <a:highlight>
                <a:srgbClr val="FFFF00"/>
              </a:highlight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156638F-49B4-49E8-A4B3-97B8F701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514350" indent="-514350">
              <a:buFont typeface="+mj-lt"/>
              <a:buAutoNum type="arabicPeriod"/>
            </a:pPr>
            <a:endParaRPr lang="nl-NL" dirty="0"/>
          </a:p>
          <a:p>
            <a:pPr marL="514350" indent="-514350">
              <a:buFont typeface="+mj-lt"/>
              <a:buAutoNum type="arabicPeriod"/>
            </a:pPr>
            <a:endParaRPr lang="nl-NL" dirty="0">
              <a:cs typeface="Calibri" panose="020F0502020204030204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B6E1115-E151-C1EB-1C2D-669790DA4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96DD9F0-EE77-DEE3-EF62-5338DE3F9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8</a:t>
            </a:fld>
            <a:endParaRPr lang="nl-NL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05309DE4-FCB6-9DA9-0902-89E863434F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A9DC85AA-C303-70DE-0BA1-AD5BC4EDE122}"/>
              </a:ext>
            </a:extLst>
          </p:cNvPr>
          <p:cNvSpPr txBox="1"/>
          <p:nvPr/>
        </p:nvSpPr>
        <p:spPr>
          <a:xfrm>
            <a:off x="838200" y="1467982"/>
            <a:ext cx="9379528" cy="255454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endParaRPr lang="nl-NL" sz="2000" dirty="0">
              <a:solidFill>
                <a:schemeClr val="bg2">
                  <a:lumMod val="10000"/>
                </a:schemeClr>
              </a:solidFill>
              <a:latin typeface="Calibri  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NL" sz="2000">
                <a:solidFill>
                  <a:schemeClr val="bg2">
                    <a:lumMod val="10000"/>
                  </a:schemeClr>
                </a:solidFill>
                <a:effectLst/>
                <a:latin typeface="Calibri  "/>
                <a:ea typeface="Times New Roman" panose="02020603050405020304" pitchFamily="18" charset="0"/>
              </a:rPr>
              <a:t>Het gaat om een vorm van intramuraal </a:t>
            </a:r>
            <a:r>
              <a:rPr lang="nl-NL" sz="2000">
                <a:solidFill>
                  <a:schemeClr val="bg2">
                    <a:lumMod val="10000"/>
                  </a:schemeClr>
                </a:solidFill>
                <a:latin typeface="Calibri  "/>
                <a:ea typeface="Times New Roman" panose="02020603050405020304" pitchFamily="18" charset="0"/>
              </a:rPr>
              <a:t>Beschermd</a:t>
            </a:r>
            <a:r>
              <a:rPr lang="nl-NL" sz="2000">
                <a:solidFill>
                  <a:schemeClr val="bg2">
                    <a:lumMod val="10000"/>
                  </a:schemeClr>
                </a:solidFill>
                <a:effectLst/>
                <a:latin typeface="Calibri  "/>
                <a:ea typeface="Times New Roman" panose="02020603050405020304" pitchFamily="18" charset="0"/>
              </a:rPr>
              <a:t> </a:t>
            </a:r>
            <a:r>
              <a:rPr lang="nl-NL" sz="2000">
                <a:solidFill>
                  <a:schemeClr val="bg2">
                    <a:lumMod val="10000"/>
                  </a:schemeClr>
                </a:solidFill>
                <a:latin typeface="Calibri  "/>
                <a:ea typeface="Times New Roman" panose="02020603050405020304" pitchFamily="18" charset="0"/>
              </a:rPr>
              <a:t>Wonen</a:t>
            </a:r>
            <a:r>
              <a:rPr lang="nl-NL" sz="2000">
                <a:solidFill>
                  <a:schemeClr val="bg2">
                    <a:lumMod val="10000"/>
                  </a:schemeClr>
                </a:solidFill>
                <a:effectLst/>
                <a:latin typeface="Calibri  "/>
                <a:ea typeface="Times New Roman" panose="02020603050405020304" pitchFamily="18" charset="0"/>
              </a:rPr>
              <a:t> en zorg;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2">
                    <a:lumMod val="10000"/>
                  </a:schemeClr>
                </a:solidFill>
                <a:latin typeface="Calibri  "/>
                <a:ea typeface="Times New Roman" panose="02020603050405020304" pitchFamily="18" charset="0"/>
              </a:rPr>
              <a:t>D</a:t>
            </a:r>
            <a:r>
              <a:rPr lang="nl-NL" sz="2000" dirty="0">
                <a:solidFill>
                  <a:schemeClr val="bg2">
                    <a:lumMod val="10000"/>
                  </a:schemeClr>
                </a:solidFill>
                <a:effectLst/>
                <a:latin typeface="Calibri  "/>
                <a:ea typeface="Times New Roman" panose="02020603050405020304" pitchFamily="18" charset="0"/>
              </a:rPr>
              <a:t>e inzet van 24/7 </a:t>
            </a:r>
            <a:r>
              <a:rPr lang="nl-NL" sz="2000">
                <a:effectLst/>
                <a:latin typeface="Calibri  "/>
                <a:ea typeface="Times New Roman" panose="02020603050405020304" pitchFamily="18" charset="0"/>
              </a:rPr>
              <a:t>onplanbare</a:t>
            </a:r>
            <a:r>
              <a:rPr lang="nl-NL" sz="2000" dirty="0">
                <a:effectLst/>
                <a:latin typeface="Calibri  "/>
                <a:ea typeface="Times New Roman" panose="02020603050405020304" pitchFamily="18" charset="0"/>
              </a:rPr>
              <a:t> </a:t>
            </a:r>
            <a:r>
              <a:rPr lang="nl-NL" sz="2000" dirty="0">
                <a:latin typeface="Calibri  "/>
                <a:ea typeface="Times New Roman" panose="02020603050405020304" pitchFamily="18" charset="0"/>
              </a:rPr>
              <a:t>zorg;</a:t>
            </a:r>
            <a:endParaRPr lang="nl-NL" sz="2000" dirty="0">
              <a:effectLst/>
              <a:latin typeface="Calibri  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NL" sz="2000">
                <a:latin typeface="Calibri  "/>
                <a:ea typeface="Times New Roman" panose="02020603050405020304" pitchFamily="18" charset="0"/>
              </a:rPr>
              <a:t>V</a:t>
            </a:r>
            <a:r>
              <a:rPr lang="nl-NL" sz="2000">
                <a:effectLst/>
                <a:latin typeface="Calibri  "/>
                <a:ea typeface="Times New Roman" panose="02020603050405020304" pitchFamily="18" charset="0"/>
              </a:rPr>
              <a:t>olwassen inwoners met psychische of psychosociale problemen</a:t>
            </a:r>
            <a:r>
              <a:rPr lang="nl-NL" sz="2000">
                <a:latin typeface="Calibri  "/>
                <a:ea typeface="Times New Roman" panose="02020603050405020304" pitchFamily="18" charset="0"/>
              </a:rPr>
              <a:t> (EPA)</a:t>
            </a:r>
            <a:r>
              <a:rPr lang="nl-NL" sz="2000" i="1">
                <a:latin typeface="Calibri  "/>
                <a:ea typeface="Times New Roman" panose="02020603050405020304" pitchFamily="18" charset="0"/>
              </a:rPr>
              <a:t>;</a:t>
            </a:r>
            <a:endParaRPr lang="nl-NL" sz="2000" i="1">
              <a:effectLst/>
              <a:latin typeface="Calibri  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NL" sz="2000" dirty="0">
                <a:ea typeface="Calibri"/>
                <a:cs typeface="Times New Roman"/>
              </a:rPr>
              <a:t>Aanvullend contracteren product Beschermd Wonen intramuraal </a:t>
            </a:r>
            <a:r>
              <a:rPr lang="nl-NL" sz="2000" u="sng" dirty="0">
                <a:ea typeface="Calibri"/>
                <a:cs typeface="Times New Roman"/>
              </a:rPr>
              <a:t>binnen de regio Rivierenland</a:t>
            </a:r>
            <a:r>
              <a:rPr lang="nl-NL" sz="2000" dirty="0">
                <a:ea typeface="Calibri"/>
                <a:cs typeface="Times New Roman"/>
              </a:rPr>
              <a:t> en </a:t>
            </a:r>
            <a:r>
              <a:rPr lang="nl-NL" sz="2000" i="1" dirty="0">
                <a:ea typeface="Calibri"/>
                <a:cs typeface="Times New Roman"/>
              </a:rPr>
              <a:t>optioneel </a:t>
            </a:r>
            <a:r>
              <a:rPr lang="nl-NL" sz="2000" dirty="0">
                <a:ea typeface="Calibri"/>
                <a:cs typeface="Times New Roman"/>
              </a:rPr>
              <a:t>Trainingshuis en/of Beschermd Thuis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nl-NL" sz="2000" dirty="0">
              <a:ea typeface="Calibri" panose="020F0502020204030204" pitchFamily="34" charset="0"/>
              <a:cs typeface="Times New Roman"/>
            </a:endParaRPr>
          </a:p>
        </p:txBody>
      </p:sp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9EE9EFB9-73A9-7F1E-3599-537845E9A9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592526"/>
              </p:ext>
            </p:extLst>
          </p:nvPr>
        </p:nvGraphicFramePr>
        <p:xfrm>
          <a:off x="838201" y="4485874"/>
          <a:ext cx="9379527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79527">
                  <a:extLst>
                    <a:ext uri="{9D8B030D-6E8A-4147-A177-3AD203B41FA5}">
                      <a16:colId xmlns:a16="http://schemas.microsoft.com/office/drawing/2014/main" val="916579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800" dirty="0">
                          <a:ea typeface="Calibri" panose="020F0502020204030204" pitchFamily="34" charset="0"/>
                          <a:cs typeface="Times New Roman"/>
                        </a:rPr>
                        <a:t>Perceel 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800" dirty="0">
                          <a:ea typeface="Calibri" panose="020F0502020204030204" pitchFamily="34" charset="0"/>
                          <a:cs typeface="Times New Roman"/>
                        </a:rPr>
                        <a:t>Beschermd Wonen intramuraal, Trainingshuis en Beschermd Thuis voor de regio Rivierenland.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4278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99807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196AE7-75BD-58FA-63AE-C097B32AC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>
                <a:solidFill>
                  <a:srgbClr val="80BBD9"/>
                </a:solidFill>
              </a:rPr>
              <a:t>4. Productbeschrijvingen BW intramuraal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E7D1747-31E3-3A8F-936B-1863E71C2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Marktconsultatie Beschermd Wonen Regio Rivierenland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35051A2-AF3B-1509-100D-84975B87D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EBE-4E42-4737-89F7-3AE4306A2DDE}" type="slidenum">
              <a:rPr lang="nl-NL" smtClean="0"/>
              <a:t>9</a:t>
            </a:fld>
            <a:endParaRPr lang="nl-NL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7EF0C00D-843E-7714-DA28-2B22C4ED7B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nl-NL" dirty="0"/>
              <a:t>21 mei 2026</a:t>
            </a:r>
          </a:p>
        </p:txBody>
      </p:sp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695AE51B-C928-D6CF-FBC7-8FA61F8722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416087"/>
              </p:ext>
            </p:extLst>
          </p:nvPr>
        </p:nvGraphicFramePr>
        <p:xfrm>
          <a:off x="378824" y="1463040"/>
          <a:ext cx="10974976" cy="4473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8056">
                  <a:extLst>
                    <a:ext uri="{9D8B030D-6E8A-4147-A177-3AD203B41FA5}">
                      <a16:colId xmlns:a16="http://schemas.microsoft.com/office/drawing/2014/main" val="1968932558"/>
                    </a:ext>
                  </a:extLst>
                </a:gridCol>
                <a:gridCol w="3215640">
                  <a:extLst>
                    <a:ext uri="{9D8B030D-6E8A-4147-A177-3AD203B41FA5}">
                      <a16:colId xmlns:a16="http://schemas.microsoft.com/office/drawing/2014/main" val="93343214"/>
                    </a:ext>
                  </a:extLst>
                </a:gridCol>
                <a:gridCol w="3215640">
                  <a:extLst>
                    <a:ext uri="{9D8B030D-6E8A-4147-A177-3AD203B41FA5}">
                      <a16:colId xmlns:a16="http://schemas.microsoft.com/office/drawing/2014/main" val="4105164375"/>
                    </a:ext>
                  </a:extLst>
                </a:gridCol>
                <a:gridCol w="3215640">
                  <a:extLst>
                    <a:ext uri="{9D8B030D-6E8A-4147-A177-3AD203B41FA5}">
                      <a16:colId xmlns:a16="http://schemas.microsoft.com/office/drawing/2014/main" val="2388807752"/>
                    </a:ext>
                  </a:extLst>
                </a:gridCol>
              </a:tblGrid>
              <a:tr h="3363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nl-NL" sz="1400" dirty="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>
                          <a:effectLst/>
                        </a:rPr>
                        <a:t>BW intramuraal licht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>
                          <a:effectLst/>
                        </a:rPr>
                        <a:t>BW intramuraal middel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>
                          <a:effectLst/>
                        </a:rPr>
                        <a:t>BW intramuraal zwaar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 anchor="ctr"/>
                </a:tc>
                <a:extLst>
                  <a:ext uri="{0D108BD9-81ED-4DB2-BD59-A6C34878D82A}">
                    <a16:rowId xmlns:a16="http://schemas.microsoft.com/office/drawing/2014/main" val="2233288609"/>
                  </a:ext>
                </a:extLst>
              </a:tr>
              <a:tr h="4138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>
                          <a:effectLst/>
                        </a:rPr>
                        <a:t>wonen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Koppeling wonen en zorg</a:t>
                      </a:r>
                    </a:p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nl-NL" sz="1400" dirty="0">
                        <a:effectLst/>
                      </a:endParaRPr>
                    </a:p>
                  </a:txBody>
                  <a:tcPr marL="56835" marR="56835" marT="0" marB="0" anchor="ctr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0655950"/>
                  </a:ext>
                </a:extLst>
              </a:tr>
              <a:tr h="21697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 dirty="0">
                          <a:effectLst/>
                        </a:rPr>
                        <a:t>toezicht</a:t>
                      </a:r>
                      <a:endParaRPr lang="nl-NL" sz="1400" dirty="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b="0">
                          <a:effectLst/>
                        </a:rPr>
                        <a:t>Er is geen sprake van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b="0">
                          <a:effectLst/>
                        </a:rPr>
                        <a:t>permanent toezicht.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 b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b="0" dirty="0">
                          <a:effectLst/>
                        </a:rPr>
                        <a:t>De ondersteuning is 24/7 beschikbaar binnen een aanvaardbare tijd en in ieder </a:t>
                      </a:r>
                      <a:r>
                        <a:rPr lang="nl-NL" sz="1400" b="0">
                          <a:effectLst/>
                        </a:rPr>
                        <a:t>geval binne</a:t>
                      </a:r>
                      <a:r>
                        <a:rPr lang="nl-NL" sz="1400" b="0" u="none">
                          <a:effectLst/>
                        </a:rPr>
                        <a:t>n 45</a:t>
                      </a:r>
                      <a:r>
                        <a:rPr lang="nl-NL" sz="1400" b="0" u="none" dirty="0">
                          <a:effectLst/>
                        </a:rPr>
                        <a:t> </a:t>
                      </a:r>
                      <a:r>
                        <a:rPr lang="nl-NL" sz="1400" b="0" u="none">
                          <a:effectLst/>
                        </a:rPr>
                        <a:t>minuten</a:t>
                      </a:r>
                      <a:r>
                        <a:rPr lang="nl-NL" sz="1400" b="0" dirty="0">
                          <a:effectLst/>
                        </a:rPr>
                        <a:t>.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 b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b="0">
                          <a:effectLst/>
                        </a:rPr>
                        <a:t>Het toezicht is passend bij de vraagstelling van de inwoner.</a:t>
                      </a:r>
                      <a:endParaRPr lang="nl-NL" sz="1400" b="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b="0" dirty="0">
                          <a:effectLst/>
                        </a:rPr>
                        <a:t>Er is overdag en 's avonds (7.00-22.00 </a:t>
                      </a:r>
                      <a:r>
                        <a:rPr lang="nl-NL" sz="1400" b="0">
                          <a:effectLst/>
                        </a:rPr>
                        <a:t>uur) sprake van toezicht.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 b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b="0" dirty="0">
                          <a:effectLst/>
                        </a:rPr>
                        <a:t>In de nacht is de ondersteuning 24/7 beschikbaar binnen een aanvaardbare tijd </a:t>
                      </a:r>
                      <a:r>
                        <a:rPr lang="nl-NL" sz="1400" b="0">
                          <a:effectLst/>
                        </a:rPr>
                        <a:t>en in ieder geval binne</a:t>
                      </a:r>
                      <a:r>
                        <a:rPr lang="nl-NL" sz="1400" b="0" u="none">
                          <a:effectLst/>
                        </a:rPr>
                        <a:t>n 45 minuten</a:t>
                      </a:r>
                      <a:r>
                        <a:rPr lang="nl-NL" sz="1400" b="0" u="none" dirty="0">
                          <a:effectLst/>
                        </a:rPr>
                        <a:t>.</a:t>
                      </a:r>
                      <a:r>
                        <a:rPr lang="nl-NL" sz="1400" b="0" dirty="0">
                          <a:effectLst/>
                        </a:rPr>
                        <a:t>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 b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b="0">
                          <a:effectLst/>
                        </a:rPr>
                        <a:t>Het toezicht is passend bij de vraagstelling van de inwoner.</a:t>
                      </a:r>
                      <a:endParaRPr lang="nl-NL" sz="1400" b="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nl-NL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Er is overdag en 's avonds (7.00-22.00 uur) sprake van toezicht.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 b="0" dirty="0">
                        <a:effectLst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nl-NL" sz="1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In de nacht is de ondersteuning 24/7 beschikbaar binnen een aanvaardbare tijd </a:t>
                      </a:r>
                      <a:r>
                        <a:rPr lang="nl-NL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en in ieder geval binnen 15 minuten</a:t>
                      </a:r>
                      <a:r>
                        <a:rPr lang="nl-NL" sz="1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. </a:t>
                      </a:r>
                      <a:endParaRPr lang="nl-NL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 b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b="0">
                          <a:effectLst/>
                        </a:rPr>
                        <a:t>Het toezicht is passend bij de vraagstelling van de inwoner.</a:t>
                      </a:r>
                      <a:endParaRPr lang="nl-NL" sz="1400" b="0">
                        <a:effectLst/>
                        <a:latin typeface="Source Sans Pro"/>
                        <a:ea typeface="Calibri"/>
                        <a:cs typeface="Arial"/>
                      </a:endParaRPr>
                    </a:p>
                  </a:txBody>
                  <a:tcPr marL="56835" marR="56835" marT="0" marB="0"/>
                </a:tc>
                <a:extLst>
                  <a:ext uri="{0D108BD9-81ED-4DB2-BD59-A6C34878D82A}">
                    <a16:rowId xmlns:a16="http://schemas.microsoft.com/office/drawing/2014/main" val="1750593292"/>
                  </a:ext>
                </a:extLst>
              </a:tr>
              <a:tr h="4936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 dirty="0">
                          <a:effectLst/>
                        </a:rPr>
                        <a:t>begeleiding </a:t>
                      </a:r>
                      <a:endParaRPr lang="nl-NL" sz="1400" dirty="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4-6 uur per week indiv. begeleiding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7 uur groepsbegeleiding </a:t>
                      </a:r>
                      <a:endParaRPr lang="nl-NL" sz="140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7-9 uur per week </a:t>
                      </a:r>
                    </a:p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nl-NL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7 uur groepsbegeleiding </a:t>
                      </a:r>
                      <a:endParaRPr lang="nl-NL"/>
                    </a:p>
                  </a:txBody>
                  <a:tcPr marL="56835" marR="568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10-14 uur per week </a:t>
                      </a:r>
                    </a:p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nl-NL" sz="14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7 uur groepsbegeleiding </a:t>
                      </a:r>
                      <a:endParaRPr lang="nl-NL"/>
                    </a:p>
                  </a:txBody>
                  <a:tcPr marL="56835" marR="56835" marT="0" marB="0"/>
                </a:tc>
                <a:extLst>
                  <a:ext uri="{0D108BD9-81ED-4DB2-BD59-A6C34878D82A}">
                    <a16:rowId xmlns:a16="http://schemas.microsoft.com/office/drawing/2014/main" val="3656501346"/>
                  </a:ext>
                </a:extLst>
              </a:tr>
              <a:tr h="104681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nl-NL" sz="1400">
                          <a:effectLst/>
                        </a:rPr>
                        <a:t>opleidingseisen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nl-NL" sz="1400" dirty="0">
                        <a:effectLst/>
                        <a:latin typeface="Source Sans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835" marR="56835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De aanbieder zet voldoende gekwalificeerd en passend personeel in: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- Voor groeps- en individuele begeleiding: minimaal relevante Mbo4 opleiding</a:t>
                      </a:r>
                    </a:p>
                    <a:p>
                      <a:pPr marL="285750" lvl="0" indent="-28575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nl-NL" sz="1400" b="0" i="0" u="none" strike="noStrike" noProof="0">
                          <a:effectLst/>
                          <a:latin typeface="Calibri"/>
                          <a:ea typeface="Calibri"/>
                          <a:cs typeface="Calibri"/>
                        </a:rPr>
                        <a:t>De regie van het herstelplan is belegd bij een professional met minimaal een op hbo-niveau afgeronde opleiding</a:t>
                      </a:r>
                      <a:endParaRPr lang="nl-NL" sz="1400" dirty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NL" sz="1400" dirty="0">
                        <a:effectLst/>
                      </a:endParaRPr>
                    </a:p>
                  </a:txBody>
                  <a:tcPr marL="56835" marR="56835" marT="0" marB="0" anchor="ctr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8974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35348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4b2c64-bf1b-455c-8bba-939aa243da1a">
      <Terms xmlns="http://schemas.microsoft.com/office/infopath/2007/PartnerControls"/>
    </lcf76f155ced4ddcb4097134ff3c332f>
    <_dlc_DocId xmlns="01663c1c-edc5-44b5-9a69-f65505b20d11">HC6PKWDJ32PT-585347594-19823</_dlc_DocId>
    <_dlc_DocIdUrl xmlns="01663c1c-edc5-44b5-9a69-f65505b20d11">
      <Url>https://irvnnijmegen.sharepoint.com/sites/K-MaatschappelijkeopvangenBeschermdwonen/_layouts/15/DocIdRedir.aspx?ID=HC6PKWDJ32PT-585347594-19823</Url>
      <Description>HC6PKWDJ32PT-585347594-19823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83F9259D8FF144B9BF992760640124" ma:contentTypeVersion="12" ma:contentTypeDescription="Create a new document." ma:contentTypeScope="" ma:versionID="fd22fedd4e6def7f7ebb632015e843c3">
  <xsd:schema xmlns:xsd="http://www.w3.org/2001/XMLSchema" xmlns:xs="http://www.w3.org/2001/XMLSchema" xmlns:p="http://schemas.microsoft.com/office/2006/metadata/properties" xmlns:ns2="01663c1c-edc5-44b5-9a69-f65505b20d11" xmlns:ns3="344b2c64-bf1b-455c-8bba-939aa243da1a" targetNamespace="http://schemas.microsoft.com/office/2006/metadata/properties" ma:root="true" ma:fieldsID="b07099e99a4e93c564e1293bcfb19ac4" ns2:_="" ns3:_="">
    <xsd:import namespace="01663c1c-edc5-44b5-9a69-f65505b20d11"/>
    <xsd:import namespace="344b2c64-bf1b-455c-8bba-939aa243da1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lcf76f155ced4ddcb4097134ff3c332f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663c1c-edc5-44b5-9a69-f65505b20d1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4b2c64-bf1b-455c-8bba-939aa243da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a3752615-5dc8-4bab-8419-2963b087e6a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74309AB-9F52-4DF8-B483-C57E5D6420C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14EBA5-3B5D-490A-8BD8-FA3907DD293F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106EE57-5BAB-4BF0-A5EB-600FDF04325D}">
  <ds:schemaRefs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5399a95c-df1c-4ae6-8930-c4a8d0610716"/>
    <ds:schemaRef ds:uri="http://purl.org/dc/elements/1.1/"/>
    <ds:schemaRef ds:uri="http://purl.org/dc/terms/"/>
    <ds:schemaRef ds:uri="http://schemas.openxmlformats.org/package/2006/metadata/core-properties"/>
    <ds:schemaRef ds:uri="6678e76a-1eec-4873-999b-74f5d3e8e5fc"/>
    <ds:schemaRef ds:uri="http://schemas.microsoft.com/sharepoint/v3"/>
    <ds:schemaRef ds:uri="http://purl.org/dc/dcmitype/"/>
    <ds:schemaRef ds:uri="344b2c64-bf1b-455c-8bba-939aa243da1a"/>
    <ds:schemaRef ds:uri="01663c1c-edc5-44b5-9a69-f65505b20d11"/>
  </ds:schemaRefs>
</ds:datastoreItem>
</file>

<file path=customXml/itemProps4.xml><?xml version="1.0" encoding="utf-8"?>
<ds:datastoreItem xmlns:ds="http://schemas.openxmlformats.org/officeDocument/2006/customXml" ds:itemID="{2A4F59A4-0025-4FB5-BCEE-9E3ED9995B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663c1c-edc5-44b5-9a69-f65505b20d11"/>
    <ds:schemaRef ds:uri="344b2c64-bf1b-455c-8bba-939aa243da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TM04033937[[fn=Condensspoor]]</Template>
  <TotalTime>761</TotalTime>
  <Words>1374</Words>
  <Application>Microsoft Office PowerPoint</Application>
  <PresentationFormat>Breedbeeld</PresentationFormat>
  <Paragraphs>273</Paragraphs>
  <Slides>18</Slides>
  <Notes>12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 </vt:lpstr>
      <vt:lpstr>Calibri Light</vt:lpstr>
      <vt:lpstr>Source Sans Pro</vt:lpstr>
      <vt:lpstr>Kantoorthema</vt:lpstr>
      <vt:lpstr>PowerPoint-presentatie</vt:lpstr>
      <vt:lpstr>Welkom </vt:lpstr>
      <vt:lpstr>Marktconsultatie</vt:lpstr>
      <vt:lpstr>Marktconsultatie</vt:lpstr>
      <vt:lpstr>Agenda</vt:lpstr>
      <vt:lpstr>1. Aanleiding en uitgangspunten</vt:lpstr>
      <vt:lpstr>2. Ontwikkelingen BW</vt:lpstr>
      <vt:lpstr>3. Scope van de opdracht</vt:lpstr>
      <vt:lpstr>4. Productbeschrijvingen BW intramuraal</vt:lpstr>
      <vt:lpstr>4. Productbeschrijvingen Trainingshuis</vt:lpstr>
      <vt:lpstr>4. Productbeschrijvingen BT</vt:lpstr>
      <vt:lpstr>4. Productbeschrijvingen overige producten</vt:lpstr>
      <vt:lpstr>6. Geschiktheidseisen</vt:lpstr>
      <vt:lpstr>7. Gunningscriteria</vt:lpstr>
      <vt:lpstr>8. Bibob</vt:lpstr>
      <vt:lpstr>9. Tarieven</vt:lpstr>
      <vt:lpstr>10. Communicatie en planning</vt:lpstr>
      <vt:lpstr>11. Afronding</vt:lpstr>
    </vt:vector>
  </TitlesOfParts>
  <Company>Ict Rijk van Nijmegen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Anne van den Ende</dc:creator>
  <cp:lastModifiedBy>Anne van den Ende</cp:lastModifiedBy>
  <cp:revision>143</cp:revision>
  <dcterms:created xsi:type="dcterms:W3CDTF">2023-06-05T15:14:27Z</dcterms:created>
  <dcterms:modified xsi:type="dcterms:W3CDTF">2026-05-20T21:10:54Z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0x0101004F83F9259D8FF144B9BF992760640124</vt:lpwstr>
  </property>
  <property fmtid="{D5CDD505-2E9C-101B-9397-08002B2CF9AE}" pid="3" name="_dlc_DocIdItemGuid">
    <vt:lpwstr>a60cd3ff-5e2f-4b91-a98d-6fc578fe0cff</vt:lpwstr>
  </property>
  <property fmtid="{D5CDD505-2E9C-101B-9397-08002B2CF9AE}" pid="4" name="n44ced7fe27645ccaf20ac6542df7133">
    <vt:lpwstr/>
  </property>
  <property fmtid="{D5CDD505-2E9C-101B-9397-08002B2CF9AE}" pid="5" name="Afdeling">
    <vt:lpwstr/>
  </property>
  <property fmtid="{D5CDD505-2E9C-101B-9397-08002B2CF9AE}" pid="6" name="jc3f68c56f6840beaeb4d148944adba3">
    <vt:lpwstr/>
  </property>
  <property fmtid="{D5CDD505-2E9C-101B-9397-08002B2CF9AE}" pid="7" name="Organisatieeenheid">
    <vt:lpwstr/>
  </property>
  <property fmtid="{D5CDD505-2E9C-101B-9397-08002B2CF9AE}" pid="8" name="MediaServiceImageTags">
    <vt:lpwstr/>
  </property>
  <property fmtid="{D5CDD505-2E9C-101B-9397-08002B2CF9AE}" pid="9" name="TaxCatchAll">
    <vt:lpwstr/>
  </property>
  <property fmtid="{D5CDD505-2E9C-101B-9397-08002B2CF9AE}" pid="10" name="Thema">
    <vt:lpwstr/>
  </property>
  <property fmtid="{D5CDD505-2E9C-101B-9397-08002B2CF9AE}" pid="11" name="l7904bdd38c54d03b88fc2860555689c">
    <vt:lpwstr/>
  </property>
</Properties>
</file>