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7"/>
  </p:sldMasterIdLst>
  <p:notesMasterIdLst>
    <p:notesMasterId r:id="rId12"/>
  </p:notesMasterIdLst>
  <p:sldIdLst>
    <p:sldId id="275" r:id="rId8"/>
    <p:sldId id="273" r:id="rId9"/>
    <p:sldId id="269" r:id="rId10"/>
    <p:sldId id="268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ijl, gemiddeld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67" autoAdjust="0"/>
    <p:restoredTop sz="94252" autoAdjust="0"/>
  </p:normalViewPr>
  <p:slideViewPr>
    <p:cSldViewPr snapToGrid="0">
      <p:cViewPr varScale="1">
        <p:scale>
          <a:sx n="117" d="100"/>
          <a:sy n="117" d="100"/>
        </p:scale>
        <p:origin x="9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A81AC-439A-45DD-938B-C6FC9F82BA6B}" type="datetimeFigureOut">
              <a:rPr lang="nl-NL" smtClean="0"/>
              <a:t>13-5-2026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A9495-0BD7-4971-9388-E89290854E9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0554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86061-7C96-2809-37BD-78CA5B553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FC366BB-DFE8-64B1-BE41-020DAE811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BEE650D-2C1C-6416-66DE-614F3E89A9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3AE7856-D6D6-FE47-B9FC-B37E7B173B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A9495-0BD7-4971-9388-E89290854E9F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4895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0DA00-E58F-37FF-21FA-A501956B7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F4F002D-9939-D1C5-D8B9-9C9D6F6561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09517B6-05CA-516A-0790-36821203AF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E4CE7F0-3B9A-82C2-C9D3-AE68A5515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A9495-0BD7-4971-9388-E89290854E9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7348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A9495-0BD7-4971-9388-E89290854E9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44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BA9495-0BD7-4971-9388-E89290854E9F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2618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B63F7-EF8D-1442-2805-F90D13F7F6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6B73C6-4021-68D5-1099-5B1540F6C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5FE5C-42F5-ED25-BFA5-92006F0FA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8D708-28BE-2B4D-76EA-65C5F9F1D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89D1B-E6BF-1F61-350B-A416EBB70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09175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04915-0AA5-88A7-550C-EDDA66267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87B0AC-256A-DD5C-1FB2-5A51ABFB7B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513A8-DC61-DCAC-BADE-CE9BA1EE3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F1CA6-2AA6-85A0-F736-1DE71D240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F0E3D0-868A-15DA-2C55-940529744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5093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2D8FEF-8EEC-1D16-8F69-5FF3DA5EC3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0F4F87-CA82-C826-169C-6FB5E8F98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8FAE7-3CBB-7B80-6765-1E483D9B8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F97FD-BF40-F2B8-A174-8202C5522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56C77-356C-3228-9EE8-7AC8DFA4C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73407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B7F94-F949-C9D2-64CD-B62B7DC79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E5FE4-1DC9-4259-BC3F-AAA35F553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BD69D-53F3-11C2-CD61-58145ADE3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27DC1-FAE3-D580-F35F-401162D21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5CA33-9D26-98B6-E85B-DDD045083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2120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DBDCC-CCDE-89ED-215B-A5C7B94C5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5A45BD-B998-CDFD-1526-FDD92DF37B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13C8F-2C17-07EA-C35A-A35FBFF6B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E90C3-7845-28AD-B4AB-4E25141A3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ABC6B-8C7F-938E-F069-4B9182347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8475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22F3A-0938-B89E-F4AB-85FEE1807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60B9D-3512-C97D-CC45-A43A179A5D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026FA-4782-12C8-2CC1-2C7509451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189C04-0833-1C4B-D8A2-3712684FF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AB21E-0157-D95F-9FCC-4B063351B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AD5F7A-AE0A-B266-6D5F-8DCFAF7C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3900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DF502-0597-DE6F-EFAA-91FE7CBC2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B2D51-88C7-8166-7DF4-05B2412EE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4D9031-D1F7-2CE0-3119-FE2D72314F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84C981-6167-2D0E-C5BB-60431E3459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AFAC50-58D5-0FF1-CA9C-ADFF4B70CC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2834AD-3601-067D-72FB-6D29B190C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66F7D6-4AD1-81C2-9724-6BD002051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119DA6-2F99-B552-267C-700E7BCBD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6630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FFD68-AAAD-B847-FEDE-8097587BD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9AE93F-DDAA-4DD3-F594-609BC950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BBD2A4-363A-DAA0-622F-DD627BA81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6BABE-D66C-7F7F-7ABA-8A59FDD28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94500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5D7050-3A86-DB26-84B4-1380B38A3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EE70D8-9614-140C-81C8-4A5C6A3B8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5A678B-AC33-BD31-7B81-62828144C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6859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7EB7-7A36-D8E2-02CC-749D8CB3F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C83CD-C860-00EB-932A-D31384975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2020D6-2495-A29C-DAC2-F0076F184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4F7D8A-A545-AF69-94BF-B59A30103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14F846-93A0-440A-DF82-A698055FA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D9461-0EED-10DF-5196-A303CB95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18450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B58D1-A1EA-0634-FAC2-90E4D720A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B24B92-4BA2-E8CE-A1AE-B265778655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B59854-B0B7-287F-B832-2C9C0A998D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E5A84-FE53-EC4F-4180-C28245FDB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B90BC5-7018-2B6D-B9F7-2475E1AF4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276DC6-615A-374B-A4E6-15D9BD75F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48795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1813B5-2A41-5C27-B7E0-D603DEF4A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43182-73AD-0D40-3DCC-23A18443D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19043-2191-16F3-BF2E-3BC4C2360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886069-5185-423F-843D-C2F3A033B90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4536C-B9BE-F920-FD20-E3C829D7C0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E17EA-46F5-6E05-831C-C882CC57D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580A79-C1F5-4728-9713-FF2EEEBEE14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9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DB812-BAFA-F17E-D8C7-745CFC0C9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6D352439-4813-4394-16DC-274B529CACE9}"/>
              </a:ext>
            </a:extLst>
          </p:cNvPr>
          <p:cNvSpPr/>
          <p:nvPr/>
        </p:nvSpPr>
        <p:spPr>
          <a:xfrm>
            <a:off x="1643927" y="1306297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Screening Team Vroegsignalering </a:t>
            </a:r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B67F9B5-E171-7916-CF31-1FA33E51C6A9}"/>
              </a:ext>
            </a:extLst>
          </p:cNvPr>
          <p:cNvSpPr/>
          <p:nvPr/>
        </p:nvSpPr>
        <p:spPr>
          <a:xfrm>
            <a:off x="3763284" y="230344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Resultaat Screening:</a:t>
            </a:r>
          </a:p>
          <a:p>
            <a:pPr algn="ctr"/>
            <a:r>
              <a:rPr lang="nl-NL" sz="1050" dirty="0"/>
              <a:t>Niet problematische schuld &lt;18 </a:t>
            </a:r>
            <a:r>
              <a:rPr lang="nl-NL" sz="1050" dirty="0" err="1"/>
              <a:t>mnd</a:t>
            </a:r>
            <a:endParaRPr lang="nl-NL" sz="1050" dirty="0"/>
          </a:p>
        </p:txBody>
      </p:sp>
      <p:sp>
        <p:nvSpPr>
          <p:cNvPr id="124" name="Rechthoek: afgeronde hoeken 123">
            <a:extLst>
              <a:ext uri="{FF2B5EF4-FFF2-40B4-BE49-F238E27FC236}">
                <a16:creationId xmlns:a16="http://schemas.microsoft.com/office/drawing/2014/main" id="{31997793-0D7A-A19A-BF4D-095556A0AD42}"/>
              </a:ext>
            </a:extLst>
          </p:cNvPr>
          <p:cNvSpPr/>
          <p:nvPr/>
        </p:nvSpPr>
        <p:spPr>
          <a:xfrm>
            <a:off x="383716" y="4737996"/>
            <a:ext cx="1445079" cy="2495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Verder</a:t>
            </a:r>
          </a:p>
        </p:txBody>
      </p:sp>
      <p:sp>
        <p:nvSpPr>
          <p:cNvPr id="125" name="Rechthoek: afgeronde hoeken 124">
            <a:extLst>
              <a:ext uri="{FF2B5EF4-FFF2-40B4-BE49-F238E27FC236}">
                <a16:creationId xmlns:a16="http://schemas.microsoft.com/office/drawing/2014/main" id="{398975FC-9087-2A7B-AD19-2B3880C676ED}"/>
              </a:ext>
            </a:extLst>
          </p:cNvPr>
          <p:cNvSpPr/>
          <p:nvPr/>
        </p:nvSpPr>
        <p:spPr>
          <a:xfrm>
            <a:off x="383719" y="5086188"/>
            <a:ext cx="1445079" cy="24955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Team Vroegsignalering</a:t>
            </a:r>
          </a:p>
        </p:txBody>
      </p:sp>
      <p:sp>
        <p:nvSpPr>
          <p:cNvPr id="126" name="Rechthoek: afgeronde hoeken 125">
            <a:extLst>
              <a:ext uri="{FF2B5EF4-FFF2-40B4-BE49-F238E27FC236}">
                <a16:creationId xmlns:a16="http://schemas.microsoft.com/office/drawing/2014/main" id="{D6630A2A-6025-E3FC-6865-43076B0E21F9}"/>
              </a:ext>
            </a:extLst>
          </p:cNvPr>
          <p:cNvSpPr/>
          <p:nvPr/>
        </p:nvSpPr>
        <p:spPr>
          <a:xfrm>
            <a:off x="383718" y="5434380"/>
            <a:ext cx="1445079" cy="24955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De Schoor: MOSS</a:t>
            </a:r>
          </a:p>
        </p:txBody>
      </p:sp>
      <p:sp>
        <p:nvSpPr>
          <p:cNvPr id="139" name="Rechthoek: afgeronde hoeken 138">
            <a:extLst>
              <a:ext uri="{FF2B5EF4-FFF2-40B4-BE49-F238E27FC236}">
                <a16:creationId xmlns:a16="http://schemas.microsoft.com/office/drawing/2014/main" id="{0FBEA328-1053-BC3B-B957-01E9A45FF0E7}"/>
              </a:ext>
            </a:extLst>
          </p:cNvPr>
          <p:cNvSpPr/>
          <p:nvPr/>
        </p:nvSpPr>
        <p:spPr>
          <a:xfrm>
            <a:off x="383717" y="5782572"/>
            <a:ext cx="1445079" cy="24955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Partners in de stad</a:t>
            </a:r>
          </a:p>
        </p:txBody>
      </p:sp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5D1E8977-998F-46C4-2369-6F5A869F94B9}"/>
              </a:ext>
            </a:extLst>
          </p:cNvPr>
          <p:cNvSpPr/>
          <p:nvPr/>
        </p:nvSpPr>
        <p:spPr>
          <a:xfrm>
            <a:off x="3770570" y="1306307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Resultaat Screening:</a:t>
            </a:r>
          </a:p>
          <a:p>
            <a:pPr algn="ctr"/>
            <a:r>
              <a:rPr lang="nl-NL" sz="1050" dirty="0"/>
              <a:t>Niet problematische schuld &gt;18 </a:t>
            </a:r>
            <a:r>
              <a:rPr lang="nl-NL" sz="1050" dirty="0" err="1"/>
              <a:t>mnd</a:t>
            </a:r>
            <a:endParaRPr lang="nl-NL" sz="105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10CD70A9-0903-4C55-ED45-F0A4FBF78973}"/>
              </a:ext>
            </a:extLst>
          </p:cNvPr>
          <p:cNvSpPr/>
          <p:nvPr/>
        </p:nvSpPr>
        <p:spPr>
          <a:xfrm>
            <a:off x="3763283" y="2420070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Resultaat Screening: problematische schuld</a:t>
            </a:r>
          </a:p>
        </p:txBody>
      </p: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782C068D-0BA7-00AF-3DA3-815018C391FD}"/>
              </a:ext>
            </a:extLst>
          </p:cNvPr>
          <p:cNvCxnSpPr>
            <a:stCxn id="8" idx="3"/>
          </p:cNvCxnSpPr>
          <p:nvPr/>
        </p:nvCxnSpPr>
        <p:spPr>
          <a:xfrm>
            <a:off x="5208363" y="637198"/>
            <a:ext cx="8573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DCCBCCBD-886D-FA1F-2042-EFB5BAB5B6F2}"/>
              </a:ext>
            </a:extLst>
          </p:cNvPr>
          <p:cNvSpPr/>
          <p:nvPr/>
        </p:nvSpPr>
        <p:spPr>
          <a:xfrm>
            <a:off x="6081809" y="208275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Quick Fix: Wie doet wat zie volgende pagina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EB5AFD7B-E4C6-9187-9280-8783504793A1}"/>
              </a:ext>
            </a:extLst>
          </p:cNvPr>
          <p:cNvSpPr/>
          <p:nvPr/>
        </p:nvSpPr>
        <p:spPr>
          <a:xfrm>
            <a:off x="6096000" y="1337830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Quick Fix: Wie doet wat zie volgende pagina</a:t>
            </a:r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E0229DB5-C22A-AE8C-182A-4B86ED3547CD}"/>
              </a:ext>
            </a:extLst>
          </p:cNvPr>
          <p:cNvSpPr/>
          <p:nvPr/>
        </p:nvSpPr>
        <p:spPr>
          <a:xfrm>
            <a:off x="6081808" y="2467385"/>
            <a:ext cx="1445079" cy="813707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SDV</a:t>
            </a:r>
          </a:p>
        </p:txBody>
      </p:sp>
      <p:sp>
        <p:nvSpPr>
          <p:cNvPr id="17" name="Rechthoek: afgeronde hoeken 16">
            <a:extLst>
              <a:ext uri="{FF2B5EF4-FFF2-40B4-BE49-F238E27FC236}">
                <a16:creationId xmlns:a16="http://schemas.microsoft.com/office/drawing/2014/main" id="{4A14E35B-E36F-D578-FB0D-8C12C82BBA6E}"/>
              </a:ext>
            </a:extLst>
          </p:cNvPr>
          <p:cNvSpPr/>
          <p:nvPr/>
        </p:nvSpPr>
        <p:spPr>
          <a:xfrm>
            <a:off x="6096000" y="3524374"/>
            <a:ext cx="1445079" cy="813707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SDV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02DCD902-B4E6-DAB2-4685-2556D119A7B6}"/>
              </a:ext>
            </a:extLst>
          </p:cNvPr>
          <p:cNvSpPr/>
          <p:nvPr/>
        </p:nvSpPr>
        <p:spPr>
          <a:xfrm>
            <a:off x="8701039" y="3569490"/>
            <a:ext cx="1445079" cy="813707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MOSS</a:t>
            </a:r>
          </a:p>
        </p:txBody>
      </p:sp>
      <p:sp>
        <p:nvSpPr>
          <p:cNvPr id="22" name="Plusteken 21">
            <a:extLst>
              <a:ext uri="{FF2B5EF4-FFF2-40B4-BE49-F238E27FC236}">
                <a16:creationId xmlns:a16="http://schemas.microsoft.com/office/drawing/2014/main" id="{8D9E15D5-6936-8694-D4A3-5A87205364BF}"/>
              </a:ext>
            </a:extLst>
          </p:cNvPr>
          <p:cNvSpPr/>
          <p:nvPr/>
        </p:nvSpPr>
        <p:spPr>
          <a:xfrm>
            <a:off x="7664982" y="3569490"/>
            <a:ext cx="914400" cy="914400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0EE4F462-0323-5C51-0E42-B0D39828800E}"/>
              </a:ext>
            </a:extLst>
          </p:cNvPr>
          <p:cNvSpPr/>
          <p:nvPr/>
        </p:nvSpPr>
        <p:spPr>
          <a:xfrm>
            <a:off x="6138862" y="4580696"/>
            <a:ext cx="1445079" cy="813707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MOSS</a:t>
            </a:r>
          </a:p>
        </p:txBody>
      </p:sp>
      <p:cxnSp>
        <p:nvCxnSpPr>
          <p:cNvPr id="25" name="Rechte verbindingslijn met pijl 24">
            <a:extLst>
              <a:ext uri="{FF2B5EF4-FFF2-40B4-BE49-F238E27FC236}">
                <a16:creationId xmlns:a16="http://schemas.microsoft.com/office/drawing/2014/main" id="{19FDE212-CC69-59B0-DFCD-5B4E2446A9E1}"/>
              </a:ext>
            </a:extLst>
          </p:cNvPr>
          <p:cNvCxnSpPr>
            <a:cxnSpLocks/>
            <a:stCxn id="57" idx="3"/>
          </p:cNvCxnSpPr>
          <p:nvPr/>
        </p:nvCxnSpPr>
        <p:spPr>
          <a:xfrm flipV="1">
            <a:off x="5215649" y="1713160"/>
            <a:ext cx="850110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44C12AF1-B893-4FA1-E384-DF013F258430}"/>
              </a:ext>
            </a:extLst>
          </p:cNvPr>
          <p:cNvSpPr/>
          <p:nvPr/>
        </p:nvSpPr>
        <p:spPr>
          <a:xfrm>
            <a:off x="6138862" y="5625272"/>
            <a:ext cx="1445079" cy="81370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Financiële ondersteuning en SHV zelfstandigen</a:t>
            </a:r>
          </a:p>
        </p:txBody>
      </p:sp>
      <p:sp>
        <p:nvSpPr>
          <p:cNvPr id="15" name="Rechthoek: afgeronde hoeken 14">
            <a:extLst>
              <a:ext uri="{FF2B5EF4-FFF2-40B4-BE49-F238E27FC236}">
                <a16:creationId xmlns:a16="http://schemas.microsoft.com/office/drawing/2014/main" id="{C5A8C409-A998-6597-8ACA-A42273DED30E}"/>
              </a:ext>
            </a:extLst>
          </p:cNvPr>
          <p:cNvSpPr/>
          <p:nvPr/>
        </p:nvSpPr>
        <p:spPr>
          <a:xfrm>
            <a:off x="383716" y="6213536"/>
            <a:ext cx="1445079" cy="249554"/>
          </a:xfrm>
          <a:prstGeom prst="roundRect">
            <a:avLst>
              <a:gd name="adj" fmla="val 23668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Zelfstandigen Loket Flevoland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1020717E-66B6-7165-65EF-A7A3A38EB526}"/>
              </a:ext>
            </a:extLst>
          </p:cNvPr>
          <p:cNvCxnSpPr>
            <a:endCxn id="13" idx="1"/>
          </p:cNvCxnSpPr>
          <p:nvPr/>
        </p:nvCxnSpPr>
        <p:spPr>
          <a:xfrm>
            <a:off x="5267325" y="2874238"/>
            <a:ext cx="814483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225FAE5F-2D75-D3D3-D9E7-3C925616CE94}"/>
              </a:ext>
            </a:extLst>
          </p:cNvPr>
          <p:cNvCxnSpPr/>
          <p:nvPr/>
        </p:nvCxnSpPr>
        <p:spPr>
          <a:xfrm>
            <a:off x="5295900" y="2924175"/>
            <a:ext cx="714375" cy="10070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6C7E0946-3D2E-32E0-E398-7F05ABB6714D}"/>
              </a:ext>
            </a:extLst>
          </p:cNvPr>
          <p:cNvCxnSpPr>
            <a:stCxn id="5" idx="3"/>
          </p:cNvCxnSpPr>
          <p:nvPr/>
        </p:nvCxnSpPr>
        <p:spPr>
          <a:xfrm>
            <a:off x="5208362" y="2826924"/>
            <a:ext cx="857397" cy="21606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75511FAC-DDFC-B41B-4534-386D72EBAD26}"/>
              </a:ext>
            </a:extLst>
          </p:cNvPr>
          <p:cNvCxnSpPr>
            <a:stCxn id="5" idx="3"/>
            <a:endCxn id="14" idx="1"/>
          </p:cNvCxnSpPr>
          <p:nvPr/>
        </p:nvCxnSpPr>
        <p:spPr>
          <a:xfrm>
            <a:off x="5208362" y="2826924"/>
            <a:ext cx="930500" cy="32052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36389EAF-0C5B-BA4D-8369-33E066FC7835}"/>
              </a:ext>
            </a:extLst>
          </p:cNvPr>
          <p:cNvCxnSpPr>
            <a:stCxn id="4" idx="3"/>
          </p:cNvCxnSpPr>
          <p:nvPr/>
        </p:nvCxnSpPr>
        <p:spPr>
          <a:xfrm flipV="1">
            <a:off x="3089006" y="726006"/>
            <a:ext cx="605354" cy="9871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371A5626-5933-7D83-2C83-E1FDC57AAE86}"/>
              </a:ext>
            </a:extLst>
          </p:cNvPr>
          <p:cNvCxnSpPr>
            <a:stCxn id="4" idx="3"/>
          </p:cNvCxnSpPr>
          <p:nvPr/>
        </p:nvCxnSpPr>
        <p:spPr>
          <a:xfrm flipV="1">
            <a:off x="3089006" y="1713150"/>
            <a:ext cx="619139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F87C4B8D-3049-8B9B-397C-869C835D6A70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3089006" y="1713151"/>
            <a:ext cx="674277" cy="11137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538595"/>
      </p:ext>
    </p:extLst>
  </p:cSld>
  <p:clrMapOvr>
    <a:masterClrMapping/>
  </p:clrMapOvr>
  <p:transition advTm="2822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98D6-5FB1-5354-0986-A807C13EE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E1D3CB1F-F512-4DD3-A8F6-D5A5C9DB43ED}"/>
              </a:ext>
            </a:extLst>
          </p:cNvPr>
          <p:cNvSpPr/>
          <p:nvPr/>
        </p:nvSpPr>
        <p:spPr>
          <a:xfrm>
            <a:off x="1669239" y="2340428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Screening Team (Vroeg)signalering</a:t>
            </a:r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26E1593-0142-90A3-545E-F946F6A658B4}"/>
              </a:ext>
            </a:extLst>
          </p:cNvPr>
          <p:cNvSpPr/>
          <p:nvPr/>
        </p:nvSpPr>
        <p:spPr>
          <a:xfrm>
            <a:off x="6118461" y="887828"/>
            <a:ext cx="3094524" cy="59234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Advies of ondersteuning bij treffen 100% regeling of verwijzing naar Verder voor herfinanciering</a:t>
            </a:r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BC1B1C8-EB3F-1A92-762B-D00AC90BFC8F}"/>
              </a:ext>
            </a:extLst>
          </p:cNvPr>
          <p:cNvSpPr/>
          <p:nvPr/>
        </p:nvSpPr>
        <p:spPr>
          <a:xfrm>
            <a:off x="3698562" y="1731561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Resultaat Screening:</a:t>
            </a:r>
          </a:p>
          <a:p>
            <a:pPr algn="ctr"/>
            <a:r>
              <a:rPr lang="nl-NL" sz="1050" dirty="0"/>
              <a:t>Niet problematische schuld &lt;18 </a:t>
            </a:r>
            <a:r>
              <a:rPr lang="nl-NL" sz="1050" dirty="0" err="1"/>
              <a:t>mnd</a:t>
            </a:r>
            <a:endParaRPr lang="nl-NL" sz="1050" dirty="0"/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D1934D13-6766-0315-8B57-0C9E16326101}"/>
              </a:ext>
            </a:extLst>
          </p:cNvPr>
          <p:cNvSpPr/>
          <p:nvPr/>
        </p:nvSpPr>
        <p:spPr>
          <a:xfrm>
            <a:off x="6073541" y="4642224"/>
            <a:ext cx="3390645" cy="5329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Advies of ondersteuning bij treffen 100% regeling  of herfinanciering niet problematische schuld </a:t>
            </a: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73AF5AE4-36AE-1584-9010-7AFE40DC6FF7}"/>
              </a:ext>
            </a:extLst>
          </p:cNvPr>
          <p:cNvSpPr/>
          <p:nvPr/>
        </p:nvSpPr>
        <p:spPr>
          <a:xfrm>
            <a:off x="6118461" y="1576626"/>
            <a:ext cx="3094524" cy="56178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Indien nodig: Preventief Budgetbegeleiding en/of budgetcoaching</a:t>
            </a:r>
          </a:p>
        </p:txBody>
      </p:sp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B750DA47-E5FA-F03D-9CEF-82095F318BB1}"/>
              </a:ext>
            </a:extLst>
          </p:cNvPr>
          <p:cNvSpPr/>
          <p:nvPr/>
        </p:nvSpPr>
        <p:spPr>
          <a:xfrm>
            <a:off x="6107230" y="2214344"/>
            <a:ext cx="3116985" cy="5329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Indien nodig: Preventief</a:t>
            </a:r>
          </a:p>
          <a:p>
            <a:pPr algn="ctr"/>
            <a:r>
              <a:rPr lang="nl-NL" sz="1000" dirty="0"/>
              <a:t>Budgetbeheer KN/De Schie/Kwintes BB (bij GGZ-problematiek)</a:t>
            </a:r>
          </a:p>
        </p:txBody>
      </p: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8A0D73A5-4574-B4DC-0259-F266856935CE}"/>
              </a:ext>
            </a:extLst>
          </p:cNvPr>
          <p:cNvSpPr/>
          <p:nvPr/>
        </p:nvSpPr>
        <p:spPr>
          <a:xfrm>
            <a:off x="6107230" y="5946889"/>
            <a:ext cx="3390644" cy="53399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Indien nodig: preventief budgetbeheer</a:t>
            </a:r>
          </a:p>
        </p:txBody>
      </p:sp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9CC558F9-85C9-C483-79DE-91DD3F72FCB2}"/>
              </a:ext>
            </a:extLst>
          </p:cNvPr>
          <p:cNvSpPr/>
          <p:nvPr/>
        </p:nvSpPr>
        <p:spPr>
          <a:xfrm>
            <a:off x="6039853" y="4000367"/>
            <a:ext cx="3390645" cy="5329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Indien nodig inzet Sociaal Raadslieden, Humanitas Budgetmaatjes, Kwintes BB (bij GGZ-problematiek), Beschermingsbewind</a:t>
            </a:r>
          </a:p>
        </p:txBody>
      </p:sp>
      <p:cxnSp>
        <p:nvCxnSpPr>
          <p:cNvPr id="27" name="Rechte verbindingslijn met pijl 26">
            <a:extLst>
              <a:ext uri="{FF2B5EF4-FFF2-40B4-BE49-F238E27FC236}">
                <a16:creationId xmlns:a16="http://schemas.microsoft.com/office/drawing/2014/main" id="{78169878-25AF-018F-FDBF-B1921633700B}"/>
              </a:ext>
            </a:extLst>
          </p:cNvPr>
          <p:cNvCxnSpPr>
            <a:stCxn id="4" idx="3"/>
            <a:endCxn id="8" idx="1"/>
          </p:cNvCxnSpPr>
          <p:nvPr/>
        </p:nvCxnSpPr>
        <p:spPr>
          <a:xfrm flipV="1">
            <a:off x="3114318" y="2138415"/>
            <a:ext cx="584244" cy="6088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echthoek: afgeronde hoeken 89">
            <a:extLst>
              <a:ext uri="{FF2B5EF4-FFF2-40B4-BE49-F238E27FC236}">
                <a16:creationId xmlns:a16="http://schemas.microsoft.com/office/drawing/2014/main" id="{14081539-B419-1AAA-AE56-EE9E11184C18}"/>
              </a:ext>
            </a:extLst>
          </p:cNvPr>
          <p:cNvSpPr/>
          <p:nvPr/>
        </p:nvSpPr>
        <p:spPr>
          <a:xfrm>
            <a:off x="6073541" y="5332985"/>
            <a:ext cx="3390645" cy="51024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Indien nodig: preventief budgetbegeleiding</a:t>
            </a:r>
          </a:p>
        </p:txBody>
      </p:sp>
      <p:sp>
        <p:nvSpPr>
          <p:cNvPr id="124" name="Rechthoek: afgeronde hoeken 123">
            <a:extLst>
              <a:ext uri="{FF2B5EF4-FFF2-40B4-BE49-F238E27FC236}">
                <a16:creationId xmlns:a16="http://schemas.microsoft.com/office/drawing/2014/main" id="{C61C8D70-73A4-1184-3236-EBC709E2A210}"/>
              </a:ext>
            </a:extLst>
          </p:cNvPr>
          <p:cNvSpPr/>
          <p:nvPr/>
        </p:nvSpPr>
        <p:spPr>
          <a:xfrm>
            <a:off x="383716" y="4737996"/>
            <a:ext cx="1445079" cy="2495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Verder</a:t>
            </a:r>
          </a:p>
        </p:txBody>
      </p:sp>
      <p:sp>
        <p:nvSpPr>
          <p:cNvPr id="125" name="Rechthoek: afgeronde hoeken 124">
            <a:extLst>
              <a:ext uri="{FF2B5EF4-FFF2-40B4-BE49-F238E27FC236}">
                <a16:creationId xmlns:a16="http://schemas.microsoft.com/office/drawing/2014/main" id="{398177F5-8F25-0693-FAA1-D4F06AB41482}"/>
              </a:ext>
            </a:extLst>
          </p:cNvPr>
          <p:cNvSpPr/>
          <p:nvPr/>
        </p:nvSpPr>
        <p:spPr>
          <a:xfrm>
            <a:off x="383719" y="5086188"/>
            <a:ext cx="1445079" cy="24955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Team Vroegsignalering</a:t>
            </a:r>
          </a:p>
        </p:txBody>
      </p:sp>
      <p:sp>
        <p:nvSpPr>
          <p:cNvPr id="126" name="Rechthoek: afgeronde hoeken 125">
            <a:extLst>
              <a:ext uri="{FF2B5EF4-FFF2-40B4-BE49-F238E27FC236}">
                <a16:creationId xmlns:a16="http://schemas.microsoft.com/office/drawing/2014/main" id="{38B87383-1D29-9BAF-0838-2158671DED37}"/>
              </a:ext>
            </a:extLst>
          </p:cNvPr>
          <p:cNvSpPr/>
          <p:nvPr/>
        </p:nvSpPr>
        <p:spPr>
          <a:xfrm>
            <a:off x="383718" y="5434380"/>
            <a:ext cx="1445079" cy="24955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De Schoor: MOSS</a:t>
            </a:r>
          </a:p>
        </p:txBody>
      </p:sp>
      <p:sp>
        <p:nvSpPr>
          <p:cNvPr id="139" name="Rechthoek: afgeronde hoeken 138">
            <a:extLst>
              <a:ext uri="{FF2B5EF4-FFF2-40B4-BE49-F238E27FC236}">
                <a16:creationId xmlns:a16="http://schemas.microsoft.com/office/drawing/2014/main" id="{7733D81F-F56E-DA6D-3D80-E5B0B9AFFB04}"/>
              </a:ext>
            </a:extLst>
          </p:cNvPr>
          <p:cNvSpPr/>
          <p:nvPr/>
        </p:nvSpPr>
        <p:spPr>
          <a:xfrm>
            <a:off x="383717" y="5782572"/>
            <a:ext cx="1445079" cy="24955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Partners in de stad</a:t>
            </a:r>
          </a:p>
        </p:txBody>
      </p:sp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C91A5966-4A42-F3B3-CF81-4C4C425B2B6E}"/>
              </a:ext>
            </a:extLst>
          </p:cNvPr>
          <p:cNvSpPr/>
          <p:nvPr/>
        </p:nvSpPr>
        <p:spPr>
          <a:xfrm>
            <a:off x="3698562" y="3265119"/>
            <a:ext cx="1445079" cy="81370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/>
              <a:t>Resultaat Screening:</a:t>
            </a:r>
          </a:p>
          <a:p>
            <a:pPr algn="ctr"/>
            <a:r>
              <a:rPr lang="nl-NL" sz="1050" dirty="0"/>
              <a:t>Niet problematische schuld &gt;18 </a:t>
            </a:r>
            <a:r>
              <a:rPr lang="nl-NL" sz="1050" dirty="0" err="1"/>
              <a:t>mnd</a:t>
            </a:r>
            <a:endParaRPr lang="nl-NL" sz="1050" dirty="0"/>
          </a:p>
        </p:txBody>
      </p:sp>
      <p:cxnSp>
        <p:nvCxnSpPr>
          <p:cNvPr id="76" name="Rechte verbindingslijn met pijl 75">
            <a:extLst>
              <a:ext uri="{FF2B5EF4-FFF2-40B4-BE49-F238E27FC236}">
                <a16:creationId xmlns:a16="http://schemas.microsoft.com/office/drawing/2014/main" id="{7AE40F6F-8BAD-115D-4E0B-13192CC81936}"/>
              </a:ext>
            </a:extLst>
          </p:cNvPr>
          <p:cNvCxnSpPr>
            <a:stCxn id="4" idx="3"/>
          </p:cNvCxnSpPr>
          <p:nvPr/>
        </p:nvCxnSpPr>
        <p:spPr>
          <a:xfrm>
            <a:off x="3114318" y="2747282"/>
            <a:ext cx="584244" cy="7719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Rechte verbindingslijn met pijl 79">
            <a:extLst>
              <a:ext uri="{FF2B5EF4-FFF2-40B4-BE49-F238E27FC236}">
                <a16:creationId xmlns:a16="http://schemas.microsoft.com/office/drawing/2014/main" id="{1AFF9B58-9B56-A95F-DE22-AAB90C90A44B}"/>
              </a:ext>
            </a:extLst>
          </p:cNvPr>
          <p:cNvCxnSpPr>
            <a:endCxn id="7" idx="1"/>
          </p:cNvCxnSpPr>
          <p:nvPr/>
        </p:nvCxnSpPr>
        <p:spPr>
          <a:xfrm flipV="1">
            <a:off x="5143641" y="1184003"/>
            <a:ext cx="974820" cy="9544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Rechte verbindingslijn met pijl 83">
            <a:extLst>
              <a:ext uri="{FF2B5EF4-FFF2-40B4-BE49-F238E27FC236}">
                <a16:creationId xmlns:a16="http://schemas.microsoft.com/office/drawing/2014/main" id="{64342F7D-600F-788A-B2D7-8A32E7A884CC}"/>
              </a:ext>
            </a:extLst>
          </p:cNvPr>
          <p:cNvCxnSpPr>
            <a:stCxn id="8" idx="3"/>
            <a:endCxn id="14" idx="1"/>
          </p:cNvCxnSpPr>
          <p:nvPr/>
        </p:nvCxnSpPr>
        <p:spPr>
          <a:xfrm flipV="1">
            <a:off x="5143641" y="1857521"/>
            <a:ext cx="974820" cy="2808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Rechte verbindingslijn met pijl 86">
            <a:extLst>
              <a:ext uri="{FF2B5EF4-FFF2-40B4-BE49-F238E27FC236}">
                <a16:creationId xmlns:a16="http://schemas.microsoft.com/office/drawing/2014/main" id="{FBA5E59E-35F2-50B5-DB20-CEECCED36F2A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5143641" y="2138415"/>
            <a:ext cx="963589" cy="3423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met pijl 88">
            <a:extLst>
              <a:ext uri="{FF2B5EF4-FFF2-40B4-BE49-F238E27FC236}">
                <a16:creationId xmlns:a16="http://schemas.microsoft.com/office/drawing/2014/main" id="{98AB8B03-0A81-DAC8-4C07-B6C4FB82B435}"/>
              </a:ext>
            </a:extLst>
          </p:cNvPr>
          <p:cNvCxnSpPr>
            <a:cxnSpLocks/>
            <a:stCxn id="57" idx="3"/>
            <a:endCxn id="10" idx="1"/>
          </p:cNvCxnSpPr>
          <p:nvPr/>
        </p:nvCxnSpPr>
        <p:spPr>
          <a:xfrm>
            <a:off x="5143641" y="3671973"/>
            <a:ext cx="929900" cy="12367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met pijl 91">
            <a:extLst>
              <a:ext uri="{FF2B5EF4-FFF2-40B4-BE49-F238E27FC236}">
                <a16:creationId xmlns:a16="http://schemas.microsoft.com/office/drawing/2014/main" id="{24FA1D63-9C37-9458-3481-6C9E5F3A2054}"/>
              </a:ext>
            </a:extLst>
          </p:cNvPr>
          <p:cNvCxnSpPr>
            <a:stCxn id="57" idx="3"/>
            <a:endCxn id="21" idx="1"/>
          </p:cNvCxnSpPr>
          <p:nvPr/>
        </p:nvCxnSpPr>
        <p:spPr>
          <a:xfrm>
            <a:off x="5143641" y="3671973"/>
            <a:ext cx="896212" cy="5948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Rechte verbindingslijn met pijl 93">
            <a:extLst>
              <a:ext uri="{FF2B5EF4-FFF2-40B4-BE49-F238E27FC236}">
                <a16:creationId xmlns:a16="http://schemas.microsoft.com/office/drawing/2014/main" id="{CAD91B15-3750-CCCA-905E-3835A48B9701}"/>
              </a:ext>
            </a:extLst>
          </p:cNvPr>
          <p:cNvCxnSpPr>
            <a:stCxn id="57" idx="3"/>
            <a:endCxn id="90" idx="1"/>
          </p:cNvCxnSpPr>
          <p:nvPr/>
        </p:nvCxnSpPr>
        <p:spPr>
          <a:xfrm>
            <a:off x="5143641" y="3671973"/>
            <a:ext cx="929900" cy="19161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Rechte verbindingslijn met pijl 95">
            <a:extLst>
              <a:ext uri="{FF2B5EF4-FFF2-40B4-BE49-F238E27FC236}">
                <a16:creationId xmlns:a16="http://schemas.microsoft.com/office/drawing/2014/main" id="{AE4FF938-B4EC-614F-3093-44F236B851F2}"/>
              </a:ext>
            </a:extLst>
          </p:cNvPr>
          <p:cNvCxnSpPr>
            <a:stCxn id="57" idx="3"/>
            <a:endCxn id="20" idx="1"/>
          </p:cNvCxnSpPr>
          <p:nvPr/>
        </p:nvCxnSpPr>
        <p:spPr>
          <a:xfrm>
            <a:off x="5143641" y="3671973"/>
            <a:ext cx="963589" cy="25419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hthoek: afgeronde hoeken 96">
            <a:extLst>
              <a:ext uri="{FF2B5EF4-FFF2-40B4-BE49-F238E27FC236}">
                <a16:creationId xmlns:a16="http://schemas.microsoft.com/office/drawing/2014/main" id="{00CEE2E6-5A2E-2F88-F803-FC488FFD0ADE}"/>
              </a:ext>
            </a:extLst>
          </p:cNvPr>
          <p:cNvSpPr/>
          <p:nvPr/>
        </p:nvSpPr>
        <p:spPr>
          <a:xfrm>
            <a:off x="6118461" y="155032"/>
            <a:ext cx="3094524" cy="592349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Maatwerk (OSS) i.v.m. flankerende hulpverlening (max. 1 jaar)</a:t>
            </a:r>
          </a:p>
        </p:txBody>
      </p:sp>
      <p:cxnSp>
        <p:nvCxnSpPr>
          <p:cNvPr id="101" name="Rechte verbindingslijn met pijl 100">
            <a:extLst>
              <a:ext uri="{FF2B5EF4-FFF2-40B4-BE49-F238E27FC236}">
                <a16:creationId xmlns:a16="http://schemas.microsoft.com/office/drawing/2014/main" id="{DC58C1F5-E3F1-204B-0236-87F737EB694E}"/>
              </a:ext>
            </a:extLst>
          </p:cNvPr>
          <p:cNvCxnSpPr>
            <a:stCxn id="8" idx="3"/>
            <a:endCxn id="97" idx="1"/>
          </p:cNvCxnSpPr>
          <p:nvPr/>
        </p:nvCxnSpPr>
        <p:spPr>
          <a:xfrm flipV="1">
            <a:off x="5143641" y="451207"/>
            <a:ext cx="974820" cy="16872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Rechthoek: afgeronde hoeken 101">
            <a:extLst>
              <a:ext uri="{FF2B5EF4-FFF2-40B4-BE49-F238E27FC236}">
                <a16:creationId xmlns:a16="http://schemas.microsoft.com/office/drawing/2014/main" id="{5980CC7E-B5E1-918A-0FA2-27F1405298FF}"/>
              </a:ext>
            </a:extLst>
          </p:cNvPr>
          <p:cNvSpPr/>
          <p:nvPr/>
        </p:nvSpPr>
        <p:spPr>
          <a:xfrm>
            <a:off x="5997740" y="3237212"/>
            <a:ext cx="3390644" cy="592349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Maatwerk (OSS) i.v.m. flankerende hulpverlening (max. 1 jaar)</a:t>
            </a:r>
          </a:p>
        </p:txBody>
      </p:sp>
      <p:cxnSp>
        <p:nvCxnSpPr>
          <p:cNvPr id="104" name="Rechte verbindingslijn met pijl 103">
            <a:extLst>
              <a:ext uri="{FF2B5EF4-FFF2-40B4-BE49-F238E27FC236}">
                <a16:creationId xmlns:a16="http://schemas.microsoft.com/office/drawing/2014/main" id="{2FBD966D-0D9F-63FC-533B-149D4AC3F1B4}"/>
              </a:ext>
            </a:extLst>
          </p:cNvPr>
          <p:cNvCxnSpPr>
            <a:stCxn id="57" idx="3"/>
            <a:endCxn id="102" idx="1"/>
          </p:cNvCxnSpPr>
          <p:nvPr/>
        </p:nvCxnSpPr>
        <p:spPr>
          <a:xfrm flipV="1">
            <a:off x="5143641" y="3533387"/>
            <a:ext cx="854099" cy="1385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359905"/>
      </p:ext>
    </p:extLst>
  </p:cSld>
  <p:clrMapOvr>
    <a:masterClrMapping/>
  </p:clrMapOvr>
  <p:transition advTm="2822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03704D-4602-6946-9758-9C0660E2F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A59A51B-3554-A2E1-6020-E445114EBF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BABAF1FA-93CD-8343-E941-85C4616E66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1B69F7-4C17-C7B5-BC46-3329949A8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5E08B9EA-1D36-25C3-45E6-56305A4E56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332399"/>
              </p:ext>
            </p:extLst>
          </p:nvPr>
        </p:nvGraphicFramePr>
        <p:xfrm>
          <a:off x="793297" y="822589"/>
          <a:ext cx="10605406" cy="5524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722">
                  <a:extLst>
                    <a:ext uri="{9D8B030D-6E8A-4147-A177-3AD203B41FA5}">
                      <a16:colId xmlns:a16="http://schemas.microsoft.com/office/drawing/2014/main" val="2276461911"/>
                    </a:ext>
                  </a:extLst>
                </a:gridCol>
                <a:gridCol w="3826804">
                  <a:extLst>
                    <a:ext uri="{9D8B030D-6E8A-4147-A177-3AD203B41FA5}">
                      <a16:colId xmlns:a16="http://schemas.microsoft.com/office/drawing/2014/main" val="1270743010"/>
                    </a:ext>
                  </a:extLst>
                </a:gridCol>
                <a:gridCol w="4339880">
                  <a:extLst>
                    <a:ext uri="{9D8B030D-6E8A-4147-A177-3AD203B41FA5}">
                      <a16:colId xmlns:a16="http://schemas.microsoft.com/office/drawing/2014/main" val="80979106"/>
                    </a:ext>
                  </a:extLst>
                </a:gridCol>
              </a:tblGrid>
              <a:tr h="6764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nl-NL" sz="1000" b="1" kern="1200" dirty="0">
                          <a:solidFill>
                            <a:schemeClr val="lt1"/>
                          </a:solidFill>
                          <a:effectLst/>
                          <a:latin typeface="Plantin" panose="02000000000000000000" pitchFamily="2" charset="0"/>
                          <a:cs typeface="Arial" panose="020B0604020202020204" pitchFamily="34" charset="0"/>
                        </a:rPr>
                        <a:t>Geen problematische schulden                                                       </a:t>
                      </a:r>
                      <a:endParaRPr lang="nl-NL" sz="1000" b="1" kern="1200" dirty="0">
                        <a:solidFill>
                          <a:schemeClr val="lt1"/>
                        </a:solidFill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84" marR="70884" marT="35442" marB="3544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Komt binnen bij Team Vroegsignalering, uitvoering door Team Vroegsignalering</a:t>
                      </a:r>
                    </a:p>
                  </a:txBody>
                  <a:tcPr marL="70884" marR="70884" marT="35442" marB="3544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Komt binnen bij Team SDV</a:t>
                      </a:r>
                      <a:r>
                        <a:rPr lang="nl-NL" sz="100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uitvoering </a:t>
                      </a: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door Team SDV</a:t>
                      </a:r>
                    </a:p>
                  </a:txBody>
                  <a:tcPr marL="70884" marR="70884" marT="35442" marB="35442"/>
                </a:tc>
                <a:extLst>
                  <a:ext uri="{0D108BD9-81ED-4DB2-BD59-A6C34878D82A}">
                    <a16:rowId xmlns:a16="http://schemas.microsoft.com/office/drawing/2014/main" val="2170684046"/>
                  </a:ext>
                </a:extLst>
              </a:tr>
              <a:tr h="5210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Betalingsachterstanden binnen 0-18 maanden af te lossen vanuit Vtlb</a:t>
                      </a:r>
                    </a:p>
                  </a:txBody>
                  <a:tcPr marL="70884" marR="70884" marT="35442" marB="35442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Eenmalig advies om achterstanden zelf op te lossen of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Ondersteuning bij totstandbrenging 100% regeling (aflossing in max. 36 maanden) of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 doorverwijzing naar Verder voor herfinanciering (aflossing in max. 36 maanden)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nl-NL" sz="10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Alleen indien nodig: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Max. 9 gesprekken preventief budgetbegeleiding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Doorverwijzing naar OSS voor flankerende hulpverlening (max. 1 jaar)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Humanitas Kort en Licht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Sociaal Raadslieden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nl-NL" sz="10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84" marR="70884" marT="35442" marB="35442"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Eenmalig advies om achterstanden zelf op te lossen of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Ondersteuning bij totstandbrenging 100% regeling (aflossing in max. 36 maanden) of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Herfinanciering (aflossing in max. 36 maanden)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nl-NL" sz="10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Alleen indien nodig: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Max. 9 gesprekken preventief budgetbegeleiding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Doorverwijzing naar OSS voor flankerende hulpverlening (max. 1 jaar)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Humanitas Kort en Licht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Sociaal Raadslieden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nl-NL" sz="10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84" marR="70884" marT="35442" marB="35442"/>
                </a:tc>
                <a:extLst>
                  <a:ext uri="{0D108BD9-81ED-4DB2-BD59-A6C34878D82A}">
                    <a16:rowId xmlns:a16="http://schemas.microsoft.com/office/drawing/2014/main" val="3068379655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Betalingsachterstanden binnen 19-36 maanden af te lossen vanuit Vtlb</a:t>
                      </a:r>
                    </a:p>
                  </a:txBody>
                  <a:tcPr marL="70884" marR="70884" marT="35442" marB="3544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nl-NL" sz="1000" dirty="0">
                          <a:solidFill>
                            <a:schemeClr val="tx1"/>
                          </a:solidFill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Doorverwijzing naar Team SDV voor herfinanciering of 100% betalingsregeling</a:t>
                      </a:r>
                    </a:p>
                  </a:txBody>
                  <a:tcPr marL="70884" marR="70884" marT="35442" marB="35442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Als eerste proberen: herfinanciering </a:t>
                      </a:r>
                      <a:r>
                        <a:rPr lang="nl-NL" sz="1000" dirty="0">
                          <a:solidFill>
                            <a:schemeClr val="tx1"/>
                          </a:solidFill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 principe 36 maanden, als de situatie daar om vraagt mag </a:t>
                      </a: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aflossing in max. 48 maanden: bijvoorbeeld dieet, hoge vervoerskosten werk/mantelzorg) of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Als dat niet lukt: 100% betalingsregeling (als de situatie daar om vraagt mag aflossing in max. 48 maanden: bijvoorbeeld dieet, hoge vervoerskosten door werk/mantelzorg) of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Eenmalig advies om achterstanden zelf op te lossen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nl-NL" sz="10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Alleen indien nodig: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Max. 1,5 jaar preventief budgetbeheer (alleen vaste lasten plus doorbetaling aflossing)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solidFill>
                            <a:schemeClr val="tx1"/>
                          </a:solidFill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Max. 1,5  jaar preventief budgetbegeleiding max. 9 gesprekken per jaar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solidFill>
                            <a:schemeClr val="tx1"/>
                          </a:solidFill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Doorverwijzing naar OSS voor flankerende hulpverlening (max. 1 jaar)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solidFill>
                            <a:schemeClr val="tx1"/>
                          </a:solidFill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Humanitas Kort en Licht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000" dirty="0">
                          <a:solidFill>
                            <a:schemeClr val="tx1"/>
                          </a:solidFill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Sociaal Raadslieden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buFont typeface="Arial" panose="020B0604020202020204" pitchFamily="34" charset="0"/>
                        <a:buNone/>
                      </a:pPr>
                      <a:endParaRPr lang="nl-NL" sz="1000" dirty="0">
                        <a:solidFill>
                          <a:schemeClr val="tx1"/>
                        </a:solidFill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0884" marR="70884" marT="35442" marB="35442"/>
                </a:tc>
                <a:extLst>
                  <a:ext uri="{0D108BD9-81ED-4DB2-BD59-A6C34878D82A}">
                    <a16:rowId xmlns:a16="http://schemas.microsoft.com/office/drawing/2014/main" val="2648951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97527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 1">
            <a:extLst>
              <a:ext uri="{FF2B5EF4-FFF2-40B4-BE49-F238E27FC236}">
                <a16:creationId xmlns:a16="http://schemas.microsoft.com/office/drawing/2014/main" id="{6C8F58C3-BDEE-DE6B-52DB-4B85490EB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46734"/>
              </p:ext>
            </p:extLst>
          </p:nvPr>
        </p:nvGraphicFramePr>
        <p:xfrm>
          <a:off x="449035" y="549044"/>
          <a:ext cx="11593286" cy="5883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9299">
                  <a:extLst>
                    <a:ext uri="{9D8B030D-6E8A-4147-A177-3AD203B41FA5}">
                      <a16:colId xmlns:a16="http://schemas.microsoft.com/office/drawing/2014/main" val="1755750979"/>
                    </a:ext>
                  </a:extLst>
                </a:gridCol>
                <a:gridCol w="2420446">
                  <a:extLst>
                    <a:ext uri="{9D8B030D-6E8A-4147-A177-3AD203B41FA5}">
                      <a16:colId xmlns:a16="http://schemas.microsoft.com/office/drawing/2014/main" val="1974702039"/>
                    </a:ext>
                  </a:extLst>
                </a:gridCol>
                <a:gridCol w="2300060">
                  <a:extLst>
                    <a:ext uri="{9D8B030D-6E8A-4147-A177-3AD203B41FA5}">
                      <a16:colId xmlns:a16="http://schemas.microsoft.com/office/drawing/2014/main" val="913378822"/>
                    </a:ext>
                  </a:extLst>
                </a:gridCol>
                <a:gridCol w="2365210">
                  <a:extLst>
                    <a:ext uri="{9D8B030D-6E8A-4147-A177-3AD203B41FA5}">
                      <a16:colId xmlns:a16="http://schemas.microsoft.com/office/drawing/2014/main" val="1822510971"/>
                    </a:ext>
                  </a:extLst>
                </a:gridCol>
                <a:gridCol w="2498271">
                  <a:extLst>
                    <a:ext uri="{9D8B030D-6E8A-4147-A177-3AD203B41FA5}">
                      <a16:colId xmlns:a16="http://schemas.microsoft.com/office/drawing/2014/main" val="1758128262"/>
                    </a:ext>
                  </a:extLst>
                </a:gridCol>
              </a:tblGrid>
              <a:tr h="1165101"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 Problematische schulden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Kunnen: Ja</a:t>
                      </a:r>
                    </a:p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  <a:latin typeface="Plantin" panose="02000000000000000000" pitchFamily="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(geen technische en psychosociale belemmeringen)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Kunnen: Ja, maar wel met financiële begeleiding</a:t>
                      </a:r>
                    </a:p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(geen technische en psychosociale belemmeringen) 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Kunnen: Ja, maar met financiële begeleiding en flankerende hulpverlening (geen technische belemmering maar wel sprake psychosociale problematiek)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Kunnen: Nee, vanwege technische belemmeringen (zoals scheiding, ontoereikend inkomen, aangifte inkomstenbelasting niet op orde, betwiste schulden, het hebben van niet regelbare schulden, </a:t>
                      </a:r>
                      <a:r>
                        <a:rPr lang="nl-NL" sz="1100" kern="1200" dirty="0">
                          <a:solidFill>
                            <a:schemeClr val="bg1"/>
                          </a:solidFill>
                          <a:effectLst/>
                        </a:rPr>
                        <a:t>geen stabiele woonsituatie) </a:t>
                      </a:r>
                      <a:endParaRPr lang="nl-NL" sz="1100" dirty="0">
                        <a:solidFill>
                          <a:schemeClr val="bg1"/>
                        </a:solidFill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extLst>
                  <a:ext uri="{0D108BD9-81ED-4DB2-BD59-A6C34878D82A}">
                    <a16:rowId xmlns:a16="http://schemas.microsoft.com/office/drawing/2014/main" val="2360354217"/>
                  </a:ext>
                </a:extLst>
              </a:tr>
              <a:tr h="2325936"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Wil z.s.m. via een minnelijke of wettelijke schuldregeling uit de schulden komen en wil/kan hiervoor offers brengen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SDV en budgetbegeleiding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SDV en budgetbegeleiding</a:t>
                      </a:r>
                      <a:endParaRPr lang="nl-NL" sz="1100" dirty="0">
                        <a:effectLst/>
                      </a:endParaRPr>
                    </a:p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Eventueel aangevuld met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Humanitas budgetmaatjes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Social Raadslieden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budgetbeheer/ beschermingsbewind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SDV+ (SDV  en Maatwerk OSS) en  budgetcoaching </a:t>
                      </a:r>
                      <a:endParaRPr lang="nl-NL" sz="1100" dirty="0">
                        <a:effectLst/>
                      </a:endParaRPr>
                    </a:p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Eventueel aangevuld met:</a:t>
                      </a:r>
                      <a:endParaRPr lang="nl-NL" sz="11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</a:rPr>
                        <a:t>Inzet DFD Verder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Humanitas budgetmaatjes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Social Raadslieden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budgetbeheer/ beschermingsbewind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Hulpverlening van partners in de stad (Zorggroep etc.)</a:t>
                      </a: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Maatwerk OSS  (inclusief betalingsregelingen)</a:t>
                      </a:r>
                      <a:endParaRPr lang="nl-NL" sz="1100" dirty="0">
                        <a:effectLst/>
                      </a:endParaRPr>
                    </a:p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Eventueel aangevuld met: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Humanitas budgetmaatjes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Social Raadslieden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Verder budgetbeheer/ Kwintes budgetbeheer/ beschermingsbewind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Voedselbank, Noodfondsen e.a.</a:t>
                      </a:r>
                    </a:p>
                    <a:p>
                      <a:pPr marL="207450" indent="-17145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1100" kern="1200" dirty="0">
                          <a:effectLst/>
                        </a:rPr>
                        <a:t>Inzet hulpverlening van partners in de stad (Zorggroep etc.)</a:t>
                      </a:r>
                    </a:p>
                    <a:p>
                      <a:pPr marL="36000" lvl="0" indent="-342900" algn="l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endParaRPr lang="nl-NL" sz="1100" kern="12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6000" lvl="0" indent="0" algn="l">
                        <a:lnSpc>
                          <a:spcPct val="106000"/>
                        </a:lnSpc>
                        <a:buFont typeface="Arial" panose="020B0604020202020204" pitchFamily="34" charset="0"/>
                        <a:buNone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Zodra technische belemmeringen zijn aangepakt gaat client naar SDV plus of SDV</a:t>
                      </a:r>
                    </a:p>
                  </a:txBody>
                  <a:tcPr marL="13083" marR="13083" marT="6542" marB="6542"/>
                </a:tc>
                <a:extLst>
                  <a:ext uri="{0D108BD9-81ED-4DB2-BD59-A6C34878D82A}">
                    <a16:rowId xmlns:a16="http://schemas.microsoft.com/office/drawing/2014/main" val="2118083010"/>
                  </a:ext>
                </a:extLst>
              </a:tr>
              <a:tr h="1879028">
                <a:tc>
                  <a:txBody>
                    <a:bodyPr/>
                    <a:lstStyle/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Wil ondanks technische mogelijkheid geen minnelijke of wettelijke schuldregeling </a:t>
                      </a:r>
                      <a:endParaRPr lang="nl-NL" sz="1100" dirty="0">
                        <a:effectLst/>
                      </a:endParaRPr>
                    </a:p>
                    <a:p>
                      <a:pPr marL="36000" algn="l">
                        <a:lnSpc>
                          <a:spcPct val="106000"/>
                        </a:lnSpc>
                        <a:buNone/>
                      </a:pPr>
                      <a:r>
                        <a:rPr lang="nl-NL" sz="1100" kern="1200" dirty="0">
                          <a:effectLst/>
                        </a:rPr>
                        <a:t>(= bereidheidsbelemmeringen)</a:t>
                      </a: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207450" lvl="0" indent="-171450" algn="l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effectLst/>
                        </a:rPr>
                        <a:t>Max. 6 mnd. (incl. 8 weken tot beschikking) Maatwerk OSS om te werken aan bereidheidsbelemmeringen en om schulden te stabiliseren. Daarna SDV of Beschermingsbewind. 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</a:rPr>
                        <a:t>OSS treft alleen betalingsregeling bij crises. </a:t>
                      </a:r>
                    </a:p>
                    <a:p>
                      <a:pPr marL="207450" lvl="0" indent="-171450" algn="l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effectLst/>
                        </a:rPr>
                        <a:t>Wil burger dit niet dan dienstverlening OSS beëindigen (dit geldt dan ook voor budgetbeheer).</a:t>
                      </a:r>
                      <a:endParaRPr lang="nl-NL" sz="11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207450" lvl="0" indent="-171450" algn="l" rtl="0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effectLst/>
                        </a:rPr>
                        <a:t>Max. 6 mnd. (incl. 8 weken tot beschikking) Maatwerk OSS om te werken aan bereidheidsbelemmeringen en schulden te stabiliseren. Daarna SDV of Beschermingsbewind. 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</a:rPr>
                        <a:t>OSS treft alleen betalingsregeling bij crises.</a:t>
                      </a:r>
                    </a:p>
                    <a:p>
                      <a:pPr marL="207450" lvl="0" indent="-171450" algn="l" rtl="0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effectLst/>
                        </a:rPr>
                        <a:t>Wil burger dit niet dan dienstverlening OSS beëindigen (dit geldt dan ook voor budgetbeheer).</a:t>
                      </a:r>
                      <a:endParaRPr lang="nl-NL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207450" lvl="0" indent="-171450" algn="l" rtl="0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effectLst/>
                        </a:rPr>
                        <a:t>Max. 6 mnd. (incl. 8 weken tot beschikking) Maatwerk OSS om te werken aan bereidheidsbelemmeringen en schulden te stabiliseren. Daarna SDV, SDV plus of beschermingsbewind. </a:t>
                      </a: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</a:rPr>
                        <a:t>OSS treft alleen betalingsregeling bij crises.</a:t>
                      </a:r>
                    </a:p>
                    <a:p>
                      <a:pPr marL="207450" lvl="0" indent="-171450" algn="l" rtl="0">
                        <a:lnSpc>
                          <a:spcPct val="106000"/>
                        </a:lnSpc>
                        <a:buFont typeface="Arial" panose="020B0604020202020204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nl-NL" sz="1100" kern="1200" dirty="0">
                          <a:effectLst/>
                        </a:rPr>
                        <a:t>Wil burger dit niet dan dienstverlening OSS beëindigen (dit geldt dan ook voor budgetbeheer). </a:t>
                      </a:r>
                      <a:endParaRPr lang="nl-NL" sz="1100" kern="12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083" marR="13083" marT="6542" marB="6542"/>
                </a:tc>
                <a:tc>
                  <a:txBody>
                    <a:bodyPr/>
                    <a:lstStyle/>
                    <a:p>
                      <a:pPr marL="36000" lvl="0" indent="0" algn="l" rtl="0">
                        <a:lnSpc>
                          <a:spcPct val="106000"/>
                        </a:lnSpc>
                        <a:buFont typeface="Arial" panose="020B0604020202020204" pitchFamily="34" charset="0"/>
                        <a:buNone/>
                        <a:tabLst>
                          <a:tab pos="228600" algn="l"/>
                        </a:tabLst>
                      </a:pPr>
                      <a:endParaRPr lang="nl-NL" sz="1100" dirty="0">
                        <a:effectLst/>
                        <a:latin typeface="Plantin" panose="020000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083" marR="13083" marT="6542" marB="6542"/>
                </a:tc>
                <a:extLst>
                  <a:ext uri="{0D108BD9-81ED-4DB2-BD59-A6C34878D82A}">
                    <a16:rowId xmlns:a16="http://schemas.microsoft.com/office/drawing/2014/main" val="3024164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423459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6.0.27"/>
  <p:tag name="AS_OS" val="Unix 6.5.0.1014"/>
  <p:tag name="AS_RELEASE_DATE" val="2023.08.14"/>
  <p:tag name="AS_TITLE" val="Aspose.Slides for .NET Standard 2.0"/>
  <p:tag name="AS_VERSION" val="23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ptos Display" panose="0211000402020202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ptos" panose="0211000402020202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264fed88-3460-4323-80f9-15b2a3d3d26d" ContentTypeId="0x010100A3931FBF8BAFE84BAC495B07B603E4E6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33fc33796384c19818b29a1f52fa6b8 xmlns="e1f914b6-a544-4516-8258-dce33e67d544">
      <Terms xmlns="http://schemas.microsoft.com/office/infopath/2007/PartnerControls"/>
    </m33fc33796384c19818b29a1f52fa6b8>
    <Behandelaar xmlns="e1f914b6-a544-4516-8258-dce33e67d544">
      <UserInfo>
        <DisplayName/>
        <AccountId xsi:nil="true"/>
        <AccountType/>
      </UserInfo>
    </Behandelaar>
    <DocumentSetDescription xmlns="http://schemas.microsoft.com/sharepoint/v3" xsi:nil="true"/>
    <TaxCatchAll xmlns="e1f914b6-a544-4516-8258-dce33e67d544" xsi:nil="true"/>
    <Documentstatus xmlns="e1f914b6-a544-4516-8258-dce33e67d544">Concept</Documentstatus>
    <Dossierstatus xmlns="e1f914b6-a544-4516-8258-dce33e67d544">In behandeling</Dossierstatus>
    <Kopie xmlns="e1f914b6-a544-4516-8258-dce33e67d544">false</Kopie>
    <j7e7edac40694a75a14dc8a1f940b8b2 xmlns="e1f914b6-a544-4516-8258-dce33e67d544">
      <Terms xmlns="http://schemas.microsoft.com/office/infopath/2007/PartnerControls"/>
    </j7e7edac40694a75a14dc8a1f940b8b2>
  </documentManagement>
</p:properties>
</file>

<file path=customXml/item4.xml><?xml version="1.0" encoding="utf-8"?>
<TemplafyFormConfiguration><![CDATA[{"formFields":[],"formDataEntries":[]}]]></TemplafyFormConfiguration>
</file>

<file path=customXml/item5.xml><?xml version="1.0" encoding="utf-8"?>
<TemplafyTemplateConfiguration><![CDATA[{"elementsMetadata":[],"transformationConfigurations":[],"templateName":"blankpresentation","templateDescription":"","enableDocumentContentUpdater":false,"version":"2.0"}]]></TemplafyTemplateConfiguratio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PowerPoint-presentatie" ma:contentTypeID="0x010100A3931FBF8BAFE84BAC495B07B603E4E600934174F00EA1B84FB59B5507920BB0EC" ma:contentTypeVersion="267" ma:contentTypeDescription="" ma:contentTypeScope="" ma:versionID="aa1af7779acb8773050a34d83ec0c7c4">
  <xsd:schema xmlns:xsd="http://www.w3.org/2001/XMLSchema" xmlns:xs="http://www.w3.org/2001/XMLSchema" xmlns:p="http://schemas.microsoft.com/office/2006/metadata/properties" xmlns:ns1="http://schemas.microsoft.com/sharepoint/v3" xmlns:ns2="e1f914b6-a544-4516-8258-dce33e67d544" targetNamespace="http://schemas.microsoft.com/office/2006/metadata/properties" ma:root="true" ma:fieldsID="b152374edd8bb4483234f466277debdd" ns1:_="" ns2:_="">
    <xsd:import namespace="http://schemas.microsoft.com/sharepoint/v3"/>
    <xsd:import namespace="e1f914b6-a544-4516-8258-dce33e67d544"/>
    <xsd:element name="properties">
      <xsd:complexType>
        <xsd:sequence>
          <xsd:element name="documentManagement">
            <xsd:complexType>
              <xsd:all>
                <xsd:element ref="ns2:Behandelaar" minOccurs="0"/>
                <xsd:element ref="ns2:j7e7edac40694a75a14dc8a1f940b8b2" minOccurs="0"/>
                <xsd:element ref="ns2:TaxCatchAll" minOccurs="0"/>
                <xsd:element ref="ns2:TaxCatchAllLabel" minOccurs="0"/>
                <xsd:element ref="ns2:Documentstatus" minOccurs="0"/>
                <xsd:element ref="ns2:m33fc33796384c19818b29a1f52fa6b8" minOccurs="0"/>
                <xsd:element ref="ns2:Kopie" minOccurs="0"/>
                <xsd:element ref="ns1:DocumentSetDescription" minOccurs="0"/>
                <xsd:element ref="ns2:Dossier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17" nillable="true" ma:displayName="Beschrijving" ma:description="Een beschrijving van de documenten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914b6-a544-4516-8258-dce33e67d544" elementFormDefault="qualified">
    <xsd:import namespace="http://schemas.microsoft.com/office/2006/documentManagement/types"/>
    <xsd:import namespace="http://schemas.microsoft.com/office/infopath/2007/PartnerControls"/>
    <xsd:element name="Behandelaar" ma:index="8" nillable="true" ma:displayName="Behandelaar" ma:list="UserInfo" ma:SharePointGroup="0" ma:internalName="Behandelaa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j7e7edac40694a75a14dc8a1f940b8b2" ma:index="9" nillable="true" ma:taxonomy="true" ma:internalName="j7e7edac40694a75a14dc8a1f940b8b2" ma:taxonomyFieldName="Documenttypen" ma:displayName="Documenttypen" ma:default="" ma:fieldId="{37e7edac-4069-4a75-a14d-c8a1f940b8b2}" ma:taxonomyMulti="true" ma:sspId="264fed88-3460-4323-80f9-15b2a3d3d26d" ma:termSetId="0cdd49ee-224d-499f-bc0f-91623649ef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43a8d5eb-5e30-4c09-846d-148f63c4bb5d}" ma:internalName="TaxCatchAll" ma:showField="CatchAllData" ma:web="d072ca85-ceee-4ba7-9f7c-14d79416f1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43a8d5eb-5e30-4c09-846d-148f63c4bb5d}" ma:internalName="TaxCatchAllLabel" ma:readOnly="true" ma:showField="CatchAllDataLabel" ma:web="d072ca85-ceee-4ba7-9f7c-14d79416f1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cumentstatus" ma:index="13" nillable="true" ma:displayName="Documentstatus" ma:default="Concept" ma:format="Dropdown" ma:internalName="Documentstatus">
      <xsd:simpleType>
        <xsd:restriction base="dms:Choice">
          <xsd:enumeration value="Concept"/>
          <xsd:enumeration value="Ter review"/>
          <xsd:enumeration value="Vastgesteld"/>
          <xsd:enumeration value="Gereed"/>
          <xsd:enumeration value="Vervallen"/>
        </xsd:restriction>
      </xsd:simpleType>
    </xsd:element>
    <xsd:element name="m33fc33796384c19818b29a1f52fa6b8" ma:index="14" nillable="true" ma:taxonomy="true" ma:internalName="m33fc33796384c19818b29a1f52fa6b8" ma:taxonomyFieldName="Passende_x0020_Trefwoorden" ma:displayName="Passende Trefwoorden" ma:default="" ma:fieldId="{633fc337-9638-4c19-818b-29a1f52fa6b8}" ma:taxonomyMulti="true" ma:sspId="264fed88-3460-4323-80f9-15b2a3d3d26d" ma:termSetId="149e103c-5860-4dce-b39c-53bee8e9cad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Kopie" ma:index="16" nillable="true" ma:displayName="Kopie" ma:default="0" ma:internalName="Kopie">
      <xsd:simpleType>
        <xsd:restriction base="dms:Boolean"/>
      </xsd:simpleType>
    </xsd:element>
    <xsd:element name="Dossierstatus" ma:index="18" nillable="true" ma:displayName="Dossierstatus" ma:default="In behandeling" ma:format="Dropdown" ma:indexed="true" ma:internalName="Dossierstatus">
      <xsd:simpleType>
        <xsd:restriction base="dms:Choice">
          <xsd:enumeration value="In behandeling"/>
          <xsd:enumeration value="Afgehandel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43DCED-F0B7-4179-B580-5E8E71C59541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CCB5E94-DC5D-46A5-BAB0-38DEE8A47C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105C24-7F6A-4FCF-9E29-3000D36D0999}">
  <ds:schemaRefs>
    <ds:schemaRef ds:uri="http://schemas.microsoft.com/office/2006/documentManagement/types"/>
    <ds:schemaRef ds:uri="e1f914b6-a544-4516-8258-dce33e67d544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elements/1.1/"/>
    <ds:schemaRef ds:uri="75e2cd3f-ed04-4b6c-89e8-e90ee9d7ae0a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sharepoint/v3"/>
  </ds:schemaRefs>
</ds:datastoreItem>
</file>

<file path=customXml/itemProps4.xml><?xml version="1.0" encoding="utf-8"?>
<ds:datastoreItem xmlns:ds="http://schemas.openxmlformats.org/officeDocument/2006/customXml" ds:itemID="{E23199CF-DED7-4C8B-8E51-0FE50FC0C8E3}">
  <ds:schemaRefs/>
</ds:datastoreItem>
</file>

<file path=customXml/itemProps5.xml><?xml version="1.0" encoding="utf-8"?>
<ds:datastoreItem xmlns:ds="http://schemas.openxmlformats.org/officeDocument/2006/customXml" ds:itemID="{2993D6DF-DCBA-4BDC-A1A7-18A95492E7E3}">
  <ds:schemaRefs/>
</ds:datastoreItem>
</file>

<file path=customXml/itemProps6.xml><?xml version="1.0" encoding="utf-8"?>
<ds:datastoreItem xmlns:ds="http://schemas.openxmlformats.org/officeDocument/2006/customXml" ds:itemID="{9FE28459-F65D-43B0-B8E6-13D517F1DEE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</Words>
  <Application>Microsoft Office PowerPoint</Application>
  <PresentationFormat>Breedbeeld</PresentationFormat>
  <Paragraphs>113</Paragraphs>
  <Slides>4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Plantin</vt:lpstr>
      <vt:lpstr>Office Theme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2025-01-28T18:45:32Z</dcterms:created>
  <dcterms:modified xsi:type="dcterms:W3CDTF">2026-05-13T12:25:17Z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imeStamp">
    <vt:lpwstr>2024-08-01T06:41:14</vt:lpwstr>
  </property>
  <property fmtid="{D5CDD505-2E9C-101B-9397-08002B2CF9AE}" pid="3" name="TemplafyTenantId">
    <vt:lpwstr>almere</vt:lpwstr>
  </property>
  <property fmtid="{D5CDD505-2E9C-101B-9397-08002B2CF9AE}" pid="4" name="TemplafyTemplateId">
    <vt:lpwstr>970965584505208863</vt:lpwstr>
  </property>
  <property fmtid="{D5CDD505-2E9C-101B-9397-08002B2CF9AE}" pid="5" name="TemplafyUserProfileId">
    <vt:lpwstr>637859471775537672</vt:lpwstr>
  </property>
  <property fmtid="{D5CDD505-2E9C-101B-9397-08002B2CF9AE}" pid="6" name="TemplafyFromBlank">
    <vt:bool>true</vt:bool>
  </property>
  <property fmtid="{D5CDD505-2E9C-101B-9397-08002B2CF9AE}" pid="7" name="ContentTypeId">
    <vt:lpwstr>0x010100A3931FBF8BAFE84BAC495B07B603E4E600934174F00EA1B84FB59B5507920BB0EC</vt:lpwstr>
  </property>
  <property fmtid="{D5CDD505-2E9C-101B-9397-08002B2CF9AE}" pid="8" name="MediaServiceImageTags">
    <vt:lpwstr/>
  </property>
  <property fmtid="{D5CDD505-2E9C-101B-9397-08002B2CF9AE}" pid="9" name="Documenttypen">
    <vt:lpwstr/>
  </property>
  <property fmtid="{D5CDD505-2E9C-101B-9397-08002B2CF9AE}" pid="10" name="Passende_x0020_Trefwoorden">
    <vt:lpwstr/>
  </property>
  <property fmtid="{D5CDD505-2E9C-101B-9397-08002B2CF9AE}" pid="11" name="lcf76f155ced4ddcb4097134ff3c332f">
    <vt:lpwstr/>
  </property>
  <property fmtid="{D5CDD505-2E9C-101B-9397-08002B2CF9AE}" pid="12" name="Passende Trefwoorden">
    <vt:lpwstr/>
  </property>
</Properties>
</file>