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031C324" w14:textId="3E4A20D6" w:rsidR="009E4F22" w:rsidRPr="00B87300" w:rsidRDefault="009E4F22" w:rsidP="00EC23C7"/>
    <w:p w14:paraId="5AAAC417" w14:textId="15F30AE3" w:rsidR="006A263B" w:rsidRPr="00B87300" w:rsidRDefault="006A263B" w:rsidP="000412F8">
      <w:pPr>
        <w:pStyle w:val="Kop1"/>
      </w:pPr>
      <w:bookmarkStart w:id="0" w:name="_Hlk190591545"/>
      <w:r w:rsidRPr="00B87300">
        <w:t>Aannemingsovereenkomst</w:t>
      </w:r>
    </w:p>
    <w:p w14:paraId="2F368DB7" w14:textId="2B6A0167" w:rsidR="00954641" w:rsidRPr="00B87300" w:rsidRDefault="00954641" w:rsidP="00954641">
      <w:pPr>
        <w:pStyle w:val="Draaijergroen"/>
      </w:pPr>
      <w:r w:rsidRPr="00B87300">
        <w:t>Status: concept</w:t>
      </w:r>
    </w:p>
    <w:p w14:paraId="3E61CCB4" w14:textId="325D1A39" w:rsidR="00954641" w:rsidRPr="00B87300" w:rsidRDefault="00954641" w:rsidP="00954641">
      <w:pPr>
        <w:pStyle w:val="Draaijergroen"/>
      </w:pPr>
      <w:r w:rsidRPr="00B87300">
        <w:t xml:space="preserve">Versie: </w:t>
      </w:r>
      <w:r w:rsidR="001C226A" w:rsidRPr="00B87300">
        <w:t>2</w:t>
      </w:r>
    </w:p>
    <w:p w14:paraId="507CCD7D" w14:textId="77777777" w:rsidR="00954641" w:rsidRPr="00B87300" w:rsidRDefault="00954641" w:rsidP="00954641">
      <w:pPr>
        <w:pStyle w:val="Draaijergroen"/>
      </w:pPr>
    </w:p>
    <w:p w14:paraId="3B892EDE" w14:textId="25AA409E" w:rsidR="00954641" w:rsidRPr="00B87300" w:rsidRDefault="003A3010" w:rsidP="000412F8">
      <w:r w:rsidRPr="00B87300">
        <w:t>Vereniging voor Christelijk Voortgezet Onderwijs</w:t>
      </w:r>
      <w:r w:rsidR="00954641" w:rsidRPr="00B87300">
        <w:t xml:space="preserve"> (afgekort als: </w:t>
      </w:r>
      <w:r w:rsidR="001E5602" w:rsidRPr="00B87300">
        <w:t>CVO</w:t>
      </w:r>
      <w:r w:rsidR="00954641" w:rsidRPr="00B87300">
        <w:t>)</w:t>
      </w:r>
    </w:p>
    <w:p w14:paraId="2028E6B1" w14:textId="77777777" w:rsidR="00954641" w:rsidRPr="00B87300" w:rsidRDefault="00954641" w:rsidP="000412F8"/>
    <w:p w14:paraId="5D79A885" w14:textId="4ABC7960" w:rsidR="006A263B" w:rsidRPr="00B87300" w:rsidRDefault="006A263B" w:rsidP="000412F8">
      <w:r w:rsidRPr="00B87300">
        <w:t>-</w:t>
      </w:r>
    </w:p>
    <w:p w14:paraId="5A51865B" w14:textId="77777777" w:rsidR="00954641" w:rsidRPr="00B87300" w:rsidRDefault="00954641" w:rsidP="000412F8"/>
    <w:p w14:paraId="3F334478" w14:textId="77777777" w:rsidR="00954641" w:rsidRPr="00B87300" w:rsidRDefault="00954641" w:rsidP="00954641">
      <w:r w:rsidRPr="00B87300">
        <w:fldChar w:fldCharType="begin">
          <w:ffData>
            <w:name w:val=""/>
            <w:enabled/>
            <w:calcOnExit w:val="0"/>
            <w:textInput>
              <w:default w:val="[bedrijfsnaam opdrachtnemer]"/>
            </w:textInput>
          </w:ffData>
        </w:fldChar>
      </w:r>
      <w:r w:rsidRPr="00B87300">
        <w:instrText xml:space="preserve"> FORMTEXT </w:instrText>
      </w:r>
      <w:r w:rsidRPr="00B87300">
        <w:fldChar w:fldCharType="separate"/>
      </w:r>
      <w:r w:rsidRPr="00B87300">
        <w:t>[bedrijfsnaam opdrachtnemer]</w:t>
      </w:r>
      <w:r w:rsidRPr="00B87300">
        <w:fldChar w:fldCharType="end"/>
      </w:r>
    </w:p>
    <w:p w14:paraId="51A49A01" w14:textId="77777777" w:rsidR="000412F8" w:rsidRPr="00B87300" w:rsidRDefault="000412F8" w:rsidP="006A263B"/>
    <w:p w14:paraId="63210A37" w14:textId="34D7B0C1" w:rsidR="006A263B" w:rsidRPr="00B87300" w:rsidRDefault="006A263B" w:rsidP="006A263B">
      <w:r w:rsidRPr="00B87300">
        <w:t>De ondergetekenden:</w:t>
      </w:r>
    </w:p>
    <w:p w14:paraId="0591D5B2" w14:textId="77777777" w:rsidR="006A263B" w:rsidRPr="00B87300" w:rsidRDefault="006A263B" w:rsidP="006A263B"/>
    <w:p w14:paraId="6CDC3033" w14:textId="4ABE8B02" w:rsidR="000F1B77" w:rsidRPr="00B87300" w:rsidRDefault="00B2145F" w:rsidP="006A263B">
      <w:pPr>
        <w:sectPr w:rsidR="000F1B77" w:rsidRPr="00B87300" w:rsidSect="00D2005C">
          <w:headerReference w:type="first" r:id="rId12"/>
          <w:footerReference w:type="first" r:id="rId13"/>
          <w:pgSz w:w="11906" w:h="16838" w:code="9"/>
          <w:pgMar w:top="2835" w:right="1134" w:bottom="1701" w:left="1134" w:header="709" w:footer="709" w:gutter="0"/>
          <w:cols w:space="708"/>
          <w:titlePg/>
          <w:docGrid w:linePitch="360"/>
        </w:sectPr>
      </w:pPr>
      <w:sdt>
        <w:sdtPr>
          <w:alias w:val="bedrijfsnaam opdrachtgever"/>
          <w:tag w:val="bedrijfsnaam opdrachtgever"/>
          <w:id w:val="-1508278709"/>
          <w:placeholder>
            <w:docPart w:val="C08DC515E24C41C999828DDA90592F0C"/>
          </w:placeholder>
        </w:sdtPr>
        <w:sdtEndPr/>
        <w:sdtContent>
          <w:r w:rsidR="008C0B5C" w:rsidRPr="00B87300">
            <w:t>Vereniging voor Christelijk Voortgezet Onderwijs</w:t>
          </w:r>
        </w:sdtContent>
      </w:sdt>
      <w:r w:rsidR="008C0B5C" w:rsidRPr="00B87300">
        <w:t xml:space="preserve">, statutair gevestigd te Rotterdam en kantoorhoudende te </w:t>
      </w:r>
      <w:sdt>
        <w:sdtPr>
          <w:alias w:val="postcode bezoekadres"/>
          <w:tag w:val="postcode bezoekadres"/>
          <w:id w:val="1768121505"/>
          <w:placeholder>
            <w:docPart w:val="A9C54FA9C52B4F0DBB01396A8A9FE5C0"/>
          </w:placeholder>
        </w:sdtPr>
        <w:sdtEndPr/>
        <w:sdtContent>
          <w:r w:rsidR="008C0B5C" w:rsidRPr="00B87300">
            <w:t>3021 PM</w:t>
          </w:r>
        </w:sdtContent>
      </w:sdt>
      <w:r w:rsidR="008C0B5C" w:rsidRPr="00B87300">
        <w:t xml:space="preserve"> </w:t>
      </w:r>
      <w:sdt>
        <w:sdtPr>
          <w:alias w:val="plaatsnaam bezoekadres"/>
          <w:tag w:val="plaatsnaam bezoekadres"/>
          <w:id w:val="-1695068873"/>
          <w:placeholder>
            <w:docPart w:val="AAFCFE9EF6CC44AAB6A35E03A736A88E"/>
          </w:placeholder>
        </w:sdtPr>
        <w:sdtEndPr/>
        <w:sdtContent>
          <w:r w:rsidR="008C0B5C" w:rsidRPr="00B87300">
            <w:t>Rotterdam</w:t>
          </w:r>
        </w:sdtContent>
      </w:sdt>
      <w:r w:rsidR="008C0B5C" w:rsidRPr="00B87300">
        <w:t xml:space="preserve"> aan de </w:t>
      </w:r>
      <w:sdt>
        <w:sdtPr>
          <w:alias w:val="straatnaam en nummer bezoekadres"/>
          <w:tag w:val="straatnaam en nummer bezoekadres"/>
          <w:id w:val="-621692433"/>
          <w:placeholder>
            <w:docPart w:val="4837384D50E54A1EB55721F26B7753D4"/>
          </w:placeholder>
        </w:sdtPr>
        <w:sdtEndPr/>
        <w:sdtContent>
          <w:r w:rsidR="008C0B5C" w:rsidRPr="00B87300">
            <w:t>Henegouwerplein 14</w:t>
          </w:r>
        </w:sdtContent>
      </w:sdt>
      <w:r w:rsidR="008C0B5C" w:rsidRPr="00B87300">
        <w:t xml:space="preserve"> Postbus </w:t>
      </w:r>
      <w:sdt>
        <w:sdtPr>
          <w:alias w:val="postbusnummer"/>
          <w:tag w:val="postbusnummer"/>
          <w:id w:val="-990256610"/>
          <w:placeholder>
            <w:docPart w:val="AA5A82E784FE4550A4B5CD12991F5464"/>
          </w:placeholder>
        </w:sdtPr>
        <w:sdtEndPr/>
        <w:sdtContent>
          <w:r w:rsidR="008C0B5C" w:rsidRPr="00B87300">
            <w:t>2152</w:t>
          </w:r>
        </w:sdtContent>
      </w:sdt>
      <w:r w:rsidR="008C0B5C" w:rsidRPr="00B87300">
        <w:t xml:space="preserve">, </w:t>
      </w:r>
      <w:sdt>
        <w:sdtPr>
          <w:alias w:val="postcode postbusnummer"/>
          <w:tag w:val="postcode postbusnummer"/>
          <w:id w:val="529838170"/>
          <w:placeholder>
            <w:docPart w:val="66B80A487BAB4DE6949D210DBB6E54B8"/>
          </w:placeholder>
        </w:sdtPr>
        <w:sdtEndPr/>
        <w:sdtContent>
          <w:r w:rsidR="008C0B5C" w:rsidRPr="00B87300">
            <w:t>3000 CD</w:t>
          </w:r>
        </w:sdtContent>
      </w:sdt>
      <w:r w:rsidR="008C0B5C" w:rsidRPr="00B87300">
        <w:t xml:space="preserve"> </w:t>
      </w:r>
      <w:sdt>
        <w:sdtPr>
          <w:alias w:val="plaatsnaam postbusnummer"/>
          <w:tag w:val="plaatsnaam postbusnummer"/>
          <w:id w:val="-2039345067"/>
          <w:placeholder>
            <w:docPart w:val="BEB6CA719F4B4C08BD99D339019AC911"/>
          </w:placeholder>
        </w:sdtPr>
        <w:sdtEndPr/>
        <w:sdtContent>
          <w:r w:rsidR="008C0B5C" w:rsidRPr="00B87300">
            <w:t>Rotterdam</w:t>
          </w:r>
        </w:sdtContent>
      </w:sdt>
      <w:r w:rsidR="008C0B5C" w:rsidRPr="00B87300">
        <w:t xml:space="preserve">, </w:t>
      </w:r>
      <w:r w:rsidR="008C0B5C" w:rsidRPr="00B87300">
        <w:rPr>
          <w:rFonts w:eastAsia="Times New Roman"/>
        </w:rPr>
        <w:t xml:space="preserve">ingeschreven in het handelsregister van de Kamer van Koophandel onder nummer </w:t>
      </w:r>
      <w:r w:rsidR="008C0B5C" w:rsidRPr="00B87300">
        <w:rPr>
          <w:rFonts w:eastAsia="Times New Roman"/>
          <w:highlight w:val="yellow"/>
        </w:rPr>
        <w:t>&gt;&gt;&gt;&gt;&gt;&gt;</w:t>
      </w:r>
      <w:r w:rsidR="008C0B5C" w:rsidRPr="00B87300">
        <w:rPr>
          <w:rFonts w:eastAsia="Times New Roman"/>
        </w:rPr>
        <w:t xml:space="preserve">, </w:t>
      </w:r>
      <w:r w:rsidR="008C0B5C" w:rsidRPr="00B87300">
        <w:t xml:space="preserve">te dezen rechtsgeldig vertegenwoordigd door </w:t>
      </w:r>
      <w:sdt>
        <w:sdtPr>
          <w:alias w:val="aanhef"/>
          <w:tag w:val="aanhef"/>
          <w:id w:val="-580055333"/>
          <w:placeholder>
            <w:docPart w:val="E4CF8F088EB94512BCD32EB07900CD9F"/>
          </w:placeholder>
          <w:comboBox>
            <w:listItem w:value="Kies een item."/>
            <w:listItem w:displayText="de heer" w:value="de heer"/>
            <w:listItem w:displayText="mevrouw" w:value="mevrouw"/>
          </w:comboBox>
        </w:sdtPr>
        <w:sdtEndPr/>
        <w:sdtContent>
          <w:r w:rsidR="008C0B5C" w:rsidRPr="00B87300">
            <w:t>de heer</w:t>
          </w:r>
        </w:sdtContent>
      </w:sdt>
      <w:r w:rsidR="008C0B5C" w:rsidRPr="00B87300">
        <w:t xml:space="preserve"> </w:t>
      </w:r>
      <w:sdt>
        <w:sdtPr>
          <w:rPr>
            <w:highlight w:val="yellow"/>
          </w:rPr>
          <w:alias w:val="persoonsnaam"/>
          <w:tag w:val="persoonsnaam"/>
          <w:id w:val="-1301845161"/>
          <w:placeholder>
            <w:docPart w:val="B9D54D4536F54AD3A11ACD208AF086A4"/>
          </w:placeholder>
        </w:sdtPr>
        <w:sdtEndPr>
          <w:rPr>
            <w:highlight w:val="none"/>
          </w:rPr>
        </w:sdtEndPr>
        <w:sdtContent>
          <w:r w:rsidR="008C0B5C" w:rsidRPr="00B87300">
            <w:rPr>
              <w:highlight w:val="yellow"/>
            </w:rPr>
            <w:t>&gt;&gt;&gt;&gt;&gt;&gt;</w:t>
          </w:r>
        </w:sdtContent>
      </w:sdt>
      <w:r w:rsidR="008C0B5C" w:rsidRPr="00B87300">
        <w:t xml:space="preserve">, in de functie van </w:t>
      </w:r>
      <w:sdt>
        <w:sdtPr>
          <w:alias w:val="functiebenaming"/>
          <w:tag w:val="functiebenaming"/>
          <w:id w:val="756714282"/>
          <w:placeholder>
            <w:docPart w:val="66D106217DB3481AB546857C5B2114C6"/>
          </w:placeholder>
        </w:sdtPr>
        <w:sdtEndPr/>
        <w:sdtContent>
          <w:r w:rsidR="008C0B5C" w:rsidRPr="00B87300">
            <w:t>directeur bedrijfsvoering</w:t>
          </w:r>
        </w:sdtContent>
      </w:sdt>
      <w:r w:rsidR="008C0B5C" w:rsidRPr="00B87300">
        <w:t xml:space="preserve">, hierna te noemen de </w:t>
      </w:r>
      <w:r w:rsidR="003E744A" w:rsidRPr="00B87300">
        <w:t>”</w:t>
      </w:r>
      <w:r w:rsidR="00F06CF1" w:rsidRPr="00B87300">
        <w:rPr>
          <w:b/>
          <w:bCs/>
        </w:rPr>
        <w:t>Opdrachtgeve</w:t>
      </w:r>
      <w:r w:rsidR="003E744A" w:rsidRPr="00B87300">
        <w:rPr>
          <w:b/>
          <w:bCs/>
        </w:rPr>
        <w:t>r</w:t>
      </w:r>
      <w:r w:rsidR="003E744A" w:rsidRPr="00B87300">
        <w:t>”</w:t>
      </w:r>
    </w:p>
    <w:p w14:paraId="457B424E" w14:textId="77777777" w:rsidR="009060B2" w:rsidRPr="00B87300" w:rsidRDefault="009060B2" w:rsidP="006A263B"/>
    <w:p w14:paraId="2D62D346" w14:textId="2946A51E" w:rsidR="00031CC2" w:rsidRPr="00B87300" w:rsidRDefault="00031CC2" w:rsidP="009E4F22">
      <w:r w:rsidRPr="00B87300">
        <w:t>En</w:t>
      </w:r>
    </w:p>
    <w:p w14:paraId="099FD35C" w14:textId="77777777" w:rsidR="00052CFD" w:rsidRPr="00B87300" w:rsidRDefault="00052CFD" w:rsidP="00052CFD"/>
    <w:p w14:paraId="537C3881" w14:textId="48DA3BFF" w:rsidR="00052CFD" w:rsidRPr="00B87300" w:rsidRDefault="00B2145F" w:rsidP="00052CFD">
      <w:sdt>
        <w:sdtPr>
          <w:alias w:val="bedrijfsnaam opdrachtnemer"/>
          <w:tag w:val="bedrijfsnaam opdrachtnemer"/>
          <w:id w:val="509181036"/>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statutair gevestigd te </w:t>
      </w:r>
      <w:sdt>
        <w:sdtPr>
          <w:alias w:val="plaats waarin bedrijf is ingeschreven bij de kamer van koophande"/>
          <w:tag w:val="plaats waarin bedrijf is ingeschreven bij de kamer van koophande"/>
          <w:id w:val="1368873859"/>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en kantoorhoudende te (</w:t>
      </w:r>
      <w:sdt>
        <w:sdtPr>
          <w:alias w:val="postcode bezoekadres"/>
          <w:tag w:val="postcode bezoekadres"/>
          <w:id w:val="1899245523"/>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w:t>
      </w:r>
      <w:sdt>
        <w:sdtPr>
          <w:alias w:val="plaatsnaam bezoekadres"/>
          <w:tag w:val="plaatsnaam bezoekadres"/>
          <w:id w:val="2146078404"/>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aan de </w:t>
      </w:r>
      <w:sdt>
        <w:sdtPr>
          <w:alias w:val="straatnaam en nummer bezoekadres"/>
          <w:tag w:val="straatnaam en nummer bezoekadres"/>
          <w:id w:val="455609774"/>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Postbus </w:t>
      </w:r>
      <w:sdt>
        <w:sdtPr>
          <w:alias w:val="postbusnummer"/>
          <w:tag w:val="postbusnummer"/>
          <w:id w:val="883989402"/>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w:t>
      </w:r>
      <w:sdt>
        <w:sdtPr>
          <w:alias w:val="postcode postbusnummer"/>
          <w:tag w:val="postcode postbusnummer"/>
          <w:id w:val="-104203382"/>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w:t>
      </w:r>
      <w:sdt>
        <w:sdtPr>
          <w:alias w:val="plaatsnaam postbusnummer"/>
          <w:tag w:val="plaatsnaam postbusnummer"/>
          <w:id w:val="420615584"/>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te dezen rechtsgeldig vertegenwoordigd door</w:t>
      </w:r>
      <w:r w:rsidR="003C72FF" w:rsidRPr="00B87300">
        <w:t xml:space="preserve"> mevrouw /</w:t>
      </w:r>
      <w:r w:rsidR="00052CFD" w:rsidRPr="00B87300">
        <w:t xml:space="preserve"> </w:t>
      </w:r>
      <w:sdt>
        <w:sdtPr>
          <w:alias w:val="aanhef"/>
          <w:tag w:val="aanhef"/>
          <w:id w:val="-1264915359"/>
          <w:placeholder>
            <w:docPart w:val="06CB3E27711C41F7AF92D9EAE93DE0D9"/>
          </w:placeholder>
          <w:comboBox>
            <w:listItem w:displayText="de heer" w:value="de heer"/>
            <w:listItem w:displayText="mevrouw" w:value="mevrouw"/>
          </w:comboBox>
        </w:sdtPr>
        <w:sdtEndPr/>
        <w:sdtContent>
          <w:r w:rsidR="003C72FF" w:rsidRPr="00B87300">
            <w:t>de heer</w:t>
          </w:r>
        </w:sdtContent>
      </w:sdt>
      <w:r w:rsidR="00052CFD" w:rsidRPr="00B87300">
        <w:t xml:space="preserve"> </w:t>
      </w:r>
      <w:sdt>
        <w:sdtPr>
          <w:alias w:val="persoonsnaam"/>
          <w:tag w:val="persoonsnaam"/>
          <w:id w:val="-1288580884"/>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in de functie van </w:t>
      </w:r>
      <w:sdt>
        <w:sdtPr>
          <w:alias w:val="functiebenaming"/>
          <w:tag w:val="functiebenaming"/>
          <w:id w:val="1198590831"/>
          <w:placeholder>
            <w:docPart w:val="C24A24C4FD0542809A1CCA9873B8ED63"/>
          </w:placeholder>
          <w:showingPlcHdr/>
        </w:sdtPr>
        <w:sdtEndPr/>
        <w:sdtContent>
          <w:r w:rsidR="00052CFD" w:rsidRPr="00B87300">
            <w:rPr>
              <w:highlight w:val="lightGray"/>
            </w:rPr>
            <w:t>Klik hier als u tekst wilt invoeren.</w:t>
          </w:r>
        </w:sdtContent>
      </w:sdt>
      <w:r w:rsidR="00052CFD" w:rsidRPr="00B87300">
        <w:t xml:space="preserve">, hierna te noemen de </w:t>
      </w:r>
      <w:sdt>
        <w:sdtPr>
          <w:rPr>
            <w:b/>
            <w:bCs/>
          </w:rPr>
          <w:alias w:val="rol"/>
          <w:tag w:val="rol"/>
          <w:id w:val="-465583433"/>
          <w:placeholder>
            <w:docPart w:val="06CB3E27711C41F7AF92D9EAE93DE0D9"/>
          </w:placeholder>
          <w:comboBox>
            <w:listItem w:displayText="aannemer" w:value="aannemer"/>
            <w:listItem w:displayText="installateur" w:value="installateur"/>
            <w:listItem w:displayText="e-installateur" w:value="e-installateur"/>
            <w:listItem w:displayText="w-installateur" w:value="w-installateur"/>
            <w:listItem w:displayText="l-installateur" w:value="l-installateur"/>
          </w:comboBox>
        </w:sdtPr>
        <w:sdtEndPr/>
        <w:sdtContent>
          <w:r w:rsidR="003E744A" w:rsidRPr="00B87300">
            <w:rPr>
              <w:b/>
              <w:bCs/>
            </w:rPr>
            <w:t>”Aannemer”</w:t>
          </w:r>
        </w:sdtContent>
      </w:sdt>
    </w:p>
    <w:p w14:paraId="5F907CA9" w14:textId="77777777" w:rsidR="00052CFD" w:rsidRPr="00B87300" w:rsidRDefault="00052CFD" w:rsidP="00052CFD"/>
    <w:p w14:paraId="5762DE78" w14:textId="3CA4ED0B" w:rsidR="00954641" w:rsidRPr="00B87300" w:rsidRDefault="003E744A" w:rsidP="00954641">
      <w:r w:rsidRPr="00B87300">
        <w:t>O</w:t>
      </w:r>
      <w:r w:rsidR="00954641" w:rsidRPr="00B87300">
        <w:t xml:space="preserve">pdrachtgever en </w:t>
      </w:r>
      <w:r w:rsidRPr="00B87300">
        <w:t>A</w:t>
      </w:r>
      <w:r w:rsidR="00902B0B" w:rsidRPr="00B87300">
        <w:t>annemer</w:t>
      </w:r>
      <w:r w:rsidR="00954641" w:rsidRPr="00B87300">
        <w:t xml:space="preserve"> </w:t>
      </w:r>
      <w:r w:rsidRPr="00B87300">
        <w:t>hierna afzonderlijk ook te noemen “</w:t>
      </w:r>
      <w:r w:rsidRPr="00B87300">
        <w:rPr>
          <w:b/>
          <w:bCs/>
        </w:rPr>
        <w:t>Partij”</w:t>
      </w:r>
      <w:r w:rsidRPr="00B87300">
        <w:t xml:space="preserve"> en </w:t>
      </w:r>
      <w:r w:rsidR="00954641" w:rsidRPr="00B87300">
        <w:t xml:space="preserve">gezamenlijk </w:t>
      </w:r>
      <w:r w:rsidRPr="00B87300">
        <w:t>te noemen</w:t>
      </w:r>
      <w:r w:rsidR="00954641" w:rsidRPr="00B87300">
        <w:t xml:space="preserve"> “</w:t>
      </w:r>
      <w:r w:rsidRPr="00B87300">
        <w:rPr>
          <w:b/>
          <w:bCs/>
        </w:rPr>
        <w:t>P</w:t>
      </w:r>
      <w:r w:rsidR="00954641" w:rsidRPr="00B87300">
        <w:rPr>
          <w:b/>
          <w:bCs/>
        </w:rPr>
        <w:t>artijen</w:t>
      </w:r>
      <w:r w:rsidR="00954641" w:rsidRPr="00B87300">
        <w:t xml:space="preserve">”. </w:t>
      </w:r>
    </w:p>
    <w:p w14:paraId="1A840FE7" w14:textId="77777777" w:rsidR="00954641" w:rsidRPr="00B87300" w:rsidRDefault="00954641" w:rsidP="00052CFD"/>
    <w:p w14:paraId="5D31C6DA" w14:textId="77B35846" w:rsidR="00052CFD" w:rsidRPr="00B87300" w:rsidRDefault="00F865EA" w:rsidP="00F865EA">
      <w:pPr>
        <w:pStyle w:val="Draaijergroen"/>
      </w:pPr>
      <w:r w:rsidRPr="00B87300">
        <w:t xml:space="preserve">Overwegingen: </w:t>
      </w:r>
    </w:p>
    <w:p w14:paraId="78B3743C" w14:textId="77777777" w:rsidR="00F865EA" w:rsidRPr="00B87300" w:rsidRDefault="00F865EA" w:rsidP="00F865EA">
      <w:pPr>
        <w:pStyle w:val="Draaijergroen"/>
      </w:pPr>
    </w:p>
    <w:p w14:paraId="0AF5C5CF" w14:textId="40918C62" w:rsidR="008452B5" w:rsidRPr="00B87300" w:rsidRDefault="008452B5" w:rsidP="00A66D2C">
      <w:pPr>
        <w:numPr>
          <w:ilvl w:val="0"/>
          <w:numId w:val="3"/>
        </w:numPr>
      </w:pPr>
      <w:r w:rsidRPr="00B87300">
        <w:t>Opdrachtgever is een onderwijsinstelling met meerdere scholen in Rotterdam.</w:t>
      </w:r>
    </w:p>
    <w:p w14:paraId="413372FF" w14:textId="56ADB382" w:rsidR="008452B5" w:rsidRPr="00B87300" w:rsidRDefault="008452B5" w:rsidP="00A86766"/>
    <w:p w14:paraId="197AACA2" w14:textId="708B0992" w:rsidR="00954641" w:rsidRPr="00B87300" w:rsidRDefault="008452B5" w:rsidP="00A66D2C">
      <w:pPr>
        <w:numPr>
          <w:ilvl w:val="0"/>
          <w:numId w:val="3"/>
        </w:numPr>
      </w:pPr>
      <w:r w:rsidRPr="00B87300">
        <w:t>Opdrachtgever</w:t>
      </w:r>
      <w:r w:rsidR="00954641" w:rsidRPr="00B87300">
        <w:t xml:space="preserve"> heeft het voornemen om </w:t>
      </w:r>
      <w:r w:rsidR="00FD4731" w:rsidRPr="00B87300">
        <w:t xml:space="preserve">het project </w:t>
      </w:r>
      <w:proofErr w:type="spellStart"/>
      <w:r w:rsidR="00FD4731" w:rsidRPr="00B87300">
        <w:t>Inhuizing</w:t>
      </w:r>
      <w:proofErr w:type="spellEnd"/>
      <w:r w:rsidR="00FD4731" w:rsidRPr="00B87300">
        <w:t xml:space="preserve"> VSO op Noord aan de President Rooseveltweg 11, 3068 TR Rotterdam te</w:t>
      </w:r>
      <w:r w:rsidR="00954641" w:rsidRPr="00B87300">
        <w:t xml:space="preserve"> </w:t>
      </w:r>
      <w:r w:rsidR="009D5B23" w:rsidRPr="00B87300">
        <w:t>renoveren met een gedeeltelijke sloop en nieuwbouw inclusief terreinwerkzaamheden</w:t>
      </w:r>
      <w:r w:rsidR="00954641" w:rsidRPr="00B87300">
        <w:t>. Hierna te noemen: “het Werk”</w:t>
      </w:r>
      <w:r w:rsidR="003C72FF" w:rsidRPr="00B87300">
        <w:t>;</w:t>
      </w:r>
      <w:r w:rsidR="00954641" w:rsidRPr="00B87300">
        <w:t xml:space="preserve"> </w:t>
      </w:r>
    </w:p>
    <w:p w14:paraId="523A24A0" w14:textId="77777777" w:rsidR="006D26FE" w:rsidRPr="00B87300" w:rsidRDefault="006D26FE" w:rsidP="00844C44">
      <w:pPr>
        <w:pStyle w:val="Lijstalinea"/>
        <w:numPr>
          <w:ilvl w:val="0"/>
          <w:numId w:val="0"/>
        </w:numPr>
      </w:pPr>
    </w:p>
    <w:p w14:paraId="2B936FF0" w14:textId="34E62A47" w:rsidR="006D26FE" w:rsidRPr="00B87300" w:rsidRDefault="006D26FE" w:rsidP="00A66D2C">
      <w:pPr>
        <w:numPr>
          <w:ilvl w:val="0"/>
          <w:numId w:val="3"/>
        </w:numPr>
      </w:pPr>
      <w:r w:rsidRPr="00B87300">
        <w:t>Aannemer is gespecialiseerd in transformatie van (voortgezet) onderwijsinstellingen;</w:t>
      </w:r>
    </w:p>
    <w:p w14:paraId="5D778CC7" w14:textId="77777777" w:rsidR="00D27D76" w:rsidRPr="00B87300" w:rsidRDefault="00D27D76" w:rsidP="00844C44">
      <w:pPr>
        <w:pStyle w:val="Lijstalinea"/>
        <w:numPr>
          <w:ilvl w:val="0"/>
          <w:numId w:val="0"/>
        </w:numPr>
      </w:pPr>
    </w:p>
    <w:p w14:paraId="226D7D95" w14:textId="77777777" w:rsidR="00D27D76" w:rsidRPr="00B87300" w:rsidRDefault="00D27D76" w:rsidP="00844C44">
      <w:pPr>
        <w:ind w:left="567"/>
      </w:pPr>
    </w:p>
    <w:p w14:paraId="6471087E" w14:textId="55C40735" w:rsidR="00D27D76" w:rsidRPr="00B87300" w:rsidRDefault="00D27D76" w:rsidP="00A66D2C">
      <w:pPr>
        <w:numPr>
          <w:ilvl w:val="0"/>
          <w:numId w:val="3"/>
        </w:numPr>
      </w:pPr>
      <w:r w:rsidRPr="00B87300">
        <w:lastRenderedPageBreak/>
        <w:t>De voorbereiding van het Werk</w:t>
      </w:r>
      <w:r w:rsidR="00780BB2" w:rsidRPr="00B87300">
        <w:t xml:space="preserve"> heeft plaatsgevonden in bouwteamverband. Het bouwteam had tot taak, met handhaving van de eigen verantwoordelijkheid en de eigen aansprakelijkheid van de verschillende bouwteampartners, het DO en TO, in nauw onderling overleg gedetailleerd uit te werken.</w:t>
      </w:r>
    </w:p>
    <w:p w14:paraId="7C402AC2" w14:textId="77777777" w:rsidR="00780BB2" w:rsidRPr="00B87300" w:rsidRDefault="00780BB2" w:rsidP="00844C44">
      <w:pPr>
        <w:ind w:left="567"/>
      </w:pPr>
    </w:p>
    <w:p w14:paraId="5E47D11D" w14:textId="08A63BF9" w:rsidR="00780BB2" w:rsidRPr="00B87300" w:rsidRDefault="00780BB2" w:rsidP="00A66D2C">
      <w:pPr>
        <w:numPr>
          <w:ilvl w:val="0"/>
          <w:numId w:val="3"/>
        </w:numPr>
      </w:pPr>
      <w:r w:rsidRPr="00B87300">
        <w:t>Aannemer heeft als</w:t>
      </w:r>
      <w:r w:rsidR="00AA5EA6" w:rsidRPr="00B87300">
        <w:t xml:space="preserve"> partij, in de rol van Aannemer,</w:t>
      </w:r>
      <w:r w:rsidRPr="00B87300">
        <w:t xml:space="preserve"> deelgenomen aan het bouwteam</w:t>
      </w:r>
      <w:r w:rsidR="00AA5EA6" w:rsidRPr="00B87300">
        <w:t>.</w:t>
      </w:r>
    </w:p>
    <w:p w14:paraId="6F760480" w14:textId="77777777" w:rsidR="00954641" w:rsidRPr="00B87300" w:rsidRDefault="00954641" w:rsidP="00954641">
      <w:pPr>
        <w:ind w:left="567"/>
      </w:pPr>
    </w:p>
    <w:p w14:paraId="1CA3AF91" w14:textId="0ABEBEA5" w:rsidR="00954641" w:rsidRPr="00B87300" w:rsidRDefault="00080CF6" w:rsidP="00A66D2C">
      <w:pPr>
        <w:numPr>
          <w:ilvl w:val="0"/>
          <w:numId w:val="3"/>
        </w:numPr>
      </w:pPr>
      <w:r w:rsidRPr="00B87300">
        <w:t>Opdrachtgever en Aannemer</w:t>
      </w:r>
      <w:r w:rsidR="00954641" w:rsidRPr="00B87300">
        <w:t xml:space="preserve"> hebben hiertoe op d.d. [</w:t>
      </w:r>
      <w:r w:rsidR="00954641" w:rsidRPr="00B87300">
        <w:rPr>
          <w:highlight w:val="lightGray"/>
        </w:rPr>
        <w:t>datum</w:t>
      </w:r>
      <w:r w:rsidR="00954641" w:rsidRPr="00B87300">
        <w:t xml:space="preserve">] een bouwteamovereenkomst gesloten (bijlage </w:t>
      </w:r>
      <w:r w:rsidR="00954641" w:rsidRPr="00B87300">
        <w:rPr>
          <w:highlight w:val="lightGray"/>
        </w:rPr>
        <w:t>X</w:t>
      </w:r>
      <w:r w:rsidR="00954641" w:rsidRPr="00B87300">
        <w:t xml:space="preserve">) op basis waarvan de partijen een plan met bijhorende begroting voor het Werk hebben uitgewerkt. Het uitgangspunt van de bouwteamovereenkomst is dat </w:t>
      </w:r>
      <w:r w:rsidR="00F82CE5">
        <w:t>Aannemer</w:t>
      </w:r>
      <w:r w:rsidR="00954641" w:rsidRPr="00B87300">
        <w:t xml:space="preserve"> in het kader van de voorbereiding </w:t>
      </w:r>
      <w:r w:rsidR="001E5602" w:rsidRPr="00B87300">
        <w:t>medeverantwoordelijkheid</w:t>
      </w:r>
      <w:r w:rsidR="00954641" w:rsidRPr="00B87300">
        <w:t xml:space="preserve"> heeft gedragen </w:t>
      </w:r>
      <w:r w:rsidR="003C72FF" w:rsidRPr="00B87300">
        <w:t>voor de totstandkoming van het Technisch Ontwerp. O</w:t>
      </w:r>
      <w:r w:rsidR="009D5B23" w:rsidRPr="00B87300">
        <w:t xml:space="preserve">p basis van een Voorlopig Ontwerp </w:t>
      </w:r>
      <w:r w:rsidR="003C72FF" w:rsidRPr="00B87300">
        <w:t xml:space="preserve">is in bouwteamverband </w:t>
      </w:r>
      <w:r w:rsidR="009D5B23" w:rsidRPr="00B87300">
        <w:t>een Definitief Ontwerp en vervolgens een Technisch Ontwerp en een [</w:t>
      </w:r>
      <w:r w:rsidR="009D5B23" w:rsidRPr="00B87300">
        <w:rPr>
          <w:highlight w:val="lightGray"/>
        </w:rPr>
        <w:t>bestek of technische omschrijving</w:t>
      </w:r>
      <w:r w:rsidR="009D5B23" w:rsidRPr="00B87300">
        <w:t xml:space="preserve">] tot stand gekomen. Deze documenten zijn volgens </w:t>
      </w:r>
      <w:r w:rsidR="004763F9" w:rsidRPr="00B87300">
        <w:t>Aannemer</w:t>
      </w:r>
      <w:r w:rsidR="00B17D06" w:rsidRPr="00B87300">
        <w:t>, voor zover dit ziet op zijn expertise,</w:t>
      </w:r>
      <w:r w:rsidR="009D5B23" w:rsidRPr="00B87300">
        <w:t xml:space="preserve"> compleet en deugdelijk, waarin een optimale verhouding van prijs en kwaliteit voor de opgave wordt bereikt, en ten aanzien waarvan </w:t>
      </w:r>
      <w:r w:rsidR="00F62A13" w:rsidRPr="00B87300">
        <w:t>Aannemer</w:t>
      </w:r>
      <w:r w:rsidR="009D5B23" w:rsidRPr="00B87300">
        <w:t xml:space="preserve"> in het kader van de verdere uitwerking en realisatie een vaste prijs heeft kunnen afgeven, die in onderhavige overeenkomst is vastgelegd</w:t>
      </w:r>
      <w:r w:rsidR="003C72FF" w:rsidRPr="00B87300">
        <w:t>;</w:t>
      </w:r>
      <w:r w:rsidR="009D5B23" w:rsidRPr="00B87300">
        <w:t xml:space="preserve"> </w:t>
      </w:r>
    </w:p>
    <w:p w14:paraId="4E9309FE" w14:textId="77777777" w:rsidR="00954641" w:rsidRPr="00B87300" w:rsidRDefault="00954641" w:rsidP="00954641">
      <w:pPr>
        <w:pStyle w:val="Lijstalinea"/>
        <w:numPr>
          <w:ilvl w:val="0"/>
          <w:numId w:val="0"/>
        </w:numPr>
      </w:pPr>
    </w:p>
    <w:p w14:paraId="59A681F2" w14:textId="2119538D" w:rsidR="00052CFD" w:rsidRPr="00B87300" w:rsidRDefault="00F62A13" w:rsidP="00A66D2C">
      <w:pPr>
        <w:numPr>
          <w:ilvl w:val="0"/>
          <w:numId w:val="3"/>
        </w:numPr>
      </w:pPr>
      <w:r w:rsidRPr="00B87300">
        <w:t>Opdrachtgever</w:t>
      </w:r>
      <w:r w:rsidR="00052CFD" w:rsidRPr="00B87300">
        <w:t xml:space="preserve"> </w:t>
      </w:r>
      <w:r w:rsidR="009D5B23" w:rsidRPr="00B87300">
        <w:t>wens</w:t>
      </w:r>
      <w:r w:rsidR="0001124D" w:rsidRPr="00B87300">
        <w:t>t</w:t>
      </w:r>
      <w:r w:rsidR="009D5B23" w:rsidRPr="00B87300">
        <w:t xml:space="preserve"> de realisatie van het Werk op basis van voorgenoemde plan aan </w:t>
      </w:r>
      <w:r w:rsidRPr="00B87300">
        <w:t>Aannemer</w:t>
      </w:r>
      <w:r w:rsidR="009D5B23" w:rsidRPr="00B87300">
        <w:t xml:space="preserve"> op te dragen en </w:t>
      </w:r>
      <w:r w:rsidRPr="00B87300">
        <w:t>Aannemer</w:t>
      </w:r>
      <w:r w:rsidR="009D5B23" w:rsidRPr="00B87300">
        <w:t xml:space="preserve"> is bereid en in staat een zodanige opdracht te aanvaarden en na te komen; </w:t>
      </w:r>
    </w:p>
    <w:p w14:paraId="2DADA2CB" w14:textId="77777777" w:rsidR="00F865EA" w:rsidRPr="00B87300" w:rsidRDefault="00F865EA" w:rsidP="00F865EA">
      <w:pPr>
        <w:pStyle w:val="Lijstalinea"/>
        <w:numPr>
          <w:ilvl w:val="0"/>
          <w:numId w:val="0"/>
        </w:numPr>
      </w:pPr>
    </w:p>
    <w:p w14:paraId="4F3E8CD5" w14:textId="7E940D95" w:rsidR="00F865EA" w:rsidRPr="00B87300" w:rsidRDefault="00F865EA" w:rsidP="00A66D2C">
      <w:pPr>
        <w:numPr>
          <w:ilvl w:val="0"/>
          <w:numId w:val="3"/>
        </w:numPr>
      </w:pPr>
      <w:r w:rsidRPr="00B87300">
        <w:t xml:space="preserve">Partijen </w:t>
      </w:r>
      <w:r w:rsidR="00A73C75" w:rsidRPr="00B87300">
        <w:t xml:space="preserve">leggen </w:t>
      </w:r>
      <w:r w:rsidRPr="00B87300">
        <w:t>in de onderhavige aannemingsovereenkomst (hierna te noemen</w:t>
      </w:r>
      <w:r w:rsidR="00A82813" w:rsidRPr="00B87300">
        <w:t xml:space="preserve"> de</w:t>
      </w:r>
      <w:r w:rsidRPr="00B87300">
        <w:t xml:space="preserve"> “</w:t>
      </w:r>
      <w:r w:rsidRPr="00B87300">
        <w:rPr>
          <w:b/>
          <w:bCs/>
        </w:rPr>
        <w:t>Overeenkomst</w:t>
      </w:r>
      <w:r w:rsidRPr="00B87300">
        <w:t xml:space="preserve">) vast onder welke voorwaarden </w:t>
      </w:r>
      <w:r w:rsidR="00A3440B" w:rsidRPr="00B87300">
        <w:t>Aannemer</w:t>
      </w:r>
      <w:r w:rsidRPr="00B87300">
        <w:t xml:space="preserve"> voornoemde werkzaamheden zal uitvoeren ter zake het bovengenoemde Werk;</w:t>
      </w:r>
    </w:p>
    <w:p w14:paraId="1C304C32" w14:textId="77777777" w:rsidR="00F865EA" w:rsidRPr="00B87300" w:rsidRDefault="00F865EA" w:rsidP="00F865EA">
      <w:pPr>
        <w:pStyle w:val="Lijstalinea"/>
        <w:numPr>
          <w:ilvl w:val="0"/>
          <w:numId w:val="0"/>
        </w:numPr>
      </w:pPr>
    </w:p>
    <w:p w14:paraId="0A82FDC3" w14:textId="594D6A9D" w:rsidR="00F865EA" w:rsidRPr="00B87300" w:rsidRDefault="00856D18" w:rsidP="00A66D2C">
      <w:pPr>
        <w:numPr>
          <w:ilvl w:val="0"/>
          <w:numId w:val="3"/>
        </w:numPr>
      </w:pPr>
      <w:r w:rsidRPr="00B87300">
        <w:t>Onverminderd het bepaalde in de Bouwteamovereenkomst is d</w:t>
      </w:r>
      <w:r w:rsidR="00A3440B" w:rsidRPr="00B87300">
        <w:t>e</w:t>
      </w:r>
      <w:r w:rsidR="004D022F" w:rsidRPr="00B87300">
        <w:t>ze</w:t>
      </w:r>
      <w:r w:rsidR="00A3440B" w:rsidRPr="00B87300">
        <w:t xml:space="preserve"> </w:t>
      </w:r>
      <w:r w:rsidR="00F865EA" w:rsidRPr="00B87300">
        <w:t xml:space="preserve">Overeenkomst een uitputtende en volledige weergave </w:t>
      </w:r>
      <w:r w:rsidR="004D022F" w:rsidRPr="00B87300">
        <w:t>van</w:t>
      </w:r>
      <w:r w:rsidR="00F865EA" w:rsidRPr="00B87300">
        <w:t xml:space="preserve"> wat ten aanzien van het Werk is afgesproken. </w:t>
      </w:r>
    </w:p>
    <w:p w14:paraId="64214757" w14:textId="77777777" w:rsidR="00F865EA" w:rsidRPr="00B87300" w:rsidRDefault="00F865EA" w:rsidP="00F865EA">
      <w:pPr>
        <w:pStyle w:val="Lijstalinea"/>
        <w:numPr>
          <w:ilvl w:val="0"/>
          <w:numId w:val="0"/>
        </w:numPr>
      </w:pPr>
    </w:p>
    <w:p w14:paraId="6A290693" w14:textId="3AD4C934" w:rsidR="00F865EA" w:rsidRPr="00B87300" w:rsidRDefault="00B47311" w:rsidP="00F865EA">
      <w:r w:rsidRPr="00B87300">
        <w:t xml:space="preserve">De </w:t>
      </w:r>
      <w:r w:rsidR="00710EBA" w:rsidRPr="00B87300">
        <w:rPr>
          <w:bCs/>
        </w:rPr>
        <w:t>partijen</w:t>
      </w:r>
      <w:r w:rsidRPr="00B87300">
        <w:rPr>
          <w:bCs/>
        </w:rPr>
        <w:t xml:space="preserve"> </w:t>
      </w:r>
      <w:r w:rsidR="00F865EA" w:rsidRPr="00B87300">
        <w:t>verklaren het volgende te zijn overeengekomen:</w:t>
      </w:r>
    </w:p>
    <w:bookmarkEnd w:id="0"/>
    <w:p w14:paraId="2419B82E" w14:textId="77777777" w:rsidR="006A2821" w:rsidRPr="00B87300" w:rsidRDefault="006A2821" w:rsidP="00B46152">
      <w:pPr>
        <w:spacing w:after="160" w:line="259" w:lineRule="auto"/>
        <w:rPr>
          <w:bCs/>
        </w:rPr>
      </w:pPr>
    </w:p>
    <w:p w14:paraId="4050326C" w14:textId="77777777" w:rsidR="00902B0B" w:rsidRPr="00B87300" w:rsidRDefault="00902B0B" w:rsidP="00A66D2C">
      <w:pPr>
        <w:numPr>
          <w:ilvl w:val="0"/>
          <w:numId w:val="4"/>
        </w:numPr>
        <w:spacing w:after="160" w:line="259" w:lineRule="auto"/>
        <w:rPr>
          <w:b/>
          <w:bCs/>
          <w:color w:val="23AF84"/>
        </w:rPr>
      </w:pPr>
      <w:bookmarkStart w:id="1" w:name="_Toc92287522"/>
      <w:r w:rsidRPr="00B87300">
        <w:rPr>
          <w:b/>
          <w:bCs/>
          <w:color w:val="23AF84"/>
        </w:rPr>
        <w:t>Opdracht</w:t>
      </w:r>
      <w:bookmarkEnd w:id="1"/>
    </w:p>
    <w:p w14:paraId="5FAB35D8" w14:textId="11A70329" w:rsidR="00902B0B" w:rsidRPr="00B87300" w:rsidRDefault="006A2A29" w:rsidP="00A66D2C">
      <w:pPr>
        <w:numPr>
          <w:ilvl w:val="1"/>
          <w:numId w:val="4"/>
        </w:numPr>
        <w:spacing w:after="160" w:line="276" w:lineRule="auto"/>
        <w:rPr>
          <w:bCs/>
        </w:rPr>
      </w:pPr>
      <w:r w:rsidRPr="00B87300">
        <w:rPr>
          <w:bCs/>
        </w:rPr>
        <w:t>Opdrachtgever</w:t>
      </w:r>
      <w:r w:rsidR="00902B0B" w:rsidRPr="00B87300">
        <w:rPr>
          <w:bCs/>
        </w:rPr>
        <w:t xml:space="preserve"> draagt hierbij aan </w:t>
      </w:r>
      <w:r w:rsidRPr="00B87300">
        <w:rPr>
          <w:bCs/>
        </w:rPr>
        <w:t>Aannemer</w:t>
      </w:r>
      <w:r w:rsidR="00902B0B" w:rsidRPr="00B87300">
        <w:rPr>
          <w:bCs/>
        </w:rPr>
        <w:t xml:space="preserve"> op de uitvoering van het Werk, welke opdracht door </w:t>
      </w:r>
      <w:r w:rsidRPr="00B87300">
        <w:rPr>
          <w:bCs/>
        </w:rPr>
        <w:t>Aannemer</w:t>
      </w:r>
      <w:r w:rsidR="00902B0B" w:rsidRPr="00B87300">
        <w:rPr>
          <w:bCs/>
        </w:rPr>
        <w:t xml:space="preserve"> wordt aanvaard. </w:t>
      </w:r>
      <w:r w:rsidRPr="00B87300">
        <w:rPr>
          <w:bCs/>
        </w:rPr>
        <w:t>Aannemer</w:t>
      </w:r>
      <w:r w:rsidR="00902B0B" w:rsidRPr="00B87300">
        <w:rPr>
          <w:bCs/>
        </w:rPr>
        <w:t xml:space="preserve"> verplicht zich het Werk uit te voeren op basis van en met inachtneming van de in artikel </w:t>
      </w:r>
      <w:r w:rsidR="00481646" w:rsidRPr="00B87300">
        <w:rPr>
          <w:bCs/>
        </w:rPr>
        <w:t>3</w:t>
      </w:r>
      <w:r w:rsidR="00902B0B" w:rsidRPr="00B87300">
        <w:rPr>
          <w:bCs/>
        </w:rPr>
        <w:t xml:space="preserve"> van de Overeenkomst vermelde Contractdocumenten </w:t>
      </w:r>
      <w:proofErr w:type="gramStart"/>
      <w:r w:rsidR="00902B0B" w:rsidRPr="00B87300">
        <w:rPr>
          <w:bCs/>
        </w:rPr>
        <w:t>alsmede</w:t>
      </w:r>
      <w:proofErr w:type="gramEnd"/>
      <w:r w:rsidR="00902B0B" w:rsidRPr="00B87300">
        <w:rPr>
          <w:bCs/>
        </w:rPr>
        <w:t xml:space="preserve"> de wettelijke voorschriften, beschikkingen van overheidswege, voorschriften van openbare diensten en netbeheerders, en overeenkomstig de eisen van goed en deugdelijk werk zoals omschreven in </w:t>
      </w:r>
      <w:r w:rsidR="003245E6" w:rsidRPr="00B87300">
        <w:rPr>
          <w:bCs/>
        </w:rPr>
        <w:t>paragraaf</w:t>
      </w:r>
      <w:r w:rsidR="00902B0B" w:rsidRPr="00B87300">
        <w:rPr>
          <w:bCs/>
        </w:rPr>
        <w:t xml:space="preserve"> 6 UAV 2012</w:t>
      </w:r>
      <w:r w:rsidR="00AA019E" w:rsidRPr="00B87300">
        <w:rPr>
          <w:bCs/>
        </w:rPr>
        <w:t>, versie 2025</w:t>
      </w:r>
      <w:r w:rsidR="00902B0B" w:rsidRPr="00B87300">
        <w:rPr>
          <w:bCs/>
        </w:rPr>
        <w:t>.</w:t>
      </w:r>
    </w:p>
    <w:p w14:paraId="2F401EB6" w14:textId="77777777" w:rsidR="0036710D" w:rsidRPr="00B87300" w:rsidRDefault="0036710D" w:rsidP="00A226FE">
      <w:pPr>
        <w:spacing w:after="160" w:line="259" w:lineRule="auto"/>
        <w:rPr>
          <w:bCs/>
        </w:rPr>
      </w:pPr>
    </w:p>
    <w:p w14:paraId="6B1CAA79" w14:textId="77777777" w:rsidR="00902B0B" w:rsidRPr="00B87300" w:rsidRDefault="00902B0B" w:rsidP="00A66D2C">
      <w:pPr>
        <w:numPr>
          <w:ilvl w:val="0"/>
          <w:numId w:val="4"/>
        </w:numPr>
        <w:spacing w:after="160" w:line="259" w:lineRule="auto"/>
        <w:rPr>
          <w:b/>
          <w:bCs/>
          <w:color w:val="23AF84"/>
        </w:rPr>
      </w:pPr>
      <w:bookmarkStart w:id="2" w:name="_Toc92287523"/>
      <w:r w:rsidRPr="00B87300">
        <w:rPr>
          <w:b/>
          <w:bCs/>
          <w:color w:val="23AF84"/>
        </w:rPr>
        <w:t>Rechtskarakter en algemene voorwaarden</w:t>
      </w:r>
      <w:bookmarkEnd w:id="2"/>
    </w:p>
    <w:p w14:paraId="45C4C6DD" w14:textId="77777777" w:rsidR="00902B0B" w:rsidRPr="00B87300" w:rsidRDefault="00902B0B" w:rsidP="00A66D2C">
      <w:pPr>
        <w:numPr>
          <w:ilvl w:val="1"/>
          <w:numId w:val="4"/>
        </w:numPr>
        <w:spacing w:after="160" w:line="259" w:lineRule="auto"/>
        <w:rPr>
          <w:bCs/>
        </w:rPr>
      </w:pPr>
      <w:r w:rsidRPr="00B87300">
        <w:rPr>
          <w:bCs/>
        </w:rPr>
        <w:t>Partijen verklaren de Overeenkomst te beschouwen als een overeenkomst van aanneming van werk in de zin van boek 7 titel 12 afdeling 1 Burgerlijk Wetboek.</w:t>
      </w:r>
    </w:p>
    <w:p w14:paraId="290DDD22" w14:textId="68235C19" w:rsidR="00902B0B" w:rsidRPr="00B87300" w:rsidRDefault="00902B0B" w:rsidP="00A66D2C">
      <w:pPr>
        <w:numPr>
          <w:ilvl w:val="1"/>
          <w:numId w:val="4"/>
        </w:numPr>
        <w:spacing w:after="160" w:line="259" w:lineRule="auto"/>
        <w:rPr>
          <w:bCs/>
        </w:rPr>
      </w:pPr>
      <w:r w:rsidRPr="00B87300">
        <w:rPr>
          <w:bCs/>
        </w:rPr>
        <w:t xml:space="preserve">Op de Overeenkomst </w:t>
      </w:r>
      <w:r w:rsidR="00273646" w:rsidRPr="00B87300">
        <w:rPr>
          <w:bCs/>
        </w:rPr>
        <w:t xml:space="preserve">zijn </w:t>
      </w:r>
      <w:r w:rsidRPr="00B87300">
        <w:rPr>
          <w:bCs/>
        </w:rPr>
        <w:t xml:space="preserve">van toepassing de UAV 2012 </w:t>
      </w:r>
      <w:r w:rsidR="00487037">
        <w:rPr>
          <w:bCs/>
        </w:rPr>
        <w:t>(</w:t>
      </w:r>
      <w:r w:rsidR="00B71E78" w:rsidRPr="00B87300">
        <w:rPr>
          <w:bCs/>
        </w:rPr>
        <w:t>versie 2025</w:t>
      </w:r>
      <w:r w:rsidR="00487037">
        <w:rPr>
          <w:bCs/>
        </w:rPr>
        <w:t>)</w:t>
      </w:r>
      <w:r w:rsidR="00D14581">
        <w:rPr>
          <w:bCs/>
        </w:rPr>
        <w:t>,</w:t>
      </w:r>
      <w:r w:rsidR="00BF754A" w:rsidRPr="00B87300">
        <w:rPr>
          <w:bCs/>
        </w:rPr>
        <w:t xml:space="preserve"> hierna “</w:t>
      </w:r>
      <w:r w:rsidR="00BF754A" w:rsidRPr="00B87300">
        <w:rPr>
          <w:b/>
        </w:rPr>
        <w:t>UAV</w:t>
      </w:r>
      <w:r w:rsidR="00BF754A" w:rsidRPr="00B87300">
        <w:rPr>
          <w:bCs/>
        </w:rPr>
        <w:t>”</w:t>
      </w:r>
      <w:r w:rsidR="00D14581">
        <w:rPr>
          <w:bCs/>
        </w:rPr>
        <w:t>,</w:t>
      </w:r>
      <w:r w:rsidR="00B71E78" w:rsidRPr="00B87300">
        <w:rPr>
          <w:bCs/>
        </w:rPr>
        <w:t xml:space="preserve"> </w:t>
      </w:r>
      <w:proofErr w:type="gramStart"/>
      <w:r w:rsidRPr="00B87300">
        <w:rPr>
          <w:bCs/>
        </w:rPr>
        <w:t>behoudens</w:t>
      </w:r>
      <w:proofErr w:type="gramEnd"/>
      <w:r w:rsidRPr="00B87300">
        <w:rPr>
          <w:bCs/>
        </w:rPr>
        <w:t xml:space="preserve"> voor zover daarvan in de Overeenkomst en de Contractdocumenten is afgeweken. Iedere afwijking van de UAV in de Overeenkomst en/of de Contractdocumenten geldt als een uitdrukkelijke afwijking. Partijen verklaren een exemplaar van de UAV te hebben ontvangen en met de inhoud daarvan bekend te zijn. </w:t>
      </w:r>
    </w:p>
    <w:p w14:paraId="13E93AD2" w14:textId="27908E97" w:rsidR="00902B0B" w:rsidRPr="00B87300" w:rsidRDefault="00902B0B" w:rsidP="00A66D2C">
      <w:pPr>
        <w:numPr>
          <w:ilvl w:val="1"/>
          <w:numId w:val="4"/>
        </w:numPr>
        <w:spacing w:after="160" w:line="259" w:lineRule="auto"/>
        <w:rPr>
          <w:bCs/>
        </w:rPr>
      </w:pPr>
      <w:r w:rsidRPr="00B87300">
        <w:rPr>
          <w:bCs/>
        </w:rPr>
        <w:t xml:space="preserve">Algemene voorwaarden van </w:t>
      </w:r>
      <w:r w:rsidR="00E65A23" w:rsidRPr="00B87300">
        <w:rPr>
          <w:bCs/>
        </w:rPr>
        <w:t>Aannemer</w:t>
      </w:r>
      <w:r w:rsidRPr="00B87300">
        <w:rPr>
          <w:bCs/>
        </w:rPr>
        <w:t xml:space="preserve"> zijn uitdrukkelijk niet van toepassing op de Overeenkomst. </w:t>
      </w:r>
    </w:p>
    <w:p w14:paraId="5FA4ED23" w14:textId="77777777" w:rsidR="0036710D" w:rsidRPr="00B87300" w:rsidRDefault="0036710D" w:rsidP="0036710D">
      <w:pPr>
        <w:spacing w:after="160" w:line="259" w:lineRule="auto"/>
        <w:ind w:left="567"/>
        <w:rPr>
          <w:bCs/>
        </w:rPr>
      </w:pPr>
    </w:p>
    <w:p w14:paraId="7582391E" w14:textId="5D1B80F4" w:rsidR="00902B0B" w:rsidRPr="00B87300" w:rsidRDefault="00902B0B" w:rsidP="00A66D2C">
      <w:pPr>
        <w:numPr>
          <w:ilvl w:val="0"/>
          <w:numId w:val="4"/>
        </w:numPr>
        <w:spacing w:after="160" w:line="259" w:lineRule="auto"/>
        <w:rPr>
          <w:b/>
          <w:bCs/>
          <w:color w:val="23AF84"/>
        </w:rPr>
      </w:pPr>
      <w:bookmarkStart w:id="3" w:name="_Ref502822688"/>
      <w:bookmarkStart w:id="4" w:name="_Ref502822731"/>
      <w:bookmarkStart w:id="5" w:name="_Toc92287524"/>
      <w:r w:rsidRPr="00B87300">
        <w:rPr>
          <w:b/>
          <w:bCs/>
          <w:color w:val="23AF84"/>
        </w:rPr>
        <w:t>Contractdocumenten</w:t>
      </w:r>
      <w:r w:rsidR="00D40BCE" w:rsidRPr="00B87300">
        <w:rPr>
          <w:b/>
          <w:bCs/>
          <w:color w:val="23AF84"/>
        </w:rPr>
        <w:t xml:space="preserve">, </w:t>
      </w:r>
      <w:r w:rsidRPr="00B87300">
        <w:rPr>
          <w:b/>
          <w:bCs/>
          <w:color w:val="23AF84"/>
        </w:rPr>
        <w:t>rangorde</w:t>
      </w:r>
      <w:bookmarkEnd w:id="3"/>
      <w:bookmarkEnd w:id="4"/>
      <w:bookmarkEnd w:id="5"/>
      <w:r w:rsidR="00D40BCE" w:rsidRPr="00B87300">
        <w:rPr>
          <w:b/>
          <w:bCs/>
          <w:color w:val="23AF84"/>
        </w:rPr>
        <w:t xml:space="preserve"> en derden</w:t>
      </w:r>
    </w:p>
    <w:p w14:paraId="46C82458" w14:textId="6E782D7B" w:rsidR="00AF5E97" w:rsidRPr="00B87300" w:rsidRDefault="00D64AD1" w:rsidP="00A66D2C">
      <w:pPr>
        <w:numPr>
          <w:ilvl w:val="1"/>
          <w:numId w:val="4"/>
        </w:numPr>
        <w:spacing w:line="259" w:lineRule="auto"/>
        <w:rPr>
          <w:bCs/>
        </w:rPr>
      </w:pPr>
      <w:r w:rsidRPr="00B87300">
        <w:rPr>
          <w:bCs/>
        </w:rPr>
        <w:t>Aannemer</w:t>
      </w:r>
      <w:r w:rsidR="00AF5E97" w:rsidRPr="00B87300">
        <w:rPr>
          <w:bCs/>
        </w:rPr>
        <w:t xml:space="preserve"> zal het Werk uitvoeren en opleveren op basis van de volgende </w:t>
      </w:r>
      <w:r w:rsidR="006A2821" w:rsidRPr="00B87300">
        <w:rPr>
          <w:bCs/>
        </w:rPr>
        <w:t>C</w:t>
      </w:r>
      <w:r w:rsidR="00AF5E97" w:rsidRPr="00B87300">
        <w:rPr>
          <w:bCs/>
        </w:rPr>
        <w:t>ontractdocumenten, die onverbrekelijk onderdeel uitmaken van deze Overeenkomst en als bijlagen bij deze Overeenkomst zijn gehecht:</w:t>
      </w:r>
    </w:p>
    <w:p w14:paraId="07272A8D" w14:textId="27F1A7B1" w:rsidR="00AF5E97" w:rsidRPr="00B87300" w:rsidRDefault="00AF5E97" w:rsidP="00A66D2C">
      <w:pPr>
        <w:numPr>
          <w:ilvl w:val="0"/>
          <w:numId w:val="20"/>
        </w:numPr>
        <w:spacing w:line="259" w:lineRule="auto"/>
        <w:rPr>
          <w:bCs/>
        </w:rPr>
      </w:pPr>
      <w:proofErr w:type="gramStart"/>
      <w:r w:rsidRPr="00B87300">
        <w:rPr>
          <w:bCs/>
        </w:rPr>
        <w:t>de</w:t>
      </w:r>
      <w:proofErr w:type="gramEnd"/>
      <w:r w:rsidRPr="00B87300">
        <w:rPr>
          <w:bCs/>
        </w:rPr>
        <w:t xml:space="preserve"> verleende omgevingsvergunning inclusief voorwaarden (bijlage </w:t>
      </w:r>
      <w:r w:rsidRPr="00B87300">
        <w:rPr>
          <w:bCs/>
          <w:highlight w:val="lightGray"/>
        </w:rPr>
        <w:t>X</w:t>
      </w:r>
      <w:r w:rsidRPr="00B87300">
        <w:rPr>
          <w:bCs/>
        </w:rPr>
        <w:t>)</w:t>
      </w:r>
      <w:r w:rsidR="006A2821" w:rsidRPr="00B87300">
        <w:rPr>
          <w:bCs/>
        </w:rPr>
        <w:t>;</w:t>
      </w:r>
      <w:r w:rsidRPr="00B87300">
        <w:rPr>
          <w:bCs/>
        </w:rPr>
        <w:t xml:space="preserve"> </w:t>
      </w:r>
    </w:p>
    <w:p w14:paraId="5AB65FAD" w14:textId="09D88274" w:rsidR="00AF5E97" w:rsidRPr="00B87300" w:rsidRDefault="00AF5E97" w:rsidP="00A66D2C">
      <w:pPr>
        <w:numPr>
          <w:ilvl w:val="0"/>
          <w:numId w:val="20"/>
        </w:numPr>
        <w:spacing w:line="259" w:lineRule="auto"/>
        <w:rPr>
          <w:bCs/>
        </w:rPr>
      </w:pPr>
      <w:r w:rsidRPr="00B87300">
        <w:rPr>
          <w:bCs/>
        </w:rPr>
        <w:t xml:space="preserve">Tussen </w:t>
      </w:r>
      <w:r w:rsidR="00071588">
        <w:rPr>
          <w:bCs/>
        </w:rPr>
        <w:t>Opdrachtgever</w:t>
      </w:r>
      <w:r w:rsidRPr="00B87300">
        <w:rPr>
          <w:bCs/>
        </w:rPr>
        <w:t xml:space="preserve"> en </w:t>
      </w:r>
      <w:r w:rsidR="00F82CE5">
        <w:rPr>
          <w:bCs/>
        </w:rPr>
        <w:t>Aannemer</w:t>
      </w:r>
      <w:r w:rsidRPr="00B87300">
        <w:rPr>
          <w:bCs/>
        </w:rPr>
        <w:t xml:space="preserve"> schriftelijke overeengekomen wijzigingen en verduidelijkingen</w:t>
      </w:r>
      <w:r w:rsidR="006A2821" w:rsidRPr="00B87300">
        <w:rPr>
          <w:bCs/>
        </w:rPr>
        <w:t>;</w:t>
      </w:r>
    </w:p>
    <w:p w14:paraId="50DC7EE8" w14:textId="7276C870" w:rsidR="00EB0DCF" w:rsidRPr="00B87300" w:rsidRDefault="00EB0DCF" w:rsidP="00EB0DCF">
      <w:pPr>
        <w:numPr>
          <w:ilvl w:val="0"/>
          <w:numId w:val="20"/>
        </w:numPr>
        <w:spacing w:line="259" w:lineRule="auto"/>
        <w:rPr>
          <w:bCs/>
        </w:rPr>
      </w:pPr>
      <w:proofErr w:type="gramStart"/>
      <w:r w:rsidRPr="00B87300">
        <w:rPr>
          <w:bCs/>
        </w:rPr>
        <w:t>de</w:t>
      </w:r>
      <w:proofErr w:type="gramEnd"/>
      <w:r w:rsidRPr="00B87300">
        <w:rPr>
          <w:bCs/>
        </w:rPr>
        <w:t xml:space="preserve"> onderhavige Overeenkomst; </w:t>
      </w:r>
    </w:p>
    <w:p w14:paraId="4DE7AAFB" w14:textId="6A9610C5" w:rsidR="00AF5E97" w:rsidRPr="00B87300" w:rsidRDefault="00AE251C" w:rsidP="00A66D2C">
      <w:pPr>
        <w:numPr>
          <w:ilvl w:val="0"/>
          <w:numId w:val="20"/>
        </w:numPr>
        <w:spacing w:line="259" w:lineRule="auto"/>
        <w:rPr>
          <w:bCs/>
        </w:rPr>
      </w:pPr>
      <w:proofErr w:type="gramStart"/>
      <w:r>
        <w:rPr>
          <w:bCs/>
        </w:rPr>
        <w:t>de</w:t>
      </w:r>
      <w:proofErr w:type="gramEnd"/>
      <w:r>
        <w:rPr>
          <w:bCs/>
        </w:rPr>
        <w:t xml:space="preserve"> </w:t>
      </w:r>
      <w:r w:rsidR="00AF5E97" w:rsidRPr="00B87300">
        <w:rPr>
          <w:bCs/>
        </w:rPr>
        <w:t xml:space="preserve">Nota van Inlichtingen (bijlage </w:t>
      </w:r>
      <w:r w:rsidR="00AF5E97" w:rsidRPr="00B87300">
        <w:rPr>
          <w:bCs/>
          <w:highlight w:val="lightGray"/>
        </w:rPr>
        <w:t>X</w:t>
      </w:r>
      <w:r w:rsidR="00AF5E97" w:rsidRPr="00B87300">
        <w:rPr>
          <w:bCs/>
        </w:rPr>
        <w:t>)</w:t>
      </w:r>
      <w:r w:rsidR="006A2821" w:rsidRPr="00B87300">
        <w:rPr>
          <w:bCs/>
        </w:rPr>
        <w:t>;</w:t>
      </w:r>
    </w:p>
    <w:p w14:paraId="5787BF34" w14:textId="5CEDB809" w:rsidR="00AF5E97" w:rsidRPr="00B87300" w:rsidRDefault="006A2821" w:rsidP="00A66D2C">
      <w:pPr>
        <w:numPr>
          <w:ilvl w:val="0"/>
          <w:numId w:val="20"/>
        </w:numPr>
        <w:spacing w:line="259" w:lineRule="auto"/>
        <w:rPr>
          <w:bCs/>
        </w:rPr>
      </w:pPr>
      <w:r w:rsidRPr="00B87300">
        <w:rPr>
          <w:bCs/>
        </w:rPr>
        <w:t>H</w:t>
      </w:r>
      <w:r w:rsidR="00AF5E97" w:rsidRPr="00B87300">
        <w:rPr>
          <w:bCs/>
        </w:rPr>
        <w:t xml:space="preserve">et bestek van </w:t>
      </w:r>
      <w:sdt>
        <w:sdtPr>
          <w:rPr>
            <w:bCs/>
          </w:rPr>
          <w:alias w:val="adviseur"/>
          <w:tag w:val="adviseur"/>
          <w:id w:val="795643913"/>
          <w:placeholder>
            <w:docPart w:val="D87360AF02D84B26B1D75F2BD69F132C"/>
          </w:placeholder>
          <w:showingPlcHdr/>
        </w:sdtPr>
        <w:sdtEndPr/>
        <w:sdtContent>
          <w:r w:rsidR="00AF5E97" w:rsidRPr="00B87300">
            <w:rPr>
              <w:bCs/>
              <w:highlight w:val="lightGray"/>
            </w:rPr>
            <w:t>Klik hier als u tekst wilt invoeren.</w:t>
          </w:r>
        </w:sdtContent>
      </w:sdt>
      <w:r w:rsidR="00AF5E97" w:rsidRPr="00B87300">
        <w:rPr>
          <w:bCs/>
        </w:rPr>
        <w:t xml:space="preserve">, besteknummer </w:t>
      </w:r>
      <w:sdt>
        <w:sdtPr>
          <w:rPr>
            <w:bCs/>
          </w:rPr>
          <w:alias w:val="kenmerk"/>
          <w:tag w:val="kenmerk"/>
          <w:id w:val="-140037617"/>
          <w:placeholder>
            <w:docPart w:val="87D6B79D9C9A44F58B19818F33BFDFA1"/>
          </w:placeholder>
          <w:showingPlcHdr/>
        </w:sdtPr>
        <w:sdtEndPr/>
        <w:sdtContent>
          <w:r w:rsidR="00AF5E97" w:rsidRPr="00B87300">
            <w:rPr>
              <w:bCs/>
              <w:highlight w:val="lightGray"/>
            </w:rPr>
            <w:t>Klik hier als u tekst wilt invoeren.</w:t>
          </w:r>
        </w:sdtContent>
      </w:sdt>
      <w:r w:rsidR="00AF5E97" w:rsidRPr="00B87300">
        <w:rPr>
          <w:bCs/>
        </w:rPr>
        <w:t xml:space="preserve">, d.d. </w:t>
      </w:r>
      <w:sdt>
        <w:sdtPr>
          <w:rPr>
            <w:bCs/>
          </w:rPr>
          <w:id w:val="-931965276"/>
          <w:placeholder>
            <w:docPart w:val="8CBEDE9275F341A6A13CE6DF00E43E1B"/>
          </w:placeholder>
          <w:showingPlcHdr/>
          <w:date>
            <w:dateFormat w:val="d MMMM yyyy"/>
            <w:lid w:val="nl-NL"/>
            <w:storeMappedDataAs w:val="dateTime"/>
            <w:calendar w:val="gregorian"/>
          </w:date>
        </w:sdtPr>
        <w:sdtEndPr/>
        <w:sdtContent>
          <w:r w:rsidR="00AF5E97" w:rsidRPr="00B87300">
            <w:rPr>
              <w:bCs/>
              <w:highlight w:val="lightGray"/>
            </w:rPr>
            <w:t>Klik hier als u een datum wilt invoeren.</w:t>
          </w:r>
        </w:sdtContent>
      </w:sdt>
      <w:r w:rsidRPr="00B87300">
        <w:rPr>
          <w:bCs/>
        </w:rPr>
        <w:t>;</w:t>
      </w:r>
    </w:p>
    <w:p w14:paraId="0DBF1572" w14:textId="26BA11EE" w:rsidR="00AF5E97" w:rsidRPr="00B87300" w:rsidRDefault="0036710D" w:rsidP="00A66D2C">
      <w:pPr>
        <w:numPr>
          <w:ilvl w:val="0"/>
          <w:numId w:val="20"/>
        </w:numPr>
        <w:spacing w:line="259" w:lineRule="auto"/>
        <w:rPr>
          <w:bCs/>
        </w:rPr>
      </w:pPr>
      <w:proofErr w:type="gramStart"/>
      <w:r w:rsidRPr="00B87300">
        <w:rPr>
          <w:bCs/>
        </w:rPr>
        <w:t>h</w:t>
      </w:r>
      <w:r w:rsidR="00AF5E97" w:rsidRPr="00B87300">
        <w:rPr>
          <w:bCs/>
        </w:rPr>
        <w:t>et</w:t>
      </w:r>
      <w:proofErr w:type="gramEnd"/>
      <w:r w:rsidR="00AF5E97" w:rsidRPr="00B87300">
        <w:rPr>
          <w:bCs/>
        </w:rPr>
        <w:t xml:space="preserve"> Technisch Ontwerp </w:t>
      </w:r>
      <w:proofErr w:type="gramStart"/>
      <w:r w:rsidR="00AF5E97" w:rsidRPr="00B87300">
        <w:rPr>
          <w:bCs/>
        </w:rPr>
        <w:t>conform</w:t>
      </w:r>
      <w:proofErr w:type="gramEnd"/>
      <w:r w:rsidR="00AF5E97" w:rsidRPr="00B87300">
        <w:rPr>
          <w:bCs/>
        </w:rPr>
        <w:t xml:space="preserve"> documentenlijst (bijlage </w:t>
      </w:r>
      <w:r w:rsidR="00AF5E97" w:rsidRPr="00B87300">
        <w:rPr>
          <w:bCs/>
          <w:highlight w:val="lightGray"/>
        </w:rPr>
        <w:t>X</w:t>
      </w:r>
      <w:r w:rsidR="00AF5E97" w:rsidRPr="00B87300">
        <w:rPr>
          <w:bCs/>
        </w:rPr>
        <w:t>)</w:t>
      </w:r>
      <w:r w:rsidR="006A2821" w:rsidRPr="00B87300">
        <w:rPr>
          <w:bCs/>
        </w:rPr>
        <w:t>;</w:t>
      </w:r>
      <w:r w:rsidR="00AF5E97" w:rsidRPr="00B87300">
        <w:rPr>
          <w:bCs/>
        </w:rPr>
        <w:t xml:space="preserve"> </w:t>
      </w:r>
    </w:p>
    <w:p w14:paraId="731D13F8" w14:textId="3E79EDF9" w:rsidR="00A9461C" w:rsidRPr="00B87300" w:rsidRDefault="00A9461C" w:rsidP="00A66D2C">
      <w:pPr>
        <w:numPr>
          <w:ilvl w:val="0"/>
          <w:numId w:val="20"/>
        </w:numPr>
        <w:spacing w:line="259" w:lineRule="auto"/>
        <w:rPr>
          <w:bCs/>
        </w:rPr>
      </w:pPr>
      <w:proofErr w:type="gramStart"/>
      <w:r>
        <w:rPr>
          <w:bCs/>
        </w:rPr>
        <w:t>de</w:t>
      </w:r>
      <w:proofErr w:type="gramEnd"/>
      <w:r>
        <w:rPr>
          <w:bCs/>
        </w:rPr>
        <w:t xml:space="preserve"> prijsaanbieding van Aannemer</w:t>
      </w:r>
    </w:p>
    <w:p w14:paraId="76A66AF0" w14:textId="4B4E9713" w:rsidR="00AF5E97" w:rsidRPr="00B87300" w:rsidRDefault="00AF5E97" w:rsidP="00A66D2C">
      <w:pPr>
        <w:numPr>
          <w:ilvl w:val="0"/>
          <w:numId w:val="20"/>
        </w:numPr>
        <w:spacing w:line="259" w:lineRule="auto"/>
        <w:rPr>
          <w:bCs/>
        </w:rPr>
      </w:pPr>
      <w:proofErr w:type="gramStart"/>
      <w:r w:rsidRPr="00B87300">
        <w:rPr>
          <w:bCs/>
        </w:rPr>
        <w:t>de</w:t>
      </w:r>
      <w:proofErr w:type="gramEnd"/>
      <w:r w:rsidRPr="00B87300">
        <w:rPr>
          <w:bCs/>
        </w:rPr>
        <w:t xml:space="preserve"> bouwteamovereenkomst</w:t>
      </w:r>
      <w:r w:rsidR="0036710D" w:rsidRPr="00B87300">
        <w:rPr>
          <w:bCs/>
        </w:rPr>
        <w:t xml:space="preserve"> </w:t>
      </w:r>
      <w:r w:rsidRPr="00B87300">
        <w:rPr>
          <w:bCs/>
        </w:rPr>
        <w:t xml:space="preserve">met het kenmerk </w:t>
      </w:r>
      <w:sdt>
        <w:sdtPr>
          <w:rPr>
            <w:bCs/>
          </w:rPr>
          <w:alias w:val="kenmerk"/>
          <w:tag w:val="kenmerk"/>
          <w:id w:val="-296221642"/>
          <w:placeholder>
            <w:docPart w:val="66AF473F18E04151B94A11573D1DA1E1"/>
          </w:placeholder>
          <w:showingPlcHdr/>
        </w:sdtPr>
        <w:sdtEndPr/>
        <w:sdtContent>
          <w:r w:rsidRPr="00B87300">
            <w:rPr>
              <w:bCs/>
              <w:highlight w:val="lightGray"/>
            </w:rPr>
            <w:t>Klik hier als u tekst wilt invoeren.</w:t>
          </w:r>
        </w:sdtContent>
      </w:sdt>
      <w:r w:rsidRPr="00B87300">
        <w:rPr>
          <w:bCs/>
        </w:rPr>
        <w:t xml:space="preserve">, d.d. </w:t>
      </w:r>
      <w:sdt>
        <w:sdtPr>
          <w:rPr>
            <w:bCs/>
          </w:rPr>
          <w:id w:val="-803842740"/>
          <w:placeholder>
            <w:docPart w:val="82EC38D5B0B6444884C7A64B0A3F192C"/>
          </w:placeholder>
          <w:showingPlcHdr/>
          <w:date>
            <w:dateFormat w:val="d MMMM yyyy"/>
            <w:lid w:val="nl-NL"/>
            <w:storeMappedDataAs w:val="dateTime"/>
            <w:calendar w:val="gregorian"/>
          </w:date>
        </w:sdtPr>
        <w:sdtEndPr/>
        <w:sdtContent>
          <w:r w:rsidRPr="00B87300">
            <w:rPr>
              <w:bCs/>
              <w:highlight w:val="lightGray"/>
            </w:rPr>
            <w:t>Klik hier als u een datum wilt invoeren.</w:t>
          </w:r>
        </w:sdtContent>
      </w:sdt>
      <w:r w:rsidRPr="00B87300">
        <w:rPr>
          <w:bCs/>
        </w:rPr>
        <w:t>, en de daarin genoemde documenten</w:t>
      </w:r>
      <w:r w:rsidR="006A2821" w:rsidRPr="00B87300">
        <w:rPr>
          <w:bCs/>
        </w:rPr>
        <w:t>;</w:t>
      </w:r>
    </w:p>
    <w:p w14:paraId="21F4D88E" w14:textId="269486A9" w:rsidR="0036710D" w:rsidRPr="00B87300" w:rsidRDefault="002C5269" w:rsidP="00A66D2C">
      <w:pPr>
        <w:numPr>
          <w:ilvl w:val="0"/>
          <w:numId w:val="20"/>
        </w:numPr>
        <w:spacing w:line="259" w:lineRule="auto"/>
        <w:rPr>
          <w:bCs/>
        </w:rPr>
      </w:pPr>
      <w:proofErr w:type="gramStart"/>
      <w:r w:rsidRPr="00B87300">
        <w:rPr>
          <w:bCs/>
        </w:rPr>
        <w:t>het</w:t>
      </w:r>
      <w:proofErr w:type="gramEnd"/>
      <w:r w:rsidRPr="00B87300">
        <w:rPr>
          <w:bCs/>
        </w:rPr>
        <w:t xml:space="preserve"> betalingsschema</w:t>
      </w:r>
      <w:r w:rsidR="0036710D" w:rsidRPr="00B87300">
        <w:rPr>
          <w:bCs/>
        </w:rPr>
        <w:t xml:space="preserve"> [</w:t>
      </w:r>
      <w:r w:rsidR="0036710D" w:rsidRPr="00B87300">
        <w:rPr>
          <w:bCs/>
          <w:highlight w:val="lightGray"/>
        </w:rPr>
        <w:t>kenmerk</w:t>
      </w:r>
      <w:r w:rsidR="0036710D" w:rsidRPr="00B87300">
        <w:rPr>
          <w:bCs/>
        </w:rPr>
        <w:t>] van d.d. [</w:t>
      </w:r>
      <w:r w:rsidR="0036710D" w:rsidRPr="00B87300">
        <w:rPr>
          <w:bCs/>
          <w:highlight w:val="lightGray"/>
        </w:rPr>
        <w:t>datum</w:t>
      </w:r>
      <w:r w:rsidR="0036710D" w:rsidRPr="00B87300">
        <w:rPr>
          <w:bCs/>
        </w:rPr>
        <w:t xml:space="preserve">] (bijlage </w:t>
      </w:r>
      <w:r w:rsidR="0036710D" w:rsidRPr="00B87300">
        <w:rPr>
          <w:bCs/>
          <w:highlight w:val="lightGray"/>
        </w:rPr>
        <w:t>X</w:t>
      </w:r>
      <w:r w:rsidR="0036710D" w:rsidRPr="00B87300">
        <w:rPr>
          <w:bCs/>
        </w:rPr>
        <w:t>)</w:t>
      </w:r>
      <w:r w:rsidR="006A2821" w:rsidRPr="00B87300">
        <w:rPr>
          <w:bCs/>
        </w:rPr>
        <w:t>;</w:t>
      </w:r>
    </w:p>
    <w:p w14:paraId="41430622" w14:textId="7BA9E344" w:rsidR="0036710D" w:rsidRPr="00B87300" w:rsidRDefault="0036710D" w:rsidP="00A66D2C">
      <w:pPr>
        <w:numPr>
          <w:ilvl w:val="0"/>
          <w:numId w:val="20"/>
        </w:numPr>
        <w:spacing w:line="259" w:lineRule="auto"/>
        <w:rPr>
          <w:bCs/>
        </w:rPr>
      </w:pPr>
      <w:proofErr w:type="gramStart"/>
      <w:r w:rsidRPr="00B87300">
        <w:rPr>
          <w:bCs/>
        </w:rPr>
        <w:t>de</w:t>
      </w:r>
      <w:proofErr w:type="gramEnd"/>
      <w:r w:rsidRPr="00B87300">
        <w:rPr>
          <w:bCs/>
        </w:rPr>
        <w:t xml:space="preserve"> voorbereidings- en uitvoeringsplanning van </w:t>
      </w:r>
      <w:r w:rsidR="00F82CE5">
        <w:rPr>
          <w:bCs/>
        </w:rPr>
        <w:t>Aannemer</w:t>
      </w:r>
      <w:r w:rsidRPr="00B87300">
        <w:rPr>
          <w:bCs/>
        </w:rPr>
        <w:t xml:space="preserve"> met [</w:t>
      </w:r>
      <w:r w:rsidRPr="00B87300">
        <w:rPr>
          <w:bCs/>
          <w:highlight w:val="lightGray"/>
        </w:rPr>
        <w:t>kenmerk</w:t>
      </w:r>
      <w:r w:rsidRPr="00B87300">
        <w:rPr>
          <w:bCs/>
        </w:rPr>
        <w:t>] van d.d. [</w:t>
      </w:r>
      <w:r w:rsidRPr="00B87300">
        <w:rPr>
          <w:bCs/>
          <w:highlight w:val="lightGray"/>
        </w:rPr>
        <w:t>datum</w:t>
      </w:r>
      <w:r w:rsidRPr="00B87300">
        <w:rPr>
          <w:bCs/>
        </w:rPr>
        <w:t xml:space="preserve">] (bijlage </w:t>
      </w:r>
      <w:r w:rsidRPr="00B87300">
        <w:rPr>
          <w:bCs/>
          <w:highlight w:val="lightGray"/>
        </w:rPr>
        <w:t>X</w:t>
      </w:r>
      <w:r w:rsidRPr="00B87300">
        <w:rPr>
          <w:bCs/>
        </w:rPr>
        <w:t>)</w:t>
      </w:r>
      <w:r w:rsidR="006A2821" w:rsidRPr="00B87300">
        <w:rPr>
          <w:bCs/>
        </w:rPr>
        <w:t>;</w:t>
      </w:r>
    </w:p>
    <w:p w14:paraId="2C2D10B6" w14:textId="595EE0B0" w:rsidR="006A2821" w:rsidRPr="00B87300" w:rsidRDefault="006A2821" w:rsidP="00A66D2C">
      <w:pPr>
        <w:numPr>
          <w:ilvl w:val="0"/>
          <w:numId w:val="20"/>
        </w:numPr>
        <w:spacing w:line="259" w:lineRule="auto"/>
        <w:rPr>
          <w:bCs/>
        </w:rPr>
      </w:pPr>
      <w:proofErr w:type="gramStart"/>
      <w:r w:rsidRPr="00B87300">
        <w:rPr>
          <w:bCs/>
        </w:rPr>
        <w:t>de</w:t>
      </w:r>
      <w:proofErr w:type="gramEnd"/>
      <w:r w:rsidRPr="00B87300">
        <w:rPr>
          <w:bCs/>
        </w:rPr>
        <w:t xml:space="preserve"> aanbestedingsstukken met selectieleidraad d.d. [</w:t>
      </w:r>
      <w:r w:rsidRPr="00B87300">
        <w:rPr>
          <w:bCs/>
          <w:highlight w:val="lightGray"/>
        </w:rPr>
        <w:t>datum</w:t>
      </w:r>
      <w:r w:rsidRPr="00B87300">
        <w:rPr>
          <w:bCs/>
        </w:rPr>
        <w:t>] en inschrijvingsleidraad d.d. [</w:t>
      </w:r>
      <w:r w:rsidRPr="00B87300">
        <w:rPr>
          <w:bCs/>
          <w:highlight w:val="lightGray"/>
        </w:rPr>
        <w:t>datum</w:t>
      </w:r>
      <w:r w:rsidRPr="00B87300">
        <w:rPr>
          <w:bCs/>
        </w:rPr>
        <w:t>] inclusief bijlagen;</w:t>
      </w:r>
    </w:p>
    <w:p w14:paraId="1FD621E5" w14:textId="2A8135F0" w:rsidR="00902B0B" w:rsidRPr="00B87300" w:rsidRDefault="00AF5E97" w:rsidP="00A66D2C">
      <w:pPr>
        <w:numPr>
          <w:ilvl w:val="0"/>
          <w:numId w:val="20"/>
        </w:numPr>
        <w:spacing w:line="259" w:lineRule="auto"/>
        <w:rPr>
          <w:bCs/>
        </w:rPr>
      </w:pPr>
      <w:proofErr w:type="gramStart"/>
      <w:r w:rsidRPr="00B87300">
        <w:rPr>
          <w:bCs/>
        </w:rPr>
        <w:t>de</w:t>
      </w:r>
      <w:proofErr w:type="gramEnd"/>
      <w:r w:rsidRPr="00B87300">
        <w:rPr>
          <w:bCs/>
        </w:rPr>
        <w:t xml:space="preserve"> UAV 2012</w:t>
      </w:r>
      <w:r w:rsidR="00FC2DCF" w:rsidRPr="00B87300">
        <w:rPr>
          <w:bCs/>
        </w:rPr>
        <w:t>, versie 2025</w:t>
      </w:r>
      <w:r w:rsidRPr="00B87300">
        <w:rPr>
          <w:bCs/>
        </w:rPr>
        <w:t>, voor zover daarvan in de</w:t>
      </w:r>
      <w:r w:rsidR="00FC2DCF" w:rsidRPr="00B87300">
        <w:rPr>
          <w:bCs/>
        </w:rPr>
        <w:t>ze Overeenkomst en haar bijlagen</w:t>
      </w:r>
      <w:r w:rsidRPr="00B87300">
        <w:rPr>
          <w:bCs/>
        </w:rPr>
        <w:t xml:space="preserve"> niet is afgeweken</w:t>
      </w:r>
      <w:r w:rsidR="006A2821" w:rsidRPr="00B87300">
        <w:rPr>
          <w:bCs/>
        </w:rPr>
        <w:t>.</w:t>
      </w:r>
    </w:p>
    <w:p w14:paraId="72F12C08" w14:textId="77777777" w:rsidR="006A2821" w:rsidRPr="00B87300" w:rsidRDefault="006A2821" w:rsidP="006A2821">
      <w:pPr>
        <w:spacing w:line="259" w:lineRule="auto"/>
        <w:ind w:left="907"/>
        <w:rPr>
          <w:bCs/>
        </w:rPr>
      </w:pPr>
    </w:p>
    <w:p w14:paraId="39D012A1" w14:textId="734ADAE8" w:rsidR="0036710D" w:rsidRPr="00B87300" w:rsidRDefault="0036710D" w:rsidP="002C3E81">
      <w:pPr>
        <w:numPr>
          <w:ilvl w:val="1"/>
          <w:numId w:val="4"/>
        </w:numPr>
        <w:spacing w:line="259" w:lineRule="auto"/>
        <w:rPr>
          <w:bCs/>
        </w:rPr>
      </w:pPr>
      <w:r w:rsidRPr="00B87300">
        <w:rPr>
          <w:bCs/>
        </w:rPr>
        <w:t xml:space="preserve">In aanvulling op </w:t>
      </w:r>
      <w:r w:rsidR="003245E6" w:rsidRPr="00B87300">
        <w:rPr>
          <w:bCs/>
        </w:rPr>
        <w:t>paragraaf</w:t>
      </w:r>
      <w:r w:rsidRPr="00B87300">
        <w:rPr>
          <w:bCs/>
        </w:rPr>
        <w:t xml:space="preserve"> 2 lid 4 van de </w:t>
      </w:r>
      <w:r w:rsidR="00AE1A91" w:rsidRPr="00B87300">
        <w:rPr>
          <w:bCs/>
        </w:rPr>
        <w:t>UAV</w:t>
      </w:r>
      <w:r w:rsidRPr="00B87300">
        <w:rPr>
          <w:bCs/>
        </w:rPr>
        <w:t xml:space="preserve"> geldt bij tegenstrijdigheden of onduidelijkheden in de verschillende documenten de rangorde</w:t>
      </w:r>
      <w:r w:rsidR="002C3E81">
        <w:rPr>
          <w:bCs/>
        </w:rPr>
        <w:t xml:space="preserve"> zoals opgenomen</w:t>
      </w:r>
      <w:r w:rsidRPr="00B87300">
        <w:rPr>
          <w:bCs/>
        </w:rPr>
        <w:t xml:space="preserve"> in </w:t>
      </w:r>
      <w:r w:rsidR="002C3E81">
        <w:rPr>
          <w:bCs/>
        </w:rPr>
        <w:t>lid 1 hiervoor.</w:t>
      </w:r>
    </w:p>
    <w:p w14:paraId="621E82E1" w14:textId="77777777" w:rsidR="008A7E48" w:rsidRPr="00B87300" w:rsidRDefault="008A7E48" w:rsidP="008A7E48">
      <w:pPr>
        <w:spacing w:line="259" w:lineRule="auto"/>
        <w:ind w:left="567"/>
        <w:rPr>
          <w:bCs/>
        </w:rPr>
      </w:pPr>
    </w:p>
    <w:p w14:paraId="6EF49D4B" w14:textId="152AC349" w:rsidR="00C90891" w:rsidRPr="00B87300" w:rsidRDefault="0036710D" w:rsidP="00A66D2C">
      <w:pPr>
        <w:numPr>
          <w:ilvl w:val="1"/>
          <w:numId w:val="4"/>
        </w:numPr>
        <w:spacing w:line="259" w:lineRule="auto"/>
        <w:rPr>
          <w:bCs/>
        </w:rPr>
      </w:pPr>
      <w:r w:rsidRPr="00B87300">
        <w:rPr>
          <w:bCs/>
        </w:rPr>
        <w:t xml:space="preserve">In uitdrukkelijke afwijking van paragraaf 2, lid 4b van de </w:t>
      </w:r>
      <w:r w:rsidR="00AE1A91" w:rsidRPr="00B87300">
        <w:rPr>
          <w:bCs/>
        </w:rPr>
        <w:t>UAV</w:t>
      </w:r>
      <w:r w:rsidRPr="00B87300">
        <w:rPr>
          <w:bCs/>
        </w:rPr>
        <w:t xml:space="preserve"> geldt dat alle werkzaamheden en leveringen, welke zijn aangegeven op tekeningen maar niet zijn genoemd in </w:t>
      </w:r>
      <w:r w:rsidR="00C90891" w:rsidRPr="00B87300">
        <w:rPr>
          <w:bCs/>
        </w:rPr>
        <w:t>het bestek</w:t>
      </w:r>
      <w:r w:rsidRPr="00B87300">
        <w:rPr>
          <w:bCs/>
        </w:rPr>
        <w:t xml:space="preserve">, maar voor volledige en deugdelijke uitvoering noodzakelijk zijn, worden geacht te zijn opgenomen in </w:t>
      </w:r>
      <w:r w:rsidR="00C90891" w:rsidRPr="00B87300">
        <w:rPr>
          <w:bCs/>
        </w:rPr>
        <w:t>het bestek</w:t>
      </w:r>
      <w:r w:rsidRPr="00B87300">
        <w:rPr>
          <w:bCs/>
        </w:rPr>
        <w:t>.</w:t>
      </w:r>
      <w:r w:rsidR="00C90891" w:rsidRPr="00B87300">
        <w:rPr>
          <w:rFonts w:ascii="Gill Sans MT" w:eastAsia="Times New Roman" w:hAnsi="Gill Sans MT" w:cs="Arial"/>
          <w:spacing w:val="-2"/>
          <w:sz w:val="22"/>
          <w:lang w:eastAsia="nl-NL"/>
        </w:rPr>
        <w:t xml:space="preserve"> </w:t>
      </w:r>
    </w:p>
    <w:p w14:paraId="1A5EC13A" w14:textId="77777777" w:rsidR="0036710D" w:rsidRPr="00B87300" w:rsidRDefault="0036710D" w:rsidP="0036710D">
      <w:pPr>
        <w:spacing w:line="259" w:lineRule="auto"/>
        <w:ind w:left="567"/>
        <w:rPr>
          <w:bCs/>
        </w:rPr>
      </w:pPr>
    </w:p>
    <w:p w14:paraId="560E6EFC" w14:textId="721E5AB5" w:rsidR="00902B0B" w:rsidRPr="00B87300" w:rsidRDefault="00C90891" w:rsidP="00A66D2C">
      <w:pPr>
        <w:numPr>
          <w:ilvl w:val="1"/>
          <w:numId w:val="4"/>
        </w:numPr>
        <w:spacing w:line="259" w:lineRule="auto"/>
        <w:rPr>
          <w:bCs/>
        </w:rPr>
      </w:pPr>
      <w:r w:rsidRPr="00B87300">
        <w:rPr>
          <w:bCs/>
        </w:rPr>
        <w:t xml:space="preserve">Bij verschillen tussen de constructietekeningen en de bouwkundige tekeningen prevaleren de constructieve tekeningen. </w:t>
      </w:r>
      <w:r w:rsidRPr="00B87300">
        <w:rPr>
          <w:bCs/>
        </w:rPr>
        <w:br/>
        <w:t xml:space="preserve">Bij verschillen tussen de bouwkundige tekeningen en installatietekeningen zijn, voor wat betreft de bouwkundige aspecten, de bouwkundige tekeningen primair. </w:t>
      </w:r>
      <w:r w:rsidRPr="00B87300">
        <w:rPr>
          <w:bCs/>
        </w:rPr>
        <w:br/>
        <w:t xml:space="preserve">Bij verschillen tussen de bouwkundige tekeningen en de installatietekeningen zijn, voor wat betreft de installatieaspecten, de installatietekeningen primair. </w:t>
      </w:r>
      <w:r w:rsidRPr="00B87300">
        <w:rPr>
          <w:bCs/>
        </w:rPr>
        <w:br/>
        <w:t xml:space="preserve">Voor het overige geldt de rangorderegeling van de </w:t>
      </w:r>
      <w:r w:rsidR="00AE1A91" w:rsidRPr="00B87300">
        <w:rPr>
          <w:bCs/>
        </w:rPr>
        <w:t>UAV</w:t>
      </w:r>
      <w:r w:rsidRPr="00B87300">
        <w:rPr>
          <w:bCs/>
        </w:rPr>
        <w:t>, voor zover uit deze Overeenkomst niet anders blijkt.</w:t>
      </w:r>
    </w:p>
    <w:p w14:paraId="69099FD5" w14:textId="77777777" w:rsidR="00D40BCE" w:rsidRPr="00B87300" w:rsidRDefault="00D40BCE" w:rsidP="00D40BCE">
      <w:pPr>
        <w:pStyle w:val="Lijstalinea"/>
        <w:numPr>
          <w:ilvl w:val="0"/>
          <w:numId w:val="0"/>
        </w:numPr>
        <w:rPr>
          <w:bCs/>
        </w:rPr>
      </w:pPr>
    </w:p>
    <w:p w14:paraId="645ADA68" w14:textId="5029AFCB" w:rsidR="00D40BCE" w:rsidRPr="00B87300" w:rsidRDefault="00E76FF3" w:rsidP="00A66D2C">
      <w:pPr>
        <w:numPr>
          <w:ilvl w:val="1"/>
          <w:numId w:val="4"/>
        </w:numPr>
        <w:spacing w:line="259" w:lineRule="auto"/>
        <w:rPr>
          <w:bCs/>
        </w:rPr>
      </w:pPr>
      <w:r w:rsidRPr="00B87300">
        <w:rPr>
          <w:bCs/>
        </w:rPr>
        <w:t>Aannemer</w:t>
      </w:r>
      <w:r w:rsidR="00D40BCE" w:rsidRPr="00B87300">
        <w:rPr>
          <w:bCs/>
        </w:rPr>
        <w:t xml:space="preserve"> is verantwoordelijk voor de coördinatie van werkzaamheden van nevenaannemer en derden. De werkzaamheden van de nevenaannemer en derden betreft</w:t>
      </w:r>
      <w:r w:rsidR="002B1A8F" w:rsidRPr="00B87300">
        <w:rPr>
          <w:bCs/>
        </w:rPr>
        <w:t xml:space="preserve"> (voor zover van toepassing)</w:t>
      </w:r>
      <w:r w:rsidR="00D40BCE" w:rsidRPr="00B87300">
        <w:rPr>
          <w:bCs/>
        </w:rPr>
        <w:t>:</w:t>
      </w:r>
    </w:p>
    <w:p w14:paraId="33119B9D" w14:textId="7A3FE716" w:rsidR="00D40BCE" w:rsidRPr="00B87300" w:rsidRDefault="00D40BCE" w:rsidP="00A66D2C">
      <w:pPr>
        <w:numPr>
          <w:ilvl w:val="2"/>
          <w:numId w:val="18"/>
        </w:numPr>
        <w:spacing w:line="259" w:lineRule="auto"/>
        <w:rPr>
          <w:bCs/>
        </w:rPr>
      </w:pPr>
      <w:proofErr w:type="gramStart"/>
      <w:r w:rsidRPr="00B87300">
        <w:rPr>
          <w:bCs/>
        </w:rPr>
        <w:t>de</w:t>
      </w:r>
      <w:proofErr w:type="gramEnd"/>
      <w:r w:rsidRPr="00B87300">
        <w:rPr>
          <w:bCs/>
        </w:rPr>
        <w:t xml:space="preserve"> aansluiting op het openbaar riool; </w:t>
      </w:r>
    </w:p>
    <w:p w14:paraId="458B92F4" w14:textId="5AD34933" w:rsidR="00D40BCE" w:rsidRPr="00B87300" w:rsidRDefault="00D40BCE" w:rsidP="00A66D2C">
      <w:pPr>
        <w:numPr>
          <w:ilvl w:val="2"/>
          <w:numId w:val="18"/>
        </w:numPr>
        <w:spacing w:line="259" w:lineRule="auto"/>
        <w:rPr>
          <w:bCs/>
        </w:rPr>
      </w:pPr>
      <w:proofErr w:type="gramStart"/>
      <w:r w:rsidRPr="00B87300">
        <w:rPr>
          <w:bCs/>
        </w:rPr>
        <w:t>de</w:t>
      </w:r>
      <w:proofErr w:type="gramEnd"/>
      <w:r w:rsidRPr="00B87300">
        <w:rPr>
          <w:bCs/>
        </w:rPr>
        <w:t xml:space="preserve"> openbare bestrating, mits betrekking he</w:t>
      </w:r>
      <w:r w:rsidR="00243A95" w:rsidRPr="00B87300">
        <w:rPr>
          <w:bCs/>
        </w:rPr>
        <w:t>bbend</w:t>
      </w:r>
      <w:r w:rsidRPr="00B87300">
        <w:rPr>
          <w:bCs/>
        </w:rPr>
        <w:t xml:space="preserve"> </w:t>
      </w:r>
      <w:r w:rsidR="00243A95" w:rsidRPr="00B87300">
        <w:rPr>
          <w:bCs/>
        </w:rPr>
        <w:t>op</w:t>
      </w:r>
      <w:r w:rsidRPr="00B87300">
        <w:rPr>
          <w:bCs/>
        </w:rPr>
        <w:t xml:space="preserve"> het aanhelen van de bestrating als gevolg van de bouw;  </w:t>
      </w:r>
    </w:p>
    <w:p w14:paraId="169167F8" w14:textId="36868459" w:rsidR="00D40BCE" w:rsidRPr="00B87300" w:rsidRDefault="00D40BCE" w:rsidP="00A66D2C">
      <w:pPr>
        <w:numPr>
          <w:ilvl w:val="2"/>
          <w:numId w:val="18"/>
        </w:numPr>
        <w:spacing w:line="259" w:lineRule="auto"/>
        <w:rPr>
          <w:bCs/>
        </w:rPr>
      </w:pPr>
      <w:proofErr w:type="gramStart"/>
      <w:r w:rsidRPr="00B87300">
        <w:rPr>
          <w:bCs/>
        </w:rPr>
        <w:t>de</w:t>
      </w:r>
      <w:proofErr w:type="gramEnd"/>
      <w:r w:rsidRPr="00B87300">
        <w:rPr>
          <w:bCs/>
        </w:rPr>
        <w:t xml:space="preserve"> dienstleiding ten behoeve van de aansluitingen van de waterleiding op het leidingnet van het </w:t>
      </w:r>
      <w:proofErr w:type="spellStart"/>
      <w:r w:rsidRPr="00B87300">
        <w:rPr>
          <w:bCs/>
        </w:rPr>
        <w:t>waterleve</w:t>
      </w:r>
      <w:r w:rsidR="00B462D7" w:rsidRPr="00B87300">
        <w:rPr>
          <w:bCs/>
        </w:rPr>
        <w:t>re</w:t>
      </w:r>
      <w:r w:rsidRPr="00B87300">
        <w:rPr>
          <w:bCs/>
        </w:rPr>
        <w:t>nd</w:t>
      </w:r>
      <w:proofErr w:type="spellEnd"/>
      <w:r w:rsidRPr="00B87300">
        <w:rPr>
          <w:bCs/>
        </w:rPr>
        <w:t xml:space="preserve"> bedrijf; </w:t>
      </w:r>
    </w:p>
    <w:p w14:paraId="634E59F3" w14:textId="77777777" w:rsidR="00D40BCE" w:rsidRPr="00B87300" w:rsidRDefault="00D40BCE" w:rsidP="00A66D2C">
      <w:pPr>
        <w:numPr>
          <w:ilvl w:val="2"/>
          <w:numId w:val="18"/>
        </w:numPr>
        <w:spacing w:line="259" w:lineRule="auto"/>
        <w:rPr>
          <w:bCs/>
        </w:rPr>
      </w:pPr>
      <w:proofErr w:type="gramStart"/>
      <w:r w:rsidRPr="00B87300">
        <w:rPr>
          <w:bCs/>
        </w:rPr>
        <w:t>de</w:t>
      </w:r>
      <w:proofErr w:type="gramEnd"/>
      <w:r w:rsidRPr="00B87300">
        <w:rPr>
          <w:bCs/>
        </w:rPr>
        <w:t xml:space="preserve"> dienstleiding ten behoeve van de aansluiting van de elektrotechnische installatie op het leidingnet van het elektriciteit leverend bedrijf; </w:t>
      </w:r>
    </w:p>
    <w:p w14:paraId="4FDDBCB5" w14:textId="77777777" w:rsidR="00D40BCE" w:rsidRPr="00B87300" w:rsidRDefault="00D40BCE" w:rsidP="00A66D2C">
      <w:pPr>
        <w:numPr>
          <w:ilvl w:val="2"/>
          <w:numId w:val="18"/>
        </w:numPr>
        <w:spacing w:line="259" w:lineRule="auto"/>
        <w:rPr>
          <w:bCs/>
        </w:rPr>
      </w:pPr>
      <w:proofErr w:type="gramStart"/>
      <w:r w:rsidRPr="00B87300">
        <w:rPr>
          <w:bCs/>
        </w:rPr>
        <w:t>het</w:t>
      </w:r>
      <w:proofErr w:type="gramEnd"/>
      <w:r w:rsidRPr="00B87300">
        <w:rPr>
          <w:bCs/>
        </w:rPr>
        <w:t xml:space="preserve"> aanleggen van de internetaansluiting tot aan de gevel; </w:t>
      </w:r>
    </w:p>
    <w:p w14:paraId="089D4825" w14:textId="77777777" w:rsidR="00D40BCE" w:rsidRPr="00B87300" w:rsidRDefault="00D40BCE" w:rsidP="00A66D2C">
      <w:pPr>
        <w:numPr>
          <w:ilvl w:val="2"/>
          <w:numId w:val="18"/>
        </w:numPr>
        <w:spacing w:line="259" w:lineRule="auto"/>
        <w:rPr>
          <w:bCs/>
        </w:rPr>
      </w:pPr>
      <w:proofErr w:type="gramStart"/>
      <w:r w:rsidRPr="00B87300">
        <w:rPr>
          <w:bCs/>
        </w:rPr>
        <w:t>de</w:t>
      </w:r>
      <w:proofErr w:type="gramEnd"/>
      <w:r w:rsidRPr="00B87300">
        <w:rPr>
          <w:bCs/>
        </w:rPr>
        <w:t xml:space="preserve"> telefooninstallatie tot in de meterruimte; </w:t>
      </w:r>
    </w:p>
    <w:p w14:paraId="14E5657F" w14:textId="77777777" w:rsidR="00D40BCE" w:rsidRPr="00B87300" w:rsidRDefault="00D40BCE" w:rsidP="00A66D2C">
      <w:pPr>
        <w:numPr>
          <w:ilvl w:val="2"/>
          <w:numId w:val="18"/>
        </w:numPr>
        <w:spacing w:line="259" w:lineRule="auto"/>
        <w:rPr>
          <w:bCs/>
        </w:rPr>
      </w:pPr>
      <w:proofErr w:type="gramStart"/>
      <w:r w:rsidRPr="00B87300">
        <w:rPr>
          <w:bCs/>
        </w:rPr>
        <w:t>camera’s</w:t>
      </w:r>
      <w:proofErr w:type="gramEnd"/>
      <w:r w:rsidRPr="00B87300">
        <w:rPr>
          <w:bCs/>
        </w:rPr>
        <w:t xml:space="preserve"> aan de buitengevel; </w:t>
      </w:r>
    </w:p>
    <w:p w14:paraId="3F737980" w14:textId="051AB469" w:rsidR="00D40BCE" w:rsidRPr="00B87300" w:rsidRDefault="00D40BCE" w:rsidP="00A66D2C">
      <w:pPr>
        <w:numPr>
          <w:ilvl w:val="2"/>
          <w:numId w:val="18"/>
        </w:numPr>
        <w:spacing w:line="259" w:lineRule="auto"/>
        <w:rPr>
          <w:bCs/>
        </w:rPr>
      </w:pPr>
      <w:proofErr w:type="gramStart"/>
      <w:r w:rsidRPr="00B87300">
        <w:rPr>
          <w:bCs/>
        </w:rPr>
        <w:t>het</w:t>
      </w:r>
      <w:proofErr w:type="gramEnd"/>
      <w:r w:rsidRPr="00B87300">
        <w:rPr>
          <w:bCs/>
        </w:rPr>
        <w:t xml:space="preserve"> kunstwerk, ontwikkeld door de kunstcommissie; </w:t>
      </w:r>
    </w:p>
    <w:p w14:paraId="27ED06BF" w14:textId="3BBFCAD0" w:rsidR="00125EFE" w:rsidRPr="00B87300" w:rsidRDefault="00D40BCE" w:rsidP="00D40BCE">
      <w:pPr>
        <w:spacing w:line="259" w:lineRule="auto"/>
        <w:ind w:left="567"/>
        <w:rPr>
          <w:bCs/>
        </w:rPr>
      </w:pPr>
      <w:r w:rsidRPr="00B87300">
        <w:rPr>
          <w:bCs/>
        </w:rPr>
        <w:lastRenderedPageBreak/>
        <w:t xml:space="preserve">Derden die nog niet bekend zijn, worden alleen in overleg met </w:t>
      </w:r>
      <w:r w:rsidR="00B462D7" w:rsidRPr="00B87300">
        <w:rPr>
          <w:bCs/>
        </w:rPr>
        <w:t>A</w:t>
      </w:r>
      <w:r w:rsidRPr="00B87300">
        <w:rPr>
          <w:bCs/>
        </w:rPr>
        <w:t xml:space="preserve">annemer later in het proces toegevoegd. </w:t>
      </w:r>
    </w:p>
    <w:p w14:paraId="5D808036" w14:textId="77777777" w:rsidR="00B41E40" w:rsidRPr="00B87300" w:rsidRDefault="00B41E40" w:rsidP="00A226FE">
      <w:pPr>
        <w:spacing w:after="160" w:line="259" w:lineRule="auto"/>
        <w:rPr>
          <w:bCs/>
        </w:rPr>
      </w:pPr>
    </w:p>
    <w:p w14:paraId="4C149A97" w14:textId="474B8EB8" w:rsidR="00902B0B" w:rsidRPr="00B87300" w:rsidRDefault="00902B0B" w:rsidP="00A66D2C">
      <w:pPr>
        <w:numPr>
          <w:ilvl w:val="0"/>
          <w:numId w:val="4"/>
        </w:numPr>
        <w:spacing w:after="160" w:line="259" w:lineRule="auto"/>
        <w:rPr>
          <w:b/>
          <w:bCs/>
          <w:color w:val="23AF84"/>
        </w:rPr>
      </w:pPr>
      <w:bookmarkStart w:id="6" w:name="_Toc92287525"/>
      <w:r w:rsidRPr="00B87300">
        <w:rPr>
          <w:b/>
          <w:bCs/>
          <w:color w:val="23AF84"/>
        </w:rPr>
        <w:t xml:space="preserve">Directie, gevolmachtigde </w:t>
      </w:r>
      <w:r w:rsidR="00F82CE5">
        <w:rPr>
          <w:b/>
          <w:bCs/>
          <w:color w:val="23AF84"/>
        </w:rPr>
        <w:t>Aannemer</w:t>
      </w:r>
      <w:r w:rsidRPr="00B87300">
        <w:rPr>
          <w:b/>
          <w:bCs/>
          <w:color w:val="23AF84"/>
        </w:rPr>
        <w:t xml:space="preserve"> en bouwvergaderingen</w:t>
      </w:r>
      <w:bookmarkEnd w:id="6"/>
    </w:p>
    <w:p w14:paraId="4C5B9FB8" w14:textId="41860179" w:rsidR="00C90891" w:rsidRPr="00B87300" w:rsidRDefault="00C90891" w:rsidP="00A66D2C">
      <w:pPr>
        <w:numPr>
          <w:ilvl w:val="1"/>
          <w:numId w:val="4"/>
        </w:numPr>
        <w:spacing w:line="259" w:lineRule="auto"/>
        <w:rPr>
          <w:bCs/>
        </w:rPr>
      </w:pPr>
      <w:r w:rsidRPr="00B87300">
        <w:rPr>
          <w:bCs/>
        </w:rPr>
        <w:t xml:space="preserve">Het Werk zal worden uitgevoerd onder directie van </w:t>
      </w:r>
      <w:r w:rsidR="00071588">
        <w:rPr>
          <w:bCs/>
        </w:rPr>
        <w:t>Opdrachtgever</w:t>
      </w:r>
      <w:r w:rsidR="00B71E78" w:rsidRPr="00B87300">
        <w:rPr>
          <w:bCs/>
        </w:rPr>
        <w:t xml:space="preserve"> </w:t>
      </w:r>
      <w:r w:rsidRPr="00B87300">
        <w:rPr>
          <w:bCs/>
        </w:rPr>
        <w:t xml:space="preserve">zoals bepaald in paragraaf 3 van de </w:t>
      </w:r>
      <w:r w:rsidR="000426C5" w:rsidRPr="00B87300">
        <w:rPr>
          <w:bCs/>
        </w:rPr>
        <w:t>UAV</w:t>
      </w:r>
      <w:r w:rsidRPr="00B87300">
        <w:rPr>
          <w:bCs/>
        </w:rPr>
        <w:t>. De contactpersoon</w:t>
      </w:r>
      <w:r w:rsidR="00EF78F6" w:rsidRPr="00B87300">
        <w:rPr>
          <w:bCs/>
        </w:rPr>
        <w:t xml:space="preserve"> namens Aannemer</w:t>
      </w:r>
      <w:r w:rsidRPr="00B87300">
        <w:rPr>
          <w:bCs/>
        </w:rPr>
        <w:t xml:space="preserve"> wordt in de bouwvergadering bekend gemaakt.</w:t>
      </w:r>
    </w:p>
    <w:p w14:paraId="30D54DE5" w14:textId="77777777" w:rsidR="00C90891" w:rsidRPr="00B87300" w:rsidRDefault="00C90891" w:rsidP="00C90891">
      <w:pPr>
        <w:spacing w:line="259" w:lineRule="auto"/>
        <w:ind w:left="567"/>
        <w:rPr>
          <w:bCs/>
        </w:rPr>
      </w:pPr>
    </w:p>
    <w:p w14:paraId="7C6570D5" w14:textId="2D1B6D5F" w:rsidR="00C90891" w:rsidRPr="00B87300" w:rsidRDefault="00902B0B" w:rsidP="00A66D2C">
      <w:pPr>
        <w:numPr>
          <w:ilvl w:val="1"/>
          <w:numId w:val="4"/>
        </w:numPr>
        <w:spacing w:line="259" w:lineRule="auto"/>
        <w:rPr>
          <w:bCs/>
        </w:rPr>
      </w:pPr>
      <w:r w:rsidRPr="00B87300">
        <w:rPr>
          <w:bCs/>
        </w:rPr>
        <w:t xml:space="preserve">Als vertegenwoordiger namens </w:t>
      </w:r>
      <w:r w:rsidR="00071588">
        <w:rPr>
          <w:bCs/>
        </w:rPr>
        <w:t>Opdrachtgever</w:t>
      </w:r>
      <w:r w:rsidRPr="00B87300">
        <w:rPr>
          <w:bCs/>
        </w:rPr>
        <w:t xml:space="preserve"> is </w:t>
      </w:r>
      <w:r w:rsidR="008D7DE3" w:rsidRPr="00B87300">
        <w:rPr>
          <w:bCs/>
        </w:rPr>
        <w:t xml:space="preserve">[naam] </w:t>
      </w:r>
      <w:r w:rsidR="00125EFE" w:rsidRPr="00B87300">
        <w:rPr>
          <w:bCs/>
        </w:rPr>
        <w:t>(projectmanager)</w:t>
      </w:r>
      <w:r w:rsidRPr="00B87300">
        <w:rPr>
          <w:bCs/>
        </w:rPr>
        <w:t xml:space="preserve"> benoemd.</w:t>
      </w:r>
    </w:p>
    <w:p w14:paraId="5AA6A159" w14:textId="77777777" w:rsidR="00C90891" w:rsidRPr="00B87300" w:rsidRDefault="00C90891" w:rsidP="00C90891">
      <w:pPr>
        <w:pStyle w:val="Lijstalinea"/>
        <w:numPr>
          <w:ilvl w:val="0"/>
          <w:numId w:val="0"/>
        </w:numPr>
        <w:rPr>
          <w:bCs/>
        </w:rPr>
      </w:pPr>
    </w:p>
    <w:p w14:paraId="0FABF8C4" w14:textId="0CDEE0AD" w:rsidR="00C90891" w:rsidRPr="00B87300" w:rsidRDefault="00902B0B" w:rsidP="00A66D2C">
      <w:pPr>
        <w:numPr>
          <w:ilvl w:val="1"/>
          <w:numId w:val="4"/>
        </w:numPr>
        <w:spacing w:line="259" w:lineRule="auto"/>
        <w:rPr>
          <w:bCs/>
        </w:rPr>
      </w:pPr>
      <w:r w:rsidRPr="00B87300">
        <w:rPr>
          <w:bCs/>
        </w:rPr>
        <w:t xml:space="preserve">Voor </w:t>
      </w:r>
      <w:r w:rsidR="00B71E78" w:rsidRPr="00B87300">
        <w:rPr>
          <w:bCs/>
        </w:rPr>
        <w:t>Aannemer</w:t>
      </w:r>
      <w:r w:rsidRPr="00B87300">
        <w:rPr>
          <w:bCs/>
        </w:rPr>
        <w:t xml:space="preserve"> treedt </w:t>
      </w:r>
      <w:proofErr w:type="gramStart"/>
      <w:r w:rsidR="00125EFE" w:rsidRPr="00B87300">
        <w:rPr>
          <w:bCs/>
        </w:rPr>
        <w:t>mevrouw /</w:t>
      </w:r>
      <w:proofErr w:type="gramEnd"/>
      <w:r w:rsidR="00125EFE" w:rsidRPr="00B87300">
        <w:rPr>
          <w:bCs/>
        </w:rPr>
        <w:t xml:space="preserve"> </w:t>
      </w:r>
      <w:r w:rsidRPr="00B87300">
        <w:rPr>
          <w:bCs/>
        </w:rPr>
        <w:t xml:space="preserve">de heer </w:t>
      </w:r>
      <w:r w:rsidR="00C90891" w:rsidRPr="00B87300">
        <w:rPr>
          <w:bCs/>
        </w:rPr>
        <w:t>[</w:t>
      </w:r>
      <w:r w:rsidR="00C90891" w:rsidRPr="00B87300">
        <w:rPr>
          <w:bCs/>
          <w:highlight w:val="lightGray"/>
        </w:rPr>
        <w:t>naam</w:t>
      </w:r>
      <w:r w:rsidR="00C90891" w:rsidRPr="00B87300">
        <w:rPr>
          <w:bCs/>
        </w:rPr>
        <w:t>]</w:t>
      </w:r>
      <w:r w:rsidRPr="00B87300">
        <w:rPr>
          <w:bCs/>
        </w:rPr>
        <w:t xml:space="preserve"> </w:t>
      </w:r>
      <w:proofErr w:type="gramStart"/>
      <w:r w:rsidRPr="00B87300">
        <w:rPr>
          <w:bCs/>
        </w:rPr>
        <w:t>conform</w:t>
      </w:r>
      <w:proofErr w:type="gramEnd"/>
      <w:r w:rsidRPr="00B87300">
        <w:rPr>
          <w:bCs/>
        </w:rPr>
        <w:t xml:space="preserve"> </w:t>
      </w:r>
      <w:r w:rsidR="00D87125" w:rsidRPr="00B87300">
        <w:rPr>
          <w:bCs/>
        </w:rPr>
        <w:t>paragraaf</w:t>
      </w:r>
      <w:r w:rsidRPr="00B87300">
        <w:rPr>
          <w:bCs/>
        </w:rPr>
        <w:t xml:space="preserve"> 4 lid 1 </w:t>
      </w:r>
      <w:r w:rsidR="00B94374" w:rsidRPr="00B87300">
        <w:rPr>
          <w:bCs/>
        </w:rPr>
        <w:t>UAV</w:t>
      </w:r>
      <w:r w:rsidRPr="00B87300">
        <w:rPr>
          <w:bCs/>
        </w:rPr>
        <w:t xml:space="preserve"> gedurende de looptijd van de Overeenkomst op als gemachtigde (en </w:t>
      </w:r>
      <w:proofErr w:type="gramStart"/>
      <w:r w:rsidRPr="00B87300">
        <w:rPr>
          <w:bCs/>
        </w:rPr>
        <w:t>derhalve</w:t>
      </w:r>
      <w:proofErr w:type="gramEnd"/>
      <w:r w:rsidRPr="00B87300">
        <w:rPr>
          <w:bCs/>
        </w:rPr>
        <w:t xml:space="preserve"> als contactpersoon). </w:t>
      </w:r>
    </w:p>
    <w:p w14:paraId="537339AA" w14:textId="77777777" w:rsidR="00C90891" w:rsidRPr="00B87300" w:rsidRDefault="00C90891" w:rsidP="00C90891">
      <w:pPr>
        <w:pStyle w:val="Lijstalinea"/>
        <w:numPr>
          <w:ilvl w:val="0"/>
          <w:numId w:val="0"/>
        </w:numPr>
        <w:rPr>
          <w:bCs/>
        </w:rPr>
      </w:pPr>
    </w:p>
    <w:p w14:paraId="26B71B4B" w14:textId="0E3130FD" w:rsidR="00B41E40" w:rsidRPr="00D2746B" w:rsidRDefault="00902B0B" w:rsidP="00A66D2C">
      <w:pPr>
        <w:numPr>
          <w:ilvl w:val="1"/>
          <w:numId w:val="4"/>
        </w:numPr>
        <w:spacing w:line="259" w:lineRule="auto"/>
        <w:rPr>
          <w:bCs/>
        </w:rPr>
      </w:pPr>
      <w:r w:rsidRPr="00B87300">
        <w:rPr>
          <w:bCs/>
        </w:rPr>
        <w:t xml:space="preserve">In ieder geval maandelijks of zoveel vaker als door de </w:t>
      </w:r>
      <w:r w:rsidR="00125EFE" w:rsidRPr="00B87300">
        <w:rPr>
          <w:bCs/>
        </w:rPr>
        <w:t>d</w:t>
      </w:r>
      <w:r w:rsidRPr="00B87300">
        <w:rPr>
          <w:bCs/>
        </w:rPr>
        <w:t xml:space="preserve">irectie of </w:t>
      </w:r>
      <w:r w:rsidR="00071588">
        <w:rPr>
          <w:bCs/>
        </w:rPr>
        <w:t>Opdrachtgever</w:t>
      </w:r>
      <w:r w:rsidR="00EB4AE7" w:rsidRPr="00B87300">
        <w:rPr>
          <w:bCs/>
        </w:rPr>
        <w:t xml:space="preserve"> </w:t>
      </w:r>
      <w:r w:rsidRPr="00B87300">
        <w:rPr>
          <w:bCs/>
        </w:rPr>
        <w:t xml:space="preserve">wordt geoordeeld, zullen bouwvergaderingen worden belegd waarbij in ieder geval de gevolmachtigde van </w:t>
      </w:r>
      <w:r w:rsidR="00EB4AE7" w:rsidRPr="00B87300">
        <w:rPr>
          <w:bCs/>
        </w:rPr>
        <w:t>Aannemer</w:t>
      </w:r>
      <w:r w:rsidR="00125EFE" w:rsidRPr="00B87300">
        <w:rPr>
          <w:bCs/>
        </w:rPr>
        <w:t xml:space="preserve"> </w:t>
      </w:r>
      <w:r w:rsidRPr="00B87300">
        <w:rPr>
          <w:bCs/>
        </w:rPr>
        <w:t xml:space="preserve">en de </w:t>
      </w:r>
      <w:r w:rsidR="00125EFE" w:rsidRPr="00B87300">
        <w:rPr>
          <w:bCs/>
        </w:rPr>
        <w:t>d</w:t>
      </w:r>
      <w:r w:rsidRPr="00B87300">
        <w:rPr>
          <w:bCs/>
        </w:rPr>
        <w:t xml:space="preserve">irectie aanwezig zullen zijn. </w:t>
      </w:r>
    </w:p>
    <w:p w14:paraId="19817598" w14:textId="77777777" w:rsidR="00C90891" w:rsidRPr="00B87300" w:rsidRDefault="00C90891" w:rsidP="00A226FE">
      <w:pPr>
        <w:spacing w:after="160" w:line="259" w:lineRule="auto"/>
        <w:rPr>
          <w:bCs/>
        </w:rPr>
      </w:pPr>
    </w:p>
    <w:p w14:paraId="765AD6E8" w14:textId="6C9EC185" w:rsidR="00B46152" w:rsidRPr="00B87300" w:rsidRDefault="00B46152" w:rsidP="00A66D2C">
      <w:pPr>
        <w:numPr>
          <w:ilvl w:val="0"/>
          <w:numId w:val="4"/>
        </w:numPr>
        <w:spacing w:after="160" w:line="259" w:lineRule="auto"/>
        <w:rPr>
          <w:b/>
          <w:bCs/>
          <w:color w:val="23AF84"/>
        </w:rPr>
      </w:pPr>
      <w:bookmarkStart w:id="7" w:name="_Toc92287526"/>
      <w:r w:rsidRPr="00B87300">
        <w:rPr>
          <w:b/>
          <w:bCs/>
          <w:color w:val="23AF84"/>
        </w:rPr>
        <w:t xml:space="preserve">Bouwvoorbereiding </w:t>
      </w:r>
    </w:p>
    <w:p w14:paraId="5112D297" w14:textId="0463D99F" w:rsidR="00B46152" w:rsidRPr="00B87300" w:rsidRDefault="00194990" w:rsidP="00A66D2C">
      <w:pPr>
        <w:numPr>
          <w:ilvl w:val="1"/>
          <w:numId w:val="4"/>
        </w:numPr>
        <w:spacing w:line="259" w:lineRule="auto"/>
        <w:rPr>
          <w:bCs/>
        </w:rPr>
      </w:pPr>
      <w:r w:rsidRPr="00B87300">
        <w:rPr>
          <w:bCs/>
        </w:rPr>
        <w:t>Aannemer</w:t>
      </w:r>
      <w:r w:rsidR="00B41E40" w:rsidRPr="00B87300">
        <w:rPr>
          <w:bCs/>
        </w:rPr>
        <w:t xml:space="preserve"> heeft in de voorbereiding deelgenomen aan het bouwteam, waarbij het uitgangspunt is geweest dat </w:t>
      </w:r>
      <w:r w:rsidR="00F82CE5">
        <w:rPr>
          <w:bCs/>
        </w:rPr>
        <w:t>Aannemer</w:t>
      </w:r>
      <w:r w:rsidRPr="00B87300">
        <w:rPr>
          <w:bCs/>
        </w:rPr>
        <w:t xml:space="preserve"> </w:t>
      </w:r>
      <w:r w:rsidR="00B41E40" w:rsidRPr="00B87300">
        <w:rPr>
          <w:bCs/>
        </w:rPr>
        <w:t xml:space="preserve">mede de verantwoordelijkheid heeft gedragen dat </w:t>
      </w:r>
      <w:r w:rsidR="00B41E40" w:rsidRPr="00992E85">
        <w:rPr>
          <w:bCs/>
        </w:rPr>
        <w:t>er een Technisch Ontwerp verder i</w:t>
      </w:r>
      <w:r w:rsidR="00B41E40" w:rsidRPr="00B87300">
        <w:rPr>
          <w:bCs/>
        </w:rPr>
        <w:t xml:space="preserve">s uitgewerkt en tot stand is gekomen. Deze documenten zijn volgens </w:t>
      </w:r>
      <w:r w:rsidR="00F82CE5">
        <w:rPr>
          <w:bCs/>
        </w:rPr>
        <w:t>Aannemer</w:t>
      </w:r>
      <w:r w:rsidR="00042891" w:rsidRPr="00B87300">
        <w:rPr>
          <w:bCs/>
        </w:rPr>
        <w:t xml:space="preserve"> </w:t>
      </w:r>
      <w:r w:rsidR="00B41E40" w:rsidRPr="00B87300">
        <w:rPr>
          <w:bCs/>
        </w:rPr>
        <w:t xml:space="preserve">compleet en deugdelijk, waarin een optimale verhouding van prijs en kwaliteit voor het Werk wordt bereikt, én ten aanzien waarvan </w:t>
      </w:r>
      <w:r w:rsidR="00F82CE5">
        <w:rPr>
          <w:bCs/>
        </w:rPr>
        <w:t>Aannemer</w:t>
      </w:r>
      <w:r w:rsidR="00B41E40" w:rsidRPr="00B87300">
        <w:rPr>
          <w:bCs/>
        </w:rPr>
        <w:t xml:space="preserve"> in het kader van de verdere uitwerking en realisatie een vaste prijs heeft kunnen afgeven, die in onderhavige overeenkomst is vastgelegd. </w:t>
      </w:r>
      <w:r w:rsidR="00F82CE5">
        <w:rPr>
          <w:bCs/>
        </w:rPr>
        <w:t>Aannemer</w:t>
      </w:r>
      <w:r w:rsidR="00B41E40" w:rsidRPr="00B87300">
        <w:rPr>
          <w:bCs/>
        </w:rPr>
        <w:t xml:space="preserve"> heeft in dat kader als deskundige meegewerkt aan het opstellen van de contractstukken behorende bij deze Overeenkomst en zoals genoemd in artikel 3.1. Daarmee is </w:t>
      </w:r>
      <w:r w:rsidR="00F82CE5">
        <w:rPr>
          <w:bCs/>
        </w:rPr>
        <w:t>Aannemer</w:t>
      </w:r>
      <w:r w:rsidR="00042891" w:rsidRPr="00B87300">
        <w:rPr>
          <w:bCs/>
        </w:rPr>
        <w:t xml:space="preserve"> </w:t>
      </w:r>
      <w:proofErr w:type="gramStart"/>
      <w:r w:rsidR="00B41E40" w:rsidRPr="00B87300">
        <w:rPr>
          <w:bCs/>
        </w:rPr>
        <w:t>tevens</w:t>
      </w:r>
      <w:proofErr w:type="gramEnd"/>
      <w:r w:rsidR="00B41E40" w:rsidRPr="00B87300">
        <w:rPr>
          <w:bCs/>
        </w:rPr>
        <w:t xml:space="preserve"> in de gelegenheid gesteld om </w:t>
      </w:r>
      <w:r w:rsidR="00071588">
        <w:rPr>
          <w:bCs/>
        </w:rPr>
        <w:t>Opdrachtgever</w:t>
      </w:r>
      <w:r w:rsidR="00B41E40" w:rsidRPr="00B87300">
        <w:rPr>
          <w:bCs/>
        </w:rPr>
        <w:t xml:space="preserve"> te waarschuwen voor alle tekortkomingen in of voortvloeiend uit het ontwerp.</w:t>
      </w:r>
    </w:p>
    <w:p w14:paraId="00501347" w14:textId="77777777" w:rsidR="002D5482" w:rsidRPr="00B87300" w:rsidRDefault="002D5482" w:rsidP="003378C7">
      <w:pPr>
        <w:spacing w:line="259" w:lineRule="auto"/>
        <w:ind w:left="567"/>
        <w:rPr>
          <w:bCs/>
        </w:rPr>
      </w:pPr>
    </w:p>
    <w:p w14:paraId="7435E8E1" w14:textId="445D48C4" w:rsidR="002D5482" w:rsidRPr="00B87300" w:rsidRDefault="002D5482" w:rsidP="00A66D2C">
      <w:pPr>
        <w:numPr>
          <w:ilvl w:val="1"/>
          <w:numId w:val="4"/>
        </w:numPr>
        <w:spacing w:line="259" w:lineRule="auto"/>
        <w:rPr>
          <w:bCs/>
        </w:rPr>
      </w:pPr>
      <w:r w:rsidRPr="00B87300">
        <w:rPr>
          <w:bCs/>
        </w:rPr>
        <w:t xml:space="preserve">Aannemer zal het </w:t>
      </w:r>
      <w:r w:rsidR="00C06619" w:rsidRPr="00B87300">
        <w:rPr>
          <w:bCs/>
        </w:rPr>
        <w:t xml:space="preserve">in het Bouwteam uitgewerkte </w:t>
      </w:r>
      <w:r w:rsidRPr="00B87300">
        <w:rPr>
          <w:bCs/>
        </w:rPr>
        <w:t xml:space="preserve">TO </w:t>
      </w:r>
      <w:r w:rsidR="00C06619" w:rsidRPr="00B87300">
        <w:rPr>
          <w:bCs/>
        </w:rPr>
        <w:t xml:space="preserve">verder </w:t>
      </w:r>
      <w:r w:rsidRPr="00B87300">
        <w:rPr>
          <w:bCs/>
        </w:rPr>
        <w:t xml:space="preserve">uitwerken tot een </w:t>
      </w:r>
      <w:proofErr w:type="spellStart"/>
      <w:r w:rsidRPr="00B87300">
        <w:rPr>
          <w:bCs/>
        </w:rPr>
        <w:t>Uitvoeringsgereed</w:t>
      </w:r>
      <w:proofErr w:type="spellEnd"/>
      <w:r w:rsidRPr="00B87300">
        <w:rPr>
          <w:bCs/>
        </w:rPr>
        <w:t xml:space="preserve"> Ontwerp </w:t>
      </w:r>
      <w:r w:rsidR="00C06619" w:rsidRPr="00B87300">
        <w:rPr>
          <w:bCs/>
        </w:rPr>
        <w:t>(“</w:t>
      </w:r>
      <w:r w:rsidR="00C06619" w:rsidRPr="00B87300">
        <w:rPr>
          <w:b/>
        </w:rPr>
        <w:t>UO</w:t>
      </w:r>
      <w:r w:rsidR="00C06619" w:rsidRPr="00B87300">
        <w:rPr>
          <w:bCs/>
        </w:rPr>
        <w:t>”).</w:t>
      </w:r>
    </w:p>
    <w:p w14:paraId="06491754" w14:textId="77777777" w:rsidR="00B41E40" w:rsidRPr="00B87300" w:rsidRDefault="00B41E40" w:rsidP="00B41E40">
      <w:pPr>
        <w:spacing w:line="259" w:lineRule="auto"/>
        <w:ind w:left="567"/>
        <w:rPr>
          <w:bCs/>
        </w:rPr>
      </w:pPr>
    </w:p>
    <w:p w14:paraId="6190F5BB" w14:textId="2924F640" w:rsidR="00B41E40" w:rsidRPr="00B87300" w:rsidRDefault="00F82CE5" w:rsidP="00A66D2C">
      <w:pPr>
        <w:numPr>
          <w:ilvl w:val="1"/>
          <w:numId w:val="4"/>
        </w:numPr>
        <w:spacing w:line="259" w:lineRule="auto"/>
        <w:rPr>
          <w:bCs/>
        </w:rPr>
      </w:pPr>
      <w:r>
        <w:rPr>
          <w:bCs/>
        </w:rPr>
        <w:t>Aannemer</w:t>
      </w:r>
      <w:r w:rsidR="00B41E40" w:rsidRPr="00B87300">
        <w:rPr>
          <w:bCs/>
        </w:rPr>
        <w:t xml:space="preserve"> zal in overleg met </w:t>
      </w:r>
      <w:r w:rsidR="00071588">
        <w:rPr>
          <w:bCs/>
        </w:rPr>
        <w:t>Opdrachtgever</w:t>
      </w:r>
      <w:r w:rsidR="00B41E40" w:rsidRPr="00B87300">
        <w:rPr>
          <w:bCs/>
        </w:rPr>
        <w:t xml:space="preserve">, vóór de aanvang van de werkzaamheden, de eigenaren van de belendende percelen op afdoende wijze in kennis stellen van de uit te voeren werken en werkzaamheden. Schade en kosten, ontstaan </w:t>
      </w:r>
      <w:r w:rsidR="00B41E40" w:rsidRPr="00A12C0F">
        <w:rPr>
          <w:bCs/>
        </w:rPr>
        <w:t xml:space="preserve">door </w:t>
      </w:r>
      <w:r w:rsidR="00A12C0F" w:rsidRPr="00A12C0F">
        <w:rPr>
          <w:bCs/>
        </w:rPr>
        <w:t>het nalaten</w:t>
      </w:r>
      <w:r w:rsidR="00B41E40" w:rsidRPr="00A12C0F">
        <w:rPr>
          <w:bCs/>
        </w:rPr>
        <w:t xml:space="preserve"> hiervan,</w:t>
      </w:r>
      <w:r w:rsidR="00121D56" w:rsidRPr="00B87300">
        <w:rPr>
          <w:bCs/>
        </w:rPr>
        <w:t xml:space="preserve"> </w:t>
      </w:r>
      <w:proofErr w:type="gramStart"/>
      <w:r w:rsidR="00121D56" w:rsidRPr="00B87300">
        <w:rPr>
          <w:bCs/>
        </w:rPr>
        <w:t>alsmede</w:t>
      </w:r>
      <w:proofErr w:type="gramEnd"/>
      <w:r w:rsidR="00121D56" w:rsidRPr="00B87300">
        <w:rPr>
          <w:bCs/>
        </w:rPr>
        <w:t xml:space="preserve"> schade als gevolg van de werkzaamheden van Aannemer,</w:t>
      </w:r>
      <w:r w:rsidR="00B41E40" w:rsidRPr="00B87300">
        <w:rPr>
          <w:bCs/>
        </w:rPr>
        <w:t xml:space="preserve"> zijn voor rekening en risico van </w:t>
      </w:r>
      <w:r>
        <w:rPr>
          <w:bCs/>
        </w:rPr>
        <w:t>Aannemer</w:t>
      </w:r>
      <w:r w:rsidR="00B41E40" w:rsidRPr="00B87300">
        <w:rPr>
          <w:bCs/>
        </w:rPr>
        <w:t>.</w:t>
      </w:r>
    </w:p>
    <w:p w14:paraId="40DAAFDE" w14:textId="77777777" w:rsidR="00B41E40" w:rsidRPr="00B87300" w:rsidRDefault="00B41E40" w:rsidP="00B41E40">
      <w:pPr>
        <w:pStyle w:val="Lijstalinea"/>
        <w:numPr>
          <w:ilvl w:val="0"/>
          <w:numId w:val="0"/>
        </w:numPr>
        <w:rPr>
          <w:bCs/>
        </w:rPr>
      </w:pPr>
    </w:p>
    <w:p w14:paraId="2EE25A0E" w14:textId="770EA57E" w:rsidR="00B41E40" w:rsidRPr="00B87300" w:rsidRDefault="00B41E40" w:rsidP="00A66D2C">
      <w:pPr>
        <w:numPr>
          <w:ilvl w:val="1"/>
          <w:numId w:val="4"/>
        </w:numPr>
        <w:spacing w:after="160" w:line="259" w:lineRule="auto"/>
        <w:rPr>
          <w:bCs/>
        </w:rPr>
      </w:pPr>
      <w:r w:rsidRPr="00B87300">
        <w:rPr>
          <w:bCs/>
        </w:rPr>
        <w:t xml:space="preserve">In aanvulling op </w:t>
      </w:r>
      <w:r w:rsidR="003A7459" w:rsidRPr="00B87300">
        <w:rPr>
          <w:bCs/>
        </w:rPr>
        <w:t>paragraaf</w:t>
      </w:r>
      <w:r w:rsidRPr="00B87300">
        <w:rPr>
          <w:bCs/>
        </w:rPr>
        <w:t xml:space="preserve"> 6 lid 6 </w:t>
      </w:r>
      <w:r w:rsidR="00B94374" w:rsidRPr="00B87300">
        <w:rPr>
          <w:bCs/>
        </w:rPr>
        <w:t>UAV</w:t>
      </w:r>
      <w:r w:rsidRPr="00B87300">
        <w:rPr>
          <w:bCs/>
        </w:rPr>
        <w:t xml:space="preserve"> is </w:t>
      </w:r>
      <w:r w:rsidR="00F82CE5">
        <w:rPr>
          <w:bCs/>
        </w:rPr>
        <w:t>Aannemer</w:t>
      </w:r>
      <w:r w:rsidRPr="00B87300">
        <w:rPr>
          <w:bCs/>
        </w:rPr>
        <w:t xml:space="preserve"> verplicht om voor aanvang van de werkzaamheden rapporten van belendingen op te (laten) maken.</w:t>
      </w:r>
    </w:p>
    <w:p w14:paraId="62A075F9" w14:textId="6002551C" w:rsidR="00B41E40" w:rsidRPr="00B87300" w:rsidRDefault="00F82CE5" w:rsidP="00A66D2C">
      <w:pPr>
        <w:numPr>
          <w:ilvl w:val="1"/>
          <w:numId w:val="4"/>
        </w:numPr>
        <w:spacing w:line="259" w:lineRule="auto"/>
        <w:rPr>
          <w:bCs/>
        </w:rPr>
      </w:pPr>
      <w:r>
        <w:rPr>
          <w:bCs/>
        </w:rPr>
        <w:t>Aannemer</w:t>
      </w:r>
      <w:r w:rsidR="00B41E40" w:rsidRPr="00B87300">
        <w:rPr>
          <w:bCs/>
        </w:rPr>
        <w:t xml:space="preserve"> zal tegen </w:t>
      </w:r>
      <w:r w:rsidR="00071588">
        <w:rPr>
          <w:bCs/>
        </w:rPr>
        <w:t>Opdrachtgever</w:t>
      </w:r>
      <w:r w:rsidR="00B41E40" w:rsidRPr="00B87300">
        <w:rPr>
          <w:bCs/>
        </w:rPr>
        <w:t xml:space="preserve"> geen recht op schadevergoeding of enig ander recht kunnen doen gelden voor vertraging of verandering van werken of werkzaamheden, ontstaan door geschillen tussen </w:t>
      </w:r>
      <w:r>
        <w:rPr>
          <w:bCs/>
        </w:rPr>
        <w:t>Aannemer</w:t>
      </w:r>
      <w:r w:rsidR="00B41E40" w:rsidRPr="00B87300">
        <w:rPr>
          <w:bCs/>
        </w:rPr>
        <w:t xml:space="preserve"> en de rechthebbende(n) van de belendende percelen of terreinen, tenzij </w:t>
      </w:r>
      <w:r w:rsidR="00F5275C">
        <w:rPr>
          <w:bCs/>
        </w:rPr>
        <w:t>Aannemer</w:t>
      </w:r>
      <w:r w:rsidR="00B41E40" w:rsidRPr="00B87300">
        <w:rPr>
          <w:bCs/>
        </w:rPr>
        <w:t xml:space="preserve"> aantoont dat </w:t>
      </w:r>
      <w:r w:rsidR="00071588">
        <w:rPr>
          <w:bCs/>
        </w:rPr>
        <w:t>Opdrachtgever</w:t>
      </w:r>
      <w:r w:rsidR="00B41E40" w:rsidRPr="00B87300">
        <w:rPr>
          <w:bCs/>
        </w:rPr>
        <w:t xml:space="preserve"> ter zake een verwijt te maken valt. </w:t>
      </w:r>
      <w:proofErr w:type="gramStart"/>
      <w:r w:rsidR="00B41E40" w:rsidRPr="00B87300">
        <w:rPr>
          <w:bCs/>
        </w:rPr>
        <w:t>Indien</w:t>
      </w:r>
      <w:proofErr w:type="gramEnd"/>
      <w:r w:rsidR="00B41E40" w:rsidRPr="00B87300">
        <w:rPr>
          <w:bCs/>
        </w:rPr>
        <w:t xml:space="preserve"> door de in dit lid omschreven </w:t>
      </w:r>
      <w:r w:rsidR="008A1123" w:rsidRPr="00B87300">
        <w:rPr>
          <w:bCs/>
        </w:rPr>
        <w:t>situaties vertraging</w:t>
      </w:r>
      <w:r w:rsidR="00B41E40" w:rsidRPr="00B87300">
        <w:rPr>
          <w:bCs/>
        </w:rPr>
        <w:t xml:space="preserve"> ontstaat waarvan noch </w:t>
      </w:r>
      <w:r w:rsidR="00F5275C">
        <w:rPr>
          <w:bCs/>
        </w:rPr>
        <w:t>Aannemer</w:t>
      </w:r>
      <w:r w:rsidR="00B41E40" w:rsidRPr="00B87300">
        <w:rPr>
          <w:bCs/>
        </w:rPr>
        <w:t xml:space="preserve"> noch </w:t>
      </w:r>
      <w:r w:rsidR="00071588">
        <w:rPr>
          <w:bCs/>
        </w:rPr>
        <w:t>Opdrachtgever</w:t>
      </w:r>
      <w:r w:rsidR="00B41E40" w:rsidRPr="00B87300">
        <w:rPr>
          <w:bCs/>
        </w:rPr>
        <w:t xml:space="preserve"> een verwijt kan worden gemaakt heeft </w:t>
      </w:r>
      <w:r w:rsidR="00F5275C">
        <w:rPr>
          <w:bCs/>
        </w:rPr>
        <w:t>Aannemer</w:t>
      </w:r>
      <w:r w:rsidR="00B41E40" w:rsidRPr="00B87300">
        <w:rPr>
          <w:bCs/>
        </w:rPr>
        <w:t xml:space="preserve"> recht op verlenging van de bouwtijd zonder verdere aanspraak op vergoeding van de daarmee samenhangende kosten of schaden, tenzij meer van </w:t>
      </w:r>
      <w:r w:rsidR="00F5275C">
        <w:rPr>
          <w:bCs/>
        </w:rPr>
        <w:t>Aannemer</w:t>
      </w:r>
      <w:r w:rsidR="00B41E40" w:rsidRPr="00B87300">
        <w:rPr>
          <w:bCs/>
        </w:rPr>
        <w:t xml:space="preserve"> wordt verlangd dan redelijkerwijs kan worden gevraagd.</w:t>
      </w:r>
    </w:p>
    <w:p w14:paraId="01D74E73" w14:textId="77777777" w:rsidR="00B41E40" w:rsidRPr="00B87300" w:rsidRDefault="00B41E40" w:rsidP="00B41E40">
      <w:pPr>
        <w:pStyle w:val="Lijstalinea"/>
        <w:numPr>
          <w:ilvl w:val="0"/>
          <w:numId w:val="0"/>
        </w:numPr>
        <w:rPr>
          <w:bCs/>
        </w:rPr>
      </w:pPr>
    </w:p>
    <w:p w14:paraId="6149214F" w14:textId="28E3A30D" w:rsidR="00B46152" w:rsidRPr="00A226FE" w:rsidRDefault="000A7FC1" w:rsidP="00A66D2C">
      <w:pPr>
        <w:numPr>
          <w:ilvl w:val="1"/>
          <w:numId w:val="4"/>
        </w:numPr>
        <w:spacing w:line="259" w:lineRule="auto"/>
        <w:rPr>
          <w:bCs/>
        </w:rPr>
      </w:pPr>
      <w:r w:rsidRPr="00B87300">
        <w:rPr>
          <w:bCs/>
        </w:rPr>
        <w:t>Aannemer</w:t>
      </w:r>
      <w:r w:rsidR="00B41E40" w:rsidRPr="00B87300">
        <w:rPr>
          <w:bCs/>
        </w:rPr>
        <w:t xml:space="preserve"> dient alle voorzorgsmaatregelen te treffen in verband met kabel</w:t>
      </w:r>
      <w:r w:rsidR="00EB47AA" w:rsidRPr="00B87300">
        <w:rPr>
          <w:bCs/>
        </w:rPr>
        <w:t>-</w:t>
      </w:r>
      <w:r w:rsidR="00B41E40" w:rsidRPr="00B87300">
        <w:rPr>
          <w:bCs/>
        </w:rPr>
        <w:t xml:space="preserve"> en leidingschade en verbindt zich het Werk te realiseren </w:t>
      </w:r>
      <w:proofErr w:type="gramStart"/>
      <w:r w:rsidR="00B41E40" w:rsidRPr="00B87300">
        <w:rPr>
          <w:bCs/>
        </w:rPr>
        <w:t>conform</w:t>
      </w:r>
      <w:proofErr w:type="gramEnd"/>
      <w:r w:rsidR="00B41E40" w:rsidRPr="00B87300">
        <w:rPr>
          <w:bCs/>
        </w:rPr>
        <w:t xml:space="preserve"> de meest recente uitgave van de richtlijn Zorgvuldig graafproces (van CROW). Deze verplichting dient doorgelegd te worden naar eventuele onderaannemers. Schade en kosten, en/of aan </w:t>
      </w:r>
      <w:r w:rsidR="00071588">
        <w:rPr>
          <w:bCs/>
        </w:rPr>
        <w:t>Opdrachtgever</w:t>
      </w:r>
      <w:r w:rsidR="00B41E40" w:rsidRPr="00B87300">
        <w:rPr>
          <w:bCs/>
        </w:rPr>
        <w:t xml:space="preserve"> opgelegde boetes of andere administratiefrechtelijke maatregelen, ontstaan door </w:t>
      </w:r>
      <w:r w:rsidR="009E31FA">
        <w:rPr>
          <w:bCs/>
        </w:rPr>
        <w:t>nalaten</w:t>
      </w:r>
      <w:r w:rsidR="00B41E40" w:rsidRPr="00B87300">
        <w:rPr>
          <w:bCs/>
        </w:rPr>
        <w:t xml:space="preserve"> hiervan, zijn voor rekening en risico van </w:t>
      </w:r>
      <w:r w:rsidR="00F5275C">
        <w:rPr>
          <w:bCs/>
        </w:rPr>
        <w:t>Aannemer</w:t>
      </w:r>
      <w:r w:rsidRPr="00B87300">
        <w:rPr>
          <w:bCs/>
        </w:rPr>
        <w:t>.</w:t>
      </w:r>
    </w:p>
    <w:p w14:paraId="48D4D750" w14:textId="77777777" w:rsidR="00B41E40" w:rsidRPr="00B87300" w:rsidRDefault="00B41E40" w:rsidP="00A226FE">
      <w:pPr>
        <w:spacing w:after="160" w:line="259" w:lineRule="auto"/>
        <w:rPr>
          <w:b/>
          <w:bCs/>
        </w:rPr>
      </w:pPr>
    </w:p>
    <w:p w14:paraId="15AEDE3F" w14:textId="14274FF9" w:rsidR="00AD493D" w:rsidRPr="00B87300" w:rsidRDefault="00AD493D" w:rsidP="00A66D2C">
      <w:pPr>
        <w:numPr>
          <w:ilvl w:val="0"/>
          <w:numId w:val="4"/>
        </w:numPr>
        <w:spacing w:after="160" w:line="259" w:lineRule="auto"/>
        <w:rPr>
          <w:b/>
          <w:bCs/>
          <w:color w:val="23AF84"/>
        </w:rPr>
      </w:pPr>
      <w:r w:rsidRPr="00B87300">
        <w:rPr>
          <w:b/>
          <w:bCs/>
          <w:color w:val="23AF84"/>
        </w:rPr>
        <w:t>Vergunningen</w:t>
      </w:r>
    </w:p>
    <w:p w14:paraId="019A2457" w14:textId="52FE061D" w:rsidR="00AD493D" w:rsidRPr="00B87300" w:rsidRDefault="00AD493D" w:rsidP="00A66D2C">
      <w:pPr>
        <w:numPr>
          <w:ilvl w:val="1"/>
          <w:numId w:val="4"/>
        </w:numPr>
        <w:spacing w:line="259" w:lineRule="auto"/>
        <w:rPr>
          <w:bCs/>
        </w:rPr>
      </w:pPr>
      <w:r w:rsidRPr="00B87300">
        <w:rPr>
          <w:bCs/>
        </w:rPr>
        <w:t xml:space="preserve">De omgevingsvergunning voor de activiteit bouwen voor het Werk is aangevraagd door de architect namens </w:t>
      </w:r>
      <w:r w:rsidR="00071588">
        <w:rPr>
          <w:bCs/>
        </w:rPr>
        <w:t>Opdrachtgever</w:t>
      </w:r>
      <w:r w:rsidRPr="00B87300">
        <w:rPr>
          <w:bCs/>
        </w:rPr>
        <w:t xml:space="preserve">. De sloopmelding voor het Werk en een vergunning voor de bouwplaats (in- en uitrit) wordt aangevraagd door </w:t>
      </w:r>
      <w:r w:rsidR="00F5275C">
        <w:rPr>
          <w:bCs/>
        </w:rPr>
        <w:t>Aannemer</w:t>
      </w:r>
      <w:r w:rsidRPr="00B87300">
        <w:rPr>
          <w:bCs/>
        </w:rPr>
        <w:t xml:space="preserve">. </w:t>
      </w:r>
    </w:p>
    <w:p w14:paraId="45128C6C" w14:textId="77777777" w:rsidR="00AD493D" w:rsidRPr="00B87300" w:rsidRDefault="00AD493D" w:rsidP="00AD493D">
      <w:pPr>
        <w:spacing w:line="259" w:lineRule="auto"/>
        <w:ind w:left="567"/>
        <w:rPr>
          <w:bCs/>
        </w:rPr>
      </w:pPr>
    </w:p>
    <w:p w14:paraId="2BCB82EB" w14:textId="17733FA1" w:rsidR="00AD493D" w:rsidRPr="00B87300" w:rsidRDefault="00AD493D" w:rsidP="00A66D2C">
      <w:pPr>
        <w:numPr>
          <w:ilvl w:val="1"/>
          <w:numId w:val="4"/>
        </w:numPr>
        <w:spacing w:line="259" w:lineRule="auto"/>
        <w:rPr>
          <w:bCs/>
        </w:rPr>
      </w:pPr>
      <w:r w:rsidRPr="00B87300">
        <w:rPr>
          <w:bCs/>
        </w:rPr>
        <w:t xml:space="preserve">In afwijking van paragraaf 5 </w:t>
      </w:r>
      <w:r w:rsidR="00B94374" w:rsidRPr="00B87300">
        <w:rPr>
          <w:bCs/>
        </w:rPr>
        <w:t>UAV</w:t>
      </w:r>
      <w:r w:rsidRPr="00B87300">
        <w:rPr>
          <w:bCs/>
        </w:rPr>
        <w:t xml:space="preserve"> worden alle overige vergunningen, ontheffingen, beschikkingen en toestemmingen voor het Werk tijdig verzorgd door </w:t>
      </w:r>
      <w:r w:rsidR="00F5275C">
        <w:rPr>
          <w:bCs/>
        </w:rPr>
        <w:t>Aannemer</w:t>
      </w:r>
      <w:r w:rsidRPr="00B87300">
        <w:rPr>
          <w:bCs/>
        </w:rPr>
        <w:t xml:space="preserve">, of zijn </w:t>
      </w:r>
      <w:proofErr w:type="gramStart"/>
      <w:r w:rsidRPr="00B87300">
        <w:rPr>
          <w:bCs/>
        </w:rPr>
        <w:t>reeds</w:t>
      </w:r>
      <w:proofErr w:type="gramEnd"/>
      <w:r w:rsidRPr="00B87300">
        <w:rPr>
          <w:bCs/>
        </w:rPr>
        <w:t xml:space="preserve"> door </w:t>
      </w:r>
      <w:r w:rsidR="00F5275C">
        <w:rPr>
          <w:bCs/>
        </w:rPr>
        <w:t>Aannemer</w:t>
      </w:r>
      <w:r w:rsidRPr="00B87300">
        <w:rPr>
          <w:bCs/>
        </w:rPr>
        <w:t xml:space="preserve"> verzorgd.</w:t>
      </w:r>
      <w:r w:rsidRPr="00B87300">
        <w:rPr>
          <w:b/>
          <w:bCs/>
        </w:rPr>
        <w:t xml:space="preserve"> </w:t>
      </w:r>
      <w:r w:rsidRPr="00B87300">
        <w:rPr>
          <w:bCs/>
        </w:rPr>
        <w:t>Kosten verbonden aan deze</w:t>
      </w:r>
      <w:r w:rsidRPr="00B87300">
        <w:rPr>
          <w:b/>
          <w:bCs/>
        </w:rPr>
        <w:t xml:space="preserve"> </w:t>
      </w:r>
      <w:r w:rsidRPr="00B87300">
        <w:rPr>
          <w:bCs/>
        </w:rPr>
        <w:t xml:space="preserve">overige vergunningen, ontheffingen, beschikkingen en toestemmingen zijn voor rekening van </w:t>
      </w:r>
      <w:r w:rsidR="00F5275C">
        <w:rPr>
          <w:bCs/>
        </w:rPr>
        <w:t>Aannemer</w:t>
      </w:r>
      <w:r w:rsidRPr="00B87300">
        <w:rPr>
          <w:bCs/>
        </w:rPr>
        <w:t>.</w:t>
      </w:r>
    </w:p>
    <w:p w14:paraId="0792963C" w14:textId="77777777" w:rsidR="00AD493D" w:rsidRPr="00B87300" w:rsidRDefault="00AD493D" w:rsidP="00AD493D">
      <w:pPr>
        <w:pStyle w:val="Lijstalinea"/>
        <w:numPr>
          <w:ilvl w:val="0"/>
          <w:numId w:val="0"/>
        </w:numPr>
        <w:rPr>
          <w:bCs/>
        </w:rPr>
      </w:pPr>
    </w:p>
    <w:p w14:paraId="78D1D871" w14:textId="5F97C6AD" w:rsidR="00AD493D" w:rsidRPr="00B87300" w:rsidRDefault="00E625E0" w:rsidP="00A66D2C">
      <w:pPr>
        <w:numPr>
          <w:ilvl w:val="1"/>
          <w:numId w:val="4"/>
        </w:numPr>
        <w:spacing w:line="259" w:lineRule="auto"/>
        <w:rPr>
          <w:bCs/>
        </w:rPr>
      </w:pPr>
      <w:r w:rsidRPr="00B87300">
        <w:rPr>
          <w:bCs/>
        </w:rPr>
        <w:t>A</w:t>
      </w:r>
      <w:r w:rsidR="00AD493D" w:rsidRPr="00B87300">
        <w:rPr>
          <w:bCs/>
        </w:rPr>
        <w:t>annemer verklaart bekend te zijn met de inhoud van de in dit artikel genoemde vergunningen en hij zal het Werk uitvoeren met inachtneming van de daarin neergelegde voorwaarden, die geacht worden van deze Overeenkomst deel uit te maken.</w:t>
      </w:r>
    </w:p>
    <w:p w14:paraId="1DD59F3E" w14:textId="77777777" w:rsidR="00AD493D" w:rsidRPr="00B87300" w:rsidRDefault="00AD493D" w:rsidP="00A226FE">
      <w:pPr>
        <w:spacing w:after="160" w:line="259" w:lineRule="auto"/>
        <w:rPr>
          <w:bCs/>
        </w:rPr>
      </w:pPr>
    </w:p>
    <w:p w14:paraId="1949631B" w14:textId="569115A5" w:rsidR="00902B0B" w:rsidRPr="00B87300" w:rsidRDefault="00902B0B" w:rsidP="00A66D2C">
      <w:pPr>
        <w:numPr>
          <w:ilvl w:val="0"/>
          <w:numId w:val="4"/>
        </w:numPr>
        <w:spacing w:after="160" w:line="259" w:lineRule="auto"/>
        <w:rPr>
          <w:b/>
          <w:bCs/>
          <w:color w:val="23AF84"/>
        </w:rPr>
      </w:pPr>
      <w:r w:rsidRPr="00B87300">
        <w:rPr>
          <w:b/>
          <w:bCs/>
          <w:color w:val="23AF84"/>
        </w:rPr>
        <w:t>Aanvang, Oplevering</w:t>
      </w:r>
      <w:bookmarkEnd w:id="7"/>
    </w:p>
    <w:p w14:paraId="3AD511B0" w14:textId="26F18A93" w:rsidR="00C90891" w:rsidRPr="00B87300" w:rsidRDefault="00C90891" w:rsidP="00A66D2C">
      <w:pPr>
        <w:numPr>
          <w:ilvl w:val="1"/>
          <w:numId w:val="4"/>
        </w:numPr>
        <w:spacing w:line="259" w:lineRule="auto"/>
        <w:rPr>
          <w:bCs/>
        </w:rPr>
      </w:pPr>
      <w:r w:rsidRPr="00B87300">
        <w:rPr>
          <w:bCs/>
        </w:rPr>
        <w:t xml:space="preserve">De datum van aanvang van het Werk is door Partijen vastgesteld op </w:t>
      </w:r>
      <w:r w:rsidR="00125EFE" w:rsidRPr="00B87300">
        <w:rPr>
          <w:bCs/>
        </w:rPr>
        <w:t>[</w:t>
      </w:r>
      <w:r w:rsidR="00125EFE" w:rsidRPr="00B87300">
        <w:rPr>
          <w:bCs/>
          <w:highlight w:val="lightGray"/>
        </w:rPr>
        <w:t>datum</w:t>
      </w:r>
      <w:r w:rsidR="00125EFE" w:rsidRPr="00B87300">
        <w:rPr>
          <w:bCs/>
        </w:rPr>
        <w:t>].</w:t>
      </w:r>
    </w:p>
    <w:p w14:paraId="5F8F7B13" w14:textId="77777777" w:rsidR="00C90891" w:rsidRPr="00B87300" w:rsidRDefault="00C90891" w:rsidP="00C90891">
      <w:pPr>
        <w:spacing w:line="259" w:lineRule="auto"/>
        <w:ind w:left="567"/>
        <w:rPr>
          <w:bCs/>
        </w:rPr>
      </w:pPr>
    </w:p>
    <w:p w14:paraId="2E7D8623" w14:textId="03727552" w:rsidR="00C90891" w:rsidRPr="00B87300" w:rsidRDefault="00902B0B" w:rsidP="00A66D2C">
      <w:pPr>
        <w:numPr>
          <w:ilvl w:val="1"/>
          <w:numId w:val="4"/>
        </w:numPr>
        <w:spacing w:line="259" w:lineRule="auto"/>
        <w:rPr>
          <w:bCs/>
        </w:rPr>
      </w:pPr>
      <w:r w:rsidRPr="00B87300">
        <w:rPr>
          <w:bCs/>
        </w:rPr>
        <w:t xml:space="preserve">Het Werk dient door </w:t>
      </w:r>
      <w:r w:rsidR="00F5275C">
        <w:rPr>
          <w:bCs/>
        </w:rPr>
        <w:t>Aannemer</w:t>
      </w:r>
      <w:r w:rsidRPr="00B87300">
        <w:rPr>
          <w:bCs/>
        </w:rPr>
        <w:t xml:space="preserve"> te worden opgeleverd uiterlijk op </w:t>
      </w:r>
      <w:r w:rsidR="00125EFE" w:rsidRPr="00B87300">
        <w:rPr>
          <w:bCs/>
        </w:rPr>
        <w:t>[</w:t>
      </w:r>
      <w:r w:rsidR="00125EFE" w:rsidRPr="00B87300">
        <w:rPr>
          <w:bCs/>
          <w:highlight w:val="lightGray"/>
        </w:rPr>
        <w:t>datum</w:t>
      </w:r>
      <w:r w:rsidR="00125EFE" w:rsidRPr="00B87300">
        <w:rPr>
          <w:bCs/>
        </w:rPr>
        <w:t>]</w:t>
      </w:r>
      <w:r w:rsidR="003D37F6">
        <w:rPr>
          <w:bCs/>
        </w:rPr>
        <w:t xml:space="preserve">, zodanig dat de school </w:t>
      </w:r>
      <w:r w:rsidR="001A2AF4">
        <w:rPr>
          <w:bCs/>
        </w:rPr>
        <w:t>voor lesdoeleinden in gebruik kan worden genomen.</w:t>
      </w:r>
      <w:r w:rsidRPr="00B87300">
        <w:rPr>
          <w:bCs/>
        </w:rPr>
        <w:t xml:space="preserve"> </w:t>
      </w:r>
      <w:r w:rsidR="00B949E2">
        <w:rPr>
          <w:bCs/>
        </w:rPr>
        <w:t xml:space="preserve">Voor Opdrachtgever is het cruciaal dat deze </w:t>
      </w:r>
      <w:r w:rsidR="003D37F6">
        <w:rPr>
          <w:bCs/>
        </w:rPr>
        <w:t>oplever</w:t>
      </w:r>
      <w:r w:rsidR="00B949E2">
        <w:rPr>
          <w:bCs/>
        </w:rPr>
        <w:t>datum</w:t>
      </w:r>
      <w:r w:rsidR="003D37F6">
        <w:rPr>
          <w:bCs/>
        </w:rPr>
        <w:t xml:space="preserve"> voor de school </w:t>
      </w:r>
      <w:r w:rsidR="00B949E2">
        <w:rPr>
          <w:bCs/>
        </w:rPr>
        <w:t xml:space="preserve">wordt gehaald in verband met de aanvang van de </w:t>
      </w:r>
      <w:r w:rsidR="00C52A9F">
        <w:rPr>
          <w:bCs/>
        </w:rPr>
        <w:t>lessen</w:t>
      </w:r>
      <w:r w:rsidR="003D37F6">
        <w:rPr>
          <w:bCs/>
        </w:rPr>
        <w:t>.</w:t>
      </w:r>
    </w:p>
    <w:p w14:paraId="5D10610D" w14:textId="77777777" w:rsidR="002A475E" w:rsidRPr="00B87300" w:rsidRDefault="002A475E" w:rsidP="002A475E">
      <w:pPr>
        <w:pStyle w:val="Lijstalinea"/>
        <w:numPr>
          <w:ilvl w:val="0"/>
          <w:numId w:val="0"/>
        </w:numPr>
        <w:rPr>
          <w:bCs/>
        </w:rPr>
      </w:pPr>
    </w:p>
    <w:p w14:paraId="5820225C" w14:textId="3BF85C6C" w:rsidR="00C90891" w:rsidRPr="00B87300" w:rsidRDefault="00902B0B" w:rsidP="00A66D2C">
      <w:pPr>
        <w:numPr>
          <w:ilvl w:val="1"/>
          <w:numId w:val="4"/>
        </w:numPr>
        <w:spacing w:line="259" w:lineRule="auto"/>
        <w:rPr>
          <w:bCs/>
        </w:rPr>
      </w:pPr>
      <w:r w:rsidRPr="00B87300">
        <w:rPr>
          <w:bCs/>
        </w:rPr>
        <w:t xml:space="preserve">In afwijking van </w:t>
      </w:r>
      <w:r w:rsidR="003A7459" w:rsidRPr="00B87300">
        <w:rPr>
          <w:bCs/>
        </w:rPr>
        <w:t>paragraaf</w:t>
      </w:r>
      <w:r w:rsidRPr="00B87300">
        <w:rPr>
          <w:bCs/>
        </w:rPr>
        <w:t xml:space="preserve"> 42 lid 2 en lid 3 </w:t>
      </w:r>
      <w:r w:rsidR="00B94374" w:rsidRPr="00B87300">
        <w:rPr>
          <w:bCs/>
        </w:rPr>
        <w:t>UAV</w:t>
      </w:r>
      <w:r w:rsidRPr="00B87300">
        <w:rPr>
          <w:bCs/>
        </w:rPr>
        <w:t xml:space="preserve"> </w:t>
      </w:r>
      <w:r w:rsidR="0057313D">
        <w:rPr>
          <w:bCs/>
        </w:rPr>
        <w:t>heeft</w:t>
      </w:r>
      <w:r w:rsidRPr="00B87300">
        <w:rPr>
          <w:bCs/>
        </w:rPr>
        <w:t xml:space="preserve"> </w:t>
      </w:r>
      <w:r w:rsidR="00A40923">
        <w:rPr>
          <w:bCs/>
        </w:rPr>
        <w:t>Opdrachtgever</w:t>
      </w:r>
      <w:r w:rsidRPr="00B87300">
        <w:rPr>
          <w:bCs/>
        </w:rPr>
        <w:t xml:space="preserve"> bij overschrijding van de overeengekomen opleverdatum </w:t>
      </w:r>
      <w:r w:rsidR="0057313D">
        <w:rPr>
          <w:bCs/>
        </w:rPr>
        <w:t>recht</w:t>
      </w:r>
      <w:r w:rsidRPr="00B87300">
        <w:rPr>
          <w:bCs/>
        </w:rPr>
        <w:t xml:space="preserve"> op een korting </w:t>
      </w:r>
      <w:r w:rsidR="00BC56A8" w:rsidRPr="00B87300">
        <w:rPr>
          <w:bCs/>
        </w:rPr>
        <w:t xml:space="preserve">op de </w:t>
      </w:r>
      <w:r w:rsidR="00CE73E2">
        <w:rPr>
          <w:bCs/>
        </w:rPr>
        <w:t>Aanneemsom</w:t>
      </w:r>
      <w:r w:rsidR="00BC56A8" w:rsidRPr="00B87300">
        <w:rPr>
          <w:bCs/>
        </w:rPr>
        <w:t xml:space="preserve"> </w:t>
      </w:r>
      <w:r w:rsidRPr="00B87300">
        <w:rPr>
          <w:bCs/>
        </w:rPr>
        <w:t xml:space="preserve">van € </w:t>
      </w:r>
      <w:proofErr w:type="gramStart"/>
      <w:r w:rsidRPr="00B87300">
        <w:rPr>
          <w:bCs/>
        </w:rPr>
        <w:t>1.500</w:t>
      </w:r>
      <w:r w:rsidR="00125EFE" w:rsidRPr="00B87300">
        <w:rPr>
          <w:bCs/>
        </w:rPr>
        <w:t>,-</w:t>
      </w:r>
      <w:proofErr w:type="gramEnd"/>
      <w:r w:rsidRPr="00B87300">
        <w:rPr>
          <w:bCs/>
        </w:rPr>
        <w:t xml:space="preserve"> </w:t>
      </w:r>
      <w:r w:rsidR="009D11EF" w:rsidRPr="00B87300">
        <w:rPr>
          <w:bCs/>
        </w:rPr>
        <w:t>te vermeerderen met</w:t>
      </w:r>
      <w:r w:rsidR="002A475E" w:rsidRPr="00B87300">
        <w:rPr>
          <w:bCs/>
        </w:rPr>
        <w:t xml:space="preserve"> BTW </w:t>
      </w:r>
      <w:r w:rsidRPr="00B87300">
        <w:rPr>
          <w:bCs/>
        </w:rPr>
        <w:t xml:space="preserve">per kalenderdag, </w:t>
      </w:r>
      <w:r w:rsidR="002A475E" w:rsidRPr="00B87300">
        <w:rPr>
          <w:bCs/>
        </w:rPr>
        <w:t xml:space="preserve">met een maximum </w:t>
      </w:r>
      <w:r w:rsidR="006D3A16">
        <w:rPr>
          <w:bCs/>
        </w:rPr>
        <w:t>van</w:t>
      </w:r>
      <w:r w:rsidR="002A475E" w:rsidRPr="00B87300">
        <w:rPr>
          <w:bCs/>
        </w:rPr>
        <w:t xml:space="preserve"> 10% van de </w:t>
      </w:r>
      <w:r w:rsidR="00CE73E2">
        <w:rPr>
          <w:bCs/>
        </w:rPr>
        <w:t>Aanneemsom</w:t>
      </w:r>
      <w:r w:rsidR="002A475E" w:rsidRPr="00B87300">
        <w:rPr>
          <w:bCs/>
        </w:rPr>
        <w:t xml:space="preserve">, </w:t>
      </w:r>
      <w:r w:rsidRPr="00B87300">
        <w:rPr>
          <w:bCs/>
        </w:rPr>
        <w:t xml:space="preserve">onverminderd het recht van </w:t>
      </w:r>
      <w:r w:rsidR="00A40923">
        <w:rPr>
          <w:bCs/>
        </w:rPr>
        <w:t>Opdrachtgever</w:t>
      </w:r>
      <w:r w:rsidRPr="00B87300">
        <w:rPr>
          <w:bCs/>
        </w:rPr>
        <w:t xml:space="preserve"> tot het vorderen van de daadwerkelijk geleden schade </w:t>
      </w:r>
      <w:proofErr w:type="gramStart"/>
      <w:r w:rsidRPr="00B87300">
        <w:rPr>
          <w:bCs/>
        </w:rPr>
        <w:t>indien</w:t>
      </w:r>
      <w:proofErr w:type="gramEnd"/>
      <w:r w:rsidRPr="00B87300">
        <w:rPr>
          <w:bCs/>
        </w:rPr>
        <w:t xml:space="preserve"> en voor zover deze het bedrag van de korting overstijgt</w:t>
      </w:r>
      <w:r w:rsidR="002A475E" w:rsidRPr="00B87300">
        <w:rPr>
          <w:bCs/>
        </w:rPr>
        <w:t>.</w:t>
      </w:r>
    </w:p>
    <w:p w14:paraId="0D1CDFC4" w14:textId="77777777" w:rsidR="002A475E" w:rsidRPr="00B87300" w:rsidRDefault="002A475E" w:rsidP="002A475E">
      <w:pPr>
        <w:pStyle w:val="Lijstalinea"/>
        <w:numPr>
          <w:ilvl w:val="0"/>
          <w:numId w:val="0"/>
        </w:numPr>
        <w:rPr>
          <w:bCs/>
        </w:rPr>
      </w:pPr>
    </w:p>
    <w:p w14:paraId="1ED5FACA" w14:textId="0403C22A" w:rsidR="00902B0B" w:rsidRPr="00B87300" w:rsidRDefault="00902B0B" w:rsidP="00A66D2C">
      <w:pPr>
        <w:numPr>
          <w:ilvl w:val="1"/>
          <w:numId w:val="4"/>
        </w:numPr>
        <w:spacing w:line="259" w:lineRule="auto"/>
        <w:rPr>
          <w:bCs/>
        </w:rPr>
      </w:pPr>
      <w:r w:rsidRPr="00B87300">
        <w:rPr>
          <w:bCs/>
        </w:rPr>
        <w:t xml:space="preserve">Onverminderd het bepaalde in </w:t>
      </w:r>
      <w:r w:rsidR="003A7459" w:rsidRPr="00B87300">
        <w:rPr>
          <w:bCs/>
        </w:rPr>
        <w:t>paragraaf</w:t>
      </w:r>
      <w:r w:rsidRPr="00B87300">
        <w:rPr>
          <w:bCs/>
        </w:rPr>
        <w:t xml:space="preserve"> 6 lid 13 </w:t>
      </w:r>
      <w:r w:rsidR="00B94374" w:rsidRPr="00B87300">
        <w:rPr>
          <w:bCs/>
        </w:rPr>
        <w:t>UAV</w:t>
      </w:r>
      <w:r w:rsidRPr="00B87300">
        <w:rPr>
          <w:bCs/>
        </w:rPr>
        <w:t xml:space="preserve">, garandeert </w:t>
      </w:r>
      <w:r w:rsidR="00F5275C">
        <w:rPr>
          <w:bCs/>
        </w:rPr>
        <w:t>Aannemer</w:t>
      </w:r>
      <w:r w:rsidRPr="00B87300">
        <w:rPr>
          <w:bCs/>
        </w:rPr>
        <w:t xml:space="preserve"> dat het Werk bij oplevering zal voldoen aan de wettelijke voorschriften en beschikkingen van overheidswege </w:t>
      </w:r>
      <w:proofErr w:type="gramStart"/>
      <w:r w:rsidRPr="00B87300">
        <w:rPr>
          <w:bCs/>
        </w:rPr>
        <w:t>alsmede</w:t>
      </w:r>
      <w:proofErr w:type="gramEnd"/>
      <w:r w:rsidRPr="00B87300">
        <w:rPr>
          <w:bCs/>
        </w:rPr>
        <w:t xml:space="preserve"> aan de voorschriften van openbare diensten en andere nutsbedrijven zoals deze op de dag van oplevering luiden. </w:t>
      </w:r>
    </w:p>
    <w:p w14:paraId="0EEB8EC3" w14:textId="77777777" w:rsidR="002A475E" w:rsidRPr="00B87300" w:rsidRDefault="002A475E" w:rsidP="002A475E">
      <w:pPr>
        <w:pStyle w:val="Lijstalinea"/>
        <w:numPr>
          <w:ilvl w:val="0"/>
          <w:numId w:val="0"/>
        </w:numPr>
        <w:rPr>
          <w:bCs/>
        </w:rPr>
      </w:pPr>
    </w:p>
    <w:p w14:paraId="732C8B5E" w14:textId="54AAA3DC" w:rsidR="002A475E" w:rsidRPr="00B87300" w:rsidRDefault="00F5275C" w:rsidP="00A66D2C">
      <w:pPr>
        <w:numPr>
          <w:ilvl w:val="1"/>
          <w:numId w:val="4"/>
        </w:numPr>
        <w:spacing w:line="259" w:lineRule="auto"/>
        <w:rPr>
          <w:bCs/>
        </w:rPr>
      </w:pPr>
      <w:r>
        <w:rPr>
          <w:bCs/>
        </w:rPr>
        <w:t>Aannemer</w:t>
      </w:r>
      <w:r w:rsidR="002A475E" w:rsidRPr="00B87300">
        <w:rPr>
          <w:bCs/>
        </w:rPr>
        <w:t xml:space="preserve"> heeft geen recht op vergoeding van schade en kosten – daaronder begrepen geen aanspraak op indexering - </w:t>
      </w:r>
      <w:proofErr w:type="gramStart"/>
      <w:r w:rsidR="002A475E" w:rsidRPr="00B87300">
        <w:rPr>
          <w:bCs/>
        </w:rPr>
        <w:t>indien</w:t>
      </w:r>
      <w:proofErr w:type="gramEnd"/>
      <w:r w:rsidR="002A475E" w:rsidRPr="00B87300">
        <w:rPr>
          <w:bCs/>
        </w:rPr>
        <w:t xml:space="preserve"> blijkt dat hij op een eerder of later tijdstip in een (langere) andere periode zijn werkzaamheden start, uitvoert en/of voltooit dan tussen Partijen was overeengekomen tenzij </w:t>
      </w:r>
      <w:r>
        <w:rPr>
          <w:bCs/>
        </w:rPr>
        <w:t>Aannemer</w:t>
      </w:r>
      <w:r w:rsidR="002A475E" w:rsidRPr="00B87300">
        <w:rPr>
          <w:bCs/>
        </w:rPr>
        <w:t xml:space="preserve"> aantoont dat de vertraging te wijten is aan omstandigheden die niet voor zijn rekening of risico komen. Het later verkrijgen van een (onherroepelijke) vergunning(en) benodigd voor de opzet van het Werk komt voor rekening of risico </w:t>
      </w:r>
      <w:r w:rsidR="00BA54BF" w:rsidRPr="00B87300">
        <w:rPr>
          <w:bCs/>
        </w:rPr>
        <w:t>van Opdrachtgever.</w:t>
      </w:r>
    </w:p>
    <w:p w14:paraId="126C11BB" w14:textId="0B2749CA" w:rsidR="00902B0B" w:rsidRPr="00B87300" w:rsidRDefault="00902B0B" w:rsidP="00902B0B">
      <w:pPr>
        <w:spacing w:after="160" w:line="259" w:lineRule="auto"/>
      </w:pPr>
    </w:p>
    <w:p w14:paraId="56F0F9BD" w14:textId="77777777" w:rsidR="00902B0B" w:rsidRPr="00B87300" w:rsidRDefault="00902B0B" w:rsidP="00A66D2C">
      <w:pPr>
        <w:numPr>
          <w:ilvl w:val="0"/>
          <w:numId w:val="4"/>
        </w:numPr>
        <w:spacing w:after="160" w:line="259" w:lineRule="auto"/>
        <w:rPr>
          <w:b/>
          <w:bCs/>
          <w:color w:val="23AF84"/>
        </w:rPr>
      </w:pPr>
      <w:bookmarkStart w:id="8" w:name="_Toc92287528"/>
      <w:r w:rsidRPr="00B87300">
        <w:rPr>
          <w:b/>
          <w:bCs/>
          <w:color w:val="23AF84"/>
        </w:rPr>
        <w:t>Aanneemsom</w:t>
      </w:r>
      <w:bookmarkEnd w:id="8"/>
    </w:p>
    <w:p w14:paraId="42C438AE" w14:textId="4C97F526" w:rsidR="007818A4" w:rsidRPr="00B87300" w:rsidRDefault="00902B0B" w:rsidP="00A66D2C">
      <w:pPr>
        <w:numPr>
          <w:ilvl w:val="1"/>
          <w:numId w:val="4"/>
        </w:numPr>
        <w:spacing w:line="259" w:lineRule="auto"/>
        <w:rPr>
          <w:bCs/>
        </w:rPr>
      </w:pPr>
      <w:r w:rsidRPr="00B87300">
        <w:rPr>
          <w:bCs/>
        </w:rPr>
        <w:t xml:space="preserve">De </w:t>
      </w:r>
      <w:r w:rsidR="007818A4" w:rsidRPr="00B87300">
        <w:rPr>
          <w:bCs/>
        </w:rPr>
        <w:t>a</w:t>
      </w:r>
      <w:r w:rsidRPr="00B87300">
        <w:rPr>
          <w:bCs/>
        </w:rPr>
        <w:t xml:space="preserve">anneemsom voor het Werk bedraagt € </w:t>
      </w:r>
      <w:r w:rsidR="007818A4" w:rsidRPr="00B87300">
        <w:rPr>
          <w:bCs/>
        </w:rPr>
        <w:t>[</w:t>
      </w:r>
      <w:r w:rsidR="007818A4" w:rsidRPr="00B87300">
        <w:rPr>
          <w:bCs/>
          <w:highlight w:val="lightGray"/>
        </w:rPr>
        <w:t>bedrag</w:t>
      </w:r>
      <w:proofErr w:type="gramStart"/>
      <w:r w:rsidR="007818A4" w:rsidRPr="00B87300">
        <w:rPr>
          <w:bCs/>
        </w:rPr>
        <w:t>]</w:t>
      </w:r>
      <w:r w:rsidRPr="00B87300">
        <w:rPr>
          <w:bCs/>
        </w:rPr>
        <w:t>,-</w:t>
      </w:r>
      <w:proofErr w:type="gramEnd"/>
      <w:r w:rsidRPr="00B87300">
        <w:rPr>
          <w:bCs/>
        </w:rPr>
        <w:t xml:space="preserve"> exclusief BTW en inclusief opslagen (zegge: </w:t>
      </w:r>
      <w:r w:rsidR="007818A4" w:rsidRPr="00B87300">
        <w:rPr>
          <w:bCs/>
          <w:highlight w:val="lightGray"/>
        </w:rPr>
        <w:t>bedrag uitgeschreven</w:t>
      </w:r>
      <w:r w:rsidRPr="00B87300">
        <w:rPr>
          <w:bCs/>
        </w:rPr>
        <w:t xml:space="preserve"> euro), hierna te noemen: “</w:t>
      </w:r>
      <w:r w:rsidR="001A61FA">
        <w:rPr>
          <w:bCs/>
        </w:rPr>
        <w:t>A</w:t>
      </w:r>
      <w:r w:rsidRPr="00B87300">
        <w:rPr>
          <w:bCs/>
        </w:rPr>
        <w:t xml:space="preserve">anneemsom”, en is </w:t>
      </w:r>
      <w:r w:rsidR="007818A4" w:rsidRPr="00B87300">
        <w:rPr>
          <w:bCs/>
        </w:rPr>
        <w:t xml:space="preserve">gebaseerd op de open begroting van </w:t>
      </w:r>
      <w:r w:rsidR="00F5275C">
        <w:rPr>
          <w:bCs/>
        </w:rPr>
        <w:t>Aannemer</w:t>
      </w:r>
      <w:r w:rsidR="007818A4" w:rsidRPr="00B87300">
        <w:rPr>
          <w:bCs/>
        </w:rPr>
        <w:t xml:space="preserve"> met kenmerk [</w:t>
      </w:r>
      <w:r w:rsidR="007818A4" w:rsidRPr="00B87300">
        <w:rPr>
          <w:bCs/>
          <w:highlight w:val="lightGray"/>
        </w:rPr>
        <w:t>kenmerk</w:t>
      </w:r>
      <w:r w:rsidR="007818A4" w:rsidRPr="00B87300">
        <w:rPr>
          <w:bCs/>
        </w:rPr>
        <w:t>] van d.d. [</w:t>
      </w:r>
      <w:r w:rsidR="007818A4" w:rsidRPr="00B87300">
        <w:rPr>
          <w:bCs/>
          <w:highlight w:val="lightGray"/>
        </w:rPr>
        <w:t>datum</w:t>
      </w:r>
      <w:r w:rsidR="007818A4" w:rsidRPr="00B87300">
        <w:rPr>
          <w:bCs/>
        </w:rPr>
        <w:t xml:space="preserve">] (bijlage </w:t>
      </w:r>
      <w:r w:rsidR="007818A4" w:rsidRPr="00B87300">
        <w:rPr>
          <w:bCs/>
          <w:highlight w:val="lightGray"/>
        </w:rPr>
        <w:t>X</w:t>
      </w:r>
      <w:r w:rsidR="007818A4" w:rsidRPr="00B87300">
        <w:rPr>
          <w:bCs/>
        </w:rPr>
        <w:t xml:space="preserve">). De begroting is geen contractdocument en dient uitsluitend ter bepaling van prijzen voor verrekening van meer- en minderwerk. </w:t>
      </w:r>
    </w:p>
    <w:p w14:paraId="511671E7" w14:textId="77777777" w:rsidR="007818A4" w:rsidRPr="00B87300" w:rsidRDefault="007818A4" w:rsidP="007818A4">
      <w:pPr>
        <w:spacing w:line="259" w:lineRule="auto"/>
        <w:ind w:left="567"/>
        <w:rPr>
          <w:bCs/>
        </w:rPr>
      </w:pPr>
    </w:p>
    <w:p w14:paraId="75EAC851" w14:textId="74D5E713" w:rsidR="007818A4" w:rsidRPr="00B87300" w:rsidRDefault="007818A4" w:rsidP="00A66D2C">
      <w:pPr>
        <w:numPr>
          <w:ilvl w:val="1"/>
          <w:numId w:val="4"/>
        </w:numPr>
        <w:spacing w:line="259" w:lineRule="auto"/>
        <w:rPr>
          <w:bCs/>
        </w:rPr>
      </w:pPr>
      <w:r w:rsidRPr="00B87300">
        <w:rPr>
          <w:bCs/>
        </w:rPr>
        <w:t xml:space="preserve">De totaal overeengekomen </w:t>
      </w:r>
      <w:r w:rsidR="001E07B0">
        <w:rPr>
          <w:bCs/>
        </w:rPr>
        <w:t>Aanneemsom</w:t>
      </w:r>
      <w:r w:rsidRPr="00B87300">
        <w:rPr>
          <w:bCs/>
        </w:rPr>
        <w:t xml:space="preserve"> zoals genoemd in artikel </w:t>
      </w:r>
      <w:r w:rsidR="00A5710E" w:rsidRPr="00B87300">
        <w:rPr>
          <w:bCs/>
        </w:rPr>
        <w:t>8</w:t>
      </w:r>
      <w:r w:rsidRPr="00B87300">
        <w:rPr>
          <w:bCs/>
        </w:rPr>
        <w:t xml:space="preserve">.1 is </w:t>
      </w:r>
      <w:proofErr w:type="spellStart"/>
      <w:r w:rsidRPr="00B87300">
        <w:rPr>
          <w:bCs/>
        </w:rPr>
        <w:t>prijsvast</w:t>
      </w:r>
      <w:proofErr w:type="spellEnd"/>
      <w:r w:rsidRPr="00B87300">
        <w:rPr>
          <w:bCs/>
        </w:rPr>
        <w:t xml:space="preserve"> tot het einde van het Werk. Er wordt geen risicoregeling overeengekomen. Het </w:t>
      </w:r>
      <w:r w:rsidR="00331534" w:rsidRPr="00B87300">
        <w:rPr>
          <w:bCs/>
        </w:rPr>
        <w:t>bepaalde in</w:t>
      </w:r>
      <w:r w:rsidRPr="00B87300">
        <w:rPr>
          <w:bCs/>
        </w:rPr>
        <w:t xml:space="preserve"> paragraaf 47 van de </w:t>
      </w:r>
      <w:r w:rsidR="00B94374" w:rsidRPr="00B87300">
        <w:rPr>
          <w:bCs/>
        </w:rPr>
        <w:t>UAV</w:t>
      </w:r>
      <w:r w:rsidRPr="00B87300">
        <w:rPr>
          <w:bCs/>
        </w:rPr>
        <w:t xml:space="preserve"> en artikel 7:753 BW is niet van toepassing.</w:t>
      </w:r>
    </w:p>
    <w:p w14:paraId="47C0E181" w14:textId="77777777" w:rsidR="005F21AF" w:rsidRPr="00B87300" w:rsidRDefault="005F21AF" w:rsidP="005F21AF">
      <w:pPr>
        <w:pStyle w:val="Lijstalinea"/>
        <w:numPr>
          <w:ilvl w:val="0"/>
          <w:numId w:val="0"/>
        </w:numPr>
        <w:rPr>
          <w:bCs/>
        </w:rPr>
      </w:pPr>
    </w:p>
    <w:p w14:paraId="1C997F99" w14:textId="6C1D05F9" w:rsidR="005F21AF" w:rsidRPr="00B87300" w:rsidRDefault="005F21AF" w:rsidP="00A66D2C">
      <w:pPr>
        <w:numPr>
          <w:ilvl w:val="1"/>
          <w:numId w:val="4"/>
        </w:numPr>
        <w:spacing w:line="259" w:lineRule="auto"/>
        <w:rPr>
          <w:bCs/>
        </w:rPr>
      </w:pPr>
      <w:r w:rsidRPr="00B87300">
        <w:rPr>
          <w:bCs/>
        </w:rPr>
        <w:lastRenderedPageBreak/>
        <w:t xml:space="preserve">In het geval ten gunste van het Werk subsidies worden verstrekt komen deze ten gunste van </w:t>
      </w:r>
      <w:r w:rsidR="00A40923">
        <w:rPr>
          <w:bCs/>
        </w:rPr>
        <w:t>Opdrachtgever</w:t>
      </w:r>
      <w:r w:rsidR="00EA141E" w:rsidRPr="00B87300">
        <w:rPr>
          <w:bCs/>
        </w:rPr>
        <w:t>.</w:t>
      </w:r>
      <w:r w:rsidRPr="00B87300">
        <w:rPr>
          <w:bCs/>
        </w:rPr>
        <w:t xml:space="preserve"> </w:t>
      </w:r>
    </w:p>
    <w:p w14:paraId="2C8D4E43" w14:textId="77777777" w:rsidR="005F21AF" w:rsidRPr="00B87300" w:rsidRDefault="005F21AF" w:rsidP="0041534F">
      <w:pPr>
        <w:spacing w:line="259" w:lineRule="auto"/>
        <w:rPr>
          <w:bCs/>
        </w:rPr>
      </w:pPr>
    </w:p>
    <w:p w14:paraId="5C0A8E9A" w14:textId="47F6AF0B" w:rsidR="00902B0B" w:rsidRPr="00B87300" w:rsidRDefault="00902B0B" w:rsidP="00A66D2C">
      <w:pPr>
        <w:numPr>
          <w:ilvl w:val="1"/>
          <w:numId w:val="4"/>
        </w:numPr>
        <w:spacing w:line="259" w:lineRule="auto"/>
        <w:rPr>
          <w:bCs/>
        </w:rPr>
      </w:pPr>
      <w:r w:rsidRPr="00B87300">
        <w:rPr>
          <w:bCs/>
        </w:rPr>
        <w:t xml:space="preserve">In aanvulling op </w:t>
      </w:r>
      <w:r w:rsidR="003A7459" w:rsidRPr="00B87300">
        <w:rPr>
          <w:bCs/>
        </w:rPr>
        <w:t>paragraaf</w:t>
      </w:r>
      <w:r w:rsidRPr="00B87300">
        <w:rPr>
          <w:bCs/>
        </w:rPr>
        <w:t xml:space="preserve"> 40 </w:t>
      </w:r>
      <w:r w:rsidR="00B94374" w:rsidRPr="00B87300">
        <w:rPr>
          <w:bCs/>
        </w:rPr>
        <w:t>UAV</w:t>
      </w:r>
      <w:r w:rsidRPr="00B87300">
        <w:rPr>
          <w:bCs/>
        </w:rPr>
        <w:t xml:space="preserve"> betaalt </w:t>
      </w:r>
      <w:r w:rsidR="00A40923">
        <w:rPr>
          <w:bCs/>
        </w:rPr>
        <w:t>Opdrachtgever</w:t>
      </w:r>
      <w:r w:rsidRPr="00B87300">
        <w:rPr>
          <w:bCs/>
        </w:rPr>
        <w:t xml:space="preserve"> aan </w:t>
      </w:r>
      <w:r w:rsidR="00F82CE5">
        <w:rPr>
          <w:bCs/>
        </w:rPr>
        <w:t>Aannemer</w:t>
      </w:r>
      <w:r w:rsidRPr="00B87300">
        <w:rPr>
          <w:bCs/>
        </w:rPr>
        <w:t xml:space="preserve"> de </w:t>
      </w:r>
      <w:r w:rsidR="001E07B0">
        <w:rPr>
          <w:bCs/>
        </w:rPr>
        <w:t>Aanneemsom</w:t>
      </w:r>
      <w:r w:rsidRPr="00B87300">
        <w:rPr>
          <w:bCs/>
        </w:rPr>
        <w:t>, overeenkomstig het termijnschema d.d. [</w:t>
      </w:r>
      <w:r w:rsidR="004C4E3D" w:rsidRPr="00B87300">
        <w:rPr>
          <w:bCs/>
          <w:highlight w:val="lightGray"/>
        </w:rPr>
        <w:t>datum</w:t>
      </w:r>
      <w:r w:rsidRPr="00B87300">
        <w:rPr>
          <w:bCs/>
        </w:rPr>
        <w:t xml:space="preserve">] opgenomen in </w:t>
      </w:r>
      <w:r w:rsidR="004C4E3D" w:rsidRPr="00B87300">
        <w:rPr>
          <w:bCs/>
        </w:rPr>
        <w:t>b</w:t>
      </w:r>
      <w:r w:rsidRPr="00B87300">
        <w:rPr>
          <w:bCs/>
        </w:rPr>
        <w:t>ijlage</w:t>
      </w:r>
      <w:r w:rsidR="004C4E3D" w:rsidRPr="00B87300">
        <w:rPr>
          <w:bCs/>
        </w:rPr>
        <w:t xml:space="preserve"> </w:t>
      </w:r>
      <w:r w:rsidR="004C4E3D" w:rsidRPr="00B87300">
        <w:rPr>
          <w:bCs/>
          <w:highlight w:val="lightGray"/>
        </w:rPr>
        <w:t>X</w:t>
      </w:r>
      <w:r w:rsidR="004C4E3D" w:rsidRPr="00B87300">
        <w:rPr>
          <w:bCs/>
        </w:rPr>
        <w:t>,</w:t>
      </w:r>
      <w:r w:rsidRPr="00B87300">
        <w:rPr>
          <w:bCs/>
        </w:rPr>
        <w:t xml:space="preserve"> binnen dertig </w:t>
      </w:r>
      <w:r w:rsidRPr="00B87300">
        <w:rPr>
          <w:bCs/>
          <w:highlight w:val="yellow"/>
        </w:rPr>
        <w:t>(30) dagen na</w:t>
      </w:r>
      <w:r w:rsidRPr="00B87300">
        <w:rPr>
          <w:bCs/>
        </w:rPr>
        <w:t xml:space="preserve"> schriftelijke goedkeuring door </w:t>
      </w:r>
      <w:r w:rsidR="004C4E3D" w:rsidRPr="00B87300">
        <w:rPr>
          <w:bCs/>
        </w:rPr>
        <w:t>d</w:t>
      </w:r>
      <w:r w:rsidRPr="00B87300">
        <w:rPr>
          <w:bCs/>
        </w:rPr>
        <w:t>irectie van alle werkzaamheden waar de betreffende factuur op ziet en de betreffende factuur zelf. Iedere factuur dient te voldoen aan de eisen zoals gesteld in de Wet op de Omzetbelasting.</w:t>
      </w:r>
    </w:p>
    <w:p w14:paraId="4BA92EC1" w14:textId="77777777" w:rsidR="004C4E3D" w:rsidRPr="00B87300" w:rsidRDefault="004C4E3D" w:rsidP="004C4E3D">
      <w:pPr>
        <w:spacing w:line="259" w:lineRule="auto"/>
        <w:ind w:left="567"/>
        <w:rPr>
          <w:bCs/>
        </w:rPr>
      </w:pPr>
    </w:p>
    <w:p w14:paraId="20CF8BDD" w14:textId="64229132" w:rsidR="004C4E3D" w:rsidRPr="00B87300" w:rsidRDefault="004C4E3D" w:rsidP="004C4E3D">
      <w:pPr>
        <w:spacing w:line="259" w:lineRule="auto"/>
        <w:ind w:left="567"/>
        <w:rPr>
          <w:bCs/>
        </w:rPr>
      </w:pPr>
      <w:r w:rsidRPr="00B87300">
        <w:rPr>
          <w:bCs/>
        </w:rPr>
        <w:t xml:space="preserve">Bij het indienen van facturen met betrekking tot de onderhavige opdracht dienen de volgende punten in acht te worden genomen. </w:t>
      </w:r>
    </w:p>
    <w:p w14:paraId="4ECDAE31" w14:textId="2626FFDC" w:rsidR="004C4E3D" w:rsidRPr="00B87300" w:rsidRDefault="004C4E3D" w:rsidP="00A66D2C">
      <w:pPr>
        <w:numPr>
          <w:ilvl w:val="2"/>
          <w:numId w:val="13"/>
        </w:numPr>
        <w:spacing w:line="259" w:lineRule="auto"/>
        <w:rPr>
          <w:bCs/>
        </w:rPr>
      </w:pPr>
      <w:r w:rsidRPr="00B87300">
        <w:rPr>
          <w:bCs/>
        </w:rPr>
        <w:t xml:space="preserve">De facturen worden op naam gesteld van </w:t>
      </w:r>
      <w:r w:rsidR="00A40923">
        <w:rPr>
          <w:bCs/>
        </w:rPr>
        <w:t>Opdrachtgever</w:t>
      </w:r>
      <w:r w:rsidRPr="00B87300">
        <w:rPr>
          <w:bCs/>
        </w:rPr>
        <w:t xml:space="preserve">. </w:t>
      </w:r>
    </w:p>
    <w:p w14:paraId="1E2E7D93" w14:textId="1852F0AE" w:rsidR="004C4E3D" w:rsidRPr="00B87300" w:rsidRDefault="004C4E3D" w:rsidP="00A66D2C">
      <w:pPr>
        <w:numPr>
          <w:ilvl w:val="2"/>
          <w:numId w:val="13"/>
        </w:numPr>
        <w:spacing w:line="259" w:lineRule="auto"/>
        <w:rPr>
          <w:bCs/>
        </w:rPr>
      </w:pPr>
      <w:r w:rsidRPr="00B87300">
        <w:rPr>
          <w:bCs/>
        </w:rPr>
        <w:t xml:space="preserve">De facturen worden na goedkeuring van de directie verzonden naar: </w:t>
      </w:r>
      <w:r w:rsidRPr="00B87300">
        <w:rPr>
          <w:bCs/>
        </w:rPr>
        <w:br/>
      </w:r>
      <w:r w:rsidR="006F30B7" w:rsidRPr="00B87300">
        <w:t>Vereniging voor Christelijk Voortgezet Onderwijs</w:t>
      </w:r>
      <w:r w:rsidRPr="00B87300">
        <w:rPr>
          <w:bCs/>
        </w:rPr>
        <w:br/>
        <w:t>Ter attentie van</w:t>
      </w:r>
      <w:r w:rsidR="008D7DE3" w:rsidRPr="00B87300">
        <w:rPr>
          <w:bCs/>
        </w:rPr>
        <w:t xml:space="preserve"> [</w:t>
      </w:r>
      <w:proofErr w:type="gramStart"/>
      <w:r w:rsidR="008D7DE3" w:rsidRPr="00B87300">
        <w:rPr>
          <w:bCs/>
        </w:rPr>
        <w:t xml:space="preserve">naam] </w:t>
      </w:r>
      <w:r w:rsidRPr="00B87300">
        <w:rPr>
          <w:bCs/>
        </w:rPr>
        <w:t xml:space="preserve"> (</w:t>
      </w:r>
      <w:proofErr w:type="gramEnd"/>
      <w:r w:rsidRPr="00B87300">
        <w:rPr>
          <w:bCs/>
        </w:rPr>
        <w:t>per e-mail:)</w:t>
      </w:r>
    </w:p>
    <w:p w14:paraId="41D5823D" w14:textId="23C74033" w:rsidR="004C4E3D" w:rsidRPr="00B87300" w:rsidRDefault="004C4E3D" w:rsidP="00A66D2C">
      <w:pPr>
        <w:numPr>
          <w:ilvl w:val="2"/>
          <w:numId w:val="13"/>
        </w:numPr>
        <w:spacing w:line="259" w:lineRule="auto"/>
        <w:rPr>
          <w:bCs/>
        </w:rPr>
      </w:pPr>
      <w:r w:rsidRPr="00B87300">
        <w:rPr>
          <w:bCs/>
        </w:rPr>
        <w:t xml:space="preserve">Op de factuur wordt in ieder geval de volgende gegevens vermeld: </w:t>
      </w:r>
    </w:p>
    <w:p w14:paraId="6D3CD5F7" w14:textId="7F206ADF" w:rsidR="004C4E3D" w:rsidRPr="00B87300" w:rsidRDefault="004C4E3D" w:rsidP="00A66D2C">
      <w:pPr>
        <w:numPr>
          <w:ilvl w:val="3"/>
          <w:numId w:val="7"/>
        </w:numPr>
        <w:spacing w:line="259" w:lineRule="auto"/>
        <w:rPr>
          <w:bCs/>
        </w:rPr>
      </w:pPr>
      <w:r w:rsidRPr="00B87300">
        <w:rPr>
          <w:bCs/>
        </w:rPr>
        <w:t>Factuuradres</w:t>
      </w:r>
    </w:p>
    <w:p w14:paraId="7C3AB963" w14:textId="7841859A" w:rsidR="004C4E3D" w:rsidRPr="00B87300" w:rsidRDefault="004C4E3D" w:rsidP="00A66D2C">
      <w:pPr>
        <w:numPr>
          <w:ilvl w:val="3"/>
          <w:numId w:val="7"/>
        </w:numPr>
        <w:spacing w:line="259" w:lineRule="auto"/>
        <w:rPr>
          <w:bCs/>
        </w:rPr>
      </w:pPr>
      <w:r w:rsidRPr="00B87300">
        <w:rPr>
          <w:bCs/>
        </w:rPr>
        <w:t xml:space="preserve">Kostenplaats: </w:t>
      </w:r>
    </w:p>
    <w:p w14:paraId="252805AC" w14:textId="007DE186" w:rsidR="004C4E3D" w:rsidRPr="00B87300" w:rsidRDefault="004C4E3D" w:rsidP="00A66D2C">
      <w:pPr>
        <w:numPr>
          <w:ilvl w:val="3"/>
          <w:numId w:val="7"/>
        </w:numPr>
        <w:spacing w:line="259" w:lineRule="auto"/>
        <w:rPr>
          <w:bCs/>
        </w:rPr>
      </w:pPr>
      <w:proofErr w:type="gramStart"/>
      <w:r w:rsidRPr="00B87300">
        <w:rPr>
          <w:bCs/>
        </w:rPr>
        <w:t>naam</w:t>
      </w:r>
      <w:proofErr w:type="gramEnd"/>
      <w:r w:rsidRPr="00B87300">
        <w:rPr>
          <w:bCs/>
        </w:rPr>
        <w:t xml:space="preserve"> project: </w:t>
      </w:r>
    </w:p>
    <w:p w14:paraId="23F31860" w14:textId="7B68D9F1" w:rsidR="004C4E3D" w:rsidRPr="00B87300" w:rsidRDefault="004C4E3D" w:rsidP="00A66D2C">
      <w:pPr>
        <w:numPr>
          <w:ilvl w:val="3"/>
          <w:numId w:val="7"/>
        </w:numPr>
        <w:spacing w:line="259" w:lineRule="auto"/>
        <w:rPr>
          <w:bCs/>
        </w:rPr>
      </w:pPr>
      <w:proofErr w:type="gramStart"/>
      <w:r w:rsidRPr="00B87300">
        <w:rPr>
          <w:bCs/>
        </w:rPr>
        <w:t>naam</w:t>
      </w:r>
      <w:proofErr w:type="gramEnd"/>
      <w:r w:rsidRPr="00B87300">
        <w:rPr>
          <w:bCs/>
        </w:rPr>
        <w:t xml:space="preserve"> projectmanager: </w:t>
      </w:r>
    </w:p>
    <w:p w14:paraId="487AABC6" w14:textId="7D9A931F" w:rsidR="004C4E3D" w:rsidRPr="00B87300" w:rsidRDefault="004C4E3D" w:rsidP="00A66D2C">
      <w:pPr>
        <w:numPr>
          <w:ilvl w:val="3"/>
          <w:numId w:val="7"/>
        </w:numPr>
        <w:spacing w:line="259" w:lineRule="auto"/>
        <w:rPr>
          <w:bCs/>
        </w:rPr>
      </w:pPr>
      <w:proofErr w:type="gramStart"/>
      <w:r w:rsidRPr="00B87300">
        <w:rPr>
          <w:bCs/>
        </w:rPr>
        <w:t>totaalbedrag</w:t>
      </w:r>
      <w:proofErr w:type="gramEnd"/>
      <w:r w:rsidRPr="00B87300">
        <w:rPr>
          <w:bCs/>
        </w:rPr>
        <w:t xml:space="preserve"> </w:t>
      </w:r>
    </w:p>
    <w:p w14:paraId="77E46EAB" w14:textId="4EC0B358" w:rsidR="004C4E3D" w:rsidRPr="00B87300" w:rsidRDefault="004C4E3D" w:rsidP="00A66D2C">
      <w:pPr>
        <w:numPr>
          <w:ilvl w:val="3"/>
          <w:numId w:val="7"/>
        </w:numPr>
        <w:spacing w:line="259" w:lineRule="auto"/>
        <w:rPr>
          <w:bCs/>
        </w:rPr>
      </w:pPr>
      <w:proofErr w:type="gramStart"/>
      <w:r w:rsidRPr="00B87300">
        <w:rPr>
          <w:bCs/>
        </w:rPr>
        <w:t>btw</w:t>
      </w:r>
      <w:proofErr w:type="gramEnd"/>
      <w:r w:rsidRPr="00B87300">
        <w:rPr>
          <w:bCs/>
        </w:rPr>
        <w:t>-percentage</w:t>
      </w:r>
    </w:p>
    <w:p w14:paraId="7972EF76" w14:textId="5B4C887E" w:rsidR="004C4E3D" w:rsidRPr="00B87300" w:rsidRDefault="004C4E3D" w:rsidP="00A66D2C">
      <w:pPr>
        <w:numPr>
          <w:ilvl w:val="3"/>
          <w:numId w:val="7"/>
        </w:numPr>
        <w:spacing w:line="259" w:lineRule="auto"/>
        <w:rPr>
          <w:bCs/>
        </w:rPr>
      </w:pPr>
      <w:proofErr w:type="gramStart"/>
      <w:r w:rsidRPr="00B87300">
        <w:rPr>
          <w:bCs/>
        </w:rPr>
        <w:t>btw</w:t>
      </w:r>
      <w:proofErr w:type="gramEnd"/>
      <w:r w:rsidRPr="00B87300">
        <w:rPr>
          <w:bCs/>
        </w:rPr>
        <w:t>-bedrag</w:t>
      </w:r>
    </w:p>
    <w:p w14:paraId="539887F2" w14:textId="1301DCB5" w:rsidR="004C4E3D" w:rsidRPr="00B87300" w:rsidRDefault="004C4E3D" w:rsidP="00A66D2C">
      <w:pPr>
        <w:numPr>
          <w:ilvl w:val="3"/>
          <w:numId w:val="7"/>
        </w:numPr>
        <w:spacing w:line="259" w:lineRule="auto"/>
        <w:rPr>
          <w:bCs/>
        </w:rPr>
      </w:pPr>
      <w:proofErr w:type="gramStart"/>
      <w:r w:rsidRPr="00B87300">
        <w:rPr>
          <w:bCs/>
        </w:rPr>
        <w:t>btw</w:t>
      </w:r>
      <w:proofErr w:type="gramEnd"/>
      <w:r w:rsidRPr="00B87300">
        <w:rPr>
          <w:bCs/>
        </w:rPr>
        <w:t xml:space="preserve">-nummer </w:t>
      </w:r>
    </w:p>
    <w:p w14:paraId="7772A8A5" w14:textId="632C6470" w:rsidR="004905F1" w:rsidRPr="00B87300" w:rsidRDefault="004905F1" w:rsidP="00A66D2C">
      <w:pPr>
        <w:numPr>
          <w:ilvl w:val="2"/>
          <w:numId w:val="7"/>
        </w:numPr>
        <w:spacing w:line="259" w:lineRule="auto"/>
        <w:rPr>
          <w:bCs/>
        </w:rPr>
      </w:pPr>
      <w:proofErr w:type="gramStart"/>
      <w:r w:rsidRPr="00B87300">
        <w:rPr>
          <w:bCs/>
        </w:rPr>
        <w:t>per</w:t>
      </w:r>
      <w:proofErr w:type="gramEnd"/>
      <w:r w:rsidRPr="00B87300">
        <w:rPr>
          <w:bCs/>
        </w:rPr>
        <w:t xml:space="preserve"> factuur wordt vermeld voor welk bedrag tot op dat moment </w:t>
      </w:r>
      <w:proofErr w:type="gramStart"/>
      <w:r w:rsidRPr="00B87300">
        <w:rPr>
          <w:bCs/>
        </w:rPr>
        <w:t>reeds</w:t>
      </w:r>
      <w:proofErr w:type="gramEnd"/>
      <w:r w:rsidRPr="00B87300">
        <w:rPr>
          <w:bCs/>
        </w:rPr>
        <w:t xml:space="preserve"> gefactureerd is (excl. bedrag van betreffende factuur) en voor welk bedrag nog gefactureerd zal worden in het kader van de betreffende opdracht. </w:t>
      </w:r>
    </w:p>
    <w:p w14:paraId="174B11F0" w14:textId="77777777" w:rsidR="004905F1" w:rsidRPr="00B87300" w:rsidRDefault="004905F1" w:rsidP="004905F1">
      <w:pPr>
        <w:spacing w:line="259" w:lineRule="auto"/>
        <w:rPr>
          <w:bCs/>
        </w:rPr>
      </w:pPr>
    </w:p>
    <w:p w14:paraId="5C80B68F" w14:textId="63225611" w:rsidR="004905F1" w:rsidRPr="00B87300" w:rsidRDefault="00331534" w:rsidP="004905F1">
      <w:pPr>
        <w:spacing w:line="259" w:lineRule="auto"/>
        <w:ind w:left="567"/>
        <w:rPr>
          <w:bCs/>
        </w:rPr>
      </w:pPr>
      <w:r w:rsidRPr="00B87300">
        <w:rPr>
          <w:bCs/>
        </w:rPr>
        <w:t>De oplevertermijn</w:t>
      </w:r>
      <w:r w:rsidR="004905F1" w:rsidRPr="00B87300">
        <w:rPr>
          <w:bCs/>
        </w:rPr>
        <w:t xml:space="preserve"> wordt door </w:t>
      </w:r>
      <w:r w:rsidR="00A40923">
        <w:rPr>
          <w:bCs/>
        </w:rPr>
        <w:t>Opdrachtgever</w:t>
      </w:r>
      <w:r w:rsidR="004905F1" w:rsidRPr="00B87300">
        <w:rPr>
          <w:bCs/>
        </w:rPr>
        <w:t xml:space="preserve"> pas betaald nadat het Werk aan Opdrachtgever is opgeleverd en </w:t>
      </w:r>
      <w:r w:rsidR="00F82CE5">
        <w:rPr>
          <w:bCs/>
        </w:rPr>
        <w:t>Aannemer</w:t>
      </w:r>
      <w:r w:rsidR="004905F1" w:rsidRPr="00B87300">
        <w:rPr>
          <w:bCs/>
        </w:rPr>
        <w:t xml:space="preserve"> heeft voldaan aan de volgende verplichtingen: </w:t>
      </w:r>
    </w:p>
    <w:p w14:paraId="429E4050" w14:textId="35B829E1" w:rsidR="004905F1" w:rsidRPr="00B87300" w:rsidRDefault="004905F1" w:rsidP="00A66D2C">
      <w:pPr>
        <w:numPr>
          <w:ilvl w:val="2"/>
          <w:numId w:val="14"/>
        </w:numPr>
        <w:spacing w:line="259" w:lineRule="auto"/>
        <w:rPr>
          <w:bCs/>
        </w:rPr>
      </w:pPr>
      <w:proofErr w:type="gramStart"/>
      <w:r w:rsidRPr="00B87300">
        <w:rPr>
          <w:bCs/>
        </w:rPr>
        <w:t>ter</w:t>
      </w:r>
      <w:proofErr w:type="gramEnd"/>
      <w:r w:rsidRPr="00B87300">
        <w:rPr>
          <w:bCs/>
        </w:rPr>
        <w:t xml:space="preserve"> handstelling aan </w:t>
      </w:r>
      <w:r w:rsidR="00A40923">
        <w:rPr>
          <w:bCs/>
        </w:rPr>
        <w:t>Opdrachtgever</w:t>
      </w:r>
      <w:r w:rsidRPr="00B87300">
        <w:rPr>
          <w:bCs/>
        </w:rPr>
        <w:t xml:space="preserve"> van de omschreven garantieverklaringen, </w:t>
      </w:r>
      <w:proofErr w:type="gramStart"/>
      <w:r w:rsidRPr="00B87300">
        <w:rPr>
          <w:bCs/>
        </w:rPr>
        <w:t>conform</w:t>
      </w:r>
      <w:proofErr w:type="gramEnd"/>
      <w:r w:rsidRPr="00B87300">
        <w:rPr>
          <w:bCs/>
        </w:rPr>
        <w:t xml:space="preserve"> bestek;</w:t>
      </w:r>
    </w:p>
    <w:p w14:paraId="4C161EB2" w14:textId="77777777" w:rsidR="004905F1" w:rsidRPr="00B87300" w:rsidRDefault="004905F1" w:rsidP="00A66D2C">
      <w:pPr>
        <w:numPr>
          <w:ilvl w:val="2"/>
          <w:numId w:val="14"/>
        </w:numPr>
        <w:tabs>
          <w:tab w:val="num" w:pos="-3828"/>
        </w:tabs>
        <w:spacing w:line="259" w:lineRule="auto"/>
        <w:rPr>
          <w:bCs/>
        </w:rPr>
      </w:pPr>
      <w:proofErr w:type="gramStart"/>
      <w:r w:rsidRPr="00B87300">
        <w:rPr>
          <w:bCs/>
        </w:rPr>
        <w:t>overlegging</w:t>
      </w:r>
      <w:proofErr w:type="gramEnd"/>
      <w:r w:rsidRPr="00B87300">
        <w:rPr>
          <w:bCs/>
        </w:rPr>
        <w:t xml:space="preserve"> van de in de algemene voorwaarden omschreven revisietekeningen, handleidingen, onderhoudsadviezen en gebruiksaanwijzingen; </w:t>
      </w:r>
    </w:p>
    <w:p w14:paraId="07A46025" w14:textId="77777777" w:rsidR="004905F1" w:rsidRPr="00B87300" w:rsidRDefault="004905F1" w:rsidP="00A66D2C">
      <w:pPr>
        <w:numPr>
          <w:ilvl w:val="2"/>
          <w:numId w:val="14"/>
        </w:numPr>
        <w:tabs>
          <w:tab w:val="num" w:pos="-3828"/>
        </w:tabs>
        <w:spacing w:line="259" w:lineRule="auto"/>
        <w:rPr>
          <w:bCs/>
        </w:rPr>
      </w:pPr>
      <w:proofErr w:type="gramStart"/>
      <w:r w:rsidRPr="00B87300">
        <w:rPr>
          <w:bCs/>
        </w:rPr>
        <w:t>overlegging</w:t>
      </w:r>
      <w:proofErr w:type="gramEnd"/>
      <w:r w:rsidRPr="00B87300">
        <w:rPr>
          <w:bCs/>
        </w:rPr>
        <w:t xml:space="preserve"> van de in de algemene voorwaarden omschreven verklaringen van netbeheerders, overheidsinstanties en eventuele keuringsrapporten;</w:t>
      </w:r>
    </w:p>
    <w:p w14:paraId="480917E0" w14:textId="77777777" w:rsidR="004905F1" w:rsidRPr="00B87300" w:rsidRDefault="004905F1" w:rsidP="00A66D2C">
      <w:pPr>
        <w:numPr>
          <w:ilvl w:val="2"/>
          <w:numId w:val="14"/>
        </w:numPr>
        <w:tabs>
          <w:tab w:val="num" w:pos="-3828"/>
        </w:tabs>
        <w:spacing w:line="259" w:lineRule="auto"/>
        <w:rPr>
          <w:bCs/>
        </w:rPr>
      </w:pPr>
      <w:proofErr w:type="gramStart"/>
      <w:r w:rsidRPr="00B87300">
        <w:rPr>
          <w:bCs/>
        </w:rPr>
        <w:t>de</w:t>
      </w:r>
      <w:proofErr w:type="gramEnd"/>
      <w:r w:rsidRPr="00B87300">
        <w:rPr>
          <w:bCs/>
        </w:rPr>
        <w:t xml:space="preserve"> revisiemateriaalstaat;</w:t>
      </w:r>
    </w:p>
    <w:p w14:paraId="789D6BC2" w14:textId="2F41F732" w:rsidR="004905F1" w:rsidRPr="00B87300" w:rsidRDefault="004905F1" w:rsidP="00A66D2C">
      <w:pPr>
        <w:numPr>
          <w:ilvl w:val="2"/>
          <w:numId w:val="14"/>
        </w:numPr>
        <w:spacing w:line="259" w:lineRule="auto"/>
        <w:rPr>
          <w:bCs/>
        </w:rPr>
      </w:pPr>
      <w:proofErr w:type="gramStart"/>
      <w:r w:rsidRPr="00B87300">
        <w:rPr>
          <w:bCs/>
        </w:rPr>
        <w:t>er</w:t>
      </w:r>
      <w:proofErr w:type="gramEnd"/>
      <w:r w:rsidRPr="00B87300">
        <w:rPr>
          <w:bCs/>
        </w:rPr>
        <w:t xml:space="preserve"> is met inachtneming van artikel </w:t>
      </w:r>
      <w:r w:rsidR="00AD493D" w:rsidRPr="00B87300">
        <w:rPr>
          <w:bCs/>
        </w:rPr>
        <w:t>1</w:t>
      </w:r>
      <w:r w:rsidR="00A5710E" w:rsidRPr="00B87300">
        <w:rPr>
          <w:bCs/>
        </w:rPr>
        <w:t>1</w:t>
      </w:r>
      <w:r w:rsidRPr="00B87300">
        <w:rPr>
          <w:bCs/>
        </w:rPr>
        <w:t xml:space="preserve"> een definitief energielabel afgegeven.</w:t>
      </w:r>
    </w:p>
    <w:p w14:paraId="7A5DFA30" w14:textId="77777777" w:rsidR="004905F1" w:rsidRPr="00B87300" w:rsidRDefault="004905F1" w:rsidP="004905F1">
      <w:pPr>
        <w:spacing w:line="259" w:lineRule="auto"/>
        <w:ind w:left="567"/>
        <w:rPr>
          <w:bCs/>
        </w:rPr>
      </w:pPr>
    </w:p>
    <w:p w14:paraId="7C58A8E0" w14:textId="16FCE86C" w:rsidR="004C4E3D" w:rsidRPr="00B87300" w:rsidRDefault="00F82CE5" w:rsidP="00A66D2C">
      <w:pPr>
        <w:numPr>
          <w:ilvl w:val="1"/>
          <w:numId w:val="4"/>
        </w:numPr>
        <w:spacing w:line="259" w:lineRule="auto"/>
        <w:rPr>
          <w:bCs/>
        </w:rPr>
      </w:pPr>
      <w:r>
        <w:rPr>
          <w:bCs/>
        </w:rPr>
        <w:t>Aannemer</w:t>
      </w:r>
      <w:r w:rsidR="004905F1" w:rsidRPr="00B87300">
        <w:rPr>
          <w:bCs/>
        </w:rPr>
        <w:t xml:space="preserve"> is gerechtigd de in het termijnschema opgenomen onderdelen aan </w:t>
      </w:r>
      <w:r w:rsidR="00A40923">
        <w:rPr>
          <w:bCs/>
        </w:rPr>
        <w:t>Opdrachtgever</w:t>
      </w:r>
      <w:r w:rsidR="004905F1" w:rsidRPr="00B87300">
        <w:rPr>
          <w:bCs/>
        </w:rPr>
        <w:t xml:space="preserve"> te factureren zodra Opdrachtgever (of diens directie) van oordeel is dat het respectievelijke onderdeel voor 100% gerealiseerd is. </w:t>
      </w:r>
    </w:p>
    <w:p w14:paraId="444FC19D" w14:textId="77777777" w:rsidR="004905F1" w:rsidRPr="00B87300" w:rsidRDefault="004905F1" w:rsidP="004905F1">
      <w:pPr>
        <w:spacing w:line="259" w:lineRule="auto"/>
        <w:ind w:left="567"/>
        <w:rPr>
          <w:bCs/>
        </w:rPr>
      </w:pPr>
    </w:p>
    <w:p w14:paraId="0BED7159" w14:textId="2210CA49" w:rsidR="004905F1" w:rsidRPr="00B87300" w:rsidRDefault="004905F1" w:rsidP="00A66D2C">
      <w:pPr>
        <w:numPr>
          <w:ilvl w:val="1"/>
          <w:numId w:val="4"/>
        </w:numPr>
        <w:spacing w:line="259" w:lineRule="auto"/>
        <w:rPr>
          <w:bCs/>
        </w:rPr>
      </w:pPr>
      <w:r w:rsidRPr="00B87300">
        <w:rPr>
          <w:bCs/>
        </w:rPr>
        <w:t>Betaling van de facturen impliceert niet automatisch de aanvaarding of goedkeuring van de werkzaamheden. Voor elke aanvullende opdracht moet een aparte factuur ingediend worden.</w:t>
      </w:r>
    </w:p>
    <w:p w14:paraId="553EEAAF" w14:textId="77777777" w:rsidR="004905F1" w:rsidRPr="00B87300" w:rsidRDefault="004905F1" w:rsidP="004905F1">
      <w:pPr>
        <w:pStyle w:val="Lijstalinea"/>
        <w:numPr>
          <w:ilvl w:val="0"/>
          <w:numId w:val="0"/>
        </w:numPr>
        <w:rPr>
          <w:bCs/>
        </w:rPr>
      </w:pPr>
    </w:p>
    <w:p w14:paraId="56A00DD1" w14:textId="777E7750" w:rsidR="004905F1" w:rsidRPr="00B87300" w:rsidRDefault="00A40923" w:rsidP="00A66D2C">
      <w:pPr>
        <w:numPr>
          <w:ilvl w:val="1"/>
          <w:numId w:val="4"/>
        </w:numPr>
        <w:spacing w:line="259" w:lineRule="auto"/>
        <w:rPr>
          <w:bCs/>
        </w:rPr>
      </w:pPr>
      <w:r>
        <w:rPr>
          <w:bCs/>
        </w:rPr>
        <w:t>Opdrachtgever</w:t>
      </w:r>
      <w:r w:rsidR="004905F1" w:rsidRPr="00B87300">
        <w:rPr>
          <w:bCs/>
        </w:rPr>
        <w:t xml:space="preserve"> zal eerst wettelijke rente </w:t>
      </w:r>
      <w:proofErr w:type="gramStart"/>
      <w:r w:rsidR="004905F1" w:rsidRPr="00B87300">
        <w:rPr>
          <w:bCs/>
        </w:rPr>
        <w:t>conform</w:t>
      </w:r>
      <w:proofErr w:type="gramEnd"/>
      <w:r w:rsidR="004905F1" w:rsidRPr="00B87300">
        <w:rPr>
          <w:bCs/>
        </w:rPr>
        <w:t xml:space="preserve"> art. 6:119 BW verschuldigd worden over een betalingstermijn </w:t>
      </w:r>
      <w:proofErr w:type="gramStart"/>
      <w:r w:rsidR="004905F1" w:rsidRPr="00B87300">
        <w:rPr>
          <w:bCs/>
        </w:rPr>
        <w:t>indien</w:t>
      </w:r>
      <w:proofErr w:type="gramEnd"/>
      <w:r w:rsidR="004905F1" w:rsidRPr="00B87300">
        <w:rPr>
          <w:bCs/>
        </w:rPr>
        <w:t xml:space="preserve"> de betalingstermijn opeisbaar is en </w:t>
      </w:r>
      <w:r>
        <w:rPr>
          <w:bCs/>
        </w:rPr>
        <w:t>Opdrachtgever</w:t>
      </w:r>
      <w:r w:rsidR="004905F1" w:rsidRPr="00B87300">
        <w:rPr>
          <w:bCs/>
        </w:rPr>
        <w:t xml:space="preserve"> schriftelijk door </w:t>
      </w:r>
      <w:r w:rsidR="00F82CE5">
        <w:rPr>
          <w:bCs/>
        </w:rPr>
        <w:t>Aannemer</w:t>
      </w:r>
      <w:r w:rsidR="00AF455B" w:rsidRPr="00B87300">
        <w:rPr>
          <w:bCs/>
        </w:rPr>
        <w:t xml:space="preserve"> </w:t>
      </w:r>
      <w:r w:rsidR="004905F1" w:rsidRPr="00B87300">
        <w:rPr>
          <w:bCs/>
        </w:rPr>
        <w:t xml:space="preserve">in gebreke is gesteld tegen een betalingstermijn van </w:t>
      </w:r>
      <w:r w:rsidR="00DD3B19">
        <w:rPr>
          <w:bCs/>
        </w:rPr>
        <w:t>twee</w:t>
      </w:r>
      <w:r w:rsidR="004905F1" w:rsidRPr="00B87300">
        <w:rPr>
          <w:bCs/>
        </w:rPr>
        <w:t xml:space="preserve"> wek</w:t>
      </w:r>
      <w:r w:rsidR="00DD3B19">
        <w:rPr>
          <w:bCs/>
        </w:rPr>
        <w:t>en</w:t>
      </w:r>
      <w:r w:rsidR="004905F1" w:rsidRPr="00B87300">
        <w:rPr>
          <w:bCs/>
        </w:rPr>
        <w:t>.</w:t>
      </w:r>
      <w:r w:rsidR="00D3781B" w:rsidRPr="00B87300">
        <w:rPr>
          <w:bCs/>
        </w:rPr>
        <w:t xml:space="preserve"> Toepasselijkheid van wettelijke handelsrente is uitgesloten.</w:t>
      </w:r>
    </w:p>
    <w:p w14:paraId="756D8EA2" w14:textId="77777777" w:rsidR="004905F1" w:rsidRPr="00B87300" w:rsidRDefault="004905F1" w:rsidP="00A226FE">
      <w:pPr>
        <w:spacing w:after="160" w:line="259" w:lineRule="auto"/>
        <w:rPr>
          <w:bCs/>
        </w:rPr>
      </w:pPr>
    </w:p>
    <w:p w14:paraId="58FB24FA" w14:textId="77777777" w:rsidR="00B41E40" w:rsidRPr="00B87300" w:rsidRDefault="00B41E40" w:rsidP="00A66D2C">
      <w:pPr>
        <w:numPr>
          <w:ilvl w:val="0"/>
          <w:numId w:val="4"/>
        </w:numPr>
        <w:spacing w:after="160" w:line="259" w:lineRule="auto"/>
        <w:rPr>
          <w:b/>
          <w:bCs/>
          <w:color w:val="23AF84"/>
        </w:rPr>
      </w:pPr>
      <w:bookmarkStart w:id="9" w:name="_Toc92287531"/>
      <w:r w:rsidRPr="00B87300">
        <w:rPr>
          <w:b/>
          <w:bCs/>
          <w:color w:val="23AF84"/>
        </w:rPr>
        <w:t>Meer- en Minderwerk</w:t>
      </w:r>
      <w:bookmarkEnd w:id="9"/>
    </w:p>
    <w:p w14:paraId="35C65FCA" w14:textId="3A09E87C" w:rsidR="00B41E40" w:rsidRPr="00B87300" w:rsidRDefault="00B41E40" w:rsidP="00A66D2C">
      <w:pPr>
        <w:numPr>
          <w:ilvl w:val="1"/>
          <w:numId w:val="4"/>
        </w:numPr>
        <w:spacing w:line="259" w:lineRule="auto"/>
        <w:rPr>
          <w:bCs/>
        </w:rPr>
      </w:pPr>
      <w:r w:rsidRPr="00B87300">
        <w:rPr>
          <w:bCs/>
        </w:rPr>
        <w:t xml:space="preserve">Meer- en minderwerk mogen niet eerder worden uitgevoerd dan na voorafgaande schriftelijke goedkeuring door </w:t>
      </w:r>
      <w:r w:rsidR="00A40923">
        <w:rPr>
          <w:bCs/>
        </w:rPr>
        <w:t>Opdrachtgever</w:t>
      </w:r>
      <w:r w:rsidRPr="00B87300">
        <w:rPr>
          <w:bCs/>
        </w:rPr>
        <w:t xml:space="preserve">, op basis van een voorafgaande schriftelijke offerte van </w:t>
      </w:r>
      <w:r w:rsidR="00F82CE5">
        <w:rPr>
          <w:bCs/>
        </w:rPr>
        <w:t>Aannemer</w:t>
      </w:r>
      <w:r w:rsidR="00AF455B" w:rsidRPr="00B87300">
        <w:rPr>
          <w:bCs/>
        </w:rPr>
        <w:t>.</w:t>
      </w:r>
      <w:r w:rsidRPr="00B87300">
        <w:rPr>
          <w:bCs/>
        </w:rPr>
        <w:t xml:space="preserve"> </w:t>
      </w:r>
    </w:p>
    <w:p w14:paraId="1655A17A" w14:textId="77777777" w:rsidR="00B41E40" w:rsidRPr="00B87300" w:rsidRDefault="00B41E40" w:rsidP="00B41E40">
      <w:pPr>
        <w:spacing w:line="259" w:lineRule="auto"/>
        <w:ind w:left="567"/>
        <w:rPr>
          <w:bCs/>
        </w:rPr>
      </w:pPr>
    </w:p>
    <w:p w14:paraId="6E2077AB" w14:textId="4A0E356D" w:rsidR="00B41E40" w:rsidRPr="00B87300" w:rsidRDefault="00B41E40" w:rsidP="00A66D2C">
      <w:pPr>
        <w:numPr>
          <w:ilvl w:val="1"/>
          <w:numId w:val="4"/>
        </w:numPr>
        <w:spacing w:line="259" w:lineRule="auto"/>
        <w:rPr>
          <w:bCs/>
        </w:rPr>
      </w:pPr>
      <w:r w:rsidRPr="00B87300">
        <w:rPr>
          <w:bCs/>
        </w:rPr>
        <w:lastRenderedPageBreak/>
        <w:t xml:space="preserve">Verrekening van het meer- en minderwerk vindt in afwijking van paragraaf 35 lid 5 </w:t>
      </w:r>
      <w:r w:rsidR="00B94374" w:rsidRPr="00B87300">
        <w:rPr>
          <w:bCs/>
        </w:rPr>
        <w:t>UAV</w:t>
      </w:r>
      <w:r w:rsidRPr="00B87300">
        <w:rPr>
          <w:bCs/>
        </w:rPr>
        <w:t xml:space="preserve"> plaats op basis van prijzen blijkend uit de open begroting van </w:t>
      </w:r>
      <w:r w:rsidR="00F82CE5">
        <w:rPr>
          <w:bCs/>
        </w:rPr>
        <w:t>Aannemer</w:t>
      </w:r>
      <w:r w:rsidRPr="00B87300">
        <w:rPr>
          <w:bCs/>
        </w:rPr>
        <w:t xml:space="preserve">, welke staat uitsluitend dient voor het bepalen van de prijzen voor verrekening van het meer- en minderwerk en waaraan </w:t>
      </w:r>
      <w:r w:rsidR="00F82CE5">
        <w:rPr>
          <w:bCs/>
        </w:rPr>
        <w:t>Aannemer</w:t>
      </w:r>
      <w:r w:rsidRPr="00B87300">
        <w:rPr>
          <w:bCs/>
        </w:rPr>
        <w:t xml:space="preserve"> geen andere rechten kan ontlenen. Als opslagpercentage voor het meer- en minderwerk worden de opslagen gehanteerd, zoals ingediend bij de aanbesteding op het inschrijfbiljet (bijlage </w:t>
      </w:r>
      <w:r w:rsidRPr="00B87300">
        <w:rPr>
          <w:bCs/>
          <w:highlight w:val="lightGray"/>
        </w:rPr>
        <w:t>X</w:t>
      </w:r>
      <w:r w:rsidRPr="00B87300">
        <w:rPr>
          <w:bCs/>
        </w:rPr>
        <w:t>).</w:t>
      </w:r>
    </w:p>
    <w:p w14:paraId="6E9BDDB8" w14:textId="77777777" w:rsidR="00B41E40" w:rsidRPr="00B87300" w:rsidRDefault="00B41E40" w:rsidP="00B41E40">
      <w:pPr>
        <w:pStyle w:val="Lijstalinea"/>
        <w:numPr>
          <w:ilvl w:val="0"/>
          <w:numId w:val="0"/>
        </w:numPr>
        <w:rPr>
          <w:bCs/>
        </w:rPr>
      </w:pPr>
    </w:p>
    <w:p w14:paraId="6C95CCC2" w14:textId="77777777" w:rsidR="00B41E40" w:rsidRPr="00B87300" w:rsidRDefault="00B41E40" w:rsidP="00A66D2C">
      <w:pPr>
        <w:numPr>
          <w:ilvl w:val="1"/>
          <w:numId w:val="4"/>
        </w:numPr>
        <w:spacing w:line="259" w:lineRule="auto"/>
        <w:rPr>
          <w:bCs/>
        </w:rPr>
      </w:pPr>
      <w:r w:rsidRPr="00B87300">
        <w:rPr>
          <w:bCs/>
        </w:rPr>
        <w:t xml:space="preserve">De kosten voor eventueel meerwerk worden na de oplevering verrekend, evenals de aftrekpost voor eventueel minderwerk. Het meer- en minderwerk kan tussentijds verrekend worden, als de kosten voor het meerwerk of de aftrekpost voor het minderwerk boven de € </w:t>
      </w:r>
      <w:proofErr w:type="gramStart"/>
      <w:r w:rsidRPr="00B87300">
        <w:rPr>
          <w:bCs/>
        </w:rPr>
        <w:t>120.000,-</w:t>
      </w:r>
      <w:proofErr w:type="gramEnd"/>
      <w:r w:rsidRPr="00B87300">
        <w:rPr>
          <w:bCs/>
        </w:rPr>
        <w:t xml:space="preserve"> excl. BTW zijn. </w:t>
      </w:r>
    </w:p>
    <w:p w14:paraId="49DD247D" w14:textId="77777777" w:rsidR="00B41E40" w:rsidRPr="00B87300" w:rsidRDefault="00B41E40" w:rsidP="00B41E40">
      <w:pPr>
        <w:pStyle w:val="Lijstalinea"/>
        <w:numPr>
          <w:ilvl w:val="0"/>
          <w:numId w:val="0"/>
        </w:numPr>
        <w:rPr>
          <w:bCs/>
        </w:rPr>
      </w:pPr>
    </w:p>
    <w:p w14:paraId="43CDAC8C" w14:textId="530D38A9" w:rsidR="00B41E40" w:rsidRPr="00B87300" w:rsidRDefault="00B41E40" w:rsidP="00A66D2C">
      <w:pPr>
        <w:numPr>
          <w:ilvl w:val="1"/>
          <w:numId w:val="4"/>
        </w:numPr>
        <w:spacing w:line="259" w:lineRule="auto"/>
        <w:rPr>
          <w:bCs/>
        </w:rPr>
      </w:pPr>
      <w:r w:rsidRPr="00B87300">
        <w:rPr>
          <w:bCs/>
        </w:rPr>
        <w:t xml:space="preserve">Eventuele klaarblijkelijke fouten en/of onvolledigheden in bijvoorbeeld tekeningen en overige contractdocumenten, waaraan </w:t>
      </w:r>
      <w:r w:rsidR="00F82CE5">
        <w:rPr>
          <w:bCs/>
        </w:rPr>
        <w:t>Aannemer</w:t>
      </w:r>
      <w:r w:rsidRPr="00B87300">
        <w:rPr>
          <w:bCs/>
        </w:rPr>
        <w:t xml:space="preserve"> in bouwteamverband heeft bijgedragen en/of kennis van heeft kunnen nemen en waarvoor redelijkerwijs geldt dat </w:t>
      </w:r>
      <w:r w:rsidR="00F82CE5">
        <w:rPr>
          <w:bCs/>
        </w:rPr>
        <w:t>Aannemer</w:t>
      </w:r>
      <w:r w:rsidR="00520250" w:rsidRPr="00B87300">
        <w:rPr>
          <w:bCs/>
        </w:rPr>
        <w:t xml:space="preserve"> </w:t>
      </w:r>
      <w:r w:rsidRPr="00B87300">
        <w:rPr>
          <w:bCs/>
        </w:rPr>
        <w:t xml:space="preserve">deze had kunnen voorkomen of hiervoor had kunnen waarschuwen, geven geen aanspraak op meerwerk. </w:t>
      </w:r>
      <w:r w:rsidR="00A40923">
        <w:rPr>
          <w:bCs/>
        </w:rPr>
        <w:t>Opdrachtgever</w:t>
      </w:r>
      <w:r w:rsidRPr="00B87300">
        <w:rPr>
          <w:bCs/>
        </w:rPr>
        <w:t xml:space="preserve"> vergoed</w:t>
      </w:r>
      <w:r w:rsidR="007D1A83" w:rsidRPr="00B87300">
        <w:rPr>
          <w:bCs/>
        </w:rPr>
        <w:t>t</w:t>
      </w:r>
      <w:r w:rsidRPr="00B87300">
        <w:rPr>
          <w:bCs/>
        </w:rPr>
        <w:t xml:space="preserve"> alleen de realistische kosten.</w:t>
      </w:r>
      <w:r w:rsidR="00A915C7" w:rsidRPr="00B87300">
        <w:rPr>
          <w:bCs/>
        </w:rPr>
        <w:t xml:space="preserve"> </w:t>
      </w:r>
    </w:p>
    <w:p w14:paraId="4461483B" w14:textId="77777777" w:rsidR="00B41E40" w:rsidRPr="00B87300" w:rsidRDefault="00B41E40" w:rsidP="00B41E40">
      <w:pPr>
        <w:pStyle w:val="Lijstalinea"/>
        <w:numPr>
          <w:ilvl w:val="0"/>
          <w:numId w:val="0"/>
        </w:numPr>
        <w:rPr>
          <w:bCs/>
        </w:rPr>
      </w:pPr>
    </w:p>
    <w:p w14:paraId="2B869B46" w14:textId="7B615C27" w:rsidR="00AD493D" w:rsidRPr="00A226FE" w:rsidRDefault="00B41E40" w:rsidP="00A66D2C">
      <w:pPr>
        <w:numPr>
          <w:ilvl w:val="1"/>
          <w:numId w:val="4"/>
        </w:numPr>
        <w:spacing w:line="259" w:lineRule="auto"/>
        <w:rPr>
          <w:bCs/>
        </w:rPr>
      </w:pPr>
      <w:r w:rsidRPr="00B87300">
        <w:rPr>
          <w:bCs/>
        </w:rPr>
        <w:t xml:space="preserve">Het staat Partijen vrij om een onafhankelijke bouwkostendeskundige in te schakelen voor het toetsen van de Aanbieding, meer-, of minderwerk van </w:t>
      </w:r>
      <w:r w:rsidR="00F82CE5">
        <w:rPr>
          <w:bCs/>
        </w:rPr>
        <w:t>Aannemer</w:t>
      </w:r>
      <w:r w:rsidRPr="00B87300">
        <w:rPr>
          <w:bCs/>
        </w:rPr>
        <w:t xml:space="preserve">. </w:t>
      </w:r>
    </w:p>
    <w:p w14:paraId="20C3122F" w14:textId="77777777" w:rsidR="004905F1" w:rsidRPr="00B87300" w:rsidRDefault="004905F1" w:rsidP="00A226FE">
      <w:pPr>
        <w:spacing w:after="160" w:line="259" w:lineRule="auto"/>
        <w:rPr>
          <w:bCs/>
        </w:rPr>
      </w:pPr>
    </w:p>
    <w:p w14:paraId="0F6CB8B7" w14:textId="77777777" w:rsidR="00902B0B" w:rsidRPr="00B87300" w:rsidRDefault="00902B0B" w:rsidP="00A66D2C">
      <w:pPr>
        <w:numPr>
          <w:ilvl w:val="0"/>
          <w:numId w:val="4"/>
        </w:numPr>
        <w:spacing w:after="160" w:line="259" w:lineRule="auto"/>
        <w:rPr>
          <w:b/>
          <w:bCs/>
          <w:color w:val="23AF84"/>
        </w:rPr>
      </w:pPr>
      <w:bookmarkStart w:id="10" w:name="_Ref502822840"/>
      <w:bookmarkStart w:id="11" w:name="_Toc92287530"/>
      <w:r w:rsidRPr="00B87300">
        <w:rPr>
          <w:b/>
          <w:bCs/>
          <w:color w:val="23AF84"/>
        </w:rPr>
        <w:t>Onderhoudstermijn</w:t>
      </w:r>
      <w:bookmarkEnd w:id="10"/>
      <w:bookmarkEnd w:id="11"/>
    </w:p>
    <w:p w14:paraId="0512C579" w14:textId="652D8C4E" w:rsidR="004905F1" w:rsidRPr="00A226FE" w:rsidRDefault="00902B0B" w:rsidP="00A66D2C">
      <w:pPr>
        <w:numPr>
          <w:ilvl w:val="1"/>
          <w:numId w:val="4"/>
        </w:numPr>
        <w:spacing w:line="259" w:lineRule="auto"/>
        <w:rPr>
          <w:bCs/>
        </w:rPr>
      </w:pPr>
      <w:r w:rsidRPr="00B87300">
        <w:rPr>
          <w:bCs/>
        </w:rPr>
        <w:t xml:space="preserve">De onderhoudstermijn als bedoeld in </w:t>
      </w:r>
      <w:r w:rsidR="003A7459" w:rsidRPr="00B87300">
        <w:rPr>
          <w:bCs/>
        </w:rPr>
        <w:t>paragraaf</w:t>
      </w:r>
      <w:r w:rsidRPr="00B87300">
        <w:rPr>
          <w:bCs/>
        </w:rPr>
        <w:t xml:space="preserve"> 11 </w:t>
      </w:r>
      <w:r w:rsidR="00B94374" w:rsidRPr="00B87300">
        <w:rPr>
          <w:bCs/>
        </w:rPr>
        <w:t>UAV</w:t>
      </w:r>
      <w:r w:rsidRPr="00B87300">
        <w:rPr>
          <w:bCs/>
        </w:rPr>
        <w:t xml:space="preserve"> voor bouwkundige werken bedraagt zes (6) maanden, aansluitend op de opleveringsdatum van het Werk. </w:t>
      </w:r>
      <w:r w:rsidR="005F64B6" w:rsidRPr="00B87300">
        <w:rPr>
          <w:bCs/>
        </w:rPr>
        <w:t>De onderhoudstermijn voor installatietechnische werken bedraagt twaalf (12) kalendermaanden, aansluitend op de opleveringsdatum van het Werk</w:t>
      </w:r>
      <w:r w:rsidR="005F64B6" w:rsidRPr="003448AE">
        <w:rPr>
          <w:strike/>
        </w:rPr>
        <w:t xml:space="preserve"> en nadat één volledig stook- en koelseizoen is verstreken</w:t>
      </w:r>
      <w:r w:rsidR="005F64B6" w:rsidRPr="00B87300">
        <w:rPr>
          <w:bCs/>
        </w:rPr>
        <w:t xml:space="preserve">. </w:t>
      </w:r>
    </w:p>
    <w:p w14:paraId="75EE9EF2" w14:textId="77777777" w:rsidR="004905F1" w:rsidRPr="00B87300" w:rsidRDefault="004905F1" w:rsidP="004905F1">
      <w:pPr>
        <w:pStyle w:val="Lijstalinea"/>
        <w:numPr>
          <w:ilvl w:val="0"/>
          <w:numId w:val="0"/>
        </w:numPr>
        <w:rPr>
          <w:bCs/>
        </w:rPr>
      </w:pPr>
    </w:p>
    <w:p w14:paraId="6D1E6438" w14:textId="124ED4D2" w:rsidR="00902B0B" w:rsidRPr="00B87300" w:rsidRDefault="005F64B6" w:rsidP="00A66D2C">
      <w:pPr>
        <w:numPr>
          <w:ilvl w:val="1"/>
          <w:numId w:val="4"/>
        </w:numPr>
        <w:spacing w:line="259" w:lineRule="auto"/>
        <w:rPr>
          <w:bCs/>
        </w:rPr>
      </w:pPr>
      <w:r w:rsidRPr="00B87300">
        <w:rPr>
          <w:bCs/>
        </w:rPr>
        <w:t xml:space="preserve">In afwijking van paragraaf 11 van de </w:t>
      </w:r>
      <w:r w:rsidR="00B94374" w:rsidRPr="00B87300">
        <w:rPr>
          <w:bCs/>
        </w:rPr>
        <w:t>UAV</w:t>
      </w:r>
      <w:r w:rsidRPr="00B87300">
        <w:rPr>
          <w:bCs/>
        </w:rPr>
        <w:t xml:space="preserve"> verplicht </w:t>
      </w:r>
      <w:r w:rsidR="00F82CE5">
        <w:rPr>
          <w:bCs/>
        </w:rPr>
        <w:t>Aannemer</w:t>
      </w:r>
      <w:r w:rsidRPr="00B87300">
        <w:rPr>
          <w:bCs/>
        </w:rPr>
        <w:t xml:space="preserve"> zich de onderhoudsgebreken binnen de termijn van 5 (vijf) werkdagen na schriftelijke mededeling door </w:t>
      </w:r>
      <w:r w:rsidR="00A40923">
        <w:rPr>
          <w:bCs/>
        </w:rPr>
        <w:t>Opdrachtgever</w:t>
      </w:r>
      <w:r w:rsidRPr="00B87300">
        <w:rPr>
          <w:bCs/>
        </w:rPr>
        <w:t xml:space="preserve"> te </w:t>
      </w:r>
      <w:proofErr w:type="spellStart"/>
      <w:proofErr w:type="gramStart"/>
      <w:r w:rsidRPr="00B87300">
        <w:rPr>
          <w:bCs/>
        </w:rPr>
        <w:t>herstellen</w:t>
      </w:r>
      <w:r w:rsidR="002C468C" w:rsidRPr="00B87300">
        <w:rPr>
          <w:bCs/>
        </w:rPr>
        <w:t>.</w:t>
      </w:r>
      <w:r w:rsidRPr="00B87300">
        <w:rPr>
          <w:bCs/>
        </w:rPr>
        <w:t>Als</w:t>
      </w:r>
      <w:proofErr w:type="spellEnd"/>
      <w:proofErr w:type="gramEnd"/>
      <w:r w:rsidRPr="00B87300">
        <w:rPr>
          <w:bCs/>
        </w:rPr>
        <w:t xml:space="preserve"> herstel door levertijd of weersomstandigheden niet of niet binnen de hiervoor genoemde </w:t>
      </w:r>
      <w:r w:rsidR="00EE2150" w:rsidRPr="00B87300">
        <w:rPr>
          <w:bCs/>
        </w:rPr>
        <w:t>termijn mogelijk</w:t>
      </w:r>
      <w:r w:rsidRPr="00B87300">
        <w:rPr>
          <w:bCs/>
        </w:rPr>
        <w:t xml:space="preserve"> is, toont </w:t>
      </w:r>
      <w:r w:rsidR="00F82CE5">
        <w:rPr>
          <w:bCs/>
        </w:rPr>
        <w:t>Aannemer</w:t>
      </w:r>
      <w:r w:rsidRPr="00B87300">
        <w:rPr>
          <w:bCs/>
        </w:rPr>
        <w:t xml:space="preserve"> dit binnen de hiervoor genoemde termijn </w:t>
      </w:r>
      <w:r w:rsidR="002D1B12" w:rsidRPr="00B87300">
        <w:rPr>
          <w:bCs/>
        </w:rPr>
        <w:t xml:space="preserve">bij </w:t>
      </w:r>
      <w:r w:rsidR="00A40923">
        <w:rPr>
          <w:bCs/>
        </w:rPr>
        <w:t>Opdrachtgever</w:t>
      </w:r>
      <w:r w:rsidRPr="00B87300">
        <w:rPr>
          <w:bCs/>
        </w:rPr>
        <w:t xml:space="preserve"> aan die </w:t>
      </w:r>
      <w:r w:rsidR="00F82CE5">
        <w:rPr>
          <w:bCs/>
        </w:rPr>
        <w:t>Aannemer</w:t>
      </w:r>
      <w:r w:rsidRPr="00B87300">
        <w:rPr>
          <w:bCs/>
        </w:rPr>
        <w:t xml:space="preserve"> schriftelijk een nader uitstel kan toestaan. Indien </w:t>
      </w:r>
      <w:r w:rsidR="00F82CE5">
        <w:rPr>
          <w:bCs/>
        </w:rPr>
        <w:t>Aannemer</w:t>
      </w:r>
      <w:r w:rsidR="00F44295" w:rsidRPr="00B87300">
        <w:rPr>
          <w:bCs/>
        </w:rPr>
        <w:t xml:space="preserve"> </w:t>
      </w:r>
      <w:r w:rsidRPr="00B87300">
        <w:rPr>
          <w:bCs/>
        </w:rPr>
        <w:t xml:space="preserve">de gebreken binnen de termijn van 5 (vijf) werkdagen of de eventueel nader door </w:t>
      </w:r>
      <w:r w:rsidR="00A40923">
        <w:rPr>
          <w:bCs/>
        </w:rPr>
        <w:t>Opdrachtgever</w:t>
      </w:r>
      <w:r w:rsidRPr="00B87300">
        <w:rPr>
          <w:bCs/>
        </w:rPr>
        <w:t xml:space="preserve"> gestelde termijn niet deugdelijk herstelt, is </w:t>
      </w:r>
      <w:r w:rsidR="00F82CE5">
        <w:rPr>
          <w:bCs/>
        </w:rPr>
        <w:t>Aannemer</w:t>
      </w:r>
      <w:r w:rsidRPr="00B87300">
        <w:rPr>
          <w:bCs/>
        </w:rPr>
        <w:t xml:space="preserve"> van rechtswege in verzuim. </w:t>
      </w:r>
      <w:r w:rsidR="00A40923">
        <w:rPr>
          <w:bCs/>
        </w:rPr>
        <w:t>Opdrachtgever</w:t>
      </w:r>
      <w:r w:rsidRPr="00B87300">
        <w:rPr>
          <w:bCs/>
        </w:rPr>
        <w:t xml:space="preserve"> heeft dan het recht de onderhoudsgebreken door een door haar te kiezen onderneming te laten uitvoeren voor rekening van </w:t>
      </w:r>
      <w:r w:rsidR="00F82CE5">
        <w:rPr>
          <w:bCs/>
        </w:rPr>
        <w:t>Aannemer</w:t>
      </w:r>
      <w:r w:rsidRPr="00B87300">
        <w:rPr>
          <w:bCs/>
        </w:rPr>
        <w:t>.</w:t>
      </w:r>
    </w:p>
    <w:p w14:paraId="174AEC4E" w14:textId="77777777" w:rsidR="00C34F6D" w:rsidRPr="00B87300" w:rsidRDefault="00C34F6D" w:rsidP="00C34F6D">
      <w:pPr>
        <w:spacing w:after="160" w:line="259" w:lineRule="auto"/>
        <w:rPr>
          <w:bCs/>
        </w:rPr>
      </w:pPr>
    </w:p>
    <w:p w14:paraId="2A04F5D6" w14:textId="4636FBBB" w:rsidR="00B41E40" w:rsidRPr="00B87300" w:rsidRDefault="00B41E40" w:rsidP="00A66D2C">
      <w:pPr>
        <w:numPr>
          <w:ilvl w:val="0"/>
          <w:numId w:val="4"/>
        </w:numPr>
        <w:spacing w:after="160" w:line="259" w:lineRule="auto"/>
        <w:rPr>
          <w:b/>
          <w:bCs/>
          <w:color w:val="23AF84"/>
        </w:rPr>
      </w:pPr>
      <w:bookmarkStart w:id="12" w:name="_Toc92287532"/>
      <w:r w:rsidRPr="00B87300">
        <w:rPr>
          <w:b/>
          <w:bCs/>
          <w:color w:val="23AF84"/>
        </w:rPr>
        <w:t xml:space="preserve">Energielabel </w:t>
      </w:r>
    </w:p>
    <w:p w14:paraId="0A40D4F4" w14:textId="2754B4AB" w:rsidR="00B41E40" w:rsidRPr="00B87300" w:rsidRDefault="00F82CE5" w:rsidP="00A66D2C">
      <w:pPr>
        <w:numPr>
          <w:ilvl w:val="1"/>
          <w:numId w:val="4"/>
        </w:numPr>
        <w:spacing w:line="259" w:lineRule="auto"/>
        <w:rPr>
          <w:bCs/>
        </w:rPr>
      </w:pPr>
      <w:r>
        <w:rPr>
          <w:bCs/>
        </w:rPr>
        <w:t>Aannemer</w:t>
      </w:r>
      <w:r w:rsidR="00B41E40" w:rsidRPr="00B87300">
        <w:rPr>
          <w:bCs/>
        </w:rPr>
        <w:t xml:space="preserve"> dient ervoor in te staan dat uiterlijk op de dag van oplevering een definitief energielabel is afgegeven door een geregistreerd en vakbekwaam EPA-adviseur waaruit blijkt dat de opgeleverde prestatie overeenkomt met de prestatie uit de vergunningsaanvraag </w:t>
      </w:r>
      <w:proofErr w:type="gramStart"/>
      <w:r w:rsidR="00B41E40" w:rsidRPr="00B87300">
        <w:rPr>
          <w:bCs/>
        </w:rPr>
        <w:t>conform</w:t>
      </w:r>
      <w:proofErr w:type="gramEnd"/>
      <w:r w:rsidR="00B41E40" w:rsidRPr="00B87300">
        <w:rPr>
          <w:bCs/>
        </w:rPr>
        <w:t xml:space="preserve"> NTA 8800 en het Technisch Ontwerp. In de </w:t>
      </w:r>
      <w:proofErr w:type="spellStart"/>
      <w:r w:rsidR="00B41E40" w:rsidRPr="00B87300">
        <w:rPr>
          <w:bCs/>
        </w:rPr>
        <w:t>Energielabels</w:t>
      </w:r>
      <w:proofErr w:type="spellEnd"/>
      <w:r w:rsidR="00B41E40" w:rsidRPr="00B87300">
        <w:rPr>
          <w:bCs/>
        </w:rPr>
        <w:t xml:space="preserve"> dienen de door </w:t>
      </w:r>
      <w:r w:rsidR="00A40923">
        <w:rPr>
          <w:bCs/>
        </w:rPr>
        <w:t>Opdrachtgever</w:t>
      </w:r>
      <w:r w:rsidR="00B41E40" w:rsidRPr="00B87300">
        <w:rPr>
          <w:bCs/>
        </w:rPr>
        <w:t xml:space="preserve"> aan te brengen zonnepanelen te zijn verwerkt. Op schriftelijk verzoek kan </w:t>
      </w:r>
      <w:r>
        <w:rPr>
          <w:bCs/>
        </w:rPr>
        <w:t>Aannemer</w:t>
      </w:r>
      <w:r w:rsidR="00B41E40" w:rsidRPr="00B87300">
        <w:rPr>
          <w:bCs/>
        </w:rPr>
        <w:t xml:space="preserve"> maximaal 2 maanden uitstel hiervan verkrijgen van </w:t>
      </w:r>
      <w:r w:rsidR="00A40923">
        <w:rPr>
          <w:bCs/>
        </w:rPr>
        <w:t>Opdrachtgever</w:t>
      </w:r>
      <w:r w:rsidR="00B41E40" w:rsidRPr="00B87300">
        <w:rPr>
          <w:bCs/>
        </w:rPr>
        <w:t xml:space="preserve">. </w:t>
      </w:r>
    </w:p>
    <w:p w14:paraId="6CC2DB34" w14:textId="77777777" w:rsidR="00B41E40" w:rsidRPr="00B87300" w:rsidRDefault="00B41E40" w:rsidP="00A226FE">
      <w:pPr>
        <w:spacing w:after="160" w:line="259" w:lineRule="auto"/>
        <w:rPr>
          <w:bCs/>
        </w:rPr>
      </w:pPr>
    </w:p>
    <w:p w14:paraId="73E1F201" w14:textId="2FE61D76" w:rsidR="00902B0B" w:rsidRPr="00B87300" w:rsidRDefault="00902B0B" w:rsidP="00A66D2C">
      <w:pPr>
        <w:numPr>
          <w:ilvl w:val="0"/>
          <w:numId w:val="4"/>
        </w:numPr>
        <w:spacing w:after="160" w:line="259" w:lineRule="auto"/>
        <w:rPr>
          <w:b/>
          <w:bCs/>
          <w:color w:val="23AF84"/>
        </w:rPr>
      </w:pPr>
      <w:r w:rsidRPr="00B87300">
        <w:rPr>
          <w:b/>
          <w:bCs/>
          <w:color w:val="23AF84"/>
        </w:rPr>
        <w:t>Retentierecht</w:t>
      </w:r>
      <w:bookmarkEnd w:id="12"/>
    </w:p>
    <w:p w14:paraId="1BD6B804" w14:textId="2A912F7E" w:rsidR="00524605" w:rsidRPr="00B87300" w:rsidRDefault="00524605" w:rsidP="00A66D2C">
      <w:pPr>
        <w:pStyle w:val="BAkop2"/>
        <w:numPr>
          <w:ilvl w:val="1"/>
          <w:numId w:val="4"/>
        </w:numPr>
        <w:spacing w:line="260" w:lineRule="exact"/>
        <w:rPr>
          <w:rFonts w:ascii="Arial" w:eastAsia="Calibri" w:hAnsi="Arial" w:cs="Arial"/>
          <w:lang w:eastAsia="nl-NL"/>
        </w:rPr>
      </w:pPr>
      <w:bookmarkStart w:id="13" w:name="_Ref157417988"/>
      <w:r w:rsidRPr="00B87300">
        <w:rPr>
          <w:rFonts w:ascii="Arial" w:eastAsia="Calibri" w:hAnsi="Arial" w:cs="Arial"/>
          <w:lang w:eastAsia="nl-NL"/>
        </w:rPr>
        <w:t xml:space="preserve">Het is Aannemer uitsluitend </w:t>
      </w:r>
      <w:r w:rsidR="007C0FE8">
        <w:rPr>
          <w:rFonts w:ascii="Arial" w:eastAsia="Calibri" w:hAnsi="Arial" w:cs="Arial"/>
          <w:lang w:eastAsia="nl-NL"/>
        </w:rPr>
        <w:t>toegestaan</w:t>
      </w:r>
      <w:r w:rsidRPr="00B87300">
        <w:rPr>
          <w:rFonts w:ascii="Arial" w:eastAsia="Calibri" w:hAnsi="Arial" w:cs="Arial"/>
          <w:lang w:eastAsia="nl-NL"/>
        </w:rPr>
        <w:t xml:space="preserve"> het retentierecht (ex artikel 3:290 BW) dan wel zijn opschortingsrecht in te roepen, </w:t>
      </w:r>
      <w:proofErr w:type="gramStart"/>
      <w:r w:rsidRPr="00B87300">
        <w:rPr>
          <w:rFonts w:ascii="Arial" w:eastAsia="Calibri" w:hAnsi="Arial" w:cs="Arial"/>
          <w:lang w:eastAsia="nl-NL"/>
        </w:rPr>
        <w:t>indien</w:t>
      </w:r>
      <w:proofErr w:type="gramEnd"/>
      <w:r w:rsidRPr="00B87300">
        <w:rPr>
          <w:rFonts w:ascii="Arial" w:eastAsia="Calibri" w:hAnsi="Arial" w:cs="Arial"/>
          <w:lang w:eastAsia="nl-NL"/>
        </w:rPr>
        <w:t xml:space="preserve"> aan de volgende voorwaarden is voldaan:</w:t>
      </w:r>
      <w:bookmarkEnd w:id="13"/>
    </w:p>
    <w:p w14:paraId="175E26F4" w14:textId="7F01478F"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t>Aannemer heeft werkzaamheden uitgevoerd en hiervoor schriftelijk goedkeuring gekregen van Opdrachtgever in overeenstemming met het termijnschema; en</w:t>
      </w:r>
    </w:p>
    <w:p w14:paraId="12092CA5" w14:textId="77777777"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t>Aannemer heeft op basis van voornoemde goedgekeurde termijnstaat een factuur ingediend bij Opdrachtgever; en</w:t>
      </w:r>
    </w:p>
    <w:p w14:paraId="05026CCB" w14:textId="77777777"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lastRenderedPageBreak/>
        <w:t>Opdrachtgever heeft de betreffende factuur niet binnen de overeengekomen betalingstermijn betaald en niet tijdig aan Aannemer kenbaar gemaakt waarom de factuur niet betaald kan worden; en</w:t>
      </w:r>
    </w:p>
    <w:p w14:paraId="491459B9" w14:textId="77777777"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t>Aannemer heeft na aflopen van de betalingstermijn Opdrachtgever een aanmaning gestuurd met een minimale betalingstermijn van veertien (14) kalenderdagen die vervolgens ook door Opdrachtgever wordt overschreden; en</w:t>
      </w:r>
    </w:p>
    <w:p w14:paraId="2CC2EDF8" w14:textId="77777777"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t>Aannemer heeft, op basis van het uitblijven van de betaling van de factuur, Opdrachtgever in gebreke gesteld (ex 6:82 BW) waarbij een termijn van veertien (14) kalenderdagen om dit gebrek te herstellen, als redelijk wordt beschouwd.</w:t>
      </w:r>
    </w:p>
    <w:p w14:paraId="4D2FFBD0" w14:textId="72E39D33" w:rsidR="00524605" w:rsidRPr="00B87300" w:rsidRDefault="00524605" w:rsidP="00A66D2C">
      <w:pPr>
        <w:pStyle w:val="BAkop2"/>
        <w:numPr>
          <w:ilvl w:val="7"/>
          <w:numId w:val="4"/>
        </w:numPr>
        <w:tabs>
          <w:tab w:val="clear" w:pos="3402"/>
        </w:tabs>
        <w:spacing w:line="260" w:lineRule="exact"/>
        <w:contextualSpacing/>
        <w:rPr>
          <w:rFonts w:ascii="Arial" w:eastAsia="Calibri" w:hAnsi="Arial" w:cs="Arial"/>
          <w:lang w:eastAsia="nl-NL"/>
        </w:rPr>
      </w:pPr>
      <w:r w:rsidRPr="00B87300">
        <w:rPr>
          <w:rFonts w:ascii="Arial" w:eastAsia="Calibri" w:hAnsi="Arial" w:cs="Arial"/>
          <w:lang w:eastAsia="nl-NL"/>
        </w:rPr>
        <w:t xml:space="preserve">Het door </w:t>
      </w:r>
      <w:r w:rsidR="00F82CE5">
        <w:rPr>
          <w:rFonts w:ascii="Arial" w:eastAsia="Calibri" w:hAnsi="Arial" w:cs="Arial"/>
          <w:lang w:eastAsia="nl-NL"/>
        </w:rPr>
        <w:t>Aannemer</w:t>
      </w:r>
      <w:r w:rsidRPr="00B87300">
        <w:rPr>
          <w:rFonts w:ascii="Arial" w:eastAsia="Calibri" w:hAnsi="Arial" w:cs="Arial"/>
          <w:lang w:eastAsia="nl-NL"/>
        </w:rPr>
        <w:t xml:space="preserve"> in te roepen retentie- dan wel opschortingsrecht dient proportioneel te zijn in die zin dat het daarmee te dienen belang van </w:t>
      </w:r>
      <w:r w:rsidR="00F82CE5">
        <w:rPr>
          <w:rFonts w:ascii="Arial" w:eastAsia="Calibri" w:hAnsi="Arial" w:cs="Arial"/>
          <w:lang w:eastAsia="nl-NL"/>
        </w:rPr>
        <w:t>Aannemer</w:t>
      </w:r>
      <w:r w:rsidRPr="00B87300">
        <w:rPr>
          <w:rFonts w:ascii="Arial" w:eastAsia="Calibri" w:hAnsi="Arial" w:cs="Arial"/>
          <w:lang w:eastAsia="nl-NL"/>
        </w:rPr>
        <w:t xml:space="preserve"> de daarmee te veroorzaken schade van Opdrachtgever rechtvaardigt.</w:t>
      </w:r>
    </w:p>
    <w:p w14:paraId="44DC47A8" w14:textId="77777777" w:rsidR="00524605" w:rsidRPr="00B87300" w:rsidRDefault="00524605" w:rsidP="00524605">
      <w:pPr>
        <w:pStyle w:val="BAkop2"/>
        <w:numPr>
          <w:ilvl w:val="0"/>
          <w:numId w:val="0"/>
        </w:numPr>
        <w:tabs>
          <w:tab w:val="clear" w:pos="3402"/>
        </w:tabs>
        <w:spacing w:line="260" w:lineRule="exact"/>
        <w:ind w:left="1276"/>
        <w:contextualSpacing/>
        <w:rPr>
          <w:rFonts w:ascii="Arial" w:eastAsia="Calibri" w:hAnsi="Arial" w:cs="Arial"/>
          <w:lang w:eastAsia="nl-NL"/>
        </w:rPr>
      </w:pPr>
    </w:p>
    <w:p w14:paraId="46537134" w14:textId="721882CD" w:rsidR="00C34F6D" w:rsidRPr="0041534F" w:rsidRDefault="00524605" w:rsidP="0041534F">
      <w:pPr>
        <w:pStyle w:val="BAkop2"/>
        <w:numPr>
          <w:ilvl w:val="1"/>
          <w:numId w:val="4"/>
        </w:numPr>
        <w:spacing w:after="0" w:line="240" w:lineRule="auto"/>
        <w:rPr>
          <w:rFonts w:ascii="Arial" w:eastAsia="Calibri" w:hAnsi="Arial" w:cs="Arial"/>
          <w:lang w:eastAsia="nl-NL"/>
        </w:rPr>
      </w:pPr>
      <w:r w:rsidRPr="00B87300">
        <w:rPr>
          <w:rFonts w:ascii="Arial" w:eastAsia="Calibri" w:hAnsi="Arial" w:cs="Arial"/>
          <w:lang w:eastAsia="nl-NL"/>
        </w:rPr>
        <w:t xml:space="preserve">Voor het overige doet Aannemer afstand van </w:t>
      </w:r>
      <w:r w:rsidR="00913EEE">
        <w:rPr>
          <w:rFonts w:ascii="Arial" w:eastAsia="Calibri" w:hAnsi="Arial" w:cs="Arial"/>
          <w:lang w:eastAsia="nl-NL"/>
        </w:rPr>
        <w:t xml:space="preserve">zijn </w:t>
      </w:r>
      <w:r w:rsidRPr="00B87300">
        <w:rPr>
          <w:rFonts w:ascii="Arial" w:eastAsia="Calibri" w:hAnsi="Arial" w:cs="Arial"/>
          <w:lang w:eastAsia="nl-NL"/>
        </w:rPr>
        <w:t>retentie- en opschortingsrecht.</w:t>
      </w:r>
    </w:p>
    <w:p w14:paraId="7506FB1E" w14:textId="77777777" w:rsidR="0020189B" w:rsidRPr="00B87300" w:rsidRDefault="0020189B" w:rsidP="00A66D2C">
      <w:pPr>
        <w:pStyle w:val="BAkop2"/>
        <w:numPr>
          <w:ilvl w:val="1"/>
          <w:numId w:val="4"/>
        </w:numPr>
        <w:spacing w:line="260" w:lineRule="exact"/>
        <w:rPr>
          <w:rFonts w:ascii="Arial" w:eastAsia="Calibri" w:hAnsi="Arial" w:cs="Arial"/>
          <w:lang w:eastAsia="nl-NL"/>
        </w:rPr>
      </w:pPr>
      <w:r w:rsidRPr="00B87300">
        <w:rPr>
          <w:rFonts w:ascii="Arial" w:eastAsia="Calibri" w:hAnsi="Arial" w:cs="Arial"/>
          <w:lang w:eastAsia="nl-NL"/>
        </w:rPr>
        <w:t>Aannemer bedingt van ieder van zijn onderaannemers en/of leveranciers dat zij afstand doen van hun mogelijkheid zich op eventuele retentierechten te beroepen ter zake van (delen van) het Werk of elk ander recht om (delen van) het Werk op te schorten. Aannemer borgt voornoemde door een beding van gelijke strekking op te nemen in de betreffende overeenkomsten die Aannemer aangaat met de desbetreffende onderaannemers en/of leveranciers (verder: de “</w:t>
      </w:r>
      <w:proofErr w:type="spellStart"/>
      <w:r w:rsidRPr="00B87300">
        <w:rPr>
          <w:rFonts w:ascii="Arial" w:eastAsia="Calibri" w:hAnsi="Arial" w:cs="Arial"/>
          <w:lang w:eastAsia="nl-NL"/>
        </w:rPr>
        <w:t>Onderaannemingsovereenkomsten</w:t>
      </w:r>
      <w:proofErr w:type="spellEnd"/>
      <w:r w:rsidRPr="00B87300">
        <w:rPr>
          <w:rFonts w:ascii="Arial" w:eastAsia="Calibri" w:hAnsi="Arial" w:cs="Arial"/>
          <w:lang w:eastAsia="nl-NL"/>
        </w:rPr>
        <w:t>”). Aannemer vrijwaart Opdrachtgever voor alle aanspraken die samenhangen met het uitoefenen van een opschortings- of retentierecht door een onderaannemer, waaronder de daardoor ontstane schade.</w:t>
      </w:r>
    </w:p>
    <w:p w14:paraId="27DC92E7" w14:textId="77777777" w:rsidR="0020189B" w:rsidRPr="00B87300" w:rsidRDefault="0020189B" w:rsidP="00A66D2C">
      <w:pPr>
        <w:pStyle w:val="BAkop2"/>
        <w:numPr>
          <w:ilvl w:val="1"/>
          <w:numId w:val="4"/>
        </w:numPr>
        <w:spacing w:line="260" w:lineRule="exact"/>
        <w:rPr>
          <w:rFonts w:ascii="Arial" w:eastAsia="Calibri" w:hAnsi="Arial" w:cs="Arial"/>
          <w:lang w:eastAsia="nl-NL"/>
        </w:rPr>
      </w:pPr>
      <w:r w:rsidRPr="00B87300">
        <w:rPr>
          <w:rFonts w:ascii="Arial" w:eastAsia="Calibri" w:hAnsi="Arial" w:cs="Arial"/>
          <w:lang w:eastAsia="nl-NL"/>
        </w:rPr>
        <w:t>Alle voor het Werk bestemde bouwstoffen, materialen en andere zaken worden, zonder dat Opdrachtgever daarvoor aansprakelijk wordt voor betalingen aan leveranciers en/of andere rechthebbenden en/of derden, eigendom van Opdrachtgever, zodra de bouwstoffen, materialen en andere zaken op het werkterrein dan wel op een nadere plaats ten behoeve van het Werk worden afgeleverd. Dit laat onverlet de verantwoordelijkheid van Aannemer voor deze zaken op grond van het bepaalde in deze Overeenkomst.</w:t>
      </w:r>
    </w:p>
    <w:p w14:paraId="11570C12" w14:textId="77777777" w:rsidR="00C34F6D" w:rsidRPr="00B87300" w:rsidRDefault="00C34F6D" w:rsidP="00A226FE">
      <w:pPr>
        <w:spacing w:after="160" w:line="259" w:lineRule="auto"/>
        <w:ind w:left="567"/>
        <w:rPr>
          <w:bCs/>
        </w:rPr>
      </w:pPr>
    </w:p>
    <w:p w14:paraId="1D76CEA9" w14:textId="346E796C" w:rsidR="00902B0B" w:rsidRPr="00B87300" w:rsidRDefault="00902B0B" w:rsidP="00A66D2C">
      <w:pPr>
        <w:numPr>
          <w:ilvl w:val="0"/>
          <w:numId w:val="4"/>
        </w:numPr>
        <w:spacing w:after="160" w:line="259" w:lineRule="auto"/>
        <w:rPr>
          <w:b/>
          <w:bCs/>
          <w:color w:val="23AF84"/>
        </w:rPr>
      </w:pPr>
      <w:bookmarkStart w:id="14" w:name="_Toc92287533"/>
      <w:r w:rsidRPr="00B87300">
        <w:rPr>
          <w:b/>
          <w:bCs/>
          <w:color w:val="23AF84"/>
        </w:rPr>
        <w:t>Bankgarantie</w:t>
      </w:r>
      <w:bookmarkEnd w:id="14"/>
    </w:p>
    <w:p w14:paraId="576A2F57" w14:textId="07E3E125" w:rsidR="004A1A0B" w:rsidRPr="00B87300" w:rsidRDefault="004A1A0B" w:rsidP="00A66D2C">
      <w:pPr>
        <w:pStyle w:val="BAkop2"/>
        <w:numPr>
          <w:ilvl w:val="1"/>
          <w:numId w:val="4"/>
        </w:numPr>
        <w:spacing w:line="260" w:lineRule="exact"/>
        <w:rPr>
          <w:rFonts w:ascii="Arial" w:hAnsi="Arial" w:cs="Arial"/>
        </w:rPr>
      </w:pPr>
      <w:r w:rsidRPr="00B87300">
        <w:rPr>
          <w:rFonts w:ascii="Arial" w:hAnsi="Arial" w:cs="Arial"/>
        </w:rPr>
        <w:t>Aannemer zorgt ervoor dat uiterlijk op datum van ondertekening van deze Overeenkomst ten behoeve van Opdrachtgever een first-</w:t>
      </w:r>
      <w:proofErr w:type="spellStart"/>
      <w:r w:rsidRPr="00B87300">
        <w:rPr>
          <w:rFonts w:ascii="Arial" w:hAnsi="Arial" w:cs="Arial"/>
        </w:rPr>
        <w:t>demand</w:t>
      </w:r>
      <w:proofErr w:type="spellEnd"/>
      <w:r w:rsidRPr="00B87300">
        <w:rPr>
          <w:rFonts w:ascii="Arial" w:hAnsi="Arial" w:cs="Arial"/>
        </w:rPr>
        <w:t xml:space="preserve"> bankgarantie ter grootte van 5% van de in artikel 3.1 genoemde </w:t>
      </w:r>
      <w:r w:rsidR="00CE73E2">
        <w:rPr>
          <w:rFonts w:ascii="Arial" w:hAnsi="Arial" w:cs="Arial"/>
        </w:rPr>
        <w:t>Aanneemsom</w:t>
      </w:r>
      <w:r w:rsidRPr="00B87300">
        <w:rPr>
          <w:rFonts w:ascii="Arial" w:hAnsi="Arial" w:cs="Arial"/>
        </w:rPr>
        <w:t xml:space="preserve"> wordt verstrekt door een in Nederland gevestigde bank, </w:t>
      </w:r>
      <w:proofErr w:type="gramStart"/>
      <w:r w:rsidRPr="00B87300">
        <w:rPr>
          <w:rFonts w:ascii="Arial" w:hAnsi="Arial" w:cs="Arial"/>
        </w:rPr>
        <w:t>conform</w:t>
      </w:r>
      <w:proofErr w:type="gramEnd"/>
      <w:r w:rsidRPr="00B87300">
        <w:rPr>
          <w:rFonts w:ascii="Arial" w:hAnsi="Arial" w:cs="Arial"/>
        </w:rPr>
        <w:t xml:space="preserve"> het model dat als </w:t>
      </w:r>
      <w:r w:rsidRPr="00B87300">
        <w:rPr>
          <w:rFonts w:ascii="Arial" w:hAnsi="Arial" w:cs="Arial"/>
          <w:b/>
          <w:bCs/>
        </w:rPr>
        <w:t>Bijlage 4</w:t>
      </w:r>
      <w:r w:rsidRPr="00B87300">
        <w:rPr>
          <w:rFonts w:ascii="Arial" w:hAnsi="Arial" w:cs="Arial"/>
        </w:rPr>
        <w:t xml:space="preserve"> aan deze Overeenkomst is gehecht. De bankgarantie strekt ter zekerheid van de nakoming van de verplichtingen van Aannemer. Na oplevering zal voor de duur van de onderhoudstermijn de hoogte van de bankgarantie worden verlaagd tot 3% van de </w:t>
      </w:r>
      <w:r w:rsidR="00CE73E2">
        <w:rPr>
          <w:rFonts w:ascii="Arial" w:hAnsi="Arial" w:cs="Arial"/>
        </w:rPr>
        <w:t>Aanneemsom</w:t>
      </w:r>
      <w:r w:rsidRPr="00B87300">
        <w:rPr>
          <w:rFonts w:ascii="Arial" w:hAnsi="Arial" w:cs="Arial"/>
        </w:rPr>
        <w:t>.</w:t>
      </w:r>
    </w:p>
    <w:p w14:paraId="1FA6FD57" w14:textId="77777777" w:rsidR="004A1A0B" w:rsidRPr="00B87300" w:rsidRDefault="004A1A0B" w:rsidP="00A66D2C">
      <w:pPr>
        <w:pStyle w:val="BAkop2"/>
        <w:numPr>
          <w:ilvl w:val="1"/>
          <w:numId w:val="4"/>
        </w:numPr>
        <w:spacing w:line="260" w:lineRule="exact"/>
        <w:rPr>
          <w:rFonts w:ascii="Arial" w:hAnsi="Arial" w:cs="Arial"/>
        </w:rPr>
      </w:pPr>
      <w:r w:rsidRPr="00B87300">
        <w:rPr>
          <w:rFonts w:ascii="Arial" w:hAnsi="Arial" w:cs="Arial"/>
        </w:rPr>
        <w:t>De bankgarantie zal een looptijd hebben tot tenminste drie maanden na het einde van de onderhoudstermijn.</w:t>
      </w:r>
    </w:p>
    <w:p w14:paraId="6451B930" w14:textId="49026AC6" w:rsidR="004A1A0B" w:rsidRPr="00B87300" w:rsidRDefault="004A1A0B" w:rsidP="00A66D2C">
      <w:pPr>
        <w:pStyle w:val="BAkop2"/>
        <w:numPr>
          <w:ilvl w:val="1"/>
          <w:numId w:val="4"/>
        </w:numPr>
        <w:spacing w:line="260" w:lineRule="exact"/>
        <w:rPr>
          <w:rFonts w:ascii="Arial" w:hAnsi="Arial" w:cs="Arial"/>
        </w:rPr>
      </w:pPr>
      <w:r w:rsidRPr="00B87300">
        <w:rPr>
          <w:rFonts w:ascii="Arial" w:hAnsi="Arial" w:cs="Arial"/>
        </w:rPr>
        <w:t xml:space="preserve">Het bepaalde in §43a lid 4 </w:t>
      </w:r>
      <w:r w:rsidR="00B94374" w:rsidRPr="00B87300">
        <w:rPr>
          <w:rFonts w:ascii="Arial" w:hAnsi="Arial" w:cs="Arial"/>
        </w:rPr>
        <w:t>UAV</w:t>
      </w:r>
      <w:r w:rsidRPr="00B87300">
        <w:rPr>
          <w:rFonts w:ascii="Arial" w:hAnsi="Arial" w:cs="Arial"/>
        </w:rPr>
        <w:t xml:space="preserve"> is niet van toepassing.</w:t>
      </w:r>
    </w:p>
    <w:p w14:paraId="6C977E49" w14:textId="77777777" w:rsidR="00420CD8" w:rsidRPr="00B87300" w:rsidRDefault="00420CD8" w:rsidP="00420CD8">
      <w:pPr>
        <w:spacing w:after="160" w:line="259" w:lineRule="auto"/>
        <w:ind w:left="567"/>
        <w:rPr>
          <w:bCs/>
        </w:rPr>
      </w:pPr>
    </w:p>
    <w:p w14:paraId="096327DE" w14:textId="52151075" w:rsidR="00902B0B" w:rsidRPr="00B87300" w:rsidRDefault="00902B0B" w:rsidP="00A66D2C">
      <w:pPr>
        <w:numPr>
          <w:ilvl w:val="0"/>
          <w:numId w:val="4"/>
        </w:numPr>
        <w:spacing w:after="160" w:line="259" w:lineRule="auto"/>
        <w:rPr>
          <w:b/>
          <w:color w:val="23AF84"/>
        </w:rPr>
      </w:pPr>
      <w:bookmarkStart w:id="15" w:name="_Toc92287534"/>
      <w:r w:rsidRPr="00B87300">
        <w:rPr>
          <w:b/>
          <w:color w:val="23AF84"/>
        </w:rPr>
        <w:t xml:space="preserve">Tussentijdse </w:t>
      </w:r>
      <w:bookmarkEnd w:id="15"/>
      <w:r w:rsidR="00420CD8" w:rsidRPr="00B87300">
        <w:rPr>
          <w:b/>
          <w:color w:val="23AF84"/>
        </w:rPr>
        <w:t xml:space="preserve">beëindiging van de Overeenkomst </w:t>
      </w:r>
    </w:p>
    <w:p w14:paraId="3F9F3D78" w14:textId="315EF0E1" w:rsidR="00420CD8" w:rsidRPr="00B87300" w:rsidRDefault="00A40923" w:rsidP="00A66D2C">
      <w:pPr>
        <w:numPr>
          <w:ilvl w:val="1"/>
          <w:numId w:val="4"/>
        </w:numPr>
        <w:spacing w:line="259" w:lineRule="auto"/>
        <w:rPr>
          <w:bCs/>
        </w:rPr>
      </w:pPr>
      <w:r>
        <w:rPr>
          <w:bCs/>
        </w:rPr>
        <w:t>Opdrachtgever</w:t>
      </w:r>
      <w:r w:rsidR="00420CD8" w:rsidRPr="00B87300">
        <w:rPr>
          <w:bCs/>
        </w:rPr>
        <w:t xml:space="preserve"> heeft het recht om de Overeenkomst op te zeggen voor de start bouw. Partijen verklaren dat artikel 7:764 van het Burgerlijk Wetboek en paragraaf 14 lid 10 </w:t>
      </w:r>
      <w:r w:rsidR="00B94374" w:rsidRPr="00B87300">
        <w:rPr>
          <w:bCs/>
        </w:rPr>
        <w:t>UAV</w:t>
      </w:r>
      <w:r w:rsidR="00420CD8" w:rsidRPr="00B87300">
        <w:rPr>
          <w:bCs/>
        </w:rPr>
        <w:t xml:space="preserve"> wat betreft de wijze van afrekenen niet van toepassing zijn in het geval van tussentijdse opzegging. Partijen rekenen in dat geval met elkaar af op basis van de daadwerkelijk door </w:t>
      </w:r>
      <w:r w:rsidR="00F82CE5">
        <w:rPr>
          <w:bCs/>
        </w:rPr>
        <w:t>Aannemer</w:t>
      </w:r>
      <w:r w:rsidR="00420CD8" w:rsidRPr="00B87300">
        <w:rPr>
          <w:bCs/>
        </w:rPr>
        <w:t xml:space="preserve"> aantoonbare verrichte werkzaamheden ten tijde van de opzegging. </w:t>
      </w:r>
      <w:r w:rsidR="00F82CE5">
        <w:rPr>
          <w:bCs/>
        </w:rPr>
        <w:t>Aannemer</w:t>
      </w:r>
      <w:r w:rsidR="00420CD8" w:rsidRPr="00B87300">
        <w:rPr>
          <w:bCs/>
        </w:rPr>
        <w:t xml:space="preserve"> dient de daadwerkelijk gemaakte kosten aan te tonen. De aangekochte bouwmaterialen zijn na afrekening eigendom van </w:t>
      </w:r>
      <w:r>
        <w:rPr>
          <w:bCs/>
        </w:rPr>
        <w:t>Opdrachtgever</w:t>
      </w:r>
      <w:r w:rsidR="00420CD8" w:rsidRPr="00B87300">
        <w:rPr>
          <w:bCs/>
        </w:rPr>
        <w:t xml:space="preserve">. De </w:t>
      </w:r>
      <w:r w:rsidR="00420CD8" w:rsidRPr="00B87300">
        <w:rPr>
          <w:bCs/>
        </w:rPr>
        <w:lastRenderedPageBreak/>
        <w:t xml:space="preserve">vergoeding door </w:t>
      </w:r>
      <w:r>
        <w:rPr>
          <w:bCs/>
        </w:rPr>
        <w:t>Opdrachtgever</w:t>
      </w:r>
      <w:r w:rsidR="00420CD8" w:rsidRPr="00B87300">
        <w:rPr>
          <w:bCs/>
        </w:rPr>
        <w:t xml:space="preserve"> is eerst verschuldigd binnen veertien dagen nadat alle bescheiden digitaal en in bewerkbaar formaat ter beschikking zijn gesteld.</w:t>
      </w:r>
    </w:p>
    <w:p w14:paraId="582D09DE" w14:textId="77777777" w:rsidR="00017B94" w:rsidRPr="00B87300" w:rsidRDefault="00017B94" w:rsidP="0041534F">
      <w:pPr>
        <w:spacing w:line="259" w:lineRule="auto"/>
        <w:rPr>
          <w:bCs/>
        </w:rPr>
      </w:pPr>
    </w:p>
    <w:p w14:paraId="10483E13" w14:textId="0DB8BCFA" w:rsidR="00420CD8" w:rsidRPr="00B87300" w:rsidRDefault="00420CD8" w:rsidP="00A66D2C">
      <w:pPr>
        <w:numPr>
          <w:ilvl w:val="1"/>
          <w:numId w:val="4"/>
        </w:numPr>
        <w:spacing w:line="259" w:lineRule="auto"/>
        <w:rPr>
          <w:bCs/>
        </w:rPr>
      </w:pPr>
      <w:proofErr w:type="gramStart"/>
      <w:r w:rsidRPr="00B87300">
        <w:rPr>
          <w:bCs/>
        </w:rPr>
        <w:t>Indien</w:t>
      </w:r>
      <w:proofErr w:type="gramEnd"/>
      <w:r w:rsidRPr="00B87300">
        <w:rPr>
          <w:bCs/>
        </w:rPr>
        <w:t xml:space="preserve"> deze Overeenkomst eindigt, ongeacht de reden ervan, is </w:t>
      </w:r>
      <w:r w:rsidR="00DD240E">
        <w:rPr>
          <w:bCs/>
        </w:rPr>
        <w:t>Opdrachtgever</w:t>
      </w:r>
      <w:r w:rsidRPr="00B87300">
        <w:rPr>
          <w:bCs/>
        </w:rPr>
        <w:t xml:space="preserve"> gerechtigd van alle documenten, ontwerpen, berekeningen en tekeningen c.a., voor zover die aan </w:t>
      </w:r>
      <w:r w:rsidR="00F82CE5">
        <w:rPr>
          <w:bCs/>
        </w:rPr>
        <w:t>Aannemer</w:t>
      </w:r>
      <w:r w:rsidRPr="00B87300">
        <w:rPr>
          <w:bCs/>
        </w:rPr>
        <w:t xml:space="preserve"> zouden toebehoren, naar goeddunken gebruik te maken en deze aan derden ter beschikking te stellen, zonder dat </w:t>
      </w:r>
      <w:r w:rsidR="00DD240E">
        <w:rPr>
          <w:bCs/>
        </w:rPr>
        <w:t>Opdrachtgever</w:t>
      </w:r>
      <w:r w:rsidRPr="00B87300">
        <w:rPr>
          <w:bCs/>
        </w:rPr>
        <w:t xml:space="preserve"> ter zake enige vergoeding verschuldigd</w:t>
      </w:r>
      <w:r w:rsidR="00B23A7D">
        <w:rPr>
          <w:bCs/>
        </w:rPr>
        <w:t xml:space="preserve"> is</w:t>
      </w:r>
      <w:r w:rsidR="00017B94" w:rsidRPr="00B87300">
        <w:rPr>
          <w:bCs/>
        </w:rPr>
        <w:t xml:space="preserve">. </w:t>
      </w:r>
      <w:r w:rsidR="00F82CE5">
        <w:rPr>
          <w:bCs/>
        </w:rPr>
        <w:t>Aannemer</w:t>
      </w:r>
      <w:r w:rsidRPr="00B87300">
        <w:rPr>
          <w:bCs/>
        </w:rPr>
        <w:t xml:space="preserve"> zal zodanige documenten, ontwerpen, berekeningen en tekeningen c.a. op eerste verzoek aan </w:t>
      </w:r>
      <w:r w:rsidR="00DD240E">
        <w:rPr>
          <w:bCs/>
        </w:rPr>
        <w:t>Opdrachtgever</w:t>
      </w:r>
      <w:r w:rsidRPr="00B87300">
        <w:rPr>
          <w:bCs/>
        </w:rPr>
        <w:t xml:space="preserve"> overhandigen. Voorts zal </w:t>
      </w:r>
      <w:r w:rsidR="00F82CE5">
        <w:rPr>
          <w:bCs/>
        </w:rPr>
        <w:t>Aannemer</w:t>
      </w:r>
      <w:r w:rsidRPr="00B87300">
        <w:rPr>
          <w:bCs/>
        </w:rPr>
        <w:t xml:space="preserve"> generlei recht </w:t>
      </w:r>
      <w:proofErr w:type="gramStart"/>
      <w:r w:rsidRPr="00B87300">
        <w:rPr>
          <w:bCs/>
        </w:rPr>
        <w:t>jegens</w:t>
      </w:r>
      <w:proofErr w:type="gramEnd"/>
      <w:r w:rsidRPr="00B87300">
        <w:rPr>
          <w:bCs/>
        </w:rPr>
        <w:t xml:space="preserve"> een der bij het Werk betrokken of te betrekken derden kunnen doen gelden.</w:t>
      </w:r>
    </w:p>
    <w:p w14:paraId="626EE359" w14:textId="77777777" w:rsidR="00017B94" w:rsidRPr="00B87300" w:rsidRDefault="00017B94" w:rsidP="00017B94">
      <w:pPr>
        <w:spacing w:line="259" w:lineRule="auto"/>
        <w:ind w:left="567"/>
        <w:rPr>
          <w:bCs/>
        </w:rPr>
      </w:pPr>
    </w:p>
    <w:p w14:paraId="27D2147E" w14:textId="77777777" w:rsidR="00017B94" w:rsidRPr="00B87300" w:rsidRDefault="00017B94" w:rsidP="00017B94">
      <w:pPr>
        <w:pStyle w:val="Lijstalinea"/>
        <w:numPr>
          <w:ilvl w:val="0"/>
          <w:numId w:val="0"/>
        </w:numPr>
        <w:rPr>
          <w:bCs/>
        </w:rPr>
      </w:pPr>
    </w:p>
    <w:p w14:paraId="6C4EDCE4" w14:textId="67FEB49E" w:rsidR="00017B94" w:rsidRPr="00B87300" w:rsidRDefault="00420CD8" w:rsidP="00A66D2C">
      <w:pPr>
        <w:numPr>
          <w:ilvl w:val="1"/>
          <w:numId w:val="4"/>
        </w:numPr>
        <w:spacing w:line="259" w:lineRule="auto"/>
        <w:rPr>
          <w:bCs/>
        </w:rPr>
      </w:pPr>
      <w:r w:rsidRPr="00B87300">
        <w:rPr>
          <w:bCs/>
        </w:rPr>
        <w:t xml:space="preserve">In geval van ontbinding op de voet van het bepaalde in dit artikel in lid 2 onder b tot en met e, is </w:t>
      </w:r>
      <w:r w:rsidR="00DD240E">
        <w:rPr>
          <w:bCs/>
        </w:rPr>
        <w:t>Opdrachtgever</w:t>
      </w:r>
      <w:r w:rsidR="0041534F">
        <w:rPr>
          <w:bCs/>
        </w:rPr>
        <w:t xml:space="preserve">, </w:t>
      </w:r>
      <w:r w:rsidRPr="00B87300">
        <w:rPr>
          <w:bCs/>
        </w:rPr>
        <w:t xml:space="preserve">aan </w:t>
      </w:r>
      <w:r w:rsidR="00F82CE5">
        <w:rPr>
          <w:bCs/>
        </w:rPr>
        <w:t>Aannemer</w:t>
      </w:r>
      <w:r w:rsidRPr="00B87300">
        <w:rPr>
          <w:bCs/>
        </w:rPr>
        <w:t xml:space="preserve"> </w:t>
      </w:r>
      <w:r w:rsidR="00B23A7D">
        <w:rPr>
          <w:bCs/>
        </w:rPr>
        <w:t>uitsluitend</w:t>
      </w:r>
      <w:r w:rsidRPr="00B87300">
        <w:rPr>
          <w:bCs/>
        </w:rPr>
        <w:t xml:space="preserve"> de onbetwiste opeisbare termijnen c.q. facturen</w:t>
      </w:r>
      <w:r w:rsidR="004F50DA">
        <w:rPr>
          <w:bCs/>
        </w:rPr>
        <w:t xml:space="preserve"> verschuldigd</w:t>
      </w:r>
      <w:r w:rsidRPr="00B87300">
        <w:rPr>
          <w:bCs/>
        </w:rPr>
        <w:t xml:space="preserve">. </w:t>
      </w:r>
      <w:r w:rsidR="00DD240E">
        <w:rPr>
          <w:bCs/>
        </w:rPr>
        <w:t>Opdrachtgever</w:t>
      </w:r>
      <w:r w:rsidRPr="00B87300">
        <w:rPr>
          <w:bCs/>
        </w:rPr>
        <w:t xml:space="preserve"> heeft na ontbinding als bedoeld in artikel 1</w:t>
      </w:r>
      <w:r w:rsidR="00A5710E" w:rsidRPr="00B87300">
        <w:rPr>
          <w:bCs/>
        </w:rPr>
        <w:t>4</w:t>
      </w:r>
      <w:r w:rsidRPr="00B87300">
        <w:rPr>
          <w:bCs/>
        </w:rPr>
        <w:t xml:space="preserve">.2 onder b tot en met </w:t>
      </w:r>
      <w:r w:rsidR="004F50DA">
        <w:rPr>
          <w:bCs/>
        </w:rPr>
        <w:t>d</w:t>
      </w:r>
      <w:r w:rsidRPr="00B87300">
        <w:rPr>
          <w:bCs/>
        </w:rPr>
        <w:t xml:space="preserve"> het recht de uitvoering van het Werk zelf of door een andere ontwikkelaar of </w:t>
      </w:r>
      <w:r w:rsidR="00F82CE5">
        <w:rPr>
          <w:bCs/>
        </w:rPr>
        <w:t>Aannemer</w:t>
      </w:r>
      <w:r w:rsidRPr="00B87300">
        <w:rPr>
          <w:bCs/>
        </w:rPr>
        <w:t xml:space="preserve"> uit te (doen) voeren. Voorts heeft </w:t>
      </w:r>
      <w:r w:rsidR="00DD240E">
        <w:rPr>
          <w:bCs/>
        </w:rPr>
        <w:t>Opdrachtgever</w:t>
      </w:r>
      <w:r w:rsidRPr="00B87300">
        <w:rPr>
          <w:bCs/>
        </w:rPr>
        <w:t xml:space="preserve"> het recht de prijs - als bedoeld in artikel 2 van deze Overeenkomst -althans het onbetaald gebleven gedeelte daarvan geheel of gedeeltelijk aan te wenden tot betaling van de door </w:t>
      </w:r>
      <w:r w:rsidR="00F82CE5">
        <w:rPr>
          <w:bCs/>
        </w:rPr>
        <w:t>Aannemer</w:t>
      </w:r>
      <w:r w:rsidRPr="00B87300">
        <w:rPr>
          <w:bCs/>
        </w:rPr>
        <w:t xml:space="preserve"> bij de realisatie van het Werk betrokken derden, waarbij </w:t>
      </w:r>
      <w:r w:rsidR="00DD240E">
        <w:rPr>
          <w:bCs/>
        </w:rPr>
        <w:t>Opdrachtgever</w:t>
      </w:r>
      <w:r w:rsidRPr="00B87300">
        <w:rPr>
          <w:bCs/>
        </w:rPr>
        <w:t xml:space="preserve"> </w:t>
      </w:r>
      <w:proofErr w:type="gramStart"/>
      <w:r w:rsidRPr="00B87300">
        <w:rPr>
          <w:bCs/>
        </w:rPr>
        <w:t>jegens</w:t>
      </w:r>
      <w:proofErr w:type="gramEnd"/>
      <w:r w:rsidRPr="00B87300">
        <w:rPr>
          <w:bCs/>
        </w:rPr>
        <w:t xml:space="preserve"> </w:t>
      </w:r>
      <w:r w:rsidR="00F82CE5">
        <w:rPr>
          <w:bCs/>
        </w:rPr>
        <w:t>Aannemer</w:t>
      </w:r>
      <w:r w:rsidRPr="00B87300">
        <w:rPr>
          <w:bCs/>
        </w:rPr>
        <w:t xml:space="preserve"> alsdan gekweten zal zijn </w:t>
      </w:r>
      <w:r w:rsidR="00FC37F6" w:rsidRPr="00B87300">
        <w:rPr>
          <w:bCs/>
        </w:rPr>
        <w:t>ten belope van</w:t>
      </w:r>
      <w:r w:rsidRPr="00B87300">
        <w:rPr>
          <w:bCs/>
        </w:rPr>
        <w:t xml:space="preserve"> de aan die betrokkenen betaalde bedragen.</w:t>
      </w:r>
      <w:r w:rsidR="00F63B30" w:rsidRPr="00B87300">
        <w:rPr>
          <w:bCs/>
        </w:rPr>
        <w:t xml:space="preserve"> </w:t>
      </w:r>
    </w:p>
    <w:p w14:paraId="54430C35" w14:textId="1358D2B3" w:rsidR="00420CD8" w:rsidRPr="00B87300" w:rsidRDefault="00420CD8" w:rsidP="00017B94">
      <w:pPr>
        <w:spacing w:line="259" w:lineRule="auto"/>
        <w:ind w:left="567"/>
        <w:rPr>
          <w:bCs/>
        </w:rPr>
      </w:pPr>
      <w:r w:rsidRPr="00B87300">
        <w:rPr>
          <w:bCs/>
        </w:rPr>
        <w:t xml:space="preserve">Voorts is </w:t>
      </w:r>
      <w:r w:rsidR="003330A5">
        <w:rPr>
          <w:bCs/>
        </w:rPr>
        <w:t>Opdrachtgever</w:t>
      </w:r>
      <w:r w:rsidRPr="00B87300">
        <w:rPr>
          <w:bCs/>
        </w:rPr>
        <w:t xml:space="preserve"> gerechtigd de schade en (meer)kosten die voor </w:t>
      </w:r>
      <w:r w:rsidR="003330A5">
        <w:rPr>
          <w:bCs/>
        </w:rPr>
        <w:t>Opdrachtgever</w:t>
      </w:r>
      <w:r w:rsidRPr="00B87300">
        <w:rPr>
          <w:bCs/>
        </w:rPr>
        <w:t xml:space="preserve"> (zullen) ontstaan aan </w:t>
      </w:r>
      <w:r w:rsidR="00F82CE5">
        <w:rPr>
          <w:bCs/>
        </w:rPr>
        <w:t>Aannemer</w:t>
      </w:r>
      <w:r w:rsidRPr="00B87300">
        <w:rPr>
          <w:bCs/>
        </w:rPr>
        <w:t xml:space="preserve"> in rekening te brengen </w:t>
      </w:r>
      <w:r w:rsidR="00B23A7D">
        <w:rPr>
          <w:bCs/>
        </w:rPr>
        <w:t xml:space="preserve">en </w:t>
      </w:r>
      <w:r w:rsidRPr="00B87300">
        <w:rPr>
          <w:bCs/>
        </w:rPr>
        <w:t xml:space="preserve">deze schade en (meer)kosten te verrekenen met hetgeen </w:t>
      </w:r>
      <w:r w:rsidR="003330A5">
        <w:rPr>
          <w:bCs/>
        </w:rPr>
        <w:t>Opdrachtgever</w:t>
      </w:r>
      <w:r w:rsidRPr="00B87300">
        <w:rPr>
          <w:bCs/>
        </w:rPr>
        <w:t xml:space="preserve"> eventueel nog aan </w:t>
      </w:r>
      <w:r w:rsidR="00F82CE5">
        <w:rPr>
          <w:bCs/>
        </w:rPr>
        <w:t>Aannemer</w:t>
      </w:r>
      <w:r w:rsidRPr="00B87300">
        <w:rPr>
          <w:bCs/>
        </w:rPr>
        <w:t xml:space="preserve"> verschuldigd mocht blijken te zijn.</w:t>
      </w:r>
      <w:r w:rsidR="00017B94" w:rsidRPr="00B87300">
        <w:rPr>
          <w:bCs/>
        </w:rPr>
        <w:t xml:space="preserve"> </w:t>
      </w:r>
    </w:p>
    <w:p w14:paraId="644EF494" w14:textId="77777777" w:rsidR="00017B94" w:rsidRPr="00B87300" w:rsidRDefault="00017B94" w:rsidP="00017B94">
      <w:pPr>
        <w:spacing w:line="259" w:lineRule="auto"/>
        <w:rPr>
          <w:bCs/>
        </w:rPr>
      </w:pPr>
    </w:p>
    <w:p w14:paraId="2F07307B" w14:textId="77777777" w:rsidR="00420CD8" w:rsidRPr="00B87300" w:rsidRDefault="00420CD8" w:rsidP="00A226FE">
      <w:pPr>
        <w:spacing w:after="160" w:line="259" w:lineRule="auto"/>
        <w:rPr>
          <w:bCs/>
        </w:rPr>
      </w:pPr>
    </w:p>
    <w:p w14:paraId="26EB5AE6" w14:textId="77777777" w:rsidR="00420CD8" w:rsidRPr="00B87300" w:rsidRDefault="00420CD8" w:rsidP="00A66D2C">
      <w:pPr>
        <w:numPr>
          <w:ilvl w:val="0"/>
          <w:numId w:val="4"/>
        </w:numPr>
        <w:spacing w:after="160" w:line="259" w:lineRule="auto"/>
        <w:rPr>
          <w:b/>
          <w:bCs/>
          <w:color w:val="23AF84"/>
        </w:rPr>
      </w:pPr>
      <w:bookmarkStart w:id="16" w:name="_Toc85109987"/>
      <w:bookmarkStart w:id="17" w:name="_Toc85448347"/>
      <w:bookmarkStart w:id="18" w:name="_Toc85109988"/>
      <w:bookmarkStart w:id="19" w:name="_Toc85448348"/>
      <w:bookmarkStart w:id="20" w:name="_Toc85109989"/>
      <w:bookmarkStart w:id="21" w:name="_Toc85448349"/>
      <w:bookmarkStart w:id="22" w:name="_Toc85109990"/>
      <w:bookmarkStart w:id="23" w:name="_Toc85448350"/>
      <w:bookmarkStart w:id="24" w:name="_Toc85109991"/>
      <w:bookmarkStart w:id="25" w:name="_Toc85448351"/>
      <w:bookmarkStart w:id="26" w:name="_Toc85109992"/>
      <w:bookmarkStart w:id="27" w:name="_Toc85448352"/>
      <w:bookmarkStart w:id="28" w:name="_Toc85109993"/>
      <w:bookmarkStart w:id="29" w:name="_Toc85448353"/>
      <w:bookmarkStart w:id="30" w:name="_Toc85109994"/>
      <w:bookmarkStart w:id="31" w:name="_Toc85448354"/>
      <w:bookmarkStart w:id="32" w:name="_Toc85109995"/>
      <w:bookmarkStart w:id="33" w:name="_Toc85448355"/>
      <w:bookmarkStart w:id="34" w:name="_Toc85109996"/>
      <w:bookmarkStart w:id="35" w:name="_Toc85448356"/>
      <w:bookmarkStart w:id="36" w:name="_Toc85109997"/>
      <w:bookmarkStart w:id="37" w:name="_Toc85448357"/>
      <w:bookmarkStart w:id="38" w:name="_Toc85109998"/>
      <w:bookmarkStart w:id="39" w:name="_Toc85448358"/>
      <w:bookmarkStart w:id="40" w:name="_Toc85109999"/>
      <w:bookmarkStart w:id="41" w:name="_Toc85448359"/>
      <w:bookmarkStart w:id="42" w:name="_Toc85110000"/>
      <w:bookmarkStart w:id="43" w:name="_Toc85448360"/>
      <w:bookmarkStart w:id="44" w:name="_Toc85110001"/>
      <w:bookmarkStart w:id="45" w:name="_Toc85448361"/>
      <w:bookmarkStart w:id="46" w:name="_Toc85110002"/>
      <w:bookmarkStart w:id="47" w:name="_Toc85448362"/>
      <w:bookmarkStart w:id="48" w:name="_Toc85110003"/>
      <w:bookmarkStart w:id="49" w:name="_Toc85448363"/>
      <w:bookmarkStart w:id="50" w:name="_Toc85110004"/>
      <w:bookmarkStart w:id="51" w:name="_Toc85448364"/>
      <w:bookmarkStart w:id="52" w:name="_Toc85110005"/>
      <w:bookmarkStart w:id="53" w:name="_Toc85448365"/>
      <w:bookmarkStart w:id="54" w:name="_Toc85110006"/>
      <w:bookmarkStart w:id="55" w:name="_Toc85448366"/>
      <w:bookmarkStart w:id="56" w:name="_Toc85110007"/>
      <w:bookmarkStart w:id="57" w:name="_Toc85448367"/>
      <w:bookmarkStart w:id="58" w:name="_Toc85110008"/>
      <w:bookmarkStart w:id="59" w:name="_Toc85448368"/>
      <w:bookmarkStart w:id="60" w:name="_Toc85110009"/>
      <w:bookmarkStart w:id="61" w:name="_Toc85448369"/>
      <w:bookmarkStart w:id="62" w:name="_Toc92287538"/>
      <w:bookmarkStart w:id="63" w:name="_Toc9228753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r w:rsidRPr="00B87300">
        <w:rPr>
          <w:b/>
          <w:bCs/>
          <w:color w:val="23AF84"/>
        </w:rPr>
        <w:t>Opschortende voorwaarden</w:t>
      </w:r>
      <w:bookmarkEnd w:id="62"/>
    </w:p>
    <w:p w14:paraId="33165F75" w14:textId="72DBC4C0" w:rsidR="00420CD8" w:rsidRPr="00F479F7" w:rsidRDefault="00420CD8" w:rsidP="00F479F7">
      <w:pPr>
        <w:numPr>
          <w:ilvl w:val="1"/>
          <w:numId w:val="4"/>
        </w:numPr>
        <w:spacing w:line="259" w:lineRule="auto"/>
        <w:rPr>
          <w:bCs/>
        </w:rPr>
      </w:pPr>
      <w:r w:rsidRPr="00B87300">
        <w:rPr>
          <w:bCs/>
        </w:rPr>
        <w:t>De bepalingen van de Overeenkomst treden eerst in werking nadat aan alle navolgende voorwaarden is voldaan:</w:t>
      </w:r>
      <w:r w:rsidR="00F479F7">
        <w:rPr>
          <w:bCs/>
        </w:rPr>
        <w:t xml:space="preserve"> </w:t>
      </w:r>
      <w:r w:rsidR="00071588" w:rsidRPr="00F479F7">
        <w:rPr>
          <w:bCs/>
        </w:rPr>
        <w:t>Opdrachtgever</w:t>
      </w:r>
      <w:r w:rsidRPr="00F479F7">
        <w:rPr>
          <w:bCs/>
        </w:rPr>
        <w:t xml:space="preserve"> beschikt over een onherroepelijke omgevingsvergunning voor de realisatie van het Werk.</w:t>
      </w:r>
    </w:p>
    <w:p w14:paraId="6ED99875" w14:textId="77777777" w:rsidR="00017B94" w:rsidRPr="00B87300" w:rsidRDefault="00017B94" w:rsidP="00017B94">
      <w:pPr>
        <w:spacing w:line="259" w:lineRule="auto"/>
        <w:ind w:left="907"/>
        <w:rPr>
          <w:bCs/>
        </w:rPr>
      </w:pPr>
    </w:p>
    <w:p w14:paraId="6642260A" w14:textId="6F222498" w:rsidR="00017B94" w:rsidRPr="00B87300" w:rsidRDefault="00017B94" w:rsidP="00A66D2C">
      <w:pPr>
        <w:numPr>
          <w:ilvl w:val="1"/>
          <w:numId w:val="4"/>
        </w:numPr>
        <w:spacing w:line="259" w:lineRule="auto"/>
        <w:rPr>
          <w:bCs/>
        </w:rPr>
      </w:pPr>
      <w:r w:rsidRPr="00B87300">
        <w:rPr>
          <w:bCs/>
        </w:rPr>
        <w:t xml:space="preserve">Indien de startdatum verschuift als gevolg van het later dan </w:t>
      </w:r>
      <w:proofErr w:type="gramStart"/>
      <w:r w:rsidRPr="00B87300">
        <w:rPr>
          <w:bCs/>
        </w:rPr>
        <w:t>conform</w:t>
      </w:r>
      <w:proofErr w:type="gramEnd"/>
      <w:r w:rsidRPr="00B87300">
        <w:rPr>
          <w:bCs/>
        </w:rPr>
        <w:t xml:space="preserve"> planning c.q. verwachting van </w:t>
      </w:r>
      <w:r w:rsidR="00071588">
        <w:rPr>
          <w:bCs/>
        </w:rPr>
        <w:t>Opdrachtgever</w:t>
      </w:r>
      <w:r w:rsidRPr="00B87300">
        <w:rPr>
          <w:bCs/>
        </w:rPr>
        <w:t xml:space="preserve"> in vervulling treden van de bovengenoemde opschortende voorwaarden welke niet is toe te rekenen aan </w:t>
      </w:r>
      <w:r w:rsidR="00F82CE5">
        <w:rPr>
          <w:bCs/>
        </w:rPr>
        <w:t>Aannemer</w:t>
      </w:r>
      <w:r w:rsidRPr="00B87300">
        <w:rPr>
          <w:bCs/>
        </w:rPr>
        <w:t xml:space="preserve"> </w:t>
      </w:r>
      <w:r w:rsidR="009C0C1E" w:rsidRPr="00B87300">
        <w:rPr>
          <w:bCs/>
        </w:rPr>
        <w:t xml:space="preserve">zal </w:t>
      </w:r>
      <w:r w:rsidR="00071588">
        <w:rPr>
          <w:bCs/>
        </w:rPr>
        <w:t>Opdrachtgever</w:t>
      </w:r>
      <w:r w:rsidRPr="00B87300">
        <w:rPr>
          <w:bCs/>
        </w:rPr>
        <w:t xml:space="preserve"> op verzoek van </w:t>
      </w:r>
      <w:r w:rsidR="00F82CE5">
        <w:rPr>
          <w:bCs/>
        </w:rPr>
        <w:t>Aannemer</w:t>
      </w:r>
      <w:r w:rsidRPr="00B87300">
        <w:rPr>
          <w:bCs/>
        </w:rPr>
        <w:t xml:space="preserve"> ten gunste van laatstgenoemde de opleverdatum </w:t>
      </w:r>
      <w:r w:rsidR="006E2EC4" w:rsidRPr="00B87300">
        <w:rPr>
          <w:bCs/>
        </w:rPr>
        <w:t xml:space="preserve">(zie artikel 7.2) </w:t>
      </w:r>
      <w:r w:rsidRPr="00B87300">
        <w:rPr>
          <w:bCs/>
        </w:rPr>
        <w:t>met dezelfde termijn van de vertraging verschuiven</w:t>
      </w:r>
      <w:r w:rsidR="006E2EC4" w:rsidRPr="00B87300">
        <w:rPr>
          <w:bCs/>
        </w:rPr>
        <w:t>.</w:t>
      </w:r>
    </w:p>
    <w:p w14:paraId="0FAEFD6E" w14:textId="77777777" w:rsidR="00993DB9" w:rsidRPr="00B87300" w:rsidRDefault="00993DB9" w:rsidP="00A226FE">
      <w:pPr>
        <w:spacing w:after="160" w:line="259" w:lineRule="auto"/>
        <w:rPr>
          <w:bCs/>
        </w:rPr>
      </w:pPr>
    </w:p>
    <w:p w14:paraId="274B5B21" w14:textId="0BBF3936" w:rsidR="00993DB9" w:rsidRPr="004C1036" w:rsidRDefault="00DB55A4" w:rsidP="00A66D2C">
      <w:pPr>
        <w:numPr>
          <w:ilvl w:val="0"/>
          <w:numId w:val="4"/>
        </w:numPr>
        <w:spacing w:after="160" w:line="259" w:lineRule="auto"/>
        <w:rPr>
          <w:b/>
          <w:bCs/>
          <w:color w:val="23AF84"/>
        </w:rPr>
      </w:pPr>
      <w:r w:rsidRPr="004C1036">
        <w:rPr>
          <w:b/>
          <w:bCs/>
          <w:color w:val="23AF84"/>
        </w:rPr>
        <w:t>Kwaliteitsborging</w:t>
      </w:r>
    </w:p>
    <w:p w14:paraId="73D0CAC8" w14:textId="77777777" w:rsidR="00993DB9" w:rsidRPr="00B87300" w:rsidRDefault="00993DB9" w:rsidP="00A66D2C">
      <w:pPr>
        <w:pStyle w:val="BAkop2"/>
        <w:numPr>
          <w:ilvl w:val="1"/>
          <w:numId w:val="4"/>
        </w:numPr>
        <w:spacing w:line="260" w:lineRule="exact"/>
        <w:rPr>
          <w:rFonts w:ascii="Arial" w:eastAsia="Calibri" w:hAnsi="Arial" w:cs="Arial"/>
          <w:lang w:eastAsia="nl-NL"/>
        </w:rPr>
      </w:pPr>
      <w:r w:rsidRPr="00B87300">
        <w:rPr>
          <w:rFonts w:ascii="Arial" w:eastAsia="Calibri" w:hAnsi="Arial" w:cs="Arial"/>
          <w:lang w:eastAsia="nl-NL"/>
        </w:rPr>
        <w:t>Omdat sprake is van verbouwing van een bestaand schoolgebouw, is ten tijde van het aangaan van deze overeenkomst het Wet Kwaliteitsborging voor het bouwen (</w:t>
      </w:r>
      <w:proofErr w:type="spellStart"/>
      <w:r w:rsidRPr="00B87300">
        <w:rPr>
          <w:rFonts w:ascii="Arial" w:eastAsia="Calibri" w:hAnsi="Arial" w:cs="Arial"/>
          <w:lang w:eastAsia="nl-NL"/>
        </w:rPr>
        <w:t>Wkb</w:t>
      </w:r>
      <w:proofErr w:type="spellEnd"/>
      <w:r w:rsidRPr="00B87300">
        <w:rPr>
          <w:rFonts w:ascii="Arial" w:eastAsia="Calibri" w:hAnsi="Arial" w:cs="Arial"/>
          <w:lang w:eastAsia="nl-NL"/>
        </w:rPr>
        <w:t>) niet van toepassing op dit werk.</w:t>
      </w:r>
    </w:p>
    <w:p w14:paraId="471E5EA4" w14:textId="77777777" w:rsidR="00017B94" w:rsidRPr="00B87300" w:rsidRDefault="00017B94" w:rsidP="00A226FE">
      <w:pPr>
        <w:spacing w:after="160" w:line="259" w:lineRule="auto"/>
        <w:rPr>
          <w:b/>
          <w:bCs/>
        </w:rPr>
      </w:pPr>
    </w:p>
    <w:p w14:paraId="00BCC241" w14:textId="3AAE2DC3" w:rsidR="00902B0B" w:rsidRPr="00B87300" w:rsidRDefault="00902B0B" w:rsidP="00A66D2C">
      <w:pPr>
        <w:numPr>
          <w:ilvl w:val="0"/>
          <w:numId w:val="4"/>
        </w:numPr>
        <w:spacing w:after="160" w:line="259" w:lineRule="auto"/>
        <w:rPr>
          <w:b/>
          <w:bCs/>
          <w:color w:val="23AF84"/>
        </w:rPr>
      </w:pPr>
      <w:r w:rsidRPr="00B87300">
        <w:rPr>
          <w:b/>
          <w:bCs/>
          <w:color w:val="23AF84"/>
        </w:rPr>
        <w:t>Ketenaansprakelijkheid</w:t>
      </w:r>
      <w:bookmarkEnd w:id="63"/>
    </w:p>
    <w:p w14:paraId="723DFC1D" w14:textId="2179676E" w:rsidR="00902B0B" w:rsidRPr="00B87300" w:rsidRDefault="00F82CE5" w:rsidP="00A66D2C">
      <w:pPr>
        <w:numPr>
          <w:ilvl w:val="1"/>
          <w:numId w:val="4"/>
        </w:numPr>
        <w:spacing w:line="259" w:lineRule="auto"/>
        <w:rPr>
          <w:bCs/>
        </w:rPr>
      </w:pPr>
      <w:r>
        <w:rPr>
          <w:bCs/>
        </w:rPr>
        <w:t>Aannemer</w:t>
      </w:r>
      <w:r w:rsidR="00902B0B" w:rsidRPr="00B87300">
        <w:rPr>
          <w:bCs/>
        </w:rPr>
        <w:t xml:space="preserve"> zal voldoen aan de verplichtingen voortvloeiende uit Ketenaansprakelijkheidsregelingen. De onderaannemers, fabrikanten en leveranciers van </w:t>
      </w:r>
      <w:r>
        <w:rPr>
          <w:bCs/>
        </w:rPr>
        <w:t>Aannemer</w:t>
      </w:r>
      <w:r w:rsidR="00902B0B" w:rsidRPr="00B87300">
        <w:rPr>
          <w:bCs/>
        </w:rPr>
        <w:t xml:space="preserve"> dienen eveneens aan het gestelde in de Ketenaansprakelijkheidsregelingen te voldoen. </w:t>
      </w:r>
      <w:r>
        <w:rPr>
          <w:bCs/>
        </w:rPr>
        <w:t>Aannemer</w:t>
      </w:r>
      <w:r w:rsidR="00902B0B" w:rsidRPr="00B87300">
        <w:rPr>
          <w:bCs/>
        </w:rPr>
        <w:t xml:space="preserve"> vrijwaart </w:t>
      </w:r>
      <w:r w:rsidR="00071588">
        <w:rPr>
          <w:bCs/>
        </w:rPr>
        <w:t>Opdrachtgever</w:t>
      </w:r>
      <w:r w:rsidR="00902B0B" w:rsidRPr="00B87300">
        <w:rPr>
          <w:bCs/>
        </w:rPr>
        <w:t xml:space="preserve"> ter zake van enige aanspraken van de Belastingdienst en/of het UWV met betrekking tot het Werk uit hoofde van Ketenaansprakelijkheidsregelingen.</w:t>
      </w:r>
    </w:p>
    <w:p w14:paraId="526BABEF" w14:textId="77777777" w:rsidR="0077159B" w:rsidRDefault="0077159B" w:rsidP="00A226FE">
      <w:pPr>
        <w:spacing w:after="160" w:line="259" w:lineRule="auto"/>
        <w:rPr>
          <w:bCs/>
        </w:rPr>
      </w:pPr>
    </w:p>
    <w:p w14:paraId="543395F6" w14:textId="77777777" w:rsidR="00F479F7" w:rsidRDefault="00F479F7" w:rsidP="00A226FE">
      <w:pPr>
        <w:spacing w:after="160" w:line="259" w:lineRule="auto"/>
        <w:rPr>
          <w:bCs/>
        </w:rPr>
      </w:pPr>
    </w:p>
    <w:p w14:paraId="3C645D2E" w14:textId="77777777" w:rsidR="00F479F7" w:rsidRPr="00B87300" w:rsidRDefault="00F479F7" w:rsidP="00A226FE">
      <w:pPr>
        <w:spacing w:after="160" w:line="259" w:lineRule="auto"/>
        <w:rPr>
          <w:bCs/>
        </w:rPr>
      </w:pPr>
    </w:p>
    <w:p w14:paraId="33510C6D" w14:textId="77777777" w:rsidR="00A81BA8" w:rsidRPr="00B87300" w:rsidRDefault="00A81BA8" w:rsidP="00A66D2C">
      <w:pPr>
        <w:numPr>
          <w:ilvl w:val="0"/>
          <w:numId w:val="4"/>
        </w:numPr>
        <w:spacing w:after="160" w:line="259" w:lineRule="auto"/>
        <w:rPr>
          <w:b/>
          <w:bCs/>
          <w:color w:val="23AF84"/>
        </w:rPr>
      </w:pPr>
      <w:bookmarkStart w:id="64" w:name="_Toc85110011"/>
      <w:bookmarkStart w:id="65" w:name="_Toc85448371"/>
      <w:bookmarkStart w:id="66" w:name="_Toc85110012"/>
      <w:bookmarkStart w:id="67" w:name="_Toc85448372"/>
      <w:bookmarkStart w:id="68" w:name="_Toc85110013"/>
      <w:bookmarkStart w:id="69" w:name="_Toc85448373"/>
      <w:bookmarkStart w:id="70" w:name="_Toc85110014"/>
      <w:bookmarkStart w:id="71" w:name="_Toc85448374"/>
      <w:bookmarkStart w:id="72" w:name="_Toc85110015"/>
      <w:bookmarkStart w:id="73" w:name="_Toc85448375"/>
      <w:bookmarkStart w:id="74" w:name="_Toc85110016"/>
      <w:bookmarkStart w:id="75" w:name="_Toc85448376"/>
      <w:bookmarkStart w:id="76" w:name="_Toc85110017"/>
      <w:bookmarkStart w:id="77" w:name="_Toc85448377"/>
      <w:bookmarkStart w:id="78" w:name="_Toc85110018"/>
      <w:bookmarkStart w:id="79" w:name="_Toc85448378"/>
      <w:bookmarkStart w:id="80" w:name="_Toc92287536"/>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r w:rsidRPr="00B87300">
        <w:rPr>
          <w:b/>
          <w:bCs/>
          <w:color w:val="23AF84"/>
        </w:rPr>
        <w:lastRenderedPageBreak/>
        <w:t>Wet arbeid vreemdelingen</w:t>
      </w:r>
    </w:p>
    <w:p w14:paraId="5A75C44B" w14:textId="1E7E3882" w:rsidR="00A81BA8" w:rsidRPr="00B87300" w:rsidRDefault="00F82CE5" w:rsidP="00A66D2C">
      <w:pPr>
        <w:numPr>
          <w:ilvl w:val="1"/>
          <w:numId w:val="4"/>
        </w:numPr>
        <w:spacing w:line="259" w:lineRule="auto"/>
        <w:rPr>
          <w:bCs/>
        </w:rPr>
      </w:pPr>
      <w:r>
        <w:rPr>
          <w:bCs/>
        </w:rPr>
        <w:t>Aannemer</w:t>
      </w:r>
      <w:r w:rsidR="00A81BA8" w:rsidRPr="00B87300">
        <w:rPr>
          <w:bCs/>
        </w:rPr>
        <w:t xml:space="preserve"> staat </w:t>
      </w:r>
      <w:r w:rsidR="002D1B12" w:rsidRPr="00B87300">
        <w:rPr>
          <w:bCs/>
        </w:rPr>
        <w:t>ervoor</w:t>
      </w:r>
      <w:r w:rsidR="00A81BA8" w:rsidRPr="00B87300">
        <w:rPr>
          <w:bCs/>
        </w:rPr>
        <w:t xml:space="preserve"> in dat hij alle hem in het kader van de Wet arbeid vreemdelingen opgelegde verplichtingen tijdig en correct zal nakomen. </w:t>
      </w:r>
      <w:r>
        <w:rPr>
          <w:bCs/>
        </w:rPr>
        <w:t>Aannemer</w:t>
      </w:r>
      <w:r w:rsidR="00BA3593" w:rsidRPr="00B87300">
        <w:rPr>
          <w:bCs/>
        </w:rPr>
        <w:t xml:space="preserve"> </w:t>
      </w:r>
      <w:r w:rsidR="00A81BA8" w:rsidRPr="00B87300">
        <w:rPr>
          <w:bCs/>
        </w:rPr>
        <w:t xml:space="preserve">vrijwaart </w:t>
      </w:r>
      <w:r w:rsidR="00071588">
        <w:rPr>
          <w:bCs/>
        </w:rPr>
        <w:t>Opdrachtgever</w:t>
      </w:r>
      <w:r w:rsidR="00A81BA8" w:rsidRPr="00B87300">
        <w:rPr>
          <w:bCs/>
        </w:rPr>
        <w:t xml:space="preserve"> voor de mogelijke gevolgen, daaronder uitdrukkelijk doch niet uitsluitend begrepen de oplegging van een eventuele administratieve boete ingeval van een tekortkoming in de nakoming van deze opgelegde verplichtingen.</w:t>
      </w:r>
    </w:p>
    <w:p w14:paraId="76BFC7A5" w14:textId="77777777" w:rsidR="00A81BA8" w:rsidRPr="00B87300" w:rsidRDefault="00A81BA8" w:rsidP="00A226FE">
      <w:pPr>
        <w:spacing w:after="160" w:line="259" w:lineRule="auto"/>
        <w:rPr>
          <w:bCs/>
        </w:rPr>
      </w:pPr>
    </w:p>
    <w:p w14:paraId="4EFDE99B" w14:textId="6C131672" w:rsidR="00902B0B" w:rsidRPr="00B87300" w:rsidRDefault="00902B0B" w:rsidP="00A66D2C">
      <w:pPr>
        <w:numPr>
          <w:ilvl w:val="0"/>
          <w:numId w:val="4"/>
        </w:numPr>
        <w:spacing w:after="160" w:line="259" w:lineRule="auto"/>
        <w:rPr>
          <w:b/>
          <w:bCs/>
          <w:color w:val="23AF84"/>
        </w:rPr>
      </w:pPr>
      <w:r w:rsidRPr="00B87300">
        <w:rPr>
          <w:b/>
          <w:bCs/>
          <w:color w:val="23AF84"/>
        </w:rPr>
        <w:t>Wet aanpak schijnconstructies</w:t>
      </w:r>
      <w:bookmarkEnd w:id="80"/>
    </w:p>
    <w:p w14:paraId="0F2434E9" w14:textId="0783212A" w:rsidR="00D40BCE" w:rsidRPr="00B87300" w:rsidRDefault="00F82CE5" w:rsidP="00A66D2C">
      <w:pPr>
        <w:numPr>
          <w:ilvl w:val="1"/>
          <w:numId w:val="4"/>
        </w:numPr>
        <w:spacing w:line="259" w:lineRule="auto"/>
        <w:rPr>
          <w:bCs/>
        </w:rPr>
      </w:pPr>
      <w:r>
        <w:rPr>
          <w:bCs/>
        </w:rPr>
        <w:t>Aannemer</w:t>
      </w:r>
      <w:r w:rsidR="00D40BCE" w:rsidRPr="00B87300">
        <w:rPr>
          <w:bCs/>
        </w:rPr>
        <w:t xml:space="preserve"> verklaart dat hij handelt met inachtneming van en in overeenstemming met de Wet aanpak schijnconstructies en staat </w:t>
      </w:r>
      <w:r w:rsidR="002D1B12" w:rsidRPr="00B87300">
        <w:rPr>
          <w:bCs/>
        </w:rPr>
        <w:t>ervoor</w:t>
      </w:r>
      <w:r w:rsidR="00D40BCE" w:rsidRPr="00B87300">
        <w:rPr>
          <w:bCs/>
        </w:rPr>
        <w:t xml:space="preserve"> in dat:</w:t>
      </w:r>
    </w:p>
    <w:p w14:paraId="19187F44" w14:textId="77777777" w:rsidR="00D40BCE" w:rsidRPr="00B87300" w:rsidRDefault="00D40BCE" w:rsidP="00A66D2C">
      <w:pPr>
        <w:numPr>
          <w:ilvl w:val="2"/>
          <w:numId w:val="17"/>
        </w:numPr>
        <w:spacing w:line="259" w:lineRule="auto"/>
        <w:rPr>
          <w:bCs/>
        </w:rPr>
      </w:pPr>
      <w:proofErr w:type="gramStart"/>
      <w:r w:rsidRPr="00B87300">
        <w:rPr>
          <w:bCs/>
        </w:rPr>
        <w:t>hij</w:t>
      </w:r>
      <w:proofErr w:type="gramEnd"/>
      <w:r w:rsidRPr="00B87300">
        <w:rPr>
          <w:bCs/>
        </w:rPr>
        <w:t xml:space="preserve"> aan diens werknemers het aan hen verschuldigde loon als bedoeld in artikel 7:616a en artikel 7:616b van het Burgerlijk Wetboek betaalt;</w:t>
      </w:r>
    </w:p>
    <w:p w14:paraId="3CDE5BE0" w14:textId="5BD702AF" w:rsidR="00D40BCE" w:rsidRPr="00B87300" w:rsidRDefault="00D40BCE" w:rsidP="00A66D2C">
      <w:pPr>
        <w:numPr>
          <w:ilvl w:val="2"/>
          <w:numId w:val="17"/>
        </w:numPr>
        <w:spacing w:line="259" w:lineRule="auto"/>
        <w:rPr>
          <w:bCs/>
        </w:rPr>
      </w:pPr>
      <w:proofErr w:type="gramStart"/>
      <w:r w:rsidRPr="00B87300">
        <w:rPr>
          <w:bCs/>
        </w:rPr>
        <w:t>de</w:t>
      </w:r>
      <w:proofErr w:type="gramEnd"/>
      <w:r w:rsidRPr="00B87300">
        <w:rPr>
          <w:bCs/>
        </w:rPr>
        <w:t xml:space="preserve"> toepasselijke cao naleeft</w:t>
      </w:r>
    </w:p>
    <w:p w14:paraId="7ACF4FCF" w14:textId="77777777" w:rsidR="00D40BCE" w:rsidRPr="00B87300" w:rsidRDefault="00D40BCE" w:rsidP="00D40BCE">
      <w:pPr>
        <w:spacing w:line="259" w:lineRule="auto"/>
        <w:ind w:left="907"/>
        <w:rPr>
          <w:bCs/>
        </w:rPr>
      </w:pPr>
    </w:p>
    <w:p w14:paraId="19B5FCEB" w14:textId="397A3162" w:rsidR="00D40BCE" w:rsidRPr="00B87300" w:rsidRDefault="00F82CE5" w:rsidP="00A66D2C">
      <w:pPr>
        <w:numPr>
          <w:ilvl w:val="1"/>
          <w:numId w:val="4"/>
        </w:numPr>
        <w:spacing w:line="259" w:lineRule="auto"/>
        <w:rPr>
          <w:bCs/>
        </w:rPr>
      </w:pPr>
      <w:r>
        <w:rPr>
          <w:bCs/>
        </w:rPr>
        <w:t>Aannemer</w:t>
      </w:r>
      <w:r w:rsidR="00D40BCE" w:rsidRPr="00B87300">
        <w:rPr>
          <w:bCs/>
        </w:rPr>
        <w:t xml:space="preserve"> vrijwaart </w:t>
      </w:r>
      <w:r w:rsidR="00071588">
        <w:rPr>
          <w:bCs/>
        </w:rPr>
        <w:t>Opdrachtgever</w:t>
      </w:r>
      <w:r w:rsidR="00D40BCE" w:rsidRPr="00B87300">
        <w:rPr>
          <w:bCs/>
        </w:rPr>
        <w:t xml:space="preserve"> voor aanspraken van werknemers van </w:t>
      </w:r>
      <w:r>
        <w:rPr>
          <w:bCs/>
        </w:rPr>
        <w:t>Aannemer</w:t>
      </w:r>
      <w:r w:rsidR="00D40BCE" w:rsidRPr="00B87300">
        <w:rPr>
          <w:bCs/>
        </w:rPr>
        <w:t xml:space="preserve">, Onderaannemers en andere werkgevers ter zake van de betaling van het door </w:t>
      </w:r>
      <w:r>
        <w:rPr>
          <w:bCs/>
        </w:rPr>
        <w:t>Aannemer</w:t>
      </w:r>
      <w:r w:rsidR="00D40BCE" w:rsidRPr="00B87300">
        <w:rPr>
          <w:bCs/>
        </w:rPr>
        <w:t xml:space="preserve">, Onderaannemers of de andere werkgevers verschuldigd loon. De omvang van deze vrijwaring is gelijk aan de vordering die de werknemer op </w:t>
      </w:r>
      <w:r w:rsidR="00071588">
        <w:rPr>
          <w:bCs/>
        </w:rPr>
        <w:t>Opdrachtgever</w:t>
      </w:r>
      <w:r w:rsidR="00D40BCE" w:rsidRPr="00B87300">
        <w:rPr>
          <w:bCs/>
        </w:rPr>
        <w:t xml:space="preserve"> heeft, vermeerderd met alle verder daaraan verbonden renten en kosten.</w:t>
      </w:r>
    </w:p>
    <w:p w14:paraId="0233FDA7" w14:textId="77777777" w:rsidR="00D40BCE" w:rsidRPr="00B87300" w:rsidRDefault="00D40BCE" w:rsidP="00D40BCE">
      <w:pPr>
        <w:spacing w:line="259" w:lineRule="auto"/>
        <w:ind w:left="567"/>
        <w:rPr>
          <w:bCs/>
        </w:rPr>
      </w:pPr>
    </w:p>
    <w:p w14:paraId="6C643ED1" w14:textId="038AA1CE" w:rsidR="00D40BCE" w:rsidRPr="00A226FE" w:rsidRDefault="00D40BCE" w:rsidP="00A66D2C">
      <w:pPr>
        <w:numPr>
          <w:ilvl w:val="1"/>
          <w:numId w:val="4"/>
        </w:numPr>
        <w:spacing w:line="259" w:lineRule="auto"/>
        <w:rPr>
          <w:bCs/>
        </w:rPr>
      </w:pPr>
      <w:r w:rsidRPr="00B87300">
        <w:rPr>
          <w:bCs/>
        </w:rPr>
        <w:t xml:space="preserve">De in dit artikel opgenomen bepalingen dienen door </w:t>
      </w:r>
      <w:r w:rsidR="00F82CE5">
        <w:rPr>
          <w:bCs/>
        </w:rPr>
        <w:t>Aannemer</w:t>
      </w:r>
      <w:r w:rsidR="00A75720" w:rsidRPr="00B87300">
        <w:rPr>
          <w:bCs/>
        </w:rPr>
        <w:t xml:space="preserve"> </w:t>
      </w:r>
      <w:r w:rsidRPr="00B87300">
        <w:rPr>
          <w:bCs/>
        </w:rPr>
        <w:t xml:space="preserve">te worden opgenomen in door hem ter zake van de Opdracht te sluiten overeenkomsten met Onderaannemers en </w:t>
      </w:r>
      <w:r w:rsidR="002D1B12" w:rsidRPr="00B87300">
        <w:rPr>
          <w:bCs/>
        </w:rPr>
        <w:t>de andere</w:t>
      </w:r>
      <w:r w:rsidRPr="00B87300">
        <w:rPr>
          <w:bCs/>
        </w:rPr>
        <w:t xml:space="preserve"> werkgevers. </w:t>
      </w:r>
      <w:r w:rsidR="00F82CE5">
        <w:rPr>
          <w:bCs/>
        </w:rPr>
        <w:t>Aannemer</w:t>
      </w:r>
      <w:r w:rsidRPr="00B87300">
        <w:rPr>
          <w:b/>
          <w:bCs/>
        </w:rPr>
        <w:t xml:space="preserve"> </w:t>
      </w:r>
      <w:r w:rsidRPr="00B87300">
        <w:rPr>
          <w:bCs/>
        </w:rPr>
        <w:t xml:space="preserve">verstrekt aan </w:t>
      </w:r>
      <w:r w:rsidR="00071588">
        <w:rPr>
          <w:bCs/>
        </w:rPr>
        <w:t>Opdrachtgever</w:t>
      </w:r>
      <w:r w:rsidRPr="00B87300">
        <w:rPr>
          <w:bCs/>
        </w:rPr>
        <w:t xml:space="preserve"> een kopie van de desbetreffende overeenkomsten.</w:t>
      </w:r>
    </w:p>
    <w:p w14:paraId="5C11FF7E" w14:textId="77777777" w:rsidR="00D40BCE" w:rsidRPr="00B87300" w:rsidRDefault="00D40BCE" w:rsidP="00A226FE">
      <w:pPr>
        <w:spacing w:after="160" w:line="259" w:lineRule="auto"/>
        <w:rPr>
          <w:bCs/>
        </w:rPr>
      </w:pPr>
    </w:p>
    <w:p w14:paraId="26F0912A" w14:textId="4E49F33C" w:rsidR="00902B0B" w:rsidRPr="00B87300" w:rsidRDefault="00B33C30" w:rsidP="00A66D2C">
      <w:pPr>
        <w:numPr>
          <w:ilvl w:val="0"/>
          <w:numId w:val="4"/>
        </w:numPr>
        <w:spacing w:after="160" w:line="259" w:lineRule="auto"/>
        <w:rPr>
          <w:b/>
          <w:bCs/>
          <w:color w:val="23AF84"/>
        </w:rPr>
      </w:pPr>
      <w:bookmarkStart w:id="81" w:name="_Toc92287537"/>
      <w:r w:rsidRPr="00B87300">
        <w:rPr>
          <w:b/>
          <w:bCs/>
          <w:color w:val="23AF84"/>
        </w:rPr>
        <w:t>V</w:t>
      </w:r>
      <w:r w:rsidR="00902B0B" w:rsidRPr="00B87300">
        <w:rPr>
          <w:b/>
          <w:bCs/>
          <w:color w:val="23AF84"/>
        </w:rPr>
        <w:t>erzekeringen</w:t>
      </w:r>
      <w:bookmarkEnd w:id="81"/>
    </w:p>
    <w:p w14:paraId="594CB60C" w14:textId="493F40E7" w:rsidR="00D40BCE" w:rsidRPr="00B87300" w:rsidRDefault="004F50DA" w:rsidP="00A66D2C">
      <w:pPr>
        <w:numPr>
          <w:ilvl w:val="1"/>
          <w:numId w:val="4"/>
        </w:numPr>
        <w:spacing w:line="259" w:lineRule="auto"/>
        <w:rPr>
          <w:bCs/>
        </w:rPr>
      </w:pPr>
      <w:r>
        <w:rPr>
          <w:bCs/>
        </w:rPr>
        <w:t>Aannemer dient voor h</w:t>
      </w:r>
      <w:r w:rsidR="00D40BCE" w:rsidRPr="00B87300">
        <w:rPr>
          <w:bCs/>
        </w:rPr>
        <w:t xml:space="preserve">et Werk </w:t>
      </w:r>
      <w:r>
        <w:rPr>
          <w:bCs/>
        </w:rPr>
        <w:t>een passende</w:t>
      </w:r>
      <w:r w:rsidR="00D40BCE" w:rsidRPr="00B87300">
        <w:rPr>
          <w:bCs/>
        </w:rPr>
        <w:t xml:space="preserve"> Constructie </w:t>
      </w:r>
      <w:proofErr w:type="spellStart"/>
      <w:r w:rsidR="006669FB" w:rsidRPr="00B87300">
        <w:rPr>
          <w:bCs/>
        </w:rPr>
        <w:t>All</w:t>
      </w:r>
      <w:proofErr w:type="spellEnd"/>
      <w:r w:rsidR="00212610">
        <w:rPr>
          <w:bCs/>
        </w:rPr>
        <w:t xml:space="preserve"> R</w:t>
      </w:r>
      <w:r w:rsidR="006669FB" w:rsidRPr="00B87300">
        <w:rPr>
          <w:bCs/>
        </w:rPr>
        <w:t>isk</w:t>
      </w:r>
      <w:r w:rsidR="00D40BCE" w:rsidRPr="00B87300">
        <w:rPr>
          <w:bCs/>
        </w:rPr>
        <w:t xml:space="preserve"> (CAR) verzekering en </w:t>
      </w:r>
      <w:r>
        <w:rPr>
          <w:bCs/>
        </w:rPr>
        <w:t xml:space="preserve">een </w:t>
      </w:r>
      <w:r w:rsidR="00D40BCE" w:rsidRPr="00B87300">
        <w:rPr>
          <w:bCs/>
        </w:rPr>
        <w:t xml:space="preserve">Aansprakelijkheid Verzekering Bedrijven (AVB) </w:t>
      </w:r>
      <w:r>
        <w:rPr>
          <w:bCs/>
        </w:rPr>
        <w:t xml:space="preserve">af te sluiten, beide met een minimale dekking van </w:t>
      </w:r>
      <w:proofErr w:type="spellStart"/>
      <w:r>
        <w:rPr>
          <w:bCs/>
        </w:rPr>
        <w:t>Eur</w:t>
      </w:r>
      <w:proofErr w:type="spellEnd"/>
      <w:r>
        <w:rPr>
          <w:bCs/>
        </w:rPr>
        <w:t xml:space="preserve"> 2.500.000 en waarbij Opdrachtgever </w:t>
      </w:r>
      <w:r w:rsidR="00212610">
        <w:rPr>
          <w:bCs/>
        </w:rPr>
        <w:t>en de eigenaar van het gebouw</w:t>
      </w:r>
      <w:r w:rsidR="000B00E4">
        <w:rPr>
          <w:bCs/>
        </w:rPr>
        <w:t xml:space="preserve"> </w:t>
      </w:r>
      <w:r>
        <w:rPr>
          <w:bCs/>
        </w:rPr>
        <w:t>op de polis is aangemerkt als medeverzekerde</w:t>
      </w:r>
      <w:r w:rsidR="00D40BCE" w:rsidRPr="00B87300">
        <w:rPr>
          <w:bCs/>
        </w:rPr>
        <w:t>.</w:t>
      </w:r>
    </w:p>
    <w:p w14:paraId="2C9D9408" w14:textId="77777777" w:rsidR="00631896" w:rsidRDefault="00631896" w:rsidP="00631896">
      <w:pPr>
        <w:spacing w:line="259" w:lineRule="auto"/>
        <w:ind w:left="567"/>
        <w:rPr>
          <w:bCs/>
        </w:rPr>
      </w:pPr>
    </w:p>
    <w:p w14:paraId="2349CFD2" w14:textId="78076D5D" w:rsidR="00631896" w:rsidRPr="00B87300" w:rsidRDefault="00631896" w:rsidP="00DF5E92">
      <w:pPr>
        <w:numPr>
          <w:ilvl w:val="1"/>
          <w:numId w:val="4"/>
        </w:numPr>
        <w:spacing w:line="259" w:lineRule="auto"/>
        <w:rPr>
          <w:bCs/>
        </w:rPr>
      </w:pPr>
      <w:r>
        <w:rPr>
          <w:bCs/>
        </w:rPr>
        <w:t>Voor aanvang van het werk zullen Partijen in overleg treden om de noodzakelijke in deze overeenkomst genoemde verzekeringen nader af te stemmen</w:t>
      </w:r>
      <w:r w:rsidR="004A2B91">
        <w:rPr>
          <w:bCs/>
        </w:rPr>
        <w:t xml:space="preserve">, </w:t>
      </w:r>
      <w:proofErr w:type="gramStart"/>
      <w:r w:rsidR="004A2B91">
        <w:rPr>
          <w:bCs/>
        </w:rPr>
        <w:t>teneinde</w:t>
      </w:r>
      <w:proofErr w:type="gramEnd"/>
      <w:r w:rsidR="004A2B91">
        <w:rPr>
          <w:bCs/>
        </w:rPr>
        <w:t xml:space="preserve"> te voorkomen dat </w:t>
      </w:r>
      <w:r w:rsidR="000C7A4B">
        <w:rPr>
          <w:bCs/>
        </w:rPr>
        <w:t>onbedoeld risico’s niet zijn verzekerd.</w:t>
      </w:r>
    </w:p>
    <w:p w14:paraId="393AD74D" w14:textId="77777777" w:rsidR="00D40BCE" w:rsidRPr="00B87300" w:rsidRDefault="00D40BCE" w:rsidP="00D40BCE">
      <w:pPr>
        <w:spacing w:line="259" w:lineRule="auto"/>
        <w:ind w:left="567"/>
        <w:rPr>
          <w:bCs/>
        </w:rPr>
      </w:pPr>
    </w:p>
    <w:p w14:paraId="4A743910" w14:textId="0BC940FC" w:rsidR="00D40BCE" w:rsidRPr="00B87300" w:rsidRDefault="00D40BCE" w:rsidP="00A66D2C">
      <w:pPr>
        <w:numPr>
          <w:ilvl w:val="1"/>
          <w:numId w:val="4"/>
        </w:numPr>
        <w:spacing w:line="259" w:lineRule="auto"/>
        <w:rPr>
          <w:bCs/>
        </w:rPr>
      </w:pPr>
      <w:r w:rsidRPr="00B87300">
        <w:rPr>
          <w:bCs/>
        </w:rPr>
        <w:t>De duur van de verzekering loopt van</w:t>
      </w:r>
      <w:r w:rsidR="004F50DA">
        <w:rPr>
          <w:bCs/>
        </w:rPr>
        <w:t xml:space="preserve">af </w:t>
      </w:r>
      <w:r w:rsidRPr="00B87300">
        <w:rPr>
          <w:bCs/>
        </w:rPr>
        <w:t xml:space="preserve">de aanvang van het Werk </w:t>
      </w:r>
      <w:r w:rsidR="004F50DA">
        <w:rPr>
          <w:bCs/>
        </w:rPr>
        <w:t xml:space="preserve">ten minste </w:t>
      </w:r>
      <w:r w:rsidRPr="00B87300">
        <w:rPr>
          <w:bCs/>
        </w:rPr>
        <w:t xml:space="preserve">tot en met </w:t>
      </w:r>
      <w:r w:rsidR="004F50DA">
        <w:rPr>
          <w:bCs/>
        </w:rPr>
        <w:t>het einde van de onderhoudstermijn</w:t>
      </w:r>
      <w:r w:rsidR="00F479F7">
        <w:rPr>
          <w:bCs/>
        </w:rPr>
        <w:t>.</w:t>
      </w:r>
    </w:p>
    <w:p w14:paraId="313F690F" w14:textId="64B8F973" w:rsidR="00902B0B" w:rsidRPr="00B87300" w:rsidRDefault="00902B0B" w:rsidP="00902B0B">
      <w:pPr>
        <w:spacing w:after="160" w:line="259" w:lineRule="auto"/>
      </w:pPr>
      <w:bookmarkStart w:id="82" w:name="_Toc85110021"/>
      <w:bookmarkStart w:id="83" w:name="_Toc85448381"/>
      <w:bookmarkStart w:id="84" w:name="_Toc85110022"/>
      <w:bookmarkStart w:id="85" w:name="_Toc85448382"/>
      <w:bookmarkEnd w:id="82"/>
      <w:bookmarkEnd w:id="83"/>
      <w:bookmarkEnd w:id="84"/>
      <w:bookmarkEnd w:id="85"/>
    </w:p>
    <w:p w14:paraId="7C70B2E4" w14:textId="737EF6BA" w:rsidR="00902B0B" w:rsidRPr="00B87300" w:rsidRDefault="00902B0B" w:rsidP="00A66D2C">
      <w:pPr>
        <w:numPr>
          <w:ilvl w:val="0"/>
          <w:numId w:val="4"/>
        </w:numPr>
        <w:spacing w:after="160" w:line="259" w:lineRule="auto"/>
        <w:rPr>
          <w:b/>
          <w:bCs/>
          <w:color w:val="23AF84"/>
        </w:rPr>
      </w:pPr>
      <w:bookmarkStart w:id="86" w:name="_Toc92287542"/>
      <w:r w:rsidRPr="00B87300">
        <w:rPr>
          <w:b/>
          <w:bCs/>
          <w:color w:val="23AF84"/>
        </w:rPr>
        <w:t>Overige</w:t>
      </w:r>
      <w:bookmarkEnd w:id="86"/>
      <w:r w:rsidR="00B46152" w:rsidRPr="00B87300">
        <w:rPr>
          <w:b/>
          <w:bCs/>
          <w:color w:val="23AF84"/>
        </w:rPr>
        <w:t xml:space="preserve"> bepalingen </w:t>
      </w:r>
    </w:p>
    <w:p w14:paraId="321E5212" w14:textId="3EEB8DA0" w:rsidR="00902B0B" w:rsidRPr="00B87300" w:rsidRDefault="00902B0B" w:rsidP="00A66D2C">
      <w:pPr>
        <w:numPr>
          <w:ilvl w:val="1"/>
          <w:numId w:val="11"/>
        </w:numPr>
        <w:spacing w:after="160" w:line="259" w:lineRule="auto"/>
        <w:rPr>
          <w:bCs/>
        </w:rPr>
      </w:pPr>
      <w:r w:rsidRPr="00B87300">
        <w:rPr>
          <w:bCs/>
        </w:rPr>
        <w:t xml:space="preserve">In afwijking van </w:t>
      </w:r>
      <w:r w:rsidR="003A7459" w:rsidRPr="00B87300">
        <w:rPr>
          <w:bCs/>
        </w:rPr>
        <w:t>paragraaf</w:t>
      </w:r>
      <w:r w:rsidRPr="00B87300">
        <w:rPr>
          <w:bCs/>
        </w:rPr>
        <w:t xml:space="preserve"> 43 </w:t>
      </w:r>
      <w:r w:rsidR="00B94374" w:rsidRPr="00B87300">
        <w:rPr>
          <w:bCs/>
        </w:rPr>
        <w:t>UAV</w:t>
      </w:r>
      <w:r w:rsidRPr="00B87300">
        <w:rPr>
          <w:bCs/>
        </w:rPr>
        <w:t xml:space="preserve"> zijn alle rechten en verplichtingen van </w:t>
      </w:r>
      <w:r w:rsidR="00F82CE5">
        <w:rPr>
          <w:bCs/>
        </w:rPr>
        <w:t>Aannemer</w:t>
      </w:r>
      <w:r w:rsidRPr="00B87300">
        <w:rPr>
          <w:bCs/>
        </w:rPr>
        <w:t xml:space="preserve"> uit hoofde van de Overeenkomst, waaronder zijn vorderingen op </w:t>
      </w:r>
      <w:r w:rsidR="00071588">
        <w:rPr>
          <w:bCs/>
        </w:rPr>
        <w:t>Opdrachtgever</w:t>
      </w:r>
      <w:r w:rsidRPr="00B87300">
        <w:rPr>
          <w:bCs/>
        </w:rPr>
        <w:t xml:space="preserve">, niet overdraagbaar (zoals bedoeld in artikel 3:83 lid 2 BW) en niet </w:t>
      </w:r>
      <w:proofErr w:type="spellStart"/>
      <w:r w:rsidRPr="00B87300">
        <w:rPr>
          <w:bCs/>
        </w:rPr>
        <w:t>verpandbaar</w:t>
      </w:r>
      <w:proofErr w:type="spellEnd"/>
      <w:r w:rsidRPr="00B87300">
        <w:rPr>
          <w:bCs/>
        </w:rPr>
        <w:t xml:space="preserve"> (zoals bedoeld in artikel 3:83 lid 2 BW juncto artikel 3:98 BW).</w:t>
      </w:r>
      <w:r w:rsidR="001563DD" w:rsidRPr="00B87300">
        <w:rPr>
          <w:bCs/>
        </w:rPr>
        <w:t xml:space="preserve"> Dit beding heeft goederenrechtelijke werking.</w:t>
      </w:r>
    </w:p>
    <w:p w14:paraId="59885351" w14:textId="77777777" w:rsidR="00A81BA8" w:rsidRPr="00B87300" w:rsidRDefault="00A81BA8" w:rsidP="00A226FE">
      <w:pPr>
        <w:spacing w:after="160" w:line="259" w:lineRule="auto"/>
        <w:rPr>
          <w:bCs/>
        </w:rPr>
      </w:pPr>
    </w:p>
    <w:p w14:paraId="3556959C" w14:textId="77777777" w:rsidR="00902B0B" w:rsidRPr="00B87300" w:rsidRDefault="00902B0B" w:rsidP="00A66D2C">
      <w:pPr>
        <w:numPr>
          <w:ilvl w:val="0"/>
          <w:numId w:val="4"/>
        </w:numPr>
        <w:spacing w:after="160" w:line="259" w:lineRule="auto"/>
        <w:rPr>
          <w:b/>
          <w:bCs/>
          <w:color w:val="23AF84"/>
        </w:rPr>
      </w:pPr>
      <w:bookmarkStart w:id="87" w:name="_Toc92287543"/>
      <w:r w:rsidRPr="00B87300">
        <w:rPr>
          <w:b/>
          <w:bCs/>
          <w:color w:val="23AF84"/>
        </w:rPr>
        <w:t>Geschillen</w:t>
      </w:r>
      <w:bookmarkEnd w:id="87"/>
    </w:p>
    <w:p w14:paraId="2E7C6494" w14:textId="4BAC6D43" w:rsidR="00B46152" w:rsidRPr="00B87300" w:rsidRDefault="00B46152" w:rsidP="00A66D2C">
      <w:pPr>
        <w:numPr>
          <w:ilvl w:val="1"/>
          <w:numId w:val="11"/>
        </w:numPr>
        <w:spacing w:after="160" w:line="259" w:lineRule="auto"/>
        <w:rPr>
          <w:bCs/>
        </w:rPr>
      </w:pPr>
      <w:r w:rsidRPr="00B87300">
        <w:rPr>
          <w:bCs/>
        </w:rPr>
        <w:t xml:space="preserve">Alle geschillen die naar aanleiding van deze overeenkomst of van overeenkomsten die daarvan een uitvloeisel zijn, tussen Partijen ontstaan, worden, in afwijking van paragraaf 49 </w:t>
      </w:r>
      <w:r w:rsidR="00B94374" w:rsidRPr="00B87300">
        <w:rPr>
          <w:bCs/>
        </w:rPr>
        <w:t>UAV</w:t>
      </w:r>
      <w:r w:rsidRPr="00B87300">
        <w:rPr>
          <w:bCs/>
        </w:rPr>
        <w:t xml:space="preserve">, ter keuze van </w:t>
      </w:r>
      <w:r w:rsidR="00071588">
        <w:rPr>
          <w:bCs/>
        </w:rPr>
        <w:t>Opdrachtgever</w:t>
      </w:r>
      <w:r w:rsidRPr="00B87300">
        <w:rPr>
          <w:bCs/>
        </w:rPr>
        <w:t xml:space="preserve"> beslecht door de </w:t>
      </w:r>
      <w:r w:rsidR="004F50DA">
        <w:rPr>
          <w:bCs/>
        </w:rPr>
        <w:t>rechtbank Rotterdam,</w:t>
      </w:r>
      <w:r w:rsidRPr="00B87300">
        <w:rPr>
          <w:bCs/>
        </w:rPr>
        <w:t xml:space="preserve"> </w:t>
      </w:r>
      <w:r w:rsidR="00E71CAF" w:rsidRPr="00B87300">
        <w:rPr>
          <w:bCs/>
        </w:rPr>
        <w:t xml:space="preserve">dan wel de Raad van Arbitrage in </w:t>
      </w:r>
      <w:r w:rsidR="00E71CAF" w:rsidRPr="00B87300">
        <w:rPr>
          <w:bCs/>
        </w:rPr>
        <w:lastRenderedPageBreak/>
        <w:t xml:space="preserve">bouwgeschillen </w:t>
      </w:r>
      <w:r w:rsidRPr="00B87300">
        <w:rPr>
          <w:bCs/>
        </w:rPr>
        <w:t>op basis van haar statuten en reglementen zoals die gelden 3 maanden voor ondertekening van deze Overeenkomst.</w:t>
      </w:r>
    </w:p>
    <w:p w14:paraId="4E353588" w14:textId="669994D3" w:rsidR="00902B0B" w:rsidRPr="00B87300" w:rsidRDefault="00B46152" w:rsidP="00A66D2C">
      <w:pPr>
        <w:numPr>
          <w:ilvl w:val="1"/>
          <w:numId w:val="11"/>
        </w:numPr>
        <w:spacing w:after="160" w:line="259" w:lineRule="auto"/>
        <w:rPr>
          <w:bCs/>
        </w:rPr>
      </w:pPr>
      <w:r w:rsidRPr="00B87300">
        <w:rPr>
          <w:bCs/>
        </w:rPr>
        <w:t xml:space="preserve">Indien </w:t>
      </w:r>
      <w:r w:rsidR="00F82CE5">
        <w:rPr>
          <w:bCs/>
        </w:rPr>
        <w:t>Aannemer</w:t>
      </w:r>
      <w:r w:rsidRPr="00B87300">
        <w:rPr>
          <w:bCs/>
        </w:rPr>
        <w:t xml:space="preserve"> een procedure aanhangig wil maken, zal hij </w:t>
      </w:r>
      <w:r w:rsidR="00071588">
        <w:rPr>
          <w:bCs/>
        </w:rPr>
        <w:t>Opdrachtgever</w:t>
      </w:r>
      <w:r w:rsidRPr="00B87300">
        <w:rPr>
          <w:bCs/>
        </w:rPr>
        <w:t xml:space="preserve"> gedurende één maand in de gelegenheid stellen schriftelijk haar keuze kenbaar te maken. Indien </w:t>
      </w:r>
      <w:r w:rsidR="00F82CE5">
        <w:rPr>
          <w:bCs/>
        </w:rPr>
        <w:t>Aannemer</w:t>
      </w:r>
      <w:r w:rsidRPr="00B87300">
        <w:rPr>
          <w:bCs/>
        </w:rPr>
        <w:t xml:space="preserve"> een spoedeisend belang heeft bij een voorlopige voorziening, kan hij de termijn bekorten tot vijf werkdagen. Indien </w:t>
      </w:r>
      <w:r w:rsidR="00071588">
        <w:rPr>
          <w:bCs/>
        </w:rPr>
        <w:t>Opdrachtgever</w:t>
      </w:r>
      <w:r w:rsidRPr="00B87300">
        <w:rPr>
          <w:bCs/>
        </w:rPr>
        <w:t xml:space="preserve"> niet tijdig haar keuze kenbaar maakt, staat het </w:t>
      </w:r>
      <w:r w:rsidR="00F82CE5">
        <w:rPr>
          <w:bCs/>
        </w:rPr>
        <w:t>Aannemer</w:t>
      </w:r>
      <w:r w:rsidRPr="00B87300">
        <w:rPr>
          <w:bCs/>
        </w:rPr>
        <w:t xml:space="preserve"> vrij te kiezen bij welke instantie zij haar vordering aanhangig wenst te maken.</w:t>
      </w:r>
    </w:p>
    <w:p w14:paraId="008EFCAD" w14:textId="77777777" w:rsidR="00171D59" w:rsidRPr="00B87300" w:rsidRDefault="00171D59" w:rsidP="00052CFD"/>
    <w:p w14:paraId="7F169B58" w14:textId="4B43BBF8" w:rsidR="00052CFD" w:rsidRPr="00B87300" w:rsidRDefault="00052CFD" w:rsidP="00052CFD">
      <w:r w:rsidRPr="00B87300">
        <w:t xml:space="preserve">Aldus in tweevoud opgemaakt en ondertekend te </w:t>
      </w:r>
      <w:sdt>
        <w:sdtPr>
          <w:alias w:val="plaatsnaam"/>
          <w:tag w:val="plaatsnaam"/>
          <w:id w:val="2041012919"/>
          <w:placeholder>
            <w:docPart w:val="C24A24C4FD0542809A1CCA9873B8ED63"/>
          </w:placeholder>
          <w:showingPlcHdr/>
        </w:sdtPr>
        <w:sdtEndPr/>
        <w:sdtContent>
          <w:r w:rsidRPr="00B87300">
            <w:t>Klik hier als u tekst wilt invoeren.</w:t>
          </w:r>
        </w:sdtContent>
      </w:sdt>
      <w:r w:rsidRPr="00B87300">
        <w:t xml:space="preserve">, d.d. </w:t>
      </w:r>
      <w:sdt>
        <w:sdtPr>
          <w:id w:val="-954321507"/>
          <w:placeholder>
            <w:docPart w:val="89E97AA4A7994A6C824074683C181F29"/>
          </w:placeholder>
          <w:showingPlcHdr/>
          <w:date>
            <w:dateFormat w:val="d MMMM yyyy"/>
            <w:lid w:val="nl-NL"/>
            <w:storeMappedDataAs w:val="dateTime"/>
            <w:calendar w:val="gregorian"/>
          </w:date>
        </w:sdtPr>
        <w:sdtEndPr/>
        <w:sdtContent>
          <w:r w:rsidRPr="00B87300">
            <w:rPr>
              <w:highlight w:val="lightGray"/>
            </w:rPr>
            <w:t>Klik hier als u een datum wilt invoeren.</w:t>
          </w:r>
        </w:sdtContent>
      </w:sdt>
    </w:p>
    <w:p w14:paraId="215288FD" w14:textId="77777777" w:rsidR="00052CFD" w:rsidRPr="00B87300" w:rsidRDefault="00052CFD" w:rsidP="00052CFD"/>
    <w:p w14:paraId="765E1BDD" w14:textId="36FEAF2B" w:rsidR="00052CFD" w:rsidRPr="00B87300" w:rsidRDefault="00071588" w:rsidP="00052CFD">
      <w:pPr>
        <w:tabs>
          <w:tab w:val="left" w:pos="4536"/>
        </w:tabs>
      </w:pPr>
      <w:r>
        <w:t>Opdrachtgever</w:t>
      </w:r>
      <w:r w:rsidR="00052CFD" w:rsidRPr="00B87300">
        <w:t>:</w:t>
      </w:r>
      <w:r w:rsidR="00052CFD" w:rsidRPr="00B87300">
        <w:tab/>
        <w:t xml:space="preserve">De </w:t>
      </w:r>
      <w:sdt>
        <w:sdtPr>
          <w:alias w:val="rol"/>
          <w:tag w:val="rol"/>
          <w:id w:val="86041143"/>
          <w:placeholder>
            <w:docPart w:val="3D61C244957045BE8314F5B98FF88EE7"/>
          </w:placeholder>
          <w:showingPlcHdr/>
          <w:comboBox>
            <w:listItem w:displayText="aannemer" w:value="aannemer"/>
            <w:listItem w:displayText="installateur" w:value="installateur"/>
            <w:listItem w:displayText="e-installateur" w:value="e-installateur"/>
            <w:listItem w:displayText="w-installateur" w:value="w-installateur"/>
            <w:listItem w:displayText="l-installateur" w:value="l-installateur"/>
          </w:comboBox>
        </w:sdtPr>
        <w:sdtEndPr/>
        <w:sdtContent>
          <w:r w:rsidR="00052CFD" w:rsidRPr="00B87300">
            <w:rPr>
              <w:highlight w:val="lightGray"/>
            </w:rPr>
            <w:t>Kies een item.</w:t>
          </w:r>
        </w:sdtContent>
      </w:sdt>
      <w:r w:rsidR="00052CFD" w:rsidRPr="00B87300">
        <w:t>:</w:t>
      </w:r>
    </w:p>
    <w:p w14:paraId="135FD1D8" w14:textId="77777777" w:rsidR="00052CFD" w:rsidRPr="00B87300" w:rsidRDefault="00052CFD" w:rsidP="00052CFD">
      <w:pPr>
        <w:tabs>
          <w:tab w:val="left" w:pos="4536"/>
        </w:tabs>
      </w:pPr>
    </w:p>
    <w:p w14:paraId="5E01F5F4" w14:textId="2309D43B" w:rsidR="00052CFD" w:rsidRPr="00B87300" w:rsidRDefault="00B2145F" w:rsidP="00052CFD">
      <w:pPr>
        <w:tabs>
          <w:tab w:val="left" w:pos="4536"/>
        </w:tabs>
      </w:pPr>
      <w:sdt>
        <w:sdtPr>
          <w:id w:val="373507533"/>
          <w:placeholder>
            <w:docPart w:val="C24A24C4FD0542809A1CCA9873B8ED63"/>
          </w:placeholder>
        </w:sdtPr>
        <w:sdtEndPr/>
        <w:sdtContent>
          <w:sdt>
            <w:sdtPr>
              <w:alias w:val="aanhef"/>
              <w:tag w:val="aanhef"/>
              <w:id w:val="975491166"/>
              <w:placeholder>
                <w:docPart w:val="8477E080AC4B4FB6B486FEDC93A80AFB"/>
              </w:placeholder>
              <w:showingPlcHdr/>
              <w:comboBox>
                <w:listItem w:value="Kies een item."/>
                <w:listItem w:displayText="de heer" w:value="de heer"/>
                <w:listItem w:displayText="mevrouw" w:value="mevrouw"/>
              </w:comboBox>
            </w:sdtPr>
            <w:sdtEndPr/>
            <w:sdtContent>
              <w:r w:rsidR="00346B76" w:rsidRPr="00B87300">
                <w:rPr>
                  <w:rStyle w:val="Tekstvantijdelijkeaanduiding"/>
                </w:rPr>
                <w:t>Kies een item.</w:t>
              </w:r>
            </w:sdtContent>
          </w:sdt>
          <w:r w:rsidR="00E80E55" w:rsidRPr="00B87300">
            <w:t xml:space="preserve"> </w:t>
          </w:r>
          <w:sdt>
            <w:sdtPr>
              <w:alias w:val="persoonsnaam"/>
              <w:tag w:val="persoonsnaam"/>
              <w:id w:val="361182211"/>
              <w:placeholder>
                <w:docPart w:val="AED604F8BDCB42AB9963BE32639C8B77"/>
              </w:placeholder>
              <w:showingPlcHdr/>
            </w:sdtPr>
            <w:sdtEndPr/>
            <w:sdtContent>
              <w:r w:rsidR="00346B76" w:rsidRPr="00B87300">
                <w:rPr>
                  <w:rStyle w:val="Tekstvantijdelijkeaanduiding"/>
                </w:rPr>
                <w:t>Klik hier als u tekst wilt invoeren.</w:t>
              </w:r>
            </w:sdtContent>
          </w:sdt>
        </w:sdtContent>
      </w:sdt>
      <w:r w:rsidR="00052CFD" w:rsidRPr="00B87300">
        <w:tab/>
      </w:r>
      <w:sdt>
        <w:sdtPr>
          <w:id w:val="2082634869"/>
          <w:placeholder>
            <w:docPart w:val="C24A24C4FD0542809A1CCA9873B8ED63"/>
          </w:placeholder>
          <w:showingPlcHdr/>
        </w:sdtPr>
        <w:sdtEndPr/>
        <w:sdtContent>
          <w:r w:rsidR="00052CFD" w:rsidRPr="00B87300">
            <w:rPr>
              <w:highlight w:val="lightGray"/>
            </w:rPr>
            <w:t>Klik hier als u tekst wilt invoeren.</w:t>
          </w:r>
        </w:sdtContent>
      </w:sdt>
    </w:p>
    <w:p w14:paraId="0C456B1C" w14:textId="77777777" w:rsidR="00052CFD" w:rsidRPr="00B87300" w:rsidRDefault="00052CFD" w:rsidP="00052CFD">
      <w:pPr>
        <w:tabs>
          <w:tab w:val="left" w:pos="4536"/>
        </w:tabs>
      </w:pPr>
    </w:p>
    <w:p w14:paraId="5E2AC000" w14:textId="77777777" w:rsidR="00052CFD" w:rsidRPr="00B87300" w:rsidRDefault="00052CFD" w:rsidP="00052CFD">
      <w:pPr>
        <w:tabs>
          <w:tab w:val="left" w:pos="4536"/>
        </w:tabs>
      </w:pPr>
    </w:p>
    <w:p w14:paraId="2914ADFF" w14:textId="77777777" w:rsidR="00052CFD" w:rsidRPr="00B87300" w:rsidRDefault="00052CFD" w:rsidP="00052CFD">
      <w:pPr>
        <w:tabs>
          <w:tab w:val="left" w:pos="4536"/>
        </w:tabs>
      </w:pPr>
    </w:p>
    <w:p w14:paraId="1963DBFE" w14:textId="77777777" w:rsidR="00052CFD" w:rsidRPr="00B87300" w:rsidRDefault="00052CFD" w:rsidP="00052CFD">
      <w:pPr>
        <w:tabs>
          <w:tab w:val="left" w:pos="4536"/>
        </w:tabs>
      </w:pPr>
    </w:p>
    <w:p w14:paraId="26FB5646" w14:textId="77777777" w:rsidR="00052CFD" w:rsidRPr="00B87300" w:rsidRDefault="00052CFD" w:rsidP="00052CFD">
      <w:pPr>
        <w:tabs>
          <w:tab w:val="left" w:pos="4536"/>
        </w:tabs>
      </w:pPr>
    </w:p>
    <w:p w14:paraId="396DB67C" w14:textId="6EE8E880" w:rsidR="00052CFD" w:rsidRPr="00B87300" w:rsidRDefault="00B2145F" w:rsidP="009E2D32">
      <w:pPr>
        <w:tabs>
          <w:tab w:val="left" w:pos="4536"/>
        </w:tabs>
      </w:pPr>
      <w:sdt>
        <w:sdtPr>
          <w:id w:val="612330081"/>
          <w:placeholder>
            <w:docPart w:val="C24A24C4FD0542809A1CCA9873B8ED63"/>
          </w:placeholder>
        </w:sdtPr>
        <w:sdtEndPr/>
        <w:sdtContent>
          <w:r w:rsidR="00E80E55" w:rsidRPr="00B87300">
            <w:t xml:space="preserve">Directeur bedrijfsvoering </w:t>
          </w:r>
        </w:sdtContent>
      </w:sdt>
      <w:r w:rsidR="00052CFD" w:rsidRPr="00B87300">
        <w:tab/>
      </w:r>
      <w:sdt>
        <w:sdtPr>
          <w:id w:val="661591681"/>
          <w:placeholder>
            <w:docPart w:val="C24A24C4FD0542809A1CCA9873B8ED63"/>
          </w:placeholder>
          <w:showingPlcHdr/>
        </w:sdtPr>
        <w:sdtEndPr/>
        <w:sdtContent>
          <w:r w:rsidR="00052CFD" w:rsidRPr="00B87300">
            <w:t>Klik hier als u tekst wilt invoeren.</w:t>
          </w:r>
        </w:sdtContent>
      </w:sdt>
    </w:p>
    <w:p w14:paraId="4384CCD6" w14:textId="77777777" w:rsidR="009E2D32" w:rsidRPr="00B87300" w:rsidRDefault="009E2D32">
      <w:pPr>
        <w:spacing w:after="160" w:line="259" w:lineRule="auto"/>
        <w:rPr>
          <w:color w:val="23AE84"/>
        </w:rPr>
      </w:pPr>
      <w:r w:rsidRPr="00B87300">
        <w:br w:type="page"/>
      </w:r>
    </w:p>
    <w:p w14:paraId="0155A7CB" w14:textId="3538B4E6" w:rsidR="00052CFD" w:rsidRPr="00B87300" w:rsidRDefault="00052CFD" w:rsidP="00033ABF">
      <w:pPr>
        <w:pStyle w:val="Draaijergroen"/>
      </w:pPr>
      <w:r w:rsidRPr="00B87300">
        <w:lastRenderedPageBreak/>
        <w:t>BIJLAGE 1</w:t>
      </w:r>
      <w:r w:rsidRPr="00B87300">
        <w:tab/>
        <w:t xml:space="preserve">OVERZICHT </w:t>
      </w:r>
      <w:r w:rsidR="00A81BA8" w:rsidRPr="00B87300">
        <w:t>BIJLAGEN</w:t>
      </w:r>
    </w:p>
    <w:p w14:paraId="4E12D95B" w14:textId="77777777" w:rsidR="00052CFD" w:rsidRPr="00B87300" w:rsidRDefault="00052CFD" w:rsidP="00052CFD"/>
    <w:tbl>
      <w:tblPr>
        <w:tblStyle w:val="dprasterloos"/>
        <w:tblW w:w="0" w:type="auto"/>
        <w:tblLook w:val="04A0" w:firstRow="1" w:lastRow="0" w:firstColumn="1" w:lastColumn="0" w:noHBand="0" w:noVBand="1"/>
      </w:tblPr>
      <w:tblGrid>
        <w:gridCol w:w="2028"/>
        <w:gridCol w:w="4174"/>
      </w:tblGrid>
      <w:tr w:rsidR="00787D52" w:rsidRPr="00B87300" w14:paraId="22527873" w14:textId="77777777" w:rsidTr="00B06152">
        <w:tc>
          <w:tcPr>
            <w:cnfStyle w:val="001000000000" w:firstRow="0" w:lastRow="0" w:firstColumn="1" w:lastColumn="0" w:oddVBand="0" w:evenVBand="0" w:oddHBand="0" w:evenHBand="0" w:firstRowFirstColumn="0" w:firstRowLastColumn="0" w:lastRowFirstColumn="0" w:lastRowLastColumn="0"/>
            <w:tcW w:w="2028" w:type="dxa"/>
          </w:tcPr>
          <w:p w14:paraId="60D7581B" w14:textId="77777777" w:rsidR="00BA21DC" w:rsidRPr="00B87300" w:rsidRDefault="00BA21DC">
            <w:r w:rsidRPr="00B87300">
              <w:t>Projectnaam:</w:t>
            </w:r>
          </w:p>
        </w:tc>
        <w:tc>
          <w:tcPr>
            <w:tcW w:w="4174" w:type="dxa"/>
          </w:tcPr>
          <w:p w14:paraId="405BF1A7" w14:textId="5E0B87E2" w:rsidR="00BA21DC" w:rsidRPr="00B87300" w:rsidRDefault="00B2145F">
            <w:pPr>
              <w:cnfStyle w:val="000000000000" w:firstRow="0" w:lastRow="0" w:firstColumn="0" w:lastColumn="0" w:oddVBand="0" w:evenVBand="0" w:oddHBand="0" w:evenHBand="0" w:firstRowFirstColumn="0" w:firstRowLastColumn="0" w:lastRowFirstColumn="0" w:lastRowLastColumn="0"/>
            </w:pPr>
            <w:sdt>
              <w:sdtPr>
                <w:alias w:val="ProjectPlaats"/>
                <w:tag w:val="ProjectPlaats"/>
                <w:id w:val="2038242605"/>
                <w:placeholder>
                  <w:docPart w:val="AD96A3C0D93448A09D46E93AB768DB02"/>
                </w:placeholder>
                <w:dataBinding w:prefixMappings="xmlns:ns0='http://schemas.microsoft.com/office/2006/metadata/properties' xmlns:ns1='http://www.w3.org/2001/XMLSchema-instance' xmlns:ns2='http://schemas.microsoft.com/office/infopath/2007/PartnerControls' xmlns:ns3='3b74f8ef-6b6c-41ba-8f87-9feb1a77611d' xmlns:ns4='http://schemas.microsoft.com/sharepoint/v3/fields' xmlns:ns5='http://schemas.microsoft.com/sharepoint/v3' " w:xpath="/ns0:properties[1]/documentManagement[1]/ns3:ProjectPlaats[1]" w:storeItemID="{EA7540CB-CE3B-4FE0-B537-01A74546034A}"/>
                <w:text/>
              </w:sdtPr>
              <w:sdtEndPr/>
              <w:sdtContent>
                <w:r w:rsidR="00346B76" w:rsidRPr="00B87300">
                  <w:t>Rotterdam</w:t>
                </w:r>
              </w:sdtContent>
            </w:sdt>
            <w:r w:rsidR="00BA21DC" w:rsidRPr="00B87300">
              <w:t xml:space="preserve">, </w:t>
            </w:r>
            <w:sdt>
              <w:sdtPr>
                <w:alias w:val="ProjectNaam"/>
                <w:tag w:val="ProjectNaam"/>
                <w:id w:val="-2047667522"/>
                <w:placeholder>
                  <w:docPart w:val="FE0B17BFA2354A7FB8942F770E2E85A6"/>
                </w:placeholder>
                <w:dataBinding w:prefixMappings="xmlns:ns0='http://schemas.microsoft.com/office/2006/metadata/properties' xmlns:ns1='http://www.w3.org/2001/XMLSchema-instance' xmlns:ns2='http://schemas.microsoft.com/office/infopath/2007/PartnerControls' xmlns:ns3='3b74f8ef-6b6c-41ba-8f87-9feb1a77611d' xmlns:ns4='http://schemas.microsoft.com/sharepoint/v3/fields' xmlns:ns5='http://schemas.microsoft.com/sharepoint/v3' " w:xpath="/ns0:properties[1]/documentManagement[1]/ns3:ProjectNaam[1]" w:storeItemID="{EA7540CB-CE3B-4FE0-B537-01A74546034A}"/>
                <w:text/>
              </w:sdtPr>
              <w:sdtEndPr/>
              <w:sdtContent>
                <w:proofErr w:type="spellStart"/>
                <w:r w:rsidR="006F30B7" w:rsidRPr="00B87300">
                  <w:t>Inhuizing</w:t>
                </w:r>
                <w:proofErr w:type="spellEnd"/>
                <w:r w:rsidR="006F30B7" w:rsidRPr="00B87300">
                  <w:t xml:space="preserve"> VSO op Noord</w:t>
                </w:r>
              </w:sdtContent>
            </w:sdt>
          </w:p>
        </w:tc>
      </w:tr>
      <w:tr w:rsidR="00787D52" w:rsidRPr="00B87300" w14:paraId="2302ACBF" w14:textId="77777777" w:rsidTr="00B06152">
        <w:tc>
          <w:tcPr>
            <w:cnfStyle w:val="001000000000" w:firstRow="0" w:lastRow="0" w:firstColumn="1" w:lastColumn="0" w:oddVBand="0" w:evenVBand="0" w:oddHBand="0" w:evenHBand="0" w:firstRowFirstColumn="0" w:firstRowLastColumn="0" w:lastRowFirstColumn="0" w:lastRowLastColumn="0"/>
            <w:tcW w:w="2028" w:type="dxa"/>
          </w:tcPr>
          <w:p w14:paraId="50E39304" w14:textId="77777777" w:rsidR="00BA21DC" w:rsidRPr="00B87300" w:rsidRDefault="00BA21DC">
            <w:r w:rsidRPr="00B87300">
              <w:t>Projectnummer:</w:t>
            </w:r>
          </w:p>
        </w:tc>
        <w:tc>
          <w:tcPr>
            <w:tcW w:w="4174" w:type="dxa"/>
          </w:tcPr>
          <w:p w14:paraId="458BE5FB" w14:textId="7AB859FC" w:rsidR="00BA21DC" w:rsidRPr="00B87300" w:rsidRDefault="00B2145F">
            <w:pPr>
              <w:cnfStyle w:val="000000000000" w:firstRow="0" w:lastRow="0" w:firstColumn="0" w:lastColumn="0" w:oddVBand="0" w:evenVBand="0" w:oddHBand="0" w:evenHBand="0" w:firstRowFirstColumn="0" w:firstRowLastColumn="0" w:lastRowFirstColumn="0" w:lastRowLastColumn="0"/>
            </w:pPr>
            <w:sdt>
              <w:sdtPr>
                <w:alias w:val="Projectnr"/>
                <w:tag w:val="Projectnr"/>
                <w:id w:val="1842047125"/>
                <w:placeholder>
                  <w:docPart w:val="EE44D90A73124BFBBA92A2E64B1E49CE"/>
                </w:placeholder>
                <w:dataBinding w:prefixMappings="xmlns:ns0='http://schemas.microsoft.com/office/2006/metadata/properties' xmlns:ns1='http://www.w3.org/2001/XMLSchema-instance' xmlns:ns2='http://schemas.microsoft.com/office/infopath/2007/PartnerControls' xmlns:ns3='3b74f8ef-6b6c-41ba-8f87-9feb1a77611d' xmlns:ns4='http://schemas.microsoft.com/sharepoint/v3/fields' xmlns:ns5='http://schemas.microsoft.com/sharepoint/v3' " w:xpath="/ns0:properties[1]/documentManagement[1]/ns3:Projectnr[1]" w:storeItemID="{EA7540CB-CE3B-4FE0-B537-01A74546034A}"/>
                <w:text/>
              </w:sdtPr>
              <w:sdtEndPr/>
              <w:sdtContent>
                <w:r w:rsidR="00346B76" w:rsidRPr="00B87300">
                  <w:t>250280</w:t>
                </w:r>
              </w:sdtContent>
            </w:sdt>
          </w:p>
        </w:tc>
      </w:tr>
      <w:tr w:rsidR="00787D52" w:rsidRPr="00B87300" w14:paraId="2D38F07E" w14:textId="77777777" w:rsidTr="00B06152">
        <w:tc>
          <w:tcPr>
            <w:cnfStyle w:val="001000000000" w:firstRow="0" w:lastRow="0" w:firstColumn="1" w:lastColumn="0" w:oddVBand="0" w:evenVBand="0" w:oddHBand="0" w:evenHBand="0" w:firstRowFirstColumn="0" w:firstRowLastColumn="0" w:lastRowFirstColumn="0" w:lastRowLastColumn="0"/>
            <w:tcW w:w="2028" w:type="dxa"/>
          </w:tcPr>
          <w:p w14:paraId="38A9D7B4" w14:textId="77777777" w:rsidR="00BA21DC" w:rsidRPr="00B87300" w:rsidRDefault="00BA21DC">
            <w:r w:rsidRPr="00B87300">
              <w:t>Documentnummer:</w:t>
            </w:r>
          </w:p>
        </w:tc>
        <w:tc>
          <w:tcPr>
            <w:tcW w:w="4174" w:type="dxa"/>
          </w:tcPr>
          <w:p w14:paraId="66C4F6B2" w14:textId="662EC02E" w:rsidR="00BA21DC" w:rsidRPr="00B87300" w:rsidRDefault="00BA21DC">
            <w:pPr>
              <w:cnfStyle w:val="000000000000" w:firstRow="0" w:lastRow="0" w:firstColumn="0" w:lastColumn="0" w:oddVBand="0" w:evenVBand="0" w:oddHBand="0" w:evenHBand="0" w:firstRowFirstColumn="0" w:firstRowLastColumn="0" w:lastRowFirstColumn="0" w:lastRowLastColumn="0"/>
              <w:rPr>
                <w:highlight w:val="yellow"/>
              </w:rPr>
            </w:pPr>
          </w:p>
        </w:tc>
      </w:tr>
      <w:tr w:rsidR="00787D52" w:rsidRPr="00B87300" w14:paraId="1CD39AA4" w14:textId="77777777" w:rsidTr="00B06152">
        <w:tc>
          <w:tcPr>
            <w:cnfStyle w:val="001000000000" w:firstRow="0" w:lastRow="0" w:firstColumn="1" w:lastColumn="0" w:oddVBand="0" w:evenVBand="0" w:oddHBand="0" w:evenHBand="0" w:firstRowFirstColumn="0" w:firstRowLastColumn="0" w:lastRowFirstColumn="0" w:lastRowLastColumn="0"/>
            <w:tcW w:w="2028" w:type="dxa"/>
          </w:tcPr>
          <w:p w14:paraId="7C6EE5D7" w14:textId="77777777" w:rsidR="00BA21DC" w:rsidRPr="00B87300" w:rsidRDefault="00BA21DC">
            <w:r w:rsidRPr="00B87300">
              <w:t>Datum:</w:t>
            </w:r>
          </w:p>
        </w:tc>
        <w:tc>
          <w:tcPr>
            <w:tcW w:w="4174" w:type="dxa"/>
          </w:tcPr>
          <w:p w14:paraId="457461AA" w14:textId="77777777" w:rsidR="00BA21DC" w:rsidRPr="00B87300" w:rsidRDefault="00B2145F">
            <w:pPr>
              <w:cnfStyle w:val="000000000000" w:firstRow="0" w:lastRow="0" w:firstColumn="0" w:lastColumn="0" w:oddVBand="0" w:evenVBand="0" w:oddHBand="0" w:evenHBand="0" w:firstRowFirstColumn="0" w:firstRowLastColumn="0" w:lastRowFirstColumn="0" w:lastRowLastColumn="0"/>
            </w:pPr>
            <w:sdt>
              <w:sdtPr>
                <w:id w:val="1949199944"/>
                <w:placeholder>
                  <w:docPart w:val="79B8B4E3DACB46D3806043AE94D4DEDD"/>
                </w:placeholder>
                <w:showingPlcHdr/>
                <w:date>
                  <w:dateFormat w:val="d-M-yyyy"/>
                  <w:lid w:val="nl-NL"/>
                  <w:storeMappedDataAs w:val="dateTime"/>
                  <w:calendar w:val="gregorian"/>
                </w:date>
              </w:sdtPr>
              <w:sdtEndPr/>
              <w:sdtContent>
                <w:r w:rsidR="00BA21DC" w:rsidRPr="00B87300">
                  <w:rPr>
                    <w:rStyle w:val="Tekstvantijdelijkeaanduiding"/>
                  </w:rPr>
                  <w:t>Klik of tik om een datum in te voeren.</w:t>
                </w:r>
              </w:sdtContent>
            </w:sdt>
          </w:p>
        </w:tc>
      </w:tr>
    </w:tbl>
    <w:p w14:paraId="764DD8F9" w14:textId="77777777" w:rsidR="00052CFD" w:rsidRPr="00B87300" w:rsidRDefault="00052CFD" w:rsidP="00052CFD"/>
    <w:p w14:paraId="717CCF3A" w14:textId="63788854" w:rsidR="00A81BA8" w:rsidRPr="00B87300" w:rsidRDefault="00A81BA8" w:rsidP="00052CFD">
      <w:r w:rsidRPr="00B87300">
        <w:t xml:space="preserve">De volgende bijlagen, welke aan deze overeenkomt zijn gehecht en door partijen zijn bevonden, maken deel uit van deze Overeenkomst: </w:t>
      </w:r>
    </w:p>
    <w:p w14:paraId="2389C6A3" w14:textId="77777777" w:rsidR="00052CFD" w:rsidRPr="00B87300" w:rsidRDefault="00052CFD" w:rsidP="00052CFD"/>
    <w:tbl>
      <w:tblPr>
        <w:tblStyle w:val="Draaij"/>
        <w:tblW w:w="0" w:type="auto"/>
        <w:tblLook w:val="04A0" w:firstRow="1" w:lastRow="0" w:firstColumn="1" w:lastColumn="0" w:noHBand="0" w:noVBand="1"/>
      </w:tblPr>
      <w:tblGrid>
        <w:gridCol w:w="3209"/>
        <w:gridCol w:w="3209"/>
        <w:gridCol w:w="3210"/>
      </w:tblGrid>
      <w:tr w:rsidR="00F741F9" w:rsidRPr="00B87300" w14:paraId="0428EA39" w14:textId="77777777" w:rsidTr="00E90080">
        <w:trPr>
          <w:cnfStyle w:val="100000000000" w:firstRow="1" w:lastRow="0" w:firstColumn="0" w:lastColumn="0" w:oddVBand="0" w:evenVBand="0" w:oddHBand="0" w:evenHBand="0" w:firstRowFirstColumn="0" w:firstRowLastColumn="0" w:lastRowFirstColumn="0" w:lastRowLastColumn="0"/>
        </w:trPr>
        <w:tc>
          <w:tcPr>
            <w:tcW w:w="3209" w:type="dxa"/>
          </w:tcPr>
          <w:p w14:paraId="3294BC48" w14:textId="537762FD" w:rsidR="00E90080" w:rsidRPr="00B87300" w:rsidRDefault="00E90080" w:rsidP="009E4F22">
            <w:r w:rsidRPr="00B87300">
              <w:t>Documentnaam</w:t>
            </w:r>
          </w:p>
        </w:tc>
        <w:tc>
          <w:tcPr>
            <w:tcW w:w="3209" w:type="dxa"/>
          </w:tcPr>
          <w:p w14:paraId="0F07D94C" w14:textId="4E1564BB" w:rsidR="00E90080" w:rsidRPr="00B87300" w:rsidRDefault="00E90080" w:rsidP="009E4F22">
            <w:r w:rsidRPr="00B87300">
              <w:t>Documentnummer/kenmerk</w:t>
            </w:r>
          </w:p>
        </w:tc>
        <w:tc>
          <w:tcPr>
            <w:tcW w:w="3210" w:type="dxa"/>
          </w:tcPr>
          <w:p w14:paraId="3B27E27F" w14:textId="46225435" w:rsidR="00E90080" w:rsidRPr="00B87300" w:rsidRDefault="000E534C" w:rsidP="009E4F22">
            <w:r w:rsidRPr="00B87300">
              <w:t>Datum</w:t>
            </w:r>
          </w:p>
        </w:tc>
      </w:tr>
      <w:tr w:rsidR="00F741F9" w:rsidRPr="00B87300" w14:paraId="4C843959" w14:textId="77777777" w:rsidTr="00E90080">
        <w:tc>
          <w:tcPr>
            <w:tcW w:w="3209" w:type="dxa"/>
          </w:tcPr>
          <w:p w14:paraId="30AE3625" w14:textId="2212FCEC" w:rsidR="00BA218A" w:rsidRPr="00B87300" w:rsidRDefault="00BA218A" w:rsidP="00BA218A"/>
        </w:tc>
        <w:sdt>
          <w:sdtPr>
            <w:alias w:val="Kenmerk"/>
            <w:tag w:val="Kenmerk"/>
            <w:id w:val="-1361501019"/>
            <w:placeholder>
              <w:docPart w:val="0E69C546719647FD8A3C7F563AD1AAEA"/>
            </w:placeholder>
            <w:showingPlcHdr/>
          </w:sdtPr>
          <w:sdtEndPr/>
          <w:sdtContent>
            <w:tc>
              <w:tcPr>
                <w:tcW w:w="3209" w:type="dxa"/>
              </w:tcPr>
              <w:p w14:paraId="265FEE14" w14:textId="3D6E9C21" w:rsidR="00BA218A" w:rsidRPr="00B87300" w:rsidRDefault="00BA218A" w:rsidP="00BA218A">
                <w:r w:rsidRPr="00B87300">
                  <w:t>Klik hier als u tekst wilt invoeren.</w:t>
                </w:r>
              </w:p>
            </w:tc>
          </w:sdtContent>
        </w:sdt>
        <w:tc>
          <w:tcPr>
            <w:tcW w:w="3210" w:type="dxa"/>
          </w:tcPr>
          <w:p w14:paraId="493D376D" w14:textId="1BD4E52E" w:rsidR="00BA218A" w:rsidRPr="00B87300" w:rsidRDefault="00B2145F" w:rsidP="00BA218A">
            <w:sdt>
              <w:sdtPr>
                <w:id w:val="661504875"/>
                <w:placeholder>
                  <w:docPart w:val="05AEE627BCDF4BD283BB6714B11B727B"/>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72556E90" w14:textId="77777777" w:rsidTr="00E90080">
        <w:trPr>
          <w:cnfStyle w:val="000000010000" w:firstRow="0" w:lastRow="0" w:firstColumn="0" w:lastColumn="0" w:oddVBand="0" w:evenVBand="0" w:oddHBand="0" w:evenHBand="1" w:firstRowFirstColumn="0" w:firstRowLastColumn="0" w:lastRowFirstColumn="0" w:lastRowLastColumn="0"/>
        </w:trPr>
        <w:tc>
          <w:tcPr>
            <w:tcW w:w="3209" w:type="dxa"/>
          </w:tcPr>
          <w:p w14:paraId="0798E2A1" w14:textId="4D7DAD9E" w:rsidR="00BA218A" w:rsidRPr="00B87300" w:rsidRDefault="00BA218A" w:rsidP="00BA218A"/>
        </w:tc>
        <w:sdt>
          <w:sdtPr>
            <w:alias w:val="Kenmerk"/>
            <w:tag w:val="Kenmerk"/>
            <w:id w:val="2042162704"/>
            <w:placeholder>
              <w:docPart w:val="9FB3B63C191F42E7A2F722CCEB7C16C1"/>
            </w:placeholder>
            <w:showingPlcHdr/>
          </w:sdtPr>
          <w:sdtEndPr/>
          <w:sdtContent>
            <w:tc>
              <w:tcPr>
                <w:tcW w:w="3209" w:type="dxa"/>
              </w:tcPr>
              <w:p w14:paraId="0F3ADF0E" w14:textId="2A4E0F9E" w:rsidR="00BA218A" w:rsidRPr="00B87300" w:rsidRDefault="00BA218A" w:rsidP="00BA218A">
                <w:r w:rsidRPr="00B87300">
                  <w:t>Klik hier als u tekst wilt invoeren.</w:t>
                </w:r>
              </w:p>
            </w:tc>
          </w:sdtContent>
        </w:sdt>
        <w:tc>
          <w:tcPr>
            <w:tcW w:w="3210" w:type="dxa"/>
          </w:tcPr>
          <w:p w14:paraId="608BE823" w14:textId="23482EF8" w:rsidR="00BA218A" w:rsidRPr="00B87300" w:rsidRDefault="00B2145F" w:rsidP="00BA218A">
            <w:sdt>
              <w:sdtPr>
                <w:id w:val="-2039498506"/>
                <w:placeholder>
                  <w:docPart w:val="1F0C859F68664DCEB8C392B62D4A54F8"/>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40650086" w14:textId="77777777" w:rsidTr="00E90080">
        <w:tc>
          <w:tcPr>
            <w:tcW w:w="3209" w:type="dxa"/>
          </w:tcPr>
          <w:p w14:paraId="527F8113" w14:textId="697A75F7" w:rsidR="00BA218A" w:rsidRPr="00B87300" w:rsidRDefault="00BA218A" w:rsidP="00BA218A"/>
        </w:tc>
        <w:sdt>
          <w:sdtPr>
            <w:alias w:val="Kenmerk"/>
            <w:tag w:val="Kenmerk"/>
            <w:id w:val="-920171437"/>
            <w:placeholder>
              <w:docPart w:val="C35CE99C3D514C6D98EE1227C2C66E24"/>
            </w:placeholder>
            <w:showingPlcHdr/>
          </w:sdtPr>
          <w:sdtEndPr/>
          <w:sdtContent>
            <w:tc>
              <w:tcPr>
                <w:tcW w:w="3209" w:type="dxa"/>
              </w:tcPr>
              <w:p w14:paraId="00878C00" w14:textId="25087859" w:rsidR="00BA218A" w:rsidRPr="00B87300" w:rsidRDefault="00BA218A" w:rsidP="00BA218A">
                <w:r w:rsidRPr="00B87300">
                  <w:t>Klik hier als u tekst wilt invoeren.</w:t>
                </w:r>
              </w:p>
            </w:tc>
          </w:sdtContent>
        </w:sdt>
        <w:tc>
          <w:tcPr>
            <w:tcW w:w="3210" w:type="dxa"/>
          </w:tcPr>
          <w:p w14:paraId="6B128429" w14:textId="780EE480" w:rsidR="00BA218A" w:rsidRPr="00B87300" w:rsidRDefault="00B2145F" w:rsidP="00BA218A">
            <w:sdt>
              <w:sdtPr>
                <w:id w:val="970482377"/>
                <w:placeholder>
                  <w:docPart w:val="4F247A8249744F4AB1D9255764D06F2B"/>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68B77994" w14:textId="77777777" w:rsidTr="00E90080">
        <w:trPr>
          <w:cnfStyle w:val="000000010000" w:firstRow="0" w:lastRow="0" w:firstColumn="0" w:lastColumn="0" w:oddVBand="0" w:evenVBand="0" w:oddHBand="0" w:evenHBand="1" w:firstRowFirstColumn="0" w:firstRowLastColumn="0" w:lastRowFirstColumn="0" w:lastRowLastColumn="0"/>
        </w:trPr>
        <w:tc>
          <w:tcPr>
            <w:tcW w:w="3209" w:type="dxa"/>
          </w:tcPr>
          <w:p w14:paraId="7DD1DBC8" w14:textId="1A0C7055" w:rsidR="00BA218A" w:rsidRPr="00B87300" w:rsidRDefault="00BA218A" w:rsidP="00BA218A"/>
        </w:tc>
        <w:sdt>
          <w:sdtPr>
            <w:alias w:val="Kenmerk"/>
            <w:tag w:val="Kenmerk"/>
            <w:id w:val="1083413841"/>
            <w:placeholder>
              <w:docPart w:val="30E9FD55D28D4187BA31F7FDC32BFB89"/>
            </w:placeholder>
            <w:showingPlcHdr/>
          </w:sdtPr>
          <w:sdtEndPr/>
          <w:sdtContent>
            <w:tc>
              <w:tcPr>
                <w:tcW w:w="3209" w:type="dxa"/>
              </w:tcPr>
              <w:p w14:paraId="76E99651" w14:textId="7A198461" w:rsidR="00BA218A" w:rsidRPr="00B87300" w:rsidRDefault="00BA218A" w:rsidP="00BA218A">
                <w:r w:rsidRPr="00B87300">
                  <w:t>Klik hier als u tekst wilt invoeren.</w:t>
                </w:r>
              </w:p>
            </w:tc>
          </w:sdtContent>
        </w:sdt>
        <w:tc>
          <w:tcPr>
            <w:tcW w:w="3210" w:type="dxa"/>
          </w:tcPr>
          <w:p w14:paraId="7A389BA1" w14:textId="537B60EB" w:rsidR="00BA218A" w:rsidRPr="00B87300" w:rsidRDefault="00B2145F" w:rsidP="00BA218A">
            <w:sdt>
              <w:sdtPr>
                <w:id w:val="-1182431559"/>
                <w:placeholder>
                  <w:docPart w:val="6B912553A42048BFA3C3E40D2CD13C88"/>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40E2121D" w14:textId="77777777" w:rsidTr="00E90080">
        <w:tc>
          <w:tcPr>
            <w:tcW w:w="3209" w:type="dxa"/>
          </w:tcPr>
          <w:p w14:paraId="61C019FA" w14:textId="6A3E1A0F" w:rsidR="00BA218A" w:rsidRPr="00B87300" w:rsidRDefault="00BA218A" w:rsidP="00BA218A"/>
        </w:tc>
        <w:sdt>
          <w:sdtPr>
            <w:alias w:val="Kenmerk"/>
            <w:tag w:val="Kenmerk"/>
            <w:id w:val="-679896746"/>
            <w:placeholder>
              <w:docPart w:val="B2AD19196BAD4D459F6F56C568322BFB"/>
            </w:placeholder>
            <w:showingPlcHdr/>
          </w:sdtPr>
          <w:sdtEndPr/>
          <w:sdtContent>
            <w:tc>
              <w:tcPr>
                <w:tcW w:w="3209" w:type="dxa"/>
              </w:tcPr>
              <w:p w14:paraId="21B16549" w14:textId="6A260AC7" w:rsidR="00BA218A" w:rsidRPr="00B87300" w:rsidRDefault="00BA218A" w:rsidP="00BA218A">
                <w:r w:rsidRPr="00B87300">
                  <w:t>Klik hier als u tekst wilt invoeren.</w:t>
                </w:r>
              </w:p>
            </w:tc>
          </w:sdtContent>
        </w:sdt>
        <w:tc>
          <w:tcPr>
            <w:tcW w:w="3210" w:type="dxa"/>
          </w:tcPr>
          <w:p w14:paraId="2D8776B7" w14:textId="2DC289EB" w:rsidR="00BA218A" w:rsidRPr="00B87300" w:rsidRDefault="00B2145F" w:rsidP="00BA218A">
            <w:sdt>
              <w:sdtPr>
                <w:id w:val="1322230319"/>
                <w:placeholder>
                  <w:docPart w:val="D7CB463EC71A40B4B812C8E5F284B39D"/>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2E2484FB" w14:textId="77777777" w:rsidTr="00E90080">
        <w:trPr>
          <w:cnfStyle w:val="000000010000" w:firstRow="0" w:lastRow="0" w:firstColumn="0" w:lastColumn="0" w:oddVBand="0" w:evenVBand="0" w:oddHBand="0" w:evenHBand="1" w:firstRowFirstColumn="0" w:firstRowLastColumn="0" w:lastRowFirstColumn="0" w:lastRowLastColumn="0"/>
        </w:trPr>
        <w:tc>
          <w:tcPr>
            <w:tcW w:w="3209" w:type="dxa"/>
          </w:tcPr>
          <w:p w14:paraId="3BDDAEE3" w14:textId="6B7A9F97" w:rsidR="00BA218A" w:rsidRPr="00B87300" w:rsidRDefault="00BA218A" w:rsidP="00BA218A"/>
        </w:tc>
        <w:sdt>
          <w:sdtPr>
            <w:alias w:val="Kenmerk"/>
            <w:tag w:val="Kenmerk"/>
            <w:id w:val="2113621921"/>
            <w:placeholder>
              <w:docPart w:val="6A9E351D6B6C442586F72FC83D5E7D15"/>
            </w:placeholder>
            <w:showingPlcHdr/>
          </w:sdtPr>
          <w:sdtEndPr/>
          <w:sdtContent>
            <w:tc>
              <w:tcPr>
                <w:tcW w:w="3209" w:type="dxa"/>
              </w:tcPr>
              <w:p w14:paraId="428B17D3" w14:textId="01409097" w:rsidR="00BA218A" w:rsidRPr="00B87300" w:rsidRDefault="00BA218A" w:rsidP="00BA218A">
                <w:r w:rsidRPr="00B87300">
                  <w:t>Klik hier als u tekst wilt invoeren.</w:t>
                </w:r>
              </w:p>
            </w:tc>
          </w:sdtContent>
        </w:sdt>
        <w:tc>
          <w:tcPr>
            <w:tcW w:w="3210" w:type="dxa"/>
          </w:tcPr>
          <w:p w14:paraId="6D1DDFED" w14:textId="25FCE1CA" w:rsidR="00BA218A" w:rsidRPr="00B87300" w:rsidRDefault="00B2145F" w:rsidP="00BA218A">
            <w:sdt>
              <w:sdtPr>
                <w:id w:val="1758410014"/>
                <w:placeholder>
                  <w:docPart w:val="3EF88548182645EA97216C6ADD7C4698"/>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793CAB1E" w14:textId="77777777" w:rsidTr="00E90080">
        <w:tc>
          <w:tcPr>
            <w:tcW w:w="3209" w:type="dxa"/>
          </w:tcPr>
          <w:p w14:paraId="4A0E4AA7" w14:textId="5A496482" w:rsidR="00BA218A" w:rsidRPr="00B87300" w:rsidRDefault="00BA218A" w:rsidP="00BA218A"/>
        </w:tc>
        <w:sdt>
          <w:sdtPr>
            <w:alias w:val="Kenmerk"/>
            <w:tag w:val="Kenmerk"/>
            <w:id w:val="547800724"/>
            <w:placeholder>
              <w:docPart w:val="3B4AF41455D24F0DB6BF3BF5CD6F21DB"/>
            </w:placeholder>
            <w:showingPlcHdr/>
          </w:sdtPr>
          <w:sdtEndPr/>
          <w:sdtContent>
            <w:tc>
              <w:tcPr>
                <w:tcW w:w="3209" w:type="dxa"/>
              </w:tcPr>
              <w:p w14:paraId="2152CEB9" w14:textId="2ADC6CC0" w:rsidR="00BA218A" w:rsidRPr="00B87300" w:rsidRDefault="00BA218A" w:rsidP="00BA218A">
                <w:r w:rsidRPr="00B87300">
                  <w:t>Klik hier als u tekst wilt invoeren.</w:t>
                </w:r>
              </w:p>
            </w:tc>
          </w:sdtContent>
        </w:sdt>
        <w:tc>
          <w:tcPr>
            <w:tcW w:w="3210" w:type="dxa"/>
          </w:tcPr>
          <w:p w14:paraId="00D151D3" w14:textId="052A6D56" w:rsidR="00BA218A" w:rsidRPr="00B87300" w:rsidRDefault="00B2145F" w:rsidP="00BA218A">
            <w:sdt>
              <w:sdtPr>
                <w:id w:val="-2070417587"/>
                <w:placeholder>
                  <w:docPart w:val="8B02864EC6A54DAEAD795D0FA36E4B19"/>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F741F9" w:rsidRPr="00B87300" w14:paraId="13261FF8" w14:textId="77777777" w:rsidTr="00E90080">
        <w:trPr>
          <w:cnfStyle w:val="000000010000" w:firstRow="0" w:lastRow="0" w:firstColumn="0" w:lastColumn="0" w:oddVBand="0" w:evenVBand="0" w:oddHBand="0" w:evenHBand="1" w:firstRowFirstColumn="0" w:firstRowLastColumn="0" w:lastRowFirstColumn="0" w:lastRowLastColumn="0"/>
        </w:trPr>
        <w:tc>
          <w:tcPr>
            <w:tcW w:w="3209" w:type="dxa"/>
          </w:tcPr>
          <w:p w14:paraId="766FABA4" w14:textId="4CA1A46B" w:rsidR="00BA218A" w:rsidRPr="00B87300" w:rsidRDefault="00BA218A" w:rsidP="00BA218A"/>
        </w:tc>
        <w:sdt>
          <w:sdtPr>
            <w:alias w:val="Kenmerk"/>
            <w:tag w:val="Kenmerk"/>
            <w:id w:val="-1032882079"/>
            <w:placeholder>
              <w:docPart w:val="2A286324554E45F9AC0F702D8F4EB0D4"/>
            </w:placeholder>
            <w:showingPlcHdr/>
          </w:sdtPr>
          <w:sdtEndPr/>
          <w:sdtContent>
            <w:tc>
              <w:tcPr>
                <w:tcW w:w="3209" w:type="dxa"/>
              </w:tcPr>
              <w:p w14:paraId="3518BAE0" w14:textId="3593E809" w:rsidR="00BA218A" w:rsidRPr="00B87300" w:rsidRDefault="00BA218A" w:rsidP="00BA218A">
                <w:r w:rsidRPr="00B87300">
                  <w:t>Klik hier als u tekst wilt invoeren.</w:t>
                </w:r>
              </w:p>
            </w:tc>
          </w:sdtContent>
        </w:sdt>
        <w:tc>
          <w:tcPr>
            <w:tcW w:w="3210" w:type="dxa"/>
          </w:tcPr>
          <w:p w14:paraId="10C5E670" w14:textId="61BDD001" w:rsidR="00BA218A" w:rsidRPr="00B87300" w:rsidRDefault="00B2145F" w:rsidP="00BA218A">
            <w:sdt>
              <w:sdtPr>
                <w:id w:val="1973477807"/>
                <w:placeholder>
                  <w:docPart w:val="43561FDE1B164F80B76655D78CE6D22E"/>
                </w:placeholder>
                <w:showingPlcHdr/>
                <w:date>
                  <w:dateFormat w:val="d MMMM yyyy"/>
                  <w:lid w:val="nl-NL"/>
                  <w:storeMappedDataAs w:val="dateTime"/>
                  <w:calendar w:val="gregorian"/>
                </w:date>
              </w:sdtPr>
              <w:sdtEndPr/>
              <w:sdtContent>
                <w:r w:rsidR="00BA218A" w:rsidRPr="00B87300">
                  <w:t>Klik hier als u een datum wilt invoeren.</w:t>
                </w:r>
              </w:sdtContent>
            </w:sdt>
          </w:p>
        </w:tc>
      </w:tr>
      <w:tr w:rsidR="007E48F6" w:rsidRPr="00B87300" w14:paraId="5EA66C94" w14:textId="77777777" w:rsidTr="00EA4E87">
        <w:tc>
          <w:tcPr>
            <w:tcW w:w="3209" w:type="dxa"/>
            <w:shd w:val="clear" w:color="auto" w:fill="23AE84"/>
          </w:tcPr>
          <w:p w14:paraId="16258EA7" w14:textId="226C60D8" w:rsidR="00EA4E87" w:rsidRPr="00B87300" w:rsidRDefault="00EA4E87" w:rsidP="00EA4E87">
            <w:pPr>
              <w:rPr>
                <w:b/>
                <w:bCs/>
                <w:color w:val="FFFFFF" w:themeColor="background1"/>
              </w:rPr>
            </w:pPr>
            <w:r w:rsidRPr="00B87300">
              <w:rPr>
                <w:b/>
                <w:bCs/>
                <w:color w:val="FFFFFF" w:themeColor="background1"/>
              </w:rPr>
              <w:t>Vergunningen</w:t>
            </w:r>
          </w:p>
        </w:tc>
        <w:tc>
          <w:tcPr>
            <w:tcW w:w="3209" w:type="dxa"/>
            <w:shd w:val="clear" w:color="auto" w:fill="23AE84"/>
          </w:tcPr>
          <w:p w14:paraId="39DE6BCB" w14:textId="03084D16" w:rsidR="00EA4E87" w:rsidRPr="00B87300" w:rsidRDefault="00EA4E87" w:rsidP="00EA4E87">
            <w:pPr>
              <w:rPr>
                <w:b/>
                <w:bCs/>
                <w:color w:val="FFFFFF" w:themeColor="background1"/>
              </w:rPr>
            </w:pPr>
            <w:r w:rsidRPr="00B87300">
              <w:rPr>
                <w:b/>
                <w:bCs/>
                <w:color w:val="FFFFFF" w:themeColor="background1"/>
              </w:rPr>
              <w:t>Documentnummer/kenmerk</w:t>
            </w:r>
          </w:p>
        </w:tc>
        <w:tc>
          <w:tcPr>
            <w:tcW w:w="3210" w:type="dxa"/>
            <w:shd w:val="clear" w:color="auto" w:fill="23AE84"/>
          </w:tcPr>
          <w:p w14:paraId="24DA1D65" w14:textId="708205A7" w:rsidR="00EA4E87" w:rsidRPr="00B87300" w:rsidRDefault="00EA4E87" w:rsidP="00EA4E87">
            <w:pPr>
              <w:rPr>
                <w:b/>
                <w:bCs/>
                <w:color w:val="FFFFFF" w:themeColor="background1"/>
              </w:rPr>
            </w:pPr>
            <w:r w:rsidRPr="00B87300">
              <w:rPr>
                <w:b/>
                <w:bCs/>
                <w:color w:val="FFFFFF" w:themeColor="background1"/>
              </w:rPr>
              <w:t>Datum</w:t>
            </w:r>
          </w:p>
        </w:tc>
      </w:tr>
      <w:tr w:rsidR="00F741F9" w:rsidRPr="00B87300" w14:paraId="5AFFC422" w14:textId="77777777" w:rsidTr="00E90080">
        <w:trPr>
          <w:cnfStyle w:val="000000010000" w:firstRow="0" w:lastRow="0" w:firstColumn="0" w:lastColumn="0" w:oddVBand="0" w:evenVBand="0" w:oddHBand="0" w:evenHBand="1" w:firstRowFirstColumn="0" w:firstRowLastColumn="0" w:lastRowFirstColumn="0" w:lastRowLastColumn="0"/>
        </w:trPr>
        <w:tc>
          <w:tcPr>
            <w:tcW w:w="3209" w:type="dxa"/>
          </w:tcPr>
          <w:p w14:paraId="7BC8E4ED" w14:textId="702D8ADD" w:rsidR="00BA21DC" w:rsidRPr="00B87300" w:rsidRDefault="00BA21DC" w:rsidP="00BA21DC"/>
        </w:tc>
        <w:sdt>
          <w:sdtPr>
            <w:alias w:val="Kenmerk"/>
            <w:tag w:val="Kenmerk"/>
            <w:id w:val="-1867907361"/>
            <w:placeholder>
              <w:docPart w:val="95E8423CA0CE43D5B10861DF66FE32F8"/>
            </w:placeholder>
            <w:showingPlcHdr/>
          </w:sdtPr>
          <w:sdtEndPr/>
          <w:sdtContent>
            <w:tc>
              <w:tcPr>
                <w:tcW w:w="3209" w:type="dxa"/>
              </w:tcPr>
              <w:p w14:paraId="65034C03" w14:textId="79C144D6" w:rsidR="00BA21DC" w:rsidRPr="00B87300" w:rsidRDefault="00BA21DC" w:rsidP="00BA21DC">
                <w:r w:rsidRPr="00B87300">
                  <w:t>Klik hier als u tekst wilt invoeren.</w:t>
                </w:r>
              </w:p>
            </w:tc>
          </w:sdtContent>
        </w:sdt>
        <w:tc>
          <w:tcPr>
            <w:tcW w:w="3210" w:type="dxa"/>
          </w:tcPr>
          <w:p w14:paraId="4A87E8EE" w14:textId="4735EEB0" w:rsidR="00BA21DC" w:rsidRPr="00B87300" w:rsidRDefault="00B2145F" w:rsidP="00BA21DC">
            <w:sdt>
              <w:sdtPr>
                <w:id w:val="-1842304626"/>
                <w:placeholder>
                  <w:docPart w:val="E244D7E449D84EE59675C1EBF7284339"/>
                </w:placeholder>
                <w:showingPlcHdr/>
                <w:date>
                  <w:dateFormat w:val="d MMMM yyyy"/>
                  <w:lid w:val="nl-NL"/>
                  <w:storeMappedDataAs w:val="dateTime"/>
                  <w:calendar w:val="gregorian"/>
                </w:date>
              </w:sdtPr>
              <w:sdtEndPr/>
              <w:sdtContent>
                <w:r w:rsidR="00BA21DC" w:rsidRPr="00B87300">
                  <w:t>Klik hier als u een datum wilt invoeren.</w:t>
                </w:r>
              </w:sdtContent>
            </w:sdt>
          </w:p>
        </w:tc>
      </w:tr>
      <w:tr w:rsidR="00F741F9" w:rsidRPr="00B87300" w14:paraId="1CD896A6" w14:textId="77777777" w:rsidTr="00E90080">
        <w:tc>
          <w:tcPr>
            <w:tcW w:w="3209" w:type="dxa"/>
          </w:tcPr>
          <w:p w14:paraId="34CD9164" w14:textId="273E2B96" w:rsidR="00BA21DC" w:rsidRPr="00B87300" w:rsidRDefault="00BA21DC" w:rsidP="00BA21DC"/>
        </w:tc>
        <w:sdt>
          <w:sdtPr>
            <w:alias w:val="Kenmerk"/>
            <w:tag w:val="Kenmerk"/>
            <w:id w:val="-431511084"/>
            <w:placeholder>
              <w:docPart w:val="2DED7CB97D054CC38160A3F748EB1FEE"/>
            </w:placeholder>
            <w:showingPlcHdr/>
          </w:sdtPr>
          <w:sdtEndPr/>
          <w:sdtContent>
            <w:tc>
              <w:tcPr>
                <w:tcW w:w="3209" w:type="dxa"/>
              </w:tcPr>
              <w:p w14:paraId="4D4F7574" w14:textId="458249D2" w:rsidR="00BA21DC" w:rsidRPr="00B87300" w:rsidRDefault="00BA21DC" w:rsidP="00BA21DC">
                <w:r w:rsidRPr="00B87300">
                  <w:t>Klik hier als u tekst wilt invoeren.</w:t>
                </w:r>
              </w:p>
            </w:tc>
          </w:sdtContent>
        </w:sdt>
        <w:tc>
          <w:tcPr>
            <w:tcW w:w="3210" w:type="dxa"/>
          </w:tcPr>
          <w:p w14:paraId="7C59D1F5" w14:textId="0990EBFF" w:rsidR="00BA21DC" w:rsidRPr="00B87300" w:rsidRDefault="00B2145F" w:rsidP="00BA21DC">
            <w:sdt>
              <w:sdtPr>
                <w:id w:val="-611047261"/>
                <w:placeholder>
                  <w:docPart w:val="D45D2A0F7D504981B84E8886D2990AFE"/>
                </w:placeholder>
                <w:showingPlcHdr/>
                <w:date>
                  <w:dateFormat w:val="d MMMM yyyy"/>
                  <w:lid w:val="nl-NL"/>
                  <w:storeMappedDataAs w:val="dateTime"/>
                  <w:calendar w:val="gregorian"/>
                </w:date>
              </w:sdtPr>
              <w:sdtEndPr/>
              <w:sdtContent>
                <w:r w:rsidR="00BA21DC" w:rsidRPr="00B87300">
                  <w:t>Klik hier als u een datum wilt invoeren.</w:t>
                </w:r>
              </w:sdtContent>
            </w:sdt>
          </w:p>
        </w:tc>
      </w:tr>
    </w:tbl>
    <w:p w14:paraId="2A22DF22" w14:textId="2E0545CE" w:rsidR="00031CC2" w:rsidRPr="00B87300" w:rsidRDefault="00031CC2" w:rsidP="000E534C"/>
    <w:sectPr w:rsidR="00031CC2" w:rsidRPr="00B87300" w:rsidSect="000F1B77">
      <w:headerReference w:type="default" r:id="rId14"/>
      <w:footerReference w:type="default" r:id="rId15"/>
      <w:type w:val="continuous"/>
      <w:pgSz w:w="11906" w:h="16838" w:code="9"/>
      <w:pgMar w:top="1701" w:right="1134" w:bottom="1418"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8D956B" w14:textId="77777777" w:rsidR="00B2145F" w:rsidRDefault="00B2145F" w:rsidP="009829F6">
      <w:pPr>
        <w:spacing w:line="240" w:lineRule="auto"/>
      </w:pPr>
      <w:r>
        <w:separator/>
      </w:r>
    </w:p>
  </w:endnote>
  <w:endnote w:type="continuationSeparator" w:id="0">
    <w:p w14:paraId="431C95A1" w14:textId="77777777" w:rsidR="00B2145F" w:rsidRDefault="00B2145F" w:rsidP="009829F6">
      <w:pPr>
        <w:spacing w:line="240" w:lineRule="auto"/>
      </w:pPr>
      <w:r>
        <w:continuationSeparator/>
      </w:r>
    </w:p>
  </w:endnote>
  <w:endnote w:type="continuationNotice" w:id="1">
    <w:p w14:paraId="6B5E13F4" w14:textId="77777777" w:rsidR="00B2145F" w:rsidRDefault="00B2145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Lucida Sans">
    <w:panose1 w:val="020B0602030504020204"/>
    <w:charset w:val="4D"/>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Roboto">
    <w:panose1 w:val="02000000000000000000"/>
    <w:charset w:val="00"/>
    <w:family w:val="auto"/>
    <w:pitch w:val="variable"/>
    <w:sig w:usb0="E0000AFF" w:usb1="5000217F" w:usb2="00000021" w:usb3="00000000" w:csb0="0000019F" w:csb1="00000000"/>
  </w:font>
  <w:font w:name="Poppins">
    <w:panose1 w:val="00000500000000000000"/>
    <w:charset w:val="4D"/>
    <w:family w:val="auto"/>
    <w:pitch w:val="variable"/>
    <w:sig w:usb0="00008007" w:usb1="00000000" w:usb2="00000000" w:usb3="00000000" w:csb0="00000093" w:csb1="00000000"/>
  </w:font>
  <w:font w:name="Trebuchet MS">
    <w:panose1 w:val="020B0603020202020204"/>
    <w:charset w:val="00"/>
    <w:family w:val="swiss"/>
    <w:pitch w:val="variable"/>
    <w:sig w:usb0="00000287" w:usb1="00000000" w:usb2="00000000" w:usb3="00000000" w:csb0="0000009F" w:csb1="00000000"/>
  </w:font>
  <w:font w:name="Gill Sans MT">
    <w:panose1 w:val="020B0502020104020203"/>
    <w:charset w:val="4D"/>
    <w:family w:val="swiss"/>
    <w:pitch w:val="variable"/>
    <w:sig w:usb0="00000003" w:usb1="00000000" w:usb2="00000000" w:usb3="00000000" w:csb0="00000003"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EC432B" w14:textId="04D9ACE1" w:rsidR="00737EF7" w:rsidRDefault="00737EF7">
    <w:pPr>
      <w:pStyle w:val="Voettekst"/>
    </w:pPr>
    <w:r>
      <w:rPr>
        <w:noProof/>
        <w:lang w:eastAsia="nl-NL"/>
      </w:rPr>
      <w:drawing>
        <wp:anchor distT="0" distB="0" distL="114300" distR="114300" simplePos="0" relativeHeight="251658241" behindDoc="1" locked="1" layoutInCell="1" allowOverlap="1" wp14:anchorId="2DC9E8B7" wp14:editId="47FE9443">
          <wp:simplePos x="717550" y="10096500"/>
          <wp:positionH relativeFrom="page">
            <wp:align>left</wp:align>
          </wp:positionH>
          <wp:positionV relativeFrom="page">
            <wp:align>bottom</wp:align>
          </wp:positionV>
          <wp:extent cx="7549200" cy="972000"/>
          <wp:effectExtent l="0" t="0" r="0" b="0"/>
          <wp:wrapNone/>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49200" cy="9720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4A1AE" w14:textId="74F01157" w:rsidR="00DF58B1" w:rsidRDefault="00DF58B1" w:rsidP="00DF58B1">
    <w:pPr>
      <w:pStyle w:val="Voettekst"/>
      <w:tabs>
        <w:tab w:val="clear" w:pos="4536"/>
      </w:tabs>
      <w:spacing w:line="280" w:lineRule="atLeast"/>
    </w:pPr>
    <w:r>
      <w:rPr>
        <w:noProof/>
      </w:rPr>
      <mc:AlternateContent>
        <mc:Choice Requires="wps">
          <w:drawing>
            <wp:anchor distT="45720" distB="45720" distL="114300" distR="114300" simplePos="0" relativeHeight="251658243" behindDoc="0" locked="0" layoutInCell="1" allowOverlap="1" wp14:anchorId="4EE300E8" wp14:editId="75A69E91">
              <wp:simplePos x="0" y="0"/>
              <wp:positionH relativeFrom="margin">
                <wp:posOffset>5485130</wp:posOffset>
              </wp:positionH>
              <wp:positionV relativeFrom="paragraph">
                <wp:posOffset>169545</wp:posOffset>
              </wp:positionV>
              <wp:extent cx="654050" cy="1404620"/>
              <wp:effectExtent l="0" t="0" r="0" b="0"/>
              <wp:wrapSquare wrapText="bothSides"/>
              <wp:docPr id="217" name="Tekstvak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050" cy="1404620"/>
                      </a:xfrm>
                      <a:prstGeom prst="rect">
                        <a:avLst/>
                      </a:prstGeom>
                      <a:noFill/>
                      <a:ln w="9525">
                        <a:noFill/>
                        <a:miter lim="800000"/>
                        <a:headEnd/>
                        <a:tailEnd/>
                      </a:ln>
                    </wps:spPr>
                    <wps:txbx>
                      <w:txbxContent>
                        <w:p w14:paraId="65F38225" w14:textId="77777777" w:rsidR="00DF58B1" w:rsidRDefault="00DF58B1" w:rsidP="00DF58B1">
                          <w:r w:rsidRPr="00605439">
                            <w:fldChar w:fldCharType="begin"/>
                          </w:r>
                          <w:r w:rsidRPr="00605439">
                            <w:instrText>PAGE  \* Arabic  \* MERGEFORMAT</w:instrText>
                          </w:r>
                          <w:r w:rsidRPr="00605439">
                            <w:fldChar w:fldCharType="separate"/>
                          </w:r>
                          <w:r>
                            <w:t>2</w:t>
                          </w:r>
                          <w:r w:rsidRPr="00605439">
                            <w:fldChar w:fldCharType="end"/>
                          </w:r>
                          <w:r w:rsidRPr="00605439">
                            <w:t xml:space="preserve"> </w:t>
                          </w:r>
                          <w:r>
                            <w:t>/</w:t>
                          </w:r>
                          <w:r w:rsidRPr="00605439">
                            <w:t xml:space="preserve"> </w:t>
                          </w:r>
                          <w:fldSimple w:instr="NUMPAGES  \* Arabic  \* MERGEFORMAT">
                            <w:r>
                              <w:t>2</w:t>
                            </w:r>
                          </w:fldSimple>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4EE300E8" id="_x0000_t202" coordsize="21600,21600" o:spt="202" path="m,l,21600r21600,l21600,xe">
              <v:stroke joinstyle="miter"/>
              <v:path gradientshapeok="t" o:connecttype="rect"/>
            </v:shapetype>
            <v:shape id="Tekstvak 2" o:spid="_x0000_s1026" type="#_x0000_t202" style="position:absolute;margin-left:431.9pt;margin-top:13.35pt;width:51.5pt;height:110.6pt;z-index:25165824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mPFQ+QEAAM0DAAAOAAAAZHJzL2Uyb0RvYy54bWysU8tu2zAQvBfoPxC815IN2U0Ey0Ga1EWB&#13;&#10;9AGk/YA1RVlESS5L0pbSr++SchyjvRXVgSC13Nmd2eH6ZjSaHaUPCm3D57OSM2kFtsruG/792/bN&#13;&#10;FWchgm1Bo5UNf5KB32xev1oPrpYL7FG30jMCsaEeXMP7GF1dFEH00kCYoZOWgh16A5GOfl+0HgZC&#13;&#10;N7pYlOWqGNC3zqOQIdDf+ynINxm/66SIX7ouyMh0w6m3mFef111ai80a6r0H1ytxagP+oQsDylLR&#13;&#10;M9Q9RGAHr/6CMkp4DNjFmUBTYNcpITMHYjMv/2Dz2IOTmQuJE9xZpvD/YMXn46P76lkc3+FIA8wk&#13;&#10;gntA8SMwi3c92L289R6HXkJLhedJsmJwoT6lJqlDHRLIbviELQ0ZDhEz0Nh5k1QhnozQaQBPZ9Hl&#13;&#10;GJmgn6tlVS4pIig0r8pqtchTKaB+znY+xA8SDUubhnsaakaH40OIqRuon6+kYha3Sus8WG3Z0PDr&#13;&#10;5WKZEy4iRkXynVam4Vdl+iYnJJLvbZuTIyg97amAtifWiehEOY67kS4m9jtsn4i/x8lf9B5o06P/&#13;&#10;xdlA3mp4+HkALznTHy1peD2vqmTGfKiWb4kx85eR3WUErCCohkfOpu1dzAZOXIO7Ja23Ksvw0smp&#13;&#10;V/JMVufk72TKy3O+9fIKN78BAAD//wMAUEsDBBQABgAIAAAAIQCSiH5s4wAAAA8BAAAPAAAAZHJz&#13;&#10;L2Rvd25yZXYueG1sTI9PT8MwDMXvSHyHyEjcWEpB7dY1nSbYxnEwqp2zxmsrmj9Ksq58e8wJLpb8&#13;&#10;bD//Xrma9MBG9KG3RsDjLAGGprGqN62A+nP7MAcWojRKDtaggG8MsKpub0pZKHs1HzgeYsvIxIRC&#13;&#10;CuhidAXnoelQyzCzDg3NztZrGan1LVdeXslcDzxNkoxr2Rv60EmHLx02X4eLFuCi2+Vvfv++3mzH&#13;&#10;pD7u6rRvN0Lc302vSyrrJbCIU/y7gN8MxA8VgZ3sxajABgHz7In4o4A0y4HRwiLLSDiR8JwvgFcl&#13;&#10;/5+j+gEAAP//AwBQSwECLQAUAAYACAAAACEAtoM4kv4AAADhAQAAEwAAAAAAAAAAAAAAAAAAAAAA&#13;&#10;W0NvbnRlbnRfVHlwZXNdLnhtbFBLAQItABQABgAIAAAAIQA4/SH/1gAAAJQBAAALAAAAAAAAAAAA&#13;&#10;AAAAAC8BAABfcmVscy8ucmVsc1BLAQItABQABgAIAAAAIQDBmPFQ+QEAAM0DAAAOAAAAAAAAAAAA&#13;&#10;AAAAAC4CAABkcnMvZTJvRG9jLnhtbFBLAQItABQABgAIAAAAIQCSiH5s4wAAAA8BAAAPAAAAAAAA&#13;&#10;AAAAAAAAAFMEAABkcnMvZG93bnJldi54bWxQSwUGAAAAAAQABADzAAAAYwUAAAAA&#13;&#10;" filled="f" stroked="f">
              <v:textbox style="mso-fit-shape-to-text:t">
                <w:txbxContent>
                  <w:p w14:paraId="65F38225" w14:textId="77777777" w:rsidR="00DF58B1" w:rsidRDefault="00DF58B1" w:rsidP="00DF58B1">
                    <w:r w:rsidRPr="00605439">
                      <w:fldChar w:fldCharType="begin"/>
                    </w:r>
                    <w:r w:rsidRPr="00605439">
                      <w:instrText>PAGE  \* Arabic  \* MERGEFORMAT</w:instrText>
                    </w:r>
                    <w:r w:rsidRPr="00605439">
                      <w:fldChar w:fldCharType="separate"/>
                    </w:r>
                    <w:r>
                      <w:t>2</w:t>
                    </w:r>
                    <w:r w:rsidRPr="00605439">
                      <w:fldChar w:fldCharType="end"/>
                    </w:r>
                    <w:r w:rsidRPr="00605439">
                      <w:t xml:space="preserve"> </w:t>
                    </w:r>
                    <w:r>
                      <w:t>/</w:t>
                    </w:r>
                    <w:r w:rsidRPr="00605439">
                      <w:t xml:space="preserve"> </w:t>
                    </w:r>
                    <w:fldSimple w:instr="NUMPAGES  \* Arabic  \* MERGEFORMAT">
                      <w:r>
                        <w:t>2</w:t>
                      </w:r>
                    </w:fldSimple>
                  </w:p>
                </w:txbxContent>
              </v:textbox>
              <w10:wrap type="square" anchorx="margin"/>
            </v:shape>
          </w:pict>
        </mc:Fallback>
      </mc:AlternateContent>
    </w:r>
    <w:sdt>
      <w:sdtPr>
        <w:alias w:val="Titel"/>
        <w:tag w:val=""/>
        <w:id w:val="-1116665777"/>
        <w:placeholder>
          <w:docPart w:val="17F916F450DA4D5CAA4E8A2A7267B569"/>
        </w:placeholder>
        <w:dataBinding w:prefixMappings="xmlns:ns0='http://purl.org/dc/elements/1.1/' xmlns:ns1='http://schemas.openxmlformats.org/package/2006/metadata/core-properties' " w:xpath="/ns1:coreProperties[1]/ns0:title[1]" w:storeItemID="{6C3C8BC8-F283-45AE-878A-BAB7291924A1}"/>
        <w:text/>
      </w:sdtPr>
      <w:sdtEndPr/>
      <w:sdtContent>
        <w:proofErr w:type="gramStart"/>
        <w:r w:rsidR="004A498C">
          <w:t>aannemingsovereenkomst</w:t>
        </w:r>
        <w:proofErr w:type="gramEnd"/>
      </w:sdtContent>
    </w:sdt>
    <w:r>
      <w:tab/>
      <w:t xml:space="preserve"> </w:t>
    </w:r>
  </w:p>
  <w:p w14:paraId="0A01A987" w14:textId="5E71A7F3" w:rsidR="00DA257F" w:rsidRPr="00DF58B1" w:rsidRDefault="00DF58B1" w:rsidP="00DF58B1">
    <w:pPr>
      <w:pStyle w:val="Voettekst"/>
    </w:pPr>
    <w:r>
      <w:rPr>
        <w:noProof/>
      </w:rPr>
      <w:drawing>
        <wp:anchor distT="0" distB="0" distL="114300" distR="114300" simplePos="0" relativeHeight="251658242" behindDoc="1" locked="1" layoutInCell="1" allowOverlap="1" wp14:anchorId="141E1C29" wp14:editId="622B118E">
          <wp:simplePos x="717550" y="9537700"/>
          <wp:positionH relativeFrom="page">
            <wp:align>left</wp:align>
          </wp:positionH>
          <wp:positionV relativeFrom="page">
            <wp:align>bottom</wp:align>
          </wp:positionV>
          <wp:extent cx="7563600" cy="864000"/>
          <wp:effectExtent l="0" t="0" r="0" b="0"/>
          <wp:wrapNone/>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3600" cy="8640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6A10E9" w14:textId="77777777" w:rsidR="00B2145F" w:rsidRDefault="00B2145F" w:rsidP="009829F6">
      <w:pPr>
        <w:spacing w:line="240" w:lineRule="auto"/>
      </w:pPr>
      <w:r>
        <w:separator/>
      </w:r>
    </w:p>
  </w:footnote>
  <w:footnote w:type="continuationSeparator" w:id="0">
    <w:p w14:paraId="2DB9EC79" w14:textId="77777777" w:rsidR="00B2145F" w:rsidRDefault="00B2145F" w:rsidP="009829F6">
      <w:pPr>
        <w:spacing w:line="240" w:lineRule="auto"/>
      </w:pPr>
      <w:r>
        <w:continuationSeparator/>
      </w:r>
    </w:p>
  </w:footnote>
  <w:footnote w:type="continuationNotice" w:id="1">
    <w:p w14:paraId="4D0D1CF8" w14:textId="77777777" w:rsidR="00B2145F" w:rsidRDefault="00B2145F">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B7C406" w14:textId="77777777" w:rsidR="00325725" w:rsidRDefault="00325725" w:rsidP="00325725">
    <w:pPr>
      <w:pStyle w:val="Koptekst"/>
    </w:pPr>
    <w:r>
      <w:rPr>
        <w:noProof/>
      </w:rPr>
      <w:drawing>
        <wp:anchor distT="0" distB="0" distL="114300" distR="114300" simplePos="0" relativeHeight="251658240" behindDoc="1" locked="1" layoutInCell="1" allowOverlap="1" wp14:anchorId="01E7DD05" wp14:editId="3716BD32">
          <wp:simplePos x="717550" y="450850"/>
          <wp:positionH relativeFrom="page">
            <wp:align>left</wp:align>
          </wp:positionH>
          <wp:positionV relativeFrom="page">
            <wp:align>top</wp:align>
          </wp:positionV>
          <wp:extent cx="7556400" cy="1616400"/>
          <wp:effectExtent l="0" t="0" r="6985" b="3175"/>
          <wp:wrapNone/>
          <wp:docPr id="5" name="Afbeelding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6400" cy="16164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B32D18C" w14:textId="28A4C612" w:rsidR="00AA2BA7" w:rsidRDefault="00AA2BA7">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2389F" w14:textId="77777777" w:rsidR="00DA257F" w:rsidRDefault="00DA257F">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676778"/>
    <w:multiLevelType w:val="multilevel"/>
    <w:tmpl w:val="9856A87A"/>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lowerLetter"/>
      <w:lvlText w:val="%8."/>
      <w:lvlJc w:val="left"/>
      <w:pPr>
        <w:ind w:left="1276" w:hanging="1276"/>
      </w:pPr>
      <w:rPr>
        <w:rFonts w:ascii="Arial" w:eastAsia="Calibri" w:hAnsi="Arial" w:cs="Arial"/>
      </w:rPr>
    </w:lvl>
    <w:lvl w:ilvl="8">
      <w:start w:val="1"/>
      <w:numFmt w:val="decimal"/>
      <w:lvlText w:val="%1.%2.%3.%4.%5.%6.%7.%8.%9"/>
      <w:lvlJc w:val="left"/>
      <w:pPr>
        <w:ind w:left="1418" w:hanging="1418"/>
      </w:pPr>
      <w:rPr>
        <w:rFonts w:hint="default"/>
      </w:rPr>
    </w:lvl>
  </w:abstractNum>
  <w:abstractNum w:abstractNumId="1" w15:restartNumberingAfterBreak="0">
    <w:nsid w:val="0355770E"/>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2" w15:restartNumberingAfterBreak="0">
    <w:nsid w:val="0B8637F6"/>
    <w:multiLevelType w:val="multilevel"/>
    <w:tmpl w:val="61ECF3C0"/>
    <w:styleLink w:val="Stijl2"/>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1776"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3" w15:restartNumberingAfterBreak="0">
    <w:nsid w:val="0EA5142C"/>
    <w:multiLevelType w:val="multilevel"/>
    <w:tmpl w:val="61ECF3C0"/>
    <w:numStyleLink w:val="Stijl1"/>
  </w:abstractNum>
  <w:abstractNum w:abstractNumId="4" w15:restartNumberingAfterBreak="0">
    <w:nsid w:val="149E35EE"/>
    <w:multiLevelType w:val="multilevel"/>
    <w:tmpl w:val="61ECF3C0"/>
    <w:styleLink w:val="Stijl1"/>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1776"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5" w15:restartNumberingAfterBreak="0">
    <w:nsid w:val="2D7E06B0"/>
    <w:multiLevelType w:val="multilevel"/>
    <w:tmpl w:val="7466CB60"/>
    <w:styleLink w:val="Opsommingkleineletterabcnova"/>
    <w:lvl w:ilvl="0">
      <w:start w:val="1"/>
      <w:numFmt w:val="upperLetter"/>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Letter"/>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6" w15:restartNumberingAfterBreak="0">
    <w:nsid w:val="2EE67874"/>
    <w:multiLevelType w:val="hybridMultilevel"/>
    <w:tmpl w:val="99781EB4"/>
    <w:lvl w:ilvl="0" w:tplc="04130019">
      <w:start w:val="1"/>
      <w:numFmt w:val="lowerLetter"/>
      <w:lvlText w:val="%1."/>
      <w:lvlJc w:val="left"/>
      <w:pPr>
        <w:ind w:left="927" w:hanging="360"/>
      </w:pPr>
    </w:lvl>
    <w:lvl w:ilvl="1" w:tplc="04130019">
      <w:start w:val="1"/>
      <w:numFmt w:val="lowerLetter"/>
      <w:lvlText w:val="%2."/>
      <w:lvlJc w:val="left"/>
      <w:pPr>
        <w:ind w:left="1647" w:hanging="360"/>
      </w:pPr>
    </w:lvl>
    <w:lvl w:ilvl="2" w:tplc="0413001B">
      <w:start w:val="1"/>
      <w:numFmt w:val="lowerRoman"/>
      <w:lvlText w:val="%3."/>
      <w:lvlJc w:val="right"/>
      <w:pPr>
        <w:ind w:left="2367" w:hanging="180"/>
      </w:pPr>
    </w:lvl>
    <w:lvl w:ilvl="3" w:tplc="0413000F">
      <w:start w:val="1"/>
      <w:numFmt w:val="decimal"/>
      <w:lvlText w:val="%4."/>
      <w:lvlJc w:val="left"/>
      <w:pPr>
        <w:ind w:left="3087" w:hanging="360"/>
      </w:pPr>
    </w:lvl>
    <w:lvl w:ilvl="4" w:tplc="04130019" w:tentative="1">
      <w:start w:val="1"/>
      <w:numFmt w:val="lowerLetter"/>
      <w:lvlText w:val="%5."/>
      <w:lvlJc w:val="left"/>
      <w:pPr>
        <w:ind w:left="3807" w:hanging="360"/>
      </w:pPr>
    </w:lvl>
    <w:lvl w:ilvl="5" w:tplc="0413001B" w:tentative="1">
      <w:start w:val="1"/>
      <w:numFmt w:val="lowerRoman"/>
      <w:lvlText w:val="%6."/>
      <w:lvlJc w:val="right"/>
      <w:pPr>
        <w:ind w:left="4527" w:hanging="180"/>
      </w:pPr>
    </w:lvl>
    <w:lvl w:ilvl="6" w:tplc="0413000F" w:tentative="1">
      <w:start w:val="1"/>
      <w:numFmt w:val="decimal"/>
      <w:lvlText w:val="%7."/>
      <w:lvlJc w:val="left"/>
      <w:pPr>
        <w:ind w:left="5247" w:hanging="360"/>
      </w:pPr>
    </w:lvl>
    <w:lvl w:ilvl="7" w:tplc="04130019" w:tentative="1">
      <w:start w:val="1"/>
      <w:numFmt w:val="lowerLetter"/>
      <w:lvlText w:val="%8."/>
      <w:lvlJc w:val="left"/>
      <w:pPr>
        <w:ind w:left="5967" w:hanging="360"/>
      </w:pPr>
    </w:lvl>
    <w:lvl w:ilvl="8" w:tplc="0413001B" w:tentative="1">
      <w:start w:val="1"/>
      <w:numFmt w:val="lowerRoman"/>
      <w:lvlText w:val="%9."/>
      <w:lvlJc w:val="right"/>
      <w:pPr>
        <w:ind w:left="6687" w:hanging="180"/>
      </w:pPr>
    </w:lvl>
  </w:abstractNum>
  <w:abstractNum w:abstractNumId="7" w15:restartNumberingAfterBreak="0">
    <w:nsid w:val="2F4F33EE"/>
    <w:multiLevelType w:val="multilevel"/>
    <w:tmpl w:val="0413001D"/>
    <w:styleLink w:val="Stijl3"/>
    <w:lvl w:ilvl="0">
      <w:start w:val="1"/>
      <w:numFmt w:val="decimal"/>
      <w:lvlText w:val="%1)"/>
      <w:lvlJc w:val="left"/>
      <w:pPr>
        <w:ind w:left="360" w:hanging="360"/>
      </w:pPr>
    </w:lvl>
    <w:lvl w:ilvl="1">
      <w:start w:val="1"/>
      <w:numFmt w:val="lowerLetter"/>
      <w:lvlText w:val="%2)"/>
      <w:lvlJc w:val="left"/>
      <w:pPr>
        <w:ind w:left="1068" w:hanging="360"/>
      </w:pPr>
    </w:lvl>
    <w:lvl w:ilvl="2">
      <w:start w:val="1"/>
      <w:numFmt w:val="lowerRoman"/>
      <w:lvlText w:val="%3)"/>
      <w:lvlJc w:val="left"/>
      <w:pPr>
        <w:ind w:left="1776" w:hanging="360"/>
      </w:pPr>
    </w:lvl>
    <w:lvl w:ilvl="3">
      <w:start w:val="1"/>
      <w:numFmt w:val="upperRoman"/>
      <w:lvlText w:val="(%4)"/>
      <w:lvlJc w:val="left"/>
      <w:pPr>
        <w:ind w:left="2484"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33A33334"/>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9" w15:restartNumberingAfterBreak="0">
    <w:nsid w:val="3AAC1181"/>
    <w:multiLevelType w:val="hybridMultilevel"/>
    <w:tmpl w:val="55BC6202"/>
    <w:lvl w:ilvl="0" w:tplc="2138C55A">
      <w:start w:val="1"/>
      <w:numFmt w:val="bullet"/>
      <w:pStyle w:val="Lijstalinea"/>
      <w:lvlText w:val=""/>
      <w:lvlJc w:val="left"/>
      <w:pPr>
        <w:ind w:left="1440" w:hanging="360"/>
      </w:pPr>
      <w:rPr>
        <w:rFonts w:ascii="Symbol" w:hAnsi="Symbol" w:hint="default"/>
        <w:color w:val="23AE84"/>
      </w:rPr>
    </w:lvl>
    <w:lvl w:ilvl="1" w:tplc="04130003">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10" w15:restartNumberingAfterBreak="0">
    <w:nsid w:val="40FF2B63"/>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1" w15:restartNumberingAfterBreak="0">
    <w:nsid w:val="48E956D7"/>
    <w:multiLevelType w:val="multilevel"/>
    <w:tmpl w:val="1B32C7F6"/>
    <w:lvl w:ilvl="0">
      <w:start w:val="1"/>
      <w:numFmt w:val="decimal"/>
      <w:pStyle w:val="BAkop1"/>
      <w:lvlText w:val="%1."/>
      <w:lvlJc w:val="left"/>
      <w:pPr>
        <w:ind w:left="851" w:hanging="851"/>
      </w:pPr>
      <w:rPr>
        <w:b/>
        <w:bCs/>
      </w:rPr>
    </w:lvl>
    <w:lvl w:ilvl="1">
      <w:start w:val="1"/>
      <w:numFmt w:val="decimal"/>
      <w:pStyle w:val="BAkop2"/>
      <w:lvlText w:val="%1.%2"/>
      <w:lvlJc w:val="left"/>
      <w:pPr>
        <w:ind w:left="851" w:hanging="851"/>
      </w:pPr>
      <w:rPr>
        <w:rFonts w:hint="default"/>
        <w:b w:val="0"/>
        <w:bCs/>
        <w:strike w:val="0"/>
      </w:rPr>
    </w:lvl>
    <w:lvl w:ilvl="2">
      <w:start w:val="1"/>
      <w:numFmt w:val="decimal"/>
      <w:pStyle w:val="BAKop3"/>
      <w:lvlText w:val="%1.%2.%3"/>
      <w:lvlJc w:val="left"/>
      <w:pPr>
        <w:ind w:left="851" w:hanging="851"/>
      </w:pPr>
      <w:rPr>
        <w:rFonts w:hint="default"/>
      </w:rPr>
    </w:lvl>
    <w:lvl w:ilvl="3">
      <w:start w:val="1"/>
      <w:numFmt w:val="decimal"/>
      <w:pStyle w:val="BAkop4"/>
      <w:lvlText w:val="%1.%2.%3.%4"/>
      <w:lvlJc w:val="left"/>
      <w:pPr>
        <w:ind w:left="851" w:hanging="851"/>
      </w:pPr>
      <w:rPr>
        <w:rFonts w:hint="default"/>
      </w:rPr>
    </w:lvl>
    <w:lvl w:ilvl="4">
      <w:start w:val="1"/>
      <w:numFmt w:val="decimal"/>
      <w:pStyle w:val="BAkop5"/>
      <w:lvlText w:val="%1.%2.%3.%4.%5"/>
      <w:lvlJc w:val="left"/>
      <w:pPr>
        <w:ind w:left="851"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ascii="Arial" w:hAnsi="Arial" w:cs="Arial" w:hint="default"/>
        <w:sz w:val="20"/>
        <w:szCs w:val="20"/>
      </w:rPr>
    </w:lvl>
    <w:lvl w:ilvl="8">
      <w:start w:val="1"/>
      <w:numFmt w:val="lowerRoman"/>
      <w:lvlText w:val="%9."/>
      <w:lvlJc w:val="left"/>
      <w:pPr>
        <w:ind w:left="3240" w:hanging="360"/>
      </w:pPr>
      <w:rPr>
        <w:rFonts w:hint="default"/>
      </w:rPr>
    </w:lvl>
  </w:abstractNum>
  <w:abstractNum w:abstractNumId="12" w15:restartNumberingAfterBreak="0">
    <w:nsid w:val="607B2922"/>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3" w15:restartNumberingAfterBreak="0">
    <w:nsid w:val="643D3BBF"/>
    <w:multiLevelType w:val="hybridMultilevel"/>
    <w:tmpl w:val="218EC1B4"/>
    <w:lvl w:ilvl="0" w:tplc="6730309C">
      <w:start w:val="1"/>
      <w:numFmt w:val="decimal"/>
      <w:lvlText w:val="%1."/>
      <w:lvlJc w:val="left"/>
      <w:pPr>
        <w:tabs>
          <w:tab w:val="num" w:pos="567"/>
        </w:tabs>
        <w:ind w:left="567" w:hanging="567"/>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657E629B"/>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5" w15:restartNumberingAfterBreak="0">
    <w:nsid w:val="6F0A2CCF"/>
    <w:multiLevelType w:val="multilevel"/>
    <w:tmpl w:val="0413001D"/>
    <w:styleLink w:val="opsomming"/>
    <w:lvl w:ilvl="0">
      <w:start w:val="1"/>
      <w:numFmt w:val="bullet"/>
      <w:lvlText w:val="+"/>
      <w:lvlJc w:val="left"/>
      <w:pPr>
        <w:ind w:left="360" w:hanging="360"/>
      </w:pPr>
      <w:rPr>
        <w:rFonts w:ascii="Arial" w:hAnsi="Arial"/>
        <w:color w:val="912A84"/>
        <w:spacing w:val="0"/>
      </w:rPr>
    </w:lvl>
    <w:lvl w:ilvl="1">
      <w:start w:val="1"/>
      <w:numFmt w:val="bullet"/>
      <w:lvlText w:val="-"/>
      <w:lvlJc w:val="left"/>
      <w:pPr>
        <w:ind w:left="720" w:hanging="360"/>
      </w:pPr>
      <w:rPr>
        <w:rFonts w:ascii="Arial" w:hAnsi="Arial" w:hint="default"/>
        <w:color w:val="912A84"/>
      </w:rPr>
    </w:lvl>
    <w:lvl w:ilvl="2">
      <w:start w:val="1"/>
      <w:numFmt w:val="bullet"/>
      <w:lvlText w:val="-"/>
      <w:lvlJc w:val="left"/>
      <w:pPr>
        <w:ind w:left="1080" w:hanging="360"/>
      </w:pPr>
      <w:rPr>
        <w:rFonts w:ascii="Arial" w:hAnsi="Arial" w:hint="default"/>
        <w:color w:val="912A84"/>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71CF6B83"/>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7" w15:restartNumberingAfterBreak="0">
    <w:nsid w:val="76137880"/>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8" w15:restartNumberingAfterBreak="0">
    <w:nsid w:val="7CB57732"/>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abstractNum w:abstractNumId="19" w15:restartNumberingAfterBreak="0">
    <w:nsid w:val="7CFA503C"/>
    <w:multiLevelType w:val="multilevel"/>
    <w:tmpl w:val="61ECF3C0"/>
    <w:lvl w:ilvl="0">
      <w:start w:val="1"/>
      <w:numFmt w:val="decimal"/>
      <w:lvlText w:val="%1."/>
      <w:lvlJc w:val="left"/>
      <w:pPr>
        <w:ind w:left="567" w:hanging="567"/>
      </w:pPr>
      <w:rPr>
        <w:rFonts w:hint="default"/>
      </w:rPr>
    </w:lvl>
    <w:lvl w:ilvl="1">
      <w:start w:val="1"/>
      <w:numFmt w:val="decimal"/>
      <w:lvlText w:val="%1.%2"/>
      <w:lvlJc w:val="left"/>
      <w:pPr>
        <w:tabs>
          <w:tab w:val="num" w:pos="2835"/>
        </w:tabs>
        <w:ind w:left="567" w:hanging="567"/>
      </w:pPr>
      <w:rPr>
        <w:rFonts w:hint="default"/>
      </w:rPr>
    </w:lvl>
    <w:lvl w:ilvl="2">
      <w:start w:val="1"/>
      <w:numFmt w:val="lowerLetter"/>
      <w:lvlText w:val="%3."/>
      <w:lvlJc w:val="left"/>
      <w:pPr>
        <w:ind w:left="907" w:hanging="340"/>
      </w:pPr>
      <w:rPr>
        <w:rFonts w:hint="default"/>
        <w:b w:val="0"/>
        <w:bCs/>
        <w:i w:val="0"/>
      </w:rPr>
    </w:lvl>
    <w:lvl w:ilvl="3">
      <w:start w:val="1"/>
      <w:numFmt w:val="lowerRoman"/>
      <w:lvlText w:val="%4."/>
      <w:lvlJc w:val="left"/>
      <w:pPr>
        <w:ind w:left="360" w:hanging="360"/>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992" w:hanging="992"/>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276" w:hanging="1276"/>
      </w:pPr>
      <w:rPr>
        <w:rFonts w:hint="default"/>
      </w:rPr>
    </w:lvl>
    <w:lvl w:ilvl="8">
      <w:start w:val="1"/>
      <w:numFmt w:val="decimal"/>
      <w:lvlText w:val="%1.%2.%3.%4.%5.%6.%7.%8.%9"/>
      <w:lvlJc w:val="left"/>
      <w:pPr>
        <w:ind w:left="1418" w:hanging="1418"/>
      </w:pPr>
      <w:rPr>
        <w:rFonts w:hint="default"/>
      </w:rPr>
    </w:lvl>
  </w:abstractNum>
  <w:num w:numId="1" w16cid:durableId="863131625">
    <w:abstractNumId w:val="15"/>
  </w:num>
  <w:num w:numId="2" w16cid:durableId="1598781722">
    <w:abstractNumId w:val="9"/>
  </w:num>
  <w:num w:numId="3" w16cid:durableId="2096126233">
    <w:abstractNumId w:val="13"/>
  </w:num>
  <w:num w:numId="4" w16cid:durableId="1733306299">
    <w:abstractNumId w:val="0"/>
  </w:num>
  <w:num w:numId="5" w16cid:durableId="466121762">
    <w:abstractNumId w:val="5"/>
  </w:num>
  <w:num w:numId="6" w16cid:durableId="811408590">
    <w:abstractNumId w:val="4"/>
  </w:num>
  <w:num w:numId="7" w16cid:durableId="1424567475">
    <w:abstractNumId w:val="3"/>
  </w:num>
  <w:num w:numId="8" w16cid:durableId="379477634">
    <w:abstractNumId w:val="2"/>
  </w:num>
  <w:num w:numId="9" w16cid:durableId="373962853">
    <w:abstractNumId w:val="8"/>
  </w:num>
  <w:num w:numId="10" w16cid:durableId="1796672750">
    <w:abstractNumId w:val="7"/>
  </w:num>
  <w:num w:numId="11" w16cid:durableId="373385805">
    <w:abstractNumId w:val="18"/>
  </w:num>
  <w:num w:numId="12" w16cid:durableId="1709915210">
    <w:abstractNumId w:val="19"/>
  </w:num>
  <w:num w:numId="13" w16cid:durableId="1619527573">
    <w:abstractNumId w:val="16"/>
  </w:num>
  <w:num w:numId="14" w16cid:durableId="643320399">
    <w:abstractNumId w:val="10"/>
  </w:num>
  <w:num w:numId="15" w16cid:durableId="1186793172">
    <w:abstractNumId w:val="12"/>
  </w:num>
  <w:num w:numId="16" w16cid:durableId="607157871">
    <w:abstractNumId w:val="1"/>
  </w:num>
  <w:num w:numId="17" w16cid:durableId="229079593">
    <w:abstractNumId w:val="17"/>
  </w:num>
  <w:num w:numId="18" w16cid:durableId="372510159">
    <w:abstractNumId w:val="14"/>
  </w:num>
  <w:num w:numId="19" w16cid:durableId="771515113">
    <w:abstractNumId w:val="11"/>
  </w:num>
  <w:num w:numId="20" w16cid:durableId="955524819">
    <w:abstractNumId w:val="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removeDateAndTime/>
  <w:hideSpellingErrors/>
  <w:hideGrammaticalErrors/>
  <w:proofState w:spelling="clean" w:grammar="clean"/>
  <w:defaultTabStop w:val="708"/>
  <w:hyphenationZone w:val="425"/>
  <w:defaultTableStyle w:val="Draaij"/>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005F"/>
    <w:rsid w:val="00003364"/>
    <w:rsid w:val="0001124D"/>
    <w:rsid w:val="00017B94"/>
    <w:rsid w:val="00023291"/>
    <w:rsid w:val="00026D7D"/>
    <w:rsid w:val="00031CC2"/>
    <w:rsid w:val="00033433"/>
    <w:rsid w:val="00033A27"/>
    <w:rsid w:val="00033ABF"/>
    <w:rsid w:val="000412F8"/>
    <w:rsid w:val="00041E4C"/>
    <w:rsid w:val="000426C5"/>
    <w:rsid w:val="00042891"/>
    <w:rsid w:val="0005015C"/>
    <w:rsid w:val="0005028F"/>
    <w:rsid w:val="0005205F"/>
    <w:rsid w:val="00052CFD"/>
    <w:rsid w:val="000567DE"/>
    <w:rsid w:val="00064D40"/>
    <w:rsid w:val="000708D5"/>
    <w:rsid w:val="00071588"/>
    <w:rsid w:val="00073A56"/>
    <w:rsid w:val="00073E0A"/>
    <w:rsid w:val="00080CF6"/>
    <w:rsid w:val="00081CCB"/>
    <w:rsid w:val="00091037"/>
    <w:rsid w:val="000949E5"/>
    <w:rsid w:val="000A2545"/>
    <w:rsid w:val="000A7FC1"/>
    <w:rsid w:val="000B00E4"/>
    <w:rsid w:val="000B665B"/>
    <w:rsid w:val="000B7A61"/>
    <w:rsid w:val="000B7E71"/>
    <w:rsid w:val="000C7A4B"/>
    <w:rsid w:val="000D5411"/>
    <w:rsid w:val="000D6106"/>
    <w:rsid w:val="000D6352"/>
    <w:rsid w:val="000E0647"/>
    <w:rsid w:val="000E2C18"/>
    <w:rsid w:val="000E2F85"/>
    <w:rsid w:val="000E534C"/>
    <w:rsid w:val="000F10BC"/>
    <w:rsid w:val="000F1B77"/>
    <w:rsid w:val="001023D2"/>
    <w:rsid w:val="00103FE4"/>
    <w:rsid w:val="0010536D"/>
    <w:rsid w:val="00105E1E"/>
    <w:rsid w:val="00110878"/>
    <w:rsid w:val="00110AD1"/>
    <w:rsid w:val="00113C42"/>
    <w:rsid w:val="00114836"/>
    <w:rsid w:val="00114B61"/>
    <w:rsid w:val="001150B6"/>
    <w:rsid w:val="00121D56"/>
    <w:rsid w:val="00122E26"/>
    <w:rsid w:val="00125EFE"/>
    <w:rsid w:val="00131439"/>
    <w:rsid w:val="00133102"/>
    <w:rsid w:val="001357AB"/>
    <w:rsid w:val="00141FDF"/>
    <w:rsid w:val="00142934"/>
    <w:rsid w:val="00153233"/>
    <w:rsid w:val="001563DD"/>
    <w:rsid w:val="00156FCE"/>
    <w:rsid w:val="001604AC"/>
    <w:rsid w:val="00164CD5"/>
    <w:rsid w:val="0016691C"/>
    <w:rsid w:val="00171D59"/>
    <w:rsid w:val="00176C62"/>
    <w:rsid w:val="00194990"/>
    <w:rsid w:val="00196136"/>
    <w:rsid w:val="00196412"/>
    <w:rsid w:val="001A2AF4"/>
    <w:rsid w:val="001A3590"/>
    <w:rsid w:val="001A61FA"/>
    <w:rsid w:val="001B7CE5"/>
    <w:rsid w:val="001C2096"/>
    <w:rsid w:val="001C226A"/>
    <w:rsid w:val="001D1D81"/>
    <w:rsid w:val="001D46CA"/>
    <w:rsid w:val="001D7222"/>
    <w:rsid w:val="001E062D"/>
    <w:rsid w:val="001E07B0"/>
    <w:rsid w:val="001E4CBD"/>
    <w:rsid w:val="001E5602"/>
    <w:rsid w:val="001E6E7B"/>
    <w:rsid w:val="001E7DC1"/>
    <w:rsid w:val="001F3161"/>
    <w:rsid w:val="001F6956"/>
    <w:rsid w:val="00200EBA"/>
    <w:rsid w:val="0020189B"/>
    <w:rsid w:val="00202695"/>
    <w:rsid w:val="00203B3F"/>
    <w:rsid w:val="002062AE"/>
    <w:rsid w:val="0021084C"/>
    <w:rsid w:val="00212610"/>
    <w:rsid w:val="00214C5B"/>
    <w:rsid w:val="00221E56"/>
    <w:rsid w:val="002301A6"/>
    <w:rsid w:val="00234717"/>
    <w:rsid w:val="00237549"/>
    <w:rsid w:val="002409CE"/>
    <w:rsid w:val="00243A95"/>
    <w:rsid w:val="0024491F"/>
    <w:rsid w:val="00245039"/>
    <w:rsid w:val="00245FA3"/>
    <w:rsid w:val="00246FFB"/>
    <w:rsid w:val="00247437"/>
    <w:rsid w:val="00250ED1"/>
    <w:rsid w:val="00253DB9"/>
    <w:rsid w:val="002549CD"/>
    <w:rsid w:val="0026133A"/>
    <w:rsid w:val="002614C3"/>
    <w:rsid w:val="00264463"/>
    <w:rsid w:val="00267A4F"/>
    <w:rsid w:val="00271509"/>
    <w:rsid w:val="00272829"/>
    <w:rsid w:val="00273646"/>
    <w:rsid w:val="00274EB6"/>
    <w:rsid w:val="00276E9A"/>
    <w:rsid w:val="002800E4"/>
    <w:rsid w:val="002851F1"/>
    <w:rsid w:val="00292C8F"/>
    <w:rsid w:val="002947CC"/>
    <w:rsid w:val="002A42E8"/>
    <w:rsid w:val="002A475E"/>
    <w:rsid w:val="002B1A8F"/>
    <w:rsid w:val="002B3B7D"/>
    <w:rsid w:val="002C1072"/>
    <w:rsid w:val="002C17DB"/>
    <w:rsid w:val="002C17F0"/>
    <w:rsid w:val="002C32FE"/>
    <w:rsid w:val="002C3E81"/>
    <w:rsid w:val="002C468C"/>
    <w:rsid w:val="002C4692"/>
    <w:rsid w:val="002C5269"/>
    <w:rsid w:val="002D1B12"/>
    <w:rsid w:val="002D4821"/>
    <w:rsid w:val="002D53ED"/>
    <w:rsid w:val="002D5482"/>
    <w:rsid w:val="002E446C"/>
    <w:rsid w:val="002E703D"/>
    <w:rsid w:val="002F4080"/>
    <w:rsid w:val="003013D7"/>
    <w:rsid w:val="003021B2"/>
    <w:rsid w:val="003054AD"/>
    <w:rsid w:val="00305C69"/>
    <w:rsid w:val="00310558"/>
    <w:rsid w:val="003145D4"/>
    <w:rsid w:val="00317E53"/>
    <w:rsid w:val="00317FAC"/>
    <w:rsid w:val="00323BB4"/>
    <w:rsid w:val="003245E6"/>
    <w:rsid w:val="00325725"/>
    <w:rsid w:val="00327FA0"/>
    <w:rsid w:val="00331534"/>
    <w:rsid w:val="003330A5"/>
    <w:rsid w:val="003348FB"/>
    <w:rsid w:val="003378C7"/>
    <w:rsid w:val="003409E0"/>
    <w:rsid w:val="00340E70"/>
    <w:rsid w:val="003448AE"/>
    <w:rsid w:val="00346B76"/>
    <w:rsid w:val="00347AFB"/>
    <w:rsid w:val="003523CF"/>
    <w:rsid w:val="0036710D"/>
    <w:rsid w:val="0037485D"/>
    <w:rsid w:val="00377E08"/>
    <w:rsid w:val="003825A2"/>
    <w:rsid w:val="00385EB7"/>
    <w:rsid w:val="00387D98"/>
    <w:rsid w:val="003925CF"/>
    <w:rsid w:val="003A1FEA"/>
    <w:rsid w:val="003A3010"/>
    <w:rsid w:val="003A318E"/>
    <w:rsid w:val="003A70E5"/>
    <w:rsid w:val="003A7459"/>
    <w:rsid w:val="003B25D2"/>
    <w:rsid w:val="003B3A27"/>
    <w:rsid w:val="003B41EE"/>
    <w:rsid w:val="003B5A0E"/>
    <w:rsid w:val="003C0A20"/>
    <w:rsid w:val="003C0C15"/>
    <w:rsid w:val="003C17A1"/>
    <w:rsid w:val="003C1E73"/>
    <w:rsid w:val="003C5E6C"/>
    <w:rsid w:val="003C63C2"/>
    <w:rsid w:val="003C6756"/>
    <w:rsid w:val="003C6B26"/>
    <w:rsid w:val="003C72FF"/>
    <w:rsid w:val="003D005F"/>
    <w:rsid w:val="003D1025"/>
    <w:rsid w:val="003D14D5"/>
    <w:rsid w:val="003D2035"/>
    <w:rsid w:val="003D27EA"/>
    <w:rsid w:val="003D2900"/>
    <w:rsid w:val="003D37F6"/>
    <w:rsid w:val="003D4628"/>
    <w:rsid w:val="003E1211"/>
    <w:rsid w:val="003E177E"/>
    <w:rsid w:val="003E2770"/>
    <w:rsid w:val="003E744A"/>
    <w:rsid w:val="003F3182"/>
    <w:rsid w:val="003F54B7"/>
    <w:rsid w:val="003F5DF1"/>
    <w:rsid w:val="00400BF1"/>
    <w:rsid w:val="004107F7"/>
    <w:rsid w:val="004122CB"/>
    <w:rsid w:val="00413EC0"/>
    <w:rsid w:val="0041534F"/>
    <w:rsid w:val="00420CD8"/>
    <w:rsid w:val="00421F3A"/>
    <w:rsid w:val="00423963"/>
    <w:rsid w:val="004268CC"/>
    <w:rsid w:val="004272A7"/>
    <w:rsid w:val="0043018D"/>
    <w:rsid w:val="004306AB"/>
    <w:rsid w:val="00433B2E"/>
    <w:rsid w:val="00434BFB"/>
    <w:rsid w:val="00434C6D"/>
    <w:rsid w:val="00435DAE"/>
    <w:rsid w:val="00435EC2"/>
    <w:rsid w:val="00443E9C"/>
    <w:rsid w:val="004478FF"/>
    <w:rsid w:val="00447DFE"/>
    <w:rsid w:val="004610E1"/>
    <w:rsid w:val="004640E5"/>
    <w:rsid w:val="00466432"/>
    <w:rsid w:val="00466842"/>
    <w:rsid w:val="00466A00"/>
    <w:rsid w:val="0047185C"/>
    <w:rsid w:val="004737AC"/>
    <w:rsid w:val="004763F9"/>
    <w:rsid w:val="00477CD1"/>
    <w:rsid w:val="0048034A"/>
    <w:rsid w:val="00481646"/>
    <w:rsid w:val="0048284D"/>
    <w:rsid w:val="00487037"/>
    <w:rsid w:val="004905F1"/>
    <w:rsid w:val="00490A08"/>
    <w:rsid w:val="00494636"/>
    <w:rsid w:val="00494CC5"/>
    <w:rsid w:val="00495B81"/>
    <w:rsid w:val="004A1A0B"/>
    <w:rsid w:val="004A2B91"/>
    <w:rsid w:val="004A498C"/>
    <w:rsid w:val="004C1036"/>
    <w:rsid w:val="004C4E3D"/>
    <w:rsid w:val="004D022F"/>
    <w:rsid w:val="004D0C68"/>
    <w:rsid w:val="004D639E"/>
    <w:rsid w:val="004E3E02"/>
    <w:rsid w:val="004E5D0A"/>
    <w:rsid w:val="004E7C0C"/>
    <w:rsid w:val="004F335A"/>
    <w:rsid w:val="004F382F"/>
    <w:rsid w:val="004F50DA"/>
    <w:rsid w:val="0050533C"/>
    <w:rsid w:val="0050568B"/>
    <w:rsid w:val="00506359"/>
    <w:rsid w:val="00512916"/>
    <w:rsid w:val="00512DCA"/>
    <w:rsid w:val="00513653"/>
    <w:rsid w:val="00514A83"/>
    <w:rsid w:val="00520250"/>
    <w:rsid w:val="0052254D"/>
    <w:rsid w:val="00523637"/>
    <w:rsid w:val="00523F4E"/>
    <w:rsid w:val="00524605"/>
    <w:rsid w:val="00536BA0"/>
    <w:rsid w:val="0054010D"/>
    <w:rsid w:val="005418D3"/>
    <w:rsid w:val="00545A6D"/>
    <w:rsid w:val="00555C08"/>
    <w:rsid w:val="00557340"/>
    <w:rsid w:val="00562409"/>
    <w:rsid w:val="00566A58"/>
    <w:rsid w:val="00570965"/>
    <w:rsid w:val="00572CC4"/>
    <w:rsid w:val="0057313D"/>
    <w:rsid w:val="00574467"/>
    <w:rsid w:val="005835F9"/>
    <w:rsid w:val="005A0A1B"/>
    <w:rsid w:val="005A309B"/>
    <w:rsid w:val="005A32DB"/>
    <w:rsid w:val="005B0AA0"/>
    <w:rsid w:val="005B4D04"/>
    <w:rsid w:val="005B7133"/>
    <w:rsid w:val="005C10AC"/>
    <w:rsid w:val="005C23E6"/>
    <w:rsid w:val="005C3203"/>
    <w:rsid w:val="005D6855"/>
    <w:rsid w:val="005E2F5A"/>
    <w:rsid w:val="005E5164"/>
    <w:rsid w:val="005E556A"/>
    <w:rsid w:val="005E72B9"/>
    <w:rsid w:val="005F21AF"/>
    <w:rsid w:val="005F64B6"/>
    <w:rsid w:val="005F6720"/>
    <w:rsid w:val="006017D8"/>
    <w:rsid w:val="0060338A"/>
    <w:rsid w:val="00605439"/>
    <w:rsid w:val="0061598D"/>
    <w:rsid w:val="006210E5"/>
    <w:rsid w:val="0062180A"/>
    <w:rsid w:val="00626DFC"/>
    <w:rsid w:val="00631896"/>
    <w:rsid w:val="00641329"/>
    <w:rsid w:val="00650040"/>
    <w:rsid w:val="00653C37"/>
    <w:rsid w:val="006552E3"/>
    <w:rsid w:val="00656562"/>
    <w:rsid w:val="006669FB"/>
    <w:rsid w:val="00672323"/>
    <w:rsid w:val="0067259D"/>
    <w:rsid w:val="00675981"/>
    <w:rsid w:val="006761F8"/>
    <w:rsid w:val="00683CBB"/>
    <w:rsid w:val="00690295"/>
    <w:rsid w:val="006A263B"/>
    <w:rsid w:val="006A2821"/>
    <w:rsid w:val="006A2A29"/>
    <w:rsid w:val="006A4EE9"/>
    <w:rsid w:val="006A532F"/>
    <w:rsid w:val="006A72D5"/>
    <w:rsid w:val="006B4DD2"/>
    <w:rsid w:val="006C0ABA"/>
    <w:rsid w:val="006C141D"/>
    <w:rsid w:val="006C3173"/>
    <w:rsid w:val="006C4D15"/>
    <w:rsid w:val="006C7C94"/>
    <w:rsid w:val="006D1944"/>
    <w:rsid w:val="006D26FE"/>
    <w:rsid w:val="006D2DC1"/>
    <w:rsid w:val="006D3A16"/>
    <w:rsid w:val="006D6DA8"/>
    <w:rsid w:val="006D7F84"/>
    <w:rsid w:val="006E1D04"/>
    <w:rsid w:val="006E2EC4"/>
    <w:rsid w:val="006F0DAA"/>
    <w:rsid w:val="006F30B7"/>
    <w:rsid w:val="006F45FA"/>
    <w:rsid w:val="00703468"/>
    <w:rsid w:val="007078E1"/>
    <w:rsid w:val="00710EBA"/>
    <w:rsid w:val="00714190"/>
    <w:rsid w:val="00716774"/>
    <w:rsid w:val="0072043E"/>
    <w:rsid w:val="00725B24"/>
    <w:rsid w:val="0072706E"/>
    <w:rsid w:val="00737EF7"/>
    <w:rsid w:val="007441DA"/>
    <w:rsid w:val="00747CF9"/>
    <w:rsid w:val="007531E0"/>
    <w:rsid w:val="007548CA"/>
    <w:rsid w:val="00756F5D"/>
    <w:rsid w:val="00757C84"/>
    <w:rsid w:val="0076014F"/>
    <w:rsid w:val="007633EC"/>
    <w:rsid w:val="00764849"/>
    <w:rsid w:val="00766CAB"/>
    <w:rsid w:val="00771478"/>
    <w:rsid w:val="0077159B"/>
    <w:rsid w:val="007735B2"/>
    <w:rsid w:val="00774B58"/>
    <w:rsid w:val="007763B4"/>
    <w:rsid w:val="00780BB2"/>
    <w:rsid w:val="007818A4"/>
    <w:rsid w:val="00782C27"/>
    <w:rsid w:val="00784B41"/>
    <w:rsid w:val="00785DD5"/>
    <w:rsid w:val="00787D52"/>
    <w:rsid w:val="00791E71"/>
    <w:rsid w:val="00793618"/>
    <w:rsid w:val="00793A5E"/>
    <w:rsid w:val="007A2856"/>
    <w:rsid w:val="007B155E"/>
    <w:rsid w:val="007B2CE9"/>
    <w:rsid w:val="007B713F"/>
    <w:rsid w:val="007C099F"/>
    <w:rsid w:val="007C0FE8"/>
    <w:rsid w:val="007C3AFD"/>
    <w:rsid w:val="007D1A83"/>
    <w:rsid w:val="007E4767"/>
    <w:rsid w:val="007E48F6"/>
    <w:rsid w:val="007E5882"/>
    <w:rsid w:val="007F33B5"/>
    <w:rsid w:val="007F5A1F"/>
    <w:rsid w:val="0080232C"/>
    <w:rsid w:val="00802E2A"/>
    <w:rsid w:val="008038D7"/>
    <w:rsid w:val="0080482C"/>
    <w:rsid w:val="00804D61"/>
    <w:rsid w:val="008104E7"/>
    <w:rsid w:val="00810A81"/>
    <w:rsid w:val="0081114C"/>
    <w:rsid w:val="00821B64"/>
    <w:rsid w:val="00821DB8"/>
    <w:rsid w:val="00833B6B"/>
    <w:rsid w:val="0083430F"/>
    <w:rsid w:val="00835C1C"/>
    <w:rsid w:val="0083769A"/>
    <w:rsid w:val="00844C44"/>
    <w:rsid w:val="008452B5"/>
    <w:rsid w:val="00850078"/>
    <w:rsid w:val="00853EBE"/>
    <w:rsid w:val="00855C9E"/>
    <w:rsid w:val="00856D18"/>
    <w:rsid w:val="008609C5"/>
    <w:rsid w:val="008619DD"/>
    <w:rsid w:val="00867BE8"/>
    <w:rsid w:val="008718F9"/>
    <w:rsid w:val="0087217F"/>
    <w:rsid w:val="0087409A"/>
    <w:rsid w:val="00874F1D"/>
    <w:rsid w:val="00885B11"/>
    <w:rsid w:val="00887F43"/>
    <w:rsid w:val="008A1123"/>
    <w:rsid w:val="008A200D"/>
    <w:rsid w:val="008A7E48"/>
    <w:rsid w:val="008B2F33"/>
    <w:rsid w:val="008C0B5C"/>
    <w:rsid w:val="008C592F"/>
    <w:rsid w:val="008C6A93"/>
    <w:rsid w:val="008D549E"/>
    <w:rsid w:val="008D7DE3"/>
    <w:rsid w:val="008E192C"/>
    <w:rsid w:val="008E4941"/>
    <w:rsid w:val="008F4848"/>
    <w:rsid w:val="008F550B"/>
    <w:rsid w:val="008F609E"/>
    <w:rsid w:val="008F7EF5"/>
    <w:rsid w:val="009025C8"/>
    <w:rsid w:val="00902B0B"/>
    <w:rsid w:val="009060B2"/>
    <w:rsid w:val="00907254"/>
    <w:rsid w:val="00907363"/>
    <w:rsid w:val="00913EEE"/>
    <w:rsid w:val="009267E1"/>
    <w:rsid w:val="009268CD"/>
    <w:rsid w:val="00926976"/>
    <w:rsid w:val="00927CDA"/>
    <w:rsid w:val="00935EB1"/>
    <w:rsid w:val="00940F6C"/>
    <w:rsid w:val="00943814"/>
    <w:rsid w:val="00947270"/>
    <w:rsid w:val="00950ECE"/>
    <w:rsid w:val="00952C36"/>
    <w:rsid w:val="00954641"/>
    <w:rsid w:val="00967362"/>
    <w:rsid w:val="00967910"/>
    <w:rsid w:val="00971240"/>
    <w:rsid w:val="00971655"/>
    <w:rsid w:val="0097440B"/>
    <w:rsid w:val="009745AC"/>
    <w:rsid w:val="00974FA8"/>
    <w:rsid w:val="0098078C"/>
    <w:rsid w:val="009829F6"/>
    <w:rsid w:val="0098661C"/>
    <w:rsid w:val="00987823"/>
    <w:rsid w:val="00992E85"/>
    <w:rsid w:val="00993DB9"/>
    <w:rsid w:val="00994BE4"/>
    <w:rsid w:val="009A48CD"/>
    <w:rsid w:val="009A7BBB"/>
    <w:rsid w:val="009C0C1E"/>
    <w:rsid w:val="009C3886"/>
    <w:rsid w:val="009C627B"/>
    <w:rsid w:val="009D004F"/>
    <w:rsid w:val="009D11EF"/>
    <w:rsid w:val="009D5B23"/>
    <w:rsid w:val="009E1007"/>
    <w:rsid w:val="009E238C"/>
    <w:rsid w:val="009E2D32"/>
    <w:rsid w:val="009E31FA"/>
    <w:rsid w:val="009E3813"/>
    <w:rsid w:val="009E4F22"/>
    <w:rsid w:val="009E6F92"/>
    <w:rsid w:val="009F2324"/>
    <w:rsid w:val="009F6BAD"/>
    <w:rsid w:val="00A104C8"/>
    <w:rsid w:val="00A12663"/>
    <w:rsid w:val="00A12C0F"/>
    <w:rsid w:val="00A14F92"/>
    <w:rsid w:val="00A15280"/>
    <w:rsid w:val="00A1652B"/>
    <w:rsid w:val="00A21676"/>
    <w:rsid w:val="00A22676"/>
    <w:rsid w:val="00A226FE"/>
    <w:rsid w:val="00A32F25"/>
    <w:rsid w:val="00A3413D"/>
    <w:rsid w:val="00A3440B"/>
    <w:rsid w:val="00A40923"/>
    <w:rsid w:val="00A44020"/>
    <w:rsid w:val="00A4476A"/>
    <w:rsid w:val="00A467FD"/>
    <w:rsid w:val="00A54987"/>
    <w:rsid w:val="00A55B9C"/>
    <w:rsid w:val="00A56022"/>
    <w:rsid w:val="00A5710E"/>
    <w:rsid w:val="00A639BA"/>
    <w:rsid w:val="00A66D2C"/>
    <w:rsid w:val="00A7044A"/>
    <w:rsid w:val="00A73C75"/>
    <w:rsid w:val="00A74DE4"/>
    <w:rsid w:val="00A75720"/>
    <w:rsid w:val="00A775D0"/>
    <w:rsid w:val="00A81BA8"/>
    <w:rsid w:val="00A8205D"/>
    <w:rsid w:val="00A82813"/>
    <w:rsid w:val="00A82C85"/>
    <w:rsid w:val="00A8498D"/>
    <w:rsid w:val="00A86766"/>
    <w:rsid w:val="00A915C7"/>
    <w:rsid w:val="00A94180"/>
    <w:rsid w:val="00A9461C"/>
    <w:rsid w:val="00A961CF"/>
    <w:rsid w:val="00A97EF5"/>
    <w:rsid w:val="00AA019E"/>
    <w:rsid w:val="00AA2BA7"/>
    <w:rsid w:val="00AA5907"/>
    <w:rsid w:val="00AA5EA6"/>
    <w:rsid w:val="00AB17D7"/>
    <w:rsid w:val="00AB1FC6"/>
    <w:rsid w:val="00AC20E0"/>
    <w:rsid w:val="00AC29F3"/>
    <w:rsid w:val="00AC378A"/>
    <w:rsid w:val="00AC501C"/>
    <w:rsid w:val="00AC528C"/>
    <w:rsid w:val="00AC554A"/>
    <w:rsid w:val="00AC6F4D"/>
    <w:rsid w:val="00AC7859"/>
    <w:rsid w:val="00AD493D"/>
    <w:rsid w:val="00AD7E02"/>
    <w:rsid w:val="00AE1A91"/>
    <w:rsid w:val="00AE251C"/>
    <w:rsid w:val="00AE6286"/>
    <w:rsid w:val="00AF0B82"/>
    <w:rsid w:val="00AF114A"/>
    <w:rsid w:val="00AF2066"/>
    <w:rsid w:val="00AF3FD5"/>
    <w:rsid w:val="00AF455B"/>
    <w:rsid w:val="00AF5E97"/>
    <w:rsid w:val="00B003F8"/>
    <w:rsid w:val="00B0322D"/>
    <w:rsid w:val="00B05E83"/>
    <w:rsid w:val="00B06127"/>
    <w:rsid w:val="00B06152"/>
    <w:rsid w:val="00B11275"/>
    <w:rsid w:val="00B133E4"/>
    <w:rsid w:val="00B14940"/>
    <w:rsid w:val="00B17360"/>
    <w:rsid w:val="00B17D06"/>
    <w:rsid w:val="00B2145F"/>
    <w:rsid w:val="00B21BED"/>
    <w:rsid w:val="00B23A7D"/>
    <w:rsid w:val="00B23A9D"/>
    <w:rsid w:val="00B24875"/>
    <w:rsid w:val="00B248B3"/>
    <w:rsid w:val="00B260B2"/>
    <w:rsid w:val="00B319D1"/>
    <w:rsid w:val="00B321AD"/>
    <w:rsid w:val="00B33C30"/>
    <w:rsid w:val="00B3787C"/>
    <w:rsid w:val="00B41E40"/>
    <w:rsid w:val="00B459C6"/>
    <w:rsid w:val="00B46152"/>
    <w:rsid w:val="00B462D7"/>
    <w:rsid w:val="00B47311"/>
    <w:rsid w:val="00B578C6"/>
    <w:rsid w:val="00B642D5"/>
    <w:rsid w:val="00B71E78"/>
    <w:rsid w:val="00B72B06"/>
    <w:rsid w:val="00B80468"/>
    <w:rsid w:val="00B806C8"/>
    <w:rsid w:val="00B8456B"/>
    <w:rsid w:val="00B85382"/>
    <w:rsid w:val="00B87300"/>
    <w:rsid w:val="00B94374"/>
    <w:rsid w:val="00B949E2"/>
    <w:rsid w:val="00B9538E"/>
    <w:rsid w:val="00BA218A"/>
    <w:rsid w:val="00BA21DC"/>
    <w:rsid w:val="00BA3593"/>
    <w:rsid w:val="00BA54BF"/>
    <w:rsid w:val="00BB222B"/>
    <w:rsid w:val="00BB6AC8"/>
    <w:rsid w:val="00BB773C"/>
    <w:rsid w:val="00BC2771"/>
    <w:rsid w:val="00BC56A8"/>
    <w:rsid w:val="00BD5325"/>
    <w:rsid w:val="00BE6E0A"/>
    <w:rsid w:val="00BF1E3B"/>
    <w:rsid w:val="00BF4924"/>
    <w:rsid w:val="00BF5C94"/>
    <w:rsid w:val="00BF754A"/>
    <w:rsid w:val="00C00804"/>
    <w:rsid w:val="00C0337E"/>
    <w:rsid w:val="00C03BD7"/>
    <w:rsid w:val="00C06106"/>
    <w:rsid w:val="00C06619"/>
    <w:rsid w:val="00C129B8"/>
    <w:rsid w:val="00C141BF"/>
    <w:rsid w:val="00C15FCA"/>
    <w:rsid w:val="00C164D5"/>
    <w:rsid w:val="00C21206"/>
    <w:rsid w:val="00C2180A"/>
    <w:rsid w:val="00C218EC"/>
    <w:rsid w:val="00C221BC"/>
    <w:rsid w:val="00C34F6D"/>
    <w:rsid w:val="00C3500B"/>
    <w:rsid w:val="00C3527C"/>
    <w:rsid w:val="00C357DE"/>
    <w:rsid w:val="00C368DC"/>
    <w:rsid w:val="00C37C1A"/>
    <w:rsid w:val="00C413EB"/>
    <w:rsid w:val="00C464B2"/>
    <w:rsid w:val="00C52A9F"/>
    <w:rsid w:val="00C66DCC"/>
    <w:rsid w:val="00C72E64"/>
    <w:rsid w:val="00C72FB7"/>
    <w:rsid w:val="00C735B7"/>
    <w:rsid w:val="00C806C7"/>
    <w:rsid w:val="00C807CB"/>
    <w:rsid w:val="00C83C34"/>
    <w:rsid w:val="00C83DBF"/>
    <w:rsid w:val="00C90891"/>
    <w:rsid w:val="00C92218"/>
    <w:rsid w:val="00C96A51"/>
    <w:rsid w:val="00CA1B98"/>
    <w:rsid w:val="00CA3394"/>
    <w:rsid w:val="00CA5B32"/>
    <w:rsid w:val="00CB369F"/>
    <w:rsid w:val="00CB4902"/>
    <w:rsid w:val="00CB5108"/>
    <w:rsid w:val="00CB6C6C"/>
    <w:rsid w:val="00CC0B29"/>
    <w:rsid w:val="00CC1324"/>
    <w:rsid w:val="00CC65D0"/>
    <w:rsid w:val="00CC6C3B"/>
    <w:rsid w:val="00CD4EAE"/>
    <w:rsid w:val="00CD7540"/>
    <w:rsid w:val="00CE0793"/>
    <w:rsid w:val="00CE091D"/>
    <w:rsid w:val="00CE50FB"/>
    <w:rsid w:val="00CE73E2"/>
    <w:rsid w:val="00CF3D2C"/>
    <w:rsid w:val="00D03674"/>
    <w:rsid w:val="00D057F8"/>
    <w:rsid w:val="00D06448"/>
    <w:rsid w:val="00D12B9A"/>
    <w:rsid w:val="00D14581"/>
    <w:rsid w:val="00D14A44"/>
    <w:rsid w:val="00D2005C"/>
    <w:rsid w:val="00D20E33"/>
    <w:rsid w:val="00D26E88"/>
    <w:rsid w:val="00D2746B"/>
    <w:rsid w:val="00D27B15"/>
    <w:rsid w:val="00D27D76"/>
    <w:rsid w:val="00D3781B"/>
    <w:rsid w:val="00D4097B"/>
    <w:rsid w:val="00D40BCE"/>
    <w:rsid w:val="00D4230B"/>
    <w:rsid w:val="00D4310E"/>
    <w:rsid w:val="00D45AE5"/>
    <w:rsid w:val="00D64AD1"/>
    <w:rsid w:val="00D75E7D"/>
    <w:rsid w:val="00D82399"/>
    <w:rsid w:val="00D847F5"/>
    <w:rsid w:val="00D87125"/>
    <w:rsid w:val="00D93471"/>
    <w:rsid w:val="00D93632"/>
    <w:rsid w:val="00D97921"/>
    <w:rsid w:val="00DA257F"/>
    <w:rsid w:val="00DA4338"/>
    <w:rsid w:val="00DA45EE"/>
    <w:rsid w:val="00DB4B02"/>
    <w:rsid w:val="00DB55A4"/>
    <w:rsid w:val="00DC276D"/>
    <w:rsid w:val="00DD240E"/>
    <w:rsid w:val="00DD3B19"/>
    <w:rsid w:val="00DE21F2"/>
    <w:rsid w:val="00DE3087"/>
    <w:rsid w:val="00DF58B1"/>
    <w:rsid w:val="00DF5E92"/>
    <w:rsid w:val="00E04EF5"/>
    <w:rsid w:val="00E0549B"/>
    <w:rsid w:val="00E133B7"/>
    <w:rsid w:val="00E20BC6"/>
    <w:rsid w:val="00E2513F"/>
    <w:rsid w:val="00E27D4B"/>
    <w:rsid w:val="00E30669"/>
    <w:rsid w:val="00E30681"/>
    <w:rsid w:val="00E31E21"/>
    <w:rsid w:val="00E41E99"/>
    <w:rsid w:val="00E54662"/>
    <w:rsid w:val="00E600DC"/>
    <w:rsid w:val="00E625E0"/>
    <w:rsid w:val="00E62E16"/>
    <w:rsid w:val="00E639A9"/>
    <w:rsid w:val="00E65A23"/>
    <w:rsid w:val="00E71CAF"/>
    <w:rsid w:val="00E7516A"/>
    <w:rsid w:val="00E76FF3"/>
    <w:rsid w:val="00E80696"/>
    <w:rsid w:val="00E80E55"/>
    <w:rsid w:val="00E90080"/>
    <w:rsid w:val="00E9161E"/>
    <w:rsid w:val="00E94DA7"/>
    <w:rsid w:val="00EA034D"/>
    <w:rsid w:val="00EA141E"/>
    <w:rsid w:val="00EA4E87"/>
    <w:rsid w:val="00EB0DCF"/>
    <w:rsid w:val="00EB1495"/>
    <w:rsid w:val="00EB2B84"/>
    <w:rsid w:val="00EB47AA"/>
    <w:rsid w:val="00EB4AE7"/>
    <w:rsid w:val="00EB60CB"/>
    <w:rsid w:val="00EB6782"/>
    <w:rsid w:val="00EC23C7"/>
    <w:rsid w:val="00EC7C27"/>
    <w:rsid w:val="00ED38E7"/>
    <w:rsid w:val="00EE05FF"/>
    <w:rsid w:val="00EE2150"/>
    <w:rsid w:val="00EF2AF1"/>
    <w:rsid w:val="00EF3527"/>
    <w:rsid w:val="00EF4927"/>
    <w:rsid w:val="00EF5D14"/>
    <w:rsid w:val="00EF69E8"/>
    <w:rsid w:val="00EF78F6"/>
    <w:rsid w:val="00F06CF1"/>
    <w:rsid w:val="00F20E01"/>
    <w:rsid w:val="00F2301D"/>
    <w:rsid w:val="00F272F4"/>
    <w:rsid w:val="00F42410"/>
    <w:rsid w:val="00F44295"/>
    <w:rsid w:val="00F479F7"/>
    <w:rsid w:val="00F47CAD"/>
    <w:rsid w:val="00F50907"/>
    <w:rsid w:val="00F51CD6"/>
    <w:rsid w:val="00F5275C"/>
    <w:rsid w:val="00F54D8A"/>
    <w:rsid w:val="00F60A45"/>
    <w:rsid w:val="00F62A13"/>
    <w:rsid w:val="00F63B30"/>
    <w:rsid w:val="00F65D0D"/>
    <w:rsid w:val="00F6727D"/>
    <w:rsid w:val="00F741F9"/>
    <w:rsid w:val="00F82CE5"/>
    <w:rsid w:val="00F865EA"/>
    <w:rsid w:val="00F932F2"/>
    <w:rsid w:val="00F95790"/>
    <w:rsid w:val="00F9686A"/>
    <w:rsid w:val="00FA249D"/>
    <w:rsid w:val="00FB1801"/>
    <w:rsid w:val="00FC2DCF"/>
    <w:rsid w:val="00FC36AB"/>
    <w:rsid w:val="00FC37F6"/>
    <w:rsid w:val="00FD0992"/>
    <w:rsid w:val="00FD0D3B"/>
    <w:rsid w:val="00FD1308"/>
    <w:rsid w:val="00FD1FC2"/>
    <w:rsid w:val="00FD3514"/>
    <w:rsid w:val="00FD4731"/>
    <w:rsid w:val="00FE0697"/>
    <w:rsid w:val="00FE729C"/>
    <w:rsid w:val="00FF174B"/>
    <w:rsid w:val="00FF32D0"/>
    <w:rsid w:val="00FF76C8"/>
    <w:rsid w:val="5F78CD59"/>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B24E75"/>
  <w15:chartTrackingRefBased/>
  <w15:docId w15:val="{3303BAD0-F3D4-0E45-8A24-CF96D9E6CD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Calibr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AD493D"/>
    <w:pPr>
      <w:spacing w:after="0" w:line="280" w:lineRule="atLeast"/>
    </w:pPr>
    <w:rPr>
      <w:rFonts w:ascii="Arial" w:hAnsi="Arial" w:cs="Times New Roman"/>
      <w:sz w:val="20"/>
    </w:rPr>
  </w:style>
  <w:style w:type="paragraph" w:styleId="Kop1">
    <w:name w:val="heading 1"/>
    <w:basedOn w:val="Standaard"/>
    <w:next w:val="Standaard"/>
    <w:link w:val="Kop1Char"/>
    <w:autoRedefine/>
    <w:uiPriority w:val="9"/>
    <w:qFormat/>
    <w:rsid w:val="007B713F"/>
    <w:pPr>
      <w:keepNext/>
      <w:spacing w:before="320" w:line="240" w:lineRule="atLeast"/>
      <w:outlineLvl w:val="0"/>
    </w:pPr>
    <w:rPr>
      <w:rFonts w:eastAsia="Times New Roman"/>
      <w:b/>
      <w:bCs/>
      <w:color w:val="23AE84"/>
      <w:kern w:val="32"/>
      <w:sz w:val="32"/>
      <w:szCs w:val="28"/>
    </w:rPr>
  </w:style>
  <w:style w:type="paragraph" w:styleId="Kop2">
    <w:name w:val="heading 2"/>
    <w:basedOn w:val="Standaard"/>
    <w:next w:val="Standaard"/>
    <w:link w:val="Kop2Char"/>
    <w:autoRedefine/>
    <w:uiPriority w:val="9"/>
    <w:unhideWhenUsed/>
    <w:qFormat/>
    <w:rsid w:val="00C129B8"/>
    <w:pPr>
      <w:keepNext/>
      <w:keepLines/>
      <w:spacing w:before="220" w:line="240" w:lineRule="atLeast"/>
      <w:outlineLvl w:val="1"/>
    </w:pPr>
    <w:rPr>
      <w:rFonts w:eastAsia="Times New Roman"/>
      <w:bCs/>
      <w:color w:val="23AE84"/>
      <w:sz w:val="22"/>
      <w:szCs w:val="26"/>
    </w:rPr>
  </w:style>
  <w:style w:type="paragraph" w:styleId="Kop3">
    <w:name w:val="heading 3"/>
    <w:basedOn w:val="Standaard"/>
    <w:next w:val="Standaard"/>
    <w:link w:val="Kop3Char"/>
    <w:autoRedefine/>
    <w:uiPriority w:val="9"/>
    <w:unhideWhenUsed/>
    <w:qFormat/>
    <w:rsid w:val="00C218EC"/>
    <w:pPr>
      <w:keepNext/>
      <w:spacing w:before="240"/>
      <w:outlineLvl w:val="2"/>
    </w:pPr>
    <w:rPr>
      <w:rFonts w:eastAsia="Times New Roman"/>
      <w:bCs/>
      <w:color w:val="23AE84"/>
    </w:rPr>
  </w:style>
  <w:style w:type="paragraph" w:styleId="Kop4">
    <w:name w:val="heading 4"/>
    <w:basedOn w:val="Standaard"/>
    <w:next w:val="Standaard"/>
    <w:link w:val="Kop4Char"/>
    <w:uiPriority w:val="9"/>
    <w:unhideWhenUsed/>
    <w:qFormat/>
    <w:rsid w:val="00C129B8"/>
    <w:pPr>
      <w:keepNext/>
      <w:keepLines/>
      <w:spacing w:before="240" w:line="240" w:lineRule="atLeast"/>
      <w:outlineLvl w:val="3"/>
    </w:pPr>
    <w:rPr>
      <w:rFonts w:eastAsia="Times New Roman"/>
      <w:bCs/>
      <w:iCs/>
      <w:color w:val="23AE84"/>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7B713F"/>
    <w:rPr>
      <w:rFonts w:ascii="Arial" w:eastAsia="Times New Roman" w:hAnsi="Arial" w:cs="Times New Roman"/>
      <w:b/>
      <w:bCs/>
      <w:color w:val="23AE84"/>
      <w:kern w:val="32"/>
      <w:sz w:val="32"/>
      <w:szCs w:val="28"/>
    </w:rPr>
  </w:style>
  <w:style w:type="character" w:customStyle="1" w:styleId="Kop2Char">
    <w:name w:val="Kop 2 Char"/>
    <w:basedOn w:val="Standaardalinea-lettertype"/>
    <w:link w:val="Kop2"/>
    <w:uiPriority w:val="9"/>
    <w:rsid w:val="00C129B8"/>
    <w:rPr>
      <w:rFonts w:ascii="Arial" w:eastAsia="Times New Roman" w:hAnsi="Arial" w:cs="Times New Roman"/>
      <w:bCs/>
      <w:color w:val="23AE84"/>
      <w:szCs w:val="26"/>
    </w:rPr>
  </w:style>
  <w:style w:type="character" w:customStyle="1" w:styleId="Kop3Char">
    <w:name w:val="Kop 3 Char"/>
    <w:basedOn w:val="Standaardalinea-lettertype"/>
    <w:link w:val="Kop3"/>
    <w:uiPriority w:val="9"/>
    <w:rsid w:val="00C218EC"/>
    <w:rPr>
      <w:rFonts w:ascii="Lucida Sans" w:eastAsia="Times New Roman" w:hAnsi="Lucida Sans" w:cs="Times New Roman"/>
      <w:bCs/>
      <w:color w:val="23AE84"/>
      <w:sz w:val="20"/>
    </w:rPr>
  </w:style>
  <w:style w:type="character" w:customStyle="1" w:styleId="Kop4Char">
    <w:name w:val="Kop 4 Char"/>
    <w:basedOn w:val="Standaardalinea-lettertype"/>
    <w:link w:val="Kop4"/>
    <w:uiPriority w:val="9"/>
    <w:rsid w:val="00C129B8"/>
    <w:rPr>
      <w:rFonts w:ascii="Arial" w:eastAsia="Times New Roman" w:hAnsi="Arial" w:cs="Times New Roman"/>
      <w:bCs/>
      <w:iCs/>
      <w:color w:val="23AE84"/>
      <w:sz w:val="20"/>
    </w:rPr>
  </w:style>
  <w:style w:type="paragraph" w:styleId="Koptekst">
    <w:name w:val="header"/>
    <w:basedOn w:val="Standaard"/>
    <w:link w:val="KoptekstChar"/>
    <w:uiPriority w:val="99"/>
    <w:unhideWhenUsed/>
    <w:rsid w:val="009829F6"/>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9829F6"/>
    <w:rPr>
      <w:rFonts w:ascii="Segoe UI" w:eastAsia="Calibri" w:hAnsi="Segoe UI" w:cs="Times New Roman"/>
      <w:sz w:val="19"/>
    </w:rPr>
  </w:style>
  <w:style w:type="paragraph" w:styleId="Voettekst">
    <w:name w:val="footer"/>
    <w:basedOn w:val="Standaard"/>
    <w:link w:val="VoettekstChar"/>
    <w:uiPriority w:val="99"/>
    <w:unhideWhenUsed/>
    <w:rsid w:val="009829F6"/>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9829F6"/>
    <w:rPr>
      <w:rFonts w:ascii="Segoe UI" w:eastAsia="Calibri" w:hAnsi="Segoe UI" w:cs="Times New Roman"/>
      <w:sz w:val="19"/>
    </w:rPr>
  </w:style>
  <w:style w:type="numbering" w:customStyle="1" w:styleId="opsomming">
    <w:name w:val="opsomming+"/>
    <w:basedOn w:val="Geenlijst"/>
    <w:uiPriority w:val="99"/>
    <w:rsid w:val="006D1944"/>
    <w:pPr>
      <w:numPr>
        <w:numId w:val="1"/>
      </w:numPr>
    </w:pPr>
  </w:style>
  <w:style w:type="paragraph" w:styleId="Lijstalinea">
    <w:name w:val="List Paragraph"/>
    <w:aliases w:val="Opsomming"/>
    <w:basedOn w:val="Standaard"/>
    <w:uiPriority w:val="34"/>
    <w:rsid w:val="00DB4B02"/>
    <w:pPr>
      <w:keepLines/>
      <w:numPr>
        <w:numId w:val="2"/>
      </w:numPr>
      <w:tabs>
        <w:tab w:val="left" w:pos="357"/>
      </w:tabs>
      <w:spacing w:line="240" w:lineRule="atLeast"/>
      <w:ind w:left="0" w:firstLine="0"/>
      <w:contextualSpacing/>
      <w:textboxTightWrap w:val="allLines"/>
    </w:pPr>
  </w:style>
  <w:style w:type="table" w:styleId="Tabelraster">
    <w:name w:val="Table Grid"/>
    <w:basedOn w:val="Standaardtabel"/>
    <w:uiPriority w:val="39"/>
    <w:rsid w:val="009E381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Draaij">
    <w:name w:val="Draaij"/>
    <w:basedOn w:val="Standaardtabel"/>
    <w:uiPriority w:val="99"/>
    <w:rsid w:val="00A8205D"/>
    <w:pPr>
      <w:spacing w:after="0" w:line="280" w:lineRule="atLeast"/>
    </w:pPr>
    <w:rPr>
      <w:rFonts w:ascii="Arial" w:hAnsi="Arial"/>
      <w:sz w:val="20"/>
    </w:rPr>
    <w:tblPr>
      <w:tblStyleRowBandSize w:val="1"/>
      <w:tblBorders>
        <w:top w:val="single" w:sz="4" w:space="0" w:color="23AE84"/>
        <w:left w:val="single" w:sz="4" w:space="0" w:color="23AE84"/>
        <w:bottom w:val="single" w:sz="4" w:space="0" w:color="23AE84"/>
        <w:right w:val="single" w:sz="4" w:space="0" w:color="23AE84"/>
        <w:insideH w:val="single" w:sz="4" w:space="0" w:color="23AE84"/>
        <w:insideV w:val="single" w:sz="4" w:space="0" w:color="23AE84"/>
      </w:tblBorders>
    </w:tblPr>
    <w:tcPr>
      <w:shd w:val="clear" w:color="auto" w:fill="FFFFFF" w:themeFill="background1"/>
    </w:tcPr>
    <w:tblStylePr w:type="firstRow">
      <w:rPr>
        <w:rFonts w:ascii="Arial" w:hAnsi="Arial"/>
        <w:b/>
        <w:color w:val="FFFFFF" w:themeColor="background1"/>
        <w:sz w:val="20"/>
      </w:rPr>
      <w:tblPr/>
      <w:tcPr>
        <w:tcBorders>
          <w:insideH w:val="nil"/>
          <w:insideV w:val="single" w:sz="4" w:space="0" w:color="415E63"/>
        </w:tcBorders>
        <w:shd w:val="clear" w:color="auto" w:fill="23AE84"/>
      </w:tcPr>
    </w:tblStylePr>
    <w:tblStylePr w:type="lastRow">
      <w:rPr>
        <w:b/>
        <w:color w:val="FFFFFF" w:themeColor="background1"/>
      </w:rPr>
      <w:tblPr/>
      <w:tcPr>
        <w:shd w:val="clear" w:color="auto" w:fill="415E63"/>
      </w:tcPr>
    </w:tblStylePr>
    <w:tblStylePr w:type="band2Horz">
      <w:rPr>
        <w:rFonts w:ascii="Lucida Sans" w:hAnsi="Lucida Sans"/>
      </w:rPr>
      <w:tblPr/>
      <w:tcPr>
        <w:shd w:val="clear" w:color="auto" w:fill="E5E6E1"/>
      </w:tcPr>
    </w:tblStylePr>
  </w:style>
  <w:style w:type="table" w:customStyle="1" w:styleId="dprasterloos">
    <w:name w:val="d+p rasterloos"/>
    <w:basedOn w:val="Standaardtabel"/>
    <w:uiPriority w:val="99"/>
    <w:rsid w:val="00B06152"/>
    <w:pPr>
      <w:spacing w:after="0" w:line="280" w:lineRule="atLeast"/>
    </w:pPr>
    <w:rPr>
      <w:rFonts w:ascii="Arial" w:hAnsi="Arial"/>
      <w:sz w:val="20"/>
    </w:rPr>
    <w:tblPr/>
    <w:tblStylePr w:type="firstCol">
      <w:rPr>
        <w:rFonts w:ascii="Arial" w:hAnsi="Arial"/>
        <w:b w:val="0"/>
        <w:color w:val="auto"/>
        <w:sz w:val="20"/>
      </w:rPr>
    </w:tblStylePr>
  </w:style>
  <w:style w:type="character" w:styleId="Tekstvantijdelijkeaanduiding">
    <w:name w:val="Placeholder Text"/>
    <w:basedOn w:val="Standaardalinea-lettertype"/>
    <w:uiPriority w:val="99"/>
    <w:semiHidden/>
    <w:rsid w:val="003B41EE"/>
    <w:rPr>
      <w:color w:val="808080"/>
    </w:rPr>
  </w:style>
  <w:style w:type="character" w:styleId="Verwijzingopmerking">
    <w:name w:val="annotation reference"/>
    <w:basedOn w:val="Standaardalinea-lettertype"/>
    <w:uiPriority w:val="99"/>
    <w:unhideWhenUsed/>
    <w:rsid w:val="00B3787C"/>
    <w:rPr>
      <w:sz w:val="16"/>
      <w:szCs w:val="16"/>
    </w:rPr>
  </w:style>
  <w:style w:type="paragraph" w:styleId="Tekstopmerking">
    <w:name w:val="annotation text"/>
    <w:basedOn w:val="Standaard"/>
    <w:link w:val="TekstopmerkingChar"/>
    <w:uiPriority w:val="99"/>
    <w:unhideWhenUsed/>
    <w:rsid w:val="00B3787C"/>
    <w:pPr>
      <w:spacing w:line="240" w:lineRule="auto"/>
    </w:pPr>
    <w:rPr>
      <w:szCs w:val="20"/>
    </w:rPr>
  </w:style>
  <w:style w:type="character" w:customStyle="1" w:styleId="TekstopmerkingChar">
    <w:name w:val="Tekst opmerking Char"/>
    <w:basedOn w:val="Standaardalinea-lettertype"/>
    <w:link w:val="Tekstopmerking"/>
    <w:uiPriority w:val="99"/>
    <w:rsid w:val="00B3787C"/>
    <w:rPr>
      <w:rFonts w:ascii="Arial" w:hAnsi="Arial" w:cs="Times New Roman"/>
      <w:sz w:val="20"/>
      <w:szCs w:val="20"/>
    </w:rPr>
  </w:style>
  <w:style w:type="paragraph" w:styleId="Onderwerpvanopmerking">
    <w:name w:val="annotation subject"/>
    <w:basedOn w:val="Tekstopmerking"/>
    <w:next w:val="Tekstopmerking"/>
    <w:link w:val="OnderwerpvanopmerkingChar"/>
    <w:uiPriority w:val="99"/>
    <w:semiHidden/>
    <w:unhideWhenUsed/>
    <w:rsid w:val="00B3787C"/>
    <w:rPr>
      <w:b/>
      <w:bCs/>
    </w:rPr>
  </w:style>
  <w:style w:type="character" w:customStyle="1" w:styleId="OnderwerpvanopmerkingChar">
    <w:name w:val="Onderwerp van opmerking Char"/>
    <w:basedOn w:val="TekstopmerkingChar"/>
    <w:link w:val="Onderwerpvanopmerking"/>
    <w:uiPriority w:val="99"/>
    <w:semiHidden/>
    <w:rsid w:val="00B3787C"/>
    <w:rPr>
      <w:rFonts w:ascii="Arial" w:hAnsi="Arial" w:cs="Times New Roman"/>
      <w:b/>
      <w:bCs/>
      <w:sz w:val="20"/>
      <w:szCs w:val="20"/>
    </w:rPr>
  </w:style>
  <w:style w:type="paragraph" w:styleId="Ballontekst">
    <w:name w:val="Balloon Text"/>
    <w:basedOn w:val="Standaard"/>
    <w:link w:val="BallontekstChar"/>
    <w:uiPriority w:val="99"/>
    <w:semiHidden/>
    <w:unhideWhenUsed/>
    <w:rsid w:val="00B3787C"/>
    <w:pPr>
      <w:spacing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B3787C"/>
    <w:rPr>
      <w:rFonts w:ascii="Segoe UI" w:hAnsi="Segoe UI" w:cs="Segoe UI"/>
      <w:sz w:val="18"/>
      <w:szCs w:val="18"/>
    </w:rPr>
  </w:style>
  <w:style w:type="paragraph" w:customStyle="1" w:styleId="Draaijergroen">
    <w:name w:val="Draaijer groen"/>
    <w:basedOn w:val="Standaard"/>
    <w:link w:val="DraaijergroenChar"/>
    <w:qFormat/>
    <w:rsid w:val="009025C8"/>
    <w:rPr>
      <w:color w:val="23AE84"/>
    </w:rPr>
  </w:style>
  <w:style w:type="character" w:customStyle="1" w:styleId="DraaijergroenChar">
    <w:name w:val="Draaijer groen Char"/>
    <w:basedOn w:val="Standaardalinea-lettertype"/>
    <w:link w:val="Draaijergroen"/>
    <w:rsid w:val="009025C8"/>
    <w:rPr>
      <w:rFonts w:ascii="Roboto" w:hAnsi="Roboto" w:cs="Times New Roman"/>
      <w:color w:val="23AE84"/>
      <w:sz w:val="20"/>
    </w:rPr>
  </w:style>
  <w:style w:type="numbering" w:customStyle="1" w:styleId="Opsommingkleineletterabcnova">
    <w:name w:val="Opsomming kleine letter abcnova"/>
    <w:uiPriority w:val="4"/>
    <w:semiHidden/>
    <w:rsid w:val="00902B0B"/>
    <w:pPr>
      <w:numPr>
        <w:numId w:val="5"/>
      </w:numPr>
    </w:pPr>
  </w:style>
  <w:style w:type="character" w:styleId="Hyperlink">
    <w:name w:val="Hyperlink"/>
    <w:basedOn w:val="Standaardalinea-lettertype"/>
    <w:uiPriority w:val="99"/>
    <w:unhideWhenUsed/>
    <w:rsid w:val="00902B0B"/>
    <w:rPr>
      <w:color w:val="0563C1" w:themeColor="hyperlink"/>
      <w:u w:val="single"/>
    </w:rPr>
  </w:style>
  <w:style w:type="character" w:styleId="Onopgelostemelding">
    <w:name w:val="Unresolved Mention"/>
    <w:basedOn w:val="Standaardalinea-lettertype"/>
    <w:uiPriority w:val="99"/>
    <w:semiHidden/>
    <w:unhideWhenUsed/>
    <w:rsid w:val="00902B0B"/>
    <w:rPr>
      <w:color w:val="605E5C"/>
      <w:shd w:val="clear" w:color="auto" w:fill="E1DFDD"/>
    </w:rPr>
  </w:style>
  <w:style w:type="numbering" w:customStyle="1" w:styleId="Stijl1">
    <w:name w:val="Stijl1"/>
    <w:uiPriority w:val="99"/>
    <w:rsid w:val="00AF5E97"/>
    <w:pPr>
      <w:numPr>
        <w:numId w:val="6"/>
      </w:numPr>
    </w:pPr>
  </w:style>
  <w:style w:type="numbering" w:customStyle="1" w:styleId="Stijl2">
    <w:name w:val="Stijl2"/>
    <w:uiPriority w:val="99"/>
    <w:rsid w:val="00AF5E97"/>
    <w:pPr>
      <w:numPr>
        <w:numId w:val="8"/>
      </w:numPr>
    </w:pPr>
  </w:style>
  <w:style w:type="numbering" w:customStyle="1" w:styleId="Stijl3">
    <w:name w:val="Stijl3"/>
    <w:uiPriority w:val="99"/>
    <w:rsid w:val="0036710D"/>
    <w:pPr>
      <w:numPr>
        <w:numId w:val="10"/>
      </w:numPr>
    </w:pPr>
  </w:style>
  <w:style w:type="paragraph" w:styleId="Revisie">
    <w:name w:val="Revision"/>
    <w:hidden/>
    <w:uiPriority w:val="99"/>
    <w:semiHidden/>
    <w:rsid w:val="00103FE4"/>
    <w:pPr>
      <w:spacing w:after="0" w:line="240" w:lineRule="auto"/>
    </w:pPr>
    <w:rPr>
      <w:rFonts w:ascii="Arial" w:hAnsi="Arial" w:cs="Times New Roman"/>
      <w:sz w:val="20"/>
    </w:rPr>
  </w:style>
  <w:style w:type="character" w:styleId="Vermelding">
    <w:name w:val="Mention"/>
    <w:basedOn w:val="Standaardalinea-lettertype"/>
    <w:uiPriority w:val="99"/>
    <w:unhideWhenUsed/>
    <w:rsid w:val="00447DFE"/>
    <w:rPr>
      <w:color w:val="2B579A"/>
      <w:shd w:val="clear" w:color="auto" w:fill="E1DFDD"/>
    </w:rPr>
  </w:style>
  <w:style w:type="paragraph" w:customStyle="1" w:styleId="BAkop1">
    <w:name w:val="BA kop 1."/>
    <w:basedOn w:val="Lijstalinea"/>
    <w:link w:val="BAkop1Char"/>
    <w:qFormat/>
    <w:rsid w:val="00524605"/>
    <w:pPr>
      <w:keepLines w:val="0"/>
      <w:numPr>
        <w:numId w:val="19"/>
      </w:numPr>
      <w:tabs>
        <w:tab w:val="clear" w:pos="357"/>
      </w:tabs>
      <w:spacing w:before="200" w:after="160" w:line="259" w:lineRule="auto"/>
      <w:contextualSpacing w:val="0"/>
      <w:jc w:val="both"/>
      <w:textboxTightWrap w:val="none"/>
    </w:pPr>
    <w:rPr>
      <w:rFonts w:ascii="Poppins" w:eastAsia="Times New Roman" w:hAnsi="Poppins"/>
      <w:b/>
      <w:szCs w:val="20"/>
    </w:rPr>
  </w:style>
  <w:style w:type="paragraph" w:customStyle="1" w:styleId="BAkop4">
    <w:name w:val="BA kop 4"/>
    <w:basedOn w:val="BAKop3"/>
    <w:qFormat/>
    <w:rsid w:val="00524605"/>
    <w:pPr>
      <w:numPr>
        <w:ilvl w:val="3"/>
      </w:numPr>
    </w:pPr>
  </w:style>
  <w:style w:type="paragraph" w:customStyle="1" w:styleId="BAKop3">
    <w:name w:val="BA Kop 3"/>
    <w:basedOn w:val="Standaard"/>
    <w:qFormat/>
    <w:rsid w:val="00524605"/>
    <w:pPr>
      <w:numPr>
        <w:ilvl w:val="2"/>
        <w:numId w:val="19"/>
      </w:numPr>
      <w:spacing w:before="200" w:after="160" w:line="259" w:lineRule="auto"/>
      <w:jc w:val="both"/>
    </w:pPr>
    <w:rPr>
      <w:rFonts w:ascii="Poppins" w:eastAsia="Times New Roman" w:hAnsi="Poppins" w:cs="Trebuchet MS"/>
      <w:szCs w:val="20"/>
      <w:lang w:val="en-US" w:eastAsia="nl-NL"/>
    </w:rPr>
  </w:style>
  <w:style w:type="paragraph" w:customStyle="1" w:styleId="BAkop2">
    <w:name w:val="BA kop 2"/>
    <w:basedOn w:val="Standaard"/>
    <w:link w:val="BAkop2Char"/>
    <w:qFormat/>
    <w:rsid w:val="00524605"/>
    <w:pPr>
      <w:numPr>
        <w:ilvl w:val="1"/>
        <w:numId w:val="19"/>
      </w:numPr>
      <w:tabs>
        <w:tab w:val="left" w:pos="3402"/>
      </w:tabs>
      <w:spacing w:before="200" w:after="160" w:line="259" w:lineRule="auto"/>
      <w:jc w:val="both"/>
    </w:pPr>
    <w:rPr>
      <w:rFonts w:ascii="Poppins" w:eastAsia="Times New Roman" w:hAnsi="Poppins"/>
      <w:szCs w:val="20"/>
    </w:rPr>
  </w:style>
  <w:style w:type="character" w:customStyle="1" w:styleId="BAkop2Char">
    <w:name w:val="BA kop 2 Char"/>
    <w:basedOn w:val="Standaardalinea-lettertype"/>
    <w:link w:val="BAkop2"/>
    <w:locked/>
    <w:rsid w:val="00524605"/>
    <w:rPr>
      <w:rFonts w:ascii="Poppins" w:eastAsia="Times New Roman" w:hAnsi="Poppins" w:cs="Times New Roman"/>
      <w:sz w:val="20"/>
      <w:szCs w:val="20"/>
    </w:rPr>
  </w:style>
  <w:style w:type="paragraph" w:customStyle="1" w:styleId="BAkop5">
    <w:name w:val="BA kop 5"/>
    <w:basedOn w:val="BAkop4"/>
    <w:qFormat/>
    <w:rsid w:val="00524605"/>
    <w:pPr>
      <w:numPr>
        <w:ilvl w:val="4"/>
      </w:numPr>
    </w:pPr>
  </w:style>
  <w:style w:type="character" w:customStyle="1" w:styleId="BAkop1Char">
    <w:name w:val="BA kop 1. Char"/>
    <w:basedOn w:val="Standaardalinea-lettertype"/>
    <w:link w:val="BAkop1"/>
    <w:locked/>
    <w:rsid w:val="00993DB9"/>
    <w:rPr>
      <w:rFonts w:ascii="Poppins" w:eastAsia="Times New Roman" w:hAnsi="Poppins" w:cs="Times New Roman"/>
      <w:b/>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8404270">
      <w:bodyDiv w:val="1"/>
      <w:marLeft w:val="0"/>
      <w:marRight w:val="0"/>
      <w:marTop w:val="0"/>
      <w:marBottom w:val="0"/>
      <w:divBdr>
        <w:top w:val="none" w:sz="0" w:space="0" w:color="auto"/>
        <w:left w:val="none" w:sz="0" w:space="0" w:color="auto"/>
        <w:bottom w:val="none" w:sz="0" w:space="0" w:color="auto"/>
        <w:right w:val="none" w:sz="0" w:space="0" w:color="auto"/>
      </w:divBdr>
    </w:div>
    <w:div w:id="6940384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footer1.xml.rels><?xml version="1.0" encoding="UTF-8" standalone="yes"?>
<Relationships xmlns="http://schemas.openxmlformats.org/package/2006/relationships"><Relationship Id="rId1" Type="http://schemas.openxmlformats.org/officeDocument/2006/relationships/image" Target="media/image2.jpeg"/></Relationships>
</file>

<file path=word/_rels/footer2.xml.rels><?xml version="1.0" encoding="UTF-8" standalone="yes"?>
<Relationships xmlns="http://schemas.openxmlformats.org/package/2006/relationships"><Relationship Id="rId1" Type="http://schemas.openxmlformats.org/officeDocument/2006/relationships/image" Target="media/image3.jpe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24A24C4FD0542809A1CCA9873B8ED63"/>
        <w:category>
          <w:name w:val="Algemeen"/>
          <w:gallery w:val="placeholder"/>
        </w:category>
        <w:types>
          <w:type w:val="bbPlcHdr"/>
        </w:types>
        <w:behaviors>
          <w:behavior w:val="content"/>
        </w:behaviors>
        <w:guid w:val="{6A091385-4717-4285-B99B-8F2FA6A9FD4D}"/>
      </w:docPartPr>
      <w:docPartBody>
        <w:p w:rsidR="00D5590A" w:rsidRDefault="00785DD5" w:rsidP="00785DD5">
          <w:pPr>
            <w:pStyle w:val="C24A24C4FD0542809A1CCA9873B8ED63"/>
          </w:pPr>
          <w:r w:rsidRPr="00F66825">
            <w:rPr>
              <w:rStyle w:val="Tekstvantijdelijkeaanduiding"/>
            </w:rPr>
            <w:t>Klik hier als u tekst wilt invoeren.</w:t>
          </w:r>
        </w:p>
      </w:docPartBody>
    </w:docPart>
    <w:docPart>
      <w:docPartPr>
        <w:name w:val="06CB3E27711C41F7AF92D9EAE93DE0D9"/>
        <w:category>
          <w:name w:val="Algemeen"/>
          <w:gallery w:val="placeholder"/>
        </w:category>
        <w:types>
          <w:type w:val="bbPlcHdr"/>
        </w:types>
        <w:behaviors>
          <w:behavior w:val="content"/>
        </w:behaviors>
        <w:guid w:val="{42135B35-1BB2-4383-8816-B8685A8EB19E}"/>
      </w:docPartPr>
      <w:docPartBody>
        <w:p w:rsidR="00D5590A" w:rsidRDefault="00785DD5" w:rsidP="00785DD5">
          <w:pPr>
            <w:pStyle w:val="06CB3E27711C41F7AF92D9EAE93DE0D9"/>
          </w:pPr>
          <w:r w:rsidRPr="00F66825">
            <w:rPr>
              <w:rStyle w:val="Tekstvantijdelijkeaanduiding"/>
            </w:rPr>
            <w:t>Kies een item.</w:t>
          </w:r>
        </w:p>
      </w:docPartBody>
    </w:docPart>
    <w:docPart>
      <w:docPartPr>
        <w:name w:val="89E97AA4A7994A6C824074683C181F29"/>
        <w:category>
          <w:name w:val="Algemeen"/>
          <w:gallery w:val="placeholder"/>
        </w:category>
        <w:types>
          <w:type w:val="bbPlcHdr"/>
        </w:types>
        <w:behaviors>
          <w:behavior w:val="content"/>
        </w:behaviors>
        <w:guid w:val="{45EE26F3-F6BD-4681-AD90-F92F27F91264}"/>
      </w:docPartPr>
      <w:docPartBody>
        <w:p w:rsidR="00D5590A" w:rsidRDefault="00785DD5" w:rsidP="00785DD5">
          <w:pPr>
            <w:pStyle w:val="89E97AA4A7994A6C824074683C181F29"/>
          </w:pPr>
          <w:r w:rsidRPr="00F66825">
            <w:rPr>
              <w:rStyle w:val="Tekstvantijdelijkeaanduiding"/>
            </w:rPr>
            <w:t>Klik hier als u een datum wilt invoeren.</w:t>
          </w:r>
        </w:p>
      </w:docPartBody>
    </w:docPart>
    <w:docPart>
      <w:docPartPr>
        <w:name w:val="3D61C244957045BE8314F5B98FF88EE7"/>
        <w:category>
          <w:name w:val="Algemeen"/>
          <w:gallery w:val="placeholder"/>
        </w:category>
        <w:types>
          <w:type w:val="bbPlcHdr"/>
        </w:types>
        <w:behaviors>
          <w:behavior w:val="content"/>
        </w:behaviors>
        <w:guid w:val="{2CD87F98-DD94-413F-89C3-DE3EA8F7A502}"/>
      </w:docPartPr>
      <w:docPartBody>
        <w:p w:rsidR="00D5590A" w:rsidRDefault="00785DD5" w:rsidP="00785DD5">
          <w:pPr>
            <w:pStyle w:val="3D61C244957045BE8314F5B98FF88EE7"/>
          </w:pPr>
          <w:r w:rsidRPr="00F66825">
            <w:rPr>
              <w:rStyle w:val="Tekstvantijdelijkeaanduiding"/>
            </w:rPr>
            <w:t>Kies een item.</w:t>
          </w:r>
        </w:p>
      </w:docPartBody>
    </w:docPart>
    <w:docPart>
      <w:docPartPr>
        <w:name w:val="0E69C546719647FD8A3C7F563AD1AAEA"/>
        <w:category>
          <w:name w:val="Algemeen"/>
          <w:gallery w:val="placeholder"/>
        </w:category>
        <w:types>
          <w:type w:val="bbPlcHdr"/>
        </w:types>
        <w:behaviors>
          <w:behavior w:val="content"/>
        </w:behaviors>
        <w:guid w:val="{C2B82332-33A8-4595-81DF-A37F06A81F8C}"/>
      </w:docPartPr>
      <w:docPartBody>
        <w:p w:rsidR="00D5590A" w:rsidRDefault="00785DD5" w:rsidP="00785DD5">
          <w:pPr>
            <w:pStyle w:val="0E69C546719647FD8A3C7F563AD1AAEA"/>
          </w:pPr>
          <w:r w:rsidRPr="00F66825">
            <w:rPr>
              <w:rStyle w:val="Tekstvantijdelijkeaanduiding"/>
            </w:rPr>
            <w:t>Klik hier als u tekst wilt invoeren.</w:t>
          </w:r>
        </w:p>
      </w:docPartBody>
    </w:docPart>
    <w:docPart>
      <w:docPartPr>
        <w:name w:val="05AEE627BCDF4BD283BB6714B11B727B"/>
        <w:category>
          <w:name w:val="Algemeen"/>
          <w:gallery w:val="placeholder"/>
        </w:category>
        <w:types>
          <w:type w:val="bbPlcHdr"/>
        </w:types>
        <w:behaviors>
          <w:behavior w:val="content"/>
        </w:behaviors>
        <w:guid w:val="{1CC5AF90-DD5D-4B0C-B1F0-E3EEE70884CF}"/>
      </w:docPartPr>
      <w:docPartBody>
        <w:p w:rsidR="00D5590A" w:rsidRDefault="00785DD5" w:rsidP="00785DD5">
          <w:pPr>
            <w:pStyle w:val="05AEE627BCDF4BD283BB6714B11B727B"/>
          </w:pPr>
          <w:r w:rsidRPr="00F66825">
            <w:rPr>
              <w:rStyle w:val="Tekstvantijdelijkeaanduiding"/>
            </w:rPr>
            <w:t>Klik hier als u een datum wilt invoeren.</w:t>
          </w:r>
        </w:p>
      </w:docPartBody>
    </w:docPart>
    <w:docPart>
      <w:docPartPr>
        <w:name w:val="9FB3B63C191F42E7A2F722CCEB7C16C1"/>
        <w:category>
          <w:name w:val="Algemeen"/>
          <w:gallery w:val="placeholder"/>
        </w:category>
        <w:types>
          <w:type w:val="bbPlcHdr"/>
        </w:types>
        <w:behaviors>
          <w:behavior w:val="content"/>
        </w:behaviors>
        <w:guid w:val="{C642EDFD-0E7B-4A75-9029-35BFE343A67F}"/>
      </w:docPartPr>
      <w:docPartBody>
        <w:p w:rsidR="00D5590A" w:rsidRDefault="00785DD5" w:rsidP="00785DD5">
          <w:pPr>
            <w:pStyle w:val="9FB3B63C191F42E7A2F722CCEB7C16C1"/>
          </w:pPr>
          <w:r w:rsidRPr="00F66825">
            <w:rPr>
              <w:rStyle w:val="Tekstvantijdelijkeaanduiding"/>
            </w:rPr>
            <w:t>Klik hier als u tekst wilt invoeren.</w:t>
          </w:r>
        </w:p>
      </w:docPartBody>
    </w:docPart>
    <w:docPart>
      <w:docPartPr>
        <w:name w:val="1F0C859F68664DCEB8C392B62D4A54F8"/>
        <w:category>
          <w:name w:val="Algemeen"/>
          <w:gallery w:val="placeholder"/>
        </w:category>
        <w:types>
          <w:type w:val="bbPlcHdr"/>
        </w:types>
        <w:behaviors>
          <w:behavior w:val="content"/>
        </w:behaviors>
        <w:guid w:val="{BBB286FF-2208-4DD2-8F98-BC3FEA8CFC1D}"/>
      </w:docPartPr>
      <w:docPartBody>
        <w:p w:rsidR="00D5590A" w:rsidRDefault="00785DD5" w:rsidP="00785DD5">
          <w:pPr>
            <w:pStyle w:val="1F0C859F68664DCEB8C392B62D4A54F8"/>
          </w:pPr>
          <w:r w:rsidRPr="00F66825">
            <w:rPr>
              <w:rStyle w:val="Tekstvantijdelijkeaanduiding"/>
            </w:rPr>
            <w:t>Klik hier als u een datum wilt invoeren.</w:t>
          </w:r>
        </w:p>
      </w:docPartBody>
    </w:docPart>
    <w:docPart>
      <w:docPartPr>
        <w:name w:val="C35CE99C3D514C6D98EE1227C2C66E24"/>
        <w:category>
          <w:name w:val="Algemeen"/>
          <w:gallery w:val="placeholder"/>
        </w:category>
        <w:types>
          <w:type w:val="bbPlcHdr"/>
        </w:types>
        <w:behaviors>
          <w:behavior w:val="content"/>
        </w:behaviors>
        <w:guid w:val="{53D2B139-EA49-4EE3-A78A-D18F6FDA01EE}"/>
      </w:docPartPr>
      <w:docPartBody>
        <w:p w:rsidR="00D5590A" w:rsidRDefault="00785DD5" w:rsidP="00785DD5">
          <w:pPr>
            <w:pStyle w:val="C35CE99C3D514C6D98EE1227C2C66E24"/>
          </w:pPr>
          <w:r w:rsidRPr="00F66825">
            <w:rPr>
              <w:rStyle w:val="Tekstvantijdelijkeaanduiding"/>
            </w:rPr>
            <w:t>Klik hier als u tekst wilt invoeren.</w:t>
          </w:r>
        </w:p>
      </w:docPartBody>
    </w:docPart>
    <w:docPart>
      <w:docPartPr>
        <w:name w:val="4F247A8249744F4AB1D9255764D06F2B"/>
        <w:category>
          <w:name w:val="Algemeen"/>
          <w:gallery w:val="placeholder"/>
        </w:category>
        <w:types>
          <w:type w:val="bbPlcHdr"/>
        </w:types>
        <w:behaviors>
          <w:behavior w:val="content"/>
        </w:behaviors>
        <w:guid w:val="{5C08C769-3957-4BFC-8D5E-EE9D0908B338}"/>
      </w:docPartPr>
      <w:docPartBody>
        <w:p w:rsidR="00D5590A" w:rsidRDefault="00785DD5" w:rsidP="00785DD5">
          <w:pPr>
            <w:pStyle w:val="4F247A8249744F4AB1D9255764D06F2B"/>
          </w:pPr>
          <w:r w:rsidRPr="00F66825">
            <w:rPr>
              <w:rStyle w:val="Tekstvantijdelijkeaanduiding"/>
            </w:rPr>
            <w:t>Klik hier als u een datum wilt invoeren.</w:t>
          </w:r>
        </w:p>
      </w:docPartBody>
    </w:docPart>
    <w:docPart>
      <w:docPartPr>
        <w:name w:val="30E9FD55D28D4187BA31F7FDC32BFB89"/>
        <w:category>
          <w:name w:val="Algemeen"/>
          <w:gallery w:val="placeholder"/>
        </w:category>
        <w:types>
          <w:type w:val="bbPlcHdr"/>
        </w:types>
        <w:behaviors>
          <w:behavior w:val="content"/>
        </w:behaviors>
        <w:guid w:val="{DD25DB19-0D1E-4EB3-AA96-09152211F424}"/>
      </w:docPartPr>
      <w:docPartBody>
        <w:p w:rsidR="00D5590A" w:rsidRDefault="00785DD5" w:rsidP="00785DD5">
          <w:pPr>
            <w:pStyle w:val="30E9FD55D28D4187BA31F7FDC32BFB89"/>
          </w:pPr>
          <w:r w:rsidRPr="00F66825">
            <w:rPr>
              <w:rStyle w:val="Tekstvantijdelijkeaanduiding"/>
            </w:rPr>
            <w:t>Klik hier als u tekst wilt invoeren.</w:t>
          </w:r>
        </w:p>
      </w:docPartBody>
    </w:docPart>
    <w:docPart>
      <w:docPartPr>
        <w:name w:val="6B912553A42048BFA3C3E40D2CD13C88"/>
        <w:category>
          <w:name w:val="Algemeen"/>
          <w:gallery w:val="placeholder"/>
        </w:category>
        <w:types>
          <w:type w:val="bbPlcHdr"/>
        </w:types>
        <w:behaviors>
          <w:behavior w:val="content"/>
        </w:behaviors>
        <w:guid w:val="{B9C609DF-6233-4CF8-844C-DCDD79488697}"/>
      </w:docPartPr>
      <w:docPartBody>
        <w:p w:rsidR="00D5590A" w:rsidRDefault="00785DD5" w:rsidP="00785DD5">
          <w:pPr>
            <w:pStyle w:val="6B912553A42048BFA3C3E40D2CD13C88"/>
          </w:pPr>
          <w:r w:rsidRPr="00F66825">
            <w:rPr>
              <w:rStyle w:val="Tekstvantijdelijkeaanduiding"/>
            </w:rPr>
            <w:t>Klik hier als u een datum wilt invoeren.</w:t>
          </w:r>
        </w:p>
      </w:docPartBody>
    </w:docPart>
    <w:docPart>
      <w:docPartPr>
        <w:name w:val="B2AD19196BAD4D459F6F56C568322BFB"/>
        <w:category>
          <w:name w:val="Algemeen"/>
          <w:gallery w:val="placeholder"/>
        </w:category>
        <w:types>
          <w:type w:val="bbPlcHdr"/>
        </w:types>
        <w:behaviors>
          <w:behavior w:val="content"/>
        </w:behaviors>
        <w:guid w:val="{9FC7AF63-C8AF-4EF5-BFFA-F6FD534E4278}"/>
      </w:docPartPr>
      <w:docPartBody>
        <w:p w:rsidR="00D5590A" w:rsidRDefault="00785DD5" w:rsidP="00785DD5">
          <w:pPr>
            <w:pStyle w:val="B2AD19196BAD4D459F6F56C568322BFB"/>
          </w:pPr>
          <w:r w:rsidRPr="00F66825">
            <w:rPr>
              <w:rStyle w:val="Tekstvantijdelijkeaanduiding"/>
            </w:rPr>
            <w:t>Klik hier als u tekst wilt invoeren.</w:t>
          </w:r>
        </w:p>
      </w:docPartBody>
    </w:docPart>
    <w:docPart>
      <w:docPartPr>
        <w:name w:val="D7CB463EC71A40B4B812C8E5F284B39D"/>
        <w:category>
          <w:name w:val="Algemeen"/>
          <w:gallery w:val="placeholder"/>
        </w:category>
        <w:types>
          <w:type w:val="bbPlcHdr"/>
        </w:types>
        <w:behaviors>
          <w:behavior w:val="content"/>
        </w:behaviors>
        <w:guid w:val="{DB808D0E-77FD-4B4D-91BA-92020CE60F6D}"/>
      </w:docPartPr>
      <w:docPartBody>
        <w:p w:rsidR="00D5590A" w:rsidRDefault="00785DD5" w:rsidP="00785DD5">
          <w:pPr>
            <w:pStyle w:val="D7CB463EC71A40B4B812C8E5F284B39D"/>
          </w:pPr>
          <w:r w:rsidRPr="00F66825">
            <w:rPr>
              <w:rStyle w:val="Tekstvantijdelijkeaanduiding"/>
            </w:rPr>
            <w:t>Klik hier als u een datum wilt invoeren.</w:t>
          </w:r>
        </w:p>
      </w:docPartBody>
    </w:docPart>
    <w:docPart>
      <w:docPartPr>
        <w:name w:val="6A9E351D6B6C442586F72FC83D5E7D15"/>
        <w:category>
          <w:name w:val="Algemeen"/>
          <w:gallery w:val="placeholder"/>
        </w:category>
        <w:types>
          <w:type w:val="bbPlcHdr"/>
        </w:types>
        <w:behaviors>
          <w:behavior w:val="content"/>
        </w:behaviors>
        <w:guid w:val="{33E365D0-29F7-4250-9C72-24B9633BFE44}"/>
      </w:docPartPr>
      <w:docPartBody>
        <w:p w:rsidR="00D5590A" w:rsidRDefault="00785DD5" w:rsidP="00785DD5">
          <w:pPr>
            <w:pStyle w:val="6A9E351D6B6C442586F72FC83D5E7D15"/>
          </w:pPr>
          <w:r w:rsidRPr="00F66825">
            <w:rPr>
              <w:rStyle w:val="Tekstvantijdelijkeaanduiding"/>
            </w:rPr>
            <w:t>Klik hier als u tekst wilt invoeren.</w:t>
          </w:r>
        </w:p>
      </w:docPartBody>
    </w:docPart>
    <w:docPart>
      <w:docPartPr>
        <w:name w:val="3EF88548182645EA97216C6ADD7C4698"/>
        <w:category>
          <w:name w:val="Algemeen"/>
          <w:gallery w:val="placeholder"/>
        </w:category>
        <w:types>
          <w:type w:val="bbPlcHdr"/>
        </w:types>
        <w:behaviors>
          <w:behavior w:val="content"/>
        </w:behaviors>
        <w:guid w:val="{0867C42E-437F-4E8E-B383-FADCC58C4808}"/>
      </w:docPartPr>
      <w:docPartBody>
        <w:p w:rsidR="00D5590A" w:rsidRDefault="00785DD5" w:rsidP="00785DD5">
          <w:pPr>
            <w:pStyle w:val="3EF88548182645EA97216C6ADD7C4698"/>
          </w:pPr>
          <w:r w:rsidRPr="00F66825">
            <w:rPr>
              <w:rStyle w:val="Tekstvantijdelijkeaanduiding"/>
            </w:rPr>
            <w:t>Klik hier als u een datum wilt invoeren.</w:t>
          </w:r>
        </w:p>
      </w:docPartBody>
    </w:docPart>
    <w:docPart>
      <w:docPartPr>
        <w:name w:val="3B4AF41455D24F0DB6BF3BF5CD6F21DB"/>
        <w:category>
          <w:name w:val="Algemeen"/>
          <w:gallery w:val="placeholder"/>
        </w:category>
        <w:types>
          <w:type w:val="bbPlcHdr"/>
        </w:types>
        <w:behaviors>
          <w:behavior w:val="content"/>
        </w:behaviors>
        <w:guid w:val="{E8FE618E-EEFB-494E-8E96-7657754F1B71}"/>
      </w:docPartPr>
      <w:docPartBody>
        <w:p w:rsidR="00D5590A" w:rsidRDefault="00785DD5" w:rsidP="00785DD5">
          <w:pPr>
            <w:pStyle w:val="3B4AF41455D24F0DB6BF3BF5CD6F21DB"/>
          </w:pPr>
          <w:r w:rsidRPr="00F66825">
            <w:rPr>
              <w:rStyle w:val="Tekstvantijdelijkeaanduiding"/>
            </w:rPr>
            <w:t>Klik hier als u tekst wilt invoeren.</w:t>
          </w:r>
        </w:p>
      </w:docPartBody>
    </w:docPart>
    <w:docPart>
      <w:docPartPr>
        <w:name w:val="8B02864EC6A54DAEAD795D0FA36E4B19"/>
        <w:category>
          <w:name w:val="Algemeen"/>
          <w:gallery w:val="placeholder"/>
        </w:category>
        <w:types>
          <w:type w:val="bbPlcHdr"/>
        </w:types>
        <w:behaviors>
          <w:behavior w:val="content"/>
        </w:behaviors>
        <w:guid w:val="{FADB2097-BA9A-4345-9CD5-545B5F229767}"/>
      </w:docPartPr>
      <w:docPartBody>
        <w:p w:rsidR="00D5590A" w:rsidRDefault="00785DD5" w:rsidP="00785DD5">
          <w:pPr>
            <w:pStyle w:val="8B02864EC6A54DAEAD795D0FA36E4B19"/>
          </w:pPr>
          <w:r w:rsidRPr="00F66825">
            <w:rPr>
              <w:rStyle w:val="Tekstvantijdelijkeaanduiding"/>
            </w:rPr>
            <w:t>Klik hier als u een datum wilt invoeren.</w:t>
          </w:r>
        </w:p>
      </w:docPartBody>
    </w:docPart>
    <w:docPart>
      <w:docPartPr>
        <w:name w:val="2A286324554E45F9AC0F702D8F4EB0D4"/>
        <w:category>
          <w:name w:val="Algemeen"/>
          <w:gallery w:val="placeholder"/>
        </w:category>
        <w:types>
          <w:type w:val="bbPlcHdr"/>
        </w:types>
        <w:behaviors>
          <w:behavior w:val="content"/>
        </w:behaviors>
        <w:guid w:val="{D66673AB-6AD3-4E7B-93A5-AECF5C2DEF28}"/>
      </w:docPartPr>
      <w:docPartBody>
        <w:p w:rsidR="00D5590A" w:rsidRDefault="00785DD5" w:rsidP="00785DD5">
          <w:pPr>
            <w:pStyle w:val="2A286324554E45F9AC0F702D8F4EB0D4"/>
          </w:pPr>
          <w:r w:rsidRPr="00F66825">
            <w:rPr>
              <w:rStyle w:val="Tekstvantijdelijkeaanduiding"/>
            </w:rPr>
            <w:t>Klik hier als u tekst wilt invoeren.</w:t>
          </w:r>
        </w:p>
      </w:docPartBody>
    </w:docPart>
    <w:docPart>
      <w:docPartPr>
        <w:name w:val="43561FDE1B164F80B76655D78CE6D22E"/>
        <w:category>
          <w:name w:val="Algemeen"/>
          <w:gallery w:val="placeholder"/>
        </w:category>
        <w:types>
          <w:type w:val="bbPlcHdr"/>
        </w:types>
        <w:behaviors>
          <w:behavior w:val="content"/>
        </w:behaviors>
        <w:guid w:val="{9F4EA48B-DB87-424D-8BD9-3EBB8F44D167}"/>
      </w:docPartPr>
      <w:docPartBody>
        <w:p w:rsidR="00D5590A" w:rsidRDefault="00785DD5" w:rsidP="00785DD5">
          <w:pPr>
            <w:pStyle w:val="43561FDE1B164F80B76655D78CE6D22E"/>
          </w:pPr>
          <w:r w:rsidRPr="00F66825">
            <w:rPr>
              <w:rStyle w:val="Tekstvantijdelijkeaanduiding"/>
            </w:rPr>
            <w:t>Klik hier als u een datum wilt invoeren.</w:t>
          </w:r>
        </w:p>
      </w:docPartBody>
    </w:docPart>
    <w:docPart>
      <w:docPartPr>
        <w:name w:val="95E8423CA0CE43D5B10861DF66FE32F8"/>
        <w:category>
          <w:name w:val="Algemeen"/>
          <w:gallery w:val="placeholder"/>
        </w:category>
        <w:types>
          <w:type w:val="bbPlcHdr"/>
        </w:types>
        <w:behaviors>
          <w:behavior w:val="content"/>
        </w:behaviors>
        <w:guid w:val="{2953D834-3430-4840-AFDE-005F184399A2}"/>
      </w:docPartPr>
      <w:docPartBody>
        <w:p w:rsidR="00D5590A" w:rsidRDefault="00785DD5" w:rsidP="00785DD5">
          <w:pPr>
            <w:pStyle w:val="95E8423CA0CE43D5B10861DF66FE32F8"/>
          </w:pPr>
          <w:r w:rsidRPr="00F66825">
            <w:rPr>
              <w:rStyle w:val="Tekstvantijdelijkeaanduiding"/>
            </w:rPr>
            <w:t>Klik hier als u tekst wilt invoeren.</w:t>
          </w:r>
        </w:p>
      </w:docPartBody>
    </w:docPart>
    <w:docPart>
      <w:docPartPr>
        <w:name w:val="E244D7E449D84EE59675C1EBF7284339"/>
        <w:category>
          <w:name w:val="Algemeen"/>
          <w:gallery w:val="placeholder"/>
        </w:category>
        <w:types>
          <w:type w:val="bbPlcHdr"/>
        </w:types>
        <w:behaviors>
          <w:behavior w:val="content"/>
        </w:behaviors>
        <w:guid w:val="{5748338C-EE66-4421-9E1F-34D980D83243}"/>
      </w:docPartPr>
      <w:docPartBody>
        <w:p w:rsidR="00D5590A" w:rsidRDefault="00785DD5" w:rsidP="00785DD5">
          <w:pPr>
            <w:pStyle w:val="E244D7E449D84EE59675C1EBF7284339"/>
          </w:pPr>
          <w:r w:rsidRPr="00F66825">
            <w:rPr>
              <w:rStyle w:val="Tekstvantijdelijkeaanduiding"/>
            </w:rPr>
            <w:t>Klik hier als u een datum wilt invoeren.</w:t>
          </w:r>
        </w:p>
      </w:docPartBody>
    </w:docPart>
    <w:docPart>
      <w:docPartPr>
        <w:name w:val="2DED7CB97D054CC38160A3F748EB1FEE"/>
        <w:category>
          <w:name w:val="Algemeen"/>
          <w:gallery w:val="placeholder"/>
        </w:category>
        <w:types>
          <w:type w:val="bbPlcHdr"/>
        </w:types>
        <w:behaviors>
          <w:behavior w:val="content"/>
        </w:behaviors>
        <w:guid w:val="{4BC4ABF3-229A-4DDB-9DCD-CD0658C61060}"/>
      </w:docPartPr>
      <w:docPartBody>
        <w:p w:rsidR="00D5590A" w:rsidRDefault="00785DD5" w:rsidP="00785DD5">
          <w:pPr>
            <w:pStyle w:val="2DED7CB97D054CC38160A3F748EB1FEE"/>
          </w:pPr>
          <w:r w:rsidRPr="00F66825">
            <w:rPr>
              <w:rStyle w:val="Tekstvantijdelijkeaanduiding"/>
            </w:rPr>
            <w:t>Klik hier als u tekst wilt invoeren.</w:t>
          </w:r>
        </w:p>
      </w:docPartBody>
    </w:docPart>
    <w:docPart>
      <w:docPartPr>
        <w:name w:val="D45D2A0F7D504981B84E8886D2990AFE"/>
        <w:category>
          <w:name w:val="Algemeen"/>
          <w:gallery w:val="placeholder"/>
        </w:category>
        <w:types>
          <w:type w:val="bbPlcHdr"/>
        </w:types>
        <w:behaviors>
          <w:behavior w:val="content"/>
        </w:behaviors>
        <w:guid w:val="{FA0EA164-616C-42E8-81F7-3A6EE2D7F8C1}"/>
      </w:docPartPr>
      <w:docPartBody>
        <w:p w:rsidR="00D5590A" w:rsidRDefault="00785DD5" w:rsidP="00785DD5">
          <w:pPr>
            <w:pStyle w:val="D45D2A0F7D504981B84E8886D2990AFE"/>
          </w:pPr>
          <w:r w:rsidRPr="00F66825">
            <w:rPr>
              <w:rStyle w:val="Tekstvantijdelijkeaanduiding"/>
            </w:rPr>
            <w:t>Klik hier als u een datum wilt invoeren.</w:t>
          </w:r>
        </w:p>
      </w:docPartBody>
    </w:docPart>
    <w:docPart>
      <w:docPartPr>
        <w:name w:val="AD96A3C0D93448A09D46E93AB768DB02"/>
        <w:category>
          <w:name w:val="Algemeen"/>
          <w:gallery w:val="placeholder"/>
        </w:category>
        <w:types>
          <w:type w:val="bbPlcHdr"/>
        </w:types>
        <w:behaviors>
          <w:behavior w:val="content"/>
        </w:behaviors>
        <w:guid w:val="{4521CF00-AAE7-448E-BB4F-FF2818D6CBBD}"/>
      </w:docPartPr>
      <w:docPartBody>
        <w:p w:rsidR="00D5590A" w:rsidRDefault="00785DD5" w:rsidP="00785DD5">
          <w:pPr>
            <w:pStyle w:val="AD96A3C0D93448A09D46E93AB768DB02"/>
          </w:pPr>
          <w:r w:rsidRPr="0076298B">
            <w:rPr>
              <w:rStyle w:val="Tekstvantijdelijkeaanduiding"/>
            </w:rPr>
            <w:t>[ProjectPlaats]</w:t>
          </w:r>
        </w:p>
      </w:docPartBody>
    </w:docPart>
    <w:docPart>
      <w:docPartPr>
        <w:name w:val="FE0B17BFA2354A7FB8942F770E2E85A6"/>
        <w:category>
          <w:name w:val="Algemeen"/>
          <w:gallery w:val="placeholder"/>
        </w:category>
        <w:types>
          <w:type w:val="bbPlcHdr"/>
        </w:types>
        <w:behaviors>
          <w:behavior w:val="content"/>
        </w:behaviors>
        <w:guid w:val="{A1E8CED7-AE58-4D86-860D-6D6F76F48FB4}"/>
      </w:docPartPr>
      <w:docPartBody>
        <w:p w:rsidR="00D5590A" w:rsidRDefault="00785DD5" w:rsidP="00785DD5">
          <w:pPr>
            <w:pStyle w:val="FE0B17BFA2354A7FB8942F770E2E85A6"/>
          </w:pPr>
          <w:r w:rsidRPr="0076298B">
            <w:rPr>
              <w:rStyle w:val="Tekstvantijdelijkeaanduiding"/>
            </w:rPr>
            <w:t>[ProjectNaam]</w:t>
          </w:r>
        </w:p>
      </w:docPartBody>
    </w:docPart>
    <w:docPart>
      <w:docPartPr>
        <w:name w:val="EE44D90A73124BFBBA92A2E64B1E49CE"/>
        <w:category>
          <w:name w:val="Algemeen"/>
          <w:gallery w:val="placeholder"/>
        </w:category>
        <w:types>
          <w:type w:val="bbPlcHdr"/>
        </w:types>
        <w:behaviors>
          <w:behavior w:val="content"/>
        </w:behaviors>
        <w:guid w:val="{51E374E5-A04A-48D3-B062-47E80C0027F5}"/>
      </w:docPartPr>
      <w:docPartBody>
        <w:p w:rsidR="00D5590A" w:rsidRDefault="00785DD5" w:rsidP="00785DD5">
          <w:pPr>
            <w:pStyle w:val="EE44D90A73124BFBBA92A2E64B1E49CE"/>
          </w:pPr>
          <w:r w:rsidRPr="0076298B">
            <w:rPr>
              <w:rStyle w:val="Tekstvantijdelijkeaanduiding"/>
            </w:rPr>
            <w:t>[Projectnr]</w:t>
          </w:r>
        </w:p>
      </w:docPartBody>
    </w:docPart>
    <w:docPart>
      <w:docPartPr>
        <w:name w:val="79B8B4E3DACB46D3806043AE94D4DEDD"/>
        <w:category>
          <w:name w:val="Algemeen"/>
          <w:gallery w:val="placeholder"/>
        </w:category>
        <w:types>
          <w:type w:val="bbPlcHdr"/>
        </w:types>
        <w:behaviors>
          <w:behavior w:val="content"/>
        </w:behaviors>
        <w:guid w:val="{B640389D-75F7-48F2-B9F2-4247EE845576}"/>
      </w:docPartPr>
      <w:docPartBody>
        <w:p w:rsidR="00D5590A" w:rsidRDefault="00785DD5" w:rsidP="00785DD5">
          <w:pPr>
            <w:pStyle w:val="79B8B4E3DACB46D3806043AE94D4DEDD"/>
          </w:pPr>
          <w:r w:rsidRPr="00554ACE">
            <w:rPr>
              <w:rStyle w:val="Tekstvantijdelijkeaanduiding"/>
            </w:rPr>
            <w:t>Klik of tik om een datum in te voeren.</w:t>
          </w:r>
        </w:p>
      </w:docPartBody>
    </w:docPart>
    <w:docPart>
      <w:docPartPr>
        <w:name w:val="17F916F450DA4D5CAA4E8A2A7267B569"/>
        <w:category>
          <w:name w:val="Algemeen"/>
          <w:gallery w:val="placeholder"/>
        </w:category>
        <w:types>
          <w:type w:val="bbPlcHdr"/>
        </w:types>
        <w:behaviors>
          <w:behavior w:val="content"/>
        </w:behaviors>
        <w:guid w:val="{80CE293A-7372-454D-AF29-F9302D1EE9A4}"/>
      </w:docPartPr>
      <w:docPartBody>
        <w:p w:rsidR="00D5590A" w:rsidRDefault="00785DD5" w:rsidP="00785DD5">
          <w:pPr>
            <w:pStyle w:val="17F916F450DA4D5CAA4E8A2A7267B569"/>
          </w:pPr>
          <w:r w:rsidRPr="00BC0B3B">
            <w:rPr>
              <w:rStyle w:val="Tekstvantijdelijkeaanduiding"/>
            </w:rPr>
            <w:t>[Titel]</w:t>
          </w:r>
        </w:p>
      </w:docPartBody>
    </w:docPart>
    <w:docPart>
      <w:docPartPr>
        <w:name w:val="D87360AF02D84B26B1D75F2BD69F132C"/>
        <w:category>
          <w:name w:val="Algemeen"/>
          <w:gallery w:val="placeholder"/>
        </w:category>
        <w:types>
          <w:type w:val="bbPlcHdr"/>
        </w:types>
        <w:behaviors>
          <w:behavior w:val="content"/>
        </w:behaviors>
        <w:guid w:val="{E8B32C02-5D38-4724-A32F-4D8B35484941}"/>
      </w:docPartPr>
      <w:docPartBody>
        <w:p w:rsidR="005E2F5A" w:rsidRDefault="00747CF9" w:rsidP="00747CF9">
          <w:pPr>
            <w:pStyle w:val="D87360AF02D84B26B1D75F2BD69F132C"/>
          </w:pPr>
          <w:r w:rsidRPr="00F66825">
            <w:rPr>
              <w:rStyle w:val="Tekstvantijdelijkeaanduiding"/>
            </w:rPr>
            <w:t>Klik hier als u tekst wilt invoeren.</w:t>
          </w:r>
        </w:p>
      </w:docPartBody>
    </w:docPart>
    <w:docPart>
      <w:docPartPr>
        <w:name w:val="87D6B79D9C9A44F58B19818F33BFDFA1"/>
        <w:category>
          <w:name w:val="Algemeen"/>
          <w:gallery w:val="placeholder"/>
        </w:category>
        <w:types>
          <w:type w:val="bbPlcHdr"/>
        </w:types>
        <w:behaviors>
          <w:behavior w:val="content"/>
        </w:behaviors>
        <w:guid w:val="{29445085-02E4-4A85-9915-7D778F1AB827}"/>
      </w:docPartPr>
      <w:docPartBody>
        <w:p w:rsidR="005E2F5A" w:rsidRDefault="00747CF9" w:rsidP="00747CF9">
          <w:pPr>
            <w:pStyle w:val="87D6B79D9C9A44F58B19818F33BFDFA1"/>
          </w:pPr>
          <w:r w:rsidRPr="00F66825">
            <w:rPr>
              <w:rStyle w:val="Tekstvantijdelijkeaanduiding"/>
            </w:rPr>
            <w:t>Klik hier als u tekst wilt invoeren.</w:t>
          </w:r>
        </w:p>
      </w:docPartBody>
    </w:docPart>
    <w:docPart>
      <w:docPartPr>
        <w:name w:val="8CBEDE9275F341A6A13CE6DF00E43E1B"/>
        <w:category>
          <w:name w:val="Algemeen"/>
          <w:gallery w:val="placeholder"/>
        </w:category>
        <w:types>
          <w:type w:val="bbPlcHdr"/>
        </w:types>
        <w:behaviors>
          <w:behavior w:val="content"/>
        </w:behaviors>
        <w:guid w:val="{A35CAC04-8045-4AC1-B7CB-211679B56A30}"/>
      </w:docPartPr>
      <w:docPartBody>
        <w:p w:rsidR="005E2F5A" w:rsidRDefault="00747CF9" w:rsidP="00747CF9">
          <w:pPr>
            <w:pStyle w:val="8CBEDE9275F341A6A13CE6DF00E43E1B"/>
          </w:pPr>
          <w:r w:rsidRPr="00F66825">
            <w:rPr>
              <w:rStyle w:val="Tekstvantijdelijkeaanduiding"/>
            </w:rPr>
            <w:t>Klik hier als u een datum wilt invoeren.</w:t>
          </w:r>
        </w:p>
      </w:docPartBody>
    </w:docPart>
    <w:docPart>
      <w:docPartPr>
        <w:name w:val="66AF473F18E04151B94A11573D1DA1E1"/>
        <w:category>
          <w:name w:val="Algemeen"/>
          <w:gallery w:val="placeholder"/>
        </w:category>
        <w:types>
          <w:type w:val="bbPlcHdr"/>
        </w:types>
        <w:behaviors>
          <w:behavior w:val="content"/>
        </w:behaviors>
        <w:guid w:val="{DD34F5A4-4E52-4548-9509-39CC30958BD5}"/>
      </w:docPartPr>
      <w:docPartBody>
        <w:p w:rsidR="005E2F5A" w:rsidRDefault="00747CF9" w:rsidP="00747CF9">
          <w:pPr>
            <w:pStyle w:val="66AF473F18E04151B94A11573D1DA1E1"/>
          </w:pPr>
          <w:r w:rsidRPr="00F66825">
            <w:rPr>
              <w:rStyle w:val="Tekstvantijdelijkeaanduiding"/>
            </w:rPr>
            <w:t>Klik hier als u tekst wilt invoeren.</w:t>
          </w:r>
        </w:p>
      </w:docPartBody>
    </w:docPart>
    <w:docPart>
      <w:docPartPr>
        <w:name w:val="82EC38D5B0B6444884C7A64B0A3F192C"/>
        <w:category>
          <w:name w:val="Algemeen"/>
          <w:gallery w:val="placeholder"/>
        </w:category>
        <w:types>
          <w:type w:val="bbPlcHdr"/>
        </w:types>
        <w:behaviors>
          <w:behavior w:val="content"/>
        </w:behaviors>
        <w:guid w:val="{7056BE4A-04EC-499C-AD68-310B7F935881}"/>
      </w:docPartPr>
      <w:docPartBody>
        <w:p w:rsidR="005E2F5A" w:rsidRDefault="00747CF9" w:rsidP="00747CF9">
          <w:pPr>
            <w:pStyle w:val="82EC38D5B0B6444884C7A64B0A3F192C"/>
          </w:pPr>
          <w:r w:rsidRPr="00F66825">
            <w:rPr>
              <w:rStyle w:val="Tekstvantijdelijkeaanduiding"/>
            </w:rPr>
            <w:t>Klik hier als u een datum wilt invoeren.</w:t>
          </w:r>
        </w:p>
      </w:docPartBody>
    </w:docPart>
    <w:docPart>
      <w:docPartPr>
        <w:name w:val="8477E080AC4B4FB6B486FEDC93A80AFB"/>
        <w:category>
          <w:name w:val="Algemeen"/>
          <w:gallery w:val="placeholder"/>
        </w:category>
        <w:types>
          <w:type w:val="bbPlcHdr"/>
        </w:types>
        <w:behaviors>
          <w:behavior w:val="content"/>
        </w:behaviors>
        <w:guid w:val="{36270881-FFB9-404E-BB01-EC5F99829081}"/>
      </w:docPartPr>
      <w:docPartBody>
        <w:p w:rsidR="00CF390D" w:rsidRDefault="005E2F5A" w:rsidP="005E2F5A">
          <w:pPr>
            <w:pStyle w:val="8477E080AC4B4FB6B486FEDC93A80AFB"/>
          </w:pPr>
          <w:r w:rsidRPr="00F66825">
            <w:rPr>
              <w:rStyle w:val="Tekstvantijdelijkeaanduiding"/>
            </w:rPr>
            <w:t>Kies een item.</w:t>
          </w:r>
        </w:p>
      </w:docPartBody>
    </w:docPart>
    <w:docPart>
      <w:docPartPr>
        <w:name w:val="AED604F8BDCB42AB9963BE32639C8B77"/>
        <w:category>
          <w:name w:val="Algemeen"/>
          <w:gallery w:val="placeholder"/>
        </w:category>
        <w:types>
          <w:type w:val="bbPlcHdr"/>
        </w:types>
        <w:behaviors>
          <w:behavior w:val="content"/>
        </w:behaviors>
        <w:guid w:val="{B92592D4-88D8-4AE2-8A91-77CDC72D7B16}"/>
      </w:docPartPr>
      <w:docPartBody>
        <w:p w:rsidR="00CF390D" w:rsidRDefault="005E2F5A" w:rsidP="005E2F5A">
          <w:pPr>
            <w:pStyle w:val="AED604F8BDCB42AB9963BE32639C8B77"/>
          </w:pPr>
          <w:r w:rsidRPr="00F66825">
            <w:rPr>
              <w:rStyle w:val="Tekstvantijdelijkeaanduiding"/>
            </w:rPr>
            <w:t>Klik hier als u tekst wilt invoeren.</w:t>
          </w:r>
        </w:p>
      </w:docPartBody>
    </w:docPart>
    <w:docPart>
      <w:docPartPr>
        <w:name w:val="C08DC515E24C41C999828DDA90592F0C"/>
        <w:category>
          <w:name w:val="Algemeen"/>
          <w:gallery w:val="placeholder"/>
        </w:category>
        <w:types>
          <w:type w:val="bbPlcHdr"/>
        </w:types>
        <w:behaviors>
          <w:behavior w:val="content"/>
        </w:behaviors>
        <w:guid w:val="{98ACEEB8-473E-47AB-82E7-2F17425D19F4}"/>
      </w:docPartPr>
      <w:docPartBody>
        <w:p w:rsidR="00502F54" w:rsidRDefault="00245039" w:rsidP="00245039">
          <w:pPr>
            <w:pStyle w:val="C08DC515E24C41C999828DDA90592F0C"/>
          </w:pPr>
          <w:r w:rsidRPr="00F66825">
            <w:rPr>
              <w:rStyle w:val="Tekstvantijdelijkeaanduiding"/>
            </w:rPr>
            <w:t>Klik hier als u tekst wilt invoeren.</w:t>
          </w:r>
        </w:p>
      </w:docPartBody>
    </w:docPart>
    <w:docPart>
      <w:docPartPr>
        <w:name w:val="A9C54FA9C52B4F0DBB01396A8A9FE5C0"/>
        <w:category>
          <w:name w:val="Algemeen"/>
          <w:gallery w:val="placeholder"/>
        </w:category>
        <w:types>
          <w:type w:val="bbPlcHdr"/>
        </w:types>
        <w:behaviors>
          <w:behavior w:val="content"/>
        </w:behaviors>
        <w:guid w:val="{72EACC1A-B91E-4031-A075-9C818DDD0CC0}"/>
      </w:docPartPr>
      <w:docPartBody>
        <w:p w:rsidR="00502F54" w:rsidRDefault="00245039" w:rsidP="00245039">
          <w:pPr>
            <w:pStyle w:val="A9C54FA9C52B4F0DBB01396A8A9FE5C0"/>
          </w:pPr>
          <w:r w:rsidRPr="00F66825">
            <w:rPr>
              <w:rStyle w:val="Tekstvantijdelijkeaanduiding"/>
            </w:rPr>
            <w:t>Klik hier als u tekst wilt invoeren.</w:t>
          </w:r>
        </w:p>
      </w:docPartBody>
    </w:docPart>
    <w:docPart>
      <w:docPartPr>
        <w:name w:val="AAFCFE9EF6CC44AAB6A35E03A736A88E"/>
        <w:category>
          <w:name w:val="Algemeen"/>
          <w:gallery w:val="placeholder"/>
        </w:category>
        <w:types>
          <w:type w:val="bbPlcHdr"/>
        </w:types>
        <w:behaviors>
          <w:behavior w:val="content"/>
        </w:behaviors>
        <w:guid w:val="{FCEE1AE5-F5B1-466E-BA88-9E964843C620}"/>
      </w:docPartPr>
      <w:docPartBody>
        <w:p w:rsidR="00502F54" w:rsidRDefault="00245039" w:rsidP="00245039">
          <w:pPr>
            <w:pStyle w:val="AAFCFE9EF6CC44AAB6A35E03A736A88E"/>
          </w:pPr>
          <w:r w:rsidRPr="00F66825">
            <w:rPr>
              <w:rStyle w:val="Tekstvantijdelijkeaanduiding"/>
            </w:rPr>
            <w:t>Klik hier als u tekst wilt invoeren.</w:t>
          </w:r>
        </w:p>
      </w:docPartBody>
    </w:docPart>
    <w:docPart>
      <w:docPartPr>
        <w:name w:val="4837384D50E54A1EB55721F26B7753D4"/>
        <w:category>
          <w:name w:val="Algemeen"/>
          <w:gallery w:val="placeholder"/>
        </w:category>
        <w:types>
          <w:type w:val="bbPlcHdr"/>
        </w:types>
        <w:behaviors>
          <w:behavior w:val="content"/>
        </w:behaviors>
        <w:guid w:val="{6708EA1A-E4E8-40E2-926D-C34A6B479D99}"/>
      </w:docPartPr>
      <w:docPartBody>
        <w:p w:rsidR="00502F54" w:rsidRDefault="00245039" w:rsidP="00245039">
          <w:pPr>
            <w:pStyle w:val="4837384D50E54A1EB55721F26B7753D4"/>
          </w:pPr>
          <w:r w:rsidRPr="00F66825">
            <w:rPr>
              <w:rStyle w:val="Tekstvantijdelijkeaanduiding"/>
            </w:rPr>
            <w:t>Klik hier als u tekst wilt invoeren.</w:t>
          </w:r>
        </w:p>
      </w:docPartBody>
    </w:docPart>
    <w:docPart>
      <w:docPartPr>
        <w:name w:val="AA5A82E784FE4550A4B5CD12991F5464"/>
        <w:category>
          <w:name w:val="Algemeen"/>
          <w:gallery w:val="placeholder"/>
        </w:category>
        <w:types>
          <w:type w:val="bbPlcHdr"/>
        </w:types>
        <w:behaviors>
          <w:behavior w:val="content"/>
        </w:behaviors>
        <w:guid w:val="{04ECFE99-EE32-4B26-8B02-D784561EA8C2}"/>
      </w:docPartPr>
      <w:docPartBody>
        <w:p w:rsidR="00502F54" w:rsidRDefault="00245039" w:rsidP="00245039">
          <w:pPr>
            <w:pStyle w:val="AA5A82E784FE4550A4B5CD12991F5464"/>
          </w:pPr>
          <w:r w:rsidRPr="00F66825">
            <w:rPr>
              <w:rStyle w:val="Tekstvantijdelijkeaanduiding"/>
            </w:rPr>
            <w:t>Klik hier als u tekst wilt invoeren.</w:t>
          </w:r>
        </w:p>
      </w:docPartBody>
    </w:docPart>
    <w:docPart>
      <w:docPartPr>
        <w:name w:val="66B80A487BAB4DE6949D210DBB6E54B8"/>
        <w:category>
          <w:name w:val="Algemeen"/>
          <w:gallery w:val="placeholder"/>
        </w:category>
        <w:types>
          <w:type w:val="bbPlcHdr"/>
        </w:types>
        <w:behaviors>
          <w:behavior w:val="content"/>
        </w:behaviors>
        <w:guid w:val="{8F847600-CF82-424D-88B4-BFB359A32685}"/>
      </w:docPartPr>
      <w:docPartBody>
        <w:p w:rsidR="00502F54" w:rsidRDefault="00245039" w:rsidP="00245039">
          <w:pPr>
            <w:pStyle w:val="66B80A487BAB4DE6949D210DBB6E54B8"/>
          </w:pPr>
          <w:r w:rsidRPr="00F66825">
            <w:rPr>
              <w:rStyle w:val="Tekstvantijdelijkeaanduiding"/>
            </w:rPr>
            <w:t>Klik hier als u tekst wilt invoeren.</w:t>
          </w:r>
        </w:p>
      </w:docPartBody>
    </w:docPart>
    <w:docPart>
      <w:docPartPr>
        <w:name w:val="BEB6CA719F4B4C08BD99D339019AC911"/>
        <w:category>
          <w:name w:val="Algemeen"/>
          <w:gallery w:val="placeholder"/>
        </w:category>
        <w:types>
          <w:type w:val="bbPlcHdr"/>
        </w:types>
        <w:behaviors>
          <w:behavior w:val="content"/>
        </w:behaviors>
        <w:guid w:val="{54F590F6-9FCE-4EFD-A330-4CDF5F48D067}"/>
      </w:docPartPr>
      <w:docPartBody>
        <w:p w:rsidR="00502F54" w:rsidRDefault="00245039" w:rsidP="00245039">
          <w:pPr>
            <w:pStyle w:val="BEB6CA719F4B4C08BD99D339019AC911"/>
          </w:pPr>
          <w:r w:rsidRPr="00F66825">
            <w:rPr>
              <w:rStyle w:val="Tekstvantijdelijkeaanduiding"/>
            </w:rPr>
            <w:t>Klik hier als u tekst wilt invoeren.</w:t>
          </w:r>
        </w:p>
      </w:docPartBody>
    </w:docPart>
    <w:docPart>
      <w:docPartPr>
        <w:name w:val="E4CF8F088EB94512BCD32EB07900CD9F"/>
        <w:category>
          <w:name w:val="Algemeen"/>
          <w:gallery w:val="placeholder"/>
        </w:category>
        <w:types>
          <w:type w:val="bbPlcHdr"/>
        </w:types>
        <w:behaviors>
          <w:behavior w:val="content"/>
        </w:behaviors>
        <w:guid w:val="{6250E424-F597-48D2-B737-ACF2802F24B9}"/>
      </w:docPartPr>
      <w:docPartBody>
        <w:p w:rsidR="00502F54" w:rsidRDefault="00245039" w:rsidP="00245039">
          <w:pPr>
            <w:pStyle w:val="E4CF8F088EB94512BCD32EB07900CD9F"/>
          </w:pPr>
          <w:r w:rsidRPr="00F66825">
            <w:rPr>
              <w:rStyle w:val="Tekstvantijdelijkeaanduiding"/>
            </w:rPr>
            <w:t>Kies een item.</w:t>
          </w:r>
        </w:p>
      </w:docPartBody>
    </w:docPart>
    <w:docPart>
      <w:docPartPr>
        <w:name w:val="B9D54D4536F54AD3A11ACD208AF086A4"/>
        <w:category>
          <w:name w:val="Algemeen"/>
          <w:gallery w:val="placeholder"/>
        </w:category>
        <w:types>
          <w:type w:val="bbPlcHdr"/>
        </w:types>
        <w:behaviors>
          <w:behavior w:val="content"/>
        </w:behaviors>
        <w:guid w:val="{F2E76EBB-86E6-4513-8D4D-6AFFB904DA09}"/>
      </w:docPartPr>
      <w:docPartBody>
        <w:p w:rsidR="00502F54" w:rsidRDefault="00245039" w:rsidP="00245039">
          <w:pPr>
            <w:pStyle w:val="B9D54D4536F54AD3A11ACD208AF086A4"/>
          </w:pPr>
          <w:r w:rsidRPr="00F66825">
            <w:rPr>
              <w:rStyle w:val="Tekstvantijdelijkeaanduiding"/>
            </w:rPr>
            <w:t>Klik hier als u tekst wilt invoeren.</w:t>
          </w:r>
        </w:p>
      </w:docPartBody>
    </w:docPart>
    <w:docPart>
      <w:docPartPr>
        <w:name w:val="66D106217DB3481AB546857C5B2114C6"/>
        <w:category>
          <w:name w:val="Algemeen"/>
          <w:gallery w:val="placeholder"/>
        </w:category>
        <w:types>
          <w:type w:val="bbPlcHdr"/>
        </w:types>
        <w:behaviors>
          <w:behavior w:val="content"/>
        </w:behaviors>
        <w:guid w:val="{27761734-4540-4541-8E62-1F7912438512}"/>
      </w:docPartPr>
      <w:docPartBody>
        <w:p w:rsidR="00502F54" w:rsidRDefault="00245039" w:rsidP="00245039">
          <w:pPr>
            <w:pStyle w:val="66D106217DB3481AB546857C5B2114C6"/>
          </w:pPr>
          <w:r w:rsidRPr="00F6682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Lucida Sans">
    <w:panose1 w:val="020B0602030504020204"/>
    <w:charset w:val="4D"/>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Roboto">
    <w:panose1 w:val="02000000000000000000"/>
    <w:charset w:val="00"/>
    <w:family w:val="auto"/>
    <w:pitch w:val="variable"/>
    <w:sig w:usb0="E0000AFF" w:usb1="5000217F" w:usb2="00000021" w:usb3="00000000" w:csb0="0000019F" w:csb1="00000000"/>
  </w:font>
  <w:font w:name="Poppins">
    <w:panose1 w:val="00000500000000000000"/>
    <w:charset w:val="4D"/>
    <w:family w:val="auto"/>
    <w:pitch w:val="variable"/>
    <w:sig w:usb0="00008007" w:usb1="00000000" w:usb2="00000000" w:usb3="00000000" w:csb0="00000093" w:csb1="00000000"/>
  </w:font>
  <w:font w:name="Trebuchet MS">
    <w:panose1 w:val="020B0603020202020204"/>
    <w:charset w:val="00"/>
    <w:family w:val="swiss"/>
    <w:pitch w:val="variable"/>
    <w:sig w:usb0="00000287" w:usb1="00000000" w:usb2="00000000" w:usb3="00000000" w:csb0="0000009F" w:csb1="00000000"/>
  </w:font>
  <w:font w:name="Gill Sans MT">
    <w:panose1 w:val="020B0502020104020203"/>
    <w:charset w:val="4D"/>
    <w:family w:val="swiss"/>
    <w:pitch w:val="variable"/>
    <w:sig w:usb0="00000003" w:usb1="00000000" w:usb2="00000000" w:usb3="00000000" w:csb0="00000003" w:csb1="00000000"/>
  </w:font>
  <w:font w:name="Calibri Light">
    <w:panose1 w:val="020F0302020204030204"/>
    <w:charset w:val="00"/>
    <w:family w:val="swiss"/>
    <w:pitch w:val="variable"/>
    <w:sig w:usb0="E0002AFF" w:usb1="C0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11F73"/>
    <w:rsid w:val="000330A2"/>
    <w:rsid w:val="000A6831"/>
    <w:rsid w:val="001023D2"/>
    <w:rsid w:val="00161DD8"/>
    <w:rsid w:val="00176C62"/>
    <w:rsid w:val="0024374A"/>
    <w:rsid w:val="00245039"/>
    <w:rsid w:val="002851F1"/>
    <w:rsid w:val="002B48EF"/>
    <w:rsid w:val="00331ABE"/>
    <w:rsid w:val="00353909"/>
    <w:rsid w:val="003F54B7"/>
    <w:rsid w:val="00435DAE"/>
    <w:rsid w:val="00466842"/>
    <w:rsid w:val="00466A00"/>
    <w:rsid w:val="00484918"/>
    <w:rsid w:val="00497846"/>
    <w:rsid w:val="004B1DBA"/>
    <w:rsid w:val="00502DC9"/>
    <w:rsid w:val="00502F54"/>
    <w:rsid w:val="0050568B"/>
    <w:rsid w:val="00545A6D"/>
    <w:rsid w:val="005E2F5A"/>
    <w:rsid w:val="0061598D"/>
    <w:rsid w:val="006340A7"/>
    <w:rsid w:val="00655438"/>
    <w:rsid w:val="00664E81"/>
    <w:rsid w:val="00675981"/>
    <w:rsid w:val="006A43EF"/>
    <w:rsid w:val="006E114F"/>
    <w:rsid w:val="00745F72"/>
    <w:rsid w:val="00747CF9"/>
    <w:rsid w:val="00785DD5"/>
    <w:rsid w:val="007A24C1"/>
    <w:rsid w:val="007A40FB"/>
    <w:rsid w:val="0083230E"/>
    <w:rsid w:val="008F7EF5"/>
    <w:rsid w:val="00934BF9"/>
    <w:rsid w:val="00941483"/>
    <w:rsid w:val="0098592A"/>
    <w:rsid w:val="00994A0F"/>
    <w:rsid w:val="009B4F5A"/>
    <w:rsid w:val="009C15D6"/>
    <w:rsid w:val="00A53A22"/>
    <w:rsid w:val="00A82754"/>
    <w:rsid w:val="00AA2EDF"/>
    <w:rsid w:val="00AC1E2A"/>
    <w:rsid w:val="00C11F73"/>
    <w:rsid w:val="00C44D14"/>
    <w:rsid w:val="00CD750D"/>
    <w:rsid w:val="00CF390D"/>
    <w:rsid w:val="00D5590A"/>
    <w:rsid w:val="00DF7F5A"/>
    <w:rsid w:val="00E41E99"/>
    <w:rsid w:val="00E46E2B"/>
    <w:rsid w:val="00E66D42"/>
    <w:rsid w:val="00EC01DC"/>
    <w:rsid w:val="00EC67DB"/>
    <w:rsid w:val="00F04145"/>
    <w:rsid w:val="00F54D8A"/>
    <w:rsid w:val="00F6727D"/>
    <w:rsid w:val="00F961A9"/>
    <w:rsid w:val="00F96FA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C11F73"/>
    <w:rPr>
      <w:rFonts w:cs="Times New Roman"/>
      <w:sz w:val="3276"/>
      <w:szCs w:val="327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245039"/>
    <w:rPr>
      <w:color w:val="808080"/>
    </w:rPr>
  </w:style>
  <w:style w:type="paragraph" w:customStyle="1" w:styleId="8477E080AC4B4FB6B486FEDC93A80AFB">
    <w:name w:val="8477E080AC4B4FB6B486FEDC93A80AFB"/>
    <w:rsid w:val="005E2F5A"/>
    <w:pPr>
      <w:spacing w:line="278" w:lineRule="auto"/>
    </w:pPr>
    <w:rPr>
      <w:kern w:val="2"/>
      <w:sz w:val="24"/>
      <w:szCs w:val="24"/>
      <w14:ligatures w14:val="standardContextual"/>
    </w:rPr>
  </w:style>
  <w:style w:type="paragraph" w:customStyle="1" w:styleId="AED604F8BDCB42AB9963BE32639C8B77">
    <w:name w:val="AED604F8BDCB42AB9963BE32639C8B77"/>
    <w:rsid w:val="005E2F5A"/>
    <w:pPr>
      <w:spacing w:line="278" w:lineRule="auto"/>
    </w:pPr>
    <w:rPr>
      <w:kern w:val="2"/>
      <w:sz w:val="24"/>
      <w:szCs w:val="24"/>
      <w14:ligatures w14:val="standardContextual"/>
    </w:rPr>
  </w:style>
  <w:style w:type="paragraph" w:customStyle="1" w:styleId="C24A24C4FD0542809A1CCA9873B8ED63">
    <w:name w:val="C24A24C4FD0542809A1CCA9873B8ED63"/>
    <w:rsid w:val="00785DD5"/>
  </w:style>
  <w:style w:type="paragraph" w:customStyle="1" w:styleId="06CB3E27711C41F7AF92D9EAE93DE0D9">
    <w:name w:val="06CB3E27711C41F7AF92D9EAE93DE0D9"/>
    <w:rsid w:val="00785DD5"/>
  </w:style>
  <w:style w:type="paragraph" w:customStyle="1" w:styleId="89E97AA4A7994A6C824074683C181F29">
    <w:name w:val="89E97AA4A7994A6C824074683C181F29"/>
    <w:rsid w:val="00785DD5"/>
  </w:style>
  <w:style w:type="paragraph" w:customStyle="1" w:styleId="3D61C244957045BE8314F5B98FF88EE7">
    <w:name w:val="3D61C244957045BE8314F5B98FF88EE7"/>
    <w:rsid w:val="00785DD5"/>
  </w:style>
  <w:style w:type="paragraph" w:customStyle="1" w:styleId="0E69C546719647FD8A3C7F563AD1AAEA">
    <w:name w:val="0E69C546719647FD8A3C7F563AD1AAEA"/>
    <w:rsid w:val="00785DD5"/>
  </w:style>
  <w:style w:type="paragraph" w:customStyle="1" w:styleId="05AEE627BCDF4BD283BB6714B11B727B">
    <w:name w:val="05AEE627BCDF4BD283BB6714B11B727B"/>
    <w:rsid w:val="00785DD5"/>
  </w:style>
  <w:style w:type="paragraph" w:customStyle="1" w:styleId="9FB3B63C191F42E7A2F722CCEB7C16C1">
    <w:name w:val="9FB3B63C191F42E7A2F722CCEB7C16C1"/>
    <w:rsid w:val="00785DD5"/>
  </w:style>
  <w:style w:type="paragraph" w:customStyle="1" w:styleId="1F0C859F68664DCEB8C392B62D4A54F8">
    <w:name w:val="1F0C859F68664DCEB8C392B62D4A54F8"/>
    <w:rsid w:val="00785DD5"/>
  </w:style>
  <w:style w:type="paragraph" w:customStyle="1" w:styleId="C35CE99C3D514C6D98EE1227C2C66E24">
    <w:name w:val="C35CE99C3D514C6D98EE1227C2C66E24"/>
    <w:rsid w:val="00785DD5"/>
  </w:style>
  <w:style w:type="paragraph" w:customStyle="1" w:styleId="4F247A8249744F4AB1D9255764D06F2B">
    <w:name w:val="4F247A8249744F4AB1D9255764D06F2B"/>
    <w:rsid w:val="00785DD5"/>
  </w:style>
  <w:style w:type="paragraph" w:customStyle="1" w:styleId="30E9FD55D28D4187BA31F7FDC32BFB89">
    <w:name w:val="30E9FD55D28D4187BA31F7FDC32BFB89"/>
    <w:rsid w:val="00785DD5"/>
  </w:style>
  <w:style w:type="paragraph" w:customStyle="1" w:styleId="6B912553A42048BFA3C3E40D2CD13C88">
    <w:name w:val="6B912553A42048BFA3C3E40D2CD13C88"/>
    <w:rsid w:val="00785DD5"/>
  </w:style>
  <w:style w:type="paragraph" w:customStyle="1" w:styleId="B2AD19196BAD4D459F6F56C568322BFB">
    <w:name w:val="B2AD19196BAD4D459F6F56C568322BFB"/>
    <w:rsid w:val="00785DD5"/>
  </w:style>
  <w:style w:type="paragraph" w:customStyle="1" w:styleId="D7CB463EC71A40B4B812C8E5F284B39D">
    <w:name w:val="D7CB463EC71A40B4B812C8E5F284B39D"/>
    <w:rsid w:val="00785DD5"/>
  </w:style>
  <w:style w:type="paragraph" w:customStyle="1" w:styleId="6A9E351D6B6C442586F72FC83D5E7D15">
    <w:name w:val="6A9E351D6B6C442586F72FC83D5E7D15"/>
    <w:rsid w:val="00785DD5"/>
  </w:style>
  <w:style w:type="paragraph" w:customStyle="1" w:styleId="3EF88548182645EA97216C6ADD7C4698">
    <w:name w:val="3EF88548182645EA97216C6ADD7C4698"/>
    <w:rsid w:val="00785DD5"/>
  </w:style>
  <w:style w:type="paragraph" w:customStyle="1" w:styleId="3B4AF41455D24F0DB6BF3BF5CD6F21DB">
    <w:name w:val="3B4AF41455D24F0DB6BF3BF5CD6F21DB"/>
    <w:rsid w:val="00785DD5"/>
  </w:style>
  <w:style w:type="paragraph" w:customStyle="1" w:styleId="8B02864EC6A54DAEAD795D0FA36E4B19">
    <w:name w:val="8B02864EC6A54DAEAD795D0FA36E4B19"/>
    <w:rsid w:val="00785DD5"/>
  </w:style>
  <w:style w:type="paragraph" w:customStyle="1" w:styleId="2A286324554E45F9AC0F702D8F4EB0D4">
    <w:name w:val="2A286324554E45F9AC0F702D8F4EB0D4"/>
    <w:rsid w:val="00785DD5"/>
  </w:style>
  <w:style w:type="paragraph" w:customStyle="1" w:styleId="43561FDE1B164F80B76655D78CE6D22E">
    <w:name w:val="43561FDE1B164F80B76655D78CE6D22E"/>
    <w:rsid w:val="00785DD5"/>
  </w:style>
  <w:style w:type="paragraph" w:customStyle="1" w:styleId="95E8423CA0CE43D5B10861DF66FE32F8">
    <w:name w:val="95E8423CA0CE43D5B10861DF66FE32F8"/>
    <w:rsid w:val="00785DD5"/>
  </w:style>
  <w:style w:type="paragraph" w:customStyle="1" w:styleId="E244D7E449D84EE59675C1EBF7284339">
    <w:name w:val="E244D7E449D84EE59675C1EBF7284339"/>
    <w:rsid w:val="00785DD5"/>
  </w:style>
  <w:style w:type="paragraph" w:customStyle="1" w:styleId="2DED7CB97D054CC38160A3F748EB1FEE">
    <w:name w:val="2DED7CB97D054CC38160A3F748EB1FEE"/>
    <w:rsid w:val="00785DD5"/>
  </w:style>
  <w:style w:type="paragraph" w:customStyle="1" w:styleId="D45D2A0F7D504981B84E8886D2990AFE">
    <w:name w:val="D45D2A0F7D504981B84E8886D2990AFE"/>
    <w:rsid w:val="00785DD5"/>
  </w:style>
  <w:style w:type="paragraph" w:customStyle="1" w:styleId="AD96A3C0D93448A09D46E93AB768DB02">
    <w:name w:val="AD96A3C0D93448A09D46E93AB768DB02"/>
    <w:rsid w:val="00785DD5"/>
  </w:style>
  <w:style w:type="paragraph" w:customStyle="1" w:styleId="FE0B17BFA2354A7FB8942F770E2E85A6">
    <w:name w:val="FE0B17BFA2354A7FB8942F770E2E85A6"/>
    <w:rsid w:val="00785DD5"/>
  </w:style>
  <w:style w:type="paragraph" w:customStyle="1" w:styleId="EE44D90A73124BFBBA92A2E64B1E49CE">
    <w:name w:val="EE44D90A73124BFBBA92A2E64B1E49CE"/>
    <w:rsid w:val="00785DD5"/>
  </w:style>
  <w:style w:type="paragraph" w:customStyle="1" w:styleId="79B8B4E3DACB46D3806043AE94D4DEDD">
    <w:name w:val="79B8B4E3DACB46D3806043AE94D4DEDD"/>
    <w:rsid w:val="00785DD5"/>
  </w:style>
  <w:style w:type="paragraph" w:customStyle="1" w:styleId="17F916F450DA4D5CAA4E8A2A7267B569">
    <w:name w:val="17F916F450DA4D5CAA4E8A2A7267B569"/>
    <w:rsid w:val="00785DD5"/>
  </w:style>
  <w:style w:type="paragraph" w:customStyle="1" w:styleId="77FF8FBC99B04888B69D1B4D444D9A53">
    <w:name w:val="77FF8FBC99B04888B69D1B4D444D9A53"/>
    <w:rsid w:val="00747CF9"/>
    <w:pPr>
      <w:spacing w:line="278" w:lineRule="auto"/>
    </w:pPr>
    <w:rPr>
      <w:kern w:val="2"/>
      <w:sz w:val="24"/>
      <w:szCs w:val="24"/>
      <w14:ligatures w14:val="standardContextual"/>
    </w:rPr>
  </w:style>
  <w:style w:type="paragraph" w:customStyle="1" w:styleId="B4FDEAA08FA147EABB2C1D0836AC272D">
    <w:name w:val="B4FDEAA08FA147EABB2C1D0836AC272D"/>
    <w:rsid w:val="00747CF9"/>
    <w:pPr>
      <w:spacing w:line="278" w:lineRule="auto"/>
    </w:pPr>
    <w:rPr>
      <w:kern w:val="2"/>
      <w:sz w:val="24"/>
      <w:szCs w:val="24"/>
      <w14:ligatures w14:val="standardContextual"/>
    </w:rPr>
  </w:style>
  <w:style w:type="paragraph" w:customStyle="1" w:styleId="1668592F0E1B4B8DB3C7E02C48619A1E">
    <w:name w:val="1668592F0E1B4B8DB3C7E02C48619A1E"/>
    <w:rsid w:val="00747CF9"/>
    <w:pPr>
      <w:spacing w:line="278" w:lineRule="auto"/>
    </w:pPr>
    <w:rPr>
      <w:kern w:val="2"/>
      <w:sz w:val="24"/>
      <w:szCs w:val="24"/>
      <w14:ligatures w14:val="standardContextual"/>
    </w:rPr>
  </w:style>
  <w:style w:type="paragraph" w:customStyle="1" w:styleId="479CB489EE444BFE9C2ED4B0CA0ABD94">
    <w:name w:val="479CB489EE444BFE9C2ED4B0CA0ABD94"/>
    <w:rsid w:val="00747CF9"/>
    <w:pPr>
      <w:spacing w:line="278" w:lineRule="auto"/>
    </w:pPr>
    <w:rPr>
      <w:kern w:val="2"/>
      <w:sz w:val="24"/>
      <w:szCs w:val="24"/>
      <w14:ligatures w14:val="standardContextual"/>
    </w:rPr>
  </w:style>
  <w:style w:type="paragraph" w:customStyle="1" w:styleId="124F4A923D2A4857A1C703CE36A3A55D">
    <w:name w:val="124F4A923D2A4857A1C703CE36A3A55D"/>
    <w:rsid w:val="00747CF9"/>
    <w:pPr>
      <w:spacing w:line="278" w:lineRule="auto"/>
    </w:pPr>
    <w:rPr>
      <w:kern w:val="2"/>
      <w:sz w:val="24"/>
      <w:szCs w:val="24"/>
      <w14:ligatures w14:val="standardContextual"/>
    </w:rPr>
  </w:style>
  <w:style w:type="paragraph" w:customStyle="1" w:styleId="040CEBA6CCC846028C33BFCB1F1C2B80">
    <w:name w:val="040CEBA6CCC846028C33BFCB1F1C2B80"/>
    <w:rsid w:val="00747CF9"/>
    <w:pPr>
      <w:spacing w:line="278" w:lineRule="auto"/>
    </w:pPr>
    <w:rPr>
      <w:kern w:val="2"/>
      <w:sz w:val="24"/>
      <w:szCs w:val="24"/>
      <w14:ligatures w14:val="standardContextual"/>
    </w:rPr>
  </w:style>
  <w:style w:type="paragraph" w:customStyle="1" w:styleId="C71F49CE71324744AE479927D49ECE74">
    <w:name w:val="C71F49CE71324744AE479927D49ECE74"/>
    <w:rsid w:val="00747CF9"/>
    <w:pPr>
      <w:spacing w:line="278" w:lineRule="auto"/>
    </w:pPr>
    <w:rPr>
      <w:kern w:val="2"/>
      <w:sz w:val="24"/>
      <w:szCs w:val="24"/>
      <w14:ligatures w14:val="standardContextual"/>
    </w:rPr>
  </w:style>
  <w:style w:type="paragraph" w:customStyle="1" w:styleId="BFD37C68969E474D85D087B7A2785887">
    <w:name w:val="BFD37C68969E474D85D087B7A2785887"/>
    <w:rsid w:val="00747CF9"/>
    <w:pPr>
      <w:spacing w:line="278" w:lineRule="auto"/>
    </w:pPr>
    <w:rPr>
      <w:kern w:val="2"/>
      <w:sz w:val="24"/>
      <w:szCs w:val="24"/>
      <w14:ligatures w14:val="standardContextual"/>
    </w:rPr>
  </w:style>
  <w:style w:type="paragraph" w:customStyle="1" w:styleId="FC0CF353E617407B91DD762E988AA635">
    <w:name w:val="FC0CF353E617407B91DD762E988AA635"/>
    <w:rsid w:val="00747CF9"/>
    <w:pPr>
      <w:spacing w:line="278" w:lineRule="auto"/>
    </w:pPr>
    <w:rPr>
      <w:kern w:val="2"/>
      <w:sz w:val="24"/>
      <w:szCs w:val="24"/>
      <w14:ligatures w14:val="standardContextual"/>
    </w:rPr>
  </w:style>
  <w:style w:type="paragraph" w:customStyle="1" w:styleId="414D83B80D9D4C189B702A902045D93F">
    <w:name w:val="414D83B80D9D4C189B702A902045D93F"/>
    <w:rsid w:val="00747CF9"/>
    <w:pPr>
      <w:spacing w:line="278" w:lineRule="auto"/>
    </w:pPr>
    <w:rPr>
      <w:kern w:val="2"/>
      <w:sz w:val="24"/>
      <w:szCs w:val="24"/>
      <w14:ligatures w14:val="standardContextual"/>
    </w:rPr>
  </w:style>
  <w:style w:type="paragraph" w:customStyle="1" w:styleId="D87360AF02D84B26B1D75F2BD69F132C">
    <w:name w:val="D87360AF02D84B26B1D75F2BD69F132C"/>
    <w:rsid w:val="00747CF9"/>
    <w:pPr>
      <w:spacing w:line="278" w:lineRule="auto"/>
    </w:pPr>
    <w:rPr>
      <w:kern w:val="2"/>
      <w:sz w:val="24"/>
      <w:szCs w:val="24"/>
      <w14:ligatures w14:val="standardContextual"/>
    </w:rPr>
  </w:style>
  <w:style w:type="paragraph" w:customStyle="1" w:styleId="87D6B79D9C9A44F58B19818F33BFDFA1">
    <w:name w:val="87D6B79D9C9A44F58B19818F33BFDFA1"/>
    <w:rsid w:val="00747CF9"/>
    <w:pPr>
      <w:spacing w:line="278" w:lineRule="auto"/>
    </w:pPr>
    <w:rPr>
      <w:kern w:val="2"/>
      <w:sz w:val="24"/>
      <w:szCs w:val="24"/>
      <w14:ligatures w14:val="standardContextual"/>
    </w:rPr>
  </w:style>
  <w:style w:type="paragraph" w:customStyle="1" w:styleId="8CBEDE9275F341A6A13CE6DF00E43E1B">
    <w:name w:val="8CBEDE9275F341A6A13CE6DF00E43E1B"/>
    <w:rsid w:val="00747CF9"/>
    <w:pPr>
      <w:spacing w:line="278" w:lineRule="auto"/>
    </w:pPr>
    <w:rPr>
      <w:kern w:val="2"/>
      <w:sz w:val="24"/>
      <w:szCs w:val="24"/>
      <w14:ligatures w14:val="standardContextual"/>
    </w:rPr>
  </w:style>
  <w:style w:type="paragraph" w:customStyle="1" w:styleId="66AF473F18E04151B94A11573D1DA1E1">
    <w:name w:val="66AF473F18E04151B94A11573D1DA1E1"/>
    <w:rsid w:val="00747CF9"/>
    <w:pPr>
      <w:spacing w:line="278" w:lineRule="auto"/>
    </w:pPr>
    <w:rPr>
      <w:kern w:val="2"/>
      <w:sz w:val="24"/>
      <w:szCs w:val="24"/>
      <w14:ligatures w14:val="standardContextual"/>
    </w:rPr>
  </w:style>
  <w:style w:type="paragraph" w:customStyle="1" w:styleId="82EC38D5B0B6444884C7A64B0A3F192C">
    <w:name w:val="82EC38D5B0B6444884C7A64B0A3F192C"/>
    <w:rsid w:val="00747CF9"/>
    <w:pPr>
      <w:spacing w:line="278" w:lineRule="auto"/>
    </w:pPr>
    <w:rPr>
      <w:kern w:val="2"/>
      <w:sz w:val="24"/>
      <w:szCs w:val="24"/>
      <w14:ligatures w14:val="standardContextual"/>
    </w:rPr>
  </w:style>
  <w:style w:type="paragraph" w:customStyle="1" w:styleId="3B57855E70474E4C9F3B57B66B47527E">
    <w:name w:val="3B57855E70474E4C9F3B57B66B47527E"/>
    <w:rsid w:val="00747CF9"/>
    <w:pPr>
      <w:spacing w:line="278" w:lineRule="auto"/>
    </w:pPr>
    <w:rPr>
      <w:kern w:val="2"/>
      <w:sz w:val="24"/>
      <w:szCs w:val="24"/>
      <w14:ligatures w14:val="standardContextual"/>
    </w:rPr>
  </w:style>
  <w:style w:type="paragraph" w:customStyle="1" w:styleId="399EFC3F7B5C470DA91325972DD92A2D">
    <w:name w:val="399EFC3F7B5C470DA91325972DD92A2D"/>
    <w:rsid w:val="00747CF9"/>
    <w:pPr>
      <w:spacing w:line="278" w:lineRule="auto"/>
    </w:pPr>
    <w:rPr>
      <w:kern w:val="2"/>
      <w:sz w:val="24"/>
      <w:szCs w:val="24"/>
      <w14:ligatures w14:val="standardContextual"/>
    </w:rPr>
  </w:style>
  <w:style w:type="paragraph" w:customStyle="1" w:styleId="C08DC515E24C41C999828DDA90592F0C">
    <w:name w:val="C08DC515E24C41C999828DDA90592F0C"/>
    <w:rsid w:val="00245039"/>
    <w:pPr>
      <w:spacing w:line="278" w:lineRule="auto"/>
    </w:pPr>
    <w:rPr>
      <w:kern w:val="2"/>
      <w:sz w:val="24"/>
      <w:szCs w:val="24"/>
      <w14:ligatures w14:val="standardContextual"/>
    </w:rPr>
  </w:style>
  <w:style w:type="paragraph" w:customStyle="1" w:styleId="A9C54FA9C52B4F0DBB01396A8A9FE5C0">
    <w:name w:val="A9C54FA9C52B4F0DBB01396A8A9FE5C0"/>
    <w:rsid w:val="00245039"/>
    <w:pPr>
      <w:spacing w:line="278" w:lineRule="auto"/>
    </w:pPr>
    <w:rPr>
      <w:kern w:val="2"/>
      <w:sz w:val="24"/>
      <w:szCs w:val="24"/>
      <w14:ligatures w14:val="standardContextual"/>
    </w:rPr>
  </w:style>
  <w:style w:type="paragraph" w:customStyle="1" w:styleId="AAFCFE9EF6CC44AAB6A35E03A736A88E">
    <w:name w:val="AAFCFE9EF6CC44AAB6A35E03A736A88E"/>
    <w:rsid w:val="00245039"/>
    <w:pPr>
      <w:spacing w:line="278" w:lineRule="auto"/>
    </w:pPr>
    <w:rPr>
      <w:kern w:val="2"/>
      <w:sz w:val="24"/>
      <w:szCs w:val="24"/>
      <w14:ligatures w14:val="standardContextual"/>
    </w:rPr>
  </w:style>
  <w:style w:type="paragraph" w:customStyle="1" w:styleId="4837384D50E54A1EB55721F26B7753D4">
    <w:name w:val="4837384D50E54A1EB55721F26B7753D4"/>
    <w:rsid w:val="00245039"/>
    <w:pPr>
      <w:spacing w:line="278" w:lineRule="auto"/>
    </w:pPr>
    <w:rPr>
      <w:kern w:val="2"/>
      <w:sz w:val="24"/>
      <w:szCs w:val="24"/>
      <w14:ligatures w14:val="standardContextual"/>
    </w:rPr>
  </w:style>
  <w:style w:type="paragraph" w:customStyle="1" w:styleId="AA5A82E784FE4550A4B5CD12991F5464">
    <w:name w:val="AA5A82E784FE4550A4B5CD12991F5464"/>
    <w:rsid w:val="00245039"/>
    <w:pPr>
      <w:spacing w:line="278" w:lineRule="auto"/>
    </w:pPr>
    <w:rPr>
      <w:kern w:val="2"/>
      <w:sz w:val="24"/>
      <w:szCs w:val="24"/>
      <w14:ligatures w14:val="standardContextual"/>
    </w:rPr>
  </w:style>
  <w:style w:type="paragraph" w:customStyle="1" w:styleId="66B80A487BAB4DE6949D210DBB6E54B8">
    <w:name w:val="66B80A487BAB4DE6949D210DBB6E54B8"/>
    <w:rsid w:val="00245039"/>
    <w:pPr>
      <w:spacing w:line="278" w:lineRule="auto"/>
    </w:pPr>
    <w:rPr>
      <w:kern w:val="2"/>
      <w:sz w:val="24"/>
      <w:szCs w:val="24"/>
      <w14:ligatures w14:val="standardContextual"/>
    </w:rPr>
  </w:style>
  <w:style w:type="paragraph" w:customStyle="1" w:styleId="BEB6CA719F4B4C08BD99D339019AC911">
    <w:name w:val="BEB6CA719F4B4C08BD99D339019AC911"/>
    <w:rsid w:val="00245039"/>
    <w:pPr>
      <w:spacing w:line="278" w:lineRule="auto"/>
    </w:pPr>
    <w:rPr>
      <w:kern w:val="2"/>
      <w:sz w:val="24"/>
      <w:szCs w:val="24"/>
      <w14:ligatures w14:val="standardContextual"/>
    </w:rPr>
  </w:style>
  <w:style w:type="paragraph" w:customStyle="1" w:styleId="E4CF8F088EB94512BCD32EB07900CD9F">
    <w:name w:val="E4CF8F088EB94512BCD32EB07900CD9F"/>
    <w:rsid w:val="00245039"/>
    <w:pPr>
      <w:spacing w:line="278" w:lineRule="auto"/>
    </w:pPr>
    <w:rPr>
      <w:kern w:val="2"/>
      <w:sz w:val="24"/>
      <w:szCs w:val="24"/>
      <w14:ligatures w14:val="standardContextual"/>
    </w:rPr>
  </w:style>
  <w:style w:type="paragraph" w:customStyle="1" w:styleId="B9D54D4536F54AD3A11ACD208AF086A4">
    <w:name w:val="B9D54D4536F54AD3A11ACD208AF086A4"/>
    <w:rsid w:val="00245039"/>
    <w:pPr>
      <w:spacing w:line="278" w:lineRule="auto"/>
    </w:pPr>
    <w:rPr>
      <w:kern w:val="2"/>
      <w:sz w:val="24"/>
      <w:szCs w:val="24"/>
      <w14:ligatures w14:val="standardContextual"/>
    </w:rPr>
  </w:style>
  <w:style w:type="paragraph" w:customStyle="1" w:styleId="66D106217DB3481AB546857C5B2114C6">
    <w:name w:val="66D106217DB3481AB546857C5B2114C6"/>
    <w:rsid w:val="0024503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C3F6FDEA-5262-6449-AB54-67CCEE8A7828}">
  <we:reference id="f27505d4-10b1-41b9-9671-329b40e50101" version="24.1.1.2"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041ff8c4-c499-4fbe-b9cc-594acd172223">6APX423M4F3K-144305645-450</_dlc_DocId>
    <_dlc_DocIdUrl xmlns="041ff8c4-c499-4fbe-b9cc-594acd172223">
      <Url>https://secureworkspace.sharepoint.com/sites/DP-250280-Vertrouwelijk/_layouts/15/DocIdRedir.aspx?ID=6APX423M4F3K-144305645-450</Url>
      <Description>6APX423M4F3K-144305645-450</Description>
    </_dlc_DocIdUrl>
    <_dlc_DocIdPersistId xmlns="041ff8c4-c499-4fbe-b9cc-594acd172223">false</_dlc_DocIdPersistId>
    <DocumentSoort xmlns="3b74f8ef-6b6c-41ba-8f87-9feb1a77611d">cor</DocumentSoort>
    <Organisatie xmlns="3b74f8ef-6b6c-41ba-8f87-9feb1a77611d">KSU</Organisatie>
    <Projectnr xmlns="3b74f8ef-6b6c-41ba-8f87-9feb1a77611d">230262</Projectnr>
    <ProjectPlaats xmlns="3b74f8ef-6b6c-41ba-8f87-9feb1a77611d">Utrecht</ProjectPlaats>
    <PV xmlns="3b74f8ef-6b6c-41ba-8f87-9feb1a77611d">LKO</PV>
    <ProjectNaam xmlns="3b74f8ef-6b6c-41ba-8f87-9feb1a77611d">Renovatie St. Dominicusschool</ProjectNaam>
    <ContactID xmlns="3b74f8ef-6b6c-41ba-8f87-9feb1a77611d">30677</ContactID>
    <TaxCatchAll xmlns="041ff8c4-c499-4fbe-b9cc-594acd172223" xsi:nil="true"/>
    <Jaar xmlns="3b74f8ef-6b6c-41ba-8f87-9feb1a77611d">25</Jaar>
    <e4aca1f3f299473381ce1d91aa6592cd xmlns="041ff8c4-c499-4fbe-b9cc-594acd172223">
      <Terms xmlns="http://schemas.microsoft.com/office/infopath/2007/PartnerControls"/>
    </e4aca1f3f299473381ce1d91aa6592cd>
    <AV xmlns="3b74f8ef-6b6c-41ba-8f87-9feb1a77611d">jro</AV>
    <MedewerkerID xmlns="3b74f8ef-6b6c-41ba-8f87-9feb1a77611d">LKO</MedewerkerID>
  </documentManagement>
</p:properties>
</file>

<file path=customXml/item2.xml><?xml version="1.0" encoding="utf-8"?>
<ct:contentTypeSchema xmlns:ct="http://schemas.microsoft.com/office/2006/metadata/contentType" xmlns:ma="http://schemas.microsoft.com/office/2006/metadata/properties/metaAttributes" ct:_="" ma:_="" ma:contentTypeName="aannemingsovereenkomst" ma:contentTypeID="0x01010031B8B2165A68D442B1A165AAA9A08FA70081E4B06D7035A64499DE33A91DA93236" ma:contentTypeVersion="7" ma:contentTypeDescription="" ma:contentTypeScope="" ma:versionID="c4c5a6c4b38ee33de6d722e470d08a38">
  <xsd:schema xmlns:xsd="http://www.w3.org/2001/XMLSchema" xmlns:xs="http://www.w3.org/2001/XMLSchema" xmlns:p="http://schemas.microsoft.com/office/2006/metadata/properties" xmlns:ns2="3b74f8ef-6b6c-41ba-8f87-9feb1a77611d" xmlns:ns3="041ff8c4-c499-4fbe-b9cc-594acd172223" targetNamespace="http://schemas.microsoft.com/office/2006/metadata/properties" ma:root="true" ma:fieldsID="dc174131505cdb97432f83bfa8aeff73" ns2:_="" ns3:_="">
    <xsd:import namespace="3b74f8ef-6b6c-41ba-8f87-9feb1a77611d"/>
    <xsd:import namespace="041ff8c4-c499-4fbe-b9cc-594acd172223"/>
    <xsd:element name="properties">
      <xsd:complexType>
        <xsd:sequence>
          <xsd:element name="documentManagement">
            <xsd:complexType>
              <xsd:all>
                <xsd:element ref="ns2:DocumentSoort" minOccurs="0"/>
                <xsd:element ref="ns2:ContactID" minOccurs="0"/>
                <xsd:element ref="ns2:MedewerkerID" minOccurs="0"/>
                <xsd:element ref="ns2:Organisatie" minOccurs="0"/>
                <xsd:element ref="ns2:ProjectNaam" minOccurs="0"/>
                <xsd:element ref="ns2:Projectnr" minOccurs="0"/>
                <xsd:element ref="ns2:ProjectPlaats" minOccurs="0"/>
                <xsd:element ref="ns2:PV" minOccurs="0"/>
                <xsd:element ref="ns2:AV" minOccurs="0"/>
                <xsd:element ref="ns2:Jaar" minOccurs="0"/>
                <xsd:element ref="ns3:TaxCatchAll" minOccurs="0"/>
                <xsd:element ref="ns3:e4aca1f3f299473381ce1d91aa6592cd"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74f8ef-6b6c-41ba-8f87-9feb1a77611d" elementFormDefault="qualified">
    <xsd:import namespace="http://schemas.microsoft.com/office/2006/documentManagement/types"/>
    <xsd:import namespace="http://schemas.microsoft.com/office/infopath/2007/PartnerControls"/>
    <xsd:element name="DocumentSoort" ma:index="8" nillable="true" ma:displayName="DocumentSoort" ma:default="geen" ma:description="Het type document. De keuze heeft betrekking op welke gegevens het invulscherm nodig heeft (contactgegevens e/o organisatiegegevens e/o projectgegevens en organisatiegegevens)" ma:format="Dropdown" ma:internalName="DocumentSoort">
      <xsd:simpleType>
        <xsd:restriction base="dms:Choice">
          <xsd:enumeration value="geen"/>
          <xsd:enumeration value="aanb"/>
          <xsd:enumeration value="fin"/>
          <xsd:enumeration value="cor"/>
          <xsd:enumeration value="sel"/>
          <xsd:enumeration value="ovl"/>
          <xsd:enumeration value="ovk"/>
          <xsd:enumeration value="rap"/>
        </xsd:restriction>
      </xsd:simpleType>
    </xsd:element>
    <xsd:element name="ContactID" ma:index="9" nillable="true" ma:displayName="ContactID" ma:decimals="0" ma:default="0" ma:description="De ID van de geadresseerde in het CRM" ma:internalName="ContactID" ma:percentage="FALSE">
      <xsd:simpleType>
        <xsd:restriction base="dms:Number">
          <xsd:maxInclusive value="9999999"/>
          <xsd:minInclusive value="0"/>
        </xsd:restriction>
      </xsd:simpleType>
    </xsd:element>
    <xsd:element name="MedewerkerID" ma:index="10" nillable="true" ma:displayName="MedewerkerID" ma:description="De initialen van de afzender" ma:internalName="MedewerkerID">
      <xsd:simpleType>
        <xsd:restriction base="dms:Text">
          <xsd:maxLength value="6"/>
        </xsd:restriction>
      </xsd:simpleType>
    </xsd:element>
    <xsd:element name="Organisatie" ma:index="11" nillable="true" ma:displayName="Organisatie" ma:description="De naam van de organisatie" ma:internalName="Organisatie">
      <xsd:simpleType>
        <xsd:restriction base="dms:Text">
          <xsd:maxLength value="255"/>
        </xsd:restriction>
      </xsd:simpleType>
    </xsd:element>
    <xsd:element name="ProjectNaam" ma:index="12" nillable="true" ma:displayName="ProjectNaam" ma:description="De naam van het project" ma:internalName="ProjectNaam">
      <xsd:simpleType>
        <xsd:restriction base="dms:Text">
          <xsd:maxLength value="255"/>
        </xsd:restriction>
      </xsd:simpleType>
    </xsd:element>
    <xsd:element name="Projectnr" ma:index="13" nillable="true" ma:displayName="Projectnr" ma:description="Het projectnummer (BIS)" ma:internalName="Projectnr">
      <xsd:simpleType>
        <xsd:restriction base="dms:Text">
          <xsd:maxLength value="7"/>
        </xsd:restriction>
      </xsd:simpleType>
    </xsd:element>
    <xsd:element name="ProjectPlaats" ma:index="14" nillable="true" ma:displayName="ProjectPlaats" ma:description="De plaats waarin het project wordt uitgevoerd (of waar de opdrachtgever zich bevindt)." ma:internalName="ProjectPlaats">
      <xsd:simpleType>
        <xsd:restriction base="dms:Text">
          <xsd:maxLength value="255"/>
        </xsd:restriction>
      </xsd:simpleType>
    </xsd:element>
    <xsd:element name="PV" ma:index="15" nillable="true" ma:displayName="PV" ma:description="De initialen van de projectverantwoordelijke" ma:internalName="PV">
      <xsd:simpleType>
        <xsd:restriction base="dms:Text">
          <xsd:maxLength value="255"/>
        </xsd:restriction>
      </xsd:simpleType>
    </xsd:element>
    <xsd:element name="AV" ma:index="16" nillable="true" ma:displayName="AV" ma:description="De initialen van de archiefverantwoordelijke van het project" ma:internalName="AV">
      <xsd:simpleType>
        <xsd:restriction base="dms:Text">
          <xsd:maxLength value="255"/>
        </xsd:restriction>
      </xsd:simpleType>
    </xsd:element>
    <xsd:element name="Jaar" ma:index="17" nillable="true" ma:displayName="Jaar" ma:decimals="0" ma:description="Het jaar van publicatie van dit document" ma:internalName="Jaar" ma:percentage="FALSE">
      <xsd:simpleType>
        <xsd:restriction base="dms:Number">
          <xsd:maxInclusive value="99"/>
          <xsd:minInclusive value="0"/>
        </xsd:restriction>
      </xsd:simpleType>
    </xsd:element>
  </xsd:schema>
  <xsd:schema xmlns:xsd="http://www.w3.org/2001/XMLSchema" xmlns:xs="http://www.w3.org/2001/XMLSchema" xmlns:dms="http://schemas.microsoft.com/office/2006/documentManagement/types" xmlns:pc="http://schemas.microsoft.com/office/infopath/2007/PartnerControls" targetNamespace="041ff8c4-c499-4fbe-b9cc-594acd172223"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900e36e2-6a72-43a2-8712-496ca02f2390}" ma:internalName="TaxCatchAll" ma:showField="CatchAllData" ma:web="041ff8c4-c499-4fbe-b9cc-594acd172223">
      <xsd:complexType>
        <xsd:complexContent>
          <xsd:extension base="dms:MultiChoiceLookup">
            <xsd:sequence>
              <xsd:element name="Value" type="dms:Lookup" maxOccurs="unbounded" minOccurs="0" nillable="true"/>
            </xsd:sequence>
          </xsd:extension>
        </xsd:complexContent>
      </xsd:complexType>
    </xsd:element>
    <xsd:element name="e4aca1f3f299473381ce1d91aa6592cd" ma:index="19" nillable="true" ma:taxonomy="true" ma:internalName="e4aca1f3f299473381ce1d91aa6592cd" ma:taxonomyFieldName="DP_x0020_Trefwoorden" ma:displayName="DP Trefwoorden" ma:readOnly="false" ma:default="" ma:fieldId="{e4aca1f3-f299-4733-81ce-1d91aa6592cd}" ma:taxonomyMulti="true" ma:sspId="f37cccc9-d100-4f69-962f-cbaf453461b5" ma:termSetId="5bbddefa-55a3-4e36-a13f-6ec51b58c650" ma:anchorId="00000000-0000-0000-0000-000000000000" ma:open="false" ma:isKeyword="false">
      <xsd:complexType>
        <xsd:sequence>
          <xsd:element ref="pc:Terms" minOccurs="0" maxOccurs="1"/>
        </xsd:sequence>
      </xsd:complexType>
    </xsd:element>
    <xsd:element name="_dlc_DocId" ma:index="21" nillable="true" ma:displayName="Document ID _value" ma:description="De waarde van de document-id die aan dit item is toegewezen." ma:indexed="true" ma:internalName="_dlc_DocId" ma:readOnly="true">
      <xsd:simpleType>
        <xsd:restriction base="dms:Text"/>
      </xsd:simpleType>
    </xsd:element>
    <xsd:element name="_dlc_DocIdUrl" ma:index="22"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fe123964-d2b4-4b9b-8e87-587370ca9e0d" ContentTypeId="0x010100D4968525943951408AC94A1822144C8F09" PreviousValue="false" LastSyncTimeStamp="2025-04-29T08:34:27.527Z"/>
</file>

<file path=customXml/itemProps1.xml><?xml version="1.0" encoding="utf-8"?>
<ds:datastoreItem xmlns:ds="http://schemas.openxmlformats.org/officeDocument/2006/customXml" ds:itemID="{EA7540CB-CE3B-4FE0-B537-01A74546034A}">
  <ds:schemaRefs>
    <ds:schemaRef ds:uri="http://schemas.microsoft.com/office/2006/metadata/properties"/>
    <ds:schemaRef ds:uri="http://schemas.microsoft.com/office/infopath/2007/PartnerControls"/>
    <ds:schemaRef ds:uri="e362ac45-ada9-41d7-a6e5-57a82d5add06"/>
  </ds:schemaRefs>
</ds:datastoreItem>
</file>

<file path=customXml/itemProps2.xml><?xml version="1.0" encoding="utf-8"?>
<ds:datastoreItem xmlns:ds="http://schemas.openxmlformats.org/officeDocument/2006/customXml" ds:itemID="{477D0C85-CF8A-4744-8A30-B6EB3DD093FF}"/>
</file>

<file path=customXml/itemProps3.xml><?xml version="1.0" encoding="utf-8"?>
<ds:datastoreItem xmlns:ds="http://schemas.openxmlformats.org/officeDocument/2006/customXml" ds:itemID="{0DFAA65C-3B4F-4C0B-A5EF-3C3AD5EED9CE}">
  <ds:schemaRefs>
    <ds:schemaRef ds:uri="http://schemas.openxmlformats.org/officeDocument/2006/bibliography"/>
  </ds:schemaRefs>
</ds:datastoreItem>
</file>

<file path=customXml/itemProps4.xml><?xml version="1.0" encoding="utf-8"?>
<ds:datastoreItem xmlns:ds="http://schemas.openxmlformats.org/officeDocument/2006/customXml" ds:itemID="{0760C81B-91C5-4D20-92D8-307FB600D8F5}">
  <ds:schemaRefs>
    <ds:schemaRef ds:uri="http://schemas.microsoft.com/sharepoint/events"/>
  </ds:schemaRefs>
</ds:datastoreItem>
</file>

<file path=customXml/itemProps5.xml><?xml version="1.0" encoding="utf-8"?>
<ds:datastoreItem xmlns:ds="http://schemas.openxmlformats.org/officeDocument/2006/customXml" ds:itemID="{286684FE-ACAE-487E-ADEF-E39B87AE805C}"/>
</file>

<file path=docProps/app.xml><?xml version="1.0" encoding="utf-8"?>
<Properties xmlns="http://schemas.openxmlformats.org/officeDocument/2006/extended-properties" xmlns:vt="http://schemas.openxmlformats.org/officeDocument/2006/docPropsVTypes">
  <Template>Normal.dotm</Template>
  <TotalTime>396</TotalTime>
  <Pages>12</Pages>
  <Words>4697</Words>
  <Characters>27386</Characters>
  <Application>Microsoft Office Word</Application>
  <DocSecurity>0</DocSecurity>
  <Lines>570</Lines>
  <Paragraphs>229</Paragraphs>
  <ScaleCrop>false</ScaleCrop>
  <Company/>
  <LinksUpToDate>false</LinksUpToDate>
  <CharactersWithSpaces>31854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aannemingsovereenkomst</dc:title>
  <dc:subject/>
  <dc:creator>Anouk Beerts | Brackmann</dc:creator>
  <cp:keywords/>
  <dc:description/>
  <cp:lastModifiedBy>Anouk Beerts | Brackmann</cp:lastModifiedBy>
  <cp:revision>291</cp:revision>
  <cp:lastPrinted>2026-04-01T13:39:00Z</cp:lastPrinted>
  <dcterms:created xsi:type="dcterms:W3CDTF">2026-03-24T14:25:00Z</dcterms:created>
  <dcterms:modified xsi:type="dcterms:W3CDTF">2026-04-02T16:11:00Z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0x01010031B8B2165A68D442B1A165AAA9A08FA70081E4B06D7035A64499DE33A91DA93236</vt:lpwstr>
  </property>
  <property fmtid="{D5CDD505-2E9C-101B-9397-08002B2CF9AE}" pid="3" name="TaxKeyword">
    <vt:lpwstr/>
  </property>
  <property fmtid="{D5CDD505-2E9C-101B-9397-08002B2CF9AE}" pid="4" name="SharedWithUsers">
    <vt:lpwstr/>
  </property>
  <property fmtid="{D5CDD505-2E9C-101B-9397-08002B2CF9AE}" pid="5" name="TaxKeywordTaxHTField">
    <vt:lpwstr/>
  </property>
  <property fmtid="{D5CDD505-2E9C-101B-9397-08002B2CF9AE}" pid="6" name="DP Trefwoorden">
    <vt:lpwstr/>
  </property>
  <property fmtid="{D5CDD505-2E9C-101B-9397-08002B2CF9AE}" pid="7" name="MSIP_Label_710d1a49-18e3-4403-a685-2b8ae554301a_Enabled">
    <vt:lpwstr>True</vt:lpwstr>
  </property>
  <property fmtid="{D5CDD505-2E9C-101B-9397-08002B2CF9AE}" pid="8" name="MSIP_Label_710d1a49-18e3-4403-a685-2b8ae554301a_SiteId">
    <vt:lpwstr>a2adc425-d735-4b51-a754-e0c7683215d1</vt:lpwstr>
  </property>
  <property fmtid="{D5CDD505-2E9C-101B-9397-08002B2CF9AE}" pid="9" name="MSIP_Label_710d1a49-18e3-4403-a685-2b8ae554301a_Ref">
    <vt:lpwstr>https://api.informationprotection.azure.com/api/a2adc425-d735-4b51-a754-e0c7683215d1</vt:lpwstr>
  </property>
  <property fmtid="{D5CDD505-2E9C-101B-9397-08002B2CF9AE}" pid="10" name="MSIP_Label_710d1a49-18e3-4403-a685-2b8ae554301a_Owner">
    <vt:lpwstr>I.Bijmholt@draaijerpartners.nl</vt:lpwstr>
  </property>
  <property fmtid="{D5CDD505-2E9C-101B-9397-08002B2CF9AE}" pid="11" name="MSIP_Label_710d1a49-18e3-4403-a685-2b8ae554301a_SetDate">
    <vt:lpwstr>2018-03-20T11:50:14.7345952+01:00</vt:lpwstr>
  </property>
  <property fmtid="{D5CDD505-2E9C-101B-9397-08002B2CF9AE}" pid="12" name="MSIP_Label_710d1a49-18e3-4403-a685-2b8ae554301a_Name">
    <vt:lpwstr>Algemeen</vt:lpwstr>
  </property>
  <property fmtid="{D5CDD505-2E9C-101B-9397-08002B2CF9AE}" pid="13" name="MSIP_Label_710d1a49-18e3-4403-a685-2b8ae554301a_Application">
    <vt:lpwstr>Microsoft Azure Information Protection</vt:lpwstr>
  </property>
  <property fmtid="{D5CDD505-2E9C-101B-9397-08002B2CF9AE}" pid="14" name="MSIP_Label_710d1a49-18e3-4403-a685-2b8ae554301a_Extended_MSFT_Method">
    <vt:lpwstr>Automatic</vt:lpwstr>
  </property>
  <property fmtid="{D5CDD505-2E9C-101B-9397-08002B2CF9AE}" pid="15" name="Sensitivity">
    <vt:lpwstr>Algemeen</vt:lpwstr>
  </property>
  <property fmtid="{D5CDD505-2E9C-101B-9397-08002B2CF9AE}" pid="16" name="DP_x0020_Trefwoorden">
    <vt:lpwstr/>
  </property>
  <property fmtid="{D5CDD505-2E9C-101B-9397-08002B2CF9AE}" pid="17" name="Ondertekenaar">
    <vt:lpwstr>T. Otterman</vt:lpwstr>
  </property>
  <property fmtid="{D5CDD505-2E9C-101B-9397-08002B2CF9AE}" pid="18" name="MediaServiceImageTags">
    <vt:lpwstr/>
  </property>
  <property fmtid="{D5CDD505-2E9C-101B-9397-08002B2CF9AE}" pid="19" name="Vestiging">
    <vt:lpwstr>Utrecht</vt:lpwstr>
  </property>
  <property fmtid="{D5CDD505-2E9C-101B-9397-08002B2CF9AE}" pid="20" name="ContactNaam">
    <vt:lpwstr>mevrouw T. Otterman</vt:lpwstr>
  </property>
  <property fmtid="{D5CDD505-2E9C-101B-9397-08002B2CF9AE}" pid="21" name="Aanhef">
    <vt:lpwstr>Geachte mevrouw Otterman</vt:lpwstr>
  </property>
  <property fmtid="{D5CDD505-2E9C-101B-9397-08002B2CF9AE}" pid="22" name="Afzender">
    <vt:lpwstr>L. Kooi Msc</vt:lpwstr>
  </property>
  <property fmtid="{D5CDD505-2E9C-101B-9397-08002B2CF9AE}" pid="23" name="lcf76f155ced4ddcb4097134ff3c332f">
    <vt:lpwstr/>
  </property>
  <property fmtid="{D5CDD505-2E9C-101B-9397-08002B2CF9AE}" pid="24" name="xd_ProgID">
    <vt:lpwstr/>
  </property>
  <property fmtid="{D5CDD505-2E9C-101B-9397-08002B2CF9AE}" pid="25" name="ComplianceAssetId">
    <vt:lpwstr/>
  </property>
  <property fmtid="{D5CDD505-2E9C-101B-9397-08002B2CF9AE}" pid="26" name="TemplateUrl">
    <vt:lpwstr/>
  </property>
  <property fmtid="{D5CDD505-2E9C-101B-9397-08002B2CF9AE}" pid="27" name="_ExtendedDescription">
    <vt:lpwstr/>
  </property>
  <property fmtid="{D5CDD505-2E9C-101B-9397-08002B2CF9AE}" pid="28" name="xd_Signature">
    <vt:bool>false</vt:bool>
  </property>
  <property fmtid="{D5CDD505-2E9C-101B-9397-08002B2CF9AE}" pid="29" name="_dlc_DocIdItemGuid">
    <vt:lpwstr>d0f36949-0b00-413c-bc2b-19757a18aac2</vt:lpwstr>
  </property>
  <property fmtid="{D5CDD505-2E9C-101B-9397-08002B2CF9AE}" pid="30" name="TriggerFlowInfo">
    <vt:lpwstr/>
  </property>
  <property fmtid="{D5CDD505-2E9C-101B-9397-08002B2CF9AE}" pid="31" name="Organisatie">
    <vt:lpwstr>KSU</vt:lpwstr>
  </property>
  <property fmtid="{D5CDD505-2E9C-101B-9397-08002B2CF9AE}" pid="32" name="PV">
    <vt:lpwstr>LKO</vt:lpwstr>
  </property>
  <property fmtid="{D5CDD505-2E9C-101B-9397-08002B2CF9AE}" pid="33" name="DocumentSoort">
    <vt:lpwstr>cor</vt:lpwstr>
  </property>
  <property fmtid="{D5CDD505-2E9C-101B-9397-08002B2CF9AE}" pid="34" name="ProjectPlaats">
    <vt:lpwstr>Utrecht</vt:lpwstr>
  </property>
  <property fmtid="{D5CDD505-2E9C-101B-9397-08002B2CF9AE}" pid="35" name="ProjectNaam">
    <vt:lpwstr>Renovatie St. Dominicusschool</vt:lpwstr>
  </property>
  <property fmtid="{D5CDD505-2E9C-101B-9397-08002B2CF9AE}" pid="36" name="Jaar">
    <vt:r8>25</vt:r8>
  </property>
  <property fmtid="{D5CDD505-2E9C-101B-9397-08002B2CF9AE}" pid="37" name="ContactID">
    <vt:r8>30677</vt:r8>
  </property>
  <property fmtid="{D5CDD505-2E9C-101B-9397-08002B2CF9AE}" pid="38" name="GUID">
    <vt:lpwstr>f59d718e-e9cb-4fef-bd92-f94d39243bd9</vt:lpwstr>
  </property>
  <property fmtid="{D5CDD505-2E9C-101B-9397-08002B2CF9AE}" pid="39" name="AV">
    <vt:lpwstr>jro</vt:lpwstr>
  </property>
  <property fmtid="{D5CDD505-2E9C-101B-9397-08002B2CF9AE}" pid="40" name="Projectnr">
    <vt:lpwstr>230262</vt:lpwstr>
  </property>
  <property fmtid="{D5CDD505-2E9C-101B-9397-08002B2CF9AE}" pid="41" name="MedewerkerID">
    <vt:lpwstr>LKO</vt:lpwstr>
  </property>
  <property fmtid="{D5CDD505-2E9C-101B-9397-08002B2CF9AE}" pid="42" name="docLang">
    <vt:lpwstr>nl</vt:lpwstr>
  </property>
</Properties>
</file>