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media/image3.jpg" ContentType="image/jpg"/>
  <Override PartName="/ppt/notesSlides/notesSlide1.xml" ContentType="application/vnd.openxmlformats-officedocument.presentationml.notesSlide+xml"/>
  <Override PartName="/ppt/media/image12.jpg" ContentType="image/jpg"/>
  <Override PartName="/ppt/media/image19.jpg" ContentType="image/jpg"/>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6"/>
  </p:notesMasterIdLst>
  <p:sldIdLst>
    <p:sldId id="256" r:id="rId5"/>
    <p:sldId id="257" r:id="rId6"/>
    <p:sldId id="259" r:id="rId7"/>
    <p:sldId id="258" r:id="rId8"/>
    <p:sldId id="263" r:id="rId9"/>
    <p:sldId id="280" r:id="rId10"/>
    <p:sldId id="279" r:id="rId11"/>
    <p:sldId id="264" r:id="rId12"/>
    <p:sldId id="265"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18288000" cy="10693400"/>
  <p:notesSz cx="18288000" cy="10693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CFDF1A-E00C-403B-BD64-3CFD6FC6593C}" v="1" dt="2025-10-22T11:20:28.09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8" d="100"/>
          <a:sy n="58" d="100"/>
        </p:scale>
        <p:origin x="514" y="77"/>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enstra,Aukje A.A." userId="13a7f4a8-cfd1-46ef-944f-08f1b7daa66d" providerId="ADAL" clId="{78CB4AEF-1BCF-4D12-9FB8-8707812CFDC8}"/>
    <pc:docChg chg="addSld delSld modSld">
      <pc:chgData name="Veenstra,Aukje A.A." userId="13a7f4a8-cfd1-46ef-944f-08f1b7daa66d" providerId="ADAL" clId="{78CB4AEF-1BCF-4D12-9FB8-8707812CFDC8}" dt="2025-10-22T11:20:28.073" v="1"/>
      <pc:docMkLst>
        <pc:docMk/>
      </pc:docMkLst>
      <pc:sldChg chg="add del">
        <pc:chgData name="Veenstra,Aukje A.A." userId="13a7f4a8-cfd1-46ef-944f-08f1b7daa66d" providerId="ADAL" clId="{78CB4AEF-1BCF-4D12-9FB8-8707812CFDC8}" dt="2025-10-22T11:20:28.073" v="1"/>
        <pc:sldMkLst>
          <pc:docMk/>
          <pc:sldMk cId="1710414917" sldId="267"/>
        </pc:sldMkLst>
      </pc:sldChg>
      <pc:sldChg chg="add del">
        <pc:chgData name="Veenstra,Aukje A.A." userId="13a7f4a8-cfd1-46ef-944f-08f1b7daa66d" providerId="ADAL" clId="{78CB4AEF-1BCF-4D12-9FB8-8707812CFDC8}" dt="2025-10-22T11:20:28.073" v="1"/>
        <pc:sldMkLst>
          <pc:docMk/>
          <pc:sldMk cId="2438183409" sldId="268"/>
        </pc:sldMkLst>
      </pc:sldChg>
      <pc:sldChg chg="add del">
        <pc:chgData name="Veenstra,Aukje A.A." userId="13a7f4a8-cfd1-46ef-944f-08f1b7daa66d" providerId="ADAL" clId="{78CB4AEF-1BCF-4D12-9FB8-8707812CFDC8}" dt="2025-10-22T11:20:28.073" v="1"/>
        <pc:sldMkLst>
          <pc:docMk/>
          <pc:sldMk cId="335284139" sldId="269"/>
        </pc:sldMkLst>
      </pc:sldChg>
      <pc:sldChg chg="add del">
        <pc:chgData name="Veenstra,Aukje A.A." userId="13a7f4a8-cfd1-46ef-944f-08f1b7daa66d" providerId="ADAL" clId="{78CB4AEF-1BCF-4D12-9FB8-8707812CFDC8}" dt="2025-10-22T11:20:28.073" v="1"/>
        <pc:sldMkLst>
          <pc:docMk/>
          <pc:sldMk cId="4048745454" sldId="270"/>
        </pc:sldMkLst>
      </pc:sldChg>
      <pc:sldChg chg="add del">
        <pc:chgData name="Veenstra,Aukje A.A." userId="13a7f4a8-cfd1-46ef-944f-08f1b7daa66d" providerId="ADAL" clId="{78CB4AEF-1BCF-4D12-9FB8-8707812CFDC8}" dt="2025-10-22T11:20:28.073" v="1"/>
        <pc:sldMkLst>
          <pc:docMk/>
          <pc:sldMk cId="1597339524" sldId="271"/>
        </pc:sldMkLst>
      </pc:sldChg>
      <pc:sldChg chg="add del">
        <pc:chgData name="Veenstra,Aukje A.A." userId="13a7f4a8-cfd1-46ef-944f-08f1b7daa66d" providerId="ADAL" clId="{78CB4AEF-1BCF-4D12-9FB8-8707812CFDC8}" dt="2025-10-22T11:20:28.073" v="1"/>
        <pc:sldMkLst>
          <pc:docMk/>
          <pc:sldMk cId="2117251873" sldId="272"/>
        </pc:sldMkLst>
      </pc:sldChg>
      <pc:sldChg chg="add del">
        <pc:chgData name="Veenstra,Aukje A.A." userId="13a7f4a8-cfd1-46ef-944f-08f1b7daa66d" providerId="ADAL" clId="{78CB4AEF-1BCF-4D12-9FB8-8707812CFDC8}" dt="2025-10-22T11:20:28.073" v="1"/>
        <pc:sldMkLst>
          <pc:docMk/>
          <pc:sldMk cId="1321232025" sldId="273"/>
        </pc:sldMkLst>
      </pc:sldChg>
      <pc:sldChg chg="add del">
        <pc:chgData name="Veenstra,Aukje A.A." userId="13a7f4a8-cfd1-46ef-944f-08f1b7daa66d" providerId="ADAL" clId="{78CB4AEF-1BCF-4D12-9FB8-8707812CFDC8}" dt="2025-10-22T11:20:28.073" v="1"/>
        <pc:sldMkLst>
          <pc:docMk/>
          <pc:sldMk cId="2888276438" sldId="274"/>
        </pc:sldMkLst>
      </pc:sldChg>
      <pc:sldChg chg="add del">
        <pc:chgData name="Veenstra,Aukje A.A." userId="13a7f4a8-cfd1-46ef-944f-08f1b7daa66d" providerId="ADAL" clId="{78CB4AEF-1BCF-4D12-9FB8-8707812CFDC8}" dt="2025-10-22T11:20:28.073" v="1"/>
        <pc:sldMkLst>
          <pc:docMk/>
          <pc:sldMk cId="2906462778" sldId="275"/>
        </pc:sldMkLst>
      </pc:sldChg>
      <pc:sldChg chg="add del">
        <pc:chgData name="Veenstra,Aukje A.A." userId="13a7f4a8-cfd1-46ef-944f-08f1b7daa66d" providerId="ADAL" clId="{78CB4AEF-1BCF-4D12-9FB8-8707812CFDC8}" dt="2025-10-22T11:20:28.073" v="1"/>
        <pc:sldMkLst>
          <pc:docMk/>
          <pc:sldMk cId="4154325866" sldId="276"/>
        </pc:sldMkLst>
      </pc:sldChg>
      <pc:sldChg chg="add del">
        <pc:chgData name="Veenstra,Aukje A.A." userId="13a7f4a8-cfd1-46ef-944f-08f1b7daa66d" providerId="ADAL" clId="{78CB4AEF-1BCF-4D12-9FB8-8707812CFDC8}" dt="2025-10-22T11:20:28.073" v="1"/>
        <pc:sldMkLst>
          <pc:docMk/>
          <pc:sldMk cId="1642101772" sldId="277"/>
        </pc:sldMkLst>
      </pc:sldChg>
      <pc:sldChg chg="add del">
        <pc:chgData name="Veenstra,Aukje A.A." userId="13a7f4a8-cfd1-46ef-944f-08f1b7daa66d" providerId="ADAL" clId="{78CB4AEF-1BCF-4D12-9FB8-8707812CFDC8}" dt="2025-10-22T11:20:28.073" v="1"/>
        <pc:sldMkLst>
          <pc:docMk/>
          <pc:sldMk cId="1229878749" sldId="278"/>
        </pc:sldMkLst>
      </pc:sldChg>
      <pc:sldMasterChg chg="delSldLayout">
        <pc:chgData name="Veenstra,Aukje A.A." userId="13a7f4a8-cfd1-46ef-944f-08f1b7daa66d" providerId="ADAL" clId="{78CB4AEF-1BCF-4D12-9FB8-8707812CFDC8}" dt="2025-10-22T11:20:25.544" v="0" actId="47"/>
        <pc:sldMasterMkLst>
          <pc:docMk/>
          <pc:sldMasterMk cId="0" sldId="2147483648"/>
        </pc:sldMasterMkLst>
        <pc:sldLayoutChg chg="del">
          <pc:chgData name="Veenstra,Aukje A.A." userId="13a7f4a8-cfd1-46ef-944f-08f1b7daa66d" providerId="ADAL" clId="{78CB4AEF-1BCF-4D12-9FB8-8707812CFDC8}" dt="2025-10-22T11:20:25.544" v="0" actId="47"/>
          <pc:sldLayoutMkLst>
            <pc:docMk/>
            <pc:sldMasterMk cId="0" sldId="2147483648"/>
            <pc:sldLayoutMk cId="9507875" sldId="2147483666"/>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7924800" cy="53657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10358438" y="0"/>
            <a:ext cx="7924800" cy="536575"/>
          </a:xfrm>
          <a:prstGeom prst="rect">
            <a:avLst/>
          </a:prstGeom>
        </p:spPr>
        <p:txBody>
          <a:bodyPr vert="horz" lIns="91440" tIns="45720" rIns="91440" bIns="45720" rtlCol="0"/>
          <a:lstStyle>
            <a:lvl1pPr algn="r">
              <a:defRPr sz="1200"/>
            </a:lvl1pPr>
          </a:lstStyle>
          <a:p>
            <a:fld id="{116E0D38-463D-4E2E-A7E1-025763397E28}" type="datetimeFigureOut">
              <a:rPr lang="nl-NL" smtClean="0"/>
              <a:t>22-10-2025</a:t>
            </a:fld>
            <a:endParaRPr lang="nl-NL"/>
          </a:p>
        </p:txBody>
      </p:sp>
      <p:sp>
        <p:nvSpPr>
          <p:cNvPr id="4" name="Tijdelijke aanduiding voor dia-afbeelding 3"/>
          <p:cNvSpPr>
            <a:spLocks noGrp="1" noRot="1" noChangeAspect="1"/>
          </p:cNvSpPr>
          <p:nvPr>
            <p:ph type="sldImg" idx="2"/>
          </p:nvPr>
        </p:nvSpPr>
        <p:spPr>
          <a:xfrm>
            <a:off x="6057900" y="1336675"/>
            <a:ext cx="6172200" cy="3608388"/>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1828800" y="5146675"/>
            <a:ext cx="14630400" cy="42100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10156825"/>
            <a:ext cx="7924800" cy="536575"/>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10358438" y="10156825"/>
            <a:ext cx="7924800" cy="536575"/>
          </a:xfrm>
          <a:prstGeom prst="rect">
            <a:avLst/>
          </a:prstGeom>
        </p:spPr>
        <p:txBody>
          <a:bodyPr vert="horz" lIns="91440" tIns="45720" rIns="91440" bIns="45720" rtlCol="0" anchor="b"/>
          <a:lstStyle>
            <a:lvl1pPr algn="r">
              <a:defRPr sz="1200"/>
            </a:lvl1pPr>
          </a:lstStyle>
          <a:p>
            <a:fld id="{9AA63773-2980-4103-9260-89BC2C6055A6}" type="slidenum">
              <a:rPr lang="nl-NL" smtClean="0"/>
              <a:t>‹nr.›</a:t>
            </a:fld>
            <a:endParaRPr lang="nl-NL"/>
          </a:p>
        </p:txBody>
      </p:sp>
    </p:spTree>
    <p:extLst>
      <p:ext uri="{BB962C8B-B14F-4D97-AF65-F5344CB8AC3E}">
        <p14:creationId xmlns:p14="http://schemas.microsoft.com/office/powerpoint/2010/main" val="1987678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AA63773-2980-4103-9260-89BC2C6055A6}" type="slidenum">
              <a:rPr lang="nl-NL" smtClean="0"/>
              <a:t>2</a:t>
            </a:fld>
            <a:endParaRPr lang="nl-NL"/>
          </a:p>
        </p:txBody>
      </p:sp>
    </p:spTree>
    <p:extLst>
      <p:ext uri="{BB962C8B-B14F-4D97-AF65-F5344CB8AC3E}">
        <p14:creationId xmlns:p14="http://schemas.microsoft.com/office/powerpoint/2010/main" val="2724948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sz="6250" b="1" i="0">
                <a:solidFill>
                  <a:srgbClr val="663366"/>
                </a:solidFill>
                <a:latin typeface="Roboto"/>
                <a:cs typeface="Roboto"/>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10/22/2025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250" b="1" i="0">
                <a:solidFill>
                  <a:srgbClr val="663366"/>
                </a:solidFill>
                <a:latin typeface="Roboto"/>
                <a:cs typeface="Roboto"/>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10/22/2025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A1EBFF"/>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710012" y="8437474"/>
            <a:ext cx="2778575" cy="1193913"/>
          </a:xfrm>
          <a:prstGeom prst="rect">
            <a:avLst/>
          </a:prstGeom>
        </p:spPr>
      </p:pic>
      <p:sp>
        <p:nvSpPr>
          <p:cNvPr id="2" name="Holder 2"/>
          <p:cNvSpPr>
            <a:spLocks noGrp="1"/>
          </p:cNvSpPr>
          <p:nvPr>
            <p:ph type="title"/>
          </p:nvPr>
        </p:nvSpPr>
        <p:spPr/>
        <p:txBody>
          <a:bodyPr lIns="0" tIns="0" rIns="0" bIns="0"/>
          <a:lstStyle>
            <a:lvl1pPr>
              <a:defRPr sz="6250" b="1" i="0">
                <a:solidFill>
                  <a:srgbClr val="663366"/>
                </a:solidFill>
                <a:latin typeface="Roboto"/>
                <a:cs typeface="Roboto"/>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152937" y="2118318"/>
            <a:ext cx="7929244" cy="6463030"/>
          </a:xfrm>
          <a:prstGeom prst="rect">
            <a:avLst/>
          </a:prstGeom>
        </p:spPr>
        <p:txBody>
          <a:bodyPr wrap="square" lIns="0" tIns="0" rIns="0" bIns="0">
            <a:spAutoFit/>
          </a:bodyPr>
          <a:lstStyle>
            <a:lvl1pPr>
              <a:defRPr sz="2250" b="1" i="0">
                <a:solidFill>
                  <a:srgbClr val="E5087E"/>
                </a:solidFill>
                <a:latin typeface="Roboto"/>
                <a:cs typeface="Roboto"/>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10/22/2025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A1EBFF"/>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710012" y="8437474"/>
            <a:ext cx="2778575" cy="1193913"/>
          </a:xfrm>
          <a:prstGeom prst="rect">
            <a:avLst/>
          </a:prstGeom>
        </p:spPr>
      </p:pic>
      <p:sp>
        <p:nvSpPr>
          <p:cNvPr id="2" name="Holder 2"/>
          <p:cNvSpPr>
            <a:spLocks noGrp="1"/>
          </p:cNvSpPr>
          <p:nvPr>
            <p:ph type="title"/>
          </p:nvPr>
        </p:nvSpPr>
        <p:spPr/>
        <p:txBody>
          <a:bodyPr lIns="0" tIns="0" rIns="0" bIns="0"/>
          <a:lstStyle>
            <a:lvl1pPr>
              <a:defRPr sz="6250" b="1" i="0">
                <a:solidFill>
                  <a:srgbClr val="663366"/>
                </a:solidFill>
                <a:latin typeface="Roboto"/>
                <a:cs typeface="Robot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10/22/2025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10/22/2025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Voorblad-tekst-2">
    <p:spTree>
      <p:nvGrpSpPr>
        <p:cNvPr id="1" name=""/>
        <p:cNvGrpSpPr/>
        <p:nvPr/>
      </p:nvGrpSpPr>
      <p:grpSpPr>
        <a:xfrm>
          <a:off x="0" y="0"/>
          <a:ext cx="0" cy="0"/>
          <a:chOff x="0" y="0"/>
          <a:chExt cx="0" cy="0"/>
        </a:xfrm>
      </p:grpSpPr>
      <p:pic>
        <p:nvPicPr>
          <p:cNvPr id="3" name="Afbeelding 2"/>
          <p:cNvPicPr>
            <a:picLocks noChangeAspect="1"/>
          </p:cNvPicPr>
          <p:nvPr userDrawn="1"/>
        </p:nvPicPr>
        <p:blipFill>
          <a:blip r:embed="rId2"/>
          <a:srcRect/>
          <a:stretch/>
        </p:blipFill>
        <p:spPr>
          <a:xfrm>
            <a:off x="2" y="1"/>
            <a:ext cx="18287996" cy="10693398"/>
          </a:xfrm>
          <a:prstGeom prst="rect">
            <a:avLst/>
          </a:prstGeom>
        </p:spPr>
      </p:pic>
      <p:sp>
        <p:nvSpPr>
          <p:cNvPr id="9" name="Tijdelijke aanduiding voor voettekst 5"/>
          <p:cNvSpPr>
            <a:spLocks noGrp="1"/>
          </p:cNvSpPr>
          <p:nvPr>
            <p:ph type="ftr" sz="quarter" idx="11"/>
          </p:nvPr>
        </p:nvSpPr>
        <p:spPr>
          <a:xfrm>
            <a:off x="2984937" y="9626536"/>
            <a:ext cx="12732230" cy="276999"/>
          </a:xfrm>
          <a:prstGeom prst="rect">
            <a:avLst/>
          </a:prstGeom>
        </p:spPr>
        <p:txBody>
          <a:bodyPr/>
          <a:lstStyle>
            <a:lvl1pPr>
              <a:defRPr>
                <a:solidFill>
                  <a:srgbClr val="FFFFFF"/>
                </a:solidFill>
              </a:defRPr>
            </a:lvl1pPr>
          </a:lstStyle>
          <a:p>
            <a:endParaRPr lang="nl-NL" dirty="0"/>
          </a:p>
        </p:txBody>
      </p:sp>
      <p:sp>
        <p:nvSpPr>
          <p:cNvPr id="10" name="Tijdelijke aanduiding voor dianummer 6"/>
          <p:cNvSpPr>
            <a:spLocks noGrp="1"/>
          </p:cNvSpPr>
          <p:nvPr>
            <p:ph type="sldNum" sz="quarter" idx="12"/>
          </p:nvPr>
        </p:nvSpPr>
        <p:spPr>
          <a:xfrm>
            <a:off x="16207201" y="9624996"/>
            <a:ext cx="1659594" cy="276999"/>
          </a:xfrm>
          <a:prstGeom prst="rect">
            <a:avLst/>
          </a:prstGeom>
        </p:spPr>
        <p:txBody>
          <a:bodyPr/>
          <a:lstStyle>
            <a:lvl1pPr>
              <a:defRPr>
                <a:solidFill>
                  <a:srgbClr val="FFFFFF"/>
                </a:solidFill>
              </a:defRPr>
            </a:lvl1pPr>
          </a:lstStyle>
          <a:p>
            <a:fld id="{CC1A7FFB-7E9A-E347-8F80-8E2C647B3625}" type="slidenum">
              <a:rPr lang="nl-NL"/>
              <a:pPr/>
              <a:t>‹nr.›</a:t>
            </a:fld>
            <a:endParaRPr lang="nl-NL" dirty="0"/>
          </a:p>
        </p:txBody>
      </p:sp>
      <p:sp>
        <p:nvSpPr>
          <p:cNvPr id="2" name="Titel 1"/>
          <p:cNvSpPr>
            <a:spLocks noGrp="1"/>
          </p:cNvSpPr>
          <p:nvPr>
            <p:ph type="title"/>
          </p:nvPr>
        </p:nvSpPr>
        <p:spPr>
          <a:xfrm>
            <a:off x="2984936" y="2365085"/>
            <a:ext cx="14881856" cy="961802"/>
          </a:xfrm>
          <a:prstGeom prst="rect">
            <a:avLst/>
          </a:prstGeom>
        </p:spPr>
        <p:txBody>
          <a:bodyPr/>
          <a:lstStyle/>
          <a:p>
            <a:r>
              <a:rPr lang="nl-NL"/>
              <a:t>Klik om stijl te bewerken</a:t>
            </a:r>
            <a:endParaRPr lang="nl-NL" dirty="0"/>
          </a:p>
        </p:txBody>
      </p:sp>
      <p:sp>
        <p:nvSpPr>
          <p:cNvPr id="12" name="Tijdelijke aanduiding voor inhoud 2"/>
          <p:cNvSpPr>
            <a:spLocks noGrp="1"/>
          </p:cNvSpPr>
          <p:nvPr>
            <p:ph idx="1" hasCustomPrompt="1"/>
          </p:nvPr>
        </p:nvSpPr>
        <p:spPr>
          <a:xfrm>
            <a:off x="2984935" y="4251164"/>
            <a:ext cx="14881858" cy="1354217"/>
          </a:xfrm>
        </p:spPr>
        <p:txBody>
          <a:bodyPr/>
          <a:lstStyle>
            <a:lvl1pPr>
              <a:defRPr sz="4800">
                <a:latin typeface="Arial"/>
                <a:cs typeface="Arial"/>
              </a:defRPr>
            </a:lvl1pPr>
            <a:lvl2pPr>
              <a:defRPr sz="4000"/>
            </a:lvl2pPr>
          </a:lstStyle>
          <a:p>
            <a:pPr lvl="0"/>
            <a:r>
              <a:rPr lang="nl-NL" dirty="0"/>
              <a:t>Klik om de tekststijl van het sjabloon te bewerken</a:t>
            </a:r>
          </a:p>
          <a:p>
            <a:pPr lvl="1"/>
            <a:r>
              <a:rPr lang="nl-NL" dirty="0"/>
              <a:t>Tweede niveau</a:t>
            </a:r>
          </a:p>
        </p:txBody>
      </p:sp>
    </p:spTree>
    <p:extLst>
      <p:ext uri="{BB962C8B-B14F-4D97-AF65-F5344CB8AC3E}">
        <p14:creationId xmlns:p14="http://schemas.microsoft.com/office/powerpoint/2010/main" val="37054037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A1EBFF"/>
          </a:solidFill>
        </p:spPr>
        <p:txBody>
          <a:bodyPr wrap="square" lIns="0" tIns="0" rIns="0" bIns="0" rtlCol="0"/>
          <a:lstStyle/>
          <a:p>
            <a:endParaRPr/>
          </a:p>
        </p:txBody>
      </p:sp>
      <p:sp>
        <p:nvSpPr>
          <p:cNvPr id="2" name="Holder 2"/>
          <p:cNvSpPr>
            <a:spLocks noGrp="1"/>
          </p:cNvSpPr>
          <p:nvPr>
            <p:ph type="title"/>
          </p:nvPr>
        </p:nvSpPr>
        <p:spPr>
          <a:xfrm>
            <a:off x="697312" y="85566"/>
            <a:ext cx="6698615" cy="2056764"/>
          </a:xfrm>
          <a:prstGeom prst="rect">
            <a:avLst/>
          </a:prstGeom>
        </p:spPr>
        <p:txBody>
          <a:bodyPr wrap="square" lIns="0" tIns="0" rIns="0" bIns="0">
            <a:spAutoFit/>
          </a:bodyPr>
          <a:lstStyle>
            <a:lvl1pPr>
              <a:defRPr sz="6250" b="1" i="0">
                <a:solidFill>
                  <a:srgbClr val="663366"/>
                </a:solidFill>
                <a:latin typeface="Roboto"/>
                <a:cs typeface="Roboto"/>
              </a:defRPr>
            </a:lvl1pPr>
          </a:lstStyle>
          <a:p>
            <a:endParaRPr/>
          </a:p>
        </p:txBody>
      </p:sp>
      <p:sp>
        <p:nvSpPr>
          <p:cNvPr id="3" name="Holder 3"/>
          <p:cNvSpPr>
            <a:spLocks noGrp="1"/>
          </p:cNvSpPr>
          <p:nvPr>
            <p:ph type="body" idx="1"/>
          </p:nvPr>
        </p:nvSpPr>
        <p:spPr>
          <a:xfrm>
            <a:off x="914400" y="2366010"/>
            <a:ext cx="1645920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10/22/2025</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‹nr.›</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image" Target="../media/image6.png"/><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8288000" cy="10287000"/>
            <a:chOff x="0" y="0"/>
            <a:chExt cx="18288000" cy="10287000"/>
          </a:xfrm>
        </p:grpSpPr>
        <p:pic>
          <p:nvPicPr>
            <p:cNvPr id="3" name="object 3"/>
            <p:cNvPicPr/>
            <p:nvPr/>
          </p:nvPicPr>
          <p:blipFill>
            <a:blip r:embed="rId2" cstate="print"/>
            <a:stretch>
              <a:fillRect/>
            </a:stretch>
          </p:blipFill>
          <p:spPr>
            <a:xfrm>
              <a:off x="0" y="0"/>
              <a:ext cx="18287936" cy="10286972"/>
            </a:xfrm>
            <a:prstGeom prst="rect">
              <a:avLst/>
            </a:prstGeom>
          </p:spPr>
        </p:pic>
        <p:pic>
          <p:nvPicPr>
            <p:cNvPr id="4" name="object 4"/>
            <p:cNvPicPr/>
            <p:nvPr/>
          </p:nvPicPr>
          <p:blipFill>
            <a:blip r:embed="rId3" cstate="print"/>
            <a:stretch>
              <a:fillRect/>
            </a:stretch>
          </p:blipFill>
          <p:spPr>
            <a:xfrm>
              <a:off x="0" y="0"/>
              <a:ext cx="6977164" cy="10287000"/>
            </a:xfrm>
            <a:prstGeom prst="rect">
              <a:avLst/>
            </a:prstGeom>
          </p:spPr>
        </p:pic>
        <p:pic>
          <p:nvPicPr>
            <p:cNvPr id="5" name="object 5"/>
            <p:cNvPicPr/>
            <p:nvPr/>
          </p:nvPicPr>
          <p:blipFill>
            <a:blip r:embed="rId4" cstate="print"/>
            <a:stretch>
              <a:fillRect/>
            </a:stretch>
          </p:blipFill>
          <p:spPr>
            <a:xfrm>
              <a:off x="710012" y="8437474"/>
              <a:ext cx="2778575" cy="1193913"/>
            </a:xfrm>
            <a:prstGeom prst="rect">
              <a:avLst/>
            </a:prstGeom>
          </p:spPr>
        </p:pic>
        <p:sp>
          <p:nvSpPr>
            <p:cNvPr id="6" name="object 6"/>
            <p:cNvSpPr/>
            <p:nvPr/>
          </p:nvSpPr>
          <p:spPr>
            <a:xfrm>
              <a:off x="733475" y="1777733"/>
              <a:ext cx="9129395" cy="1138555"/>
            </a:xfrm>
            <a:custGeom>
              <a:avLst/>
              <a:gdLst/>
              <a:ahLst/>
              <a:cxnLst/>
              <a:rect l="l" t="t" r="r" b="b"/>
              <a:pathLst>
                <a:path w="9129395" h="1138555">
                  <a:moveTo>
                    <a:pt x="9129306" y="0"/>
                  </a:moveTo>
                  <a:lnTo>
                    <a:pt x="0" y="0"/>
                  </a:lnTo>
                  <a:lnTo>
                    <a:pt x="0" y="1138415"/>
                  </a:lnTo>
                  <a:lnTo>
                    <a:pt x="9129306" y="1138415"/>
                  </a:lnTo>
                  <a:lnTo>
                    <a:pt x="9129306" y="0"/>
                  </a:lnTo>
                  <a:close/>
                </a:path>
              </a:pathLst>
            </a:custGeom>
            <a:solidFill>
              <a:srgbClr val="E5097D"/>
            </a:solidFill>
          </p:spPr>
          <p:txBody>
            <a:bodyPr wrap="square" lIns="0" tIns="0" rIns="0" bIns="0" rtlCol="0"/>
            <a:lstStyle/>
            <a:p>
              <a:endParaRPr dirty="0"/>
            </a:p>
          </p:txBody>
        </p:sp>
      </p:grpSp>
      <p:sp>
        <p:nvSpPr>
          <p:cNvPr id="7" name="object 7"/>
          <p:cNvSpPr txBox="1"/>
          <p:nvPr/>
        </p:nvSpPr>
        <p:spPr>
          <a:xfrm>
            <a:off x="858685" y="1737653"/>
            <a:ext cx="8855710" cy="993140"/>
          </a:xfrm>
          <a:prstGeom prst="rect">
            <a:avLst/>
          </a:prstGeom>
        </p:spPr>
        <p:txBody>
          <a:bodyPr vert="horz" wrap="square" lIns="0" tIns="12700" rIns="0" bIns="0" rtlCol="0">
            <a:spAutoFit/>
          </a:bodyPr>
          <a:lstStyle/>
          <a:p>
            <a:pPr marL="12700">
              <a:lnSpc>
                <a:spcPct val="100000"/>
              </a:lnSpc>
              <a:spcBef>
                <a:spcPts val="100"/>
              </a:spcBef>
            </a:pPr>
            <a:r>
              <a:rPr sz="6350" b="1" dirty="0">
                <a:solidFill>
                  <a:srgbClr val="FFFFFF"/>
                </a:solidFill>
                <a:latin typeface="Roboto"/>
                <a:cs typeface="Roboto"/>
              </a:rPr>
              <a:t>Fontys</a:t>
            </a:r>
            <a:r>
              <a:rPr sz="6350" b="1" spc="-90" dirty="0">
                <a:solidFill>
                  <a:srgbClr val="FFFFFF"/>
                </a:solidFill>
                <a:latin typeface="Roboto"/>
                <a:cs typeface="Roboto"/>
              </a:rPr>
              <a:t> </a:t>
            </a:r>
            <a:r>
              <a:rPr sz="6350" b="1" dirty="0">
                <a:solidFill>
                  <a:srgbClr val="FFFFFF"/>
                </a:solidFill>
                <a:latin typeface="Roboto"/>
                <a:cs typeface="Roboto"/>
              </a:rPr>
              <a:t>HR</a:t>
            </a:r>
            <a:r>
              <a:rPr sz="6350" b="1" spc="-90" dirty="0">
                <a:solidFill>
                  <a:srgbClr val="FFFFFF"/>
                </a:solidFill>
                <a:latin typeface="Roboto"/>
                <a:cs typeface="Roboto"/>
              </a:rPr>
              <a:t> </a:t>
            </a:r>
            <a:r>
              <a:rPr sz="6350" b="1" dirty="0">
                <a:solidFill>
                  <a:srgbClr val="FFFFFF"/>
                </a:solidFill>
                <a:latin typeface="Roboto"/>
                <a:cs typeface="Roboto"/>
              </a:rPr>
              <a:t>&amp;</a:t>
            </a:r>
            <a:r>
              <a:rPr sz="6350" b="1" spc="-90" dirty="0">
                <a:solidFill>
                  <a:srgbClr val="FFFFFF"/>
                </a:solidFill>
                <a:latin typeface="Roboto"/>
                <a:cs typeface="Roboto"/>
              </a:rPr>
              <a:t> </a:t>
            </a:r>
            <a:r>
              <a:rPr sz="6350" b="1" spc="-10" dirty="0">
                <a:solidFill>
                  <a:srgbClr val="FFFFFF"/>
                </a:solidFill>
                <a:latin typeface="Roboto"/>
                <a:cs typeface="Roboto"/>
              </a:rPr>
              <a:t>Organisatie</a:t>
            </a:r>
            <a:endParaRPr sz="6350" dirty="0">
              <a:latin typeface="Roboto"/>
              <a:cs typeface="Roboto"/>
            </a:endParaRPr>
          </a:p>
        </p:txBody>
      </p:sp>
      <p:sp>
        <p:nvSpPr>
          <p:cNvPr id="8" name="object 8"/>
          <p:cNvSpPr txBox="1">
            <a:spLocks noGrp="1"/>
          </p:cNvSpPr>
          <p:nvPr>
            <p:ph type="title"/>
          </p:nvPr>
        </p:nvSpPr>
        <p:spPr>
          <a:xfrm>
            <a:off x="733475" y="3060700"/>
            <a:ext cx="4919206" cy="604653"/>
          </a:xfrm>
          <a:prstGeom prst="rect">
            <a:avLst/>
          </a:prstGeom>
          <a:solidFill>
            <a:srgbClr val="FFFFFF"/>
          </a:solidFill>
        </p:spPr>
        <p:txBody>
          <a:bodyPr vert="horz" wrap="square" lIns="0" tIns="57785" rIns="0" bIns="0" rtlCol="0">
            <a:spAutoFit/>
          </a:bodyPr>
          <a:lstStyle/>
          <a:p>
            <a:pPr marL="151765">
              <a:lnSpc>
                <a:spcPct val="100000"/>
              </a:lnSpc>
              <a:spcBef>
                <a:spcPts val="455"/>
              </a:spcBef>
            </a:pPr>
            <a:r>
              <a:rPr lang="nl-NL" sz="3550" b="0" spc="-20" dirty="0"/>
              <a:t>20 oktober </a:t>
            </a:r>
            <a:r>
              <a:rPr sz="3550" b="0" spc="-20" dirty="0">
                <a:latin typeface="Roboto"/>
                <a:cs typeface="Roboto"/>
              </a:rPr>
              <a:t>2025</a:t>
            </a:r>
            <a:endParaRPr sz="3550" dirty="0">
              <a:latin typeface="Roboto"/>
              <a:cs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403F21D6-3474-1A4F-BCB8-831DFBCB4E73}"/>
              </a:ext>
            </a:extLst>
          </p:cNvPr>
          <p:cNvSpPr>
            <a:spLocks noGrp="1"/>
          </p:cNvSpPr>
          <p:nvPr>
            <p:ph type="title"/>
          </p:nvPr>
        </p:nvSpPr>
        <p:spPr>
          <a:xfrm>
            <a:off x="2984936" y="2365085"/>
            <a:ext cx="14881856" cy="1923604"/>
          </a:xfrm>
        </p:spPr>
        <p:txBody>
          <a:bodyPr/>
          <a:lstStyle/>
          <a:p>
            <a:r>
              <a:rPr lang="nl-NL" dirty="0"/>
              <a:t>Loopbaanbegeleiding &amp; Outplacement</a:t>
            </a:r>
            <a:br>
              <a:rPr lang="nl-NL" dirty="0"/>
            </a:br>
            <a:r>
              <a:rPr lang="nl-NL" dirty="0"/>
              <a:t>Selectieproces</a:t>
            </a:r>
          </a:p>
        </p:txBody>
      </p:sp>
    </p:spTree>
    <p:extLst>
      <p:ext uri="{BB962C8B-B14F-4D97-AF65-F5344CB8AC3E}">
        <p14:creationId xmlns:p14="http://schemas.microsoft.com/office/powerpoint/2010/main" val="1710414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36A86F-EBE4-A00D-2C9C-10B0BC65A9EA}"/>
              </a:ext>
            </a:extLst>
          </p:cNvPr>
          <p:cNvSpPr>
            <a:spLocks noGrp="1"/>
          </p:cNvSpPr>
          <p:nvPr>
            <p:ph type="title"/>
          </p:nvPr>
        </p:nvSpPr>
        <p:spPr>
          <a:xfrm>
            <a:off x="2984936" y="2365085"/>
            <a:ext cx="14881856" cy="2031325"/>
          </a:xfrm>
        </p:spPr>
        <p:txBody>
          <a:bodyPr/>
          <a:lstStyle/>
          <a:p>
            <a:r>
              <a:rPr lang="nl-NL" dirty="0"/>
              <a:t>De aanbestede opdracht </a:t>
            </a:r>
            <a:r>
              <a:rPr lang="nl-NL" sz="6600" dirty="0"/>
              <a:t>#1</a:t>
            </a:r>
            <a:br>
              <a:rPr lang="nl-NL" sz="6600" dirty="0"/>
            </a:br>
            <a:r>
              <a:rPr lang="nl-NL" sz="6600" dirty="0"/>
              <a:t>Scope:</a:t>
            </a:r>
            <a:endParaRPr lang="nl-NL" dirty="0"/>
          </a:p>
        </p:txBody>
      </p:sp>
      <p:sp>
        <p:nvSpPr>
          <p:cNvPr id="3" name="Tijdelijke aanduiding voor inhoud 2">
            <a:extLst>
              <a:ext uri="{FF2B5EF4-FFF2-40B4-BE49-F238E27FC236}">
                <a16:creationId xmlns:a16="http://schemas.microsoft.com/office/drawing/2014/main" id="{C0C6252E-BDEC-113B-49D1-40CAC7B9EF25}"/>
              </a:ext>
            </a:extLst>
          </p:cNvPr>
          <p:cNvSpPr>
            <a:spLocks noGrp="1"/>
          </p:cNvSpPr>
          <p:nvPr>
            <p:ph idx="1"/>
          </p:nvPr>
        </p:nvSpPr>
        <p:spPr>
          <a:xfrm>
            <a:off x="2984935" y="4251164"/>
            <a:ext cx="13702865" cy="5909310"/>
          </a:xfrm>
        </p:spPr>
        <p:txBody>
          <a:bodyPr/>
          <a:lstStyle/>
          <a:p>
            <a:endParaRPr lang="nl-NL" sz="2400" dirty="0"/>
          </a:p>
          <a:p>
            <a:pPr marL="342900" lvl="0" indent="-342900">
              <a:buAutoNum type="arabicPeriod"/>
            </a:pPr>
            <a:r>
              <a:rPr lang="nl-NL" sz="2400" dirty="0"/>
              <a:t>Het uitvoeren van loopbaanbegeleiding en outplacement volgens het vastgestelde doorlopend sociaal plan (DSP) in opdracht van het Fontys Talentcentrum </a:t>
            </a:r>
          </a:p>
          <a:p>
            <a:pPr marL="342900" lvl="0" indent="-342900">
              <a:buAutoNum type="arabicPeriod"/>
            </a:pPr>
            <a:r>
              <a:rPr lang="nl-NL" sz="2400" dirty="0"/>
              <a:t>Het uitvoeren van reguliere loopbaanbegeleiding en outplacement voor medewerkers (niet vallend onder een reorganisatie) in afstemming met HR&amp;O en leidinggevende van medewerker;</a:t>
            </a:r>
          </a:p>
          <a:p>
            <a:pPr marL="342900" lvl="0" indent="-342900">
              <a:buAutoNum type="arabicPeriod"/>
            </a:pPr>
            <a:r>
              <a:rPr lang="nl-NL" sz="2400" dirty="0"/>
              <a:t>Ontwikkelassessments. De te contracteren opdrachtnemer moet als onderdeel van de begeleiding, of op aanvraag van de organisatie, in staat zijn ontwikkelassessments uit te voeren met als doel het ontwikkelpotentieel van de (potentiële) medewerker inzichtelijk te krijgen. </a:t>
            </a:r>
          </a:p>
          <a:p>
            <a:pPr marL="342900" lvl="0" indent="-342900">
              <a:buAutoNum type="arabicPeriod"/>
            </a:pPr>
            <a:r>
              <a:rPr lang="nl-NL" sz="2400" dirty="0"/>
              <a:t>De te contracteren opdrachtnemer dient de mogelijkheid te kunnen bieden tot inzet van een of meerdere van de volgende </a:t>
            </a:r>
            <a:r>
              <a:rPr lang="nl-NL" sz="2400" dirty="0" err="1"/>
              <a:t>evidence</a:t>
            </a:r>
            <a:r>
              <a:rPr lang="nl-NL" sz="2400" dirty="0"/>
              <a:t> </a:t>
            </a:r>
            <a:r>
              <a:rPr lang="nl-NL" sz="2400" dirty="0" err="1"/>
              <a:t>based</a:t>
            </a:r>
            <a:r>
              <a:rPr lang="nl-NL" sz="2400" dirty="0"/>
              <a:t> instrumenten: persoonlijkheidsvragenlijst, capaciteitentests en scans of tools waarmee talenten en drijfveren inzichtelijk gemaakt worden. </a:t>
            </a:r>
          </a:p>
          <a:p>
            <a:pPr marL="342900" lvl="0" indent="-342900">
              <a:buAutoNum type="arabicPeriod"/>
            </a:pPr>
            <a:r>
              <a:rPr lang="nl-NL" sz="2400" dirty="0"/>
              <a:t>Als onderdeel van deze dienstverlening geeft de opdrachtnemer ook aan welke begeleiding d.m.v. groepsgerichte ondersteuning in te kunnen zetten op het gebied van arbeidsmarktbenadering zoals een training sollicitatie-vaardigheden voor medewerkers in een reorganisatiegebied.</a:t>
            </a:r>
          </a:p>
          <a:p>
            <a:endParaRPr lang="nl-NL" dirty="0"/>
          </a:p>
        </p:txBody>
      </p:sp>
    </p:spTree>
    <p:extLst>
      <p:ext uri="{BB962C8B-B14F-4D97-AF65-F5344CB8AC3E}">
        <p14:creationId xmlns:p14="http://schemas.microsoft.com/office/powerpoint/2010/main" val="2438183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EC95C-BA85-4AA1-6400-D5BFADE186B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404BA65-A133-3C72-2EEC-B52136BD60A9}"/>
              </a:ext>
            </a:extLst>
          </p:cNvPr>
          <p:cNvSpPr>
            <a:spLocks noGrp="1"/>
          </p:cNvSpPr>
          <p:nvPr>
            <p:ph type="title"/>
          </p:nvPr>
        </p:nvSpPr>
        <p:spPr>
          <a:xfrm>
            <a:off x="2667000" y="1308100"/>
            <a:ext cx="14881856" cy="1923604"/>
          </a:xfrm>
        </p:spPr>
        <p:txBody>
          <a:bodyPr/>
          <a:lstStyle/>
          <a:p>
            <a:r>
              <a:rPr lang="nl-NL" dirty="0"/>
              <a:t>De aanbestede opdracht #2</a:t>
            </a:r>
            <a:br>
              <a:rPr lang="nl-NL" dirty="0"/>
            </a:br>
            <a:r>
              <a:rPr lang="nl-NL" dirty="0"/>
              <a:t>Buiten scope:</a:t>
            </a:r>
          </a:p>
        </p:txBody>
      </p:sp>
      <p:sp>
        <p:nvSpPr>
          <p:cNvPr id="3" name="Tijdelijke aanduiding voor inhoud 2">
            <a:extLst>
              <a:ext uri="{FF2B5EF4-FFF2-40B4-BE49-F238E27FC236}">
                <a16:creationId xmlns:a16="http://schemas.microsoft.com/office/drawing/2014/main" id="{FE96B4A5-8F53-523C-2ACC-BC77AD318BB8}"/>
              </a:ext>
            </a:extLst>
          </p:cNvPr>
          <p:cNvSpPr>
            <a:spLocks noGrp="1"/>
          </p:cNvSpPr>
          <p:nvPr>
            <p:ph idx="1"/>
          </p:nvPr>
        </p:nvSpPr>
        <p:spPr>
          <a:xfrm>
            <a:off x="2636520" y="3441700"/>
            <a:ext cx="13017065" cy="6647974"/>
          </a:xfrm>
        </p:spPr>
        <p:txBody>
          <a:bodyPr/>
          <a:lstStyle/>
          <a:p>
            <a:r>
              <a:rPr lang="nl-NL" sz="2400" dirty="0">
                <a:solidFill>
                  <a:schemeClr val="tx1"/>
                </a:solidFill>
                <a:latin typeface="Tahoma" panose="020B0604030504040204" pitchFamily="34" charset="0"/>
                <a:ea typeface="Tahoma" panose="020B0604030504040204" pitchFamily="34" charset="0"/>
                <a:cs typeface="Tahoma" panose="020B0604030504040204" pitchFamily="34" charset="0"/>
              </a:rPr>
              <a:t> </a:t>
            </a:r>
          </a:p>
          <a:p>
            <a:r>
              <a:rPr lang="nl-NL" sz="2400" dirty="0">
                <a:solidFill>
                  <a:schemeClr val="tx1"/>
                </a:solidFill>
                <a:latin typeface="Tahoma" panose="020B0604030504040204" pitchFamily="34" charset="0"/>
                <a:ea typeface="Tahoma" panose="020B0604030504040204" pitchFamily="34" charset="0"/>
                <a:cs typeface="Tahoma" panose="020B0604030504040204" pitchFamily="34" charset="0"/>
              </a:rPr>
              <a:t>De volgende diensten vallen buiten de scope van de aanbestede opdracht:</a:t>
            </a:r>
          </a:p>
          <a:p>
            <a:pPr marL="342900" indent="-342900">
              <a:buAutoNum type="arabicPeriod"/>
            </a:pPr>
            <a:endParaRPr lang="nl-NL" sz="2400" dirty="0"/>
          </a:p>
          <a:p>
            <a:pPr marL="342900" indent="-342900">
              <a:buFont typeface="+mj-lt"/>
              <a:buAutoNum type="arabicPeriod"/>
            </a:pPr>
            <a:r>
              <a:rPr lang="nl-NL" sz="2400" dirty="0"/>
              <a:t>Coaching en groepsgerichte interventies die niet specifiek te ‘labelen’ zijn als loopbaanbegeleiding of outplacement Het gaat hierbij o.a. om: coaching op persoonlijke ontwikkeling en ontwikkelsupport, vitaliteit coaching, teamcoaching en leiderschapscoaching.</a:t>
            </a:r>
          </a:p>
          <a:p>
            <a:pPr marL="342900" indent="-342900">
              <a:buFont typeface="+mj-lt"/>
              <a:buAutoNum type="arabicPeriod"/>
            </a:pPr>
            <a:r>
              <a:rPr lang="nl-NL" sz="2400" dirty="0"/>
              <a:t>Verschillende trainingen gericht op persoonlijk leiderschap en activiteiten uit de Fontys providerboog voor re-integratie- inzetbaarheidsbevordering. </a:t>
            </a:r>
          </a:p>
          <a:p>
            <a:pPr marL="342900" indent="-342900">
              <a:buFont typeface="+mj-lt"/>
              <a:buAutoNum type="arabicPeriod"/>
            </a:pPr>
            <a:r>
              <a:rPr lang="nl-NL" sz="2400" dirty="0"/>
              <a:t>Begeleidingstrajecten die vallen onder de stimuleringsregeling vanuit het sectorfonds van de Vereniging Hogescholen voor medewerkers met een aflopend contract of met wie een vaststellingsovereenkomst is getekend en die korter dan drie maanden uit dienst zijn en niet vallen onder DSP.</a:t>
            </a:r>
          </a:p>
          <a:p>
            <a:pPr marL="342900" indent="-342900">
              <a:buFont typeface="+mj-lt"/>
              <a:buAutoNum type="arabicPeriod"/>
            </a:pPr>
            <a:r>
              <a:rPr lang="nl-NL" sz="2400" dirty="0"/>
              <a:t>Specialistische begeleidingstrajecten richting zelfstandig ondernemerschap voor medewerkers die geen onderdeel uitmaken van het doorlopend sociaal plan en die middels een vaststellingsovereenkomst of tijdelijk contract uit dienst zijn gegaan en aanspraak hebben op WW/BW. </a:t>
            </a:r>
          </a:p>
          <a:p>
            <a:endParaRPr lang="nl-NL" dirty="0"/>
          </a:p>
        </p:txBody>
      </p:sp>
    </p:spTree>
    <p:extLst>
      <p:ext uri="{BB962C8B-B14F-4D97-AF65-F5344CB8AC3E}">
        <p14:creationId xmlns:p14="http://schemas.microsoft.com/office/powerpoint/2010/main" val="3352841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0E1DAB-5FDD-FAED-2724-F125BB5812DD}"/>
              </a:ext>
            </a:extLst>
          </p:cNvPr>
          <p:cNvSpPr>
            <a:spLocks noGrp="1"/>
          </p:cNvSpPr>
          <p:nvPr>
            <p:ph type="title"/>
          </p:nvPr>
        </p:nvSpPr>
        <p:spPr>
          <a:xfrm>
            <a:off x="2514600" y="1308100"/>
            <a:ext cx="14881856" cy="961802"/>
          </a:xfrm>
        </p:spPr>
        <p:txBody>
          <a:bodyPr/>
          <a:lstStyle/>
          <a:p>
            <a:r>
              <a:rPr lang="nl-NL" dirty="0"/>
              <a:t>Referentie-eis (aangepast)</a:t>
            </a:r>
          </a:p>
        </p:txBody>
      </p:sp>
      <p:sp>
        <p:nvSpPr>
          <p:cNvPr id="3" name="Tijdelijke aanduiding voor inhoud 2">
            <a:extLst>
              <a:ext uri="{FF2B5EF4-FFF2-40B4-BE49-F238E27FC236}">
                <a16:creationId xmlns:a16="http://schemas.microsoft.com/office/drawing/2014/main" id="{3EDA40A6-696A-0769-FCE9-AA73980133E9}"/>
              </a:ext>
            </a:extLst>
          </p:cNvPr>
          <p:cNvSpPr>
            <a:spLocks noGrp="1"/>
          </p:cNvSpPr>
          <p:nvPr>
            <p:ph idx="1"/>
          </p:nvPr>
        </p:nvSpPr>
        <p:spPr>
          <a:xfrm>
            <a:off x="2514600" y="2451100"/>
            <a:ext cx="14617264" cy="8802410"/>
          </a:xfrm>
        </p:spPr>
        <p:txBody>
          <a:bodyPr/>
          <a:lstStyle/>
          <a:p>
            <a:endParaRPr lang="nl-NL" sz="2000" dirty="0">
              <a:latin typeface="Tahoma" panose="020B0604030504040204" pitchFamily="34" charset="0"/>
              <a:ea typeface="Tahoma" panose="020B0604030504040204" pitchFamily="34" charset="0"/>
              <a:cs typeface="Tahoma" panose="020B0604030504040204" pitchFamily="34" charset="0"/>
            </a:endParaRPr>
          </a:p>
          <a:p>
            <a:r>
              <a:rPr lang="nl-NL" sz="2800" dirty="0">
                <a:latin typeface="Tahoma" panose="020B0604030504040204" pitchFamily="34" charset="0"/>
                <a:ea typeface="Tahoma" panose="020B0604030504040204" pitchFamily="34" charset="0"/>
                <a:cs typeface="Tahoma" panose="020B0604030504040204" pitchFamily="34" charset="0"/>
              </a:rPr>
              <a:t>Kerncompetentie 1. Referentie gelijkwaardige opdracht</a:t>
            </a:r>
          </a:p>
          <a:p>
            <a:pPr marL="342900" indent="-342900">
              <a:buFont typeface="Arial" panose="020B0604020202020204" pitchFamily="34" charset="0"/>
              <a:buChar char="•"/>
            </a:pPr>
            <a:endParaRPr lang="nl-NL" sz="28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nl-NL" sz="2800" dirty="0">
                <a:latin typeface="Tahoma" panose="020B0604030504040204" pitchFamily="34" charset="0"/>
                <a:ea typeface="Tahoma" panose="020B0604030504040204" pitchFamily="34" charset="0"/>
                <a:cs typeface="Tahoma" panose="020B0604030504040204" pitchFamily="34" charset="0"/>
              </a:rPr>
              <a:t>Inschrijver heeft aantoonbare ervaring met een qua aard en omvang vergelijkbare opdracht loopbaan- én outplacementbegeleiding met een minimale waarde van </a:t>
            </a:r>
            <a:r>
              <a:rPr lang="nl-NL" sz="2800" u="sng" dirty="0">
                <a:latin typeface="Tahoma" panose="020B0604030504040204" pitchFamily="34" charset="0"/>
                <a:ea typeface="Tahoma" panose="020B0604030504040204" pitchFamily="34" charset="0"/>
                <a:cs typeface="Tahoma" panose="020B0604030504040204" pitchFamily="34" charset="0"/>
              </a:rPr>
              <a:t>500.000 inclusief btw</a:t>
            </a:r>
            <a:r>
              <a:rPr lang="nl-NL" sz="2800" dirty="0">
                <a:latin typeface="Tahoma" panose="020B0604030504040204" pitchFamily="34" charset="0"/>
                <a:ea typeface="Tahoma" panose="020B0604030504040204" pitchFamily="34" charset="0"/>
                <a:cs typeface="Tahoma" panose="020B0604030504040204" pitchFamily="34" charset="0"/>
              </a:rPr>
              <a:t>. Deze opdracht dient te zijn uitgevoerd bij één organisatie binnen een </a:t>
            </a:r>
            <a:r>
              <a:rPr lang="nl-NL" sz="2800" u="sng" dirty="0">
                <a:latin typeface="Tahoma" panose="020B0604030504040204" pitchFamily="34" charset="0"/>
                <a:ea typeface="Tahoma" panose="020B0604030504040204" pitchFamily="34" charset="0"/>
                <a:cs typeface="Tahoma" panose="020B0604030504040204" pitchFamily="34" charset="0"/>
              </a:rPr>
              <a:t>maximale contracttermijn van 5 jaar. </a:t>
            </a:r>
            <a:r>
              <a:rPr lang="nl-NL" sz="2800" dirty="0">
                <a:latin typeface="Tahoma" panose="020B0604030504040204" pitchFamily="34" charset="0"/>
                <a:ea typeface="Tahoma" panose="020B0604030504040204" pitchFamily="34" charset="0"/>
                <a:cs typeface="Tahoma" panose="020B0604030504040204" pitchFamily="34" charset="0"/>
              </a:rPr>
              <a:t>De opdracht dient succesvol te zijn afgerond. Kerncompetentie 2. Opschalen (flexibiliteit).</a:t>
            </a:r>
          </a:p>
          <a:p>
            <a:pPr marL="342900" indent="-342900">
              <a:buFont typeface="Arial" panose="020B0604020202020204" pitchFamily="34" charset="0"/>
              <a:buChar char="•"/>
            </a:pPr>
            <a:endParaRPr lang="nl-NL" sz="2800" dirty="0">
              <a:latin typeface="Tahoma" panose="020B0604030504040204" pitchFamily="34" charset="0"/>
              <a:ea typeface="Tahoma" panose="020B0604030504040204" pitchFamily="34" charset="0"/>
              <a:cs typeface="Tahoma" panose="020B0604030504040204" pitchFamily="34" charset="0"/>
            </a:endParaRPr>
          </a:p>
          <a:p>
            <a:r>
              <a:rPr lang="nl-NL" sz="2800" dirty="0">
                <a:latin typeface="Tahoma" panose="020B0604030504040204" pitchFamily="34" charset="0"/>
                <a:ea typeface="Tahoma" panose="020B0604030504040204" pitchFamily="34" charset="0"/>
                <a:cs typeface="Tahoma" panose="020B0604030504040204" pitchFamily="34" charset="0"/>
              </a:rPr>
              <a:t>Kerncompetentie 2. Flexibiliteit</a:t>
            </a:r>
          </a:p>
          <a:p>
            <a:pPr marL="342900" indent="-342900">
              <a:buFont typeface="Arial" panose="020B0604020202020204" pitchFamily="34" charset="0"/>
              <a:buChar char="•"/>
            </a:pPr>
            <a:endParaRPr lang="nl-NL" sz="28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nl-NL" sz="2800" dirty="0">
                <a:latin typeface="Tahoma" panose="020B0604030504040204" pitchFamily="34" charset="0"/>
                <a:ea typeface="Tahoma" panose="020B0604030504040204" pitchFamily="34" charset="0"/>
                <a:cs typeface="Tahoma" panose="020B0604030504040204" pitchFamily="34" charset="0"/>
              </a:rPr>
              <a:t>De inschrijver toont aan over voldoende capaciteit en flexibiliteit te beschikken om opdrachten uit te voeren waarbij sprake is geweest van een sterk fluctuerende vraag oftewel pieken in het aantal loopbaan- en/of outplacementtrajecten. Dit betekent concreet dat Inschrijver een opdracht heeft uitgevoerd waarbij zij </a:t>
            </a:r>
            <a:r>
              <a:rPr lang="nl-NL" sz="2800" u="sng" dirty="0">
                <a:latin typeface="Tahoma" panose="020B0604030504040204" pitchFamily="34" charset="0"/>
                <a:ea typeface="Tahoma" panose="020B0604030504040204" pitchFamily="34" charset="0"/>
                <a:cs typeface="Tahoma" panose="020B0604030504040204" pitchFamily="34" charset="0"/>
              </a:rPr>
              <a:t>minimaal 30 gelijktijdige loopbaan en/of outplacementtrajecten </a:t>
            </a:r>
            <a:r>
              <a:rPr lang="nl-NL" sz="2800" dirty="0">
                <a:latin typeface="Tahoma" panose="020B0604030504040204" pitchFamily="34" charset="0"/>
                <a:ea typeface="Tahoma" panose="020B0604030504040204" pitchFamily="34" charset="0"/>
                <a:cs typeface="Tahoma" panose="020B0604030504040204" pitchFamily="34" charset="0"/>
              </a:rPr>
              <a:t>van enige opdrachtgever in uitvoering heeft gehad. De opdracht dient succesvol te zijn afgerond. </a:t>
            </a:r>
          </a:p>
          <a:p>
            <a:endParaRPr lang="nl-NL" dirty="0"/>
          </a:p>
        </p:txBody>
      </p:sp>
    </p:spTree>
    <p:extLst>
      <p:ext uri="{BB962C8B-B14F-4D97-AF65-F5344CB8AC3E}">
        <p14:creationId xmlns:p14="http://schemas.microsoft.com/office/powerpoint/2010/main" val="4048745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E4675-E6A3-20DC-DE0D-49B9FFAB135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4D94D5D-B2FA-FD10-7995-763D86472753}"/>
              </a:ext>
            </a:extLst>
          </p:cNvPr>
          <p:cNvSpPr>
            <a:spLocks noGrp="1"/>
          </p:cNvSpPr>
          <p:nvPr>
            <p:ph type="title"/>
          </p:nvPr>
        </p:nvSpPr>
        <p:spPr>
          <a:xfrm>
            <a:off x="2133600" y="2365085"/>
            <a:ext cx="14881856" cy="961802"/>
          </a:xfrm>
        </p:spPr>
        <p:txBody>
          <a:bodyPr/>
          <a:lstStyle/>
          <a:p>
            <a:r>
              <a:rPr lang="nl-NL" dirty="0"/>
              <a:t>Selectieproces / Stappen</a:t>
            </a:r>
          </a:p>
        </p:txBody>
      </p:sp>
      <p:sp>
        <p:nvSpPr>
          <p:cNvPr id="3" name="Tijdelijke aanduiding voor inhoud 2">
            <a:extLst>
              <a:ext uri="{FF2B5EF4-FFF2-40B4-BE49-F238E27FC236}">
                <a16:creationId xmlns:a16="http://schemas.microsoft.com/office/drawing/2014/main" id="{91B78894-919B-20D6-DA4A-3CEDFE42D379}"/>
              </a:ext>
            </a:extLst>
          </p:cNvPr>
          <p:cNvSpPr>
            <a:spLocks noGrp="1"/>
          </p:cNvSpPr>
          <p:nvPr>
            <p:ph idx="1"/>
          </p:nvPr>
        </p:nvSpPr>
        <p:spPr>
          <a:xfrm>
            <a:off x="2133600" y="3527001"/>
            <a:ext cx="14881858" cy="4124206"/>
          </a:xfrm>
        </p:spPr>
        <p:txBody>
          <a:bodyPr/>
          <a:lstStyle/>
          <a:p>
            <a:endParaRPr lang="nl-NL" sz="4400" dirty="0">
              <a:latin typeface="Arial" panose="020B0604020202020204" pitchFamily="34" charset="0"/>
              <a:ea typeface="Fontys Joanna" panose="02020604060306020203" pitchFamily="18" charset="0"/>
              <a:cs typeface="Arial" panose="020B0604020202020204" pitchFamily="34" charset="0"/>
            </a:endParaRPr>
          </a:p>
          <a:p>
            <a:pPr marL="514350" indent="-514350">
              <a:buFont typeface="+mj-lt"/>
              <a:buAutoNum type="arabicPeriod"/>
            </a:pPr>
            <a:r>
              <a:rPr lang="nl-NL" sz="4400" dirty="0">
                <a:latin typeface="Arial" panose="020B0604020202020204" pitchFamily="34" charset="0"/>
                <a:ea typeface="Fontys Joanna" panose="02020604060306020203" pitchFamily="18" charset="0"/>
                <a:cs typeface="Arial" panose="020B0604020202020204" pitchFamily="34" charset="0"/>
              </a:rPr>
              <a:t>Toetsing op vormvereisten</a:t>
            </a:r>
            <a:r>
              <a:rPr lang="nl-NL" sz="4400" dirty="0">
                <a:latin typeface="Arial" panose="020B0604020202020204" pitchFamily="34" charset="0"/>
                <a:ea typeface="Fontys Joanna" panose="02020604060306020203" pitchFamily="18" charset="0"/>
                <a:cs typeface="Times New Roman" panose="02020603050405020304" pitchFamily="18" charset="0"/>
              </a:rPr>
              <a:t>	</a:t>
            </a:r>
          </a:p>
          <a:p>
            <a:pPr marL="514350" indent="-514350">
              <a:buFont typeface="+mj-lt"/>
              <a:buAutoNum type="arabicPeriod"/>
            </a:pPr>
            <a:r>
              <a:rPr lang="nl-NL" sz="4400" dirty="0">
                <a:latin typeface="Arial" panose="020B0604020202020204" pitchFamily="34" charset="0"/>
                <a:ea typeface="Fontys Joanna" panose="02020604060306020203" pitchFamily="18" charset="0"/>
                <a:cs typeface="Arial" panose="020B0604020202020204" pitchFamily="34" charset="0"/>
              </a:rPr>
              <a:t>Toetsing op ondernemingseisen (inkoop) </a:t>
            </a:r>
          </a:p>
          <a:p>
            <a:pPr marL="514350" indent="-514350">
              <a:buFont typeface="+mj-lt"/>
              <a:buAutoNum type="arabicPeriod"/>
            </a:pPr>
            <a:r>
              <a:rPr lang="nl-NL" sz="4400" dirty="0">
                <a:latin typeface="Arial" panose="020B0604020202020204" pitchFamily="34" charset="0"/>
                <a:ea typeface="Fontys Joanna" panose="02020604060306020203" pitchFamily="18" charset="0"/>
                <a:cs typeface="Arial" panose="020B0604020202020204" pitchFamily="34" charset="0"/>
              </a:rPr>
              <a:t>Beoordeling op prijs (inkoop)</a:t>
            </a:r>
          </a:p>
          <a:p>
            <a:pPr marL="514350" indent="-514350">
              <a:buFont typeface="+mj-lt"/>
              <a:buAutoNum type="arabicPeriod"/>
            </a:pPr>
            <a:r>
              <a:rPr lang="nl-NL" sz="4400" dirty="0">
                <a:latin typeface="Arial" panose="020B0604020202020204" pitchFamily="34" charset="0"/>
                <a:ea typeface="Fontys Joanna" panose="02020604060306020203" pitchFamily="18" charset="0"/>
                <a:cs typeface="Arial" panose="020B0604020202020204" pitchFamily="34" charset="0"/>
              </a:rPr>
              <a:t>Beoordeling op kwaliteit (beoordelingscommissie)</a:t>
            </a:r>
            <a:endParaRPr lang="nl-NL" sz="4400" dirty="0">
              <a:latin typeface="Arial" panose="020B0604020202020204" pitchFamily="34" charset="0"/>
              <a:ea typeface="Fontys Joanna" panose="02020604060306020203" pitchFamily="18" charset="0"/>
              <a:cs typeface="Times New Roman" panose="02020603050405020304" pitchFamily="18" charset="0"/>
            </a:endParaRPr>
          </a:p>
          <a:p>
            <a:endParaRPr lang="nl-NL" dirty="0"/>
          </a:p>
        </p:txBody>
      </p:sp>
    </p:spTree>
    <p:extLst>
      <p:ext uri="{BB962C8B-B14F-4D97-AF65-F5344CB8AC3E}">
        <p14:creationId xmlns:p14="http://schemas.microsoft.com/office/powerpoint/2010/main" val="15973395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9A0B9-14DA-BE21-231B-8970675D558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B37442F-21E8-A3B7-C997-1F79B029A0C0}"/>
              </a:ext>
            </a:extLst>
          </p:cNvPr>
          <p:cNvSpPr>
            <a:spLocks noGrp="1"/>
          </p:cNvSpPr>
          <p:nvPr>
            <p:ph type="title"/>
          </p:nvPr>
        </p:nvSpPr>
        <p:spPr>
          <a:xfrm>
            <a:off x="2984936" y="2365085"/>
            <a:ext cx="14881856" cy="1015663"/>
          </a:xfrm>
        </p:spPr>
        <p:txBody>
          <a:bodyPr/>
          <a:lstStyle/>
          <a:p>
            <a:r>
              <a:rPr lang="nl-NL" sz="6600" dirty="0"/>
              <a:t>Gunningscriterium Prijs</a:t>
            </a:r>
            <a:endParaRPr lang="nl-NL" dirty="0"/>
          </a:p>
        </p:txBody>
      </p:sp>
      <p:sp>
        <p:nvSpPr>
          <p:cNvPr id="3" name="Tijdelijke aanduiding voor inhoud 2">
            <a:extLst>
              <a:ext uri="{FF2B5EF4-FFF2-40B4-BE49-F238E27FC236}">
                <a16:creationId xmlns:a16="http://schemas.microsoft.com/office/drawing/2014/main" id="{FF649281-7BFE-0EDE-CB56-C5A4D2BF79ED}"/>
              </a:ext>
            </a:extLst>
          </p:cNvPr>
          <p:cNvSpPr>
            <a:spLocks noGrp="1"/>
          </p:cNvSpPr>
          <p:nvPr>
            <p:ph idx="1"/>
          </p:nvPr>
        </p:nvSpPr>
        <p:spPr>
          <a:xfrm>
            <a:off x="2984935" y="4251164"/>
            <a:ext cx="14881858" cy="2769989"/>
          </a:xfrm>
        </p:spPr>
        <p:txBody>
          <a:bodyPr/>
          <a:lstStyle/>
          <a:p>
            <a:pPr marL="342900" indent="-342900">
              <a:buFont typeface="Arial" panose="020B0604020202020204" pitchFamily="34" charset="0"/>
              <a:buChar char="•"/>
            </a:pPr>
            <a:r>
              <a:rPr lang="nl-NL" sz="4400" dirty="0">
                <a:latin typeface="Tahoma" panose="020B0604030504040204" pitchFamily="34" charset="0"/>
                <a:ea typeface="Tahoma" panose="020B0604030504040204" pitchFamily="34" charset="0"/>
                <a:cs typeface="Tahoma" panose="020B0604030504040204" pitchFamily="34" charset="0"/>
              </a:rPr>
              <a:t>Op basis van de laagste prijs = 20 punten.</a:t>
            </a:r>
          </a:p>
          <a:p>
            <a:pPr marL="342900" indent="-342900">
              <a:buFont typeface="Arial" panose="020B0604020202020204" pitchFamily="34" charset="0"/>
              <a:buChar char="•"/>
            </a:pPr>
            <a:r>
              <a:rPr lang="nl-NL" sz="4400" dirty="0">
                <a:latin typeface="Tahoma" panose="020B0604030504040204" pitchFamily="34" charset="0"/>
                <a:ea typeface="Tahoma" panose="020B0604030504040204" pitchFamily="34" charset="0"/>
                <a:cs typeface="Tahoma" panose="020B0604030504040204" pitchFamily="34" charset="0"/>
              </a:rPr>
              <a:t>De laagste prijs krijgt de maximale score. </a:t>
            </a:r>
          </a:p>
          <a:p>
            <a:pPr marL="342900" indent="-342900">
              <a:buFont typeface="Arial" panose="020B0604020202020204" pitchFamily="34" charset="0"/>
              <a:buChar char="•"/>
            </a:pPr>
            <a:r>
              <a:rPr lang="nl-NL" sz="4400" dirty="0">
                <a:latin typeface="Tahoma" panose="020B0604030504040204" pitchFamily="34" charset="0"/>
                <a:ea typeface="Tahoma" panose="020B0604030504040204" pitchFamily="34" charset="0"/>
                <a:cs typeface="Tahoma" panose="020B0604030504040204" pitchFamily="34" charset="0"/>
              </a:rPr>
              <a:t>Overige, hogere prijzen naar rato.</a:t>
            </a:r>
          </a:p>
          <a:p>
            <a:endParaRPr lang="nl-NL" dirty="0"/>
          </a:p>
        </p:txBody>
      </p:sp>
    </p:spTree>
    <p:extLst>
      <p:ext uri="{BB962C8B-B14F-4D97-AF65-F5344CB8AC3E}">
        <p14:creationId xmlns:p14="http://schemas.microsoft.com/office/powerpoint/2010/main" val="2117251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E1088-A8E1-4F66-B29A-C629CE3B7E1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A55B17A-E25F-D7E0-1F63-7F7DE9AA1B95}"/>
              </a:ext>
            </a:extLst>
          </p:cNvPr>
          <p:cNvSpPr>
            <a:spLocks noGrp="1"/>
          </p:cNvSpPr>
          <p:nvPr>
            <p:ph type="title"/>
          </p:nvPr>
        </p:nvSpPr>
        <p:spPr>
          <a:xfrm>
            <a:off x="1935482" y="2451100"/>
            <a:ext cx="14881856" cy="1015663"/>
          </a:xfrm>
        </p:spPr>
        <p:txBody>
          <a:bodyPr/>
          <a:lstStyle/>
          <a:p>
            <a:r>
              <a:rPr lang="nl-NL" sz="6600" dirty="0"/>
              <a:t>Weging kwaliteit</a:t>
            </a:r>
            <a:endParaRPr lang="nl-NL" dirty="0"/>
          </a:p>
        </p:txBody>
      </p:sp>
      <p:sp>
        <p:nvSpPr>
          <p:cNvPr id="3" name="Tijdelijke aanduiding voor inhoud 2">
            <a:extLst>
              <a:ext uri="{FF2B5EF4-FFF2-40B4-BE49-F238E27FC236}">
                <a16:creationId xmlns:a16="http://schemas.microsoft.com/office/drawing/2014/main" id="{AEFC7C53-6DE1-5EF1-81EF-C2B034154587}"/>
              </a:ext>
            </a:extLst>
          </p:cNvPr>
          <p:cNvSpPr>
            <a:spLocks noGrp="1"/>
          </p:cNvSpPr>
          <p:nvPr>
            <p:ph idx="1"/>
          </p:nvPr>
        </p:nvSpPr>
        <p:spPr>
          <a:xfrm>
            <a:off x="1905000" y="3961705"/>
            <a:ext cx="14881858" cy="2769989"/>
          </a:xfrm>
        </p:spPr>
        <p:txBody>
          <a:bodyPr/>
          <a:lstStyle/>
          <a:p>
            <a:pPr marL="514350" indent="-514350">
              <a:buAutoNum type="arabicPeriod"/>
            </a:pPr>
            <a:r>
              <a:rPr lang="nl-NL" sz="4400" dirty="0">
                <a:latin typeface="Tahoma" panose="020B0604030504040204" pitchFamily="34" charset="0"/>
                <a:ea typeface="Tahoma" panose="020B0604030504040204" pitchFamily="34" charset="0"/>
                <a:cs typeface="Tahoma" panose="020B0604030504040204" pitchFamily="34" charset="0"/>
              </a:rPr>
              <a:t>Visie, partnership en samenwerking:   20 punten</a:t>
            </a:r>
          </a:p>
          <a:p>
            <a:pPr marL="514350" indent="-514350">
              <a:buAutoNum type="arabicPeriod"/>
            </a:pPr>
            <a:r>
              <a:rPr lang="nl-NL" sz="4400" dirty="0">
                <a:latin typeface="Tahoma" panose="020B0604030504040204" pitchFamily="34" charset="0"/>
                <a:ea typeface="Tahoma" panose="020B0604030504040204" pitchFamily="34" charset="0"/>
                <a:cs typeface="Tahoma" panose="020B0604030504040204" pitchFamily="34" charset="0"/>
              </a:rPr>
              <a:t>Effectiviteit van de trajectaanpak: 		50 punten</a:t>
            </a:r>
          </a:p>
          <a:p>
            <a:pPr marL="514350" indent="-514350">
              <a:buAutoNum type="arabicPeriod"/>
            </a:pPr>
            <a:r>
              <a:rPr lang="nl-NL" sz="4400" dirty="0">
                <a:latin typeface="Tahoma" panose="020B0604030504040204" pitchFamily="34" charset="0"/>
                <a:ea typeface="Tahoma" panose="020B0604030504040204" pitchFamily="34" charset="0"/>
                <a:cs typeface="Tahoma" panose="020B0604030504040204" pitchFamily="34" charset="0"/>
              </a:rPr>
              <a:t>Kwaliteit begeleiders en jobhunters:    10 punten</a:t>
            </a:r>
          </a:p>
          <a:p>
            <a:endParaRPr lang="nl-NL" dirty="0"/>
          </a:p>
        </p:txBody>
      </p:sp>
    </p:spTree>
    <p:extLst>
      <p:ext uri="{BB962C8B-B14F-4D97-AF65-F5344CB8AC3E}">
        <p14:creationId xmlns:p14="http://schemas.microsoft.com/office/powerpoint/2010/main" val="1321232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89CD06-E375-6921-D757-E09EFA9AFF1D}"/>
              </a:ext>
            </a:extLst>
          </p:cNvPr>
          <p:cNvSpPr>
            <a:spLocks noGrp="1"/>
          </p:cNvSpPr>
          <p:nvPr>
            <p:ph type="title"/>
          </p:nvPr>
        </p:nvSpPr>
        <p:spPr>
          <a:xfrm>
            <a:off x="2057402" y="1689100"/>
            <a:ext cx="14881856" cy="961802"/>
          </a:xfrm>
        </p:spPr>
        <p:txBody>
          <a:bodyPr/>
          <a:lstStyle/>
          <a:p>
            <a:r>
              <a:rPr lang="nl-NL" dirty="0"/>
              <a:t>Gunningscriterium 1</a:t>
            </a:r>
          </a:p>
        </p:txBody>
      </p:sp>
      <p:sp>
        <p:nvSpPr>
          <p:cNvPr id="3" name="Tijdelijke aanduiding voor inhoud 2">
            <a:extLst>
              <a:ext uri="{FF2B5EF4-FFF2-40B4-BE49-F238E27FC236}">
                <a16:creationId xmlns:a16="http://schemas.microsoft.com/office/drawing/2014/main" id="{6894DEAC-C43E-16E0-4F43-BD5DFF18A90D}"/>
              </a:ext>
            </a:extLst>
          </p:cNvPr>
          <p:cNvSpPr>
            <a:spLocks noGrp="1"/>
          </p:cNvSpPr>
          <p:nvPr>
            <p:ph idx="1"/>
          </p:nvPr>
        </p:nvSpPr>
        <p:spPr>
          <a:xfrm>
            <a:off x="2057400" y="2984500"/>
            <a:ext cx="14881858" cy="6463308"/>
          </a:xfrm>
        </p:spPr>
        <p:txBody>
          <a:bodyPr/>
          <a:lstStyle/>
          <a:p>
            <a:r>
              <a:rPr lang="nl-NL" sz="2800" b="1" dirty="0">
                <a:latin typeface="Tahoma" panose="020B0604030504040204" pitchFamily="34" charset="0"/>
                <a:ea typeface="Tahoma" panose="020B0604030504040204" pitchFamily="34" charset="0"/>
                <a:cs typeface="Tahoma" panose="020B0604030504040204" pitchFamily="34" charset="0"/>
              </a:rPr>
              <a:t> Visie, partnership en samenwerking met Fontys </a:t>
            </a:r>
          </a:p>
          <a:p>
            <a:endParaRPr lang="nl-NL" sz="28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nl-NL" sz="2800" dirty="0">
                <a:latin typeface="Tahoma" panose="020B0604030504040204" pitchFamily="34" charset="0"/>
                <a:ea typeface="Tahoma" panose="020B0604030504040204" pitchFamily="34" charset="0"/>
                <a:cs typeface="Tahoma" panose="020B0604030504040204" pitchFamily="34" charset="0"/>
              </a:rPr>
              <a:t>Fontys streeft naar een duurzame en gelijkwaardige samenwerking met de opdrachtnemer. Het Talentcentrum speelt daarbij een centrale rol als regisseur van intake, monitoring en kwaliteitsbewaking. Wij zoeken een partner die verder gaat dan uitvoering alleen en actief bijdraagt aan effectieve begeleiding naar nieuwe loopbaanperspectieven.</a:t>
            </a:r>
          </a:p>
          <a:p>
            <a:pPr marL="342900" indent="-342900">
              <a:buFont typeface="Arial" panose="020B0604020202020204" pitchFamily="34" charset="0"/>
              <a:buChar char="•"/>
            </a:pPr>
            <a:endParaRPr lang="nl-NL" sz="28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nl-NL" sz="2800" dirty="0">
                <a:latin typeface="Tahoma" panose="020B0604030504040204" pitchFamily="34" charset="0"/>
                <a:ea typeface="Tahoma" panose="020B0604030504040204" pitchFamily="34" charset="0"/>
                <a:cs typeface="Tahoma" panose="020B0604030504040204" pitchFamily="34" charset="0"/>
              </a:rPr>
              <a:t>Inschrijver wordt gevraagd zijn visie op loopbaan- en outplacement-begeleiding te schetsen, met aandacht voor arbeidsmarkt-ontwikkelingen en reorganisatiecontext. Deze visie dient aan te sluiten bij de uitgangspunten van Fontys: wendbaarheid, duurzame inzetbaarheid en talentgericht werken.</a:t>
            </a:r>
          </a:p>
          <a:p>
            <a:pPr marL="342900" indent="-342900">
              <a:buFont typeface="Arial" panose="020B0604020202020204" pitchFamily="34" charset="0"/>
              <a:buChar char="•"/>
            </a:pPr>
            <a:endParaRPr lang="nl-NL" sz="28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nl-NL" sz="2800" dirty="0">
                <a:latin typeface="Tahoma" panose="020B0604030504040204" pitchFamily="34" charset="0"/>
                <a:ea typeface="Tahoma" panose="020B0604030504040204" pitchFamily="34" charset="0"/>
                <a:cs typeface="Tahoma" panose="020B0604030504040204" pitchFamily="34" charset="0"/>
              </a:rPr>
              <a:t>Daarnaast vragen wij hoe het partnership wordt vormgegeven: de samenwerking met adviseurs van het Talentcentrum, de overlegstructuren, transparantie in rapportages en </a:t>
            </a:r>
            <a:r>
              <a:rPr lang="nl-NL" sz="2800" dirty="0" err="1">
                <a:latin typeface="Tahoma" panose="020B0604030504040204" pitchFamily="34" charset="0"/>
                <a:ea typeface="Tahoma" panose="020B0604030504040204" pitchFamily="34" charset="0"/>
                <a:cs typeface="Tahoma" panose="020B0604030504040204" pitchFamily="34" charset="0"/>
              </a:rPr>
              <a:t>KPI’s</a:t>
            </a:r>
            <a:r>
              <a:rPr lang="nl-NL" sz="2800" dirty="0">
                <a:latin typeface="Tahoma" panose="020B0604030504040204" pitchFamily="34" charset="0"/>
                <a:ea typeface="Tahoma" panose="020B0604030504040204" pitchFamily="34" charset="0"/>
                <a:cs typeface="Tahoma" panose="020B0604030504040204" pitchFamily="34" charset="0"/>
              </a:rPr>
              <a:t>, en de bereidheid om samen te  investeren in verbetering en innovatie. </a:t>
            </a:r>
            <a:r>
              <a:rPr lang="nl-NL" sz="2400"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28882764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91F80-788C-11BF-59A0-1E5092027B0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92473B1-A92E-715E-3B08-3E891838DAD6}"/>
              </a:ext>
            </a:extLst>
          </p:cNvPr>
          <p:cNvSpPr>
            <a:spLocks noGrp="1"/>
          </p:cNvSpPr>
          <p:nvPr>
            <p:ph type="title"/>
          </p:nvPr>
        </p:nvSpPr>
        <p:spPr>
          <a:xfrm>
            <a:off x="2301242" y="2374900"/>
            <a:ext cx="14881856" cy="961802"/>
          </a:xfrm>
        </p:spPr>
        <p:txBody>
          <a:bodyPr/>
          <a:lstStyle/>
          <a:p>
            <a:r>
              <a:rPr lang="nl-NL" dirty="0"/>
              <a:t>Gunningscriterium 2</a:t>
            </a:r>
          </a:p>
        </p:txBody>
      </p:sp>
      <p:sp>
        <p:nvSpPr>
          <p:cNvPr id="3" name="Tijdelijke aanduiding voor inhoud 2">
            <a:extLst>
              <a:ext uri="{FF2B5EF4-FFF2-40B4-BE49-F238E27FC236}">
                <a16:creationId xmlns:a16="http://schemas.microsoft.com/office/drawing/2014/main" id="{17DC739F-E9AF-8D0C-DBE9-267D98586550}"/>
              </a:ext>
            </a:extLst>
          </p:cNvPr>
          <p:cNvSpPr>
            <a:spLocks noGrp="1"/>
          </p:cNvSpPr>
          <p:nvPr>
            <p:ph idx="1"/>
          </p:nvPr>
        </p:nvSpPr>
        <p:spPr>
          <a:xfrm>
            <a:off x="2286000" y="3975100"/>
            <a:ext cx="14881858" cy="4924425"/>
          </a:xfrm>
        </p:spPr>
        <p:txBody>
          <a:bodyPr/>
          <a:lstStyle/>
          <a:p>
            <a:r>
              <a:rPr lang="nl-NL" sz="3200" b="1" dirty="0">
                <a:latin typeface="Tahoma" panose="020B0604030504040204" pitchFamily="34" charset="0"/>
                <a:ea typeface="Tahoma" panose="020B0604030504040204" pitchFamily="34" charset="0"/>
                <a:cs typeface="Tahoma" panose="020B0604030504040204" pitchFamily="34" charset="0"/>
              </a:rPr>
              <a:t>Effectiviteit van de trajectaanpak</a:t>
            </a:r>
          </a:p>
          <a:p>
            <a:endParaRPr lang="nl-NL" sz="3200" b="1" dirty="0">
              <a:latin typeface="Tahoma" panose="020B0604030504040204" pitchFamily="34" charset="0"/>
              <a:ea typeface="Tahoma" panose="020B0604030504040204" pitchFamily="34" charset="0"/>
              <a:cs typeface="Tahoma" panose="020B0604030504040204" pitchFamily="34" charset="0"/>
            </a:endParaRPr>
          </a:p>
          <a:p>
            <a:pPr>
              <a:buNone/>
            </a:pPr>
            <a:r>
              <a:rPr lang="nl-NL" sz="3200" dirty="0">
                <a:latin typeface="Tahoma" panose="020B0604030504040204" pitchFamily="34" charset="0"/>
                <a:ea typeface="Tahoma" panose="020B0604030504040204" pitchFamily="34" charset="0"/>
                <a:cs typeface="Tahoma" panose="020B0604030504040204" pitchFamily="34" charset="0"/>
              </a:rPr>
              <a:t>Fontys wil verzekerd zijn van een aanpak die medewerkers daadwerkelijk in beweging brengt en ondersteunt bij het vinden van nieuw werk of andere loopbaanperspectieven. </a:t>
            </a:r>
          </a:p>
          <a:p>
            <a:pPr>
              <a:buNone/>
            </a:pPr>
            <a:endParaRPr lang="nl-NL" sz="3200" dirty="0">
              <a:latin typeface="Tahoma" panose="020B0604030504040204" pitchFamily="34" charset="0"/>
              <a:ea typeface="Tahoma" panose="020B0604030504040204" pitchFamily="34" charset="0"/>
              <a:cs typeface="Tahoma" panose="020B0604030504040204" pitchFamily="34" charset="0"/>
            </a:endParaRPr>
          </a:p>
          <a:p>
            <a:pPr>
              <a:buNone/>
            </a:pPr>
            <a:r>
              <a:rPr lang="nl-NL" sz="3200" dirty="0">
                <a:latin typeface="Tahoma" panose="020B0604030504040204" pitchFamily="34" charset="0"/>
                <a:ea typeface="Tahoma" panose="020B0604030504040204" pitchFamily="34" charset="0"/>
                <a:cs typeface="Tahoma" panose="020B0604030504040204" pitchFamily="34" charset="0"/>
              </a:rPr>
              <a:t>De effectiviteit van de ingezette methodieken en instrumenten is hierbij doorslaggevend. We verwachten van inschrijver dat hij inzichtelijk maakt hoe zijn trajecten zijn opgebouwd, welke keuzes daarin gemaakt worden en hoe deze bijdragen aan duurzame inzetbaarheid en succesvolle uitstroom.</a:t>
            </a:r>
          </a:p>
        </p:txBody>
      </p:sp>
    </p:spTree>
    <p:extLst>
      <p:ext uri="{BB962C8B-B14F-4D97-AF65-F5344CB8AC3E}">
        <p14:creationId xmlns:p14="http://schemas.microsoft.com/office/powerpoint/2010/main" val="29064627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591B9C-85B8-46DA-4182-E14ECF19E32B}"/>
              </a:ext>
            </a:extLst>
          </p:cNvPr>
          <p:cNvSpPr>
            <a:spLocks noGrp="1"/>
          </p:cNvSpPr>
          <p:nvPr>
            <p:ph type="title"/>
          </p:nvPr>
        </p:nvSpPr>
        <p:spPr/>
        <p:txBody>
          <a:bodyPr/>
          <a:lstStyle/>
          <a:p>
            <a:r>
              <a:rPr lang="nl-NL" dirty="0"/>
              <a:t>Gunningscriterium 3</a:t>
            </a:r>
          </a:p>
        </p:txBody>
      </p:sp>
      <p:sp>
        <p:nvSpPr>
          <p:cNvPr id="3" name="Tijdelijke aanduiding voor inhoud 2">
            <a:extLst>
              <a:ext uri="{FF2B5EF4-FFF2-40B4-BE49-F238E27FC236}">
                <a16:creationId xmlns:a16="http://schemas.microsoft.com/office/drawing/2014/main" id="{764BD432-81F0-FC38-A965-0AABFDC74284}"/>
              </a:ext>
            </a:extLst>
          </p:cNvPr>
          <p:cNvSpPr>
            <a:spLocks noGrp="1"/>
          </p:cNvSpPr>
          <p:nvPr>
            <p:ph idx="1"/>
          </p:nvPr>
        </p:nvSpPr>
        <p:spPr>
          <a:xfrm>
            <a:off x="2984935" y="4251164"/>
            <a:ext cx="14881858" cy="3267561"/>
          </a:xfrm>
        </p:spPr>
        <p:txBody>
          <a:bodyPr/>
          <a:lstStyle/>
          <a:p>
            <a:pPr lvl="0" algn="l" defTabSz="457200" rtl="0">
              <a:spcBef>
                <a:spcPts val="1000"/>
              </a:spcBef>
              <a:buClr>
                <a:srgbClr val="90C226"/>
              </a:buClr>
              <a:buSzPct val="80000"/>
              <a:defRPr/>
            </a:pPr>
            <a:r>
              <a:rPr lang="nl-NL" sz="3000" b="1" kern="1200" dirty="0">
                <a:solidFill>
                  <a:prstClr val="black">
                    <a:lumMod val="75000"/>
                    <a:lumOff val="25000"/>
                  </a:prstClr>
                </a:solidFill>
                <a:latin typeface="Tahoma" panose="020B0604030504040204" pitchFamily="34" charset="0"/>
                <a:ea typeface="Tahoma" panose="020B0604030504040204" pitchFamily="34" charset="0"/>
                <a:cs typeface="Tahoma" panose="020B0604030504040204" pitchFamily="34" charset="0"/>
              </a:rPr>
              <a:t>Kwaliteit en borging van in te zetten professionals</a:t>
            </a:r>
          </a:p>
          <a:p>
            <a:pPr lvl="0" algn="l" defTabSz="457200" rtl="0">
              <a:spcBef>
                <a:spcPts val="1000"/>
              </a:spcBef>
              <a:buClr>
                <a:srgbClr val="90C226"/>
              </a:buClr>
              <a:buSzPct val="80000"/>
              <a:defRPr/>
            </a:pPr>
            <a:r>
              <a:rPr lang="nl-NL" sz="3000" kern="1200" dirty="0">
                <a:solidFill>
                  <a:prstClr val="black">
                    <a:lumMod val="75000"/>
                    <a:lumOff val="25000"/>
                  </a:prstClr>
                </a:solidFill>
                <a:latin typeface="Tahoma" panose="020B0604030504040204" pitchFamily="34" charset="0"/>
                <a:ea typeface="Tahoma" panose="020B0604030504040204" pitchFamily="34" charset="0"/>
                <a:cs typeface="Tahoma" panose="020B0604030504040204" pitchFamily="34" charset="0"/>
              </a:rPr>
              <a:t>Het succes van loopbaan- en outplacementtrajecten wordt in hoge mate bepaald door de professionaliteit en de inzet van de begeleiders. Fontys verwacht dat inschrijver niet alleen gekwalificeerde en ervaren professionals inzet, maar ook waarborgen biedt voor continuïteit, kwaliteit en betrouwbaarheid gedurende de gehele looptijd van de raamovereenkomst</a:t>
            </a:r>
          </a:p>
          <a:p>
            <a:endParaRPr lang="nl-NL" sz="2400" dirty="0"/>
          </a:p>
        </p:txBody>
      </p:sp>
    </p:spTree>
    <p:extLst>
      <p:ext uri="{BB962C8B-B14F-4D97-AF65-F5344CB8AC3E}">
        <p14:creationId xmlns:p14="http://schemas.microsoft.com/office/powerpoint/2010/main" val="4154325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13817462" y="9420283"/>
            <a:ext cx="982612" cy="588336"/>
          </a:xfrm>
          <a:prstGeom prst="rect">
            <a:avLst/>
          </a:prstGeom>
        </p:spPr>
      </p:pic>
      <p:pic>
        <p:nvPicPr>
          <p:cNvPr id="3" name="object 3"/>
          <p:cNvPicPr/>
          <p:nvPr/>
        </p:nvPicPr>
        <p:blipFill>
          <a:blip r:embed="rId4" cstate="print"/>
          <a:stretch>
            <a:fillRect/>
          </a:stretch>
        </p:blipFill>
        <p:spPr>
          <a:xfrm>
            <a:off x="0" y="0"/>
            <a:ext cx="3554818" cy="1513573"/>
          </a:xfrm>
          <a:prstGeom prst="rect">
            <a:avLst/>
          </a:prstGeom>
        </p:spPr>
      </p:pic>
      <p:sp>
        <p:nvSpPr>
          <p:cNvPr id="5" name="object 5"/>
          <p:cNvSpPr txBox="1"/>
          <p:nvPr/>
        </p:nvSpPr>
        <p:spPr>
          <a:xfrm>
            <a:off x="4191000" y="481344"/>
            <a:ext cx="11662965" cy="3151504"/>
          </a:xfrm>
          <a:prstGeom prst="rect">
            <a:avLst/>
          </a:prstGeom>
        </p:spPr>
        <p:txBody>
          <a:bodyPr vert="horz" wrap="square" lIns="0" tIns="12065" rIns="0" bIns="0" rtlCol="0">
            <a:spAutoFit/>
          </a:bodyPr>
          <a:lstStyle/>
          <a:p>
            <a:pPr marL="12700" marR="5080" indent="150495" algn="r">
              <a:lnSpc>
                <a:spcPct val="100400"/>
              </a:lnSpc>
              <a:spcBef>
                <a:spcPts val="95"/>
              </a:spcBef>
            </a:pPr>
            <a:r>
              <a:rPr sz="2550" b="1" dirty="0">
                <a:solidFill>
                  <a:srgbClr val="663366"/>
                </a:solidFill>
                <a:latin typeface="Roboto"/>
                <a:cs typeface="Roboto"/>
              </a:rPr>
              <a:t>De</a:t>
            </a:r>
            <a:r>
              <a:rPr sz="2550" b="1" spc="-25" dirty="0">
                <a:solidFill>
                  <a:srgbClr val="663366"/>
                </a:solidFill>
                <a:latin typeface="Roboto"/>
                <a:cs typeface="Roboto"/>
              </a:rPr>
              <a:t> </a:t>
            </a:r>
            <a:r>
              <a:rPr sz="2550" b="1" dirty="0">
                <a:solidFill>
                  <a:srgbClr val="663366"/>
                </a:solidFill>
                <a:latin typeface="Roboto"/>
                <a:cs typeface="Roboto"/>
              </a:rPr>
              <a:t>23</a:t>
            </a:r>
            <a:r>
              <a:rPr sz="2550" b="1" spc="-25" dirty="0">
                <a:solidFill>
                  <a:srgbClr val="663366"/>
                </a:solidFill>
                <a:latin typeface="Roboto"/>
                <a:cs typeface="Roboto"/>
              </a:rPr>
              <a:t> </a:t>
            </a:r>
            <a:r>
              <a:rPr sz="2550" b="1" dirty="0">
                <a:solidFill>
                  <a:srgbClr val="663366"/>
                </a:solidFill>
                <a:latin typeface="Roboto"/>
                <a:cs typeface="Roboto"/>
              </a:rPr>
              <a:t>instituten</a:t>
            </a:r>
            <a:r>
              <a:rPr sz="2550" b="1" spc="-25" dirty="0">
                <a:solidFill>
                  <a:srgbClr val="663366"/>
                </a:solidFill>
                <a:latin typeface="Roboto"/>
                <a:cs typeface="Roboto"/>
              </a:rPr>
              <a:t> </a:t>
            </a:r>
            <a:r>
              <a:rPr sz="2550" b="1" dirty="0">
                <a:solidFill>
                  <a:srgbClr val="663366"/>
                </a:solidFill>
                <a:latin typeface="Roboto"/>
                <a:cs typeface="Roboto"/>
              </a:rPr>
              <a:t>van</a:t>
            </a:r>
            <a:r>
              <a:rPr sz="2550" b="1" spc="-25" dirty="0">
                <a:solidFill>
                  <a:srgbClr val="663366"/>
                </a:solidFill>
                <a:latin typeface="Roboto"/>
                <a:cs typeface="Roboto"/>
              </a:rPr>
              <a:t> </a:t>
            </a:r>
            <a:r>
              <a:rPr sz="2550" b="1" dirty="0">
                <a:solidFill>
                  <a:srgbClr val="663366"/>
                </a:solidFill>
                <a:latin typeface="Roboto"/>
                <a:cs typeface="Roboto"/>
              </a:rPr>
              <a:t>Fontys</a:t>
            </a:r>
            <a:r>
              <a:rPr sz="2550" b="1" spc="-25" dirty="0">
                <a:solidFill>
                  <a:srgbClr val="663366"/>
                </a:solidFill>
                <a:latin typeface="Roboto"/>
                <a:cs typeface="Roboto"/>
              </a:rPr>
              <a:t> </a:t>
            </a:r>
            <a:r>
              <a:rPr sz="2550" b="1" dirty="0">
                <a:solidFill>
                  <a:srgbClr val="663366"/>
                </a:solidFill>
                <a:latin typeface="Roboto"/>
                <a:cs typeface="Roboto"/>
              </a:rPr>
              <a:t>verzorgen</a:t>
            </a:r>
            <a:r>
              <a:rPr sz="2550" b="1" spc="-25" dirty="0">
                <a:solidFill>
                  <a:srgbClr val="663366"/>
                </a:solidFill>
                <a:latin typeface="Roboto"/>
                <a:cs typeface="Roboto"/>
              </a:rPr>
              <a:t> </a:t>
            </a:r>
            <a:r>
              <a:rPr sz="2550" b="1" dirty="0" err="1">
                <a:solidFill>
                  <a:srgbClr val="663366"/>
                </a:solidFill>
                <a:latin typeface="Roboto"/>
                <a:cs typeface="Roboto"/>
              </a:rPr>
              <a:t>gezamenlijk</a:t>
            </a:r>
            <a:r>
              <a:rPr sz="2550" b="1" spc="-25" dirty="0">
                <a:solidFill>
                  <a:srgbClr val="663366"/>
                </a:solidFill>
                <a:latin typeface="Roboto"/>
                <a:cs typeface="Roboto"/>
              </a:rPr>
              <a:t> </a:t>
            </a:r>
            <a:r>
              <a:rPr lang="nl-NL" sz="2550" b="1" spc="-25" dirty="0">
                <a:solidFill>
                  <a:srgbClr val="663366"/>
                </a:solidFill>
                <a:latin typeface="Roboto"/>
                <a:cs typeface="Roboto"/>
              </a:rPr>
              <a:t>100+  </a:t>
            </a:r>
            <a:r>
              <a:rPr sz="2550" b="1" dirty="0">
                <a:solidFill>
                  <a:srgbClr val="663366"/>
                </a:solidFill>
                <a:latin typeface="Roboto"/>
                <a:cs typeface="Roboto"/>
              </a:rPr>
              <a:t>opleidingen</a:t>
            </a:r>
            <a:r>
              <a:rPr sz="2550" b="1" spc="-15" dirty="0">
                <a:solidFill>
                  <a:srgbClr val="663366"/>
                </a:solidFill>
                <a:latin typeface="Roboto"/>
                <a:cs typeface="Roboto"/>
              </a:rPr>
              <a:t> </a:t>
            </a:r>
            <a:r>
              <a:rPr sz="2550" b="1" dirty="0">
                <a:solidFill>
                  <a:srgbClr val="663366"/>
                </a:solidFill>
                <a:latin typeface="Roboto"/>
                <a:cs typeface="Roboto"/>
              </a:rPr>
              <a:t>-</a:t>
            </a:r>
            <a:r>
              <a:rPr sz="2550" b="1" spc="-10" dirty="0">
                <a:solidFill>
                  <a:srgbClr val="663366"/>
                </a:solidFill>
                <a:latin typeface="Roboto"/>
                <a:cs typeface="Roboto"/>
              </a:rPr>
              <a:t> </a:t>
            </a:r>
            <a:r>
              <a:rPr sz="2550" b="1" dirty="0">
                <a:solidFill>
                  <a:srgbClr val="663366"/>
                </a:solidFill>
                <a:latin typeface="Roboto"/>
                <a:cs typeface="Roboto"/>
              </a:rPr>
              <a:t>bachelors,</a:t>
            </a:r>
            <a:r>
              <a:rPr sz="2550" b="1" spc="-10" dirty="0">
                <a:solidFill>
                  <a:srgbClr val="663366"/>
                </a:solidFill>
                <a:latin typeface="Roboto"/>
                <a:cs typeface="Roboto"/>
              </a:rPr>
              <a:t> </a:t>
            </a:r>
            <a:r>
              <a:rPr sz="2550" b="1" dirty="0">
                <a:solidFill>
                  <a:srgbClr val="663366"/>
                </a:solidFill>
                <a:latin typeface="Roboto"/>
                <a:cs typeface="Roboto"/>
              </a:rPr>
              <a:t>masters,</a:t>
            </a:r>
            <a:r>
              <a:rPr sz="2550" b="1" spc="-10" dirty="0">
                <a:solidFill>
                  <a:srgbClr val="663366"/>
                </a:solidFill>
                <a:latin typeface="Roboto"/>
                <a:cs typeface="Roboto"/>
              </a:rPr>
              <a:t> </a:t>
            </a:r>
            <a:r>
              <a:rPr sz="2550" b="1" dirty="0">
                <a:solidFill>
                  <a:srgbClr val="663366"/>
                </a:solidFill>
                <a:latin typeface="Roboto"/>
                <a:cs typeface="Roboto"/>
              </a:rPr>
              <a:t>associate</a:t>
            </a:r>
            <a:r>
              <a:rPr sz="2550" b="1" spc="-10" dirty="0">
                <a:solidFill>
                  <a:srgbClr val="663366"/>
                </a:solidFill>
                <a:latin typeface="Roboto"/>
                <a:cs typeface="Roboto"/>
              </a:rPr>
              <a:t> </a:t>
            </a:r>
            <a:r>
              <a:rPr sz="2550" b="1" dirty="0">
                <a:solidFill>
                  <a:srgbClr val="663366"/>
                </a:solidFill>
                <a:latin typeface="Roboto"/>
                <a:cs typeface="Roboto"/>
              </a:rPr>
              <a:t>degrees,</a:t>
            </a:r>
            <a:r>
              <a:rPr sz="2550" b="1" spc="-10" dirty="0">
                <a:solidFill>
                  <a:srgbClr val="663366"/>
                </a:solidFill>
                <a:latin typeface="Roboto"/>
                <a:cs typeface="Roboto"/>
              </a:rPr>
              <a:t> </a:t>
            </a:r>
            <a:r>
              <a:rPr sz="2550" b="1" dirty="0">
                <a:solidFill>
                  <a:srgbClr val="663366"/>
                </a:solidFill>
                <a:latin typeface="Roboto"/>
                <a:cs typeface="Roboto"/>
              </a:rPr>
              <a:t>in</a:t>
            </a:r>
            <a:r>
              <a:rPr sz="2550" b="1" spc="-10" dirty="0">
                <a:solidFill>
                  <a:srgbClr val="663366"/>
                </a:solidFill>
                <a:latin typeface="Roboto"/>
                <a:cs typeface="Roboto"/>
              </a:rPr>
              <a:t> voltijd, </a:t>
            </a:r>
            <a:r>
              <a:rPr sz="2550" b="1" dirty="0">
                <a:solidFill>
                  <a:srgbClr val="663366"/>
                </a:solidFill>
                <a:latin typeface="Roboto"/>
                <a:cs typeface="Roboto"/>
              </a:rPr>
              <a:t>deeltijd</a:t>
            </a:r>
            <a:r>
              <a:rPr sz="2550" b="1" spc="-15" dirty="0">
                <a:solidFill>
                  <a:srgbClr val="663366"/>
                </a:solidFill>
                <a:latin typeface="Roboto"/>
                <a:cs typeface="Roboto"/>
              </a:rPr>
              <a:t> </a:t>
            </a:r>
            <a:r>
              <a:rPr sz="2550" b="1" dirty="0">
                <a:solidFill>
                  <a:srgbClr val="663366"/>
                </a:solidFill>
                <a:latin typeface="Roboto"/>
                <a:cs typeface="Roboto"/>
              </a:rPr>
              <a:t>en</a:t>
            </a:r>
            <a:r>
              <a:rPr sz="2550" b="1" spc="-10" dirty="0">
                <a:solidFill>
                  <a:srgbClr val="663366"/>
                </a:solidFill>
                <a:latin typeface="Roboto"/>
                <a:cs typeface="Roboto"/>
              </a:rPr>
              <a:t> </a:t>
            </a:r>
            <a:r>
              <a:rPr sz="2550" b="1" dirty="0">
                <a:solidFill>
                  <a:srgbClr val="663366"/>
                </a:solidFill>
                <a:latin typeface="Roboto"/>
                <a:cs typeface="Roboto"/>
              </a:rPr>
              <a:t>duaal.</a:t>
            </a:r>
            <a:r>
              <a:rPr sz="2550" b="1" spc="-15" dirty="0">
                <a:solidFill>
                  <a:srgbClr val="663366"/>
                </a:solidFill>
                <a:latin typeface="Roboto"/>
                <a:cs typeface="Roboto"/>
              </a:rPr>
              <a:t> </a:t>
            </a:r>
            <a:r>
              <a:rPr sz="2550" b="1" dirty="0">
                <a:solidFill>
                  <a:srgbClr val="663366"/>
                </a:solidFill>
                <a:latin typeface="Roboto"/>
                <a:cs typeface="Roboto"/>
              </a:rPr>
              <a:t>Ook</a:t>
            </a:r>
            <a:r>
              <a:rPr sz="2550" b="1" spc="-10" dirty="0">
                <a:solidFill>
                  <a:srgbClr val="663366"/>
                </a:solidFill>
                <a:latin typeface="Roboto"/>
                <a:cs typeface="Roboto"/>
              </a:rPr>
              <a:t> </a:t>
            </a:r>
            <a:r>
              <a:rPr sz="2550" b="1" dirty="0">
                <a:solidFill>
                  <a:srgbClr val="663366"/>
                </a:solidFill>
                <a:latin typeface="Roboto"/>
                <a:cs typeface="Roboto"/>
              </a:rPr>
              <a:t>bieden</a:t>
            </a:r>
            <a:r>
              <a:rPr sz="2550" b="1" spc="-15" dirty="0">
                <a:solidFill>
                  <a:srgbClr val="663366"/>
                </a:solidFill>
                <a:latin typeface="Roboto"/>
                <a:cs typeface="Roboto"/>
              </a:rPr>
              <a:t> </a:t>
            </a:r>
            <a:r>
              <a:rPr sz="2550" b="1" dirty="0">
                <a:solidFill>
                  <a:srgbClr val="663366"/>
                </a:solidFill>
                <a:latin typeface="Roboto"/>
                <a:cs typeface="Roboto"/>
              </a:rPr>
              <a:t>ze</a:t>
            </a:r>
            <a:r>
              <a:rPr sz="2550" b="1" spc="-10" dirty="0">
                <a:solidFill>
                  <a:srgbClr val="663366"/>
                </a:solidFill>
                <a:latin typeface="Roboto"/>
                <a:cs typeface="Roboto"/>
              </a:rPr>
              <a:t> </a:t>
            </a:r>
            <a:r>
              <a:rPr sz="2550" b="1" dirty="0">
                <a:solidFill>
                  <a:srgbClr val="663366"/>
                </a:solidFill>
                <a:latin typeface="Roboto"/>
                <a:cs typeface="Roboto"/>
              </a:rPr>
              <a:t>trainingen</a:t>
            </a:r>
            <a:r>
              <a:rPr sz="2550" b="1" spc="-15" dirty="0">
                <a:solidFill>
                  <a:srgbClr val="663366"/>
                </a:solidFill>
                <a:latin typeface="Roboto"/>
                <a:cs typeface="Roboto"/>
              </a:rPr>
              <a:t> </a:t>
            </a:r>
            <a:r>
              <a:rPr sz="2550" b="1" dirty="0">
                <a:solidFill>
                  <a:srgbClr val="663366"/>
                </a:solidFill>
                <a:latin typeface="Roboto"/>
                <a:cs typeface="Roboto"/>
              </a:rPr>
              <a:t>en</a:t>
            </a:r>
            <a:r>
              <a:rPr sz="2550" b="1" spc="-10" dirty="0">
                <a:solidFill>
                  <a:srgbClr val="663366"/>
                </a:solidFill>
                <a:latin typeface="Roboto"/>
                <a:cs typeface="Roboto"/>
              </a:rPr>
              <a:t> </a:t>
            </a:r>
            <a:r>
              <a:rPr sz="2550" b="1" dirty="0">
                <a:solidFill>
                  <a:srgbClr val="663366"/>
                </a:solidFill>
                <a:latin typeface="Roboto"/>
                <a:cs typeface="Roboto"/>
              </a:rPr>
              <a:t>cursussen</a:t>
            </a:r>
            <a:r>
              <a:rPr sz="2550" b="1" spc="-15" dirty="0">
                <a:solidFill>
                  <a:srgbClr val="663366"/>
                </a:solidFill>
                <a:latin typeface="Roboto"/>
                <a:cs typeface="Roboto"/>
              </a:rPr>
              <a:t> </a:t>
            </a:r>
            <a:r>
              <a:rPr sz="2550" b="1" dirty="0">
                <a:solidFill>
                  <a:srgbClr val="663366"/>
                </a:solidFill>
                <a:latin typeface="Roboto"/>
                <a:cs typeface="Roboto"/>
              </a:rPr>
              <a:t>voor</a:t>
            </a:r>
            <a:r>
              <a:rPr sz="2550" b="1" spc="-10" dirty="0">
                <a:solidFill>
                  <a:srgbClr val="663366"/>
                </a:solidFill>
                <a:latin typeface="Roboto"/>
                <a:cs typeface="Roboto"/>
              </a:rPr>
              <a:t> </a:t>
            </a:r>
            <a:r>
              <a:rPr sz="2550" b="1" spc="-25" dirty="0">
                <a:solidFill>
                  <a:srgbClr val="663366"/>
                </a:solidFill>
                <a:latin typeface="Roboto"/>
                <a:cs typeface="Roboto"/>
              </a:rPr>
              <a:t>het </a:t>
            </a:r>
            <a:r>
              <a:rPr sz="2550" b="1" dirty="0">
                <a:solidFill>
                  <a:srgbClr val="663366"/>
                </a:solidFill>
                <a:latin typeface="Roboto"/>
                <a:cs typeface="Roboto"/>
              </a:rPr>
              <a:t>werkveld</a:t>
            </a:r>
            <a:r>
              <a:rPr sz="2550" b="1" spc="-15" dirty="0">
                <a:solidFill>
                  <a:srgbClr val="663366"/>
                </a:solidFill>
                <a:latin typeface="Roboto"/>
                <a:cs typeface="Roboto"/>
              </a:rPr>
              <a:t> </a:t>
            </a:r>
            <a:r>
              <a:rPr sz="2550" b="1" dirty="0">
                <a:solidFill>
                  <a:srgbClr val="663366"/>
                </a:solidFill>
                <a:latin typeface="Roboto"/>
                <a:cs typeface="Roboto"/>
              </a:rPr>
              <a:t>(Leven</a:t>
            </a:r>
            <a:r>
              <a:rPr sz="2550" b="1" spc="-10" dirty="0">
                <a:solidFill>
                  <a:srgbClr val="663366"/>
                </a:solidFill>
                <a:latin typeface="Roboto"/>
                <a:cs typeface="Roboto"/>
              </a:rPr>
              <a:t> </a:t>
            </a:r>
            <a:r>
              <a:rPr sz="2550" b="1" dirty="0">
                <a:solidFill>
                  <a:srgbClr val="663366"/>
                </a:solidFill>
                <a:latin typeface="Roboto"/>
                <a:cs typeface="Roboto"/>
              </a:rPr>
              <a:t>Lang</a:t>
            </a:r>
            <a:r>
              <a:rPr sz="2550" b="1" spc="-10" dirty="0">
                <a:solidFill>
                  <a:srgbClr val="663366"/>
                </a:solidFill>
                <a:latin typeface="Roboto"/>
                <a:cs typeface="Roboto"/>
              </a:rPr>
              <a:t> </a:t>
            </a:r>
            <a:r>
              <a:rPr sz="2550" b="1" dirty="0">
                <a:solidFill>
                  <a:srgbClr val="663366"/>
                </a:solidFill>
                <a:latin typeface="Roboto"/>
                <a:cs typeface="Roboto"/>
              </a:rPr>
              <a:t>Ontwikkelen)</a:t>
            </a:r>
            <a:r>
              <a:rPr sz="2550" b="1" spc="-10" dirty="0">
                <a:solidFill>
                  <a:srgbClr val="663366"/>
                </a:solidFill>
                <a:latin typeface="Roboto"/>
                <a:cs typeface="Roboto"/>
              </a:rPr>
              <a:t> </a:t>
            </a:r>
            <a:r>
              <a:rPr sz="2550" b="1" dirty="0">
                <a:solidFill>
                  <a:srgbClr val="663366"/>
                </a:solidFill>
                <a:latin typeface="Roboto"/>
                <a:cs typeface="Roboto"/>
              </a:rPr>
              <a:t>en</a:t>
            </a:r>
            <a:r>
              <a:rPr sz="2550" b="1" spc="-10" dirty="0">
                <a:solidFill>
                  <a:srgbClr val="663366"/>
                </a:solidFill>
                <a:latin typeface="Roboto"/>
                <a:cs typeface="Roboto"/>
              </a:rPr>
              <a:t> </a:t>
            </a:r>
            <a:r>
              <a:rPr sz="2550" b="1" dirty="0">
                <a:solidFill>
                  <a:srgbClr val="663366"/>
                </a:solidFill>
                <a:latin typeface="Roboto"/>
                <a:cs typeface="Roboto"/>
              </a:rPr>
              <a:t>voeren</a:t>
            </a:r>
            <a:r>
              <a:rPr sz="2550" b="1" spc="-10" dirty="0">
                <a:solidFill>
                  <a:srgbClr val="663366"/>
                </a:solidFill>
                <a:latin typeface="Roboto"/>
                <a:cs typeface="Roboto"/>
              </a:rPr>
              <a:t> </a:t>
            </a:r>
            <a:r>
              <a:rPr sz="2550" b="1" dirty="0">
                <a:solidFill>
                  <a:srgbClr val="663366"/>
                </a:solidFill>
                <a:latin typeface="Roboto"/>
                <a:cs typeface="Roboto"/>
              </a:rPr>
              <a:t>ze</a:t>
            </a:r>
            <a:r>
              <a:rPr sz="2550" b="1" spc="-10" dirty="0">
                <a:solidFill>
                  <a:srgbClr val="663366"/>
                </a:solidFill>
                <a:latin typeface="Roboto"/>
                <a:cs typeface="Roboto"/>
              </a:rPr>
              <a:t> praktijkgericht </a:t>
            </a:r>
            <a:r>
              <a:rPr sz="2550" b="1" dirty="0">
                <a:solidFill>
                  <a:srgbClr val="663366"/>
                </a:solidFill>
                <a:latin typeface="Roboto"/>
                <a:cs typeface="Roboto"/>
              </a:rPr>
              <a:t>onderzoek</a:t>
            </a:r>
            <a:r>
              <a:rPr sz="2550" b="1" spc="-15" dirty="0">
                <a:solidFill>
                  <a:srgbClr val="663366"/>
                </a:solidFill>
                <a:latin typeface="Roboto"/>
                <a:cs typeface="Roboto"/>
              </a:rPr>
              <a:t> </a:t>
            </a:r>
            <a:r>
              <a:rPr sz="2550" b="1" dirty="0">
                <a:solidFill>
                  <a:srgbClr val="663366"/>
                </a:solidFill>
                <a:latin typeface="Roboto"/>
                <a:cs typeface="Roboto"/>
              </a:rPr>
              <a:t>uit,</a:t>
            </a:r>
            <a:r>
              <a:rPr sz="2550" b="1" spc="-10" dirty="0">
                <a:solidFill>
                  <a:srgbClr val="663366"/>
                </a:solidFill>
                <a:latin typeface="Roboto"/>
                <a:cs typeface="Roboto"/>
              </a:rPr>
              <a:t> </a:t>
            </a:r>
            <a:r>
              <a:rPr sz="2550" b="1" dirty="0">
                <a:solidFill>
                  <a:srgbClr val="663366"/>
                </a:solidFill>
                <a:latin typeface="Roboto"/>
                <a:cs typeface="Roboto"/>
              </a:rPr>
              <a:t>in</a:t>
            </a:r>
            <a:r>
              <a:rPr sz="2550" b="1" spc="-10" dirty="0">
                <a:solidFill>
                  <a:srgbClr val="663366"/>
                </a:solidFill>
                <a:latin typeface="Roboto"/>
                <a:cs typeface="Roboto"/>
              </a:rPr>
              <a:t> </a:t>
            </a:r>
            <a:r>
              <a:rPr sz="2550" b="1" dirty="0">
                <a:solidFill>
                  <a:srgbClr val="663366"/>
                </a:solidFill>
                <a:latin typeface="Roboto"/>
                <a:cs typeface="Roboto"/>
              </a:rPr>
              <a:t>samenwerking</a:t>
            </a:r>
            <a:r>
              <a:rPr sz="2550" b="1" spc="-15" dirty="0">
                <a:solidFill>
                  <a:srgbClr val="663366"/>
                </a:solidFill>
                <a:latin typeface="Roboto"/>
                <a:cs typeface="Roboto"/>
              </a:rPr>
              <a:t> </a:t>
            </a:r>
            <a:r>
              <a:rPr sz="2550" b="1" dirty="0">
                <a:solidFill>
                  <a:srgbClr val="663366"/>
                </a:solidFill>
                <a:latin typeface="Roboto"/>
                <a:cs typeface="Roboto"/>
              </a:rPr>
              <a:t>met</a:t>
            </a:r>
            <a:r>
              <a:rPr sz="2550" b="1" spc="-10" dirty="0">
                <a:solidFill>
                  <a:srgbClr val="663366"/>
                </a:solidFill>
                <a:latin typeface="Roboto"/>
                <a:cs typeface="Roboto"/>
              </a:rPr>
              <a:t> </a:t>
            </a:r>
            <a:r>
              <a:rPr sz="2550" b="1" dirty="0">
                <a:solidFill>
                  <a:srgbClr val="663366"/>
                </a:solidFill>
                <a:latin typeface="Roboto"/>
                <a:cs typeface="Roboto"/>
              </a:rPr>
              <a:t>en</a:t>
            </a:r>
            <a:r>
              <a:rPr sz="2550" b="1" spc="-10" dirty="0">
                <a:solidFill>
                  <a:srgbClr val="663366"/>
                </a:solidFill>
                <a:latin typeface="Roboto"/>
                <a:cs typeface="Roboto"/>
              </a:rPr>
              <a:t> </a:t>
            </a:r>
            <a:r>
              <a:rPr sz="2550" b="1" dirty="0">
                <a:solidFill>
                  <a:srgbClr val="663366"/>
                </a:solidFill>
                <a:latin typeface="Roboto"/>
                <a:cs typeface="Roboto"/>
              </a:rPr>
              <a:t>voor</a:t>
            </a:r>
            <a:r>
              <a:rPr sz="2550" b="1" spc="-15" dirty="0">
                <a:solidFill>
                  <a:srgbClr val="663366"/>
                </a:solidFill>
                <a:latin typeface="Roboto"/>
                <a:cs typeface="Roboto"/>
              </a:rPr>
              <a:t> </a:t>
            </a:r>
            <a:r>
              <a:rPr sz="2550" b="1" dirty="0">
                <a:solidFill>
                  <a:srgbClr val="663366"/>
                </a:solidFill>
                <a:latin typeface="Roboto"/>
                <a:cs typeface="Roboto"/>
              </a:rPr>
              <a:t>het</a:t>
            </a:r>
            <a:r>
              <a:rPr sz="2550" b="1" spc="-10" dirty="0">
                <a:solidFill>
                  <a:srgbClr val="663366"/>
                </a:solidFill>
                <a:latin typeface="Roboto"/>
                <a:cs typeface="Roboto"/>
              </a:rPr>
              <a:t> </a:t>
            </a:r>
            <a:r>
              <a:rPr sz="2550" b="1" dirty="0">
                <a:solidFill>
                  <a:srgbClr val="663366"/>
                </a:solidFill>
                <a:latin typeface="Roboto"/>
                <a:cs typeface="Roboto"/>
              </a:rPr>
              <a:t>werkveld.</a:t>
            </a:r>
            <a:r>
              <a:rPr sz="2550" b="1" spc="-10" dirty="0">
                <a:solidFill>
                  <a:srgbClr val="663366"/>
                </a:solidFill>
                <a:latin typeface="Roboto"/>
                <a:cs typeface="Roboto"/>
              </a:rPr>
              <a:t> </a:t>
            </a:r>
            <a:r>
              <a:rPr sz="2550" b="1" spc="-25" dirty="0">
                <a:solidFill>
                  <a:srgbClr val="663366"/>
                </a:solidFill>
                <a:latin typeface="Roboto"/>
                <a:cs typeface="Roboto"/>
              </a:rPr>
              <a:t>De </a:t>
            </a:r>
            <a:r>
              <a:rPr sz="2550" b="1" dirty="0">
                <a:solidFill>
                  <a:srgbClr val="663366"/>
                </a:solidFill>
                <a:latin typeface="Roboto"/>
                <a:cs typeface="Roboto"/>
              </a:rPr>
              <a:t>instituten</a:t>
            </a:r>
            <a:r>
              <a:rPr sz="2550" b="1" spc="-10" dirty="0">
                <a:solidFill>
                  <a:srgbClr val="663366"/>
                </a:solidFill>
                <a:latin typeface="Roboto"/>
                <a:cs typeface="Roboto"/>
              </a:rPr>
              <a:t> </a:t>
            </a:r>
            <a:r>
              <a:rPr sz="2550" b="1" dirty="0">
                <a:solidFill>
                  <a:srgbClr val="663366"/>
                </a:solidFill>
                <a:latin typeface="Roboto"/>
                <a:cs typeface="Roboto"/>
              </a:rPr>
              <a:t>en</a:t>
            </a:r>
            <a:r>
              <a:rPr sz="2550" b="1" spc="-10" dirty="0">
                <a:solidFill>
                  <a:srgbClr val="663366"/>
                </a:solidFill>
                <a:latin typeface="Roboto"/>
                <a:cs typeface="Roboto"/>
              </a:rPr>
              <a:t> </a:t>
            </a:r>
            <a:r>
              <a:rPr sz="2550" b="1" dirty="0">
                <a:solidFill>
                  <a:srgbClr val="663366"/>
                </a:solidFill>
                <a:latin typeface="Roboto"/>
                <a:cs typeface="Roboto"/>
              </a:rPr>
              <a:t>het</a:t>
            </a:r>
            <a:r>
              <a:rPr sz="2550" b="1" spc="-10" dirty="0">
                <a:solidFill>
                  <a:srgbClr val="663366"/>
                </a:solidFill>
                <a:latin typeface="Roboto"/>
                <a:cs typeface="Roboto"/>
              </a:rPr>
              <a:t> </a:t>
            </a:r>
            <a:r>
              <a:rPr sz="2550" b="1" dirty="0">
                <a:solidFill>
                  <a:srgbClr val="663366"/>
                </a:solidFill>
                <a:latin typeface="Roboto"/>
                <a:cs typeface="Roboto"/>
              </a:rPr>
              <a:t>college</a:t>
            </a:r>
            <a:r>
              <a:rPr sz="2550" b="1" spc="-10" dirty="0">
                <a:solidFill>
                  <a:srgbClr val="663366"/>
                </a:solidFill>
                <a:latin typeface="Roboto"/>
                <a:cs typeface="Roboto"/>
              </a:rPr>
              <a:t> </a:t>
            </a:r>
            <a:r>
              <a:rPr sz="2550" b="1" dirty="0">
                <a:solidFill>
                  <a:srgbClr val="663366"/>
                </a:solidFill>
                <a:latin typeface="Roboto"/>
                <a:cs typeface="Roboto"/>
              </a:rPr>
              <a:t>van</a:t>
            </a:r>
            <a:r>
              <a:rPr sz="2550" b="1" spc="-10" dirty="0">
                <a:solidFill>
                  <a:srgbClr val="663366"/>
                </a:solidFill>
                <a:latin typeface="Roboto"/>
                <a:cs typeface="Roboto"/>
              </a:rPr>
              <a:t> </a:t>
            </a:r>
            <a:r>
              <a:rPr sz="2550" b="1" dirty="0">
                <a:solidFill>
                  <a:srgbClr val="663366"/>
                </a:solidFill>
                <a:latin typeface="Roboto"/>
                <a:cs typeface="Roboto"/>
              </a:rPr>
              <a:t>bestuur</a:t>
            </a:r>
            <a:r>
              <a:rPr sz="2550" b="1" spc="-10" dirty="0">
                <a:solidFill>
                  <a:srgbClr val="663366"/>
                </a:solidFill>
                <a:latin typeface="Roboto"/>
                <a:cs typeface="Roboto"/>
              </a:rPr>
              <a:t> </a:t>
            </a:r>
            <a:r>
              <a:rPr sz="2550" b="1" dirty="0">
                <a:solidFill>
                  <a:srgbClr val="663366"/>
                </a:solidFill>
                <a:latin typeface="Roboto"/>
                <a:cs typeface="Roboto"/>
              </a:rPr>
              <a:t>worden</a:t>
            </a:r>
            <a:r>
              <a:rPr sz="2550" b="1" spc="-10" dirty="0">
                <a:solidFill>
                  <a:srgbClr val="663366"/>
                </a:solidFill>
                <a:latin typeface="Roboto"/>
                <a:cs typeface="Roboto"/>
              </a:rPr>
              <a:t> </a:t>
            </a:r>
            <a:r>
              <a:rPr sz="2550" b="1" dirty="0">
                <a:solidFill>
                  <a:srgbClr val="663366"/>
                </a:solidFill>
                <a:latin typeface="Roboto"/>
                <a:cs typeface="Roboto"/>
              </a:rPr>
              <a:t>ondersteund</a:t>
            </a:r>
            <a:r>
              <a:rPr sz="2550" b="1" spc="-10" dirty="0">
                <a:solidFill>
                  <a:srgbClr val="663366"/>
                </a:solidFill>
                <a:latin typeface="Roboto"/>
                <a:cs typeface="Roboto"/>
              </a:rPr>
              <a:t> </a:t>
            </a:r>
            <a:r>
              <a:rPr sz="2550" b="1" spc="-20" dirty="0">
                <a:solidFill>
                  <a:srgbClr val="663366"/>
                </a:solidFill>
                <a:latin typeface="Roboto"/>
                <a:cs typeface="Roboto"/>
              </a:rPr>
              <a:t>door </a:t>
            </a:r>
            <a:r>
              <a:rPr sz="2550" b="1" dirty="0">
                <a:solidFill>
                  <a:srgbClr val="663366"/>
                </a:solidFill>
                <a:latin typeface="Roboto"/>
                <a:cs typeface="Roboto"/>
              </a:rPr>
              <a:t>zeven</a:t>
            </a:r>
            <a:r>
              <a:rPr sz="2550" b="1" spc="-25" dirty="0">
                <a:solidFill>
                  <a:srgbClr val="663366"/>
                </a:solidFill>
                <a:latin typeface="Roboto"/>
                <a:cs typeface="Roboto"/>
              </a:rPr>
              <a:t> </a:t>
            </a:r>
            <a:r>
              <a:rPr sz="2550" b="1" dirty="0">
                <a:solidFill>
                  <a:srgbClr val="663366"/>
                </a:solidFill>
                <a:latin typeface="Roboto"/>
                <a:cs typeface="Roboto"/>
              </a:rPr>
              <a:t>diensten,</a:t>
            </a:r>
            <a:r>
              <a:rPr sz="2550" b="1" spc="-20" dirty="0">
                <a:solidFill>
                  <a:srgbClr val="663366"/>
                </a:solidFill>
                <a:latin typeface="Roboto"/>
                <a:cs typeface="Roboto"/>
              </a:rPr>
              <a:t> </a:t>
            </a:r>
            <a:r>
              <a:rPr sz="2550" b="1" dirty="0">
                <a:solidFill>
                  <a:srgbClr val="663366"/>
                </a:solidFill>
                <a:latin typeface="Roboto"/>
                <a:cs typeface="Roboto"/>
              </a:rPr>
              <a:t>op</a:t>
            </a:r>
            <a:r>
              <a:rPr sz="2550" b="1" spc="-25" dirty="0">
                <a:solidFill>
                  <a:srgbClr val="663366"/>
                </a:solidFill>
                <a:latin typeface="Roboto"/>
                <a:cs typeface="Roboto"/>
              </a:rPr>
              <a:t> </a:t>
            </a:r>
            <a:r>
              <a:rPr sz="2550" b="1" dirty="0">
                <a:solidFill>
                  <a:srgbClr val="663366"/>
                </a:solidFill>
                <a:latin typeface="Roboto"/>
                <a:cs typeface="Roboto"/>
              </a:rPr>
              <a:t>het</a:t>
            </a:r>
            <a:r>
              <a:rPr sz="2550" b="1" spc="-20" dirty="0">
                <a:solidFill>
                  <a:srgbClr val="663366"/>
                </a:solidFill>
                <a:latin typeface="Roboto"/>
                <a:cs typeface="Roboto"/>
              </a:rPr>
              <a:t> </a:t>
            </a:r>
            <a:r>
              <a:rPr sz="2550" b="1" dirty="0">
                <a:solidFill>
                  <a:srgbClr val="663366"/>
                </a:solidFill>
                <a:latin typeface="Roboto"/>
                <a:cs typeface="Roboto"/>
              </a:rPr>
              <a:t>gebied</a:t>
            </a:r>
            <a:r>
              <a:rPr sz="2550" b="1" spc="-25" dirty="0">
                <a:solidFill>
                  <a:srgbClr val="663366"/>
                </a:solidFill>
                <a:latin typeface="Roboto"/>
                <a:cs typeface="Roboto"/>
              </a:rPr>
              <a:t> </a:t>
            </a:r>
            <a:r>
              <a:rPr sz="2550" b="1" dirty="0">
                <a:solidFill>
                  <a:srgbClr val="663366"/>
                </a:solidFill>
                <a:latin typeface="Roboto"/>
                <a:cs typeface="Roboto"/>
              </a:rPr>
              <a:t>van</a:t>
            </a:r>
            <a:r>
              <a:rPr sz="2550" b="1" spc="-20" dirty="0">
                <a:solidFill>
                  <a:srgbClr val="663366"/>
                </a:solidFill>
                <a:latin typeface="Roboto"/>
                <a:cs typeface="Roboto"/>
              </a:rPr>
              <a:t> </a:t>
            </a:r>
            <a:r>
              <a:rPr sz="2550" b="1" dirty="0">
                <a:solidFill>
                  <a:srgbClr val="663366"/>
                </a:solidFill>
                <a:latin typeface="Roboto"/>
                <a:cs typeface="Roboto"/>
              </a:rPr>
              <a:t>financiën,</a:t>
            </a:r>
            <a:r>
              <a:rPr sz="2550" b="1" spc="-20" dirty="0">
                <a:solidFill>
                  <a:srgbClr val="663366"/>
                </a:solidFill>
                <a:latin typeface="Roboto"/>
                <a:cs typeface="Roboto"/>
              </a:rPr>
              <a:t> </a:t>
            </a:r>
            <a:r>
              <a:rPr sz="2550" b="1" spc="-90" dirty="0">
                <a:solidFill>
                  <a:srgbClr val="663366"/>
                </a:solidFill>
                <a:latin typeface="Roboto"/>
                <a:cs typeface="Roboto"/>
              </a:rPr>
              <a:t>IT,</a:t>
            </a:r>
            <a:r>
              <a:rPr sz="2550" b="1" spc="-25" dirty="0">
                <a:solidFill>
                  <a:srgbClr val="663366"/>
                </a:solidFill>
                <a:latin typeface="Roboto"/>
                <a:cs typeface="Roboto"/>
              </a:rPr>
              <a:t> </a:t>
            </a:r>
            <a:r>
              <a:rPr sz="2550" b="1" dirty="0">
                <a:solidFill>
                  <a:srgbClr val="663366"/>
                </a:solidFill>
                <a:latin typeface="Roboto"/>
                <a:cs typeface="Roboto"/>
              </a:rPr>
              <a:t>marketing</a:t>
            </a:r>
            <a:r>
              <a:rPr sz="2550" b="1" spc="-20" dirty="0">
                <a:solidFill>
                  <a:srgbClr val="663366"/>
                </a:solidFill>
                <a:latin typeface="Roboto"/>
                <a:cs typeface="Roboto"/>
              </a:rPr>
              <a:t> </a:t>
            </a:r>
            <a:r>
              <a:rPr sz="2550" b="1" spc="-25" dirty="0">
                <a:solidFill>
                  <a:srgbClr val="663366"/>
                </a:solidFill>
                <a:latin typeface="Roboto"/>
                <a:cs typeface="Roboto"/>
              </a:rPr>
              <a:t>en </a:t>
            </a:r>
            <a:r>
              <a:rPr sz="2550" b="1" dirty="0">
                <a:solidFill>
                  <a:srgbClr val="663366"/>
                </a:solidFill>
                <a:latin typeface="Roboto"/>
                <a:cs typeface="Roboto"/>
              </a:rPr>
              <a:t>communicatie,</a:t>
            </a:r>
            <a:r>
              <a:rPr sz="2550" b="1" spc="-10" dirty="0">
                <a:solidFill>
                  <a:srgbClr val="663366"/>
                </a:solidFill>
                <a:latin typeface="Roboto"/>
                <a:cs typeface="Roboto"/>
              </a:rPr>
              <a:t> </a:t>
            </a:r>
            <a:r>
              <a:rPr sz="2550" b="1" dirty="0">
                <a:solidFill>
                  <a:srgbClr val="663366"/>
                </a:solidFill>
                <a:latin typeface="Roboto"/>
                <a:cs typeface="Roboto"/>
              </a:rPr>
              <a:t>personeel</a:t>
            </a:r>
            <a:r>
              <a:rPr sz="2550" b="1" spc="-10" dirty="0">
                <a:solidFill>
                  <a:srgbClr val="663366"/>
                </a:solidFill>
                <a:latin typeface="Roboto"/>
                <a:cs typeface="Roboto"/>
              </a:rPr>
              <a:t> </a:t>
            </a:r>
            <a:r>
              <a:rPr sz="2550" b="1" dirty="0">
                <a:solidFill>
                  <a:srgbClr val="663366"/>
                </a:solidFill>
                <a:latin typeface="Roboto"/>
                <a:cs typeface="Roboto"/>
              </a:rPr>
              <a:t>en</a:t>
            </a:r>
            <a:r>
              <a:rPr sz="2550" b="1" spc="-10" dirty="0">
                <a:solidFill>
                  <a:srgbClr val="663366"/>
                </a:solidFill>
                <a:latin typeface="Roboto"/>
                <a:cs typeface="Roboto"/>
              </a:rPr>
              <a:t> </a:t>
            </a:r>
            <a:r>
              <a:rPr sz="2550" b="1" dirty="0">
                <a:solidFill>
                  <a:srgbClr val="663366"/>
                </a:solidFill>
                <a:latin typeface="Roboto"/>
                <a:cs typeface="Roboto"/>
              </a:rPr>
              <a:t>organisatie,</a:t>
            </a:r>
            <a:r>
              <a:rPr sz="2550" b="1" spc="-10" dirty="0">
                <a:solidFill>
                  <a:srgbClr val="663366"/>
                </a:solidFill>
                <a:latin typeface="Roboto"/>
                <a:cs typeface="Roboto"/>
              </a:rPr>
              <a:t> </a:t>
            </a:r>
            <a:r>
              <a:rPr sz="2550" b="1" dirty="0">
                <a:solidFill>
                  <a:srgbClr val="663366"/>
                </a:solidFill>
                <a:latin typeface="Roboto"/>
                <a:cs typeface="Roboto"/>
              </a:rPr>
              <a:t>huisvesting</a:t>
            </a:r>
            <a:r>
              <a:rPr sz="2550" b="1" spc="-10" dirty="0">
                <a:solidFill>
                  <a:srgbClr val="663366"/>
                </a:solidFill>
                <a:latin typeface="Roboto"/>
                <a:cs typeface="Roboto"/>
              </a:rPr>
              <a:t> </a:t>
            </a:r>
            <a:r>
              <a:rPr sz="2550" b="1" dirty="0">
                <a:solidFill>
                  <a:srgbClr val="663366"/>
                </a:solidFill>
                <a:latin typeface="Roboto"/>
                <a:cs typeface="Roboto"/>
              </a:rPr>
              <a:t>en</a:t>
            </a:r>
            <a:r>
              <a:rPr sz="2550" b="1" spc="-10" dirty="0">
                <a:solidFill>
                  <a:srgbClr val="663366"/>
                </a:solidFill>
                <a:latin typeface="Roboto"/>
                <a:cs typeface="Roboto"/>
              </a:rPr>
              <a:t> facilitaire </a:t>
            </a:r>
            <a:r>
              <a:rPr sz="2550" b="1" dirty="0">
                <a:solidFill>
                  <a:srgbClr val="663366"/>
                </a:solidFill>
                <a:latin typeface="Roboto"/>
                <a:cs typeface="Roboto"/>
              </a:rPr>
              <a:t>zaken,</a:t>
            </a:r>
            <a:r>
              <a:rPr sz="2550" b="1" spc="-15" dirty="0">
                <a:solidFill>
                  <a:srgbClr val="663366"/>
                </a:solidFill>
                <a:latin typeface="Roboto"/>
                <a:cs typeface="Roboto"/>
              </a:rPr>
              <a:t> </a:t>
            </a:r>
            <a:r>
              <a:rPr sz="2550" b="1" dirty="0">
                <a:solidFill>
                  <a:srgbClr val="663366"/>
                </a:solidFill>
                <a:latin typeface="Roboto"/>
                <a:cs typeface="Roboto"/>
              </a:rPr>
              <a:t>onderwijs</a:t>
            </a:r>
            <a:r>
              <a:rPr sz="2550" b="1" spc="-10" dirty="0">
                <a:solidFill>
                  <a:srgbClr val="663366"/>
                </a:solidFill>
                <a:latin typeface="Roboto"/>
                <a:cs typeface="Roboto"/>
              </a:rPr>
              <a:t> </a:t>
            </a:r>
            <a:r>
              <a:rPr sz="2550" b="1" dirty="0">
                <a:solidFill>
                  <a:srgbClr val="663366"/>
                </a:solidFill>
                <a:latin typeface="Roboto"/>
                <a:cs typeface="Roboto"/>
              </a:rPr>
              <a:t>en</a:t>
            </a:r>
            <a:r>
              <a:rPr sz="2550" b="1" spc="-10" dirty="0">
                <a:solidFill>
                  <a:srgbClr val="663366"/>
                </a:solidFill>
                <a:latin typeface="Roboto"/>
                <a:cs typeface="Roboto"/>
              </a:rPr>
              <a:t> </a:t>
            </a:r>
            <a:r>
              <a:rPr sz="2550" b="1" dirty="0">
                <a:solidFill>
                  <a:srgbClr val="663366"/>
                </a:solidFill>
                <a:latin typeface="Roboto"/>
                <a:cs typeface="Roboto"/>
              </a:rPr>
              <a:t>onderzoek,</a:t>
            </a:r>
            <a:r>
              <a:rPr sz="2550" b="1" spc="-10" dirty="0">
                <a:solidFill>
                  <a:srgbClr val="663366"/>
                </a:solidFill>
                <a:latin typeface="Roboto"/>
                <a:cs typeface="Roboto"/>
              </a:rPr>
              <a:t> </a:t>
            </a:r>
            <a:r>
              <a:rPr sz="2550" b="1" dirty="0">
                <a:solidFill>
                  <a:srgbClr val="663366"/>
                </a:solidFill>
                <a:latin typeface="Roboto"/>
                <a:cs typeface="Roboto"/>
              </a:rPr>
              <a:t>en</a:t>
            </a:r>
            <a:r>
              <a:rPr sz="2550" b="1" spc="-10" dirty="0">
                <a:solidFill>
                  <a:srgbClr val="663366"/>
                </a:solidFill>
                <a:latin typeface="Roboto"/>
                <a:cs typeface="Roboto"/>
              </a:rPr>
              <a:t> studentenvoorzieningen.</a:t>
            </a:r>
            <a:endParaRPr sz="2550" dirty="0">
              <a:latin typeface="Roboto"/>
              <a:cs typeface="Roboto"/>
            </a:endParaRPr>
          </a:p>
        </p:txBody>
      </p:sp>
      <p:sp>
        <p:nvSpPr>
          <p:cNvPr id="6" name="Rectangle 1">
            <a:extLst>
              <a:ext uri="{FF2B5EF4-FFF2-40B4-BE49-F238E27FC236}">
                <a16:creationId xmlns:a16="http://schemas.microsoft.com/office/drawing/2014/main" id="{AAA9DBB7-60E8-E275-3B2C-55D239536699}"/>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pic>
        <p:nvPicPr>
          <p:cNvPr id="11" name="Afbeelding 10" descr="Afbeelding met tekst, schermopname, Lettertype, Computerpictogram&#10;&#10;Door AI gegenereerde inhoud is mogelijk onjuist.">
            <a:extLst>
              <a:ext uri="{FF2B5EF4-FFF2-40B4-BE49-F238E27FC236}">
                <a16:creationId xmlns:a16="http://schemas.microsoft.com/office/drawing/2014/main" id="{12CA8097-3C1B-6C91-222E-F5EB34E868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3212" y="3911562"/>
            <a:ext cx="13551063" cy="6267474"/>
          </a:xfrm>
          <a:prstGeom prst="rect">
            <a:avLst/>
          </a:prstGeom>
        </p:spPr>
      </p:pic>
      <p:pic>
        <p:nvPicPr>
          <p:cNvPr id="7" name="Afbeelding 6">
            <a:extLst>
              <a:ext uri="{FF2B5EF4-FFF2-40B4-BE49-F238E27FC236}">
                <a16:creationId xmlns:a16="http://schemas.microsoft.com/office/drawing/2014/main" id="{BA352C91-400A-26F6-7D3A-C4DDD3EB1689}"/>
              </a:ext>
            </a:extLst>
          </p:cNvPr>
          <p:cNvPicPr>
            <a:picLocks noChangeAspect="1"/>
          </p:cNvPicPr>
          <p:nvPr/>
        </p:nvPicPr>
        <p:blipFill>
          <a:blip r:embed="rId6"/>
          <a:stretch>
            <a:fillRect/>
          </a:stretch>
        </p:blipFill>
        <p:spPr>
          <a:xfrm>
            <a:off x="12463810" y="9069909"/>
            <a:ext cx="1353713" cy="651720"/>
          </a:xfrm>
          <a:prstGeom prst="rect">
            <a:avLst/>
          </a:prstGeom>
        </p:spPr>
      </p:pic>
      <p:pic>
        <p:nvPicPr>
          <p:cNvPr id="8" name="Afbeelding 7">
            <a:extLst>
              <a:ext uri="{FF2B5EF4-FFF2-40B4-BE49-F238E27FC236}">
                <a16:creationId xmlns:a16="http://schemas.microsoft.com/office/drawing/2014/main" id="{566A01EF-F557-3303-A10A-824D8A24B4BA}"/>
              </a:ext>
            </a:extLst>
          </p:cNvPr>
          <p:cNvPicPr>
            <a:picLocks noChangeAspect="1"/>
          </p:cNvPicPr>
          <p:nvPr/>
        </p:nvPicPr>
        <p:blipFill>
          <a:blip r:embed="rId7"/>
          <a:stretch>
            <a:fillRect/>
          </a:stretch>
        </p:blipFill>
        <p:spPr>
          <a:xfrm>
            <a:off x="7914649" y="6632009"/>
            <a:ext cx="1454635" cy="837210"/>
          </a:xfrm>
          <a:prstGeom prst="rect">
            <a:avLst/>
          </a:prstGeom>
        </p:spPr>
      </p:pic>
      <p:pic>
        <p:nvPicPr>
          <p:cNvPr id="9" name="Afbeelding 8" descr="Afbeelding met Lettertype, Graphics, logo, tekst&#10;&#10;Door AI gegenereerde inhoud is mogelijk onjuist.">
            <a:extLst>
              <a:ext uri="{FF2B5EF4-FFF2-40B4-BE49-F238E27FC236}">
                <a16:creationId xmlns:a16="http://schemas.microsoft.com/office/drawing/2014/main" id="{564D0EE2-0852-1A9F-9621-1A2F2BB6C8B0}"/>
              </a:ext>
            </a:extLst>
          </p:cNvPr>
          <p:cNvPicPr>
            <a:picLocks noChangeAspect="1"/>
          </p:cNvPicPr>
          <p:nvPr/>
        </p:nvPicPr>
        <p:blipFill>
          <a:blip r:embed="rId8"/>
          <a:stretch>
            <a:fillRect/>
          </a:stretch>
        </p:blipFill>
        <p:spPr>
          <a:xfrm>
            <a:off x="2544022" y="6634702"/>
            <a:ext cx="1802647" cy="831565"/>
          </a:xfrm>
          <a:prstGeom prst="rect">
            <a:avLst/>
          </a:prstGeom>
        </p:spPr>
      </p:pic>
      <p:pic>
        <p:nvPicPr>
          <p:cNvPr id="10" name="Afbeelding 9">
            <a:extLst>
              <a:ext uri="{FF2B5EF4-FFF2-40B4-BE49-F238E27FC236}">
                <a16:creationId xmlns:a16="http://schemas.microsoft.com/office/drawing/2014/main" id="{289A3A36-8814-5B68-C4C1-7A3D6022D080}"/>
              </a:ext>
            </a:extLst>
          </p:cNvPr>
          <p:cNvPicPr>
            <a:picLocks noChangeAspect="1"/>
          </p:cNvPicPr>
          <p:nvPr/>
        </p:nvPicPr>
        <p:blipFill>
          <a:blip r:embed="rId9"/>
          <a:stretch>
            <a:fillRect/>
          </a:stretch>
        </p:blipFill>
        <p:spPr>
          <a:xfrm>
            <a:off x="4981357" y="6647286"/>
            <a:ext cx="1975911" cy="83608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826261-3558-D3A9-E8E5-3385A0D6A927}"/>
              </a:ext>
            </a:extLst>
          </p:cNvPr>
          <p:cNvSpPr>
            <a:spLocks noGrp="1"/>
          </p:cNvSpPr>
          <p:nvPr>
            <p:ph type="title"/>
          </p:nvPr>
        </p:nvSpPr>
        <p:spPr/>
        <p:txBody>
          <a:bodyPr/>
          <a:lstStyle/>
          <a:p>
            <a:r>
              <a:rPr lang="nl-NL" dirty="0"/>
              <a:t>Prijzenblad</a:t>
            </a:r>
          </a:p>
        </p:txBody>
      </p:sp>
      <p:graphicFrame>
        <p:nvGraphicFramePr>
          <p:cNvPr id="5" name="Tijdelijke aanduiding voor inhoud 4">
            <a:extLst>
              <a:ext uri="{FF2B5EF4-FFF2-40B4-BE49-F238E27FC236}">
                <a16:creationId xmlns:a16="http://schemas.microsoft.com/office/drawing/2014/main" id="{B8EBADE7-4F96-FAD2-951E-DCCD8A574BC2}"/>
              </a:ext>
            </a:extLst>
          </p:cNvPr>
          <p:cNvGraphicFramePr>
            <a:graphicFrameLocks noGrp="1"/>
          </p:cNvGraphicFramePr>
          <p:nvPr>
            <p:ph idx="1"/>
          </p:nvPr>
        </p:nvGraphicFramePr>
        <p:xfrm>
          <a:off x="2819400" y="3544750"/>
          <a:ext cx="12801601" cy="7314968"/>
        </p:xfrm>
        <a:graphic>
          <a:graphicData uri="http://schemas.openxmlformats.org/drawingml/2006/table">
            <a:tbl>
              <a:tblPr/>
              <a:tblGrid>
                <a:gridCol w="422832">
                  <a:extLst>
                    <a:ext uri="{9D8B030D-6E8A-4147-A177-3AD203B41FA5}">
                      <a16:colId xmlns:a16="http://schemas.microsoft.com/office/drawing/2014/main" val="4092654613"/>
                    </a:ext>
                  </a:extLst>
                </a:gridCol>
                <a:gridCol w="4272060">
                  <a:extLst>
                    <a:ext uri="{9D8B030D-6E8A-4147-A177-3AD203B41FA5}">
                      <a16:colId xmlns:a16="http://schemas.microsoft.com/office/drawing/2014/main" val="4250232906"/>
                    </a:ext>
                  </a:extLst>
                </a:gridCol>
                <a:gridCol w="4301222">
                  <a:extLst>
                    <a:ext uri="{9D8B030D-6E8A-4147-A177-3AD203B41FA5}">
                      <a16:colId xmlns:a16="http://schemas.microsoft.com/office/drawing/2014/main" val="1551007475"/>
                    </a:ext>
                  </a:extLst>
                </a:gridCol>
                <a:gridCol w="1255251">
                  <a:extLst>
                    <a:ext uri="{9D8B030D-6E8A-4147-A177-3AD203B41FA5}">
                      <a16:colId xmlns:a16="http://schemas.microsoft.com/office/drawing/2014/main" val="472554063"/>
                    </a:ext>
                  </a:extLst>
                </a:gridCol>
                <a:gridCol w="1281741">
                  <a:extLst>
                    <a:ext uri="{9D8B030D-6E8A-4147-A177-3AD203B41FA5}">
                      <a16:colId xmlns:a16="http://schemas.microsoft.com/office/drawing/2014/main" val="2918349198"/>
                    </a:ext>
                  </a:extLst>
                </a:gridCol>
                <a:gridCol w="1268495">
                  <a:extLst>
                    <a:ext uri="{9D8B030D-6E8A-4147-A177-3AD203B41FA5}">
                      <a16:colId xmlns:a16="http://schemas.microsoft.com/office/drawing/2014/main" val="1399999758"/>
                    </a:ext>
                  </a:extLst>
                </a:gridCol>
              </a:tblGrid>
              <a:tr h="302833">
                <a:tc>
                  <a:txBody>
                    <a:bodyPr/>
                    <a:lstStyle/>
                    <a:p>
                      <a:pPr algn="ctr" fontAlgn="b">
                        <a:buNone/>
                      </a:pPr>
                      <a:r>
                        <a:rPr lang="nl-NL" sz="600" b="0" i="0" u="none" strike="noStrike">
                          <a:solidFill>
                            <a:srgbClr val="000000"/>
                          </a:solidFill>
                          <a:effectLst/>
                          <a:latin typeface="Tahom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nl-NL" sz="600" b="0" i="0" u="none" strike="noStrike">
                        <a:solidFill>
                          <a:srgbClr val="000000"/>
                        </a:solidFill>
                        <a:effectLst/>
                        <a:latin typeface="Tahom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endParaRPr lang="nl-NL" sz="600" b="0" i="0" u="none" strike="noStrike" dirty="0">
                        <a:solidFill>
                          <a:srgbClr val="000000"/>
                        </a:solidFill>
                        <a:effectLst/>
                        <a:latin typeface="Tahoma" panose="020B060403050404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nl-NL" sz="1200" b="0" i="0" u="none" strike="noStrike">
                          <a:solidFill>
                            <a:srgbClr val="FFFFFF"/>
                          </a:solidFill>
                          <a:effectLst/>
                          <a:latin typeface="Tahoma" panose="020B0604030504040204" pitchFamily="34" charset="0"/>
                        </a:rPr>
                        <a:t>Vaste prijs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buNone/>
                      </a:pPr>
                      <a:r>
                        <a:rPr lang="nl-NL" sz="1200" b="0" i="0" u="none" strike="noStrike" dirty="0">
                          <a:solidFill>
                            <a:srgbClr val="FFFFFF"/>
                          </a:solidFill>
                          <a:effectLst/>
                          <a:latin typeface="Tahoma" panose="020B0604030504040204" pitchFamily="34" charset="0"/>
                        </a:rPr>
                        <a:t>Weging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buNone/>
                      </a:pPr>
                      <a:r>
                        <a:rPr lang="nl-NL" sz="1200" b="0" i="0" u="none" strike="noStrike" dirty="0">
                          <a:solidFill>
                            <a:srgbClr val="FFFFFF"/>
                          </a:solidFill>
                          <a:effectLst/>
                          <a:latin typeface="Tahoma" panose="020B0604030504040204" pitchFamily="34" charset="0"/>
                        </a:rPr>
                        <a:t>Subtotalen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278663696"/>
                  </a:ext>
                </a:extLst>
              </a:tr>
              <a:tr h="648582">
                <a:tc>
                  <a:txBody>
                    <a:bodyPr/>
                    <a:lstStyle/>
                    <a:p>
                      <a:pPr algn="ctr" fontAlgn="b">
                        <a:buNone/>
                      </a:pPr>
                      <a:r>
                        <a:rPr lang="nl-NL" sz="1800" b="0" i="0" u="none" strike="noStrike" dirty="0">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r>
                        <a:rPr lang="nl-NL" sz="2000" b="0" i="0" u="none" strike="noStrike" dirty="0">
                          <a:solidFill>
                            <a:srgbClr val="000000"/>
                          </a:solidFill>
                          <a:effectLst/>
                          <a:latin typeface="Tahoma" panose="020B0604030504040204" pitchFamily="34" charset="0"/>
                        </a:rPr>
                        <a:t>Loopbaancheck                        (toepassing regulier)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nl-NL" sz="2000" b="0" i="0" u="none" strike="noStrike" dirty="0">
                          <a:solidFill>
                            <a:srgbClr val="000000"/>
                          </a:solidFill>
                          <a:effectLst/>
                          <a:latin typeface="Tahoma" panose="020B0604030504040204" pitchFamily="34" charset="0"/>
                        </a:rPr>
                        <a:t>Intake en max. 3 vervolggesprekken.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buNone/>
                      </a:pPr>
                      <a:r>
                        <a:rPr lang="nl-NL" sz="2000" b="0" i="0" u="none" strike="noStrike">
                          <a:solidFill>
                            <a:srgbClr val="000000"/>
                          </a:solidFill>
                          <a:effectLst/>
                          <a:latin typeface="Tahoma" panose="020B0604030504040204" pitchFamily="34" charset="0"/>
                        </a:rPr>
                        <a:t> invullen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D973"/>
                    </a:solidFill>
                  </a:tcPr>
                </a:tc>
                <a:tc>
                  <a:txBody>
                    <a:bodyPr/>
                    <a:lstStyle/>
                    <a:p>
                      <a:pPr algn="ctr" fontAlgn="b">
                        <a:buNone/>
                      </a:pPr>
                      <a:r>
                        <a:rPr lang="nl-NL" sz="2000" b="0" i="0" u="none" strike="noStrike" dirty="0">
                          <a:solidFill>
                            <a:srgbClr val="000000"/>
                          </a:solidFill>
                          <a:effectLst/>
                          <a:latin typeface="Tahoma" panose="020B0604030504040204" pitchFamily="34" charset="0"/>
                        </a:rPr>
                        <a:t>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buNone/>
                      </a:pPr>
                      <a:r>
                        <a:rPr lang="nl-NL" sz="2000" b="0" i="0" u="none" strike="noStrike">
                          <a:solidFill>
                            <a:srgbClr val="000000"/>
                          </a:solidFill>
                          <a:effectLst/>
                          <a:latin typeface="Tahoma" panose="020B0604030504040204" pitchFamily="34" charset="0"/>
                        </a:rPr>
                        <a:t> subtotaal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221372042"/>
                  </a:ext>
                </a:extLst>
              </a:tr>
              <a:tr h="536962">
                <a:tc>
                  <a:txBody>
                    <a:bodyPr/>
                    <a:lstStyle/>
                    <a:p>
                      <a:pPr algn="ctr" fontAlgn="b">
                        <a:buNone/>
                      </a:pPr>
                      <a:r>
                        <a:rPr lang="nl-NL" sz="1800" b="0" i="0" u="none" strike="noStrike" dirty="0">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r>
                        <a:rPr lang="nl-NL" sz="2000" b="0" i="0" u="none" strike="noStrike" dirty="0">
                          <a:solidFill>
                            <a:srgbClr val="000000"/>
                          </a:solidFill>
                          <a:effectLst/>
                          <a:latin typeface="Tahoma" panose="020B0604030504040204" pitchFamily="34" charset="0"/>
                        </a:rPr>
                        <a:t>Loopbaanbegeleiding                 (toepassing: regulier &amp; fase 1 DSP)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nl-NL" sz="2000" b="0" i="0" u="none" strike="noStrike">
                          <a:solidFill>
                            <a:srgbClr val="000000"/>
                          </a:solidFill>
                          <a:effectLst/>
                          <a:latin typeface="Tahoma" panose="020B0604030504040204" pitchFamily="34" charset="0"/>
                        </a:rPr>
                        <a:t>Intake/kennismaking + keuze uit 2 modules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nl-NL" sz="2000" b="0" i="0" u="none" strike="noStrike">
                          <a:solidFill>
                            <a:srgbClr val="000000"/>
                          </a:solidFill>
                          <a:effectLst/>
                          <a:latin typeface="Tahoma" panose="020B0604030504040204" pitchFamily="34" charset="0"/>
                        </a:rPr>
                        <a:t> invullen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D973"/>
                    </a:solidFill>
                  </a:tcPr>
                </a:tc>
                <a:tc>
                  <a:txBody>
                    <a:bodyPr/>
                    <a:lstStyle/>
                    <a:p>
                      <a:pPr algn="ctr" fontAlgn="b">
                        <a:buNone/>
                      </a:pPr>
                      <a:r>
                        <a:rPr lang="nl-NL" sz="2000" b="0" i="0" u="none" strike="noStrike" dirty="0">
                          <a:solidFill>
                            <a:srgbClr val="000000"/>
                          </a:solidFill>
                          <a:effectLst/>
                          <a:latin typeface="Tahoma" panose="020B0604030504040204" pitchFamily="34" charset="0"/>
                        </a:rPr>
                        <a:t>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nl-NL" sz="2000" b="0" i="0" u="none" strike="noStrike">
                          <a:solidFill>
                            <a:srgbClr val="000000"/>
                          </a:solidFill>
                          <a:effectLst/>
                          <a:latin typeface="Tahoma" panose="020B0604030504040204" pitchFamily="34" charset="0"/>
                        </a:rPr>
                        <a:t> subtotaal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78578465"/>
                  </a:ext>
                </a:extLst>
              </a:tr>
              <a:tr h="580264">
                <a:tc>
                  <a:txBody>
                    <a:bodyPr/>
                    <a:lstStyle/>
                    <a:p>
                      <a:pPr algn="ctr" fontAlgn="b">
                        <a:buNone/>
                      </a:pPr>
                      <a:r>
                        <a:rPr lang="nl-NL" sz="1800" b="0" i="0" u="none" strike="noStrike" dirty="0">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r>
                        <a:rPr lang="nl-NL" sz="2000" b="0" i="0" u="none" strike="noStrike">
                          <a:solidFill>
                            <a:srgbClr val="000000"/>
                          </a:solidFill>
                          <a:effectLst/>
                          <a:latin typeface="Tahoma" panose="020B0604030504040204" pitchFamily="34" charset="0"/>
                        </a:rPr>
                        <a:t>Loopbaanbegeleiding uitgebreid (toepassing: regulier &amp; fase 1 DSP)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nl-NL" sz="2000" b="0" i="0" u="none" strike="noStrike">
                          <a:solidFill>
                            <a:srgbClr val="000000"/>
                          </a:solidFill>
                          <a:effectLst/>
                          <a:latin typeface="Tahoma" panose="020B0604030504040204" pitchFamily="34" charset="0"/>
                        </a:rPr>
                        <a:t>Intake/kennismaking + alle modules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buNone/>
                      </a:pPr>
                      <a:r>
                        <a:rPr lang="nl-NL" sz="2000" b="0" i="0" u="none" strike="noStrike">
                          <a:solidFill>
                            <a:srgbClr val="000000"/>
                          </a:solidFill>
                          <a:effectLst/>
                          <a:latin typeface="Tahoma" panose="020B0604030504040204" pitchFamily="34" charset="0"/>
                        </a:rPr>
                        <a:t> invullen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D973"/>
                    </a:solidFill>
                  </a:tcPr>
                </a:tc>
                <a:tc>
                  <a:txBody>
                    <a:bodyPr/>
                    <a:lstStyle/>
                    <a:p>
                      <a:pPr algn="ctr" fontAlgn="b">
                        <a:buNone/>
                      </a:pPr>
                      <a:r>
                        <a:rPr lang="nl-NL" sz="2000" b="0" i="0" u="none" strike="noStrike" dirty="0">
                          <a:solidFill>
                            <a:srgbClr val="000000"/>
                          </a:solidFill>
                          <a:effectLst/>
                          <a:latin typeface="Tahoma" panose="020B0604030504040204" pitchFamily="34" charset="0"/>
                        </a:rPr>
                        <a:t>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buNone/>
                      </a:pPr>
                      <a:r>
                        <a:rPr lang="nl-NL" sz="2000" b="0" i="0" u="none" strike="noStrike">
                          <a:solidFill>
                            <a:srgbClr val="000000"/>
                          </a:solidFill>
                          <a:effectLst/>
                          <a:latin typeface="Tahoma" panose="020B0604030504040204" pitchFamily="34" charset="0"/>
                        </a:rPr>
                        <a:t> subtotaal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217621366"/>
                  </a:ext>
                </a:extLst>
              </a:tr>
              <a:tr h="574180">
                <a:tc>
                  <a:txBody>
                    <a:bodyPr/>
                    <a:lstStyle/>
                    <a:p>
                      <a:pPr algn="ctr" fontAlgn="b">
                        <a:buNone/>
                      </a:pPr>
                      <a:r>
                        <a:rPr lang="nl-NL" sz="1800" b="0" i="0" u="none" strike="noStrike" dirty="0">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r>
                        <a:rPr lang="nl-NL" sz="2000" b="0" i="0" u="none" strike="noStrike" dirty="0">
                          <a:solidFill>
                            <a:srgbClr val="000000"/>
                          </a:solidFill>
                          <a:effectLst/>
                          <a:latin typeface="Tahoma" panose="020B0604030504040204" pitchFamily="34" charset="0"/>
                        </a:rPr>
                        <a:t>Outplacement                         (toepassing regulier)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nl-NL" sz="2000" b="0" i="0" u="none" strike="noStrike">
                          <a:solidFill>
                            <a:srgbClr val="000000"/>
                          </a:solidFill>
                          <a:effectLst/>
                          <a:latin typeface="Tahoma" panose="020B0604030504040204" pitchFamily="34" charset="0"/>
                        </a:rPr>
                        <a:t>Outplacementbegeleiding:  6 - 9 maanden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nl-NL" sz="2000" b="0" i="0" u="none" strike="noStrike">
                          <a:solidFill>
                            <a:srgbClr val="000000"/>
                          </a:solidFill>
                          <a:effectLst/>
                          <a:latin typeface="Tahoma" panose="020B0604030504040204" pitchFamily="34" charset="0"/>
                        </a:rPr>
                        <a:t> invullen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D973"/>
                    </a:solidFill>
                  </a:tcPr>
                </a:tc>
                <a:tc>
                  <a:txBody>
                    <a:bodyPr/>
                    <a:lstStyle/>
                    <a:p>
                      <a:pPr algn="ctr" fontAlgn="b">
                        <a:buNone/>
                      </a:pPr>
                      <a:r>
                        <a:rPr lang="nl-NL" sz="2000" b="0" i="0" u="none" strike="noStrike" dirty="0">
                          <a:solidFill>
                            <a:srgbClr val="000000"/>
                          </a:solidFill>
                          <a:effectLst/>
                          <a:latin typeface="Tahoma" panose="020B060403050404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nl-NL" sz="2000" b="0" i="0" u="none" strike="noStrike">
                          <a:solidFill>
                            <a:srgbClr val="000000"/>
                          </a:solidFill>
                          <a:effectLst/>
                          <a:latin typeface="Tahoma" panose="020B0604030504040204" pitchFamily="34" charset="0"/>
                        </a:rPr>
                        <a:t> subtotaal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70149894"/>
                  </a:ext>
                </a:extLst>
              </a:tr>
              <a:tr h="344129">
                <a:tc>
                  <a:txBody>
                    <a:bodyPr/>
                    <a:lstStyle/>
                    <a:p>
                      <a:pPr algn="ctr" fontAlgn="b">
                        <a:buNone/>
                      </a:pPr>
                      <a:r>
                        <a:rPr lang="nl-NL" sz="1800" b="0" i="0" u="none" strike="noStrike" dirty="0">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r>
                        <a:rPr lang="nl-NL" sz="2000" b="0" i="0" u="none" strike="noStrike" dirty="0">
                          <a:solidFill>
                            <a:srgbClr val="000000"/>
                          </a:solidFill>
                          <a:effectLst/>
                          <a:latin typeface="Tahoma" panose="020B0604030504040204" pitchFamily="34" charset="0"/>
                        </a:rPr>
                        <a:t>Outplacement (toepassing fase 2. DSP)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b">
                        <a:buNone/>
                      </a:pPr>
                      <a:r>
                        <a:rPr lang="nl-NL" sz="2000" b="0" i="0" u="none" strike="noStrike" dirty="0">
                          <a:solidFill>
                            <a:srgbClr val="000000"/>
                          </a:solidFill>
                          <a:effectLst/>
                          <a:latin typeface="Tahoma" panose="020B0604030504040204" pitchFamily="34" charset="0"/>
                        </a:rPr>
                        <a:t>Outplacementbegeleiding: max. 12 mnd.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buNone/>
                      </a:pPr>
                      <a:r>
                        <a:rPr lang="nl-NL" sz="2000" b="0" i="0" u="none" strike="noStrike">
                          <a:solidFill>
                            <a:srgbClr val="000000"/>
                          </a:solidFill>
                          <a:effectLst/>
                          <a:latin typeface="Tahoma" panose="020B0604030504040204" pitchFamily="34" charset="0"/>
                        </a:rPr>
                        <a:t> invullen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D973"/>
                    </a:solidFill>
                  </a:tcPr>
                </a:tc>
                <a:tc>
                  <a:txBody>
                    <a:bodyPr/>
                    <a:lstStyle/>
                    <a:p>
                      <a:pPr algn="ctr" fontAlgn="b">
                        <a:buNone/>
                      </a:pPr>
                      <a:r>
                        <a:rPr lang="nl-NL" sz="2000" b="0" i="0" u="none" strike="noStrike" dirty="0">
                          <a:solidFill>
                            <a:srgbClr val="000000"/>
                          </a:solidFill>
                          <a:effectLst/>
                          <a:latin typeface="Tahoma" panose="020B060403050404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buNone/>
                      </a:pPr>
                      <a:r>
                        <a:rPr lang="nl-NL" sz="2000" b="0" i="0" u="none" strike="noStrike">
                          <a:solidFill>
                            <a:srgbClr val="000000"/>
                          </a:solidFill>
                          <a:effectLst/>
                          <a:latin typeface="Tahoma" panose="020B0604030504040204" pitchFamily="34" charset="0"/>
                        </a:rPr>
                        <a:t> subtotaal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120782700"/>
                  </a:ext>
                </a:extLst>
              </a:tr>
              <a:tr h="495395">
                <a:tc>
                  <a:txBody>
                    <a:bodyPr/>
                    <a:lstStyle/>
                    <a:p>
                      <a:pPr algn="ctr" fontAlgn="b">
                        <a:buNone/>
                      </a:pPr>
                      <a:r>
                        <a:rPr lang="nl-NL" sz="1800" b="0" i="0" u="none" strike="noStrike" dirty="0">
                          <a:solidFill>
                            <a:srgbClr val="000000"/>
                          </a:solidFill>
                          <a:effectLst/>
                          <a:latin typeface="Tahom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r>
                        <a:rPr lang="nl-NL" sz="2000" b="0" i="0" u="none" strike="noStrike">
                          <a:solidFill>
                            <a:srgbClr val="000000"/>
                          </a:solidFill>
                          <a:effectLst/>
                          <a:latin typeface="Tahom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nl-NL" sz="2000" b="0" i="0" u="none" strike="noStrike" dirty="0">
                          <a:solidFill>
                            <a:srgbClr val="000000"/>
                          </a:solidFill>
                          <a:effectLst/>
                          <a:latin typeface="Tahoma" panose="020B0604030504040204" pitchFamily="34" charset="0"/>
                        </a:rPr>
                        <a:t>Optioneel: starten met Ondernemerschap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buNone/>
                      </a:pPr>
                      <a:r>
                        <a:rPr lang="nl-NL" sz="2000" b="0" i="0" u="none" strike="noStrike">
                          <a:solidFill>
                            <a:srgbClr val="000000"/>
                          </a:solidFill>
                          <a:effectLst/>
                          <a:latin typeface="Tahoma" panose="020B0604030504040204" pitchFamily="34" charset="0"/>
                        </a:rPr>
                        <a:t> invullen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D973"/>
                    </a:solidFill>
                  </a:tcPr>
                </a:tc>
                <a:tc>
                  <a:txBody>
                    <a:bodyPr/>
                    <a:lstStyle/>
                    <a:p>
                      <a:pPr algn="ctr" fontAlgn="b">
                        <a:buNone/>
                      </a:pPr>
                      <a:r>
                        <a:rPr lang="nl-NL" sz="2000" b="0" i="0" u="none" strike="noStrike" dirty="0">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buNone/>
                      </a:pPr>
                      <a:r>
                        <a:rPr lang="nl-NL" sz="2000" b="0" i="0" u="none" strike="noStrike">
                          <a:solidFill>
                            <a:srgbClr val="000000"/>
                          </a:solidFill>
                          <a:effectLst/>
                          <a:latin typeface="Tahoma" panose="020B0604030504040204" pitchFamily="34" charset="0"/>
                        </a:rPr>
                        <a:t> subtotaal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313834296"/>
                  </a:ext>
                </a:extLst>
              </a:tr>
              <a:tr h="536962">
                <a:tc>
                  <a:txBody>
                    <a:bodyPr/>
                    <a:lstStyle/>
                    <a:p>
                      <a:pPr algn="ctr" fontAlgn="b">
                        <a:buNone/>
                      </a:pPr>
                      <a:r>
                        <a:rPr lang="nl-NL" sz="1800" b="0" i="0" u="none" strike="noStrike" dirty="0">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r>
                        <a:rPr lang="nl-NL" sz="2000" b="0" i="0" u="none" strike="noStrike" dirty="0">
                          <a:solidFill>
                            <a:srgbClr val="000000"/>
                          </a:solidFill>
                          <a:effectLst/>
                          <a:latin typeface="Tahoma" panose="020B0604030504040204" pitchFamily="34" charset="0"/>
                        </a:rPr>
                        <a:t>Ontwikkelassesment                           (toepassing regulier, DSP en overig)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nl-NL" sz="2000" b="0" i="0" u="none" strike="noStrike" dirty="0">
                          <a:solidFill>
                            <a:srgbClr val="000000"/>
                          </a:solidFill>
                          <a:effectLst/>
                          <a:latin typeface="Tahoma" panose="020B0604030504040204" pitchFamily="34" charset="0"/>
                        </a:rPr>
                        <a:t>Digitaal ontwikkelassessment met een terugkoppelgesprek</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nl-NL" sz="2000" b="0" i="0" u="none" strike="noStrike">
                          <a:solidFill>
                            <a:srgbClr val="000000"/>
                          </a:solidFill>
                          <a:effectLst/>
                          <a:latin typeface="Tahoma" panose="020B0604030504040204" pitchFamily="34" charset="0"/>
                        </a:rPr>
                        <a:t> invullen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D973"/>
                    </a:solidFill>
                  </a:tcPr>
                </a:tc>
                <a:tc>
                  <a:txBody>
                    <a:bodyPr/>
                    <a:lstStyle/>
                    <a:p>
                      <a:pPr algn="ctr" fontAlgn="b">
                        <a:buNone/>
                      </a:pPr>
                      <a:r>
                        <a:rPr lang="nl-NL" sz="2000" b="0" i="0" u="none" strike="noStrike" dirty="0">
                          <a:solidFill>
                            <a:srgbClr val="000000"/>
                          </a:solidFill>
                          <a:effectLst/>
                          <a:latin typeface="Tahoma" panose="020B060403050404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nl-NL" sz="2000" b="0" i="0" u="none" strike="noStrike">
                          <a:solidFill>
                            <a:srgbClr val="000000"/>
                          </a:solidFill>
                          <a:effectLst/>
                          <a:latin typeface="Tahoma" panose="020B0604030504040204" pitchFamily="34" charset="0"/>
                        </a:rPr>
                        <a:t> subtotaal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79964142"/>
                  </a:ext>
                </a:extLst>
              </a:tr>
              <a:tr h="631787">
                <a:tc>
                  <a:txBody>
                    <a:bodyPr/>
                    <a:lstStyle/>
                    <a:p>
                      <a:pPr algn="ctr" fontAlgn="ctr">
                        <a:buNone/>
                      </a:pPr>
                      <a:r>
                        <a:rPr lang="nl-NL" sz="1800" b="0" i="0" u="none" strike="noStrike" dirty="0">
                          <a:solidFill>
                            <a:srgbClr val="000000"/>
                          </a:solidFill>
                          <a:effectLst/>
                          <a:latin typeface="Tahoma" panose="020B060403050404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l" fontAlgn="ctr">
                        <a:buNone/>
                      </a:pPr>
                      <a:r>
                        <a:rPr lang="nl-NL" sz="2000" b="0" i="0" u="none" strike="noStrike">
                          <a:solidFill>
                            <a:srgbClr val="000000"/>
                          </a:solidFill>
                          <a:effectLst/>
                          <a:latin typeface="Tahoma" panose="020B0604030504040204" pitchFamily="34" charset="0"/>
                        </a:rPr>
                        <a:t>IT koppeling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buNone/>
                      </a:pPr>
                      <a:r>
                        <a:rPr lang="nl-NL" sz="2000" b="0" i="0" u="none" strike="noStrike">
                          <a:solidFill>
                            <a:srgbClr val="000000"/>
                          </a:solidFill>
                          <a:effectLst/>
                          <a:latin typeface="Tahoma" panose="020B0604030504040204" pitchFamily="34" charset="0"/>
                        </a:rPr>
                        <a:t>Systeem Opdrachtnemer met HR2Day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buNone/>
                      </a:pPr>
                      <a:r>
                        <a:rPr lang="nl-NL" sz="2000" b="0" i="0" u="none" strike="noStrike" dirty="0">
                          <a:solidFill>
                            <a:srgbClr val="000000"/>
                          </a:solidFill>
                          <a:effectLst/>
                          <a:latin typeface="Tahoma" panose="020B0604030504040204" pitchFamily="34" charset="0"/>
                        </a:rPr>
                        <a:t> invullen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D973"/>
                    </a:solidFill>
                  </a:tcPr>
                </a:tc>
                <a:tc>
                  <a:txBody>
                    <a:bodyPr/>
                    <a:lstStyle/>
                    <a:p>
                      <a:pPr algn="ctr" fontAlgn="ctr">
                        <a:buNone/>
                      </a:pPr>
                      <a:r>
                        <a:rPr lang="nl-NL" sz="2000" b="0" i="0" u="none" strike="noStrike" dirty="0">
                          <a:solidFill>
                            <a:srgbClr val="000000"/>
                          </a:solidFill>
                          <a:effectLst/>
                          <a:latin typeface="Tahoma" panose="020B060403050404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buNone/>
                      </a:pPr>
                      <a:r>
                        <a:rPr lang="nl-NL" sz="2000" b="0" i="0" u="none" strike="noStrike" dirty="0">
                          <a:solidFill>
                            <a:srgbClr val="000000"/>
                          </a:solidFill>
                          <a:effectLst/>
                          <a:latin typeface="Tahoma" panose="020B0604030504040204" pitchFamily="34" charset="0"/>
                        </a:rPr>
                        <a:t> subtotaal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698099329"/>
                  </a:ext>
                </a:extLst>
              </a:tr>
              <a:tr h="178529">
                <a:tc>
                  <a:txBody>
                    <a:bodyPr/>
                    <a:lstStyle/>
                    <a:p>
                      <a:pPr algn="ctr" fontAlgn="b">
                        <a:buNone/>
                      </a:pPr>
                      <a:r>
                        <a:rPr lang="nl-NL" sz="600" b="0" i="0" u="none" strike="noStrike">
                          <a:solidFill>
                            <a:srgbClr val="000000"/>
                          </a:solidFill>
                          <a:effectLst/>
                          <a:latin typeface="Tahom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r>
                        <a:rPr lang="nl-NL" sz="2000" b="0" i="0" u="none" strike="noStrike">
                          <a:solidFill>
                            <a:srgbClr val="000000"/>
                          </a:solidFill>
                          <a:effectLst/>
                          <a:latin typeface="Tahoma" panose="020B060403050404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buNone/>
                      </a:pPr>
                      <a:r>
                        <a:rPr lang="nl-NL" sz="2000" b="0" i="0" u="none" strike="noStrike">
                          <a:solidFill>
                            <a:srgbClr val="000000"/>
                          </a:solidFill>
                          <a:effectLst/>
                          <a:latin typeface="Tahoma" panose="020B060403050404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buNone/>
                      </a:pPr>
                      <a:r>
                        <a:rPr lang="nl-NL" sz="2000" b="0" i="0" u="none" strike="noStrike">
                          <a:solidFill>
                            <a:srgbClr val="000000"/>
                          </a:solidFill>
                          <a:effectLst/>
                          <a:latin typeface="Tahoma" panose="020B060403050404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buNone/>
                      </a:pPr>
                      <a:r>
                        <a:rPr lang="nl-NL" sz="600" b="0" i="0" u="none" strike="noStrike">
                          <a:solidFill>
                            <a:srgbClr val="000000"/>
                          </a:solidFill>
                          <a:effectLst/>
                          <a:latin typeface="Tahoma" panose="020B060403050404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buNone/>
                      </a:pPr>
                      <a:r>
                        <a:rPr lang="nl-NL" sz="600" b="0" i="0" u="none" strike="noStrike">
                          <a:solidFill>
                            <a:srgbClr val="000000"/>
                          </a:solidFill>
                          <a:effectLst/>
                          <a:latin typeface="Tahoma" panose="020B060403050404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11487581"/>
                  </a:ext>
                </a:extLst>
              </a:tr>
              <a:tr h="471509">
                <a:tc>
                  <a:txBody>
                    <a:bodyPr/>
                    <a:lstStyle/>
                    <a:p>
                      <a:pPr algn="ctr" fontAlgn="b">
                        <a:buNone/>
                      </a:pPr>
                      <a:r>
                        <a:rPr lang="nl-NL" sz="600" b="0" i="0" u="none" strike="noStrike">
                          <a:solidFill>
                            <a:srgbClr val="000000"/>
                          </a:solidFill>
                          <a:effectLst/>
                          <a:latin typeface="Tahom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nl-NL" sz="2000" b="0" i="0" u="none" strike="noStrike" dirty="0">
                        <a:solidFill>
                          <a:srgbClr val="000000"/>
                        </a:solidFill>
                        <a:effectLst/>
                        <a:latin typeface="Tahoma" panose="020B0604030504040204" pitchFamily="34" charset="0"/>
                      </a:endParaRPr>
                    </a:p>
                  </a:txBody>
                  <a:tcPr marL="0" marR="0" marT="0" marB="0" anchor="b">
                    <a:lnL>
                      <a:noFill/>
                    </a:lnL>
                    <a:lnR>
                      <a:noFill/>
                    </a:lnR>
                    <a:lnT>
                      <a:noFill/>
                    </a:lnT>
                    <a:lnB>
                      <a:noFill/>
                    </a:lnB>
                    <a:noFill/>
                  </a:tcPr>
                </a:tc>
                <a:tc>
                  <a:txBody>
                    <a:bodyPr/>
                    <a:lstStyle/>
                    <a:p>
                      <a:pPr algn="l" fontAlgn="b">
                        <a:buNone/>
                      </a:pPr>
                      <a:endParaRPr lang="nl-NL" sz="2000" b="0" i="0" u="none" strike="noStrike">
                        <a:solidFill>
                          <a:srgbClr val="000000"/>
                        </a:solidFill>
                        <a:effectLst/>
                        <a:latin typeface="Tahoma" panose="020B0604030504040204" pitchFamily="34" charset="0"/>
                      </a:endParaRPr>
                    </a:p>
                  </a:txBody>
                  <a:tcPr marL="0" marR="0" marT="0" marB="0" anchor="b">
                    <a:lnL>
                      <a:noFill/>
                    </a:lnL>
                    <a:lnR>
                      <a:noFill/>
                    </a:lnR>
                    <a:lnT>
                      <a:noFill/>
                    </a:lnT>
                    <a:lnB>
                      <a:noFill/>
                    </a:lnB>
                    <a:noFill/>
                  </a:tcPr>
                </a:tc>
                <a:tc>
                  <a:txBody>
                    <a:bodyPr/>
                    <a:lstStyle/>
                    <a:p>
                      <a:pPr algn="ctr" fontAlgn="b">
                        <a:buNone/>
                      </a:pPr>
                      <a:endParaRPr lang="nl-NL" sz="2000" b="0" i="0" u="none" strike="noStrike" dirty="0">
                        <a:solidFill>
                          <a:srgbClr val="000000"/>
                        </a:solidFill>
                        <a:effectLst/>
                        <a:latin typeface="Tahoma" panose="020B0604030504040204" pitchFamily="34" charset="0"/>
                      </a:endParaRPr>
                    </a:p>
                  </a:txBody>
                  <a:tcPr marL="0" marR="0" marT="0" marB="0" anchor="b">
                    <a:lnL>
                      <a:noFill/>
                    </a:lnL>
                    <a:lnR>
                      <a:noFill/>
                    </a:lnR>
                    <a:lnT>
                      <a:noFill/>
                    </a:lnT>
                    <a:lnB>
                      <a:noFill/>
                    </a:lnB>
                    <a:noFill/>
                  </a:tcPr>
                </a:tc>
                <a:tc>
                  <a:txBody>
                    <a:bodyPr/>
                    <a:lstStyle/>
                    <a:p>
                      <a:pPr algn="ctr" fontAlgn="b">
                        <a:buNone/>
                      </a:pPr>
                      <a:r>
                        <a:rPr lang="nl-NL" sz="2000" b="0" i="0" u="none" strike="noStrike" dirty="0">
                          <a:solidFill>
                            <a:srgbClr val="000000"/>
                          </a:solidFill>
                          <a:effectLst/>
                          <a:latin typeface="Tahoma" panose="020B0604030504040204" pitchFamily="34" charset="0"/>
                        </a:rPr>
                        <a:t>Totaal  </a:t>
                      </a: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endParaRPr lang="nl-NL" sz="600" b="0" i="0" u="none" strike="noStrike" dirty="0">
                        <a:solidFill>
                          <a:srgbClr val="000000"/>
                        </a:solidFill>
                        <a:effectLst/>
                        <a:latin typeface="Tahoma" panose="020B060403050404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420119848"/>
                  </a:ext>
                </a:extLst>
              </a:tr>
              <a:tr h="385424">
                <a:tc>
                  <a:txBody>
                    <a:bodyPr/>
                    <a:lstStyle/>
                    <a:p>
                      <a:pPr algn="ctr" fontAlgn="b">
                        <a:buNone/>
                      </a:pPr>
                      <a:r>
                        <a:rPr lang="nl-NL" sz="600" b="0" i="0" u="none" strike="noStrike">
                          <a:solidFill>
                            <a:srgbClr val="000000"/>
                          </a:solidFill>
                          <a:effectLst/>
                          <a:latin typeface="Tahom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nl-NL" sz="2000" b="0" i="0" u="none" strike="noStrike" dirty="0">
                        <a:solidFill>
                          <a:srgbClr val="000000"/>
                        </a:solidFill>
                        <a:effectLst/>
                        <a:latin typeface="Tahoma" panose="020B0604030504040204" pitchFamily="34" charset="0"/>
                      </a:endParaRPr>
                    </a:p>
                  </a:txBody>
                  <a:tcPr marL="0" marR="0" marT="0" marB="0" anchor="b">
                    <a:lnL>
                      <a:noFill/>
                    </a:lnL>
                    <a:lnR>
                      <a:noFill/>
                    </a:lnR>
                    <a:lnT>
                      <a:noFill/>
                    </a:lnT>
                    <a:lnB>
                      <a:noFill/>
                    </a:lnB>
                    <a:noFill/>
                  </a:tcPr>
                </a:tc>
                <a:tc>
                  <a:txBody>
                    <a:bodyPr/>
                    <a:lstStyle/>
                    <a:p>
                      <a:pPr algn="l" fontAlgn="b">
                        <a:buNone/>
                      </a:pPr>
                      <a:endParaRPr lang="nl-NL" sz="2000" b="0" i="0" u="none" strike="noStrike">
                        <a:solidFill>
                          <a:srgbClr val="000000"/>
                        </a:solidFill>
                        <a:effectLst/>
                        <a:latin typeface="Tahom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endParaRPr lang="nl-NL" sz="2000" b="0" i="0" u="none" strike="noStrike">
                        <a:solidFill>
                          <a:srgbClr val="000000"/>
                        </a:solidFill>
                        <a:effectLst/>
                        <a:latin typeface="Tahom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endParaRPr lang="nl-NL" sz="600" b="0" i="0" u="none" strike="noStrike" dirty="0">
                        <a:solidFill>
                          <a:srgbClr val="000000"/>
                        </a:solidFill>
                        <a:effectLst/>
                        <a:latin typeface="Tahoma" panose="020B0604030504040204" pitchFamily="34" charset="0"/>
                      </a:endParaRPr>
                    </a:p>
                  </a:txBody>
                  <a:tcPr marL="0" marR="0" marT="0" marB="0" anchor="b">
                    <a:lnL>
                      <a:noFill/>
                    </a:lnL>
                    <a:lnR>
                      <a:noFill/>
                    </a:lnR>
                    <a:lnT>
                      <a:noFill/>
                    </a:lnT>
                    <a:lnB>
                      <a:noFill/>
                    </a:lnB>
                    <a:noFill/>
                  </a:tcPr>
                </a:tc>
                <a:tc>
                  <a:txBody>
                    <a:bodyPr/>
                    <a:lstStyle/>
                    <a:p>
                      <a:pPr algn="ctr" fontAlgn="b">
                        <a:buNone/>
                      </a:pPr>
                      <a:endParaRPr lang="nl-NL" sz="600" b="0" i="0" u="none" strike="noStrike">
                        <a:solidFill>
                          <a:srgbClr val="000000"/>
                        </a:solidFill>
                        <a:effectLst/>
                        <a:latin typeface="Tahoma" panose="020B060403050404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2560825"/>
                  </a:ext>
                </a:extLst>
              </a:tr>
              <a:tr h="536962">
                <a:tc>
                  <a:txBody>
                    <a:bodyPr/>
                    <a:lstStyle/>
                    <a:p>
                      <a:pPr algn="ctr" fontAlgn="b">
                        <a:buNone/>
                      </a:pPr>
                      <a:r>
                        <a:rPr lang="nl-NL" sz="600" b="0" i="0" u="none" strike="noStrike">
                          <a:solidFill>
                            <a:srgbClr val="000000"/>
                          </a:solidFill>
                          <a:effectLst/>
                          <a:latin typeface="Tahom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nl-NL" sz="2000" b="0" i="0" u="none" strike="noStrike" dirty="0">
                        <a:solidFill>
                          <a:srgbClr val="000000"/>
                        </a:solidFill>
                        <a:effectLst/>
                        <a:latin typeface="Tahoma" panose="020B060403050404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nl-NL" sz="2000" b="0" i="0" u="none" strike="noStrike" dirty="0">
                          <a:solidFill>
                            <a:srgbClr val="000000"/>
                          </a:solidFill>
                          <a:effectLst/>
                          <a:latin typeface="Tahoma" panose="020B0604030504040204" pitchFamily="34" charset="0"/>
                        </a:rPr>
                        <a:t>Uurtarief aanvullende werkzaamheden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nl-NL" sz="2000" b="0" i="0" u="none" strike="noStrike" dirty="0">
                          <a:solidFill>
                            <a:srgbClr val="000000"/>
                          </a:solidFill>
                          <a:effectLst/>
                          <a:latin typeface="Tahoma" panose="020B0604030504040204" pitchFamily="34" charset="0"/>
                        </a:rPr>
                        <a:t>invullen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D973"/>
                    </a:solidFill>
                  </a:tcPr>
                </a:tc>
                <a:tc>
                  <a:txBody>
                    <a:bodyPr/>
                    <a:lstStyle/>
                    <a:p>
                      <a:pPr algn="ctr" fontAlgn="b">
                        <a:buNone/>
                      </a:pPr>
                      <a:endParaRPr lang="nl-NL" sz="600" b="0" i="0" u="none" strike="noStrike">
                        <a:solidFill>
                          <a:srgbClr val="000000"/>
                        </a:solidFill>
                        <a:effectLst/>
                        <a:latin typeface="Tahoma" panose="020B060403050404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buNone/>
                      </a:pPr>
                      <a:endParaRPr lang="nl-NL" sz="600" b="0" i="0" u="none" strike="noStrike" dirty="0">
                        <a:solidFill>
                          <a:srgbClr val="000000"/>
                        </a:solidFill>
                        <a:effectLst/>
                        <a:latin typeface="Tahoma" panose="020B060403050404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3480462741"/>
                  </a:ext>
                </a:extLst>
              </a:tr>
              <a:tr h="302833">
                <a:tc>
                  <a:txBody>
                    <a:bodyPr/>
                    <a:lstStyle/>
                    <a:p>
                      <a:pPr algn="ctr" fontAlgn="b">
                        <a:buNone/>
                      </a:pPr>
                      <a:r>
                        <a:rPr lang="nl-NL" sz="600" b="0" i="0" u="none" strike="noStrike">
                          <a:solidFill>
                            <a:srgbClr val="000000"/>
                          </a:solidFill>
                          <a:effectLst/>
                          <a:latin typeface="Tahom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nl-NL" sz="600" b="0" i="0" u="none" strike="noStrike">
                        <a:solidFill>
                          <a:srgbClr val="000000"/>
                        </a:solidFill>
                        <a:effectLst/>
                        <a:latin typeface="Tahoma" panose="020B0604030504040204" pitchFamily="34" charset="0"/>
                      </a:endParaRPr>
                    </a:p>
                  </a:txBody>
                  <a:tcPr marL="0" marR="0" marT="0" marB="0" anchor="b">
                    <a:lnL>
                      <a:noFill/>
                    </a:lnL>
                    <a:lnR>
                      <a:noFill/>
                    </a:lnR>
                    <a:lnT>
                      <a:noFill/>
                    </a:lnT>
                    <a:lnB>
                      <a:noFill/>
                    </a:lnB>
                    <a:noFill/>
                  </a:tcPr>
                </a:tc>
                <a:tc>
                  <a:txBody>
                    <a:bodyPr/>
                    <a:lstStyle/>
                    <a:p>
                      <a:pPr algn="l" fontAlgn="b">
                        <a:buNone/>
                      </a:pPr>
                      <a:endParaRPr lang="nl-NL" sz="600" b="0" i="0" u="none" strike="noStrike">
                        <a:solidFill>
                          <a:srgbClr val="000000"/>
                        </a:solidFill>
                        <a:effectLst/>
                        <a:latin typeface="Tahoma" panose="020B060403050404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endParaRPr lang="nl-NL" sz="600" b="0" i="0" u="none" strike="noStrike">
                        <a:solidFill>
                          <a:srgbClr val="000000"/>
                        </a:solidFill>
                        <a:effectLst/>
                        <a:latin typeface="Tahoma" panose="020B060403050404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buNone/>
                      </a:pPr>
                      <a:endParaRPr lang="nl-NL" sz="600" b="0" i="0" u="none" strike="noStrike">
                        <a:solidFill>
                          <a:srgbClr val="000000"/>
                        </a:solidFill>
                        <a:effectLst/>
                        <a:latin typeface="Tahoma" panose="020B0604030504040204" pitchFamily="34" charset="0"/>
                      </a:endParaRPr>
                    </a:p>
                  </a:txBody>
                  <a:tcPr marL="0" marR="0" marT="0" marB="0" anchor="b">
                    <a:lnL>
                      <a:noFill/>
                    </a:lnL>
                    <a:lnR>
                      <a:noFill/>
                    </a:lnR>
                    <a:lnT>
                      <a:noFill/>
                    </a:lnT>
                    <a:lnB>
                      <a:noFill/>
                    </a:lnB>
                    <a:noFill/>
                  </a:tcPr>
                </a:tc>
                <a:tc>
                  <a:txBody>
                    <a:bodyPr/>
                    <a:lstStyle/>
                    <a:p>
                      <a:pPr algn="ctr" fontAlgn="b">
                        <a:buNone/>
                      </a:pPr>
                      <a:endParaRPr lang="nl-NL" sz="600" b="0" i="0" u="none" strike="noStrike" dirty="0">
                        <a:solidFill>
                          <a:srgbClr val="000000"/>
                        </a:solidFill>
                        <a:effectLst/>
                        <a:latin typeface="Tahoma" panose="020B060403050404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4269135669"/>
                  </a:ext>
                </a:extLst>
              </a:tr>
            </a:tbl>
          </a:graphicData>
        </a:graphic>
      </p:graphicFrame>
    </p:spTree>
    <p:extLst>
      <p:ext uri="{BB962C8B-B14F-4D97-AF65-F5344CB8AC3E}">
        <p14:creationId xmlns:p14="http://schemas.microsoft.com/office/powerpoint/2010/main" val="16421017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AC2609-E24D-1E70-4C9B-BC35CA232A98}"/>
              </a:ext>
            </a:extLst>
          </p:cNvPr>
          <p:cNvSpPr>
            <a:spLocks noGrp="1"/>
          </p:cNvSpPr>
          <p:nvPr>
            <p:ph type="title"/>
          </p:nvPr>
        </p:nvSpPr>
        <p:spPr>
          <a:xfrm>
            <a:off x="2916941" y="393700"/>
            <a:ext cx="14881856" cy="961802"/>
          </a:xfrm>
        </p:spPr>
        <p:txBody>
          <a:bodyPr/>
          <a:lstStyle/>
          <a:p>
            <a:r>
              <a:rPr lang="nl-NL" dirty="0"/>
              <a:t>Planning</a:t>
            </a:r>
          </a:p>
        </p:txBody>
      </p:sp>
      <p:graphicFrame>
        <p:nvGraphicFramePr>
          <p:cNvPr id="9" name="Tijdelijke aanduiding voor inhoud 8">
            <a:extLst>
              <a:ext uri="{FF2B5EF4-FFF2-40B4-BE49-F238E27FC236}">
                <a16:creationId xmlns:a16="http://schemas.microsoft.com/office/drawing/2014/main" id="{EEAF9A5E-A707-5E03-4779-425EDED7F5D2}"/>
              </a:ext>
            </a:extLst>
          </p:cNvPr>
          <p:cNvGraphicFramePr>
            <a:graphicFrameLocks/>
          </p:cNvGraphicFramePr>
          <p:nvPr/>
        </p:nvGraphicFramePr>
        <p:xfrm>
          <a:off x="3200400" y="1917700"/>
          <a:ext cx="11430000" cy="7842997"/>
        </p:xfrm>
        <a:graphic>
          <a:graphicData uri="http://schemas.openxmlformats.org/drawingml/2006/table">
            <a:tbl>
              <a:tblPr/>
              <a:tblGrid>
                <a:gridCol w="5967663">
                  <a:extLst>
                    <a:ext uri="{9D8B030D-6E8A-4147-A177-3AD203B41FA5}">
                      <a16:colId xmlns:a16="http://schemas.microsoft.com/office/drawing/2014/main" val="2394625103"/>
                    </a:ext>
                  </a:extLst>
                </a:gridCol>
                <a:gridCol w="3481137">
                  <a:extLst>
                    <a:ext uri="{9D8B030D-6E8A-4147-A177-3AD203B41FA5}">
                      <a16:colId xmlns:a16="http://schemas.microsoft.com/office/drawing/2014/main" val="140700590"/>
                    </a:ext>
                  </a:extLst>
                </a:gridCol>
                <a:gridCol w="1981200">
                  <a:extLst>
                    <a:ext uri="{9D8B030D-6E8A-4147-A177-3AD203B41FA5}">
                      <a16:colId xmlns:a16="http://schemas.microsoft.com/office/drawing/2014/main" val="1002748707"/>
                    </a:ext>
                  </a:extLst>
                </a:gridCol>
              </a:tblGrid>
              <a:tr h="508893">
                <a:tc>
                  <a:txBody>
                    <a:bodyPr/>
                    <a:lstStyle/>
                    <a:p>
                      <a:pPr>
                        <a:buNone/>
                        <a:tabLst>
                          <a:tab pos="6301105" algn="l"/>
                        </a:tabLst>
                      </a:pPr>
                      <a:r>
                        <a:rPr lang="nl-NL" sz="20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Activiteit</a:t>
                      </a:r>
                      <a:endParaRPr lang="nl-NL" sz="2000" dirty="0">
                        <a:effectLst/>
                        <a:latin typeface="Tahoma" panose="020B0604030504040204" pitchFamily="34" charset="0"/>
                        <a:ea typeface="Tahoma" panose="020B0604030504040204" pitchFamily="34" charset="0"/>
                        <a:cs typeface="Tahoma" panose="020B0604030504040204" pitchFamily="34" charset="0"/>
                      </a:endParaRP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buNone/>
                        <a:tabLst>
                          <a:tab pos="6301105" algn="l"/>
                        </a:tabLst>
                      </a:pPr>
                      <a:r>
                        <a:rPr lang="nl-NL" sz="2000" b="1">
                          <a:solidFill>
                            <a:srgbClr val="000000"/>
                          </a:solidFill>
                          <a:effectLst/>
                          <a:latin typeface="Tahoma" panose="020B0604030504040204" pitchFamily="34" charset="0"/>
                          <a:ea typeface="Tahoma" panose="020B0604030504040204" pitchFamily="34" charset="0"/>
                          <a:cs typeface="Tahoma" panose="020B0604030504040204" pitchFamily="34" charset="0"/>
                        </a:rPr>
                        <a:t>Datum</a:t>
                      </a:r>
                      <a:endParaRPr lang="nl-NL" sz="2000">
                        <a:effectLst/>
                        <a:latin typeface="Tahoma" panose="020B0604030504040204" pitchFamily="34" charset="0"/>
                        <a:ea typeface="Tahoma" panose="020B0604030504040204" pitchFamily="34" charset="0"/>
                        <a:cs typeface="Tahoma" panose="020B0604030504040204" pitchFamily="34" charset="0"/>
                      </a:endParaRP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buNone/>
                        <a:tabLst>
                          <a:tab pos="6301105" algn="l"/>
                        </a:tabLst>
                      </a:pPr>
                      <a:r>
                        <a:rPr lang="nl-NL" sz="2000" b="1">
                          <a:solidFill>
                            <a:srgbClr val="000000"/>
                          </a:solidFill>
                          <a:effectLst/>
                          <a:latin typeface="Tahoma" panose="020B0604030504040204" pitchFamily="34" charset="0"/>
                          <a:ea typeface="Tahoma" panose="020B0604030504040204" pitchFamily="34" charset="0"/>
                          <a:cs typeface="Tahoma" panose="020B0604030504040204" pitchFamily="34" charset="0"/>
                        </a:rPr>
                        <a:t>Tijd</a:t>
                      </a:r>
                      <a:endParaRPr lang="nl-NL" sz="2000">
                        <a:effectLst/>
                        <a:latin typeface="Tahoma" panose="020B0604030504040204" pitchFamily="34" charset="0"/>
                        <a:ea typeface="Tahoma" panose="020B0604030504040204" pitchFamily="34" charset="0"/>
                        <a:cs typeface="Tahoma" panose="020B0604030504040204" pitchFamily="34" charset="0"/>
                      </a:endParaRP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384314849"/>
                  </a:ext>
                </a:extLst>
              </a:tr>
              <a:tr h="508893">
                <a:tc>
                  <a:txBody>
                    <a:bodyPr/>
                    <a:lstStyle/>
                    <a:p>
                      <a:pPr>
                        <a:buNone/>
                        <a:tabLst>
                          <a:tab pos="6301105" algn="l"/>
                        </a:tabLst>
                      </a:pPr>
                      <a:r>
                        <a:rPr lang="nl-NL" sz="2000" dirty="0">
                          <a:solidFill>
                            <a:srgbClr val="D9D9D9"/>
                          </a:solidFill>
                          <a:effectLst/>
                          <a:latin typeface="Tahoma" panose="020B0604030504040204" pitchFamily="34" charset="0"/>
                          <a:ea typeface="Tahoma" panose="020B0604030504040204" pitchFamily="34" charset="0"/>
                          <a:cs typeface="Tahoma" panose="020B0604030504040204" pitchFamily="34" charset="0"/>
                        </a:rPr>
                        <a:t>Publicatiedatum aanbesteding</a:t>
                      </a:r>
                      <a:endParaRPr lang="nl-NL" sz="2000" dirty="0">
                        <a:effectLst/>
                        <a:latin typeface="Tahoma" panose="020B0604030504040204" pitchFamily="34" charset="0"/>
                        <a:ea typeface="Tahoma" panose="020B0604030504040204" pitchFamily="34" charset="0"/>
                        <a:cs typeface="Tahoma" panose="020B0604030504040204" pitchFamily="34" charset="0"/>
                      </a:endParaRP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tabLst>
                          <a:tab pos="6301105" algn="l"/>
                        </a:tabLst>
                      </a:pPr>
                      <a:r>
                        <a:rPr lang="nl-NL" sz="2000">
                          <a:solidFill>
                            <a:srgbClr val="D9D9D9"/>
                          </a:solidFill>
                          <a:effectLst/>
                          <a:latin typeface="Tahoma" panose="020B0604030504040204" pitchFamily="34" charset="0"/>
                          <a:ea typeface="Tahoma" panose="020B0604030504040204" pitchFamily="34" charset="0"/>
                          <a:cs typeface="Tahoma" panose="020B0604030504040204" pitchFamily="34" charset="0"/>
                        </a:rPr>
                        <a:t>6 oktober 2025</a:t>
                      </a:r>
                      <a:endParaRPr lang="nl-NL" sz="2000">
                        <a:effectLst/>
                        <a:latin typeface="Tahoma" panose="020B0604030504040204" pitchFamily="34" charset="0"/>
                        <a:ea typeface="Tahoma" panose="020B0604030504040204" pitchFamily="34" charset="0"/>
                        <a:cs typeface="Tahoma" panose="020B0604030504040204" pitchFamily="34" charset="0"/>
                      </a:endParaRP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tabLst>
                          <a:tab pos="6301105" algn="l"/>
                        </a:tabLst>
                      </a:pPr>
                      <a:r>
                        <a:rPr lang="nl-NL" sz="2000" dirty="0">
                          <a:effectLst/>
                          <a:latin typeface="Tahoma" panose="020B0604030504040204" pitchFamily="34" charset="0"/>
                          <a:ea typeface="Tahoma" panose="020B0604030504040204" pitchFamily="34" charset="0"/>
                          <a:cs typeface="Tahoma" panose="020B0604030504040204" pitchFamily="34" charset="0"/>
                        </a:rPr>
                        <a:t> </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9254593"/>
                  </a:ext>
                </a:extLst>
              </a:tr>
              <a:tr h="585010">
                <a:tc>
                  <a:txBody>
                    <a:bodyPr/>
                    <a:lstStyle/>
                    <a:p>
                      <a:pPr>
                        <a:buNone/>
                        <a:tabLst>
                          <a:tab pos="6301105" algn="l"/>
                        </a:tabLst>
                      </a:pPr>
                      <a:r>
                        <a:rPr lang="nl-NL" sz="2000">
                          <a:solidFill>
                            <a:schemeClr val="bg1">
                              <a:lumMod val="85000"/>
                            </a:schemeClr>
                          </a:solidFill>
                          <a:effectLst/>
                          <a:latin typeface="Tahoma" panose="020B0604030504040204" pitchFamily="34" charset="0"/>
                          <a:ea typeface="Tahoma" panose="020B0604030504040204" pitchFamily="34" charset="0"/>
                          <a:cs typeface="Tahoma" panose="020B0604030504040204" pitchFamily="34" charset="0"/>
                        </a:rPr>
                        <a:t>Voorlichtingsbijeenkomst </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tabLst>
                          <a:tab pos="6301105" algn="l"/>
                        </a:tabLst>
                      </a:pPr>
                      <a:r>
                        <a:rPr lang="nl-NL" sz="2000" b="1" dirty="0">
                          <a:solidFill>
                            <a:schemeClr val="bg1">
                              <a:lumMod val="85000"/>
                            </a:schemeClr>
                          </a:solidFill>
                          <a:effectLst/>
                          <a:latin typeface="Tahoma" panose="020B0604030504040204" pitchFamily="34" charset="0"/>
                          <a:ea typeface="Tahoma" panose="020B0604030504040204" pitchFamily="34" charset="0"/>
                          <a:cs typeface="Tahoma" panose="020B0604030504040204" pitchFamily="34" charset="0"/>
                        </a:rPr>
                        <a:t>Maandag 20 oktober</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tabLst>
                          <a:tab pos="6301105" algn="l"/>
                        </a:tabLst>
                      </a:pPr>
                      <a:r>
                        <a:rPr lang="nl-NL" sz="2000" dirty="0">
                          <a:solidFill>
                            <a:schemeClr val="bg1">
                              <a:lumMod val="85000"/>
                            </a:schemeClr>
                          </a:solidFill>
                          <a:effectLst/>
                          <a:highlight>
                            <a:srgbClr val="FFFF00"/>
                          </a:highlight>
                          <a:latin typeface="Tahoma" panose="020B0604030504040204" pitchFamily="34" charset="0"/>
                          <a:ea typeface="Tahoma" panose="020B0604030504040204" pitchFamily="34" charset="0"/>
                          <a:cs typeface="Tahoma" panose="020B0604030504040204" pitchFamily="34" charset="0"/>
                        </a:rPr>
                        <a:t> </a:t>
                      </a:r>
                      <a:endParaRPr lang="nl-NL" sz="2000" dirty="0">
                        <a:solidFill>
                          <a:schemeClr val="bg1">
                            <a:lumMod val="85000"/>
                          </a:schemeClr>
                        </a:solidFill>
                        <a:effectLst/>
                        <a:latin typeface="Tahoma" panose="020B0604030504040204" pitchFamily="34" charset="0"/>
                        <a:ea typeface="Tahoma" panose="020B0604030504040204" pitchFamily="34" charset="0"/>
                        <a:cs typeface="Tahoma" panose="020B0604030504040204" pitchFamily="34" charset="0"/>
                      </a:endParaRP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10067557"/>
                  </a:ext>
                </a:extLst>
              </a:tr>
              <a:tr h="782912">
                <a:tc>
                  <a:txBody>
                    <a:bodyPr/>
                    <a:lstStyle/>
                    <a:p>
                      <a:pPr>
                        <a:buNone/>
                        <a:tabLst>
                          <a:tab pos="6301105" algn="l"/>
                        </a:tabLst>
                      </a:pPr>
                      <a:r>
                        <a:rPr lang="nl-NL" sz="2000">
                          <a:effectLst/>
                          <a:latin typeface="Tahoma" panose="020B0604030504040204" pitchFamily="34" charset="0"/>
                          <a:ea typeface="Tahoma" panose="020B0604030504040204" pitchFamily="34" charset="0"/>
                          <a:cs typeface="Tahoma" panose="020B0604030504040204" pitchFamily="34" charset="0"/>
                        </a:rPr>
                        <a:t>Uiterlijke termijn melden tegenstrijdigheden in Aanbestedingsdocument en sluitingsdatum voor het stellen van schriftelijke </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tabLst>
                          <a:tab pos="6301105" algn="l"/>
                        </a:tabLst>
                      </a:pPr>
                      <a:r>
                        <a:rPr lang="nl-NL" sz="2000" b="1">
                          <a:effectLst/>
                          <a:latin typeface="Tahoma" panose="020B0604030504040204" pitchFamily="34" charset="0"/>
                          <a:ea typeface="Tahoma" panose="020B0604030504040204" pitchFamily="34" charset="0"/>
                          <a:cs typeface="Tahoma" panose="020B0604030504040204" pitchFamily="34" charset="0"/>
                        </a:rPr>
                        <a:t>Maandag 10 november</a:t>
                      </a:r>
                      <a:endParaRPr lang="nl-NL" sz="2000">
                        <a:effectLst/>
                        <a:latin typeface="Tahoma" panose="020B0604030504040204" pitchFamily="34" charset="0"/>
                        <a:ea typeface="Tahoma" panose="020B0604030504040204" pitchFamily="34" charset="0"/>
                        <a:cs typeface="Tahoma" panose="020B0604030504040204" pitchFamily="34" charset="0"/>
                      </a:endParaRP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tabLst>
                          <a:tab pos="6301105" algn="l"/>
                        </a:tabLst>
                      </a:pPr>
                      <a:r>
                        <a:rPr lang="nl-NL" sz="2000">
                          <a:effectLst/>
                          <a:latin typeface="Tahoma" panose="020B0604030504040204" pitchFamily="34" charset="0"/>
                          <a:ea typeface="Tahoma" panose="020B0604030504040204" pitchFamily="34" charset="0"/>
                          <a:cs typeface="Tahoma" panose="020B0604030504040204" pitchFamily="34" charset="0"/>
                        </a:rPr>
                        <a:t>11.00 uur</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18580038"/>
                  </a:ext>
                </a:extLst>
              </a:tr>
              <a:tr h="550211">
                <a:tc>
                  <a:txBody>
                    <a:bodyPr/>
                    <a:lstStyle/>
                    <a:p>
                      <a:pPr>
                        <a:buNone/>
                        <a:tabLst>
                          <a:tab pos="6301105" algn="l"/>
                        </a:tabLst>
                      </a:pPr>
                      <a:r>
                        <a:rPr lang="nl-NL" sz="2000">
                          <a:effectLst/>
                          <a:latin typeface="Tahoma" panose="020B0604030504040204" pitchFamily="34" charset="0"/>
                          <a:ea typeface="Tahoma" panose="020B0604030504040204" pitchFamily="34" charset="0"/>
                          <a:cs typeface="Tahoma" panose="020B0604030504040204" pitchFamily="34" charset="0"/>
                        </a:rPr>
                        <a:t>Uiterlijke datum antwoorden op vragen middels laatste Nota van Inlichtingen </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tabLst>
                          <a:tab pos="6301105" algn="l"/>
                        </a:tabLst>
                      </a:pPr>
                      <a:r>
                        <a:rPr lang="nl-NL" sz="2000" b="1">
                          <a:effectLst/>
                          <a:latin typeface="Tahoma" panose="020B0604030504040204" pitchFamily="34" charset="0"/>
                          <a:ea typeface="Tahoma" panose="020B0604030504040204" pitchFamily="34" charset="0"/>
                          <a:cs typeface="Tahoma" panose="020B0604030504040204" pitchFamily="34" charset="0"/>
                        </a:rPr>
                        <a:t>Donderdag 13 november</a:t>
                      </a:r>
                      <a:endParaRPr lang="nl-NL" sz="2000">
                        <a:effectLst/>
                        <a:latin typeface="Tahoma" panose="020B0604030504040204" pitchFamily="34" charset="0"/>
                        <a:ea typeface="Tahoma" panose="020B0604030504040204" pitchFamily="34" charset="0"/>
                        <a:cs typeface="Tahoma" panose="020B0604030504040204" pitchFamily="34" charset="0"/>
                      </a:endParaRP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tabLst>
                          <a:tab pos="6301105" algn="l"/>
                        </a:tabLst>
                      </a:pPr>
                      <a:r>
                        <a:rPr lang="nl-NL" sz="2000">
                          <a:effectLst/>
                          <a:latin typeface="Tahoma" panose="020B0604030504040204" pitchFamily="34" charset="0"/>
                          <a:ea typeface="Tahoma" panose="020B0604030504040204" pitchFamily="34" charset="0"/>
                          <a:cs typeface="Tahoma" panose="020B0604030504040204" pitchFamily="34" charset="0"/>
                        </a:rPr>
                        <a:t>24.00 uur</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0386495"/>
                  </a:ext>
                </a:extLst>
              </a:tr>
              <a:tr h="550211">
                <a:tc>
                  <a:txBody>
                    <a:bodyPr/>
                    <a:lstStyle/>
                    <a:p>
                      <a:pPr>
                        <a:buNone/>
                        <a:tabLst>
                          <a:tab pos="6301105" algn="l"/>
                        </a:tabLst>
                      </a:pPr>
                      <a:r>
                        <a:rPr lang="nl-NL" sz="2000">
                          <a:effectLst/>
                          <a:latin typeface="Tahoma" panose="020B0604030504040204" pitchFamily="34" charset="0"/>
                          <a:ea typeface="Tahoma" panose="020B0604030504040204" pitchFamily="34" charset="0"/>
                          <a:cs typeface="Tahoma" panose="020B0604030504040204" pitchFamily="34" charset="0"/>
                        </a:rPr>
                        <a:t>Uiterste inleverdatum Inschrijving en aansluitend opening kluis</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tabLst>
                          <a:tab pos="6301105" algn="l"/>
                        </a:tabLst>
                      </a:pPr>
                      <a:r>
                        <a:rPr lang="nl-NL" sz="2000" b="1">
                          <a:effectLst/>
                          <a:latin typeface="Tahoma" panose="020B0604030504040204" pitchFamily="34" charset="0"/>
                          <a:ea typeface="Tahoma" panose="020B0604030504040204" pitchFamily="34" charset="0"/>
                          <a:cs typeface="Tahoma" panose="020B0604030504040204" pitchFamily="34" charset="0"/>
                        </a:rPr>
                        <a:t>Maandag 24 november</a:t>
                      </a:r>
                      <a:endParaRPr lang="nl-NL" sz="2000">
                        <a:effectLst/>
                        <a:latin typeface="Tahoma" panose="020B0604030504040204" pitchFamily="34" charset="0"/>
                        <a:ea typeface="Tahoma" panose="020B0604030504040204" pitchFamily="34" charset="0"/>
                        <a:cs typeface="Tahoma" panose="020B0604030504040204" pitchFamily="34" charset="0"/>
                      </a:endParaRP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tabLst>
                          <a:tab pos="6301105" algn="l"/>
                        </a:tabLst>
                      </a:pPr>
                      <a:r>
                        <a:rPr lang="nl-NL" sz="2000">
                          <a:effectLst/>
                          <a:latin typeface="Tahoma" panose="020B0604030504040204" pitchFamily="34" charset="0"/>
                          <a:ea typeface="Tahoma" panose="020B0604030504040204" pitchFamily="34" charset="0"/>
                          <a:cs typeface="Tahoma" panose="020B0604030504040204" pitchFamily="34" charset="0"/>
                        </a:rPr>
                        <a:t>12:00 uur</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26810601"/>
                  </a:ext>
                </a:extLst>
              </a:tr>
              <a:tr h="550211">
                <a:tc>
                  <a:txBody>
                    <a:bodyPr/>
                    <a:lstStyle/>
                    <a:p>
                      <a:pPr>
                        <a:buNone/>
                        <a:tabLst>
                          <a:tab pos="6301105" algn="l"/>
                        </a:tabLst>
                      </a:pPr>
                      <a:r>
                        <a:rPr lang="nl-NL" sz="2000">
                          <a:effectLst/>
                          <a:latin typeface="Tahoma" panose="020B0604030504040204" pitchFamily="34" charset="0"/>
                          <a:ea typeface="Tahoma" panose="020B0604030504040204" pitchFamily="34" charset="0"/>
                          <a:cs typeface="Tahoma" panose="020B0604030504040204" pitchFamily="34" charset="0"/>
                        </a:rPr>
                        <a:t>Opening kluis met inschrijvingen</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tabLst>
                          <a:tab pos="6301105" algn="l"/>
                        </a:tabLst>
                      </a:pPr>
                      <a:r>
                        <a:rPr lang="nl-NL" sz="2000" b="1">
                          <a:effectLst/>
                          <a:latin typeface="Tahoma" panose="020B0604030504040204" pitchFamily="34" charset="0"/>
                          <a:ea typeface="Tahoma" panose="020B0604030504040204" pitchFamily="34" charset="0"/>
                          <a:cs typeface="Tahoma" panose="020B0604030504040204" pitchFamily="34" charset="0"/>
                        </a:rPr>
                        <a:t>Maandag 24 november</a:t>
                      </a:r>
                      <a:endParaRPr lang="nl-NL" sz="2000">
                        <a:effectLst/>
                        <a:latin typeface="Tahoma" panose="020B0604030504040204" pitchFamily="34" charset="0"/>
                        <a:ea typeface="Tahoma" panose="020B0604030504040204" pitchFamily="34" charset="0"/>
                        <a:cs typeface="Tahoma" panose="020B0604030504040204" pitchFamily="34" charset="0"/>
                      </a:endParaRP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tabLst>
                          <a:tab pos="6301105" algn="l"/>
                        </a:tabLst>
                      </a:pPr>
                      <a:r>
                        <a:rPr lang="nl-NL" sz="2000">
                          <a:effectLst/>
                          <a:latin typeface="Tahoma" panose="020B0604030504040204" pitchFamily="34" charset="0"/>
                          <a:ea typeface="Tahoma" panose="020B0604030504040204" pitchFamily="34" charset="0"/>
                          <a:cs typeface="Tahoma" panose="020B0604030504040204" pitchFamily="34" charset="0"/>
                        </a:rPr>
                        <a:t>12.30 uur</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5186783"/>
                  </a:ext>
                </a:extLst>
              </a:tr>
              <a:tr h="589358">
                <a:tc>
                  <a:txBody>
                    <a:bodyPr/>
                    <a:lstStyle/>
                    <a:p>
                      <a:pPr>
                        <a:buNone/>
                        <a:tabLst>
                          <a:tab pos="6301105" algn="l"/>
                        </a:tabLst>
                      </a:pPr>
                      <a:r>
                        <a:rPr lang="nl-NL" sz="2000" dirty="0">
                          <a:effectLst/>
                          <a:latin typeface="Tahoma" panose="020B0604030504040204" pitchFamily="34" charset="0"/>
                          <a:ea typeface="Tahoma" panose="020B0604030504040204" pitchFamily="34" charset="0"/>
                          <a:cs typeface="Tahoma" panose="020B0604030504040204" pitchFamily="34" charset="0"/>
                        </a:rPr>
                        <a:t>Interactieve presentaties</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tabLst>
                          <a:tab pos="6301105" algn="l"/>
                        </a:tabLst>
                      </a:pPr>
                      <a:r>
                        <a:rPr lang="nl-NL" sz="2000" b="1">
                          <a:effectLst/>
                          <a:latin typeface="Tahoma" panose="020B0604030504040204" pitchFamily="34" charset="0"/>
                          <a:ea typeface="Tahoma" panose="020B0604030504040204" pitchFamily="34" charset="0"/>
                          <a:cs typeface="Tahoma" panose="020B0604030504040204" pitchFamily="34" charset="0"/>
                        </a:rPr>
                        <a:t>Maandag </a:t>
                      </a:r>
                      <a:r>
                        <a:rPr lang="nl-NL" sz="2000" b="1" dirty="0">
                          <a:effectLst/>
                          <a:latin typeface="Tahoma" panose="020B0604030504040204" pitchFamily="34" charset="0"/>
                          <a:ea typeface="Tahoma" panose="020B0604030504040204" pitchFamily="34" charset="0"/>
                          <a:cs typeface="Tahoma" panose="020B0604030504040204" pitchFamily="34" charset="0"/>
                        </a:rPr>
                        <a:t>1 en dinsdag 2 december</a:t>
                      </a:r>
                      <a:endParaRPr lang="nl-NL" sz="2000" dirty="0">
                        <a:effectLst/>
                        <a:latin typeface="Tahoma" panose="020B0604030504040204" pitchFamily="34" charset="0"/>
                        <a:ea typeface="Tahoma" panose="020B0604030504040204" pitchFamily="34" charset="0"/>
                        <a:cs typeface="Tahoma" panose="020B0604030504040204" pitchFamily="34" charset="0"/>
                      </a:endParaRP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tabLst>
                          <a:tab pos="6301105" algn="l"/>
                        </a:tabLst>
                      </a:pPr>
                      <a:r>
                        <a:rPr lang="nl-NL" sz="2000">
                          <a:effectLst/>
                          <a:highlight>
                            <a:srgbClr val="FFFF00"/>
                          </a:highlight>
                          <a:latin typeface="Tahoma" panose="020B0604030504040204" pitchFamily="34" charset="0"/>
                          <a:ea typeface="Tahoma" panose="020B0604030504040204" pitchFamily="34" charset="0"/>
                          <a:cs typeface="Tahoma" panose="020B0604030504040204" pitchFamily="34" charset="0"/>
                        </a:rPr>
                        <a:t> </a:t>
                      </a:r>
                      <a:endParaRPr lang="nl-NL" sz="2000">
                        <a:effectLst/>
                        <a:latin typeface="Tahoma" panose="020B0604030504040204" pitchFamily="34" charset="0"/>
                        <a:ea typeface="Tahoma" panose="020B0604030504040204" pitchFamily="34" charset="0"/>
                        <a:cs typeface="Tahoma" panose="020B0604030504040204" pitchFamily="34" charset="0"/>
                      </a:endParaRP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91105226"/>
                  </a:ext>
                </a:extLst>
              </a:tr>
              <a:tr h="589358">
                <a:tc>
                  <a:txBody>
                    <a:bodyPr/>
                    <a:lstStyle/>
                    <a:p>
                      <a:pPr>
                        <a:buNone/>
                        <a:tabLst>
                          <a:tab pos="6301105" algn="l"/>
                        </a:tabLst>
                      </a:pPr>
                      <a:r>
                        <a:rPr lang="nl-NL" sz="2000">
                          <a:effectLst/>
                          <a:latin typeface="Tahoma" panose="020B0604030504040204" pitchFamily="34" charset="0"/>
                          <a:ea typeface="Tahoma" panose="020B0604030504040204" pitchFamily="34" charset="0"/>
                          <a:cs typeface="Tahoma" panose="020B0604030504040204" pitchFamily="34" charset="0"/>
                        </a:rPr>
                        <a:t>Streefdatum voornemen tot gunning</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tabLst>
                          <a:tab pos="6301105" algn="l"/>
                        </a:tabLst>
                      </a:pPr>
                      <a:r>
                        <a:rPr lang="nl-NL" sz="2000" b="1">
                          <a:effectLst/>
                          <a:latin typeface="Tahoma" panose="020B0604030504040204" pitchFamily="34" charset="0"/>
                          <a:ea typeface="Tahoma" panose="020B0604030504040204" pitchFamily="34" charset="0"/>
                          <a:cs typeface="Tahoma" panose="020B0604030504040204" pitchFamily="34" charset="0"/>
                        </a:rPr>
                        <a:t>Maandag 22 december</a:t>
                      </a:r>
                      <a:endParaRPr lang="nl-NL" sz="2000">
                        <a:effectLst/>
                        <a:latin typeface="Tahoma" panose="020B0604030504040204" pitchFamily="34" charset="0"/>
                        <a:ea typeface="Tahoma" panose="020B0604030504040204" pitchFamily="34" charset="0"/>
                        <a:cs typeface="Tahoma" panose="020B0604030504040204" pitchFamily="34" charset="0"/>
                      </a:endParaRP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tabLst>
                          <a:tab pos="6301105" algn="l"/>
                        </a:tabLst>
                      </a:pPr>
                      <a:r>
                        <a:rPr lang="nl-NL" sz="2000">
                          <a:effectLst/>
                          <a:latin typeface="Tahoma" panose="020B0604030504040204" pitchFamily="34" charset="0"/>
                          <a:ea typeface="Tahoma" panose="020B0604030504040204" pitchFamily="34" charset="0"/>
                          <a:cs typeface="Tahoma" panose="020B0604030504040204" pitchFamily="34" charset="0"/>
                        </a:rPr>
                        <a:t> </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17115725"/>
                  </a:ext>
                </a:extLst>
              </a:tr>
              <a:tr h="589358">
                <a:tc>
                  <a:txBody>
                    <a:bodyPr/>
                    <a:lstStyle/>
                    <a:p>
                      <a:pPr>
                        <a:buNone/>
                        <a:tabLst>
                          <a:tab pos="6301105" algn="l"/>
                        </a:tabLst>
                      </a:pPr>
                      <a:r>
                        <a:rPr lang="nl-NL" sz="2000">
                          <a:effectLst/>
                          <a:latin typeface="Tahoma" panose="020B0604030504040204" pitchFamily="34" charset="0"/>
                          <a:ea typeface="Tahoma" panose="020B0604030504040204" pitchFamily="34" charset="0"/>
                          <a:cs typeface="Tahoma" panose="020B0604030504040204" pitchFamily="34" charset="0"/>
                        </a:rPr>
                        <a:t>Streefdatum definitieve gunning</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tabLst>
                          <a:tab pos="6301105" algn="l"/>
                        </a:tabLst>
                      </a:pPr>
                      <a:r>
                        <a:rPr lang="nl-NL" sz="2000" b="1">
                          <a:effectLst/>
                          <a:latin typeface="Tahoma" panose="020B0604030504040204" pitchFamily="34" charset="0"/>
                          <a:ea typeface="Tahoma" panose="020B0604030504040204" pitchFamily="34" charset="0"/>
                          <a:cs typeface="Tahoma" panose="020B0604030504040204" pitchFamily="34" charset="0"/>
                        </a:rPr>
                        <a:t>Maandag 19 januari</a:t>
                      </a:r>
                      <a:endParaRPr lang="nl-NL" sz="2000">
                        <a:effectLst/>
                        <a:latin typeface="Tahoma" panose="020B0604030504040204" pitchFamily="34" charset="0"/>
                        <a:ea typeface="Tahoma" panose="020B0604030504040204" pitchFamily="34" charset="0"/>
                        <a:cs typeface="Tahoma" panose="020B0604030504040204" pitchFamily="34" charset="0"/>
                      </a:endParaRP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tabLst>
                          <a:tab pos="6301105" algn="l"/>
                        </a:tabLst>
                      </a:pPr>
                      <a:r>
                        <a:rPr lang="nl-NL" sz="2000">
                          <a:effectLst/>
                          <a:latin typeface="Tahoma" panose="020B0604030504040204" pitchFamily="34" charset="0"/>
                          <a:ea typeface="Tahoma" panose="020B0604030504040204" pitchFamily="34" charset="0"/>
                          <a:cs typeface="Tahoma" panose="020B0604030504040204" pitchFamily="34" charset="0"/>
                        </a:rPr>
                        <a:t> </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2821111"/>
                  </a:ext>
                </a:extLst>
              </a:tr>
              <a:tr h="589358">
                <a:tc>
                  <a:txBody>
                    <a:bodyPr/>
                    <a:lstStyle/>
                    <a:p>
                      <a:pPr>
                        <a:buNone/>
                        <a:tabLst>
                          <a:tab pos="6301105" algn="l"/>
                        </a:tabLst>
                      </a:pPr>
                      <a:r>
                        <a:rPr lang="nl-NL" sz="2000">
                          <a:effectLst/>
                          <a:latin typeface="Tahoma" panose="020B0604030504040204" pitchFamily="34" charset="0"/>
                          <a:ea typeface="Tahoma" panose="020B0604030504040204" pitchFamily="34" charset="0"/>
                          <a:cs typeface="Tahoma" panose="020B0604030504040204" pitchFamily="34" charset="0"/>
                        </a:rPr>
                        <a:t>Ingangsdatum Raamovereenkomst</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tabLst>
                          <a:tab pos="6301105" algn="l"/>
                        </a:tabLst>
                      </a:pPr>
                      <a:r>
                        <a:rPr lang="nl-NL" sz="2000" b="1">
                          <a:effectLst/>
                          <a:latin typeface="Tahoma" panose="020B0604030504040204" pitchFamily="34" charset="0"/>
                          <a:ea typeface="Tahoma" panose="020B0604030504040204" pitchFamily="34" charset="0"/>
                          <a:cs typeface="Tahoma" panose="020B0604030504040204" pitchFamily="34" charset="0"/>
                        </a:rPr>
                        <a:t>Maandag 19 januari</a:t>
                      </a:r>
                      <a:endParaRPr lang="nl-NL" sz="2000">
                        <a:effectLst/>
                        <a:latin typeface="Tahoma" panose="020B0604030504040204" pitchFamily="34" charset="0"/>
                        <a:ea typeface="Tahoma" panose="020B0604030504040204" pitchFamily="34" charset="0"/>
                        <a:cs typeface="Tahoma" panose="020B0604030504040204" pitchFamily="34" charset="0"/>
                      </a:endParaRP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tabLst>
                          <a:tab pos="6301105" algn="l"/>
                        </a:tabLst>
                      </a:pPr>
                      <a:r>
                        <a:rPr lang="nl-NL" sz="2000">
                          <a:effectLst/>
                          <a:latin typeface="Tahoma" panose="020B0604030504040204" pitchFamily="34" charset="0"/>
                          <a:ea typeface="Tahoma" panose="020B0604030504040204" pitchFamily="34" charset="0"/>
                          <a:cs typeface="Tahoma" panose="020B0604030504040204" pitchFamily="34" charset="0"/>
                        </a:rPr>
                        <a:t> </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63771945"/>
                  </a:ext>
                </a:extLst>
              </a:tr>
              <a:tr h="589358">
                <a:tc>
                  <a:txBody>
                    <a:bodyPr/>
                    <a:lstStyle/>
                    <a:p>
                      <a:pPr>
                        <a:buNone/>
                        <a:tabLst>
                          <a:tab pos="6301105" algn="l"/>
                        </a:tabLst>
                      </a:pPr>
                      <a:r>
                        <a:rPr lang="nl-NL" sz="2000">
                          <a:effectLst/>
                          <a:latin typeface="Tahoma" panose="020B0604030504040204" pitchFamily="34" charset="0"/>
                          <a:ea typeface="Tahoma" panose="020B0604030504040204" pitchFamily="34" charset="0"/>
                          <a:cs typeface="Tahoma" panose="020B0604030504040204" pitchFamily="34" charset="0"/>
                        </a:rPr>
                        <a:t>Start implementatie</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tabLst>
                          <a:tab pos="6301105" algn="l"/>
                        </a:tabLst>
                      </a:pPr>
                      <a:r>
                        <a:rPr lang="nl-NL" sz="2000" b="1" dirty="0">
                          <a:effectLst/>
                          <a:latin typeface="Tahoma" panose="020B0604030504040204" pitchFamily="34" charset="0"/>
                          <a:ea typeface="Tahoma" panose="020B0604030504040204" pitchFamily="34" charset="0"/>
                          <a:cs typeface="Tahoma" panose="020B0604030504040204" pitchFamily="34" charset="0"/>
                        </a:rPr>
                        <a:t>Januari</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tabLst>
                          <a:tab pos="6301105" algn="l"/>
                        </a:tabLst>
                      </a:pPr>
                      <a:r>
                        <a:rPr lang="nl-NL" sz="2000">
                          <a:effectLst/>
                          <a:latin typeface="Tahoma" panose="020B0604030504040204" pitchFamily="34" charset="0"/>
                          <a:ea typeface="Tahoma" panose="020B0604030504040204" pitchFamily="34" charset="0"/>
                          <a:cs typeface="Tahoma" panose="020B0604030504040204" pitchFamily="34" charset="0"/>
                        </a:rPr>
                        <a:t> </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79236580"/>
                  </a:ext>
                </a:extLst>
              </a:tr>
              <a:tr h="589358">
                <a:tc>
                  <a:txBody>
                    <a:bodyPr/>
                    <a:lstStyle/>
                    <a:p>
                      <a:pPr>
                        <a:buNone/>
                        <a:tabLst>
                          <a:tab pos="6301105" algn="l"/>
                        </a:tabLst>
                      </a:pPr>
                      <a:r>
                        <a:rPr lang="nl-NL" sz="2000">
                          <a:effectLst/>
                          <a:latin typeface="Tahoma" panose="020B0604030504040204" pitchFamily="34" charset="0"/>
                          <a:ea typeface="Tahoma" panose="020B0604030504040204" pitchFamily="34" charset="0"/>
                          <a:cs typeface="Tahoma" panose="020B0604030504040204" pitchFamily="34" charset="0"/>
                        </a:rPr>
                        <a:t>Implementatie gereed</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tabLst>
                          <a:tab pos="6301105" algn="l"/>
                        </a:tabLst>
                      </a:pPr>
                      <a:r>
                        <a:rPr lang="nl-NL" sz="2000" b="1" dirty="0">
                          <a:effectLst/>
                          <a:latin typeface="Tahoma" panose="020B0604030504040204" pitchFamily="34" charset="0"/>
                          <a:ea typeface="Tahoma" panose="020B0604030504040204" pitchFamily="34" charset="0"/>
                          <a:cs typeface="Tahoma" panose="020B0604030504040204" pitchFamily="34" charset="0"/>
                        </a:rPr>
                        <a:t>februari</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tabLst>
                          <a:tab pos="6301105" algn="l"/>
                        </a:tabLst>
                      </a:pPr>
                      <a:r>
                        <a:rPr lang="nl-NL" sz="2000" dirty="0">
                          <a:effectLst/>
                          <a:latin typeface="Tahoma" panose="020B0604030504040204" pitchFamily="34" charset="0"/>
                          <a:ea typeface="Tahoma" panose="020B0604030504040204" pitchFamily="34" charset="0"/>
                          <a:cs typeface="Tahoma" panose="020B0604030504040204" pitchFamily="34" charset="0"/>
                        </a:rPr>
                        <a:t> </a:t>
                      </a:r>
                    </a:p>
                  </a:txBody>
                  <a:tcPr marL="63909" marR="639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54737623"/>
                  </a:ext>
                </a:extLst>
              </a:tr>
            </a:tbl>
          </a:graphicData>
        </a:graphic>
      </p:graphicFrame>
    </p:spTree>
    <p:extLst>
      <p:ext uri="{BB962C8B-B14F-4D97-AF65-F5344CB8AC3E}">
        <p14:creationId xmlns:p14="http://schemas.microsoft.com/office/powerpoint/2010/main" val="1229878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90586" y="103670"/>
            <a:ext cx="15106939" cy="1007973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5119985" cy="10692003"/>
          </a:xfrm>
          <a:prstGeom prst="rect">
            <a:avLst/>
          </a:prstGeom>
        </p:spPr>
      </p:pic>
      <p:sp>
        <p:nvSpPr>
          <p:cNvPr id="6" name="object 6"/>
          <p:cNvSpPr txBox="1"/>
          <p:nvPr/>
        </p:nvSpPr>
        <p:spPr>
          <a:xfrm>
            <a:off x="2448004" y="2349498"/>
            <a:ext cx="3490595" cy="643255"/>
          </a:xfrm>
          <a:prstGeom prst="rect">
            <a:avLst/>
          </a:prstGeom>
        </p:spPr>
        <p:txBody>
          <a:bodyPr vert="horz" wrap="square" lIns="0" tIns="12700" rIns="0" bIns="0" rtlCol="0">
            <a:spAutoFit/>
          </a:bodyPr>
          <a:lstStyle/>
          <a:p>
            <a:pPr marL="12700">
              <a:lnSpc>
                <a:spcPct val="100000"/>
              </a:lnSpc>
              <a:spcBef>
                <a:spcPts val="100"/>
              </a:spcBef>
            </a:pPr>
            <a:r>
              <a:rPr sz="4050" b="1" dirty="0">
                <a:solidFill>
                  <a:srgbClr val="663366"/>
                </a:solidFill>
                <a:latin typeface="Roboto"/>
                <a:cs typeface="Roboto"/>
              </a:rPr>
              <a:t>FONTYS</a:t>
            </a:r>
            <a:r>
              <a:rPr sz="4050" b="1" spc="-110" dirty="0">
                <a:solidFill>
                  <a:srgbClr val="663366"/>
                </a:solidFill>
                <a:latin typeface="Roboto"/>
                <a:cs typeface="Roboto"/>
              </a:rPr>
              <a:t> </a:t>
            </a:r>
            <a:r>
              <a:rPr sz="4050" b="1" spc="-20" dirty="0">
                <a:solidFill>
                  <a:srgbClr val="663366"/>
                </a:solidFill>
                <a:latin typeface="Roboto"/>
                <a:cs typeface="Roboto"/>
              </a:rPr>
              <a:t>HR&amp;O</a:t>
            </a:r>
            <a:endParaRPr sz="4050">
              <a:latin typeface="Roboto"/>
              <a:cs typeface="Roboto"/>
            </a:endParaRPr>
          </a:p>
        </p:txBody>
      </p:sp>
      <p:grpSp>
        <p:nvGrpSpPr>
          <p:cNvPr id="7" name="object 7"/>
          <p:cNvGrpSpPr/>
          <p:nvPr/>
        </p:nvGrpSpPr>
        <p:grpSpPr>
          <a:xfrm>
            <a:off x="116974" y="131578"/>
            <a:ext cx="14885669" cy="10692130"/>
            <a:chOff x="0" y="0"/>
            <a:chExt cx="14885669" cy="10692130"/>
          </a:xfrm>
        </p:grpSpPr>
        <p:pic>
          <p:nvPicPr>
            <p:cNvPr id="8" name="object 8"/>
            <p:cNvPicPr/>
            <p:nvPr/>
          </p:nvPicPr>
          <p:blipFill>
            <a:blip r:embed="rId3" cstate="print"/>
            <a:stretch>
              <a:fillRect/>
            </a:stretch>
          </p:blipFill>
          <p:spPr>
            <a:xfrm>
              <a:off x="13742288" y="9254479"/>
              <a:ext cx="1143025" cy="1142909"/>
            </a:xfrm>
            <a:prstGeom prst="rect">
              <a:avLst/>
            </a:prstGeom>
          </p:spPr>
        </p:pic>
        <p:pic>
          <p:nvPicPr>
            <p:cNvPr id="9" name="object 9"/>
            <p:cNvPicPr/>
            <p:nvPr/>
          </p:nvPicPr>
          <p:blipFill>
            <a:blip r:embed="rId4" cstate="print"/>
            <a:stretch>
              <a:fillRect/>
            </a:stretch>
          </p:blipFill>
          <p:spPr>
            <a:xfrm>
              <a:off x="0" y="0"/>
              <a:ext cx="3554818" cy="1513573"/>
            </a:xfrm>
            <a:prstGeom prst="rect">
              <a:avLst/>
            </a:prstGeom>
          </p:spPr>
        </p:pic>
        <p:pic>
          <p:nvPicPr>
            <p:cNvPr id="10" name="object 10"/>
            <p:cNvPicPr/>
            <p:nvPr/>
          </p:nvPicPr>
          <p:blipFill>
            <a:blip r:embed="rId5" cstate="print"/>
            <a:stretch>
              <a:fillRect/>
            </a:stretch>
          </p:blipFill>
          <p:spPr>
            <a:xfrm>
              <a:off x="0" y="5345880"/>
              <a:ext cx="2344850" cy="3659851"/>
            </a:xfrm>
            <a:prstGeom prst="rect">
              <a:avLst/>
            </a:prstGeom>
          </p:spPr>
        </p:pic>
        <p:pic>
          <p:nvPicPr>
            <p:cNvPr id="11" name="object 11"/>
            <p:cNvPicPr/>
            <p:nvPr/>
          </p:nvPicPr>
          <p:blipFill>
            <a:blip r:embed="rId5" cstate="print"/>
            <a:stretch>
              <a:fillRect/>
            </a:stretch>
          </p:blipFill>
          <p:spPr>
            <a:xfrm>
              <a:off x="2344724" y="9476803"/>
              <a:ext cx="778484" cy="1215199"/>
            </a:xfrm>
            <a:prstGeom prst="rect">
              <a:avLst/>
            </a:prstGeom>
          </p:spPr>
        </p:pic>
      </p:grpSp>
      <p:sp>
        <p:nvSpPr>
          <p:cNvPr id="12" name="object 12"/>
          <p:cNvSpPr txBox="1"/>
          <p:nvPr/>
        </p:nvSpPr>
        <p:spPr>
          <a:xfrm>
            <a:off x="2265238" y="3522983"/>
            <a:ext cx="11843385" cy="819135"/>
          </a:xfrm>
          <a:prstGeom prst="rect">
            <a:avLst/>
          </a:prstGeom>
          <a:solidFill>
            <a:srgbClr val="663366"/>
          </a:solidFill>
        </p:spPr>
        <p:txBody>
          <a:bodyPr vert="horz" wrap="square" lIns="0" tIns="15875" rIns="0" bIns="0" rtlCol="0" anchor="t">
            <a:spAutoFit/>
          </a:bodyPr>
          <a:lstStyle/>
          <a:p>
            <a:pPr marL="76835" marR="63500">
              <a:lnSpc>
                <a:spcPts val="3170"/>
              </a:lnSpc>
              <a:spcBef>
                <a:spcPts val="125"/>
              </a:spcBef>
            </a:pPr>
            <a:r>
              <a:rPr sz="2650" dirty="0">
                <a:solidFill>
                  <a:srgbClr val="FFFFFF"/>
                </a:solidFill>
                <a:latin typeface="Roboto"/>
                <a:cs typeface="Roboto"/>
              </a:rPr>
              <a:t>We</a:t>
            </a:r>
            <a:r>
              <a:rPr sz="2650" spc="-45" dirty="0">
                <a:solidFill>
                  <a:srgbClr val="FFFFFF"/>
                </a:solidFill>
                <a:latin typeface="Roboto"/>
                <a:cs typeface="Roboto"/>
              </a:rPr>
              <a:t> </a:t>
            </a:r>
            <a:r>
              <a:rPr sz="2650" dirty="0">
                <a:solidFill>
                  <a:srgbClr val="FFFFFF"/>
                </a:solidFill>
                <a:latin typeface="Roboto"/>
                <a:cs typeface="Roboto"/>
              </a:rPr>
              <a:t>zijn</a:t>
            </a:r>
            <a:r>
              <a:rPr sz="2650" spc="-40" dirty="0">
                <a:solidFill>
                  <a:srgbClr val="FFFFFF"/>
                </a:solidFill>
                <a:latin typeface="Roboto"/>
                <a:cs typeface="Roboto"/>
              </a:rPr>
              <a:t> </a:t>
            </a:r>
            <a:r>
              <a:rPr sz="2650" dirty="0">
                <a:solidFill>
                  <a:srgbClr val="FFFFFF"/>
                </a:solidFill>
                <a:latin typeface="Roboto"/>
                <a:cs typeface="Roboto"/>
              </a:rPr>
              <a:t>van</a:t>
            </a:r>
            <a:r>
              <a:rPr sz="2650" spc="-40" dirty="0">
                <a:solidFill>
                  <a:srgbClr val="FFFFFF"/>
                </a:solidFill>
                <a:latin typeface="Roboto"/>
                <a:cs typeface="Roboto"/>
              </a:rPr>
              <a:t> </a:t>
            </a:r>
            <a:r>
              <a:rPr sz="2650" dirty="0">
                <a:solidFill>
                  <a:srgbClr val="FFFFFF"/>
                </a:solidFill>
                <a:latin typeface="Roboto"/>
                <a:cs typeface="Roboto"/>
              </a:rPr>
              <a:t>HR</a:t>
            </a:r>
            <a:r>
              <a:rPr sz="2650" spc="-45" dirty="0">
                <a:solidFill>
                  <a:srgbClr val="FFFFFF"/>
                </a:solidFill>
                <a:latin typeface="Roboto"/>
                <a:cs typeface="Roboto"/>
              </a:rPr>
              <a:t> </a:t>
            </a:r>
            <a:r>
              <a:rPr sz="2650" dirty="0">
                <a:solidFill>
                  <a:srgbClr val="FFFFFF"/>
                </a:solidFill>
                <a:latin typeface="Roboto"/>
                <a:cs typeface="Roboto"/>
              </a:rPr>
              <a:t>en</a:t>
            </a:r>
            <a:r>
              <a:rPr sz="2650" spc="-40" dirty="0">
                <a:solidFill>
                  <a:srgbClr val="FFFFFF"/>
                </a:solidFill>
                <a:latin typeface="Roboto"/>
                <a:cs typeface="Roboto"/>
              </a:rPr>
              <a:t> </a:t>
            </a:r>
            <a:r>
              <a:rPr sz="2650" dirty="0">
                <a:solidFill>
                  <a:srgbClr val="FFFFFF"/>
                </a:solidFill>
                <a:latin typeface="Roboto"/>
                <a:cs typeface="Roboto"/>
              </a:rPr>
              <a:t>ook</a:t>
            </a:r>
            <a:r>
              <a:rPr sz="2650" spc="-40" dirty="0">
                <a:solidFill>
                  <a:srgbClr val="FFFFFF"/>
                </a:solidFill>
                <a:latin typeface="Roboto"/>
                <a:cs typeface="Roboto"/>
              </a:rPr>
              <a:t> </a:t>
            </a:r>
            <a:r>
              <a:rPr sz="2650" dirty="0">
                <a:solidFill>
                  <a:srgbClr val="FFFFFF"/>
                </a:solidFill>
                <a:latin typeface="Roboto"/>
                <a:cs typeface="Roboto"/>
              </a:rPr>
              <a:t>van</a:t>
            </a:r>
            <a:r>
              <a:rPr sz="2650" spc="-45" dirty="0">
                <a:solidFill>
                  <a:srgbClr val="FFFFFF"/>
                </a:solidFill>
                <a:latin typeface="Roboto"/>
                <a:cs typeface="Roboto"/>
              </a:rPr>
              <a:t> </a:t>
            </a:r>
            <a:r>
              <a:rPr sz="2650" spc="-20" dirty="0" err="1">
                <a:solidFill>
                  <a:srgbClr val="FFFFFF"/>
                </a:solidFill>
                <a:latin typeface="Roboto"/>
                <a:cs typeface="Roboto"/>
              </a:rPr>
              <a:t>Organisatieontwikkeling</a:t>
            </a:r>
            <a:r>
              <a:rPr sz="2650" spc="-20" dirty="0">
                <a:solidFill>
                  <a:srgbClr val="FFFFFF"/>
                </a:solidFill>
                <a:latin typeface="Roboto"/>
                <a:cs typeface="Roboto"/>
              </a:rPr>
              <a:t>,</a:t>
            </a:r>
            <a:r>
              <a:rPr sz="2650" spc="-40" dirty="0">
                <a:solidFill>
                  <a:srgbClr val="FFFFFF"/>
                </a:solidFill>
                <a:latin typeface="Roboto"/>
                <a:cs typeface="Roboto"/>
              </a:rPr>
              <a:t> </a:t>
            </a:r>
            <a:r>
              <a:rPr sz="2650" dirty="0">
                <a:solidFill>
                  <a:srgbClr val="FFFFFF"/>
                </a:solidFill>
                <a:latin typeface="Roboto"/>
                <a:cs typeface="Roboto"/>
              </a:rPr>
              <a:t>we</a:t>
            </a:r>
            <a:r>
              <a:rPr sz="2650" spc="-40" dirty="0">
                <a:solidFill>
                  <a:srgbClr val="FFFFFF"/>
                </a:solidFill>
                <a:latin typeface="Roboto"/>
                <a:cs typeface="Roboto"/>
              </a:rPr>
              <a:t> </a:t>
            </a:r>
            <a:r>
              <a:rPr sz="2650" dirty="0" err="1">
                <a:solidFill>
                  <a:srgbClr val="FFFFFF"/>
                </a:solidFill>
                <a:latin typeface="Roboto"/>
                <a:cs typeface="Roboto"/>
              </a:rPr>
              <a:t>investeren</a:t>
            </a:r>
            <a:r>
              <a:rPr sz="2650" spc="-45" dirty="0">
                <a:solidFill>
                  <a:srgbClr val="FFFFFF"/>
                </a:solidFill>
                <a:latin typeface="Roboto"/>
                <a:cs typeface="Roboto"/>
              </a:rPr>
              <a:t> </a:t>
            </a:r>
            <a:r>
              <a:rPr sz="2650" dirty="0">
                <a:solidFill>
                  <a:srgbClr val="FFFFFF"/>
                </a:solidFill>
                <a:latin typeface="Roboto"/>
                <a:cs typeface="Roboto"/>
              </a:rPr>
              <a:t>in</a:t>
            </a:r>
            <a:r>
              <a:rPr sz="2650" spc="-40" dirty="0">
                <a:solidFill>
                  <a:srgbClr val="FFFFFF"/>
                </a:solidFill>
                <a:latin typeface="Roboto"/>
                <a:cs typeface="Roboto"/>
              </a:rPr>
              <a:t> </a:t>
            </a:r>
            <a:r>
              <a:rPr sz="2650" spc="-10" dirty="0" err="1">
                <a:solidFill>
                  <a:srgbClr val="FFFFFF"/>
                </a:solidFill>
                <a:latin typeface="Roboto"/>
                <a:cs typeface="Roboto"/>
              </a:rPr>
              <a:t>duurzame</a:t>
            </a:r>
            <a:r>
              <a:rPr sz="2650" spc="-10" dirty="0">
                <a:solidFill>
                  <a:srgbClr val="FFFFFF"/>
                </a:solidFill>
                <a:latin typeface="Roboto"/>
                <a:cs typeface="Roboto"/>
              </a:rPr>
              <a:t> </a:t>
            </a:r>
            <a:r>
              <a:rPr lang="en-US" sz="2650" dirty="0" err="1">
                <a:solidFill>
                  <a:srgbClr val="FFFFFF"/>
                </a:solidFill>
                <a:latin typeface="Roboto"/>
                <a:cs typeface="Roboto"/>
              </a:rPr>
              <a:t>inzetbaarheid</a:t>
            </a:r>
            <a:r>
              <a:rPr sz="2650" spc="-70" dirty="0">
                <a:solidFill>
                  <a:srgbClr val="FFFFFF"/>
                </a:solidFill>
                <a:latin typeface="Roboto"/>
                <a:cs typeface="Roboto"/>
              </a:rPr>
              <a:t> </a:t>
            </a:r>
            <a:r>
              <a:rPr sz="2650" dirty="0">
                <a:solidFill>
                  <a:srgbClr val="FFFFFF"/>
                </a:solidFill>
                <a:latin typeface="Roboto"/>
                <a:cs typeface="Roboto"/>
              </a:rPr>
              <a:t>op</a:t>
            </a:r>
            <a:r>
              <a:rPr sz="2650" spc="-65" dirty="0">
                <a:solidFill>
                  <a:srgbClr val="FFFFFF"/>
                </a:solidFill>
                <a:latin typeface="Roboto"/>
                <a:cs typeface="Roboto"/>
              </a:rPr>
              <a:t> </a:t>
            </a:r>
            <a:r>
              <a:rPr sz="2650" dirty="0">
                <a:solidFill>
                  <a:srgbClr val="FFFFFF"/>
                </a:solidFill>
                <a:latin typeface="Roboto"/>
                <a:cs typeface="Roboto"/>
              </a:rPr>
              <a:t>de</a:t>
            </a:r>
            <a:r>
              <a:rPr sz="2650" spc="-65" dirty="0">
                <a:solidFill>
                  <a:srgbClr val="FFFFFF"/>
                </a:solidFill>
                <a:latin typeface="Roboto"/>
                <a:cs typeface="Roboto"/>
              </a:rPr>
              <a:t> </a:t>
            </a:r>
            <a:r>
              <a:rPr sz="2650" dirty="0" err="1">
                <a:solidFill>
                  <a:srgbClr val="FFFFFF"/>
                </a:solidFill>
                <a:latin typeface="Roboto"/>
                <a:cs typeface="Roboto"/>
              </a:rPr>
              <a:t>langere</a:t>
            </a:r>
            <a:r>
              <a:rPr sz="2650" spc="-70" dirty="0">
                <a:solidFill>
                  <a:srgbClr val="FFFFFF"/>
                </a:solidFill>
                <a:latin typeface="Roboto"/>
                <a:cs typeface="Roboto"/>
              </a:rPr>
              <a:t> </a:t>
            </a:r>
            <a:r>
              <a:rPr sz="2650" dirty="0" err="1">
                <a:solidFill>
                  <a:srgbClr val="FFFFFF"/>
                </a:solidFill>
                <a:latin typeface="Roboto"/>
                <a:cs typeface="Roboto"/>
              </a:rPr>
              <a:t>termijn</a:t>
            </a:r>
            <a:r>
              <a:rPr sz="2650" dirty="0">
                <a:solidFill>
                  <a:srgbClr val="FFFFFF"/>
                </a:solidFill>
                <a:latin typeface="Roboto"/>
                <a:cs typeface="Roboto"/>
              </a:rPr>
              <a:t>,</a:t>
            </a:r>
            <a:r>
              <a:rPr sz="2650" spc="-65" dirty="0">
                <a:solidFill>
                  <a:srgbClr val="FFFFFF"/>
                </a:solidFill>
                <a:latin typeface="Roboto"/>
                <a:cs typeface="Roboto"/>
              </a:rPr>
              <a:t> </a:t>
            </a:r>
            <a:r>
              <a:rPr lang="en-US" sz="2650" dirty="0" err="1">
                <a:solidFill>
                  <a:srgbClr val="FFFFFF"/>
                </a:solidFill>
                <a:latin typeface="Roboto"/>
                <a:cs typeface="Roboto"/>
              </a:rPr>
              <a:t>speerpunten</a:t>
            </a:r>
            <a:r>
              <a:rPr lang="en-US" sz="2650" dirty="0">
                <a:solidFill>
                  <a:srgbClr val="FFFFFF"/>
                </a:solidFill>
                <a:latin typeface="Roboto"/>
                <a:cs typeface="Roboto"/>
              </a:rPr>
              <a:t> </a:t>
            </a:r>
            <a:r>
              <a:rPr lang="en-US" sz="2650" dirty="0" err="1">
                <a:solidFill>
                  <a:srgbClr val="FFFFFF"/>
                </a:solidFill>
                <a:latin typeface="Roboto"/>
                <a:cs typeface="Roboto"/>
              </a:rPr>
              <a:t>zijn</a:t>
            </a:r>
            <a:r>
              <a:rPr sz="2650" spc="-25" dirty="0">
                <a:solidFill>
                  <a:srgbClr val="FFFFFF"/>
                </a:solidFill>
                <a:latin typeface="Roboto"/>
                <a:cs typeface="Roboto"/>
              </a:rPr>
              <a:t>:</a:t>
            </a:r>
            <a:endParaRPr sz="2650" dirty="0">
              <a:latin typeface="Roboto"/>
              <a:cs typeface="Roboto"/>
            </a:endParaRPr>
          </a:p>
        </p:txBody>
      </p:sp>
      <p:sp>
        <p:nvSpPr>
          <p:cNvPr id="13" name="object 13"/>
          <p:cNvSpPr txBox="1"/>
          <p:nvPr/>
        </p:nvSpPr>
        <p:spPr>
          <a:xfrm>
            <a:off x="2769674" y="5480373"/>
            <a:ext cx="6379210" cy="2303836"/>
          </a:xfrm>
          <a:prstGeom prst="rect">
            <a:avLst/>
          </a:prstGeom>
        </p:spPr>
        <p:txBody>
          <a:bodyPr vert="horz" wrap="square" lIns="0" tIns="15875" rIns="0" bIns="0" rtlCol="0" anchor="t">
            <a:spAutoFit/>
          </a:bodyPr>
          <a:lstStyle/>
          <a:p>
            <a:pPr marL="279400" indent="-266700">
              <a:lnSpc>
                <a:spcPct val="100000"/>
              </a:lnSpc>
              <a:spcBef>
                <a:spcPts val="125"/>
              </a:spcBef>
              <a:buFont typeface="Times New Roman"/>
              <a:buChar char="•"/>
              <a:tabLst>
                <a:tab pos="279400" algn="l"/>
              </a:tabLst>
            </a:pPr>
            <a:r>
              <a:rPr sz="2450" b="1" spc="-10" dirty="0">
                <a:solidFill>
                  <a:srgbClr val="663366"/>
                </a:solidFill>
                <a:latin typeface="Roboto"/>
                <a:cs typeface="Roboto"/>
              </a:rPr>
              <a:t>Leiderschapsontwikkeling</a:t>
            </a:r>
            <a:endParaRPr sz="2450" dirty="0">
              <a:latin typeface="Roboto"/>
              <a:cs typeface="Roboto"/>
            </a:endParaRPr>
          </a:p>
          <a:p>
            <a:pPr marL="279400" indent="-266700">
              <a:lnSpc>
                <a:spcPct val="100000"/>
              </a:lnSpc>
              <a:spcBef>
                <a:spcPts val="30"/>
              </a:spcBef>
              <a:buFont typeface="Times New Roman"/>
              <a:buChar char="•"/>
              <a:tabLst>
                <a:tab pos="279400" algn="l"/>
              </a:tabLst>
            </a:pPr>
            <a:r>
              <a:rPr sz="2450" b="1" dirty="0" err="1">
                <a:solidFill>
                  <a:srgbClr val="663366"/>
                </a:solidFill>
                <a:latin typeface="Roboto"/>
                <a:cs typeface="Roboto"/>
              </a:rPr>
              <a:t>Gezonde</a:t>
            </a:r>
            <a:r>
              <a:rPr sz="2450" b="1" spc="-20" dirty="0">
                <a:solidFill>
                  <a:srgbClr val="663366"/>
                </a:solidFill>
                <a:latin typeface="Roboto"/>
                <a:cs typeface="Roboto"/>
              </a:rPr>
              <a:t> </a:t>
            </a:r>
            <a:r>
              <a:rPr sz="2450" b="1" spc="-10" dirty="0" err="1">
                <a:solidFill>
                  <a:srgbClr val="663366"/>
                </a:solidFill>
                <a:latin typeface="Roboto"/>
                <a:cs typeface="Roboto"/>
              </a:rPr>
              <a:t>formatie</a:t>
            </a:r>
            <a:endParaRPr lang="nl-NL" sz="2450" b="1" spc="-10" dirty="0">
              <a:solidFill>
                <a:srgbClr val="663366"/>
              </a:solidFill>
              <a:latin typeface="Roboto"/>
              <a:cs typeface="Roboto"/>
            </a:endParaRPr>
          </a:p>
          <a:p>
            <a:pPr marL="279400" indent="-266700">
              <a:spcBef>
                <a:spcPts val="30"/>
              </a:spcBef>
              <a:buFont typeface="Times New Roman"/>
              <a:buChar char="•"/>
              <a:tabLst>
                <a:tab pos="279400" algn="l"/>
              </a:tabLst>
            </a:pPr>
            <a:r>
              <a:rPr lang="nl-NL" sz="2450" b="1" spc="-10" dirty="0">
                <a:solidFill>
                  <a:srgbClr val="663366"/>
                </a:solidFill>
                <a:latin typeface="Roboto"/>
                <a:cs typeface="Roboto"/>
              </a:rPr>
              <a:t>Mobiliteit</a:t>
            </a:r>
            <a:endParaRPr lang="nl-NL" sz="2450" dirty="0">
              <a:latin typeface="Roboto"/>
              <a:cs typeface="Roboto"/>
            </a:endParaRPr>
          </a:p>
          <a:p>
            <a:pPr marL="279400" indent="-266700">
              <a:lnSpc>
                <a:spcPct val="100000"/>
              </a:lnSpc>
              <a:spcBef>
                <a:spcPts val="30"/>
              </a:spcBef>
              <a:buFont typeface="Times New Roman"/>
              <a:buChar char="•"/>
              <a:tabLst>
                <a:tab pos="279400" algn="l"/>
              </a:tabLst>
            </a:pPr>
            <a:r>
              <a:rPr sz="2450" b="1" dirty="0" err="1">
                <a:solidFill>
                  <a:srgbClr val="663366"/>
                </a:solidFill>
                <a:latin typeface="Roboto"/>
                <a:cs typeface="Roboto"/>
              </a:rPr>
              <a:t>Bijdragen</a:t>
            </a:r>
            <a:r>
              <a:rPr sz="2450" b="1" dirty="0">
                <a:solidFill>
                  <a:srgbClr val="663366"/>
                </a:solidFill>
                <a:latin typeface="Roboto"/>
                <a:cs typeface="Roboto"/>
              </a:rPr>
              <a:t> aan</a:t>
            </a:r>
            <a:r>
              <a:rPr sz="2450" b="1" spc="15" dirty="0">
                <a:solidFill>
                  <a:srgbClr val="663366"/>
                </a:solidFill>
                <a:latin typeface="Roboto"/>
                <a:cs typeface="Roboto"/>
              </a:rPr>
              <a:t> </a:t>
            </a:r>
            <a:r>
              <a:rPr sz="2450" b="1" dirty="0">
                <a:solidFill>
                  <a:srgbClr val="663366"/>
                </a:solidFill>
                <a:latin typeface="Roboto"/>
                <a:cs typeface="Roboto"/>
              </a:rPr>
              <a:t>centralisering</a:t>
            </a:r>
            <a:r>
              <a:rPr sz="2450" b="1" spc="10" dirty="0">
                <a:solidFill>
                  <a:srgbClr val="663366"/>
                </a:solidFill>
                <a:latin typeface="Roboto"/>
                <a:cs typeface="Roboto"/>
              </a:rPr>
              <a:t> </a:t>
            </a:r>
            <a:r>
              <a:rPr sz="2450" b="1" dirty="0">
                <a:solidFill>
                  <a:srgbClr val="663366"/>
                </a:solidFill>
                <a:latin typeface="Roboto"/>
                <a:cs typeface="Roboto"/>
              </a:rPr>
              <a:t>van</a:t>
            </a:r>
            <a:r>
              <a:rPr sz="2450" b="1" spc="15" dirty="0">
                <a:solidFill>
                  <a:srgbClr val="663366"/>
                </a:solidFill>
                <a:latin typeface="Roboto"/>
                <a:cs typeface="Roboto"/>
              </a:rPr>
              <a:t> </a:t>
            </a:r>
            <a:r>
              <a:rPr sz="2450" b="1" spc="-10" dirty="0">
                <a:solidFill>
                  <a:srgbClr val="663366"/>
                </a:solidFill>
                <a:latin typeface="Roboto"/>
                <a:cs typeface="Roboto"/>
              </a:rPr>
              <a:t>processen</a:t>
            </a:r>
            <a:endParaRPr sz="2450" dirty="0">
              <a:latin typeface="Roboto"/>
              <a:cs typeface="Roboto"/>
            </a:endParaRPr>
          </a:p>
          <a:p>
            <a:pPr>
              <a:spcBef>
                <a:spcPts val="380"/>
              </a:spcBef>
            </a:pPr>
            <a:endParaRPr lang="nl-NL" sz="2200" dirty="0">
              <a:solidFill>
                <a:srgbClr val="663366"/>
              </a:solidFill>
              <a:latin typeface="Roboto"/>
              <a:cs typeface="Roboto"/>
            </a:endParaRPr>
          </a:p>
          <a:p>
            <a:pPr>
              <a:spcBef>
                <a:spcPts val="380"/>
              </a:spcBef>
            </a:pPr>
            <a:r>
              <a:rPr sz="2200" dirty="0">
                <a:solidFill>
                  <a:srgbClr val="663366"/>
                </a:solidFill>
                <a:latin typeface="Roboto"/>
                <a:cs typeface="Roboto"/>
              </a:rPr>
              <a:t>Dienst:</a:t>
            </a:r>
            <a:r>
              <a:rPr sz="2200" spc="-15" dirty="0">
                <a:solidFill>
                  <a:srgbClr val="663366"/>
                </a:solidFill>
                <a:latin typeface="Roboto"/>
                <a:cs typeface="Roboto"/>
              </a:rPr>
              <a:t> </a:t>
            </a:r>
            <a:r>
              <a:rPr sz="2200" dirty="0">
                <a:solidFill>
                  <a:srgbClr val="663366"/>
                </a:solidFill>
                <a:latin typeface="Roboto"/>
                <a:cs typeface="Roboto"/>
              </a:rPr>
              <a:t>ca</a:t>
            </a:r>
            <a:r>
              <a:rPr sz="2200" spc="-15" dirty="0">
                <a:solidFill>
                  <a:srgbClr val="663366"/>
                </a:solidFill>
                <a:latin typeface="Roboto"/>
                <a:cs typeface="Roboto"/>
              </a:rPr>
              <a:t> </a:t>
            </a:r>
            <a:r>
              <a:rPr lang="nl-NL" sz="2200" dirty="0">
                <a:solidFill>
                  <a:srgbClr val="663366"/>
                </a:solidFill>
                <a:latin typeface="Roboto"/>
                <a:cs typeface="Roboto"/>
              </a:rPr>
              <a:t>100</a:t>
            </a:r>
            <a:r>
              <a:rPr sz="2200" dirty="0">
                <a:solidFill>
                  <a:srgbClr val="663366"/>
                </a:solidFill>
                <a:latin typeface="Roboto"/>
                <a:cs typeface="Roboto"/>
              </a:rPr>
              <a:t> medewerkers,</a:t>
            </a:r>
            <a:r>
              <a:rPr sz="2200" spc="-15" dirty="0">
                <a:solidFill>
                  <a:srgbClr val="663366"/>
                </a:solidFill>
                <a:latin typeface="Roboto"/>
                <a:cs typeface="Roboto"/>
              </a:rPr>
              <a:t> </a:t>
            </a:r>
            <a:r>
              <a:rPr lang="nl-NL" sz="2200" spc="-15" dirty="0">
                <a:solidFill>
                  <a:srgbClr val="663366"/>
                </a:solidFill>
                <a:latin typeface="Roboto"/>
                <a:cs typeface="Roboto"/>
              </a:rPr>
              <a:t>4</a:t>
            </a:r>
            <a:r>
              <a:rPr lang="nl-NL" sz="2200" dirty="0">
                <a:solidFill>
                  <a:srgbClr val="663366"/>
                </a:solidFill>
                <a:latin typeface="Roboto"/>
                <a:cs typeface="Roboto"/>
              </a:rPr>
              <a:t> </a:t>
            </a:r>
            <a:r>
              <a:rPr lang="nl-NL" sz="2200" spc="-10" dirty="0">
                <a:solidFill>
                  <a:srgbClr val="663366"/>
                </a:solidFill>
                <a:latin typeface="Roboto"/>
                <a:cs typeface="Roboto"/>
              </a:rPr>
              <a:t>afdelingen</a:t>
            </a:r>
            <a:endParaRPr sz="2200" dirty="0">
              <a:latin typeface="Roboto"/>
              <a:cs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5"/>
          <p:cNvSpPr/>
          <p:nvPr/>
        </p:nvSpPr>
        <p:spPr>
          <a:xfrm>
            <a:off x="3886832" y="1612900"/>
            <a:ext cx="10133968" cy="1980029"/>
          </a:xfrm>
          <a:custGeom>
            <a:avLst/>
            <a:gdLst/>
            <a:ahLst/>
            <a:cxnLst/>
            <a:rect l="l" t="t" r="r" b="b"/>
            <a:pathLst>
              <a:path w="5588000" h="1297305">
                <a:moveTo>
                  <a:pt x="5587822" y="0"/>
                </a:moveTo>
                <a:lnTo>
                  <a:pt x="0" y="0"/>
                </a:lnTo>
                <a:lnTo>
                  <a:pt x="0" y="1297241"/>
                </a:lnTo>
                <a:lnTo>
                  <a:pt x="5587822" y="1297241"/>
                </a:lnTo>
                <a:lnTo>
                  <a:pt x="5587822" y="0"/>
                </a:lnTo>
                <a:close/>
              </a:path>
            </a:pathLst>
          </a:custGeom>
          <a:solidFill>
            <a:srgbClr val="E5097D"/>
          </a:solidFill>
        </p:spPr>
        <p:txBody>
          <a:bodyPr wrap="square" lIns="0" tIns="0" rIns="0" bIns="0" rtlCol="0"/>
          <a:lstStyle/>
          <a:p>
            <a:endParaRPr/>
          </a:p>
        </p:txBody>
      </p:sp>
      <p:sp>
        <p:nvSpPr>
          <p:cNvPr id="6" name="object 6"/>
          <p:cNvSpPr txBox="1"/>
          <p:nvPr/>
        </p:nvSpPr>
        <p:spPr>
          <a:xfrm>
            <a:off x="4107180" y="4760260"/>
            <a:ext cx="10294620" cy="4544193"/>
          </a:xfrm>
          <a:prstGeom prst="rect">
            <a:avLst/>
          </a:prstGeom>
        </p:spPr>
        <p:txBody>
          <a:bodyPr vert="horz" wrap="square" lIns="0" tIns="12065" rIns="0" bIns="0" rtlCol="0" anchor="t">
            <a:spAutoFit/>
          </a:bodyPr>
          <a:lstStyle/>
          <a:p>
            <a:pPr marL="408305" marR="5080" indent="-396240">
              <a:lnSpc>
                <a:spcPct val="100499"/>
              </a:lnSpc>
              <a:spcBef>
                <a:spcPts val="95"/>
              </a:spcBef>
              <a:buFont typeface="Times New Roman"/>
              <a:buChar char="•"/>
              <a:tabLst>
                <a:tab pos="408305" algn="l"/>
              </a:tabLst>
            </a:pPr>
            <a:r>
              <a:rPr lang="nl-NL" sz="3650" b="1" spc="125" dirty="0">
                <a:solidFill>
                  <a:srgbClr val="663366"/>
                </a:solidFill>
                <a:latin typeface="Calibri"/>
                <a:cs typeface="Calibri"/>
              </a:rPr>
              <a:t>Doorlopend sociaal plan</a:t>
            </a:r>
          </a:p>
          <a:p>
            <a:pPr marL="408305" marR="5080" indent="-396240">
              <a:lnSpc>
                <a:spcPct val="100499"/>
              </a:lnSpc>
              <a:spcBef>
                <a:spcPts val="95"/>
              </a:spcBef>
              <a:buFont typeface="Times New Roman"/>
              <a:buChar char="•"/>
              <a:tabLst>
                <a:tab pos="408305" algn="l"/>
              </a:tabLst>
            </a:pPr>
            <a:r>
              <a:rPr lang="nl-NL" sz="3650" b="1" spc="125" dirty="0">
                <a:solidFill>
                  <a:srgbClr val="663366"/>
                </a:solidFill>
                <a:latin typeface="Calibri"/>
                <a:cs typeface="Calibri"/>
              </a:rPr>
              <a:t>Programma Toekomstbestendige formatie</a:t>
            </a:r>
          </a:p>
          <a:p>
            <a:pPr marL="408305" marR="5080" indent="-396240">
              <a:lnSpc>
                <a:spcPct val="100499"/>
              </a:lnSpc>
              <a:spcBef>
                <a:spcPts val="95"/>
              </a:spcBef>
              <a:buFont typeface="Times New Roman"/>
              <a:buChar char="•"/>
              <a:tabLst>
                <a:tab pos="408305" algn="l"/>
              </a:tabLst>
            </a:pPr>
            <a:r>
              <a:rPr lang="nl-NL" sz="3650" b="1" spc="125" dirty="0">
                <a:solidFill>
                  <a:srgbClr val="663366"/>
                </a:solidFill>
                <a:latin typeface="Calibri"/>
                <a:cs typeface="Calibri"/>
              </a:rPr>
              <a:t>Fontys Talentcentrum</a:t>
            </a:r>
            <a:endParaRPr lang="nl-NL" sz="3650" b="1" spc="125" dirty="0">
              <a:solidFill>
                <a:srgbClr val="663366"/>
              </a:solidFill>
              <a:latin typeface="Calibri"/>
              <a:ea typeface="Calibri"/>
              <a:cs typeface="Calibri"/>
            </a:endParaRPr>
          </a:p>
          <a:p>
            <a:pPr marL="408305" marR="5080" indent="-396240">
              <a:lnSpc>
                <a:spcPct val="100499"/>
              </a:lnSpc>
              <a:spcBef>
                <a:spcPts val="95"/>
              </a:spcBef>
              <a:buFont typeface="Times New Roman"/>
              <a:buChar char="•"/>
              <a:tabLst>
                <a:tab pos="408305" algn="l"/>
              </a:tabLst>
            </a:pPr>
            <a:r>
              <a:rPr lang="nl-NL" sz="3650" b="1" spc="125" dirty="0">
                <a:solidFill>
                  <a:srgbClr val="663366"/>
                </a:solidFill>
                <a:latin typeface="Calibri"/>
                <a:cs typeface="Calibri"/>
              </a:rPr>
              <a:t>Processen inrichten cf. uitvoer doorlopend sociaal plan </a:t>
            </a:r>
            <a:endParaRPr sz="3650" dirty="0">
              <a:latin typeface="Calibri"/>
              <a:cs typeface="Calibri"/>
            </a:endParaRPr>
          </a:p>
          <a:p>
            <a:pPr marL="408305" indent="-395605">
              <a:lnSpc>
                <a:spcPct val="100000"/>
              </a:lnSpc>
              <a:spcBef>
                <a:spcPts val="20"/>
              </a:spcBef>
              <a:buFont typeface="Times New Roman"/>
              <a:buChar char="•"/>
              <a:tabLst>
                <a:tab pos="408305" algn="l"/>
              </a:tabLst>
            </a:pPr>
            <a:r>
              <a:rPr lang="nl-NL" sz="3650" b="1" spc="60" dirty="0">
                <a:solidFill>
                  <a:srgbClr val="663366"/>
                </a:solidFill>
                <a:latin typeface="Calibri"/>
                <a:cs typeface="Calibri"/>
              </a:rPr>
              <a:t>Aanbesteding Loopbaanbegeleiding &amp; Outplacement</a:t>
            </a:r>
            <a:endParaRPr lang="nl-NL" sz="3650" b="1" spc="60" dirty="0">
              <a:solidFill>
                <a:srgbClr val="663366"/>
              </a:solidFill>
              <a:latin typeface="Calibri"/>
              <a:ea typeface="Calibri"/>
              <a:cs typeface="Calibri"/>
            </a:endParaRPr>
          </a:p>
          <a:p>
            <a:pPr marL="408305" indent="-395605">
              <a:lnSpc>
                <a:spcPct val="100000"/>
              </a:lnSpc>
              <a:spcBef>
                <a:spcPts val="20"/>
              </a:spcBef>
              <a:buFont typeface="Times New Roman"/>
              <a:buChar char="•"/>
              <a:tabLst>
                <a:tab pos="408305" algn="l"/>
              </a:tabLst>
            </a:pPr>
            <a:endParaRPr sz="3650" dirty="0">
              <a:latin typeface="Calibri"/>
              <a:cs typeface="Calibri"/>
            </a:endParaRPr>
          </a:p>
        </p:txBody>
      </p:sp>
      <p:pic>
        <p:nvPicPr>
          <p:cNvPr id="8" name="Afbeelding 7">
            <a:extLst>
              <a:ext uri="{FF2B5EF4-FFF2-40B4-BE49-F238E27FC236}">
                <a16:creationId xmlns:a16="http://schemas.microsoft.com/office/drawing/2014/main" id="{98A95301-B62D-8508-E9E7-CA0445AAC4D8}"/>
              </a:ext>
            </a:extLst>
          </p:cNvPr>
          <p:cNvPicPr>
            <a:picLocks noChangeAspect="1"/>
          </p:cNvPicPr>
          <p:nvPr/>
        </p:nvPicPr>
        <p:blipFill>
          <a:blip r:embed="rId2"/>
          <a:stretch>
            <a:fillRect/>
          </a:stretch>
        </p:blipFill>
        <p:spPr>
          <a:xfrm>
            <a:off x="207010" y="4859269"/>
            <a:ext cx="3656631" cy="5440782"/>
          </a:xfrm>
          <a:prstGeom prst="rect">
            <a:avLst/>
          </a:prstGeom>
        </p:spPr>
      </p:pic>
      <p:sp>
        <p:nvSpPr>
          <p:cNvPr id="2" name="object 7">
            <a:extLst>
              <a:ext uri="{FF2B5EF4-FFF2-40B4-BE49-F238E27FC236}">
                <a16:creationId xmlns:a16="http://schemas.microsoft.com/office/drawing/2014/main" id="{475D269F-60E5-6F7A-A763-0D351CDCAD3C}"/>
              </a:ext>
            </a:extLst>
          </p:cNvPr>
          <p:cNvSpPr txBox="1"/>
          <p:nvPr/>
        </p:nvSpPr>
        <p:spPr>
          <a:xfrm>
            <a:off x="4495800" y="1612900"/>
            <a:ext cx="8855710" cy="1980029"/>
          </a:xfrm>
          <a:prstGeom prst="rect">
            <a:avLst/>
          </a:prstGeom>
        </p:spPr>
        <p:txBody>
          <a:bodyPr vert="horz" wrap="square" lIns="0" tIns="12700" rIns="0" bIns="0" rtlCol="0">
            <a:spAutoFit/>
          </a:bodyPr>
          <a:lstStyle/>
          <a:p>
            <a:pPr marL="12700" algn="ctr">
              <a:lnSpc>
                <a:spcPct val="100000"/>
              </a:lnSpc>
              <a:spcBef>
                <a:spcPts val="100"/>
              </a:spcBef>
            </a:pPr>
            <a:r>
              <a:rPr sz="6350" b="1" dirty="0">
                <a:solidFill>
                  <a:srgbClr val="FFFFFF"/>
                </a:solidFill>
                <a:latin typeface="Roboto"/>
                <a:cs typeface="Roboto"/>
              </a:rPr>
              <a:t>Fontys</a:t>
            </a:r>
            <a:r>
              <a:rPr sz="6350" b="1" spc="-90" dirty="0">
                <a:solidFill>
                  <a:srgbClr val="FFFFFF"/>
                </a:solidFill>
                <a:latin typeface="Roboto"/>
                <a:cs typeface="Roboto"/>
              </a:rPr>
              <a:t> </a:t>
            </a:r>
            <a:r>
              <a:rPr sz="6350" b="1" dirty="0">
                <a:solidFill>
                  <a:srgbClr val="FFFFFF"/>
                </a:solidFill>
                <a:latin typeface="Roboto"/>
                <a:cs typeface="Roboto"/>
              </a:rPr>
              <a:t>HR</a:t>
            </a:r>
            <a:r>
              <a:rPr sz="6350" b="1" spc="-90" dirty="0">
                <a:solidFill>
                  <a:srgbClr val="FFFFFF"/>
                </a:solidFill>
                <a:latin typeface="Roboto"/>
                <a:cs typeface="Roboto"/>
              </a:rPr>
              <a:t> </a:t>
            </a:r>
            <a:r>
              <a:rPr sz="6350" b="1" dirty="0">
                <a:solidFill>
                  <a:srgbClr val="FFFFFF"/>
                </a:solidFill>
                <a:latin typeface="Roboto"/>
                <a:cs typeface="Roboto"/>
              </a:rPr>
              <a:t>&amp;</a:t>
            </a:r>
            <a:r>
              <a:rPr sz="6350" b="1" spc="-90" dirty="0">
                <a:solidFill>
                  <a:srgbClr val="FFFFFF"/>
                </a:solidFill>
                <a:latin typeface="Roboto"/>
                <a:cs typeface="Roboto"/>
              </a:rPr>
              <a:t> </a:t>
            </a:r>
            <a:r>
              <a:rPr sz="6350" b="1" spc="-10" dirty="0">
                <a:solidFill>
                  <a:srgbClr val="FFFFFF"/>
                </a:solidFill>
                <a:latin typeface="Roboto"/>
                <a:cs typeface="Roboto"/>
              </a:rPr>
              <a:t>Organisatie</a:t>
            </a:r>
            <a:endParaRPr lang="nl-NL" sz="6350" b="1" spc="-10" dirty="0">
              <a:solidFill>
                <a:srgbClr val="FFFFFF"/>
              </a:solidFill>
              <a:latin typeface="Roboto"/>
              <a:cs typeface="Roboto"/>
            </a:endParaRPr>
          </a:p>
          <a:p>
            <a:pPr marL="12700" algn="ctr">
              <a:lnSpc>
                <a:spcPct val="100000"/>
              </a:lnSpc>
              <a:spcBef>
                <a:spcPts val="100"/>
              </a:spcBef>
            </a:pPr>
            <a:r>
              <a:rPr lang="nl-NL" sz="6350" spc="-10" dirty="0">
                <a:solidFill>
                  <a:srgbClr val="FFFFFF"/>
                </a:solidFill>
                <a:latin typeface="Roboto"/>
                <a:cs typeface="Roboto"/>
              </a:rPr>
              <a:t>Speerpunt</a:t>
            </a:r>
            <a:r>
              <a:rPr lang="nl-NL" sz="6350" b="1" spc="-10" dirty="0">
                <a:solidFill>
                  <a:srgbClr val="FFFFFF"/>
                </a:solidFill>
                <a:latin typeface="Roboto"/>
                <a:cs typeface="Roboto"/>
              </a:rPr>
              <a:t> Mobiliteit</a:t>
            </a:r>
            <a:endParaRPr sz="6350" dirty="0">
              <a:latin typeface="Roboto"/>
              <a:cs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8CF3934C-B141-5997-96D0-554E005A8A2F}"/>
              </a:ext>
            </a:extLst>
          </p:cNvPr>
          <p:cNvPicPr>
            <a:picLocks noChangeAspect="1"/>
          </p:cNvPicPr>
          <p:nvPr/>
        </p:nvPicPr>
        <p:blipFill>
          <a:blip r:embed="rId2"/>
          <a:stretch>
            <a:fillRect/>
          </a:stretch>
        </p:blipFill>
        <p:spPr>
          <a:xfrm>
            <a:off x="609600" y="546100"/>
            <a:ext cx="11522583" cy="9108761"/>
          </a:xfrm>
          <a:prstGeom prst="rect">
            <a:avLst/>
          </a:prstGeom>
        </p:spPr>
      </p:pic>
      <p:sp>
        <p:nvSpPr>
          <p:cNvPr id="6" name="object 13">
            <a:extLst>
              <a:ext uri="{FF2B5EF4-FFF2-40B4-BE49-F238E27FC236}">
                <a16:creationId xmlns:a16="http://schemas.microsoft.com/office/drawing/2014/main" id="{74BB37B0-3F57-E30C-E39D-4F7C919FC8F2}"/>
              </a:ext>
            </a:extLst>
          </p:cNvPr>
          <p:cNvSpPr txBox="1"/>
          <p:nvPr/>
        </p:nvSpPr>
        <p:spPr>
          <a:xfrm>
            <a:off x="12573000" y="5041900"/>
            <a:ext cx="5105400" cy="2291012"/>
          </a:xfrm>
          <a:prstGeom prst="rect">
            <a:avLst/>
          </a:prstGeom>
        </p:spPr>
        <p:txBody>
          <a:bodyPr vert="horz" wrap="square" lIns="0" tIns="15875" rIns="0" bIns="0" rtlCol="0" anchor="t">
            <a:spAutoFit/>
          </a:bodyPr>
          <a:lstStyle/>
          <a:p>
            <a:pPr marL="12700">
              <a:lnSpc>
                <a:spcPct val="100000"/>
              </a:lnSpc>
              <a:spcBef>
                <a:spcPts val="125"/>
              </a:spcBef>
              <a:tabLst>
                <a:tab pos="279400" algn="l"/>
              </a:tabLst>
            </a:pPr>
            <a:r>
              <a:rPr lang="nl-NL" sz="2450" b="1" spc="-10" dirty="0">
                <a:solidFill>
                  <a:srgbClr val="663366"/>
                </a:solidFill>
                <a:latin typeface="Roboto"/>
                <a:cs typeface="Roboto"/>
              </a:rPr>
              <a:t>Functies Talentcentrum</a:t>
            </a:r>
          </a:p>
          <a:p>
            <a:pPr marL="355600" indent="-342900">
              <a:lnSpc>
                <a:spcPct val="100000"/>
              </a:lnSpc>
              <a:spcBef>
                <a:spcPts val="125"/>
              </a:spcBef>
              <a:buFontTx/>
              <a:buChar char="-"/>
              <a:tabLst>
                <a:tab pos="279400" algn="l"/>
              </a:tabLst>
            </a:pPr>
            <a:r>
              <a:rPr lang="nl-NL" sz="2450" spc="-10" dirty="0">
                <a:solidFill>
                  <a:srgbClr val="663366"/>
                </a:solidFill>
                <a:latin typeface="Roboto"/>
                <a:cs typeface="Roboto"/>
              </a:rPr>
              <a:t>Bevorderen Employability</a:t>
            </a:r>
          </a:p>
          <a:p>
            <a:pPr marL="355600" indent="-342900">
              <a:lnSpc>
                <a:spcPct val="100000"/>
              </a:lnSpc>
              <a:spcBef>
                <a:spcPts val="125"/>
              </a:spcBef>
              <a:buFontTx/>
              <a:buChar char="-"/>
              <a:tabLst>
                <a:tab pos="279400" algn="l"/>
              </a:tabLst>
            </a:pPr>
            <a:r>
              <a:rPr lang="nl-NL" sz="2450" spc="-10" dirty="0">
                <a:solidFill>
                  <a:srgbClr val="663366"/>
                </a:solidFill>
                <a:latin typeface="Roboto"/>
                <a:cs typeface="Roboto"/>
              </a:rPr>
              <a:t>Regie op vraag en aanbod</a:t>
            </a:r>
          </a:p>
          <a:p>
            <a:pPr marL="355600" indent="-342900">
              <a:lnSpc>
                <a:spcPct val="100000"/>
              </a:lnSpc>
              <a:spcBef>
                <a:spcPts val="125"/>
              </a:spcBef>
              <a:buFontTx/>
              <a:buChar char="-"/>
              <a:tabLst>
                <a:tab pos="279400" algn="l"/>
              </a:tabLst>
            </a:pPr>
            <a:r>
              <a:rPr lang="nl-NL" sz="2450" spc="-10" dirty="0">
                <a:solidFill>
                  <a:srgbClr val="663366"/>
                </a:solidFill>
                <a:latin typeface="Roboto"/>
                <a:cs typeface="Roboto"/>
              </a:rPr>
              <a:t>Interne mobiliteit tijdens reorganisaties</a:t>
            </a:r>
          </a:p>
          <a:p>
            <a:pPr marL="355600" indent="-342900">
              <a:lnSpc>
                <a:spcPct val="100000"/>
              </a:lnSpc>
              <a:spcBef>
                <a:spcPts val="125"/>
              </a:spcBef>
              <a:buFontTx/>
              <a:buChar char="-"/>
              <a:tabLst>
                <a:tab pos="279400" algn="l"/>
              </a:tabLst>
            </a:pPr>
            <a:endParaRPr sz="2200" dirty="0">
              <a:latin typeface="Roboto"/>
              <a:cs typeface="Roboto"/>
            </a:endParaRPr>
          </a:p>
        </p:txBody>
      </p:sp>
    </p:spTree>
    <p:extLst>
      <p:ext uri="{BB962C8B-B14F-4D97-AF65-F5344CB8AC3E}">
        <p14:creationId xmlns:p14="http://schemas.microsoft.com/office/powerpoint/2010/main" val="1536300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5">
            <a:extLst>
              <a:ext uri="{FF2B5EF4-FFF2-40B4-BE49-F238E27FC236}">
                <a16:creationId xmlns:a16="http://schemas.microsoft.com/office/drawing/2014/main" id="{2BFD6816-2B6C-82C7-222A-C8D3BD5E2448}"/>
              </a:ext>
            </a:extLst>
          </p:cNvPr>
          <p:cNvSpPr/>
          <p:nvPr/>
        </p:nvSpPr>
        <p:spPr>
          <a:xfrm>
            <a:off x="3886832" y="1612900"/>
            <a:ext cx="10133968" cy="1980029"/>
          </a:xfrm>
          <a:custGeom>
            <a:avLst/>
            <a:gdLst/>
            <a:ahLst/>
            <a:cxnLst/>
            <a:rect l="l" t="t" r="r" b="b"/>
            <a:pathLst>
              <a:path w="5588000" h="1297305">
                <a:moveTo>
                  <a:pt x="5587822" y="0"/>
                </a:moveTo>
                <a:lnTo>
                  <a:pt x="0" y="0"/>
                </a:lnTo>
                <a:lnTo>
                  <a:pt x="0" y="1297241"/>
                </a:lnTo>
                <a:lnTo>
                  <a:pt x="5587822" y="1297241"/>
                </a:lnTo>
                <a:lnTo>
                  <a:pt x="5587822" y="0"/>
                </a:lnTo>
                <a:close/>
              </a:path>
            </a:pathLst>
          </a:custGeom>
          <a:solidFill>
            <a:srgbClr val="E5097D"/>
          </a:solidFill>
        </p:spPr>
        <p:txBody>
          <a:bodyPr wrap="square" lIns="0" tIns="0" rIns="0" bIns="0" rtlCol="0"/>
          <a:lstStyle/>
          <a:p>
            <a:endParaRPr/>
          </a:p>
        </p:txBody>
      </p:sp>
      <p:sp>
        <p:nvSpPr>
          <p:cNvPr id="2" name="object 7">
            <a:extLst>
              <a:ext uri="{FF2B5EF4-FFF2-40B4-BE49-F238E27FC236}">
                <a16:creationId xmlns:a16="http://schemas.microsoft.com/office/drawing/2014/main" id="{67F7E774-C81D-1E4A-8993-610D395A6CE0}"/>
              </a:ext>
            </a:extLst>
          </p:cNvPr>
          <p:cNvSpPr txBox="1"/>
          <p:nvPr/>
        </p:nvSpPr>
        <p:spPr>
          <a:xfrm>
            <a:off x="4495800" y="1612900"/>
            <a:ext cx="8855710" cy="1980029"/>
          </a:xfrm>
          <a:prstGeom prst="rect">
            <a:avLst/>
          </a:prstGeom>
        </p:spPr>
        <p:txBody>
          <a:bodyPr vert="horz" wrap="square" lIns="0" tIns="12700" rIns="0" bIns="0" rtlCol="0">
            <a:spAutoFit/>
          </a:bodyPr>
          <a:lstStyle/>
          <a:p>
            <a:pPr marL="12700" algn="ctr">
              <a:lnSpc>
                <a:spcPct val="100000"/>
              </a:lnSpc>
              <a:spcBef>
                <a:spcPts val="100"/>
              </a:spcBef>
            </a:pPr>
            <a:r>
              <a:rPr lang="nl-NL" sz="6350" b="1" dirty="0">
                <a:solidFill>
                  <a:srgbClr val="FFFFFF"/>
                </a:solidFill>
                <a:latin typeface="Roboto"/>
                <a:cs typeface="Roboto"/>
              </a:rPr>
              <a:t>High-</a:t>
            </a:r>
            <a:r>
              <a:rPr lang="nl-NL" sz="6350" b="1" dirty="0" err="1">
                <a:solidFill>
                  <a:srgbClr val="FFFFFF"/>
                </a:solidFill>
                <a:latin typeface="Roboto"/>
                <a:cs typeface="Roboto"/>
              </a:rPr>
              <a:t>lights</a:t>
            </a:r>
            <a:r>
              <a:rPr lang="nl-NL" sz="6350" b="1" dirty="0">
                <a:solidFill>
                  <a:srgbClr val="FFFFFF"/>
                </a:solidFill>
                <a:latin typeface="Roboto"/>
                <a:cs typeface="Roboto"/>
              </a:rPr>
              <a:t> </a:t>
            </a:r>
          </a:p>
          <a:p>
            <a:pPr marL="12700" algn="ctr">
              <a:lnSpc>
                <a:spcPct val="100000"/>
              </a:lnSpc>
              <a:spcBef>
                <a:spcPts val="100"/>
              </a:spcBef>
            </a:pPr>
            <a:r>
              <a:rPr lang="nl-NL" sz="6350" b="1" dirty="0">
                <a:solidFill>
                  <a:srgbClr val="FFFFFF"/>
                </a:solidFill>
                <a:latin typeface="Roboto"/>
                <a:cs typeface="Roboto"/>
              </a:rPr>
              <a:t>Doorlopend sociaal plan</a:t>
            </a:r>
            <a:endParaRPr sz="6350" dirty="0">
              <a:latin typeface="Roboto"/>
              <a:cs typeface="Roboto"/>
            </a:endParaRPr>
          </a:p>
        </p:txBody>
      </p:sp>
      <p:pic>
        <p:nvPicPr>
          <p:cNvPr id="5" name="Afbeelding 4">
            <a:extLst>
              <a:ext uri="{FF2B5EF4-FFF2-40B4-BE49-F238E27FC236}">
                <a16:creationId xmlns:a16="http://schemas.microsoft.com/office/drawing/2014/main" id="{8AE014B3-2B6F-35FE-7BF1-605607EDB998}"/>
              </a:ext>
            </a:extLst>
          </p:cNvPr>
          <p:cNvPicPr>
            <a:picLocks noChangeAspect="1"/>
          </p:cNvPicPr>
          <p:nvPr/>
        </p:nvPicPr>
        <p:blipFill>
          <a:blip r:embed="rId2"/>
          <a:stretch>
            <a:fillRect/>
          </a:stretch>
        </p:blipFill>
        <p:spPr>
          <a:xfrm>
            <a:off x="3581400" y="4203700"/>
            <a:ext cx="10766657" cy="5094075"/>
          </a:xfrm>
          <a:prstGeom prst="rect">
            <a:avLst/>
          </a:prstGeom>
        </p:spPr>
      </p:pic>
    </p:spTree>
    <p:extLst>
      <p:ext uri="{BB962C8B-B14F-4D97-AF65-F5344CB8AC3E}">
        <p14:creationId xmlns:p14="http://schemas.microsoft.com/office/powerpoint/2010/main" val="3999820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63888" rIns="0" bIns="0" rtlCol="0">
            <a:spAutoFit/>
          </a:bodyPr>
          <a:lstStyle/>
          <a:p>
            <a:pPr marL="12700">
              <a:lnSpc>
                <a:spcPct val="100000"/>
              </a:lnSpc>
              <a:spcBef>
                <a:spcPts val="100"/>
              </a:spcBef>
            </a:pPr>
            <a:r>
              <a:rPr spc="-150"/>
              <a:t>WAT</a:t>
            </a:r>
            <a:r>
              <a:rPr spc="-215"/>
              <a:t> </a:t>
            </a:r>
            <a:r>
              <a:t>VRAGEN</a:t>
            </a:r>
            <a:r>
              <a:rPr spc="-30"/>
              <a:t> </a:t>
            </a:r>
            <a:r>
              <a:rPr spc="-25"/>
              <a:t>WE?</a:t>
            </a:r>
          </a:p>
        </p:txBody>
      </p:sp>
      <p:sp>
        <p:nvSpPr>
          <p:cNvPr id="3" name="object 3"/>
          <p:cNvSpPr/>
          <p:nvPr/>
        </p:nvSpPr>
        <p:spPr>
          <a:xfrm>
            <a:off x="219245" y="2172337"/>
            <a:ext cx="1515110" cy="1042669"/>
          </a:xfrm>
          <a:custGeom>
            <a:avLst/>
            <a:gdLst/>
            <a:ahLst/>
            <a:cxnLst/>
            <a:rect l="l" t="t" r="r" b="b"/>
            <a:pathLst>
              <a:path w="1515110" h="1042669">
                <a:moveTo>
                  <a:pt x="1480089" y="554939"/>
                </a:moveTo>
                <a:lnTo>
                  <a:pt x="1406880" y="554939"/>
                </a:lnTo>
                <a:lnTo>
                  <a:pt x="1390001" y="604148"/>
                </a:lnTo>
                <a:lnTo>
                  <a:pt x="1370351" y="652065"/>
                </a:lnTo>
                <a:lnTo>
                  <a:pt x="1348085" y="698394"/>
                </a:lnTo>
                <a:lnTo>
                  <a:pt x="1323359" y="742835"/>
                </a:lnTo>
                <a:lnTo>
                  <a:pt x="1296331" y="785090"/>
                </a:lnTo>
                <a:lnTo>
                  <a:pt x="1267154" y="824862"/>
                </a:lnTo>
                <a:lnTo>
                  <a:pt x="1235986" y="861852"/>
                </a:lnTo>
                <a:lnTo>
                  <a:pt x="1202983" y="895762"/>
                </a:lnTo>
                <a:lnTo>
                  <a:pt x="1168301" y="926294"/>
                </a:lnTo>
                <a:lnTo>
                  <a:pt x="1132096" y="953150"/>
                </a:lnTo>
                <a:lnTo>
                  <a:pt x="1094524" y="976033"/>
                </a:lnTo>
                <a:lnTo>
                  <a:pt x="1083797" y="985015"/>
                </a:lnTo>
                <a:lnTo>
                  <a:pt x="1077564" y="996992"/>
                </a:lnTo>
                <a:lnTo>
                  <a:pt x="1076287" y="1010424"/>
                </a:lnTo>
                <a:lnTo>
                  <a:pt x="1080427" y="1023772"/>
                </a:lnTo>
                <a:lnTo>
                  <a:pt x="1086197" y="1031607"/>
                </a:lnTo>
                <a:lnTo>
                  <a:pt x="1093612" y="1037377"/>
                </a:lnTo>
                <a:lnTo>
                  <a:pt x="1102176" y="1040942"/>
                </a:lnTo>
                <a:lnTo>
                  <a:pt x="1111389" y="1042162"/>
                </a:lnTo>
                <a:lnTo>
                  <a:pt x="1117066" y="1042162"/>
                </a:lnTo>
                <a:lnTo>
                  <a:pt x="1164429" y="1016146"/>
                </a:lnTo>
                <a:lnTo>
                  <a:pt x="1199535" y="991132"/>
                </a:lnTo>
                <a:lnTo>
                  <a:pt x="1233407" y="963032"/>
                </a:lnTo>
                <a:lnTo>
                  <a:pt x="1265930" y="932058"/>
                </a:lnTo>
                <a:lnTo>
                  <a:pt x="1296989" y="898426"/>
                </a:lnTo>
                <a:lnTo>
                  <a:pt x="1326467" y="862351"/>
                </a:lnTo>
                <a:lnTo>
                  <a:pt x="1354251" y="824048"/>
                </a:lnTo>
                <a:lnTo>
                  <a:pt x="1380224" y="783731"/>
                </a:lnTo>
                <a:lnTo>
                  <a:pt x="1404270" y="741616"/>
                </a:lnTo>
                <a:lnTo>
                  <a:pt x="1426276" y="697917"/>
                </a:lnTo>
                <a:lnTo>
                  <a:pt x="1446124" y="652849"/>
                </a:lnTo>
                <a:lnTo>
                  <a:pt x="1463700" y="606627"/>
                </a:lnTo>
                <a:lnTo>
                  <a:pt x="1478889" y="559466"/>
                </a:lnTo>
                <a:lnTo>
                  <a:pt x="1480089" y="554939"/>
                </a:lnTo>
                <a:close/>
              </a:path>
              <a:path w="1515110" h="1042669">
                <a:moveTo>
                  <a:pt x="1197889" y="0"/>
                </a:moveTo>
                <a:lnTo>
                  <a:pt x="1151093" y="3444"/>
                </a:lnTo>
                <a:lnTo>
                  <a:pt x="1106408" y="13449"/>
                </a:lnTo>
                <a:lnTo>
                  <a:pt x="1064328" y="29519"/>
                </a:lnTo>
                <a:lnTo>
                  <a:pt x="1025348" y="51160"/>
                </a:lnTo>
                <a:lnTo>
                  <a:pt x="989963" y="77878"/>
                </a:lnTo>
                <a:lnTo>
                  <a:pt x="958665" y="109177"/>
                </a:lnTo>
                <a:lnTo>
                  <a:pt x="931950" y="144564"/>
                </a:lnTo>
                <a:lnTo>
                  <a:pt x="910311" y="183543"/>
                </a:lnTo>
                <a:lnTo>
                  <a:pt x="894243" y="225621"/>
                </a:lnTo>
                <a:lnTo>
                  <a:pt x="884240" y="270302"/>
                </a:lnTo>
                <a:lnTo>
                  <a:pt x="880795" y="317093"/>
                </a:lnTo>
                <a:lnTo>
                  <a:pt x="884240" y="363881"/>
                </a:lnTo>
                <a:lnTo>
                  <a:pt x="894243" y="408559"/>
                </a:lnTo>
                <a:lnTo>
                  <a:pt x="910311" y="450635"/>
                </a:lnTo>
                <a:lnTo>
                  <a:pt x="931950" y="489613"/>
                </a:lnTo>
                <a:lnTo>
                  <a:pt x="958665" y="524998"/>
                </a:lnTo>
                <a:lnTo>
                  <a:pt x="989963" y="556297"/>
                </a:lnTo>
                <a:lnTo>
                  <a:pt x="1025348" y="583014"/>
                </a:lnTo>
                <a:lnTo>
                  <a:pt x="1064328" y="604654"/>
                </a:lnTo>
                <a:lnTo>
                  <a:pt x="1106408" y="620724"/>
                </a:lnTo>
                <a:lnTo>
                  <a:pt x="1151093" y="630729"/>
                </a:lnTo>
                <a:lnTo>
                  <a:pt x="1197889" y="634174"/>
                </a:lnTo>
                <a:lnTo>
                  <a:pt x="1245014" y="630652"/>
                </a:lnTo>
                <a:lnTo>
                  <a:pt x="1289961" y="620438"/>
                </a:lnTo>
                <a:lnTo>
                  <a:pt x="1332245" y="604062"/>
                </a:lnTo>
                <a:lnTo>
                  <a:pt x="1371380" y="582052"/>
                </a:lnTo>
                <a:lnTo>
                  <a:pt x="1406880" y="554939"/>
                </a:lnTo>
                <a:lnTo>
                  <a:pt x="1480089" y="554939"/>
                </a:lnTo>
                <a:lnTo>
                  <a:pt x="1491575" y="511581"/>
                </a:lnTo>
                <a:lnTo>
                  <a:pt x="1501643" y="463186"/>
                </a:lnTo>
                <a:lnTo>
                  <a:pt x="1508977" y="414496"/>
                </a:lnTo>
                <a:lnTo>
                  <a:pt x="1513462" y="365727"/>
                </a:lnTo>
                <a:lnTo>
                  <a:pt x="1514983" y="317093"/>
                </a:lnTo>
                <a:lnTo>
                  <a:pt x="1511538" y="270302"/>
                </a:lnTo>
                <a:lnTo>
                  <a:pt x="1501535" y="225621"/>
                </a:lnTo>
                <a:lnTo>
                  <a:pt x="1485467" y="183543"/>
                </a:lnTo>
                <a:lnTo>
                  <a:pt x="1463828" y="144564"/>
                </a:lnTo>
                <a:lnTo>
                  <a:pt x="1437113" y="109177"/>
                </a:lnTo>
                <a:lnTo>
                  <a:pt x="1405815" y="77878"/>
                </a:lnTo>
                <a:lnTo>
                  <a:pt x="1370429" y="51160"/>
                </a:lnTo>
                <a:lnTo>
                  <a:pt x="1331450" y="29519"/>
                </a:lnTo>
                <a:lnTo>
                  <a:pt x="1289370" y="13449"/>
                </a:lnTo>
                <a:lnTo>
                  <a:pt x="1244685" y="3444"/>
                </a:lnTo>
                <a:lnTo>
                  <a:pt x="1197889" y="0"/>
                </a:lnTo>
                <a:close/>
              </a:path>
              <a:path w="1515110" h="1042669">
                <a:moveTo>
                  <a:pt x="599292" y="554901"/>
                </a:moveTo>
                <a:lnTo>
                  <a:pt x="526084" y="554901"/>
                </a:lnTo>
                <a:lnTo>
                  <a:pt x="509205" y="604110"/>
                </a:lnTo>
                <a:lnTo>
                  <a:pt x="489554" y="652030"/>
                </a:lnTo>
                <a:lnTo>
                  <a:pt x="467286" y="698362"/>
                </a:lnTo>
                <a:lnTo>
                  <a:pt x="442559" y="742808"/>
                </a:lnTo>
                <a:lnTo>
                  <a:pt x="415527" y="785068"/>
                </a:lnTo>
                <a:lnTo>
                  <a:pt x="386347" y="824845"/>
                </a:lnTo>
                <a:lnTo>
                  <a:pt x="355175" y="861840"/>
                </a:lnTo>
                <a:lnTo>
                  <a:pt x="322168" y="895755"/>
                </a:lnTo>
                <a:lnTo>
                  <a:pt x="287480" y="926291"/>
                </a:lnTo>
                <a:lnTo>
                  <a:pt x="251269" y="953150"/>
                </a:lnTo>
                <a:lnTo>
                  <a:pt x="213690" y="976033"/>
                </a:lnTo>
                <a:lnTo>
                  <a:pt x="202963" y="985015"/>
                </a:lnTo>
                <a:lnTo>
                  <a:pt x="196730" y="996992"/>
                </a:lnTo>
                <a:lnTo>
                  <a:pt x="195453" y="1010424"/>
                </a:lnTo>
                <a:lnTo>
                  <a:pt x="199593" y="1023772"/>
                </a:lnTo>
                <a:lnTo>
                  <a:pt x="205366" y="1031607"/>
                </a:lnTo>
                <a:lnTo>
                  <a:pt x="212788" y="1037377"/>
                </a:lnTo>
                <a:lnTo>
                  <a:pt x="221353" y="1040942"/>
                </a:lnTo>
                <a:lnTo>
                  <a:pt x="230555" y="1042162"/>
                </a:lnTo>
                <a:lnTo>
                  <a:pt x="236232" y="1042162"/>
                </a:lnTo>
                <a:lnTo>
                  <a:pt x="283601" y="1016146"/>
                </a:lnTo>
                <a:lnTo>
                  <a:pt x="318712" y="991132"/>
                </a:lnTo>
                <a:lnTo>
                  <a:pt x="352588" y="963032"/>
                </a:lnTo>
                <a:lnTo>
                  <a:pt x="385115" y="932058"/>
                </a:lnTo>
                <a:lnTo>
                  <a:pt x="416176" y="898426"/>
                </a:lnTo>
                <a:lnTo>
                  <a:pt x="445657" y="862351"/>
                </a:lnTo>
                <a:lnTo>
                  <a:pt x="473442" y="824048"/>
                </a:lnTo>
                <a:lnTo>
                  <a:pt x="499416" y="783731"/>
                </a:lnTo>
                <a:lnTo>
                  <a:pt x="523463" y="741616"/>
                </a:lnTo>
                <a:lnTo>
                  <a:pt x="545469" y="697917"/>
                </a:lnTo>
                <a:lnTo>
                  <a:pt x="565318" y="652849"/>
                </a:lnTo>
                <a:lnTo>
                  <a:pt x="582894" y="606627"/>
                </a:lnTo>
                <a:lnTo>
                  <a:pt x="598082" y="559466"/>
                </a:lnTo>
                <a:lnTo>
                  <a:pt x="599292" y="554901"/>
                </a:lnTo>
                <a:close/>
              </a:path>
              <a:path w="1515110" h="1042669">
                <a:moveTo>
                  <a:pt x="317093" y="0"/>
                </a:moveTo>
                <a:lnTo>
                  <a:pt x="270302" y="3444"/>
                </a:lnTo>
                <a:lnTo>
                  <a:pt x="225621" y="13449"/>
                </a:lnTo>
                <a:lnTo>
                  <a:pt x="183543" y="29519"/>
                </a:lnTo>
                <a:lnTo>
                  <a:pt x="144564" y="51160"/>
                </a:lnTo>
                <a:lnTo>
                  <a:pt x="109177" y="77878"/>
                </a:lnTo>
                <a:lnTo>
                  <a:pt x="77878" y="109177"/>
                </a:lnTo>
                <a:lnTo>
                  <a:pt x="51160" y="144564"/>
                </a:lnTo>
                <a:lnTo>
                  <a:pt x="29519" y="183543"/>
                </a:lnTo>
                <a:lnTo>
                  <a:pt x="13449" y="225621"/>
                </a:lnTo>
                <a:lnTo>
                  <a:pt x="3444" y="270302"/>
                </a:lnTo>
                <a:lnTo>
                  <a:pt x="0" y="317093"/>
                </a:lnTo>
                <a:lnTo>
                  <a:pt x="3444" y="363881"/>
                </a:lnTo>
                <a:lnTo>
                  <a:pt x="13449" y="408559"/>
                </a:lnTo>
                <a:lnTo>
                  <a:pt x="29519" y="450635"/>
                </a:lnTo>
                <a:lnTo>
                  <a:pt x="51160" y="489613"/>
                </a:lnTo>
                <a:lnTo>
                  <a:pt x="77878" y="524998"/>
                </a:lnTo>
                <a:lnTo>
                  <a:pt x="109177" y="556297"/>
                </a:lnTo>
                <a:lnTo>
                  <a:pt x="144564" y="583014"/>
                </a:lnTo>
                <a:lnTo>
                  <a:pt x="183543" y="604654"/>
                </a:lnTo>
                <a:lnTo>
                  <a:pt x="225621" y="620724"/>
                </a:lnTo>
                <a:lnTo>
                  <a:pt x="270302" y="630729"/>
                </a:lnTo>
                <a:lnTo>
                  <a:pt x="317093" y="634174"/>
                </a:lnTo>
                <a:lnTo>
                  <a:pt x="364212" y="630652"/>
                </a:lnTo>
                <a:lnTo>
                  <a:pt x="409156" y="620436"/>
                </a:lnTo>
                <a:lnTo>
                  <a:pt x="451440" y="604054"/>
                </a:lnTo>
                <a:lnTo>
                  <a:pt x="490578" y="582033"/>
                </a:lnTo>
                <a:lnTo>
                  <a:pt x="526084" y="554901"/>
                </a:lnTo>
                <a:lnTo>
                  <a:pt x="599292" y="554901"/>
                </a:lnTo>
                <a:lnTo>
                  <a:pt x="610768" y="511581"/>
                </a:lnTo>
                <a:lnTo>
                  <a:pt x="620835" y="463186"/>
                </a:lnTo>
                <a:lnTo>
                  <a:pt x="628169" y="414496"/>
                </a:lnTo>
                <a:lnTo>
                  <a:pt x="632653" y="365727"/>
                </a:lnTo>
                <a:lnTo>
                  <a:pt x="634174" y="317093"/>
                </a:lnTo>
                <a:lnTo>
                  <a:pt x="630729" y="270302"/>
                </a:lnTo>
                <a:lnTo>
                  <a:pt x="620724" y="225621"/>
                </a:lnTo>
                <a:lnTo>
                  <a:pt x="604654" y="183543"/>
                </a:lnTo>
                <a:lnTo>
                  <a:pt x="583014" y="144564"/>
                </a:lnTo>
                <a:lnTo>
                  <a:pt x="556297" y="109177"/>
                </a:lnTo>
                <a:lnTo>
                  <a:pt x="524998" y="77878"/>
                </a:lnTo>
                <a:lnTo>
                  <a:pt x="489613" y="51160"/>
                </a:lnTo>
                <a:lnTo>
                  <a:pt x="450635" y="29519"/>
                </a:lnTo>
                <a:lnTo>
                  <a:pt x="408559" y="13449"/>
                </a:lnTo>
                <a:lnTo>
                  <a:pt x="363881" y="3444"/>
                </a:lnTo>
                <a:lnTo>
                  <a:pt x="317093" y="0"/>
                </a:lnTo>
                <a:close/>
              </a:path>
            </a:pathLst>
          </a:custGeom>
          <a:solidFill>
            <a:srgbClr val="E5087E"/>
          </a:solidFill>
        </p:spPr>
        <p:txBody>
          <a:bodyPr wrap="square" lIns="0" tIns="0" rIns="0" bIns="0" rtlCol="0"/>
          <a:lstStyle/>
          <a:p>
            <a:endParaRPr/>
          </a:p>
        </p:txBody>
      </p:sp>
      <p:sp>
        <p:nvSpPr>
          <p:cNvPr id="4" name="object 4"/>
          <p:cNvSpPr txBox="1"/>
          <p:nvPr/>
        </p:nvSpPr>
        <p:spPr>
          <a:xfrm>
            <a:off x="697303" y="2946640"/>
            <a:ext cx="8731250" cy="2797882"/>
          </a:xfrm>
          <a:prstGeom prst="rect">
            <a:avLst/>
          </a:prstGeom>
        </p:spPr>
        <p:txBody>
          <a:bodyPr vert="horz" wrap="square" lIns="0" tIns="12700" rIns="0" bIns="0" rtlCol="0">
            <a:spAutoFit/>
          </a:bodyPr>
          <a:lstStyle/>
          <a:p>
            <a:pPr marL="12700" marR="5080">
              <a:lnSpc>
                <a:spcPct val="107500"/>
              </a:lnSpc>
              <a:spcBef>
                <a:spcPts val="100"/>
              </a:spcBef>
            </a:pPr>
            <a:r>
              <a:rPr sz="4250" b="1">
                <a:solidFill>
                  <a:srgbClr val="663366"/>
                </a:solidFill>
                <a:latin typeface="Roboto"/>
                <a:cs typeface="Roboto"/>
              </a:rPr>
              <a:t>Fontys</a:t>
            </a:r>
            <a:r>
              <a:rPr sz="4250" b="1" spc="-100">
                <a:solidFill>
                  <a:srgbClr val="663366"/>
                </a:solidFill>
                <a:latin typeface="Roboto"/>
                <a:cs typeface="Roboto"/>
              </a:rPr>
              <a:t> </a:t>
            </a:r>
            <a:r>
              <a:rPr sz="4250" b="1">
                <a:solidFill>
                  <a:srgbClr val="663366"/>
                </a:solidFill>
                <a:latin typeface="Roboto"/>
                <a:cs typeface="Roboto"/>
              </a:rPr>
              <a:t>zoekt</a:t>
            </a:r>
            <a:r>
              <a:rPr sz="4250" b="1" spc="-90">
                <a:solidFill>
                  <a:srgbClr val="663366"/>
                </a:solidFill>
                <a:latin typeface="Roboto"/>
                <a:cs typeface="Roboto"/>
              </a:rPr>
              <a:t> </a:t>
            </a:r>
            <a:r>
              <a:rPr sz="4250" b="1" spc="-25" err="1">
                <a:solidFill>
                  <a:srgbClr val="663366"/>
                </a:solidFill>
                <a:latin typeface="Roboto"/>
                <a:cs typeface="Roboto"/>
              </a:rPr>
              <a:t>een</a:t>
            </a:r>
            <a:r>
              <a:rPr sz="4250" b="1" spc="-25">
                <a:solidFill>
                  <a:srgbClr val="663366"/>
                </a:solidFill>
                <a:latin typeface="Roboto"/>
                <a:cs typeface="Roboto"/>
              </a:rPr>
              <a:t> </a:t>
            </a:r>
            <a:r>
              <a:rPr lang="nl-NL" sz="4250" b="1" spc="-10">
                <a:solidFill>
                  <a:srgbClr val="663366"/>
                </a:solidFill>
                <a:latin typeface="Roboto"/>
                <a:cs typeface="Roboto"/>
              </a:rPr>
              <a:t>partnership</a:t>
            </a:r>
            <a:r>
              <a:rPr sz="4250" b="1" spc="-85">
                <a:solidFill>
                  <a:srgbClr val="663366"/>
                </a:solidFill>
                <a:latin typeface="Roboto"/>
                <a:cs typeface="Roboto"/>
              </a:rPr>
              <a:t> </a:t>
            </a:r>
            <a:r>
              <a:rPr sz="4250" b="1" err="1">
                <a:solidFill>
                  <a:srgbClr val="663366"/>
                </a:solidFill>
                <a:latin typeface="Roboto"/>
                <a:cs typeface="Roboto"/>
              </a:rPr>
              <a:t>voor</a:t>
            </a:r>
            <a:r>
              <a:rPr sz="4250" b="1" spc="-75">
                <a:solidFill>
                  <a:srgbClr val="663366"/>
                </a:solidFill>
                <a:latin typeface="Roboto"/>
                <a:cs typeface="Roboto"/>
              </a:rPr>
              <a:t> </a:t>
            </a:r>
            <a:r>
              <a:rPr sz="4250" b="1" err="1">
                <a:solidFill>
                  <a:srgbClr val="663366"/>
                </a:solidFill>
                <a:latin typeface="Roboto"/>
                <a:cs typeface="Roboto"/>
              </a:rPr>
              <a:t>duurzame</a:t>
            </a:r>
            <a:r>
              <a:rPr sz="4250" b="1" spc="-25">
                <a:solidFill>
                  <a:srgbClr val="663366"/>
                </a:solidFill>
                <a:latin typeface="Roboto"/>
                <a:cs typeface="Roboto"/>
              </a:rPr>
              <a:t> </a:t>
            </a:r>
            <a:r>
              <a:rPr sz="4250" b="1">
                <a:solidFill>
                  <a:srgbClr val="663366"/>
                </a:solidFill>
                <a:latin typeface="Roboto"/>
                <a:cs typeface="Roboto"/>
              </a:rPr>
              <a:t>samenwerking</a:t>
            </a:r>
            <a:r>
              <a:rPr sz="4250" b="1" spc="-20">
                <a:solidFill>
                  <a:srgbClr val="663366"/>
                </a:solidFill>
                <a:latin typeface="Roboto"/>
                <a:cs typeface="Roboto"/>
              </a:rPr>
              <a:t> </a:t>
            </a:r>
            <a:r>
              <a:rPr sz="4250" b="1">
                <a:solidFill>
                  <a:srgbClr val="663366"/>
                </a:solidFill>
                <a:latin typeface="Roboto"/>
                <a:cs typeface="Roboto"/>
              </a:rPr>
              <a:t>gericht</a:t>
            </a:r>
            <a:r>
              <a:rPr sz="4250" b="1" spc="-20">
                <a:solidFill>
                  <a:srgbClr val="663366"/>
                </a:solidFill>
                <a:latin typeface="Roboto"/>
                <a:cs typeface="Roboto"/>
              </a:rPr>
              <a:t> </a:t>
            </a:r>
            <a:r>
              <a:rPr sz="4250" b="1" spc="-25">
                <a:solidFill>
                  <a:srgbClr val="663366"/>
                </a:solidFill>
                <a:latin typeface="Roboto"/>
                <a:cs typeface="Roboto"/>
              </a:rPr>
              <a:t>op </a:t>
            </a:r>
            <a:r>
              <a:rPr lang="nl-NL" sz="4250" b="1">
                <a:solidFill>
                  <a:srgbClr val="663366"/>
                </a:solidFill>
                <a:latin typeface="Roboto"/>
                <a:cs typeface="Roboto"/>
              </a:rPr>
              <a:t>loopbaanbegeleiding &amp; outplacementbegeleiding</a:t>
            </a:r>
            <a:r>
              <a:rPr sz="4250" b="1" spc="-10">
                <a:solidFill>
                  <a:srgbClr val="663366"/>
                </a:solidFill>
                <a:latin typeface="Roboto"/>
                <a:cs typeface="Roboto"/>
              </a:rPr>
              <a:t>.</a:t>
            </a:r>
            <a:endParaRPr sz="4250">
              <a:latin typeface="Roboto"/>
              <a:cs typeface="Roboto"/>
            </a:endParaRPr>
          </a:p>
        </p:txBody>
      </p:sp>
      <p:sp>
        <p:nvSpPr>
          <p:cNvPr id="5" name="object 5"/>
          <p:cNvSpPr txBox="1">
            <a:spLocks noGrp="1"/>
          </p:cNvSpPr>
          <p:nvPr>
            <p:ph sz="half" idx="3"/>
          </p:nvPr>
        </p:nvSpPr>
        <p:spPr>
          <a:xfrm>
            <a:off x="10139511" y="2912957"/>
            <a:ext cx="7929244" cy="8071440"/>
          </a:xfrm>
          <a:prstGeom prst="rect">
            <a:avLst/>
          </a:prstGeom>
        </p:spPr>
        <p:txBody>
          <a:bodyPr vert="horz" wrap="square" lIns="0" tIns="12700" rIns="0" bIns="0" rtlCol="0" anchor="t">
            <a:spAutoFit/>
          </a:bodyPr>
          <a:lstStyle/>
          <a:p>
            <a:pPr marR="8890" algn="r">
              <a:lnSpc>
                <a:spcPts val="2660"/>
              </a:lnSpc>
              <a:spcBef>
                <a:spcPts val="100"/>
              </a:spcBef>
            </a:pPr>
            <a:r>
              <a:rPr lang="nl-NL" dirty="0"/>
              <a:t>Loopbaanbegeleiding &amp; Outplacement</a:t>
            </a:r>
            <a:endParaRPr sz="1950" dirty="0"/>
          </a:p>
          <a:p>
            <a:pPr marL="199390" marR="5715" indent="-199390" algn="r">
              <a:lnSpc>
                <a:spcPts val="2180"/>
              </a:lnSpc>
              <a:buFont typeface="Times New Roman"/>
              <a:buChar char="•"/>
              <a:tabLst>
                <a:tab pos="199390" algn="l"/>
              </a:tabLst>
            </a:pPr>
            <a:r>
              <a:rPr lang="nl-NL" sz="1850" dirty="0">
                <a:solidFill>
                  <a:srgbClr val="663366"/>
                </a:solidFill>
              </a:rPr>
              <a:t>Loopbaanbegeleiding &amp; Outplacement cf. doorlopend sociaal plan</a:t>
            </a:r>
            <a:endParaRPr lang="nl-NL" sz="1850" dirty="0">
              <a:solidFill>
                <a:srgbClr val="663366"/>
              </a:solidFill>
              <a:ea typeface="Roboto"/>
            </a:endParaRPr>
          </a:p>
          <a:p>
            <a:pPr marL="199390" marR="5715" indent="-199390" algn="r">
              <a:lnSpc>
                <a:spcPts val="2180"/>
              </a:lnSpc>
              <a:buFont typeface="Times New Roman"/>
              <a:buChar char="•"/>
              <a:tabLst>
                <a:tab pos="199390" algn="l"/>
              </a:tabLst>
            </a:pPr>
            <a:r>
              <a:rPr lang="nl-NL" sz="1850" dirty="0">
                <a:solidFill>
                  <a:srgbClr val="663366"/>
                </a:solidFill>
              </a:rPr>
              <a:t>Reguliere loopbaanbegeleiding &amp; Outplacement</a:t>
            </a:r>
            <a:endParaRPr lang="nl-NL" sz="1850" dirty="0">
              <a:solidFill>
                <a:srgbClr val="663366"/>
              </a:solidFill>
              <a:ea typeface="Roboto"/>
            </a:endParaRPr>
          </a:p>
          <a:p>
            <a:pPr marL="199390" marR="5715" indent="-199390" algn="r">
              <a:lnSpc>
                <a:spcPts val="2180"/>
              </a:lnSpc>
              <a:buFont typeface="Times New Roman"/>
              <a:buChar char="•"/>
              <a:tabLst>
                <a:tab pos="199390" algn="l"/>
              </a:tabLst>
            </a:pPr>
            <a:r>
              <a:rPr lang="nl-NL" sz="1850" dirty="0">
                <a:solidFill>
                  <a:srgbClr val="663366"/>
                </a:solidFill>
              </a:rPr>
              <a:t>Ontwikkelassessments</a:t>
            </a:r>
            <a:endParaRPr lang="nl-NL" sz="1850" dirty="0">
              <a:solidFill>
                <a:srgbClr val="663366"/>
              </a:solidFill>
              <a:ea typeface="Roboto"/>
            </a:endParaRPr>
          </a:p>
          <a:p>
            <a:pPr marL="199390" marR="5715" indent="-199390" algn="r">
              <a:lnSpc>
                <a:spcPts val="2180"/>
              </a:lnSpc>
              <a:buFont typeface="Times New Roman"/>
              <a:buChar char="•"/>
              <a:tabLst>
                <a:tab pos="199390" algn="l"/>
              </a:tabLst>
            </a:pPr>
            <a:r>
              <a:rPr lang="nl-NL" sz="1850" dirty="0">
                <a:solidFill>
                  <a:srgbClr val="663366"/>
                </a:solidFill>
              </a:rPr>
              <a:t>Inzet vragenlijsten/testen</a:t>
            </a:r>
            <a:endParaRPr lang="nl-NL" sz="1850" dirty="0">
              <a:solidFill>
                <a:srgbClr val="663366"/>
              </a:solidFill>
              <a:ea typeface="Roboto"/>
            </a:endParaRPr>
          </a:p>
          <a:p>
            <a:pPr marL="199390" marR="5715" indent="-199390" algn="r">
              <a:lnSpc>
                <a:spcPts val="2180"/>
              </a:lnSpc>
              <a:buFont typeface="Times New Roman"/>
              <a:buChar char="•"/>
              <a:tabLst>
                <a:tab pos="199390" algn="l"/>
              </a:tabLst>
            </a:pPr>
            <a:r>
              <a:rPr lang="nl-NL" sz="1850" dirty="0">
                <a:solidFill>
                  <a:srgbClr val="663366"/>
                </a:solidFill>
              </a:rPr>
              <a:t>Groepsgerichte ondersteuning</a:t>
            </a:r>
            <a:endParaRPr lang="nl-NL" sz="1850" dirty="0">
              <a:solidFill>
                <a:srgbClr val="663366"/>
              </a:solidFill>
              <a:ea typeface="Roboto"/>
            </a:endParaRPr>
          </a:p>
          <a:p>
            <a:pPr marL="199390" marR="5715" indent="-199390" algn="r">
              <a:lnSpc>
                <a:spcPts val="2180"/>
              </a:lnSpc>
              <a:buFont typeface="Times New Roman"/>
              <a:buChar char="•"/>
              <a:tabLst>
                <a:tab pos="199390" algn="l"/>
              </a:tabLst>
            </a:pPr>
            <a:endParaRPr lang="nl-NL" sz="1850" dirty="0">
              <a:solidFill>
                <a:srgbClr val="663366"/>
              </a:solidFill>
            </a:endParaRPr>
          </a:p>
          <a:p>
            <a:pPr marR="8255" algn="r">
              <a:lnSpc>
                <a:spcPts val="2660"/>
              </a:lnSpc>
            </a:pPr>
            <a:r>
              <a:rPr lang="nl-NL" dirty="0"/>
              <a:t>Partnership</a:t>
            </a:r>
            <a:endParaRPr spc="-10" dirty="0"/>
          </a:p>
          <a:p>
            <a:pPr marL="199390" marR="6985" lvl="1" indent="-199390" algn="r">
              <a:lnSpc>
                <a:spcPts val="2180"/>
              </a:lnSpc>
              <a:buFont typeface="Times New Roman"/>
              <a:buChar char="•"/>
              <a:tabLst>
                <a:tab pos="199390" algn="l"/>
              </a:tabLst>
            </a:pPr>
            <a:r>
              <a:rPr lang="nl-NL" sz="1850" b="1" dirty="0">
                <a:solidFill>
                  <a:srgbClr val="663366"/>
                </a:solidFill>
                <a:latin typeface="Roboto"/>
                <a:cs typeface="Roboto"/>
              </a:rPr>
              <a:t>Gelijkwaardige professionele samenwerking</a:t>
            </a:r>
            <a:endParaRPr lang="nl-NL" sz="1850" b="1" dirty="0">
              <a:solidFill>
                <a:srgbClr val="663366"/>
              </a:solidFill>
              <a:latin typeface="Roboto"/>
              <a:ea typeface="Roboto"/>
              <a:cs typeface="Roboto"/>
            </a:endParaRPr>
          </a:p>
          <a:p>
            <a:pPr marL="199390" marR="6985" lvl="1" indent="-199390" algn="r">
              <a:lnSpc>
                <a:spcPts val="2180"/>
              </a:lnSpc>
              <a:buFont typeface="Times New Roman"/>
              <a:buChar char="•"/>
              <a:tabLst>
                <a:tab pos="199390" algn="l"/>
              </a:tabLst>
            </a:pPr>
            <a:r>
              <a:rPr lang="nl-NL" sz="1850" b="1" dirty="0">
                <a:solidFill>
                  <a:srgbClr val="663366"/>
                </a:solidFill>
                <a:latin typeface="Roboto"/>
                <a:cs typeface="Roboto"/>
              </a:rPr>
              <a:t>Pro activiteit – Ruimte voor dialoog – Transparant</a:t>
            </a:r>
            <a:endParaRPr lang="nl-NL" sz="1850" b="1" dirty="0">
              <a:solidFill>
                <a:srgbClr val="663366"/>
              </a:solidFill>
              <a:latin typeface="Roboto"/>
              <a:ea typeface="Roboto"/>
              <a:cs typeface="Roboto"/>
            </a:endParaRPr>
          </a:p>
          <a:p>
            <a:pPr marL="199390" marR="6985" lvl="1" indent="-199390" algn="r">
              <a:lnSpc>
                <a:spcPts val="2180"/>
              </a:lnSpc>
              <a:buFont typeface="Times New Roman"/>
              <a:buChar char="•"/>
              <a:tabLst>
                <a:tab pos="199390" algn="l"/>
              </a:tabLst>
            </a:pPr>
            <a:r>
              <a:rPr lang="nl-NL" sz="1850" b="1" dirty="0">
                <a:solidFill>
                  <a:srgbClr val="663366"/>
                </a:solidFill>
                <a:latin typeface="Roboto"/>
                <a:cs typeface="Roboto"/>
              </a:rPr>
              <a:t>Intensieve samenwerking met regelmatig overleg over voortgang en resultaten</a:t>
            </a:r>
            <a:endParaRPr lang="nl-NL" sz="1850" b="1" dirty="0">
              <a:solidFill>
                <a:srgbClr val="663366"/>
              </a:solidFill>
              <a:latin typeface="Roboto"/>
              <a:ea typeface="Roboto"/>
              <a:cs typeface="Roboto"/>
            </a:endParaRPr>
          </a:p>
          <a:p>
            <a:pPr marL="199390" marR="6985" lvl="1" indent="-199390" algn="r">
              <a:lnSpc>
                <a:spcPts val="2180"/>
              </a:lnSpc>
              <a:buFont typeface="Times New Roman"/>
              <a:buChar char="•"/>
              <a:tabLst>
                <a:tab pos="199390" algn="l"/>
              </a:tabLst>
            </a:pPr>
            <a:r>
              <a:rPr lang="nl-NL" sz="1850" b="1" dirty="0">
                <a:solidFill>
                  <a:srgbClr val="663366"/>
                </a:solidFill>
                <a:latin typeface="Roboto"/>
                <a:cs typeface="Roboto"/>
              </a:rPr>
              <a:t>Flexibiliteit in capaciteit</a:t>
            </a:r>
            <a:endParaRPr lang="nl-NL" sz="1850" b="1" dirty="0">
              <a:solidFill>
                <a:srgbClr val="663366"/>
              </a:solidFill>
              <a:latin typeface="Roboto"/>
              <a:ea typeface="Roboto"/>
              <a:cs typeface="Roboto"/>
            </a:endParaRPr>
          </a:p>
          <a:p>
            <a:pPr marL="199390" marR="6985" lvl="1" indent="-199390" algn="r">
              <a:lnSpc>
                <a:spcPts val="2180"/>
              </a:lnSpc>
              <a:buFont typeface="Times New Roman"/>
              <a:buChar char="•"/>
              <a:tabLst>
                <a:tab pos="199390" algn="l"/>
              </a:tabLst>
            </a:pPr>
            <a:r>
              <a:rPr lang="nl-NL" sz="1850" b="1" dirty="0">
                <a:solidFill>
                  <a:srgbClr val="663366"/>
                </a:solidFill>
                <a:latin typeface="Roboto"/>
                <a:cs typeface="Roboto"/>
              </a:rPr>
              <a:t>Flexibele toekomstbestendige dienstverlening</a:t>
            </a:r>
          </a:p>
          <a:p>
            <a:pPr marL="199390" marR="6985" lvl="1" indent="-199390" algn="r">
              <a:lnSpc>
                <a:spcPts val="2180"/>
              </a:lnSpc>
              <a:buFont typeface="Times New Roman"/>
              <a:buChar char="•"/>
              <a:tabLst>
                <a:tab pos="199390" algn="l"/>
              </a:tabLst>
            </a:pPr>
            <a:endParaRPr lang="nl-NL" sz="1850" b="1" dirty="0">
              <a:solidFill>
                <a:srgbClr val="663366"/>
              </a:solidFill>
              <a:latin typeface="Roboto"/>
              <a:ea typeface="Roboto"/>
              <a:cs typeface="Roboto"/>
            </a:endParaRPr>
          </a:p>
          <a:p>
            <a:pPr marL="199390" marR="6985" lvl="1" indent="-199390" algn="r">
              <a:lnSpc>
                <a:spcPts val="2180"/>
              </a:lnSpc>
              <a:buFont typeface="Times New Roman"/>
              <a:buChar char="•"/>
              <a:tabLst>
                <a:tab pos="199390" algn="l"/>
              </a:tabLst>
            </a:pPr>
            <a:r>
              <a:rPr lang="nl-NL" sz="2250" b="1" dirty="0">
                <a:solidFill>
                  <a:srgbClr val="E5087E"/>
                </a:solidFill>
                <a:latin typeface="Roboto"/>
              </a:rPr>
              <a:t>Pakketten</a:t>
            </a:r>
          </a:p>
          <a:p>
            <a:pPr marL="199390" marR="6985" lvl="1" indent="-199390" algn="r">
              <a:lnSpc>
                <a:spcPts val="2180"/>
              </a:lnSpc>
              <a:buFont typeface="Times New Roman"/>
              <a:buChar char="•"/>
              <a:tabLst>
                <a:tab pos="199390" algn="l"/>
              </a:tabLst>
            </a:pPr>
            <a:r>
              <a:rPr lang="nl-NL" sz="1850" b="1" dirty="0">
                <a:solidFill>
                  <a:srgbClr val="663366"/>
                </a:solidFill>
                <a:latin typeface="Roboto"/>
              </a:rPr>
              <a:t>Loopbaancheck</a:t>
            </a:r>
          </a:p>
          <a:p>
            <a:pPr marL="199390" marR="6985" lvl="1" indent="-199390" algn="r">
              <a:lnSpc>
                <a:spcPts val="2180"/>
              </a:lnSpc>
              <a:buFont typeface="Times New Roman"/>
              <a:buChar char="•"/>
              <a:tabLst>
                <a:tab pos="199390" algn="l"/>
              </a:tabLst>
            </a:pPr>
            <a:r>
              <a:rPr lang="nl-NL" sz="1850" b="1" dirty="0">
                <a:solidFill>
                  <a:srgbClr val="663366"/>
                </a:solidFill>
                <a:latin typeface="Roboto"/>
              </a:rPr>
              <a:t>Loopbaanbegeleiding verkort</a:t>
            </a:r>
          </a:p>
          <a:p>
            <a:pPr marL="0" marR="6985" lvl="1" algn="r">
              <a:lnSpc>
                <a:spcPts val="2180"/>
              </a:lnSpc>
              <a:tabLst>
                <a:tab pos="199390" algn="l"/>
              </a:tabLst>
            </a:pPr>
            <a:r>
              <a:rPr lang="nl-NL" sz="1850" b="1" dirty="0">
                <a:solidFill>
                  <a:srgbClr val="663366"/>
                </a:solidFill>
                <a:latin typeface="Roboto"/>
              </a:rPr>
              <a:t>Loopbaanbegeleiding uitgebreid</a:t>
            </a:r>
          </a:p>
          <a:p>
            <a:pPr marL="0" marR="6985" lvl="1" algn="r">
              <a:lnSpc>
                <a:spcPts val="2180"/>
              </a:lnSpc>
              <a:tabLst>
                <a:tab pos="199390" algn="l"/>
              </a:tabLst>
            </a:pPr>
            <a:r>
              <a:rPr lang="nl-NL" sz="1850" b="1" dirty="0">
                <a:solidFill>
                  <a:srgbClr val="663366"/>
                </a:solidFill>
                <a:latin typeface="Roboto"/>
              </a:rPr>
              <a:t>Outplacement regulier (6-9 maanden)</a:t>
            </a:r>
          </a:p>
          <a:p>
            <a:pPr marL="0" marR="6985" lvl="1" algn="r">
              <a:lnSpc>
                <a:spcPts val="2180"/>
              </a:lnSpc>
              <a:tabLst>
                <a:tab pos="199390" algn="l"/>
              </a:tabLst>
            </a:pPr>
            <a:r>
              <a:rPr lang="nl-NL" sz="1850" b="1" dirty="0">
                <a:solidFill>
                  <a:srgbClr val="663366"/>
                </a:solidFill>
                <a:latin typeface="Roboto"/>
              </a:rPr>
              <a:t>Outplacement DSP (max 12 maanden)</a:t>
            </a:r>
          </a:p>
          <a:p>
            <a:pPr marL="199390" marR="6985" lvl="1" indent="-199390" algn="r">
              <a:lnSpc>
                <a:spcPts val="2180"/>
              </a:lnSpc>
              <a:buFont typeface="Times New Roman"/>
              <a:buChar char="•"/>
              <a:tabLst>
                <a:tab pos="199390" algn="l"/>
              </a:tabLst>
            </a:pPr>
            <a:endParaRPr lang="nl-NL" sz="2250" b="1" dirty="0">
              <a:solidFill>
                <a:srgbClr val="E5087E"/>
              </a:solidFill>
              <a:latin typeface="Roboto"/>
            </a:endParaRPr>
          </a:p>
          <a:p>
            <a:pPr marL="199390" marR="6985" lvl="1" indent="-199390" algn="r">
              <a:lnSpc>
                <a:spcPts val="2180"/>
              </a:lnSpc>
              <a:buFont typeface="Times New Roman"/>
              <a:buChar char="•"/>
              <a:tabLst>
                <a:tab pos="199390" algn="l"/>
              </a:tabLst>
            </a:pPr>
            <a:endParaRPr lang="nl-NL" sz="1850" b="1" dirty="0">
              <a:solidFill>
                <a:srgbClr val="663366"/>
              </a:solidFill>
              <a:latin typeface="Roboto"/>
              <a:ea typeface="Roboto"/>
              <a:cs typeface="Roboto"/>
            </a:endParaRPr>
          </a:p>
          <a:p>
            <a:pPr marL="199390" marR="6985" lvl="1" indent="-199390" algn="r">
              <a:lnSpc>
                <a:spcPts val="2180"/>
              </a:lnSpc>
              <a:buFont typeface="Times New Roman"/>
              <a:buChar char="•"/>
              <a:tabLst>
                <a:tab pos="199390" algn="l"/>
              </a:tabLst>
            </a:pPr>
            <a:endParaRPr lang="nl-NL" sz="1850" b="1" dirty="0">
              <a:solidFill>
                <a:srgbClr val="663366"/>
              </a:solidFill>
              <a:latin typeface="Roboto"/>
              <a:cs typeface="Roboto"/>
            </a:endParaRPr>
          </a:p>
          <a:p>
            <a:pPr marL="0" marR="6985" lvl="1" algn="r">
              <a:lnSpc>
                <a:spcPts val="2180"/>
              </a:lnSpc>
            </a:pPr>
            <a:endParaRPr lang="nl-NL" sz="1850" b="1" dirty="0">
              <a:solidFill>
                <a:srgbClr val="663366"/>
              </a:solidFill>
              <a:latin typeface="Roboto"/>
              <a:ea typeface="Roboto"/>
              <a:cs typeface="Roboto"/>
            </a:endParaRPr>
          </a:p>
          <a:p>
            <a:pPr marL="199390" marR="6985" lvl="1" indent="-199390" algn="r">
              <a:lnSpc>
                <a:spcPts val="2180"/>
              </a:lnSpc>
              <a:buFont typeface="Times New Roman"/>
              <a:buChar char="•"/>
            </a:pPr>
            <a:endParaRPr lang="nl-NL" sz="1850" dirty="0">
              <a:solidFill>
                <a:srgbClr val="000000"/>
              </a:solidFill>
              <a:latin typeface="Calibri"/>
              <a:ea typeface="Roboto"/>
              <a:cs typeface="Calibri"/>
            </a:endParaRPr>
          </a:p>
          <a:p>
            <a:pPr>
              <a:spcBef>
                <a:spcPts val="80"/>
              </a:spcBef>
            </a:pPr>
            <a:endParaRPr lang="nl-NL" sz="1850" dirty="0">
              <a:ea typeface="Roboto"/>
            </a:endParaRPr>
          </a:p>
          <a:p>
            <a:pPr lvl="1">
              <a:spcBef>
                <a:spcPts val="75"/>
              </a:spcBef>
              <a:buClr>
                <a:srgbClr val="663366"/>
              </a:buClr>
              <a:buFont typeface="Times New Roman"/>
              <a:buChar char="•"/>
            </a:pPr>
            <a:endParaRPr lang="nl-NL" sz="1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7541227" cy="10287000"/>
            <a:chOff x="0" y="0"/>
            <a:chExt cx="17541227" cy="10287000"/>
          </a:xfrm>
        </p:grpSpPr>
        <p:pic>
          <p:nvPicPr>
            <p:cNvPr id="3" name="object 3"/>
            <p:cNvPicPr/>
            <p:nvPr/>
          </p:nvPicPr>
          <p:blipFill>
            <a:blip r:embed="rId2" cstate="print"/>
            <a:stretch>
              <a:fillRect/>
            </a:stretch>
          </p:blipFill>
          <p:spPr>
            <a:xfrm>
              <a:off x="0" y="0"/>
              <a:ext cx="17541227" cy="10287000"/>
            </a:xfrm>
            <a:prstGeom prst="rect">
              <a:avLst/>
            </a:prstGeom>
          </p:spPr>
        </p:pic>
        <p:pic>
          <p:nvPicPr>
            <p:cNvPr id="4" name="object 4"/>
            <p:cNvPicPr/>
            <p:nvPr/>
          </p:nvPicPr>
          <p:blipFill>
            <a:blip r:embed="rId3" cstate="print"/>
            <a:stretch>
              <a:fillRect/>
            </a:stretch>
          </p:blipFill>
          <p:spPr>
            <a:xfrm>
              <a:off x="0" y="0"/>
              <a:ext cx="3358908" cy="8390166"/>
            </a:xfrm>
            <a:prstGeom prst="rect">
              <a:avLst/>
            </a:prstGeom>
          </p:spPr>
        </p:pic>
      </p:grpSp>
      <p:sp>
        <p:nvSpPr>
          <p:cNvPr id="6" name="object 6"/>
          <p:cNvSpPr txBox="1">
            <a:spLocks noGrp="1"/>
          </p:cNvSpPr>
          <p:nvPr>
            <p:ph type="title"/>
          </p:nvPr>
        </p:nvSpPr>
        <p:spPr>
          <a:xfrm>
            <a:off x="414639" y="1917700"/>
            <a:ext cx="6698615" cy="2056764"/>
          </a:xfrm>
          <a:prstGeom prst="rect">
            <a:avLst/>
          </a:prstGeom>
        </p:spPr>
        <p:txBody>
          <a:bodyPr vert="horz" wrap="square" lIns="0" tIns="14604" rIns="0" bIns="0" rtlCol="0">
            <a:spAutoFit/>
          </a:bodyPr>
          <a:lstStyle/>
          <a:p>
            <a:pPr marL="12700">
              <a:lnSpc>
                <a:spcPct val="100000"/>
              </a:lnSpc>
              <a:spcBef>
                <a:spcPts val="114"/>
              </a:spcBef>
            </a:pPr>
            <a:r>
              <a:rPr sz="8600" spc="-10" dirty="0">
                <a:solidFill>
                  <a:srgbClr val="FFFFFF"/>
                </a:solidFill>
              </a:rPr>
              <a:t>BEDANKT!</a:t>
            </a:r>
            <a:endParaRPr sz="8600" dirty="0"/>
          </a:p>
        </p:txBody>
      </p:sp>
      <p:grpSp>
        <p:nvGrpSpPr>
          <p:cNvPr id="7" name="object 7"/>
          <p:cNvGrpSpPr/>
          <p:nvPr/>
        </p:nvGrpSpPr>
        <p:grpSpPr>
          <a:xfrm>
            <a:off x="11374335" y="0"/>
            <a:ext cx="6913880" cy="10264775"/>
            <a:chOff x="11374335" y="0"/>
            <a:chExt cx="6913880" cy="10264775"/>
          </a:xfrm>
        </p:grpSpPr>
        <p:pic>
          <p:nvPicPr>
            <p:cNvPr id="8" name="object 8"/>
            <p:cNvPicPr/>
            <p:nvPr/>
          </p:nvPicPr>
          <p:blipFill>
            <a:blip r:embed="rId4" cstate="print"/>
            <a:stretch>
              <a:fillRect/>
            </a:stretch>
          </p:blipFill>
          <p:spPr>
            <a:xfrm>
              <a:off x="11374335" y="0"/>
              <a:ext cx="6913664" cy="10264430"/>
            </a:xfrm>
            <a:prstGeom prst="rect">
              <a:avLst/>
            </a:prstGeom>
          </p:spPr>
        </p:pic>
        <p:pic>
          <p:nvPicPr>
            <p:cNvPr id="9" name="object 9"/>
            <p:cNvPicPr/>
            <p:nvPr/>
          </p:nvPicPr>
          <p:blipFill>
            <a:blip r:embed="rId5" cstate="print"/>
            <a:stretch>
              <a:fillRect/>
            </a:stretch>
          </p:blipFill>
          <p:spPr>
            <a:xfrm>
              <a:off x="15242147" y="8753493"/>
              <a:ext cx="2778581" cy="1193921"/>
            </a:xfrm>
            <a:prstGeom prst="rect">
              <a:avLst/>
            </a:prstGeom>
          </p:spPr>
        </p:pic>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86053E904865949B1C1200B72736B77" ma:contentTypeVersion="3" ma:contentTypeDescription="Een nieuw document maken." ma:contentTypeScope="" ma:versionID="da5f97b404793886b2db832e41d25217">
  <xsd:schema xmlns:xsd="http://www.w3.org/2001/XMLSchema" xmlns:xs="http://www.w3.org/2001/XMLSchema" xmlns:p="http://schemas.microsoft.com/office/2006/metadata/properties" xmlns:ns2="96b5f463-7a41-49e5-8da2-23eb78add39a" targetNamespace="http://schemas.microsoft.com/office/2006/metadata/properties" ma:root="true" ma:fieldsID="42549f7b6ef1416a613467254ab9fce1" ns2:_="">
    <xsd:import namespace="96b5f463-7a41-49e5-8da2-23eb78add39a"/>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b5f463-7a41-49e5-8da2-23eb78add3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DB3BDDC-A23A-4DF0-8EDE-35DC83FC63A7}">
  <ds:schemaRefs>
    <ds:schemaRef ds:uri="http://schemas.microsoft.com/sharepoint/v3/contenttype/forms"/>
  </ds:schemaRefs>
</ds:datastoreItem>
</file>

<file path=customXml/itemProps2.xml><?xml version="1.0" encoding="utf-8"?>
<ds:datastoreItem xmlns:ds="http://schemas.openxmlformats.org/officeDocument/2006/customXml" ds:itemID="{9DCC26AF-227F-4E8C-BAE9-D3C7E8CA7ECA}">
  <ds:schemaRefs>
    <ds:schemaRef ds:uri="http://schemas.openxmlformats.org/package/2006/metadata/core-properties"/>
    <ds:schemaRef ds:uri="http://purl.org/dc/elements/1.1/"/>
    <ds:schemaRef ds:uri="http://schemas.microsoft.com/office/2006/documentManagement/types"/>
    <ds:schemaRef ds:uri="http://schemas.microsoft.com/office/infopath/2007/PartnerControls"/>
    <ds:schemaRef ds:uri="http://www.w3.org/XML/1998/namespace"/>
    <ds:schemaRef ds:uri="http://purl.org/dc/dcmitype/"/>
    <ds:schemaRef ds:uri="http://purl.org/dc/terms/"/>
    <ds:schemaRef ds:uri="http://schemas.microsoft.com/office/2006/metadata/properties"/>
    <ds:schemaRef ds:uri="96b5f463-7a41-49e5-8da2-23eb78add39a"/>
  </ds:schemaRefs>
</ds:datastoreItem>
</file>

<file path=customXml/itemProps3.xml><?xml version="1.0" encoding="utf-8"?>
<ds:datastoreItem xmlns:ds="http://schemas.openxmlformats.org/officeDocument/2006/customXml" ds:itemID="{14D30CF5-F3B3-4836-9FE9-E9349C7902B0}"/>
</file>

<file path=docProps/app.xml><?xml version="1.0" encoding="utf-8"?>
<Properties xmlns="http://schemas.openxmlformats.org/officeDocument/2006/extended-properties" xmlns:vt="http://schemas.openxmlformats.org/officeDocument/2006/docPropsVTypes">
  <Template/>
  <TotalTime>0</TotalTime>
  <Words>1372</Words>
  <Application>Microsoft Office PowerPoint</Application>
  <PresentationFormat>Aangepast</PresentationFormat>
  <Paragraphs>215</Paragraphs>
  <Slides>21</Slides>
  <Notes>1</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21</vt:i4>
      </vt:variant>
    </vt:vector>
  </HeadingPairs>
  <TitlesOfParts>
    <vt:vector size="28" baseType="lpstr">
      <vt:lpstr>Aptos</vt:lpstr>
      <vt:lpstr>Arial</vt:lpstr>
      <vt:lpstr>Calibri</vt:lpstr>
      <vt:lpstr>Roboto</vt:lpstr>
      <vt:lpstr>Tahoma</vt:lpstr>
      <vt:lpstr>Times New Roman</vt:lpstr>
      <vt:lpstr>Office Theme</vt:lpstr>
      <vt:lpstr>20 oktober 2025</vt:lpstr>
      <vt:lpstr>PowerPoint-presentatie</vt:lpstr>
      <vt:lpstr>PowerPoint-presentatie</vt:lpstr>
      <vt:lpstr>PowerPoint-presentatie</vt:lpstr>
      <vt:lpstr>PowerPoint-presentatie</vt:lpstr>
      <vt:lpstr>PowerPoint-presentatie</vt:lpstr>
      <vt:lpstr>PowerPoint-presentatie</vt:lpstr>
      <vt:lpstr>WAT VRAGEN WE?</vt:lpstr>
      <vt:lpstr>BEDANKT!</vt:lpstr>
      <vt:lpstr>Loopbaanbegeleiding &amp; Outplacement Selectieproces</vt:lpstr>
      <vt:lpstr>De aanbestede opdracht #1 Scope:</vt:lpstr>
      <vt:lpstr>De aanbestede opdracht #2 Buiten scope:</vt:lpstr>
      <vt:lpstr>Referentie-eis (aangepast)</vt:lpstr>
      <vt:lpstr>Selectieproces / Stappen</vt:lpstr>
      <vt:lpstr>Gunningscriterium Prijs</vt:lpstr>
      <vt:lpstr>Weging kwaliteit</vt:lpstr>
      <vt:lpstr>Gunningscriterium 1</vt:lpstr>
      <vt:lpstr>Gunningscriterium 2</vt:lpstr>
      <vt:lpstr>Gunningscriterium 3</vt:lpstr>
      <vt:lpstr>Prijzenblad</vt:lpstr>
      <vt:lpstr>Planning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Presentatie arbodienstverlening</dc:title>
  <dc:creator>Boogaard,Judith J.C.G.M. van den</dc:creator>
  <cp:lastModifiedBy>Veenstra,Aukje A.A.</cp:lastModifiedBy>
  <cp:revision>40</cp:revision>
  <dcterms:created xsi:type="dcterms:W3CDTF">2025-03-14T19:44:15Z</dcterms:created>
  <dcterms:modified xsi:type="dcterms:W3CDTF">2025-10-22T11:20:28Z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2025-03-14T00:00:00Z</vt:filetime>
  </property>
  <property fmtid="{D5CDD505-2E9C-101B-9397-08002B2CF9AE}" pid="3" name="Creator">
    <vt:lpwstr>Adobe Express</vt:lpwstr>
  </property>
  <property fmtid="{D5CDD505-2E9C-101B-9397-08002B2CF9AE}" pid="4" name="LastSaved">
    <vt:filetime>2025-03-14T00:00:00Z</vt:filetime>
  </property>
  <property fmtid="{D5CDD505-2E9C-101B-9397-08002B2CF9AE}" pid="5" name="Producer">
    <vt:lpwstr>Adobe Express</vt:lpwstr>
  </property>
  <property fmtid="{D5CDD505-2E9C-101B-9397-08002B2CF9AE}" pid="6" name="ContentTypeId">
    <vt:lpwstr>0x010100186053E904865949B1C1200B72736B77</vt:lpwstr>
  </property>
  <property fmtid="{D5CDD505-2E9C-101B-9397-08002B2CF9AE}" pid="7" name="MediaServiceImageTags">
    <vt:lpwstr/>
  </property>
</Properties>
</file>