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al, Frans de" userId="2e4ac88b-9ed4-4577-a097-170912a356bf" providerId="ADAL" clId="{D427DCD3-B429-46A8-8874-2F333B0FC969}"/>
    <pc:docChg chg="delSld">
      <pc:chgData name="Waal, Frans de" userId="2e4ac88b-9ed4-4577-a097-170912a356bf" providerId="ADAL" clId="{D427DCD3-B429-46A8-8874-2F333B0FC969}" dt="2026-04-01T13:58:36.623" v="5" actId="47"/>
      <pc:docMkLst>
        <pc:docMk/>
      </pc:docMkLst>
      <pc:sldChg chg="del">
        <pc:chgData name="Waal, Frans de" userId="2e4ac88b-9ed4-4577-a097-170912a356bf" providerId="ADAL" clId="{D427DCD3-B429-46A8-8874-2F333B0FC969}" dt="2026-04-01T13:58:36.623" v="5" actId="47"/>
        <pc:sldMkLst>
          <pc:docMk/>
          <pc:sldMk cId="1807548545" sldId="256"/>
        </pc:sldMkLst>
      </pc:sldChg>
      <pc:sldChg chg="del">
        <pc:chgData name="Waal, Frans de" userId="2e4ac88b-9ed4-4577-a097-170912a356bf" providerId="ADAL" clId="{D427DCD3-B429-46A8-8874-2F333B0FC969}" dt="2026-04-01T13:58:35.689" v="4" actId="47"/>
        <pc:sldMkLst>
          <pc:docMk/>
          <pc:sldMk cId="1177208465" sldId="257"/>
        </pc:sldMkLst>
      </pc:sldChg>
      <pc:sldChg chg="del">
        <pc:chgData name="Waal, Frans de" userId="2e4ac88b-9ed4-4577-a097-170912a356bf" providerId="ADAL" clId="{D427DCD3-B429-46A8-8874-2F333B0FC969}" dt="2026-04-01T13:58:33.227" v="2" actId="47"/>
        <pc:sldMkLst>
          <pc:docMk/>
          <pc:sldMk cId="119608406" sldId="259"/>
        </pc:sldMkLst>
      </pc:sldChg>
      <pc:sldChg chg="del">
        <pc:chgData name="Waal, Frans de" userId="2e4ac88b-9ed4-4577-a097-170912a356bf" providerId="ADAL" clId="{D427DCD3-B429-46A8-8874-2F333B0FC969}" dt="2026-04-01T13:58:34.315" v="3" actId="47"/>
        <pc:sldMkLst>
          <pc:docMk/>
          <pc:sldMk cId="3353159323" sldId="260"/>
        </pc:sldMkLst>
      </pc:sldChg>
      <pc:sldChg chg="del">
        <pc:chgData name="Waal, Frans de" userId="2e4ac88b-9ed4-4577-a097-170912a356bf" providerId="ADAL" clId="{D427DCD3-B429-46A8-8874-2F333B0FC969}" dt="2026-04-01T13:58:31.853" v="1" actId="47"/>
        <pc:sldMkLst>
          <pc:docMk/>
          <pc:sldMk cId="2529438611" sldId="261"/>
        </pc:sldMkLst>
      </pc:sldChg>
      <pc:sldChg chg="del">
        <pc:chgData name="Waal, Frans de" userId="2e4ac88b-9ed4-4577-a097-170912a356bf" providerId="ADAL" clId="{D427DCD3-B429-46A8-8874-2F333B0FC969}" dt="2026-04-01T13:58:30.752" v="0" actId="47"/>
        <pc:sldMkLst>
          <pc:docMk/>
          <pc:sldMk cId="777624825" sldId="26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778CE8-872F-64E8-5563-9806611C82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70DD369-D092-ECE9-8674-F20D092D47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14F3D69-8851-48D1-D1CC-2E790D348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F5F05-186E-40B5-899B-827F77362CC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D39583F-7964-06BE-DF1E-E3ADDE19C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9CA2B81-2D51-4988-0675-4C682E4F6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EDBB5-006D-4D89-BBF5-5F14F619E16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6942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23E110-F15C-2F95-F358-960E60B3D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2184F84-77C5-FD99-AF36-271B83FD8E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206298D-C439-A370-FF31-5D19ADB93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F5F05-186E-40B5-899B-827F77362CC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14FCA96-4A3D-F9BA-0182-98890C138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BF86331-F680-6597-96FD-83210DECD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EDBB5-006D-4D89-BBF5-5F14F619E16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9308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EFEA926A-45E3-8BD1-3341-DE72DB84A3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11B8760-A510-EC6E-3062-A74E2F62AB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4345767-3312-EEF6-0941-EF94186DE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F5F05-186E-40B5-899B-827F77362CC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FBF3B16-97C9-6C25-F6BA-41F8A5B01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32B7BA-4E36-509D-FEA8-C5C07EEE0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EDBB5-006D-4D89-BBF5-5F14F619E16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671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9275B2-B3AD-F443-D986-40462AD05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989F583-AB1A-91CD-E529-45CF4D423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49329D7-2867-2FE6-5553-C083A0C45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F5F05-186E-40B5-899B-827F77362CC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D4DBAAC-ACEE-89D2-5B51-94997FE04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2E0D779-9E60-7338-50C6-14664F516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EDBB5-006D-4D89-BBF5-5F14F619E16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3017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43E360-783F-25A8-87AB-84FFB1490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F5E8789-0CB7-A552-BF32-B719851999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9C57B5B-64C8-7615-F98D-3EE5D29E8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F5F05-186E-40B5-899B-827F77362CC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C76A9AE-C955-24F9-7E9A-E3FB523A6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985AC77-8FCD-FAF2-CE06-43EBA41D2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EDBB5-006D-4D89-BBF5-5F14F619E16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3044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B35EDE-4B21-AF23-A276-DB5194AEE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4061198-F2CC-902D-A23B-27C8C837B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48DBAF8-C59A-0A4E-43F5-E507CF9492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C9224CE-C1CA-8D38-6272-7BABE751D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F5F05-186E-40B5-899B-827F77362CC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7D9DE07-7B50-096E-31DE-239EA4496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678D262-FC6E-5A58-AEC8-34A9EDB8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EDBB5-006D-4D89-BBF5-5F14F619E16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0638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127DB5-DA5D-83C6-A3AE-D9093DE15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0D33BBF-42A1-2F0C-4BA9-3C09E79115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798FAA-C1FB-63D4-0D03-A4EB5F38E8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806C748-29B4-803B-246F-D3FFC0FDBC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305654B-229C-A63D-A2E4-C326764E82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C8893FF-9277-E5BB-8D1C-5F65DDC72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F5F05-186E-40B5-899B-827F77362CC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F798A998-B8A6-AD54-AB1E-D9161E480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F15B372-B165-923E-B51C-F33AF0195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EDBB5-006D-4D89-BBF5-5F14F619E16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3325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9A77B5-F615-38A3-DB00-905D4ADED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6513E2B-A0F8-410A-BF6F-F94ED924B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F5F05-186E-40B5-899B-827F77362CC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BE36202-7285-58AF-3340-ABB37E60A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F1D30BE-2807-11EE-DFD8-BEB86BCB8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EDBB5-006D-4D89-BBF5-5F14F619E16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1503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7FF6D9B-BDAC-EEC9-4035-690DD0AC0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F5F05-186E-40B5-899B-827F77362CC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DE8C9E22-4FA4-FD0C-6231-5467CB01A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7C001E7-8FCD-661B-9958-F5B2EBE13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EDBB5-006D-4D89-BBF5-5F14F619E16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5560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955710-67ED-1431-4125-215B70E3A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3131332-A2A3-54DC-5CFA-C0CEE6D14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7AA1FF8-4C73-4E16-C37D-9B61A437AC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FB0DF55-A52E-B0A1-B8C6-4C6F5EF2E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F5F05-186E-40B5-899B-827F77362CC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BEA65CB-7ADE-765A-CBF2-4A291188F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BC383C8-BA2A-3A38-7678-12E48CE2B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EDBB5-006D-4D89-BBF5-5F14F619E16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2844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7927F8-2777-19C0-2BD4-BE94AF8E3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76A8B6C-7F6D-64BB-3EEA-DB68B72212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543CA62-D05C-0554-EC19-FFD338B110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354FC75-A3EA-AFF1-2A5A-79B384BCF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F5F05-186E-40B5-899B-827F77362CC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1826FD2-C53F-0AD5-C572-D0E7275D2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94BE37A-2F99-FB49-00A3-45BBEFA3C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EDBB5-006D-4D89-BBF5-5F14F619E16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7967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6C81481-8C5F-A983-CFAD-075AEDE9B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266E000-CDA4-0FDB-86AE-4CDB9E8152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5AAF93E-4495-5A76-0AB3-C7AE1526BA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F5F05-186E-40B5-899B-827F77362CC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BD7DA93-CDD5-9D81-0DDE-4EA9622CE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A6DA707-AE96-8412-1644-508527E9D3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EDBB5-006D-4D89-BBF5-5F14F619E16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8864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hoek 22">
            <a:extLst>
              <a:ext uri="{FF2B5EF4-FFF2-40B4-BE49-F238E27FC236}">
                <a16:creationId xmlns:a16="http://schemas.microsoft.com/office/drawing/2014/main" id="{319A8394-F965-AEEC-82F5-9FD4C752EEDF}"/>
              </a:ext>
            </a:extLst>
          </p:cNvPr>
          <p:cNvSpPr/>
          <p:nvPr/>
        </p:nvSpPr>
        <p:spPr>
          <a:xfrm>
            <a:off x="130217" y="3586511"/>
            <a:ext cx="7920495" cy="1475935"/>
          </a:xfrm>
          <a:prstGeom prst="rect">
            <a:avLst/>
          </a:prstGeom>
          <a:solidFill>
            <a:schemeClr val="accent2">
              <a:lumMod val="20000"/>
              <a:lumOff val="80000"/>
              <a:alpha val="6196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sz="1600" b="1" dirty="0">
                <a:solidFill>
                  <a:schemeClr val="tx1"/>
                </a:solidFill>
              </a:rPr>
              <a:t>AI-toepassing</a:t>
            </a:r>
          </a:p>
          <a:p>
            <a:pPr algn="ctr"/>
            <a:endParaRPr lang="nl-NL" sz="1200" dirty="0">
              <a:solidFill>
                <a:schemeClr val="tx1"/>
              </a:solidFill>
            </a:endParaRPr>
          </a:p>
        </p:txBody>
      </p:sp>
      <p:sp>
        <p:nvSpPr>
          <p:cNvPr id="90" name="Rechthoek 89">
            <a:extLst>
              <a:ext uri="{FF2B5EF4-FFF2-40B4-BE49-F238E27FC236}">
                <a16:creationId xmlns:a16="http://schemas.microsoft.com/office/drawing/2014/main" id="{6B498860-8E6C-9DCC-C53B-D80DBEAD5A67}"/>
              </a:ext>
            </a:extLst>
          </p:cNvPr>
          <p:cNvSpPr/>
          <p:nvPr/>
        </p:nvSpPr>
        <p:spPr>
          <a:xfrm>
            <a:off x="261347" y="4139760"/>
            <a:ext cx="902939" cy="725159"/>
          </a:xfrm>
          <a:prstGeom prst="rect">
            <a:avLst/>
          </a:pr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sensor</a:t>
            </a:r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9E2E257F-ED40-043A-EF61-A47F213C0357}"/>
              </a:ext>
            </a:extLst>
          </p:cNvPr>
          <p:cNvSpPr/>
          <p:nvPr/>
        </p:nvSpPr>
        <p:spPr>
          <a:xfrm>
            <a:off x="343900" y="414457"/>
            <a:ext cx="6065015" cy="201638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NL" dirty="0">
                <a:solidFill>
                  <a:schemeClr val="bg2">
                    <a:lumMod val="10000"/>
                  </a:schemeClr>
                </a:solidFill>
              </a:rPr>
              <a:t>Geautomatiseerd proces: data inwinnen</a:t>
            </a:r>
          </a:p>
        </p:txBody>
      </p:sp>
      <p:pic>
        <p:nvPicPr>
          <p:cNvPr id="9" name="Picture 2" descr="Actor Icon #234376 - Free Icons Library">
            <a:extLst>
              <a:ext uri="{FF2B5EF4-FFF2-40B4-BE49-F238E27FC236}">
                <a16:creationId xmlns:a16="http://schemas.microsoft.com/office/drawing/2014/main" id="{77EFE804-90A9-E4E1-F194-25A6A1566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272" y="95211"/>
            <a:ext cx="256945" cy="256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EB60072E-5300-5DAB-5AB6-65536EAB6988}"/>
              </a:ext>
            </a:extLst>
          </p:cNvPr>
          <p:cNvSpPr/>
          <p:nvPr/>
        </p:nvSpPr>
        <p:spPr>
          <a:xfrm>
            <a:off x="1453113" y="3956009"/>
            <a:ext cx="3746962" cy="1004067"/>
          </a:xfrm>
          <a:prstGeom prst="rect">
            <a:avLst/>
          </a:pr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tx1"/>
                </a:solidFill>
              </a:rPr>
              <a:t>Camerabeelden </a:t>
            </a:r>
            <a:r>
              <a:rPr lang="nl-NL" sz="1600" dirty="0" err="1">
                <a:solidFill>
                  <a:schemeClr val="tx1"/>
                </a:solidFill>
              </a:rPr>
              <a:t>blurren</a:t>
            </a:r>
            <a:r>
              <a:rPr lang="nl-NL" sz="1600" dirty="0">
                <a:solidFill>
                  <a:schemeClr val="tx1"/>
                </a:solidFill>
              </a:rPr>
              <a:t> behalve afval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tx1"/>
                </a:solidFill>
              </a:rPr>
              <a:t>Beeldherkenning omzetten metadata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tx1"/>
                </a:solidFill>
              </a:rPr>
              <a:t>Beelden verwijderen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tx1"/>
                </a:solidFill>
              </a:rPr>
              <a:t>Metadata verzenden</a:t>
            </a:r>
            <a:endParaRPr lang="nl-NL" sz="1600" i="1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600" dirty="0">
              <a:solidFill>
                <a:schemeClr val="tx1"/>
              </a:solidFill>
            </a:endParaRPr>
          </a:p>
        </p:txBody>
      </p:sp>
      <p:sp>
        <p:nvSpPr>
          <p:cNvPr id="14" name="Rechthoek: afgeronde hoeken 13">
            <a:extLst>
              <a:ext uri="{FF2B5EF4-FFF2-40B4-BE49-F238E27FC236}">
                <a16:creationId xmlns:a16="http://schemas.microsoft.com/office/drawing/2014/main" id="{F6AC33A1-A685-CE0A-87BB-C4B03F0B444B}"/>
              </a:ext>
            </a:extLst>
          </p:cNvPr>
          <p:cNvSpPr/>
          <p:nvPr/>
        </p:nvSpPr>
        <p:spPr>
          <a:xfrm>
            <a:off x="6638114" y="381445"/>
            <a:ext cx="1385977" cy="205578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NL" dirty="0">
                <a:solidFill>
                  <a:schemeClr val="bg2">
                    <a:lumMod val="10000"/>
                  </a:schemeClr>
                </a:solidFill>
              </a:rPr>
              <a:t>Plannen route</a:t>
            </a:r>
          </a:p>
        </p:txBody>
      </p:sp>
      <p:sp>
        <p:nvSpPr>
          <p:cNvPr id="15" name="Rechthoek: afgeronde hoeken 14">
            <a:extLst>
              <a:ext uri="{FF2B5EF4-FFF2-40B4-BE49-F238E27FC236}">
                <a16:creationId xmlns:a16="http://schemas.microsoft.com/office/drawing/2014/main" id="{3BC4B369-28BC-E9FC-6083-7ADF5C01C666}"/>
              </a:ext>
            </a:extLst>
          </p:cNvPr>
          <p:cNvSpPr/>
          <p:nvPr/>
        </p:nvSpPr>
        <p:spPr>
          <a:xfrm>
            <a:off x="8282267" y="381445"/>
            <a:ext cx="1757453" cy="20327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NL" dirty="0">
                <a:solidFill>
                  <a:schemeClr val="bg2">
                    <a:lumMod val="10000"/>
                  </a:schemeClr>
                </a:solidFill>
              </a:rPr>
              <a:t>Inzamelen en afmelden zwerfvuil</a:t>
            </a:r>
          </a:p>
        </p:txBody>
      </p:sp>
      <p:cxnSp>
        <p:nvCxnSpPr>
          <p:cNvPr id="16" name="Rechte verbindingslijn met pijl 15">
            <a:extLst>
              <a:ext uri="{FF2B5EF4-FFF2-40B4-BE49-F238E27FC236}">
                <a16:creationId xmlns:a16="http://schemas.microsoft.com/office/drawing/2014/main" id="{07DC6AFD-51AF-D7DF-5399-3D408399231E}"/>
              </a:ext>
            </a:extLst>
          </p:cNvPr>
          <p:cNvCxnSpPr>
            <a:cxnSpLocks/>
            <a:stCxn id="4" idx="3"/>
            <a:endCxn id="14" idx="1"/>
          </p:cNvCxnSpPr>
          <p:nvPr/>
        </p:nvCxnSpPr>
        <p:spPr>
          <a:xfrm flipV="1">
            <a:off x="6408915" y="1409340"/>
            <a:ext cx="229199" cy="13309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met pijl 16">
            <a:extLst>
              <a:ext uri="{FF2B5EF4-FFF2-40B4-BE49-F238E27FC236}">
                <a16:creationId xmlns:a16="http://schemas.microsoft.com/office/drawing/2014/main" id="{A61EC6E5-16E7-5197-0239-3D86EFFDDB27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8024091" y="1397801"/>
            <a:ext cx="258176" cy="11539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echte verbindingslijn met pijl 21">
            <a:extLst>
              <a:ext uri="{FF2B5EF4-FFF2-40B4-BE49-F238E27FC236}">
                <a16:creationId xmlns:a16="http://schemas.microsoft.com/office/drawing/2014/main" id="{5576ADD3-BFED-36B8-EADC-6DB222D1F5EB}"/>
              </a:ext>
            </a:extLst>
          </p:cNvPr>
          <p:cNvCxnSpPr>
            <a:cxnSpLocks/>
            <a:stCxn id="27" idx="1"/>
            <a:endCxn id="11" idx="3"/>
          </p:cNvCxnSpPr>
          <p:nvPr/>
        </p:nvCxnSpPr>
        <p:spPr>
          <a:xfrm flipH="1">
            <a:off x="5200075" y="4445003"/>
            <a:ext cx="288827" cy="13040"/>
          </a:xfrm>
          <a:prstGeom prst="straightConnector1">
            <a:avLst/>
          </a:prstGeom>
          <a:ln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hthoek 26">
            <a:extLst>
              <a:ext uri="{FF2B5EF4-FFF2-40B4-BE49-F238E27FC236}">
                <a16:creationId xmlns:a16="http://schemas.microsoft.com/office/drawing/2014/main" id="{86B9C6D4-F9F6-A026-F3CA-5ABB4683B195}"/>
              </a:ext>
            </a:extLst>
          </p:cNvPr>
          <p:cNvSpPr/>
          <p:nvPr/>
        </p:nvSpPr>
        <p:spPr>
          <a:xfrm>
            <a:off x="5488902" y="3963850"/>
            <a:ext cx="2395468" cy="962306"/>
          </a:xfrm>
          <a:prstGeom prst="rect">
            <a:avLst/>
          </a:pr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tx1"/>
                </a:solidFill>
              </a:rPr>
              <a:t>Route optimalisatie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tx1"/>
                </a:solidFill>
              </a:rPr>
              <a:t>Planning werkverdeling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tx1"/>
                </a:solidFill>
              </a:rPr>
              <a:t>Takenlijst routekaart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nl-NL" sz="1200" dirty="0">
              <a:solidFill>
                <a:schemeClr val="tx1"/>
              </a:solidFill>
            </a:endParaRPr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11867F63-535D-F43B-93DB-A08E9C400BAB}"/>
              </a:ext>
            </a:extLst>
          </p:cNvPr>
          <p:cNvSpPr/>
          <p:nvPr/>
        </p:nvSpPr>
        <p:spPr>
          <a:xfrm>
            <a:off x="8218098" y="4010277"/>
            <a:ext cx="1757453" cy="881352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b="1" dirty="0"/>
              <a:t>route kaart</a:t>
            </a:r>
          </a:p>
          <a:p>
            <a:pPr algn="ctr"/>
            <a:r>
              <a:rPr lang="nl-NL" b="1" dirty="0"/>
              <a:t>&amp; taken</a:t>
            </a:r>
          </a:p>
          <a:p>
            <a:pPr algn="ctr"/>
            <a:r>
              <a:rPr lang="nl-NL" sz="1400" dirty="0"/>
              <a:t>tablet</a:t>
            </a:r>
          </a:p>
        </p:txBody>
      </p:sp>
      <p:cxnSp>
        <p:nvCxnSpPr>
          <p:cNvPr id="31" name="Rechte verbindingslijn met pijl 30">
            <a:extLst>
              <a:ext uri="{FF2B5EF4-FFF2-40B4-BE49-F238E27FC236}">
                <a16:creationId xmlns:a16="http://schemas.microsoft.com/office/drawing/2014/main" id="{CA1F424E-6DC6-AB8B-C68F-FB2A167DF047}"/>
              </a:ext>
            </a:extLst>
          </p:cNvPr>
          <p:cNvCxnSpPr>
            <a:cxnSpLocks/>
            <a:stCxn id="29" idx="1"/>
            <a:endCxn id="27" idx="3"/>
          </p:cNvCxnSpPr>
          <p:nvPr/>
        </p:nvCxnSpPr>
        <p:spPr>
          <a:xfrm flipH="1" flipV="1">
            <a:off x="7884370" y="4445003"/>
            <a:ext cx="333728" cy="5950"/>
          </a:xfrm>
          <a:prstGeom prst="straightConnector1">
            <a:avLst/>
          </a:prstGeom>
          <a:ln w="12700">
            <a:headEnd type="triangl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Tekstvak 32">
            <a:extLst>
              <a:ext uri="{FF2B5EF4-FFF2-40B4-BE49-F238E27FC236}">
                <a16:creationId xmlns:a16="http://schemas.microsoft.com/office/drawing/2014/main" id="{E93799F4-F917-D14C-DD79-FA4C6A12E324}"/>
              </a:ext>
            </a:extLst>
          </p:cNvPr>
          <p:cNvSpPr txBox="1"/>
          <p:nvPr/>
        </p:nvSpPr>
        <p:spPr>
          <a:xfrm>
            <a:off x="664186" y="881833"/>
            <a:ext cx="3205219" cy="145477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i="1" dirty="0"/>
              <a:t>Inwinnen camerabeelden en direct </a:t>
            </a:r>
            <a:r>
              <a:rPr lang="nl-NL" sz="1600" i="1" dirty="0" err="1"/>
              <a:t>blurren</a:t>
            </a:r>
            <a:r>
              <a:rPr lang="nl-NL" sz="1600" i="1" dirty="0"/>
              <a:t> behalve afval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i="1" dirty="0"/>
              <a:t>AI-beeldherkenning en omzetten in metadata + locatie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i="1" dirty="0"/>
              <a:t>Direct verwijderen </a:t>
            </a:r>
            <a:r>
              <a:rPr lang="nl-NL" sz="1600" i="1" dirty="0" err="1"/>
              <a:t>geblurde</a:t>
            </a:r>
            <a:r>
              <a:rPr lang="nl-NL" sz="1600" i="1" dirty="0"/>
              <a:t> camerabeelden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i="1" dirty="0"/>
              <a:t>Verzenden metadata (voertuig met G4 of bij wifi </a:t>
            </a:r>
            <a:r>
              <a:rPr lang="nl-NL" sz="1600" i="1" dirty="0" err="1"/>
              <a:t>hotspot</a:t>
            </a:r>
            <a:r>
              <a:rPr lang="nl-NL" sz="1600" i="1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i="1" dirty="0"/>
              <a:t>Beperkte set </a:t>
            </a:r>
            <a:r>
              <a:rPr lang="nl-NL" sz="1600" i="1" dirty="0" err="1"/>
              <a:t>geblurde</a:t>
            </a:r>
            <a:r>
              <a:rPr lang="nl-NL" sz="1600" i="1" dirty="0"/>
              <a:t> camerabeelden beschikbaar voor </a:t>
            </a:r>
          </a:p>
          <a:p>
            <a:r>
              <a:rPr lang="nl-NL" sz="1600" i="1" dirty="0"/>
              <a:t>	feedback geven door medewerker aan algoritme</a:t>
            </a: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7E65FA60-DC72-EB98-2302-DA41A4AFC2D5}"/>
              </a:ext>
            </a:extLst>
          </p:cNvPr>
          <p:cNvSpPr txBox="1"/>
          <p:nvPr/>
        </p:nvSpPr>
        <p:spPr>
          <a:xfrm>
            <a:off x="2678064" y="5323859"/>
            <a:ext cx="22494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dirty="0">
                <a:solidFill>
                  <a:schemeClr val="accent6">
                    <a:lumMod val="50000"/>
                  </a:schemeClr>
                </a:solidFill>
              </a:rPr>
              <a:t>Metadata REST API (</a:t>
            </a:r>
            <a:r>
              <a:rPr lang="nl-NL" sz="1400" dirty="0" err="1">
                <a:solidFill>
                  <a:schemeClr val="accent6">
                    <a:lumMod val="50000"/>
                  </a:schemeClr>
                </a:solidFill>
              </a:rPr>
              <a:t>Odata</a:t>
            </a:r>
            <a:r>
              <a:rPr lang="nl-NL" sz="1400" dirty="0">
                <a:solidFill>
                  <a:schemeClr val="accent6">
                    <a:lumMod val="50000"/>
                  </a:schemeClr>
                </a:solidFill>
              </a:rPr>
              <a:t>) </a:t>
            </a:r>
          </a:p>
          <a:p>
            <a:r>
              <a:rPr lang="nl-NL" sz="1400" dirty="0">
                <a:solidFill>
                  <a:schemeClr val="accent6">
                    <a:lumMod val="50000"/>
                  </a:schemeClr>
                </a:solidFill>
              </a:rPr>
              <a:t>naar BI-tool Tableau</a:t>
            </a:r>
          </a:p>
        </p:txBody>
      </p:sp>
      <p:pic>
        <p:nvPicPr>
          <p:cNvPr id="42" name="Picture 8" descr="Car Icon PNG Images, Vectors Free Download - Pngtree">
            <a:extLst>
              <a:ext uri="{FF2B5EF4-FFF2-40B4-BE49-F238E27FC236}">
                <a16:creationId xmlns:a16="http://schemas.microsoft.com/office/drawing/2014/main" id="{621F1D8A-7F9A-9B36-E46E-CB341F215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14" y="5062447"/>
            <a:ext cx="612805" cy="61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Rechthoek: afgeronde hoeken 71">
            <a:extLst>
              <a:ext uri="{FF2B5EF4-FFF2-40B4-BE49-F238E27FC236}">
                <a16:creationId xmlns:a16="http://schemas.microsoft.com/office/drawing/2014/main" id="{AC7616A7-8F1F-B9DF-36A8-B2DA56872D3D}"/>
              </a:ext>
            </a:extLst>
          </p:cNvPr>
          <p:cNvSpPr/>
          <p:nvPr/>
        </p:nvSpPr>
        <p:spPr>
          <a:xfrm>
            <a:off x="10237290" y="380273"/>
            <a:ext cx="1385977" cy="205696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NL" dirty="0">
                <a:solidFill>
                  <a:schemeClr val="bg2">
                    <a:lumMod val="10000"/>
                  </a:schemeClr>
                </a:solidFill>
              </a:rPr>
              <a:t>Feedback</a:t>
            </a:r>
          </a:p>
          <a:p>
            <a:pPr algn="ctr"/>
            <a:r>
              <a:rPr lang="nl-NL" dirty="0">
                <a:solidFill>
                  <a:schemeClr val="bg2">
                    <a:lumMod val="10000"/>
                  </a:schemeClr>
                </a:solidFill>
              </a:rPr>
              <a:t>aan AI</a:t>
            </a:r>
          </a:p>
          <a:p>
            <a:pPr algn="ctr"/>
            <a:endParaRPr lang="nl-NL" dirty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nl-NL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74" name="Verbindingslijn: gebogen 73">
            <a:extLst>
              <a:ext uri="{FF2B5EF4-FFF2-40B4-BE49-F238E27FC236}">
                <a16:creationId xmlns:a16="http://schemas.microsoft.com/office/drawing/2014/main" id="{DCDECFB0-1BA0-8875-0D84-2A212280D9D4}"/>
              </a:ext>
            </a:extLst>
          </p:cNvPr>
          <p:cNvCxnSpPr>
            <a:cxnSpLocks/>
            <a:stCxn id="72" idx="2"/>
            <a:endCxn id="11" idx="0"/>
          </p:cNvCxnSpPr>
          <p:nvPr/>
        </p:nvCxnSpPr>
        <p:spPr>
          <a:xfrm rot="5400000">
            <a:off x="6369050" y="-605220"/>
            <a:ext cx="1518774" cy="760368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79" name="Picture 2" descr="Camera icon - Free download on Iconfinder">
            <a:extLst>
              <a:ext uri="{FF2B5EF4-FFF2-40B4-BE49-F238E27FC236}">
                <a16:creationId xmlns:a16="http://schemas.microsoft.com/office/drawing/2014/main" id="{3AD1EC96-6763-8C0D-9D8F-6A91F4CD5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79" y="4554985"/>
            <a:ext cx="265479" cy="26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Ovaal 23">
            <a:extLst>
              <a:ext uri="{FF2B5EF4-FFF2-40B4-BE49-F238E27FC236}">
                <a16:creationId xmlns:a16="http://schemas.microsoft.com/office/drawing/2014/main" id="{EB41DB44-D2FE-1ED5-CF85-964105F07D6D}"/>
              </a:ext>
            </a:extLst>
          </p:cNvPr>
          <p:cNvSpPr/>
          <p:nvPr/>
        </p:nvSpPr>
        <p:spPr>
          <a:xfrm>
            <a:off x="4745192" y="5089680"/>
            <a:ext cx="369935" cy="336812"/>
          </a:xfrm>
          <a:prstGeom prst="ellipse">
            <a:avLst/>
          </a:prstGeom>
          <a:solidFill>
            <a:schemeClr val="accent6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A</a:t>
            </a:r>
          </a:p>
        </p:txBody>
      </p:sp>
      <p:cxnSp>
        <p:nvCxnSpPr>
          <p:cNvPr id="91" name="Rechte verbindingslijn met pijl 90">
            <a:extLst>
              <a:ext uri="{FF2B5EF4-FFF2-40B4-BE49-F238E27FC236}">
                <a16:creationId xmlns:a16="http://schemas.microsoft.com/office/drawing/2014/main" id="{FAFBC5E4-B64F-D1F9-3421-961473DFD932}"/>
              </a:ext>
            </a:extLst>
          </p:cNvPr>
          <p:cNvCxnSpPr>
            <a:cxnSpLocks/>
          </p:cNvCxnSpPr>
          <p:nvPr/>
        </p:nvCxnSpPr>
        <p:spPr>
          <a:xfrm flipH="1">
            <a:off x="1154256" y="4494112"/>
            <a:ext cx="288827" cy="1194"/>
          </a:xfrm>
          <a:prstGeom prst="straightConnector1">
            <a:avLst/>
          </a:prstGeom>
          <a:ln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kstvak 92">
            <a:extLst>
              <a:ext uri="{FF2B5EF4-FFF2-40B4-BE49-F238E27FC236}">
                <a16:creationId xmlns:a16="http://schemas.microsoft.com/office/drawing/2014/main" id="{A287D9F7-074A-CBB7-0CC2-BC24D7286DB8}"/>
              </a:ext>
            </a:extLst>
          </p:cNvPr>
          <p:cNvSpPr txBox="1"/>
          <p:nvPr/>
        </p:nvSpPr>
        <p:spPr>
          <a:xfrm>
            <a:off x="6709338" y="1406076"/>
            <a:ext cx="138597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i="1" dirty="0"/>
              <a:t>Werkverdeling</a:t>
            </a:r>
          </a:p>
          <a:p>
            <a:r>
              <a:rPr lang="nl-NL" sz="1600" i="1" dirty="0"/>
              <a:t>Takenlijst</a:t>
            </a:r>
          </a:p>
          <a:p>
            <a:r>
              <a:rPr lang="nl-NL" sz="1600" i="1" dirty="0"/>
              <a:t>Route </a:t>
            </a:r>
          </a:p>
        </p:txBody>
      </p:sp>
      <p:sp>
        <p:nvSpPr>
          <p:cNvPr id="94" name="Tekstvak 93">
            <a:extLst>
              <a:ext uri="{FF2B5EF4-FFF2-40B4-BE49-F238E27FC236}">
                <a16:creationId xmlns:a16="http://schemas.microsoft.com/office/drawing/2014/main" id="{533C28E4-5A85-6D97-86A2-25378BDCC936}"/>
              </a:ext>
            </a:extLst>
          </p:cNvPr>
          <p:cNvSpPr txBox="1"/>
          <p:nvPr/>
        </p:nvSpPr>
        <p:spPr>
          <a:xfrm>
            <a:off x="8656170" y="1458962"/>
            <a:ext cx="138597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i="1" dirty="0"/>
              <a:t>afmelden</a:t>
            </a:r>
          </a:p>
          <a:p>
            <a:r>
              <a:rPr lang="nl-NL" sz="1600" i="1" dirty="0"/>
              <a:t>takenlijst</a:t>
            </a:r>
          </a:p>
          <a:p>
            <a:r>
              <a:rPr lang="nl-NL" sz="1600" i="1" dirty="0"/>
              <a:t>medewerker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236814E1-508D-2DE6-DA26-2BB031B1EF8E}"/>
              </a:ext>
            </a:extLst>
          </p:cNvPr>
          <p:cNvSpPr txBox="1"/>
          <p:nvPr/>
        </p:nvSpPr>
        <p:spPr>
          <a:xfrm>
            <a:off x="10236177" y="6523389"/>
            <a:ext cx="1957213" cy="25042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r>
              <a:rPr lang="nl-NL" sz="1600" i="1" dirty="0">
                <a:solidFill>
                  <a:schemeClr val="accent2">
                    <a:lumMod val="50000"/>
                  </a:schemeClr>
                </a:solidFill>
              </a:rPr>
              <a:t>= scope aanbesteding</a:t>
            </a: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2F29497F-F9E9-174A-5335-C1A9132A3EB2}"/>
              </a:ext>
            </a:extLst>
          </p:cNvPr>
          <p:cNvSpPr/>
          <p:nvPr/>
        </p:nvSpPr>
        <p:spPr>
          <a:xfrm>
            <a:off x="5625717" y="5947645"/>
            <a:ext cx="1904237" cy="881352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b="1" dirty="0" err="1"/>
              <a:t>Inplanning</a:t>
            </a:r>
            <a:endParaRPr lang="nl-NL" b="1" dirty="0"/>
          </a:p>
          <a:p>
            <a:pPr algn="ctr"/>
            <a:r>
              <a:rPr lang="nl-NL" sz="1400" dirty="0"/>
              <a:t>medewerker &amp; voertuig administratie</a:t>
            </a:r>
          </a:p>
        </p:txBody>
      </p:sp>
      <p:sp>
        <p:nvSpPr>
          <p:cNvPr id="35" name="Stroomdiagram: Document 34">
            <a:extLst>
              <a:ext uri="{FF2B5EF4-FFF2-40B4-BE49-F238E27FC236}">
                <a16:creationId xmlns:a16="http://schemas.microsoft.com/office/drawing/2014/main" id="{4E715E24-5426-03CA-F4F1-0BC91B71B1A0}"/>
              </a:ext>
            </a:extLst>
          </p:cNvPr>
          <p:cNvSpPr/>
          <p:nvPr/>
        </p:nvSpPr>
        <p:spPr>
          <a:xfrm>
            <a:off x="3869405" y="5865318"/>
            <a:ext cx="1254786" cy="550439"/>
          </a:xfrm>
          <a:prstGeom prst="flowChartDocumen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1600" dirty="0">
                <a:solidFill>
                  <a:schemeClr val="accent2">
                    <a:lumMod val="50000"/>
                  </a:schemeClr>
                </a:solidFill>
              </a:rPr>
              <a:t>Rapportage</a:t>
            </a:r>
          </a:p>
          <a:p>
            <a:pPr algn="ctr"/>
            <a:r>
              <a:rPr lang="nl-NL" sz="1600" dirty="0">
                <a:solidFill>
                  <a:schemeClr val="accent2">
                    <a:lumMod val="50000"/>
                  </a:schemeClr>
                </a:solidFill>
              </a:rPr>
              <a:t>inzicht</a:t>
            </a:r>
          </a:p>
        </p:txBody>
      </p:sp>
      <p:sp>
        <p:nvSpPr>
          <p:cNvPr id="50" name="Ovaal 49">
            <a:extLst>
              <a:ext uri="{FF2B5EF4-FFF2-40B4-BE49-F238E27FC236}">
                <a16:creationId xmlns:a16="http://schemas.microsoft.com/office/drawing/2014/main" id="{8C7140F9-0A6B-D23A-E542-59EC9E63D333}"/>
              </a:ext>
            </a:extLst>
          </p:cNvPr>
          <p:cNvSpPr/>
          <p:nvPr/>
        </p:nvSpPr>
        <p:spPr>
          <a:xfrm>
            <a:off x="7575424" y="4671948"/>
            <a:ext cx="369935" cy="336812"/>
          </a:xfrm>
          <a:prstGeom prst="ellipse">
            <a:avLst/>
          </a:prstGeom>
          <a:solidFill>
            <a:schemeClr val="accent6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C</a:t>
            </a:r>
          </a:p>
        </p:txBody>
      </p:sp>
      <p:sp>
        <p:nvSpPr>
          <p:cNvPr id="51" name="Tekstvak 50">
            <a:extLst>
              <a:ext uri="{FF2B5EF4-FFF2-40B4-BE49-F238E27FC236}">
                <a16:creationId xmlns:a16="http://schemas.microsoft.com/office/drawing/2014/main" id="{49830A37-E5BF-660D-B65C-04B144F20001}"/>
              </a:ext>
            </a:extLst>
          </p:cNvPr>
          <p:cNvSpPr txBox="1"/>
          <p:nvPr/>
        </p:nvSpPr>
        <p:spPr>
          <a:xfrm>
            <a:off x="7964137" y="4900783"/>
            <a:ext cx="175745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dirty="0">
                <a:solidFill>
                  <a:schemeClr val="accent6">
                    <a:lumMod val="50000"/>
                  </a:schemeClr>
                </a:solidFill>
              </a:rPr>
              <a:t>Data export: routekaart en data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</a:rPr>
              <a:t>JSON, shape, CSV, API REST</a:t>
            </a:r>
            <a:r>
              <a:rPr lang="nl-NL" sz="1400" dirty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</p:txBody>
      </p:sp>
      <p:cxnSp>
        <p:nvCxnSpPr>
          <p:cNvPr id="56" name="Verbindingslijn: gebogen 55">
            <a:extLst>
              <a:ext uri="{FF2B5EF4-FFF2-40B4-BE49-F238E27FC236}">
                <a16:creationId xmlns:a16="http://schemas.microsoft.com/office/drawing/2014/main" id="{B60B66DF-B025-6DD1-3A5C-EA5F567C809C}"/>
              </a:ext>
            </a:extLst>
          </p:cNvPr>
          <p:cNvCxnSpPr>
            <a:cxnSpLocks/>
            <a:stCxn id="14" idx="2"/>
            <a:endCxn id="27" idx="0"/>
          </p:cNvCxnSpPr>
          <p:nvPr/>
        </p:nvCxnSpPr>
        <p:spPr>
          <a:xfrm rot="5400000">
            <a:off x="6245562" y="2878309"/>
            <a:ext cx="1526616" cy="644467"/>
          </a:xfrm>
          <a:prstGeom prst="bentConnector3">
            <a:avLst>
              <a:gd name="adj1" fmla="val 50000"/>
            </a:avLst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Ovaal 64">
            <a:extLst>
              <a:ext uri="{FF2B5EF4-FFF2-40B4-BE49-F238E27FC236}">
                <a16:creationId xmlns:a16="http://schemas.microsoft.com/office/drawing/2014/main" id="{8A6731C3-2510-6870-9F07-66C0EAE18CDC}"/>
              </a:ext>
            </a:extLst>
          </p:cNvPr>
          <p:cNvSpPr/>
          <p:nvPr/>
        </p:nvSpPr>
        <p:spPr>
          <a:xfrm>
            <a:off x="6237592" y="3378021"/>
            <a:ext cx="369935" cy="336812"/>
          </a:xfrm>
          <a:prstGeom prst="ellipse">
            <a:avLst/>
          </a:prstGeom>
          <a:solidFill>
            <a:schemeClr val="accent6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B</a:t>
            </a:r>
          </a:p>
        </p:txBody>
      </p:sp>
      <p:sp>
        <p:nvSpPr>
          <p:cNvPr id="67" name="Tekstvak 66">
            <a:extLst>
              <a:ext uri="{FF2B5EF4-FFF2-40B4-BE49-F238E27FC236}">
                <a16:creationId xmlns:a16="http://schemas.microsoft.com/office/drawing/2014/main" id="{AB72BD46-4BC9-7D3A-23CF-1EA68883CFD2}"/>
              </a:ext>
            </a:extLst>
          </p:cNvPr>
          <p:cNvSpPr txBox="1"/>
          <p:nvPr/>
        </p:nvSpPr>
        <p:spPr>
          <a:xfrm>
            <a:off x="7289912" y="2529672"/>
            <a:ext cx="11346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dirty="0">
                <a:solidFill>
                  <a:schemeClr val="accent6">
                    <a:lumMod val="50000"/>
                  </a:schemeClr>
                </a:solidFill>
              </a:rPr>
              <a:t>handmatig</a:t>
            </a:r>
          </a:p>
          <a:p>
            <a:r>
              <a:rPr lang="nl-NL" sz="1400" dirty="0">
                <a:solidFill>
                  <a:schemeClr val="accent6">
                    <a:lumMod val="50000"/>
                  </a:schemeClr>
                </a:solidFill>
              </a:rPr>
              <a:t> import data</a:t>
            </a:r>
          </a:p>
        </p:txBody>
      </p:sp>
      <p:cxnSp>
        <p:nvCxnSpPr>
          <p:cNvPr id="86" name="Verbindingslijn: gebogen 85">
            <a:extLst>
              <a:ext uri="{FF2B5EF4-FFF2-40B4-BE49-F238E27FC236}">
                <a16:creationId xmlns:a16="http://schemas.microsoft.com/office/drawing/2014/main" id="{3F0965BD-2CB9-DF08-93E2-5EC6D9001486}"/>
              </a:ext>
            </a:extLst>
          </p:cNvPr>
          <p:cNvCxnSpPr>
            <a:cxnSpLocks/>
            <a:stCxn id="97" idx="1"/>
            <a:endCxn id="27" idx="0"/>
          </p:cNvCxnSpPr>
          <p:nvPr/>
        </p:nvCxnSpPr>
        <p:spPr>
          <a:xfrm rot="10800000" flipV="1">
            <a:off x="6686636" y="3659546"/>
            <a:ext cx="4153286" cy="304304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6" name="Tekstvak 95">
            <a:extLst>
              <a:ext uri="{FF2B5EF4-FFF2-40B4-BE49-F238E27FC236}">
                <a16:creationId xmlns:a16="http://schemas.microsoft.com/office/drawing/2014/main" id="{DDF47A1F-279B-1C0B-BA92-81CC978D6A55}"/>
              </a:ext>
            </a:extLst>
          </p:cNvPr>
          <p:cNvSpPr txBox="1"/>
          <p:nvPr/>
        </p:nvSpPr>
        <p:spPr>
          <a:xfrm>
            <a:off x="8266486" y="3207098"/>
            <a:ext cx="252723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dirty="0">
                <a:solidFill>
                  <a:schemeClr val="accent6">
                    <a:lumMod val="50000"/>
                  </a:schemeClr>
                </a:solidFill>
              </a:rPr>
              <a:t>Geautomatiseerd meldingen toevoegen in route optimalisatie (API)</a:t>
            </a:r>
          </a:p>
        </p:txBody>
      </p:sp>
      <p:sp>
        <p:nvSpPr>
          <p:cNvPr id="97" name="Rechthoek 96">
            <a:extLst>
              <a:ext uri="{FF2B5EF4-FFF2-40B4-BE49-F238E27FC236}">
                <a16:creationId xmlns:a16="http://schemas.microsoft.com/office/drawing/2014/main" id="{D99553DF-8AD1-5EC9-01CE-A7EAD62E3897}"/>
              </a:ext>
            </a:extLst>
          </p:cNvPr>
          <p:cNvSpPr/>
          <p:nvPr/>
        </p:nvSpPr>
        <p:spPr>
          <a:xfrm>
            <a:off x="10839922" y="3308507"/>
            <a:ext cx="1221861" cy="702077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b="1" dirty="0"/>
              <a:t>Signalen</a:t>
            </a:r>
          </a:p>
          <a:p>
            <a:pPr algn="ctr"/>
            <a:r>
              <a:rPr lang="nl-NL" sz="1400" dirty="0"/>
              <a:t>app</a:t>
            </a:r>
          </a:p>
        </p:txBody>
      </p:sp>
      <p:sp>
        <p:nvSpPr>
          <p:cNvPr id="99" name="Ovaal 98">
            <a:extLst>
              <a:ext uri="{FF2B5EF4-FFF2-40B4-BE49-F238E27FC236}">
                <a16:creationId xmlns:a16="http://schemas.microsoft.com/office/drawing/2014/main" id="{FCAE4268-B2E3-E953-26D8-39B88A89F8F8}"/>
              </a:ext>
            </a:extLst>
          </p:cNvPr>
          <p:cNvSpPr/>
          <p:nvPr/>
        </p:nvSpPr>
        <p:spPr>
          <a:xfrm>
            <a:off x="7514435" y="3276004"/>
            <a:ext cx="369935" cy="336812"/>
          </a:xfrm>
          <a:prstGeom prst="ellipse">
            <a:avLst/>
          </a:prstGeom>
          <a:solidFill>
            <a:schemeClr val="accent6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D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EC84F007-3193-DCEE-DB65-F3AF998211F8}"/>
              </a:ext>
            </a:extLst>
          </p:cNvPr>
          <p:cNvSpPr/>
          <p:nvPr/>
        </p:nvSpPr>
        <p:spPr>
          <a:xfrm>
            <a:off x="10109831" y="6582314"/>
            <a:ext cx="192375" cy="203540"/>
          </a:xfrm>
          <a:prstGeom prst="rect">
            <a:avLst/>
          </a:prstGeom>
          <a:solidFill>
            <a:schemeClr val="accent2">
              <a:alpha val="6196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nl-NL" sz="1400" dirty="0"/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04DC1950-E213-6805-4F1F-5AC9517C3F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81222" y="4517726"/>
            <a:ext cx="461715" cy="461715"/>
          </a:xfrm>
          <a:prstGeom prst="rect">
            <a:avLst/>
          </a:prstGeom>
        </p:spPr>
      </p:pic>
      <p:sp>
        <p:nvSpPr>
          <p:cNvPr id="47" name="Tekstvak 46">
            <a:extLst>
              <a:ext uri="{FF2B5EF4-FFF2-40B4-BE49-F238E27FC236}">
                <a16:creationId xmlns:a16="http://schemas.microsoft.com/office/drawing/2014/main" id="{475C5503-026D-2F03-7628-C0AEDC97F24A}"/>
              </a:ext>
            </a:extLst>
          </p:cNvPr>
          <p:cNvSpPr txBox="1"/>
          <p:nvPr/>
        </p:nvSpPr>
        <p:spPr>
          <a:xfrm>
            <a:off x="3692323" y="2612109"/>
            <a:ext cx="25888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dirty="0">
                <a:solidFill>
                  <a:schemeClr val="accent6">
                    <a:lumMod val="50000"/>
                  </a:schemeClr>
                </a:solidFill>
              </a:rPr>
              <a:t>Handmatig: human feedback</a:t>
            </a:r>
          </a:p>
        </p:txBody>
      </p:sp>
      <p:sp>
        <p:nvSpPr>
          <p:cNvPr id="53" name="Ovaal 52">
            <a:extLst>
              <a:ext uri="{FF2B5EF4-FFF2-40B4-BE49-F238E27FC236}">
                <a16:creationId xmlns:a16="http://schemas.microsoft.com/office/drawing/2014/main" id="{F980666E-D863-2BFE-4613-D0261CEF225C}"/>
              </a:ext>
            </a:extLst>
          </p:cNvPr>
          <p:cNvSpPr/>
          <p:nvPr/>
        </p:nvSpPr>
        <p:spPr>
          <a:xfrm>
            <a:off x="3304031" y="2716080"/>
            <a:ext cx="369935" cy="336812"/>
          </a:xfrm>
          <a:prstGeom prst="ellipse">
            <a:avLst/>
          </a:prstGeom>
          <a:solidFill>
            <a:schemeClr val="accent6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G</a:t>
            </a:r>
          </a:p>
        </p:txBody>
      </p:sp>
      <p:pic>
        <p:nvPicPr>
          <p:cNvPr id="1028" name="Picture 4" descr="Microsoft Excel icon design on transparent background PNG | SimilarPNG">
            <a:extLst>
              <a:ext uri="{FF2B5EF4-FFF2-40B4-BE49-F238E27FC236}">
                <a16:creationId xmlns:a16="http://schemas.microsoft.com/office/drawing/2014/main" id="{EDE7B6A6-DA49-430F-AE4B-D6163CCF9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8734" y="2491808"/>
            <a:ext cx="349288" cy="34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Actor Icon #234376 - Free Icons Library">
            <a:extLst>
              <a:ext uri="{FF2B5EF4-FFF2-40B4-BE49-F238E27FC236}">
                <a16:creationId xmlns:a16="http://schemas.microsoft.com/office/drawing/2014/main" id="{99CACC76-8923-4E41-91CA-B82B30295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2520" y="85343"/>
            <a:ext cx="256945" cy="256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Actor Icon #234376 - Free Icons Library">
            <a:extLst>
              <a:ext uri="{FF2B5EF4-FFF2-40B4-BE49-F238E27FC236}">
                <a16:creationId xmlns:a16="http://schemas.microsoft.com/office/drawing/2014/main" id="{29528944-B916-407A-1FFA-2D8F3DDA0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805" y="64658"/>
            <a:ext cx="256945" cy="256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Rest API icon in iOS Style">
            <a:extLst>
              <a:ext uri="{FF2B5EF4-FFF2-40B4-BE49-F238E27FC236}">
                <a16:creationId xmlns:a16="http://schemas.microsoft.com/office/drawing/2014/main" id="{8DC72AFC-924A-38E7-1526-B1FEF3205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9984" y="3451853"/>
            <a:ext cx="467537" cy="46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7" name="Verbindingslijn: gebogen 76">
            <a:extLst>
              <a:ext uri="{FF2B5EF4-FFF2-40B4-BE49-F238E27FC236}">
                <a16:creationId xmlns:a16="http://schemas.microsoft.com/office/drawing/2014/main" id="{8D4240C4-8BE5-EC4C-6FFD-86C703A163E1}"/>
              </a:ext>
            </a:extLst>
          </p:cNvPr>
          <p:cNvCxnSpPr>
            <a:cxnSpLocks/>
            <a:stCxn id="15" idx="2"/>
            <a:endCxn id="27" idx="0"/>
          </p:cNvCxnSpPr>
          <p:nvPr/>
        </p:nvCxnSpPr>
        <p:spPr>
          <a:xfrm rot="5400000">
            <a:off x="7148969" y="1951824"/>
            <a:ext cx="1549693" cy="2474358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Ovaal 82">
            <a:extLst>
              <a:ext uri="{FF2B5EF4-FFF2-40B4-BE49-F238E27FC236}">
                <a16:creationId xmlns:a16="http://schemas.microsoft.com/office/drawing/2014/main" id="{52E6BAF6-5839-CA29-C481-0BC438FC2864}"/>
              </a:ext>
            </a:extLst>
          </p:cNvPr>
          <p:cNvSpPr/>
          <p:nvPr/>
        </p:nvSpPr>
        <p:spPr>
          <a:xfrm>
            <a:off x="9203213" y="2595968"/>
            <a:ext cx="369935" cy="336812"/>
          </a:xfrm>
          <a:prstGeom prst="ellipse">
            <a:avLst/>
          </a:prstGeom>
          <a:solidFill>
            <a:schemeClr val="accent6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E</a:t>
            </a:r>
          </a:p>
        </p:txBody>
      </p:sp>
      <p:sp>
        <p:nvSpPr>
          <p:cNvPr id="84" name="Tekstvak 83">
            <a:extLst>
              <a:ext uri="{FF2B5EF4-FFF2-40B4-BE49-F238E27FC236}">
                <a16:creationId xmlns:a16="http://schemas.microsoft.com/office/drawing/2014/main" id="{6EC7359D-982E-E6EC-311C-941890E59BEE}"/>
              </a:ext>
            </a:extLst>
          </p:cNvPr>
          <p:cNvSpPr txBox="1"/>
          <p:nvPr/>
        </p:nvSpPr>
        <p:spPr>
          <a:xfrm>
            <a:off x="8322569" y="2435484"/>
            <a:ext cx="9511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dirty="0">
                <a:solidFill>
                  <a:schemeClr val="accent6">
                    <a:lumMod val="50000"/>
                  </a:schemeClr>
                </a:solidFill>
              </a:rPr>
              <a:t>afmelden</a:t>
            </a:r>
          </a:p>
          <a:p>
            <a:r>
              <a:rPr lang="nl-NL" sz="1400" dirty="0">
                <a:solidFill>
                  <a:schemeClr val="accent6">
                    <a:lumMod val="50000"/>
                  </a:schemeClr>
                </a:solidFill>
              </a:rPr>
              <a:t>taken</a:t>
            </a:r>
          </a:p>
        </p:txBody>
      </p:sp>
      <p:pic>
        <p:nvPicPr>
          <p:cNvPr id="95" name="Picture 2" descr="Actor Icon #234376 - Free Icons Library">
            <a:extLst>
              <a:ext uri="{FF2B5EF4-FFF2-40B4-BE49-F238E27FC236}">
                <a16:creationId xmlns:a16="http://schemas.microsoft.com/office/drawing/2014/main" id="{FD53550A-95FA-882B-309B-4A02BDE3B8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9028" y="95210"/>
            <a:ext cx="256945" cy="256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0" name="Verbindingslijn: gebogen 99">
            <a:extLst>
              <a:ext uri="{FF2B5EF4-FFF2-40B4-BE49-F238E27FC236}">
                <a16:creationId xmlns:a16="http://schemas.microsoft.com/office/drawing/2014/main" id="{CF258B78-9661-4CB9-2CB3-653F6BF5AE67}"/>
              </a:ext>
            </a:extLst>
          </p:cNvPr>
          <p:cNvCxnSpPr>
            <a:stCxn id="95" idx="2"/>
            <a:endCxn id="97" idx="0"/>
          </p:cNvCxnSpPr>
          <p:nvPr/>
        </p:nvCxnSpPr>
        <p:spPr>
          <a:xfrm rot="5400000">
            <a:off x="10201001" y="1602007"/>
            <a:ext cx="2956352" cy="456648"/>
          </a:xfrm>
          <a:prstGeom prst="bentConnector3">
            <a:avLst>
              <a:gd name="adj1" fmla="val 93646"/>
            </a:avLst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kstvak 103">
            <a:extLst>
              <a:ext uri="{FF2B5EF4-FFF2-40B4-BE49-F238E27FC236}">
                <a16:creationId xmlns:a16="http://schemas.microsoft.com/office/drawing/2014/main" id="{82D9B633-210D-C0EB-5413-8B2DA4878109}"/>
              </a:ext>
            </a:extLst>
          </p:cNvPr>
          <p:cNvSpPr txBox="1"/>
          <p:nvPr/>
        </p:nvSpPr>
        <p:spPr>
          <a:xfrm>
            <a:off x="1306676" y="3619359"/>
            <a:ext cx="22494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dirty="0">
                <a:solidFill>
                  <a:schemeClr val="accent2">
                    <a:lumMod val="50000"/>
                  </a:schemeClr>
                </a:solidFill>
              </a:rPr>
              <a:t>On-</a:t>
            </a:r>
            <a:r>
              <a:rPr lang="nl-NL" sz="1400" dirty="0" err="1">
                <a:solidFill>
                  <a:schemeClr val="accent2">
                    <a:lumMod val="50000"/>
                  </a:schemeClr>
                </a:solidFill>
              </a:rPr>
              <a:t>the</a:t>
            </a:r>
            <a:r>
              <a:rPr lang="nl-NL" sz="1400" dirty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nl-NL" sz="1400" dirty="0" err="1">
                <a:solidFill>
                  <a:schemeClr val="accent2">
                    <a:lumMod val="50000"/>
                  </a:schemeClr>
                </a:solidFill>
              </a:rPr>
              <a:t>edge</a:t>
            </a:r>
            <a:r>
              <a:rPr lang="nl-NL" sz="1400" dirty="0">
                <a:solidFill>
                  <a:schemeClr val="accent2">
                    <a:lumMod val="50000"/>
                  </a:schemeClr>
                </a:solidFill>
              </a:rPr>
              <a:t> software</a:t>
            </a:r>
          </a:p>
        </p:txBody>
      </p:sp>
      <p:sp>
        <p:nvSpPr>
          <p:cNvPr id="105" name="Tekstvak 104">
            <a:extLst>
              <a:ext uri="{FF2B5EF4-FFF2-40B4-BE49-F238E27FC236}">
                <a16:creationId xmlns:a16="http://schemas.microsoft.com/office/drawing/2014/main" id="{0A841E5A-DDFF-E701-252C-DC73D33C3DBB}"/>
              </a:ext>
            </a:extLst>
          </p:cNvPr>
          <p:cNvSpPr txBox="1"/>
          <p:nvPr/>
        </p:nvSpPr>
        <p:spPr>
          <a:xfrm>
            <a:off x="5917164" y="3659087"/>
            <a:ext cx="19236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dirty="0">
                <a:solidFill>
                  <a:schemeClr val="accent2">
                    <a:lumMod val="50000"/>
                  </a:schemeClr>
                </a:solidFill>
              </a:rPr>
              <a:t>informatiesysteem</a:t>
            </a:r>
          </a:p>
        </p:txBody>
      </p:sp>
      <p:cxnSp>
        <p:nvCxnSpPr>
          <p:cNvPr id="108" name="Verbindingslijn: gebogen 107">
            <a:extLst>
              <a:ext uri="{FF2B5EF4-FFF2-40B4-BE49-F238E27FC236}">
                <a16:creationId xmlns:a16="http://schemas.microsoft.com/office/drawing/2014/main" id="{76864556-6D61-CA0A-047F-E30FAE1BEA42}"/>
              </a:ext>
            </a:extLst>
          </p:cNvPr>
          <p:cNvCxnSpPr>
            <a:cxnSpLocks/>
            <a:stCxn id="13" idx="0"/>
            <a:endCxn id="27" idx="2"/>
          </p:cNvCxnSpPr>
          <p:nvPr/>
        </p:nvCxnSpPr>
        <p:spPr>
          <a:xfrm rot="5400000" flipH="1" flipV="1">
            <a:off x="6121492" y="5382501"/>
            <a:ext cx="1021489" cy="108800"/>
          </a:xfrm>
          <a:prstGeom prst="bentConnector3">
            <a:avLst>
              <a:gd name="adj1" fmla="val 30107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kstvak 111">
            <a:extLst>
              <a:ext uri="{FF2B5EF4-FFF2-40B4-BE49-F238E27FC236}">
                <a16:creationId xmlns:a16="http://schemas.microsoft.com/office/drawing/2014/main" id="{4E5AEBE8-771C-12A6-E1B4-88BBEC86CE27}"/>
              </a:ext>
            </a:extLst>
          </p:cNvPr>
          <p:cNvSpPr txBox="1"/>
          <p:nvPr/>
        </p:nvSpPr>
        <p:spPr>
          <a:xfrm>
            <a:off x="5727400" y="5063908"/>
            <a:ext cx="17574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chemeClr val="accent6">
                    <a:lumMod val="50000"/>
                  </a:schemeClr>
                </a:solidFill>
              </a:rPr>
              <a:t>Bemensing</a:t>
            </a:r>
            <a:r>
              <a:rPr lang="en-GB" sz="14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GB" sz="1400" dirty="0" err="1">
                <a:solidFill>
                  <a:schemeClr val="accent6">
                    <a:lumMod val="50000"/>
                  </a:schemeClr>
                </a:solidFill>
              </a:rPr>
              <a:t>voertuigen</a:t>
            </a:r>
            <a:endParaRPr lang="nl-NL" sz="1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3" name="Ovaal 112">
            <a:extLst>
              <a:ext uri="{FF2B5EF4-FFF2-40B4-BE49-F238E27FC236}">
                <a16:creationId xmlns:a16="http://schemas.microsoft.com/office/drawing/2014/main" id="{997E3D53-5C59-5559-3FCD-57E9FFBF35B8}"/>
              </a:ext>
            </a:extLst>
          </p:cNvPr>
          <p:cNvSpPr/>
          <p:nvPr/>
        </p:nvSpPr>
        <p:spPr>
          <a:xfrm>
            <a:off x="6758335" y="5144223"/>
            <a:ext cx="369935" cy="336812"/>
          </a:xfrm>
          <a:prstGeom prst="ellipse">
            <a:avLst/>
          </a:prstGeom>
          <a:solidFill>
            <a:schemeClr val="accent6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F</a:t>
            </a:r>
          </a:p>
        </p:txBody>
      </p:sp>
      <p:cxnSp>
        <p:nvCxnSpPr>
          <p:cNvPr id="115" name="Verbindingslijn: gebogen 114">
            <a:extLst>
              <a:ext uri="{FF2B5EF4-FFF2-40B4-BE49-F238E27FC236}">
                <a16:creationId xmlns:a16="http://schemas.microsoft.com/office/drawing/2014/main" id="{4626CC1E-5EDD-F026-4B8F-1855BBE6A96C}"/>
              </a:ext>
            </a:extLst>
          </p:cNvPr>
          <p:cNvCxnSpPr>
            <a:cxnSpLocks/>
            <a:endCxn id="35" idx="3"/>
          </p:cNvCxnSpPr>
          <p:nvPr/>
        </p:nvCxnSpPr>
        <p:spPr>
          <a:xfrm rot="5400000">
            <a:off x="4751762" y="5306425"/>
            <a:ext cx="1206542" cy="461684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8" descr="Rest API icon in iOS Style">
            <a:extLst>
              <a:ext uri="{FF2B5EF4-FFF2-40B4-BE49-F238E27FC236}">
                <a16:creationId xmlns:a16="http://schemas.microsoft.com/office/drawing/2014/main" id="{80C81F4B-29B1-C7BA-1260-393FEA161F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727" y="5558743"/>
            <a:ext cx="384746" cy="384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95431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190AAD2024DA4A91ADEC0A896B0255" ma:contentTypeVersion="6" ma:contentTypeDescription="Een nieuw document maken." ma:contentTypeScope="" ma:versionID="243e098dcf5d0c72e4aa432f5ee84813">
  <xsd:schema xmlns:xsd="http://www.w3.org/2001/XMLSchema" xmlns:xs="http://www.w3.org/2001/XMLSchema" xmlns:p="http://schemas.microsoft.com/office/2006/metadata/properties" xmlns:ns2="e0e307df-a533-466c-a2a4-eea42d21a292" xmlns:ns3="2b39b5a2-b74e-4cc3-8f77-a60cdce5c1f7" targetNamespace="http://schemas.microsoft.com/office/2006/metadata/properties" ma:root="true" ma:fieldsID="a1736cb46af85f73cdb65f453d9116a7" ns2:_="" ns3:_="">
    <xsd:import namespace="e0e307df-a533-466c-a2a4-eea42d21a292"/>
    <xsd:import namespace="2b39b5a2-b74e-4cc3-8f77-a60cdce5c1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307df-a533-466c-a2a4-eea42d21a2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39b5a2-b74e-4cc3-8f77-a60cdce5c1f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2136AD3-4DDD-441B-B033-FBDBED41CF57}"/>
</file>

<file path=customXml/itemProps2.xml><?xml version="1.0" encoding="utf-8"?>
<ds:datastoreItem xmlns:ds="http://schemas.openxmlformats.org/officeDocument/2006/customXml" ds:itemID="{6710045C-6B53-4B70-907E-213A52702AE4}"/>
</file>

<file path=customXml/itemProps3.xml><?xml version="1.0" encoding="utf-8"?>
<ds:datastoreItem xmlns:ds="http://schemas.openxmlformats.org/officeDocument/2006/customXml" ds:itemID="{47F668EB-3AA3-443F-B60A-7FF9AE82CA12}"/>
</file>

<file path=docProps/app.xml><?xml version="1.0" encoding="utf-8"?>
<Properties xmlns="http://schemas.openxmlformats.org/officeDocument/2006/extended-properties" xmlns:vt="http://schemas.openxmlformats.org/officeDocument/2006/docPropsVTypes">
  <TotalTime>1855</TotalTime>
  <Words>152</Words>
  <Application>Microsoft Office PowerPoint</Application>
  <PresentationFormat>Breedbeeld</PresentationFormat>
  <Paragraphs>55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PowerPoint-presentatie</vt:lpstr>
    </vt:vector>
  </TitlesOfParts>
  <Company>Gemeente Utrecht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Waal, Frans de</dc:creator>
  <cp:lastModifiedBy>Waal, Frans de</cp:lastModifiedBy>
  <cp:revision>2</cp:revision>
  <dcterms:created xsi:type="dcterms:W3CDTF">2023-09-03T16:54:15Z</dcterms:created>
  <dcterms:modified xsi:type="dcterms:W3CDTF">2026-04-01T13:58:38Z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0x01010031190AAD2024DA4A91ADEC0A896B0255</vt:lpwstr>
  </property>
</Properties>
</file>