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sldIdLst>
    <p:sldId id="256" r:id="rId5"/>
    <p:sldId id="2029" r:id="rId6"/>
    <p:sldId id="259" r:id="rId7"/>
    <p:sldId id="2050" r:id="rId8"/>
    <p:sldId id="2048" r:id="rId9"/>
    <p:sldId id="2044" r:id="rId10"/>
    <p:sldId id="2038" r:id="rId11"/>
    <p:sldId id="2039" r:id="rId12"/>
    <p:sldId id="2041" r:id="rId13"/>
    <p:sldId id="1953" r:id="rId14"/>
    <p:sldId id="2051" r:id="rId15"/>
    <p:sldId id="2033" r:id="rId16"/>
    <p:sldId id="2052" r:id="rId17"/>
    <p:sldId id="2026" r:id="rId18"/>
    <p:sldId id="2046" r:id="rId19"/>
    <p:sldId id="2053" r:id="rId20"/>
    <p:sldId id="2054" r:id="rId21"/>
    <p:sldId id="2055" r:id="rId22"/>
    <p:sldId id="2056" r:id="rId23"/>
    <p:sldId id="2057" r:id="rId24"/>
    <p:sldId id="2058" r:id="rId25"/>
    <p:sldId id="2049" r:id="rId26"/>
    <p:sldId id="2047" r:id="rId2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2F9"/>
    <a:srgbClr val="31A9AB"/>
    <a:srgbClr val="F8C100"/>
    <a:srgbClr val="008A89"/>
    <a:srgbClr val="009D9F"/>
    <a:srgbClr val="8DE1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Stijl, licht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Stijl, licht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D083AE6-46FA-4A59-8FB0-9F97EB10719F}" styleName="Stijl, licht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ijl, licht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1493"/>
  </p:normalViewPr>
  <p:slideViewPr>
    <p:cSldViewPr snapToGrid="0">
      <p:cViewPr varScale="1">
        <p:scale>
          <a:sx n="90" d="100"/>
          <a:sy n="90" d="100"/>
        </p:scale>
        <p:origin x="232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0368D-A973-4D84-87F4-108F24176FC8}" type="datetimeFigureOut">
              <a:rPr lang="nl-NL" smtClean="0"/>
              <a:t>04-07-2024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15549-8952-4BBE-9AD2-B3177D637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4992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err="1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315549-8952-4BBE-9AD2-B3177D637BA1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0115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CB26E-5B29-420C-A21C-7F19D8EA4229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4589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CB26E-5B29-420C-A21C-7F19D8EA4229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6250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CB26E-5B29-420C-A21C-7F19D8EA4229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9998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C0E54-67A6-8F51-2D90-47FC0C9DC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85537B5-4372-37A6-EC16-726E74827A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0681D99-3AFA-674A-F900-EC26428C9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9C568E2-5ACA-EE8B-1C23-C1075067D5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CB26E-5B29-420C-A21C-7F19D8EA4229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2075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B9B9A-A880-49AA-8B74-E41F1FA04449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9602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C0E54-67A6-8F51-2D90-47FC0C9DC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85537B5-4372-37A6-EC16-726E74827A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0681D99-3AFA-674A-F900-EC26428C9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9C568E2-5ACA-EE8B-1C23-C1075067D5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CB26E-5B29-420C-A21C-7F19D8EA4229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734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734BA-A544-B7E7-1E5D-337345823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FD345C3-4E82-5BA9-B95B-940B1AC55F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38AA1BA-B4BB-E205-38D3-9D2DD16572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F4C55D5-F840-DAF7-700D-1AA107CEF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CB26E-5B29-420C-A21C-7F19D8EA4229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94899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D53C8-E38F-CA92-9540-99E162B0D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6803A5A-5965-2D8F-F3D1-A7E985E8F6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3AB8653-609D-6897-2DAC-7E243F2D2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FD5193B-E1BE-A252-606E-05A2399CD6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CB26E-5B29-420C-A21C-7F19D8EA4229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75051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D53C8-E38F-CA92-9540-99E162B0D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6803A5A-5965-2D8F-F3D1-A7E985E8F6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3AB8653-609D-6897-2DAC-7E243F2D2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FD5193B-E1BE-A252-606E-05A2399CD6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CB26E-5B29-420C-A21C-7F19D8EA4229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59222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D53C8-E38F-CA92-9540-99E162B0D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6803A5A-5965-2D8F-F3D1-A7E985E8F6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3AB8653-609D-6897-2DAC-7E243F2D2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FD5193B-E1BE-A252-606E-05A2399CD6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CB26E-5B29-420C-A21C-7F19D8EA4229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4757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D53C8-E38F-CA92-9540-99E162B0D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6803A5A-5965-2D8F-F3D1-A7E985E8F6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3AB8653-609D-6897-2DAC-7E243F2D2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FD5193B-E1BE-A252-606E-05A2399CD6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CB26E-5B29-420C-A21C-7F19D8EA4229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44720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D53C8-E38F-CA92-9540-99E162B0D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6803A5A-5965-2D8F-F3D1-A7E985E8F6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3AB8653-609D-6897-2DAC-7E243F2D2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FD5193B-E1BE-A252-606E-05A2399CD6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CB26E-5B29-420C-A21C-7F19D8EA4229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38497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D53C8-E38F-CA92-9540-99E162B0D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6803A5A-5965-2D8F-F3D1-A7E985E8F6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3AB8653-609D-6897-2DAC-7E243F2D2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FD5193B-E1BE-A252-606E-05A2399CD6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CB26E-5B29-420C-A21C-7F19D8EA4229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39837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D53C8-E38F-CA92-9540-99E162B0D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6803A5A-5965-2D8F-F3D1-A7E985E8F6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3AB8653-609D-6897-2DAC-7E243F2D2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FD5193B-E1BE-A252-606E-05A2399CD6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CB26E-5B29-420C-A21C-7F19D8EA4229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12223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D53C8-E38F-CA92-9540-99E162B0D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6803A5A-5965-2D8F-F3D1-A7E985E8F6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3AB8653-609D-6897-2DAC-7E243F2D2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FD5193B-E1BE-A252-606E-05A2399CD6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CB26E-5B29-420C-A21C-7F19D8EA4229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772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CAE031-FD78-493F-BE02-BCAAD12943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4FEFFBB-0E91-441B-8B6E-B84A7B3DDE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8CB263F-5E7E-4FEE-92A2-D8CD896B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5E22-8F93-425B-A788-5B75E42C1A73}" type="datetimeFigureOut">
              <a:rPr lang="nl-NL" smtClean="0"/>
              <a:t>04-07-2024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3608864-37C2-42E0-A190-170B10D97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9098F7-A12A-4426-BB9B-24A7A2E2B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7B61-043D-4A08-9AD4-AEF074B044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7547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B2C2FB-1108-4182-B931-62EC945CD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89B85F-28D5-46AF-A0FD-FA1D561AC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2207031-FF60-42AD-A1DB-A62AFC8D6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5E22-8F93-425B-A788-5B75E42C1A73}" type="datetimeFigureOut">
              <a:rPr lang="nl-NL" smtClean="0"/>
              <a:t>04-07-2024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833A9DD-5703-4339-8309-921085948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6BA73A1-E5FF-4613-98F3-5BBC9ACF8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7B61-043D-4A08-9AD4-AEF074B044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1010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B58401-59CB-4C5D-9811-1A23DB3C5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1612D5C-CE53-4ED1-A6A7-B12696F34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ED6F5A-8A6B-4D71-BB5C-7C77594C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5E22-8F93-425B-A788-5B75E42C1A73}" type="datetimeFigureOut">
              <a:rPr lang="nl-NL" smtClean="0"/>
              <a:t>04-07-2024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D9C4E02-F142-45F7-AEF0-42AFA1943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19C9C93-6F52-4869-873C-C5ED6E702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7B61-043D-4A08-9AD4-AEF074B044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087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36EFD1-F04A-448E-89CD-C03D68B5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AF0DA9-26EC-4500-98BF-F7ACB57AE6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C5E3359-428D-4F6D-A0DF-61F9C32C69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B1695EA-7426-44E1-99CE-42640A4C4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5E22-8F93-425B-A788-5B75E42C1A73}" type="datetimeFigureOut">
              <a:rPr lang="nl-NL" smtClean="0"/>
              <a:t>04-07-2024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CA12131-C823-4FF3-BD14-FF110235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49D7561-5693-4998-8269-BD44301F5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7B61-043D-4A08-9AD4-AEF074B044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3450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2A3112-ED64-4CDD-BD41-4B711E9F1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2FE66D6-E30A-4312-BB53-06375B73B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DCDC833-7D67-4BCA-94B6-27EB4BCDB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F92A381-34DD-408E-933D-137B734380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A9C9833-4A44-4413-8F78-1CC022CCFC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F7B80E1-8BE8-4E8B-988A-5CA7378F3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5E22-8F93-425B-A788-5B75E42C1A73}" type="datetimeFigureOut">
              <a:rPr lang="nl-NL" smtClean="0"/>
              <a:t>04-07-2024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02EA9BE-25D5-437A-9ED2-E9D98D11F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7C3195A-33F8-457A-9B17-DA8B58B43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7B61-043D-4A08-9AD4-AEF074B044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8795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DB19F8-E2D1-4535-A28E-720818DC7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0D69615-3CC0-4EFB-BF4D-A0E5EA9A8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5E22-8F93-425B-A788-5B75E42C1A73}" type="datetimeFigureOut">
              <a:rPr lang="nl-NL" smtClean="0"/>
              <a:t>04-07-2024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4A0DD3F-7B6B-439F-A7B1-AA06B0990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FC91DC3-9C4C-4876-B3BD-4EE859AD5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7B61-043D-4A08-9AD4-AEF074B044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757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42FB1CB-7F42-458B-9E51-69D1671AE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5E22-8F93-425B-A788-5B75E42C1A73}" type="datetimeFigureOut">
              <a:rPr lang="nl-NL" smtClean="0"/>
              <a:t>04-07-2024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EF38B82-1E1E-40FC-9189-1DDDDE83E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59EAE92-9AFA-4669-8390-BAE719A06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7B61-043D-4A08-9AD4-AEF074B044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9035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548A66-0A1A-4F97-8917-F0336FE67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3722D5C-0B4A-4C6D-8353-F1596E766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5717F3F-4C7C-47CF-9E3F-BB80ADFEB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0213D63-BB9A-4C21-A692-E13930C4E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5E22-8F93-425B-A788-5B75E42C1A73}" type="datetimeFigureOut">
              <a:rPr lang="nl-NL" smtClean="0"/>
              <a:t>04-07-2024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8D6F013-D07D-40D5-B4E8-FAE2EA5EC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E1D69F3-A71B-459B-8E07-C2151578E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7B61-043D-4A08-9AD4-AEF074B044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4381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FF9653-2539-400D-8698-FBA289EDC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B444C98-1EF8-46D3-8D96-91DBD8CB33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29EE325-F26D-4F1C-8292-B5CA8DE0E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FFCE340-E52F-40DA-9557-EC93166F2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5E22-8F93-425B-A788-5B75E42C1A73}" type="datetimeFigureOut">
              <a:rPr lang="nl-NL" smtClean="0"/>
              <a:t>04-07-2024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2F3B3BB-7661-454C-BD46-336924EA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0D990C8-304C-4A6A-A2B6-A112207B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7B61-043D-4A08-9AD4-AEF074B044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2781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0080F9-FED5-4A2D-B46F-5CCAD0AD0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5B1CB44-5E1F-420E-8E52-433C41228B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F92FD9B-425C-4561-802C-ED3193C4E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5E22-8F93-425B-A788-5B75E42C1A73}" type="datetimeFigureOut">
              <a:rPr lang="nl-NL" smtClean="0"/>
              <a:t>04-07-2024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61E4F5F-D1D6-4BDC-B3FB-807FE62B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46D86B2-D69F-400D-9B5B-8CC0CF07E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7B61-043D-4A08-9AD4-AEF074B044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6484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8D0CBE0-598E-44A1-BDA9-8B7A7734D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A26015B-C34E-4967-9318-39A0ABB7E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81713E-5146-42C3-93C3-7553F5011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5E22-8F93-425B-A788-5B75E42C1A73}" type="datetimeFigureOut">
              <a:rPr lang="nl-NL" smtClean="0"/>
              <a:t>04-07-2024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463691D-CC1A-4618-8F3C-7B240B24A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707D7D7-A1C5-45F8-BD96-639002B13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7B61-043D-4A08-9AD4-AEF074B044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6345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 met gegev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9EFCEDA2-6691-47E8-8DC6-888FE088D145}"/>
              </a:ext>
            </a:extLst>
          </p:cNvPr>
          <p:cNvSpPr txBox="1"/>
          <p:nvPr userDrawn="1"/>
        </p:nvSpPr>
        <p:spPr>
          <a:xfrm rot="16200000">
            <a:off x="8885289" y="3078412"/>
            <a:ext cx="6348414" cy="19159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l"/>
            <a:r>
              <a:rPr lang="nl-NL" sz="645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Open Sans" pitchFamily="34" charset="0"/>
                <a:cs typeface="Open Sans" pitchFamily="34" charset="0"/>
              </a:rPr>
              <a:t>NIAFKA22 / SO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0C8265B-282C-45F6-AB64-5C2598B809B8}"/>
              </a:ext>
            </a:extLst>
          </p:cNvPr>
          <p:cNvSpPr txBox="1"/>
          <p:nvPr userDrawn="1"/>
        </p:nvSpPr>
        <p:spPr>
          <a:xfrm rot="16200000">
            <a:off x="11881191" y="6447310"/>
            <a:ext cx="389381" cy="191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D6F730DB-7947-4A8A-BD40-E8350E0B1D06}" type="slidenum">
              <a:rPr lang="nl-NL" sz="645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Open Sans" pitchFamily="34" charset="0"/>
                <a:cs typeface="Open Sans" pitchFamily="34" charset="0"/>
              </a:rPr>
              <a:pPr algn="l"/>
              <a:t>‹nr.›</a:t>
            </a:fld>
            <a:endParaRPr lang="nl-NL" sz="645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2023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762">
          <p15:clr>
            <a:srgbClr val="FBAE40"/>
          </p15:clr>
        </p15:guide>
        <p15:guide id="2" pos="339">
          <p15:clr>
            <a:srgbClr val="FBAE40"/>
          </p15:clr>
        </p15:guide>
        <p15:guide id="3">
          <p15:clr>
            <a:srgbClr val="FBAE40"/>
          </p15:clr>
        </p15:guide>
        <p15:guide id="4" pos="9524">
          <p15:clr>
            <a:srgbClr val="FBAE40"/>
          </p15:clr>
        </p15:guide>
        <p15:guide id="5" pos="9185">
          <p15:clr>
            <a:srgbClr val="FBAE40"/>
          </p15:clr>
        </p15:guide>
        <p15:guide id="6" pos="3515">
          <p15:clr>
            <a:srgbClr val="FBAE40"/>
          </p15:clr>
        </p15:guide>
        <p15:guide id="7" pos="6009">
          <p15:clr>
            <a:srgbClr val="FBAE40"/>
          </p15:clr>
        </p15:guide>
        <p15:guide id="8" orient="horz">
          <p15:clr>
            <a:srgbClr val="FBAE40"/>
          </p15:clr>
        </p15:guide>
        <p15:guide id="9" orient="horz" pos="2679">
          <p15:clr>
            <a:srgbClr val="FBAE40"/>
          </p15:clr>
        </p15:guide>
        <p15:guide id="10" orient="horz" pos="5358">
          <p15:clr>
            <a:srgbClr val="FBAE40"/>
          </p15:clr>
        </p15:guide>
        <p15:guide id="11" orient="horz" pos="97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82173600-7FBE-B293-8ECF-46CDE82C278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4EBA25AF-3710-F053-20FC-64376713EF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008A89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DB19F8-E2D1-4535-A28E-720818DC7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924966"/>
            <a:ext cx="10515600" cy="826164"/>
          </a:xfrm>
        </p:spPr>
        <p:txBody>
          <a:bodyPr/>
          <a:lstStyle>
            <a:lvl1pPr algn="ctr">
              <a:defRPr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0D69615-3CC0-4EFB-BF4D-A0E5EA9A8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042E11-3843-4F54-B28D-EFC8A732B565}" type="datetimeFigureOut">
              <a:rPr lang="nl-NL" smtClean="0"/>
              <a:t>04-07-2024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4A0DD3F-7B6B-439F-A7B1-AA06B0990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FC91DC3-9C4C-4876-B3BD-4EE859AD5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CE832DE-1B10-49F9-9623-14E1F0D4EC3E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DE9C21F7-C1E0-60A6-94E8-A67B77A8F4F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72836" y="2872047"/>
            <a:ext cx="10515600" cy="212390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Ondertitel</a:t>
            </a:r>
          </a:p>
        </p:txBody>
      </p:sp>
    </p:spTree>
    <p:extLst>
      <p:ext uri="{BB962C8B-B14F-4D97-AF65-F5344CB8AC3E}">
        <p14:creationId xmlns:p14="http://schemas.microsoft.com/office/powerpoint/2010/main" val="901720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2A442F2-3E32-45F1-8FF9-45AE69853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D0A3AFF-0E7A-4DD1-8076-60363FC234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2CBE02F-CC3D-4967-B4BB-D1F31E27E5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15E22-8F93-425B-A788-5B75E42C1A73}" type="datetimeFigureOut">
              <a:rPr lang="nl-NL" smtClean="0"/>
              <a:t>04-07-2024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5AF07D-A3F0-4BE0-B27E-0A4C5CA10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8785EAE-9DDB-4A1F-B4EF-F84F04D09B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E7B61-043D-4A08-9AD4-AEF074B044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015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35.png"/><Relationship Id="rId3" Type="http://schemas.openxmlformats.org/officeDocument/2006/relationships/image" Target="../media/image15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16.svg"/><Relationship Id="rId9" Type="http://schemas.openxmlformats.org/officeDocument/2006/relationships/image" Target="../media/image31.png"/><Relationship Id="rId14" Type="http://schemas.openxmlformats.org/officeDocument/2006/relationships/image" Target="../media/image3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37.png"/><Relationship Id="rId18" Type="http://schemas.openxmlformats.org/officeDocument/2006/relationships/image" Target="../media/image26.svg"/><Relationship Id="rId26" Type="http://schemas.openxmlformats.org/officeDocument/2006/relationships/image" Target="../media/image24.svg"/><Relationship Id="rId3" Type="http://schemas.openxmlformats.org/officeDocument/2006/relationships/image" Target="../media/image39.png"/><Relationship Id="rId21" Type="http://schemas.openxmlformats.org/officeDocument/2006/relationships/image" Target="../media/image33.png"/><Relationship Id="rId7" Type="http://schemas.openxmlformats.org/officeDocument/2006/relationships/image" Target="../media/image35.png"/><Relationship Id="rId12" Type="http://schemas.openxmlformats.org/officeDocument/2006/relationships/image" Target="../media/image32.svg"/><Relationship Id="rId17" Type="http://schemas.openxmlformats.org/officeDocument/2006/relationships/image" Target="../media/image2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8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svg"/><Relationship Id="rId11" Type="http://schemas.openxmlformats.org/officeDocument/2006/relationships/image" Target="../media/image31.png"/><Relationship Id="rId24" Type="http://schemas.openxmlformats.org/officeDocument/2006/relationships/image" Target="../media/image22.svg"/><Relationship Id="rId5" Type="http://schemas.openxmlformats.org/officeDocument/2006/relationships/image" Target="../media/image27.png"/><Relationship Id="rId15" Type="http://schemas.openxmlformats.org/officeDocument/2006/relationships/image" Target="../media/image17.png"/><Relationship Id="rId23" Type="http://schemas.openxmlformats.org/officeDocument/2006/relationships/image" Target="../media/image21.png"/><Relationship Id="rId28" Type="http://schemas.openxmlformats.org/officeDocument/2006/relationships/image" Target="../media/image42.svg"/><Relationship Id="rId10" Type="http://schemas.openxmlformats.org/officeDocument/2006/relationships/image" Target="../media/image30.svg"/><Relationship Id="rId19" Type="http://schemas.openxmlformats.org/officeDocument/2006/relationships/image" Target="../media/image19.png"/><Relationship Id="rId4" Type="http://schemas.openxmlformats.org/officeDocument/2006/relationships/image" Target="../media/image40.svg"/><Relationship Id="rId9" Type="http://schemas.openxmlformats.org/officeDocument/2006/relationships/image" Target="../media/image29.png"/><Relationship Id="rId14" Type="http://schemas.openxmlformats.org/officeDocument/2006/relationships/image" Target="../media/image38.svg"/><Relationship Id="rId22" Type="http://schemas.openxmlformats.org/officeDocument/2006/relationships/image" Target="../media/image34.svg"/><Relationship Id="rId27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2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persoon, meisje, vrouw, kleding&#10;&#10;Automatisch gegenereerde beschrijving">
            <a:extLst>
              <a:ext uri="{FF2B5EF4-FFF2-40B4-BE49-F238E27FC236}">
                <a16:creationId xmlns:a16="http://schemas.microsoft.com/office/drawing/2014/main" id="{16C266F5-4A30-42E0-BD52-058E1EACF0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38130"/>
            <a:ext cx="12192000" cy="5019869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2C886132-F18E-4E86-96A6-8954D445F72B}"/>
              </a:ext>
            </a:extLst>
          </p:cNvPr>
          <p:cNvSpPr/>
          <p:nvPr/>
        </p:nvSpPr>
        <p:spPr>
          <a:xfrm>
            <a:off x="0" y="1838130"/>
            <a:ext cx="12192000" cy="5019869"/>
          </a:xfrm>
          <a:prstGeom prst="rect">
            <a:avLst/>
          </a:prstGeom>
          <a:solidFill>
            <a:srgbClr val="008A89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7DE67B-34CB-4DE1-80A6-10B14F3327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65687"/>
            <a:ext cx="9144000" cy="972036"/>
          </a:xfrm>
        </p:spPr>
        <p:txBody>
          <a:bodyPr>
            <a:normAutofit/>
          </a:bodyPr>
          <a:lstStyle/>
          <a:p>
            <a:r>
              <a:rPr lang="nl-NL" sz="5000" b="1" dirty="0">
                <a:solidFill>
                  <a:srgbClr val="F8C100"/>
                </a:solidFill>
                <a:latin typeface="+mn-lt"/>
                <a:cs typeface="Calibri"/>
              </a:rPr>
              <a:t>INFORMATIEBIJEENKOMST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4FE1904-8946-4596-B356-BFD7BBC5F0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09760"/>
            <a:ext cx="9144000" cy="29548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5000" b="1" baseline="30000" dirty="0">
                <a:solidFill>
                  <a:schemeClr val="bg1"/>
                </a:solidFill>
              </a:rPr>
              <a:t>AANBESTEDING </a:t>
            </a:r>
          </a:p>
          <a:p>
            <a:r>
              <a:rPr lang="en-GB" sz="5000" b="1" baseline="30000" dirty="0">
                <a:solidFill>
                  <a:schemeClr val="bg1"/>
                </a:solidFill>
              </a:rPr>
              <a:t>“REALISATIE UITBREIDING REGIOKANTOREN”</a:t>
            </a:r>
            <a:endParaRPr lang="en-GB" sz="5000" b="1" baseline="30000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6CA3EBF-347F-4F3E-95CE-4DA8CC99C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837" y="418693"/>
            <a:ext cx="5394324" cy="1038068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DCFDD591-FD46-4E6A-9E74-F520238DE058}"/>
              </a:ext>
            </a:extLst>
          </p:cNvPr>
          <p:cNvSpPr/>
          <p:nvPr/>
        </p:nvSpPr>
        <p:spPr>
          <a:xfrm>
            <a:off x="3577136" y="4089784"/>
            <a:ext cx="29046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500" baseline="30000">
                <a:solidFill>
                  <a:srgbClr val="F8C100"/>
                </a:solidFill>
              </a:rPr>
              <a:t>+</a:t>
            </a:r>
            <a:endParaRPr lang="nl-NL" sz="250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3C8C97EA-B9E5-4881-85B4-FF1662D2696B}"/>
              </a:ext>
            </a:extLst>
          </p:cNvPr>
          <p:cNvSpPr txBox="1"/>
          <p:nvPr/>
        </p:nvSpPr>
        <p:spPr>
          <a:xfrm>
            <a:off x="2208949" y="5520551"/>
            <a:ext cx="7791855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2400" b="1" baseline="30000" dirty="0">
                <a:solidFill>
                  <a:schemeClr val="bg1"/>
                </a:solidFill>
                <a:latin typeface="+mj-lt"/>
              </a:rPr>
              <a:t>Datum: 4 JULI 2024</a:t>
            </a:r>
          </a:p>
          <a:p>
            <a:r>
              <a:rPr lang="nl-NL" sz="2400" b="1" baseline="30000" dirty="0">
                <a:solidFill>
                  <a:schemeClr val="bg1"/>
                </a:solidFill>
                <a:latin typeface="+mj-lt"/>
              </a:rPr>
              <a:t>Presentator:  	Micky Cohen de Lara &amp; Johan Baars</a:t>
            </a:r>
            <a:endParaRPr lang="nl-NL" sz="2400" b="1" baseline="30000" dirty="0">
              <a:solidFill>
                <a:schemeClr val="bg1"/>
              </a:solidFill>
              <a:latin typeface="+mj-l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872818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FA4BAFF4-1006-4833-BF4A-08A5595BB777}"/>
              </a:ext>
            </a:extLst>
          </p:cNvPr>
          <p:cNvSpPr/>
          <p:nvPr/>
        </p:nvSpPr>
        <p:spPr>
          <a:xfrm>
            <a:off x="0" y="1653099"/>
            <a:ext cx="12192000" cy="4048125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rgbClr val="008A89">
                  <a:shade val="30000"/>
                  <a:satMod val="115000"/>
                  <a:alpha val="68000"/>
                </a:srgbClr>
              </a:gs>
              <a:gs pos="73000">
                <a:srgbClr val="008A89">
                  <a:shade val="67500"/>
                  <a:satMod val="115000"/>
                </a:srgbClr>
              </a:gs>
              <a:gs pos="0">
                <a:srgbClr val="008A89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8A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bg1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294AC8-61B9-40A7-B74F-BADE4B3B2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074" y="2618011"/>
            <a:ext cx="4340951" cy="32131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nl-NL" sz="1800" b="1" dirty="0">
                <a:solidFill>
                  <a:schemeClr val="bg1"/>
                </a:solidFill>
                <a:cs typeface="Calibri"/>
              </a:rPr>
              <a:t>Welkom</a:t>
            </a: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nl-NL" sz="1800" b="1" dirty="0">
                <a:solidFill>
                  <a:schemeClr val="bg1"/>
                </a:solidFill>
                <a:ea typeface="Calibri"/>
                <a:cs typeface="Calibri"/>
              </a:rPr>
              <a:t>Introductie </a:t>
            </a:r>
            <a:r>
              <a:rPr lang="nl-NL" sz="1800" b="1" dirty="0" err="1">
                <a:solidFill>
                  <a:schemeClr val="bg1"/>
                </a:solidFill>
                <a:ea typeface="Calibri"/>
                <a:cs typeface="Calibri"/>
              </a:rPr>
              <a:t>Nidos</a:t>
            </a:r>
            <a:endParaRPr lang="nl-NL" sz="1800" b="1" dirty="0">
              <a:solidFill>
                <a:schemeClr val="bg1"/>
              </a:solidFill>
              <a:ea typeface="Calibri"/>
              <a:cs typeface="Calibri"/>
            </a:endParaRPr>
          </a:p>
          <a:p>
            <a:pPr marL="342900" indent="-342900">
              <a:buAutoNum type="arabicPeriod"/>
            </a:pPr>
            <a:r>
              <a:rPr lang="nl-NL" sz="1800" b="1" dirty="0">
                <a:solidFill>
                  <a:schemeClr val="bg1"/>
                </a:solidFill>
                <a:ea typeface="Calibri"/>
                <a:cs typeface="Calibri"/>
              </a:rPr>
              <a:t>Aanleiding opdracht</a:t>
            </a:r>
          </a:p>
          <a:p>
            <a:pPr marL="342900" indent="-342900">
              <a:buAutoNum type="arabicPeriod"/>
            </a:pPr>
            <a:r>
              <a:rPr lang="nl-NL" sz="1800" b="1" dirty="0">
                <a:solidFill>
                  <a:schemeClr val="bg1"/>
                </a:solidFill>
                <a:ea typeface="Calibri"/>
                <a:cs typeface="Calibri"/>
              </a:rPr>
              <a:t>Huisvestingsconcept</a:t>
            </a:r>
          </a:p>
          <a:p>
            <a:pPr marL="342900" indent="-342900">
              <a:buAutoNum type="arabicPeriod"/>
            </a:pPr>
            <a:r>
              <a:rPr lang="nl-NL" sz="1800" b="1" dirty="0">
                <a:solidFill>
                  <a:schemeClr val="bg1"/>
                </a:solidFill>
                <a:ea typeface="Calibri"/>
                <a:cs typeface="Calibri"/>
              </a:rPr>
              <a:t>Aanbestedingsprocedure</a:t>
            </a:r>
          </a:p>
          <a:p>
            <a:pPr marL="342900" indent="-342900">
              <a:buAutoNum type="arabicPeriod"/>
            </a:pPr>
            <a:r>
              <a:rPr lang="nl-NL" sz="1800" b="1" dirty="0">
                <a:solidFill>
                  <a:schemeClr val="bg1"/>
                </a:solidFill>
                <a:ea typeface="Calibri"/>
                <a:cs typeface="Calibri"/>
              </a:rPr>
              <a:t>Vragen</a:t>
            </a:r>
          </a:p>
          <a:p>
            <a:pPr marL="342900" indent="-342900">
              <a:buAutoNum type="arabicPeriod"/>
            </a:pPr>
            <a:endParaRPr lang="nl-NL" sz="1800" b="1" dirty="0">
              <a:solidFill>
                <a:schemeClr val="bg1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nl-NL" sz="18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32A9AC67-CB9F-4461-995B-12ABED6FBC39}"/>
              </a:ext>
            </a:extLst>
          </p:cNvPr>
          <p:cNvSpPr/>
          <p:nvPr/>
        </p:nvSpPr>
        <p:spPr>
          <a:xfrm>
            <a:off x="1109358" y="2115650"/>
            <a:ext cx="1327223" cy="4514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spc="200" baseline="30000" dirty="0">
                <a:solidFill>
                  <a:schemeClr val="bg1"/>
                </a:solidFill>
              </a:rPr>
              <a:t>Agenda:</a:t>
            </a:r>
            <a:endParaRPr lang="nl-NL" sz="3500" spc="200" baseline="30000" dirty="0">
              <a:solidFill>
                <a:schemeClr val="bg1"/>
              </a:solidFill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43F6190-BC81-4CF3-93B7-032E0117B77F}"/>
              </a:ext>
            </a:extLst>
          </p:cNvPr>
          <p:cNvSpPr/>
          <p:nvPr/>
        </p:nvSpPr>
        <p:spPr>
          <a:xfrm>
            <a:off x="799459" y="2039047"/>
            <a:ext cx="29046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500" baseline="30000">
                <a:solidFill>
                  <a:srgbClr val="F8C100"/>
                </a:solidFill>
              </a:rPr>
              <a:t>+</a:t>
            </a:r>
            <a:endParaRPr lang="nl-NL" sz="250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D086EDA3-3551-0445-55DC-706999A81860}"/>
              </a:ext>
            </a:extLst>
          </p:cNvPr>
          <p:cNvSpPr/>
          <p:nvPr/>
        </p:nvSpPr>
        <p:spPr>
          <a:xfrm flipH="1">
            <a:off x="6096000" y="377163"/>
            <a:ext cx="66674" cy="372202"/>
          </a:xfrm>
          <a:prstGeom prst="rect">
            <a:avLst/>
          </a:prstGeom>
          <a:solidFill>
            <a:srgbClr val="F8C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 descr="Afbeelding met meubels, overdekt, tafel, vloer">
            <a:extLst>
              <a:ext uri="{FF2B5EF4-FFF2-40B4-BE49-F238E27FC236}">
                <a16:creationId xmlns:a16="http://schemas.microsoft.com/office/drawing/2014/main" id="{C8D397EA-EFAA-AAB8-41D2-4E518F0F3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484" y="2039047"/>
            <a:ext cx="6690516" cy="301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554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A972A3-8DE2-9887-9AD4-4DA9C69F5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61533" y="0"/>
            <a:ext cx="15323805" cy="1967876"/>
          </a:xfrm>
        </p:spPr>
        <p:txBody>
          <a:bodyPr/>
          <a:lstStyle/>
          <a:p>
            <a:r>
              <a:rPr lang="nl-NL" sz="5000" b="1" dirty="0">
                <a:solidFill>
                  <a:srgbClr val="F8C100"/>
                </a:solidFill>
                <a:latin typeface="+mn-lt"/>
                <a:cs typeface="Calibri"/>
              </a:rPr>
              <a:t>Wat doet Stichting </a:t>
            </a:r>
            <a:r>
              <a:rPr lang="nl-NL" sz="5000" b="1" dirty="0" err="1">
                <a:solidFill>
                  <a:srgbClr val="F8C100"/>
                </a:solidFill>
                <a:latin typeface="+mn-lt"/>
                <a:cs typeface="Calibri"/>
              </a:rPr>
              <a:t>Nidos</a:t>
            </a:r>
            <a:r>
              <a:rPr lang="nl-NL" sz="5000" b="1" dirty="0">
                <a:solidFill>
                  <a:srgbClr val="F8C100"/>
                </a:solidFill>
                <a:latin typeface="+mn-lt"/>
                <a:cs typeface="Calibri"/>
              </a:rPr>
              <a:t>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D142A77-F401-74FE-A227-87777D517F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339850"/>
            <a:ext cx="6934200" cy="24765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FF5B442-62DE-27A5-C093-EF76840490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200" y="4000500"/>
            <a:ext cx="68072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229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A972A3-8DE2-9887-9AD4-4DA9C69F5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61533" y="0"/>
            <a:ext cx="15323805" cy="1967876"/>
          </a:xfrm>
        </p:spPr>
        <p:txBody>
          <a:bodyPr/>
          <a:lstStyle/>
          <a:p>
            <a:r>
              <a:rPr lang="nl-NL" sz="5000" b="1" dirty="0">
                <a:solidFill>
                  <a:srgbClr val="F8C100"/>
                </a:solidFill>
                <a:latin typeface="+mn-lt"/>
                <a:cs typeface="Calibri"/>
              </a:rPr>
              <a:t>Voor wie doen we dit en waarom?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E7724F7-004E-0E16-402B-3F4FEEC4E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1327150"/>
            <a:ext cx="5513944" cy="210185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9A6D1E8-6CA3-E9D0-4050-B7000496F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2750" y="4337050"/>
            <a:ext cx="6769100" cy="18669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CF2960C-1D3E-4EF3-8755-1CD6DA1B48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8958" y="1577685"/>
            <a:ext cx="5613400" cy="160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85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A972A3-8DE2-9887-9AD4-4DA9C69F5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61533" y="0"/>
            <a:ext cx="15323805" cy="1967876"/>
          </a:xfrm>
        </p:spPr>
        <p:txBody>
          <a:bodyPr/>
          <a:lstStyle/>
          <a:p>
            <a:r>
              <a:rPr lang="nl-NL" sz="5000" b="1" dirty="0">
                <a:solidFill>
                  <a:srgbClr val="F8C100"/>
                </a:solidFill>
                <a:latin typeface="+mn-lt"/>
                <a:cs typeface="Calibri"/>
              </a:rPr>
              <a:t>Aanleiding Opdracht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210C286-C979-37F3-FA19-9DA0634D8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50" y="2302321"/>
            <a:ext cx="4610100" cy="25146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CB13759D-2C47-D691-D0BF-AA92B3AEB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892380"/>
            <a:ext cx="5139055" cy="84325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9DF232A-A09E-4D8D-54F4-326169CE8B0D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</a:blip>
          <a:stretch>
            <a:fillRect/>
          </a:stretch>
        </p:blipFill>
        <p:spPr>
          <a:xfrm>
            <a:off x="6096000" y="2735631"/>
            <a:ext cx="5927767" cy="550182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C6E4053F-B283-1389-2952-85687494D215}"/>
              </a:ext>
            </a:extLst>
          </p:cNvPr>
          <p:cNvSpPr txBox="1"/>
          <p:nvPr/>
        </p:nvSpPr>
        <p:spPr>
          <a:xfrm>
            <a:off x="6095999" y="3285813"/>
            <a:ext cx="59277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1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Fysiek: Een mega operatie om van 13 naar 22 regio’s te gaan o.b.v. het nieuwe kantoorconcept. Nieuwe kantoren, verbouwingen, prioriteren enzovoort.</a:t>
            </a:r>
          </a:p>
        </p:txBody>
      </p:sp>
    </p:spTree>
    <p:extLst>
      <p:ext uri="{BB962C8B-B14F-4D97-AF65-F5344CB8AC3E}">
        <p14:creationId xmlns:p14="http://schemas.microsoft.com/office/powerpoint/2010/main" val="1891847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F9727-7D84-68D4-186B-C8438BD07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9609DD-F716-B1DF-3860-7E44BD51C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61533" y="0"/>
            <a:ext cx="15323805" cy="1967876"/>
          </a:xfrm>
        </p:spPr>
        <p:txBody>
          <a:bodyPr/>
          <a:lstStyle/>
          <a:p>
            <a:r>
              <a:rPr lang="nl-NL" sz="5000" b="1" dirty="0">
                <a:solidFill>
                  <a:srgbClr val="F8C100"/>
                </a:solidFill>
                <a:latin typeface="+mn-lt"/>
                <a:cs typeface="Calibri"/>
              </a:rPr>
              <a:t>Huisvestingsconcept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08421E3-5ABC-DEA7-4A66-3E7B7841297C}"/>
              </a:ext>
            </a:extLst>
          </p:cNvPr>
          <p:cNvSpPr txBox="1"/>
          <p:nvPr/>
        </p:nvSpPr>
        <p:spPr>
          <a:xfrm>
            <a:off x="1571242" y="4714454"/>
            <a:ext cx="81871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chemeClr val="bg1"/>
                </a:solidFill>
              </a:rPr>
              <a:t>Verbonden Medewerker</a:t>
            </a:r>
          </a:p>
          <a:p>
            <a:r>
              <a:rPr lang="nl-NL" sz="2400" dirty="0">
                <a:solidFill>
                  <a:schemeClr val="bg1"/>
                </a:solidFill>
              </a:rPr>
              <a:t>Doel- &amp; Klantgericht</a:t>
            </a:r>
          </a:p>
          <a:p>
            <a:r>
              <a:rPr lang="nl-NL" sz="2400" i="1" dirty="0">
                <a:solidFill>
                  <a:schemeClr val="bg1"/>
                </a:solidFill>
              </a:rPr>
              <a:t>De activiteit bepaalt de werkplek</a:t>
            </a:r>
          </a:p>
          <a:p>
            <a:endParaRPr lang="nl-NL" sz="2400" i="1" dirty="0">
              <a:solidFill>
                <a:schemeClr val="bg1"/>
              </a:solidFill>
            </a:endParaRPr>
          </a:p>
          <a:p>
            <a:r>
              <a:rPr lang="nl-NL" sz="2400" i="1" dirty="0">
                <a:solidFill>
                  <a:schemeClr val="bg1"/>
                </a:solidFill>
              </a:rPr>
              <a:t>Zonering: Ontmoeten, Samenwerken &amp; Geconcentreerd werken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AD7F57D-E965-317A-0C8B-CA83B1A385F0}"/>
              </a:ext>
            </a:extLst>
          </p:cNvPr>
          <p:cNvSpPr txBox="1"/>
          <p:nvPr/>
        </p:nvSpPr>
        <p:spPr>
          <a:xfrm>
            <a:off x="1571243" y="1967876"/>
            <a:ext cx="925868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 3 pijlers geven richting aan onze manieren van samenwerken en onze werkomgeving:</a:t>
            </a:r>
            <a:br>
              <a:rPr lang="nl-NL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nl-NL" sz="32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Doelgerichte organisatie</a:t>
            </a:r>
            <a:r>
              <a:rPr lang="nl-NL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| Schaalbaar </a:t>
            </a:r>
            <a:r>
              <a:rPr lang="nl-NL" sz="3200" kern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&amp; </a:t>
            </a:r>
            <a:r>
              <a:rPr lang="nl-NL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Verbindend</a:t>
            </a:r>
            <a:br>
              <a:rPr lang="nl-NL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nl-NL" sz="32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 kracht van (basis)team </a:t>
            </a:r>
            <a:r>
              <a:rPr lang="nl-NL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| Samen &amp; Flexibel</a:t>
            </a:r>
            <a:br>
              <a:rPr lang="nl-NL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nl-NL" sz="32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Verbonden medewerker </a:t>
            </a:r>
            <a:r>
              <a:rPr lang="nl-NL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| Doel- &amp; Klantgericht</a:t>
            </a:r>
            <a:endParaRPr lang="nl-NL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081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6CE0D58E-5462-4658-9FAB-DAD61E30567C}"/>
              </a:ext>
            </a:extLst>
          </p:cNvPr>
          <p:cNvSpPr txBox="1">
            <a:spLocks/>
          </p:cNvSpPr>
          <p:nvPr/>
        </p:nvSpPr>
        <p:spPr>
          <a:xfrm>
            <a:off x="585655" y="2230891"/>
            <a:ext cx="8507732" cy="23962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buBlip>
                <a:blip r:embed="rId2"/>
              </a:buBlip>
            </a:pPr>
            <a:r>
              <a:rPr lang="nl-NL" sz="2000" b="1">
                <a:solidFill>
                  <a:schemeClr val="bg2">
                    <a:lumMod val="25000"/>
                  </a:schemeClr>
                </a:solidFill>
              </a:rPr>
              <a:t> Informeel overleg </a:t>
            </a:r>
            <a:br>
              <a:rPr lang="nl-NL" sz="2000">
                <a:solidFill>
                  <a:schemeClr val="bg2">
                    <a:lumMod val="25000"/>
                  </a:schemeClr>
                </a:solidFill>
              </a:rPr>
            </a:br>
            <a:r>
              <a:rPr lang="nl-NL" sz="200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nl-NL" sz="1800">
                <a:solidFill>
                  <a:schemeClr val="bg2">
                    <a:lumMod val="25000"/>
                  </a:schemeClr>
                </a:solidFill>
              </a:rPr>
              <a:t>werken in informele setting, telefoneren | ≠ AVG-zaken, casuïstiek bespreken </a:t>
            </a:r>
          </a:p>
          <a:p>
            <a:pPr lvl="0">
              <a:lnSpc>
                <a:spcPct val="100000"/>
              </a:lnSpc>
              <a:buBlip>
                <a:blip r:embed="rId2"/>
              </a:buBlip>
            </a:pPr>
            <a:r>
              <a:rPr lang="nl-NL" sz="2000" b="1">
                <a:solidFill>
                  <a:schemeClr val="bg2">
                    <a:lumMod val="25000"/>
                  </a:schemeClr>
                </a:solidFill>
              </a:rPr>
              <a:t> Ontvangst</a:t>
            </a:r>
            <a:br>
              <a:rPr lang="nl-NL" sz="2000">
                <a:solidFill>
                  <a:schemeClr val="bg2">
                    <a:lumMod val="25000"/>
                  </a:schemeClr>
                </a:solidFill>
              </a:rPr>
            </a:br>
            <a:r>
              <a:rPr lang="nl-NL" sz="200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nl-NL" sz="1800">
                <a:solidFill>
                  <a:schemeClr val="bg2">
                    <a:lumMod val="25000"/>
                  </a:schemeClr>
                </a:solidFill>
              </a:rPr>
              <a:t>van jongeren en externen, ‘je welkom voelen om aan te schuiven’</a:t>
            </a:r>
          </a:p>
          <a:p>
            <a:pPr lvl="0">
              <a:lnSpc>
                <a:spcPct val="100000"/>
              </a:lnSpc>
              <a:buBlip>
                <a:blip r:embed="rId2"/>
              </a:buBlip>
            </a:pPr>
            <a:r>
              <a:rPr lang="nl-NL" sz="2000" b="1">
                <a:solidFill>
                  <a:schemeClr val="bg2">
                    <a:lumMod val="25000"/>
                  </a:schemeClr>
                </a:solidFill>
              </a:rPr>
              <a:t> Ontmoeting &amp; ontspanning</a:t>
            </a:r>
            <a:br>
              <a:rPr lang="nl-NL" sz="2000">
                <a:solidFill>
                  <a:schemeClr val="bg2">
                    <a:lumMod val="25000"/>
                  </a:schemeClr>
                </a:solidFill>
              </a:rPr>
            </a:br>
            <a:r>
              <a:rPr lang="nl-NL" sz="200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nl-NL" sz="1800">
                <a:solidFill>
                  <a:schemeClr val="bg2">
                    <a:lumMod val="25000"/>
                  </a:schemeClr>
                </a:solidFill>
              </a:rPr>
              <a:t>bijpraten, vieringen (o.a. verjaardagen)</a:t>
            </a:r>
          </a:p>
          <a:p>
            <a:pPr lvl="0">
              <a:lnSpc>
                <a:spcPct val="100000"/>
              </a:lnSpc>
              <a:buBlip>
                <a:blip r:embed="rId2"/>
              </a:buBlip>
            </a:pPr>
            <a:r>
              <a:rPr lang="nl-NL" sz="2000" b="1">
                <a:solidFill>
                  <a:schemeClr val="bg2">
                    <a:lumMod val="25000"/>
                  </a:schemeClr>
                </a:solidFill>
              </a:rPr>
              <a:t> Eten/drinken</a:t>
            </a:r>
            <a:br>
              <a:rPr lang="nl-NL" sz="2000">
                <a:solidFill>
                  <a:schemeClr val="bg2">
                    <a:lumMod val="25000"/>
                  </a:schemeClr>
                </a:solidFill>
              </a:rPr>
            </a:br>
            <a:r>
              <a:rPr lang="nl-NL" sz="200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nl-NL" sz="1800">
                <a:solidFill>
                  <a:schemeClr val="bg2">
                    <a:lumMod val="25000"/>
                  </a:schemeClr>
                </a:solidFill>
              </a:rPr>
              <a:t>koffie- en lunchpauze</a:t>
            </a:r>
          </a:p>
          <a:p>
            <a:pPr lvl="0">
              <a:lnSpc>
                <a:spcPct val="100000"/>
              </a:lnSpc>
              <a:buBlip>
                <a:blip r:embed="rId2"/>
              </a:buBlip>
            </a:pPr>
            <a:endParaRPr lang="en-US" sz="15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317BA61-6917-4892-BE52-29B1CE213741}"/>
              </a:ext>
            </a:extLst>
          </p:cNvPr>
          <p:cNvSpPr/>
          <p:nvPr/>
        </p:nvSpPr>
        <p:spPr>
          <a:xfrm>
            <a:off x="804877" y="1540389"/>
            <a:ext cx="1952779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500" b="1">
                <a:solidFill>
                  <a:srgbClr val="008A89"/>
                </a:solidFill>
              </a:rPr>
              <a:t>ONTMOETEN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5548238F-696F-4143-9EFF-CDCC175D5189}"/>
              </a:ext>
            </a:extLst>
          </p:cNvPr>
          <p:cNvSpPr/>
          <p:nvPr/>
        </p:nvSpPr>
        <p:spPr>
          <a:xfrm>
            <a:off x="585655" y="1578657"/>
            <a:ext cx="300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>
                <a:solidFill>
                  <a:srgbClr val="F8C100"/>
                </a:solidFill>
              </a:rPr>
              <a:t>+</a:t>
            </a:r>
            <a:endParaRPr lang="nl-NL" sz="1100">
              <a:solidFill>
                <a:schemeClr val="bg1"/>
              </a:solidFill>
            </a:endParaRP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F188224D-C414-479C-920F-7BCB8273CABD}"/>
              </a:ext>
            </a:extLst>
          </p:cNvPr>
          <p:cNvSpPr/>
          <p:nvPr/>
        </p:nvSpPr>
        <p:spPr>
          <a:xfrm>
            <a:off x="9047029" y="9154"/>
            <a:ext cx="3154329" cy="6858000"/>
          </a:xfrm>
          <a:prstGeom prst="roundRect">
            <a:avLst>
              <a:gd name="adj" fmla="val 0"/>
            </a:avLst>
          </a:prstGeom>
          <a:solidFill>
            <a:srgbClr val="008A89"/>
          </a:solidFill>
          <a:ln>
            <a:solidFill>
              <a:srgbClr val="008A89"/>
            </a:solidFill>
          </a:ln>
          <a:effectLst>
            <a:outerShdw blurRad="50800" dist="50800" dir="5400000" algn="ctr" rotWithShape="0">
              <a:schemeClr val="bg1">
                <a:lumMod val="50000"/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FFA1B2CD-B245-C455-4A33-D97398F5C967}"/>
              </a:ext>
            </a:extLst>
          </p:cNvPr>
          <p:cNvSpPr/>
          <p:nvPr/>
        </p:nvSpPr>
        <p:spPr>
          <a:xfrm>
            <a:off x="2343667" y="43873"/>
            <a:ext cx="1714508" cy="477054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nl-NL" sz="2500" b="1" dirty="0">
                <a:solidFill>
                  <a:srgbClr val="008A89"/>
                </a:solidFill>
              </a:rPr>
              <a:t>Ontmoeten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70D3069C-51FB-ED8F-5D32-340A9157660F}"/>
              </a:ext>
            </a:extLst>
          </p:cNvPr>
          <p:cNvSpPr/>
          <p:nvPr/>
        </p:nvSpPr>
        <p:spPr>
          <a:xfrm>
            <a:off x="2369436" y="413888"/>
            <a:ext cx="5116315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nl-NL" sz="2000" dirty="0">
                <a:latin typeface="Calibri"/>
                <a:cs typeface="Calibri"/>
              </a:rPr>
              <a:t>Wat doe je in de Ontmoeten-zone?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9FA31384-28D9-E436-A80E-3BAF07A702A4}"/>
              </a:ext>
            </a:extLst>
          </p:cNvPr>
          <p:cNvSpPr/>
          <p:nvPr/>
        </p:nvSpPr>
        <p:spPr>
          <a:xfrm>
            <a:off x="2262343" y="169452"/>
            <a:ext cx="81324" cy="534486"/>
          </a:xfrm>
          <a:prstGeom prst="rect">
            <a:avLst/>
          </a:prstGeom>
          <a:solidFill>
            <a:srgbClr val="F8C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547F614-023D-FD10-D2EF-DE6CDBAC2521}"/>
              </a:ext>
            </a:extLst>
          </p:cNvPr>
          <p:cNvSpPr txBox="1"/>
          <p:nvPr/>
        </p:nvSpPr>
        <p:spPr>
          <a:xfrm>
            <a:off x="888519" y="6085697"/>
            <a:ext cx="7902003" cy="400110"/>
          </a:xfrm>
          <a:prstGeom prst="rect">
            <a:avLst/>
          </a:prstGeom>
          <a:noFill/>
          <a:ln w="12700">
            <a:solidFill>
              <a:srgbClr val="F8C100"/>
            </a:solidFill>
          </a:ln>
        </p:spPr>
        <p:txBody>
          <a:bodyPr wrap="square" rtlCol="0">
            <a:spAutoFit/>
          </a:bodyPr>
          <a:lstStyle/>
          <a:p>
            <a:r>
              <a:rPr lang="nl-NL" sz="2000" b="1"/>
              <a:t>Sfeer</a:t>
            </a:r>
            <a:r>
              <a:rPr lang="nl-NL" sz="2000"/>
              <a:t>: warm, uitnodigend, gastvrij, informeel</a:t>
            </a:r>
          </a:p>
        </p:txBody>
      </p:sp>
      <p:pic>
        <p:nvPicPr>
          <p:cNvPr id="8" name="Graphic 7" descr="Directiekamer met effen opvulling">
            <a:extLst>
              <a:ext uri="{FF2B5EF4-FFF2-40B4-BE49-F238E27FC236}">
                <a16:creationId xmlns:a16="http://schemas.microsoft.com/office/drawing/2014/main" id="{781A5CB8-EA71-B179-9E88-9F81B6158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65420" y="282400"/>
            <a:ext cx="949325" cy="949325"/>
          </a:xfrm>
          <a:prstGeom prst="rect">
            <a:avLst/>
          </a:prstGeom>
        </p:spPr>
      </p:pic>
      <p:pic>
        <p:nvPicPr>
          <p:cNvPr id="14" name="Graphic 13" descr="Klantbeoordeling met effen opvulling">
            <a:extLst>
              <a:ext uri="{FF2B5EF4-FFF2-40B4-BE49-F238E27FC236}">
                <a16:creationId xmlns:a16="http://schemas.microsoft.com/office/drawing/2014/main" id="{FF24D983-4AAC-2BE3-B062-95BBBF16F9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12609" y="1357318"/>
            <a:ext cx="949325" cy="949325"/>
          </a:xfrm>
          <a:prstGeom prst="rect">
            <a:avLst/>
          </a:prstGeom>
        </p:spPr>
      </p:pic>
      <p:pic>
        <p:nvPicPr>
          <p:cNvPr id="15" name="Graphic 14" descr="Brainstormgroep met effen opvulling">
            <a:extLst>
              <a:ext uri="{FF2B5EF4-FFF2-40B4-BE49-F238E27FC236}">
                <a16:creationId xmlns:a16="http://schemas.microsoft.com/office/drawing/2014/main" id="{F07B5C68-6541-4BD1-D6EE-6355FAFDBB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12609" y="2432236"/>
            <a:ext cx="949324" cy="949324"/>
          </a:xfrm>
          <a:prstGeom prst="rect">
            <a:avLst/>
          </a:prstGeom>
        </p:spPr>
      </p:pic>
      <p:pic>
        <p:nvPicPr>
          <p:cNvPr id="16" name="Graphic 15" descr="Koffie met effen opvulling">
            <a:extLst>
              <a:ext uri="{FF2B5EF4-FFF2-40B4-BE49-F238E27FC236}">
                <a16:creationId xmlns:a16="http://schemas.microsoft.com/office/drawing/2014/main" id="{E53E3BE9-110E-4209-4005-D0D4B42036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43437" y="3473722"/>
            <a:ext cx="949325" cy="949325"/>
          </a:xfrm>
          <a:prstGeom prst="rect">
            <a:avLst/>
          </a:prstGeom>
        </p:spPr>
      </p:pic>
      <p:pic>
        <p:nvPicPr>
          <p:cNvPr id="19" name="Graphic 18" descr="Mes en vork met effen opvulling">
            <a:extLst>
              <a:ext uri="{FF2B5EF4-FFF2-40B4-BE49-F238E27FC236}">
                <a16:creationId xmlns:a16="http://schemas.microsoft.com/office/drawing/2014/main" id="{CD47AA71-2773-82E0-A300-03F1927241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77752" y="4627109"/>
            <a:ext cx="744434" cy="744434"/>
          </a:xfrm>
          <a:prstGeom prst="rect">
            <a:avLst/>
          </a:prstGeom>
        </p:spPr>
      </p:pic>
      <p:pic>
        <p:nvPicPr>
          <p:cNvPr id="20" name="Graphic 19" descr="Rechterhersenhelft met effen opvulling">
            <a:extLst>
              <a:ext uri="{FF2B5EF4-FFF2-40B4-BE49-F238E27FC236}">
                <a16:creationId xmlns:a16="http://schemas.microsoft.com/office/drawing/2014/main" id="{0FF7356B-1F84-9C01-7817-AA1E7358AD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265420" y="5548396"/>
            <a:ext cx="937411" cy="93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156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6CE0D58E-5462-4658-9FAB-DAD61E30567C}"/>
              </a:ext>
            </a:extLst>
          </p:cNvPr>
          <p:cNvSpPr txBox="1">
            <a:spLocks/>
          </p:cNvSpPr>
          <p:nvPr/>
        </p:nvSpPr>
        <p:spPr>
          <a:xfrm>
            <a:off x="585655" y="2230891"/>
            <a:ext cx="8507732" cy="23962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buBlip>
                <a:blip r:embed="rId2"/>
              </a:buBlip>
            </a:pPr>
            <a:r>
              <a:rPr lang="nl-NL" sz="2000" b="1">
                <a:solidFill>
                  <a:schemeClr val="bg2">
                    <a:lumMod val="25000"/>
                  </a:schemeClr>
                </a:solidFill>
              </a:rPr>
              <a:t> Informeel overleg </a:t>
            </a:r>
            <a:br>
              <a:rPr lang="nl-NL" sz="2000">
                <a:solidFill>
                  <a:schemeClr val="bg2">
                    <a:lumMod val="25000"/>
                  </a:schemeClr>
                </a:solidFill>
              </a:rPr>
            </a:br>
            <a:r>
              <a:rPr lang="nl-NL" sz="200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nl-NL" sz="1800">
                <a:solidFill>
                  <a:schemeClr val="bg2">
                    <a:lumMod val="25000"/>
                  </a:schemeClr>
                </a:solidFill>
              </a:rPr>
              <a:t>werken in informele setting met aanlandplekken</a:t>
            </a:r>
          </a:p>
          <a:p>
            <a:pPr lvl="0">
              <a:lnSpc>
                <a:spcPct val="100000"/>
              </a:lnSpc>
              <a:buBlip>
                <a:blip r:embed="rId2"/>
              </a:buBlip>
            </a:pPr>
            <a:r>
              <a:rPr lang="nl-NL" sz="1800" b="1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nl-NL" sz="2000" b="1">
                <a:solidFill>
                  <a:schemeClr val="bg2">
                    <a:lumMod val="25000"/>
                  </a:schemeClr>
                </a:solidFill>
              </a:rPr>
              <a:t>Individueel werken</a:t>
            </a:r>
            <a:br>
              <a:rPr lang="nl-NL" sz="2000" b="1">
                <a:solidFill>
                  <a:schemeClr val="bg2">
                    <a:lumMod val="25000"/>
                  </a:schemeClr>
                </a:solidFill>
              </a:rPr>
            </a:br>
            <a:r>
              <a:rPr lang="nl-NL" sz="2000" b="1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nl-NL" sz="1800">
                <a:solidFill>
                  <a:schemeClr val="bg2">
                    <a:lumMod val="25000"/>
                  </a:schemeClr>
                </a:solidFill>
              </a:rPr>
              <a:t>aanspreekbaar voor collega’s, goede </a:t>
            </a:r>
            <a:r>
              <a:rPr lang="nl-NL" sz="1800" err="1">
                <a:solidFill>
                  <a:schemeClr val="bg2">
                    <a:lumMod val="25000"/>
                  </a:schemeClr>
                </a:solidFill>
              </a:rPr>
              <a:t>arbo</a:t>
            </a:r>
            <a:r>
              <a:rPr lang="nl-NL" sz="1800">
                <a:solidFill>
                  <a:schemeClr val="bg2">
                    <a:lumMod val="25000"/>
                  </a:schemeClr>
                </a:solidFill>
              </a:rPr>
              <a:t>-werkplek</a:t>
            </a:r>
          </a:p>
          <a:p>
            <a:pPr lvl="0">
              <a:lnSpc>
                <a:spcPct val="100000"/>
              </a:lnSpc>
              <a:buBlip>
                <a:blip r:embed="rId2"/>
              </a:buBlip>
            </a:pPr>
            <a:r>
              <a:rPr lang="nl-NL" sz="2000" b="1">
                <a:solidFill>
                  <a:schemeClr val="bg2">
                    <a:lumMod val="25000"/>
                  </a:schemeClr>
                </a:solidFill>
              </a:rPr>
              <a:t> In groepen samenwerken</a:t>
            </a:r>
            <a:br>
              <a:rPr lang="nl-NL" sz="2000" b="1">
                <a:solidFill>
                  <a:schemeClr val="bg2">
                    <a:lumMod val="25000"/>
                  </a:schemeClr>
                </a:solidFill>
              </a:rPr>
            </a:br>
            <a:r>
              <a:rPr lang="nl-NL" sz="2000" b="1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nl-NL" sz="1800">
                <a:solidFill>
                  <a:schemeClr val="bg2">
                    <a:lumMod val="25000"/>
                  </a:schemeClr>
                </a:solidFill>
              </a:rPr>
              <a:t>overleggen, vergaderen, even sparren</a:t>
            </a:r>
          </a:p>
          <a:p>
            <a:pPr lvl="0">
              <a:lnSpc>
                <a:spcPct val="100000"/>
              </a:lnSpc>
              <a:buBlip>
                <a:blip r:embed="rId2"/>
              </a:buBlip>
            </a:pPr>
            <a:r>
              <a:rPr lang="nl-NL" sz="2000" b="1">
                <a:solidFill>
                  <a:schemeClr val="bg2">
                    <a:lumMod val="25000"/>
                  </a:schemeClr>
                </a:solidFill>
              </a:rPr>
              <a:t> Telefoneren</a:t>
            </a:r>
            <a:br>
              <a:rPr lang="nl-NL" sz="2000" b="1">
                <a:solidFill>
                  <a:schemeClr val="bg2">
                    <a:lumMod val="25000"/>
                  </a:schemeClr>
                </a:solidFill>
              </a:rPr>
            </a:br>
            <a:r>
              <a:rPr lang="nl-NL" sz="2000">
                <a:solidFill>
                  <a:schemeClr val="bg2">
                    <a:lumMod val="25000"/>
                  </a:schemeClr>
                </a:solidFill>
              </a:rPr>
              <a:t> incl. </a:t>
            </a:r>
            <a:r>
              <a:rPr lang="nl-NL" sz="1800">
                <a:solidFill>
                  <a:schemeClr val="bg2">
                    <a:lumMod val="25000"/>
                  </a:schemeClr>
                </a:solidFill>
              </a:rPr>
              <a:t>AVG-gevoelige informatie</a:t>
            </a:r>
          </a:p>
          <a:p>
            <a:pPr lvl="0">
              <a:lnSpc>
                <a:spcPct val="100000"/>
              </a:lnSpc>
              <a:buBlip>
                <a:blip r:embed="rId2"/>
              </a:buBlip>
            </a:pPr>
            <a:r>
              <a:rPr lang="nl-NL" sz="180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nl-NL" sz="2000" b="1">
                <a:solidFill>
                  <a:schemeClr val="bg2">
                    <a:lumMod val="25000"/>
                  </a:schemeClr>
                </a:solidFill>
              </a:rPr>
              <a:t>Leren &amp; ontwikkelen</a:t>
            </a:r>
            <a:br>
              <a:rPr lang="nl-NL" sz="1800">
                <a:solidFill>
                  <a:schemeClr val="bg2">
                    <a:lumMod val="25000"/>
                  </a:schemeClr>
                </a:solidFill>
              </a:rPr>
            </a:br>
            <a:r>
              <a:rPr lang="nl-NL" sz="1800">
                <a:solidFill>
                  <a:schemeClr val="bg2">
                    <a:lumMod val="25000"/>
                  </a:schemeClr>
                </a:solidFill>
              </a:rPr>
              <a:t> casuïstiek bespreken, intervisie op kantoor</a:t>
            </a:r>
          </a:p>
          <a:p>
            <a:pPr marL="0" lvl="0" indent="0">
              <a:lnSpc>
                <a:spcPct val="100000"/>
              </a:lnSpc>
              <a:buNone/>
            </a:pPr>
            <a:endParaRPr lang="en-US" sz="15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317BA61-6917-4892-BE52-29B1CE213741}"/>
              </a:ext>
            </a:extLst>
          </p:cNvPr>
          <p:cNvSpPr/>
          <p:nvPr/>
        </p:nvSpPr>
        <p:spPr>
          <a:xfrm>
            <a:off x="804877" y="1540389"/>
            <a:ext cx="234801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500" b="1">
                <a:solidFill>
                  <a:srgbClr val="008A89"/>
                </a:solidFill>
              </a:rPr>
              <a:t>SAMENWERKEN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5548238F-696F-4143-9EFF-CDCC175D5189}"/>
              </a:ext>
            </a:extLst>
          </p:cNvPr>
          <p:cNvSpPr/>
          <p:nvPr/>
        </p:nvSpPr>
        <p:spPr>
          <a:xfrm>
            <a:off x="585655" y="1578657"/>
            <a:ext cx="300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>
                <a:solidFill>
                  <a:srgbClr val="F8C100"/>
                </a:solidFill>
              </a:rPr>
              <a:t>+</a:t>
            </a:r>
            <a:endParaRPr lang="nl-NL" sz="1100">
              <a:solidFill>
                <a:schemeClr val="bg1"/>
              </a:solidFill>
            </a:endParaRP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F188224D-C414-479C-920F-7BCB8273CABD}"/>
              </a:ext>
            </a:extLst>
          </p:cNvPr>
          <p:cNvSpPr/>
          <p:nvPr/>
        </p:nvSpPr>
        <p:spPr>
          <a:xfrm>
            <a:off x="9047029" y="9154"/>
            <a:ext cx="3154329" cy="6858000"/>
          </a:xfrm>
          <a:prstGeom prst="roundRect">
            <a:avLst>
              <a:gd name="adj" fmla="val 0"/>
            </a:avLst>
          </a:prstGeom>
          <a:solidFill>
            <a:srgbClr val="008A89"/>
          </a:solidFill>
          <a:ln>
            <a:solidFill>
              <a:srgbClr val="008A89"/>
            </a:solidFill>
          </a:ln>
          <a:effectLst>
            <a:outerShdw blurRad="50800" dist="50800" dir="5400000" algn="ctr" rotWithShape="0">
              <a:schemeClr val="bg1">
                <a:lumMod val="50000"/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FFA1B2CD-B245-C455-4A33-D97398F5C967}"/>
              </a:ext>
            </a:extLst>
          </p:cNvPr>
          <p:cNvSpPr/>
          <p:nvPr/>
        </p:nvSpPr>
        <p:spPr>
          <a:xfrm>
            <a:off x="2343667" y="43873"/>
            <a:ext cx="2078454" cy="477054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nl-NL" sz="2500" b="1" dirty="0">
                <a:solidFill>
                  <a:srgbClr val="008A89"/>
                </a:solidFill>
              </a:rPr>
              <a:t>Samenwerken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70D3069C-51FB-ED8F-5D32-340A9157660F}"/>
              </a:ext>
            </a:extLst>
          </p:cNvPr>
          <p:cNvSpPr/>
          <p:nvPr/>
        </p:nvSpPr>
        <p:spPr>
          <a:xfrm>
            <a:off x="2369436" y="413888"/>
            <a:ext cx="5116315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nl-NL" sz="2000" dirty="0">
                <a:latin typeface="Calibri"/>
                <a:cs typeface="Calibri"/>
              </a:rPr>
              <a:t>Wat doe je in de Samenwerking-zone?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9FA31384-28D9-E436-A80E-3BAF07A702A4}"/>
              </a:ext>
            </a:extLst>
          </p:cNvPr>
          <p:cNvSpPr/>
          <p:nvPr/>
        </p:nvSpPr>
        <p:spPr>
          <a:xfrm>
            <a:off x="2262343" y="169452"/>
            <a:ext cx="81324" cy="534486"/>
          </a:xfrm>
          <a:prstGeom prst="rect">
            <a:avLst/>
          </a:prstGeom>
          <a:solidFill>
            <a:srgbClr val="F8C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547F614-023D-FD10-D2EF-DE6CDBAC2521}"/>
              </a:ext>
            </a:extLst>
          </p:cNvPr>
          <p:cNvSpPr txBox="1"/>
          <p:nvPr/>
        </p:nvSpPr>
        <p:spPr>
          <a:xfrm>
            <a:off x="865341" y="6074780"/>
            <a:ext cx="7902003" cy="369332"/>
          </a:xfrm>
          <a:prstGeom prst="rect">
            <a:avLst/>
          </a:prstGeom>
          <a:noFill/>
          <a:ln w="12700">
            <a:solidFill>
              <a:srgbClr val="F8C100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rgbClr val="A2BF55"/>
              </a:buClr>
            </a:pPr>
            <a:r>
              <a:rPr lang="nl-NL" b="1"/>
              <a:t>Sfeer</a:t>
            </a:r>
            <a:r>
              <a:rPr lang="nl-NL"/>
              <a:t>: collegiaal, taakgericht, omgevingsbewust</a:t>
            </a:r>
          </a:p>
        </p:txBody>
      </p:sp>
      <p:pic>
        <p:nvPicPr>
          <p:cNvPr id="8" name="Graphic 7" descr="Directiekamer met effen opvulling">
            <a:extLst>
              <a:ext uri="{FF2B5EF4-FFF2-40B4-BE49-F238E27FC236}">
                <a16:creationId xmlns:a16="http://schemas.microsoft.com/office/drawing/2014/main" id="{781A5CB8-EA71-B179-9E88-9F81B6158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43622" y="169452"/>
            <a:ext cx="949325" cy="949325"/>
          </a:xfrm>
          <a:prstGeom prst="rect">
            <a:avLst/>
          </a:prstGeom>
        </p:spPr>
      </p:pic>
      <p:pic>
        <p:nvPicPr>
          <p:cNvPr id="7" name="Graphic 6" descr="Raad van bestuur met effen opvulling">
            <a:extLst>
              <a:ext uri="{FF2B5EF4-FFF2-40B4-BE49-F238E27FC236}">
                <a16:creationId xmlns:a16="http://schemas.microsoft.com/office/drawing/2014/main" id="{8E6F1885-3B50-CE5E-A3C1-BAB942D82F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61084" y="2261261"/>
            <a:ext cx="914400" cy="914400"/>
          </a:xfrm>
          <a:prstGeom prst="rect">
            <a:avLst/>
          </a:prstGeom>
        </p:spPr>
      </p:pic>
      <p:pic>
        <p:nvPicPr>
          <p:cNvPr id="12" name="Graphic 11" descr="Thuiswerkbureau met effen opvulling">
            <a:extLst>
              <a:ext uri="{FF2B5EF4-FFF2-40B4-BE49-F238E27FC236}">
                <a16:creationId xmlns:a16="http://schemas.microsoft.com/office/drawing/2014/main" id="{D289EAA9-4356-7F98-522E-297DD24870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43622" y="1191650"/>
            <a:ext cx="914400" cy="914400"/>
          </a:xfrm>
          <a:prstGeom prst="rect">
            <a:avLst/>
          </a:prstGeom>
        </p:spPr>
      </p:pic>
      <p:pic>
        <p:nvPicPr>
          <p:cNvPr id="13" name="Graphic 12" descr="Luidspreker met effen opvulling">
            <a:extLst>
              <a:ext uri="{FF2B5EF4-FFF2-40B4-BE49-F238E27FC236}">
                <a16:creationId xmlns:a16="http://schemas.microsoft.com/office/drawing/2014/main" id="{43874AFE-A177-FA98-C5D7-17B0F41388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3622" y="4470675"/>
            <a:ext cx="914400" cy="914400"/>
          </a:xfrm>
          <a:prstGeom prst="rect">
            <a:avLst/>
          </a:prstGeom>
        </p:spPr>
      </p:pic>
      <p:pic>
        <p:nvPicPr>
          <p:cNvPr id="17" name="Graphic 16" descr="Persoon aan het eten met effen opvulling">
            <a:extLst>
              <a:ext uri="{FF2B5EF4-FFF2-40B4-BE49-F238E27FC236}">
                <a16:creationId xmlns:a16="http://schemas.microsoft.com/office/drawing/2014/main" id="{1FEF9CFF-D8C4-B267-11A2-ED7972C498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273807" y="5540286"/>
            <a:ext cx="914400" cy="914400"/>
          </a:xfrm>
          <a:prstGeom prst="rect">
            <a:avLst/>
          </a:prstGeom>
        </p:spPr>
      </p:pic>
      <p:pic>
        <p:nvPicPr>
          <p:cNvPr id="18" name="Graphic 17" descr="Klaslokaal met effen opvulling">
            <a:extLst>
              <a:ext uri="{FF2B5EF4-FFF2-40B4-BE49-F238E27FC236}">
                <a16:creationId xmlns:a16="http://schemas.microsoft.com/office/drawing/2014/main" id="{2FE1A735-DFDF-94E5-0C1E-B0A10E9836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243622" y="333087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368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6CE0D58E-5462-4658-9FAB-DAD61E30567C}"/>
              </a:ext>
            </a:extLst>
          </p:cNvPr>
          <p:cNvSpPr txBox="1">
            <a:spLocks/>
          </p:cNvSpPr>
          <p:nvPr/>
        </p:nvSpPr>
        <p:spPr>
          <a:xfrm>
            <a:off x="585655" y="2230891"/>
            <a:ext cx="8507732" cy="23962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buBlip>
                <a:blip r:embed="rId2"/>
              </a:buBlip>
            </a:pPr>
            <a:r>
              <a:rPr lang="nl-NL" sz="2000" b="1" dirty="0">
                <a:solidFill>
                  <a:schemeClr val="bg2">
                    <a:lumMod val="25000"/>
                  </a:schemeClr>
                </a:solidFill>
              </a:rPr>
              <a:t> Individueel werken </a:t>
            </a:r>
            <a:br>
              <a:rPr lang="nl-NL" sz="18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nl-NL" sz="18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nl-NL" sz="1800" dirty="0">
                <a:solidFill>
                  <a:schemeClr val="bg2">
                    <a:lumMod val="25000"/>
                  </a:schemeClr>
                </a:solidFill>
              </a:rPr>
              <a:t>gefocust werken in stilte</a:t>
            </a:r>
          </a:p>
          <a:p>
            <a:pPr lvl="0">
              <a:lnSpc>
                <a:spcPct val="100000"/>
              </a:lnSpc>
              <a:buBlip>
                <a:blip r:embed="rId2"/>
              </a:buBlip>
            </a:pPr>
            <a:r>
              <a:rPr lang="nl-NL" sz="2000" b="1" dirty="0">
                <a:solidFill>
                  <a:schemeClr val="bg2">
                    <a:lumMod val="25000"/>
                  </a:schemeClr>
                </a:solidFill>
              </a:rPr>
              <a:t> Ongestoord werken </a:t>
            </a:r>
            <a:br>
              <a:rPr lang="nl-NL" sz="18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nl-NL" sz="18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nl-NL" sz="1800" dirty="0">
                <a:solidFill>
                  <a:schemeClr val="bg2">
                    <a:lumMod val="25000"/>
                  </a:schemeClr>
                </a:solidFill>
              </a:rPr>
              <a:t>telefoons op stil, tassen en jassen opbergen voor binnenkomst</a:t>
            </a:r>
          </a:p>
          <a:p>
            <a:pPr marL="0" lvl="0" indent="0">
              <a:lnSpc>
                <a:spcPct val="100000"/>
              </a:lnSpc>
              <a:buNone/>
            </a:pPr>
            <a:endParaRPr lang="nl-NL" sz="18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00000"/>
              </a:lnSpc>
              <a:buNone/>
            </a:pPr>
            <a:endParaRPr lang="nl-NL" sz="18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00000"/>
              </a:lnSpc>
              <a:buNone/>
            </a:pPr>
            <a:endParaRPr lang="nl-NL" sz="18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00000"/>
              </a:lnSpc>
              <a:buNone/>
            </a:pPr>
            <a:endParaRPr lang="en-US" sz="15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317BA61-6917-4892-BE52-29B1CE213741}"/>
              </a:ext>
            </a:extLst>
          </p:cNvPr>
          <p:cNvSpPr/>
          <p:nvPr/>
        </p:nvSpPr>
        <p:spPr>
          <a:xfrm>
            <a:off x="804877" y="1540389"/>
            <a:ext cx="3955891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500" b="1">
                <a:solidFill>
                  <a:srgbClr val="008A89"/>
                </a:solidFill>
              </a:rPr>
              <a:t>GECONCENTREERD WERKEN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5548238F-696F-4143-9EFF-CDCC175D5189}"/>
              </a:ext>
            </a:extLst>
          </p:cNvPr>
          <p:cNvSpPr/>
          <p:nvPr/>
        </p:nvSpPr>
        <p:spPr>
          <a:xfrm>
            <a:off x="585655" y="1578657"/>
            <a:ext cx="300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>
                <a:solidFill>
                  <a:srgbClr val="F8C100"/>
                </a:solidFill>
              </a:rPr>
              <a:t>+</a:t>
            </a:r>
            <a:endParaRPr lang="nl-NL" sz="1100">
              <a:solidFill>
                <a:schemeClr val="bg1"/>
              </a:solidFill>
            </a:endParaRP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F188224D-C414-479C-920F-7BCB8273CABD}"/>
              </a:ext>
            </a:extLst>
          </p:cNvPr>
          <p:cNvSpPr/>
          <p:nvPr/>
        </p:nvSpPr>
        <p:spPr>
          <a:xfrm>
            <a:off x="9047029" y="9154"/>
            <a:ext cx="3154329" cy="6858000"/>
          </a:xfrm>
          <a:prstGeom prst="roundRect">
            <a:avLst>
              <a:gd name="adj" fmla="val 0"/>
            </a:avLst>
          </a:prstGeom>
          <a:solidFill>
            <a:srgbClr val="008A89"/>
          </a:solidFill>
          <a:ln>
            <a:solidFill>
              <a:srgbClr val="008A89"/>
            </a:solidFill>
          </a:ln>
          <a:effectLst>
            <a:outerShdw blurRad="50800" dist="50800" dir="5400000" algn="ctr" rotWithShape="0">
              <a:schemeClr val="bg1">
                <a:lumMod val="50000"/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FFA1B2CD-B245-C455-4A33-D97398F5C967}"/>
              </a:ext>
            </a:extLst>
          </p:cNvPr>
          <p:cNvSpPr/>
          <p:nvPr/>
        </p:nvSpPr>
        <p:spPr>
          <a:xfrm>
            <a:off x="2343667" y="43873"/>
            <a:ext cx="3381823" cy="477054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nl-NL" sz="2500" b="1" dirty="0">
                <a:solidFill>
                  <a:srgbClr val="008A89"/>
                </a:solidFill>
              </a:rPr>
              <a:t>Geconcentreerd werken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70D3069C-51FB-ED8F-5D32-340A9157660F}"/>
              </a:ext>
            </a:extLst>
          </p:cNvPr>
          <p:cNvSpPr/>
          <p:nvPr/>
        </p:nvSpPr>
        <p:spPr>
          <a:xfrm>
            <a:off x="2369436" y="413888"/>
            <a:ext cx="5116315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nl-NL" sz="2000" dirty="0">
                <a:latin typeface="Calibri"/>
                <a:cs typeface="Calibri"/>
              </a:rPr>
              <a:t>Wat doe je in de geconcentreerd werken-zone?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9FA31384-28D9-E436-A80E-3BAF07A702A4}"/>
              </a:ext>
            </a:extLst>
          </p:cNvPr>
          <p:cNvSpPr/>
          <p:nvPr/>
        </p:nvSpPr>
        <p:spPr>
          <a:xfrm>
            <a:off x="2262343" y="169452"/>
            <a:ext cx="81324" cy="534486"/>
          </a:xfrm>
          <a:prstGeom prst="rect">
            <a:avLst/>
          </a:prstGeom>
          <a:solidFill>
            <a:srgbClr val="F8C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547F614-023D-FD10-D2EF-DE6CDBAC2521}"/>
              </a:ext>
            </a:extLst>
          </p:cNvPr>
          <p:cNvSpPr txBox="1"/>
          <p:nvPr/>
        </p:nvSpPr>
        <p:spPr>
          <a:xfrm>
            <a:off x="865341" y="6039094"/>
            <a:ext cx="7902003" cy="369332"/>
          </a:xfrm>
          <a:prstGeom prst="rect">
            <a:avLst/>
          </a:prstGeom>
          <a:noFill/>
          <a:ln w="12700">
            <a:solidFill>
              <a:srgbClr val="F8C1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Clr>
                <a:srgbClr val="A2BF55"/>
              </a:buClr>
            </a:pPr>
            <a:r>
              <a:rPr lang="nl-NL" b="1"/>
              <a:t>Sfeer</a:t>
            </a:r>
            <a:r>
              <a:rPr lang="nl-NL"/>
              <a:t>: koel, rustig, doelgericht, gefocust</a:t>
            </a:r>
          </a:p>
        </p:txBody>
      </p:sp>
      <p:pic>
        <p:nvPicPr>
          <p:cNvPr id="14" name="Graphic 13" descr="Thuiswerkbureau met effen opvulling">
            <a:extLst>
              <a:ext uri="{FF2B5EF4-FFF2-40B4-BE49-F238E27FC236}">
                <a16:creationId xmlns:a16="http://schemas.microsoft.com/office/drawing/2014/main" id="{04005BEA-3ABB-6370-FA2A-0FEE17027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77752" y="4426788"/>
            <a:ext cx="914400" cy="914400"/>
          </a:xfrm>
          <a:prstGeom prst="rect">
            <a:avLst/>
          </a:prstGeom>
        </p:spPr>
      </p:pic>
      <p:pic>
        <p:nvPicPr>
          <p:cNvPr id="15" name="Graphic 14" descr="Niet meer volgen met effen opvulling">
            <a:extLst>
              <a:ext uri="{FF2B5EF4-FFF2-40B4-BE49-F238E27FC236}">
                <a16:creationId xmlns:a16="http://schemas.microsoft.com/office/drawing/2014/main" id="{3DA56D2F-FE86-0FC4-D08D-AA7502E381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90140" y="558189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5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kstvak 20">
            <a:extLst>
              <a:ext uri="{FF2B5EF4-FFF2-40B4-BE49-F238E27FC236}">
                <a16:creationId xmlns:a16="http://schemas.microsoft.com/office/drawing/2014/main" id="{A179D953-96E7-B835-9109-05AA9FE231BC}"/>
              </a:ext>
            </a:extLst>
          </p:cNvPr>
          <p:cNvSpPr txBox="1"/>
          <p:nvPr/>
        </p:nvSpPr>
        <p:spPr>
          <a:xfrm>
            <a:off x="10053007" y="1947909"/>
            <a:ext cx="4732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endParaRPr lang="nl-NL"/>
          </a:p>
          <a:p>
            <a:pPr marL="285750" indent="-285750">
              <a:buFontTx/>
              <a:buChar char="-"/>
            </a:pPr>
            <a:endParaRPr lang="nl-NL"/>
          </a:p>
          <a:p>
            <a:pPr marL="285750" indent="-285750">
              <a:buFontTx/>
              <a:buChar char="-"/>
            </a:pPr>
            <a:endParaRPr lang="nl-NL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333CE0E7-DF9F-A621-713A-CE5283A73C42}"/>
              </a:ext>
            </a:extLst>
          </p:cNvPr>
          <p:cNvGrpSpPr/>
          <p:nvPr/>
        </p:nvGrpSpPr>
        <p:grpSpPr>
          <a:xfrm>
            <a:off x="7918115" y="5129403"/>
            <a:ext cx="1229439" cy="1158856"/>
            <a:chOff x="8001443" y="1193767"/>
            <a:chExt cx="1229439" cy="1158856"/>
          </a:xfrm>
        </p:grpSpPr>
        <p:pic>
          <p:nvPicPr>
            <p:cNvPr id="14" name="Graphic 13" descr="Postvak IN met effen opvulling">
              <a:extLst>
                <a:ext uri="{FF2B5EF4-FFF2-40B4-BE49-F238E27FC236}">
                  <a16:creationId xmlns:a16="http://schemas.microsoft.com/office/drawing/2014/main" id="{09CD8C0F-1287-8A49-54D9-6340ACE5F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58963" y="1193767"/>
              <a:ext cx="914400" cy="914400"/>
            </a:xfrm>
            <a:prstGeom prst="rect">
              <a:avLst/>
            </a:prstGeom>
          </p:spPr>
        </p:pic>
        <p:sp>
          <p:nvSpPr>
            <p:cNvPr id="2" name="Tekstvak 1">
              <a:extLst>
                <a:ext uri="{FF2B5EF4-FFF2-40B4-BE49-F238E27FC236}">
                  <a16:creationId xmlns:a16="http://schemas.microsoft.com/office/drawing/2014/main" id="{213CBBE7-1B7A-565D-38A7-9353B2B1C8FB}"/>
                </a:ext>
              </a:extLst>
            </p:cNvPr>
            <p:cNvSpPr txBox="1"/>
            <p:nvPr/>
          </p:nvSpPr>
          <p:spPr>
            <a:xfrm>
              <a:off x="8001443" y="2044846"/>
              <a:ext cx="12294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opslag/archief</a:t>
              </a:r>
            </a:p>
          </p:txBody>
        </p:sp>
      </p:grpSp>
      <p:grpSp>
        <p:nvGrpSpPr>
          <p:cNvPr id="5" name="Groep 4">
            <a:extLst>
              <a:ext uri="{FF2B5EF4-FFF2-40B4-BE49-F238E27FC236}">
                <a16:creationId xmlns:a16="http://schemas.microsoft.com/office/drawing/2014/main" id="{AE5F8F87-4FDD-22DC-1AEC-EB54EA893F4D}"/>
              </a:ext>
            </a:extLst>
          </p:cNvPr>
          <p:cNvGrpSpPr/>
          <p:nvPr/>
        </p:nvGrpSpPr>
        <p:grpSpPr>
          <a:xfrm>
            <a:off x="1916570" y="3341701"/>
            <a:ext cx="1215717" cy="1317750"/>
            <a:chOff x="5140548" y="1897721"/>
            <a:chExt cx="1215717" cy="1317750"/>
          </a:xfrm>
        </p:grpSpPr>
        <p:pic>
          <p:nvPicPr>
            <p:cNvPr id="43" name="Graphic 42" descr="Raad van bestuur met effen opvulling">
              <a:extLst>
                <a:ext uri="{FF2B5EF4-FFF2-40B4-BE49-F238E27FC236}">
                  <a16:creationId xmlns:a16="http://schemas.microsoft.com/office/drawing/2014/main" id="{A5567E6F-FC16-68E6-59BA-031F0D14F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91202" y="1897721"/>
              <a:ext cx="914400" cy="914400"/>
            </a:xfrm>
            <a:prstGeom prst="rect">
              <a:avLst/>
            </a:prstGeom>
          </p:spPr>
        </p:pic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D4C01CBA-A999-8E07-A9E0-392153022C6D}"/>
                </a:ext>
              </a:extLst>
            </p:cNvPr>
            <p:cNvSpPr txBox="1"/>
            <p:nvPr/>
          </p:nvSpPr>
          <p:spPr>
            <a:xfrm>
              <a:off x="5140548" y="2692251"/>
              <a:ext cx="12157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vergader-/</a:t>
              </a:r>
            </a:p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overlegruimte</a:t>
              </a:r>
            </a:p>
          </p:txBody>
        </p:sp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995A5FA7-905E-3F26-DAAC-15C29FB39554}"/>
              </a:ext>
            </a:extLst>
          </p:cNvPr>
          <p:cNvGrpSpPr/>
          <p:nvPr/>
        </p:nvGrpSpPr>
        <p:grpSpPr>
          <a:xfrm>
            <a:off x="4834004" y="3333181"/>
            <a:ext cx="1076513" cy="1346088"/>
            <a:chOff x="8105549" y="3060233"/>
            <a:chExt cx="1076513" cy="1346088"/>
          </a:xfrm>
        </p:grpSpPr>
        <p:pic>
          <p:nvPicPr>
            <p:cNvPr id="41" name="Graphic 40" descr="Klaslokaal met effen opvulling">
              <a:extLst>
                <a:ext uri="{FF2B5EF4-FFF2-40B4-BE49-F238E27FC236}">
                  <a16:creationId xmlns:a16="http://schemas.microsoft.com/office/drawing/2014/main" id="{A45E0B39-3241-4B31-4F26-B1029B57A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58963" y="3060233"/>
              <a:ext cx="914400" cy="914400"/>
            </a:xfrm>
            <a:prstGeom prst="rect">
              <a:avLst/>
            </a:prstGeom>
          </p:spPr>
        </p:pic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C7B49521-C615-1BE3-D287-964CC14C57D1}"/>
                </a:ext>
              </a:extLst>
            </p:cNvPr>
            <p:cNvSpPr txBox="1"/>
            <p:nvPr/>
          </p:nvSpPr>
          <p:spPr>
            <a:xfrm>
              <a:off x="8105549" y="3883101"/>
              <a:ext cx="10765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leren/</a:t>
              </a:r>
            </a:p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ontwikkelen</a:t>
              </a:r>
            </a:p>
          </p:txBody>
        </p:sp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09994C69-ABAA-7BF2-1909-CD1239094F52}"/>
              </a:ext>
            </a:extLst>
          </p:cNvPr>
          <p:cNvGrpSpPr/>
          <p:nvPr/>
        </p:nvGrpSpPr>
        <p:grpSpPr>
          <a:xfrm>
            <a:off x="2038022" y="1503470"/>
            <a:ext cx="1031051" cy="1270879"/>
            <a:chOff x="768137" y="1365029"/>
            <a:chExt cx="1031051" cy="1270879"/>
          </a:xfrm>
        </p:grpSpPr>
        <p:pic>
          <p:nvPicPr>
            <p:cNvPr id="10" name="Graphic 9" descr="Thuiswerkbureau met effen opvulling">
              <a:extLst>
                <a:ext uri="{FF2B5EF4-FFF2-40B4-BE49-F238E27FC236}">
                  <a16:creationId xmlns:a16="http://schemas.microsoft.com/office/drawing/2014/main" id="{CBF8EDD0-9E32-BFD0-52CD-67AA2C53A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26462" y="1365029"/>
              <a:ext cx="914400" cy="914400"/>
            </a:xfrm>
            <a:prstGeom prst="rect">
              <a:avLst/>
            </a:prstGeom>
          </p:spPr>
        </p:pic>
        <p:sp>
          <p:nvSpPr>
            <p:cNvPr id="8" name="Tekstvak 7">
              <a:extLst>
                <a:ext uri="{FF2B5EF4-FFF2-40B4-BE49-F238E27FC236}">
                  <a16:creationId xmlns:a16="http://schemas.microsoft.com/office/drawing/2014/main" id="{41F0F99A-954A-04CB-B3C9-5718B2A66168}"/>
                </a:ext>
              </a:extLst>
            </p:cNvPr>
            <p:cNvSpPr txBox="1"/>
            <p:nvPr/>
          </p:nvSpPr>
          <p:spPr>
            <a:xfrm>
              <a:off x="768137" y="2112688"/>
              <a:ext cx="10310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individuele </a:t>
              </a:r>
            </a:p>
            <a:p>
              <a:pPr algn="ctr"/>
              <a:r>
                <a:rPr lang="nl-NL" sz="140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arbo</a:t>
              </a:r>
              <a:endParaRPr lang="nl-NL"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ep 8">
            <a:extLst>
              <a:ext uri="{FF2B5EF4-FFF2-40B4-BE49-F238E27FC236}">
                <a16:creationId xmlns:a16="http://schemas.microsoft.com/office/drawing/2014/main" id="{3B240BE3-9BDB-C17C-5ED7-F0E696C549EB}"/>
              </a:ext>
            </a:extLst>
          </p:cNvPr>
          <p:cNvGrpSpPr/>
          <p:nvPr/>
        </p:nvGrpSpPr>
        <p:grpSpPr>
          <a:xfrm>
            <a:off x="4669264" y="1516067"/>
            <a:ext cx="1448923" cy="1316804"/>
            <a:chOff x="6222618" y="1516067"/>
            <a:chExt cx="1448923" cy="1316804"/>
          </a:xfrm>
        </p:grpSpPr>
        <p:pic>
          <p:nvPicPr>
            <p:cNvPr id="49" name="Graphic 48" descr="Luidspreker met effen opvulling">
              <a:extLst>
                <a:ext uri="{FF2B5EF4-FFF2-40B4-BE49-F238E27FC236}">
                  <a16:creationId xmlns:a16="http://schemas.microsoft.com/office/drawing/2014/main" id="{5F1B6DF1-7F83-BA22-7BC9-D0A7D073B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070123" y="1709608"/>
              <a:ext cx="360000" cy="360000"/>
            </a:xfrm>
            <a:prstGeom prst="rect">
              <a:avLst/>
            </a:prstGeom>
          </p:spPr>
        </p:pic>
        <p:pic>
          <p:nvPicPr>
            <p:cNvPr id="33" name="Graphic 32" descr="Niet meer volgen met effen opvulling">
              <a:extLst>
                <a:ext uri="{FF2B5EF4-FFF2-40B4-BE49-F238E27FC236}">
                  <a16:creationId xmlns:a16="http://schemas.microsoft.com/office/drawing/2014/main" id="{A5AF6C01-F16E-A65D-966F-343644FA35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489874" y="1516067"/>
              <a:ext cx="914400" cy="914400"/>
            </a:xfrm>
            <a:prstGeom prst="rect">
              <a:avLst/>
            </a:prstGeom>
          </p:spPr>
        </p:pic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CA140645-E38A-398B-D387-6C2A4F44FA60}"/>
                </a:ext>
              </a:extLst>
            </p:cNvPr>
            <p:cNvSpPr txBox="1"/>
            <p:nvPr/>
          </p:nvSpPr>
          <p:spPr>
            <a:xfrm>
              <a:off x="6222618" y="2309651"/>
              <a:ext cx="14489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bel-/concentratie</a:t>
              </a:r>
            </a:p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werkplek</a:t>
              </a:r>
            </a:p>
          </p:txBody>
        </p:sp>
      </p:grpSp>
      <p:grpSp>
        <p:nvGrpSpPr>
          <p:cNvPr id="19" name="Groep 18">
            <a:extLst>
              <a:ext uri="{FF2B5EF4-FFF2-40B4-BE49-F238E27FC236}">
                <a16:creationId xmlns:a16="http://schemas.microsoft.com/office/drawing/2014/main" id="{C740F8C6-D2E7-236B-1C11-DBC6F0BDECF6}"/>
              </a:ext>
            </a:extLst>
          </p:cNvPr>
          <p:cNvGrpSpPr/>
          <p:nvPr/>
        </p:nvGrpSpPr>
        <p:grpSpPr>
          <a:xfrm>
            <a:off x="3326976" y="3238203"/>
            <a:ext cx="1166281" cy="1411934"/>
            <a:chOff x="5123890" y="3621522"/>
            <a:chExt cx="1166281" cy="1411934"/>
          </a:xfrm>
        </p:grpSpPr>
        <p:pic>
          <p:nvPicPr>
            <p:cNvPr id="47" name="Graphic 46" descr="Klantbeoordeling met effen opvulling">
              <a:extLst>
                <a:ext uri="{FF2B5EF4-FFF2-40B4-BE49-F238E27FC236}">
                  <a16:creationId xmlns:a16="http://schemas.microsoft.com/office/drawing/2014/main" id="{147899CF-9A0A-5A29-87D4-1A1777639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249828" y="3621522"/>
              <a:ext cx="914400" cy="914400"/>
            </a:xfrm>
            <a:prstGeom prst="rect">
              <a:avLst/>
            </a:prstGeom>
          </p:spPr>
        </p:pic>
        <p:sp>
          <p:nvSpPr>
            <p:cNvPr id="17" name="Tekstvak 16">
              <a:extLst>
                <a:ext uri="{FF2B5EF4-FFF2-40B4-BE49-F238E27FC236}">
                  <a16:creationId xmlns:a16="http://schemas.microsoft.com/office/drawing/2014/main" id="{0A882034-0650-56A8-76C2-59DE884F461B}"/>
                </a:ext>
              </a:extLst>
            </p:cNvPr>
            <p:cNvSpPr txBox="1"/>
            <p:nvPr/>
          </p:nvSpPr>
          <p:spPr>
            <a:xfrm>
              <a:off x="5123890" y="4510236"/>
              <a:ext cx="116628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ontmoetings-</a:t>
              </a:r>
            </a:p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ruimte</a:t>
              </a:r>
            </a:p>
          </p:txBody>
        </p:sp>
      </p:grp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7D5E383-DF20-CD7D-5C26-FF86D28E2000}"/>
              </a:ext>
            </a:extLst>
          </p:cNvPr>
          <p:cNvGrpSpPr/>
          <p:nvPr/>
        </p:nvGrpSpPr>
        <p:grpSpPr>
          <a:xfrm>
            <a:off x="4902509" y="5191958"/>
            <a:ext cx="1289071" cy="1323482"/>
            <a:chOff x="3376582" y="4360813"/>
            <a:chExt cx="1289071" cy="1323482"/>
          </a:xfrm>
        </p:grpSpPr>
        <p:pic>
          <p:nvPicPr>
            <p:cNvPr id="39" name="Graphic 38" descr="Rechterhersenhelft met effen opvulling">
              <a:extLst>
                <a:ext uri="{FF2B5EF4-FFF2-40B4-BE49-F238E27FC236}">
                  <a16:creationId xmlns:a16="http://schemas.microsoft.com/office/drawing/2014/main" id="{7026DA15-74BC-8A44-1444-DA71391C2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3563914" y="4360813"/>
              <a:ext cx="914400" cy="914400"/>
            </a:xfrm>
            <a:prstGeom prst="rect">
              <a:avLst/>
            </a:prstGeom>
          </p:spPr>
        </p:pic>
        <p:sp>
          <p:nvSpPr>
            <p:cNvPr id="24" name="Tekstvak 23">
              <a:extLst>
                <a:ext uri="{FF2B5EF4-FFF2-40B4-BE49-F238E27FC236}">
                  <a16:creationId xmlns:a16="http://schemas.microsoft.com/office/drawing/2014/main" id="{C2DBA2CD-8ACD-595E-9A58-63CF564D0063}"/>
                </a:ext>
              </a:extLst>
            </p:cNvPr>
            <p:cNvSpPr txBox="1"/>
            <p:nvPr/>
          </p:nvSpPr>
          <p:spPr>
            <a:xfrm>
              <a:off x="3376582" y="5161075"/>
              <a:ext cx="12890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ontspannings-/</a:t>
              </a:r>
            </a:p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rustruimte</a:t>
              </a:r>
            </a:p>
          </p:txBody>
        </p:sp>
      </p:grpSp>
      <p:grpSp>
        <p:nvGrpSpPr>
          <p:cNvPr id="27" name="Groep 26">
            <a:extLst>
              <a:ext uri="{FF2B5EF4-FFF2-40B4-BE49-F238E27FC236}">
                <a16:creationId xmlns:a16="http://schemas.microsoft.com/office/drawing/2014/main" id="{BAEDFB0D-4A31-FA7C-DC9F-1C421F9B64AF}"/>
              </a:ext>
            </a:extLst>
          </p:cNvPr>
          <p:cNvGrpSpPr/>
          <p:nvPr/>
        </p:nvGrpSpPr>
        <p:grpSpPr>
          <a:xfrm>
            <a:off x="6329739" y="3295805"/>
            <a:ext cx="1156342" cy="1336878"/>
            <a:chOff x="6309209" y="5420747"/>
            <a:chExt cx="1156342" cy="1336878"/>
          </a:xfrm>
        </p:grpSpPr>
        <p:pic>
          <p:nvPicPr>
            <p:cNvPr id="18" name="Graphic 17" descr="Brainstormgroep met effen opvulling">
              <a:extLst>
                <a:ext uri="{FF2B5EF4-FFF2-40B4-BE49-F238E27FC236}">
                  <a16:creationId xmlns:a16="http://schemas.microsoft.com/office/drawing/2014/main" id="{831264ED-81BF-0635-0184-38D6FACC5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6390454" y="5420747"/>
              <a:ext cx="914400" cy="914400"/>
            </a:xfrm>
            <a:prstGeom prst="rect">
              <a:avLst/>
            </a:prstGeom>
          </p:spPr>
        </p:pic>
        <p:sp>
          <p:nvSpPr>
            <p:cNvPr id="26" name="Tekstvak 25">
              <a:extLst>
                <a:ext uri="{FF2B5EF4-FFF2-40B4-BE49-F238E27FC236}">
                  <a16:creationId xmlns:a16="http://schemas.microsoft.com/office/drawing/2014/main" id="{07610FC0-8EB4-B00C-4191-229E91032442}"/>
                </a:ext>
              </a:extLst>
            </p:cNvPr>
            <p:cNvSpPr txBox="1"/>
            <p:nvPr/>
          </p:nvSpPr>
          <p:spPr>
            <a:xfrm>
              <a:off x="6309209" y="6265182"/>
              <a:ext cx="115634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verbinden</a:t>
              </a:r>
            </a:p>
            <a:p>
              <a:pPr algn="ctr"/>
              <a:r>
                <a:rPr lang="nl-NL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(regio/centraal)</a:t>
              </a:r>
            </a:p>
          </p:txBody>
        </p:sp>
      </p:grpSp>
      <p:grpSp>
        <p:nvGrpSpPr>
          <p:cNvPr id="44" name="Groep 43">
            <a:extLst>
              <a:ext uri="{FF2B5EF4-FFF2-40B4-BE49-F238E27FC236}">
                <a16:creationId xmlns:a16="http://schemas.microsoft.com/office/drawing/2014/main" id="{B4071E2B-CB31-20FC-D905-9BAE4E5893B1}"/>
              </a:ext>
            </a:extLst>
          </p:cNvPr>
          <p:cNvGrpSpPr/>
          <p:nvPr/>
        </p:nvGrpSpPr>
        <p:grpSpPr>
          <a:xfrm>
            <a:off x="3563478" y="1527721"/>
            <a:ext cx="914400" cy="1317616"/>
            <a:chOff x="2279519" y="1490709"/>
            <a:chExt cx="914400" cy="1317616"/>
          </a:xfrm>
        </p:grpSpPr>
        <p:pic>
          <p:nvPicPr>
            <p:cNvPr id="40" name="Graphic 39" descr="Persoon aan het eten met effen opvulling">
              <a:extLst>
                <a:ext uri="{FF2B5EF4-FFF2-40B4-BE49-F238E27FC236}">
                  <a16:creationId xmlns:a16="http://schemas.microsoft.com/office/drawing/2014/main" id="{9CDAAC86-2416-FAFB-C1E5-DF7F1974B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2279519" y="1490709"/>
              <a:ext cx="914400" cy="914400"/>
            </a:xfrm>
            <a:prstGeom prst="rect">
              <a:avLst/>
            </a:prstGeom>
          </p:spPr>
        </p:pic>
        <p:sp>
          <p:nvSpPr>
            <p:cNvPr id="42" name="Tekstvak 41">
              <a:extLst>
                <a:ext uri="{FF2B5EF4-FFF2-40B4-BE49-F238E27FC236}">
                  <a16:creationId xmlns:a16="http://schemas.microsoft.com/office/drawing/2014/main" id="{BF7011B3-DD6E-1756-9010-4202AEB90B6F}"/>
                </a:ext>
              </a:extLst>
            </p:cNvPr>
            <p:cNvSpPr txBox="1"/>
            <p:nvPr/>
          </p:nvSpPr>
          <p:spPr>
            <a:xfrm>
              <a:off x="2310161" y="2285105"/>
              <a:ext cx="8531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aanland</a:t>
              </a:r>
            </a:p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werkplek</a:t>
              </a:r>
            </a:p>
          </p:txBody>
        </p:sp>
      </p:grpSp>
      <p:grpSp>
        <p:nvGrpSpPr>
          <p:cNvPr id="48" name="Groep 47">
            <a:extLst>
              <a:ext uri="{FF2B5EF4-FFF2-40B4-BE49-F238E27FC236}">
                <a16:creationId xmlns:a16="http://schemas.microsoft.com/office/drawing/2014/main" id="{501E7BE4-BB5E-0FC8-A5ED-B2DF04ADDB29}"/>
              </a:ext>
            </a:extLst>
          </p:cNvPr>
          <p:cNvGrpSpPr/>
          <p:nvPr/>
        </p:nvGrpSpPr>
        <p:grpSpPr>
          <a:xfrm>
            <a:off x="1997424" y="5117016"/>
            <a:ext cx="947131" cy="1155822"/>
            <a:chOff x="2211567" y="2614799"/>
            <a:chExt cx="947131" cy="1155822"/>
          </a:xfrm>
        </p:grpSpPr>
        <p:pic>
          <p:nvPicPr>
            <p:cNvPr id="32" name="Graphic 31" descr="Koffie met effen opvulling">
              <a:extLst>
                <a:ext uri="{FF2B5EF4-FFF2-40B4-BE49-F238E27FC236}">
                  <a16:creationId xmlns:a16="http://schemas.microsoft.com/office/drawing/2014/main" id="{4FD40157-AABB-E236-6F42-F81EFE201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2244298" y="2614799"/>
              <a:ext cx="914400" cy="914400"/>
            </a:xfrm>
            <a:prstGeom prst="rect">
              <a:avLst/>
            </a:prstGeom>
          </p:spPr>
        </p:pic>
        <p:sp>
          <p:nvSpPr>
            <p:cNvPr id="46" name="Tekstvak 45">
              <a:extLst>
                <a:ext uri="{FF2B5EF4-FFF2-40B4-BE49-F238E27FC236}">
                  <a16:creationId xmlns:a16="http://schemas.microsoft.com/office/drawing/2014/main" id="{BE67F696-8F8F-BBAC-4678-BF8D8C9D9CCF}"/>
                </a:ext>
              </a:extLst>
            </p:cNvPr>
            <p:cNvSpPr txBox="1"/>
            <p:nvPr/>
          </p:nvSpPr>
          <p:spPr>
            <a:xfrm>
              <a:off x="2211567" y="3462844"/>
              <a:ext cx="9097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ontvangst</a:t>
              </a:r>
            </a:p>
          </p:txBody>
        </p:sp>
      </p:grpSp>
      <p:grpSp>
        <p:nvGrpSpPr>
          <p:cNvPr id="51" name="Groep 50">
            <a:extLst>
              <a:ext uri="{FF2B5EF4-FFF2-40B4-BE49-F238E27FC236}">
                <a16:creationId xmlns:a16="http://schemas.microsoft.com/office/drawing/2014/main" id="{639BB466-D658-ABED-EDD7-68A8EBE09ED3}"/>
              </a:ext>
            </a:extLst>
          </p:cNvPr>
          <p:cNvGrpSpPr/>
          <p:nvPr/>
        </p:nvGrpSpPr>
        <p:grpSpPr>
          <a:xfrm>
            <a:off x="3447491" y="5258507"/>
            <a:ext cx="1139414" cy="1029752"/>
            <a:chOff x="3595641" y="3595125"/>
            <a:chExt cx="1139414" cy="1029752"/>
          </a:xfrm>
        </p:grpSpPr>
        <p:pic>
          <p:nvPicPr>
            <p:cNvPr id="36" name="Graphic 35" descr="Mes en vork met effen opvulling">
              <a:extLst>
                <a:ext uri="{FF2B5EF4-FFF2-40B4-BE49-F238E27FC236}">
                  <a16:creationId xmlns:a16="http://schemas.microsoft.com/office/drawing/2014/main" id="{9BA45C6C-AC3C-EA40-7A64-1AC79F762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3777514" y="3595125"/>
              <a:ext cx="748325" cy="748325"/>
            </a:xfrm>
            <a:prstGeom prst="rect">
              <a:avLst/>
            </a:prstGeom>
          </p:spPr>
        </p:pic>
        <p:sp>
          <p:nvSpPr>
            <p:cNvPr id="50" name="Tekstvak 49">
              <a:extLst>
                <a:ext uri="{FF2B5EF4-FFF2-40B4-BE49-F238E27FC236}">
                  <a16:creationId xmlns:a16="http://schemas.microsoft.com/office/drawing/2014/main" id="{949C5BE5-20D7-AC1A-2DA6-71802CCABBFA}"/>
                </a:ext>
              </a:extLst>
            </p:cNvPr>
            <p:cNvSpPr txBox="1"/>
            <p:nvPr/>
          </p:nvSpPr>
          <p:spPr>
            <a:xfrm>
              <a:off x="3595641" y="4317100"/>
              <a:ext cx="11394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eten/drinken</a:t>
              </a:r>
            </a:p>
          </p:txBody>
        </p:sp>
      </p:grpSp>
      <p:grpSp>
        <p:nvGrpSpPr>
          <p:cNvPr id="53" name="Groep 52">
            <a:extLst>
              <a:ext uri="{FF2B5EF4-FFF2-40B4-BE49-F238E27FC236}">
                <a16:creationId xmlns:a16="http://schemas.microsoft.com/office/drawing/2014/main" id="{6E4DD8D8-E992-1ADF-FD99-7602AABEC2F4}"/>
              </a:ext>
            </a:extLst>
          </p:cNvPr>
          <p:cNvGrpSpPr/>
          <p:nvPr/>
        </p:nvGrpSpPr>
        <p:grpSpPr>
          <a:xfrm>
            <a:off x="6503651" y="5195136"/>
            <a:ext cx="914400" cy="1106419"/>
            <a:chOff x="7549877" y="4638326"/>
            <a:chExt cx="914400" cy="1106419"/>
          </a:xfrm>
        </p:grpSpPr>
        <p:pic>
          <p:nvPicPr>
            <p:cNvPr id="30" name="Graphic 29" descr="Kopieerapparaat met effen opvulling">
              <a:extLst>
                <a:ext uri="{FF2B5EF4-FFF2-40B4-BE49-F238E27FC236}">
                  <a16:creationId xmlns:a16="http://schemas.microsoft.com/office/drawing/2014/main" id="{F47FE396-C4BE-8E4D-6E50-5E0B4D9E4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7549877" y="4638326"/>
              <a:ext cx="914400" cy="914400"/>
            </a:xfrm>
            <a:prstGeom prst="rect">
              <a:avLst/>
            </a:prstGeom>
          </p:spPr>
        </p:pic>
        <p:sp>
          <p:nvSpPr>
            <p:cNvPr id="52" name="Tekstvak 51">
              <a:extLst>
                <a:ext uri="{FF2B5EF4-FFF2-40B4-BE49-F238E27FC236}">
                  <a16:creationId xmlns:a16="http://schemas.microsoft.com/office/drawing/2014/main" id="{7F8CA9E5-0521-2A9B-AEDD-393485908335}"/>
                </a:ext>
              </a:extLst>
            </p:cNvPr>
            <p:cNvSpPr txBox="1"/>
            <p:nvPr/>
          </p:nvSpPr>
          <p:spPr>
            <a:xfrm>
              <a:off x="7729268" y="5436968"/>
              <a:ext cx="583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repro</a:t>
              </a:r>
            </a:p>
          </p:txBody>
        </p:sp>
      </p:grpSp>
      <p:sp>
        <p:nvSpPr>
          <p:cNvPr id="54" name="Tekstvak 53">
            <a:extLst>
              <a:ext uri="{FF2B5EF4-FFF2-40B4-BE49-F238E27FC236}">
                <a16:creationId xmlns:a16="http://schemas.microsoft.com/office/drawing/2014/main" id="{02C1BF9C-CF4F-59CF-0BAE-9BEC3D6B07F3}"/>
              </a:ext>
            </a:extLst>
          </p:cNvPr>
          <p:cNvSpPr txBox="1"/>
          <p:nvPr/>
        </p:nvSpPr>
        <p:spPr>
          <a:xfrm>
            <a:off x="330576" y="1912575"/>
            <a:ext cx="12843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600" b="1">
                <a:solidFill>
                  <a:srgbClr val="008A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INDIVIDUEEL</a:t>
            </a:r>
          </a:p>
        </p:txBody>
      </p:sp>
      <p:sp>
        <p:nvSpPr>
          <p:cNvPr id="55" name="Tekstvak 54">
            <a:extLst>
              <a:ext uri="{FF2B5EF4-FFF2-40B4-BE49-F238E27FC236}">
                <a16:creationId xmlns:a16="http://schemas.microsoft.com/office/drawing/2014/main" id="{93314F08-9142-80AB-3E81-C8265FA34302}"/>
              </a:ext>
            </a:extLst>
          </p:cNvPr>
          <p:cNvSpPr txBox="1"/>
          <p:nvPr/>
        </p:nvSpPr>
        <p:spPr>
          <a:xfrm>
            <a:off x="332179" y="3712168"/>
            <a:ext cx="11897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600" b="1">
                <a:solidFill>
                  <a:srgbClr val="008A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SAMEN </a:t>
            </a:r>
            <a:r>
              <a:rPr lang="nl-NL" sz="1600" b="1">
                <a:solidFill>
                  <a:srgbClr val="F8C1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</a:p>
          <a:p>
            <a:pPr algn="ctr"/>
            <a:r>
              <a:rPr lang="nl-NL" sz="1600" b="1">
                <a:solidFill>
                  <a:srgbClr val="008A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VERBINDEN</a:t>
            </a:r>
          </a:p>
        </p:txBody>
      </p:sp>
      <p:sp>
        <p:nvSpPr>
          <p:cNvPr id="57" name="Tekstvak 56">
            <a:extLst>
              <a:ext uri="{FF2B5EF4-FFF2-40B4-BE49-F238E27FC236}">
                <a16:creationId xmlns:a16="http://schemas.microsoft.com/office/drawing/2014/main" id="{BA5E99AA-F9B1-0F47-0066-7D26ECCCD6E7}"/>
              </a:ext>
            </a:extLst>
          </p:cNvPr>
          <p:cNvSpPr txBox="1"/>
          <p:nvPr/>
        </p:nvSpPr>
        <p:spPr>
          <a:xfrm>
            <a:off x="275225" y="5574216"/>
            <a:ext cx="1374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600" b="1">
                <a:solidFill>
                  <a:srgbClr val="008A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FACILITEREND</a:t>
            </a:r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66DDBB39-1BFC-1D7E-BFBB-5333EA1A9B2A}"/>
              </a:ext>
            </a:extLst>
          </p:cNvPr>
          <p:cNvSpPr/>
          <p:nvPr/>
        </p:nvSpPr>
        <p:spPr>
          <a:xfrm>
            <a:off x="2343667" y="43873"/>
            <a:ext cx="2555636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500" b="1">
                <a:solidFill>
                  <a:srgbClr val="008A89"/>
                </a:solidFill>
              </a:rPr>
              <a:t>DE BOUWSTENEN</a:t>
            </a: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31EA662B-0F0E-051F-9EF0-42E1C1819D13}"/>
              </a:ext>
            </a:extLst>
          </p:cNvPr>
          <p:cNvSpPr/>
          <p:nvPr/>
        </p:nvSpPr>
        <p:spPr>
          <a:xfrm>
            <a:off x="2369436" y="413888"/>
            <a:ext cx="51163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nl-NL" sz="2000">
                <a:latin typeface="Calibri" panose="020F0502020204030204" pitchFamily="34" charset="0"/>
                <a:cs typeface="Calibri" panose="020F0502020204030204" pitchFamily="34" charset="0"/>
              </a:rPr>
              <a:t>Als basis voor de functionele inrichting</a:t>
            </a:r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17A7556A-A3A6-2D33-1FB4-44F0B39067B4}"/>
              </a:ext>
            </a:extLst>
          </p:cNvPr>
          <p:cNvSpPr/>
          <p:nvPr/>
        </p:nvSpPr>
        <p:spPr>
          <a:xfrm>
            <a:off x="2262343" y="169452"/>
            <a:ext cx="81324" cy="534486"/>
          </a:xfrm>
          <a:prstGeom prst="rect">
            <a:avLst/>
          </a:prstGeom>
          <a:solidFill>
            <a:srgbClr val="F8C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0865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F9727-7D84-68D4-186B-C8438BD07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9609DD-F716-B1DF-3860-7E44BD51C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61533" y="0"/>
            <a:ext cx="15323805" cy="1967876"/>
          </a:xfrm>
        </p:spPr>
        <p:txBody>
          <a:bodyPr/>
          <a:lstStyle/>
          <a:p>
            <a:r>
              <a:rPr lang="nl-NL" sz="5000" b="1" dirty="0">
                <a:solidFill>
                  <a:srgbClr val="F8C100"/>
                </a:solidFill>
                <a:latin typeface="+mn-lt"/>
                <a:cs typeface="Calibri"/>
              </a:rPr>
              <a:t>Samenwerken als 1 geheel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B8969AF-3CAD-1400-3AED-4CBD8304E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814" y="2821225"/>
            <a:ext cx="6189772" cy="227147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E331F0E-7433-B717-2DEA-E9438F473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4814" y="2158593"/>
            <a:ext cx="6238625" cy="41972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79ED47F-0EBA-DDB2-19B8-A2958B8092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414" y="2158593"/>
            <a:ext cx="4165156" cy="347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096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49068CAB-B209-9CE6-B8F7-F0C3F28857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444" b="74109" l="17530" r="87696">
                        <a14:foregroundMark x1="24323" y1="47478" x2="16295" y2="47680"/>
                        <a14:foregroundMark x1="16295" y1="47680" x2="16247" y2="70276"/>
                        <a14:foregroundMark x1="16247" y1="70276" x2="20333" y2="70746"/>
                        <a14:foregroundMark x1="20333" y1="70746" x2="24561" y2="70679"/>
                        <a14:foregroundMark x1="24561" y1="70679" x2="38052" y2="71755"/>
                        <a14:foregroundMark x1="38052" y1="71755" x2="41805" y2="71553"/>
                        <a14:foregroundMark x1="41805" y1="71553" x2="42470" y2="66174"/>
                        <a14:foregroundMark x1="42470" y1="66174" x2="42470" y2="66174"/>
                        <a14:foregroundMark x1="22660" y1="67451" x2="21235" y2="61197"/>
                        <a14:foregroundMark x1="21235" y1="61197" x2="22755" y2="60592"/>
                        <a14:foregroundMark x1="15439" y1="72360" x2="20000" y2="72562"/>
                        <a14:foregroundMark x1="20000" y1="72562" x2="35867" y2="71419"/>
                        <a14:foregroundMark x1="26651" y1="72562" x2="36152" y2="71621"/>
                        <a14:foregroundMark x1="36152" y1="71621" x2="40665" y2="72360"/>
                        <a14:foregroundMark x1="40665" y1="72360" x2="45131" y2="72226"/>
                        <a14:foregroundMark x1="45131" y1="72226" x2="49216" y2="72226"/>
                        <a14:foregroundMark x1="49216" y1="72226" x2="58812" y2="71755"/>
                        <a14:foregroundMark x1="58812" y1="71755" x2="62328" y2="69670"/>
                        <a14:foregroundMark x1="62328" y1="69670" x2="60523" y2="64560"/>
                        <a14:foregroundMark x1="60523" y1="64560" x2="57815" y2="60726"/>
                        <a14:foregroundMark x1="57815" y1="60726" x2="53254" y2="58911"/>
                        <a14:foregroundMark x1="53254" y1="58911" x2="43135" y2="60188"/>
                        <a14:foregroundMark x1="43135" y1="60188" x2="38480" y2="64089"/>
                        <a14:foregroundMark x1="38480" y1="64089" x2="36960" y2="66644"/>
                        <a14:foregroundMark x1="52637" y1="72226" x2="60428" y2="71553"/>
                        <a14:foregroundMark x1="60428" y1="71553" x2="62090" y2="68124"/>
                        <a14:foregroundMark x1="60760" y1="71890" x2="76532" y2="67787"/>
                        <a14:foregroundMark x1="76532" y1="67787" x2="85036" y2="69939"/>
                        <a14:foregroundMark x1="85036" y1="69939" x2="87553" y2="64223"/>
                        <a14:foregroundMark x1="87553" y1="64223" x2="86413" y2="58574"/>
                        <a14:foregroundMark x1="86413" y1="58574" x2="80713" y2="56019"/>
                        <a14:foregroundMark x1="59002" y1="72360" x2="72209" y2="70410"/>
                        <a14:foregroundMark x1="72209" y1="70410" x2="76485" y2="70746"/>
                        <a14:foregroundMark x1="76485" y1="70746" x2="82518" y2="70074"/>
                        <a14:foregroundMark x1="82518" y1="70074" x2="86366" y2="70276"/>
                        <a14:foregroundMark x1="86366" y1="70276" x2="86318" y2="64223"/>
                        <a14:foregroundMark x1="86318" y1="64223" x2="86033" y2="63080"/>
                        <a14:foregroundMark x1="61948" y1="72226" x2="65701" y2="73167"/>
                        <a14:foregroundMark x1="65701" y1="73167" x2="74917" y2="72562"/>
                        <a14:foregroundMark x1="74917" y1="72562" x2="78670" y2="72562"/>
                        <a14:foregroundMark x1="78670" y1="72562" x2="86366" y2="70948"/>
                        <a14:foregroundMark x1="86366" y1="70948" x2="87221" y2="70410"/>
                        <a14:foregroundMark x1="25748" y1="23941" x2="35392" y2="22999"/>
                        <a14:foregroundMark x1="35392" y1="22999" x2="39382" y2="23336"/>
                        <a14:foregroundMark x1="39382" y1="23336" x2="51924" y2="21116"/>
                        <a14:foregroundMark x1="51924" y1="21116" x2="60238" y2="23739"/>
                        <a14:foregroundMark x1="60238" y1="23739" x2="61283" y2="28985"/>
                        <a14:foregroundMark x1="61283" y1="28985" x2="57292" y2="37256"/>
                        <a14:foregroundMark x1="57292" y1="37256" x2="37910" y2="42636"/>
                        <a14:foregroundMark x1="37910" y1="42636" x2="32922" y2="41560"/>
                        <a14:foregroundMark x1="32922" y1="41560" x2="25273" y2="27505"/>
                        <a14:foregroundMark x1="37862" y1="23403" x2="39050" y2="29186"/>
                        <a14:foregroundMark x1="39050" y1="29186" x2="38575" y2="29792"/>
                        <a14:foregroundMark x1="62660" y1="44855" x2="67601" y2="45192"/>
                        <a14:foregroundMark x1="67601" y1="45192" x2="71306" y2="44519"/>
                        <a14:foregroundMark x1="71306" y1="44519" x2="79145" y2="46268"/>
                        <a14:foregroundMark x1="79145" y1="46268" x2="78955" y2="57162"/>
                        <a14:foregroundMark x1="19572" y1="47814" x2="23563" y2="47344"/>
                        <a14:foregroundMark x1="23563" y1="47344" x2="25036" y2="46335"/>
                        <a14:foregroundMark x1="16152" y1="72898" x2="25558" y2="70948"/>
                        <a14:foregroundMark x1="25558" y1="70948" x2="48076" y2="73302"/>
                        <a14:foregroundMark x1="48076" y1="73302" x2="57672" y2="71822"/>
                        <a14:foregroundMark x1="57672" y1="71822" x2="61568" y2="73302"/>
                        <a14:foregroundMark x1="61568" y1="73302" x2="66461" y2="72360"/>
                        <a14:foregroundMark x1="61235" y1="73033" x2="50024" y2="72898"/>
                        <a14:foregroundMark x1="15819" y1="73369" x2="24181" y2="73033"/>
                        <a14:foregroundMark x1="24181" y1="73033" x2="40570" y2="74176"/>
                        <a14:foregroundMark x1="40570" y1="74176" x2="49121" y2="70948"/>
                        <a14:foregroundMark x1="49121" y1="70948" x2="50641" y2="67317"/>
                        <a14:foregroundMark x1="41520" y1="74378" x2="63563" y2="72159"/>
                        <a14:foregroundMark x1="63563" y1="72159" x2="77815" y2="72697"/>
                        <a14:foregroundMark x1="77815" y1="72697" x2="82755" y2="72226"/>
                        <a14:foregroundMark x1="82755" y1="72226" x2="86841" y2="73235"/>
                        <a14:foregroundMark x1="86841" y1="73235" x2="87696" y2="69738"/>
                        <a14:foregroundMark x1="24893" y1="46537" x2="24703" y2="23268"/>
                        <a14:foregroundMark x1="24703" y1="23268" x2="29169" y2="23403"/>
                        <a14:foregroundMark x1="29169" y1="23403" x2="37672" y2="22192"/>
                        <a14:foregroundMark x1="37672" y1="22192" x2="43563" y2="22730"/>
                        <a14:foregroundMark x1="24561" y1="23268" x2="33159" y2="22125"/>
                        <a14:foregroundMark x1="79430" y1="45528" x2="61853" y2="44855"/>
                        <a14:foregroundMark x1="62090" y1="43914" x2="71971" y2="41896"/>
                        <a14:foregroundMark x1="71971" y1="41896" x2="75582" y2="43645"/>
                        <a14:foregroundMark x1="75582" y1="43645" x2="79477" y2="43914"/>
                        <a14:foregroundMark x1="79477" y1="43914" x2="80380" y2="50773"/>
                        <a14:foregroundMark x1="80380" y1="50773" x2="80000" y2="53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27" t="22789" r="12202" b="26957"/>
          <a:stretch/>
        </p:blipFill>
        <p:spPr>
          <a:xfrm>
            <a:off x="643467" y="768638"/>
            <a:ext cx="10905066" cy="532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76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D88804A-1191-736D-3C06-7AD2D073C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238" y="0"/>
            <a:ext cx="2792015" cy="338349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079E3DE-0525-C651-D648-F3E66CF8C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4176" y="1691745"/>
            <a:ext cx="3028950" cy="40386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EA6EE59A-24A2-BFFC-23A2-B894DB9AAC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636" y="3474509"/>
            <a:ext cx="2537618" cy="3383491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6315CC58-BA78-BE5C-5C9B-08716D66DA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45" y="3474509"/>
            <a:ext cx="2537618" cy="3383491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61E7A3C3-3D6C-9B66-DB1C-A98B8AA57B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3050" y="0"/>
            <a:ext cx="302895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193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3751A38-019A-A7D8-2F09-FC94869E4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81350" cy="42418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F8D8628-0675-E69C-B207-8CA3C4631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0" y="0"/>
            <a:ext cx="3181350" cy="42418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89966C2-ADD2-9C7C-B23A-F33367127F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0200" y="2895600"/>
            <a:ext cx="2971800" cy="39624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88FB9F3-045E-FC51-CC70-EA73C14D84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5675" y="2425700"/>
            <a:ext cx="3181350" cy="424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118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E58E4-7FE6-04D8-E733-02CE8735C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B895F3-C74A-1EB4-93E4-1A833935C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61533" y="0"/>
            <a:ext cx="15323805" cy="1967876"/>
          </a:xfrm>
        </p:spPr>
        <p:txBody>
          <a:bodyPr/>
          <a:lstStyle/>
          <a:p>
            <a:r>
              <a:rPr lang="nl-NL" sz="5000" b="1" dirty="0">
                <a:solidFill>
                  <a:srgbClr val="F8C100"/>
                </a:solidFill>
                <a:latin typeface="+mn-lt"/>
                <a:cs typeface="Calibri"/>
              </a:rPr>
              <a:t>AANBESTEDINGSPROCEDURE</a:t>
            </a:r>
          </a:p>
        </p:txBody>
      </p:sp>
    </p:spTree>
    <p:extLst>
      <p:ext uri="{BB962C8B-B14F-4D97-AF65-F5344CB8AC3E}">
        <p14:creationId xmlns:p14="http://schemas.microsoft.com/office/powerpoint/2010/main" val="2586610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5FA0C-5D72-DD85-0734-1F328AB91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54DF24-1DB7-1F5B-8B7E-F75A7078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61533" y="0"/>
            <a:ext cx="15323805" cy="1967876"/>
          </a:xfrm>
        </p:spPr>
        <p:txBody>
          <a:bodyPr/>
          <a:lstStyle/>
          <a:p>
            <a:r>
              <a:rPr lang="nl-NL" sz="5000" b="1" dirty="0">
                <a:solidFill>
                  <a:srgbClr val="F8C100"/>
                </a:solidFill>
                <a:latin typeface="+mn-lt"/>
                <a:cs typeface="Calibri"/>
              </a:rPr>
              <a:t>Type aanbesteding</a:t>
            </a:r>
          </a:p>
        </p:txBody>
      </p:sp>
      <p:pic>
        <p:nvPicPr>
          <p:cNvPr id="3" name="Afbeelding 2" descr="Vijftal IT-partijen wint Europese aanbesteding van €152 miljoen">
            <a:extLst>
              <a:ext uri="{FF2B5EF4-FFF2-40B4-BE49-F238E27FC236}">
                <a16:creationId xmlns:a16="http://schemas.microsoft.com/office/drawing/2014/main" id="{A7AD8A21-1A71-7D16-991D-EFBC472A1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874" y="1961649"/>
            <a:ext cx="5427746" cy="310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5026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5FA0C-5D72-DD85-0734-1F328AB91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54DF24-1DB7-1F5B-8B7E-F75A7078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61533" y="0"/>
            <a:ext cx="15323805" cy="1967876"/>
          </a:xfrm>
        </p:spPr>
        <p:txBody>
          <a:bodyPr/>
          <a:lstStyle/>
          <a:p>
            <a:r>
              <a:rPr lang="nl-NL" sz="5000" b="1" dirty="0">
                <a:solidFill>
                  <a:srgbClr val="F8C100"/>
                </a:solidFill>
                <a:latin typeface="+mn-lt"/>
                <a:cs typeface="Calibri"/>
              </a:rPr>
              <a:t>Digitaal Platform</a:t>
            </a:r>
            <a:endParaRPr lang="nl-NL" dirty="0"/>
          </a:p>
        </p:txBody>
      </p:sp>
      <p:pic>
        <p:nvPicPr>
          <p:cNvPr id="4" name="Afbeelding 3" descr="Voorbehouden opdrachten beter vindbaar op TenderNed - Cedris">
            <a:extLst>
              <a:ext uri="{FF2B5EF4-FFF2-40B4-BE49-F238E27FC236}">
                <a16:creationId xmlns:a16="http://schemas.microsoft.com/office/drawing/2014/main" id="{FE1A4559-F96C-9199-11A9-78FAAFE25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239" y="2232360"/>
            <a:ext cx="4007017" cy="300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517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5FA0C-5D72-DD85-0734-1F328AB91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54DF24-1DB7-1F5B-8B7E-F75A7078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61533" y="0"/>
            <a:ext cx="15323805" cy="1967876"/>
          </a:xfrm>
        </p:spPr>
        <p:txBody>
          <a:bodyPr/>
          <a:lstStyle/>
          <a:p>
            <a:r>
              <a:rPr lang="nl-NL" sz="5000" b="1" dirty="0">
                <a:solidFill>
                  <a:srgbClr val="F8C100"/>
                </a:solidFill>
                <a:latin typeface="+mn-lt"/>
                <a:cs typeface="Calibri"/>
              </a:rPr>
              <a:t>Scope van de aanbesteding</a:t>
            </a:r>
            <a:endParaRPr lang="nl-NL" dirty="0"/>
          </a:p>
        </p:txBody>
      </p:sp>
      <p:pic>
        <p:nvPicPr>
          <p:cNvPr id="3" name="Afbeelding 2" descr="Innovatie in de praktijk: van idee naar realiteit">
            <a:extLst>
              <a:ext uri="{FF2B5EF4-FFF2-40B4-BE49-F238E27FC236}">
                <a16:creationId xmlns:a16="http://schemas.microsoft.com/office/drawing/2014/main" id="{40AAE961-C2AB-321F-D7BB-D51D9EEC9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7323" y="1963904"/>
            <a:ext cx="5146006" cy="342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571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5FA0C-5D72-DD85-0734-1F328AB91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54DF24-1DB7-1F5B-8B7E-F75A7078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61533" y="0"/>
            <a:ext cx="15323805" cy="1967876"/>
          </a:xfrm>
        </p:spPr>
        <p:txBody>
          <a:bodyPr/>
          <a:lstStyle/>
          <a:p>
            <a:r>
              <a:rPr lang="nl-NL" sz="5000" b="1" dirty="0">
                <a:solidFill>
                  <a:srgbClr val="F8C100"/>
                </a:solidFill>
                <a:latin typeface="+mn-lt"/>
                <a:cs typeface="Calibri"/>
              </a:rPr>
              <a:t>Type overeenkomst</a:t>
            </a:r>
            <a:endParaRPr lang="nl-NL" dirty="0"/>
          </a:p>
        </p:txBody>
      </p:sp>
      <p:pic>
        <p:nvPicPr>
          <p:cNvPr id="4" name="Afbeelding 3" descr="Wat is het verschil tussen een raamovereenkomst en een nadere overeenkomst?  — ICT-Advocatenkantoor Legalz">
            <a:extLst>
              <a:ext uri="{FF2B5EF4-FFF2-40B4-BE49-F238E27FC236}">
                <a16:creationId xmlns:a16="http://schemas.microsoft.com/office/drawing/2014/main" id="{E4D8323A-0A50-3E23-1104-050A0B132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915" y="1967754"/>
            <a:ext cx="6191441" cy="412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0965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5FA0C-5D72-DD85-0734-1F328AB91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54DF24-1DB7-1F5B-8B7E-F75A7078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61533" y="0"/>
            <a:ext cx="15323805" cy="1967876"/>
          </a:xfrm>
        </p:spPr>
        <p:txBody>
          <a:bodyPr/>
          <a:lstStyle/>
          <a:p>
            <a:r>
              <a:rPr lang="nl-NL" sz="5000" b="1" dirty="0">
                <a:solidFill>
                  <a:srgbClr val="F8C100"/>
                </a:solidFill>
                <a:latin typeface="+mn-lt"/>
                <a:cs typeface="Calibri"/>
              </a:rPr>
              <a:t>Percelen</a:t>
            </a:r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E4B91B4-31AE-FEC8-E084-79BEBDAEB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4900" y="1419066"/>
            <a:ext cx="4511675" cy="521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7707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5FA0C-5D72-DD85-0734-1F328AB91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54DF24-1DB7-1F5B-8B7E-F75A7078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61533" y="0"/>
            <a:ext cx="15323805" cy="1967876"/>
          </a:xfrm>
        </p:spPr>
        <p:txBody>
          <a:bodyPr/>
          <a:lstStyle/>
          <a:p>
            <a:r>
              <a:rPr lang="nl-NL" sz="5000" b="1" dirty="0">
                <a:solidFill>
                  <a:srgbClr val="F8C100"/>
                </a:solidFill>
                <a:latin typeface="+mn-lt"/>
                <a:cs typeface="Calibri"/>
              </a:rPr>
              <a:t>Gunningscriteria</a:t>
            </a:r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5026EFB-D2EF-E872-B150-6F0E43F3123C}"/>
              </a:ext>
            </a:extLst>
          </p:cNvPr>
          <p:cNvSpPr txBox="1"/>
          <p:nvPr/>
        </p:nvSpPr>
        <p:spPr>
          <a:xfrm>
            <a:off x="4124325" y="2397948"/>
            <a:ext cx="766445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nl-NL" sz="3200" b="1" dirty="0">
                <a:solidFill>
                  <a:srgbClr val="F1F2F9"/>
                </a:solidFill>
                <a:ea typeface="Calibri"/>
                <a:cs typeface="Calibri"/>
              </a:rPr>
              <a:t>Projectaanpak Casus</a:t>
            </a:r>
          </a:p>
          <a:p>
            <a:pPr>
              <a:buFont typeface="Wingdings" pitchFamily="2" charset="2"/>
              <a:buChar char="ü"/>
            </a:pPr>
            <a:r>
              <a:rPr lang="nl-NL" sz="3200" b="1" dirty="0">
                <a:solidFill>
                  <a:srgbClr val="F1F2F9"/>
                </a:solidFill>
                <a:ea typeface="+mn-lt"/>
                <a:cs typeface="+mn-lt"/>
              </a:rPr>
              <a:t>Aanpak Samenwerking</a:t>
            </a:r>
          </a:p>
          <a:p>
            <a:pPr>
              <a:buFont typeface="Wingdings" pitchFamily="2" charset="2"/>
              <a:buChar char="ü"/>
            </a:pPr>
            <a:r>
              <a:rPr lang="nl-NL" sz="3200" b="1" dirty="0">
                <a:solidFill>
                  <a:srgbClr val="F1F2F9"/>
                </a:solidFill>
                <a:ea typeface="+mn-lt"/>
                <a:cs typeface="+mn-lt"/>
              </a:rPr>
              <a:t>Aanpak Duurzaamheid</a:t>
            </a:r>
            <a:endParaRPr lang="nl-NL" sz="3200" b="1" dirty="0">
              <a:solidFill>
                <a:srgbClr val="F1F2F9"/>
              </a:solidFill>
              <a:ea typeface="Calibri"/>
              <a:cs typeface="Calibri"/>
            </a:endParaRPr>
          </a:p>
          <a:p>
            <a:pPr>
              <a:buFont typeface="Wingdings" pitchFamily="2" charset="2"/>
              <a:buChar char="ü"/>
            </a:pPr>
            <a:r>
              <a:rPr lang="nl-NL" sz="3200" b="1" dirty="0">
                <a:solidFill>
                  <a:srgbClr val="F1F2F9"/>
                </a:solidFill>
                <a:ea typeface="Calibri"/>
                <a:cs typeface="Calibri"/>
              </a:rPr>
              <a:t>Financiën </a:t>
            </a:r>
          </a:p>
        </p:txBody>
      </p:sp>
    </p:spTree>
    <p:extLst>
      <p:ext uri="{BB962C8B-B14F-4D97-AF65-F5344CB8AC3E}">
        <p14:creationId xmlns:p14="http://schemas.microsoft.com/office/powerpoint/2010/main" val="3382572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5FA0C-5D72-DD85-0734-1F328AB91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54DF24-1DB7-1F5B-8B7E-F75A7078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61533" y="0"/>
            <a:ext cx="15323805" cy="1967876"/>
          </a:xfrm>
        </p:spPr>
        <p:txBody>
          <a:bodyPr/>
          <a:lstStyle/>
          <a:p>
            <a:r>
              <a:rPr lang="nl-NL" sz="5000" b="1" dirty="0">
                <a:solidFill>
                  <a:srgbClr val="F8C100"/>
                </a:solidFill>
                <a:latin typeface="+mn-lt"/>
                <a:cs typeface="Calibri"/>
              </a:rPr>
              <a:t>Vragen?</a:t>
            </a:r>
          </a:p>
        </p:txBody>
      </p:sp>
      <p:pic>
        <p:nvPicPr>
          <p:cNvPr id="4" name="Graphic 3" descr="Klantbeoordeling met effen opvulling">
            <a:extLst>
              <a:ext uri="{FF2B5EF4-FFF2-40B4-BE49-F238E27FC236}">
                <a16:creationId xmlns:a16="http://schemas.microsoft.com/office/drawing/2014/main" id="{58D53715-42FB-AAF5-020E-E2EAD5B00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9698" y="1722698"/>
            <a:ext cx="3412603" cy="341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7188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5FA0C-5D72-DD85-0734-1F328AB91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54DF24-1DB7-1F5B-8B7E-F75A7078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61533" y="0"/>
            <a:ext cx="15323805" cy="1967876"/>
          </a:xfrm>
        </p:spPr>
        <p:txBody>
          <a:bodyPr/>
          <a:lstStyle/>
          <a:p>
            <a:r>
              <a:rPr lang="nl-NL" sz="5000" b="1" dirty="0">
                <a:solidFill>
                  <a:srgbClr val="F8C100"/>
                </a:solidFill>
                <a:latin typeface="+mn-lt"/>
                <a:cs typeface="Calibri"/>
              </a:rPr>
              <a:t>Afsluiting</a:t>
            </a:r>
          </a:p>
        </p:txBody>
      </p:sp>
    </p:spTree>
    <p:extLst>
      <p:ext uri="{BB962C8B-B14F-4D97-AF65-F5344CB8AC3E}">
        <p14:creationId xmlns:p14="http://schemas.microsoft.com/office/powerpoint/2010/main" val="323315772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Nidos Thema">
      <a:dk1>
        <a:srgbClr val="4A4A49"/>
      </a:dk1>
      <a:lt1>
        <a:sysClr val="window" lastClr="FFFFFF"/>
      </a:lt1>
      <a:dk2>
        <a:srgbClr val="008A89"/>
      </a:dk2>
      <a:lt2>
        <a:srgbClr val="E7E6E6"/>
      </a:lt2>
      <a:accent1>
        <a:srgbClr val="008A89"/>
      </a:accent1>
      <a:accent2>
        <a:srgbClr val="007372"/>
      </a:accent2>
      <a:accent3>
        <a:srgbClr val="008A89"/>
      </a:accent3>
      <a:accent4>
        <a:srgbClr val="F8C100"/>
      </a:accent4>
      <a:accent5>
        <a:srgbClr val="008A89"/>
      </a:accent5>
      <a:accent6>
        <a:srgbClr val="007372"/>
      </a:accent6>
      <a:hlink>
        <a:srgbClr val="F8C100"/>
      </a:hlink>
      <a:folHlink>
        <a:srgbClr val="00B0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bedc76b-818e-4a36-856a-0a6447510383">
      <UserInfo>
        <DisplayName>SharingLinks.7bd2255e-4d52-4eab-9998-a806489a1f9b.Flexible.73d8363b-d3d6-4226-aa01-fd19d4840506</DisplayName>
        <AccountId>15</AccountId>
        <AccountType/>
      </UserInfo>
      <UserInfo>
        <DisplayName>Kirsten van Rooijen</DisplayName>
        <AccountId>12</AccountId>
        <AccountType/>
      </UserInfo>
    </SharedWithUsers>
    <TaxCatchAll xmlns="bbedc76b-818e-4a36-856a-0a6447510383" xsi:nil="true"/>
    <lcf76f155ced4ddcb4097134ff3c332f xmlns="8037e398-6ee0-4a4d-b828-d4b00665491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2332D48AB9E44D82EBF5E47A991A8A" ma:contentTypeVersion="14" ma:contentTypeDescription="Een nieuw document maken." ma:contentTypeScope="" ma:versionID="d87cd62e7a2398be1731eeb94164bdcb">
  <xsd:schema xmlns:xsd="http://www.w3.org/2001/XMLSchema" xmlns:xs="http://www.w3.org/2001/XMLSchema" xmlns:p="http://schemas.microsoft.com/office/2006/metadata/properties" xmlns:ns2="8037e398-6ee0-4a4d-b828-d4b006654911" xmlns:ns3="bbedc76b-818e-4a36-856a-0a6447510383" targetNamespace="http://schemas.microsoft.com/office/2006/metadata/properties" ma:root="true" ma:fieldsID="e23f186a1cc1163c77a54c68da77fd93" ns2:_="" ns3:_="">
    <xsd:import namespace="8037e398-6ee0-4a4d-b828-d4b006654911"/>
    <xsd:import namespace="bbedc76b-818e-4a36-856a-0a64475103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37e398-6ee0-4a4d-b828-d4b0066549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Afbeeldingtags" ma:readOnly="false" ma:fieldId="{5cf76f15-5ced-4ddc-b409-7134ff3c332f}" ma:taxonomyMulti="true" ma:sspId="7af309f3-0864-46ec-b755-e895a974a6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edc76b-818e-4a36-856a-0a644751038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1335bcab-ff09-4aec-b27f-20004925164c}" ma:internalName="TaxCatchAll" ma:showField="CatchAllData" ma:web="bbedc76b-818e-4a36-856a-0a64475103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F72082-F866-484D-8C04-7BCABBF0D443}">
  <ds:schemaRefs>
    <ds:schemaRef ds:uri="bbedc76b-818e-4a36-856a-0a6447510383"/>
    <ds:schemaRef ds:uri="http://schemas.microsoft.com/office/infopath/2007/PartnerControls"/>
    <ds:schemaRef ds:uri="8037e398-6ee0-4a4d-b828-d4b006654911"/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1CC485-9A41-45BD-9B9D-5528EE81B5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EBC21E-266F-4EA5-84B2-E307A067B1CC}"/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427</Words>
  <Application>Microsoft Macintosh PowerPoint</Application>
  <PresentationFormat>Breedbeeld</PresentationFormat>
  <Paragraphs>236</Paragraphs>
  <Slides>23</Slides>
  <Notes>16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Wingdings</vt:lpstr>
      <vt:lpstr>Kantoorthema</vt:lpstr>
      <vt:lpstr>INFORMATIEBIJEENKOMST</vt:lpstr>
      <vt:lpstr>PowerPoint-presentatie</vt:lpstr>
      <vt:lpstr>Wat doet Stichting Nidos?</vt:lpstr>
      <vt:lpstr>Voor wie doen we dit en waarom?</vt:lpstr>
      <vt:lpstr>Aanleiding Opdracht</vt:lpstr>
      <vt:lpstr>Huisvestingsconcept</vt:lpstr>
      <vt:lpstr>PowerPoint-presentatie</vt:lpstr>
      <vt:lpstr>PowerPoint-presentatie</vt:lpstr>
      <vt:lpstr>PowerPoint-presentatie</vt:lpstr>
      <vt:lpstr>PowerPoint-presentatie</vt:lpstr>
      <vt:lpstr>Samenwerken als 1 geheel</vt:lpstr>
      <vt:lpstr>PowerPoint-presentatie</vt:lpstr>
      <vt:lpstr>PowerPoint-presentatie</vt:lpstr>
      <vt:lpstr>PowerPoint-presentatie</vt:lpstr>
      <vt:lpstr>AANBESTEDINGSPROCEDURE</vt:lpstr>
      <vt:lpstr>Type aanbesteding</vt:lpstr>
      <vt:lpstr>Digitaal Platform</vt:lpstr>
      <vt:lpstr>Scope van de aanbesteding</vt:lpstr>
      <vt:lpstr>Type overeenkomst</vt:lpstr>
      <vt:lpstr>Percelen</vt:lpstr>
      <vt:lpstr>Gunningscriteria</vt:lpstr>
      <vt:lpstr>Vragen?</vt:lpstr>
      <vt:lpstr>Afsluiting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etienne@BE.LOCAL</dc:creator>
  <cp:keywords>communicatie</cp:keywords>
  <cp:lastModifiedBy>Johan Baars</cp:lastModifiedBy>
  <cp:revision>97</cp:revision>
  <dcterms:created xsi:type="dcterms:W3CDTF">2019-02-13T12:52:32Z</dcterms:created>
  <dcterms:modified xsi:type="dcterms:W3CDTF">2024-07-04T10:35:12Z</dcterms:modified>
  <cp:category>communicatie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0x010100AF2332D48AB9E44D82EBF5E47A991A8A</vt:lpwstr>
  </property>
  <property fmtid="{D5CDD505-2E9C-101B-9397-08002B2CF9AE}" pid="3" name="Trefwoorden">
    <vt:lpwstr>37;#Communicatie|df9c5faa-25fa-44f9-a4dc-3b0e23344249;#51;#Power Point|91007247-2239-47ba-9205-b1360eb824ed;#51;#Powerpoint|91007247-2239-47ba-9205-b1360eb824ed;#53;#Sjabloon|51d92025-bd16-4f51-8822-1714572eaa9e;#50;#Presentatie|5968f8a9-fcbc-402f-a709-90fdb80999bf;#54;#Standaard presentatie|642eae17-0362-4730-a20c-054af72ac253;#56;#Template|9ecb162b-ffcc-4175-a421-4541bf779835</vt:lpwstr>
  </property>
  <property fmtid="{D5CDD505-2E9C-101B-9397-08002B2CF9AE}" pid="4" name="Thema">
    <vt:lpwstr>1;#Ondersteuning|72fdd0ba-369b-4087-b52c-6f16b6988d65</vt:lpwstr>
  </property>
  <property fmtid="{D5CDD505-2E9C-101B-9397-08002B2CF9AE}" pid="5" name="Subthema">
    <vt:lpwstr>37;#Communicatie|df9c5faa-25fa-44f9-a4dc-3b0e23344249</vt:lpwstr>
  </property>
  <property fmtid="{D5CDD505-2E9C-101B-9397-08002B2CF9AE}" pid="6" name="MediaServiceImageTags">
    <vt:lpwstr/>
  </property>
</Properties>
</file>