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304" r:id="rId2"/>
    <p:sldId id="295" r:id="rId3"/>
    <p:sldId id="292" r:id="rId4"/>
    <p:sldId id="305" r:id="rId5"/>
    <p:sldId id="306" r:id="rId6"/>
    <p:sldId id="307" r:id="rId7"/>
    <p:sldId id="308" r:id="rId8"/>
    <p:sldId id="309" r:id="rId9"/>
    <p:sldId id="310" r:id="rId10"/>
    <p:sldId id="300" r:id="rId11"/>
    <p:sldId id="298" r:id="rId12"/>
    <p:sldId id="299" r:id="rId13"/>
    <p:sldId id="302" r:id="rId14"/>
    <p:sldId id="303" r:id="rId15"/>
    <p:sldId id="315" r:id="rId16"/>
    <p:sldId id="316" r:id="rId17"/>
    <p:sldId id="317" r:id="rId18"/>
    <p:sldId id="318" r:id="rId19"/>
    <p:sldId id="312" r:id="rId20"/>
    <p:sldId id="313" r:id="rId21"/>
    <p:sldId id="314" r:id="rId22"/>
    <p:sldId id="297" r:id="rId23"/>
  </p:sldIdLst>
  <p:sldSz cx="9144000" cy="5143500" type="screen16x9"/>
  <p:notesSz cx="6742113" cy="987266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80808"/>
    <a:srgbClr val="F71442"/>
    <a:srgbClr val="FABB00"/>
    <a:srgbClr val="E5CA2A"/>
    <a:srgbClr val="006FAC"/>
    <a:srgbClr val="FFED28"/>
    <a:srgbClr val="F2EEDE"/>
    <a:srgbClr val="845196"/>
    <a:srgbClr val="92C1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5" autoAdjust="0"/>
    <p:restoredTop sz="86385" autoAdjust="0"/>
  </p:normalViewPr>
  <p:slideViewPr>
    <p:cSldViewPr>
      <p:cViewPr varScale="1">
        <p:scale>
          <a:sx n="121" d="100"/>
          <a:sy n="121" d="100"/>
        </p:scale>
        <p:origin x="1332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1752"/>
    </p:cViewPr>
  </p:sorterViewPr>
  <p:notesViewPr>
    <p:cSldViewPr>
      <p:cViewPr varScale="1">
        <p:scale>
          <a:sx n="55" d="100"/>
          <a:sy n="55" d="100"/>
        </p:scale>
        <p:origin x="-1734" y="-84"/>
      </p:cViewPr>
      <p:guideLst>
        <p:guide orient="horz" pos="3108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9656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0113" y="4705350"/>
            <a:ext cx="4941887" cy="446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noProof="0"/>
              <a:t>Klik als u het opmaakprofiel van de tekst wilt bewerken.</a:t>
            </a:r>
          </a:p>
          <a:p>
            <a:pPr lvl="1"/>
            <a:r>
              <a:rPr lang="nl-NL" altLang="nl-NL" noProof="0"/>
              <a:t>Tweede niveau</a:t>
            </a:r>
          </a:p>
          <a:p>
            <a:pPr lvl="2"/>
            <a:r>
              <a:rPr lang="nl-NL" altLang="nl-NL" noProof="0"/>
              <a:t>Derde niveau</a:t>
            </a:r>
          </a:p>
          <a:p>
            <a:pPr lvl="3"/>
            <a:r>
              <a:rPr lang="nl-NL" altLang="nl-NL" noProof="0"/>
              <a:t>Vierde niveau</a:t>
            </a:r>
          </a:p>
          <a:p>
            <a:pPr lvl="4"/>
            <a:r>
              <a:rPr lang="nl-NL" altLang="nl-NL" noProof="0"/>
              <a:t>Vijfde niveau</a:t>
            </a:r>
          </a:p>
        </p:txBody>
      </p:sp>
      <p:sp>
        <p:nvSpPr>
          <p:cNvPr id="717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04800" y="862013"/>
            <a:ext cx="6132513" cy="3451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  <p:extLst>
      <p:ext uri="{BB962C8B-B14F-4D97-AF65-F5344CB8AC3E}">
        <p14:creationId xmlns:p14="http://schemas.microsoft.com/office/powerpoint/2010/main" val="282404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standa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9" t="2836" r="399" b="4480"/>
          <a:stretch/>
        </p:blipFill>
        <p:spPr bwMode="auto">
          <a:xfrm>
            <a:off x="-36513" y="0"/>
            <a:ext cx="8924925" cy="4118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-1" y="0"/>
            <a:ext cx="8886825" cy="4119563"/>
          </a:xfrm>
          <a:noFill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4" name="Rectangle 23"/>
          <p:cNvSpPr>
            <a:spLocks noChangeArrowheads="1"/>
          </p:cNvSpPr>
          <p:nvPr userDrawn="1"/>
        </p:nvSpPr>
        <p:spPr bwMode="auto">
          <a:xfrm>
            <a:off x="8820472" y="4887913"/>
            <a:ext cx="255587" cy="255587"/>
          </a:xfrm>
          <a:prstGeom prst="rect">
            <a:avLst/>
          </a:prstGeom>
          <a:solidFill>
            <a:srgbClr val="92C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23"/>
          <p:cNvSpPr>
            <a:spLocks noChangeArrowheads="1"/>
          </p:cNvSpPr>
          <p:nvPr userDrawn="1"/>
        </p:nvSpPr>
        <p:spPr bwMode="auto">
          <a:xfrm>
            <a:off x="8820472" y="4632325"/>
            <a:ext cx="255587" cy="255588"/>
          </a:xfrm>
          <a:prstGeom prst="rect">
            <a:avLst/>
          </a:prstGeom>
          <a:solidFill>
            <a:srgbClr val="8451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23"/>
          <p:cNvSpPr>
            <a:spLocks noChangeArrowheads="1"/>
          </p:cNvSpPr>
          <p:nvPr userDrawn="1"/>
        </p:nvSpPr>
        <p:spPr bwMode="auto">
          <a:xfrm>
            <a:off x="8820472" y="4376738"/>
            <a:ext cx="255587" cy="255587"/>
          </a:xfrm>
          <a:prstGeom prst="rect">
            <a:avLst/>
          </a:prstGeom>
          <a:solidFill>
            <a:srgbClr val="FAB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23"/>
          <p:cNvSpPr>
            <a:spLocks noChangeArrowheads="1"/>
          </p:cNvSpPr>
          <p:nvPr userDrawn="1"/>
        </p:nvSpPr>
        <p:spPr bwMode="auto">
          <a:xfrm>
            <a:off x="0" y="4119563"/>
            <a:ext cx="8886825" cy="1022350"/>
          </a:xfrm>
          <a:prstGeom prst="rect">
            <a:avLst/>
          </a:prstGeom>
          <a:solidFill>
            <a:srgbClr val="006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" name="Afbeelding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422775"/>
            <a:ext cx="1558925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itel 1"/>
          <p:cNvSpPr>
            <a:spLocks noGrp="1"/>
          </p:cNvSpPr>
          <p:nvPr>
            <p:ph type="title"/>
          </p:nvPr>
        </p:nvSpPr>
        <p:spPr>
          <a:xfrm>
            <a:off x="2195736" y="4234780"/>
            <a:ext cx="6264696" cy="857250"/>
          </a:xfrm>
        </p:spPr>
        <p:txBody>
          <a:bodyPr/>
          <a:lstStyle>
            <a:lvl1pPr algn="r">
              <a:defRPr sz="2600">
                <a:solidFill>
                  <a:schemeClr val="bg1"/>
                </a:solidFill>
                <a:latin typeface="Sansa Con Pro Bold" panose="02000603080000020004" pitchFamily="50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7" name="Rectangle 23"/>
          <p:cNvSpPr>
            <a:spLocks noChangeArrowheads="1"/>
          </p:cNvSpPr>
          <p:nvPr userDrawn="1"/>
        </p:nvSpPr>
        <p:spPr bwMode="auto">
          <a:xfrm>
            <a:off x="8886825" y="0"/>
            <a:ext cx="258763" cy="4155926"/>
          </a:xfrm>
          <a:prstGeom prst="rect">
            <a:avLst/>
          </a:prstGeom>
          <a:solidFill>
            <a:srgbClr val="006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Rectangle 23"/>
          <p:cNvSpPr>
            <a:spLocks noChangeArrowheads="1"/>
          </p:cNvSpPr>
          <p:nvPr userDrawn="1"/>
        </p:nvSpPr>
        <p:spPr bwMode="auto">
          <a:xfrm>
            <a:off x="8886825" y="4121150"/>
            <a:ext cx="255588" cy="255588"/>
          </a:xfrm>
          <a:prstGeom prst="rect">
            <a:avLst/>
          </a:prstGeom>
          <a:solidFill>
            <a:srgbClr val="F71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28726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uitgebreidere vers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9" b="12102"/>
          <a:stretch/>
        </p:blipFill>
        <p:spPr bwMode="auto">
          <a:xfrm>
            <a:off x="0" y="-3174"/>
            <a:ext cx="8892608" cy="31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0" y="-1587"/>
            <a:ext cx="8886825" cy="3097213"/>
          </a:xfrm>
          <a:noFill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/>
              <a:t>Klik op het pictogram als u een afbeelding wilt toevoegen</a:t>
            </a:r>
            <a:endParaRPr lang="nl-NL" noProof="0" dirty="0"/>
          </a:p>
        </p:txBody>
      </p:sp>
      <p:sp>
        <p:nvSpPr>
          <p:cNvPr id="4" name="Rectangle 23"/>
          <p:cNvSpPr>
            <a:spLocks noChangeArrowheads="1"/>
          </p:cNvSpPr>
          <p:nvPr userDrawn="1"/>
        </p:nvSpPr>
        <p:spPr bwMode="auto">
          <a:xfrm>
            <a:off x="8820472" y="4887913"/>
            <a:ext cx="255587" cy="255587"/>
          </a:xfrm>
          <a:prstGeom prst="rect">
            <a:avLst/>
          </a:prstGeom>
          <a:solidFill>
            <a:srgbClr val="92C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23"/>
          <p:cNvSpPr>
            <a:spLocks noChangeArrowheads="1"/>
          </p:cNvSpPr>
          <p:nvPr userDrawn="1"/>
        </p:nvSpPr>
        <p:spPr bwMode="auto">
          <a:xfrm>
            <a:off x="8820472" y="4632325"/>
            <a:ext cx="255587" cy="255588"/>
          </a:xfrm>
          <a:prstGeom prst="rect">
            <a:avLst/>
          </a:prstGeom>
          <a:solidFill>
            <a:srgbClr val="8451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23"/>
          <p:cNvSpPr>
            <a:spLocks noChangeArrowheads="1"/>
          </p:cNvSpPr>
          <p:nvPr userDrawn="1"/>
        </p:nvSpPr>
        <p:spPr bwMode="auto">
          <a:xfrm>
            <a:off x="8820472" y="4376738"/>
            <a:ext cx="255587" cy="255587"/>
          </a:xfrm>
          <a:prstGeom prst="rect">
            <a:avLst/>
          </a:prstGeom>
          <a:solidFill>
            <a:srgbClr val="FAB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23"/>
          <p:cNvSpPr>
            <a:spLocks noChangeArrowheads="1"/>
          </p:cNvSpPr>
          <p:nvPr userDrawn="1"/>
        </p:nvSpPr>
        <p:spPr bwMode="auto">
          <a:xfrm>
            <a:off x="0" y="4119563"/>
            <a:ext cx="8886825" cy="1022350"/>
          </a:xfrm>
          <a:prstGeom prst="rect">
            <a:avLst/>
          </a:prstGeom>
          <a:solidFill>
            <a:srgbClr val="006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" name="Afbeelding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422775"/>
            <a:ext cx="1558925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hthoek 11"/>
          <p:cNvSpPr/>
          <p:nvPr userDrawn="1"/>
        </p:nvSpPr>
        <p:spPr>
          <a:xfrm>
            <a:off x="0" y="3097213"/>
            <a:ext cx="8892608" cy="1023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 dirty="0"/>
          </a:p>
        </p:txBody>
      </p:sp>
      <p:sp>
        <p:nvSpPr>
          <p:cNvPr id="24" name="Tijdelijke aanduiding voor tekst 23"/>
          <p:cNvSpPr>
            <a:spLocks noGrp="1"/>
          </p:cNvSpPr>
          <p:nvPr>
            <p:ph type="body" sz="quarter" idx="11" hasCustomPrompt="1"/>
          </p:nvPr>
        </p:nvSpPr>
        <p:spPr>
          <a:xfrm>
            <a:off x="482510" y="3587363"/>
            <a:ext cx="7976909" cy="409289"/>
          </a:xfrm>
        </p:spPr>
        <p:txBody>
          <a:bodyPr/>
          <a:lstStyle>
            <a:lvl1pPr marL="0" indent="0">
              <a:buNone/>
              <a:defRPr sz="2400">
                <a:solidFill>
                  <a:srgbClr val="FABB00"/>
                </a:solidFill>
                <a:latin typeface="Sansa Con Pro Bold" panose="02000603080000020004" pitchFamily="50" charset="0"/>
              </a:defRPr>
            </a:lvl1pPr>
          </a:lstStyle>
          <a:p>
            <a:pPr lvl="0"/>
            <a:r>
              <a:rPr lang="nl-NL" sz="2400" dirty="0">
                <a:latin typeface="Sansa Con Pro Bold" panose="02000603080000020004" pitchFamily="50" charset="0"/>
              </a:rPr>
              <a:t>Subtitel/datum</a:t>
            </a:r>
            <a:endParaRPr lang="nl-NL" dirty="0"/>
          </a:p>
        </p:txBody>
      </p:sp>
      <p:sp>
        <p:nvSpPr>
          <p:cNvPr id="27" name="Tijdelijke aanduiding voor tekst 23"/>
          <p:cNvSpPr>
            <a:spLocks noGrp="1"/>
          </p:cNvSpPr>
          <p:nvPr>
            <p:ph type="body" sz="quarter" idx="12" hasCustomPrompt="1"/>
          </p:nvPr>
        </p:nvSpPr>
        <p:spPr>
          <a:xfrm>
            <a:off x="482510" y="3178970"/>
            <a:ext cx="7976909" cy="427037"/>
          </a:xfrm>
        </p:spPr>
        <p:txBody>
          <a:bodyPr/>
          <a:lstStyle>
            <a:lvl1pPr marL="0" indent="0">
              <a:buNone/>
              <a:defRPr sz="2600">
                <a:solidFill>
                  <a:srgbClr val="006FAC"/>
                </a:solidFill>
                <a:latin typeface="Sansa Con Pro Bold" panose="02000603080000020004" pitchFamily="50" charset="0"/>
              </a:defRPr>
            </a:lvl1pPr>
          </a:lstStyle>
          <a:p>
            <a:pPr lvl="0"/>
            <a:r>
              <a:rPr lang="nl-NL" sz="2400" dirty="0">
                <a:latin typeface="Sansa Con Pro Bold" panose="02000603080000020004" pitchFamily="50" charset="0"/>
              </a:rPr>
              <a:t>Titel/naam</a:t>
            </a:r>
            <a:endParaRPr lang="nl-NL" dirty="0"/>
          </a:p>
        </p:txBody>
      </p:sp>
      <p:sp>
        <p:nvSpPr>
          <p:cNvPr id="28" name="Titel 1"/>
          <p:cNvSpPr>
            <a:spLocks noGrp="1"/>
          </p:cNvSpPr>
          <p:nvPr>
            <p:ph type="title"/>
          </p:nvPr>
        </p:nvSpPr>
        <p:spPr>
          <a:xfrm>
            <a:off x="2195736" y="4234780"/>
            <a:ext cx="6264696" cy="857250"/>
          </a:xfrm>
        </p:spPr>
        <p:txBody>
          <a:bodyPr/>
          <a:lstStyle>
            <a:lvl1pPr algn="r">
              <a:defRPr sz="2600">
                <a:solidFill>
                  <a:schemeClr val="bg1"/>
                </a:solidFill>
                <a:latin typeface="Sansa Con Pro Bold" panose="02000603080000020004" pitchFamily="50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7" name="Rectangle 23"/>
          <p:cNvSpPr>
            <a:spLocks noChangeArrowheads="1"/>
          </p:cNvSpPr>
          <p:nvPr userDrawn="1"/>
        </p:nvSpPr>
        <p:spPr bwMode="auto">
          <a:xfrm>
            <a:off x="8886825" y="0"/>
            <a:ext cx="258763" cy="4155926"/>
          </a:xfrm>
          <a:prstGeom prst="rect">
            <a:avLst/>
          </a:prstGeom>
          <a:solidFill>
            <a:srgbClr val="006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Rectangle 23"/>
          <p:cNvSpPr>
            <a:spLocks noChangeArrowheads="1"/>
          </p:cNvSpPr>
          <p:nvPr userDrawn="1"/>
        </p:nvSpPr>
        <p:spPr bwMode="auto">
          <a:xfrm>
            <a:off x="8886825" y="4121150"/>
            <a:ext cx="255588" cy="255588"/>
          </a:xfrm>
          <a:prstGeom prst="rect">
            <a:avLst/>
          </a:prstGeom>
          <a:solidFill>
            <a:srgbClr val="F71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48936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/>
          <p:cNvSpPr>
            <a:spLocks noChangeArrowheads="1"/>
          </p:cNvSpPr>
          <p:nvPr userDrawn="1"/>
        </p:nvSpPr>
        <p:spPr bwMode="auto">
          <a:xfrm>
            <a:off x="8888413" y="4887913"/>
            <a:ext cx="255587" cy="255587"/>
          </a:xfrm>
          <a:prstGeom prst="rect">
            <a:avLst/>
          </a:prstGeom>
          <a:solidFill>
            <a:srgbClr val="92C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23"/>
          <p:cNvSpPr>
            <a:spLocks noChangeArrowheads="1"/>
          </p:cNvSpPr>
          <p:nvPr userDrawn="1"/>
        </p:nvSpPr>
        <p:spPr bwMode="auto">
          <a:xfrm>
            <a:off x="8888413" y="4632325"/>
            <a:ext cx="255587" cy="255588"/>
          </a:xfrm>
          <a:prstGeom prst="rect">
            <a:avLst/>
          </a:prstGeom>
          <a:solidFill>
            <a:srgbClr val="8451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23"/>
          <p:cNvSpPr>
            <a:spLocks noChangeArrowheads="1"/>
          </p:cNvSpPr>
          <p:nvPr userDrawn="1"/>
        </p:nvSpPr>
        <p:spPr bwMode="auto">
          <a:xfrm>
            <a:off x="8888413" y="4376738"/>
            <a:ext cx="255587" cy="255587"/>
          </a:xfrm>
          <a:prstGeom prst="rect">
            <a:avLst/>
          </a:prstGeom>
          <a:solidFill>
            <a:srgbClr val="FAB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Rectangle 23"/>
          <p:cNvSpPr>
            <a:spLocks noChangeArrowheads="1"/>
          </p:cNvSpPr>
          <p:nvPr userDrawn="1"/>
        </p:nvSpPr>
        <p:spPr bwMode="auto">
          <a:xfrm>
            <a:off x="8886825" y="0"/>
            <a:ext cx="258763" cy="4376738"/>
          </a:xfrm>
          <a:prstGeom prst="rect">
            <a:avLst/>
          </a:prstGeom>
          <a:solidFill>
            <a:srgbClr val="006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Rectangle 23"/>
          <p:cNvSpPr>
            <a:spLocks noChangeArrowheads="1"/>
          </p:cNvSpPr>
          <p:nvPr userDrawn="1"/>
        </p:nvSpPr>
        <p:spPr bwMode="auto">
          <a:xfrm>
            <a:off x="8886825" y="4121150"/>
            <a:ext cx="255588" cy="255588"/>
          </a:xfrm>
          <a:prstGeom prst="rect">
            <a:avLst/>
          </a:prstGeom>
          <a:solidFill>
            <a:srgbClr val="F71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200149"/>
            <a:ext cx="8229600" cy="3687763"/>
          </a:xfrm>
        </p:spPr>
        <p:txBody>
          <a:bodyPr/>
          <a:lstStyle>
            <a:lvl2pPr marL="742950" indent="-285750">
              <a:buFont typeface="Arial" panose="020B0604020202020204" pitchFamily="34" charset="0"/>
              <a:buChar char="•"/>
              <a:defRPr/>
            </a:lvl2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7" name="Titel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 sz="3600">
                <a:solidFill>
                  <a:srgbClr val="006FAC"/>
                </a:solidFill>
                <a:latin typeface="Sansa Con Pro Bold" panose="02000603080000020004" pitchFamily="50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8593433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>
                <a:solidFill>
                  <a:srgbClr val="006FAC"/>
                </a:solidFill>
                <a:latin typeface="Sansa Con Pro Bold" panose="02000603080000020004" pitchFamily="50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675855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675854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7110080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76257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3"/>
          <p:cNvSpPr>
            <a:spLocks noChangeArrowheads="1"/>
          </p:cNvSpPr>
          <p:nvPr userDrawn="1"/>
        </p:nvSpPr>
        <p:spPr bwMode="auto">
          <a:xfrm>
            <a:off x="8888413" y="4887913"/>
            <a:ext cx="255587" cy="255587"/>
          </a:xfrm>
          <a:prstGeom prst="rect">
            <a:avLst/>
          </a:prstGeom>
          <a:solidFill>
            <a:srgbClr val="92C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23"/>
          <p:cNvSpPr>
            <a:spLocks noChangeArrowheads="1"/>
          </p:cNvSpPr>
          <p:nvPr userDrawn="1"/>
        </p:nvSpPr>
        <p:spPr bwMode="auto">
          <a:xfrm>
            <a:off x="8888413" y="4632325"/>
            <a:ext cx="255587" cy="255588"/>
          </a:xfrm>
          <a:prstGeom prst="rect">
            <a:avLst/>
          </a:prstGeom>
          <a:solidFill>
            <a:srgbClr val="8451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Rectangle 23"/>
          <p:cNvSpPr>
            <a:spLocks noChangeArrowheads="1"/>
          </p:cNvSpPr>
          <p:nvPr userDrawn="1"/>
        </p:nvSpPr>
        <p:spPr bwMode="auto">
          <a:xfrm>
            <a:off x="8888400" y="4376738"/>
            <a:ext cx="255600" cy="255587"/>
          </a:xfrm>
          <a:prstGeom prst="rect">
            <a:avLst/>
          </a:prstGeom>
          <a:solidFill>
            <a:srgbClr val="FAB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Rectangle 23"/>
          <p:cNvSpPr>
            <a:spLocks noChangeArrowheads="1"/>
          </p:cNvSpPr>
          <p:nvPr userDrawn="1"/>
        </p:nvSpPr>
        <p:spPr bwMode="auto">
          <a:xfrm>
            <a:off x="8886825" y="0"/>
            <a:ext cx="258763" cy="4376738"/>
          </a:xfrm>
          <a:prstGeom prst="rect">
            <a:avLst/>
          </a:prstGeom>
          <a:solidFill>
            <a:srgbClr val="006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Rectangle 23"/>
          <p:cNvSpPr>
            <a:spLocks noChangeArrowheads="1"/>
          </p:cNvSpPr>
          <p:nvPr userDrawn="1"/>
        </p:nvSpPr>
        <p:spPr bwMode="auto">
          <a:xfrm>
            <a:off x="8886825" y="4121150"/>
            <a:ext cx="255588" cy="255588"/>
          </a:xfrm>
          <a:prstGeom prst="rect">
            <a:avLst/>
          </a:prstGeom>
          <a:solidFill>
            <a:srgbClr val="F71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nl-NL" altLang="nl-NL" sz="2400">
              <a:solidFill>
                <a:srgbClr val="F7144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1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Titel</a:t>
            </a:r>
          </a:p>
        </p:txBody>
      </p:sp>
      <p:sp>
        <p:nvSpPr>
          <p:cNvPr id="1032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nl-NL" altLang="nl-NL" dirty="0"/>
              <a:t>Klik om de modelstijlen te bewerken</a:t>
            </a:r>
          </a:p>
          <a:p>
            <a:pPr lvl="1"/>
            <a:r>
              <a:rPr lang="nl-NL" altLang="nl-NL" dirty="0"/>
              <a:t>Tweede niveau</a:t>
            </a:r>
          </a:p>
          <a:p>
            <a:pPr lvl="2"/>
            <a:r>
              <a:rPr lang="nl-NL" altLang="nl-NL" dirty="0"/>
              <a:t>Derde niveau</a:t>
            </a:r>
          </a:p>
          <a:p>
            <a:pPr lvl="3"/>
            <a:r>
              <a:rPr lang="nl-NL" altLang="nl-NL" dirty="0"/>
              <a:t>Vierde niveau</a:t>
            </a:r>
          </a:p>
          <a:p>
            <a:pPr lvl="4"/>
            <a:r>
              <a:rPr lang="nl-NL" altLang="nl-NL" dirty="0"/>
              <a:t>Vijfde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27" r:id="rId2"/>
    <p:sldLayoutId id="2147483928" r:id="rId3"/>
    <p:sldLayoutId id="2147483929" r:id="rId4"/>
    <p:sldLayoutId id="2147483930" r:id="rId5"/>
  </p:sldLayoutIdLst>
  <p:transition advClick="0" advTm="400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006FAC"/>
          </a:solidFill>
          <a:latin typeface="Sansa Con Pro Bold" panose="02000603080000020004" pitchFamily="50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006FAC"/>
          </a:solidFill>
          <a:latin typeface="Sansa Con Pro Bold" panose="02000603080000020004" pitchFamily="50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006FAC"/>
          </a:solidFill>
          <a:latin typeface="Sansa Con Pro Bold" panose="02000603080000020004" pitchFamily="50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006FAC"/>
          </a:solidFill>
          <a:latin typeface="Sansa Con Pro Bold" panose="02000603080000020004" pitchFamily="50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006FAC"/>
          </a:solidFill>
          <a:latin typeface="Sansa Con Pro Bold" panose="02000603080000020004" pitchFamily="50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ABB00"/>
        </a:buClr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6FAC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6FAC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6FAC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6FAC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387A2898-B3D8-0372-DB76-5410C82D1DA9}"/>
              </a:ext>
            </a:extLst>
          </p:cNvPr>
          <p:cNvSpPr txBox="1"/>
          <p:nvPr/>
        </p:nvSpPr>
        <p:spPr bwMode="auto">
          <a:xfrm>
            <a:off x="2087724" y="699542"/>
            <a:ext cx="4968552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Dit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betreft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een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algemene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presentatie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voor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de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werkzaamheden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aan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de Minckelersstraat.</a:t>
            </a:r>
          </a:p>
          <a:p>
            <a:endParaRPr lang="en-US" sz="1400" dirty="0">
              <a:solidFill>
                <a:srgbClr val="080808"/>
              </a:solidFill>
              <a:latin typeface="Sansa Con Pro Bold" panose="02000603080000020004" pitchFamily="50" charset="0"/>
            </a:endParaRPr>
          </a:p>
          <a:p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Voordat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u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een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presentatie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geeft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:</a:t>
            </a:r>
          </a:p>
          <a:p>
            <a:pPr marL="171450" indent="-171450">
              <a:buFontTx/>
              <a:buChar char="-"/>
            </a:pP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Kopieer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de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presentatie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en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geef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de datum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en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de naam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aan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wie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je de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presentatie</a:t>
            </a:r>
            <a:r>
              <a:rPr lang="en-US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 </a:t>
            </a:r>
            <a:r>
              <a:rPr lang="en-US" sz="1400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geeft</a:t>
            </a:r>
            <a:endParaRPr lang="en-US" sz="1400" dirty="0">
              <a:solidFill>
                <a:srgbClr val="080808"/>
              </a:solidFill>
              <a:latin typeface="Sansa Con Pro Bold" panose="02000603080000020004" pitchFamily="50" charset="0"/>
            </a:endParaRPr>
          </a:p>
          <a:p>
            <a:pPr marL="171450" indent="-171450">
              <a:buFontTx/>
              <a:buChar char="-"/>
            </a:pPr>
            <a:r>
              <a:rPr lang="nl-NL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Pas sheet 2 aan met de datum en de naam van de presentatie.</a:t>
            </a:r>
          </a:p>
          <a:p>
            <a:pPr marL="171450" indent="-171450">
              <a:buFontTx/>
              <a:buChar char="-"/>
            </a:pPr>
            <a:r>
              <a:rPr lang="nl-NL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Haal de sheets eruit die je niet wilt laten zien.</a:t>
            </a:r>
          </a:p>
          <a:p>
            <a:pPr marL="171450" indent="-171450">
              <a:buFontTx/>
              <a:buChar char="-"/>
            </a:pPr>
            <a:r>
              <a:rPr lang="nl-NL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Verwijder deze sheet.</a:t>
            </a:r>
          </a:p>
          <a:p>
            <a:pPr marL="171450" indent="-171450">
              <a:buFontTx/>
              <a:buChar char="-"/>
            </a:pPr>
            <a:r>
              <a:rPr lang="nl-NL" sz="1400" dirty="0">
                <a:solidFill>
                  <a:srgbClr val="080808"/>
                </a:solidFill>
                <a:latin typeface="Sansa Con Pro Bold" panose="02000603080000020004" pitchFamily="50" charset="0"/>
              </a:rPr>
              <a:t>LET OP: Nieuwe zaken alleen maar toevoegen aan het bestand ‘algemene presentatie’</a:t>
            </a:r>
          </a:p>
        </p:txBody>
      </p:sp>
    </p:spTree>
    <p:extLst>
      <p:ext uri="{BB962C8B-B14F-4D97-AF65-F5344CB8AC3E}">
        <p14:creationId xmlns:p14="http://schemas.microsoft.com/office/powerpoint/2010/main" val="178387676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Uitvoering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457200" y="1200149"/>
            <a:ext cx="3394720" cy="3687763"/>
          </a:xfrm>
        </p:spPr>
        <p:txBody>
          <a:bodyPr>
            <a:normAutofit fontScale="55000" lnSpcReduction="20000"/>
          </a:bodyPr>
          <a:lstStyle/>
          <a:p>
            <a:r>
              <a:rPr lang="nl-NL" dirty="0"/>
              <a:t>Uitvoering staat gepland (planning v2)</a:t>
            </a:r>
          </a:p>
          <a:p>
            <a:r>
              <a:rPr lang="nl-NL" dirty="0"/>
              <a:t>Start: Q2-2029</a:t>
            </a:r>
          </a:p>
          <a:p>
            <a:r>
              <a:rPr lang="nl-NL" dirty="0"/>
              <a:t>Eind: Q1-2032</a:t>
            </a:r>
          </a:p>
          <a:p>
            <a:r>
              <a:rPr lang="nl-NL" dirty="0"/>
              <a:t>Kop over kop werken, met verharding per fase achteraan</a:t>
            </a:r>
          </a:p>
          <a:p>
            <a:r>
              <a:rPr lang="nl-NL" dirty="0" err="1"/>
              <a:t>Werkvak</a:t>
            </a:r>
            <a:r>
              <a:rPr lang="nl-NL" dirty="0"/>
              <a:t> 1: Anthony Fokkerweg (hoek)</a:t>
            </a:r>
          </a:p>
          <a:p>
            <a:r>
              <a:rPr lang="nl-NL" dirty="0" err="1"/>
              <a:t>Werkvak</a:t>
            </a:r>
            <a:r>
              <a:rPr lang="nl-NL" dirty="0"/>
              <a:t> 2: Anthony Fokkerweg naar de </a:t>
            </a:r>
            <a:r>
              <a:rPr lang="nl-NL" dirty="0" err="1"/>
              <a:t>Kamerlingh</a:t>
            </a:r>
            <a:r>
              <a:rPr lang="nl-NL" dirty="0"/>
              <a:t> Onnesweg</a:t>
            </a:r>
          </a:p>
          <a:p>
            <a:r>
              <a:rPr lang="nl-NL" dirty="0" err="1"/>
              <a:t>Werkvak</a:t>
            </a:r>
            <a:r>
              <a:rPr lang="nl-NL" dirty="0"/>
              <a:t> 3: Kruising </a:t>
            </a:r>
            <a:r>
              <a:rPr lang="nl-NL" dirty="0" err="1"/>
              <a:t>Kamerlingh</a:t>
            </a:r>
            <a:r>
              <a:rPr lang="nl-NL" dirty="0"/>
              <a:t> Onnesweg</a:t>
            </a:r>
          </a:p>
          <a:p>
            <a:r>
              <a:rPr lang="nl-NL" dirty="0" err="1"/>
              <a:t>Werkvak</a:t>
            </a:r>
            <a:r>
              <a:rPr lang="nl-NL" dirty="0"/>
              <a:t> 4: </a:t>
            </a:r>
            <a:r>
              <a:rPr lang="nl-NL" dirty="0" err="1"/>
              <a:t>Kamerlingh</a:t>
            </a:r>
            <a:r>
              <a:rPr lang="nl-NL" dirty="0"/>
              <a:t> Onnesweg – Jan van der Heijdenstraat</a:t>
            </a:r>
          </a:p>
          <a:p>
            <a:r>
              <a:rPr lang="nl-NL" dirty="0" err="1"/>
              <a:t>Werkvak</a:t>
            </a:r>
            <a:r>
              <a:rPr lang="nl-NL" dirty="0"/>
              <a:t> 5: Kruising Jan van der Heijdenstraat</a:t>
            </a:r>
          </a:p>
          <a:p>
            <a:r>
              <a:rPr lang="nl-NL" dirty="0" err="1"/>
              <a:t>Werkvak</a:t>
            </a:r>
            <a:r>
              <a:rPr lang="nl-NL" dirty="0"/>
              <a:t> 6: Jan van der Heijdenstraat – Kleine Drift </a:t>
            </a:r>
          </a:p>
          <a:p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DE84A3D-A837-A267-0060-2EA2F26A0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1419622"/>
            <a:ext cx="481425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57455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Fasering en Bereikbaarheid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NL" dirty="0"/>
              <a:t>De werkzaamheden kunnen op verschillende manieren worden uitgevoerd. </a:t>
            </a:r>
          </a:p>
          <a:p>
            <a:r>
              <a:rPr lang="nl-NL" dirty="0"/>
              <a:t>Van Kleine Drift naar Anthony Fokkerweg of </a:t>
            </a:r>
            <a:r>
              <a:rPr lang="nl-NL" dirty="0" err="1"/>
              <a:t>vice</a:t>
            </a:r>
            <a:r>
              <a:rPr lang="nl-NL" dirty="0"/>
              <a:t> versa.</a:t>
            </a:r>
          </a:p>
          <a:p>
            <a:r>
              <a:rPr lang="nl-NL" dirty="0"/>
              <a:t>Er is gekozen in de fasering om te werken met de legrichting van de riolering – van Anthony Fokkerweg naar de Kleine Drift.</a:t>
            </a:r>
          </a:p>
          <a:p>
            <a:r>
              <a:rPr lang="nl-NL" dirty="0"/>
              <a:t>Er is gekozen om het werk op te delen in werkvakken</a:t>
            </a:r>
          </a:p>
          <a:p>
            <a:r>
              <a:rPr lang="nl-NL" dirty="0"/>
              <a:t>Er is gekozen om per </a:t>
            </a:r>
            <a:r>
              <a:rPr lang="nl-NL" dirty="0" err="1"/>
              <a:t>werkvak</a:t>
            </a:r>
            <a:r>
              <a:rPr lang="nl-NL" dirty="0"/>
              <a:t> te starten met conditioneren, aanleg gracht, inrichting buitenruimte.</a:t>
            </a:r>
          </a:p>
          <a:p>
            <a:r>
              <a:rPr lang="nl-NL" dirty="0"/>
              <a:t>Conditionering: maart 2029 tot en met januari 2031</a:t>
            </a:r>
          </a:p>
          <a:p>
            <a:r>
              <a:rPr lang="nl-NL" dirty="0"/>
              <a:t>Realisatie gracht:</a:t>
            </a:r>
          </a:p>
          <a:p>
            <a:r>
              <a:rPr lang="nl-NL" dirty="0"/>
              <a:t>Realisatie Buitenruimte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609284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EF22ACA-1DAB-12B7-DEAE-3A9042087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/>
              <a:t>Overzicht</a:t>
            </a:r>
            <a:r>
              <a:rPr lang="en-US" dirty="0"/>
              <a:t> </a:t>
            </a:r>
            <a:r>
              <a:rPr lang="en-US" dirty="0" err="1"/>
              <a:t>fasering</a:t>
            </a:r>
            <a:endParaRPr lang="nl-NL" dirty="0"/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80F0A1BC-678C-228A-AB10-4FCFCF052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035148"/>
            <a:ext cx="7200800" cy="3879418"/>
          </a:xfrm>
          <a:prstGeom prst="rect">
            <a:avLst/>
          </a:prstGeom>
        </p:spPr>
      </p:pic>
      <p:sp>
        <p:nvSpPr>
          <p:cNvPr id="23" name="Vrije vorm: vorm 22">
            <a:extLst>
              <a:ext uri="{FF2B5EF4-FFF2-40B4-BE49-F238E27FC236}">
                <a16:creationId xmlns:a16="http://schemas.microsoft.com/office/drawing/2014/main" id="{ABE26271-08FF-F87C-E035-83583F02EFBF}"/>
              </a:ext>
            </a:extLst>
          </p:cNvPr>
          <p:cNvSpPr/>
          <p:nvPr/>
        </p:nvSpPr>
        <p:spPr>
          <a:xfrm>
            <a:off x="6053138" y="2962275"/>
            <a:ext cx="364331" cy="492919"/>
          </a:xfrm>
          <a:custGeom>
            <a:avLst/>
            <a:gdLst>
              <a:gd name="connsiteX0" fmla="*/ 38100 w 364331"/>
              <a:gd name="connsiteY0" fmla="*/ 242888 h 492919"/>
              <a:gd name="connsiteX1" fmla="*/ 0 w 364331"/>
              <a:gd name="connsiteY1" fmla="*/ 388144 h 492919"/>
              <a:gd name="connsiteX2" fmla="*/ 223837 w 364331"/>
              <a:gd name="connsiteY2" fmla="*/ 492919 h 492919"/>
              <a:gd name="connsiteX3" fmla="*/ 259556 w 364331"/>
              <a:gd name="connsiteY3" fmla="*/ 342900 h 492919"/>
              <a:gd name="connsiteX4" fmla="*/ 219075 w 364331"/>
              <a:gd name="connsiteY4" fmla="*/ 311944 h 492919"/>
              <a:gd name="connsiteX5" fmla="*/ 245268 w 364331"/>
              <a:gd name="connsiteY5" fmla="*/ 188119 h 492919"/>
              <a:gd name="connsiteX6" fmla="*/ 338137 w 364331"/>
              <a:gd name="connsiteY6" fmla="*/ 214313 h 492919"/>
              <a:gd name="connsiteX7" fmla="*/ 364331 w 364331"/>
              <a:gd name="connsiteY7" fmla="*/ 38100 h 492919"/>
              <a:gd name="connsiteX8" fmla="*/ 159543 w 364331"/>
              <a:gd name="connsiteY8" fmla="*/ 0 h 492919"/>
              <a:gd name="connsiteX9" fmla="*/ 119062 w 364331"/>
              <a:gd name="connsiteY9" fmla="*/ 219075 h 492919"/>
              <a:gd name="connsiteX10" fmla="*/ 73818 w 364331"/>
              <a:gd name="connsiteY10" fmla="*/ 202406 h 492919"/>
              <a:gd name="connsiteX11" fmla="*/ 38100 w 364331"/>
              <a:gd name="connsiteY11" fmla="*/ 242888 h 49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331" h="492919">
                <a:moveTo>
                  <a:pt x="38100" y="242888"/>
                </a:moveTo>
                <a:lnTo>
                  <a:pt x="0" y="388144"/>
                </a:lnTo>
                <a:lnTo>
                  <a:pt x="223837" y="492919"/>
                </a:lnTo>
                <a:lnTo>
                  <a:pt x="259556" y="342900"/>
                </a:lnTo>
                <a:lnTo>
                  <a:pt x="219075" y="311944"/>
                </a:lnTo>
                <a:lnTo>
                  <a:pt x="245268" y="188119"/>
                </a:lnTo>
                <a:lnTo>
                  <a:pt x="338137" y="214313"/>
                </a:lnTo>
                <a:lnTo>
                  <a:pt x="364331" y="38100"/>
                </a:lnTo>
                <a:lnTo>
                  <a:pt x="159543" y="0"/>
                </a:lnTo>
                <a:lnTo>
                  <a:pt x="119062" y="219075"/>
                </a:lnTo>
                <a:lnTo>
                  <a:pt x="73818" y="202406"/>
                </a:lnTo>
                <a:lnTo>
                  <a:pt x="38100" y="242888"/>
                </a:lnTo>
                <a:close/>
              </a:path>
            </a:pathLst>
          </a:cu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nl-NL" sz="500" b="1" dirty="0">
              <a:solidFill>
                <a:srgbClr val="080808"/>
              </a:solidFill>
            </a:endParaRPr>
          </a:p>
        </p:txBody>
      </p:sp>
      <p:sp>
        <p:nvSpPr>
          <p:cNvPr id="24" name="Vrije vorm: vorm 23">
            <a:extLst>
              <a:ext uri="{FF2B5EF4-FFF2-40B4-BE49-F238E27FC236}">
                <a16:creationId xmlns:a16="http://schemas.microsoft.com/office/drawing/2014/main" id="{F6FFAEE3-F54F-0C97-6998-25C8571E70C6}"/>
              </a:ext>
            </a:extLst>
          </p:cNvPr>
          <p:cNvSpPr/>
          <p:nvPr/>
        </p:nvSpPr>
        <p:spPr>
          <a:xfrm>
            <a:off x="4736306" y="2667000"/>
            <a:ext cx="1347788" cy="690563"/>
          </a:xfrm>
          <a:custGeom>
            <a:avLst/>
            <a:gdLst>
              <a:gd name="connsiteX0" fmla="*/ 1347788 w 1347788"/>
              <a:gd name="connsiteY0" fmla="*/ 542925 h 690563"/>
              <a:gd name="connsiteX1" fmla="*/ 73819 w 1347788"/>
              <a:gd name="connsiteY1" fmla="*/ 0 h 690563"/>
              <a:gd name="connsiteX2" fmla="*/ 0 w 1347788"/>
              <a:gd name="connsiteY2" fmla="*/ 157163 h 690563"/>
              <a:gd name="connsiteX3" fmla="*/ 1316832 w 1347788"/>
              <a:gd name="connsiteY3" fmla="*/ 690563 h 690563"/>
              <a:gd name="connsiteX4" fmla="*/ 1347788 w 1347788"/>
              <a:gd name="connsiteY4" fmla="*/ 542925 h 690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7788" h="690563">
                <a:moveTo>
                  <a:pt x="1347788" y="542925"/>
                </a:moveTo>
                <a:lnTo>
                  <a:pt x="73819" y="0"/>
                </a:lnTo>
                <a:lnTo>
                  <a:pt x="0" y="157163"/>
                </a:lnTo>
                <a:lnTo>
                  <a:pt x="1316832" y="690563"/>
                </a:lnTo>
                <a:lnTo>
                  <a:pt x="1347788" y="542925"/>
                </a:lnTo>
                <a:close/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nl-NL" sz="500" b="1" dirty="0">
              <a:solidFill>
                <a:srgbClr val="080808"/>
              </a:solidFill>
            </a:endParaRPr>
          </a:p>
        </p:txBody>
      </p:sp>
      <p:sp>
        <p:nvSpPr>
          <p:cNvPr id="25" name="Vrije vorm: vorm 24">
            <a:extLst>
              <a:ext uri="{FF2B5EF4-FFF2-40B4-BE49-F238E27FC236}">
                <a16:creationId xmlns:a16="http://schemas.microsoft.com/office/drawing/2014/main" id="{BB5AC024-8D8A-97B5-841B-AEF7FFFE9E1D}"/>
              </a:ext>
            </a:extLst>
          </p:cNvPr>
          <p:cNvSpPr/>
          <p:nvPr/>
        </p:nvSpPr>
        <p:spPr>
          <a:xfrm>
            <a:off x="4474369" y="2531269"/>
            <a:ext cx="383381" cy="411956"/>
          </a:xfrm>
          <a:custGeom>
            <a:avLst/>
            <a:gdLst>
              <a:gd name="connsiteX0" fmla="*/ 264319 w 383381"/>
              <a:gd name="connsiteY0" fmla="*/ 0 h 411956"/>
              <a:gd name="connsiteX1" fmla="*/ 383381 w 383381"/>
              <a:gd name="connsiteY1" fmla="*/ 54769 h 411956"/>
              <a:gd name="connsiteX2" fmla="*/ 257175 w 383381"/>
              <a:gd name="connsiteY2" fmla="*/ 295275 h 411956"/>
              <a:gd name="connsiteX3" fmla="*/ 221456 w 383381"/>
              <a:gd name="connsiteY3" fmla="*/ 290512 h 411956"/>
              <a:gd name="connsiteX4" fmla="*/ 142875 w 383381"/>
              <a:gd name="connsiteY4" fmla="*/ 411956 h 411956"/>
              <a:gd name="connsiteX5" fmla="*/ 0 w 383381"/>
              <a:gd name="connsiteY5" fmla="*/ 381000 h 411956"/>
              <a:gd name="connsiteX6" fmla="*/ 23812 w 383381"/>
              <a:gd name="connsiteY6" fmla="*/ 216694 h 411956"/>
              <a:gd name="connsiteX7" fmla="*/ 126206 w 383381"/>
              <a:gd name="connsiteY7" fmla="*/ 100012 h 411956"/>
              <a:gd name="connsiteX8" fmla="*/ 180975 w 383381"/>
              <a:gd name="connsiteY8" fmla="*/ 100012 h 411956"/>
              <a:gd name="connsiteX9" fmla="*/ 183356 w 383381"/>
              <a:gd name="connsiteY9" fmla="*/ 78581 h 411956"/>
              <a:gd name="connsiteX10" fmla="*/ 197644 w 383381"/>
              <a:gd name="connsiteY10" fmla="*/ 54769 h 411956"/>
              <a:gd name="connsiteX11" fmla="*/ 240506 w 383381"/>
              <a:gd name="connsiteY11" fmla="*/ 57150 h 411956"/>
              <a:gd name="connsiteX12" fmla="*/ 264319 w 383381"/>
              <a:gd name="connsiteY12" fmla="*/ 0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3381" h="411956">
                <a:moveTo>
                  <a:pt x="264319" y="0"/>
                </a:moveTo>
                <a:lnTo>
                  <a:pt x="383381" y="54769"/>
                </a:lnTo>
                <a:lnTo>
                  <a:pt x="257175" y="295275"/>
                </a:lnTo>
                <a:lnTo>
                  <a:pt x="221456" y="290512"/>
                </a:lnTo>
                <a:lnTo>
                  <a:pt x="142875" y="411956"/>
                </a:lnTo>
                <a:lnTo>
                  <a:pt x="0" y="381000"/>
                </a:lnTo>
                <a:lnTo>
                  <a:pt x="23812" y="216694"/>
                </a:lnTo>
                <a:lnTo>
                  <a:pt x="126206" y="100012"/>
                </a:lnTo>
                <a:lnTo>
                  <a:pt x="180975" y="100012"/>
                </a:lnTo>
                <a:lnTo>
                  <a:pt x="183356" y="78581"/>
                </a:lnTo>
                <a:lnTo>
                  <a:pt x="197644" y="54769"/>
                </a:lnTo>
                <a:lnTo>
                  <a:pt x="240506" y="57150"/>
                </a:lnTo>
                <a:lnTo>
                  <a:pt x="264319" y="0"/>
                </a:lnTo>
                <a:close/>
              </a:path>
            </a:pathLst>
          </a:custGeom>
          <a:noFill/>
          <a:ln w="952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Vrije vorm: vorm 25">
            <a:extLst>
              <a:ext uri="{FF2B5EF4-FFF2-40B4-BE49-F238E27FC236}">
                <a16:creationId xmlns:a16="http://schemas.microsoft.com/office/drawing/2014/main" id="{0E5083D9-E8D4-1E33-0708-9ECE7C2D3D54}"/>
              </a:ext>
            </a:extLst>
          </p:cNvPr>
          <p:cNvSpPr/>
          <p:nvPr/>
        </p:nvSpPr>
        <p:spPr>
          <a:xfrm>
            <a:off x="3326606" y="2395538"/>
            <a:ext cx="228600" cy="283368"/>
          </a:xfrm>
          <a:custGeom>
            <a:avLst/>
            <a:gdLst>
              <a:gd name="connsiteX0" fmla="*/ 2382 w 228600"/>
              <a:gd name="connsiteY0" fmla="*/ 0 h 283368"/>
              <a:gd name="connsiteX1" fmla="*/ 228600 w 228600"/>
              <a:gd name="connsiteY1" fmla="*/ 14287 h 283368"/>
              <a:gd name="connsiteX2" fmla="*/ 192882 w 228600"/>
              <a:gd name="connsiteY2" fmla="*/ 283368 h 283368"/>
              <a:gd name="connsiteX3" fmla="*/ 0 w 228600"/>
              <a:gd name="connsiteY3" fmla="*/ 276225 h 283368"/>
              <a:gd name="connsiteX4" fmla="*/ 2382 w 228600"/>
              <a:gd name="connsiteY4" fmla="*/ 0 h 283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" h="283368">
                <a:moveTo>
                  <a:pt x="2382" y="0"/>
                </a:moveTo>
                <a:lnTo>
                  <a:pt x="228600" y="14287"/>
                </a:lnTo>
                <a:lnTo>
                  <a:pt x="192882" y="283368"/>
                </a:lnTo>
                <a:lnTo>
                  <a:pt x="0" y="276225"/>
                </a:lnTo>
                <a:lnTo>
                  <a:pt x="2382" y="0"/>
                </a:lnTo>
                <a:close/>
              </a:path>
            </a:pathLst>
          </a:custGeom>
          <a:noFill/>
          <a:ln w="952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Vrije vorm: vorm 26">
            <a:extLst>
              <a:ext uri="{FF2B5EF4-FFF2-40B4-BE49-F238E27FC236}">
                <a16:creationId xmlns:a16="http://schemas.microsoft.com/office/drawing/2014/main" id="{85054C5D-948D-6296-F46F-FDF11D128463}"/>
              </a:ext>
            </a:extLst>
          </p:cNvPr>
          <p:cNvSpPr/>
          <p:nvPr/>
        </p:nvSpPr>
        <p:spPr>
          <a:xfrm>
            <a:off x="3524250" y="2483644"/>
            <a:ext cx="1071563" cy="264319"/>
          </a:xfrm>
          <a:custGeom>
            <a:avLst/>
            <a:gdLst>
              <a:gd name="connsiteX0" fmla="*/ 16669 w 1071563"/>
              <a:gd name="connsiteY0" fmla="*/ 0 h 264319"/>
              <a:gd name="connsiteX1" fmla="*/ 916781 w 1071563"/>
              <a:gd name="connsiteY1" fmla="*/ 147637 h 264319"/>
              <a:gd name="connsiteX2" fmla="*/ 923925 w 1071563"/>
              <a:gd name="connsiteY2" fmla="*/ 121444 h 264319"/>
              <a:gd name="connsiteX3" fmla="*/ 1071563 w 1071563"/>
              <a:gd name="connsiteY3" fmla="*/ 147637 h 264319"/>
              <a:gd name="connsiteX4" fmla="*/ 957263 w 1071563"/>
              <a:gd name="connsiteY4" fmla="*/ 264319 h 264319"/>
              <a:gd name="connsiteX5" fmla="*/ 0 w 1071563"/>
              <a:gd name="connsiteY5" fmla="*/ 114300 h 264319"/>
              <a:gd name="connsiteX6" fmla="*/ 16669 w 1071563"/>
              <a:gd name="connsiteY6" fmla="*/ 0 h 264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1563" h="264319">
                <a:moveTo>
                  <a:pt x="16669" y="0"/>
                </a:moveTo>
                <a:lnTo>
                  <a:pt x="916781" y="147637"/>
                </a:lnTo>
                <a:lnTo>
                  <a:pt x="923925" y="121444"/>
                </a:lnTo>
                <a:lnTo>
                  <a:pt x="1071563" y="147637"/>
                </a:lnTo>
                <a:lnTo>
                  <a:pt x="957263" y="264319"/>
                </a:lnTo>
                <a:lnTo>
                  <a:pt x="0" y="114300"/>
                </a:lnTo>
                <a:lnTo>
                  <a:pt x="16669" y="0"/>
                </a:lnTo>
                <a:close/>
              </a:path>
            </a:pathLst>
          </a:cu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Vrije vorm: vorm 27">
            <a:extLst>
              <a:ext uri="{FF2B5EF4-FFF2-40B4-BE49-F238E27FC236}">
                <a16:creationId xmlns:a16="http://schemas.microsoft.com/office/drawing/2014/main" id="{72EB1F75-075D-4CE3-0483-6F71037F1D90}"/>
              </a:ext>
            </a:extLst>
          </p:cNvPr>
          <p:cNvSpPr/>
          <p:nvPr/>
        </p:nvSpPr>
        <p:spPr>
          <a:xfrm>
            <a:off x="1676400" y="2185988"/>
            <a:ext cx="1650206" cy="385762"/>
          </a:xfrm>
          <a:custGeom>
            <a:avLst/>
            <a:gdLst>
              <a:gd name="connsiteX0" fmla="*/ 1643063 w 1650206"/>
              <a:gd name="connsiteY0" fmla="*/ 269081 h 385762"/>
              <a:gd name="connsiteX1" fmla="*/ 1323975 w 1650206"/>
              <a:gd name="connsiteY1" fmla="*/ 230981 h 385762"/>
              <a:gd name="connsiteX2" fmla="*/ 797719 w 1650206"/>
              <a:gd name="connsiteY2" fmla="*/ 71437 h 385762"/>
              <a:gd name="connsiteX3" fmla="*/ 542925 w 1650206"/>
              <a:gd name="connsiteY3" fmla="*/ 21431 h 385762"/>
              <a:gd name="connsiteX4" fmla="*/ 164306 w 1650206"/>
              <a:gd name="connsiteY4" fmla="*/ 0 h 385762"/>
              <a:gd name="connsiteX5" fmla="*/ 0 w 1650206"/>
              <a:gd name="connsiteY5" fmla="*/ 21431 h 385762"/>
              <a:gd name="connsiteX6" fmla="*/ 14288 w 1650206"/>
              <a:gd name="connsiteY6" fmla="*/ 95250 h 385762"/>
              <a:gd name="connsiteX7" fmla="*/ 133350 w 1650206"/>
              <a:gd name="connsiteY7" fmla="*/ 88106 h 385762"/>
              <a:gd name="connsiteX8" fmla="*/ 511969 w 1650206"/>
              <a:gd name="connsiteY8" fmla="*/ 95250 h 385762"/>
              <a:gd name="connsiteX9" fmla="*/ 804863 w 1650206"/>
              <a:gd name="connsiteY9" fmla="*/ 173831 h 385762"/>
              <a:gd name="connsiteX10" fmla="*/ 1216819 w 1650206"/>
              <a:gd name="connsiteY10" fmla="*/ 323850 h 385762"/>
              <a:gd name="connsiteX11" fmla="*/ 1650206 w 1650206"/>
              <a:gd name="connsiteY11" fmla="*/ 385762 h 385762"/>
              <a:gd name="connsiteX12" fmla="*/ 1643063 w 1650206"/>
              <a:gd name="connsiteY12" fmla="*/ 269081 h 385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0206" h="385762">
                <a:moveTo>
                  <a:pt x="1643063" y="269081"/>
                </a:moveTo>
                <a:lnTo>
                  <a:pt x="1323975" y="230981"/>
                </a:lnTo>
                <a:lnTo>
                  <a:pt x="797719" y="71437"/>
                </a:lnTo>
                <a:lnTo>
                  <a:pt x="542925" y="21431"/>
                </a:lnTo>
                <a:lnTo>
                  <a:pt x="164306" y="0"/>
                </a:lnTo>
                <a:lnTo>
                  <a:pt x="0" y="21431"/>
                </a:lnTo>
                <a:lnTo>
                  <a:pt x="14288" y="95250"/>
                </a:lnTo>
                <a:lnTo>
                  <a:pt x="133350" y="88106"/>
                </a:lnTo>
                <a:lnTo>
                  <a:pt x="511969" y="95250"/>
                </a:lnTo>
                <a:lnTo>
                  <a:pt x="804863" y="173831"/>
                </a:lnTo>
                <a:lnTo>
                  <a:pt x="1216819" y="323850"/>
                </a:lnTo>
                <a:lnTo>
                  <a:pt x="1650206" y="385762"/>
                </a:lnTo>
                <a:lnTo>
                  <a:pt x="1643063" y="269081"/>
                </a:lnTo>
                <a:close/>
              </a:path>
            </a:pathLst>
          </a:cu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Vrije vorm: vorm 28">
            <a:extLst>
              <a:ext uri="{FF2B5EF4-FFF2-40B4-BE49-F238E27FC236}">
                <a16:creationId xmlns:a16="http://schemas.microsoft.com/office/drawing/2014/main" id="{A6621CE5-E0B4-1BD7-EF81-13230BBDC537}"/>
              </a:ext>
            </a:extLst>
          </p:cNvPr>
          <p:cNvSpPr/>
          <p:nvPr/>
        </p:nvSpPr>
        <p:spPr>
          <a:xfrm>
            <a:off x="814388" y="2202656"/>
            <a:ext cx="883443" cy="461963"/>
          </a:xfrm>
          <a:custGeom>
            <a:avLst/>
            <a:gdLst>
              <a:gd name="connsiteX0" fmla="*/ 857250 w 883443"/>
              <a:gd name="connsiteY0" fmla="*/ 0 h 461963"/>
              <a:gd name="connsiteX1" fmla="*/ 0 w 883443"/>
              <a:gd name="connsiteY1" fmla="*/ 247650 h 461963"/>
              <a:gd name="connsiteX2" fmla="*/ 64293 w 883443"/>
              <a:gd name="connsiteY2" fmla="*/ 461963 h 461963"/>
              <a:gd name="connsiteX3" fmla="*/ 180975 w 883443"/>
              <a:gd name="connsiteY3" fmla="*/ 414338 h 461963"/>
              <a:gd name="connsiteX4" fmla="*/ 157162 w 883443"/>
              <a:gd name="connsiteY4" fmla="*/ 321469 h 461963"/>
              <a:gd name="connsiteX5" fmla="*/ 364331 w 883443"/>
              <a:gd name="connsiteY5" fmla="*/ 261938 h 461963"/>
              <a:gd name="connsiteX6" fmla="*/ 350043 w 883443"/>
              <a:gd name="connsiteY6" fmla="*/ 216694 h 461963"/>
              <a:gd name="connsiteX7" fmla="*/ 883443 w 883443"/>
              <a:gd name="connsiteY7" fmla="*/ 64294 h 461963"/>
              <a:gd name="connsiteX8" fmla="*/ 857250 w 883443"/>
              <a:gd name="connsiteY8" fmla="*/ 0 h 461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3443" h="461963">
                <a:moveTo>
                  <a:pt x="857250" y="0"/>
                </a:moveTo>
                <a:lnTo>
                  <a:pt x="0" y="247650"/>
                </a:lnTo>
                <a:lnTo>
                  <a:pt x="64293" y="461963"/>
                </a:lnTo>
                <a:lnTo>
                  <a:pt x="180975" y="414338"/>
                </a:lnTo>
                <a:lnTo>
                  <a:pt x="157162" y="321469"/>
                </a:lnTo>
                <a:lnTo>
                  <a:pt x="364331" y="261938"/>
                </a:lnTo>
                <a:lnTo>
                  <a:pt x="350043" y="216694"/>
                </a:lnTo>
                <a:lnTo>
                  <a:pt x="883443" y="64294"/>
                </a:lnTo>
                <a:lnTo>
                  <a:pt x="857250" y="0"/>
                </a:lnTo>
                <a:close/>
              </a:path>
            </a:pathLst>
          </a:custGeom>
          <a:noFill/>
          <a:ln w="9525">
            <a:solidFill>
              <a:srgbClr val="F7144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Vrije vorm: vorm 29">
            <a:extLst>
              <a:ext uri="{FF2B5EF4-FFF2-40B4-BE49-F238E27FC236}">
                <a16:creationId xmlns:a16="http://schemas.microsoft.com/office/drawing/2014/main" id="{40B9977E-7441-2931-00DE-7257AD906C3C}"/>
              </a:ext>
            </a:extLst>
          </p:cNvPr>
          <p:cNvSpPr/>
          <p:nvPr/>
        </p:nvSpPr>
        <p:spPr>
          <a:xfrm>
            <a:off x="1724025" y="2038350"/>
            <a:ext cx="135731" cy="157163"/>
          </a:xfrm>
          <a:custGeom>
            <a:avLst/>
            <a:gdLst>
              <a:gd name="connsiteX0" fmla="*/ 23813 w 135731"/>
              <a:gd name="connsiteY0" fmla="*/ 157163 h 157163"/>
              <a:gd name="connsiteX1" fmla="*/ 0 w 135731"/>
              <a:gd name="connsiteY1" fmla="*/ 83344 h 157163"/>
              <a:gd name="connsiteX2" fmla="*/ 100013 w 135731"/>
              <a:gd name="connsiteY2" fmla="*/ 0 h 157163"/>
              <a:gd name="connsiteX3" fmla="*/ 135731 w 135731"/>
              <a:gd name="connsiteY3" fmla="*/ 142875 h 157163"/>
              <a:gd name="connsiteX4" fmla="*/ 23813 w 135731"/>
              <a:gd name="connsiteY4" fmla="*/ 157163 h 157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31" h="157163">
                <a:moveTo>
                  <a:pt x="23813" y="157163"/>
                </a:moveTo>
                <a:lnTo>
                  <a:pt x="0" y="83344"/>
                </a:lnTo>
                <a:lnTo>
                  <a:pt x="100013" y="0"/>
                </a:lnTo>
                <a:lnTo>
                  <a:pt x="135731" y="142875"/>
                </a:lnTo>
                <a:lnTo>
                  <a:pt x="23813" y="157163"/>
                </a:lnTo>
                <a:close/>
              </a:path>
            </a:pathLst>
          </a:custGeom>
          <a:noFill/>
          <a:ln w="9525">
            <a:solidFill>
              <a:srgbClr val="F7144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205D4FC2-7E1B-5D73-48D7-6ED1965B07A7}"/>
              </a:ext>
            </a:extLst>
          </p:cNvPr>
          <p:cNvSpPr txBox="1"/>
          <p:nvPr/>
        </p:nvSpPr>
        <p:spPr bwMode="auto">
          <a:xfrm rot="847763">
            <a:off x="6042163" y="2808254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1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61F9F07E-F313-462C-E734-80E846C3681E}"/>
              </a:ext>
            </a:extLst>
          </p:cNvPr>
          <p:cNvSpPr txBox="1"/>
          <p:nvPr/>
        </p:nvSpPr>
        <p:spPr bwMode="auto">
          <a:xfrm rot="1310282">
            <a:off x="5232205" y="2974857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2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CFC419D4-3122-87FF-3AC5-36D4194EF69F}"/>
              </a:ext>
            </a:extLst>
          </p:cNvPr>
          <p:cNvSpPr txBox="1"/>
          <p:nvPr/>
        </p:nvSpPr>
        <p:spPr bwMode="auto">
          <a:xfrm rot="1310282">
            <a:off x="4526048" y="2422819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3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32CE75E7-5A1A-EDE2-7768-B994D4A66DED}"/>
              </a:ext>
            </a:extLst>
          </p:cNvPr>
          <p:cNvSpPr txBox="1"/>
          <p:nvPr/>
        </p:nvSpPr>
        <p:spPr bwMode="auto">
          <a:xfrm rot="537728">
            <a:off x="3762759" y="2531164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4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5" name="Tekstvak 34">
            <a:extLst>
              <a:ext uri="{FF2B5EF4-FFF2-40B4-BE49-F238E27FC236}">
                <a16:creationId xmlns:a16="http://schemas.microsoft.com/office/drawing/2014/main" id="{6908CF1F-AE3A-E0C2-6ED3-D6E9DB6F6896}"/>
              </a:ext>
            </a:extLst>
          </p:cNvPr>
          <p:cNvSpPr txBox="1"/>
          <p:nvPr/>
        </p:nvSpPr>
        <p:spPr bwMode="auto">
          <a:xfrm>
            <a:off x="3218231" y="2275276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5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14D34A48-5694-CFE0-4E2C-9BFBD1477950}"/>
              </a:ext>
            </a:extLst>
          </p:cNvPr>
          <p:cNvSpPr txBox="1"/>
          <p:nvPr/>
        </p:nvSpPr>
        <p:spPr bwMode="auto">
          <a:xfrm rot="1188299">
            <a:off x="2513450" y="2313224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6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639F8409-7B37-16EC-C9F6-70C765F143C9}"/>
              </a:ext>
            </a:extLst>
          </p:cNvPr>
          <p:cNvSpPr txBox="1"/>
          <p:nvPr/>
        </p:nvSpPr>
        <p:spPr bwMode="auto">
          <a:xfrm>
            <a:off x="1192121" y="3231142"/>
            <a:ext cx="51969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= </a:t>
            </a:r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Optioneel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8" name="Vrije vorm: vorm 37">
            <a:extLst>
              <a:ext uri="{FF2B5EF4-FFF2-40B4-BE49-F238E27FC236}">
                <a16:creationId xmlns:a16="http://schemas.microsoft.com/office/drawing/2014/main" id="{43CC79FC-3265-9540-8640-08D9084E4287}"/>
              </a:ext>
            </a:extLst>
          </p:cNvPr>
          <p:cNvSpPr/>
          <p:nvPr/>
        </p:nvSpPr>
        <p:spPr>
          <a:xfrm>
            <a:off x="1108385" y="3272924"/>
            <a:ext cx="151247" cy="92973"/>
          </a:xfrm>
          <a:custGeom>
            <a:avLst/>
            <a:gdLst>
              <a:gd name="connsiteX0" fmla="*/ 23813 w 135731"/>
              <a:gd name="connsiteY0" fmla="*/ 157163 h 157163"/>
              <a:gd name="connsiteX1" fmla="*/ 0 w 135731"/>
              <a:gd name="connsiteY1" fmla="*/ 83344 h 157163"/>
              <a:gd name="connsiteX2" fmla="*/ 100013 w 135731"/>
              <a:gd name="connsiteY2" fmla="*/ 0 h 157163"/>
              <a:gd name="connsiteX3" fmla="*/ 135731 w 135731"/>
              <a:gd name="connsiteY3" fmla="*/ 142875 h 157163"/>
              <a:gd name="connsiteX4" fmla="*/ 23813 w 135731"/>
              <a:gd name="connsiteY4" fmla="*/ 157163 h 157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31" h="157163">
                <a:moveTo>
                  <a:pt x="23813" y="157163"/>
                </a:moveTo>
                <a:lnTo>
                  <a:pt x="0" y="83344"/>
                </a:lnTo>
                <a:lnTo>
                  <a:pt x="100013" y="0"/>
                </a:lnTo>
                <a:lnTo>
                  <a:pt x="135731" y="142875"/>
                </a:lnTo>
                <a:lnTo>
                  <a:pt x="23813" y="157163"/>
                </a:lnTo>
                <a:close/>
              </a:path>
            </a:pathLst>
          </a:custGeom>
          <a:noFill/>
          <a:ln w="9525">
            <a:solidFill>
              <a:srgbClr val="F7144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840898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EF22ACA-1DAB-12B7-DEAE-3A9042087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/>
              <a:t>Werkvak</a:t>
            </a:r>
            <a:r>
              <a:rPr lang="en-US" dirty="0"/>
              <a:t> 1</a:t>
            </a:r>
            <a:endParaRPr lang="nl-NL" dirty="0"/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80F0A1BC-678C-228A-AB10-4FCFCF0527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002" r="-2"/>
          <a:stretch/>
        </p:blipFill>
        <p:spPr>
          <a:xfrm>
            <a:off x="457200" y="915566"/>
            <a:ext cx="3240360" cy="3879418"/>
          </a:xfrm>
          <a:prstGeom prst="rect">
            <a:avLst/>
          </a:prstGeom>
        </p:spPr>
      </p:pic>
      <p:sp>
        <p:nvSpPr>
          <p:cNvPr id="23" name="Vrije vorm: vorm 22">
            <a:extLst>
              <a:ext uri="{FF2B5EF4-FFF2-40B4-BE49-F238E27FC236}">
                <a16:creationId xmlns:a16="http://schemas.microsoft.com/office/drawing/2014/main" id="{ABE26271-08FF-F87C-E035-83583F02EFBF}"/>
              </a:ext>
            </a:extLst>
          </p:cNvPr>
          <p:cNvSpPr/>
          <p:nvPr/>
        </p:nvSpPr>
        <p:spPr>
          <a:xfrm>
            <a:off x="1938338" y="2842693"/>
            <a:ext cx="364331" cy="492919"/>
          </a:xfrm>
          <a:custGeom>
            <a:avLst/>
            <a:gdLst>
              <a:gd name="connsiteX0" fmla="*/ 38100 w 364331"/>
              <a:gd name="connsiteY0" fmla="*/ 242888 h 492919"/>
              <a:gd name="connsiteX1" fmla="*/ 0 w 364331"/>
              <a:gd name="connsiteY1" fmla="*/ 388144 h 492919"/>
              <a:gd name="connsiteX2" fmla="*/ 223837 w 364331"/>
              <a:gd name="connsiteY2" fmla="*/ 492919 h 492919"/>
              <a:gd name="connsiteX3" fmla="*/ 259556 w 364331"/>
              <a:gd name="connsiteY3" fmla="*/ 342900 h 492919"/>
              <a:gd name="connsiteX4" fmla="*/ 219075 w 364331"/>
              <a:gd name="connsiteY4" fmla="*/ 311944 h 492919"/>
              <a:gd name="connsiteX5" fmla="*/ 245268 w 364331"/>
              <a:gd name="connsiteY5" fmla="*/ 188119 h 492919"/>
              <a:gd name="connsiteX6" fmla="*/ 338137 w 364331"/>
              <a:gd name="connsiteY6" fmla="*/ 214313 h 492919"/>
              <a:gd name="connsiteX7" fmla="*/ 364331 w 364331"/>
              <a:gd name="connsiteY7" fmla="*/ 38100 h 492919"/>
              <a:gd name="connsiteX8" fmla="*/ 159543 w 364331"/>
              <a:gd name="connsiteY8" fmla="*/ 0 h 492919"/>
              <a:gd name="connsiteX9" fmla="*/ 119062 w 364331"/>
              <a:gd name="connsiteY9" fmla="*/ 219075 h 492919"/>
              <a:gd name="connsiteX10" fmla="*/ 73818 w 364331"/>
              <a:gd name="connsiteY10" fmla="*/ 202406 h 492919"/>
              <a:gd name="connsiteX11" fmla="*/ 38100 w 364331"/>
              <a:gd name="connsiteY11" fmla="*/ 242888 h 49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331" h="492919">
                <a:moveTo>
                  <a:pt x="38100" y="242888"/>
                </a:moveTo>
                <a:lnTo>
                  <a:pt x="0" y="388144"/>
                </a:lnTo>
                <a:lnTo>
                  <a:pt x="223837" y="492919"/>
                </a:lnTo>
                <a:lnTo>
                  <a:pt x="259556" y="342900"/>
                </a:lnTo>
                <a:lnTo>
                  <a:pt x="219075" y="311944"/>
                </a:lnTo>
                <a:lnTo>
                  <a:pt x="245268" y="188119"/>
                </a:lnTo>
                <a:lnTo>
                  <a:pt x="338137" y="214313"/>
                </a:lnTo>
                <a:lnTo>
                  <a:pt x="364331" y="38100"/>
                </a:lnTo>
                <a:lnTo>
                  <a:pt x="159543" y="0"/>
                </a:lnTo>
                <a:lnTo>
                  <a:pt x="119062" y="219075"/>
                </a:lnTo>
                <a:lnTo>
                  <a:pt x="73818" y="202406"/>
                </a:lnTo>
                <a:lnTo>
                  <a:pt x="38100" y="24288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bg1"/>
            </a:bgClr>
          </a:patt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nl-NL" sz="500" b="1" dirty="0">
              <a:solidFill>
                <a:srgbClr val="080808"/>
              </a:solidFill>
            </a:endParaRPr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205D4FC2-7E1B-5D73-48D7-6ED1965B07A7}"/>
              </a:ext>
            </a:extLst>
          </p:cNvPr>
          <p:cNvSpPr txBox="1"/>
          <p:nvPr/>
        </p:nvSpPr>
        <p:spPr bwMode="auto">
          <a:xfrm rot="847763">
            <a:off x="1927363" y="2688672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1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1790291-14C4-5EE4-892C-A95468134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708" y="1565307"/>
            <a:ext cx="1853434" cy="257993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176218B-5B63-55A3-85E0-F21F972E81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0503" y="2630148"/>
            <a:ext cx="84401" cy="8649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BBF304E-03B8-6A61-92BC-C3403383F2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2745" y="3249118"/>
            <a:ext cx="84401" cy="8649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AC4F819-3A74-87DD-1F63-3EC35399F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3937" y="3095385"/>
            <a:ext cx="84401" cy="8649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9262FD01-1977-5919-75BC-55F8E7BA6A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2821" y="3292365"/>
            <a:ext cx="84401" cy="86494"/>
          </a:xfrm>
          <a:prstGeom prst="rect">
            <a:avLst/>
          </a:prstGeom>
        </p:spPr>
      </p:pic>
      <p:sp>
        <p:nvSpPr>
          <p:cNvPr id="10" name="Tijdelijke aanduiding voor inhoud 1">
            <a:extLst>
              <a:ext uri="{FF2B5EF4-FFF2-40B4-BE49-F238E27FC236}">
                <a16:creationId xmlns:a16="http://schemas.microsoft.com/office/drawing/2014/main" id="{5E81A42C-4949-7A7D-C375-6F1231209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151" y="1011392"/>
            <a:ext cx="2831049" cy="3687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Conditionering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maart</a:t>
            </a: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2029 </a:t>
            </a:r>
            <a:r>
              <a:rPr lang="en-US" sz="1600" dirty="0">
                <a:solidFill>
                  <a:srgbClr val="FF0000"/>
                </a:solidFill>
              </a:rPr>
              <a:t>– </a:t>
            </a:r>
            <a:r>
              <a:rPr lang="en-US" sz="1600" dirty="0" err="1">
                <a:solidFill>
                  <a:srgbClr val="FF0000"/>
                </a:solidFill>
              </a:rPr>
              <a:t>juni</a:t>
            </a:r>
            <a:r>
              <a:rPr lang="en-US" sz="1600" dirty="0">
                <a:solidFill>
                  <a:srgbClr val="FF0000"/>
                </a:solidFill>
              </a:rPr>
              <a:t> 2029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Gracht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 err="1">
                <a:solidFill>
                  <a:srgbClr val="FF0000"/>
                </a:solidFill>
              </a:rPr>
              <a:t>Juni</a:t>
            </a:r>
            <a:r>
              <a:rPr lang="en-US" sz="1600" dirty="0">
                <a:solidFill>
                  <a:srgbClr val="FF0000"/>
                </a:solidFill>
              </a:rPr>
              <a:t> 2029 – November 2029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Buitenruimte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November 2029 – </a:t>
            </a:r>
            <a:r>
              <a:rPr lang="en-US" sz="1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januari</a:t>
            </a: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2030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017802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EF22ACA-1DAB-12B7-DEAE-3A9042087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/>
              <a:t>Werkvak</a:t>
            </a:r>
            <a:r>
              <a:rPr lang="en-US" dirty="0"/>
              <a:t> 2</a:t>
            </a:r>
            <a:endParaRPr lang="nl-NL" dirty="0"/>
          </a:p>
        </p:txBody>
      </p:sp>
      <p:sp>
        <p:nvSpPr>
          <p:cNvPr id="10" name="Tijdelijke aanduiding voor inhoud 1">
            <a:extLst>
              <a:ext uri="{FF2B5EF4-FFF2-40B4-BE49-F238E27FC236}">
                <a16:creationId xmlns:a16="http://schemas.microsoft.com/office/drawing/2014/main" id="{5E81A42C-4949-7A7D-C375-6F1231209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151" y="1011392"/>
            <a:ext cx="2831049" cy="3687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Conditionering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Oktober</a:t>
            </a: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2029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Gracht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November 2029 – </a:t>
            </a:r>
            <a:r>
              <a:rPr lang="en-US" sz="1600" dirty="0" err="1">
                <a:solidFill>
                  <a:srgbClr val="FF0000"/>
                </a:solidFill>
              </a:rPr>
              <a:t>Maart</a:t>
            </a:r>
            <a:r>
              <a:rPr lang="en-US" sz="1600" dirty="0">
                <a:solidFill>
                  <a:srgbClr val="FF0000"/>
                </a:solidFill>
              </a:rPr>
              <a:t> 2030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Buitenruimte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 err="1">
                <a:solidFill>
                  <a:srgbClr val="FF0000"/>
                </a:solidFill>
              </a:rPr>
              <a:t>Maart</a:t>
            </a:r>
            <a:r>
              <a:rPr lang="en-US" sz="1600" dirty="0">
                <a:solidFill>
                  <a:srgbClr val="FF0000"/>
                </a:solidFill>
              </a:rPr>
              <a:t> 2030 – </a:t>
            </a:r>
            <a:r>
              <a:rPr lang="en-US" sz="1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Juni</a:t>
            </a: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2030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80F0A1BC-678C-228A-AB10-4FCFCF0527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00"/>
          <a:stretch/>
        </p:blipFill>
        <p:spPr>
          <a:xfrm>
            <a:off x="179512" y="941681"/>
            <a:ext cx="3672408" cy="3879418"/>
          </a:xfrm>
          <a:prstGeom prst="rect">
            <a:avLst/>
          </a:prstGeom>
        </p:spPr>
      </p:pic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ABE26271-08FF-F87C-E035-83583F02EFBF}"/>
              </a:ext>
            </a:extLst>
          </p:cNvPr>
          <p:cNvSpPr/>
          <p:nvPr/>
        </p:nvSpPr>
        <p:spPr>
          <a:xfrm>
            <a:off x="2092698" y="2868808"/>
            <a:ext cx="364331" cy="492919"/>
          </a:xfrm>
          <a:custGeom>
            <a:avLst/>
            <a:gdLst>
              <a:gd name="connsiteX0" fmla="*/ 38100 w 364331"/>
              <a:gd name="connsiteY0" fmla="*/ 242888 h 492919"/>
              <a:gd name="connsiteX1" fmla="*/ 0 w 364331"/>
              <a:gd name="connsiteY1" fmla="*/ 388144 h 492919"/>
              <a:gd name="connsiteX2" fmla="*/ 223837 w 364331"/>
              <a:gd name="connsiteY2" fmla="*/ 492919 h 492919"/>
              <a:gd name="connsiteX3" fmla="*/ 259556 w 364331"/>
              <a:gd name="connsiteY3" fmla="*/ 342900 h 492919"/>
              <a:gd name="connsiteX4" fmla="*/ 219075 w 364331"/>
              <a:gd name="connsiteY4" fmla="*/ 311944 h 492919"/>
              <a:gd name="connsiteX5" fmla="*/ 245268 w 364331"/>
              <a:gd name="connsiteY5" fmla="*/ 188119 h 492919"/>
              <a:gd name="connsiteX6" fmla="*/ 338137 w 364331"/>
              <a:gd name="connsiteY6" fmla="*/ 214313 h 492919"/>
              <a:gd name="connsiteX7" fmla="*/ 364331 w 364331"/>
              <a:gd name="connsiteY7" fmla="*/ 38100 h 492919"/>
              <a:gd name="connsiteX8" fmla="*/ 159543 w 364331"/>
              <a:gd name="connsiteY8" fmla="*/ 0 h 492919"/>
              <a:gd name="connsiteX9" fmla="*/ 119062 w 364331"/>
              <a:gd name="connsiteY9" fmla="*/ 219075 h 492919"/>
              <a:gd name="connsiteX10" fmla="*/ 73818 w 364331"/>
              <a:gd name="connsiteY10" fmla="*/ 202406 h 492919"/>
              <a:gd name="connsiteX11" fmla="*/ 38100 w 364331"/>
              <a:gd name="connsiteY11" fmla="*/ 242888 h 49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331" h="492919">
                <a:moveTo>
                  <a:pt x="38100" y="242888"/>
                </a:moveTo>
                <a:lnTo>
                  <a:pt x="0" y="388144"/>
                </a:lnTo>
                <a:lnTo>
                  <a:pt x="223837" y="492919"/>
                </a:lnTo>
                <a:lnTo>
                  <a:pt x="259556" y="342900"/>
                </a:lnTo>
                <a:lnTo>
                  <a:pt x="219075" y="311944"/>
                </a:lnTo>
                <a:lnTo>
                  <a:pt x="245268" y="188119"/>
                </a:lnTo>
                <a:lnTo>
                  <a:pt x="338137" y="214313"/>
                </a:lnTo>
                <a:lnTo>
                  <a:pt x="364331" y="38100"/>
                </a:lnTo>
                <a:lnTo>
                  <a:pt x="159543" y="0"/>
                </a:lnTo>
                <a:lnTo>
                  <a:pt x="119062" y="219075"/>
                </a:lnTo>
                <a:lnTo>
                  <a:pt x="73818" y="202406"/>
                </a:lnTo>
                <a:lnTo>
                  <a:pt x="38100" y="242888"/>
                </a:lnTo>
                <a:close/>
              </a:path>
            </a:pathLst>
          </a:custGeom>
          <a:pattFill prst="pct80">
            <a:fgClr>
              <a:srgbClr val="00B050"/>
            </a:fgClr>
            <a:bgClr>
              <a:schemeClr val="bg1"/>
            </a:bgClr>
          </a:patt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nl-NL" sz="500" b="1" dirty="0">
              <a:solidFill>
                <a:srgbClr val="080808"/>
              </a:solidFill>
            </a:endParaRPr>
          </a:p>
        </p:txBody>
      </p:sp>
      <p:sp>
        <p:nvSpPr>
          <p:cNvPr id="24" name="Vrije vorm: vorm 23">
            <a:extLst>
              <a:ext uri="{FF2B5EF4-FFF2-40B4-BE49-F238E27FC236}">
                <a16:creationId xmlns:a16="http://schemas.microsoft.com/office/drawing/2014/main" id="{F6FFAEE3-F54F-0C97-6998-25C8571E70C6}"/>
              </a:ext>
            </a:extLst>
          </p:cNvPr>
          <p:cNvSpPr/>
          <p:nvPr/>
        </p:nvSpPr>
        <p:spPr>
          <a:xfrm>
            <a:off x="775866" y="2573533"/>
            <a:ext cx="1347788" cy="690563"/>
          </a:xfrm>
          <a:custGeom>
            <a:avLst/>
            <a:gdLst>
              <a:gd name="connsiteX0" fmla="*/ 1347788 w 1347788"/>
              <a:gd name="connsiteY0" fmla="*/ 542925 h 690563"/>
              <a:gd name="connsiteX1" fmla="*/ 73819 w 1347788"/>
              <a:gd name="connsiteY1" fmla="*/ 0 h 690563"/>
              <a:gd name="connsiteX2" fmla="*/ 0 w 1347788"/>
              <a:gd name="connsiteY2" fmla="*/ 157163 h 690563"/>
              <a:gd name="connsiteX3" fmla="*/ 1316832 w 1347788"/>
              <a:gd name="connsiteY3" fmla="*/ 690563 h 690563"/>
              <a:gd name="connsiteX4" fmla="*/ 1347788 w 1347788"/>
              <a:gd name="connsiteY4" fmla="*/ 542925 h 690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7788" h="690563">
                <a:moveTo>
                  <a:pt x="1347788" y="542925"/>
                </a:moveTo>
                <a:lnTo>
                  <a:pt x="73819" y="0"/>
                </a:lnTo>
                <a:lnTo>
                  <a:pt x="0" y="157163"/>
                </a:lnTo>
                <a:lnTo>
                  <a:pt x="1316832" y="690563"/>
                </a:lnTo>
                <a:lnTo>
                  <a:pt x="1347788" y="542925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nl-NL" sz="500" b="1" dirty="0">
              <a:solidFill>
                <a:srgbClr val="080808"/>
              </a:solidFill>
            </a:endParaRP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205D4FC2-7E1B-5D73-48D7-6ED1965B07A7}"/>
              </a:ext>
            </a:extLst>
          </p:cNvPr>
          <p:cNvSpPr txBox="1"/>
          <p:nvPr/>
        </p:nvSpPr>
        <p:spPr bwMode="auto">
          <a:xfrm rot="847763">
            <a:off x="2081723" y="2714787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1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61F9F07E-F313-462C-E734-80E846C3681E}"/>
              </a:ext>
            </a:extLst>
          </p:cNvPr>
          <p:cNvSpPr txBox="1"/>
          <p:nvPr/>
        </p:nvSpPr>
        <p:spPr bwMode="auto">
          <a:xfrm rot="1310282">
            <a:off x="1271765" y="2881390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2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176218B-5B63-55A3-85E0-F21F972E8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040" y="2655154"/>
            <a:ext cx="69856" cy="71588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FD832B3D-3788-49A1-2B7E-E5866637B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7024" y="3296193"/>
            <a:ext cx="69856" cy="71588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B74EFA89-8629-1BC1-2AF0-B4AFFB07E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346" y="3319407"/>
            <a:ext cx="69856" cy="71588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5CCABDBC-910C-3149-28E4-0FBE1BD58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083" y="2616998"/>
            <a:ext cx="69856" cy="71588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77D91B91-C26F-928A-4930-D75496641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498" y="3003798"/>
            <a:ext cx="69856" cy="71588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F488FC6A-171F-BDAE-732A-229CC73E2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369" y="3224605"/>
            <a:ext cx="69856" cy="7158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013ABE7-6EC6-F091-B4B6-7AC5942BF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3951" y="2918814"/>
            <a:ext cx="69856" cy="7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21396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38FE27EA-58DD-78FF-D6EC-784C6C54F0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998" r="32181"/>
          <a:stretch/>
        </p:blipFill>
        <p:spPr>
          <a:xfrm>
            <a:off x="324746" y="517961"/>
            <a:ext cx="2579426" cy="3879418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3EF22ACA-1DAB-12B7-DEAE-3A9042087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/>
              <a:t>Werkvak</a:t>
            </a:r>
            <a:r>
              <a:rPr lang="en-US" dirty="0"/>
              <a:t> 3</a:t>
            </a:r>
            <a:endParaRPr lang="nl-NL" dirty="0"/>
          </a:p>
        </p:txBody>
      </p:sp>
      <p:sp>
        <p:nvSpPr>
          <p:cNvPr id="10" name="Tijdelijke aanduiding voor inhoud 1">
            <a:extLst>
              <a:ext uri="{FF2B5EF4-FFF2-40B4-BE49-F238E27FC236}">
                <a16:creationId xmlns:a16="http://schemas.microsoft.com/office/drawing/2014/main" id="{5E81A42C-4949-7A7D-C375-6F1231209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151" y="1011392"/>
            <a:ext cx="2831049" cy="3687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Conditionering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december</a:t>
            </a: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2029 </a:t>
            </a:r>
            <a:r>
              <a:rPr lang="en-US" sz="1600" dirty="0">
                <a:solidFill>
                  <a:srgbClr val="FF0000"/>
                </a:solidFill>
              </a:rPr>
              <a:t>– </a:t>
            </a:r>
            <a:r>
              <a:rPr lang="en-US" sz="1600" dirty="0" err="1">
                <a:solidFill>
                  <a:srgbClr val="FF0000"/>
                </a:solidFill>
              </a:rPr>
              <a:t>maart</a:t>
            </a:r>
            <a:r>
              <a:rPr lang="en-US" sz="1600" dirty="0">
                <a:solidFill>
                  <a:srgbClr val="FF0000"/>
                </a:solidFill>
              </a:rPr>
              <a:t> 2030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Gracht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 err="1">
                <a:solidFill>
                  <a:srgbClr val="FF0000"/>
                </a:solidFill>
              </a:rPr>
              <a:t>Maart</a:t>
            </a:r>
            <a:r>
              <a:rPr lang="en-US" sz="1600" dirty="0">
                <a:solidFill>
                  <a:srgbClr val="FF0000"/>
                </a:solidFill>
              </a:rPr>
              <a:t> 2030 – </a:t>
            </a:r>
            <a:r>
              <a:rPr lang="en-US" sz="1600" dirty="0" err="1">
                <a:solidFill>
                  <a:srgbClr val="FF0000"/>
                </a:solidFill>
              </a:rPr>
              <a:t>juli</a:t>
            </a:r>
            <a:r>
              <a:rPr lang="en-US" sz="1600" dirty="0">
                <a:solidFill>
                  <a:srgbClr val="FF0000"/>
                </a:solidFill>
              </a:rPr>
              <a:t> 2030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Buitenruimte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 err="1">
                <a:solidFill>
                  <a:srgbClr val="FF0000"/>
                </a:solidFill>
              </a:rPr>
              <a:t>augustus</a:t>
            </a:r>
            <a:r>
              <a:rPr lang="en-US" sz="1600" dirty="0">
                <a:solidFill>
                  <a:srgbClr val="FF0000"/>
                </a:solidFill>
              </a:rPr>
              <a:t> 2030 – </a:t>
            </a:r>
            <a:r>
              <a:rPr lang="en-US" sz="1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oktober</a:t>
            </a: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2030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61F9F07E-F313-462C-E734-80E846C3681E}"/>
              </a:ext>
            </a:extLst>
          </p:cNvPr>
          <p:cNvSpPr txBox="1"/>
          <p:nvPr/>
        </p:nvSpPr>
        <p:spPr bwMode="auto">
          <a:xfrm rot="1310282">
            <a:off x="2334962" y="3105182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2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176218B-5B63-55A3-85E0-F21F972E8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1578" y="1910423"/>
            <a:ext cx="69856" cy="71588"/>
          </a:xfrm>
          <a:prstGeom prst="rect">
            <a:avLst/>
          </a:prstGeom>
        </p:spPr>
      </p:pic>
      <p:sp>
        <p:nvSpPr>
          <p:cNvPr id="13" name="Vrije vorm: vorm 12">
            <a:extLst>
              <a:ext uri="{FF2B5EF4-FFF2-40B4-BE49-F238E27FC236}">
                <a16:creationId xmlns:a16="http://schemas.microsoft.com/office/drawing/2014/main" id="{3C05B135-8C9B-33DC-E43D-B8CCAA53193A}"/>
              </a:ext>
            </a:extLst>
          </p:cNvPr>
          <p:cNvSpPr/>
          <p:nvPr/>
        </p:nvSpPr>
        <p:spPr>
          <a:xfrm>
            <a:off x="2145392" y="2149813"/>
            <a:ext cx="1347788" cy="690563"/>
          </a:xfrm>
          <a:custGeom>
            <a:avLst/>
            <a:gdLst>
              <a:gd name="connsiteX0" fmla="*/ 1347788 w 1347788"/>
              <a:gd name="connsiteY0" fmla="*/ 542925 h 690563"/>
              <a:gd name="connsiteX1" fmla="*/ 73819 w 1347788"/>
              <a:gd name="connsiteY1" fmla="*/ 0 h 690563"/>
              <a:gd name="connsiteX2" fmla="*/ 0 w 1347788"/>
              <a:gd name="connsiteY2" fmla="*/ 157163 h 690563"/>
              <a:gd name="connsiteX3" fmla="*/ 1316832 w 1347788"/>
              <a:gd name="connsiteY3" fmla="*/ 690563 h 690563"/>
              <a:gd name="connsiteX4" fmla="*/ 1347788 w 1347788"/>
              <a:gd name="connsiteY4" fmla="*/ 542925 h 690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7788" h="690563">
                <a:moveTo>
                  <a:pt x="1347788" y="542925"/>
                </a:moveTo>
                <a:lnTo>
                  <a:pt x="73819" y="0"/>
                </a:lnTo>
                <a:lnTo>
                  <a:pt x="0" y="157163"/>
                </a:lnTo>
                <a:lnTo>
                  <a:pt x="1316832" y="690563"/>
                </a:lnTo>
                <a:lnTo>
                  <a:pt x="1347788" y="542925"/>
                </a:lnTo>
                <a:close/>
              </a:path>
            </a:pathLst>
          </a:custGeom>
          <a:pattFill prst="pct80">
            <a:fgClr>
              <a:srgbClr val="00B050"/>
            </a:fgClr>
            <a:bgClr>
              <a:schemeClr val="bg1"/>
            </a:bgClr>
          </a:patt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nl-NL" sz="500" b="1" dirty="0">
              <a:noFill/>
            </a:endParaRPr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A259BF87-B71C-118F-7C36-DC919D6F5059}"/>
              </a:ext>
            </a:extLst>
          </p:cNvPr>
          <p:cNvSpPr/>
          <p:nvPr/>
        </p:nvSpPr>
        <p:spPr>
          <a:xfrm>
            <a:off x="1883455" y="2014082"/>
            <a:ext cx="383381" cy="411956"/>
          </a:xfrm>
          <a:custGeom>
            <a:avLst/>
            <a:gdLst>
              <a:gd name="connsiteX0" fmla="*/ 264319 w 383381"/>
              <a:gd name="connsiteY0" fmla="*/ 0 h 411956"/>
              <a:gd name="connsiteX1" fmla="*/ 383381 w 383381"/>
              <a:gd name="connsiteY1" fmla="*/ 54769 h 411956"/>
              <a:gd name="connsiteX2" fmla="*/ 257175 w 383381"/>
              <a:gd name="connsiteY2" fmla="*/ 295275 h 411956"/>
              <a:gd name="connsiteX3" fmla="*/ 221456 w 383381"/>
              <a:gd name="connsiteY3" fmla="*/ 290512 h 411956"/>
              <a:gd name="connsiteX4" fmla="*/ 142875 w 383381"/>
              <a:gd name="connsiteY4" fmla="*/ 411956 h 411956"/>
              <a:gd name="connsiteX5" fmla="*/ 0 w 383381"/>
              <a:gd name="connsiteY5" fmla="*/ 381000 h 411956"/>
              <a:gd name="connsiteX6" fmla="*/ 23812 w 383381"/>
              <a:gd name="connsiteY6" fmla="*/ 216694 h 411956"/>
              <a:gd name="connsiteX7" fmla="*/ 126206 w 383381"/>
              <a:gd name="connsiteY7" fmla="*/ 100012 h 411956"/>
              <a:gd name="connsiteX8" fmla="*/ 180975 w 383381"/>
              <a:gd name="connsiteY8" fmla="*/ 100012 h 411956"/>
              <a:gd name="connsiteX9" fmla="*/ 183356 w 383381"/>
              <a:gd name="connsiteY9" fmla="*/ 78581 h 411956"/>
              <a:gd name="connsiteX10" fmla="*/ 197644 w 383381"/>
              <a:gd name="connsiteY10" fmla="*/ 54769 h 411956"/>
              <a:gd name="connsiteX11" fmla="*/ 240506 w 383381"/>
              <a:gd name="connsiteY11" fmla="*/ 57150 h 411956"/>
              <a:gd name="connsiteX12" fmla="*/ 264319 w 383381"/>
              <a:gd name="connsiteY12" fmla="*/ 0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3381" h="411956">
                <a:moveTo>
                  <a:pt x="264319" y="0"/>
                </a:moveTo>
                <a:lnTo>
                  <a:pt x="383381" y="54769"/>
                </a:lnTo>
                <a:lnTo>
                  <a:pt x="257175" y="295275"/>
                </a:lnTo>
                <a:lnTo>
                  <a:pt x="221456" y="290512"/>
                </a:lnTo>
                <a:lnTo>
                  <a:pt x="142875" y="411956"/>
                </a:lnTo>
                <a:lnTo>
                  <a:pt x="0" y="381000"/>
                </a:lnTo>
                <a:lnTo>
                  <a:pt x="23812" y="216694"/>
                </a:lnTo>
                <a:lnTo>
                  <a:pt x="126206" y="100012"/>
                </a:lnTo>
                <a:lnTo>
                  <a:pt x="180975" y="100012"/>
                </a:lnTo>
                <a:lnTo>
                  <a:pt x="183356" y="78581"/>
                </a:lnTo>
                <a:lnTo>
                  <a:pt x="197644" y="54769"/>
                </a:lnTo>
                <a:lnTo>
                  <a:pt x="240506" y="57150"/>
                </a:lnTo>
                <a:lnTo>
                  <a:pt x="264319" y="0"/>
                </a:lnTo>
                <a:close/>
              </a:path>
            </a:pathLst>
          </a:custGeom>
          <a:pattFill prst="wdDnDiag">
            <a:fgClr>
              <a:srgbClr val="FFC000"/>
            </a:fgClr>
            <a:bgClr>
              <a:schemeClr val="bg1"/>
            </a:bgClr>
          </a:pattFill>
          <a:ln w="952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Vrije vorm: vorm 21">
            <a:extLst>
              <a:ext uri="{FF2B5EF4-FFF2-40B4-BE49-F238E27FC236}">
                <a16:creationId xmlns:a16="http://schemas.microsoft.com/office/drawing/2014/main" id="{B632595F-1C3F-5C5B-F5B8-40AB3AFFA025}"/>
              </a:ext>
            </a:extLst>
          </p:cNvPr>
          <p:cNvSpPr/>
          <p:nvPr/>
        </p:nvSpPr>
        <p:spPr>
          <a:xfrm>
            <a:off x="933336" y="1966457"/>
            <a:ext cx="1071563" cy="264319"/>
          </a:xfrm>
          <a:custGeom>
            <a:avLst/>
            <a:gdLst>
              <a:gd name="connsiteX0" fmla="*/ 16669 w 1071563"/>
              <a:gd name="connsiteY0" fmla="*/ 0 h 264319"/>
              <a:gd name="connsiteX1" fmla="*/ 916781 w 1071563"/>
              <a:gd name="connsiteY1" fmla="*/ 147637 h 264319"/>
              <a:gd name="connsiteX2" fmla="*/ 923925 w 1071563"/>
              <a:gd name="connsiteY2" fmla="*/ 121444 h 264319"/>
              <a:gd name="connsiteX3" fmla="*/ 1071563 w 1071563"/>
              <a:gd name="connsiteY3" fmla="*/ 147637 h 264319"/>
              <a:gd name="connsiteX4" fmla="*/ 957263 w 1071563"/>
              <a:gd name="connsiteY4" fmla="*/ 264319 h 264319"/>
              <a:gd name="connsiteX5" fmla="*/ 0 w 1071563"/>
              <a:gd name="connsiteY5" fmla="*/ 114300 h 264319"/>
              <a:gd name="connsiteX6" fmla="*/ 16669 w 1071563"/>
              <a:gd name="connsiteY6" fmla="*/ 0 h 264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1563" h="264319">
                <a:moveTo>
                  <a:pt x="16669" y="0"/>
                </a:moveTo>
                <a:lnTo>
                  <a:pt x="916781" y="147637"/>
                </a:lnTo>
                <a:lnTo>
                  <a:pt x="923925" y="121444"/>
                </a:lnTo>
                <a:lnTo>
                  <a:pt x="1071563" y="147637"/>
                </a:lnTo>
                <a:lnTo>
                  <a:pt x="957263" y="264319"/>
                </a:lnTo>
                <a:lnTo>
                  <a:pt x="0" y="114300"/>
                </a:lnTo>
                <a:lnTo>
                  <a:pt x="16669" y="0"/>
                </a:lnTo>
                <a:close/>
              </a:path>
            </a:pathLst>
          </a:custGeom>
          <a:pattFill prst="dashHorz">
            <a:fgClr>
              <a:srgbClr val="FFC000"/>
            </a:fgClr>
            <a:bgClr>
              <a:schemeClr val="bg1"/>
            </a:bgClr>
          </a:pattFill>
          <a:ln w="952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B85915C1-18FB-9EA5-357B-3952DAA97EA0}"/>
              </a:ext>
            </a:extLst>
          </p:cNvPr>
          <p:cNvSpPr txBox="1"/>
          <p:nvPr/>
        </p:nvSpPr>
        <p:spPr bwMode="auto">
          <a:xfrm rot="1310282">
            <a:off x="2641291" y="2457670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2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3EF434F9-B9C0-35D4-E20B-781B22360A86}"/>
              </a:ext>
            </a:extLst>
          </p:cNvPr>
          <p:cNvSpPr txBox="1"/>
          <p:nvPr/>
        </p:nvSpPr>
        <p:spPr bwMode="auto">
          <a:xfrm rot="1310282">
            <a:off x="1935134" y="1905632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3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AF99C568-6BF6-7767-97FE-B14F4DD5415B}"/>
              </a:ext>
            </a:extLst>
          </p:cNvPr>
          <p:cNvSpPr txBox="1"/>
          <p:nvPr/>
        </p:nvSpPr>
        <p:spPr bwMode="auto">
          <a:xfrm rot="537728">
            <a:off x="1171845" y="2013977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4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pic>
        <p:nvPicPr>
          <p:cNvPr id="37" name="Afbeelding 36">
            <a:extLst>
              <a:ext uri="{FF2B5EF4-FFF2-40B4-BE49-F238E27FC236}">
                <a16:creationId xmlns:a16="http://schemas.microsoft.com/office/drawing/2014/main" id="{3EA606F6-E668-BB27-0CE0-0827FD68F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556" y="2462599"/>
            <a:ext cx="69856" cy="71588"/>
          </a:xfrm>
          <a:prstGeom prst="rect">
            <a:avLst/>
          </a:prstGeom>
        </p:spPr>
      </p:pic>
      <p:pic>
        <p:nvPicPr>
          <p:cNvPr id="38" name="Afbeelding 37">
            <a:extLst>
              <a:ext uri="{FF2B5EF4-FFF2-40B4-BE49-F238E27FC236}">
                <a16:creationId xmlns:a16="http://schemas.microsoft.com/office/drawing/2014/main" id="{D17B2531-C024-16B7-B254-6A70855342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9547" y="2222009"/>
            <a:ext cx="69856" cy="71588"/>
          </a:xfrm>
          <a:prstGeom prst="rect">
            <a:avLst/>
          </a:prstGeom>
        </p:spPr>
      </p:pic>
      <p:pic>
        <p:nvPicPr>
          <p:cNvPr id="39" name="Afbeelding 38">
            <a:extLst>
              <a:ext uri="{FF2B5EF4-FFF2-40B4-BE49-F238E27FC236}">
                <a16:creationId xmlns:a16="http://schemas.microsoft.com/office/drawing/2014/main" id="{AEC4A10D-C9F9-B0D1-ECF9-EF81E72941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888" y="2137954"/>
            <a:ext cx="69856" cy="7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8019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EF22ACA-1DAB-12B7-DEAE-3A9042087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/>
              <a:t>Werkvak</a:t>
            </a:r>
            <a:r>
              <a:rPr lang="en-US" dirty="0"/>
              <a:t> 4</a:t>
            </a:r>
            <a:endParaRPr lang="nl-NL" dirty="0"/>
          </a:p>
        </p:txBody>
      </p:sp>
      <p:sp>
        <p:nvSpPr>
          <p:cNvPr id="10" name="Tijdelijke aanduiding voor inhoud 1">
            <a:extLst>
              <a:ext uri="{FF2B5EF4-FFF2-40B4-BE49-F238E27FC236}">
                <a16:creationId xmlns:a16="http://schemas.microsoft.com/office/drawing/2014/main" id="{5E81A42C-4949-7A7D-C375-6F1231209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151" y="1011392"/>
            <a:ext cx="2831049" cy="3687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Conditionering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Mei 2030 </a:t>
            </a:r>
            <a:r>
              <a:rPr lang="en-US" sz="1600" dirty="0">
                <a:solidFill>
                  <a:srgbClr val="FF0000"/>
                </a:solidFill>
              </a:rPr>
              <a:t>– </a:t>
            </a:r>
            <a:r>
              <a:rPr lang="en-US" sz="1600" dirty="0" err="1">
                <a:solidFill>
                  <a:srgbClr val="FF0000"/>
                </a:solidFill>
              </a:rPr>
              <a:t>juli</a:t>
            </a:r>
            <a:r>
              <a:rPr lang="en-US" sz="1600" dirty="0">
                <a:solidFill>
                  <a:srgbClr val="FF0000"/>
                </a:solidFill>
              </a:rPr>
              <a:t> 2030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Gracht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 err="1">
                <a:solidFill>
                  <a:srgbClr val="FF0000"/>
                </a:solidFill>
              </a:rPr>
              <a:t>juli</a:t>
            </a:r>
            <a:r>
              <a:rPr lang="en-US" sz="1600" dirty="0">
                <a:solidFill>
                  <a:srgbClr val="FF0000"/>
                </a:solidFill>
              </a:rPr>
              <a:t> 2030 – </a:t>
            </a:r>
            <a:r>
              <a:rPr lang="en-US" sz="1600" dirty="0" err="1">
                <a:solidFill>
                  <a:srgbClr val="FF0000"/>
                </a:solidFill>
              </a:rPr>
              <a:t>oktober</a:t>
            </a:r>
            <a:r>
              <a:rPr lang="en-US" sz="1600" dirty="0">
                <a:solidFill>
                  <a:srgbClr val="FF0000"/>
                </a:solidFill>
              </a:rPr>
              <a:t> 2030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Buitenruimte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 err="1">
                <a:solidFill>
                  <a:srgbClr val="FF0000"/>
                </a:solidFill>
              </a:rPr>
              <a:t>oktober</a:t>
            </a:r>
            <a:r>
              <a:rPr lang="en-US" sz="1600" dirty="0">
                <a:solidFill>
                  <a:srgbClr val="FF0000"/>
                </a:solidFill>
              </a:rPr>
              <a:t> 2030 – </a:t>
            </a:r>
            <a:r>
              <a:rPr lang="en-US" sz="1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december</a:t>
            </a: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2030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874CDF23-958D-AC9E-2C41-366C51B1F6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366" r="39978"/>
          <a:stretch/>
        </p:blipFill>
        <p:spPr>
          <a:xfrm>
            <a:off x="683568" y="483518"/>
            <a:ext cx="1991463" cy="3879418"/>
          </a:xfrm>
          <a:prstGeom prst="rect">
            <a:avLst/>
          </a:prstGeom>
        </p:spPr>
      </p:pic>
      <p:sp>
        <p:nvSpPr>
          <p:cNvPr id="13" name="Vrije vorm: vorm 12">
            <a:extLst>
              <a:ext uri="{FF2B5EF4-FFF2-40B4-BE49-F238E27FC236}">
                <a16:creationId xmlns:a16="http://schemas.microsoft.com/office/drawing/2014/main" id="{39618798-4DCC-2F1E-9695-1F43B7858319}"/>
              </a:ext>
            </a:extLst>
          </p:cNvPr>
          <p:cNvSpPr/>
          <p:nvPr/>
        </p:nvSpPr>
        <p:spPr>
          <a:xfrm>
            <a:off x="2215781" y="1979639"/>
            <a:ext cx="383381" cy="411956"/>
          </a:xfrm>
          <a:custGeom>
            <a:avLst/>
            <a:gdLst>
              <a:gd name="connsiteX0" fmla="*/ 264319 w 383381"/>
              <a:gd name="connsiteY0" fmla="*/ 0 h 411956"/>
              <a:gd name="connsiteX1" fmla="*/ 383381 w 383381"/>
              <a:gd name="connsiteY1" fmla="*/ 54769 h 411956"/>
              <a:gd name="connsiteX2" fmla="*/ 257175 w 383381"/>
              <a:gd name="connsiteY2" fmla="*/ 295275 h 411956"/>
              <a:gd name="connsiteX3" fmla="*/ 221456 w 383381"/>
              <a:gd name="connsiteY3" fmla="*/ 290512 h 411956"/>
              <a:gd name="connsiteX4" fmla="*/ 142875 w 383381"/>
              <a:gd name="connsiteY4" fmla="*/ 411956 h 411956"/>
              <a:gd name="connsiteX5" fmla="*/ 0 w 383381"/>
              <a:gd name="connsiteY5" fmla="*/ 381000 h 411956"/>
              <a:gd name="connsiteX6" fmla="*/ 23812 w 383381"/>
              <a:gd name="connsiteY6" fmla="*/ 216694 h 411956"/>
              <a:gd name="connsiteX7" fmla="*/ 126206 w 383381"/>
              <a:gd name="connsiteY7" fmla="*/ 100012 h 411956"/>
              <a:gd name="connsiteX8" fmla="*/ 180975 w 383381"/>
              <a:gd name="connsiteY8" fmla="*/ 100012 h 411956"/>
              <a:gd name="connsiteX9" fmla="*/ 183356 w 383381"/>
              <a:gd name="connsiteY9" fmla="*/ 78581 h 411956"/>
              <a:gd name="connsiteX10" fmla="*/ 197644 w 383381"/>
              <a:gd name="connsiteY10" fmla="*/ 54769 h 411956"/>
              <a:gd name="connsiteX11" fmla="*/ 240506 w 383381"/>
              <a:gd name="connsiteY11" fmla="*/ 57150 h 411956"/>
              <a:gd name="connsiteX12" fmla="*/ 264319 w 383381"/>
              <a:gd name="connsiteY12" fmla="*/ 0 h 4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3381" h="411956">
                <a:moveTo>
                  <a:pt x="264319" y="0"/>
                </a:moveTo>
                <a:lnTo>
                  <a:pt x="383381" y="54769"/>
                </a:lnTo>
                <a:lnTo>
                  <a:pt x="257175" y="295275"/>
                </a:lnTo>
                <a:lnTo>
                  <a:pt x="221456" y="290512"/>
                </a:lnTo>
                <a:lnTo>
                  <a:pt x="142875" y="411956"/>
                </a:lnTo>
                <a:lnTo>
                  <a:pt x="0" y="381000"/>
                </a:lnTo>
                <a:lnTo>
                  <a:pt x="23812" y="216694"/>
                </a:lnTo>
                <a:lnTo>
                  <a:pt x="126206" y="100012"/>
                </a:lnTo>
                <a:lnTo>
                  <a:pt x="180975" y="100012"/>
                </a:lnTo>
                <a:lnTo>
                  <a:pt x="183356" y="78581"/>
                </a:lnTo>
                <a:lnTo>
                  <a:pt x="197644" y="54769"/>
                </a:lnTo>
                <a:lnTo>
                  <a:pt x="240506" y="57150"/>
                </a:lnTo>
                <a:lnTo>
                  <a:pt x="264319" y="0"/>
                </a:lnTo>
                <a:close/>
              </a:path>
            </a:pathLst>
          </a:custGeom>
          <a:pattFill prst="pct80">
            <a:fgClr>
              <a:srgbClr val="00B050"/>
            </a:fgClr>
            <a:bgClr>
              <a:schemeClr val="bg1"/>
            </a:bgClr>
          </a:pattFill>
          <a:ln w="952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0C9E9184-FE14-F56F-C7FA-FA27BE3F6253}"/>
              </a:ext>
            </a:extLst>
          </p:cNvPr>
          <p:cNvSpPr/>
          <p:nvPr/>
        </p:nvSpPr>
        <p:spPr>
          <a:xfrm>
            <a:off x="1068018" y="1843908"/>
            <a:ext cx="228600" cy="283368"/>
          </a:xfrm>
          <a:custGeom>
            <a:avLst/>
            <a:gdLst>
              <a:gd name="connsiteX0" fmla="*/ 2382 w 228600"/>
              <a:gd name="connsiteY0" fmla="*/ 0 h 283368"/>
              <a:gd name="connsiteX1" fmla="*/ 228600 w 228600"/>
              <a:gd name="connsiteY1" fmla="*/ 14287 h 283368"/>
              <a:gd name="connsiteX2" fmla="*/ 192882 w 228600"/>
              <a:gd name="connsiteY2" fmla="*/ 283368 h 283368"/>
              <a:gd name="connsiteX3" fmla="*/ 0 w 228600"/>
              <a:gd name="connsiteY3" fmla="*/ 276225 h 283368"/>
              <a:gd name="connsiteX4" fmla="*/ 2382 w 228600"/>
              <a:gd name="connsiteY4" fmla="*/ 0 h 283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" h="283368">
                <a:moveTo>
                  <a:pt x="2382" y="0"/>
                </a:moveTo>
                <a:lnTo>
                  <a:pt x="228600" y="14287"/>
                </a:lnTo>
                <a:lnTo>
                  <a:pt x="192882" y="283368"/>
                </a:lnTo>
                <a:lnTo>
                  <a:pt x="0" y="276225"/>
                </a:lnTo>
                <a:lnTo>
                  <a:pt x="2382" y="0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  <a:ln w="952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Vrije vorm: vorm 14">
            <a:extLst>
              <a:ext uri="{FF2B5EF4-FFF2-40B4-BE49-F238E27FC236}">
                <a16:creationId xmlns:a16="http://schemas.microsoft.com/office/drawing/2014/main" id="{A39EB13C-7C01-B87A-DAFB-A3AA6BEA50B6}"/>
              </a:ext>
            </a:extLst>
          </p:cNvPr>
          <p:cNvSpPr/>
          <p:nvPr/>
        </p:nvSpPr>
        <p:spPr>
          <a:xfrm>
            <a:off x="1265662" y="1932014"/>
            <a:ext cx="1071563" cy="264319"/>
          </a:xfrm>
          <a:custGeom>
            <a:avLst/>
            <a:gdLst>
              <a:gd name="connsiteX0" fmla="*/ 16669 w 1071563"/>
              <a:gd name="connsiteY0" fmla="*/ 0 h 264319"/>
              <a:gd name="connsiteX1" fmla="*/ 916781 w 1071563"/>
              <a:gd name="connsiteY1" fmla="*/ 147637 h 264319"/>
              <a:gd name="connsiteX2" fmla="*/ 923925 w 1071563"/>
              <a:gd name="connsiteY2" fmla="*/ 121444 h 264319"/>
              <a:gd name="connsiteX3" fmla="*/ 1071563 w 1071563"/>
              <a:gd name="connsiteY3" fmla="*/ 147637 h 264319"/>
              <a:gd name="connsiteX4" fmla="*/ 957263 w 1071563"/>
              <a:gd name="connsiteY4" fmla="*/ 264319 h 264319"/>
              <a:gd name="connsiteX5" fmla="*/ 0 w 1071563"/>
              <a:gd name="connsiteY5" fmla="*/ 114300 h 264319"/>
              <a:gd name="connsiteX6" fmla="*/ 16669 w 1071563"/>
              <a:gd name="connsiteY6" fmla="*/ 0 h 264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1563" h="264319">
                <a:moveTo>
                  <a:pt x="16669" y="0"/>
                </a:moveTo>
                <a:lnTo>
                  <a:pt x="916781" y="147637"/>
                </a:lnTo>
                <a:lnTo>
                  <a:pt x="923925" y="121444"/>
                </a:lnTo>
                <a:lnTo>
                  <a:pt x="1071563" y="147637"/>
                </a:lnTo>
                <a:lnTo>
                  <a:pt x="957263" y="264319"/>
                </a:lnTo>
                <a:lnTo>
                  <a:pt x="0" y="114300"/>
                </a:lnTo>
                <a:lnTo>
                  <a:pt x="16669" y="0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bg1"/>
            </a:bgClr>
          </a:pattFill>
          <a:ln w="952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7677FA2A-F2E0-4674-FAAD-C8DF9F1B3C4F}"/>
              </a:ext>
            </a:extLst>
          </p:cNvPr>
          <p:cNvSpPr txBox="1"/>
          <p:nvPr/>
        </p:nvSpPr>
        <p:spPr bwMode="auto">
          <a:xfrm rot="1310282">
            <a:off x="2267460" y="1871189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3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91E63938-8AFB-F36D-D305-ED45F7F3E62B}"/>
              </a:ext>
            </a:extLst>
          </p:cNvPr>
          <p:cNvSpPr txBox="1"/>
          <p:nvPr/>
        </p:nvSpPr>
        <p:spPr bwMode="auto">
          <a:xfrm rot="537728">
            <a:off x="1504171" y="1979534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4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8AEA8730-9371-F8C6-AAA8-E1309A2AA3F1}"/>
              </a:ext>
            </a:extLst>
          </p:cNvPr>
          <p:cNvSpPr txBox="1"/>
          <p:nvPr/>
        </p:nvSpPr>
        <p:spPr bwMode="auto">
          <a:xfrm>
            <a:off x="959643" y="1723646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5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pic>
        <p:nvPicPr>
          <p:cNvPr id="35" name="Afbeelding 34">
            <a:extLst>
              <a:ext uri="{FF2B5EF4-FFF2-40B4-BE49-F238E27FC236}">
                <a16:creationId xmlns:a16="http://schemas.microsoft.com/office/drawing/2014/main" id="{4DC4DD0D-1D69-4F7D-8862-C9FE48E3F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5761" y="2124745"/>
            <a:ext cx="69856" cy="71588"/>
          </a:xfrm>
          <a:prstGeom prst="rect">
            <a:avLst/>
          </a:prstGeom>
        </p:spPr>
      </p:pic>
      <p:pic>
        <p:nvPicPr>
          <p:cNvPr id="36" name="Afbeelding 35">
            <a:extLst>
              <a:ext uri="{FF2B5EF4-FFF2-40B4-BE49-F238E27FC236}">
                <a16:creationId xmlns:a16="http://schemas.microsoft.com/office/drawing/2014/main" id="{E89A3383-B2DE-45B2-7047-648F497027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262" y="1941586"/>
            <a:ext cx="69856" cy="71588"/>
          </a:xfrm>
          <a:prstGeom prst="rect">
            <a:avLst/>
          </a:prstGeom>
        </p:spPr>
      </p:pic>
      <p:pic>
        <p:nvPicPr>
          <p:cNvPr id="37" name="Afbeelding 36">
            <a:extLst>
              <a:ext uri="{FF2B5EF4-FFF2-40B4-BE49-F238E27FC236}">
                <a16:creationId xmlns:a16="http://schemas.microsoft.com/office/drawing/2014/main" id="{3EDCAE33-2124-8C3B-2106-2E9B495D14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794" y="2155752"/>
            <a:ext cx="69856" cy="71588"/>
          </a:xfrm>
          <a:prstGeom prst="rect">
            <a:avLst/>
          </a:prstGeom>
        </p:spPr>
      </p:pic>
      <p:pic>
        <p:nvPicPr>
          <p:cNvPr id="38" name="Afbeelding 37">
            <a:extLst>
              <a:ext uri="{FF2B5EF4-FFF2-40B4-BE49-F238E27FC236}">
                <a16:creationId xmlns:a16="http://schemas.microsoft.com/office/drawing/2014/main" id="{FC29BBB0-A64F-E004-4C19-7A043D5F2B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037" y="2100511"/>
            <a:ext cx="69856" cy="71588"/>
          </a:xfrm>
          <a:prstGeom prst="rect">
            <a:avLst/>
          </a:prstGeom>
        </p:spPr>
      </p:pic>
      <p:pic>
        <p:nvPicPr>
          <p:cNvPr id="39" name="Afbeelding 38">
            <a:extLst>
              <a:ext uri="{FF2B5EF4-FFF2-40B4-BE49-F238E27FC236}">
                <a16:creationId xmlns:a16="http://schemas.microsoft.com/office/drawing/2014/main" id="{70C8EA42-9C92-4396-3F62-A2A89972A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311" y="1864807"/>
            <a:ext cx="69856" cy="7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31800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EF22ACA-1DAB-12B7-DEAE-3A9042087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/>
              <a:t>Werkvak</a:t>
            </a:r>
            <a:r>
              <a:rPr lang="en-US" dirty="0"/>
              <a:t> 5</a:t>
            </a:r>
            <a:endParaRPr lang="nl-NL" dirty="0"/>
          </a:p>
        </p:txBody>
      </p:sp>
      <p:sp>
        <p:nvSpPr>
          <p:cNvPr id="10" name="Tijdelijke aanduiding voor inhoud 1">
            <a:extLst>
              <a:ext uri="{FF2B5EF4-FFF2-40B4-BE49-F238E27FC236}">
                <a16:creationId xmlns:a16="http://schemas.microsoft.com/office/drawing/2014/main" id="{5E81A42C-4949-7A7D-C375-6F1231209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151" y="1011392"/>
            <a:ext cx="2831049" cy="3687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Conditionering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Augustus 2030 </a:t>
            </a:r>
            <a:r>
              <a:rPr lang="en-US" sz="1600" dirty="0">
                <a:solidFill>
                  <a:srgbClr val="FF0000"/>
                </a:solidFill>
              </a:rPr>
              <a:t>-  </a:t>
            </a:r>
            <a:r>
              <a:rPr lang="en-US" sz="1600" dirty="0" err="1">
                <a:solidFill>
                  <a:srgbClr val="FF0000"/>
                </a:solidFill>
              </a:rPr>
              <a:t>oktober</a:t>
            </a:r>
            <a:r>
              <a:rPr lang="en-US" sz="1600" dirty="0">
                <a:solidFill>
                  <a:srgbClr val="FF0000"/>
                </a:solidFill>
              </a:rPr>
              <a:t> 2030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Gracht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November 2030 – </a:t>
            </a:r>
            <a:r>
              <a:rPr lang="en-US" sz="1600" dirty="0" err="1">
                <a:solidFill>
                  <a:srgbClr val="FF0000"/>
                </a:solidFill>
              </a:rPr>
              <a:t>Maart</a:t>
            </a:r>
            <a:r>
              <a:rPr lang="en-US" sz="1600" dirty="0">
                <a:solidFill>
                  <a:srgbClr val="FF0000"/>
                </a:solidFill>
              </a:rPr>
              <a:t> 2031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Buitenruimte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 err="1">
                <a:solidFill>
                  <a:srgbClr val="FF0000"/>
                </a:solidFill>
              </a:rPr>
              <a:t>Maart</a:t>
            </a:r>
            <a:r>
              <a:rPr lang="en-US" sz="1600" dirty="0">
                <a:solidFill>
                  <a:srgbClr val="FF0000"/>
                </a:solidFill>
              </a:rPr>
              <a:t> 2031 – </a:t>
            </a:r>
            <a:r>
              <a:rPr lang="en-US" sz="1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mei</a:t>
            </a: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2031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409C73C3-3DE6-AEFD-917F-4CB6F360AE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00" r="49148"/>
          <a:stretch/>
        </p:blipFill>
        <p:spPr>
          <a:xfrm>
            <a:off x="635199" y="665464"/>
            <a:ext cx="3013716" cy="3879418"/>
          </a:xfrm>
          <a:prstGeom prst="rect">
            <a:avLst/>
          </a:prstGeom>
        </p:spPr>
      </p:pic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58B8A369-97CC-F22E-7AD7-3212456D3A2B}"/>
              </a:ext>
            </a:extLst>
          </p:cNvPr>
          <p:cNvSpPr/>
          <p:nvPr/>
        </p:nvSpPr>
        <p:spPr>
          <a:xfrm>
            <a:off x="2702173" y="2025854"/>
            <a:ext cx="228600" cy="283368"/>
          </a:xfrm>
          <a:custGeom>
            <a:avLst/>
            <a:gdLst>
              <a:gd name="connsiteX0" fmla="*/ 2382 w 228600"/>
              <a:gd name="connsiteY0" fmla="*/ 0 h 283368"/>
              <a:gd name="connsiteX1" fmla="*/ 228600 w 228600"/>
              <a:gd name="connsiteY1" fmla="*/ 14287 h 283368"/>
              <a:gd name="connsiteX2" fmla="*/ 192882 w 228600"/>
              <a:gd name="connsiteY2" fmla="*/ 283368 h 283368"/>
              <a:gd name="connsiteX3" fmla="*/ 0 w 228600"/>
              <a:gd name="connsiteY3" fmla="*/ 276225 h 283368"/>
              <a:gd name="connsiteX4" fmla="*/ 2382 w 228600"/>
              <a:gd name="connsiteY4" fmla="*/ 0 h 283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" h="283368">
                <a:moveTo>
                  <a:pt x="2382" y="0"/>
                </a:moveTo>
                <a:lnTo>
                  <a:pt x="228600" y="14287"/>
                </a:lnTo>
                <a:lnTo>
                  <a:pt x="192882" y="283368"/>
                </a:lnTo>
                <a:lnTo>
                  <a:pt x="0" y="276225"/>
                </a:lnTo>
                <a:lnTo>
                  <a:pt x="2382" y="0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bg1"/>
            </a:bgClr>
          </a:pattFill>
          <a:ln w="952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Vrije vorm: vorm 12">
            <a:extLst>
              <a:ext uri="{FF2B5EF4-FFF2-40B4-BE49-F238E27FC236}">
                <a16:creationId xmlns:a16="http://schemas.microsoft.com/office/drawing/2014/main" id="{D24F551A-3403-D300-EC56-142D648816A1}"/>
              </a:ext>
            </a:extLst>
          </p:cNvPr>
          <p:cNvSpPr/>
          <p:nvPr/>
        </p:nvSpPr>
        <p:spPr>
          <a:xfrm>
            <a:off x="2899817" y="2113960"/>
            <a:ext cx="1071563" cy="264319"/>
          </a:xfrm>
          <a:custGeom>
            <a:avLst/>
            <a:gdLst>
              <a:gd name="connsiteX0" fmla="*/ 16669 w 1071563"/>
              <a:gd name="connsiteY0" fmla="*/ 0 h 264319"/>
              <a:gd name="connsiteX1" fmla="*/ 916781 w 1071563"/>
              <a:gd name="connsiteY1" fmla="*/ 147637 h 264319"/>
              <a:gd name="connsiteX2" fmla="*/ 923925 w 1071563"/>
              <a:gd name="connsiteY2" fmla="*/ 121444 h 264319"/>
              <a:gd name="connsiteX3" fmla="*/ 1071563 w 1071563"/>
              <a:gd name="connsiteY3" fmla="*/ 147637 h 264319"/>
              <a:gd name="connsiteX4" fmla="*/ 957263 w 1071563"/>
              <a:gd name="connsiteY4" fmla="*/ 264319 h 264319"/>
              <a:gd name="connsiteX5" fmla="*/ 0 w 1071563"/>
              <a:gd name="connsiteY5" fmla="*/ 114300 h 264319"/>
              <a:gd name="connsiteX6" fmla="*/ 16669 w 1071563"/>
              <a:gd name="connsiteY6" fmla="*/ 0 h 264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1563" h="264319">
                <a:moveTo>
                  <a:pt x="16669" y="0"/>
                </a:moveTo>
                <a:lnTo>
                  <a:pt x="916781" y="147637"/>
                </a:lnTo>
                <a:lnTo>
                  <a:pt x="923925" y="121444"/>
                </a:lnTo>
                <a:lnTo>
                  <a:pt x="1071563" y="147637"/>
                </a:lnTo>
                <a:lnTo>
                  <a:pt x="957263" y="264319"/>
                </a:lnTo>
                <a:lnTo>
                  <a:pt x="0" y="114300"/>
                </a:lnTo>
                <a:lnTo>
                  <a:pt x="16669" y="0"/>
                </a:lnTo>
                <a:close/>
              </a:path>
            </a:pathLst>
          </a:custGeom>
          <a:pattFill prst="pct80">
            <a:fgClr>
              <a:srgbClr val="00B050"/>
            </a:fgClr>
            <a:bgClr>
              <a:schemeClr val="bg1"/>
            </a:bgClr>
          </a:pattFill>
          <a:ln w="952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851C672E-D353-6049-9A53-DE49577A1C19}"/>
              </a:ext>
            </a:extLst>
          </p:cNvPr>
          <p:cNvSpPr/>
          <p:nvPr/>
        </p:nvSpPr>
        <p:spPr>
          <a:xfrm>
            <a:off x="1051967" y="1816304"/>
            <a:ext cx="1650206" cy="385762"/>
          </a:xfrm>
          <a:custGeom>
            <a:avLst/>
            <a:gdLst>
              <a:gd name="connsiteX0" fmla="*/ 1643063 w 1650206"/>
              <a:gd name="connsiteY0" fmla="*/ 269081 h 385762"/>
              <a:gd name="connsiteX1" fmla="*/ 1323975 w 1650206"/>
              <a:gd name="connsiteY1" fmla="*/ 230981 h 385762"/>
              <a:gd name="connsiteX2" fmla="*/ 797719 w 1650206"/>
              <a:gd name="connsiteY2" fmla="*/ 71437 h 385762"/>
              <a:gd name="connsiteX3" fmla="*/ 542925 w 1650206"/>
              <a:gd name="connsiteY3" fmla="*/ 21431 h 385762"/>
              <a:gd name="connsiteX4" fmla="*/ 164306 w 1650206"/>
              <a:gd name="connsiteY4" fmla="*/ 0 h 385762"/>
              <a:gd name="connsiteX5" fmla="*/ 0 w 1650206"/>
              <a:gd name="connsiteY5" fmla="*/ 21431 h 385762"/>
              <a:gd name="connsiteX6" fmla="*/ 14288 w 1650206"/>
              <a:gd name="connsiteY6" fmla="*/ 95250 h 385762"/>
              <a:gd name="connsiteX7" fmla="*/ 133350 w 1650206"/>
              <a:gd name="connsiteY7" fmla="*/ 88106 h 385762"/>
              <a:gd name="connsiteX8" fmla="*/ 511969 w 1650206"/>
              <a:gd name="connsiteY8" fmla="*/ 95250 h 385762"/>
              <a:gd name="connsiteX9" fmla="*/ 804863 w 1650206"/>
              <a:gd name="connsiteY9" fmla="*/ 173831 h 385762"/>
              <a:gd name="connsiteX10" fmla="*/ 1216819 w 1650206"/>
              <a:gd name="connsiteY10" fmla="*/ 323850 h 385762"/>
              <a:gd name="connsiteX11" fmla="*/ 1650206 w 1650206"/>
              <a:gd name="connsiteY11" fmla="*/ 385762 h 385762"/>
              <a:gd name="connsiteX12" fmla="*/ 1643063 w 1650206"/>
              <a:gd name="connsiteY12" fmla="*/ 269081 h 385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0206" h="385762">
                <a:moveTo>
                  <a:pt x="1643063" y="269081"/>
                </a:moveTo>
                <a:lnTo>
                  <a:pt x="1323975" y="230981"/>
                </a:lnTo>
                <a:lnTo>
                  <a:pt x="797719" y="71437"/>
                </a:lnTo>
                <a:lnTo>
                  <a:pt x="542925" y="21431"/>
                </a:lnTo>
                <a:lnTo>
                  <a:pt x="164306" y="0"/>
                </a:lnTo>
                <a:lnTo>
                  <a:pt x="0" y="21431"/>
                </a:lnTo>
                <a:lnTo>
                  <a:pt x="14288" y="95250"/>
                </a:lnTo>
                <a:lnTo>
                  <a:pt x="133350" y="88106"/>
                </a:lnTo>
                <a:lnTo>
                  <a:pt x="511969" y="95250"/>
                </a:lnTo>
                <a:lnTo>
                  <a:pt x="804863" y="173831"/>
                </a:lnTo>
                <a:lnTo>
                  <a:pt x="1216819" y="323850"/>
                </a:lnTo>
                <a:lnTo>
                  <a:pt x="1650206" y="385762"/>
                </a:lnTo>
                <a:lnTo>
                  <a:pt x="1643063" y="269081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  <a:ln w="952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F50019F8-A006-3726-15A5-014B5DE9B953}"/>
              </a:ext>
            </a:extLst>
          </p:cNvPr>
          <p:cNvSpPr txBox="1"/>
          <p:nvPr/>
        </p:nvSpPr>
        <p:spPr bwMode="auto">
          <a:xfrm rot="537728">
            <a:off x="3138326" y="2161480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4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4409ABA5-E611-AF4C-B020-CEEEF1259B8F}"/>
              </a:ext>
            </a:extLst>
          </p:cNvPr>
          <p:cNvSpPr txBox="1"/>
          <p:nvPr/>
        </p:nvSpPr>
        <p:spPr bwMode="auto">
          <a:xfrm>
            <a:off x="2593798" y="1905592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5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A5706C26-626C-6B1D-552D-8F8E0C8144D8}"/>
              </a:ext>
            </a:extLst>
          </p:cNvPr>
          <p:cNvSpPr txBox="1"/>
          <p:nvPr/>
        </p:nvSpPr>
        <p:spPr bwMode="auto">
          <a:xfrm rot="1188299">
            <a:off x="1889017" y="1943540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6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17A29022-AD21-767A-DE3C-A16926A1B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617" y="2332911"/>
            <a:ext cx="69856" cy="71588"/>
          </a:xfrm>
          <a:prstGeom prst="rect">
            <a:avLst/>
          </a:prstGeom>
        </p:spPr>
      </p:pic>
      <p:pic>
        <p:nvPicPr>
          <p:cNvPr id="34" name="Afbeelding 33">
            <a:extLst>
              <a:ext uri="{FF2B5EF4-FFF2-40B4-BE49-F238E27FC236}">
                <a16:creationId xmlns:a16="http://schemas.microsoft.com/office/drawing/2014/main" id="{C95A59D5-3F34-F951-E55C-AFC2E737E0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501" y="2145661"/>
            <a:ext cx="69856" cy="71588"/>
          </a:xfrm>
          <a:prstGeom prst="rect">
            <a:avLst/>
          </a:prstGeom>
        </p:spPr>
      </p:pic>
      <p:pic>
        <p:nvPicPr>
          <p:cNvPr id="35" name="Afbeelding 34">
            <a:extLst>
              <a:ext uri="{FF2B5EF4-FFF2-40B4-BE49-F238E27FC236}">
                <a16:creationId xmlns:a16="http://schemas.microsoft.com/office/drawing/2014/main" id="{B3DE2FAB-87AF-A7B3-4001-4B7CD8610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6041" y="1890228"/>
            <a:ext cx="69856" cy="71588"/>
          </a:xfrm>
          <a:prstGeom prst="rect">
            <a:avLst/>
          </a:prstGeom>
        </p:spPr>
      </p:pic>
      <p:pic>
        <p:nvPicPr>
          <p:cNvPr id="36" name="Afbeelding 35">
            <a:extLst>
              <a:ext uri="{FF2B5EF4-FFF2-40B4-BE49-F238E27FC236}">
                <a16:creationId xmlns:a16="http://schemas.microsoft.com/office/drawing/2014/main" id="{3EE44798-6D8E-94C5-1776-50B2FD403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001" y="2113960"/>
            <a:ext cx="69856" cy="7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92728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EF22ACA-1DAB-12B7-DEAE-3A9042087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/>
              <a:t>Werkvak</a:t>
            </a:r>
            <a:r>
              <a:rPr lang="en-US" dirty="0"/>
              <a:t> 6</a:t>
            </a:r>
            <a:endParaRPr lang="nl-NL" dirty="0"/>
          </a:p>
        </p:txBody>
      </p:sp>
      <p:sp>
        <p:nvSpPr>
          <p:cNvPr id="10" name="Tijdelijke aanduiding voor inhoud 1">
            <a:extLst>
              <a:ext uri="{FF2B5EF4-FFF2-40B4-BE49-F238E27FC236}">
                <a16:creationId xmlns:a16="http://schemas.microsoft.com/office/drawing/2014/main" id="{5E81A42C-4949-7A7D-C375-6F1231209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151" y="1011392"/>
            <a:ext cx="2831049" cy="3687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Conditionering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December 2030 </a:t>
            </a:r>
            <a:r>
              <a:rPr lang="en-US" sz="1600" dirty="0">
                <a:solidFill>
                  <a:srgbClr val="FF0000"/>
                </a:solidFill>
              </a:rPr>
              <a:t>– </a:t>
            </a:r>
            <a:r>
              <a:rPr lang="en-US" sz="1600" dirty="0" err="1">
                <a:solidFill>
                  <a:srgbClr val="FF0000"/>
                </a:solidFill>
              </a:rPr>
              <a:t>februari</a:t>
            </a:r>
            <a:r>
              <a:rPr lang="en-US" sz="1600" dirty="0">
                <a:solidFill>
                  <a:srgbClr val="FF0000"/>
                </a:solidFill>
              </a:rPr>
              <a:t> 2030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Gracht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November 2030 – </a:t>
            </a:r>
            <a:r>
              <a:rPr lang="en-US" sz="1600" dirty="0" err="1">
                <a:solidFill>
                  <a:srgbClr val="FF0000"/>
                </a:solidFill>
              </a:rPr>
              <a:t>Maart</a:t>
            </a:r>
            <a:r>
              <a:rPr lang="en-US" sz="1600" dirty="0">
                <a:solidFill>
                  <a:srgbClr val="FF0000"/>
                </a:solidFill>
              </a:rPr>
              <a:t> 2031</a:t>
            </a:r>
          </a:p>
          <a:p>
            <a:pPr marL="0" indent="0">
              <a:buNone/>
            </a:pPr>
            <a:r>
              <a:rPr lang="en-US" sz="1800" dirty="0" err="1"/>
              <a:t>Uitvoering</a:t>
            </a:r>
            <a:r>
              <a:rPr lang="en-US" sz="1800" dirty="0"/>
              <a:t> </a:t>
            </a:r>
            <a:r>
              <a:rPr lang="en-US" sz="1800" dirty="0" err="1"/>
              <a:t>Buitenruimte</a:t>
            </a:r>
            <a:r>
              <a:rPr lang="en-US" sz="1800" dirty="0"/>
              <a:t>:</a:t>
            </a:r>
          </a:p>
          <a:p>
            <a:pPr marL="0" indent="0">
              <a:buNone/>
            </a:pPr>
            <a:r>
              <a:rPr lang="en-US" sz="1600" dirty="0" err="1">
                <a:solidFill>
                  <a:srgbClr val="FF0000"/>
                </a:solidFill>
              </a:rPr>
              <a:t>Maart</a:t>
            </a:r>
            <a:r>
              <a:rPr lang="en-US" sz="1600" dirty="0">
                <a:solidFill>
                  <a:srgbClr val="FF0000"/>
                </a:solidFill>
              </a:rPr>
              <a:t> 2031 – </a:t>
            </a:r>
            <a:r>
              <a:rPr lang="en-US" sz="1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maart</a:t>
            </a:r>
            <a:r>
              <a:rPr lang="en-US" sz="1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2031</a:t>
            </a:r>
          </a:p>
          <a:p>
            <a:pPr marL="0" indent="0">
              <a:buNone/>
            </a:pPr>
            <a:endParaRPr lang="en-US" sz="16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r>
              <a:rPr lang="en-US" sz="1600" dirty="0" err="1">
                <a:solidFill>
                  <a:srgbClr val="080808"/>
                </a:solidFill>
              </a:rPr>
              <a:t>Optionele</a:t>
            </a:r>
            <a:r>
              <a:rPr lang="en-US" sz="1600" dirty="0">
                <a:solidFill>
                  <a:srgbClr val="080808"/>
                </a:solidFill>
              </a:rPr>
              <a:t> scope </a:t>
            </a:r>
            <a:r>
              <a:rPr lang="en-US" sz="1600" dirty="0" err="1">
                <a:solidFill>
                  <a:srgbClr val="080808"/>
                </a:solidFill>
              </a:rPr>
              <a:t>duur</a:t>
            </a:r>
            <a:r>
              <a:rPr lang="en-US" sz="1600" dirty="0">
                <a:solidFill>
                  <a:srgbClr val="080808"/>
                </a:solidFill>
              </a:rPr>
              <a:t> van </a:t>
            </a:r>
            <a:r>
              <a:rPr lang="en-US" sz="1600" dirty="0" err="1">
                <a:solidFill>
                  <a:srgbClr val="080808"/>
                </a:solidFill>
              </a:rPr>
              <a:t>maart</a:t>
            </a:r>
            <a:r>
              <a:rPr lang="en-US" sz="1600" dirty="0">
                <a:solidFill>
                  <a:srgbClr val="080808"/>
                </a:solidFill>
              </a:rPr>
              <a:t> 2031 – </a:t>
            </a:r>
            <a:r>
              <a:rPr lang="en-US" sz="1600" dirty="0" err="1">
                <a:solidFill>
                  <a:srgbClr val="080808"/>
                </a:solidFill>
              </a:rPr>
              <a:t>juli</a:t>
            </a:r>
            <a:r>
              <a:rPr lang="en-US" sz="1600" dirty="0">
                <a:solidFill>
                  <a:srgbClr val="080808"/>
                </a:solidFill>
              </a:rPr>
              <a:t> 2031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ED3EDEC7-4367-BBF7-1C24-EA1BB80769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5532"/>
          <a:stretch/>
        </p:blipFill>
        <p:spPr>
          <a:xfrm>
            <a:off x="611560" y="1035148"/>
            <a:ext cx="3202024" cy="3879418"/>
          </a:xfrm>
          <a:prstGeom prst="rect">
            <a:avLst/>
          </a:prstGeom>
        </p:spPr>
      </p:pic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3377E566-CBB8-FA28-DCFC-A1D0E9532EFB}"/>
              </a:ext>
            </a:extLst>
          </p:cNvPr>
          <p:cNvSpPr/>
          <p:nvPr/>
        </p:nvSpPr>
        <p:spPr>
          <a:xfrm>
            <a:off x="3326606" y="2395538"/>
            <a:ext cx="228600" cy="283368"/>
          </a:xfrm>
          <a:custGeom>
            <a:avLst/>
            <a:gdLst>
              <a:gd name="connsiteX0" fmla="*/ 2382 w 228600"/>
              <a:gd name="connsiteY0" fmla="*/ 0 h 283368"/>
              <a:gd name="connsiteX1" fmla="*/ 228600 w 228600"/>
              <a:gd name="connsiteY1" fmla="*/ 14287 h 283368"/>
              <a:gd name="connsiteX2" fmla="*/ 192882 w 228600"/>
              <a:gd name="connsiteY2" fmla="*/ 283368 h 283368"/>
              <a:gd name="connsiteX3" fmla="*/ 0 w 228600"/>
              <a:gd name="connsiteY3" fmla="*/ 276225 h 283368"/>
              <a:gd name="connsiteX4" fmla="*/ 2382 w 228600"/>
              <a:gd name="connsiteY4" fmla="*/ 0 h 283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" h="283368">
                <a:moveTo>
                  <a:pt x="2382" y="0"/>
                </a:moveTo>
                <a:lnTo>
                  <a:pt x="228600" y="14287"/>
                </a:lnTo>
                <a:lnTo>
                  <a:pt x="192882" y="283368"/>
                </a:lnTo>
                <a:lnTo>
                  <a:pt x="0" y="276225"/>
                </a:lnTo>
                <a:lnTo>
                  <a:pt x="2382" y="0"/>
                </a:lnTo>
                <a:close/>
              </a:path>
            </a:pathLst>
          </a:custGeom>
          <a:pattFill prst="pct80">
            <a:fgClr>
              <a:srgbClr val="00B050"/>
            </a:fgClr>
            <a:bgClr>
              <a:schemeClr val="bg1"/>
            </a:bgClr>
          </a:pattFill>
          <a:ln w="952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609B0381-FDE2-328E-2436-12D0985D296B}"/>
              </a:ext>
            </a:extLst>
          </p:cNvPr>
          <p:cNvSpPr/>
          <p:nvPr/>
        </p:nvSpPr>
        <p:spPr>
          <a:xfrm>
            <a:off x="1676400" y="2185988"/>
            <a:ext cx="1650206" cy="385762"/>
          </a:xfrm>
          <a:custGeom>
            <a:avLst/>
            <a:gdLst>
              <a:gd name="connsiteX0" fmla="*/ 1643063 w 1650206"/>
              <a:gd name="connsiteY0" fmla="*/ 269081 h 385762"/>
              <a:gd name="connsiteX1" fmla="*/ 1323975 w 1650206"/>
              <a:gd name="connsiteY1" fmla="*/ 230981 h 385762"/>
              <a:gd name="connsiteX2" fmla="*/ 797719 w 1650206"/>
              <a:gd name="connsiteY2" fmla="*/ 71437 h 385762"/>
              <a:gd name="connsiteX3" fmla="*/ 542925 w 1650206"/>
              <a:gd name="connsiteY3" fmla="*/ 21431 h 385762"/>
              <a:gd name="connsiteX4" fmla="*/ 164306 w 1650206"/>
              <a:gd name="connsiteY4" fmla="*/ 0 h 385762"/>
              <a:gd name="connsiteX5" fmla="*/ 0 w 1650206"/>
              <a:gd name="connsiteY5" fmla="*/ 21431 h 385762"/>
              <a:gd name="connsiteX6" fmla="*/ 14288 w 1650206"/>
              <a:gd name="connsiteY6" fmla="*/ 95250 h 385762"/>
              <a:gd name="connsiteX7" fmla="*/ 133350 w 1650206"/>
              <a:gd name="connsiteY7" fmla="*/ 88106 h 385762"/>
              <a:gd name="connsiteX8" fmla="*/ 511969 w 1650206"/>
              <a:gd name="connsiteY8" fmla="*/ 95250 h 385762"/>
              <a:gd name="connsiteX9" fmla="*/ 804863 w 1650206"/>
              <a:gd name="connsiteY9" fmla="*/ 173831 h 385762"/>
              <a:gd name="connsiteX10" fmla="*/ 1216819 w 1650206"/>
              <a:gd name="connsiteY10" fmla="*/ 323850 h 385762"/>
              <a:gd name="connsiteX11" fmla="*/ 1650206 w 1650206"/>
              <a:gd name="connsiteY11" fmla="*/ 385762 h 385762"/>
              <a:gd name="connsiteX12" fmla="*/ 1643063 w 1650206"/>
              <a:gd name="connsiteY12" fmla="*/ 269081 h 385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0206" h="385762">
                <a:moveTo>
                  <a:pt x="1643063" y="269081"/>
                </a:moveTo>
                <a:lnTo>
                  <a:pt x="1323975" y="230981"/>
                </a:lnTo>
                <a:lnTo>
                  <a:pt x="797719" y="71437"/>
                </a:lnTo>
                <a:lnTo>
                  <a:pt x="542925" y="21431"/>
                </a:lnTo>
                <a:lnTo>
                  <a:pt x="164306" y="0"/>
                </a:lnTo>
                <a:lnTo>
                  <a:pt x="0" y="21431"/>
                </a:lnTo>
                <a:lnTo>
                  <a:pt x="14288" y="95250"/>
                </a:lnTo>
                <a:lnTo>
                  <a:pt x="133350" y="88106"/>
                </a:lnTo>
                <a:lnTo>
                  <a:pt x="511969" y="95250"/>
                </a:lnTo>
                <a:lnTo>
                  <a:pt x="804863" y="173831"/>
                </a:lnTo>
                <a:lnTo>
                  <a:pt x="1216819" y="323850"/>
                </a:lnTo>
                <a:lnTo>
                  <a:pt x="1650206" y="385762"/>
                </a:lnTo>
                <a:lnTo>
                  <a:pt x="1643063" y="269081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bg1"/>
            </a:bgClr>
          </a:pattFill>
          <a:ln w="952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Vrije vorm: vorm 14">
            <a:extLst>
              <a:ext uri="{FF2B5EF4-FFF2-40B4-BE49-F238E27FC236}">
                <a16:creationId xmlns:a16="http://schemas.microsoft.com/office/drawing/2014/main" id="{266F93AD-E277-ABCE-08BD-E4F21F328C4F}"/>
              </a:ext>
            </a:extLst>
          </p:cNvPr>
          <p:cNvSpPr/>
          <p:nvPr/>
        </p:nvSpPr>
        <p:spPr>
          <a:xfrm>
            <a:off x="814388" y="2202656"/>
            <a:ext cx="883443" cy="461963"/>
          </a:xfrm>
          <a:custGeom>
            <a:avLst/>
            <a:gdLst>
              <a:gd name="connsiteX0" fmla="*/ 857250 w 883443"/>
              <a:gd name="connsiteY0" fmla="*/ 0 h 461963"/>
              <a:gd name="connsiteX1" fmla="*/ 0 w 883443"/>
              <a:gd name="connsiteY1" fmla="*/ 247650 h 461963"/>
              <a:gd name="connsiteX2" fmla="*/ 64293 w 883443"/>
              <a:gd name="connsiteY2" fmla="*/ 461963 h 461963"/>
              <a:gd name="connsiteX3" fmla="*/ 180975 w 883443"/>
              <a:gd name="connsiteY3" fmla="*/ 414338 h 461963"/>
              <a:gd name="connsiteX4" fmla="*/ 157162 w 883443"/>
              <a:gd name="connsiteY4" fmla="*/ 321469 h 461963"/>
              <a:gd name="connsiteX5" fmla="*/ 364331 w 883443"/>
              <a:gd name="connsiteY5" fmla="*/ 261938 h 461963"/>
              <a:gd name="connsiteX6" fmla="*/ 350043 w 883443"/>
              <a:gd name="connsiteY6" fmla="*/ 216694 h 461963"/>
              <a:gd name="connsiteX7" fmla="*/ 883443 w 883443"/>
              <a:gd name="connsiteY7" fmla="*/ 64294 h 461963"/>
              <a:gd name="connsiteX8" fmla="*/ 857250 w 883443"/>
              <a:gd name="connsiteY8" fmla="*/ 0 h 461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3443" h="461963">
                <a:moveTo>
                  <a:pt x="857250" y="0"/>
                </a:moveTo>
                <a:lnTo>
                  <a:pt x="0" y="247650"/>
                </a:lnTo>
                <a:lnTo>
                  <a:pt x="64293" y="461963"/>
                </a:lnTo>
                <a:lnTo>
                  <a:pt x="180975" y="414338"/>
                </a:lnTo>
                <a:lnTo>
                  <a:pt x="157162" y="321469"/>
                </a:lnTo>
                <a:lnTo>
                  <a:pt x="364331" y="261938"/>
                </a:lnTo>
                <a:lnTo>
                  <a:pt x="350043" y="216694"/>
                </a:lnTo>
                <a:lnTo>
                  <a:pt x="883443" y="64294"/>
                </a:lnTo>
                <a:lnTo>
                  <a:pt x="857250" y="0"/>
                </a:lnTo>
                <a:close/>
              </a:path>
            </a:pathLst>
          </a:custGeom>
          <a:noFill/>
          <a:ln w="9525">
            <a:solidFill>
              <a:srgbClr val="F7144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Vrije vorm: vorm 21">
            <a:extLst>
              <a:ext uri="{FF2B5EF4-FFF2-40B4-BE49-F238E27FC236}">
                <a16:creationId xmlns:a16="http://schemas.microsoft.com/office/drawing/2014/main" id="{DD5AC686-B498-D63E-3574-DC0F377A0BDD}"/>
              </a:ext>
            </a:extLst>
          </p:cNvPr>
          <p:cNvSpPr/>
          <p:nvPr/>
        </p:nvSpPr>
        <p:spPr>
          <a:xfrm>
            <a:off x="1724025" y="2038350"/>
            <a:ext cx="135731" cy="157163"/>
          </a:xfrm>
          <a:custGeom>
            <a:avLst/>
            <a:gdLst>
              <a:gd name="connsiteX0" fmla="*/ 23813 w 135731"/>
              <a:gd name="connsiteY0" fmla="*/ 157163 h 157163"/>
              <a:gd name="connsiteX1" fmla="*/ 0 w 135731"/>
              <a:gd name="connsiteY1" fmla="*/ 83344 h 157163"/>
              <a:gd name="connsiteX2" fmla="*/ 100013 w 135731"/>
              <a:gd name="connsiteY2" fmla="*/ 0 h 157163"/>
              <a:gd name="connsiteX3" fmla="*/ 135731 w 135731"/>
              <a:gd name="connsiteY3" fmla="*/ 142875 h 157163"/>
              <a:gd name="connsiteX4" fmla="*/ 23813 w 135731"/>
              <a:gd name="connsiteY4" fmla="*/ 157163 h 157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31" h="157163">
                <a:moveTo>
                  <a:pt x="23813" y="157163"/>
                </a:moveTo>
                <a:lnTo>
                  <a:pt x="0" y="83344"/>
                </a:lnTo>
                <a:lnTo>
                  <a:pt x="100013" y="0"/>
                </a:lnTo>
                <a:lnTo>
                  <a:pt x="135731" y="142875"/>
                </a:lnTo>
                <a:lnTo>
                  <a:pt x="23813" y="157163"/>
                </a:lnTo>
                <a:close/>
              </a:path>
            </a:pathLst>
          </a:custGeom>
          <a:noFill/>
          <a:ln w="9525">
            <a:solidFill>
              <a:srgbClr val="F7144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50C99886-A2DD-91C6-A545-03097AC36B4E}"/>
              </a:ext>
            </a:extLst>
          </p:cNvPr>
          <p:cNvSpPr txBox="1"/>
          <p:nvPr/>
        </p:nvSpPr>
        <p:spPr bwMode="auto">
          <a:xfrm>
            <a:off x="3218231" y="2275276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5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228B2CD2-D119-B2AA-F775-EA25BAA3F794}"/>
              </a:ext>
            </a:extLst>
          </p:cNvPr>
          <p:cNvSpPr txBox="1"/>
          <p:nvPr/>
        </p:nvSpPr>
        <p:spPr bwMode="auto">
          <a:xfrm rot="1188299">
            <a:off x="2513450" y="2313224"/>
            <a:ext cx="50045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Werkvak</a:t>
            </a:r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 6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12A48FEF-EAE4-12F4-01C8-5B1FF518DF39}"/>
              </a:ext>
            </a:extLst>
          </p:cNvPr>
          <p:cNvSpPr txBox="1"/>
          <p:nvPr/>
        </p:nvSpPr>
        <p:spPr bwMode="auto">
          <a:xfrm>
            <a:off x="1192121" y="3231142"/>
            <a:ext cx="51969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sz="500" b="1" dirty="0">
                <a:solidFill>
                  <a:srgbClr val="080808"/>
                </a:solidFill>
                <a:latin typeface="Sansa Con Pro Bold" panose="02000603080000020004" pitchFamily="50" charset="0"/>
              </a:rPr>
              <a:t>= </a:t>
            </a:r>
            <a:r>
              <a:rPr lang="en-US" sz="500" b="1" dirty="0" err="1">
                <a:solidFill>
                  <a:srgbClr val="080808"/>
                </a:solidFill>
                <a:latin typeface="Sansa Con Pro Bold" panose="02000603080000020004" pitchFamily="50" charset="0"/>
              </a:rPr>
              <a:t>Optioneel</a:t>
            </a:r>
            <a:endParaRPr lang="nl-NL" sz="500" b="1" dirty="0">
              <a:solidFill>
                <a:srgbClr val="080808"/>
              </a:solidFill>
              <a:latin typeface="Sansa Con Pro Bold" panose="02000603080000020004" pitchFamily="50" charset="0"/>
            </a:endParaRPr>
          </a:p>
        </p:txBody>
      </p:sp>
      <p:sp>
        <p:nvSpPr>
          <p:cNvPr id="31" name="Vrije vorm: vorm 30">
            <a:extLst>
              <a:ext uri="{FF2B5EF4-FFF2-40B4-BE49-F238E27FC236}">
                <a16:creationId xmlns:a16="http://schemas.microsoft.com/office/drawing/2014/main" id="{A91BB2AC-38AE-99E5-26D0-A8A085E384B0}"/>
              </a:ext>
            </a:extLst>
          </p:cNvPr>
          <p:cNvSpPr/>
          <p:nvPr/>
        </p:nvSpPr>
        <p:spPr>
          <a:xfrm>
            <a:off x="1108385" y="3272924"/>
            <a:ext cx="151247" cy="92973"/>
          </a:xfrm>
          <a:custGeom>
            <a:avLst/>
            <a:gdLst>
              <a:gd name="connsiteX0" fmla="*/ 23813 w 135731"/>
              <a:gd name="connsiteY0" fmla="*/ 157163 h 157163"/>
              <a:gd name="connsiteX1" fmla="*/ 0 w 135731"/>
              <a:gd name="connsiteY1" fmla="*/ 83344 h 157163"/>
              <a:gd name="connsiteX2" fmla="*/ 100013 w 135731"/>
              <a:gd name="connsiteY2" fmla="*/ 0 h 157163"/>
              <a:gd name="connsiteX3" fmla="*/ 135731 w 135731"/>
              <a:gd name="connsiteY3" fmla="*/ 142875 h 157163"/>
              <a:gd name="connsiteX4" fmla="*/ 23813 w 135731"/>
              <a:gd name="connsiteY4" fmla="*/ 157163 h 157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31" h="157163">
                <a:moveTo>
                  <a:pt x="23813" y="157163"/>
                </a:moveTo>
                <a:lnTo>
                  <a:pt x="0" y="83344"/>
                </a:lnTo>
                <a:lnTo>
                  <a:pt x="100013" y="0"/>
                </a:lnTo>
                <a:lnTo>
                  <a:pt x="135731" y="142875"/>
                </a:lnTo>
                <a:lnTo>
                  <a:pt x="23813" y="157163"/>
                </a:lnTo>
                <a:close/>
              </a:path>
            </a:pathLst>
          </a:custGeom>
          <a:noFill/>
          <a:ln w="9525">
            <a:solidFill>
              <a:srgbClr val="F7144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677F560F-A85D-F4D4-86B2-8D6F5FBE1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9399" y="2490141"/>
            <a:ext cx="69856" cy="71588"/>
          </a:xfrm>
          <a:prstGeom prst="rect">
            <a:avLst/>
          </a:prstGeom>
        </p:spPr>
      </p:pic>
      <p:pic>
        <p:nvPicPr>
          <p:cNvPr id="34" name="Afbeelding 33">
            <a:extLst>
              <a:ext uri="{FF2B5EF4-FFF2-40B4-BE49-F238E27FC236}">
                <a16:creationId xmlns:a16="http://schemas.microsoft.com/office/drawing/2014/main" id="{EC47DE63-5FDD-C3B6-4688-8F3A5BE47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436" y="2541413"/>
            <a:ext cx="69856" cy="71588"/>
          </a:xfrm>
          <a:prstGeom prst="rect">
            <a:avLst/>
          </a:prstGeom>
        </p:spPr>
      </p:pic>
      <p:pic>
        <p:nvPicPr>
          <p:cNvPr id="35" name="Afbeelding 34">
            <a:extLst>
              <a:ext uri="{FF2B5EF4-FFF2-40B4-BE49-F238E27FC236}">
                <a16:creationId xmlns:a16="http://schemas.microsoft.com/office/drawing/2014/main" id="{1D07AE52-D32A-1CE8-E573-5F687C8F2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717" y="2161859"/>
            <a:ext cx="69856" cy="71588"/>
          </a:xfrm>
          <a:prstGeom prst="rect">
            <a:avLst/>
          </a:prstGeom>
        </p:spPr>
      </p:pic>
      <p:pic>
        <p:nvPicPr>
          <p:cNvPr id="36" name="Afbeelding 35">
            <a:extLst>
              <a:ext uri="{FF2B5EF4-FFF2-40B4-BE49-F238E27FC236}">
                <a16:creationId xmlns:a16="http://schemas.microsoft.com/office/drawing/2014/main" id="{793E79FB-0532-A646-D156-1D3338F07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4645" y="2397843"/>
            <a:ext cx="69856" cy="71588"/>
          </a:xfrm>
          <a:prstGeom prst="rect">
            <a:avLst/>
          </a:prstGeom>
        </p:spPr>
      </p:pic>
      <p:pic>
        <p:nvPicPr>
          <p:cNvPr id="37" name="Afbeelding 36">
            <a:extLst>
              <a:ext uri="{FF2B5EF4-FFF2-40B4-BE49-F238E27FC236}">
                <a16:creationId xmlns:a16="http://schemas.microsoft.com/office/drawing/2014/main" id="{01CD2208-C8CC-2D7B-6780-1E1EE6EF9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806" y="2108943"/>
            <a:ext cx="69856" cy="71588"/>
          </a:xfrm>
          <a:prstGeom prst="rect">
            <a:avLst/>
          </a:prstGeom>
        </p:spPr>
      </p:pic>
      <p:pic>
        <p:nvPicPr>
          <p:cNvPr id="38" name="Afbeelding 37">
            <a:extLst>
              <a:ext uri="{FF2B5EF4-FFF2-40B4-BE49-F238E27FC236}">
                <a16:creationId xmlns:a16="http://schemas.microsoft.com/office/drawing/2014/main" id="{F0F71A3C-F61F-F3FF-2782-36954EE3B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831" y="2300807"/>
            <a:ext cx="69856" cy="71588"/>
          </a:xfrm>
          <a:prstGeom prst="rect">
            <a:avLst/>
          </a:prstGeom>
        </p:spPr>
      </p:pic>
      <p:pic>
        <p:nvPicPr>
          <p:cNvPr id="39" name="Afbeelding 38">
            <a:extLst>
              <a:ext uri="{FF2B5EF4-FFF2-40B4-BE49-F238E27FC236}">
                <a16:creationId xmlns:a16="http://schemas.microsoft.com/office/drawing/2014/main" id="{00A1E8F5-D0D1-B852-AA0A-5AA1E1A6E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505" y="2221925"/>
            <a:ext cx="69856" cy="7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71545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25CFDA65-4279-8117-8616-2F2D4C5400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421A7E5-15E1-3CD3-6FAB-F1F69B744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Projectbeheersing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6948891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Algemene Presentatie </a:t>
            </a:r>
            <a:r>
              <a:rPr lang="nl-NL" dirty="0" err="1"/>
              <a:t>Minckelersstraat</a:t>
            </a:r>
            <a:endParaRPr lang="nl-NL" dirty="0"/>
          </a:p>
        </p:txBody>
      </p:sp>
      <p:sp>
        <p:nvSpPr>
          <p:cNvPr id="2" name="Tijdelijke aanduiding voor afbeelding 1" descr="Plek om uw naam en eventueel een datum toe te voegen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Project: Minckelersstraat – </a:t>
            </a:r>
            <a:r>
              <a:rPr lang="en-US" dirty="0" err="1"/>
              <a:t>ondergrondse</a:t>
            </a:r>
            <a:r>
              <a:rPr lang="en-US" dirty="0"/>
              <a:t> </a:t>
            </a:r>
            <a:r>
              <a:rPr lang="en-US" dirty="0" err="1"/>
              <a:t>gracht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/>
              <a:t>Algemene</a:t>
            </a:r>
            <a:r>
              <a:rPr lang="en-US" dirty="0"/>
              <a:t> </a:t>
            </a:r>
            <a:r>
              <a:rPr lang="en-US" dirty="0" err="1"/>
              <a:t>presentatie</a:t>
            </a:r>
            <a:r>
              <a:rPr lang="en-US" dirty="0"/>
              <a:t> - 14 </a:t>
            </a:r>
            <a:r>
              <a:rPr lang="en-US" dirty="0" err="1"/>
              <a:t>januari</a:t>
            </a:r>
            <a:r>
              <a:rPr lang="en-US" dirty="0"/>
              <a:t> 2026 (V1)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34210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0D4F87C5-3E09-07C0-AFA2-15D1931C44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A9E6E15-4410-A87D-60F5-669018098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Fotos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659573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FFC58FF1-3018-8A19-1122-6972D6E97A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7F5AAE3-8E97-DC15-B226-E4313064A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Afsluiting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594889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Minckelersstraat</a:t>
            </a:r>
          </a:p>
        </p:txBody>
      </p:sp>
      <p:sp>
        <p:nvSpPr>
          <p:cNvPr id="2" name="Tijdelijke aanduiding voor afbeelding 1" descr="PLek om een titel of afscheidsboodschap in te vullen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655970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Inhoudsopgave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nl-NL" dirty="0"/>
              <a:t>Aanleiding</a:t>
            </a:r>
          </a:p>
          <a:p>
            <a:r>
              <a:rPr lang="nl-NL" dirty="0"/>
              <a:t>Doelstelling</a:t>
            </a:r>
          </a:p>
          <a:p>
            <a:r>
              <a:rPr lang="nl-NL" dirty="0"/>
              <a:t>Ontwerp ondergrondse gracht</a:t>
            </a:r>
          </a:p>
          <a:p>
            <a:r>
              <a:rPr lang="nl-NL" dirty="0"/>
              <a:t>Ontwerp </a:t>
            </a:r>
            <a:r>
              <a:rPr lang="nl-NL" dirty="0" err="1"/>
              <a:t>relining</a:t>
            </a:r>
            <a:endParaRPr lang="nl-NL" dirty="0"/>
          </a:p>
          <a:p>
            <a:r>
              <a:rPr lang="nl-NL" dirty="0"/>
              <a:t>Ontwerp buitenruimte / Mobiliteit / Groen</a:t>
            </a:r>
          </a:p>
          <a:p>
            <a:r>
              <a:rPr lang="nl-NL" dirty="0"/>
              <a:t>Ontwerp ZLT leidingen</a:t>
            </a:r>
          </a:p>
          <a:p>
            <a:r>
              <a:rPr lang="nl-NL" dirty="0"/>
              <a:t>Uitvoering</a:t>
            </a:r>
          </a:p>
          <a:p>
            <a:r>
              <a:rPr lang="nl-NL" dirty="0"/>
              <a:t>Fasering en Bereikbaarheid</a:t>
            </a:r>
          </a:p>
          <a:p>
            <a:r>
              <a:rPr lang="nl-NL" dirty="0"/>
              <a:t>Foto’s</a:t>
            </a:r>
          </a:p>
          <a:p>
            <a:r>
              <a:rPr lang="nl-NL" dirty="0"/>
              <a:t>Projectbeheersing</a:t>
            </a:r>
          </a:p>
          <a:p>
            <a:r>
              <a:rPr lang="nl-NL" dirty="0"/>
              <a:t>Afsluiting</a:t>
            </a:r>
          </a:p>
        </p:txBody>
      </p:sp>
    </p:spTree>
    <p:extLst>
      <p:ext uri="{BB962C8B-B14F-4D97-AF65-F5344CB8AC3E}">
        <p14:creationId xmlns:p14="http://schemas.microsoft.com/office/powerpoint/2010/main" val="375711808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5D95C675-AF76-D857-DD73-4C98B898CA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5040E70-9080-9C11-7C8D-CA817D400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Aanleiding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5628089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C251DBF7-718B-0FBA-8DE7-901176D25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59F8AB2-52FA-01E6-4A14-3F588F01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Doelstelling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9864443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32E3225-6F94-472F-11EF-4E5976278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Ondergrondse</a:t>
            </a:r>
            <a:r>
              <a:rPr lang="en-US" dirty="0"/>
              <a:t> </a:t>
            </a:r>
            <a:r>
              <a:rPr lang="en-US" dirty="0" err="1"/>
              <a:t>Gracht</a:t>
            </a:r>
            <a:endParaRPr lang="nl-NL" dirty="0"/>
          </a:p>
        </p:txBody>
      </p:sp>
      <p:pic>
        <p:nvPicPr>
          <p:cNvPr id="2050" name="Picture 2" descr="LEVERANCIER VOOR WEG- EN WATERBOUW">
            <a:extLst>
              <a:ext uri="{FF2B5EF4-FFF2-40B4-BE49-F238E27FC236}">
                <a16:creationId xmlns:a16="http://schemas.microsoft.com/office/drawing/2014/main" id="{7817AC1E-9FEC-07D5-2961-886C7DCE8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099" y="1150719"/>
            <a:ext cx="3793802" cy="284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3199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0AC5BC1-F68E-686F-6069-CAD7EEED0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Relining</a:t>
            </a:r>
            <a:endParaRPr lang="nl-NL" dirty="0"/>
          </a:p>
        </p:txBody>
      </p:sp>
      <p:pic>
        <p:nvPicPr>
          <p:cNvPr id="1026" name="Picture 2" descr="Huzarenstuk onder het Hofplein in Rotterdam ✨ ... 🚶‍♀️🚴 Bovengronds wordt  het Hofplein in Rotterdam een autoluw plein met ruimte voor voetgangers en  fietsers. Ondertussen vernieuwen onze collega's van de Leidingtechnieken  ondergronds">
            <a:extLst>
              <a:ext uri="{FF2B5EF4-FFF2-40B4-BE49-F238E27FC236}">
                <a16:creationId xmlns:a16="http://schemas.microsoft.com/office/drawing/2014/main" id="{3DD0EAB6-500F-6689-73A4-49E870BF6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086290"/>
            <a:ext cx="4464496" cy="297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51903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C753C94-FE0B-BF3B-136E-41C3B7314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Buitenruimte</a:t>
            </a:r>
            <a:r>
              <a:rPr lang="en-US" dirty="0"/>
              <a:t> / </a:t>
            </a:r>
            <a:r>
              <a:rPr lang="en-US" dirty="0" err="1"/>
              <a:t>mobiliteit</a:t>
            </a:r>
            <a:r>
              <a:rPr lang="en-US" dirty="0"/>
              <a:t> / </a:t>
            </a:r>
            <a:r>
              <a:rPr lang="en-US" dirty="0" err="1"/>
              <a:t>groen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6853784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D892BA25-5EED-74B2-24FC-13889B476D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5E7EFD9-00CA-59C9-C4C9-BB46E2510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Energietransitie</a:t>
            </a:r>
            <a:r>
              <a:rPr lang="en-US" dirty="0"/>
              <a:t> / ZLT </a:t>
            </a:r>
            <a:r>
              <a:rPr lang="en-US" dirty="0" err="1"/>
              <a:t>leidingen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5478815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Kantoorthema">
  <a:themeElements>
    <a:clrScheme name="Goois Palet PowerPoint">
      <a:dk1>
        <a:srgbClr val="071045"/>
      </a:dk1>
      <a:lt1>
        <a:srgbClr val="FFFFFF"/>
      </a:lt1>
      <a:dk2>
        <a:srgbClr val="2C0058"/>
      </a:dk2>
      <a:lt2>
        <a:srgbClr val="FFFFFF"/>
      </a:lt2>
      <a:accent1>
        <a:srgbClr val="E5CA2A"/>
      </a:accent1>
      <a:accent2>
        <a:srgbClr val="FABB00"/>
      </a:accent2>
      <a:accent3>
        <a:srgbClr val="7DC226"/>
      </a:accent3>
      <a:accent4>
        <a:srgbClr val="FD000B"/>
      </a:accent4>
      <a:accent5>
        <a:srgbClr val="07699F"/>
      </a:accent5>
      <a:accent6>
        <a:srgbClr val="845196"/>
      </a:accent6>
      <a:hlink>
        <a:srgbClr val="006FAC"/>
      </a:hlink>
      <a:folHlink>
        <a:srgbClr val="0F228B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>
        <a:spAutoFit/>
      </a:bodyPr>
      <a:lstStyle>
        <a:defPPr>
          <a:defRPr dirty="0">
            <a:solidFill>
              <a:srgbClr val="006FAC"/>
            </a:solidFill>
            <a:latin typeface="Sansa Con Pro Bold" panose="02000603080000020004" pitchFamily="50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 gemeente Hilversum.potx" id="{05CD7D5D-0FEB-4CB0-8B24-375394B99731}" vid="{F822C3E5-DFD5-45C4-9807-E8C2434E58EC}"/>
    </a:ext>
  </a:extLst>
</a:theme>
</file>

<file path=ppt/theme/theme2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19C11677B5A448A2C01A8105ECDDE3" ma:contentTypeVersion="11" ma:contentTypeDescription="Een nieuw document maken." ma:contentTypeScope="" ma:versionID="987a9d6d2ef70287a30f42829f818b31">
  <xsd:schema xmlns:xsd="http://www.w3.org/2001/XMLSchema" xmlns:xs="http://www.w3.org/2001/XMLSchema" xmlns:p="http://schemas.microsoft.com/office/2006/metadata/properties" xmlns:ns2="d266b84a-c0e9-49e0-8cc6-6f46419a4dda" xmlns:ns3="7d0241cf-948c-4a59-a3c8-5cc97f6b6cdd" targetNamespace="http://schemas.microsoft.com/office/2006/metadata/properties" ma:root="true" ma:fieldsID="9de6c28bf74f9ecad0d420f6509cb2ef" ns2:_="" ns3:_="">
    <xsd:import namespace="d266b84a-c0e9-49e0-8cc6-6f46419a4dda"/>
    <xsd:import namespace="7d0241cf-948c-4a59-a3c8-5cc97f6b6cd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66b84a-c0e9-49e0-8cc6-6f46419a4d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Afbeeldingtags" ma:readOnly="false" ma:fieldId="{5cf76f15-5ced-4ddc-b409-7134ff3c332f}" ma:taxonomyMulti="true" ma:sspId="a2630e0a-f0d2-4b1e-8c4d-11b76354b0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0241cf-948c-4a59-a3c8-5cc97f6b6cdd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51610724-38ab-49c4-a59f-0550f5d52c78}" ma:internalName="TaxCatchAll" ma:showField="CatchAllData" ma:web="7d0241cf-948c-4a59-a3c8-5cc97f6b6c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0241cf-948c-4a59-a3c8-5cc97f6b6cdd" xsi:nil="true"/>
    <lcf76f155ced4ddcb4097134ff3c332f xmlns="d266b84a-c0e9-49e0-8cc6-6f46419a4dd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4F46A61-6A63-4BEB-89DA-20DEFA20A33D}"/>
</file>

<file path=customXml/itemProps2.xml><?xml version="1.0" encoding="utf-8"?>
<ds:datastoreItem xmlns:ds="http://schemas.openxmlformats.org/officeDocument/2006/customXml" ds:itemID="{290818F8-5F6E-406A-BEF0-0A9432081BAD}"/>
</file>

<file path=customXml/itemProps3.xml><?xml version="1.0" encoding="utf-8"?>
<ds:datastoreItem xmlns:ds="http://schemas.openxmlformats.org/officeDocument/2006/customXml" ds:itemID="{BB3A3A98-DAF5-4F56-9D1D-5012AADED23A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145</TotalTime>
  <Pages>2</Pages>
  <Words>511</Words>
  <Application>Microsoft Office PowerPoint</Application>
  <PresentationFormat>Diavoorstelling (16:9)</PresentationFormat>
  <Paragraphs>121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7" baseType="lpstr">
      <vt:lpstr>Arial</vt:lpstr>
      <vt:lpstr>Calibri</vt:lpstr>
      <vt:lpstr>Sansa Con Pro Bold</vt:lpstr>
      <vt:lpstr>Times New Roman</vt:lpstr>
      <vt:lpstr>Kantoorthema</vt:lpstr>
      <vt:lpstr>PowerPoint-presentatie</vt:lpstr>
      <vt:lpstr>Algemene Presentatie Minckelersstraat</vt:lpstr>
      <vt:lpstr>Inhoudsopgave</vt:lpstr>
      <vt:lpstr>Aanleiding</vt:lpstr>
      <vt:lpstr>Doelstelling</vt:lpstr>
      <vt:lpstr>Ondergrondse Gracht</vt:lpstr>
      <vt:lpstr>Relining</vt:lpstr>
      <vt:lpstr>Buitenruimte / mobiliteit / groen</vt:lpstr>
      <vt:lpstr>Energietransitie / ZLT leidingen</vt:lpstr>
      <vt:lpstr>Uitvoering</vt:lpstr>
      <vt:lpstr>Fasering en Bereikbaarheid</vt:lpstr>
      <vt:lpstr>Overzicht fasering</vt:lpstr>
      <vt:lpstr>Werkvak 1</vt:lpstr>
      <vt:lpstr>Werkvak 2</vt:lpstr>
      <vt:lpstr>Werkvak 3</vt:lpstr>
      <vt:lpstr>Werkvak 4</vt:lpstr>
      <vt:lpstr>Werkvak 5</vt:lpstr>
      <vt:lpstr>Werkvak 6</vt:lpstr>
      <vt:lpstr>Projectbeheersing</vt:lpstr>
      <vt:lpstr>Fotos</vt:lpstr>
      <vt:lpstr>Afsluiting</vt:lpstr>
      <vt:lpstr>Minckelersstraat</vt:lpstr>
    </vt:vector>
  </TitlesOfParts>
  <Company>Gemeente Hilversum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Handleiding</dc:title>
  <dc:subject/>
  <dc:creator>Peters, Jaap</dc:creator>
  <cp:keywords/>
  <dc:description/>
  <cp:lastModifiedBy>Peters, Jaap</cp:lastModifiedBy>
  <cp:revision>7</cp:revision>
  <cp:lastPrinted>2017-03-01T09:14:17Z</cp:lastPrinted>
  <dcterms:created xsi:type="dcterms:W3CDTF">2026-01-14T13:23:26Z</dcterms:created>
  <dcterms:modified xsi:type="dcterms:W3CDTF">2026-01-20T15:35:20Z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0x010100DE19C11677B5A448A2C01A8105ECDDE3</vt:lpwstr>
  </property>
</Properties>
</file>