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64" r:id="rId5"/>
    <p:sldId id="289" r:id="rId6"/>
    <p:sldId id="290" r:id="rId7"/>
    <p:sldId id="291" r:id="rId8"/>
    <p:sldId id="292" r:id="rId9"/>
    <p:sldId id="293" r:id="rId10"/>
    <p:sldId id="294" r:id="rId11"/>
    <p:sldId id="295" r:id="rId12"/>
    <p:sldId id="296" r:id="rId13"/>
    <p:sldId id="297" r:id="rId1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C832"/>
    <a:srgbClr val="0A0A64"/>
    <a:srgbClr val="64BC6C"/>
    <a:srgbClr val="110B7F"/>
    <a:srgbClr val="0901A1"/>
    <a:srgbClr val="FAC800"/>
    <a:srgbClr val="34E434"/>
    <a:srgbClr val="50C850"/>
    <a:srgbClr val="74E137"/>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F25C8B-3398-4C49-BA08-F0CFA4BD9104}" v="1" dt="2026-03-12T11:58:57.814"/>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Stijl, gemiddeld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3" autoAdjust="0"/>
    <p:restoredTop sz="89396"/>
  </p:normalViewPr>
  <p:slideViewPr>
    <p:cSldViewPr>
      <p:cViewPr varScale="1">
        <p:scale>
          <a:sx n="74" d="100"/>
          <a:sy n="74" d="100"/>
        </p:scale>
        <p:origin x="1699"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6BCB4D-9660-4766-B4DC-1E3102CA64CA}" type="datetimeFigureOut">
              <a:rPr lang="nl-NL" smtClean="0"/>
              <a:pPr/>
              <a:t>12-3-2026</a:t>
            </a:fld>
            <a:endParaRPr lang="nl-N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9B9461-B132-4F9B-82EB-641BF3313111}"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319B9461-B132-4F9B-82EB-641BF3313111}" type="slidenum">
              <a:rPr lang="nl-NL" smtClean="0"/>
              <a:pPr/>
              <a:t>1</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r>
              <a:rPr lang="nl-NL" dirty="0"/>
              <a:t>	</a:t>
            </a:r>
          </a:p>
        </p:txBody>
      </p:sp>
      <p:sp>
        <p:nvSpPr>
          <p:cNvPr id="4" name="Tijdelijke aanduiding voor dianummer 3"/>
          <p:cNvSpPr>
            <a:spLocks noGrp="1"/>
          </p:cNvSpPr>
          <p:nvPr>
            <p:ph type="sldNum" sz="quarter" idx="5"/>
          </p:nvPr>
        </p:nvSpPr>
        <p:spPr/>
        <p:txBody>
          <a:bodyPr/>
          <a:lstStyle/>
          <a:p>
            <a:fld id="{319B9461-B132-4F9B-82EB-641BF3313111}" type="slidenum">
              <a:rPr lang="nl-NL" smtClean="0"/>
              <a:pPr/>
              <a:t>10</a:t>
            </a:fld>
            <a:endParaRPr lang="nl-NL"/>
          </a:p>
        </p:txBody>
      </p:sp>
    </p:spTree>
    <p:extLst>
      <p:ext uri="{BB962C8B-B14F-4D97-AF65-F5344CB8AC3E}">
        <p14:creationId xmlns:p14="http://schemas.microsoft.com/office/powerpoint/2010/main" val="527741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mailto:sybe@bijleveldadvies.nl"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71530" y="2844805"/>
            <a:ext cx="7772400" cy="798509"/>
          </a:xfrm>
        </p:spPr>
        <p:txBody>
          <a:bodyPr>
            <a:normAutofit/>
          </a:bodyPr>
          <a:lstStyle>
            <a:lvl1pPr algn="l">
              <a:defRPr sz="2400" b="1">
                <a:solidFill>
                  <a:srgbClr val="002060"/>
                </a:solidFill>
                <a:latin typeface="Arial" pitchFamily="34" charset="0"/>
                <a:cs typeface="Arial" pitchFamily="34" charset="0"/>
              </a:defRPr>
            </a:lvl1pPr>
          </a:lstStyle>
          <a:p>
            <a:r>
              <a:rPr lang="nl-NL" noProof="0"/>
              <a:t>Klik om stijl te bewerken</a:t>
            </a:r>
            <a:endParaRPr lang="nl-NL" noProof="0" dirty="0"/>
          </a:p>
        </p:txBody>
      </p:sp>
      <p:sp>
        <p:nvSpPr>
          <p:cNvPr id="3" name="Subtitle 2"/>
          <p:cNvSpPr>
            <a:spLocks noGrp="1"/>
          </p:cNvSpPr>
          <p:nvPr>
            <p:ph type="subTitle" idx="1"/>
          </p:nvPr>
        </p:nvSpPr>
        <p:spPr>
          <a:xfrm>
            <a:off x="671530" y="3857628"/>
            <a:ext cx="6400800" cy="542932"/>
          </a:xfrm>
        </p:spPr>
        <p:txBody>
          <a:bodyPr>
            <a:normAutofit/>
          </a:bodyPr>
          <a:lstStyle>
            <a:lvl1pPr marL="0" indent="0" algn="l">
              <a:buNone/>
              <a:defRPr sz="2000" b="1">
                <a:solidFill>
                  <a:srgbClr val="00206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0"/>
              <a:t>Klikken om de ondertitelstijl van het model te bewerken</a:t>
            </a:r>
            <a:endParaRPr lang="nl-NL" noProof="0" dirty="0"/>
          </a:p>
        </p:txBody>
      </p:sp>
      <p:sp>
        <p:nvSpPr>
          <p:cNvPr id="8" name="TextBox 7"/>
          <p:cNvSpPr txBox="1"/>
          <p:nvPr userDrawn="1"/>
        </p:nvSpPr>
        <p:spPr>
          <a:xfrm>
            <a:off x="5832155" y="71414"/>
            <a:ext cx="3240439" cy="769441"/>
          </a:xfrm>
          <a:prstGeom prst="rect">
            <a:avLst/>
          </a:prstGeom>
          <a:noFill/>
        </p:spPr>
        <p:txBody>
          <a:bodyPr wrap="none" rtlCol="0">
            <a:spAutoFit/>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l-NL" sz="3200" b="1" noProof="0" dirty="0">
                <a:solidFill>
                  <a:srgbClr val="32C832"/>
                </a:solidFill>
                <a:latin typeface="Tw Cen MT Condensed" pitchFamily="34" charset="0"/>
                <a:cs typeface="Tunga" pitchFamily="2"/>
              </a:rPr>
              <a:t>Sybe</a:t>
            </a:r>
            <a:r>
              <a:rPr lang="nl-NL" sz="4400" b="1" noProof="0" dirty="0">
                <a:solidFill>
                  <a:schemeClr val="accent1">
                    <a:lumMod val="75000"/>
                  </a:schemeClr>
                </a:solidFill>
                <a:latin typeface="Tw Cen MT Condensed" pitchFamily="34" charset="0"/>
                <a:cs typeface="Tunga" pitchFamily="2"/>
              </a:rPr>
              <a:t> </a:t>
            </a:r>
            <a:r>
              <a:rPr lang="nl-NL" sz="3200" b="1" noProof="0" dirty="0">
                <a:solidFill>
                  <a:srgbClr val="0A0A64"/>
                </a:solidFill>
                <a:latin typeface="Tw Cen MT Condensed" pitchFamily="34" charset="0"/>
                <a:cs typeface="Tunga" pitchFamily="2"/>
              </a:rPr>
              <a:t>Bijleveld Advies</a:t>
            </a:r>
          </a:p>
        </p:txBody>
      </p:sp>
      <p:sp>
        <p:nvSpPr>
          <p:cNvPr id="12" name="Text Placeholder 11"/>
          <p:cNvSpPr>
            <a:spLocks noGrp="1"/>
          </p:cNvSpPr>
          <p:nvPr>
            <p:ph type="body" sz="quarter" idx="13" hasCustomPrompt="1"/>
          </p:nvPr>
        </p:nvSpPr>
        <p:spPr>
          <a:xfrm>
            <a:off x="671530" y="5929316"/>
            <a:ext cx="3286122" cy="285766"/>
          </a:xfrm>
        </p:spPr>
        <p:txBody>
          <a:bodyPr>
            <a:noAutofit/>
          </a:bodyPr>
          <a:lstStyle>
            <a:lvl1pPr>
              <a:buNone/>
              <a:defRPr sz="1400">
                <a:solidFill>
                  <a:srgbClr val="002060"/>
                </a:solidFill>
              </a:defRPr>
            </a:lvl1pPr>
            <a:lvl2pPr>
              <a:defRPr sz="1100"/>
            </a:lvl2pPr>
            <a:lvl3pPr>
              <a:defRPr sz="1050"/>
            </a:lvl3pPr>
            <a:lvl4pPr>
              <a:defRPr sz="1000"/>
            </a:lvl4pPr>
            <a:lvl5pPr>
              <a:defRPr sz="1000"/>
            </a:lvl5pPr>
          </a:lstStyle>
          <a:p>
            <a:pPr lvl="0"/>
            <a:r>
              <a:rPr lang="nl-NL" noProof="0"/>
              <a:t>Plaats, datum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357190"/>
          </a:xfrm>
        </p:spPr>
        <p:txBody>
          <a:bodyPr lIns="0" tIns="0" bIns="0" anchor="ctr" anchorCtr="0">
            <a:noAutofit/>
          </a:bodyPr>
          <a:lstStyle>
            <a:lvl1pPr algn="l">
              <a:defRPr sz="1800" b="1">
                <a:solidFill>
                  <a:srgbClr val="002060"/>
                </a:solidFill>
                <a:latin typeface="Arial" pitchFamily="34" charset="0"/>
                <a:cs typeface="Arial" pitchFamily="34" charset="0"/>
              </a:defRPr>
            </a:lvl1pPr>
          </a:lstStyle>
          <a:p>
            <a:r>
              <a:rPr lang="nl-NL" noProof="0"/>
              <a:t>Klik om stijl te bewerken</a:t>
            </a:r>
            <a:endParaRPr lang="nl-NL" noProof="0" dirty="0"/>
          </a:p>
        </p:txBody>
      </p:sp>
      <p:sp>
        <p:nvSpPr>
          <p:cNvPr id="3" name="Content Placeholder 2"/>
          <p:cNvSpPr>
            <a:spLocks noGrp="1"/>
          </p:cNvSpPr>
          <p:nvPr>
            <p:ph idx="1"/>
          </p:nvPr>
        </p:nvSpPr>
        <p:spPr>
          <a:xfrm>
            <a:off x="457200" y="1071546"/>
            <a:ext cx="8229600" cy="5072098"/>
          </a:xfrm>
        </p:spPr>
        <p:txBody>
          <a:bodyPr lIns="0" tIns="0" rIns="0" bIns="0">
            <a:noAutofit/>
          </a:bodyPr>
          <a:lstStyle>
            <a:lvl1pPr algn="l">
              <a:buFont typeface="Wingdings" pitchFamily="2" charset="2"/>
              <a:buChar char="§"/>
              <a:defRPr sz="1400">
                <a:solidFill>
                  <a:srgbClr val="002060"/>
                </a:solidFill>
                <a:latin typeface="Arial" pitchFamily="34" charset="0"/>
                <a:cs typeface="Arial" pitchFamily="34" charset="0"/>
              </a:defRPr>
            </a:lvl1pPr>
            <a:lvl2pPr algn="l">
              <a:defRPr sz="1200">
                <a:solidFill>
                  <a:srgbClr val="002060"/>
                </a:solidFill>
                <a:latin typeface="Arial" pitchFamily="34" charset="0"/>
                <a:cs typeface="Arial" pitchFamily="34" charset="0"/>
              </a:defRPr>
            </a:lvl2pPr>
            <a:lvl3pPr algn="l">
              <a:defRPr sz="1100">
                <a:solidFill>
                  <a:srgbClr val="002060"/>
                </a:solidFill>
                <a:latin typeface="Arial" pitchFamily="34" charset="0"/>
                <a:cs typeface="Arial" pitchFamily="34" charset="0"/>
              </a:defRPr>
            </a:lvl3pPr>
            <a:lvl4pPr algn="l">
              <a:defRPr sz="1050">
                <a:solidFill>
                  <a:srgbClr val="002060"/>
                </a:solidFill>
                <a:latin typeface="Arial" pitchFamily="34" charset="0"/>
                <a:cs typeface="Arial" pitchFamily="34" charset="0"/>
              </a:defRPr>
            </a:lvl4pPr>
            <a:lvl5pPr algn="l">
              <a:defRPr sz="1050">
                <a:solidFill>
                  <a:srgbClr val="002060"/>
                </a:solidFill>
                <a:latin typeface="Arial" pitchFamily="34" charset="0"/>
                <a:cs typeface="Arial" pitchFamily="34" charset="0"/>
              </a:defRPr>
            </a:lvl5p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nl-NL" noProof="0" dirty="0"/>
          </a:p>
        </p:txBody>
      </p:sp>
      <p:sp>
        <p:nvSpPr>
          <p:cNvPr id="7" name="TextBox 7"/>
          <p:cNvSpPr txBox="1">
            <a:spLocks/>
          </p:cNvSpPr>
          <p:nvPr userDrawn="1"/>
        </p:nvSpPr>
        <p:spPr>
          <a:xfrm>
            <a:off x="7000892" y="6286543"/>
            <a:ext cx="1727908" cy="500043"/>
          </a:xfrm>
          <a:prstGeom prst="rect">
            <a:avLst/>
          </a:prstGeom>
          <a:noFill/>
        </p:spPr>
        <p:txBody>
          <a:bodyPr wrap="square" lIns="0" tIns="0" rIns="0" bIns="0" rtlCol="0" anchor="t" anchorCtr="0">
            <a:noAutofit/>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l-NL" sz="1800" b="1" kern="1200" noProof="0" dirty="0">
                <a:solidFill>
                  <a:srgbClr val="32C832"/>
                </a:solidFill>
                <a:latin typeface="Tw Cen MT Condensed" pitchFamily="34" charset="0"/>
                <a:ea typeface="+mn-ea"/>
                <a:cs typeface="Tunga" pitchFamily="2"/>
              </a:rPr>
              <a:t>Sybe</a:t>
            </a:r>
            <a:r>
              <a:rPr lang="nl-NL" sz="2800" b="1" noProof="0" dirty="0">
                <a:solidFill>
                  <a:schemeClr val="tx2">
                    <a:lumMod val="75000"/>
                  </a:schemeClr>
                </a:solidFill>
                <a:latin typeface="Tw Cen MT Condensed" pitchFamily="34" charset="0"/>
                <a:cs typeface="Tunga" pitchFamily="2"/>
              </a:rPr>
              <a:t> </a:t>
            </a:r>
            <a:r>
              <a:rPr lang="nl-NL" sz="1800" b="1" noProof="0" dirty="0">
                <a:solidFill>
                  <a:schemeClr val="tx2">
                    <a:lumMod val="75000"/>
                  </a:schemeClr>
                </a:solidFill>
                <a:latin typeface="Tw Cen MT Condensed" pitchFamily="34" charset="0"/>
                <a:cs typeface="Tunga" pitchFamily="2"/>
              </a:rPr>
              <a:t>Bijleveld Advies</a:t>
            </a:r>
          </a:p>
        </p:txBody>
      </p:sp>
      <p:cxnSp>
        <p:nvCxnSpPr>
          <p:cNvPr id="9" name="Straight Connector 8"/>
          <p:cNvCxnSpPr/>
          <p:nvPr userDrawn="1"/>
        </p:nvCxnSpPr>
        <p:spPr>
          <a:xfrm>
            <a:off x="468000" y="785794"/>
            <a:ext cx="8229600" cy="0"/>
          </a:xfrm>
          <a:prstGeom prst="line">
            <a:avLst/>
          </a:prstGeom>
          <a:ln w="28575">
            <a:solidFill>
              <a:srgbClr val="32C83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12"/>
          </p:nvPr>
        </p:nvSpPr>
        <p:spPr>
          <a:xfrm>
            <a:off x="3505200" y="6354002"/>
            <a:ext cx="2133600" cy="365125"/>
          </a:xfrm>
        </p:spPr>
        <p:txBody>
          <a:bodyPr/>
          <a:lstStyle>
            <a:lvl1pPr algn="ctr">
              <a:defRPr>
                <a:solidFill>
                  <a:srgbClr val="002060"/>
                </a:solidFill>
                <a:latin typeface="Arial" pitchFamily="34" charset="0"/>
                <a:cs typeface="Arial" pitchFamily="34" charset="0"/>
              </a:defRPr>
            </a:lvl1pPr>
          </a:lstStyle>
          <a:p>
            <a:fld id="{408026DC-E504-46CD-AF77-781991F71024}" type="slidenum">
              <a:rPr lang="nl-NL" smtClean="0"/>
              <a:pPr/>
              <a:t>‹nr.›</a:t>
            </a:fld>
            <a:endParaRPr lang="nl-N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6" name="TextBox 5"/>
          <p:cNvSpPr txBox="1"/>
          <p:nvPr userDrawn="1"/>
        </p:nvSpPr>
        <p:spPr>
          <a:xfrm>
            <a:off x="1907489" y="2643182"/>
            <a:ext cx="5329023" cy="1200329"/>
          </a:xfrm>
          <a:prstGeom prst="rect">
            <a:avLst/>
          </a:prstGeom>
          <a:noFill/>
        </p:spPr>
        <p:txBody>
          <a:bodyPr wrap="none" rtlCol="0">
            <a:spAutoFit/>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l-NL" sz="5400" b="1" noProof="0" dirty="0">
                <a:solidFill>
                  <a:srgbClr val="32C832"/>
                </a:solidFill>
                <a:latin typeface="Tw Cen MT Condensed" pitchFamily="34" charset="0"/>
                <a:cs typeface="Tunga" pitchFamily="2"/>
              </a:rPr>
              <a:t>Sybe</a:t>
            </a:r>
            <a:r>
              <a:rPr lang="nl-NL" sz="7200" b="1" noProof="0" dirty="0">
                <a:solidFill>
                  <a:schemeClr val="accent1">
                    <a:lumMod val="75000"/>
                  </a:schemeClr>
                </a:solidFill>
                <a:latin typeface="Tw Cen MT Condensed" pitchFamily="34" charset="0"/>
                <a:cs typeface="Tunga" pitchFamily="2"/>
              </a:rPr>
              <a:t> </a:t>
            </a:r>
            <a:r>
              <a:rPr lang="nl-NL" sz="5400" b="1" noProof="0" dirty="0">
                <a:solidFill>
                  <a:srgbClr val="0A0A64"/>
                </a:solidFill>
                <a:latin typeface="Tw Cen MT Condensed" pitchFamily="34" charset="0"/>
                <a:cs typeface="Tunga" pitchFamily="2"/>
              </a:rPr>
              <a:t>Bijleveld Advies</a:t>
            </a:r>
          </a:p>
        </p:txBody>
      </p:sp>
      <p:sp>
        <p:nvSpPr>
          <p:cNvPr id="7" name="TextBox 6"/>
          <p:cNvSpPr txBox="1"/>
          <p:nvPr userDrawn="1"/>
        </p:nvSpPr>
        <p:spPr>
          <a:xfrm>
            <a:off x="3662136" y="5572140"/>
            <a:ext cx="1819729" cy="830997"/>
          </a:xfrm>
          <a:prstGeom prst="rect">
            <a:avLst/>
          </a:prstGeom>
          <a:noFill/>
        </p:spPr>
        <p:txBody>
          <a:bodyPr wrap="none" rtlCol="0">
            <a:spAutoFit/>
          </a:bodyPr>
          <a:lstStyle/>
          <a:p>
            <a:pPr algn="ctr"/>
            <a:r>
              <a:rPr lang="nl-NL" sz="1200" b="1" noProof="0" dirty="0">
                <a:solidFill>
                  <a:srgbClr val="002060"/>
                </a:solidFill>
                <a:latin typeface="Arial" pitchFamily="34" charset="0"/>
                <a:cs typeface="Arial" pitchFamily="34" charset="0"/>
              </a:rPr>
              <a:t>Contact</a:t>
            </a:r>
          </a:p>
          <a:p>
            <a:pPr algn="ctr"/>
            <a:r>
              <a:rPr lang="nl-NL" sz="1200" noProof="0" dirty="0">
                <a:solidFill>
                  <a:srgbClr val="002060"/>
                </a:solidFill>
                <a:latin typeface="Arial" pitchFamily="34" charset="0"/>
                <a:cs typeface="Arial" pitchFamily="34" charset="0"/>
              </a:rPr>
              <a:t>Sybe Bijleveld</a:t>
            </a:r>
          </a:p>
          <a:p>
            <a:pPr algn="ctr"/>
            <a:r>
              <a:rPr lang="nl-NL" sz="1200" noProof="0" dirty="0">
                <a:solidFill>
                  <a:srgbClr val="002060"/>
                </a:solidFill>
                <a:latin typeface="Arial" pitchFamily="34" charset="0"/>
                <a:cs typeface="Arial" pitchFamily="34" charset="0"/>
              </a:rPr>
              <a:t>06 11003999</a:t>
            </a:r>
          </a:p>
          <a:p>
            <a:pPr algn="ctr"/>
            <a:r>
              <a:rPr lang="nl-NL" sz="1200" kern="1200" noProof="0" dirty="0">
                <a:solidFill>
                  <a:srgbClr val="002060"/>
                </a:solidFill>
                <a:latin typeface="Arial" pitchFamily="34" charset="0"/>
                <a:ea typeface="+mn-ea"/>
                <a:cs typeface="Arial" pitchFamily="34" charset="0"/>
                <a:hlinkClick r:id="rId2"/>
              </a:rPr>
              <a:t>sybe@bijleveldadvies.nl</a:t>
            </a:r>
            <a:endParaRPr lang="nl-NL" sz="1200" kern="1200" noProof="0" dirty="0">
              <a:solidFill>
                <a:srgbClr val="002060"/>
              </a:solidFill>
              <a:latin typeface="Arial" pitchFamily="34" charset="0"/>
              <a:ea typeface="+mn-ea"/>
              <a:cs typeface="Arial"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noProof="0"/>
              <a:t>Klik om stijl te bewerken</a:t>
            </a:r>
            <a:endParaRPr lang="nl-NL" noProof="0"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nl-NL" noProof="0"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2060"/>
                </a:solidFill>
                <a:latin typeface="Arial" pitchFamily="34" charset="0"/>
                <a:cs typeface="Arial" pitchFamily="34" charset="0"/>
              </a:defRPr>
            </a:lvl1pPr>
          </a:lstStyle>
          <a:p>
            <a:endParaRPr lang="nl-NL"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002060"/>
                </a:solidFill>
                <a:latin typeface="Arial" pitchFamily="34" charset="0"/>
                <a:cs typeface="Arial" pitchFamily="34" charset="0"/>
              </a:defRPr>
            </a:lvl1pPr>
          </a:lstStyle>
          <a:p>
            <a:fld id="{CD83BFE9-47CF-4505-B6C8-93752E18C8A1}" type="slidenum">
              <a:rPr lang="nl-NL" smtClean="0"/>
              <a:pPr/>
              <a:t>‹nr.›</a:t>
            </a:fld>
            <a:endParaRPr lang="nl-NL"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dt="0"/>
  <p:txStyles>
    <p:titleStyle>
      <a:lvl1pPr algn="ctr" defTabSz="914400" rtl="0" eaLnBrk="1" latinLnBrk="0" hangingPunct="1">
        <a:spcBef>
          <a:spcPct val="0"/>
        </a:spcBef>
        <a:buNone/>
        <a:defRPr sz="4400" kern="1200">
          <a:solidFill>
            <a:srgbClr val="002060"/>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206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00206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00206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00206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l-NL" dirty="0"/>
              <a:t>Tariefstelling kortdurend verblijf</a:t>
            </a:r>
          </a:p>
        </p:txBody>
      </p:sp>
      <p:sp>
        <p:nvSpPr>
          <p:cNvPr id="3" name="Subtitle 2"/>
          <p:cNvSpPr>
            <a:spLocks noGrp="1"/>
          </p:cNvSpPr>
          <p:nvPr>
            <p:ph type="subTitle" idx="1"/>
          </p:nvPr>
        </p:nvSpPr>
        <p:spPr>
          <a:xfrm>
            <a:off x="684816" y="3861048"/>
            <a:ext cx="6400800" cy="542932"/>
          </a:xfrm>
        </p:spPr>
        <p:txBody>
          <a:bodyPr/>
          <a:lstStyle/>
          <a:p>
            <a:r>
              <a:rPr lang="nl-NL" dirty="0"/>
              <a:t>IJsselland</a:t>
            </a:r>
          </a:p>
        </p:txBody>
      </p:sp>
      <p:sp>
        <p:nvSpPr>
          <p:cNvPr id="4" name="Text Placeholder 3"/>
          <p:cNvSpPr>
            <a:spLocks noGrp="1"/>
          </p:cNvSpPr>
          <p:nvPr>
            <p:ph type="body" sz="quarter" idx="13"/>
          </p:nvPr>
        </p:nvSpPr>
        <p:spPr/>
        <p:txBody>
          <a:bodyPr/>
          <a:lstStyle/>
          <a:p>
            <a:r>
              <a:rPr lang="nl-NL" dirty="0"/>
              <a:t>11 maart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3F70C7-5C51-423A-68F6-C6018EC42A80}"/>
              </a:ext>
            </a:extLst>
          </p:cNvPr>
          <p:cNvSpPr>
            <a:spLocks noGrp="1"/>
          </p:cNvSpPr>
          <p:nvPr>
            <p:ph type="title"/>
          </p:nvPr>
        </p:nvSpPr>
        <p:spPr/>
        <p:txBody>
          <a:bodyPr/>
          <a:lstStyle/>
          <a:p>
            <a:r>
              <a:rPr lang="nl-NL" dirty="0"/>
              <a:t>Advies</a:t>
            </a:r>
          </a:p>
        </p:txBody>
      </p:sp>
      <p:sp>
        <p:nvSpPr>
          <p:cNvPr id="3" name="Tijdelijke aanduiding voor inhoud 2">
            <a:extLst>
              <a:ext uri="{FF2B5EF4-FFF2-40B4-BE49-F238E27FC236}">
                <a16:creationId xmlns:a16="http://schemas.microsoft.com/office/drawing/2014/main" id="{AF5B3522-3B80-F325-F4ED-953AFBB3685E}"/>
              </a:ext>
            </a:extLst>
          </p:cNvPr>
          <p:cNvSpPr>
            <a:spLocks noGrp="1"/>
          </p:cNvSpPr>
          <p:nvPr>
            <p:ph idx="1"/>
          </p:nvPr>
        </p:nvSpPr>
        <p:spPr/>
        <p:txBody>
          <a:bodyPr/>
          <a:lstStyle/>
          <a:p>
            <a:r>
              <a:rPr lang="nl-NL" dirty="0"/>
              <a:t>De bestaande aftopping is voor de zwaardere doelgroep van de gehandicaptenzorg duidelijk niet toereikend.</a:t>
            </a:r>
          </a:p>
          <a:p>
            <a:r>
              <a:rPr lang="nl-NL" dirty="0"/>
              <a:t>Een verhoging van de aftopping naar intensiteit K levert voor 8 van de 12 groepen een voldoende hoog tarief op. Voor de andere vier groepen is het een zeer welkome tariefverhoging, die de exploitatie verbetert.</a:t>
            </a:r>
          </a:p>
          <a:p>
            <a:r>
              <a:rPr lang="nl-NL" dirty="0"/>
              <a:t>Inzet op Logeren doordeweeks helpt bij het drukken van de kosten voor aanbieders. </a:t>
            </a:r>
          </a:p>
          <a:p>
            <a:r>
              <a:rPr lang="nl-NL" dirty="0"/>
              <a:t>Bij inzet KDV Categorie 3 geen een-op-een begeleiding toe te staan. </a:t>
            </a:r>
          </a:p>
        </p:txBody>
      </p:sp>
      <p:sp>
        <p:nvSpPr>
          <p:cNvPr id="4" name="Tijdelijke aanduiding voor dianummer 3">
            <a:extLst>
              <a:ext uri="{FF2B5EF4-FFF2-40B4-BE49-F238E27FC236}">
                <a16:creationId xmlns:a16="http://schemas.microsoft.com/office/drawing/2014/main" id="{CA6D7C56-994E-D56C-42BD-4FBA291C5C9F}"/>
              </a:ext>
            </a:extLst>
          </p:cNvPr>
          <p:cNvSpPr>
            <a:spLocks noGrp="1"/>
          </p:cNvSpPr>
          <p:nvPr>
            <p:ph type="sldNum" sz="quarter" idx="12"/>
          </p:nvPr>
        </p:nvSpPr>
        <p:spPr/>
        <p:txBody>
          <a:bodyPr/>
          <a:lstStyle/>
          <a:p>
            <a:fld id="{408026DC-E504-46CD-AF77-781991F71024}" type="slidenum">
              <a:rPr lang="nl-NL" smtClean="0"/>
              <a:pPr/>
              <a:t>10</a:t>
            </a:fld>
            <a:endParaRPr lang="nl-NL" dirty="0"/>
          </a:p>
        </p:txBody>
      </p:sp>
    </p:spTree>
    <p:extLst>
      <p:ext uri="{BB962C8B-B14F-4D97-AF65-F5344CB8AC3E}">
        <p14:creationId xmlns:p14="http://schemas.microsoft.com/office/powerpoint/2010/main" val="2748384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C0A9F7-E646-5427-68B6-898DA5366684}"/>
              </a:ext>
            </a:extLst>
          </p:cNvPr>
          <p:cNvSpPr>
            <a:spLocks noGrp="1"/>
          </p:cNvSpPr>
          <p:nvPr>
            <p:ph type="title"/>
          </p:nvPr>
        </p:nvSpPr>
        <p:spPr/>
        <p:txBody>
          <a:bodyPr/>
          <a:lstStyle/>
          <a:p>
            <a:r>
              <a:rPr lang="nl-NL" dirty="0"/>
              <a:t>Aanleiding advies</a:t>
            </a:r>
          </a:p>
        </p:txBody>
      </p:sp>
      <p:sp>
        <p:nvSpPr>
          <p:cNvPr id="3" name="Tijdelijke aanduiding voor inhoud 2">
            <a:extLst>
              <a:ext uri="{FF2B5EF4-FFF2-40B4-BE49-F238E27FC236}">
                <a16:creationId xmlns:a16="http://schemas.microsoft.com/office/drawing/2014/main" id="{EB3BEEA9-6C01-8F6B-5461-14E13DA842E9}"/>
              </a:ext>
            </a:extLst>
          </p:cNvPr>
          <p:cNvSpPr>
            <a:spLocks noGrp="1"/>
          </p:cNvSpPr>
          <p:nvPr>
            <p:ph idx="1"/>
          </p:nvPr>
        </p:nvSpPr>
        <p:spPr/>
        <p:txBody>
          <a:bodyPr/>
          <a:lstStyle/>
          <a:p>
            <a:pPr marL="0" indent="0">
              <a:buNone/>
            </a:pPr>
            <a:r>
              <a:rPr lang="nl-NL" dirty="0"/>
              <a:t>Regio IJsselland heeft twee producten voor de bekostiging van kortdurend verblijf. Zorgaanbieders in met name de gehandicaptensector hebben aangegeven dat zelfs het hogere tarief voor hen niet (meer) kostendekkend is.</a:t>
            </a:r>
          </a:p>
          <a:p>
            <a:pPr marL="0" indent="0">
              <a:buNone/>
            </a:pPr>
            <a:endParaRPr lang="nl-NL" dirty="0"/>
          </a:p>
          <a:p>
            <a:pPr marL="0" indent="0">
              <a:buNone/>
            </a:pPr>
            <a:r>
              <a:rPr lang="nl-NL" dirty="0"/>
              <a:t>Bijleveld Advies is door Regio IJsselland gevraagd om mee te denken over een passend tarief voor het kortdurend verblijf van de zwaardere doelgroepen in de gehandicaptenzorg. Concreet betekent dat: de introductie van een nieuw, zwaarder product (categorie 3) met een eigen, hoger tarief.</a:t>
            </a:r>
          </a:p>
        </p:txBody>
      </p:sp>
      <p:sp>
        <p:nvSpPr>
          <p:cNvPr id="4" name="Tijdelijke aanduiding voor dianummer 3">
            <a:extLst>
              <a:ext uri="{FF2B5EF4-FFF2-40B4-BE49-F238E27FC236}">
                <a16:creationId xmlns:a16="http://schemas.microsoft.com/office/drawing/2014/main" id="{57134D5C-4C3C-D691-CD73-E79E89118616}"/>
              </a:ext>
            </a:extLst>
          </p:cNvPr>
          <p:cNvSpPr>
            <a:spLocks noGrp="1"/>
          </p:cNvSpPr>
          <p:nvPr>
            <p:ph type="sldNum" sz="quarter" idx="12"/>
          </p:nvPr>
        </p:nvSpPr>
        <p:spPr/>
        <p:txBody>
          <a:bodyPr/>
          <a:lstStyle/>
          <a:p>
            <a:fld id="{408026DC-E504-46CD-AF77-781991F71024}" type="slidenum">
              <a:rPr lang="nl-NL" smtClean="0"/>
              <a:pPr/>
              <a:t>2</a:t>
            </a:fld>
            <a:endParaRPr lang="nl-NL" dirty="0"/>
          </a:p>
        </p:txBody>
      </p:sp>
    </p:spTree>
    <p:extLst>
      <p:ext uri="{BB962C8B-B14F-4D97-AF65-F5344CB8AC3E}">
        <p14:creationId xmlns:p14="http://schemas.microsoft.com/office/powerpoint/2010/main" val="2719293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AD0223-F5EC-A077-3422-F305D296D07D}"/>
              </a:ext>
            </a:extLst>
          </p:cNvPr>
          <p:cNvSpPr>
            <a:spLocks noGrp="1"/>
          </p:cNvSpPr>
          <p:nvPr>
            <p:ph type="title"/>
          </p:nvPr>
        </p:nvSpPr>
        <p:spPr/>
        <p:txBody>
          <a:bodyPr/>
          <a:lstStyle/>
          <a:p>
            <a:r>
              <a:rPr lang="nl-NL" dirty="0"/>
              <a:t>Productbeschrijving (1/3)</a:t>
            </a:r>
          </a:p>
        </p:txBody>
      </p:sp>
      <p:sp>
        <p:nvSpPr>
          <p:cNvPr id="3" name="Tijdelijke aanduiding voor inhoud 2">
            <a:extLst>
              <a:ext uri="{FF2B5EF4-FFF2-40B4-BE49-F238E27FC236}">
                <a16:creationId xmlns:a16="http://schemas.microsoft.com/office/drawing/2014/main" id="{BBDEC1E3-FA4E-D770-8CAF-7E2F5EB3E170}"/>
              </a:ext>
            </a:extLst>
          </p:cNvPr>
          <p:cNvSpPr>
            <a:spLocks noGrp="1"/>
          </p:cNvSpPr>
          <p:nvPr>
            <p:ph idx="1"/>
          </p:nvPr>
        </p:nvSpPr>
        <p:spPr/>
        <p:txBody>
          <a:bodyPr/>
          <a:lstStyle/>
          <a:p>
            <a:pPr marL="0" indent="0">
              <a:buNone/>
            </a:pPr>
            <a:r>
              <a:rPr lang="nl-NL" dirty="0"/>
              <a:t>Categorie 3 betreft jeugdigen met een zeer intensieve en complexe zorgvraag, waarbij sprake is van meervoudige problematiek op ontwikkelings-, gedragsmatig en/of somatisch-medisch gebied. Het gaat om jeugdigen voor wie logeren uitsluitend mogelijk is wanneer continuïteit van gespecialiseerde zorg, medische veiligheid en professionele nabijheid gewaarborgd zijn.</a:t>
            </a:r>
          </a:p>
          <a:p>
            <a:pPr marL="0" indent="0">
              <a:buNone/>
            </a:pPr>
            <a:endParaRPr lang="nl-NL" dirty="0"/>
          </a:p>
          <a:p>
            <a:pPr marL="0" indent="0">
              <a:buNone/>
            </a:pPr>
            <a:r>
              <a:rPr lang="nl-NL" dirty="0"/>
              <a:t>Binnen deze categorie is er sprake van een verstandelijke beperking en daarnaast veelal een combinatie van:</a:t>
            </a:r>
          </a:p>
          <a:p>
            <a:pPr lvl="0"/>
            <a:r>
              <a:rPr lang="nl-NL" dirty="0"/>
              <a:t>Een (ernstige) ontwikkelingsachterstand</a:t>
            </a:r>
          </a:p>
          <a:p>
            <a:pPr lvl="0"/>
            <a:r>
              <a:rPr lang="nl-NL" dirty="0"/>
              <a:t>Complexe ontwikkelingsstoornissen, zoals autismespectrumstoornissen</a:t>
            </a:r>
          </a:p>
          <a:p>
            <a:pPr lvl="0"/>
            <a:r>
              <a:rPr lang="nl-NL" dirty="0"/>
              <a:t>Bijkomende somatische of medische problematiek, zoals epilepsie, slikproblematiek, sondevoeding en zintuiglijke beperkingen.</a:t>
            </a:r>
          </a:p>
          <a:p>
            <a:pPr marL="0" indent="0">
              <a:buNone/>
            </a:pPr>
            <a:endParaRPr lang="nl-NL" dirty="0"/>
          </a:p>
          <a:p>
            <a:pPr marL="0" indent="0">
              <a:buNone/>
            </a:pPr>
            <a:r>
              <a:rPr lang="nl-NL" dirty="0"/>
              <a:t>Gedragsproblematiek kan voorkomen, maar staat doorgaans niet op zichzelf en is veelal samenhangend met de onderliggende beperkingen en medische kwetsbaarheid van de jeugdige.</a:t>
            </a:r>
          </a:p>
          <a:p>
            <a:pPr marL="0" indent="0">
              <a:buNone/>
            </a:pPr>
            <a:endParaRPr lang="nl-NL" dirty="0"/>
          </a:p>
          <a:p>
            <a:pPr marL="0" indent="0">
              <a:buNone/>
            </a:pPr>
            <a:r>
              <a:rPr lang="nl-NL" dirty="0"/>
              <a:t>Categorie 3 biedt een tijdelijke, beschermde en specialistische woonomgeving waarin de jeugdige integrale zorg ontvangt, bestaande uit begeleiding, persoonlijke verzorging en waar nodig medische ondersteuning. Het logeren is onderdeel van een breder jeugdhulptraject en gericht op:</a:t>
            </a:r>
          </a:p>
          <a:p>
            <a:pPr lvl="0"/>
            <a:r>
              <a:rPr lang="nl-NL" dirty="0"/>
              <a:t>Het ontlasten en ondersteunen van het gezin</a:t>
            </a:r>
          </a:p>
          <a:p>
            <a:pPr lvl="0"/>
            <a:r>
              <a:rPr lang="nl-NL" dirty="0"/>
              <a:t>Het waarborgen van zorgcontinuïteit</a:t>
            </a:r>
          </a:p>
          <a:p>
            <a:pPr lvl="0"/>
            <a:r>
              <a:rPr lang="nl-NL" dirty="0"/>
              <a:t>Het langer thuis wonen mogelijk maakt</a:t>
            </a:r>
          </a:p>
          <a:p>
            <a:pPr marL="0" indent="0">
              <a:buNone/>
            </a:pPr>
            <a:endParaRPr lang="nl-NL" dirty="0"/>
          </a:p>
          <a:p>
            <a:pPr marL="0" indent="0">
              <a:buNone/>
            </a:pPr>
            <a:endParaRPr lang="nl-NL" dirty="0"/>
          </a:p>
        </p:txBody>
      </p:sp>
      <p:sp>
        <p:nvSpPr>
          <p:cNvPr id="4" name="Tijdelijke aanduiding voor dianummer 3">
            <a:extLst>
              <a:ext uri="{FF2B5EF4-FFF2-40B4-BE49-F238E27FC236}">
                <a16:creationId xmlns:a16="http://schemas.microsoft.com/office/drawing/2014/main" id="{7F4D6DCE-DB81-AB08-D80D-0A338EF6B7F8}"/>
              </a:ext>
            </a:extLst>
          </p:cNvPr>
          <p:cNvSpPr>
            <a:spLocks noGrp="1"/>
          </p:cNvSpPr>
          <p:nvPr>
            <p:ph type="sldNum" sz="quarter" idx="12"/>
          </p:nvPr>
        </p:nvSpPr>
        <p:spPr/>
        <p:txBody>
          <a:bodyPr/>
          <a:lstStyle/>
          <a:p>
            <a:fld id="{408026DC-E504-46CD-AF77-781991F71024}" type="slidenum">
              <a:rPr lang="nl-NL" smtClean="0"/>
              <a:pPr/>
              <a:t>3</a:t>
            </a:fld>
            <a:endParaRPr lang="nl-NL" dirty="0"/>
          </a:p>
        </p:txBody>
      </p:sp>
    </p:spTree>
    <p:extLst>
      <p:ext uri="{BB962C8B-B14F-4D97-AF65-F5344CB8AC3E}">
        <p14:creationId xmlns:p14="http://schemas.microsoft.com/office/powerpoint/2010/main" val="3420408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B585DE-EDCB-62D6-56E6-1CAD7381587A}"/>
              </a:ext>
            </a:extLst>
          </p:cNvPr>
          <p:cNvSpPr>
            <a:spLocks noGrp="1"/>
          </p:cNvSpPr>
          <p:nvPr>
            <p:ph type="title"/>
          </p:nvPr>
        </p:nvSpPr>
        <p:spPr/>
        <p:txBody>
          <a:bodyPr/>
          <a:lstStyle/>
          <a:p>
            <a:r>
              <a:rPr lang="nl-NL" dirty="0"/>
              <a:t>Productbeschrijving (2/3)</a:t>
            </a:r>
          </a:p>
        </p:txBody>
      </p:sp>
      <p:sp>
        <p:nvSpPr>
          <p:cNvPr id="3" name="Tijdelijke aanduiding voor inhoud 2">
            <a:extLst>
              <a:ext uri="{FF2B5EF4-FFF2-40B4-BE49-F238E27FC236}">
                <a16:creationId xmlns:a16="http://schemas.microsoft.com/office/drawing/2014/main" id="{70371349-59F8-AAA9-81A4-61BBA657DD8F}"/>
              </a:ext>
            </a:extLst>
          </p:cNvPr>
          <p:cNvSpPr>
            <a:spLocks noGrp="1"/>
          </p:cNvSpPr>
          <p:nvPr>
            <p:ph idx="1"/>
          </p:nvPr>
        </p:nvSpPr>
        <p:spPr/>
        <p:txBody>
          <a:bodyPr/>
          <a:lstStyle/>
          <a:p>
            <a:pPr marL="0" indent="0">
              <a:buNone/>
            </a:pPr>
            <a:r>
              <a:rPr lang="nl-NL" b="1" dirty="0"/>
              <a:t>Zorginhoud en methodiek</a:t>
            </a:r>
          </a:p>
          <a:p>
            <a:pPr marL="0" indent="0">
              <a:buNone/>
            </a:pPr>
            <a:r>
              <a:rPr lang="nl-NL" dirty="0"/>
              <a:t>Binnen categorie 3 wordt gewerkt vanuit één vaste methodiek, passend bij de ondersteuningsbehoefte van de jeugdigen. Begeleiding en zorg zijn onlosmakelijk met elkaar verbonden. De begeleiding is gericht op voorspelbaarheid, nabijheid, prikkelregulatie en het voorkomen van medische en gedragsmatige risico’s. Doelen worden vastgesteld vanuit de ondersteuningsbehoefte van de jeugdige en/of het gezin en zijn onderdeel van het hulpverleningstraject.</a:t>
            </a:r>
          </a:p>
          <a:p>
            <a:pPr marL="0" indent="0">
              <a:buNone/>
            </a:pPr>
            <a:endParaRPr lang="nl-NL" dirty="0"/>
          </a:p>
          <a:p>
            <a:pPr marL="0" indent="0">
              <a:buNone/>
            </a:pPr>
            <a:r>
              <a:rPr lang="nl-NL" b="1" dirty="0"/>
              <a:t>Begeleidingsintensiteit</a:t>
            </a:r>
          </a:p>
          <a:p>
            <a:pPr marL="0" indent="0">
              <a:buNone/>
            </a:pPr>
            <a:r>
              <a:rPr lang="nl-NL" dirty="0"/>
              <a:t>De begeleidingsintensiteit binnen categorie 3 is hoog tot zeer hoog en doorgaans hoger dan bij categorie 1 en 2. Begeleiders zijn continu aanwezig op de groep. Er wordt gewerkt met vaste begeleiders en een hoge mate van voorspelbaarheid en nabijheid om overvraging, escalaties en medische risico’s te voorkomen. Indirect cliëntgebonden werkzaamheden worden waar mogelijk buiten de groep georganiseerd, via ondersteunende diensten of aparte kantoordiensten. Tijdelijke opschaling van zorg en toezicht is mogelijk als de situatie van de jeugdige daarom vraagt.</a:t>
            </a:r>
          </a:p>
          <a:p>
            <a:pPr marL="0" indent="0">
              <a:buNone/>
            </a:pPr>
            <a:endParaRPr lang="nl-NL" dirty="0"/>
          </a:p>
          <a:p>
            <a:pPr marL="0" indent="0">
              <a:buNone/>
            </a:pPr>
            <a:r>
              <a:rPr lang="nl-NL" b="1" dirty="0"/>
              <a:t>Organisatorische voorwaarden</a:t>
            </a:r>
          </a:p>
          <a:p>
            <a:pPr marL="0" indent="0">
              <a:buNone/>
            </a:pPr>
            <a:r>
              <a:rPr lang="nl-NL" dirty="0"/>
              <a:t>Het verblijf vindt plaats in een beschermde en veelal prikkelarme zorgomgeving, passend bij jeugdigen met complexe zorg- en ondersteuningsbehoeften. Er is sprake van een vaste </a:t>
            </a:r>
            <a:r>
              <a:rPr lang="nl-NL" dirty="0" err="1"/>
              <a:t>dagstructuur</a:t>
            </a:r>
            <a:r>
              <a:rPr lang="nl-NL" dirty="0"/>
              <a:t>. De voorziening beschikt over passende medische voorzieningen, zoals veilige medicatieopslag en verpleegkundige materialen, en hanteert vastgestelde protocollen voor noodsituaties, waaronder epileptische aanvallen en verslikking.</a:t>
            </a:r>
          </a:p>
          <a:p>
            <a:pPr marL="0" indent="0">
              <a:buNone/>
            </a:pPr>
            <a:endParaRPr lang="nl-NL" dirty="0"/>
          </a:p>
          <a:p>
            <a:pPr marL="0" indent="0">
              <a:buNone/>
            </a:pPr>
            <a:endParaRPr lang="nl-NL" dirty="0"/>
          </a:p>
          <a:p>
            <a:endParaRPr lang="nl-NL" dirty="0"/>
          </a:p>
        </p:txBody>
      </p:sp>
      <p:sp>
        <p:nvSpPr>
          <p:cNvPr id="4" name="Tijdelijke aanduiding voor dianummer 3">
            <a:extLst>
              <a:ext uri="{FF2B5EF4-FFF2-40B4-BE49-F238E27FC236}">
                <a16:creationId xmlns:a16="http://schemas.microsoft.com/office/drawing/2014/main" id="{C2C8A960-F19F-C2AA-DD09-425AB01D9D75}"/>
              </a:ext>
            </a:extLst>
          </p:cNvPr>
          <p:cNvSpPr>
            <a:spLocks noGrp="1"/>
          </p:cNvSpPr>
          <p:nvPr>
            <p:ph type="sldNum" sz="quarter" idx="12"/>
          </p:nvPr>
        </p:nvSpPr>
        <p:spPr/>
        <p:txBody>
          <a:bodyPr/>
          <a:lstStyle/>
          <a:p>
            <a:fld id="{408026DC-E504-46CD-AF77-781991F71024}" type="slidenum">
              <a:rPr lang="nl-NL" smtClean="0"/>
              <a:pPr/>
              <a:t>4</a:t>
            </a:fld>
            <a:endParaRPr lang="nl-NL" dirty="0"/>
          </a:p>
        </p:txBody>
      </p:sp>
    </p:spTree>
    <p:extLst>
      <p:ext uri="{BB962C8B-B14F-4D97-AF65-F5344CB8AC3E}">
        <p14:creationId xmlns:p14="http://schemas.microsoft.com/office/powerpoint/2010/main" val="3687389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5A644D-E2DA-BEF4-2826-32E66FDD70DB}"/>
              </a:ext>
            </a:extLst>
          </p:cNvPr>
          <p:cNvSpPr>
            <a:spLocks noGrp="1"/>
          </p:cNvSpPr>
          <p:nvPr>
            <p:ph type="title"/>
          </p:nvPr>
        </p:nvSpPr>
        <p:spPr/>
        <p:txBody>
          <a:bodyPr/>
          <a:lstStyle/>
          <a:p>
            <a:r>
              <a:rPr lang="nl-NL" dirty="0"/>
              <a:t>Productbeschrijving (3/3)</a:t>
            </a:r>
          </a:p>
        </p:txBody>
      </p:sp>
      <p:sp>
        <p:nvSpPr>
          <p:cNvPr id="3" name="Tijdelijke aanduiding voor inhoud 2">
            <a:extLst>
              <a:ext uri="{FF2B5EF4-FFF2-40B4-BE49-F238E27FC236}">
                <a16:creationId xmlns:a16="http://schemas.microsoft.com/office/drawing/2014/main" id="{633A63BC-7D99-915F-F9C8-8703F1593DE3}"/>
              </a:ext>
            </a:extLst>
          </p:cNvPr>
          <p:cNvSpPr>
            <a:spLocks noGrp="1"/>
          </p:cNvSpPr>
          <p:nvPr>
            <p:ph idx="1"/>
          </p:nvPr>
        </p:nvSpPr>
        <p:spPr/>
        <p:txBody>
          <a:bodyPr/>
          <a:lstStyle/>
          <a:p>
            <a:pPr marL="0" indent="0">
              <a:buNone/>
            </a:pPr>
            <a:r>
              <a:rPr lang="nl-NL" b="1" dirty="0"/>
              <a:t>Het zorgteam beschikt structureel over de volgende deskundigheid</a:t>
            </a:r>
          </a:p>
          <a:p>
            <a:pPr lvl="0"/>
            <a:r>
              <a:rPr lang="nl-NL" dirty="0"/>
              <a:t>Begeleiders met aantoonbare kennis en ervaring op het gebied van:</a:t>
            </a:r>
          </a:p>
          <a:p>
            <a:pPr lvl="1"/>
            <a:r>
              <a:rPr lang="nl-NL" dirty="0"/>
              <a:t>Verstandelijke beperking</a:t>
            </a:r>
          </a:p>
          <a:p>
            <a:pPr lvl="1"/>
            <a:r>
              <a:rPr lang="nl-NL" dirty="0"/>
              <a:t>Complexe ontwikkelingsstoornissen</a:t>
            </a:r>
          </a:p>
          <a:p>
            <a:pPr lvl="1"/>
            <a:r>
              <a:rPr lang="nl-NL" dirty="0"/>
              <a:t>ADL-ondersteuning</a:t>
            </a:r>
          </a:p>
          <a:p>
            <a:pPr lvl="1"/>
            <a:r>
              <a:rPr lang="nl-NL" dirty="0"/>
              <a:t>Bijkomende psychiatrische problematiek en moeilijk verstaanbaar gedrag.</a:t>
            </a:r>
          </a:p>
          <a:p>
            <a:pPr lvl="0"/>
            <a:r>
              <a:rPr lang="nl-NL" dirty="0"/>
              <a:t>Expertise op het gebied van somatische zorg, waaronder:</a:t>
            </a:r>
          </a:p>
          <a:p>
            <a:pPr lvl="1"/>
            <a:r>
              <a:rPr lang="nl-NL" dirty="0"/>
              <a:t>Epilepsiezorg</a:t>
            </a:r>
          </a:p>
          <a:p>
            <a:pPr lvl="1"/>
            <a:r>
              <a:rPr lang="nl-NL" dirty="0"/>
              <a:t>Slikproblematiek en preventie van aspiratie</a:t>
            </a:r>
          </a:p>
          <a:p>
            <a:pPr lvl="1"/>
            <a:r>
              <a:rPr lang="nl-NL" dirty="0"/>
              <a:t>Sondevoeding</a:t>
            </a:r>
          </a:p>
          <a:p>
            <a:pPr lvl="1"/>
            <a:r>
              <a:rPr lang="nl-NL" dirty="0"/>
              <a:t>Medicatietoediening</a:t>
            </a:r>
          </a:p>
          <a:p>
            <a:pPr lvl="0"/>
            <a:r>
              <a:rPr lang="nl-NL" dirty="0"/>
              <a:t>Beschikbaarheid van verpleegkundig geschoolde medewerkers voor medische ondersteuning en risicobeheersing.</a:t>
            </a:r>
          </a:p>
          <a:p>
            <a:pPr lvl="0"/>
            <a:r>
              <a:rPr lang="nl-NL" dirty="0"/>
              <a:t>Een structureel betrokken gedragsdeskundige als integraal onderdeel van het zorgteam, met directe betrokkenheid bij de dagelijkse zorg en begeleiding.</a:t>
            </a:r>
          </a:p>
          <a:p>
            <a:pPr lvl="0"/>
            <a:r>
              <a:rPr lang="nl-NL" dirty="0"/>
              <a:t>Begeleiders hebben laagdrempelig toegang tot specialistische expertise, zoals paramedici (bijvoorbeeld fysiotherapeut en logopedist). Deze expertise is gericht op de dagelijkse zorgpraktijk.</a:t>
            </a:r>
          </a:p>
          <a:p>
            <a:endParaRPr lang="nl-NL" dirty="0"/>
          </a:p>
          <a:p>
            <a:pPr marL="0" indent="0">
              <a:buNone/>
            </a:pPr>
            <a:r>
              <a:rPr lang="nl-NL" b="1" dirty="0"/>
              <a:t>Vastgoed. </a:t>
            </a:r>
            <a:br>
              <a:rPr lang="nl-NL" b="1" dirty="0"/>
            </a:br>
            <a:r>
              <a:rPr lang="nl-NL" dirty="0"/>
              <a:t>Het vastgoed is ingericht en toegerust op het verlenen van intensieve zorg. De gebouwen zijn geschikt voor het gebruik van diverse hulpmiddelen, zoals:</a:t>
            </a:r>
          </a:p>
          <a:p>
            <a:pPr lvl="0"/>
            <a:r>
              <a:rPr lang="nl-NL" dirty="0"/>
              <a:t>Tilliften, aangepaste bedden en sanitaire voorzieningen, rolstoelen, prikkelreductie</a:t>
            </a:r>
          </a:p>
          <a:p>
            <a:endParaRPr lang="nl-NL" dirty="0"/>
          </a:p>
        </p:txBody>
      </p:sp>
      <p:sp>
        <p:nvSpPr>
          <p:cNvPr id="4" name="Tijdelijke aanduiding voor dianummer 3">
            <a:extLst>
              <a:ext uri="{FF2B5EF4-FFF2-40B4-BE49-F238E27FC236}">
                <a16:creationId xmlns:a16="http://schemas.microsoft.com/office/drawing/2014/main" id="{786D4B67-3A6C-A30A-E67F-DA54BE2A7093}"/>
              </a:ext>
            </a:extLst>
          </p:cNvPr>
          <p:cNvSpPr>
            <a:spLocks noGrp="1"/>
          </p:cNvSpPr>
          <p:nvPr>
            <p:ph type="sldNum" sz="quarter" idx="12"/>
          </p:nvPr>
        </p:nvSpPr>
        <p:spPr/>
        <p:txBody>
          <a:bodyPr/>
          <a:lstStyle/>
          <a:p>
            <a:fld id="{408026DC-E504-46CD-AF77-781991F71024}" type="slidenum">
              <a:rPr lang="nl-NL" smtClean="0"/>
              <a:pPr/>
              <a:t>5</a:t>
            </a:fld>
            <a:endParaRPr lang="nl-NL" dirty="0"/>
          </a:p>
        </p:txBody>
      </p:sp>
    </p:spTree>
    <p:extLst>
      <p:ext uri="{BB962C8B-B14F-4D97-AF65-F5344CB8AC3E}">
        <p14:creationId xmlns:p14="http://schemas.microsoft.com/office/powerpoint/2010/main" val="2209778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686153-C380-83BD-253A-96C7F0824B4E}"/>
              </a:ext>
            </a:extLst>
          </p:cNvPr>
          <p:cNvSpPr>
            <a:spLocks noGrp="1"/>
          </p:cNvSpPr>
          <p:nvPr>
            <p:ph type="title"/>
          </p:nvPr>
        </p:nvSpPr>
        <p:spPr/>
        <p:txBody>
          <a:bodyPr/>
          <a:lstStyle/>
          <a:p>
            <a:r>
              <a:rPr lang="nl-NL" dirty="0"/>
              <a:t>Proces</a:t>
            </a:r>
          </a:p>
        </p:txBody>
      </p:sp>
      <p:sp>
        <p:nvSpPr>
          <p:cNvPr id="3" name="Tijdelijke aanduiding voor inhoud 2">
            <a:extLst>
              <a:ext uri="{FF2B5EF4-FFF2-40B4-BE49-F238E27FC236}">
                <a16:creationId xmlns:a16="http://schemas.microsoft.com/office/drawing/2014/main" id="{F37B074E-C865-2068-78F0-C5D0657B1F08}"/>
              </a:ext>
            </a:extLst>
          </p:cNvPr>
          <p:cNvSpPr>
            <a:spLocks noGrp="1"/>
          </p:cNvSpPr>
          <p:nvPr>
            <p:ph idx="1"/>
          </p:nvPr>
        </p:nvSpPr>
        <p:spPr/>
        <p:txBody>
          <a:bodyPr/>
          <a:lstStyle/>
          <a:p>
            <a:pPr>
              <a:buFont typeface="+mj-lt"/>
              <a:buAutoNum type="arabicPeriod"/>
            </a:pPr>
            <a:r>
              <a:rPr lang="nl-NL" dirty="0"/>
              <a:t>Zorgaanbieders hebben een uitvraagformat ontvangen. Zes formats zijn teruggestuurd.</a:t>
            </a:r>
          </a:p>
          <a:p>
            <a:pPr>
              <a:buFont typeface="+mj-lt"/>
              <a:buAutoNum type="arabicPeriod"/>
            </a:pPr>
            <a:r>
              <a:rPr lang="nl-NL" dirty="0"/>
              <a:t>Bevindingen zijn gepresenteerd tijdens bijeenkomst. Conclusie: veel spreiding in intensiteit.</a:t>
            </a:r>
          </a:p>
          <a:p>
            <a:pPr>
              <a:buFont typeface="+mj-lt"/>
              <a:buAutoNum type="arabicPeriod"/>
            </a:pPr>
            <a:r>
              <a:rPr lang="nl-NL" dirty="0"/>
              <a:t>Individuele gesprekken om spreiding te duiden</a:t>
            </a:r>
          </a:p>
          <a:p>
            <a:pPr>
              <a:buFont typeface="+mj-lt"/>
              <a:buAutoNum type="arabicPeriod"/>
            </a:pPr>
            <a:r>
              <a:rPr lang="nl-NL" dirty="0"/>
              <a:t>Aanvullende uitvraag (aantallen en gewenste tarieven)</a:t>
            </a:r>
          </a:p>
          <a:p>
            <a:pPr>
              <a:buFont typeface="+mj-lt"/>
              <a:buAutoNum type="arabicPeriod"/>
            </a:pPr>
            <a:r>
              <a:rPr lang="nl-NL" dirty="0"/>
              <a:t>Eindadvies (deze rapportage)</a:t>
            </a:r>
          </a:p>
        </p:txBody>
      </p:sp>
      <p:sp>
        <p:nvSpPr>
          <p:cNvPr id="4" name="Tijdelijke aanduiding voor dianummer 3">
            <a:extLst>
              <a:ext uri="{FF2B5EF4-FFF2-40B4-BE49-F238E27FC236}">
                <a16:creationId xmlns:a16="http://schemas.microsoft.com/office/drawing/2014/main" id="{0B96806D-1B18-44C1-2769-5CF719605B57}"/>
              </a:ext>
            </a:extLst>
          </p:cNvPr>
          <p:cNvSpPr>
            <a:spLocks noGrp="1"/>
          </p:cNvSpPr>
          <p:nvPr>
            <p:ph type="sldNum" sz="quarter" idx="12"/>
          </p:nvPr>
        </p:nvSpPr>
        <p:spPr/>
        <p:txBody>
          <a:bodyPr/>
          <a:lstStyle/>
          <a:p>
            <a:fld id="{408026DC-E504-46CD-AF77-781991F71024}" type="slidenum">
              <a:rPr lang="nl-NL" smtClean="0"/>
              <a:pPr/>
              <a:t>6</a:t>
            </a:fld>
            <a:endParaRPr lang="nl-NL" dirty="0"/>
          </a:p>
        </p:txBody>
      </p:sp>
    </p:spTree>
    <p:extLst>
      <p:ext uri="{BB962C8B-B14F-4D97-AF65-F5344CB8AC3E}">
        <p14:creationId xmlns:p14="http://schemas.microsoft.com/office/powerpoint/2010/main" val="2732347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365026-852B-8738-B8D1-75E2B4325989}"/>
              </a:ext>
            </a:extLst>
          </p:cNvPr>
          <p:cNvSpPr>
            <a:spLocks noGrp="1"/>
          </p:cNvSpPr>
          <p:nvPr>
            <p:ph type="title"/>
          </p:nvPr>
        </p:nvSpPr>
        <p:spPr/>
        <p:txBody>
          <a:bodyPr/>
          <a:lstStyle/>
          <a:p>
            <a:r>
              <a:rPr lang="nl-NL" dirty="0"/>
              <a:t>Bevindingen (1/3)</a:t>
            </a:r>
          </a:p>
        </p:txBody>
      </p:sp>
      <p:sp>
        <p:nvSpPr>
          <p:cNvPr id="3" name="Tijdelijke aanduiding voor inhoud 2">
            <a:extLst>
              <a:ext uri="{FF2B5EF4-FFF2-40B4-BE49-F238E27FC236}">
                <a16:creationId xmlns:a16="http://schemas.microsoft.com/office/drawing/2014/main" id="{3F37CD27-0EEF-9E95-96F2-7A66EEDA9E27}"/>
              </a:ext>
            </a:extLst>
          </p:cNvPr>
          <p:cNvSpPr>
            <a:spLocks noGrp="1"/>
          </p:cNvSpPr>
          <p:nvPr>
            <p:ph idx="1"/>
          </p:nvPr>
        </p:nvSpPr>
        <p:spPr/>
        <p:txBody>
          <a:bodyPr/>
          <a:lstStyle/>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r>
              <a:rPr lang="nl-NL" dirty="0"/>
              <a:t>Bovenstaande tabel bevat de gegevens van alle groepen van de zes zorgaanbieders die een format hebben aangeleverd.</a:t>
            </a:r>
          </a:p>
          <a:p>
            <a:r>
              <a:rPr lang="nl-NL" dirty="0"/>
              <a:t>De weergegeven intensiteiten en tarieven zijn de bestaande tarieven voor wonen en verblijf 2026. De waarden in kolom ‘Intensiteit 90%’ bepaalt de intensiteit letter en het bijpassende tarief</a:t>
            </a:r>
          </a:p>
          <a:p>
            <a:r>
              <a:rPr lang="nl-NL" dirty="0"/>
              <a:t>De spreiding – binnen de doelgroep – is van €386,- tot €980,- per etmaal.</a:t>
            </a:r>
          </a:p>
          <a:p>
            <a:r>
              <a:rPr lang="nl-NL" dirty="0"/>
              <a:t>Een weekend van vrijdag tot zondag mag binnen de regio leiden tot declaratie van twee etmalen.</a:t>
            </a:r>
          </a:p>
          <a:p>
            <a:r>
              <a:rPr lang="nl-NL" dirty="0"/>
              <a:t>Voor jeugdigen die vanuit de </a:t>
            </a:r>
            <a:r>
              <a:rPr lang="nl-NL" dirty="0" err="1"/>
              <a:t>Wlz</a:t>
            </a:r>
            <a:r>
              <a:rPr lang="nl-NL" dirty="0"/>
              <a:t> in deze groepen verblijven, declareren de zorgaanbieders doorgaans een tarief van rond de €400, dat voor een weekend van vrijdag tot zondag 3x kan worden gedeclareerd. Dat is dus €600 euro per etmaal op basis van 2 declaratiedagen.</a:t>
            </a:r>
          </a:p>
          <a:p>
            <a:r>
              <a:rPr lang="nl-NL" dirty="0"/>
              <a:t>Zorgaanbieders leveren zorg regelmatig onder de kostprijs, dikwijls uit ideële gronden.</a:t>
            </a:r>
          </a:p>
          <a:p>
            <a:endParaRPr lang="nl-NL" dirty="0"/>
          </a:p>
          <a:p>
            <a:pPr marL="0" indent="0">
              <a:buNone/>
            </a:pPr>
            <a:endParaRPr lang="nl-NL" dirty="0"/>
          </a:p>
        </p:txBody>
      </p:sp>
      <p:sp>
        <p:nvSpPr>
          <p:cNvPr id="4" name="Tijdelijke aanduiding voor dianummer 3">
            <a:extLst>
              <a:ext uri="{FF2B5EF4-FFF2-40B4-BE49-F238E27FC236}">
                <a16:creationId xmlns:a16="http://schemas.microsoft.com/office/drawing/2014/main" id="{2AC776D0-9F8B-690B-A3AC-EE659BD61BDE}"/>
              </a:ext>
            </a:extLst>
          </p:cNvPr>
          <p:cNvSpPr>
            <a:spLocks noGrp="1"/>
          </p:cNvSpPr>
          <p:nvPr>
            <p:ph type="sldNum" sz="quarter" idx="12"/>
          </p:nvPr>
        </p:nvSpPr>
        <p:spPr/>
        <p:txBody>
          <a:bodyPr/>
          <a:lstStyle/>
          <a:p>
            <a:fld id="{408026DC-E504-46CD-AF77-781991F71024}" type="slidenum">
              <a:rPr lang="nl-NL" smtClean="0"/>
              <a:pPr/>
              <a:t>7</a:t>
            </a:fld>
            <a:endParaRPr lang="nl-NL" dirty="0"/>
          </a:p>
        </p:txBody>
      </p:sp>
      <p:pic>
        <p:nvPicPr>
          <p:cNvPr id="7" name="Afbeelding 6">
            <a:extLst>
              <a:ext uri="{FF2B5EF4-FFF2-40B4-BE49-F238E27FC236}">
                <a16:creationId xmlns:a16="http://schemas.microsoft.com/office/drawing/2014/main" id="{66430446-8482-D2A5-1650-6A8ADC822263}"/>
              </a:ext>
            </a:extLst>
          </p:cNvPr>
          <p:cNvPicPr>
            <a:picLocks noChangeAspect="1"/>
          </p:cNvPicPr>
          <p:nvPr/>
        </p:nvPicPr>
        <p:blipFill>
          <a:blip r:embed="rId2"/>
          <a:stretch>
            <a:fillRect/>
          </a:stretch>
        </p:blipFill>
        <p:spPr>
          <a:xfrm>
            <a:off x="457200" y="1071546"/>
            <a:ext cx="7715200" cy="2454124"/>
          </a:xfrm>
          <a:prstGeom prst="rect">
            <a:avLst/>
          </a:prstGeom>
        </p:spPr>
      </p:pic>
    </p:spTree>
    <p:extLst>
      <p:ext uri="{BB962C8B-B14F-4D97-AF65-F5344CB8AC3E}">
        <p14:creationId xmlns:p14="http://schemas.microsoft.com/office/powerpoint/2010/main" val="3509202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EE5589-1C8B-74C6-BFD5-7202960473F9}"/>
              </a:ext>
            </a:extLst>
          </p:cNvPr>
          <p:cNvSpPr>
            <a:spLocks noGrp="1"/>
          </p:cNvSpPr>
          <p:nvPr>
            <p:ph type="title"/>
          </p:nvPr>
        </p:nvSpPr>
        <p:spPr/>
        <p:txBody>
          <a:bodyPr/>
          <a:lstStyle/>
          <a:p>
            <a:r>
              <a:rPr lang="nl-NL" dirty="0"/>
              <a:t>Bevindingen (2/3)</a:t>
            </a:r>
          </a:p>
        </p:txBody>
      </p:sp>
      <p:sp>
        <p:nvSpPr>
          <p:cNvPr id="3" name="Tijdelijke aanduiding voor inhoud 2">
            <a:extLst>
              <a:ext uri="{FF2B5EF4-FFF2-40B4-BE49-F238E27FC236}">
                <a16:creationId xmlns:a16="http://schemas.microsoft.com/office/drawing/2014/main" id="{0F2F9A11-A83B-264C-4978-402D4634986E}"/>
              </a:ext>
            </a:extLst>
          </p:cNvPr>
          <p:cNvSpPr>
            <a:spLocks noGrp="1"/>
          </p:cNvSpPr>
          <p:nvPr>
            <p:ph idx="1"/>
          </p:nvPr>
        </p:nvSpPr>
        <p:spPr/>
        <p:txBody>
          <a:bodyPr/>
          <a:lstStyle/>
          <a:p>
            <a:r>
              <a:rPr lang="nl-NL" dirty="0"/>
              <a:t>De huidige maximale intensiteit die gedeclareerd mag worden is Intensiteit G (€341,13). Dit tarief is voor alle groepen uit de steekproef ontoereikend.</a:t>
            </a:r>
          </a:p>
          <a:p>
            <a:r>
              <a:rPr lang="nl-NL" dirty="0"/>
              <a:t>De regio acht het niet wenselijk om de maximale intensiteit binnen wonen en verblijf (Intensiteit K) te verhogen. Binnen de huidige inkoopkaders is dit ook niet mogelijk. </a:t>
            </a:r>
          </a:p>
          <a:p>
            <a:r>
              <a:rPr lang="nl-NL" dirty="0"/>
              <a:t>Een maximum intensiteit K is voor 8 van de 12 groepen voldoende.</a:t>
            </a:r>
          </a:p>
          <a:p>
            <a:endParaRPr lang="nl-NL" dirty="0"/>
          </a:p>
          <a:p>
            <a:pPr marL="0" indent="0">
              <a:buNone/>
            </a:pPr>
            <a:r>
              <a:rPr lang="nl-NL" b="1" dirty="0"/>
              <a:t>Dagbesteding</a:t>
            </a:r>
          </a:p>
          <a:p>
            <a:r>
              <a:rPr lang="nl-NL" dirty="0"/>
              <a:t>De jeugdigen die doordeweeks logeren, gaan overdag naar de </a:t>
            </a:r>
            <a:r>
              <a:rPr lang="nl-NL" b="1" dirty="0"/>
              <a:t>dagbesteding</a:t>
            </a:r>
            <a:r>
              <a:rPr lang="nl-NL" dirty="0"/>
              <a:t> (of school). Dit wordt extra, als afzonderlijke prestatie gedeclareerd.</a:t>
            </a:r>
          </a:p>
          <a:p>
            <a:r>
              <a:rPr lang="nl-NL" dirty="0"/>
              <a:t>Het logeren doordeweeks heeft dus als extra kosten voor gemeenten de benodigde dagbesteding.</a:t>
            </a:r>
          </a:p>
          <a:p>
            <a:r>
              <a:rPr lang="nl-NL" dirty="0"/>
              <a:t>Het logeren in het weekend heeft deze extra kosten niet. De zorgaanbieders zetten in de weekenden om deze reden extra begeleidingsuren in. De weergegeven begeleidingsintensiteiten zijn een gemiddelde intensiteit van de (intensievere) weekenden en de doordeweekse dagen.</a:t>
            </a:r>
          </a:p>
          <a:p>
            <a:r>
              <a:rPr lang="nl-NL" dirty="0"/>
              <a:t>Het logeren aanbieden in het weekend brengt voor aanbieders daarom hogere personeelskosten met zich mee. </a:t>
            </a:r>
          </a:p>
          <a:p>
            <a:endParaRPr lang="nl-NL" dirty="0"/>
          </a:p>
        </p:txBody>
      </p:sp>
      <p:sp>
        <p:nvSpPr>
          <p:cNvPr id="4" name="Tijdelijke aanduiding voor dianummer 3">
            <a:extLst>
              <a:ext uri="{FF2B5EF4-FFF2-40B4-BE49-F238E27FC236}">
                <a16:creationId xmlns:a16="http://schemas.microsoft.com/office/drawing/2014/main" id="{F92FD27E-7E5D-FFB4-B436-FEB53ABD8DB0}"/>
              </a:ext>
            </a:extLst>
          </p:cNvPr>
          <p:cNvSpPr>
            <a:spLocks noGrp="1"/>
          </p:cNvSpPr>
          <p:nvPr>
            <p:ph type="sldNum" sz="quarter" idx="12"/>
          </p:nvPr>
        </p:nvSpPr>
        <p:spPr/>
        <p:txBody>
          <a:bodyPr/>
          <a:lstStyle/>
          <a:p>
            <a:fld id="{408026DC-E504-46CD-AF77-781991F71024}" type="slidenum">
              <a:rPr lang="nl-NL" smtClean="0"/>
              <a:pPr/>
              <a:t>8</a:t>
            </a:fld>
            <a:endParaRPr lang="nl-NL" dirty="0"/>
          </a:p>
        </p:txBody>
      </p:sp>
    </p:spTree>
    <p:extLst>
      <p:ext uri="{BB962C8B-B14F-4D97-AF65-F5344CB8AC3E}">
        <p14:creationId xmlns:p14="http://schemas.microsoft.com/office/powerpoint/2010/main" val="2543100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7692B5-88F6-B0A5-AC50-9D7A05BF14BB}"/>
              </a:ext>
            </a:extLst>
          </p:cNvPr>
          <p:cNvSpPr>
            <a:spLocks noGrp="1"/>
          </p:cNvSpPr>
          <p:nvPr>
            <p:ph type="title"/>
          </p:nvPr>
        </p:nvSpPr>
        <p:spPr/>
        <p:txBody>
          <a:bodyPr/>
          <a:lstStyle/>
          <a:p>
            <a:r>
              <a:rPr lang="nl-NL" dirty="0"/>
              <a:t>Bevindingen (3/3)</a:t>
            </a:r>
          </a:p>
        </p:txBody>
      </p:sp>
      <p:sp>
        <p:nvSpPr>
          <p:cNvPr id="4" name="Tijdelijke aanduiding voor dianummer 3">
            <a:extLst>
              <a:ext uri="{FF2B5EF4-FFF2-40B4-BE49-F238E27FC236}">
                <a16:creationId xmlns:a16="http://schemas.microsoft.com/office/drawing/2014/main" id="{55DC0CD6-5323-D0FA-593E-5AC3822A8D08}"/>
              </a:ext>
            </a:extLst>
          </p:cNvPr>
          <p:cNvSpPr>
            <a:spLocks noGrp="1"/>
          </p:cNvSpPr>
          <p:nvPr>
            <p:ph type="sldNum" sz="quarter" idx="12"/>
          </p:nvPr>
        </p:nvSpPr>
        <p:spPr/>
        <p:txBody>
          <a:bodyPr/>
          <a:lstStyle/>
          <a:p>
            <a:fld id="{408026DC-E504-46CD-AF77-781991F71024}" type="slidenum">
              <a:rPr lang="nl-NL" smtClean="0"/>
              <a:pPr/>
              <a:t>9</a:t>
            </a:fld>
            <a:endParaRPr lang="nl-NL" dirty="0"/>
          </a:p>
        </p:txBody>
      </p:sp>
      <p:pic>
        <p:nvPicPr>
          <p:cNvPr id="5" name="Afbeelding 4">
            <a:extLst>
              <a:ext uri="{FF2B5EF4-FFF2-40B4-BE49-F238E27FC236}">
                <a16:creationId xmlns:a16="http://schemas.microsoft.com/office/drawing/2014/main" id="{6C73AB6C-B6C0-1DF5-B3DA-760EC7B12F77}"/>
              </a:ext>
            </a:extLst>
          </p:cNvPr>
          <p:cNvPicPr>
            <a:picLocks noChangeAspect="1"/>
          </p:cNvPicPr>
          <p:nvPr/>
        </p:nvPicPr>
        <p:blipFill>
          <a:blip r:embed="rId2"/>
          <a:stretch>
            <a:fillRect/>
          </a:stretch>
        </p:blipFill>
        <p:spPr>
          <a:xfrm>
            <a:off x="457200" y="1124744"/>
            <a:ext cx="7158990" cy="2385060"/>
          </a:xfrm>
          <a:prstGeom prst="rect">
            <a:avLst/>
          </a:prstGeom>
        </p:spPr>
      </p:pic>
      <p:sp>
        <p:nvSpPr>
          <p:cNvPr id="7" name="Tijdelijke aanduiding voor inhoud 6">
            <a:extLst>
              <a:ext uri="{FF2B5EF4-FFF2-40B4-BE49-F238E27FC236}">
                <a16:creationId xmlns:a16="http://schemas.microsoft.com/office/drawing/2014/main" id="{5F328648-5218-4BEB-0384-55A2F19DF845}"/>
              </a:ext>
            </a:extLst>
          </p:cNvPr>
          <p:cNvSpPr>
            <a:spLocks noGrp="1"/>
          </p:cNvSpPr>
          <p:nvPr>
            <p:ph idx="1"/>
          </p:nvPr>
        </p:nvSpPr>
        <p:spPr/>
        <p:txBody>
          <a:bodyPr/>
          <a:lstStyle/>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r>
              <a:rPr lang="nl-NL" dirty="0"/>
              <a:t>Bovenstaande tabel geeft de productie in etmalen weer over 2025. van de onderzochte groepen</a:t>
            </a:r>
          </a:p>
          <a:p>
            <a:r>
              <a:rPr lang="nl-NL" dirty="0"/>
              <a:t>In totaal maken circa 50 jeugdigen uit IJsselland binnen de Jeugdwet gebruik van VG logeer aanbod (dit aantal staat niet in de tabel).</a:t>
            </a:r>
          </a:p>
          <a:p>
            <a:r>
              <a:rPr lang="nl-NL" i="1" dirty="0"/>
              <a:t>Let op: niet alle groepen van alle zorgaanbieders zijn in bovenstaande cijfers meegenomen. Het is wel de verwachting dat het overgrote deel van de totale capaciteit in deze cijfers is vertegenwoordigd.</a:t>
            </a:r>
          </a:p>
        </p:txBody>
      </p:sp>
    </p:spTree>
    <p:extLst>
      <p:ext uri="{BB962C8B-B14F-4D97-AF65-F5344CB8AC3E}">
        <p14:creationId xmlns:p14="http://schemas.microsoft.com/office/powerpoint/2010/main" val="4007404445"/>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0251022 Eindrapportage tarievenonderzoek Kleinschalig verblijf" id="{E08A1D84-FA0C-42F4-98BD-55C301CFB584}" vid="{1E2E6C03-519A-4FD3-920F-66156195E27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d1f4809-a167-4d57-8406-7512ad2fe051">
      <Terms xmlns="http://schemas.microsoft.com/office/infopath/2007/PartnerControls"/>
    </lcf76f155ced4ddcb4097134ff3c332f>
    <TaxCatchAll xmlns="70c40110-8597-4bdd-8177-65c2b055a15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D51F7CAD80B4544B7430A32415DF531" ma:contentTypeVersion="9" ma:contentTypeDescription="Create a new document." ma:contentTypeScope="" ma:versionID="05dc5b779505b726ded2586ab1b7f2bc">
  <xsd:schema xmlns:xsd="http://www.w3.org/2001/XMLSchema" xmlns:xs="http://www.w3.org/2001/XMLSchema" xmlns:p="http://schemas.microsoft.com/office/2006/metadata/properties" xmlns:ns2="7d1f4809-a167-4d57-8406-7512ad2fe051" xmlns:ns3="70c40110-8597-4bdd-8177-65c2b055a15e" targetNamespace="http://schemas.microsoft.com/office/2006/metadata/properties" ma:root="true" ma:fieldsID="8270a23027593e03a24d819be4fc9be1" ns2:_="" ns3:_="">
    <xsd:import namespace="7d1f4809-a167-4d57-8406-7512ad2fe051"/>
    <xsd:import namespace="70c40110-8597-4bdd-8177-65c2b055a15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1f4809-a167-4d57-8406-7512ad2fe0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7745904b-4a30-4acb-a2b1-33f6399f4dc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0c40110-8597-4bdd-8177-65c2b055a15e"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19aadf7e-94db-498d-8576-ddb4a3f3f1ef}" ma:internalName="TaxCatchAll" ma:showField="CatchAllData" ma:web="70c40110-8597-4bdd-8177-65c2b055a1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657515-B30B-4B2D-88F9-D07329F2BFE9}">
  <ds:schemaRefs>
    <ds:schemaRef ds:uri="70c40110-8597-4bdd-8177-65c2b055a15e"/>
    <ds:schemaRef ds:uri="http://purl.org/dc/elements/1.1/"/>
    <ds:schemaRef ds:uri="7d1f4809-a167-4d57-8406-7512ad2fe051"/>
    <ds:schemaRef ds:uri="http://schemas.microsoft.com/office/2006/documentManagement/types"/>
    <ds:schemaRef ds:uri="http://www.w3.org/XML/1998/namespace"/>
    <ds:schemaRef ds:uri="http://schemas.openxmlformats.org/package/2006/metadata/core-properties"/>
    <ds:schemaRef ds:uri="http://schemas.microsoft.com/office/2006/metadata/properties"/>
    <ds:schemaRef ds:uri="http://schemas.microsoft.com/office/infopath/2007/PartnerControls"/>
    <ds:schemaRef ds:uri="http://purl.org/dc/dcmitype/"/>
    <ds:schemaRef ds:uri="http://purl.org/dc/terms/"/>
  </ds:schemaRefs>
</ds:datastoreItem>
</file>

<file path=customXml/itemProps2.xml><?xml version="1.0" encoding="utf-8"?>
<ds:datastoreItem xmlns:ds="http://schemas.openxmlformats.org/officeDocument/2006/customXml" ds:itemID="{613A04A4-45B6-473D-BE60-62BCFB07BE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d1f4809-a167-4d57-8406-7512ad2fe051"/>
    <ds:schemaRef ds:uri="70c40110-8597-4bdd-8177-65c2b055a1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974F7B4-2935-4E02-961F-D51BBDC22E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Bijjleveld Advies</Template>
  <TotalTime>268</TotalTime>
  <Words>1184</Words>
  <Application>Microsoft Office PowerPoint</Application>
  <PresentationFormat>Diavoorstelling (4:3)</PresentationFormat>
  <Paragraphs>115</Paragraphs>
  <Slides>10</Slides>
  <Notes>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10</vt:i4>
      </vt:variant>
    </vt:vector>
  </HeadingPairs>
  <TitlesOfParts>
    <vt:vector size="15" baseType="lpstr">
      <vt:lpstr>Arial</vt:lpstr>
      <vt:lpstr>Calibri</vt:lpstr>
      <vt:lpstr>Tw Cen MT Condensed</vt:lpstr>
      <vt:lpstr>Wingdings</vt:lpstr>
      <vt:lpstr>blank</vt:lpstr>
      <vt:lpstr>Tariefstelling kortdurend verblijf</vt:lpstr>
      <vt:lpstr>Aanleiding advies</vt:lpstr>
      <vt:lpstr>Productbeschrijving (1/3)</vt:lpstr>
      <vt:lpstr>Productbeschrijving (2/3)</vt:lpstr>
      <vt:lpstr>Productbeschrijving (3/3)</vt:lpstr>
      <vt:lpstr>Proces</vt:lpstr>
      <vt:lpstr>Bevindingen (1/3)</vt:lpstr>
      <vt:lpstr>Bevindingen (2/3)</vt:lpstr>
      <vt:lpstr>Bevindingen (3/3)</vt:lpstr>
      <vt:lpstr>Advies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Tariefstelling kortdurend verblijf</dc:title>
  <dc:creator>Sybe Bijleveld</dc:creator>
  <cp:lastModifiedBy>Matthijs Boonstra</cp:lastModifiedBy>
  <cp:revision>8</cp:revision>
  <dcterms:created xsi:type="dcterms:W3CDTF">2026-03-11T14:10:45Z</dcterms:created>
  <dcterms:modified xsi:type="dcterms:W3CDTF">2026-03-12T12:54:39Z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0x010100BD51F7CAD80B4544B7430A32415DF531</vt:lpwstr>
  </property>
  <property fmtid="{D5CDD505-2E9C-101B-9397-08002B2CF9AE}" pid="3" name="MediaServiceImageTags">
    <vt:lpwstr/>
  </property>
</Properties>
</file>