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256" r:id="rId6"/>
    <p:sldId id="264" r:id="rId7"/>
    <p:sldId id="727" r:id="rId8"/>
    <p:sldId id="731" r:id="rId9"/>
    <p:sldId id="732" r:id="rId10"/>
    <p:sldId id="736" r:id="rId11"/>
    <p:sldId id="769" r:id="rId12"/>
    <p:sldId id="760" r:id="rId13"/>
    <p:sldId id="715" r:id="rId14"/>
    <p:sldId id="770" r:id="rId15"/>
    <p:sldId id="771" r:id="rId16"/>
    <p:sldId id="772" r:id="rId17"/>
    <p:sldId id="773" r:id="rId18"/>
    <p:sldId id="774" r:id="rId19"/>
    <p:sldId id="775" r:id="rId20"/>
    <p:sldId id="776" r:id="rId21"/>
    <p:sldId id="777" r:id="rId22"/>
    <p:sldId id="624" r:id="rId23"/>
    <p:sldId id="638" r:id="rId24"/>
    <p:sldId id="557" r:id="rId25"/>
    <p:sldId id="468" r:id="rId26"/>
    <p:sldId id="469" r:id="rId27"/>
    <p:sldId id="548" r:id="rId28"/>
    <p:sldId id="471" r:id="rId29"/>
    <p:sldId id="472" r:id="rId30"/>
    <p:sldId id="473" r:id="rId31"/>
    <p:sldId id="630" r:id="rId32"/>
    <p:sldId id="741" r:id="rId33"/>
    <p:sldId id="742" r:id="rId34"/>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15FED-E403-384C-2EDB-5514130A4A86}" name="André Houwer" initials="AH" userId="S::a.houwer2@middendrenthe.nl::97db2534-4feb-40a7-905c-8121ad615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28A"/>
    <a:srgbClr val="FF9999"/>
    <a:srgbClr val="0F84C0"/>
    <a:srgbClr val="283177"/>
    <a:srgbClr val="CBE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45" autoAdjust="0"/>
    <p:restoredTop sz="94660"/>
  </p:normalViewPr>
  <p:slideViewPr>
    <p:cSldViewPr snapToGrid="0">
      <p:cViewPr varScale="1">
        <p:scale>
          <a:sx n="120" d="100"/>
          <a:sy n="120" d="100"/>
        </p:scale>
        <p:origin x="848"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E1B6A16E-1999-6142-8C2F-99EBC863DAF9}" type="datetimeFigureOut">
              <a:rPr lang="nl-NL" smtClean="0"/>
              <a:t>26-03-2026</a:t>
            </a:fld>
            <a:endParaRPr lang="nl-NL"/>
          </a:p>
        </p:txBody>
      </p:sp>
      <p:sp>
        <p:nvSpPr>
          <p:cNvPr id="4" name="Tijdelijke aanduiding voor dia-afbeelding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76E21436-F724-9641-A7A9-D0823FA1C161}" type="slidenum">
              <a:rPr lang="nl-NL" smtClean="0"/>
              <a:t>‹nr.›</a:t>
            </a:fld>
            <a:endParaRPr lang="nl-NL"/>
          </a:p>
        </p:txBody>
      </p:sp>
    </p:spTree>
    <p:extLst>
      <p:ext uri="{BB962C8B-B14F-4D97-AF65-F5344CB8AC3E}">
        <p14:creationId xmlns:p14="http://schemas.microsoft.com/office/powerpoint/2010/main" val="248956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B9B1A488-E63D-7D4F-BCFD-214C9EC79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40FB5A-3B97-4347-8B2D-DBDC9A8A3909}" type="slidenum">
              <a:rPr lang="nl-NL" altLang="nl-NL" smtClean="0"/>
              <a:pPr>
                <a:spcBef>
                  <a:spcPct val="0"/>
                </a:spcBef>
              </a:pPr>
              <a:t>28</a:t>
            </a:fld>
            <a:endParaRPr lang="nl-NL" altLang="nl-NL"/>
          </a:p>
        </p:txBody>
      </p:sp>
      <p:sp>
        <p:nvSpPr>
          <p:cNvPr id="123906" name="Rectangle 7">
            <a:extLst>
              <a:ext uri="{FF2B5EF4-FFF2-40B4-BE49-F238E27FC236}">
                <a16:creationId xmlns:a16="http://schemas.microsoft.com/office/drawing/2014/main" id="{3FA31F16-1771-4C4D-B37F-D45FA22828DB}"/>
              </a:ext>
            </a:extLst>
          </p:cNvPr>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88301D90-24F0-064B-961E-647D5F26A18C}" type="slidenum">
              <a:rPr lang="nl-NL" altLang="nl-NL">
                <a:ea typeface="ヒラギノ角ゴ Pro W3" panose="020B0300000000000000" pitchFamily="34" charset="-128"/>
              </a:rPr>
              <a:pPr algn="r" eaLnBrk="1" hangingPunct="1">
                <a:spcBef>
                  <a:spcPct val="0"/>
                </a:spcBef>
              </a:pPr>
              <a:t>28</a:t>
            </a:fld>
            <a:endParaRPr lang="nl-NL" altLang="nl-NL">
              <a:ea typeface="ヒラギノ角ゴ Pro W3" panose="020B0300000000000000" pitchFamily="34" charset="-128"/>
            </a:endParaRPr>
          </a:p>
        </p:txBody>
      </p:sp>
      <p:sp>
        <p:nvSpPr>
          <p:cNvPr id="123907" name="Slide Image Placeholder 1">
            <a:extLst>
              <a:ext uri="{FF2B5EF4-FFF2-40B4-BE49-F238E27FC236}">
                <a16:creationId xmlns:a16="http://schemas.microsoft.com/office/drawing/2014/main" id="{1E7FC650-9DFE-A14A-8652-8F79E0EE5AFE}"/>
              </a:ext>
            </a:extLst>
          </p:cNvPr>
          <p:cNvSpPr>
            <a:spLocks noGrp="1" noRot="1" noChangeAspect="1" noChangeArrowheads="1" noTextEdit="1"/>
          </p:cNvSpPr>
          <p:nvPr>
            <p:ph type="sldImg"/>
          </p:nvPr>
        </p:nvSpPr>
        <p:spPr>
          <a:xfrm>
            <a:off x="919163" y="744538"/>
            <a:ext cx="4962525" cy="3722687"/>
          </a:xfrm>
          <a:ln/>
        </p:spPr>
      </p:sp>
      <p:sp>
        <p:nvSpPr>
          <p:cNvPr id="123908" name="Notes Placeholder 2">
            <a:extLst>
              <a:ext uri="{FF2B5EF4-FFF2-40B4-BE49-F238E27FC236}">
                <a16:creationId xmlns:a16="http://schemas.microsoft.com/office/drawing/2014/main" id="{AA410DBB-0595-8E4B-8F31-978BBA1E717D}"/>
              </a:ext>
            </a:extLst>
          </p:cNvPr>
          <p:cNvSpPr>
            <a:spLocks noGrp="1"/>
          </p:cNvSpPr>
          <p:nvPr>
            <p:ph type="body" idx="1"/>
          </p:nvPr>
        </p:nvSpPr>
        <p:spPr>
          <a:xfrm>
            <a:off x="681038" y="4714875"/>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3" tIns="46587" rIns="93173" bIns="46587"/>
          <a:lstStyle/>
          <a:p>
            <a:pPr eaLnBrk="1" hangingPunct="1"/>
            <a:endParaRPr lang="en-US" altLang="nl-NL">
              <a:ea typeface="ヒラギノ角ゴ Pro W3" panose="020B0300000000000000" pitchFamily="34" charset="-128"/>
            </a:endParaRPr>
          </a:p>
        </p:txBody>
      </p:sp>
      <p:sp>
        <p:nvSpPr>
          <p:cNvPr id="123909" name="Slide Number Placeholder 3">
            <a:extLst>
              <a:ext uri="{FF2B5EF4-FFF2-40B4-BE49-F238E27FC236}">
                <a16:creationId xmlns:a16="http://schemas.microsoft.com/office/drawing/2014/main" id="{FA68FD6B-10CD-DF49-A80D-F51443438ECD}"/>
              </a:ext>
            </a:extLst>
          </p:cNvPr>
          <p:cNvSpPr txBox="1">
            <a:spLocks noGrp="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3" tIns="46587" rIns="93173" bIns="46587" anchor="b"/>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168BBBF-F4B1-BD4C-B20A-910E08589DCF}" type="slidenum">
              <a:rPr lang="en-US" altLang="nl-NL">
                <a:ea typeface="ヒラギノ角ゴ Pro W3" panose="020B0300000000000000" pitchFamily="34" charset="-128"/>
              </a:rPr>
              <a:pPr algn="r" eaLnBrk="1" hangingPunct="1">
                <a:spcBef>
                  <a:spcPct val="0"/>
                </a:spcBef>
              </a:pPr>
              <a:t>28</a:t>
            </a:fld>
            <a:endParaRPr lang="en-US" altLang="nl-NL">
              <a:ea typeface="ヒラギノ角ゴ Pro W3" panose="020B0300000000000000" pitchFamily="34" charset="-128"/>
            </a:endParaRPr>
          </a:p>
        </p:txBody>
      </p:sp>
    </p:spTree>
    <p:extLst>
      <p:ext uri="{BB962C8B-B14F-4D97-AF65-F5344CB8AC3E}">
        <p14:creationId xmlns:p14="http://schemas.microsoft.com/office/powerpoint/2010/main" val="32647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0C349720-576A-44C5-98FB-2BA620AA6477}" type="datetimeFigureOut">
              <a:rPr lang="nl-NL" smtClean="0"/>
              <a:t>26-03-2026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148316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C349720-576A-44C5-98FB-2BA620AA6477}" type="datetimeFigureOut">
              <a:rPr lang="nl-NL" smtClean="0"/>
              <a:t>26-03-2026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179620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C349720-576A-44C5-98FB-2BA620AA6477}" type="datetimeFigureOut">
              <a:rPr lang="nl-NL" smtClean="0"/>
              <a:t>26-03-2026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35746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591A5-D854-4D6E-AD3B-2BFF075F478F}"/>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0CC25A95-2170-4113-B8FD-C39CBA9463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35465B-45E6-4B24-A49E-788845949DF1}"/>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AD4740FE-82B6-4F2F-A068-7DB5947090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5A8041-CF79-4D97-956A-2C0B97733810}"/>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387624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A727D-B8F2-4F15-8BCC-D13F1DEE4AD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4DBA3F-9248-49D7-9A39-362A0D23093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ECBBAF-06B4-4224-8108-40FCB8E842DC}"/>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0E6D1CFB-E14F-4A7D-9644-7A33C1F855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F0AD9E-F1D2-451B-8888-828AD4E90A5A}"/>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3195161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1872F-679D-4274-B136-B5AFA5AC7290}"/>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301A1D37-7C3C-4422-B09D-2F2821DE65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8BD6AE-7324-444D-B6F5-2D1BBE941D1B}"/>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A41E66DA-CD3E-456F-8A14-5C0E23F705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8BCBF7-3F66-416F-8779-15AD6EDC1910}"/>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404633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6EF2F-3F94-4B4B-A4A6-05FF10020C2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CFE9577-BDF8-41C3-A6B7-7F6B3C8F9871}"/>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A9EC0D-DAB4-4784-A13C-E14408C5EA2E}"/>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E1DFDF0-3AD0-483A-9149-A70E5938EB48}"/>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6" name="Tijdelijke aanduiding voor voettekst 5">
            <a:extLst>
              <a:ext uri="{FF2B5EF4-FFF2-40B4-BE49-F238E27FC236}">
                <a16:creationId xmlns:a16="http://schemas.microsoft.com/office/drawing/2014/main" id="{BC650E94-BFC0-4A48-A2B8-0CA22F6AF4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4715406-6F94-4B74-A015-7FD70C2EA2AA}"/>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3050405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03F00-DCB1-4AEB-95F9-BD8C9F64D386}"/>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67DC967-A98A-49C3-9544-146ED07DA0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FBBC2EB-D9B3-4FCF-867E-316E6723080E}"/>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437FC19-19C8-41D9-82C6-FCAB6F3726A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D683C5E-3DF4-40B3-891C-4BACD560411B}"/>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378189C-713C-4ACA-9E60-35F52DDA7966}"/>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8" name="Tijdelijke aanduiding voor voettekst 7">
            <a:extLst>
              <a:ext uri="{FF2B5EF4-FFF2-40B4-BE49-F238E27FC236}">
                <a16:creationId xmlns:a16="http://schemas.microsoft.com/office/drawing/2014/main" id="{32573029-5A7E-4480-88B0-E5D333053BA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C2203EE-8370-45FC-9827-BB303C3AF0C5}"/>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3407564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D90E9-9841-41A3-8C8C-4262711529F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51FF6D4-FE1E-4A27-AE11-14DBC215D027}"/>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4" name="Tijdelijke aanduiding voor voettekst 3">
            <a:extLst>
              <a:ext uri="{FF2B5EF4-FFF2-40B4-BE49-F238E27FC236}">
                <a16:creationId xmlns:a16="http://schemas.microsoft.com/office/drawing/2014/main" id="{BF5B5FB8-FB4F-4F96-B283-6A3F05C7C95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64C6078-67ED-4018-A07C-71BF74FFE401}"/>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205687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1CFEBB4-8182-4EF9-B6A7-406CE031BADF}"/>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3" name="Tijdelijke aanduiding voor voettekst 2">
            <a:extLst>
              <a:ext uri="{FF2B5EF4-FFF2-40B4-BE49-F238E27FC236}">
                <a16:creationId xmlns:a16="http://schemas.microsoft.com/office/drawing/2014/main" id="{B8B5A429-2D71-4A0F-838B-58BB0B96D26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5CDFF5C-393A-4B22-9885-BC66CD8DF6D9}"/>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314475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D7D36-8B42-4BC3-B0C1-FCAD13E351D6}"/>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C5C4BA59-865D-45DF-8245-2AC5B25545F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A1F9A4C-2750-452A-8F23-CC0AAE7E5DF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A59FFCF-8DAB-47AF-89A4-2D4172C02FBA}"/>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6" name="Tijdelijke aanduiding voor voettekst 5">
            <a:extLst>
              <a:ext uri="{FF2B5EF4-FFF2-40B4-BE49-F238E27FC236}">
                <a16:creationId xmlns:a16="http://schemas.microsoft.com/office/drawing/2014/main" id="{A7F86595-C6D4-49F9-AFBD-2B71EA68D39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A61A07-D77C-435C-8B2D-61A87817815E}"/>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63305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C349720-576A-44C5-98FB-2BA620AA6477}" type="datetimeFigureOut">
              <a:rPr lang="nl-NL" smtClean="0"/>
              <a:t>26-03-2026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698975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D6D63-B7AB-42DF-9B61-8B8DCF6711E7}"/>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F01A2E53-9085-4E89-BDBD-CCC6F547A88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0C13B188-BC6B-423C-9158-35227A2DE0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EA9C8B7-071B-4DFB-B277-583BBCE57151}"/>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6" name="Tijdelijke aanduiding voor voettekst 5">
            <a:extLst>
              <a:ext uri="{FF2B5EF4-FFF2-40B4-BE49-F238E27FC236}">
                <a16:creationId xmlns:a16="http://schemas.microsoft.com/office/drawing/2014/main" id="{EDFD1813-3701-4ACF-A0CE-AD4A9011F35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02E6A4-2282-43AE-B3A4-9ACAED3CB48E}"/>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157423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BFE9A-D49D-4EA5-9314-F0CAAED31F2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D3D9FBD-0ADE-4A2D-8136-4CD0BE93947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51EC92C-A7BD-420D-899B-C094A3FD0C2F}"/>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641FC0EC-CAEB-43A5-B4DA-DD26BA718E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EBDDF57-9FF0-4CB2-8174-0688EE4D683C}"/>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635439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40687E0-A0EC-4B4B-9251-7B04F2615F3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C878B67-2763-4B8F-8EAD-0D39761C33CD}"/>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B8CFC2-C1ED-4459-8740-C7F88A51B098}"/>
              </a:ext>
            </a:extLst>
          </p:cNvPr>
          <p:cNvSpPr>
            <a:spLocks noGrp="1"/>
          </p:cNvSpPr>
          <p:nvPr>
            <p:ph type="dt" sz="half" idx="10"/>
          </p:nvPr>
        </p:nvSpPr>
        <p:spPr/>
        <p:txBody>
          <a:body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BF9EB789-2F41-454D-9A69-E0A0971D71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734593C-45CB-489E-A65D-E417317F379B}"/>
              </a:ext>
            </a:extLst>
          </p:cNvPr>
          <p:cNvSpPr>
            <a:spLocks noGrp="1"/>
          </p:cNvSpPr>
          <p:nvPr>
            <p:ph type="sldNum" sz="quarter" idx="12"/>
          </p:nvPr>
        </p:nvSpPr>
        <p:spPr/>
        <p:txBody>
          <a:bodyPr/>
          <a:lstStyle/>
          <a:p>
            <a:fld id="{1947610D-03C7-4C4B-9A15-23F24700A9DF}" type="slidenum">
              <a:rPr lang="nl-NL" smtClean="0"/>
              <a:t>‹nr.›</a:t>
            </a:fld>
            <a:endParaRPr lang="nl-NL"/>
          </a:p>
        </p:txBody>
      </p:sp>
    </p:spTree>
    <p:extLst>
      <p:ext uri="{BB962C8B-B14F-4D97-AF65-F5344CB8AC3E}">
        <p14:creationId xmlns:p14="http://schemas.microsoft.com/office/powerpoint/2010/main" val="117023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C349720-576A-44C5-98FB-2BA620AA6477}" type="datetimeFigureOut">
              <a:rPr lang="nl-NL" smtClean="0"/>
              <a:t>26-03-2026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14367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C349720-576A-44C5-98FB-2BA620AA6477}" type="datetimeFigureOut">
              <a:rPr lang="nl-NL" smtClean="0"/>
              <a:t>26-03-2026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42883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C349720-576A-44C5-98FB-2BA620AA6477}" type="datetimeFigureOut">
              <a:rPr lang="nl-NL" smtClean="0"/>
              <a:t>26-03-2026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85726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0C349720-576A-44C5-98FB-2BA620AA6477}" type="datetimeFigureOut">
              <a:rPr lang="nl-NL" smtClean="0"/>
              <a:t>26-03-2026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14734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49720-576A-44C5-98FB-2BA620AA6477}" type="datetimeFigureOut">
              <a:rPr lang="nl-NL" smtClean="0"/>
              <a:t>26-03-2026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306698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0C349720-576A-44C5-98FB-2BA620AA6477}" type="datetimeFigureOut">
              <a:rPr lang="nl-NL" smtClean="0"/>
              <a:t>26-03-2026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180813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0C349720-576A-44C5-98FB-2BA620AA6477}" type="datetimeFigureOut">
              <a:rPr lang="nl-NL" smtClean="0"/>
              <a:t>26-03-2026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AFDE873-5CBE-4CE0-9F98-C673DFC20C4D}" type="slidenum">
              <a:rPr lang="nl-NL" smtClean="0"/>
              <a:t>‹nr.›</a:t>
            </a:fld>
            <a:endParaRPr lang="nl-NL"/>
          </a:p>
        </p:txBody>
      </p:sp>
    </p:spTree>
    <p:extLst>
      <p:ext uri="{BB962C8B-B14F-4D97-AF65-F5344CB8AC3E}">
        <p14:creationId xmlns:p14="http://schemas.microsoft.com/office/powerpoint/2010/main" val="67971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49720-576A-44C5-98FB-2BA620AA6477}" type="datetimeFigureOut">
              <a:rPr lang="nl-NL" smtClean="0"/>
              <a:t>26-03-2026</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DE873-5CBE-4CE0-9F98-C673DFC20C4D}" type="slidenum">
              <a:rPr lang="nl-NL" smtClean="0"/>
              <a:t>‹nr.›</a:t>
            </a:fld>
            <a:endParaRPr lang="nl-NL"/>
          </a:p>
        </p:txBody>
      </p:sp>
    </p:spTree>
    <p:extLst>
      <p:ext uri="{BB962C8B-B14F-4D97-AF65-F5344CB8AC3E}">
        <p14:creationId xmlns:p14="http://schemas.microsoft.com/office/powerpoint/2010/main" val="1283100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125111-B8BB-41AF-9C21-A3A9176FE1E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BA088B0-58AF-47A3-862B-7A4E678D5C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962341-ACED-4523-8D0E-A6874E2CB5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4FBB33-6C35-4FA1-B5DA-30FB775CA0E4}"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455C97E1-F065-4777-9DE0-115A2D88629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8156D90-B009-4289-9A3C-C89457D4150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47610D-03C7-4C4B-9A15-23F24700A9DF}" type="slidenum">
              <a:rPr lang="nl-NL" smtClean="0"/>
              <a:t>‹nr.›</a:t>
            </a:fld>
            <a:endParaRPr lang="nl-NL"/>
          </a:p>
        </p:txBody>
      </p:sp>
    </p:spTree>
    <p:extLst>
      <p:ext uri="{BB962C8B-B14F-4D97-AF65-F5344CB8AC3E}">
        <p14:creationId xmlns:p14="http://schemas.microsoft.com/office/powerpoint/2010/main" val="155357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tif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2071302"/>
            <a:ext cx="8715926" cy="3657709"/>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2683196"/>
            <a:ext cx="5267325" cy="2590800"/>
          </a:xfrm>
          <a:prstGeom prst="rect">
            <a:avLst/>
          </a:prstGeom>
          <a:solidFill>
            <a:srgbClr val="BCE62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3DC4CCBA-12AD-4433-A381-A03661E3D927}"/>
              </a:ext>
            </a:extLst>
          </p:cNvPr>
          <p:cNvSpPr txBox="1"/>
          <p:nvPr/>
        </p:nvSpPr>
        <p:spPr>
          <a:xfrm>
            <a:off x="381662" y="3193956"/>
            <a:ext cx="4885663" cy="1107996"/>
          </a:xfrm>
          <a:prstGeom prst="rect">
            <a:avLst/>
          </a:prstGeom>
          <a:noFill/>
          <a:ln>
            <a:noFill/>
          </a:ln>
        </p:spPr>
        <p:txBody>
          <a:bodyPr wrap="square" lIns="0" tIns="0" rIns="0" bIns="0" rtlCol="0" anchor="ctr">
            <a:spAutoFit/>
          </a:bodyPr>
          <a:lstStyle/>
          <a:p>
            <a:r>
              <a:rPr lang="en-US" sz="3600" b="1" dirty="0" err="1">
                <a:solidFill>
                  <a:schemeClr val="bg1"/>
                </a:solidFill>
                <a:latin typeface="+mj-lt"/>
              </a:rPr>
              <a:t>Renovatie</a:t>
            </a:r>
            <a:r>
              <a:rPr lang="en-US" sz="3600" b="1" dirty="0">
                <a:solidFill>
                  <a:schemeClr val="bg1"/>
                </a:solidFill>
                <a:latin typeface="+mj-lt"/>
              </a:rPr>
              <a:t> </a:t>
            </a:r>
            <a:r>
              <a:rPr lang="en-US" sz="3600" b="1" dirty="0" err="1">
                <a:solidFill>
                  <a:schemeClr val="bg1"/>
                </a:solidFill>
                <a:latin typeface="+mj-lt"/>
              </a:rPr>
              <a:t>gemeentehuis</a:t>
            </a:r>
            <a:r>
              <a:rPr lang="en-US" sz="3600" b="1" dirty="0">
                <a:solidFill>
                  <a:schemeClr val="bg1"/>
                </a:solidFill>
                <a:latin typeface="+mj-lt"/>
              </a:rPr>
              <a:t> Beilen</a:t>
            </a:r>
          </a:p>
        </p:txBody>
      </p:sp>
      <p:sp>
        <p:nvSpPr>
          <p:cNvPr id="9" name="TextBox 8">
            <a:extLst>
              <a:ext uri="{FF2B5EF4-FFF2-40B4-BE49-F238E27FC236}">
                <a16:creationId xmlns:a16="http://schemas.microsoft.com/office/drawing/2014/main" id="{7EAEBA89-B616-43ED-A91E-61105E1C9DD6}"/>
              </a:ext>
            </a:extLst>
          </p:cNvPr>
          <p:cNvSpPr txBox="1"/>
          <p:nvPr/>
        </p:nvSpPr>
        <p:spPr>
          <a:xfrm>
            <a:off x="586130" y="4524435"/>
            <a:ext cx="4339997" cy="461665"/>
          </a:xfrm>
          <a:prstGeom prst="rect">
            <a:avLst/>
          </a:prstGeom>
          <a:noFill/>
        </p:spPr>
        <p:txBody>
          <a:bodyPr wrap="square" lIns="0" tIns="0" rIns="0" bIns="0" rtlCol="0">
            <a:spAutoFit/>
          </a:bodyPr>
          <a:lstStyle/>
          <a:p>
            <a:r>
              <a:rPr lang="en-US" sz="1500" b="1" dirty="0" err="1">
                <a:solidFill>
                  <a:schemeClr val="bg1"/>
                </a:solidFill>
              </a:rPr>
              <a:t>Marktinformatiebijeenkomst</a:t>
            </a:r>
            <a:r>
              <a:rPr lang="en-US" sz="1500" b="1" dirty="0">
                <a:solidFill>
                  <a:schemeClr val="bg1"/>
                </a:solidFill>
              </a:rPr>
              <a:t> – </a:t>
            </a:r>
            <a:r>
              <a:rPr lang="en-US" sz="1500" b="1" dirty="0" err="1">
                <a:solidFill>
                  <a:schemeClr val="bg1"/>
                </a:solidFill>
              </a:rPr>
              <a:t>uitleg</a:t>
            </a:r>
            <a:r>
              <a:rPr lang="en-US" sz="1500" b="1" dirty="0">
                <a:solidFill>
                  <a:schemeClr val="bg1"/>
                </a:solidFill>
              </a:rPr>
              <a:t> over de </a:t>
            </a:r>
            <a:r>
              <a:rPr lang="en-US" sz="1500" b="1" dirty="0" err="1">
                <a:solidFill>
                  <a:schemeClr val="bg1"/>
                </a:solidFill>
              </a:rPr>
              <a:t>aanbestedingsprocedure</a:t>
            </a:r>
            <a:r>
              <a:rPr lang="en-US" sz="1500" b="1" dirty="0">
                <a:solidFill>
                  <a:schemeClr val="bg1"/>
                </a:solidFill>
              </a:rPr>
              <a:t>, </a:t>
            </a:r>
            <a:r>
              <a:rPr lang="en-US" sz="1500" b="1" dirty="0" err="1">
                <a:solidFill>
                  <a:schemeClr val="bg1"/>
                </a:solidFill>
              </a:rPr>
              <a:t>Selectiefase</a:t>
            </a:r>
            <a:endParaRPr lang="en-US" sz="1500" b="1" dirty="0">
              <a:solidFill>
                <a:schemeClr val="bg1"/>
              </a:solidFill>
            </a:endParaRPr>
          </a:p>
        </p:txBody>
      </p:sp>
      <p:sp>
        <p:nvSpPr>
          <p:cNvPr id="2" name="Titl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1131094"/>
            <a:ext cx="7886700" cy="994172"/>
          </a:xfrm>
        </p:spPr>
        <p:txBody>
          <a:bodyPr/>
          <a:lstStyle/>
          <a:p>
            <a:r>
              <a:rPr lang="en-US" dirty="0"/>
              <a:t>Balanced scorecard slide 1</a:t>
            </a:r>
          </a:p>
        </p:txBody>
      </p:sp>
      <p:pic>
        <p:nvPicPr>
          <p:cNvPr id="11" name="Picture 14">
            <a:extLst>
              <a:ext uri="{FF2B5EF4-FFF2-40B4-BE49-F238E27FC236}">
                <a16:creationId xmlns:a16="http://schemas.microsoft.com/office/drawing/2014/main" id="{0B4552A6-2DE2-3344-BBA6-711782540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494" y="1055141"/>
            <a:ext cx="1176789" cy="349590"/>
          </a:xfrm>
          <a:prstGeom prst="rect">
            <a:avLst/>
          </a:prstGeom>
        </p:spPr>
      </p:pic>
    </p:spTree>
    <p:extLst>
      <p:ext uri="{BB962C8B-B14F-4D97-AF65-F5344CB8AC3E}">
        <p14:creationId xmlns:p14="http://schemas.microsoft.com/office/powerpoint/2010/main" val="36236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878AD-72A4-470A-F83B-4E82BA82324A}"/>
            </a:ext>
          </a:extLst>
        </p:cNvPr>
        <p:cNvGrpSpPr/>
        <p:nvPr/>
      </p:nvGrpSpPr>
      <p:grpSpPr>
        <a:xfrm>
          <a:off x="0" y="0"/>
          <a:ext cx="0" cy="0"/>
          <a:chOff x="0" y="0"/>
          <a:chExt cx="0" cy="0"/>
        </a:xfrm>
      </p:grpSpPr>
      <p:sp>
        <p:nvSpPr>
          <p:cNvPr id="38913" name="Rectangle 2">
            <a:extLst>
              <a:ext uri="{FF2B5EF4-FFF2-40B4-BE49-F238E27FC236}">
                <a16:creationId xmlns:a16="http://schemas.microsoft.com/office/drawing/2014/main" id="{83A0E07C-6B49-BCF3-FBE5-9AB4B9FA6D18}"/>
              </a:ext>
            </a:extLst>
          </p:cNvPr>
          <p:cNvSpPr>
            <a:spLocks noGrp="1" noChangeArrowheads="1"/>
          </p:cNvSpPr>
          <p:nvPr>
            <p:ph type="title" idx="4294967295"/>
          </p:nvPr>
        </p:nvSpPr>
        <p:spPr/>
        <p:txBody>
          <a:bodyPr/>
          <a:lstStyle/>
          <a:p>
            <a:pPr eaLnBrk="1" hangingPunct="1"/>
            <a:br>
              <a:rPr lang="en-US" altLang="nl-NL" sz="3000" b="1">
                <a:ea typeface="ＭＳ Ｐゴシック" panose="020B0600070205080204" pitchFamily="34" charset="-128"/>
              </a:rPr>
            </a:br>
            <a:endParaRPr lang="nl-NL" altLang="nl-NL" sz="3000" b="1">
              <a:solidFill>
                <a:srgbClr val="689A0D"/>
              </a:solidFill>
              <a:ea typeface="ＭＳ Ｐゴシック" panose="020B0600070205080204" pitchFamily="34" charset="-128"/>
            </a:endParaRPr>
          </a:p>
        </p:txBody>
      </p:sp>
      <p:sp>
        <p:nvSpPr>
          <p:cNvPr id="33794" name="Rectangle 3">
            <a:extLst>
              <a:ext uri="{FF2B5EF4-FFF2-40B4-BE49-F238E27FC236}">
                <a16:creationId xmlns:a16="http://schemas.microsoft.com/office/drawing/2014/main" id="{4CB1911C-C609-1289-6CB7-AF963270A7C7}"/>
              </a:ext>
            </a:extLst>
          </p:cNvPr>
          <p:cNvSpPr>
            <a:spLocks noGrp="1" noChangeArrowheads="1"/>
          </p:cNvSpPr>
          <p:nvPr>
            <p:ph type="body" idx="4294967295"/>
          </p:nvPr>
        </p:nvSpPr>
        <p:spPr/>
        <p:txBody>
          <a:bodyPr/>
          <a:lstStyle/>
          <a:p>
            <a:pPr marL="0" indent="0">
              <a:buNone/>
              <a:defRPr/>
            </a:pPr>
            <a:endParaRPr lang="nl-NL" b="1" dirty="0">
              <a:solidFill>
                <a:srgbClr val="3366FF"/>
              </a:solidFill>
            </a:endParaRPr>
          </a:p>
          <a:p>
            <a:pPr marL="0" indent="0" algn="ctr">
              <a:buNone/>
              <a:defRPr/>
            </a:pPr>
            <a:endParaRPr lang="nl-NL" sz="3300" b="1" dirty="0">
              <a:solidFill>
                <a:srgbClr val="BCE623"/>
              </a:solidFill>
            </a:endParaRPr>
          </a:p>
          <a:p>
            <a:pPr marL="0" indent="0" algn="ctr">
              <a:buNone/>
              <a:defRPr/>
            </a:pPr>
            <a:r>
              <a:rPr lang="nl-NL" sz="3300" b="1" dirty="0">
                <a:solidFill>
                  <a:srgbClr val="BCE623"/>
                </a:solidFill>
              </a:rPr>
              <a:t>SELECTIEFASE</a:t>
            </a:r>
          </a:p>
          <a:p>
            <a:pPr marL="0" indent="0" algn="ctr">
              <a:buNone/>
              <a:defRPr/>
            </a:pPr>
            <a:endParaRPr lang="nl-NL" sz="3300" b="1" dirty="0">
              <a:solidFill>
                <a:srgbClr val="BCE623"/>
              </a:solidFill>
            </a:endParaRPr>
          </a:p>
          <a:p>
            <a:pPr marL="0" indent="0">
              <a:buNone/>
              <a:defRPr/>
            </a:pPr>
            <a:endParaRPr lang="nl-NL" dirty="0"/>
          </a:p>
        </p:txBody>
      </p:sp>
      <p:pic>
        <p:nvPicPr>
          <p:cNvPr id="5" name="Picture 4">
            <a:extLst>
              <a:ext uri="{FF2B5EF4-FFF2-40B4-BE49-F238E27FC236}">
                <a16:creationId xmlns:a16="http://schemas.microsoft.com/office/drawing/2014/main" id="{1AC4DC65-4539-D3EC-CE6F-B4289CFF1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005" y="365126"/>
            <a:ext cx="1176789" cy="349590"/>
          </a:xfrm>
          <a:prstGeom prst="rect">
            <a:avLst/>
          </a:prstGeom>
        </p:spPr>
      </p:pic>
    </p:spTree>
    <p:extLst>
      <p:ext uri="{BB962C8B-B14F-4D97-AF65-F5344CB8AC3E}">
        <p14:creationId xmlns:p14="http://schemas.microsoft.com/office/powerpoint/2010/main" val="2259940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564C-BF7D-F980-3EFB-B0D89C762246}"/>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B7D554C9-A58D-8A68-DAE8-46CC19C4FBB1}"/>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96766312-9F59-9E88-0E40-F202E1150405}"/>
              </a:ext>
            </a:extLst>
          </p:cNvPr>
          <p:cNvSpPr>
            <a:spLocks noGrp="1"/>
          </p:cNvSpPr>
          <p:nvPr>
            <p:ph idx="1"/>
          </p:nvPr>
        </p:nvSpPr>
        <p:spPr/>
        <p:txBody>
          <a:bodyPr>
            <a:normAutofit lnSpcReduction="10000"/>
          </a:bodyPr>
          <a:lstStyle/>
          <a:p>
            <a:r>
              <a:rPr lang="nl-NL" altLang="nl-NL" sz="2800" dirty="0">
                <a:latin typeface="+mj-lt"/>
                <a:ea typeface="ＭＳ Ｐゴシック" panose="020B0600070205080204" pitchFamily="34" charset="-128"/>
              </a:rPr>
              <a:t>Dit is de eerste drempel (niet voldoen = ongeldig)</a:t>
            </a:r>
          </a:p>
          <a:p>
            <a:r>
              <a:rPr lang="nl-NL" altLang="nl-NL" sz="2800" dirty="0">
                <a:latin typeface="+mj-lt"/>
                <a:ea typeface="ＭＳ Ｐゴシック" panose="020B0600070205080204" pitchFamily="34" charset="-128"/>
              </a:rPr>
              <a:t>Het gaat om de volgende eisen:</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Uitsluitingsgronden – staan in het UEA</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Financiële gegoedheid</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Technische bekwaamheid – 2 competentie-eisen</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Kwaliteitsbewaking – NEN-EN-ISO 9001 (o.g.)</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Veiligheidscertificering – VCA (o.g.)</a:t>
            </a:r>
            <a:br>
              <a:rPr lang="nl-NL" altLang="nl-NL" sz="2800" dirty="0">
                <a:latin typeface="+mj-lt"/>
                <a:ea typeface="ＭＳ Ｐゴシック" panose="020B0600070205080204" pitchFamily="34" charset="-128"/>
              </a:rPr>
            </a:br>
            <a:r>
              <a:rPr lang="nl-NL" altLang="nl-NL" sz="2800" dirty="0">
                <a:latin typeface="+mj-lt"/>
                <a:ea typeface="ＭＳ Ｐゴシック" panose="020B0600070205080204" pitchFamily="34" charset="-128"/>
              </a:rPr>
              <a:t>- Ingeschreven zijn in beroeps- handelsregister</a:t>
            </a:r>
          </a:p>
          <a:p>
            <a:r>
              <a:rPr lang="nl-NL" altLang="nl-NL" sz="2800" dirty="0">
                <a:latin typeface="+mj-lt"/>
                <a:ea typeface="ＭＳ Ｐゴシック" panose="020B0600070205080204" pitchFamily="34" charset="-128"/>
              </a:rPr>
              <a:t>Rechtsgeldige ondertekening </a:t>
            </a:r>
            <a:r>
              <a:rPr lang="nl-NL" altLang="nl-NL" sz="2800" dirty="0">
                <a:latin typeface="+mj-lt"/>
                <a:ea typeface="ＭＳ Ｐゴシック" panose="020B0600070205080204" pitchFamily="34" charset="-128"/>
                <a:sym typeface="Wingdings" pitchFamily="2" charset="2"/>
              </a:rPr>
              <a:t> moet blijken uit KvK-uittreksel (</a:t>
            </a:r>
            <a:r>
              <a:rPr lang="nl-NL" altLang="nl-NL" sz="2800" dirty="0" err="1">
                <a:latin typeface="+mj-lt"/>
                <a:ea typeface="ＭＳ Ｐゴシック" panose="020B0600070205080204" pitchFamily="34" charset="-128"/>
                <a:sym typeface="Wingdings" pitchFamily="2" charset="2"/>
              </a:rPr>
              <a:t>naamvan</a:t>
            </a:r>
            <a:r>
              <a:rPr lang="nl-NL" altLang="nl-NL" sz="2800" dirty="0">
                <a:latin typeface="+mj-lt"/>
                <a:ea typeface="ＭＳ Ｐゴシック" panose="020B0600070205080204" pitchFamily="34" charset="-128"/>
                <a:sym typeface="Wingdings" pitchFamily="2" charset="2"/>
              </a:rPr>
              <a:t> de persoon die ondertekent) en indien van toepassing: volmacht.</a:t>
            </a:r>
            <a:endParaRPr lang="nl-NL" altLang="nl-NL" sz="2800" dirty="0">
              <a:latin typeface="+mj-lt"/>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751F05A9-D2B7-FD94-3567-98AD059FD3D9}"/>
              </a:ext>
            </a:extLst>
          </p:cNvPr>
          <p:cNvSpPr>
            <a:spLocks noGrp="1"/>
          </p:cNvSpPr>
          <p:nvPr>
            <p:ph type="sldNum" sz="quarter" idx="12"/>
          </p:nvPr>
        </p:nvSpPr>
        <p:spPr/>
        <p:txBody>
          <a:bodyPr/>
          <a:lstStyle/>
          <a:p>
            <a:fld id="{5A4A7955-6230-48B4-BD8B-A7C460F75945}" type="slidenum">
              <a:rPr lang="en-US" smtClean="0"/>
              <a:t>11</a:t>
            </a:fld>
            <a:endParaRPr lang="en-US" dirty="0"/>
          </a:p>
        </p:txBody>
      </p:sp>
      <p:sp>
        <p:nvSpPr>
          <p:cNvPr id="13" name="TextBox 12">
            <a:extLst>
              <a:ext uri="{FF2B5EF4-FFF2-40B4-BE49-F238E27FC236}">
                <a16:creationId xmlns:a16="http://schemas.microsoft.com/office/drawing/2014/main" id="{95EA00BB-7A91-8453-F98E-DD276BE65E8D}"/>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GESCHIKTHEID- EN MINIMUMSEISEN</a:t>
            </a:r>
            <a:endParaRPr lang="en-US" sz="2700" b="1" dirty="0">
              <a:latin typeface="+mj-lt"/>
            </a:endParaRPr>
          </a:p>
        </p:txBody>
      </p:sp>
      <p:pic>
        <p:nvPicPr>
          <p:cNvPr id="15" name="Picture 14">
            <a:extLst>
              <a:ext uri="{FF2B5EF4-FFF2-40B4-BE49-F238E27FC236}">
                <a16:creationId xmlns:a16="http://schemas.microsoft.com/office/drawing/2014/main" id="{065C6D78-1FDD-AB48-E36E-CDDD9D3F5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2812958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6ADF-D001-9F17-B963-8C219B95E4D8}"/>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888FE3EF-FE68-F93E-EE3A-AC41839E1A32}"/>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9F928D94-6168-4BDA-35CF-51927DE6CB45}"/>
              </a:ext>
            </a:extLst>
          </p:cNvPr>
          <p:cNvSpPr>
            <a:spLocks noGrp="1"/>
          </p:cNvSpPr>
          <p:nvPr>
            <p:ph idx="1"/>
          </p:nvPr>
        </p:nvSpPr>
        <p:spPr/>
        <p:txBody>
          <a:bodyPr>
            <a:normAutofit/>
          </a:bodyPr>
          <a:lstStyle/>
          <a:p>
            <a:r>
              <a:rPr lang="nl-NL" altLang="nl-NL" sz="2800" dirty="0">
                <a:latin typeface="+mj-lt"/>
                <a:ea typeface="ＭＳ Ｐゴシック" panose="020B0600070205080204" pitchFamily="34" charset="-128"/>
              </a:rPr>
              <a:t>Nadat aanmeldingen binnen zijn </a:t>
            </a:r>
            <a:r>
              <a:rPr lang="nl-NL" altLang="nl-NL" sz="2800" dirty="0">
                <a:latin typeface="+mj-lt"/>
                <a:ea typeface="ＭＳ Ｐゴシック" panose="020B0600070205080204" pitchFamily="34" charset="-128"/>
                <a:sym typeface="Wingdings" pitchFamily="2" charset="2"/>
              </a:rPr>
              <a:t> toets aan de geschiktheids- en minimumeisen.</a:t>
            </a:r>
          </a:p>
          <a:p>
            <a:endParaRPr lang="nl-NL" altLang="nl-NL" sz="2800" dirty="0">
              <a:latin typeface="+mj-lt"/>
              <a:ea typeface="ＭＳ Ｐゴシック" panose="020B0600070205080204" pitchFamily="34" charset="-128"/>
              <a:sym typeface="Wingdings" pitchFamily="2" charset="2"/>
            </a:endParaRPr>
          </a:p>
          <a:p>
            <a:r>
              <a:rPr lang="nl-NL" altLang="nl-NL" sz="2800" dirty="0">
                <a:latin typeface="+mj-lt"/>
                <a:ea typeface="ＭＳ Ｐゴシック" panose="020B0600070205080204" pitchFamily="34" charset="-128"/>
                <a:sym typeface="Wingdings" pitchFamily="2" charset="2"/>
              </a:rPr>
              <a:t>Doel selectie: 5 kandidaten selecteren voor fase 2. Als &gt; 5 aanmeldingen  rangorde bepalen aan de hand van de selectiecriteria (zie hierna).</a:t>
            </a:r>
          </a:p>
          <a:p>
            <a:pPr marL="0" indent="0">
              <a:buNone/>
            </a:pPr>
            <a:endParaRPr lang="nl-NL" altLang="nl-NL" sz="2800" dirty="0">
              <a:latin typeface="+mj-lt"/>
              <a:ea typeface="ＭＳ Ｐゴシック" panose="020B0600070205080204" pitchFamily="34" charset="-128"/>
              <a:sym typeface="Wingdings" pitchFamily="2" charset="2"/>
            </a:endParaRPr>
          </a:p>
          <a:p>
            <a:r>
              <a:rPr lang="nl-NL" altLang="nl-NL" sz="2800" dirty="0">
                <a:latin typeface="+mj-lt"/>
                <a:ea typeface="ＭＳ Ｐゴシック" panose="020B0600070205080204" pitchFamily="34" charset="-128"/>
                <a:sym typeface="Wingdings" pitchFamily="2" charset="2"/>
              </a:rPr>
              <a:t>Indien &gt; 5 gegadigden in aanmerking komen (zelfde puntenaantal)  loting (procedure zie leidraad).</a:t>
            </a:r>
          </a:p>
        </p:txBody>
      </p:sp>
      <p:sp>
        <p:nvSpPr>
          <p:cNvPr id="4" name="Slide Number Placeholder 3">
            <a:extLst>
              <a:ext uri="{FF2B5EF4-FFF2-40B4-BE49-F238E27FC236}">
                <a16:creationId xmlns:a16="http://schemas.microsoft.com/office/drawing/2014/main" id="{CEBB8F6F-C445-5D84-9DB8-DC15FD09BEF5}"/>
              </a:ext>
            </a:extLst>
          </p:cNvPr>
          <p:cNvSpPr>
            <a:spLocks noGrp="1"/>
          </p:cNvSpPr>
          <p:nvPr>
            <p:ph type="sldNum" sz="quarter" idx="12"/>
          </p:nvPr>
        </p:nvSpPr>
        <p:spPr/>
        <p:txBody>
          <a:bodyPr/>
          <a:lstStyle/>
          <a:p>
            <a:fld id="{5A4A7955-6230-48B4-BD8B-A7C460F75945}" type="slidenum">
              <a:rPr lang="en-US" smtClean="0"/>
              <a:t>12</a:t>
            </a:fld>
            <a:endParaRPr lang="en-US" dirty="0"/>
          </a:p>
        </p:txBody>
      </p:sp>
      <p:sp>
        <p:nvSpPr>
          <p:cNvPr id="13" name="TextBox 12">
            <a:extLst>
              <a:ext uri="{FF2B5EF4-FFF2-40B4-BE49-F238E27FC236}">
                <a16:creationId xmlns:a16="http://schemas.microsoft.com/office/drawing/2014/main" id="{AD03D13A-154E-F3D4-D944-EBBBCA3FF8DD}"/>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SELECTIEPROCEDURE (</a:t>
            </a:r>
            <a:r>
              <a:rPr lang="en-US" altLang="nl-NL" sz="2700" b="1" dirty="0" err="1">
                <a:latin typeface="+mj-lt"/>
                <a:ea typeface="ＭＳ Ｐゴシック" panose="020B0600070205080204" pitchFamily="34" charset="-128"/>
              </a:rPr>
              <a:t>fase</a:t>
            </a:r>
            <a:r>
              <a:rPr lang="en-US" altLang="nl-NL" sz="2700" b="1" dirty="0">
                <a:latin typeface="+mj-lt"/>
                <a:ea typeface="ＭＳ Ｐゴシック" panose="020B0600070205080204" pitchFamily="34" charset="-128"/>
              </a:rPr>
              <a:t> 1)</a:t>
            </a:r>
            <a:endParaRPr lang="en-US" sz="2700" b="1" dirty="0">
              <a:latin typeface="+mj-lt"/>
            </a:endParaRPr>
          </a:p>
        </p:txBody>
      </p:sp>
      <p:pic>
        <p:nvPicPr>
          <p:cNvPr id="15" name="Picture 14">
            <a:extLst>
              <a:ext uri="{FF2B5EF4-FFF2-40B4-BE49-F238E27FC236}">
                <a16:creationId xmlns:a16="http://schemas.microsoft.com/office/drawing/2014/main" id="{95849F02-0006-9A12-11EC-55E8532C8F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398418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6EB96-7897-BF43-F604-2484EE910CAB}"/>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F0D5A139-A413-4BE7-6B56-580955E6FF89}"/>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9E7046AA-76B2-AEFE-D3C2-8C708203933B}"/>
              </a:ext>
            </a:extLst>
          </p:cNvPr>
          <p:cNvSpPr>
            <a:spLocks noGrp="1"/>
          </p:cNvSpPr>
          <p:nvPr>
            <p:ph idx="1"/>
          </p:nvPr>
        </p:nvSpPr>
        <p:spPr/>
        <p:txBody>
          <a:bodyPr>
            <a:normAutofit fontScale="92500" lnSpcReduction="10000"/>
          </a:bodyPr>
          <a:lstStyle/>
          <a:p>
            <a:r>
              <a:rPr lang="nl-NL" altLang="nl-NL" sz="2800" dirty="0">
                <a:latin typeface="+mj-lt"/>
                <a:ea typeface="ＭＳ Ｐゴシック" panose="020B0600070205080204" pitchFamily="34" charset="-128"/>
              </a:rPr>
              <a:t>Nummers 6 e.v. komen op de reservebank.</a:t>
            </a:r>
          </a:p>
          <a:p>
            <a:r>
              <a:rPr lang="nl-NL" altLang="nl-NL" sz="2800" dirty="0">
                <a:latin typeface="+mj-lt"/>
                <a:ea typeface="ＭＳ Ｐゴシック" panose="020B0600070205080204" pitchFamily="34" charset="-128"/>
                <a:sym typeface="Wingdings" pitchFamily="2" charset="2"/>
              </a:rPr>
              <a:t>Deze gegadigden krijgen ook de Inschrijvingsleidraad.</a:t>
            </a:r>
          </a:p>
          <a:p>
            <a:r>
              <a:rPr lang="nl-NL" altLang="nl-NL" sz="2800" dirty="0">
                <a:latin typeface="+mj-lt"/>
                <a:ea typeface="ＭＳ Ｐゴシック" panose="020B0600070205080204" pitchFamily="34" charset="-128"/>
                <a:sym typeface="Wingdings" pitchFamily="2" charset="2"/>
              </a:rPr>
              <a:t>Nummers 1 t/m 5 hebben 1 week om te besluiten wel of niet in te schrijven.</a:t>
            </a:r>
          </a:p>
          <a:p>
            <a:r>
              <a:rPr lang="nl-NL" altLang="nl-NL" sz="2800" dirty="0">
                <a:latin typeface="+mj-lt"/>
                <a:ea typeface="ＭＳ Ｐゴシック" panose="020B0600070205080204" pitchFamily="34" charset="-128"/>
                <a:sym typeface="Wingdings" pitchFamily="2" charset="2"/>
              </a:rPr>
              <a:t>Trekt een partij zich terug  de eerste op de reservebank komt in aanmerking.</a:t>
            </a:r>
          </a:p>
          <a:p>
            <a:r>
              <a:rPr lang="nl-NL" altLang="nl-NL" sz="2800" dirty="0">
                <a:latin typeface="+mj-lt"/>
                <a:ea typeface="ＭＳ Ｐゴシック" panose="020B0600070205080204" pitchFamily="34" charset="-128"/>
                <a:sym typeface="Wingdings" pitchFamily="2" charset="2"/>
              </a:rPr>
              <a:t>Besluiten mee te doen betekent Inschrijven (serieuze Inschrijving)!</a:t>
            </a:r>
          </a:p>
          <a:p>
            <a:r>
              <a:rPr lang="nl-NL" altLang="nl-NL" sz="2800" dirty="0">
                <a:latin typeface="+mj-lt"/>
                <a:ea typeface="ＭＳ Ｐゴシック" panose="020B0600070205080204" pitchFamily="34" charset="-128"/>
                <a:sym typeface="Wingdings" pitchFamily="2" charset="2"/>
              </a:rPr>
              <a:t>Op later moment toch terugtrekken  boete € 2.500 (excl. BTW) behoudens aantoonbaar onvoorziene omstandigheden.</a:t>
            </a:r>
          </a:p>
          <a:p>
            <a:endParaRPr lang="nl-NL" altLang="nl-NL" sz="2800" dirty="0">
              <a:latin typeface="+mj-lt"/>
              <a:ea typeface="ＭＳ Ｐゴシック" panose="020B0600070205080204" pitchFamily="34" charset="-128"/>
              <a:sym typeface="Wingdings" pitchFamily="2" charset="2"/>
            </a:endParaRPr>
          </a:p>
          <a:p>
            <a:endParaRPr lang="nl-NL" altLang="nl-NL" sz="2800" dirty="0">
              <a:latin typeface="+mj-lt"/>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90382C3-D8C6-435C-1B74-D9897CA7C04A}"/>
              </a:ext>
            </a:extLst>
          </p:cNvPr>
          <p:cNvSpPr>
            <a:spLocks noGrp="1"/>
          </p:cNvSpPr>
          <p:nvPr>
            <p:ph type="sldNum" sz="quarter" idx="12"/>
          </p:nvPr>
        </p:nvSpPr>
        <p:spPr/>
        <p:txBody>
          <a:bodyPr/>
          <a:lstStyle/>
          <a:p>
            <a:fld id="{5A4A7955-6230-48B4-BD8B-A7C460F75945}" type="slidenum">
              <a:rPr lang="en-US" smtClean="0"/>
              <a:t>13</a:t>
            </a:fld>
            <a:endParaRPr lang="en-US" dirty="0"/>
          </a:p>
        </p:txBody>
      </p:sp>
      <p:sp>
        <p:nvSpPr>
          <p:cNvPr id="13" name="TextBox 12">
            <a:extLst>
              <a:ext uri="{FF2B5EF4-FFF2-40B4-BE49-F238E27FC236}">
                <a16:creationId xmlns:a16="http://schemas.microsoft.com/office/drawing/2014/main" id="{02A66870-4CC9-CB31-D989-BC74BAA32881}"/>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sz="2700" b="1" dirty="0">
                <a:latin typeface="+mj-lt"/>
                <a:ea typeface="ＭＳ Ｐゴシック" panose="020B0600070205080204" pitchFamily="34" charset="-128"/>
              </a:rPr>
              <a:t>RESERVEBANKREGELING</a:t>
            </a:r>
            <a:endParaRPr lang="en-US" sz="2700" b="1" dirty="0">
              <a:latin typeface="+mj-lt"/>
            </a:endParaRPr>
          </a:p>
        </p:txBody>
      </p:sp>
      <p:pic>
        <p:nvPicPr>
          <p:cNvPr id="15" name="Picture 14">
            <a:extLst>
              <a:ext uri="{FF2B5EF4-FFF2-40B4-BE49-F238E27FC236}">
                <a16:creationId xmlns:a16="http://schemas.microsoft.com/office/drawing/2014/main" id="{288B1D77-3708-C50D-2AD5-E72CE85BE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4188999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B4F9-050D-1720-5E47-1071FEA8810F}"/>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4FFE8D1A-003A-C578-F9B1-5A92946D5E4A}"/>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2B37B69C-B12D-2DC7-D00A-4FADC7BF5984}"/>
              </a:ext>
            </a:extLst>
          </p:cNvPr>
          <p:cNvSpPr>
            <a:spLocks noGrp="1"/>
          </p:cNvSpPr>
          <p:nvPr>
            <p:ph idx="1"/>
          </p:nvPr>
        </p:nvSpPr>
        <p:spPr/>
        <p:txBody>
          <a:bodyPr>
            <a:normAutofit/>
          </a:bodyPr>
          <a:lstStyle/>
          <a:p>
            <a:r>
              <a:rPr lang="nl-NL" altLang="nl-NL" sz="2800" dirty="0">
                <a:latin typeface="+mj-lt"/>
                <a:ea typeface="ＭＳ Ｐゴシック" panose="020B0600070205080204" pitchFamily="34" charset="-128"/>
              </a:rPr>
              <a:t>Alleen indien &gt; 5 gegadigden.</a:t>
            </a:r>
          </a:p>
          <a:p>
            <a:r>
              <a:rPr lang="nl-NL" altLang="nl-NL" sz="2800" dirty="0">
                <a:latin typeface="+mj-lt"/>
                <a:ea typeface="ＭＳ Ｐゴシック" panose="020B0600070205080204" pitchFamily="34" charset="-128"/>
              </a:rPr>
              <a:t>4 Selectiecriteria:</a:t>
            </a:r>
            <a:br>
              <a:rPr lang="nl-NL" altLang="nl-NL" sz="28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1. Bouwteamcontract + realisatie o.b.v. UAV-GC </a:t>
            </a:r>
            <a:r>
              <a:rPr lang="nl-NL" altLang="nl-NL" sz="2400" dirty="0">
                <a:solidFill>
                  <a:srgbClr val="0070C0"/>
                </a:solidFill>
                <a:latin typeface="+mj-lt"/>
                <a:ea typeface="ＭＳ Ｐゴシック" panose="020B0600070205080204" pitchFamily="34" charset="-128"/>
              </a:rPr>
              <a:t>2 punten</a:t>
            </a:r>
            <a:br>
              <a:rPr lang="nl-NL" altLang="nl-NL" sz="24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2. Ervaring met eisenanalyse en allocatieproces </a:t>
            </a:r>
            <a:r>
              <a:rPr lang="nl-NL" altLang="nl-NL" sz="2400" dirty="0">
                <a:solidFill>
                  <a:srgbClr val="0070C0"/>
                </a:solidFill>
                <a:latin typeface="+mj-lt"/>
                <a:ea typeface="ＭＳ Ｐゴシック" panose="020B0600070205080204" pitchFamily="34" charset="-128"/>
              </a:rPr>
              <a:t>2 punten</a:t>
            </a:r>
            <a:br>
              <a:rPr lang="nl-NL" altLang="nl-NL" sz="24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3. Specifieke bouwteamervaring </a:t>
            </a:r>
            <a:r>
              <a:rPr lang="nl-NL" altLang="nl-NL" sz="2400" dirty="0">
                <a:solidFill>
                  <a:srgbClr val="0070C0"/>
                </a:solidFill>
                <a:latin typeface="+mj-lt"/>
                <a:ea typeface="ＭＳ Ｐゴシック" panose="020B0600070205080204" pitchFamily="34" charset="-128"/>
              </a:rPr>
              <a:t>2 – 10 punten</a:t>
            </a:r>
            <a:br>
              <a:rPr lang="nl-NL" altLang="nl-NL" sz="24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4. In te zetten team en borging continuïteit </a:t>
            </a:r>
            <a:r>
              <a:rPr lang="nl-NL" altLang="nl-NL" sz="2400" dirty="0">
                <a:solidFill>
                  <a:srgbClr val="0070C0"/>
                </a:solidFill>
                <a:latin typeface="+mj-lt"/>
                <a:ea typeface="ＭＳ Ｐゴシック" panose="020B0600070205080204" pitchFamily="34" charset="-128"/>
              </a:rPr>
              <a:t>1 – 5 punten </a:t>
            </a:r>
            <a:endParaRPr lang="nl-NL" altLang="nl-NL" sz="2400" dirty="0">
              <a:latin typeface="+mj-lt"/>
              <a:ea typeface="ＭＳ Ｐゴシック" panose="020B0600070205080204" pitchFamily="34" charset="-128"/>
            </a:endParaRPr>
          </a:p>
          <a:p>
            <a:r>
              <a:rPr lang="nl-NL" altLang="nl-NL" sz="2400" u="sng" dirty="0">
                <a:latin typeface="+mj-lt"/>
                <a:ea typeface="ＭＳ Ｐゴシック" panose="020B0600070205080204" pitchFamily="34" charset="-128"/>
              </a:rPr>
              <a:t>Selectiecriterium 1 t/m 3</a:t>
            </a:r>
            <a:r>
              <a:rPr lang="nl-NL" altLang="nl-NL" sz="2400" dirty="0">
                <a:latin typeface="+mj-lt"/>
                <a:ea typeface="ＭＳ Ｐゴシック" panose="020B0600070205080204" pitchFamily="34" charset="-128"/>
              </a:rPr>
              <a:t>: referenties (zie bewijsstukken)</a:t>
            </a:r>
          </a:p>
          <a:p>
            <a:r>
              <a:rPr lang="nl-NL" altLang="nl-NL" sz="2400" u="sng" dirty="0">
                <a:latin typeface="+mj-lt"/>
                <a:ea typeface="ＭＳ Ｐゴシック" panose="020B0600070205080204" pitchFamily="34" charset="-128"/>
              </a:rPr>
              <a:t>Selectiecriterium 4</a:t>
            </a:r>
            <a:r>
              <a:rPr lang="nl-NL" altLang="nl-NL" sz="2400" dirty="0">
                <a:latin typeface="+mj-lt"/>
                <a:ea typeface="ＭＳ Ｐゴシック" panose="020B0600070205080204" pitchFamily="34" charset="-128"/>
              </a:rPr>
              <a:t>:</a:t>
            </a:r>
            <a:br>
              <a:rPr lang="nl-NL" altLang="nl-NL" sz="24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 Schriftelijke onderbouwing max 2 pagina’s A4</a:t>
            </a:r>
            <a:br>
              <a:rPr lang="nl-NL" altLang="nl-NL" sz="2400" dirty="0">
                <a:latin typeface="+mj-lt"/>
                <a:ea typeface="ＭＳ Ｐゴシック" panose="020B0600070205080204" pitchFamily="34" charset="-128"/>
              </a:rPr>
            </a:br>
            <a:r>
              <a:rPr lang="nl-NL" altLang="nl-NL" sz="2400" dirty="0">
                <a:latin typeface="+mj-lt"/>
                <a:ea typeface="ＭＳ Ｐゴシック" panose="020B0600070205080204" pitchFamily="34" charset="-128"/>
              </a:rPr>
              <a:t>- Referentie (zie bewijsstukken)</a:t>
            </a:r>
          </a:p>
          <a:p>
            <a:endParaRPr lang="nl-NL" altLang="nl-NL" sz="2400" dirty="0">
              <a:latin typeface="+mj-lt"/>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64C86C83-76EE-3DE4-2739-C11AC10B1829}"/>
              </a:ext>
            </a:extLst>
          </p:cNvPr>
          <p:cNvSpPr>
            <a:spLocks noGrp="1"/>
          </p:cNvSpPr>
          <p:nvPr>
            <p:ph type="sldNum" sz="quarter" idx="12"/>
          </p:nvPr>
        </p:nvSpPr>
        <p:spPr/>
        <p:txBody>
          <a:bodyPr/>
          <a:lstStyle/>
          <a:p>
            <a:fld id="{5A4A7955-6230-48B4-BD8B-A7C460F75945}" type="slidenum">
              <a:rPr lang="en-US" smtClean="0"/>
              <a:t>14</a:t>
            </a:fld>
            <a:endParaRPr lang="en-US" dirty="0"/>
          </a:p>
        </p:txBody>
      </p:sp>
      <p:sp>
        <p:nvSpPr>
          <p:cNvPr id="13" name="TextBox 12">
            <a:extLst>
              <a:ext uri="{FF2B5EF4-FFF2-40B4-BE49-F238E27FC236}">
                <a16:creationId xmlns:a16="http://schemas.microsoft.com/office/drawing/2014/main" id="{C87EE46D-BEDD-090D-D29D-98D59CE8CE90}"/>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SELECTIECRITERIA</a:t>
            </a:r>
            <a:endParaRPr lang="en-US" sz="2700" b="1" dirty="0">
              <a:latin typeface="+mj-lt"/>
            </a:endParaRPr>
          </a:p>
        </p:txBody>
      </p:sp>
      <p:pic>
        <p:nvPicPr>
          <p:cNvPr id="15" name="Picture 14">
            <a:extLst>
              <a:ext uri="{FF2B5EF4-FFF2-40B4-BE49-F238E27FC236}">
                <a16:creationId xmlns:a16="http://schemas.microsoft.com/office/drawing/2014/main" id="{5FA66046-DE1C-4144-73EA-954F6383F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161599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612F-B7B1-C201-54ED-154BACB1E7CF}"/>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09ECC797-320D-BF81-2759-553D1D612860}"/>
              </a:ext>
            </a:extLst>
          </p:cNvPr>
          <p:cNvSpPr>
            <a:spLocks noGrp="1"/>
          </p:cNvSpPr>
          <p:nvPr>
            <p:ph type="title"/>
          </p:nvPr>
        </p:nvSpPr>
        <p:spPr/>
        <p:txBody>
          <a:bodyPr/>
          <a:lstStyle/>
          <a:p>
            <a:r>
              <a:rPr lang="en-US" dirty="0"/>
              <a:t>Balanced scorecard slide 3</a:t>
            </a:r>
          </a:p>
        </p:txBody>
      </p:sp>
      <p:sp>
        <p:nvSpPr>
          <p:cNvPr id="4" name="Slide Number Placeholder 3">
            <a:extLst>
              <a:ext uri="{FF2B5EF4-FFF2-40B4-BE49-F238E27FC236}">
                <a16:creationId xmlns:a16="http://schemas.microsoft.com/office/drawing/2014/main" id="{715FB138-5B0D-16FC-4DA0-9AC8CC31E3D7}"/>
              </a:ext>
            </a:extLst>
          </p:cNvPr>
          <p:cNvSpPr>
            <a:spLocks noGrp="1"/>
          </p:cNvSpPr>
          <p:nvPr>
            <p:ph type="sldNum" sz="quarter" idx="12"/>
          </p:nvPr>
        </p:nvSpPr>
        <p:spPr/>
        <p:txBody>
          <a:bodyPr/>
          <a:lstStyle/>
          <a:p>
            <a:fld id="{5A4A7955-6230-48B4-BD8B-A7C460F75945}" type="slidenum">
              <a:rPr lang="en-US" smtClean="0"/>
              <a:t>15</a:t>
            </a:fld>
            <a:endParaRPr lang="en-US" dirty="0"/>
          </a:p>
        </p:txBody>
      </p:sp>
      <p:sp>
        <p:nvSpPr>
          <p:cNvPr id="13" name="TextBox 12">
            <a:extLst>
              <a:ext uri="{FF2B5EF4-FFF2-40B4-BE49-F238E27FC236}">
                <a16:creationId xmlns:a16="http://schemas.microsoft.com/office/drawing/2014/main" id="{95AA5E52-186D-6CF2-E232-A3B14DBE460E}"/>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UITGELICHT: SELECTIECRITERIUM 4</a:t>
            </a:r>
            <a:endParaRPr lang="en-US" sz="2700" b="1" dirty="0">
              <a:latin typeface="+mj-lt"/>
            </a:endParaRPr>
          </a:p>
        </p:txBody>
      </p:sp>
      <p:pic>
        <p:nvPicPr>
          <p:cNvPr id="15" name="Picture 14">
            <a:extLst>
              <a:ext uri="{FF2B5EF4-FFF2-40B4-BE49-F238E27FC236}">
                <a16:creationId xmlns:a16="http://schemas.microsoft.com/office/drawing/2014/main" id="{7DA22CF9-8E56-AB23-51B4-0D2504C91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pic>
        <p:nvPicPr>
          <p:cNvPr id="3" name="Tijdelijke aanduiding voor inhoud 2">
            <a:extLst>
              <a:ext uri="{FF2B5EF4-FFF2-40B4-BE49-F238E27FC236}">
                <a16:creationId xmlns:a16="http://schemas.microsoft.com/office/drawing/2014/main" id="{7D350D1F-8CD7-A3D2-F2E1-238CF7D9C8F2}"/>
              </a:ext>
            </a:extLst>
          </p:cNvPr>
          <p:cNvPicPr>
            <a:picLocks noGrp="1" noChangeAspect="1"/>
          </p:cNvPicPr>
          <p:nvPr>
            <p:ph idx="1"/>
          </p:nvPr>
        </p:nvPicPr>
        <p:blipFill>
          <a:blip r:embed="rId3"/>
          <a:stretch>
            <a:fillRect/>
          </a:stretch>
        </p:blipFill>
        <p:spPr>
          <a:xfrm>
            <a:off x="1273215" y="1614939"/>
            <a:ext cx="6748041" cy="4881561"/>
          </a:xfrm>
          <a:prstGeom prst="rect">
            <a:avLst/>
          </a:prstGeom>
        </p:spPr>
      </p:pic>
    </p:spTree>
    <p:extLst>
      <p:ext uri="{BB962C8B-B14F-4D97-AF65-F5344CB8AC3E}">
        <p14:creationId xmlns:p14="http://schemas.microsoft.com/office/powerpoint/2010/main" val="56607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0BE8-4339-1E84-601E-6A4A5CD2095A}"/>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516C553E-9BB1-5951-8831-4E91BAA742E3}"/>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E14E9DBF-0C3B-E70B-D5F9-D6E3DE1ACE2E}"/>
              </a:ext>
            </a:extLst>
          </p:cNvPr>
          <p:cNvSpPr>
            <a:spLocks noGrp="1"/>
          </p:cNvSpPr>
          <p:nvPr>
            <p:ph idx="1"/>
          </p:nvPr>
        </p:nvSpPr>
        <p:spPr/>
        <p:txBody>
          <a:bodyPr>
            <a:normAutofit/>
          </a:bodyPr>
          <a:lstStyle/>
          <a:p>
            <a:r>
              <a:rPr lang="nl-NL" altLang="nl-NL" sz="2800" dirty="0">
                <a:latin typeface="+mj-lt"/>
                <a:ea typeface="ＭＳ Ｐゴシック" panose="020B0600070205080204" pitchFamily="34" charset="-128"/>
              </a:rPr>
              <a:t>Koppel de schriftelijke onderbouwing aan de beoordelingspunten.</a:t>
            </a:r>
          </a:p>
          <a:p>
            <a:r>
              <a:rPr lang="nl-NL" altLang="nl-NL" sz="2800" dirty="0">
                <a:latin typeface="+mj-lt"/>
                <a:ea typeface="ＭＳ Ｐゴシック" panose="020B0600070205080204" pitchFamily="34" charset="-128"/>
              </a:rPr>
              <a:t>Definitieve scores in consensus gedurende plenaire beoordeling met minimaal 3 beoordelaars van verschillende vakdisciplines.</a:t>
            </a:r>
          </a:p>
          <a:p>
            <a:r>
              <a:rPr lang="nl-NL" altLang="nl-NL" sz="2800" dirty="0">
                <a:latin typeface="+mj-lt"/>
                <a:ea typeface="ＭＳ Ｐゴシック" panose="020B0600070205080204" pitchFamily="34" charset="-128"/>
              </a:rPr>
              <a:t>Voorgezeten door onafhankelijke voorzitter</a:t>
            </a:r>
          </a:p>
          <a:p>
            <a:endParaRPr lang="nl-NL" altLang="nl-NL" sz="2800" dirty="0">
              <a:latin typeface="+mj-lt"/>
              <a:ea typeface="ＭＳ Ｐゴシック" panose="020B0600070205080204" pitchFamily="34" charset="-128"/>
            </a:endParaRPr>
          </a:p>
          <a:p>
            <a:pPr marL="0" indent="0">
              <a:buNone/>
            </a:pPr>
            <a:endParaRPr lang="nl-NL" altLang="nl-NL" sz="2400" dirty="0">
              <a:latin typeface="+mj-lt"/>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DDA9D016-7B0E-D770-9B65-423A6E76DE67}"/>
              </a:ext>
            </a:extLst>
          </p:cNvPr>
          <p:cNvSpPr>
            <a:spLocks noGrp="1"/>
          </p:cNvSpPr>
          <p:nvPr>
            <p:ph type="sldNum" sz="quarter" idx="12"/>
          </p:nvPr>
        </p:nvSpPr>
        <p:spPr/>
        <p:txBody>
          <a:bodyPr/>
          <a:lstStyle/>
          <a:p>
            <a:fld id="{5A4A7955-6230-48B4-BD8B-A7C460F75945}" type="slidenum">
              <a:rPr lang="en-US" smtClean="0"/>
              <a:t>16</a:t>
            </a:fld>
            <a:endParaRPr lang="en-US" dirty="0"/>
          </a:p>
        </p:txBody>
      </p:sp>
      <p:sp>
        <p:nvSpPr>
          <p:cNvPr id="13" name="TextBox 12">
            <a:extLst>
              <a:ext uri="{FF2B5EF4-FFF2-40B4-BE49-F238E27FC236}">
                <a16:creationId xmlns:a16="http://schemas.microsoft.com/office/drawing/2014/main" id="{2422786C-9118-3031-E4D9-CE258AAF6144}"/>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SELECTIECRITERIUM 4</a:t>
            </a:r>
            <a:endParaRPr lang="en-US" sz="2700" b="1" dirty="0">
              <a:latin typeface="+mj-lt"/>
            </a:endParaRPr>
          </a:p>
        </p:txBody>
      </p:sp>
      <p:pic>
        <p:nvPicPr>
          <p:cNvPr id="15" name="Picture 14">
            <a:extLst>
              <a:ext uri="{FF2B5EF4-FFF2-40B4-BE49-F238E27FC236}">
                <a16:creationId xmlns:a16="http://schemas.microsoft.com/office/drawing/2014/main" id="{FEF25022-4447-CE12-6058-29896735E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pic>
        <p:nvPicPr>
          <p:cNvPr id="2" name="Afbeelding 1">
            <a:extLst>
              <a:ext uri="{FF2B5EF4-FFF2-40B4-BE49-F238E27FC236}">
                <a16:creationId xmlns:a16="http://schemas.microsoft.com/office/drawing/2014/main" id="{4B21E944-CDAD-BB76-7CD2-06413EC5B5DF}"/>
              </a:ext>
            </a:extLst>
          </p:cNvPr>
          <p:cNvPicPr>
            <a:picLocks noChangeAspect="1"/>
          </p:cNvPicPr>
          <p:nvPr/>
        </p:nvPicPr>
        <p:blipFill>
          <a:blip r:embed="rId3"/>
          <a:stretch>
            <a:fillRect/>
          </a:stretch>
        </p:blipFill>
        <p:spPr>
          <a:xfrm>
            <a:off x="4572000" y="4557791"/>
            <a:ext cx="3279979" cy="1926530"/>
          </a:xfrm>
          <a:prstGeom prst="rect">
            <a:avLst/>
          </a:prstGeom>
        </p:spPr>
      </p:pic>
    </p:spTree>
    <p:extLst>
      <p:ext uri="{BB962C8B-B14F-4D97-AF65-F5344CB8AC3E}">
        <p14:creationId xmlns:p14="http://schemas.microsoft.com/office/powerpoint/2010/main" val="259790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5440-5DBB-320E-2B50-AB49EBE98798}"/>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1C35B070-E283-D937-C173-3616406CC583}"/>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09222659-0A4B-5D46-18BE-62DB147FD6DF}"/>
              </a:ext>
            </a:extLst>
          </p:cNvPr>
          <p:cNvSpPr>
            <a:spLocks noGrp="1"/>
          </p:cNvSpPr>
          <p:nvPr>
            <p:ph idx="1"/>
          </p:nvPr>
        </p:nvSpPr>
        <p:spPr/>
        <p:txBody>
          <a:bodyPr>
            <a:normAutofit/>
          </a:bodyPr>
          <a:lstStyle/>
          <a:p>
            <a:pPr marL="0" indent="0">
              <a:buNone/>
            </a:pPr>
            <a:endParaRPr lang="nl-NL" altLang="nl-NL" sz="2800" dirty="0">
              <a:latin typeface="+mj-lt"/>
              <a:ea typeface="ＭＳ Ｐゴシック" panose="020B0600070205080204" pitchFamily="34" charset="-128"/>
            </a:endParaRPr>
          </a:p>
          <a:p>
            <a:pPr marL="0" indent="0">
              <a:buNone/>
            </a:pPr>
            <a:endParaRPr lang="nl-NL" altLang="nl-NL" sz="2400" dirty="0">
              <a:latin typeface="+mj-lt"/>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D91BDCC7-10D9-5DFE-2C73-03A6BAE8A944}"/>
              </a:ext>
            </a:extLst>
          </p:cNvPr>
          <p:cNvSpPr>
            <a:spLocks noGrp="1"/>
          </p:cNvSpPr>
          <p:nvPr>
            <p:ph type="sldNum" sz="quarter" idx="12"/>
          </p:nvPr>
        </p:nvSpPr>
        <p:spPr/>
        <p:txBody>
          <a:bodyPr/>
          <a:lstStyle/>
          <a:p>
            <a:fld id="{5A4A7955-6230-48B4-BD8B-A7C460F75945}" type="slidenum">
              <a:rPr lang="en-US" smtClean="0"/>
              <a:t>17</a:t>
            </a:fld>
            <a:endParaRPr lang="en-US" dirty="0"/>
          </a:p>
        </p:txBody>
      </p:sp>
      <p:sp>
        <p:nvSpPr>
          <p:cNvPr id="13" name="TextBox 12">
            <a:extLst>
              <a:ext uri="{FF2B5EF4-FFF2-40B4-BE49-F238E27FC236}">
                <a16:creationId xmlns:a16="http://schemas.microsoft.com/office/drawing/2014/main" id="{84D8119D-FDA6-6374-4107-8EB9FB2123B0}"/>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SCORES</a:t>
            </a:r>
            <a:endParaRPr lang="en-US" sz="2700" b="1" dirty="0">
              <a:latin typeface="+mj-lt"/>
            </a:endParaRPr>
          </a:p>
        </p:txBody>
      </p:sp>
      <p:pic>
        <p:nvPicPr>
          <p:cNvPr id="15" name="Picture 14">
            <a:extLst>
              <a:ext uri="{FF2B5EF4-FFF2-40B4-BE49-F238E27FC236}">
                <a16:creationId xmlns:a16="http://schemas.microsoft.com/office/drawing/2014/main" id="{9B5FBEFD-2748-72B0-1472-5A2C39396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pic>
        <p:nvPicPr>
          <p:cNvPr id="2" name="Afbeelding 1">
            <a:extLst>
              <a:ext uri="{FF2B5EF4-FFF2-40B4-BE49-F238E27FC236}">
                <a16:creationId xmlns:a16="http://schemas.microsoft.com/office/drawing/2014/main" id="{2F903AD7-F385-5EE3-F498-2E9A6B53C317}"/>
              </a:ext>
            </a:extLst>
          </p:cNvPr>
          <p:cNvPicPr>
            <a:picLocks noChangeAspect="1"/>
          </p:cNvPicPr>
          <p:nvPr/>
        </p:nvPicPr>
        <p:blipFill>
          <a:blip r:embed="rId3"/>
          <a:stretch>
            <a:fillRect/>
          </a:stretch>
        </p:blipFill>
        <p:spPr>
          <a:xfrm>
            <a:off x="1794076" y="1655127"/>
            <a:ext cx="4872942" cy="4977172"/>
          </a:xfrm>
          <a:prstGeom prst="rect">
            <a:avLst/>
          </a:prstGeom>
        </p:spPr>
      </p:pic>
    </p:spTree>
    <p:extLst>
      <p:ext uri="{BB962C8B-B14F-4D97-AF65-F5344CB8AC3E}">
        <p14:creationId xmlns:p14="http://schemas.microsoft.com/office/powerpoint/2010/main" val="93457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p:nvPr>
        </p:nvSpPr>
        <p:spPr/>
        <p:txBody>
          <a:bodyPr/>
          <a:lstStyle/>
          <a:p>
            <a:r>
              <a:rPr lang="en-US" dirty="0"/>
              <a:t>Balanced scorecard slide 3</a:t>
            </a:r>
          </a:p>
        </p:txBody>
      </p:sp>
      <p:sp>
        <p:nvSpPr>
          <p:cNvPr id="6" name="Content Placeholder 5"/>
          <p:cNvSpPr>
            <a:spLocks noGrp="1"/>
          </p:cNvSpPr>
          <p:nvPr>
            <p:ph idx="1"/>
          </p:nvPr>
        </p:nvSpPr>
        <p:spPr/>
        <p:txBody>
          <a:bodyPr>
            <a:normAutofit/>
          </a:bodyPr>
          <a:lstStyle/>
          <a:p>
            <a:r>
              <a:rPr lang="nl-NL" sz="2400" dirty="0">
                <a:latin typeface="+mj-lt"/>
                <a:sym typeface="Wingdings" pitchFamily="2" charset="2"/>
              </a:rPr>
              <a:t>Onderbouw met verifieerbare uitvoeringsinformatie</a:t>
            </a:r>
          </a:p>
          <a:p>
            <a:r>
              <a:rPr lang="nl-NL" sz="2400" dirty="0">
                <a:latin typeface="+mj-lt"/>
                <a:sym typeface="Wingdings" pitchFamily="2" charset="2"/>
              </a:rPr>
              <a:t>Formuleer SMART </a:t>
            </a:r>
          </a:p>
          <a:p>
            <a:r>
              <a:rPr lang="nl-NL" sz="2400" dirty="0">
                <a:latin typeface="+mj-lt"/>
                <a:sym typeface="Wingdings" pitchFamily="2" charset="2"/>
              </a:rPr>
              <a:t>Maak het projectspecifiek</a:t>
            </a:r>
          </a:p>
          <a:p>
            <a:r>
              <a:rPr lang="nl-NL" sz="2400" dirty="0">
                <a:latin typeface="+mj-lt"/>
                <a:sym typeface="Wingdings" pitchFamily="2" charset="2"/>
              </a:rPr>
              <a:t>Laat zien dat je de vraag goed doorgrondt (= doordacht en sluit aan bij behoeften en uitgangspunten)</a:t>
            </a:r>
            <a:endParaRPr lang="nl-NL" sz="2400" dirty="0">
              <a:latin typeface="+mj-lt"/>
            </a:endParaRP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18</a:t>
            </a:fld>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097928" y="1076329"/>
            <a:ext cx="6948145" cy="369332"/>
          </a:xfrm>
          <a:prstGeom prst="rect">
            <a:avLst/>
          </a:prstGeom>
          <a:noFill/>
        </p:spPr>
        <p:txBody>
          <a:bodyPr wrap="square" lIns="0" tIns="0" rIns="0" bIns="0" rtlCol="0" anchor="ctr">
            <a:spAutoFit/>
          </a:bodyPr>
          <a:lstStyle/>
          <a:p>
            <a:pPr algn="ctr"/>
            <a:r>
              <a:rPr lang="en-US" sz="2400" b="1" dirty="0">
                <a:latin typeface="+mj-lt"/>
              </a:rPr>
              <a:t>AANDACHTSPUNTEN</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737" y="208059"/>
            <a:ext cx="1176789" cy="349590"/>
          </a:xfrm>
          <a:prstGeom prst="rect">
            <a:avLst/>
          </a:prstGeom>
        </p:spPr>
      </p:pic>
      <p:pic>
        <p:nvPicPr>
          <p:cNvPr id="2" name="Afbeelding 1">
            <a:extLst>
              <a:ext uri="{FF2B5EF4-FFF2-40B4-BE49-F238E27FC236}">
                <a16:creationId xmlns:a16="http://schemas.microsoft.com/office/drawing/2014/main" id="{EE7B066C-D9F0-2546-BF66-215174FAF004}"/>
              </a:ext>
            </a:extLst>
          </p:cNvPr>
          <p:cNvPicPr>
            <a:picLocks noChangeAspect="1"/>
          </p:cNvPicPr>
          <p:nvPr/>
        </p:nvPicPr>
        <p:blipFill>
          <a:blip r:embed="rId3"/>
          <a:stretch>
            <a:fillRect/>
          </a:stretch>
        </p:blipFill>
        <p:spPr>
          <a:xfrm>
            <a:off x="4707970" y="3839829"/>
            <a:ext cx="4089556" cy="2578999"/>
          </a:xfrm>
          <a:prstGeom prst="rect">
            <a:avLst/>
          </a:prstGeom>
        </p:spPr>
      </p:pic>
    </p:spTree>
    <p:extLst>
      <p:ext uri="{BB962C8B-B14F-4D97-AF65-F5344CB8AC3E}">
        <p14:creationId xmlns:p14="http://schemas.microsoft.com/office/powerpoint/2010/main" val="209002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2CFFB85-8865-C446-BD7A-8F968A746B35}"/>
              </a:ext>
            </a:extLst>
          </p:cNvPr>
          <p:cNvSpPr>
            <a:spLocks noGrp="1" noChangeArrowheads="1"/>
          </p:cNvSpPr>
          <p:nvPr>
            <p:ph type="title" idx="4294967295"/>
          </p:nvPr>
        </p:nvSpPr>
        <p:spPr/>
        <p:txBody>
          <a:bodyPr/>
          <a:lstStyle/>
          <a:p>
            <a:pPr eaLnBrk="1" hangingPunct="1"/>
            <a:br>
              <a:rPr lang="en-US" altLang="nl-NL" sz="3000" b="1">
                <a:ea typeface="ＭＳ Ｐゴシック" panose="020B0600070205080204" pitchFamily="34" charset="-128"/>
              </a:rPr>
            </a:br>
            <a:endParaRPr lang="nl-NL" altLang="nl-NL" sz="3000" b="1">
              <a:solidFill>
                <a:srgbClr val="689A0D"/>
              </a:solidFill>
              <a:ea typeface="ＭＳ Ｐゴシック" panose="020B0600070205080204" pitchFamily="34" charset="-128"/>
            </a:endParaRPr>
          </a:p>
        </p:txBody>
      </p:sp>
      <p:sp>
        <p:nvSpPr>
          <p:cNvPr id="33794" name="Rectangle 3">
            <a:extLst>
              <a:ext uri="{FF2B5EF4-FFF2-40B4-BE49-F238E27FC236}">
                <a16:creationId xmlns:a16="http://schemas.microsoft.com/office/drawing/2014/main" id="{9923BDF9-1A8F-F441-BC7A-3CECB0F02EF8}"/>
              </a:ext>
            </a:extLst>
          </p:cNvPr>
          <p:cNvSpPr>
            <a:spLocks noGrp="1" noChangeArrowheads="1"/>
          </p:cNvSpPr>
          <p:nvPr>
            <p:ph type="body" idx="4294967295"/>
          </p:nvPr>
        </p:nvSpPr>
        <p:spPr/>
        <p:txBody>
          <a:bodyPr/>
          <a:lstStyle/>
          <a:p>
            <a:pPr marL="0" indent="0">
              <a:buNone/>
              <a:defRPr/>
            </a:pPr>
            <a:endParaRPr lang="nl-NL" b="1" dirty="0">
              <a:solidFill>
                <a:srgbClr val="3366FF"/>
              </a:solidFill>
            </a:endParaRPr>
          </a:p>
          <a:p>
            <a:pPr marL="0" indent="0" algn="ctr">
              <a:buNone/>
              <a:defRPr/>
            </a:pPr>
            <a:r>
              <a:rPr lang="nl-NL" sz="3300" b="1" dirty="0">
                <a:solidFill>
                  <a:srgbClr val="BCE623"/>
                </a:solidFill>
              </a:rPr>
              <a:t>UITGELICHT:</a:t>
            </a:r>
          </a:p>
          <a:p>
            <a:pPr marL="0" indent="0" algn="ctr">
              <a:buNone/>
              <a:defRPr/>
            </a:pPr>
            <a:endParaRPr lang="nl-NL" altLang="ja-JP" sz="3300" b="1" dirty="0">
              <a:solidFill>
                <a:srgbClr val="BCE623"/>
              </a:solidFill>
            </a:endParaRPr>
          </a:p>
          <a:p>
            <a:pPr marL="0" indent="0" algn="ctr">
              <a:buNone/>
              <a:defRPr/>
            </a:pPr>
            <a:r>
              <a:rPr lang="nl-NL" altLang="ja-JP" sz="3300" b="1" dirty="0">
                <a:solidFill>
                  <a:srgbClr val="BCE623"/>
                </a:solidFill>
              </a:rPr>
              <a:t>VERIFIEERBARE UITVOERINGSINFORMATIE</a:t>
            </a:r>
          </a:p>
          <a:p>
            <a:pPr marL="0" indent="0">
              <a:buNone/>
              <a:defRPr/>
            </a:pPr>
            <a:endParaRPr lang="nl-NL" dirty="0"/>
          </a:p>
          <a:p>
            <a:pPr marL="385763" indent="-385763">
              <a:defRPr/>
            </a:pPr>
            <a:endParaRPr lang="nl-NL" dirty="0"/>
          </a:p>
        </p:txBody>
      </p:sp>
      <p:pic>
        <p:nvPicPr>
          <p:cNvPr id="5" name="Picture 4">
            <a:extLst>
              <a:ext uri="{FF2B5EF4-FFF2-40B4-BE49-F238E27FC236}">
                <a16:creationId xmlns:a16="http://schemas.microsoft.com/office/drawing/2014/main" id="{B47E803A-C88C-8646-B010-D5F28DBF1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006" y="190331"/>
            <a:ext cx="1176789" cy="349590"/>
          </a:xfrm>
          <a:prstGeom prst="rect">
            <a:avLst/>
          </a:prstGeom>
        </p:spPr>
      </p:pic>
    </p:spTree>
    <p:extLst>
      <p:ext uri="{BB962C8B-B14F-4D97-AF65-F5344CB8AC3E}">
        <p14:creationId xmlns:p14="http://schemas.microsoft.com/office/powerpoint/2010/main" val="231761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p:nvPr>
        </p:nvSpPr>
        <p:spPr/>
        <p:txBody>
          <a:bodyPr/>
          <a:lstStyle/>
          <a:p>
            <a:r>
              <a:rPr lang="en-US" dirty="0"/>
              <a:t>Balanced scorecard slide 3</a:t>
            </a:r>
          </a:p>
        </p:txBody>
      </p:sp>
      <p:sp>
        <p:nvSpPr>
          <p:cNvPr id="6" name="Content Placeholder 5"/>
          <p:cNvSpPr>
            <a:spLocks noGrp="1"/>
          </p:cNvSpPr>
          <p:nvPr>
            <p:ph idx="1"/>
          </p:nvPr>
        </p:nvSpPr>
        <p:spPr/>
        <p:txBody>
          <a:bodyPr/>
          <a:lstStyle/>
          <a:p>
            <a:r>
              <a:rPr lang="nl-NL" altLang="nl-NL" dirty="0">
                <a:latin typeface="+mj-lt"/>
                <a:ea typeface="ＭＳ Ｐゴシック" panose="020B0600070205080204" pitchFamily="34" charset="-128"/>
              </a:rPr>
              <a:t>Graag tussendoor stellen (m.b.v. het ‘handje’).</a:t>
            </a:r>
          </a:p>
          <a:p>
            <a:r>
              <a:rPr lang="nl-NL" altLang="nl-NL" dirty="0">
                <a:latin typeface="+mj-lt"/>
                <a:ea typeface="ＭＳ Ｐゴシック" panose="020B0600070205080204" pitchFamily="34" charset="-128"/>
              </a:rPr>
              <a:t>De in uw ogen belangrijke vragen ook schriftelijk stellen!</a:t>
            </a:r>
          </a:p>
          <a:p>
            <a:pPr>
              <a:buNone/>
            </a:pPr>
            <a:endParaRPr lang="nl-NL" altLang="nl-NL" dirty="0">
              <a:latin typeface="+mj-lt"/>
              <a:ea typeface="ＭＳ Ｐゴシック" panose="020B0600070205080204" pitchFamily="34" charset="-128"/>
            </a:endParaRPr>
          </a:p>
          <a:p>
            <a:pPr>
              <a:buNone/>
            </a:pPr>
            <a:r>
              <a:rPr lang="nl-NL" altLang="nl-NL" b="1" u="sng" dirty="0">
                <a:latin typeface="+mj-lt"/>
                <a:ea typeface="ＭＳ Ｐゴシック" panose="020B0600070205080204" pitchFamily="34" charset="-128"/>
              </a:rPr>
              <a:t>Belangrijk:</a:t>
            </a:r>
          </a:p>
          <a:p>
            <a:pPr>
              <a:buNone/>
            </a:pPr>
            <a:r>
              <a:rPr lang="nl-NL" altLang="nl-NL" dirty="0">
                <a:latin typeface="+mj-lt"/>
                <a:ea typeface="ＭＳ Ｐゴシック" panose="020B0600070205080204" pitchFamily="34" charset="-128"/>
              </a:rPr>
              <a:t>	Alleen de schriftelijke antwoorden verstrekt via Nota (‘s) van Inlichtingen zijn rechtsgeldig</a:t>
            </a:r>
            <a:r>
              <a:rPr lang="nl-NL" altLang="nl-NL" dirty="0">
                <a:ea typeface="ＭＳ Ｐゴシック" panose="020B0600070205080204" pitchFamily="34" charset="-128"/>
              </a:rPr>
              <a:t>.</a:t>
            </a:r>
          </a:p>
          <a:p>
            <a:pPr marL="0" indent="0">
              <a:buNone/>
            </a:pPr>
            <a:endParaRPr lang="nl-NL" dirty="0"/>
          </a:p>
          <a:p>
            <a:pPr marL="0" indent="0">
              <a:buNone/>
            </a:pPr>
            <a:endParaRPr lang="nl-NL" dirty="0"/>
          </a:p>
          <a:p>
            <a:pPr marL="0" indent="0" algn="ctr">
              <a:buNone/>
            </a:pPr>
            <a:r>
              <a:rPr lang="nl-NL" dirty="0"/>
              <a:t>Geluid tijdens de presentatie graag uitzetten. </a:t>
            </a: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2</a:t>
            </a:fld>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097928" y="1076325"/>
            <a:ext cx="6948145" cy="369332"/>
          </a:xfrm>
          <a:prstGeom prst="rect">
            <a:avLst/>
          </a:prstGeom>
          <a:noFill/>
        </p:spPr>
        <p:txBody>
          <a:bodyPr wrap="square" lIns="0" tIns="0" rIns="0" bIns="0" rtlCol="0" anchor="ctr">
            <a:spAutoFit/>
          </a:bodyPr>
          <a:lstStyle/>
          <a:p>
            <a:pPr algn="ctr"/>
            <a:r>
              <a:rPr lang="en-US" altLang="nl-NL" sz="2400" b="1" dirty="0">
                <a:latin typeface="+mj-lt"/>
                <a:ea typeface="ＭＳ Ｐゴシック" panose="020B0600070205080204" pitchFamily="34" charset="-128"/>
              </a:rPr>
              <a:t>VRAGEN</a:t>
            </a:r>
            <a:endParaRPr lang="en-US" sz="2700" dirty="0">
              <a:latin typeface="+mj-lt"/>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005" y="346767"/>
            <a:ext cx="1176789" cy="349590"/>
          </a:xfrm>
          <a:prstGeom prst="rect">
            <a:avLst/>
          </a:prstGeom>
        </p:spPr>
      </p:pic>
    </p:spTree>
    <p:extLst>
      <p:ext uri="{BB962C8B-B14F-4D97-AF65-F5344CB8AC3E}">
        <p14:creationId xmlns:p14="http://schemas.microsoft.com/office/powerpoint/2010/main" val="2449234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inhoud 2">
            <a:extLst>
              <a:ext uri="{FF2B5EF4-FFF2-40B4-BE49-F238E27FC236}">
                <a16:creationId xmlns:a16="http://schemas.microsoft.com/office/drawing/2014/main" id="{C82F2D56-B0DA-E246-9BF0-B4A024169B5E}"/>
              </a:ext>
            </a:extLst>
          </p:cNvPr>
          <p:cNvSpPr>
            <a:spLocks noGrp="1" noChangeArrowheads="1"/>
          </p:cNvSpPr>
          <p:nvPr>
            <p:ph idx="4294967295"/>
          </p:nvPr>
        </p:nvSpPr>
        <p:spPr>
          <a:xfrm>
            <a:off x="611471" y="1841897"/>
            <a:ext cx="7444300" cy="3650113"/>
          </a:xfrm>
        </p:spPr>
        <p:txBody>
          <a:bodyPr>
            <a:normAutofit fontScale="77500" lnSpcReduction="20000"/>
          </a:bodyPr>
          <a:lstStyle/>
          <a:p>
            <a:pPr defTabSz="152400"/>
            <a:r>
              <a:rPr lang="nl-NL" altLang="nl-NL" sz="2600" dirty="0">
                <a:latin typeface="+mj-lt"/>
                <a:ea typeface="ＭＳ Ｐゴシック" panose="020B0600070205080204" pitchFamily="34" charset="-128"/>
              </a:rPr>
              <a:t>Met verifieerbare uitvoeringsinformatie (ook wel </a:t>
            </a:r>
            <a:r>
              <a:rPr lang="nl-NL" altLang="nl-NL" sz="2600" dirty="0" err="1">
                <a:latin typeface="+mj-lt"/>
                <a:ea typeface="ＭＳ Ｐゴシック" panose="020B0600070205080204" pitchFamily="34" charset="-128"/>
              </a:rPr>
              <a:t>metrics</a:t>
            </a:r>
            <a:r>
              <a:rPr lang="nl-NL" altLang="nl-NL" sz="2600" dirty="0">
                <a:latin typeface="+mj-lt"/>
                <a:ea typeface="ＭＳ Ｐゴシック" panose="020B0600070205080204" pitchFamily="34" charset="-128"/>
              </a:rPr>
              <a:t> genoemd) onderbouwt Inschrijver WAAROM hij in staat is de de aangeboden ‘prestaties’ te realiseren, waarom zijn beheersmaatregel effectief is, waarom hetgeen hij aanbiedt realistisch is etc.</a:t>
            </a:r>
          </a:p>
          <a:p>
            <a:pPr defTabSz="152400"/>
            <a:r>
              <a:rPr lang="nl-NL" altLang="nl-NL" sz="2600" dirty="0">
                <a:latin typeface="+mj-lt"/>
                <a:ea typeface="ＭＳ Ｐゴシック" panose="020B0600070205080204" pitchFamily="34" charset="-128"/>
              </a:rPr>
              <a:t>Stelling: een expert biedt niet iets aan waarvan hij niet zeker weet dat hij het waar kan maken </a:t>
            </a:r>
            <a:r>
              <a:rPr lang="nl-NL" altLang="nl-NL" sz="2600" dirty="0">
                <a:latin typeface="+mj-lt"/>
                <a:ea typeface="ＭＳ Ｐゴシック" panose="020B0600070205080204" pitchFamily="34" charset="-128"/>
                <a:sym typeface="Wingdings" pitchFamily="2" charset="2"/>
              </a:rPr>
              <a:t> díe onderbouwing is gebaseerd op </a:t>
            </a:r>
            <a:r>
              <a:rPr lang="nl-NL" altLang="nl-NL" sz="2600" b="1" dirty="0">
                <a:latin typeface="+mj-lt"/>
                <a:ea typeface="ＭＳ Ｐゴシック" panose="020B0600070205080204" pitchFamily="34" charset="-128"/>
                <a:sym typeface="Wingdings" pitchFamily="2" charset="2"/>
              </a:rPr>
              <a:t>feiten</a:t>
            </a:r>
            <a:r>
              <a:rPr lang="nl-NL" altLang="nl-NL" sz="2600" dirty="0">
                <a:latin typeface="+mj-lt"/>
                <a:ea typeface="ＭＳ Ｐゴシック" panose="020B0600070205080204" pitchFamily="34" charset="-128"/>
                <a:sym typeface="Wingdings" pitchFamily="2" charset="2"/>
              </a:rPr>
              <a:t> = </a:t>
            </a:r>
            <a:r>
              <a:rPr lang="nl-NL" altLang="nl-NL" sz="2600" dirty="0" err="1">
                <a:latin typeface="+mj-lt"/>
                <a:ea typeface="ＭＳ Ｐゴシック" panose="020B0600070205080204" pitchFamily="34" charset="-128"/>
                <a:sym typeface="Wingdings" pitchFamily="2" charset="2"/>
              </a:rPr>
              <a:t>metrics</a:t>
            </a:r>
            <a:r>
              <a:rPr lang="nl-NL" altLang="nl-NL" sz="2600" dirty="0">
                <a:latin typeface="+mj-lt"/>
                <a:ea typeface="ＭＳ Ｐゴシック" panose="020B0600070205080204" pitchFamily="34" charset="-128"/>
                <a:sym typeface="Wingdings" pitchFamily="2" charset="2"/>
              </a:rPr>
              <a:t>  wel kunnen documenteren!</a:t>
            </a:r>
          </a:p>
          <a:p>
            <a:pPr defTabSz="152400"/>
            <a:r>
              <a:rPr lang="nl-NL" altLang="nl-NL" sz="2600" dirty="0">
                <a:latin typeface="+mj-lt"/>
                <a:ea typeface="ＭＳ Ｐゴシック" panose="020B0600070205080204" pitchFamily="34" charset="-128"/>
                <a:sym typeface="Wingdings" pitchFamily="2" charset="2"/>
              </a:rPr>
              <a:t>Inschrijver kan niet overal super SMART geformuleerde </a:t>
            </a:r>
            <a:r>
              <a:rPr lang="nl-NL" altLang="nl-NL" sz="2600" dirty="0" err="1">
                <a:latin typeface="+mj-lt"/>
                <a:ea typeface="ＭＳ Ｐゴシック" panose="020B0600070205080204" pitchFamily="34" charset="-128"/>
                <a:sym typeface="Wingdings" pitchFamily="2" charset="2"/>
              </a:rPr>
              <a:t>metrics</a:t>
            </a:r>
            <a:r>
              <a:rPr lang="nl-NL" altLang="nl-NL" sz="2600" dirty="0">
                <a:latin typeface="+mj-lt"/>
                <a:ea typeface="ＭＳ Ｐゴシック" panose="020B0600070205080204" pitchFamily="34" charset="-128"/>
                <a:sym typeface="Wingdings" pitchFamily="2" charset="2"/>
              </a:rPr>
              <a:t> op hebben; maar wat hij aanbiedt, is altijd ergens op gebaseerd  vermeld dat dan.</a:t>
            </a:r>
          </a:p>
          <a:p>
            <a:pPr marL="0" indent="0" defTabSz="152400">
              <a:buNone/>
            </a:pPr>
            <a:r>
              <a:rPr lang="nl-NL" altLang="nl-NL" sz="2800" b="1" dirty="0">
                <a:latin typeface="+mj-lt"/>
                <a:ea typeface="ＭＳ Ｐゴシック" panose="020B0600070205080204" pitchFamily="34" charset="-128"/>
              </a:rPr>
              <a:t>NB: </a:t>
            </a:r>
            <a:r>
              <a:rPr lang="nl-NL" altLang="nl-NL" sz="2800" dirty="0">
                <a:latin typeface="+mj-lt"/>
                <a:ea typeface="ＭＳ Ｐゴシック" panose="020B0600070205080204" pitchFamily="34" charset="-128"/>
              </a:rPr>
              <a:t>Gaat om </a:t>
            </a:r>
            <a:r>
              <a:rPr lang="nl-NL" altLang="nl-NL" sz="2800" b="1" dirty="0">
                <a:latin typeface="+mj-lt"/>
                <a:ea typeface="ＭＳ Ｐゴシック" panose="020B0600070205080204" pitchFamily="34" charset="-128"/>
              </a:rPr>
              <a:t>concrete en gedocumenteerde informatie </a:t>
            </a:r>
            <a:r>
              <a:rPr lang="nl-NL" altLang="nl-NL" sz="2800" dirty="0">
                <a:latin typeface="+mj-lt"/>
                <a:ea typeface="ＭＳ Ｐゴシック" panose="020B0600070205080204" pitchFamily="34" charset="-128"/>
              </a:rPr>
              <a:t>die bewijst dat Inschrijver in staat is zijn belofte waar te maken of dat de beheersmaatregel effectief is</a:t>
            </a:r>
            <a:endParaRPr lang="nl-NL" altLang="nl-NL" sz="2600" dirty="0">
              <a:latin typeface="+mj-lt"/>
              <a:ea typeface="ＭＳ Ｐゴシック" panose="020B0600070205080204" pitchFamily="34" charset="-128"/>
              <a:sym typeface="Wingdings" pitchFamily="2" charset="2"/>
            </a:endParaRPr>
          </a:p>
          <a:p>
            <a:pPr defTabSz="152400"/>
            <a:endParaRPr lang="nl-NL" altLang="nl-NL" sz="2600" dirty="0">
              <a:latin typeface="+mj-lt"/>
              <a:ea typeface="ＭＳ Ｐゴシック" panose="020B0600070205080204" pitchFamily="34" charset="-128"/>
            </a:endParaRPr>
          </a:p>
          <a:p>
            <a:pPr defTabSz="152400"/>
            <a:endParaRPr lang="nl-NL" altLang="nl-NL" sz="1500" dirty="0">
              <a:ea typeface="ＭＳ Ｐゴシック" panose="020B0600070205080204" pitchFamily="34" charset="-128"/>
            </a:endParaRPr>
          </a:p>
        </p:txBody>
      </p:sp>
      <p:sp>
        <p:nvSpPr>
          <p:cNvPr id="29699" name="Rectangle 9">
            <a:extLst>
              <a:ext uri="{FF2B5EF4-FFF2-40B4-BE49-F238E27FC236}">
                <a16:creationId xmlns:a16="http://schemas.microsoft.com/office/drawing/2014/main" id="{57E694BF-8F41-1244-B26A-99248C8A72AF}"/>
              </a:ext>
            </a:extLst>
          </p:cNvPr>
          <p:cNvSpPr txBox="1">
            <a:spLocks noChangeArrowheads="1"/>
          </p:cNvSpPr>
          <p:nvPr/>
        </p:nvSpPr>
        <p:spPr bwMode="auto">
          <a:xfrm>
            <a:off x="1439466" y="837009"/>
            <a:ext cx="6210300" cy="809626"/>
          </a:xfrm>
          <a:prstGeom prst="rect">
            <a:avLst/>
          </a:prstGeom>
          <a:noFill/>
          <a:ln>
            <a:noFill/>
          </a:ln>
        </p:spPr>
        <p:txBody>
          <a:bodyPr lIns="0" tIns="0" rIns="0" bIns="0" anchor="ctr"/>
          <a:lstStyle/>
          <a:p>
            <a:pPr algn="ctr" defTabSz="342900">
              <a:buClr>
                <a:srgbClr val="FFFFFF"/>
              </a:buClr>
              <a:buSzPct val="90000"/>
              <a:defRPr/>
            </a:pPr>
            <a:r>
              <a:rPr lang="nl-NL" altLang="nl-NL" sz="2400" b="1" dirty="0">
                <a:latin typeface="+mj-lt"/>
                <a:ea typeface="ＭＳ Ｐゴシック" charset="-128"/>
                <a:cs typeface="+mj-cs"/>
              </a:rPr>
              <a:t>VERIFIEERBARE UITVOERINGSINFORMATIE</a:t>
            </a:r>
          </a:p>
        </p:txBody>
      </p:sp>
      <p:pic>
        <p:nvPicPr>
          <p:cNvPr id="5" name="Picture 4">
            <a:extLst>
              <a:ext uri="{FF2B5EF4-FFF2-40B4-BE49-F238E27FC236}">
                <a16:creationId xmlns:a16="http://schemas.microsoft.com/office/drawing/2014/main" id="{52E02793-9FB7-F54C-BAFF-44301FBC9B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376" y="292157"/>
            <a:ext cx="1176789" cy="349590"/>
          </a:xfrm>
          <a:prstGeom prst="rect">
            <a:avLst/>
          </a:prstGeom>
        </p:spPr>
      </p:pic>
    </p:spTree>
    <p:extLst>
      <p:ext uri="{BB962C8B-B14F-4D97-AF65-F5344CB8AC3E}">
        <p14:creationId xmlns:p14="http://schemas.microsoft.com/office/powerpoint/2010/main" val="21241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inhoud 2">
            <a:extLst>
              <a:ext uri="{FF2B5EF4-FFF2-40B4-BE49-F238E27FC236}">
                <a16:creationId xmlns:a16="http://schemas.microsoft.com/office/drawing/2014/main" id="{C82F2D56-B0DA-E246-9BF0-B4A024169B5E}"/>
              </a:ext>
            </a:extLst>
          </p:cNvPr>
          <p:cNvSpPr>
            <a:spLocks noGrp="1" noChangeArrowheads="1"/>
          </p:cNvSpPr>
          <p:nvPr>
            <p:ph idx="4294967295"/>
          </p:nvPr>
        </p:nvSpPr>
        <p:spPr>
          <a:xfrm>
            <a:off x="1385889" y="1841897"/>
            <a:ext cx="6669881" cy="3152775"/>
          </a:xfrm>
        </p:spPr>
        <p:txBody>
          <a:bodyPr>
            <a:normAutofit/>
          </a:bodyPr>
          <a:lstStyle/>
          <a:p>
            <a:pPr marL="0" indent="0" defTabSz="152400">
              <a:buNone/>
            </a:pPr>
            <a:endParaRPr lang="nl-NL" altLang="nl-NL" sz="1500" dirty="0">
              <a:ea typeface="ＭＳ Ｐゴシック" panose="020B0600070205080204" pitchFamily="34" charset="-128"/>
            </a:endParaRPr>
          </a:p>
          <a:p>
            <a:pPr marL="0" indent="0" defTabSz="152400">
              <a:buNone/>
            </a:pPr>
            <a:r>
              <a:rPr lang="nl-NL" altLang="nl-NL" sz="1500" dirty="0">
                <a:ea typeface="ＭＳ Ｐゴシック" panose="020B0600070205080204" pitchFamily="34" charset="-128"/>
              </a:rPr>
              <a:t>Onderbouwing met</a:t>
            </a:r>
          </a:p>
          <a:p>
            <a:pPr marL="0" indent="0" defTabSz="152400">
              <a:buNone/>
            </a:pPr>
            <a:endParaRPr lang="nl-NL" altLang="nl-NL" sz="1500" dirty="0">
              <a:ea typeface="ＭＳ Ｐゴシック" panose="020B0600070205080204" pitchFamily="34" charset="-128"/>
            </a:endParaRPr>
          </a:p>
          <a:p>
            <a:pPr defTabSz="152400"/>
            <a:r>
              <a:rPr lang="nl-NL" altLang="nl-NL" sz="1500" dirty="0">
                <a:ea typeface="ＭＳ Ｐゴシック" panose="020B0600070205080204" pitchFamily="34" charset="-128"/>
              </a:rPr>
              <a:t>Meetbare prestatiecijfers en –metingen</a:t>
            </a:r>
          </a:p>
          <a:p>
            <a:pPr defTabSz="152400"/>
            <a:r>
              <a:rPr lang="nl-NL" altLang="nl-NL" sz="1500" dirty="0">
                <a:ea typeface="ＭＳ Ｐゴシック" panose="020B0600070205080204" pitchFamily="34" charset="-128"/>
              </a:rPr>
              <a:t>Onderzoek</a:t>
            </a:r>
          </a:p>
          <a:p>
            <a:pPr defTabSz="152400"/>
            <a:r>
              <a:rPr lang="nl-NL" altLang="nl-NL" sz="1500" dirty="0">
                <a:ea typeface="ＭＳ Ｐゴシック" panose="020B0600070205080204" pitchFamily="34" charset="-128"/>
              </a:rPr>
              <a:t>Benchmark</a:t>
            </a:r>
          </a:p>
          <a:p>
            <a:pPr defTabSz="152400"/>
            <a:r>
              <a:rPr lang="nl-NL" altLang="nl-NL" sz="1500" dirty="0">
                <a:ea typeface="ＭＳ Ｐゴシック" panose="020B0600070205080204" pitchFamily="34" charset="-128"/>
              </a:rPr>
              <a:t>Marktgemiddelde of - standaard</a:t>
            </a:r>
            <a:endParaRPr lang="nl-NL" altLang="nl-NL" sz="1500" b="1" dirty="0">
              <a:ea typeface="ＭＳ Ｐゴシック" panose="020B0600070205080204" pitchFamily="34" charset="-128"/>
            </a:endParaRPr>
          </a:p>
          <a:p>
            <a:pPr lvl="2" defTabSz="152400"/>
            <a:endParaRPr lang="nl-NL" altLang="nl-NL" b="1" dirty="0">
              <a:ea typeface="Arial" panose="020B0604020202020204" pitchFamily="34" charset="0"/>
            </a:endParaRPr>
          </a:p>
          <a:p>
            <a:pPr marL="1028700" lvl="3" indent="0" defTabSz="152400">
              <a:buNone/>
            </a:pPr>
            <a:r>
              <a:rPr lang="nl-NL" altLang="nl-NL" b="1" dirty="0">
                <a:ea typeface="Arial" panose="020B0604020202020204" pitchFamily="34" charset="0"/>
              </a:rPr>
              <a:t>								  </a:t>
            </a:r>
            <a:r>
              <a:rPr lang="nl-NL" altLang="nl-NL" sz="3600" b="1" dirty="0">
                <a:ea typeface="Arial" panose="020B0604020202020204" pitchFamily="34" charset="0"/>
              </a:rPr>
              <a:t> SMART!!!!</a:t>
            </a:r>
          </a:p>
          <a:p>
            <a:pPr marL="0" indent="0" defTabSz="152400"/>
            <a:endParaRPr lang="nl-NL" altLang="nl-NL" sz="1500" b="1" dirty="0">
              <a:ea typeface="ＭＳ Ｐゴシック" panose="020B0600070205080204" pitchFamily="34" charset="-128"/>
            </a:endParaRPr>
          </a:p>
        </p:txBody>
      </p:sp>
      <p:sp>
        <p:nvSpPr>
          <p:cNvPr id="29699" name="Rectangle 9">
            <a:extLst>
              <a:ext uri="{FF2B5EF4-FFF2-40B4-BE49-F238E27FC236}">
                <a16:creationId xmlns:a16="http://schemas.microsoft.com/office/drawing/2014/main" id="{57E694BF-8F41-1244-B26A-99248C8A72AF}"/>
              </a:ext>
            </a:extLst>
          </p:cNvPr>
          <p:cNvSpPr txBox="1">
            <a:spLocks noChangeArrowheads="1"/>
          </p:cNvSpPr>
          <p:nvPr/>
        </p:nvSpPr>
        <p:spPr bwMode="auto">
          <a:xfrm>
            <a:off x="1341783" y="837009"/>
            <a:ext cx="6307984" cy="902836"/>
          </a:xfrm>
          <a:prstGeom prst="rect">
            <a:avLst/>
          </a:prstGeom>
          <a:noFill/>
          <a:ln>
            <a:noFill/>
          </a:ln>
        </p:spPr>
        <p:txBody>
          <a:bodyPr lIns="0" tIns="0" rIns="0" bIns="0" anchor="ctr"/>
          <a:lstStyle/>
          <a:p>
            <a:pPr defTabSz="342900">
              <a:buClr>
                <a:srgbClr val="FFFFFF"/>
              </a:buClr>
              <a:buSzPct val="90000"/>
              <a:defRPr/>
            </a:pPr>
            <a:endParaRPr lang="nl-NL" altLang="nl-NL" sz="2700" b="1" dirty="0">
              <a:solidFill>
                <a:srgbClr val="000000"/>
              </a:solidFill>
              <a:effectLst>
                <a:outerShdw blurRad="38100" dist="38100" dir="2700000" algn="tl">
                  <a:srgbClr val="C0C0C0"/>
                </a:outerShdw>
              </a:effectLst>
              <a:latin typeface="Lucida Sans Unicode" pitchFamily="34" charset="0"/>
              <a:ea typeface="ＭＳ Ｐゴシック"/>
              <a:cs typeface="ＭＳ Ｐゴシック"/>
            </a:endParaRPr>
          </a:p>
          <a:p>
            <a:pPr defTabSz="342900">
              <a:buClr>
                <a:srgbClr val="FFFFFF"/>
              </a:buClr>
              <a:buSzPct val="90000"/>
              <a:defRPr/>
            </a:pPr>
            <a:r>
              <a:rPr lang="nl-NL" altLang="nl-NL" sz="2700" b="1" dirty="0">
                <a:ea typeface="ＭＳ Ｐゴシック" charset="-128"/>
                <a:cs typeface="+mj-cs"/>
              </a:rPr>
              <a:t>DENK AAN:</a:t>
            </a:r>
          </a:p>
        </p:txBody>
      </p:sp>
      <p:pic>
        <p:nvPicPr>
          <p:cNvPr id="5" name="Picture 4">
            <a:extLst>
              <a:ext uri="{FF2B5EF4-FFF2-40B4-BE49-F238E27FC236}">
                <a16:creationId xmlns:a16="http://schemas.microsoft.com/office/drawing/2014/main" id="{52E02793-9FB7-F54C-BAFF-44301FBC9B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2199" y="261598"/>
            <a:ext cx="1176789" cy="349590"/>
          </a:xfrm>
          <a:prstGeom prst="rect">
            <a:avLst/>
          </a:prstGeom>
        </p:spPr>
      </p:pic>
    </p:spTree>
    <p:extLst>
      <p:ext uri="{BB962C8B-B14F-4D97-AF65-F5344CB8AC3E}">
        <p14:creationId xmlns:p14="http://schemas.microsoft.com/office/powerpoint/2010/main" val="409395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ndertitel 2">
            <a:extLst>
              <a:ext uri="{FF2B5EF4-FFF2-40B4-BE49-F238E27FC236}">
                <a16:creationId xmlns:a16="http://schemas.microsoft.com/office/drawing/2014/main" id="{B9F4CB44-5CB8-A04B-84C6-72508727226A}"/>
              </a:ext>
            </a:extLst>
          </p:cNvPr>
          <p:cNvSpPr>
            <a:spLocks noGrp="1" noChangeArrowheads="1"/>
          </p:cNvSpPr>
          <p:nvPr>
            <p:ph type="subTitle" idx="4294967295"/>
          </p:nvPr>
        </p:nvSpPr>
        <p:spPr>
          <a:xfrm>
            <a:off x="1466851" y="1754981"/>
            <a:ext cx="6399610" cy="3348038"/>
          </a:xfrm>
        </p:spPr>
        <p:txBody>
          <a:bodyPr/>
          <a:lstStyle/>
          <a:p>
            <a:pPr marL="0" indent="0">
              <a:buNone/>
            </a:pPr>
            <a:endParaRPr lang="nl-NL" altLang="nl-NL" sz="1500">
              <a:ea typeface="ＭＳ Ｐゴシック" panose="020B0600070205080204" pitchFamily="34" charset="-128"/>
            </a:endParaRPr>
          </a:p>
          <a:p>
            <a:pPr marL="0" indent="0">
              <a:buNone/>
            </a:pPr>
            <a:endParaRPr lang="nl-NL" altLang="nl-NL" sz="1500">
              <a:ea typeface="ＭＳ Ｐゴシック" panose="020B0600070205080204" pitchFamily="34" charset="-128"/>
            </a:endParaRPr>
          </a:p>
          <a:p>
            <a:pPr marL="0" indent="0">
              <a:buNone/>
            </a:pPr>
            <a:r>
              <a:rPr lang="nl-NL" altLang="nl-NL" sz="1500">
                <a:ea typeface="ＭＳ Ｐゴシック" panose="020B0600070205080204" pitchFamily="34" charset="-128"/>
              </a:rPr>
              <a:t>Wij garanderen een tijdige oplevering door toepassing van state-of-the-art technologie. Wij hebben al 25 jaar ervaring met complexe projecten en onze opdrachtgevers zijn tevreden. Bovendien zijn wij marktleider voor ons gebied. Door gebruik te maken van de allerlaatste technieken zijn wij in staat om al uw wensen in te vullen. Ons professioneel accountmanagementteam staat garant voor een klantgerichte benadering. Door de toepassing van system engineering zijn wij gegarandeerd succesvol. Wij zijn gecertificeerd door de TüV norm 9999!</a:t>
            </a:r>
          </a:p>
          <a:p>
            <a:pPr marL="0" indent="0">
              <a:buNone/>
            </a:pPr>
            <a:endParaRPr lang="nl-NL" altLang="nl-NL" sz="1500" b="1">
              <a:solidFill>
                <a:srgbClr val="000000"/>
              </a:solidFill>
              <a:ea typeface="ＭＳ Ｐゴシック" panose="020B0600070205080204" pitchFamily="34" charset="-128"/>
            </a:endParaRPr>
          </a:p>
        </p:txBody>
      </p:sp>
      <p:sp>
        <p:nvSpPr>
          <p:cNvPr id="29699" name="Rectangle 9">
            <a:extLst>
              <a:ext uri="{FF2B5EF4-FFF2-40B4-BE49-F238E27FC236}">
                <a16:creationId xmlns:a16="http://schemas.microsoft.com/office/drawing/2014/main" id="{C8655096-1190-4340-9912-6F1F3C68E314}"/>
              </a:ext>
            </a:extLst>
          </p:cNvPr>
          <p:cNvSpPr txBox="1">
            <a:spLocks noChangeArrowheads="1"/>
          </p:cNvSpPr>
          <p:nvPr/>
        </p:nvSpPr>
        <p:spPr bwMode="auto">
          <a:xfrm>
            <a:off x="1494235" y="890588"/>
            <a:ext cx="6210300" cy="809625"/>
          </a:xfrm>
          <a:prstGeom prst="rect">
            <a:avLst/>
          </a:prstGeom>
          <a:noFill/>
          <a:ln>
            <a:noFill/>
          </a:ln>
        </p:spPr>
        <p:txBody>
          <a:bodyPr lIns="0" tIns="0" rIns="0" bIns="0" anchor="ctr"/>
          <a:lstStyle/>
          <a:p>
            <a:pPr defTabSz="342900">
              <a:buClr>
                <a:srgbClr val="FFFFFF"/>
              </a:buClr>
              <a:buSzPct val="90000"/>
              <a:defRPr/>
            </a:pPr>
            <a:r>
              <a:rPr lang="nl-NL" altLang="nl-NL" sz="3000" b="1" dirty="0">
                <a:latin typeface="+mj-lt"/>
                <a:ea typeface="ＭＳ Ｐゴシック" charset="-128"/>
                <a:cs typeface="+mj-cs"/>
              </a:rPr>
              <a:t>Dus niet ….</a:t>
            </a:r>
          </a:p>
        </p:txBody>
      </p:sp>
      <p:pic>
        <p:nvPicPr>
          <p:cNvPr id="5" name="Picture 4">
            <a:extLst>
              <a:ext uri="{FF2B5EF4-FFF2-40B4-BE49-F238E27FC236}">
                <a16:creationId xmlns:a16="http://schemas.microsoft.com/office/drawing/2014/main" id="{C56EF71F-3EA7-D34B-9DB8-5F63A8858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4535" y="513614"/>
            <a:ext cx="1176789" cy="349590"/>
          </a:xfrm>
          <a:prstGeom prst="rect">
            <a:avLst/>
          </a:prstGeom>
        </p:spPr>
      </p:pic>
    </p:spTree>
    <p:extLst>
      <p:ext uri="{BB962C8B-B14F-4D97-AF65-F5344CB8AC3E}">
        <p14:creationId xmlns:p14="http://schemas.microsoft.com/office/powerpoint/2010/main" val="245782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9">
            <a:extLst>
              <a:ext uri="{FF2B5EF4-FFF2-40B4-BE49-F238E27FC236}">
                <a16:creationId xmlns:a16="http://schemas.microsoft.com/office/drawing/2014/main" id="{1A94D922-ED6D-C845-B9A9-AAAEAA9D26AA}"/>
              </a:ext>
            </a:extLst>
          </p:cNvPr>
          <p:cNvSpPr txBox="1">
            <a:spLocks noChangeArrowheads="1"/>
          </p:cNvSpPr>
          <p:nvPr/>
        </p:nvSpPr>
        <p:spPr bwMode="auto">
          <a:xfrm>
            <a:off x="566927" y="3399769"/>
            <a:ext cx="7980565" cy="775845"/>
          </a:xfrm>
          <a:prstGeom prst="rect">
            <a:avLst/>
          </a:prstGeom>
        </p:spPr>
        <p:txBody>
          <a:bodyPr vert="horz" lIns="91440" tIns="45720" rIns="91440" bIns="45720" rtlCol="0" anchor="b">
            <a:noAutofit/>
          </a:bodyPr>
          <a:lstStyle/>
          <a:p>
            <a:pPr algn="ctr" defTabSz="914400">
              <a:lnSpc>
                <a:spcPct val="90000"/>
              </a:lnSpc>
              <a:spcBef>
                <a:spcPct val="0"/>
              </a:spcBef>
              <a:spcAft>
                <a:spcPts val="450"/>
              </a:spcAft>
              <a:buClr>
                <a:srgbClr val="FFFFFF"/>
              </a:buClr>
              <a:buSzPct val="90000"/>
              <a:defRPr/>
            </a:pPr>
            <a:r>
              <a:rPr lang="en-US" altLang="nl-NL" sz="5400" b="1" kern="1200" dirty="0">
                <a:solidFill>
                  <a:schemeClr val="tx2"/>
                </a:solidFill>
                <a:latin typeface="+mj-lt"/>
                <a:ea typeface="+mj-ea"/>
                <a:cs typeface="+mj-cs"/>
              </a:rPr>
              <a:t>OF</a:t>
            </a:r>
          </a:p>
        </p:txBody>
      </p:sp>
      <p:sp>
        <p:nvSpPr>
          <p:cNvPr id="35841" name="Ondertitel 2">
            <a:extLst>
              <a:ext uri="{FF2B5EF4-FFF2-40B4-BE49-F238E27FC236}">
                <a16:creationId xmlns:a16="http://schemas.microsoft.com/office/drawing/2014/main" id="{7025DE80-8B0F-284E-BEB1-CD991B8D4BF7}"/>
              </a:ext>
            </a:extLst>
          </p:cNvPr>
          <p:cNvSpPr>
            <a:spLocks noGrp="1" noChangeArrowheads="1"/>
          </p:cNvSpPr>
          <p:nvPr>
            <p:ph type="subTitle" idx="4294967295"/>
          </p:nvPr>
        </p:nvSpPr>
        <p:spPr>
          <a:xfrm>
            <a:off x="1135590" y="4171528"/>
            <a:ext cx="6872818" cy="450447"/>
          </a:xfrm>
        </p:spPr>
        <p:txBody>
          <a:bodyPr vert="horz" lIns="91440" tIns="45720" rIns="91440" bIns="45720" rtlCol="0" anchor="ctr">
            <a:normAutofit/>
          </a:bodyPr>
          <a:lstStyle/>
          <a:p>
            <a:pPr marL="0" indent="0" algn="ctr">
              <a:buNone/>
            </a:pPr>
            <a:endParaRPr lang="en-US" altLang="nl-NL" sz="1700" b="1" kern="1200">
              <a:solidFill>
                <a:schemeClr val="tx2"/>
              </a:solidFill>
              <a:latin typeface="+mn-lt"/>
              <a:ea typeface="+mn-ea"/>
              <a:cs typeface="+mn-cs"/>
            </a:endParaRPr>
          </a:p>
          <a:p>
            <a:pPr marL="0" indent="0" algn="ctr">
              <a:buNone/>
            </a:pPr>
            <a:endParaRPr lang="en-US" altLang="nl-NL" sz="1700" b="1" kern="1200">
              <a:solidFill>
                <a:schemeClr val="tx2"/>
              </a:solidFill>
              <a:latin typeface="+mn-lt"/>
              <a:ea typeface="+mn-ea"/>
              <a:cs typeface="+mn-cs"/>
            </a:endParaRPr>
          </a:p>
        </p:txBody>
      </p:sp>
      <p:pic>
        <p:nvPicPr>
          <p:cNvPr id="5" name="Picture 4">
            <a:extLst>
              <a:ext uri="{FF2B5EF4-FFF2-40B4-BE49-F238E27FC236}">
                <a16:creationId xmlns:a16="http://schemas.microsoft.com/office/drawing/2014/main" id="{BF3FE18E-5466-EC4B-879A-4F363D0780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56" y="454514"/>
            <a:ext cx="8644398" cy="2568001"/>
          </a:xfrm>
          <a:prstGeom prst="rect">
            <a:avLst/>
          </a:prstGeom>
        </p:spPr>
      </p:pic>
    </p:spTree>
    <p:extLst>
      <p:ext uri="{BB962C8B-B14F-4D97-AF65-F5344CB8AC3E}">
        <p14:creationId xmlns:p14="http://schemas.microsoft.com/office/powerpoint/2010/main" val="17249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9">
            <a:extLst>
              <a:ext uri="{FF2B5EF4-FFF2-40B4-BE49-F238E27FC236}">
                <a16:creationId xmlns:a16="http://schemas.microsoft.com/office/drawing/2014/main" id="{0285BE70-AB9C-EF41-B5C9-10254E347A16}"/>
              </a:ext>
            </a:extLst>
          </p:cNvPr>
          <p:cNvSpPr txBox="1">
            <a:spLocks noChangeArrowheads="1"/>
          </p:cNvSpPr>
          <p:nvPr/>
        </p:nvSpPr>
        <p:spPr bwMode="auto">
          <a:xfrm>
            <a:off x="1439466" y="890588"/>
            <a:ext cx="6210300" cy="809625"/>
          </a:xfrm>
          <a:prstGeom prst="rect">
            <a:avLst/>
          </a:prstGeom>
          <a:noFill/>
          <a:ln>
            <a:noFill/>
          </a:ln>
        </p:spPr>
        <p:txBody>
          <a:bodyPr lIns="0" tIns="0" rIns="0" bIns="0" anchor="ctr"/>
          <a:lstStyle>
            <a:lvl1pPr defTabSz="457200">
              <a:defRPr sz="2400">
                <a:solidFill>
                  <a:schemeClr val="tx1"/>
                </a:solidFill>
                <a:latin typeface="Arial" charset="0"/>
                <a:ea typeface="ＭＳ Ｐゴシック" charset="0"/>
                <a:cs typeface="Geneva" charset="0"/>
              </a:defRPr>
            </a:lvl1pPr>
            <a:lvl2pPr marL="742950" indent="-285750" defTabSz="457200">
              <a:defRPr sz="2400">
                <a:solidFill>
                  <a:schemeClr val="tx1"/>
                </a:solidFill>
                <a:latin typeface="Arial" charset="0"/>
                <a:ea typeface="Geneva" charset="0"/>
                <a:cs typeface="Geneva" charset="0"/>
              </a:defRPr>
            </a:lvl2pPr>
            <a:lvl3pPr marL="1143000" indent="-228600" defTabSz="457200">
              <a:defRPr sz="2400">
                <a:solidFill>
                  <a:schemeClr val="tx1"/>
                </a:solidFill>
                <a:latin typeface="Arial" charset="0"/>
                <a:ea typeface="Geneva" charset="0"/>
                <a:cs typeface="Geneva" charset="0"/>
              </a:defRPr>
            </a:lvl3pPr>
            <a:lvl4pPr marL="1600200" indent="-228600" defTabSz="457200">
              <a:defRPr sz="2400">
                <a:solidFill>
                  <a:schemeClr val="tx1"/>
                </a:solidFill>
                <a:latin typeface="Arial" charset="0"/>
                <a:ea typeface="Geneva" charset="0"/>
                <a:cs typeface="Geneva" charset="0"/>
              </a:defRPr>
            </a:lvl4pPr>
            <a:lvl5pPr marL="2057400" indent="-228600" defTabSz="457200">
              <a:defRPr sz="2400">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cs typeface="Geneva" charset="0"/>
              </a:defRPr>
            </a:lvl9pPr>
          </a:lstStyle>
          <a:p>
            <a:pPr>
              <a:buClr>
                <a:srgbClr val="FFFFFF"/>
              </a:buClr>
              <a:buSzPct val="90000"/>
              <a:buFont typeface="Monotype Sorts" charset="0"/>
              <a:buNone/>
              <a:defRPr/>
            </a:pPr>
            <a:endParaRPr lang="nl-NL" sz="3000" b="1" dirty="0">
              <a:latin typeface="+mj-lt"/>
              <a:ea typeface="ＭＳ Ｐゴシック" charset="-128"/>
              <a:cs typeface="+mj-cs"/>
            </a:endParaRPr>
          </a:p>
        </p:txBody>
      </p:sp>
      <p:sp>
        <p:nvSpPr>
          <p:cNvPr id="34818" name="Ondertitel 2">
            <a:extLst>
              <a:ext uri="{FF2B5EF4-FFF2-40B4-BE49-F238E27FC236}">
                <a16:creationId xmlns:a16="http://schemas.microsoft.com/office/drawing/2014/main" id="{9008BE4F-A76C-0645-BC27-4CACDD47EE95}"/>
              </a:ext>
            </a:extLst>
          </p:cNvPr>
          <p:cNvSpPr txBox="1">
            <a:spLocks/>
          </p:cNvSpPr>
          <p:nvPr/>
        </p:nvSpPr>
        <p:spPr bwMode="auto">
          <a:xfrm>
            <a:off x="1385889" y="1863330"/>
            <a:ext cx="6399610" cy="251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620713" indent="-2286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858838"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3716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828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286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2743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2004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ts val="300"/>
              </a:spcBef>
              <a:buClr>
                <a:schemeClr val="accent1"/>
              </a:buClr>
              <a:buSzPct val="68000"/>
              <a:buNone/>
            </a:pPr>
            <a:r>
              <a:rPr lang="nl-NL" altLang="nl-NL" sz="1500" dirty="0"/>
              <a:t>Bij onze laatste 2 projecten hebben wij deze aanpak succesvol toegepast</a:t>
            </a:r>
          </a:p>
          <a:p>
            <a:pPr>
              <a:spcBef>
                <a:spcPts val="300"/>
              </a:spcBef>
              <a:buClr>
                <a:schemeClr val="accent1"/>
              </a:buClr>
              <a:buSzPct val="68000"/>
              <a:buNone/>
            </a:pPr>
            <a:endParaRPr lang="nl-NL" altLang="nl-NL" sz="1500" dirty="0"/>
          </a:p>
          <a:p>
            <a:pPr>
              <a:spcBef>
                <a:spcPts val="300"/>
              </a:spcBef>
              <a:buClr>
                <a:schemeClr val="accent1"/>
              </a:buClr>
              <a:buSzPct val="68000"/>
              <a:buNone/>
            </a:pPr>
            <a:r>
              <a:rPr lang="nl-NL" altLang="nl-NL" sz="1500" dirty="0"/>
              <a:t>Of</a:t>
            </a:r>
          </a:p>
          <a:p>
            <a:pPr>
              <a:spcBef>
                <a:spcPts val="300"/>
              </a:spcBef>
              <a:buClr>
                <a:schemeClr val="accent1"/>
              </a:buClr>
              <a:buSzPct val="68000"/>
              <a:buNone/>
            </a:pPr>
            <a:endParaRPr lang="nl-NL" altLang="nl-NL" sz="1500" dirty="0"/>
          </a:p>
          <a:p>
            <a:pPr>
              <a:spcBef>
                <a:spcPts val="300"/>
              </a:spcBef>
              <a:buClr>
                <a:schemeClr val="accent1"/>
              </a:buClr>
              <a:buSzPct val="68000"/>
              <a:buNone/>
            </a:pPr>
            <a:r>
              <a:rPr lang="nl-NL" altLang="nl-NL" sz="1500" dirty="0"/>
              <a:t>Bij 5 van onze projecten zijn we binnen budget gebleven</a:t>
            </a:r>
          </a:p>
          <a:p>
            <a:pPr>
              <a:spcBef>
                <a:spcPts val="300"/>
              </a:spcBef>
              <a:buClr>
                <a:schemeClr val="accent1"/>
              </a:buClr>
              <a:buSzPct val="68000"/>
              <a:buNone/>
            </a:pPr>
            <a:endParaRPr lang="nl-NL" altLang="nl-NL" sz="1500" dirty="0"/>
          </a:p>
          <a:p>
            <a:pPr>
              <a:spcBef>
                <a:spcPts val="300"/>
              </a:spcBef>
              <a:buClr>
                <a:schemeClr val="accent1"/>
              </a:buClr>
              <a:buSzPct val="68000"/>
              <a:buNone/>
            </a:pPr>
            <a:r>
              <a:rPr lang="nl-NL" altLang="nl-NL" sz="1500" dirty="0"/>
              <a:t>Of </a:t>
            </a:r>
          </a:p>
          <a:p>
            <a:pPr>
              <a:spcBef>
                <a:spcPts val="300"/>
              </a:spcBef>
              <a:buClr>
                <a:schemeClr val="accent1"/>
              </a:buClr>
              <a:buSzPct val="68000"/>
              <a:buNone/>
            </a:pPr>
            <a:endParaRPr lang="nl-NL" altLang="nl-NL" sz="1500" dirty="0"/>
          </a:p>
          <a:p>
            <a:pPr>
              <a:spcBef>
                <a:spcPts val="300"/>
              </a:spcBef>
              <a:buClr>
                <a:schemeClr val="accent1"/>
              </a:buClr>
              <a:buSzPct val="68000"/>
              <a:buNone/>
            </a:pPr>
            <a:r>
              <a:rPr lang="nl-NL" altLang="nl-NL" sz="1500" dirty="0"/>
              <a:t>Laatste 2 projecten afgelopen 12 maanden zijn op tijd opgeleverd</a:t>
            </a:r>
          </a:p>
          <a:p>
            <a:pPr>
              <a:spcBef>
                <a:spcPts val="300"/>
              </a:spcBef>
              <a:buClr>
                <a:schemeClr val="accent1"/>
              </a:buClr>
              <a:buSzPct val="68000"/>
              <a:buNone/>
            </a:pPr>
            <a:endParaRPr lang="nl-NL" altLang="nl-NL" sz="1500" dirty="0"/>
          </a:p>
          <a:p>
            <a:pPr>
              <a:spcBef>
                <a:spcPts val="300"/>
              </a:spcBef>
              <a:buClr>
                <a:schemeClr val="accent1"/>
              </a:buClr>
              <a:buSzPct val="68000"/>
              <a:buNone/>
            </a:pPr>
            <a:endParaRPr lang="nl-NL" altLang="nl-NL" sz="1500" dirty="0"/>
          </a:p>
          <a:p>
            <a:pPr>
              <a:spcBef>
                <a:spcPts val="300"/>
              </a:spcBef>
              <a:buClr>
                <a:schemeClr val="accent1"/>
              </a:buClr>
              <a:buSzPct val="68000"/>
              <a:buNone/>
            </a:pPr>
            <a:endParaRPr lang="nl-NL" altLang="nl-NL" sz="1500" dirty="0"/>
          </a:p>
        </p:txBody>
      </p:sp>
      <p:pic>
        <p:nvPicPr>
          <p:cNvPr id="5" name="Picture 4">
            <a:extLst>
              <a:ext uri="{FF2B5EF4-FFF2-40B4-BE49-F238E27FC236}">
                <a16:creationId xmlns:a16="http://schemas.microsoft.com/office/drawing/2014/main" id="{32FA7EBE-8CCC-F347-9801-FE4DB640FB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9766" y="342695"/>
            <a:ext cx="1176789" cy="349590"/>
          </a:xfrm>
          <a:prstGeom prst="rect">
            <a:avLst/>
          </a:prstGeom>
        </p:spPr>
      </p:pic>
    </p:spTree>
    <p:extLst>
      <p:ext uri="{BB962C8B-B14F-4D97-AF65-F5344CB8AC3E}">
        <p14:creationId xmlns:p14="http://schemas.microsoft.com/office/powerpoint/2010/main" val="4105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9">
            <a:extLst>
              <a:ext uri="{FF2B5EF4-FFF2-40B4-BE49-F238E27FC236}">
                <a16:creationId xmlns:a16="http://schemas.microsoft.com/office/drawing/2014/main" id="{1A94D922-ED6D-C845-B9A9-AAAEAA9D26AA}"/>
              </a:ext>
            </a:extLst>
          </p:cNvPr>
          <p:cNvSpPr txBox="1">
            <a:spLocks noChangeArrowheads="1"/>
          </p:cNvSpPr>
          <p:nvPr/>
        </p:nvSpPr>
        <p:spPr bwMode="auto">
          <a:xfrm>
            <a:off x="566927" y="3399769"/>
            <a:ext cx="7980565" cy="775845"/>
          </a:xfrm>
          <a:prstGeom prst="rect">
            <a:avLst/>
          </a:prstGeom>
        </p:spPr>
        <p:txBody>
          <a:bodyPr vert="horz" lIns="91440" tIns="45720" rIns="91440" bIns="45720" rtlCol="0" anchor="b">
            <a:noAutofit/>
          </a:bodyPr>
          <a:lstStyle/>
          <a:p>
            <a:pPr algn="ctr" defTabSz="914400">
              <a:lnSpc>
                <a:spcPct val="90000"/>
              </a:lnSpc>
              <a:spcBef>
                <a:spcPct val="0"/>
              </a:spcBef>
              <a:spcAft>
                <a:spcPts val="450"/>
              </a:spcAft>
              <a:buClr>
                <a:srgbClr val="FFFFFF"/>
              </a:buClr>
              <a:buSzPct val="90000"/>
              <a:defRPr/>
            </a:pPr>
            <a:r>
              <a:rPr lang="en-US" altLang="nl-NL" sz="5400" b="1" dirty="0">
                <a:solidFill>
                  <a:schemeClr val="tx2"/>
                </a:solidFill>
                <a:latin typeface="+mj-lt"/>
                <a:ea typeface="+mj-ea"/>
                <a:cs typeface="+mj-cs"/>
              </a:rPr>
              <a:t>OF</a:t>
            </a:r>
            <a:endParaRPr lang="en-US" altLang="nl-NL" sz="5400" b="1" kern="1200" dirty="0">
              <a:solidFill>
                <a:schemeClr val="tx2"/>
              </a:solidFill>
              <a:latin typeface="+mj-lt"/>
              <a:ea typeface="+mj-ea"/>
              <a:cs typeface="+mj-cs"/>
            </a:endParaRPr>
          </a:p>
        </p:txBody>
      </p:sp>
      <p:sp>
        <p:nvSpPr>
          <p:cNvPr id="35841" name="Ondertitel 2">
            <a:extLst>
              <a:ext uri="{FF2B5EF4-FFF2-40B4-BE49-F238E27FC236}">
                <a16:creationId xmlns:a16="http://schemas.microsoft.com/office/drawing/2014/main" id="{7025DE80-8B0F-284E-BEB1-CD991B8D4BF7}"/>
              </a:ext>
            </a:extLst>
          </p:cNvPr>
          <p:cNvSpPr>
            <a:spLocks noGrp="1" noChangeArrowheads="1"/>
          </p:cNvSpPr>
          <p:nvPr>
            <p:ph type="subTitle" idx="4294967295"/>
          </p:nvPr>
        </p:nvSpPr>
        <p:spPr>
          <a:xfrm>
            <a:off x="1135590" y="4171528"/>
            <a:ext cx="6872818" cy="450447"/>
          </a:xfrm>
        </p:spPr>
        <p:txBody>
          <a:bodyPr vert="horz" lIns="91440" tIns="45720" rIns="91440" bIns="45720" rtlCol="0" anchor="ctr">
            <a:normAutofit/>
          </a:bodyPr>
          <a:lstStyle/>
          <a:p>
            <a:pPr marL="0" indent="0" algn="ctr">
              <a:buNone/>
            </a:pPr>
            <a:endParaRPr lang="en-US" altLang="nl-NL" sz="1700" b="1" kern="1200">
              <a:solidFill>
                <a:schemeClr val="tx2"/>
              </a:solidFill>
              <a:latin typeface="+mn-lt"/>
              <a:ea typeface="+mn-ea"/>
              <a:cs typeface="+mn-cs"/>
            </a:endParaRPr>
          </a:p>
          <a:p>
            <a:pPr marL="0" indent="0" algn="ctr">
              <a:buNone/>
            </a:pPr>
            <a:endParaRPr lang="en-US" altLang="nl-NL" sz="1700" b="1" kern="1200">
              <a:solidFill>
                <a:schemeClr val="tx2"/>
              </a:solidFill>
              <a:latin typeface="+mn-lt"/>
              <a:ea typeface="+mn-ea"/>
              <a:cs typeface="+mn-cs"/>
            </a:endParaRPr>
          </a:p>
        </p:txBody>
      </p:sp>
      <p:pic>
        <p:nvPicPr>
          <p:cNvPr id="5" name="Picture 4">
            <a:extLst>
              <a:ext uri="{FF2B5EF4-FFF2-40B4-BE49-F238E27FC236}">
                <a16:creationId xmlns:a16="http://schemas.microsoft.com/office/drawing/2014/main" id="{BF3FE18E-5466-EC4B-879A-4F363D0780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56" y="454514"/>
            <a:ext cx="8644398" cy="2568001"/>
          </a:xfrm>
          <a:prstGeom prst="rect">
            <a:avLst/>
          </a:prstGeom>
        </p:spPr>
      </p:pic>
    </p:spTree>
    <p:extLst>
      <p:ext uri="{BB962C8B-B14F-4D97-AF65-F5344CB8AC3E}">
        <p14:creationId xmlns:p14="http://schemas.microsoft.com/office/powerpoint/2010/main" val="184894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9">
            <a:extLst>
              <a:ext uri="{FF2B5EF4-FFF2-40B4-BE49-F238E27FC236}">
                <a16:creationId xmlns:a16="http://schemas.microsoft.com/office/drawing/2014/main" id="{725E8613-2846-0144-A533-781BF704C3E9}"/>
              </a:ext>
            </a:extLst>
          </p:cNvPr>
          <p:cNvSpPr txBox="1">
            <a:spLocks noChangeArrowheads="1"/>
          </p:cNvSpPr>
          <p:nvPr/>
        </p:nvSpPr>
        <p:spPr bwMode="auto">
          <a:xfrm>
            <a:off x="1439466" y="890588"/>
            <a:ext cx="6210300" cy="809625"/>
          </a:xfrm>
          <a:prstGeom prst="rect">
            <a:avLst/>
          </a:prstGeom>
          <a:noFill/>
          <a:ln>
            <a:noFill/>
          </a:ln>
        </p:spPr>
        <p:txBody>
          <a:bodyPr lIns="0" tIns="0" rIns="0" bIns="0" anchor="ctr"/>
          <a:lstStyle>
            <a:lvl1pPr defTabSz="457200">
              <a:defRPr sz="2400">
                <a:solidFill>
                  <a:schemeClr val="tx1"/>
                </a:solidFill>
                <a:latin typeface="Arial" charset="0"/>
                <a:ea typeface="ＭＳ Ｐゴシック" charset="0"/>
                <a:cs typeface="Geneva" charset="0"/>
              </a:defRPr>
            </a:lvl1pPr>
            <a:lvl2pPr marL="742950" indent="-285750" defTabSz="457200">
              <a:defRPr sz="2400">
                <a:solidFill>
                  <a:schemeClr val="tx1"/>
                </a:solidFill>
                <a:latin typeface="Arial" charset="0"/>
                <a:ea typeface="Geneva" charset="0"/>
                <a:cs typeface="Geneva" charset="0"/>
              </a:defRPr>
            </a:lvl2pPr>
            <a:lvl3pPr marL="1143000" indent="-228600" defTabSz="457200">
              <a:defRPr sz="2400">
                <a:solidFill>
                  <a:schemeClr val="tx1"/>
                </a:solidFill>
                <a:latin typeface="Arial" charset="0"/>
                <a:ea typeface="Geneva" charset="0"/>
                <a:cs typeface="Geneva" charset="0"/>
              </a:defRPr>
            </a:lvl3pPr>
            <a:lvl4pPr marL="1600200" indent="-228600" defTabSz="457200">
              <a:defRPr sz="2400">
                <a:solidFill>
                  <a:schemeClr val="tx1"/>
                </a:solidFill>
                <a:latin typeface="Arial" charset="0"/>
                <a:ea typeface="Geneva" charset="0"/>
                <a:cs typeface="Geneva" charset="0"/>
              </a:defRPr>
            </a:lvl4pPr>
            <a:lvl5pPr marL="2057400" indent="-228600" defTabSz="457200">
              <a:defRPr sz="2400">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cs typeface="Geneva" charset="0"/>
              </a:defRPr>
            </a:lvl9pPr>
          </a:lstStyle>
          <a:p>
            <a:pPr>
              <a:buClr>
                <a:srgbClr val="FFFFFF"/>
              </a:buClr>
              <a:buSzPct val="90000"/>
              <a:buFont typeface="Monotype Sorts" charset="0"/>
              <a:buNone/>
              <a:defRPr/>
            </a:pPr>
            <a:endParaRPr lang="nl-NL" sz="3000" b="1" dirty="0">
              <a:solidFill>
                <a:schemeClr val="tx2"/>
              </a:solidFill>
              <a:latin typeface="+mj-lt"/>
              <a:ea typeface="ＭＳ Ｐゴシック" charset="-128"/>
              <a:cs typeface="+mj-cs"/>
            </a:endParaRPr>
          </a:p>
        </p:txBody>
      </p:sp>
      <p:pic>
        <p:nvPicPr>
          <p:cNvPr id="36866" name="Afbeelding 3">
            <a:extLst>
              <a:ext uri="{FF2B5EF4-FFF2-40B4-BE49-F238E27FC236}">
                <a16:creationId xmlns:a16="http://schemas.microsoft.com/office/drawing/2014/main" id="{179F2502-06EA-094D-A03C-979E6BC0E1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63330"/>
            <a:ext cx="6873479" cy="29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158BD6-6B8A-7F42-8A79-B51F41ACA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9766" y="284645"/>
            <a:ext cx="1176789" cy="349590"/>
          </a:xfrm>
          <a:prstGeom prst="rect">
            <a:avLst/>
          </a:prstGeom>
        </p:spPr>
      </p:pic>
    </p:spTree>
    <p:extLst>
      <p:ext uri="{BB962C8B-B14F-4D97-AF65-F5344CB8AC3E}">
        <p14:creationId xmlns:p14="http://schemas.microsoft.com/office/powerpoint/2010/main" val="341720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C92C2E-8888-42AB-A36D-D6F2B362B0CD}"/>
              </a:ext>
            </a:extLst>
          </p:cNvPr>
          <p:cNvSpPr txBox="1"/>
          <p:nvPr/>
        </p:nvSpPr>
        <p:spPr>
          <a:xfrm>
            <a:off x="4885341" y="365125"/>
            <a:ext cx="3630007" cy="180730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dirty="0">
                <a:latin typeface="+mj-lt"/>
                <a:ea typeface="+mj-ea"/>
                <a:cs typeface="+mj-cs"/>
              </a:rPr>
              <a:t>WE ZOEKEN EEN BERGGIDS</a:t>
            </a:r>
          </a:p>
        </p:txBody>
      </p:sp>
      <p:pic>
        <p:nvPicPr>
          <p:cNvPr id="7" name="Afbeelding 9">
            <a:extLst>
              <a:ext uri="{FF2B5EF4-FFF2-40B4-BE49-F238E27FC236}">
                <a16:creationId xmlns:a16="http://schemas.microsoft.com/office/drawing/2014/main" id="{A4F385D9-0F89-A84E-A3FD-EAFB039F3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27" r="25057" b="1"/>
          <a:stretch/>
        </p:blipFill>
        <p:spPr bwMode="auto">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a:xfrm>
            <a:off x="4885341" y="1817580"/>
            <a:ext cx="3630007" cy="4359383"/>
          </a:xfrm>
        </p:spPr>
        <p:txBody>
          <a:bodyPr vert="horz" lIns="91440" tIns="45720" rIns="91440" bIns="45720" rtlCol="0">
            <a:normAutofit/>
          </a:bodyPr>
          <a:lstStyle/>
          <a:p>
            <a:pPr marL="0"/>
            <a:r>
              <a:rPr lang="en-US" sz="1600" b="1" dirty="0" err="1">
                <a:latin typeface="+mj-lt"/>
              </a:rPr>
              <a:t>Grootste</a:t>
            </a:r>
            <a:r>
              <a:rPr lang="en-US" sz="1600" b="1" dirty="0">
                <a:latin typeface="+mj-lt"/>
              </a:rPr>
              <a:t> </a:t>
            </a:r>
            <a:r>
              <a:rPr lang="en-US" sz="1600" b="1" dirty="0" err="1">
                <a:latin typeface="+mj-lt"/>
              </a:rPr>
              <a:t>risico</a:t>
            </a:r>
            <a:r>
              <a:rPr lang="en-US" sz="1600" b="1" dirty="0">
                <a:latin typeface="+mj-lt"/>
              </a:rPr>
              <a:t>: </a:t>
            </a:r>
            <a:br>
              <a:rPr lang="en-US" sz="1600" b="1" dirty="0">
                <a:latin typeface="+mj-lt"/>
              </a:rPr>
            </a:br>
            <a:r>
              <a:rPr lang="en-US" sz="1600" dirty="0" err="1">
                <a:latin typeface="+mj-lt"/>
              </a:rPr>
              <a:t>Conditie</a:t>
            </a:r>
            <a:r>
              <a:rPr lang="en-US" sz="1600" dirty="0">
                <a:latin typeface="+mj-lt"/>
              </a:rPr>
              <a:t> </a:t>
            </a:r>
            <a:r>
              <a:rPr lang="en-US" sz="1600" dirty="0" err="1">
                <a:latin typeface="+mj-lt"/>
              </a:rPr>
              <a:t>deelnemers</a:t>
            </a:r>
            <a:r>
              <a:rPr lang="en-US" sz="1600" dirty="0">
                <a:latin typeface="+mj-lt"/>
              </a:rPr>
              <a:t>; </a:t>
            </a:r>
            <a:r>
              <a:rPr lang="en-US" sz="1600" dirty="0" err="1">
                <a:latin typeface="+mj-lt"/>
              </a:rPr>
              <a:t>risico</a:t>
            </a:r>
            <a:r>
              <a:rPr lang="en-US" sz="1600" dirty="0">
                <a:latin typeface="+mj-lt"/>
              </a:rPr>
              <a:t> </a:t>
            </a:r>
            <a:r>
              <a:rPr lang="en-US" sz="1600" dirty="0" err="1">
                <a:latin typeface="+mj-lt"/>
              </a:rPr>
              <a:t>blessures</a:t>
            </a:r>
            <a:r>
              <a:rPr lang="en-US" sz="1600" dirty="0">
                <a:latin typeface="+mj-lt"/>
              </a:rPr>
              <a:t>.</a:t>
            </a:r>
            <a:br>
              <a:rPr lang="en-US" sz="1600" dirty="0">
                <a:latin typeface="+mj-lt"/>
              </a:rPr>
            </a:br>
            <a:endParaRPr lang="en-US" sz="1600" dirty="0">
              <a:latin typeface="+mj-lt"/>
            </a:endParaRPr>
          </a:p>
          <a:p>
            <a:pPr marL="0"/>
            <a:r>
              <a:rPr lang="en-US" sz="1600" b="1" dirty="0" err="1">
                <a:latin typeface="+mj-lt"/>
              </a:rPr>
              <a:t>Beheersmaatregel</a:t>
            </a:r>
            <a:r>
              <a:rPr lang="en-US" sz="1600" b="1" dirty="0">
                <a:latin typeface="+mj-lt"/>
              </a:rPr>
              <a:t>:</a:t>
            </a:r>
            <a:br>
              <a:rPr lang="en-US" sz="1600" b="1" dirty="0">
                <a:latin typeface="+mj-lt"/>
              </a:rPr>
            </a:br>
            <a:r>
              <a:rPr lang="en-US" sz="1600" dirty="0" err="1">
                <a:latin typeface="+mj-lt"/>
              </a:rPr>
              <a:t>Trainingsschema</a:t>
            </a:r>
            <a:r>
              <a:rPr lang="en-US" sz="1600" dirty="0">
                <a:latin typeface="+mj-lt"/>
              </a:rPr>
              <a:t> </a:t>
            </a:r>
            <a:r>
              <a:rPr lang="en-US" sz="1600" dirty="0" err="1">
                <a:latin typeface="+mj-lt"/>
              </a:rPr>
              <a:t>voor</a:t>
            </a:r>
            <a:r>
              <a:rPr lang="en-US" sz="1600" dirty="0">
                <a:latin typeface="+mj-lt"/>
              </a:rPr>
              <a:t> </a:t>
            </a:r>
            <a:r>
              <a:rPr lang="en-US" sz="1600" dirty="0" err="1">
                <a:latin typeface="+mj-lt"/>
              </a:rPr>
              <a:t>deelnemers</a:t>
            </a:r>
            <a:r>
              <a:rPr lang="en-US" sz="1600" dirty="0">
                <a:latin typeface="+mj-lt"/>
              </a:rPr>
              <a:t>, </a:t>
            </a:r>
            <a:r>
              <a:rPr lang="en-US" sz="1600" dirty="0" err="1">
                <a:latin typeface="+mj-lt"/>
              </a:rPr>
              <a:t>thuis</a:t>
            </a:r>
            <a:r>
              <a:rPr lang="en-US" sz="1600" dirty="0">
                <a:latin typeface="+mj-lt"/>
              </a:rPr>
              <a:t> </a:t>
            </a:r>
            <a:r>
              <a:rPr lang="en-US" sz="1600" dirty="0" err="1">
                <a:latin typeface="+mj-lt"/>
              </a:rPr>
              <a:t>trainen</a:t>
            </a:r>
            <a:r>
              <a:rPr lang="en-US" sz="1600" dirty="0">
                <a:latin typeface="+mj-lt"/>
              </a:rPr>
              <a:t>, test op </a:t>
            </a:r>
            <a:r>
              <a:rPr lang="en-US" sz="1600" dirty="0" err="1">
                <a:latin typeface="+mj-lt"/>
              </a:rPr>
              <a:t>locatie</a:t>
            </a:r>
            <a:r>
              <a:rPr lang="en-US" sz="1600" dirty="0">
                <a:latin typeface="+mj-lt"/>
              </a:rPr>
              <a:t>. </a:t>
            </a:r>
            <a:r>
              <a:rPr lang="en-US" sz="1600" dirty="0" err="1">
                <a:latin typeface="+mj-lt"/>
              </a:rPr>
              <a:t>Niet</a:t>
            </a:r>
            <a:r>
              <a:rPr lang="en-US" sz="1600" dirty="0">
                <a:latin typeface="+mj-lt"/>
              </a:rPr>
              <a:t> </a:t>
            </a:r>
            <a:r>
              <a:rPr lang="en-US" sz="1600" dirty="0" err="1">
                <a:latin typeface="+mj-lt"/>
              </a:rPr>
              <a:t>geslaagd</a:t>
            </a:r>
            <a:r>
              <a:rPr lang="en-US" sz="1600" dirty="0">
                <a:latin typeface="+mj-lt"/>
              </a:rPr>
              <a:t>, </a:t>
            </a:r>
            <a:r>
              <a:rPr lang="en-US" sz="1600" dirty="0" err="1">
                <a:latin typeface="+mj-lt"/>
              </a:rPr>
              <a:t>betekent</a:t>
            </a:r>
            <a:r>
              <a:rPr lang="en-US" sz="1600" dirty="0">
                <a:latin typeface="+mj-lt"/>
              </a:rPr>
              <a:t> </a:t>
            </a:r>
            <a:r>
              <a:rPr lang="en-US" sz="1600" dirty="0" err="1">
                <a:latin typeface="+mj-lt"/>
              </a:rPr>
              <a:t>niet</a:t>
            </a:r>
            <a:r>
              <a:rPr lang="en-US" sz="1600" dirty="0">
                <a:latin typeface="+mj-lt"/>
              </a:rPr>
              <a:t> mee.</a:t>
            </a:r>
            <a:br>
              <a:rPr lang="en-US" sz="1600" dirty="0">
                <a:latin typeface="+mj-lt"/>
              </a:rPr>
            </a:br>
            <a:endParaRPr lang="en-US" sz="1600" dirty="0">
              <a:latin typeface="+mj-lt"/>
            </a:endParaRPr>
          </a:p>
          <a:p>
            <a:pPr marL="0"/>
            <a:r>
              <a:rPr lang="en-US" sz="1600" b="1" dirty="0" err="1">
                <a:latin typeface="+mj-lt"/>
              </a:rPr>
              <a:t>Verifieerbare</a:t>
            </a:r>
            <a:r>
              <a:rPr lang="en-US" sz="1600" b="1" dirty="0">
                <a:latin typeface="+mj-lt"/>
              </a:rPr>
              <a:t> </a:t>
            </a:r>
            <a:r>
              <a:rPr lang="en-US" sz="1600" b="1" dirty="0" err="1">
                <a:latin typeface="+mj-lt"/>
              </a:rPr>
              <a:t>uitvoeringsinformatie</a:t>
            </a:r>
            <a:r>
              <a:rPr lang="en-US" sz="1600" b="1" dirty="0">
                <a:latin typeface="+mj-lt"/>
              </a:rPr>
              <a:t>:</a:t>
            </a:r>
            <a:r>
              <a:rPr lang="en-US" sz="1600" dirty="0">
                <a:latin typeface="+mj-lt"/>
              </a:rPr>
              <a:t> </a:t>
            </a:r>
            <a:br>
              <a:rPr lang="en-US" sz="1600" dirty="0">
                <a:latin typeface="+mj-lt"/>
              </a:rPr>
            </a:br>
            <a:r>
              <a:rPr lang="en-US" sz="1600" dirty="0" err="1">
                <a:latin typeface="+mj-lt"/>
              </a:rPr>
              <a:t>Sinds</a:t>
            </a:r>
            <a:r>
              <a:rPr lang="en-US" sz="1600" dirty="0">
                <a:latin typeface="+mj-lt"/>
              </a:rPr>
              <a:t> </a:t>
            </a:r>
            <a:r>
              <a:rPr lang="en-US" sz="1600" dirty="0" err="1">
                <a:latin typeface="+mj-lt"/>
              </a:rPr>
              <a:t>ik</a:t>
            </a:r>
            <a:r>
              <a:rPr lang="en-US" sz="1600" dirty="0">
                <a:latin typeface="+mj-lt"/>
              </a:rPr>
              <a:t> </a:t>
            </a:r>
            <a:r>
              <a:rPr lang="en-US" sz="1600" dirty="0" err="1">
                <a:latin typeface="+mj-lt"/>
              </a:rPr>
              <a:t>dit</a:t>
            </a:r>
            <a:r>
              <a:rPr lang="en-US" sz="1600" dirty="0">
                <a:latin typeface="+mj-lt"/>
              </a:rPr>
              <a:t> doe</a:t>
            </a:r>
            <a:br>
              <a:rPr lang="en-US" sz="1600" dirty="0">
                <a:latin typeface="+mj-lt"/>
              </a:rPr>
            </a:br>
            <a:r>
              <a:rPr lang="en-US" sz="1600" dirty="0">
                <a:latin typeface="+mj-lt"/>
              </a:rPr>
              <a:t>- 45% minder </a:t>
            </a:r>
            <a:r>
              <a:rPr lang="en-US" sz="1600" dirty="0" err="1">
                <a:latin typeface="+mj-lt"/>
              </a:rPr>
              <a:t>blessures</a:t>
            </a:r>
            <a:br>
              <a:rPr lang="en-US" sz="1600" dirty="0">
                <a:latin typeface="+mj-lt"/>
              </a:rPr>
            </a:br>
            <a:r>
              <a:rPr lang="en-US" sz="1600" dirty="0">
                <a:latin typeface="+mj-lt"/>
              </a:rPr>
              <a:t>- </a:t>
            </a:r>
            <a:r>
              <a:rPr lang="en-US" sz="1600" dirty="0" err="1">
                <a:latin typeface="+mj-lt"/>
              </a:rPr>
              <a:t>slagingspercentage</a:t>
            </a:r>
            <a:r>
              <a:rPr lang="en-US" sz="1600" dirty="0">
                <a:latin typeface="+mj-lt"/>
              </a:rPr>
              <a:t> van 51% </a:t>
            </a:r>
            <a:r>
              <a:rPr lang="en-US" sz="1600" dirty="0" err="1">
                <a:latin typeface="+mj-lt"/>
              </a:rPr>
              <a:t>naar</a:t>
            </a:r>
            <a:r>
              <a:rPr lang="en-US" sz="1600" dirty="0">
                <a:latin typeface="+mj-lt"/>
              </a:rPr>
              <a:t> 59% (</a:t>
            </a:r>
            <a:r>
              <a:rPr lang="en-US" sz="1600" dirty="0" err="1">
                <a:latin typeface="+mj-lt"/>
              </a:rPr>
              <a:t>gemiddelde</a:t>
            </a:r>
            <a:r>
              <a:rPr lang="en-US" sz="1600" dirty="0">
                <a:latin typeface="+mj-lt"/>
              </a:rPr>
              <a:t> van </a:t>
            </a:r>
            <a:r>
              <a:rPr lang="en-US" sz="1600" dirty="0" err="1">
                <a:latin typeface="+mj-lt"/>
              </a:rPr>
              <a:t>deze</a:t>
            </a:r>
            <a:r>
              <a:rPr lang="en-US" sz="1600" dirty="0">
                <a:latin typeface="+mj-lt"/>
              </a:rPr>
              <a:t> berg = 49%). </a:t>
            </a:r>
            <a:br>
              <a:rPr lang="en-US" sz="1600" dirty="0">
                <a:latin typeface="+mj-lt"/>
              </a:rPr>
            </a:br>
            <a:br>
              <a:rPr lang="en-US" sz="1600" dirty="0">
                <a:latin typeface="+mj-lt"/>
              </a:rPr>
            </a:br>
            <a:r>
              <a:rPr lang="en-US" sz="1600" dirty="0" err="1">
                <a:latin typeface="+mj-lt"/>
              </a:rPr>
              <a:t>Zwaarte</a:t>
            </a:r>
            <a:r>
              <a:rPr lang="en-US" sz="1600" dirty="0">
                <a:latin typeface="+mj-lt"/>
              </a:rPr>
              <a:t> test: 98% van </a:t>
            </a:r>
            <a:r>
              <a:rPr lang="en-US" sz="1600" dirty="0" err="1">
                <a:latin typeface="+mj-lt"/>
              </a:rPr>
              <a:t>deelnemers</a:t>
            </a:r>
            <a:r>
              <a:rPr lang="en-US" sz="1600" dirty="0">
                <a:latin typeface="+mj-lt"/>
              </a:rPr>
              <a:t> </a:t>
            </a:r>
            <a:r>
              <a:rPr lang="en-US" sz="1600" dirty="0" err="1">
                <a:latin typeface="+mj-lt"/>
              </a:rPr>
              <a:t>slaagt</a:t>
            </a:r>
            <a:r>
              <a:rPr lang="en-US" sz="1600" dirty="0">
                <a:latin typeface="+mj-lt"/>
              </a:rPr>
              <a:t> </a:t>
            </a:r>
            <a:r>
              <a:rPr lang="en-US" sz="1600" dirty="0" err="1">
                <a:latin typeface="+mj-lt"/>
              </a:rPr>
              <a:t>voor</a:t>
            </a:r>
            <a:r>
              <a:rPr lang="en-US" sz="1600" dirty="0">
                <a:latin typeface="+mj-lt"/>
              </a:rPr>
              <a:t> test.</a:t>
            </a:r>
            <a:br>
              <a:rPr lang="en-US" sz="1600" dirty="0">
                <a:latin typeface="+mj-lt"/>
              </a:rPr>
            </a:br>
            <a:endParaRPr lang="en-US" sz="1600" dirty="0">
              <a:latin typeface="+mj-lt"/>
            </a:endParaRP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5A4A7955-6230-48B4-BD8B-A7C460F75945}" type="slidenum">
              <a:rPr lang="en-US" smtClean="0">
                <a:solidFill>
                  <a:prstClr val="black">
                    <a:tint val="75000"/>
                  </a:prstClr>
                </a:solidFill>
                <a:latin typeface="Calibri" panose="020F0502020204030204"/>
              </a:rPr>
              <a:pPr defTabSz="914400">
                <a:spcAft>
                  <a:spcPts val="600"/>
                </a:spcAft>
                <a:defRPr/>
              </a:pPr>
              <a:t>27</a:t>
            </a:fld>
            <a:endParaRPr lang="en-US">
              <a:solidFill>
                <a:prstClr val="black">
                  <a:tint val="75000"/>
                </a:prstClr>
              </a:solidFill>
              <a:latin typeface="Calibri" panose="020F0502020204030204"/>
            </a:endParaRPr>
          </a:p>
        </p:txBody>
      </p:sp>
      <p:sp>
        <p:nvSpPr>
          <p:cNvPr id="5" name="Title 4" hidden="1">
            <a:extLst>
              <a:ext uri="{FF2B5EF4-FFF2-40B4-BE49-F238E27FC236}">
                <a16:creationId xmlns:a16="http://schemas.microsoft.com/office/drawing/2014/main" id="{D40AC950-D76D-4541-AED5-69FA8D8FCC18}"/>
              </a:ext>
            </a:extLst>
          </p:cNvPr>
          <p:cNvSpPr>
            <a:spLocks noGrp="1"/>
          </p:cNvSpPr>
          <p:nvPr>
            <p:ph type="title"/>
          </p:nvPr>
        </p:nvSpPr>
        <p:spPr/>
        <p:txBody>
          <a:bodyPr/>
          <a:lstStyle/>
          <a:p>
            <a:r>
              <a:rPr lang="en-US" dirty="0"/>
              <a:t>Balanced scorecard slide 3</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199" y="299390"/>
            <a:ext cx="1176789" cy="349590"/>
          </a:xfrm>
          <a:prstGeom prst="rect">
            <a:avLst/>
          </a:prstGeom>
        </p:spPr>
      </p:pic>
    </p:spTree>
    <p:extLst>
      <p:ext uri="{BB962C8B-B14F-4D97-AF65-F5344CB8AC3E}">
        <p14:creationId xmlns:p14="http://schemas.microsoft.com/office/powerpoint/2010/main" val="785539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a:extLst>
              <a:ext uri="{FF2B5EF4-FFF2-40B4-BE49-F238E27FC236}">
                <a16:creationId xmlns:a16="http://schemas.microsoft.com/office/drawing/2014/main" id="{27305479-CDCF-AA4A-A05E-BEEBABC1D0F3}"/>
              </a:ext>
            </a:extLst>
          </p:cNvPr>
          <p:cNvSpPr txBox="1">
            <a:spLocks noGrp="1"/>
          </p:cNvSpPr>
          <p:nvPr/>
        </p:nvSpPr>
        <p:spPr bwMode="auto">
          <a:xfrm>
            <a:off x="7535467" y="5713810"/>
            <a:ext cx="38814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fld id="{146F3755-95BB-7442-9146-645920D2DADB}" type="slidenum">
              <a:rPr lang="en-US" altLang="nl-NL" sz="975">
                <a:solidFill>
                  <a:schemeClr val="bg1"/>
                </a:solidFill>
                <a:ea typeface="ヒラギノ角ゴ Pro W3" panose="020B0300000000000000" pitchFamily="34" charset="-128"/>
              </a:rPr>
              <a:pPr algn="r">
                <a:spcBef>
                  <a:spcPct val="0"/>
                </a:spcBef>
                <a:buFontTx/>
                <a:buNone/>
              </a:pPr>
              <a:t>28</a:t>
            </a:fld>
            <a:endParaRPr lang="en-US" altLang="nl-NL" sz="975">
              <a:solidFill>
                <a:schemeClr val="bg1"/>
              </a:solidFill>
              <a:ea typeface="ヒラギノ角ゴ Pro W3" panose="020B0300000000000000" pitchFamily="34" charset="-128"/>
            </a:endParaRPr>
          </a:p>
        </p:txBody>
      </p:sp>
      <p:sp>
        <p:nvSpPr>
          <p:cNvPr id="3139587" name="Rectangle 3">
            <a:extLst>
              <a:ext uri="{FF2B5EF4-FFF2-40B4-BE49-F238E27FC236}">
                <a16:creationId xmlns:a16="http://schemas.microsoft.com/office/drawing/2014/main" id="{85236878-DB73-3848-8BCE-AF41A186C90D}"/>
              </a:ext>
            </a:extLst>
          </p:cNvPr>
          <p:cNvSpPr>
            <a:spLocks noGrp="1" noChangeArrowheads="1"/>
          </p:cNvSpPr>
          <p:nvPr>
            <p:ph type="body" idx="4294967295"/>
          </p:nvPr>
        </p:nvSpPr>
        <p:spPr>
          <a:xfrm>
            <a:off x="628651" y="1553919"/>
            <a:ext cx="7040166" cy="3852709"/>
          </a:xfrm>
        </p:spPr>
        <p:txBody>
          <a:bodyPr>
            <a:normAutofit/>
          </a:bodyPr>
          <a:lstStyle/>
          <a:p>
            <a:pPr marL="0" indent="0">
              <a:buNone/>
            </a:pPr>
            <a:r>
              <a:rPr lang="en-US" altLang="nl-NL" sz="1800" dirty="0">
                <a:latin typeface="+mj-lt"/>
                <a:ea typeface="ＭＳ Ｐゴシック" panose="020B0600070205080204" pitchFamily="34" charset="-128"/>
              </a:rPr>
              <a:t>We </a:t>
            </a:r>
            <a:r>
              <a:rPr lang="en-US" altLang="nl-NL" sz="1800" dirty="0" err="1">
                <a:latin typeface="+mj-lt"/>
                <a:ea typeface="ＭＳ Ｐゴシック" panose="020B0600070205080204" pitchFamily="34" charset="-128"/>
              </a:rPr>
              <a:t>zijn</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voor</a:t>
            </a:r>
            <a:r>
              <a:rPr lang="en-US" altLang="nl-NL" sz="1800" dirty="0">
                <a:latin typeface="+mj-lt"/>
                <a:ea typeface="ＭＳ Ｐゴシック" panose="020B0600070205080204" pitchFamily="34" charset="-128"/>
              </a:rPr>
              <a:t> de </a:t>
            </a:r>
            <a:r>
              <a:rPr lang="en-US" altLang="nl-NL" sz="1800" dirty="0" err="1">
                <a:latin typeface="+mj-lt"/>
                <a:ea typeface="ＭＳ Ｐゴシック" panose="020B0600070205080204" pitchFamily="34" charset="-128"/>
              </a:rPr>
              <a:t>uitvoering</a:t>
            </a:r>
            <a:r>
              <a:rPr lang="en-US" altLang="nl-NL" sz="1800" dirty="0">
                <a:latin typeface="+mj-lt"/>
                <a:ea typeface="ＭＳ Ｐゴシック" panose="020B0600070205080204" pitchFamily="34" charset="-128"/>
              </a:rPr>
              <a:t> op </a:t>
            </a:r>
            <a:r>
              <a:rPr lang="en-US" altLang="nl-NL" sz="1800" dirty="0" err="1">
                <a:latin typeface="+mj-lt"/>
                <a:ea typeface="ＭＳ Ｐゴシック" panose="020B0600070205080204" pitchFamily="34" charset="-128"/>
              </a:rPr>
              <a:t>zoek</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naar</a:t>
            </a:r>
            <a:r>
              <a:rPr lang="en-US" altLang="nl-NL" sz="1800" dirty="0">
                <a:latin typeface="+mj-lt"/>
                <a:ea typeface="ＭＳ Ｐゴシック" panose="020B0600070205080204" pitchFamily="34" charset="-128"/>
              </a:rPr>
              <a:t> ‘win-win’ </a:t>
            </a:r>
            <a:r>
              <a:rPr lang="en-US" altLang="nl-NL" sz="1800" dirty="0" err="1">
                <a:latin typeface="+mj-lt"/>
                <a:ea typeface="ＭＳ Ｐゴシック" panose="020B0600070205080204" pitchFamily="34" charset="-128"/>
              </a:rPr>
              <a:t>voor</a:t>
            </a:r>
            <a:r>
              <a:rPr lang="en-US" altLang="nl-NL" sz="1800" dirty="0">
                <a:latin typeface="+mj-lt"/>
                <a:ea typeface="ＭＳ Ｐゴシック" panose="020B0600070205080204" pitchFamily="34" charset="-128"/>
              </a:rPr>
              <a:t> alle </a:t>
            </a:r>
            <a:r>
              <a:rPr lang="en-US" altLang="nl-NL" sz="1800" dirty="0" err="1">
                <a:latin typeface="+mj-lt"/>
                <a:ea typeface="ＭＳ Ｐゴシック" panose="020B0600070205080204" pitchFamily="34" charset="-128"/>
              </a:rPr>
              <a:t>partijen</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ook</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als</a:t>
            </a:r>
            <a:r>
              <a:rPr lang="en-US" altLang="nl-NL" sz="1800" dirty="0">
                <a:latin typeface="+mj-lt"/>
                <a:ea typeface="ＭＳ Ｐゴシック" panose="020B0600070205080204" pitchFamily="34" charset="-128"/>
              </a:rPr>
              <a:t> het </a:t>
            </a:r>
            <a:r>
              <a:rPr lang="en-US" altLang="nl-NL" sz="1800" dirty="0" err="1">
                <a:latin typeface="+mj-lt"/>
                <a:ea typeface="ＭＳ Ｐゴシック" panose="020B0600070205080204" pitchFamily="34" charset="-128"/>
              </a:rPr>
              <a:t>een</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keer</a:t>
            </a:r>
            <a:r>
              <a:rPr lang="en-US" altLang="nl-NL" sz="1800" dirty="0">
                <a:latin typeface="+mj-lt"/>
                <a:ea typeface="ＭＳ Ｐゴシック" panose="020B0600070205080204" pitchFamily="34" charset="-128"/>
              </a:rPr>
              <a:t> </a:t>
            </a:r>
            <a:r>
              <a:rPr lang="en-US" altLang="nl-NL" sz="1800" dirty="0" err="1">
                <a:latin typeface="+mj-lt"/>
                <a:ea typeface="ＭＳ Ｐゴシック" panose="020B0600070205080204" pitchFamily="34" charset="-128"/>
              </a:rPr>
              <a:t>tegen</a:t>
            </a:r>
            <a:r>
              <a:rPr lang="en-US" altLang="nl-NL" sz="1800" dirty="0">
                <a:latin typeface="+mj-lt"/>
                <a:ea typeface="ＭＳ Ｐゴシック" panose="020B0600070205080204" pitchFamily="34" charset="-128"/>
              </a:rPr>
              <a:t> zit …..</a:t>
            </a:r>
          </a:p>
        </p:txBody>
      </p:sp>
      <p:sp>
        <p:nvSpPr>
          <p:cNvPr id="122883" name="Rectangle 2">
            <a:extLst>
              <a:ext uri="{FF2B5EF4-FFF2-40B4-BE49-F238E27FC236}">
                <a16:creationId xmlns:a16="http://schemas.microsoft.com/office/drawing/2014/main" id="{1C07DD20-5C25-F44C-8C7D-0A6860762D5E}"/>
              </a:ext>
            </a:extLst>
          </p:cNvPr>
          <p:cNvSpPr>
            <a:spLocks noGrp="1" noChangeArrowheads="1"/>
          </p:cNvSpPr>
          <p:nvPr>
            <p:ph type="title" idx="4294967295"/>
          </p:nvPr>
        </p:nvSpPr>
        <p:spPr>
          <a:xfrm>
            <a:off x="628650" y="365127"/>
            <a:ext cx="7886700" cy="1086246"/>
          </a:xfrm>
        </p:spPr>
        <p:txBody>
          <a:bodyPr>
            <a:normAutofit/>
          </a:bodyPr>
          <a:lstStyle/>
          <a:p>
            <a:pPr algn="ctr" eaLnBrk="1" hangingPunct="1"/>
            <a:r>
              <a:rPr lang="en-US" altLang="nl-NL" sz="2400" b="1" dirty="0">
                <a:ea typeface="ＭＳ Ｐゴシック" panose="020B0600070205080204" pitchFamily="34" charset="-128"/>
              </a:rPr>
              <a:t>OPTIMALE BALANS SAMENWERKING</a:t>
            </a:r>
          </a:p>
        </p:txBody>
      </p:sp>
      <p:pic>
        <p:nvPicPr>
          <p:cNvPr id="6" name="Picture 4">
            <a:extLst>
              <a:ext uri="{FF2B5EF4-FFF2-40B4-BE49-F238E27FC236}">
                <a16:creationId xmlns:a16="http://schemas.microsoft.com/office/drawing/2014/main" id="{12051978-D9D3-0A41-B52D-4612D435D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346" y="365127"/>
            <a:ext cx="1176789" cy="349590"/>
          </a:xfrm>
          <a:prstGeom prst="rect">
            <a:avLst/>
          </a:prstGeom>
        </p:spPr>
      </p:pic>
      <p:pic>
        <p:nvPicPr>
          <p:cNvPr id="3" name="Afbeelding 2">
            <a:extLst>
              <a:ext uri="{FF2B5EF4-FFF2-40B4-BE49-F238E27FC236}">
                <a16:creationId xmlns:a16="http://schemas.microsoft.com/office/drawing/2014/main" id="{D8D39336-DB75-D84E-B149-CE3060B8E389}"/>
              </a:ext>
            </a:extLst>
          </p:cNvPr>
          <p:cNvPicPr>
            <a:picLocks noChangeAspect="1"/>
          </p:cNvPicPr>
          <p:nvPr/>
        </p:nvPicPr>
        <p:blipFill>
          <a:blip r:embed="rId4"/>
          <a:stretch>
            <a:fillRect/>
          </a:stretch>
        </p:blipFill>
        <p:spPr>
          <a:xfrm>
            <a:off x="2213393" y="2734793"/>
            <a:ext cx="5111154" cy="3852710"/>
          </a:xfrm>
          <a:prstGeom prst="rect">
            <a:avLst/>
          </a:prstGeom>
        </p:spPr>
      </p:pic>
    </p:spTree>
    <p:extLst>
      <p:ext uri="{BB962C8B-B14F-4D97-AF65-F5344CB8AC3E}">
        <p14:creationId xmlns:p14="http://schemas.microsoft.com/office/powerpoint/2010/main" val="213554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39587">
                                            <p:txEl>
                                              <p:pRg st="0" end="0"/>
                                            </p:txEl>
                                          </p:spTgt>
                                        </p:tgtEl>
                                        <p:attrNameLst>
                                          <p:attrName>style.visibility</p:attrName>
                                        </p:attrNameLst>
                                      </p:cBhvr>
                                      <p:to>
                                        <p:strVal val="visible"/>
                                      </p:to>
                                    </p:set>
                                    <p:animEffect transition="in" filter="dissolve">
                                      <p:cBhvr>
                                        <p:cTn id="7" dur="500"/>
                                        <p:tgtEl>
                                          <p:spTgt spid="31395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95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pel, spiegel&#10;&#10;Automatisch gegenereerde beschrijving">
            <a:extLst>
              <a:ext uri="{FF2B5EF4-FFF2-40B4-BE49-F238E27FC236}">
                <a16:creationId xmlns:a16="http://schemas.microsoft.com/office/drawing/2014/main" id="{10A9D34A-A2EA-5742-B113-3CE665038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962" y="857250"/>
            <a:ext cx="7002076" cy="5143500"/>
          </a:xfrm>
          <a:prstGeom prst="rect">
            <a:avLst/>
          </a:prstGeom>
        </p:spPr>
      </p:pic>
      <p:pic>
        <p:nvPicPr>
          <p:cNvPr id="4" name="Picture 14">
            <a:extLst>
              <a:ext uri="{FF2B5EF4-FFF2-40B4-BE49-F238E27FC236}">
                <a16:creationId xmlns:a16="http://schemas.microsoft.com/office/drawing/2014/main" id="{CAD11D54-5992-0D44-87F9-143A6A9AF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029" y="320255"/>
            <a:ext cx="1176789" cy="349590"/>
          </a:xfrm>
          <a:prstGeom prst="rect">
            <a:avLst/>
          </a:prstGeom>
        </p:spPr>
      </p:pic>
    </p:spTree>
    <p:extLst>
      <p:ext uri="{BB962C8B-B14F-4D97-AF65-F5344CB8AC3E}">
        <p14:creationId xmlns:p14="http://schemas.microsoft.com/office/powerpoint/2010/main" val="163213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2CFFB85-8865-C446-BD7A-8F968A746B35}"/>
              </a:ext>
            </a:extLst>
          </p:cNvPr>
          <p:cNvSpPr>
            <a:spLocks noGrp="1" noChangeArrowheads="1"/>
          </p:cNvSpPr>
          <p:nvPr>
            <p:ph type="title" idx="4294967295"/>
          </p:nvPr>
        </p:nvSpPr>
        <p:spPr/>
        <p:txBody>
          <a:bodyPr/>
          <a:lstStyle/>
          <a:p>
            <a:pPr eaLnBrk="1" hangingPunct="1"/>
            <a:br>
              <a:rPr lang="en-US" altLang="nl-NL" sz="3000" b="1">
                <a:ea typeface="ＭＳ Ｐゴシック" panose="020B0600070205080204" pitchFamily="34" charset="-128"/>
              </a:rPr>
            </a:br>
            <a:endParaRPr lang="nl-NL" altLang="nl-NL" sz="3000" b="1">
              <a:solidFill>
                <a:srgbClr val="689A0D"/>
              </a:solidFill>
              <a:ea typeface="ＭＳ Ｐゴシック" panose="020B0600070205080204" pitchFamily="34" charset="-128"/>
            </a:endParaRPr>
          </a:p>
        </p:txBody>
      </p:sp>
      <p:sp>
        <p:nvSpPr>
          <p:cNvPr id="33794" name="Rectangle 3">
            <a:extLst>
              <a:ext uri="{FF2B5EF4-FFF2-40B4-BE49-F238E27FC236}">
                <a16:creationId xmlns:a16="http://schemas.microsoft.com/office/drawing/2014/main" id="{9923BDF9-1A8F-F441-BC7A-3CECB0F02EF8}"/>
              </a:ext>
            </a:extLst>
          </p:cNvPr>
          <p:cNvSpPr>
            <a:spLocks noGrp="1" noChangeArrowheads="1"/>
          </p:cNvSpPr>
          <p:nvPr>
            <p:ph type="body" idx="4294967295"/>
          </p:nvPr>
        </p:nvSpPr>
        <p:spPr/>
        <p:txBody>
          <a:bodyPr/>
          <a:lstStyle/>
          <a:p>
            <a:pPr marL="0" indent="0">
              <a:buNone/>
              <a:defRPr/>
            </a:pPr>
            <a:endParaRPr lang="nl-NL" b="1" dirty="0">
              <a:solidFill>
                <a:srgbClr val="3366FF"/>
              </a:solidFill>
            </a:endParaRPr>
          </a:p>
          <a:p>
            <a:pPr marL="0" indent="0">
              <a:buNone/>
              <a:defRPr/>
            </a:pPr>
            <a:endParaRPr lang="nl-NL" dirty="0"/>
          </a:p>
          <a:p>
            <a:pPr marL="0" indent="0">
              <a:buNone/>
              <a:defRPr/>
            </a:pPr>
            <a:endParaRPr lang="nl-NL" dirty="0"/>
          </a:p>
          <a:p>
            <a:pPr marL="0" indent="0" algn="ctr">
              <a:buNone/>
              <a:defRPr/>
            </a:pPr>
            <a:r>
              <a:rPr lang="nl-NL" sz="3300" b="1" dirty="0">
                <a:solidFill>
                  <a:srgbClr val="BCE623"/>
                </a:solidFill>
              </a:rPr>
              <a:t>AANBESTEDING</a:t>
            </a:r>
          </a:p>
          <a:p>
            <a:pPr marL="0" indent="0" algn="ctr">
              <a:buNone/>
              <a:defRPr/>
            </a:pPr>
            <a:r>
              <a:rPr lang="nl-NL" sz="3300" b="1" dirty="0">
                <a:solidFill>
                  <a:srgbClr val="BCE623"/>
                </a:solidFill>
              </a:rPr>
              <a:t>Achterliggende filosofie</a:t>
            </a:r>
          </a:p>
          <a:p>
            <a:pPr marL="385763" indent="-385763">
              <a:defRPr/>
            </a:pPr>
            <a:endParaRPr lang="nl-NL" dirty="0"/>
          </a:p>
        </p:txBody>
      </p:sp>
      <p:pic>
        <p:nvPicPr>
          <p:cNvPr id="5" name="Picture 4">
            <a:extLst>
              <a:ext uri="{FF2B5EF4-FFF2-40B4-BE49-F238E27FC236}">
                <a16:creationId xmlns:a16="http://schemas.microsoft.com/office/drawing/2014/main" id="{B47E803A-C88C-8646-B010-D5F28DBF1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078" y="331447"/>
            <a:ext cx="1176789" cy="349590"/>
          </a:xfrm>
          <a:prstGeom prst="rect">
            <a:avLst/>
          </a:prstGeom>
        </p:spPr>
      </p:pic>
    </p:spTree>
    <p:extLst>
      <p:ext uri="{BB962C8B-B14F-4D97-AF65-F5344CB8AC3E}">
        <p14:creationId xmlns:p14="http://schemas.microsoft.com/office/powerpoint/2010/main" val="67986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6FFBD-C94B-C2D4-193A-7921E01D38FB}"/>
              </a:ext>
            </a:extLst>
          </p:cNvPr>
          <p:cNvSpPr>
            <a:spLocks noGrp="1"/>
          </p:cNvSpPr>
          <p:nvPr>
            <p:ph type="title"/>
          </p:nvPr>
        </p:nvSpPr>
        <p:spPr>
          <a:xfrm>
            <a:off x="628650" y="365127"/>
            <a:ext cx="7886700" cy="1026108"/>
          </a:xfrm>
        </p:spPr>
        <p:txBody>
          <a:bodyPr/>
          <a:lstStyle/>
          <a:p>
            <a:pPr algn="ctr"/>
            <a:r>
              <a:rPr lang="nl-NL" dirty="0"/>
              <a:t>S</a:t>
            </a:r>
            <a:r>
              <a:rPr lang="nl-NL" dirty="0">
                <a:solidFill>
                  <a:srgbClr val="99D28A"/>
                </a:solidFill>
              </a:rPr>
              <a:t>+</a:t>
            </a:r>
            <a:r>
              <a:rPr lang="nl-NL" dirty="0"/>
              <a:t>O</a:t>
            </a:r>
            <a:r>
              <a:rPr lang="nl-NL" dirty="0">
                <a:solidFill>
                  <a:srgbClr val="99D28A"/>
                </a:solidFill>
              </a:rPr>
              <a:t>+</a:t>
            </a:r>
            <a:r>
              <a:rPr lang="nl-NL" dirty="0"/>
              <a:t>M</a:t>
            </a:r>
          </a:p>
        </p:txBody>
      </p:sp>
      <p:sp>
        <p:nvSpPr>
          <p:cNvPr id="3" name="Tijdelijke aanduiding voor inhoud 2">
            <a:extLst>
              <a:ext uri="{FF2B5EF4-FFF2-40B4-BE49-F238E27FC236}">
                <a16:creationId xmlns:a16="http://schemas.microsoft.com/office/drawing/2014/main" id="{B308DB23-C02B-E342-BB3E-79CFBE5BF88C}"/>
              </a:ext>
            </a:extLst>
          </p:cNvPr>
          <p:cNvSpPr>
            <a:spLocks noGrp="1"/>
          </p:cNvSpPr>
          <p:nvPr>
            <p:ph idx="1"/>
          </p:nvPr>
        </p:nvSpPr>
        <p:spPr>
          <a:xfrm>
            <a:off x="628650" y="1340746"/>
            <a:ext cx="7886700" cy="4836217"/>
          </a:xfrm>
        </p:spPr>
        <p:txBody>
          <a:bodyPr>
            <a:normAutofit/>
          </a:bodyPr>
          <a:lstStyle/>
          <a:p>
            <a:pPr lvl="0"/>
            <a:r>
              <a:rPr lang="nl-NL" sz="2000" dirty="0">
                <a:latin typeface="+mj-lt"/>
              </a:rPr>
              <a:t>Opdrachtnemer </a:t>
            </a:r>
            <a:r>
              <a:rPr lang="nl-NL" sz="2000">
                <a:latin typeface="+mj-lt"/>
              </a:rPr>
              <a:t>neemt voortouw </a:t>
            </a:r>
            <a:r>
              <a:rPr lang="nl-NL" sz="2000" dirty="0">
                <a:latin typeface="+mj-lt"/>
              </a:rPr>
              <a:t>in </a:t>
            </a:r>
            <a:br>
              <a:rPr lang="nl-NL" sz="2000" dirty="0">
                <a:latin typeface="+mj-lt"/>
              </a:rPr>
            </a:br>
            <a:r>
              <a:rPr lang="nl-NL" sz="2000" dirty="0">
                <a:latin typeface="+mj-lt"/>
              </a:rPr>
              <a:t>de samenwerking; o.a. bewaken van de gestelde kaders.</a:t>
            </a:r>
          </a:p>
          <a:p>
            <a:pPr lvl="0"/>
            <a:r>
              <a:rPr lang="nl-NL" sz="2000" dirty="0">
                <a:latin typeface="+mj-lt"/>
              </a:rPr>
              <a:t>Duidelijke afspraken over ieders rol in de uitvoering </a:t>
            </a:r>
            <a:br>
              <a:rPr lang="nl-NL" sz="2000" dirty="0">
                <a:latin typeface="+mj-lt"/>
              </a:rPr>
            </a:br>
            <a:r>
              <a:rPr lang="nl-NL" sz="2000" dirty="0">
                <a:latin typeface="+mj-lt"/>
              </a:rPr>
              <a:t>met bijbehorende verantwoordelijkheden.</a:t>
            </a:r>
          </a:p>
          <a:p>
            <a:pPr lvl="0"/>
            <a:r>
              <a:rPr lang="nl-NL" sz="2000" dirty="0">
                <a:latin typeface="+mj-lt"/>
              </a:rPr>
              <a:t>Delen van alle aanwezige kennis (ON stuurt hierin).</a:t>
            </a:r>
          </a:p>
          <a:p>
            <a:pPr lvl="0"/>
            <a:r>
              <a:rPr lang="nl-NL" sz="2000" dirty="0">
                <a:latin typeface="+mj-lt"/>
              </a:rPr>
              <a:t>Opdrachtnemer verantwoordelijk voor het risicomanagement (eigen risico’s en opdrachtgeversrisico’s). </a:t>
            </a:r>
            <a:br>
              <a:rPr lang="nl-NL" sz="2000" dirty="0">
                <a:latin typeface="+mj-lt"/>
              </a:rPr>
            </a:br>
            <a:r>
              <a:rPr lang="nl-NL" sz="2000" dirty="0">
                <a:latin typeface="+mj-lt"/>
              </a:rPr>
              <a:t>Verwachting: Opdrachtnemer is proactief, kan snel en efficiënt inspelen op onvoorziene situaties = minimaliseren van de gevolgen. </a:t>
            </a:r>
          </a:p>
          <a:p>
            <a:pPr marL="0" indent="0">
              <a:buNone/>
            </a:pPr>
            <a:endParaRPr lang="nl-NL" dirty="0"/>
          </a:p>
        </p:txBody>
      </p:sp>
      <p:pic>
        <p:nvPicPr>
          <p:cNvPr id="4" name="Afbeelding 3">
            <a:extLst>
              <a:ext uri="{FF2B5EF4-FFF2-40B4-BE49-F238E27FC236}">
                <a16:creationId xmlns:a16="http://schemas.microsoft.com/office/drawing/2014/main" id="{0333A8C4-3262-16C0-735E-7FF2125D0DB8}"/>
              </a:ext>
            </a:extLst>
          </p:cNvPr>
          <p:cNvPicPr>
            <a:picLocks noChangeAspect="1"/>
          </p:cNvPicPr>
          <p:nvPr/>
        </p:nvPicPr>
        <p:blipFill>
          <a:blip r:embed="rId2"/>
          <a:stretch>
            <a:fillRect/>
          </a:stretch>
        </p:blipFill>
        <p:spPr>
          <a:xfrm>
            <a:off x="2322464" y="4381272"/>
            <a:ext cx="3121862" cy="1746362"/>
          </a:xfrm>
          <a:prstGeom prst="rect">
            <a:avLst/>
          </a:prstGeom>
        </p:spPr>
      </p:pic>
      <p:sp>
        <p:nvSpPr>
          <p:cNvPr id="7" name="Tekstvak 6">
            <a:extLst>
              <a:ext uri="{FF2B5EF4-FFF2-40B4-BE49-F238E27FC236}">
                <a16:creationId xmlns:a16="http://schemas.microsoft.com/office/drawing/2014/main" id="{B7D716FD-3177-2340-5D1D-BBA70508B5A5}"/>
              </a:ext>
            </a:extLst>
          </p:cNvPr>
          <p:cNvSpPr txBox="1"/>
          <p:nvPr/>
        </p:nvSpPr>
        <p:spPr>
          <a:xfrm>
            <a:off x="847082" y="6169707"/>
            <a:ext cx="7668268" cy="369332"/>
          </a:xfrm>
          <a:prstGeom prst="rect">
            <a:avLst/>
          </a:prstGeom>
          <a:noFill/>
        </p:spPr>
        <p:txBody>
          <a:bodyPr wrap="square">
            <a:spAutoFit/>
          </a:bodyPr>
          <a:lstStyle/>
          <a:p>
            <a:r>
              <a:rPr lang="nl-NL" dirty="0"/>
              <a:t>Op zoek naar optimale samenwerking = partnerschap = transparant zijn </a:t>
            </a:r>
          </a:p>
        </p:txBody>
      </p:sp>
      <p:pic>
        <p:nvPicPr>
          <p:cNvPr id="8" name="Afbeelding 7">
            <a:extLst>
              <a:ext uri="{FF2B5EF4-FFF2-40B4-BE49-F238E27FC236}">
                <a16:creationId xmlns:a16="http://schemas.microsoft.com/office/drawing/2014/main" id="{EDF71054-EE4A-FD9C-BDF0-329FC794252F}"/>
              </a:ext>
            </a:extLst>
          </p:cNvPr>
          <p:cNvPicPr>
            <a:picLocks noChangeAspect="1"/>
          </p:cNvPicPr>
          <p:nvPr/>
        </p:nvPicPr>
        <p:blipFill>
          <a:blip r:embed="rId3"/>
          <a:stretch>
            <a:fillRect/>
          </a:stretch>
        </p:blipFill>
        <p:spPr>
          <a:xfrm>
            <a:off x="7606911" y="5075685"/>
            <a:ext cx="1043536" cy="1428304"/>
          </a:xfrm>
          <a:prstGeom prst="rect">
            <a:avLst/>
          </a:prstGeom>
        </p:spPr>
      </p:pic>
      <p:pic>
        <p:nvPicPr>
          <p:cNvPr id="9" name="Tijdelijke aanduiding voor inhoud 1">
            <a:extLst>
              <a:ext uri="{FF2B5EF4-FFF2-40B4-BE49-F238E27FC236}">
                <a16:creationId xmlns:a16="http://schemas.microsoft.com/office/drawing/2014/main" id="{4EE13365-A7C6-C2DC-EBF2-0AAFB302F936}"/>
              </a:ext>
            </a:extLst>
          </p:cNvPr>
          <p:cNvPicPr>
            <a:picLocks noChangeAspect="1"/>
          </p:cNvPicPr>
          <p:nvPr/>
        </p:nvPicPr>
        <p:blipFill>
          <a:blip r:embed="rId4"/>
          <a:stretch>
            <a:fillRect/>
          </a:stretch>
        </p:blipFill>
        <p:spPr>
          <a:xfrm>
            <a:off x="6712453" y="1340746"/>
            <a:ext cx="1898726" cy="1431231"/>
          </a:xfrm>
          <a:prstGeom prst="rect">
            <a:avLst/>
          </a:prstGeom>
        </p:spPr>
      </p:pic>
      <p:pic>
        <p:nvPicPr>
          <p:cNvPr id="10" name="Picture 14">
            <a:extLst>
              <a:ext uri="{FF2B5EF4-FFF2-40B4-BE49-F238E27FC236}">
                <a16:creationId xmlns:a16="http://schemas.microsoft.com/office/drawing/2014/main" id="{682A78F6-9815-FC97-57B9-AB69C1400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324276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p:nvPr>
        </p:nvSpPr>
        <p:spPr/>
        <p:txBody>
          <a:bodyPr/>
          <a:lstStyle/>
          <a:p>
            <a:r>
              <a:rPr lang="en-US" dirty="0"/>
              <a:t>Balanced scorecard slide 3</a:t>
            </a:r>
          </a:p>
        </p:txBody>
      </p:sp>
      <p:sp>
        <p:nvSpPr>
          <p:cNvPr id="6" name="Content Placeholder 5"/>
          <p:cNvSpPr>
            <a:spLocks noGrp="1"/>
          </p:cNvSpPr>
          <p:nvPr>
            <p:ph idx="1"/>
          </p:nvPr>
        </p:nvSpPr>
        <p:spPr/>
        <p:txBody>
          <a:bodyPr>
            <a:normAutofit/>
          </a:bodyPr>
          <a:lstStyle/>
          <a:p>
            <a:r>
              <a:rPr lang="nl-NL" altLang="nl-NL" sz="2400" dirty="0">
                <a:latin typeface="+mj-lt"/>
                <a:ea typeface="ＭＳ Ｐゴシック" panose="020B0600070205080204" pitchFamily="34" charset="-128"/>
              </a:rPr>
              <a:t>Gebruik van </a:t>
            </a:r>
            <a:r>
              <a:rPr lang="nl-NL" altLang="nl-NL" sz="2400" b="1" dirty="0">
                <a:latin typeface="+mj-lt"/>
                <a:ea typeface="ＭＳ Ｐゴシック" panose="020B0600070205080204" pitchFamily="34" charset="-128"/>
              </a:rPr>
              <a:t>deskundigheid van de expert </a:t>
            </a:r>
            <a:r>
              <a:rPr lang="nl-NL" altLang="nl-NL" sz="2400" dirty="0">
                <a:latin typeface="+mj-lt"/>
                <a:ea typeface="ＭＳ Ｐゴシック" panose="020B0600070205080204" pitchFamily="34" charset="-128"/>
              </a:rPr>
              <a:t>in alle fasen van de opdracht.</a:t>
            </a:r>
            <a:br>
              <a:rPr lang="nl-NL" altLang="nl-NL" sz="2400" dirty="0">
                <a:latin typeface="+mj-lt"/>
                <a:ea typeface="ＭＳ Ｐゴシック" panose="020B0600070205080204" pitchFamily="34" charset="-128"/>
              </a:rPr>
            </a:br>
            <a:endParaRPr lang="nl-NL" altLang="nl-NL" sz="2400" dirty="0">
              <a:latin typeface="+mj-lt"/>
              <a:ea typeface="ＭＳ Ｐゴシック" panose="020B0600070205080204" pitchFamily="34" charset="-128"/>
            </a:endParaRPr>
          </a:p>
          <a:p>
            <a:r>
              <a:rPr lang="nl-NL" altLang="nl-NL" sz="2400" b="1" dirty="0">
                <a:latin typeface="+mj-lt"/>
                <a:ea typeface="ＭＳ Ｐゴシック" panose="020B0600070205080204" pitchFamily="34" charset="-128"/>
              </a:rPr>
              <a:t>Risicomanagement</a:t>
            </a:r>
            <a:r>
              <a:rPr lang="nl-NL" altLang="nl-NL" sz="2400" dirty="0">
                <a:latin typeface="+mj-lt"/>
                <a:ea typeface="ＭＳ Ｐゴシック" panose="020B0600070205080204" pitchFamily="34" charset="-128"/>
              </a:rPr>
              <a:t> gedurende het hele traject.</a:t>
            </a:r>
            <a:br>
              <a:rPr lang="nl-NL" altLang="nl-NL" sz="2400" dirty="0">
                <a:latin typeface="+mj-lt"/>
                <a:ea typeface="ＭＳ Ｐゴシック" panose="020B0600070205080204" pitchFamily="34" charset="-128"/>
              </a:rPr>
            </a:br>
            <a:endParaRPr lang="nl-NL" altLang="nl-NL" sz="2400" dirty="0">
              <a:latin typeface="+mj-lt"/>
              <a:ea typeface="ＭＳ Ｐゴシック" panose="020B0600070205080204" pitchFamily="34" charset="-128"/>
            </a:endParaRPr>
          </a:p>
          <a:p>
            <a:r>
              <a:rPr lang="nl-NL" altLang="nl-NL" sz="2400" dirty="0">
                <a:latin typeface="+mj-lt"/>
                <a:ea typeface="ＭＳ Ｐゴシック" panose="020B0600070205080204" pitchFamily="34" charset="-128"/>
              </a:rPr>
              <a:t>Gebruik van </a:t>
            </a:r>
            <a:r>
              <a:rPr lang="nl-NL" altLang="nl-NL" sz="2400" b="1" dirty="0">
                <a:latin typeface="+mj-lt"/>
                <a:ea typeface="ＭＳ Ｐゴシック" panose="020B0600070205080204" pitchFamily="34" charset="-128"/>
              </a:rPr>
              <a:t>dominante informatie</a:t>
            </a:r>
            <a:r>
              <a:rPr lang="nl-NL" altLang="nl-NL" sz="2400" dirty="0">
                <a:latin typeface="+mj-lt"/>
                <a:ea typeface="ＭＳ Ｐゴシック" panose="020B0600070205080204" pitchFamily="34" charset="-128"/>
              </a:rPr>
              <a:t>, zowel in de inschrijvingsfase als tijdens uitvoeren van de Opdracht.</a:t>
            </a:r>
          </a:p>
          <a:p>
            <a:endParaRPr lang="nl-NL" altLang="nl-NL" sz="2400" dirty="0">
              <a:latin typeface="+mj-lt"/>
              <a:ea typeface="ＭＳ Ｐゴシック" panose="020B0600070205080204" pitchFamily="34" charset="-128"/>
            </a:endParaRPr>
          </a:p>
          <a:p>
            <a:pPr marL="0" indent="0">
              <a:buNone/>
            </a:pPr>
            <a:r>
              <a:rPr lang="nl-NL" altLang="nl-NL" sz="2400" dirty="0">
                <a:latin typeface="+mj-lt"/>
                <a:ea typeface="ＭＳ Ｐゴシック" panose="020B0600070205080204" pitchFamily="34" charset="-128"/>
              </a:rPr>
              <a:t>Dit wordt behandeld in de volgende marktinformatie-bijeenkomst (Inschrijvingsfase)</a:t>
            </a: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5</a:t>
            </a:fld>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903834" y="1102669"/>
            <a:ext cx="6948145" cy="369332"/>
          </a:xfrm>
          <a:prstGeom prst="rect">
            <a:avLst/>
          </a:prstGeom>
          <a:noFill/>
        </p:spPr>
        <p:txBody>
          <a:bodyPr wrap="square" lIns="0" tIns="0" rIns="0" bIns="0" rtlCol="0" anchor="ctr">
            <a:spAutoFit/>
          </a:bodyPr>
          <a:lstStyle/>
          <a:p>
            <a:pPr algn="ctr"/>
            <a:r>
              <a:rPr lang="en-US" altLang="nl-NL" sz="2400" b="1" dirty="0">
                <a:latin typeface="+mj-lt"/>
                <a:ea typeface="ＭＳ Ｐゴシック" panose="020B0600070205080204" pitchFamily="34" charset="-128"/>
              </a:rPr>
              <a:t>3 BELANGRIJKE PIJLERS</a:t>
            </a:r>
            <a:endParaRPr lang="en-US" sz="2700" dirty="0">
              <a:latin typeface="+mj-lt"/>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389434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2CFFB85-8865-C446-BD7A-8F968A746B35}"/>
              </a:ext>
            </a:extLst>
          </p:cNvPr>
          <p:cNvSpPr>
            <a:spLocks noGrp="1" noChangeArrowheads="1"/>
          </p:cNvSpPr>
          <p:nvPr>
            <p:ph type="title" idx="4294967295"/>
          </p:nvPr>
        </p:nvSpPr>
        <p:spPr/>
        <p:txBody>
          <a:bodyPr/>
          <a:lstStyle/>
          <a:p>
            <a:pPr eaLnBrk="1" hangingPunct="1"/>
            <a:br>
              <a:rPr lang="en-US" altLang="nl-NL" sz="3000" b="1">
                <a:ea typeface="ＭＳ Ｐゴシック" panose="020B0600070205080204" pitchFamily="34" charset="-128"/>
              </a:rPr>
            </a:br>
            <a:endParaRPr lang="nl-NL" altLang="nl-NL" sz="3000" b="1">
              <a:solidFill>
                <a:srgbClr val="689A0D"/>
              </a:solidFill>
              <a:ea typeface="ＭＳ Ｐゴシック" panose="020B0600070205080204" pitchFamily="34" charset="-128"/>
            </a:endParaRPr>
          </a:p>
        </p:txBody>
      </p:sp>
      <p:sp>
        <p:nvSpPr>
          <p:cNvPr id="33794" name="Rectangle 3">
            <a:extLst>
              <a:ext uri="{FF2B5EF4-FFF2-40B4-BE49-F238E27FC236}">
                <a16:creationId xmlns:a16="http://schemas.microsoft.com/office/drawing/2014/main" id="{9923BDF9-1A8F-F441-BC7A-3CECB0F02EF8}"/>
              </a:ext>
            </a:extLst>
          </p:cNvPr>
          <p:cNvSpPr>
            <a:spLocks noGrp="1" noChangeArrowheads="1"/>
          </p:cNvSpPr>
          <p:nvPr>
            <p:ph type="body" idx="4294967295"/>
          </p:nvPr>
        </p:nvSpPr>
        <p:spPr/>
        <p:txBody>
          <a:bodyPr/>
          <a:lstStyle/>
          <a:p>
            <a:pPr marL="0" indent="0">
              <a:buNone/>
              <a:defRPr/>
            </a:pPr>
            <a:endParaRPr lang="nl-NL" b="1" dirty="0">
              <a:solidFill>
                <a:srgbClr val="3366FF"/>
              </a:solidFill>
            </a:endParaRPr>
          </a:p>
          <a:p>
            <a:pPr marL="0" indent="0" algn="ctr">
              <a:buNone/>
              <a:defRPr/>
            </a:pPr>
            <a:r>
              <a:rPr lang="nl-NL" sz="3300" b="1" dirty="0">
                <a:solidFill>
                  <a:srgbClr val="BCE623"/>
                </a:solidFill>
              </a:rPr>
              <a:t>AANBESTEDINGPROCEDURE</a:t>
            </a:r>
          </a:p>
          <a:p>
            <a:pPr marL="0" indent="0" algn="ctr">
              <a:buNone/>
              <a:defRPr/>
            </a:pPr>
            <a:endParaRPr lang="nl-NL" sz="3300" b="1" dirty="0">
              <a:solidFill>
                <a:srgbClr val="BCE623"/>
              </a:solidFill>
            </a:endParaRPr>
          </a:p>
          <a:p>
            <a:pPr marL="0" indent="0" algn="ctr">
              <a:buNone/>
              <a:defRPr/>
            </a:pPr>
            <a:r>
              <a:rPr lang="nl-NL" sz="3300" b="1" dirty="0">
                <a:solidFill>
                  <a:srgbClr val="BCE623"/>
                </a:solidFill>
              </a:rPr>
              <a:t>Aanbestedingsproces</a:t>
            </a:r>
          </a:p>
          <a:p>
            <a:pPr marL="0" indent="0" algn="ctr">
              <a:buNone/>
              <a:defRPr/>
            </a:pPr>
            <a:r>
              <a:rPr lang="nl-NL" sz="3300" b="1" dirty="0">
                <a:solidFill>
                  <a:srgbClr val="BCE623"/>
                </a:solidFill>
              </a:rPr>
              <a:t>(belangrijkste aspecten daaruit)</a:t>
            </a:r>
            <a:endParaRPr lang="nl-NL" dirty="0"/>
          </a:p>
          <a:p>
            <a:pPr marL="0" indent="0">
              <a:buNone/>
              <a:defRPr/>
            </a:pPr>
            <a:endParaRPr lang="nl-NL" dirty="0"/>
          </a:p>
        </p:txBody>
      </p:sp>
      <p:pic>
        <p:nvPicPr>
          <p:cNvPr id="5" name="Picture 4">
            <a:extLst>
              <a:ext uri="{FF2B5EF4-FFF2-40B4-BE49-F238E27FC236}">
                <a16:creationId xmlns:a16="http://schemas.microsoft.com/office/drawing/2014/main" id="{B47E803A-C88C-8646-B010-D5F28DBF1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005" y="365126"/>
            <a:ext cx="1176789" cy="349590"/>
          </a:xfrm>
          <a:prstGeom prst="rect">
            <a:avLst/>
          </a:prstGeom>
        </p:spPr>
      </p:pic>
    </p:spTree>
    <p:extLst>
      <p:ext uri="{BB962C8B-B14F-4D97-AF65-F5344CB8AC3E}">
        <p14:creationId xmlns:p14="http://schemas.microsoft.com/office/powerpoint/2010/main" val="1111001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4433-F00B-1F08-65A3-22D6BF676D14}"/>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2A7897CB-835B-E9D0-EBD2-8CBCFAAEAD5A}"/>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71D4E67D-D859-B674-A89F-253082B74C6B}"/>
              </a:ext>
            </a:extLst>
          </p:cNvPr>
          <p:cNvSpPr>
            <a:spLocks noGrp="1"/>
          </p:cNvSpPr>
          <p:nvPr>
            <p:ph idx="1"/>
          </p:nvPr>
        </p:nvSpPr>
        <p:spPr/>
        <p:txBody>
          <a:bodyPr>
            <a:normAutofit/>
          </a:bodyPr>
          <a:lstStyle/>
          <a:p>
            <a:pPr marL="0" indent="0">
              <a:buNone/>
            </a:pPr>
            <a:r>
              <a:rPr lang="nl-NL" altLang="nl-NL" sz="2800" b="1" dirty="0">
                <a:latin typeface="+mj-lt"/>
                <a:ea typeface="ＭＳ Ｐゴシック" panose="020B0600070205080204" pitchFamily="34" charset="-128"/>
              </a:rPr>
              <a:t>Fase 1: Selectiefase</a:t>
            </a:r>
          </a:p>
          <a:p>
            <a:pPr marL="0" indent="0">
              <a:buNone/>
            </a:pPr>
            <a:r>
              <a:rPr lang="nl-NL" altLang="nl-NL" sz="2800" b="1" dirty="0">
                <a:latin typeface="+mj-lt"/>
                <a:ea typeface="ＭＳ Ｐゴシック" panose="020B0600070205080204" pitchFamily="34" charset="-128"/>
                <a:sym typeface="Wingdings" pitchFamily="2" charset="2"/>
              </a:rPr>
              <a:t>Fase 2: Inschrijvingsfase (met Concretiseringsfase)</a:t>
            </a:r>
          </a:p>
          <a:p>
            <a:pPr marL="0" indent="0">
              <a:buNone/>
            </a:pPr>
            <a:endParaRPr lang="nl-NL" altLang="nl-NL" sz="2800" b="1" dirty="0">
              <a:latin typeface="+mj-lt"/>
              <a:ea typeface="ＭＳ Ｐゴシック" panose="020B0600070205080204" pitchFamily="34" charset="-128"/>
              <a:sym typeface="Wingdings" pitchFamily="2" charset="2"/>
            </a:endParaRPr>
          </a:p>
          <a:p>
            <a:pPr marL="0" indent="0">
              <a:buNone/>
            </a:pPr>
            <a:r>
              <a:rPr lang="nl-NL" altLang="nl-NL" sz="2800" b="1" dirty="0">
                <a:latin typeface="+mj-lt"/>
                <a:ea typeface="ＭＳ Ｐゴシック" panose="020B0600070205080204" pitchFamily="34" charset="-128"/>
                <a:sym typeface="Wingdings" pitchFamily="2" charset="2"/>
              </a:rPr>
              <a:t>Dit eindigt met een gunning en vervolgens:</a:t>
            </a:r>
            <a:br>
              <a:rPr lang="nl-NL" altLang="nl-NL" sz="2800" b="1" dirty="0">
                <a:latin typeface="+mj-lt"/>
                <a:ea typeface="ＭＳ Ｐゴシック" panose="020B0600070205080204" pitchFamily="34" charset="-128"/>
                <a:sym typeface="Wingdings" pitchFamily="2" charset="2"/>
              </a:rPr>
            </a:br>
            <a:br>
              <a:rPr lang="nl-NL" altLang="nl-NL" sz="2800" b="1" dirty="0">
                <a:latin typeface="+mj-lt"/>
                <a:ea typeface="ＭＳ Ｐゴシック" panose="020B0600070205080204" pitchFamily="34" charset="-128"/>
                <a:sym typeface="Wingdings" pitchFamily="2" charset="2"/>
              </a:rPr>
            </a:br>
            <a:r>
              <a:rPr lang="nl-NL" altLang="nl-NL" sz="2800" b="1" dirty="0">
                <a:latin typeface="+mj-lt"/>
                <a:ea typeface="ＭＳ Ｐゴシック" panose="020B0600070205080204" pitchFamily="34" charset="-128"/>
                <a:sym typeface="Wingdings" pitchFamily="2" charset="2"/>
              </a:rPr>
              <a:t>Fase 3: Uitvoeringsfase</a:t>
            </a:r>
            <a:br>
              <a:rPr lang="nl-NL" altLang="nl-NL" sz="2800" b="1" dirty="0">
                <a:latin typeface="+mj-lt"/>
                <a:ea typeface="ＭＳ Ｐゴシック" panose="020B0600070205080204" pitchFamily="34" charset="-128"/>
                <a:sym typeface="Wingdings" pitchFamily="2" charset="2"/>
              </a:rPr>
            </a:br>
            <a:r>
              <a:rPr lang="nl-NL" altLang="nl-NL" sz="2400" b="1" dirty="0">
                <a:solidFill>
                  <a:srgbClr val="002060"/>
                </a:solidFill>
                <a:latin typeface="+mj-lt"/>
                <a:ea typeface="ＭＳ Ｐゴシック" panose="020B0600070205080204" pitchFamily="34" charset="-128"/>
                <a:sym typeface="Wingdings" pitchFamily="2" charset="2"/>
              </a:rPr>
              <a:t>Fase 3a – Bouwteamfase (fase 1 tweefasen overeenkomst)</a:t>
            </a:r>
          </a:p>
          <a:p>
            <a:pPr marL="0" indent="0">
              <a:buNone/>
            </a:pPr>
            <a:r>
              <a:rPr lang="nl-NL" altLang="nl-NL" sz="2400" b="1" dirty="0">
                <a:solidFill>
                  <a:srgbClr val="002060"/>
                </a:solidFill>
                <a:latin typeface="+mj-lt"/>
                <a:ea typeface="ＭＳ Ｐゴシック" panose="020B0600070205080204" pitchFamily="34" charset="-128"/>
                <a:sym typeface="Wingdings" pitchFamily="2" charset="2"/>
              </a:rPr>
              <a:t>Fase 3b- Realisatiefase (fase 2 tweefasen overeenkomst)</a:t>
            </a:r>
          </a:p>
        </p:txBody>
      </p:sp>
      <p:sp>
        <p:nvSpPr>
          <p:cNvPr id="4" name="Slide Number Placeholder 3">
            <a:extLst>
              <a:ext uri="{FF2B5EF4-FFF2-40B4-BE49-F238E27FC236}">
                <a16:creationId xmlns:a16="http://schemas.microsoft.com/office/drawing/2014/main" id="{A0A8B898-EB2B-3E36-3055-4FA46191B821}"/>
              </a:ext>
            </a:extLst>
          </p:cNvPr>
          <p:cNvSpPr>
            <a:spLocks noGrp="1"/>
          </p:cNvSpPr>
          <p:nvPr>
            <p:ph type="sldNum" sz="quarter" idx="12"/>
          </p:nvPr>
        </p:nvSpPr>
        <p:spPr/>
        <p:txBody>
          <a:bodyPr/>
          <a:lstStyle/>
          <a:p>
            <a:fld id="{5A4A7955-6230-48B4-BD8B-A7C460F75945}" type="slidenum">
              <a:rPr lang="en-US" smtClean="0"/>
              <a:t>7</a:t>
            </a:fld>
            <a:endParaRPr lang="en-US" dirty="0"/>
          </a:p>
        </p:txBody>
      </p:sp>
      <p:sp>
        <p:nvSpPr>
          <p:cNvPr id="13" name="TextBox 12">
            <a:extLst>
              <a:ext uri="{FF2B5EF4-FFF2-40B4-BE49-F238E27FC236}">
                <a16:creationId xmlns:a16="http://schemas.microsoft.com/office/drawing/2014/main" id="{E14FEFFC-65C1-9B75-7924-EE744D8EB3B4}"/>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err="1">
                <a:latin typeface="+mj-lt"/>
                <a:ea typeface="ＭＳ Ｐゴシック" panose="020B0600070205080204" pitchFamily="34" charset="-128"/>
              </a:rPr>
              <a:t>Niet-openbare</a:t>
            </a:r>
            <a:r>
              <a:rPr lang="en-US" altLang="nl-NL" sz="2700" b="1" dirty="0">
                <a:latin typeface="+mj-lt"/>
                <a:ea typeface="ＭＳ Ｐゴシック" panose="020B0600070205080204" pitchFamily="34" charset="-128"/>
              </a:rPr>
              <a:t> procedure</a:t>
            </a:r>
            <a:endParaRPr lang="en-US" sz="2700" b="1" dirty="0">
              <a:latin typeface="+mj-lt"/>
            </a:endParaRPr>
          </a:p>
        </p:txBody>
      </p:sp>
      <p:pic>
        <p:nvPicPr>
          <p:cNvPr id="15" name="Picture 14">
            <a:extLst>
              <a:ext uri="{FF2B5EF4-FFF2-40B4-BE49-F238E27FC236}">
                <a16:creationId xmlns:a16="http://schemas.microsoft.com/office/drawing/2014/main" id="{C93C7F4F-3BE6-2ADD-63F5-2AFF28DD8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198256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1B77-5027-EBAA-CF5E-AA9A41DFDDCA}"/>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08F331B2-967C-E172-651C-9C5C105AA4F7}"/>
              </a:ext>
            </a:extLst>
          </p:cNvPr>
          <p:cNvSpPr>
            <a:spLocks noGrp="1"/>
          </p:cNvSpPr>
          <p:nvPr>
            <p:ph type="title"/>
          </p:nvPr>
        </p:nvSpPr>
        <p:spPr/>
        <p:txBody>
          <a:bodyPr/>
          <a:lstStyle/>
          <a:p>
            <a:r>
              <a:rPr lang="en-US" dirty="0"/>
              <a:t>Balanced scorecard slide 3</a:t>
            </a:r>
          </a:p>
        </p:txBody>
      </p:sp>
      <p:sp>
        <p:nvSpPr>
          <p:cNvPr id="6" name="Content Placeholder 5">
            <a:extLst>
              <a:ext uri="{FF2B5EF4-FFF2-40B4-BE49-F238E27FC236}">
                <a16:creationId xmlns:a16="http://schemas.microsoft.com/office/drawing/2014/main" id="{21CAC5D8-A71F-D024-3349-EEEB15F60108}"/>
              </a:ext>
            </a:extLst>
          </p:cNvPr>
          <p:cNvSpPr>
            <a:spLocks noGrp="1"/>
          </p:cNvSpPr>
          <p:nvPr>
            <p:ph idx="1"/>
          </p:nvPr>
        </p:nvSpPr>
        <p:spPr/>
        <p:txBody>
          <a:bodyPr>
            <a:normAutofit fontScale="77500" lnSpcReduction="20000"/>
          </a:bodyPr>
          <a:lstStyle/>
          <a:p>
            <a:pPr marL="0" indent="0">
              <a:buNone/>
            </a:pPr>
            <a:r>
              <a:rPr lang="nl-NL" altLang="nl-NL" sz="2800" b="1" u="sng" dirty="0">
                <a:latin typeface="+mj-lt"/>
                <a:ea typeface="ＭＳ Ｐゴシック" panose="020B0600070205080204" pitchFamily="34" charset="-128"/>
              </a:rPr>
              <a:t>Fase 1: Bouwteamfase</a:t>
            </a:r>
            <a:br>
              <a:rPr lang="nl-NL" altLang="nl-NL" sz="2800" b="1" dirty="0">
                <a:latin typeface="+mj-lt"/>
                <a:ea typeface="ＭＳ Ｐゴシック" panose="020B0600070205080204" pitchFamily="34" charset="-128"/>
              </a:rPr>
            </a:br>
            <a:br>
              <a:rPr lang="nl-NL" altLang="nl-NL" sz="2800" b="1" dirty="0">
                <a:latin typeface="+mj-lt"/>
                <a:ea typeface="ＭＳ Ｐゴシック" panose="020B0600070205080204" pitchFamily="34" charset="-128"/>
              </a:rPr>
            </a:br>
            <a:r>
              <a:rPr lang="nl-NL" altLang="nl-NL" sz="2800" b="1" dirty="0">
                <a:latin typeface="+mj-lt"/>
                <a:ea typeface="ＭＳ Ｐゴシック" panose="020B0600070205080204" pitchFamily="34" charset="-128"/>
              </a:rPr>
              <a:t>Resultaat: </a:t>
            </a:r>
          </a:p>
          <a:p>
            <a:pPr>
              <a:buFontTx/>
              <a:buChar char="-"/>
            </a:pPr>
            <a:r>
              <a:rPr lang="nl-NL" altLang="nl-NL" sz="2800" b="1" dirty="0">
                <a:latin typeface="+mj-lt"/>
                <a:ea typeface="ＭＳ Ｐゴシック" panose="020B0600070205080204" pitchFamily="34" charset="-128"/>
              </a:rPr>
              <a:t>Realisatieovereenkomst – Basisovereenkomst UAV-GC 2005</a:t>
            </a:r>
          </a:p>
          <a:p>
            <a:pPr>
              <a:buFontTx/>
              <a:buChar char="-"/>
            </a:pPr>
            <a:r>
              <a:rPr lang="nl-NL" altLang="nl-NL" sz="2800" b="1" dirty="0">
                <a:latin typeface="+mj-lt"/>
                <a:ea typeface="ＭＳ Ｐゴシック" panose="020B0600070205080204" pitchFamily="34" charset="-128"/>
              </a:rPr>
              <a:t>Opdrachtverlening Realisatiefase</a:t>
            </a:r>
          </a:p>
          <a:p>
            <a:pPr marL="0" indent="0">
              <a:buNone/>
            </a:pPr>
            <a:endParaRPr lang="nl-NL" altLang="nl-NL" sz="2800" b="1" dirty="0">
              <a:latin typeface="+mj-lt"/>
              <a:ea typeface="ＭＳ Ｐゴシック" panose="020B0600070205080204" pitchFamily="34" charset="-128"/>
              <a:sym typeface="Wingdings" pitchFamily="2" charset="2"/>
            </a:endParaRPr>
          </a:p>
          <a:p>
            <a:pPr marL="0" indent="0">
              <a:buNone/>
            </a:pPr>
            <a:r>
              <a:rPr lang="nl-NL" altLang="nl-NL" sz="2800" b="1" u="sng" dirty="0">
                <a:latin typeface="+mj-lt"/>
                <a:ea typeface="ＭＳ Ｐゴシック" panose="020B0600070205080204" pitchFamily="34" charset="-128"/>
                <a:sym typeface="Wingdings" pitchFamily="2" charset="2"/>
              </a:rPr>
              <a:t>Fase 2: Realisatiefase</a:t>
            </a:r>
          </a:p>
          <a:p>
            <a:pPr marL="0" indent="0">
              <a:buNone/>
            </a:pPr>
            <a:r>
              <a:rPr lang="nl-NL" altLang="nl-NL" sz="2800" b="1" dirty="0">
                <a:latin typeface="+mj-lt"/>
                <a:ea typeface="ＭＳ Ｐゴシック" panose="020B0600070205080204" pitchFamily="34" charset="-128"/>
                <a:sym typeface="Wingdings" pitchFamily="2" charset="2"/>
              </a:rPr>
              <a:t>Resultaat</a:t>
            </a:r>
          </a:p>
          <a:p>
            <a:pPr marL="0" indent="0">
              <a:buNone/>
            </a:pPr>
            <a:r>
              <a:rPr lang="nl-NL" altLang="nl-NL" sz="2800" b="1" dirty="0">
                <a:latin typeface="+mj-lt"/>
                <a:ea typeface="ＭＳ Ｐゴシック" panose="020B0600070205080204" pitchFamily="34" charset="-128"/>
                <a:sym typeface="Wingdings" pitchFamily="2" charset="2"/>
              </a:rPr>
              <a:t>- Oplevering renovatie Gemeentehuis Beilen</a:t>
            </a:r>
          </a:p>
          <a:p>
            <a:pPr marL="0" indent="0">
              <a:buNone/>
            </a:pPr>
            <a:br>
              <a:rPr lang="nl-NL" altLang="nl-NL" sz="2800" b="1" dirty="0">
                <a:latin typeface="+mj-lt"/>
                <a:ea typeface="ＭＳ Ｐゴシック" panose="020B0600070205080204" pitchFamily="34" charset="-128"/>
                <a:sym typeface="Wingdings" pitchFamily="2" charset="2"/>
              </a:rPr>
            </a:br>
            <a:r>
              <a:rPr lang="nl-NL" altLang="nl-NL" sz="2800" b="1" dirty="0">
                <a:latin typeface="+mj-lt"/>
                <a:ea typeface="ＭＳ Ｐゴシック" panose="020B0600070205080204" pitchFamily="34" charset="-128"/>
                <a:sym typeface="Wingdings" pitchFamily="2" charset="2"/>
              </a:rPr>
              <a:t>Aanbesteding omvat beide fasen  gunning alleen voor fase 1</a:t>
            </a:r>
          </a:p>
          <a:p>
            <a:pPr marL="0" indent="0">
              <a:buNone/>
            </a:pPr>
            <a:br>
              <a:rPr lang="nl-NL" altLang="nl-NL" sz="2800" b="1" dirty="0">
                <a:latin typeface="+mj-lt"/>
                <a:ea typeface="ＭＳ Ｐゴシック" panose="020B0600070205080204" pitchFamily="34" charset="-128"/>
                <a:sym typeface="Wingdings" pitchFamily="2" charset="2"/>
              </a:rPr>
            </a:br>
            <a:r>
              <a:rPr lang="nl-NL" altLang="nl-NL" sz="2800" b="1" dirty="0">
                <a:latin typeface="+mj-lt"/>
                <a:ea typeface="ＭＳ Ｐゴシック" panose="020B0600070205080204" pitchFamily="34" charset="-128"/>
                <a:sym typeface="Wingdings" pitchFamily="2" charset="2"/>
              </a:rPr>
              <a:t>Gunning fase 2 alleen bij succesvol verloop van fase 1 en overeenstemming over Basisovereenkomst en prijs.</a:t>
            </a:r>
            <a:endParaRPr lang="nl-NL" altLang="nl-NL" sz="2800" dirty="0">
              <a:latin typeface="+mj-lt"/>
              <a:ea typeface="ＭＳ Ｐゴシック" panose="020B0600070205080204" pitchFamily="34" charset="-128"/>
              <a:sym typeface="Wingdings" pitchFamily="2" charset="2"/>
            </a:endParaRPr>
          </a:p>
        </p:txBody>
      </p:sp>
      <p:sp>
        <p:nvSpPr>
          <p:cNvPr id="4" name="Slide Number Placeholder 3">
            <a:extLst>
              <a:ext uri="{FF2B5EF4-FFF2-40B4-BE49-F238E27FC236}">
                <a16:creationId xmlns:a16="http://schemas.microsoft.com/office/drawing/2014/main" id="{0D334F99-642F-B5DC-4E36-ABB2A2E2C98A}"/>
              </a:ext>
            </a:extLst>
          </p:cNvPr>
          <p:cNvSpPr>
            <a:spLocks noGrp="1"/>
          </p:cNvSpPr>
          <p:nvPr>
            <p:ph type="sldNum" sz="quarter" idx="12"/>
          </p:nvPr>
        </p:nvSpPr>
        <p:spPr/>
        <p:txBody>
          <a:bodyPr/>
          <a:lstStyle/>
          <a:p>
            <a:fld id="{5A4A7955-6230-48B4-BD8B-A7C460F75945}" type="slidenum">
              <a:rPr lang="en-US" smtClean="0"/>
              <a:t>8</a:t>
            </a:fld>
            <a:endParaRPr lang="en-US" dirty="0"/>
          </a:p>
        </p:txBody>
      </p:sp>
      <p:sp>
        <p:nvSpPr>
          <p:cNvPr id="13" name="TextBox 12">
            <a:extLst>
              <a:ext uri="{FF2B5EF4-FFF2-40B4-BE49-F238E27FC236}">
                <a16:creationId xmlns:a16="http://schemas.microsoft.com/office/drawing/2014/main" id="{0CCD3338-E2FA-490E-6D3C-3A333A4A2155}"/>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TWEEFASEN OVEREENKOMST</a:t>
            </a:r>
            <a:endParaRPr lang="en-US" sz="2700" b="1" dirty="0">
              <a:latin typeface="+mj-lt"/>
            </a:endParaRPr>
          </a:p>
        </p:txBody>
      </p:sp>
      <p:pic>
        <p:nvPicPr>
          <p:cNvPr id="15" name="Picture 14">
            <a:extLst>
              <a:ext uri="{FF2B5EF4-FFF2-40B4-BE49-F238E27FC236}">
                <a16:creationId xmlns:a16="http://schemas.microsoft.com/office/drawing/2014/main" id="{B52E68A8-2254-A475-E01A-F0374F52EC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309112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p:nvPr>
        </p:nvSpPr>
        <p:spPr/>
        <p:txBody>
          <a:bodyPr/>
          <a:lstStyle/>
          <a:p>
            <a:r>
              <a:rPr lang="en-US" dirty="0"/>
              <a:t>Balanced scorecard slide 3</a:t>
            </a:r>
          </a:p>
        </p:txBody>
      </p:sp>
      <p:sp>
        <p:nvSpPr>
          <p:cNvPr id="6" name="Content Placeholder 5"/>
          <p:cNvSpPr>
            <a:spLocks noGrp="1"/>
          </p:cNvSpPr>
          <p:nvPr>
            <p:ph idx="1"/>
          </p:nvPr>
        </p:nvSpPr>
        <p:spPr/>
        <p:txBody>
          <a:bodyPr>
            <a:normAutofit fontScale="77500" lnSpcReduction="20000"/>
          </a:bodyPr>
          <a:lstStyle/>
          <a:p>
            <a:pPr marL="0" indent="0">
              <a:buNone/>
            </a:pPr>
            <a:r>
              <a:rPr lang="nl-NL" altLang="nl-NL" sz="2800" b="1" dirty="0">
                <a:latin typeface="+mj-lt"/>
                <a:ea typeface="ＭＳ Ｐゴシック" panose="020B0600070205080204" pitchFamily="34" charset="-128"/>
              </a:rPr>
              <a:t>Totaal Plafondprijs:</a:t>
            </a:r>
            <a:r>
              <a:rPr lang="nl-NL" altLang="nl-NL" sz="2800" dirty="0">
                <a:latin typeface="+mj-lt"/>
                <a:ea typeface="ＭＳ Ｐゴシック" panose="020B0600070205080204" pitchFamily="34" charset="-128"/>
              </a:rPr>
              <a:t> € 9.030.202,- </a:t>
            </a:r>
          </a:p>
          <a:p>
            <a:pPr marL="0" indent="0">
              <a:buNone/>
            </a:pPr>
            <a:r>
              <a:rPr lang="nl-NL" altLang="nl-NL" sz="2800" dirty="0">
                <a:latin typeface="+mj-lt"/>
                <a:ea typeface="ＭＳ Ｐゴシック" panose="020B0600070205080204" pitchFamily="34" charset="-128"/>
              </a:rPr>
              <a:t>Onderverdeeld in </a:t>
            </a:r>
            <a:r>
              <a:rPr lang="nl-NL" altLang="nl-NL" sz="2800" u="sng" dirty="0">
                <a:latin typeface="+mj-lt"/>
                <a:ea typeface="ＭＳ Ｐゴシック" panose="020B0600070205080204" pitchFamily="34" charset="-128"/>
              </a:rPr>
              <a:t>sub-plafondprijzen</a:t>
            </a:r>
            <a:r>
              <a:rPr lang="nl-NL" altLang="nl-NL" sz="2800" dirty="0">
                <a:latin typeface="+mj-lt"/>
                <a:ea typeface="ＭＳ Ｐゴシック" panose="020B0600070205080204" pitchFamily="34" charset="-128"/>
              </a:rPr>
              <a:t>:</a:t>
            </a:r>
          </a:p>
          <a:p>
            <a:r>
              <a:rPr lang="nl-NL" altLang="nl-NL" sz="2800" dirty="0">
                <a:latin typeface="+mj-lt"/>
                <a:ea typeface="ＭＳ Ｐゴシック" panose="020B0600070205080204" pitchFamily="34" charset="-128"/>
              </a:rPr>
              <a:t>Bouwteamfase: € 423.165,-</a:t>
            </a:r>
          </a:p>
          <a:p>
            <a:r>
              <a:rPr lang="nl-NL" altLang="nl-NL" sz="2800" dirty="0">
                <a:latin typeface="+mj-lt"/>
                <a:ea typeface="ＭＳ Ｐゴシック" panose="020B0600070205080204" pitchFamily="34" charset="-128"/>
              </a:rPr>
              <a:t>Realisatiefase: € 8.607.037,-</a:t>
            </a:r>
            <a:br>
              <a:rPr lang="nl-NL" altLang="nl-NL" sz="2800" dirty="0">
                <a:latin typeface="+mj-lt"/>
                <a:ea typeface="ＭＳ Ｐゴシック" panose="020B0600070205080204" pitchFamily="34" charset="-128"/>
              </a:rPr>
            </a:br>
            <a:endParaRPr lang="nl-NL" altLang="nl-NL" sz="2800" dirty="0">
              <a:latin typeface="+mj-lt"/>
              <a:ea typeface="ＭＳ Ｐゴシック" panose="020B0600070205080204" pitchFamily="34" charset="-128"/>
            </a:endParaRPr>
          </a:p>
          <a:p>
            <a:r>
              <a:rPr lang="nl-NL" altLang="nl-NL" sz="2800" dirty="0">
                <a:latin typeface="+mj-lt"/>
                <a:ea typeface="ＭＳ Ｐゴシック" panose="020B0600070205080204" pitchFamily="34" charset="-128"/>
              </a:rPr>
              <a:t>Inschrijver mag niet </a:t>
            </a:r>
            <a:r>
              <a:rPr lang="nl-NL" altLang="nl-NL" sz="2800" dirty="0">
                <a:latin typeface="+mj-lt"/>
                <a:ea typeface="ＭＳ Ｐゴシック" panose="020B0600070205080204" pitchFamily="34" charset="-128"/>
                <a:sym typeface="Wingdings" pitchFamily="2" charset="2"/>
              </a:rPr>
              <a:t>boven plafondprijzen inschrijven</a:t>
            </a:r>
            <a:br>
              <a:rPr lang="nl-NL" altLang="nl-NL" sz="2800" dirty="0">
                <a:latin typeface="+mj-lt"/>
                <a:ea typeface="ＭＳ Ｐゴシック" panose="020B0600070205080204" pitchFamily="34" charset="-128"/>
                <a:sym typeface="Wingdings" pitchFamily="2" charset="2"/>
              </a:rPr>
            </a:br>
            <a:r>
              <a:rPr lang="nl-NL" altLang="nl-NL" sz="2800" dirty="0">
                <a:latin typeface="+mj-lt"/>
                <a:ea typeface="ＭＳ Ｐゴシック" panose="020B0600070205080204" pitchFamily="34" charset="-128"/>
                <a:sym typeface="Wingdings" pitchFamily="2" charset="2"/>
              </a:rPr>
              <a:t>op straffe van ongeldigheid.</a:t>
            </a:r>
          </a:p>
          <a:p>
            <a:pPr marL="0" indent="0">
              <a:buNone/>
            </a:pPr>
            <a:endParaRPr lang="nl-NL" altLang="nl-NL" sz="2800" dirty="0">
              <a:latin typeface="+mj-lt"/>
              <a:ea typeface="ＭＳ Ｐゴシック" panose="020B0600070205080204" pitchFamily="34" charset="-128"/>
              <a:sym typeface="Wingdings" pitchFamily="2" charset="2"/>
            </a:endParaRPr>
          </a:p>
          <a:p>
            <a:r>
              <a:rPr lang="nl-NL" altLang="nl-NL" sz="2800" dirty="0">
                <a:latin typeface="+mj-lt"/>
                <a:ea typeface="ＭＳ Ｐゴシック" panose="020B0600070205080204" pitchFamily="34" charset="-128"/>
                <a:sym typeface="Wingdings" pitchFamily="2" charset="2"/>
              </a:rPr>
              <a:t>Inschrijfprijs Bouwteamfase: vaste prijs</a:t>
            </a:r>
          </a:p>
          <a:p>
            <a:r>
              <a:rPr lang="nl-NL" altLang="nl-NL" sz="2800" dirty="0">
                <a:latin typeface="+mj-lt"/>
                <a:ea typeface="ＭＳ Ｐゴシック" panose="020B0600070205080204" pitchFamily="34" charset="-128"/>
                <a:sym typeface="Wingdings" pitchFamily="2" charset="2"/>
              </a:rPr>
              <a:t>Inschrijfprijs Realisatiefase: taakstellend budget voor de Bouwteamfase</a:t>
            </a:r>
            <a:br>
              <a:rPr lang="nl-NL" altLang="nl-NL" sz="2800" dirty="0">
                <a:latin typeface="+mj-lt"/>
                <a:ea typeface="ＭＳ Ｐゴシック" panose="020B0600070205080204" pitchFamily="34" charset="-128"/>
                <a:sym typeface="Wingdings" pitchFamily="2" charset="2"/>
              </a:rPr>
            </a:br>
            <a:endParaRPr lang="nl-NL" altLang="nl-NL" sz="2800" dirty="0">
              <a:latin typeface="+mj-lt"/>
              <a:ea typeface="ＭＳ Ｐゴシック" panose="020B0600070205080204" pitchFamily="34" charset="-128"/>
              <a:sym typeface="Wingdings" pitchFamily="2" charset="2"/>
            </a:endParaRPr>
          </a:p>
          <a:p>
            <a:r>
              <a:rPr lang="nl-NL" altLang="nl-NL" sz="2800" dirty="0">
                <a:latin typeface="+mj-lt"/>
                <a:ea typeface="ＭＳ Ｐゴシック" panose="020B0600070205080204" pitchFamily="34" charset="-128"/>
                <a:sym typeface="Wingdings" pitchFamily="2" charset="2"/>
              </a:rPr>
              <a:t>Van Inschrijver wordt verwacht dat hij een </a:t>
            </a:r>
            <a:r>
              <a:rPr lang="nl-NL" altLang="nl-NL" sz="2800" b="1" dirty="0">
                <a:latin typeface="+mj-lt"/>
                <a:ea typeface="ＭＳ Ｐゴシック" panose="020B0600070205080204" pitchFamily="34" charset="-128"/>
                <a:sym typeface="Wingdings" pitchFamily="2" charset="2"/>
              </a:rPr>
              <a:t>realistische en aantoonbaar marktconforme prijzen</a:t>
            </a:r>
            <a:r>
              <a:rPr lang="nl-NL" altLang="nl-NL" sz="2800" dirty="0">
                <a:latin typeface="+mj-lt"/>
                <a:ea typeface="ＭＳ Ｐゴシック" panose="020B0600070205080204" pitchFamily="34" charset="-128"/>
                <a:sym typeface="Wingdings" pitchFamily="2" charset="2"/>
              </a:rPr>
              <a:t> aanbiedt!</a:t>
            </a: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9</a:t>
            </a:fld>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903834" y="1079586"/>
            <a:ext cx="6948145" cy="415498"/>
          </a:xfrm>
          <a:prstGeom prst="rect">
            <a:avLst/>
          </a:prstGeom>
          <a:noFill/>
        </p:spPr>
        <p:txBody>
          <a:bodyPr wrap="square" lIns="0" tIns="0" rIns="0" bIns="0" rtlCol="0" anchor="ctr">
            <a:spAutoFit/>
          </a:bodyPr>
          <a:lstStyle/>
          <a:p>
            <a:pPr algn="ctr"/>
            <a:r>
              <a:rPr lang="en-US" altLang="nl-NL" sz="2700" b="1" dirty="0">
                <a:latin typeface="+mj-lt"/>
                <a:ea typeface="ＭＳ Ｐゴシック" panose="020B0600070205080204" pitchFamily="34" charset="-128"/>
              </a:rPr>
              <a:t>PLAFONDPRIJZEN (</a:t>
            </a:r>
            <a:r>
              <a:rPr lang="en-US" altLang="nl-NL" sz="2700" b="1" dirty="0" err="1">
                <a:latin typeface="+mj-lt"/>
                <a:ea typeface="ＭＳ Ｐゴシック" panose="020B0600070205080204" pitchFamily="34" charset="-128"/>
              </a:rPr>
              <a:t>bedragen</a:t>
            </a:r>
            <a:r>
              <a:rPr lang="en-US" altLang="nl-NL" sz="2700" b="1" dirty="0">
                <a:latin typeface="+mj-lt"/>
                <a:ea typeface="ＭＳ Ｐゴシック" panose="020B0600070205080204" pitchFamily="34" charset="-128"/>
              </a:rPr>
              <a:t> excl. BTW)</a:t>
            </a:r>
            <a:endParaRPr lang="en-US" sz="2700" b="1" dirty="0">
              <a:latin typeface="+mj-lt"/>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3" y="241717"/>
            <a:ext cx="1176789" cy="349590"/>
          </a:xfrm>
          <a:prstGeom prst="rect">
            <a:avLst/>
          </a:prstGeom>
        </p:spPr>
      </p:pic>
    </p:spTree>
    <p:extLst>
      <p:ext uri="{BB962C8B-B14F-4D97-AF65-F5344CB8AC3E}">
        <p14:creationId xmlns:p14="http://schemas.microsoft.com/office/powerpoint/2010/main" val="2926538032"/>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EBBC9C5F81FE49894728E6D55AA73F" ma:contentTypeVersion="14" ma:contentTypeDescription="Een nieuw document maken." ma:contentTypeScope="" ma:versionID="5a41513cde9fda009ba0adc119f30dfb">
  <xsd:schema xmlns:xsd="http://www.w3.org/2001/XMLSchema" xmlns:xs="http://www.w3.org/2001/XMLSchema" xmlns:p="http://schemas.microsoft.com/office/2006/metadata/properties" xmlns:ns2="32413860-8452-4701-aeaf-7df69b6b513a" xmlns:ns3="c6c92305-deee-492f-9322-f78d416887f9" targetNamespace="http://schemas.microsoft.com/office/2006/metadata/properties" ma:root="true" ma:fieldsID="f3517649c2d6ecad65767b5ca5173831" ns2:_="" ns3:_="">
    <xsd:import namespace="32413860-8452-4701-aeaf-7df69b6b513a"/>
    <xsd:import namespace="c6c92305-deee-492f-9322-f78d416887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BillingMetadata" minOccurs="0"/>
                <xsd:element ref="ns2:lcf76f155ced4ddcb4097134ff3c332f" minOccurs="0"/>
                <xsd:element ref="ns3:TaxCatchAll" minOccurs="0"/>
                <xsd:element ref="ns2:MediaServiceOCR" minOccurs="0"/>
                <xsd:element ref="ns2:MediaServiceLocation" minOccurs="0"/>
                <xsd:element ref="ns2:Datumentij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13860-8452-4701-aeaf-7df69b6b51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BillingMetadata" ma:index="14" nillable="true" ma:displayName="MediaServiceBillingMetadata" ma:hidden="true" ma:internalName="MediaServiceBillingMetadata" ma:readOnly="true">
      <xsd:simpleType>
        <xsd:restriction base="dms:Note"/>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9e1beeb8-e66a-4a82-9172-d952cd90ac6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Datumentijd" ma:index="20" nillable="true" ma:displayName="Datum en tijd" ma:format="DateTime" ma:internalName="Datumentij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6c92305-deee-492f-9322-f78d416887f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54c8ea0-ca67-4335-976b-bd0172cfdb16}" ma:internalName="TaxCatchAll" ma:showField="CatchAllData" ma:web="c6c92305-deee-492f-9322-f78d416887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umentijd xmlns="32413860-8452-4701-aeaf-7df69b6b513a" xsi:nil="true"/>
    <lcf76f155ced4ddcb4097134ff3c332f xmlns="32413860-8452-4701-aeaf-7df69b6b513a">
      <Terms xmlns="http://schemas.microsoft.com/office/infopath/2007/PartnerControls"/>
    </lcf76f155ced4ddcb4097134ff3c332f>
    <TaxCatchAll xmlns="c6c92305-deee-492f-9322-f78d416887f9"/>
  </documentManagement>
</p:properties>
</file>

<file path=customXml/itemProps1.xml><?xml version="1.0" encoding="utf-8"?>
<ds:datastoreItem xmlns:ds="http://schemas.openxmlformats.org/officeDocument/2006/customXml" ds:itemID="{1C90A62C-8A15-4A31-A143-12AEF1319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13860-8452-4701-aeaf-7df69b6b513a"/>
    <ds:schemaRef ds:uri="c6c92305-deee-492f-9322-f78d416887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3A1B76-8D55-40F2-BD83-460B9B226675}">
  <ds:schemaRefs>
    <ds:schemaRef ds:uri="http://schemas.microsoft.com/sharepoint/v3/contenttype/forms"/>
  </ds:schemaRefs>
</ds:datastoreItem>
</file>

<file path=customXml/itemProps3.xml><?xml version="1.0" encoding="utf-8"?>
<ds:datastoreItem xmlns:ds="http://schemas.openxmlformats.org/officeDocument/2006/customXml" ds:itemID="{CA3FB6B1-611C-4190-AD42-83CF68CA608F}">
  <ds:schemaRefs>
    <ds:schemaRef ds:uri="http://schemas.openxmlformats.org/package/2006/metadata/core-properties"/>
    <ds:schemaRef ds:uri="http://purl.org/dc/dcmitype/"/>
    <ds:schemaRef ds:uri="http://www.w3.org/XML/1998/namespace"/>
    <ds:schemaRef ds:uri="32413860-8452-4701-aeaf-7df69b6b513a"/>
    <ds:schemaRef ds:uri="http://schemas.microsoft.com/office/2006/documentManagement/types"/>
    <ds:schemaRef ds:uri="http://schemas.microsoft.com/office/2006/metadata/properties"/>
    <ds:schemaRef ds:uri="http://purl.org/dc/elements/1.1/"/>
    <ds:schemaRef ds:uri="c6c92305-deee-492f-9322-f78d416887f9"/>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528</TotalTime>
  <Words>1234</Words>
  <Application>Microsoft Macintosh PowerPoint</Application>
  <PresentationFormat>Diavoorstelling (4:3)</PresentationFormat>
  <Paragraphs>174</Paragraphs>
  <Slides>29</Slides>
  <Notes>1</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29</vt:i4>
      </vt:variant>
    </vt:vector>
  </HeadingPairs>
  <TitlesOfParts>
    <vt:vector size="38" baseType="lpstr">
      <vt:lpstr>ＭＳ Ｐゴシック</vt:lpstr>
      <vt:lpstr>Arial</vt:lpstr>
      <vt:lpstr>Calibri</vt:lpstr>
      <vt:lpstr>Calibri Light</vt:lpstr>
      <vt:lpstr>Lucida Sans Unicode</vt:lpstr>
      <vt:lpstr>Monotype Sorts</vt:lpstr>
      <vt:lpstr>ヒラギノ角ゴ Pro W3</vt:lpstr>
      <vt:lpstr>Kantoorthema</vt:lpstr>
      <vt:lpstr>1_Kantoorthema</vt:lpstr>
      <vt:lpstr>Balanced scorecard slide 1</vt:lpstr>
      <vt:lpstr>Balanced scorecard slide 3</vt:lpstr>
      <vt:lpstr> </vt:lpstr>
      <vt:lpstr>S+O+M</vt:lpstr>
      <vt:lpstr>Balanced scorecard slide 3</vt:lpstr>
      <vt:lpstr> </vt:lpstr>
      <vt:lpstr>Balanced scorecard slide 3</vt:lpstr>
      <vt:lpstr>Balanced scorecard slide 3</vt:lpstr>
      <vt:lpstr>Balanced scorecard slide 3</vt:lpstr>
      <vt:lpstr> </vt:lpstr>
      <vt:lpstr>Balanced scorecard slide 3</vt:lpstr>
      <vt:lpstr>Balanced scorecard slide 3</vt:lpstr>
      <vt:lpstr>Balanced scorecard slide 3</vt:lpstr>
      <vt:lpstr>Balanced scorecard slide 3</vt:lpstr>
      <vt:lpstr>Balanced scorecard slide 3</vt:lpstr>
      <vt:lpstr>Balanced scorecard slide 3</vt:lpstr>
      <vt:lpstr>Balanced scorecard slide 3</vt:lpstr>
      <vt:lpstr>Balanced scorecard slide 3</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Balanced scorecard slide 3</vt:lpstr>
      <vt:lpstr>OPTIMALE BALANS SAMENWERKING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Ronald Lanters</dc:creator>
  <cp:lastModifiedBy>Consistender | Jannie Koster</cp:lastModifiedBy>
  <cp:revision>311</cp:revision>
  <cp:lastPrinted>2021-04-21T07:34:33Z</cp:lastPrinted>
  <dcterms:created xsi:type="dcterms:W3CDTF">2017-03-08T16:42:11Z</dcterms:created>
  <dcterms:modified xsi:type="dcterms:W3CDTF">2026-03-26T14:29:14Z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0x010100B6EBBC9C5F81FE49894728E6D55AA73F</vt:lpwstr>
  </property>
</Properties>
</file>