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4"/>
  </p:sldMasterIdLst>
  <p:notesMasterIdLst>
    <p:notesMasterId r:id="rId27"/>
  </p:notesMasterIdLst>
  <p:sldIdLst>
    <p:sldId id="256" r:id="rId5"/>
    <p:sldId id="1233" r:id="rId6"/>
    <p:sldId id="1249" r:id="rId7"/>
    <p:sldId id="1234" r:id="rId8"/>
    <p:sldId id="787" r:id="rId9"/>
    <p:sldId id="1278" r:id="rId10"/>
    <p:sldId id="1279" r:id="rId11"/>
    <p:sldId id="1230" r:id="rId12"/>
    <p:sldId id="1240" r:id="rId13"/>
    <p:sldId id="1238" r:id="rId14"/>
    <p:sldId id="1291" r:id="rId15"/>
    <p:sldId id="1281" r:id="rId16"/>
    <p:sldId id="1285" r:id="rId17"/>
    <p:sldId id="1286" r:id="rId18"/>
    <p:sldId id="1287" r:id="rId19"/>
    <p:sldId id="1289" r:id="rId20"/>
    <p:sldId id="1288" r:id="rId21"/>
    <p:sldId id="1290" r:id="rId22"/>
    <p:sldId id="1277" r:id="rId23"/>
    <p:sldId id="1242" r:id="rId24"/>
    <p:sldId id="1272" r:id="rId25"/>
    <p:sldId id="1271"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F9A546DA-B49D-CE7D-800F-87E8148748CB}" name="Willem Busch" initials="WB" userId="S::wbusch_procurance.nl#ext#@deventer.onmicrosoft.com::8fa7699e-6c1d-4d51-afe8-7bd9b7ae7221" providerId="AD"/>
  <p188:author id="{D490D0DC-F114-5A83-A79D-6D59D5986EE3}" name="Haarman, Judith" initials="HJ" userId="S::jd.haarman@deventer.nl::b5d25bca-baa7-4aa3-b54e-7b8248e762e2" providerId="AD"/>
  <p188:author id="{A50D65E4-3AEB-70C1-4F67-CCB954B74937}" name="Herbrink, Tjitske" initials="HT" userId="S::hg.herbrink@deventer.nl::a0a3144b-eb09-43f4-8cf7-9684f36e3020" providerId="AD"/>
  <p188:author id="{14C8F1E9-B4DA-2FF4-735A-8A757840066F}" name="Ilona Hensums" initials="IH" userId="S::ihensums_procurance.nl#ext#@deventer.onmicrosoft.com::53041672-62d0-46aa-9c4c-338292242f1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8807"/>
    <a:srgbClr val="F8B334"/>
    <a:srgbClr val="3AAADC"/>
    <a:srgbClr val="93117E"/>
    <a:srgbClr val="E2001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D72199-4C9D-9AE7-B66D-005268027361}" v="2" dt="2026-05-21T11:41:23.047"/>
    <p1510:client id="{5915C9F0-AC11-470C-89CF-02922611F989}" v="15" dt="2026-05-20T10:43:40.042"/>
    <p1510:client id="{84DA008A-CDF7-3655-64AF-82EE12357EF5}" v="481" dt="2026-05-20T09:40:58.286"/>
    <p1510:client id="{B15E6A8D-6D7C-F24F-26F8-BA40CA06B483}" v="5" dt="2026-05-21T06:02:06.236"/>
    <p1510:client id="{BF1135D2-EA39-42A6-AC68-854B9BB6AA58}" v="282" dt="2026-05-21T09:18:17.613"/>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Stijl, thema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9D7B26C5-4107-4FEC-AEDC-1716B250A1EF}" styleName="Stijl, licht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A488322-F2BA-4B5B-9748-0D474271808F}" styleName="Stijl, gemiddeld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AF606853-7671-496A-8E4F-DF71F8EC918B}" styleName="Stijl, donker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2833802-FEF1-4C79-8D5D-14CF1EAF98D9}" styleName="Stijl, licht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0587AE-A1E7-46FB-84DC-16D54282DEA1}" type="datetimeFigureOut">
              <a:rPr lang="nl-NL" smtClean="0"/>
              <a:t>22-5-2026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045825-7634-4C8A-AAA7-0815F5AC53B6}" type="slidenum">
              <a:rPr lang="nl-NL" smtClean="0"/>
              <a:t>‹#›</a:t>
            </a:fld>
            <a:endParaRPr lang="nl-NL"/>
          </a:p>
        </p:txBody>
      </p:sp>
    </p:spTree>
    <p:extLst>
      <p:ext uri="{BB962C8B-B14F-4D97-AF65-F5344CB8AC3E}">
        <p14:creationId xmlns:p14="http://schemas.microsoft.com/office/powerpoint/2010/main" val="4161456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81045825-7634-4C8A-AAA7-0815F5AC53B6}" type="slidenum">
              <a:rPr lang="nl-NL" smtClean="0"/>
              <a:t>1</a:t>
            </a:fld>
            <a:endParaRPr lang="nl-NL"/>
          </a:p>
        </p:txBody>
      </p:sp>
    </p:spTree>
    <p:extLst>
      <p:ext uri="{BB962C8B-B14F-4D97-AF65-F5344CB8AC3E}">
        <p14:creationId xmlns:p14="http://schemas.microsoft.com/office/powerpoint/2010/main" val="25582500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ABE37-E4AD-381E-BF93-1B85EDDDBB5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1302016-B32F-B213-6B7E-A26ECEBB1DAA}"/>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1DE7C9E1-BFF7-4FDF-743F-BCE117E0EEED}"/>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C2FC420C-F58A-A3B3-184C-207369ECD511}"/>
              </a:ext>
            </a:extLst>
          </p:cNvPr>
          <p:cNvSpPr>
            <a:spLocks noGrp="1"/>
          </p:cNvSpPr>
          <p:nvPr>
            <p:ph type="sldNum" sz="quarter" idx="5"/>
          </p:nvPr>
        </p:nvSpPr>
        <p:spPr/>
        <p:txBody>
          <a:bodyPr/>
          <a:lstStyle/>
          <a:p>
            <a:fld id="{81045825-7634-4C8A-AAA7-0815F5AC53B6}" type="slidenum">
              <a:rPr lang="nl-NL" smtClean="0"/>
              <a:t>20</a:t>
            </a:fld>
            <a:endParaRPr lang="nl-NL"/>
          </a:p>
        </p:txBody>
      </p:sp>
    </p:spTree>
    <p:extLst>
      <p:ext uri="{BB962C8B-B14F-4D97-AF65-F5344CB8AC3E}">
        <p14:creationId xmlns:p14="http://schemas.microsoft.com/office/powerpoint/2010/main" val="15101935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37461-3D85-176A-49B3-83C971E07AA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5C1FA3A-8F80-4494-2CE3-004D7731D30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13B1A1AB-D3AA-1906-DBCD-BE177A8A43B9}"/>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2DAEF7B1-DF4A-C4C4-2B1F-FCC7B27987AE}"/>
              </a:ext>
            </a:extLst>
          </p:cNvPr>
          <p:cNvSpPr>
            <a:spLocks noGrp="1"/>
          </p:cNvSpPr>
          <p:nvPr>
            <p:ph type="sldNum" sz="quarter" idx="5"/>
          </p:nvPr>
        </p:nvSpPr>
        <p:spPr/>
        <p:txBody>
          <a:bodyPr/>
          <a:lstStyle/>
          <a:p>
            <a:fld id="{81045825-7634-4C8A-AAA7-0815F5AC53B6}" type="slidenum">
              <a:rPr lang="nl-NL" smtClean="0"/>
              <a:t>21</a:t>
            </a:fld>
            <a:endParaRPr lang="nl-NL"/>
          </a:p>
        </p:txBody>
      </p:sp>
    </p:spTree>
    <p:extLst>
      <p:ext uri="{BB962C8B-B14F-4D97-AF65-F5344CB8AC3E}">
        <p14:creationId xmlns:p14="http://schemas.microsoft.com/office/powerpoint/2010/main" val="3743640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ACF67-DA1B-6A61-FD8A-09C1FC0B431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98197B0-3CB8-AA2D-0DCB-CCCFB903BCC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69FEEEC-69B5-1572-8E71-D402D233893D}"/>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88B7B9F4-3F4D-9983-9091-62708C58135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F6A4060-107E-F84E-BC80-8FC388549417}" type="slidenum">
              <a:rPr kumimoji="0" lang="en-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2330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C3DD88-3B02-A507-796C-A4359DD7EFE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A72D416-10F2-7EBE-FB42-B262F0A2202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390DAC5-2E46-5FD0-C644-E687CB8272BB}"/>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353A95C7-47F8-F090-D9D1-A60CC3C8126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1045825-7634-4C8A-AAA7-0815F5AC53B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7904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997E6-DAB3-E378-8835-27351F2ABF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E7C07C-FAF5-0A63-5DBB-D9816B3E86A6}"/>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F0E77EB-09C2-8DA0-8055-C4B4B76BDA5C}"/>
              </a:ext>
            </a:extLst>
          </p:cNvPr>
          <p:cNvSpPr>
            <a:spLocks noGrp="1"/>
          </p:cNvSpPr>
          <p:nvPr>
            <p:ph type="body" idx="1"/>
          </p:nvPr>
        </p:nvSpPr>
        <p:spPr/>
        <p:txBody>
          <a:bodyPr/>
          <a:lstStyle/>
          <a:p>
            <a:endParaRPr lang="en-NL"/>
          </a:p>
        </p:txBody>
      </p:sp>
      <p:sp>
        <p:nvSpPr>
          <p:cNvPr id="4" name="Slide Number Placeholder 3">
            <a:extLst>
              <a:ext uri="{FF2B5EF4-FFF2-40B4-BE49-F238E27FC236}">
                <a16:creationId xmlns:a16="http://schemas.microsoft.com/office/drawing/2014/main" id="{741D9A69-53BB-EF36-21FC-4B8EC183716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6A4060-107E-F84E-BC80-8FC388549417}" type="slidenum">
              <a:rPr kumimoji="0" lang="en-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59138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D0E64-BAE8-F835-62D0-BA097CBA90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E973B3-9287-E741-F151-7306FFC4E6C7}"/>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921DF0C0-6536-2A73-BE69-2AE917888366}"/>
              </a:ext>
            </a:extLst>
          </p:cNvPr>
          <p:cNvSpPr>
            <a:spLocks noGrp="1"/>
          </p:cNvSpPr>
          <p:nvPr>
            <p:ph type="body" idx="1"/>
          </p:nvPr>
        </p:nvSpPr>
        <p:spPr/>
        <p:txBody>
          <a:bodyPr/>
          <a:lstStyle/>
          <a:p>
            <a:endParaRPr lang="en-NL"/>
          </a:p>
        </p:txBody>
      </p:sp>
      <p:sp>
        <p:nvSpPr>
          <p:cNvPr id="4" name="Slide Number Placeholder 3">
            <a:extLst>
              <a:ext uri="{FF2B5EF4-FFF2-40B4-BE49-F238E27FC236}">
                <a16:creationId xmlns:a16="http://schemas.microsoft.com/office/drawing/2014/main" id="{19AF0180-3D4C-9E41-EE32-4220EB8C40C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6A4060-107E-F84E-BC80-8FC388549417}" type="slidenum">
              <a:rPr kumimoji="0" lang="en-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3721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3C13B-7D1F-09BC-DA04-4A4DA0AC0D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617D4D-45A5-9B19-7FB0-1081168E36C0}"/>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EE56584B-B127-EBC7-0C8E-52E510BEBC62}"/>
              </a:ext>
            </a:extLst>
          </p:cNvPr>
          <p:cNvSpPr>
            <a:spLocks noGrp="1"/>
          </p:cNvSpPr>
          <p:nvPr>
            <p:ph type="body" idx="1"/>
          </p:nvPr>
        </p:nvSpPr>
        <p:spPr/>
        <p:txBody>
          <a:bodyPr/>
          <a:lstStyle/>
          <a:p>
            <a:endParaRPr lang="en-NL"/>
          </a:p>
        </p:txBody>
      </p:sp>
      <p:sp>
        <p:nvSpPr>
          <p:cNvPr id="4" name="Slide Number Placeholder 3">
            <a:extLst>
              <a:ext uri="{FF2B5EF4-FFF2-40B4-BE49-F238E27FC236}">
                <a16:creationId xmlns:a16="http://schemas.microsoft.com/office/drawing/2014/main" id="{D1087319-8FDE-0023-6BC8-D7E8AFB669B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6A4060-107E-F84E-BC80-8FC388549417}" type="slidenum">
              <a:rPr kumimoji="0" lang="en-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0757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a:p>
        </p:txBody>
      </p:sp>
      <p:sp>
        <p:nvSpPr>
          <p:cNvPr id="4" name="Slide Number Placeholder 3"/>
          <p:cNvSpPr>
            <a:spLocks noGrp="1"/>
          </p:cNvSpPr>
          <p:nvPr>
            <p:ph type="sldNum" sz="quarter" idx="5"/>
          </p:nvPr>
        </p:nvSpPr>
        <p:spPr/>
        <p:txBody>
          <a:bodyPr/>
          <a:lstStyle/>
          <a:p>
            <a:fld id="{81045825-7634-4C8A-AAA7-0815F5AC53B6}" type="slidenum">
              <a:rPr lang="nl-NL" smtClean="0"/>
              <a:t>8</a:t>
            </a:fld>
            <a:endParaRPr lang="nl-NL"/>
          </a:p>
        </p:txBody>
      </p:sp>
    </p:spTree>
    <p:extLst>
      <p:ext uri="{BB962C8B-B14F-4D97-AF65-F5344CB8AC3E}">
        <p14:creationId xmlns:p14="http://schemas.microsoft.com/office/powerpoint/2010/main" val="1113040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2C141-2293-08F2-53BD-02647F26585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B60FB16-B0B3-99F4-0ADC-70AA8F8E9FF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81C9C58-7EED-EF5A-6A3F-85ED626A265B}"/>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3F9C5BF8-67AF-854C-968A-41F18C8CAF29}"/>
              </a:ext>
            </a:extLst>
          </p:cNvPr>
          <p:cNvSpPr>
            <a:spLocks noGrp="1"/>
          </p:cNvSpPr>
          <p:nvPr>
            <p:ph type="sldNum" sz="quarter" idx="5"/>
          </p:nvPr>
        </p:nvSpPr>
        <p:spPr/>
        <p:txBody>
          <a:bodyPr/>
          <a:lstStyle/>
          <a:p>
            <a:fld id="{81045825-7634-4C8A-AAA7-0815F5AC53B6}" type="slidenum">
              <a:rPr lang="nl-NL" smtClean="0"/>
              <a:t>9</a:t>
            </a:fld>
            <a:endParaRPr lang="nl-NL"/>
          </a:p>
        </p:txBody>
      </p:sp>
    </p:spTree>
    <p:extLst>
      <p:ext uri="{BB962C8B-B14F-4D97-AF65-F5344CB8AC3E}">
        <p14:creationId xmlns:p14="http://schemas.microsoft.com/office/powerpoint/2010/main" val="42575190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876B3-5ACB-577D-0B22-1C87E57EAB2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C201D2C-33A0-D5D8-BD63-8412BF3B92AB}"/>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E221D11-BD27-971C-C15A-A419EAEB4E75}"/>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0B07D1AC-F70A-926E-F7AB-1925BAB94ED0}"/>
              </a:ext>
            </a:extLst>
          </p:cNvPr>
          <p:cNvSpPr>
            <a:spLocks noGrp="1"/>
          </p:cNvSpPr>
          <p:nvPr>
            <p:ph type="sldNum" sz="quarter" idx="5"/>
          </p:nvPr>
        </p:nvSpPr>
        <p:spPr/>
        <p:txBody>
          <a:bodyPr/>
          <a:lstStyle/>
          <a:p>
            <a:fld id="{81045825-7634-4C8A-AAA7-0815F5AC53B6}" type="slidenum">
              <a:rPr lang="nl-NL" smtClean="0"/>
              <a:t>19</a:t>
            </a:fld>
            <a:endParaRPr lang="nl-NL"/>
          </a:p>
        </p:txBody>
      </p:sp>
    </p:spTree>
    <p:extLst>
      <p:ext uri="{BB962C8B-B14F-4D97-AF65-F5344CB8AC3E}">
        <p14:creationId xmlns:p14="http://schemas.microsoft.com/office/powerpoint/2010/main" val="18623011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nl-NL"/>
              <a:t>Klik om stijl te bewerken</a:t>
            </a:r>
            <a:endParaRPr lang="en-US"/>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nl-NL"/>
              <a:t>Klikken om de ondertitelstijl van het model te bewerken</a:t>
            </a:r>
            <a:endParaRPr lang="en-US"/>
          </a:p>
        </p:txBody>
      </p:sp>
      <p:sp>
        <p:nvSpPr>
          <p:cNvPr id="4" name="Date Placeholder 3"/>
          <p:cNvSpPr>
            <a:spLocks noGrp="1"/>
          </p:cNvSpPr>
          <p:nvPr>
            <p:ph type="dt" sz="half" idx="10"/>
          </p:nvPr>
        </p:nvSpPr>
        <p:spPr/>
        <p:txBody>
          <a:bodyPr/>
          <a:lstStyle/>
          <a:p>
            <a:fld id="{98CC07E1-847A-B149-B3B5-FC9830243202}" type="datetimeFigureOut">
              <a:rPr lang="nl-NL" smtClean="0"/>
              <a:t>22-5-2026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592C675E-0895-F144-AAE1-C2898891B203}" type="slidenum">
              <a:rPr lang="nl-NL" smtClean="0"/>
              <a:t>‹#›</a:t>
            </a:fld>
            <a:endParaRPr lang="nl-NL"/>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8356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Vertical Text Placeholder 2"/>
          <p:cNvSpPr>
            <a:spLocks noGrp="1"/>
          </p:cNvSpPr>
          <p:nvPr>
            <p:ph type="body" orient="vert" idx="1"/>
          </p:nvPr>
        </p:nvSpPr>
        <p:spPr/>
        <p:txBody>
          <a:bodyPr vert="eaVert" lIns="45720" tIns="0" rIns="45720" bIns="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98CC07E1-847A-B149-B3B5-FC9830243202}" type="datetimeFigureOut">
              <a:rPr lang="nl-NL" smtClean="0"/>
              <a:t>22-5-2026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592C675E-0895-F144-AAE1-C2898891B203}" type="slidenum">
              <a:rPr lang="nl-NL" smtClean="0"/>
              <a:t>‹#›</a:t>
            </a:fld>
            <a:endParaRPr lang="nl-NL"/>
          </a:p>
        </p:txBody>
      </p:sp>
    </p:spTree>
    <p:extLst>
      <p:ext uri="{BB962C8B-B14F-4D97-AF65-F5344CB8AC3E}">
        <p14:creationId xmlns:p14="http://schemas.microsoft.com/office/powerpoint/2010/main" val="807597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nl-NL"/>
              <a:t>Klik om stijl te bewerken</a:t>
            </a:r>
            <a:endParaRPr lang="en-US"/>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98CC07E1-847A-B149-B3B5-FC9830243202}" type="datetimeFigureOut">
              <a:rPr lang="nl-NL" smtClean="0"/>
              <a:t>22-5-2026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592C675E-0895-F144-AAE1-C2898891B203}" type="slidenum">
              <a:rPr lang="nl-NL" smtClean="0"/>
              <a:t>‹#›</a:t>
            </a:fld>
            <a:endParaRPr lang="nl-NL"/>
          </a:p>
        </p:txBody>
      </p:sp>
    </p:spTree>
    <p:extLst>
      <p:ext uri="{BB962C8B-B14F-4D97-AF65-F5344CB8AC3E}">
        <p14:creationId xmlns:p14="http://schemas.microsoft.com/office/powerpoint/2010/main" val="42441295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dia met foto">
    <p:bg>
      <p:bgPr>
        <a:solidFill>
          <a:schemeClr val="bg1"/>
        </a:solidFill>
        <a:effectLst/>
      </p:bgPr>
    </p:bg>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B3FD1A6E-047E-49DB-A498-E8848979FA9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hasCustomPrompt="1"/>
          </p:nvPr>
        </p:nvSpPr>
        <p:spPr>
          <a:xfrm>
            <a:off x="3540980" y="4192283"/>
            <a:ext cx="7128000" cy="1669773"/>
          </a:xfrm>
        </p:spPr>
        <p:txBody>
          <a:bodyPr anchor="t" anchorCtr="0"/>
          <a:lstStyle>
            <a:lvl1pPr algn="l">
              <a:lnSpc>
                <a:spcPct val="100000"/>
              </a:lnSpc>
              <a:defRPr sz="4800">
                <a:solidFill>
                  <a:schemeClr val="bg1"/>
                </a:solidFill>
              </a:defRPr>
            </a:lvl1pPr>
          </a:lstStyle>
          <a:p>
            <a:r>
              <a:rPr lang="nl-NL"/>
              <a:t>Klik voor titel van de presentatie</a:t>
            </a:r>
          </a:p>
        </p:txBody>
      </p:sp>
      <p:sp>
        <p:nvSpPr>
          <p:cNvPr id="3" name="Ondertitel 2"/>
          <p:cNvSpPr>
            <a:spLocks noGrp="1"/>
          </p:cNvSpPr>
          <p:nvPr>
            <p:ph type="subTitle" idx="1"/>
          </p:nvPr>
        </p:nvSpPr>
        <p:spPr>
          <a:xfrm>
            <a:off x="3540980" y="3597634"/>
            <a:ext cx="7128000" cy="379343"/>
          </a:xfrm>
        </p:spPr>
        <p:txBody>
          <a:bodyPr/>
          <a:lstStyle>
            <a:lvl1pPr marL="0" indent="0" algn="l">
              <a:lnSpc>
                <a:spcPct val="100000"/>
              </a:lnSpc>
              <a:buNone/>
              <a:defRPr sz="16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8" name="Tijdelijke aanduiding voor tekst 7">
            <a:extLst>
              <a:ext uri="{FF2B5EF4-FFF2-40B4-BE49-F238E27FC236}">
                <a16:creationId xmlns:a16="http://schemas.microsoft.com/office/drawing/2014/main" id="{42A9D0DB-4E02-4661-A0F2-E39F0523AAC7}"/>
              </a:ext>
            </a:extLst>
          </p:cNvPr>
          <p:cNvSpPr>
            <a:spLocks noGrp="1"/>
          </p:cNvSpPr>
          <p:nvPr>
            <p:ph type="body" sz="quarter" idx="10" hasCustomPrompt="1"/>
          </p:nvPr>
        </p:nvSpPr>
        <p:spPr>
          <a:xfrm>
            <a:off x="7808863" y="854851"/>
            <a:ext cx="3749127" cy="357187"/>
          </a:xfrm>
        </p:spPr>
        <p:txBody>
          <a:bodyPr/>
          <a:lstStyle>
            <a:lvl1pPr marL="0" indent="0" algn="r">
              <a:buNone/>
              <a:defRPr sz="1200">
                <a:solidFill>
                  <a:schemeClr val="accent1"/>
                </a:solidFill>
              </a:defRPr>
            </a:lvl1pPr>
          </a:lstStyle>
          <a:p>
            <a:pPr lvl="0"/>
            <a:r>
              <a:rPr lang="nl-NL"/>
              <a:t>datum | www.deventer.nl</a:t>
            </a:r>
          </a:p>
        </p:txBody>
      </p:sp>
      <p:pic>
        <p:nvPicPr>
          <p:cNvPr id="10" name="Graphic 9">
            <a:extLst>
              <a:ext uri="{FF2B5EF4-FFF2-40B4-BE49-F238E27FC236}">
                <a16:creationId xmlns:a16="http://schemas.microsoft.com/office/drawing/2014/main" id="{026B8645-965E-4C59-A3D0-243DB5ACCB02}"/>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2126" y="534292"/>
            <a:ext cx="1728000" cy="525914"/>
          </a:xfrm>
          <a:prstGeom prst="rect">
            <a:avLst/>
          </a:prstGeom>
        </p:spPr>
      </p:pic>
    </p:spTree>
    <p:extLst>
      <p:ext uri="{BB962C8B-B14F-4D97-AF65-F5344CB8AC3E}">
        <p14:creationId xmlns:p14="http://schemas.microsoft.com/office/powerpoint/2010/main" val="494084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528FC5F6-F338-4AE4-BB23-26385BCFC423}" type="datetimeFigureOut">
              <a:rPr lang="en-US" smtClean="0"/>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13E31D-E2AB-40D1-8B51-AFA5AFEF393A}" type="slidenum">
              <a:rPr lang="en-US" smtClean="0"/>
              <a:t>‹#›</a:t>
            </a:fld>
            <a:endParaRPr lang="en-US"/>
          </a:p>
        </p:txBody>
      </p:sp>
      <p:pic>
        <p:nvPicPr>
          <p:cNvPr id="7" name="Afbeelding 6" descr="SDA_PPT-template4.png">
            <a:extLst>
              <a:ext uri="{FF2B5EF4-FFF2-40B4-BE49-F238E27FC236}">
                <a16:creationId xmlns:a16="http://schemas.microsoft.com/office/drawing/2014/main" id="{BF662DE6-F465-6084-C42E-E7AFDBB8CF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0952" cy="6858000"/>
          </a:xfrm>
          <a:prstGeom prst="rect">
            <a:avLst/>
          </a:prstGeom>
        </p:spPr>
      </p:pic>
      <p:sp>
        <p:nvSpPr>
          <p:cNvPr id="8" name="Rechthoek 7">
            <a:extLst>
              <a:ext uri="{FF2B5EF4-FFF2-40B4-BE49-F238E27FC236}">
                <a16:creationId xmlns:a16="http://schemas.microsoft.com/office/drawing/2014/main" id="{E7D46B4D-E53F-500A-EAAF-D1546C7639E9}"/>
              </a:ext>
            </a:extLst>
          </p:cNvPr>
          <p:cNvSpPr/>
          <p:nvPr userDrawn="1"/>
        </p:nvSpPr>
        <p:spPr>
          <a:xfrm>
            <a:off x="1995722" y="6621517"/>
            <a:ext cx="10206788" cy="236483"/>
          </a:xfrm>
          <a:prstGeom prst="rect">
            <a:avLst/>
          </a:prstGeom>
          <a:solidFill>
            <a:srgbClr val="93117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9" name="Rechthoek 8">
            <a:extLst>
              <a:ext uri="{FF2B5EF4-FFF2-40B4-BE49-F238E27FC236}">
                <a16:creationId xmlns:a16="http://schemas.microsoft.com/office/drawing/2014/main" id="{00BEB14C-7777-416C-7DF4-1DBF9D89F8C0}"/>
              </a:ext>
            </a:extLst>
          </p:cNvPr>
          <p:cNvSpPr/>
          <p:nvPr userDrawn="1"/>
        </p:nvSpPr>
        <p:spPr>
          <a:xfrm>
            <a:off x="1985211" y="0"/>
            <a:ext cx="10206789" cy="1417638"/>
          </a:xfrm>
          <a:prstGeom prst="rect">
            <a:avLst/>
          </a:prstGeom>
          <a:solidFill>
            <a:srgbClr val="93117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675176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nl-NL"/>
              <a:t>Klik om stijl te bewerken</a:t>
            </a:r>
            <a:endParaRPr lang="en-US"/>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98CC07E1-847A-B149-B3B5-FC9830243202}" type="datetimeFigureOut">
              <a:rPr lang="nl-NL" smtClean="0"/>
              <a:t>22-5-2026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592C675E-0895-F144-AAE1-C2898891B203}" type="slidenum">
              <a:rPr lang="nl-NL" smtClean="0"/>
              <a:t>‹#›</a:t>
            </a:fld>
            <a:endParaRPr lang="nl-NL"/>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9693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nl-NL"/>
              <a:t>Klik om stijl te bewerken</a:t>
            </a:r>
            <a:endParaRPr lang="en-US"/>
          </a:p>
        </p:txBody>
      </p:sp>
      <p:sp>
        <p:nvSpPr>
          <p:cNvPr id="3" name="Content Placeholder 2"/>
          <p:cNvSpPr>
            <a:spLocks noGrp="1"/>
          </p:cNvSpPr>
          <p:nvPr>
            <p:ph sz="half" idx="1"/>
          </p:nvPr>
        </p:nvSpPr>
        <p:spPr>
          <a:xfrm>
            <a:off x="1097280" y="1845734"/>
            <a:ext cx="4937760" cy="4023359"/>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Content Placeholder 3"/>
          <p:cNvSpPr>
            <a:spLocks noGrp="1"/>
          </p:cNvSpPr>
          <p:nvPr>
            <p:ph sz="half" idx="2"/>
          </p:nvPr>
        </p:nvSpPr>
        <p:spPr>
          <a:xfrm>
            <a:off x="6217920" y="1845735"/>
            <a:ext cx="4937760" cy="402336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Date Placeholder 4"/>
          <p:cNvSpPr>
            <a:spLocks noGrp="1"/>
          </p:cNvSpPr>
          <p:nvPr>
            <p:ph type="dt" sz="half" idx="10"/>
          </p:nvPr>
        </p:nvSpPr>
        <p:spPr/>
        <p:txBody>
          <a:bodyPr/>
          <a:lstStyle/>
          <a:p>
            <a:fld id="{98CC07E1-847A-B149-B3B5-FC9830243202}" type="datetimeFigureOut">
              <a:rPr lang="nl-NL" smtClean="0"/>
              <a:t>22-5-2026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592C675E-0895-F144-AAE1-C2898891B203}" type="slidenum">
              <a:rPr lang="nl-NL" smtClean="0"/>
              <a:t>‹#›</a:t>
            </a:fld>
            <a:endParaRPr lang="nl-NL"/>
          </a:p>
        </p:txBody>
      </p:sp>
    </p:spTree>
    <p:extLst>
      <p:ext uri="{BB962C8B-B14F-4D97-AF65-F5344CB8AC3E}">
        <p14:creationId xmlns:p14="http://schemas.microsoft.com/office/powerpoint/2010/main" val="661806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nl-NL"/>
              <a:t>Klik om stijl te bewerken</a:t>
            </a:r>
            <a:endParaRPr lang="en-US"/>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1097280" y="2582335"/>
            <a:ext cx="4937760" cy="328676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6217920" y="2582334"/>
            <a:ext cx="4937760" cy="328676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Date Placeholder 6"/>
          <p:cNvSpPr>
            <a:spLocks noGrp="1"/>
          </p:cNvSpPr>
          <p:nvPr>
            <p:ph type="dt" sz="half" idx="10"/>
          </p:nvPr>
        </p:nvSpPr>
        <p:spPr/>
        <p:txBody>
          <a:bodyPr/>
          <a:lstStyle/>
          <a:p>
            <a:fld id="{98CC07E1-847A-B149-B3B5-FC9830243202}" type="datetimeFigureOut">
              <a:rPr lang="nl-NL" smtClean="0"/>
              <a:t>22-5-2026</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592C675E-0895-F144-AAE1-C2898891B203}" type="slidenum">
              <a:rPr lang="nl-NL" smtClean="0"/>
              <a:t>‹#›</a:t>
            </a:fld>
            <a:endParaRPr lang="nl-NL"/>
          </a:p>
        </p:txBody>
      </p:sp>
    </p:spTree>
    <p:extLst>
      <p:ext uri="{BB962C8B-B14F-4D97-AF65-F5344CB8AC3E}">
        <p14:creationId xmlns:p14="http://schemas.microsoft.com/office/powerpoint/2010/main" val="3326465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Date Placeholder 2"/>
          <p:cNvSpPr>
            <a:spLocks noGrp="1"/>
          </p:cNvSpPr>
          <p:nvPr>
            <p:ph type="dt" sz="half" idx="10"/>
          </p:nvPr>
        </p:nvSpPr>
        <p:spPr/>
        <p:txBody>
          <a:bodyPr/>
          <a:lstStyle/>
          <a:p>
            <a:fld id="{98CC07E1-847A-B149-B3B5-FC9830243202}" type="datetimeFigureOut">
              <a:rPr lang="nl-NL" smtClean="0"/>
              <a:t>22-5-2026</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592C675E-0895-F144-AAE1-C2898891B203}" type="slidenum">
              <a:rPr lang="nl-NL" smtClean="0"/>
              <a:t>‹#›</a:t>
            </a:fld>
            <a:endParaRPr lang="nl-NL"/>
          </a:p>
        </p:txBody>
      </p:sp>
    </p:spTree>
    <p:extLst>
      <p:ext uri="{BB962C8B-B14F-4D97-AF65-F5344CB8AC3E}">
        <p14:creationId xmlns:p14="http://schemas.microsoft.com/office/powerpoint/2010/main" val="3478671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7" name="Date Placeholder 6"/>
          <p:cNvSpPr>
            <a:spLocks noGrp="1"/>
          </p:cNvSpPr>
          <p:nvPr>
            <p:ph type="dt" sz="half" idx="10"/>
          </p:nvPr>
        </p:nvSpPr>
        <p:spPr/>
        <p:txBody>
          <a:bodyPr/>
          <a:lstStyle/>
          <a:p>
            <a:fld id="{98CC07E1-847A-B149-B3B5-FC9830243202}" type="datetimeFigureOut">
              <a:rPr lang="nl-NL" smtClean="0"/>
              <a:t>22-5-2026</a:t>
            </a:fld>
            <a:endParaRPr lang="nl-NL"/>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nl-NL"/>
          </a:p>
        </p:txBody>
      </p:sp>
      <p:sp>
        <p:nvSpPr>
          <p:cNvPr id="9" name="Slide Number Placeholder 8"/>
          <p:cNvSpPr>
            <a:spLocks noGrp="1"/>
          </p:cNvSpPr>
          <p:nvPr>
            <p:ph type="sldNum" sz="quarter" idx="12"/>
          </p:nvPr>
        </p:nvSpPr>
        <p:spPr/>
        <p:txBody>
          <a:bodyPr/>
          <a:lstStyle/>
          <a:p>
            <a:fld id="{592C675E-0895-F144-AAE1-C2898891B203}" type="slidenum">
              <a:rPr lang="nl-NL" smtClean="0"/>
              <a:t>‹#›</a:t>
            </a:fld>
            <a:endParaRPr lang="nl-NL"/>
          </a:p>
        </p:txBody>
      </p:sp>
    </p:spTree>
    <p:extLst>
      <p:ext uri="{BB962C8B-B14F-4D97-AF65-F5344CB8AC3E}">
        <p14:creationId xmlns:p14="http://schemas.microsoft.com/office/powerpoint/2010/main" val="1915897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nl-NL"/>
              <a:t>Klik om stijl te bewerken</a:t>
            </a:r>
            <a:endParaRPr lang="en-US"/>
          </a:p>
        </p:txBody>
      </p:sp>
      <p:sp>
        <p:nvSpPr>
          <p:cNvPr id="3" name="Content Placeholder 2"/>
          <p:cNvSpPr>
            <a:spLocks noGrp="1"/>
          </p:cNvSpPr>
          <p:nvPr>
            <p:ph idx="1"/>
          </p:nvPr>
        </p:nvSpPr>
        <p:spPr>
          <a:xfrm>
            <a:off x="4800600" y="731520"/>
            <a:ext cx="6492240" cy="52578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8CC07E1-847A-B149-B3B5-FC9830243202}" type="datetimeFigureOut">
              <a:rPr lang="nl-NL" smtClean="0"/>
              <a:t>22-5-2026</a:t>
            </a:fld>
            <a:endParaRPr lang="nl-NL"/>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nl-NL"/>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92C675E-0895-F144-AAE1-C2898891B203}" type="slidenum">
              <a:rPr lang="nl-NL" smtClean="0"/>
              <a:t>‹#›</a:t>
            </a:fld>
            <a:endParaRPr lang="nl-NL"/>
          </a:p>
        </p:txBody>
      </p:sp>
    </p:spTree>
    <p:extLst>
      <p:ext uri="{BB962C8B-B14F-4D97-AF65-F5344CB8AC3E}">
        <p14:creationId xmlns:p14="http://schemas.microsoft.com/office/powerpoint/2010/main" val="39294699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nl-NL"/>
              <a:t>Klik om stijl te bewerken</a:t>
            </a:r>
            <a:endParaRPr lang="en-US"/>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98CC07E1-847A-B149-B3B5-FC9830243202}" type="datetimeFigureOut">
              <a:rPr lang="nl-NL" smtClean="0"/>
              <a:t>22-5-2026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592C675E-0895-F144-AAE1-C2898891B203}" type="slidenum">
              <a:rPr lang="nl-NL" smtClean="0"/>
              <a:t>‹#›</a:t>
            </a:fld>
            <a:endParaRPr lang="nl-NL"/>
          </a:p>
        </p:txBody>
      </p:sp>
    </p:spTree>
    <p:extLst>
      <p:ext uri="{BB962C8B-B14F-4D97-AF65-F5344CB8AC3E}">
        <p14:creationId xmlns:p14="http://schemas.microsoft.com/office/powerpoint/2010/main" val="2272053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nl-NL"/>
              <a:t>Klik om stijl te bewerken</a:t>
            </a:r>
            <a:endParaRPr lang="en-US"/>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CC07E1-847A-B149-B3B5-FC9830243202}" type="datetimeFigureOut">
              <a:rPr lang="nl-NL" smtClean="0"/>
              <a:t>22-5-2026</a:t>
            </a:fld>
            <a:endParaRPr lang="nl-NL"/>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nl-NL"/>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592C675E-0895-F144-AAE1-C2898891B203}" type="slidenum">
              <a:rPr lang="nl-NL" smtClean="0"/>
              <a:t>‹#›</a:t>
            </a:fld>
            <a:endParaRPr lang="nl-NL"/>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7365949"/>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svg"/><Relationship Id="rId10" Type="http://schemas.openxmlformats.org/officeDocument/2006/relationships/image" Target="../media/image4.jpeg"/><Relationship Id="rId4" Type="http://schemas.openxmlformats.org/officeDocument/2006/relationships/image" Target="../media/image6.svg"/><Relationship Id="rId9" Type="http://schemas.openxmlformats.org/officeDocument/2006/relationships/image" Target="../media/image11.sv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EBC43A-074F-48FD-AAF2-92FA0050B643}"/>
              </a:ext>
            </a:extLst>
          </p:cNvPr>
          <p:cNvSpPr>
            <a:spLocks noGrp="1"/>
          </p:cNvSpPr>
          <p:nvPr>
            <p:ph type="ctrTitle"/>
          </p:nvPr>
        </p:nvSpPr>
        <p:spPr>
          <a:xfrm>
            <a:off x="2757208" y="1837340"/>
            <a:ext cx="7314639" cy="1591660"/>
          </a:xfrm>
        </p:spPr>
        <p:txBody>
          <a:bodyPr>
            <a:normAutofit fontScale="90000"/>
          </a:bodyPr>
          <a:lstStyle/>
          <a:p>
            <a:r>
              <a:rPr lang="nl-NL" sz="6000" b="1"/>
              <a:t>Tweede marktconsultatie</a:t>
            </a:r>
            <a:br>
              <a:rPr lang="nl-NL" sz="6000" b="1"/>
            </a:br>
            <a:r>
              <a:rPr lang="nl-NL" b="1"/>
              <a:t>Inkoop </a:t>
            </a:r>
            <a:r>
              <a:rPr lang="nl-NL" b="1" err="1"/>
              <a:t>Wmo</a:t>
            </a:r>
            <a:r>
              <a:rPr lang="nl-NL" b="1"/>
              <a:t> Beschermd Wonen &amp; </a:t>
            </a:r>
            <a:r>
              <a:rPr lang="nl-NL" b="1" err="1"/>
              <a:t>Safehouse</a:t>
            </a:r>
            <a:br>
              <a:rPr lang="nl-NL" b="1"/>
            </a:br>
            <a:endParaRPr lang="nl-NL"/>
          </a:p>
        </p:txBody>
      </p:sp>
      <p:sp>
        <p:nvSpPr>
          <p:cNvPr id="4" name="Tijdelijke aanduiding voor tekst 3">
            <a:extLst>
              <a:ext uri="{FF2B5EF4-FFF2-40B4-BE49-F238E27FC236}">
                <a16:creationId xmlns:a16="http://schemas.microsoft.com/office/drawing/2014/main" id="{3B762E28-1799-4CD9-A962-43F4994F4D3E}"/>
              </a:ext>
            </a:extLst>
          </p:cNvPr>
          <p:cNvSpPr>
            <a:spLocks noGrp="1"/>
          </p:cNvSpPr>
          <p:nvPr>
            <p:ph type="body" sz="quarter" idx="10"/>
          </p:nvPr>
        </p:nvSpPr>
        <p:spPr>
          <a:xfrm>
            <a:off x="2925446" y="4667412"/>
            <a:ext cx="3717401" cy="697964"/>
          </a:xfrm>
        </p:spPr>
        <p:txBody>
          <a:bodyPr>
            <a:normAutofit fontScale="25000" lnSpcReduction="20000"/>
          </a:bodyPr>
          <a:lstStyle/>
          <a:p>
            <a:pPr algn="l"/>
            <a:r>
              <a:rPr lang="nl-NL" sz="11200" b="1">
                <a:solidFill>
                  <a:schemeClr val="bg1"/>
                </a:solidFill>
              </a:rPr>
              <a:t>Deventer, 21 mei 2026</a:t>
            </a:r>
          </a:p>
          <a:p>
            <a:endParaRPr lang="nl-NL"/>
          </a:p>
        </p:txBody>
      </p:sp>
      <p:pic>
        <p:nvPicPr>
          <p:cNvPr id="5" name="Afbeelding 4">
            <a:extLst>
              <a:ext uri="{FF2B5EF4-FFF2-40B4-BE49-F238E27FC236}">
                <a16:creationId xmlns:a16="http://schemas.microsoft.com/office/drawing/2014/main" id="{508A421D-DB09-62B0-0928-242EC2EAE0FE}"/>
              </a:ext>
            </a:extLst>
          </p:cNvPr>
          <p:cNvPicPr>
            <a:picLocks noChangeAspect="1"/>
          </p:cNvPicPr>
          <p:nvPr/>
        </p:nvPicPr>
        <p:blipFill rotWithShape="1">
          <a:blip r:embed="rId3">
            <a:extLst>
              <a:ext uri="{28A0092B-C50C-407E-A947-70E740481C1C}">
                <a14:useLocalDpi xmlns:a14="http://schemas.microsoft.com/office/drawing/2010/main" val="0"/>
              </a:ext>
            </a:extLst>
          </a:blip>
          <a:srcRect t="16427" b="13073"/>
          <a:stretch/>
        </p:blipFill>
        <p:spPr bwMode="auto">
          <a:xfrm>
            <a:off x="544603" y="503645"/>
            <a:ext cx="6501765" cy="7416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297780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59E743D-59DA-E618-CB2F-B60206C60B8F}"/>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54372B2A-A40B-65E3-8DA5-D44A06181768}"/>
              </a:ext>
            </a:extLst>
          </p:cNvPr>
          <p:cNvSpPr>
            <a:spLocks noGrp="1"/>
          </p:cNvSpPr>
          <p:nvPr>
            <p:ph type="title"/>
          </p:nvPr>
        </p:nvSpPr>
        <p:spPr/>
        <p:txBody>
          <a:bodyPr>
            <a:normAutofit/>
          </a:bodyPr>
          <a:lstStyle/>
          <a:p>
            <a:r>
              <a:rPr lang="nl-NL" sz="4400">
                <a:solidFill>
                  <a:srgbClr val="0070C0"/>
                </a:solidFill>
              </a:rPr>
              <a:t>Producten</a:t>
            </a:r>
          </a:p>
        </p:txBody>
      </p:sp>
      <p:pic>
        <p:nvPicPr>
          <p:cNvPr id="8" name="Afbeelding 7">
            <a:extLst>
              <a:ext uri="{FF2B5EF4-FFF2-40B4-BE49-F238E27FC236}">
                <a16:creationId xmlns:a16="http://schemas.microsoft.com/office/drawing/2014/main" id="{E471F0FE-0036-4CF6-3825-C5E628F06287}"/>
              </a:ext>
            </a:extLst>
          </p:cNvPr>
          <p:cNvPicPr>
            <a:picLocks noChangeAspect="1"/>
          </p:cNvPicPr>
          <p:nvPr/>
        </p:nvPicPr>
        <p:blipFill rotWithShape="1">
          <a:blip r:embed="rId2">
            <a:extLst>
              <a:ext uri="{28A0092B-C50C-407E-A947-70E740481C1C}">
                <a14:useLocalDpi xmlns:a14="http://schemas.microsoft.com/office/drawing/2010/main" val="0"/>
              </a:ext>
            </a:extLst>
          </a:blip>
          <a:srcRect t="16427" b="13073"/>
          <a:stretch/>
        </p:blipFill>
        <p:spPr bwMode="auto">
          <a:xfrm>
            <a:off x="230730" y="163201"/>
            <a:ext cx="6501765" cy="741680"/>
          </a:xfrm>
          <a:prstGeom prst="rect">
            <a:avLst/>
          </a:prstGeom>
          <a:ln>
            <a:noFill/>
          </a:ln>
          <a:extLst>
            <a:ext uri="{53640926-AAD7-44D8-BBD7-CCE9431645EC}">
              <a14:shadowObscured xmlns:a14="http://schemas.microsoft.com/office/drawing/2010/main"/>
            </a:ext>
          </a:extLst>
        </p:spPr>
      </p:pic>
      <p:sp>
        <p:nvSpPr>
          <p:cNvPr id="2" name="TextBox 1">
            <a:extLst>
              <a:ext uri="{FF2B5EF4-FFF2-40B4-BE49-F238E27FC236}">
                <a16:creationId xmlns:a16="http://schemas.microsoft.com/office/drawing/2014/main" id="{0F5D0126-BCDE-2280-0DAB-F26DB941E2D6}"/>
              </a:ext>
            </a:extLst>
          </p:cNvPr>
          <p:cNvSpPr txBox="1"/>
          <p:nvPr/>
        </p:nvSpPr>
        <p:spPr>
          <a:xfrm>
            <a:off x="1459128" y="2182938"/>
            <a:ext cx="8383486" cy="34470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r>
              <a:rPr lang="en-US" sz="2000">
                <a:latin typeface="Calibri Light"/>
                <a:ea typeface="Calibri Light"/>
                <a:cs typeface="Calibri Light"/>
              </a:rPr>
              <a:t>Beschermd </a:t>
            </a:r>
            <a:r>
              <a:rPr lang="en-US" sz="2000" err="1">
                <a:latin typeface="Calibri Light"/>
                <a:ea typeface="Calibri Light"/>
                <a:cs typeface="Calibri Light"/>
              </a:rPr>
              <a:t>verblijf</a:t>
            </a:r>
            <a:r>
              <a:rPr lang="en-US" sz="2000">
                <a:latin typeface="Calibri Light"/>
                <a:ea typeface="Calibri Light"/>
                <a:cs typeface="Calibri Light"/>
              </a:rPr>
              <a:t> </a:t>
            </a:r>
            <a:r>
              <a:rPr lang="en-US" sz="2000" err="1">
                <a:latin typeface="Calibri Light"/>
                <a:ea typeface="Calibri Light"/>
                <a:cs typeface="Calibri Light"/>
              </a:rPr>
              <a:t>ontwikkelgericht</a:t>
            </a:r>
            <a:r>
              <a:rPr lang="en-US" sz="2000">
                <a:latin typeface="Calibri Light"/>
                <a:ea typeface="Calibri Light"/>
                <a:cs typeface="Calibri Light"/>
              </a:rPr>
              <a:t> – </a:t>
            </a:r>
            <a:r>
              <a:rPr lang="en-US" sz="2000" err="1">
                <a:latin typeface="Calibri Light"/>
                <a:ea typeface="Calibri Light"/>
                <a:cs typeface="Calibri Light"/>
              </a:rPr>
              <a:t>regulier</a:t>
            </a:r>
            <a:endParaRPr lang="en-US" sz="2000">
              <a:latin typeface="Calibri Light"/>
              <a:ea typeface="Calibri Light"/>
              <a:cs typeface="Calibri Light"/>
            </a:endParaRPr>
          </a:p>
          <a:p>
            <a:pPr marL="285750" indent="-285750">
              <a:buFont typeface="Calibri"/>
              <a:buChar char="-"/>
            </a:pPr>
            <a:r>
              <a:rPr lang="en-US" sz="2000">
                <a:latin typeface="Calibri Light"/>
                <a:ea typeface="Calibri Light"/>
                <a:cs typeface="Calibri Light"/>
              </a:rPr>
              <a:t>Beschermd </a:t>
            </a:r>
            <a:r>
              <a:rPr lang="en-US" sz="2000" err="1">
                <a:latin typeface="Calibri Light"/>
                <a:ea typeface="Calibri Light"/>
                <a:cs typeface="Calibri Light"/>
              </a:rPr>
              <a:t>verblijf</a:t>
            </a:r>
            <a:r>
              <a:rPr lang="en-US" sz="2000">
                <a:latin typeface="Calibri Light"/>
                <a:ea typeface="Calibri Light"/>
                <a:cs typeface="Calibri Light"/>
              </a:rPr>
              <a:t> </a:t>
            </a:r>
            <a:r>
              <a:rPr lang="en-US" sz="2000" err="1">
                <a:latin typeface="Calibri Light"/>
                <a:ea typeface="Calibri Light"/>
                <a:cs typeface="Calibri Light"/>
              </a:rPr>
              <a:t>ontwikkelgericht</a:t>
            </a:r>
            <a:r>
              <a:rPr lang="en-US" sz="2000">
                <a:latin typeface="Calibri Light"/>
                <a:ea typeface="Calibri Light"/>
                <a:cs typeface="Calibri Light"/>
              </a:rPr>
              <a:t> – plus </a:t>
            </a:r>
          </a:p>
          <a:p>
            <a:pPr marL="285750" indent="-285750">
              <a:buFont typeface="Calibri"/>
              <a:buChar char="-"/>
            </a:pPr>
            <a:r>
              <a:rPr lang="en-US" sz="2000">
                <a:latin typeface="Calibri Light"/>
                <a:ea typeface="Calibri Light"/>
                <a:cs typeface="Calibri Light"/>
              </a:rPr>
              <a:t>Beschermd </a:t>
            </a:r>
            <a:r>
              <a:rPr lang="en-US" sz="2000" err="1">
                <a:latin typeface="Calibri Light"/>
                <a:ea typeface="Calibri Light"/>
                <a:cs typeface="Calibri Light"/>
              </a:rPr>
              <a:t>verblijf</a:t>
            </a:r>
            <a:r>
              <a:rPr lang="en-US" sz="2000">
                <a:latin typeface="Calibri Light"/>
                <a:ea typeface="Calibri Light"/>
                <a:cs typeface="Calibri Light"/>
              </a:rPr>
              <a:t> </a:t>
            </a:r>
            <a:r>
              <a:rPr lang="en-US" sz="2000" err="1">
                <a:latin typeface="Calibri Light"/>
                <a:ea typeface="Calibri Light"/>
                <a:cs typeface="Calibri Light"/>
              </a:rPr>
              <a:t>uitstroomgericht</a:t>
            </a:r>
            <a:endParaRPr lang="en-US" sz="2000">
              <a:latin typeface="Calibri Light"/>
              <a:ea typeface="Calibri Light"/>
              <a:cs typeface="Calibri Light"/>
            </a:endParaRPr>
          </a:p>
          <a:p>
            <a:pPr marL="285750" indent="-285750">
              <a:buFont typeface="Calibri"/>
              <a:buChar char="-"/>
            </a:pPr>
            <a:endParaRPr lang="en-US" sz="2000">
              <a:latin typeface="Calibri Light"/>
              <a:ea typeface="Calibri Light"/>
              <a:cs typeface="Calibri Light"/>
            </a:endParaRPr>
          </a:p>
          <a:p>
            <a:pPr marL="285750" indent="-285750">
              <a:buFont typeface="Calibri"/>
              <a:buChar char="-"/>
            </a:pPr>
            <a:r>
              <a:rPr lang="en-US" sz="2000">
                <a:latin typeface="Calibri Light"/>
                <a:ea typeface="Calibri Light"/>
                <a:cs typeface="Calibri Light"/>
              </a:rPr>
              <a:t>Safehouse</a:t>
            </a:r>
          </a:p>
          <a:p>
            <a:pPr marL="285750" indent="-285750">
              <a:buFont typeface="Calibri"/>
              <a:buChar char="-"/>
            </a:pPr>
            <a:endParaRPr lang="en-US" sz="2000">
              <a:latin typeface="Calibri Light"/>
              <a:ea typeface="Calibri Light"/>
              <a:cs typeface="Calibri Light"/>
            </a:endParaRPr>
          </a:p>
          <a:p>
            <a:pPr marL="342900" indent="-342900">
              <a:buFont typeface="Calibri"/>
              <a:buChar char="-"/>
            </a:pPr>
            <a:r>
              <a:rPr lang="en-US" sz="2000" err="1">
                <a:latin typeface="Calibri Light"/>
                <a:ea typeface="Calibri Light"/>
                <a:cs typeface="Calibri Light"/>
              </a:rPr>
              <a:t>Dagbesteding</a:t>
            </a:r>
            <a:r>
              <a:rPr lang="en-US" sz="2000">
                <a:latin typeface="Calibri Light"/>
                <a:ea typeface="Calibri Light"/>
                <a:cs typeface="Calibri Light"/>
              </a:rPr>
              <a:t> </a:t>
            </a:r>
            <a:r>
              <a:rPr lang="en-US" sz="2000" err="1">
                <a:latin typeface="Calibri Light"/>
                <a:ea typeface="Calibri Light"/>
                <a:cs typeface="Calibri Light"/>
              </a:rPr>
              <a:t>en</a:t>
            </a:r>
            <a:r>
              <a:rPr lang="en-US" sz="2000">
                <a:latin typeface="Calibri Light"/>
                <a:ea typeface="Calibri Light"/>
                <a:cs typeface="Calibri Light"/>
              </a:rPr>
              <a:t> </a:t>
            </a:r>
            <a:r>
              <a:rPr lang="en-US" sz="2000" err="1">
                <a:latin typeface="Calibri Light"/>
                <a:ea typeface="Calibri Light"/>
                <a:cs typeface="Calibri Light"/>
              </a:rPr>
              <a:t>vervoer</a:t>
            </a:r>
            <a:endParaRPr lang="en-US" sz="2000">
              <a:latin typeface="Calibri Light"/>
              <a:ea typeface="Calibri Light"/>
              <a:cs typeface="Calibri Light"/>
            </a:endParaRPr>
          </a:p>
          <a:p>
            <a:pPr marL="742950" lvl="1" indent="-285750">
              <a:buFont typeface="Arial"/>
              <a:buChar char="•"/>
            </a:pPr>
            <a:r>
              <a:rPr lang="nl-NL" sz="2000">
                <a:highlight>
                  <a:srgbClr val="FFFFFF"/>
                </a:highlight>
                <a:latin typeface="Calibri Light"/>
                <a:ea typeface="Calibri Light"/>
                <a:cs typeface="Calibri Light"/>
              </a:rPr>
              <a:t>Kunt regionaal niet inkopen wat lokaal al is ingekocht</a:t>
            </a:r>
            <a:endParaRPr lang="en-US" sz="2000">
              <a:latin typeface="Calibri Light"/>
              <a:ea typeface="Calibri Light"/>
              <a:cs typeface="Calibri Light"/>
            </a:endParaRPr>
          </a:p>
          <a:p>
            <a:pPr marL="742950" lvl="1" indent="-285750">
              <a:buFont typeface="Arial"/>
              <a:buChar char="•"/>
            </a:pPr>
            <a:r>
              <a:rPr lang="nl-NL" sz="2000">
                <a:highlight>
                  <a:srgbClr val="FFFFFF"/>
                </a:highlight>
                <a:latin typeface="Calibri Light"/>
                <a:ea typeface="Calibri Light"/>
                <a:cs typeface="Calibri Light"/>
              </a:rPr>
              <a:t>Toekenning via lokaal, financiering regionaal</a:t>
            </a:r>
          </a:p>
          <a:p>
            <a:pPr marL="742950" lvl="1" indent="-285750">
              <a:buFont typeface="Arial"/>
              <a:buChar char="•"/>
            </a:pPr>
            <a:r>
              <a:rPr lang="nl-NL" sz="2000">
                <a:highlight>
                  <a:srgbClr val="FFFFFF"/>
                </a:highlight>
                <a:latin typeface="Calibri Light"/>
                <a:ea typeface="Calibri Light"/>
                <a:cs typeface="Calibri Light"/>
              </a:rPr>
              <a:t>NB Dus niet meer via </a:t>
            </a:r>
            <a:r>
              <a:rPr lang="nl-NL" sz="2000" err="1">
                <a:highlight>
                  <a:srgbClr val="FFFFFF"/>
                </a:highlight>
                <a:latin typeface="Calibri Light"/>
                <a:ea typeface="Calibri Light"/>
                <a:cs typeface="Calibri Light"/>
              </a:rPr>
              <a:t>onderaannemerschap</a:t>
            </a:r>
            <a:endParaRPr lang="nl-NL" sz="2000">
              <a:highlight>
                <a:srgbClr val="FFFFFF"/>
              </a:highlight>
              <a:latin typeface="Calibri Light"/>
              <a:ea typeface="Calibri Light"/>
              <a:cs typeface="Calibri Light"/>
            </a:endParaRPr>
          </a:p>
          <a:p>
            <a:pPr marL="742950" lvl="1" indent="-285750">
              <a:buFont typeface="Arial"/>
              <a:buChar char="•"/>
            </a:pPr>
            <a:endParaRPr lang="nl-NL">
              <a:highlight>
                <a:srgbClr val="FFFFFF"/>
              </a:highlight>
              <a:latin typeface="Calibri Light"/>
              <a:ea typeface="Calibri Light"/>
              <a:cs typeface="Calibri Light"/>
            </a:endParaRPr>
          </a:p>
        </p:txBody>
      </p:sp>
    </p:spTree>
    <p:extLst>
      <p:ext uri="{BB962C8B-B14F-4D97-AF65-F5344CB8AC3E}">
        <p14:creationId xmlns:p14="http://schemas.microsoft.com/office/powerpoint/2010/main" val="2543374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5A33CDD-31BA-8696-5E7D-B29AFB639E91}"/>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DE064725-79E9-030F-2BE0-60CB31786B42}"/>
              </a:ext>
            </a:extLst>
          </p:cNvPr>
          <p:cNvSpPr>
            <a:spLocks noGrp="1"/>
          </p:cNvSpPr>
          <p:nvPr>
            <p:ph type="title"/>
          </p:nvPr>
        </p:nvSpPr>
        <p:spPr/>
        <p:txBody>
          <a:bodyPr>
            <a:normAutofit/>
          </a:bodyPr>
          <a:lstStyle/>
          <a:p>
            <a:r>
              <a:rPr lang="nl-NL" sz="4400">
                <a:solidFill>
                  <a:srgbClr val="0070C0"/>
                </a:solidFill>
              </a:rPr>
              <a:t>Wijzigingen in de producten</a:t>
            </a:r>
          </a:p>
        </p:txBody>
      </p:sp>
      <p:pic>
        <p:nvPicPr>
          <p:cNvPr id="8" name="Afbeelding 7">
            <a:extLst>
              <a:ext uri="{FF2B5EF4-FFF2-40B4-BE49-F238E27FC236}">
                <a16:creationId xmlns:a16="http://schemas.microsoft.com/office/drawing/2014/main" id="{302590A1-C4D4-89DD-D472-B0E087563D1C}"/>
              </a:ext>
            </a:extLst>
          </p:cNvPr>
          <p:cNvPicPr>
            <a:picLocks noChangeAspect="1"/>
          </p:cNvPicPr>
          <p:nvPr/>
        </p:nvPicPr>
        <p:blipFill rotWithShape="1">
          <a:blip r:embed="rId2">
            <a:extLst>
              <a:ext uri="{28A0092B-C50C-407E-A947-70E740481C1C}">
                <a14:useLocalDpi xmlns:a14="http://schemas.microsoft.com/office/drawing/2010/main" val="0"/>
              </a:ext>
            </a:extLst>
          </a:blip>
          <a:srcRect t="16427" b="13073"/>
          <a:stretch/>
        </p:blipFill>
        <p:spPr bwMode="auto">
          <a:xfrm>
            <a:off x="230730" y="163201"/>
            <a:ext cx="6501765" cy="741680"/>
          </a:xfrm>
          <a:prstGeom prst="rect">
            <a:avLst/>
          </a:prstGeom>
          <a:ln>
            <a:noFill/>
          </a:ln>
          <a:extLst>
            <a:ext uri="{53640926-AAD7-44D8-BBD7-CCE9431645EC}">
              <a14:shadowObscured xmlns:a14="http://schemas.microsoft.com/office/drawing/2010/main"/>
            </a:ext>
          </a:extLst>
        </p:spPr>
      </p:pic>
      <p:sp>
        <p:nvSpPr>
          <p:cNvPr id="2" name="TextBox 1">
            <a:extLst>
              <a:ext uri="{FF2B5EF4-FFF2-40B4-BE49-F238E27FC236}">
                <a16:creationId xmlns:a16="http://schemas.microsoft.com/office/drawing/2014/main" id="{E2A6BF3D-C9FF-B379-15C1-0F58190F2FC7}"/>
              </a:ext>
            </a:extLst>
          </p:cNvPr>
          <p:cNvSpPr txBox="1"/>
          <p:nvPr/>
        </p:nvSpPr>
        <p:spPr>
          <a:xfrm>
            <a:off x="1359737" y="2182938"/>
            <a:ext cx="8383486"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742950" lvl="1" indent="-285750">
              <a:buFont typeface="Arial"/>
              <a:buChar char="•"/>
            </a:pPr>
            <a:r>
              <a:rPr lang="nl-NL">
                <a:highlight>
                  <a:srgbClr val="FFFFFF"/>
                </a:highlight>
                <a:latin typeface="Calibri Light"/>
                <a:ea typeface="Calibri Light"/>
                <a:cs typeface="Calibri Light"/>
              </a:rPr>
              <a:t>Feedback uit eerste marktconsultatie en vragenronde</a:t>
            </a:r>
          </a:p>
          <a:p>
            <a:pPr marL="742950" lvl="1" indent="-285750">
              <a:buFont typeface="Arial"/>
              <a:buChar char="•"/>
            </a:pPr>
            <a:endParaRPr lang="nl-NL">
              <a:highlight>
                <a:srgbClr val="FFFFFF"/>
              </a:highlight>
              <a:latin typeface="Calibri Light"/>
              <a:ea typeface="Calibri Light"/>
              <a:cs typeface="Calibri Light"/>
            </a:endParaRPr>
          </a:p>
          <a:p>
            <a:pPr marL="742950" lvl="1" indent="-285750">
              <a:buFont typeface="Arial"/>
              <a:buChar char="•"/>
            </a:pPr>
            <a:r>
              <a:rPr lang="nl-NL">
                <a:highlight>
                  <a:srgbClr val="FFFFFF"/>
                </a:highlight>
                <a:latin typeface="Calibri Light"/>
                <a:ea typeface="Calibri Light"/>
                <a:cs typeface="Calibri Light"/>
              </a:rPr>
              <a:t>Aanpassingen in zowel beschermd wonen als </a:t>
            </a:r>
            <a:r>
              <a:rPr lang="nl-NL" err="1">
                <a:highlight>
                  <a:srgbClr val="FFFFFF"/>
                </a:highlight>
                <a:latin typeface="Calibri Light"/>
                <a:ea typeface="Calibri Light"/>
                <a:cs typeface="Calibri Light"/>
              </a:rPr>
              <a:t>safehouse</a:t>
            </a:r>
            <a:r>
              <a:rPr lang="nl-NL">
                <a:highlight>
                  <a:srgbClr val="FFFFFF"/>
                </a:highlight>
                <a:latin typeface="Calibri Light"/>
                <a:ea typeface="Calibri Light"/>
                <a:cs typeface="Calibri Light"/>
              </a:rPr>
              <a:t> product</a:t>
            </a:r>
          </a:p>
          <a:p>
            <a:pPr marL="742950" lvl="1" indent="-285750">
              <a:buFont typeface="Arial"/>
              <a:buChar char="•"/>
            </a:pPr>
            <a:endParaRPr lang="nl-NL">
              <a:highlight>
                <a:srgbClr val="FFFFFF"/>
              </a:highlight>
              <a:latin typeface="Calibri Light"/>
              <a:ea typeface="Calibri Light"/>
              <a:cs typeface="Calibri Light"/>
            </a:endParaRPr>
          </a:p>
          <a:p>
            <a:pPr marL="742950" lvl="1" indent="-285750">
              <a:buFont typeface="Arial"/>
              <a:buChar char="•"/>
            </a:pPr>
            <a:r>
              <a:rPr lang="nl-NL">
                <a:highlight>
                  <a:srgbClr val="FFFFFF"/>
                </a:highlight>
                <a:latin typeface="Calibri Light"/>
                <a:ea typeface="Calibri Light"/>
                <a:cs typeface="Calibri Light"/>
              </a:rPr>
              <a:t>Mogelijk volgen nog tekstuele wijzigingen ter verheldering van het productonderscheid</a:t>
            </a:r>
          </a:p>
        </p:txBody>
      </p:sp>
    </p:spTree>
    <p:extLst>
      <p:ext uri="{BB962C8B-B14F-4D97-AF65-F5344CB8AC3E}">
        <p14:creationId xmlns:p14="http://schemas.microsoft.com/office/powerpoint/2010/main" val="4229552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DA15F7-D46F-D9EF-9DA7-1ABDD64D057E}"/>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595F7270-6F2C-320C-5750-647209C7F35B}"/>
              </a:ext>
            </a:extLst>
          </p:cNvPr>
          <p:cNvSpPr>
            <a:spLocks noGrp="1"/>
          </p:cNvSpPr>
          <p:nvPr>
            <p:ph type="title"/>
          </p:nvPr>
        </p:nvSpPr>
        <p:spPr/>
        <p:txBody>
          <a:bodyPr>
            <a:normAutofit/>
          </a:bodyPr>
          <a:lstStyle/>
          <a:p>
            <a:r>
              <a:rPr lang="nl-NL" sz="4000">
                <a:solidFill>
                  <a:srgbClr val="0070C0"/>
                </a:solidFill>
              </a:rPr>
              <a:t>Beschermd verblijf ontwikkelgericht - regulier</a:t>
            </a:r>
          </a:p>
        </p:txBody>
      </p:sp>
      <p:pic>
        <p:nvPicPr>
          <p:cNvPr id="8" name="Afbeelding 7">
            <a:extLst>
              <a:ext uri="{FF2B5EF4-FFF2-40B4-BE49-F238E27FC236}">
                <a16:creationId xmlns:a16="http://schemas.microsoft.com/office/drawing/2014/main" id="{1F666333-D68B-FC54-BD0C-24F557962497}"/>
              </a:ext>
            </a:extLst>
          </p:cNvPr>
          <p:cNvPicPr>
            <a:picLocks noChangeAspect="1"/>
          </p:cNvPicPr>
          <p:nvPr/>
        </p:nvPicPr>
        <p:blipFill rotWithShape="1">
          <a:blip r:embed="rId2">
            <a:extLst>
              <a:ext uri="{28A0092B-C50C-407E-A947-70E740481C1C}">
                <a14:useLocalDpi xmlns:a14="http://schemas.microsoft.com/office/drawing/2010/main" val="0"/>
              </a:ext>
            </a:extLst>
          </a:blip>
          <a:srcRect t="16427" b="13073"/>
          <a:stretch/>
        </p:blipFill>
        <p:spPr bwMode="auto">
          <a:xfrm>
            <a:off x="230730" y="163201"/>
            <a:ext cx="6501765" cy="741680"/>
          </a:xfrm>
          <a:prstGeom prst="rect">
            <a:avLst/>
          </a:prstGeom>
          <a:ln>
            <a:noFill/>
          </a:ln>
          <a:extLst>
            <a:ext uri="{53640926-AAD7-44D8-BBD7-CCE9431645EC}">
              <a14:shadowObscured xmlns:a14="http://schemas.microsoft.com/office/drawing/2010/main"/>
            </a:ext>
          </a:extLst>
        </p:spPr>
      </p:pic>
      <p:graphicFrame>
        <p:nvGraphicFramePr>
          <p:cNvPr id="3" name="Table 2">
            <a:extLst>
              <a:ext uri="{FF2B5EF4-FFF2-40B4-BE49-F238E27FC236}">
                <a16:creationId xmlns:a16="http://schemas.microsoft.com/office/drawing/2014/main" id="{52AA40CC-4314-C98B-2F59-3F56610152DF}"/>
              </a:ext>
            </a:extLst>
          </p:cNvPr>
          <p:cNvGraphicFramePr>
            <a:graphicFrameLocks noGrp="1"/>
          </p:cNvGraphicFramePr>
          <p:nvPr>
            <p:extLst>
              <p:ext uri="{D42A27DB-BD31-4B8C-83A1-F6EECF244321}">
                <p14:modId xmlns:p14="http://schemas.microsoft.com/office/powerpoint/2010/main" val="2498167703"/>
              </p:ext>
            </p:extLst>
          </p:nvPr>
        </p:nvGraphicFramePr>
        <p:xfrm>
          <a:off x="659130" y="1951101"/>
          <a:ext cx="10912931" cy="3621806"/>
        </p:xfrm>
        <a:graphic>
          <a:graphicData uri="http://schemas.openxmlformats.org/drawingml/2006/table">
            <a:tbl>
              <a:tblPr firstRow="1" bandRow="1">
                <a:tableStyleId>{5C22544A-7EE6-4342-B048-85BDC9FD1C3A}</a:tableStyleId>
              </a:tblPr>
              <a:tblGrid>
                <a:gridCol w="10912931">
                  <a:extLst>
                    <a:ext uri="{9D8B030D-6E8A-4147-A177-3AD203B41FA5}">
                      <a16:colId xmlns:a16="http://schemas.microsoft.com/office/drawing/2014/main" val="4150058803"/>
                    </a:ext>
                  </a:extLst>
                </a:gridCol>
              </a:tblGrid>
              <a:tr h="512846">
                <a:tc>
                  <a:txBody>
                    <a:bodyPr/>
                    <a:lstStyle/>
                    <a:p>
                      <a:r>
                        <a:rPr lang="en-US" sz="2000" err="1"/>
                        <a:t>Aangepaste</a:t>
                      </a:r>
                      <a:r>
                        <a:rPr lang="en-US" sz="2000"/>
                        <a:t> passage</a:t>
                      </a:r>
                    </a:p>
                  </a:txBody>
                  <a:tcPr/>
                </a:tc>
                <a:extLst>
                  <a:ext uri="{0D108BD9-81ED-4DB2-BD59-A6C34878D82A}">
                    <a16:rowId xmlns:a16="http://schemas.microsoft.com/office/drawing/2014/main" val="1574828405"/>
                  </a:ext>
                </a:extLst>
              </a:tr>
              <a:tr h="512846">
                <a:tc>
                  <a:txBody>
                    <a:bodyPr/>
                    <a:lstStyle/>
                    <a:p>
                      <a:pPr lvl="0">
                        <a:buNone/>
                      </a:pPr>
                      <a:r>
                        <a:rPr lang="en-US" sz="1800" b="0" i="0" u="none" strike="noStrike" noProof="0">
                          <a:solidFill>
                            <a:srgbClr val="000000"/>
                          </a:solidFill>
                          <a:latin typeface="Calibri"/>
                          <a:ea typeface="Calibri"/>
                          <a:cs typeface="Calibri"/>
                        </a:rPr>
                        <a:t>"</a:t>
                      </a:r>
                      <a:r>
                        <a:rPr lang="en-US" sz="1800" b="0" i="0" u="none" strike="noStrike" noProof="0" err="1">
                          <a:solidFill>
                            <a:srgbClr val="000000"/>
                          </a:solidFill>
                          <a:latin typeface="Calibri"/>
                          <a:ea typeface="Calibri"/>
                          <a:cs typeface="Calibri"/>
                        </a:rPr>
                        <a:t>Deze</a:t>
                      </a:r>
                      <a:r>
                        <a:rPr lang="en-US" sz="1800" b="0" i="0" u="none" strike="noStrike" noProof="0">
                          <a:solidFill>
                            <a:srgbClr val="000000"/>
                          </a:solidFill>
                          <a:latin typeface="Calibri"/>
                          <a:ea typeface="Calibri"/>
                          <a:cs typeface="Calibri"/>
                        </a:rPr>
                        <a:t> variant is </a:t>
                      </a:r>
                      <a:r>
                        <a:rPr lang="en-US" sz="1800" b="0" i="0" u="none" strike="noStrike" noProof="0" err="1">
                          <a:solidFill>
                            <a:srgbClr val="000000"/>
                          </a:solidFill>
                          <a:latin typeface="Calibri"/>
                          <a:ea typeface="Calibri"/>
                          <a:cs typeface="Calibri"/>
                        </a:rPr>
                        <a:t>bedoeld</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voor</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inwoners</a:t>
                      </a:r>
                      <a:r>
                        <a:rPr lang="en-US" sz="1800" b="0" i="0" u="none" strike="noStrike" noProof="0">
                          <a:solidFill>
                            <a:srgbClr val="000000"/>
                          </a:solidFill>
                          <a:latin typeface="Calibri"/>
                          <a:ea typeface="Calibri"/>
                          <a:cs typeface="Calibri"/>
                        </a:rPr>
                        <a:t> die </a:t>
                      </a:r>
                      <a:r>
                        <a:rPr lang="en-US" sz="1800" b="0" i="0" u="none" strike="noStrike" noProof="0" err="1">
                          <a:solidFill>
                            <a:srgbClr val="F8B334"/>
                          </a:solidFill>
                          <a:latin typeface="Calibri"/>
                          <a:ea typeface="Calibri"/>
                          <a:cs typeface="Calibri"/>
                        </a:rPr>
                        <a:t>naar</a:t>
                      </a:r>
                      <a:r>
                        <a:rPr lang="en-US" sz="1800" b="0" i="0" u="none" strike="noStrike" noProof="0">
                          <a:solidFill>
                            <a:srgbClr val="F8B334"/>
                          </a:solidFill>
                          <a:latin typeface="Calibri"/>
                          <a:ea typeface="Calibri"/>
                          <a:cs typeface="Calibri"/>
                        </a:rPr>
                        <a:t> </a:t>
                      </a:r>
                      <a:r>
                        <a:rPr lang="en-US" sz="1800" b="0" i="0" u="none" strike="noStrike" noProof="0" err="1">
                          <a:solidFill>
                            <a:srgbClr val="F8B334"/>
                          </a:solidFill>
                          <a:latin typeface="Calibri"/>
                          <a:ea typeface="Calibri"/>
                          <a:cs typeface="Calibri"/>
                        </a:rPr>
                        <a:t>verwachting</a:t>
                      </a:r>
                      <a:r>
                        <a:rPr lang="en-US" sz="1800" b="0" i="0" u="none" strike="noStrike" noProof="0">
                          <a:solidFill>
                            <a:srgbClr val="F8B334"/>
                          </a:solidFill>
                          <a:latin typeface="Calibri"/>
                          <a:ea typeface="Calibri"/>
                          <a:cs typeface="Calibri"/>
                        </a:rPr>
                        <a:t> </a:t>
                      </a:r>
                      <a:r>
                        <a:rPr lang="en-US" sz="1800" b="0" i="0" u="none" strike="noStrike" noProof="0">
                          <a:solidFill>
                            <a:srgbClr val="000000"/>
                          </a:solidFill>
                          <a:latin typeface="Calibri"/>
                          <a:ea typeface="Calibri"/>
                          <a:cs typeface="Calibri"/>
                        </a:rPr>
                        <a:t>op </a:t>
                      </a:r>
                      <a:r>
                        <a:rPr lang="en-US" sz="1800" b="0" i="0" u="none" strike="noStrike" noProof="0" err="1">
                          <a:solidFill>
                            <a:srgbClr val="000000"/>
                          </a:solidFill>
                          <a:latin typeface="Calibri"/>
                          <a:ea typeface="Calibri"/>
                          <a:cs typeface="Calibri"/>
                        </a:rPr>
                        <a:t>middellange</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termijn</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binnen</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maximaal</a:t>
                      </a:r>
                      <a:r>
                        <a:rPr lang="en-US" sz="1800" b="0" i="0" u="none" strike="noStrike" noProof="0">
                          <a:solidFill>
                            <a:srgbClr val="000000"/>
                          </a:solidFill>
                          <a:latin typeface="Calibri"/>
                          <a:ea typeface="Calibri"/>
                          <a:cs typeface="Calibri"/>
                        </a:rPr>
                        <a:t> twee </a:t>
                      </a:r>
                      <a:r>
                        <a:rPr lang="en-US" sz="1800" b="0" i="0" u="none" strike="noStrike" noProof="0" err="1">
                          <a:solidFill>
                            <a:srgbClr val="000000"/>
                          </a:solidFill>
                          <a:latin typeface="Calibri"/>
                          <a:ea typeface="Calibri"/>
                          <a:cs typeface="Calibri"/>
                        </a:rPr>
                        <a:t>jaar</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kunnen</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uitstromen</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naar</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zelfstandig</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wonen</a:t>
                      </a:r>
                      <a:r>
                        <a:rPr lang="en-US" sz="1800" b="0" i="0" u="none" strike="noStrike" noProof="0">
                          <a:solidFill>
                            <a:srgbClr val="000000"/>
                          </a:solidFill>
                          <a:latin typeface="Calibri"/>
                          <a:ea typeface="Calibri"/>
                          <a:cs typeface="Calibri"/>
                        </a:rPr>
                        <a:t> met </a:t>
                      </a:r>
                      <a:r>
                        <a:rPr lang="en-US" sz="1800" b="0" i="0" u="none" strike="noStrike" noProof="0" err="1">
                          <a:solidFill>
                            <a:srgbClr val="000000"/>
                          </a:solidFill>
                          <a:latin typeface="Calibri"/>
                          <a:ea typeface="Calibri"/>
                          <a:cs typeface="Calibri"/>
                        </a:rPr>
                        <a:t>indien</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nodig</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ondersteuning</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vanuit</a:t>
                      </a:r>
                      <a:r>
                        <a:rPr lang="en-US" sz="1800" b="0" i="0" u="none" strike="noStrike" noProof="0">
                          <a:solidFill>
                            <a:srgbClr val="000000"/>
                          </a:solidFill>
                          <a:latin typeface="Calibri"/>
                          <a:ea typeface="Calibri"/>
                          <a:cs typeface="Calibri"/>
                        </a:rPr>
                        <a:t> de </a:t>
                      </a:r>
                      <a:r>
                        <a:rPr lang="en-US" sz="1800" b="0" i="0" u="none" strike="noStrike" noProof="0" err="1">
                          <a:solidFill>
                            <a:srgbClr val="000000"/>
                          </a:solidFill>
                          <a:latin typeface="Calibri"/>
                          <a:ea typeface="Calibri"/>
                          <a:cs typeface="Calibri"/>
                        </a:rPr>
                        <a:t>lokale</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Wmo</a:t>
                      </a:r>
                      <a:r>
                        <a:rPr lang="en-US" sz="1800" b="0" i="0" u="none" strike="noStrike" noProof="0">
                          <a:solidFill>
                            <a:srgbClr val="000000"/>
                          </a:solidFill>
                          <a:latin typeface="Calibri"/>
                          <a:ea typeface="Calibri"/>
                          <a:cs typeface="Calibri"/>
                        </a:rPr>
                        <a:t>."</a:t>
                      </a:r>
                      <a:endParaRPr lang="en-US"/>
                    </a:p>
                  </a:txBody>
                  <a:tcPr/>
                </a:tc>
                <a:extLst>
                  <a:ext uri="{0D108BD9-81ED-4DB2-BD59-A6C34878D82A}">
                    <a16:rowId xmlns:a16="http://schemas.microsoft.com/office/drawing/2014/main" val="4219826813"/>
                  </a:ext>
                </a:extLst>
              </a:tr>
              <a:tr h="512846">
                <a:tc>
                  <a:txBody>
                    <a:bodyPr/>
                    <a:lstStyle/>
                    <a:p>
                      <a:pPr lvl="0">
                        <a:buNone/>
                      </a:pPr>
                      <a:r>
                        <a:rPr lang="en-US" sz="1800" b="0" i="0" u="none" strike="noStrike" noProof="0">
                          <a:solidFill>
                            <a:srgbClr val="000000"/>
                          </a:solidFill>
                          <a:latin typeface="Calibri"/>
                          <a:ea typeface="Calibri"/>
                          <a:cs typeface="Calibri"/>
                        </a:rPr>
                        <a:t>"In </a:t>
                      </a:r>
                      <a:r>
                        <a:rPr lang="en-US" sz="1800" b="0" i="0" u="none" strike="noStrike" noProof="0" err="1">
                          <a:solidFill>
                            <a:srgbClr val="000000"/>
                          </a:solidFill>
                          <a:latin typeface="Calibri"/>
                          <a:ea typeface="Calibri"/>
                          <a:cs typeface="Calibri"/>
                        </a:rPr>
                        <a:t>dat</a:t>
                      </a:r>
                      <a:r>
                        <a:rPr lang="en-US" sz="1800" b="0" i="0" u="none" strike="noStrike" noProof="0">
                          <a:solidFill>
                            <a:srgbClr val="000000"/>
                          </a:solidFill>
                          <a:latin typeface="Calibri"/>
                          <a:ea typeface="Calibri"/>
                          <a:cs typeface="Calibri"/>
                        </a:rPr>
                        <a:t> plan </a:t>
                      </a:r>
                      <a:r>
                        <a:rPr lang="en-US" sz="1800" b="0" i="0" u="none" strike="noStrike" noProof="0" err="1">
                          <a:solidFill>
                            <a:srgbClr val="000000"/>
                          </a:solidFill>
                          <a:latin typeface="Calibri"/>
                          <a:ea typeface="Calibri"/>
                          <a:cs typeface="Calibri"/>
                        </a:rPr>
                        <a:t>staat</a:t>
                      </a:r>
                      <a:r>
                        <a:rPr lang="en-US" sz="1800" b="0" i="0" u="none" strike="noStrike" noProof="0">
                          <a:solidFill>
                            <a:srgbClr val="000000"/>
                          </a:solidFill>
                          <a:latin typeface="Calibri"/>
                          <a:ea typeface="Calibri"/>
                          <a:cs typeface="Calibri"/>
                        </a:rPr>
                        <a:t> concrete </a:t>
                      </a:r>
                      <a:r>
                        <a:rPr lang="en-US" sz="1800" b="0" i="0" u="none" strike="noStrike" noProof="0" err="1">
                          <a:solidFill>
                            <a:srgbClr val="000000"/>
                          </a:solidFill>
                          <a:latin typeface="Calibri"/>
                          <a:ea typeface="Calibri"/>
                          <a:cs typeface="Calibri"/>
                        </a:rPr>
                        <a:t>doelen</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waar</a:t>
                      </a:r>
                      <a:r>
                        <a:rPr lang="en-US" sz="1800" b="0" i="0" u="none" strike="noStrike" noProof="0">
                          <a:solidFill>
                            <a:srgbClr val="000000"/>
                          </a:solidFill>
                          <a:latin typeface="Calibri"/>
                          <a:ea typeface="Calibri"/>
                          <a:cs typeface="Calibri"/>
                        </a:rPr>
                        <a:t> de </a:t>
                      </a:r>
                      <a:r>
                        <a:rPr lang="en-US" sz="1800" b="0" i="0" u="none" strike="noStrike" noProof="0" err="1">
                          <a:solidFill>
                            <a:srgbClr val="000000"/>
                          </a:solidFill>
                          <a:latin typeface="Calibri"/>
                          <a:ea typeface="Calibri"/>
                          <a:cs typeface="Calibri"/>
                        </a:rPr>
                        <a:t>inwoner</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naartoe</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wil</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werken</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voor</a:t>
                      </a:r>
                      <a:r>
                        <a:rPr lang="en-US" sz="1800" b="0" i="0" u="none" strike="noStrike" noProof="0">
                          <a:solidFill>
                            <a:srgbClr val="000000"/>
                          </a:solidFill>
                          <a:latin typeface="Calibri"/>
                          <a:ea typeface="Calibri"/>
                          <a:cs typeface="Calibri"/>
                        </a:rPr>
                        <a:t> op de </a:t>
                      </a:r>
                      <a:r>
                        <a:rPr lang="en-US" sz="1800" b="0" i="0" u="none" strike="noStrike" noProof="0" err="1">
                          <a:solidFill>
                            <a:srgbClr val="000000"/>
                          </a:solidFill>
                          <a:latin typeface="Calibri"/>
                          <a:ea typeface="Calibri"/>
                          <a:cs typeface="Calibri"/>
                        </a:rPr>
                        <a:t>korte</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én</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lange</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termijn</a:t>
                      </a:r>
                      <a:r>
                        <a:rPr lang="en-US" sz="1800" b="0" i="0" u="none" strike="noStrike" noProof="0">
                          <a:solidFill>
                            <a:srgbClr val="000000"/>
                          </a:solidFill>
                          <a:latin typeface="Calibri"/>
                          <a:ea typeface="Calibri"/>
                          <a:cs typeface="Calibri"/>
                        </a:rPr>
                        <a:t> op alle </a:t>
                      </a:r>
                      <a:r>
                        <a:rPr lang="en-US" sz="1800" b="0" i="0" u="none" strike="noStrike" noProof="0" err="1">
                          <a:solidFill>
                            <a:srgbClr val="000000"/>
                          </a:solidFill>
                          <a:latin typeface="Calibri"/>
                          <a:ea typeface="Calibri"/>
                          <a:cs typeface="Calibri"/>
                        </a:rPr>
                        <a:t>leefgebieden</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lichamelijk</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sociaal</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en</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psychisch</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functioneren</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sociaal</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netwerk</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daginvulling</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mobiliteit</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wonen</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huishouden</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financien</a:t>
                      </a:r>
                      <a:r>
                        <a:rPr lang="en-US" sz="1800" b="0" i="0" u="none" strike="noStrike" noProof="0">
                          <a:solidFill>
                            <a:srgbClr val="000000"/>
                          </a:solidFill>
                          <a:latin typeface="Calibri"/>
                          <a:ea typeface="Calibri"/>
                          <a:cs typeface="Calibri"/>
                        </a:rPr>
                        <a:t>). </a:t>
                      </a:r>
                      <a:r>
                        <a:rPr lang="en-US" sz="1800" b="0" i="0" u="none" strike="noStrike" noProof="0">
                          <a:solidFill>
                            <a:srgbClr val="F8B334"/>
                          </a:solidFill>
                          <a:latin typeface="Calibri"/>
                          <a:ea typeface="Calibri"/>
                          <a:cs typeface="Calibri"/>
                        </a:rPr>
                        <a:t>Ook </a:t>
                      </a:r>
                      <a:r>
                        <a:rPr lang="en-US" sz="1800" b="0" i="0" u="none" strike="noStrike" noProof="0" err="1">
                          <a:solidFill>
                            <a:srgbClr val="F8B334"/>
                          </a:solidFill>
                          <a:latin typeface="Calibri"/>
                          <a:ea typeface="Calibri"/>
                          <a:cs typeface="Calibri"/>
                        </a:rPr>
                        <a:t>hebben</a:t>
                      </a:r>
                      <a:r>
                        <a:rPr lang="en-US" sz="1800" b="0" i="0" u="none" strike="noStrike" noProof="0">
                          <a:solidFill>
                            <a:srgbClr val="F8B334"/>
                          </a:solidFill>
                          <a:latin typeface="Calibri"/>
                          <a:ea typeface="Calibri"/>
                          <a:cs typeface="Calibri"/>
                        </a:rPr>
                        <a:t> de </a:t>
                      </a:r>
                      <a:r>
                        <a:rPr lang="en-US" sz="1800" b="0" i="0" u="none" strike="noStrike" noProof="0" err="1">
                          <a:solidFill>
                            <a:srgbClr val="F8B334"/>
                          </a:solidFill>
                          <a:latin typeface="Calibri"/>
                          <a:ea typeface="Calibri"/>
                          <a:cs typeface="Calibri"/>
                        </a:rPr>
                        <a:t>begeleiders</a:t>
                      </a:r>
                      <a:r>
                        <a:rPr lang="en-US" sz="1800" b="0" i="0" u="none" strike="noStrike" noProof="0">
                          <a:solidFill>
                            <a:srgbClr val="F8B334"/>
                          </a:solidFill>
                          <a:latin typeface="Calibri"/>
                          <a:ea typeface="Calibri"/>
                          <a:cs typeface="Calibri"/>
                        </a:rPr>
                        <a:t> </a:t>
                      </a:r>
                      <a:r>
                        <a:rPr lang="en-US" sz="1800" b="0" i="0" u="none" strike="noStrike" noProof="0" err="1">
                          <a:solidFill>
                            <a:srgbClr val="F8B334"/>
                          </a:solidFill>
                          <a:latin typeface="Calibri"/>
                          <a:ea typeface="Calibri"/>
                          <a:cs typeface="Calibri"/>
                        </a:rPr>
                        <a:t>oog</a:t>
                      </a:r>
                      <a:r>
                        <a:rPr lang="en-US" sz="1800" b="0" i="0" u="none" strike="noStrike" noProof="0">
                          <a:solidFill>
                            <a:srgbClr val="F8B334"/>
                          </a:solidFill>
                          <a:latin typeface="Calibri"/>
                          <a:ea typeface="Calibri"/>
                          <a:cs typeface="Calibri"/>
                        </a:rPr>
                        <a:t> </a:t>
                      </a:r>
                      <a:r>
                        <a:rPr lang="en-US" sz="1800" b="0" i="0" u="none" strike="noStrike" noProof="0" err="1">
                          <a:solidFill>
                            <a:srgbClr val="F8B334"/>
                          </a:solidFill>
                          <a:latin typeface="Calibri"/>
                          <a:ea typeface="Calibri"/>
                          <a:cs typeface="Calibri"/>
                        </a:rPr>
                        <a:t>voor</a:t>
                      </a:r>
                      <a:r>
                        <a:rPr lang="en-US" sz="1800" b="0" i="0" u="none" strike="noStrike" noProof="0">
                          <a:solidFill>
                            <a:srgbClr val="F8B334"/>
                          </a:solidFill>
                          <a:latin typeface="Calibri"/>
                          <a:ea typeface="Calibri"/>
                          <a:cs typeface="Calibri"/>
                        </a:rPr>
                        <a:t> </a:t>
                      </a:r>
                      <a:r>
                        <a:rPr lang="en-US" sz="1800" b="0" i="0" u="none" strike="noStrike" noProof="0" err="1">
                          <a:solidFill>
                            <a:srgbClr val="F8B334"/>
                          </a:solidFill>
                          <a:latin typeface="Calibri"/>
                          <a:ea typeface="Calibri"/>
                          <a:cs typeface="Calibri"/>
                        </a:rPr>
                        <a:t>zingevingsvragen</a:t>
                      </a:r>
                      <a:r>
                        <a:rPr lang="en-US" sz="1800" b="0" i="0" u="none" strike="noStrike" noProof="0">
                          <a:solidFill>
                            <a:srgbClr val="F8B334"/>
                          </a:solidFill>
                          <a:latin typeface="Calibri"/>
                          <a:ea typeface="Calibri"/>
                          <a:cs typeface="Calibri"/>
                        </a:rPr>
                        <a:t> van </a:t>
                      </a:r>
                      <a:r>
                        <a:rPr lang="en-US" sz="1800" b="0" i="0" u="none" strike="noStrike" noProof="0" err="1">
                          <a:solidFill>
                            <a:srgbClr val="F8B334"/>
                          </a:solidFill>
                          <a:latin typeface="Calibri"/>
                          <a:ea typeface="Calibri"/>
                          <a:cs typeface="Calibri"/>
                        </a:rPr>
                        <a:t>inwoners</a:t>
                      </a:r>
                      <a:r>
                        <a:rPr lang="en-US" sz="1800" b="0" i="0" u="none" strike="noStrike" noProof="0">
                          <a:solidFill>
                            <a:srgbClr val="F8B334"/>
                          </a:solidFill>
                          <a:latin typeface="Calibri"/>
                          <a:ea typeface="Calibri"/>
                          <a:cs typeface="Calibri"/>
                        </a:rPr>
                        <a:t> </a:t>
                      </a:r>
                      <a:r>
                        <a:rPr lang="en-US" sz="1800" b="0" i="0" u="none" strike="noStrike" noProof="0" err="1">
                          <a:solidFill>
                            <a:srgbClr val="F8B334"/>
                          </a:solidFill>
                          <a:latin typeface="Calibri"/>
                          <a:ea typeface="Calibri"/>
                          <a:cs typeface="Calibri"/>
                        </a:rPr>
                        <a:t>en</a:t>
                      </a:r>
                      <a:r>
                        <a:rPr lang="en-US" sz="1800" b="0" i="0" u="none" strike="noStrike" noProof="0">
                          <a:solidFill>
                            <a:srgbClr val="F8B334"/>
                          </a:solidFill>
                          <a:latin typeface="Calibri"/>
                          <a:ea typeface="Calibri"/>
                          <a:cs typeface="Calibri"/>
                        </a:rPr>
                        <a:t> </a:t>
                      </a:r>
                      <a:r>
                        <a:rPr lang="en-US" sz="1800" b="0" i="0" u="none" strike="noStrike" noProof="0" err="1">
                          <a:solidFill>
                            <a:srgbClr val="F8B334"/>
                          </a:solidFill>
                          <a:latin typeface="Calibri"/>
                          <a:ea typeface="Calibri"/>
                          <a:cs typeface="Calibri"/>
                        </a:rPr>
                        <a:t>wordt</a:t>
                      </a:r>
                      <a:r>
                        <a:rPr lang="en-US" sz="1800" b="0" i="0" u="none" strike="noStrike" noProof="0">
                          <a:solidFill>
                            <a:srgbClr val="F8B334"/>
                          </a:solidFill>
                          <a:latin typeface="Calibri"/>
                          <a:ea typeface="Calibri"/>
                          <a:cs typeface="Calibri"/>
                        </a:rPr>
                        <a:t> </a:t>
                      </a:r>
                      <a:r>
                        <a:rPr lang="en-US" sz="1800" b="0" i="0" u="none" strike="noStrike" noProof="0" err="1">
                          <a:solidFill>
                            <a:srgbClr val="F8B334"/>
                          </a:solidFill>
                          <a:latin typeface="Calibri"/>
                          <a:ea typeface="Calibri"/>
                          <a:cs typeface="Calibri"/>
                        </a:rPr>
                        <a:t>dit</a:t>
                      </a:r>
                      <a:r>
                        <a:rPr lang="en-US" sz="1800" b="0" i="0" u="none" strike="noStrike" noProof="0">
                          <a:solidFill>
                            <a:srgbClr val="F8B334"/>
                          </a:solidFill>
                          <a:latin typeface="Calibri"/>
                          <a:ea typeface="Calibri"/>
                          <a:cs typeface="Calibri"/>
                        </a:rPr>
                        <a:t> </a:t>
                      </a:r>
                      <a:r>
                        <a:rPr lang="en-US" sz="1800" b="0" i="0" u="none" strike="noStrike" noProof="0" err="1">
                          <a:solidFill>
                            <a:srgbClr val="F8B334"/>
                          </a:solidFill>
                          <a:latin typeface="Calibri"/>
                          <a:ea typeface="Calibri"/>
                          <a:cs typeface="Calibri"/>
                        </a:rPr>
                        <a:t>opgenomen</a:t>
                      </a:r>
                      <a:r>
                        <a:rPr lang="en-US" sz="1800" b="0" i="0" u="none" strike="noStrike" noProof="0">
                          <a:solidFill>
                            <a:srgbClr val="F8B334"/>
                          </a:solidFill>
                          <a:latin typeface="Calibri"/>
                          <a:ea typeface="Calibri"/>
                          <a:cs typeface="Calibri"/>
                        </a:rPr>
                        <a:t> in het </a:t>
                      </a:r>
                      <a:r>
                        <a:rPr lang="en-US" sz="1800" b="0" i="0" u="none" strike="noStrike" noProof="0" err="1">
                          <a:solidFill>
                            <a:srgbClr val="F8B334"/>
                          </a:solidFill>
                          <a:latin typeface="Calibri"/>
                          <a:ea typeface="Calibri"/>
                          <a:cs typeface="Calibri"/>
                        </a:rPr>
                        <a:t>begeleidingsplan</a:t>
                      </a:r>
                      <a:r>
                        <a:rPr lang="en-US" sz="1800" b="0" i="0" u="none" strike="noStrike" noProof="0">
                          <a:solidFill>
                            <a:srgbClr val="F8B334"/>
                          </a:solidFill>
                          <a:latin typeface="Calibri"/>
                          <a:ea typeface="Calibri"/>
                          <a:cs typeface="Calibri"/>
                        </a:rPr>
                        <a:t>.</a:t>
                      </a:r>
                      <a:r>
                        <a:rPr lang="en-US" sz="1800" b="0" i="0" u="none" strike="noStrike" noProof="0">
                          <a:solidFill>
                            <a:srgbClr val="000000"/>
                          </a:solidFill>
                          <a:latin typeface="Calibri"/>
                          <a:ea typeface="Calibri"/>
                          <a:cs typeface="Calibri"/>
                        </a:rPr>
                        <a:t> "</a:t>
                      </a:r>
                      <a:endParaRPr lang="en-US"/>
                    </a:p>
                  </a:txBody>
                  <a:tcPr/>
                </a:tc>
                <a:extLst>
                  <a:ext uri="{0D108BD9-81ED-4DB2-BD59-A6C34878D82A}">
                    <a16:rowId xmlns:a16="http://schemas.microsoft.com/office/drawing/2014/main" val="3180353984"/>
                  </a:ext>
                </a:extLst>
              </a:tr>
              <a:tr h="512846">
                <a:tc>
                  <a:txBody>
                    <a:bodyPr/>
                    <a:lstStyle/>
                    <a:p>
                      <a:r>
                        <a:rPr lang="en-US"/>
                        <a:t>"Een </a:t>
                      </a:r>
                      <a:r>
                        <a:rPr lang="en-US" err="1"/>
                        <a:t>verslag</a:t>
                      </a:r>
                      <a:r>
                        <a:rPr lang="en-US"/>
                        <a:t> van de </a:t>
                      </a:r>
                      <a:r>
                        <a:rPr lang="en-US" err="1"/>
                        <a:t>evaluatie</a:t>
                      </a:r>
                      <a:r>
                        <a:rPr lang="en-US"/>
                        <a:t> </a:t>
                      </a:r>
                      <a:r>
                        <a:rPr lang="en-US" err="1"/>
                        <a:t>wordt</a:t>
                      </a:r>
                      <a:r>
                        <a:rPr lang="en-US"/>
                        <a:t> </a:t>
                      </a:r>
                      <a:r>
                        <a:rPr lang="en-US" err="1"/>
                        <a:t>opgenomen</a:t>
                      </a:r>
                      <a:r>
                        <a:rPr lang="en-US"/>
                        <a:t> in het dossier van de </a:t>
                      </a:r>
                      <a:r>
                        <a:rPr lang="en-US" err="1"/>
                        <a:t>inwoner</a:t>
                      </a:r>
                      <a:r>
                        <a:rPr lang="en-US"/>
                        <a:t> </a:t>
                      </a:r>
                      <a:r>
                        <a:rPr lang="en-US" err="1"/>
                        <a:t>bij</a:t>
                      </a:r>
                      <a:r>
                        <a:rPr lang="en-US"/>
                        <a:t> de </a:t>
                      </a:r>
                      <a:r>
                        <a:rPr lang="en-US" err="1"/>
                        <a:t>aanbieder</a:t>
                      </a:r>
                      <a:r>
                        <a:rPr lang="en-US"/>
                        <a:t>. En </a:t>
                      </a:r>
                      <a:r>
                        <a:rPr lang="en-US" err="1"/>
                        <a:t>aanbieder</a:t>
                      </a:r>
                      <a:r>
                        <a:rPr lang="en-US"/>
                        <a:t> </a:t>
                      </a:r>
                      <a:r>
                        <a:rPr lang="en-US" err="1"/>
                        <a:t>deelt</a:t>
                      </a:r>
                      <a:r>
                        <a:rPr lang="en-US"/>
                        <a:t> het </a:t>
                      </a:r>
                      <a:r>
                        <a:rPr lang="en-US" err="1"/>
                        <a:t>verslag</a:t>
                      </a:r>
                      <a:r>
                        <a:rPr lang="en-US">
                          <a:solidFill>
                            <a:srgbClr val="F8B334"/>
                          </a:solidFill>
                        </a:rPr>
                        <a:t> </a:t>
                      </a:r>
                      <a:r>
                        <a:rPr lang="en-US" err="1">
                          <a:solidFill>
                            <a:srgbClr val="F8B334"/>
                          </a:solidFill>
                        </a:rPr>
                        <a:t>indien</a:t>
                      </a:r>
                      <a:r>
                        <a:rPr lang="en-US">
                          <a:solidFill>
                            <a:srgbClr val="F8B334"/>
                          </a:solidFill>
                        </a:rPr>
                        <a:t> </a:t>
                      </a:r>
                      <a:r>
                        <a:rPr lang="en-US" err="1">
                          <a:solidFill>
                            <a:srgbClr val="F8B334"/>
                          </a:solidFill>
                        </a:rPr>
                        <a:t>gevraagd</a:t>
                      </a:r>
                      <a:r>
                        <a:rPr lang="en-US"/>
                        <a:t> met de </a:t>
                      </a:r>
                      <a:r>
                        <a:rPr lang="en-US" err="1"/>
                        <a:t>regionale</a:t>
                      </a:r>
                      <a:r>
                        <a:rPr lang="en-US"/>
                        <a:t> </a:t>
                      </a:r>
                      <a:r>
                        <a:rPr lang="en-US" err="1"/>
                        <a:t>toegang</a:t>
                      </a:r>
                      <a:r>
                        <a:rPr lang="en-US"/>
                        <a:t> </a:t>
                      </a:r>
                      <a:r>
                        <a:rPr lang="en-US" err="1"/>
                        <a:t>voor</a:t>
                      </a:r>
                      <a:r>
                        <a:rPr lang="en-US"/>
                        <a:t> </a:t>
                      </a:r>
                      <a:r>
                        <a:rPr lang="en-US" err="1"/>
                        <a:t>beschermd</a:t>
                      </a:r>
                      <a:r>
                        <a:rPr lang="en-US"/>
                        <a:t> wonen </a:t>
                      </a:r>
                      <a:r>
                        <a:rPr lang="en-US" err="1"/>
                        <a:t>en</a:t>
                      </a:r>
                      <a:r>
                        <a:rPr lang="en-US"/>
                        <a:t> </a:t>
                      </a:r>
                      <a:r>
                        <a:rPr lang="en-US" err="1"/>
                        <a:t>maatschappelijke</a:t>
                      </a:r>
                      <a:r>
                        <a:rPr lang="en-US"/>
                        <a:t> </a:t>
                      </a:r>
                      <a:r>
                        <a:rPr lang="en-US" err="1"/>
                        <a:t>opvang</a:t>
                      </a:r>
                      <a:r>
                        <a:rPr lang="en-US"/>
                        <a:t>."</a:t>
                      </a:r>
                    </a:p>
                  </a:txBody>
                  <a:tcPr/>
                </a:tc>
                <a:extLst>
                  <a:ext uri="{0D108BD9-81ED-4DB2-BD59-A6C34878D82A}">
                    <a16:rowId xmlns:a16="http://schemas.microsoft.com/office/drawing/2014/main" val="3079992665"/>
                  </a:ext>
                </a:extLst>
              </a:tr>
              <a:tr h="512846">
                <a:tc>
                  <a:txBody>
                    <a:bodyPr/>
                    <a:lstStyle/>
                    <a:p>
                      <a:r>
                        <a:rPr lang="en-US"/>
                        <a:t>"</a:t>
                      </a:r>
                      <a:r>
                        <a:rPr lang="en-US" err="1"/>
                        <a:t>Individuele</a:t>
                      </a:r>
                      <a:r>
                        <a:rPr lang="en-US"/>
                        <a:t> </a:t>
                      </a:r>
                      <a:r>
                        <a:rPr lang="en-US" err="1"/>
                        <a:t>begeleiding</a:t>
                      </a:r>
                      <a:r>
                        <a:rPr lang="en-US"/>
                        <a:t>: </a:t>
                      </a:r>
                      <a:r>
                        <a:rPr lang="en-US" err="1">
                          <a:solidFill>
                            <a:srgbClr val="F8B334"/>
                          </a:solidFill>
                        </a:rPr>
                        <a:t>gemiddeld</a:t>
                      </a:r>
                      <a:r>
                        <a:rPr lang="en-US">
                          <a:solidFill>
                            <a:srgbClr val="F8B334"/>
                          </a:solidFill>
                        </a:rPr>
                        <a:t> 3 </a:t>
                      </a:r>
                      <a:r>
                        <a:rPr lang="en-US" err="1"/>
                        <a:t>uur</a:t>
                      </a:r>
                      <a:endParaRPr lang="en-US"/>
                    </a:p>
                    <a:p>
                      <a:pPr lvl="0">
                        <a:buNone/>
                      </a:pPr>
                      <a:r>
                        <a:rPr lang="en-US" err="1">
                          <a:solidFill>
                            <a:srgbClr val="F8B334"/>
                          </a:solidFill>
                        </a:rPr>
                        <a:t>Woonbegeleiding</a:t>
                      </a:r>
                      <a:r>
                        <a:rPr lang="en-US"/>
                        <a:t>: </a:t>
                      </a:r>
                      <a:r>
                        <a:rPr lang="en-US" err="1">
                          <a:solidFill>
                            <a:srgbClr val="F8B334"/>
                          </a:solidFill>
                        </a:rPr>
                        <a:t>gemiddeld</a:t>
                      </a:r>
                      <a:r>
                        <a:rPr lang="en-US"/>
                        <a:t> 10 </a:t>
                      </a:r>
                      <a:r>
                        <a:rPr lang="en-US" err="1"/>
                        <a:t>uur</a:t>
                      </a:r>
                      <a:r>
                        <a:rPr lang="en-US"/>
                        <a:t>"</a:t>
                      </a:r>
                    </a:p>
                  </a:txBody>
                  <a:tcPr/>
                </a:tc>
                <a:extLst>
                  <a:ext uri="{0D108BD9-81ED-4DB2-BD59-A6C34878D82A}">
                    <a16:rowId xmlns:a16="http://schemas.microsoft.com/office/drawing/2014/main" val="2837112059"/>
                  </a:ext>
                </a:extLst>
              </a:tr>
            </a:tbl>
          </a:graphicData>
        </a:graphic>
      </p:graphicFrame>
    </p:spTree>
    <p:extLst>
      <p:ext uri="{BB962C8B-B14F-4D97-AF65-F5344CB8AC3E}">
        <p14:creationId xmlns:p14="http://schemas.microsoft.com/office/powerpoint/2010/main" val="26379657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BB566F-57A1-59CE-916F-33B72EFB6E7F}"/>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40050608-A81D-C8BB-9BA1-F30EF7AF6DE7}"/>
              </a:ext>
            </a:extLst>
          </p:cNvPr>
          <p:cNvSpPr>
            <a:spLocks noGrp="1"/>
          </p:cNvSpPr>
          <p:nvPr>
            <p:ph type="title"/>
          </p:nvPr>
        </p:nvSpPr>
        <p:spPr/>
        <p:txBody>
          <a:bodyPr>
            <a:normAutofit/>
          </a:bodyPr>
          <a:lstStyle/>
          <a:p>
            <a:r>
              <a:rPr lang="nl-NL" sz="4400">
                <a:solidFill>
                  <a:srgbClr val="0070C0"/>
                </a:solidFill>
              </a:rPr>
              <a:t>Beschermd verblijf ontwikkelgericht - plus</a:t>
            </a:r>
            <a:endParaRPr lang="nl-NL" sz="4400">
              <a:solidFill>
                <a:srgbClr val="0070C0"/>
              </a:solidFill>
              <a:ea typeface="Calibri Light"/>
              <a:cs typeface="Calibri Light"/>
            </a:endParaRPr>
          </a:p>
        </p:txBody>
      </p:sp>
      <p:pic>
        <p:nvPicPr>
          <p:cNvPr id="8" name="Afbeelding 7">
            <a:extLst>
              <a:ext uri="{FF2B5EF4-FFF2-40B4-BE49-F238E27FC236}">
                <a16:creationId xmlns:a16="http://schemas.microsoft.com/office/drawing/2014/main" id="{8989B093-BEA0-E3AF-9C6C-F1DC28C1AE9E}"/>
              </a:ext>
            </a:extLst>
          </p:cNvPr>
          <p:cNvPicPr>
            <a:picLocks noChangeAspect="1"/>
          </p:cNvPicPr>
          <p:nvPr/>
        </p:nvPicPr>
        <p:blipFill rotWithShape="1">
          <a:blip r:embed="rId2">
            <a:extLst>
              <a:ext uri="{28A0092B-C50C-407E-A947-70E740481C1C}">
                <a14:useLocalDpi xmlns:a14="http://schemas.microsoft.com/office/drawing/2010/main" val="0"/>
              </a:ext>
            </a:extLst>
          </a:blip>
          <a:srcRect t="16427" b="13073"/>
          <a:stretch/>
        </p:blipFill>
        <p:spPr bwMode="auto">
          <a:xfrm>
            <a:off x="230730" y="163201"/>
            <a:ext cx="6501765" cy="741680"/>
          </a:xfrm>
          <a:prstGeom prst="rect">
            <a:avLst/>
          </a:prstGeom>
          <a:ln>
            <a:noFill/>
          </a:ln>
          <a:extLst>
            <a:ext uri="{53640926-AAD7-44D8-BBD7-CCE9431645EC}">
              <a14:shadowObscured xmlns:a14="http://schemas.microsoft.com/office/drawing/2010/main"/>
            </a:ext>
          </a:extLst>
        </p:spPr>
      </p:pic>
      <p:graphicFrame>
        <p:nvGraphicFramePr>
          <p:cNvPr id="3" name="Table 2">
            <a:extLst>
              <a:ext uri="{FF2B5EF4-FFF2-40B4-BE49-F238E27FC236}">
                <a16:creationId xmlns:a16="http://schemas.microsoft.com/office/drawing/2014/main" id="{51222B5F-E80D-4B01-7E41-BAE5D2493343}"/>
              </a:ext>
            </a:extLst>
          </p:cNvPr>
          <p:cNvGraphicFramePr>
            <a:graphicFrameLocks noGrp="1"/>
          </p:cNvGraphicFramePr>
          <p:nvPr>
            <p:extLst>
              <p:ext uri="{D42A27DB-BD31-4B8C-83A1-F6EECF244321}">
                <p14:modId xmlns:p14="http://schemas.microsoft.com/office/powerpoint/2010/main" val="2526849994"/>
              </p:ext>
            </p:extLst>
          </p:nvPr>
        </p:nvGraphicFramePr>
        <p:xfrm>
          <a:off x="659130" y="1951101"/>
          <a:ext cx="10912931" cy="2433086"/>
        </p:xfrm>
        <a:graphic>
          <a:graphicData uri="http://schemas.openxmlformats.org/drawingml/2006/table">
            <a:tbl>
              <a:tblPr firstRow="1" bandRow="1">
                <a:tableStyleId>{5C22544A-7EE6-4342-B048-85BDC9FD1C3A}</a:tableStyleId>
              </a:tblPr>
              <a:tblGrid>
                <a:gridCol w="10912931">
                  <a:extLst>
                    <a:ext uri="{9D8B030D-6E8A-4147-A177-3AD203B41FA5}">
                      <a16:colId xmlns:a16="http://schemas.microsoft.com/office/drawing/2014/main" val="4150058803"/>
                    </a:ext>
                  </a:extLst>
                </a:gridCol>
              </a:tblGrid>
              <a:tr h="512846">
                <a:tc>
                  <a:txBody>
                    <a:bodyPr/>
                    <a:lstStyle/>
                    <a:p>
                      <a:r>
                        <a:rPr lang="en-US" sz="2000" err="1"/>
                        <a:t>Aangepaste</a:t>
                      </a:r>
                      <a:r>
                        <a:rPr lang="en-US" sz="2000"/>
                        <a:t> passage</a:t>
                      </a:r>
                    </a:p>
                  </a:txBody>
                  <a:tcPr/>
                </a:tc>
                <a:extLst>
                  <a:ext uri="{0D108BD9-81ED-4DB2-BD59-A6C34878D82A}">
                    <a16:rowId xmlns:a16="http://schemas.microsoft.com/office/drawing/2014/main" val="1574828405"/>
                  </a:ext>
                </a:extLst>
              </a:tr>
              <a:tr h="512845">
                <a:tc>
                  <a:txBody>
                    <a:bodyPr/>
                    <a:lstStyle/>
                    <a:p>
                      <a:pPr lvl="0">
                        <a:buNone/>
                      </a:pPr>
                      <a:r>
                        <a:rPr lang="nl-NL" sz="1800" b="0" i="0" u="none" strike="noStrike" noProof="0">
                          <a:solidFill>
                            <a:srgbClr val="F8B334"/>
                          </a:solidFill>
                          <a:latin typeface="Calibri"/>
                          <a:ea typeface="Calibri"/>
                          <a:cs typeface="Calibri"/>
                        </a:rPr>
                        <a:t>"Het plus</a:t>
                      </a:r>
                      <a:r>
                        <a:rPr lang="en-US" sz="1800" b="0" i="0" u="none" strike="noStrike" noProof="0">
                          <a:solidFill>
                            <a:srgbClr val="F8B334"/>
                          </a:solidFill>
                          <a:latin typeface="Calibri"/>
                          <a:ea typeface="Calibri"/>
                          <a:cs typeface="Calibri"/>
                        </a:rPr>
                        <a:t>‑</a:t>
                      </a:r>
                      <a:r>
                        <a:rPr lang="nl-NL" sz="1800" b="0" i="0" u="none" strike="noStrike" noProof="0">
                          <a:solidFill>
                            <a:srgbClr val="F8B334"/>
                          </a:solidFill>
                          <a:latin typeface="Calibri"/>
                          <a:ea typeface="Calibri"/>
                          <a:cs typeface="Calibri"/>
                        </a:rPr>
                        <a:t>profiel bouwt voort op het reguliere profiel en onderscheidt zich door aanvullende kenmerken die leiden tot een verhoogde begeleidingsintensiteit."</a:t>
                      </a:r>
                      <a:endParaRPr lang="en-US" sz="1800" b="0" i="0" u="none" strike="noStrike" noProof="0">
                        <a:solidFill>
                          <a:srgbClr val="F8B334"/>
                        </a:solidFill>
                        <a:latin typeface="Calibri"/>
                        <a:ea typeface="Calibri"/>
                        <a:cs typeface="Calibri"/>
                      </a:endParaRPr>
                    </a:p>
                  </a:txBody>
                  <a:tcPr/>
                </a:tc>
                <a:extLst>
                  <a:ext uri="{0D108BD9-81ED-4DB2-BD59-A6C34878D82A}">
                    <a16:rowId xmlns:a16="http://schemas.microsoft.com/office/drawing/2014/main" val="2066382374"/>
                  </a:ext>
                </a:extLst>
              </a:tr>
              <a:tr h="512846">
                <a:tc>
                  <a:txBody>
                    <a:bodyPr/>
                    <a:lstStyle/>
                    <a:p>
                      <a:pPr lvl="0">
                        <a:buNone/>
                      </a:pPr>
                      <a:r>
                        <a:rPr lang="en-US" sz="1800" b="0" i="0" u="none" strike="noStrike" noProof="0">
                          <a:solidFill>
                            <a:srgbClr val="000000"/>
                          </a:solidFill>
                          <a:latin typeface="Calibri"/>
                          <a:ea typeface="Calibri"/>
                          <a:cs typeface="Calibri"/>
                        </a:rPr>
                        <a:t>"</a:t>
                      </a:r>
                      <a:r>
                        <a:rPr lang="en-US" sz="1800" b="0" i="0" u="none" strike="noStrike" noProof="0" err="1">
                          <a:solidFill>
                            <a:srgbClr val="000000"/>
                          </a:solidFill>
                          <a:latin typeface="Calibri"/>
                          <a:ea typeface="Calibri"/>
                          <a:cs typeface="Calibri"/>
                        </a:rPr>
                        <a:t>Deze</a:t>
                      </a:r>
                      <a:r>
                        <a:rPr lang="en-US" sz="1800" b="0" i="0" u="none" strike="noStrike" noProof="0">
                          <a:solidFill>
                            <a:srgbClr val="000000"/>
                          </a:solidFill>
                          <a:latin typeface="Calibri"/>
                          <a:ea typeface="Calibri"/>
                          <a:cs typeface="Calibri"/>
                        </a:rPr>
                        <a:t> variant is </a:t>
                      </a:r>
                      <a:r>
                        <a:rPr lang="en-US" sz="1800" b="0" i="0" u="none" strike="noStrike" noProof="0" err="1">
                          <a:solidFill>
                            <a:srgbClr val="000000"/>
                          </a:solidFill>
                          <a:latin typeface="Calibri"/>
                          <a:ea typeface="Calibri"/>
                          <a:cs typeface="Calibri"/>
                        </a:rPr>
                        <a:t>bedoeld</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voor</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inwoners</a:t>
                      </a:r>
                      <a:r>
                        <a:rPr lang="en-US" sz="1800" b="0" i="0" u="none" strike="noStrike" noProof="0">
                          <a:solidFill>
                            <a:srgbClr val="000000"/>
                          </a:solidFill>
                          <a:latin typeface="Calibri"/>
                          <a:ea typeface="Calibri"/>
                          <a:cs typeface="Calibri"/>
                        </a:rPr>
                        <a:t> die </a:t>
                      </a:r>
                      <a:r>
                        <a:rPr lang="en-US" sz="1800" b="0" i="0" u="none" strike="noStrike" noProof="0" err="1">
                          <a:solidFill>
                            <a:srgbClr val="F8B334"/>
                          </a:solidFill>
                          <a:latin typeface="Calibri"/>
                          <a:ea typeface="Calibri"/>
                          <a:cs typeface="Calibri"/>
                        </a:rPr>
                        <a:t>naar</a:t>
                      </a:r>
                      <a:r>
                        <a:rPr lang="en-US" sz="1800" b="0" i="0" u="none" strike="noStrike" noProof="0">
                          <a:solidFill>
                            <a:srgbClr val="F8B334"/>
                          </a:solidFill>
                          <a:latin typeface="Calibri"/>
                          <a:ea typeface="Calibri"/>
                          <a:cs typeface="Calibri"/>
                        </a:rPr>
                        <a:t> </a:t>
                      </a:r>
                      <a:r>
                        <a:rPr lang="en-US" sz="1800" b="0" i="0" u="none" strike="noStrike" noProof="0" err="1">
                          <a:solidFill>
                            <a:srgbClr val="F8B334"/>
                          </a:solidFill>
                          <a:latin typeface="Calibri"/>
                          <a:ea typeface="Calibri"/>
                          <a:cs typeface="Calibri"/>
                        </a:rPr>
                        <a:t>verwachting</a:t>
                      </a:r>
                      <a:r>
                        <a:rPr lang="en-US" sz="1800" b="0" i="0" u="none" strike="noStrike" noProof="0">
                          <a:solidFill>
                            <a:srgbClr val="F8B334"/>
                          </a:solidFill>
                          <a:latin typeface="Calibri"/>
                          <a:ea typeface="Calibri"/>
                          <a:cs typeface="Calibri"/>
                        </a:rPr>
                        <a:t> </a:t>
                      </a:r>
                      <a:r>
                        <a:rPr lang="en-US" sz="1800" b="0" i="0" u="none" strike="noStrike" noProof="0">
                          <a:solidFill>
                            <a:srgbClr val="000000"/>
                          </a:solidFill>
                          <a:latin typeface="Calibri"/>
                          <a:ea typeface="Calibri"/>
                          <a:cs typeface="Calibri"/>
                        </a:rPr>
                        <a:t>op </a:t>
                      </a:r>
                      <a:r>
                        <a:rPr lang="en-US" sz="1800" b="0" i="0" u="none" strike="noStrike" noProof="0" err="1">
                          <a:solidFill>
                            <a:srgbClr val="000000"/>
                          </a:solidFill>
                          <a:latin typeface="Calibri"/>
                          <a:ea typeface="Calibri"/>
                          <a:cs typeface="Calibri"/>
                        </a:rPr>
                        <a:t>middellange</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termijn</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binnen</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maximaal</a:t>
                      </a:r>
                      <a:r>
                        <a:rPr lang="en-US" sz="1800" b="0" i="0" u="none" strike="noStrike" noProof="0">
                          <a:solidFill>
                            <a:srgbClr val="000000"/>
                          </a:solidFill>
                          <a:latin typeface="Calibri"/>
                          <a:ea typeface="Calibri"/>
                          <a:cs typeface="Calibri"/>
                        </a:rPr>
                        <a:t> twee </a:t>
                      </a:r>
                      <a:r>
                        <a:rPr lang="en-US" sz="1800" b="0" i="0" u="none" strike="noStrike" noProof="0" err="1">
                          <a:solidFill>
                            <a:srgbClr val="000000"/>
                          </a:solidFill>
                          <a:latin typeface="Calibri"/>
                          <a:ea typeface="Calibri"/>
                          <a:cs typeface="Calibri"/>
                        </a:rPr>
                        <a:t>jaar</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kunnen</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uitstromen</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naar</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zelfstandig</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wonen</a:t>
                      </a:r>
                      <a:r>
                        <a:rPr lang="en-US" sz="1800" b="0" i="0" u="none" strike="noStrike" noProof="0">
                          <a:solidFill>
                            <a:srgbClr val="000000"/>
                          </a:solidFill>
                          <a:latin typeface="Calibri"/>
                          <a:ea typeface="Calibri"/>
                          <a:cs typeface="Calibri"/>
                        </a:rPr>
                        <a:t> met </a:t>
                      </a:r>
                      <a:r>
                        <a:rPr lang="en-US" sz="1800" b="0" i="0" u="none" strike="noStrike" noProof="0" err="1">
                          <a:solidFill>
                            <a:srgbClr val="000000"/>
                          </a:solidFill>
                          <a:latin typeface="Calibri"/>
                          <a:ea typeface="Calibri"/>
                          <a:cs typeface="Calibri"/>
                        </a:rPr>
                        <a:t>indien</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nodig</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ondersteuning</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vanuit</a:t>
                      </a:r>
                      <a:r>
                        <a:rPr lang="en-US" sz="1800" b="0" i="0" u="none" strike="noStrike" noProof="0">
                          <a:solidFill>
                            <a:srgbClr val="000000"/>
                          </a:solidFill>
                          <a:latin typeface="Calibri"/>
                          <a:ea typeface="Calibri"/>
                          <a:cs typeface="Calibri"/>
                        </a:rPr>
                        <a:t> de </a:t>
                      </a:r>
                      <a:r>
                        <a:rPr lang="en-US" sz="1800" b="0" i="0" u="none" strike="noStrike" noProof="0" err="1">
                          <a:solidFill>
                            <a:srgbClr val="000000"/>
                          </a:solidFill>
                          <a:latin typeface="Calibri"/>
                          <a:ea typeface="Calibri"/>
                          <a:cs typeface="Calibri"/>
                        </a:rPr>
                        <a:t>lokale</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Wmo</a:t>
                      </a:r>
                      <a:r>
                        <a:rPr lang="en-US" sz="1800" b="0" i="0" u="none" strike="noStrike" noProof="0">
                          <a:solidFill>
                            <a:srgbClr val="000000"/>
                          </a:solidFill>
                          <a:latin typeface="Calibri"/>
                          <a:ea typeface="Calibri"/>
                          <a:cs typeface="Calibri"/>
                        </a:rPr>
                        <a:t>."</a:t>
                      </a:r>
                      <a:endParaRPr lang="en-US"/>
                    </a:p>
                  </a:txBody>
                  <a:tcPr/>
                </a:tc>
                <a:extLst>
                  <a:ext uri="{0D108BD9-81ED-4DB2-BD59-A6C34878D82A}">
                    <a16:rowId xmlns:a16="http://schemas.microsoft.com/office/drawing/2014/main" val="4219826813"/>
                  </a:ext>
                </a:extLst>
              </a:tr>
              <a:tr h="512846">
                <a:tc>
                  <a:txBody>
                    <a:bodyPr/>
                    <a:lstStyle/>
                    <a:p>
                      <a:pPr lvl="0">
                        <a:buNone/>
                      </a:pPr>
                      <a:r>
                        <a:rPr lang="en-US" sz="1800" b="0" i="0" u="none" strike="noStrike" noProof="0">
                          <a:solidFill>
                            <a:srgbClr val="000000"/>
                          </a:solidFill>
                          <a:latin typeface="Calibri"/>
                          <a:ea typeface="Calibri"/>
                          <a:cs typeface="Calibri"/>
                        </a:rPr>
                        <a:t>"</a:t>
                      </a:r>
                      <a:r>
                        <a:rPr lang="en-US" sz="1800" b="0" i="0" u="none" strike="noStrike" noProof="0" err="1">
                          <a:solidFill>
                            <a:srgbClr val="000000"/>
                          </a:solidFill>
                          <a:latin typeface="Calibri"/>
                          <a:ea typeface="Calibri"/>
                          <a:cs typeface="Calibri"/>
                        </a:rPr>
                        <a:t>Individuele</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begeleiding</a:t>
                      </a:r>
                      <a:r>
                        <a:rPr lang="en-US" sz="1800" b="0" i="0" u="none" strike="noStrike" noProof="0">
                          <a:solidFill>
                            <a:srgbClr val="000000"/>
                          </a:solidFill>
                          <a:latin typeface="Calibri"/>
                          <a:ea typeface="Calibri"/>
                          <a:cs typeface="Calibri"/>
                        </a:rPr>
                        <a:t>: </a:t>
                      </a:r>
                      <a:r>
                        <a:rPr lang="en-US" sz="1800" b="0" i="0" u="none" strike="noStrike" noProof="0" err="1">
                          <a:solidFill>
                            <a:srgbClr val="F8B334"/>
                          </a:solidFill>
                          <a:latin typeface="Calibri"/>
                          <a:ea typeface="Calibri"/>
                          <a:cs typeface="Calibri"/>
                        </a:rPr>
                        <a:t>gemiddeld</a:t>
                      </a:r>
                      <a:r>
                        <a:rPr lang="en-US" sz="1800" b="0" i="0" u="none" strike="noStrike" noProof="0">
                          <a:solidFill>
                            <a:srgbClr val="F8B334"/>
                          </a:solidFill>
                          <a:latin typeface="Calibri"/>
                          <a:ea typeface="Calibri"/>
                          <a:cs typeface="Calibri"/>
                        </a:rPr>
                        <a:t> 6 </a:t>
                      </a:r>
                      <a:r>
                        <a:rPr lang="en-US" sz="1800" b="0" i="0" u="none" strike="noStrike" noProof="0" err="1">
                          <a:solidFill>
                            <a:srgbClr val="000000"/>
                          </a:solidFill>
                          <a:latin typeface="Calibri"/>
                          <a:ea typeface="Calibri"/>
                          <a:cs typeface="Calibri"/>
                        </a:rPr>
                        <a:t>uur</a:t>
                      </a:r>
                    </a:p>
                    <a:p>
                      <a:pPr lvl="0">
                        <a:buNone/>
                      </a:pPr>
                      <a:r>
                        <a:rPr lang="en-US" sz="1800" b="0" i="0" u="none" strike="noStrike" noProof="0" err="1">
                          <a:solidFill>
                            <a:srgbClr val="F8B334"/>
                          </a:solidFill>
                          <a:latin typeface="Calibri"/>
                          <a:ea typeface="Calibri"/>
                          <a:cs typeface="Calibri"/>
                        </a:rPr>
                        <a:t>Woonbegeleiding</a:t>
                      </a:r>
                      <a:r>
                        <a:rPr lang="en-US" sz="1800" b="0" i="0" u="none" strike="noStrike" noProof="0">
                          <a:solidFill>
                            <a:srgbClr val="000000"/>
                          </a:solidFill>
                          <a:latin typeface="Calibri"/>
                          <a:ea typeface="Calibri"/>
                          <a:cs typeface="Calibri"/>
                        </a:rPr>
                        <a:t>: </a:t>
                      </a:r>
                      <a:r>
                        <a:rPr lang="en-US" sz="1800" b="0" i="0" u="none" strike="noStrike" noProof="0" err="1">
                          <a:solidFill>
                            <a:srgbClr val="F8B334"/>
                          </a:solidFill>
                          <a:latin typeface="Calibri"/>
                          <a:ea typeface="Calibri"/>
                          <a:cs typeface="Calibri"/>
                        </a:rPr>
                        <a:t>gemiddeld</a:t>
                      </a:r>
                      <a:r>
                        <a:rPr lang="en-US" sz="1800" b="0" i="0" u="none" strike="noStrike" noProof="0">
                          <a:solidFill>
                            <a:srgbClr val="000000"/>
                          </a:solidFill>
                          <a:latin typeface="Calibri"/>
                          <a:ea typeface="Calibri"/>
                          <a:cs typeface="Calibri"/>
                        </a:rPr>
                        <a:t> 10 </a:t>
                      </a:r>
                      <a:r>
                        <a:rPr lang="en-US" sz="1800" b="0" i="0" u="none" strike="noStrike" noProof="0" err="1">
                          <a:solidFill>
                            <a:srgbClr val="000000"/>
                          </a:solidFill>
                          <a:latin typeface="Calibri"/>
                          <a:ea typeface="Calibri"/>
                          <a:cs typeface="Calibri"/>
                        </a:rPr>
                        <a:t>uur</a:t>
                      </a:r>
                      <a:r>
                        <a:rPr lang="en-US" sz="1800" b="0" i="0" u="none" strike="noStrike" noProof="0">
                          <a:solidFill>
                            <a:srgbClr val="000000"/>
                          </a:solidFill>
                          <a:latin typeface="Calibri"/>
                          <a:ea typeface="Calibri"/>
                          <a:cs typeface="Calibri"/>
                        </a:rPr>
                        <a:t>"</a:t>
                      </a:r>
                      <a:endParaRPr lang="en-US"/>
                    </a:p>
                  </a:txBody>
                  <a:tcPr/>
                </a:tc>
                <a:extLst>
                  <a:ext uri="{0D108BD9-81ED-4DB2-BD59-A6C34878D82A}">
                    <a16:rowId xmlns:a16="http://schemas.microsoft.com/office/drawing/2014/main" val="3180353984"/>
                  </a:ext>
                </a:extLst>
              </a:tr>
            </a:tbl>
          </a:graphicData>
        </a:graphic>
      </p:graphicFrame>
    </p:spTree>
    <p:extLst>
      <p:ext uri="{BB962C8B-B14F-4D97-AF65-F5344CB8AC3E}">
        <p14:creationId xmlns:p14="http://schemas.microsoft.com/office/powerpoint/2010/main" val="27658078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90674B3-E4DB-7E6A-85AE-D1DE002C7871}"/>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64330744-17BE-2772-4768-DB0D7174077B}"/>
              </a:ext>
            </a:extLst>
          </p:cNvPr>
          <p:cNvSpPr>
            <a:spLocks noGrp="1"/>
          </p:cNvSpPr>
          <p:nvPr>
            <p:ph type="title"/>
          </p:nvPr>
        </p:nvSpPr>
        <p:spPr/>
        <p:txBody>
          <a:bodyPr>
            <a:normAutofit/>
          </a:bodyPr>
          <a:lstStyle/>
          <a:p>
            <a:r>
              <a:rPr lang="nl-NL" sz="4400">
                <a:solidFill>
                  <a:srgbClr val="0070C0"/>
                </a:solidFill>
              </a:rPr>
              <a:t>Beschermd verblijf uitstroomgericht</a:t>
            </a:r>
            <a:endParaRPr lang="nl-NL" sz="4400">
              <a:solidFill>
                <a:srgbClr val="0070C0"/>
              </a:solidFill>
              <a:ea typeface="Calibri Light"/>
              <a:cs typeface="Calibri Light"/>
            </a:endParaRPr>
          </a:p>
        </p:txBody>
      </p:sp>
      <p:pic>
        <p:nvPicPr>
          <p:cNvPr id="8" name="Afbeelding 7">
            <a:extLst>
              <a:ext uri="{FF2B5EF4-FFF2-40B4-BE49-F238E27FC236}">
                <a16:creationId xmlns:a16="http://schemas.microsoft.com/office/drawing/2014/main" id="{4516878D-42F6-7A03-CE97-62F30882964A}"/>
              </a:ext>
            </a:extLst>
          </p:cNvPr>
          <p:cNvPicPr>
            <a:picLocks noChangeAspect="1"/>
          </p:cNvPicPr>
          <p:nvPr/>
        </p:nvPicPr>
        <p:blipFill rotWithShape="1">
          <a:blip r:embed="rId2">
            <a:extLst>
              <a:ext uri="{28A0092B-C50C-407E-A947-70E740481C1C}">
                <a14:useLocalDpi xmlns:a14="http://schemas.microsoft.com/office/drawing/2010/main" val="0"/>
              </a:ext>
            </a:extLst>
          </a:blip>
          <a:srcRect t="16427" b="13073"/>
          <a:stretch/>
        </p:blipFill>
        <p:spPr bwMode="auto">
          <a:xfrm>
            <a:off x="230730" y="163201"/>
            <a:ext cx="6501765" cy="741680"/>
          </a:xfrm>
          <a:prstGeom prst="rect">
            <a:avLst/>
          </a:prstGeom>
          <a:ln>
            <a:noFill/>
          </a:ln>
          <a:extLst>
            <a:ext uri="{53640926-AAD7-44D8-BBD7-CCE9431645EC}">
              <a14:shadowObscured xmlns:a14="http://schemas.microsoft.com/office/drawing/2010/main"/>
            </a:ext>
          </a:extLst>
        </p:spPr>
      </p:pic>
      <p:graphicFrame>
        <p:nvGraphicFramePr>
          <p:cNvPr id="3" name="Table 2">
            <a:extLst>
              <a:ext uri="{FF2B5EF4-FFF2-40B4-BE49-F238E27FC236}">
                <a16:creationId xmlns:a16="http://schemas.microsoft.com/office/drawing/2014/main" id="{71104AD9-C9B0-8B32-F3AA-7316B2297BB1}"/>
              </a:ext>
            </a:extLst>
          </p:cNvPr>
          <p:cNvGraphicFramePr>
            <a:graphicFrameLocks noGrp="1"/>
          </p:cNvGraphicFramePr>
          <p:nvPr>
            <p:extLst>
              <p:ext uri="{D42A27DB-BD31-4B8C-83A1-F6EECF244321}">
                <p14:modId xmlns:p14="http://schemas.microsoft.com/office/powerpoint/2010/main" val="4220481978"/>
              </p:ext>
            </p:extLst>
          </p:nvPr>
        </p:nvGraphicFramePr>
        <p:xfrm>
          <a:off x="659130" y="1951101"/>
          <a:ext cx="10912931" cy="2305851"/>
        </p:xfrm>
        <a:graphic>
          <a:graphicData uri="http://schemas.openxmlformats.org/drawingml/2006/table">
            <a:tbl>
              <a:tblPr firstRow="1" bandRow="1">
                <a:tableStyleId>{5C22544A-7EE6-4342-B048-85BDC9FD1C3A}</a:tableStyleId>
              </a:tblPr>
              <a:tblGrid>
                <a:gridCol w="10912931">
                  <a:extLst>
                    <a:ext uri="{9D8B030D-6E8A-4147-A177-3AD203B41FA5}">
                      <a16:colId xmlns:a16="http://schemas.microsoft.com/office/drawing/2014/main" val="4150058803"/>
                    </a:ext>
                  </a:extLst>
                </a:gridCol>
              </a:tblGrid>
              <a:tr h="512846">
                <a:tc>
                  <a:txBody>
                    <a:bodyPr/>
                    <a:lstStyle/>
                    <a:p>
                      <a:r>
                        <a:rPr lang="en-US" sz="2000" err="1"/>
                        <a:t>Aangepaste</a:t>
                      </a:r>
                      <a:r>
                        <a:rPr lang="en-US" sz="2000"/>
                        <a:t> passage</a:t>
                      </a:r>
                    </a:p>
                  </a:txBody>
                  <a:tcPr/>
                </a:tc>
                <a:extLst>
                  <a:ext uri="{0D108BD9-81ED-4DB2-BD59-A6C34878D82A}">
                    <a16:rowId xmlns:a16="http://schemas.microsoft.com/office/drawing/2014/main" val="1574828405"/>
                  </a:ext>
                </a:extLst>
              </a:tr>
              <a:tr h="512845">
                <a:tc>
                  <a:txBody>
                    <a:bodyPr/>
                    <a:lstStyle/>
                    <a:p>
                      <a:pPr lvl="0">
                        <a:buNone/>
                      </a:pPr>
                      <a:r>
                        <a:rPr lang="nl-NL" sz="1800" b="0" i="0" u="none" strike="noStrike" noProof="0">
                          <a:solidFill>
                            <a:srgbClr val="000000"/>
                          </a:solidFill>
                          <a:latin typeface="Calibri"/>
                          <a:ea typeface="Calibri"/>
                          <a:cs typeface="Calibri"/>
                        </a:rPr>
                        <a:t>"Er is minimaal één </a:t>
                      </a:r>
                      <a:r>
                        <a:rPr lang="nl-NL" sz="1800" b="0" i="0" u="none" strike="sngStrike" noProof="0">
                          <a:solidFill>
                            <a:srgbClr val="F8B334"/>
                          </a:solidFill>
                          <a:latin typeface="Calibri"/>
                          <a:ea typeface="Calibri"/>
                          <a:cs typeface="Calibri"/>
                        </a:rPr>
                        <a:t>face-to-face</a:t>
                      </a:r>
                      <a:r>
                        <a:rPr lang="nl-NL" sz="1800" b="0" i="0" u="none" strike="noStrike" noProof="0">
                          <a:solidFill>
                            <a:srgbClr val="F8B334"/>
                          </a:solidFill>
                          <a:latin typeface="Calibri"/>
                          <a:ea typeface="Calibri"/>
                          <a:cs typeface="Calibri"/>
                        </a:rPr>
                        <a:t> </a:t>
                      </a:r>
                      <a:r>
                        <a:rPr lang="nl-NL" sz="1800" b="0" i="0" u="none" strike="noStrike" noProof="0">
                          <a:solidFill>
                            <a:srgbClr val="000000"/>
                          </a:solidFill>
                          <a:latin typeface="Calibri"/>
                          <a:ea typeface="Calibri"/>
                          <a:cs typeface="Calibri"/>
                        </a:rPr>
                        <a:t>contactmoment per dag."</a:t>
                      </a:r>
                      <a:endParaRPr lang="en-US" sz="1800">
                        <a:latin typeface="Calibri"/>
                        <a:cs typeface="Calibri"/>
                      </a:endParaRPr>
                    </a:p>
                  </a:txBody>
                  <a:tcPr/>
                </a:tc>
                <a:extLst>
                  <a:ext uri="{0D108BD9-81ED-4DB2-BD59-A6C34878D82A}">
                    <a16:rowId xmlns:a16="http://schemas.microsoft.com/office/drawing/2014/main" val="2066382374"/>
                  </a:ext>
                </a:extLst>
              </a:tr>
              <a:tr h="512846">
                <a:tc>
                  <a:txBody>
                    <a:bodyPr/>
                    <a:lstStyle/>
                    <a:p>
                      <a:pPr lvl="0">
                        <a:buNone/>
                      </a:pPr>
                      <a:r>
                        <a:rPr lang="en-US" sz="1800" b="0" i="0" u="none" strike="noStrike" noProof="0">
                          <a:solidFill>
                            <a:srgbClr val="000000"/>
                          </a:solidFill>
                          <a:latin typeface="Calibri"/>
                          <a:ea typeface="Calibri"/>
                          <a:cs typeface="Calibri"/>
                        </a:rPr>
                        <a:t>"Een </a:t>
                      </a:r>
                      <a:r>
                        <a:rPr lang="en-US" sz="1800" b="0" i="0" u="none" strike="noStrike" noProof="0" err="1">
                          <a:solidFill>
                            <a:srgbClr val="000000"/>
                          </a:solidFill>
                          <a:latin typeface="Calibri"/>
                          <a:ea typeface="Calibri"/>
                          <a:cs typeface="Calibri"/>
                        </a:rPr>
                        <a:t>verslag</a:t>
                      </a:r>
                      <a:r>
                        <a:rPr lang="en-US" sz="1800" b="0" i="0" u="none" strike="noStrike" noProof="0">
                          <a:solidFill>
                            <a:srgbClr val="000000"/>
                          </a:solidFill>
                          <a:latin typeface="Calibri"/>
                          <a:ea typeface="Calibri"/>
                          <a:cs typeface="Calibri"/>
                        </a:rPr>
                        <a:t> van de </a:t>
                      </a:r>
                      <a:r>
                        <a:rPr lang="en-US" sz="1800" b="0" i="0" u="none" strike="noStrike" noProof="0" err="1">
                          <a:solidFill>
                            <a:srgbClr val="000000"/>
                          </a:solidFill>
                          <a:latin typeface="Calibri"/>
                          <a:ea typeface="Calibri"/>
                          <a:cs typeface="Calibri"/>
                        </a:rPr>
                        <a:t>evaluatie</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wordt</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opgenomen</a:t>
                      </a:r>
                      <a:r>
                        <a:rPr lang="en-US" sz="1800" b="0" i="0" u="none" strike="noStrike" noProof="0">
                          <a:solidFill>
                            <a:srgbClr val="000000"/>
                          </a:solidFill>
                          <a:latin typeface="Calibri"/>
                          <a:ea typeface="Calibri"/>
                          <a:cs typeface="Calibri"/>
                        </a:rPr>
                        <a:t> in het dossier van de </a:t>
                      </a:r>
                      <a:r>
                        <a:rPr lang="en-US" sz="1800" b="0" i="0" u="none" strike="noStrike" noProof="0" err="1">
                          <a:solidFill>
                            <a:srgbClr val="000000"/>
                          </a:solidFill>
                          <a:latin typeface="Calibri"/>
                          <a:ea typeface="Calibri"/>
                          <a:cs typeface="Calibri"/>
                        </a:rPr>
                        <a:t>inwoner</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bij</a:t>
                      </a:r>
                      <a:r>
                        <a:rPr lang="en-US" sz="1800" b="0" i="0" u="none" strike="noStrike" noProof="0">
                          <a:solidFill>
                            <a:srgbClr val="000000"/>
                          </a:solidFill>
                          <a:latin typeface="Calibri"/>
                          <a:ea typeface="Calibri"/>
                          <a:cs typeface="Calibri"/>
                        </a:rPr>
                        <a:t> de </a:t>
                      </a:r>
                      <a:r>
                        <a:rPr lang="en-US" sz="1800" b="0" i="0" u="none" strike="noStrike" noProof="0" err="1">
                          <a:solidFill>
                            <a:srgbClr val="000000"/>
                          </a:solidFill>
                          <a:latin typeface="Calibri"/>
                          <a:ea typeface="Calibri"/>
                          <a:cs typeface="Calibri"/>
                        </a:rPr>
                        <a:t>aanbieder</a:t>
                      </a:r>
                      <a:r>
                        <a:rPr lang="en-US" sz="1800" b="0" i="0" u="none" strike="noStrike" noProof="0">
                          <a:solidFill>
                            <a:srgbClr val="000000"/>
                          </a:solidFill>
                          <a:latin typeface="Calibri"/>
                          <a:ea typeface="Calibri"/>
                          <a:cs typeface="Calibri"/>
                        </a:rPr>
                        <a:t>. En </a:t>
                      </a:r>
                      <a:r>
                        <a:rPr lang="en-US" sz="1800" b="0" i="0" u="none" strike="noStrike" noProof="0" err="1">
                          <a:solidFill>
                            <a:srgbClr val="000000"/>
                          </a:solidFill>
                          <a:latin typeface="Calibri"/>
                          <a:ea typeface="Calibri"/>
                          <a:cs typeface="Calibri"/>
                        </a:rPr>
                        <a:t>aanbieder</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deelt</a:t>
                      </a:r>
                      <a:r>
                        <a:rPr lang="en-US" sz="1800" b="0" i="0" u="none" strike="noStrike" noProof="0">
                          <a:solidFill>
                            <a:srgbClr val="000000"/>
                          </a:solidFill>
                          <a:latin typeface="Calibri"/>
                          <a:ea typeface="Calibri"/>
                          <a:cs typeface="Calibri"/>
                        </a:rPr>
                        <a:t> het </a:t>
                      </a:r>
                      <a:r>
                        <a:rPr lang="en-US" sz="1800" b="0" i="0" u="none" strike="noStrike" noProof="0" err="1">
                          <a:solidFill>
                            <a:srgbClr val="000000"/>
                          </a:solidFill>
                          <a:latin typeface="Calibri"/>
                          <a:ea typeface="Calibri"/>
                          <a:cs typeface="Calibri"/>
                        </a:rPr>
                        <a:t>verslag</a:t>
                      </a:r>
                      <a:r>
                        <a:rPr lang="en-US" sz="1800" b="0" i="0" u="none" strike="noStrike" noProof="0">
                          <a:solidFill>
                            <a:srgbClr val="F8B334"/>
                          </a:solidFill>
                          <a:latin typeface="Calibri"/>
                          <a:ea typeface="Calibri"/>
                          <a:cs typeface="Calibri"/>
                        </a:rPr>
                        <a:t> </a:t>
                      </a:r>
                      <a:r>
                        <a:rPr lang="en-US" sz="1800" b="0" i="0" u="none" strike="noStrike" noProof="0" err="1">
                          <a:solidFill>
                            <a:srgbClr val="F8B334"/>
                          </a:solidFill>
                          <a:latin typeface="Calibri"/>
                          <a:ea typeface="Calibri"/>
                          <a:cs typeface="Calibri"/>
                        </a:rPr>
                        <a:t>indien</a:t>
                      </a:r>
                      <a:r>
                        <a:rPr lang="en-US" sz="1800" b="0" i="0" u="none" strike="noStrike" noProof="0">
                          <a:solidFill>
                            <a:srgbClr val="F8B334"/>
                          </a:solidFill>
                          <a:latin typeface="Calibri"/>
                          <a:ea typeface="Calibri"/>
                          <a:cs typeface="Calibri"/>
                        </a:rPr>
                        <a:t> </a:t>
                      </a:r>
                      <a:r>
                        <a:rPr lang="en-US" sz="1800" b="0" i="0" u="none" strike="noStrike" noProof="0" err="1">
                          <a:solidFill>
                            <a:srgbClr val="F8B334"/>
                          </a:solidFill>
                          <a:latin typeface="Calibri"/>
                          <a:ea typeface="Calibri"/>
                          <a:cs typeface="Calibri"/>
                        </a:rPr>
                        <a:t>gevraagd</a:t>
                      </a:r>
                      <a:r>
                        <a:rPr lang="en-US" sz="1800" b="0" i="0" u="none" strike="noStrike" noProof="0">
                          <a:solidFill>
                            <a:srgbClr val="000000"/>
                          </a:solidFill>
                          <a:latin typeface="Calibri"/>
                          <a:ea typeface="Calibri"/>
                          <a:cs typeface="Calibri"/>
                        </a:rPr>
                        <a:t> met de </a:t>
                      </a:r>
                      <a:r>
                        <a:rPr lang="en-US" sz="1800" b="0" i="0" u="none" strike="noStrike" noProof="0" err="1">
                          <a:solidFill>
                            <a:srgbClr val="000000"/>
                          </a:solidFill>
                          <a:latin typeface="Calibri"/>
                          <a:ea typeface="Calibri"/>
                          <a:cs typeface="Calibri"/>
                        </a:rPr>
                        <a:t>regionale</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toegang</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voor</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beschermd</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wonen</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en</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maatschappelijke</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opvang</a:t>
                      </a:r>
                      <a:r>
                        <a:rPr lang="en-US" sz="1800" b="0" i="0" u="none" strike="noStrike" noProof="0">
                          <a:solidFill>
                            <a:srgbClr val="000000"/>
                          </a:solidFill>
                          <a:latin typeface="Calibri"/>
                          <a:ea typeface="Calibri"/>
                          <a:cs typeface="Calibri"/>
                        </a:rPr>
                        <a:t>."</a:t>
                      </a:r>
                      <a:endParaRPr lang="en-US"/>
                    </a:p>
                  </a:txBody>
                  <a:tcPr/>
                </a:tc>
                <a:extLst>
                  <a:ext uri="{0D108BD9-81ED-4DB2-BD59-A6C34878D82A}">
                    <a16:rowId xmlns:a16="http://schemas.microsoft.com/office/drawing/2014/main" val="4219826813"/>
                  </a:ext>
                </a:extLst>
              </a:tr>
              <a:tr h="512846">
                <a:tc>
                  <a:txBody>
                    <a:bodyPr/>
                    <a:lstStyle/>
                    <a:p>
                      <a:pPr lvl="0">
                        <a:buNone/>
                      </a:pPr>
                      <a:r>
                        <a:rPr lang="en-US" sz="1800" b="0" i="0" u="none" strike="noStrike" noProof="0">
                          <a:solidFill>
                            <a:srgbClr val="000000"/>
                          </a:solidFill>
                          <a:latin typeface="Calibri"/>
                          <a:ea typeface="Calibri"/>
                          <a:cs typeface="Calibri"/>
                        </a:rPr>
                        <a:t>"</a:t>
                      </a:r>
                      <a:r>
                        <a:rPr lang="en-US" sz="1800" b="0" i="0" u="none" strike="noStrike" noProof="0" err="1">
                          <a:solidFill>
                            <a:srgbClr val="000000"/>
                          </a:solidFill>
                          <a:latin typeface="Calibri"/>
                          <a:ea typeface="Calibri"/>
                          <a:cs typeface="Calibri"/>
                        </a:rPr>
                        <a:t>Individuele</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begeleiding</a:t>
                      </a:r>
                      <a:r>
                        <a:rPr lang="en-US" sz="1800" b="0" i="0" u="none" strike="noStrike" noProof="0">
                          <a:solidFill>
                            <a:srgbClr val="000000"/>
                          </a:solidFill>
                          <a:latin typeface="Calibri"/>
                          <a:ea typeface="Calibri"/>
                          <a:cs typeface="Calibri"/>
                        </a:rPr>
                        <a:t>: </a:t>
                      </a:r>
                      <a:r>
                        <a:rPr lang="en-US" sz="1800" b="0" i="0" u="none" strike="noStrike" noProof="0" err="1">
                          <a:solidFill>
                            <a:srgbClr val="F8B334"/>
                          </a:solidFill>
                          <a:latin typeface="Calibri"/>
                          <a:ea typeface="Calibri"/>
                          <a:cs typeface="Calibri"/>
                        </a:rPr>
                        <a:t>gemiddeld</a:t>
                      </a:r>
                      <a:r>
                        <a:rPr lang="en-US" sz="1800" b="0" i="0" u="none" strike="noStrike" noProof="0">
                          <a:solidFill>
                            <a:srgbClr val="F8B334"/>
                          </a:solidFill>
                          <a:latin typeface="Calibri"/>
                          <a:ea typeface="Calibri"/>
                          <a:cs typeface="Calibri"/>
                        </a:rPr>
                        <a:t> </a:t>
                      </a:r>
                      <a:r>
                        <a:rPr lang="en-US" sz="1800" b="0" i="0" u="none" strike="noStrike" noProof="0">
                          <a:solidFill>
                            <a:schemeClr val="tx1"/>
                          </a:solidFill>
                          <a:latin typeface="Calibri"/>
                          <a:ea typeface="Calibri"/>
                          <a:cs typeface="Calibri"/>
                        </a:rPr>
                        <a:t>2 </a:t>
                      </a:r>
                      <a:r>
                        <a:rPr lang="en-US" sz="1800" b="0" i="0" u="none" strike="noStrike" noProof="0" err="1">
                          <a:solidFill>
                            <a:srgbClr val="000000"/>
                          </a:solidFill>
                          <a:latin typeface="Calibri"/>
                          <a:ea typeface="Calibri"/>
                          <a:cs typeface="Calibri"/>
                        </a:rPr>
                        <a:t>uur</a:t>
                      </a:r>
                    </a:p>
                    <a:p>
                      <a:pPr lvl="0">
                        <a:buNone/>
                      </a:pPr>
                      <a:r>
                        <a:rPr lang="en-US" sz="1800" b="0" i="0" u="none" strike="noStrike" noProof="0" err="1">
                          <a:solidFill>
                            <a:srgbClr val="F8B334"/>
                          </a:solidFill>
                          <a:latin typeface="Calibri"/>
                          <a:ea typeface="Calibri"/>
                          <a:cs typeface="Calibri"/>
                        </a:rPr>
                        <a:t>Woonbegeleiding</a:t>
                      </a:r>
                      <a:r>
                        <a:rPr lang="en-US" sz="1800" b="0" i="0" u="none" strike="noStrike" noProof="0">
                          <a:solidFill>
                            <a:srgbClr val="000000"/>
                          </a:solidFill>
                          <a:latin typeface="Calibri"/>
                          <a:ea typeface="Calibri"/>
                          <a:cs typeface="Calibri"/>
                        </a:rPr>
                        <a:t>: </a:t>
                      </a:r>
                      <a:r>
                        <a:rPr lang="en-US" sz="1800" b="0" i="0" u="none" strike="noStrike" noProof="0" err="1">
                          <a:solidFill>
                            <a:srgbClr val="F8B334"/>
                          </a:solidFill>
                          <a:latin typeface="Calibri"/>
                          <a:ea typeface="Calibri"/>
                          <a:cs typeface="Calibri"/>
                        </a:rPr>
                        <a:t>gemiddeld</a:t>
                      </a:r>
                      <a:r>
                        <a:rPr lang="en-US" sz="1800" b="0" i="0" u="none" strike="noStrike" noProof="0">
                          <a:solidFill>
                            <a:srgbClr val="000000"/>
                          </a:solidFill>
                          <a:latin typeface="Calibri"/>
                          <a:ea typeface="Calibri"/>
                          <a:cs typeface="Calibri"/>
                        </a:rPr>
                        <a:t> 10 </a:t>
                      </a:r>
                      <a:r>
                        <a:rPr lang="en-US" sz="1800" b="0" i="0" u="none" strike="noStrike" noProof="0" err="1">
                          <a:solidFill>
                            <a:srgbClr val="000000"/>
                          </a:solidFill>
                          <a:latin typeface="Calibri"/>
                          <a:ea typeface="Calibri"/>
                          <a:cs typeface="Calibri"/>
                        </a:rPr>
                        <a:t>uur</a:t>
                      </a:r>
                      <a:r>
                        <a:rPr lang="en-US" sz="1800" b="0" i="0" u="none" strike="noStrike" noProof="0">
                          <a:solidFill>
                            <a:srgbClr val="000000"/>
                          </a:solidFill>
                          <a:latin typeface="Calibri"/>
                          <a:ea typeface="Calibri"/>
                          <a:cs typeface="Calibri"/>
                        </a:rPr>
                        <a:t>"</a:t>
                      </a:r>
                      <a:endParaRPr lang="en-US"/>
                    </a:p>
                  </a:txBody>
                  <a:tcPr/>
                </a:tc>
                <a:extLst>
                  <a:ext uri="{0D108BD9-81ED-4DB2-BD59-A6C34878D82A}">
                    <a16:rowId xmlns:a16="http://schemas.microsoft.com/office/drawing/2014/main" val="3180353984"/>
                  </a:ext>
                </a:extLst>
              </a:tr>
            </a:tbl>
          </a:graphicData>
        </a:graphic>
      </p:graphicFrame>
    </p:spTree>
    <p:extLst>
      <p:ext uri="{BB962C8B-B14F-4D97-AF65-F5344CB8AC3E}">
        <p14:creationId xmlns:p14="http://schemas.microsoft.com/office/powerpoint/2010/main" val="4185131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D4F0562-4105-777D-51EA-8A8AFB8D3C86}"/>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AE5FD8A4-D6EA-1934-F305-E7E1CED19CC6}"/>
              </a:ext>
            </a:extLst>
          </p:cNvPr>
          <p:cNvSpPr>
            <a:spLocks noGrp="1"/>
          </p:cNvSpPr>
          <p:nvPr>
            <p:ph type="title"/>
          </p:nvPr>
        </p:nvSpPr>
        <p:spPr/>
        <p:txBody>
          <a:bodyPr>
            <a:normAutofit/>
          </a:bodyPr>
          <a:lstStyle/>
          <a:p>
            <a:r>
              <a:rPr lang="nl-NL" sz="4400">
                <a:solidFill>
                  <a:srgbClr val="0070C0"/>
                </a:solidFill>
              </a:rPr>
              <a:t>Safehouse (1)</a:t>
            </a:r>
            <a:endParaRPr lang="nl-NL" sz="4400">
              <a:solidFill>
                <a:srgbClr val="0070C0"/>
              </a:solidFill>
              <a:ea typeface="Calibri Light"/>
              <a:cs typeface="Calibri Light"/>
            </a:endParaRPr>
          </a:p>
        </p:txBody>
      </p:sp>
      <p:pic>
        <p:nvPicPr>
          <p:cNvPr id="8" name="Afbeelding 7">
            <a:extLst>
              <a:ext uri="{FF2B5EF4-FFF2-40B4-BE49-F238E27FC236}">
                <a16:creationId xmlns:a16="http://schemas.microsoft.com/office/drawing/2014/main" id="{3E1D200E-2621-541D-A974-04E15DC0D419}"/>
              </a:ext>
            </a:extLst>
          </p:cNvPr>
          <p:cNvPicPr>
            <a:picLocks noChangeAspect="1"/>
          </p:cNvPicPr>
          <p:nvPr/>
        </p:nvPicPr>
        <p:blipFill rotWithShape="1">
          <a:blip r:embed="rId2">
            <a:extLst>
              <a:ext uri="{28A0092B-C50C-407E-A947-70E740481C1C}">
                <a14:useLocalDpi xmlns:a14="http://schemas.microsoft.com/office/drawing/2010/main" val="0"/>
              </a:ext>
            </a:extLst>
          </a:blip>
          <a:srcRect t="16427" b="13073"/>
          <a:stretch/>
        </p:blipFill>
        <p:spPr bwMode="auto">
          <a:xfrm>
            <a:off x="230730" y="163201"/>
            <a:ext cx="6501765" cy="741680"/>
          </a:xfrm>
          <a:prstGeom prst="rect">
            <a:avLst/>
          </a:prstGeom>
          <a:ln>
            <a:noFill/>
          </a:ln>
          <a:extLst>
            <a:ext uri="{53640926-AAD7-44D8-BBD7-CCE9431645EC}">
              <a14:shadowObscured xmlns:a14="http://schemas.microsoft.com/office/drawing/2010/main"/>
            </a:ext>
          </a:extLst>
        </p:spPr>
      </p:pic>
      <p:graphicFrame>
        <p:nvGraphicFramePr>
          <p:cNvPr id="3" name="Table 2">
            <a:extLst>
              <a:ext uri="{FF2B5EF4-FFF2-40B4-BE49-F238E27FC236}">
                <a16:creationId xmlns:a16="http://schemas.microsoft.com/office/drawing/2014/main" id="{F1DAE2CA-FB93-08BB-459C-1B4A5196303C}"/>
              </a:ext>
            </a:extLst>
          </p:cNvPr>
          <p:cNvGraphicFramePr>
            <a:graphicFrameLocks noGrp="1"/>
          </p:cNvGraphicFramePr>
          <p:nvPr>
            <p:extLst>
              <p:ext uri="{D42A27DB-BD31-4B8C-83A1-F6EECF244321}">
                <p14:modId xmlns:p14="http://schemas.microsoft.com/office/powerpoint/2010/main" val="1713591899"/>
              </p:ext>
            </p:extLst>
          </p:nvPr>
        </p:nvGraphicFramePr>
        <p:xfrm>
          <a:off x="659130" y="1951101"/>
          <a:ext cx="10912931" cy="4444766"/>
        </p:xfrm>
        <a:graphic>
          <a:graphicData uri="http://schemas.openxmlformats.org/drawingml/2006/table">
            <a:tbl>
              <a:tblPr firstRow="1" bandRow="1">
                <a:tableStyleId>{5C22544A-7EE6-4342-B048-85BDC9FD1C3A}</a:tableStyleId>
              </a:tblPr>
              <a:tblGrid>
                <a:gridCol w="10912931">
                  <a:extLst>
                    <a:ext uri="{9D8B030D-6E8A-4147-A177-3AD203B41FA5}">
                      <a16:colId xmlns:a16="http://schemas.microsoft.com/office/drawing/2014/main" val="4150058803"/>
                    </a:ext>
                  </a:extLst>
                </a:gridCol>
              </a:tblGrid>
              <a:tr h="512846">
                <a:tc>
                  <a:txBody>
                    <a:bodyPr/>
                    <a:lstStyle/>
                    <a:p>
                      <a:r>
                        <a:rPr lang="en-US" sz="2000" err="1"/>
                        <a:t>Aangepaste</a:t>
                      </a:r>
                      <a:r>
                        <a:rPr lang="en-US" sz="2000"/>
                        <a:t> passage</a:t>
                      </a:r>
                    </a:p>
                  </a:txBody>
                  <a:tcPr/>
                </a:tc>
                <a:extLst>
                  <a:ext uri="{0D108BD9-81ED-4DB2-BD59-A6C34878D82A}">
                    <a16:rowId xmlns:a16="http://schemas.microsoft.com/office/drawing/2014/main" val="1574828405"/>
                  </a:ext>
                </a:extLst>
              </a:tr>
              <a:tr h="512845">
                <a:tc>
                  <a:txBody>
                    <a:bodyPr/>
                    <a:lstStyle/>
                    <a:p>
                      <a:pPr lvl="0" algn="l">
                        <a:lnSpc>
                          <a:spcPct val="100000"/>
                        </a:lnSpc>
                        <a:spcBef>
                          <a:spcPts val="0"/>
                        </a:spcBef>
                        <a:spcAft>
                          <a:spcPts val="0"/>
                        </a:spcAft>
                        <a:buNone/>
                      </a:pPr>
                      <a:r>
                        <a:rPr lang="nl-NL" sz="1800" b="0" i="1" u="sng" strike="sngStrike" noProof="0">
                          <a:solidFill>
                            <a:srgbClr val="F8B334"/>
                          </a:solidFill>
                          <a:latin typeface="Calibri"/>
                          <a:ea typeface="Calibri"/>
                          <a:cs typeface="Calibri"/>
                        </a:rPr>
                        <a:t>"Variant A:</a:t>
                      </a:r>
                      <a:r>
                        <a:rPr lang="nl-NL" sz="1800" b="0" i="0" u="none" strike="sngStrike" noProof="0">
                          <a:solidFill>
                            <a:srgbClr val="F8B334"/>
                          </a:solidFill>
                          <a:latin typeface="Calibri"/>
                          <a:ea typeface="Calibri"/>
                          <a:cs typeface="Calibri"/>
                        </a:rPr>
                        <a:t> </a:t>
                      </a:r>
                      <a:r>
                        <a:rPr lang="nl-NL" sz="1800" b="0" i="0" u="none" strike="noStrike" noProof="0">
                          <a:solidFill>
                            <a:srgbClr val="000000"/>
                          </a:solidFill>
                          <a:latin typeface="Calibri"/>
                          <a:ea typeface="Calibri"/>
                          <a:cs typeface="Calibri"/>
                        </a:rPr>
                        <a:t>Inwoner kan de hulpvraag niet uitstellen tot de volgende dag maar is wel in staat om contact op te nemen met begeleiding in de avonduren en 's nachts. Deze bereikbaarheid en aanwezigheid binnen 30 minuten is noodzakelijk om een psychosociale crisis of terugval in middelengebruik te voorkomen. </a:t>
                      </a:r>
                    </a:p>
                    <a:p>
                      <a:pPr lvl="0" algn="l">
                        <a:lnSpc>
                          <a:spcPct val="100000"/>
                        </a:lnSpc>
                        <a:spcBef>
                          <a:spcPts val="0"/>
                        </a:spcBef>
                        <a:spcAft>
                          <a:spcPts val="0"/>
                        </a:spcAft>
                        <a:buNone/>
                      </a:pPr>
                      <a:endParaRPr lang="nl-NL" sz="1800" b="0" i="0" u="none" strike="noStrike" noProof="0">
                        <a:solidFill>
                          <a:srgbClr val="000000"/>
                        </a:solidFill>
                        <a:latin typeface="Calibri"/>
                        <a:ea typeface="Calibri"/>
                        <a:cs typeface="Calibri"/>
                      </a:endParaRPr>
                    </a:p>
                    <a:p>
                      <a:pPr lvl="0" algn="l">
                        <a:lnSpc>
                          <a:spcPct val="100000"/>
                        </a:lnSpc>
                        <a:spcBef>
                          <a:spcPts val="0"/>
                        </a:spcBef>
                        <a:spcAft>
                          <a:spcPts val="0"/>
                        </a:spcAft>
                        <a:buNone/>
                      </a:pPr>
                      <a:r>
                        <a:rPr lang="nl-NL" sz="1800" b="0" i="1" u="sng" strike="sngStrike" noProof="0">
                          <a:solidFill>
                            <a:srgbClr val="F8B334"/>
                          </a:solidFill>
                          <a:latin typeface="Calibri"/>
                          <a:ea typeface="Calibri"/>
                          <a:cs typeface="Calibri"/>
                        </a:rPr>
                        <a:t>Variant B: </a:t>
                      </a:r>
                      <a:r>
                        <a:rPr lang="nl-NL" sz="1800" b="0" i="0" u="none" strike="sngStrike" noProof="0">
                          <a:solidFill>
                            <a:srgbClr val="F8B334"/>
                          </a:solidFill>
                          <a:latin typeface="Calibri"/>
                          <a:ea typeface="Calibri"/>
                          <a:cs typeface="Calibri"/>
                        </a:rPr>
                        <a:t>Inwoner kan de hulpvraag niet uitstellen en heeft 24/7 fysieke nabijheid nodig om een psychosociale crisis of terugval in middelengebruik te voorkomen. "</a:t>
                      </a:r>
                      <a:endParaRPr lang="nl-NL" sz="1800" b="0" i="0" u="none" strike="noStrike" noProof="0">
                        <a:solidFill>
                          <a:srgbClr val="F8B334"/>
                        </a:solidFill>
                        <a:latin typeface="Calibri"/>
                        <a:ea typeface="Calibri"/>
                        <a:cs typeface="Calibri"/>
                      </a:endParaRPr>
                    </a:p>
                  </a:txBody>
                  <a:tcPr/>
                </a:tc>
                <a:extLst>
                  <a:ext uri="{0D108BD9-81ED-4DB2-BD59-A6C34878D82A}">
                    <a16:rowId xmlns:a16="http://schemas.microsoft.com/office/drawing/2014/main" val="2066382374"/>
                  </a:ext>
                </a:extLst>
              </a:tr>
              <a:tr h="512846">
                <a:tc>
                  <a:txBody>
                    <a:bodyPr/>
                    <a:lstStyle/>
                    <a:p>
                      <a:pPr lvl="0">
                        <a:buNone/>
                      </a:pPr>
                      <a:r>
                        <a:rPr lang="en-US" sz="1800" b="0" i="0" u="none" strike="noStrike" noProof="0">
                          <a:solidFill>
                            <a:srgbClr val="000000"/>
                          </a:solidFill>
                          <a:latin typeface="Calibri"/>
                          <a:ea typeface="Calibri"/>
                          <a:cs typeface="Calibri"/>
                        </a:rPr>
                        <a:t>"I</a:t>
                      </a:r>
                      <a:r>
                        <a:rPr lang="nl-NL" sz="1800" b="0" i="0" u="none" strike="noStrike" noProof="0">
                          <a:solidFill>
                            <a:srgbClr val="000000"/>
                          </a:solidFill>
                          <a:latin typeface="Calibri"/>
                          <a:ea typeface="Calibri"/>
                          <a:cs typeface="Calibri"/>
                        </a:rPr>
                        <a:t>ntensieve herstelondersteunende begeleiding</a:t>
                      </a:r>
                      <a:r>
                        <a:rPr lang="nl-NL" sz="1800" b="0" i="0" u="none" strike="sngStrike" noProof="0">
                          <a:solidFill>
                            <a:srgbClr val="F8B334"/>
                          </a:solidFill>
                          <a:latin typeface="Calibri"/>
                          <a:ea typeface="Calibri"/>
                          <a:cs typeface="Calibri"/>
                        </a:rPr>
                        <a:t> bij voorkeur </a:t>
                      </a:r>
                      <a:r>
                        <a:rPr lang="nl-NL" sz="1800" b="0" i="0" u="sng" strike="noStrike" noProof="0">
                          <a:solidFill>
                            <a:srgbClr val="F8B334"/>
                          </a:solidFill>
                          <a:latin typeface="Calibri"/>
                          <a:ea typeface="Calibri"/>
                          <a:cs typeface="Calibri"/>
                        </a:rPr>
                        <a:t> </a:t>
                      </a:r>
                      <a:r>
                        <a:rPr lang="nl-NL" sz="1800" b="0" i="0" u="none" strike="noStrike" noProof="0">
                          <a:solidFill>
                            <a:srgbClr val="000000"/>
                          </a:solidFill>
                          <a:latin typeface="Calibri"/>
                          <a:ea typeface="Calibri"/>
                          <a:cs typeface="Calibri"/>
                        </a:rPr>
                        <a:t>op basis van het 12-stappen Minnesota model</a:t>
                      </a:r>
                      <a:r>
                        <a:rPr lang="nl-NL" sz="1800" b="0" i="0" u="none" strike="sngStrike" noProof="0">
                          <a:solidFill>
                            <a:srgbClr val="F8B334"/>
                          </a:solidFill>
                          <a:latin typeface="Calibri"/>
                          <a:ea typeface="Calibri"/>
                          <a:cs typeface="Calibri"/>
                        </a:rPr>
                        <a:t> of een andere methodisch onderbouwde aanpak.</a:t>
                      </a:r>
                      <a:r>
                        <a:rPr lang="nl-NL" sz="1800" b="0" i="0" u="none" strike="noStrike" noProof="0">
                          <a:solidFill>
                            <a:srgbClr val="000000"/>
                          </a:solidFill>
                          <a:latin typeface="Calibri"/>
                          <a:ea typeface="Calibri"/>
                          <a:cs typeface="Calibri"/>
                        </a:rPr>
                        <a:t>"</a:t>
                      </a:r>
                      <a:endParaRPr lang="en-US" sz="1800">
                        <a:latin typeface="Calibri"/>
                        <a:cs typeface="Calibri"/>
                      </a:endParaRPr>
                    </a:p>
                  </a:txBody>
                  <a:tcPr/>
                </a:tc>
                <a:extLst>
                  <a:ext uri="{0D108BD9-81ED-4DB2-BD59-A6C34878D82A}">
                    <a16:rowId xmlns:a16="http://schemas.microsoft.com/office/drawing/2014/main" val="4219826813"/>
                  </a:ext>
                </a:extLst>
              </a:tr>
              <a:tr h="512846">
                <a:tc>
                  <a:txBody>
                    <a:bodyPr/>
                    <a:lstStyle/>
                    <a:p>
                      <a:pPr lvl="0">
                        <a:buNone/>
                      </a:pPr>
                      <a:r>
                        <a:rPr lang="nl-NL" sz="1800" b="0" i="0" u="none" strike="noStrike" noProof="0">
                          <a:solidFill>
                            <a:srgbClr val="000000"/>
                          </a:solidFill>
                          <a:latin typeface="Calibri"/>
                          <a:ea typeface="Calibri"/>
                          <a:cs typeface="Calibri"/>
                        </a:rPr>
                        <a:t>"</a:t>
                      </a:r>
                      <a:r>
                        <a:rPr lang="nl-NL" sz="1800" b="0" i="0" u="none" strike="noStrike" noProof="0">
                          <a:solidFill>
                            <a:srgbClr val="F8B334"/>
                          </a:solidFill>
                          <a:latin typeface="Calibri"/>
                          <a:ea typeface="Calibri"/>
                          <a:cs typeface="Calibri"/>
                        </a:rPr>
                        <a:t>Woonbegeleiding en herstelgerichte activiteiten</a:t>
                      </a:r>
                      <a:r>
                        <a:rPr lang="nl-NL" sz="1800" b="0" i="0" u="none" strike="noStrike" noProof="0">
                          <a:solidFill>
                            <a:srgbClr val="000000"/>
                          </a:solidFill>
                          <a:latin typeface="Calibri"/>
                          <a:ea typeface="Calibri"/>
                          <a:cs typeface="Calibri"/>
                        </a:rPr>
                        <a:t>: deelname aan gevarieerde groepsgewijze herstelgerichte activiteiten zijn verplicht. De groepsdynamiek draagt bij aan individuele doelen doordat het gericht is op leren van elkaar: elkaar aan te spreken op gedrag, elkaar te inspireren en te motiveren."</a:t>
                      </a:r>
                    </a:p>
                  </a:txBody>
                  <a:tcPr/>
                </a:tc>
                <a:extLst>
                  <a:ext uri="{0D108BD9-81ED-4DB2-BD59-A6C34878D82A}">
                    <a16:rowId xmlns:a16="http://schemas.microsoft.com/office/drawing/2014/main" val="3180353984"/>
                  </a:ext>
                </a:extLst>
              </a:tr>
              <a:tr h="512845">
                <a:tc>
                  <a:txBody>
                    <a:bodyPr/>
                    <a:lstStyle/>
                    <a:p>
                      <a:pPr lvl="0">
                        <a:buNone/>
                      </a:pPr>
                      <a:r>
                        <a:rPr lang="en-US" sz="1800" b="0" i="0" u="none" strike="noStrike" noProof="0">
                          <a:solidFill>
                            <a:srgbClr val="000000"/>
                          </a:solidFill>
                          <a:latin typeface="Calibri"/>
                          <a:ea typeface="Calibri"/>
                          <a:cs typeface="Calibri"/>
                        </a:rPr>
                        <a:t>"Een </a:t>
                      </a:r>
                      <a:r>
                        <a:rPr lang="en-US" sz="1800" b="0" i="0" u="none" strike="noStrike" noProof="0" err="1">
                          <a:solidFill>
                            <a:srgbClr val="000000"/>
                          </a:solidFill>
                          <a:latin typeface="Calibri"/>
                          <a:ea typeface="Calibri"/>
                          <a:cs typeface="Calibri"/>
                        </a:rPr>
                        <a:t>verslag</a:t>
                      </a:r>
                      <a:r>
                        <a:rPr lang="en-US" sz="1800" b="0" i="0" u="none" strike="noStrike" noProof="0">
                          <a:solidFill>
                            <a:srgbClr val="000000"/>
                          </a:solidFill>
                          <a:latin typeface="Calibri"/>
                          <a:ea typeface="Calibri"/>
                          <a:cs typeface="Calibri"/>
                        </a:rPr>
                        <a:t> van de </a:t>
                      </a:r>
                      <a:r>
                        <a:rPr lang="en-US" sz="1800" b="0" i="0" u="none" strike="noStrike" noProof="0" err="1">
                          <a:solidFill>
                            <a:srgbClr val="000000"/>
                          </a:solidFill>
                          <a:latin typeface="Calibri"/>
                          <a:ea typeface="Calibri"/>
                          <a:cs typeface="Calibri"/>
                        </a:rPr>
                        <a:t>evaluatie</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wordt</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opgenomen</a:t>
                      </a:r>
                      <a:r>
                        <a:rPr lang="en-US" sz="1800" b="0" i="0" u="none" strike="noStrike" noProof="0">
                          <a:solidFill>
                            <a:srgbClr val="000000"/>
                          </a:solidFill>
                          <a:latin typeface="Calibri"/>
                          <a:ea typeface="Calibri"/>
                          <a:cs typeface="Calibri"/>
                        </a:rPr>
                        <a:t> in het dossier van de </a:t>
                      </a:r>
                      <a:r>
                        <a:rPr lang="en-US" sz="1800" b="0" i="0" u="none" strike="noStrike" noProof="0" err="1">
                          <a:solidFill>
                            <a:srgbClr val="000000"/>
                          </a:solidFill>
                          <a:latin typeface="Calibri"/>
                          <a:ea typeface="Calibri"/>
                          <a:cs typeface="Calibri"/>
                        </a:rPr>
                        <a:t>inwoner</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bij</a:t>
                      </a:r>
                      <a:r>
                        <a:rPr lang="en-US" sz="1800" b="0" i="0" u="none" strike="noStrike" noProof="0">
                          <a:solidFill>
                            <a:srgbClr val="000000"/>
                          </a:solidFill>
                          <a:latin typeface="Calibri"/>
                          <a:ea typeface="Calibri"/>
                          <a:cs typeface="Calibri"/>
                        </a:rPr>
                        <a:t> de </a:t>
                      </a:r>
                      <a:r>
                        <a:rPr lang="en-US" sz="1800" b="0" i="0" u="none" strike="noStrike" noProof="0" err="1">
                          <a:solidFill>
                            <a:srgbClr val="000000"/>
                          </a:solidFill>
                          <a:latin typeface="Calibri"/>
                          <a:ea typeface="Calibri"/>
                          <a:cs typeface="Calibri"/>
                        </a:rPr>
                        <a:t>aanbieder</a:t>
                      </a:r>
                      <a:r>
                        <a:rPr lang="en-US" sz="1800" b="0" i="0" u="none" strike="noStrike" noProof="0">
                          <a:solidFill>
                            <a:srgbClr val="000000"/>
                          </a:solidFill>
                          <a:latin typeface="Calibri"/>
                          <a:ea typeface="Calibri"/>
                          <a:cs typeface="Calibri"/>
                        </a:rPr>
                        <a:t>. En </a:t>
                      </a:r>
                      <a:r>
                        <a:rPr lang="en-US" sz="1800" b="0" i="0" u="none" strike="noStrike" noProof="0" err="1">
                          <a:solidFill>
                            <a:srgbClr val="000000"/>
                          </a:solidFill>
                          <a:latin typeface="Calibri"/>
                          <a:ea typeface="Calibri"/>
                          <a:cs typeface="Calibri"/>
                        </a:rPr>
                        <a:t>aanbieder</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deelt</a:t>
                      </a:r>
                      <a:r>
                        <a:rPr lang="en-US" sz="1800" b="0" i="0" u="none" strike="noStrike" noProof="0">
                          <a:solidFill>
                            <a:srgbClr val="000000"/>
                          </a:solidFill>
                          <a:latin typeface="Calibri"/>
                          <a:ea typeface="Calibri"/>
                          <a:cs typeface="Calibri"/>
                        </a:rPr>
                        <a:t> het </a:t>
                      </a:r>
                      <a:r>
                        <a:rPr lang="en-US" sz="1800" b="0" i="0" u="none" strike="noStrike" noProof="0" err="1">
                          <a:solidFill>
                            <a:srgbClr val="000000"/>
                          </a:solidFill>
                          <a:latin typeface="Calibri"/>
                          <a:ea typeface="Calibri"/>
                          <a:cs typeface="Calibri"/>
                        </a:rPr>
                        <a:t>verslag</a:t>
                      </a:r>
                      <a:r>
                        <a:rPr lang="en-US" sz="1800" b="0" i="0" u="none" strike="noStrike" noProof="0">
                          <a:solidFill>
                            <a:srgbClr val="F8B334"/>
                          </a:solidFill>
                          <a:latin typeface="Calibri"/>
                          <a:ea typeface="Calibri"/>
                          <a:cs typeface="Calibri"/>
                        </a:rPr>
                        <a:t> </a:t>
                      </a:r>
                      <a:r>
                        <a:rPr lang="en-US" sz="1800" b="0" i="0" u="none" strike="noStrike" noProof="0" err="1">
                          <a:solidFill>
                            <a:srgbClr val="F8B334"/>
                          </a:solidFill>
                          <a:latin typeface="Calibri"/>
                          <a:ea typeface="Calibri"/>
                          <a:cs typeface="Calibri"/>
                        </a:rPr>
                        <a:t>indien</a:t>
                      </a:r>
                      <a:r>
                        <a:rPr lang="en-US" sz="1800" b="0" i="0" u="none" strike="noStrike" noProof="0">
                          <a:solidFill>
                            <a:srgbClr val="F8B334"/>
                          </a:solidFill>
                          <a:latin typeface="Calibri"/>
                          <a:ea typeface="Calibri"/>
                          <a:cs typeface="Calibri"/>
                        </a:rPr>
                        <a:t> </a:t>
                      </a:r>
                      <a:r>
                        <a:rPr lang="en-US" sz="1800" b="0" i="0" u="none" strike="noStrike" noProof="0" err="1">
                          <a:solidFill>
                            <a:srgbClr val="F8B334"/>
                          </a:solidFill>
                          <a:latin typeface="Calibri"/>
                          <a:ea typeface="Calibri"/>
                          <a:cs typeface="Calibri"/>
                        </a:rPr>
                        <a:t>gevraagd</a:t>
                      </a:r>
                      <a:r>
                        <a:rPr lang="en-US" sz="1800" b="0" i="0" u="none" strike="noStrike" noProof="0">
                          <a:solidFill>
                            <a:srgbClr val="000000"/>
                          </a:solidFill>
                          <a:latin typeface="Calibri"/>
                          <a:ea typeface="Calibri"/>
                          <a:cs typeface="Calibri"/>
                        </a:rPr>
                        <a:t> met de </a:t>
                      </a:r>
                      <a:r>
                        <a:rPr lang="en-US" sz="1800" b="0" i="0" u="none" strike="noStrike" noProof="0" err="1">
                          <a:solidFill>
                            <a:srgbClr val="000000"/>
                          </a:solidFill>
                          <a:latin typeface="Calibri"/>
                          <a:ea typeface="Calibri"/>
                          <a:cs typeface="Calibri"/>
                        </a:rPr>
                        <a:t>regionale</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toegang</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voor</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beschermd</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wonen</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en</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maatschappelijke</a:t>
                      </a:r>
                      <a:r>
                        <a:rPr lang="en-US" sz="1800" b="0" i="0" u="none" strike="noStrike" noProof="0">
                          <a:solidFill>
                            <a:srgbClr val="000000"/>
                          </a:solidFill>
                          <a:latin typeface="Calibri"/>
                          <a:ea typeface="Calibri"/>
                          <a:cs typeface="Calibri"/>
                        </a:rPr>
                        <a:t> </a:t>
                      </a:r>
                      <a:r>
                        <a:rPr lang="en-US" sz="1800" b="0" i="0" u="none" strike="noStrike" noProof="0" err="1">
                          <a:solidFill>
                            <a:srgbClr val="000000"/>
                          </a:solidFill>
                          <a:latin typeface="Calibri"/>
                          <a:ea typeface="Calibri"/>
                          <a:cs typeface="Calibri"/>
                        </a:rPr>
                        <a:t>opvang</a:t>
                      </a:r>
                      <a:r>
                        <a:rPr lang="en-US" sz="1800" b="0" i="0" u="none" strike="noStrike" noProof="0">
                          <a:solidFill>
                            <a:srgbClr val="000000"/>
                          </a:solidFill>
                          <a:latin typeface="Calibri"/>
                          <a:ea typeface="Calibri"/>
                          <a:cs typeface="Calibri"/>
                        </a:rPr>
                        <a:t>."</a:t>
                      </a:r>
                      <a:endParaRPr lang="en-US"/>
                    </a:p>
                  </a:txBody>
                  <a:tcPr/>
                </a:tc>
                <a:extLst>
                  <a:ext uri="{0D108BD9-81ED-4DB2-BD59-A6C34878D82A}">
                    <a16:rowId xmlns:a16="http://schemas.microsoft.com/office/drawing/2014/main" val="3920934932"/>
                  </a:ext>
                </a:extLst>
              </a:tr>
            </a:tbl>
          </a:graphicData>
        </a:graphic>
      </p:graphicFrame>
    </p:spTree>
    <p:extLst>
      <p:ext uri="{BB962C8B-B14F-4D97-AF65-F5344CB8AC3E}">
        <p14:creationId xmlns:p14="http://schemas.microsoft.com/office/powerpoint/2010/main" val="41971668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88094B8-78D4-BABA-2A7B-34F9A7E1C739}"/>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97A1AA88-04AB-02FF-99A8-9EAB41E4E08B}"/>
              </a:ext>
            </a:extLst>
          </p:cNvPr>
          <p:cNvSpPr>
            <a:spLocks noGrp="1"/>
          </p:cNvSpPr>
          <p:nvPr>
            <p:ph type="title"/>
          </p:nvPr>
        </p:nvSpPr>
        <p:spPr/>
        <p:txBody>
          <a:bodyPr>
            <a:normAutofit/>
          </a:bodyPr>
          <a:lstStyle/>
          <a:p>
            <a:r>
              <a:rPr lang="nl-NL" sz="4400">
                <a:solidFill>
                  <a:srgbClr val="0070C0"/>
                </a:solidFill>
              </a:rPr>
              <a:t>Safehouse (2)</a:t>
            </a:r>
            <a:endParaRPr lang="nl-NL" sz="4400">
              <a:solidFill>
                <a:srgbClr val="0070C0"/>
              </a:solidFill>
              <a:ea typeface="Calibri Light"/>
              <a:cs typeface="Calibri Light"/>
            </a:endParaRPr>
          </a:p>
        </p:txBody>
      </p:sp>
      <p:pic>
        <p:nvPicPr>
          <p:cNvPr id="8" name="Afbeelding 7">
            <a:extLst>
              <a:ext uri="{FF2B5EF4-FFF2-40B4-BE49-F238E27FC236}">
                <a16:creationId xmlns:a16="http://schemas.microsoft.com/office/drawing/2014/main" id="{F0434FCA-658C-AC2D-60C7-EE478293FD84}"/>
              </a:ext>
            </a:extLst>
          </p:cNvPr>
          <p:cNvPicPr>
            <a:picLocks noChangeAspect="1"/>
          </p:cNvPicPr>
          <p:nvPr/>
        </p:nvPicPr>
        <p:blipFill rotWithShape="1">
          <a:blip r:embed="rId2">
            <a:extLst>
              <a:ext uri="{28A0092B-C50C-407E-A947-70E740481C1C}">
                <a14:useLocalDpi xmlns:a14="http://schemas.microsoft.com/office/drawing/2010/main" val="0"/>
              </a:ext>
            </a:extLst>
          </a:blip>
          <a:srcRect t="16427" b="13073"/>
          <a:stretch/>
        </p:blipFill>
        <p:spPr bwMode="auto">
          <a:xfrm>
            <a:off x="230730" y="163201"/>
            <a:ext cx="6501765" cy="741680"/>
          </a:xfrm>
          <a:prstGeom prst="rect">
            <a:avLst/>
          </a:prstGeom>
          <a:ln>
            <a:noFill/>
          </a:ln>
          <a:extLst>
            <a:ext uri="{53640926-AAD7-44D8-BBD7-CCE9431645EC}">
              <a14:shadowObscured xmlns:a14="http://schemas.microsoft.com/office/drawing/2010/main"/>
            </a:ext>
          </a:extLst>
        </p:spPr>
      </p:pic>
      <p:graphicFrame>
        <p:nvGraphicFramePr>
          <p:cNvPr id="3" name="Table 2">
            <a:extLst>
              <a:ext uri="{FF2B5EF4-FFF2-40B4-BE49-F238E27FC236}">
                <a16:creationId xmlns:a16="http://schemas.microsoft.com/office/drawing/2014/main" id="{CAE863E9-44CD-1C68-07D9-F5122877C2F2}"/>
              </a:ext>
            </a:extLst>
          </p:cNvPr>
          <p:cNvGraphicFramePr>
            <a:graphicFrameLocks noGrp="1"/>
          </p:cNvGraphicFramePr>
          <p:nvPr>
            <p:extLst>
              <p:ext uri="{D42A27DB-BD31-4B8C-83A1-F6EECF244321}">
                <p14:modId xmlns:p14="http://schemas.microsoft.com/office/powerpoint/2010/main" val="3723710136"/>
              </p:ext>
            </p:extLst>
          </p:nvPr>
        </p:nvGraphicFramePr>
        <p:xfrm>
          <a:off x="659130" y="1951101"/>
          <a:ext cx="10912931" cy="2981726"/>
        </p:xfrm>
        <a:graphic>
          <a:graphicData uri="http://schemas.openxmlformats.org/drawingml/2006/table">
            <a:tbl>
              <a:tblPr firstRow="1" bandRow="1">
                <a:tableStyleId>{5C22544A-7EE6-4342-B048-85BDC9FD1C3A}</a:tableStyleId>
              </a:tblPr>
              <a:tblGrid>
                <a:gridCol w="10912931">
                  <a:extLst>
                    <a:ext uri="{9D8B030D-6E8A-4147-A177-3AD203B41FA5}">
                      <a16:colId xmlns:a16="http://schemas.microsoft.com/office/drawing/2014/main" val="4150058803"/>
                    </a:ext>
                  </a:extLst>
                </a:gridCol>
              </a:tblGrid>
              <a:tr h="512846">
                <a:tc>
                  <a:txBody>
                    <a:bodyPr/>
                    <a:lstStyle/>
                    <a:p>
                      <a:r>
                        <a:rPr lang="en-US" sz="2000" err="1"/>
                        <a:t>Aangepaste</a:t>
                      </a:r>
                      <a:r>
                        <a:rPr lang="en-US" sz="2000"/>
                        <a:t> passage</a:t>
                      </a:r>
                    </a:p>
                  </a:txBody>
                  <a:tcPr/>
                </a:tc>
                <a:extLst>
                  <a:ext uri="{0D108BD9-81ED-4DB2-BD59-A6C34878D82A}">
                    <a16:rowId xmlns:a16="http://schemas.microsoft.com/office/drawing/2014/main" val="1574828405"/>
                  </a:ext>
                </a:extLst>
              </a:tr>
              <a:tr h="512846">
                <a:tc>
                  <a:txBody>
                    <a:bodyPr/>
                    <a:lstStyle/>
                    <a:p>
                      <a:pPr lvl="0" algn="l">
                        <a:lnSpc>
                          <a:spcPct val="100000"/>
                        </a:lnSpc>
                        <a:spcBef>
                          <a:spcPts val="0"/>
                        </a:spcBef>
                        <a:spcAft>
                          <a:spcPts val="0"/>
                        </a:spcAft>
                        <a:buNone/>
                      </a:pPr>
                      <a:r>
                        <a:rPr lang="nl-NL" sz="1800" b="0" i="0" u="none" strike="noStrike" noProof="0">
                          <a:solidFill>
                            <a:srgbClr val="000000"/>
                          </a:solidFill>
                          <a:latin typeface="Calibri"/>
                          <a:ea typeface="Calibri"/>
                          <a:cs typeface="Calibri"/>
                        </a:rPr>
                        <a:t>"Individuele begeleiding (incl. begeleiding met het systeem/naasten): </a:t>
                      </a:r>
                      <a:r>
                        <a:rPr lang="nl-NL" sz="1800" b="0" i="0" u="none" strike="noStrike" noProof="0">
                          <a:solidFill>
                            <a:srgbClr val="F8B334"/>
                          </a:solidFill>
                          <a:latin typeface="Calibri"/>
                          <a:ea typeface="Calibri"/>
                          <a:cs typeface="Calibri"/>
                        </a:rPr>
                        <a:t>gemiddeld </a:t>
                      </a:r>
                      <a:r>
                        <a:rPr lang="nl-NL" sz="1800" b="0" i="0" u="none" strike="noStrike" noProof="0">
                          <a:solidFill>
                            <a:srgbClr val="000000"/>
                          </a:solidFill>
                          <a:latin typeface="Calibri"/>
                          <a:ea typeface="Calibri"/>
                          <a:cs typeface="Calibri"/>
                        </a:rPr>
                        <a:t>2 uur/week</a:t>
                      </a:r>
                    </a:p>
                    <a:p>
                      <a:pPr lvl="0" algn="l">
                        <a:lnSpc>
                          <a:spcPct val="100000"/>
                        </a:lnSpc>
                        <a:spcBef>
                          <a:spcPts val="0"/>
                        </a:spcBef>
                        <a:spcAft>
                          <a:spcPts val="0"/>
                        </a:spcAft>
                        <a:buNone/>
                      </a:pPr>
                      <a:r>
                        <a:rPr lang="nl-NL" sz="1800" b="0" i="0" u="none" strike="noStrike" noProof="0">
                          <a:solidFill>
                            <a:srgbClr val="F8B334"/>
                          </a:solidFill>
                          <a:latin typeface="Calibri"/>
                          <a:ea typeface="Calibri"/>
                          <a:cs typeface="Calibri"/>
                        </a:rPr>
                        <a:t>Woonbegeleiding</a:t>
                      </a:r>
                      <a:r>
                        <a:rPr lang="nl-NL" sz="1800" b="0" i="0" u="none" strike="noStrike" noProof="0">
                          <a:solidFill>
                            <a:srgbClr val="000000"/>
                          </a:solidFill>
                          <a:latin typeface="Calibri"/>
                          <a:ea typeface="Calibri"/>
                          <a:cs typeface="Calibri"/>
                        </a:rPr>
                        <a:t> en herstelgerichte activiteiten: </a:t>
                      </a:r>
                      <a:r>
                        <a:rPr lang="nl-NL" sz="1800" b="0" i="0" u="none" strike="noStrike" noProof="0">
                          <a:solidFill>
                            <a:srgbClr val="F8B334"/>
                          </a:solidFill>
                          <a:latin typeface="Calibri"/>
                          <a:ea typeface="Calibri"/>
                          <a:cs typeface="Calibri"/>
                        </a:rPr>
                        <a:t>gemiddeld </a:t>
                      </a:r>
                      <a:r>
                        <a:rPr lang="nl-NL" sz="1800" b="0" i="0" u="none" strike="noStrike" noProof="0">
                          <a:solidFill>
                            <a:srgbClr val="000000"/>
                          </a:solidFill>
                          <a:latin typeface="Calibri"/>
                          <a:ea typeface="Calibri"/>
                          <a:cs typeface="Calibri"/>
                        </a:rPr>
                        <a:t>18 tot 24 uur/week"</a:t>
                      </a:r>
                    </a:p>
                  </a:txBody>
                  <a:tcPr/>
                </a:tc>
                <a:extLst>
                  <a:ext uri="{0D108BD9-81ED-4DB2-BD59-A6C34878D82A}">
                    <a16:rowId xmlns:a16="http://schemas.microsoft.com/office/drawing/2014/main" val="4219826813"/>
                  </a:ext>
                </a:extLst>
              </a:tr>
              <a:tr h="512846">
                <a:tc>
                  <a:txBody>
                    <a:bodyPr/>
                    <a:lstStyle/>
                    <a:p>
                      <a:pPr lvl="0">
                        <a:buNone/>
                      </a:pPr>
                      <a:r>
                        <a:rPr lang="nl-NL" sz="1800" b="0" i="0" u="none" strike="noStrike" noProof="0">
                          <a:solidFill>
                            <a:srgbClr val="000000"/>
                          </a:solidFill>
                          <a:latin typeface="Calibri"/>
                          <a:ea typeface="Calibri"/>
                          <a:cs typeface="Calibri"/>
                        </a:rPr>
                        <a:t>"Minimaal </a:t>
                      </a:r>
                      <a:r>
                        <a:rPr lang="nl-NL" sz="1800" b="0" i="0" u="none" strike="noStrike" noProof="0">
                          <a:solidFill>
                            <a:srgbClr val="F8B334"/>
                          </a:solidFill>
                          <a:latin typeface="Calibri"/>
                          <a:ea typeface="Calibri"/>
                          <a:cs typeface="Calibri"/>
                        </a:rPr>
                        <a:t>3</a:t>
                      </a:r>
                      <a:r>
                        <a:rPr lang="nl-NL" sz="1800" b="0" i="0" u="none" strike="noStrike" noProof="0">
                          <a:solidFill>
                            <a:schemeClr val="tx1"/>
                          </a:solidFill>
                          <a:latin typeface="Calibri"/>
                          <a:ea typeface="Calibri"/>
                          <a:cs typeface="Calibri"/>
                        </a:rPr>
                        <a:t>0%</a:t>
                      </a:r>
                      <a:r>
                        <a:rPr lang="nl-NL" sz="1800" b="0" i="0" u="none" strike="noStrike" noProof="0">
                          <a:solidFill>
                            <a:srgbClr val="000000"/>
                          </a:solidFill>
                          <a:latin typeface="Calibri"/>
                          <a:ea typeface="Calibri"/>
                          <a:cs typeface="Calibri"/>
                        </a:rPr>
                        <a:t> van het geheel aan begeleiding dat wordt geboden, wordt uitgevoerd door (minimaal) medewerkers met een HBO denk- en werkniveau."</a:t>
                      </a:r>
                    </a:p>
                  </a:txBody>
                  <a:tcPr/>
                </a:tc>
                <a:extLst>
                  <a:ext uri="{0D108BD9-81ED-4DB2-BD59-A6C34878D82A}">
                    <a16:rowId xmlns:a16="http://schemas.microsoft.com/office/drawing/2014/main" val="3180353984"/>
                  </a:ext>
                </a:extLst>
              </a:tr>
              <a:tr h="512845">
                <a:tc>
                  <a:txBody>
                    <a:bodyPr/>
                    <a:lstStyle/>
                    <a:p>
                      <a:pPr lvl="0" algn="l">
                        <a:lnSpc>
                          <a:spcPct val="100000"/>
                        </a:lnSpc>
                        <a:spcBef>
                          <a:spcPts val="0"/>
                        </a:spcBef>
                        <a:spcAft>
                          <a:spcPts val="0"/>
                        </a:spcAft>
                        <a:buNone/>
                      </a:pPr>
                      <a:r>
                        <a:rPr lang="nl-NL" sz="1800" b="0" i="0" u="none" strike="noStrike" noProof="0">
                          <a:solidFill>
                            <a:schemeClr val="tx1"/>
                          </a:solidFill>
                          <a:latin typeface="Calibri"/>
                          <a:ea typeface="Calibri"/>
                          <a:cs typeface="Calibri"/>
                        </a:rPr>
                        <a:t>"Tussen </a:t>
                      </a:r>
                      <a:r>
                        <a:rPr lang="nl-NL" sz="1800" b="1" i="0" u="none" strike="noStrike" noProof="0">
                          <a:solidFill>
                            <a:schemeClr val="tx1"/>
                          </a:solidFill>
                          <a:latin typeface="Calibri"/>
                          <a:ea typeface="Calibri"/>
                          <a:cs typeface="Calibri"/>
                        </a:rPr>
                        <a:t>7:00 – </a:t>
                      </a:r>
                      <a:r>
                        <a:rPr lang="nl-NL" sz="1800" b="1" i="0" u="none" strike="noStrike" noProof="0">
                          <a:solidFill>
                            <a:srgbClr val="FFC000"/>
                          </a:solidFill>
                          <a:latin typeface="Calibri"/>
                          <a:ea typeface="Calibri"/>
                          <a:cs typeface="Calibri"/>
                        </a:rPr>
                        <a:t>19.30 uur</a:t>
                      </a:r>
                      <a:r>
                        <a:rPr lang="nl-NL" sz="1800" b="0" i="0" u="none" strike="noStrike" noProof="0">
                          <a:solidFill>
                            <a:schemeClr val="tx1"/>
                          </a:solidFill>
                          <a:latin typeface="Calibri"/>
                          <a:ea typeface="Calibri"/>
                          <a:cs typeface="Calibri"/>
                        </a:rPr>
                        <a:t> is er fysiek iemand op de locatie, bij aanwezigheid van één of meerdere inwoners.</a:t>
                      </a:r>
                      <a:endParaRPr lang="en-US" sz="1800" b="0" i="0" u="none" strike="noStrike" noProof="0">
                        <a:solidFill>
                          <a:schemeClr val="tx1"/>
                        </a:solidFill>
                        <a:latin typeface="Calibri"/>
                        <a:ea typeface="Calibri"/>
                        <a:cs typeface="Calibri"/>
                      </a:endParaRPr>
                    </a:p>
                    <a:p>
                      <a:pPr lvl="0" algn="l">
                        <a:lnSpc>
                          <a:spcPct val="100000"/>
                        </a:lnSpc>
                        <a:spcBef>
                          <a:spcPts val="0"/>
                        </a:spcBef>
                        <a:spcAft>
                          <a:spcPts val="0"/>
                        </a:spcAft>
                        <a:buNone/>
                      </a:pPr>
                      <a:endParaRPr lang="en-US" sz="1800" b="0" i="0" u="none" strike="noStrike" noProof="0">
                        <a:solidFill>
                          <a:schemeClr val="tx1"/>
                        </a:solidFill>
                        <a:latin typeface="Calibri"/>
                        <a:ea typeface="Calibri"/>
                        <a:cs typeface="Calibri"/>
                      </a:endParaRPr>
                    </a:p>
                    <a:p>
                      <a:pPr lvl="0" algn="l">
                        <a:lnSpc>
                          <a:spcPct val="100000"/>
                        </a:lnSpc>
                        <a:spcBef>
                          <a:spcPts val="0"/>
                        </a:spcBef>
                        <a:spcAft>
                          <a:spcPts val="0"/>
                        </a:spcAft>
                        <a:buNone/>
                      </a:pPr>
                      <a:r>
                        <a:rPr lang="nl-NL" sz="1800" b="0" i="1" u="sng" strike="sngStrike" noProof="0">
                          <a:solidFill>
                            <a:srgbClr val="FFC000"/>
                          </a:solidFill>
                          <a:latin typeface="Calibri"/>
                          <a:ea typeface="Calibri"/>
                          <a:cs typeface="Calibri"/>
                        </a:rPr>
                        <a:t>Variant A</a:t>
                      </a:r>
                      <a:r>
                        <a:rPr lang="nl-NL" sz="1800" b="0" i="0" u="none" strike="sngStrike" noProof="0">
                          <a:solidFill>
                            <a:srgbClr val="FFC000"/>
                          </a:solidFill>
                          <a:latin typeface="Calibri"/>
                          <a:ea typeface="Calibri"/>
                          <a:cs typeface="Calibri"/>
                        </a:rPr>
                        <a:t>: </a:t>
                      </a:r>
                      <a:r>
                        <a:rPr lang="nl-NL" sz="1800" b="0" i="0" u="none" strike="noStrike" noProof="0">
                          <a:solidFill>
                            <a:schemeClr val="tx1"/>
                          </a:solidFill>
                          <a:latin typeface="Calibri"/>
                          <a:ea typeface="Calibri"/>
                          <a:cs typeface="Calibri"/>
                        </a:rPr>
                        <a:t>Tussen </a:t>
                      </a:r>
                      <a:r>
                        <a:rPr lang="nl-NL" sz="1800" b="1" i="0" u="none" strike="noStrike" noProof="0">
                          <a:solidFill>
                            <a:srgbClr val="FFC000"/>
                          </a:solidFill>
                          <a:latin typeface="Calibri"/>
                          <a:ea typeface="Calibri"/>
                          <a:cs typeface="Calibri"/>
                        </a:rPr>
                        <a:t>19.30</a:t>
                      </a:r>
                      <a:r>
                        <a:rPr lang="nl-NL" sz="1800" b="1" i="0" u="none" strike="noStrike" noProof="0">
                          <a:solidFill>
                            <a:schemeClr val="tx1"/>
                          </a:solidFill>
                          <a:latin typeface="Calibri"/>
                          <a:ea typeface="Calibri"/>
                          <a:cs typeface="Calibri"/>
                        </a:rPr>
                        <a:t> – 7:00 uur</a:t>
                      </a:r>
                      <a:r>
                        <a:rPr lang="nl-NL" sz="1800" b="0" i="0" u="none" strike="noStrike" noProof="0">
                          <a:solidFill>
                            <a:schemeClr val="tx1"/>
                          </a:solidFill>
                          <a:latin typeface="Calibri"/>
                          <a:ea typeface="Calibri"/>
                          <a:cs typeface="Calibri"/>
                        </a:rPr>
                        <a:t> is begeleiding telefonisch </a:t>
                      </a:r>
                      <a:r>
                        <a:rPr lang="nl-NL" sz="1800" b="1" i="0" u="none" strike="noStrike" noProof="0">
                          <a:solidFill>
                            <a:schemeClr val="tx1"/>
                          </a:solidFill>
                          <a:latin typeface="Calibri"/>
                          <a:ea typeface="Calibri"/>
                          <a:cs typeface="Calibri"/>
                        </a:rPr>
                        <a:t>bereikbaar </a:t>
                      </a:r>
                      <a:r>
                        <a:rPr lang="nl-NL" sz="1800" b="0" i="0" u="none" strike="noStrike" noProof="0">
                          <a:solidFill>
                            <a:schemeClr val="tx1"/>
                          </a:solidFill>
                          <a:latin typeface="Calibri"/>
                          <a:ea typeface="Calibri"/>
                          <a:cs typeface="Calibri"/>
                        </a:rPr>
                        <a:t>en indien nodig binnen 30 minuten fysiek op de locatie aanwezig." (Daarnaast: beschrijving Variant B is er ook bij dit onderdeel uit gegaan.)"</a:t>
                      </a:r>
                      <a:endParaRPr lang="en-US" sz="1800" b="0" i="0" u="none" strike="noStrike" noProof="0">
                        <a:solidFill>
                          <a:schemeClr val="tx1"/>
                        </a:solidFill>
                        <a:latin typeface="Calibri"/>
                        <a:ea typeface="Calibri"/>
                        <a:cs typeface="Calibri"/>
                      </a:endParaRPr>
                    </a:p>
                  </a:txBody>
                  <a:tcPr/>
                </a:tc>
                <a:extLst>
                  <a:ext uri="{0D108BD9-81ED-4DB2-BD59-A6C34878D82A}">
                    <a16:rowId xmlns:a16="http://schemas.microsoft.com/office/drawing/2014/main" val="888223160"/>
                  </a:ext>
                </a:extLst>
              </a:tr>
            </a:tbl>
          </a:graphicData>
        </a:graphic>
      </p:graphicFrame>
    </p:spTree>
    <p:extLst>
      <p:ext uri="{BB962C8B-B14F-4D97-AF65-F5344CB8AC3E}">
        <p14:creationId xmlns:p14="http://schemas.microsoft.com/office/powerpoint/2010/main" val="22101503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DD67DF-197F-3F97-707D-52C754089C74}"/>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F0C365E7-53DC-6AAA-1B50-1D875ED45898}"/>
              </a:ext>
            </a:extLst>
          </p:cNvPr>
          <p:cNvSpPr>
            <a:spLocks noGrp="1"/>
          </p:cNvSpPr>
          <p:nvPr>
            <p:ph type="title"/>
          </p:nvPr>
        </p:nvSpPr>
        <p:spPr/>
        <p:txBody>
          <a:bodyPr>
            <a:normAutofit/>
          </a:bodyPr>
          <a:lstStyle/>
          <a:p>
            <a:r>
              <a:rPr lang="nl-NL" sz="4400">
                <a:solidFill>
                  <a:srgbClr val="0070C0"/>
                </a:solidFill>
              </a:rPr>
              <a:t>EVC's (1)</a:t>
            </a:r>
            <a:endParaRPr lang="en-US"/>
          </a:p>
        </p:txBody>
      </p:sp>
      <p:pic>
        <p:nvPicPr>
          <p:cNvPr id="8" name="Afbeelding 7">
            <a:extLst>
              <a:ext uri="{FF2B5EF4-FFF2-40B4-BE49-F238E27FC236}">
                <a16:creationId xmlns:a16="http://schemas.microsoft.com/office/drawing/2014/main" id="{48F72DB6-F554-EDFA-F033-A3C40E3F65B5}"/>
              </a:ext>
            </a:extLst>
          </p:cNvPr>
          <p:cNvPicPr>
            <a:picLocks noChangeAspect="1"/>
          </p:cNvPicPr>
          <p:nvPr/>
        </p:nvPicPr>
        <p:blipFill rotWithShape="1">
          <a:blip r:embed="rId2">
            <a:extLst>
              <a:ext uri="{28A0092B-C50C-407E-A947-70E740481C1C}">
                <a14:useLocalDpi xmlns:a14="http://schemas.microsoft.com/office/drawing/2010/main" val="0"/>
              </a:ext>
            </a:extLst>
          </a:blip>
          <a:srcRect t="16427" b="13073"/>
          <a:stretch/>
        </p:blipFill>
        <p:spPr bwMode="auto">
          <a:xfrm>
            <a:off x="230730" y="163201"/>
            <a:ext cx="6501765" cy="741680"/>
          </a:xfrm>
          <a:prstGeom prst="rect">
            <a:avLst/>
          </a:prstGeom>
          <a:ln>
            <a:noFill/>
          </a:ln>
          <a:extLst>
            <a:ext uri="{53640926-AAD7-44D8-BBD7-CCE9431645EC}">
              <a14:shadowObscured xmlns:a14="http://schemas.microsoft.com/office/drawing/2010/main"/>
            </a:ext>
          </a:extLst>
        </p:spPr>
      </p:pic>
      <p:graphicFrame>
        <p:nvGraphicFramePr>
          <p:cNvPr id="3" name="Table 2">
            <a:extLst>
              <a:ext uri="{FF2B5EF4-FFF2-40B4-BE49-F238E27FC236}">
                <a16:creationId xmlns:a16="http://schemas.microsoft.com/office/drawing/2014/main" id="{0A1B42B6-C14C-D89C-41BE-C3DEB2E49386}"/>
              </a:ext>
            </a:extLst>
          </p:cNvPr>
          <p:cNvGraphicFramePr>
            <a:graphicFrameLocks noGrp="1"/>
          </p:cNvGraphicFramePr>
          <p:nvPr>
            <p:extLst>
              <p:ext uri="{D42A27DB-BD31-4B8C-83A1-F6EECF244321}">
                <p14:modId xmlns:p14="http://schemas.microsoft.com/office/powerpoint/2010/main" val="337193139"/>
              </p:ext>
            </p:extLst>
          </p:nvPr>
        </p:nvGraphicFramePr>
        <p:xfrm>
          <a:off x="657225" y="1952625"/>
          <a:ext cx="10912930" cy="4170446"/>
        </p:xfrm>
        <a:graphic>
          <a:graphicData uri="http://schemas.openxmlformats.org/drawingml/2006/table">
            <a:tbl>
              <a:tblPr firstRow="1" bandRow="1">
                <a:tableStyleId>{5C22544A-7EE6-4342-B048-85BDC9FD1C3A}</a:tableStyleId>
              </a:tblPr>
              <a:tblGrid>
                <a:gridCol w="10912930">
                  <a:extLst>
                    <a:ext uri="{9D8B030D-6E8A-4147-A177-3AD203B41FA5}">
                      <a16:colId xmlns:a16="http://schemas.microsoft.com/office/drawing/2014/main" val="4150058803"/>
                    </a:ext>
                  </a:extLst>
                </a:gridCol>
              </a:tblGrid>
              <a:tr h="512846">
                <a:tc>
                  <a:txBody>
                    <a:bodyPr/>
                    <a:lstStyle/>
                    <a:p>
                      <a:r>
                        <a:rPr lang="en-US" sz="2000" err="1"/>
                        <a:t>Aangepaste</a:t>
                      </a:r>
                      <a:r>
                        <a:rPr lang="en-US" sz="2000"/>
                        <a:t> passage</a:t>
                      </a:r>
                    </a:p>
                  </a:txBody>
                  <a:tcPr/>
                </a:tc>
                <a:extLst>
                  <a:ext uri="{0D108BD9-81ED-4DB2-BD59-A6C34878D82A}">
                    <a16:rowId xmlns:a16="http://schemas.microsoft.com/office/drawing/2014/main" val="1574828405"/>
                  </a:ext>
                </a:extLst>
              </a:tr>
              <a:tr h="512845">
                <a:tc>
                  <a:txBody>
                    <a:bodyPr/>
                    <a:lstStyle/>
                    <a:p>
                      <a:pPr lvl="0" algn="l">
                        <a:lnSpc>
                          <a:spcPct val="100000"/>
                        </a:lnSpc>
                        <a:spcBef>
                          <a:spcPts val="0"/>
                        </a:spcBef>
                        <a:spcAft>
                          <a:spcPts val="0"/>
                        </a:spcAft>
                        <a:buNone/>
                      </a:pPr>
                      <a:r>
                        <a:rPr lang="nl-NL" sz="1800" b="0" i="0" u="none" strike="noStrike" noProof="0">
                          <a:solidFill>
                            <a:srgbClr val="B38807"/>
                          </a:solidFill>
                          <a:latin typeface="Calibri"/>
                          <a:ea typeface="Calibri"/>
                          <a:cs typeface="Calibri"/>
                        </a:rPr>
                        <a:t>"Het inzetten van medewerkers op basis van een EVC‑certificaat of vakbekwaamheidsbewijs in plaats van een formeel diploma is uitsluitend toegestaan voor medewerkers die reeds in dienst waren bij opdrachtnemer op de ingangsdatum van de overeenkomst.</a:t>
                      </a:r>
                    </a:p>
                    <a:p>
                      <a:pPr lvl="0" algn="l">
                        <a:lnSpc>
                          <a:spcPct val="100000"/>
                        </a:lnSpc>
                        <a:spcBef>
                          <a:spcPts val="0"/>
                        </a:spcBef>
                        <a:spcAft>
                          <a:spcPts val="0"/>
                        </a:spcAft>
                        <a:buNone/>
                      </a:pPr>
                      <a:endParaRPr lang="nl-NL" sz="1800" b="0" i="0" u="none" strike="noStrike" noProof="0">
                        <a:solidFill>
                          <a:srgbClr val="B38807"/>
                        </a:solidFill>
                        <a:latin typeface="Calibri"/>
                        <a:ea typeface="Calibri"/>
                        <a:cs typeface="Calibri"/>
                      </a:endParaRPr>
                    </a:p>
                    <a:p>
                      <a:pPr lvl="0" algn="l">
                        <a:lnSpc>
                          <a:spcPct val="100000"/>
                        </a:lnSpc>
                        <a:spcBef>
                          <a:spcPts val="0"/>
                        </a:spcBef>
                        <a:spcAft>
                          <a:spcPts val="0"/>
                        </a:spcAft>
                        <a:buNone/>
                      </a:pPr>
                      <a:r>
                        <a:rPr lang="nl-NL" sz="1800" b="0" i="0" u="none" strike="noStrike" noProof="0">
                          <a:solidFill>
                            <a:srgbClr val="B38807"/>
                          </a:solidFill>
                          <a:latin typeface="Calibri"/>
                          <a:ea typeface="Calibri"/>
                          <a:cs typeface="Calibri"/>
                        </a:rPr>
                        <a:t>Voor medewerkers die na de ingangsdatum van de overeenkomst in dienst treden, geldt dat zij dienen te beschikken over een formeel diploma dat aansluit bij de voor de functie gestelde opleidingseisen. EVC‑certificaten worden voor deze groep niet geaccepteerd als vervanging van deze opleidingseisen.</a:t>
                      </a:r>
                    </a:p>
                    <a:p>
                      <a:pPr lvl="0" algn="l">
                        <a:lnSpc>
                          <a:spcPct val="100000"/>
                        </a:lnSpc>
                        <a:spcBef>
                          <a:spcPts val="0"/>
                        </a:spcBef>
                        <a:spcAft>
                          <a:spcPts val="0"/>
                        </a:spcAft>
                        <a:buNone/>
                      </a:pPr>
                      <a:endParaRPr lang="nl-NL" sz="1800" b="0" i="0" u="none" strike="noStrike" noProof="0">
                        <a:solidFill>
                          <a:srgbClr val="B38807"/>
                        </a:solidFill>
                        <a:latin typeface="Calibri"/>
                        <a:ea typeface="Calibri"/>
                        <a:cs typeface="Calibri"/>
                      </a:endParaRPr>
                    </a:p>
                    <a:p>
                      <a:pPr lvl="0" algn="l">
                        <a:lnSpc>
                          <a:spcPct val="100000"/>
                        </a:lnSpc>
                        <a:spcBef>
                          <a:spcPts val="0"/>
                        </a:spcBef>
                        <a:spcAft>
                          <a:spcPts val="0"/>
                        </a:spcAft>
                        <a:buNone/>
                      </a:pPr>
                      <a:r>
                        <a:rPr lang="nl-NL" sz="1800" b="0" i="0" u="none" strike="noStrike" noProof="0">
                          <a:solidFill>
                            <a:srgbClr val="B38807"/>
                          </a:solidFill>
                          <a:latin typeface="Calibri"/>
                          <a:ea typeface="Calibri"/>
                          <a:cs typeface="Calibri"/>
                        </a:rPr>
                        <a:t>Opdrachtnemer kan desgevraagd aantonen welke medewerkers op de ingangsdatum van de overeenkomst in dienst waren en op basis waarvan zij op grond van een EVC‑certificaat of vakbekwaamheidsbewijs worden ingezet. Opdrachtnemer borgt dit aantoonbaar in de personeelsdossiers en kan dit desgevraagd overleggen aan opdrachtgever."</a:t>
                      </a:r>
                    </a:p>
                  </a:txBody>
                  <a:tcPr/>
                </a:tc>
                <a:extLst>
                  <a:ext uri="{0D108BD9-81ED-4DB2-BD59-A6C34878D82A}">
                    <a16:rowId xmlns:a16="http://schemas.microsoft.com/office/drawing/2014/main" val="2066382374"/>
                  </a:ext>
                </a:extLst>
              </a:tr>
            </a:tbl>
          </a:graphicData>
        </a:graphic>
      </p:graphicFrame>
    </p:spTree>
    <p:extLst>
      <p:ext uri="{BB962C8B-B14F-4D97-AF65-F5344CB8AC3E}">
        <p14:creationId xmlns:p14="http://schemas.microsoft.com/office/powerpoint/2010/main" val="829696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ADCBFA9-808B-649A-70DF-3B1B03197E17}"/>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C96E432A-0914-6C14-18A2-55211E63630C}"/>
              </a:ext>
            </a:extLst>
          </p:cNvPr>
          <p:cNvSpPr>
            <a:spLocks noGrp="1"/>
          </p:cNvSpPr>
          <p:nvPr>
            <p:ph type="title"/>
          </p:nvPr>
        </p:nvSpPr>
        <p:spPr/>
        <p:txBody>
          <a:bodyPr>
            <a:normAutofit/>
          </a:bodyPr>
          <a:lstStyle/>
          <a:p>
            <a:r>
              <a:rPr lang="nl-NL" sz="4400">
                <a:solidFill>
                  <a:srgbClr val="0070C0"/>
                </a:solidFill>
              </a:rPr>
              <a:t>EVC's (2)</a:t>
            </a:r>
            <a:endParaRPr lang="en-US"/>
          </a:p>
        </p:txBody>
      </p:sp>
      <p:pic>
        <p:nvPicPr>
          <p:cNvPr id="8" name="Afbeelding 7">
            <a:extLst>
              <a:ext uri="{FF2B5EF4-FFF2-40B4-BE49-F238E27FC236}">
                <a16:creationId xmlns:a16="http://schemas.microsoft.com/office/drawing/2014/main" id="{F3EA8F14-4AE8-3911-A541-78F9A8F0F8E4}"/>
              </a:ext>
            </a:extLst>
          </p:cNvPr>
          <p:cNvPicPr>
            <a:picLocks noChangeAspect="1"/>
          </p:cNvPicPr>
          <p:nvPr/>
        </p:nvPicPr>
        <p:blipFill rotWithShape="1">
          <a:blip r:embed="rId2">
            <a:extLst>
              <a:ext uri="{28A0092B-C50C-407E-A947-70E740481C1C}">
                <a14:useLocalDpi xmlns:a14="http://schemas.microsoft.com/office/drawing/2010/main" val="0"/>
              </a:ext>
            </a:extLst>
          </a:blip>
          <a:srcRect t="16427" b="13073"/>
          <a:stretch/>
        </p:blipFill>
        <p:spPr bwMode="auto">
          <a:xfrm>
            <a:off x="230730" y="163201"/>
            <a:ext cx="6501765" cy="741680"/>
          </a:xfrm>
          <a:prstGeom prst="rect">
            <a:avLst/>
          </a:prstGeom>
          <a:ln>
            <a:noFill/>
          </a:ln>
          <a:extLst>
            <a:ext uri="{53640926-AAD7-44D8-BBD7-CCE9431645EC}">
              <a14:shadowObscured xmlns:a14="http://schemas.microsoft.com/office/drawing/2010/main"/>
            </a:ext>
          </a:extLst>
        </p:spPr>
      </p:pic>
      <p:graphicFrame>
        <p:nvGraphicFramePr>
          <p:cNvPr id="3" name="Table 2">
            <a:extLst>
              <a:ext uri="{FF2B5EF4-FFF2-40B4-BE49-F238E27FC236}">
                <a16:creationId xmlns:a16="http://schemas.microsoft.com/office/drawing/2014/main" id="{C6107A51-8DA4-C96C-AC5F-0ACBCF64DA72}"/>
              </a:ext>
            </a:extLst>
          </p:cNvPr>
          <p:cNvGraphicFramePr>
            <a:graphicFrameLocks noGrp="1"/>
          </p:cNvGraphicFramePr>
          <p:nvPr>
            <p:extLst>
              <p:ext uri="{D42A27DB-BD31-4B8C-83A1-F6EECF244321}">
                <p14:modId xmlns:p14="http://schemas.microsoft.com/office/powerpoint/2010/main" val="2051175651"/>
              </p:ext>
            </p:extLst>
          </p:nvPr>
        </p:nvGraphicFramePr>
        <p:xfrm>
          <a:off x="659130" y="1951101"/>
          <a:ext cx="10912931" cy="3347486"/>
        </p:xfrm>
        <a:graphic>
          <a:graphicData uri="http://schemas.openxmlformats.org/drawingml/2006/table">
            <a:tbl>
              <a:tblPr firstRow="1" bandRow="1">
                <a:tableStyleId>{5C22544A-7EE6-4342-B048-85BDC9FD1C3A}</a:tableStyleId>
              </a:tblPr>
              <a:tblGrid>
                <a:gridCol w="10912931">
                  <a:extLst>
                    <a:ext uri="{9D8B030D-6E8A-4147-A177-3AD203B41FA5}">
                      <a16:colId xmlns:a16="http://schemas.microsoft.com/office/drawing/2014/main" val="4150058803"/>
                    </a:ext>
                  </a:extLst>
                </a:gridCol>
              </a:tblGrid>
              <a:tr h="512846">
                <a:tc>
                  <a:txBody>
                    <a:bodyPr/>
                    <a:lstStyle/>
                    <a:p>
                      <a:r>
                        <a:rPr lang="en-US" sz="2000" err="1"/>
                        <a:t>Aangepaste</a:t>
                      </a:r>
                      <a:r>
                        <a:rPr lang="en-US" sz="2000"/>
                        <a:t> passage</a:t>
                      </a:r>
                    </a:p>
                  </a:txBody>
                  <a:tcPr/>
                </a:tc>
                <a:extLst>
                  <a:ext uri="{0D108BD9-81ED-4DB2-BD59-A6C34878D82A}">
                    <a16:rowId xmlns:a16="http://schemas.microsoft.com/office/drawing/2014/main" val="1574828405"/>
                  </a:ext>
                </a:extLst>
              </a:tr>
              <a:tr h="512845">
                <a:tc>
                  <a:txBody>
                    <a:bodyPr/>
                    <a:lstStyle/>
                    <a:p>
                      <a:pPr lvl="0" algn="l">
                        <a:lnSpc>
                          <a:spcPct val="100000"/>
                        </a:lnSpc>
                        <a:spcBef>
                          <a:spcPts val="0"/>
                        </a:spcBef>
                        <a:spcAft>
                          <a:spcPts val="0"/>
                        </a:spcAft>
                        <a:buNone/>
                      </a:pPr>
                      <a:r>
                        <a:rPr lang="nl-NL" sz="1800" b="0" i="0" u="none" strike="noStrike" noProof="0">
                          <a:solidFill>
                            <a:srgbClr val="B38807"/>
                          </a:solidFill>
                          <a:latin typeface="Calibri"/>
                          <a:ea typeface="Calibri"/>
                          <a:cs typeface="Calibri"/>
                        </a:rPr>
                        <a:t>"Buitenlandse bewijzen van vakbekwaamheid en andere vormen van validering van informeel en non‑formeel leren en vakvolwassenheid worden uitsluitend geaccepteerd indien daarbij een verklaring inzake vakvolwassenheid en/of vakbekwaamheid wordt overgelegd, afgegeven door of namens de convenantpartners van het EVC‑stelsel via het Nationaal Kenniscentrum EVC.</a:t>
                      </a:r>
                    </a:p>
                    <a:p>
                      <a:pPr lvl="0" algn="l">
                        <a:lnSpc>
                          <a:spcPct val="100000"/>
                        </a:lnSpc>
                        <a:spcBef>
                          <a:spcPts val="0"/>
                        </a:spcBef>
                        <a:spcAft>
                          <a:spcPts val="0"/>
                        </a:spcAft>
                        <a:buNone/>
                      </a:pPr>
                      <a:endParaRPr lang="nl-NL" sz="1800" b="0" i="0" u="none" strike="noStrike" noProof="0">
                        <a:solidFill>
                          <a:srgbClr val="B38807"/>
                        </a:solidFill>
                        <a:latin typeface="Calibri"/>
                        <a:ea typeface="Calibri"/>
                        <a:cs typeface="Calibri"/>
                      </a:endParaRPr>
                    </a:p>
                    <a:p>
                      <a:pPr lvl="0" algn="l">
                        <a:lnSpc>
                          <a:spcPct val="100000"/>
                        </a:lnSpc>
                        <a:spcBef>
                          <a:spcPts val="0"/>
                        </a:spcBef>
                        <a:spcAft>
                          <a:spcPts val="0"/>
                        </a:spcAft>
                        <a:buNone/>
                      </a:pPr>
                      <a:r>
                        <a:rPr lang="nl-NL" sz="1800" b="0" i="0" u="none" strike="noStrike" noProof="0">
                          <a:solidFill>
                            <a:srgbClr val="B38807"/>
                          </a:solidFill>
                          <a:latin typeface="Calibri"/>
                          <a:ea typeface="Calibri"/>
                          <a:cs typeface="Calibri"/>
                        </a:rPr>
                        <a:t>Indien deze bewijzen worden ingezet in plaats van een formeel diploma, geldt dat dit uitsluitend is toegestaan voor medewerkers die reeds in dienst waren bij opdrachtnemer op de ingangsdatum van de overeenkomst.</a:t>
                      </a:r>
                    </a:p>
                    <a:p>
                      <a:pPr lvl="0" algn="l">
                        <a:lnSpc>
                          <a:spcPct val="100000"/>
                        </a:lnSpc>
                        <a:spcBef>
                          <a:spcPts val="0"/>
                        </a:spcBef>
                        <a:spcAft>
                          <a:spcPts val="0"/>
                        </a:spcAft>
                        <a:buNone/>
                      </a:pPr>
                      <a:endParaRPr lang="nl-NL" sz="1800" b="0" i="0" u="none" strike="noStrike" noProof="0">
                        <a:solidFill>
                          <a:srgbClr val="B38807"/>
                        </a:solidFill>
                        <a:latin typeface="Calibri"/>
                        <a:ea typeface="Calibri"/>
                        <a:cs typeface="Calibri"/>
                      </a:endParaRPr>
                    </a:p>
                    <a:p>
                      <a:pPr lvl="0" algn="l">
                        <a:lnSpc>
                          <a:spcPct val="100000"/>
                        </a:lnSpc>
                        <a:spcBef>
                          <a:spcPts val="0"/>
                        </a:spcBef>
                        <a:spcAft>
                          <a:spcPts val="0"/>
                        </a:spcAft>
                        <a:buNone/>
                      </a:pPr>
                      <a:r>
                        <a:rPr lang="nl-NL" sz="1800" b="0" i="0" u="none" strike="noStrike" noProof="0">
                          <a:solidFill>
                            <a:srgbClr val="B38807"/>
                          </a:solidFill>
                          <a:latin typeface="Calibri"/>
                          <a:ea typeface="Calibri"/>
                          <a:cs typeface="Calibri"/>
                        </a:rPr>
                        <a:t>Opdrachtnemer borgt de onderbouwing hiervan aantoonbaar in de personeelsdossiers en kan dit desgevraagd overleggen aan opdrachtgever."</a:t>
                      </a:r>
                      <a:endParaRPr lang="en-US">
                        <a:solidFill>
                          <a:srgbClr val="B38807"/>
                        </a:solidFill>
                      </a:endParaRPr>
                    </a:p>
                  </a:txBody>
                  <a:tcPr/>
                </a:tc>
                <a:extLst>
                  <a:ext uri="{0D108BD9-81ED-4DB2-BD59-A6C34878D82A}">
                    <a16:rowId xmlns:a16="http://schemas.microsoft.com/office/drawing/2014/main" val="2066382374"/>
                  </a:ext>
                </a:extLst>
              </a:tr>
            </a:tbl>
          </a:graphicData>
        </a:graphic>
      </p:graphicFrame>
    </p:spTree>
    <p:extLst>
      <p:ext uri="{BB962C8B-B14F-4D97-AF65-F5344CB8AC3E}">
        <p14:creationId xmlns:p14="http://schemas.microsoft.com/office/powerpoint/2010/main" val="30634869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82C6A-2267-D13A-F9E2-29FB01AAACA9}"/>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203633E6-9F42-DF29-DFB8-B07F27CE963A}"/>
              </a:ext>
            </a:extLst>
          </p:cNvPr>
          <p:cNvSpPr>
            <a:spLocks noGrp="1"/>
          </p:cNvSpPr>
          <p:nvPr>
            <p:ph type="title"/>
          </p:nvPr>
        </p:nvSpPr>
        <p:spPr>
          <a:xfrm>
            <a:off x="5956397" y="1091219"/>
            <a:ext cx="5999002" cy="4927600"/>
          </a:xfrm>
        </p:spPr>
        <p:txBody>
          <a:bodyPr vert="horz" lIns="91440" tIns="45720" rIns="91440" bIns="45720" rtlCol="0" anchor="ctr">
            <a:normAutofit/>
          </a:bodyPr>
          <a:lstStyle/>
          <a:p>
            <a:r>
              <a:rPr lang="en-US" sz="4800" b="1">
                <a:solidFill>
                  <a:srgbClr val="0070C0"/>
                </a:solidFill>
                <a:ea typeface="Calibri Light"/>
                <a:cs typeface="Calibri Light"/>
              </a:rPr>
              <a:t>Pauze</a:t>
            </a:r>
            <a:endParaRPr lang="en-US" sz="4800" b="1">
              <a:ea typeface="Calibri Light"/>
              <a:cs typeface="Calibri Light"/>
            </a:endParaRPr>
          </a:p>
        </p:txBody>
      </p:sp>
      <p:pic>
        <p:nvPicPr>
          <p:cNvPr id="2" name="Afbeelding 1">
            <a:extLst>
              <a:ext uri="{FF2B5EF4-FFF2-40B4-BE49-F238E27FC236}">
                <a16:creationId xmlns:a16="http://schemas.microsoft.com/office/drawing/2014/main" id="{2F3A5A60-7A2C-B73E-0EC6-64B2EF96728A}"/>
              </a:ext>
            </a:extLst>
          </p:cNvPr>
          <p:cNvPicPr>
            <a:picLocks noChangeAspect="1"/>
          </p:cNvPicPr>
          <p:nvPr/>
        </p:nvPicPr>
        <p:blipFill rotWithShape="1">
          <a:blip r:embed="rId3">
            <a:extLst>
              <a:ext uri="{28A0092B-C50C-407E-A947-70E740481C1C}">
                <a14:useLocalDpi xmlns:a14="http://schemas.microsoft.com/office/drawing/2010/main" val="0"/>
              </a:ext>
            </a:extLst>
          </a:blip>
          <a:srcRect t="16427" b="13073"/>
          <a:stretch/>
        </p:blipFill>
        <p:spPr bwMode="auto">
          <a:xfrm>
            <a:off x="236601" y="349539"/>
            <a:ext cx="6501765" cy="7416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18921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A3176-10F4-677C-75C5-0FD152832C35}"/>
            </a:ext>
          </a:extLst>
        </p:cNvPr>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C3AF97A0-03DF-6245-F3A9-7F9CD601CBCB}"/>
              </a:ext>
            </a:extLst>
          </p:cNvPr>
          <p:cNvSpPr>
            <a:spLocks noGrp="1"/>
          </p:cNvSpPr>
          <p:nvPr>
            <p:ph idx="4294967295"/>
          </p:nvPr>
        </p:nvSpPr>
        <p:spPr>
          <a:xfrm>
            <a:off x="1113517" y="1524000"/>
            <a:ext cx="9939112" cy="4093029"/>
          </a:xfrm>
        </p:spPr>
        <p:txBody>
          <a:bodyPr vert="horz" lIns="91440" tIns="45720" rIns="91440" bIns="45720" rtlCol="0" anchor="t">
            <a:normAutofit/>
          </a:bodyPr>
          <a:lstStyle/>
          <a:p>
            <a:pPr marL="0" indent="0">
              <a:buNone/>
            </a:pPr>
            <a:r>
              <a:rPr lang="nl-NL" sz="3600" b="1">
                <a:solidFill>
                  <a:srgbClr val="0070C0"/>
                </a:solidFill>
              </a:rPr>
              <a:t>Programma</a:t>
            </a:r>
            <a:endParaRPr lang="nl-NL" sz="3600" b="1">
              <a:solidFill>
                <a:srgbClr val="0070C0"/>
              </a:solidFill>
              <a:ea typeface="Calibri" panose="020F0502020204030204"/>
              <a:cs typeface="Calibri" panose="020F0502020204030204"/>
            </a:endParaRPr>
          </a:p>
          <a:p>
            <a:pPr marL="0" indent="0">
              <a:buNone/>
              <a:tabLst>
                <a:tab pos="629285" algn="l"/>
              </a:tabLst>
            </a:pPr>
            <a:r>
              <a:rPr lang="nl-NL" sz="2400">
                <a:latin typeface="+mj-lt"/>
                <a:ea typeface="Calibri"/>
                <a:cs typeface="Calibri"/>
              </a:rPr>
              <a:t>13.30 - 13.35 		Welkom en introductie</a:t>
            </a:r>
          </a:p>
          <a:p>
            <a:pPr marL="0" indent="0">
              <a:buNone/>
              <a:tabLst>
                <a:tab pos="629285" algn="l"/>
              </a:tabLst>
            </a:pPr>
            <a:r>
              <a:rPr lang="nl-NL" sz="2400">
                <a:latin typeface="+mj-lt"/>
                <a:ea typeface="Calibri"/>
                <a:cs typeface="Calibri"/>
              </a:rPr>
              <a:t>13.35 - 13.45   		Toelichting inkoopprocedure - Yvette Berkel, Procurance</a:t>
            </a:r>
          </a:p>
          <a:p>
            <a:pPr marL="0" indent="0">
              <a:buNone/>
              <a:tabLst>
                <a:tab pos="629285" algn="l"/>
              </a:tabLst>
            </a:pPr>
            <a:r>
              <a:rPr lang="nl-NL" sz="2400">
                <a:latin typeface="+mj-lt"/>
                <a:ea typeface="Calibri"/>
                <a:cs typeface="Calibri"/>
              </a:rPr>
              <a:t>13.45 - 14.30		Terugkoppeling productbeschrijvingen - Judith 					Haarman en Tjitske Herbrink, regio Midden-IJssel</a:t>
            </a:r>
          </a:p>
          <a:p>
            <a:pPr marL="0" indent="0">
              <a:buNone/>
              <a:tabLst>
                <a:tab pos="629285" algn="l"/>
              </a:tabLst>
            </a:pPr>
            <a:r>
              <a:rPr lang="nl-NL" sz="2400">
                <a:latin typeface="+mj-lt"/>
                <a:ea typeface="Calibri"/>
                <a:cs typeface="Calibri"/>
              </a:rPr>
              <a:t>14.30 - 14.45		Pauze</a:t>
            </a:r>
          </a:p>
          <a:p>
            <a:pPr marL="0" indent="0">
              <a:buNone/>
              <a:tabLst>
                <a:tab pos="629285" algn="l"/>
              </a:tabLst>
            </a:pPr>
            <a:r>
              <a:rPr lang="nl-NL" sz="2400">
                <a:latin typeface="+mj-lt"/>
                <a:ea typeface="Calibri"/>
                <a:cs typeface="Calibri"/>
              </a:rPr>
              <a:t>14.45 - 16.30		Toelichting tarieven - Rob van Lieshout, TransitiePartners</a:t>
            </a:r>
          </a:p>
          <a:p>
            <a:pPr marL="0" indent="0" algn="ctr">
              <a:buNone/>
            </a:pPr>
            <a:endParaRPr lang="nl-NL" sz="3600" b="1">
              <a:solidFill>
                <a:schemeClr val="tx2"/>
              </a:solidFill>
              <a:ea typeface="Calibri" panose="020F0502020204030204"/>
              <a:cs typeface="Calibri" panose="020F0502020204030204"/>
            </a:endParaRPr>
          </a:p>
        </p:txBody>
      </p:sp>
      <p:pic>
        <p:nvPicPr>
          <p:cNvPr id="2" name="Afbeelding 1">
            <a:extLst>
              <a:ext uri="{FF2B5EF4-FFF2-40B4-BE49-F238E27FC236}">
                <a16:creationId xmlns:a16="http://schemas.microsoft.com/office/drawing/2014/main" id="{35126566-4BD6-D0F6-07CF-E200C9AE4781}"/>
              </a:ext>
            </a:extLst>
          </p:cNvPr>
          <p:cNvPicPr>
            <a:picLocks noChangeAspect="1"/>
          </p:cNvPicPr>
          <p:nvPr/>
        </p:nvPicPr>
        <p:blipFill rotWithShape="1">
          <a:blip r:embed="rId3">
            <a:extLst>
              <a:ext uri="{28A0092B-C50C-407E-A947-70E740481C1C}">
                <a14:useLocalDpi xmlns:a14="http://schemas.microsoft.com/office/drawing/2010/main" val="0"/>
              </a:ext>
            </a:extLst>
          </a:blip>
          <a:srcRect t="16427" b="13073"/>
          <a:stretch/>
        </p:blipFill>
        <p:spPr bwMode="auto">
          <a:xfrm>
            <a:off x="236601" y="349539"/>
            <a:ext cx="6501765" cy="7416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2797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893EA-7429-2259-E82C-35772E6F4780}"/>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B47C72BD-4D5D-01C6-B40E-4CCB945F8398}"/>
              </a:ext>
            </a:extLst>
          </p:cNvPr>
          <p:cNvSpPr>
            <a:spLocks noGrp="1"/>
          </p:cNvSpPr>
          <p:nvPr>
            <p:ph type="title"/>
          </p:nvPr>
        </p:nvSpPr>
        <p:spPr>
          <a:xfrm>
            <a:off x="5956397" y="1091219"/>
            <a:ext cx="5999002" cy="4927600"/>
          </a:xfrm>
        </p:spPr>
        <p:txBody>
          <a:bodyPr vert="horz" lIns="91440" tIns="45720" rIns="91440" bIns="45720" rtlCol="0" anchor="ctr">
            <a:normAutofit/>
          </a:bodyPr>
          <a:lstStyle/>
          <a:p>
            <a:r>
              <a:rPr lang="en-US" sz="4800" b="1" err="1">
                <a:solidFill>
                  <a:srgbClr val="0070C0"/>
                </a:solidFill>
                <a:ea typeface="Calibri Light"/>
                <a:cs typeface="Calibri Light"/>
              </a:rPr>
              <a:t>Toelichting</a:t>
            </a:r>
            <a:r>
              <a:rPr lang="en-US" sz="4800" b="1">
                <a:solidFill>
                  <a:srgbClr val="0070C0"/>
                </a:solidFill>
                <a:ea typeface="Calibri Light"/>
                <a:cs typeface="Calibri Light"/>
              </a:rPr>
              <a:t> </a:t>
            </a:r>
            <a:r>
              <a:rPr lang="en-US" sz="4800" b="1" err="1">
                <a:solidFill>
                  <a:srgbClr val="0070C0"/>
                </a:solidFill>
                <a:ea typeface="Calibri Light"/>
                <a:cs typeface="Calibri Light"/>
              </a:rPr>
              <a:t>tarieven</a:t>
            </a:r>
            <a:r>
              <a:rPr lang="en-US" sz="4800" b="1">
                <a:solidFill>
                  <a:srgbClr val="0070C0"/>
                </a:solidFill>
                <a:ea typeface="Calibri Light"/>
                <a:cs typeface="Calibri Light"/>
              </a:rPr>
              <a:t> </a:t>
            </a:r>
          </a:p>
        </p:txBody>
      </p:sp>
      <p:pic>
        <p:nvPicPr>
          <p:cNvPr id="2" name="Afbeelding 1">
            <a:extLst>
              <a:ext uri="{FF2B5EF4-FFF2-40B4-BE49-F238E27FC236}">
                <a16:creationId xmlns:a16="http://schemas.microsoft.com/office/drawing/2014/main" id="{7890F235-D441-0730-4CA3-6EC0ABDC64FA}"/>
              </a:ext>
            </a:extLst>
          </p:cNvPr>
          <p:cNvPicPr>
            <a:picLocks noChangeAspect="1"/>
          </p:cNvPicPr>
          <p:nvPr/>
        </p:nvPicPr>
        <p:blipFill rotWithShape="1">
          <a:blip r:embed="rId3">
            <a:extLst>
              <a:ext uri="{28A0092B-C50C-407E-A947-70E740481C1C}">
                <a14:useLocalDpi xmlns:a14="http://schemas.microsoft.com/office/drawing/2010/main" val="0"/>
              </a:ext>
            </a:extLst>
          </a:blip>
          <a:srcRect t="16427" b="13073"/>
          <a:stretch/>
        </p:blipFill>
        <p:spPr bwMode="auto">
          <a:xfrm>
            <a:off x="236601" y="349539"/>
            <a:ext cx="6501765" cy="7416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818444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D4EF6-1DAB-28EE-3D8F-B790B98A2D0F}"/>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5538C308-6E42-A958-0E50-D642322F1E75}"/>
              </a:ext>
            </a:extLst>
          </p:cNvPr>
          <p:cNvSpPr>
            <a:spLocks noGrp="1"/>
          </p:cNvSpPr>
          <p:nvPr>
            <p:ph type="title"/>
          </p:nvPr>
        </p:nvSpPr>
        <p:spPr>
          <a:xfrm>
            <a:off x="5956397" y="1091219"/>
            <a:ext cx="5999002" cy="4927600"/>
          </a:xfrm>
        </p:spPr>
        <p:txBody>
          <a:bodyPr vert="horz" lIns="91440" tIns="45720" rIns="91440" bIns="45720" rtlCol="0" anchor="ctr">
            <a:normAutofit/>
          </a:bodyPr>
          <a:lstStyle/>
          <a:p>
            <a:r>
              <a:rPr lang="en-US" sz="4800" b="1" err="1">
                <a:solidFill>
                  <a:srgbClr val="0070C0"/>
                </a:solidFill>
                <a:ea typeface="Calibri Light"/>
                <a:cs typeface="Calibri Light"/>
              </a:rPr>
              <a:t>Afronding</a:t>
            </a:r>
            <a:r>
              <a:rPr lang="en-US" sz="4800" b="1">
                <a:solidFill>
                  <a:srgbClr val="0070C0"/>
                </a:solidFill>
                <a:ea typeface="Calibri Light"/>
                <a:cs typeface="Calibri Light"/>
              </a:rPr>
              <a:t> &amp; </a:t>
            </a:r>
            <a:r>
              <a:rPr lang="en-US" sz="4800" b="1" err="1">
                <a:solidFill>
                  <a:srgbClr val="0070C0"/>
                </a:solidFill>
                <a:ea typeface="Calibri Light"/>
                <a:cs typeface="Calibri Light"/>
              </a:rPr>
              <a:t>vervolgstappen</a:t>
            </a:r>
            <a:endParaRPr lang="en-US" sz="4800" b="1" err="1">
              <a:solidFill>
                <a:srgbClr val="0070C0"/>
              </a:solidFill>
            </a:endParaRPr>
          </a:p>
        </p:txBody>
      </p:sp>
      <p:pic>
        <p:nvPicPr>
          <p:cNvPr id="2" name="Afbeelding 1">
            <a:extLst>
              <a:ext uri="{FF2B5EF4-FFF2-40B4-BE49-F238E27FC236}">
                <a16:creationId xmlns:a16="http://schemas.microsoft.com/office/drawing/2014/main" id="{19621848-DE11-7109-15D6-714D9C498019}"/>
              </a:ext>
            </a:extLst>
          </p:cNvPr>
          <p:cNvPicPr>
            <a:picLocks noChangeAspect="1"/>
          </p:cNvPicPr>
          <p:nvPr/>
        </p:nvPicPr>
        <p:blipFill rotWithShape="1">
          <a:blip r:embed="rId3">
            <a:extLst>
              <a:ext uri="{28A0092B-C50C-407E-A947-70E740481C1C}">
                <a14:useLocalDpi xmlns:a14="http://schemas.microsoft.com/office/drawing/2010/main" val="0"/>
              </a:ext>
            </a:extLst>
          </a:blip>
          <a:srcRect t="16427" b="13073"/>
          <a:stretch/>
        </p:blipFill>
        <p:spPr bwMode="auto">
          <a:xfrm>
            <a:off x="236601" y="349539"/>
            <a:ext cx="6501765" cy="7416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815203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BAFB09-4B61-C041-C312-A8942C262B99}"/>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35D4358B-9ED1-45D8-614E-3782F70F09BB}"/>
              </a:ext>
            </a:extLst>
          </p:cNvPr>
          <p:cNvSpPr>
            <a:spLocks noGrp="1"/>
          </p:cNvSpPr>
          <p:nvPr>
            <p:ph type="title"/>
          </p:nvPr>
        </p:nvSpPr>
        <p:spPr/>
        <p:txBody>
          <a:bodyPr/>
          <a:lstStyle/>
          <a:p>
            <a:r>
              <a:rPr lang="nl-NL">
                <a:solidFill>
                  <a:srgbClr val="0070C0"/>
                </a:solidFill>
              </a:rPr>
              <a:t>Afronding en vervolgstappen</a:t>
            </a:r>
          </a:p>
        </p:txBody>
      </p:sp>
      <p:pic>
        <p:nvPicPr>
          <p:cNvPr id="7" name="Afbeelding 6">
            <a:extLst>
              <a:ext uri="{FF2B5EF4-FFF2-40B4-BE49-F238E27FC236}">
                <a16:creationId xmlns:a16="http://schemas.microsoft.com/office/drawing/2014/main" id="{935829AC-8386-959C-98B4-A12A32BCF206}"/>
              </a:ext>
            </a:extLst>
          </p:cNvPr>
          <p:cNvPicPr>
            <a:picLocks noChangeAspect="1"/>
          </p:cNvPicPr>
          <p:nvPr/>
        </p:nvPicPr>
        <p:blipFill rotWithShape="1">
          <a:blip r:embed="rId2">
            <a:extLst>
              <a:ext uri="{28A0092B-C50C-407E-A947-70E740481C1C}">
                <a14:useLocalDpi xmlns:a14="http://schemas.microsoft.com/office/drawing/2010/main" val="0"/>
              </a:ext>
            </a:extLst>
          </a:blip>
          <a:srcRect t="16427" b="13073"/>
          <a:stretch/>
        </p:blipFill>
        <p:spPr bwMode="auto">
          <a:xfrm>
            <a:off x="243645" y="270301"/>
            <a:ext cx="6501765" cy="741680"/>
          </a:xfrm>
          <a:prstGeom prst="rect">
            <a:avLst/>
          </a:prstGeom>
          <a:ln>
            <a:noFill/>
          </a:ln>
          <a:extLst>
            <a:ext uri="{53640926-AAD7-44D8-BBD7-CCE9431645EC}">
              <a14:shadowObscured xmlns:a14="http://schemas.microsoft.com/office/drawing/2010/main"/>
            </a:ext>
          </a:extLst>
        </p:spPr>
      </p:pic>
      <p:sp>
        <p:nvSpPr>
          <p:cNvPr id="2" name="Tekstvak 1">
            <a:extLst>
              <a:ext uri="{FF2B5EF4-FFF2-40B4-BE49-F238E27FC236}">
                <a16:creationId xmlns:a16="http://schemas.microsoft.com/office/drawing/2014/main" id="{51C4EBA2-09E4-E2A1-E787-649059FEF227}"/>
              </a:ext>
            </a:extLst>
          </p:cNvPr>
          <p:cNvSpPr txBox="1"/>
          <p:nvPr/>
        </p:nvSpPr>
        <p:spPr>
          <a:xfrm>
            <a:off x="1097280" y="2352675"/>
            <a:ext cx="7618095" cy="1200329"/>
          </a:xfrm>
          <a:prstGeom prst="rect">
            <a:avLst/>
          </a:prstGeom>
          <a:noFill/>
        </p:spPr>
        <p:txBody>
          <a:bodyPr wrap="square" lIns="91440" tIns="45720" rIns="91440" bIns="45720" rtlCol="0" anchor="t">
            <a:spAutoFit/>
          </a:bodyPr>
          <a:lstStyle/>
          <a:p>
            <a:pPr marL="285750" indent="-285750">
              <a:buFont typeface="Wingdings" panose="05000000000000000000" pitchFamily="2" charset="2"/>
              <a:buChar char="Ø"/>
            </a:pPr>
            <a:r>
              <a:rPr lang="nl-NL">
                <a:ea typeface="Calibri"/>
                <a:cs typeface="Calibri"/>
              </a:rPr>
              <a:t>Indienen onderbouwde reactie op de tarieven uiterlijk</a:t>
            </a:r>
            <a:r>
              <a:rPr lang="nl-NL" b="1">
                <a:ea typeface="Calibri"/>
                <a:cs typeface="Calibri"/>
              </a:rPr>
              <a:t> 1 juni</a:t>
            </a:r>
            <a:endParaRPr lang="nl-NL">
              <a:ea typeface="Calibri"/>
              <a:cs typeface="Calibri"/>
            </a:endParaRPr>
          </a:p>
          <a:p>
            <a:pPr marL="285750" indent="-285750">
              <a:buFont typeface="Wingdings" panose="05000000000000000000" pitchFamily="2" charset="2"/>
              <a:buChar char="Ø"/>
            </a:pPr>
            <a:r>
              <a:rPr lang="nl-NL">
                <a:ea typeface="Calibri"/>
                <a:cs typeface="Calibri"/>
              </a:rPr>
              <a:t>Presentaties en verslag worden gedeeld via Tenderned</a:t>
            </a:r>
            <a:endParaRPr lang="nl-NL" b="1">
              <a:ea typeface="Calibri"/>
              <a:cs typeface="Calibri"/>
            </a:endParaRPr>
          </a:p>
          <a:p>
            <a:pPr marL="285750" indent="-285750">
              <a:buFont typeface="Wingdings" panose="05000000000000000000" pitchFamily="2" charset="2"/>
              <a:buChar char="Ø"/>
            </a:pPr>
            <a:endParaRPr lang="nl-NL" b="1">
              <a:ea typeface="Calibri"/>
              <a:cs typeface="Calibri"/>
            </a:endParaRPr>
          </a:p>
          <a:p>
            <a:endParaRPr lang="nl-NL">
              <a:ea typeface="Calibri"/>
              <a:cs typeface="Calibri"/>
            </a:endParaRPr>
          </a:p>
        </p:txBody>
      </p:sp>
    </p:spTree>
    <p:extLst>
      <p:ext uri="{BB962C8B-B14F-4D97-AF65-F5344CB8AC3E}">
        <p14:creationId xmlns:p14="http://schemas.microsoft.com/office/powerpoint/2010/main" val="23058259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01D31F-90BF-7B45-F2EE-306F121FE914}"/>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A2583AED-63C1-0DCB-D763-9D07A900352C}"/>
              </a:ext>
            </a:extLst>
          </p:cNvPr>
          <p:cNvSpPr>
            <a:spLocks noGrp="1"/>
          </p:cNvSpPr>
          <p:nvPr>
            <p:ph type="title"/>
          </p:nvPr>
        </p:nvSpPr>
        <p:spPr>
          <a:xfrm>
            <a:off x="5220928" y="965200"/>
            <a:ext cx="5999002" cy="4927600"/>
          </a:xfrm>
        </p:spPr>
        <p:txBody>
          <a:bodyPr vert="horz" lIns="91440" tIns="45720" rIns="91440" bIns="45720" rtlCol="0" anchor="ctr">
            <a:normAutofit/>
          </a:bodyPr>
          <a:lstStyle/>
          <a:p>
            <a:r>
              <a:rPr lang="en-US" sz="4800" b="1" err="1">
                <a:solidFill>
                  <a:srgbClr val="0070C0"/>
                </a:solidFill>
              </a:rPr>
              <a:t>Toelichting</a:t>
            </a:r>
            <a:r>
              <a:rPr lang="en-US" sz="4800" b="1">
                <a:solidFill>
                  <a:srgbClr val="0070C0"/>
                </a:solidFill>
              </a:rPr>
              <a:t> </a:t>
            </a:r>
            <a:r>
              <a:rPr lang="en-US" sz="4800" b="1" err="1">
                <a:solidFill>
                  <a:srgbClr val="0070C0"/>
                </a:solidFill>
              </a:rPr>
              <a:t>inkoop</a:t>
            </a:r>
            <a:r>
              <a:rPr lang="en-US" sz="4800" b="1">
                <a:solidFill>
                  <a:srgbClr val="0070C0"/>
                </a:solidFill>
              </a:rPr>
              <a:t> procedure</a:t>
            </a:r>
          </a:p>
        </p:txBody>
      </p:sp>
      <p:pic>
        <p:nvPicPr>
          <p:cNvPr id="2" name="Afbeelding 1">
            <a:extLst>
              <a:ext uri="{FF2B5EF4-FFF2-40B4-BE49-F238E27FC236}">
                <a16:creationId xmlns:a16="http://schemas.microsoft.com/office/drawing/2014/main" id="{1E19C1B6-DECF-DD99-59EE-CA90DBCE956E}"/>
              </a:ext>
            </a:extLst>
          </p:cNvPr>
          <p:cNvPicPr>
            <a:picLocks noChangeAspect="1"/>
          </p:cNvPicPr>
          <p:nvPr/>
        </p:nvPicPr>
        <p:blipFill rotWithShape="1">
          <a:blip r:embed="rId3">
            <a:extLst>
              <a:ext uri="{28A0092B-C50C-407E-A947-70E740481C1C}">
                <a14:useLocalDpi xmlns:a14="http://schemas.microsoft.com/office/drawing/2010/main" val="0"/>
              </a:ext>
            </a:extLst>
          </a:blip>
          <a:srcRect t="16427" b="13073"/>
          <a:stretch/>
        </p:blipFill>
        <p:spPr bwMode="auto">
          <a:xfrm>
            <a:off x="236601" y="349539"/>
            <a:ext cx="6501765" cy="7416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688638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90B22D2-64FD-044A-5DE0-48C68EAF6303}"/>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D21BD423-0BD2-3C4B-7262-E6C976EF96C4}"/>
              </a:ext>
            </a:extLst>
          </p:cNvPr>
          <p:cNvSpPr>
            <a:spLocks noGrp="1"/>
          </p:cNvSpPr>
          <p:nvPr>
            <p:ph type="title"/>
          </p:nvPr>
        </p:nvSpPr>
        <p:spPr>
          <a:xfrm>
            <a:off x="1097278" y="465684"/>
            <a:ext cx="10601325" cy="1231682"/>
          </a:xfrm>
        </p:spPr>
        <p:txBody>
          <a:bodyPr>
            <a:normAutofit/>
          </a:bodyPr>
          <a:lstStyle/>
          <a:p>
            <a:r>
              <a:rPr lang="nl-NL" sz="4000">
                <a:solidFill>
                  <a:srgbClr val="0070C0"/>
                </a:solidFill>
                <a:cs typeface="Arial"/>
              </a:rPr>
              <a:t>Als inkoopinstrument is gekozen voor aanbesteden</a:t>
            </a:r>
            <a:endParaRPr lang="nl-NL" sz="4000">
              <a:solidFill>
                <a:srgbClr val="0070C0"/>
              </a:solidFill>
            </a:endParaRPr>
          </a:p>
        </p:txBody>
      </p:sp>
      <p:sp>
        <p:nvSpPr>
          <p:cNvPr id="6" name="Tekstvak 5">
            <a:extLst>
              <a:ext uri="{FF2B5EF4-FFF2-40B4-BE49-F238E27FC236}">
                <a16:creationId xmlns:a16="http://schemas.microsoft.com/office/drawing/2014/main" id="{6CFAD242-755B-5FE4-B2F1-6A33E1FC198D}"/>
              </a:ext>
            </a:extLst>
          </p:cNvPr>
          <p:cNvSpPr txBox="1"/>
          <p:nvPr/>
        </p:nvSpPr>
        <p:spPr>
          <a:xfrm>
            <a:off x="1097278" y="1847288"/>
            <a:ext cx="10426851" cy="4524315"/>
          </a:xfrm>
          <a:prstGeom prst="rect">
            <a:avLst/>
          </a:prstGeom>
          <a:noFill/>
        </p:spPr>
        <p:txBody>
          <a:bodyPr wrap="square" lIns="91440" tIns="45720" rIns="91440" bIns="45720" anchor="t">
            <a:spAutoFit/>
          </a:bodyPr>
          <a:lstStyle/>
          <a:p>
            <a:pPr marL="342900" indent="-342900">
              <a:buFont typeface="Arial"/>
              <a:buChar char="•"/>
            </a:pPr>
            <a:r>
              <a:rPr lang="nl-NL" sz="2400">
                <a:solidFill>
                  <a:srgbClr val="000000"/>
                </a:solidFill>
                <a:latin typeface="+mj-lt"/>
              </a:rPr>
              <a:t>Gemeente Deventer fungeert als penvoerder</a:t>
            </a:r>
            <a:endParaRPr lang="en-US">
              <a:ea typeface="Calibri" panose="020F0502020204030204"/>
              <a:cs typeface="Calibri" panose="020F0502020204030204"/>
            </a:endParaRPr>
          </a:p>
          <a:p>
            <a:pPr marL="342900" indent="-342900">
              <a:buFont typeface="Arial"/>
              <a:buChar char="•"/>
            </a:pPr>
            <a:endParaRPr lang="nl-NL" sz="2400">
              <a:solidFill>
                <a:srgbClr val="000000"/>
              </a:solidFill>
              <a:latin typeface="+mj-lt"/>
              <a:ea typeface="Calibri Light" panose="020F0302020204030204"/>
              <a:cs typeface="Calibri Light" panose="020F0302020204030204"/>
            </a:endParaRPr>
          </a:p>
          <a:p>
            <a:pPr marL="342900" indent="-342900">
              <a:buFont typeface="Arial"/>
              <a:buChar char="•"/>
            </a:pPr>
            <a:r>
              <a:rPr lang="nl-NL" sz="2400" noProof="0">
                <a:solidFill>
                  <a:srgbClr val="000000"/>
                </a:solidFill>
                <a:latin typeface="+mj-lt"/>
              </a:rPr>
              <a:t>Lichte aanbestedingsprocedure voor sociale en andere specifieke (SAS) diensten</a:t>
            </a:r>
            <a:endParaRPr lang="nl-NL" sz="2400" noProof="0">
              <a:solidFill>
                <a:srgbClr val="000000"/>
              </a:solidFill>
              <a:latin typeface="+mj-lt"/>
              <a:ea typeface="Calibri Light" panose="020F0302020204030204"/>
              <a:cs typeface="Calibri Light" panose="020F0302020204030204"/>
            </a:endParaRPr>
          </a:p>
          <a:p>
            <a:pPr marL="800100" lvl="1" indent="-342900">
              <a:buFont typeface="Wingdings" panose="05000000000000000000" pitchFamily="2" charset="2"/>
              <a:buChar char="Ø"/>
            </a:pPr>
            <a:r>
              <a:rPr lang="nl-NL" sz="2400" noProof="0">
                <a:latin typeface="+mj-lt"/>
              </a:rPr>
              <a:t>Selectie en gunning op basis van kwalitatieve criteria</a:t>
            </a:r>
          </a:p>
          <a:p>
            <a:pPr marL="800100" lvl="1" indent="-342900">
              <a:buFont typeface="Wingdings" panose="05000000000000000000" pitchFamily="2" charset="2"/>
              <a:buChar char="Ø"/>
            </a:pPr>
            <a:r>
              <a:rPr lang="nl-NL" sz="2400" noProof="0">
                <a:latin typeface="+mj-lt"/>
              </a:rPr>
              <a:t>Geen onnodig zware selectie- en gunningscriteria</a:t>
            </a:r>
          </a:p>
          <a:p>
            <a:pPr lvl="1"/>
            <a:endParaRPr lang="nl-NL" sz="2400" noProof="0">
              <a:latin typeface="+mj-lt"/>
            </a:endParaRPr>
          </a:p>
          <a:p>
            <a:pPr marL="342900" indent="-342900">
              <a:buFont typeface="Arial"/>
              <a:buChar char="•"/>
            </a:pPr>
            <a:r>
              <a:rPr lang="nl-NL" sz="2400">
                <a:latin typeface="+mj-lt"/>
              </a:rPr>
              <a:t>Inschrijven in</a:t>
            </a:r>
            <a:r>
              <a:rPr lang="nl-NL" sz="2400" noProof="0">
                <a:latin typeface="+mj-lt"/>
              </a:rPr>
              <a:t> </a:t>
            </a:r>
            <a:r>
              <a:rPr lang="nl-NL" sz="2400">
                <a:latin typeface="+mj-lt"/>
              </a:rPr>
              <a:t>samenwerking met andere aanbieders kan op twee manieren: </a:t>
            </a:r>
            <a:endParaRPr lang="nl-NL" sz="2400">
              <a:latin typeface="+mj-lt"/>
              <a:ea typeface="Calibri Light" panose="020F0302020204030204"/>
              <a:cs typeface="Calibri Light" panose="020F0302020204030204"/>
            </a:endParaRPr>
          </a:p>
          <a:p>
            <a:pPr marL="800100" lvl="1" indent="-342900">
              <a:buFont typeface="Wingdings"/>
              <a:buChar char="Ø"/>
            </a:pPr>
            <a:r>
              <a:rPr lang="nl-NL" sz="2400">
                <a:latin typeface="+mj-lt"/>
                <a:ea typeface="Calibri Light" panose="020F0302020204030204"/>
                <a:cs typeface="Calibri Light" panose="020F0302020204030204"/>
              </a:rPr>
              <a:t>Samenwerkingsverband (combinatie)</a:t>
            </a:r>
          </a:p>
          <a:p>
            <a:pPr marL="800100" lvl="1" indent="-342900">
              <a:buFont typeface="Wingdings"/>
              <a:buChar char="Ø"/>
            </a:pPr>
            <a:r>
              <a:rPr lang="nl-NL" sz="2400">
                <a:latin typeface="+mj-lt"/>
                <a:ea typeface="Calibri Light" panose="020F0302020204030204"/>
                <a:cs typeface="Calibri Light" panose="020F0302020204030204"/>
              </a:rPr>
              <a:t>Hoofdaannemer-onderaannemer constructie</a:t>
            </a:r>
          </a:p>
          <a:p>
            <a:pPr marL="342900" indent="-342900">
              <a:buFont typeface="Arial"/>
              <a:buChar char="•"/>
            </a:pPr>
            <a:endParaRPr lang="nl-NL" sz="2400">
              <a:latin typeface="+mj-lt"/>
              <a:ea typeface="Calibri Light" panose="020F0302020204030204"/>
              <a:cs typeface="Calibri Light" panose="020F0302020204030204"/>
            </a:endParaRPr>
          </a:p>
          <a:p>
            <a:pPr marL="342900" indent="-342900">
              <a:buFont typeface="Arial"/>
              <a:buChar char="•"/>
            </a:pPr>
            <a:r>
              <a:rPr lang="nl-NL" sz="2400" noProof="0">
                <a:solidFill>
                  <a:srgbClr val="000000"/>
                </a:solidFill>
                <a:latin typeface="+mj-lt"/>
              </a:rPr>
              <a:t>Registreer uw organisatie op </a:t>
            </a:r>
            <a:r>
              <a:rPr lang="nl-NL" sz="2400" noProof="0" err="1">
                <a:solidFill>
                  <a:srgbClr val="000000"/>
                </a:solidFill>
                <a:latin typeface="+mj-lt"/>
              </a:rPr>
              <a:t>TenderNed</a:t>
            </a:r>
            <a:r>
              <a:rPr lang="nl-NL" sz="2400" noProof="0">
                <a:solidFill>
                  <a:srgbClr val="000000"/>
                </a:solidFill>
                <a:latin typeface="+mj-lt"/>
              </a:rPr>
              <a:t> - www.tenderned.nl/cms/nl/interesseprofiel /interesseprofiel-aanmaken</a:t>
            </a:r>
            <a:endParaRPr lang="nl-NL" sz="2400" noProof="0">
              <a:solidFill>
                <a:srgbClr val="000000"/>
              </a:solidFill>
              <a:latin typeface="+mj-lt"/>
              <a:ea typeface="Calibri Light" panose="020F0302020204030204"/>
              <a:cs typeface="Calibri Light" panose="020F0302020204030204"/>
            </a:endParaRPr>
          </a:p>
        </p:txBody>
      </p:sp>
      <p:pic>
        <p:nvPicPr>
          <p:cNvPr id="8" name="Afbeelding 7">
            <a:extLst>
              <a:ext uri="{FF2B5EF4-FFF2-40B4-BE49-F238E27FC236}">
                <a16:creationId xmlns:a16="http://schemas.microsoft.com/office/drawing/2014/main" id="{1734EE9C-3377-6ABB-9A9B-A312456EB090}"/>
              </a:ext>
            </a:extLst>
          </p:cNvPr>
          <p:cNvPicPr>
            <a:picLocks noChangeAspect="1"/>
          </p:cNvPicPr>
          <p:nvPr/>
        </p:nvPicPr>
        <p:blipFill rotWithShape="1">
          <a:blip r:embed="rId2">
            <a:extLst>
              <a:ext uri="{28A0092B-C50C-407E-A947-70E740481C1C}">
                <a14:useLocalDpi xmlns:a14="http://schemas.microsoft.com/office/drawing/2010/main" val="0"/>
              </a:ext>
            </a:extLst>
          </a:blip>
          <a:srcRect t="16427" b="13073"/>
          <a:stretch/>
        </p:blipFill>
        <p:spPr bwMode="auto">
          <a:xfrm>
            <a:off x="0" y="95965"/>
            <a:ext cx="6501765" cy="7416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951210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EEEA1-4BDD-2935-E130-172F028585AC}"/>
            </a:ext>
          </a:extLst>
        </p:cNvPr>
        <p:cNvGrpSpPr/>
        <p:nvPr/>
      </p:nvGrpSpPr>
      <p:grpSpPr>
        <a:xfrm>
          <a:off x="0" y="0"/>
          <a:ext cx="0" cy="0"/>
          <a:chOff x="0" y="0"/>
          <a:chExt cx="0" cy="0"/>
        </a:xfrm>
      </p:grpSpPr>
      <p:cxnSp>
        <p:nvCxnSpPr>
          <p:cNvPr id="75" name="Straight Arrow Connector 74">
            <a:extLst>
              <a:ext uri="{FF2B5EF4-FFF2-40B4-BE49-F238E27FC236}">
                <a16:creationId xmlns:a16="http://schemas.microsoft.com/office/drawing/2014/main" id="{BBE0D131-B165-4373-718F-448F35D05754}"/>
              </a:ext>
            </a:extLst>
          </p:cNvPr>
          <p:cNvCxnSpPr>
            <a:cxnSpLocks/>
          </p:cNvCxnSpPr>
          <p:nvPr/>
        </p:nvCxnSpPr>
        <p:spPr>
          <a:xfrm>
            <a:off x="1028700" y="5585095"/>
            <a:ext cx="10668736"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13" name="Titel 12">
            <a:extLst>
              <a:ext uri="{FF2B5EF4-FFF2-40B4-BE49-F238E27FC236}">
                <a16:creationId xmlns:a16="http://schemas.microsoft.com/office/drawing/2014/main" id="{E4CA04AA-AD51-C939-6A37-DFFD383E5E03}"/>
              </a:ext>
            </a:extLst>
          </p:cNvPr>
          <p:cNvSpPr>
            <a:spLocks noGrp="1"/>
          </p:cNvSpPr>
          <p:nvPr>
            <p:ph type="title" idx="4294967295"/>
          </p:nvPr>
        </p:nvSpPr>
        <p:spPr>
          <a:xfrm>
            <a:off x="850688" y="653853"/>
            <a:ext cx="10058400" cy="935871"/>
          </a:xfrm>
        </p:spPr>
        <p:txBody>
          <a:bodyPr>
            <a:normAutofit/>
          </a:bodyPr>
          <a:lstStyle/>
          <a:p>
            <a:r>
              <a:rPr lang="nl-NL" sz="4400">
                <a:solidFill>
                  <a:srgbClr val="0070C0"/>
                </a:solidFill>
              </a:rPr>
              <a:t>Fasering inkoopproject</a:t>
            </a:r>
          </a:p>
        </p:txBody>
      </p:sp>
      <p:pic>
        <p:nvPicPr>
          <p:cNvPr id="68" name="Graphic 67" descr="Raket met effen opvulling">
            <a:extLst>
              <a:ext uri="{FF2B5EF4-FFF2-40B4-BE49-F238E27FC236}">
                <a16:creationId xmlns:a16="http://schemas.microsoft.com/office/drawing/2014/main" id="{B7700738-010F-1118-8EF8-24D3878A8D3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850688" y="1902058"/>
            <a:ext cx="435711" cy="546197"/>
          </a:xfrm>
          <a:prstGeom prst="rect">
            <a:avLst/>
          </a:prstGeom>
        </p:spPr>
      </p:pic>
      <p:pic>
        <p:nvPicPr>
          <p:cNvPr id="106" name="Graphic 105" descr="Vergadering met effen opvulling">
            <a:extLst>
              <a:ext uri="{FF2B5EF4-FFF2-40B4-BE49-F238E27FC236}">
                <a16:creationId xmlns:a16="http://schemas.microsoft.com/office/drawing/2014/main" id="{B2786D49-3292-A072-292A-29BAE55A6B2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80689" y="3647584"/>
            <a:ext cx="552880" cy="552880"/>
          </a:xfrm>
          <a:prstGeom prst="rect">
            <a:avLst/>
          </a:prstGeom>
        </p:spPr>
      </p:pic>
      <p:pic>
        <p:nvPicPr>
          <p:cNvPr id="156" name="Graphic 155" descr="Zwart-wit geblokte vlag met effen opvulling">
            <a:extLst>
              <a:ext uri="{FF2B5EF4-FFF2-40B4-BE49-F238E27FC236}">
                <a16:creationId xmlns:a16="http://schemas.microsoft.com/office/drawing/2014/main" id="{0B21D06A-682B-51C0-1A1B-40BDA151E87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097082" y="4424845"/>
            <a:ext cx="600354" cy="600354"/>
          </a:xfrm>
          <a:prstGeom prst="rect">
            <a:avLst/>
          </a:prstGeom>
        </p:spPr>
      </p:pic>
      <p:pic>
        <p:nvPicPr>
          <p:cNvPr id="194" name="Graphic 193" descr="Lijst met effen opvulling">
            <a:extLst>
              <a:ext uri="{FF2B5EF4-FFF2-40B4-BE49-F238E27FC236}">
                <a16:creationId xmlns:a16="http://schemas.microsoft.com/office/drawing/2014/main" id="{5B7787CE-4823-375F-E86D-4E12593F5A6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579432" y="2803121"/>
            <a:ext cx="546667" cy="546667"/>
          </a:xfrm>
          <a:prstGeom prst="rect">
            <a:avLst/>
          </a:prstGeom>
        </p:spPr>
      </p:pic>
      <p:pic>
        <p:nvPicPr>
          <p:cNvPr id="202" name="Graphic 201" descr="Speltactiekboekje met effen opvulling">
            <a:extLst>
              <a:ext uri="{FF2B5EF4-FFF2-40B4-BE49-F238E27FC236}">
                <a16:creationId xmlns:a16="http://schemas.microsoft.com/office/drawing/2014/main" id="{891724EA-845D-B0EC-30CB-EF2A0E13642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535051" y="4503679"/>
            <a:ext cx="607922" cy="607922"/>
          </a:xfrm>
          <a:prstGeom prst="rect">
            <a:avLst/>
          </a:prstGeom>
        </p:spPr>
      </p:pic>
      <p:sp>
        <p:nvSpPr>
          <p:cNvPr id="8" name="Pentagon 7">
            <a:extLst>
              <a:ext uri="{FF2B5EF4-FFF2-40B4-BE49-F238E27FC236}">
                <a16:creationId xmlns:a16="http://schemas.microsoft.com/office/drawing/2014/main" id="{B7F7DBF5-B477-7181-37A3-B47A0527059D}"/>
              </a:ext>
            </a:extLst>
          </p:cNvPr>
          <p:cNvSpPr/>
          <p:nvPr/>
        </p:nvSpPr>
        <p:spPr>
          <a:xfrm>
            <a:off x="7108683" y="4342185"/>
            <a:ext cx="3988399" cy="838512"/>
          </a:xfrm>
          <a:prstGeom prst="homePlate">
            <a:avLst/>
          </a:prstGeom>
          <a:solidFill>
            <a:srgbClr val="FDEA0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L">
              <a:highlight>
                <a:srgbClr val="FFFF00"/>
              </a:highlight>
            </a:endParaRPr>
          </a:p>
        </p:txBody>
      </p:sp>
      <p:sp>
        <p:nvSpPr>
          <p:cNvPr id="9" name="Pentagon 8">
            <a:extLst>
              <a:ext uri="{FF2B5EF4-FFF2-40B4-BE49-F238E27FC236}">
                <a16:creationId xmlns:a16="http://schemas.microsoft.com/office/drawing/2014/main" id="{B7E48334-DA1A-7856-7C7D-0428192B7921}"/>
              </a:ext>
            </a:extLst>
          </p:cNvPr>
          <p:cNvSpPr/>
          <p:nvPr/>
        </p:nvSpPr>
        <p:spPr>
          <a:xfrm>
            <a:off x="4533569" y="3493706"/>
            <a:ext cx="3164471" cy="838512"/>
          </a:xfrm>
          <a:prstGeom prst="homePlate">
            <a:avLst/>
          </a:prstGeom>
          <a:solidFill>
            <a:srgbClr val="39A9D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L"/>
          </a:p>
        </p:txBody>
      </p:sp>
      <p:sp>
        <p:nvSpPr>
          <p:cNvPr id="10" name="Pentagon 9">
            <a:extLst>
              <a:ext uri="{FF2B5EF4-FFF2-40B4-BE49-F238E27FC236}">
                <a16:creationId xmlns:a16="http://schemas.microsoft.com/office/drawing/2014/main" id="{074CFC71-F155-0464-7D1C-DFE6BF199139}"/>
              </a:ext>
            </a:extLst>
          </p:cNvPr>
          <p:cNvSpPr/>
          <p:nvPr/>
        </p:nvSpPr>
        <p:spPr>
          <a:xfrm>
            <a:off x="2066227" y="2661635"/>
            <a:ext cx="3164471" cy="815859"/>
          </a:xfrm>
          <a:prstGeom prst="homePlate">
            <a:avLst/>
          </a:prstGeom>
          <a:solidFill>
            <a:srgbClr val="97BF0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L"/>
          </a:p>
        </p:txBody>
      </p:sp>
      <p:sp>
        <p:nvSpPr>
          <p:cNvPr id="119" name="TextBox 13">
            <a:extLst>
              <a:ext uri="{FF2B5EF4-FFF2-40B4-BE49-F238E27FC236}">
                <a16:creationId xmlns:a16="http://schemas.microsoft.com/office/drawing/2014/main" id="{2FB9DF28-B636-939B-E98F-281744A0FB31}"/>
              </a:ext>
            </a:extLst>
          </p:cNvPr>
          <p:cNvSpPr txBox="1">
            <a:spLocks/>
          </p:cNvSpPr>
          <p:nvPr/>
        </p:nvSpPr>
        <p:spPr>
          <a:xfrm>
            <a:off x="7270824" y="4538226"/>
            <a:ext cx="3056195" cy="830997"/>
          </a:xfrm>
          <a:prstGeom prst="rect">
            <a:avLst/>
          </a:prstGeom>
          <a:noFill/>
        </p:spPr>
        <p:txBody>
          <a:bodyPr wrap="square" rtlCol="0">
            <a:spAutoFit/>
          </a:bodyPr>
          <a:lstStyle/>
          <a:p>
            <a:pPr defTabSz="914378">
              <a:defRPr/>
            </a:pPr>
            <a:r>
              <a:rPr lang="nl-NL" sz="1600" b="1">
                <a:solidFill>
                  <a:prstClr val="black"/>
                </a:solidFill>
                <a:latin typeface="Calibri"/>
                <a:ea typeface="Verdana" panose="020B0604030504040204" pitchFamily="34" charset="0"/>
                <a:cs typeface="Verdana" panose="020B0604030504040204" pitchFamily="34" charset="0"/>
              </a:rPr>
              <a:t>Fase 3 </a:t>
            </a:r>
          </a:p>
          <a:p>
            <a:pPr defTabSz="914378">
              <a:defRPr/>
            </a:pPr>
            <a:r>
              <a:rPr lang="nl-NL" sz="1600" b="1">
                <a:solidFill>
                  <a:prstClr val="black"/>
                </a:solidFill>
                <a:latin typeface="Calibri"/>
                <a:ea typeface="Verdana" panose="020B0604030504040204" pitchFamily="34" charset="0"/>
                <a:cs typeface="Verdana" panose="020B0604030504040204" pitchFamily="34" charset="0"/>
              </a:rPr>
              <a:t>Implementatie </a:t>
            </a:r>
            <a:br>
              <a:rPr lang="nl-NL" sz="1600" b="1">
                <a:solidFill>
                  <a:prstClr val="black"/>
                </a:solidFill>
                <a:latin typeface="Calibri"/>
                <a:ea typeface="Verdana" panose="020B0604030504040204" pitchFamily="34" charset="0"/>
                <a:cs typeface="Verdana" panose="020B0604030504040204" pitchFamily="34" charset="0"/>
              </a:rPr>
            </a:br>
            <a:endParaRPr lang="nl-NL" sz="1600" b="1">
              <a:solidFill>
                <a:prstClr val="black"/>
              </a:solidFill>
              <a:latin typeface="Calibri"/>
              <a:ea typeface="Verdana" panose="020B0604030504040204" pitchFamily="34" charset="0"/>
              <a:cs typeface="Verdana" panose="020B0604030504040204" pitchFamily="34" charset="0"/>
            </a:endParaRPr>
          </a:p>
        </p:txBody>
      </p:sp>
      <p:sp>
        <p:nvSpPr>
          <p:cNvPr id="79" name="TextBox 13">
            <a:extLst>
              <a:ext uri="{FF2B5EF4-FFF2-40B4-BE49-F238E27FC236}">
                <a16:creationId xmlns:a16="http://schemas.microsoft.com/office/drawing/2014/main" id="{AE88B332-D112-DA6B-6C9F-3DB5838F730D}"/>
              </a:ext>
            </a:extLst>
          </p:cNvPr>
          <p:cNvSpPr txBox="1">
            <a:spLocks/>
          </p:cNvSpPr>
          <p:nvPr/>
        </p:nvSpPr>
        <p:spPr>
          <a:xfrm>
            <a:off x="2134012" y="2774349"/>
            <a:ext cx="2216372" cy="830997"/>
          </a:xfrm>
          <a:prstGeom prst="rect">
            <a:avLst/>
          </a:prstGeom>
          <a:noFill/>
        </p:spPr>
        <p:txBody>
          <a:bodyPr wrap="square" rtlCol="0">
            <a:spAutoFit/>
          </a:bodyPr>
          <a:lstStyle/>
          <a:p>
            <a:pPr defTabSz="914378">
              <a:defRPr/>
            </a:pPr>
            <a:r>
              <a:rPr lang="nl-NL" sz="1600" b="1">
                <a:solidFill>
                  <a:prstClr val="black"/>
                </a:solidFill>
                <a:latin typeface="Calibri"/>
                <a:ea typeface="Verdana" panose="020B0604030504040204" pitchFamily="34" charset="0"/>
                <a:cs typeface="Verdana" panose="020B0604030504040204" pitchFamily="34" charset="0"/>
              </a:rPr>
              <a:t>Fase 1 </a:t>
            </a:r>
          </a:p>
          <a:p>
            <a:pPr defTabSz="914378">
              <a:defRPr/>
            </a:pPr>
            <a:r>
              <a:rPr lang="nl-NL" sz="1600" b="1">
                <a:solidFill>
                  <a:prstClr val="black"/>
                </a:solidFill>
                <a:latin typeface="Calibri"/>
                <a:ea typeface="Verdana" panose="020B0604030504040204" pitchFamily="34" charset="0"/>
                <a:cs typeface="Verdana" panose="020B0604030504040204" pitchFamily="34" charset="0"/>
              </a:rPr>
              <a:t>Voorbereiding</a:t>
            </a:r>
            <a:br>
              <a:rPr lang="nl-NL" sz="1600" b="1">
                <a:solidFill>
                  <a:prstClr val="black"/>
                </a:solidFill>
                <a:latin typeface="Calibri"/>
                <a:ea typeface="Verdana" panose="020B0604030504040204" pitchFamily="34" charset="0"/>
                <a:cs typeface="Verdana" panose="020B0604030504040204" pitchFamily="34" charset="0"/>
              </a:rPr>
            </a:br>
            <a:endParaRPr lang="nl-NL" sz="1600" b="1">
              <a:solidFill>
                <a:prstClr val="black"/>
              </a:solidFill>
              <a:latin typeface="Calibri"/>
              <a:ea typeface="Verdana" panose="020B0604030504040204" pitchFamily="34" charset="0"/>
              <a:cs typeface="Verdana" panose="020B0604030504040204" pitchFamily="34" charset="0"/>
            </a:endParaRPr>
          </a:p>
        </p:txBody>
      </p:sp>
      <p:sp>
        <p:nvSpPr>
          <p:cNvPr id="104" name="TextBox 13">
            <a:extLst>
              <a:ext uri="{FF2B5EF4-FFF2-40B4-BE49-F238E27FC236}">
                <a16:creationId xmlns:a16="http://schemas.microsoft.com/office/drawing/2014/main" id="{E3D5B063-4315-B39F-648C-C87337BAFA1B}"/>
              </a:ext>
            </a:extLst>
          </p:cNvPr>
          <p:cNvSpPr txBox="1">
            <a:spLocks/>
          </p:cNvSpPr>
          <p:nvPr/>
        </p:nvSpPr>
        <p:spPr>
          <a:xfrm>
            <a:off x="4671353" y="3521092"/>
            <a:ext cx="3124263" cy="1077218"/>
          </a:xfrm>
          <a:prstGeom prst="rect">
            <a:avLst/>
          </a:prstGeom>
          <a:noFill/>
        </p:spPr>
        <p:txBody>
          <a:bodyPr wrap="square" rtlCol="0">
            <a:spAutoFit/>
          </a:bodyPr>
          <a:lstStyle/>
          <a:p>
            <a:pPr defTabSz="914378">
              <a:defRPr/>
            </a:pPr>
            <a:r>
              <a:rPr lang="nl-NL" sz="1600" b="1">
                <a:solidFill>
                  <a:prstClr val="black"/>
                </a:solidFill>
                <a:latin typeface="Calibri"/>
                <a:ea typeface="Verdana" panose="020B0604030504040204" pitchFamily="34" charset="0"/>
                <a:cs typeface="Verdana" panose="020B0604030504040204" pitchFamily="34" charset="0"/>
              </a:rPr>
              <a:t>Fase 2 </a:t>
            </a:r>
          </a:p>
          <a:p>
            <a:pPr defTabSz="914378">
              <a:defRPr/>
            </a:pPr>
            <a:r>
              <a:rPr lang="nl-NL" sz="1600" b="1">
                <a:solidFill>
                  <a:prstClr val="black"/>
                </a:solidFill>
                <a:latin typeface="Calibri"/>
                <a:ea typeface="Verdana" panose="020B0604030504040204" pitchFamily="34" charset="0"/>
                <a:cs typeface="Verdana" panose="020B0604030504040204" pitchFamily="34" charset="0"/>
              </a:rPr>
              <a:t>Uitvoeren inkoopprocedures/ contracteren</a:t>
            </a:r>
            <a:br>
              <a:rPr lang="nl-NL" sz="1600" b="1">
                <a:solidFill>
                  <a:prstClr val="black"/>
                </a:solidFill>
                <a:latin typeface="Calibri"/>
                <a:ea typeface="Verdana" panose="020B0604030504040204" pitchFamily="34" charset="0"/>
                <a:cs typeface="Verdana" panose="020B0604030504040204" pitchFamily="34" charset="0"/>
              </a:rPr>
            </a:br>
            <a:endParaRPr lang="nl-NL" sz="1600" b="1">
              <a:solidFill>
                <a:prstClr val="black"/>
              </a:solidFill>
              <a:latin typeface="Calibri"/>
              <a:ea typeface="Verdana" panose="020B0604030504040204" pitchFamily="34" charset="0"/>
              <a:cs typeface="Verdana" panose="020B0604030504040204" pitchFamily="34" charset="0"/>
            </a:endParaRPr>
          </a:p>
        </p:txBody>
      </p:sp>
      <p:pic>
        <p:nvPicPr>
          <p:cNvPr id="30" name="Graphic 29" descr="Thumbs up sign with solid fill">
            <a:extLst>
              <a:ext uri="{FF2B5EF4-FFF2-40B4-BE49-F238E27FC236}">
                <a16:creationId xmlns:a16="http://schemas.microsoft.com/office/drawing/2014/main" id="{871E5BB6-7A87-43C1-F771-4202CEACE7B8}"/>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10800000">
            <a:off x="4578698" y="4998971"/>
            <a:ext cx="503994" cy="447016"/>
          </a:xfrm>
          <a:prstGeom prst="rect">
            <a:avLst/>
          </a:prstGeom>
        </p:spPr>
      </p:pic>
      <p:pic>
        <p:nvPicPr>
          <p:cNvPr id="31" name="Graphic 30" descr="Thumbs up sign with solid fill">
            <a:extLst>
              <a:ext uri="{FF2B5EF4-FFF2-40B4-BE49-F238E27FC236}">
                <a16:creationId xmlns:a16="http://schemas.microsoft.com/office/drawing/2014/main" id="{6F0610B5-A5A9-1DE6-52FC-C7B3339C285E}"/>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057291" y="4924668"/>
            <a:ext cx="578876" cy="447017"/>
          </a:xfrm>
          <a:prstGeom prst="rect">
            <a:avLst/>
          </a:prstGeom>
        </p:spPr>
      </p:pic>
      <p:sp>
        <p:nvSpPr>
          <p:cNvPr id="34" name="TextBox 33">
            <a:extLst>
              <a:ext uri="{FF2B5EF4-FFF2-40B4-BE49-F238E27FC236}">
                <a16:creationId xmlns:a16="http://schemas.microsoft.com/office/drawing/2014/main" id="{F3A79594-4ACA-99E7-CA71-2A891BBBD82C}"/>
              </a:ext>
            </a:extLst>
          </p:cNvPr>
          <p:cNvSpPr txBox="1"/>
          <p:nvPr/>
        </p:nvSpPr>
        <p:spPr>
          <a:xfrm>
            <a:off x="4306062" y="5480133"/>
            <a:ext cx="872674" cy="800219"/>
          </a:xfrm>
          <a:prstGeom prst="rect">
            <a:avLst/>
          </a:prstGeom>
          <a:noFill/>
        </p:spPr>
        <p:txBody>
          <a:bodyPr wrap="square">
            <a:spAutoFit/>
          </a:bodyPr>
          <a:lstStyle/>
          <a:p>
            <a:pPr algn="ctr" defTabSz="914378">
              <a:defRPr/>
            </a:pPr>
            <a:br>
              <a:rPr lang="nl-NL" sz="1800" b="1">
                <a:solidFill>
                  <a:prstClr val="black"/>
                </a:solidFill>
                <a:latin typeface="Calibri"/>
                <a:ea typeface="Verdana" panose="020B0604030504040204" pitchFamily="34" charset="0"/>
                <a:cs typeface="Verdana" panose="020B0604030504040204" pitchFamily="34" charset="0"/>
              </a:rPr>
            </a:br>
            <a:r>
              <a:rPr lang="nl-NL" sz="1400" b="1">
                <a:solidFill>
                  <a:prstClr val="black"/>
                </a:solidFill>
                <a:latin typeface="Calibri"/>
                <a:ea typeface="Verdana" panose="020B0604030504040204" pitchFamily="34" charset="0"/>
                <a:cs typeface="Verdana" panose="020B0604030504040204" pitchFamily="34" charset="0"/>
              </a:rPr>
              <a:t>oktober </a:t>
            </a:r>
          </a:p>
          <a:p>
            <a:pPr algn="ctr" defTabSz="914378">
              <a:defRPr/>
            </a:pPr>
            <a:r>
              <a:rPr lang="nl-NL" sz="1400" b="1">
                <a:solidFill>
                  <a:prstClr val="black"/>
                </a:solidFill>
                <a:latin typeface="Calibri"/>
                <a:ea typeface="Verdana" panose="020B0604030504040204" pitchFamily="34" charset="0"/>
                <a:cs typeface="Verdana" panose="020B0604030504040204" pitchFamily="34" charset="0"/>
              </a:rPr>
              <a:t>2026</a:t>
            </a:r>
          </a:p>
        </p:txBody>
      </p:sp>
      <p:sp>
        <p:nvSpPr>
          <p:cNvPr id="37" name="TextBox 36">
            <a:extLst>
              <a:ext uri="{FF2B5EF4-FFF2-40B4-BE49-F238E27FC236}">
                <a16:creationId xmlns:a16="http://schemas.microsoft.com/office/drawing/2014/main" id="{3108C2F5-D996-F4F8-3C88-467598E384A0}"/>
              </a:ext>
            </a:extLst>
          </p:cNvPr>
          <p:cNvSpPr txBox="1"/>
          <p:nvPr/>
        </p:nvSpPr>
        <p:spPr>
          <a:xfrm>
            <a:off x="6537183" y="5770654"/>
            <a:ext cx="1509338" cy="523220"/>
          </a:xfrm>
          <a:prstGeom prst="rect">
            <a:avLst/>
          </a:prstGeom>
          <a:noFill/>
        </p:spPr>
        <p:txBody>
          <a:bodyPr wrap="square" lIns="91440" tIns="45720" rIns="91440" bIns="45720" anchor="t">
            <a:spAutoFit/>
          </a:bodyPr>
          <a:lstStyle/>
          <a:p>
            <a:pPr algn="ctr"/>
            <a:r>
              <a:rPr lang="nl-NL" sz="1400" b="1">
                <a:solidFill>
                  <a:prstClr val="black"/>
                </a:solidFill>
                <a:latin typeface="Calibri"/>
                <a:ea typeface="Verdana"/>
                <a:cs typeface="Verdana" panose="020B0604030504040204" pitchFamily="34" charset="0"/>
              </a:rPr>
              <a:t>maart </a:t>
            </a:r>
          </a:p>
          <a:p>
            <a:pPr algn="ctr"/>
            <a:r>
              <a:rPr lang="nl-NL" sz="1400" b="1">
                <a:solidFill>
                  <a:prstClr val="black"/>
                </a:solidFill>
                <a:latin typeface="Calibri"/>
                <a:ea typeface="Verdana" panose="020B0604030504040204" pitchFamily="34" charset="0"/>
                <a:cs typeface="Verdana" panose="020B0604030504040204" pitchFamily="34" charset="0"/>
              </a:rPr>
              <a:t>2027</a:t>
            </a:r>
            <a:endParaRPr lang="en-NL" sz="1400"/>
          </a:p>
        </p:txBody>
      </p:sp>
      <p:sp>
        <p:nvSpPr>
          <p:cNvPr id="41" name="TextBox 40">
            <a:extLst>
              <a:ext uri="{FF2B5EF4-FFF2-40B4-BE49-F238E27FC236}">
                <a16:creationId xmlns:a16="http://schemas.microsoft.com/office/drawing/2014/main" id="{9091AE0B-1D6E-452C-CCF8-108DA77D2361}"/>
              </a:ext>
            </a:extLst>
          </p:cNvPr>
          <p:cNvSpPr txBox="1"/>
          <p:nvPr/>
        </p:nvSpPr>
        <p:spPr>
          <a:xfrm>
            <a:off x="1719895" y="5750256"/>
            <a:ext cx="723699" cy="534650"/>
          </a:xfrm>
          <a:prstGeom prst="rect">
            <a:avLst/>
          </a:prstGeom>
          <a:noFill/>
        </p:spPr>
        <p:txBody>
          <a:bodyPr wrap="square">
            <a:spAutoFit/>
          </a:bodyPr>
          <a:lstStyle/>
          <a:p>
            <a:pPr algn="ctr"/>
            <a:r>
              <a:rPr lang="nl-NL" sz="1400" b="1">
                <a:solidFill>
                  <a:prstClr val="black"/>
                </a:solidFill>
                <a:latin typeface="Calibri"/>
                <a:ea typeface="Verdana" panose="020B0604030504040204" pitchFamily="34" charset="0"/>
                <a:cs typeface="Verdana" panose="020B0604030504040204" pitchFamily="34" charset="0"/>
              </a:rPr>
              <a:t>april </a:t>
            </a:r>
          </a:p>
          <a:p>
            <a:pPr algn="ctr"/>
            <a:r>
              <a:rPr lang="nl-NL" sz="1400" b="1">
                <a:solidFill>
                  <a:prstClr val="black"/>
                </a:solidFill>
                <a:latin typeface="Calibri"/>
                <a:ea typeface="Verdana" panose="020B0604030504040204" pitchFamily="34" charset="0"/>
                <a:cs typeface="Verdana" panose="020B0604030504040204" pitchFamily="34" charset="0"/>
              </a:rPr>
              <a:t>2026</a:t>
            </a:r>
            <a:endParaRPr lang="en-NL" sz="1400"/>
          </a:p>
        </p:txBody>
      </p:sp>
      <p:sp>
        <p:nvSpPr>
          <p:cNvPr id="51" name="TextBox 50">
            <a:extLst>
              <a:ext uri="{FF2B5EF4-FFF2-40B4-BE49-F238E27FC236}">
                <a16:creationId xmlns:a16="http://schemas.microsoft.com/office/drawing/2014/main" id="{4D44FD6F-5768-DE89-6C84-CAF774ABAB5C}"/>
              </a:ext>
            </a:extLst>
          </p:cNvPr>
          <p:cNvSpPr txBox="1"/>
          <p:nvPr/>
        </p:nvSpPr>
        <p:spPr>
          <a:xfrm>
            <a:off x="743373" y="5747794"/>
            <a:ext cx="1299199" cy="523220"/>
          </a:xfrm>
          <a:prstGeom prst="rect">
            <a:avLst/>
          </a:prstGeom>
          <a:noFill/>
        </p:spPr>
        <p:txBody>
          <a:bodyPr wrap="square">
            <a:spAutoFit/>
          </a:bodyPr>
          <a:lstStyle/>
          <a:p>
            <a:pPr algn="ctr"/>
            <a:r>
              <a:rPr lang="nl-NL" sz="1400" b="1">
                <a:solidFill>
                  <a:prstClr val="black"/>
                </a:solidFill>
                <a:latin typeface="Calibri"/>
                <a:ea typeface="Verdana" panose="020B0604030504040204" pitchFamily="34" charset="0"/>
                <a:cs typeface="Verdana" panose="020B0604030504040204" pitchFamily="34" charset="0"/>
              </a:rPr>
              <a:t>februari </a:t>
            </a:r>
          </a:p>
          <a:p>
            <a:pPr algn="ctr"/>
            <a:r>
              <a:rPr lang="nl-NL" sz="1400" b="1">
                <a:solidFill>
                  <a:prstClr val="black"/>
                </a:solidFill>
                <a:latin typeface="Calibri"/>
                <a:ea typeface="Verdana" panose="020B0604030504040204" pitchFamily="34" charset="0"/>
                <a:cs typeface="Verdana" panose="020B0604030504040204" pitchFamily="34" charset="0"/>
              </a:rPr>
              <a:t>2026</a:t>
            </a:r>
            <a:endParaRPr lang="en-NL" sz="1400"/>
          </a:p>
        </p:txBody>
      </p:sp>
      <p:sp>
        <p:nvSpPr>
          <p:cNvPr id="52" name="TextBox 51">
            <a:extLst>
              <a:ext uri="{FF2B5EF4-FFF2-40B4-BE49-F238E27FC236}">
                <a16:creationId xmlns:a16="http://schemas.microsoft.com/office/drawing/2014/main" id="{D548F2E3-70EA-E538-9D64-A9979FD1A638}"/>
              </a:ext>
            </a:extLst>
          </p:cNvPr>
          <p:cNvSpPr txBox="1"/>
          <p:nvPr/>
        </p:nvSpPr>
        <p:spPr>
          <a:xfrm>
            <a:off x="3670203" y="4733250"/>
            <a:ext cx="1931928" cy="338554"/>
          </a:xfrm>
          <a:prstGeom prst="rect">
            <a:avLst/>
          </a:prstGeom>
          <a:noFill/>
        </p:spPr>
        <p:txBody>
          <a:bodyPr wrap="square">
            <a:spAutoFit/>
          </a:bodyPr>
          <a:lstStyle/>
          <a:p>
            <a:pPr algn="ctr"/>
            <a:r>
              <a:rPr lang="nl-NL" sz="1600" b="1">
                <a:solidFill>
                  <a:prstClr val="black"/>
                </a:solidFill>
                <a:latin typeface="Calibri"/>
                <a:ea typeface="Verdana" panose="020B0604030504040204" pitchFamily="34" charset="0"/>
                <a:cs typeface="Verdana" panose="020B0604030504040204" pitchFamily="34" charset="0"/>
              </a:rPr>
              <a:t>go/no go</a:t>
            </a:r>
            <a:endParaRPr lang="en-NL" sz="1600"/>
          </a:p>
        </p:txBody>
      </p:sp>
      <p:sp>
        <p:nvSpPr>
          <p:cNvPr id="53" name="TextBox 52">
            <a:extLst>
              <a:ext uri="{FF2B5EF4-FFF2-40B4-BE49-F238E27FC236}">
                <a16:creationId xmlns:a16="http://schemas.microsoft.com/office/drawing/2014/main" id="{B5EB3F66-54FB-31DC-42C5-74B59836DC7B}"/>
              </a:ext>
            </a:extLst>
          </p:cNvPr>
          <p:cNvSpPr txBox="1"/>
          <p:nvPr/>
        </p:nvSpPr>
        <p:spPr>
          <a:xfrm>
            <a:off x="10544677" y="5808902"/>
            <a:ext cx="1509338" cy="523220"/>
          </a:xfrm>
          <a:prstGeom prst="rect">
            <a:avLst/>
          </a:prstGeom>
          <a:noFill/>
        </p:spPr>
        <p:txBody>
          <a:bodyPr wrap="square">
            <a:spAutoFit/>
          </a:bodyPr>
          <a:lstStyle/>
          <a:p>
            <a:pPr algn="ctr"/>
            <a:r>
              <a:rPr lang="nl-NL" sz="1400" b="1">
                <a:solidFill>
                  <a:prstClr val="black"/>
                </a:solidFill>
                <a:latin typeface="Calibri"/>
                <a:ea typeface="Verdana" panose="020B0604030504040204" pitchFamily="34" charset="0"/>
                <a:cs typeface="Verdana" panose="020B0604030504040204" pitchFamily="34" charset="0"/>
              </a:rPr>
              <a:t>1 januari </a:t>
            </a:r>
          </a:p>
          <a:p>
            <a:pPr algn="ctr"/>
            <a:r>
              <a:rPr lang="nl-NL" sz="1400" b="1">
                <a:solidFill>
                  <a:prstClr val="black"/>
                </a:solidFill>
                <a:latin typeface="Calibri"/>
                <a:ea typeface="Verdana" panose="020B0604030504040204" pitchFamily="34" charset="0"/>
                <a:cs typeface="Verdana" panose="020B0604030504040204" pitchFamily="34" charset="0"/>
              </a:rPr>
              <a:t>2028</a:t>
            </a:r>
            <a:endParaRPr lang="en-NL" sz="1400"/>
          </a:p>
        </p:txBody>
      </p:sp>
      <p:sp>
        <p:nvSpPr>
          <p:cNvPr id="12" name="Pentagon 11">
            <a:extLst>
              <a:ext uri="{FF2B5EF4-FFF2-40B4-BE49-F238E27FC236}">
                <a16:creationId xmlns:a16="http://schemas.microsoft.com/office/drawing/2014/main" id="{77352B8D-6FAA-84C0-1F8D-A0B6DB6FAD3C}"/>
              </a:ext>
            </a:extLst>
          </p:cNvPr>
          <p:cNvSpPr/>
          <p:nvPr/>
        </p:nvSpPr>
        <p:spPr>
          <a:xfrm>
            <a:off x="1337306" y="1805596"/>
            <a:ext cx="1791151" cy="844618"/>
          </a:xfrm>
          <a:prstGeom prst="homePlate">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defTabSz="914378">
              <a:defRPr/>
            </a:pPr>
            <a:endParaRPr lang="nl-NL" sz="1600" b="1">
              <a:solidFill>
                <a:prstClr val="black"/>
              </a:solidFill>
              <a:latin typeface="Calibri"/>
              <a:ea typeface="Verdana" panose="020B0604030504040204" pitchFamily="34" charset="0"/>
              <a:cs typeface="Verdana" panose="020B0604030504040204" pitchFamily="34" charset="0"/>
            </a:endParaRPr>
          </a:p>
          <a:p>
            <a:pPr defTabSz="914378">
              <a:defRPr/>
            </a:pPr>
            <a:r>
              <a:rPr lang="nl-NL" sz="1600" b="1">
                <a:solidFill>
                  <a:prstClr val="black"/>
                </a:solidFill>
                <a:latin typeface="Calibri"/>
                <a:ea typeface="Verdana" panose="020B0604030504040204" pitchFamily="34" charset="0"/>
                <a:cs typeface="Verdana" panose="020B0604030504040204" pitchFamily="34" charset="0"/>
              </a:rPr>
              <a:t>Fase 0  Opstarten</a:t>
            </a:r>
            <a:br>
              <a:rPr lang="nl-NL" sz="1600" b="1">
                <a:solidFill>
                  <a:prstClr val="black"/>
                </a:solidFill>
                <a:latin typeface="Calibri"/>
                <a:ea typeface="Verdana" panose="020B0604030504040204" pitchFamily="34" charset="0"/>
                <a:cs typeface="Verdana" panose="020B0604030504040204" pitchFamily="34" charset="0"/>
              </a:rPr>
            </a:br>
            <a:endParaRPr lang="nl-NL" sz="1600" b="1">
              <a:solidFill>
                <a:prstClr val="black"/>
              </a:solidFill>
              <a:latin typeface="Calibri"/>
              <a:ea typeface="Verdana" panose="020B0604030504040204" pitchFamily="34" charset="0"/>
              <a:cs typeface="Verdana" panose="020B0604030504040204" pitchFamily="34" charset="0"/>
            </a:endParaRPr>
          </a:p>
        </p:txBody>
      </p:sp>
      <p:sp>
        <p:nvSpPr>
          <p:cNvPr id="78" name="Freeform 6">
            <a:extLst>
              <a:ext uri="{FF2B5EF4-FFF2-40B4-BE49-F238E27FC236}">
                <a16:creationId xmlns:a16="http://schemas.microsoft.com/office/drawing/2014/main" id="{67FD0C4C-A115-DA99-3E23-77F45C039DBB}"/>
              </a:ext>
            </a:extLst>
          </p:cNvPr>
          <p:cNvSpPr>
            <a:spLocks noChangeAspect="1"/>
          </p:cNvSpPr>
          <p:nvPr/>
        </p:nvSpPr>
        <p:spPr bwMode="auto">
          <a:xfrm>
            <a:off x="4591967" y="5583393"/>
            <a:ext cx="158772" cy="240294"/>
          </a:xfrm>
          <a:custGeom>
            <a:avLst/>
            <a:gdLst>
              <a:gd name="T0" fmla="*/ 37 w 74"/>
              <a:gd name="T1" fmla="*/ 0 h 118"/>
              <a:gd name="T2" fmla="*/ 0 w 74"/>
              <a:gd name="T3" fmla="*/ 37 h 118"/>
              <a:gd name="T4" fmla="*/ 37 w 74"/>
              <a:gd name="T5" fmla="*/ 118 h 118"/>
              <a:gd name="T6" fmla="*/ 74 w 74"/>
              <a:gd name="T7" fmla="*/ 37 h 118"/>
              <a:gd name="T8" fmla="*/ 37 w 74"/>
              <a:gd name="T9" fmla="*/ 0 h 118"/>
              <a:gd name="T10" fmla="*/ 37 w 74"/>
              <a:gd name="T11" fmla="*/ 57 h 118"/>
              <a:gd name="T12" fmla="*/ 17 w 74"/>
              <a:gd name="T13" fmla="*/ 37 h 118"/>
              <a:gd name="T14" fmla="*/ 37 w 74"/>
              <a:gd name="T15" fmla="*/ 17 h 118"/>
              <a:gd name="T16" fmla="*/ 57 w 74"/>
              <a:gd name="T17" fmla="*/ 37 h 118"/>
              <a:gd name="T18" fmla="*/ 37 w 74"/>
              <a:gd name="T19" fmla="*/ 5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 h="118">
                <a:moveTo>
                  <a:pt x="37" y="0"/>
                </a:moveTo>
                <a:cubicBezTo>
                  <a:pt x="16" y="0"/>
                  <a:pt x="0" y="16"/>
                  <a:pt x="0" y="37"/>
                </a:cubicBezTo>
                <a:cubicBezTo>
                  <a:pt x="0" y="72"/>
                  <a:pt x="37" y="118"/>
                  <a:pt x="37" y="118"/>
                </a:cubicBezTo>
                <a:cubicBezTo>
                  <a:pt x="37" y="118"/>
                  <a:pt x="74" y="72"/>
                  <a:pt x="74" y="37"/>
                </a:cubicBezTo>
                <a:cubicBezTo>
                  <a:pt x="74" y="16"/>
                  <a:pt x="57" y="0"/>
                  <a:pt x="37" y="0"/>
                </a:cubicBezTo>
                <a:close/>
                <a:moveTo>
                  <a:pt x="37" y="57"/>
                </a:moveTo>
                <a:cubicBezTo>
                  <a:pt x="26" y="57"/>
                  <a:pt x="17" y="48"/>
                  <a:pt x="17" y="37"/>
                </a:cubicBezTo>
                <a:cubicBezTo>
                  <a:pt x="17" y="26"/>
                  <a:pt x="26" y="17"/>
                  <a:pt x="37" y="17"/>
                </a:cubicBezTo>
                <a:cubicBezTo>
                  <a:pt x="48" y="17"/>
                  <a:pt x="57" y="26"/>
                  <a:pt x="57" y="37"/>
                </a:cubicBezTo>
                <a:cubicBezTo>
                  <a:pt x="57" y="48"/>
                  <a:pt x="48" y="57"/>
                  <a:pt x="37" y="57"/>
                </a:cubicBezTo>
                <a:close/>
              </a:path>
            </a:pathLst>
          </a:custGeom>
          <a:solidFill>
            <a:srgbClr val="39A9DC"/>
          </a:solidFill>
          <a:ln>
            <a:noFill/>
          </a:ln>
        </p:spPr>
        <p:txBody>
          <a:bodyPr vert="horz" wrap="square" lIns="68580" tIns="34290" rIns="68580" bIns="34290" numCol="1" anchor="t" anchorCtr="0" compatLnSpc="1">
            <a:prstTxWarp prst="textNoShape">
              <a:avLst/>
            </a:prstTxWarp>
          </a:bodyPr>
          <a:lstStyle/>
          <a:p>
            <a:pPr defTabSz="914378">
              <a:defRPr/>
            </a:pPr>
            <a:endParaRPr lang="nl-NL" sz="375">
              <a:solidFill>
                <a:prstClr val="black"/>
              </a:solidFill>
              <a:latin typeface="Calibri Light"/>
            </a:endParaRPr>
          </a:p>
        </p:txBody>
      </p:sp>
      <p:sp>
        <p:nvSpPr>
          <p:cNvPr id="84" name="Freeform 6">
            <a:extLst>
              <a:ext uri="{FF2B5EF4-FFF2-40B4-BE49-F238E27FC236}">
                <a16:creationId xmlns:a16="http://schemas.microsoft.com/office/drawing/2014/main" id="{DE9F22B1-75AA-B767-6E31-EF89EF308501}"/>
              </a:ext>
            </a:extLst>
          </p:cNvPr>
          <p:cNvSpPr>
            <a:spLocks noChangeAspect="1"/>
          </p:cNvSpPr>
          <p:nvPr/>
        </p:nvSpPr>
        <p:spPr bwMode="auto">
          <a:xfrm>
            <a:off x="7190814" y="5607559"/>
            <a:ext cx="158772" cy="240294"/>
          </a:xfrm>
          <a:custGeom>
            <a:avLst/>
            <a:gdLst>
              <a:gd name="T0" fmla="*/ 37 w 74"/>
              <a:gd name="T1" fmla="*/ 0 h 118"/>
              <a:gd name="T2" fmla="*/ 0 w 74"/>
              <a:gd name="T3" fmla="*/ 37 h 118"/>
              <a:gd name="T4" fmla="*/ 37 w 74"/>
              <a:gd name="T5" fmla="*/ 118 h 118"/>
              <a:gd name="T6" fmla="*/ 74 w 74"/>
              <a:gd name="T7" fmla="*/ 37 h 118"/>
              <a:gd name="T8" fmla="*/ 37 w 74"/>
              <a:gd name="T9" fmla="*/ 0 h 118"/>
              <a:gd name="T10" fmla="*/ 37 w 74"/>
              <a:gd name="T11" fmla="*/ 57 h 118"/>
              <a:gd name="T12" fmla="*/ 17 w 74"/>
              <a:gd name="T13" fmla="*/ 37 h 118"/>
              <a:gd name="T14" fmla="*/ 37 w 74"/>
              <a:gd name="T15" fmla="*/ 17 h 118"/>
              <a:gd name="T16" fmla="*/ 57 w 74"/>
              <a:gd name="T17" fmla="*/ 37 h 118"/>
              <a:gd name="T18" fmla="*/ 37 w 74"/>
              <a:gd name="T19" fmla="*/ 5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 h="118">
                <a:moveTo>
                  <a:pt x="37" y="0"/>
                </a:moveTo>
                <a:cubicBezTo>
                  <a:pt x="16" y="0"/>
                  <a:pt x="0" y="16"/>
                  <a:pt x="0" y="37"/>
                </a:cubicBezTo>
                <a:cubicBezTo>
                  <a:pt x="0" y="72"/>
                  <a:pt x="37" y="118"/>
                  <a:pt x="37" y="118"/>
                </a:cubicBezTo>
                <a:cubicBezTo>
                  <a:pt x="37" y="118"/>
                  <a:pt x="74" y="72"/>
                  <a:pt x="74" y="37"/>
                </a:cubicBezTo>
                <a:cubicBezTo>
                  <a:pt x="74" y="16"/>
                  <a:pt x="57" y="0"/>
                  <a:pt x="37" y="0"/>
                </a:cubicBezTo>
                <a:close/>
                <a:moveTo>
                  <a:pt x="37" y="57"/>
                </a:moveTo>
                <a:cubicBezTo>
                  <a:pt x="26" y="57"/>
                  <a:pt x="17" y="48"/>
                  <a:pt x="17" y="37"/>
                </a:cubicBezTo>
                <a:cubicBezTo>
                  <a:pt x="17" y="26"/>
                  <a:pt x="26" y="17"/>
                  <a:pt x="37" y="17"/>
                </a:cubicBezTo>
                <a:cubicBezTo>
                  <a:pt x="48" y="17"/>
                  <a:pt x="57" y="26"/>
                  <a:pt x="57" y="37"/>
                </a:cubicBezTo>
                <a:cubicBezTo>
                  <a:pt x="57" y="48"/>
                  <a:pt x="48" y="57"/>
                  <a:pt x="37" y="57"/>
                </a:cubicBezTo>
                <a:close/>
              </a:path>
            </a:pathLst>
          </a:custGeom>
          <a:solidFill>
            <a:srgbClr val="FDEA0F"/>
          </a:solidFill>
          <a:ln>
            <a:noFill/>
          </a:ln>
        </p:spPr>
        <p:txBody>
          <a:bodyPr vert="horz" wrap="square" lIns="68580" tIns="34290" rIns="68580" bIns="34290" numCol="1" anchor="t" anchorCtr="0" compatLnSpc="1">
            <a:prstTxWarp prst="textNoShape">
              <a:avLst/>
            </a:prstTxWarp>
          </a:bodyPr>
          <a:lstStyle/>
          <a:p>
            <a:pPr defTabSz="914378">
              <a:defRPr/>
            </a:pPr>
            <a:endParaRPr lang="nl-NL" sz="375">
              <a:solidFill>
                <a:prstClr val="black"/>
              </a:solidFill>
              <a:latin typeface="Calibri Light"/>
            </a:endParaRPr>
          </a:p>
        </p:txBody>
      </p:sp>
      <p:sp>
        <p:nvSpPr>
          <p:cNvPr id="92" name="Freeform 6">
            <a:extLst>
              <a:ext uri="{FF2B5EF4-FFF2-40B4-BE49-F238E27FC236}">
                <a16:creationId xmlns:a16="http://schemas.microsoft.com/office/drawing/2014/main" id="{6B40A077-7730-D999-8EC7-42E87BD3713F}"/>
              </a:ext>
            </a:extLst>
          </p:cNvPr>
          <p:cNvSpPr>
            <a:spLocks noChangeAspect="1"/>
          </p:cNvSpPr>
          <p:nvPr/>
        </p:nvSpPr>
        <p:spPr bwMode="auto">
          <a:xfrm>
            <a:off x="11232879" y="5609163"/>
            <a:ext cx="158772" cy="240294"/>
          </a:xfrm>
          <a:custGeom>
            <a:avLst/>
            <a:gdLst>
              <a:gd name="T0" fmla="*/ 37 w 74"/>
              <a:gd name="T1" fmla="*/ 0 h 118"/>
              <a:gd name="T2" fmla="*/ 0 w 74"/>
              <a:gd name="T3" fmla="*/ 37 h 118"/>
              <a:gd name="T4" fmla="*/ 37 w 74"/>
              <a:gd name="T5" fmla="*/ 118 h 118"/>
              <a:gd name="T6" fmla="*/ 74 w 74"/>
              <a:gd name="T7" fmla="*/ 37 h 118"/>
              <a:gd name="T8" fmla="*/ 37 w 74"/>
              <a:gd name="T9" fmla="*/ 0 h 118"/>
              <a:gd name="T10" fmla="*/ 37 w 74"/>
              <a:gd name="T11" fmla="*/ 57 h 118"/>
              <a:gd name="T12" fmla="*/ 17 w 74"/>
              <a:gd name="T13" fmla="*/ 37 h 118"/>
              <a:gd name="T14" fmla="*/ 37 w 74"/>
              <a:gd name="T15" fmla="*/ 17 h 118"/>
              <a:gd name="T16" fmla="*/ 57 w 74"/>
              <a:gd name="T17" fmla="*/ 37 h 118"/>
              <a:gd name="T18" fmla="*/ 37 w 74"/>
              <a:gd name="T19" fmla="*/ 5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 h="118">
                <a:moveTo>
                  <a:pt x="37" y="0"/>
                </a:moveTo>
                <a:cubicBezTo>
                  <a:pt x="16" y="0"/>
                  <a:pt x="0" y="16"/>
                  <a:pt x="0" y="37"/>
                </a:cubicBezTo>
                <a:cubicBezTo>
                  <a:pt x="0" y="72"/>
                  <a:pt x="37" y="118"/>
                  <a:pt x="37" y="118"/>
                </a:cubicBezTo>
                <a:cubicBezTo>
                  <a:pt x="37" y="118"/>
                  <a:pt x="74" y="72"/>
                  <a:pt x="74" y="37"/>
                </a:cubicBezTo>
                <a:cubicBezTo>
                  <a:pt x="74" y="16"/>
                  <a:pt x="57" y="0"/>
                  <a:pt x="37" y="0"/>
                </a:cubicBezTo>
                <a:close/>
                <a:moveTo>
                  <a:pt x="37" y="57"/>
                </a:moveTo>
                <a:cubicBezTo>
                  <a:pt x="26" y="57"/>
                  <a:pt x="17" y="48"/>
                  <a:pt x="17" y="37"/>
                </a:cubicBezTo>
                <a:cubicBezTo>
                  <a:pt x="17" y="26"/>
                  <a:pt x="26" y="17"/>
                  <a:pt x="37" y="17"/>
                </a:cubicBezTo>
                <a:cubicBezTo>
                  <a:pt x="48" y="17"/>
                  <a:pt x="57" y="26"/>
                  <a:pt x="57" y="37"/>
                </a:cubicBezTo>
                <a:cubicBezTo>
                  <a:pt x="57" y="48"/>
                  <a:pt x="48" y="57"/>
                  <a:pt x="37" y="57"/>
                </a:cubicBezTo>
                <a:close/>
              </a:path>
            </a:pathLst>
          </a:custGeom>
          <a:solidFill>
            <a:srgbClr val="93117E"/>
          </a:solidFill>
          <a:ln>
            <a:noFill/>
          </a:ln>
        </p:spPr>
        <p:txBody>
          <a:bodyPr vert="horz" wrap="square" lIns="68580" tIns="34290" rIns="68580" bIns="34290" numCol="1" anchor="t" anchorCtr="0" compatLnSpc="1">
            <a:prstTxWarp prst="textNoShape">
              <a:avLst/>
            </a:prstTxWarp>
          </a:bodyPr>
          <a:lstStyle/>
          <a:p>
            <a:pPr defTabSz="914378">
              <a:defRPr/>
            </a:pPr>
            <a:endParaRPr lang="nl-NL" sz="375">
              <a:solidFill>
                <a:prstClr val="black"/>
              </a:solidFill>
              <a:latin typeface="Calibri Light"/>
            </a:endParaRPr>
          </a:p>
        </p:txBody>
      </p:sp>
      <p:sp>
        <p:nvSpPr>
          <p:cNvPr id="94" name="Freeform 6">
            <a:extLst>
              <a:ext uri="{FF2B5EF4-FFF2-40B4-BE49-F238E27FC236}">
                <a16:creationId xmlns:a16="http://schemas.microsoft.com/office/drawing/2014/main" id="{73CE1A54-0093-F89B-0B88-4068B621040E}"/>
              </a:ext>
            </a:extLst>
          </p:cNvPr>
          <p:cNvSpPr>
            <a:spLocks noChangeAspect="1"/>
          </p:cNvSpPr>
          <p:nvPr/>
        </p:nvSpPr>
        <p:spPr bwMode="auto">
          <a:xfrm>
            <a:off x="2032857" y="5606818"/>
            <a:ext cx="174336" cy="240294"/>
          </a:xfrm>
          <a:custGeom>
            <a:avLst/>
            <a:gdLst>
              <a:gd name="T0" fmla="*/ 37 w 74"/>
              <a:gd name="T1" fmla="*/ 0 h 118"/>
              <a:gd name="T2" fmla="*/ 0 w 74"/>
              <a:gd name="T3" fmla="*/ 37 h 118"/>
              <a:gd name="T4" fmla="*/ 37 w 74"/>
              <a:gd name="T5" fmla="*/ 118 h 118"/>
              <a:gd name="T6" fmla="*/ 74 w 74"/>
              <a:gd name="T7" fmla="*/ 37 h 118"/>
              <a:gd name="T8" fmla="*/ 37 w 74"/>
              <a:gd name="T9" fmla="*/ 0 h 118"/>
              <a:gd name="T10" fmla="*/ 37 w 74"/>
              <a:gd name="T11" fmla="*/ 57 h 118"/>
              <a:gd name="T12" fmla="*/ 17 w 74"/>
              <a:gd name="T13" fmla="*/ 37 h 118"/>
              <a:gd name="T14" fmla="*/ 37 w 74"/>
              <a:gd name="T15" fmla="*/ 17 h 118"/>
              <a:gd name="T16" fmla="*/ 57 w 74"/>
              <a:gd name="T17" fmla="*/ 37 h 118"/>
              <a:gd name="T18" fmla="*/ 37 w 74"/>
              <a:gd name="T19" fmla="*/ 5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 h="118">
                <a:moveTo>
                  <a:pt x="37" y="0"/>
                </a:moveTo>
                <a:cubicBezTo>
                  <a:pt x="16" y="0"/>
                  <a:pt x="0" y="16"/>
                  <a:pt x="0" y="37"/>
                </a:cubicBezTo>
                <a:cubicBezTo>
                  <a:pt x="0" y="72"/>
                  <a:pt x="37" y="118"/>
                  <a:pt x="37" y="118"/>
                </a:cubicBezTo>
                <a:cubicBezTo>
                  <a:pt x="37" y="118"/>
                  <a:pt x="74" y="72"/>
                  <a:pt x="74" y="37"/>
                </a:cubicBezTo>
                <a:cubicBezTo>
                  <a:pt x="74" y="16"/>
                  <a:pt x="57" y="0"/>
                  <a:pt x="37" y="0"/>
                </a:cubicBezTo>
                <a:close/>
                <a:moveTo>
                  <a:pt x="37" y="57"/>
                </a:moveTo>
                <a:cubicBezTo>
                  <a:pt x="26" y="57"/>
                  <a:pt x="17" y="48"/>
                  <a:pt x="17" y="37"/>
                </a:cubicBezTo>
                <a:cubicBezTo>
                  <a:pt x="17" y="26"/>
                  <a:pt x="26" y="17"/>
                  <a:pt x="37" y="17"/>
                </a:cubicBezTo>
                <a:cubicBezTo>
                  <a:pt x="48" y="17"/>
                  <a:pt x="57" y="26"/>
                  <a:pt x="57" y="37"/>
                </a:cubicBezTo>
                <a:cubicBezTo>
                  <a:pt x="57" y="48"/>
                  <a:pt x="48" y="57"/>
                  <a:pt x="37" y="57"/>
                </a:cubicBezTo>
                <a:close/>
              </a:path>
            </a:pathLst>
          </a:custGeom>
          <a:solidFill>
            <a:srgbClr val="97BF0C"/>
          </a:solidFill>
          <a:ln>
            <a:solidFill>
              <a:srgbClr val="39A9DC"/>
            </a:solidFill>
          </a:ln>
        </p:spPr>
        <p:txBody>
          <a:bodyPr vert="horz" wrap="square" lIns="68580" tIns="34290" rIns="68580" bIns="34290" numCol="1" anchor="t" anchorCtr="0" compatLnSpc="1">
            <a:prstTxWarp prst="textNoShape">
              <a:avLst/>
            </a:prstTxWarp>
          </a:bodyPr>
          <a:lstStyle/>
          <a:p>
            <a:pPr defTabSz="914378">
              <a:defRPr/>
            </a:pPr>
            <a:endParaRPr lang="nl-NL" sz="375">
              <a:solidFill>
                <a:prstClr val="black"/>
              </a:solidFill>
              <a:latin typeface="Calibri Light"/>
            </a:endParaRPr>
          </a:p>
        </p:txBody>
      </p:sp>
      <p:sp>
        <p:nvSpPr>
          <p:cNvPr id="96" name="Freeform 6">
            <a:extLst>
              <a:ext uri="{FF2B5EF4-FFF2-40B4-BE49-F238E27FC236}">
                <a16:creationId xmlns:a16="http://schemas.microsoft.com/office/drawing/2014/main" id="{588A5AF6-0FD2-CF57-F645-AEFEFC67ED25}"/>
              </a:ext>
            </a:extLst>
          </p:cNvPr>
          <p:cNvSpPr>
            <a:spLocks noChangeAspect="1"/>
          </p:cNvSpPr>
          <p:nvPr/>
        </p:nvSpPr>
        <p:spPr bwMode="auto">
          <a:xfrm>
            <a:off x="1250138" y="5591468"/>
            <a:ext cx="174336" cy="240294"/>
          </a:xfrm>
          <a:custGeom>
            <a:avLst/>
            <a:gdLst>
              <a:gd name="T0" fmla="*/ 37 w 74"/>
              <a:gd name="T1" fmla="*/ 0 h 118"/>
              <a:gd name="T2" fmla="*/ 0 w 74"/>
              <a:gd name="T3" fmla="*/ 37 h 118"/>
              <a:gd name="T4" fmla="*/ 37 w 74"/>
              <a:gd name="T5" fmla="*/ 118 h 118"/>
              <a:gd name="T6" fmla="*/ 74 w 74"/>
              <a:gd name="T7" fmla="*/ 37 h 118"/>
              <a:gd name="T8" fmla="*/ 37 w 74"/>
              <a:gd name="T9" fmla="*/ 0 h 118"/>
              <a:gd name="T10" fmla="*/ 37 w 74"/>
              <a:gd name="T11" fmla="*/ 57 h 118"/>
              <a:gd name="T12" fmla="*/ 17 w 74"/>
              <a:gd name="T13" fmla="*/ 37 h 118"/>
              <a:gd name="T14" fmla="*/ 37 w 74"/>
              <a:gd name="T15" fmla="*/ 17 h 118"/>
              <a:gd name="T16" fmla="*/ 57 w 74"/>
              <a:gd name="T17" fmla="*/ 37 h 118"/>
              <a:gd name="T18" fmla="*/ 37 w 74"/>
              <a:gd name="T19" fmla="*/ 5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 h="118">
                <a:moveTo>
                  <a:pt x="37" y="0"/>
                </a:moveTo>
                <a:cubicBezTo>
                  <a:pt x="16" y="0"/>
                  <a:pt x="0" y="16"/>
                  <a:pt x="0" y="37"/>
                </a:cubicBezTo>
                <a:cubicBezTo>
                  <a:pt x="0" y="72"/>
                  <a:pt x="37" y="118"/>
                  <a:pt x="37" y="118"/>
                </a:cubicBezTo>
                <a:cubicBezTo>
                  <a:pt x="37" y="118"/>
                  <a:pt x="74" y="72"/>
                  <a:pt x="74" y="37"/>
                </a:cubicBezTo>
                <a:cubicBezTo>
                  <a:pt x="74" y="16"/>
                  <a:pt x="57" y="0"/>
                  <a:pt x="37" y="0"/>
                </a:cubicBezTo>
                <a:close/>
                <a:moveTo>
                  <a:pt x="37" y="57"/>
                </a:moveTo>
                <a:cubicBezTo>
                  <a:pt x="26" y="57"/>
                  <a:pt x="17" y="48"/>
                  <a:pt x="17" y="37"/>
                </a:cubicBezTo>
                <a:cubicBezTo>
                  <a:pt x="17" y="26"/>
                  <a:pt x="26" y="17"/>
                  <a:pt x="37" y="17"/>
                </a:cubicBezTo>
                <a:cubicBezTo>
                  <a:pt x="48" y="17"/>
                  <a:pt x="57" y="26"/>
                  <a:pt x="57" y="37"/>
                </a:cubicBezTo>
                <a:cubicBezTo>
                  <a:pt x="57" y="48"/>
                  <a:pt x="48" y="57"/>
                  <a:pt x="37" y="57"/>
                </a:cubicBezTo>
                <a:close/>
              </a:path>
            </a:pathLst>
          </a:custGeom>
          <a:solidFill>
            <a:srgbClr val="F9B334"/>
          </a:solidFill>
          <a:ln>
            <a:solidFill>
              <a:srgbClr val="39A9DC"/>
            </a:solidFill>
          </a:ln>
        </p:spPr>
        <p:txBody>
          <a:bodyPr vert="horz" wrap="square" lIns="68580" tIns="34290" rIns="68580" bIns="34290" numCol="1" anchor="t" anchorCtr="0" compatLnSpc="1">
            <a:prstTxWarp prst="textNoShape">
              <a:avLst/>
            </a:prstTxWarp>
          </a:bodyPr>
          <a:lstStyle/>
          <a:p>
            <a:pPr defTabSz="914378">
              <a:defRPr/>
            </a:pPr>
            <a:endParaRPr lang="nl-NL" sz="375">
              <a:solidFill>
                <a:prstClr val="black"/>
              </a:solidFill>
              <a:latin typeface="Calibri Light"/>
            </a:endParaRPr>
          </a:p>
        </p:txBody>
      </p:sp>
      <p:pic>
        <p:nvPicPr>
          <p:cNvPr id="2" name="Afbeelding 1">
            <a:extLst>
              <a:ext uri="{FF2B5EF4-FFF2-40B4-BE49-F238E27FC236}">
                <a16:creationId xmlns:a16="http://schemas.microsoft.com/office/drawing/2014/main" id="{80535F32-6233-FD50-D962-19A2AD4BD359}"/>
              </a:ext>
            </a:extLst>
          </p:cNvPr>
          <p:cNvPicPr>
            <a:picLocks noChangeAspect="1"/>
          </p:cNvPicPr>
          <p:nvPr/>
        </p:nvPicPr>
        <p:blipFill rotWithShape="1">
          <a:blip r:embed="rId10">
            <a:extLst>
              <a:ext uri="{28A0092B-C50C-407E-A947-70E740481C1C}">
                <a14:useLocalDpi xmlns:a14="http://schemas.microsoft.com/office/drawing/2010/main" val="0"/>
              </a:ext>
            </a:extLst>
          </a:blip>
          <a:srcRect t="16427" b="13073"/>
          <a:stretch/>
        </p:blipFill>
        <p:spPr bwMode="auto">
          <a:xfrm>
            <a:off x="93798" y="190234"/>
            <a:ext cx="6501765" cy="7416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42550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2E374-4FA7-077D-187A-8897FF0650FD}"/>
            </a:ext>
          </a:extLst>
        </p:cNvPr>
        <p:cNvGrpSpPr/>
        <p:nvPr/>
      </p:nvGrpSpPr>
      <p:grpSpPr>
        <a:xfrm>
          <a:off x="0" y="0"/>
          <a:ext cx="0" cy="0"/>
          <a:chOff x="0" y="0"/>
          <a:chExt cx="0" cy="0"/>
        </a:xfrm>
      </p:grpSpPr>
      <p:sp>
        <p:nvSpPr>
          <p:cNvPr id="13" name="Titel 12">
            <a:extLst>
              <a:ext uri="{FF2B5EF4-FFF2-40B4-BE49-F238E27FC236}">
                <a16:creationId xmlns:a16="http://schemas.microsoft.com/office/drawing/2014/main" id="{1B12BCFF-78BE-02AC-03B6-0C1A778D914F}"/>
              </a:ext>
            </a:extLst>
          </p:cNvPr>
          <p:cNvSpPr>
            <a:spLocks noGrp="1"/>
          </p:cNvSpPr>
          <p:nvPr>
            <p:ph type="title" idx="4294967295"/>
          </p:nvPr>
        </p:nvSpPr>
        <p:spPr>
          <a:xfrm>
            <a:off x="155363" y="834423"/>
            <a:ext cx="10058400" cy="1453806"/>
          </a:xfrm>
        </p:spPr>
        <p:txBody>
          <a:bodyPr>
            <a:normAutofit fontScale="90000"/>
          </a:bodyPr>
          <a:lstStyle/>
          <a:p>
            <a:r>
              <a:rPr lang="nl-NL" sz="4400">
                <a:solidFill>
                  <a:srgbClr val="0070C0"/>
                </a:solidFill>
                <a:cs typeface="Arial"/>
              </a:rPr>
              <a:t>Wanneer komt uw organisatie in aanmerking voor een overeenkomst?</a:t>
            </a:r>
            <a:br>
              <a:rPr lang="nl-NL" sz="3600">
                <a:solidFill>
                  <a:srgbClr val="0070C0"/>
                </a:solidFill>
                <a:cs typeface="Arial"/>
              </a:rPr>
            </a:br>
            <a:endParaRPr lang="nl-NL" sz="3600">
              <a:solidFill>
                <a:srgbClr val="0070C0"/>
              </a:solidFill>
            </a:endParaRPr>
          </a:p>
        </p:txBody>
      </p:sp>
      <p:sp>
        <p:nvSpPr>
          <p:cNvPr id="34" name="TextBox 33">
            <a:extLst>
              <a:ext uri="{FF2B5EF4-FFF2-40B4-BE49-F238E27FC236}">
                <a16:creationId xmlns:a16="http://schemas.microsoft.com/office/drawing/2014/main" id="{C117FDCC-1D02-FDE8-A856-C5707E55A84B}"/>
              </a:ext>
            </a:extLst>
          </p:cNvPr>
          <p:cNvSpPr txBox="1"/>
          <p:nvPr/>
        </p:nvSpPr>
        <p:spPr>
          <a:xfrm>
            <a:off x="4306062" y="5480133"/>
            <a:ext cx="872674" cy="584775"/>
          </a:xfrm>
          <a:prstGeom prst="rect">
            <a:avLst/>
          </a:prstGeom>
          <a:noFill/>
        </p:spPr>
        <p:txBody>
          <a:bodyPr wrap="square">
            <a:spAutoFit/>
          </a:bodyPr>
          <a:lstStyle/>
          <a:p>
            <a:pPr algn="ctr" defTabSz="914378">
              <a:defRPr/>
            </a:pPr>
            <a:br>
              <a:rPr lang="nl-NL" sz="1800" b="1">
                <a:solidFill>
                  <a:prstClr val="black"/>
                </a:solidFill>
                <a:latin typeface="Calibri"/>
                <a:ea typeface="Verdana" panose="020B0604030504040204" pitchFamily="34" charset="0"/>
                <a:cs typeface="Verdana" panose="020B0604030504040204" pitchFamily="34" charset="0"/>
              </a:rPr>
            </a:br>
            <a:endParaRPr lang="nl-NL" sz="1400" b="1">
              <a:solidFill>
                <a:prstClr val="black"/>
              </a:solidFill>
              <a:latin typeface="Calibri"/>
              <a:ea typeface="Verdana" panose="020B0604030504040204" pitchFamily="34" charset="0"/>
              <a:cs typeface="Verdana" panose="020B0604030504040204" pitchFamily="34" charset="0"/>
            </a:endParaRPr>
          </a:p>
        </p:txBody>
      </p:sp>
      <p:pic>
        <p:nvPicPr>
          <p:cNvPr id="2" name="Afbeelding 1">
            <a:extLst>
              <a:ext uri="{FF2B5EF4-FFF2-40B4-BE49-F238E27FC236}">
                <a16:creationId xmlns:a16="http://schemas.microsoft.com/office/drawing/2014/main" id="{DF8FD094-4EF2-F79F-EFB4-23FDA65438EC}"/>
              </a:ext>
            </a:extLst>
          </p:cNvPr>
          <p:cNvPicPr>
            <a:picLocks noChangeAspect="1"/>
          </p:cNvPicPr>
          <p:nvPr/>
        </p:nvPicPr>
        <p:blipFill rotWithShape="1">
          <a:blip r:embed="rId3">
            <a:extLst>
              <a:ext uri="{28A0092B-C50C-407E-A947-70E740481C1C}">
                <a14:useLocalDpi xmlns:a14="http://schemas.microsoft.com/office/drawing/2010/main" val="0"/>
              </a:ext>
            </a:extLst>
          </a:blip>
          <a:srcRect t="16427" b="13073"/>
          <a:stretch/>
        </p:blipFill>
        <p:spPr bwMode="auto">
          <a:xfrm>
            <a:off x="4628" y="-3867"/>
            <a:ext cx="6501765" cy="741680"/>
          </a:xfrm>
          <a:prstGeom prst="rect">
            <a:avLst/>
          </a:prstGeom>
          <a:ln>
            <a:noFill/>
          </a:ln>
          <a:extLst>
            <a:ext uri="{53640926-AAD7-44D8-BBD7-CCE9431645EC}">
              <a14:shadowObscured xmlns:a14="http://schemas.microsoft.com/office/drawing/2010/main"/>
            </a:ext>
          </a:extLst>
        </p:spPr>
      </p:pic>
      <p:sp>
        <p:nvSpPr>
          <p:cNvPr id="3" name="Tekstvak 2">
            <a:extLst>
              <a:ext uri="{FF2B5EF4-FFF2-40B4-BE49-F238E27FC236}">
                <a16:creationId xmlns:a16="http://schemas.microsoft.com/office/drawing/2014/main" id="{7E7ABFC3-BBEC-AA33-27D7-38AE21983F90}"/>
              </a:ext>
            </a:extLst>
          </p:cNvPr>
          <p:cNvSpPr txBox="1"/>
          <p:nvPr/>
        </p:nvSpPr>
        <p:spPr>
          <a:xfrm>
            <a:off x="236224" y="1881508"/>
            <a:ext cx="9975158" cy="5293757"/>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nl-NL" sz="2000"/>
              <a:t>Het accepteren van het programma van eisen en de raamovereenkomst</a:t>
            </a:r>
          </a:p>
          <a:p>
            <a:pPr marL="285750" indent="-285750">
              <a:buFont typeface="Arial" panose="020B0604020202020204" pitchFamily="34" charset="0"/>
              <a:buChar char="•"/>
            </a:pPr>
            <a:r>
              <a:rPr lang="nl-NL" sz="2000"/>
              <a:t>Knock-out criteria:</a:t>
            </a:r>
          </a:p>
          <a:p>
            <a:endParaRPr lang="nl-NL" sz="2000"/>
          </a:p>
          <a:p>
            <a:pPr marL="1200150" lvl="2" indent="-285750">
              <a:buFont typeface="Wingdings" panose="05000000000000000000" pitchFamily="2" charset="2"/>
              <a:buChar char="Ø"/>
            </a:pPr>
            <a:r>
              <a:rPr lang="nl-NL" sz="2000"/>
              <a:t>Niet verkeren in één van de uitsluitingsgronden (UEA)</a:t>
            </a:r>
          </a:p>
          <a:p>
            <a:pPr marL="1200150" lvl="2" indent="-285750">
              <a:buFont typeface="Wingdings" panose="05000000000000000000" pitchFamily="2" charset="2"/>
              <a:buChar char="Ø"/>
            </a:pPr>
            <a:r>
              <a:rPr lang="nl-NL" sz="2000"/>
              <a:t>Voldoen aan de gestelde geschiktheidseisen en bewijsmiddelen:</a:t>
            </a:r>
          </a:p>
          <a:p>
            <a:pPr lvl="2"/>
            <a:endParaRPr lang="nl-NL" sz="2000"/>
          </a:p>
          <a:p>
            <a:pPr marL="2571750" lvl="5" indent="-285750">
              <a:buFont typeface="Wingdings" panose="05000000000000000000" pitchFamily="2" charset="2"/>
              <a:buChar char="ü"/>
            </a:pPr>
            <a:r>
              <a:rPr lang="nl-NL" sz="2000"/>
              <a:t>Uittreksel KvK</a:t>
            </a:r>
            <a:endParaRPr lang="nl-NL" sz="2000">
              <a:ea typeface="Calibri" panose="020F0502020204030204"/>
              <a:cs typeface="Calibri" panose="020F0502020204030204"/>
            </a:endParaRPr>
          </a:p>
          <a:p>
            <a:pPr marL="2571750" lvl="5" indent="-285750">
              <a:buFont typeface="Wingdings" panose="05000000000000000000" pitchFamily="2" charset="2"/>
              <a:buChar char="ü"/>
            </a:pPr>
            <a:r>
              <a:rPr lang="nl-NL" sz="2000"/>
              <a:t>Verklaring betalingsgedrag (Belastingdienst)</a:t>
            </a:r>
            <a:endParaRPr lang="nl-NL" sz="2000">
              <a:ea typeface="Calibri" panose="020F0502020204030204"/>
              <a:cs typeface="Calibri" panose="020F0502020204030204"/>
            </a:endParaRPr>
          </a:p>
          <a:p>
            <a:pPr marL="2571750" lvl="5" indent="-285750">
              <a:buFont typeface="Wingdings" panose="05000000000000000000" pitchFamily="2" charset="2"/>
              <a:buChar char="ü"/>
            </a:pPr>
            <a:r>
              <a:rPr lang="nl-NL" sz="2000"/>
              <a:t>Gedragsverklaring aanbesteden (GVA) – Justis</a:t>
            </a:r>
            <a:endParaRPr lang="nl-NL" sz="2000">
              <a:ea typeface="Calibri" panose="020F0502020204030204"/>
              <a:cs typeface="Calibri" panose="020F0502020204030204"/>
            </a:endParaRPr>
          </a:p>
          <a:p>
            <a:pPr marL="2571750" lvl="5" indent="-285750">
              <a:buFont typeface="Wingdings" panose="05000000000000000000" pitchFamily="2" charset="2"/>
              <a:buChar char="ü"/>
            </a:pPr>
            <a:r>
              <a:rPr lang="nl-NL" sz="2000"/>
              <a:t>ISO certificaat of gelijkwaardig</a:t>
            </a:r>
            <a:endParaRPr lang="nl-NL" sz="2000">
              <a:ea typeface="Calibri" panose="020F0502020204030204"/>
              <a:cs typeface="Calibri" panose="020F0502020204030204"/>
            </a:endParaRPr>
          </a:p>
          <a:p>
            <a:pPr marL="2571750" lvl="5" indent="-285750">
              <a:buFont typeface="Wingdings" panose="05000000000000000000" pitchFamily="2" charset="2"/>
              <a:buChar char="ü"/>
            </a:pPr>
            <a:r>
              <a:rPr lang="nl-NL" sz="2000"/>
              <a:t>Kopie polisblad verzekering bedrijfsaansprakelijkheid</a:t>
            </a:r>
            <a:endParaRPr lang="nl-NL" sz="2000">
              <a:ea typeface="Calibri" panose="020F0502020204030204"/>
              <a:cs typeface="Calibri" panose="020F0502020204030204"/>
            </a:endParaRPr>
          </a:p>
          <a:p>
            <a:pPr marL="2571750" lvl="5" indent="-285750">
              <a:buFont typeface="Wingdings" panose="05000000000000000000" pitchFamily="2" charset="2"/>
              <a:buChar char="ü"/>
            </a:pPr>
            <a:r>
              <a:rPr lang="nl-NL" sz="2000"/>
              <a:t>Referentieformulier</a:t>
            </a:r>
            <a:endParaRPr lang="nl-NL" sz="2000">
              <a:ea typeface="Calibri" panose="020F0502020204030204"/>
              <a:cs typeface="Calibri" panose="020F0502020204030204"/>
            </a:endParaRPr>
          </a:p>
          <a:p>
            <a:pPr marL="2571750" lvl="5" indent="-285750">
              <a:buFont typeface="Wingdings" panose="05000000000000000000" pitchFamily="2" charset="2"/>
              <a:buChar char="ü"/>
            </a:pPr>
            <a:endParaRPr lang="nl-NL" sz="2000">
              <a:ea typeface="Calibri" panose="020F0502020204030204"/>
              <a:cs typeface="Calibri" panose="020F0502020204030204"/>
            </a:endParaRPr>
          </a:p>
          <a:p>
            <a:pPr lvl="5"/>
            <a:r>
              <a:rPr lang="nl-NL" sz="2000">
                <a:ea typeface="Calibri" panose="020F0502020204030204"/>
                <a:cs typeface="Calibri" panose="020F0502020204030204"/>
              </a:rPr>
              <a:t> </a:t>
            </a:r>
          </a:p>
          <a:p>
            <a:pPr lvl="5"/>
            <a:endParaRPr lang="nl-NL" sz="2000">
              <a:ea typeface="Calibri" panose="020F0502020204030204"/>
              <a:cs typeface="Calibri" panose="020F0502020204030204"/>
            </a:endParaRPr>
          </a:p>
          <a:p>
            <a:pPr lvl="5"/>
            <a:endParaRPr lang="nl-NL" sz="2000">
              <a:ea typeface="Calibri" panose="020F0502020204030204"/>
              <a:cs typeface="Calibri" panose="020F0502020204030204"/>
            </a:endParaRPr>
          </a:p>
          <a:p>
            <a:pPr lvl="5"/>
            <a:endParaRPr lang="nl-NL">
              <a:ea typeface="Calibri"/>
              <a:cs typeface="Calibri"/>
            </a:endParaRPr>
          </a:p>
        </p:txBody>
      </p:sp>
      <p:sp>
        <p:nvSpPr>
          <p:cNvPr id="4" name="TextBox 3">
            <a:extLst>
              <a:ext uri="{FF2B5EF4-FFF2-40B4-BE49-F238E27FC236}">
                <a16:creationId xmlns:a16="http://schemas.microsoft.com/office/drawing/2014/main" id="{2D64A80F-A597-D4EB-09DF-6292245A5DB8}"/>
              </a:ext>
            </a:extLst>
          </p:cNvPr>
          <p:cNvSpPr txBox="1"/>
          <p:nvPr/>
        </p:nvSpPr>
        <p:spPr>
          <a:xfrm>
            <a:off x="-2359" y="5576853"/>
            <a:ext cx="1168110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endParaRPr lang="nl-NL" sz="2000"/>
          </a:p>
          <a:p>
            <a:pPr marL="285750" indent="-285750" algn="ctr">
              <a:buFont typeface="Arial"/>
              <a:buChar char="•"/>
            </a:pPr>
            <a:r>
              <a:rPr lang="en-US" sz="2000">
                <a:ea typeface="+mn-lt"/>
                <a:cs typeface="+mn-lt"/>
              </a:rPr>
              <a:t>Ranking op basis van </a:t>
            </a:r>
            <a:r>
              <a:rPr lang="en-US" sz="2000" err="1">
                <a:ea typeface="+mn-lt"/>
                <a:cs typeface="+mn-lt"/>
              </a:rPr>
              <a:t>beoordeling</a:t>
            </a:r>
            <a:r>
              <a:rPr lang="en-US" sz="2000">
                <a:ea typeface="+mn-lt"/>
                <a:cs typeface="+mn-lt"/>
              </a:rPr>
              <a:t> </a:t>
            </a:r>
            <a:r>
              <a:rPr lang="en-US" sz="2000" err="1">
                <a:ea typeface="+mn-lt"/>
                <a:cs typeface="+mn-lt"/>
              </a:rPr>
              <a:t>gunningscriteria</a:t>
            </a:r>
            <a:r>
              <a:rPr lang="en-US" sz="2000">
                <a:ea typeface="+mn-lt"/>
                <a:cs typeface="+mn-lt"/>
              </a:rPr>
              <a:t> </a:t>
            </a:r>
            <a:r>
              <a:rPr lang="en-US" sz="2000" err="1">
                <a:ea typeface="+mn-lt"/>
                <a:cs typeface="+mn-lt"/>
              </a:rPr>
              <a:t>bepaalt</a:t>
            </a:r>
            <a:r>
              <a:rPr lang="en-US" sz="2000">
                <a:ea typeface="+mn-lt"/>
                <a:cs typeface="+mn-lt"/>
              </a:rPr>
              <a:t> </a:t>
            </a:r>
            <a:r>
              <a:rPr lang="en-US" sz="2000" err="1">
                <a:ea typeface="+mn-lt"/>
                <a:cs typeface="+mn-lt"/>
              </a:rPr>
              <a:t>wie</a:t>
            </a:r>
            <a:r>
              <a:rPr lang="en-US" sz="2000">
                <a:ea typeface="+mn-lt"/>
                <a:cs typeface="+mn-lt"/>
              </a:rPr>
              <a:t> </a:t>
            </a:r>
            <a:r>
              <a:rPr lang="en-US" sz="2000" err="1">
                <a:ea typeface="+mn-lt"/>
                <a:cs typeface="+mn-lt"/>
              </a:rPr>
              <a:t>een</a:t>
            </a:r>
            <a:r>
              <a:rPr lang="en-US" sz="2000">
                <a:ea typeface="+mn-lt"/>
                <a:cs typeface="+mn-lt"/>
              </a:rPr>
              <a:t> </a:t>
            </a:r>
            <a:r>
              <a:rPr lang="en-US" sz="2000" err="1">
                <a:ea typeface="+mn-lt"/>
                <a:cs typeface="+mn-lt"/>
              </a:rPr>
              <a:t>overeenkomst</a:t>
            </a:r>
            <a:r>
              <a:rPr lang="en-US" sz="2000">
                <a:ea typeface="+mn-lt"/>
                <a:cs typeface="+mn-lt"/>
              </a:rPr>
              <a:t> </a:t>
            </a:r>
            <a:r>
              <a:rPr lang="en-US" sz="2000" err="1">
                <a:ea typeface="+mn-lt"/>
                <a:cs typeface="+mn-lt"/>
              </a:rPr>
              <a:t>wordt</a:t>
            </a:r>
            <a:r>
              <a:rPr lang="en-US" sz="2000">
                <a:ea typeface="+mn-lt"/>
                <a:cs typeface="+mn-lt"/>
              </a:rPr>
              <a:t> </a:t>
            </a:r>
            <a:r>
              <a:rPr lang="en-US" sz="2000" err="1">
                <a:ea typeface="+mn-lt"/>
                <a:cs typeface="+mn-lt"/>
              </a:rPr>
              <a:t>gegund</a:t>
            </a:r>
            <a:endParaRPr lang="en-US" sz="2000" err="1">
              <a:ea typeface="Calibri"/>
              <a:cs typeface="Calibri"/>
            </a:endParaRPr>
          </a:p>
        </p:txBody>
      </p:sp>
    </p:spTree>
    <p:extLst>
      <p:ext uri="{BB962C8B-B14F-4D97-AF65-F5344CB8AC3E}">
        <p14:creationId xmlns:p14="http://schemas.microsoft.com/office/powerpoint/2010/main" val="143889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47580-F1DB-6AB9-C467-6C1DF0301197}"/>
            </a:ext>
          </a:extLst>
        </p:cNvPr>
        <p:cNvGrpSpPr/>
        <p:nvPr/>
      </p:nvGrpSpPr>
      <p:grpSpPr>
        <a:xfrm>
          <a:off x="0" y="0"/>
          <a:ext cx="0" cy="0"/>
          <a:chOff x="0" y="0"/>
          <a:chExt cx="0" cy="0"/>
        </a:xfrm>
      </p:grpSpPr>
      <p:sp>
        <p:nvSpPr>
          <p:cNvPr id="13" name="Titel 12">
            <a:extLst>
              <a:ext uri="{FF2B5EF4-FFF2-40B4-BE49-F238E27FC236}">
                <a16:creationId xmlns:a16="http://schemas.microsoft.com/office/drawing/2014/main" id="{7B263A78-89AE-35F1-05AB-52A84156FC5D}"/>
              </a:ext>
            </a:extLst>
          </p:cNvPr>
          <p:cNvSpPr>
            <a:spLocks noGrp="1"/>
          </p:cNvSpPr>
          <p:nvPr>
            <p:ph type="title" idx="4294967295"/>
          </p:nvPr>
        </p:nvSpPr>
        <p:spPr>
          <a:xfrm>
            <a:off x="507788" y="949128"/>
            <a:ext cx="10058400" cy="741681"/>
          </a:xfrm>
        </p:spPr>
        <p:txBody>
          <a:bodyPr>
            <a:normAutofit/>
          </a:bodyPr>
          <a:lstStyle/>
          <a:p>
            <a:r>
              <a:rPr lang="nl-NL" sz="4000">
                <a:solidFill>
                  <a:srgbClr val="0070C0"/>
                </a:solidFill>
                <a:cs typeface="Arial"/>
              </a:rPr>
              <a:t>Hoe vul je een UEA in?</a:t>
            </a:r>
            <a:endParaRPr lang="nl-NL" sz="4000">
              <a:solidFill>
                <a:srgbClr val="0070C0"/>
              </a:solidFill>
            </a:endParaRPr>
          </a:p>
        </p:txBody>
      </p:sp>
      <p:sp>
        <p:nvSpPr>
          <p:cNvPr id="34" name="TextBox 33">
            <a:extLst>
              <a:ext uri="{FF2B5EF4-FFF2-40B4-BE49-F238E27FC236}">
                <a16:creationId xmlns:a16="http://schemas.microsoft.com/office/drawing/2014/main" id="{E693C72E-C46A-683D-5959-97536C896556}"/>
              </a:ext>
            </a:extLst>
          </p:cNvPr>
          <p:cNvSpPr txBox="1"/>
          <p:nvPr/>
        </p:nvSpPr>
        <p:spPr>
          <a:xfrm>
            <a:off x="4306062" y="5480133"/>
            <a:ext cx="872674" cy="584775"/>
          </a:xfrm>
          <a:prstGeom prst="rect">
            <a:avLst/>
          </a:prstGeom>
          <a:noFill/>
        </p:spPr>
        <p:txBody>
          <a:bodyPr wrap="square">
            <a:spAutoFit/>
          </a:bodyPr>
          <a:lstStyle/>
          <a:p>
            <a:pPr algn="ctr" defTabSz="914378">
              <a:defRPr/>
            </a:pPr>
            <a:br>
              <a:rPr lang="nl-NL" sz="1800" b="1">
                <a:solidFill>
                  <a:prstClr val="black"/>
                </a:solidFill>
                <a:latin typeface="Calibri"/>
                <a:ea typeface="Verdana" panose="020B0604030504040204" pitchFamily="34" charset="0"/>
                <a:cs typeface="Verdana" panose="020B0604030504040204" pitchFamily="34" charset="0"/>
              </a:rPr>
            </a:br>
            <a:endParaRPr lang="nl-NL" sz="1400" b="1">
              <a:solidFill>
                <a:prstClr val="black"/>
              </a:solidFill>
              <a:latin typeface="Calibri"/>
              <a:ea typeface="Verdana" panose="020B0604030504040204" pitchFamily="34" charset="0"/>
              <a:cs typeface="Verdana" panose="020B0604030504040204" pitchFamily="34" charset="0"/>
            </a:endParaRPr>
          </a:p>
        </p:txBody>
      </p:sp>
      <p:pic>
        <p:nvPicPr>
          <p:cNvPr id="2" name="Afbeelding 1">
            <a:extLst>
              <a:ext uri="{FF2B5EF4-FFF2-40B4-BE49-F238E27FC236}">
                <a16:creationId xmlns:a16="http://schemas.microsoft.com/office/drawing/2014/main" id="{55E2C508-12A5-B872-093D-A55F3ECFE67C}"/>
              </a:ext>
            </a:extLst>
          </p:cNvPr>
          <p:cNvPicPr>
            <a:picLocks noChangeAspect="1"/>
          </p:cNvPicPr>
          <p:nvPr/>
        </p:nvPicPr>
        <p:blipFill rotWithShape="1">
          <a:blip r:embed="rId3">
            <a:extLst>
              <a:ext uri="{28A0092B-C50C-407E-A947-70E740481C1C}">
                <a14:useLocalDpi xmlns:a14="http://schemas.microsoft.com/office/drawing/2010/main" val="0"/>
              </a:ext>
            </a:extLst>
          </a:blip>
          <a:srcRect t="16427" b="13073"/>
          <a:stretch/>
        </p:blipFill>
        <p:spPr bwMode="auto">
          <a:xfrm>
            <a:off x="147503" y="-3867"/>
            <a:ext cx="6501765" cy="741680"/>
          </a:xfrm>
          <a:prstGeom prst="rect">
            <a:avLst/>
          </a:prstGeom>
          <a:ln>
            <a:noFill/>
          </a:ln>
          <a:effectLst>
            <a:softEdge rad="112500"/>
          </a:effectLst>
          <a:extLst>
            <a:ext uri="{53640926-AAD7-44D8-BBD7-CCE9431645EC}">
              <a14:shadowObscured xmlns:a14="http://schemas.microsoft.com/office/drawing/2010/main"/>
            </a:ext>
          </a:extLst>
        </p:spPr>
      </p:pic>
      <p:sp>
        <p:nvSpPr>
          <p:cNvPr id="4" name="Tekstvak 3">
            <a:extLst>
              <a:ext uri="{FF2B5EF4-FFF2-40B4-BE49-F238E27FC236}">
                <a16:creationId xmlns:a16="http://schemas.microsoft.com/office/drawing/2014/main" id="{F79BA870-40F6-9527-5309-C986CC4BED76}"/>
              </a:ext>
            </a:extLst>
          </p:cNvPr>
          <p:cNvSpPr txBox="1"/>
          <p:nvPr/>
        </p:nvSpPr>
        <p:spPr>
          <a:xfrm>
            <a:off x="567447" y="1997413"/>
            <a:ext cx="11619892" cy="3785652"/>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nl-NL" sz="2000"/>
              <a:t>Onderteken het UEA (door de juiste (rechtsgeldige) persoon)</a:t>
            </a:r>
            <a:endParaRPr lang="nl-NL" sz="2000">
              <a:ea typeface="Calibri"/>
              <a:cs typeface="Calibri"/>
            </a:endParaRPr>
          </a:p>
          <a:p>
            <a:pPr marL="285750" indent="-285750">
              <a:buFont typeface="Arial" panose="020B0604020202020204" pitchFamily="34" charset="0"/>
              <a:buChar char="•"/>
            </a:pPr>
            <a:endParaRPr lang="nl-NL" sz="2000">
              <a:ea typeface="Calibri"/>
              <a:cs typeface="Calibri"/>
            </a:endParaRPr>
          </a:p>
          <a:p>
            <a:pPr marL="285750" indent="-285750">
              <a:buFont typeface="Arial" panose="020B0604020202020204" pitchFamily="34" charset="0"/>
              <a:buChar char="•"/>
            </a:pPr>
            <a:r>
              <a:rPr lang="nl-NL" sz="2000"/>
              <a:t>Vul het document volledig in, alleen de vragen die relevant zijn voor de inkoopprocedure zijn zichtbaar</a:t>
            </a:r>
            <a:endParaRPr lang="nl-NL" sz="2000">
              <a:ea typeface="Calibri"/>
              <a:cs typeface="Calibri"/>
            </a:endParaRPr>
          </a:p>
          <a:p>
            <a:pPr marL="285750" indent="-285750">
              <a:buFont typeface="Arial" panose="020B0604020202020204" pitchFamily="34" charset="0"/>
              <a:buChar char="•"/>
            </a:pPr>
            <a:endParaRPr lang="nl-NL" sz="2000">
              <a:ea typeface="Calibri"/>
              <a:cs typeface="Calibri"/>
            </a:endParaRPr>
          </a:p>
          <a:p>
            <a:pPr marL="285750" indent="-285750">
              <a:buFont typeface="Arial" panose="020B0604020202020204" pitchFamily="34" charset="0"/>
              <a:buChar char="•"/>
            </a:pPr>
            <a:r>
              <a:rPr lang="nl-NL" sz="2000"/>
              <a:t>Juist gebruik van ‘Ja’ en ‘Nee’</a:t>
            </a:r>
            <a:endParaRPr lang="nl-NL" sz="2000">
              <a:ea typeface="Calibri"/>
              <a:cs typeface="Calibri"/>
            </a:endParaRPr>
          </a:p>
          <a:p>
            <a:pPr marL="285750" indent="-285750">
              <a:buFont typeface="Arial" panose="020B0604020202020204" pitchFamily="34" charset="0"/>
              <a:buChar char="•"/>
            </a:pPr>
            <a:endParaRPr lang="nl-NL" sz="2000">
              <a:ea typeface="Calibri"/>
              <a:cs typeface="Calibri"/>
            </a:endParaRPr>
          </a:p>
          <a:p>
            <a:pPr marL="285750" indent="-285750">
              <a:buFont typeface="Arial" panose="020B0604020202020204" pitchFamily="34" charset="0"/>
              <a:buChar char="•"/>
            </a:pPr>
            <a:r>
              <a:rPr lang="nl-NL" sz="2000"/>
              <a:t>Het UEA is te vinden bij de aanbestedingsstukken op TenderNed</a:t>
            </a:r>
            <a:endParaRPr lang="nl-NL" sz="2000">
              <a:ea typeface="Calibri"/>
              <a:cs typeface="Calibri"/>
            </a:endParaRPr>
          </a:p>
          <a:p>
            <a:pPr marL="285750" indent="-285750">
              <a:buFont typeface="Arial" panose="020B0604020202020204" pitchFamily="34" charset="0"/>
              <a:buChar char="•"/>
            </a:pPr>
            <a:endParaRPr lang="nl-NL" sz="2000">
              <a:ea typeface="Calibri"/>
              <a:cs typeface="Calibri"/>
            </a:endParaRPr>
          </a:p>
          <a:p>
            <a:pPr marL="285750" indent="-285750">
              <a:buFont typeface="Arial" panose="020B0604020202020204" pitchFamily="34" charset="0"/>
              <a:buChar char="•"/>
            </a:pPr>
            <a:r>
              <a:rPr lang="nl-NL" sz="2000"/>
              <a:t>Bij een combinatie of hoofdaannemer/onderaannemer constructie dient elke partij een eigen UEA in te dienen</a:t>
            </a:r>
            <a:endParaRPr lang="nl-NL" sz="2000">
              <a:ea typeface="Calibri"/>
              <a:cs typeface="Calibri"/>
            </a:endParaRPr>
          </a:p>
          <a:p>
            <a:pPr marL="285750" indent="-285750">
              <a:buFont typeface="Arial" panose="020B0604020202020204" pitchFamily="34" charset="0"/>
              <a:buChar char="•"/>
            </a:pPr>
            <a:endParaRPr lang="nl-NL" sz="2000">
              <a:ea typeface="Calibri"/>
              <a:cs typeface="Calibri"/>
            </a:endParaRPr>
          </a:p>
          <a:p>
            <a:pPr marL="285750" indent="-285750">
              <a:buFont typeface="Arial" panose="020B0604020202020204" pitchFamily="34" charset="0"/>
              <a:buChar char="•"/>
            </a:pPr>
            <a:r>
              <a:rPr lang="nl-NL" sz="2000"/>
              <a:t>Vragen over de aanbesteding uitsluitend stellen via TenderNed (niet per e-mail of telefoon)</a:t>
            </a:r>
            <a:endParaRPr lang="nl-NL" sz="2000">
              <a:ea typeface="Calibri"/>
              <a:cs typeface="Calibri"/>
            </a:endParaRPr>
          </a:p>
        </p:txBody>
      </p:sp>
    </p:spTree>
    <p:extLst>
      <p:ext uri="{BB962C8B-B14F-4D97-AF65-F5344CB8AC3E}">
        <p14:creationId xmlns:p14="http://schemas.microsoft.com/office/powerpoint/2010/main" val="2016465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3DDCDF7-3A73-DA36-9A3E-C90AF3C2DAD5}"/>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784CFD00-8A95-DC1C-B97E-7FE95E2FCCE4}"/>
              </a:ext>
            </a:extLst>
          </p:cNvPr>
          <p:cNvSpPr>
            <a:spLocks noGrp="1"/>
          </p:cNvSpPr>
          <p:nvPr>
            <p:ph type="title"/>
          </p:nvPr>
        </p:nvSpPr>
        <p:spPr>
          <a:xfrm>
            <a:off x="878542" y="565849"/>
            <a:ext cx="10058400" cy="1076518"/>
          </a:xfrm>
        </p:spPr>
        <p:txBody>
          <a:bodyPr>
            <a:normAutofit/>
          </a:bodyPr>
          <a:lstStyle/>
          <a:p>
            <a:r>
              <a:rPr lang="nl-NL" sz="4400">
                <a:solidFill>
                  <a:srgbClr val="0070C0"/>
                </a:solidFill>
              </a:rPr>
              <a:t>Voorlopige planning</a:t>
            </a:r>
          </a:p>
        </p:txBody>
      </p:sp>
      <p:pic>
        <p:nvPicPr>
          <p:cNvPr id="8" name="Afbeelding 7">
            <a:extLst>
              <a:ext uri="{FF2B5EF4-FFF2-40B4-BE49-F238E27FC236}">
                <a16:creationId xmlns:a16="http://schemas.microsoft.com/office/drawing/2014/main" id="{1E0AC2A4-C01A-504F-A480-2977D23CA3CD}"/>
              </a:ext>
            </a:extLst>
          </p:cNvPr>
          <p:cNvPicPr>
            <a:picLocks noChangeAspect="1"/>
          </p:cNvPicPr>
          <p:nvPr/>
        </p:nvPicPr>
        <p:blipFill rotWithShape="1">
          <a:blip r:embed="rId3">
            <a:extLst>
              <a:ext uri="{28A0092B-C50C-407E-A947-70E740481C1C}">
                <a14:useLocalDpi xmlns:a14="http://schemas.microsoft.com/office/drawing/2010/main" val="0"/>
              </a:ext>
            </a:extLst>
          </a:blip>
          <a:srcRect t="16427" b="13073"/>
          <a:stretch/>
        </p:blipFill>
        <p:spPr bwMode="auto">
          <a:xfrm>
            <a:off x="418988" y="271707"/>
            <a:ext cx="6501765" cy="741680"/>
          </a:xfrm>
          <a:prstGeom prst="rect">
            <a:avLst/>
          </a:prstGeom>
          <a:ln>
            <a:noFill/>
          </a:ln>
          <a:extLst>
            <a:ext uri="{53640926-AAD7-44D8-BBD7-CCE9431645EC}">
              <a14:shadowObscured xmlns:a14="http://schemas.microsoft.com/office/drawing/2010/main"/>
            </a:ext>
          </a:extLst>
        </p:spPr>
      </p:pic>
      <p:graphicFrame>
        <p:nvGraphicFramePr>
          <p:cNvPr id="3" name="Tabel 2">
            <a:extLst>
              <a:ext uri="{FF2B5EF4-FFF2-40B4-BE49-F238E27FC236}">
                <a16:creationId xmlns:a16="http://schemas.microsoft.com/office/drawing/2014/main" id="{94AAD414-5558-2DEC-83F1-FCA63676148E}"/>
              </a:ext>
            </a:extLst>
          </p:cNvPr>
          <p:cNvGraphicFramePr>
            <a:graphicFrameLocks noGrp="1"/>
          </p:cNvGraphicFramePr>
          <p:nvPr>
            <p:extLst>
              <p:ext uri="{D42A27DB-BD31-4B8C-83A1-F6EECF244321}">
                <p14:modId xmlns:p14="http://schemas.microsoft.com/office/powerpoint/2010/main" val="2280243419"/>
              </p:ext>
            </p:extLst>
          </p:nvPr>
        </p:nvGraphicFramePr>
        <p:xfrm>
          <a:off x="838200" y="1712746"/>
          <a:ext cx="10515600" cy="3664628"/>
        </p:xfrm>
        <a:graphic>
          <a:graphicData uri="http://schemas.openxmlformats.org/drawingml/2006/table">
            <a:tbl>
              <a:tblPr firstRow="1" bandRow="1">
                <a:tableStyleId>{21E4AEA4-8DFA-4A89-87EB-49C32662AFE0}</a:tableStyleId>
              </a:tblPr>
              <a:tblGrid>
                <a:gridCol w="6436659">
                  <a:extLst>
                    <a:ext uri="{9D8B030D-6E8A-4147-A177-3AD203B41FA5}">
                      <a16:colId xmlns:a16="http://schemas.microsoft.com/office/drawing/2014/main" val="235811995"/>
                    </a:ext>
                  </a:extLst>
                </a:gridCol>
                <a:gridCol w="4078941">
                  <a:extLst>
                    <a:ext uri="{9D8B030D-6E8A-4147-A177-3AD203B41FA5}">
                      <a16:colId xmlns:a16="http://schemas.microsoft.com/office/drawing/2014/main" val="3459366887"/>
                    </a:ext>
                  </a:extLst>
                </a:gridCol>
              </a:tblGrid>
              <a:tr h="464228">
                <a:tc>
                  <a:txBody>
                    <a:bodyPr/>
                    <a:lstStyle/>
                    <a:p>
                      <a:r>
                        <a:rPr lang="nl-NL" sz="2400"/>
                        <a:t>Activiteit</a:t>
                      </a:r>
                    </a:p>
                  </a:txBody>
                  <a:tcPr/>
                </a:tc>
                <a:tc>
                  <a:txBody>
                    <a:bodyPr/>
                    <a:lstStyle/>
                    <a:p>
                      <a:r>
                        <a:rPr lang="nl-NL" sz="2400"/>
                        <a:t>Datum</a:t>
                      </a:r>
                    </a:p>
                  </a:txBody>
                  <a:tcPr/>
                </a:tc>
                <a:extLst>
                  <a:ext uri="{0D108BD9-81ED-4DB2-BD59-A6C34878D82A}">
                    <a16:rowId xmlns:a16="http://schemas.microsoft.com/office/drawing/2014/main" val="3304233772"/>
                  </a:ext>
                </a:extLst>
              </a:tr>
              <a:tr h="394593">
                <a:tc>
                  <a:txBody>
                    <a:bodyPr/>
                    <a:lstStyle/>
                    <a:p>
                      <a:r>
                        <a:rPr lang="nl-NL" sz="2400">
                          <a:latin typeface="+mj-lt"/>
                        </a:rPr>
                        <a:t>Beoogde publicatiedatum aanbestedingen</a:t>
                      </a:r>
                    </a:p>
                  </a:txBody>
                  <a:tcPr/>
                </a:tc>
                <a:tc>
                  <a:txBody>
                    <a:bodyPr/>
                    <a:lstStyle/>
                    <a:p>
                      <a:r>
                        <a:rPr lang="nl-NL" sz="2400">
                          <a:latin typeface="+mj-lt"/>
                        </a:rPr>
                        <a:t>Donderdag 1 oktober 2026</a:t>
                      </a:r>
                    </a:p>
                  </a:txBody>
                  <a:tcPr/>
                </a:tc>
                <a:extLst>
                  <a:ext uri="{0D108BD9-81ED-4DB2-BD59-A6C34878D82A}">
                    <a16:rowId xmlns:a16="http://schemas.microsoft.com/office/drawing/2014/main" val="2243251777"/>
                  </a:ext>
                </a:extLst>
              </a:tr>
              <a:tr h="394592">
                <a:tc>
                  <a:txBody>
                    <a:bodyPr/>
                    <a:lstStyle/>
                    <a:p>
                      <a:pPr lvl="0">
                        <a:buNone/>
                      </a:pPr>
                      <a:r>
                        <a:rPr lang="nl-NL" sz="2400">
                          <a:latin typeface="+mj-lt"/>
                        </a:rPr>
                        <a:t>Inlichtingenbijeenkomst</a:t>
                      </a:r>
                    </a:p>
                  </a:txBody>
                  <a:tcPr/>
                </a:tc>
                <a:tc>
                  <a:txBody>
                    <a:bodyPr/>
                    <a:lstStyle/>
                    <a:p>
                      <a:pPr lvl="0">
                        <a:buNone/>
                      </a:pPr>
                      <a:r>
                        <a:rPr lang="nl-NL" sz="2400">
                          <a:latin typeface="+mj-lt"/>
                        </a:rPr>
                        <a:t>Medio oktober 2026</a:t>
                      </a:r>
                    </a:p>
                  </a:txBody>
                  <a:tcPr/>
                </a:tc>
                <a:extLst>
                  <a:ext uri="{0D108BD9-81ED-4DB2-BD59-A6C34878D82A}">
                    <a16:rowId xmlns:a16="http://schemas.microsoft.com/office/drawing/2014/main" val="2321681086"/>
                  </a:ext>
                </a:extLst>
              </a:tr>
              <a:tr h="394593">
                <a:tc>
                  <a:txBody>
                    <a:bodyPr/>
                    <a:lstStyle/>
                    <a:p>
                      <a:r>
                        <a:rPr lang="nl-NL" sz="2400">
                          <a:latin typeface="+mj-lt"/>
                        </a:rPr>
                        <a:t>Inlichtingenrondes</a:t>
                      </a:r>
                    </a:p>
                  </a:txBody>
                  <a:tcPr/>
                </a:tc>
                <a:tc>
                  <a:txBody>
                    <a:bodyPr/>
                    <a:lstStyle/>
                    <a:p>
                      <a:r>
                        <a:rPr lang="nl-NL" sz="2400">
                          <a:latin typeface="+mj-lt"/>
                        </a:rPr>
                        <a:t>November / december 2026</a:t>
                      </a:r>
                    </a:p>
                  </a:txBody>
                  <a:tcPr/>
                </a:tc>
                <a:extLst>
                  <a:ext uri="{0D108BD9-81ED-4DB2-BD59-A6C34878D82A}">
                    <a16:rowId xmlns:a16="http://schemas.microsoft.com/office/drawing/2014/main" val="4187029070"/>
                  </a:ext>
                </a:extLst>
              </a:tr>
              <a:tr h="394593">
                <a:tc>
                  <a:txBody>
                    <a:bodyPr/>
                    <a:lstStyle/>
                    <a:p>
                      <a:r>
                        <a:rPr lang="nl-NL" sz="2400">
                          <a:latin typeface="+mj-lt"/>
                        </a:rPr>
                        <a:t>Indienen inschrijvingen</a:t>
                      </a:r>
                    </a:p>
                  </a:txBody>
                  <a:tcPr/>
                </a:tc>
                <a:tc>
                  <a:txBody>
                    <a:bodyPr/>
                    <a:lstStyle/>
                    <a:p>
                      <a:r>
                        <a:rPr lang="nl-NL" sz="2400">
                          <a:latin typeface="+mj-lt"/>
                        </a:rPr>
                        <a:t>Medio december</a:t>
                      </a:r>
                    </a:p>
                  </a:txBody>
                  <a:tcPr/>
                </a:tc>
                <a:extLst>
                  <a:ext uri="{0D108BD9-81ED-4DB2-BD59-A6C34878D82A}">
                    <a16:rowId xmlns:a16="http://schemas.microsoft.com/office/drawing/2014/main" val="2764374218"/>
                  </a:ext>
                </a:extLst>
              </a:tr>
              <a:tr h="394593">
                <a:tc>
                  <a:txBody>
                    <a:bodyPr/>
                    <a:lstStyle/>
                    <a:p>
                      <a:r>
                        <a:rPr lang="nl-NL" sz="2400">
                          <a:latin typeface="+mj-lt"/>
                        </a:rPr>
                        <a:t>Besluitvorming gunning door college</a:t>
                      </a:r>
                      <a:endParaRPr lang="nl-NL" sz="2400" strike="sngStrike">
                        <a:highlight>
                          <a:srgbClr val="FFFF00"/>
                        </a:highlight>
                        <a:latin typeface="+mj-lt"/>
                      </a:endParaRPr>
                    </a:p>
                  </a:txBody>
                  <a:tcPr/>
                </a:tc>
                <a:tc>
                  <a:txBody>
                    <a:bodyPr/>
                    <a:lstStyle/>
                    <a:p>
                      <a:r>
                        <a:rPr lang="nl-NL" sz="2400">
                          <a:latin typeface="+mj-lt"/>
                        </a:rPr>
                        <a:t>Q1 2027</a:t>
                      </a:r>
                    </a:p>
                  </a:txBody>
                  <a:tcPr/>
                </a:tc>
                <a:extLst>
                  <a:ext uri="{0D108BD9-81ED-4DB2-BD59-A6C34878D82A}">
                    <a16:rowId xmlns:a16="http://schemas.microsoft.com/office/drawing/2014/main" val="1165117884"/>
                  </a:ext>
                </a:extLst>
              </a:tr>
              <a:tr h="394593">
                <a:tc>
                  <a:txBody>
                    <a:bodyPr/>
                    <a:lstStyle/>
                    <a:p>
                      <a:r>
                        <a:rPr lang="nl-NL" sz="2400">
                          <a:latin typeface="+mj-lt"/>
                        </a:rPr>
                        <a:t>Implementatieperiode</a:t>
                      </a:r>
                    </a:p>
                  </a:txBody>
                  <a:tcPr/>
                </a:tc>
                <a:tc>
                  <a:txBody>
                    <a:bodyPr/>
                    <a:lstStyle/>
                    <a:p>
                      <a:r>
                        <a:rPr lang="nl-NL" sz="2400">
                          <a:latin typeface="+mj-lt"/>
                        </a:rPr>
                        <a:t>Maart 2027 t/m januari 2028</a:t>
                      </a:r>
                    </a:p>
                  </a:txBody>
                  <a:tcPr/>
                </a:tc>
                <a:extLst>
                  <a:ext uri="{0D108BD9-81ED-4DB2-BD59-A6C34878D82A}">
                    <a16:rowId xmlns:a16="http://schemas.microsoft.com/office/drawing/2014/main" val="499983585"/>
                  </a:ext>
                </a:extLst>
              </a:tr>
              <a:tr h="406162">
                <a:tc>
                  <a:txBody>
                    <a:bodyPr/>
                    <a:lstStyle/>
                    <a:p>
                      <a:r>
                        <a:rPr lang="nl-NL" sz="2400">
                          <a:latin typeface="+mj-lt"/>
                        </a:rPr>
                        <a:t>Beoogde ingangsdatum nieuwe overeenkomsten</a:t>
                      </a:r>
                    </a:p>
                  </a:txBody>
                  <a:tcPr/>
                </a:tc>
                <a:tc>
                  <a:txBody>
                    <a:bodyPr/>
                    <a:lstStyle/>
                    <a:p>
                      <a:r>
                        <a:rPr lang="nl-NL" sz="2400">
                          <a:latin typeface="+mj-lt"/>
                        </a:rPr>
                        <a:t>1 januari 2028</a:t>
                      </a:r>
                    </a:p>
                  </a:txBody>
                  <a:tcPr/>
                </a:tc>
                <a:extLst>
                  <a:ext uri="{0D108BD9-81ED-4DB2-BD59-A6C34878D82A}">
                    <a16:rowId xmlns:a16="http://schemas.microsoft.com/office/drawing/2014/main" val="220740732"/>
                  </a:ext>
                </a:extLst>
              </a:tr>
            </a:tbl>
          </a:graphicData>
        </a:graphic>
      </p:graphicFrame>
    </p:spTree>
    <p:extLst>
      <p:ext uri="{BB962C8B-B14F-4D97-AF65-F5344CB8AC3E}">
        <p14:creationId xmlns:p14="http://schemas.microsoft.com/office/powerpoint/2010/main" val="570332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750CB-F544-2426-D2A3-20D15F0AC0E3}"/>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EAC4312D-072A-5F70-149C-EBA00B7510CE}"/>
              </a:ext>
            </a:extLst>
          </p:cNvPr>
          <p:cNvSpPr>
            <a:spLocks noGrp="1"/>
          </p:cNvSpPr>
          <p:nvPr>
            <p:ph type="title"/>
          </p:nvPr>
        </p:nvSpPr>
        <p:spPr>
          <a:xfrm>
            <a:off x="5220928" y="965200"/>
            <a:ext cx="5999002" cy="4927600"/>
          </a:xfrm>
        </p:spPr>
        <p:txBody>
          <a:bodyPr vert="horz" lIns="91440" tIns="45720" rIns="91440" bIns="45720" rtlCol="0" anchor="ctr">
            <a:normAutofit/>
          </a:bodyPr>
          <a:lstStyle/>
          <a:p>
            <a:r>
              <a:rPr lang="en-US" sz="4800" b="1" err="1">
                <a:solidFill>
                  <a:srgbClr val="0070C0"/>
                </a:solidFill>
              </a:rPr>
              <a:t>Terugkoppeling</a:t>
            </a:r>
            <a:r>
              <a:rPr lang="en-US" sz="4800" b="1">
                <a:solidFill>
                  <a:srgbClr val="0070C0"/>
                </a:solidFill>
              </a:rPr>
              <a:t> </a:t>
            </a:r>
            <a:r>
              <a:rPr lang="en-US" sz="4800" b="1" err="1">
                <a:solidFill>
                  <a:srgbClr val="0070C0"/>
                </a:solidFill>
              </a:rPr>
              <a:t>Productbeschrijvingen</a:t>
            </a:r>
            <a:r>
              <a:rPr lang="en-US" sz="4800" b="1">
                <a:solidFill>
                  <a:srgbClr val="0070C0"/>
                </a:solidFill>
              </a:rPr>
              <a:t> </a:t>
            </a:r>
          </a:p>
        </p:txBody>
      </p:sp>
      <p:pic>
        <p:nvPicPr>
          <p:cNvPr id="2" name="Afbeelding 1">
            <a:extLst>
              <a:ext uri="{FF2B5EF4-FFF2-40B4-BE49-F238E27FC236}">
                <a16:creationId xmlns:a16="http://schemas.microsoft.com/office/drawing/2014/main" id="{767A7899-9502-814B-E3E5-3E4E8318F0E9}"/>
              </a:ext>
            </a:extLst>
          </p:cNvPr>
          <p:cNvPicPr>
            <a:picLocks noChangeAspect="1"/>
          </p:cNvPicPr>
          <p:nvPr/>
        </p:nvPicPr>
        <p:blipFill rotWithShape="1">
          <a:blip r:embed="rId3">
            <a:extLst>
              <a:ext uri="{28A0092B-C50C-407E-A947-70E740481C1C}">
                <a14:useLocalDpi xmlns:a14="http://schemas.microsoft.com/office/drawing/2010/main" val="0"/>
              </a:ext>
            </a:extLst>
          </a:blip>
          <a:srcRect t="16427" b="13073"/>
          <a:stretch/>
        </p:blipFill>
        <p:spPr bwMode="auto">
          <a:xfrm>
            <a:off x="236601" y="349539"/>
            <a:ext cx="6501765" cy="7416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53118963"/>
      </p:ext>
    </p:extLst>
  </p:cSld>
  <p:clrMapOvr>
    <a:masterClrMapping/>
  </p:clrMapOvr>
</p:sld>
</file>

<file path=ppt/theme/theme1.xml><?xml version="1.0" encoding="utf-8"?>
<a:theme xmlns:a="http://schemas.openxmlformats.org/drawingml/2006/main" name="Terugblik">
  <a:themeElements>
    <a:clrScheme name="Terugblik">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Terugblik">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rugblik">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8133DB408B0724BBB3D36A10F4C7D5C" ma:contentTypeVersion="15" ma:contentTypeDescription="Een nieuw document maken." ma:contentTypeScope="" ma:versionID="dca507199c24bd92c08bb8f79011d4c0">
  <xsd:schema xmlns:xsd="http://www.w3.org/2001/XMLSchema" xmlns:xs="http://www.w3.org/2001/XMLSchema" xmlns:p="http://schemas.microsoft.com/office/2006/metadata/properties" xmlns:ns2="73917afc-fdb3-4268-8341-4e2bbc340ca1" xmlns:ns3="4b0d682d-9f02-4f1a-9221-12c9c4a404e0" targetNamespace="http://schemas.microsoft.com/office/2006/metadata/properties" ma:root="true" ma:fieldsID="81ee9b183475b9364ec223a33f59f95b" ns2:_="" ns3:_="">
    <xsd:import namespace="73917afc-fdb3-4268-8341-4e2bbc340ca1"/>
    <xsd:import namespace="4b0d682d-9f02-4f1a-9221-12c9c4a404e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917afc-fdb3-4268-8341-4e2bbc340ca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descriptio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Afbeeldingtags" ma:readOnly="false" ma:fieldId="{5cf76f15-5ced-4ddc-b409-7134ff3c332f}" ma:taxonomyMulti="true" ma:sspId="ec3a491b-2193-4886-84e1-70fddd01a5ec"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b0d682d-9f02-4f1a-9221-12c9c4a404e0"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element name="TaxCatchAll" ma:index="17" nillable="true" ma:displayName="Taxonomy Catch All Column" ma:hidden="true" ma:list="{74ba76d8-d4bd-4e71-b3ed-e79b79d6b15b}" ma:internalName="TaxCatchAll" ma:showField="CatchAllData" ma:web="4b0d682d-9f02-4f1a-9221-12c9c4a404e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3917afc-fdb3-4268-8341-4e2bbc340ca1">
      <Terms xmlns="http://schemas.microsoft.com/office/infopath/2007/PartnerControls"/>
    </lcf76f155ced4ddcb4097134ff3c332f>
    <TaxCatchAll xmlns="4b0d682d-9f02-4f1a-9221-12c9c4a404e0" xsi:nil="true"/>
  </documentManagement>
</p:properties>
</file>

<file path=customXml/itemProps1.xml><?xml version="1.0" encoding="utf-8"?>
<ds:datastoreItem xmlns:ds="http://schemas.openxmlformats.org/officeDocument/2006/customXml" ds:itemID="{85ACB859-2212-4EB6-B3DD-3A1838FEEF81}"/>
</file>

<file path=customXml/itemProps2.xml><?xml version="1.0" encoding="utf-8"?>
<ds:datastoreItem xmlns:ds="http://schemas.openxmlformats.org/officeDocument/2006/customXml" ds:itemID="{D7A5780A-DA09-4EA4-8398-AA217327E9C2}"/>
</file>

<file path=customXml/itemProps3.xml><?xml version="1.0" encoding="utf-8"?>
<ds:datastoreItem xmlns:ds="http://schemas.openxmlformats.org/officeDocument/2006/customXml" ds:itemID="{C9CF7F50-88AA-4D43-9728-F7C5FFEA9B4C}">
  <ds:schemaRefs>
    <ds:schemaRef ds:uri="1fb5f088-c74b-4e86-a2b1-7f56129097c6"/>
    <ds:schemaRef ds:uri="88b0af78-867a-4192-bd94-429795b3990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Integral</Template>
  <Application>Microsoft Office PowerPoint</Application>
  <PresentationFormat>Widescreen</PresentationFormat>
  <Slides>22</Slides>
  <Notes>11</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Terugblik</vt:lpstr>
      <vt:lpstr>Tweede marktconsultatie Inkoop Wmo Beschermd Wonen &amp; Safehouse </vt:lpstr>
      <vt:lpstr>PowerPoint Presentation</vt:lpstr>
      <vt:lpstr>Toelichting inkoop procedure</vt:lpstr>
      <vt:lpstr>Als inkoopinstrument is gekozen voor aanbesteden</vt:lpstr>
      <vt:lpstr>Fasering inkoopproject</vt:lpstr>
      <vt:lpstr>Wanneer komt uw organisatie in aanmerking voor een overeenkomst? </vt:lpstr>
      <vt:lpstr>Hoe vul je een UEA in?</vt:lpstr>
      <vt:lpstr>Voorlopige planning</vt:lpstr>
      <vt:lpstr>Terugkoppeling Productbeschrijvingen </vt:lpstr>
      <vt:lpstr>Producten</vt:lpstr>
      <vt:lpstr>Wijzigingen in de producten</vt:lpstr>
      <vt:lpstr>Beschermd verblijf ontwikkelgericht - regulier</vt:lpstr>
      <vt:lpstr>Beschermd verblijf ontwikkelgericht - plus</vt:lpstr>
      <vt:lpstr>Beschermd verblijf uitstroomgericht</vt:lpstr>
      <vt:lpstr>Safehouse (1)</vt:lpstr>
      <vt:lpstr>Safehouse (2)</vt:lpstr>
      <vt:lpstr>EVC's (1)</vt:lpstr>
      <vt:lpstr>EVC's (2)</vt:lpstr>
      <vt:lpstr>Pauze</vt:lpstr>
      <vt:lpstr>Toelichting tarieven </vt:lpstr>
      <vt:lpstr>Afronding &amp; vervolgstappen</vt:lpstr>
      <vt:lpstr>Afronding en vervolgstappen</vt:lpstr>
    </vt:vector>
  </TitlesOfParts>
  <Company>ICT Samen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Liebeton - Schoch, Hester</dc:creator>
  <cp:revision>3</cp:revision>
  <cp:lastPrinted>2024-04-18T19:08:32Z</cp:lastPrinted>
  <dcterms:created xsi:type="dcterms:W3CDTF">2023-03-19T21:25:21Z</dcterms:created>
  <dcterms:modified xsi:type="dcterms:W3CDTF">2026-05-22T09:35:56Z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0x010100C8133DB408B0724BBB3D36A10F4C7D5C</vt:lpwstr>
  </property>
  <property fmtid="{D5CDD505-2E9C-101B-9397-08002B2CF9AE}" pid="3" name="MediaServiceImageTags">
    <vt:lpwstr/>
  </property>
  <property fmtid="{D5CDD505-2E9C-101B-9397-08002B2CF9AE}" pid="4" name="Classificatie">
    <vt:lpwstr>3;#6.0 - Sociaal Domein|090b5ec7-64f8-4d38-97d0-5f2bb981684b</vt:lpwstr>
  </property>
  <property fmtid="{D5CDD505-2E9C-101B-9397-08002B2CF9AE}" pid="5" name="Documentstatus">
    <vt:lpwstr/>
  </property>
  <property fmtid="{D5CDD505-2E9C-101B-9397-08002B2CF9AE}" pid="6" name="Documenttype">
    <vt:lpwstr/>
  </property>
  <property fmtid="{D5CDD505-2E9C-101B-9397-08002B2CF9AE}" pid="7" name="Project">
    <vt:lpwstr>6;#Herontwerp beschermd wonen|a581430b-0540-4749-b926-5384d2b9a8c4</vt:lpwstr>
  </property>
  <property fmtid="{D5CDD505-2E9C-101B-9397-08002B2CF9AE}" pid="8" name="Organisatie">
    <vt:lpwstr>11;#DEV-BS-JOO|dfb452e8-9f66-455f-ac5e-d5529b00252d</vt:lpwstr>
  </property>
  <property fmtid="{D5CDD505-2E9C-101B-9397-08002B2CF9AE}" pid="9" name="Vertrouwelijkheid">
    <vt:lpwstr>7;#Vertrouwelijk|0f064123-b7de-4c6e-a147-f08c0e2b2389</vt:lpwstr>
  </property>
  <property fmtid="{D5CDD505-2E9C-101B-9397-08002B2CF9AE}" pid="10" name="Documenttaal">
    <vt:lpwstr>2;#Nederlands|519689bf-6b82-4ac4-acfb-f627d324f32a</vt:lpwstr>
  </property>
  <property fmtid="{D5CDD505-2E9C-101B-9397-08002B2CF9AE}" pid="11" name="Identificatiekenmerk">
    <vt:lpwstr>4;#NL-DvGD|e13875df-7832-4475-b0b1-827f938ffd5f</vt:lpwstr>
  </property>
</Properties>
</file>