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369" r:id="rId3"/>
    <p:sldId id="372" r:id="rId4"/>
    <p:sldId id="323" r:id="rId5"/>
    <p:sldId id="360" r:id="rId6"/>
    <p:sldId id="361" r:id="rId7"/>
    <p:sldId id="376" r:id="rId8"/>
    <p:sldId id="326" r:id="rId9"/>
    <p:sldId id="374" r:id="rId10"/>
    <p:sldId id="328" r:id="rId11"/>
    <p:sldId id="299" r:id="rId12"/>
    <p:sldId id="324" r:id="rId13"/>
    <p:sldId id="322" r:id="rId14"/>
    <p:sldId id="375" r:id="rId15"/>
    <p:sldId id="333" r:id="rId16"/>
    <p:sldId id="363" r:id="rId17"/>
    <p:sldId id="362" r:id="rId18"/>
    <p:sldId id="350" r:id="rId19"/>
    <p:sldId id="371" r:id="rId20"/>
    <p:sldId id="365" r:id="rId21"/>
    <p:sldId id="377"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yverman, Robert Jan" initials="DRJ" lastIdx="21" clrIdx="0">
    <p:extLst>
      <p:ext uri="{19B8F6BF-5375-455C-9EA6-DF929625EA0E}">
        <p15:presenceInfo xmlns:p15="http://schemas.microsoft.com/office/powerpoint/2012/main" userId="S-1-5-21-117609710-73586283-682003330-64253" providerId="AD"/>
      </p:ext>
    </p:extLst>
  </p:cmAuthor>
  <p:cmAuthor id="2" name="Groote, Andre" initials="GA" lastIdx="20" clrIdx="1">
    <p:extLst>
      <p:ext uri="{19B8F6BF-5375-455C-9EA6-DF929625EA0E}">
        <p15:presenceInfo xmlns:p15="http://schemas.microsoft.com/office/powerpoint/2012/main" userId="Groote, And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7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74" autoAdjust="0"/>
    <p:restoredTop sz="94694"/>
  </p:normalViewPr>
  <p:slideViewPr>
    <p:cSldViewPr snapToGrid="0">
      <p:cViewPr varScale="1">
        <p:scale>
          <a:sx n="79" d="100"/>
          <a:sy n="79" d="100"/>
        </p:scale>
        <p:origin x="192" y="84"/>
      </p:cViewPr>
      <p:guideLst/>
    </p:cSldViewPr>
  </p:slideViewPr>
  <p:notesTextViewPr>
    <p:cViewPr>
      <p:scale>
        <a:sx n="1" d="1"/>
        <a:sy n="1" d="1"/>
      </p:scale>
      <p:origin x="0" y="0"/>
    </p:cViewPr>
  </p:notesTextViewPr>
  <p:notesViewPr>
    <p:cSldViewPr snapToGrid="0">
      <p:cViewPr varScale="1">
        <p:scale>
          <a:sx n="74" d="100"/>
          <a:sy n="74" d="100"/>
        </p:scale>
        <p:origin x="180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F5784B-5506-4408-BCF0-90A778A2EA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a:extLst>
              <a:ext uri="{FF2B5EF4-FFF2-40B4-BE49-F238E27FC236}">
                <a16:creationId xmlns:a16="http://schemas.microsoft.com/office/drawing/2014/main" id="{1FEED21F-EAA1-45C0-8349-1B246F1D7F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3A896C-C3AE-4297-911D-0B1ADFDF6FAC}" type="datetimeFigureOut">
              <a:rPr lang="nl-NL" smtClean="0"/>
              <a:t>17-4-2025</a:t>
            </a:fld>
            <a:endParaRPr lang="nl-NL" dirty="0"/>
          </a:p>
        </p:txBody>
      </p:sp>
      <p:sp>
        <p:nvSpPr>
          <p:cNvPr id="4" name="Footer Placeholder 3">
            <a:extLst>
              <a:ext uri="{FF2B5EF4-FFF2-40B4-BE49-F238E27FC236}">
                <a16:creationId xmlns:a16="http://schemas.microsoft.com/office/drawing/2014/main" id="{770FB326-A653-439A-88A5-BD9ECD5AEA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Slide Number Placeholder 4">
            <a:extLst>
              <a:ext uri="{FF2B5EF4-FFF2-40B4-BE49-F238E27FC236}">
                <a16:creationId xmlns:a16="http://schemas.microsoft.com/office/drawing/2014/main" id="{ED575EBA-FDF8-47A1-8586-31FE96EDB2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248CAD-F3B5-46B4-9F74-420198767FB8}" type="slidenum">
              <a:rPr lang="nl-NL" smtClean="0"/>
              <a:t>‹nr.›</a:t>
            </a:fld>
            <a:endParaRPr lang="nl-NL" dirty="0"/>
          </a:p>
        </p:txBody>
      </p:sp>
    </p:spTree>
    <p:extLst>
      <p:ext uri="{BB962C8B-B14F-4D97-AF65-F5344CB8AC3E}">
        <p14:creationId xmlns:p14="http://schemas.microsoft.com/office/powerpoint/2010/main" val="2643316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79F7F-5CD2-406A-A68E-4B38E25A1329}" type="datetimeFigureOut">
              <a:rPr lang="nl-NL" smtClean="0"/>
              <a:t>17-4-2025</a:t>
            </a:fld>
            <a:endParaRPr lang="nl-NL"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25019-78B9-41ED-B969-390A048BDA76}" type="slidenum">
              <a:rPr lang="nl-NL" smtClean="0"/>
              <a:t>‹nr.›</a:t>
            </a:fld>
            <a:endParaRPr lang="nl-NL" dirty="0"/>
          </a:p>
        </p:txBody>
      </p:sp>
    </p:spTree>
    <p:extLst>
      <p:ext uri="{BB962C8B-B14F-4D97-AF65-F5344CB8AC3E}">
        <p14:creationId xmlns:p14="http://schemas.microsoft.com/office/powerpoint/2010/main" val="236576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6925019-78B9-41ED-B969-390A048BDA76}" type="slidenum">
              <a:rPr lang="nl-NL" smtClean="0"/>
              <a:t>1</a:t>
            </a:fld>
            <a:endParaRPr lang="nl-NL" dirty="0"/>
          </a:p>
        </p:txBody>
      </p:sp>
    </p:spTree>
    <p:extLst>
      <p:ext uri="{BB962C8B-B14F-4D97-AF65-F5344CB8AC3E}">
        <p14:creationId xmlns:p14="http://schemas.microsoft.com/office/powerpoint/2010/main" val="170078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blad 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6552000" y="1631689"/>
            <a:ext cx="5040000" cy="2492990"/>
          </a:xfrm>
        </p:spPr>
        <p:txBody>
          <a:bodyPr anchor="b">
            <a:noAutofit/>
          </a:bodyPr>
          <a:lstStyle>
            <a:lvl1pPr algn="l">
              <a:defRPr sz="3600">
                <a:solidFill>
                  <a:schemeClr val="bg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6552000" y="4302124"/>
            <a:ext cx="5040000" cy="1655762"/>
          </a:xfrm>
        </p:spPr>
        <p:txBody>
          <a:bodyPr>
            <a:noAutofit/>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94527F6C-CDD0-4DD2-A29D-6CEE898F36CB}"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970462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blad B">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20000" y="2569902"/>
            <a:ext cx="10753200" cy="2492990"/>
          </a:xfrm>
        </p:spPr>
        <p:txBody>
          <a:bodyPr anchor="b">
            <a:noAutofit/>
          </a:bodyPr>
          <a:lstStyle>
            <a:lvl1pPr algn="l">
              <a:defRPr sz="3600">
                <a:solidFill>
                  <a:schemeClr val="bg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720000" y="5240337"/>
            <a:ext cx="10753200" cy="997196"/>
          </a:xfrm>
        </p:spPr>
        <p:txBody>
          <a:bodyPr>
            <a:noAutofit/>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839404FE-021C-40ED-8DCC-5FD64575ACE3}"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225360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houdsopgave Paa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51663A2D-64B8-4D41-9812-9F6F30615858}"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630241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houdsopgave Hemel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E47E3EFE-708C-4E0F-8FF9-6BA4F94F6ACF}"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309968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houdsopgave Donker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A232AFC0-1501-4175-A0CE-862DF959B083}"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88223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Paar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F4D86122-3BCE-49B3-B2D5-6A63C6E35E30}"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24441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Hemel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D3F4CD35-4560-43D2-A7B1-684A6DC6E06A}"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68514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Donker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89AC036E-B699-42B1-9500-60547594D2B3}"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73161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Paar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2FB492C5-C827-4D6D-97A6-41501493C74B}"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243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Hemel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77DB98F2-AEA5-4045-A36B-527DB83AC4AF}"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151666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Donker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E0E8E593-9C3E-4DD4-BB27-B7BF14EC38EB}"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676478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kst met Items Paa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27E802A8-55F4-4798-8A04-7551DBE72E7B}"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884177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kst met Items Hemel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F6A0F073-CF26-46A6-8EE0-6DBC42B249E5}"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25085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kst met Items Donker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531E5A90-EFA6-401F-AC70-BA0751F4DFDE}" type="datetime1">
              <a:rPr lang="nl-NL" smtClean="0"/>
              <a:t>17-4-2025</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455742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Grot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20000" y="1738905"/>
            <a:ext cx="10753200" cy="3323987"/>
          </a:xfrm>
        </p:spPr>
        <p:txBody>
          <a:bodyPr anchor="b">
            <a:noAutofit/>
          </a:bodyPr>
          <a:lstStyle>
            <a:lvl1pPr algn="l">
              <a:defRPr sz="8000">
                <a:solidFill>
                  <a:schemeClr val="accent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720000" y="5240337"/>
            <a:ext cx="10753200" cy="997196"/>
          </a:xfrm>
        </p:spPr>
        <p:txBody>
          <a:bodyPr>
            <a:noAutofit/>
          </a:bodyPr>
          <a:lstStyle>
            <a:lvl1pPr marL="0" indent="0" algn="l">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23D4286A-8091-49F9-A9A8-45A264032A50}"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3882095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Horizontaal A Paars">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111C8CB5-CCFF-4B35-957D-A97D9F620F80}"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12380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Horizontaal A Hemel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562BE965-97E5-455B-9F33-A2950F267C9F}"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95256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Horizontaal A Donker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B748FBF6-AC90-456E-90CE-F9546D723C34}"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47712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Horizontaal B Paars">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02BD42E0-5789-4647-839F-A2270AC660F3}"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226508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Horizontaal B Hemel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00A6560B-ADD2-427B-B2BB-A304D3014F83}"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71962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Horizontaal B Donker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10FA1D52-CC61-4DA1-AD4A-3C52E21DCBF7}"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838716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met Afbeelding Horizonta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191ED984-A226-4F79-987C-C410975DD1DB}"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1" name="Picture Placeholder 10">
            <a:extLst>
              <a:ext uri="{FF2B5EF4-FFF2-40B4-BE49-F238E27FC236}">
                <a16:creationId xmlns:a16="http://schemas.microsoft.com/office/drawing/2014/main" id="{6D104FE8-0C0C-4CB1-A23F-308CE3CF1870}"/>
              </a:ext>
            </a:extLst>
          </p:cNvPr>
          <p:cNvSpPr>
            <a:spLocks noGrp="1"/>
          </p:cNvSpPr>
          <p:nvPr>
            <p:ph type="pic" sz="quarter" idx="13"/>
          </p:nvPr>
        </p:nvSpPr>
        <p:spPr>
          <a:xfrm>
            <a:off x="0" y="3419673"/>
            <a:ext cx="12192000" cy="3430800"/>
          </a:xfrm>
        </p:spPr>
        <p:txBody>
          <a:bodyPr lIns="756000" anchor="ctr" anchorCtr="0"/>
          <a:lstStyle>
            <a:lvl1pPr marL="0" indent="0">
              <a:buFont typeface="Arial" panose="020B0604020202020204" pitchFamily="34" charset="0"/>
              <a:buChar char="​"/>
              <a:defRPr/>
            </a:lvl1pPr>
          </a:lstStyle>
          <a:p>
            <a:r>
              <a:rPr lang="nl-NL" dirty="0"/>
              <a:t>Klik op het pictogram als u een afbeelding wilt toevoegen</a:t>
            </a:r>
          </a:p>
        </p:txBody>
      </p:sp>
    </p:spTree>
    <p:extLst>
      <p:ext uri="{BB962C8B-B14F-4D97-AF65-F5344CB8AC3E}">
        <p14:creationId xmlns:p14="http://schemas.microsoft.com/office/powerpoint/2010/main" val="4068435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hasCustomPrompt="1"/>
          </p:nvPr>
        </p:nvSpPr>
        <p:spPr>
          <a:xfrm>
            <a:off x="720000" y="2324625"/>
            <a:ext cx="10753200" cy="3323987"/>
          </a:xfrm>
        </p:spPr>
        <p:txBody>
          <a:bodyPr anchor="t" anchorCtr="0">
            <a:noAutofit/>
          </a:bodyPr>
          <a:lstStyle>
            <a:lvl1pPr algn="l">
              <a:defRPr sz="4800">
                <a:solidFill>
                  <a:schemeClr val="bg1"/>
                </a:solidFill>
              </a:defRPr>
            </a:lvl1pPr>
          </a:lstStyle>
          <a:p>
            <a:r>
              <a:rPr lang="nl-NL" noProof="0" dirty="0"/>
              <a:t>Type een afsluitende zin</a:t>
            </a:r>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6DCF833A-7421-4E90-917B-951F0C5EF9CC}" type="datetime1">
              <a:rPr lang="nl-NL" smtClean="0"/>
              <a:t>17-4-2025</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Integratie Strategie</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3490586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9CE9AD-4444-409E-BF69-E92828AAC38B}"/>
              </a:ext>
            </a:extLst>
          </p:cNvPr>
          <p:cNvSpPr>
            <a:spLocks noGrp="1"/>
          </p:cNvSpPr>
          <p:nvPr>
            <p:ph type="dt" sz="half" idx="10"/>
          </p:nvPr>
        </p:nvSpPr>
        <p:spPr/>
        <p:txBody>
          <a:bodyPr/>
          <a:lstStyle/>
          <a:p>
            <a:fld id="{8E6D5ED7-FE57-4249-A6E7-67BA5FCFA5AA}" type="datetime1">
              <a:rPr lang="nl-NL" smtClean="0"/>
              <a:t>17-4-2025</a:t>
            </a:fld>
            <a:endParaRPr lang="nl-NL" dirty="0"/>
          </a:p>
        </p:txBody>
      </p:sp>
      <p:sp>
        <p:nvSpPr>
          <p:cNvPr id="3" name="Footer Placeholder 2">
            <a:extLst>
              <a:ext uri="{FF2B5EF4-FFF2-40B4-BE49-F238E27FC236}">
                <a16:creationId xmlns:a16="http://schemas.microsoft.com/office/drawing/2014/main" id="{71BF0FB7-08BB-465A-9B42-827F068BEFC9}"/>
              </a:ext>
            </a:extLst>
          </p:cNvPr>
          <p:cNvSpPr>
            <a:spLocks noGrp="1"/>
          </p:cNvSpPr>
          <p:nvPr>
            <p:ph type="ftr" sz="quarter" idx="11"/>
          </p:nvPr>
        </p:nvSpPr>
        <p:spPr/>
        <p:txBody>
          <a:bodyPr/>
          <a:lstStyle/>
          <a:p>
            <a:r>
              <a:rPr lang="nl-NL" dirty="0"/>
              <a:t>Integratie Strategie</a:t>
            </a:r>
          </a:p>
        </p:txBody>
      </p:sp>
      <p:sp>
        <p:nvSpPr>
          <p:cNvPr id="4" name="Slide Number Placeholder 3">
            <a:extLst>
              <a:ext uri="{FF2B5EF4-FFF2-40B4-BE49-F238E27FC236}">
                <a16:creationId xmlns:a16="http://schemas.microsoft.com/office/drawing/2014/main" id="{698E09A0-0172-4BF1-B4EF-E64BF8E291B4}"/>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768715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GB"/>
          </a:p>
        </p:txBody>
      </p:sp>
      <p:sp>
        <p:nvSpPr>
          <p:cNvPr id="3" name="Content Placeholder 2"/>
          <p:cNvSpPr>
            <a:spLocks noGrp="1"/>
          </p:cNvSpPr>
          <p:nvPr>
            <p:ph idx="1"/>
          </p:nvPr>
        </p:nvSpPr>
        <p:spPr/>
        <p:txBody>
          <a:bodyPr/>
          <a:lstStyle>
            <a:lvl2pPr marL="631825" indent="-268288">
              <a:defRPr/>
            </a:lvl2pPr>
            <a:lvl3pPr marL="904875" indent="-252413">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4" name="shpBeeldmerk"/>
          <p:cNvSpPr>
            <a:spLocks noGrp="1" noChangeArrowheads="1"/>
          </p:cNvSpPr>
          <p:nvPr>
            <p:ph type="sldNum" sz="quarter" idx="10"/>
          </p:nvPr>
        </p:nvSpPr>
        <p:spPr>
          <a:ln/>
        </p:spPr>
        <p:txBody>
          <a:bodyPr/>
          <a:lstStyle>
            <a:lvl1pPr>
              <a:defRPr/>
            </a:lvl1pPr>
          </a:lstStyle>
          <a:p>
            <a:fld id="{33630394-8655-46E7-B69A-413067B00176}" type="slidenum">
              <a:rPr lang="nl-NL" smtClean="0"/>
              <a:pPr/>
              <a:t>‹nr.›</a:t>
            </a:fld>
            <a:endParaRPr lang="nl-NL" dirty="0"/>
          </a:p>
        </p:txBody>
      </p:sp>
      <p:sp>
        <p:nvSpPr>
          <p:cNvPr id="5" name="Rectangle 10"/>
          <p:cNvSpPr>
            <a:spLocks noGrp="1" noChangeArrowheads="1"/>
          </p:cNvSpPr>
          <p:nvPr>
            <p:ph type="ftr" sz="quarter" idx="11"/>
          </p:nvPr>
        </p:nvSpPr>
        <p:spPr>
          <a:ln/>
        </p:spPr>
        <p:txBody>
          <a:bodyPr/>
          <a:lstStyle>
            <a:lvl1pPr>
              <a:defRPr/>
            </a:lvl1pPr>
          </a:lstStyle>
          <a:p>
            <a:endParaRPr lang="nl-NL" dirty="0"/>
          </a:p>
        </p:txBody>
      </p:sp>
    </p:spTree>
    <p:extLst>
      <p:ext uri="{BB962C8B-B14F-4D97-AF65-F5344CB8AC3E}">
        <p14:creationId xmlns:p14="http://schemas.microsoft.com/office/powerpoint/2010/main" val="46178937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3A48F9-2E25-43A2-9004-6A87BB5B2866}"/>
              </a:ext>
            </a:extLst>
          </p:cNvPr>
          <p:cNvSpPr>
            <a:spLocks noGrp="1"/>
          </p:cNvSpPr>
          <p:nvPr>
            <p:ph type="title"/>
          </p:nvPr>
        </p:nvSpPr>
        <p:spPr>
          <a:xfrm>
            <a:off x="720000" y="567297"/>
            <a:ext cx="5040000" cy="1938992"/>
          </a:xfrm>
          <a:prstGeom prst="rect">
            <a:avLst/>
          </a:prstGeom>
        </p:spPr>
        <p:txBody>
          <a:bodyPr vert="horz" lIns="0" tIns="0" rIns="0" bIns="0" rtlCol="0" anchor="b" anchorCtr="0">
            <a:noAutofit/>
          </a:bodyPr>
          <a:lstStyle/>
          <a:p>
            <a:r>
              <a:rPr lang="nl-NL" noProof="0"/>
              <a:t>Klik om de stijl te bewerken</a:t>
            </a:r>
            <a:endParaRPr lang="nl-NL" noProof="0" dirty="0"/>
          </a:p>
        </p:txBody>
      </p:sp>
      <p:sp>
        <p:nvSpPr>
          <p:cNvPr id="3" name="Text Placeholder 2">
            <a:extLst>
              <a:ext uri="{FF2B5EF4-FFF2-40B4-BE49-F238E27FC236}">
                <a16:creationId xmlns:a16="http://schemas.microsoft.com/office/drawing/2014/main" id="{4D226FB9-5F5D-45F8-9B3C-22B500CA37B1}"/>
              </a:ext>
            </a:extLst>
          </p:cNvPr>
          <p:cNvSpPr>
            <a:spLocks noGrp="1"/>
          </p:cNvSpPr>
          <p:nvPr>
            <p:ph type="body" idx="1"/>
          </p:nvPr>
        </p:nvSpPr>
        <p:spPr>
          <a:xfrm>
            <a:off x="720000" y="2862000"/>
            <a:ext cx="5040000" cy="3176067"/>
          </a:xfrm>
          <a:prstGeom prst="rect">
            <a:avLst/>
          </a:prstGeom>
        </p:spPr>
        <p:txBody>
          <a:bodyPr vert="horz" lIns="0" tIns="0" rIns="0" bIns="0" rtlCol="0">
            <a:normAutofit/>
          </a:body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4" name="Date Placeholder 3">
            <a:extLst>
              <a:ext uri="{FF2B5EF4-FFF2-40B4-BE49-F238E27FC236}">
                <a16:creationId xmlns:a16="http://schemas.microsoft.com/office/drawing/2014/main" id="{84F1949F-07F2-46DC-8AA6-094518DCB3F2}"/>
              </a:ext>
            </a:extLst>
          </p:cNvPr>
          <p:cNvSpPr>
            <a:spLocks noGrp="1"/>
          </p:cNvSpPr>
          <p:nvPr>
            <p:ph type="dt" sz="half" idx="2"/>
          </p:nvPr>
        </p:nvSpPr>
        <p:spPr>
          <a:xfrm>
            <a:off x="720000" y="6544218"/>
            <a:ext cx="5040000" cy="161583"/>
          </a:xfrm>
          <a:prstGeom prst="rect">
            <a:avLst/>
          </a:prstGeom>
        </p:spPr>
        <p:txBody>
          <a:bodyPr vert="horz" lIns="0" tIns="0" rIns="0" bIns="0" rtlCol="0" anchor="t" anchorCtr="0">
            <a:spAutoFit/>
          </a:bodyPr>
          <a:lstStyle>
            <a:lvl1pPr algn="l">
              <a:defRPr sz="1050">
                <a:solidFill>
                  <a:schemeClr val="tx1">
                    <a:tint val="75000"/>
                  </a:schemeClr>
                </a:solidFill>
              </a:defRPr>
            </a:lvl1pPr>
          </a:lstStyle>
          <a:p>
            <a:fld id="{CE8CEE00-FD31-40E8-B993-F7B343135E4E}" type="datetime1">
              <a:rPr lang="nl-NL" noProof="0" smtClean="0"/>
              <a:t>17-4-2025</a:t>
            </a:fld>
            <a:endParaRPr lang="nl-NL" sz="1050" noProof="0" dirty="0"/>
          </a:p>
        </p:txBody>
      </p:sp>
      <p:sp>
        <p:nvSpPr>
          <p:cNvPr id="5" name="Footer Placeholder 4">
            <a:extLst>
              <a:ext uri="{FF2B5EF4-FFF2-40B4-BE49-F238E27FC236}">
                <a16:creationId xmlns:a16="http://schemas.microsoft.com/office/drawing/2014/main" id="{352B74CC-9182-4320-91B4-56F81AA583CC}"/>
              </a:ext>
            </a:extLst>
          </p:cNvPr>
          <p:cNvSpPr>
            <a:spLocks noGrp="1"/>
          </p:cNvSpPr>
          <p:nvPr>
            <p:ph type="ftr" sz="quarter" idx="3"/>
          </p:nvPr>
        </p:nvSpPr>
        <p:spPr>
          <a:xfrm>
            <a:off x="720000" y="6337060"/>
            <a:ext cx="5040000" cy="161583"/>
          </a:xfrm>
          <a:prstGeom prst="rect">
            <a:avLst/>
          </a:prstGeom>
        </p:spPr>
        <p:txBody>
          <a:bodyPr vert="horz" lIns="0" tIns="0" rIns="0" bIns="0" rtlCol="0" anchor="b" anchorCtr="0">
            <a:spAutoFit/>
          </a:bodyPr>
          <a:lstStyle>
            <a:lvl1pPr algn="l">
              <a:defRPr sz="1050">
                <a:solidFill>
                  <a:schemeClr val="tx1">
                    <a:tint val="75000"/>
                  </a:schemeClr>
                </a:solidFill>
              </a:defRPr>
            </a:lvl1pPr>
          </a:lstStyle>
          <a:p>
            <a:r>
              <a:rPr lang="nl-NL" sz="1050" noProof="0" dirty="0"/>
              <a:t>Integratie Strategie</a:t>
            </a:r>
          </a:p>
        </p:txBody>
      </p:sp>
      <p:sp>
        <p:nvSpPr>
          <p:cNvPr id="6" name="Slide Number Placeholder 5">
            <a:extLst>
              <a:ext uri="{FF2B5EF4-FFF2-40B4-BE49-F238E27FC236}">
                <a16:creationId xmlns:a16="http://schemas.microsoft.com/office/drawing/2014/main" id="{0DA0233B-A578-48C6-8D03-B39210513235}"/>
              </a:ext>
            </a:extLst>
          </p:cNvPr>
          <p:cNvSpPr>
            <a:spLocks noGrp="1"/>
          </p:cNvSpPr>
          <p:nvPr>
            <p:ph type="sldNum" sz="quarter" idx="4"/>
          </p:nvPr>
        </p:nvSpPr>
        <p:spPr>
          <a:xfrm>
            <a:off x="6433200" y="6336000"/>
            <a:ext cx="5040000" cy="184666"/>
          </a:xfrm>
          <a:prstGeom prst="rect">
            <a:avLst/>
          </a:prstGeom>
        </p:spPr>
        <p:txBody>
          <a:bodyPr vert="horz" lIns="0" tIns="0" rIns="0" bIns="0" rtlCol="0" anchor="b" anchorCtr="0">
            <a:spAutoFit/>
          </a:bodyPr>
          <a:lstStyle>
            <a:lvl1pPr algn="r">
              <a:defRPr sz="1200">
                <a:solidFill>
                  <a:schemeClr val="tx1">
                    <a:tint val="75000"/>
                  </a:schemeClr>
                </a:solidFill>
              </a:defRPr>
            </a:lvl1pPr>
          </a:lstStyle>
          <a:p>
            <a:fld id="{B9BE3F2C-1485-4296-85BF-6B680E5840F0}" type="slidenum">
              <a:rPr lang="nl-NL" noProof="0" smtClean="0"/>
              <a:t>‹nr.›</a:t>
            </a:fld>
            <a:endParaRPr lang="nl-NL" noProof="0" dirty="0"/>
          </a:p>
        </p:txBody>
      </p:sp>
      <p:pic>
        <p:nvPicPr>
          <p:cNvPr id="7" name="Afbeelding 20">
            <a:extLst>
              <a:ext uri="{FF2B5EF4-FFF2-40B4-BE49-F238E27FC236}">
                <a16:creationId xmlns:a16="http://schemas.microsoft.com/office/drawing/2014/main" id="{ADB774F9-F21E-403E-817D-1523AF90F1F2}"/>
              </a:ext>
            </a:extLst>
          </p:cNvPr>
          <p:cNvPicPr>
            <a:picLocks noChangeAspect="1"/>
          </p:cNvPicPr>
          <p:nvPr userDrawn="1"/>
        </p:nvPicPr>
        <p:blipFill rotWithShape="1">
          <a:blip r:embed="rId27"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6952944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9" r:id="rId3"/>
    <p:sldLayoutId id="2147483672" r:id="rId4"/>
    <p:sldLayoutId id="2147483673" r:id="rId5"/>
    <p:sldLayoutId id="2147483663" r:id="rId6"/>
    <p:sldLayoutId id="2147483674" r:id="rId7"/>
    <p:sldLayoutId id="2147483675" r:id="rId8"/>
    <p:sldLayoutId id="2147483661" r:id="rId9"/>
    <p:sldLayoutId id="2147483676" r:id="rId10"/>
    <p:sldLayoutId id="2147483677" r:id="rId11"/>
    <p:sldLayoutId id="2147483682" r:id="rId12"/>
    <p:sldLayoutId id="2147483683" r:id="rId13"/>
    <p:sldLayoutId id="2147483684" r:id="rId14"/>
    <p:sldLayoutId id="2147483664" r:id="rId15"/>
    <p:sldLayoutId id="2147483665" r:id="rId16"/>
    <p:sldLayoutId id="2147483678" r:id="rId17"/>
    <p:sldLayoutId id="2147483679" r:id="rId18"/>
    <p:sldLayoutId id="2147483666" r:id="rId19"/>
    <p:sldLayoutId id="2147483680" r:id="rId20"/>
    <p:sldLayoutId id="2147483681" r:id="rId21"/>
    <p:sldLayoutId id="2147483667" r:id="rId22"/>
    <p:sldLayoutId id="2147483668" r:id="rId23"/>
    <p:sldLayoutId id="2147483655" r:id="rId24"/>
    <p:sldLayoutId id="2147483685" r:id="rId25"/>
  </p:sldLayoutIdLst>
  <p:hf hdr="0"/>
  <p:txStyles>
    <p:title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accent1"/>
        </a:buClr>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Char char="​"/>
        <a:defRPr sz="1200" b="1" kern="1200">
          <a:solidFill>
            <a:schemeClr val="accent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mn-lt"/>
          <a:ea typeface="+mn-ea"/>
          <a:cs typeface="+mn-cs"/>
        </a:defRPr>
      </a:lvl8pPr>
      <a:lvl9pPr marL="144000" indent="-144000" algn="l" defTabSz="914400" rtl="0" eaLnBrk="1" latinLnBrk="0" hangingPunct="1">
        <a:lnSpc>
          <a:spcPct val="90000"/>
        </a:lnSpc>
        <a:spcBef>
          <a:spcPts val="600"/>
        </a:spcBef>
        <a:buClr>
          <a:schemeClr val="accent1"/>
        </a:buClr>
        <a:buFont typeface="Verdana" panose="020B0604030504040204" pitchFamily="34" charset="0"/>
        <a:buChar char="–"/>
        <a:defRPr sz="120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ogle.nl/url?sa=i&amp;url=https://nl.freepik.com/iconen-gratis/gekromde-zwarte-pijl_752704.htm&amp;psig=AOvVaw2z8T_G6e4sk6iAdfC_EM1O&amp;ust=1595874760153000&amp;source=images&amp;cd=vfe&amp;ved=0CAIQjRxqFwoTCNj7qfPG6-oCFQAAAAAdAAAAABAE" TargetMode="Externa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C593FB-58DF-43B2-B4A3-250B78083F43}"/>
              </a:ext>
            </a:extLst>
          </p:cNvPr>
          <p:cNvSpPr>
            <a:spLocks noGrp="1"/>
          </p:cNvSpPr>
          <p:nvPr>
            <p:ph type="ctrTitle"/>
          </p:nvPr>
        </p:nvSpPr>
        <p:spPr>
          <a:xfrm>
            <a:off x="6433200" y="2113826"/>
            <a:ext cx="5418328" cy="1451565"/>
          </a:xfrm>
        </p:spPr>
        <p:txBody>
          <a:bodyPr/>
          <a:lstStyle/>
          <a:p>
            <a:r>
              <a:rPr lang="nl-NL" dirty="0"/>
              <a:t>EPD </a:t>
            </a:r>
            <a:r>
              <a:rPr lang="nl-NL" dirty="0" smtClean="0"/>
              <a:t>Vernieuwing</a:t>
            </a:r>
            <a:br>
              <a:rPr lang="nl-NL" dirty="0" smtClean="0"/>
            </a:br>
            <a:r>
              <a:rPr lang="nl-NL" dirty="0" smtClean="0"/>
              <a:t>Herijking </a:t>
            </a:r>
            <a:r>
              <a:rPr lang="nl-NL" dirty="0"/>
              <a:t>Integratie strategie</a:t>
            </a:r>
          </a:p>
        </p:txBody>
      </p:sp>
      <p:sp>
        <p:nvSpPr>
          <p:cNvPr id="2" name="Tijdelijke aanduiding voor datum 1"/>
          <p:cNvSpPr>
            <a:spLocks noGrp="1"/>
          </p:cNvSpPr>
          <p:nvPr>
            <p:ph type="dt" sz="half" idx="10"/>
          </p:nvPr>
        </p:nvSpPr>
        <p:spPr>
          <a:xfrm>
            <a:off x="613775" y="6544218"/>
            <a:ext cx="5040000" cy="161583"/>
          </a:xfrm>
        </p:spPr>
        <p:txBody>
          <a:bodyPr/>
          <a:lstStyle/>
          <a:p>
            <a:r>
              <a:rPr lang="nl-NL" dirty="0" smtClean="0">
                <a:solidFill>
                  <a:schemeClr val="bg1"/>
                </a:solidFill>
              </a:rPr>
              <a:t>31  </a:t>
            </a:r>
            <a:r>
              <a:rPr lang="nl-NL" dirty="0">
                <a:solidFill>
                  <a:schemeClr val="bg1"/>
                </a:solidFill>
              </a:rPr>
              <a:t>maart </a:t>
            </a:r>
            <a:r>
              <a:rPr lang="nl-NL" dirty="0" smtClean="0">
                <a:solidFill>
                  <a:schemeClr val="bg1"/>
                </a:solidFill>
              </a:rPr>
              <a:t>2025</a:t>
            </a:r>
            <a:endParaRPr lang="nl-NL" dirty="0">
              <a:solidFill>
                <a:schemeClr val="bg1"/>
              </a:solidFill>
            </a:endParaRPr>
          </a:p>
        </p:txBody>
      </p:sp>
      <p:sp>
        <p:nvSpPr>
          <p:cNvPr id="3" name="Tijdelijke aanduiding voor voettekst 2"/>
          <p:cNvSpPr>
            <a:spLocks noGrp="1"/>
          </p:cNvSpPr>
          <p:nvPr>
            <p:ph type="ftr" sz="quarter" idx="11"/>
          </p:nvPr>
        </p:nvSpPr>
        <p:spPr>
          <a:xfrm>
            <a:off x="613775" y="6337060"/>
            <a:ext cx="5040000" cy="161583"/>
          </a:xfrm>
        </p:spPr>
        <p:txBody>
          <a:bodyPr/>
          <a:lstStyle/>
          <a:p>
            <a:r>
              <a:rPr lang="nl-NL" dirty="0">
                <a:solidFill>
                  <a:schemeClr val="bg1"/>
                </a:solidFill>
              </a:rPr>
              <a:t>EPD </a:t>
            </a:r>
            <a:r>
              <a:rPr lang="nl-NL">
                <a:solidFill>
                  <a:schemeClr val="bg1"/>
                </a:solidFill>
              </a:rPr>
              <a:t>Vernieuwing </a:t>
            </a:r>
            <a:r>
              <a:rPr lang="nl-NL" smtClean="0">
                <a:solidFill>
                  <a:schemeClr val="bg1"/>
                </a:solidFill>
              </a:rPr>
              <a:t>Herijking Integratie </a:t>
            </a:r>
            <a:r>
              <a:rPr lang="nl-NL" dirty="0">
                <a:solidFill>
                  <a:schemeClr val="bg1"/>
                </a:solidFill>
              </a:rPr>
              <a:t>Strategie </a:t>
            </a:r>
            <a:r>
              <a:rPr lang="nl-NL" dirty="0" smtClean="0">
                <a:solidFill>
                  <a:schemeClr val="bg1"/>
                </a:solidFill>
              </a:rPr>
              <a:t>v 1.2</a:t>
            </a:r>
            <a:endParaRPr lang="nl-NL" dirty="0">
              <a:solidFill>
                <a:schemeClr val="bg1"/>
              </a:solidFill>
            </a:endParaRPr>
          </a:p>
        </p:txBody>
      </p:sp>
      <p:sp>
        <p:nvSpPr>
          <p:cNvPr id="6" name="Tijdelijke aanduiding voor dianummer 5"/>
          <p:cNvSpPr>
            <a:spLocks noGrp="1"/>
          </p:cNvSpPr>
          <p:nvPr>
            <p:ph type="sldNum" sz="quarter" idx="12"/>
          </p:nvPr>
        </p:nvSpPr>
        <p:spPr/>
        <p:txBody>
          <a:bodyPr/>
          <a:lstStyle/>
          <a:p>
            <a:fld id="{B9BE3F2C-1485-4296-85BF-6B680E5840F0}" type="slidenum">
              <a:rPr lang="nl-NL" smtClean="0"/>
              <a:t>1</a:t>
            </a:fld>
            <a:endParaRPr lang="nl-NL" dirty="0"/>
          </a:p>
        </p:txBody>
      </p:sp>
    </p:spTree>
    <p:extLst>
      <p:ext uri="{BB962C8B-B14F-4D97-AF65-F5344CB8AC3E}">
        <p14:creationId xmlns:p14="http://schemas.microsoft.com/office/powerpoint/2010/main" val="3003534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2</a:t>
            </a:fld>
            <a:endParaRPr lang="nl-NL" dirty="0"/>
          </a:p>
        </p:txBody>
      </p:sp>
      <p:sp>
        <p:nvSpPr>
          <p:cNvPr id="11" name="Titel 1"/>
          <p:cNvSpPr txBox="1">
            <a:spLocks/>
          </p:cNvSpPr>
          <p:nvPr/>
        </p:nvSpPr>
        <p:spPr>
          <a:xfrm>
            <a:off x="720000" y="602605"/>
            <a:ext cx="10318115"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Anatomie van de strategie</a:t>
            </a:r>
          </a:p>
        </p:txBody>
      </p:sp>
      <p:grpSp>
        <p:nvGrpSpPr>
          <p:cNvPr id="16" name="Groep 15"/>
          <p:cNvGrpSpPr/>
          <p:nvPr/>
        </p:nvGrpSpPr>
        <p:grpSpPr>
          <a:xfrm>
            <a:off x="814192" y="1377862"/>
            <a:ext cx="10258815" cy="4819393"/>
            <a:chOff x="814192" y="1377862"/>
            <a:chExt cx="10258815" cy="4819393"/>
          </a:xfrm>
        </p:grpSpPr>
        <p:sp>
          <p:nvSpPr>
            <p:cNvPr id="7" name="Rechthoek 6"/>
            <p:cNvSpPr/>
            <p:nvPr/>
          </p:nvSpPr>
          <p:spPr>
            <a:xfrm>
              <a:off x="8592854" y="1615857"/>
              <a:ext cx="2480153" cy="17661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Wat is er dan verder nodig om in Regie te blijven en het geheel beheersbaar te houden?</a:t>
              </a:r>
            </a:p>
          </p:txBody>
        </p:sp>
        <p:sp>
          <p:nvSpPr>
            <p:cNvPr id="8" name="Gekromde pijl-omhoog 7"/>
            <p:cNvSpPr/>
            <p:nvPr/>
          </p:nvSpPr>
          <p:spPr>
            <a:xfrm flipV="1">
              <a:off x="2968667" y="1794351"/>
              <a:ext cx="3331923" cy="1409180"/>
            </a:xfrm>
            <a:prstGeom prst="curvedUpArrow">
              <a:avLst>
                <a:gd name="adj1" fmla="val 15625"/>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5" name="Rechthoek 4"/>
            <p:cNvSpPr/>
            <p:nvPr/>
          </p:nvSpPr>
          <p:spPr>
            <a:xfrm>
              <a:off x="814192" y="1377862"/>
              <a:ext cx="2605413" cy="2004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Waar of wat wil DJI kunnen met EPD integratie om in een “happy” place te zijn (veilig, wendbaar, toekomstvast)?</a:t>
              </a:r>
            </a:p>
          </p:txBody>
        </p:sp>
        <p:sp>
          <p:nvSpPr>
            <p:cNvPr id="9" name="Gekromde pijl-omhoog 8"/>
            <p:cNvSpPr/>
            <p:nvPr/>
          </p:nvSpPr>
          <p:spPr>
            <a:xfrm>
              <a:off x="6457167" y="3613531"/>
              <a:ext cx="4271374" cy="125909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6" name="Rechthoek 5"/>
            <p:cNvSpPr/>
            <p:nvPr/>
          </p:nvSpPr>
          <p:spPr>
            <a:xfrm>
              <a:off x="4845600" y="3118981"/>
              <a:ext cx="2532230" cy="175364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Welke oplossings</a:t>
              </a:r>
              <a:r>
                <a:rPr lang="nl-NL" u="sng" dirty="0"/>
                <a:t>richting</a:t>
              </a:r>
              <a:r>
                <a:rPr lang="nl-NL" dirty="0"/>
                <a:t> denken wij dan aan?</a:t>
              </a:r>
            </a:p>
          </p:txBody>
        </p:sp>
        <p:sp>
          <p:nvSpPr>
            <p:cNvPr id="10" name="Pijl-links en -rechts 9"/>
            <p:cNvSpPr/>
            <p:nvPr/>
          </p:nvSpPr>
          <p:spPr>
            <a:xfrm>
              <a:off x="1039659" y="5347656"/>
              <a:ext cx="10033348" cy="84959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Scope van de integratie strategie</a:t>
              </a:r>
            </a:p>
          </p:txBody>
        </p:sp>
        <p:sp>
          <p:nvSpPr>
            <p:cNvPr id="12" name="Tekstvak 11"/>
            <p:cNvSpPr txBox="1"/>
            <p:nvPr/>
          </p:nvSpPr>
          <p:spPr>
            <a:xfrm>
              <a:off x="814192" y="3397376"/>
              <a:ext cx="2605413" cy="307777"/>
            </a:xfrm>
            <a:prstGeom prst="rect">
              <a:avLst/>
            </a:prstGeom>
            <a:solidFill>
              <a:srgbClr val="92D050"/>
            </a:solidFill>
            <a:ln>
              <a:solidFill>
                <a:schemeClr val="accent1"/>
              </a:solidFill>
            </a:ln>
          </p:spPr>
          <p:txBody>
            <a:bodyPr wrap="square" rtlCol="0">
              <a:spAutoFit/>
            </a:bodyPr>
            <a:lstStyle/>
            <a:p>
              <a:r>
                <a:rPr lang="nl-NL" sz="1400" dirty="0">
                  <a:solidFill>
                    <a:schemeClr val="tx2"/>
                  </a:solidFill>
                </a:rPr>
                <a:t>Uitgangspunten en doelen</a:t>
              </a:r>
            </a:p>
          </p:txBody>
        </p:sp>
        <p:sp>
          <p:nvSpPr>
            <p:cNvPr id="13" name="Tekstvak 12"/>
            <p:cNvSpPr txBox="1"/>
            <p:nvPr/>
          </p:nvSpPr>
          <p:spPr>
            <a:xfrm>
              <a:off x="4850307" y="4854640"/>
              <a:ext cx="2527524" cy="307777"/>
            </a:xfrm>
            <a:prstGeom prst="rect">
              <a:avLst/>
            </a:prstGeom>
            <a:solidFill>
              <a:srgbClr val="92D050"/>
            </a:solidFill>
            <a:ln>
              <a:solidFill>
                <a:schemeClr val="accent1"/>
              </a:solidFill>
            </a:ln>
          </p:spPr>
          <p:txBody>
            <a:bodyPr wrap="square" rtlCol="0">
              <a:spAutoFit/>
            </a:bodyPr>
            <a:lstStyle/>
            <a:p>
              <a:pPr algn="ctr"/>
              <a:r>
                <a:rPr lang="nl-NL" sz="1400" dirty="0">
                  <a:solidFill>
                    <a:schemeClr val="tx2"/>
                  </a:solidFill>
                </a:rPr>
                <a:t>Onze EPD integratie visie</a:t>
              </a:r>
            </a:p>
          </p:txBody>
        </p:sp>
        <p:sp>
          <p:nvSpPr>
            <p:cNvPr id="14" name="Tekstvak 13"/>
            <p:cNvSpPr txBox="1"/>
            <p:nvPr/>
          </p:nvSpPr>
          <p:spPr>
            <a:xfrm>
              <a:off x="8592854" y="3336532"/>
              <a:ext cx="2480153" cy="276999"/>
            </a:xfrm>
            <a:prstGeom prst="rect">
              <a:avLst/>
            </a:prstGeom>
            <a:solidFill>
              <a:srgbClr val="92D050"/>
            </a:solidFill>
            <a:ln>
              <a:solidFill>
                <a:schemeClr val="accent1"/>
              </a:solidFill>
            </a:ln>
          </p:spPr>
          <p:txBody>
            <a:bodyPr wrap="square" rtlCol="0">
              <a:spAutoFit/>
            </a:bodyPr>
            <a:lstStyle/>
            <a:p>
              <a:pPr algn="ctr"/>
              <a:r>
                <a:rPr lang="nl-NL" sz="1200" dirty="0">
                  <a:solidFill>
                    <a:schemeClr val="tx2"/>
                  </a:solidFill>
                </a:rPr>
                <a:t>Behouden Regie, in control</a:t>
              </a:r>
            </a:p>
          </p:txBody>
        </p:sp>
      </p:grpSp>
    </p:spTree>
    <p:extLst>
      <p:ext uri="{BB962C8B-B14F-4D97-AF65-F5344CB8AC3E}">
        <p14:creationId xmlns:p14="http://schemas.microsoft.com/office/powerpoint/2010/main" val="3953855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fld id="{33630394-8655-46E7-B69A-413067B00176}" type="slidenum">
              <a:rPr lang="nl-NL" smtClean="0"/>
              <a:pPr/>
              <a:t>3</a:t>
            </a:fld>
            <a:endParaRPr lang="nl-NL" dirty="0"/>
          </a:p>
        </p:txBody>
      </p:sp>
      <p:sp>
        <p:nvSpPr>
          <p:cNvPr id="7" name="Rechthoek 6"/>
          <p:cNvSpPr/>
          <p:nvPr/>
        </p:nvSpPr>
        <p:spPr bwMode="auto">
          <a:xfrm>
            <a:off x="2113656" y="2344750"/>
            <a:ext cx="8208912" cy="432048"/>
          </a:xfrm>
          <a:prstGeom prst="rect">
            <a:avLst/>
          </a:prstGeom>
          <a:solidFill>
            <a:schemeClr val="tx2"/>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2600" dirty="0">
                <a:solidFill>
                  <a:schemeClr val="bg1"/>
                </a:solidFill>
                <a:cs typeface="Arial" charset="0"/>
              </a:rPr>
              <a:t>Business case - Roadmap</a:t>
            </a:r>
          </a:p>
        </p:txBody>
      </p:sp>
      <p:sp>
        <p:nvSpPr>
          <p:cNvPr id="8" name="Rechthoek 7"/>
          <p:cNvSpPr/>
          <p:nvPr/>
        </p:nvSpPr>
        <p:spPr bwMode="auto">
          <a:xfrm>
            <a:off x="2113656" y="2945533"/>
            <a:ext cx="8208912" cy="360040"/>
          </a:xfrm>
          <a:prstGeom prst="rect">
            <a:avLst/>
          </a:prstGeom>
          <a:solidFill>
            <a:schemeClr val="tx2"/>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2600" dirty="0">
                <a:solidFill>
                  <a:schemeClr val="bg1"/>
                </a:solidFill>
                <a:cs typeface="Arial" charset="0"/>
              </a:rPr>
              <a:t>Projectplan - Roadmap</a:t>
            </a:r>
          </a:p>
        </p:txBody>
      </p:sp>
      <p:sp>
        <p:nvSpPr>
          <p:cNvPr id="10" name="Rechthoek 9"/>
          <p:cNvSpPr/>
          <p:nvPr/>
        </p:nvSpPr>
        <p:spPr bwMode="auto">
          <a:xfrm>
            <a:off x="2113656" y="4378467"/>
            <a:ext cx="1728192" cy="586317"/>
          </a:xfrm>
          <a:prstGeom prst="rect">
            <a:avLst/>
          </a:prstGeom>
          <a:solidFill>
            <a:schemeClr val="accent4">
              <a:lumMod val="75000"/>
            </a:schemeClr>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342900" indent="-342900" algn="ctr" eaLnBrk="0" fontAlgn="base" hangingPunct="0">
              <a:spcBef>
                <a:spcPct val="0"/>
              </a:spcBef>
              <a:spcAft>
                <a:spcPct val="0"/>
              </a:spcAft>
              <a:buAutoNum type="arabicPeriod"/>
            </a:pPr>
            <a:r>
              <a:rPr lang="nl-NL" sz="1400" dirty="0">
                <a:solidFill>
                  <a:schemeClr val="bg1"/>
                </a:solidFill>
              </a:rPr>
              <a:t>Integratie strategie </a:t>
            </a:r>
            <a:r>
              <a:rPr lang="nl-NL" sz="1200" dirty="0">
                <a:solidFill>
                  <a:schemeClr val="bg1"/>
                </a:solidFill>
              </a:rPr>
              <a:t>EPD</a:t>
            </a:r>
            <a:r>
              <a:rPr lang="nl-NL" sz="1400" dirty="0">
                <a:solidFill>
                  <a:schemeClr val="bg1"/>
                </a:solidFill>
              </a:rPr>
              <a:t> vernieuwing</a:t>
            </a:r>
          </a:p>
        </p:txBody>
      </p:sp>
      <p:sp>
        <p:nvSpPr>
          <p:cNvPr id="11" name="Rechthoek 10"/>
          <p:cNvSpPr/>
          <p:nvPr/>
        </p:nvSpPr>
        <p:spPr bwMode="auto">
          <a:xfrm>
            <a:off x="3985864" y="4378524"/>
            <a:ext cx="2016224" cy="586260"/>
          </a:xfrm>
          <a:prstGeom prst="rect">
            <a:avLst/>
          </a:prstGeom>
          <a:solidFill>
            <a:schemeClr val="accent4">
              <a:lumMod val="75000"/>
            </a:schemeClr>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1600" dirty="0">
                <a:solidFill>
                  <a:schemeClr val="bg1"/>
                </a:solidFill>
                <a:cs typeface="Arial" charset="0"/>
              </a:rPr>
              <a:t>2. </a:t>
            </a:r>
            <a:r>
              <a:rPr lang="nl-NL" sz="1600" dirty="0" smtClean="0">
                <a:solidFill>
                  <a:schemeClr val="bg1"/>
                </a:solidFill>
                <a:cs typeface="Arial" charset="0"/>
              </a:rPr>
              <a:t>PSA </a:t>
            </a:r>
            <a:r>
              <a:rPr lang="nl-NL" sz="1600" dirty="0">
                <a:solidFill>
                  <a:schemeClr val="bg1"/>
                </a:solidFill>
                <a:cs typeface="Arial" charset="0"/>
              </a:rPr>
              <a:t>EPD vernieuwing</a:t>
            </a:r>
          </a:p>
        </p:txBody>
      </p:sp>
      <p:sp>
        <p:nvSpPr>
          <p:cNvPr id="12" name="Rechthoek 11"/>
          <p:cNvSpPr/>
          <p:nvPr/>
        </p:nvSpPr>
        <p:spPr bwMode="auto">
          <a:xfrm>
            <a:off x="8306345" y="4399491"/>
            <a:ext cx="2016225" cy="545188"/>
          </a:xfrm>
          <a:prstGeom prst="rect">
            <a:avLst/>
          </a:prstGeom>
          <a:solidFill>
            <a:schemeClr val="accent4">
              <a:lumMod val="75000"/>
            </a:schemeClr>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1600" dirty="0">
                <a:solidFill>
                  <a:schemeClr val="bg1"/>
                </a:solidFill>
              </a:rPr>
              <a:t>4. </a:t>
            </a:r>
            <a:r>
              <a:rPr lang="nl-NL" sz="1600" dirty="0" smtClean="0">
                <a:solidFill>
                  <a:schemeClr val="bg1"/>
                </a:solidFill>
              </a:rPr>
              <a:t>Datamigratie </a:t>
            </a:r>
            <a:r>
              <a:rPr lang="nl-NL" sz="1600" dirty="0">
                <a:solidFill>
                  <a:schemeClr val="bg1"/>
                </a:solidFill>
              </a:rPr>
              <a:t>strategie</a:t>
            </a:r>
          </a:p>
        </p:txBody>
      </p:sp>
      <p:sp>
        <p:nvSpPr>
          <p:cNvPr id="13" name="Rechthoek 12"/>
          <p:cNvSpPr/>
          <p:nvPr/>
        </p:nvSpPr>
        <p:spPr bwMode="auto">
          <a:xfrm>
            <a:off x="6146105" y="4383982"/>
            <a:ext cx="1997967" cy="563138"/>
          </a:xfrm>
          <a:prstGeom prst="rect">
            <a:avLst/>
          </a:prstGeom>
          <a:solidFill>
            <a:schemeClr val="accent4">
              <a:lumMod val="75000"/>
            </a:schemeClr>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1600" dirty="0">
                <a:solidFill>
                  <a:schemeClr val="bg1"/>
                </a:solidFill>
              </a:rPr>
              <a:t>3. </a:t>
            </a:r>
            <a:r>
              <a:rPr lang="nl-NL" sz="1600" dirty="0" smtClean="0">
                <a:solidFill>
                  <a:schemeClr val="bg1"/>
                </a:solidFill>
              </a:rPr>
              <a:t>PSA IDVU </a:t>
            </a:r>
            <a:r>
              <a:rPr lang="nl-NL" sz="1600" dirty="0">
                <a:solidFill>
                  <a:schemeClr val="bg1"/>
                </a:solidFill>
              </a:rPr>
              <a:t>koppelvlak</a:t>
            </a:r>
          </a:p>
        </p:txBody>
      </p:sp>
      <p:pic>
        <p:nvPicPr>
          <p:cNvPr id="1026" name="Picture 2" descr="Gekromde zwarte pijl | Gratis Iconen">
            <a:hlinkClick r:id="rId2"/>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21211" y="5046341"/>
            <a:ext cx="680110" cy="6801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Gekromde zwarte pijl | Gratis Iconen">
            <a:hlinkClick r:id="rId2"/>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61928" y="5023320"/>
            <a:ext cx="680110" cy="68011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Gekromde zwarte pijl | Gratis Iconen">
            <a:hlinkClick r:id="rId2"/>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05032" y="5040985"/>
            <a:ext cx="680110" cy="68011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Gekromde zwarte pijl | Gratis Iconen">
            <a:hlinkClick r:id="rId2"/>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26424" y="5046341"/>
            <a:ext cx="680110" cy="680110"/>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p:cNvSpPr txBox="1"/>
          <p:nvPr/>
        </p:nvSpPr>
        <p:spPr>
          <a:xfrm>
            <a:off x="1665323" y="5782921"/>
            <a:ext cx="2391886" cy="954107"/>
          </a:xfrm>
          <a:prstGeom prst="rect">
            <a:avLst/>
          </a:prstGeom>
          <a:noFill/>
        </p:spPr>
        <p:txBody>
          <a:bodyPr wrap="square" rtlCol="0">
            <a:spAutoFit/>
          </a:bodyPr>
          <a:lstStyle/>
          <a:p>
            <a:pPr algn="ctr"/>
            <a:r>
              <a:rPr lang="nl-NL" sz="1400" dirty="0">
                <a:solidFill>
                  <a:schemeClr val="tx2"/>
                </a:solidFill>
              </a:rPr>
              <a:t>Integratie strategie – Beoogde integratie, inrichting en Regie voor het nieuwe EPD</a:t>
            </a:r>
          </a:p>
        </p:txBody>
      </p:sp>
      <p:sp>
        <p:nvSpPr>
          <p:cNvPr id="23" name="Rechthoek 22"/>
          <p:cNvSpPr/>
          <p:nvPr/>
        </p:nvSpPr>
        <p:spPr bwMode="auto">
          <a:xfrm>
            <a:off x="2113656" y="4034037"/>
            <a:ext cx="8208912" cy="272424"/>
          </a:xfrm>
          <a:prstGeom prst="rect">
            <a:avLst/>
          </a:prstGeom>
          <a:solidFill>
            <a:schemeClr val="accent4">
              <a:lumMod val="75000"/>
            </a:schemeClr>
          </a:solidFill>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1600" dirty="0">
                <a:solidFill>
                  <a:schemeClr val="bg1"/>
                </a:solidFill>
                <a:cs typeface="Arial" charset="0"/>
              </a:rPr>
              <a:t>Start Architecturen voorbereiding– onderverdeeld in</a:t>
            </a:r>
          </a:p>
        </p:txBody>
      </p:sp>
      <p:sp>
        <p:nvSpPr>
          <p:cNvPr id="24" name="Tekstvak 23"/>
          <p:cNvSpPr txBox="1"/>
          <p:nvPr/>
        </p:nvSpPr>
        <p:spPr>
          <a:xfrm>
            <a:off x="3985865" y="5791203"/>
            <a:ext cx="1904325" cy="738664"/>
          </a:xfrm>
          <a:prstGeom prst="rect">
            <a:avLst/>
          </a:prstGeom>
          <a:noFill/>
        </p:spPr>
        <p:txBody>
          <a:bodyPr wrap="square" rtlCol="0">
            <a:spAutoFit/>
          </a:bodyPr>
          <a:lstStyle/>
          <a:p>
            <a:pPr algn="ctr"/>
            <a:r>
              <a:rPr lang="nl-NL" sz="1400" dirty="0" smtClean="0">
                <a:solidFill>
                  <a:schemeClr val="bg1">
                    <a:lumMod val="65000"/>
                  </a:schemeClr>
                </a:solidFill>
              </a:rPr>
              <a:t>PSA </a:t>
            </a:r>
            <a:r>
              <a:rPr lang="nl-NL" sz="1400" dirty="0">
                <a:solidFill>
                  <a:schemeClr val="bg1">
                    <a:lumMod val="65000"/>
                  </a:schemeClr>
                </a:solidFill>
              </a:rPr>
              <a:t>– oplossingsrichting nieuwe EPD</a:t>
            </a:r>
          </a:p>
        </p:txBody>
      </p:sp>
      <p:sp>
        <p:nvSpPr>
          <p:cNvPr id="25" name="Tekstvak 24"/>
          <p:cNvSpPr txBox="1"/>
          <p:nvPr/>
        </p:nvSpPr>
        <p:spPr>
          <a:xfrm>
            <a:off x="5816245" y="5883664"/>
            <a:ext cx="2577259" cy="738664"/>
          </a:xfrm>
          <a:prstGeom prst="rect">
            <a:avLst/>
          </a:prstGeom>
          <a:noFill/>
        </p:spPr>
        <p:txBody>
          <a:bodyPr wrap="square" rtlCol="0">
            <a:spAutoFit/>
          </a:bodyPr>
          <a:lstStyle/>
          <a:p>
            <a:pPr algn="ctr"/>
            <a:r>
              <a:rPr lang="nl-NL" sz="1400" dirty="0">
                <a:solidFill>
                  <a:schemeClr val="bg1">
                    <a:lumMod val="65000"/>
                  </a:schemeClr>
                </a:solidFill>
              </a:rPr>
              <a:t>Koppelvlak tussen het EPD en de detentieopvolging systemen – </a:t>
            </a:r>
            <a:r>
              <a:rPr lang="nl-NL" sz="1400" dirty="0" smtClean="0">
                <a:solidFill>
                  <a:schemeClr val="bg1">
                    <a:lumMod val="65000"/>
                  </a:schemeClr>
                </a:solidFill>
              </a:rPr>
              <a:t>IDVU</a:t>
            </a:r>
            <a:endParaRPr lang="nl-NL" sz="1400" dirty="0">
              <a:solidFill>
                <a:schemeClr val="bg1">
                  <a:lumMod val="65000"/>
                </a:schemeClr>
              </a:solidFill>
            </a:endParaRPr>
          </a:p>
        </p:txBody>
      </p:sp>
      <p:sp>
        <p:nvSpPr>
          <p:cNvPr id="26" name="Tekstvak 25"/>
          <p:cNvSpPr txBox="1"/>
          <p:nvPr/>
        </p:nvSpPr>
        <p:spPr>
          <a:xfrm>
            <a:off x="8443183" y="5833839"/>
            <a:ext cx="1846592" cy="954107"/>
          </a:xfrm>
          <a:prstGeom prst="rect">
            <a:avLst/>
          </a:prstGeom>
          <a:noFill/>
        </p:spPr>
        <p:txBody>
          <a:bodyPr wrap="square" rtlCol="0">
            <a:spAutoFit/>
          </a:bodyPr>
          <a:lstStyle/>
          <a:p>
            <a:pPr algn="ctr"/>
            <a:r>
              <a:rPr lang="nl-NL" sz="1400" dirty="0" smtClean="0">
                <a:solidFill>
                  <a:schemeClr val="bg1">
                    <a:lumMod val="65000"/>
                  </a:schemeClr>
                </a:solidFill>
              </a:rPr>
              <a:t>Datamigratie </a:t>
            </a:r>
            <a:r>
              <a:rPr lang="nl-NL" sz="1400" dirty="0">
                <a:solidFill>
                  <a:schemeClr val="bg1">
                    <a:lumMod val="65000"/>
                  </a:schemeClr>
                </a:solidFill>
              </a:rPr>
              <a:t>strategie -  van data kwaliteit naar conversie</a:t>
            </a:r>
          </a:p>
        </p:txBody>
      </p:sp>
      <p:sp>
        <p:nvSpPr>
          <p:cNvPr id="19" name="PIJL-OMLAAG 18"/>
          <p:cNvSpPr/>
          <p:nvPr/>
        </p:nvSpPr>
        <p:spPr bwMode="auto">
          <a:xfrm>
            <a:off x="2609238" y="3313885"/>
            <a:ext cx="504056" cy="108560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nl-NL" sz="2600" dirty="0">
              <a:solidFill>
                <a:srgbClr val="000000"/>
              </a:solidFill>
              <a:latin typeface="Adobe Caslon Pro Bold" pitchFamily="18" charset="0"/>
              <a:cs typeface="Arial" charset="0"/>
            </a:endParaRPr>
          </a:p>
        </p:txBody>
      </p:sp>
      <p:sp>
        <p:nvSpPr>
          <p:cNvPr id="9" name="Rechthoek 8"/>
          <p:cNvSpPr/>
          <p:nvPr/>
        </p:nvSpPr>
        <p:spPr bwMode="auto">
          <a:xfrm>
            <a:off x="2113656" y="3458616"/>
            <a:ext cx="8208912" cy="360040"/>
          </a:xfrm>
          <a:prstGeom prst="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nl-NL" sz="2600" dirty="0">
                <a:solidFill>
                  <a:schemeClr val="bg1"/>
                </a:solidFill>
                <a:cs typeface="Arial" charset="0"/>
              </a:rPr>
              <a:t>Implementatieplan - Fase </a:t>
            </a:r>
          </a:p>
        </p:txBody>
      </p:sp>
      <p:sp>
        <p:nvSpPr>
          <p:cNvPr id="21" name="Titel 1"/>
          <p:cNvSpPr txBox="1">
            <a:spLocks/>
          </p:cNvSpPr>
          <p:nvPr/>
        </p:nvSpPr>
        <p:spPr>
          <a:xfrm>
            <a:off x="479387" y="658740"/>
            <a:ext cx="10318115"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smtClean="0">
                <a:solidFill>
                  <a:srgbClr val="00B0F0"/>
                </a:solidFill>
              </a:rPr>
              <a:t>Positionering </a:t>
            </a:r>
            <a:r>
              <a:rPr lang="nl-NL" dirty="0">
                <a:solidFill>
                  <a:srgbClr val="00B0F0"/>
                </a:solidFill>
              </a:rPr>
              <a:t>van de integratie strategie</a:t>
            </a:r>
          </a:p>
        </p:txBody>
      </p:sp>
      <p:sp>
        <p:nvSpPr>
          <p:cNvPr id="5" name="Tekstvak 4"/>
          <p:cNvSpPr txBox="1"/>
          <p:nvPr/>
        </p:nvSpPr>
        <p:spPr>
          <a:xfrm>
            <a:off x="574771" y="1266779"/>
            <a:ext cx="11388282" cy="923330"/>
          </a:xfrm>
          <a:prstGeom prst="rect">
            <a:avLst/>
          </a:prstGeom>
          <a:noFill/>
        </p:spPr>
        <p:txBody>
          <a:bodyPr wrap="square" rtlCol="0">
            <a:spAutoFit/>
          </a:bodyPr>
          <a:lstStyle/>
          <a:p>
            <a:r>
              <a:rPr lang="nl-NL" dirty="0"/>
              <a:t>De integratie strategie is een architectuurproduct opgesteld vanuit het programma EPD vernieuwing. Het maakt deel uit van een aantal samenhangende architectuur producten welke </a:t>
            </a:r>
            <a:r>
              <a:rPr lang="nl-NL" dirty="0" smtClean="0"/>
              <a:t>tezamen </a:t>
            </a:r>
            <a:r>
              <a:rPr lang="nl-NL" dirty="0"/>
              <a:t>de Start Architectuur EPD vernieuwing vormen.</a:t>
            </a:r>
          </a:p>
        </p:txBody>
      </p:sp>
    </p:spTree>
    <p:extLst>
      <p:ext uri="{BB962C8B-B14F-4D97-AF65-F5344CB8AC3E}">
        <p14:creationId xmlns:p14="http://schemas.microsoft.com/office/powerpoint/2010/main" val="2731590683"/>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4</a:t>
            </a:fld>
            <a:endParaRPr lang="nl-NL" dirty="0"/>
          </a:p>
        </p:txBody>
      </p:sp>
      <p:sp>
        <p:nvSpPr>
          <p:cNvPr id="6" name="Titel 1"/>
          <p:cNvSpPr txBox="1">
            <a:spLocks/>
          </p:cNvSpPr>
          <p:nvPr/>
        </p:nvSpPr>
        <p:spPr>
          <a:xfrm>
            <a:off x="720000" y="821200"/>
            <a:ext cx="8499156"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Uitgangsdocumenten &amp; Bronnen</a:t>
            </a:r>
          </a:p>
        </p:txBody>
      </p:sp>
      <p:graphicFrame>
        <p:nvGraphicFramePr>
          <p:cNvPr id="7" name="Tabel 6"/>
          <p:cNvGraphicFramePr>
            <a:graphicFrameLocks noGrp="1"/>
          </p:cNvGraphicFramePr>
          <p:nvPr>
            <p:extLst>
              <p:ext uri="{D42A27DB-BD31-4B8C-83A1-F6EECF244321}">
                <p14:modId xmlns:p14="http://schemas.microsoft.com/office/powerpoint/2010/main" val="993547829"/>
              </p:ext>
            </p:extLst>
          </p:nvPr>
        </p:nvGraphicFramePr>
        <p:xfrm>
          <a:off x="720000" y="1507025"/>
          <a:ext cx="10152592" cy="4333240"/>
        </p:xfrm>
        <a:graphic>
          <a:graphicData uri="http://schemas.openxmlformats.org/drawingml/2006/table">
            <a:tbl>
              <a:tblPr firstRow="1" bandRow="1">
                <a:tableStyleId>{5C22544A-7EE6-4342-B048-85BDC9FD1C3A}</a:tableStyleId>
              </a:tblPr>
              <a:tblGrid>
                <a:gridCol w="6369732">
                  <a:extLst>
                    <a:ext uri="{9D8B030D-6E8A-4147-A177-3AD203B41FA5}">
                      <a16:colId xmlns:a16="http://schemas.microsoft.com/office/drawing/2014/main" val="884935287"/>
                    </a:ext>
                  </a:extLst>
                </a:gridCol>
                <a:gridCol w="2279736">
                  <a:extLst>
                    <a:ext uri="{9D8B030D-6E8A-4147-A177-3AD203B41FA5}">
                      <a16:colId xmlns:a16="http://schemas.microsoft.com/office/drawing/2014/main" val="4255234129"/>
                    </a:ext>
                  </a:extLst>
                </a:gridCol>
                <a:gridCol w="1503124">
                  <a:extLst>
                    <a:ext uri="{9D8B030D-6E8A-4147-A177-3AD203B41FA5}">
                      <a16:colId xmlns:a16="http://schemas.microsoft.com/office/drawing/2014/main" val="1322670933"/>
                    </a:ext>
                  </a:extLst>
                </a:gridCol>
              </a:tblGrid>
              <a:tr h="0">
                <a:tc>
                  <a:txBody>
                    <a:bodyPr/>
                    <a:lstStyle/>
                    <a:p>
                      <a:r>
                        <a:rPr lang="nl-NL" dirty="0"/>
                        <a:t>Document</a:t>
                      </a:r>
                    </a:p>
                  </a:txBody>
                  <a:tcPr/>
                </a:tc>
                <a:tc>
                  <a:txBody>
                    <a:bodyPr/>
                    <a:lstStyle/>
                    <a:p>
                      <a:r>
                        <a:rPr lang="nl-NL" dirty="0"/>
                        <a:t>Uitgever</a:t>
                      </a:r>
                    </a:p>
                  </a:txBody>
                  <a:tcPr/>
                </a:tc>
                <a:tc>
                  <a:txBody>
                    <a:bodyPr/>
                    <a:lstStyle/>
                    <a:p>
                      <a:r>
                        <a:rPr lang="nl-NL" dirty="0"/>
                        <a:t>Versie</a:t>
                      </a:r>
                    </a:p>
                  </a:txBody>
                  <a:tcPr/>
                </a:tc>
                <a:extLst>
                  <a:ext uri="{0D108BD9-81ED-4DB2-BD59-A6C34878D82A}">
                    <a16:rowId xmlns:a16="http://schemas.microsoft.com/office/drawing/2014/main" val="1947305445"/>
                  </a:ext>
                </a:extLst>
              </a:tr>
              <a:tr h="370840">
                <a:tc>
                  <a:txBody>
                    <a:bodyPr/>
                    <a:lstStyle/>
                    <a:p>
                      <a:r>
                        <a:rPr lang="nl-NL" sz="1200" dirty="0">
                          <a:solidFill>
                            <a:srgbClr val="000000"/>
                          </a:solidFill>
                          <a:latin typeface="+mn-lt"/>
                          <a:ea typeface="Calibri" panose="020F0502020204030204" pitchFamily="34" charset="0"/>
                          <a:cs typeface="Verdana" panose="020B0604030504040204" pitchFamily="34" charset="0"/>
                        </a:rPr>
                        <a:t>AGP 8.2 Domeinarchitectuur Data- en gegevensdiensten - Architectuurkatern API Mgt</a:t>
                      </a:r>
                      <a:endParaRPr lang="nl-NL" sz="1200" dirty="0">
                        <a:latin typeface="+mn-lt"/>
                      </a:endParaRPr>
                    </a:p>
                  </a:txBody>
                  <a:tcPr/>
                </a:tc>
                <a:tc>
                  <a:txBody>
                    <a:bodyPr/>
                    <a:lstStyle/>
                    <a:p>
                      <a:r>
                        <a:rPr lang="nl-NL" sz="1200" dirty="0">
                          <a:latin typeface="+mn-lt"/>
                        </a:rPr>
                        <a:t>J&amp;V/DI&amp;I</a:t>
                      </a:r>
                    </a:p>
                  </a:txBody>
                  <a:tcPr/>
                </a:tc>
                <a:tc>
                  <a:txBody>
                    <a:bodyPr/>
                    <a:lstStyle/>
                    <a:p>
                      <a:r>
                        <a:rPr lang="nl-NL" sz="1200" dirty="0">
                          <a:latin typeface="+mn-lt"/>
                        </a:rPr>
                        <a:t>0.8B</a:t>
                      </a:r>
                    </a:p>
                  </a:txBody>
                  <a:tcPr/>
                </a:tc>
                <a:extLst>
                  <a:ext uri="{0D108BD9-81ED-4DB2-BD59-A6C34878D82A}">
                    <a16:rowId xmlns:a16="http://schemas.microsoft.com/office/drawing/2014/main" val="762274474"/>
                  </a:ext>
                </a:extLst>
              </a:tr>
              <a:tr h="370840">
                <a:tc>
                  <a:txBody>
                    <a:bodyPr/>
                    <a:lstStyle/>
                    <a:p>
                      <a:r>
                        <a:rPr lang="nl-NL" sz="1200" dirty="0"/>
                        <a:t>API Strategie Algemeen (Nederlandse API Strategie I)</a:t>
                      </a:r>
                    </a:p>
                  </a:txBody>
                  <a:tcPr/>
                </a:tc>
                <a:tc>
                  <a:txBody>
                    <a:bodyPr/>
                    <a:lstStyle/>
                    <a:p>
                      <a:r>
                        <a:rPr lang="nl-NL" sz="1200" dirty="0"/>
                        <a:t>Geonovum</a:t>
                      </a:r>
                      <a:r>
                        <a:rPr lang="nl-NL" sz="1200" baseline="0" dirty="0"/>
                        <a:t> (Rijksoverheid)</a:t>
                      </a:r>
                      <a:endParaRPr lang="nl-NL" sz="1200" dirty="0"/>
                    </a:p>
                  </a:txBody>
                  <a:tcPr/>
                </a:tc>
                <a:tc>
                  <a:txBody>
                    <a:bodyPr/>
                    <a:lstStyle/>
                    <a:p>
                      <a:r>
                        <a:rPr lang="nl-NL" sz="1200" dirty="0"/>
                        <a:t>9 maart 2022</a:t>
                      </a:r>
                    </a:p>
                  </a:txBody>
                  <a:tcPr/>
                </a:tc>
                <a:extLst>
                  <a:ext uri="{0D108BD9-81ED-4DB2-BD59-A6C34878D82A}">
                    <a16:rowId xmlns:a16="http://schemas.microsoft.com/office/drawing/2014/main" val="2367709230"/>
                  </a:ext>
                </a:extLst>
              </a:tr>
              <a:tr h="370840">
                <a:tc>
                  <a:txBody>
                    <a:bodyPr/>
                    <a:lstStyle/>
                    <a:p>
                      <a:r>
                        <a:rPr lang="nl-NL" sz="1200" dirty="0"/>
                        <a:t>ABB API Management</a:t>
                      </a:r>
                    </a:p>
                  </a:txBody>
                  <a:tcPr/>
                </a:tc>
                <a:tc>
                  <a:txBody>
                    <a:bodyPr/>
                    <a:lstStyle/>
                    <a:p>
                      <a:r>
                        <a:rPr lang="nl-NL" sz="1200" dirty="0"/>
                        <a:t>DJI/DI</a:t>
                      </a:r>
                    </a:p>
                  </a:txBody>
                  <a:tcPr/>
                </a:tc>
                <a:tc>
                  <a:txBody>
                    <a:bodyPr/>
                    <a:lstStyle/>
                    <a:p>
                      <a:r>
                        <a:rPr lang="nl-NL" sz="1200" dirty="0"/>
                        <a:t>1.0</a:t>
                      </a:r>
                    </a:p>
                  </a:txBody>
                  <a:tcPr/>
                </a:tc>
                <a:extLst>
                  <a:ext uri="{0D108BD9-81ED-4DB2-BD59-A6C34878D82A}">
                    <a16:rowId xmlns:a16="http://schemas.microsoft.com/office/drawing/2014/main" val="156802751"/>
                  </a:ext>
                </a:extLst>
              </a:tr>
              <a:tr h="370840">
                <a:tc>
                  <a:txBody>
                    <a:bodyPr/>
                    <a:lstStyle/>
                    <a:p>
                      <a:r>
                        <a:rPr lang="nl-NL" sz="1200" dirty="0"/>
                        <a:t>Applicatievisie DJI</a:t>
                      </a:r>
                    </a:p>
                  </a:txBody>
                  <a:tcPr/>
                </a:tc>
                <a:tc>
                  <a:txBody>
                    <a:bodyPr/>
                    <a:lstStyle/>
                    <a:p>
                      <a:r>
                        <a:rPr lang="nl-NL" sz="1200" dirty="0"/>
                        <a:t>DJI/DI</a:t>
                      </a:r>
                    </a:p>
                  </a:txBody>
                  <a:tcPr/>
                </a:tc>
                <a:tc>
                  <a:txBody>
                    <a:bodyPr/>
                    <a:lstStyle/>
                    <a:p>
                      <a:r>
                        <a:rPr lang="nl-NL" sz="1200" dirty="0"/>
                        <a:t>1.3</a:t>
                      </a:r>
                    </a:p>
                  </a:txBody>
                  <a:tcPr/>
                </a:tc>
                <a:extLst>
                  <a:ext uri="{0D108BD9-81ED-4DB2-BD59-A6C34878D82A}">
                    <a16:rowId xmlns:a16="http://schemas.microsoft.com/office/drawing/2014/main" val="1583948526"/>
                  </a:ext>
                </a:extLst>
              </a:tr>
              <a:tr h="370840">
                <a:tc>
                  <a:txBody>
                    <a:bodyPr/>
                    <a:lstStyle/>
                    <a:p>
                      <a:r>
                        <a:rPr lang="nl-NL" sz="1200" dirty="0"/>
                        <a:t>EPD vernieuwing strategie advies</a:t>
                      </a:r>
                    </a:p>
                  </a:txBody>
                  <a:tcPr/>
                </a:tc>
                <a:tc>
                  <a:txBody>
                    <a:bodyPr/>
                    <a:lstStyle/>
                    <a:p>
                      <a:r>
                        <a:rPr lang="nl-NL" sz="1200" dirty="0"/>
                        <a:t>M&amp;I Partners</a:t>
                      </a:r>
                    </a:p>
                  </a:txBody>
                  <a:tcPr/>
                </a:tc>
                <a:tc>
                  <a:txBody>
                    <a:bodyPr/>
                    <a:lstStyle/>
                    <a:p>
                      <a:r>
                        <a:rPr lang="nl-NL" sz="1200" dirty="0" smtClean="0"/>
                        <a:t>1.0</a:t>
                      </a:r>
                      <a:endParaRPr lang="nl-NL" sz="1200" dirty="0"/>
                    </a:p>
                  </a:txBody>
                  <a:tcPr/>
                </a:tc>
                <a:extLst>
                  <a:ext uri="{0D108BD9-81ED-4DB2-BD59-A6C34878D82A}">
                    <a16:rowId xmlns:a16="http://schemas.microsoft.com/office/drawing/2014/main" val="1860226424"/>
                  </a:ext>
                </a:extLst>
              </a:tr>
              <a:tr h="370840">
                <a:tc>
                  <a:txBody>
                    <a:bodyPr/>
                    <a:lstStyle/>
                    <a:p>
                      <a:r>
                        <a:rPr lang="nl-NL" sz="1200" strike="noStrike" dirty="0"/>
                        <a:t>DJI Cloud </a:t>
                      </a:r>
                      <a:r>
                        <a:rPr lang="nl-NL" sz="1200" strike="noStrike" dirty="0" smtClean="0"/>
                        <a:t>strategie (n.n.b. Wordt aanvullend verwerkt wanneer ontvangen)</a:t>
                      </a:r>
                      <a:endParaRPr lang="nl-NL" sz="1200" strike="noStrike" dirty="0"/>
                    </a:p>
                  </a:txBody>
                  <a:tcPr/>
                </a:tc>
                <a:tc>
                  <a:txBody>
                    <a:bodyPr/>
                    <a:lstStyle/>
                    <a:p>
                      <a:r>
                        <a:rPr lang="nl-NL" sz="1200" dirty="0" smtClean="0"/>
                        <a:t>n.n.b.</a:t>
                      </a:r>
                      <a:endParaRPr lang="nl-NL" sz="1200" dirty="0"/>
                    </a:p>
                  </a:txBody>
                  <a:tcPr/>
                </a:tc>
                <a:tc>
                  <a:txBody>
                    <a:bodyPr/>
                    <a:lstStyle/>
                    <a:p>
                      <a:endParaRPr lang="nl-NL" sz="1200" dirty="0"/>
                    </a:p>
                  </a:txBody>
                  <a:tcPr/>
                </a:tc>
                <a:extLst>
                  <a:ext uri="{0D108BD9-81ED-4DB2-BD59-A6C34878D82A}">
                    <a16:rowId xmlns:a16="http://schemas.microsoft.com/office/drawing/2014/main" val="2747123039"/>
                  </a:ext>
                </a:extLst>
              </a:tr>
              <a:tr h="370840">
                <a:tc>
                  <a:txBody>
                    <a:bodyPr/>
                    <a:lstStyle/>
                    <a:p>
                      <a:r>
                        <a:rPr lang="nl-NL" sz="1200" dirty="0"/>
                        <a:t>DJI </a:t>
                      </a:r>
                      <a:r>
                        <a:rPr lang="nl-NL" sz="1200" dirty="0" smtClean="0"/>
                        <a:t>Architectuur principes</a:t>
                      </a:r>
                      <a:endParaRPr lang="nl-NL" sz="1200" dirty="0"/>
                    </a:p>
                  </a:txBody>
                  <a:tcPr/>
                </a:tc>
                <a:tc>
                  <a:txBody>
                    <a:bodyPr/>
                    <a:lstStyle/>
                    <a:p>
                      <a:r>
                        <a:rPr lang="nl-NL" sz="1200" dirty="0" smtClean="0"/>
                        <a:t>CIO-Office</a:t>
                      </a:r>
                      <a:endParaRPr lang="nl-NL" sz="1200" dirty="0"/>
                    </a:p>
                  </a:txBody>
                  <a:tcPr/>
                </a:tc>
                <a:tc>
                  <a:txBody>
                    <a:bodyPr/>
                    <a:lstStyle/>
                    <a:p>
                      <a:r>
                        <a:rPr lang="nl-NL" sz="1200" dirty="0" smtClean="0"/>
                        <a:t>definitief</a:t>
                      </a:r>
                      <a:endParaRPr lang="nl-NL" sz="1200" dirty="0"/>
                    </a:p>
                  </a:txBody>
                  <a:tcPr/>
                </a:tc>
                <a:extLst>
                  <a:ext uri="{0D108BD9-81ED-4DB2-BD59-A6C34878D82A}">
                    <a16:rowId xmlns:a16="http://schemas.microsoft.com/office/drawing/2014/main" val="3800323913"/>
                  </a:ext>
                </a:extLst>
              </a:tr>
              <a:tr h="370840">
                <a:tc>
                  <a:txBody>
                    <a:bodyPr/>
                    <a:lstStyle/>
                    <a:p>
                      <a:r>
                        <a:rPr lang="nl-NL" sz="1200" dirty="0"/>
                        <a:t>Business case – EPD vernieuwing</a:t>
                      </a:r>
                    </a:p>
                  </a:txBody>
                  <a:tcPr/>
                </a:tc>
                <a:tc>
                  <a:txBody>
                    <a:bodyPr/>
                    <a:lstStyle/>
                    <a:p>
                      <a:r>
                        <a:rPr lang="nl-NL" sz="1200" dirty="0"/>
                        <a:t>Informatie</a:t>
                      </a:r>
                      <a:r>
                        <a:rPr lang="nl-NL" sz="1200" baseline="0" dirty="0"/>
                        <a:t> Manager – Zorg</a:t>
                      </a:r>
                      <a:endParaRPr lang="nl-NL" sz="1200" dirty="0"/>
                    </a:p>
                  </a:txBody>
                  <a:tcPr/>
                </a:tc>
                <a:tc>
                  <a:txBody>
                    <a:bodyPr/>
                    <a:lstStyle/>
                    <a:p>
                      <a:r>
                        <a:rPr lang="nl-NL" sz="1200" dirty="0"/>
                        <a:t>0.5</a:t>
                      </a:r>
                    </a:p>
                  </a:txBody>
                  <a:tcPr/>
                </a:tc>
                <a:extLst>
                  <a:ext uri="{0D108BD9-81ED-4DB2-BD59-A6C34878D82A}">
                    <a16:rowId xmlns:a16="http://schemas.microsoft.com/office/drawing/2014/main" val="1338375051"/>
                  </a:ext>
                </a:extLst>
              </a:tr>
              <a:tr h="370840">
                <a:tc>
                  <a:txBody>
                    <a:bodyPr/>
                    <a:lstStyle/>
                    <a:p>
                      <a:r>
                        <a:rPr lang="nl-NL" sz="1200" dirty="0"/>
                        <a:t>Project plan – EPD vernieuwing</a:t>
                      </a:r>
                    </a:p>
                  </a:txBody>
                  <a:tcPr/>
                </a:tc>
                <a:tc>
                  <a:txBody>
                    <a:bodyPr/>
                    <a:lstStyle/>
                    <a:p>
                      <a:r>
                        <a:rPr lang="nl-NL" sz="1200" dirty="0"/>
                        <a:t>Programma</a:t>
                      </a:r>
                      <a:r>
                        <a:rPr lang="nl-NL" sz="1200" baseline="0" dirty="0"/>
                        <a:t> manager EPD vernieuwing</a:t>
                      </a:r>
                      <a:endParaRPr lang="nl-NL" sz="1200" dirty="0"/>
                    </a:p>
                  </a:txBody>
                  <a:tcPr/>
                </a:tc>
                <a:tc>
                  <a:txBody>
                    <a:bodyPr/>
                    <a:lstStyle/>
                    <a:p>
                      <a:r>
                        <a:rPr lang="nl-NL" sz="1200" dirty="0"/>
                        <a:t>…</a:t>
                      </a:r>
                    </a:p>
                  </a:txBody>
                  <a:tcPr/>
                </a:tc>
                <a:extLst>
                  <a:ext uri="{0D108BD9-81ED-4DB2-BD59-A6C34878D82A}">
                    <a16:rowId xmlns:a16="http://schemas.microsoft.com/office/drawing/2014/main" val="3803232818"/>
                  </a:ext>
                </a:extLst>
              </a:tr>
              <a:tr h="370840">
                <a:tc>
                  <a:txBody>
                    <a:bodyPr/>
                    <a:lstStyle/>
                    <a:p>
                      <a:r>
                        <a:rPr lang="nl-NL" sz="1200" dirty="0" smtClean="0"/>
                        <a:t>API Strategie JenV</a:t>
                      </a:r>
                      <a:r>
                        <a:rPr lang="nl-NL" sz="1200" baseline="0" dirty="0" smtClean="0"/>
                        <a:t> 2025-2030</a:t>
                      </a:r>
                      <a:endParaRPr lang="nl-NL" sz="1200" dirty="0"/>
                    </a:p>
                  </a:txBody>
                  <a:tcPr/>
                </a:tc>
                <a:tc>
                  <a:txBody>
                    <a:bodyPr/>
                    <a:lstStyle/>
                    <a:p>
                      <a:r>
                        <a:rPr lang="nl-NL" sz="1200" dirty="0" smtClean="0"/>
                        <a:t>Domein</a:t>
                      </a:r>
                      <a:r>
                        <a:rPr lang="nl-NL" sz="1200" baseline="0" dirty="0" smtClean="0"/>
                        <a:t>houder Gegevensdiensten J&amp;V</a:t>
                      </a:r>
                      <a:endParaRPr lang="nl-NL" sz="1200" dirty="0"/>
                    </a:p>
                  </a:txBody>
                  <a:tcPr/>
                </a:tc>
                <a:tc>
                  <a:txBody>
                    <a:bodyPr/>
                    <a:lstStyle/>
                    <a:p>
                      <a:r>
                        <a:rPr lang="nl-NL" sz="1200" dirty="0" smtClean="0"/>
                        <a:t>0.4</a:t>
                      </a:r>
                      <a:endParaRPr lang="nl-NL" sz="1200" dirty="0"/>
                    </a:p>
                  </a:txBody>
                  <a:tcPr/>
                </a:tc>
                <a:extLst>
                  <a:ext uri="{0D108BD9-81ED-4DB2-BD59-A6C34878D82A}">
                    <a16:rowId xmlns:a16="http://schemas.microsoft.com/office/drawing/2014/main" val="597824404"/>
                  </a:ext>
                </a:extLst>
              </a:tr>
            </a:tbl>
          </a:graphicData>
        </a:graphic>
      </p:graphicFrame>
      <p:sp>
        <p:nvSpPr>
          <p:cNvPr id="9" name="Tekstvak 8"/>
          <p:cNvSpPr txBox="1"/>
          <p:nvPr/>
        </p:nvSpPr>
        <p:spPr>
          <a:xfrm>
            <a:off x="683704" y="5913898"/>
            <a:ext cx="10152592" cy="307777"/>
          </a:xfrm>
          <a:prstGeom prst="rect">
            <a:avLst/>
          </a:prstGeom>
          <a:solidFill>
            <a:schemeClr val="accent4">
              <a:lumMod val="40000"/>
              <a:lumOff val="60000"/>
            </a:schemeClr>
          </a:solidFill>
          <a:ln>
            <a:solidFill>
              <a:schemeClr val="tx2"/>
            </a:solidFill>
          </a:ln>
        </p:spPr>
        <p:txBody>
          <a:bodyPr wrap="square" rtlCol="0">
            <a:spAutoFit/>
          </a:bodyPr>
          <a:lstStyle/>
          <a:p>
            <a:pPr marL="285750" indent="-285750">
              <a:buFont typeface="Wingdings" panose="05000000000000000000" pitchFamily="2" charset="2"/>
              <a:buChar char="Ø"/>
            </a:pPr>
            <a:r>
              <a:rPr lang="nl-NL" sz="1400" i="1" dirty="0"/>
              <a:t>N.B. Vanuit deze uitgangsdocumenten &amp; bronnen zijn er waar nodig teksten en illustraties overgenomen.</a:t>
            </a:r>
          </a:p>
        </p:txBody>
      </p:sp>
    </p:spTree>
    <p:extLst>
      <p:ext uri="{BB962C8B-B14F-4D97-AF65-F5344CB8AC3E}">
        <p14:creationId xmlns:p14="http://schemas.microsoft.com/office/powerpoint/2010/main" val="2018842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03779B-C6E0-4E53-85EB-C524AF13383C}"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a:xfrm>
            <a:off x="6445726" y="6348526"/>
            <a:ext cx="5040000" cy="184666"/>
          </a:xfrm>
        </p:spPr>
        <p:txBody>
          <a:bodyPr/>
          <a:lstStyle/>
          <a:p>
            <a:fld id="{B9BE3F2C-1485-4296-85BF-6B680E5840F0}" type="slidenum">
              <a:rPr lang="nl-NL" smtClean="0"/>
              <a:t>5</a:t>
            </a:fld>
            <a:endParaRPr lang="nl-NL" dirty="0"/>
          </a:p>
        </p:txBody>
      </p:sp>
      <p:sp>
        <p:nvSpPr>
          <p:cNvPr id="5" name="Tekstvak 4"/>
          <p:cNvSpPr txBox="1"/>
          <p:nvPr/>
        </p:nvSpPr>
        <p:spPr>
          <a:xfrm>
            <a:off x="765262" y="1174105"/>
            <a:ext cx="10707938" cy="1323439"/>
          </a:xfrm>
          <a:prstGeom prst="rect">
            <a:avLst/>
          </a:prstGeom>
          <a:noFill/>
        </p:spPr>
        <p:txBody>
          <a:bodyPr wrap="square" rtlCol="0">
            <a:spAutoFit/>
          </a:bodyPr>
          <a:lstStyle/>
          <a:p>
            <a:r>
              <a:rPr lang="nl-NL" sz="1600" dirty="0"/>
              <a:t>In 2025 </a:t>
            </a:r>
            <a:r>
              <a:rPr lang="nl-NL" sz="1600" dirty="0" smtClean="0"/>
              <a:t>lopen de contracten van de huidige EPD systemen af</a:t>
            </a:r>
            <a:r>
              <a:rPr lang="nl-NL" sz="1600" dirty="0"/>
              <a:t>. Hiervoor is het programma EPD vernieuwing geïnitieerd.</a:t>
            </a:r>
          </a:p>
          <a:p>
            <a:endParaRPr lang="nl-NL" sz="1600" dirty="0"/>
          </a:p>
          <a:p>
            <a:r>
              <a:rPr lang="nl-NL" sz="1600" dirty="0"/>
              <a:t>M&amp;I partners heeft een EPD strategie advies opgesteld met een hoofdontwerp voor het nieuwe EPD.</a:t>
            </a:r>
          </a:p>
          <a:p>
            <a:endParaRPr lang="nl-NL" sz="1600" dirty="0"/>
          </a:p>
        </p:txBody>
      </p:sp>
      <p:sp>
        <p:nvSpPr>
          <p:cNvPr id="6" name="Titel 1"/>
          <p:cNvSpPr txBox="1">
            <a:spLocks/>
          </p:cNvSpPr>
          <p:nvPr/>
        </p:nvSpPr>
        <p:spPr>
          <a:xfrm>
            <a:off x="720000" y="602605"/>
            <a:ext cx="10318115"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Aanleiding</a:t>
            </a:r>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148" y="2166263"/>
            <a:ext cx="5633336" cy="2774732"/>
          </a:xfrm>
          <a:prstGeom prst="rect">
            <a:avLst/>
          </a:prstGeom>
        </p:spPr>
      </p:pic>
      <p:sp>
        <p:nvSpPr>
          <p:cNvPr id="9" name="Tekstvak 8"/>
          <p:cNvSpPr txBox="1"/>
          <p:nvPr/>
        </p:nvSpPr>
        <p:spPr>
          <a:xfrm>
            <a:off x="773543" y="2543501"/>
            <a:ext cx="5634605" cy="2554545"/>
          </a:xfrm>
          <a:prstGeom prst="rect">
            <a:avLst/>
          </a:prstGeom>
          <a:noFill/>
        </p:spPr>
        <p:txBody>
          <a:bodyPr wrap="square" rtlCol="0">
            <a:spAutoFit/>
          </a:bodyPr>
          <a:lstStyle/>
          <a:p>
            <a:r>
              <a:rPr lang="nl-NL" sz="1600" dirty="0"/>
              <a:t>Het ontwerp beschrijft de vervanging van de primaire EPD systemen en het doorvoeren van nieuwe DJI brede EPD functionaliteit. </a:t>
            </a:r>
          </a:p>
          <a:p>
            <a:endParaRPr lang="nl-NL" sz="1600" dirty="0"/>
          </a:p>
          <a:p>
            <a:r>
              <a:rPr lang="nl-NL" sz="1600" dirty="0"/>
              <a:t>Het programma EPD vernieuwing voert deze strategie in twee fasen uit:</a:t>
            </a:r>
          </a:p>
          <a:p>
            <a:endParaRPr lang="nl-NL" sz="1600" dirty="0"/>
          </a:p>
          <a:p>
            <a:pPr marL="285750" indent="-285750">
              <a:buFont typeface="Wingdings" panose="05000000000000000000" pitchFamily="2" charset="2"/>
              <a:buChar char="Ø"/>
            </a:pPr>
            <a:r>
              <a:rPr lang="nl-NL" sz="1600" dirty="0"/>
              <a:t>Fase 1: Somatiek, GGZ, Medicatie, Integratie</a:t>
            </a:r>
          </a:p>
          <a:p>
            <a:pPr marL="285750" indent="-285750">
              <a:buFont typeface="Wingdings" panose="05000000000000000000" pitchFamily="2" charset="2"/>
              <a:buChar char="Ø"/>
            </a:pPr>
            <a:r>
              <a:rPr lang="nl-NL" sz="1600" dirty="0"/>
              <a:t>Fase 2: DJI brede functionaliteit (bijvoorbeeld basisdossier, ondersteuning PMO/MDO)</a:t>
            </a:r>
          </a:p>
        </p:txBody>
      </p:sp>
      <p:sp>
        <p:nvSpPr>
          <p:cNvPr id="10" name="Tekstvak 9"/>
          <p:cNvSpPr txBox="1"/>
          <p:nvPr/>
        </p:nvSpPr>
        <p:spPr>
          <a:xfrm>
            <a:off x="773543" y="5400076"/>
            <a:ext cx="10897122" cy="830997"/>
          </a:xfrm>
          <a:prstGeom prst="rect">
            <a:avLst/>
          </a:prstGeom>
          <a:solidFill>
            <a:schemeClr val="accent4">
              <a:lumMod val="60000"/>
              <a:lumOff val="40000"/>
            </a:schemeClr>
          </a:solidFill>
          <a:ln>
            <a:solidFill>
              <a:schemeClr val="tx1"/>
            </a:solidFill>
          </a:ln>
        </p:spPr>
        <p:txBody>
          <a:bodyPr wrap="square" rtlCol="0">
            <a:spAutoFit/>
          </a:bodyPr>
          <a:lstStyle/>
          <a:p>
            <a:pPr marL="285750" indent="-285750">
              <a:buFont typeface="Wingdings" panose="05000000000000000000" pitchFamily="2" charset="2"/>
              <a:buChar char="Ø"/>
            </a:pPr>
            <a:r>
              <a:rPr lang="nl-NL" sz="1600" i="1" dirty="0"/>
              <a:t>DJI lijkt af te stevenen op een best of breed oplossing voor de Somatische-, GGZ- en Medicatie dossiers. Leveranciers lijken bovendien meer en meer te ontwikkelen met SaaS/ Cloud of Managed Service als basis voor hun product, hoewel on premise niet wordt uitgesloten. </a:t>
            </a:r>
          </a:p>
        </p:txBody>
      </p:sp>
    </p:spTree>
    <p:extLst>
      <p:ext uri="{BB962C8B-B14F-4D97-AF65-F5344CB8AC3E}">
        <p14:creationId xmlns:p14="http://schemas.microsoft.com/office/powerpoint/2010/main" val="234788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03779B-C6E0-4E53-85EB-C524AF13383C}"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6</a:t>
            </a:fld>
            <a:endParaRPr lang="nl-NL" dirty="0"/>
          </a:p>
        </p:txBody>
      </p:sp>
      <p:sp>
        <p:nvSpPr>
          <p:cNvPr id="5" name="Tekstvak 4"/>
          <p:cNvSpPr txBox="1"/>
          <p:nvPr/>
        </p:nvSpPr>
        <p:spPr>
          <a:xfrm>
            <a:off x="720000" y="1052937"/>
            <a:ext cx="10707938" cy="4524315"/>
          </a:xfrm>
          <a:prstGeom prst="rect">
            <a:avLst/>
          </a:prstGeom>
          <a:noFill/>
        </p:spPr>
        <p:txBody>
          <a:bodyPr wrap="square" rtlCol="0">
            <a:spAutoFit/>
          </a:bodyPr>
          <a:lstStyle/>
          <a:p>
            <a:r>
              <a:rPr lang="nl-NL" sz="1600" dirty="0"/>
              <a:t>De architectuurdrijfveren van DJI gaan uit van een modulair, servicegericht en data centrisch </a:t>
            </a:r>
            <a:r>
              <a:rPr lang="nl-NL" sz="1600" dirty="0" smtClean="0"/>
              <a:t>EPD-landschap</a:t>
            </a:r>
            <a:r>
              <a:rPr lang="nl-NL" sz="1600" dirty="0"/>
              <a:t>. In combinatie met de resultaten uit de voorbereidingsfase (marktconsultatie, best of breed, It </a:t>
            </a:r>
            <a:r>
              <a:rPr lang="nl-NL" sz="1600" dirty="0" smtClean="0"/>
              <a:t>Readyness) een nieuwe marktverkenning </a:t>
            </a:r>
            <a:r>
              <a:rPr lang="nl-NL" sz="1600" smtClean="0"/>
              <a:t>en </a:t>
            </a:r>
            <a:r>
              <a:rPr lang="nl-NL" sz="1600" smtClean="0"/>
              <a:t>de randvoorwaarden uit het ACiCT </a:t>
            </a:r>
            <a:r>
              <a:rPr lang="nl-NL" sz="1600" dirty="0" smtClean="0"/>
              <a:t>rapport vraagt </a:t>
            </a:r>
            <a:r>
              <a:rPr lang="nl-NL" sz="1600" dirty="0"/>
              <a:t>dit om een goed uitgedachte </a:t>
            </a:r>
            <a:r>
              <a:rPr lang="nl-NL" sz="1600" dirty="0" smtClean="0"/>
              <a:t>eigen EPD integratiestrategie die in </a:t>
            </a:r>
            <a:r>
              <a:rPr lang="nl-NL" sz="1600" dirty="0"/>
              <a:t>lijn </a:t>
            </a:r>
            <a:r>
              <a:rPr lang="nl-NL" sz="1600" dirty="0" smtClean="0"/>
              <a:t>is met de API strategie van JenV en de DJI Enterprise Architectuur, past binnen de gangbare standaarden van het zorgdomein en wat de markt te bieden heeft en hoe leveranciers aankijken tegen integratie. Vragen </a:t>
            </a:r>
            <a:r>
              <a:rPr lang="nl-NL" sz="1600" dirty="0"/>
              <a:t>die hierbij van belang zijn:</a:t>
            </a:r>
          </a:p>
          <a:p>
            <a:endParaRPr lang="nl-NL" sz="1600" dirty="0"/>
          </a:p>
          <a:p>
            <a:pPr marL="285750" indent="-285750">
              <a:buFont typeface="Wingdings" panose="05000000000000000000" pitchFamily="2" charset="2"/>
              <a:buChar char="Ø"/>
            </a:pPr>
            <a:r>
              <a:rPr lang="nl-NL" sz="1600" i="1" dirty="0"/>
              <a:t>Wat voor soort integratie (strategie) is er nodig om een </a:t>
            </a:r>
            <a:r>
              <a:rPr lang="nl-NL" sz="1600" i="1"/>
              <a:t>integraal </a:t>
            </a:r>
            <a:r>
              <a:rPr lang="nl-NL" sz="1600" i="1" smtClean="0"/>
              <a:t>patiënten dossier(in 1 overzicht informatie uit verschillende EPD systemen gecombineerd met informatie uit verblijfsystemen), </a:t>
            </a:r>
            <a:r>
              <a:rPr lang="nl-NL" sz="1600" i="1" dirty="0"/>
              <a:t>verspreid over meerdere best of breed oplossingen, te borgen? </a:t>
            </a:r>
          </a:p>
          <a:p>
            <a:pPr marL="285750" indent="-285750">
              <a:buFont typeface="Wingdings" panose="05000000000000000000" pitchFamily="2" charset="2"/>
              <a:buChar char="Ø"/>
            </a:pPr>
            <a:r>
              <a:rPr lang="nl-NL" sz="1600" i="1" dirty="0"/>
              <a:t>Hoe borg je in de modulariteit van de oplossing dat individuele </a:t>
            </a:r>
            <a:r>
              <a:rPr lang="nl-NL" sz="1600" i="1" dirty="0" smtClean="0"/>
              <a:t>componenten </a:t>
            </a:r>
            <a:r>
              <a:rPr lang="nl-NL" sz="1600" i="1" dirty="0"/>
              <a:t>vervangen kunnen worden? </a:t>
            </a:r>
            <a:endParaRPr lang="nl-NL" sz="1600" i="1" dirty="0" smtClean="0"/>
          </a:p>
          <a:p>
            <a:pPr marL="285750" indent="-285750">
              <a:buFont typeface="Wingdings" panose="05000000000000000000" pitchFamily="2" charset="2"/>
              <a:buChar char="Ø"/>
            </a:pPr>
            <a:r>
              <a:rPr lang="nl-NL" sz="1600" i="1" dirty="0" smtClean="0"/>
              <a:t>Hoe gaan we om met, door de leverancier, meegeleverde standaard koppelingen?</a:t>
            </a:r>
            <a:endParaRPr lang="nl-NL" sz="1600" i="1" dirty="0"/>
          </a:p>
          <a:p>
            <a:pPr marL="285750" indent="-285750">
              <a:buFont typeface="Wingdings" panose="05000000000000000000" pitchFamily="2" charset="2"/>
              <a:buChar char="Ø"/>
            </a:pPr>
            <a:r>
              <a:rPr lang="nl-NL" sz="1600" i="1" dirty="0"/>
              <a:t>Hoe </a:t>
            </a:r>
            <a:r>
              <a:rPr lang="nl-NL" sz="1600" i="1" dirty="0" smtClean="0"/>
              <a:t>vindt de integratie met het overige DJI-landschap plaats?</a:t>
            </a:r>
            <a:r>
              <a:rPr lang="nl-NL" sz="1600" dirty="0" smtClean="0"/>
              <a:t>  </a:t>
            </a:r>
            <a:endParaRPr lang="nl-NL" sz="1600" dirty="0"/>
          </a:p>
          <a:p>
            <a:pPr marL="285750" indent="-285750">
              <a:buFont typeface="Wingdings" panose="05000000000000000000" pitchFamily="2" charset="2"/>
              <a:buChar char="Ø"/>
            </a:pPr>
            <a:r>
              <a:rPr lang="nl-NL" sz="1600" i="1" dirty="0"/>
              <a:t>Hoe blijft DJI in haar Regie rol?</a:t>
            </a:r>
          </a:p>
          <a:p>
            <a:endParaRPr lang="nl-NL" sz="1600" dirty="0"/>
          </a:p>
          <a:p>
            <a:r>
              <a:rPr lang="nl-NL" sz="1600" dirty="0"/>
              <a:t>In onderliggend document is de </a:t>
            </a:r>
            <a:r>
              <a:rPr lang="nl-NL" sz="1600" dirty="0" smtClean="0"/>
              <a:t>nieuwe EPD </a:t>
            </a:r>
            <a:r>
              <a:rPr lang="nl-NL" sz="1600" dirty="0"/>
              <a:t>integratie strategie uitgewerkt.</a:t>
            </a:r>
          </a:p>
        </p:txBody>
      </p:sp>
      <p:sp>
        <p:nvSpPr>
          <p:cNvPr id="6" name="Titel 1"/>
          <p:cNvSpPr txBox="1">
            <a:spLocks/>
          </p:cNvSpPr>
          <p:nvPr/>
        </p:nvSpPr>
        <p:spPr>
          <a:xfrm>
            <a:off x="720000" y="526834"/>
            <a:ext cx="10318115"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Aanleiding (2)</a:t>
            </a:r>
          </a:p>
        </p:txBody>
      </p:sp>
      <p:sp>
        <p:nvSpPr>
          <p:cNvPr id="7" name="Tekstvak 6"/>
          <p:cNvSpPr txBox="1"/>
          <p:nvPr/>
        </p:nvSpPr>
        <p:spPr>
          <a:xfrm>
            <a:off x="674738" y="5296958"/>
            <a:ext cx="10753200" cy="1077218"/>
          </a:xfrm>
          <a:prstGeom prst="rect">
            <a:avLst/>
          </a:prstGeom>
          <a:solidFill>
            <a:schemeClr val="accent4">
              <a:lumMod val="60000"/>
              <a:lumOff val="40000"/>
            </a:schemeClr>
          </a:solidFill>
          <a:ln>
            <a:solidFill>
              <a:schemeClr val="accent1"/>
            </a:solidFill>
          </a:ln>
        </p:spPr>
        <p:txBody>
          <a:bodyPr wrap="square" rtlCol="0">
            <a:spAutoFit/>
          </a:bodyPr>
          <a:lstStyle/>
          <a:p>
            <a:pPr marL="285750" indent="-285750">
              <a:buFont typeface="Wingdings" panose="05000000000000000000" pitchFamily="2" charset="2"/>
              <a:buChar char="Ø"/>
            </a:pPr>
            <a:r>
              <a:rPr lang="nl-NL" sz="1600" i="1" dirty="0" smtClean="0"/>
              <a:t>De </a:t>
            </a:r>
            <a:r>
              <a:rPr lang="nl-NL" sz="1600" i="1" dirty="0"/>
              <a:t>strategie geeft de behoefte weer ofwel de </a:t>
            </a:r>
            <a:r>
              <a:rPr lang="nl-NL" sz="1600" i="1" u="sng" dirty="0"/>
              <a:t>wat</a:t>
            </a:r>
            <a:r>
              <a:rPr lang="nl-NL" sz="1600" i="1" dirty="0"/>
              <a:t> vraag. De technische invulling of </a:t>
            </a:r>
            <a:r>
              <a:rPr lang="nl-NL" sz="1600" i="1" u="sng" dirty="0"/>
              <a:t>hoe</a:t>
            </a:r>
            <a:r>
              <a:rPr lang="nl-NL" sz="1600" i="1" dirty="0"/>
              <a:t> vraag wordt door de leverancier van de integratiedienst </a:t>
            </a:r>
            <a:r>
              <a:rPr lang="nl-NL" sz="1600" i="1" dirty="0" smtClean="0"/>
              <a:t>en andere leveranciers in </a:t>
            </a:r>
            <a:r>
              <a:rPr lang="nl-NL" sz="1600" i="1" dirty="0"/>
              <a:t>overleg met DJI en JIO ingevuld.</a:t>
            </a:r>
          </a:p>
          <a:p>
            <a:pPr marL="285750" indent="-285750">
              <a:buFont typeface="Wingdings" panose="05000000000000000000" pitchFamily="2" charset="2"/>
              <a:buChar char="Ø"/>
            </a:pPr>
            <a:endParaRPr lang="nl-NL" sz="1600" i="1" dirty="0"/>
          </a:p>
        </p:txBody>
      </p:sp>
    </p:spTree>
    <p:extLst>
      <p:ext uri="{BB962C8B-B14F-4D97-AF65-F5344CB8AC3E}">
        <p14:creationId xmlns:p14="http://schemas.microsoft.com/office/powerpoint/2010/main" val="332482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7</a:t>
            </a:fld>
            <a:endParaRPr lang="nl-NL" dirty="0"/>
          </a:p>
        </p:txBody>
      </p:sp>
      <p:sp>
        <p:nvSpPr>
          <p:cNvPr id="5" name="Tekstvak 4"/>
          <p:cNvSpPr txBox="1"/>
          <p:nvPr/>
        </p:nvSpPr>
        <p:spPr>
          <a:xfrm>
            <a:off x="2645303" y="2620966"/>
            <a:ext cx="6934975" cy="523220"/>
          </a:xfrm>
          <a:prstGeom prst="rect">
            <a:avLst/>
          </a:prstGeom>
          <a:solidFill>
            <a:schemeClr val="accent4">
              <a:lumMod val="60000"/>
              <a:lumOff val="40000"/>
            </a:schemeClr>
          </a:solidFill>
          <a:ln>
            <a:solidFill>
              <a:schemeClr val="accent1"/>
            </a:solidFill>
          </a:ln>
        </p:spPr>
        <p:txBody>
          <a:bodyPr wrap="none" rtlCol="0">
            <a:spAutoFit/>
          </a:bodyPr>
          <a:lstStyle/>
          <a:p>
            <a:r>
              <a:rPr lang="nl-NL" sz="2800" dirty="0"/>
              <a:t>Doelen, uitgangspunten en drijfveren</a:t>
            </a:r>
          </a:p>
        </p:txBody>
      </p:sp>
      <p:sp>
        <p:nvSpPr>
          <p:cNvPr id="7" name="Rechthoek 6"/>
          <p:cNvSpPr/>
          <p:nvPr/>
        </p:nvSpPr>
        <p:spPr>
          <a:xfrm>
            <a:off x="1908434" y="3782373"/>
            <a:ext cx="8408712" cy="707886"/>
          </a:xfrm>
          <a:prstGeom prst="rect">
            <a:avLst/>
          </a:prstGeom>
          <a:solidFill>
            <a:schemeClr val="accent4">
              <a:lumMod val="60000"/>
              <a:lumOff val="40000"/>
            </a:schemeClr>
          </a:solidFill>
          <a:ln>
            <a:solidFill>
              <a:schemeClr val="tx2"/>
            </a:solidFill>
          </a:ln>
        </p:spPr>
        <p:txBody>
          <a:bodyPr wrap="square">
            <a:spAutoFit/>
          </a:bodyPr>
          <a:lstStyle/>
          <a:p>
            <a:r>
              <a:rPr lang="nl-NL" sz="2000" i="1" dirty="0"/>
              <a:t>De uitgangspunten, drijfveren en doelstellingen volgen de business case en het programmaplan.</a:t>
            </a:r>
          </a:p>
        </p:txBody>
      </p:sp>
    </p:spTree>
    <p:extLst>
      <p:ext uri="{BB962C8B-B14F-4D97-AF65-F5344CB8AC3E}">
        <p14:creationId xmlns:p14="http://schemas.microsoft.com/office/powerpoint/2010/main" val="327226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03779B-C6E0-4E53-85EB-C524AF13383C}"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8</a:t>
            </a:fld>
            <a:endParaRPr lang="nl-NL" dirty="0"/>
          </a:p>
        </p:txBody>
      </p:sp>
      <p:sp>
        <p:nvSpPr>
          <p:cNvPr id="5" name="Tekstvak 4"/>
          <p:cNvSpPr txBox="1"/>
          <p:nvPr/>
        </p:nvSpPr>
        <p:spPr>
          <a:xfrm>
            <a:off x="765262" y="1112449"/>
            <a:ext cx="10707938" cy="1477328"/>
          </a:xfrm>
          <a:prstGeom prst="rect">
            <a:avLst/>
          </a:prstGeom>
          <a:noFill/>
        </p:spPr>
        <p:txBody>
          <a:bodyPr wrap="square" rtlCol="0">
            <a:spAutoFit/>
          </a:bodyPr>
          <a:lstStyle/>
          <a:p>
            <a:pPr lvl="0"/>
            <a:r>
              <a:rPr lang="nl-NL" b="1" dirty="0"/>
              <a:t>Doelen</a:t>
            </a:r>
          </a:p>
          <a:p>
            <a:pPr lvl="0"/>
            <a:endParaRPr lang="nl-NL" b="1" dirty="0"/>
          </a:p>
          <a:p>
            <a:pPr lvl="0"/>
            <a:r>
              <a:rPr lang="nl-NL" dirty="0"/>
              <a:t>De door het programma EPD vernieuwing gestelde doelen worden door de EPD integratie strategie omarmd en ondersteund. Deze zijn verder uitgewerkt in de drijfveren en uitgangspunten.</a:t>
            </a:r>
          </a:p>
        </p:txBody>
      </p:sp>
      <p:sp>
        <p:nvSpPr>
          <p:cNvPr id="6" name="Titel 1"/>
          <p:cNvSpPr txBox="1">
            <a:spLocks/>
          </p:cNvSpPr>
          <p:nvPr/>
        </p:nvSpPr>
        <p:spPr>
          <a:xfrm>
            <a:off x="720000" y="495374"/>
            <a:ext cx="10979310"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dirty="0">
                <a:solidFill>
                  <a:srgbClr val="00B0F0"/>
                </a:solidFill>
              </a:rPr>
              <a:t>Programma Doelen</a:t>
            </a:r>
          </a:p>
        </p:txBody>
      </p:sp>
      <p:sp>
        <p:nvSpPr>
          <p:cNvPr id="7" name="Rechthoek 6"/>
          <p:cNvSpPr/>
          <p:nvPr/>
        </p:nvSpPr>
        <p:spPr>
          <a:xfrm>
            <a:off x="720000" y="2833963"/>
            <a:ext cx="4592265" cy="2308324"/>
          </a:xfrm>
          <a:prstGeom prst="rect">
            <a:avLst/>
          </a:prstGeom>
          <a:solidFill>
            <a:schemeClr val="accent4">
              <a:lumMod val="60000"/>
              <a:lumOff val="40000"/>
            </a:schemeClr>
          </a:solidFill>
          <a:ln>
            <a:solidFill>
              <a:schemeClr val="accent1"/>
            </a:solidFill>
          </a:ln>
        </p:spPr>
        <p:txBody>
          <a:bodyPr wrap="square">
            <a:spAutoFit/>
          </a:bodyPr>
          <a:lstStyle/>
          <a:p>
            <a:pPr lvl="0">
              <a:spcAft>
                <a:spcPts val="0"/>
              </a:spcAft>
            </a:pPr>
            <a:r>
              <a:rPr lang="nl-NL" sz="1600" b="1" dirty="0">
                <a:latin typeface="Verdana" panose="020B0604030504040204" pitchFamily="34" charset="0"/>
                <a:ea typeface="Times New Roman" panose="02020603050405020304" pitchFamily="18" charset="0"/>
                <a:cs typeface="Times New Roman" panose="02020603050405020304" pitchFamily="18" charset="0"/>
              </a:rPr>
              <a:t>Fase 1 doelen</a:t>
            </a:r>
          </a:p>
          <a:p>
            <a:pPr lvl="0">
              <a:spcAft>
                <a:spcPts val="0"/>
              </a:spcAft>
            </a:pPr>
            <a:endParaRPr lang="nl-NL" sz="1600" dirty="0">
              <a:latin typeface="Verdana" panose="020B0604030504040204" pitchFamily="34" charset="0"/>
              <a:ea typeface="Times New Roman" panose="02020603050405020304" pitchFamily="18" charset="0"/>
              <a:cs typeface="Times New Roman" panose="02020603050405020304" pitchFamily="18" charset="0"/>
            </a:endParaRPr>
          </a:p>
          <a:p>
            <a:pPr lvl="0">
              <a:spcAft>
                <a:spcPts val="0"/>
              </a:spcAft>
            </a:pPr>
            <a:r>
              <a:rPr lang="nl-NL" sz="1600" dirty="0">
                <a:latin typeface="Verdana" panose="020B0604030504040204" pitchFamily="34" charset="0"/>
                <a:ea typeface="Times New Roman" panose="02020603050405020304" pitchFamily="18" charset="0"/>
                <a:cs typeface="Times New Roman" panose="02020603050405020304" pitchFamily="18" charset="0"/>
              </a:rPr>
              <a:t>Vervangen van huidige systemen:</a:t>
            </a:r>
          </a:p>
          <a:p>
            <a:pPr lvl="0">
              <a:spcAft>
                <a:spcPts val="0"/>
              </a:spcAft>
            </a:pPr>
            <a:endParaRPr lang="nl-NL" sz="1600" dirty="0">
              <a:latin typeface="Verdana" panose="020B0604030504040204" pitchFamily="34" charset="0"/>
              <a:ea typeface="Times New Roman" panose="02020603050405020304" pitchFamily="18" charset="0"/>
              <a:cs typeface="Times New Roman" panose="02020603050405020304" pitchFamily="18" charset="0"/>
            </a:endParaRPr>
          </a:p>
          <a:p>
            <a:pPr marL="285750" lvl="0" indent="-285750">
              <a:spcAft>
                <a:spcPts val="0"/>
              </a:spcAft>
              <a:buFont typeface="Wingdings" panose="05000000000000000000" pitchFamily="2" charset="2"/>
              <a:buChar char="Ø"/>
            </a:pPr>
            <a:r>
              <a:rPr lang="nl-NL" sz="1600" dirty="0">
                <a:latin typeface="Verdana" panose="020B0604030504040204" pitchFamily="34" charset="0"/>
                <a:ea typeface="Times New Roman" panose="02020603050405020304" pitchFamily="18" charset="0"/>
                <a:cs typeface="Times New Roman" panose="02020603050405020304" pitchFamily="18" charset="0"/>
              </a:rPr>
              <a:t>Medicatie veilig voorschrijven en toedienen;</a:t>
            </a:r>
          </a:p>
          <a:p>
            <a:pPr marL="285750" lvl="0" indent="-285750">
              <a:spcAft>
                <a:spcPts val="0"/>
              </a:spcAft>
              <a:buFont typeface="Wingdings" panose="05000000000000000000" pitchFamily="2" charset="2"/>
              <a:buChar char="Ø"/>
            </a:pPr>
            <a:r>
              <a:rPr lang="nl-NL" sz="1600" dirty="0">
                <a:latin typeface="Verdana" panose="020B0604030504040204" pitchFamily="34" charset="0"/>
                <a:ea typeface="Times New Roman" panose="02020603050405020304" pitchFamily="18" charset="0"/>
                <a:cs typeface="Times New Roman" panose="02020603050405020304" pitchFamily="18" charset="0"/>
              </a:rPr>
              <a:t>Zorg faciliteren op een manier die past bij de context/setting;</a:t>
            </a:r>
          </a:p>
          <a:p>
            <a:pPr marL="285750" lvl="0" indent="-285750">
              <a:spcAft>
                <a:spcPts val="0"/>
              </a:spcAft>
              <a:buFont typeface="Wingdings" panose="05000000000000000000" pitchFamily="2" charset="2"/>
              <a:buChar char="Ø"/>
            </a:pPr>
            <a:r>
              <a:rPr lang="nl-NL" sz="1600" dirty="0">
                <a:latin typeface="Verdana" panose="020B0604030504040204" pitchFamily="34" charset="0"/>
                <a:ea typeface="Times New Roman" panose="02020603050405020304" pitchFamily="18" charset="0"/>
                <a:cs typeface="Times New Roman" panose="02020603050405020304" pitchFamily="18" charset="0"/>
              </a:rPr>
              <a:t>Voldoen aan wettelijke eisen en regels.</a:t>
            </a:r>
          </a:p>
        </p:txBody>
      </p:sp>
      <p:sp>
        <p:nvSpPr>
          <p:cNvPr id="8" name="Rechthoek 7"/>
          <p:cNvSpPr/>
          <p:nvPr/>
        </p:nvSpPr>
        <p:spPr>
          <a:xfrm>
            <a:off x="5377200" y="2831101"/>
            <a:ext cx="5036800" cy="2308324"/>
          </a:xfrm>
          <a:prstGeom prst="rect">
            <a:avLst/>
          </a:prstGeom>
          <a:solidFill>
            <a:schemeClr val="accent4">
              <a:lumMod val="60000"/>
              <a:lumOff val="40000"/>
            </a:schemeClr>
          </a:solidFill>
          <a:ln>
            <a:solidFill>
              <a:schemeClr val="accent1"/>
            </a:solidFill>
          </a:ln>
        </p:spPr>
        <p:txBody>
          <a:bodyPr wrap="square">
            <a:spAutoFit/>
          </a:bodyPr>
          <a:lstStyle/>
          <a:p>
            <a:pPr lvl="0">
              <a:spcAft>
                <a:spcPts val="0"/>
              </a:spcAft>
            </a:pPr>
            <a:r>
              <a:rPr lang="nl-NL" sz="1600" b="1" dirty="0">
                <a:latin typeface="Verdana" panose="020B0604030504040204" pitchFamily="34" charset="0"/>
                <a:ea typeface="Times New Roman" panose="02020603050405020304" pitchFamily="18" charset="0"/>
                <a:cs typeface="Times New Roman" panose="02020603050405020304" pitchFamily="18" charset="0"/>
              </a:rPr>
              <a:t>Fase 2 doelen</a:t>
            </a:r>
          </a:p>
          <a:p>
            <a:pPr lvl="0">
              <a:spcAft>
                <a:spcPts val="0"/>
              </a:spcAft>
            </a:pPr>
            <a:endParaRPr lang="nl-NL" sz="1600" u="sng" dirty="0">
              <a:latin typeface="Verdana" panose="020B0604030504040204" pitchFamily="34" charset="0"/>
              <a:ea typeface="Times New Roman" panose="02020603050405020304" pitchFamily="18" charset="0"/>
              <a:cs typeface="Times New Roman" panose="02020603050405020304" pitchFamily="18" charset="0"/>
            </a:endParaRPr>
          </a:p>
          <a:p>
            <a:pPr lvl="0">
              <a:spcAft>
                <a:spcPts val="0"/>
              </a:spcAft>
            </a:pPr>
            <a:r>
              <a:rPr lang="nl-NL" sz="1600" dirty="0">
                <a:latin typeface="Verdana" panose="020B0604030504040204" pitchFamily="34" charset="0"/>
                <a:ea typeface="Times New Roman" panose="02020603050405020304" pitchFamily="18" charset="0"/>
                <a:cs typeface="Times New Roman" panose="02020603050405020304" pitchFamily="18" charset="0"/>
              </a:rPr>
              <a:t>Aanvullen met DJI specifieke functionaliteit:</a:t>
            </a:r>
          </a:p>
          <a:p>
            <a:pPr lvl="0">
              <a:spcAft>
                <a:spcPts val="0"/>
              </a:spcAft>
            </a:pPr>
            <a:endParaRPr lang="nl-NL" sz="1600" dirty="0">
              <a:latin typeface="Verdana" panose="020B0604030504040204" pitchFamily="34" charset="0"/>
              <a:ea typeface="Times New Roman" panose="02020603050405020304" pitchFamily="18" charset="0"/>
              <a:cs typeface="Times New Roman" panose="02020603050405020304" pitchFamily="18" charset="0"/>
            </a:endParaRPr>
          </a:p>
          <a:p>
            <a:pPr marL="285750" lvl="0" indent="-285750">
              <a:spcAft>
                <a:spcPts val="0"/>
              </a:spcAft>
              <a:buFont typeface="Wingdings" panose="05000000000000000000" pitchFamily="2" charset="2"/>
              <a:buChar char="Ø"/>
            </a:pPr>
            <a:r>
              <a:rPr lang="nl-NL" sz="1600" dirty="0">
                <a:latin typeface="Verdana" panose="020B0604030504040204" pitchFamily="34" charset="0"/>
                <a:ea typeface="Times New Roman" panose="02020603050405020304" pitchFamily="18" charset="0"/>
                <a:cs typeface="Times New Roman" panose="02020603050405020304" pitchFamily="18" charset="0"/>
              </a:rPr>
              <a:t>Het integrale werkproces van de zorgprofessional faciliteren;</a:t>
            </a:r>
          </a:p>
          <a:p>
            <a:pPr marL="285750" lvl="0" indent="-285750">
              <a:spcAft>
                <a:spcPts val="0"/>
              </a:spcAft>
              <a:buFont typeface="Wingdings" panose="05000000000000000000" pitchFamily="2" charset="2"/>
              <a:buChar char="Ø"/>
            </a:pPr>
            <a:r>
              <a:rPr lang="nl-NL" sz="1600" dirty="0">
                <a:latin typeface="Verdana" panose="020B0604030504040204" pitchFamily="34" charset="0"/>
                <a:ea typeface="Times New Roman" panose="02020603050405020304" pitchFamily="18" charset="0"/>
                <a:cs typeface="Times New Roman" panose="02020603050405020304" pitchFamily="18" charset="0"/>
              </a:rPr>
              <a:t>Continuïteit van zorg en informatie binnen (en buiten) DJI faciliteren en daarmee de risico’s van overdracht verminderen.</a:t>
            </a:r>
          </a:p>
        </p:txBody>
      </p:sp>
      <p:sp>
        <p:nvSpPr>
          <p:cNvPr id="9" name="Rechthoek met één afgeschuinde hoek 8"/>
          <p:cNvSpPr/>
          <p:nvPr/>
        </p:nvSpPr>
        <p:spPr>
          <a:xfrm>
            <a:off x="9544834" y="4873975"/>
            <a:ext cx="2567802" cy="1591936"/>
          </a:xfrm>
          <a:prstGeom prst="snip1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0"/>
              </a:spcAft>
            </a:pPr>
            <a:r>
              <a:rPr lang="nl-NL" sz="1200" i="1" dirty="0">
                <a:solidFill>
                  <a:schemeClr val="bg1"/>
                </a:solidFill>
                <a:latin typeface="Verdana" panose="020B0604030504040204" pitchFamily="34" charset="0"/>
                <a:ea typeface="Times New Roman" panose="02020603050405020304" pitchFamily="18" charset="0"/>
                <a:cs typeface="Times New Roman" panose="02020603050405020304" pitchFamily="18" charset="0"/>
              </a:rPr>
              <a:t>Nevendoel: </a:t>
            </a:r>
          </a:p>
          <a:p>
            <a:pPr marL="285750" indent="-285750">
              <a:buFont typeface="Wingdings" panose="05000000000000000000" pitchFamily="2" charset="2"/>
              <a:buChar char="Ø"/>
              <a:tabLst>
                <a:tab pos="450215" algn="l"/>
              </a:tabLst>
            </a:pPr>
            <a:r>
              <a:rPr lang="nl-NL" sz="1200" i="1" dirty="0">
                <a:solidFill>
                  <a:schemeClr val="bg1"/>
                </a:solidFill>
                <a:latin typeface="Verdana" panose="020B0604030504040204" pitchFamily="34" charset="0"/>
                <a:ea typeface="Times New Roman" panose="02020603050405020304" pitchFamily="18" charset="0"/>
                <a:cs typeface="Times New Roman" panose="02020603050405020304" pitchFamily="18" charset="0"/>
              </a:rPr>
              <a:t>Samenwerking zorg en ICT;</a:t>
            </a:r>
          </a:p>
          <a:p>
            <a:pPr marL="285750" indent="-285750">
              <a:buFont typeface="Wingdings" panose="05000000000000000000" pitchFamily="2" charset="2"/>
              <a:buChar char="Ø"/>
              <a:tabLst>
                <a:tab pos="450215" algn="l"/>
              </a:tabLst>
            </a:pPr>
            <a:r>
              <a:rPr lang="nl-NL" sz="1200" i="1" dirty="0">
                <a:solidFill>
                  <a:schemeClr val="bg1"/>
                </a:solidFill>
                <a:latin typeface="Verdana" panose="020B0604030504040204" pitchFamily="34" charset="0"/>
                <a:ea typeface="Times New Roman" panose="02020603050405020304" pitchFamily="18" charset="0"/>
                <a:cs typeface="Times New Roman" panose="02020603050405020304" pitchFamily="18" charset="0"/>
              </a:rPr>
              <a:t>Digitalisering beter borgen in gehele organisatie;</a:t>
            </a:r>
          </a:p>
          <a:p>
            <a:pPr marL="285750" indent="-285750">
              <a:buFont typeface="Wingdings" panose="05000000000000000000" pitchFamily="2" charset="2"/>
              <a:buChar char="Ø"/>
              <a:tabLst>
                <a:tab pos="450215" algn="l"/>
              </a:tabLst>
            </a:pPr>
            <a:r>
              <a:rPr lang="nl-NL" sz="1200" i="1" dirty="0">
                <a:solidFill>
                  <a:schemeClr val="bg1"/>
                </a:solidFill>
                <a:latin typeface="Verdana" panose="020B0604030504040204" pitchFamily="34" charset="0"/>
                <a:ea typeface="Times New Roman" panose="02020603050405020304" pitchFamily="18" charset="0"/>
                <a:cs typeface="Times New Roman" panose="02020603050405020304" pitchFamily="18" charset="0"/>
              </a:rPr>
              <a:t>Beheer en regie ondersteunen.</a:t>
            </a:r>
          </a:p>
        </p:txBody>
      </p:sp>
    </p:spTree>
    <p:extLst>
      <p:ext uri="{BB962C8B-B14F-4D97-AF65-F5344CB8AC3E}">
        <p14:creationId xmlns:p14="http://schemas.microsoft.com/office/powerpoint/2010/main" val="200511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03779B-C6E0-4E53-85EB-C524AF13383C}"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9</a:t>
            </a:fld>
            <a:endParaRPr lang="nl-NL" dirty="0"/>
          </a:p>
        </p:txBody>
      </p:sp>
      <p:sp>
        <p:nvSpPr>
          <p:cNvPr id="5" name="Tekstvak 4"/>
          <p:cNvSpPr txBox="1"/>
          <p:nvPr/>
        </p:nvSpPr>
        <p:spPr>
          <a:xfrm>
            <a:off x="720000" y="1219680"/>
            <a:ext cx="10707938" cy="5324535"/>
          </a:xfrm>
          <a:prstGeom prst="rect">
            <a:avLst/>
          </a:prstGeom>
          <a:noFill/>
        </p:spPr>
        <p:txBody>
          <a:bodyPr wrap="square" rtlCol="0">
            <a:spAutoFit/>
          </a:bodyPr>
          <a:lstStyle/>
          <a:p>
            <a:pPr lvl="0"/>
            <a:r>
              <a:rPr lang="nl-NL" b="1" dirty="0"/>
              <a:t>Uitgangspunten</a:t>
            </a:r>
          </a:p>
          <a:p>
            <a:pPr lvl="0"/>
            <a:endParaRPr lang="nl-NL" b="1" dirty="0"/>
          </a:p>
          <a:p>
            <a:pPr marL="285750" lvl="0" indent="-285750">
              <a:buFont typeface="Wingdings" panose="05000000000000000000" pitchFamily="2" charset="2"/>
              <a:buChar char="Ø"/>
            </a:pPr>
            <a:r>
              <a:rPr lang="nl-NL" b="1" dirty="0"/>
              <a:t>Synchrone </a:t>
            </a:r>
            <a:r>
              <a:rPr lang="nl-NL" b="1"/>
              <a:t>en </a:t>
            </a:r>
            <a:r>
              <a:rPr lang="nl-NL" b="1" smtClean="0"/>
              <a:t>Near Real-time </a:t>
            </a:r>
            <a:r>
              <a:rPr lang="nl-NL" b="1" dirty="0"/>
              <a:t>integratie: </a:t>
            </a:r>
            <a:r>
              <a:rPr lang="nl-NL" i="1" dirty="0"/>
              <a:t>medicatieveiligheid</a:t>
            </a:r>
            <a:r>
              <a:rPr lang="nl-NL" dirty="0"/>
              <a:t> vereist </a:t>
            </a:r>
            <a:r>
              <a:rPr lang="nl-NL" u="sng" dirty="0"/>
              <a:t>naadloze integratie (synchroon</a:t>
            </a:r>
            <a:r>
              <a:rPr lang="nl-NL" u="sng"/>
              <a:t>, </a:t>
            </a:r>
            <a:r>
              <a:rPr lang="nl-NL" u="sng" smtClean="0"/>
              <a:t>near real-time(def: met een vertraging die niet voor gebruikers is te merken))</a:t>
            </a:r>
            <a:r>
              <a:rPr lang="nl-NL" smtClean="0"/>
              <a:t> </a:t>
            </a:r>
            <a:r>
              <a:rPr lang="nl-NL" dirty="0"/>
              <a:t>tussen de verschillende EPD dossiers. </a:t>
            </a:r>
          </a:p>
          <a:p>
            <a:pPr marL="285750" lvl="0" indent="-285750">
              <a:buFont typeface="Wingdings" panose="05000000000000000000" pitchFamily="2" charset="2"/>
              <a:buChar char="Ø"/>
            </a:pPr>
            <a:endParaRPr lang="nl-NL" dirty="0"/>
          </a:p>
          <a:p>
            <a:pPr marL="285750" lvl="0" indent="-285750">
              <a:buFont typeface="Wingdings" panose="05000000000000000000" pitchFamily="2" charset="2"/>
              <a:buChar char="Ø"/>
            </a:pPr>
            <a:r>
              <a:rPr lang="nl-NL" b="1" dirty="0"/>
              <a:t>Modulair, wendbaar en gestandaardiseerd:</a:t>
            </a:r>
          </a:p>
          <a:p>
            <a:pPr marL="742950" lvl="1" indent="-285750">
              <a:buFont typeface="Wingdings" panose="05000000000000000000" pitchFamily="2" charset="2"/>
              <a:buChar char="Ø"/>
            </a:pPr>
            <a:r>
              <a:rPr lang="nl-NL" b="1" dirty="0"/>
              <a:t>Modulariteit: </a:t>
            </a:r>
            <a:r>
              <a:rPr lang="nl-NL" dirty="0"/>
              <a:t>de modulaire opbouw van het integrale EPD borgt de mogelijkheid tot het vervangen van een module/ </a:t>
            </a:r>
            <a:r>
              <a:rPr lang="nl-NL" dirty="0" smtClean="0"/>
              <a:t>systeem/ component </a:t>
            </a:r>
            <a:r>
              <a:rPr lang="nl-NL" dirty="0"/>
              <a:t>met minimale aanpassingen of verstoring van de zorgprocessen.</a:t>
            </a:r>
            <a:endParaRPr lang="nl-NL" sz="800" dirty="0"/>
          </a:p>
          <a:p>
            <a:pPr marL="742950" lvl="1" indent="-285750">
              <a:buFont typeface="Wingdings" panose="05000000000000000000" pitchFamily="2" charset="2"/>
              <a:buChar char="Ø"/>
            </a:pPr>
            <a:r>
              <a:rPr lang="nl-NL" b="1" dirty="0"/>
              <a:t>Wendbaarheid:</a:t>
            </a:r>
            <a:r>
              <a:rPr lang="nl-NL" dirty="0"/>
              <a:t> DJI moet eenvoudig wijzigingen in het </a:t>
            </a:r>
            <a:r>
              <a:rPr lang="nl-NL" dirty="0" smtClean="0"/>
              <a:t>EPD-landschap </a:t>
            </a:r>
            <a:r>
              <a:rPr lang="nl-NL" dirty="0"/>
              <a:t>kunnen implementeren/ absorberen. Dit betekent dat:</a:t>
            </a:r>
          </a:p>
          <a:p>
            <a:pPr marL="1200150" lvl="2" indent="-285750">
              <a:buFont typeface="Wingdings" panose="05000000000000000000" pitchFamily="2" charset="2"/>
              <a:buChar char="Ø"/>
            </a:pPr>
            <a:r>
              <a:rPr lang="nl-NL" dirty="0"/>
              <a:t>Integratie op basis van open standaarden, zo wendbaar mogelijk wordt</a:t>
            </a:r>
            <a:r>
              <a:rPr lang="nl-NL" sz="1600" dirty="0"/>
              <a:t> </a:t>
            </a:r>
            <a:r>
              <a:rPr lang="nl-NL" dirty="0"/>
              <a:t>ingericht.</a:t>
            </a:r>
          </a:p>
          <a:p>
            <a:pPr marL="1200150" lvl="2" indent="-285750">
              <a:buFont typeface="Wingdings" panose="05000000000000000000" pitchFamily="2" charset="2"/>
              <a:buChar char="Ø"/>
            </a:pPr>
            <a:r>
              <a:rPr lang="nl-NL" dirty="0"/>
              <a:t>Overkoepelende business logica niet in de EPD systemen wordt </a:t>
            </a:r>
            <a:r>
              <a:rPr lang="nl-NL"/>
              <a:t>opgenomen</a:t>
            </a:r>
            <a:r>
              <a:rPr lang="nl-NL" sz="1600" smtClean="0"/>
              <a:t>.</a:t>
            </a:r>
          </a:p>
          <a:p>
            <a:pPr marL="1200150" lvl="2" indent="-285750">
              <a:buFont typeface="Wingdings" panose="05000000000000000000" pitchFamily="2" charset="2"/>
              <a:buChar char="Ø"/>
            </a:pPr>
            <a:r>
              <a:rPr lang="nl-NL"/>
              <a:t>Scheiden </a:t>
            </a:r>
            <a:r>
              <a:rPr lang="nl-NL"/>
              <a:t>van </a:t>
            </a:r>
            <a:r>
              <a:rPr lang="nl-NL"/>
              <a:t>data en proces</a:t>
            </a:r>
            <a:endParaRPr lang="nl-NL" dirty="0"/>
          </a:p>
          <a:p>
            <a:pPr marL="742950" lvl="1" indent="-285750">
              <a:buFont typeface="Wingdings" panose="05000000000000000000" pitchFamily="2" charset="2"/>
              <a:buChar char="Ø"/>
            </a:pPr>
            <a:r>
              <a:rPr lang="nl-NL" b="1" dirty="0"/>
              <a:t>Zorgstandaarden: </a:t>
            </a:r>
            <a:r>
              <a:rPr lang="nl-NL" dirty="0"/>
              <a:t>specifieke voorkomende integratiepatronen en </a:t>
            </a:r>
            <a:r>
              <a:rPr lang="nl-NL" dirty="0" smtClean="0"/>
              <a:t>medische </a:t>
            </a:r>
            <a:r>
              <a:rPr lang="nl-NL" smtClean="0"/>
              <a:t>data </a:t>
            </a:r>
            <a:endParaRPr lang="nl-NL" smtClean="0"/>
          </a:p>
          <a:p>
            <a:pPr marL="742950" lvl="1" indent="-285750">
              <a:buFont typeface="Wingdings" panose="05000000000000000000" pitchFamily="2" charset="2"/>
              <a:buChar char="Ø"/>
            </a:pPr>
            <a:r>
              <a:rPr lang="nl-NL" smtClean="0"/>
              <a:t>uitwisselingsstandaarden </a:t>
            </a:r>
            <a:r>
              <a:rPr lang="nl-NL" dirty="0"/>
              <a:t>in de </a:t>
            </a:r>
            <a:r>
              <a:rPr lang="nl-NL" dirty="0" smtClean="0"/>
              <a:t>zorgsector </a:t>
            </a:r>
            <a:r>
              <a:rPr lang="nl-NL" dirty="0"/>
              <a:t>moeten worden ondersteund (HL7, FHIR, zorgmail, Edifact etc..). </a:t>
            </a:r>
          </a:p>
        </p:txBody>
      </p:sp>
      <p:sp>
        <p:nvSpPr>
          <p:cNvPr id="6" name="Titel 1"/>
          <p:cNvSpPr txBox="1">
            <a:spLocks/>
          </p:cNvSpPr>
          <p:nvPr/>
        </p:nvSpPr>
        <p:spPr>
          <a:xfrm>
            <a:off x="720000" y="602605"/>
            <a:ext cx="10979310"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dirty="0">
                <a:solidFill>
                  <a:srgbClr val="00B0F0"/>
                </a:solidFill>
              </a:rPr>
              <a:t>Algemene uitgangspunten voor de </a:t>
            </a:r>
            <a:r>
              <a:rPr lang="nl-NL" sz="3200" dirty="0" smtClean="0">
                <a:solidFill>
                  <a:srgbClr val="00B0F0"/>
                </a:solidFill>
              </a:rPr>
              <a:t>EPD </a:t>
            </a:r>
            <a:r>
              <a:rPr lang="nl-NL" sz="3200" dirty="0">
                <a:solidFill>
                  <a:srgbClr val="00B0F0"/>
                </a:solidFill>
              </a:rPr>
              <a:t>Integratie</a:t>
            </a:r>
          </a:p>
        </p:txBody>
      </p:sp>
    </p:spTree>
    <p:extLst>
      <p:ext uri="{BB962C8B-B14F-4D97-AF65-F5344CB8AC3E}">
        <p14:creationId xmlns:p14="http://schemas.microsoft.com/office/powerpoint/2010/main" val="3012725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903779B-C6E0-4E53-85EB-C524AF13383C}"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10</a:t>
            </a:fld>
            <a:endParaRPr lang="nl-NL" dirty="0"/>
          </a:p>
        </p:txBody>
      </p:sp>
      <p:sp>
        <p:nvSpPr>
          <p:cNvPr id="5" name="Tekstvak 4"/>
          <p:cNvSpPr txBox="1"/>
          <p:nvPr/>
        </p:nvSpPr>
        <p:spPr>
          <a:xfrm>
            <a:off x="485526" y="1300474"/>
            <a:ext cx="11176205" cy="3693319"/>
          </a:xfrm>
          <a:prstGeom prst="rect">
            <a:avLst/>
          </a:prstGeom>
          <a:noFill/>
        </p:spPr>
        <p:txBody>
          <a:bodyPr wrap="square" rtlCol="0">
            <a:spAutoFit/>
          </a:bodyPr>
          <a:lstStyle/>
          <a:p>
            <a:pPr marL="285750" indent="-285750">
              <a:buFont typeface="Wingdings" panose="05000000000000000000" pitchFamily="2" charset="2"/>
              <a:buChar char="Ø"/>
            </a:pPr>
            <a:endParaRPr lang="nl-NL" dirty="0"/>
          </a:p>
          <a:p>
            <a:pPr marL="285750" indent="-285750">
              <a:buFont typeface="Wingdings" panose="05000000000000000000" pitchFamily="2" charset="2"/>
              <a:buChar char="Ø"/>
            </a:pPr>
            <a:r>
              <a:rPr lang="nl-NL" b="1" dirty="0"/>
              <a:t>Standaard </a:t>
            </a:r>
            <a:r>
              <a:rPr lang="nl-NL" b="1" dirty="0" smtClean="0"/>
              <a:t>geleverde koppelvlakken worden (her)gebruikt</a:t>
            </a:r>
            <a:endParaRPr lang="nl-NL" b="1" dirty="0"/>
          </a:p>
          <a:p>
            <a:pPr marL="742950" lvl="1" indent="-285750">
              <a:buFont typeface="Wingdings" panose="05000000000000000000" pitchFamily="2" charset="2"/>
              <a:buChar char="Ø"/>
            </a:pPr>
            <a:r>
              <a:rPr lang="nl-NL" sz="1600" dirty="0"/>
              <a:t>Integratie wordt op basis van specifiek door de </a:t>
            </a:r>
            <a:r>
              <a:rPr lang="nl-NL" sz="1600" dirty="0" smtClean="0"/>
              <a:t>leveranciers </a:t>
            </a:r>
            <a:r>
              <a:rPr lang="nl-NL" sz="1600" dirty="0"/>
              <a:t>geleverde én onderhouden </a:t>
            </a:r>
            <a:r>
              <a:rPr lang="nl-NL" sz="1600"/>
              <a:t>koppelvlakken </a:t>
            </a:r>
            <a:r>
              <a:rPr lang="nl-NL" sz="1600" smtClean="0"/>
              <a:t>of </a:t>
            </a:r>
            <a:r>
              <a:rPr lang="nl-NL" sz="1600" dirty="0"/>
              <a:t>gestandaardiseerd berichtenverkeer ingericht. Dit geldt voor </a:t>
            </a:r>
            <a:r>
              <a:rPr lang="nl-NL" sz="1600" dirty="0" smtClean="0"/>
              <a:t>integratie tussen componenten binnen het EPD </a:t>
            </a:r>
            <a:r>
              <a:rPr lang="nl-NL" sz="1600" dirty="0"/>
              <a:t>landschap maar ook voor </a:t>
            </a:r>
            <a:r>
              <a:rPr lang="nl-NL" sz="1600" dirty="0" smtClean="0"/>
              <a:t>integratie met zorgsystemen buiten het landschap.</a:t>
            </a:r>
          </a:p>
          <a:p>
            <a:pPr marL="742950" lvl="1" indent="-285750">
              <a:buFont typeface="Wingdings" panose="05000000000000000000" pitchFamily="2" charset="2"/>
              <a:buChar char="Ø"/>
            </a:pPr>
            <a:endParaRPr lang="nl-NL" sz="1600" dirty="0"/>
          </a:p>
          <a:p>
            <a:pPr marL="285750" indent="-285750">
              <a:buFont typeface="Wingdings" panose="05000000000000000000" pitchFamily="2" charset="2"/>
              <a:buChar char="Ø"/>
            </a:pPr>
            <a:r>
              <a:rPr lang="nl-NL" b="1" dirty="0"/>
              <a:t>Losjes koppelen</a:t>
            </a:r>
          </a:p>
          <a:p>
            <a:pPr marL="742950" lvl="1" indent="-285750">
              <a:buFont typeface="Wingdings" panose="05000000000000000000" pitchFamily="2" charset="2"/>
              <a:buChar char="Ø"/>
            </a:pPr>
            <a:r>
              <a:rPr lang="nl-NL" sz="1600" dirty="0" smtClean="0"/>
              <a:t>Niet door de leverancier meegeleverde standaard koppelingen worden gerealiseerd op basis van API’s (meer precies: REST API’s) en verlopen altijd via het EPD-Integratieplatform. </a:t>
            </a:r>
            <a:endParaRPr lang="nl-NL" sz="1600" dirty="0"/>
          </a:p>
          <a:p>
            <a:pPr marL="285750" indent="-285750">
              <a:buFont typeface="Wingdings" panose="05000000000000000000" pitchFamily="2" charset="2"/>
              <a:buChar char="Ø"/>
            </a:pPr>
            <a:endParaRPr lang="nl-NL" dirty="0"/>
          </a:p>
          <a:p>
            <a:pPr marL="285750" indent="-285750">
              <a:buFont typeface="Wingdings" panose="05000000000000000000" pitchFamily="2" charset="2"/>
              <a:buChar char="Ø"/>
            </a:pPr>
            <a:r>
              <a:rPr lang="nl-NL" b="1" dirty="0"/>
              <a:t>Gegarandeerde gegevensoverdracht by design</a:t>
            </a:r>
          </a:p>
          <a:p>
            <a:pPr marL="742950" lvl="1" indent="-285750">
              <a:buFont typeface="Wingdings" panose="05000000000000000000" pitchFamily="2" charset="2"/>
              <a:buChar char="Ø"/>
            </a:pPr>
            <a:r>
              <a:rPr lang="nl-NL" sz="1600" dirty="0"/>
              <a:t>Gegevensuitwisseling dient te allen tijde gegarandeerd te zijn. Processen voor happy/un-happy flow inrichting, logging-monitoring-restart, escalatie zijn integraal deel van </a:t>
            </a:r>
            <a:r>
              <a:rPr lang="nl-NL" sz="1600" dirty="0" smtClean="0"/>
              <a:t>de integratieoplossing.</a:t>
            </a:r>
            <a:endParaRPr lang="nl-NL" sz="1600" dirty="0"/>
          </a:p>
        </p:txBody>
      </p:sp>
      <p:sp>
        <p:nvSpPr>
          <p:cNvPr id="6" name="Titel 1"/>
          <p:cNvSpPr txBox="1">
            <a:spLocks/>
          </p:cNvSpPr>
          <p:nvPr/>
        </p:nvSpPr>
        <p:spPr>
          <a:xfrm>
            <a:off x="485527" y="624631"/>
            <a:ext cx="11267408"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Algemene uitgangspunten voor de Integratie (2)</a:t>
            </a:r>
          </a:p>
        </p:txBody>
      </p:sp>
    </p:spTree>
    <p:extLst>
      <p:ext uri="{BB962C8B-B14F-4D97-AF65-F5344CB8AC3E}">
        <p14:creationId xmlns:p14="http://schemas.microsoft.com/office/powerpoint/2010/main" val="2327731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11</a:t>
            </a:fld>
            <a:endParaRPr lang="nl-NL" dirty="0"/>
          </a:p>
        </p:txBody>
      </p:sp>
      <p:sp>
        <p:nvSpPr>
          <p:cNvPr id="5" name="Rechthoek 4"/>
          <p:cNvSpPr/>
          <p:nvPr/>
        </p:nvSpPr>
        <p:spPr>
          <a:xfrm>
            <a:off x="758382" y="1195627"/>
            <a:ext cx="10938318" cy="3785652"/>
          </a:xfrm>
          <a:prstGeom prst="rect">
            <a:avLst/>
          </a:prstGeom>
        </p:spPr>
        <p:txBody>
          <a:bodyPr wrap="square">
            <a:spAutoFit/>
          </a:bodyPr>
          <a:lstStyle/>
          <a:p>
            <a:r>
              <a:rPr lang="nl-NL" sz="1600" dirty="0">
                <a:solidFill>
                  <a:srgbClr val="000000"/>
                </a:solidFill>
              </a:rPr>
              <a:t>Voor de integratiestrategie geldt een aantal belangrijke business drijfveren:</a:t>
            </a:r>
          </a:p>
          <a:p>
            <a:endParaRPr lang="nl-NL" sz="1600" dirty="0">
              <a:solidFill>
                <a:srgbClr val="000000"/>
              </a:solidFill>
            </a:endParaRPr>
          </a:p>
          <a:p>
            <a:pPr marL="285750" indent="-285750">
              <a:buFont typeface="Wingdings" panose="05000000000000000000" pitchFamily="2" charset="2"/>
              <a:buChar char="Ø"/>
            </a:pPr>
            <a:r>
              <a:rPr lang="nl-NL" sz="1600" b="1" dirty="0">
                <a:solidFill>
                  <a:srgbClr val="000000"/>
                </a:solidFill>
              </a:rPr>
              <a:t>Integraal Dossier: </a:t>
            </a:r>
            <a:r>
              <a:rPr lang="nl-NL" sz="1600" dirty="0"/>
              <a:t>Systemen zodanig inrichten dat er te aller tijden integraal dossier </a:t>
            </a:r>
            <a:r>
              <a:rPr lang="nl-NL" sz="1600" dirty="0" smtClean="0"/>
              <a:t>beschikbaar </a:t>
            </a:r>
            <a:r>
              <a:rPr lang="nl-NL" sz="1600" dirty="0"/>
              <a:t>is voor de zorgprofessional om de juiste zorg te kunnen verlenen en de medicatieveiligheid te borgen.</a:t>
            </a:r>
          </a:p>
          <a:p>
            <a:pPr marL="285750" indent="-285750">
              <a:buFont typeface="Wingdings" panose="05000000000000000000" pitchFamily="2" charset="2"/>
              <a:buChar char="Ø"/>
            </a:pPr>
            <a:endParaRPr lang="nl-NL" sz="1600" b="1" dirty="0">
              <a:solidFill>
                <a:srgbClr val="000000"/>
              </a:solidFill>
            </a:endParaRPr>
          </a:p>
          <a:p>
            <a:pPr marL="285750" indent="-285750">
              <a:buFont typeface="Wingdings" panose="05000000000000000000" pitchFamily="2" charset="2"/>
              <a:buChar char="Ø"/>
            </a:pPr>
            <a:r>
              <a:rPr lang="nl-NL" sz="1600" b="1" dirty="0"/>
              <a:t>Business integratie: </a:t>
            </a:r>
            <a:r>
              <a:rPr lang="nl-NL" sz="1600" dirty="0"/>
              <a:t>Het integraal uitwisselen van functionaliteiten of informatieproducten op basis van behoefte (actueel of te voorspellen). Denk aan bijvoorbeeld integraal beschikbare agendafunctionaliteit of informatie uitwisseling met verschillende partners in het zorgdomein </a:t>
            </a:r>
            <a:r>
              <a:rPr lang="nl-NL" sz="1600" dirty="0" smtClean="0"/>
              <a:t>( </a:t>
            </a:r>
            <a:r>
              <a:rPr lang="nl-NL" sz="1600" dirty="0"/>
              <a:t>ziekenhuizen, laboratoria, etc.) of het realiseren van cliënt inzage. Standaard </a:t>
            </a:r>
            <a:r>
              <a:rPr lang="nl-NL" sz="1600" dirty="0" smtClean="0"/>
              <a:t>meegeleverde koppelvlakken </a:t>
            </a:r>
            <a:r>
              <a:rPr lang="nl-NL" sz="1600" dirty="0"/>
              <a:t>en open (</a:t>
            </a:r>
            <a:r>
              <a:rPr lang="nl-NL" sz="1600" dirty="0" smtClean="0"/>
              <a:t>zorg-)standaarden</a:t>
            </a:r>
            <a:r>
              <a:rPr lang="nl-NL" sz="1600" dirty="0"/>
              <a:t>, zonder maatwerk vormen hiervoor de basis. </a:t>
            </a:r>
            <a:r>
              <a:rPr lang="nl-NL" sz="800" dirty="0"/>
              <a:t> </a:t>
            </a:r>
          </a:p>
          <a:p>
            <a:pPr marL="285750" lvl="0" indent="-285750">
              <a:buFont typeface="Wingdings" panose="05000000000000000000" pitchFamily="2" charset="2"/>
              <a:buChar char="Ø"/>
            </a:pPr>
            <a:endParaRPr lang="nl-NL" sz="1600" dirty="0"/>
          </a:p>
          <a:p>
            <a:pPr marL="285750" indent="-285750">
              <a:buFont typeface="Wingdings" panose="05000000000000000000" pitchFamily="2" charset="2"/>
              <a:buChar char="Ø"/>
            </a:pPr>
            <a:r>
              <a:rPr lang="nl-NL" sz="1600" b="1" dirty="0"/>
              <a:t>Regievoering:</a:t>
            </a:r>
            <a:r>
              <a:rPr lang="nl-NL" sz="1600" dirty="0"/>
              <a:t> Een </a:t>
            </a:r>
            <a:r>
              <a:rPr lang="nl-NL" sz="1600" dirty="0" smtClean="0"/>
              <a:t>geïntegreerd </a:t>
            </a:r>
            <a:r>
              <a:rPr lang="nl-NL" sz="1600" dirty="0"/>
              <a:t>landschap, vereist volwassen regievoering </a:t>
            </a:r>
            <a:r>
              <a:rPr lang="nl-NL" sz="1600" dirty="0" smtClean="0"/>
              <a:t>en beheer van DJI/DI over </a:t>
            </a:r>
            <a:r>
              <a:rPr lang="nl-NL" sz="1600" dirty="0"/>
              <a:t>het gehele </a:t>
            </a:r>
            <a:r>
              <a:rPr lang="nl-NL" sz="1600" dirty="0" smtClean="0"/>
              <a:t>EPD-landschap </a:t>
            </a:r>
            <a:r>
              <a:rPr lang="nl-NL" sz="1600" dirty="0"/>
              <a:t>ten behoeve van continuïteit en toekomstvastheid. </a:t>
            </a:r>
            <a:r>
              <a:rPr lang="nl-NL" sz="1600" dirty="0" smtClean="0"/>
              <a:t>De focus voor deze </a:t>
            </a:r>
            <a:r>
              <a:rPr lang="nl-NL" sz="1600" dirty="0"/>
              <a:t>regievoering ligt met </a:t>
            </a:r>
            <a:r>
              <a:rPr lang="nl-NL" sz="1600" dirty="0" smtClean="0"/>
              <a:t>name op </a:t>
            </a:r>
            <a:r>
              <a:rPr lang="nl-NL" sz="1600" dirty="0"/>
              <a:t>de interacties tussen systemen en met de buitenwereld </a:t>
            </a:r>
            <a:r>
              <a:rPr lang="nl-NL" sz="1600" dirty="0" smtClean="0"/>
              <a:t>en veel minder over de (detail-)werking van de applicaties.  </a:t>
            </a:r>
            <a:endParaRPr lang="nl-NL" sz="1600" dirty="0"/>
          </a:p>
        </p:txBody>
      </p:sp>
      <p:sp>
        <p:nvSpPr>
          <p:cNvPr id="6" name="Titel 1"/>
          <p:cNvSpPr txBox="1">
            <a:spLocks/>
          </p:cNvSpPr>
          <p:nvPr/>
        </p:nvSpPr>
        <p:spPr>
          <a:xfrm>
            <a:off x="719999" y="536926"/>
            <a:ext cx="10265501"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dirty="0">
                <a:solidFill>
                  <a:srgbClr val="00B0F0"/>
                </a:solidFill>
              </a:rPr>
              <a:t>Business drijfveren (BC en Programmaplan)</a:t>
            </a:r>
          </a:p>
        </p:txBody>
      </p:sp>
      <p:sp>
        <p:nvSpPr>
          <p:cNvPr id="7" name="Tekstvak 6"/>
          <p:cNvSpPr txBox="1"/>
          <p:nvPr/>
        </p:nvSpPr>
        <p:spPr>
          <a:xfrm>
            <a:off x="758382" y="5459428"/>
            <a:ext cx="10840882" cy="830997"/>
          </a:xfrm>
          <a:prstGeom prst="rect">
            <a:avLst/>
          </a:prstGeom>
          <a:solidFill>
            <a:schemeClr val="accent4">
              <a:lumMod val="40000"/>
              <a:lumOff val="60000"/>
            </a:schemeClr>
          </a:solidFill>
          <a:ln>
            <a:solidFill>
              <a:schemeClr val="tx2"/>
            </a:solidFill>
          </a:ln>
        </p:spPr>
        <p:txBody>
          <a:bodyPr wrap="square" rtlCol="0">
            <a:spAutoFit/>
          </a:bodyPr>
          <a:lstStyle/>
          <a:p>
            <a:pPr marL="285750" indent="-285750">
              <a:buFont typeface="Wingdings" panose="05000000000000000000" pitchFamily="2" charset="2"/>
              <a:buChar char="Ø"/>
            </a:pPr>
            <a:r>
              <a:rPr lang="nl-NL" sz="1600" i="1" dirty="0"/>
              <a:t>De mate en diepgang van regie en de omvang van de in te richten capability moet worden vastgesteld door </a:t>
            </a:r>
            <a:r>
              <a:rPr lang="nl-NL" sz="1600" i="1" dirty="0" smtClean="0"/>
              <a:t>DI(FBD), leveranciers van de EPD-systemen en de leverancier van het  EPD-integratieplatform.</a:t>
            </a:r>
            <a:endParaRPr lang="nl-NL" sz="1600" i="1" dirty="0"/>
          </a:p>
        </p:txBody>
      </p:sp>
    </p:spTree>
    <p:extLst>
      <p:ext uri="{BB962C8B-B14F-4D97-AF65-F5344CB8AC3E}">
        <p14:creationId xmlns:p14="http://schemas.microsoft.com/office/powerpoint/2010/main" val="2378069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12</a:t>
            </a:fld>
            <a:endParaRPr lang="nl-NL" dirty="0"/>
          </a:p>
        </p:txBody>
      </p:sp>
      <p:sp>
        <p:nvSpPr>
          <p:cNvPr id="5" name="Rechthoek 4"/>
          <p:cNvSpPr/>
          <p:nvPr/>
        </p:nvSpPr>
        <p:spPr>
          <a:xfrm>
            <a:off x="720000" y="1085833"/>
            <a:ext cx="10753200" cy="4524315"/>
          </a:xfrm>
          <a:prstGeom prst="rect">
            <a:avLst/>
          </a:prstGeom>
        </p:spPr>
        <p:txBody>
          <a:bodyPr wrap="square">
            <a:spAutoFit/>
          </a:bodyPr>
          <a:lstStyle/>
          <a:p>
            <a:r>
              <a:rPr lang="nl-NL" sz="1600" dirty="0">
                <a:solidFill>
                  <a:srgbClr val="000000"/>
                </a:solidFill>
              </a:rPr>
              <a:t>De integratiestrategie kent een aantal architectuur drijfveren :</a:t>
            </a:r>
          </a:p>
          <a:p>
            <a:pPr marL="285750" indent="-285750">
              <a:buFont typeface="Wingdings" panose="05000000000000000000" pitchFamily="2" charset="2"/>
              <a:buChar char="Ø"/>
            </a:pPr>
            <a:endParaRPr lang="nl-NL" sz="1600" b="1" dirty="0">
              <a:solidFill>
                <a:srgbClr val="000000"/>
              </a:solidFill>
            </a:endParaRPr>
          </a:p>
          <a:p>
            <a:pPr marL="285750" indent="-285750">
              <a:buFont typeface="Wingdings" panose="05000000000000000000" pitchFamily="2" charset="2"/>
              <a:buChar char="Ø"/>
            </a:pPr>
            <a:r>
              <a:rPr lang="nl-NL" sz="1600" b="1" dirty="0"/>
              <a:t>Modulair/Wendbaar</a:t>
            </a:r>
            <a:r>
              <a:rPr lang="nl-NL" sz="1600" dirty="0">
                <a:solidFill>
                  <a:srgbClr val="000000"/>
                </a:solidFill>
              </a:rPr>
              <a:t>: Overeenkomstig </a:t>
            </a:r>
            <a:r>
              <a:rPr lang="nl-NL" sz="1600" dirty="0" smtClean="0">
                <a:solidFill>
                  <a:srgbClr val="000000"/>
                </a:solidFill>
              </a:rPr>
              <a:t>de </a:t>
            </a:r>
            <a:r>
              <a:rPr lang="nl-NL" sz="1600" dirty="0">
                <a:solidFill>
                  <a:srgbClr val="000000"/>
                </a:solidFill>
              </a:rPr>
              <a:t>applicatievisie principes </a:t>
            </a:r>
            <a:r>
              <a:rPr lang="nl-NL" sz="1600" b="1" dirty="0">
                <a:solidFill>
                  <a:srgbClr val="000000"/>
                </a:solidFill>
              </a:rPr>
              <a:t>(AP-04) </a:t>
            </a:r>
            <a:r>
              <a:rPr lang="nl-NL" sz="1600" dirty="0">
                <a:solidFill>
                  <a:srgbClr val="000000"/>
                </a:solidFill>
              </a:rPr>
              <a:t>wordt </a:t>
            </a:r>
            <a:r>
              <a:rPr lang="nl-NL" sz="1600" dirty="0" smtClean="0">
                <a:solidFill>
                  <a:srgbClr val="000000"/>
                </a:solidFill>
              </a:rPr>
              <a:t>het EPD </a:t>
            </a:r>
            <a:r>
              <a:rPr lang="nl-NL" sz="1600" dirty="0">
                <a:solidFill>
                  <a:srgbClr val="000000"/>
                </a:solidFill>
              </a:rPr>
              <a:t>landschap </a:t>
            </a:r>
            <a:r>
              <a:rPr lang="nl-NL" sz="1600" dirty="0" smtClean="0">
                <a:solidFill>
                  <a:srgbClr val="000000"/>
                </a:solidFill>
              </a:rPr>
              <a:t>zodanig ingericht dat aanpassingen en uitbreidingen relatief eenvoudig kunnen worden gerealiseerd. </a:t>
            </a:r>
            <a:endParaRPr lang="nl-NL" sz="1600" dirty="0">
              <a:solidFill>
                <a:srgbClr val="000000"/>
              </a:solidFill>
            </a:endParaRPr>
          </a:p>
          <a:p>
            <a:pPr marL="285750" indent="-285750">
              <a:buFont typeface="Wingdings" panose="05000000000000000000" pitchFamily="2" charset="2"/>
              <a:buChar char="Ø"/>
            </a:pPr>
            <a:endParaRPr lang="nl-NL" sz="1600" dirty="0">
              <a:solidFill>
                <a:srgbClr val="000000"/>
              </a:solidFill>
            </a:endParaRPr>
          </a:p>
          <a:p>
            <a:pPr marL="285750" indent="-285750">
              <a:buFont typeface="Wingdings" panose="05000000000000000000" pitchFamily="2" charset="2"/>
              <a:buChar char="Ø"/>
            </a:pPr>
            <a:r>
              <a:rPr lang="nl-NL" sz="1600" b="1" dirty="0"/>
              <a:t>Betrouwbare en robuuste aansluiting op DJI detentieprocessen</a:t>
            </a:r>
            <a:r>
              <a:rPr lang="nl-NL" sz="1600" dirty="0">
                <a:solidFill>
                  <a:srgbClr val="000000"/>
                </a:solidFill>
              </a:rPr>
              <a:t>: De DJI primaire detentieprocessen leveren de </a:t>
            </a:r>
            <a:r>
              <a:rPr lang="nl-NL" sz="1600" dirty="0" smtClean="0">
                <a:solidFill>
                  <a:srgbClr val="000000"/>
                </a:solidFill>
              </a:rPr>
              <a:t>IDVU </a:t>
            </a:r>
            <a:r>
              <a:rPr lang="nl-NL" sz="1600" dirty="0">
                <a:solidFill>
                  <a:srgbClr val="000000"/>
                </a:solidFill>
              </a:rPr>
              <a:t>(Instroom, </a:t>
            </a:r>
            <a:r>
              <a:rPr lang="nl-NL" sz="1600" dirty="0" smtClean="0">
                <a:solidFill>
                  <a:srgbClr val="000000"/>
                </a:solidFill>
              </a:rPr>
              <a:t>doorstroom, verlof </a:t>
            </a:r>
            <a:r>
              <a:rPr lang="nl-NL" sz="1600" dirty="0">
                <a:solidFill>
                  <a:srgbClr val="000000"/>
                </a:solidFill>
              </a:rPr>
              <a:t>en Uitstroom) transacties. Dit kunnen triggers zijn voor de zorgprocessen binnen het </a:t>
            </a:r>
            <a:r>
              <a:rPr lang="nl-NL" sz="1600" dirty="0" smtClean="0">
                <a:solidFill>
                  <a:srgbClr val="000000"/>
                </a:solidFill>
              </a:rPr>
              <a:t>EPD-landschap</a:t>
            </a:r>
            <a:r>
              <a:rPr lang="nl-NL" sz="1600" smtClean="0">
                <a:solidFill>
                  <a:srgbClr val="000000"/>
                </a:solidFill>
              </a:rPr>
              <a:t>. </a:t>
            </a:r>
            <a:endParaRPr lang="nl-NL" sz="1600" smtClean="0">
              <a:solidFill>
                <a:srgbClr val="000000"/>
              </a:solidFill>
            </a:endParaRPr>
          </a:p>
          <a:p>
            <a:pPr marL="285750" indent="-285750">
              <a:buFont typeface="Wingdings" panose="05000000000000000000" pitchFamily="2" charset="2"/>
              <a:buChar char="Ø"/>
            </a:pPr>
            <a:endParaRPr lang="nl-NL" sz="1600" smtClean="0">
              <a:solidFill>
                <a:srgbClr val="000000"/>
              </a:solidFill>
            </a:endParaRPr>
          </a:p>
          <a:p>
            <a:pPr marL="285750" indent="-285750">
              <a:buFont typeface="Wingdings" panose="05000000000000000000" pitchFamily="2" charset="2"/>
              <a:buChar char="Ø"/>
            </a:pPr>
            <a:r>
              <a:rPr lang="nl-NL" sz="1600" b="1">
                <a:solidFill>
                  <a:srgbClr val="000000"/>
                </a:solidFill>
              </a:rPr>
              <a:t>Ophalen bij de bron: </a:t>
            </a:r>
            <a:r>
              <a:rPr lang="nl-NL" sz="1600">
                <a:solidFill>
                  <a:srgbClr val="000000"/>
                </a:solidFill>
              </a:rPr>
              <a:t>Waar mogelijk en wenselijk worden gegevens benodigd in het EPD opgehaald bij de bron. Dus specifiek benodigde (strafrechtelijke) informatie vanuit de detentieopvolgingsystemen, bijvoorbeeld IDVU, wordt opgehaald bij het bronsysteem of bron register. </a:t>
            </a:r>
          </a:p>
          <a:p>
            <a:pPr marL="285750" indent="-285750">
              <a:buFont typeface="Wingdings" panose="05000000000000000000" pitchFamily="2" charset="2"/>
              <a:buChar char="Ø"/>
            </a:pPr>
            <a:endParaRPr lang="nl-NL" sz="1600" b="1">
              <a:solidFill>
                <a:srgbClr val="000000"/>
              </a:solidFill>
            </a:endParaRPr>
          </a:p>
          <a:p>
            <a:pPr marL="285750" indent="-285750">
              <a:buFont typeface="Wingdings" panose="05000000000000000000" pitchFamily="2" charset="2"/>
              <a:buChar char="Ø"/>
            </a:pPr>
            <a:r>
              <a:rPr lang="nl-NL" sz="1600" b="1">
                <a:solidFill>
                  <a:srgbClr val="000000"/>
                </a:solidFill>
              </a:rPr>
              <a:t>Veilig</a:t>
            </a:r>
            <a:r>
              <a:rPr lang="nl-NL" sz="1600">
                <a:solidFill>
                  <a:srgbClr val="000000"/>
                </a:solidFill>
              </a:rPr>
              <a:t>: Het EPD verwerkt bijzondere persoonsgegevens en zorginformatie. Bij het uitwisselen van informatie moet de veiligheid worden geborgd, bijvoorbeeld door uitwisselen van certificaten, gesloten API’s, encryptie, met doelbinding en proportionaliteit.</a:t>
            </a:r>
            <a:endParaRPr lang="nl-NL" sz="1600" dirty="0">
              <a:solidFill>
                <a:srgbClr val="000000"/>
              </a:solidFill>
            </a:endParaRPr>
          </a:p>
        </p:txBody>
      </p:sp>
      <p:sp>
        <p:nvSpPr>
          <p:cNvPr id="6" name="Titel 1"/>
          <p:cNvSpPr txBox="1">
            <a:spLocks/>
          </p:cNvSpPr>
          <p:nvPr/>
        </p:nvSpPr>
        <p:spPr>
          <a:xfrm>
            <a:off x="720000" y="490781"/>
            <a:ext cx="7229623"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Architectuur drijfveren</a:t>
            </a:r>
          </a:p>
        </p:txBody>
      </p:sp>
    </p:spTree>
    <p:extLst>
      <p:ext uri="{BB962C8B-B14F-4D97-AF65-F5344CB8AC3E}">
        <p14:creationId xmlns:p14="http://schemas.microsoft.com/office/powerpoint/2010/main" val="2895557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13</a:t>
            </a:fld>
            <a:endParaRPr lang="nl-NL" dirty="0"/>
          </a:p>
        </p:txBody>
      </p:sp>
      <p:sp>
        <p:nvSpPr>
          <p:cNvPr id="5" name="Rechthoek 4"/>
          <p:cNvSpPr/>
          <p:nvPr/>
        </p:nvSpPr>
        <p:spPr>
          <a:xfrm>
            <a:off x="720000" y="1292310"/>
            <a:ext cx="10490795" cy="4893647"/>
          </a:xfrm>
          <a:prstGeom prst="rect">
            <a:avLst/>
          </a:prstGeom>
        </p:spPr>
        <p:txBody>
          <a:bodyPr wrap="square">
            <a:spAutoFit/>
          </a:bodyPr>
          <a:lstStyle/>
          <a:p>
            <a:r>
              <a:rPr lang="nl-NL" sz="1600" dirty="0">
                <a:solidFill>
                  <a:srgbClr val="000000"/>
                </a:solidFill>
              </a:rPr>
              <a:t/>
            </a:r>
            <a:br>
              <a:rPr lang="nl-NL" sz="1600" dirty="0">
                <a:solidFill>
                  <a:srgbClr val="000000"/>
                </a:solidFill>
              </a:rPr>
            </a:br>
            <a:endParaRPr lang="nl-NL" sz="1600" dirty="0">
              <a:solidFill>
                <a:srgbClr val="000000"/>
              </a:solidFill>
            </a:endParaRPr>
          </a:p>
          <a:p>
            <a:pPr marL="285750" indent="-285750">
              <a:buFont typeface="Wingdings" panose="05000000000000000000" pitchFamily="2" charset="2"/>
              <a:buChar char="Ø"/>
            </a:pPr>
            <a:r>
              <a:rPr lang="nl-NL" sz="1600" b="1" dirty="0"/>
              <a:t>Hergebruik</a:t>
            </a:r>
            <a:r>
              <a:rPr lang="nl-NL" sz="1600" b="1" dirty="0">
                <a:solidFill>
                  <a:srgbClr val="000000"/>
                </a:solidFill>
              </a:rPr>
              <a:t>: </a:t>
            </a:r>
            <a:r>
              <a:rPr lang="nl-NL" sz="1600" dirty="0">
                <a:solidFill>
                  <a:srgbClr val="000000"/>
                </a:solidFill>
              </a:rPr>
              <a:t>Integratie maakt gebruik van technieken en componenten die reeds aanwezig zijn binnen </a:t>
            </a:r>
            <a:r>
              <a:rPr lang="nl-NL" sz="1600" dirty="0" smtClean="0">
                <a:solidFill>
                  <a:srgbClr val="000000"/>
                </a:solidFill>
              </a:rPr>
              <a:t>de zorgsector, DJI of en/of J&amp;V</a:t>
            </a:r>
            <a:r>
              <a:rPr lang="nl-NL" sz="1600" dirty="0">
                <a:solidFill>
                  <a:srgbClr val="000000"/>
                </a:solidFill>
              </a:rPr>
              <a:t>. De integratie strategie dient dit hergebruik te faciliteren.</a:t>
            </a:r>
            <a:r>
              <a:rPr lang="nl-NL" sz="1600" dirty="0"/>
              <a:t/>
            </a:r>
            <a:br>
              <a:rPr lang="nl-NL" sz="1600" dirty="0"/>
            </a:br>
            <a:endParaRPr lang="nl-NL" sz="1600" dirty="0"/>
          </a:p>
          <a:p>
            <a:pPr marL="285750" indent="-285750">
              <a:buFont typeface="Wingdings" panose="05000000000000000000" pitchFamily="2" charset="2"/>
              <a:buChar char="Ø"/>
            </a:pPr>
            <a:r>
              <a:rPr lang="nl-NL" sz="1600" b="1" dirty="0"/>
              <a:t>Centrale logging en monitoring: </a:t>
            </a:r>
            <a:r>
              <a:rPr lang="nl-NL" sz="1600" dirty="0" smtClean="0"/>
              <a:t>Logging vindt plaats in de verschillende componenten van het EPD-landschap. Deze componenten bieden de mogelijkheid om via push- of pull mechanismen de logging beschikbaar te maken aan het centrale logdepot van </a:t>
            </a:r>
            <a:r>
              <a:rPr lang="nl-NL" sz="1600" smtClean="0"/>
              <a:t>DJI</a:t>
            </a:r>
            <a:r>
              <a:rPr lang="nl-NL" sz="1600" smtClean="0"/>
              <a:t>.</a:t>
            </a:r>
          </a:p>
          <a:p>
            <a:pPr marL="285750" indent="-285750">
              <a:buFont typeface="Wingdings" panose="05000000000000000000" pitchFamily="2" charset="2"/>
              <a:buChar char="Ø"/>
            </a:pPr>
            <a:endParaRPr lang="nl-NL" sz="1600" b="1">
              <a:solidFill>
                <a:srgbClr val="000000"/>
              </a:solidFill>
            </a:endParaRPr>
          </a:p>
          <a:p>
            <a:pPr marL="285750" indent="-285750">
              <a:buFont typeface="Wingdings" panose="05000000000000000000" pitchFamily="2" charset="2"/>
              <a:buChar char="Ø"/>
            </a:pPr>
            <a:r>
              <a:rPr lang="nl-NL" sz="1600" b="1">
                <a:solidFill>
                  <a:srgbClr val="000000"/>
                </a:solidFill>
              </a:rPr>
              <a:t>Beheersbaar</a:t>
            </a:r>
            <a:r>
              <a:rPr lang="nl-NL" sz="1600">
                <a:solidFill>
                  <a:srgbClr val="000000"/>
                </a:solidFill>
              </a:rPr>
              <a:t>: Standaard meegeleverde koppelingen worden beheerd door de desbetreffende leverende leverancier. Voor deze koppelingen beperkt de regiefunctie van DJI zich tot het aansturen van die leverancier. Voor de overige koppelingen wordt de regie en het beheer volledig door DJI uitgevoerd.</a:t>
            </a:r>
          </a:p>
          <a:p>
            <a:pPr marL="285750" indent="-285750">
              <a:buFont typeface="Wingdings" panose="05000000000000000000" pitchFamily="2" charset="2"/>
              <a:buChar char="Ø"/>
            </a:pPr>
            <a:endParaRPr lang="nl-NL" sz="1600">
              <a:solidFill>
                <a:srgbClr val="000000"/>
              </a:solidFill>
            </a:endParaRPr>
          </a:p>
          <a:p>
            <a:pPr marL="285750" indent="-285750">
              <a:buFont typeface="Wingdings" panose="05000000000000000000" pitchFamily="2" charset="2"/>
              <a:buChar char="Ø"/>
            </a:pPr>
            <a:r>
              <a:rPr lang="nl-NL" sz="1600" b="1">
                <a:solidFill>
                  <a:srgbClr val="000000"/>
                </a:solidFill>
              </a:rPr>
              <a:t>Compliancy</a:t>
            </a:r>
            <a:r>
              <a:rPr lang="nl-NL" sz="1600">
                <a:solidFill>
                  <a:srgbClr val="000000"/>
                </a:solidFill>
              </a:rPr>
              <a:t>: De integratiestrategie volgt de mogelijkheden die leveranciers bieden, zolang richtlijnen en wettelijke kaders voor de omgang met zorginformatie worden gevolgd. Verder geldt dat de integratierichtlijnen binnen de zorgsector, DJI, J&amp;V en het Rijk zoveel mogelijk worden gevolgd, waarbij de strengste richtlijn geldt.</a:t>
            </a:r>
          </a:p>
          <a:p>
            <a:pPr marL="285750" indent="-285750">
              <a:buFont typeface="Wingdings" panose="05000000000000000000" pitchFamily="2" charset="2"/>
              <a:buChar char="Ø"/>
            </a:pPr>
            <a:endParaRPr lang="nl-NL" sz="1200" b="1" dirty="0">
              <a:solidFill>
                <a:srgbClr val="000000"/>
              </a:solidFill>
            </a:endParaRPr>
          </a:p>
          <a:p>
            <a:endParaRPr lang="nl-NL" sz="1200" dirty="0"/>
          </a:p>
        </p:txBody>
      </p:sp>
      <p:sp>
        <p:nvSpPr>
          <p:cNvPr id="6" name="Titel 1"/>
          <p:cNvSpPr txBox="1">
            <a:spLocks/>
          </p:cNvSpPr>
          <p:nvPr/>
        </p:nvSpPr>
        <p:spPr>
          <a:xfrm>
            <a:off x="720000" y="596211"/>
            <a:ext cx="7229623"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dirty="0">
                <a:solidFill>
                  <a:srgbClr val="00B0F0"/>
                </a:solidFill>
              </a:rPr>
              <a:t>Architectuur drijfveren (2)</a:t>
            </a:r>
          </a:p>
        </p:txBody>
      </p:sp>
    </p:spTree>
    <p:extLst>
      <p:ext uri="{BB962C8B-B14F-4D97-AF65-F5344CB8AC3E}">
        <p14:creationId xmlns:p14="http://schemas.microsoft.com/office/powerpoint/2010/main" val="558933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14</a:t>
            </a:fld>
            <a:endParaRPr lang="nl-NL" dirty="0"/>
          </a:p>
        </p:txBody>
      </p:sp>
      <p:sp>
        <p:nvSpPr>
          <p:cNvPr id="5" name="Tekstvak 4"/>
          <p:cNvSpPr txBox="1"/>
          <p:nvPr/>
        </p:nvSpPr>
        <p:spPr>
          <a:xfrm>
            <a:off x="1341354" y="2412022"/>
            <a:ext cx="9794284" cy="523220"/>
          </a:xfrm>
          <a:prstGeom prst="rect">
            <a:avLst/>
          </a:prstGeom>
          <a:solidFill>
            <a:schemeClr val="accent4">
              <a:lumMod val="60000"/>
              <a:lumOff val="40000"/>
            </a:schemeClr>
          </a:solidFill>
          <a:ln>
            <a:solidFill>
              <a:schemeClr val="accent1"/>
            </a:solidFill>
          </a:ln>
        </p:spPr>
        <p:txBody>
          <a:bodyPr wrap="none" rtlCol="0">
            <a:spAutoFit/>
          </a:bodyPr>
          <a:lstStyle/>
          <a:p>
            <a:r>
              <a:rPr lang="nl-NL" sz="2800" dirty="0"/>
              <a:t>API </a:t>
            </a:r>
            <a:r>
              <a:rPr lang="nl-NL" sz="2800" dirty="0" smtClean="0"/>
              <a:t>Tenzij :  </a:t>
            </a:r>
            <a:r>
              <a:rPr lang="nl-NL" sz="2800" dirty="0"/>
              <a:t>Onze visie op de </a:t>
            </a:r>
            <a:r>
              <a:rPr lang="nl-NL" sz="2800" dirty="0" smtClean="0"/>
              <a:t>EPD-integratiestrategie</a:t>
            </a:r>
            <a:endParaRPr lang="nl-NL" sz="2800" dirty="0"/>
          </a:p>
        </p:txBody>
      </p:sp>
      <p:sp>
        <p:nvSpPr>
          <p:cNvPr id="7" name="Rechthoek 6"/>
          <p:cNvSpPr/>
          <p:nvPr/>
        </p:nvSpPr>
        <p:spPr>
          <a:xfrm>
            <a:off x="1387861" y="3580398"/>
            <a:ext cx="9747777" cy="1200329"/>
          </a:xfrm>
          <a:prstGeom prst="rect">
            <a:avLst/>
          </a:prstGeom>
          <a:solidFill>
            <a:schemeClr val="accent4">
              <a:lumMod val="60000"/>
              <a:lumOff val="40000"/>
            </a:schemeClr>
          </a:solidFill>
          <a:ln>
            <a:solidFill>
              <a:schemeClr val="tx2"/>
            </a:solidFill>
          </a:ln>
        </p:spPr>
        <p:txBody>
          <a:bodyPr wrap="square">
            <a:spAutoFit/>
          </a:bodyPr>
          <a:lstStyle/>
          <a:p>
            <a:r>
              <a:rPr lang="nl-NL" i="1" dirty="0"/>
              <a:t>De uitgangspunten, drijfveren en doelstellingen </a:t>
            </a:r>
            <a:r>
              <a:rPr lang="nl-NL" i="1" dirty="0" smtClean="0"/>
              <a:t>kunnen </a:t>
            </a:r>
            <a:r>
              <a:rPr lang="nl-NL" i="1" dirty="0"/>
              <a:t>in onze visie flexibel, wendbaar en toekomstvast worden ingevuld door een </a:t>
            </a:r>
            <a:r>
              <a:rPr lang="nl-NL" b="1" i="1" dirty="0"/>
              <a:t>API integratie </a:t>
            </a:r>
            <a:r>
              <a:rPr lang="nl-NL" b="1" i="1" dirty="0" smtClean="0"/>
              <a:t>architectuur</a:t>
            </a:r>
            <a:r>
              <a:rPr lang="nl-NL" i="1" dirty="0" smtClean="0"/>
              <a:t>. Hierbij wordt, in lijn met de API strategie van JenV, ingezet op een </a:t>
            </a:r>
            <a:r>
              <a:rPr lang="nl-NL" i="1" u="sng" dirty="0" smtClean="0"/>
              <a:t>“</a:t>
            </a:r>
            <a:r>
              <a:rPr lang="nl-NL" b="1" i="1" u="sng" dirty="0" smtClean="0"/>
              <a:t>API tenzij</a:t>
            </a:r>
            <a:r>
              <a:rPr lang="nl-NL" b="1" i="1" dirty="0" smtClean="0"/>
              <a:t>” </a:t>
            </a:r>
            <a:r>
              <a:rPr lang="nl-NL" i="1" dirty="0" smtClean="0"/>
              <a:t>beleid.</a:t>
            </a:r>
            <a:endParaRPr lang="nl-NL" i="1" dirty="0"/>
          </a:p>
        </p:txBody>
      </p:sp>
    </p:spTree>
    <p:extLst>
      <p:ext uri="{BB962C8B-B14F-4D97-AF65-F5344CB8AC3E}">
        <p14:creationId xmlns:p14="http://schemas.microsoft.com/office/powerpoint/2010/main" val="2471431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15</a:t>
            </a:fld>
            <a:endParaRPr lang="nl-NL" dirty="0"/>
          </a:p>
        </p:txBody>
      </p:sp>
      <p:sp>
        <p:nvSpPr>
          <p:cNvPr id="7" name="Titel 1"/>
          <p:cNvSpPr txBox="1">
            <a:spLocks/>
          </p:cNvSpPr>
          <p:nvPr/>
        </p:nvSpPr>
        <p:spPr>
          <a:xfrm>
            <a:off x="632318" y="610628"/>
            <a:ext cx="11066992"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dirty="0">
                <a:solidFill>
                  <a:srgbClr val="00B0F0"/>
                </a:solidFill>
              </a:rPr>
              <a:t>API </a:t>
            </a:r>
            <a:r>
              <a:rPr lang="nl-NL" sz="3200" dirty="0" smtClean="0">
                <a:solidFill>
                  <a:srgbClr val="00B0F0"/>
                </a:solidFill>
              </a:rPr>
              <a:t>Tenzij </a:t>
            </a:r>
            <a:r>
              <a:rPr lang="nl-NL" sz="3200" dirty="0">
                <a:solidFill>
                  <a:srgbClr val="00B0F0"/>
                </a:solidFill>
              </a:rPr>
              <a:t>- Onze visie op de </a:t>
            </a:r>
            <a:r>
              <a:rPr lang="nl-NL" sz="3200" dirty="0" smtClean="0">
                <a:solidFill>
                  <a:srgbClr val="00B0F0"/>
                </a:solidFill>
              </a:rPr>
              <a:t>EPD-integratiestrategie</a:t>
            </a:r>
            <a:endParaRPr lang="nl-NL" sz="3200" dirty="0">
              <a:solidFill>
                <a:srgbClr val="00B0F0"/>
              </a:solidFill>
            </a:endParaRPr>
          </a:p>
        </p:txBody>
      </p:sp>
      <p:sp>
        <p:nvSpPr>
          <p:cNvPr id="8" name="Tekstvak 7"/>
          <p:cNvSpPr txBox="1"/>
          <p:nvPr/>
        </p:nvSpPr>
        <p:spPr>
          <a:xfrm>
            <a:off x="632318" y="1212112"/>
            <a:ext cx="10979309" cy="4524315"/>
          </a:xfrm>
          <a:prstGeom prst="rect">
            <a:avLst/>
          </a:prstGeom>
          <a:noFill/>
        </p:spPr>
        <p:txBody>
          <a:bodyPr wrap="square" rtlCol="0">
            <a:spAutoFit/>
          </a:bodyPr>
          <a:lstStyle/>
          <a:p>
            <a:r>
              <a:rPr lang="nl-NL" dirty="0"/>
              <a:t>Het nieuwe EPD zal bestaan uit best of breed oplossingen </a:t>
            </a:r>
            <a:r>
              <a:rPr lang="nl-NL" dirty="0" smtClean="0"/>
              <a:t>die </a:t>
            </a:r>
            <a:r>
              <a:rPr lang="nl-NL" dirty="0"/>
              <a:t>gezamenlijk een integraal dossier onderhouden; hierbij is </a:t>
            </a:r>
            <a:r>
              <a:rPr lang="nl-NL" b="1" i="1" dirty="0"/>
              <a:t>synchrone en real-time uitwisseling</a:t>
            </a:r>
            <a:r>
              <a:rPr lang="nl-NL" i="1" dirty="0"/>
              <a:t> </a:t>
            </a:r>
            <a:r>
              <a:rPr lang="nl-NL" dirty="0"/>
              <a:t>van informatie tussen de verschillende EPD </a:t>
            </a:r>
            <a:r>
              <a:rPr lang="nl-NL" dirty="0" smtClean="0"/>
              <a:t>dossiers, veelal op basis van meegeleverde standaard koppelingen, essentieel </a:t>
            </a:r>
            <a:r>
              <a:rPr lang="nl-NL" dirty="0"/>
              <a:t>voor </a:t>
            </a:r>
            <a:r>
              <a:rPr lang="nl-NL" b="1" i="1" dirty="0"/>
              <a:t>borging van de medicatieveiligheid</a:t>
            </a:r>
            <a:r>
              <a:rPr lang="nl-NL" dirty="0"/>
              <a:t>.</a:t>
            </a:r>
          </a:p>
          <a:p>
            <a:endParaRPr lang="nl-NL" dirty="0"/>
          </a:p>
          <a:p>
            <a:r>
              <a:rPr lang="nl-NL" dirty="0"/>
              <a:t>De behoefte van het soort informatie en de omvang van de informatie uitwisseling zullen in de tijd variëren. De (functionele) samenhang van de modules kan hierdoor hechter of juist losser worden. Deze </a:t>
            </a:r>
            <a:r>
              <a:rPr lang="nl-NL" b="1" i="1" dirty="0"/>
              <a:t>business integratie </a:t>
            </a:r>
            <a:r>
              <a:rPr lang="nl-NL" dirty="0"/>
              <a:t>moet efficiënt én zonder of met minimaal maatwerk kunnen worden geconfigureerd.</a:t>
            </a:r>
          </a:p>
          <a:p>
            <a:endParaRPr lang="nl-NL" dirty="0"/>
          </a:p>
          <a:p>
            <a:r>
              <a:rPr lang="nl-NL" dirty="0" smtClean="0"/>
              <a:t>Niet </a:t>
            </a:r>
            <a:r>
              <a:rPr lang="nl-NL" dirty="0"/>
              <a:t>door de </a:t>
            </a:r>
            <a:r>
              <a:rPr lang="nl-NL" dirty="0" smtClean="0"/>
              <a:t>leveranciers </a:t>
            </a:r>
            <a:r>
              <a:rPr lang="nl-NL" dirty="0"/>
              <a:t>meegeleverde </a:t>
            </a:r>
            <a:r>
              <a:rPr lang="nl-NL" dirty="0" smtClean="0"/>
              <a:t>standaard koppelingen </a:t>
            </a:r>
            <a:r>
              <a:rPr lang="nl-NL" dirty="0"/>
              <a:t>worden gerealiseerd op basis van API’s </a:t>
            </a:r>
            <a:r>
              <a:rPr lang="nl-NL" dirty="0" smtClean="0"/>
              <a:t>(meer precies: REST API’s) en </a:t>
            </a:r>
            <a:r>
              <a:rPr lang="nl-NL" dirty="0"/>
              <a:t>verlopen altijd via het EPD-Integratieplatform. </a:t>
            </a:r>
          </a:p>
          <a:p>
            <a:endParaRPr lang="nl-NL" dirty="0"/>
          </a:p>
          <a:p>
            <a:r>
              <a:rPr lang="nl-NL" dirty="0"/>
              <a:t>De uitgangspunten, drijfveren en doelstellingen kunnen in onze visie flexibel, wendbaar en toekomstvast worden ingevuld door een </a:t>
            </a:r>
            <a:r>
              <a:rPr lang="nl-NL" b="1" dirty="0"/>
              <a:t>API integratie </a:t>
            </a:r>
            <a:r>
              <a:rPr lang="nl-NL" b="1" dirty="0" smtClean="0"/>
              <a:t>architectuur</a:t>
            </a:r>
            <a:r>
              <a:rPr lang="nl-NL" dirty="0" smtClean="0"/>
              <a:t>. </a:t>
            </a:r>
            <a:r>
              <a:rPr lang="nl-NL" dirty="0"/>
              <a:t>Hierbij wordt ,in lijn met de API strategie van </a:t>
            </a:r>
            <a:r>
              <a:rPr lang="nl-NL" dirty="0" smtClean="0"/>
              <a:t>JenV, </a:t>
            </a:r>
            <a:r>
              <a:rPr lang="nl-NL" dirty="0"/>
              <a:t>ingezet op een </a:t>
            </a:r>
            <a:r>
              <a:rPr lang="nl-NL" u="sng" dirty="0"/>
              <a:t>“</a:t>
            </a:r>
            <a:r>
              <a:rPr lang="nl-NL" b="1" u="sng" dirty="0"/>
              <a:t>API tenzij</a:t>
            </a:r>
            <a:r>
              <a:rPr lang="nl-NL" b="1" dirty="0"/>
              <a:t>” </a:t>
            </a:r>
            <a:r>
              <a:rPr lang="nl-NL" dirty="0"/>
              <a:t>beleid.</a:t>
            </a:r>
          </a:p>
        </p:txBody>
      </p:sp>
    </p:spTree>
    <p:extLst>
      <p:ext uri="{BB962C8B-B14F-4D97-AF65-F5344CB8AC3E}">
        <p14:creationId xmlns:p14="http://schemas.microsoft.com/office/powerpoint/2010/main" val="2633420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16</a:t>
            </a:fld>
            <a:endParaRPr lang="nl-NL" dirty="0"/>
          </a:p>
        </p:txBody>
      </p:sp>
      <p:sp>
        <p:nvSpPr>
          <p:cNvPr id="5" name="Tekstvak 4"/>
          <p:cNvSpPr txBox="1"/>
          <p:nvPr/>
        </p:nvSpPr>
        <p:spPr>
          <a:xfrm>
            <a:off x="1885944" y="1716737"/>
            <a:ext cx="8582158" cy="523220"/>
          </a:xfrm>
          <a:prstGeom prst="rect">
            <a:avLst/>
          </a:prstGeom>
          <a:solidFill>
            <a:schemeClr val="accent4">
              <a:lumMod val="60000"/>
              <a:lumOff val="40000"/>
            </a:schemeClr>
          </a:solidFill>
          <a:ln>
            <a:solidFill>
              <a:schemeClr val="accent1"/>
            </a:solidFill>
          </a:ln>
        </p:spPr>
        <p:txBody>
          <a:bodyPr wrap="none" rtlCol="0">
            <a:spAutoFit/>
          </a:bodyPr>
          <a:lstStyle/>
          <a:p>
            <a:r>
              <a:rPr lang="nl-NL" sz="2800" dirty="0"/>
              <a:t>API </a:t>
            </a:r>
            <a:r>
              <a:rPr lang="nl-NL" sz="2800" dirty="0" smtClean="0"/>
              <a:t>Tenzij- </a:t>
            </a:r>
            <a:r>
              <a:rPr lang="nl-NL" sz="2800" dirty="0"/>
              <a:t>Onze visie op de oplossingsrichting</a:t>
            </a:r>
          </a:p>
        </p:txBody>
      </p:sp>
      <p:sp>
        <p:nvSpPr>
          <p:cNvPr id="6" name="Rechthoek 5"/>
          <p:cNvSpPr/>
          <p:nvPr/>
        </p:nvSpPr>
        <p:spPr>
          <a:xfrm>
            <a:off x="1043270" y="2815943"/>
            <a:ext cx="10013782" cy="2031325"/>
          </a:xfrm>
          <a:prstGeom prst="rect">
            <a:avLst/>
          </a:prstGeom>
          <a:solidFill>
            <a:schemeClr val="accent4">
              <a:lumMod val="40000"/>
              <a:lumOff val="60000"/>
            </a:schemeClr>
          </a:solidFill>
          <a:ln>
            <a:solidFill>
              <a:schemeClr val="tx2"/>
            </a:solidFill>
          </a:ln>
        </p:spPr>
        <p:txBody>
          <a:bodyPr wrap="square">
            <a:spAutoFit/>
          </a:bodyPr>
          <a:lstStyle/>
          <a:p>
            <a:r>
              <a:rPr lang="nl-NL" i="1" dirty="0"/>
              <a:t>Creëer flexibiliteit door systemen te ontkoppelen in een losstaande integratie laag. Een integratie laag kun je zien als een stekkerdoos: al je systemen worden hieraan gekoppeld via een stekker. Een groot voordeel is dat wanneer je </a:t>
            </a:r>
            <a:r>
              <a:rPr lang="nl-NL" i="1" dirty="0" smtClean="0"/>
              <a:t>één </a:t>
            </a:r>
            <a:r>
              <a:rPr lang="nl-NL" i="1" dirty="0"/>
              <a:t>van de systemen wilt aanpassen of uitfaseren, je gewoon de stekker eruit trekt, zonder dat dit grote impact heeft op je andere systemen (bron: wearefrank!) </a:t>
            </a:r>
          </a:p>
          <a:p>
            <a:endParaRPr lang="nl-NL" i="1" dirty="0">
              <a:solidFill>
                <a:srgbClr val="111111"/>
              </a:solidFill>
              <a:latin typeface="RedHatTextVF-Regular"/>
            </a:endParaRPr>
          </a:p>
          <a:p>
            <a:r>
              <a:rPr lang="nl-NL" b="1" i="1" dirty="0">
                <a:solidFill>
                  <a:srgbClr val="111111"/>
                </a:solidFill>
                <a:latin typeface="RedHatTextVF-Regular"/>
              </a:rPr>
              <a:t>Onze visie : Het </a:t>
            </a:r>
            <a:r>
              <a:rPr lang="nl-NL" b="1" i="1" dirty="0" smtClean="0">
                <a:solidFill>
                  <a:srgbClr val="111111"/>
                </a:solidFill>
                <a:latin typeface="RedHatTextVF-Regular"/>
              </a:rPr>
              <a:t>EPD-integratieplatform </a:t>
            </a:r>
            <a:r>
              <a:rPr lang="nl-NL" b="1" i="1" dirty="0">
                <a:solidFill>
                  <a:srgbClr val="111111"/>
                </a:solidFill>
                <a:latin typeface="RedHatTextVF-Regular"/>
              </a:rPr>
              <a:t>is de stekkerdoos, de API’s de stekkers!</a:t>
            </a:r>
            <a:endParaRPr lang="en-US" b="1" i="1" dirty="0">
              <a:solidFill>
                <a:srgbClr val="111111"/>
              </a:solidFill>
              <a:latin typeface="RedHatTextVF-Regular"/>
            </a:endParaRPr>
          </a:p>
        </p:txBody>
      </p:sp>
    </p:spTree>
    <p:extLst>
      <p:ext uri="{BB962C8B-B14F-4D97-AF65-F5344CB8AC3E}">
        <p14:creationId xmlns:p14="http://schemas.microsoft.com/office/powerpoint/2010/main" val="1922427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a:xfrm>
            <a:off x="633501" y="4759592"/>
            <a:ext cx="5040000" cy="161583"/>
          </a:xfrm>
        </p:spPr>
        <p:txBody>
          <a:bodyPr/>
          <a:lstStyle/>
          <a:p>
            <a:r>
              <a:rPr lang="nl-NL" dirty="0"/>
              <a:t>Integratie Strategie</a:t>
            </a:r>
          </a:p>
        </p:txBody>
      </p:sp>
      <p:sp>
        <p:nvSpPr>
          <p:cNvPr id="4" name="Tijdelijke aanduiding voor dianummer 3"/>
          <p:cNvSpPr>
            <a:spLocks noGrp="1"/>
          </p:cNvSpPr>
          <p:nvPr>
            <p:ph type="sldNum" sz="quarter" idx="12"/>
          </p:nvPr>
        </p:nvSpPr>
        <p:spPr>
          <a:xfrm>
            <a:off x="6255277" y="6575904"/>
            <a:ext cx="5040000" cy="184666"/>
          </a:xfrm>
        </p:spPr>
        <p:txBody>
          <a:bodyPr/>
          <a:lstStyle/>
          <a:p>
            <a:fld id="{B9BE3F2C-1485-4296-85BF-6B680E5840F0}" type="slidenum">
              <a:rPr lang="nl-NL" smtClean="0"/>
              <a:t>17</a:t>
            </a:fld>
            <a:endParaRPr lang="nl-NL" dirty="0"/>
          </a:p>
        </p:txBody>
      </p:sp>
      <p:sp>
        <p:nvSpPr>
          <p:cNvPr id="88" name="Tekstvak 87"/>
          <p:cNvSpPr txBox="1"/>
          <p:nvPr/>
        </p:nvSpPr>
        <p:spPr>
          <a:xfrm>
            <a:off x="169617" y="4759592"/>
            <a:ext cx="3514472" cy="1569660"/>
          </a:xfrm>
          <a:prstGeom prst="rect">
            <a:avLst/>
          </a:prstGeom>
          <a:solidFill>
            <a:schemeClr val="accent4">
              <a:lumMod val="75000"/>
            </a:schemeClr>
          </a:solidFill>
          <a:ln>
            <a:solidFill>
              <a:schemeClr val="tx2">
                <a:lumMod val="60000"/>
                <a:lumOff val="40000"/>
              </a:schemeClr>
            </a:solidFill>
          </a:ln>
        </p:spPr>
        <p:txBody>
          <a:bodyPr wrap="square" rtlCol="0">
            <a:spAutoFit/>
          </a:bodyPr>
          <a:lstStyle/>
          <a:p>
            <a:r>
              <a:rPr lang="nl-NL" sz="1200" b="1" i="1" dirty="0"/>
              <a:t>EPD Integratie platform</a:t>
            </a:r>
          </a:p>
          <a:p>
            <a:pPr marL="171450" indent="-171450">
              <a:buFont typeface="Arial" panose="020B0604020202020204" pitchFamily="34" charset="0"/>
              <a:buChar char="•"/>
            </a:pPr>
            <a:r>
              <a:rPr lang="nl-NL" sz="1200" i="1" dirty="0"/>
              <a:t>Wordt </a:t>
            </a:r>
            <a:r>
              <a:rPr lang="nl-NL" sz="1200" i="1" dirty="0" smtClean="0"/>
              <a:t>door </a:t>
            </a:r>
            <a:r>
              <a:rPr lang="nl-NL" sz="1200" i="1" dirty="0"/>
              <a:t>leverancier ingericht en beheerd</a:t>
            </a:r>
          </a:p>
          <a:p>
            <a:pPr marL="171450" indent="-171450">
              <a:buFont typeface="Arial" panose="020B0604020202020204" pitchFamily="34" charset="0"/>
              <a:buChar char="•"/>
            </a:pPr>
            <a:r>
              <a:rPr lang="nl-NL" sz="1200" i="1" dirty="0"/>
              <a:t>Voorziet in specialistische gegevens </a:t>
            </a:r>
            <a:r>
              <a:rPr lang="nl-NL" sz="1200" i="1" dirty="0" smtClean="0"/>
              <a:t>met de DJI verblijfsystemen en maatwerk koppelingen binnen het EPD domein</a:t>
            </a:r>
            <a:endParaRPr lang="nl-NL" sz="1200" i="1" dirty="0"/>
          </a:p>
          <a:p>
            <a:endParaRPr lang="nl-NL" sz="1200" i="1" dirty="0">
              <a:solidFill>
                <a:schemeClr val="bg2">
                  <a:lumMod val="50000"/>
                </a:schemeClr>
              </a:solidFill>
            </a:endParaRPr>
          </a:p>
          <a:p>
            <a:endParaRPr lang="nl-NL" sz="1200" i="1" dirty="0">
              <a:solidFill>
                <a:schemeClr val="bg2">
                  <a:lumMod val="50000"/>
                </a:schemeClr>
              </a:solidFill>
            </a:endParaRPr>
          </a:p>
        </p:txBody>
      </p:sp>
      <p:sp>
        <p:nvSpPr>
          <p:cNvPr id="51" name="Tekstvak 50"/>
          <p:cNvSpPr txBox="1"/>
          <p:nvPr/>
        </p:nvSpPr>
        <p:spPr>
          <a:xfrm>
            <a:off x="3792339" y="4759592"/>
            <a:ext cx="2670244" cy="1569660"/>
          </a:xfrm>
          <a:prstGeom prst="rect">
            <a:avLst/>
          </a:prstGeom>
          <a:solidFill>
            <a:srgbClr val="92D050"/>
          </a:solidFill>
          <a:ln>
            <a:solidFill>
              <a:schemeClr val="tx2">
                <a:lumMod val="60000"/>
                <a:lumOff val="40000"/>
              </a:schemeClr>
            </a:solidFill>
          </a:ln>
        </p:spPr>
        <p:txBody>
          <a:bodyPr wrap="square" rtlCol="0">
            <a:spAutoFit/>
          </a:bodyPr>
          <a:lstStyle/>
          <a:p>
            <a:r>
              <a:rPr lang="nl-NL" sz="1200" b="1" i="1" dirty="0"/>
              <a:t>API Mgt EPD</a:t>
            </a:r>
          </a:p>
          <a:p>
            <a:pPr marL="171450" indent="-171450">
              <a:buFont typeface="Arial" panose="020B0604020202020204" pitchFamily="34" charset="0"/>
              <a:buChar char="•"/>
            </a:pPr>
            <a:r>
              <a:rPr lang="nl-NL" sz="1200" i="1" dirty="0"/>
              <a:t>API management specifiek voor EPD API’s</a:t>
            </a:r>
          </a:p>
          <a:p>
            <a:pPr marL="171450" indent="-171450">
              <a:buFont typeface="Arial" panose="020B0604020202020204" pitchFamily="34" charset="0"/>
              <a:buChar char="•"/>
            </a:pPr>
            <a:r>
              <a:rPr lang="nl-NL" sz="1200" i="1" dirty="0">
                <a:solidFill>
                  <a:schemeClr val="accent1"/>
                </a:solidFill>
              </a:rPr>
              <a:t>Wordt </a:t>
            </a:r>
            <a:r>
              <a:rPr lang="nl-NL" sz="1200" i="1" dirty="0" smtClean="0">
                <a:solidFill>
                  <a:schemeClr val="accent1"/>
                </a:solidFill>
              </a:rPr>
              <a:t>ingericht </a:t>
            </a:r>
            <a:r>
              <a:rPr lang="nl-NL" sz="1200" i="1" dirty="0">
                <a:solidFill>
                  <a:schemeClr val="accent1"/>
                </a:solidFill>
              </a:rPr>
              <a:t>als deel van het </a:t>
            </a:r>
            <a:r>
              <a:rPr lang="nl-NL" sz="1200" i="1" dirty="0" smtClean="0">
                <a:solidFill>
                  <a:schemeClr val="accent1"/>
                </a:solidFill>
              </a:rPr>
              <a:t>EPD-Integratieplatform</a:t>
            </a:r>
          </a:p>
          <a:p>
            <a:pPr marL="171450" indent="-171450">
              <a:buFont typeface="Arial" panose="020B0604020202020204" pitchFamily="34" charset="0"/>
              <a:buChar char="•"/>
            </a:pPr>
            <a:r>
              <a:rPr lang="nl-NL" sz="1200" i="1" dirty="0" smtClean="0">
                <a:solidFill>
                  <a:schemeClr val="accent1"/>
                </a:solidFill>
              </a:rPr>
              <a:t>In beheer bij EPD integratieplatform leverancier i.c.m. DI (CTO/FBD) evt. JIO</a:t>
            </a:r>
            <a:endParaRPr lang="nl-NL" sz="1200" i="1" dirty="0">
              <a:solidFill>
                <a:schemeClr val="accent1"/>
              </a:solidFill>
            </a:endParaRPr>
          </a:p>
        </p:txBody>
      </p:sp>
      <p:sp>
        <p:nvSpPr>
          <p:cNvPr id="56" name="Titel 1"/>
          <p:cNvSpPr txBox="1">
            <a:spLocks/>
          </p:cNvSpPr>
          <p:nvPr/>
        </p:nvSpPr>
        <p:spPr>
          <a:xfrm>
            <a:off x="144406" y="535879"/>
            <a:ext cx="11066992"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i="1" dirty="0">
                <a:solidFill>
                  <a:srgbClr val="00B0F0"/>
                </a:solidFill>
              </a:rPr>
              <a:t>API </a:t>
            </a:r>
            <a:r>
              <a:rPr lang="nl-NL" sz="3200" i="1" dirty="0" smtClean="0">
                <a:solidFill>
                  <a:srgbClr val="00B0F0"/>
                </a:solidFill>
              </a:rPr>
              <a:t>Tenzij </a:t>
            </a:r>
            <a:r>
              <a:rPr lang="nl-NL" sz="3200" dirty="0">
                <a:solidFill>
                  <a:srgbClr val="00B0F0"/>
                </a:solidFill>
              </a:rPr>
              <a:t>- Onze visie op de oplossingsrichting</a:t>
            </a:r>
          </a:p>
        </p:txBody>
      </p:sp>
      <p:sp>
        <p:nvSpPr>
          <p:cNvPr id="16" name="Pijl-rechts 15"/>
          <p:cNvSpPr/>
          <p:nvPr/>
        </p:nvSpPr>
        <p:spPr>
          <a:xfrm>
            <a:off x="106351" y="1386563"/>
            <a:ext cx="1372614" cy="1141296"/>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solidFill>
                  <a:schemeClr val="accent1"/>
                </a:solidFill>
              </a:rPr>
              <a:t>Authenticatie extern o.b.v. externe IDP</a:t>
            </a:r>
          </a:p>
        </p:txBody>
      </p:sp>
      <p:sp>
        <p:nvSpPr>
          <p:cNvPr id="17" name="Pijl-links 16"/>
          <p:cNvSpPr/>
          <p:nvPr/>
        </p:nvSpPr>
        <p:spPr>
          <a:xfrm>
            <a:off x="10331070" y="885463"/>
            <a:ext cx="1466200" cy="1095770"/>
          </a:xfrm>
          <a:prstGeom prst="leftArrow">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solidFill>
                  <a:schemeClr val="accent1"/>
                </a:solidFill>
              </a:rPr>
              <a:t>Authenticatie intern o.b.v. SSO</a:t>
            </a:r>
          </a:p>
        </p:txBody>
      </p:sp>
      <p:cxnSp>
        <p:nvCxnSpPr>
          <p:cNvPr id="95" name="Rechte verbindingslijn 94"/>
          <p:cNvCxnSpPr>
            <a:stCxn id="90" idx="2"/>
          </p:cNvCxnSpPr>
          <p:nvPr/>
        </p:nvCxnSpPr>
        <p:spPr>
          <a:xfrm>
            <a:off x="2970910" y="2487008"/>
            <a:ext cx="1" cy="392192"/>
          </a:xfrm>
          <a:prstGeom prst="line">
            <a:avLst/>
          </a:prstGeom>
        </p:spPr>
        <p:style>
          <a:lnRef idx="1">
            <a:schemeClr val="accent1"/>
          </a:lnRef>
          <a:fillRef idx="0">
            <a:schemeClr val="accent1"/>
          </a:fillRef>
          <a:effectRef idx="0">
            <a:schemeClr val="accent1"/>
          </a:effectRef>
          <a:fontRef idx="minor">
            <a:schemeClr val="tx1"/>
          </a:fontRef>
        </p:style>
      </p:cxnSp>
      <p:sp>
        <p:nvSpPr>
          <p:cNvPr id="73" name="Rechthoek 72"/>
          <p:cNvSpPr/>
          <p:nvPr/>
        </p:nvSpPr>
        <p:spPr>
          <a:xfrm>
            <a:off x="8387632" y="3208640"/>
            <a:ext cx="2856789" cy="12642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a:p>
            <a:pPr algn="ctr"/>
            <a:endParaRPr lang="nl-NL" dirty="0"/>
          </a:p>
        </p:txBody>
      </p:sp>
      <p:sp>
        <p:nvSpPr>
          <p:cNvPr id="77" name="Rechthoek 76"/>
          <p:cNvSpPr/>
          <p:nvPr/>
        </p:nvSpPr>
        <p:spPr>
          <a:xfrm>
            <a:off x="8389275" y="1925669"/>
            <a:ext cx="2855145" cy="1269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DJI Rekencentra</a:t>
            </a:r>
          </a:p>
          <a:p>
            <a:pPr algn="ctr"/>
            <a:endParaRPr lang="nl-NL" dirty="0"/>
          </a:p>
          <a:p>
            <a:pPr algn="ctr"/>
            <a:endParaRPr lang="nl-NL" dirty="0"/>
          </a:p>
          <a:p>
            <a:pPr algn="ctr"/>
            <a:endParaRPr lang="nl-NL" dirty="0"/>
          </a:p>
        </p:txBody>
      </p:sp>
      <p:sp>
        <p:nvSpPr>
          <p:cNvPr id="78" name="Afgeronde rechthoek 77"/>
          <p:cNvSpPr/>
          <p:nvPr/>
        </p:nvSpPr>
        <p:spPr>
          <a:xfrm rot="5400000">
            <a:off x="7690178" y="3060802"/>
            <a:ext cx="2049635" cy="52037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DJI integratieplatform</a:t>
            </a:r>
          </a:p>
        </p:txBody>
      </p:sp>
      <p:sp>
        <p:nvSpPr>
          <p:cNvPr id="79" name="Afgeronde rechthoek 78"/>
          <p:cNvSpPr/>
          <p:nvPr/>
        </p:nvSpPr>
        <p:spPr>
          <a:xfrm>
            <a:off x="9213703" y="2341410"/>
            <a:ext cx="1851498" cy="2004397"/>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r>
              <a:rPr lang="nl-NL" sz="1200" dirty="0"/>
              <a:t>DJI verblijfsystemen</a:t>
            </a:r>
          </a:p>
          <a:p>
            <a:pPr algn="ctr"/>
            <a:endParaRPr lang="nl-NL" sz="1200" dirty="0"/>
          </a:p>
        </p:txBody>
      </p:sp>
      <p:sp>
        <p:nvSpPr>
          <p:cNvPr id="80" name="Rechthoek 79"/>
          <p:cNvSpPr/>
          <p:nvPr/>
        </p:nvSpPr>
        <p:spPr>
          <a:xfrm rot="10800000">
            <a:off x="6613607" y="1925667"/>
            <a:ext cx="1178854" cy="251967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nl-NL" dirty="0">
              <a:solidFill>
                <a:schemeClr val="tx1"/>
              </a:solidFill>
            </a:endParaRPr>
          </a:p>
          <a:p>
            <a:pPr algn="ctr"/>
            <a:endParaRPr lang="nl-NL" dirty="0">
              <a:solidFill>
                <a:schemeClr val="tx1"/>
              </a:solidFill>
            </a:endParaRPr>
          </a:p>
          <a:p>
            <a:pPr algn="ctr"/>
            <a:endParaRPr lang="nl-NL" dirty="0">
              <a:solidFill>
                <a:schemeClr val="tx1"/>
              </a:solidFill>
            </a:endParaRPr>
          </a:p>
          <a:p>
            <a:pPr algn="ctr"/>
            <a:r>
              <a:rPr lang="nl-NL" dirty="0">
                <a:solidFill>
                  <a:schemeClr val="tx1"/>
                </a:solidFill>
              </a:rPr>
              <a:t>JUBIT/JUBES</a:t>
            </a:r>
          </a:p>
        </p:txBody>
      </p:sp>
      <p:sp>
        <p:nvSpPr>
          <p:cNvPr id="87" name="Rechthoek 86"/>
          <p:cNvSpPr/>
          <p:nvPr/>
        </p:nvSpPr>
        <p:spPr>
          <a:xfrm>
            <a:off x="2327508" y="2716022"/>
            <a:ext cx="3491542" cy="578861"/>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Integratie platform</a:t>
            </a:r>
          </a:p>
        </p:txBody>
      </p:sp>
      <p:sp>
        <p:nvSpPr>
          <p:cNvPr id="90" name="Afgeronde rechthoek 89"/>
          <p:cNvSpPr/>
          <p:nvPr/>
        </p:nvSpPr>
        <p:spPr>
          <a:xfrm>
            <a:off x="2655757" y="2043402"/>
            <a:ext cx="630306" cy="44360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HIS</a:t>
            </a:r>
          </a:p>
        </p:txBody>
      </p:sp>
      <p:sp>
        <p:nvSpPr>
          <p:cNvPr id="94" name="Afgeronde rechthoek 93"/>
          <p:cNvSpPr/>
          <p:nvPr/>
        </p:nvSpPr>
        <p:spPr>
          <a:xfrm>
            <a:off x="4254591" y="2043402"/>
            <a:ext cx="715206" cy="443606"/>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a:t>
            </a:r>
            <a:r>
              <a:rPr lang="nl-NL" sz="800" dirty="0" smtClean="0"/>
              <a:t>Medicatie</a:t>
            </a:r>
            <a:endParaRPr lang="nl-NL" sz="800" dirty="0"/>
          </a:p>
        </p:txBody>
      </p:sp>
      <p:cxnSp>
        <p:nvCxnSpPr>
          <p:cNvPr id="96" name="Rechte verbindingslijn 95"/>
          <p:cNvCxnSpPr>
            <a:stCxn id="94" idx="2"/>
            <a:endCxn id="99" idx="0"/>
          </p:cNvCxnSpPr>
          <p:nvPr/>
        </p:nvCxnSpPr>
        <p:spPr>
          <a:xfrm flipH="1">
            <a:off x="4562311" y="2487008"/>
            <a:ext cx="49883" cy="152338"/>
          </a:xfrm>
          <a:prstGeom prst="line">
            <a:avLst/>
          </a:prstGeom>
        </p:spPr>
        <p:style>
          <a:lnRef idx="1">
            <a:schemeClr val="accent1"/>
          </a:lnRef>
          <a:fillRef idx="0">
            <a:schemeClr val="accent1"/>
          </a:fillRef>
          <a:effectRef idx="0">
            <a:schemeClr val="accent1"/>
          </a:effectRef>
          <a:fontRef idx="minor">
            <a:schemeClr val="tx1"/>
          </a:fontRef>
        </p:style>
      </p:cxnSp>
      <p:sp>
        <p:nvSpPr>
          <p:cNvPr id="98" name="Ovaal 97"/>
          <p:cNvSpPr/>
          <p:nvPr/>
        </p:nvSpPr>
        <p:spPr>
          <a:xfrm>
            <a:off x="2871667" y="2627232"/>
            <a:ext cx="198485" cy="126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9" name="Ovaal 98"/>
          <p:cNvSpPr/>
          <p:nvPr/>
        </p:nvSpPr>
        <p:spPr>
          <a:xfrm>
            <a:off x="4463068" y="2639346"/>
            <a:ext cx="198485" cy="126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1" name="Afgeronde rechthoek 100"/>
          <p:cNvSpPr/>
          <p:nvPr/>
        </p:nvSpPr>
        <p:spPr>
          <a:xfrm>
            <a:off x="3455174" y="2043402"/>
            <a:ext cx="630306" cy="443606"/>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EVS</a:t>
            </a:r>
          </a:p>
        </p:txBody>
      </p:sp>
      <p:sp>
        <p:nvSpPr>
          <p:cNvPr id="122" name="Afgeronde rechthoek 121"/>
          <p:cNvSpPr/>
          <p:nvPr/>
        </p:nvSpPr>
        <p:spPr>
          <a:xfrm>
            <a:off x="9363749" y="2530724"/>
            <a:ext cx="645268" cy="370593"/>
          </a:xfrm>
          <a:prstGeom prst="roundRect">
            <a:avLst/>
          </a:prstGeom>
          <a:solidFill>
            <a:schemeClr val="accent4">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solidFill>
                  <a:schemeClr val="accent1"/>
                </a:solidFill>
              </a:rPr>
              <a:t>Tulp</a:t>
            </a:r>
            <a:endParaRPr lang="nl-NL" sz="1200" dirty="0">
              <a:solidFill>
                <a:schemeClr val="accent1"/>
              </a:solidFill>
            </a:endParaRPr>
          </a:p>
        </p:txBody>
      </p:sp>
      <p:sp>
        <p:nvSpPr>
          <p:cNvPr id="123" name="Afgeronde rechthoek 122"/>
          <p:cNvSpPr/>
          <p:nvPr/>
        </p:nvSpPr>
        <p:spPr>
          <a:xfrm>
            <a:off x="10159062" y="2492161"/>
            <a:ext cx="645268" cy="370593"/>
          </a:xfrm>
          <a:prstGeom prst="roundRect">
            <a:avLst/>
          </a:prstGeom>
          <a:solidFill>
            <a:schemeClr val="accent4">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solidFill>
                  <a:schemeClr val="accent1"/>
                </a:solidFill>
              </a:rPr>
              <a:t>P&amp;I</a:t>
            </a:r>
          </a:p>
        </p:txBody>
      </p:sp>
      <p:sp>
        <p:nvSpPr>
          <p:cNvPr id="124" name="Afgeronde rechthoek 123"/>
          <p:cNvSpPr/>
          <p:nvPr/>
        </p:nvSpPr>
        <p:spPr>
          <a:xfrm>
            <a:off x="9396811" y="2985214"/>
            <a:ext cx="645268" cy="370593"/>
          </a:xfrm>
          <a:prstGeom prst="roundRect">
            <a:avLst/>
          </a:prstGeom>
          <a:solidFill>
            <a:schemeClr val="accent4">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solidFill>
                  <a:schemeClr val="accent1"/>
                </a:solidFill>
              </a:rPr>
              <a:t>…</a:t>
            </a:r>
            <a:endParaRPr lang="nl-NL" sz="1200" dirty="0">
              <a:solidFill>
                <a:schemeClr val="accent1"/>
              </a:solidFill>
            </a:endParaRPr>
          </a:p>
        </p:txBody>
      </p:sp>
      <p:sp>
        <p:nvSpPr>
          <p:cNvPr id="125" name="Ovaal 124"/>
          <p:cNvSpPr/>
          <p:nvPr/>
        </p:nvSpPr>
        <p:spPr>
          <a:xfrm>
            <a:off x="2882097" y="1635960"/>
            <a:ext cx="1732362" cy="876553"/>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6" name="Ovaal 125"/>
          <p:cNvSpPr/>
          <p:nvPr/>
        </p:nvSpPr>
        <p:spPr>
          <a:xfrm rot="158163">
            <a:off x="5755595" y="2541509"/>
            <a:ext cx="2890905" cy="1147782"/>
          </a:xfrm>
          <a:prstGeom prst="ellipse">
            <a:avLst/>
          </a:prstGeom>
          <a:noFill/>
          <a:ln w="412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7" name="Afgeronde rechthoek 126"/>
          <p:cNvSpPr/>
          <p:nvPr/>
        </p:nvSpPr>
        <p:spPr>
          <a:xfrm>
            <a:off x="4930879" y="2534499"/>
            <a:ext cx="831659" cy="426849"/>
          </a:xfrm>
          <a:prstGeom prst="roundRect">
            <a:avLst/>
          </a:prstGeom>
          <a:solidFill>
            <a:srgbClr val="92D05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EPD Api’s</a:t>
            </a:r>
          </a:p>
        </p:txBody>
      </p:sp>
      <p:cxnSp>
        <p:nvCxnSpPr>
          <p:cNvPr id="128" name="Rechte verbindingslijn 127"/>
          <p:cNvCxnSpPr/>
          <p:nvPr/>
        </p:nvCxnSpPr>
        <p:spPr>
          <a:xfrm flipH="1" flipV="1">
            <a:off x="3265911" y="3279034"/>
            <a:ext cx="1" cy="391850"/>
          </a:xfrm>
          <a:prstGeom prst="line">
            <a:avLst/>
          </a:prstGeom>
        </p:spPr>
        <p:style>
          <a:lnRef idx="1">
            <a:schemeClr val="accent1"/>
          </a:lnRef>
          <a:fillRef idx="0">
            <a:schemeClr val="accent1"/>
          </a:fillRef>
          <a:effectRef idx="0">
            <a:schemeClr val="accent1"/>
          </a:effectRef>
          <a:fontRef idx="minor">
            <a:schemeClr val="tx1"/>
          </a:fontRef>
        </p:style>
      </p:cxnSp>
      <p:sp>
        <p:nvSpPr>
          <p:cNvPr id="129" name="Ovaal 128"/>
          <p:cNvSpPr/>
          <p:nvPr/>
        </p:nvSpPr>
        <p:spPr>
          <a:xfrm>
            <a:off x="3183676" y="3285066"/>
            <a:ext cx="198485" cy="126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0" name="Afgeronde rechthoek 129"/>
          <p:cNvSpPr/>
          <p:nvPr/>
        </p:nvSpPr>
        <p:spPr>
          <a:xfrm>
            <a:off x="2950265" y="3578211"/>
            <a:ext cx="782671" cy="443606"/>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t>IDVU</a:t>
            </a:r>
            <a:endParaRPr lang="nl-NL" sz="1200" dirty="0"/>
          </a:p>
        </p:txBody>
      </p:sp>
      <p:sp>
        <p:nvSpPr>
          <p:cNvPr id="131" name="Ovaal 130"/>
          <p:cNvSpPr/>
          <p:nvPr/>
        </p:nvSpPr>
        <p:spPr>
          <a:xfrm rot="5400000">
            <a:off x="3258702" y="1774296"/>
            <a:ext cx="929939" cy="2567654"/>
          </a:xfrm>
          <a:prstGeom prst="ellipse">
            <a:avLst/>
          </a:prstGeom>
          <a:solidFill>
            <a:schemeClr val="bg1">
              <a:alpha val="0"/>
            </a:schemeClr>
          </a:solidFill>
          <a:ln w="349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132" name="Rechte verbindingslijn met pijl 131"/>
          <p:cNvCxnSpPr/>
          <p:nvPr/>
        </p:nvCxnSpPr>
        <p:spPr>
          <a:xfrm flipV="1">
            <a:off x="5811606" y="3086481"/>
            <a:ext cx="769870" cy="19404"/>
          </a:xfrm>
          <a:prstGeom prst="straightConnector1">
            <a:avLst/>
          </a:prstGeom>
          <a:ln w="825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3" name="Afgeronde rechthoek 132"/>
          <p:cNvSpPr/>
          <p:nvPr/>
        </p:nvSpPr>
        <p:spPr>
          <a:xfrm>
            <a:off x="8454808" y="4152247"/>
            <a:ext cx="831659" cy="426849"/>
          </a:xfrm>
          <a:prstGeom prst="roundRect">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DJI Api’s</a:t>
            </a:r>
          </a:p>
        </p:txBody>
      </p:sp>
      <p:grpSp>
        <p:nvGrpSpPr>
          <p:cNvPr id="134" name="Groep 133"/>
          <p:cNvGrpSpPr/>
          <p:nvPr/>
        </p:nvGrpSpPr>
        <p:grpSpPr>
          <a:xfrm>
            <a:off x="6584443" y="2628462"/>
            <a:ext cx="879554" cy="894629"/>
            <a:chOff x="11070416" y="3350464"/>
            <a:chExt cx="952708" cy="914400"/>
          </a:xfrm>
        </p:grpSpPr>
        <p:sp>
          <p:nvSpPr>
            <p:cNvPr id="136" name="Rechthoek 135"/>
            <p:cNvSpPr/>
            <p:nvPr/>
          </p:nvSpPr>
          <p:spPr>
            <a:xfrm>
              <a:off x="11108724" y="3350464"/>
              <a:ext cx="9144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t>Externe API Gateway J&amp;V</a:t>
              </a:r>
            </a:p>
          </p:txBody>
        </p:sp>
        <p:sp>
          <p:nvSpPr>
            <p:cNvPr id="137" name="Rechthoek 136"/>
            <p:cNvSpPr/>
            <p:nvPr/>
          </p:nvSpPr>
          <p:spPr>
            <a:xfrm>
              <a:off x="11070416" y="3350464"/>
              <a:ext cx="195432" cy="914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cxnSp>
        <p:nvCxnSpPr>
          <p:cNvPr id="135" name="Rechte verbindingslijn met pijl 134"/>
          <p:cNvCxnSpPr/>
          <p:nvPr/>
        </p:nvCxnSpPr>
        <p:spPr>
          <a:xfrm flipV="1">
            <a:off x="7702516" y="3052799"/>
            <a:ext cx="769870" cy="19404"/>
          </a:xfrm>
          <a:prstGeom prst="straightConnector1">
            <a:avLst/>
          </a:prstGeom>
          <a:ln w="825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52" name="Afgeronde rechthoek 151"/>
          <p:cNvSpPr/>
          <p:nvPr/>
        </p:nvSpPr>
        <p:spPr>
          <a:xfrm>
            <a:off x="5036432" y="1086464"/>
            <a:ext cx="665233" cy="44360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Vecozo</a:t>
            </a:r>
          </a:p>
        </p:txBody>
      </p:sp>
      <p:cxnSp>
        <p:nvCxnSpPr>
          <p:cNvPr id="154" name="Rechte verbindingslijn 153"/>
          <p:cNvCxnSpPr>
            <a:stCxn id="152" idx="2"/>
            <a:endCxn id="150" idx="6"/>
          </p:cNvCxnSpPr>
          <p:nvPr/>
        </p:nvCxnSpPr>
        <p:spPr>
          <a:xfrm flipH="1">
            <a:off x="3705630" y="1530070"/>
            <a:ext cx="1663419" cy="230220"/>
          </a:xfrm>
          <a:prstGeom prst="line">
            <a:avLst/>
          </a:prstGeom>
        </p:spPr>
        <p:style>
          <a:lnRef idx="1">
            <a:schemeClr val="accent1"/>
          </a:lnRef>
          <a:fillRef idx="0">
            <a:schemeClr val="accent1"/>
          </a:fillRef>
          <a:effectRef idx="0">
            <a:schemeClr val="accent1"/>
          </a:effectRef>
          <a:fontRef idx="minor">
            <a:schemeClr val="tx1"/>
          </a:fontRef>
        </p:style>
      </p:cxnSp>
      <p:sp>
        <p:nvSpPr>
          <p:cNvPr id="149" name="Afgeronde rechthoek 148"/>
          <p:cNvSpPr/>
          <p:nvPr/>
        </p:nvSpPr>
        <p:spPr>
          <a:xfrm>
            <a:off x="2439845" y="1115678"/>
            <a:ext cx="630307" cy="44360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smtClean="0"/>
              <a:t>Zorg-mail</a:t>
            </a:r>
            <a:endParaRPr lang="nl-NL" sz="900" dirty="0"/>
          </a:p>
        </p:txBody>
      </p:sp>
      <p:sp>
        <p:nvSpPr>
          <p:cNvPr id="150" name="Ovaal 149"/>
          <p:cNvSpPr/>
          <p:nvPr/>
        </p:nvSpPr>
        <p:spPr>
          <a:xfrm rot="240007">
            <a:off x="3507388" y="1690216"/>
            <a:ext cx="198484" cy="126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151" name="Rechte verbindingslijn 150"/>
          <p:cNvCxnSpPr>
            <a:stCxn id="149" idx="2"/>
            <a:endCxn id="150" idx="2"/>
          </p:cNvCxnSpPr>
          <p:nvPr/>
        </p:nvCxnSpPr>
        <p:spPr>
          <a:xfrm>
            <a:off x="2754999" y="1559284"/>
            <a:ext cx="752631" cy="187160"/>
          </a:xfrm>
          <a:prstGeom prst="line">
            <a:avLst/>
          </a:prstGeom>
        </p:spPr>
        <p:style>
          <a:lnRef idx="1">
            <a:schemeClr val="accent1"/>
          </a:lnRef>
          <a:fillRef idx="0">
            <a:schemeClr val="accent1"/>
          </a:fillRef>
          <a:effectRef idx="0">
            <a:schemeClr val="accent1"/>
          </a:effectRef>
          <a:fontRef idx="minor">
            <a:schemeClr val="tx1"/>
          </a:fontRef>
        </p:style>
      </p:cxnSp>
      <p:sp>
        <p:nvSpPr>
          <p:cNvPr id="146" name="Afgeronde rechthoek 145"/>
          <p:cNvSpPr/>
          <p:nvPr/>
        </p:nvSpPr>
        <p:spPr>
          <a:xfrm>
            <a:off x="3282918" y="1092979"/>
            <a:ext cx="673583" cy="41510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smtClean="0"/>
              <a:t>Zorg-domein</a:t>
            </a:r>
            <a:endParaRPr lang="nl-NL" sz="900" dirty="0"/>
          </a:p>
        </p:txBody>
      </p:sp>
      <p:cxnSp>
        <p:nvCxnSpPr>
          <p:cNvPr id="148" name="Rechte verbindingslijn 147"/>
          <p:cNvCxnSpPr>
            <a:stCxn id="146" idx="2"/>
            <a:endCxn id="150" idx="0"/>
          </p:cNvCxnSpPr>
          <p:nvPr/>
        </p:nvCxnSpPr>
        <p:spPr>
          <a:xfrm flipH="1">
            <a:off x="3611035" y="1508085"/>
            <a:ext cx="8675" cy="182285"/>
          </a:xfrm>
          <a:prstGeom prst="line">
            <a:avLst/>
          </a:prstGeom>
        </p:spPr>
        <p:style>
          <a:lnRef idx="1">
            <a:schemeClr val="accent1"/>
          </a:lnRef>
          <a:fillRef idx="0">
            <a:schemeClr val="accent1"/>
          </a:fillRef>
          <a:effectRef idx="0">
            <a:schemeClr val="accent1"/>
          </a:effectRef>
          <a:fontRef idx="minor">
            <a:schemeClr val="tx1"/>
          </a:fontRef>
        </p:style>
      </p:cxnSp>
      <p:sp>
        <p:nvSpPr>
          <p:cNvPr id="143" name="Afgeronde rechthoek 142"/>
          <p:cNvSpPr/>
          <p:nvPr/>
        </p:nvSpPr>
        <p:spPr>
          <a:xfrm>
            <a:off x="4147914" y="1092979"/>
            <a:ext cx="794678" cy="44360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smtClean="0"/>
              <a:t>Quest-manager</a:t>
            </a:r>
            <a:endParaRPr lang="nl-NL" sz="900" dirty="0"/>
          </a:p>
        </p:txBody>
      </p:sp>
      <p:cxnSp>
        <p:nvCxnSpPr>
          <p:cNvPr id="145" name="Rechte verbindingslijn 144"/>
          <p:cNvCxnSpPr>
            <a:stCxn id="143" idx="2"/>
            <a:endCxn id="150" idx="7"/>
          </p:cNvCxnSpPr>
          <p:nvPr/>
        </p:nvCxnSpPr>
        <p:spPr>
          <a:xfrm flipH="1">
            <a:off x="3679749" y="1536585"/>
            <a:ext cx="865504" cy="177131"/>
          </a:xfrm>
          <a:prstGeom prst="line">
            <a:avLst/>
          </a:prstGeom>
        </p:spPr>
        <p:style>
          <a:lnRef idx="1">
            <a:schemeClr val="accent1"/>
          </a:lnRef>
          <a:fillRef idx="0">
            <a:schemeClr val="accent1"/>
          </a:fillRef>
          <a:effectRef idx="0">
            <a:schemeClr val="accent1"/>
          </a:effectRef>
          <a:fontRef idx="minor">
            <a:schemeClr val="tx1"/>
          </a:fontRef>
        </p:style>
      </p:cxnSp>
      <p:sp>
        <p:nvSpPr>
          <p:cNvPr id="61" name="Tekstvak 60"/>
          <p:cNvSpPr txBox="1"/>
          <p:nvPr/>
        </p:nvSpPr>
        <p:spPr>
          <a:xfrm>
            <a:off x="99669" y="1027950"/>
            <a:ext cx="2154757" cy="369332"/>
          </a:xfrm>
          <a:prstGeom prst="rect">
            <a:avLst/>
          </a:prstGeom>
          <a:noFill/>
        </p:spPr>
        <p:txBody>
          <a:bodyPr wrap="none" rtlCol="0">
            <a:spAutoFit/>
          </a:bodyPr>
          <a:lstStyle/>
          <a:p>
            <a:r>
              <a:rPr lang="nl-NL" dirty="0">
                <a:solidFill>
                  <a:schemeClr val="tx2"/>
                </a:solidFill>
              </a:rPr>
              <a:t>De componenten</a:t>
            </a:r>
          </a:p>
        </p:txBody>
      </p:sp>
      <p:sp>
        <p:nvSpPr>
          <p:cNvPr id="62" name="Tekstvak 61"/>
          <p:cNvSpPr txBox="1"/>
          <p:nvPr/>
        </p:nvSpPr>
        <p:spPr>
          <a:xfrm>
            <a:off x="6581291" y="4759592"/>
            <a:ext cx="2670244" cy="1569660"/>
          </a:xfrm>
          <a:prstGeom prst="rect">
            <a:avLst/>
          </a:prstGeom>
          <a:solidFill>
            <a:srgbClr val="00B0F0"/>
          </a:solidFill>
          <a:ln>
            <a:solidFill>
              <a:schemeClr val="tx2">
                <a:lumMod val="60000"/>
                <a:lumOff val="40000"/>
              </a:schemeClr>
            </a:solidFill>
          </a:ln>
        </p:spPr>
        <p:txBody>
          <a:bodyPr wrap="square" rtlCol="0">
            <a:spAutoFit/>
          </a:bodyPr>
          <a:lstStyle/>
          <a:p>
            <a:r>
              <a:rPr lang="nl-NL" sz="1200" b="1" i="1" dirty="0"/>
              <a:t>Externe API Gateway J&amp;V</a:t>
            </a:r>
          </a:p>
          <a:p>
            <a:pPr marL="171450" indent="-171450">
              <a:buFont typeface="Arial" panose="020B0604020202020204" pitchFamily="34" charset="0"/>
              <a:buChar char="•"/>
            </a:pPr>
            <a:r>
              <a:rPr lang="nl-NL" sz="1200" i="1" dirty="0"/>
              <a:t>Gateway voor API verkeer naar binnen en buiten.</a:t>
            </a:r>
          </a:p>
          <a:p>
            <a:pPr marL="171450" indent="-171450">
              <a:buFont typeface="Arial" panose="020B0604020202020204" pitchFamily="34" charset="0"/>
              <a:buChar char="•"/>
            </a:pPr>
            <a:r>
              <a:rPr lang="nl-NL" sz="1200" i="1" dirty="0">
                <a:solidFill>
                  <a:schemeClr val="accent1"/>
                </a:solidFill>
              </a:rPr>
              <a:t>Verkeer inspectie TLS-MA beveiliging.</a:t>
            </a:r>
          </a:p>
          <a:p>
            <a:pPr marL="171450" indent="-171450">
              <a:buFont typeface="Arial" panose="020B0604020202020204" pitchFamily="34" charset="0"/>
              <a:buChar char="•"/>
            </a:pPr>
            <a:r>
              <a:rPr lang="nl-NL" sz="1200" i="1" dirty="0">
                <a:solidFill>
                  <a:schemeClr val="accent1"/>
                </a:solidFill>
              </a:rPr>
              <a:t>Ondergebracht in JUBES, In beheer bij JUBIT (DI&amp;I/J&amp;V)</a:t>
            </a:r>
          </a:p>
          <a:p>
            <a:pPr marL="171450" indent="-171450">
              <a:buFont typeface="Arial" panose="020B0604020202020204" pitchFamily="34" charset="0"/>
              <a:buChar char="•"/>
            </a:pPr>
            <a:endParaRPr lang="nl-NL" sz="1200" i="1" dirty="0">
              <a:solidFill>
                <a:schemeClr val="accent1"/>
              </a:solidFill>
            </a:endParaRPr>
          </a:p>
        </p:txBody>
      </p:sp>
      <p:sp>
        <p:nvSpPr>
          <p:cNvPr id="66" name="Tekstvak 65"/>
          <p:cNvSpPr txBox="1"/>
          <p:nvPr/>
        </p:nvSpPr>
        <p:spPr>
          <a:xfrm>
            <a:off x="9384379" y="4759592"/>
            <a:ext cx="2670244" cy="1384995"/>
          </a:xfrm>
          <a:prstGeom prst="rect">
            <a:avLst/>
          </a:prstGeom>
          <a:solidFill>
            <a:srgbClr val="FFC000"/>
          </a:solidFill>
          <a:ln>
            <a:solidFill>
              <a:schemeClr val="tx2">
                <a:lumMod val="60000"/>
                <a:lumOff val="40000"/>
              </a:schemeClr>
            </a:solidFill>
          </a:ln>
        </p:spPr>
        <p:txBody>
          <a:bodyPr wrap="square" rtlCol="0">
            <a:spAutoFit/>
          </a:bodyPr>
          <a:lstStyle/>
          <a:p>
            <a:r>
              <a:rPr lang="nl-NL" sz="1200" b="1" i="1" dirty="0"/>
              <a:t>API Mgt DJI</a:t>
            </a:r>
          </a:p>
          <a:p>
            <a:pPr marL="171450" indent="-171450">
              <a:buFont typeface="Arial" panose="020B0604020202020204" pitchFamily="34" charset="0"/>
              <a:buChar char="•"/>
            </a:pPr>
            <a:r>
              <a:rPr lang="nl-NL" sz="1200" i="1" dirty="0"/>
              <a:t>API management specifiek voor DJI API’s</a:t>
            </a:r>
          </a:p>
          <a:p>
            <a:pPr marL="171450" indent="-171450">
              <a:buFont typeface="Arial" panose="020B0604020202020204" pitchFamily="34" charset="0"/>
              <a:buChar char="•"/>
            </a:pPr>
            <a:r>
              <a:rPr lang="nl-NL" sz="1200" i="1" dirty="0">
                <a:solidFill>
                  <a:schemeClr val="accent1"/>
                </a:solidFill>
              </a:rPr>
              <a:t>Dienst van </a:t>
            </a:r>
            <a:r>
              <a:rPr lang="nl-NL" sz="1200" i="1" dirty="0" smtClean="0">
                <a:solidFill>
                  <a:schemeClr val="accent1"/>
                </a:solidFill>
              </a:rPr>
              <a:t>JIO </a:t>
            </a:r>
            <a:r>
              <a:rPr lang="nl-NL" sz="1200" i="1" dirty="0">
                <a:solidFill>
                  <a:schemeClr val="accent1"/>
                </a:solidFill>
              </a:rPr>
              <a:t>ten behoeve van DJI</a:t>
            </a:r>
          </a:p>
          <a:p>
            <a:pPr marL="171450" indent="-171450">
              <a:buFont typeface="Arial" panose="020B0604020202020204" pitchFamily="34" charset="0"/>
              <a:buChar char="•"/>
            </a:pPr>
            <a:r>
              <a:rPr lang="nl-NL" sz="1200" i="1" dirty="0">
                <a:solidFill>
                  <a:schemeClr val="accent1"/>
                </a:solidFill>
              </a:rPr>
              <a:t>In beheer bij </a:t>
            </a:r>
            <a:r>
              <a:rPr lang="nl-NL" sz="1200" i="1" dirty="0" smtClean="0">
                <a:solidFill>
                  <a:schemeClr val="accent1"/>
                </a:solidFill>
              </a:rPr>
              <a:t>JIO </a:t>
            </a:r>
            <a:r>
              <a:rPr lang="nl-NL" sz="1200" i="1" dirty="0">
                <a:solidFill>
                  <a:schemeClr val="accent1"/>
                </a:solidFill>
              </a:rPr>
              <a:t>en DI FBD</a:t>
            </a:r>
          </a:p>
          <a:p>
            <a:endParaRPr lang="nl-NL" sz="1200" i="1" dirty="0">
              <a:solidFill>
                <a:schemeClr val="accent1"/>
              </a:solidFill>
            </a:endParaRPr>
          </a:p>
        </p:txBody>
      </p:sp>
      <p:cxnSp>
        <p:nvCxnSpPr>
          <p:cNvPr id="64" name="Rechte verbindingslijn 63"/>
          <p:cNvCxnSpPr>
            <a:endCxn id="67" idx="0"/>
          </p:cNvCxnSpPr>
          <p:nvPr/>
        </p:nvCxnSpPr>
        <p:spPr>
          <a:xfrm>
            <a:off x="3782703" y="2486066"/>
            <a:ext cx="4248" cy="150584"/>
          </a:xfrm>
          <a:prstGeom prst="line">
            <a:avLst/>
          </a:prstGeom>
        </p:spPr>
        <p:style>
          <a:lnRef idx="1">
            <a:schemeClr val="accent1"/>
          </a:lnRef>
          <a:fillRef idx="0">
            <a:schemeClr val="accent1"/>
          </a:fillRef>
          <a:effectRef idx="0">
            <a:schemeClr val="accent1"/>
          </a:effectRef>
          <a:fontRef idx="minor">
            <a:schemeClr val="tx1"/>
          </a:fontRef>
        </p:style>
      </p:cxnSp>
      <p:sp>
        <p:nvSpPr>
          <p:cNvPr id="67" name="Ovaal 66"/>
          <p:cNvSpPr/>
          <p:nvPr/>
        </p:nvSpPr>
        <p:spPr>
          <a:xfrm>
            <a:off x="3687708" y="2636650"/>
            <a:ext cx="198485" cy="1263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68" name="Rechte verbindingslijn 67"/>
          <p:cNvCxnSpPr>
            <a:stCxn id="90" idx="3"/>
            <a:endCxn id="101" idx="1"/>
          </p:cNvCxnSpPr>
          <p:nvPr/>
        </p:nvCxnSpPr>
        <p:spPr>
          <a:xfrm>
            <a:off x="3286063" y="2265205"/>
            <a:ext cx="1691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Rechte verbindingslijn 68"/>
          <p:cNvCxnSpPr>
            <a:stCxn id="101" idx="3"/>
            <a:endCxn id="94" idx="1"/>
          </p:cNvCxnSpPr>
          <p:nvPr/>
        </p:nvCxnSpPr>
        <p:spPr>
          <a:xfrm>
            <a:off x="4085480" y="2265205"/>
            <a:ext cx="1691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Rechte verbindingslijn 88"/>
          <p:cNvCxnSpPr>
            <a:stCxn id="90" idx="0"/>
            <a:endCxn id="150" idx="3"/>
          </p:cNvCxnSpPr>
          <p:nvPr/>
        </p:nvCxnSpPr>
        <p:spPr>
          <a:xfrm flipV="1">
            <a:off x="2970910" y="1793017"/>
            <a:ext cx="562601" cy="250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Rechte verbindingslijn 91"/>
          <p:cNvCxnSpPr>
            <a:stCxn id="101" idx="0"/>
            <a:endCxn id="150" idx="4"/>
          </p:cNvCxnSpPr>
          <p:nvPr/>
        </p:nvCxnSpPr>
        <p:spPr>
          <a:xfrm flipH="1" flipV="1">
            <a:off x="3602225" y="1816363"/>
            <a:ext cx="168102" cy="2270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echte verbindingslijn 101"/>
          <p:cNvCxnSpPr>
            <a:stCxn id="150" idx="5"/>
            <a:endCxn id="94" idx="0"/>
          </p:cNvCxnSpPr>
          <p:nvPr/>
        </p:nvCxnSpPr>
        <p:spPr>
          <a:xfrm>
            <a:off x="3673519" y="1802808"/>
            <a:ext cx="938675" cy="240594"/>
          </a:xfrm>
          <a:prstGeom prst="line">
            <a:avLst/>
          </a:prstGeom>
        </p:spPr>
        <p:style>
          <a:lnRef idx="1">
            <a:schemeClr val="accent1"/>
          </a:lnRef>
          <a:fillRef idx="0">
            <a:schemeClr val="accent1"/>
          </a:fillRef>
          <a:effectRef idx="0">
            <a:schemeClr val="accent1"/>
          </a:effectRef>
          <a:fontRef idx="minor">
            <a:schemeClr val="tx1"/>
          </a:fontRef>
        </p:style>
      </p:cxnSp>
      <p:sp>
        <p:nvSpPr>
          <p:cNvPr id="5" name="Wolkvormig bijschrift 4"/>
          <p:cNvSpPr/>
          <p:nvPr/>
        </p:nvSpPr>
        <p:spPr>
          <a:xfrm>
            <a:off x="5195554" y="1508085"/>
            <a:ext cx="1264454" cy="657853"/>
          </a:xfrm>
          <a:prstGeom prst="cloudCallout">
            <a:avLst>
              <a:gd name="adj1" fmla="val -104833"/>
              <a:gd name="adj2" fmla="val -7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smtClean="0"/>
              <a:t>Standaard meegeleverde koppelingen </a:t>
            </a:r>
            <a:endParaRPr lang="nl-NL" sz="800" dirty="0"/>
          </a:p>
        </p:txBody>
      </p:sp>
    </p:spTree>
    <p:extLst>
      <p:ext uri="{BB962C8B-B14F-4D97-AF65-F5344CB8AC3E}">
        <p14:creationId xmlns:p14="http://schemas.microsoft.com/office/powerpoint/2010/main" val="1085700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a:xfrm>
            <a:off x="6300274" y="6626439"/>
            <a:ext cx="5040000" cy="184666"/>
          </a:xfrm>
        </p:spPr>
        <p:txBody>
          <a:bodyPr/>
          <a:lstStyle/>
          <a:p>
            <a:fld id="{B9BE3F2C-1485-4296-85BF-6B680E5840F0}" type="slidenum">
              <a:rPr lang="nl-NL" smtClean="0"/>
              <a:t>18</a:t>
            </a:fld>
            <a:endParaRPr lang="nl-NL" dirty="0"/>
          </a:p>
        </p:txBody>
      </p:sp>
      <p:sp>
        <p:nvSpPr>
          <p:cNvPr id="56" name="Titel 1"/>
          <p:cNvSpPr txBox="1">
            <a:spLocks/>
          </p:cNvSpPr>
          <p:nvPr/>
        </p:nvSpPr>
        <p:spPr>
          <a:xfrm>
            <a:off x="728613" y="551253"/>
            <a:ext cx="11066992"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i="1" dirty="0">
                <a:solidFill>
                  <a:srgbClr val="00B0F0"/>
                </a:solidFill>
              </a:rPr>
              <a:t>API </a:t>
            </a:r>
            <a:r>
              <a:rPr lang="nl-NL" sz="3200" i="1" dirty="0" smtClean="0">
                <a:solidFill>
                  <a:srgbClr val="00B0F0"/>
                </a:solidFill>
              </a:rPr>
              <a:t>Tenzij </a:t>
            </a:r>
            <a:r>
              <a:rPr lang="nl-NL" sz="3200" dirty="0">
                <a:solidFill>
                  <a:srgbClr val="00B0F0"/>
                </a:solidFill>
              </a:rPr>
              <a:t>– Onze visie op de oplossingsrichting</a:t>
            </a:r>
          </a:p>
        </p:txBody>
      </p:sp>
      <p:sp>
        <p:nvSpPr>
          <p:cNvPr id="25" name="Tekstvak 24"/>
          <p:cNvSpPr txBox="1"/>
          <p:nvPr/>
        </p:nvSpPr>
        <p:spPr>
          <a:xfrm>
            <a:off x="720000" y="1122753"/>
            <a:ext cx="4079130" cy="369332"/>
          </a:xfrm>
          <a:prstGeom prst="rect">
            <a:avLst/>
          </a:prstGeom>
          <a:noFill/>
        </p:spPr>
        <p:txBody>
          <a:bodyPr wrap="none" rtlCol="0">
            <a:spAutoFit/>
          </a:bodyPr>
          <a:lstStyle/>
          <a:p>
            <a:r>
              <a:rPr lang="nl-NL" dirty="0" smtClean="0">
                <a:solidFill>
                  <a:schemeClr val="accent1"/>
                </a:solidFill>
              </a:rPr>
              <a:t>Solicited </a:t>
            </a:r>
            <a:r>
              <a:rPr lang="nl-NL" dirty="0">
                <a:solidFill>
                  <a:schemeClr val="accent1"/>
                </a:solidFill>
              </a:rPr>
              <a:t>vs </a:t>
            </a:r>
            <a:r>
              <a:rPr lang="nl-NL" dirty="0" smtClean="0">
                <a:solidFill>
                  <a:schemeClr val="accent1"/>
                </a:solidFill>
              </a:rPr>
              <a:t>unsolicited </a:t>
            </a:r>
            <a:r>
              <a:rPr lang="nl-NL" dirty="0">
                <a:solidFill>
                  <a:schemeClr val="accent1"/>
                </a:solidFill>
              </a:rPr>
              <a:t>integratie</a:t>
            </a:r>
          </a:p>
        </p:txBody>
      </p:sp>
      <p:sp>
        <p:nvSpPr>
          <p:cNvPr id="6" name="Tekstvak 5"/>
          <p:cNvSpPr txBox="1"/>
          <p:nvPr/>
        </p:nvSpPr>
        <p:spPr>
          <a:xfrm>
            <a:off x="720000" y="1566267"/>
            <a:ext cx="11290433" cy="1169551"/>
          </a:xfrm>
          <a:prstGeom prst="rect">
            <a:avLst/>
          </a:prstGeom>
          <a:noFill/>
        </p:spPr>
        <p:txBody>
          <a:bodyPr wrap="square" rtlCol="0">
            <a:spAutoFit/>
          </a:bodyPr>
          <a:lstStyle/>
          <a:p>
            <a:r>
              <a:rPr lang="nl-NL" sz="1400" b="1" dirty="0" smtClean="0"/>
              <a:t>Unsolicited</a:t>
            </a:r>
            <a:r>
              <a:rPr lang="nl-NL" sz="1400" b="1" dirty="0"/>
              <a:t>:</a:t>
            </a:r>
            <a:r>
              <a:rPr lang="nl-NL" sz="1400" dirty="0"/>
              <a:t> Hierbij wordt vanaf de DJI (verblijf) systemen informatie naar de EPD systemen gepushed voor verwerking. Bijvoorbeeld </a:t>
            </a:r>
            <a:r>
              <a:rPr lang="nl-NL" sz="1400" dirty="0" smtClean="0"/>
              <a:t>IDVU (indoor, doorstroom, verlof, uitstroom) bewegingen</a:t>
            </a:r>
            <a:r>
              <a:rPr lang="nl-NL" sz="1400" dirty="0"/>
              <a:t>.</a:t>
            </a:r>
          </a:p>
          <a:p>
            <a:endParaRPr lang="nl-NL" sz="1400" dirty="0"/>
          </a:p>
          <a:p>
            <a:r>
              <a:rPr lang="nl-NL" sz="1400" b="1" dirty="0" smtClean="0"/>
              <a:t>Solicited</a:t>
            </a:r>
            <a:r>
              <a:rPr lang="nl-NL" sz="1400" b="1" dirty="0"/>
              <a:t>:</a:t>
            </a:r>
            <a:r>
              <a:rPr lang="nl-NL" sz="1400" dirty="0"/>
              <a:t> Hierbij halen de EPD systemen zelf informatie op bij de DJI (verblijf) systemen wanneer nodig. </a:t>
            </a:r>
            <a:r>
              <a:rPr lang="nl-NL" sz="1400" i="1" dirty="0"/>
              <a:t>Ophalen bij de bron - Just in time</a:t>
            </a:r>
            <a:r>
              <a:rPr lang="nl-NL" sz="1400" dirty="0"/>
              <a:t>.</a:t>
            </a:r>
          </a:p>
        </p:txBody>
      </p:sp>
      <p:sp>
        <p:nvSpPr>
          <p:cNvPr id="68" name="Gekromde pijl-omlaag 67"/>
          <p:cNvSpPr/>
          <p:nvPr/>
        </p:nvSpPr>
        <p:spPr>
          <a:xfrm>
            <a:off x="840407" y="2977126"/>
            <a:ext cx="560540" cy="294963"/>
          </a:xfrm>
          <a:prstGeom prst="curvedDown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69" name="Tekstvak 68"/>
          <p:cNvSpPr txBox="1"/>
          <p:nvPr/>
        </p:nvSpPr>
        <p:spPr>
          <a:xfrm>
            <a:off x="1500394" y="2962492"/>
            <a:ext cx="3647773" cy="1015663"/>
          </a:xfrm>
          <a:prstGeom prst="rect">
            <a:avLst/>
          </a:prstGeom>
          <a:noFill/>
          <a:ln>
            <a:solidFill>
              <a:schemeClr val="accent3">
                <a:lumMod val="60000"/>
                <a:lumOff val="40000"/>
              </a:schemeClr>
            </a:solidFill>
          </a:ln>
        </p:spPr>
        <p:txBody>
          <a:bodyPr wrap="square" rtlCol="0">
            <a:spAutoFit/>
          </a:bodyPr>
          <a:lstStyle/>
          <a:p>
            <a:r>
              <a:rPr lang="nl-NL" sz="1200" b="1" dirty="0" smtClean="0"/>
              <a:t>Solicited</a:t>
            </a:r>
            <a:r>
              <a:rPr lang="nl-NL" sz="1200" b="1" dirty="0"/>
              <a:t>:</a:t>
            </a:r>
            <a:r>
              <a:rPr lang="nl-NL" sz="1200" dirty="0"/>
              <a:t> EPD vraagt informatie aan, bij DJI of ander EPD. Wordt opgehaald door IP, IP transformeert en pushed naar het vragende EPD systeem (bijvoorbeeld in HL7/FIHR).</a:t>
            </a:r>
          </a:p>
        </p:txBody>
      </p:sp>
      <p:sp>
        <p:nvSpPr>
          <p:cNvPr id="70" name="Gekromde pijl-omlaag 69"/>
          <p:cNvSpPr/>
          <p:nvPr/>
        </p:nvSpPr>
        <p:spPr>
          <a:xfrm rot="10800000">
            <a:off x="840407" y="4029134"/>
            <a:ext cx="560540" cy="294963"/>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71" name="Tekstvak 70"/>
          <p:cNvSpPr txBox="1"/>
          <p:nvPr/>
        </p:nvSpPr>
        <p:spPr>
          <a:xfrm>
            <a:off x="1500395" y="4034293"/>
            <a:ext cx="3647772" cy="830997"/>
          </a:xfrm>
          <a:prstGeom prst="rect">
            <a:avLst/>
          </a:prstGeom>
          <a:noFill/>
          <a:ln>
            <a:solidFill>
              <a:srgbClr val="00B050"/>
            </a:solidFill>
          </a:ln>
        </p:spPr>
        <p:txBody>
          <a:bodyPr wrap="square" rtlCol="0">
            <a:spAutoFit/>
          </a:bodyPr>
          <a:lstStyle/>
          <a:p>
            <a:r>
              <a:rPr lang="nl-NL" sz="1200" b="1" dirty="0" smtClean="0"/>
              <a:t>UnSolicited</a:t>
            </a:r>
            <a:r>
              <a:rPr lang="nl-NL" sz="1200" b="1" dirty="0"/>
              <a:t>:</a:t>
            </a:r>
            <a:r>
              <a:rPr lang="nl-NL" sz="1200" dirty="0"/>
              <a:t> DJI </a:t>
            </a:r>
            <a:r>
              <a:rPr lang="nl-NL" sz="1200" dirty="0" smtClean="0"/>
              <a:t>pusht </a:t>
            </a:r>
            <a:r>
              <a:rPr lang="nl-NL" sz="1200" dirty="0"/>
              <a:t>nieuwe informatie naar IP, IP transformeert en distribueert naar alle EPD systemen in gewenst formaat (bijvoorbeeld HL7/FIHR). </a:t>
            </a:r>
          </a:p>
        </p:txBody>
      </p:sp>
      <p:sp>
        <p:nvSpPr>
          <p:cNvPr id="17" name="Rechthoek 16"/>
          <p:cNvSpPr/>
          <p:nvPr/>
        </p:nvSpPr>
        <p:spPr>
          <a:xfrm>
            <a:off x="5411244" y="3622873"/>
            <a:ext cx="2595420" cy="516665"/>
          </a:xfrm>
          <a:prstGeom prst="rect">
            <a:avLst/>
          </a:prstGeom>
          <a:solidFill>
            <a:schemeClr val="accent4">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Integratie platform</a:t>
            </a:r>
          </a:p>
        </p:txBody>
      </p:sp>
      <p:cxnSp>
        <p:nvCxnSpPr>
          <p:cNvPr id="10" name="Rechte verbindingslijn 9"/>
          <p:cNvCxnSpPr/>
          <p:nvPr/>
        </p:nvCxnSpPr>
        <p:spPr>
          <a:xfrm flipH="1">
            <a:off x="8668820" y="2641688"/>
            <a:ext cx="3880" cy="2413431"/>
          </a:xfrm>
          <a:prstGeom prst="line">
            <a:avLst/>
          </a:prstGeom>
          <a:ln>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 name="Rechthoek 10"/>
          <p:cNvSpPr/>
          <p:nvPr/>
        </p:nvSpPr>
        <p:spPr>
          <a:xfrm>
            <a:off x="9280735" y="4062561"/>
            <a:ext cx="2481081" cy="1128403"/>
          </a:xfrm>
          <a:prstGeom prst="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a:p>
            <a:pPr algn="ctr"/>
            <a:endParaRPr lang="nl-NL" dirty="0"/>
          </a:p>
        </p:txBody>
      </p:sp>
      <p:sp>
        <p:nvSpPr>
          <p:cNvPr id="12" name="Rechthoek 11"/>
          <p:cNvSpPr/>
          <p:nvPr/>
        </p:nvSpPr>
        <p:spPr>
          <a:xfrm>
            <a:off x="9282162" y="2917441"/>
            <a:ext cx="2479654" cy="113309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DJI Rekencentra</a:t>
            </a:r>
          </a:p>
          <a:p>
            <a:pPr algn="ctr"/>
            <a:endParaRPr lang="nl-NL" dirty="0"/>
          </a:p>
          <a:p>
            <a:pPr algn="ctr"/>
            <a:endParaRPr lang="nl-NL" dirty="0"/>
          </a:p>
          <a:p>
            <a:pPr algn="ctr"/>
            <a:endParaRPr lang="nl-NL" dirty="0"/>
          </a:p>
        </p:txBody>
      </p:sp>
      <p:sp>
        <p:nvSpPr>
          <p:cNvPr id="14" name="Afgeronde rechthoek 13"/>
          <p:cNvSpPr/>
          <p:nvPr/>
        </p:nvSpPr>
        <p:spPr>
          <a:xfrm>
            <a:off x="9339076" y="3288511"/>
            <a:ext cx="2267090" cy="178903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r>
              <a:rPr lang="nl-NL" sz="1200" dirty="0"/>
              <a:t>DJI verblijfsystemen</a:t>
            </a:r>
          </a:p>
          <a:p>
            <a:pPr algn="ctr"/>
            <a:endParaRPr lang="nl-NL" sz="1200" dirty="0"/>
          </a:p>
        </p:txBody>
      </p:sp>
      <p:sp>
        <p:nvSpPr>
          <p:cNvPr id="15" name="Rechthoek 14"/>
          <p:cNvSpPr/>
          <p:nvPr/>
        </p:nvSpPr>
        <p:spPr>
          <a:xfrm>
            <a:off x="8410358" y="2795013"/>
            <a:ext cx="808514" cy="2096677"/>
          </a:xfrm>
          <a:prstGeom prst="rect">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dirty="0">
                <a:solidFill>
                  <a:schemeClr val="tx1"/>
                </a:solidFill>
              </a:rPr>
              <a:t>JUBIT/JUBES</a:t>
            </a:r>
          </a:p>
        </p:txBody>
      </p:sp>
      <p:sp>
        <p:nvSpPr>
          <p:cNvPr id="18" name="Afgeronde rechthoek 17"/>
          <p:cNvSpPr/>
          <p:nvPr/>
        </p:nvSpPr>
        <p:spPr>
          <a:xfrm>
            <a:off x="5714697" y="3022524"/>
            <a:ext cx="547412" cy="395942"/>
          </a:xfrm>
          <a:prstGeom prst="roundRect">
            <a:avLst/>
          </a:prstGeom>
          <a:solidFill>
            <a:schemeClr val="accent1">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HIS</a:t>
            </a:r>
          </a:p>
        </p:txBody>
      </p:sp>
      <p:sp>
        <p:nvSpPr>
          <p:cNvPr id="19" name="Afgeronde rechthoek 18"/>
          <p:cNvSpPr/>
          <p:nvPr/>
        </p:nvSpPr>
        <p:spPr>
          <a:xfrm>
            <a:off x="6506061" y="3024089"/>
            <a:ext cx="547412" cy="39594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dirty="0"/>
              <a:t>EPD GGZ</a:t>
            </a:r>
          </a:p>
        </p:txBody>
      </p:sp>
      <p:cxnSp>
        <p:nvCxnSpPr>
          <p:cNvPr id="20" name="Rechte verbindingslijn 19"/>
          <p:cNvCxnSpPr>
            <a:stCxn id="18" idx="2"/>
            <a:endCxn id="63" idx="3"/>
          </p:cNvCxnSpPr>
          <p:nvPr/>
        </p:nvCxnSpPr>
        <p:spPr>
          <a:xfrm flipH="1">
            <a:off x="5979970" y="3418466"/>
            <a:ext cx="8433" cy="18150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p:cNvCxnSpPr>
            <a:stCxn id="19" idx="2"/>
            <a:endCxn id="24" idx="0"/>
          </p:cNvCxnSpPr>
          <p:nvPr/>
        </p:nvCxnSpPr>
        <p:spPr>
          <a:xfrm>
            <a:off x="6779768" y="3420031"/>
            <a:ext cx="3690" cy="13440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a:endCxn id="26" idx="4"/>
          </p:cNvCxnSpPr>
          <p:nvPr/>
        </p:nvCxnSpPr>
        <p:spPr>
          <a:xfrm flipV="1">
            <a:off x="6107274" y="4228667"/>
            <a:ext cx="13133" cy="19727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Ovaal 22"/>
          <p:cNvSpPr/>
          <p:nvPr/>
        </p:nvSpPr>
        <p:spPr>
          <a:xfrm>
            <a:off x="5902211" y="3543623"/>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p:cNvSpPr/>
          <p:nvPr/>
        </p:nvSpPr>
        <p:spPr>
          <a:xfrm>
            <a:off x="6697266" y="3554436"/>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6" name="Ovaal 25"/>
          <p:cNvSpPr/>
          <p:nvPr/>
        </p:nvSpPr>
        <p:spPr>
          <a:xfrm>
            <a:off x="6034216" y="4115936"/>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7" name="Afgeronde rechthoek 26"/>
          <p:cNvSpPr/>
          <p:nvPr/>
        </p:nvSpPr>
        <p:spPr>
          <a:xfrm>
            <a:off x="5563088" y="4334459"/>
            <a:ext cx="753201" cy="39594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smtClean="0"/>
              <a:t>IDVU</a:t>
            </a:r>
            <a:endParaRPr lang="nl-NL" sz="800" dirty="0" smtClean="0"/>
          </a:p>
        </p:txBody>
      </p:sp>
      <p:sp>
        <p:nvSpPr>
          <p:cNvPr id="30" name="Afgeronde rechthoek 29"/>
          <p:cNvSpPr/>
          <p:nvPr/>
        </p:nvSpPr>
        <p:spPr>
          <a:xfrm>
            <a:off x="9888891" y="3518293"/>
            <a:ext cx="1090309" cy="955965"/>
          </a:xfrm>
          <a:prstGeom prst="roundRect">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solidFill>
                  <a:schemeClr val="accent1"/>
                </a:solidFill>
              </a:rPr>
              <a:t>Verblijf systemen</a:t>
            </a:r>
          </a:p>
        </p:txBody>
      </p:sp>
      <p:sp>
        <p:nvSpPr>
          <p:cNvPr id="31" name="Ovaal 30"/>
          <p:cNvSpPr/>
          <p:nvPr/>
        </p:nvSpPr>
        <p:spPr>
          <a:xfrm>
            <a:off x="5628997" y="3541823"/>
            <a:ext cx="1504533" cy="675623"/>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4" name="Afgeronde rechthoek 33"/>
          <p:cNvSpPr/>
          <p:nvPr/>
        </p:nvSpPr>
        <p:spPr>
          <a:xfrm>
            <a:off x="7590252" y="3328571"/>
            <a:ext cx="772697" cy="446227"/>
          </a:xfrm>
          <a:prstGeom prst="roundRect">
            <a:avLst/>
          </a:prstGeom>
          <a:solidFill>
            <a:srgbClr val="92D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EPD Api’s</a:t>
            </a:r>
          </a:p>
        </p:txBody>
      </p:sp>
      <p:cxnSp>
        <p:nvCxnSpPr>
          <p:cNvPr id="7" name="Rechte verbindingslijn met pijl 6"/>
          <p:cNvCxnSpPr>
            <a:stCxn id="30" idx="1"/>
          </p:cNvCxnSpPr>
          <p:nvPr/>
        </p:nvCxnSpPr>
        <p:spPr>
          <a:xfrm flipH="1" flipV="1">
            <a:off x="9434146" y="3978155"/>
            <a:ext cx="454745" cy="18121"/>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Gekromde pijl-links 7"/>
          <p:cNvSpPr/>
          <p:nvPr/>
        </p:nvSpPr>
        <p:spPr>
          <a:xfrm rot="5400000">
            <a:off x="7722195" y="3032487"/>
            <a:ext cx="668846" cy="2965277"/>
          </a:xfrm>
          <a:prstGeom prst="curved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59" name="Gekromde pijl-links 58"/>
          <p:cNvSpPr/>
          <p:nvPr/>
        </p:nvSpPr>
        <p:spPr>
          <a:xfrm rot="5400000" flipH="1" flipV="1">
            <a:off x="8055769" y="2088676"/>
            <a:ext cx="813466" cy="2390130"/>
          </a:xfrm>
          <a:prstGeom prst="curvedLeftArrow">
            <a:avLst/>
          </a:prstGeom>
          <a:solidFill>
            <a:schemeClr val="accent3">
              <a:lumMod val="60000"/>
              <a:lumOff val="40000"/>
            </a:schemeClr>
          </a:solidFill>
          <a:ln>
            <a:solidFill>
              <a:schemeClr val="tx2"/>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60" name="Gekromde pijl-links 59"/>
          <p:cNvSpPr/>
          <p:nvPr/>
        </p:nvSpPr>
        <p:spPr>
          <a:xfrm rot="5400000">
            <a:off x="8031603" y="2887558"/>
            <a:ext cx="668846" cy="2346461"/>
          </a:xfrm>
          <a:prstGeom prst="curvedLeftArrow">
            <a:avLst/>
          </a:prstGeom>
          <a:solidFill>
            <a:schemeClr val="accent3">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63" name="Pijl-links 62"/>
          <p:cNvSpPr/>
          <p:nvPr/>
        </p:nvSpPr>
        <p:spPr>
          <a:xfrm rot="5400000">
            <a:off x="5845590" y="3401626"/>
            <a:ext cx="268760" cy="127928"/>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4" name="Pijl-links 63"/>
          <p:cNvSpPr/>
          <p:nvPr/>
        </p:nvSpPr>
        <p:spPr>
          <a:xfrm rot="5400000">
            <a:off x="6651584" y="3401246"/>
            <a:ext cx="268760" cy="127928"/>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5" name="Pijl-links 64"/>
          <p:cNvSpPr/>
          <p:nvPr/>
        </p:nvSpPr>
        <p:spPr>
          <a:xfrm rot="16200000">
            <a:off x="6001650" y="4143810"/>
            <a:ext cx="250205" cy="156423"/>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6" name="Pijl-omhoog en -omlaag 65"/>
          <p:cNvSpPr/>
          <p:nvPr/>
        </p:nvSpPr>
        <p:spPr>
          <a:xfrm>
            <a:off x="6956354" y="3332250"/>
            <a:ext cx="125137" cy="372086"/>
          </a:xfrm>
          <a:prstGeom prst="upDownArrow">
            <a:avLst/>
          </a:prstGeom>
          <a:solidFill>
            <a:schemeClr val="accent3">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74" name="Rechte verbindingslijn 73"/>
          <p:cNvCxnSpPr>
            <a:stCxn id="78" idx="0"/>
          </p:cNvCxnSpPr>
          <p:nvPr/>
        </p:nvCxnSpPr>
        <p:spPr>
          <a:xfrm flipV="1">
            <a:off x="5563088" y="4676814"/>
            <a:ext cx="251130" cy="293007"/>
          </a:xfrm>
          <a:prstGeom prst="line">
            <a:avLst/>
          </a:prstGeom>
          <a:ln w="15875">
            <a:solidFill>
              <a:srgbClr val="00B0F0"/>
            </a:solidFill>
            <a:tailEnd type="oval"/>
          </a:ln>
        </p:spPr>
        <p:style>
          <a:lnRef idx="1">
            <a:schemeClr val="accent1"/>
          </a:lnRef>
          <a:fillRef idx="0">
            <a:schemeClr val="accent1"/>
          </a:fillRef>
          <a:effectRef idx="0">
            <a:schemeClr val="accent1"/>
          </a:effectRef>
          <a:fontRef idx="minor">
            <a:schemeClr val="tx1"/>
          </a:fontRef>
        </p:style>
      </p:cxnSp>
      <p:sp>
        <p:nvSpPr>
          <p:cNvPr id="78" name="Tekstvak 77"/>
          <p:cNvSpPr txBox="1"/>
          <p:nvPr/>
        </p:nvSpPr>
        <p:spPr>
          <a:xfrm>
            <a:off x="5287211" y="4969821"/>
            <a:ext cx="551754" cy="215444"/>
          </a:xfrm>
          <a:prstGeom prst="rect">
            <a:avLst/>
          </a:prstGeom>
          <a:noFill/>
          <a:ln>
            <a:solidFill>
              <a:schemeClr val="tx2"/>
            </a:solidFill>
          </a:ln>
        </p:spPr>
        <p:txBody>
          <a:bodyPr wrap="none" rtlCol="0">
            <a:spAutoFit/>
          </a:bodyPr>
          <a:lstStyle/>
          <a:p>
            <a:r>
              <a:rPr lang="nl-NL" sz="800" dirty="0"/>
              <a:t>Trigger</a:t>
            </a:r>
          </a:p>
        </p:txBody>
      </p:sp>
      <p:cxnSp>
        <p:nvCxnSpPr>
          <p:cNvPr id="80" name="Rechte verbindingslijn 79"/>
          <p:cNvCxnSpPr>
            <a:stCxn id="89" idx="0"/>
          </p:cNvCxnSpPr>
          <p:nvPr/>
        </p:nvCxnSpPr>
        <p:spPr>
          <a:xfrm flipV="1">
            <a:off x="9096151" y="4635992"/>
            <a:ext cx="417394" cy="649226"/>
          </a:xfrm>
          <a:prstGeom prst="line">
            <a:avLst/>
          </a:prstGeom>
          <a:ln w="19050">
            <a:solidFill>
              <a:srgbClr val="00B050"/>
            </a:solidFill>
            <a:tailEnd type="oval"/>
          </a:ln>
        </p:spPr>
        <p:style>
          <a:lnRef idx="1">
            <a:schemeClr val="accent1"/>
          </a:lnRef>
          <a:fillRef idx="0">
            <a:schemeClr val="accent1"/>
          </a:fillRef>
          <a:effectRef idx="0">
            <a:schemeClr val="accent1"/>
          </a:effectRef>
          <a:fontRef idx="minor">
            <a:schemeClr val="tx1"/>
          </a:fontRef>
        </p:style>
      </p:cxnSp>
      <p:sp>
        <p:nvSpPr>
          <p:cNvPr id="89" name="Tekstvak 88"/>
          <p:cNvSpPr txBox="1"/>
          <p:nvPr/>
        </p:nvSpPr>
        <p:spPr>
          <a:xfrm>
            <a:off x="8820274" y="5285218"/>
            <a:ext cx="551754" cy="215444"/>
          </a:xfrm>
          <a:prstGeom prst="rect">
            <a:avLst/>
          </a:prstGeom>
          <a:noFill/>
          <a:ln>
            <a:solidFill>
              <a:schemeClr val="tx2"/>
            </a:solidFill>
          </a:ln>
        </p:spPr>
        <p:txBody>
          <a:bodyPr wrap="none" rtlCol="0">
            <a:spAutoFit/>
          </a:bodyPr>
          <a:lstStyle/>
          <a:p>
            <a:r>
              <a:rPr lang="nl-NL" sz="800" dirty="0"/>
              <a:t>Trigger</a:t>
            </a:r>
          </a:p>
        </p:txBody>
      </p:sp>
      <p:sp>
        <p:nvSpPr>
          <p:cNvPr id="45" name="Afgeronde rechthoek 44"/>
          <p:cNvSpPr/>
          <p:nvPr/>
        </p:nvSpPr>
        <p:spPr>
          <a:xfrm>
            <a:off x="9513544" y="4758301"/>
            <a:ext cx="876507" cy="446227"/>
          </a:xfrm>
          <a:prstGeom prst="roundRect">
            <a:avLst/>
          </a:prstGeom>
          <a:solidFill>
            <a:srgbClr val="FFC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EPD Api’s</a:t>
            </a:r>
          </a:p>
        </p:txBody>
      </p:sp>
      <p:sp>
        <p:nvSpPr>
          <p:cNvPr id="9" name="Tekstvak 8"/>
          <p:cNvSpPr txBox="1"/>
          <p:nvPr/>
        </p:nvSpPr>
        <p:spPr>
          <a:xfrm>
            <a:off x="820516" y="5614893"/>
            <a:ext cx="11089400" cy="584775"/>
          </a:xfrm>
          <a:prstGeom prst="rect">
            <a:avLst/>
          </a:prstGeom>
          <a:solidFill>
            <a:schemeClr val="accent4">
              <a:lumMod val="60000"/>
              <a:lumOff val="40000"/>
            </a:schemeClr>
          </a:solidFill>
          <a:ln>
            <a:solidFill>
              <a:schemeClr val="accent1"/>
            </a:solidFill>
          </a:ln>
        </p:spPr>
        <p:txBody>
          <a:bodyPr wrap="square" rtlCol="0">
            <a:spAutoFit/>
          </a:bodyPr>
          <a:lstStyle/>
          <a:p>
            <a:pPr marL="285750" indent="-285750">
              <a:buFont typeface="Wingdings" panose="05000000000000000000" pitchFamily="2" charset="2"/>
              <a:buChar char="Ø"/>
            </a:pPr>
            <a:r>
              <a:rPr lang="nl-NL" sz="1600" i="1" dirty="0"/>
              <a:t>Om een flexibele EPD procesinrichting te faciliteren zullen beide varianten nodig zijn en dienen derhalve te worden ondersteund in het EPD integratieplatform.</a:t>
            </a:r>
          </a:p>
        </p:txBody>
      </p:sp>
      <p:grpSp>
        <p:nvGrpSpPr>
          <p:cNvPr id="46" name="Groep 45"/>
          <p:cNvGrpSpPr/>
          <p:nvPr/>
        </p:nvGrpSpPr>
        <p:grpSpPr>
          <a:xfrm>
            <a:off x="8437561" y="3467384"/>
            <a:ext cx="714709" cy="687710"/>
            <a:chOff x="7487341" y="4498671"/>
            <a:chExt cx="764074" cy="810778"/>
          </a:xfrm>
        </p:grpSpPr>
        <p:sp>
          <p:nvSpPr>
            <p:cNvPr id="47" name="Rechthoek 46"/>
            <p:cNvSpPr/>
            <p:nvPr/>
          </p:nvSpPr>
          <p:spPr>
            <a:xfrm>
              <a:off x="7487341" y="4498671"/>
              <a:ext cx="764074" cy="79529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Externe API Gateway J&amp;V</a:t>
              </a:r>
            </a:p>
          </p:txBody>
        </p:sp>
        <p:sp>
          <p:nvSpPr>
            <p:cNvPr id="48" name="Rechthoek 47"/>
            <p:cNvSpPr/>
            <p:nvPr/>
          </p:nvSpPr>
          <p:spPr>
            <a:xfrm>
              <a:off x="7500277" y="4514153"/>
              <a:ext cx="163303" cy="7952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sp>
        <p:nvSpPr>
          <p:cNvPr id="58" name="Pijl-omhoog en -omlaag 57"/>
          <p:cNvSpPr/>
          <p:nvPr/>
        </p:nvSpPr>
        <p:spPr>
          <a:xfrm>
            <a:off x="5598048" y="4048525"/>
            <a:ext cx="125137" cy="372086"/>
          </a:xfrm>
          <a:prstGeom prst="upDownArrow">
            <a:avLst/>
          </a:prstGeom>
          <a:solidFill>
            <a:schemeClr val="accent3">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236124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a:xfrm>
            <a:off x="6300274" y="6626439"/>
            <a:ext cx="5040000" cy="184666"/>
          </a:xfrm>
        </p:spPr>
        <p:txBody>
          <a:bodyPr/>
          <a:lstStyle/>
          <a:p>
            <a:fld id="{B9BE3F2C-1485-4296-85BF-6B680E5840F0}" type="slidenum">
              <a:rPr lang="nl-NL" smtClean="0"/>
              <a:t>19</a:t>
            </a:fld>
            <a:endParaRPr lang="nl-NL" dirty="0"/>
          </a:p>
        </p:txBody>
      </p:sp>
      <p:sp>
        <p:nvSpPr>
          <p:cNvPr id="56" name="Titel 1"/>
          <p:cNvSpPr txBox="1">
            <a:spLocks/>
          </p:cNvSpPr>
          <p:nvPr/>
        </p:nvSpPr>
        <p:spPr>
          <a:xfrm>
            <a:off x="728613" y="551253"/>
            <a:ext cx="11066992" cy="571500"/>
          </a:xfrm>
          <a:prstGeom prst="rect">
            <a:avLst/>
          </a:prstGeom>
        </p:spPr>
        <p:txBody>
          <a:bodyPr/>
          <a:lst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a:lstStyle>
          <a:p>
            <a:r>
              <a:rPr lang="nl-NL" sz="3200" i="1" dirty="0">
                <a:solidFill>
                  <a:srgbClr val="00B0F0"/>
                </a:solidFill>
              </a:rPr>
              <a:t>API </a:t>
            </a:r>
            <a:r>
              <a:rPr lang="nl-NL" sz="3200" i="1" dirty="0" smtClean="0">
                <a:solidFill>
                  <a:srgbClr val="00B0F0"/>
                </a:solidFill>
              </a:rPr>
              <a:t>Tenzij </a:t>
            </a:r>
            <a:r>
              <a:rPr lang="nl-NL" sz="3200" dirty="0">
                <a:solidFill>
                  <a:srgbClr val="00B0F0"/>
                </a:solidFill>
              </a:rPr>
              <a:t>– Onze visie op de oplossingsrichting</a:t>
            </a:r>
          </a:p>
        </p:txBody>
      </p:sp>
      <p:sp>
        <p:nvSpPr>
          <p:cNvPr id="25" name="Tekstvak 24"/>
          <p:cNvSpPr txBox="1"/>
          <p:nvPr/>
        </p:nvSpPr>
        <p:spPr>
          <a:xfrm>
            <a:off x="720000" y="1122753"/>
            <a:ext cx="4838889" cy="369332"/>
          </a:xfrm>
          <a:prstGeom prst="rect">
            <a:avLst/>
          </a:prstGeom>
          <a:noFill/>
        </p:spPr>
        <p:txBody>
          <a:bodyPr wrap="none" rtlCol="0">
            <a:spAutoFit/>
          </a:bodyPr>
          <a:lstStyle/>
          <a:p>
            <a:r>
              <a:rPr lang="nl-NL" dirty="0">
                <a:solidFill>
                  <a:schemeClr val="tx2"/>
                </a:solidFill>
              </a:rPr>
              <a:t>Event driven Architectuur (un-sollicited)</a:t>
            </a:r>
          </a:p>
        </p:txBody>
      </p:sp>
      <p:sp>
        <p:nvSpPr>
          <p:cNvPr id="6" name="Tekstvak 5"/>
          <p:cNvSpPr txBox="1"/>
          <p:nvPr/>
        </p:nvSpPr>
        <p:spPr>
          <a:xfrm>
            <a:off x="728613" y="1492804"/>
            <a:ext cx="11290433" cy="954107"/>
          </a:xfrm>
          <a:prstGeom prst="rect">
            <a:avLst/>
          </a:prstGeom>
          <a:noFill/>
        </p:spPr>
        <p:txBody>
          <a:bodyPr wrap="square" rtlCol="0">
            <a:spAutoFit/>
          </a:bodyPr>
          <a:lstStyle/>
          <a:p>
            <a:r>
              <a:rPr lang="nl-NL" sz="1400" b="1" dirty="0"/>
              <a:t>Event broker:</a:t>
            </a:r>
            <a:r>
              <a:rPr lang="nl-NL" sz="1400" dirty="0"/>
              <a:t> Het EPD </a:t>
            </a:r>
            <a:r>
              <a:rPr lang="nl-NL" sz="1400" dirty="0" smtClean="0"/>
              <a:t>integratieplatform </a:t>
            </a:r>
            <a:r>
              <a:rPr lang="nl-NL" sz="1400" dirty="0"/>
              <a:t>treed op als event broker.</a:t>
            </a:r>
          </a:p>
          <a:p>
            <a:endParaRPr lang="nl-NL" sz="1400" dirty="0"/>
          </a:p>
          <a:p>
            <a:r>
              <a:rPr lang="nl-NL" sz="1400" b="1" dirty="0"/>
              <a:t>Subscribers:</a:t>
            </a:r>
            <a:r>
              <a:rPr lang="nl-NL" sz="1400" dirty="0"/>
              <a:t> De EPD systemen zijn de subscribers op de event broker, afhankelijk van het soort/type event krijgen zij de berichten toegestuurd (un-sollicited).</a:t>
            </a:r>
          </a:p>
        </p:txBody>
      </p:sp>
      <p:sp>
        <p:nvSpPr>
          <p:cNvPr id="17" name="Rechthoek 16"/>
          <p:cNvSpPr/>
          <p:nvPr/>
        </p:nvSpPr>
        <p:spPr>
          <a:xfrm>
            <a:off x="3250475" y="3613709"/>
            <a:ext cx="2972599" cy="516665"/>
          </a:xfrm>
          <a:prstGeom prst="rect">
            <a:avLst/>
          </a:prstGeom>
          <a:solidFill>
            <a:schemeClr val="accent4">
              <a:lumMod val="7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Integratie 		</a:t>
            </a:r>
          </a:p>
          <a:p>
            <a:pPr algn="ctr"/>
            <a:r>
              <a:rPr lang="nl-NL" sz="1200" dirty="0"/>
              <a:t> platform (broker service)     	</a:t>
            </a:r>
          </a:p>
        </p:txBody>
      </p:sp>
      <p:cxnSp>
        <p:nvCxnSpPr>
          <p:cNvPr id="10" name="Rechte verbindingslijn 9"/>
          <p:cNvCxnSpPr/>
          <p:nvPr/>
        </p:nvCxnSpPr>
        <p:spPr>
          <a:xfrm flipH="1">
            <a:off x="6777390" y="2632524"/>
            <a:ext cx="3880" cy="2413431"/>
          </a:xfrm>
          <a:prstGeom prst="line">
            <a:avLst/>
          </a:prstGeom>
          <a:ln>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 name="Rechthoek 10"/>
          <p:cNvSpPr/>
          <p:nvPr/>
        </p:nvSpPr>
        <p:spPr>
          <a:xfrm>
            <a:off x="7415326" y="3915072"/>
            <a:ext cx="2481081" cy="1128403"/>
          </a:xfrm>
          <a:prstGeom prst="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a:p>
            <a:pPr algn="ctr"/>
            <a:endParaRPr lang="nl-NL" dirty="0"/>
          </a:p>
        </p:txBody>
      </p:sp>
      <p:sp>
        <p:nvSpPr>
          <p:cNvPr id="12" name="Rechthoek 11"/>
          <p:cNvSpPr/>
          <p:nvPr/>
        </p:nvSpPr>
        <p:spPr>
          <a:xfrm>
            <a:off x="7413398" y="2759901"/>
            <a:ext cx="2479654" cy="1133096"/>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DJI Rekencentra</a:t>
            </a:r>
          </a:p>
          <a:p>
            <a:pPr algn="ctr"/>
            <a:endParaRPr lang="nl-NL" dirty="0"/>
          </a:p>
          <a:p>
            <a:pPr algn="ctr"/>
            <a:endParaRPr lang="nl-NL" dirty="0"/>
          </a:p>
          <a:p>
            <a:pPr algn="ctr"/>
            <a:endParaRPr lang="nl-NL" dirty="0"/>
          </a:p>
        </p:txBody>
      </p:sp>
      <p:sp>
        <p:nvSpPr>
          <p:cNvPr id="14" name="Afgeronde rechthoek 13"/>
          <p:cNvSpPr/>
          <p:nvPr/>
        </p:nvSpPr>
        <p:spPr>
          <a:xfrm>
            <a:off x="7473667" y="3141022"/>
            <a:ext cx="2267090" cy="178903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endParaRPr lang="nl-NL" sz="1200" dirty="0"/>
          </a:p>
          <a:p>
            <a:pPr algn="ctr"/>
            <a:r>
              <a:rPr lang="nl-NL" sz="1200" dirty="0"/>
              <a:t>DJI verblijfsystemen</a:t>
            </a:r>
          </a:p>
          <a:p>
            <a:pPr algn="ctr"/>
            <a:endParaRPr lang="nl-NL" sz="1200" dirty="0"/>
          </a:p>
        </p:txBody>
      </p:sp>
      <p:sp>
        <p:nvSpPr>
          <p:cNvPr id="15" name="Rechthoek 14"/>
          <p:cNvSpPr/>
          <p:nvPr/>
        </p:nvSpPr>
        <p:spPr>
          <a:xfrm>
            <a:off x="6518928" y="2785849"/>
            <a:ext cx="808514" cy="2096677"/>
          </a:xfrm>
          <a:prstGeom prst="rect">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dirty="0">
                <a:solidFill>
                  <a:schemeClr val="tx1"/>
                </a:solidFill>
              </a:rPr>
              <a:t>JUBIT/JUBES</a:t>
            </a:r>
          </a:p>
        </p:txBody>
      </p:sp>
      <p:sp>
        <p:nvSpPr>
          <p:cNvPr id="18" name="Afgeronde rechthoek 17"/>
          <p:cNvSpPr/>
          <p:nvPr/>
        </p:nvSpPr>
        <p:spPr>
          <a:xfrm>
            <a:off x="4073787" y="3013360"/>
            <a:ext cx="547412" cy="395942"/>
          </a:xfrm>
          <a:prstGeom prst="roundRect">
            <a:avLst/>
          </a:prstGeom>
          <a:solidFill>
            <a:schemeClr val="accent1">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HIS</a:t>
            </a:r>
          </a:p>
        </p:txBody>
      </p:sp>
      <p:sp>
        <p:nvSpPr>
          <p:cNvPr id="19" name="Afgeronde rechthoek 18"/>
          <p:cNvSpPr/>
          <p:nvPr/>
        </p:nvSpPr>
        <p:spPr>
          <a:xfrm>
            <a:off x="4865151" y="3014925"/>
            <a:ext cx="547412" cy="39594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dirty="0"/>
              <a:t>EPD GGZ</a:t>
            </a:r>
          </a:p>
        </p:txBody>
      </p:sp>
      <p:cxnSp>
        <p:nvCxnSpPr>
          <p:cNvPr id="20" name="Rechte verbindingslijn 19"/>
          <p:cNvCxnSpPr>
            <a:stCxn id="18" idx="2"/>
            <a:endCxn id="23" idx="4"/>
          </p:cNvCxnSpPr>
          <p:nvPr/>
        </p:nvCxnSpPr>
        <p:spPr>
          <a:xfrm flipH="1">
            <a:off x="4347492" y="3409302"/>
            <a:ext cx="1" cy="2378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p:cNvCxnSpPr>
            <a:stCxn id="19" idx="2"/>
            <a:endCxn id="24" idx="0"/>
          </p:cNvCxnSpPr>
          <p:nvPr/>
        </p:nvCxnSpPr>
        <p:spPr>
          <a:xfrm>
            <a:off x="5138858" y="3410867"/>
            <a:ext cx="3690" cy="13440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flipH="1" flipV="1">
            <a:off x="4721336" y="4067030"/>
            <a:ext cx="1" cy="34974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Ovaal 22"/>
          <p:cNvSpPr/>
          <p:nvPr/>
        </p:nvSpPr>
        <p:spPr>
          <a:xfrm>
            <a:off x="4261301" y="3534459"/>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p:cNvSpPr/>
          <p:nvPr/>
        </p:nvSpPr>
        <p:spPr>
          <a:xfrm>
            <a:off x="5056356" y="3545272"/>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6" name="Ovaal 25"/>
          <p:cNvSpPr/>
          <p:nvPr/>
        </p:nvSpPr>
        <p:spPr>
          <a:xfrm>
            <a:off x="4639488" y="4106772"/>
            <a:ext cx="172381" cy="112731"/>
          </a:xfrm>
          <a:prstGeom prst="ellipse">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7" name="Afgeronde rechthoek 26"/>
          <p:cNvSpPr/>
          <p:nvPr/>
        </p:nvSpPr>
        <p:spPr>
          <a:xfrm>
            <a:off x="4385657" y="4334061"/>
            <a:ext cx="761505" cy="395942"/>
          </a:xfrm>
          <a:prstGeom prst="roundRect">
            <a:avLst/>
          </a:prstGeom>
          <a:solidFill>
            <a:schemeClr val="tx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t>EPD </a:t>
            </a:r>
            <a:r>
              <a:rPr lang="nl-NL" sz="800" dirty="0" smtClean="0"/>
              <a:t>Medicatie</a:t>
            </a:r>
            <a:endParaRPr lang="nl-NL" sz="800" dirty="0"/>
          </a:p>
        </p:txBody>
      </p:sp>
      <p:sp>
        <p:nvSpPr>
          <p:cNvPr id="28" name="Afgeronde rechthoek 27"/>
          <p:cNvSpPr/>
          <p:nvPr/>
        </p:nvSpPr>
        <p:spPr>
          <a:xfrm>
            <a:off x="7673848" y="3404196"/>
            <a:ext cx="667046" cy="889181"/>
          </a:xfrm>
          <a:prstGeom prst="roundRect">
            <a:avLst/>
          </a:prstGeom>
          <a:solidFill>
            <a:schemeClr val="accent4">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dirty="0">
                <a:solidFill>
                  <a:schemeClr val="accent1"/>
                </a:solidFill>
              </a:rPr>
              <a:t> </a:t>
            </a:r>
            <a:r>
              <a:rPr lang="nl-NL" sz="1200" dirty="0" smtClean="0">
                <a:solidFill>
                  <a:schemeClr val="accent1"/>
                </a:solidFill>
              </a:rPr>
              <a:t>KR P&amp;I</a:t>
            </a:r>
            <a:endParaRPr lang="nl-NL" sz="1200" dirty="0">
              <a:solidFill>
                <a:schemeClr val="accent1"/>
              </a:solidFill>
            </a:endParaRPr>
          </a:p>
        </p:txBody>
      </p:sp>
      <p:sp>
        <p:nvSpPr>
          <p:cNvPr id="31" name="Ovaal 30"/>
          <p:cNvSpPr/>
          <p:nvPr/>
        </p:nvSpPr>
        <p:spPr>
          <a:xfrm>
            <a:off x="3988087" y="3532659"/>
            <a:ext cx="1504533" cy="675623"/>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4" name="Afgeronde rechthoek 33"/>
          <p:cNvSpPr/>
          <p:nvPr/>
        </p:nvSpPr>
        <p:spPr>
          <a:xfrm>
            <a:off x="5625710" y="3248238"/>
            <a:ext cx="772697" cy="446227"/>
          </a:xfrm>
          <a:prstGeom prst="roundRect">
            <a:avLst/>
          </a:prstGeom>
          <a:solidFill>
            <a:srgbClr val="92D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EPD Api’s</a:t>
            </a:r>
          </a:p>
        </p:txBody>
      </p:sp>
      <p:sp>
        <p:nvSpPr>
          <p:cNvPr id="63" name="Pijl-links 62"/>
          <p:cNvSpPr/>
          <p:nvPr/>
        </p:nvSpPr>
        <p:spPr>
          <a:xfrm rot="5400000">
            <a:off x="4204680" y="3392462"/>
            <a:ext cx="268760" cy="127928"/>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4" name="Pijl-links 63"/>
          <p:cNvSpPr/>
          <p:nvPr/>
        </p:nvSpPr>
        <p:spPr>
          <a:xfrm rot="5400000">
            <a:off x="5010674" y="3392082"/>
            <a:ext cx="268760" cy="127928"/>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5" name="Pijl-links 64"/>
          <p:cNvSpPr/>
          <p:nvPr/>
        </p:nvSpPr>
        <p:spPr>
          <a:xfrm rot="16200000">
            <a:off x="4598128" y="4134646"/>
            <a:ext cx="250205" cy="156423"/>
          </a:xfrm>
          <a:prstGeom prst="leftArrow">
            <a:avLst/>
          </a:prstGeom>
          <a:solidFill>
            <a:srgbClr val="00B05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9" name="Tekstvak 88"/>
          <p:cNvSpPr txBox="1"/>
          <p:nvPr/>
        </p:nvSpPr>
        <p:spPr>
          <a:xfrm>
            <a:off x="10306412" y="4584964"/>
            <a:ext cx="551754" cy="215444"/>
          </a:xfrm>
          <a:prstGeom prst="rect">
            <a:avLst/>
          </a:prstGeom>
          <a:noFill/>
          <a:ln>
            <a:solidFill>
              <a:schemeClr val="tx2"/>
            </a:solidFill>
          </a:ln>
        </p:spPr>
        <p:txBody>
          <a:bodyPr wrap="none" rtlCol="0">
            <a:spAutoFit/>
          </a:bodyPr>
          <a:lstStyle/>
          <a:p>
            <a:r>
              <a:rPr lang="nl-NL" sz="800" dirty="0"/>
              <a:t>Trigger</a:t>
            </a:r>
          </a:p>
        </p:txBody>
      </p:sp>
      <p:sp>
        <p:nvSpPr>
          <p:cNvPr id="45" name="Afgeronde rechthoek 44"/>
          <p:cNvSpPr/>
          <p:nvPr/>
        </p:nvSpPr>
        <p:spPr>
          <a:xfrm>
            <a:off x="7648135" y="4610812"/>
            <a:ext cx="876507" cy="446227"/>
          </a:xfrm>
          <a:prstGeom prst="roundRect">
            <a:avLst/>
          </a:prstGeom>
          <a:solidFill>
            <a:srgbClr val="FFC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solidFill>
                  <a:schemeClr val="accent1"/>
                </a:solidFill>
              </a:rPr>
              <a:t>API Mgt EPD Api’s</a:t>
            </a:r>
          </a:p>
        </p:txBody>
      </p:sp>
      <p:sp>
        <p:nvSpPr>
          <p:cNvPr id="9" name="Tekstvak 8"/>
          <p:cNvSpPr txBox="1"/>
          <p:nvPr/>
        </p:nvSpPr>
        <p:spPr>
          <a:xfrm>
            <a:off x="820516" y="5614893"/>
            <a:ext cx="11089400" cy="584775"/>
          </a:xfrm>
          <a:prstGeom prst="rect">
            <a:avLst/>
          </a:prstGeom>
          <a:solidFill>
            <a:schemeClr val="accent4">
              <a:lumMod val="60000"/>
              <a:lumOff val="40000"/>
            </a:schemeClr>
          </a:solidFill>
          <a:ln>
            <a:solidFill>
              <a:schemeClr val="accent1"/>
            </a:solidFill>
          </a:ln>
        </p:spPr>
        <p:txBody>
          <a:bodyPr wrap="square" rtlCol="0">
            <a:spAutoFit/>
          </a:bodyPr>
          <a:lstStyle/>
          <a:p>
            <a:pPr marL="285750" indent="-285750">
              <a:buFont typeface="Wingdings" panose="05000000000000000000" pitchFamily="2" charset="2"/>
              <a:buChar char="Ø"/>
            </a:pPr>
            <a:r>
              <a:rPr lang="nl-NL" sz="1600" i="1" dirty="0"/>
              <a:t>Het EPD integratieplatform, in de rol van Event Broker, transformeert de berichten in het juiste (gewenste formaat) en levert deze af bij de subscribers.</a:t>
            </a:r>
          </a:p>
        </p:txBody>
      </p:sp>
      <p:sp>
        <p:nvSpPr>
          <p:cNvPr id="16" name="Pijl-links 15"/>
          <p:cNvSpPr/>
          <p:nvPr/>
        </p:nvSpPr>
        <p:spPr>
          <a:xfrm>
            <a:off x="5492620" y="3703720"/>
            <a:ext cx="2216146" cy="331554"/>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2" name="Stroomdiagram: Opgeslagen gegevens 31"/>
          <p:cNvSpPr/>
          <p:nvPr/>
        </p:nvSpPr>
        <p:spPr>
          <a:xfrm>
            <a:off x="8524642" y="3533123"/>
            <a:ext cx="1135956" cy="612648"/>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dirty="0"/>
              <a:t>Event: instroom</a:t>
            </a:r>
          </a:p>
        </p:txBody>
      </p:sp>
      <p:cxnSp>
        <p:nvCxnSpPr>
          <p:cNvPr id="80" name="Rechte verbindingslijn 79"/>
          <p:cNvCxnSpPr/>
          <p:nvPr/>
        </p:nvCxnSpPr>
        <p:spPr>
          <a:xfrm flipH="1" flipV="1">
            <a:off x="9276167" y="4051754"/>
            <a:ext cx="1242979" cy="520788"/>
          </a:xfrm>
          <a:prstGeom prst="line">
            <a:avLst/>
          </a:prstGeom>
          <a:ln w="19050">
            <a:solidFill>
              <a:srgbClr val="00B050"/>
            </a:solidFill>
            <a:tailEnd type="oval"/>
          </a:ln>
        </p:spPr>
        <p:style>
          <a:lnRef idx="1">
            <a:schemeClr val="accent1"/>
          </a:lnRef>
          <a:fillRef idx="0">
            <a:schemeClr val="accent1"/>
          </a:fillRef>
          <a:effectRef idx="0">
            <a:schemeClr val="accent1"/>
          </a:effectRef>
          <a:fontRef idx="minor">
            <a:schemeClr val="tx1"/>
          </a:fontRef>
        </p:style>
      </p:cxnSp>
      <p:sp>
        <p:nvSpPr>
          <p:cNvPr id="33" name="Stroomdiagram: Verbindingslijn 32"/>
          <p:cNvSpPr/>
          <p:nvPr/>
        </p:nvSpPr>
        <p:spPr>
          <a:xfrm>
            <a:off x="4339060" y="4628203"/>
            <a:ext cx="169102" cy="194823"/>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4" name="Stroomdiagram: Verbindingslijn 53"/>
          <p:cNvSpPr/>
          <p:nvPr/>
        </p:nvSpPr>
        <p:spPr>
          <a:xfrm>
            <a:off x="4772623" y="2974613"/>
            <a:ext cx="169102" cy="194823"/>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5" name="Stroomdiagram: Verbindingslijn 54"/>
          <p:cNvSpPr/>
          <p:nvPr/>
        </p:nvSpPr>
        <p:spPr>
          <a:xfrm>
            <a:off x="4011999" y="2967785"/>
            <a:ext cx="169102" cy="194823"/>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7" name="Stroomdiagram: Verbindingslijn 56"/>
          <p:cNvSpPr/>
          <p:nvPr/>
        </p:nvSpPr>
        <p:spPr>
          <a:xfrm>
            <a:off x="820516" y="2893893"/>
            <a:ext cx="169102" cy="194823"/>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6" name="Tekstvak 35"/>
          <p:cNvSpPr txBox="1"/>
          <p:nvPr/>
        </p:nvSpPr>
        <p:spPr>
          <a:xfrm>
            <a:off x="993013" y="2809946"/>
            <a:ext cx="1497526" cy="369332"/>
          </a:xfrm>
          <a:prstGeom prst="rect">
            <a:avLst/>
          </a:prstGeom>
          <a:noFill/>
        </p:spPr>
        <p:txBody>
          <a:bodyPr wrap="none" rtlCol="0">
            <a:spAutoFit/>
          </a:bodyPr>
          <a:lstStyle/>
          <a:p>
            <a:r>
              <a:rPr lang="nl-NL" dirty="0"/>
              <a:t>subscribers</a:t>
            </a:r>
          </a:p>
        </p:txBody>
      </p:sp>
      <p:cxnSp>
        <p:nvCxnSpPr>
          <p:cNvPr id="7" name="Rechte verbindingslijn met pijl 6"/>
          <p:cNvCxnSpPr/>
          <p:nvPr/>
        </p:nvCxnSpPr>
        <p:spPr>
          <a:xfrm flipH="1">
            <a:off x="5625710" y="3867945"/>
            <a:ext cx="2898932"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ep 45"/>
          <p:cNvGrpSpPr/>
          <p:nvPr/>
        </p:nvGrpSpPr>
        <p:grpSpPr>
          <a:xfrm>
            <a:off x="6546131" y="3458220"/>
            <a:ext cx="714709" cy="687710"/>
            <a:chOff x="7487341" y="4498671"/>
            <a:chExt cx="764074" cy="810778"/>
          </a:xfrm>
        </p:grpSpPr>
        <p:sp>
          <p:nvSpPr>
            <p:cNvPr id="47" name="Rechthoek 46"/>
            <p:cNvSpPr/>
            <p:nvPr/>
          </p:nvSpPr>
          <p:spPr>
            <a:xfrm>
              <a:off x="7487341" y="4498671"/>
              <a:ext cx="764074" cy="79529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Externe API Gateway J&amp;V</a:t>
              </a:r>
            </a:p>
          </p:txBody>
        </p:sp>
        <p:sp>
          <p:nvSpPr>
            <p:cNvPr id="48" name="Rechthoek 47"/>
            <p:cNvSpPr/>
            <p:nvPr/>
          </p:nvSpPr>
          <p:spPr>
            <a:xfrm>
              <a:off x="7500277" y="4514153"/>
              <a:ext cx="163303" cy="7952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2963795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a:t>Integratie Strategie</a:t>
            </a:r>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20</a:t>
            </a:fld>
            <a:endParaRPr lang="nl-NL" dirty="0"/>
          </a:p>
        </p:txBody>
      </p:sp>
      <p:sp>
        <p:nvSpPr>
          <p:cNvPr id="5" name="Tekstvak 4"/>
          <p:cNvSpPr txBox="1"/>
          <p:nvPr/>
        </p:nvSpPr>
        <p:spPr>
          <a:xfrm>
            <a:off x="3735633" y="2013643"/>
            <a:ext cx="5395131" cy="523220"/>
          </a:xfrm>
          <a:prstGeom prst="rect">
            <a:avLst/>
          </a:prstGeom>
          <a:solidFill>
            <a:schemeClr val="accent4">
              <a:lumMod val="60000"/>
              <a:lumOff val="40000"/>
            </a:schemeClr>
          </a:solidFill>
          <a:ln>
            <a:solidFill>
              <a:schemeClr val="accent1"/>
            </a:solidFill>
          </a:ln>
        </p:spPr>
        <p:txBody>
          <a:bodyPr wrap="none" rtlCol="0">
            <a:spAutoFit/>
          </a:bodyPr>
          <a:lstStyle/>
          <a:p>
            <a:r>
              <a:rPr lang="nl-NL" sz="2800"/>
              <a:t>Capability</a:t>
            </a:r>
            <a:r>
              <a:rPr lang="nl-NL" sz="2800" dirty="0"/>
              <a:t> – Regie en Beheer</a:t>
            </a:r>
          </a:p>
        </p:txBody>
      </p:sp>
      <p:sp>
        <p:nvSpPr>
          <p:cNvPr id="8" name="Tekstvak 7"/>
          <p:cNvSpPr txBox="1"/>
          <p:nvPr/>
        </p:nvSpPr>
        <p:spPr>
          <a:xfrm>
            <a:off x="1157495" y="3340211"/>
            <a:ext cx="10315705" cy="1754326"/>
          </a:xfrm>
          <a:prstGeom prst="rect">
            <a:avLst/>
          </a:prstGeom>
          <a:solidFill>
            <a:schemeClr val="accent4">
              <a:lumMod val="60000"/>
              <a:lumOff val="40000"/>
            </a:schemeClr>
          </a:solidFill>
          <a:ln>
            <a:solidFill>
              <a:schemeClr val="accent1"/>
            </a:solidFill>
          </a:ln>
        </p:spPr>
        <p:txBody>
          <a:bodyPr wrap="square" rtlCol="0">
            <a:spAutoFit/>
          </a:bodyPr>
          <a:lstStyle/>
          <a:p>
            <a:r>
              <a:rPr lang="nl-NL" i="1" dirty="0"/>
              <a:t>Steeds meer businessfunctions zijn afhankelijk van API integratie, dit voor zowel system-2-system integratie als voor gebruiker centrische business integratie. Het niet correct inrichten van </a:t>
            </a:r>
            <a:r>
              <a:rPr lang="nl-NL" b="1" i="1" dirty="0"/>
              <a:t>API management </a:t>
            </a:r>
            <a:r>
              <a:rPr lang="nl-NL" i="1" dirty="0"/>
              <a:t>kan dus grote impact hebben en </a:t>
            </a:r>
            <a:r>
              <a:rPr lang="nl-NL" b="1" i="1" dirty="0"/>
              <a:t>dient als elk ander essentieel IT systeem te worden benaderd t.a.v. regie, controle en beheer</a:t>
            </a:r>
            <a:r>
              <a:rPr lang="nl-NL" i="1" dirty="0" smtClean="0"/>
              <a:t>. Deze capability wordt verder uitgewerkt door DI/FBD op basis van het model van de JenV API strategie 2025</a:t>
            </a:r>
            <a:endParaRPr lang="nl-NL" i="1" dirty="0"/>
          </a:p>
        </p:txBody>
      </p:sp>
    </p:spTree>
    <p:extLst>
      <p:ext uri="{BB962C8B-B14F-4D97-AF65-F5344CB8AC3E}">
        <p14:creationId xmlns:p14="http://schemas.microsoft.com/office/powerpoint/2010/main" val="3903730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E6D5ED7-FE57-4249-A6E7-67BA5FCFA5AA}" type="datetime1">
              <a:rPr lang="nl-NL" smtClean="0"/>
              <a:t>17-4-2025</a:t>
            </a:fld>
            <a:endParaRPr lang="nl-NL" dirty="0"/>
          </a:p>
        </p:txBody>
      </p:sp>
      <p:sp>
        <p:nvSpPr>
          <p:cNvPr id="3" name="Tijdelijke aanduiding voor voettekst 2"/>
          <p:cNvSpPr>
            <a:spLocks noGrp="1"/>
          </p:cNvSpPr>
          <p:nvPr>
            <p:ph type="ftr" sz="quarter" idx="11"/>
          </p:nvPr>
        </p:nvSpPr>
        <p:spPr/>
        <p:txBody>
          <a:bodyPr/>
          <a:lstStyle/>
          <a:p>
            <a:r>
              <a:rPr lang="nl-NL" dirty="0" smtClean="0"/>
              <a:t>Integratie Strategie</a:t>
            </a:r>
            <a:endParaRPr lang="nl-NL" dirty="0"/>
          </a:p>
        </p:txBody>
      </p:sp>
      <p:sp>
        <p:nvSpPr>
          <p:cNvPr id="4" name="Tijdelijke aanduiding voor dianummer 3"/>
          <p:cNvSpPr>
            <a:spLocks noGrp="1"/>
          </p:cNvSpPr>
          <p:nvPr>
            <p:ph type="sldNum" sz="quarter" idx="12"/>
          </p:nvPr>
        </p:nvSpPr>
        <p:spPr/>
        <p:txBody>
          <a:bodyPr/>
          <a:lstStyle/>
          <a:p>
            <a:fld id="{B9BE3F2C-1485-4296-85BF-6B680E5840F0}" type="slidenum">
              <a:rPr lang="nl-NL" smtClean="0"/>
              <a:t>21</a:t>
            </a:fld>
            <a:endParaRPr lang="nl-NL" dirty="0"/>
          </a:p>
        </p:txBody>
      </p:sp>
      <p:sp>
        <p:nvSpPr>
          <p:cNvPr id="5" name="Rechthoek 4"/>
          <p:cNvSpPr/>
          <p:nvPr/>
        </p:nvSpPr>
        <p:spPr>
          <a:xfrm>
            <a:off x="430547" y="562678"/>
            <a:ext cx="5432128" cy="369332"/>
          </a:xfrm>
          <a:prstGeom prst="rect">
            <a:avLst/>
          </a:prstGeom>
        </p:spPr>
        <p:txBody>
          <a:bodyPr wrap="none">
            <a:spAutoFit/>
          </a:bodyPr>
          <a:lstStyle/>
          <a:p>
            <a:r>
              <a:rPr lang="nl-NL" dirty="0" smtClean="0">
                <a:solidFill>
                  <a:srgbClr val="000000"/>
                </a:solidFill>
                <a:latin typeface="Calibri" panose="020F0502020204030204" pitchFamily="34" charset="0"/>
              </a:rPr>
              <a:t>Scope API-management (bron: JenV API strategie 2025):</a:t>
            </a:r>
            <a:endParaRPr lang="nl-NL" dirty="0"/>
          </a:p>
        </p:txBody>
      </p:sp>
      <p:pic>
        <p:nvPicPr>
          <p:cNvPr id="6" name="Afbeelding 5"/>
          <p:cNvPicPr>
            <a:picLocks noChangeAspect="1"/>
          </p:cNvPicPr>
          <p:nvPr/>
        </p:nvPicPr>
        <p:blipFill>
          <a:blip r:embed="rId2"/>
          <a:stretch>
            <a:fillRect/>
          </a:stretch>
        </p:blipFill>
        <p:spPr>
          <a:xfrm>
            <a:off x="476798" y="973933"/>
            <a:ext cx="5701426" cy="2391379"/>
          </a:xfrm>
          <a:prstGeom prst="rect">
            <a:avLst/>
          </a:prstGeom>
        </p:spPr>
      </p:pic>
      <p:pic>
        <p:nvPicPr>
          <p:cNvPr id="7" name="Afbeelding 6"/>
          <p:cNvPicPr>
            <a:picLocks noChangeAspect="1"/>
          </p:cNvPicPr>
          <p:nvPr/>
        </p:nvPicPr>
        <p:blipFill>
          <a:blip r:embed="rId3"/>
          <a:stretch>
            <a:fillRect/>
          </a:stretch>
        </p:blipFill>
        <p:spPr>
          <a:xfrm>
            <a:off x="3881425" y="3862918"/>
            <a:ext cx="7390012" cy="2473082"/>
          </a:xfrm>
          <a:prstGeom prst="rect">
            <a:avLst/>
          </a:prstGeom>
        </p:spPr>
      </p:pic>
      <p:sp>
        <p:nvSpPr>
          <p:cNvPr id="8" name="Rechthoek 7"/>
          <p:cNvSpPr/>
          <p:nvPr/>
        </p:nvSpPr>
        <p:spPr>
          <a:xfrm>
            <a:off x="4858147" y="3493586"/>
            <a:ext cx="5244962" cy="369332"/>
          </a:xfrm>
          <a:prstGeom prst="rect">
            <a:avLst/>
          </a:prstGeom>
        </p:spPr>
        <p:txBody>
          <a:bodyPr wrap="none">
            <a:spAutoFit/>
          </a:bodyPr>
          <a:lstStyle/>
          <a:p>
            <a:r>
              <a:rPr lang="nl-NL" dirty="0">
                <a:solidFill>
                  <a:srgbClr val="000000"/>
                </a:solidFill>
                <a:latin typeface="Calibri" panose="020F0502020204030204" pitchFamily="34" charset="0"/>
              </a:rPr>
              <a:t>functionele </a:t>
            </a:r>
            <a:r>
              <a:rPr lang="nl-NL" dirty="0" smtClean="0">
                <a:solidFill>
                  <a:srgbClr val="000000"/>
                </a:solidFill>
                <a:latin typeface="Calibri" panose="020F0502020204030204" pitchFamily="34" charset="0"/>
              </a:rPr>
              <a:t>doelkader (bron: JenV API strategie 2025) </a:t>
            </a:r>
            <a:endParaRPr lang="nl-NL" dirty="0"/>
          </a:p>
        </p:txBody>
      </p:sp>
    </p:spTree>
    <p:extLst>
      <p:ext uri="{BB962C8B-B14F-4D97-AF65-F5344CB8AC3E}">
        <p14:creationId xmlns:p14="http://schemas.microsoft.com/office/powerpoint/2010/main" val="1585521092"/>
      </p:ext>
    </p:extLst>
  </p:cSld>
  <p:clrMapOvr>
    <a:masterClrMapping/>
  </p:clrMapOvr>
</p:sld>
</file>

<file path=ppt/theme/theme1.xml><?xml version="1.0" encoding="utf-8"?>
<a:theme xmlns:a="http://schemas.openxmlformats.org/drawingml/2006/main" name="DJI">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JI Presentatie.potx" id="{DF0C746A-7C5B-4769-AAC2-A448B3F31BBD}" vid="{29594E6E-2931-448D-BAE7-8991FB775114}"/>
    </a:ext>
  </a:extLst>
</a:theme>
</file>

<file path=ppt/theme/theme2.xml><?xml version="1.0" encoding="utf-8"?>
<a:theme xmlns:a="http://schemas.openxmlformats.org/drawingml/2006/main" name="Office Theme">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dji-presentatie</Template>
  <TotalTime>17546</TotalTime>
  <Words>2567</Words>
  <Application>Microsoft Office PowerPoint</Application>
  <PresentationFormat>Breedbeeld</PresentationFormat>
  <Paragraphs>337</Paragraphs>
  <Slides>21</Slides>
  <Notes>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21</vt:i4>
      </vt:variant>
    </vt:vector>
  </HeadingPairs>
  <TitlesOfParts>
    <vt:vector size="29" baseType="lpstr">
      <vt:lpstr>Adobe Caslon Pro Bold</vt:lpstr>
      <vt:lpstr>Arial</vt:lpstr>
      <vt:lpstr>Calibri</vt:lpstr>
      <vt:lpstr>RedHatTextVF-Regular</vt:lpstr>
      <vt:lpstr>Times New Roman</vt:lpstr>
      <vt:lpstr>Verdana</vt:lpstr>
      <vt:lpstr>Wingdings</vt:lpstr>
      <vt:lpstr>DJI</vt:lpstr>
      <vt:lpstr>EPD Vernieuwing Herijking Integratie strategie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Ministerie van Justitie en Veiligheid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Scheer, Sophie</dc:creator>
  <cp:lastModifiedBy>Hoog, de, Jan</cp:lastModifiedBy>
  <cp:revision>862</cp:revision>
  <dcterms:created xsi:type="dcterms:W3CDTF">2021-09-21T07:46:22Z</dcterms:created>
  <dcterms:modified xsi:type="dcterms:W3CDTF">2025-04-17T09:32:18Z</dcterms:modified>
</cp:coreProperties>
</file>