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8" r:id="rId5"/>
  </p:sldMasterIdLst>
  <p:notesMasterIdLst>
    <p:notesMasterId r:id="rId41"/>
  </p:notesMasterIdLst>
  <p:sldIdLst>
    <p:sldId id="279" r:id="rId6"/>
    <p:sldId id="280" r:id="rId7"/>
    <p:sldId id="294" r:id="rId8"/>
    <p:sldId id="281" r:id="rId9"/>
    <p:sldId id="282" r:id="rId10"/>
    <p:sldId id="258" r:id="rId11"/>
    <p:sldId id="257" r:id="rId12"/>
    <p:sldId id="260" r:id="rId13"/>
    <p:sldId id="270" r:id="rId14"/>
    <p:sldId id="271" r:id="rId15"/>
    <p:sldId id="269" r:id="rId16"/>
    <p:sldId id="261" r:id="rId17"/>
    <p:sldId id="272" r:id="rId18"/>
    <p:sldId id="276" r:id="rId19"/>
    <p:sldId id="268" r:id="rId20"/>
    <p:sldId id="256" r:id="rId21"/>
    <p:sldId id="295" r:id="rId22"/>
    <p:sldId id="283" r:id="rId23"/>
    <p:sldId id="275" r:id="rId24"/>
    <p:sldId id="284" r:id="rId25"/>
    <p:sldId id="285" r:id="rId26"/>
    <p:sldId id="277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6" r:id="rId36"/>
    <p:sldId id="298" r:id="rId37"/>
    <p:sldId id="300" r:id="rId38"/>
    <p:sldId id="299" r:id="rId39"/>
    <p:sldId id="278" r:id="rId4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B709B4-739B-085D-30CF-0ED0A09EA6CA}" name="Receveur, Guus" initials="GR" userId="S::g.receveur@smallingerland.nl::22cbebac-802f-4cdb-b594-329f8efd8ab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322"/>
    <a:srgbClr val="064654"/>
    <a:srgbClr val="2D2D70"/>
    <a:srgbClr val="D86B0E"/>
    <a:srgbClr val="FABB56"/>
    <a:srgbClr val="5A595C"/>
    <a:srgbClr val="D66B22"/>
    <a:srgbClr val="EF7B25"/>
    <a:srgbClr val="F8A9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51"/>
  </p:normalViewPr>
  <p:slideViewPr>
    <p:cSldViewPr snapToGrid="0" snapToObjects="1">
      <p:cViewPr varScale="1">
        <p:scale>
          <a:sx n="100" d="100"/>
          <a:sy n="100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8/10/relationships/authors" Target="author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E6CEC-B660-445C-AE69-93974BDD7764}" type="doc">
      <dgm:prSet loTypeId="urn:microsoft.com/office/officeart/2005/8/layout/chevron2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nl-NL"/>
        </a:p>
      </dgm:t>
    </dgm:pt>
    <dgm:pt modelId="{F0A196CD-ACBA-47E0-A92B-75853BC8A1EF}">
      <dgm:prSet phldrT="[Tekst]" phldr="0"/>
      <dgm:spPr/>
      <dgm:t>
        <a:bodyPr/>
        <a:lstStyle/>
        <a:p>
          <a:endParaRPr lang="nl-NL" dirty="0"/>
        </a:p>
      </dgm:t>
    </dgm:pt>
    <dgm:pt modelId="{2E4E174E-64F7-4213-9367-D1A2D7637626}" type="parTrans" cxnId="{D666B012-3D8C-4505-B680-BF47E51B62F7}">
      <dgm:prSet/>
      <dgm:spPr/>
      <dgm:t>
        <a:bodyPr/>
        <a:lstStyle/>
        <a:p>
          <a:endParaRPr lang="nl-NL"/>
        </a:p>
      </dgm:t>
    </dgm:pt>
    <dgm:pt modelId="{E28B3FAC-B598-4AE9-96C3-8123909CDD07}" type="sibTrans" cxnId="{D666B012-3D8C-4505-B680-BF47E51B62F7}">
      <dgm:prSet/>
      <dgm:spPr/>
      <dgm:t>
        <a:bodyPr/>
        <a:lstStyle/>
        <a:p>
          <a:endParaRPr lang="nl-NL"/>
        </a:p>
      </dgm:t>
    </dgm:pt>
    <dgm:pt modelId="{72632926-C7A1-4CF0-9317-86E5177B57CB}">
      <dgm:prSet phldrT="[Tekst]" phldr="0" custT="1"/>
      <dgm:spPr/>
      <dgm:t>
        <a:bodyPr/>
        <a:lstStyle/>
        <a:p>
          <a:r>
            <a:rPr lang="nl-NL" sz="1500" dirty="0"/>
            <a:t>5.1 Toepassingsbereik</a:t>
          </a:r>
        </a:p>
      </dgm:t>
    </dgm:pt>
    <dgm:pt modelId="{DAC85CFD-B3D1-4BF8-8CF8-D87482FF9C7F}" type="parTrans" cxnId="{5263EA54-20A0-4502-9803-2583DBF20D1C}">
      <dgm:prSet/>
      <dgm:spPr/>
      <dgm:t>
        <a:bodyPr/>
        <a:lstStyle/>
        <a:p>
          <a:endParaRPr lang="nl-NL"/>
        </a:p>
      </dgm:t>
    </dgm:pt>
    <dgm:pt modelId="{325EEBD1-766C-44D8-BB94-37155280FCF9}" type="sibTrans" cxnId="{5263EA54-20A0-4502-9803-2583DBF20D1C}">
      <dgm:prSet/>
      <dgm:spPr/>
      <dgm:t>
        <a:bodyPr/>
        <a:lstStyle/>
        <a:p>
          <a:endParaRPr lang="nl-NL"/>
        </a:p>
      </dgm:t>
    </dgm:pt>
    <dgm:pt modelId="{42EE83C8-B11A-4D44-8FEC-01766145E5D5}">
      <dgm:prSet phldrT="[Tekst]" phldr="0" custT="1"/>
      <dgm:spPr/>
      <dgm:t>
        <a:bodyPr/>
        <a:lstStyle/>
        <a:p>
          <a:r>
            <a:rPr lang="nl-NL" sz="1500" i="1" dirty="0"/>
            <a:t>Waar is de paragraaf op van toepassing</a:t>
          </a:r>
        </a:p>
      </dgm:t>
    </dgm:pt>
    <dgm:pt modelId="{3D6AFB73-C3C8-40A7-93F8-249C797C60F5}" type="parTrans" cxnId="{5A73EBED-F045-4D16-ABAB-E5DFD4EA5591}">
      <dgm:prSet/>
      <dgm:spPr/>
      <dgm:t>
        <a:bodyPr/>
        <a:lstStyle/>
        <a:p>
          <a:endParaRPr lang="nl-NL"/>
        </a:p>
      </dgm:t>
    </dgm:pt>
    <dgm:pt modelId="{1B0C6D3F-818C-44A1-B6FD-ABFB38BABE29}" type="sibTrans" cxnId="{5A73EBED-F045-4D16-ABAB-E5DFD4EA5591}">
      <dgm:prSet/>
      <dgm:spPr/>
      <dgm:t>
        <a:bodyPr/>
        <a:lstStyle/>
        <a:p>
          <a:endParaRPr lang="nl-NL"/>
        </a:p>
      </dgm:t>
    </dgm:pt>
    <dgm:pt modelId="{4832140F-D6D7-4A42-B43D-68523E87E5CE}">
      <dgm:prSet phldrT="[Tekst]"/>
      <dgm:spPr/>
      <dgm:t>
        <a:bodyPr/>
        <a:lstStyle/>
        <a:p>
          <a:endParaRPr lang="nl-NL" dirty="0"/>
        </a:p>
      </dgm:t>
    </dgm:pt>
    <dgm:pt modelId="{AEB15DAA-E05D-4D6F-80C0-92A9F3E51B17}" type="parTrans" cxnId="{C397861F-293C-4970-83B1-87F6991071F0}">
      <dgm:prSet/>
      <dgm:spPr/>
      <dgm:t>
        <a:bodyPr/>
        <a:lstStyle/>
        <a:p>
          <a:endParaRPr lang="nl-NL"/>
        </a:p>
      </dgm:t>
    </dgm:pt>
    <dgm:pt modelId="{7E732BB7-34D8-4A19-B8E9-CA61A093DCDB}" type="sibTrans" cxnId="{C397861F-293C-4970-83B1-87F6991071F0}">
      <dgm:prSet/>
      <dgm:spPr/>
      <dgm:t>
        <a:bodyPr/>
        <a:lstStyle/>
        <a:p>
          <a:endParaRPr lang="nl-NL"/>
        </a:p>
      </dgm:t>
    </dgm:pt>
    <dgm:pt modelId="{121504D3-F190-48C1-BA53-236167F1D350}">
      <dgm:prSet phldrT="[Tekst]"/>
      <dgm:spPr/>
      <dgm:t>
        <a:bodyPr/>
        <a:lstStyle/>
        <a:p>
          <a:endParaRPr lang="nl-NL" dirty="0"/>
        </a:p>
      </dgm:t>
    </dgm:pt>
    <dgm:pt modelId="{5C5D4721-95BF-48C8-96A1-111D4BEC72B6}" type="parTrans" cxnId="{97FE4D3E-C856-44C0-AFDD-0B23FC33DA15}">
      <dgm:prSet/>
      <dgm:spPr/>
      <dgm:t>
        <a:bodyPr/>
        <a:lstStyle/>
        <a:p>
          <a:endParaRPr lang="nl-NL"/>
        </a:p>
      </dgm:t>
    </dgm:pt>
    <dgm:pt modelId="{C7294862-5C0E-4F3C-A163-2861B7844DCA}" type="sibTrans" cxnId="{97FE4D3E-C856-44C0-AFDD-0B23FC33DA15}">
      <dgm:prSet/>
      <dgm:spPr/>
      <dgm:t>
        <a:bodyPr/>
        <a:lstStyle/>
        <a:p>
          <a:endParaRPr lang="nl-NL"/>
        </a:p>
      </dgm:t>
    </dgm:pt>
    <dgm:pt modelId="{62536064-C408-4DA8-8FF1-467A7D945DE7}">
      <dgm:prSet phldrT="[Tekst]" phldr="0"/>
      <dgm:spPr/>
      <dgm:t>
        <a:bodyPr/>
        <a:lstStyle/>
        <a:p>
          <a:r>
            <a:rPr lang="nl-NL" dirty="0"/>
            <a:t>5.5 Bijzonder aanvraagvereisten</a:t>
          </a:r>
        </a:p>
      </dgm:t>
    </dgm:pt>
    <dgm:pt modelId="{A9E325C2-ACD4-420D-A5BE-93A0DAB192A9}" type="parTrans" cxnId="{B8F79881-2A76-4294-8A2A-3CEFD053F095}">
      <dgm:prSet/>
      <dgm:spPr/>
      <dgm:t>
        <a:bodyPr/>
        <a:lstStyle/>
        <a:p>
          <a:endParaRPr lang="nl-NL"/>
        </a:p>
      </dgm:t>
    </dgm:pt>
    <dgm:pt modelId="{53DDDFEF-5CE3-4663-AE59-EB13ED65881A}" type="sibTrans" cxnId="{B8F79881-2A76-4294-8A2A-3CEFD053F095}">
      <dgm:prSet/>
      <dgm:spPr/>
      <dgm:t>
        <a:bodyPr/>
        <a:lstStyle/>
        <a:p>
          <a:endParaRPr lang="nl-NL"/>
        </a:p>
      </dgm:t>
    </dgm:pt>
    <dgm:pt modelId="{EE98D32C-F4BE-4B0B-A39A-AFEEEEF7E2D8}">
      <dgm:prSet phldrT="[Tekst]"/>
      <dgm:spPr/>
      <dgm:t>
        <a:bodyPr/>
        <a:lstStyle/>
        <a:p>
          <a:endParaRPr lang="nl-NL" dirty="0"/>
        </a:p>
      </dgm:t>
    </dgm:pt>
    <dgm:pt modelId="{A890CE9D-91D0-4BAB-8746-172BFB264483}" type="parTrans" cxnId="{2232579D-4152-4AE2-8FFB-4534A1436F00}">
      <dgm:prSet/>
      <dgm:spPr/>
      <dgm:t>
        <a:bodyPr/>
        <a:lstStyle/>
        <a:p>
          <a:endParaRPr lang="nl-NL"/>
        </a:p>
      </dgm:t>
    </dgm:pt>
    <dgm:pt modelId="{D82BD7E0-6EB2-4A00-A850-3EB3CF5B366C}" type="sibTrans" cxnId="{2232579D-4152-4AE2-8FFB-4534A1436F00}">
      <dgm:prSet/>
      <dgm:spPr/>
      <dgm:t>
        <a:bodyPr/>
        <a:lstStyle/>
        <a:p>
          <a:endParaRPr lang="nl-NL"/>
        </a:p>
      </dgm:t>
    </dgm:pt>
    <dgm:pt modelId="{AECF9006-0E0C-4103-8171-2EDE2A502A71}">
      <dgm:prSet phldrT="[Tekst]" phldr="0"/>
      <dgm:spPr/>
      <dgm:t>
        <a:bodyPr/>
        <a:lstStyle/>
        <a:p>
          <a:r>
            <a:rPr lang="nl-NL" dirty="0"/>
            <a:t>5.2 Oogmerk</a:t>
          </a:r>
        </a:p>
      </dgm:t>
    </dgm:pt>
    <dgm:pt modelId="{8B93E6CC-63F5-4C06-8C62-729CFA8144DA}" type="parTrans" cxnId="{D6E5CC16-C1F6-46A1-BFEE-35B9D625E6B5}">
      <dgm:prSet/>
      <dgm:spPr/>
      <dgm:t>
        <a:bodyPr/>
        <a:lstStyle/>
        <a:p>
          <a:endParaRPr lang="nl-NL"/>
        </a:p>
      </dgm:t>
    </dgm:pt>
    <dgm:pt modelId="{2F798AF7-3657-4C77-B511-8BA8FEFC10C8}" type="sibTrans" cxnId="{D6E5CC16-C1F6-46A1-BFEE-35B9D625E6B5}">
      <dgm:prSet/>
      <dgm:spPr/>
      <dgm:t>
        <a:bodyPr/>
        <a:lstStyle/>
        <a:p>
          <a:endParaRPr lang="nl-NL"/>
        </a:p>
      </dgm:t>
    </dgm:pt>
    <dgm:pt modelId="{10FD6438-5B51-4818-AAB7-90530BE7EF64}">
      <dgm:prSet phldrT="[Tekst]" phldr="0"/>
      <dgm:spPr/>
      <dgm:t>
        <a:bodyPr/>
        <a:lstStyle/>
        <a:p>
          <a:r>
            <a:rPr lang="nl-NL" i="1" dirty="0"/>
            <a:t>Wat is het doel van de paragraaf</a:t>
          </a:r>
        </a:p>
      </dgm:t>
    </dgm:pt>
    <dgm:pt modelId="{3995CEAF-F012-4952-828C-0F591D448A74}" type="parTrans" cxnId="{7CC882E9-1F72-49FA-BD00-89D5A3027DD8}">
      <dgm:prSet/>
      <dgm:spPr/>
      <dgm:t>
        <a:bodyPr/>
        <a:lstStyle/>
        <a:p>
          <a:endParaRPr lang="nl-NL"/>
        </a:p>
      </dgm:t>
    </dgm:pt>
    <dgm:pt modelId="{3CAB0119-CE7B-4140-A3C6-A9A098BEB3FC}" type="sibTrans" cxnId="{7CC882E9-1F72-49FA-BD00-89D5A3027DD8}">
      <dgm:prSet/>
      <dgm:spPr/>
      <dgm:t>
        <a:bodyPr/>
        <a:lstStyle/>
        <a:p>
          <a:endParaRPr lang="nl-NL"/>
        </a:p>
      </dgm:t>
    </dgm:pt>
    <dgm:pt modelId="{BEE9DCD6-6A04-4E73-9756-9DDA1A377A30}">
      <dgm:prSet phldrT="[Tekst]" phldr="0"/>
      <dgm:spPr/>
      <dgm:t>
        <a:bodyPr/>
        <a:lstStyle/>
        <a:p>
          <a:r>
            <a:rPr lang="nl-NL" dirty="0"/>
            <a:t>5.3 Algemene regels</a:t>
          </a:r>
        </a:p>
      </dgm:t>
    </dgm:pt>
    <dgm:pt modelId="{6971178B-A1AC-45CD-8A11-B6E83FE268FF}" type="parTrans" cxnId="{B4A5A711-8D26-4CF6-8A51-8BC899325FF4}">
      <dgm:prSet/>
      <dgm:spPr/>
      <dgm:t>
        <a:bodyPr/>
        <a:lstStyle/>
        <a:p>
          <a:endParaRPr lang="nl-NL"/>
        </a:p>
      </dgm:t>
    </dgm:pt>
    <dgm:pt modelId="{8CB5352A-03D3-422B-8582-0C0A8160A63B}" type="sibTrans" cxnId="{B4A5A711-8D26-4CF6-8A51-8BC899325FF4}">
      <dgm:prSet/>
      <dgm:spPr/>
      <dgm:t>
        <a:bodyPr/>
        <a:lstStyle/>
        <a:p>
          <a:endParaRPr lang="nl-NL"/>
        </a:p>
      </dgm:t>
    </dgm:pt>
    <dgm:pt modelId="{E6DD9AA8-AC97-43DA-92FE-3FB8F16011F1}">
      <dgm:prSet phldrT="[Tekst]" phldr="0"/>
      <dgm:spPr/>
      <dgm:t>
        <a:bodyPr/>
        <a:lstStyle/>
        <a:p>
          <a:r>
            <a:rPr lang="nl-NL" i="1" dirty="0"/>
            <a:t>Waarvoor is een vergunning nodig</a:t>
          </a:r>
        </a:p>
      </dgm:t>
    </dgm:pt>
    <dgm:pt modelId="{1264DB27-5F32-41EA-A0CF-EC0E5187DBFF}" type="parTrans" cxnId="{F0249639-8DB7-4F2F-AB6E-B83A8A80B97E}">
      <dgm:prSet/>
      <dgm:spPr/>
      <dgm:t>
        <a:bodyPr/>
        <a:lstStyle/>
        <a:p>
          <a:endParaRPr lang="nl-NL"/>
        </a:p>
      </dgm:t>
    </dgm:pt>
    <dgm:pt modelId="{C864702F-5B5B-40F0-99A9-C72E3D827AC4}" type="sibTrans" cxnId="{F0249639-8DB7-4F2F-AB6E-B83A8A80B97E}">
      <dgm:prSet/>
      <dgm:spPr/>
      <dgm:t>
        <a:bodyPr/>
        <a:lstStyle/>
        <a:p>
          <a:endParaRPr lang="nl-NL"/>
        </a:p>
      </dgm:t>
    </dgm:pt>
    <dgm:pt modelId="{D678730A-9116-4C26-A648-5348297C15CC}">
      <dgm:prSet phldrT="[Tekst]" phldr="0"/>
      <dgm:spPr/>
      <dgm:t>
        <a:bodyPr/>
        <a:lstStyle/>
        <a:p>
          <a:r>
            <a:rPr lang="nl-NL" i="1" dirty="0"/>
            <a:t>Wat moet er ingediend worden bij de vergunningsaanvraag</a:t>
          </a:r>
        </a:p>
      </dgm:t>
    </dgm:pt>
    <dgm:pt modelId="{A7130647-684A-448A-B8F5-E14AD83122FD}" type="parTrans" cxnId="{E76A6D14-3923-4E97-87A9-FBBEF819B4CB}">
      <dgm:prSet/>
      <dgm:spPr/>
      <dgm:t>
        <a:bodyPr/>
        <a:lstStyle/>
        <a:p>
          <a:endParaRPr lang="nl-NL"/>
        </a:p>
      </dgm:t>
    </dgm:pt>
    <dgm:pt modelId="{9E6B60E6-807C-4435-B730-A4836923B8E8}" type="sibTrans" cxnId="{E76A6D14-3923-4E97-87A9-FBBEF819B4CB}">
      <dgm:prSet/>
      <dgm:spPr/>
      <dgm:t>
        <a:bodyPr/>
        <a:lstStyle/>
        <a:p>
          <a:endParaRPr lang="nl-NL"/>
        </a:p>
      </dgm:t>
    </dgm:pt>
    <dgm:pt modelId="{067121EE-79B9-4E53-A6CE-1D3F7EB6339A}">
      <dgm:prSet phldrT="[Tekst]" phldr="0"/>
      <dgm:spPr/>
      <dgm:t>
        <a:bodyPr/>
        <a:lstStyle/>
        <a:p>
          <a:r>
            <a:rPr lang="nl-NL" dirty="0"/>
            <a:t>5.6 Beoordelingsregels</a:t>
          </a:r>
        </a:p>
      </dgm:t>
    </dgm:pt>
    <dgm:pt modelId="{DB988AAB-20DE-4337-9832-ADEBDA07C6D6}" type="parTrans" cxnId="{63AF137F-8DB6-453B-8760-7265402D10D5}">
      <dgm:prSet/>
      <dgm:spPr/>
      <dgm:t>
        <a:bodyPr/>
        <a:lstStyle/>
        <a:p>
          <a:endParaRPr lang="nl-NL"/>
        </a:p>
      </dgm:t>
    </dgm:pt>
    <dgm:pt modelId="{EA8F816C-E6DA-4A0B-8789-CD63D9C8AAF7}" type="sibTrans" cxnId="{63AF137F-8DB6-453B-8760-7265402D10D5}">
      <dgm:prSet/>
      <dgm:spPr/>
      <dgm:t>
        <a:bodyPr/>
        <a:lstStyle/>
        <a:p>
          <a:endParaRPr lang="nl-NL"/>
        </a:p>
      </dgm:t>
    </dgm:pt>
    <dgm:pt modelId="{0788B763-6ABB-4533-A0EC-AA2D1290E0B3}">
      <dgm:prSet phldrT="[Tekst]" phldr="0"/>
      <dgm:spPr/>
      <dgm:t>
        <a:bodyPr/>
        <a:lstStyle/>
        <a:p>
          <a:r>
            <a:rPr lang="nl-NL" i="1" dirty="0"/>
            <a:t>Waaraan wordt de vergunning getoetst</a:t>
          </a:r>
        </a:p>
      </dgm:t>
    </dgm:pt>
    <dgm:pt modelId="{8F63A04E-F9B0-4F22-AA0F-EC964078E474}" type="parTrans" cxnId="{12F0FDEA-B705-426C-98E2-D3B6B972FA16}">
      <dgm:prSet/>
      <dgm:spPr/>
      <dgm:t>
        <a:bodyPr/>
        <a:lstStyle/>
        <a:p>
          <a:endParaRPr lang="nl-NL"/>
        </a:p>
      </dgm:t>
    </dgm:pt>
    <dgm:pt modelId="{EEB9F6E9-0A64-4488-8CF5-452ADF0E90E2}" type="sibTrans" cxnId="{12F0FDEA-B705-426C-98E2-D3B6B972FA16}">
      <dgm:prSet/>
      <dgm:spPr/>
      <dgm:t>
        <a:bodyPr/>
        <a:lstStyle/>
        <a:p>
          <a:endParaRPr lang="nl-NL"/>
        </a:p>
      </dgm:t>
    </dgm:pt>
    <dgm:pt modelId="{01FD0DB9-2C3D-4C7D-A8C9-EDC52827FBD3}">
      <dgm:prSet phldrT="[Tekst]" phldr="0"/>
      <dgm:spPr/>
      <dgm:t>
        <a:bodyPr/>
        <a:lstStyle/>
        <a:p>
          <a:endParaRPr lang="nl-NL" dirty="0"/>
        </a:p>
      </dgm:t>
    </dgm:pt>
    <dgm:pt modelId="{41CD3B35-12C7-480D-9BA8-EBFF138A2F1D}" type="parTrans" cxnId="{45D6C468-BDCE-4467-A8BF-EE625F826E0B}">
      <dgm:prSet/>
      <dgm:spPr/>
      <dgm:t>
        <a:bodyPr/>
        <a:lstStyle/>
        <a:p>
          <a:endParaRPr lang="nl-NL"/>
        </a:p>
      </dgm:t>
    </dgm:pt>
    <dgm:pt modelId="{ED18B8CD-E9A8-4DE6-9DF7-8D5A9D356641}" type="sibTrans" cxnId="{45D6C468-BDCE-4467-A8BF-EE625F826E0B}">
      <dgm:prSet/>
      <dgm:spPr/>
      <dgm:t>
        <a:bodyPr/>
        <a:lstStyle/>
        <a:p>
          <a:endParaRPr lang="nl-NL"/>
        </a:p>
      </dgm:t>
    </dgm:pt>
    <dgm:pt modelId="{5D5BCC97-A362-4099-9F4E-48C978ADE3D3}">
      <dgm:prSet phldrT="[Tekst]" phldr="0"/>
      <dgm:spPr/>
      <dgm:t>
        <a:bodyPr/>
        <a:lstStyle/>
        <a:p>
          <a:r>
            <a:rPr lang="nl-NL" i="1" dirty="0"/>
            <a:t>Wat mag er vergunningsvrij</a:t>
          </a:r>
        </a:p>
      </dgm:t>
    </dgm:pt>
    <dgm:pt modelId="{A1D87E5E-EAF8-44F3-A25C-19F037A8277B}" type="parTrans" cxnId="{56437E5A-EE63-497F-A7A2-523AEEB19767}">
      <dgm:prSet/>
      <dgm:spPr/>
      <dgm:t>
        <a:bodyPr/>
        <a:lstStyle/>
        <a:p>
          <a:endParaRPr lang="nl-NL"/>
        </a:p>
      </dgm:t>
    </dgm:pt>
    <dgm:pt modelId="{554A7B84-928B-49F7-B954-A1465279985D}" type="sibTrans" cxnId="{56437E5A-EE63-497F-A7A2-523AEEB19767}">
      <dgm:prSet/>
      <dgm:spPr/>
      <dgm:t>
        <a:bodyPr/>
        <a:lstStyle/>
        <a:p>
          <a:endParaRPr lang="nl-NL"/>
        </a:p>
      </dgm:t>
    </dgm:pt>
    <dgm:pt modelId="{93DF0ABB-5136-48E8-A633-312D7D7849FB}">
      <dgm:prSet phldrT="[Tekst]" phldr="0"/>
      <dgm:spPr/>
      <dgm:t>
        <a:bodyPr/>
        <a:lstStyle/>
        <a:p>
          <a:r>
            <a:rPr lang="nl-NL" dirty="0"/>
            <a:t>5.4 Aanwijzing vergunningsplichtige gevallen</a:t>
          </a:r>
        </a:p>
      </dgm:t>
    </dgm:pt>
    <dgm:pt modelId="{D669E6AA-B3C1-4946-9A4B-FEBAE35A8BEC}" type="parTrans" cxnId="{969E9218-3D3E-415B-9424-768FD8C0D625}">
      <dgm:prSet/>
      <dgm:spPr/>
      <dgm:t>
        <a:bodyPr/>
        <a:lstStyle/>
        <a:p>
          <a:endParaRPr lang="nl-NL"/>
        </a:p>
      </dgm:t>
    </dgm:pt>
    <dgm:pt modelId="{C258C97E-A33E-470A-8CC3-F35888554F00}" type="sibTrans" cxnId="{969E9218-3D3E-415B-9424-768FD8C0D625}">
      <dgm:prSet/>
      <dgm:spPr/>
      <dgm:t>
        <a:bodyPr/>
        <a:lstStyle/>
        <a:p>
          <a:endParaRPr lang="nl-NL"/>
        </a:p>
      </dgm:t>
    </dgm:pt>
    <dgm:pt modelId="{8F43864A-2513-4B94-A21E-A7138B901D10}">
      <dgm:prSet phldrT="[Tekst]" phldr="0"/>
      <dgm:spPr/>
      <dgm:t>
        <a:bodyPr/>
        <a:lstStyle/>
        <a:p>
          <a:endParaRPr lang="nl-NL" i="1" dirty="0"/>
        </a:p>
      </dgm:t>
    </dgm:pt>
    <dgm:pt modelId="{FEE0599E-9B01-4A81-9252-6B40521EB913}" type="parTrans" cxnId="{F1A87C6B-DFE2-451C-B055-87D16AD82888}">
      <dgm:prSet/>
      <dgm:spPr/>
      <dgm:t>
        <a:bodyPr/>
        <a:lstStyle/>
        <a:p>
          <a:endParaRPr lang="nl-NL"/>
        </a:p>
      </dgm:t>
    </dgm:pt>
    <dgm:pt modelId="{F3D82B68-8A31-4FEC-BA3E-393AF959CABF}" type="sibTrans" cxnId="{F1A87C6B-DFE2-451C-B055-87D16AD82888}">
      <dgm:prSet/>
      <dgm:spPr/>
      <dgm:t>
        <a:bodyPr/>
        <a:lstStyle/>
        <a:p>
          <a:endParaRPr lang="nl-NL"/>
        </a:p>
      </dgm:t>
    </dgm:pt>
    <dgm:pt modelId="{7C47677D-CCAE-4BA6-AB55-43A40A445EF4}" type="pres">
      <dgm:prSet presAssocID="{643E6CEC-B660-445C-AE69-93974BDD7764}" presName="linearFlow" presStyleCnt="0">
        <dgm:presLayoutVars>
          <dgm:dir/>
          <dgm:animLvl val="lvl"/>
          <dgm:resizeHandles val="exact"/>
        </dgm:presLayoutVars>
      </dgm:prSet>
      <dgm:spPr/>
    </dgm:pt>
    <dgm:pt modelId="{2E420826-C057-4E63-8ABB-830AF9B139CE}" type="pres">
      <dgm:prSet presAssocID="{F0A196CD-ACBA-47E0-A92B-75853BC8A1EF}" presName="composite" presStyleCnt="0"/>
      <dgm:spPr/>
    </dgm:pt>
    <dgm:pt modelId="{A285BE1F-8681-41A9-8741-F0DFC15E9F99}" type="pres">
      <dgm:prSet presAssocID="{F0A196CD-ACBA-47E0-A92B-75853BC8A1EF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08CD901B-A360-47A0-ACA0-32653B566F07}" type="pres">
      <dgm:prSet presAssocID="{F0A196CD-ACBA-47E0-A92B-75853BC8A1EF}" presName="descendantText" presStyleLbl="alignAcc1" presStyleIdx="0" presStyleCnt="6" custLinFactNeighborX="-161" custLinFactNeighborY="-326">
        <dgm:presLayoutVars>
          <dgm:bulletEnabled val="1"/>
        </dgm:presLayoutVars>
      </dgm:prSet>
      <dgm:spPr/>
    </dgm:pt>
    <dgm:pt modelId="{3E2614CC-E6A7-41C9-BA73-80FED0A5E4F7}" type="pres">
      <dgm:prSet presAssocID="{E28B3FAC-B598-4AE9-96C3-8123909CDD07}" presName="sp" presStyleCnt="0"/>
      <dgm:spPr/>
    </dgm:pt>
    <dgm:pt modelId="{576DE61E-22A1-44B6-8F7A-25B9A00DE1EE}" type="pres">
      <dgm:prSet presAssocID="{01FD0DB9-2C3D-4C7D-A8C9-EDC52827FBD3}" presName="composite" presStyleCnt="0"/>
      <dgm:spPr/>
    </dgm:pt>
    <dgm:pt modelId="{1524ED07-5DE4-4B87-BBB8-0A7D72E48046}" type="pres">
      <dgm:prSet presAssocID="{01FD0DB9-2C3D-4C7D-A8C9-EDC52827FBD3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FC9DE1F8-9CBD-4955-9CAE-E8B53A575340}" type="pres">
      <dgm:prSet presAssocID="{01FD0DB9-2C3D-4C7D-A8C9-EDC52827FBD3}" presName="descendantText" presStyleLbl="alignAcc1" presStyleIdx="1" presStyleCnt="6">
        <dgm:presLayoutVars>
          <dgm:bulletEnabled val="1"/>
        </dgm:presLayoutVars>
      </dgm:prSet>
      <dgm:spPr/>
    </dgm:pt>
    <dgm:pt modelId="{E075BEAA-B109-45DE-9593-F21096019EE0}" type="pres">
      <dgm:prSet presAssocID="{ED18B8CD-E9A8-4DE6-9DF7-8D5A9D356641}" presName="sp" presStyleCnt="0"/>
      <dgm:spPr/>
    </dgm:pt>
    <dgm:pt modelId="{4151A222-98B3-4EF3-8F23-E88F1BF1236B}" type="pres">
      <dgm:prSet presAssocID="{4832140F-D6D7-4A42-B43D-68523E87E5CE}" presName="composite" presStyleCnt="0"/>
      <dgm:spPr/>
    </dgm:pt>
    <dgm:pt modelId="{0251C523-203A-45E2-96D1-711B08E71475}" type="pres">
      <dgm:prSet presAssocID="{4832140F-D6D7-4A42-B43D-68523E87E5CE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22C97395-70BC-498E-B9F1-F2A9FCE00892}" type="pres">
      <dgm:prSet presAssocID="{4832140F-D6D7-4A42-B43D-68523E87E5CE}" presName="descendantText" presStyleLbl="alignAcc1" presStyleIdx="2" presStyleCnt="6">
        <dgm:presLayoutVars>
          <dgm:bulletEnabled val="1"/>
        </dgm:presLayoutVars>
      </dgm:prSet>
      <dgm:spPr/>
    </dgm:pt>
    <dgm:pt modelId="{3C880EE5-424A-47E9-B3CC-CC0D4BCEAB38}" type="pres">
      <dgm:prSet presAssocID="{7E732BB7-34D8-4A19-B8E9-CA61A093DCDB}" presName="sp" presStyleCnt="0"/>
      <dgm:spPr/>
    </dgm:pt>
    <dgm:pt modelId="{E7D6FB59-9ABF-4240-B542-73D63023375C}" type="pres">
      <dgm:prSet presAssocID="{8F43864A-2513-4B94-A21E-A7138B901D10}" presName="composite" presStyleCnt="0"/>
      <dgm:spPr/>
    </dgm:pt>
    <dgm:pt modelId="{76C922C9-34DB-4EAB-9BF9-6080D4F8D9C7}" type="pres">
      <dgm:prSet presAssocID="{8F43864A-2513-4B94-A21E-A7138B901D10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05E26522-BCFA-434F-A818-3CEF88B8109F}" type="pres">
      <dgm:prSet presAssocID="{8F43864A-2513-4B94-A21E-A7138B901D10}" presName="descendantText" presStyleLbl="alignAcc1" presStyleIdx="3" presStyleCnt="6">
        <dgm:presLayoutVars>
          <dgm:bulletEnabled val="1"/>
        </dgm:presLayoutVars>
      </dgm:prSet>
      <dgm:spPr/>
    </dgm:pt>
    <dgm:pt modelId="{ED1B3FE1-8AA9-4C4E-8BE3-DDB3B0316041}" type="pres">
      <dgm:prSet presAssocID="{F3D82B68-8A31-4FEC-BA3E-393AF959CABF}" presName="sp" presStyleCnt="0"/>
      <dgm:spPr/>
    </dgm:pt>
    <dgm:pt modelId="{7F846E36-C3A2-404E-93AB-CADA01D5DC6E}" type="pres">
      <dgm:prSet presAssocID="{121504D3-F190-48C1-BA53-236167F1D350}" presName="composite" presStyleCnt="0"/>
      <dgm:spPr/>
    </dgm:pt>
    <dgm:pt modelId="{0434F8B0-A4D1-4458-AE9D-5384C4DD19A0}" type="pres">
      <dgm:prSet presAssocID="{121504D3-F190-48C1-BA53-236167F1D350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1540E593-4DD5-4BAE-8624-F70F0B8ECB82}" type="pres">
      <dgm:prSet presAssocID="{121504D3-F190-48C1-BA53-236167F1D350}" presName="descendantText" presStyleLbl="alignAcc1" presStyleIdx="4" presStyleCnt="6">
        <dgm:presLayoutVars>
          <dgm:bulletEnabled val="1"/>
        </dgm:presLayoutVars>
      </dgm:prSet>
      <dgm:spPr/>
    </dgm:pt>
    <dgm:pt modelId="{002C47CF-519C-4F8A-BA88-29039C992007}" type="pres">
      <dgm:prSet presAssocID="{C7294862-5C0E-4F3C-A163-2861B7844DCA}" presName="sp" presStyleCnt="0"/>
      <dgm:spPr/>
    </dgm:pt>
    <dgm:pt modelId="{548ABE96-29F3-4007-BF69-DCCD70378634}" type="pres">
      <dgm:prSet presAssocID="{EE98D32C-F4BE-4B0B-A39A-AFEEEEF7E2D8}" presName="composite" presStyleCnt="0"/>
      <dgm:spPr/>
    </dgm:pt>
    <dgm:pt modelId="{18B0D1D9-0CF6-4C99-A0B1-558269C96B7B}" type="pres">
      <dgm:prSet presAssocID="{EE98D32C-F4BE-4B0B-A39A-AFEEEEF7E2D8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907787A7-7EE8-4881-A3F1-1957C23E25EC}" type="pres">
      <dgm:prSet presAssocID="{EE98D32C-F4BE-4B0B-A39A-AFEEEEF7E2D8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D3A45D01-F684-4515-8C0E-32456717E39E}" type="presOf" srcId="{62536064-C408-4DA8-8FF1-467A7D945DE7}" destId="{1540E593-4DD5-4BAE-8624-F70F0B8ECB82}" srcOrd="0" destOrd="0" presId="urn:microsoft.com/office/officeart/2005/8/layout/chevron2"/>
    <dgm:cxn modelId="{BD5C7D09-4866-43B0-8A1E-AB5A0A56D856}" type="presOf" srcId="{0788B763-6ABB-4533-A0EC-AA2D1290E0B3}" destId="{907787A7-7EE8-4881-A3F1-1957C23E25EC}" srcOrd="0" destOrd="1" presId="urn:microsoft.com/office/officeart/2005/8/layout/chevron2"/>
    <dgm:cxn modelId="{B4A5A711-8D26-4CF6-8A51-8BC899325FF4}" srcId="{4832140F-D6D7-4A42-B43D-68523E87E5CE}" destId="{BEE9DCD6-6A04-4E73-9756-9DDA1A377A30}" srcOrd="0" destOrd="0" parTransId="{6971178B-A1AC-45CD-8A11-B6E83FE268FF}" sibTransId="{8CB5352A-03D3-422B-8582-0C0A8160A63B}"/>
    <dgm:cxn modelId="{D666B012-3D8C-4505-B680-BF47E51B62F7}" srcId="{643E6CEC-B660-445C-AE69-93974BDD7764}" destId="{F0A196CD-ACBA-47E0-A92B-75853BC8A1EF}" srcOrd="0" destOrd="0" parTransId="{2E4E174E-64F7-4213-9367-D1A2D7637626}" sibTransId="{E28B3FAC-B598-4AE9-96C3-8123909CDD07}"/>
    <dgm:cxn modelId="{E76A6D14-3923-4E97-87A9-FBBEF819B4CB}" srcId="{121504D3-F190-48C1-BA53-236167F1D350}" destId="{D678730A-9116-4C26-A648-5348297C15CC}" srcOrd="1" destOrd="0" parTransId="{A7130647-684A-448A-B8F5-E14AD83122FD}" sibTransId="{9E6B60E6-807C-4435-B730-A4836923B8E8}"/>
    <dgm:cxn modelId="{D6E5CC16-C1F6-46A1-BFEE-35B9D625E6B5}" srcId="{01FD0DB9-2C3D-4C7D-A8C9-EDC52827FBD3}" destId="{AECF9006-0E0C-4103-8171-2EDE2A502A71}" srcOrd="0" destOrd="0" parTransId="{8B93E6CC-63F5-4C06-8C62-729CFA8144DA}" sibTransId="{2F798AF7-3657-4C77-B511-8BA8FEFC10C8}"/>
    <dgm:cxn modelId="{969E9218-3D3E-415B-9424-768FD8C0D625}" srcId="{8F43864A-2513-4B94-A21E-A7138B901D10}" destId="{93DF0ABB-5136-48E8-A633-312D7D7849FB}" srcOrd="0" destOrd="0" parTransId="{D669E6AA-B3C1-4946-9A4B-FEBAE35A8BEC}" sibTransId="{C258C97E-A33E-470A-8CC3-F35888554F00}"/>
    <dgm:cxn modelId="{E8775819-A05A-4B69-BD56-C00BA8796A24}" type="presOf" srcId="{93DF0ABB-5136-48E8-A633-312D7D7849FB}" destId="{05E26522-BCFA-434F-A818-3CEF88B8109F}" srcOrd="0" destOrd="0" presId="urn:microsoft.com/office/officeart/2005/8/layout/chevron2"/>
    <dgm:cxn modelId="{3E78771D-4F63-49AB-A509-574375F068E9}" type="presOf" srcId="{4832140F-D6D7-4A42-B43D-68523E87E5CE}" destId="{0251C523-203A-45E2-96D1-711B08E71475}" srcOrd="0" destOrd="0" presId="urn:microsoft.com/office/officeart/2005/8/layout/chevron2"/>
    <dgm:cxn modelId="{C397861F-293C-4970-83B1-87F6991071F0}" srcId="{643E6CEC-B660-445C-AE69-93974BDD7764}" destId="{4832140F-D6D7-4A42-B43D-68523E87E5CE}" srcOrd="2" destOrd="0" parTransId="{AEB15DAA-E05D-4D6F-80C0-92A9F3E51B17}" sibTransId="{7E732BB7-34D8-4A19-B8E9-CA61A093DCDB}"/>
    <dgm:cxn modelId="{F0249639-8DB7-4F2F-AB6E-B83A8A80B97E}" srcId="{8F43864A-2513-4B94-A21E-A7138B901D10}" destId="{E6DD9AA8-AC97-43DA-92FE-3FB8F16011F1}" srcOrd="1" destOrd="0" parTransId="{1264DB27-5F32-41EA-A0CF-EC0E5187DBFF}" sibTransId="{C864702F-5B5B-40F0-99A9-C72E3D827AC4}"/>
    <dgm:cxn modelId="{EAB4683B-2449-422D-96C7-8A11B0A0FE9D}" type="presOf" srcId="{643E6CEC-B660-445C-AE69-93974BDD7764}" destId="{7C47677D-CCAE-4BA6-AB55-43A40A445EF4}" srcOrd="0" destOrd="0" presId="urn:microsoft.com/office/officeart/2005/8/layout/chevron2"/>
    <dgm:cxn modelId="{97FE4D3E-C856-44C0-AFDD-0B23FC33DA15}" srcId="{643E6CEC-B660-445C-AE69-93974BDD7764}" destId="{121504D3-F190-48C1-BA53-236167F1D350}" srcOrd="4" destOrd="0" parTransId="{5C5D4721-95BF-48C8-96A1-111D4BEC72B6}" sibTransId="{C7294862-5C0E-4F3C-A163-2861B7844DCA}"/>
    <dgm:cxn modelId="{45D6C468-BDCE-4467-A8BF-EE625F826E0B}" srcId="{643E6CEC-B660-445C-AE69-93974BDD7764}" destId="{01FD0DB9-2C3D-4C7D-A8C9-EDC52827FBD3}" srcOrd="1" destOrd="0" parTransId="{41CD3B35-12C7-480D-9BA8-EBFF138A2F1D}" sibTransId="{ED18B8CD-E9A8-4DE6-9DF7-8D5A9D356641}"/>
    <dgm:cxn modelId="{EE8ACD49-C701-44C6-AD6E-8AE5ABB57810}" type="presOf" srcId="{067121EE-79B9-4E53-A6CE-1D3F7EB6339A}" destId="{907787A7-7EE8-4881-A3F1-1957C23E25EC}" srcOrd="0" destOrd="0" presId="urn:microsoft.com/office/officeart/2005/8/layout/chevron2"/>
    <dgm:cxn modelId="{F1A87C6B-DFE2-451C-B055-87D16AD82888}" srcId="{643E6CEC-B660-445C-AE69-93974BDD7764}" destId="{8F43864A-2513-4B94-A21E-A7138B901D10}" srcOrd="3" destOrd="0" parTransId="{FEE0599E-9B01-4A81-9252-6B40521EB913}" sibTransId="{F3D82B68-8A31-4FEC-BA3E-393AF959CABF}"/>
    <dgm:cxn modelId="{47E46C6E-18EF-4488-8A67-E83F170B9770}" type="presOf" srcId="{01FD0DB9-2C3D-4C7D-A8C9-EDC52827FBD3}" destId="{1524ED07-5DE4-4B87-BBB8-0A7D72E48046}" srcOrd="0" destOrd="0" presId="urn:microsoft.com/office/officeart/2005/8/layout/chevron2"/>
    <dgm:cxn modelId="{5263EA54-20A0-4502-9803-2583DBF20D1C}" srcId="{F0A196CD-ACBA-47E0-A92B-75853BC8A1EF}" destId="{72632926-C7A1-4CF0-9317-86E5177B57CB}" srcOrd="0" destOrd="0" parTransId="{DAC85CFD-B3D1-4BF8-8CF8-D87482FF9C7F}" sibTransId="{325EEBD1-766C-44D8-BB94-37155280FCF9}"/>
    <dgm:cxn modelId="{56437E5A-EE63-497F-A7A2-523AEEB19767}" srcId="{4832140F-D6D7-4A42-B43D-68523E87E5CE}" destId="{5D5BCC97-A362-4099-9F4E-48C978ADE3D3}" srcOrd="1" destOrd="0" parTransId="{A1D87E5E-EAF8-44F3-A25C-19F037A8277B}" sibTransId="{554A7B84-928B-49F7-B954-A1465279985D}"/>
    <dgm:cxn modelId="{63AF137F-8DB6-453B-8760-7265402D10D5}" srcId="{EE98D32C-F4BE-4B0B-A39A-AFEEEEF7E2D8}" destId="{067121EE-79B9-4E53-A6CE-1D3F7EB6339A}" srcOrd="0" destOrd="0" parTransId="{DB988AAB-20DE-4337-9832-ADEBDA07C6D6}" sibTransId="{EA8F816C-E6DA-4A0B-8789-CD63D9C8AAF7}"/>
    <dgm:cxn modelId="{B8F79881-2A76-4294-8A2A-3CEFD053F095}" srcId="{121504D3-F190-48C1-BA53-236167F1D350}" destId="{62536064-C408-4DA8-8FF1-467A7D945DE7}" srcOrd="0" destOrd="0" parTransId="{A9E325C2-ACD4-420D-A5BE-93A0DAB192A9}" sibTransId="{53DDDFEF-5CE3-4663-AE59-EB13ED65881A}"/>
    <dgm:cxn modelId="{B9BB4E86-D36D-40B1-BD5B-1D9868F89F03}" type="presOf" srcId="{5D5BCC97-A362-4099-9F4E-48C978ADE3D3}" destId="{22C97395-70BC-498E-B9F1-F2A9FCE00892}" srcOrd="0" destOrd="1" presId="urn:microsoft.com/office/officeart/2005/8/layout/chevron2"/>
    <dgm:cxn modelId="{E1545797-0CE3-4F4F-9E3E-577CB2D26223}" type="presOf" srcId="{72632926-C7A1-4CF0-9317-86E5177B57CB}" destId="{08CD901B-A360-47A0-ACA0-32653B566F07}" srcOrd="0" destOrd="0" presId="urn:microsoft.com/office/officeart/2005/8/layout/chevron2"/>
    <dgm:cxn modelId="{2232579D-4152-4AE2-8FFB-4534A1436F00}" srcId="{643E6CEC-B660-445C-AE69-93974BDD7764}" destId="{EE98D32C-F4BE-4B0B-A39A-AFEEEEF7E2D8}" srcOrd="5" destOrd="0" parTransId="{A890CE9D-91D0-4BAB-8746-172BFB264483}" sibTransId="{D82BD7E0-6EB2-4A00-A850-3EB3CF5B366C}"/>
    <dgm:cxn modelId="{89DB34A1-FC48-4480-8921-D9C56EF39008}" type="presOf" srcId="{BEE9DCD6-6A04-4E73-9756-9DDA1A377A30}" destId="{22C97395-70BC-498E-B9F1-F2A9FCE00892}" srcOrd="0" destOrd="0" presId="urn:microsoft.com/office/officeart/2005/8/layout/chevron2"/>
    <dgm:cxn modelId="{E1CD5CA4-95C2-4321-B947-39A381386200}" type="presOf" srcId="{D678730A-9116-4C26-A648-5348297C15CC}" destId="{1540E593-4DD5-4BAE-8624-F70F0B8ECB82}" srcOrd="0" destOrd="1" presId="urn:microsoft.com/office/officeart/2005/8/layout/chevron2"/>
    <dgm:cxn modelId="{54DCA5A4-4EE4-4A6C-A4DB-09218A9A6778}" type="presOf" srcId="{AECF9006-0E0C-4103-8171-2EDE2A502A71}" destId="{FC9DE1F8-9CBD-4955-9CAE-E8B53A575340}" srcOrd="0" destOrd="0" presId="urn:microsoft.com/office/officeart/2005/8/layout/chevron2"/>
    <dgm:cxn modelId="{E524A7A6-8573-4AC8-9AE7-748A20DB226E}" type="presOf" srcId="{F0A196CD-ACBA-47E0-A92B-75853BC8A1EF}" destId="{A285BE1F-8681-41A9-8741-F0DFC15E9F99}" srcOrd="0" destOrd="0" presId="urn:microsoft.com/office/officeart/2005/8/layout/chevron2"/>
    <dgm:cxn modelId="{13F71EB3-D46D-424F-8D83-7E9DB4F5E0C2}" type="presOf" srcId="{E6DD9AA8-AC97-43DA-92FE-3FB8F16011F1}" destId="{05E26522-BCFA-434F-A818-3CEF88B8109F}" srcOrd="0" destOrd="1" presId="urn:microsoft.com/office/officeart/2005/8/layout/chevron2"/>
    <dgm:cxn modelId="{B56E28C7-45AC-458B-AC02-2A130A64220F}" type="presOf" srcId="{121504D3-F190-48C1-BA53-236167F1D350}" destId="{0434F8B0-A4D1-4458-AE9D-5384C4DD19A0}" srcOrd="0" destOrd="0" presId="urn:microsoft.com/office/officeart/2005/8/layout/chevron2"/>
    <dgm:cxn modelId="{629FE0C8-87B0-4D57-974B-5E57EDE6A5AA}" type="presOf" srcId="{10FD6438-5B51-4818-AAB7-90530BE7EF64}" destId="{FC9DE1F8-9CBD-4955-9CAE-E8B53A575340}" srcOrd="0" destOrd="1" presId="urn:microsoft.com/office/officeart/2005/8/layout/chevron2"/>
    <dgm:cxn modelId="{6E92D7CE-2143-427A-9A76-55E5FC957324}" type="presOf" srcId="{EE98D32C-F4BE-4B0B-A39A-AFEEEEF7E2D8}" destId="{18B0D1D9-0CF6-4C99-A0B1-558269C96B7B}" srcOrd="0" destOrd="0" presId="urn:microsoft.com/office/officeart/2005/8/layout/chevron2"/>
    <dgm:cxn modelId="{2086B1DA-7752-483F-AA24-4BC393713FC8}" type="presOf" srcId="{42EE83C8-B11A-4D44-8FEC-01766145E5D5}" destId="{08CD901B-A360-47A0-ACA0-32653B566F07}" srcOrd="0" destOrd="1" presId="urn:microsoft.com/office/officeart/2005/8/layout/chevron2"/>
    <dgm:cxn modelId="{7CC882E9-1F72-49FA-BD00-89D5A3027DD8}" srcId="{01FD0DB9-2C3D-4C7D-A8C9-EDC52827FBD3}" destId="{10FD6438-5B51-4818-AAB7-90530BE7EF64}" srcOrd="1" destOrd="0" parTransId="{3995CEAF-F012-4952-828C-0F591D448A74}" sibTransId="{3CAB0119-CE7B-4140-A3C6-A9A098BEB3FC}"/>
    <dgm:cxn modelId="{12F0FDEA-B705-426C-98E2-D3B6B972FA16}" srcId="{EE98D32C-F4BE-4B0B-A39A-AFEEEEF7E2D8}" destId="{0788B763-6ABB-4533-A0EC-AA2D1290E0B3}" srcOrd="1" destOrd="0" parTransId="{8F63A04E-F9B0-4F22-AA0F-EC964078E474}" sibTransId="{EEB9F6E9-0A64-4488-8CF5-452ADF0E90E2}"/>
    <dgm:cxn modelId="{5A73EBED-F045-4D16-ABAB-E5DFD4EA5591}" srcId="{F0A196CD-ACBA-47E0-A92B-75853BC8A1EF}" destId="{42EE83C8-B11A-4D44-8FEC-01766145E5D5}" srcOrd="1" destOrd="0" parTransId="{3D6AFB73-C3C8-40A7-93F8-249C797C60F5}" sibTransId="{1B0C6D3F-818C-44A1-B6FD-ABFB38BABE29}"/>
    <dgm:cxn modelId="{FB37A8F7-B05F-4DF3-BE0D-637EEE49F5F5}" type="presOf" srcId="{8F43864A-2513-4B94-A21E-A7138B901D10}" destId="{76C922C9-34DB-4EAB-9BF9-6080D4F8D9C7}" srcOrd="0" destOrd="0" presId="urn:microsoft.com/office/officeart/2005/8/layout/chevron2"/>
    <dgm:cxn modelId="{43FA3A29-209F-4912-A20B-9256DCD17A13}" type="presParOf" srcId="{7C47677D-CCAE-4BA6-AB55-43A40A445EF4}" destId="{2E420826-C057-4E63-8ABB-830AF9B139CE}" srcOrd="0" destOrd="0" presId="urn:microsoft.com/office/officeart/2005/8/layout/chevron2"/>
    <dgm:cxn modelId="{1D1A3BE9-01FD-422B-BCB5-5464E0C1AF34}" type="presParOf" srcId="{2E420826-C057-4E63-8ABB-830AF9B139CE}" destId="{A285BE1F-8681-41A9-8741-F0DFC15E9F99}" srcOrd="0" destOrd="0" presId="urn:microsoft.com/office/officeart/2005/8/layout/chevron2"/>
    <dgm:cxn modelId="{57E479E6-895C-48AF-BD45-CAD2971A9B43}" type="presParOf" srcId="{2E420826-C057-4E63-8ABB-830AF9B139CE}" destId="{08CD901B-A360-47A0-ACA0-32653B566F07}" srcOrd="1" destOrd="0" presId="urn:microsoft.com/office/officeart/2005/8/layout/chevron2"/>
    <dgm:cxn modelId="{DF8FFA27-5ECA-49CB-863C-8A6EA7FD9952}" type="presParOf" srcId="{7C47677D-CCAE-4BA6-AB55-43A40A445EF4}" destId="{3E2614CC-E6A7-41C9-BA73-80FED0A5E4F7}" srcOrd="1" destOrd="0" presId="urn:microsoft.com/office/officeart/2005/8/layout/chevron2"/>
    <dgm:cxn modelId="{1AABDD0A-CD91-4F67-813A-40E2236B0FFF}" type="presParOf" srcId="{7C47677D-CCAE-4BA6-AB55-43A40A445EF4}" destId="{576DE61E-22A1-44B6-8F7A-25B9A00DE1EE}" srcOrd="2" destOrd="0" presId="urn:microsoft.com/office/officeart/2005/8/layout/chevron2"/>
    <dgm:cxn modelId="{9E6A70A9-7F88-44B6-BD20-D7B375E2A343}" type="presParOf" srcId="{576DE61E-22A1-44B6-8F7A-25B9A00DE1EE}" destId="{1524ED07-5DE4-4B87-BBB8-0A7D72E48046}" srcOrd="0" destOrd="0" presId="urn:microsoft.com/office/officeart/2005/8/layout/chevron2"/>
    <dgm:cxn modelId="{45A2A4EC-FEF9-419B-93A1-4258EB5439F8}" type="presParOf" srcId="{576DE61E-22A1-44B6-8F7A-25B9A00DE1EE}" destId="{FC9DE1F8-9CBD-4955-9CAE-E8B53A575340}" srcOrd="1" destOrd="0" presId="urn:microsoft.com/office/officeart/2005/8/layout/chevron2"/>
    <dgm:cxn modelId="{744CFD35-2B82-4FF3-96E7-9DB14D335D90}" type="presParOf" srcId="{7C47677D-CCAE-4BA6-AB55-43A40A445EF4}" destId="{E075BEAA-B109-45DE-9593-F21096019EE0}" srcOrd="3" destOrd="0" presId="urn:microsoft.com/office/officeart/2005/8/layout/chevron2"/>
    <dgm:cxn modelId="{CF226068-83B8-4522-A205-DC46B6E8F004}" type="presParOf" srcId="{7C47677D-CCAE-4BA6-AB55-43A40A445EF4}" destId="{4151A222-98B3-4EF3-8F23-E88F1BF1236B}" srcOrd="4" destOrd="0" presId="urn:microsoft.com/office/officeart/2005/8/layout/chevron2"/>
    <dgm:cxn modelId="{529E32A3-D960-4774-8BD6-F7D8556547D4}" type="presParOf" srcId="{4151A222-98B3-4EF3-8F23-E88F1BF1236B}" destId="{0251C523-203A-45E2-96D1-711B08E71475}" srcOrd="0" destOrd="0" presId="urn:microsoft.com/office/officeart/2005/8/layout/chevron2"/>
    <dgm:cxn modelId="{24B0CE6A-8DCF-4D11-AE0F-4DAE2E8CD248}" type="presParOf" srcId="{4151A222-98B3-4EF3-8F23-E88F1BF1236B}" destId="{22C97395-70BC-498E-B9F1-F2A9FCE00892}" srcOrd="1" destOrd="0" presId="urn:microsoft.com/office/officeart/2005/8/layout/chevron2"/>
    <dgm:cxn modelId="{E7E9F7F1-AAB1-4FA6-AEC0-C0BD1A6F817D}" type="presParOf" srcId="{7C47677D-CCAE-4BA6-AB55-43A40A445EF4}" destId="{3C880EE5-424A-47E9-B3CC-CC0D4BCEAB38}" srcOrd="5" destOrd="0" presId="urn:microsoft.com/office/officeart/2005/8/layout/chevron2"/>
    <dgm:cxn modelId="{19F15545-2A9A-404B-8EC6-01C1002B5735}" type="presParOf" srcId="{7C47677D-CCAE-4BA6-AB55-43A40A445EF4}" destId="{E7D6FB59-9ABF-4240-B542-73D63023375C}" srcOrd="6" destOrd="0" presId="urn:microsoft.com/office/officeart/2005/8/layout/chevron2"/>
    <dgm:cxn modelId="{0140BAB9-65D9-44F0-8D48-4DE5A73D223D}" type="presParOf" srcId="{E7D6FB59-9ABF-4240-B542-73D63023375C}" destId="{76C922C9-34DB-4EAB-9BF9-6080D4F8D9C7}" srcOrd="0" destOrd="0" presId="urn:microsoft.com/office/officeart/2005/8/layout/chevron2"/>
    <dgm:cxn modelId="{421B3F2D-5A6A-4555-A1BF-5DCA11B4D64C}" type="presParOf" srcId="{E7D6FB59-9ABF-4240-B542-73D63023375C}" destId="{05E26522-BCFA-434F-A818-3CEF88B8109F}" srcOrd="1" destOrd="0" presId="urn:microsoft.com/office/officeart/2005/8/layout/chevron2"/>
    <dgm:cxn modelId="{9C1EFBD8-F55F-4490-BF84-F230F0E8107F}" type="presParOf" srcId="{7C47677D-CCAE-4BA6-AB55-43A40A445EF4}" destId="{ED1B3FE1-8AA9-4C4E-8BE3-DDB3B0316041}" srcOrd="7" destOrd="0" presId="urn:microsoft.com/office/officeart/2005/8/layout/chevron2"/>
    <dgm:cxn modelId="{AC6571B0-927C-4DAD-8E16-6ED0A66D358A}" type="presParOf" srcId="{7C47677D-CCAE-4BA6-AB55-43A40A445EF4}" destId="{7F846E36-C3A2-404E-93AB-CADA01D5DC6E}" srcOrd="8" destOrd="0" presId="urn:microsoft.com/office/officeart/2005/8/layout/chevron2"/>
    <dgm:cxn modelId="{094DE36E-E652-4881-9B00-96670C471776}" type="presParOf" srcId="{7F846E36-C3A2-404E-93AB-CADA01D5DC6E}" destId="{0434F8B0-A4D1-4458-AE9D-5384C4DD19A0}" srcOrd="0" destOrd="0" presId="urn:microsoft.com/office/officeart/2005/8/layout/chevron2"/>
    <dgm:cxn modelId="{AC912498-DC72-4462-8E44-26F03A52FCED}" type="presParOf" srcId="{7F846E36-C3A2-404E-93AB-CADA01D5DC6E}" destId="{1540E593-4DD5-4BAE-8624-F70F0B8ECB82}" srcOrd="1" destOrd="0" presId="urn:microsoft.com/office/officeart/2005/8/layout/chevron2"/>
    <dgm:cxn modelId="{E8EFA23C-E90E-4EA1-AE81-27B0BC84F799}" type="presParOf" srcId="{7C47677D-CCAE-4BA6-AB55-43A40A445EF4}" destId="{002C47CF-519C-4F8A-BA88-29039C992007}" srcOrd="9" destOrd="0" presId="urn:microsoft.com/office/officeart/2005/8/layout/chevron2"/>
    <dgm:cxn modelId="{A4FE30D5-0F52-4E27-AB96-6CD494281E17}" type="presParOf" srcId="{7C47677D-CCAE-4BA6-AB55-43A40A445EF4}" destId="{548ABE96-29F3-4007-BF69-DCCD70378634}" srcOrd="10" destOrd="0" presId="urn:microsoft.com/office/officeart/2005/8/layout/chevron2"/>
    <dgm:cxn modelId="{1A83D417-6985-41EF-8A4C-3D20C681E1CA}" type="presParOf" srcId="{548ABE96-29F3-4007-BF69-DCCD70378634}" destId="{18B0D1D9-0CF6-4C99-A0B1-558269C96B7B}" srcOrd="0" destOrd="0" presId="urn:microsoft.com/office/officeart/2005/8/layout/chevron2"/>
    <dgm:cxn modelId="{E18A47CE-609C-4D8B-B2C0-9E9E58D2DF52}" type="presParOf" srcId="{548ABE96-29F3-4007-BF69-DCCD70378634}" destId="{907787A7-7EE8-4881-A3F1-1957C23E25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85BE1F-8681-41A9-8741-F0DFC15E9F99}">
      <dsp:nvSpPr>
        <dsp:cNvPr id="0" name=""/>
        <dsp:cNvSpPr/>
      </dsp:nvSpPr>
      <dsp:spPr>
        <a:xfrm rot="5400000">
          <a:off x="-116547" y="118193"/>
          <a:ext cx="776982" cy="543887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/>
        </a:p>
      </dsp:txBody>
      <dsp:txXfrm rot="-5400000">
        <a:off x="1" y="273590"/>
        <a:ext cx="543887" cy="233095"/>
      </dsp:txXfrm>
    </dsp:sp>
    <dsp:sp modelId="{08CD901B-A360-47A0-ACA0-32653B566F07}">
      <dsp:nvSpPr>
        <dsp:cNvPr id="0" name=""/>
        <dsp:cNvSpPr/>
      </dsp:nvSpPr>
      <dsp:spPr>
        <a:xfrm rot="5400000">
          <a:off x="5190753" y="-4662693"/>
          <a:ext cx="505038" cy="983042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/>
            <a:t>5.1 Toepassingsbereik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i="1" kern="1200" dirty="0"/>
            <a:t>Waar is de paragraaf op van toepassing</a:t>
          </a:r>
        </a:p>
      </dsp:txBody>
      <dsp:txXfrm rot="-5400000">
        <a:off x="528060" y="24654"/>
        <a:ext cx="9805770" cy="455730"/>
      </dsp:txXfrm>
    </dsp:sp>
    <dsp:sp modelId="{1524ED07-5DE4-4B87-BBB8-0A7D72E48046}">
      <dsp:nvSpPr>
        <dsp:cNvPr id="0" name=""/>
        <dsp:cNvSpPr/>
      </dsp:nvSpPr>
      <dsp:spPr>
        <a:xfrm rot="5400000">
          <a:off x="-116547" y="795258"/>
          <a:ext cx="776982" cy="543887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/>
        </a:p>
      </dsp:txBody>
      <dsp:txXfrm rot="-5400000">
        <a:off x="1" y="950655"/>
        <a:ext cx="543887" cy="233095"/>
      </dsp:txXfrm>
    </dsp:sp>
    <dsp:sp modelId="{FC9DE1F8-9CBD-4955-9CAE-E8B53A575340}">
      <dsp:nvSpPr>
        <dsp:cNvPr id="0" name=""/>
        <dsp:cNvSpPr/>
      </dsp:nvSpPr>
      <dsp:spPr>
        <a:xfrm rot="5400000">
          <a:off x="5206580" y="-3983981"/>
          <a:ext cx="505038" cy="983042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/>
            <a:t>5.2 Oogmerk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i="1" kern="1200" dirty="0"/>
            <a:t>Wat is het doel van de paragraaf</a:t>
          </a:r>
        </a:p>
      </dsp:txBody>
      <dsp:txXfrm rot="-5400000">
        <a:off x="543887" y="703366"/>
        <a:ext cx="9805770" cy="455730"/>
      </dsp:txXfrm>
    </dsp:sp>
    <dsp:sp modelId="{0251C523-203A-45E2-96D1-711B08E71475}">
      <dsp:nvSpPr>
        <dsp:cNvPr id="0" name=""/>
        <dsp:cNvSpPr/>
      </dsp:nvSpPr>
      <dsp:spPr>
        <a:xfrm rot="5400000">
          <a:off x="-116547" y="1472323"/>
          <a:ext cx="776982" cy="543887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/>
        </a:p>
      </dsp:txBody>
      <dsp:txXfrm rot="-5400000">
        <a:off x="1" y="1627720"/>
        <a:ext cx="543887" cy="233095"/>
      </dsp:txXfrm>
    </dsp:sp>
    <dsp:sp modelId="{22C97395-70BC-498E-B9F1-F2A9FCE00892}">
      <dsp:nvSpPr>
        <dsp:cNvPr id="0" name=""/>
        <dsp:cNvSpPr/>
      </dsp:nvSpPr>
      <dsp:spPr>
        <a:xfrm rot="5400000">
          <a:off x="5206580" y="-3306916"/>
          <a:ext cx="505038" cy="983042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/>
            <a:t>5.3 Algemene regels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i="1" kern="1200" dirty="0"/>
            <a:t>Wat mag er vergunningsvrij</a:t>
          </a:r>
        </a:p>
      </dsp:txBody>
      <dsp:txXfrm rot="-5400000">
        <a:off x="543887" y="1380431"/>
        <a:ext cx="9805770" cy="455730"/>
      </dsp:txXfrm>
    </dsp:sp>
    <dsp:sp modelId="{76C922C9-34DB-4EAB-9BF9-6080D4F8D9C7}">
      <dsp:nvSpPr>
        <dsp:cNvPr id="0" name=""/>
        <dsp:cNvSpPr/>
      </dsp:nvSpPr>
      <dsp:spPr>
        <a:xfrm rot="5400000">
          <a:off x="-116547" y="2149388"/>
          <a:ext cx="776982" cy="543887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i="1" kern="1200" dirty="0"/>
        </a:p>
      </dsp:txBody>
      <dsp:txXfrm rot="-5400000">
        <a:off x="1" y="2304785"/>
        <a:ext cx="543887" cy="233095"/>
      </dsp:txXfrm>
    </dsp:sp>
    <dsp:sp modelId="{05E26522-BCFA-434F-A818-3CEF88B8109F}">
      <dsp:nvSpPr>
        <dsp:cNvPr id="0" name=""/>
        <dsp:cNvSpPr/>
      </dsp:nvSpPr>
      <dsp:spPr>
        <a:xfrm rot="5400000">
          <a:off x="5206580" y="-2629851"/>
          <a:ext cx="505038" cy="983042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/>
            <a:t>5.4 Aanwijzing vergunningsplichtige gevallen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i="1" kern="1200" dirty="0"/>
            <a:t>Waarvoor is een vergunning nodig</a:t>
          </a:r>
        </a:p>
      </dsp:txBody>
      <dsp:txXfrm rot="-5400000">
        <a:off x="543887" y="2057496"/>
        <a:ext cx="9805770" cy="455730"/>
      </dsp:txXfrm>
    </dsp:sp>
    <dsp:sp modelId="{0434F8B0-A4D1-4458-AE9D-5384C4DD19A0}">
      <dsp:nvSpPr>
        <dsp:cNvPr id="0" name=""/>
        <dsp:cNvSpPr/>
      </dsp:nvSpPr>
      <dsp:spPr>
        <a:xfrm rot="5400000">
          <a:off x="-116547" y="2826454"/>
          <a:ext cx="776982" cy="543887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/>
        </a:p>
      </dsp:txBody>
      <dsp:txXfrm rot="-5400000">
        <a:off x="1" y="2981851"/>
        <a:ext cx="543887" cy="233095"/>
      </dsp:txXfrm>
    </dsp:sp>
    <dsp:sp modelId="{1540E593-4DD5-4BAE-8624-F70F0B8ECB82}">
      <dsp:nvSpPr>
        <dsp:cNvPr id="0" name=""/>
        <dsp:cNvSpPr/>
      </dsp:nvSpPr>
      <dsp:spPr>
        <a:xfrm rot="5400000">
          <a:off x="5206580" y="-1952786"/>
          <a:ext cx="505038" cy="983042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/>
            <a:t>5.5 Bijzonder aanvraagvereisten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i="1" kern="1200" dirty="0"/>
            <a:t>Wat moet er ingediend worden bij de vergunningsaanvraag</a:t>
          </a:r>
        </a:p>
      </dsp:txBody>
      <dsp:txXfrm rot="-5400000">
        <a:off x="543887" y="2734561"/>
        <a:ext cx="9805770" cy="455730"/>
      </dsp:txXfrm>
    </dsp:sp>
    <dsp:sp modelId="{18B0D1D9-0CF6-4C99-A0B1-558269C96B7B}">
      <dsp:nvSpPr>
        <dsp:cNvPr id="0" name=""/>
        <dsp:cNvSpPr/>
      </dsp:nvSpPr>
      <dsp:spPr>
        <a:xfrm rot="5400000">
          <a:off x="-116547" y="3503519"/>
          <a:ext cx="776982" cy="543887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/>
        </a:p>
      </dsp:txBody>
      <dsp:txXfrm rot="-5400000">
        <a:off x="1" y="3658916"/>
        <a:ext cx="543887" cy="233095"/>
      </dsp:txXfrm>
    </dsp:sp>
    <dsp:sp modelId="{907787A7-7EE8-4881-A3F1-1957C23E25EC}">
      <dsp:nvSpPr>
        <dsp:cNvPr id="0" name=""/>
        <dsp:cNvSpPr/>
      </dsp:nvSpPr>
      <dsp:spPr>
        <a:xfrm rot="5400000">
          <a:off x="5206580" y="-1275721"/>
          <a:ext cx="505038" cy="983042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kern="1200" dirty="0"/>
            <a:t>5.6 Beoordelingsregels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500" i="1" kern="1200" dirty="0"/>
            <a:t>Waaraan wordt de vergunning getoetst</a:t>
          </a:r>
        </a:p>
      </dsp:txBody>
      <dsp:txXfrm rot="-5400000">
        <a:off x="543887" y="3411626"/>
        <a:ext cx="9805770" cy="455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B1D09-0E43-4F51-96B1-ECCD3BC1CF00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5A28B-8620-4E30-A612-8E720C0F1D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6544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Titelpagina 2 – maar je kunt ook deze pagina gebruiken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950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92A25-10A9-3856-CE74-093662D8F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DD0AC7F-73E5-22D2-BAB1-FD7B4ADA5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F9F2EBB-BA11-6FD7-E2F1-877CECB61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Dia met 1 kolom. Heb je meer dia’s in dit ontwerp nodig – ga dan naar Start &gt; Nieuwe dia. Hier vind je meer dia’s in onze huisstijl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F54F1D2-E76E-95ED-F9B6-2C6D60F7E4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85A28B-8620-4E30-A612-8E720C0F1D0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885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E9515-92BD-AE0A-2E0B-9D3C179F8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8389C93-6147-E1A0-43B4-5F5484F4B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34955C7-3435-9760-8F02-786EFA080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Dia met 1 kolom. Heb je meer dia’s in dit ontwerp nodig – ga dan naar Start &gt; Nieuwe dia. Hier vind je meer dia’s in onze huisstijl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7FB205-5884-72FF-33C5-B543082B1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85A28B-8620-4E30-A612-8E720C0F1D0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5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16E4C-B7C7-20E6-723A-F69867E53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CB7EA28-BD63-5DB1-8262-DB66A29B0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4BA2375-639B-FFA0-B500-63D3E8770D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Titelpagina 2 – maar je kunt ook deze pagina gebruiken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17C08F-2F94-5BF1-FAB2-A38C422FB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430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Inhoudsopgave voor je presentatie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663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Dia met 1 kolom. Heb je meer dia’s in dit ontwerp nodig – ga dan naar Start &gt; Nieuwe dia. Hier vind je meer dia’s in onze huisstijl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410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Dia te gebruiken om enkel een afbeelding in te voegen.  Heb je meer dia’s in dit ontwerp nodig – ga dan naar Start &gt; Nieuwe dia. Hier vind je meer dia’s in onze huisstijl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156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Dia met 2 kolommen. Heb je meer dia’s in dit ontwerp nodig – ga dan naar Start &gt; Nieuwe dia. Hier vind je meer dia’s in onze huisstijl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854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Blanco dia. Naar wens in te vullen. Heb je meer dia’s in dit ontwerp nodig – ga dan naar Start &gt; Nieuwe dia. Hier vind je meer dia’s in onze huisstijl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895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8654F-7F47-4A83-A823-1B8B479BC70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002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7D65B-6151-C944-3D11-4785B440F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3404013-26D6-8935-A747-C11F8D922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CF7309A-9A71-7496-0F30-F05CC2877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Titelpagina 2 – maar je kunt ook deze pagina gebruiken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AF81CEF-72DB-E684-B066-31055B840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85A28B-8620-4E30-A612-8E720C0F1D0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9141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Inhoudsopgave voor je presentatie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85A28B-8620-4E30-A612-8E720C0F1D0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663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-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5528F-0952-C64D-B532-813D64632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068" y="868362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034322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8235C8-93DE-BC43-9415-07A8FA89A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068" y="3451302"/>
            <a:ext cx="7876681" cy="372553"/>
          </a:xfrm>
        </p:spPr>
        <p:txBody>
          <a:bodyPr/>
          <a:lstStyle>
            <a:lvl1pPr marL="0" indent="0" algn="l">
              <a:buNone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899CE6F-1FE0-8A4B-9378-B58BFE1BF9AB}"/>
              </a:ext>
            </a:extLst>
          </p:cNvPr>
          <p:cNvSpPr/>
          <p:nvPr userDrawn="1"/>
        </p:nvSpPr>
        <p:spPr>
          <a:xfrm>
            <a:off x="0" y="4788534"/>
            <a:ext cx="12192000" cy="1408494"/>
          </a:xfrm>
          <a:prstGeom prst="rect">
            <a:avLst/>
          </a:prstGeom>
          <a:solidFill>
            <a:srgbClr val="034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064654"/>
              </a:solidFill>
            </a:endParaRP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E38BEB5D-69A5-2843-A554-3BADDBF04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0998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075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661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1207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66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6345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0753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5612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3436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406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5528F-0952-C64D-B532-813D64632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067" y="3518206"/>
            <a:ext cx="9816791" cy="1003918"/>
          </a:xfrm>
          <a:prstGeom prst="rect">
            <a:avLst/>
          </a:prstGeom>
        </p:spPr>
        <p:txBody>
          <a:bodyPr anchor="b"/>
          <a:lstStyle>
            <a:lvl1pPr algn="l">
              <a:defRPr sz="6000" baseline="0">
                <a:solidFill>
                  <a:srgbClr val="034322"/>
                </a:solidFill>
                <a:latin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8235C8-93DE-BC43-9415-07A8FA89A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068" y="4713316"/>
            <a:ext cx="7743677" cy="365125"/>
          </a:xfrm>
        </p:spPr>
        <p:txBody>
          <a:bodyPr/>
          <a:lstStyle>
            <a:lvl1pPr marL="0" indent="0" algn="l">
              <a:buNone/>
              <a:defRPr sz="24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afbeelding 6">
            <a:extLst>
              <a:ext uri="{FF2B5EF4-FFF2-40B4-BE49-F238E27FC236}">
                <a16:creationId xmlns:a16="http://schemas.microsoft.com/office/drawing/2014/main" id="{C697B399-7F28-DF44-93C2-241577A424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3428999"/>
          </a:xfrm>
        </p:spPr>
        <p:txBody>
          <a:bodyPr anchor="ctr"/>
          <a:lstStyle>
            <a:lvl1pPr algn="ctr">
              <a:buNone/>
              <a:defRPr>
                <a:solidFill>
                  <a:srgbClr val="034322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519A0B51-4EC7-354F-845E-D27744DE8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75179D83-9CDA-CDAD-5E11-E9AD8C379562}"/>
              </a:ext>
            </a:extLst>
          </p:cNvPr>
          <p:cNvSpPr txBox="1">
            <a:spLocks/>
          </p:cNvSpPr>
          <p:nvPr userDrawn="1"/>
        </p:nvSpPr>
        <p:spPr>
          <a:xfrm>
            <a:off x="7789029" y="5390801"/>
            <a:ext cx="3483034" cy="799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l-NL" sz="2000" baseline="0" dirty="0"/>
          </a:p>
        </p:txBody>
      </p:sp>
    </p:spTree>
    <p:extLst>
      <p:ext uri="{BB962C8B-B14F-4D97-AF65-F5344CB8AC3E}">
        <p14:creationId xmlns:p14="http://schemas.microsoft.com/office/powerpoint/2010/main" val="132696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5528F-0952-C64D-B532-813D64632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2994" y="680226"/>
            <a:ext cx="7817006" cy="5575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>
                <a:solidFill>
                  <a:srgbClr val="03432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8235C8-93DE-BC43-9415-07A8FA89A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2994" y="1463040"/>
            <a:ext cx="7817006" cy="4157175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D282583-014D-FC45-9EBF-992F929CB4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100388" cy="6187439"/>
          </a:xfrm>
        </p:spPr>
        <p:txBody>
          <a:bodyPr anchor="ctr"/>
          <a:lstStyle>
            <a:lvl1pPr algn="ctr">
              <a:buNone/>
              <a:defRPr>
                <a:solidFill>
                  <a:srgbClr val="034322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69E31C7-CE20-4A43-99E1-CABF490B3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1469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1 kolo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BC818F-007E-A148-A97A-A4DFA226B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90805"/>
            <a:ext cx="10342880" cy="1325563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03432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A064A842-E14A-EF4C-918E-37C69210E07B}"/>
              </a:ext>
            </a:extLst>
          </p:cNvPr>
          <p:cNvCxnSpPr/>
          <p:nvPr userDrawn="1"/>
        </p:nvCxnSpPr>
        <p:spPr>
          <a:xfrm>
            <a:off x="1084521" y="1616149"/>
            <a:ext cx="2254102" cy="0"/>
          </a:xfrm>
          <a:prstGeom prst="line">
            <a:avLst/>
          </a:prstGeom>
          <a:ln w="25400">
            <a:solidFill>
              <a:srgbClr val="0343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E413C8D2-E913-AA42-B407-C3EF6948EF1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5680" y="2011679"/>
            <a:ext cx="10373360" cy="4165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accent6"/>
                </a:solidFill>
                <a:latin typeface="+mn-lt"/>
              </a:defRPr>
            </a:lvl1pPr>
            <a:lvl2pPr>
              <a:defRPr sz="2000">
                <a:solidFill>
                  <a:schemeClr val="accent6"/>
                </a:solidFill>
                <a:latin typeface="+mn-lt"/>
              </a:defRPr>
            </a:lvl2pPr>
            <a:lvl3pPr>
              <a:defRPr sz="2000">
                <a:solidFill>
                  <a:schemeClr val="accent6"/>
                </a:solidFill>
                <a:latin typeface="+mn-lt"/>
              </a:defRPr>
            </a:lvl3pPr>
            <a:lvl4pPr>
              <a:defRPr sz="2000">
                <a:solidFill>
                  <a:schemeClr val="accent6"/>
                </a:solidFill>
                <a:latin typeface="+mn-lt"/>
              </a:defRPr>
            </a:lvl4pPr>
            <a:lvl5pPr>
              <a:defRPr sz="200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DBCC0908-F076-724F-8E38-894B1969EE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7312B5CD-4C93-4646-AEBE-2C644941EFF6}"/>
              </a:ext>
            </a:extLst>
          </p:cNvPr>
          <p:cNvCxnSpPr>
            <a:cxnSpLocks/>
          </p:cNvCxnSpPr>
          <p:nvPr userDrawn="1"/>
        </p:nvCxnSpPr>
        <p:spPr>
          <a:xfrm>
            <a:off x="0" y="6205570"/>
            <a:ext cx="12192000" cy="0"/>
          </a:xfrm>
          <a:prstGeom prst="line">
            <a:avLst/>
          </a:prstGeom>
          <a:ln w="12700">
            <a:solidFill>
              <a:srgbClr val="0343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43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2 kolo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BC818F-007E-A148-A97A-A4DFA226B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100533"/>
            <a:ext cx="10342880" cy="1325563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03432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A064A842-E14A-EF4C-918E-37C69210E07B}"/>
              </a:ext>
            </a:extLst>
          </p:cNvPr>
          <p:cNvCxnSpPr/>
          <p:nvPr userDrawn="1"/>
        </p:nvCxnSpPr>
        <p:spPr>
          <a:xfrm>
            <a:off x="1084521" y="1616149"/>
            <a:ext cx="2254102" cy="0"/>
          </a:xfrm>
          <a:prstGeom prst="line">
            <a:avLst/>
          </a:prstGeom>
          <a:ln w="25400">
            <a:solidFill>
              <a:srgbClr val="064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CF2B350C-500D-2B43-9C7B-F10697E6ACB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10920" y="2011680"/>
            <a:ext cx="4847336" cy="4165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accent6"/>
                </a:solidFill>
                <a:latin typeface="+mn-lt"/>
              </a:defRPr>
            </a:lvl1pPr>
            <a:lvl2pPr>
              <a:defRPr sz="2000">
                <a:solidFill>
                  <a:schemeClr val="accent6"/>
                </a:solidFill>
                <a:latin typeface="+mn-lt"/>
              </a:defRPr>
            </a:lvl2pPr>
            <a:lvl3pPr>
              <a:defRPr sz="2000">
                <a:solidFill>
                  <a:schemeClr val="accent6"/>
                </a:solidFill>
                <a:latin typeface="+mn-lt"/>
              </a:defRPr>
            </a:lvl3pPr>
            <a:lvl4pPr>
              <a:defRPr sz="2000">
                <a:solidFill>
                  <a:schemeClr val="accent6"/>
                </a:solidFill>
                <a:latin typeface="+mn-lt"/>
              </a:defRPr>
            </a:lvl4pPr>
            <a:lvl5pPr>
              <a:defRPr sz="200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D1FEE841-5C56-7742-BA55-6AA27C44B92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07480" y="2011680"/>
            <a:ext cx="4847336" cy="4165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accent6"/>
                </a:solidFill>
                <a:latin typeface="+mn-lt"/>
              </a:defRPr>
            </a:lvl1pPr>
            <a:lvl2pPr>
              <a:defRPr sz="2000">
                <a:solidFill>
                  <a:schemeClr val="accent6"/>
                </a:solidFill>
                <a:latin typeface="+mn-lt"/>
              </a:defRPr>
            </a:lvl2pPr>
            <a:lvl3pPr>
              <a:defRPr sz="2000">
                <a:solidFill>
                  <a:schemeClr val="accent6"/>
                </a:solidFill>
                <a:latin typeface="+mn-lt"/>
              </a:defRPr>
            </a:lvl3pPr>
            <a:lvl4pPr>
              <a:defRPr sz="2000">
                <a:solidFill>
                  <a:schemeClr val="accent6"/>
                </a:solidFill>
                <a:latin typeface="+mn-lt"/>
              </a:defRPr>
            </a:lvl4pPr>
            <a:lvl5pPr>
              <a:defRPr sz="200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DC3D4AF8-F508-0F4B-8098-C7EE5E0CE5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EEE86A13-B780-AC45-A062-9B9F47CBDB23}"/>
              </a:ext>
            </a:extLst>
          </p:cNvPr>
          <p:cNvCxnSpPr>
            <a:cxnSpLocks/>
          </p:cNvCxnSpPr>
          <p:nvPr userDrawn="1"/>
        </p:nvCxnSpPr>
        <p:spPr>
          <a:xfrm>
            <a:off x="0" y="6205570"/>
            <a:ext cx="12192000" cy="0"/>
          </a:xfrm>
          <a:prstGeom prst="line">
            <a:avLst/>
          </a:prstGeom>
          <a:ln w="12700">
            <a:solidFill>
              <a:srgbClr val="0343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92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6">
            <a:extLst>
              <a:ext uri="{FF2B5EF4-FFF2-40B4-BE49-F238E27FC236}">
                <a16:creationId xmlns:a16="http://schemas.microsoft.com/office/drawing/2014/main" id="{65BC9905-3C98-FF45-8C6E-BA6F1C7EB5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202837"/>
          </a:xfrm>
        </p:spPr>
        <p:txBody>
          <a:bodyPr anchor="ctr"/>
          <a:lstStyle>
            <a:lvl1pPr algn="ctr">
              <a:buNone/>
              <a:defRPr>
                <a:solidFill>
                  <a:srgbClr val="034322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53D0E0AD-F36C-2749-A1F8-FE985936E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AF4362D3-EE22-C143-868A-14BE183C3F3D}"/>
              </a:ext>
            </a:extLst>
          </p:cNvPr>
          <p:cNvCxnSpPr>
            <a:cxnSpLocks/>
          </p:cNvCxnSpPr>
          <p:nvPr userDrawn="1"/>
        </p:nvCxnSpPr>
        <p:spPr>
          <a:xfrm>
            <a:off x="0" y="6202160"/>
            <a:ext cx="12192000" cy="0"/>
          </a:xfrm>
          <a:prstGeom prst="line">
            <a:avLst/>
          </a:prstGeom>
          <a:ln w="12700">
            <a:solidFill>
              <a:srgbClr val="0343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44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c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1C50F749-71C8-4F40-B2DE-52C60B322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04F7F206-44D7-3A4E-BBDF-663306AD5467}"/>
              </a:ext>
            </a:extLst>
          </p:cNvPr>
          <p:cNvCxnSpPr>
            <a:cxnSpLocks/>
          </p:cNvCxnSpPr>
          <p:nvPr userDrawn="1"/>
        </p:nvCxnSpPr>
        <p:spPr>
          <a:xfrm>
            <a:off x="0" y="6205570"/>
            <a:ext cx="12192000" cy="0"/>
          </a:xfrm>
          <a:prstGeom prst="line">
            <a:avLst/>
          </a:prstGeom>
          <a:ln w="12700">
            <a:solidFill>
              <a:srgbClr val="0343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46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39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358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tif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53021CA-2AD3-484A-AC37-BF38E6C8F318}"/>
              </a:ext>
            </a:extLst>
          </p:cNvPr>
          <p:cNvSpPr/>
          <p:nvPr userDrawn="1"/>
        </p:nvSpPr>
        <p:spPr>
          <a:xfrm>
            <a:off x="0" y="6204224"/>
            <a:ext cx="12192000" cy="5206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E37874-7C5E-484D-921D-28662B53F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F4669E-ABA5-D340-823E-C1F2CAC2F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7239" y="6297526"/>
            <a:ext cx="99622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0" b="0" i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AD7D0C5-237B-C047-8B8D-3EEB7F6805E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467536" y="6319274"/>
            <a:ext cx="1423090" cy="32314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EFA00F5-DCEA-F444-AEC7-CA356364BA6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6719582"/>
            <a:ext cx="12192000" cy="138418"/>
          </a:xfrm>
          <a:prstGeom prst="rect">
            <a:avLst/>
          </a:prstGeom>
        </p:spPr>
      </p:pic>
      <p:sp>
        <p:nvSpPr>
          <p:cNvPr id="4" name="Tijdelijke aanduiding voor titel 3">
            <a:extLst>
              <a:ext uri="{FF2B5EF4-FFF2-40B4-BE49-F238E27FC236}">
                <a16:creationId xmlns:a16="http://schemas.microsoft.com/office/drawing/2014/main" id="{395BEDAD-5767-1C4C-A264-F4A2059C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9112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0" r:id="rId4"/>
    <p:sldLayoutId id="2147483663" r:id="rId5"/>
    <p:sldLayoutId id="2147483667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34322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ts val="2000"/>
        </a:lnSpc>
        <a:spcBef>
          <a:spcPts val="10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ts val="2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ts val="2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ts val="2000"/>
        </a:lnSpc>
        <a:spcBef>
          <a:spcPts val="5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BD34A0-5EE9-40E1-B4F7-BA8D1E8DECBF}" type="datetimeFigureOut">
              <a:rPr lang="nl-NL" smtClean="0"/>
              <a:t>24-3-2026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F6A593-7EEF-47A4-9E5E-D8A541CF5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64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rx-base.nl/viewer/4b8d076f-6ab9-4a72-93df-0a58d659d6c5/decision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mgevingswet.overheid.nl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A1710-700A-4870-3A13-DD9759D1BA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Marktverkenning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4E9A9AA-4226-A686-5BDE-AAF077022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068" y="3451302"/>
            <a:ext cx="8882698" cy="1217975"/>
          </a:xfrm>
        </p:spPr>
        <p:txBody>
          <a:bodyPr>
            <a:normAutofit/>
          </a:bodyPr>
          <a:lstStyle/>
          <a:p>
            <a:r>
              <a:rPr lang="nl-NL" dirty="0"/>
              <a:t>Uitvraag omgevingsplan De Haven</a:t>
            </a:r>
          </a:p>
          <a:p>
            <a:endParaRPr lang="nl-NL" dirty="0"/>
          </a:p>
          <a:p>
            <a:r>
              <a:rPr lang="nl-NL" dirty="0"/>
              <a:t>25 maart 2026</a:t>
            </a:r>
          </a:p>
        </p:txBody>
      </p:sp>
    </p:spTree>
    <p:extLst>
      <p:ext uri="{BB962C8B-B14F-4D97-AF65-F5344CB8AC3E}">
        <p14:creationId xmlns:p14="http://schemas.microsoft.com/office/powerpoint/2010/main" val="2563839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68EF3-51F1-2FC0-24B2-8B78AD32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Trends &amp; Ontwikkelingen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11FEC5-32A8-50B5-998A-112E30D76A6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⚡ Energietransitie versnelt </a:t>
            </a:r>
          </a:p>
          <a:p>
            <a:pPr marL="0" indent="0">
              <a:buNone/>
            </a:pPr>
            <a:r>
              <a:rPr lang="nl-NL" dirty="0"/>
              <a:t>♻️ Circulaire economie vraagt ruimte en logistiek</a:t>
            </a:r>
          </a:p>
          <a:p>
            <a:pPr marL="0" indent="0">
              <a:buNone/>
            </a:pPr>
            <a:r>
              <a:rPr lang="nl-NL" dirty="0"/>
              <a:t>⚓ </a:t>
            </a:r>
            <a:r>
              <a:rPr lang="nl-NL" dirty="0" err="1"/>
              <a:t>Modal</a:t>
            </a:r>
            <a:r>
              <a:rPr lang="nl-NL" dirty="0"/>
              <a:t> Shift geeft kansen voor de binnenvaart</a:t>
            </a:r>
          </a:p>
          <a:p>
            <a:pPr marL="0" indent="0">
              <a:buNone/>
            </a:pPr>
            <a:r>
              <a:rPr lang="nl-NL" dirty="0"/>
              <a:t>🌧️ Klimaatverandering vraagt om fysieke ingrepen </a:t>
            </a:r>
          </a:p>
          <a:p>
            <a:pPr marL="0" indent="0">
              <a:buNone/>
            </a:pPr>
            <a:r>
              <a:rPr lang="nl-NL" dirty="0"/>
              <a:t>🏭 Schaalvergroting in de industrie en scheepvaart</a:t>
            </a:r>
          </a:p>
        </p:txBody>
      </p:sp>
    </p:spTree>
    <p:extLst>
      <p:ext uri="{BB962C8B-B14F-4D97-AF65-F5344CB8AC3E}">
        <p14:creationId xmlns:p14="http://schemas.microsoft.com/office/powerpoint/2010/main" val="2901206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9E3A66B-327E-E869-D18B-8460564C1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Ambitie met doelen 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5FCD2C3-38BB-FE4A-A425-84A8F9F92880}"/>
              </a:ext>
            </a:extLst>
          </p:cNvPr>
          <p:cNvSpPr/>
          <p:nvPr/>
        </p:nvSpPr>
        <p:spPr>
          <a:xfrm>
            <a:off x="1550322" y="1613969"/>
            <a:ext cx="9264075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Een modern, multimodaal en </a:t>
            </a:r>
          </a:p>
          <a:p>
            <a:pPr algn="ctr"/>
            <a:r>
              <a:rPr lang="nl-N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toekomstbestendig bedrijventerrein, sterke schakel in de </a:t>
            </a:r>
          </a:p>
          <a:p>
            <a:pPr algn="ctr"/>
            <a:r>
              <a:rPr lang="nl-N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regionale economie en </a:t>
            </a:r>
          </a:p>
          <a:p>
            <a:pPr algn="ctr"/>
            <a:r>
              <a:rPr lang="nl-NL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circulaire maakindustrie van Noord-Nederland.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759E57A-79AA-27F9-11EB-0207BBBD126A}"/>
              </a:ext>
            </a:extLst>
          </p:cNvPr>
          <p:cNvSpPr txBox="1"/>
          <p:nvPr/>
        </p:nvSpPr>
        <p:spPr>
          <a:xfrm>
            <a:off x="1711841" y="3817664"/>
            <a:ext cx="61030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Uitstekend ontsloten (weg/water/OV/fiets)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Robuust, duurzaam energiesysteem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Circulaire ketens versterken elkaar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Klimaatbestendig en aantrekkelijk werkgebied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Sterk netwerk van bedrijven en overheid</a:t>
            </a:r>
          </a:p>
        </p:txBody>
      </p:sp>
    </p:spTree>
    <p:extLst>
      <p:ext uri="{BB962C8B-B14F-4D97-AF65-F5344CB8AC3E}">
        <p14:creationId xmlns:p14="http://schemas.microsoft.com/office/powerpoint/2010/main" val="145087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F539842-097E-FF8E-68FF-9A1FF79D0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21469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F2D9503-17C1-C64E-8F58-0A663B113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Strategische doelen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75E8FD-8DD4-974E-A84F-40202F2E606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80440" y="2011680"/>
            <a:ext cx="4847336" cy="4155122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🚚 Bereikbaarheid &amp; logistiek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⚡ Toekomstbestendige energie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🌱 Klimaatbestendige werkomgeving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🌐 Concurrentiepositie versterken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A59C853-9FEA-2640-A6F0-1943F332BED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79032" y="2011680"/>
            <a:ext cx="4847336" cy="4155122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♻️ Circulaire economie faciliteren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📐 Slimmer ruimtegebruik</a:t>
            </a:r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💶 Toegang tot financiering vergroten</a:t>
            </a:r>
          </a:p>
        </p:txBody>
      </p:sp>
    </p:spTree>
    <p:extLst>
      <p:ext uri="{BB962C8B-B14F-4D97-AF65-F5344CB8AC3E}">
        <p14:creationId xmlns:p14="http://schemas.microsoft.com/office/powerpoint/2010/main" val="3282795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F30722-DE1E-99B0-CA02-4B4687E1E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Thema’s in de uitvoering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AFF53C-3ADC-F0CE-9338-648079356FAB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⭐ Aanzien, samenwerking &amp; veiligheid</a:t>
            </a:r>
          </a:p>
          <a:p>
            <a:pPr marL="0" indent="0">
              <a:buNone/>
            </a:pPr>
            <a:endParaRPr lang="nl-NL" b="1" dirty="0"/>
          </a:p>
          <a:p>
            <a:r>
              <a:rPr lang="nl-NL" dirty="0"/>
              <a:t>Heldere profilering van De Haven</a:t>
            </a:r>
          </a:p>
          <a:p>
            <a:r>
              <a:rPr lang="nl-NL" dirty="0"/>
              <a:t>Sterke samenwerking met Sociëteit De Haven</a:t>
            </a:r>
          </a:p>
          <a:p>
            <a:r>
              <a:rPr lang="nl-NL" dirty="0"/>
              <a:t>Verbeteren van veiligheid &amp; aanpak ondermijning</a:t>
            </a:r>
          </a:p>
          <a:p>
            <a:r>
              <a:rPr lang="nl-NL" dirty="0"/>
              <a:t>Actieve lobby &amp; fondsenstrategie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2BFE5E4-CCD8-BEDD-3699-41C547702CD5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Open Sans" panose="020B0606030504020204" pitchFamily="34" charset="0"/>
              </a:rPr>
              <a:t>⚡ Energie &amp; circulariteit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dirty="0"/>
              <a:t>Alternatieven voor </a:t>
            </a:r>
            <a:r>
              <a:rPr lang="nl-NL" dirty="0" err="1"/>
              <a:t>energieopwek</a:t>
            </a:r>
            <a:r>
              <a:rPr lang="nl-NL" dirty="0"/>
              <a:t> &amp; opslag</a:t>
            </a:r>
          </a:p>
          <a:p>
            <a:r>
              <a:rPr lang="nl-NL" dirty="0"/>
              <a:t>Collectieve laadinfrastructuur</a:t>
            </a:r>
          </a:p>
          <a:p>
            <a:r>
              <a:rPr lang="nl-NL" dirty="0"/>
              <a:t>Versterken circulaire clusters en reststromen</a:t>
            </a:r>
          </a:p>
        </p:txBody>
      </p:sp>
    </p:spTree>
    <p:extLst>
      <p:ext uri="{BB962C8B-B14F-4D97-AF65-F5344CB8AC3E}">
        <p14:creationId xmlns:p14="http://schemas.microsoft.com/office/powerpoint/2010/main" val="2850951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4CCB536-A7D6-923A-25FC-4FAFDDEB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Thema’s in de uitvoering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4CB8BC47-2048-968F-0966-778F090CBEF1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🏗️ Ruimte(gebruik)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Herontwikkeling kansrijke zones</a:t>
            </a:r>
          </a:p>
          <a:p>
            <a:r>
              <a:rPr lang="nl-NL" dirty="0"/>
              <a:t>Slimmer benutten van kavels (intensivering)</a:t>
            </a:r>
          </a:p>
          <a:p>
            <a:r>
              <a:rPr lang="nl-NL" dirty="0"/>
              <a:t>Actualiseren beleid (OP, Omgevingsprogramma)</a:t>
            </a:r>
          </a:p>
          <a:p>
            <a:r>
              <a:rPr lang="nl-NL" dirty="0"/>
              <a:t>Voorzieningen voor werknemers &amp; chauffeurs</a:t>
            </a:r>
          </a:p>
          <a:p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57C3280-B0AF-EA7A-1E50-9E0BF07275F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Open Sans" panose="020B0606030504020204" pitchFamily="34" charset="0"/>
              </a:rPr>
              <a:t>🚚 Ontsluiting &amp; logistiek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dirty="0"/>
              <a:t>Verbeteren verkeersstructuur &amp; OV-bereikbaarheid</a:t>
            </a:r>
          </a:p>
          <a:p>
            <a:r>
              <a:rPr lang="nl-NL" dirty="0"/>
              <a:t>Toekomstbestendige kades (vervanging/renovatie)</a:t>
            </a:r>
          </a:p>
          <a:p>
            <a:r>
              <a:rPr lang="nl-NL" dirty="0"/>
              <a:t>Onderhoud kapitaalgoederen</a:t>
            </a:r>
          </a:p>
          <a:p>
            <a:r>
              <a:rPr lang="nl-NL" dirty="0"/>
              <a:t>Verkenning logistieke hub/terminal</a:t>
            </a:r>
          </a:p>
        </p:txBody>
      </p:sp>
    </p:spTree>
    <p:extLst>
      <p:ext uri="{BB962C8B-B14F-4D97-AF65-F5344CB8AC3E}">
        <p14:creationId xmlns:p14="http://schemas.microsoft.com/office/powerpoint/2010/main" val="888707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B121C7A-3D67-3EB6-C6BF-4555D955B06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646" b="1646"/>
          <a:stretch/>
        </p:blipFill>
        <p:spPr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0770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2700343-E7C3-B284-390B-DA3238ADA24A}"/>
              </a:ext>
            </a:extLst>
          </p:cNvPr>
          <p:cNvSpPr>
            <a:spLocks/>
          </p:cNvSpPr>
          <p:nvPr/>
        </p:nvSpPr>
        <p:spPr>
          <a:xfrm>
            <a:off x="1143000" y="0"/>
            <a:ext cx="9906000" cy="6858000"/>
          </a:xfrm>
          <a:prstGeom prst="rect">
            <a:avLst/>
          </a:prstGeom>
          <a:solidFill>
            <a:srgbClr val="0C92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 sz="1463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4481ACA-17FE-57A5-5182-97744D45F523}"/>
              </a:ext>
            </a:extLst>
          </p:cNvPr>
          <p:cNvSpPr>
            <a:spLocks/>
          </p:cNvSpPr>
          <p:nvPr/>
        </p:nvSpPr>
        <p:spPr>
          <a:xfrm>
            <a:off x="1291856" y="148856"/>
            <a:ext cx="9611832" cy="5422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C8A652F-0C3E-829E-DD4D-7F53306D5B3A}"/>
              </a:ext>
            </a:extLst>
          </p:cNvPr>
          <p:cNvSpPr>
            <a:spLocks/>
          </p:cNvSpPr>
          <p:nvPr/>
        </p:nvSpPr>
        <p:spPr>
          <a:xfrm>
            <a:off x="1288309" y="1073888"/>
            <a:ext cx="9611832" cy="1629859"/>
          </a:xfrm>
          <a:prstGeom prst="rect">
            <a:avLst/>
          </a:prstGeom>
          <a:solidFill>
            <a:srgbClr val="83CB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874ED03-AF9F-6F8F-4777-89D67F5E65E2}"/>
              </a:ext>
            </a:extLst>
          </p:cNvPr>
          <p:cNvSpPr>
            <a:spLocks/>
          </p:cNvSpPr>
          <p:nvPr/>
        </p:nvSpPr>
        <p:spPr>
          <a:xfrm>
            <a:off x="1288309" y="2696284"/>
            <a:ext cx="9611832" cy="558430"/>
          </a:xfrm>
          <a:prstGeom prst="rect">
            <a:avLst/>
          </a:prstGeom>
          <a:solidFill>
            <a:srgbClr val="B4E5A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93E4DCC-9281-F4EF-39C8-FC7FE85C70BD}"/>
              </a:ext>
            </a:extLst>
          </p:cNvPr>
          <p:cNvSpPr>
            <a:spLocks/>
          </p:cNvSpPr>
          <p:nvPr/>
        </p:nvSpPr>
        <p:spPr>
          <a:xfrm>
            <a:off x="1288309" y="3254256"/>
            <a:ext cx="9611832" cy="1092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06FAA80-4F3C-BD8B-178A-2D84C16639C1}"/>
              </a:ext>
            </a:extLst>
          </p:cNvPr>
          <p:cNvSpPr>
            <a:spLocks/>
          </p:cNvSpPr>
          <p:nvPr/>
        </p:nvSpPr>
        <p:spPr>
          <a:xfrm>
            <a:off x="1288309" y="4333736"/>
            <a:ext cx="9611832" cy="11159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D9712D57-8942-AC14-B06C-98FB1E126FDC}"/>
              </a:ext>
            </a:extLst>
          </p:cNvPr>
          <p:cNvSpPr>
            <a:spLocks/>
          </p:cNvSpPr>
          <p:nvPr/>
        </p:nvSpPr>
        <p:spPr>
          <a:xfrm>
            <a:off x="1290084" y="5793258"/>
            <a:ext cx="9611832" cy="188172"/>
          </a:xfrm>
          <a:prstGeom prst="rect">
            <a:avLst/>
          </a:prstGeom>
          <a:solidFill>
            <a:srgbClr val="0FB56A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9E99FA88-26A9-CE66-0E7D-9B8274207618}"/>
              </a:ext>
            </a:extLst>
          </p:cNvPr>
          <p:cNvSpPr>
            <a:spLocks/>
          </p:cNvSpPr>
          <p:nvPr/>
        </p:nvSpPr>
        <p:spPr>
          <a:xfrm>
            <a:off x="1294594" y="6300314"/>
            <a:ext cx="9611832" cy="188172"/>
          </a:xfrm>
          <a:prstGeom prst="rect">
            <a:avLst/>
          </a:prstGeom>
          <a:solidFill>
            <a:srgbClr val="0FB56A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811FCC77-D6E8-B0A2-86C8-05FE4F7C2788}"/>
              </a:ext>
            </a:extLst>
          </p:cNvPr>
          <p:cNvSpPr>
            <a:spLocks/>
          </p:cNvSpPr>
          <p:nvPr/>
        </p:nvSpPr>
        <p:spPr>
          <a:xfrm>
            <a:off x="1137675" y="-1526"/>
            <a:ext cx="1616149" cy="6858000"/>
          </a:xfrm>
          <a:prstGeom prst="rect">
            <a:avLst/>
          </a:prstGeom>
          <a:solidFill>
            <a:srgbClr val="FFFFFF">
              <a:alpha val="5098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09D2DCE-8519-5167-02BA-0003C61D835D}"/>
              </a:ext>
            </a:extLst>
          </p:cNvPr>
          <p:cNvSpPr txBox="1">
            <a:spLocks/>
          </p:cNvSpPr>
          <p:nvPr/>
        </p:nvSpPr>
        <p:spPr>
          <a:xfrm>
            <a:off x="1288313" y="189155"/>
            <a:ext cx="14708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457200"/>
            <a:r>
              <a:rPr lang="nl-NL" sz="2400" b="1" dirty="0">
                <a:solidFill>
                  <a:prstClr val="black"/>
                </a:solidFill>
                <a:latin typeface="Aptos" panose="02110004020202020204"/>
              </a:rPr>
              <a:t>Planning</a:t>
            </a:r>
            <a:endParaRPr lang="nl-NL" b="1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6C74EA4-7732-3028-BAB3-1F36B9BD2257}"/>
              </a:ext>
            </a:extLst>
          </p:cNvPr>
          <p:cNvSpPr txBox="1">
            <a:spLocks/>
          </p:cNvSpPr>
          <p:nvPr/>
        </p:nvSpPr>
        <p:spPr>
          <a:xfrm>
            <a:off x="1288310" y="1101405"/>
            <a:ext cx="147083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457200"/>
            <a:r>
              <a:rPr lang="nl-NL" sz="1200" b="1" dirty="0">
                <a:solidFill>
                  <a:prstClr val="black"/>
                </a:solidFill>
                <a:latin typeface="Aptos" panose="02110004020202020204"/>
              </a:rPr>
              <a:t>Thema 1: Aanzien, samenwerking &amp; veiligheid (de basis op orde)</a:t>
            </a:r>
            <a:endParaRPr lang="nl-NL" sz="12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2EAF0CE-9165-AD12-A8B8-D950940FEEFA}"/>
              </a:ext>
            </a:extLst>
          </p:cNvPr>
          <p:cNvSpPr txBox="1">
            <a:spLocks/>
          </p:cNvSpPr>
          <p:nvPr/>
        </p:nvSpPr>
        <p:spPr>
          <a:xfrm>
            <a:off x="1286536" y="2793155"/>
            <a:ext cx="147083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457200"/>
            <a:r>
              <a:rPr lang="nl-NL" sz="1200" b="1" dirty="0">
                <a:solidFill>
                  <a:prstClr val="black"/>
                </a:solidFill>
                <a:latin typeface="Aptos" panose="02110004020202020204"/>
              </a:rPr>
              <a:t>Thema 2: Energie</a:t>
            </a:r>
            <a:endParaRPr lang="nl-NL" sz="12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445465F-1FDB-D55B-B482-2C72AA0E9B61}"/>
              </a:ext>
            </a:extLst>
          </p:cNvPr>
          <p:cNvSpPr txBox="1">
            <a:spLocks/>
          </p:cNvSpPr>
          <p:nvPr/>
        </p:nvSpPr>
        <p:spPr>
          <a:xfrm>
            <a:off x="1288310" y="3484129"/>
            <a:ext cx="14708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457200"/>
            <a:r>
              <a:rPr lang="nl-NL" sz="1200" b="1" dirty="0">
                <a:solidFill>
                  <a:prstClr val="black"/>
                </a:solidFill>
                <a:latin typeface="Aptos" panose="02110004020202020204"/>
              </a:rPr>
              <a:t>Thema 3: Ruimte(gebruik)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B2E8A5E-858D-7F38-D2B0-48ABC35E05F6}"/>
              </a:ext>
            </a:extLst>
          </p:cNvPr>
          <p:cNvSpPr txBox="1">
            <a:spLocks/>
          </p:cNvSpPr>
          <p:nvPr/>
        </p:nvSpPr>
        <p:spPr>
          <a:xfrm>
            <a:off x="1288310" y="4497233"/>
            <a:ext cx="14708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457200"/>
            <a:r>
              <a:rPr lang="nl-NL" sz="1200" b="1" dirty="0">
                <a:solidFill>
                  <a:prstClr val="black"/>
                </a:solidFill>
                <a:latin typeface="Aptos" panose="02110004020202020204"/>
              </a:rPr>
              <a:t>Thema 4: Ontsluiting &amp; logistiek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B915FEAA-DEBC-DEED-E956-30466D95C26E}"/>
              </a:ext>
            </a:extLst>
          </p:cNvPr>
          <p:cNvSpPr txBox="1">
            <a:spLocks/>
          </p:cNvSpPr>
          <p:nvPr/>
        </p:nvSpPr>
        <p:spPr>
          <a:xfrm>
            <a:off x="1292395" y="5767171"/>
            <a:ext cx="147083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457200"/>
            <a:r>
              <a:rPr lang="nl-NL" sz="1100" b="1" dirty="0" err="1">
                <a:solidFill>
                  <a:prstClr val="black"/>
                </a:solidFill>
                <a:latin typeface="Aptos" panose="02110004020202020204"/>
              </a:rPr>
              <a:t>Highlights</a:t>
            </a:r>
            <a:endParaRPr lang="nl-NL" sz="1100" b="1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DB8FE4A9-626B-D833-73AE-351E8ED2530E}"/>
              </a:ext>
            </a:extLst>
          </p:cNvPr>
          <p:cNvSpPr>
            <a:spLocks/>
          </p:cNvSpPr>
          <p:nvPr/>
        </p:nvSpPr>
        <p:spPr>
          <a:xfrm>
            <a:off x="3790183" y="1086137"/>
            <a:ext cx="4058411" cy="256256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B0C39A0-3814-6F90-047B-BA36BE78A7DA}"/>
              </a:ext>
            </a:extLst>
          </p:cNvPr>
          <p:cNvSpPr>
            <a:spLocks/>
          </p:cNvSpPr>
          <p:nvPr/>
        </p:nvSpPr>
        <p:spPr>
          <a:xfrm>
            <a:off x="4792492" y="5181226"/>
            <a:ext cx="2046765" cy="2562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8DC28BAF-B3A0-682B-3FFA-56EF352369E8}"/>
              </a:ext>
            </a:extLst>
          </p:cNvPr>
          <p:cNvSpPr>
            <a:spLocks/>
          </p:cNvSpPr>
          <p:nvPr/>
        </p:nvSpPr>
        <p:spPr>
          <a:xfrm>
            <a:off x="4788407" y="1355449"/>
            <a:ext cx="4095442" cy="25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2F114411-7E7D-5BA1-A4F5-477CDCD34848}"/>
              </a:ext>
            </a:extLst>
          </p:cNvPr>
          <p:cNvSpPr>
            <a:spLocks/>
          </p:cNvSpPr>
          <p:nvPr/>
        </p:nvSpPr>
        <p:spPr>
          <a:xfrm>
            <a:off x="2757372" y="1626297"/>
            <a:ext cx="8142769" cy="256256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B2BA4297-457D-2E38-4727-9E2C35936FEA}"/>
              </a:ext>
            </a:extLst>
          </p:cNvPr>
          <p:cNvSpPr>
            <a:spLocks/>
          </p:cNvSpPr>
          <p:nvPr/>
        </p:nvSpPr>
        <p:spPr>
          <a:xfrm>
            <a:off x="2757372" y="1895357"/>
            <a:ext cx="8138685" cy="25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091703DB-07BD-90D6-A3B3-F2D12A1E707D}"/>
              </a:ext>
            </a:extLst>
          </p:cNvPr>
          <p:cNvSpPr>
            <a:spLocks/>
          </p:cNvSpPr>
          <p:nvPr/>
        </p:nvSpPr>
        <p:spPr>
          <a:xfrm>
            <a:off x="2757372" y="2169180"/>
            <a:ext cx="8142769" cy="256256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0EFD51F-E8DD-1795-8CB7-4B1505664B9D}"/>
              </a:ext>
            </a:extLst>
          </p:cNvPr>
          <p:cNvSpPr>
            <a:spLocks/>
          </p:cNvSpPr>
          <p:nvPr/>
        </p:nvSpPr>
        <p:spPr>
          <a:xfrm>
            <a:off x="2757372" y="2443003"/>
            <a:ext cx="4079712" cy="25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86E3F6FD-8DCC-B2AF-CFDC-E255B25C1D5B}"/>
              </a:ext>
            </a:extLst>
          </p:cNvPr>
          <p:cNvSpPr>
            <a:spLocks/>
          </p:cNvSpPr>
          <p:nvPr/>
        </p:nvSpPr>
        <p:spPr>
          <a:xfrm>
            <a:off x="2757371" y="2716826"/>
            <a:ext cx="4081488" cy="256256"/>
          </a:xfrm>
          <a:prstGeom prst="rect">
            <a:avLst/>
          </a:prstGeom>
          <a:solidFill>
            <a:srgbClr val="196B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C99B22A0-C898-A982-464E-3C18967E47D7}"/>
              </a:ext>
            </a:extLst>
          </p:cNvPr>
          <p:cNvSpPr>
            <a:spLocks/>
          </p:cNvSpPr>
          <p:nvPr/>
        </p:nvSpPr>
        <p:spPr>
          <a:xfrm>
            <a:off x="4790320" y="2990649"/>
            <a:ext cx="2048539" cy="25625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B590B328-C162-3B30-FE4A-82BF94CC4A55}"/>
              </a:ext>
            </a:extLst>
          </p:cNvPr>
          <p:cNvSpPr>
            <a:spLocks/>
          </p:cNvSpPr>
          <p:nvPr/>
        </p:nvSpPr>
        <p:spPr>
          <a:xfrm>
            <a:off x="2757372" y="3264472"/>
            <a:ext cx="4081486" cy="2562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5C26924C-26F6-CD62-4490-72A93C2EAD78}"/>
              </a:ext>
            </a:extLst>
          </p:cNvPr>
          <p:cNvSpPr>
            <a:spLocks/>
          </p:cNvSpPr>
          <p:nvPr/>
        </p:nvSpPr>
        <p:spPr>
          <a:xfrm>
            <a:off x="4797816" y="3538295"/>
            <a:ext cx="6102325" cy="2562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92356FF6-87BF-AA8D-51E6-556B6A116E53}"/>
              </a:ext>
            </a:extLst>
          </p:cNvPr>
          <p:cNvSpPr>
            <a:spLocks/>
          </p:cNvSpPr>
          <p:nvPr/>
        </p:nvSpPr>
        <p:spPr>
          <a:xfrm>
            <a:off x="2757372" y="3812118"/>
            <a:ext cx="3043354" cy="2562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4C387B93-22C0-3C33-7F4C-A85074D3D51E}"/>
              </a:ext>
            </a:extLst>
          </p:cNvPr>
          <p:cNvSpPr>
            <a:spLocks/>
          </p:cNvSpPr>
          <p:nvPr/>
        </p:nvSpPr>
        <p:spPr>
          <a:xfrm>
            <a:off x="4790319" y="4085941"/>
            <a:ext cx="2048936" cy="2562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5C9F4A03-A1E2-E6A8-2CB7-5079222BECA3}"/>
              </a:ext>
            </a:extLst>
          </p:cNvPr>
          <p:cNvSpPr>
            <a:spLocks/>
          </p:cNvSpPr>
          <p:nvPr/>
        </p:nvSpPr>
        <p:spPr>
          <a:xfrm>
            <a:off x="3752852" y="4359764"/>
            <a:ext cx="7143204" cy="256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973321E7-1CA8-F97D-5883-D83D425543E3}"/>
              </a:ext>
            </a:extLst>
          </p:cNvPr>
          <p:cNvSpPr>
            <a:spLocks/>
          </p:cNvSpPr>
          <p:nvPr/>
        </p:nvSpPr>
        <p:spPr>
          <a:xfrm>
            <a:off x="2757372" y="4633587"/>
            <a:ext cx="8142769" cy="2562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AB027ACF-0998-D098-DCEB-9B959B31E4B8}"/>
              </a:ext>
            </a:extLst>
          </p:cNvPr>
          <p:cNvSpPr>
            <a:spLocks/>
          </p:cNvSpPr>
          <p:nvPr/>
        </p:nvSpPr>
        <p:spPr>
          <a:xfrm>
            <a:off x="2757372" y="4907410"/>
            <a:ext cx="6126461" cy="256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0D53E2E6-D18C-4B60-1AEB-ABA9A6F6F2DA}"/>
              </a:ext>
            </a:extLst>
          </p:cNvPr>
          <p:cNvSpPr>
            <a:spLocks/>
          </p:cNvSpPr>
          <p:nvPr/>
        </p:nvSpPr>
        <p:spPr>
          <a:xfrm>
            <a:off x="4819406" y="142516"/>
            <a:ext cx="1987200" cy="5686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>
                <a:solidFill>
                  <a:prstClr val="white"/>
                </a:solidFill>
                <a:latin typeface="Aptos" panose="02110004020202020204"/>
              </a:rPr>
              <a:t>2027</a:t>
            </a:r>
          </a:p>
        </p:txBody>
      </p:sp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C95EE188-9333-2C41-7913-3C33FB0A2AAE}"/>
              </a:ext>
            </a:extLst>
          </p:cNvPr>
          <p:cNvGraphicFramePr>
            <a:graphicFrameLocks/>
          </p:cNvGraphicFramePr>
          <p:nvPr/>
        </p:nvGraphicFramePr>
        <p:xfrm>
          <a:off x="3077046" y="1086137"/>
          <a:ext cx="7804930" cy="4351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2053">
                  <a:extLst>
                    <a:ext uri="{9D8B030D-6E8A-4147-A177-3AD203B41FA5}">
                      <a16:colId xmlns:a16="http://schemas.microsoft.com/office/drawing/2014/main" val="3923005290"/>
                    </a:ext>
                  </a:extLst>
                </a:gridCol>
                <a:gridCol w="6362877">
                  <a:extLst>
                    <a:ext uri="{9D8B030D-6E8A-4147-A177-3AD203B41FA5}">
                      <a16:colId xmlns:a16="http://schemas.microsoft.com/office/drawing/2014/main" val="1770569362"/>
                    </a:ext>
                  </a:extLst>
                </a:gridCol>
              </a:tblGrid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1.1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Helder profiel bedrijventerrein De Haven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9834837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lvl="0" algn="l" fontAlgn="ctr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Deeldoelstelling 1.2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Verkenning regionaal havenbedrijf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205111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Deeldoelstelling 1.3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Samenwerking en communicatie versterken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617797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1.4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Stimuleren van vergroening &amp; klimaatadaptatie 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316790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1.5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Ontwikkelen van financieringskansen en lobby 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350253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1.6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Verbeteren van veiligheid en voorkomen van ondermijning 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5471472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Deeldoelstelling 2.1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Faciliteren van duurzame energievoorziening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482311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2.2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Inventarisatie behoefte en verkenning collectieve laadinfrastructuur of laadplein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631609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3.1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Actualisatie en versterking van beleid 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887983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 kern="1100" spc="10" dirty="0">
                          <a:solidFill>
                            <a:schemeClr val="bg1"/>
                          </a:solidFill>
                          <a:effectLst/>
                        </a:rPr>
                        <a:t>Deeldoelstelling 3.2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Strategische herontwikkeling van kansrijke zones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077870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3.3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Beter benutten van het bedrijventerrein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427633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3.4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Verkenning(planologische) ruimte voor voorzieningen voor werknemers, chauffeurs en bezoekers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7618855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4.1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Verbeteren van de ontsluiting 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169262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4.2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Duurzame instandhouding van de kade-infrastructuur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371483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Deeldoelstelling 4.3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 Onderhoud van kapitaalgoederen </a:t>
                      </a:r>
                      <a:endParaRPr lang="nl-NL" sz="11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064002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Deeldoelstelling 4.4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Logistieke hub of terminal </a:t>
                      </a:r>
                      <a:endParaRPr lang="nl-N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55" marR="5055" marT="505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21436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7EE41CB2-2D06-032D-58D5-FCA8FCE75874}"/>
              </a:ext>
            </a:extLst>
          </p:cNvPr>
          <p:cNvSpPr>
            <a:spLocks/>
          </p:cNvSpPr>
          <p:nvPr/>
        </p:nvSpPr>
        <p:spPr>
          <a:xfrm>
            <a:off x="2772639" y="142516"/>
            <a:ext cx="1987200" cy="5686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>
                <a:solidFill>
                  <a:prstClr val="white"/>
                </a:solidFill>
                <a:latin typeface="Aptos" panose="02110004020202020204"/>
              </a:rPr>
              <a:t>2026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BC26F14E-C260-DC26-63BD-35DC0591F963}"/>
              </a:ext>
            </a:extLst>
          </p:cNvPr>
          <p:cNvSpPr>
            <a:spLocks/>
          </p:cNvSpPr>
          <p:nvPr/>
        </p:nvSpPr>
        <p:spPr>
          <a:xfrm>
            <a:off x="6866173" y="142516"/>
            <a:ext cx="1987200" cy="5686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>
                <a:solidFill>
                  <a:prstClr val="white"/>
                </a:solidFill>
                <a:latin typeface="Aptos" panose="02110004020202020204"/>
              </a:rPr>
              <a:t>2028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0F40EA1A-F681-3192-88AC-8535464A4BB9}"/>
              </a:ext>
            </a:extLst>
          </p:cNvPr>
          <p:cNvSpPr>
            <a:spLocks/>
          </p:cNvSpPr>
          <p:nvPr/>
        </p:nvSpPr>
        <p:spPr>
          <a:xfrm>
            <a:off x="8912940" y="142516"/>
            <a:ext cx="1987200" cy="5686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nl-NL" dirty="0">
                <a:solidFill>
                  <a:prstClr val="white"/>
                </a:solidFill>
                <a:latin typeface="Aptos" panose="02110004020202020204"/>
              </a:rPr>
              <a:t>En verder…</a:t>
            </a:r>
          </a:p>
        </p:txBody>
      </p:sp>
      <p:cxnSp>
        <p:nvCxnSpPr>
          <p:cNvPr id="39" name="Rechte verbindingslijn 38">
            <a:extLst>
              <a:ext uri="{FF2B5EF4-FFF2-40B4-BE49-F238E27FC236}">
                <a16:creationId xmlns:a16="http://schemas.microsoft.com/office/drawing/2014/main" id="{3526F17B-6A60-D3DD-BFCC-7534D43D21AC}"/>
              </a:ext>
            </a:extLst>
          </p:cNvPr>
          <p:cNvCxnSpPr>
            <a:cxnSpLocks/>
          </p:cNvCxnSpPr>
          <p:nvPr/>
        </p:nvCxnSpPr>
        <p:spPr>
          <a:xfrm>
            <a:off x="4792492" y="142515"/>
            <a:ext cx="0" cy="6385872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46A694B5-2DE5-CC7F-2074-A88EDE79CD94}"/>
              </a:ext>
            </a:extLst>
          </p:cNvPr>
          <p:cNvCxnSpPr>
            <a:cxnSpLocks/>
          </p:cNvCxnSpPr>
          <p:nvPr/>
        </p:nvCxnSpPr>
        <p:spPr>
          <a:xfrm>
            <a:off x="8883853" y="142515"/>
            <a:ext cx="0" cy="6385872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4862C8D5-6BF4-F315-3E23-C15B4883EA53}"/>
              </a:ext>
            </a:extLst>
          </p:cNvPr>
          <p:cNvCxnSpPr>
            <a:cxnSpLocks/>
          </p:cNvCxnSpPr>
          <p:nvPr/>
        </p:nvCxnSpPr>
        <p:spPr>
          <a:xfrm>
            <a:off x="6837086" y="142515"/>
            <a:ext cx="0" cy="6385872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kstvak 41">
            <a:extLst>
              <a:ext uri="{FF2B5EF4-FFF2-40B4-BE49-F238E27FC236}">
                <a16:creationId xmlns:a16="http://schemas.microsoft.com/office/drawing/2014/main" id="{F69612D9-F2E8-48DF-268B-E693D320EBB7}"/>
              </a:ext>
            </a:extLst>
          </p:cNvPr>
          <p:cNvSpPr txBox="1"/>
          <p:nvPr/>
        </p:nvSpPr>
        <p:spPr>
          <a:xfrm>
            <a:off x="2733637" y="6553418"/>
            <a:ext cx="2054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000" u="sng" dirty="0">
                <a:solidFill>
                  <a:prstClr val="black"/>
                </a:solidFill>
                <a:latin typeface="Aptos" panose="02110004020202020204"/>
              </a:rPr>
              <a:t>Raadsbesluit gebiedsprogramma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8B324939-D2EC-BD94-3479-8F5E4D29AE58}"/>
              </a:ext>
            </a:extLst>
          </p:cNvPr>
          <p:cNvSpPr txBox="1"/>
          <p:nvPr/>
        </p:nvSpPr>
        <p:spPr>
          <a:xfrm>
            <a:off x="2794711" y="5495632"/>
            <a:ext cx="15550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000" u="sng" dirty="0">
                <a:solidFill>
                  <a:prstClr val="black"/>
                </a:solidFill>
                <a:latin typeface="Aptos" panose="02110004020202020204"/>
              </a:rPr>
              <a:t>Uitvoering kade </a:t>
            </a:r>
            <a:r>
              <a:rPr lang="nl-NL" sz="1000" u="sng" dirty="0" err="1">
                <a:solidFill>
                  <a:prstClr val="black"/>
                </a:solidFill>
                <a:latin typeface="Aptos" panose="02110004020202020204"/>
              </a:rPr>
              <a:t>Agrifirm</a:t>
            </a:r>
            <a:endParaRPr lang="nl-NL" sz="1000" u="sng" dirty="0">
              <a:solidFill>
                <a:prstClr val="black"/>
              </a:solidFill>
              <a:latin typeface="Aptos" panose="02110004020202020204"/>
            </a:endParaRPr>
          </a:p>
        </p:txBody>
      </p:sp>
      <p:cxnSp>
        <p:nvCxnSpPr>
          <p:cNvPr id="46" name="Rechte verbindingslijn 45">
            <a:extLst>
              <a:ext uri="{FF2B5EF4-FFF2-40B4-BE49-F238E27FC236}">
                <a16:creationId xmlns:a16="http://schemas.microsoft.com/office/drawing/2014/main" id="{6209C7B2-EB5D-2488-26FA-55DA0032FB2F}"/>
              </a:ext>
            </a:extLst>
          </p:cNvPr>
          <p:cNvCxnSpPr>
            <a:cxnSpLocks/>
            <a:stCxn id="22" idx="3"/>
            <a:endCxn id="10" idx="3"/>
          </p:cNvCxnSpPr>
          <p:nvPr/>
        </p:nvCxnSpPr>
        <p:spPr>
          <a:xfrm flipV="1">
            <a:off x="2763232" y="5887344"/>
            <a:ext cx="8138684" cy="10632"/>
          </a:xfrm>
          <a:prstGeom prst="line">
            <a:avLst/>
          </a:prstGeom>
          <a:ln w="38100" cap="rnd">
            <a:solidFill>
              <a:schemeClr val="bg1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>
            <a:extLst>
              <a:ext uri="{FF2B5EF4-FFF2-40B4-BE49-F238E27FC236}">
                <a16:creationId xmlns:a16="http://schemas.microsoft.com/office/drawing/2014/main" id="{6EA19E5F-0A9B-5543-F56F-D905FD5150E1}"/>
              </a:ext>
            </a:extLst>
          </p:cNvPr>
          <p:cNvCxnSpPr>
            <a:cxnSpLocks/>
          </p:cNvCxnSpPr>
          <p:nvPr/>
        </p:nvCxnSpPr>
        <p:spPr>
          <a:xfrm flipH="1">
            <a:off x="3351376" y="5695951"/>
            <a:ext cx="75515" cy="160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kstvak 44">
            <a:extLst>
              <a:ext uri="{FF2B5EF4-FFF2-40B4-BE49-F238E27FC236}">
                <a16:creationId xmlns:a16="http://schemas.microsoft.com/office/drawing/2014/main" id="{631727C6-112E-1C9F-65B6-B3B61033A186}"/>
              </a:ext>
            </a:extLst>
          </p:cNvPr>
          <p:cNvSpPr txBox="1">
            <a:spLocks/>
          </p:cNvSpPr>
          <p:nvPr/>
        </p:nvSpPr>
        <p:spPr>
          <a:xfrm>
            <a:off x="1296905" y="6263594"/>
            <a:ext cx="147083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457200"/>
            <a:r>
              <a:rPr lang="nl-NL" sz="1100" b="1" dirty="0">
                <a:solidFill>
                  <a:prstClr val="black"/>
                </a:solidFill>
                <a:latin typeface="Aptos" panose="02110004020202020204"/>
              </a:rPr>
              <a:t>Gemeenteraad</a:t>
            </a:r>
          </a:p>
        </p:txBody>
      </p: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FDA4AB83-635A-4441-A626-D00FC1C8A41A}"/>
              </a:ext>
            </a:extLst>
          </p:cNvPr>
          <p:cNvCxnSpPr>
            <a:cxnSpLocks/>
            <a:stCxn id="45" idx="3"/>
            <a:endCxn id="38" idx="3"/>
          </p:cNvCxnSpPr>
          <p:nvPr/>
        </p:nvCxnSpPr>
        <p:spPr>
          <a:xfrm>
            <a:off x="2767742" y="6394400"/>
            <a:ext cx="8138685" cy="1"/>
          </a:xfrm>
          <a:prstGeom prst="line">
            <a:avLst/>
          </a:prstGeom>
          <a:ln w="38100" cap="rnd">
            <a:solidFill>
              <a:schemeClr val="bg1"/>
            </a:solidFill>
            <a:prstDash val="sysDot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>
            <a:extLst>
              <a:ext uri="{FF2B5EF4-FFF2-40B4-BE49-F238E27FC236}">
                <a16:creationId xmlns:a16="http://schemas.microsoft.com/office/drawing/2014/main" id="{475AC846-00F9-B7B6-AD48-792D9B42D67F}"/>
              </a:ext>
            </a:extLst>
          </p:cNvPr>
          <p:cNvCxnSpPr>
            <a:cxnSpLocks/>
          </p:cNvCxnSpPr>
          <p:nvPr/>
        </p:nvCxnSpPr>
        <p:spPr>
          <a:xfrm flipH="1" flipV="1">
            <a:off x="2970404" y="6394399"/>
            <a:ext cx="456486" cy="2173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kstvak 62">
            <a:extLst>
              <a:ext uri="{FF2B5EF4-FFF2-40B4-BE49-F238E27FC236}">
                <a16:creationId xmlns:a16="http://schemas.microsoft.com/office/drawing/2014/main" id="{F5427E5C-DD0A-DAA9-FC4A-5497896FD0BE}"/>
              </a:ext>
            </a:extLst>
          </p:cNvPr>
          <p:cNvSpPr txBox="1"/>
          <p:nvPr/>
        </p:nvSpPr>
        <p:spPr>
          <a:xfrm>
            <a:off x="9248341" y="6521545"/>
            <a:ext cx="1749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800" dirty="0">
                <a:solidFill>
                  <a:prstClr val="black"/>
                </a:solidFill>
                <a:latin typeface="Aptos" panose="02110004020202020204"/>
              </a:rPr>
              <a:t>= Planning &amp; </a:t>
            </a:r>
            <a:r>
              <a:rPr lang="nl-NL" sz="800" dirty="0" err="1">
                <a:solidFill>
                  <a:prstClr val="black"/>
                </a:solidFill>
                <a:latin typeface="Aptos" panose="02110004020202020204"/>
              </a:rPr>
              <a:t>controlcyclus</a:t>
            </a:r>
            <a:endParaRPr lang="nl-NL" sz="800" dirty="0">
              <a:solidFill>
                <a:prstClr val="black"/>
              </a:solidFill>
              <a:latin typeface="Aptos" panose="02110004020202020204"/>
            </a:endParaRPr>
          </a:p>
          <a:p>
            <a:pPr defTabSz="457200"/>
            <a:r>
              <a:rPr lang="nl-NL" sz="800" dirty="0">
                <a:solidFill>
                  <a:prstClr val="black"/>
                </a:solidFill>
                <a:latin typeface="Aptos" panose="02110004020202020204"/>
              </a:rPr>
              <a:t>= Infomarkt grote projecten</a:t>
            </a:r>
          </a:p>
        </p:txBody>
      </p:sp>
      <p:sp>
        <p:nvSpPr>
          <p:cNvPr id="70" name="Ovaal 69">
            <a:extLst>
              <a:ext uri="{FF2B5EF4-FFF2-40B4-BE49-F238E27FC236}">
                <a16:creationId xmlns:a16="http://schemas.microsoft.com/office/drawing/2014/main" id="{BE6CBC71-F175-8777-857B-45A6A3723F8D}"/>
              </a:ext>
            </a:extLst>
          </p:cNvPr>
          <p:cNvSpPr/>
          <p:nvPr/>
        </p:nvSpPr>
        <p:spPr>
          <a:xfrm>
            <a:off x="9221596" y="6588988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2" name="Gelijkbenige driehoek 71">
            <a:extLst>
              <a:ext uri="{FF2B5EF4-FFF2-40B4-BE49-F238E27FC236}">
                <a16:creationId xmlns:a16="http://schemas.microsoft.com/office/drawing/2014/main" id="{A2D98733-DAC5-EC31-07A2-A47111562D41}"/>
              </a:ext>
            </a:extLst>
          </p:cNvPr>
          <p:cNvSpPr/>
          <p:nvPr/>
        </p:nvSpPr>
        <p:spPr>
          <a:xfrm>
            <a:off x="9215648" y="6715133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3" name="Ovaal 72">
            <a:extLst>
              <a:ext uri="{FF2B5EF4-FFF2-40B4-BE49-F238E27FC236}">
                <a16:creationId xmlns:a16="http://schemas.microsoft.com/office/drawing/2014/main" id="{7C0A3F49-E401-EE89-735F-DCD4A703FEF5}"/>
              </a:ext>
            </a:extLst>
          </p:cNvPr>
          <p:cNvSpPr/>
          <p:nvPr/>
        </p:nvSpPr>
        <p:spPr>
          <a:xfrm>
            <a:off x="3730024" y="6360851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4" name="Ovaal 73">
            <a:extLst>
              <a:ext uri="{FF2B5EF4-FFF2-40B4-BE49-F238E27FC236}">
                <a16:creationId xmlns:a16="http://schemas.microsoft.com/office/drawing/2014/main" id="{7C93DBE4-2F39-2BB7-62DD-37F3F625D693}"/>
              </a:ext>
            </a:extLst>
          </p:cNvPr>
          <p:cNvSpPr/>
          <p:nvPr/>
        </p:nvSpPr>
        <p:spPr>
          <a:xfrm>
            <a:off x="4484384" y="6364659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5" name="Ovaal 74">
            <a:extLst>
              <a:ext uri="{FF2B5EF4-FFF2-40B4-BE49-F238E27FC236}">
                <a16:creationId xmlns:a16="http://schemas.microsoft.com/office/drawing/2014/main" id="{DA1AA777-0AE9-31F2-9353-E216D6343B5D}"/>
              </a:ext>
            </a:extLst>
          </p:cNvPr>
          <p:cNvSpPr/>
          <p:nvPr/>
        </p:nvSpPr>
        <p:spPr>
          <a:xfrm>
            <a:off x="5775109" y="6357043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6" name="Ovaal 75">
            <a:extLst>
              <a:ext uri="{FF2B5EF4-FFF2-40B4-BE49-F238E27FC236}">
                <a16:creationId xmlns:a16="http://schemas.microsoft.com/office/drawing/2014/main" id="{727D7D14-5D1B-CDB7-933E-C6C33DF28E0F}"/>
              </a:ext>
            </a:extLst>
          </p:cNvPr>
          <p:cNvSpPr/>
          <p:nvPr/>
        </p:nvSpPr>
        <p:spPr>
          <a:xfrm>
            <a:off x="6529469" y="6360851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AE322646-337B-E2DE-BD77-EDA2BDCD64FF}"/>
              </a:ext>
            </a:extLst>
          </p:cNvPr>
          <p:cNvSpPr/>
          <p:nvPr/>
        </p:nvSpPr>
        <p:spPr>
          <a:xfrm>
            <a:off x="7831968" y="6361121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8" name="Ovaal 77">
            <a:extLst>
              <a:ext uri="{FF2B5EF4-FFF2-40B4-BE49-F238E27FC236}">
                <a16:creationId xmlns:a16="http://schemas.microsoft.com/office/drawing/2014/main" id="{38125F6C-AEDF-AAB1-6124-6A0DA8741C69}"/>
              </a:ext>
            </a:extLst>
          </p:cNvPr>
          <p:cNvSpPr/>
          <p:nvPr/>
        </p:nvSpPr>
        <p:spPr>
          <a:xfrm>
            <a:off x="8586328" y="6364929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1" name="Gelijkbenige driehoek 80">
            <a:extLst>
              <a:ext uri="{FF2B5EF4-FFF2-40B4-BE49-F238E27FC236}">
                <a16:creationId xmlns:a16="http://schemas.microsoft.com/office/drawing/2014/main" id="{401865C5-44B5-6DB7-47F5-DA2D1373E17C}"/>
              </a:ext>
            </a:extLst>
          </p:cNvPr>
          <p:cNvSpPr/>
          <p:nvPr/>
        </p:nvSpPr>
        <p:spPr>
          <a:xfrm>
            <a:off x="3337316" y="6363659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2" name="Gelijkbenige driehoek 81">
            <a:extLst>
              <a:ext uri="{FF2B5EF4-FFF2-40B4-BE49-F238E27FC236}">
                <a16:creationId xmlns:a16="http://schemas.microsoft.com/office/drawing/2014/main" id="{613E8231-7CE6-8F0E-3ACC-C355AA7D1A4E}"/>
              </a:ext>
            </a:extLst>
          </p:cNvPr>
          <p:cNvSpPr/>
          <p:nvPr/>
        </p:nvSpPr>
        <p:spPr>
          <a:xfrm>
            <a:off x="4250217" y="6358712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3" name="Gelijkbenige driehoek 82">
            <a:extLst>
              <a:ext uri="{FF2B5EF4-FFF2-40B4-BE49-F238E27FC236}">
                <a16:creationId xmlns:a16="http://schemas.microsoft.com/office/drawing/2014/main" id="{7D579328-B90A-19F3-2030-E048FB304C7A}"/>
              </a:ext>
            </a:extLst>
          </p:cNvPr>
          <p:cNvSpPr/>
          <p:nvPr/>
        </p:nvSpPr>
        <p:spPr>
          <a:xfrm>
            <a:off x="5392325" y="6362855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4" name="Gelijkbenige driehoek 83">
            <a:extLst>
              <a:ext uri="{FF2B5EF4-FFF2-40B4-BE49-F238E27FC236}">
                <a16:creationId xmlns:a16="http://schemas.microsoft.com/office/drawing/2014/main" id="{8C5F308C-EE0E-AABE-A9B8-5B592366E8C5}"/>
              </a:ext>
            </a:extLst>
          </p:cNvPr>
          <p:cNvSpPr/>
          <p:nvPr/>
        </p:nvSpPr>
        <p:spPr>
          <a:xfrm>
            <a:off x="6305226" y="6357908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5" name="Gelijkbenige driehoek 84">
            <a:extLst>
              <a:ext uri="{FF2B5EF4-FFF2-40B4-BE49-F238E27FC236}">
                <a16:creationId xmlns:a16="http://schemas.microsoft.com/office/drawing/2014/main" id="{A77BCD43-7B2F-C7A5-04E6-19BAEFD080F7}"/>
              </a:ext>
            </a:extLst>
          </p:cNvPr>
          <p:cNvSpPr/>
          <p:nvPr/>
        </p:nvSpPr>
        <p:spPr>
          <a:xfrm>
            <a:off x="7451861" y="6363039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6" name="Gelijkbenige driehoek 85">
            <a:extLst>
              <a:ext uri="{FF2B5EF4-FFF2-40B4-BE49-F238E27FC236}">
                <a16:creationId xmlns:a16="http://schemas.microsoft.com/office/drawing/2014/main" id="{CB3420E0-9146-ACFD-50EA-4A8C85EA4CEE}"/>
              </a:ext>
            </a:extLst>
          </p:cNvPr>
          <p:cNvSpPr/>
          <p:nvPr/>
        </p:nvSpPr>
        <p:spPr>
          <a:xfrm>
            <a:off x="8364762" y="6358092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4" name="Ovaal 93">
            <a:extLst>
              <a:ext uri="{FF2B5EF4-FFF2-40B4-BE49-F238E27FC236}">
                <a16:creationId xmlns:a16="http://schemas.microsoft.com/office/drawing/2014/main" id="{23180645-BBA9-210A-A6DF-7C9B7D8DC973}"/>
              </a:ext>
            </a:extLst>
          </p:cNvPr>
          <p:cNvSpPr/>
          <p:nvPr/>
        </p:nvSpPr>
        <p:spPr>
          <a:xfrm>
            <a:off x="9880360" y="6357479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5" name="Ovaal 94">
            <a:extLst>
              <a:ext uri="{FF2B5EF4-FFF2-40B4-BE49-F238E27FC236}">
                <a16:creationId xmlns:a16="http://schemas.microsoft.com/office/drawing/2014/main" id="{629A88AB-FBF6-51AD-A69E-1CE8E25E7F09}"/>
              </a:ext>
            </a:extLst>
          </p:cNvPr>
          <p:cNvSpPr/>
          <p:nvPr/>
        </p:nvSpPr>
        <p:spPr>
          <a:xfrm>
            <a:off x="10634720" y="6361287"/>
            <a:ext cx="67096" cy="6709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6" name="Gelijkbenige driehoek 95">
            <a:extLst>
              <a:ext uri="{FF2B5EF4-FFF2-40B4-BE49-F238E27FC236}">
                <a16:creationId xmlns:a16="http://schemas.microsoft.com/office/drawing/2014/main" id="{DBC36434-B9A6-5900-35CE-04B4C159DEBC}"/>
              </a:ext>
            </a:extLst>
          </p:cNvPr>
          <p:cNvSpPr/>
          <p:nvPr/>
        </p:nvSpPr>
        <p:spPr>
          <a:xfrm>
            <a:off x="9500253" y="6359397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7" name="Gelijkbenige driehoek 96">
            <a:extLst>
              <a:ext uri="{FF2B5EF4-FFF2-40B4-BE49-F238E27FC236}">
                <a16:creationId xmlns:a16="http://schemas.microsoft.com/office/drawing/2014/main" id="{0D12F239-5051-7AAF-DCFD-A6A99E1CAC53}"/>
              </a:ext>
            </a:extLst>
          </p:cNvPr>
          <p:cNvSpPr/>
          <p:nvPr/>
        </p:nvSpPr>
        <p:spPr>
          <a:xfrm>
            <a:off x="10413154" y="6354450"/>
            <a:ext cx="78992" cy="6809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3" name="Tekstvak 102">
            <a:extLst>
              <a:ext uri="{FF2B5EF4-FFF2-40B4-BE49-F238E27FC236}">
                <a16:creationId xmlns:a16="http://schemas.microsoft.com/office/drawing/2014/main" id="{C4E20136-0950-F024-E8A4-8CF3E5222808}"/>
              </a:ext>
            </a:extLst>
          </p:cNvPr>
          <p:cNvSpPr txBox="1"/>
          <p:nvPr/>
        </p:nvSpPr>
        <p:spPr>
          <a:xfrm>
            <a:off x="7633601" y="6525787"/>
            <a:ext cx="1500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800" dirty="0">
                <a:solidFill>
                  <a:prstClr val="black"/>
                </a:solidFill>
                <a:latin typeface="Aptos" panose="02110004020202020204"/>
              </a:rPr>
              <a:t>= Bijeenkomst bedrijvenkring</a:t>
            </a:r>
          </a:p>
          <a:p>
            <a:pPr defTabSz="457200"/>
            <a:r>
              <a:rPr lang="nl-NL" sz="800" dirty="0">
                <a:solidFill>
                  <a:prstClr val="black"/>
                </a:solidFill>
                <a:latin typeface="Aptos" panose="02110004020202020204"/>
              </a:rPr>
              <a:t>= Havensessie gemeente</a:t>
            </a:r>
          </a:p>
        </p:txBody>
      </p:sp>
      <p:sp>
        <p:nvSpPr>
          <p:cNvPr id="104" name="Rechthoek 103">
            <a:extLst>
              <a:ext uri="{FF2B5EF4-FFF2-40B4-BE49-F238E27FC236}">
                <a16:creationId xmlns:a16="http://schemas.microsoft.com/office/drawing/2014/main" id="{A4AB0F14-6981-0111-7C00-500BCB852EFA}"/>
              </a:ext>
            </a:extLst>
          </p:cNvPr>
          <p:cNvSpPr/>
          <p:nvPr/>
        </p:nvSpPr>
        <p:spPr>
          <a:xfrm>
            <a:off x="7593457" y="6607624"/>
            <a:ext cx="71870" cy="7187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5" name="Vijfhoek 104">
            <a:extLst>
              <a:ext uri="{FF2B5EF4-FFF2-40B4-BE49-F238E27FC236}">
                <a16:creationId xmlns:a16="http://schemas.microsoft.com/office/drawing/2014/main" id="{CE319F50-21C7-5A99-1493-92264CBBBB75}"/>
              </a:ext>
            </a:extLst>
          </p:cNvPr>
          <p:cNvSpPr/>
          <p:nvPr/>
        </p:nvSpPr>
        <p:spPr>
          <a:xfrm>
            <a:off x="7585913" y="6723967"/>
            <a:ext cx="83830" cy="79840"/>
          </a:xfrm>
          <a:prstGeom prst="pentag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6" name="Vijfhoek 105">
            <a:extLst>
              <a:ext uri="{FF2B5EF4-FFF2-40B4-BE49-F238E27FC236}">
                <a16:creationId xmlns:a16="http://schemas.microsoft.com/office/drawing/2014/main" id="{2B33CBEC-175C-9144-CDBB-D3F53FE91977}"/>
              </a:ext>
            </a:extLst>
          </p:cNvPr>
          <p:cNvSpPr/>
          <p:nvPr/>
        </p:nvSpPr>
        <p:spPr>
          <a:xfrm>
            <a:off x="4165592" y="5842928"/>
            <a:ext cx="83830" cy="79840"/>
          </a:xfrm>
          <a:prstGeom prst="pentag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7" name="Rechthoek 106">
            <a:extLst>
              <a:ext uri="{FF2B5EF4-FFF2-40B4-BE49-F238E27FC236}">
                <a16:creationId xmlns:a16="http://schemas.microsoft.com/office/drawing/2014/main" id="{BAFF048B-E501-3531-8A36-DEE19BC25DFC}"/>
              </a:ext>
            </a:extLst>
          </p:cNvPr>
          <p:cNvSpPr/>
          <p:nvPr/>
        </p:nvSpPr>
        <p:spPr>
          <a:xfrm>
            <a:off x="3029744" y="5846586"/>
            <a:ext cx="71870" cy="7187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8" name="Vijfhoek 107">
            <a:extLst>
              <a:ext uri="{FF2B5EF4-FFF2-40B4-BE49-F238E27FC236}">
                <a16:creationId xmlns:a16="http://schemas.microsoft.com/office/drawing/2014/main" id="{40038BDD-728D-FB1A-3BDE-2AA233EF3651}"/>
              </a:ext>
            </a:extLst>
          </p:cNvPr>
          <p:cNvSpPr/>
          <p:nvPr/>
        </p:nvSpPr>
        <p:spPr>
          <a:xfrm>
            <a:off x="6218916" y="5842928"/>
            <a:ext cx="83830" cy="79840"/>
          </a:xfrm>
          <a:prstGeom prst="pentag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9" name="Rechthoek 108">
            <a:extLst>
              <a:ext uri="{FF2B5EF4-FFF2-40B4-BE49-F238E27FC236}">
                <a16:creationId xmlns:a16="http://schemas.microsoft.com/office/drawing/2014/main" id="{B4A17ACE-7BE1-CC0E-413B-C77EA742B6C1}"/>
              </a:ext>
            </a:extLst>
          </p:cNvPr>
          <p:cNvSpPr/>
          <p:nvPr/>
        </p:nvSpPr>
        <p:spPr>
          <a:xfrm>
            <a:off x="5083068" y="5846586"/>
            <a:ext cx="71870" cy="7187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0" name="Vijfhoek 109">
            <a:extLst>
              <a:ext uri="{FF2B5EF4-FFF2-40B4-BE49-F238E27FC236}">
                <a16:creationId xmlns:a16="http://schemas.microsoft.com/office/drawing/2014/main" id="{6ACB0E04-CAF2-A89D-B27A-5BDB4A4F1967}"/>
              </a:ext>
            </a:extLst>
          </p:cNvPr>
          <p:cNvSpPr/>
          <p:nvPr/>
        </p:nvSpPr>
        <p:spPr>
          <a:xfrm>
            <a:off x="8274004" y="5842928"/>
            <a:ext cx="83830" cy="79840"/>
          </a:xfrm>
          <a:prstGeom prst="pentag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1" name="Rechthoek 110">
            <a:extLst>
              <a:ext uri="{FF2B5EF4-FFF2-40B4-BE49-F238E27FC236}">
                <a16:creationId xmlns:a16="http://schemas.microsoft.com/office/drawing/2014/main" id="{BC985B35-9320-D77C-054E-74B7D5B6683C}"/>
              </a:ext>
            </a:extLst>
          </p:cNvPr>
          <p:cNvSpPr/>
          <p:nvPr/>
        </p:nvSpPr>
        <p:spPr>
          <a:xfrm>
            <a:off x="7138156" y="5846586"/>
            <a:ext cx="71870" cy="7187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2" name="Vijfhoek 111">
            <a:extLst>
              <a:ext uri="{FF2B5EF4-FFF2-40B4-BE49-F238E27FC236}">
                <a16:creationId xmlns:a16="http://schemas.microsoft.com/office/drawing/2014/main" id="{EE91106E-2A18-148E-1619-603B81A83BE2}"/>
              </a:ext>
            </a:extLst>
          </p:cNvPr>
          <p:cNvSpPr/>
          <p:nvPr/>
        </p:nvSpPr>
        <p:spPr>
          <a:xfrm>
            <a:off x="10305534" y="5850960"/>
            <a:ext cx="83830" cy="79840"/>
          </a:xfrm>
          <a:prstGeom prst="pentag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3" name="Rechthoek 112">
            <a:extLst>
              <a:ext uri="{FF2B5EF4-FFF2-40B4-BE49-F238E27FC236}">
                <a16:creationId xmlns:a16="http://schemas.microsoft.com/office/drawing/2014/main" id="{695C42B9-3DC5-D851-76A7-EB2222BB41FE}"/>
              </a:ext>
            </a:extLst>
          </p:cNvPr>
          <p:cNvSpPr/>
          <p:nvPr/>
        </p:nvSpPr>
        <p:spPr>
          <a:xfrm>
            <a:off x="9169686" y="5854618"/>
            <a:ext cx="71870" cy="7187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14266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7583F-CC3E-0D68-DD30-C19D6CEB8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9CEB0-9DE1-EB29-AC28-0E168B7D7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068" y="3678004"/>
            <a:ext cx="10568292" cy="1053794"/>
          </a:xfrm>
        </p:spPr>
        <p:txBody>
          <a:bodyPr>
            <a:normAutofit fontScale="90000"/>
          </a:bodyPr>
          <a:lstStyle/>
          <a:p>
            <a:r>
              <a:rPr lang="nl-NL" sz="4800" dirty="0"/>
              <a:t>Omgevingsplan Drachtstercompagnie en verordeningen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67C91D6-D7A2-DF82-5155-A0696269F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068" y="4731798"/>
            <a:ext cx="6409606" cy="1457288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F0C6A2FA-ED26-BDD7-E6C1-99FBDD9994E4}"/>
              </a:ext>
            </a:extLst>
          </p:cNvPr>
          <p:cNvSpPr txBox="1">
            <a:spLocks/>
          </p:cNvSpPr>
          <p:nvPr/>
        </p:nvSpPr>
        <p:spPr>
          <a:xfrm>
            <a:off x="7572652" y="5319204"/>
            <a:ext cx="3559946" cy="79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l-NL" sz="2000" dirty="0"/>
              <a:t>Dennis Hoogenkamp</a:t>
            </a:r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03ABA098-3884-BD82-75D1-BC7BEC38274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52" b="15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21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DCD90E-AD3D-A142-B917-D6435F43D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2994" y="680226"/>
            <a:ext cx="7817006" cy="1015410"/>
          </a:xfrm>
        </p:spPr>
        <p:txBody>
          <a:bodyPr>
            <a:normAutofit/>
          </a:bodyPr>
          <a:lstStyle/>
          <a:p>
            <a:r>
              <a:rPr lang="nl-NL" sz="3200" dirty="0"/>
              <a:t>Inhouds</a:t>
            </a:r>
            <a:r>
              <a:rPr lang="nl-NL" dirty="0"/>
              <a:t>opgave</a:t>
            </a:r>
            <a:endParaRPr lang="nl-NL" sz="32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683C65-47EF-EB49-8591-9A4E9F052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2994" y="2037913"/>
            <a:ext cx="7817006" cy="393737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Wijzigingsplan Drachtstercompagnie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Belangrijke keuzes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/>
              <a:t>Hoofstukindeling</a:t>
            </a:r>
            <a:endParaRPr lang="nl-NL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Regelopbouw</a:t>
            </a:r>
            <a:endParaRPr lang="nl-NL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Inhoud omgevingsplan</a:t>
            </a:r>
          </a:p>
        </p:txBody>
      </p:sp>
      <p:pic>
        <p:nvPicPr>
          <p:cNvPr id="6" name="Tijdelijke aanduiding voor afbeelding 5" descr="Afbeelding met tekst, buiten, overheidsgebouw&#10;&#10;Automatisch gegenereerde beschrijving">
            <a:extLst>
              <a:ext uri="{FF2B5EF4-FFF2-40B4-BE49-F238E27FC236}">
                <a16:creationId xmlns:a16="http://schemas.microsoft.com/office/drawing/2014/main" id="{35904072-C6D4-E948-B5B1-6C34B6CBC22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39214" r="39214"/>
          <a:stretch/>
        </p:blipFill>
        <p:spPr/>
      </p:pic>
    </p:spTree>
    <p:extLst>
      <p:ext uri="{BB962C8B-B14F-4D97-AF65-F5344CB8AC3E}">
        <p14:creationId xmlns:p14="http://schemas.microsoft.com/office/powerpoint/2010/main" val="3665168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D88EB-3145-9368-C937-D99D4EDF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E87193-D1D3-DEC9-71D1-10F2B4168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0CB16F-9F72-A9CE-D802-6436A555755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80440" y="2011680"/>
            <a:ext cx="10342880" cy="4155122"/>
          </a:xfrm>
        </p:spPr>
        <p:txBody>
          <a:bodyPr/>
          <a:lstStyle/>
          <a:p>
            <a:r>
              <a:rPr lang="nl-NL" dirty="0">
                <a:solidFill>
                  <a:schemeClr val="accent6"/>
                </a:solidFill>
              </a:rPr>
              <a:t>Projectgroep</a:t>
            </a:r>
          </a:p>
          <a:p>
            <a:r>
              <a:rPr lang="nl-NL" dirty="0"/>
              <a:t>Adviesbureau </a:t>
            </a:r>
            <a:r>
              <a:rPr lang="nl-NL" dirty="0" err="1"/>
              <a:t>Flo</a:t>
            </a:r>
            <a:r>
              <a:rPr lang="nl-NL" dirty="0"/>
              <a:t> Legal</a:t>
            </a:r>
          </a:p>
          <a:p>
            <a:r>
              <a:rPr lang="nl-NL" dirty="0"/>
              <a:t>Opgesteld met vele collega’s en ketenpartners </a:t>
            </a:r>
          </a:p>
          <a:p>
            <a:endParaRPr lang="nl-NL" dirty="0">
              <a:solidFill>
                <a:schemeClr val="accent6"/>
              </a:solidFill>
            </a:endParaRPr>
          </a:p>
          <a:p>
            <a:r>
              <a:rPr lang="nl-NL" dirty="0"/>
              <a:t>Gestart met vier werksessies</a:t>
            </a:r>
          </a:p>
          <a:p>
            <a:pPr lvl="1"/>
            <a:r>
              <a:rPr lang="nl-NL" dirty="0">
                <a:solidFill>
                  <a:schemeClr val="accent6"/>
                </a:solidFill>
              </a:rPr>
              <a:t>Bouwen</a:t>
            </a:r>
          </a:p>
          <a:p>
            <a:pPr lvl="1"/>
            <a:r>
              <a:rPr lang="nl-NL" dirty="0"/>
              <a:t>Verordeningen en beleid</a:t>
            </a:r>
          </a:p>
          <a:p>
            <a:pPr lvl="1"/>
            <a:r>
              <a:rPr lang="nl-NL" dirty="0">
                <a:solidFill>
                  <a:schemeClr val="accent6"/>
                </a:solidFill>
              </a:rPr>
              <a:t>Planologie</a:t>
            </a:r>
          </a:p>
          <a:p>
            <a:pPr lvl="1"/>
            <a:r>
              <a:rPr lang="nl-NL" dirty="0"/>
              <a:t>Milieu</a:t>
            </a:r>
            <a:endParaRPr lang="nl-NL" dirty="0">
              <a:solidFill>
                <a:schemeClr val="accent6"/>
              </a:solidFill>
            </a:endParaRPr>
          </a:p>
          <a:p>
            <a:endParaRPr lang="nl-NL" dirty="0">
              <a:solidFill>
                <a:schemeClr val="accent6"/>
              </a:solidFill>
            </a:endParaRPr>
          </a:p>
          <a:p>
            <a:r>
              <a:rPr lang="nl-NL" dirty="0"/>
              <a:t>Resultaten hiervan zijn de bouwmemo en de milieumemo’s</a:t>
            </a:r>
            <a:endParaRPr lang="nl-NL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044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28FB7C-9529-9E44-83AF-3D59C5D24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100533"/>
            <a:ext cx="10342880" cy="1325563"/>
          </a:xfrm>
        </p:spPr>
        <p:txBody>
          <a:bodyPr anchor="b">
            <a:normAutofit/>
          </a:bodyPr>
          <a:lstStyle/>
          <a:p>
            <a:r>
              <a:rPr lang="nl-NL" dirty="0"/>
              <a:t>Agenda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D61EA8-75AC-8E8C-3718-56AF3EC9E4E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10920" y="2011680"/>
            <a:ext cx="4847336" cy="4165282"/>
          </a:xfrm>
        </p:spPr>
        <p:txBody>
          <a:bodyPr>
            <a:normAutofit/>
          </a:bodyPr>
          <a:lstStyle/>
          <a:p>
            <a:r>
              <a:rPr lang="nl-NL" dirty="0"/>
              <a:t>Voorstellen</a:t>
            </a:r>
          </a:p>
          <a:p>
            <a:r>
              <a:rPr lang="nl-NL" dirty="0"/>
              <a:t>Gebiedsprogramma De Haven</a:t>
            </a:r>
          </a:p>
          <a:p>
            <a:r>
              <a:rPr lang="nl-NL" dirty="0"/>
              <a:t>Stand van zaken transitie omgevingsplan</a:t>
            </a:r>
          </a:p>
          <a:p>
            <a:r>
              <a:rPr lang="nl-NL" dirty="0"/>
              <a:t>Europese Aanbesteding</a:t>
            </a:r>
          </a:p>
          <a:p>
            <a:r>
              <a:rPr lang="nl-NL" dirty="0"/>
              <a:t>Vragen, opmerkingen, aanvullingen</a:t>
            </a:r>
          </a:p>
        </p:txBody>
      </p:sp>
      <p:pic>
        <p:nvPicPr>
          <p:cNvPr id="5" name="Afbeelding 4" descr="Zandloper en een kalender">
            <a:extLst>
              <a:ext uri="{FF2B5EF4-FFF2-40B4-BE49-F238E27FC236}">
                <a16:creationId xmlns:a16="http://schemas.microsoft.com/office/drawing/2014/main" id="{C6552F38-9A42-F043-D12E-37ABFD154A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29" r="-1" b="-1"/>
          <a:stretch>
            <a:fillRect/>
          </a:stretch>
        </p:blipFill>
        <p:spPr>
          <a:xfrm>
            <a:off x="6507480" y="2011685"/>
            <a:ext cx="4847336" cy="4165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1471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942B5-7FDB-A621-B125-B89E90DC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74251-DA03-5DC0-2484-5B641D65F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Wijzigingsplan Drachtstercompagnie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FA90C9-4704-32EA-1AA9-30CF82D818A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80440" y="2011680"/>
            <a:ext cx="10342880" cy="4155122"/>
          </a:xfrm>
        </p:spPr>
        <p:txBody>
          <a:bodyPr/>
          <a:lstStyle/>
          <a:p>
            <a:r>
              <a:rPr lang="nl-NL" dirty="0">
                <a:solidFill>
                  <a:schemeClr val="accent6"/>
                </a:solidFill>
              </a:rPr>
              <a:t>Betreft een soort actualisatie</a:t>
            </a:r>
          </a:p>
          <a:p>
            <a:r>
              <a:rPr lang="nl-NL" dirty="0"/>
              <a:t>Geen nieuwe ontwikkelingen opgenomen</a:t>
            </a:r>
          </a:p>
          <a:p>
            <a:r>
              <a:rPr lang="nl-NL" dirty="0"/>
              <a:t>Wel ingezet op regels verminderen</a:t>
            </a:r>
          </a:p>
          <a:p>
            <a:r>
              <a:rPr lang="nl-NL" dirty="0"/>
              <a:t>Basis voor Smallingerland</a:t>
            </a:r>
          </a:p>
          <a:p>
            <a:r>
              <a:rPr lang="nl-NL" dirty="0">
                <a:solidFill>
                  <a:schemeClr val="accent6"/>
                </a:solidFill>
              </a:rPr>
              <a:t>Ui</a:t>
            </a:r>
            <a:r>
              <a:rPr lang="nl-NL" dirty="0"/>
              <a:t>tbreiding over gehele gemeente (olievlek)</a:t>
            </a:r>
            <a:endParaRPr lang="nl-NL" dirty="0">
              <a:solidFill>
                <a:schemeClr val="accent6"/>
              </a:solidFill>
            </a:endParaRPr>
          </a:p>
          <a:p>
            <a:endParaRPr lang="nl-NL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77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355CE2-AE7C-31CA-3A70-4C0FD554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Belangrijke keuzes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31B9AA-8319-59D5-F9B9-4B82B36505D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Met de vaststelling van het 1</a:t>
            </a:r>
            <a:r>
              <a:rPr lang="nl-NL" baseline="30000" dirty="0"/>
              <a:t>e</a:t>
            </a:r>
            <a:r>
              <a:rPr lang="nl-NL" dirty="0"/>
              <a:t> wijzigingsbesluit worden de volgende keuzes bevestigd:</a:t>
            </a:r>
          </a:p>
          <a:p>
            <a:r>
              <a:rPr lang="nl-NL" dirty="0"/>
              <a:t>Hoofdstukindeling</a:t>
            </a:r>
          </a:p>
          <a:p>
            <a:r>
              <a:rPr lang="nl-NL" dirty="0"/>
              <a:t>Regelopbouw</a:t>
            </a:r>
          </a:p>
          <a:p>
            <a:r>
              <a:rPr lang="nl-NL" dirty="0"/>
              <a:t>Welk beleid overgenomen wordt </a:t>
            </a:r>
          </a:p>
          <a:p>
            <a:r>
              <a:rPr lang="nl-NL" dirty="0"/>
              <a:t>Ook kaart gestuurd (dus niet alleen regel gestuurd)</a:t>
            </a:r>
          </a:p>
          <a:p>
            <a:r>
              <a:rPr lang="nl-NL" dirty="0"/>
              <a:t>Meer ruimte voor vergunningsvrij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3445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ABBC35-4B00-5700-1862-D4658DC61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 beleid is opgenomen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BFC132-027A-DBCD-B9FF-B1CD336B765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5680" y="2011679"/>
            <a:ext cx="5100320" cy="4165283"/>
          </a:xfrm>
        </p:spPr>
        <p:txBody>
          <a:bodyPr>
            <a:normAutofit fontScale="85000" lnSpcReduction="10000"/>
          </a:bodyPr>
          <a:lstStyle/>
          <a:p>
            <a:r>
              <a:rPr lang="nl-NL" sz="1800" i="1" dirty="0">
                <a:latin typeface="Assistant" pitchFamily="2" charset="-79"/>
                <a:cs typeface="Times New Roman" panose="02020603050405020304" pitchFamily="18" charset="0"/>
              </a:rPr>
              <a:t>Bestemmingsplan Kleine Kernen Oost (niet ingetrokken)</a:t>
            </a:r>
          </a:p>
          <a:p>
            <a:r>
              <a:rPr lang="nl-NL" sz="1800" i="1" dirty="0">
                <a:latin typeface="Assistant" pitchFamily="2" charset="-79"/>
                <a:cs typeface="Times New Roman" panose="02020603050405020304" pitchFamily="18" charset="0"/>
              </a:rPr>
              <a:t>Partiele herzieningen van bestemmingsplan</a:t>
            </a:r>
          </a:p>
          <a:p>
            <a:r>
              <a:rPr lang="nl-NL" sz="1800" i="1" dirty="0">
                <a:latin typeface="Assistant" pitchFamily="2" charset="-79"/>
                <a:cs typeface="Times New Roman" panose="02020603050405020304" pitchFamily="18" charset="0"/>
              </a:rPr>
              <a:t>Delen APV</a:t>
            </a:r>
          </a:p>
          <a:p>
            <a:r>
              <a:rPr lang="nl-NL" sz="1800" i="1" dirty="0">
                <a:latin typeface="Assistant" pitchFamily="2" charset="-79"/>
                <a:cs typeface="Times New Roman" panose="02020603050405020304" pitchFamily="18" charset="0"/>
              </a:rPr>
              <a:t>Aanwijzingsbesluit parkeren grote voertuigen</a:t>
            </a:r>
          </a:p>
          <a:p>
            <a:r>
              <a:rPr lang="nl-NL" sz="1800" i="1" dirty="0">
                <a:latin typeface="Assistant" pitchFamily="2" charset="-79"/>
                <a:cs typeface="Times New Roman" panose="02020603050405020304" pitchFamily="18" charset="0"/>
              </a:rPr>
              <a:t>Aanwijzingsbesluit verbod verkoop voertuigen</a:t>
            </a:r>
          </a:p>
          <a:p>
            <a:r>
              <a:rPr lang="nl-NL" sz="1800" i="1" dirty="0" err="1">
                <a:latin typeface="Assistant" pitchFamily="2" charset="-79"/>
                <a:cs typeface="Times New Roman" panose="02020603050405020304" pitchFamily="18" charset="0"/>
              </a:rPr>
              <a:t>Beheersverordening</a:t>
            </a:r>
            <a:r>
              <a:rPr lang="nl-NL" sz="1800" i="1" dirty="0">
                <a:latin typeface="Assistant" pitchFamily="2" charset="-79"/>
                <a:cs typeface="Times New Roman" panose="02020603050405020304" pitchFamily="18" charset="0"/>
              </a:rPr>
              <a:t> gemeentelijke begraafplaatsen gemeente Smallingerland (deels)</a:t>
            </a:r>
          </a:p>
          <a:p>
            <a:r>
              <a:rPr lang="nl-NL" sz="1800" i="1" dirty="0">
                <a:latin typeface="Assistant" pitchFamily="2" charset="-79"/>
                <a:cs typeface="Times New Roman" panose="02020603050405020304" pitchFamily="18" charset="0"/>
              </a:rPr>
              <a:t>Beleidsnota ‘Kamerverhuur en splitsen woningen’ </a:t>
            </a:r>
          </a:p>
          <a:p>
            <a:r>
              <a:rPr lang="nl-NL" sz="1800" i="1" dirty="0">
                <a:solidFill>
                  <a:schemeClr val="accent6"/>
                </a:solidFill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Beleidsnota – 'Verruimen begrip huishouden’</a:t>
            </a:r>
          </a:p>
          <a:p>
            <a:pPr marL="0" indent="0">
              <a:buNone/>
            </a:pPr>
            <a:br>
              <a:rPr lang="nl-NL" sz="1800" dirty="0">
                <a:effectLst/>
                <a:latin typeface="Assistant" pitchFamily="2" charset="-79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NL" sz="1800" dirty="0">
                <a:effectLst/>
                <a:latin typeface="Assistant" pitchFamily="2" charset="-79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1800" dirty="0">
              <a:effectLst/>
              <a:latin typeface="Assistant" pitchFamily="2" charset="-79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dirty="0">
              <a:effectLst/>
              <a:latin typeface="Assistant" pitchFamily="2" charset="-79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274A494-DE6A-84C0-F2C5-10331490F26A}"/>
              </a:ext>
            </a:extLst>
          </p:cNvPr>
          <p:cNvSpPr txBox="1"/>
          <p:nvPr/>
        </p:nvSpPr>
        <p:spPr>
          <a:xfrm>
            <a:off x="6313251" y="2011679"/>
            <a:ext cx="571013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Beleidsregels voor het beoordelen van een aanvraag voor het kappen van houtopstanden</a:t>
            </a:r>
          </a:p>
          <a:p>
            <a:pPr marL="228600" marR="0" lvl="0" indent="-22860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Bouwverordening Smallingerland 2018</a:t>
            </a:r>
          </a:p>
          <a:p>
            <a:pPr marL="228600" marR="0" lvl="0" indent="-22860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Delen van de Erfgoedverordening</a:t>
            </a:r>
          </a:p>
          <a:p>
            <a:pPr marL="228600" marR="0" lvl="0" indent="-22860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Tijdelijke reclameborden, verwijsborden en spandoeken</a:t>
            </a:r>
          </a:p>
          <a:p>
            <a:pPr marL="228600" marR="0" lvl="0" indent="-22860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Verordening op de gemeentelijke adviescommissie Omgevingskwaliteit Fryslân</a:t>
            </a:r>
          </a:p>
          <a:p>
            <a:pPr marL="228600" marR="0" lvl="0" indent="-228600" algn="l" defTabSz="914400" rtl="0" eaLnBrk="1" fontAlgn="auto" latinLnBrk="0" hangingPunct="1">
              <a:lnSpc>
                <a:spcPts val="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Voorbeschermingsregels </a:t>
            </a:r>
            <a:r>
              <a:rPr kumimoji="0" lang="nl-NL" sz="1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hyperscale</a:t>
            </a:r>
            <a:r>
              <a:rPr kumimoji="0" lang="nl-NL" sz="1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ssistant" pitchFamily="2" charset="-79"/>
                <a:ea typeface="Open Sans" panose="020B0606030504020204" pitchFamily="34" charset="0"/>
                <a:cs typeface="Times New Roman" panose="02020603050405020304" pitchFamily="18" charset="0"/>
              </a:rPr>
              <a:t> datacentra</a:t>
            </a:r>
          </a:p>
        </p:txBody>
      </p:sp>
    </p:spTree>
    <p:extLst>
      <p:ext uri="{BB962C8B-B14F-4D97-AF65-F5344CB8AC3E}">
        <p14:creationId xmlns:p14="http://schemas.microsoft.com/office/powerpoint/2010/main" val="629596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2CECC9-AF09-26CB-A081-870A73E26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vergunningsvrij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A3C910-E372-B841-50BD-6FB68590FE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nl-NL" dirty="0"/>
              <a:t>Indien gesloten normen, dan geen vergunningsplicht </a:t>
            </a:r>
          </a:p>
          <a:p>
            <a:r>
              <a:rPr lang="nl-NL" dirty="0"/>
              <a:t>Betreft alleen kleine bouwactiviteiten</a:t>
            </a:r>
          </a:p>
          <a:p>
            <a:endParaRPr lang="nl-NL" dirty="0"/>
          </a:p>
          <a:p>
            <a:r>
              <a:rPr lang="nl-NL" dirty="0"/>
              <a:t>Voorbeeld:</a:t>
            </a:r>
          </a:p>
          <a:p>
            <a:pPr lvl="1"/>
            <a:r>
              <a:rPr lang="nl-NL" dirty="0"/>
              <a:t>Dakkapel</a:t>
            </a:r>
          </a:p>
          <a:p>
            <a:pPr lvl="1"/>
            <a:r>
              <a:rPr lang="nl-NL" dirty="0"/>
              <a:t>Schuttingen</a:t>
            </a:r>
          </a:p>
          <a:p>
            <a:pPr lvl="1"/>
            <a:endParaRPr lang="nl-NL" dirty="0"/>
          </a:p>
          <a:p>
            <a:pPr marL="457200" lvl="1" indent="0" algn="ctr">
              <a:buNone/>
            </a:pPr>
            <a:r>
              <a:rPr lang="nl-NL" dirty="0"/>
              <a:t>- Meer vergunningsvrij voor u, maar ook voor uw buren - </a:t>
            </a:r>
          </a:p>
        </p:txBody>
      </p:sp>
    </p:spTree>
    <p:extLst>
      <p:ext uri="{BB962C8B-B14F-4D97-AF65-F5344CB8AC3E}">
        <p14:creationId xmlns:p14="http://schemas.microsoft.com/office/powerpoint/2010/main" val="2688516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2F8346-48F2-1323-48C7-944011CD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Opzet hoofdstukindeling (deel 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6C363C-AF74-DF50-20A9-58DF16E5E79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0BFF6274-73DA-DD31-8E98-2E2218BE1818}"/>
              </a:ext>
            </a:extLst>
          </p:cNvPr>
          <p:cNvGraphicFramePr>
            <a:graphicFrameLocks noGrp="1"/>
          </p:cNvGraphicFramePr>
          <p:nvPr/>
        </p:nvGraphicFramePr>
        <p:xfrm>
          <a:off x="1071664" y="1769110"/>
          <a:ext cx="10048672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9168">
                  <a:extLst>
                    <a:ext uri="{9D8B030D-6E8A-4147-A177-3AD203B41FA5}">
                      <a16:colId xmlns:a16="http://schemas.microsoft.com/office/drawing/2014/main" val="2553926350"/>
                    </a:ext>
                  </a:extLst>
                </a:gridCol>
                <a:gridCol w="5349504">
                  <a:extLst>
                    <a:ext uri="{9D8B030D-6E8A-4147-A177-3AD203B41FA5}">
                      <a16:colId xmlns:a16="http://schemas.microsoft.com/office/drawing/2014/main" val="1618627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Hoofdstuk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Inhoud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34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Hoofdstuk 4</a:t>
                      </a:r>
                    </a:p>
                    <a:p>
                      <a:endParaRPr lang="nl-NL" sz="1600" dirty="0"/>
                    </a:p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600" dirty="0"/>
                        <a:t>Thema’s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600" dirty="0"/>
                        <a:t>Richtingaanwijzers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Gebiedstypen (nu alleen nog woongebied en centrum dorp gevuld)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386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600" dirty="0"/>
                        <a:t>Hoofdstuk 5</a:t>
                      </a:r>
                    </a:p>
                    <a:p>
                      <a:endParaRPr lang="nl-NL" sz="1600" dirty="0"/>
                    </a:p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Algemene bepalingen (gelden voor alle activiteiten)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Voorbeeld: algemene gegevens bij een melding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62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/>
                        <a:t>Hoofdstuk 6</a:t>
                      </a:r>
                    </a:p>
                    <a:p>
                      <a:endParaRPr lang="nl-NL" sz="1600" dirty="0"/>
                    </a:p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Gebruiksactiviteiten – gesplitst in gebiedsonafhankelijk en gebiedsgericht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Voorbeeld gebruik woonruimte wijzigen of bedrijfsactiviteit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139413"/>
                  </a:ext>
                </a:extLst>
              </a:tr>
              <a:tr h="164843">
                <a:tc>
                  <a:txBody>
                    <a:bodyPr/>
                    <a:lstStyle/>
                    <a:p>
                      <a:r>
                        <a:rPr lang="nl-NL" sz="1600" dirty="0"/>
                        <a:t>Hoofdstuk 7</a:t>
                      </a:r>
                    </a:p>
                    <a:p>
                      <a:endParaRPr lang="nl-NL" sz="1600" dirty="0"/>
                    </a:p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Bouwactiviteiten – opgedeeld per bouwactiviteit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Voorbeeld hoofdgebouw bouwen of dakkapel bouwen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nl-N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76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dirty="0"/>
                        <a:t>Hoofdstuk 8</a:t>
                      </a:r>
                    </a:p>
                    <a:p>
                      <a:endParaRPr lang="nl-N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/>
                        <a:t>Monumentenactiviteiten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1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66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2A180-95E3-1262-F0A6-8958E924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Opzet hoofdstukindeling (deel 2)</a:t>
            </a:r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CC1B7688-C6EB-8E84-D482-8DE0E82EE885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979488" y="1745356"/>
          <a:ext cx="10374312" cy="490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7156">
                  <a:extLst>
                    <a:ext uri="{9D8B030D-6E8A-4147-A177-3AD203B41FA5}">
                      <a16:colId xmlns:a16="http://schemas.microsoft.com/office/drawing/2014/main" val="3910518157"/>
                    </a:ext>
                  </a:extLst>
                </a:gridCol>
                <a:gridCol w="5187156">
                  <a:extLst>
                    <a:ext uri="{9D8B030D-6E8A-4147-A177-3AD203B41FA5}">
                      <a16:colId xmlns:a16="http://schemas.microsoft.com/office/drawing/2014/main" val="18694643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Inhoud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378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Aanlegactiviteiten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Archeologie en begraafplaatsregelingen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nl-NL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634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Kapactiviteiten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bomenkap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480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Sloopactiviteiten (niet gevuld)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769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Milieuaspecten van activiteiten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Voorbeeld </a:t>
                      </a:r>
                      <a:r>
                        <a:rPr lang="nl-NL" sz="1600" dirty="0" err="1">
                          <a:latin typeface="+mn-lt"/>
                        </a:rPr>
                        <a:t>afvalwaterlozen</a:t>
                      </a:r>
                      <a:endParaRPr lang="nl-NL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10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Activiteiten op of bij gemeentelijke wegen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Voorbeeld standplaats innemen, inrit aanleggen</a:t>
                      </a:r>
                    </a:p>
                    <a:p>
                      <a:endParaRPr lang="nl-NL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02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14 t/m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600" dirty="0">
                          <a:latin typeface="+mn-lt"/>
                        </a:rPr>
                        <a:t>Bijna niet gevuld (uitzonder HS 17 procedures)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719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Gebiedsontwikkelingen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404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Hoofdstuk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latin typeface="+mn-lt"/>
                        </a:rPr>
                        <a:t>Restant bruidsschat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575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184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CFDA91-A2BE-147A-E343-54739FDC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Regelopbouw (voorbeeld)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37BB1B0E-8456-2403-783C-E1DC21568540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995363" y="1787627"/>
          <a:ext cx="10374312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618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A45298-6A15-B60D-619A-6473835D7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100533"/>
            <a:ext cx="10342880" cy="1325563"/>
          </a:xfrm>
        </p:spPr>
        <p:txBody>
          <a:bodyPr anchor="b">
            <a:normAutofit/>
          </a:bodyPr>
          <a:lstStyle/>
          <a:p>
            <a:r>
              <a:rPr lang="nl-NL" dirty="0"/>
              <a:t>Annotatie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2B7103-3B43-763C-C19F-7DD868A7076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10920" y="2011680"/>
            <a:ext cx="4847336" cy="4165282"/>
          </a:xfrm>
        </p:spPr>
        <p:txBody>
          <a:bodyPr>
            <a:normAutofit/>
          </a:bodyPr>
          <a:lstStyle/>
          <a:p>
            <a:r>
              <a:rPr lang="nl-NL" dirty="0"/>
              <a:t>Verschillende gebieden gekoppeld:</a:t>
            </a:r>
          </a:p>
          <a:p>
            <a:pPr lvl="1"/>
            <a:r>
              <a:rPr lang="nl-NL" u="sng" dirty="0"/>
              <a:t>Gehele ambtsgebied: </a:t>
            </a:r>
            <a:r>
              <a:rPr lang="nl-NL" dirty="0"/>
              <a:t>is gehele gemeente</a:t>
            </a:r>
          </a:p>
          <a:p>
            <a:pPr lvl="1"/>
            <a:endParaRPr lang="nl-NL" u="sng" dirty="0"/>
          </a:p>
          <a:p>
            <a:pPr lvl="1"/>
            <a:r>
              <a:rPr lang="nl-NL" u="sng" dirty="0"/>
              <a:t>Gebiedstypes(nu dus DC): </a:t>
            </a:r>
            <a:r>
              <a:rPr lang="nl-NL" dirty="0"/>
              <a:t>alleen gekoppeld aan ‘woongebied’ en ‘centrum dorp’ = nu Drachtstercompagnie</a:t>
            </a:r>
          </a:p>
          <a:p>
            <a:pPr lvl="1"/>
            <a:endParaRPr lang="nl-NL" dirty="0"/>
          </a:p>
          <a:p>
            <a:pPr lvl="1"/>
            <a:r>
              <a:rPr lang="nl-NL" u="sng" dirty="0"/>
              <a:t>Specifieke locatie: </a:t>
            </a:r>
            <a:r>
              <a:rPr lang="nl-NL" dirty="0"/>
              <a:t>alleen van toepassing op specifieke plek</a:t>
            </a:r>
          </a:p>
          <a:p>
            <a:pPr lvl="1"/>
            <a:endParaRPr lang="nl-NL" dirty="0"/>
          </a:p>
          <a:p>
            <a:pPr lvl="1"/>
            <a:r>
              <a:rPr lang="nl-NL" u="sng" dirty="0"/>
              <a:t>Puntlocatie: </a:t>
            </a:r>
            <a:r>
              <a:rPr lang="nl-NL" dirty="0"/>
              <a:t>wel een regel, nog niet gekoppeld aan een locatie.</a:t>
            </a:r>
          </a:p>
          <a:p>
            <a:pPr lvl="1"/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301A292-BFAB-3C76-471F-078089C5C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004" y="1749033"/>
            <a:ext cx="4250288" cy="4165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8278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3E2F3-72D2-D7EB-B6F7-A8EAA185A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 omgevingsplan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19293C-5B6F-5CE7-B582-8ACE577F36E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nl-NL" sz="1800" u="sng" dirty="0">
                <a:solidFill>
                  <a:srgbClr val="467886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https://rx-base.nl/viewer/4b8d076f-6ab9-4a72-93df-0a58d659d6c5/decision</a:t>
            </a:r>
            <a:endParaRPr lang="nl-NL" sz="1800" u="sng" dirty="0">
              <a:solidFill>
                <a:srgbClr val="467886"/>
              </a:solidFill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nl-NL" dirty="0"/>
              <a:t>Regels</a:t>
            </a:r>
          </a:p>
          <a:p>
            <a:r>
              <a:rPr lang="nl-NL" dirty="0"/>
              <a:t>Motivering</a:t>
            </a:r>
          </a:p>
          <a:p>
            <a:r>
              <a:rPr lang="nl-NL" dirty="0"/>
              <a:t>Artikelsgewijze toelichting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0100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904EC-AEBA-9B09-3F0F-FC3F8326A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Status omgevingsplan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7F4875-01AD-87A9-23EE-9952153129F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nl-NL" dirty="0"/>
              <a:t>Te vinden op: </a:t>
            </a:r>
            <a:r>
              <a:rPr lang="nl-NL" dirty="0">
                <a:hlinkClick r:id="rId2"/>
              </a:rPr>
              <a:t>www.omgevingswet.overheid.nl</a:t>
            </a:r>
            <a:endParaRPr lang="nl-NL" dirty="0"/>
          </a:p>
          <a:p>
            <a:endParaRPr lang="nl-NL" dirty="0"/>
          </a:p>
          <a:p>
            <a:r>
              <a:rPr lang="nl-NL" dirty="0"/>
              <a:t>Vastgesteld door gemeenteraad op </a:t>
            </a:r>
            <a:r>
              <a:rPr lang="nl-NL" b="1" dirty="0"/>
              <a:t>2 december</a:t>
            </a:r>
            <a:br>
              <a:rPr lang="nl-NL" b="1" dirty="0"/>
            </a:br>
            <a:endParaRPr lang="nl-NL" b="1" dirty="0"/>
          </a:p>
          <a:p>
            <a:r>
              <a:rPr lang="nl-NL" dirty="0"/>
              <a:t>Ter inzage gelegen 14 januari tot en met 25 februari 2026</a:t>
            </a:r>
          </a:p>
          <a:p>
            <a:endParaRPr lang="nl-NL" dirty="0"/>
          </a:p>
          <a:p>
            <a:r>
              <a:rPr lang="nl-NL" b="1" u="sng" dirty="0"/>
              <a:t>In werking sinds 11 februari 2026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5940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564DA-9DD0-D310-696B-77441B7F4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Voorstellen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727D46-0CE5-2344-CD74-6D9982C88A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nl-NL" dirty="0"/>
              <a:t>Marije van der Galien – projectleider</a:t>
            </a:r>
          </a:p>
          <a:p>
            <a:r>
              <a:rPr lang="nl-NL" dirty="0"/>
              <a:t>Dennis Hoogenkamp – adviseur ruimtelijke ordening</a:t>
            </a:r>
          </a:p>
          <a:p>
            <a:r>
              <a:rPr lang="nl-NL" dirty="0"/>
              <a:t>Ellen Hoek – milieu adviseur</a:t>
            </a:r>
          </a:p>
          <a:p>
            <a:r>
              <a:rPr lang="nl-NL" dirty="0"/>
              <a:t>Marco Swenne – programmamanager De Haven</a:t>
            </a:r>
          </a:p>
          <a:p>
            <a:r>
              <a:rPr lang="nl-NL" dirty="0"/>
              <a:t>Simone Oosterwoud - ondersteuning</a:t>
            </a:r>
          </a:p>
          <a:p>
            <a:r>
              <a:rPr lang="nl-NL" dirty="0"/>
              <a:t>Lars Wierenga – casemanager omgevingsvergunning</a:t>
            </a:r>
          </a:p>
          <a:p>
            <a:r>
              <a:rPr lang="nl-NL" dirty="0"/>
              <a:t>Kacper Sowa – adviseur inkoop</a:t>
            </a:r>
          </a:p>
          <a:p>
            <a:endParaRPr lang="nl-NL" dirty="0"/>
          </a:p>
          <a:p>
            <a:endParaRPr lang="nl-NL" b="1" dirty="0"/>
          </a:p>
          <a:p>
            <a:r>
              <a:rPr lang="nl-NL" b="1" dirty="0"/>
              <a:t>Wie zijn jullie?</a:t>
            </a:r>
          </a:p>
        </p:txBody>
      </p:sp>
      <p:pic>
        <p:nvPicPr>
          <p:cNvPr id="5" name="Afbeelding 4" descr="Lachende vrouw die naar de camera zwaait">
            <a:extLst>
              <a:ext uri="{FF2B5EF4-FFF2-40B4-BE49-F238E27FC236}">
                <a16:creationId xmlns:a16="http://schemas.microsoft.com/office/drawing/2014/main" id="{DE4013B9-6297-4A94-C3C6-544B69883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2678" y="1974715"/>
            <a:ext cx="4362855" cy="290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9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02A09-7016-B63C-0B91-4CF4020C5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Handboek wijzigen omgevingsplan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48602F-8D6A-B35A-DEB2-DE92FB2166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nl-NL" dirty="0"/>
              <a:t>Vormt samen met de regels van de eerste wijziging van het (tijdelijke) omgevingsplan, namelijk de </a:t>
            </a:r>
            <a:r>
              <a:rPr lang="nl-NL" dirty="0" err="1"/>
              <a:t>basisset</a:t>
            </a:r>
            <a:r>
              <a:rPr lang="nl-NL" dirty="0"/>
              <a:t> omgevingsplanregels, de blauwdruk voor (komende wijzigingen van) het omgevingsplan Smallingerland.</a:t>
            </a:r>
          </a:p>
          <a:p>
            <a:endParaRPr lang="nl-NL" dirty="0"/>
          </a:p>
          <a:p>
            <a:r>
              <a:rPr lang="nl-NL" dirty="0"/>
              <a:t>Betreft een dynamisch document, wat na elke grote wijziging van het omgevingsplan wordt herijkt.</a:t>
            </a:r>
          </a:p>
          <a:p>
            <a:endParaRPr lang="nl-NL" dirty="0"/>
          </a:p>
          <a:p>
            <a:r>
              <a:rPr lang="nl-NL" dirty="0"/>
              <a:t>Globaal de structuur van het plan beschreven</a:t>
            </a:r>
          </a:p>
          <a:p>
            <a:endParaRPr lang="nl-NL" dirty="0"/>
          </a:p>
          <a:p>
            <a:r>
              <a:rPr lang="nl-NL" dirty="0"/>
              <a:t>Globaal de werkstappen om tot een wijziging te komen beschreven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0931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F6E3E-9F4D-B238-A1F5-5413D1D20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8CE60-61AB-C8C1-9052-55DCD7E6B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067" y="3518206"/>
            <a:ext cx="10568292" cy="1053794"/>
          </a:xfrm>
        </p:spPr>
        <p:txBody>
          <a:bodyPr>
            <a:normAutofit/>
          </a:bodyPr>
          <a:lstStyle/>
          <a:p>
            <a:r>
              <a:rPr lang="nl-NL" sz="4800" dirty="0"/>
              <a:t>Europese Aanbesteding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460DBD-C75F-1F3D-624E-577045750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068" y="4731798"/>
            <a:ext cx="6409606" cy="1457288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B058CB94-DBF7-8331-AE37-4AF9C3D8C13B}"/>
              </a:ext>
            </a:extLst>
          </p:cNvPr>
          <p:cNvSpPr txBox="1">
            <a:spLocks/>
          </p:cNvSpPr>
          <p:nvPr/>
        </p:nvSpPr>
        <p:spPr>
          <a:xfrm>
            <a:off x="7572652" y="5319204"/>
            <a:ext cx="3559946" cy="79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l-NL" sz="2000" dirty="0"/>
              <a:t>Kacper Sowa</a:t>
            </a:r>
          </a:p>
        </p:txBody>
      </p:sp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E3284960-DFDE-71B9-2F10-1E6E759EECE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52" b="15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419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06E03-CECE-837E-FEF1-24403F986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en proces 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7F78FBDC-E492-9C6C-95DB-861EAAB216C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1010920" y="1917470"/>
            <a:ext cx="7569834" cy="356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16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A3747-2637-B5B0-362A-D5228E7A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Gunningscriteria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F887CF3-A534-02F4-0DCE-89B6DB25649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4835213" y="912721"/>
            <a:ext cx="6839905" cy="131463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ED207D9-8E06-F484-3984-EFD20D52C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525" y="2401570"/>
            <a:ext cx="7871149" cy="318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73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7D0618-C57D-4042-3EF1-06C7DE7E7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vanuit 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CCCE23-28E0-CD9B-DABF-8724910B80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nl-NL" dirty="0"/>
              <a:t>Informatie op voorhand nodig voor onderzoeken?</a:t>
            </a:r>
          </a:p>
          <a:p>
            <a:r>
              <a:rPr lang="nl-NL" dirty="0"/>
              <a:t>Hoe omgaan met MER?</a:t>
            </a:r>
          </a:p>
          <a:p>
            <a:r>
              <a:rPr lang="nl-NL" dirty="0"/>
              <a:t>Hoe omgaan met TR?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9047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8983E-647D-562E-3A8E-BCE532A5A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067" y="3518206"/>
            <a:ext cx="9816791" cy="1003918"/>
          </a:xfrm>
        </p:spPr>
        <p:txBody>
          <a:bodyPr anchor="b">
            <a:normAutofit/>
          </a:bodyPr>
          <a:lstStyle/>
          <a:p>
            <a:r>
              <a:rPr lang="nl-NL" dirty="0"/>
              <a:t>Vragen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CDBA477-D2A3-2288-73AD-05132CFBC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068" y="4713316"/>
            <a:ext cx="7743677" cy="365125"/>
          </a:xfrm>
        </p:spPr>
        <p:txBody>
          <a:bodyPr/>
          <a:lstStyle/>
          <a:p>
            <a:r>
              <a:rPr lang="en-US" dirty="0" err="1"/>
              <a:t>Vragen</a:t>
            </a:r>
            <a:r>
              <a:rPr lang="en-US" dirty="0"/>
              <a:t>, </a:t>
            </a:r>
            <a:r>
              <a:rPr lang="en-US" dirty="0" err="1"/>
              <a:t>opmerkingen</a:t>
            </a:r>
            <a:r>
              <a:rPr lang="en-US" dirty="0"/>
              <a:t> en </a:t>
            </a:r>
            <a:r>
              <a:rPr lang="en-US" dirty="0" err="1"/>
              <a:t>aanvullingen</a:t>
            </a:r>
            <a:r>
              <a:rPr lang="en-US" dirty="0"/>
              <a:t> </a:t>
            </a:r>
            <a:r>
              <a:rPr lang="en-US" dirty="0" err="1"/>
              <a:t>vanuit</a:t>
            </a:r>
            <a:r>
              <a:rPr lang="en-US" dirty="0"/>
              <a:t> </a:t>
            </a:r>
            <a:r>
              <a:rPr lang="en-US" dirty="0" err="1"/>
              <a:t>jullie</a:t>
            </a:r>
            <a:r>
              <a:rPr lang="en-US" dirty="0"/>
              <a:t>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B6BA0A6-41C9-B896-4493-404341D50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-19050"/>
            <a:ext cx="12184175" cy="34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1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3D1437-D22A-17CB-2D9A-B0FCB6797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100533"/>
            <a:ext cx="10342880" cy="1325563"/>
          </a:xfrm>
        </p:spPr>
        <p:txBody>
          <a:bodyPr anchor="b">
            <a:normAutofit/>
          </a:bodyPr>
          <a:lstStyle/>
          <a:p>
            <a:r>
              <a:rPr lang="nl-NL" dirty="0"/>
              <a:t>Aanleiding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722570-6745-704F-561F-E230EDB3DD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10920" y="2011680"/>
            <a:ext cx="4847336" cy="4165282"/>
          </a:xfrm>
        </p:spPr>
        <p:txBody>
          <a:bodyPr>
            <a:normAutofit/>
          </a:bodyPr>
          <a:lstStyle/>
          <a:p>
            <a:r>
              <a:rPr lang="nl-NL" dirty="0"/>
              <a:t>Komst Omgevingswet</a:t>
            </a:r>
          </a:p>
          <a:p>
            <a:r>
              <a:rPr lang="nl-NL" dirty="0"/>
              <a:t>1</a:t>
            </a:r>
            <a:r>
              <a:rPr lang="nl-NL" baseline="30000" dirty="0"/>
              <a:t>e</a:t>
            </a:r>
            <a:r>
              <a:rPr lang="nl-NL" dirty="0"/>
              <a:t> wijzigingsplan Drachtstercompagnie</a:t>
            </a:r>
          </a:p>
          <a:p>
            <a:r>
              <a:rPr lang="nl-NL" dirty="0"/>
              <a:t>Vele ontwikkelingen op De Haven</a:t>
            </a:r>
          </a:p>
        </p:txBody>
      </p:sp>
    </p:spTree>
    <p:extLst>
      <p:ext uri="{BB962C8B-B14F-4D97-AF65-F5344CB8AC3E}">
        <p14:creationId xmlns:p14="http://schemas.microsoft.com/office/powerpoint/2010/main" val="342242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090863-EEE4-16D8-2F95-1326C4942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100533"/>
            <a:ext cx="10342880" cy="1325563"/>
          </a:xfrm>
        </p:spPr>
        <p:txBody>
          <a:bodyPr anchor="b">
            <a:normAutofit/>
          </a:bodyPr>
          <a:lstStyle/>
          <a:p>
            <a:r>
              <a:rPr lang="nl-NL" dirty="0"/>
              <a:t>Geschiedenis 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F1B721-3F84-E2FA-B1E5-55A7FE0DEC4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07480" y="2011680"/>
            <a:ext cx="4847336" cy="4165282"/>
          </a:xfrm>
        </p:spPr>
        <p:txBody>
          <a:bodyPr>
            <a:normAutofit/>
          </a:bodyPr>
          <a:lstStyle/>
          <a:p>
            <a:r>
              <a:rPr lang="nl-NL" dirty="0"/>
              <a:t>Gestart met meervoudige aanbesteding begin 2026</a:t>
            </a:r>
          </a:p>
          <a:p>
            <a:r>
              <a:rPr lang="nl-NL" dirty="0"/>
              <a:t>2 partijen afgehaakt</a:t>
            </a:r>
          </a:p>
          <a:p>
            <a:r>
              <a:rPr lang="nl-NL" dirty="0"/>
              <a:t>Vervolg Europese Aanbesteding, omdat:</a:t>
            </a:r>
          </a:p>
          <a:p>
            <a:pPr lvl="1"/>
            <a:r>
              <a:rPr lang="nl-NL" dirty="0"/>
              <a:t>Ruimte voor alle partijen</a:t>
            </a:r>
          </a:p>
          <a:p>
            <a:pPr lvl="1"/>
            <a:r>
              <a:rPr lang="nl-NL" dirty="0"/>
              <a:t>Financiële ruimte</a:t>
            </a:r>
          </a:p>
          <a:p>
            <a:pPr lvl="1"/>
            <a:r>
              <a:rPr lang="nl-NL" dirty="0"/>
              <a:t>Andere contractvorm</a:t>
            </a:r>
          </a:p>
          <a:p>
            <a:pPr lvl="1"/>
            <a:endParaRPr lang="nl-NL" dirty="0"/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3E7DC21-53C0-228D-D786-AB3644D40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75" y="2011680"/>
            <a:ext cx="4829849" cy="417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8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EA9577-0DD2-274D-9D43-C15ADA029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067" y="3518206"/>
            <a:ext cx="10568292" cy="1053794"/>
          </a:xfrm>
        </p:spPr>
        <p:txBody>
          <a:bodyPr>
            <a:normAutofit/>
          </a:bodyPr>
          <a:lstStyle/>
          <a:p>
            <a:r>
              <a:rPr lang="nl-NL" sz="4800" dirty="0"/>
              <a:t>Gebiedsprogramma De Haven 2040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18A30E9-812F-AD42-9749-57651AED2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068" y="4731798"/>
            <a:ext cx="6409606" cy="1457288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CCCFA2E9-C85F-EF79-CD29-406F90AAE9EF}"/>
              </a:ext>
            </a:extLst>
          </p:cNvPr>
          <p:cNvSpPr txBox="1">
            <a:spLocks/>
          </p:cNvSpPr>
          <p:nvPr/>
        </p:nvSpPr>
        <p:spPr>
          <a:xfrm>
            <a:off x="7572652" y="5319204"/>
            <a:ext cx="3559946" cy="79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l-NL" sz="2000" dirty="0"/>
              <a:t>Marco Swenne</a:t>
            </a:r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CE93A860-6CD8-85B2-6049-9D014E1EB4E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52" b="15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01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DCD90E-AD3D-A142-B917-D6435F43D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920" y="100533"/>
            <a:ext cx="10342880" cy="1325563"/>
          </a:xfrm>
        </p:spPr>
        <p:txBody>
          <a:bodyPr anchor="b">
            <a:normAutofit/>
          </a:bodyPr>
          <a:lstStyle/>
          <a:p>
            <a:r>
              <a:rPr lang="nl-NL"/>
              <a:t>Inhoudsopgave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0683C65-47EF-EB49-8591-9A4E9F052D1A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07480" y="2011680"/>
            <a:ext cx="4847336" cy="416528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dirty="0"/>
              <a:t>De Haven vandaag</a:t>
            </a:r>
          </a:p>
          <a:p>
            <a:pPr marL="457200" indent="-457200">
              <a:buAutoNum type="arabicPeriod"/>
            </a:pPr>
            <a:r>
              <a:rPr lang="nl-NL" dirty="0"/>
              <a:t>Trends &amp; ontwikkelingen</a:t>
            </a:r>
          </a:p>
          <a:p>
            <a:pPr marL="457200" indent="-457200">
              <a:buAutoNum type="arabicPeriod"/>
            </a:pPr>
            <a:r>
              <a:rPr lang="nl-NL" dirty="0"/>
              <a:t>Ambitie 2040</a:t>
            </a:r>
          </a:p>
          <a:p>
            <a:pPr marL="457200" indent="-457200">
              <a:buAutoNum type="arabicPeriod"/>
            </a:pPr>
            <a:r>
              <a:rPr lang="nl-NL" dirty="0"/>
              <a:t>Strategische doelen</a:t>
            </a:r>
          </a:p>
          <a:p>
            <a:pPr marL="457200" indent="-457200">
              <a:buAutoNum type="arabicPeriod"/>
            </a:pPr>
            <a:r>
              <a:rPr lang="nl-NL" dirty="0"/>
              <a:t>Uitvoering per thema</a:t>
            </a:r>
          </a:p>
          <a:p>
            <a:pPr marL="457200" indent="-457200">
              <a:buAutoNum type="arabicPeriod"/>
            </a:pPr>
            <a:r>
              <a:rPr lang="nl-NL" dirty="0"/>
              <a:t>Ruimtelijke hoofdstructuur</a:t>
            </a:r>
          </a:p>
          <a:p>
            <a:pPr marL="457200" indent="-457200">
              <a:buAutoNum type="arabicPeriod"/>
            </a:pPr>
            <a:r>
              <a:rPr lang="nl-NL" dirty="0"/>
              <a:t>Planning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BF4E3876-16A7-588D-F52D-7A74D874710D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3"/>
          <a:stretch>
            <a:fillRect/>
          </a:stretch>
        </p:blipFill>
        <p:spPr>
          <a:xfrm>
            <a:off x="1029136" y="2011363"/>
            <a:ext cx="481084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16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4BF0D-91A9-A544-B6B2-4FD313B61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2994" y="680226"/>
            <a:ext cx="7817006" cy="557560"/>
          </a:xfrm>
        </p:spPr>
        <p:txBody>
          <a:bodyPr anchor="b">
            <a:normAutofit/>
          </a:bodyPr>
          <a:lstStyle/>
          <a:p>
            <a:r>
              <a:rPr lang="nl-NL" dirty="0"/>
              <a:t>Industriegebied De Haven vandaag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BDECC4-583C-DC45-AC93-44C9C67F7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2994" y="1463040"/>
            <a:ext cx="7817006" cy="4157175"/>
          </a:xfrm>
        </p:spPr>
        <p:txBody>
          <a:bodyPr>
            <a:normAutofit/>
          </a:bodyPr>
          <a:lstStyle/>
          <a:p>
            <a:r>
              <a:rPr lang="nl-NL" dirty="0"/>
              <a:t>🏭 345 ha, 550+ bedrijven en ca 10.000 banen</a:t>
            </a:r>
          </a:p>
          <a:p>
            <a:endParaRPr lang="nl-NL" dirty="0"/>
          </a:p>
          <a:p>
            <a:r>
              <a:rPr lang="nl-NL" dirty="0"/>
              <a:t>⚓ Sterke watergebonden logistiek</a:t>
            </a:r>
          </a:p>
          <a:p>
            <a:endParaRPr lang="nl-NL" dirty="0"/>
          </a:p>
          <a:p>
            <a:r>
              <a:rPr lang="nl-NL" dirty="0"/>
              <a:t>⚙️ Strategisch cluster voor maakindustrie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B25BB22-42D9-E5D4-1F6E-7AB575D75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86531" cy="62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37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25D608-8370-8A17-5230-B5396172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Belangrijkste</a:t>
            </a:r>
            <a:r>
              <a:rPr lang="en-US" sz="5400" dirty="0"/>
              <a:t> </a:t>
            </a:r>
            <a:r>
              <a:rPr lang="en-US" sz="5400" dirty="0" err="1"/>
              <a:t>knelpunten</a:t>
            </a:r>
            <a:endParaRPr lang="en-US" sz="5400" dirty="0"/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904C9E-F07C-9AB4-7397-65BA54E66F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1900" dirty="0"/>
              <a:t>🗺️ </a:t>
            </a:r>
            <a:r>
              <a:rPr lang="en-US" sz="1900" dirty="0" err="1"/>
              <a:t>Verouderde</a:t>
            </a:r>
            <a:r>
              <a:rPr lang="en-US" sz="1900" dirty="0"/>
              <a:t> </a:t>
            </a:r>
            <a:r>
              <a:rPr lang="en-US" sz="1900" dirty="0" err="1"/>
              <a:t>ruimtelijke</a:t>
            </a:r>
            <a:r>
              <a:rPr lang="en-US" sz="1900" dirty="0"/>
              <a:t> </a:t>
            </a:r>
            <a:r>
              <a:rPr lang="en-US" sz="1900" dirty="0" err="1"/>
              <a:t>structuur</a:t>
            </a:r>
            <a:endParaRPr lang="en-US" sz="1900" dirty="0"/>
          </a:p>
          <a:p>
            <a:pPr marL="0" indent="0">
              <a:buNone/>
            </a:pPr>
            <a:r>
              <a:rPr lang="en-US" sz="1900" dirty="0"/>
              <a:t>🚚 </a:t>
            </a:r>
            <a:r>
              <a:rPr lang="en-US" sz="1900" dirty="0" err="1"/>
              <a:t>Congestie</a:t>
            </a:r>
            <a:r>
              <a:rPr lang="en-US" sz="1900" dirty="0"/>
              <a:t> &amp; </a:t>
            </a:r>
            <a:r>
              <a:rPr lang="en-US" sz="1900" dirty="0" err="1"/>
              <a:t>beperkte</a:t>
            </a:r>
            <a:r>
              <a:rPr lang="en-US" sz="1900" dirty="0"/>
              <a:t> </a:t>
            </a:r>
            <a:r>
              <a:rPr lang="en-US" sz="1900" dirty="0" err="1"/>
              <a:t>ontsluiting</a:t>
            </a:r>
            <a:endParaRPr lang="en-US" sz="1900" dirty="0"/>
          </a:p>
          <a:p>
            <a:pPr marL="0" indent="0">
              <a:buNone/>
            </a:pPr>
            <a:r>
              <a:rPr lang="en-US" sz="1900" dirty="0"/>
              <a:t>⚡ </a:t>
            </a:r>
            <a:r>
              <a:rPr lang="en-US" sz="1900" dirty="0" err="1"/>
              <a:t>Netcongestie</a:t>
            </a:r>
            <a:r>
              <a:rPr lang="en-US" sz="1900" dirty="0"/>
              <a:t> / </a:t>
            </a:r>
            <a:r>
              <a:rPr lang="en-US" sz="1900" dirty="0" err="1"/>
              <a:t>tekort</a:t>
            </a:r>
            <a:r>
              <a:rPr lang="en-US" sz="1900" dirty="0"/>
              <a:t>     </a:t>
            </a:r>
            <a:r>
              <a:rPr lang="en-US" sz="1900" dirty="0" err="1"/>
              <a:t>energiecapaciteit</a:t>
            </a:r>
            <a:endParaRPr lang="en-US" sz="1900" dirty="0"/>
          </a:p>
          <a:p>
            <a:pPr marL="0" indent="0">
              <a:buNone/>
            </a:pPr>
            <a:r>
              <a:rPr lang="en-US" sz="1900" dirty="0"/>
              <a:t>⚓ </a:t>
            </a:r>
            <a:r>
              <a:rPr lang="en-US" sz="1900" dirty="0" err="1"/>
              <a:t>Verouderde</a:t>
            </a:r>
            <a:r>
              <a:rPr lang="en-US" sz="1900" dirty="0"/>
              <a:t> </a:t>
            </a:r>
            <a:r>
              <a:rPr lang="en-US" sz="1900" dirty="0" err="1"/>
              <a:t>kade-infrastructuur</a:t>
            </a:r>
            <a:endParaRPr lang="en-US" sz="1900" dirty="0"/>
          </a:p>
          <a:p>
            <a:pPr marL="0" indent="0">
              <a:buNone/>
            </a:pPr>
            <a:r>
              <a:rPr lang="en-US" sz="1900" dirty="0"/>
              <a:t>🤝 Lage </a:t>
            </a:r>
            <a:r>
              <a:rPr lang="en-US" sz="1900" dirty="0" err="1"/>
              <a:t>organisatiegraad</a:t>
            </a:r>
            <a:r>
              <a:rPr lang="en-US" sz="1900" dirty="0"/>
              <a:t> (in </a:t>
            </a:r>
            <a:r>
              <a:rPr lang="en-US" sz="1900" dirty="0" err="1"/>
              <a:t>opbouw</a:t>
            </a:r>
            <a:r>
              <a:rPr lang="en-US" sz="1900" dirty="0"/>
              <a:t>)</a:t>
            </a:r>
          </a:p>
          <a:p>
            <a:pPr marL="0" indent="0">
              <a:buNone/>
            </a:pPr>
            <a:r>
              <a:rPr lang="en-US" sz="1900" dirty="0"/>
              <a:t>🌱 </a:t>
            </a:r>
            <a:r>
              <a:rPr lang="en-US" sz="1900" dirty="0" err="1"/>
              <a:t>Niet</a:t>
            </a:r>
            <a:r>
              <a:rPr lang="en-US" sz="1900" dirty="0"/>
              <a:t> </a:t>
            </a:r>
            <a:r>
              <a:rPr lang="en-US" sz="1900" dirty="0" err="1"/>
              <a:t>klimaatadaptief</a:t>
            </a:r>
            <a:endParaRPr lang="en-US" sz="1900" dirty="0"/>
          </a:p>
          <a:p>
            <a:pPr marL="0" indent="0">
              <a:buNone/>
            </a:pPr>
            <a:r>
              <a:rPr lang="nl-NL" sz="1400" dirty="0"/>
              <a:t>✨ </a:t>
            </a:r>
            <a:r>
              <a:rPr lang="en-US" sz="1900" dirty="0"/>
              <a:t> </a:t>
            </a:r>
            <a:r>
              <a:rPr lang="en-US" sz="1900" dirty="0" err="1"/>
              <a:t>Uitstraling</a:t>
            </a:r>
            <a:endParaRPr lang="en-US" sz="1900" dirty="0"/>
          </a:p>
          <a:p>
            <a:pPr marL="0" indent="0">
              <a:buNone/>
            </a:pPr>
            <a:r>
              <a:rPr lang="nl-NL" sz="1400" dirty="0"/>
              <a:t>🕵️‍♂️</a:t>
            </a:r>
            <a:r>
              <a:rPr lang="en-US" sz="1900" dirty="0"/>
              <a:t>  </a:t>
            </a:r>
            <a:r>
              <a:rPr lang="en-US" sz="1900" dirty="0" err="1"/>
              <a:t>Ondermijning</a:t>
            </a:r>
            <a:endParaRPr lang="en-US" sz="1900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AA817A2C-BB34-8B16-FF0C-BE950E3AEE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11903" y="0"/>
            <a:ext cx="68800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129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Sociaal">
      <a:dk1>
        <a:srgbClr val="585859"/>
      </a:dk1>
      <a:lt1>
        <a:srgbClr val="ECECEC"/>
      </a:lt1>
      <a:dk2>
        <a:srgbClr val="004320"/>
      </a:dk2>
      <a:lt2>
        <a:srgbClr val="4FBDBE"/>
      </a:lt2>
      <a:accent1>
        <a:srgbClr val="EF4324"/>
      </a:accent1>
      <a:accent2>
        <a:srgbClr val="FFFFFF"/>
      </a:accent2>
      <a:accent3>
        <a:srgbClr val="CACACA"/>
      </a:accent3>
      <a:accent4>
        <a:srgbClr val="919191"/>
      </a:accent4>
      <a:accent5>
        <a:srgbClr val="515151"/>
      </a:accent5>
      <a:accent6>
        <a:srgbClr val="000000"/>
      </a:accent6>
      <a:hlink>
        <a:srgbClr val="D66A21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sjabloon-gemeente-smallingerland  -  Alleen-lezen" id="{5CAEC479-75E0-4975-A4D4-E2EB54A94377}" vid="{DB3DA826-A12F-43B1-93B4-E920FB19824C}"/>
    </a:ext>
  </a:extLst>
</a:theme>
</file>

<file path=ppt/theme/theme2.xml><?xml version="1.0" encoding="utf-8"?>
<a:theme xmlns:a="http://schemas.openxmlformats.org/drawingml/2006/main" name="1_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93f4bf-e654-4748-9520-482b1ee6ae6a">
      <Terms xmlns="http://schemas.microsoft.com/office/infopath/2007/PartnerControls"/>
    </lcf76f155ced4ddcb4097134ff3c332f>
    <TaxCatchAll xmlns="2681dab5-b069-4675-9106-17dd9cc28c5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F568E5A80ED4EBD4652EEBB5B1E75" ma:contentTypeVersion="14" ma:contentTypeDescription="Een nieuw document maken." ma:contentTypeScope="" ma:versionID="f9d8c1f448ffdfce81f832dda55e73f7">
  <xsd:schema xmlns:xsd="http://www.w3.org/2001/XMLSchema" xmlns:xs="http://www.w3.org/2001/XMLSchema" xmlns:p="http://schemas.microsoft.com/office/2006/metadata/properties" xmlns:ns2="6d93f4bf-e654-4748-9520-482b1ee6ae6a" xmlns:ns3="2681dab5-b069-4675-9106-17dd9cc28c59" targetNamespace="http://schemas.microsoft.com/office/2006/metadata/properties" ma:root="true" ma:fieldsID="1f530c495e8cdafe84e8489108ff7c16" ns2:_="" ns3:_="">
    <xsd:import namespace="6d93f4bf-e654-4748-9520-482b1ee6ae6a"/>
    <xsd:import namespace="2681dab5-b069-4675-9106-17dd9cc28c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93f4bf-e654-4748-9520-482b1ee6a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a718e4ea-ef43-4936-8440-458305118d0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81dab5-b069-4675-9106-17dd9cc28c59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fc309716-90bc-47e3-9b56-eefcc41bc496}" ma:internalName="TaxCatchAll" ma:showField="CatchAllData" ma:web="2681dab5-b069-4675-9106-17dd9cc28c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54044F-5A5C-407D-AEC4-55B5049DB5DA}">
  <ds:schemaRefs>
    <ds:schemaRef ds:uri="http://schemas.microsoft.com/office/2006/metadata/properties"/>
    <ds:schemaRef ds:uri="http://schemas.microsoft.com/office/infopath/2007/PartnerControls"/>
    <ds:schemaRef ds:uri="6d93f4bf-e654-4748-9520-482b1ee6ae6a"/>
    <ds:schemaRef ds:uri="2681dab5-b069-4675-9106-17dd9cc28c59"/>
  </ds:schemaRefs>
</ds:datastoreItem>
</file>

<file path=customXml/itemProps2.xml><?xml version="1.0" encoding="utf-8"?>
<ds:datastoreItem xmlns:ds="http://schemas.openxmlformats.org/officeDocument/2006/customXml" ds:itemID="{0B019509-8316-43B2-AEFD-59879FD2E8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93f4bf-e654-4748-9520-482b1ee6ae6a"/>
    <ds:schemaRef ds:uri="2681dab5-b069-4675-9106-17dd9cc28c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04AFD0-244C-46C7-B177-5201656677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powerpoint-sjabloon-gemeente-smallingerland</Template>
  <TotalTime>2050</TotalTime>
  <Words>1454</Words>
  <Application>Microsoft Office PowerPoint</Application>
  <PresentationFormat>Breedbeeld</PresentationFormat>
  <Paragraphs>330</Paragraphs>
  <Slides>35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35</vt:i4>
      </vt:variant>
    </vt:vector>
  </HeadingPairs>
  <TitlesOfParts>
    <vt:vector size="43" baseType="lpstr">
      <vt:lpstr>Aptos</vt:lpstr>
      <vt:lpstr>Aptos Display</vt:lpstr>
      <vt:lpstr>Arial</vt:lpstr>
      <vt:lpstr>Assistant</vt:lpstr>
      <vt:lpstr>Calibri</vt:lpstr>
      <vt:lpstr>Open Sans</vt:lpstr>
      <vt:lpstr>Kantoorthema</vt:lpstr>
      <vt:lpstr>1_Kantoorthema</vt:lpstr>
      <vt:lpstr>Marktverkenning</vt:lpstr>
      <vt:lpstr>Agenda </vt:lpstr>
      <vt:lpstr>Voorstellen</vt:lpstr>
      <vt:lpstr>Aanleiding</vt:lpstr>
      <vt:lpstr>Geschiedenis proces</vt:lpstr>
      <vt:lpstr>Gebiedsprogramma De Haven 2040</vt:lpstr>
      <vt:lpstr>Inhoudsopgave</vt:lpstr>
      <vt:lpstr>Industriegebied De Haven vandaag</vt:lpstr>
      <vt:lpstr>Belangrijkste knelpunten</vt:lpstr>
      <vt:lpstr>Trends &amp; Ontwikkelingen</vt:lpstr>
      <vt:lpstr>Ambitie met doelen </vt:lpstr>
      <vt:lpstr>Strategische doelen</vt:lpstr>
      <vt:lpstr>Thema’s in de uitvoering</vt:lpstr>
      <vt:lpstr>Thema’s in de uitvoering</vt:lpstr>
      <vt:lpstr>PowerPoint-presentatie</vt:lpstr>
      <vt:lpstr>PowerPoint-presentatie</vt:lpstr>
      <vt:lpstr>Omgevingsplan Drachtstercompagnie en verordeningen</vt:lpstr>
      <vt:lpstr>Inhoudsopgave</vt:lpstr>
      <vt:lpstr>Proces</vt:lpstr>
      <vt:lpstr>Wijzigingsplan Drachtstercompagnie</vt:lpstr>
      <vt:lpstr>Belangrijke keuzes</vt:lpstr>
      <vt:lpstr>Welk beleid is opgenomen</vt:lpstr>
      <vt:lpstr>Meer vergunningsvrij</vt:lpstr>
      <vt:lpstr>Opzet hoofdstukindeling (deel 1)</vt:lpstr>
      <vt:lpstr>Opzet hoofdstukindeling (deel 2)</vt:lpstr>
      <vt:lpstr>Regelopbouw (voorbeeld)</vt:lpstr>
      <vt:lpstr>Annotatie</vt:lpstr>
      <vt:lpstr>Inhoud omgevingsplan</vt:lpstr>
      <vt:lpstr>Status omgevingsplan</vt:lpstr>
      <vt:lpstr>Handboek wijzigen omgevingsplan</vt:lpstr>
      <vt:lpstr>Europese Aanbesteding</vt:lpstr>
      <vt:lpstr>Planning en proces </vt:lpstr>
      <vt:lpstr>Gunningscriteria</vt:lpstr>
      <vt:lpstr>Vragen vanuit ons</vt:lpstr>
      <vt:lpstr>Vragen</vt:lpstr>
    </vt:vector>
  </TitlesOfParts>
  <Company>Gemeente Smallingerland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Swenne, Marco</dc:creator>
  <cp:lastModifiedBy>Sowa, Kacper</cp:lastModifiedBy>
  <cp:revision>21</cp:revision>
  <dcterms:created xsi:type="dcterms:W3CDTF">2025-11-27T08:47:32Z</dcterms:created>
  <dcterms:modified xsi:type="dcterms:W3CDTF">2026-03-24T12:58:55Z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0x010100A4CF568E5A80ED4EBD4652EEBB5B1E75</vt:lpwstr>
  </property>
  <property fmtid="{D5CDD505-2E9C-101B-9397-08002B2CF9AE}" pid="3" name="MediaServiceImageTags">
    <vt:lpwstr/>
  </property>
</Properties>
</file>