
<file path=[Content_Types].xml><?xml version="1.0" encoding="utf-8"?>
<Types xmlns="http://schemas.openxmlformats.org/package/2006/content-types">
  <Default Extension="bin" ContentType="application/vnd.openxmlformats-officedocument.spreadsheetml.printerSettings"/>
  <Default Extension="jpeg" ContentType="image/jpe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822"/>
  <workbookPr/>
  <mc:AlternateContent xmlns:mc="http://schemas.openxmlformats.org/markup-compatibility/2006">
    <mc:Choice Requires="x15">
      <x15ac:absPath xmlns:x15ac="http://schemas.microsoft.com/office/spreadsheetml/2010/11/ac" url="https://uwvnl.sharepoint.com/sites/FBInkuitv1Lopendetraject/Gedeelde documenten/General/1255 Hulpmiddelen/1. Aanbestedingsdossier/06. NvI/"/>
    </mc:Choice>
  </mc:AlternateContent>
  <xr:revisionPtr revIDLastSave="2" documentId="8_{6F86E25B-0990-4FCB-8AC6-0EE4E84E029A}" xr6:coauthVersionLast="47" xr6:coauthVersionMax="47" xr10:uidLastSave="{4BB2B1E6-E30F-4628-86DD-13E566D17FF6}"/>
  <bookViews>
    <workbookView xWindow="28680" yWindow="-120" windowWidth="29040" windowHeight="15720" activeTab="3" xr2:uid="{00000000-000D-0000-FFFF-FFFF00000000}"/>
  </bookViews>
  <sheets>
    <sheet name="1ste Nota van Inlichtingen" sheetId="4" r:id="rId1"/>
    <sheet name="Tweede Nota van Inlichtingen" sheetId="5" r:id="rId2"/>
    <sheet name="Derde Nota van Inlichtingen" sheetId="6" r:id="rId3"/>
    <sheet name="Vierde Nota van Inlichtingen" sheetId="7" r:id="rId4"/>
  </sheets>
  <definedNames>
    <definedName name="_xlnm._FilterDatabase" localSheetId="0" hidden="1">'1ste Nota van Inlichtingen'!$B$10:$F$140</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865" uniqueCount="664">
  <si>
    <t xml:space="preserve">1ste Nota van Inlichtingen </t>
  </si>
  <si>
    <t>Inkoopkader Hulpmiddelen
JWI181.2026.1255</t>
  </si>
  <si>
    <t>Nummer</t>
  </si>
  <si>
    <t>Datum vraag</t>
  </si>
  <si>
    <t>Referentie - document / hoofdstuk / paragraaf / bladzijde:</t>
  </si>
  <si>
    <t>Vraag</t>
  </si>
  <si>
    <t xml:space="preserve">Antwoord </t>
  </si>
  <si>
    <t>11-3-2026</t>
  </si>
  <si>
    <t>Inkoopkader Hulpmiddelen en Bijlage 03 - overzicht hulpmiddelen</t>
  </si>
  <si>
    <t>In het document 'Inkoopkader Hulpmiddelen' en 'Bijlage 03 - Overzicht Hulpmiddelen' wordt de categorie passend meubilair benoemd. De onderverdeling binnen deze categorie lijkt echter niet volledig overeen te komen tussen beide documenten. Kunt u aangeven welke onderverdeling leidend is voor deze aanbesteding?</t>
  </si>
  <si>
    <t>Beide opsommingen kloppen. In het Inkoopkader wordt genoemd welke percelen onder een categorie vallen:
Categorie: Passend meubilair:
Perceel: Maatwerkmeubilair
Perceel: Chauffeursstoelen
Perceel: Verzorgingsmeubilair
In het Overzicht Hulpmiddelen is per categorie opgesomd welke hulpmiddelen we onder de gehele categorie verstaan. Die hulpmiddelen vindt u terug onder de percelen.</t>
  </si>
  <si>
    <t>Bijlage 03 - overzicht hulpmiddelen - pagina 3</t>
  </si>
  <si>
    <t>U schrijft dat UWV de inkooporder verstrekt. Kunt u verduidelijken wie de bestelling plaatst bij het inkoopkantoor van UWV: doet de gebruiker dit via toegang tot de bestelcatalogus, of verzorgt de arbeidsdeskundige dit na overleg met en akkoord van de gebruiker?</t>
  </si>
  <si>
    <t xml:space="preserve">De gebruiker heeft zelf geen rol bij de bestelling en heeft ook niet zelfstandig toegang tot de Catalogus. De AD legt aan de gebruiker een overzicht voor van leveranciers die het benodigde hulpmiddel kunnen leveren. De gebruiker kiest uit dat overzicht een leverancier. Na die keuze verloopt het verdere bestelproces via UWV medewerkers.
</t>
  </si>
  <si>
    <t>Wij lezen dat voor werkmeubilair binnen de categorie passend meubilair telkens een offerte moet worden opgevraagd. Kunt u toelichten hoe dit proces verloopt: wie vraagt de offerte op bij de leverancier, wie ontvangt de offerte en wie geeft hierop feedback? Daarnaast vernemen wij graag wie uiteindelijk akkoord geeft op de offerte en wie vervolgens het bestelkantoor van UWV informeert zodat de inkooporder kan worden verstrekt.</t>
  </si>
  <si>
    <t>UWV vraagt bij u een offerte op, als daarover afstemming nodig is dan neemt UWV contact met u op. Als UWV de offerte heeft geaccordeerd dan ontvangt u van UWV een inkooporder.</t>
  </si>
  <si>
    <t>Bijlage 03 - overzicht hulpmiddelen - pagina 5</t>
  </si>
  <si>
    <t>Bij passend meubilair lezen wij dat aanvragen op offertebasis plaatsvinden bij leveranciers die een overeenkomst hebben met UWV. Kunt u toelichten hoe dit in de praktijk werkt wanneer meerdere leveranciers binnen deze categorie beschikbaar zijn? Hoe wordt voorkomen dat dit voor gebruikers onoverzichtelijk wordt en hoe blijft de rol en expertise van de arbeidsdeskundige leidend in de selectie en beoordeling van offertes?</t>
  </si>
  <si>
    <t>De AD legt eerst een overzicht van leveranciers die het hulpmiddel kunnen leveren voor aan de gebruiker, hieruit kan één van de gecontracteerde leveranciers worden gekozen. Alleen bij die gekozen leverancier wordt vervolgens een passing gedaan en wordt er aan de hand van die passing een offerte geleverd. De offerte wordt door de AD beoordeeld, niet door de gebruiker.</t>
  </si>
  <si>
    <t>In het geval de gebruiker akkoord mag geven op de offerte bestaat het risico dat bij meerdere leveranciers per categorie regelmatig second opinions worden opgevraagd, met mogelijk weinig resultaat. Kunt u toelichten hoe dit risico in de praktijk wordt gemitigeerd?</t>
  </si>
  <si>
    <t>De gebruiker heeft geen rol in het beoordelen van offertes. Hij kiest uitsluitend bij welke leverancier hij graag zijn hulpmiddel wil bestellen, het verdere (bestel)proces verloopt via UWV.</t>
  </si>
  <si>
    <t>Bijlage 03 - overzicht hulpmiddelen - pagina 11</t>
  </si>
  <si>
    <t>U schrijft dat bij aanmelding een uitgewerkt aanbod van innovatieve hulpmiddelen moet worden aangeleverd. Kunt u toelichten of dit betrekking heeft op alle innovaties die een leverancier beschikbaar heeft en of deze vervolgens worden opgenomen in een catalogus (incl. prijzen)? Daarnaast vernemen wij graag hoe UWV dit gedurende de looptijd van de overeenkomst voor zich ziet, bijvoorbeeld wanneer nieuwe innovaties beschikbaar komen.</t>
  </si>
  <si>
    <t>De categorie Innovatie is hoofdzakelijk bedoeld voor leveranciers met specifieke nieuwe hulpmiddelen die (nog) niet onder een andere categorie of ander inkooptraject gecontracteerd kunnen worden. Hulpmiddelen die door hun aard vallen onder de reikwijdte van een perceel, worden onder dat perceel ingekocht. Als tijdens de looptijd van een contract een innovatie beschikbaar komt dan kan deze, na overleg met uw accounthouder, worden toegevoegd aan de Catalogus.</t>
  </si>
  <si>
    <t>Bijlage 04 Prijzenblad</t>
  </si>
  <si>
    <t>Wat wordt er concreet van de inschrijver verwacht in het prijzenblad wanneer voornamelijk wordt ingeschreven op passend meubilair - perceel maatwerkmeubilair, aangezien deze voorzieningen op offertebasis worden geleverd? Betekent dit dat in het prijzenblad uitsluitend de prijs voor verhuizing van een voorziening moet worden opgenomen?</t>
  </si>
  <si>
    <t>Dat klopt, voor maatwerkmeubilair wordt gewerkt met vaste prijzen voor verhuizing en voor het periodieke instelmoment. Deze prijzen vermeldt u op het Prijzenblad.</t>
  </si>
  <si>
    <t>Voor passend meubilair binnen perceel maatwerkmeubilair worden offertes opgevraagd waarbij Gebruikers een dominante rol hebben in de keuze. Kunt u toelichten hoe in dit proces de verhouding tussen prijs en kwaliteit wordt beoordeeld en hoe wordt voorkomen dat de perceptie ontstaat dat een duurder hulpmiddel automatisch beter is?</t>
  </si>
  <si>
    <t>De gebruiker ziet uitsluitend een lijst van gecontracteerde leveranciers die het hulpmiddel kunnen leveren die hij nodig heeft, waarbij geen beoordeling op prijs plaatsvindt. De gebruiker zal na advisering door de AD een keuze maken uit de voorgelegde gecontracteerde leveranciers.</t>
  </si>
  <si>
    <t>In algemene zin vernemen wij graag hoe UWV de prijs beoordeelt in deze aanbesteding in situaties waarin voorzieningen op offertebasis worden aangeboden. Kunt u toelichten op welke wijze prijs wordt meegewogen en wie deze beoordeling uitvoert?</t>
  </si>
  <si>
    <t>In tegenstelling tot een Europese aanbesteding, waarbij prijs een onderdeel is van de beoordeling, geldt bij een Inkoopkader dat iedere leverancier die aan de minimale eisen kan voldoen zich aan kan melden. Hierbij is de prijs geen onderdeel van de beoordeling. De AD beoordeelt de individuele offertes en gaat daarbij uit van o.a. zijn marktkennis, ervaring en afstemming met collega's. UWV wil graag samenwerken met leveranciers die reëele en markconforme prijzen hanteren, uw accounthouder blijft hierover met u in gesprek (zie ook de SLA hoofdstuk 3.4 Marktconform).</t>
  </si>
  <si>
    <t>Is het toegestaan dat leveranciers bijvoorbeeld eens per half jaar een kennissessie organiseren voor arbeidsdeskundigen om innovaties en nieuwe oplossingen te presenteren?</t>
  </si>
  <si>
    <t xml:space="preserve">Het is toegestaan om kennissessies te organiseren. Vanuit de AD'en worden ook veel kennissessies georganiseerd, vaak gebundeld op thema. Het is daarom raadzaam om vooraf af te stemmen met AD'en om de behoefte en de ruimte in agenda's te peilen. </t>
  </si>
  <si>
    <t>Kunt u toelichten wie het eerste contactmoment met de leverancier initieert binnen dit inkoopkader hulpmiddelen: de arbeidsdeskundige of de gebruiker?</t>
  </si>
  <si>
    <t xml:space="preserve">Dit is de AD. </t>
  </si>
  <si>
    <t>Informatievoorziening aan Gebruikers voor een geïnformeerde keuze: Welke informatie krijgen Gebruikers (bijv. productspecificaties, vergelijkingsinformatie, demonstratie‑mogelijkheden) te zien en via welk kanaal, zodat zij een geïnformeerde keuze uit de door de AD voorgefiterde leveranciers kunnen maken?</t>
  </si>
  <si>
    <t>Rol van de leverancier bij passing en vergelijking van varianten: Kunt u toelichten welke verwachtingen UWV heeft over de rol van de leverancier tijdens een passing, met name wanneer meerdere varianten mogelijk zijn? Verwacht UWV dat leveranciers meerdere hulpmiddelvarianten meenemen, en gelden er eisen voor vergelijking, documentatie of onderbouwing tijdens de passing?</t>
  </si>
  <si>
    <t>Bij een verzoek tot een passing stemt de AD met de leverancier af wat hij bij de passing verwacht. Afhankelijk van hoe specifiek hij zijn eisen aan een hulpmiddel al in beeld heeft, kan ingeschat worden of er verschillende varianten zijn die gepast kunnen worden. Als een leverancier meerdere varianten heeft die aan die eisen voldoen, dan neemt hij deze mee naar de passing. 
Het is ons niet duidelijk wat u bedoelt met 'vergelijking, documentatie of onderbouwing tijdens de passing'.</t>
  </si>
  <si>
    <t>Criteria binnen filtering door de Arbeidsdeskundige (AD): Op basis van welke objectieve criteria voert de AD de filtering in de Catalogus uit (bijv. productbeschikbaarheid, combinatiemogelijkheden, levertijd), en hoe wordt uniformiteit tussen AD’s geborgd? Wordt er een verdeelsleutel toegepast op het moment dat de AD helpt bij de keuze?</t>
  </si>
  <si>
    <t>De AD bepaalt welk hulpmiddel het meest geschikt en passend is voor de gebruiker. Op basis van het middel wordt in de catalogus gekeken welke leveranciers dit hulpmiddel of middelen, als het om meerdere middelen gaat, kunnen leveren. Uiteindelijk kiest de gebruiker de leverancier. 
Uniformiteit wordt geborgd door vakdagen en onderling overleg tussen de AD'en. Er wordt geen verdeelsleutel toegepast.</t>
  </si>
  <si>
    <t>Wanneer vindt UWV dat een stoel ‘maatwerk’ is?: In het Overzicht Hulpmiddelen staat beschreven dat hulpmiddelen binnen het Perceel Maatwerkmeubilair “voor iedere Gebruiker op maat aangepast moeten kunnen worden” en dat maatwerkmeubilair volledig passend moet zijn voor de specifieke belemmeringen van de gebruiker. Kunt u toelichten wanneer UWV een stoel of trippelstoel beschouwt als ‘maatwerk’ (bijvoorbeeld: afwijkende lichaamsafmetingen, medische bijzonderheden, noodzakelijke constructieve aanpassingen, aanpassingen die vallen onder MDR‑wijziging), en wanneer het volgens UWV nog een standaardproduct binnen de productgroep betreft?</t>
  </si>
  <si>
    <r>
      <t>UWV is bevoegd om hulpmiddelen te verstrekken aan mensen die deze vanwege hun beperking nodig hebben om aan werk of onderwijs deel te kunnen nemen.</t>
    </r>
    <r>
      <rPr>
        <sz val="9"/>
        <color theme="1"/>
        <rFont val="Verdana"/>
        <family val="2"/>
      </rPr>
      <t xml:space="preserve"> Dit houdt in dat standaard middelen zoals een bureaustoel zonder aanpassingen niet onder de verantwoordelijkheid van UWV valt, maar bijvoorbeeld onder die van de werkgever. Onder dit Inkoopkader nodigt UWV daarom uitsluitend leveranciers uit die in staat zijn om specifiek maatwerk aan meubilair te leveren.</t>
    </r>
  </si>
  <si>
    <t>Bijlage 01 - Raamovereenkomst - pagina 4</t>
  </si>
  <si>
    <t>Wijzigingsbevoegdheid UWV tijdens de looptijd: De Raamovereenkomst geeft UWV de bevoegdheid om onderdelen van het Inkoopkader, SLA of andere bijlagen te wijzigen. Kunt u toelichten welke typen wijzigingen UWV gedurende de looptijd van de Raamovereenkomst mag doorvoeren, hoe de proportionaliteit hiervan wordt geborgd, en op welke wijze leveranciers hierover tijdig worden geïnformeerd?</t>
  </si>
  <si>
    <t>Gewenst detailniveau in het Prijzenblad per Perceel: Kunt u aangeven op welk detail- of aggregatieniveau UWV de productindeling in het Prijzenblad verwacht per Perceel, met name voor het Perceel Maatwerkmeubilair, waar volgens het Overzicht Hulpmiddelen per product een offerte wordt opgevraagd?</t>
  </si>
  <si>
    <t>Voor het perceel Maatwerkmeubilair (en de andere percelen waarvoor offertes worden opgevraagd) wordt het Prijzenblad niet ingevuld, behalve met de prijs voor verhuizing en instelmoment. Op het Aanvraagformulier vermeldt u de producten die u kunt leveren onder het perceel. Deze producten worden opgenomen in de Catalogus.</t>
  </si>
  <si>
    <t>Offerte‑eisen bij maatwerk (inhoud en transparantie): Welke minimumeisen stelt UWV aan de inhoud van een maatwerkofferte (bijv. functionele/technische specificaties, uren‑/materiaalopbouw, herinzetoptie en doorlooptijd), zodat AD’s een eenduidige beoordeling kunnen doen?</t>
  </si>
  <si>
    <t xml:space="preserve">De minimumeisen aan offertes zijn opgenomen in de SLA onder hoofdstuk 3.1 Offerte. Offertes worden, zeker in geval van maatwerkmeubilair, geleverd nadat er een fysieke passing is geweest. </t>
  </si>
  <si>
    <t>Catalogusdata: overname, clustering en actualisatie: Worden de door inschrijvers aangeleverde producten, prijzen en labels één‑op‑één opgenomen in de interne Catalogus, of clustert/herstructureert UWV deze gegevens? Hoe verloopt de actualisatie van catalogusdata gedurende de looptijd?</t>
  </si>
  <si>
    <t>Ja de Catalogus wordt opgebouwd volgens de aangeleverde informatie op het Prijzenblad en het Aanvraagformulier. Prijzen kunnen uitsluitend na indexatie of na 5 jaar worden aangepast. Als er een wijziging is in het assortiment dan stemt u dit af met uw accounthouder van UWV. Na zijn beoordeling kan een product bijvoorbeeld uit de Catalogus worden verwijderd. Voor de percelen Maatwerkmeubilair en Chauffeursstoelen (offertes) is dit niet van toepassing omdat hiervoor geen Prijzenblad wordt ingevuld. Wanneer u andere hulpmiddelen gaat leveren dan die u oorspronkelijk op het Aanvraagformulier onder een perceel heeft aangekruist, dan overlegt u dit met uw accounthouder zodat dit in de Catalogus kan worden toegevoegd.</t>
  </si>
  <si>
    <t>Bijlage 03 - overzicht hulpmiddelen - pagina 12</t>
  </si>
  <si>
    <t>Innovatie vs. ‘Special’-productcode (grensgevallen): Kunt u aangeven wanneer een hulpmiddel onder de Special‑productcode binnen een bestaand Perceel valt, en wanneer dezelfde oplossing via de Innovatiecategorie moet worden ingediend?</t>
  </si>
  <si>
    <t>De categorie Innovatie is aan het Inkoopkader toegevoegd om ruimte te geven aan leveranciers die een innovatief product bieden dat niet past onder één van de opgenomen percelen, waardoor het onder de overige categoriën niet mogelijk is om die leverancier te contracteren. Een Special is niet met innovatie te vergelijken. Dit is slechts een productcode.</t>
  </si>
  <si>
    <t>Innovatie: doorontwikkelde varianten van bestaande hulpmiddelen: Kunnen doorontwikkelde of technisch vernieuwde varianten van reeds ingezette hulpmiddelen onder de Innovatiecategorie vallen, en zo ja, welke toetsingscriteria hanteert UWV om het vernieuwend karakter t.o.v. bestaande UWV‑middelen vast te stellen?</t>
  </si>
  <si>
    <t>Nee, de categorie Innovatie is bedoeld voor leveranciers met specifieke nieuwe hulpmiddelen die (nog) niet onder een andere categorie of ander inkooptraject gecontracteerd kunnen worden. Hulpmiddelen die door hun aard vallen onder de reikwijdte van een perceel, worden onder dat perceel ingekocht.</t>
  </si>
  <si>
    <t>12-3-2026</t>
  </si>
  <si>
    <t>Inkoopkader, pagina 7, paragraaf 2.5</t>
  </si>
  <si>
    <t>Onze vraag is tweeledig. Op dit moment heeft het UWV overeenkomsten afgesloten die per 1-8-2026 zijn opgezegd. Hierdoor is er na die datum geen overeenkomst meer. Kunt u aangeven wat er met de dan uitstaande hulpmiddelen gebeurt in geval van een inname of bij reparatie. Het is daarbij mogelijk dat een huidige contractant niet opnieuw inschrijft. Deze vraag zal ook gelden bij de overeenkomst die u per 1-8-2026 aangaat en waarbij een partij de overeenkomst opzegt.</t>
  </si>
  <si>
    <t>In geval van beëindiging van de overeenkomst, blijven de contractuele voorwaarden van kracht voor alle reeds geleverde hulpmiddelen en lopende reparaties. Dit betekent dat de leverancier verplicht blijft tot het nakomen van alle afspraken met betrekking tot garantie, onderhoud en reparatie voor de duur van de overeenkomst, zoals vastgelegd in de contractuele bepalingen. Echter, vanaf het moment van beëindiging zullen geen nieuwe bestellingen op het contract meer geplaatst worden.</t>
  </si>
  <si>
    <t>Inkoopkader, pagina 9, paragraaf 3.4</t>
  </si>
  <si>
    <t>U heeft de opdracht ingedeeld in diverse percelen. Staat u het toe dat er binnen een holding meerdere werkmaatschappijen inschrijven op een eigen deel van een perceel (niet overlappend)?</t>
  </si>
  <si>
    <t>Ja, dat is toegestaan.</t>
  </si>
  <si>
    <t>Raamovereenkomst art. 8</t>
  </si>
  <si>
    <t>Wie draagt de kosten voor deze audit?</t>
  </si>
  <si>
    <t>UWV</t>
  </si>
  <si>
    <t>Overzicht hulpmiddelen</t>
  </si>
  <si>
    <t>Is het juist te veronderstellen dat nadat de cliënt voor een leverancier heeft gekozen u alleen bij deze leverancier een offerte opvraagt?</t>
  </si>
  <si>
    <t>Dat is juist, na de keuze voor een leverancier wordt alleen bij die leverancier een passing uitgevoerd waarna een offerte wordt opgesteld waarin de specifieke opbouw van het hulpmiddel wordt vermeld.</t>
  </si>
  <si>
    <t>U vraagt voor het perceel Verzorgingsmeubilair een vaste prijs per middel. In hoeverre beïnvloed deze prijs de keuze voor een leverancier door een arbeidsdeskundige/ de cliënt?</t>
  </si>
  <si>
    <t xml:space="preserve">De gebruiker ziet uitsluitend een lijst van gecontracteerde leveranciers die het hulpmiddel kunnen leveren die hij nodig heeft, waarbij geen beoordeling op prijs plaatsvindt. </t>
  </si>
  <si>
    <t>Is het juist te veronderstellen dat de leverancier die het middel aanvankelijk heeft geleverd deze ook weer dient in te nemen of kan dit ook een andere leverancier zijn?</t>
  </si>
  <si>
    <t>Ja dat is juist.</t>
  </si>
  <si>
    <t>Inname: U vraagt de leverancier om bij inname lijsten bij te houden van herinzetbare middelen en/of onderdelen daarvan. Dit impliceert dat de inschrijver alleen deze middelen kan herinzetten en in feite een depot houdt voor het UWV. In het kader van duurzaamheid kan dit leiden tot langere stilstand dan wanneer een hulpmiddel op een andere wijze kan worden ingezet door de leverancier. Is onze veronderstelling juist dat er een separaat depot moet worden opgezet voor het UWV?</t>
  </si>
  <si>
    <t xml:space="preserve">Nee uw veronderstelling is niet juist. Wij verwachten dat herbruikbare hulpmiddelen of onderdelen daarvan zoveel als mogelijk worden heringezet, dit hoeft niet specifiek voor cliënten van UWV te zijn. </t>
  </si>
  <si>
    <t>Overzicht Hulpmiddelen 2.1 pag. 4</t>
  </si>
  <si>
    <r>
      <rPr>
        <b/>
        <sz val="9"/>
        <color theme="1"/>
        <rFont val="Verdana"/>
        <family val="2"/>
      </rPr>
      <t>Ervaringseis categorie Passend Meubilair:</t>
    </r>
    <r>
      <rPr>
        <sz val="9"/>
        <color theme="1"/>
        <rFont val="Verdana"/>
        <family val="2"/>
      </rPr>
      <t xml:space="preserve"> 1: wij missen een ervaringseis ten aanzien van het aanbieden van maatwerkoplossingen en aanpassingen. Voor cliënten met progressieve ziektebeelden is het essentieel dat de leverancier in staat is om het meubilair aan te passen aan de veranderende beperkingen, zodat niet telkens een nieuw middel aangevraagd hoeft te worden. Bent u bereid deze eis toe te voegen en zo nee, waarom niet? </t>
    </r>
  </si>
  <si>
    <r>
      <t xml:space="preserve">UWV stelt als ervaringseis bij de categorie Passend Meubilair dat een leverancier minimaal 1 jaar aantoonbare ervaring heeft met het </t>
    </r>
    <r>
      <rPr>
        <b/>
        <sz val="9"/>
        <color theme="1"/>
        <rFont val="Verdana"/>
        <family val="2"/>
      </rPr>
      <t>aanpassen</t>
    </r>
    <r>
      <rPr>
        <sz val="9"/>
        <color theme="1"/>
        <rFont val="Verdana"/>
        <family val="2"/>
      </rPr>
      <t>, leveren en geven van instructies aan de gebruiker van die hulpmiddelen. UWV voegt de eis niet toe.</t>
    </r>
  </si>
  <si>
    <r>
      <rPr>
        <b/>
        <sz val="9"/>
        <color theme="1"/>
        <rFont val="Verdana"/>
        <family val="2"/>
      </rPr>
      <t xml:space="preserve">Ervaringseis categorie Passend Meubilair: </t>
    </r>
    <r>
      <rPr>
        <sz val="9"/>
        <color theme="1"/>
        <rFont val="Verdana"/>
        <family val="2"/>
      </rPr>
      <t xml:space="preserve">Wij missen een ervaringseis ten aanzien van het uitvoeren van jaarlijkse servicemomenten om het meubilair te controleren en af te stellen. UWV stelt immers de eis om periodiek het meubilair af te stellen en daar zouden dan partijen dan ook ervaring mee moeten hebben.  Bent u bereid deze eis toe te voegen en zo nee, waarom niet?  </t>
    </r>
  </si>
  <si>
    <r>
      <t>Als er ervaring is met het aanpassen, leveren en instrueren dan verwachten we dat de</t>
    </r>
    <r>
      <rPr>
        <sz val="9"/>
        <rFont val="Verdana"/>
        <family val="2"/>
      </rPr>
      <t xml:space="preserve"> leverancier daarmee ook het instellen uit kan voeren. UWV voegt deze eis niet toe.</t>
    </r>
  </si>
  <si>
    <t xml:space="preserve">De Europese verordening voor medische hulpmiddelen ((EU) 2017/745 Medical Device Regulation, MDR) is van toepassing sinds 26 mei 2021. In Nederland ligt dit vast in de Wet medische hulpmiddelen, het Besluit medische hulpmiddelen en de Regeling medische hulpmiddelen. Wij zien in de eisen tav de hulpmiddelen geen bepaling over dit wettelijke kader ten aanzien van de (technische) kwaliteit van de hulpmiddelen. Kunt u bevestigen dat leveranciers dienen te werken conform dit wettelijke kader? </t>
  </si>
  <si>
    <r>
      <t xml:space="preserve">Op pagina 3 van het Overzicht Hulpmiddelen, hoofdstuk 2 De hulpmiddelen, is opgenomen: </t>
    </r>
    <r>
      <rPr>
        <i/>
        <sz val="9"/>
        <color theme="1"/>
        <rFont val="Verdana"/>
        <family val="2"/>
      </rPr>
      <t>"Alle hulpmiddelen moeten voldoen aan wettelijke eisen op het gebied van veiligheid, gezondheid en milieu. U bent verantwoordelijk dat de hulpmiddelen overeenstemmen met alle toepasselijke Nederlandse en Europese product- en kwaliteitseisen"</t>
    </r>
    <r>
      <rPr>
        <sz val="9"/>
        <color theme="1"/>
        <rFont val="Verdana"/>
        <family val="2"/>
      </rPr>
      <t>. Wij verwijzen niet specifiek naar wetten, het is de verantwoordelijkheid van iedere leverancier om te voldoen aan wetgeving die voor zijn assortiment of bedrijfsvoering van toepassing is.</t>
    </r>
  </si>
  <si>
    <r>
      <t xml:space="preserve">Kunt u toelichten wat u in deze passage bedoelt met 'alle onderdelen uit de gevraagde ervaringseisen en deze eisen opnemen in 2.1? </t>
    </r>
    <r>
      <rPr>
        <i/>
        <sz val="9"/>
        <color theme="1"/>
        <rFont val="Verdana"/>
        <family val="2"/>
      </rPr>
      <t>Bij uw aanvraag dient u de Referentieverklaring (bijlage 10) volledig ingevuld in, waarin u beschrijft op welke wijze u voldoet aan de gestelde ervaringseis. Uit uw referentieopdracht moet blijken dat u ten minste gedurende één jaar ervaring heeft met alle onderdelen uit de gevraagde ervaringseisen.</t>
    </r>
  </si>
  <si>
    <t>Zie hiervoor 'Ervaringseis Categorie Passend Meubilair' in hoofdstuk 2.1 'Overzicht Hulpmiddelen'.</t>
  </si>
  <si>
    <t>Overzicht Hulpmiddelen 2.1 pag. 5</t>
  </si>
  <si>
    <r>
      <rPr>
        <b/>
        <sz val="9"/>
        <color theme="1"/>
        <rFont val="Verdana"/>
        <family val="2"/>
      </rPr>
      <t>Specifieke aanvullende eisen:</t>
    </r>
    <r>
      <rPr>
        <sz val="9"/>
        <color theme="1"/>
        <rFont val="Verdana"/>
        <family val="2"/>
      </rPr>
      <t xml:space="preserve"> Instelmoment: Moet er 1 keer per jaar een instelmoment gedaan worden of is dit vrij te bepalen door de leverancier? </t>
    </r>
  </si>
  <si>
    <r>
      <t xml:space="preserve">Op pagina 5 is opgenomen: </t>
    </r>
    <r>
      <rPr>
        <i/>
        <sz val="9"/>
        <color theme="1"/>
        <rFont val="Verdana"/>
        <family val="2"/>
      </rPr>
      <t>"Bij deze hulpmiddelen geldt daarom dat er periodiek, door u in te schatten op basis van het meubel en de groei van het kind, wordt gecontroleerd of het nog voldoende passend is en of de instellingen nog goed zijn."</t>
    </r>
    <r>
      <rPr>
        <sz val="9"/>
        <color theme="1"/>
        <rFont val="Verdana"/>
        <family val="2"/>
      </rPr>
      <t xml:space="preserve"> Wij schrijven dus niet meer voor dat dit 1 keer per jaar moet gebeuren. Het instelmoment moet passen bij de ontwikkeling van het kind.</t>
    </r>
  </si>
  <si>
    <t>SLA 2.3 pag. 4</t>
  </si>
  <si>
    <r>
      <rPr>
        <b/>
        <sz val="9"/>
        <color theme="1"/>
        <rFont val="Verdana"/>
        <family val="2"/>
      </rPr>
      <t>Reparatie:</t>
    </r>
    <r>
      <rPr>
        <sz val="9"/>
        <color theme="1"/>
        <rFont val="Verdana"/>
        <family val="2"/>
      </rPr>
      <t xml:space="preserve"> Mag er ook in overleg een reparatie-offerte achteraf ingediend worden als je tijdens een jaarlijks controlebezoek toch iets moet repareren?</t>
    </r>
  </si>
  <si>
    <r>
      <t xml:space="preserve">Als een offerte </t>
    </r>
    <r>
      <rPr>
        <i/>
        <sz val="9"/>
        <color theme="1"/>
        <rFont val="Verdana"/>
        <family val="2"/>
      </rPr>
      <t>in overleg</t>
    </r>
    <r>
      <rPr>
        <sz val="9"/>
        <color theme="1"/>
        <rFont val="Verdana"/>
        <family val="2"/>
      </rPr>
      <t xml:space="preserve"> op een ander moment wordt ingediend dan is dat altijd akkoord. Wordt een reparatie alvast uitgevoerd zonder overleg, dan is dit op eigen verantwoordelijkheid. Het zou voor kunnen komen dat een AD in een specifiek geval in plaats van reparatie over wil gaan op een andere oplossing, dan is het mogelijk dat hij niet akkoord zal gaan met de achteraf ingediende offerte/factuur. Om deze discussie te voorkomen voor beide partijen vragen wij om voorafgaand aan de reparatie een prijsopgave te sturen.</t>
    </r>
  </si>
  <si>
    <t>SLA 4.2 pag. 9</t>
  </si>
  <si>
    <r>
      <t xml:space="preserve">Representativiteit: </t>
    </r>
    <r>
      <rPr>
        <sz val="9"/>
        <color theme="1"/>
        <rFont val="Verdana"/>
        <family val="2"/>
      </rPr>
      <t xml:space="preserve">Wat moeten we doen als er minder dan 20% van de eindgebruikers reageert op de vraag of ze mee willen doen aan een klanttevredenheidsonderzoek? </t>
    </r>
  </si>
  <si>
    <t xml:space="preserve">U toont eerst aan wat u heeft gedaan om een hogere respons te behalen. Dit wordt vervolgens besproken met de accounthouder. </t>
  </si>
  <si>
    <t>SLA 4.4 pag. 11</t>
  </si>
  <si>
    <r>
      <t xml:space="preserve">Balanced Scorecard: </t>
    </r>
    <r>
      <rPr>
        <sz val="9"/>
        <color theme="1"/>
        <rFont val="Verdana"/>
        <family val="2"/>
      </rPr>
      <t>Wat is de invloed van een hoge score op de Balanced Scorecard op de keuze van de eindgebruiker?</t>
    </r>
  </si>
  <si>
    <t>Wij begrijpen uw vraag niet geheel, welke invloed een hoge score op een individu heeft kan vooraf niet vastgesteld worden.</t>
  </si>
  <si>
    <t>Inkoopkader, 2.4, pag 7</t>
  </si>
  <si>
    <t xml:space="preserve">In paragraaf 2.4 staat dat UWV gerechtigd is om het inkoopkader op elk moment en om elke reden te beëindigen, met een opzegtermijn van minimaal zes maanden. Kan UWV toelichten in welke situaties zij  gebruik zal maken van deze beëindigingsmogelijkheid? Daarnaast vragen wij of UWV kan bevestigen dat bij een dergelijke beëindiging de belangen van reeds gecontracteerde opdrachtnemers en lopende werkzaamheden zorgvuldig worden meegewogen. </t>
  </si>
  <si>
    <t>Inkoopkader, 3.3, pag 8</t>
  </si>
  <si>
    <t xml:space="preserve">Kunnen partijen die een raamovereenkomst voor een specifiek perceel hebben, gedurende de duur van het inkoopkader aanvragen indienen voor aanvullende percelen? </t>
  </si>
  <si>
    <t>Ja dat is mogelijk.</t>
  </si>
  <si>
    <r>
      <rPr>
        <b/>
        <sz val="9"/>
        <color theme="1"/>
        <rFont val="Verdana"/>
        <family val="2"/>
      </rPr>
      <t>Geschiktheidseisen personeel:</t>
    </r>
    <r>
      <rPr>
        <sz val="9"/>
        <color theme="1"/>
        <rFont val="Verdana"/>
        <family val="2"/>
      </rPr>
      <t xml:space="preserve"> als een partij verklaard heeft aan de eisen te voldoen maar hieraan bij uitvoering niet voldoet, wat is daarvan dan de consequentie? Is er tevens sprake van een valse verklaring in de zin van deel IIIC, onderdeel 8 UEA? </t>
    </r>
  </si>
  <si>
    <t xml:space="preserve">Indien blijkt dat niet wordt voldaan aan de gestelde geschiktheidseis, behoudt UWV het recht passende contractuele en/of jurdische maatregelen te treffen. 
Of er sprake is van een valse verklaring in de zin van het UEA is afhankelijk van de specifieke omstandigheden van het geval.
</t>
  </si>
  <si>
    <t xml:space="preserve">In paragraaf 2.4 staat dat UWV wijzigingen kan aanbrengen in de uitsluitingsgronden en geschiktheidseisen en dat deze ook van toepassing kunnen worden verklaard op reeds gecontracteerde opdrachtnemers. Kan UWV toelichten in welke situaties dergelijke wijzigingen worden voorzien? Daarnaast vragen wij of UWV kan bevestigen dat eventuele wijzigingen niet leiden tot een wezenlijke wijziging van de voorwaarden waaronder zij tot het inkoopkader zijn toegelaten. </t>
  </si>
  <si>
    <t>Zie de antwoorden op vraag 16 en 37. Met betrekking tot de opmerking omtrent de wezenlijke wijziging wil UWV nog opmerken dat de Aanbestedingswet 2012 in beginsel geen werking heeft op Open House-modellen. Vanzelfsprekend zullen eventuele wijzigingen in de uitsluitingsgronden of geschiktheidseisen altijd proportioneel zijn.</t>
  </si>
  <si>
    <t>Inkoopkader, 3.5, pag 9</t>
  </si>
  <si>
    <r>
      <rPr>
        <i/>
        <sz val="9"/>
        <color theme="1"/>
        <rFont val="Verdana"/>
        <family val="2"/>
      </rPr>
      <t>U garandeert dat Onderaannemers voldoen aan alle eisen die in dit inkoopkader zijn gesteld.</t>
    </r>
    <r>
      <rPr>
        <sz val="9"/>
        <color theme="1"/>
        <rFont val="Verdana"/>
        <family val="2"/>
      </rPr>
      <t xml:space="preserve"> Kunt u bevestigen dat u hierbij óók doelt op de geschiktheidseisen? Zo nee, aan welke eisen dienen onderaannemers wel te voldoen? </t>
    </r>
  </si>
  <si>
    <t xml:space="preserve">Ja, alle onderaannemers moeten voldoen aan de geschiktheidseisen. De ervaringseis is alleen van toepassing op onderaannemers als zij werkzaamheden uitvoeren die in de ervaringseis zijn genoemd.
Dit zal toegevoegd worden in het inkoopkader.
</t>
  </si>
  <si>
    <t>Raamovereenkomst, art 2.3</t>
  </si>
  <si>
    <t xml:space="preserve">In dit artikel staat een opzegtermijn van 3 maanden, terwijl in het Inkoopkader 6 maanden staat. Kunt u bevestigen dat dit 6 maanden moet zijn? </t>
  </si>
  <si>
    <t>Dit moet 6 maanden zijn. De raamovereenkomst wordt hierop aangepast.</t>
  </si>
  <si>
    <t>Overzicht Hulpmiddelen 3 pag. 12</t>
  </si>
  <si>
    <t xml:space="preserve">Passing: De AD beslist welk hulpmiddel noodzakelijk is. Kunt u toelichten hoe ná dit advies, de keuze voor een specifieke leverancier wordt gemaakt en wordt voorkomen dat bij passing blijkt dat een gekozen leverancier niet het juiste middel kan leveren en/of aanpassen? </t>
  </si>
  <si>
    <t xml:space="preserve">Iedere leverancier doet een aanvraag waarbij wordt aangegeven welke hulpmiddelen hij levert. Deze middelen worden opgenomen in de Catalogus. Leveranciers die zich aanmelden moeten deze hulpmiddelen op kunnen bouwen of aanpassen aan de specifieke belemmeringen van de gebruiker. Als bij een passing blijkt dat er zeer specifieke eisen gelden voor een individu en een leverancier kan daar niet aan voldoen, dan kan er alsnog uitgeweken worden naar een andere leverancier. </t>
  </si>
  <si>
    <t>13-3-2026</t>
  </si>
  <si>
    <t>Inkoopkader Hulpmiddelen / Hoofdstuk 2 / §2.4 / pagina7 én Bijlage 01 Raamovereenkomst / Artikel 2 / Art. 2.3</t>
  </si>
  <si>
    <t>Kunt u bevestigen welke opzegtermijn leidend is bij beëindiging: 6 maanden (beëindiging inkoopkader) of 3 maanden (beëindiging raamovereenkomst), en hoe dit zich verhoudt tot lopende verplichtingen voor gebruikers/afwikkeling?</t>
  </si>
  <si>
    <t>Zie het antwoord op vraag 43.</t>
  </si>
  <si>
    <t>Bijlage 06a SLA Passend Meubilair / Hoofdstuk 4 / §4.2 / p.8 (zelfde bepaling in Bijlage 06b en 06c)</t>
  </si>
  <si>
    <t>In SLA’s staat dat norm(en) en KPI’s door UWV kunnen worden aangepast en dat opdrachtnemer moet meewerken. Kunt u bevestigen welke randvoorwaarden daarvoor gelden (bijv. aankondigingstermijn, overleg, impactanalyse, mogelijkheid tot prijsaanpassing/ontbinding)?</t>
  </si>
  <si>
    <t>Zie artikel 1.6 van de raamovereenkomst.</t>
  </si>
  <si>
    <t>Bijlage 06a SLA Passend Meubilair / Hoofdstuk 4 / §4.2 KPI “Gegronde Klachten” (meetmethodiek) / p.8</t>
  </si>
  <si>
    <t>Bij KPI “Gegronde klachten” bepaalt UWV het definitieve oordeel. Kunt u het proces beschrijven (hoor/wederhoor, termijn reactie, bezwaarroute) voordat een klacht als “gegrond” wordt geregistreerd en meetelt richting de 3%-norm?</t>
  </si>
  <si>
    <r>
      <t xml:space="preserve">Bij de KPI "Gegronde Klachten" volgt UWV het volgende proces om tot een definitief oordeel te komen. U registreert en beoordeelt klachten zelf, maar UWV bepaalt uiteindelijk of een klacht gegrond is. Voordat UWV een klacht als gegrond beschouwt, krijgt u de gelegenheid om uw standpunt toe te lichten en eventueel aanvullende informatie aan te leveren. Dit zorgt voor een zorgvuldige en transparante beoordeling.
Het definitieve oordeel wordt vastgesteld na een dialoog met u </t>
    </r>
    <r>
      <rPr>
        <sz val="9"/>
        <color theme="1"/>
        <rFont val="Verdana"/>
        <family val="2"/>
      </rPr>
      <t>en telt pas mee voor de 3%-norm nadat dit proces is afgerond. Tijdens het accountgesprek worden de resultaten besproken en kunt u uw bevindingen en verbeteracties toelichten.</t>
    </r>
  </si>
  <si>
    <t>Bijlage 03 Overzicht Hulpmiddelen / Hoofdstuk 2 / §2.1 Categorie Passend Meubilair → Perceel Verzorgingsmeubilair → “Reparatie” / p.6</t>
  </si>
  <si>
    <t>Voor Verzorgingsmeubilair geldt: “reparatie binnen 24 uur na melding” bij functionele schade aan tilliften/aankleedtafels. Kunt u afbakenen wat “uitgevoerd” betekent (on-site fix, tijdelijke oplossing, of start herstel) en binnen welk tijdvenster (werkdagen/weekend)?</t>
  </si>
  <si>
    <t>Met het uitvoeren van de reparatie wordt bedoeld dat de functionele werking van het verzorgingsmeubilair weer hervat kan worden. Het tijdsvenster hiervoor is 1 werkdag. 
We passen het "Overzicht hulpmiddelen" aan van 24 uur naar 1 werkdag.</t>
  </si>
  <si>
    <t>Bijlage 03 Overzicht Hulpmiddelen / Hoofdstuk 1 / onderdeel “Proces van aanvraag tot facturatie in het kort” / p.3</t>
  </si>
  <si>
    <t>In het Overzicht Hulpmiddelen staat dat de AD een selectie maakt in de Catalogus en de gebruiker kiest; bij geen voorkeur geeft de AD een advies. Kunt u beschrijven hoe de objectiviteit/non-discriminatie bij deze selectie/advies wordt geborgd (bijv. randomisatie, rangorde, prijs, kwaliteit, beschikbaarheid)? En hoe wordt de in paragraaf 4.4. van de SLA genoemde Balanced Scorecard hierbij ingezet? Is deze leidend of één van de mee te geven overwegingen in het advies?</t>
  </si>
  <si>
    <t xml:space="preserve">Het advies wordt gegeven op basis van de professionaliteit van de AD die alle factoren meeweegt.
De Balanced Scorecard gaat helpen in het advies voor de juiste leverancier en is niet leidend. </t>
  </si>
  <si>
    <t>Bijlage 01 Raamovereenkomst / Artikel 3 / Art. 3.4 / (bladzijde n.b. in tekstextract) én Inkoopkader Hulpmiddelen / Hoofdstuk 4 / §4.7 / p.12</t>
  </si>
  <si>
    <t>In de Raamovereenkomst Art. 3.4 staat: prijzen vast tot en met einde kalenderjaar van indiening Aanvraag; daarna jaarlijkse indexatie per 1 jan o.b.v. CPI september. Kunt u bevestigen hoe dit werkt als leveranciers op verschillende momenten toetreden (11 mei 2026 en later): krijgen zij afwijkende “vaste prijs”-periodes en hoe wordt dit in de Catalogus beheerd?</t>
  </si>
  <si>
    <r>
      <t>Nee, de prijzen in deze raamovereenkomst liggen voor alle leveranciers vast voor een periode van vijf jaar, startend op 1 augustus 2026 en lopend tot en met 31 j</t>
    </r>
    <r>
      <rPr>
        <sz val="9"/>
        <color theme="1"/>
        <rFont val="Verdana"/>
        <family val="2"/>
      </rPr>
      <t>uli 2031. Leveranciers die na 1 augustus 2026 toetreden, vallen onder dezelfde voorwaarden en vaste prijsperiode. 
Vervolgens is éénmaal per vijf jaar een structurele herziening van de prijzen mogelijk..</t>
    </r>
  </si>
  <si>
    <t>Bijlage 06a SLA Passend Meubilair / Hoofdstuk 3 / §3.4 “Marktconform” / p.7 (zelfde structuur in SLA 06b/06c)</t>
  </si>
  <si>
    <t>Kunt u bevestigen of, en zo ja hoe, UWV toetst dat opgegeven vaste prijzen “marktconform” zijn (SLA hoofdstuk “Marktconform”), en wat de consequentie is als UWV een prijs niet marktconform acht (afwijzing, aanpassing, heronderhandeling)?</t>
  </si>
  <si>
    <t>Zie voor toetsing en consequentie de SLA.</t>
  </si>
  <si>
    <t>Bijlage 09 - Aanvraagformulier Inkoopkader Hulpmiddelen</t>
  </si>
  <si>
    <t xml:space="preserve">Heeft een leverancier een grotere kans om een opdracht toegewezen te krijgen als de leverancier zich inschrijft voor alle subgroepen in plaats van enkele? </t>
  </si>
  <si>
    <t>U kunt een aanvraag indienen voor de hulpmiddelen die u werkelijk levert. Leveranciers die een bepaald hulpmiddel leveren komen allemaal voor op de selectie die de AD vanuit de Catalogus maakt en waaruit de gebruiker een keuze kan maken.</t>
  </si>
  <si>
    <t>Inkoopkader Hulpmiddelen / Hoofdstuk 2 / §2.3 / pagina 6</t>
  </si>
  <si>
    <t xml:space="preserve">Kunt u voor de chauffeursstoelen een onderverdeling geven in aantal en omzet naar de 3 subgroepen?  </t>
  </si>
  <si>
    <t>Bijlage 06a - Service Level Agreement_Passend Meubilair paragraaf 4.2. P. 8 en 9</t>
  </si>
  <si>
    <t>In de afgelopen jaren zijn er gemiddeld 30 chauffeursstoelen geleverd aan cliënten van het UWV. Maximaal 3% van het aantal bestellingen over de periode 1 aug tot en met 31 juli mag leiden tot een klacht. Dit betekent dat, op basis van 30 chauffeursstoelen er maximaal 0,9 gegronde klachten ingediend mogen worden. Met andere woorden er mogen geen gegronde klachten ingediend worden. Wij vragen u de norm voor gegronde klachten bij zo’n klein aantal bestellingen aan te passen.</t>
  </si>
  <si>
    <t xml:space="preserve">UWV past de norm niet aan, maar bij de beoordeling van de prestaties zal UWV altijd rekening houden met de context.
</t>
  </si>
  <si>
    <t>In de afgelopen jaren zijn er gemiddeld 30 stoelen geleverd aan cliënten van het UWV. Voor het klantonderzoek betekent dit dat het klantonderzoek onder een kleine groep gebruikers zal plaatsvinden. Vanwege een beperkte aantal respondenten dat meedoet aan het klantonderzoek kan het zijn dat de uitkomsten van het onderzoek als statistisch niet representatief worden beschouwd en resultaten daarmee vooral een indicatie geven en geen harde conclusies. Hoe gaat u in dit geval om met de deze KPI (minimale score van 7,5)? Kunt u bevestigen dat u een lage respons altijd meeweegt in uw conclusies?</t>
  </si>
  <si>
    <t>1) Zoals beschreven in de SLA.
2) Ja, dat bevestigt UWV.</t>
  </si>
  <si>
    <t>Bijlage 03 - Overzicht Hulpmiddelen / Hoofdstuk 1, P. 3</t>
  </si>
  <si>
    <t xml:space="preserve">Mag je weigeren om een offerte uit te brengen indien je niet kunt voldoen aan een specifieke aanvraag? </t>
  </si>
  <si>
    <t xml:space="preserve">In beginsel nee. Leveranciers kunnen een aanvraag indienen voor de percelen en hulpmiddelen die zij leveren, alleen die hulpmiddelen worden in de Catalogus genoemd. Indien u een offerte weigert voor een hulpmiddel die u op uw aanvraag heeft vermeld dan gaat UWV met u in overleg wat daarvoor de reden is. </t>
  </si>
  <si>
    <t>Bijlage 03 en bijlage 10</t>
  </si>
  <si>
    <t>Mogen we één referentieopdracht aanleveren waarin meerdere percelen binnen één categorie  gedekt zijn?</t>
  </si>
  <si>
    <t xml:space="preserve">Ja u mag één referentieopdracht aanleveren voor meerdere percelen. Vul voor elk perceel afzonderlijk de referentieverklaring in. Dit heeft UWV nodig om uw aanvraag goed te archiveren. </t>
  </si>
  <si>
    <t>Bijlage 01 Raamovereenkomst / Artikel 3.4. p.4</t>
  </si>
  <si>
    <t>Mogen prijsaanpassingen ook worden voorgesteld bij een mogelijke prijsverlaging?</t>
  </si>
  <si>
    <t>Bijlage 01 - Raamovereenkomst, artikel 1.2, P.3</t>
  </si>
  <si>
    <t>Kunt u bevestigen dat alle door u in de Nota's van Inlichtingen geaccepteerde/benoemde wijzigingen t.a.v. de Raamovereenkomst zullen worden doorgevoerd vooraf aan ondertekening? Dit i.v.m. de lagere positie van de Nota's in de prevalerende volgorde ten opzichte van de Raamovereenkomst.</t>
  </si>
  <si>
    <t>Ja, dit kan UWV bevestigen.</t>
  </si>
  <si>
    <t>Bijlage 09</t>
  </si>
  <si>
    <t>We  kunnen geen naam invullen bij de ondertekening. Hoe wordt de handtekening gelinkt aan een specifiek persoon?</t>
  </si>
  <si>
    <t>Bijlage 01 - Raamovereenkomst / Artikel 1 / Art. 1.4 / p.3</t>
  </si>
  <si>
    <t xml:space="preserve">De laatste zin van dit artikellid maakt de documenten lastig leesbaar, ook in combinatie met de door u gegeven rangorde, dit stelt partijen voor veel onzekerheid bij het lezen van de stukken en het bepalen van hun risico. Het is ook zeer ongebruikelijk om een dergelijke afspraak te maken. We stellen in dat kader voor om deze laatste zin buiten toepassing te verklaren en de door u aangegeven rangorde tussen de documenten te handhaven. Bent u daartoe bereid? Zo nee, dan vernemen we graag uw motivering. </t>
  </si>
  <si>
    <t>Bijlage 01 - Raamovereenkomst / Artikel 6 / Art. 6.1 / p.5</t>
  </si>
  <si>
    <t>INTERN - Is het voor jullie akkoord dat de opdrachtgever de publiciteit mag opzoeken tav de samenwerking, in de volle omvang, terwijl dit aan jullie kant niet mag. Je zou hierover de volgende vraag kunnen stellen: Het lijkt Opdrachtnemer redelijk dat beide partijen na daarover overleg te hebben gevoerd en instemming van de andere partij te hebben verkregen in de publiciteit mogen treden over de samenwerking. Kunt u ermee akkoord gaan om dit artikel in die lijn aan te passen? Zo nee, dan vernemen we graag waarom niet.</t>
  </si>
  <si>
    <t>Bijlage 03 - Overzicht Hulpmiddelen / Hoofdstuk 2 / §n.v.t. / p.4–7</t>
  </si>
  <si>
    <t>U lijkt hier te bedoelen dat opdrachtnemer productaansprakelijkheid aanvaardt voor de door haar geleverde producten. De productaansprakelijkheid berust echter bij de fabrikant. Opdrachtnemer neemt deze productaansprakelijkheid enkel over wanneer er sprake is van individuele aanpassingen waardoor de fabrieksgarantie komt te vervallen. Wij verzoeken u deze tekst hierop aan te passen.</t>
  </si>
  <si>
    <t>U refereert niet naar een specifieke tekst. Om die reden kan UWV hier geen antwoord op geven.</t>
  </si>
  <si>
    <t>Overzicht Hulpmiddelen behorend bij Inkoopkader Hulpmiddelen/ SLA's/Raamovereenkomst/ Algemene Voorwaarden artikelen 4.1, 5, 7.7 &amp; 27</t>
  </si>
  <si>
    <t>In de SLA's wordt ten aanzien van de levertijden het volgende aangegeven: 'Deze levertijden zijn geen KPI, maar gelden als streeftijd'. Nu het Overzicht Hulpmiddelen in rangorde voorgaat op de SLA's, zoouden we deze zin ook graag toegevoegd zien aan het deel van het Overzicht Hulpmiddelen met betrekking tot levertermijnen en, in het verlengde daarvan, aan het deel dat ziet op de termijnen die worden genoemd voor passing, bent u hiertoe bereid? Zo nee, dan vernemen we graag waarom niet.</t>
  </si>
  <si>
    <t>Nee, UWV is niet bereid dit toe te voegen. De documenten Overzicht Hulpmiddelen en SLA vullen elkaar inhoudelijk aan.</t>
  </si>
  <si>
    <t>Bijlage 05 - Algemene Inkoopvoorwaarden Goederen UWV 2023 , artikel 7.1 en 14.1</t>
  </si>
  <si>
    <t>Kunt u aangeven of en zo ja hoe u de hulpmiddelen die onderwerp van de overeenkomst zijn wilt onderwerpen aan een Acceptatieprocedure en zo ja, hoe u die wilt vormgeven en welke termijnen u daarvoor hanteert. Of mogen we er vanuit gaan dat dit niet zal gebeuren, nu de Overeenkomst geen specifieke acceptatiecriteria worden vermeld?</t>
  </si>
  <si>
    <t>De hulpmiddelen die onderwerp zijn van de raamovereenkomst worden onderworpen aan een acceptatieprocedure.
De invulling van deze acceptatieprocedure is beschreven in de raamovereenkomst en de bijbehorende bijlagen, waaronder het SLA en Overzicht Hulpmiddelen. Hierin is tevens aangegeven op welke wijze de procedure wordt vormgegeven en welke termijnen worden gehanteerd.</t>
  </si>
  <si>
    <t>Bijlage 05 - Algemene Inkoopvoorwaarden Goederen UWV 2023 , artikel 8</t>
  </si>
  <si>
    <t>Het recht op herstel en schadevergoeding ontstaat pas indien er sprake is van een toerekenbare tekortkoming, kunt u dit bevestigen en bent u bereid om deze nuance tav dit artikel op te nemen in de Raamovereenkomst?</t>
  </si>
  <si>
    <t>Bijlage 05 - Algemene Inkoopvoorwaarden Goederen UWV 2023 , artikel 8.6</t>
  </si>
  <si>
    <t>Nu hulpmiddelen aan UWV worden geleverd, maar door de Gebruikers zullen worden gebruikt, lijkt het ons redelijk om aan het einde van dit artikellid 'en/of de Gebruiker/  toe te voegen. Kunt u daarmee akkoord gaan? Zo nee, dan vernemen we graag waarom niet.</t>
  </si>
  <si>
    <t>Bijlage 05 - Algemene Inkoopvoorwaarden Goederen UWV 2023 , artikel 8.8</t>
  </si>
  <si>
    <t>De mate waarin u hier de garantietermijn oprekt en verlengd gaat erg ver en is voor Opdrachtnemer onder een overeenkomst voor onbepaalde tijd met (grotendeels) vaststaande tarieven niet goed werkbaar. We verzoeken u de laatste zin van dit artikellid te schrappen, kunt u daarmee akkoord gaan?</t>
  </si>
  <si>
    <t>Bijlage 05 - Algemene Inkoopvoorwaarden Goederen UWV 2023 , artikel 9</t>
  </si>
  <si>
    <t>Kunt u bevestigen dat dit artikel niet op de voorgenomen samenwerking van toepassing is nu geen losse overeenkomst voor onderhoud wordt gesloten, maar dat in plaats daarvan de bepalingen uit het Inkoopkader en de bijbehorende stukken  zullen gelden ten aanzien van het onderhoud.</t>
  </si>
  <si>
    <t xml:space="preserve">Ja, artikel 9 vervalt. Hier wordt de raamovereenkomst op aangepast. 
</t>
  </si>
  <si>
    <t>Algemene voorwaareden, artikel 13.4-13.7 en artikel 3.4 &amp; 3.5 SLA's</t>
  </si>
  <si>
    <t>In de aanbestedingsstukken is opgenomen dat de aanbestedende dienst gedurende de looptijd van de overeenkomst een benchmark kan laten uitvoeren op de overeengekomen prijzen, waarbij de benchmarkmethodiek door de benchmarkende partij wordt bepaald en de uitkomst kan leiden tot een neerwaartse aanpassing van de prijs.
Inschrijver merkt op dat de prijsstelling in deze aanbesteding reeds onderdeel vormt van de mededinging en dat inschrijvers hun prijzen baseren op de in de aanbesteding beschreven scope, risicoverdeling en contractvoorwaarden. Een open benchmarkrecht waarbij de methode niet vooraf is vastgesteld en de uitkomst eenzijdig tot prijsverlaging kan leiden, kan daardoor afbreuk doen aan de voorspelbaarheid van de contractuele prijsstructuur en het evenwicht van de overeenkomst.
Kan de aanbestedende dienst toelichten waarom een dergelijk benchmarkrecht noodzakelijk wordt geacht naast de reeds in de aanbesteding plaatsvindende markttoets, en overwegen deze bepaling te laten vervallen? Zo nee, dan vernemen we graag uw motivering en ook hoe we het artikel uit de Algemene Inkoopvoorwaarden moeten zien tov het artikel uit de SLA.</t>
  </si>
  <si>
    <t>Artikel 13.4 tot en met 13.7 van de Algemene Inkoopvoorwaarden Goederen 2023 vervallen. Dit wordt verwerkt in de raamovereenkomst.</t>
  </si>
  <si>
    <t>Bijlage 05 - Algemene Inkoopvoorwaarden Goederen UWV 2023 , artikel 13.8</t>
  </si>
  <si>
    <t>We stellen voor deze bepaling voor dit inkoopkader te schrappen. Er wordt bij elke aanvraag door de AD al gekeken naar de veschillen in prijs en kwaliteit tussen de verschillende leveranciers die hun producten en diensten hebben aangeboden. Het is daarmee sowieso al in het belang van inschrijver om concurrerende tarieven aan te (blijven) bieden.</t>
  </si>
  <si>
    <t>Artikel 13.8 van de Algemene Inkoopvoorwaarden Goederen 2023 vervalt. Dit wordt verwerkt in de raamovereenkomst.</t>
  </si>
  <si>
    <t>Bijlage 05 - Algemene Inkoopvoorwaarden Goederen UWV 2023 , artikel 14.4</t>
  </si>
  <si>
    <t>Bent u bereid dit aan te passen naar een betalingstermijn van 30 dagen na factuurdatum? Kunt u daarnaast aangeven hoe en binnen welke termijn goedkeuring van de factuur door Opdrachtgever plaatsvindt? Bij voorkeur komen we hier een vaste termijn voor overeen, om te voorkomen dat de betaaltermijn zonder limiet kan oplopen. Bent u hiertoe bereid?</t>
  </si>
  <si>
    <t>Bijlage 05 - Algemene Inkoopvoorwaarden Goederen UWV 2023 , artikel 19.7</t>
  </si>
  <si>
    <t>Deze vrijwaring kan worden afgegeven, tenzij ten aanzien van de schade een verwijt aan UWV kan worden gemaakt. Kunt u akkoord gaan met deze nuance? Zo nee, dan vernemen we graag waarom niet.</t>
  </si>
  <si>
    <t>Ja, UWV gaat hiermee akkoord. Her artikellid zal worden aangepast.</t>
  </si>
  <si>
    <t>Bijlage 05 - Algemene Inkoopvoorwaarden Goederen UWV 2023 , artikel 20.9</t>
  </si>
  <si>
    <t>Om onnodige lastenverzwaring voor partijen te voorkomen, verzoeken we u om de vereiste VOG te beperken tot die werknemers die bij de gebruiker thuis komt / fysiek contact hebben met de gebruiker.</t>
  </si>
  <si>
    <t>Bijlage 05 - Algemene Inkoopvoorwaarden Goederen UWV 2023 , artikel 23.6</t>
  </si>
  <si>
    <t>De hier door u opgenomen boete is potentieel erg hoog, gezien de potentieel lange looptijd van de overeenkomst en mogelijk ook de omvangrijke samenwerking. Uiteraard gaat Opdrachtnemer er niet van uit dat deze boete ooit verbeurd zal raken, maar voor de situatie dat het onverhoopt toch zou gebeuren, lijkt het Opdrachtnemer redelijk om deze boete bij te stellen naar 10% van de Vergoeding over de Prestatie in de drie maanden voorafgaand aan de overtreding. Daarbij komen we in het kader van het voeren van een effectief risicobeleid ook graag een maximum te verbeuren boete per kalenderjaar overeen, bijvoorbeeld € 100.000,--. Bent u bereid om dit over te nemen in de overeenkomst? Zo nee, dan vernemen we graag uw toelichting.</t>
  </si>
  <si>
    <t>Bijlage 05 - Algemene Inkoopvoorwaarden Goederen UWV 2023 , artikel 27.1</t>
  </si>
  <si>
    <t>Inschrijver acht het onwenselijk om termijnen als fataal te kwalificeren, tenzij nadrukkelijk als zodanig aangemerkt in de overeenkomst. Bent u bereid dit artikel niet van toepassing te verklaren? Zo nee, graag uw gemotiveerde reactie.</t>
  </si>
  <si>
    <t>Bijlage 05 - Algemene Inkoopvoorwaarden Goederen UWV 2023 , artikel 28</t>
  </si>
  <si>
    <t>Kunt u bevestigen dat de gevolgen van een pandemie, zoals Covid 19, als een overmachtssituatie wordt gezien? In voorkomend geval raken uitval en de door de overheid afgevaardigde maatregelen tenslotte de beschikbaarheid van personeel. Daarnaast zouden we graag zien opgenomen dat in gevallen waarbij voorzien wordt dat de overmacht langdurend zal zijn, partijen met elkaar overleggen over de mogelijke aanpassingen om alsnog tot uitvoering van de overeenkomst te komen, voordat gebruik kan worden gemaakt van het recht om te beëindigen zoals opgenomen onder lid 5 van dit artikel. Bent u bereid dit overeen te komen? Zo nee, dan vernemen we graag waarom niet.</t>
  </si>
  <si>
    <t>Bijlage 05 - Algemene Inkoopvoorwaarden Goederen UWV 2023 , artikel 29.4</t>
  </si>
  <si>
    <t>Gezien de constructie waar hiervoor gekozen is, zien we geen buitensporig risico voor de continuïteit van de dienstverlening van het UWV. In dat kader stellen we voor om dit artikellid buiten toepassing te verklaren.</t>
  </si>
  <si>
    <t xml:space="preserve">UWV is het eens met uw voorstel en zal het artikellid buiten toepassing verklaren. </t>
  </si>
  <si>
    <t xml:space="preserve">Bijlage 05 - Algemene Inkoopvoorwaarden Goederen UWV 2023 , artikel 31 </t>
  </si>
  <si>
    <t>Kunt u bevestigen dat de hier genoemde beperkingen met betrekking tot aansprakelijkheid ook gelden ten aanzien van de op basis van de stukken door Opdrachtnemer af te geven vrijwaringen? Zo nee, dan vernemen we graag uw motivering.</t>
  </si>
  <si>
    <t xml:space="preserve">Kunt u meer specifiek zijn met betrekking tot 'de stukken'? UWV kan op dit moment uw vraag niet beantwoorden. </t>
  </si>
  <si>
    <t>Bijlage 05 - Algemene Inkoopvoorwaarden Goederen UWV 2023 , artikel 31.4a en 31.5</t>
  </si>
  <si>
    <t>In de verhouding waarin tussen partijen wordt samengewerkt is, door de levering aan inwoners/cliënten, eigenlijk altijd sprake van betrokkenheid van derden, in veel hogere mate dan in een gebruikelijke samenwerking. Dat leidt ertoe dat het betrekken van derden in het vervallen van de beperking van aansprakelijkheid en het afgeven van een vrijwaring tegen aanspraken van derden een bijzonder hoog risico voor Opdrachtnemer met zich meebrengt, veel hoger dan gebruikelijk is en, naar vermoeden van Opdrachtnemer, ook veel hoger dan in andere samenwerkingen die het UWV aangaat. Opdrachtnemer verzoekt u om deze uitzondering op de beperking en de vrijwaring te laten vervallen of, indien u hier niet toe bereid bent, te bepalen dat de cliënten aan wie wordt geleverd onder deze overeenkomst hiervan zijn uitgesloten. Bent u hiertoe bereid? Zo nee, dan vernemen we graag uw uitgebreide toelichting.</t>
  </si>
  <si>
    <t xml:space="preserve">Nee, gelet op het belang van UWV alsook onze cliënten is UWV hier niet toe bereid. </t>
  </si>
  <si>
    <t>Bijlage 05 - Algemene Inkoopvoorwaarden Goederen UWV 2023 , artikel 32.2</t>
  </si>
  <si>
    <t>Opdrachtnemer kan niet garanderen dat de polisvoorwaarden niet wijzigen zonder toestemming van Opdrachtgever. Wel kan Opdrachtnemer garanderen dat de gevraagde dekking aanwezig zal zijn en blijven gedurende de looptijd van de overeenkomst. Kunt u  bevestigen dat dit voldoende is?</t>
  </si>
  <si>
    <r>
      <rPr>
        <sz val="9"/>
        <color rgb="FF000000"/>
        <rFont val="Verdana"/>
        <family val="2"/>
      </rPr>
      <t xml:space="preserve">Nee, dit kan UWV niet bevestigen. De polissen/polisvoorwaarden kunnen niet </t>
    </r>
    <r>
      <rPr>
        <i/>
        <sz val="9"/>
        <color rgb="FF000000"/>
        <rFont val="Verdana"/>
        <family val="2"/>
      </rPr>
      <t>ten nadele</t>
    </r>
    <r>
      <rPr>
        <sz val="9"/>
        <color rgb="FF000000"/>
        <rFont val="Verdana"/>
        <family val="2"/>
      </rPr>
      <t xml:space="preserve"> van UWV worden gewijzigd, zonder voorgaande toestemming van UWV.</t>
    </r>
  </si>
  <si>
    <t>Bijlage 05 - Algemene Inkoopvoorwaarden Goederen UWV 2023 , artikel 32.3</t>
  </si>
  <si>
    <t>We nemen aan dat dit niet zal worden toepgepast zonder dat Opdrachtgever daaraan voorafgaand met Opdrachtnemer heeft overlegd over de situatie en Opdrachtnemer de mogelijkheid heeft geboden om tot een oplossing te komen. Kunt u dat bevestigen? Zo nee, dan vernemen we graag waarom niet.</t>
  </si>
  <si>
    <t>Bijlage 06x - Service Level Agreement (categorie n.b.) / Hoofdstuk 2 / §2.6 / p. 5</t>
  </si>
  <si>
    <t>Zien we het juist als we aannemen dat de gang naar de Geschillencommissie een optie is die door Opdrachtnemer kan worden overwogen, naast de wijze van geschilbeslechting die in de algemene voorwaarden wordt benoemd? Zo nee, kunt u dan nader toelichting hoe we deze zaken in verhouding tot elkaar moeten zien?</t>
  </si>
  <si>
    <t xml:space="preserve">Ja dat ziet u juist. </t>
  </si>
  <si>
    <t>Bijlage 06x - Service Level Agreement (categorie n.b.) / Hoofdstuk 4 / §4.5 / p.11</t>
  </si>
  <si>
    <t>We nemen aan dat het inzetten van vervolgstappen pas zal plaatsvinden indien een verbeterplan niet binnen de daarvoor geldende termijn tot een oplossing heeft geleid. Kunt u dat bevestigen? Zo nee, dan vernemen we graag uw motivering.</t>
  </si>
  <si>
    <t>Ja, dat bevestigt UWV.</t>
  </si>
  <si>
    <t>Bij een aanmeldstop dient binnen 3 maanden te worden aangetoond hoe, onder andere, de KPI alsnog behaald gaat worden. Mocht het inzetten van een verbeterplan aan de orde zijn m.b.t. het niet behalen van een KPI, dan is het waarschijnlijk niet mogelijk om die KPI alsnog te behalen. We stellen dan ook voor om deze formulering bij te stellen naar het in het vervolg wel behalen van de KPI, kunt u daarmee akkoord gaan? Zo nee, kunt u dan aangeven waarom niet?</t>
  </si>
  <si>
    <t>Ja, UWV gaat hiermee akkoord. Dit wordt aangepast in de SLA.</t>
  </si>
  <si>
    <t>Kunt u bevestigen dat ook in geval van recidive aan Opdrachtnemers de redelijke kans zal worden geboden om zich te verbeteren? Zo nee, dan vernemen we graag uw motivatie.</t>
  </si>
  <si>
    <t xml:space="preserve">Ja, dat bevestigt UWV. 
</t>
  </si>
  <si>
    <t>Bijlage 06x - Service Level Agreement / Hoofdstuk 4 / §4.5 / p.11</t>
  </si>
  <si>
    <t>Kunt u aangeven hoe we dit artikel moeten zien in verhouding tot de regelingen die aangaande tekortkomingen zijn opgenomen in de Algemene Inkoopvoorwaarden die voorgaan op de SLA?</t>
  </si>
  <si>
    <t>SLA Passend Meubilair Blz4</t>
  </si>
  <si>
    <t>In de SLA wordt een reactietermijn van 48 uur gehanteerd. Dit kan onduidelijkheid geven rond weekenden/feestdagen, wat risico op niet-gelijke behandeling oplevert. Voorstel: vervang ‘48 uur’ door ‘2 werkdagen’, of definieer expliciet of weekend-/feestdagen meetellen. Kunt u dit bevestigen of toelichten?</t>
  </si>
  <si>
    <t>In de 3 SLA's is '48 uur' aangepast naar '2 werkdagen'.</t>
  </si>
  <si>
    <t>SLA Passend Meubilair - KPI Klachten blz 8</t>
  </si>
  <si>
    <t>Om de KPI‑definitie eenduidig en representatief toe te passen: kunt u bevestigen dat het klachtenpercentage van 3% wordt berekend over de totale som van bestellingen, reparaties en aanpassingen?</t>
  </si>
  <si>
    <r>
      <t>UWV past de SLA aan naar een klachtenpercentage van 3% van het</t>
    </r>
    <r>
      <rPr>
        <b/>
        <sz val="9"/>
        <rFont val="Verdana"/>
        <family val="2"/>
      </rPr>
      <t xml:space="preserve"> aantal gebruikers</t>
    </r>
    <r>
      <rPr>
        <sz val="9"/>
        <rFont val="Verdana"/>
        <family val="2"/>
      </rPr>
      <t xml:space="preserve"> waarvoor in de meetperiode een hulpmiddel of dienst is besteld.
</t>
    </r>
  </si>
  <si>
    <t>SLA Passend Meubilair - KPI KTO blz 9</t>
  </si>
  <si>
    <t>Zou u de minimale score van 7,5 gemiddeld willen laten gelden i.p.v. 7,5 op alle aspecten? Zo nee, wilt u toelichten waarom aspectencores vereist zijn?</t>
  </si>
  <si>
    <t>Nee, wij vinden het belangrijk dat op alle aspecten minimaal een 7,5 wordt behaald. We willen niet dat een slechte score niet opvalt vanwege een andere hoge score. Het doel van het KTO is juist om inzage te krijgen in de kwaliteit en om met elkaar in gesprek te gaan over verbetermogelijkheden.</t>
  </si>
  <si>
    <t>Bijlage 03 - Overzicht hulpmiddelen blz 6</t>
  </si>
  <si>
    <t>Bij het perceel verzorgingsmeubilair spreekt u van toiletstoelen. Bedoelt u hier douche- en/of toiletstoelen?</t>
  </si>
  <si>
    <t>Wij bedoelen hier toiletstoelen.</t>
  </si>
  <si>
    <t>U vraagt bij het verzorgingsmeubilair een vaste prijs per categorie hulpmiddel terwijl dit vanwege de eventueel benodigde opties een aanzienlijke verhoging van de vaste prijs zal opleveren. Als u hier net als bij het maatwerkmeubilair offertes opvraagt zal de prijs aanzienlijk lager liggen. Gaat u daarmee akkoord?</t>
  </si>
  <si>
    <t>Nee, UWV gaat hier niet mee akkoord. Wij vragen een vaste prijs per individueel hulpmiddel, dus indien u bijvoorbeeld meerdere toiletstoelen levert dan vult u iedere toiletstoel apart in op het Prijzenblad.</t>
  </si>
  <si>
    <t>Bijlage 03 - Overzicht hulpmiddelen blz 3</t>
  </si>
  <si>
    <t>U geeft aan dat de dienstverlening bestaat uit passing, reparatie en inname. Naar onze menig hoort hier ook nog de na-aanpassing bij die na verloop van tijd nodig kan zijn. Kunt u dit bevestigen?</t>
  </si>
  <si>
    <t>De opsomming op pagina 3 is slechts ter indicatie, hierin zijn niet alle aspecten opgenomen zoals in hoofdstuk 3 zijn vermeld. Als er aanpassingen nodig zijn aan een reeds verstrekt hulpmiddel dan kan dit in overleg met UWV apart worden geoffreerd.</t>
  </si>
  <si>
    <t>Bijlage 03 - Overzicht hulpmiddelen blz 13</t>
  </si>
  <si>
    <t>U vraagt een garantie van 2 jaar op nieuwe hulpmiddelen en op herverstrekte hulpmiddelen. Vaak is de standaard garantie op nieuwe hulpmiddelen maar 1 jaar. Zou u de eis willen terugbrengen naar 1 jaar? Zowel op nieuw als gebruikt?</t>
  </si>
  <si>
    <t>Nee</t>
  </si>
  <si>
    <t>U verzoekt een prijstopgave voor een reparatie, waarbij u aangeeft tweemaal te rijden: éénmaal voor de diagnose en éénmaal voor de reparatie. Staat u toe dat,  indien diagnose en reparatie tijdens hetzelfde bezoek kunnen worden afgerond, dit in één bezoek wordt uitgevoerd? Dit zorgt ervoor dat de klant sneller wordt geholpen en voorkomt extra ritten en CO₂‑uitstoot. Kunt u dit bevestigen?</t>
  </si>
  <si>
    <t>Wij verwachten dat er passend bij de situatie praktisch zal worden gehandeld. Uw serviceafdeling kan waarschijnlijk op afstand al in kaart brengen wat er aan de hand kan zijn. U kunt ook vooraf contact zoeken met de AD om af te stemmen of de AD reparatie de beste oplossing vindt, of dat hij misschien een andere keuze wil maken. Als diagnose en reparatie op één moment kunnen en er is afstemming geweest met de AD dan is dat uiteraard het beste.</t>
  </si>
  <si>
    <t>Bijlage 03 - Overzicht hulpmiddelen blz 14</t>
  </si>
  <si>
    <t>Is onze aanname juist dat als wij hulpmiddelen ophalen deze daarmee in eigendom van de opdrachtnemer komen?</t>
  </si>
  <si>
    <t>Uw aanname is juist.</t>
  </si>
  <si>
    <t>De beschrijving in §3 verlangt registratie (o.a. van de technische levensduur). Op welke wijze ziet u de registratie van her in te zetten hulpmiddelen en onderdelen voor zich?</t>
  </si>
  <si>
    <t>Dit betreft uw interne bedrijfsvoering, wij schrijven dit niet voor. Om ingenomen hulpmiddelen te beoordelen op herbruikbaarheid en ze identificeerdbaar op te slaan vergt een vorm van administratie. U moet in ieder geval in beeld hebben wat de technische levensduur is van een hulpmiddel om een afgewogen keuze te kunnen maken of het hulpmiddel nog veilig heringezet kan worden.</t>
  </si>
  <si>
    <t>Inkoopkader hulpmiddelen blz 6</t>
  </si>
  <si>
    <t>Zou u de aantallen per categorie passend meubilair verder kunnen uitsplitsen per perceel? Deze uitsplitsing draagt bij aan een representatievere basis en stelt ons in staat een nauwkeuriger en marktconforme prijs te berekenen.</t>
  </si>
  <si>
    <t xml:space="preserve">Nee, verdere uitsplitsing wordt niet gegeven. Zoals in de voetnoot bij de tabellen is opgenomen zijn de gegevens over de omvang van de opdracht een indicatie. </t>
  </si>
  <si>
    <t>Aankondiging van opdracht blz 1</t>
  </si>
  <si>
    <t>U vraagt een landelijke dekking voor het uitvoeren van de opdracht. Zou u willen overwegen om leveranciers de mogelijkheid te geven om te leveren in specifieke gebieden in Nederland/ leveranciers te laten inschrijven op specifieke gebieden in Nederland? Er is immers sprake van een open house aanbesteding nu. Door de eis van landelijke dekking los te laten kunnen meer partijen inschrijven en valt er meer te kiezen dan wanneer alleen landelijk opererende partijen gecontracteerd worden.</t>
  </si>
  <si>
    <t>Nee, de eis van landelijke dekking kan niet worden losgelaten. Dit is nodig om de continuïteit te waarborgen, bijvoorbeeld bij verhuizing van gebruikers of verandering locatie van werk en/of school.</t>
  </si>
  <si>
    <t>Inkoopkader Hulpmiddelen, pagina 4</t>
  </si>
  <si>
    <t>In het inkoopkader wordt vermeld dat de gebruiker meer invloed heeft op de keuze van het hulpmiddel en de te kiezen leverancier dan in voorgaande contracten. Concrete vraag; wordt dan de catalogus ook zichtbaar gemaakt voor de gebruiker?</t>
  </si>
  <si>
    <t>Nee, de catalogus wordt niet zichtbaar gemaakt voor de gebruiker.</t>
  </si>
  <si>
    <t>Overzicht Hulpmiddelen, pagina 9</t>
  </si>
  <si>
    <t>Wanneer mainstream IT-toeleveranciers inschrijven voor dit contract, hoe borgt UWV dat de service op uitgeleverde IT-middelen dan wordt gegarandeerd, voor gebruikers met een ondersteuningsbehoefte?</t>
  </si>
  <si>
    <t xml:space="preserve">UWV borgt dat door van de leveranciers te eisen dat zij zowel hardware als specialistische software kunnen leveren en daarnaast moeten ze voldoen aan alle eisen die opgenomen zijn in dit inkoopkader en bijlagen. 
</t>
  </si>
  <si>
    <t>In de huidige catalogus staat is er ook een regel 'schoolcamerasysteem'. Deze heeft specifieke vereisten, zoals een dubbele camera met schakel- en split-screenmogelijkheid. Deze categorie is nu niet opgenomen. Is dit een ommissie?</t>
  </si>
  <si>
    <t>Nee dit is geen omissie. Bij de marktverkenningsgesprekken is door verschillende partijen aangegeven dat de term 'onderwijscamerasysteem' niet geheel duidelijk of gebruikelijk is. Wij hebben er daarom voor gekozen om deze term niet meer op te nemen omdat wij ook niet meer tot in detail definieren welke eisen we aan specifieke hulpmiddelen stellen. U kunt camera's opnemen onder het label 'Tweede camera' op Prijzenblad.</t>
  </si>
  <si>
    <t>Overzicht Hulpmiddelen, pagina 14</t>
  </si>
  <si>
    <t>UWV wil herinzet van hulpmiddelen stimuleren. Voor heringezetten producten wordt dan een 20% korting op de nieuwprijs berekend. Op basis waarvan komt UWV tot dit percentage.</t>
  </si>
  <si>
    <t>Dit percentage is tot stand gekomen na berekeningen voorafgaand aan de huidige aanbesteding van Passend School- en werkmeubilair. Daarvoor werd gewerkt met terugkoop van hulpmiddelen, dit was een tijdrovend en kostbaar proces voor beide partijen waardoor er is gekozen voor een andere systematiek. De berekening is gebaseerd op de afschrijvingstabellen.</t>
  </si>
  <si>
    <t>UWV wil herinzet van hulpmiddelen stimuleren. Wat betreft garantietermijnen, hoe ziet UWV dit voor zich bij heringezette hulpmiddelen?</t>
  </si>
  <si>
    <t>Inkoopkader Hulpmiddelen, pagina 5</t>
  </si>
  <si>
    <t>Perceel Innovatie; wat is dan precies innovatie als het geen middelen in de experimentele fase zijn. Ziet men Envision Glasses als innovatie, ziet men Speaksee als innovatie? Welk op dit moment beschikbaar product of dienst ziet men als Innovatie? Na hoeveel tijd gaat een product over van Perceel Innovatie naar Perceel Hulpmiddelen?</t>
  </si>
  <si>
    <t>Bijlage 01 Raamovereenkomst, artikel 3.4</t>
  </si>
  <si>
    <t>Inflatiecorrectie wordt gedaan op basis van indexeringspercentage van september in het voorgaande jaar. zoals eerder besproken is deze methodiek niet echt marktconform, omdat een maandpercentage kan sterk afwijken naar boven of naar beneden ten opzichte van het gemiddelde jaarpercentage. Kan UWV kiezen voor een basis van indexeringspercentages van het gewogen gemiddelde van september jaar x tot september jaar y?</t>
  </si>
  <si>
    <t>2.1 raamovereenkomst</t>
  </si>
  <si>
    <t>Kunt u bevestigen welke looptijd juridisch leidend is voor de Raamovereenkomst, gelet op het feit dat TenderNed een looptijd van 99 jaar vermeldt, terwijl zowel het Inkoopkader als de Raamovereenkomst aangeven dat sprake is van een overeenkomst van onbepaalde duur?</t>
  </si>
  <si>
    <t>Looptijd voor onbepaalde duur zoals beschreven in de publicatiestukken. Om technische redenen kon dit niet verwerkt worden in TenderNed.</t>
  </si>
  <si>
    <t>Tenderned</t>
  </si>
  <si>
    <t>Hoe dient een leverancier te handelen bij tegenstrijdigheid tussen TenderNed-termijnen en de bepalingen in het Inkoopkader/Raamovereenkomst?</t>
  </si>
  <si>
    <t>De termijnen in de publicatiestukken zijn leidend. Sommige termijnen konden door de onbepaalde duur om technische redenen niet correct in TenderNed worden verwerkt.</t>
  </si>
  <si>
    <t>Kunt u bevestigen dat beëindiging door UWV uitsluitend mogelijk is conform de voorwaarden in het Inkoopkader en/of Raamovereenkomst, en dat de in TenderNed genoemde data geen juridische werking hebben?</t>
  </si>
  <si>
    <t>1.2 Raamovereenkomst</t>
  </si>
  <si>
    <t>Kunt u bevestigen dat de in artikel 1.2 en 1.4 van de Raamovereenkomst opgenomen rangorde altijd leidend is, ook wanneer bepalingen in SLA’s of het Overzicht Hulpmiddelen gedetailleerder of strikter zijn?</t>
  </si>
  <si>
    <t>Kunt u bevestigen dat bepalingen uit SLA’s slechts als aanvullend gelden wanneer zij niet strijdig zijn met hogere documenten in de rangorde?</t>
  </si>
  <si>
    <t>1.6 Raamovereenkomst</t>
  </si>
  <si>
    <t>In artikel 1.6 van de Raamovereenkomst is opgenomen dat UWV de overeenkomst en bijlagen eenzijdig kan wijzigen, terwijl in de SLA’s wordt uitgegaan van gezamenlijk wijzigingsbeheer.
1) Kunt u verduidelijken welke regeling in geval van wijzigingen prevaleert en hoe deze bepalingen in samenhang moeten worden gelezen?
2) Kunt u verduidelijken hoe deze wijzigingsbevoegdheden zich tot elkaar verhouden en welke rechten opdrachtnemers hierbij hebben?</t>
  </si>
  <si>
    <t>pagina 3 Overzicht Hulpmiddelen</t>
  </si>
  <si>
    <t>U schrijft: De AD bepaalt welk hulpmiddel passend is voor iemands specifieke beperking in relatie tot de werk- of onderwijssituatie. De AD maakt een filtering in de Catalogus waaruit de leveranciers komen die het gekozen hulpmiddel, of meerdere hulpmiddelen tezamen, kunnen leveren. Indien een samenstelling van een aantal hulpmiddelen nodig is, zoals een schoolstoel en schooltafel, adviseert de AD richting de persoon deze selectie van leveranciers die beide leveren. 
1) Klopt onze aanname dat leverancier binnen een perceel niet alle Hulpmiddelen hoeft te leveren? 
2) en indien wel hoe maken we dat dan kenbaar in het prijsblad?</t>
  </si>
  <si>
    <t>pagina 5 Overzicht Hulpmiddelen</t>
  </si>
  <si>
    <t>Voor Maatwerkmeubilair wordt in het Overzicht Hulpmiddelen gesteld dat per product een offerte moet worden aangeleverd, terwijl het Prijzenblad product labels en vaste prijzen voorschrijft. Kunt u verduidelijken welke verplichting hierin leidend is?</t>
  </si>
  <si>
    <t>In het Prijzenblad vindt u op het tabblad 'Passend Meubilair' de labels die van toepassing zijn in deze categorie. U vindt hier de labels voor Instelmoment, Verhuizing en de hulpmiddelen onder het perceel Verzorgingsmeubilair. Voor de percelen waar offertes van toepassing zijn, zijn dus geen labels beschikbaar in het Prijzenblad.</t>
  </si>
  <si>
    <t>pag 6 SLA communicatievoorzieningen</t>
  </si>
  <si>
    <t>Voor softwarelicenties geldt volgens de SLA een minimale jaarafname, in eenmaal gefactureerd. Aansluitend na 1 jaar en nog in gebruik dan maandelijks te factureren. Het Prijzenblad vraagt om maandprijzen. Uw gekozen methodiek is administratief niet regelarm uitvoerbaar. Bent u bereid deze om te zetten naar maandelijkse facturatie?</t>
  </si>
  <si>
    <t>3 Raamovereenkomst</t>
  </si>
  <si>
    <t>In de Raamovereenkomst is een jaarlijkse CPI indexering opgenomen, terwijl in de SLA’s en de AIV wordt gesproken over marktconformiteit en prijsvergelijking. 
Kunt u verduidelijken hoe de CPI indexering zich verhoudt tot de marktconformiteitsbepalingen en of deze naast elkaar of aanvullend worden toegepast?</t>
  </si>
  <si>
    <t>3.4 Raamovereenkomst</t>
  </si>
  <si>
    <t>De indexering is gebaseerd op de CPI totale bestedingen. Aangezien de kostenstructuur van Hulpmiddelen in hoge mate wordt bepaald door arbeidskosten (technisch personeel, adviseurs, monteurs), materiaalkosten en zorg gerelateerde overhead, sluit CPI beperkt aan bij de daadwerkelijke kostenontwikkeling. Een marktconforme indexeringsmethodiek houdt meer rekening met deze effecten zoals de NZA OVA en NZA PPC, in een verhouding van 70% NZA OVA en 30% NZA PPC. Met toepassing van de NZA rekenmethodiek. (voorlopig jaar t+1) + correctie (definitief – voorlopig) van jaar t. Het is in het belang van eindgebruikers, opdrachtgever en inschrijvers dat in de looptijd van de overeenkomst de levering van hulpmiddelen en servicedienstverlening kwalitatief goed wordt geborgd.  Bent u daarom bereid de indexering methodiek aan te passen naar een meer reële jaarlijkse indexering voor de levering van hulpmiddelen en bijbehorende servicedienstverlening?</t>
  </si>
  <si>
    <t>pagina 6 Overzicht Hulpmiddelen</t>
  </si>
  <si>
    <t>U schrijft: Onder verzorgingsmeubilair verstaan wij minimaal: 
Tilliften elektrisch bedienbaar en mechanisch verrijdbaar, actief of passief. Eventueel leverbaar met tilbanden en tilzakken in verschillende maten; Verwacht u een all-in prijs of moeten wij een prijsopgave doen van eventueel leverbare opties in het prijsinvulblad?</t>
  </si>
  <si>
    <t>Nee wij verwachten de werkelijke prijzen per hulpmiddel. U kunt steeds per hulpmiddel of accessoire een regel vullen op het Prijzenblad onder het label dat van toepassing is.</t>
  </si>
  <si>
    <t>bijlage 6 (a t/m c)</t>
  </si>
  <si>
    <t>Kunt u toelichten of de levertijden in de SLA (10/40 werkdagen) streeftijden of harde verplichtingen zijn, gezien de fatale termijnen en boeteclausules in de Algemene Inkoopvoorwaarden Goederen (AIV)?</t>
  </si>
  <si>
    <t>Indien SLA‑termijnen als streeftermijnen gelden, is UWV voornemens om AIV‑boetebepalingen niet toe te passen bij overschrijding van deze termijnen?</t>
  </si>
  <si>
    <t>Kunt u bevestigen dat termijnen voor reparatie (bijv. 24 uur voor verzorgingsmeubilair) juridisch afdwingbaar zijn, en zo ja, onder welk document dit valt (SLA, Overzicht Hulpmiddelen of Raamovereenkomst)?</t>
  </si>
  <si>
    <t>In de SLA’s is een sanctiebeleid opgenomen dat kan leiden tot (tijdelijke) uitsluiting tot maximaal drie jaar.
Kunt u toelichten hoe deze uitsluiting zich verhoudt tot het open house karakter van het inkoopkader en of bezwaar of een geschilprocedure opschortende werking heeft?</t>
  </si>
  <si>
    <t>bijlage 10</t>
  </si>
  <si>
    <t>1.	In de Referentieverklaring wordt één referentie per categorie gevraagd, terwijl het Overzicht Hulpmiddelen stelt dat de referentie alle onderdelen van de ervaringseis moet dekken. Betekent dit dat één opdracht alle subonderdelen moet bevatten?
2.	Indien één opdracht niet alle subonderdelen omvat, volstaat het dan om meerdere referenties in te dienen binnen dezelfde categorie?
3.	Kunt u verduidelijken hoe omgegaan wordt met leveranciers die bijvoorbeeld wél ervaring hebben met werkmeubilair, maar niet met schoolmeubilair binnen dezelfde categorie?</t>
  </si>
  <si>
    <t>Inkoopkader</t>
  </si>
  <si>
    <t>1) Kunt u bevestigen dat het inkoopkader een open house systematiek betreft waarbij iedere leverancier die voldoet aan de minimumeisen wordt toegelaten?
2) Hoe verhouden de prestatiebeoordelingen, KPI’s en beëindigingsmogelijkheden uit de SLA’s zich tot het open house karakter?
3) Kan UWV uitsluiten of beëindigen op basis van KPI scores zonder dat dit strijdig is met het open house model?</t>
  </si>
  <si>
    <t xml:space="preserve">1) Ja, dit kan UWV bevestigen. 
2) UWV sluit onder het Inkoopkader Hulpmiddelen overeenkomsten met leveranciers. Vanzelfsprekend wil UWV, gelet op het belang voor onze cliënten en de omstandigheid dat het om het uitgeven van publiek geld gaat, dat de geleverde hulpmiddelen en bijbehorende dienstverlening aan bepaalde kwaliteitscriteria voldoen. Indien dit niet het geval blijkt, dan kan UWV, ook onder het Open House-model, privaatrechtelijke stappen ondernemen, zoals opzegging of ontbinding van de overeenkomst, gecombineerd met (tijdelijke) uitsluiting van de leverancier voor nieuwe opdrachten. 
3) Ja, in voorkomende gevallen kan en mag UWV dit onder het Open House-model. </t>
  </si>
  <si>
    <t>1. Voor diverse hulpmiddelen zijn aanvullende eisen opgenomen (instelmomenten, verhuizing, onderhoud). Moeten deze verplichtingen worden opgenomen in de vaste prijs, of worden ze separaat geoffreerd? 2.	Indien verplichtingen zoals verhuizingen alleen na akkoord van UWV mogen worden uitgevoerd, betekent dit dat tarieven voor deze diensten pas relevant zijn bij werkelijke afname?</t>
  </si>
  <si>
    <t>Kunt u bevestigen dat alle bijlagen die worden ingediend binnen één Aanvraag (bijv. UEA, KVK uittreksel, referenties) niet opnieuw hoeven te worden ingediend wanneer dezelfde leverancier later een extra perceel wil toevoegen? 2.	Hoe wordt omgegaan met leveranciers die zich in de toekomst voor meerdere percelen willen aanmelden onder hetzelfde inkoopkader?</t>
  </si>
  <si>
    <t>1) Nee, dat bevestigt UWV niet. Bij het later indienen voor een ander perceel kan het zijn dat bepaalde (bewijs)stukken zijn verlopen. Om die reden moeten, bij het later indienen van een aanvraag voor een ander perceel, alle bewijsstukken opnieuw worden ingediend.
2) Zie antwoord bij 1.</t>
  </si>
  <si>
    <t xml:space="preserve">In de SLA’s en de Algemene Inkoopvoorwaarden Goederen zijn bepalingen opgenomen over privacy, beveiliging en bewaartermijnen van persoonsgegevens.Kunt u bevestigen welke regeling leidend is indien deze bepalingen onderling verschillen, met name ten aanzien van bewaartermijnen en beëindiging?
</t>
  </si>
  <si>
    <t>bijlage 04 Prijzenblad</t>
  </si>
  <si>
    <t xml:space="preserve">U maakt melding van de categorie 'andere communicatiehulpmiddelen'. Kunt u hiervan vijf voorbeelden noemen zodat we een beeld kunnen vormen wat hieronder valt? </t>
  </si>
  <si>
    <t>U kunt in het Overzicht Hulpmiddelen op pagina 8 lezen wat wij verstaan onder 'Andere communicatiehulpmiddelen'. Wij weten dat er een diversiteit is aan hulpmiddelen ter ondersteuning bij bijvoorbeeld zicht, deze hebben wij niet allemaal in beeld en het zou te ver strekken om deze apart te benoemen. U kunt dus onder dit label uw hulpmiddelen opnemen die niet in een ander perceel passen maar die wel tot de reikwijdte van de categorie Communicatievoorzieningen behoren. Bij hulpmiddelen die onder dit label in het Prijzenblad worden opgenomen toetsen wij wel of UWV bevoegd is om deze te verstrekken.</t>
  </si>
  <si>
    <t xml:space="preserve">Daarnaast is éénmaal per vijf jaar een structurele herziening van de prijzen mogelijk, waarbij de prijzen worden afgestemd op de actuele marktomstandigheden. Deze herziening vindt plaats in overleg met de betrokken leveranciers en wordt schriftelijk vastgelegd. Kan aanbestedende dienst nader concretiseren op basis van welke objectieve parameters, indexen en bandbreedtes de vijfjaarlijkse prijsherziening plaatsvindt? </t>
  </si>
  <si>
    <t>UWV kan niet bij voorbaat aangeven welke type wijzigingen het kan en mag doorvoeren gedurende de looptijd van de Raamovereenkomst. UWV kan wel verklaren dat de wijzigingen proportioneel zullen zijn en dat leveranciers hierover altijd tijdig geïnformeerd zullen worden. Gecontracteerde leveranciers worden via de accounthouder geïnformeerd of via TenderNed.</t>
  </si>
  <si>
    <t>Van deze beëindigingsmogelijkheid zal alleen gebruik worden gemaakt indien daar gegronde redenen voor zijn zoals wijzigingen in de wet- en regelgeving, beleidswijzigingen of organisatorische veranderingen. 
Daarbij zullen de belangen van reeds gecontrateerde opdrachtnemers en lopende werkzaamheden zorgvuldig worden meegenomen.</t>
  </si>
  <si>
    <t xml:space="preserve">Nee, we delen alleen een indicatie van de procentuele onderverdeling.
Personenauto's &amp; bestelbussen: 44%
Vrachtwagens: 40%
Groot materieel:16%
Aan bovengenoemde cijfers kunnen geen rechten worden ontleend. </t>
  </si>
  <si>
    <t xml:space="preserve">Ja dat mag. Artikel 3.4 word hierop aangepast als volgt: "Een dergelijke aanpassing vindt slechts plaats indien 
UWV vaststelt dat de marktontwikkeling een aantoonbaar prijsverhogend of prijsverlagend effect heeft." </t>
  </si>
  <si>
    <t>Wij passe het aanvraagformulier hierop aan.</t>
  </si>
  <si>
    <t xml:space="preserve">Wij vermoeden dat dit een interne vraag is geweest om te toetsen of deze vraag wel gesteld moet worden. 
Nee, UWV gaat niet akkoord met uw aanpassingsvoorstel. </t>
  </si>
  <si>
    <t>UWV is het oneens met uw voorstel. Het doel van het artikel over garantie is dat er geen sprake hoeft te zijn van een toerekenbare tekortkoming.</t>
  </si>
  <si>
    <t>UWV gaat daarmee akkoord. Dit zal worden verwerkt in de raamovereenkomst.</t>
  </si>
  <si>
    <t>1) Nee, UWV is niet bereid dit aan te passen. U kunt de wijze van factureren teruglezen in de SLA, hoofdstuk 3 'Financieel'. 
2) Wanneer de gegevens van de factuur juist zijn en het middel geleverd is wordt de factuur goedgekeurd. Wij kunnen niet aangeven binnen welke termijn de factuur goedgekeurd wordt.
3) Nee, UWV is hiertoe niet bereid.</t>
  </si>
  <si>
    <t>UWV gaat niet mee met uw suggestie. UWV houdt zich het recht voor om een VOG te mogen vorderen, conform het bepaalde in art. 19 lid 9 AIV Goederen.</t>
  </si>
  <si>
    <t xml:space="preserve">Nee, gelet op het grote belang van UWV voor leveringszekerheid, is UWV niet bereid dit artikel niet van toepassing te verklaren. </t>
  </si>
  <si>
    <t xml:space="preserve">UWV kan niet bij voorbaat uitspraken doen of een (toekomstige) pandemie te gelden heeft als overmachtssituatie. Dit zal afhangen van de omstandigheden van het geval. </t>
  </si>
  <si>
    <t>UWV kan uw suggestie niet bevestigen. Afhankelijk van de omstandigheden van het geval, kan de situatie een vereiste snelheid met zich meebrengen, waardoor niet eerst overlegd hoeft te worden. Vanzelfsprekend zal het betreffende artikellid enkel kunnen worden ingeroepen, wanneer Opdrachtnemer in gebreke is ten aanzien van de gestelde, adequate verzekeringseis.</t>
  </si>
  <si>
    <t>Het is voor UWV niet duidelijk naar welke bepalingen uit AIV u refereert. Het sanctiebeleid zoals opgenomen in de SLA is leidend met betrekking tot het waarborgen van kwaliteit en continuïteit van de dienstverlening.</t>
  </si>
  <si>
    <t>In bijlage 3 Overzicht Hulpmiddelen op pagina 13 bij kopje garantie staat beschreven dat voor heringezette middelen een garantie geldt van 2 jaar.</t>
  </si>
  <si>
    <t xml:space="preserve">Zie Overzicht Hulpmiddelen pagina 10 wat UWV verstaat onder het perceel innovatie en de evaluatie ervan. Middelen in dit perceel zijn voorbij de test fase. UWV kan niet ingaan op specifieke productgevallen. </t>
  </si>
  <si>
    <t xml:space="preserve">1) Artikel 1.6 van de raamovereenkomst prevaleert. Passage: "Wij zorgen gezamenlijk voor het actueel houden van de SLA. Het administratieve beheer van de SLA ligt bij de Contractmanager van UWV. Wijzigingsvoorstellen voor de SLA worden gezamenlijk besproken en na akkoord en bekrachtiging van het voorstel door beide partijen wordt de wijziging schriftelijk vastgelegd. UWV behoudt het recht om eenzijdig wijzigingen door te voeren die betrekking hebben op de eigen processen." wordt aangepast in de SLA. 
2) Zie antwoord bij 1. </t>
  </si>
  <si>
    <t>1) Ja uw aanname klopt.
2) U hoeft niet alle hulpmiddelen te leveren. Op het Aanvraagformulier kruist u aan welke hulpmiddelen u levert onder een perceel.</t>
  </si>
  <si>
    <t xml:space="preserve">Nee, UWV is niet bereid om haar systematiek aan te passen. </t>
  </si>
  <si>
    <t>Beide mechanismen vullen elkaar aan.</t>
  </si>
  <si>
    <t>UWV erkent dat een indexering gebaseerd op een enkel maandpercentage, zoals de CPI van september, niet altijd volledig aansluit bij de gemiddelde jaarlijkse prijsontwikkelingen. 
UWV past de indexeringsmethodiek als volgt aan: we nemen het gemiddelde van de cpi percentages van oktober jaar x tot en met september jaar y, en indexeren de prijzen per 1 januari met dit percentage.</t>
  </si>
  <si>
    <t xml:space="preserve">UWV hanteert de CPI-index. De rekenmethodiek wordt aangepast. Zie ook het antwoord bij vraag 106.
</t>
  </si>
  <si>
    <t xml:space="preserve">Ja dat bevestigt UWV. De termijnen voor reparatie staan beschreven in het Overzicht Hulpmiddelen. De juridische gevolgen zijn onder meer te vinden in de raamovereenkomst, de SLA en de Algemene Inkoopvoorwaarden Goederen 2023.  </t>
  </si>
  <si>
    <t>1) Nee, er wordt om ten minste één referentie gevraagd per categorie. Als deze ene referentie niet alle onderdelen dekt dan is een aanvullende referentie nodig.
2) Zie antwoord bij 1.
3) De gevraagde ervaringen hebben geen betrekking op een specifiek perceel. Voor al het maatwerkmeublilair vragen wij ervaring in het aanpassen, leveren en het geven van instructies aan de gebruikers.</t>
  </si>
  <si>
    <t>Het Open House-model van het Inkoopkader brengt niet met zich mee dat partijen niet (tijdelijk) kunnen worden uitgesloten van het Inkoopkader. Het bezwaar/geschilprocedure heeft opschortende werking.</t>
  </si>
  <si>
    <t>1) De specifieke aanvullende eisen zijn per onderwerp en per perceel in het Overzicht Hulpmiddelen aangegeven. U geeft hiervoor een vaste prijs op in het Prijzenblad.
2) Deze vraag volgen wij niet helemaal. Kunt u deze vraag toelichten.</t>
  </si>
  <si>
    <t>UWV kan dit momenteel niet nader concretiseren.</t>
  </si>
  <si>
    <t>De gebruiker krijgt alleen een opsomming van gecontracteerde leveranciers die het hulpmiddel kunnen leveren die hij nodig heeft. Desgevraagd krijgt de gebruiker hierbij individueel en objectief advies van de AD.</t>
  </si>
  <si>
    <r>
      <rPr>
        <i/>
        <sz val="9"/>
        <color theme="1"/>
        <rFont val="Verdana"/>
        <family val="2"/>
      </rPr>
      <t xml:space="preserve">Per categorie stellen we voorwaarden en eisen aan de deskundigheid van uw personeel, die voorwaarden en eisen staan beschreven in het Overzicht Hulpmiddelen (bijlage 3). Op het aanvraagformulier verklaart u aan deze voorwaarden te voldoen. Deze verklaring is bindend, u hoeft geen separate bewijslast t.a.v. deze eis toe te voegen. </t>
    </r>
    <r>
      <rPr>
        <sz val="9"/>
        <color theme="1"/>
        <rFont val="Verdana"/>
        <family val="2"/>
      </rPr>
      <t xml:space="preserve">
Wij begrijpen dat UWV hiermee de deskundigheid van het in te zetten personeel wil borgen. Tegelijkertijd is deze eis pas controleerbaar tijdens de uitvoering van de overeenkomst, waarmee het een uitvoeringseis is en geen geschiktheidseis. Pas na contractering kan immers blijken dat een opdrachtnemer niet aan deze eis voldoet, terwijl uitsluiting op dat moment niet meer mogelijk is.
Kan UWV toelichten op welke wijze zij voorafgaand aan contractering toetst dat aanbieders daadwerkelijk aan deze deskundigheidseis voldoen? Overweegt UWV bijvoorbeeld om inschrijvers te vragen relevante ervaring van het in te zetten personeel (bijvoorbeeld via cv’s of een vergelijkbaar overzicht) aan te tonen, zodat vooraf kan worden vastgesteld dat de betreffende deskundigheid daadwerkelijk aanwezig is? Dit lijkt ons ook in het belang van de kwaliteit van de dienstverlening voor cliënten.</t>
    </r>
  </si>
  <si>
    <r>
      <t xml:space="preserve">Indien na contracteren blijkt dat een aanvrager niet voldoet aan de gestelde geschiktheidseisen, kan UWV het contract beëindigen. 
</t>
    </r>
    <r>
      <rPr>
        <sz val="9"/>
        <color theme="1"/>
        <rFont val="Verdana"/>
        <family val="2"/>
      </rPr>
      <t>Bij aanvang van de raamovereenkomst vindt een kennismakingsgesprek plaats tussen de opdrachtnemer en de accounthouder. Tijdens dit gesprek wordt ingegaan op de voorwaarden van het inkoopkader, de raamovereenkomst en de samenwerking. De deskundigheid van het personeel vormt hierbij een van de gespreksonderwerpen.</t>
    </r>
  </si>
  <si>
    <t>UWV is bereid om de boeteclausule als volgt aan te passen.
In de raamovereenkomst wordt deze aanpassing van Artikel 23 lid 6 van de Algemene voorwaarden als volgt opgenomen: Onverminderd het recht op schadevergoeding en de overige wettelijke rechten voortvloeiend uit het overtreden van het gestelde in deze Voorwaarden of de Overeenkomst, is UWV, bij schending of overtreding van de geheimhoudingsverplichting, gerechtigd tot het innen van een onmiddellijk opeisbare boete per overtreding ter grootte van vijfentwintigduizend euro met een maximum van honderdduizend euro per kalenderjaar. Het bedrag wordt door de Opdrachtnemer direct betaald na vaststelling en mededeling daarvan aan Opdrachtnemer.</t>
  </si>
  <si>
    <r>
      <t xml:space="preserve">Ja, UWV is bereid om de laatste zin van artikel 1.4 te schrappen: "Indien echter op grond van een lager vermeld document hogere eisen aan de 
hulpmiddelen en/of aan de Opdrachtnemer worden gesteld, gelden de hoogste eisen."
</t>
    </r>
    <r>
      <rPr>
        <sz val="9"/>
        <color rgb="FFFF0000"/>
        <rFont val="Verdana"/>
        <family val="2"/>
      </rPr>
      <t xml:space="preserve">
</t>
    </r>
    <r>
      <rPr>
        <sz val="9"/>
        <color theme="1"/>
        <rFont val="Verdana"/>
        <family val="2"/>
      </rPr>
      <t xml:space="preserve">Tevens zal de SLA boven de Algemene Inkoopvoorwaarden Goederen UWV 2023 worden geplaatst. </t>
    </r>
  </si>
  <si>
    <t xml:space="preserve">Ja, dat bevestigt UWV. Zie ook het antwoord bij vraag 61.
</t>
  </si>
  <si>
    <r>
      <t xml:space="preserve">In artikel 1.2 en 1.4 van de Raamovereenkomst is een hiërarchie tussen documenten opgenomen. </t>
    </r>
    <r>
      <rPr>
        <sz val="9"/>
        <color theme="1"/>
        <rFont val="Verdana"/>
        <family val="2"/>
      </rPr>
      <t>In het Inkoopkader wordt daarnaast vermeld dat bij hogere eisen uit lagere documenten de hoogste eisen gelden.
Kunt u verduidelijken hoe deze bepalingen zich tot elkaar verhouden en welke bepaling leidend is indien documenten inhoudelijk van elkaar afwijken?</t>
    </r>
  </si>
  <si>
    <t xml:space="preserve">Zie de antwoorden op vraag 61 en vraag 110. </t>
  </si>
  <si>
    <r>
      <rPr>
        <sz val="9"/>
        <color theme="1"/>
        <rFont val="Verdana"/>
        <family val="2"/>
      </rPr>
      <t xml:space="preserve">In de SLA op pagina 10 onder Leverbetrouwbaarheid, staat: </t>
    </r>
    <r>
      <rPr>
        <i/>
        <sz val="9"/>
        <color theme="1"/>
        <rFont val="Verdana"/>
        <family val="2"/>
      </rPr>
      <t>"Deze levertijden zijn geen KPI, maar gelden als streeftijd."</t>
    </r>
    <r>
      <rPr>
        <sz val="9"/>
        <color theme="1"/>
        <rFont val="Verdana"/>
        <family val="2"/>
      </rPr>
      <t xml:space="preserve"> Wij zijn ons ervan bewust dat er altijd omstandigheden buiten de leverancier om kunnen zijn waardoor een levertijd niet gehaald kan worden. Voorop staat dat de gebruiker weet wat hij kan verwachten en dat er alles aan wordt gedaan om een hulpmiddel zo snel als mogelijk is aan hem te leveren. </t>
    </r>
  </si>
  <si>
    <t xml:space="preserve">UWV zal artikel 27 Termijnen en Boetes van de Algemene Inkoopvoorwaarden Goederen 2023 niet toepassen bij overschrijding van deze termijnen. In plaats daarvan wordt het sanctiebeleid zoals opgenomen in de SLA gehanteerd, dat gericht is op het waarborgen van kwaliteit en continuïteit van de dienstverlening. </t>
  </si>
  <si>
    <t xml:space="preserve">Zie antwoord bij vraag 111.
In de SLA beschrijft UWV de aanvullingen of afwijkingen die gelden ten opzichte van de AVG of AIV. Indien deze bepalingen onderling verschillen, zijn de bepalingen in de SLA leidend. </t>
  </si>
  <si>
    <t xml:space="preserve">2de Nota van Inlichtingen </t>
  </si>
  <si>
    <t>131</t>
  </si>
  <si>
    <t>132</t>
  </si>
  <si>
    <t>133</t>
  </si>
  <si>
    <t>134</t>
  </si>
  <si>
    <t>135</t>
  </si>
  <si>
    <t>136</t>
  </si>
  <si>
    <t>137</t>
  </si>
  <si>
    <t>138</t>
  </si>
  <si>
    <t>139</t>
  </si>
  <si>
    <t>140</t>
  </si>
  <si>
    <t>141</t>
  </si>
  <si>
    <t>142</t>
  </si>
  <si>
    <t>143</t>
  </si>
  <si>
    <t>144</t>
  </si>
  <si>
    <t>145</t>
  </si>
  <si>
    <t>146</t>
  </si>
  <si>
    <t>147</t>
  </si>
  <si>
    <t>148</t>
  </si>
  <si>
    <t>149</t>
  </si>
  <si>
    <t>150</t>
  </si>
  <si>
    <t>151</t>
  </si>
  <si>
    <t>152</t>
  </si>
  <si>
    <t>153</t>
  </si>
  <si>
    <t>154</t>
  </si>
  <si>
    <t>155</t>
  </si>
  <si>
    <t>156</t>
  </si>
  <si>
    <t>157</t>
  </si>
  <si>
    <t>158</t>
  </si>
  <si>
    <t>159</t>
  </si>
  <si>
    <t>160</t>
  </si>
  <si>
    <t>161</t>
  </si>
  <si>
    <t>162</t>
  </si>
  <si>
    <t>163</t>
  </si>
  <si>
    <t>164</t>
  </si>
  <si>
    <t>165</t>
  </si>
  <si>
    <t>166</t>
  </si>
  <si>
    <t>167</t>
  </si>
  <si>
    <t>168</t>
  </si>
  <si>
    <t>169</t>
  </si>
  <si>
    <t>170</t>
  </si>
  <si>
    <t>SLA/ 3,2 Software licenties/ Voorwaarden/Gebruikstoetsing</t>
  </si>
  <si>
    <t>Is praktisch onuitvoerbaar, gelieve dit uit het document te verwijderen</t>
  </si>
  <si>
    <t>De voorwaarde rondom gebruikstoetsing en rapportage is opgenomen om ervoor te zorgen dat UWV alleen betaalt voor licenties die daadwerkelijk in gebruik zijn. Dit is een belangrijk onderdeel van onze kostenbeheersing en efficiëntie. Wij verzoeken leverancier om concrete knelpunten en/of alternatieve voorstellen te benoemen.</t>
  </si>
  <si>
    <t>Inkooppkader hulpmiddelen/2,3 hoe groot is de opdracht/categorie communicatiehulpmiddelen</t>
  </si>
  <si>
    <t>Kunt u aangeven waarom de uitgaven (en aantal gebruikers) in algemene communicatiehulpmiddelen zo enorm gestegen zijn ? (bijna 100% in twee jaar!)</t>
  </si>
  <si>
    <t>Nee, verdere gedetailleerde informatie over de specifieke groei in uitgaven of gebruikersaantallen wordt niet verstrekt.</t>
  </si>
  <si>
    <t>Assortiment</t>
  </si>
  <si>
    <t>wat is de procedure om tijdens de contractduur een nieuw product opgenomen/afgevoerd te krijgen?</t>
  </si>
  <si>
    <t>Tijdens de looptijd van het contract kan de leverancier nieuwe producten voorstellen of bestaande producten laten verwijderen door hierover in overleg te gaan met de toegewezen accounthouders van UWV. Eventuele wijzigingen worden beoordeeld, waarna een besluit wordt genomen.</t>
  </si>
  <si>
    <t>NvI 1 vraag/ antwoord nr. 28</t>
  </si>
  <si>
    <t>In uw antwoord geeft u aan dat er geen depot voor het UWV noodzakelijk is en dat hulpmiddelen breed opnieuw ingezet mogen worden buiten de UWV om. Kunt u dan aangeven waarom u wel een registratie wenst van welke hulpmiddelen of onderdelen beschikbaar zijn voor hergebruik. Dit is een extra administratieve last die, als er geen depot is voor het UWV, ons inziens ook niet noodzakelijk is. Graag uw motivatie.</t>
  </si>
  <si>
    <t xml:space="preserve">Zie het antwoord op vraag 97. </t>
  </si>
  <si>
    <t>NvI 1 vraag/ antwoord nr. 34</t>
  </si>
  <si>
    <t>Wij begrijpen uw antwoord. De leverancier maakt echter ook extra kosten in het vooronderzoek en wij gaan ervan uit dat deze kosten opgeteld kunnen worden aan de reparatienota/ offerte. Is deze veronderstelling juist?</t>
  </si>
  <si>
    <t>Nee, de extra kosten voor vooronderzoek kunnen niet zonder meer worden toegevoegd aan de reparatienota/offerte.
De reparatie-offerte dient alleen de daadwerkelijke reparatiekosten te dekken. Voor extra kosten geldt altijd: eerst overleg met UWV, dan uitvoeren.</t>
  </si>
  <si>
    <t>NvI 1 vraag/ antwoord nr. 66</t>
  </si>
  <si>
    <t>Wij verzoeken uw antwoord te heroverwegen. Schade kan ook ontstaan uit oneigenlijk gebruik van het hulpmiddel door de cliënt. Schade die hieruit (aantoonbaar) voortvloeit zien wij graag uitgesloten van de garantiebepaling.</t>
  </si>
  <si>
    <t>UWV is hier al gedeeltelijk in meegegaan. N.a.v de eerste nota van inlichtingen (vraag 67) heeft UWV het volgende opgenomen in de raamovereenkomst: "De in artikel 8.2 bedoelde garantie geldt niet voor zover Opdrachtnemer aantoont dat een Gebrek is ontstaan als gevolg van een, zonder zijn toestemming, door UWV of een door deze ingeschakelde derde in de Prestatie aangebrachte wijziging. De garantie geldt evenmin indien een Gebrek aantoonbaar het gevolg is van onjuist, onzorgvuldig of ondeskundig gebruik van de Prestatie door UWV of gebruiker."</t>
  </si>
  <si>
    <t>Bijlage 06a SLA Passend Meubilair / Hoofdstuk 4 / §4.2 / p.8 (zelfde bepaling in Bijlage 06b en 06c)
Antwoord NVI 1 vraag 46</t>
  </si>
  <si>
    <t>Dank voor uw verwijzing naar artikel 1.6. Dit artikel geeft aan dat wijzigingen in de Raamovereenkomst en bijlagen, waaronder de SLA’s, één maand vooraf worden aangekondigd. In de SLA’s staat daarnaast dat UWV norm(en) en KPI’s kan aanpassen.
Voor opdrachtnemers is het belangrijk om te begrijpen hoe dit wijzigingsrecht in de praktijk wordt toegepast, omdat wijzigingen in KPI’s directe gevolgen kunnen hebben voor uitvoering, planning en kosten. Een helder proces draagt bovendien bij aan transparantie en gelijke behandeling voor alle inschrijvers.
Kunt u daarom bevestigen of er naast artikel 1.6 aanvullende randvoorwaarden of stappen gelden bij het aanpassen van norm(en)/KPI’s, zoals overleg, impactanalyse of beoordeling van uitvoerbaarheid?
Mocht dit niet het geval zijn, kunt u dan toelichten hoe UWV waarborgt dat wijzigingen in KPI’s proportioneel en uitvoerbaar blijven gedurende de contractperiode?</t>
  </si>
  <si>
    <t xml:space="preserve">UWV past categoriemanagement toe, waarbij structureel input van leveranciers en verbeteringen vanuit diverse bronnen worden betrokken bij het evaluatie- en aanpassingsproces van normen en KPI’s. Voorafgaand aan wijzigingen vindt er altijd overleg plaats met betrokken partijen. Indien nodig voert UWV intern een impactanalyse uit om de uitvoerbaarheid en proportionaliteit te toetsen. </t>
  </si>
  <si>
    <t>Bijlage 01 Raamovereenkomst / Artikel 3 / Art. 3.4 / (bladzijde n.b. in tekstextract) én Inkoopkader Hulpmiddelen / Hoofdstuk 4 / §4.7 / p.12
Antwoord NVI 1 vraag 50</t>
  </si>
  <si>
    <t>Wij willen u vragen om het vastzetten van de prijs voor een periode van 5 jaar te herzien.Dit kan voor partijen een reden zijn om niet in te schrijven, omdat het risico van prijsstijgingen volledig bij de leverancier ligt. Indien er wel wordt ingeschreven, dan wordt er voorzichtigheidshalve gecalculeerd met een hogere gemiddelde verwachte indexering, zodat risico's worden afgedekt. Dit heeft als gevolg dat u onnodig meer betaald. Gaat u ermee akkoord dat, net als de andere categorieen, ook verzorgingshulpmiddelen jaarlijks mogen worden geindexeerd?</t>
  </si>
  <si>
    <t>Ten aanzien van de hulpmiddelen met vaste prijzen (o.a. perceel verzorgingsmeubilair) en voor aanverwante diensten geldt dat de prijzen ongewijzigd blijven en vastliggen tot en met het einde van het kalenderjaar waarin de aanvraag is ingediend. Na deze periode vindt bijstelling van de prijzen plaats door middel van de jaarlijkse indexatie. UWV zal de termijn van 5 jaar niet aanpassen.</t>
  </si>
  <si>
    <t>Bijlage 01 - Raamovereenkomst / Artikel 6 / Art. 6.1 / p.5
Antwoord NVI 1 vraag 62</t>
  </si>
  <si>
    <t>Kunt u aangeven in welke gevallen u publiciteit wenst te geven aan de door Opdrachtnemer geleverde diensten en in welke context? Indien deze publiciteit verdergaat dan algemene opmerkingen over de samenwerking, kan de impact voor Opdrachtnemer groot zijn. Kunt u ermee instemmen dat u met Opdrachtnemer overlegd voorafgaand aan zo'n publiciteitsmoment? Dat stelt Opdachtnemers in staat om zich hierop voor te bereiden.</t>
  </si>
  <si>
    <t xml:space="preserve">1) Nee, dat kan UWV op dit moment niet aangeven. 
2) Ja, daar stemt UWV mee in. 
</t>
  </si>
  <si>
    <t>Bijlage 03 - Overzicht Hulpmiddelen / Hoofdstuk 2 / §n.v.t. / p.4–7
Antwoord NVI 1 vraag 63</t>
  </si>
  <si>
    <t>Opdrachtnemer doelde specifiek op de volgende tekst: Alle hulpmiddelen moeten voldoen aan wettelijke eisen op het gebied van veiligheid, gezondheid en milieu. U bent verantwoordelijk dat de hulpmiddelen overeenstemmen met alle toepasselijke Nederlandse en Europese product- en kwaliteitseisen. Bij de ontwikkeling of samenstelling van uw hulpmiddelen houdt u rekening met duurzaamheid door onderdelen indien mogelijk vervangbaar te maken, te kunnen herstofferen of anderszins voor herinzet geschikt te maken.
Uw antwoord zien we graag tegemoet.</t>
  </si>
  <si>
    <t xml:space="preserve">De door u geciteerde tekst bepaalt niets over productaansprakelijkheid. UWV verwacht van leveranciers dat zij enkel die producten aan UWV zullen leveren of importeren, die voldoen aan de in Nederland/EU gestelde voorwaarden en eisen. Gelet op het grote belang voor UWV en onze cliënten om over veilige, betrouwbare, kwalitatief goede en duurzame hulpmiddelen te beschikken, is UWV niet voornemens om gestelde eis aan te passen. 
</t>
  </si>
  <si>
    <t>Bijlage 05 - Algemene Inkoopvoorwaarden Goederen UWV 2023 , artikel 7.1 en 14.1
Antwoord NVI 1 vraag 65</t>
  </si>
  <si>
    <t xml:space="preserve">In de algemene voorwaarden wordt de Acceptatieprocedure als volgt omschreven: De tussen partijen vastgelegde procedure met behulp waarvan UWV beoordeelt of het al dan niet overgaat tot Acceptatie van de Prestatie. Wellicht ziet Opdrachtnemer iets over het hoofd, maar een dergelijk beschreven procedure ziet zij niet terug. Of doelt u daarmee wellicht op 4.5 (en vergelijkbaar) SLA? </t>
  </si>
  <si>
    <t>Zoals eerder geantwoord: De invulling van deze acceptatieprocedure is beschreven in de raamovereenkomst en de bijbehorende bijlagen, waaronder het SLA en Overzicht Hulpmiddelen. 
In het 'Overzicht Hulpmiddelen' staan de eisen aan de hulpmiddelen en aanverwante dienstverlening beschreven. In het 'Overzicht hulpmiddelen' staat in Hoofdstuk 3: De dienstverlening het proces beschreven vanaf aanvraag cliënt voor een hulpmiddel tot en met passing. Wanneer het hulpmiddel adequaat is en de arbeidsdeskunige akkoord geeft op het hulpmiddel. In de SLA staan de eisen aan de offerte beschreven. Vervolgens ontvangt u een inkoopordernummer welke nodig is om te kunnen factureren.</t>
  </si>
  <si>
    <t>Bijlage 05 - Algemene Inkoopvoorwaarden Goederen UWV 2023 , artikel 31 
Antwoord NVI 1 vraag 79</t>
  </si>
  <si>
    <t>Naar aanleiding van uw verzoek in uw antwoord om nadere specificatie lichten wij graag toe dat met “de stukken” wordt gedoel op alle door UWV bestede aanbestedingsstukken en de vrijwaringen die daarin genoemd worden. 
Kunt u bevestigen dat de hier genoemde beperkingen met betrekking tot aansprakelijkheid ook gelden ten aanzien van de op basis van de stukken door Opdrachtnemer af te geven vrijwaringen? Zo nee, dan vernemen we graag uw motivering.</t>
  </si>
  <si>
    <t xml:space="preserve">UWV kan de door u gestelde vraag momenteel niet beantwoorden. Graag willen wij van u exact weten welke beperkingen van de aansprakelijkheid u precies bedoeld, en in welke artikelen of hoofdstukken deze te vinden zijn. En op welke vrijwaringen u doelt, en in welke artikelen of hoofdstukken deze te vinden zijn. </t>
  </si>
  <si>
    <t>Bijlage 05 - Algemene Inkoopvoorwaarden Goederen UWV 2023 , artikel 31.4a en 31.5
Antwoord NVI 1 vraag 80</t>
  </si>
  <si>
    <t>Kunt u nader toelichten welk (aanvullend) belang van UWV is gebaat bij het hanteren van deze uitzondering op de beperking van aansprakelijkheid? Zoials Opdrachtnemer het ziet, is deze bepaling voornamelijk geschreven voor de - doorgaans meer uitzonderlijke - situatie dat de dienstverlening van Opdrachtnemer schade berokkent aan een derde die UWV daarop aanspreekt. We benadrukken daarbij dat deze standaardbepaling, zoals wij het zien, geschreven is voor de meer uitzonderlijke situatie dat er derden betrokken zijn bij de samenwerking, in plaats van deze samenwerking waarbij er vrijwel per definitie sprake is van derden. Wij wijzen u erop dat op grond van de Gids Proportionaliteit het stellen van een onbeperkte aansprakelijkheid in beginsel als disproportioneel wordt aangemerkt. Het opnemen van een vergaande uitzondering die de aansprakelijkheidsbeperking in de praktijk uitholt, achten wij hiermee in strijd. Wij verzoeken u daarom deze uitzondering te heroverwegen en buiten toepassing te verklaren, dan wel zodanig te beperken dat de aansprakelijkheidsbeperking daadwerkelijk effect behoudt en in lijn is met de proportionaliteitsbeginselen.</t>
  </si>
  <si>
    <t xml:space="preserve">Uw suggestie dat de onderhavige beperking van aansprakelijkheid enkel geschreven zou zijn voor uitzonderlijke omstandigheden is onjuist. Het heeft voor UWV met name ook betekenis in situaties waarbij derden vaak een rol spelen. 
Artikel 31.4a van de Algemene Inkoopvoorwaarden Goederen 2023 vervalt. Dit wordt verwerkt in de raamovereenkomst. </t>
  </si>
  <si>
    <t>Inkoopkader hulpmiddelen blz 6
Antwoord NVI 1 vraag 98</t>
  </si>
  <si>
    <t>In reactie op onze eerdere vraag geeft u aan dat geen verdere uitsplitsing per perceel wordt verstrekt en dat de opgenomen aantallen indicatief zijn, zoals vermeld in de voetnoot bij de tabellen.
Wij willen graag toelichten dat een nadere uitsplitsing van de aantallen per categorie passend meubilair en per perceel voor inschrijvers noodzakelijk is om een zorgvuldige, onderbouwde en marktconforme calculatie te kunnen maken. Zonder deze uitsplitsing is het voor inschrijvers moeilijk om per categorie een realistische kostprijs te bepalen, hetgeen het risico vergroot op minder nauwkeurige prijsstellingen.
Dit raakt direct aan het belang van een verantwoorde inschrijving en een zorgvuldige prijsopbouw door alle inschrijvers, wat bijdraagt aan transparantie en proportionaliteit binnen de aanbesteding.
Wij verzoeken u daarom te overwegen alsnog een (globale) uitsplitsing per categorie en per perceel te verstrekken, dan wel toe te lichten hoe inschrijvers geacht worden tot een zorgvuldige prijsberekening per categorie te komen bij het ontbreken van deze informatie.
Kunt u dit nader toelichten?</t>
  </si>
  <si>
    <t>Wij zien geen aanleiding om deze aanvullende informatie te verstrekken. In de publicatiestukken van dit inkoopkader zijn de eisen ten aanzien van de hulpmiddelen en de bijbehorende dienstverlening omschreven. Tevens zijn de opgenomen aantallen en uitgaven gebaseerd op historische gegevens van een andere aanbesteding met een andere wijze van inkopen (openbare Europese aanbesteding).</t>
  </si>
  <si>
    <t>Bijlage 3 Overzicht hulpmiddelen, p., 6</t>
  </si>
  <si>
    <t xml:space="preserve">“Voor het Perceel chauffeursstoelen vragen wij per product een offerte op.” Betekent dit dat er voor dit perceel geen prijzenblad ingediend hoeft te worden? </t>
  </si>
  <si>
    <t>Ja, dat klopt.</t>
  </si>
  <si>
    <t>Bijlage 3 Overzicht hulpmiddelen, p., 6-7</t>
  </si>
  <si>
    <t xml:space="preserve">“Op ons verzoek plaatst u de originele stoel terug in het voertuig. Dit is aan de orde wanneer het voertuig weer voor ander personeel ingezet moet kunnen worden met de originele stoel. Hiervoor wordt bij u een offerte opgevraagd.”
Is het uitgangspunt dat de originele stoel in de tussentijd op de werklocatie van de gebruiker wordt opgeslagen? Graag uw toelichting. </t>
  </si>
  <si>
    <t>De gebruiker zal zelf zorg moeten dragen voor de opslag van de originele stoel.</t>
  </si>
  <si>
    <t>Bijlage 9 Aanvraagformulier</t>
  </si>
  <si>
    <t>De grijze vakken onder “Digitale ondertekening Raamovereenkomst” kunnen niet ingevuld worden met meer dan 7 tekens. Er kan dus geen emailadres ingevuld worden. Kunt u een nieuwe versie van het formulier verstrekken waarin dit wel kan?</t>
  </si>
  <si>
    <t>Op 23 maart '26 is een nieuw aanvraagformulier op TenderNed gepulbiceerd, daarin zijn deze grijze vlakken aangepast zodat een onbeperkt aantal tekens ingevoerd kan worden.</t>
  </si>
  <si>
    <t>Bijlage 06B, 3.1 offerte</t>
  </si>
  <si>
    <t>Moet er voor iedere nieuwe klant een offerte worden aangemaakt, ook wanneer je maar 1 product aanbiedt?.</t>
  </si>
  <si>
    <t>Ja</t>
  </si>
  <si>
    <t>Wordt aan iedere mogelijke partij gevraagd om een offerte te maken?</t>
  </si>
  <si>
    <t>Nee, alleen bij de door de cliënt gekozen leverancier wordt een offerte opgevraagd.</t>
  </si>
  <si>
    <t>Bijlage 06B, 3.3 software licenties</t>
  </si>
  <si>
    <t>Wat is gebruik (bij het monitoren van gebruik), hoe vaak moet iets gebruikt worden?</t>
  </si>
  <si>
    <t>Onder ‘gebruik’ van een licentie wordt verstaan: ten minste één  actieve sessie per kalendermaand.</t>
  </si>
  <si>
    <t>Kunnen alle licenties op 1 factuur gezet worden voor de maandelijkse betalingen?</t>
  </si>
  <si>
    <t>Nee, UWV verwerkt alleen facturen op cliëntniveau.</t>
  </si>
  <si>
    <t>Licentiekosten voor maandbetalingen zullen hoger zijn dan de jaarlijkse betalingen. Is dat af te spreken?</t>
  </si>
  <si>
    <t>Nee, dat is niet af te spreken. U geeft een licentiebedrag per maand op. Facturatie verloopt het eerste jaar vooraf (12x maandbedrag), daarna maandelijks achteraf.</t>
  </si>
  <si>
    <t>Bijlage 03 - Overzicht Hulpmiddelen / hoofdstuk 2.2 / pagina 8 / "Andere communicatiehulpmiddelen"</t>
  </si>
  <si>
    <t>In de 1ste Nota van Inlichtingen (vraag 129) geeft u aan dat onder het label "Andere communicatiehulpmiddelen" een diversiteit aan hulpmiddelen ter ondersteuning bij zicht kan worden opgenomen. Kunt u bevestigen dat niet-elektronische optische vergrotingshulpmiddelen die specifiek worden ingezet om tekst, details of visuele informatie in werk- of onderwijssituaties toegankelijk te maken, eveneens onder dit label kunnen worden opgenomen?</t>
  </si>
  <si>
    <t>Als blijkt dat dit specifieke hulpmiddel qua specificaties niet past  in de overige labels van het perceel Communicatiehulpmiddelen, dan kan dit hulpmiddel worden opgenomen in het label "Andere communicatiehulpmiddelen".</t>
  </si>
  <si>
    <t>Kunt u bevestigen dat individueel aangemeten draagbare optische voorzieningen op sterkte met vergroting voor afstandsinformatie, ingezet voor het waarnemen van bord-, presentatie- of vergaderinformatie in werk- of onderwijssituaties, eveneens onder het label "Andere communicatiehulpmiddelen" kunnen worden opgenomen?</t>
  </si>
  <si>
    <t>Zie het antwoord op vraag 153.</t>
  </si>
  <si>
    <t>Bijlage 03 - Overzicht Hulpmiddelen / hoofdstuk 2.2 / pagina 8; 1ste NvI vraag 129</t>
  </si>
  <si>
    <t>In de 1ste Nota van Inlichtingen (vraag 129) geeft u aan dat UWV per hulpmiddel toetst of UWV bevoegd is om dit te verstrekken. Welke functionele criteria hanteert UWV bij deze bevoegdheidstoets voor optische hulpmiddelen? Hoe wordt concreet het onderscheid gemaakt tussen een algemene visuele voorziening waarvoor de zorgverzekeraar verantwoordelijk is, en een taak- of situatiegebonden voorziening voor werk of onderwijs waarvoor UWV bevoegd is?</t>
  </si>
  <si>
    <t xml:space="preserve">Voorafgaand aan de toekenning onderzoekt UWV altijd of een andere partij, zoals de zorgverzekeraar, mogelijk bevoegd is voor het betreffende hulpmiddel.
UWV is bevoegd voor optische hulpmiddelen wanneer deze specifiek en aantoonbaar nodig zijn voor werk- of onderwijsactiviteiten en niet voor algemene dagelijkse gebruikssituaties.
</t>
  </si>
  <si>
    <t>Bijlage 03 - Overzicht Hulpmiddelen / hoofdstuk 1 / pagina 3; Inkoopkader Hulpmiddelen / hoofdstuk 2.1 / pagina 5</t>
  </si>
  <si>
    <t>In het Overzicht Hulpmiddelen staat dat UWV enkel hulpmiddelen verstrekt waarvoor geen andere partij verplicht is te leveren. Hoe wordt omgegaan met draagbare hulpmiddelen die primair worden ingezet op de werk- of onderwijslocatie, maar die de gebruiker ook mee naar huis neemt voor werkgerelateerde taken op de thuiswerkplek? Vallen dergelijke meeneembare hulpmiddelen onder de verantwoordelijkheid van UWV wanneer de werk- of onderwijssituatie de aanleiding is voor de verstrekking?</t>
  </si>
  <si>
    <t>Ja, hulpmiddelen die primair worden ingezet voor werk- of onderwijsdoeleinden, ook als ze mee naar huis worden genomen voor werk- en onderwijs gerelateerde taken, vallen onder de verantwoordelijkheid van UWV.</t>
  </si>
  <si>
    <t>Bijlage 03 - Overzicht Hulpmiddelen / hoofdstuk 1 / pagina 3</t>
  </si>
  <si>
    <t>Wanneer een gebruiker via de zorgverzekeraar reeds beschikt over een hulpmiddel voor de thuissituatie, maar dit hulpmiddel onvoldoende geschikt is voor de specifieke eisen van de werk- of onderwijssituatie, kan de arbeidsdeskundige dan alsnog een ander of aanvullend hulpmiddel via UWV verstrekken? Of wordt het bestaan van een vergelijkbaar hulpmiddel via de zorgverzekeraar als voorliggende voorziening beschouwd?</t>
  </si>
  <si>
    <t>Ja, UWV kan alsnog een ander of aanvullend hulpmiddel verstrekken, mits het bestaande hulpmiddel van de zorgverzekeraar onvoldoende aansluit bij de specifieke eisen van de werk- of onderwijssituatie.</t>
  </si>
  <si>
    <t>Bijlage 03 - Overzicht Hulpmiddelen / hoofdstuk 2.2 / pagina 7-8; 1ste NvI vraag 129</t>
  </si>
  <si>
    <t>Kunnen hulpmiddelen die auditieve informatie verstrekken ter compensatie van een visuele beperking, zoals apparatuur met spraakuitvoer voor het identificeren van documenten, het organiseren van werkmateriaal of het verwerken van informatie op de werkplek, worden opgenomen onder het label "Andere communicatiehulpmiddelen"?</t>
  </si>
  <si>
    <t>Kunnen draagbare hulpmiddelen die visuele werkplekinformatie omzetten naar spraak of tactiele output, zoals apparatuur voor het herkennen en voorlezen van etiketten, displays of bedieningspanelen op de werkplek, worden opgenomen onder "Andere communicatiehulpmiddelen" wanneer de inzet primair gericht is op het zelfstandig functioneren in de werksituatie?</t>
  </si>
  <si>
    <t>Bijlage 03 - Overzicht Hulpmiddelen / hoofdstuk 2.2 / pagina 8; Bijlage 04 - Prijzenblad</t>
  </si>
  <si>
    <t>Onder het label "Andere communicatiehulpmiddelen" worden ook filtervoorzieningen genoemd. Hoe verwacht u de vaste prijsopgave voor individueel aangemeten filtervoorzieningen op sterkte: per vaste configuratieklasse op basis van complexiteit, per complete uitvoering inclusief glazen op sterkte, of via een andere systematiek? Mogen hiervoor meerdere productregels met verschillende prijzen worden opgenomen?</t>
  </si>
  <si>
    <t>Ja, hiervoor mogen meerdere productregels met vaste prijzen worden opgenomen.</t>
  </si>
  <si>
    <t>Bijlage 04 - Prijzenblad; 1ste NvI vraag 119</t>
  </si>
  <si>
    <t>In de 1ste Nota van Inlichtingen (vraag 119) geeft u aan dat per hulpmiddel of accessoire een regel kan worden ingevuld op het Prijzenblad onder het toepasselijke label. Mag een leverancier onder een productlabel meerdere afzonderlijke productregels met eigen vaste prijs opnemen, mits iedere productregel afzonderlijk herkenbaar is omschreven? Bijvoorbeeld meerdere varianten van eenzelfde type hulpmiddel met verschillende specificaties of configuraties.</t>
  </si>
  <si>
    <t>Ja, dat mag.</t>
  </si>
  <si>
    <t>Onder welk productlabel dient een fysiek hulpmiddel te worden opgenomen dat meerdere functies combineert, zoals voorlezen, digitaal vergroten en visuele informatieverwerking? Mag een dergelijk multifunctioneel hulpmiddel onder meer dan een productlabel worden opgenomen, of dient het uitsluitend onder een label te worden aangeboden?</t>
  </si>
  <si>
    <t>Als een hulpmiddel binnen de specificatie van meerdere labels valt kan deze bij meerdere labels opgevoerd worden. Geef daarbij in de kolom "Merk en type of evt korte omschrijving product" aan dat het om een combinatie van functionaliteiten gaat.</t>
  </si>
  <si>
    <t>Bijlage 03 - Overzicht Hulpmiddelen / hoofdstuk 2.2 / pagina 7 / "Specifieke dienstverlening bij Communicatievoorzieningen"; Bijlage 04 - Prijzenblad</t>
  </si>
  <si>
    <t>In het Overzicht Hulpmiddelen staat dat voor extern consult, systeemtoegankelijkheidsonderzoek en training een uurtarief moet worden opgegeven in het Prijzenblad (bijlage 4). Het aangeleverde Prijzenblad bevat hiervoor geen zichtbaar invulveld. Kunt u verduidelijken waar in het Prijzenblad deze uurtarieven moeten worden ingevuld?</t>
  </si>
  <si>
    <t>Het prijzenblad is aangepast deze invulvelden zijn nu ook toegevoegd.</t>
  </si>
  <si>
    <t>Kunnen accessoires, aanvullende componenten of vervangbare onderdelen die functioneel noodzakelijk zijn voor een communicatiehulpmiddel als afzonderlijke productregel onder hetzelfde label worden opgenomen, of verwacht u een all-in prijs per complete voorziening?</t>
  </si>
  <si>
    <t>Onderdelen die noodzakelijk zijn voor laten functioneren van het hulpmiddel vallen onder de prijs van het hulpmiddel. Accessoires of aanvullende componenten die nodig zijn voor de specifieke gebruiker vermeldt u op de offerte.</t>
  </si>
  <si>
    <t>Bijlage 03 - Overzicht Hulpmiddelen / hoofdstuk 3 / pagina 11 / "Special"; 1ste NvI vraag 20</t>
  </si>
  <si>
    <t>In de 1ste Nota van Inlichtingen (vraag 20) maakt u het onderscheid tussen Special en Innovatie. Kunt u bevestigen dat wanneer een hulpmiddel qua aard onder Perceel Communicatiehulpmiddelen valt maar niet expliciet als productlabel is benoemd, dit via de productcode "Special" kan worden geleverd en bij structurele vraag later formeel aan het perceel of de catalogus kan worden toegevoegd?</t>
  </si>
  <si>
    <t>Ja, dat kan UWV bevestigen.</t>
  </si>
  <si>
    <t>Bijlage 01 - Raamovereenkomst / artikel 3.4; 1ste NvI vraag 50 en 106</t>
  </si>
  <si>
    <t>In de 1ste Nota van Inlichtingen (vraag 50) geeft u aan dat prijzen voor alle leveranciers vastliggen van 1 augustus 2026 tot en met 31 juli 2031. In vraag 106 bevestigt u een aangepaste CPI-indexeringsmethodiek (gemiddelde CPI oktober t/m september). Kunt u eenduidig bevestigen of binnen de vijfjarige vaste prijsperiode jaarlijkse CPI-indexatie per 1 januari wordt toegepast, of dat de prijzen vijf jaar ongewijzigd blijven en de CPI-indexatie pas daarna van toepassing is?</t>
  </si>
  <si>
    <t>Ja, UWV bevestigt dat de opgegeven prijzen jaarlijks per 1 januari geïndexeerd worden met de CPI indexatie. Na 5 jaar wordt gekeken of de opgegeven en reeds geïndexeerde prijzen nog passend zijn.</t>
  </si>
  <si>
    <t>1ste NvI vraag 99; Bijlage 03 - Overzicht Hulpmiddelen / hoofdstuk 3 / pagina 11</t>
  </si>
  <si>
    <t>In de 1ste Nota van Inlichtingen (vraag 99) bevestigt u dat landelijke dekking niet kan worden losgelaten. Voldoet een leverancier aan deze eis wanneer hij werkt met mobiele specialisten die op locatie bij de gebruiker komen, gecombineerd met centrale logistiek en een centraal servicepoint, zonder een netwerk van eigen fysieke vestigingen in meerdere regio's?</t>
  </si>
  <si>
    <t>Ja, een leverancier voldoet als ook in geval de landelijke dekking geborgd wordt met mobiele specialisten die op de locatie van de gebruiker komen.</t>
  </si>
  <si>
    <t>Bijlage 03 - Overzicht Hulpmiddelen / hoofdstuk 2.2 / pagina 7 / "Ervaringseis categorie Communicatievoorzieningen"</t>
  </si>
  <si>
    <t>De ervaringseis voor de categorie Communicatievoorzieningen vereist minimaal een jaar aantoonbare ervaring met het leveren van communicatievoorzieningen en het geven van instructie aan Gebruikers. Valt ervaring met het leveren en instrueren van optische en elektronische visuele hulpmiddelen in de thuissituatie eveneens onder deze ervaringseis, of dient de ervaring specifiek betrekking te hebben op werk- of onderwijssituaties?</t>
  </si>
  <si>
    <t>Ja, de ervaring mag ook betrekking hebben op de thuissituatie.</t>
  </si>
  <si>
    <t>Bijlage 03 - Overzicht Hulpmiddelen / hoofdstuk 2.2 / pagina 7; 1ste NvI vraag 19</t>
  </si>
  <si>
    <t>Wordt de interne catalogus voor de arbeidsdeskundige opgebouwd op basis van de door de leverancier ingevoerde productregelbeschrijvingen in het Prijzenblad, zodat functionele verschillen tussen meerdere producten binnen een label zichtbaar blijven bij de selectie door de arbeidsdeskundige? Of clustert UWV de productregels op een andere manier?</t>
  </si>
  <si>
    <t>1) Ja, UWV gebruikt voor de interne catalogus het label uit het Prijzenblad en geeft daarbij de omschrijving zoals opgegeven in kolom "Merk en type en eventuele omschrijving" mee.
2) Nee</t>
  </si>
  <si>
    <t>Bijlage 03 - Overzicht Hulpmiddelen / hoofdstuk 2.2 / pagina 7-8; Inkoopkader Hulpmiddelen / hoofdstuk 2.1 / pagina 5</t>
  </si>
  <si>
    <t>Wanneer gedurende de looptijd van de Raamovereenkomst een nieuw hulpmiddel beschikbaar komt dat qua aard valt onder een reeds gecontracteerd perceel, kan dit hulpmiddel in overleg met de accounthouder aan de catalogus worden toegevoegd zonder dat hiervoor een nieuwe aanvraag of aanmelding nodig is?</t>
  </si>
  <si>
    <t>Ja, zie antwoord vraag 133.</t>
  </si>
  <si>
    <t>30-3-2026</t>
  </si>
  <si>
    <t xml:space="preserve">3de Nota van Inlichtingen </t>
  </si>
  <si>
    <t>9-4-2026</t>
  </si>
  <si>
    <t>Inkoopkader par. 3.3, p. 8</t>
  </si>
  <si>
    <t xml:space="preserve">Het bedrijfsonderdeel dat de opdracht uitvoert en waar de ervaring voor de referenties is onlangs formeel overgenomen door Gegadigde. De onderneming, die nu onderdeel is geworden van Gegadigde was al langer onderdeel van het concern en er is operationeel niets veranderd. Het betreft een volledige overname inclusief de vestiging, alle bedrijfsmiddelen, personeel, kennis en werkwijzen, certificaten en contracten. Alle bedrijfsmiddelen/activa die nodig waren voor de uitvoering van de referentieopdracht zijn overgegaan naar onze onderneming. Graag ontvangen wij bevestiging dat wij als rechtsopvolger de referenties van deze voormalige onderneming kunnen inzetten.
</t>
  </si>
  <si>
    <t>UWV staat dit toe, mits de Aanvrager aantoont dat de ervaring en deskundigheid waarop de referenties betrekking hebben, daadwerkelijk beschikbaar zijn voor de uitvoering van de opdracht.
UWV behoudt zich het recht om nadere bewijsstukken op te vragen.</t>
  </si>
  <si>
    <t>10-4-2026</t>
  </si>
  <si>
    <t xml:space="preserve">T.a.v. het antwoord op vraag 4:Op welke wijze wordt de eindgebruiker inzicht geboden in de beschikbare leveranciers en hun aanbod? Is hiervoor een gestandaardiseerd overzicht (bijvoorbeeld via een portal of document) beschikbaar, of vindt dit plaats via persoonlijke toelichting door de AD'er?
</t>
  </si>
  <si>
    <t xml:space="preserve">1)De gebruiker krijgt een keuzeoverzicht van leveranciers die het juiste middel kunnen leveren. De gebruiker kiest uit dat overzicht een leverancier. 
2) Er is geen gestandaardiseerd overzicht via een portal of document beschikbaar voor de eindgebruiker. </t>
  </si>
  <si>
    <t>T.a.v. het antwoord op vraag 2: Op basis van welke inhoudelijke criteria en informatie kiest de eindgebruiker een leverancier?</t>
  </si>
  <si>
    <t xml:space="preserve">De gebruiker heeft een vrije keuze. De uiteindelijke keuze van de gebruiker kan gebasseerd zijn op bijvoorbeeld ervaring met eerder middel.
</t>
  </si>
  <si>
    <t xml:space="preserve">T.a.v. het antwoord op vraag 6: Inschrijver dient bij inschrijving uitsluitend een selectie van innovatieve hulpmiddelen aan te leveren die nog niet onder een bestaand perceel of inkooptraject vallen. Deze worden na acceptatie opgenomen in de Catalogus inclusief prijsstelling. Aanvullende innovaties kunnen gedurende de looptijd van de overeenkomst, na afstemming met de accounthouder, worden toegevoegd. Kunt u bevestigen dat deze interpretatie juist is?
</t>
  </si>
  <si>
    <t>Dit kan UWV bevestigen.</t>
  </si>
  <si>
    <t>Bijlage 05 - Algemene Inkoopvoorwaarden Goederen UWV 2023 , artikel 31 
Vraag 79 NVI 1 en 2</t>
  </si>
  <si>
    <t xml:space="preserve">Concreet bevatten uw algemene voorwaarden de volgende vrijwaringen: artikel 19.7, 19.11, 20.1, 21.8, 21.9, 31.5. We verzoeken u deze vrijwaringen te beperken conform de beperking van aansprakelijkheid zoals die is opgenomen in artikel 31 van uw algemene voorwaarden, dus (hier even kort gezegd) tot toerekenbare tekortkomingen, directe schade en een maximaal bedrag per voorval en kalenderjaar.
</t>
  </si>
  <si>
    <t xml:space="preserve">UWV is enkel bereid om de artt. 19.7 en 31.5 AIV te beperken conform art. 31 AIV Goederen 2023. Dit wordt tevens verwerkt in de raamovereenkomst.
Van de vrijwaringen in de andere door u genoemde bepalingen neemt UWV geen afstand. Het is wat UWV betreft redelijk dat deze voor risico van opdrachtnemer komen. </t>
  </si>
  <si>
    <t>10-4-2027</t>
  </si>
  <si>
    <t>Bijlage 05 - Algemene Inkoopvoorwaarden Goederen UWV 2023 , artikel 7.1 en 14.1
Verwijziging vraag 65</t>
  </si>
  <si>
    <t xml:space="preserve">In uw antwoord op vraag 65 NVI 2 verwijst u naar de SLA en de raamovereenkomst, we hebben hier naar gekeken maar zien acceptatieprocedure terug in deze documenten. Kunt u de tesktpassage delen waarin de Acceptatieprocedure wordt uitgelegd.
</t>
  </si>
  <si>
    <t>Nee dat kan niet. Binnen het format van de nota van inlichtingen is er onvoldoende ruimte om alle relevante tekstpassages letterlijk over te nemen. Er is geen één vaste acceptatieprocedure voor het gehele inkoopkader. Deze kan verschillen per hulpmiddel.
In het eerdere antwoord heeft UWV aangegeven waar deze tekstpassages te vinden zijn binnen de aanbestedingsstukken, waaronder het overzicht Hulpmiddelen, de raamovereenkomst en SLA.</t>
  </si>
  <si>
    <t>10-04-2026</t>
  </si>
  <si>
    <t>NvI- 1 vraag 4</t>
  </si>
  <si>
    <t xml:space="preserve">Kunt u nader toelichten welke informatie de gebruikers ontvangen van de AD over de  leveranciers waar ze uit kunnen kiezen? Kunnen de gecontracteerde aanbieders daarvoor zelf informatie aanleveren? 
</t>
  </si>
  <si>
    <t>1) Zie antwoord op vraag 2.
2) U hoeft geen verdere informatie aan te leveren dan op het Prijzenblad gevraagd wordt.</t>
  </si>
  <si>
    <t>NvI- 1 vraag 10</t>
  </si>
  <si>
    <t xml:space="preserve">Kunt u toelichten hoe en welke afstemming met UWV en alle gecontracteerde leveranciers verloopt, ten aanzien van de kennissessies en andere informatieve bezoeken van leveranciers aan AD'en?   
</t>
  </si>
  <si>
    <t>Informatieve bezoeken van leveranciers aan AD's wordt in overleg met UWV ingepland.</t>
  </si>
  <si>
    <t>NvI- 1 vraag 23</t>
  </si>
  <si>
    <t xml:space="preserve">Hoe controleert UWV dat het aanbod  van dochter of zusterbedrijven binnen een concern niet overlappend (zoals gesteld)? Als dat wel zo is kan één onderneming feitelijk meedere keren inschrijven op een perceel onder een ander label en daardoor meer kans maken op opdrachten. 
</t>
  </si>
  <si>
    <t>UWV controleert dat op basis van KVK nummer. Elke onderneming kan 1 overeenkomst krijgen per perceel. Het is mogelijk dat binnen een concern meerdere ondernemingen een aanvraag doen. Dit is toegestaan.</t>
  </si>
  <si>
    <t>NvI- 1 vraag 31</t>
  </si>
  <si>
    <t xml:space="preserve">Kunt u toelichten hoe het UWV controleert dat de van toepassing zijnde wetgeving wordt nageleefd en zo ja, op welke wijze doet zij dit gedurende de overeenkomst? 
</t>
  </si>
  <si>
    <t xml:space="preserve">De leverancier moet borgen dat hij en het middel voldoet aan wetgeving en/of  de gestelde eisen. Indien leverancier in specifieke situaties niet kan voldoen dan bespreekt de leverancier dit met zijn accounthouder van UWV. Als UWV signalen ontvangt dat de leverancier niet voldoet aan wetgeving en/of gestelde eisen, kan UWV (juridische) maatregelen nemen. 
</t>
  </si>
  <si>
    <t>SLA bijlage 06a.  4.3 Duurzaamheid en hergebruik</t>
  </si>
  <si>
    <t xml:space="preserve">Is UWV bereid om een KPI op te nemen inzake het percentage herinzet, om ervoor te zorgen dat UWV daadwerkelijk voldoet aan haar MVO gedragscode om het milieu te beschermen? op de wijze waarop deze bepaling nu is geformueerd is er geen enkele prikkel voor leveranciers om bij de dragen aan de milieudoelstellingen van het UWV. 
</t>
  </si>
  <si>
    <t>Nee, UWV is niet bereid om deze KPI op te nemen. UWV heeft wel voorwaarden opgenomen om inzicht te krijgen in herinzet.</t>
  </si>
  <si>
    <t>Raamovereenkomst art.3 Prijs en overige financiële bepalingen</t>
  </si>
  <si>
    <t xml:space="preserve">Bij 3.3 wordt aangegeven dat prijzen jaarlijks worden aangepast dmv indexatie. Zou UWV de nieuw berekende prijzen willen afronden op hele euro’s, bij vorige aanbesteding veroorzaakte de nieuwe prijzen vaak afrondingsverschillen, waardoor de factuur van de leverancier kon afwijken met de UWV bestelling, waardoor facturen werden afgewezen.
</t>
  </si>
  <si>
    <t xml:space="preserve">Nee, UWV kan de nieuw berekende prijzen niet op hele euro's afronden. De nieuw berekende prijzen worden op 2 decimalen afgerond. </t>
  </si>
  <si>
    <t>Vraag 88 en 89 1st Nota van inlichtingen</t>
  </si>
  <si>
    <t xml:space="preserve">De vraag wordt gesteld bij de SLA passend meubilair. In het antwoord geeft UWV aan de SLA te zullen aanpassen. Dezelfde vraag is ook van toepassing op de SLA bij de categorie Communicatievoorzieningen en de categorie Innovatie. Kunnen deze SLA’s ook worden aangepast ?
</t>
  </si>
  <si>
    <t xml:space="preserve">De SLA's worden hier verder op aangepast. 
</t>
  </si>
  <si>
    <t>Vraag bij SLA pagina 4, 2.2 Service bij vragen</t>
  </si>
  <si>
    <t xml:space="preserve">In alle SLA’s wordt geëist dat we een servicedesk moeten hebben die op werkdagen telefonisch en per mail bereikbaar van ten minste 08:00 tot 17:00 uur. Kan dat worden aangepast naar bereikbaar van ten minste 08.30 tot 17.00
</t>
  </si>
  <si>
    <t>UWV gaat hiermee akkoord en zal dit aanpassen.</t>
  </si>
  <si>
    <t>Vraag bij Overzicht hulpmiddelen Perceel Communicatiehulpmiddelen, pagina 8</t>
  </si>
  <si>
    <t xml:space="preserve">Brailleleesregels, aanvullende eis:
Preventief en correctief onderhoud aan leesregels, dit omvat schoonmaken en prepareren ter voorkoming van storingen en vervangen van aan slijtage onderhevige onderdelen bij normaal gebruik
Preventief vervangen van aan slijtage onderhevige onderdelen: Welke onderdelen worden dan bedoeld?
Als er in de toekomst een onderdeel zoals een braille cel zou kunnen gaan slijten dan lijkt het onrealistisch om die dan preventief te vervangen. Immers alle cellen kunnen potentieel gaan slijten in de toekomst.
</t>
  </si>
  <si>
    <t>UWV past de tekst aan naar: 
Preventief en correctief onderhoud aan leesregels. Preventief onderhoud omvat het schoonmaken en prepareren ter voorkoming van storingen. Correctief onderhoud betreft het vervangen van versleten onderdelen bij normaal gebruik.</t>
  </si>
  <si>
    <t>In Overzicht hulpmiddelen Perceel Communicatiesoftware en ondersteunende IT-middelen pagina 9 van 13</t>
  </si>
  <si>
    <t xml:space="preserve">Voor de (andere) specialistische software geeft u op het prijzenblad (bijlage 4) voor de licentie een vast bedrag op per maand, dit is inclusief updates en upgrades.
Dit sluit niet goed aan op EULA van vele derde partijen. (producenten van de software): Dragon, Skippy, Jaws, Supernova etc. …… Verschillende software producenten hebben verschillende manieren van werken. Software producenten rekenen in één keer een licentie af. Dat sluit niet aan op de door u voorgestelde werkwijze. (1)Hoe is dat op te lossen?
(2)Hoe gaat UWV om met in het verleden verstrekte licenties. (3)Wordt dan vanaf een datum overgestapt op betaling per maand? (4)Moet daar dan een nieuwe aanvraag voor gedaan worden? (5)Hoe gaat die overgang van de oude naar de nieuwe situatie?
U geeft aan dat er activiteiten logs gebruikt kunnen worden om te controleren dat een klant de software nog gebruikt. (6)Zijn er ook alternatieve manieren die u accepteert als de werkgever van een klant dit niet toe staat. Wij als leverancier hebben vaak geen toegang tot de systemen van klanten en hebben geen manieren om het gebruik te volgen.
</t>
  </si>
  <si>
    <t>1) Om software licenties met perpetuele EULA’s (zoals Dragon, JAWS, Supernova) te laten aansluiten op het UWV-model, worden de eenmalige licentiekosten gecombineerd   met maandelijkse SMA-kosten, zodat één maandbedrag ontstaat.
2/3/4/5) Bestaande licenties die voor publicatie van het nieuwe inkoopkader zijn verstrekt, vallen buiten de scope van dit inkoopkader. Er hoeft geen nieuwe aanvraag te worden gedaan; de huidige afspraken blijven gelden. Bij vervanging gelden de afspraken van het nieuwe inkoopkader. Er is geen overgang van de oude situatie naar de nieuwe situatie. 
6) Als alternatief accepteert UWV ook een Jaarlijkse gebruikersverklaring, ondertekend door cliënt of een jaarlijks telefonisch/e-mail contactmoment tussen leverancier en cliënt om het gebruik van de software te bevestigen.</t>
  </si>
  <si>
    <t>SLA Communicatievoorzieningen</t>
  </si>
  <si>
    <t xml:space="preserve">Braille-hulpmiddelen worden fysiek-intensief gebruikt, waarbij het apparaat voortdurend in contact is met de huid. Stoffen zoals vingersmeer worden afgegeven aan het hulpmiddel, complete reiniging hiervan tot nieuwstaat is daardoor praktisch onmogelijk en alleen te doen met vervanging van veel (dure) onderdelen. Om die reden zijn braille-middellen bij verstrekking via de zorgverzekering ook uitgesloten van herinzet. Is het UWV het eens dat ook in deze overeenkomst de herinzet van braille-middelen wordt uitgesloten?
</t>
  </si>
  <si>
    <t>Nee, herinzet van braille-hulpmiddelen wordt niet per definitie uitgesloten. De leverancier dient per situatie te beoordelen of herinzet mogelijk is, bijvoorbeeld bij korte gebruikstermijn of minimale fysieke belasting.</t>
  </si>
  <si>
    <t>Hoe moet software worden ingevuld die een beginprijs heeft (Initial Start Cost (Perpetual License)) en daarnaast de kosten voor een (jaarlijkse) SMA. Niet alle software is namelijk als abonnementsmodel leverbaar. Bijvoorbeeld de vergrotings-, spraak- en braillesoftware Dolphin Supernova werkt met een (hogere) beginprijs voor de licentie zelf, met daaropvolgend een jaarlijks bedrag voor SMA/upgrades. Hoe wil UWV deze type licenties opgevoerd zien op het Prijzenblad?</t>
  </si>
  <si>
    <t>UWV hanteert voor alle software één maandbedrag, ook bij perpetuele licenties met SMA-kosten. Zie hiervoor ook het antwoord op vraag 186.</t>
  </si>
  <si>
    <t>Bijlage 3 - Overzicht Hulpmiddelen en Nota van Inlichtingen, vraag 102</t>
  </si>
  <si>
    <t xml:space="preserve">Waarom heeft UWV de hulpmiddelen niet verder gedefinieerd? Wat houdt bijvoorbeeld het hulpmiddel of categorie 'Tweede camera' in? Het gevaar van beperkte definities zoals nu is dat er op bepaalde categorien diverse hulpmiddelen worden opgenomen die qua prijs en functionaliteit erg ver uiteenlopen, maar door de AD'er mogelijk als concurrerende oplossingen worden gezien. Ter illustratie; een monitorkabel tussen het digibord en een losstaande monitor is ook een 'koppeling digibord', maar dit is een totaal ander middel dan een hulpmiddel dat een draadloze verbinding en vergrotingsmogelijkheid van het digibord realiseert.
</t>
  </si>
  <si>
    <t>UWV heeft gekozen voor functionele omschrijvingen om flexibiliteit te bieden, maar verwacht wel dat leveranciers per hulpmiddel in het Prijzenblad duidelijk specificeren wat het product precies inhoudt—inclusief prijs en functionaliteit. Dit zorgt ervoor dat arbeidsdeskundigen bij de selectie exact weten welke oplossing wordt bedoeld en voorkomt dat sterk uiteenlopende producten onterecht als concurrerend worden gezien.</t>
  </si>
  <si>
    <t>171</t>
  </si>
  <si>
    <t>172</t>
  </si>
  <si>
    <t>173</t>
  </si>
  <si>
    <t>174</t>
  </si>
  <si>
    <t>175</t>
  </si>
  <si>
    <t>176</t>
  </si>
  <si>
    <t>177</t>
  </si>
  <si>
    <t>178</t>
  </si>
  <si>
    <t>179</t>
  </si>
  <si>
    <t>180</t>
  </si>
  <si>
    <t>181</t>
  </si>
  <si>
    <t>182</t>
  </si>
  <si>
    <t>183</t>
  </si>
  <si>
    <t>184</t>
  </si>
  <si>
    <t>185</t>
  </si>
  <si>
    <t>186</t>
  </si>
  <si>
    <t>187</t>
  </si>
  <si>
    <t>188</t>
  </si>
  <si>
    <t>189</t>
  </si>
  <si>
    <t>13-04-2026</t>
  </si>
  <si>
    <t xml:space="preserve">4de Nota van Inlichtingen </t>
  </si>
  <si>
    <t>190</t>
  </si>
  <si>
    <t>191</t>
  </si>
  <si>
    <t>192</t>
  </si>
  <si>
    <t>193</t>
  </si>
  <si>
    <t>194</t>
  </si>
  <si>
    <t>195</t>
  </si>
  <si>
    <t>196</t>
  </si>
  <si>
    <t>197</t>
  </si>
  <si>
    <t>198</t>
  </si>
  <si>
    <t>199</t>
  </si>
  <si>
    <t>200</t>
  </si>
  <si>
    <t>201</t>
  </si>
  <si>
    <t>202</t>
  </si>
  <si>
    <t>203</t>
  </si>
  <si>
    <t>204</t>
  </si>
  <si>
    <t>205</t>
  </si>
  <si>
    <t>206</t>
  </si>
  <si>
    <t>207</t>
  </si>
  <si>
    <t>208</t>
  </si>
  <si>
    <t>209</t>
  </si>
  <si>
    <t>23-04-2026</t>
  </si>
  <si>
    <t>Vraag n.a.v. Nvi 3 - vraag 175 </t>
  </si>
  <si>
    <t xml:space="preserve">UWV geeft aan geen afstand te nemen van de IE‑vrijwaringen in artikelen 21.8 en 21.9 AIV, waardoor voor opdrachtnemer een onbeperkte aansprakelijkheid ontstaat buiten het regime van artikel 31 AIV. Kan UWV toelichten waarom de IE‑vrijwaringen niet (deels) worden beperkt conform artikel 31 AIV Goederen 2023 en hoe hierbij proportionaliteit en verzekerbaarheid voor opdrachtnemers zijn meegewogen?
</t>
  </si>
  <si>
    <t>De aansprakelijkheid en de vrijwaring voor IE-inbreuken wordt beperkt conform artikel 31 AIV. Dit wordt in de Raamovereenkomst verwerkt door middel van een wijziging van artikel 31, lid 4 sub c, AIV waardoor de aansprakelijkheid en de vrijwaring voor IE-inbreuken niet meer wordt uitgezonderd van de beperking van artikel 31.3 van de AIV.</t>
  </si>
  <si>
    <t>Vraag n.a.v. Nvi 3 - vraag 176</t>
  </si>
  <si>
    <t>Dank voor de toelichting dat er geen uniforme acceptatieprocedure geldt binnen het inkoopkader en dat deze per hulpmiddel kan verschillen, waarbij relevante passages zijn opgenomen in onder meer de SLA, de raamovereenkomst en het Overzicht Hulpmiddelen.
Kan UWV nader verduidelijken hoe opdrachtnemers in de praktijk kunnen vaststellen wanneer een geleverd hulpmiddel als geaccepteerd wordt beschouwd, en op welke wijze dit vooraf inzichtelijk wordt gemaakt per hulpmiddel, mede met het oog op een zorgvuldige uitvoering en tijdige facturatie?</t>
  </si>
  <si>
    <t>De levering van het hulpmiddel wordt gezien als acceptatie, tenzij gebruiker binnen een maand na levering aangeeft dat het hulpmiddel niet voldoet aan hetgeen wat tijdens de passing is afgesproken. Leverancier kan direct na de levering van het hulpmiddel factureren.</t>
  </si>
  <si>
    <t>Vraag n.a.v. Nvi 3 - vraag 189</t>
  </si>
  <si>
    <t xml:space="preserve">In de aanbestedingsstukken zijn categorieën, percelen, hulpmiddelen en procesafspraken beschreven, maar wij missen een expliciete functionele omschrijving van de hulpmiddelen op basis waarvan objectief kan worden vastgesteld wanneer sprake is van een juiste en volledige prestatie.
a) Kan UWV aangeven waar de functionele omschrijving van de hulpmiddelen is vastgelegd, dan wel toelichten hoe bij gebreke daarvan wordt bepaald of een hulpmiddel functioneel voldoet aan de opdracht? 
b) En kan UWV bevestigen of het Overzicht Hulpmiddelen ook als functioneel toetsingskader moet worden beschouwd?
 In de aanbestedingsstukken zijn categorieën, percelen, hulpmiddelen en procesafspraken beschreven, maar wij missen een expliciete functionele omschrijving van de hulpmiddelen op basis waarvan objectief kan worden vastgesteld wanneer sprake is van een juiste en volledige prestatie.
</t>
  </si>
  <si>
    <t>a) De functionele beschrijving van de hulpmiddelen is per perceel vastgelegd in het "Overzicht hulpmiddelen". Tijdens de passing tussen leverancier, cliënt en UWV wordt de passendheid van het middel (of middelen) en de bijbehorende dienstverlening bepaald. De uitkomst van deze passing wordt door leverancier verwerkt in de offerte.  Aan de hand van de functionele beschrijving in het Overzicht hulpmiddelen en de offerte wordt vastgesteld of het geleverde hulpmiddel functioneel voldoet aan de opdracht.
b) Ja, het "Overzicht Hulpmiddelen" dient als functioneel toetsingskader. In combinatie met de offerte wordt bepaald of het geleverde hulpmiddel adequaat en passend is, en of het functioneel voldoet aan de opdracht.</t>
  </si>
  <si>
    <t>Vraag n.a.v. Nvi 1 - vraag 120</t>
  </si>
  <si>
    <t xml:space="preserve">In de Algemene Inkoopvoorwaarden Goederen 2023 is een boetebeding opgenomen. In de bijbehorende SLA’s wordt daarnaast gewerkt met een gefaseerde aanpak, waaronder het opstellen van een verbeterplan bij onvoldoende prestaties.
Kan UWV toelichten hoe het boetebeding zich in de praktijk verhoudt tot het in de SLA beschreven verbeterplan‑ en escalatieproces, en bevestigen of bij het toepassen van boetes eerst wordt ingezet op herstel en verbetering, met inachtneming van redelijkheid en proportionaliteit?
</t>
  </si>
  <si>
    <t>Zie het antwoord op vraag 121. 
UWV past bij overschrijding van de overeengekomen termijnen door Opdrachtnemer het sanctiebeleid toe zoals beschreven in de SLA. De boete bij overschrijding van de termijnen, zoals opgenomen in artikel 27 AIV, komt te vervallen. Dit wordt in de Raamovereenkomst opgenomen.</t>
  </si>
  <si>
    <t>Vraag n.a.v. Nvi 3 - vraag 181</t>
  </si>
  <si>
    <t xml:space="preserve">In de aanbestedingsstukken is beschreven dat Koop Hulpmiddelen na afloop van het gebruik op verzoek van Opdrachtgever door opdrachtnemer worden ingenomen en dat herinzet waar mogelijk wordt toegepast. Daarbij zien wij bepalingen over registratie en hergebruik, maar geen expliciete uitwerking over de organisatie daarvan.
a) Kan Opdrachtgever nader toelichten hoe in de praktijk wordt omgegaan met de inname en herinzet van Koop Hulpmiddelen, en bevestigen of van opdrachtnemers wordt verwacht dat zij hiervoor een (fysiek of administratief) depot aanhouden? 
b)Tevens ontvangen wij graag een toelichting of herinzet uitsluitend plaatsvindt binnen de verantwoordelijkheid van opdrachtnemer, of dat Opdrachtgever hierbij een rol heeft in sturing of afname.
c) Kunt u bevestigen dat het eigendom van een Koop Hulpmiddel na inname overgaat naar de opdrachtnemer?
</t>
  </si>
  <si>
    <t xml:space="preserve">a) De inname wordt door UWV op cliëntniveau aan de leverancier doorgegeven. Op welke wijze u de ingenomen hulpmiddelen opslaat is aan u om te bepalen. Zie hierbij ook het antwoord op vraag 28. Daarnaast wijst UWV u op de verplichting om te registreren welke hulpmiddeln u inneemt en herverstrekt aan UWV. UWV heeft in de SLA opgenomen dat middelen die voor UWV worden heringezet halfjaarlijks moeten worden gerapporteerd.
b) Leverancier bepaalt of een middel voor herinzet in aanmerking komt. Hierbij gelden de voorwaarden van het inkoopkader voor herinzet. Bij herinzet ten behoeve van de gebruiker van UWV heeft UWV een rol bij de passing waarbij wordt gekeken naar de geschiktheid van het middel.
c) Ja, dat is juist. </t>
  </si>
  <si>
    <t>Vraag n.a.v. Nvi 3 - vraag 182</t>
  </si>
  <si>
    <t xml:space="preserve">Kunt u bevestigen dat jaarlijks per 1 januari (eerstvolgende is 1-1-2027) de indexering wordt toegepast voor zowel de tarieflijsten van dat nieuwe jaar als de nog openstaande aanvragen van een voorafgaand kalenderjaar die in dat nieuwe jaar geleverd worden?
 </t>
  </si>
  <si>
    <t xml:space="preserve">Nee, dat kan UWV niet bevestigen. Voor producten en diensten die worden gekocht en waarbij de offerte is beoordeeld en de bestelling is gedaan in een voorafgaand jaar gelden de prijzen van het jaar van bestellen. Deze worden niet geïndexeerd. 
</t>
  </si>
  <si>
    <t>24-04-2026</t>
  </si>
  <si>
    <t xml:space="preserve">Bijlage 03 - overzicht hulpmiddelen </t>
  </si>
  <si>
    <t>In hoeverre acht UWV het in het kader van het het gelijkheidsbeginsel wenselijk en toegestaan dat meerdere gecontracteerde leveranciers voor aangepast schoolmeubilair identieke (merkgebonden) hulpmiddelen aanbieden, al dan niet afkomstig van dezelfde fabrikant?</t>
  </si>
  <si>
    <t>Het is toegestaan dat meerdere gecontracteerde leveranciers identieke (merk gebonden) hulpmiddelen voor aangepast schoolmeubilair aanbieden, ongeacht of deze afkomstig zijn van dezelfde fabrikant. Het uitgangspunt van het inkoopkader is dat elke leverancier die voldoet aan de voorwaarden van het inkoopkader in aanmerking komt voor een raamovereenkomst. Het is de cliënt die de keuze maakt voor een leverancier. Het is vervolgens aan de door de cliënt geselecteerde leverancier om het hulpmiddel te leveren dat voldoet aan de afgesproken functionele eisen.</t>
  </si>
  <si>
    <t>Op welke wijze borgt UWV dat fabrikanten van aangepast schoolmeubilair die via meerdere leveranciers – en eventueel via een eigen contract – in het inkoopkader vertegenwoordigd zijn, geen structureel voordeel verkrijgen ten opzichte van fabrikanten die slechts via één leverancier deelnemen?</t>
  </si>
  <si>
    <t>UWV bepaalt aan welke functionele eisen het hulpmiddel van de gebruiker moet voldoen. Het is vervolgens de gebruiker die de keuze maakt voor de leverancier die het hulpmiddel gaat leveren. Zie ook het antwoord op vraag 196.</t>
  </si>
  <si>
    <t xml:space="preserve">Op welke wijze wordt de gebruiker/cliënt concreet ondersteund bij het maken van een geïnformeerde keuze tussen leveranciers van aangepast schoolmeubilair, gegeven dat de uiteindelijke selectie bij de gebruiker ligt en plaatsvindt via een catalogus waar onze oplossingen niet in gezet kunnen worden (prijzenblad)? </t>
  </si>
  <si>
    <t xml:space="preserve">Zie de antwoorden bij vraag 2, 12 en 14. Tijdens het startgesprek met de gecontracteerde leverancier worden voor de verschillende productlabels, die niet op het Prijzenblad staan (voor de hulpmiddelen waarvoor een offerte wordt opgevraagd), de informatie uitgevraagd die vervolgens in de Catalogus opgenomen wordt. 
</t>
  </si>
  <si>
    <t>NvI- 1 vraag 4, NvI 3 vraag 177</t>
  </si>
  <si>
    <t xml:space="preserve">In uw antwoord op NvI-1 vraag 4 verwijst u naar vraag 2 en geeft u aan dat leveranciers geen aanvullende informatie hoeven aan te leveren buiten het prijzenblad, omdat cliënten kiezen obv de informatie in het prijzenblad. 
Wij constateren dat het prijzenblad Passend Meubilair geen ruimte biedt voor informatie over ons aanbod aangepast schoolmeubilair (we vullen hier immers geen productlabels voor in).  Kunt u concreet toelichten:welke informatie de arbeidsdeskundige aan de gebruiker verstrekt over de verschillende gecontracteerde leveranciers en hun producten;op welke wijze deze informatie tot stand komt en wordt gevalideerd;en hoe wordt geborgd dat gebruikers een inhoudelijk onderbouwde keuze kunnen maken, indien leveranciers zelf geen nadere kwalitatieve informatie kunnen aanleveren?
</t>
  </si>
  <si>
    <t>De arbeidsdeskundige verstrekt geen inhoudelijke informatie over de leveranciers die het hulpmiddel kunnen leveren. In de lijst van leveranciers die het betreffende hulpmiddel kunnen leveren wordt ook de website van de betreffende leverancier vermeldt. Het is aan de leverancier om op zijn website die informatie te plaatsen die de cliënt helpt bij het maken van zijn keuze. Zie ook het antwoord op vraag 198.</t>
  </si>
  <si>
    <t>NvI- 1 vraag 10 en nvi 3 vraag 178</t>
  </si>
  <si>
    <t xml:space="preserve">Hoe borgt UWV de onafhankelijkheid van het advies van de arbeidsdeskundige, in situaties waarin het onderliggende (ergo)therapeutische advies mogelijk beïnvloed is door fabrikanten van aangepast schoolmeubilair en feitelijk uitkomt op een merkspecifieke oplossing? Worden er richtlijnen of toetsingscriteria gehanteerd om merkonafhankelijkheid te waarborgen? 
</t>
  </si>
  <si>
    <t xml:space="preserve">De arbeidsdeskundigen zijn gebonden aan hun professionele richtlijnen, de integriteitsrichtlijnen binnen UWV en werken vanuit het belang van de cliënt. De arbeidsdeskundig bepaalt de functionele invulling van het hulpmiddel wat past bij de beperking van de cliënt. Dit wordt door de arbeidsdeskundige vastgelegd in een uniforme 'AD'-rapportage.
</t>
  </si>
  <si>
    <t xml:space="preserve">Vraag 178 ziet op de bewaking van het gelijkheids- en transparantiebeginsel. Hoe beoordeelt UWV het risico dat leveranciers die actief inzetten op marketing en beïnvloeding van verwijzers/AD'en binnen het open house-model een onevenredig groot marktaandeel verkrijgen?
Welke waarborgen zijn ingericht om dit risico te mitigeren en een evenwichtige verdeling van opdrachten te bevorderen? 
</t>
  </si>
  <si>
    <t>UWV beoordeelt het risico dat de arbeidsdeskundigen zich laten beïnvloeden door leveranciers als gering. Zie het antwoord op vraag 200. Waar het gaat om het door de leverancier beïnvloeden van de cliënt voor het maken van zijn keuze voor een leverancier verwijzen wij naar het antwoord op vraag 199. Tenslotte merkt UWV op dat het inkoopkader niet als doel heeft zorg te dragen voor een evenwichtige verdeling van opdrachten. Dit kan ook niet, want het is niet UWV die bepaalt welke leverancier voor een cliënt het hulpmiddel levert, maar de cliënt zelf die de leverancier kiest.</t>
  </si>
  <si>
    <t xml:space="preserve">Hoe handelt UWV in situaties waarin een gebruiker een leveranciervoor  aangepast schoolmeubilair kiest die aantoonbaar minder geschikt is, terwijl de arbeidsdeskundige op basis van ervaring of dossierkennis een andere leverancier passender acht? Welke ruimte heeft UWV om in dergelijke gevallen bij te sturen of meer informatie te geven, gelet op de keuzevrijheid van de gebruiker?
</t>
  </si>
  <si>
    <t xml:space="preserve">De arbeidsdeskundige bepaalt de functionele specificaties van het hulpmiddel. De leverancier die door de cliënt wordt gekozen is gebonden aan het leveren van het hulpmiddel conform die specificaties. Met de eisen die in het inkoopkader aan de leveranciers worden gesteld en het contractmanagement borgt UWV dat de door cliënt gekozen leverancier geschikt is voor het leveren van het hulpmiddel. UWV stuurt de cliënt niet bij zijn keuze van de leverancier. </t>
  </si>
  <si>
    <t xml:space="preserve">Welke maatregelen treft UWV om te voorkomen dat gebruikers met reeds passend schoolmeubilair frequent wisselen van leverancier (“shopgedrag”), bijvoorbeeld op jaarbasis? Hoe wordt hierbij de balans bewaakt tussen keuzevrijheid enerzijds en doelmatige besteding van publieke middelen anderzijds?
</t>
  </si>
  <si>
    <t>Hulpmiddelen worden getoetst op passendheid en functionaliteit tijdens de passing, waarbij de cliënt, leverancier en UWV betrokken zijn. Een wissel van hulpmiddel vindt alleen plaats als er, naar het oordeel van UWV, een aantoonbare functionele noodzaak is.</t>
  </si>
  <si>
    <t xml:space="preserve">Hoe waarborgt UWV een gelijk speelveld tussen leveranciers van passend schoolmeubilair die inzetten op hergebruik van hulpmiddelen en leveranciers die primair nieuwe hulpmiddelen leveren, terwijl het de cliënt is die een keuze maakt (en waarschijnlijk liever een nieuw hulpmiddel wil)?  
</t>
  </si>
  <si>
    <t xml:space="preserve">Het borgen van een gelijk speelveld tussen leveranciers die inzetten op hergebruik van hulpmiddelen en leveranciers die primair inzetten op nieuwe hulpmiddelen is geen onderdeel van het inkoopkader. Doel van het inkoopkader is dat de cliënt een hulpmiddel geleverd krijgt dat voldoet aan de voorwaarden die daaraan zijn gesteld. Het is aan de leverancier om te bepalen hoe hij daaraan invulling geeft. </t>
  </si>
  <si>
    <t xml:space="preserve">Welke maatregelen treft UWV om te voorkomen dat gebruikers met reeds passend schoolmeubilair frequent wisselen van leverancier (“shopgedrag”), terwijl het meubilair nog prima aangepast kan worden door oorspronkelijke fabrikant/leverancier? Hoe wordt hierbij de balans bewaakt tussen keuzevrijheid enerzijds en doelmatige besteding van publieke middelen anderzijds?
</t>
  </si>
  <si>
    <t>Zie het antwoord op vraag 203.</t>
  </si>
  <si>
    <t>28-04-2026</t>
  </si>
  <si>
    <t>Bijlage 3 - Overzicht Hulpmiddelen</t>
  </si>
  <si>
    <t>Kan de leverancier op elk moment, bij opneming van nieuwe producten in zijn assortiment, deze producten laten toevoegen aan de UWV-catalogus. Kan het UWV deze procedure nader omschrijven?</t>
  </si>
  <si>
    <t>Voor nieuwe producten binnen een gecontracteerd perceel dient de leverancier contact op te nemen met zijn accounthouder van UWV. UWV beoordeelt dan of nieuwe producten worden toegevoegd aan het assortiment. Zie ook het antwoord op vraag 133.</t>
  </si>
  <si>
    <t>Bijlage 1 - Raamovereenkomst</t>
  </si>
  <si>
    <t>Het UWV heeft voorzien in jaarlijkse indexering van de prijzen. Bij sommige hulpmiddelen is het denkbaar dat de marktprijzen dalen, omdat componenten breder beschikbaar en goedkoper worden. Is het een leverancier toegestaan om tijdens de overeenkomst een nieuwe, lagere prijs te sturen aan het UWV. Hoe gaat het UWV hiermee om?</t>
  </si>
  <si>
    <t>In het kader van de geldende Raamovereenkomst zijn de prijzen voor hulpmiddelen en diensten met een vaste prijs voor de looptijd van vijf jaar vastgelegd, inclusief de jaarlijkse indexering. Dit betekent dat leveranciers gedurende deze periode geen eenzijdige prijswijzigingen, ook niet bij dalende marktprijzen, kunnen doorvoeren. Voor de huidige looptijd blijven de overeengekomen prijzen van kracht.</t>
  </si>
  <si>
    <t>Inschrijven voor contract</t>
  </si>
  <si>
    <t>Bij het ondertekenen van de overeenkomst, wordt er gebruikt gemaakt van digitale e-herkenning? Welk systeem wordt hiervoor gebruikt?</t>
  </si>
  <si>
    <t>UWV gebruikt Valid Sign voor het digitaal ondertekenen van overeenkomsten.</t>
  </si>
  <si>
    <t>SLA</t>
  </si>
  <si>
    <t>Kunt u aangeven in welk format of formats de informatie aan UWV moet worden aangeleverd?</t>
  </si>
  <si>
    <t>Het aanleveren van ordergegevens  (§ 4.1 SLA) doet u in Excel. Het aanleveren van de informatie over KPI's (§ 4.2 SLA) doet u in Word. De SLA's worden hierop aangepast.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12" x14ac:knownFonts="1">
    <font>
      <sz val="9"/>
      <color theme="1"/>
      <name val="Verdana"/>
      <family val="2"/>
    </font>
    <font>
      <b/>
      <sz val="9"/>
      <color theme="0"/>
      <name val="Verdana"/>
      <family val="2"/>
    </font>
    <font>
      <b/>
      <sz val="9"/>
      <color theme="1"/>
      <name val="Verdana"/>
      <family val="2"/>
    </font>
    <font>
      <b/>
      <sz val="11"/>
      <color theme="0"/>
      <name val="Verdana"/>
      <family val="2"/>
    </font>
    <font>
      <sz val="10"/>
      <color theme="1"/>
      <name val="Verdana"/>
      <family val="2"/>
    </font>
    <font>
      <sz val="9"/>
      <color rgb="FF000000"/>
      <name val="Verdana"/>
      <family val="2"/>
    </font>
    <font>
      <i/>
      <sz val="9"/>
      <color theme="1"/>
      <name val="Verdana"/>
      <family val="2"/>
    </font>
    <font>
      <sz val="9"/>
      <name val="Verdana"/>
      <family val="2"/>
    </font>
    <font>
      <sz val="9"/>
      <color rgb="FFFF0000"/>
      <name val="Verdana"/>
      <family val="2"/>
    </font>
    <font>
      <b/>
      <sz val="9"/>
      <name val="Verdana"/>
      <family val="2"/>
    </font>
    <font>
      <i/>
      <sz val="9"/>
      <color rgb="FF000000"/>
      <name val="Verdana"/>
      <family val="2"/>
    </font>
    <font>
      <sz val="8"/>
      <name val="Verdana"/>
      <family val="2"/>
    </font>
  </fonts>
  <fills count="4">
    <fill>
      <patternFill patternType="none"/>
    </fill>
    <fill>
      <patternFill patternType="gray125"/>
    </fill>
    <fill>
      <patternFill patternType="solid">
        <fgColor theme="0"/>
        <bgColor indexed="64"/>
      </patternFill>
    </fill>
    <fill>
      <patternFill patternType="solid">
        <fgColor rgb="FF0078D2"/>
        <bgColor indexed="64"/>
      </patternFill>
    </fill>
  </fills>
  <borders count="28">
    <border>
      <left/>
      <right/>
      <top/>
      <bottom/>
      <diagonal/>
    </border>
    <border>
      <left style="thin">
        <color theme="0"/>
      </left>
      <right style="thin">
        <color theme="0"/>
      </right>
      <top style="thin">
        <color theme="0"/>
      </top>
      <bottom style="thin">
        <color theme="0"/>
      </bottom>
      <diagonal/>
    </border>
    <border>
      <left style="thin">
        <color theme="0"/>
      </left>
      <right style="thin">
        <color theme="0"/>
      </right>
      <top style="thin">
        <color theme="0"/>
      </top>
      <bottom/>
      <diagonal/>
    </border>
    <border>
      <left style="thin">
        <color theme="0"/>
      </left>
      <right/>
      <top style="thin">
        <color theme="0"/>
      </top>
      <bottom style="thin">
        <color theme="0"/>
      </bottom>
      <diagonal/>
    </border>
    <border>
      <left style="thin">
        <color theme="0"/>
      </left>
      <right style="thin">
        <color theme="0"/>
      </right>
      <top/>
      <bottom/>
      <diagonal/>
    </border>
    <border>
      <left style="hair">
        <color theme="3"/>
      </left>
      <right style="hair">
        <color theme="3"/>
      </right>
      <top style="hair">
        <color theme="3"/>
      </top>
      <bottom style="hair">
        <color theme="3"/>
      </bottom>
      <diagonal/>
    </border>
    <border>
      <left style="double">
        <color rgb="FF0078D2"/>
      </left>
      <right/>
      <top style="double">
        <color rgb="FF0078D2"/>
      </top>
      <bottom/>
      <diagonal/>
    </border>
    <border>
      <left style="double">
        <color rgb="FF0078D2"/>
      </left>
      <right/>
      <top style="double">
        <color rgb="FF0078D2"/>
      </top>
      <bottom style="double">
        <color rgb="FF0078D2"/>
      </bottom>
      <diagonal/>
    </border>
    <border>
      <left style="double">
        <color rgb="FF0078D2"/>
      </left>
      <right style="hair">
        <color theme="3"/>
      </right>
      <top style="double">
        <color rgb="FF0078D2"/>
      </top>
      <bottom style="hair">
        <color theme="3"/>
      </bottom>
      <diagonal/>
    </border>
    <border>
      <left style="hair">
        <color theme="3"/>
      </left>
      <right style="hair">
        <color theme="3"/>
      </right>
      <top style="double">
        <color rgb="FF0078D2"/>
      </top>
      <bottom style="hair">
        <color theme="3"/>
      </bottom>
      <diagonal/>
    </border>
    <border>
      <left style="hair">
        <color theme="3"/>
      </left>
      <right style="double">
        <color rgb="FF0078D2"/>
      </right>
      <top style="double">
        <color rgb="FF0078D2"/>
      </top>
      <bottom style="hair">
        <color theme="3"/>
      </bottom>
      <diagonal/>
    </border>
    <border>
      <left style="double">
        <color rgb="FF0078D2"/>
      </left>
      <right style="hair">
        <color theme="3"/>
      </right>
      <top style="hair">
        <color theme="3"/>
      </top>
      <bottom style="hair">
        <color theme="3"/>
      </bottom>
      <diagonal/>
    </border>
    <border>
      <left style="double">
        <color rgb="FF0078D2"/>
      </left>
      <right style="hair">
        <color theme="3"/>
      </right>
      <top style="hair">
        <color theme="3"/>
      </top>
      <bottom style="double">
        <color rgb="FF0078D2"/>
      </bottom>
      <diagonal/>
    </border>
    <border>
      <left style="hair">
        <color theme="3"/>
      </left>
      <right style="hair">
        <color theme="3"/>
      </right>
      <top style="hair">
        <color theme="3"/>
      </top>
      <bottom style="double">
        <color rgb="FF0078D2"/>
      </bottom>
      <diagonal/>
    </border>
    <border>
      <left style="double">
        <color theme="0"/>
      </left>
      <right style="double">
        <color theme="0"/>
      </right>
      <top style="double">
        <color theme="0"/>
      </top>
      <bottom style="double">
        <color theme="0"/>
      </bottom>
      <diagonal/>
    </border>
    <border>
      <left style="thin">
        <color theme="0"/>
      </left>
      <right/>
      <top/>
      <bottom/>
      <diagonal/>
    </border>
    <border>
      <left/>
      <right style="double">
        <color theme="0"/>
      </right>
      <top style="double">
        <color theme="0"/>
      </top>
      <bottom style="double">
        <color theme="0"/>
      </bottom>
      <diagonal/>
    </border>
    <border>
      <left style="medium">
        <color rgb="FF0078D2"/>
      </left>
      <right/>
      <top style="medium">
        <color rgb="FF0078D2"/>
      </top>
      <bottom/>
      <diagonal/>
    </border>
    <border>
      <left style="double">
        <color rgb="FF0078D2"/>
      </left>
      <right/>
      <top style="medium">
        <color rgb="FF0078D2"/>
      </top>
      <bottom/>
      <diagonal/>
    </border>
    <border>
      <left style="double">
        <color rgb="FF0078D2"/>
      </left>
      <right style="medium">
        <color rgb="FF0078D2"/>
      </right>
      <top style="medium">
        <color rgb="FF0078D2"/>
      </top>
      <bottom/>
      <diagonal/>
    </border>
    <border>
      <left style="medium">
        <color rgb="FF0078D2"/>
      </left>
      <right/>
      <top style="double">
        <color rgb="FF0078D2"/>
      </top>
      <bottom/>
      <diagonal/>
    </border>
    <border>
      <left style="double">
        <color rgb="FF0078D2"/>
      </left>
      <right style="medium">
        <color rgb="FF0078D2"/>
      </right>
      <top style="double">
        <color rgb="FF0078D2"/>
      </top>
      <bottom/>
      <diagonal/>
    </border>
    <border>
      <left style="medium">
        <color rgb="FF0078D2"/>
      </left>
      <right/>
      <top style="double">
        <color rgb="FF0078D2"/>
      </top>
      <bottom style="medium">
        <color rgb="FF0078D2"/>
      </bottom>
      <diagonal/>
    </border>
    <border>
      <left style="double">
        <color rgb="FF0078D2"/>
      </left>
      <right/>
      <top style="double">
        <color rgb="FF0078D2"/>
      </top>
      <bottom style="medium">
        <color rgb="FF0078D2"/>
      </bottom>
      <diagonal/>
    </border>
    <border>
      <left style="double">
        <color rgb="FF0078D2"/>
      </left>
      <right style="medium">
        <color rgb="FF0078D2"/>
      </right>
      <top style="double">
        <color rgb="FF0078D2"/>
      </top>
      <bottom style="medium">
        <color rgb="FF0078D2"/>
      </bottom>
      <diagonal/>
    </border>
    <border>
      <left style="hair">
        <color theme="3"/>
      </left>
      <right style="double">
        <color rgb="FF0078D2"/>
      </right>
      <top style="hair">
        <color theme="3"/>
      </top>
      <bottom style="hair">
        <color theme="3"/>
      </bottom>
      <diagonal/>
    </border>
    <border>
      <left style="hair">
        <color theme="3"/>
      </left>
      <right style="hair">
        <color theme="3"/>
      </right>
      <top style="hair">
        <color theme="3"/>
      </top>
      <bottom/>
      <diagonal/>
    </border>
    <border>
      <left style="hair">
        <color theme="3"/>
      </left>
      <right/>
      <top style="hair">
        <color theme="3"/>
      </top>
      <bottom/>
      <diagonal/>
    </border>
  </borders>
  <cellStyleXfs count="1">
    <xf numFmtId="0" fontId="0" fillId="0" borderId="0"/>
  </cellStyleXfs>
  <cellXfs count="60">
    <xf numFmtId="0" fontId="0" fillId="0" borderId="0" xfId="0"/>
    <xf numFmtId="0" fontId="4" fillId="0" borderId="1" xfId="0" applyFont="1" applyBorder="1"/>
    <xf numFmtId="0" fontId="4" fillId="0" borderId="1" xfId="0" applyFont="1" applyBorder="1" applyAlignment="1">
      <alignment wrapText="1"/>
    </xf>
    <xf numFmtId="0" fontId="4" fillId="0" borderId="1" xfId="0" applyFont="1" applyBorder="1" applyAlignment="1">
      <alignment horizontal="center"/>
    </xf>
    <xf numFmtId="9" fontId="4" fillId="0" borderId="1" xfId="0" applyNumberFormat="1" applyFont="1" applyBorder="1"/>
    <xf numFmtId="0" fontId="4" fillId="0" borderId="4" xfId="0" applyFont="1" applyBorder="1"/>
    <xf numFmtId="0" fontId="4" fillId="0" borderId="4" xfId="0" applyFont="1" applyBorder="1" applyAlignment="1">
      <alignment wrapText="1"/>
    </xf>
    <xf numFmtId="0" fontId="4" fillId="0" borderId="2" xfId="0" applyFont="1" applyBorder="1" applyAlignment="1">
      <alignment horizontal="center"/>
    </xf>
    <xf numFmtId="0" fontId="4" fillId="0" borderId="3" xfId="0" applyFont="1" applyBorder="1"/>
    <xf numFmtId="0" fontId="2" fillId="0" borderId="4" xfId="0" applyFont="1" applyBorder="1" applyAlignment="1">
      <alignment horizontal="left" wrapText="1"/>
    </xf>
    <xf numFmtId="0" fontId="0" fillId="0" borderId="4" xfId="0" applyBorder="1" applyAlignment="1">
      <alignment horizontal="center"/>
    </xf>
    <xf numFmtId="0" fontId="4" fillId="0" borderId="4" xfId="0" applyFont="1" applyBorder="1" applyAlignment="1">
      <alignment horizontal="center"/>
    </xf>
    <xf numFmtId="49" fontId="1" fillId="3" borderId="8" xfId="0" applyNumberFormat="1" applyFont="1" applyFill="1" applyBorder="1" applyAlignment="1">
      <alignment vertical="center" wrapText="1"/>
    </xf>
    <xf numFmtId="49" fontId="1" fillId="3" borderId="9" xfId="0" applyNumberFormat="1" applyFont="1" applyFill="1" applyBorder="1" applyAlignment="1">
      <alignment horizontal="left" vertical="center" wrapText="1"/>
    </xf>
    <xf numFmtId="49" fontId="2" fillId="2" borderId="12" xfId="0" applyNumberFormat="1" applyFont="1" applyFill="1" applyBorder="1" applyAlignment="1">
      <alignment horizontal="left" wrapText="1"/>
    </xf>
    <xf numFmtId="49" fontId="0" fillId="2" borderId="13" xfId="0" applyNumberFormat="1" applyFill="1" applyBorder="1" applyAlignment="1" applyProtection="1">
      <alignment horizontal="left"/>
      <protection locked="0"/>
    </xf>
    <xf numFmtId="0" fontId="2" fillId="0" borderId="15" xfId="0" applyFont="1" applyBorder="1" applyAlignment="1">
      <alignment horizontal="center"/>
    </xf>
    <xf numFmtId="0" fontId="2" fillId="2" borderId="14" xfId="0" applyFont="1" applyFill="1" applyBorder="1" applyAlignment="1">
      <alignment horizontal="center"/>
    </xf>
    <xf numFmtId="0" fontId="0" fillId="2" borderId="16" xfId="0" applyFill="1" applyBorder="1" applyAlignment="1">
      <alignment vertical="top" wrapText="1"/>
    </xf>
    <xf numFmtId="0" fontId="0" fillId="0" borderId="0" xfId="0" applyAlignment="1">
      <alignment horizontal="left" vertical="top" wrapText="1"/>
    </xf>
    <xf numFmtId="49" fontId="0" fillId="0" borderId="5" xfId="0" applyNumberFormat="1" applyBorder="1" applyAlignment="1">
      <alignment horizontal="left" vertical="top" wrapText="1"/>
    </xf>
    <xf numFmtId="49" fontId="0" fillId="2" borderId="5" xfId="0" applyNumberFormat="1" applyFill="1" applyBorder="1" applyAlignment="1">
      <alignment horizontal="left" vertical="top" wrapText="1"/>
    </xf>
    <xf numFmtId="49" fontId="0" fillId="2" borderId="5" xfId="0" applyNumberFormat="1" applyFill="1" applyBorder="1" applyAlignment="1">
      <alignment horizontal="left" vertical="top"/>
    </xf>
    <xf numFmtId="49" fontId="2" fillId="0" borderId="11" xfId="0" applyNumberFormat="1" applyFont="1" applyBorder="1" applyAlignment="1">
      <alignment horizontal="left" vertical="top" wrapText="1"/>
    </xf>
    <xf numFmtId="14" fontId="0" fillId="0" borderId="5" xfId="0" applyNumberFormat="1" applyBorder="1" applyAlignment="1">
      <alignment horizontal="left" vertical="top" wrapText="1"/>
    </xf>
    <xf numFmtId="14" fontId="7" fillId="2" borderId="5" xfId="0" applyNumberFormat="1" applyFont="1" applyFill="1" applyBorder="1" applyAlignment="1" applyProtection="1">
      <alignment horizontal="left" vertical="top"/>
      <protection locked="0"/>
    </xf>
    <xf numFmtId="0" fontId="0" fillId="0" borderId="1" xfId="0" applyBorder="1" applyAlignment="1">
      <alignment horizontal="center"/>
    </xf>
    <xf numFmtId="0" fontId="0" fillId="0" borderId="2" xfId="0" applyBorder="1" applyAlignment="1">
      <alignment horizontal="center"/>
    </xf>
    <xf numFmtId="0" fontId="1" fillId="2" borderId="16" xfId="0" applyFont="1" applyFill="1" applyBorder="1"/>
    <xf numFmtId="0" fontId="0" fillId="0" borderId="0" xfId="0" applyAlignment="1">
      <alignment vertical="top" wrapText="1"/>
    </xf>
    <xf numFmtId="49" fontId="2" fillId="2" borderId="5" xfId="0" applyNumberFormat="1" applyFont="1" applyFill="1" applyBorder="1" applyAlignment="1">
      <alignment horizontal="left" vertical="top" wrapText="1"/>
    </xf>
    <xf numFmtId="0" fontId="0" fillId="2" borderId="16" xfId="0" applyFill="1" applyBorder="1" applyAlignment="1">
      <alignment horizontal="left" vertical="top" wrapText="1"/>
    </xf>
    <xf numFmtId="0" fontId="0" fillId="0" borderId="1" xfId="0" applyBorder="1" applyAlignment="1">
      <alignment horizontal="left" vertical="top" wrapText="1"/>
    </xf>
    <xf numFmtId="0" fontId="0" fillId="0" borderId="2" xfId="0" applyBorder="1" applyAlignment="1">
      <alignment horizontal="left" vertical="top" wrapText="1"/>
    </xf>
    <xf numFmtId="0" fontId="1" fillId="2" borderId="16" xfId="0" applyFont="1" applyFill="1" applyBorder="1" applyAlignment="1">
      <alignment horizontal="left" vertical="top" wrapText="1"/>
    </xf>
    <xf numFmtId="0" fontId="2" fillId="2" borderId="14" xfId="0" applyFont="1" applyFill="1" applyBorder="1" applyAlignment="1">
      <alignment horizontal="left" vertical="top" wrapText="1"/>
    </xf>
    <xf numFmtId="0" fontId="0" fillId="0" borderId="4" xfId="0" applyBorder="1" applyAlignment="1">
      <alignment horizontal="left" vertical="top" wrapText="1"/>
    </xf>
    <xf numFmtId="49" fontId="1" fillId="3" borderId="10" xfId="0" applyNumberFormat="1" applyFont="1" applyFill="1" applyBorder="1" applyAlignment="1">
      <alignment horizontal="left" vertical="top" wrapText="1"/>
    </xf>
    <xf numFmtId="49" fontId="0" fillId="2" borderId="13" xfId="0" applyNumberFormat="1" applyFill="1" applyBorder="1" applyAlignment="1">
      <alignment horizontal="left" vertical="top" wrapText="1"/>
    </xf>
    <xf numFmtId="14" fontId="7" fillId="0" borderId="5" xfId="0" applyNumberFormat="1" applyFont="1" applyBorder="1" applyAlignment="1" applyProtection="1">
      <alignment horizontal="left" vertical="top"/>
      <protection locked="0"/>
    </xf>
    <xf numFmtId="49" fontId="0" fillId="0" borderId="5" xfId="0" applyNumberFormat="1" applyBorder="1" applyAlignment="1">
      <alignment horizontal="left" vertical="top"/>
    </xf>
    <xf numFmtId="49" fontId="0" fillId="0" borderId="25" xfId="0" applyNumberFormat="1" applyBorder="1" applyAlignment="1">
      <alignment horizontal="left" vertical="top" wrapText="1"/>
    </xf>
    <xf numFmtId="49" fontId="0" fillId="2" borderId="13" xfId="0" applyNumberFormat="1" applyFill="1" applyBorder="1" applyAlignment="1" applyProtection="1">
      <alignment horizontal="left" wrapText="1"/>
      <protection locked="0"/>
    </xf>
    <xf numFmtId="49" fontId="0" fillId="2" borderId="13" xfId="0" applyNumberFormat="1" applyFill="1" applyBorder="1" applyAlignment="1" applyProtection="1">
      <alignment horizontal="left" vertical="top"/>
      <protection locked="0"/>
    </xf>
    <xf numFmtId="49" fontId="0" fillId="0" borderId="5" xfId="0" applyNumberFormat="1" applyBorder="1" applyAlignment="1">
      <alignment horizontal="left" wrapText="1"/>
    </xf>
    <xf numFmtId="49" fontId="2" fillId="2" borderId="12" xfId="0" applyNumberFormat="1" applyFont="1" applyFill="1" applyBorder="1" applyAlignment="1">
      <alignment horizontal="left" vertical="top" wrapText="1"/>
    </xf>
    <xf numFmtId="49" fontId="0" fillId="2" borderId="13" xfId="0" applyNumberFormat="1" applyFill="1" applyBorder="1" applyAlignment="1" applyProtection="1">
      <alignment horizontal="left" vertical="top" wrapText="1"/>
      <protection locked="0"/>
    </xf>
    <xf numFmtId="0" fontId="5" fillId="0" borderId="17" xfId="0" applyFont="1" applyBorder="1" applyAlignment="1">
      <alignment horizontal="left" vertical="top" wrapText="1"/>
    </xf>
    <xf numFmtId="0" fontId="5" fillId="0" borderId="18" xfId="0" applyFont="1" applyBorder="1" applyAlignment="1">
      <alignment horizontal="left" vertical="top" wrapText="1"/>
    </xf>
    <xf numFmtId="0" fontId="5" fillId="0" borderId="19" xfId="0" applyFont="1" applyBorder="1" applyAlignment="1">
      <alignment horizontal="left" vertical="top" wrapText="1"/>
    </xf>
    <xf numFmtId="0" fontId="5" fillId="0" borderId="20" xfId="0" applyFont="1" applyBorder="1" applyAlignment="1">
      <alignment horizontal="left" vertical="top" wrapText="1"/>
    </xf>
    <xf numFmtId="0" fontId="5" fillId="0" borderId="6" xfId="0" applyFont="1" applyBorder="1" applyAlignment="1">
      <alignment horizontal="left" vertical="top" wrapText="1"/>
    </xf>
    <xf numFmtId="0" fontId="5" fillId="0" borderId="21" xfId="0" applyFont="1" applyBorder="1" applyAlignment="1">
      <alignment horizontal="left" vertical="top" wrapText="1"/>
    </xf>
    <xf numFmtId="0" fontId="5" fillId="0" borderId="22" xfId="0" applyFont="1" applyBorder="1" applyAlignment="1">
      <alignment horizontal="left" vertical="top" wrapText="1"/>
    </xf>
    <xf numFmtId="0" fontId="5" fillId="0" borderId="23" xfId="0" applyFont="1" applyBorder="1" applyAlignment="1">
      <alignment horizontal="left" vertical="top" wrapText="1"/>
    </xf>
    <xf numFmtId="0" fontId="5" fillId="0" borderId="24" xfId="0" applyFont="1" applyBorder="1" applyAlignment="1">
      <alignment horizontal="left" vertical="top" wrapText="1"/>
    </xf>
    <xf numFmtId="0" fontId="3" fillId="3" borderId="7" xfId="0" applyFont="1" applyFill="1" applyBorder="1" applyAlignment="1">
      <alignment horizontal="left"/>
    </xf>
    <xf numFmtId="14" fontId="0" fillId="0" borderId="26" xfId="0" applyNumberFormat="1" applyBorder="1" applyAlignment="1">
      <alignment horizontal="left" vertical="top" wrapText="1"/>
    </xf>
    <xf numFmtId="49" fontId="0" fillId="2" borderId="26" xfId="0" applyNumberFormat="1" applyFill="1" applyBorder="1" applyAlignment="1">
      <alignment horizontal="left" vertical="top" wrapText="1"/>
    </xf>
    <xf numFmtId="49" fontId="0" fillId="0" borderId="27" xfId="0" applyNumberFormat="1" applyBorder="1" applyAlignment="1">
      <alignment horizontal="left" vertical="top" wrapText="1"/>
    </xf>
  </cellXfs>
  <cellStyles count="1">
    <cellStyle name="Standaard" xfId="0" builtinId="0"/>
  </cellStyles>
  <dxfs count="0"/>
  <tableStyles count="0" defaultTableStyle="TableStyleMedium2" defaultPivotStyle="PivotStyleLight16"/>
  <colors>
    <mruColors>
      <color rgb="FF0078D2"/>
      <color rgb="FFC4D600"/>
      <color rgb="FFF08C00"/>
      <color rgb="FFF0280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1.xml"/><Relationship Id="rId13" Type="http://schemas.openxmlformats.org/officeDocument/2006/relationships/customXml" Target="../customXml/item6.xml"/><Relationship Id="rId3" Type="http://schemas.openxmlformats.org/officeDocument/2006/relationships/worksheet" Target="worksheets/sheet3.xml"/><Relationship Id="rId7" Type="http://schemas.openxmlformats.org/officeDocument/2006/relationships/sharedStrings" Target="sharedStrings.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tyles" Target="styles.xml"/><Relationship Id="rId11" Type="http://schemas.openxmlformats.org/officeDocument/2006/relationships/customXml" Target="../customXml/item4.xml"/><Relationship Id="rId5" Type="http://schemas.openxmlformats.org/officeDocument/2006/relationships/theme" Target="theme/theme1.xml"/><Relationship Id="rId10" Type="http://schemas.openxmlformats.org/officeDocument/2006/relationships/customXml" Target="../customXml/item3.xml"/><Relationship Id="rId4" Type="http://schemas.openxmlformats.org/officeDocument/2006/relationships/worksheet" Target="worksheets/sheet4.xml"/></Relationships>
</file>

<file path=xl/drawings/_rels/drawing1.xml.rels><?xml version="1.0" encoding="UTF-8" standalone="yes"?>
<Relationships xmlns="http://schemas.openxmlformats.org/package/2006/relationships"><Relationship Id="rId1" Type="http://schemas.openxmlformats.org/officeDocument/2006/relationships/image" Target="../media/image1.jpeg"/></Relationships>
</file>

<file path=xl/drawings/_rels/drawing2.xml.rels><?xml version="1.0" encoding="UTF-8" standalone="yes"?>
<Relationships xmlns="http://schemas.openxmlformats.org/package/2006/relationships"><Relationship Id="rId1" Type="http://schemas.openxmlformats.org/officeDocument/2006/relationships/image" Target="../media/image1.jpeg"/></Relationships>
</file>

<file path=xl/drawings/_rels/drawing3.xml.rels><?xml version="1.0" encoding="UTF-8" standalone="yes"?>
<Relationships xmlns="http://schemas.openxmlformats.org/package/2006/relationships"><Relationship Id="rId1" Type="http://schemas.openxmlformats.org/officeDocument/2006/relationships/image" Target="../media/image2.jpeg"/></Relationships>
</file>

<file path=xl/drawings/_rels/drawing4.xml.rels><?xml version="1.0" encoding="UTF-8" standalone="yes"?>
<Relationships xmlns="http://schemas.openxmlformats.org/package/2006/relationships"><Relationship Id="rId1" Type="http://schemas.openxmlformats.org/officeDocument/2006/relationships/image" Target="../media/image2.jpeg"/></Relationships>
</file>

<file path=xl/drawings/drawing1.xml><?xml version="1.0" encoding="utf-8"?>
<xdr:wsDr xmlns:xdr="http://schemas.openxmlformats.org/drawingml/2006/spreadsheetDrawing" xmlns:a="http://schemas.openxmlformats.org/drawingml/2006/main">
  <xdr:twoCellAnchor>
    <xdr:from>
      <xdr:col>0</xdr:col>
      <xdr:colOff>247650</xdr:colOff>
      <xdr:row>1</xdr:row>
      <xdr:rowOff>66675</xdr:rowOff>
    </xdr:from>
    <xdr:to>
      <xdr:col>0</xdr:col>
      <xdr:colOff>923925</xdr:colOff>
      <xdr:row>5</xdr:row>
      <xdr:rowOff>47625</xdr:rowOff>
    </xdr:to>
    <xdr:pic>
      <xdr:nvPicPr>
        <xdr:cNvPr id="3" name="Afbeelding 4" descr="Afbeelding met Graphics, Lettertype, logo, symbool&#10;&#10;Door AI gegenereerde inhoud is mogelijk onjuist.">
          <a:extLst>
            <a:ext uri="{FF2B5EF4-FFF2-40B4-BE49-F238E27FC236}">
              <a16:creationId xmlns:a16="http://schemas.microsoft.com/office/drawing/2014/main" id="{4B8ADC0A-CA52-8BC2-1E97-A4616A9A6C2A}"/>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247650" y="228600"/>
          <a:ext cx="676275"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2.xml><?xml version="1.0" encoding="utf-8"?>
<xdr:wsDr xmlns:xdr="http://schemas.openxmlformats.org/drawingml/2006/spreadsheetDrawing" xmlns:a="http://schemas.openxmlformats.org/drawingml/2006/main">
  <xdr:twoCellAnchor>
    <xdr:from>
      <xdr:col>0</xdr:col>
      <xdr:colOff>247650</xdr:colOff>
      <xdr:row>1</xdr:row>
      <xdr:rowOff>66675</xdr:rowOff>
    </xdr:from>
    <xdr:to>
      <xdr:col>0</xdr:col>
      <xdr:colOff>923925</xdr:colOff>
      <xdr:row>5</xdr:row>
      <xdr:rowOff>47625</xdr:rowOff>
    </xdr:to>
    <xdr:pic>
      <xdr:nvPicPr>
        <xdr:cNvPr id="2" name="Afbeelding 4" descr="Afbeelding met Graphics, Lettertype, logo, symbool&#10;&#10;Door AI gegenereerde inhoud is mogelijk onjuist.">
          <a:extLst>
            <a:ext uri="{FF2B5EF4-FFF2-40B4-BE49-F238E27FC236}">
              <a16:creationId xmlns:a16="http://schemas.microsoft.com/office/drawing/2014/main" id="{61CEB987-4D12-4BDE-AB36-C12EBC86938A}"/>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247650" y="234950"/>
          <a:ext cx="673100" cy="704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3.xml><?xml version="1.0" encoding="utf-8"?>
<xdr:wsDr xmlns:xdr="http://schemas.openxmlformats.org/drawingml/2006/spreadsheetDrawing" xmlns:a="http://schemas.openxmlformats.org/drawingml/2006/main">
  <xdr:twoCellAnchor>
    <xdr:from>
      <xdr:col>0</xdr:col>
      <xdr:colOff>247650</xdr:colOff>
      <xdr:row>1</xdr:row>
      <xdr:rowOff>66675</xdr:rowOff>
    </xdr:from>
    <xdr:to>
      <xdr:col>0</xdr:col>
      <xdr:colOff>923925</xdr:colOff>
      <xdr:row>5</xdr:row>
      <xdr:rowOff>47625</xdr:rowOff>
    </xdr:to>
    <xdr:pic>
      <xdr:nvPicPr>
        <xdr:cNvPr id="2" name="Afbeelding 4" descr="Afbeelding met Graphics, Lettertype, logo, symbool&#10;&#10;Door AI gegenereerde inhoud is mogelijk onjuist.">
          <a:extLst>
            <a:ext uri="{FF2B5EF4-FFF2-40B4-BE49-F238E27FC236}">
              <a16:creationId xmlns:a16="http://schemas.microsoft.com/office/drawing/2014/main" id="{BD68FF24-7315-49FB-9036-ED213FABCFA6}"/>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247650" y="234950"/>
          <a:ext cx="673100" cy="704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4.xml><?xml version="1.0" encoding="utf-8"?>
<xdr:wsDr xmlns:xdr="http://schemas.openxmlformats.org/drawingml/2006/spreadsheetDrawing" xmlns:a="http://schemas.openxmlformats.org/drawingml/2006/main">
  <xdr:twoCellAnchor>
    <xdr:from>
      <xdr:col>0</xdr:col>
      <xdr:colOff>247650</xdr:colOff>
      <xdr:row>1</xdr:row>
      <xdr:rowOff>66675</xdr:rowOff>
    </xdr:from>
    <xdr:to>
      <xdr:col>0</xdr:col>
      <xdr:colOff>923925</xdr:colOff>
      <xdr:row>5</xdr:row>
      <xdr:rowOff>47625</xdr:rowOff>
    </xdr:to>
    <xdr:pic>
      <xdr:nvPicPr>
        <xdr:cNvPr id="2" name="Afbeelding 4" descr="Afbeelding met Graphics, Lettertype, logo, symbool&#10;&#10;Door AI gegenereerde inhoud is mogelijk onjuist.">
          <a:extLst>
            <a:ext uri="{FF2B5EF4-FFF2-40B4-BE49-F238E27FC236}">
              <a16:creationId xmlns:a16="http://schemas.microsoft.com/office/drawing/2014/main" id="{148EB069-7AEC-4B68-BF56-16784DBBCB9A}"/>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247650" y="234950"/>
          <a:ext cx="673100" cy="704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theme/theme1.xml><?xml version="1.0" encoding="utf-8"?>
<a:theme xmlns:a="http://schemas.openxmlformats.org/drawingml/2006/main" name="Kantoorthema">
  <a:themeElements>
    <a:clrScheme name="Kantoor">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Kantoor">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3.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4.xml.rels><?xml version="1.0" encoding="UTF-8" standalone="yes"?>
<Relationships xmlns="http://schemas.openxmlformats.org/package/2006/relationships"><Relationship Id="rId1" Type="http://schemas.openxmlformats.org/officeDocument/2006/relationships/drawing" Target="../drawings/drawing4.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S142"/>
  <sheetViews>
    <sheetView zoomScale="110" zoomScaleNormal="110" workbookViewId="0">
      <pane ySplit="10" topLeftCell="A22" activePane="bottomLeft" state="frozen"/>
      <selection activeCell="C1" sqref="C1"/>
      <selection pane="bottomLeft" activeCell="D13" sqref="D13"/>
    </sheetView>
  </sheetViews>
  <sheetFormatPr defaultColWidth="9" defaultRowHeight="13.5" x14ac:dyDescent="0.3"/>
  <cols>
    <col min="1" max="1" width="15.08984375" style="1" customWidth="1"/>
    <col min="2" max="2" width="9.6328125" style="1" customWidth="1"/>
    <col min="3" max="3" width="12" style="2" customWidth="1"/>
    <col min="4" max="4" width="35.26953125" style="3" customWidth="1"/>
    <col min="5" max="5" width="42.7265625" style="26" customWidth="1"/>
    <col min="6" max="6" width="48" style="32" customWidth="1"/>
    <col min="7" max="16384" width="9" style="1"/>
  </cols>
  <sheetData>
    <row r="1" spans="1:19" x14ac:dyDescent="0.3">
      <c r="S1" s="4"/>
    </row>
    <row r="2" spans="1:19" x14ac:dyDescent="0.3">
      <c r="S2" s="4"/>
    </row>
    <row r="3" spans="1:19" ht="14" thickBot="1" x14ac:dyDescent="0.35">
      <c r="B3" s="5"/>
      <c r="C3" s="6"/>
      <c r="D3" s="7"/>
      <c r="E3" s="27"/>
      <c r="F3" s="33"/>
    </row>
    <row r="4" spans="1:19" ht="15" thickTop="1" thickBot="1" x14ac:dyDescent="0.35">
      <c r="A4" s="8"/>
      <c r="B4" s="56" t="s">
        <v>0</v>
      </c>
      <c r="C4" s="56"/>
      <c r="D4" s="56"/>
      <c r="E4" s="28"/>
      <c r="F4" s="34"/>
    </row>
    <row r="5" spans="1:19" ht="14.5" thickTop="1" thickBot="1" x14ac:dyDescent="0.35">
      <c r="B5" s="5"/>
      <c r="C5" s="9"/>
      <c r="D5" s="16"/>
      <c r="E5" s="17"/>
      <c r="F5" s="35"/>
    </row>
    <row r="6" spans="1:19" ht="13.5" customHeight="1" thickTop="1" thickBot="1" x14ac:dyDescent="0.35">
      <c r="A6" s="8"/>
      <c r="B6" s="47" t="s">
        <v>1</v>
      </c>
      <c r="C6" s="48"/>
      <c r="D6" s="49"/>
      <c r="E6" s="18"/>
      <c r="F6" s="31"/>
    </row>
    <row r="7" spans="1:19" ht="14.5" thickTop="1" thickBot="1" x14ac:dyDescent="0.35">
      <c r="A7" s="8"/>
      <c r="B7" s="50"/>
      <c r="C7" s="51"/>
      <c r="D7" s="52"/>
      <c r="E7" s="18"/>
      <c r="F7" s="31"/>
    </row>
    <row r="8" spans="1:19" ht="14.5" thickTop="1" thickBot="1" x14ac:dyDescent="0.35">
      <c r="A8" s="8"/>
      <c r="B8" s="53"/>
      <c r="C8" s="54"/>
      <c r="D8" s="55"/>
      <c r="E8" s="18"/>
      <c r="F8" s="31"/>
    </row>
    <row r="9" spans="1:19" ht="14" thickBot="1" x14ac:dyDescent="0.35">
      <c r="B9" s="5"/>
      <c r="C9" s="6"/>
      <c r="D9" s="11"/>
      <c r="E9" s="10"/>
      <c r="F9" s="36"/>
    </row>
    <row r="10" spans="1:19" ht="23.5" thickTop="1" x14ac:dyDescent="0.3">
      <c r="A10" s="8"/>
      <c r="B10" s="12" t="s">
        <v>2</v>
      </c>
      <c r="C10" s="13" t="s">
        <v>3</v>
      </c>
      <c r="D10" s="13" t="s">
        <v>4</v>
      </c>
      <c r="E10" s="13" t="s">
        <v>5</v>
      </c>
      <c r="F10" s="37" t="s">
        <v>6</v>
      </c>
    </row>
    <row r="11" spans="1:19" ht="131.5" customHeight="1" x14ac:dyDescent="0.3">
      <c r="A11" s="8"/>
      <c r="B11" s="23">
        <v>1</v>
      </c>
      <c r="C11" s="24" t="s">
        <v>7</v>
      </c>
      <c r="D11" s="20" t="s">
        <v>8</v>
      </c>
      <c r="E11" s="20" t="s">
        <v>9</v>
      </c>
      <c r="F11" s="41" t="s">
        <v>10</v>
      </c>
    </row>
    <row r="12" spans="1:19" ht="96" customHeight="1" x14ac:dyDescent="0.3">
      <c r="A12" s="8"/>
      <c r="B12" s="23">
        <v>2</v>
      </c>
      <c r="C12" s="24" t="s">
        <v>7</v>
      </c>
      <c r="D12" s="21" t="s">
        <v>11</v>
      </c>
      <c r="E12" s="19" t="s">
        <v>12</v>
      </c>
      <c r="F12" s="41" t="s">
        <v>13</v>
      </c>
    </row>
    <row r="13" spans="1:19" ht="110.5" customHeight="1" x14ac:dyDescent="0.3">
      <c r="A13" s="8"/>
      <c r="B13" s="23">
        <v>3</v>
      </c>
      <c r="C13" s="24" t="s">
        <v>7</v>
      </c>
      <c r="D13" s="21" t="s">
        <v>11</v>
      </c>
      <c r="E13" s="19" t="s">
        <v>14</v>
      </c>
      <c r="F13" s="41" t="s">
        <v>15</v>
      </c>
    </row>
    <row r="14" spans="1:19" ht="121.5" customHeight="1" x14ac:dyDescent="0.3">
      <c r="A14" s="8"/>
      <c r="B14" s="23">
        <v>4</v>
      </c>
      <c r="C14" s="24" t="s">
        <v>7</v>
      </c>
      <c r="D14" s="21" t="s">
        <v>16</v>
      </c>
      <c r="E14" s="29" t="s">
        <v>17</v>
      </c>
      <c r="F14" s="41" t="s">
        <v>18</v>
      </c>
    </row>
    <row r="15" spans="1:19" ht="78.650000000000006" customHeight="1" x14ac:dyDescent="0.3">
      <c r="A15" s="8"/>
      <c r="B15" s="23">
        <v>5</v>
      </c>
      <c r="C15" s="24" t="s">
        <v>7</v>
      </c>
      <c r="D15" s="21" t="s">
        <v>16</v>
      </c>
      <c r="E15" s="29" t="s">
        <v>19</v>
      </c>
      <c r="F15" s="41" t="s">
        <v>20</v>
      </c>
    </row>
    <row r="16" spans="1:19" ht="127.15" customHeight="1" x14ac:dyDescent="0.3">
      <c r="A16" s="8"/>
      <c r="B16" s="23">
        <v>6</v>
      </c>
      <c r="C16" s="24" t="s">
        <v>7</v>
      </c>
      <c r="D16" s="21" t="s">
        <v>21</v>
      </c>
      <c r="E16" s="29" t="s">
        <v>22</v>
      </c>
      <c r="F16" s="41" t="s">
        <v>23</v>
      </c>
    </row>
    <row r="17" spans="1:6" ht="100" customHeight="1" x14ac:dyDescent="0.3">
      <c r="A17" s="8"/>
      <c r="B17" s="23">
        <v>7</v>
      </c>
      <c r="C17" s="24" t="s">
        <v>7</v>
      </c>
      <c r="D17" s="22" t="s">
        <v>24</v>
      </c>
      <c r="E17" s="29" t="s">
        <v>25</v>
      </c>
      <c r="F17" s="41" t="s">
        <v>26</v>
      </c>
    </row>
    <row r="18" spans="1:6" ht="98.5" customHeight="1" x14ac:dyDescent="0.3">
      <c r="A18" s="8"/>
      <c r="B18" s="23">
        <v>8</v>
      </c>
      <c r="C18" s="24" t="s">
        <v>7</v>
      </c>
      <c r="D18" s="21" t="s">
        <v>11</v>
      </c>
      <c r="E18" s="29" t="s">
        <v>27</v>
      </c>
      <c r="F18" s="41" t="s">
        <v>28</v>
      </c>
    </row>
    <row r="19" spans="1:6" ht="150" customHeight="1" x14ac:dyDescent="0.3">
      <c r="A19" s="8"/>
      <c r="B19" s="23">
        <v>9</v>
      </c>
      <c r="C19" s="24" t="s">
        <v>7</v>
      </c>
      <c r="D19" s="22" t="s">
        <v>24</v>
      </c>
      <c r="E19" s="29" t="s">
        <v>29</v>
      </c>
      <c r="F19" s="41" t="s">
        <v>30</v>
      </c>
    </row>
    <row r="20" spans="1:6" ht="79.900000000000006" customHeight="1" x14ac:dyDescent="0.3">
      <c r="A20" s="8"/>
      <c r="B20" s="23">
        <v>10</v>
      </c>
      <c r="C20" s="24" t="s">
        <v>7</v>
      </c>
      <c r="D20" s="21" t="s">
        <v>21</v>
      </c>
      <c r="E20" s="29" t="s">
        <v>31</v>
      </c>
      <c r="F20" s="41" t="s">
        <v>32</v>
      </c>
    </row>
    <row r="21" spans="1:6" ht="56" customHeight="1" x14ac:dyDescent="0.3">
      <c r="A21" s="8"/>
      <c r="B21" s="23">
        <v>11</v>
      </c>
      <c r="C21" s="24" t="s">
        <v>7</v>
      </c>
      <c r="D21" s="21" t="s">
        <v>11</v>
      </c>
      <c r="E21" s="29" t="s">
        <v>33</v>
      </c>
      <c r="F21" s="41" t="s">
        <v>34</v>
      </c>
    </row>
    <row r="22" spans="1:6" ht="106" customHeight="1" x14ac:dyDescent="0.3">
      <c r="A22" s="8"/>
      <c r="B22" s="23">
        <v>12</v>
      </c>
      <c r="C22" s="24" t="s">
        <v>7</v>
      </c>
      <c r="D22" s="21" t="s">
        <v>11</v>
      </c>
      <c r="E22" s="20" t="s">
        <v>35</v>
      </c>
      <c r="F22" s="41" t="s">
        <v>345</v>
      </c>
    </row>
    <row r="23" spans="1:6" ht="146" customHeight="1" x14ac:dyDescent="0.3">
      <c r="A23" s="8"/>
      <c r="B23" s="23">
        <v>13</v>
      </c>
      <c r="C23" s="24" t="s">
        <v>7</v>
      </c>
      <c r="D23" s="21" t="s">
        <v>11</v>
      </c>
      <c r="E23" s="29" t="s">
        <v>36</v>
      </c>
      <c r="F23" s="41" t="s">
        <v>37</v>
      </c>
    </row>
    <row r="24" spans="1:6" ht="125.5" customHeight="1" x14ac:dyDescent="0.3">
      <c r="A24" s="8"/>
      <c r="B24" s="23">
        <v>14</v>
      </c>
      <c r="C24" s="24" t="s">
        <v>7</v>
      </c>
      <c r="D24" s="21" t="s">
        <v>11</v>
      </c>
      <c r="E24" s="21" t="s">
        <v>38</v>
      </c>
      <c r="F24" s="41" t="s">
        <v>39</v>
      </c>
    </row>
    <row r="25" spans="1:6" ht="179.5" customHeight="1" x14ac:dyDescent="0.3">
      <c r="A25" s="8"/>
      <c r="B25" s="23">
        <v>15</v>
      </c>
      <c r="C25" s="24" t="s">
        <v>7</v>
      </c>
      <c r="D25" s="21" t="s">
        <v>16</v>
      </c>
      <c r="E25" s="21" t="s">
        <v>40</v>
      </c>
      <c r="F25" s="41" t="s">
        <v>41</v>
      </c>
    </row>
    <row r="26" spans="1:6" ht="117" customHeight="1" x14ac:dyDescent="0.3">
      <c r="A26" s="8"/>
      <c r="B26" s="23">
        <v>16</v>
      </c>
      <c r="C26" s="24" t="s">
        <v>7</v>
      </c>
      <c r="D26" s="21" t="s">
        <v>42</v>
      </c>
      <c r="E26" s="29" t="s">
        <v>43</v>
      </c>
      <c r="F26" s="41" t="s">
        <v>318</v>
      </c>
    </row>
    <row r="27" spans="1:6" ht="101.5" customHeight="1" x14ac:dyDescent="0.3">
      <c r="A27" s="8"/>
      <c r="B27" s="23">
        <v>17</v>
      </c>
      <c r="C27" s="24" t="s">
        <v>7</v>
      </c>
      <c r="D27" s="22" t="s">
        <v>24</v>
      </c>
      <c r="E27" s="29" t="s">
        <v>44</v>
      </c>
      <c r="F27" s="41" t="s">
        <v>45</v>
      </c>
    </row>
    <row r="28" spans="1:6" ht="95.5" customHeight="1" x14ac:dyDescent="0.3">
      <c r="A28" s="8"/>
      <c r="B28" s="23">
        <v>18</v>
      </c>
      <c r="C28" s="24" t="s">
        <v>7</v>
      </c>
      <c r="D28" s="21" t="s">
        <v>16</v>
      </c>
      <c r="E28" s="21" t="s">
        <v>46</v>
      </c>
      <c r="F28" s="41" t="s">
        <v>47</v>
      </c>
    </row>
    <row r="29" spans="1:6" ht="187.5" customHeight="1" x14ac:dyDescent="0.3">
      <c r="A29" s="8"/>
      <c r="B29" s="23">
        <v>19</v>
      </c>
      <c r="C29" s="24" t="s">
        <v>7</v>
      </c>
      <c r="D29" s="22" t="s">
        <v>24</v>
      </c>
      <c r="E29" s="21" t="s">
        <v>48</v>
      </c>
      <c r="F29" s="41" t="s">
        <v>49</v>
      </c>
    </row>
    <row r="30" spans="1:6" ht="103" customHeight="1" x14ac:dyDescent="0.3">
      <c r="A30" s="8"/>
      <c r="B30" s="23">
        <v>20</v>
      </c>
      <c r="C30" s="24" t="s">
        <v>7</v>
      </c>
      <c r="D30" s="21" t="s">
        <v>50</v>
      </c>
      <c r="E30" s="21" t="s">
        <v>51</v>
      </c>
      <c r="F30" s="41" t="s">
        <v>52</v>
      </c>
    </row>
    <row r="31" spans="1:6" ht="112" customHeight="1" x14ac:dyDescent="0.3">
      <c r="A31" s="8"/>
      <c r="B31" s="23">
        <v>21</v>
      </c>
      <c r="C31" s="24" t="s">
        <v>7</v>
      </c>
      <c r="D31" s="21" t="s">
        <v>21</v>
      </c>
      <c r="E31" s="21" t="s">
        <v>53</v>
      </c>
      <c r="F31" s="41" t="s">
        <v>54</v>
      </c>
    </row>
    <row r="32" spans="1:6" ht="136.5" customHeight="1" x14ac:dyDescent="0.3">
      <c r="A32" s="8"/>
      <c r="B32" s="23">
        <v>22</v>
      </c>
      <c r="C32" s="24" t="s">
        <v>55</v>
      </c>
      <c r="D32" s="20" t="s">
        <v>56</v>
      </c>
      <c r="E32" s="20" t="s">
        <v>57</v>
      </c>
      <c r="F32" s="41" t="s">
        <v>58</v>
      </c>
    </row>
    <row r="33" spans="1:6" ht="69" customHeight="1" x14ac:dyDescent="0.3">
      <c r="A33" s="8"/>
      <c r="B33" s="23">
        <v>23</v>
      </c>
      <c r="C33" s="24" t="s">
        <v>55</v>
      </c>
      <c r="D33" s="20" t="s">
        <v>59</v>
      </c>
      <c r="E33" s="20" t="s">
        <v>60</v>
      </c>
      <c r="F33" s="41" t="s">
        <v>61</v>
      </c>
    </row>
    <row r="34" spans="1:6" ht="19.899999999999999" customHeight="1" x14ac:dyDescent="0.3">
      <c r="A34" s="8"/>
      <c r="B34" s="23">
        <v>24</v>
      </c>
      <c r="C34" s="24" t="s">
        <v>55</v>
      </c>
      <c r="D34" s="20" t="s">
        <v>62</v>
      </c>
      <c r="E34" s="20" t="s">
        <v>63</v>
      </c>
      <c r="F34" s="41" t="s">
        <v>64</v>
      </c>
    </row>
    <row r="35" spans="1:6" ht="66" customHeight="1" x14ac:dyDescent="0.3">
      <c r="A35" s="8"/>
      <c r="B35" s="23">
        <v>25</v>
      </c>
      <c r="C35" s="24" t="s">
        <v>55</v>
      </c>
      <c r="D35" s="20" t="s">
        <v>65</v>
      </c>
      <c r="E35" s="20" t="s">
        <v>66</v>
      </c>
      <c r="F35" s="41" t="s">
        <v>67</v>
      </c>
    </row>
    <row r="36" spans="1:6" ht="83.5" customHeight="1" x14ac:dyDescent="0.3">
      <c r="A36" s="8"/>
      <c r="B36" s="23">
        <v>26</v>
      </c>
      <c r="C36" s="24" t="s">
        <v>55</v>
      </c>
      <c r="D36" s="20" t="s">
        <v>65</v>
      </c>
      <c r="E36" s="20" t="s">
        <v>68</v>
      </c>
      <c r="F36" s="41" t="s">
        <v>69</v>
      </c>
    </row>
    <row r="37" spans="1:6" ht="68" customHeight="1" x14ac:dyDescent="0.3">
      <c r="A37" s="8"/>
      <c r="B37" s="23">
        <v>27</v>
      </c>
      <c r="C37" s="24" t="s">
        <v>55</v>
      </c>
      <c r="D37" s="20" t="s">
        <v>65</v>
      </c>
      <c r="E37" s="20" t="s">
        <v>70</v>
      </c>
      <c r="F37" s="41" t="s">
        <v>71</v>
      </c>
    </row>
    <row r="38" spans="1:6" ht="134.5" customHeight="1" x14ac:dyDescent="0.3">
      <c r="A38" s="8"/>
      <c r="B38" s="23">
        <v>28</v>
      </c>
      <c r="C38" s="24" t="s">
        <v>55</v>
      </c>
      <c r="D38" s="20" t="s">
        <v>65</v>
      </c>
      <c r="E38" s="20" t="s">
        <v>72</v>
      </c>
      <c r="F38" s="41" t="s">
        <v>73</v>
      </c>
    </row>
    <row r="39" spans="1:6" ht="129" customHeight="1" x14ac:dyDescent="0.3">
      <c r="A39" s="8"/>
      <c r="B39" s="23">
        <v>29</v>
      </c>
      <c r="C39" s="24" t="s">
        <v>55</v>
      </c>
      <c r="D39" s="20" t="s">
        <v>74</v>
      </c>
      <c r="E39" s="20" t="s">
        <v>75</v>
      </c>
      <c r="F39" s="41" t="s">
        <v>76</v>
      </c>
    </row>
    <row r="40" spans="1:6" ht="104.5" customHeight="1" x14ac:dyDescent="0.3">
      <c r="A40" s="8"/>
      <c r="B40" s="23">
        <v>30</v>
      </c>
      <c r="C40" s="24" t="s">
        <v>55</v>
      </c>
      <c r="D40" s="20" t="s">
        <v>74</v>
      </c>
      <c r="E40" s="20" t="s">
        <v>77</v>
      </c>
      <c r="F40" s="41" t="s">
        <v>78</v>
      </c>
    </row>
    <row r="41" spans="1:6" ht="145.9" customHeight="1" x14ac:dyDescent="0.3">
      <c r="A41" s="8"/>
      <c r="B41" s="23">
        <v>31</v>
      </c>
      <c r="C41" s="24" t="s">
        <v>55</v>
      </c>
      <c r="D41" s="20" t="s">
        <v>74</v>
      </c>
      <c r="E41" s="20" t="s">
        <v>79</v>
      </c>
      <c r="F41" s="41" t="s">
        <v>80</v>
      </c>
    </row>
    <row r="42" spans="1:6" ht="109.9" customHeight="1" x14ac:dyDescent="0.3">
      <c r="A42" s="8"/>
      <c r="B42" s="23">
        <v>32</v>
      </c>
      <c r="C42" s="24" t="s">
        <v>55</v>
      </c>
      <c r="D42" s="20" t="s">
        <v>74</v>
      </c>
      <c r="E42" s="20" t="s">
        <v>81</v>
      </c>
      <c r="F42" s="41" t="s">
        <v>82</v>
      </c>
    </row>
    <row r="43" spans="1:6" ht="114" customHeight="1" x14ac:dyDescent="0.3">
      <c r="A43" s="8"/>
      <c r="B43" s="23">
        <v>33</v>
      </c>
      <c r="C43" s="24" t="s">
        <v>55</v>
      </c>
      <c r="D43" s="22" t="s">
        <v>83</v>
      </c>
      <c r="E43" s="21" t="s">
        <v>84</v>
      </c>
      <c r="F43" s="41" t="s">
        <v>85</v>
      </c>
    </row>
    <row r="44" spans="1:6" ht="135" customHeight="1" x14ac:dyDescent="0.3">
      <c r="A44" s="8"/>
      <c r="B44" s="23">
        <v>34</v>
      </c>
      <c r="C44" s="24" t="s">
        <v>55</v>
      </c>
      <c r="D44" s="22" t="s">
        <v>86</v>
      </c>
      <c r="E44" s="21" t="s">
        <v>87</v>
      </c>
      <c r="F44" s="41" t="s">
        <v>88</v>
      </c>
    </row>
    <row r="45" spans="1:6" ht="69.650000000000006" customHeight="1" x14ac:dyDescent="0.3">
      <c r="A45" s="8"/>
      <c r="B45" s="23">
        <v>35</v>
      </c>
      <c r="C45" s="24" t="s">
        <v>55</v>
      </c>
      <c r="D45" s="22" t="s">
        <v>89</v>
      </c>
      <c r="E45" s="30" t="s">
        <v>90</v>
      </c>
      <c r="F45" s="41" t="s">
        <v>91</v>
      </c>
    </row>
    <row r="46" spans="1:6" ht="51.5" customHeight="1" x14ac:dyDescent="0.3">
      <c r="A46" s="8"/>
      <c r="B46" s="23">
        <v>36</v>
      </c>
      <c r="C46" s="24" t="s">
        <v>55</v>
      </c>
      <c r="D46" s="22" t="s">
        <v>92</v>
      </c>
      <c r="E46" s="30" t="s">
        <v>93</v>
      </c>
      <c r="F46" s="41" t="s">
        <v>94</v>
      </c>
    </row>
    <row r="47" spans="1:6" ht="129" customHeight="1" x14ac:dyDescent="0.3">
      <c r="A47" s="8"/>
      <c r="B47" s="23">
        <v>37</v>
      </c>
      <c r="C47" s="24" t="s">
        <v>55</v>
      </c>
      <c r="D47" s="22" t="s">
        <v>95</v>
      </c>
      <c r="E47" s="21" t="s">
        <v>96</v>
      </c>
      <c r="F47" s="41" t="s">
        <v>319</v>
      </c>
    </row>
    <row r="48" spans="1:6" ht="60.65" customHeight="1" x14ac:dyDescent="0.3">
      <c r="A48" s="8"/>
      <c r="B48" s="23">
        <v>38</v>
      </c>
      <c r="C48" s="24" t="s">
        <v>55</v>
      </c>
      <c r="D48" s="22" t="s">
        <v>97</v>
      </c>
      <c r="E48" s="21" t="s">
        <v>98</v>
      </c>
      <c r="F48" s="41" t="s">
        <v>99</v>
      </c>
    </row>
    <row r="49" spans="1:6" ht="337" customHeight="1" x14ac:dyDescent="0.3">
      <c r="A49" s="8"/>
      <c r="B49" s="23">
        <v>39</v>
      </c>
      <c r="C49" s="24" t="s">
        <v>55</v>
      </c>
      <c r="D49" s="22" t="s">
        <v>97</v>
      </c>
      <c r="E49" s="20" t="s">
        <v>346</v>
      </c>
      <c r="F49" s="41" t="s">
        <v>347</v>
      </c>
    </row>
    <row r="50" spans="1:6" ht="95" customHeight="1" x14ac:dyDescent="0.3">
      <c r="A50" s="8"/>
      <c r="B50" s="23">
        <v>40</v>
      </c>
      <c r="C50" s="24" t="s">
        <v>55</v>
      </c>
      <c r="D50" s="22" t="s">
        <v>97</v>
      </c>
      <c r="E50" s="21" t="s">
        <v>100</v>
      </c>
      <c r="F50" s="41" t="s">
        <v>101</v>
      </c>
    </row>
    <row r="51" spans="1:6" ht="141" customHeight="1" x14ac:dyDescent="0.3">
      <c r="A51" s="8"/>
      <c r="B51" s="23">
        <v>41</v>
      </c>
      <c r="C51" s="24" t="s">
        <v>55</v>
      </c>
      <c r="D51" s="22" t="s">
        <v>95</v>
      </c>
      <c r="E51" s="21" t="s">
        <v>102</v>
      </c>
      <c r="F51" s="41" t="s">
        <v>103</v>
      </c>
    </row>
    <row r="52" spans="1:6" ht="88.15" customHeight="1" x14ac:dyDescent="0.3">
      <c r="A52" s="8"/>
      <c r="B52" s="23">
        <v>42</v>
      </c>
      <c r="C52" s="24" t="s">
        <v>55</v>
      </c>
      <c r="D52" s="22" t="s">
        <v>104</v>
      </c>
      <c r="E52" s="21" t="s">
        <v>105</v>
      </c>
      <c r="F52" s="41" t="s">
        <v>106</v>
      </c>
    </row>
    <row r="53" spans="1:6" ht="49.15" customHeight="1" x14ac:dyDescent="0.3">
      <c r="A53" s="8"/>
      <c r="B53" s="23">
        <v>43</v>
      </c>
      <c r="C53" s="24" t="s">
        <v>55</v>
      </c>
      <c r="D53" s="22" t="s">
        <v>107</v>
      </c>
      <c r="E53" s="21" t="s">
        <v>108</v>
      </c>
      <c r="F53" s="41" t="s">
        <v>109</v>
      </c>
    </row>
    <row r="54" spans="1:6" ht="117.5" customHeight="1" x14ac:dyDescent="0.3">
      <c r="A54" s="8"/>
      <c r="B54" s="23">
        <v>44</v>
      </c>
      <c r="C54" s="24" t="s">
        <v>55</v>
      </c>
      <c r="D54" s="20" t="s">
        <v>110</v>
      </c>
      <c r="E54" s="21" t="s">
        <v>111</v>
      </c>
      <c r="F54" s="41" t="s">
        <v>112</v>
      </c>
    </row>
    <row r="55" spans="1:6" ht="84" customHeight="1" x14ac:dyDescent="0.3">
      <c r="A55" s="8"/>
      <c r="B55" s="23">
        <v>45</v>
      </c>
      <c r="C55" s="24" t="s">
        <v>113</v>
      </c>
      <c r="D55" s="20" t="s">
        <v>114</v>
      </c>
      <c r="E55" s="20" t="s">
        <v>115</v>
      </c>
      <c r="F55" s="41" t="s">
        <v>116</v>
      </c>
    </row>
    <row r="56" spans="1:6" ht="81" customHeight="1" x14ac:dyDescent="0.3">
      <c r="A56" s="8"/>
      <c r="B56" s="23">
        <v>46</v>
      </c>
      <c r="C56" s="24" t="s">
        <v>113</v>
      </c>
      <c r="D56" s="20" t="s">
        <v>117</v>
      </c>
      <c r="E56" s="20" t="s">
        <v>118</v>
      </c>
      <c r="F56" s="41" t="s">
        <v>119</v>
      </c>
    </row>
    <row r="57" spans="1:6" ht="167" customHeight="1" x14ac:dyDescent="0.3">
      <c r="A57" s="8"/>
      <c r="B57" s="23">
        <v>47</v>
      </c>
      <c r="C57" s="24" t="s">
        <v>113</v>
      </c>
      <c r="D57" s="20" t="s">
        <v>120</v>
      </c>
      <c r="E57" s="20" t="s">
        <v>121</v>
      </c>
      <c r="F57" s="41" t="s">
        <v>122</v>
      </c>
    </row>
    <row r="58" spans="1:6" ht="79.900000000000006" customHeight="1" x14ac:dyDescent="0.3">
      <c r="A58" s="8"/>
      <c r="B58" s="23">
        <v>48</v>
      </c>
      <c r="C58" s="24" t="s">
        <v>113</v>
      </c>
      <c r="D58" s="20" t="s">
        <v>123</v>
      </c>
      <c r="E58" s="20" t="s">
        <v>124</v>
      </c>
      <c r="F58" s="41" t="s">
        <v>125</v>
      </c>
    </row>
    <row r="59" spans="1:6" ht="123.65" customHeight="1" x14ac:dyDescent="0.3">
      <c r="A59" s="8"/>
      <c r="B59" s="23">
        <v>49</v>
      </c>
      <c r="C59" s="24" t="s">
        <v>113</v>
      </c>
      <c r="D59" s="20" t="s">
        <v>126</v>
      </c>
      <c r="E59" s="20" t="s">
        <v>127</v>
      </c>
      <c r="F59" s="41" t="s">
        <v>128</v>
      </c>
    </row>
    <row r="60" spans="1:6" ht="109" customHeight="1" x14ac:dyDescent="0.3">
      <c r="A60" s="8"/>
      <c r="B60" s="23">
        <v>50</v>
      </c>
      <c r="C60" s="24" t="s">
        <v>113</v>
      </c>
      <c r="D60" s="20" t="s">
        <v>129</v>
      </c>
      <c r="E60" s="20" t="s">
        <v>130</v>
      </c>
      <c r="F60" s="41" t="s">
        <v>131</v>
      </c>
    </row>
    <row r="61" spans="1:6" ht="78" customHeight="1" x14ac:dyDescent="0.3">
      <c r="A61" s="8"/>
      <c r="B61" s="23">
        <v>51</v>
      </c>
      <c r="C61" s="24" t="s">
        <v>113</v>
      </c>
      <c r="D61" s="20" t="s">
        <v>132</v>
      </c>
      <c r="E61" s="20" t="s">
        <v>133</v>
      </c>
      <c r="F61" s="41" t="s">
        <v>134</v>
      </c>
    </row>
    <row r="62" spans="1:6" ht="57.5" x14ac:dyDescent="0.3">
      <c r="A62" s="8"/>
      <c r="B62" s="23">
        <v>52</v>
      </c>
      <c r="C62" s="24" t="s">
        <v>113</v>
      </c>
      <c r="D62" s="20" t="s">
        <v>135</v>
      </c>
      <c r="E62" s="20" t="s">
        <v>136</v>
      </c>
      <c r="F62" s="41" t="s">
        <v>137</v>
      </c>
    </row>
    <row r="63" spans="1:6" ht="86" customHeight="1" x14ac:dyDescent="0.3">
      <c r="A63" s="8"/>
      <c r="B63" s="23">
        <v>53</v>
      </c>
      <c r="C63" s="24" t="s">
        <v>113</v>
      </c>
      <c r="D63" s="20" t="s">
        <v>138</v>
      </c>
      <c r="E63" s="20" t="s">
        <v>139</v>
      </c>
      <c r="F63" s="41" t="s">
        <v>320</v>
      </c>
    </row>
    <row r="64" spans="1:6" ht="132" customHeight="1" x14ac:dyDescent="0.3">
      <c r="A64" s="8"/>
      <c r="B64" s="23">
        <v>54</v>
      </c>
      <c r="C64" s="24" t="s">
        <v>113</v>
      </c>
      <c r="D64" s="20" t="s">
        <v>140</v>
      </c>
      <c r="E64" s="20" t="s">
        <v>141</v>
      </c>
      <c r="F64" s="41" t="s">
        <v>142</v>
      </c>
    </row>
    <row r="65" spans="1:6" ht="162" customHeight="1" x14ac:dyDescent="0.3">
      <c r="A65" s="8"/>
      <c r="B65" s="23">
        <v>55</v>
      </c>
      <c r="C65" s="24" t="s">
        <v>113</v>
      </c>
      <c r="D65" s="20" t="s">
        <v>140</v>
      </c>
      <c r="E65" s="20" t="s">
        <v>143</v>
      </c>
      <c r="F65" s="41" t="s">
        <v>144</v>
      </c>
    </row>
    <row r="66" spans="1:6" ht="90" customHeight="1" x14ac:dyDescent="0.3">
      <c r="A66" s="8"/>
      <c r="B66" s="23">
        <v>56</v>
      </c>
      <c r="C66" s="24" t="s">
        <v>113</v>
      </c>
      <c r="D66" s="20" t="s">
        <v>145</v>
      </c>
      <c r="E66" s="20" t="s">
        <v>146</v>
      </c>
      <c r="F66" s="41" t="s">
        <v>147</v>
      </c>
    </row>
    <row r="67" spans="1:6" ht="60" customHeight="1" x14ac:dyDescent="0.3">
      <c r="A67" s="8"/>
      <c r="B67" s="23">
        <v>57</v>
      </c>
      <c r="C67" s="24" t="s">
        <v>113</v>
      </c>
      <c r="D67" s="20" t="s">
        <v>148</v>
      </c>
      <c r="E67" s="20" t="s">
        <v>149</v>
      </c>
      <c r="F67" s="41" t="s">
        <v>150</v>
      </c>
    </row>
    <row r="68" spans="1:6" ht="85.9" customHeight="1" x14ac:dyDescent="0.3">
      <c r="A68" s="8"/>
      <c r="B68" s="23">
        <v>58</v>
      </c>
      <c r="C68" s="24" t="s">
        <v>113</v>
      </c>
      <c r="D68" s="20" t="s">
        <v>151</v>
      </c>
      <c r="E68" s="20" t="s">
        <v>152</v>
      </c>
      <c r="F68" s="41" t="s">
        <v>321</v>
      </c>
    </row>
    <row r="69" spans="1:6" ht="85.9" customHeight="1" x14ac:dyDescent="0.3">
      <c r="A69" s="8"/>
      <c r="B69" s="23">
        <v>59</v>
      </c>
      <c r="C69" s="24" t="s">
        <v>113</v>
      </c>
      <c r="D69" s="20" t="s">
        <v>153</v>
      </c>
      <c r="E69" s="20" t="s">
        <v>154</v>
      </c>
      <c r="F69" s="41" t="s">
        <v>155</v>
      </c>
    </row>
    <row r="70" spans="1:6" ht="43.15" customHeight="1" x14ac:dyDescent="0.3">
      <c r="A70" s="8"/>
      <c r="B70" s="23">
        <v>60</v>
      </c>
      <c r="C70" s="24" t="s">
        <v>113</v>
      </c>
      <c r="D70" s="20" t="s">
        <v>156</v>
      </c>
      <c r="E70" s="20" t="s">
        <v>157</v>
      </c>
      <c r="F70" s="41" t="s">
        <v>322</v>
      </c>
    </row>
    <row r="71" spans="1:6" ht="147.65" customHeight="1" x14ac:dyDescent="0.3">
      <c r="A71" s="8"/>
      <c r="B71" s="23">
        <v>61</v>
      </c>
      <c r="C71" s="24" t="s">
        <v>113</v>
      </c>
      <c r="D71" s="20" t="s">
        <v>158</v>
      </c>
      <c r="E71" s="20" t="s">
        <v>159</v>
      </c>
      <c r="F71" s="41" t="s">
        <v>349</v>
      </c>
    </row>
    <row r="72" spans="1:6" ht="154" customHeight="1" x14ac:dyDescent="0.3">
      <c r="A72" s="8"/>
      <c r="B72" s="23">
        <v>62</v>
      </c>
      <c r="C72" s="24" t="s">
        <v>113</v>
      </c>
      <c r="D72" s="20" t="s">
        <v>160</v>
      </c>
      <c r="E72" s="20" t="s">
        <v>161</v>
      </c>
      <c r="F72" s="41" t="s">
        <v>323</v>
      </c>
    </row>
    <row r="73" spans="1:6" ht="112.15" customHeight="1" x14ac:dyDescent="0.3">
      <c r="A73" s="8"/>
      <c r="B73" s="23">
        <v>63</v>
      </c>
      <c r="C73" s="24" t="s">
        <v>113</v>
      </c>
      <c r="D73" s="20" t="s">
        <v>162</v>
      </c>
      <c r="E73" s="20" t="s">
        <v>163</v>
      </c>
      <c r="F73" s="41" t="s">
        <v>164</v>
      </c>
    </row>
    <row r="74" spans="1:6" ht="145.15" customHeight="1" x14ac:dyDescent="0.3">
      <c r="A74" s="8"/>
      <c r="B74" s="23">
        <v>64</v>
      </c>
      <c r="C74" s="24" t="s">
        <v>113</v>
      </c>
      <c r="D74" s="20" t="s">
        <v>165</v>
      </c>
      <c r="E74" s="20" t="s">
        <v>166</v>
      </c>
      <c r="F74" s="41" t="s">
        <v>167</v>
      </c>
    </row>
    <row r="75" spans="1:6" ht="124.5" customHeight="1" x14ac:dyDescent="0.3">
      <c r="A75" s="8"/>
      <c r="B75" s="23">
        <v>65</v>
      </c>
      <c r="C75" s="24" t="s">
        <v>113</v>
      </c>
      <c r="D75" s="20" t="s">
        <v>168</v>
      </c>
      <c r="E75" s="20" t="s">
        <v>169</v>
      </c>
      <c r="F75" s="41" t="s">
        <v>170</v>
      </c>
    </row>
    <row r="76" spans="1:6" ht="77" customHeight="1" x14ac:dyDescent="0.3">
      <c r="A76" s="8"/>
      <c r="B76" s="23">
        <v>66</v>
      </c>
      <c r="C76" s="24" t="s">
        <v>113</v>
      </c>
      <c r="D76" s="20" t="s">
        <v>171</v>
      </c>
      <c r="E76" s="20" t="s">
        <v>172</v>
      </c>
      <c r="F76" s="41" t="s">
        <v>324</v>
      </c>
    </row>
    <row r="77" spans="1:6" ht="83" customHeight="1" x14ac:dyDescent="0.3">
      <c r="A77" s="8"/>
      <c r="B77" s="23">
        <v>67</v>
      </c>
      <c r="C77" s="24" t="s">
        <v>113</v>
      </c>
      <c r="D77" s="20" t="s">
        <v>173</v>
      </c>
      <c r="E77" s="20" t="s">
        <v>174</v>
      </c>
      <c r="F77" s="41" t="s">
        <v>325</v>
      </c>
    </row>
    <row r="78" spans="1:6" ht="99.5" customHeight="1" x14ac:dyDescent="0.3">
      <c r="A78" s="8"/>
      <c r="B78" s="23">
        <v>68</v>
      </c>
      <c r="C78" s="24" t="s">
        <v>113</v>
      </c>
      <c r="D78" s="20" t="s">
        <v>175</v>
      </c>
      <c r="E78" s="20" t="s">
        <v>176</v>
      </c>
      <c r="F78" s="41" t="s">
        <v>325</v>
      </c>
    </row>
    <row r="79" spans="1:6" ht="87.65" customHeight="1" x14ac:dyDescent="0.3">
      <c r="A79" s="8"/>
      <c r="B79" s="23">
        <v>69</v>
      </c>
      <c r="C79" s="24" t="s">
        <v>113</v>
      </c>
      <c r="D79" s="20" t="s">
        <v>177</v>
      </c>
      <c r="E79" s="20" t="s">
        <v>178</v>
      </c>
      <c r="F79" s="41" t="s">
        <v>179</v>
      </c>
    </row>
    <row r="80" spans="1:6" ht="340" customHeight="1" x14ac:dyDescent="0.3">
      <c r="A80" s="8"/>
      <c r="B80" s="23">
        <v>70</v>
      </c>
      <c r="C80" s="24" t="s">
        <v>113</v>
      </c>
      <c r="D80" s="20" t="s">
        <v>180</v>
      </c>
      <c r="E80" s="20" t="s">
        <v>181</v>
      </c>
      <c r="F80" s="41" t="s">
        <v>182</v>
      </c>
    </row>
    <row r="81" spans="1:6" ht="111" customHeight="1" x14ac:dyDescent="0.3">
      <c r="A81" s="8"/>
      <c r="B81" s="23">
        <v>71</v>
      </c>
      <c r="C81" s="24" t="s">
        <v>113</v>
      </c>
      <c r="D81" s="20" t="s">
        <v>183</v>
      </c>
      <c r="E81" s="20" t="s">
        <v>184</v>
      </c>
      <c r="F81" s="41" t="s">
        <v>185</v>
      </c>
    </row>
    <row r="82" spans="1:6" ht="111" customHeight="1" x14ac:dyDescent="0.3">
      <c r="A82" s="8"/>
      <c r="B82" s="23">
        <v>72</v>
      </c>
      <c r="C82" s="24" t="s">
        <v>113</v>
      </c>
      <c r="D82" s="20" t="s">
        <v>186</v>
      </c>
      <c r="E82" s="20" t="s">
        <v>187</v>
      </c>
      <c r="F82" s="41" t="s">
        <v>326</v>
      </c>
    </row>
    <row r="83" spans="1:6" ht="70.900000000000006" customHeight="1" x14ac:dyDescent="0.3">
      <c r="A83" s="8"/>
      <c r="B83" s="23">
        <v>73</v>
      </c>
      <c r="C83" s="24" t="s">
        <v>113</v>
      </c>
      <c r="D83" s="20" t="s">
        <v>188</v>
      </c>
      <c r="E83" s="20" t="s">
        <v>189</v>
      </c>
      <c r="F83" s="41" t="s">
        <v>190</v>
      </c>
    </row>
    <row r="84" spans="1:6" ht="67" customHeight="1" x14ac:dyDescent="0.3">
      <c r="A84" s="8"/>
      <c r="B84" s="23">
        <v>74</v>
      </c>
      <c r="C84" s="24" t="s">
        <v>113</v>
      </c>
      <c r="D84" s="20" t="s">
        <v>191</v>
      </c>
      <c r="E84" s="20" t="s">
        <v>192</v>
      </c>
      <c r="F84" s="41" t="s">
        <v>327</v>
      </c>
    </row>
    <row r="85" spans="1:6" ht="197.5" customHeight="1" x14ac:dyDescent="0.3">
      <c r="A85" s="8"/>
      <c r="B85" s="23">
        <v>75</v>
      </c>
      <c r="C85" s="24" t="s">
        <v>113</v>
      </c>
      <c r="D85" s="20" t="s">
        <v>193</v>
      </c>
      <c r="E85" s="20" t="s">
        <v>194</v>
      </c>
      <c r="F85" s="41" t="s">
        <v>348</v>
      </c>
    </row>
    <row r="86" spans="1:6" ht="73.5" customHeight="1" x14ac:dyDescent="0.3">
      <c r="A86" s="8"/>
      <c r="B86" s="23">
        <v>76</v>
      </c>
      <c r="C86" s="24" t="s">
        <v>113</v>
      </c>
      <c r="D86" s="20" t="s">
        <v>195</v>
      </c>
      <c r="E86" s="20" t="s">
        <v>196</v>
      </c>
      <c r="F86" s="41" t="s">
        <v>328</v>
      </c>
    </row>
    <row r="87" spans="1:6" ht="197.5" customHeight="1" x14ac:dyDescent="0.3">
      <c r="A87" s="8"/>
      <c r="B87" s="23">
        <v>77</v>
      </c>
      <c r="C87" s="24" t="s">
        <v>113</v>
      </c>
      <c r="D87" s="20" t="s">
        <v>197</v>
      </c>
      <c r="E87" s="20" t="s">
        <v>198</v>
      </c>
      <c r="F87" s="41" t="s">
        <v>329</v>
      </c>
    </row>
    <row r="88" spans="1:6" ht="71.5" customHeight="1" x14ac:dyDescent="0.3">
      <c r="A88" s="8"/>
      <c r="B88" s="23">
        <v>78</v>
      </c>
      <c r="C88" s="24" t="s">
        <v>113</v>
      </c>
      <c r="D88" s="20" t="s">
        <v>199</v>
      </c>
      <c r="E88" s="20" t="s">
        <v>200</v>
      </c>
      <c r="F88" s="41" t="s">
        <v>201</v>
      </c>
    </row>
    <row r="89" spans="1:6" ht="77" customHeight="1" x14ac:dyDescent="0.3">
      <c r="A89" s="8"/>
      <c r="B89" s="23">
        <v>79</v>
      </c>
      <c r="C89" s="24" t="s">
        <v>113</v>
      </c>
      <c r="D89" s="20" t="s">
        <v>202</v>
      </c>
      <c r="E89" s="20" t="s">
        <v>203</v>
      </c>
      <c r="F89" s="41" t="s">
        <v>204</v>
      </c>
    </row>
    <row r="90" spans="1:6" ht="247" customHeight="1" x14ac:dyDescent="0.3">
      <c r="A90" s="8"/>
      <c r="B90" s="23">
        <v>80</v>
      </c>
      <c r="C90" s="24" t="s">
        <v>113</v>
      </c>
      <c r="D90" s="20" t="s">
        <v>205</v>
      </c>
      <c r="E90" s="20" t="s">
        <v>206</v>
      </c>
      <c r="F90" s="41" t="s">
        <v>207</v>
      </c>
    </row>
    <row r="91" spans="1:6" ht="93" customHeight="1" x14ac:dyDescent="0.3">
      <c r="A91" s="8"/>
      <c r="B91" s="23">
        <v>81</v>
      </c>
      <c r="C91" s="24" t="s">
        <v>113</v>
      </c>
      <c r="D91" s="20" t="s">
        <v>208</v>
      </c>
      <c r="E91" s="20" t="s">
        <v>209</v>
      </c>
      <c r="F91" s="41" t="s">
        <v>210</v>
      </c>
    </row>
    <row r="92" spans="1:6" ht="100.5" customHeight="1" x14ac:dyDescent="0.3">
      <c r="A92" s="8"/>
      <c r="B92" s="23">
        <v>82</v>
      </c>
      <c r="C92" s="24" t="s">
        <v>113</v>
      </c>
      <c r="D92" s="20" t="s">
        <v>211</v>
      </c>
      <c r="E92" s="20" t="s">
        <v>212</v>
      </c>
      <c r="F92" s="41" t="s">
        <v>330</v>
      </c>
    </row>
    <row r="93" spans="1:6" ht="87" customHeight="1" x14ac:dyDescent="0.3">
      <c r="A93" s="8"/>
      <c r="B93" s="23">
        <v>83</v>
      </c>
      <c r="C93" s="24" t="s">
        <v>113</v>
      </c>
      <c r="D93" s="20" t="s">
        <v>213</v>
      </c>
      <c r="E93" s="20" t="s">
        <v>214</v>
      </c>
      <c r="F93" s="41" t="s">
        <v>215</v>
      </c>
    </row>
    <row r="94" spans="1:6" ht="82" customHeight="1" x14ac:dyDescent="0.3">
      <c r="A94" s="8"/>
      <c r="B94" s="23">
        <v>84</v>
      </c>
      <c r="C94" s="24" t="s">
        <v>113</v>
      </c>
      <c r="D94" s="20" t="s">
        <v>216</v>
      </c>
      <c r="E94" s="20" t="s">
        <v>217</v>
      </c>
      <c r="F94" s="41" t="s">
        <v>218</v>
      </c>
    </row>
    <row r="95" spans="1:6" ht="142.5" customHeight="1" x14ac:dyDescent="0.3">
      <c r="A95" s="8"/>
      <c r="B95" s="23">
        <v>85</v>
      </c>
      <c r="C95" s="24" t="s">
        <v>113</v>
      </c>
      <c r="D95" s="20" t="s">
        <v>216</v>
      </c>
      <c r="E95" s="20" t="s">
        <v>219</v>
      </c>
      <c r="F95" s="41" t="s">
        <v>220</v>
      </c>
    </row>
    <row r="96" spans="1:6" ht="54" customHeight="1" x14ac:dyDescent="0.3">
      <c r="A96" s="8"/>
      <c r="B96" s="23">
        <v>86</v>
      </c>
      <c r="C96" s="24" t="s">
        <v>113</v>
      </c>
      <c r="D96" s="20" t="s">
        <v>216</v>
      </c>
      <c r="E96" s="20" t="s">
        <v>221</v>
      </c>
      <c r="F96" s="41" t="s">
        <v>222</v>
      </c>
    </row>
    <row r="97" spans="1:6" ht="66.5" customHeight="1" x14ac:dyDescent="0.3">
      <c r="A97" s="8"/>
      <c r="B97" s="23">
        <v>87</v>
      </c>
      <c r="C97" s="24" t="s">
        <v>113</v>
      </c>
      <c r="D97" s="20" t="s">
        <v>223</v>
      </c>
      <c r="E97" s="20" t="s">
        <v>224</v>
      </c>
      <c r="F97" s="41" t="s">
        <v>331</v>
      </c>
    </row>
    <row r="98" spans="1:6" ht="94.5" customHeight="1" x14ac:dyDescent="0.3">
      <c r="A98" s="8"/>
      <c r="B98" s="23">
        <v>88</v>
      </c>
      <c r="C98" s="24" t="s">
        <v>113</v>
      </c>
      <c r="D98" s="20" t="s">
        <v>225</v>
      </c>
      <c r="E98" s="20" t="s">
        <v>226</v>
      </c>
      <c r="F98" s="41" t="s">
        <v>227</v>
      </c>
    </row>
    <row r="99" spans="1:6" ht="70" customHeight="1" x14ac:dyDescent="0.3">
      <c r="A99" s="8"/>
      <c r="B99" s="23">
        <v>89</v>
      </c>
      <c r="C99" s="24" t="s">
        <v>113</v>
      </c>
      <c r="D99" s="20" t="s">
        <v>228</v>
      </c>
      <c r="E99" s="20" t="s">
        <v>229</v>
      </c>
      <c r="F99" s="41" t="s">
        <v>230</v>
      </c>
    </row>
    <row r="100" spans="1:6" ht="88" customHeight="1" x14ac:dyDescent="0.3">
      <c r="A100" s="8"/>
      <c r="B100" s="23">
        <v>90</v>
      </c>
      <c r="C100" s="24" t="s">
        <v>113</v>
      </c>
      <c r="D100" s="20" t="s">
        <v>231</v>
      </c>
      <c r="E100" s="20" t="s">
        <v>232</v>
      </c>
      <c r="F100" s="41" t="s">
        <v>233</v>
      </c>
    </row>
    <row r="101" spans="1:6" ht="49.9" customHeight="1" x14ac:dyDescent="0.3">
      <c r="A101" s="8"/>
      <c r="B101" s="23">
        <v>91</v>
      </c>
      <c r="C101" s="24" t="s">
        <v>113</v>
      </c>
      <c r="D101" s="20" t="s">
        <v>234</v>
      </c>
      <c r="E101" s="20" t="s">
        <v>235</v>
      </c>
      <c r="F101" s="41" t="s">
        <v>236</v>
      </c>
    </row>
    <row r="102" spans="1:6" ht="95" customHeight="1" x14ac:dyDescent="0.3">
      <c r="A102" s="8"/>
      <c r="B102" s="23">
        <v>92</v>
      </c>
      <c r="C102" s="24" t="s">
        <v>113</v>
      </c>
      <c r="D102" s="20" t="s">
        <v>234</v>
      </c>
      <c r="E102" s="20" t="s">
        <v>237</v>
      </c>
      <c r="F102" s="41" t="s">
        <v>238</v>
      </c>
    </row>
    <row r="103" spans="1:6" ht="82.5" customHeight="1" x14ac:dyDescent="0.3">
      <c r="A103" s="8"/>
      <c r="B103" s="23">
        <v>93</v>
      </c>
      <c r="C103" s="24" t="s">
        <v>113</v>
      </c>
      <c r="D103" s="20" t="s">
        <v>239</v>
      </c>
      <c r="E103" s="20" t="s">
        <v>240</v>
      </c>
      <c r="F103" s="41" t="s">
        <v>241</v>
      </c>
    </row>
    <row r="104" spans="1:6" ht="76.5" customHeight="1" x14ac:dyDescent="0.3">
      <c r="A104" s="8"/>
      <c r="B104" s="23">
        <v>94</v>
      </c>
      <c r="C104" s="24" t="s">
        <v>113</v>
      </c>
      <c r="D104" s="20" t="s">
        <v>242</v>
      </c>
      <c r="E104" s="20" t="s">
        <v>243</v>
      </c>
      <c r="F104" s="41" t="s">
        <v>244</v>
      </c>
    </row>
    <row r="105" spans="1:6" ht="110.5" customHeight="1" x14ac:dyDescent="0.3">
      <c r="A105" s="8"/>
      <c r="B105" s="23">
        <v>95</v>
      </c>
      <c r="C105" s="24" t="s">
        <v>113</v>
      </c>
      <c r="D105" s="20" t="s">
        <v>242</v>
      </c>
      <c r="E105" s="20" t="s">
        <v>245</v>
      </c>
      <c r="F105" s="41" t="s">
        <v>246</v>
      </c>
    </row>
    <row r="106" spans="1:6" ht="41.5" customHeight="1" x14ac:dyDescent="0.3">
      <c r="A106" s="8"/>
      <c r="B106" s="23">
        <v>96</v>
      </c>
      <c r="C106" s="24" t="s">
        <v>113</v>
      </c>
      <c r="D106" s="20" t="s">
        <v>247</v>
      </c>
      <c r="E106" s="20" t="s">
        <v>248</v>
      </c>
      <c r="F106" s="41" t="s">
        <v>249</v>
      </c>
    </row>
    <row r="107" spans="1:6" ht="105" customHeight="1" x14ac:dyDescent="0.3">
      <c r="A107" s="8"/>
      <c r="B107" s="23">
        <v>97</v>
      </c>
      <c r="C107" s="24" t="s">
        <v>113</v>
      </c>
      <c r="D107" s="20" t="s">
        <v>247</v>
      </c>
      <c r="E107" s="20" t="s">
        <v>250</v>
      </c>
      <c r="F107" s="41" t="s">
        <v>251</v>
      </c>
    </row>
    <row r="108" spans="1:6" ht="75" customHeight="1" x14ac:dyDescent="0.3">
      <c r="A108" s="8"/>
      <c r="B108" s="23">
        <v>98</v>
      </c>
      <c r="C108" s="24" t="s">
        <v>113</v>
      </c>
      <c r="D108" s="20" t="s">
        <v>252</v>
      </c>
      <c r="E108" s="20" t="s">
        <v>253</v>
      </c>
      <c r="F108" s="41" t="s">
        <v>254</v>
      </c>
    </row>
    <row r="109" spans="1:6" ht="136.5" customHeight="1" x14ac:dyDescent="0.3">
      <c r="A109" s="8"/>
      <c r="B109" s="23">
        <v>99</v>
      </c>
      <c r="C109" s="24" t="s">
        <v>113</v>
      </c>
      <c r="D109" s="20" t="s">
        <v>255</v>
      </c>
      <c r="E109" s="20" t="s">
        <v>256</v>
      </c>
      <c r="F109" s="41" t="s">
        <v>257</v>
      </c>
    </row>
    <row r="110" spans="1:6" ht="79.5" customHeight="1" x14ac:dyDescent="0.3">
      <c r="A110" s="8"/>
      <c r="B110" s="23">
        <v>100</v>
      </c>
      <c r="C110" s="24">
        <v>46097</v>
      </c>
      <c r="D110" s="20" t="s">
        <v>258</v>
      </c>
      <c r="E110" s="20" t="s">
        <v>259</v>
      </c>
      <c r="F110" s="41" t="s">
        <v>260</v>
      </c>
    </row>
    <row r="111" spans="1:6" ht="57.5" x14ac:dyDescent="0.3">
      <c r="A111" s="8"/>
      <c r="B111" s="23">
        <v>101</v>
      </c>
      <c r="C111" s="25">
        <v>46097</v>
      </c>
      <c r="D111" s="22" t="s">
        <v>261</v>
      </c>
      <c r="E111" s="21" t="s">
        <v>262</v>
      </c>
      <c r="F111" s="41" t="s">
        <v>263</v>
      </c>
    </row>
    <row r="112" spans="1:6" ht="117.5" customHeight="1" x14ac:dyDescent="0.3">
      <c r="A112" s="8"/>
      <c r="B112" s="23">
        <v>102</v>
      </c>
      <c r="C112" s="39">
        <v>46097</v>
      </c>
      <c r="D112" s="40" t="s">
        <v>261</v>
      </c>
      <c r="E112" s="20" t="s">
        <v>264</v>
      </c>
      <c r="F112" s="41" t="s">
        <v>265</v>
      </c>
    </row>
    <row r="113" spans="1:6" ht="102.5" customHeight="1" x14ac:dyDescent="0.3">
      <c r="A113" s="8"/>
      <c r="B113" s="23">
        <v>103</v>
      </c>
      <c r="C113" s="25">
        <v>46097</v>
      </c>
      <c r="D113" s="22" t="s">
        <v>266</v>
      </c>
      <c r="E113" s="21" t="s">
        <v>267</v>
      </c>
      <c r="F113" s="41" t="s">
        <v>268</v>
      </c>
    </row>
    <row r="114" spans="1:6" ht="51" customHeight="1" x14ac:dyDescent="0.3">
      <c r="A114" s="8"/>
      <c r="B114" s="23">
        <v>104</v>
      </c>
      <c r="C114" s="24">
        <v>46097</v>
      </c>
      <c r="D114" s="22" t="s">
        <v>266</v>
      </c>
      <c r="E114" s="21" t="s">
        <v>269</v>
      </c>
      <c r="F114" s="41" t="s">
        <v>332</v>
      </c>
    </row>
    <row r="115" spans="1:6" ht="98.5" customHeight="1" x14ac:dyDescent="0.3">
      <c r="A115" s="8"/>
      <c r="B115" s="23">
        <v>105</v>
      </c>
      <c r="C115" s="25">
        <v>46097</v>
      </c>
      <c r="D115" s="22" t="s">
        <v>270</v>
      </c>
      <c r="E115" s="29" t="s">
        <v>271</v>
      </c>
      <c r="F115" s="41" t="s">
        <v>333</v>
      </c>
    </row>
    <row r="116" spans="1:6" ht="131.5" customHeight="1" x14ac:dyDescent="0.3">
      <c r="A116" s="8"/>
      <c r="B116" s="23">
        <v>106</v>
      </c>
      <c r="C116" s="25">
        <v>46097</v>
      </c>
      <c r="D116" s="22" t="s">
        <v>272</v>
      </c>
      <c r="E116" s="29" t="s">
        <v>273</v>
      </c>
      <c r="F116" s="41" t="s">
        <v>338</v>
      </c>
    </row>
    <row r="117" spans="1:6" ht="81.650000000000006" customHeight="1" x14ac:dyDescent="0.3">
      <c r="A117" s="8"/>
      <c r="B117" s="23">
        <v>107</v>
      </c>
      <c r="C117" s="25">
        <v>46097</v>
      </c>
      <c r="D117" s="20" t="s">
        <v>274</v>
      </c>
      <c r="E117" s="20" t="s">
        <v>275</v>
      </c>
      <c r="F117" s="41" t="s">
        <v>276</v>
      </c>
    </row>
    <row r="118" spans="1:6" ht="62" customHeight="1" x14ac:dyDescent="0.3">
      <c r="A118" s="8"/>
      <c r="B118" s="23">
        <v>108</v>
      </c>
      <c r="C118" s="24">
        <v>46097</v>
      </c>
      <c r="D118" s="22" t="s">
        <v>277</v>
      </c>
      <c r="E118" s="20" t="s">
        <v>278</v>
      </c>
      <c r="F118" s="41" t="s">
        <v>279</v>
      </c>
    </row>
    <row r="119" spans="1:6" ht="66.5" customHeight="1" x14ac:dyDescent="0.3">
      <c r="A119" s="8"/>
      <c r="B119" s="23">
        <v>109</v>
      </c>
      <c r="C119" s="25">
        <v>46097</v>
      </c>
      <c r="D119" s="22" t="s">
        <v>277</v>
      </c>
      <c r="E119" s="20" t="s">
        <v>280</v>
      </c>
      <c r="F119" s="41" t="s">
        <v>218</v>
      </c>
    </row>
    <row r="120" spans="1:6" ht="66" customHeight="1" x14ac:dyDescent="0.3">
      <c r="A120" s="8"/>
      <c r="B120" s="23">
        <v>110</v>
      </c>
      <c r="C120" s="39">
        <v>46097</v>
      </c>
      <c r="D120" s="40" t="s">
        <v>281</v>
      </c>
      <c r="E120" s="20" t="s">
        <v>282</v>
      </c>
      <c r="F120" s="41" t="s">
        <v>350</v>
      </c>
    </row>
    <row r="121" spans="1:6" ht="53.15" customHeight="1" x14ac:dyDescent="0.3">
      <c r="A121" s="8"/>
      <c r="B121" s="23">
        <v>111</v>
      </c>
      <c r="C121" s="39">
        <v>46097</v>
      </c>
      <c r="D121" s="40" t="s">
        <v>281</v>
      </c>
      <c r="E121" s="20" t="s">
        <v>283</v>
      </c>
      <c r="F121" s="41" t="s">
        <v>218</v>
      </c>
    </row>
    <row r="122" spans="1:6" ht="104.5" customHeight="1" x14ac:dyDescent="0.3">
      <c r="A122" s="8"/>
      <c r="B122" s="23">
        <v>112</v>
      </c>
      <c r="C122" s="24">
        <v>46097</v>
      </c>
      <c r="D122" s="40" t="s">
        <v>281</v>
      </c>
      <c r="E122" s="20" t="s">
        <v>351</v>
      </c>
      <c r="F122" s="41" t="s">
        <v>352</v>
      </c>
    </row>
    <row r="123" spans="1:6" ht="151.5" customHeight="1" x14ac:dyDescent="0.3">
      <c r="A123" s="8"/>
      <c r="B123" s="23">
        <v>113</v>
      </c>
      <c r="C123" s="25">
        <v>46097</v>
      </c>
      <c r="D123" s="22" t="s">
        <v>284</v>
      </c>
      <c r="E123" s="21" t="s">
        <v>285</v>
      </c>
      <c r="F123" s="41" t="s">
        <v>334</v>
      </c>
    </row>
    <row r="124" spans="1:6" ht="173" customHeight="1" x14ac:dyDescent="0.3">
      <c r="A124" s="8"/>
      <c r="B124" s="23">
        <v>114</v>
      </c>
      <c r="C124" s="25">
        <v>46097</v>
      </c>
      <c r="D124" s="22" t="s">
        <v>286</v>
      </c>
      <c r="E124" s="21" t="s">
        <v>287</v>
      </c>
      <c r="F124" s="41" t="s">
        <v>335</v>
      </c>
    </row>
    <row r="125" spans="1:6" ht="96" customHeight="1" x14ac:dyDescent="0.3">
      <c r="A125" s="8"/>
      <c r="B125" s="23">
        <v>115</v>
      </c>
      <c r="C125" s="25">
        <v>46097</v>
      </c>
      <c r="D125" s="22" t="s">
        <v>288</v>
      </c>
      <c r="E125" s="21" t="s">
        <v>289</v>
      </c>
      <c r="F125" s="41" t="s">
        <v>290</v>
      </c>
    </row>
    <row r="126" spans="1:6" ht="106.5" customHeight="1" x14ac:dyDescent="0.3">
      <c r="A126" s="8"/>
      <c r="B126" s="23">
        <v>116</v>
      </c>
      <c r="C126" s="24">
        <v>46097</v>
      </c>
      <c r="D126" s="22" t="s">
        <v>291</v>
      </c>
      <c r="E126" s="21" t="s">
        <v>292</v>
      </c>
      <c r="F126" s="41" t="s">
        <v>336</v>
      </c>
    </row>
    <row r="127" spans="1:6" ht="104" customHeight="1" x14ac:dyDescent="0.3">
      <c r="A127" s="8"/>
      <c r="B127" s="23">
        <v>117</v>
      </c>
      <c r="C127" s="25">
        <v>46097</v>
      </c>
      <c r="D127" s="22" t="s">
        <v>293</v>
      </c>
      <c r="E127" s="21" t="s">
        <v>294</v>
      </c>
      <c r="F127" s="41" t="s">
        <v>337</v>
      </c>
    </row>
    <row r="128" spans="1:6" ht="268" customHeight="1" x14ac:dyDescent="0.3">
      <c r="A128" s="8"/>
      <c r="B128" s="23">
        <v>118</v>
      </c>
      <c r="C128" s="25">
        <v>46097</v>
      </c>
      <c r="D128" s="22" t="s">
        <v>295</v>
      </c>
      <c r="E128" s="21" t="s">
        <v>296</v>
      </c>
      <c r="F128" s="41" t="s">
        <v>339</v>
      </c>
    </row>
    <row r="129" spans="1:6" ht="101" customHeight="1" x14ac:dyDescent="0.3">
      <c r="A129" s="8"/>
      <c r="B129" s="23">
        <v>119</v>
      </c>
      <c r="C129" s="25">
        <v>46097</v>
      </c>
      <c r="D129" s="22" t="s">
        <v>297</v>
      </c>
      <c r="E129" s="21" t="s">
        <v>298</v>
      </c>
      <c r="F129" s="41" t="s">
        <v>299</v>
      </c>
    </row>
    <row r="130" spans="1:6" ht="107" customHeight="1" x14ac:dyDescent="0.3">
      <c r="A130" s="8"/>
      <c r="B130" s="23">
        <v>120</v>
      </c>
      <c r="C130" s="24">
        <v>46097</v>
      </c>
      <c r="D130" s="22" t="s">
        <v>300</v>
      </c>
      <c r="E130" s="20" t="s">
        <v>301</v>
      </c>
      <c r="F130" s="41" t="s">
        <v>353</v>
      </c>
    </row>
    <row r="131" spans="1:6" ht="77.5" customHeight="1" x14ac:dyDescent="0.3">
      <c r="A131" s="8"/>
      <c r="B131" s="23">
        <v>121</v>
      </c>
      <c r="C131" s="25">
        <v>46097</v>
      </c>
      <c r="D131" s="22" t="s">
        <v>300</v>
      </c>
      <c r="E131" s="20" t="s">
        <v>302</v>
      </c>
      <c r="F131" s="41" t="s">
        <v>354</v>
      </c>
    </row>
    <row r="132" spans="1:6" ht="70" customHeight="1" x14ac:dyDescent="0.3">
      <c r="A132" s="8"/>
      <c r="B132" s="23">
        <v>122</v>
      </c>
      <c r="C132" s="25">
        <v>46097</v>
      </c>
      <c r="D132" s="22" t="s">
        <v>300</v>
      </c>
      <c r="E132" s="21" t="s">
        <v>303</v>
      </c>
      <c r="F132" s="41" t="s">
        <v>340</v>
      </c>
    </row>
    <row r="133" spans="1:6" ht="95" customHeight="1" x14ac:dyDescent="0.3">
      <c r="A133" s="8"/>
      <c r="B133" s="23">
        <v>123</v>
      </c>
      <c r="C133" s="25">
        <v>46097</v>
      </c>
      <c r="D133" s="22" t="s">
        <v>300</v>
      </c>
      <c r="E133" s="20" t="s">
        <v>304</v>
      </c>
      <c r="F133" s="41" t="s">
        <v>342</v>
      </c>
    </row>
    <row r="134" spans="1:6" ht="159.5" customHeight="1" x14ac:dyDescent="0.3">
      <c r="A134" s="8"/>
      <c r="B134" s="23">
        <v>124</v>
      </c>
      <c r="C134" s="24">
        <v>46097</v>
      </c>
      <c r="D134" s="22" t="s">
        <v>305</v>
      </c>
      <c r="E134" s="21" t="s">
        <v>306</v>
      </c>
      <c r="F134" s="41" t="s">
        <v>341</v>
      </c>
    </row>
    <row r="135" spans="1:6" ht="177.5" customHeight="1" x14ac:dyDescent="0.3">
      <c r="A135" s="8"/>
      <c r="B135" s="23">
        <v>125</v>
      </c>
      <c r="C135" s="25">
        <v>46097</v>
      </c>
      <c r="D135" s="22" t="s">
        <v>307</v>
      </c>
      <c r="E135" s="21" t="s">
        <v>308</v>
      </c>
      <c r="F135" s="41" t="s">
        <v>309</v>
      </c>
    </row>
    <row r="136" spans="1:6" ht="112" customHeight="1" x14ac:dyDescent="0.3">
      <c r="A136" s="8"/>
      <c r="B136" s="23">
        <v>126</v>
      </c>
      <c r="C136" s="25">
        <v>46097</v>
      </c>
      <c r="D136" s="22" t="s">
        <v>300</v>
      </c>
      <c r="E136" s="21" t="s">
        <v>310</v>
      </c>
      <c r="F136" s="41" t="s">
        <v>343</v>
      </c>
    </row>
    <row r="137" spans="1:6" ht="103.5" customHeight="1" x14ac:dyDescent="0.3">
      <c r="A137" s="8"/>
      <c r="B137" s="23">
        <v>127</v>
      </c>
      <c r="C137" s="25">
        <v>46097</v>
      </c>
      <c r="D137" s="22" t="s">
        <v>307</v>
      </c>
      <c r="E137" s="21" t="s">
        <v>311</v>
      </c>
      <c r="F137" s="41" t="s">
        <v>312</v>
      </c>
    </row>
    <row r="138" spans="1:6" ht="92" x14ac:dyDescent="0.3">
      <c r="A138" s="8"/>
      <c r="B138" s="23">
        <v>128</v>
      </c>
      <c r="C138" s="24">
        <v>46097</v>
      </c>
      <c r="D138" s="22" t="s">
        <v>300</v>
      </c>
      <c r="E138" s="20" t="s">
        <v>313</v>
      </c>
      <c r="F138" s="41" t="s">
        <v>355</v>
      </c>
    </row>
    <row r="139" spans="1:6" ht="149.5" x14ac:dyDescent="0.3">
      <c r="A139" s="8"/>
      <c r="B139" s="23">
        <v>129</v>
      </c>
      <c r="C139" s="25">
        <v>46097</v>
      </c>
      <c r="D139" s="22" t="s">
        <v>314</v>
      </c>
      <c r="E139" s="21" t="s">
        <v>315</v>
      </c>
      <c r="F139" s="41" t="s">
        <v>316</v>
      </c>
    </row>
    <row r="140" spans="1:6" ht="115" x14ac:dyDescent="0.3">
      <c r="A140" s="8"/>
      <c r="B140" s="23">
        <v>130</v>
      </c>
      <c r="C140" s="25">
        <v>46097</v>
      </c>
      <c r="D140" s="22" t="s">
        <v>295</v>
      </c>
      <c r="E140" s="21" t="s">
        <v>317</v>
      </c>
      <c r="F140" s="41" t="s">
        <v>344</v>
      </c>
    </row>
    <row r="141" spans="1:6" ht="14" thickBot="1" x14ac:dyDescent="0.35">
      <c r="A141" s="8"/>
      <c r="B141" s="14"/>
      <c r="C141" s="15"/>
      <c r="D141" s="15"/>
      <c r="E141" s="15"/>
      <c r="F141" s="38"/>
    </row>
    <row r="142" spans="1:6" ht="14" thickTop="1" x14ac:dyDescent="0.3"/>
  </sheetData>
  <autoFilter ref="B10:F140" xr:uid="{00000000-0001-0000-0000-000000000000}"/>
  <mergeCells count="2">
    <mergeCell ref="B6:D8"/>
    <mergeCell ref="B4:D4"/>
  </mergeCells>
  <dataValidations disablePrompts="1" count="1">
    <dataValidation type="list" allowBlank="1" showInputMessage="1" showErrorMessage="1" sqref="D70:E71 D141:E141" xr:uid="{00000000-0002-0000-0000-000000000000}">
      <formula1>$S$1:$S$2</formula1>
    </dataValidation>
  </dataValidations>
  <pageMargins left="0.7" right="0.7" top="0.75" bottom="0.75" header="0.3" footer="0.3"/>
  <pageSetup paperSize="8" fitToHeight="0" orientation="landscape"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6053928-A170-4DCC-BA80-AF0FB37AFFE7}">
  <dimension ref="A1:S51"/>
  <sheetViews>
    <sheetView topLeftCell="A16" workbookViewId="0">
      <selection sqref="A1:XFD1048576"/>
    </sheetView>
  </sheetViews>
  <sheetFormatPr defaultColWidth="9" defaultRowHeight="13.5" x14ac:dyDescent="0.3"/>
  <cols>
    <col min="1" max="1" width="15.08984375" style="1" customWidth="1"/>
    <col min="2" max="2" width="9.6328125" style="1" customWidth="1"/>
    <col min="3" max="3" width="12" style="2" customWidth="1"/>
    <col min="4" max="4" width="35.26953125" style="3" customWidth="1"/>
    <col min="5" max="5" width="42.7265625" style="26" customWidth="1"/>
    <col min="6" max="6" width="48" style="32" customWidth="1"/>
    <col min="7" max="16384" width="9" style="1"/>
  </cols>
  <sheetData>
    <row r="1" spans="1:19" x14ac:dyDescent="0.3">
      <c r="S1" s="4"/>
    </row>
    <row r="2" spans="1:19" x14ac:dyDescent="0.3">
      <c r="S2" s="4"/>
    </row>
    <row r="3" spans="1:19" ht="14" thickBot="1" x14ac:dyDescent="0.35">
      <c r="B3" s="5"/>
      <c r="C3" s="6"/>
      <c r="D3" s="7"/>
      <c r="E3" s="27"/>
      <c r="F3" s="33"/>
    </row>
    <row r="4" spans="1:19" ht="15" thickTop="1" thickBot="1" x14ac:dyDescent="0.35">
      <c r="A4" s="8"/>
      <c r="B4" s="56" t="s">
        <v>356</v>
      </c>
      <c r="C4" s="56"/>
      <c r="D4" s="56"/>
      <c r="E4" s="28"/>
      <c r="F4" s="34"/>
    </row>
    <row r="5" spans="1:19" ht="14.5" thickTop="1" thickBot="1" x14ac:dyDescent="0.35">
      <c r="B5" s="5"/>
      <c r="C5" s="9"/>
      <c r="D5" s="16"/>
      <c r="E5" s="17"/>
      <c r="F5" s="35"/>
    </row>
    <row r="6" spans="1:19" ht="13.5" customHeight="1" thickTop="1" thickBot="1" x14ac:dyDescent="0.35">
      <c r="A6" s="8"/>
      <c r="B6" s="47" t="s">
        <v>1</v>
      </c>
      <c r="C6" s="48"/>
      <c r="D6" s="49"/>
      <c r="E6" s="18"/>
      <c r="F6" s="31"/>
    </row>
    <row r="7" spans="1:19" ht="14.5" thickTop="1" thickBot="1" x14ac:dyDescent="0.35">
      <c r="A7" s="8"/>
      <c r="B7" s="50"/>
      <c r="C7" s="51"/>
      <c r="D7" s="52"/>
      <c r="E7" s="18"/>
      <c r="F7" s="31"/>
    </row>
    <row r="8" spans="1:19" ht="14.5" thickTop="1" thickBot="1" x14ac:dyDescent="0.35">
      <c r="A8" s="8"/>
      <c r="B8" s="53"/>
      <c r="C8" s="54"/>
      <c r="D8" s="55"/>
      <c r="E8" s="18"/>
      <c r="F8" s="31"/>
    </row>
    <row r="9" spans="1:19" ht="14" thickBot="1" x14ac:dyDescent="0.35">
      <c r="B9" s="5"/>
      <c r="C9" s="6"/>
      <c r="D9" s="11"/>
      <c r="E9" s="10"/>
      <c r="F9" s="36"/>
    </row>
    <row r="10" spans="1:19" ht="23.5" thickTop="1" x14ac:dyDescent="0.3">
      <c r="A10" s="8"/>
      <c r="B10" s="12" t="s">
        <v>2</v>
      </c>
      <c r="C10" s="13" t="s">
        <v>3</v>
      </c>
      <c r="D10" s="13" t="s">
        <v>4</v>
      </c>
      <c r="E10" s="13" t="s">
        <v>5</v>
      </c>
      <c r="F10" s="37" t="s">
        <v>6</v>
      </c>
    </row>
    <row r="11" spans="1:19" ht="95.5" customHeight="1" x14ac:dyDescent="0.3">
      <c r="A11" s="8"/>
      <c r="B11" s="23" t="s">
        <v>357</v>
      </c>
      <c r="C11" s="24">
        <v>46105</v>
      </c>
      <c r="D11" s="20" t="s">
        <v>397</v>
      </c>
      <c r="E11" s="20" t="s">
        <v>398</v>
      </c>
      <c r="F11" s="41" t="s">
        <v>399</v>
      </c>
    </row>
    <row r="12" spans="1:19" ht="55.5" customHeight="1" x14ac:dyDescent="0.3">
      <c r="A12" s="8"/>
      <c r="B12" s="23" t="s">
        <v>358</v>
      </c>
      <c r="C12" s="24">
        <v>46105</v>
      </c>
      <c r="D12" s="21" t="s">
        <v>400</v>
      </c>
      <c r="E12" s="19" t="s">
        <v>401</v>
      </c>
      <c r="F12" s="41" t="s">
        <v>402</v>
      </c>
    </row>
    <row r="13" spans="1:19" ht="79" customHeight="1" x14ac:dyDescent="0.3">
      <c r="A13" s="8"/>
      <c r="B13" s="23" t="s">
        <v>359</v>
      </c>
      <c r="C13" s="24">
        <v>46105</v>
      </c>
      <c r="D13" s="21" t="s">
        <v>403</v>
      </c>
      <c r="E13" s="19" t="s">
        <v>404</v>
      </c>
      <c r="F13" s="41" t="s">
        <v>405</v>
      </c>
    </row>
    <row r="14" spans="1:19" ht="120.5" customHeight="1" x14ac:dyDescent="0.3">
      <c r="A14" s="8"/>
      <c r="B14" s="23" t="s">
        <v>360</v>
      </c>
      <c r="C14" s="24">
        <v>46107</v>
      </c>
      <c r="D14" s="21" t="s">
        <v>406</v>
      </c>
      <c r="E14" s="29" t="s">
        <v>407</v>
      </c>
      <c r="F14" s="41" t="s">
        <v>408</v>
      </c>
    </row>
    <row r="15" spans="1:19" ht="78.650000000000006" customHeight="1" x14ac:dyDescent="0.3">
      <c r="A15" s="8"/>
      <c r="B15" s="23" t="s">
        <v>361</v>
      </c>
      <c r="C15" s="24">
        <v>46107</v>
      </c>
      <c r="D15" s="21" t="s">
        <v>409</v>
      </c>
      <c r="E15" s="29" t="s">
        <v>410</v>
      </c>
      <c r="F15" s="41" t="s">
        <v>411</v>
      </c>
    </row>
    <row r="16" spans="1:19" ht="131" customHeight="1" x14ac:dyDescent="0.3">
      <c r="A16" s="8"/>
      <c r="B16" s="23" t="s">
        <v>362</v>
      </c>
      <c r="C16" s="24">
        <v>46107</v>
      </c>
      <c r="D16" s="21" t="s">
        <v>412</v>
      </c>
      <c r="E16" s="29" t="s">
        <v>413</v>
      </c>
      <c r="F16" s="41" t="s">
        <v>414</v>
      </c>
    </row>
    <row r="17" spans="1:6" ht="253" x14ac:dyDescent="0.3">
      <c r="A17" s="8"/>
      <c r="B17" s="23" t="s">
        <v>363</v>
      </c>
      <c r="C17" s="24">
        <v>46108</v>
      </c>
      <c r="D17" s="21" t="s">
        <v>415</v>
      </c>
      <c r="E17" s="29" t="s">
        <v>416</v>
      </c>
      <c r="F17" s="41" t="s">
        <v>417</v>
      </c>
    </row>
    <row r="18" spans="1:6" ht="149.5" x14ac:dyDescent="0.3">
      <c r="A18" s="8"/>
      <c r="B18" s="23" t="s">
        <v>364</v>
      </c>
      <c r="C18" s="24">
        <v>46108</v>
      </c>
      <c r="D18" s="21" t="s">
        <v>418</v>
      </c>
      <c r="E18" s="29" t="s">
        <v>419</v>
      </c>
      <c r="F18" s="41" t="s">
        <v>420</v>
      </c>
    </row>
    <row r="19" spans="1:6" ht="115" x14ac:dyDescent="0.3">
      <c r="A19" s="8"/>
      <c r="B19" s="23" t="s">
        <v>365</v>
      </c>
      <c r="C19" s="24">
        <v>46108</v>
      </c>
      <c r="D19" s="21" t="s">
        <v>421</v>
      </c>
      <c r="E19" s="29" t="s">
        <v>422</v>
      </c>
      <c r="F19" s="41" t="s">
        <v>423</v>
      </c>
    </row>
    <row r="20" spans="1:6" ht="161" x14ac:dyDescent="0.3">
      <c r="A20" s="8"/>
      <c r="B20" s="23" t="s">
        <v>366</v>
      </c>
      <c r="C20" s="24">
        <v>46108</v>
      </c>
      <c r="D20" s="21" t="s">
        <v>424</v>
      </c>
      <c r="E20" s="29" t="s">
        <v>425</v>
      </c>
      <c r="F20" s="41" t="s">
        <v>426</v>
      </c>
    </row>
    <row r="21" spans="1:6" ht="172.5" x14ac:dyDescent="0.3">
      <c r="A21" s="8"/>
      <c r="B21" s="23" t="s">
        <v>367</v>
      </c>
      <c r="C21" s="24">
        <v>46108</v>
      </c>
      <c r="D21" s="21" t="s">
        <v>427</v>
      </c>
      <c r="E21" s="29" t="s">
        <v>428</v>
      </c>
      <c r="F21" s="41" t="s">
        <v>429</v>
      </c>
    </row>
    <row r="22" spans="1:6" ht="126.5" x14ac:dyDescent="0.3">
      <c r="A22" s="8"/>
      <c r="B22" s="23" t="s">
        <v>368</v>
      </c>
      <c r="C22" s="24">
        <v>46108</v>
      </c>
      <c r="D22" s="21" t="s">
        <v>430</v>
      </c>
      <c r="E22" s="20" t="s">
        <v>431</v>
      </c>
      <c r="F22" s="41" t="s">
        <v>432</v>
      </c>
    </row>
    <row r="23" spans="1:6" ht="322.5" customHeight="1" x14ac:dyDescent="0.3">
      <c r="A23" s="8"/>
      <c r="B23" s="23" t="s">
        <v>369</v>
      </c>
      <c r="C23" s="24">
        <v>46108</v>
      </c>
      <c r="D23" s="21" t="s">
        <v>433</v>
      </c>
      <c r="E23" s="29" t="s">
        <v>434</v>
      </c>
      <c r="F23" s="41" t="s">
        <v>435</v>
      </c>
    </row>
    <row r="24" spans="1:6" ht="310.5" x14ac:dyDescent="0.3">
      <c r="A24" s="8"/>
      <c r="B24" s="23" t="s">
        <v>370</v>
      </c>
      <c r="C24" s="24">
        <v>46108</v>
      </c>
      <c r="D24" s="21" t="s">
        <v>436</v>
      </c>
      <c r="E24" s="21" t="s">
        <v>437</v>
      </c>
      <c r="F24" s="41" t="s">
        <v>438</v>
      </c>
    </row>
    <row r="25" spans="1:6" ht="46" x14ac:dyDescent="0.3">
      <c r="A25" s="8"/>
      <c r="B25" s="23" t="s">
        <v>371</v>
      </c>
      <c r="C25" s="24">
        <v>46108</v>
      </c>
      <c r="D25" s="21" t="s">
        <v>439</v>
      </c>
      <c r="E25" s="21" t="s">
        <v>440</v>
      </c>
      <c r="F25" s="41" t="s">
        <v>441</v>
      </c>
    </row>
    <row r="26" spans="1:6" ht="123.5" customHeight="1" x14ac:dyDescent="0.3">
      <c r="A26" s="8"/>
      <c r="B26" s="23" t="s">
        <v>372</v>
      </c>
      <c r="C26" s="24">
        <v>46108</v>
      </c>
      <c r="D26" s="21" t="s">
        <v>442</v>
      </c>
      <c r="E26" s="29" t="s">
        <v>443</v>
      </c>
      <c r="F26" s="41" t="s">
        <v>444</v>
      </c>
    </row>
    <row r="27" spans="1:6" ht="75" customHeight="1" x14ac:dyDescent="0.3">
      <c r="A27" s="8"/>
      <c r="B27" s="23" t="s">
        <v>373</v>
      </c>
      <c r="C27" s="24">
        <v>46108</v>
      </c>
      <c r="D27" s="21" t="s">
        <v>445</v>
      </c>
      <c r="E27" s="29" t="s">
        <v>446</v>
      </c>
      <c r="F27" s="41" t="s">
        <v>447</v>
      </c>
    </row>
    <row r="28" spans="1:6" ht="46" customHeight="1" x14ac:dyDescent="0.3">
      <c r="A28" s="8"/>
      <c r="B28" s="23" t="s">
        <v>374</v>
      </c>
      <c r="C28" s="24">
        <v>46108</v>
      </c>
      <c r="D28" s="21" t="s">
        <v>448</v>
      </c>
      <c r="E28" s="21" t="s">
        <v>449</v>
      </c>
      <c r="F28" s="41" t="s">
        <v>450</v>
      </c>
    </row>
    <row r="29" spans="1:6" ht="28.5" customHeight="1" x14ac:dyDescent="0.3">
      <c r="A29" s="8"/>
      <c r="B29" s="23" t="s">
        <v>375</v>
      </c>
      <c r="C29" s="24">
        <v>46108</v>
      </c>
      <c r="D29" s="21" t="s">
        <v>448</v>
      </c>
      <c r="E29" s="21" t="s">
        <v>451</v>
      </c>
      <c r="F29" s="41" t="s">
        <v>452</v>
      </c>
    </row>
    <row r="30" spans="1:6" ht="30" customHeight="1" x14ac:dyDescent="0.3">
      <c r="A30" s="8"/>
      <c r="B30" s="23" t="s">
        <v>376</v>
      </c>
      <c r="C30" s="24">
        <v>46108</v>
      </c>
      <c r="D30" s="21" t="s">
        <v>453</v>
      </c>
      <c r="E30" s="21" t="s">
        <v>454</v>
      </c>
      <c r="F30" s="41" t="s">
        <v>455</v>
      </c>
    </row>
    <row r="31" spans="1:6" ht="27" customHeight="1" x14ac:dyDescent="0.3">
      <c r="A31" s="8"/>
      <c r="B31" s="23" t="s">
        <v>377</v>
      </c>
      <c r="C31" s="24">
        <v>46108</v>
      </c>
      <c r="D31" s="21" t="s">
        <v>453</v>
      </c>
      <c r="E31" s="21" t="s">
        <v>456</v>
      </c>
      <c r="F31" s="41" t="s">
        <v>457</v>
      </c>
    </row>
    <row r="32" spans="1:6" ht="50.5" customHeight="1" x14ac:dyDescent="0.3">
      <c r="A32" s="8"/>
      <c r="B32" s="23" t="s">
        <v>378</v>
      </c>
      <c r="C32" s="24">
        <v>46108</v>
      </c>
      <c r="D32" s="20" t="s">
        <v>453</v>
      </c>
      <c r="E32" s="20" t="s">
        <v>458</v>
      </c>
      <c r="F32" s="41" t="s">
        <v>459</v>
      </c>
    </row>
    <row r="33" spans="1:6" ht="119.5" customHeight="1" x14ac:dyDescent="0.3">
      <c r="A33" s="8"/>
      <c r="B33" s="23" t="s">
        <v>379</v>
      </c>
      <c r="C33" s="24">
        <v>46111</v>
      </c>
      <c r="D33" s="20" t="s">
        <v>460</v>
      </c>
      <c r="E33" s="20" t="s">
        <v>461</v>
      </c>
      <c r="F33" s="41" t="s">
        <v>462</v>
      </c>
    </row>
    <row r="34" spans="1:6" ht="92" x14ac:dyDescent="0.3">
      <c r="A34" s="8"/>
      <c r="B34" s="23" t="s">
        <v>380</v>
      </c>
      <c r="C34" s="24">
        <v>46111</v>
      </c>
      <c r="D34" s="20" t="s">
        <v>460</v>
      </c>
      <c r="E34" s="20" t="s">
        <v>463</v>
      </c>
      <c r="F34" s="41" t="s">
        <v>464</v>
      </c>
    </row>
    <row r="35" spans="1:6" ht="126.5" x14ac:dyDescent="0.3">
      <c r="A35" s="8"/>
      <c r="B35" s="23" t="s">
        <v>381</v>
      </c>
      <c r="C35" s="24">
        <v>46111</v>
      </c>
      <c r="D35" s="20" t="s">
        <v>465</v>
      </c>
      <c r="E35" s="20" t="s">
        <v>466</v>
      </c>
      <c r="F35" s="41" t="s">
        <v>467</v>
      </c>
    </row>
    <row r="36" spans="1:6" ht="138" x14ac:dyDescent="0.3">
      <c r="A36" s="8"/>
      <c r="B36" s="23" t="s">
        <v>382</v>
      </c>
      <c r="C36" s="24">
        <v>46111</v>
      </c>
      <c r="D36" s="20" t="s">
        <v>468</v>
      </c>
      <c r="E36" s="20" t="s">
        <v>469</v>
      </c>
      <c r="F36" s="41" t="s">
        <v>470</v>
      </c>
    </row>
    <row r="37" spans="1:6" ht="115" x14ac:dyDescent="0.3">
      <c r="A37" s="8"/>
      <c r="B37" s="23" t="s">
        <v>383</v>
      </c>
      <c r="C37" s="24">
        <v>46111</v>
      </c>
      <c r="D37" s="20" t="s">
        <v>471</v>
      </c>
      <c r="E37" s="20" t="s">
        <v>472</v>
      </c>
      <c r="F37" s="41" t="s">
        <v>473</v>
      </c>
    </row>
    <row r="38" spans="1:6" ht="92" x14ac:dyDescent="0.3">
      <c r="A38" s="8"/>
      <c r="B38" s="23" t="s">
        <v>384</v>
      </c>
      <c r="C38" s="24">
        <v>46111</v>
      </c>
      <c r="D38" s="20" t="s">
        <v>474</v>
      </c>
      <c r="E38" s="20" t="s">
        <v>475</v>
      </c>
      <c r="F38" s="41" t="s">
        <v>464</v>
      </c>
    </row>
    <row r="39" spans="1:6" ht="103.5" x14ac:dyDescent="0.3">
      <c r="A39" s="8"/>
      <c r="B39" s="23" t="s">
        <v>385</v>
      </c>
      <c r="C39" s="24">
        <v>46111</v>
      </c>
      <c r="D39" s="20" t="s">
        <v>460</v>
      </c>
      <c r="E39" s="20" t="s">
        <v>476</v>
      </c>
      <c r="F39" s="41" t="s">
        <v>464</v>
      </c>
    </row>
    <row r="40" spans="1:6" ht="115" x14ac:dyDescent="0.3">
      <c r="A40" s="8"/>
      <c r="B40" s="23" t="s">
        <v>386</v>
      </c>
      <c r="C40" s="24">
        <v>46111</v>
      </c>
      <c r="D40" s="20" t="s">
        <v>477</v>
      </c>
      <c r="E40" s="20" t="s">
        <v>478</v>
      </c>
      <c r="F40" s="41" t="s">
        <v>479</v>
      </c>
    </row>
    <row r="41" spans="1:6" ht="132.5" customHeight="1" x14ac:dyDescent="0.3">
      <c r="A41" s="8"/>
      <c r="B41" s="23" t="s">
        <v>387</v>
      </c>
      <c r="C41" s="24">
        <v>46111</v>
      </c>
      <c r="D41" s="20" t="s">
        <v>480</v>
      </c>
      <c r="E41" s="20" t="s">
        <v>481</v>
      </c>
      <c r="F41" s="41" t="s">
        <v>482</v>
      </c>
    </row>
    <row r="42" spans="1:6" ht="99" customHeight="1" x14ac:dyDescent="0.3">
      <c r="A42" s="8"/>
      <c r="B42" s="23" t="s">
        <v>388</v>
      </c>
      <c r="C42" s="24">
        <v>46111</v>
      </c>
      <c r="D42" s="20" t="s">
        <v>477</v>
      </c>
      <c r="E42" s="20" t="s">
        <v>483</v>
      </c>
      <c r="F42" s="41" t="s">
        <v>484</v>
      </c>
    </row>
    <row r="43" spans="1:6" ht="114" customHeight="1" x14ac:dyDescent="0.3">
      <c r="A43" s="8"/>
      <c r="B43" s="23" t="s">
        <v>389</v>
      </c>
      <c r="C43" s="24">
        <v>46111</v>
      </c>
      <c r="D43" s="21" t="s">
        <v>485</v>
      </c>
      <c r="E43" s="21" t="s">
        <v>486</v>
      </c>
      <c r="F43" s="41" t="s">
        <v>487</v>
      </c>
    </row>
    <row r="44" spans="1:6" ht="86.5" customHeight="1" x14ac:dyDescent="0.3">
      <c r="A44" s="8"/>
      <c r="B44" s="23" t="s">
        <v>390</v>
      </c>
      <c r="C44" s="24">
        <v>46111</v>
      </c>
      <c r="D44" s="21" t="s">
        <v>480</v>
      </c>
      <c r="E44" s="21" t="s">
        <v>488</v>
      </c>
      <c r="F44" s="41" t="s">
        <v>489</v>
      </c>
    </row>
    <row r="45" spans="1:6" ht="103.5" x14ac:dyDescent="0.3">
      <c r="A45" s="8"/>
      <c r="B45" s="23" t="s">
        <v>391</v>
      </c>
      <c r="C45" s="24">
        <v>46111</v>
      </c>
      <c r="D45" s="21" t="s">
        <v>490</v>
      </c>
      <c r="E45" s="21" t="s">
        <v>491</v>
      </c>
      <c r="F45" s="41" t="s">
        <v>492</v>
      </c>
    </row>
    <row r="46" spans="1:6" ht="115" x14ac:dyDescent="0.3">
      <c r="A46" s="8"/>
      <c r="B46" s="23" t="s">
        <v>392</v>
      </c>
      <c r="C46" s="24">
        <v>46111</v>
      </c>
      <c r="D46" s="21" t="s">
        <v>493</v>
      </c>
      <c r="E46" s="21" t="s">
        <v>494</v>
      </c>
      <c r="F46" s="41" t="s">
        <v>495</v>
      </c>
    </row>
    <row r="47" spans="1:6" ht="112.5" customHeight="1" x14ac:dyDescent="0.3">
      <c r="A47" s="8"/>
      <c r="B47" s="23" t="s">
        <v>393</v>
      </c>
      <c r="C47" s="24">
        <v>46111</v>
      </c>
      <c r="D47" s="21" t="s">
        <v>496</v>
      </c>
      <c r="E47" s="21" t="s">
        <v>497</v>
      </c>
      <c r="F47" s="41" t="s">
        <v>498</v>
      </c>
    </row>
    <row r="48" spans="1:6" ht="115" x14ac:dyDescent="0.3">
      <c r="A48" s="8"/>
      <c r="B48" s="23" t="s">
        <v>394</v>
      </c>
      <c r="C48" s="24">
        <v>46111</v>
      </c>
      <c r="D48" s="21" t="s">
        <v>499</v>
      </c>
      <c r="E48" s="21" t="s">
        <v>500</v>
      </c>
      <c r="F48" s="41" t="s">
        <v>501</v>
      </c>
    </row>
    <row r="49" spans="1:6" ht="104" x14ac:dyDescent="0.3">
      <c r="A49" s="8"/>
      <c r="B49" s="23" t="s">
        <v>395</v>
      </c>
      <c r="C49" s="24">
        <v>46111</v>
      </c>
      <c r="D49" s="21" t="s">
        <v>502</v>
      </c>
      <c r="E49" s="44" t="s">
        <v>503</v>
      </c>
      <c r="F49" s="41" t="s">
        <v>504</v>
      </c>
    </row>
    <row r="50" spans="1:6" ht="93" thickBot="1" x14ac:dyDescent="0.35">
      <c r="A50" s="8"/>
      <c r="B50" s="45" t="s">
        <v>396</v>
      </c>
      <c r="C50" s="43" t="s">
        <v>508</v>
      </c>
      <c r="D50" s="46" t="s">
        <v>505</v>
      </c>
      <c r="E50" s="42" t="s">
        <v>506</v>
      </c>
      <c r="F50" s="38" t="s">
        <v>507</v>
      </c>
    </row>
    <row r="51" spans="1:6" ht="14" thickTop="1" x14ac:dyDescent="0.3"/>
  </sheetData>
  <mergeCells count="2">
    <mergeCell ref="B4:D4"/>
    <mergeCell ref="B6:D8"/>
  </mergeCells>
  <phoneticPr fontId="11" type="noConversion"/>
  <dataValidations count="1">
    <dataValidation type="list" allowBlank="1" showInputMessage="1" showErrorMessage="1" sqref="D50:E50" xr:uid="{C32CC58D-1206-40E4-BFFF-FF80D9A097EE}">
      <formula1>$S$1:$S$2</formula1>
    </dataValidation>
  </dataValidations>
  <pageMargins left="0.7" right="0.7" top="0.75" bottom="0.75" header="0.3" footer="0.3"/>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3763FC3-7433-4D73-BFEE-C4A0FE716FA0}">
  <dimension ref="A1:S30"/>
  <sheetViews>
    <sheetView topLeftCell="A28" workbookViewId="0">
      <selection activeCell="E44" sqref="E44"/>
    </sheetView>
  </sheetViews>
  <sheetFormatPr defaultColWidth="9" defaultRowHeight="13.5" x14ac:dyDescent="0.3"/>
  <cols>
    <col min="1" max="1" width="15.08984375" style="1" customWidth="1"/>
    <col min="2" max="2" width="9.6328125" style="1" customWidth="1"/>
    <col min="3" max="3" width="12" style="2" customWidth="1"/>
    <col min="4" max="4" width="35.26953125" style="3" customWidth="1"/>
    <col min="5" max="5" width="42.7265625" style="26" customWidth="1"/>
    <col min="6" max="6" width="48" style="32" customWidth="1"/>
    <col min="7" max="16384" width="9" style="1"/>
  </cols>
  <sheetData>
    <row r="1" spans="1:19" x14ac:dyDescent="0.3">
      <c r="S1" s="4"/>
    </row>
    <row r="2" spans="1:19" x14ac:dyDescent="0.3">
      <c r="S2" s="4"/>
    </row>
    <row r="3" spans="1:19" ht="14" thickBot="1" x14ac:dyDescent="0.35">
      <c r="B3" s="5"/>
      <c r="C3" s="6"/>
      <c r="D3" s="7"/>
      <c r="E3" s="27"/>
      <c r="F3" s="33"/>
    </row>
    <row r="4" spans="1:19" ht="15" thickTop="1" thickBot="1" x14ac:dyDescent="0.35">
      <c r="A4" s="8"/>
      <c r="B4" s="56" t="s">
        <v>509</v>
      </c>
      <c r="C4" s="56"/>
      <c r="D4" s="56"/>
      <c r="E4" s="28"/>
      <c r="F4" s="34"/>
    </row>
    <row r="5" spans="1:19" ht="14.5" thickTop="1" thickBot="1" x14ac:dyDescent="0.35">
      <c r="B5" s="5"/>
      <c r="C5" s="9"/>
      <c r="D5" s="16"/>
      <c r="E5" s="17"/>
      <c r="F5" s="35"/>
    </row>
    <row r="6" spans="1:19" ht="13.5" customHeight="1" thickTop="1" thickBot="1" x14ac:dyDescent="0.35">
      <c r="A6" s="8"/>
      <c r="B6" s="47" t="s">
        <v>1</v>
      </c>
      <c r="C6" s="48"/>
      <c r="D6" s="49"/>
      <c r="E6" s="18"/>
      <c r="F6" s="31"/>
    </row>
    <row r="7" spans="1:19" ht="14.5" thickTop="1" thickBot="1" x14ac:dyDescent="0.35">
      <c r="A7" s="8"/>
      <c r="B7" s="50"/>
      <c r="C7" s="51"/>
      <c r="D7" s="52"/>
      <c r="E7" s="18"/>
      <c r="F7" s="31"/>
    </row>
    <row r="8" spans="1:19" ht="14.5" thickTop="1" thickBot="1" x14ac:dyDescent="0.35">
      <c r="A8" s="8"/>
      <c r="B8" s="53"/>
      <c r="C8" s="54"/>
      <c r="D8" s="55"/>
      <c r="E8" s="18"/>
      <c r="F8" s="31"/>
    </row>
    <row r="9" spans="1:19" ht="14" thickBot="1" x14ac:dyDescent="0.35">
      <c r="B9" s="5"/>
      <c r="C9" s="6"/>
      <c r="D9" s="11"/>
      <c r="E9" s="10"/>
      <c r="F9" s="36"/>
    </row>
    <row r="10" spans="1:19" ht="23.5" thickTop="1" x14ac:dyDescent="0.3">
      <c r="A10" s="8"/>
      <c r="B10" s="12" t="s">
        <v>2</v>
      </c>
      <c r="C10" s="13" t="s">
        <v>3</v>
      </c>
      <c r="D10" s="13" t="s">
        <v>4</v>
      </c>
      <c r="E10" s="13" t="s">
        <v>5</v>
      </c>
      <c r="F10" s="37" t="s">
        <v>6</v>
      </c>
    </row>
    <row r="11" spans="1:19" ht="184" x14ac:dyDescent="0.3">
      <c r="A11" s="8"/>
      <c r="B11" s="23" t="s">
        <v>567</v>
      </c>
      <c r="C11" s="24" t="s">
        <v>510</v>
      </c>
      <c r="D11" s="20" t="s">
        <v>511</v>
      </c>
      <c r="E11" s="20" t="s">
        <v>512</v>
      </c>
      <c r="F11" s="41" t="s">
        <v>513</v>
      </c>
    </row>
    <row r="12" spans="1:19" ht="92" x14ac:dyDescent="0.3">
      <c r="A12" s="8"/>
      <c r="B12" s="23" t="s">
        <v>568</v>
      </c>
      <c r="C12" s="24" t="s">
        <v>514</v>
      </c>
      <c r="D12" s="21" t="s">
        <v>16</v>
      </c>
      <c r="E12" s="19" t="s">
        <v>515</v>
      </c>
      <c r="F12" s="41" t="s">
        <v>516</v>
      </c>
    </row>
    <row r="13" spans="1:19" ht="46" x14ac:dyDescent="0.3">
      <c r="A13" s="8"/>
      <c r="B13" s="23" t="s">
        <v>569</v>
      </c>
      <c r="C13" s="24" t="s">
        <v>514</v>
      </c>
      <c r="D13" s="21" t="s">
        <v>11</v>
      </c>
      <c r="E13" s="19" t="s">
        <v>517</v>
      </c>
      <c r="F13" s="41" t="s">
        <v>518</v>
      </c>
    </row>
    <row r="14" spans="1:19" ht="126.5" x14ac:dyDescent="0.3">
      <c r="A14" s="8"/>
      <c r="B14" s="23" t="s">
        <v>570</v>
      </c>
      <c r="C14" s="24" t="s">
        <v>514</v>
      </c>
      <c r="D14" s="21" t="s">
        <v>21</v>
      </c>
      <c r="E14" s="29" t="s">
        <v>519</v>
      </c>
      <c r="F14" s="41" t="s">
        <v>520</v>
      </c>
    </row>
    <row r="15" spans="1:19" ht="115" x14ac:dyDescent="0.3">
      <c r="A15" s="8"/>
      <c r="B15" s="23" t="s">
        <v>571</v>
      </c>
      <c r="C15" s="24" t="s">
        <v>514</v>
      </c>
      <c r="D15" s="21" t="s">
        <v>521</v>
      </c>
      <c r="E15" s="29" t="s">
        <v>522</v>
      </c>
      <c r="F15" s="41" t="s">
        <v>523</v>
      </c>
    </row>
    <row r="16" spans="1:19" ht="115" x14ac:dyDescent="0.3">
      <c r="A16" s="8"/>
      <c r="B16" s="23" t="s">
        <v>572</v>
      </c>
      <c r="C16" s="24" t="s">
        <v>524</v>
      </c>
      <c r="D16" s="21" t="s">
        <v>525</v>
      </c>
      <c r="E16" s="29" t="s">
        <v>526</v>
      </c>
      <c r="F16" s="41" t="s">
        <v>527</v>
      </c>
    </row>
    <row r="17" spans="1:6" ht="69" x14ac:dyDescent="0.3">
      <c r="A17" s="8"/>
      <c r="B17" s="23" t="s">
        <v>573</v>
      </c>
      <c r="C17" s="24" t="s">
        <v>528</v>
      </c>
      <c r="D17" s="21" t="s">
        <v>529</v>
      </c>
      <c r="E17" s="29" t="s">
        <v>530</v>
      </c>
      <c r="F17" s="41" t="s">
        <v>531</v>
      </c>
    </row>
    <row r="18" spans="1:6" ht="69" x14ac:dyDescent="0.3">
      <c r="A18" s="8"/>
      <c r="B18" s="23" t="s">
        <v>574</v>
      </c>
      <c r="C18" s="24" t="s">
        <v>528</v>
      </c>
      <c r="D18" s="21" t="s">
        <v>532</v>
      </c>
      <c r="E18" s="29" t="s">
        <v>533</v>
      </c>
      <c r="F18" s="41" t="s">
        <v>534</v>
      </c>
    </row>
    <row r="19" spans="1:6" ht="80.5" x14ac:dyDescent="0.3">
      <c r="A19" s="8"/>
      <c r="B19" s="23" t="s">
        <v>575</v>
      </c>
      <c r="C19" s="24" t="s">
        <v>528</v>
      </c>
      <c r="D19" s="21" t="s">
        <v>535</v>
      </c>
      <c r="E19" s="29" t="s">
        <v>536</v>
      </c>
      <c r="F19" s="41" t="s">
        <v>537</v>
      </c>
    </row>
    <row r="20" spans="1:6" ht="92" x14ac:dyDescent="0.3">
      <c r="A20" s="8"/>
      <c r="B20" s="23" t="s">
        <v>576</v>
      </c>
      <c r="C20" s="24" t="s">
        <v>528</v>
      </c>
      <c r="D20" s="21" t="s">
        <v>538</v>
      </c>
      <c r="E20" s="29" t="s">
        <v>539</v>
      </c>
      <c r="F20" s="41" t="s">
        <v>540</v>
      </c>
    </row>
    <row r="21" spans="1:6" ht="103.5" x14ac:dyDescent="0.3">
      <c r="A21" s="8"/>
      <c r="B21" s="23" t="s">
        <v>577</v>
      </c>
      <c r="C21" s="24" t="s">
        <v>528</v>
      </c>
      <c r="D21" s="21" t="s">
        <v>541</v>
      </c>
      <c r="E21" s="29" t="s">
        <v>542</v>
      </c>
      <c r="F21" s="41" t="s">
        <v>543</v>
      </c>
    </row>
    <row r="22" spans="1:6" ht="103.5" x14ac:dyDescent="0.3">
      <c r="A22" s="8"/>
      <c r="B22" s="23" t="s">
        <v>578</v>
      </c>
      <c r="C22" s="24">
        <v>46124</v>
      </c>
      <c r="D22" s="21" t="s">
        <v>544</v>
      </c>
      <c r="E22" s="20" t="s">
        <v>545</v>
      </c>
      <c r="F22" s="41" t="s">
        <v>546</v>
      </c>
    </row>
    <row r="23" spans="1:6" ht="92" x14ac:dyDescent="0.3">
      <c r="A23" s="8"/>
      <c r="B23" s="23" t="s">
        <v>579</v>
      </c>
      <c r="C23" s="24">
        <v>46124</v>
      </c>
      <c r="D23" s="21" t="s">
        <v>547</v>
      </c>
      <c r="E23" s="29" t="s">
        <v>548</v>
      </c>
      <c r="F23" s="41" t="s">
        <v>549</v>
      </c>
    </row>
    <row r="24" spans="1:6" ht="69" x14ac:dyDescent="0.3">
      <c r="A24" s="8"/>
      <c r="B24" s="23" t="s">
        <v>580</v>
      </c>
      <c r="C24" s="24">
        <v>46124</v>
      </c>
      <c r="D24" s="21" t="s">
        <v>550</v>
      </c>
      <c r="E24" s="21" t="s">
        <v>551</v>
      </c>
      <c r="F24" s="41" t="s">
        <v>552</v>
      </c>
    </row>
    <row r="25" spans="1:6" ht="172.5" x14ac:dyDescent="0.3">
      <c r="A25" s="8"/>
      <c r="B25" s="23" t="s">
        <v>581</v>
      </c>
      <c r="C25" s="24">
        <v>46124</v>
      </c>
      <c r="D25" s="21" t="s">
        <v>553</v>
      </c>
      <c r="E25" s="21" t="s">
        <v>554</v>
      </c>
      <c r="F25" s="41" t="s">
        <v>555</v>
      </c>
    </row>
    <row r="26" spans="1:6" ht="310.5" x14ac:dyDescent="0.3">
      <c r="A26" s="8"/>
      <c r="B26" s="23" t="s">
        <v>582</v>
      </c>
      <c r="C26" s="24">
        <v>46124</v>
      </c>
      <c r="D26" s="21" t="s">
        <v>556</v>
      </c>
      <c r="E26" s="29" t="s">
        <v>557</v>
      </c>
      <c r="F26" s="41" t="s">
        <v>558</v>
      </c>
    </row>
    <row r="27" spans="1:6" ht="149.5" x14ac:dyDescent="0.3">
      <c r="A27" s="8"/>
      <c r="B27" s="23" t="s">
        <v>583</v>
      </c>
      <c r="C27" s="24">
        <v>46125</v>
      </c>
      <c r="D27" s="21" t="s">
        <v>559</v>
      </c>
      <c r="E27" s="29" t="s">
        <v>560</v>
      </c>
      <c r="F27" s="41" t="s">
        <v>561</v>
      </c>
    </row>
    <row r="28" spans="1:6" ht="126.5" x14ac:dyDescent="0.3">
      <c r="A28" s="8"/>
      <c r="B28" s="23" t="s">
        <v>584</v>
      </c>
      <c r="C28" s="24">
        <v>46125</v>
      </c>
      <c r="D28" s="21" t="s">
        <v>559</v>
      </c>
      <c r="E28" s="21" t="s">
        <v>562</v>
      </c>
      <c r="F28" s="41" t="s">
        <v>563</v>
      </c>
    </row>
    <row r="29" spans="1:6" ht="185" thickBot="1" x14ac:dyDescent="0.35">
      <c r="A29" s="8"/>
      <c r="B29" s="45" t="s">
        <v>585</v>
      </c>
      <c r="C29" s="43" t="s">
        <v>586</v>
      </c>
      <c r="D29" s="46" t="s">
        <v>564</v>
      </c>
      <c r="E29" s="42" t="s">
        <v>565</v>
      </c>
      <c r="F29" s="38" t="s">
        <v>566</v>
      </c>
    </row>
    <row r="30" spans="1:6" ht="14" thickTop="1" x14ac:dyDescent="0.3"/>
  </sheetData>
  <mergeCells count="2">
    <mergeCell ref="B4:D4"/>
    <mergeCell ref="B6:D8"/>
  </mergeCells>
  <phoneticPr fontId="11" type="noConversion"/>
  <dataValidations count="1">
    <dataValidation type="list" allowBlank="1" showInputMessage="1" showErrorMessage="1" sqref="D29:E29" xr:uid="{750ABE4D-A8C8-4D26-B19F-015EA9313746}">
      <formula1>$S$1:$S$2</formula1>
    </dataValidation>
  </dataValidations>
  <pageMargins left="0.7" right="0.7" top="0.75" bottom="0.75" header="0.3" footer="0.3"/>
  <drawing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C9CC79C-DA1A-4808-BDE1-D991A8B4349A}">
  <dimension ref="A1:S32"/>
  <sheetViews>
    <sheetView tabSelected="1" topLeftCell="A26" workbookViewId="0">
      <selection activeCell="E5" sqref="E5"/>
    </sheetView>
  </sheetViews>
  <sheetFormatPr defaultColWidth="9" defaultRowHeight="13.5" x14ac:dyDescent="0.3"/>
  <cols>
    <col min="1" max="1" width="15.08984375" style="1" customWidth="1"/>
    <col min="2" max="2" width="9.6328125" style="1" customWidth="1"/>
    <col min="3" max="3" width="12" style="2" customWidth="1"/>
    <col min="4" max="4" width="35.26953125" style="3" customWidth="1"/>
    <col min="5" max="5" width="42.7265625" style="26" customWidth="1"/>
    <col min="6" max="6" width="48" style="32" customWidth="1"/>
    <col min="7" max="16384" width="9" style="1"/>
  </cols>
  <sheetData>
    <row r="1" spans="1:19" x14ac:dyDescent="0.3">
      <c r="S1" s="4"/>
    </row>
    <row r="2" spans="1:19" x14ac:dyDescent="0.3">
      <c r="S2" s="4"/>
    </row>
    <row r="3" spans="1:19" ht="14" thickBot="1" x14ac:dyDescent="0.35">
      <c r="B3" s="5"/>
      <c r="C3" s="6"/>
      <c r="D3" s="7"/>
      <c r="E3" s="27"/>
      <c r="F3" s="33"/>
    </row>
    <row r="4" spans="1:19" ht="15" thickTop="1" thickBot="1" x14ac:dyDescent="0.35">
      <c r="A4" s="8"/>
      <c r="B4" s="56" t="s">
        <v>587</v>
      </c>
      <c r="C4" s="56"/>
      <c r="D4" s="56"/>
      <c r="E4" s="28"/>
      <c r="F4" s="34"/>
    </row>
    <row r="5" spans="1:19" ht="14.5" thickTop="1" thickBot="1" x14ac:dyDescent="0.35">
      <c r="B5" s="5"/>
      <c r="C5" s="9"/>
      <c r="D5" s="16"/>
      <c r="E5" s="17"/>
      <c r="F5" s="35"/>
    </row>
    <row r="6" spans="1:19" ht="13.5" customHeight="1" thickTop="1" thickBot="1" x14ac:dyDescent="0.35">
      <c r="A6" s="8"/>
      <c r="B6" s="47" t="s">
        <v>1</v>
      </c>
      <c r="C6" s="48"/>
      <c r="D6" s="49"/>
      <c r="E6" s="18"/>
      <c r="F6" s="31"/>
    </row>
    <row r="7" spans="1:19" ht="14.5" thickTop="1" thickBot="1" x14ac:dyDescent="0.35">
      <c r="A7" s="8"/>
      <c r="B7" s="50"/>
      <c r="C7" s="51"/>
      <c r="D7" s="52"/>
      <c r="E7" s="18"/>
      <c r="F7" s="31"/>
    </row>
    <row r="8" spans="1:19" ht="14.5" thickTop="1" thickBot="1" x14ac:dyDescent="0.35">
      <c r="A8" s="8"/>
      <c r="B8" s="53"/>
      <c r="C8" s="54"/>
      <c r="D8" s="55"/>
      <c r="E8" s="18"/>
      <c r="F8" s="31"/>
    </row>
    <row r="9" spans="1:19" ht="14" thickBot="1" x14ac:dyDescent="0.35">
      <c r="B9" s="5"/>
      <c r="C9" s="6"/>
      <c r="D9" s="11"/>
      <c r="E9" s="10"/>
      <c r="F9" s="36"/>
    </row>
    <row r="10" spans="1:19" ht="23.5" thickTop="1" x14ac:dyDescent="0.3">
      <c r="A10" s="8"/>
      <c r="B10" s="12" t="s">
        <v>2</v>
      </c>
      <c r="C10" s="13" t="s">
        <v>3</v>
      </c>
      <c r="D10" s="13" t="s">
        <v>4</v>
      </c>
      <c r="E10" s="13" t="s">
        <v>5</v>
      </c>
      <c r="F10" s="37" t="s">
        <v>6</v>
      </c>
    </row>
    <row r="11" spans="1:19" ht="115" x14ac:dyDescent="0.3">
      <c r="A11" s="8"/>
      <c r="B11" s="23" t="s">
        <v>588</v>
      </c>
      <c r="C11" s="24" t="s">
        <v>608</v>
      </c>
      <c r="D11" s="20" t="s">
        <v>609</v>
      </c>
      <c r="E11" s="20" t="s">
        <v>610</v>
      </c>
      <c r="F11" s="41" t="s">
        <v>611</v>
      </c>
    </row>
    <row r="12" spans="1:19" ht="162.5" customHeight="1" x14ac:dyDescent="0.3">
      <c r="A12" s="8"/>
      <c r="B12" s="23" t="s">
        <v>589</v>
      </c>
      <c r="C12" s="24" t="s">
        <v>608</v>
      </c>
      <c r="D12" s="21" t="s">
        <v>612</v>
      </c>
      <c r="E12" s="19" t="s">
        <v>613</v>
      </c>
      <c r="F12" s="41" t="s">
        <v>614</v>
      </c>
    </row>
    <row r="13" spans="1:19" ht="287.5" x14ac:dyDescent="0.3">
      <c r="A13" s="8"/>
      <c r="B13" s="23" t="s">
        <v>590</v>
      </c>
      <c r="C13" s="24" t="s">
        <v>608</v>
      </c>
      <c r="D13" s="21" t="s">
        <v>615</v>
      </c>
      <c r="E13" s="19" t="s">
        <v>616</v>
      </c>
      <c r="F13" s="41" t="s">
        <v>617</v>
      </c>
    </row>
    <row r="14" spans="1:19" ht="172.5" x14ac:dyDescent="0.3">
      <c r="A14" s="8"/>
      <c r="B14" s="23" t="s">
        <v>591</v>
      </c>
      <c r="C14" s="24" t="s">
        <v>608</v>
      </c>
      <c r="D14" s="21" t="s">
        <v>618</v>
      </c>
      <c r="E14" s="29" t="s">
        <v>619</v>
      </c>
      <c r="F14" s="41" t="s">
        <v>620</v>
      </c>
    </row>
    <row r="15" spans="1:19" ht="253" x14ac:dyDescent="0.3">
      <c r="A15" s="8"/>
      <c r="B15" s="23" t="s">
        <v>592</v>
      </c>
      <c r="C15" s="24" t="s">
        <v>608</v>
      </c>
      <c r="D15" s="21" t="s">
        <v>621</v>
      </c>
      <c r="E15" s="29" t="s">
        <v>622</v>
      </c>
      <c r="F15" s="41" t="s">
        <v>623</v>
      </c>
    </row>
    <row r="16" spans="1:19" ht="80.5" x14ac:dyDescent="0.3">
      <c r="A16" s="8"/>
      <c r="B16" s="23" t="s">
        <v>593</v>
      </c>
      <c r="C16" s="24" t="s">
        <v>608</v>
      </c>
      <c r="D16" s="21" t="s">
        <v>624</v>
      </c>
      <c r="E16" s="29" t="s">
        <v>625</v>
      </c>
      <c r="F16" s="41" t="s">
        <v>626</v>
      </c>
    </row>
    <row r="17" spans="1:6" ht="138" x14ac:dyDescent="0.3">
      <c r="A17" s="8"/>
      <c r="B17" s="23" t="s">
        <v>594</v>
      </c>
      <c r="C17" s="24" t="s">
        <v>627</v>
      </c>
      <c r="D17" s="21" t="s">
        <v>628</v>
      </c>
      <c r="E17" s="29" t="s">
        <v>629</v>
      </c>
      <c r="F17" s="41" t="s">
        <v>630</v>
      </c>
    </row>
    <row r="18" spans="1:6" ht="80.5" x14ac:dyDescent="0.3">
      <c r="A18" s="8"/>
      <c r="B18" s="23" t="s">
        <v>595</v>
      </c>
      <c r="C18" s="24" t="s">
        <v>627</v>
      </c>
      <c r="D18" s="21" t="s">
        <v>628</v>
      </c>
      <c r="E18" s="29" t="s">
        <v>631</v>
      </c>
      <c r="F18" s="41" t="s">
        <v>632</v>
      </c>
    </row>
    <row r="19" spans="1:6" ht="103.5" x14ac:dyDescent="0.3">
      <c r="A19" s="8"/>
      <c r="B19" s="23" t="s">
        <v>596</v>
      </c>
      <c r="C19" s="24" t="s">
        <v>627</v>
      </c>
      <c r="D19" s="21" t="s">
        <v>628</v>
      </c>
      <c r="E19" s="29" t="s">
        <v>633</v>
      </c>
      <c r="F19" s="41" t="s">
        <v>634</v>
      </c>
    </row>
    <row r="20" spans="1:6" ht="230" x14ac:dyDescent="0.3">
      <c r="A20" s="8"/>
      <c r="B20" s="23" t="s">
        <v>597</v>
      </c>
      <c r="C20" s="24" t="s">
        <v>627</v>
      </c>
      <c r="D20" s="21" t="s">
        <v>635</v>
      </c>
      <c r="E20" s="29" t="s">
        <v>636</v>
      </c>
      <c r="F20" s="41" t="s">
        <v>637</v>
      </c>
    </row>
    <row r="21" spans="1:6" ht="115" x14ac:dyDescent="0.3">
      <c r="A21" s="8"/>
      <c r="B21" s="23" t="s">
        <v>598</v>
      </c>
      <c r="C21" s="24" t="s">
        <v>627</v>
      </c>
      <c r="D21" s="21" t="s">
        <v>638</v>
      </c>
      <c r="E21" s="29" t="s">
        <v>639</v>
      </c>
      <c r="F21" s="41" t="s">
        <v>640</v>
      </c>
    </row>
    <row r="22" spans="1:6" ht="138" x14ac:dyDescent="0.3">
      <c r="A22" s="8"/>
      <c r="B22" s="23" t="s">
        <v>599</v>
      </c>
      <c r="C22" s="24" t="s">
        <v>627</v>
      </c>
      <c r="D22" s="21" t="s">
        <v>638</v>
      </c>
      <c r="E22" s="20" t="s">
        <v>641</v>
      </c>
      <c r="F22" s="41" t="s">
        <v>642</v>
      </c>
    </row>
    <row r="23" spans="1:6" ht="115" x14ac:dyDescent="0.3">
      <c r="A23" s="8"/>
      <c r="B23" s="23" t="s">
        <v>600</v>
      </c>
      <c r="C23" s="24" t="s">
        <v>627</v>
      </c>
      <c r="D23" s="21" t="s">
        <v>628</v>
      </c>
      <c r="E23" s="29" t="s">
        <v>643</v>
      </c>
      <c r="F23" s="41" t="s">
        <v>644</v>
      </c>
    </row>
    <row r="24" spans="1:6" ht="103.5" x14ac:dyDescent="0.3">
      <c r="A24" s="8"/>
      <c r="B24" s="23" t="s">
        <v>601</v>
      </c>
      <c r="C24" s="24" t="s">
        <v>627</v>
      </c>
      <c r="D24" s="21" t="s">
        <v>628</v>
      </c>
      <c r="E24" s="21" t="s">
        <v>645</v>
      </c>
      <c r="F24" s="41" t="s">
        <v>646</v>
      </c>
    </row>
    <row r="25" spans="1:6" ht="103.5" x14ac:dyDescent="0.3">
      <c r="A25" s="8"/>
      <c r="B25" s="23" t="s">
        <v>602</v>
      </c>
      <c r="C25" s="24" t="s">
        <v>627</v>
      </c>
      <c r="D25" s="21" t="s">
        <v>628</v>
      </c>
      <c r="E25" s="21" t="s">
        <v>647</v>
      </c>
      <c r="F25" s="41" t="s">
        <v>648</v>
      </c>
    </row>
    <row r="26" spans="1:6" ht="115" x14ac:dyDescent="0.3">
      <c r="A26" s="8"/>
      <c r="B26" s="23" t="s">
        <v>603</v>
      </c>
      <c r="C26" s="24" t="s">
        <v>627</v>
      </c>
      <c r="D26" s="21" t="s">
        <v>628</v>
      </c>
      <c r="E26" s="29" t="s">
        <v>649</v>
      </c>
      <c r="F26" s="41" t="s">
        <v>650</v>
      </c>
    </row>
    <row r="27" spans="1:6" ht="57.5" x14ac:dyDescent="0.3">
      <c r="A27" s="8"/>
      <c r="B27" s="23" t="s">
        <v>604</v>
      </c>
      <c r="C27" s="24" t="s">
        <v>651</v>
      </c>
      <c r="D27" s="21" t="s">
        <v>652</v>
      </c>
      <c r="E27" s="29" t="s">
        <v>653</v>
      </c>
      <c r="F27" s="41" t="s">
        <v>654</v>
      </c>
    </row>
    <row r="28" spans="1:6" ht="92" x14ac:dyDescent="0.3">
      <c r="A28" s="8"/>
      <c r="B28" s="23" t="s">
        <v>605</v>
      </c>
      <c r="C28" s="24" t="s">
        <v>651</v>
      </c>
      <c r="D28" s="21" t="s">
        <v>655</v>
      </c>
      <c r="E28" s="21" t="s">
        <v>656</v>
      </c>
      <c r="F28" s="41" t="s">
        <v>657</v>
      </c>
    </row>
    <row r="29" spans="1:6" ht="46" x14ac:dyDescent="0.3">
      <c r="A29" s="8"/>
      <c r="B29" s="23" t="s">
        <v>606</v>
      </c>
      <c r="C29" s="57" t="s">
        <v>651</v>
      </c>
      <c r="D29" s="58" t="s">
        <v>658</v>
      </c>
      <c r="E29" s="58" t="s">
        <v>659</v>
      </c>
      <c r="F29" s="59" t="s">
        <v>660</v>
      </c>
    </row>
    <row r="30" spans="1:6" ht="46" x14ac:dyDescent="0.3">
      <c r="A30" s="8"/>
      <c r="B30" s="23" t="s">
        <v>607</v>
      </c>
      <c r="C30" s="57">
        <v>46140</v>
      </c>
      <c r="D30" s="58" t="s">
        <v>661</v>
      </c>
      <c r="E30" s="58" t="s">
        <v>662</v>
      </c>
      <c r="F30" s="59" t="s">
        <v>663</v>
      </c>
    </row>
    <row r="31" spans="1:6" ht="14" thickBot="1" x14ac:dyDescent="0.35">
      <c r="A31" s="8"/>
      <c r="B31" s="45"/>
      <c r="C31" s="43"/>
      <c r="D31" s="46"/>
      <c r="E31" s="42"/>
      <c r="F31" s="38"/>
    </row>
    <row r="32" spans="1:6" ht="14" thickTop="1" x14ac:dyDescent="0.3"/>
  </sheetData>
  <mergeCells count="2">
    <mergeCell ref="B4:D4"/>
    <mergeCell ref="B6:D8"/>
  </mergeCells>
  <phoneticPr fontId="11" type="noConversion"/>
  <dataValidations count="1">
    <dataValidation type="list" allowBlank="1" showInputMessage="1" showErrorMessage="1" sqref="D31:E31" xr:uid="{B5866561-E94D-4E82-939A-8203369D544A}">
      <formula1>$S$1:$S$2</formula1>
    </dataValidation>
  </dataValidations>
  <pageMargins left="0.7" right="0.7" top="0.75" bottom="0.75" header="0.3" footer="0.3"/>
  <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30CA212B10AAD4BBC6E765BEB5B24AE" ma:contentTypeVersion="15" ma:contentTypeDescription="Een nieuw document maken." ma:contentTypeScope="" ma:versionID="dbcdea179d09cce5416b7a80c8e60e36">
  <xsd:schema xmlns:xsd="http://www.w3.org/2001/XMLSchema" xmlns:xs="http://www.w3.org/2001/XMLSchema" xmlns:p="http://schemas.microsoft.com/office/2006/metadata/properties" xmlns:ns2="5976950d-f5c8-4a84-b442-8b9faad1e7e2" xmlns:ns3="c892affd-9aea-4100-a63a-0b29159ee2f9" targetNamespace="http://schemas.microsoft.com/office/2006/metadata/properties" ma:root="true" ma:fieldsID="9cb56060b5bd338dd6196cc5bbcf9df7" ns2:_="" ns3:_="">
    <xsd:import namespace="5976950d-f5c8-4a84-b442-8b9faad1e7e2"/>
    <xsd:import namespace="c892affd-9aea-4100-a63a-0b29159ee2f9"/>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OCR"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976950d-f5c8-4a84-b442-8b9faad1e7e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SearchProperties" ma:index="17" nillable="true" ma:displayName="MediaServiceSearchProperties" ma:hidden="true" ma:internalName="MediaServiceSearchProperties" ma:readOnly="true">
      <xsd:simpleType>
        <xsd:restriction base="dms:Note"/>
      </xsd:simpleType>
    </xsd:element>
    <xsd:element name="lcf76f155ced4ddcb4097134ff3c332f" ma:index="19" nillable="true" ma:taxonomy="true" ma:internalName="lcf76f155ced4ddcb4097134ff3c332f" ma:taxonomyFieldName="MediaServiceImageTags" ma:displayName="Afbeeldingtags" ma:readOnly="false" ma:fieldId="{5cf76f15-5ced-4ddc-b409-7134ff3c332f}" ma:taxonomyMulti="true" ma:sspId="ecadf510-6fd9-4589-915b-e40c5db06ce5"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element name="MediaServiceLocation" ma:index="22"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892affd-9aea-4100-a63a-0b29159ee2f9" elementFormDefault="qualified">
    <xsd:import namespace="http://schemas.microsoft.com/office/2006/documentManagement/types"/>
    <xsd:import namespace="http://schemas.microsoft.com/office/infopath/2007/PartnerControls"/>
    <xsd:element name="SharedWithUsers" ma:index="15"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Gedeeld met details" ma:internalName="SharedWithDetails" ma:readOnly="true">
      <xsd:simpleType>
        <xsd:restriction base="dms:Note">
          <xsd:maxLength value="255"/>
        </xsd:restriction>
      </xsd:simpleType>
    </xsd:element>
    <xsd:element name="TaxCatchAll" ma:index="20" nillable="true" ma:displayName="Taxonomy Catch All Column" ma:hidden="true" ma:list="{3fff7ca9-7038-4af9-a51d-708bc48961f0}" ma:internalName="TaxCatchAll" ma:showField="CatchAllData" ma:web="c892affd-9aea-4100-a63a-0b29159ee2f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ct:contentTypeSchema xmlns:ct="http://schemas.microsoft.com/office/2006/metadata/contentType" xmlns:ma="http://schemas.microsoft.com/office/2006/metadata/properties/metaAttributes" ct:_="" ma:_="" ma:contentTypeName="Document" ma:contentTypeID="0x0101006C59B6F115F9364583EDAE94EA53FB1D" ma:contentTypeVersion="11" ma:contentTypeDescription="Een nieuw document maken." ma:contentTypeScope="" ma:versionID="82e3e89fa602fa5a1eb58c13536159e2">
  <xsd:schema xmlns:xsd="http://www.w3.org/2001/XMLSchema" xmlns:xs="http://www.w3.org/2001/XMLSchema" xmlns:p="http://schemas.microsoft.com/office/2006/metadata/properties" xmlns:ns2="13ea79a5-c801-406c-adce-37a58a381024" xmlns:ns3="9d612c71-6611-4846-a8fe-5d9c2d461f62" targetNamespace="http://schemas.microsoft.com/office/2006/metadata/properties" ma:root="true" ma:fieldsID="7e86a933799fecea6ff6e400c5ec60e7" ns2:_="" ns3:_="">
    <xsd:import namespace="13ea79a5-c801-406c-adce-37a58a381024"/>
    <xsd:import namespace="9d612c71-6611-4846-a8fe-5d9c2d461f62"/>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3ea79a5-c801-406c-adce-37a58a381024" elementFormDefault="qualified">
    <xsd:import namespace="http://schemas.microsoft.com/office/2006/documentManagement/types"/>
    <xsd:import namespace="http://schemas.microsoft.com/office/infopath/2007/PartnerControls"/>
    <xsd:element name="_dlc_DocId" ma:index="7" nillable="true" ma:displayName="Waarde van de document-id" ma:description="De waarde van de document-id die aan dit item is toegewezen." ma:indexed="true" ma:internalName="_dlc_DocId" ma:readOnly="true">
      <xsd:simpleType>
        <xsd:restriction base="dms:Text"/>
      </xsd:simpleType>
    </xsd:element>
    <xsd:element name="_dlc_DocIdUrl" ma:index="8" nillable="true" ma:displayName="Document-id" ma:description="Permanente koppeling naar dit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9" nillable="true" ma:displayName="Id blijven behouden" ma:description="Id behouden tijdens toevoegen."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d612c71-6611-4846-a8fe-5d9c2d461f62"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1"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c892affd-9aea-4100-a63a-0b29159ee2f9" xsi:nil="true"/>
    <lcf76f155ced4ddcb4097134ff3c332f xmlns="5976950d-f5c8-4a84-b442-8b9faad1e7e2">
      <Terms xmlns="http://schemas.microsoft.com/office/infopath/2007/PartnerControls"/>
    </lcf76f155ced4ddcb4097134ff3c332f>
  </documentManagement>
</p:properties>
</file>

<file path=customXml/item4.xml><?xml version="1.0" encoding="utf-8"?>
<?mso-contentType ?>
<SharedContentType xmlns="Microsoft.SharePoint.Taxonomy.ContentTypeSync" SourceId="ecadf510-6fd9-4589-915b-e40c5db06ce5" ContentTypeId="0x01" PreviousValue="false"/>
</file>

<file path=customXml/item5.xml><?xml version="1.0" encoding="utf-8"?>
<?mso-contentType ?>
<FormTemplates xmlns="http://schemas.microsoft.com/sharepoint/v3/contenttype/forms">
  <Display>ListForm</Display>
  <Edit>ListForm</Edit>
  <New>ListForm</New>
</FormTemplates>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1B1A667-B94D-4449-8803-478CC24D3EAC}"/>
</file>

<file path=customXml/itemProps2.xml><?xml version="1.0" encoding="utf-8"?>
<ds:datastoreItem xmlns:ds="http://schemas.openxmlformats.org/officeDocument/2006/customXml" ds:itemID="{78476503-FED0-4CCF-9D77-9A50A5676B8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3ea79a5-c801-406c-adce-37a58a381024"/>
    <ds:schemaRef ds:uri="9d612c71-6611-4846-a8fe-5d9c2d461f6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2CED19A-820E-4863-B393-5D9FD756E6C2}">
  <ds:schemaRefs>
    <ds:schemaRef ds:uri="13ea79a5-c801-406c-adce-37a58a381024"/>
    <ds:schemaRef ds:uri="http://schemas.microsoft.com/office/infopath/2007/PartnerControls"/>
    <ds:schemaRef ds:uri="http://schemas.microsoft.com/office/2006/documentManagement/types"/>
    <ds:schemaRef ds:uri="http://purl.org/dc/terms/"/>
    <ds:schemaRef ds:uri="http://schemas.microsoft.com/office/2006/metadata/properties"/>
    <ds:schemaRef ds:uri="http://purl.org/dc/elements/1.1/"/>
    <ds:schemaRef ds:uri="http://schemas.openxmlformats.org/package/2006/metadata/core-properties"/>
    <ds:schemaRef ds:uri="9d612c71-6611-4846-a8fe-5d9c2d461f62"/>
    <ds:schemaRef ds:uri="http://www.w3.org/XML/1998/namespace"/>
    <ds:schemaRef ds:uri="http://purl.org/dc/dcmitype/"/>
  </ds:schemaRefs>
</ds:datastoreItem>
</file>

<file path=customXml/itemProps4.xml><?xml version="1.0" encoding="utf-8"?>
<ds:datastoreItem xmlns:ds="http://schemas.openxmlformats.org/officeDocument/2006/customXml" ds:itemID="{79F3CFB1-6E3C-468D-91FD-53394B5C816C}">
  <ds:schemaRefs>
    <ds:schemaRef ds:uri="Microsoft.SharePoint.Taxonomy.ContentTypeSync"/>
  </ds:schemaRefs>
</ds:datastoreItem>
</file>

<file path=customXml/itemProps5.xml><?xml version="1.0" encoding="utf-8"?>
<ds:datastoreItem xmlns:ds="http://schemas.openxmlformats.org/officeDocument/2006/customXml" ds:itemID="{1DE4861B-7C64-40EE-9954-BB514196D830}">
  <ds:schemaRefs>
    <ds:schemaRef ds:uri="http://schemas.microsoft.com/sharepoint/v3/contenttype/forms"/>
  </ds:schemaRefs>
</ds:datastoreItem>
</file>

<file path=customXml/itemProps6.xml><?xml version="1.0" encoding="utf-8"?>
<ds:datastoreItem xmlns:ds="http://schemas.openxmlformats.org/officeDocument/2006/customXml" ds:itemID="{80274EF0-3344-4F30-8968-2ADA249824CE}"/>
</file>

<file path=docMetadata/LabelInfo.xml><?xml version="1.0" encoding="utf-8"?>
<clbl:labelList xmlns:clbl="http://schemas.microsoft.com/office/2020/mipLabelMetadata">
  <clbl:label id="{6484d4b6-b413-4a55-a7ae-b880f2608681}" enabled="0" method="" siteId="{6484d4b6-b413-4a55-a7ae-b880f2608681}"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Werkbladen</vt:lpstr>
      </vt:variant>
      <vt:variant>
        <vt:i4>4</vt:i4>
      </vt:variant>
    </vt:vector>
  </HeadingPairs>
  <TitlesOfParts>
    <vt:vector size="4" baseType="lpstr">
      <vt:lpstr>1ste Nota van Inlichtingen</vt:lpstr>
      <vt:lpstr>Tweede Nota van Inlichtingen</vt:lpstr>
      <vt:lpstr>Derde Nota van Inlichtingen</vt:lpstr>
      <vt:lpstr>Vierde Nota van Inlichtingen</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Willemse, Jordan (J. N. N.)</dc:creator>
  <cp:keywords/>
  <dc:description/>
  <cp:lastModifiedBy>Willemse, Jordan (J. N. N.)</cp:lastModifiedBy>
  <cp:revision/>
  <dcterms:created xsi:type="dcterms:W3CDTF">2020-12-29T16:21:12Z</dcterms:created>
  <dcterms:modified xsi:type="dcterms:W3CDTF">2026-05-04T13:39:17Z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0x010100B30CA212B10AAD4BBC6E765BEB5B24AE</vt:lpwstr>
  </property>
  <property fmtid="{D5CDD505-2E9C-101B-9397-08002B2CF9AE}" pid="3" name="Order">
    <vt:r8>100</vt:r8>
  </property>
  <property fmtid="{D5CDD505-2E9C-101B-9397-08002B2CF9AE}" pid="4" name="MediaServiceImageTags">
    <vt:lpwstr/>
  </property>
</Properties>
</file>