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13061" r:id="rId5"/>
    <p:sldId id="13161" r:id="rId6"/>
    <p:sldId id="13136" r:id="rId7"/>
    <p:sldId id="13137" r:id="rId8"/>
    <p:sldId id="13138" r:id="rId9"/>
    <p:sldId id="13139" r:id="rId10"/>
    <p:sldId id="13140" r:id="rId11"/>
    <p:sldId id="13141" r:id="rId12"/>
    <p:sldId id="13142" r:id="rId13"/>
    <p:sldId id="13162" r:id="rId14"/>
    <p:sldId id="13133" r:id="rId15"/>
    <p:sldId id="13143" r:id="rId16"/>
    <p:sldId id="13144" r:id="rId17"/>
    <p:sldId id="13145" r:id="rId18"/>
    <p:sldId id="13146" r:id="rId19"/>
    <p:sldId id="13147" r:id="rId20"/>
    <p:sldId id="13154" r:id="rId21"/>
    <p:sldId id="13155" r:id="rId22"/>
    <p:sldId id="13134" r:id="rId23"/>
    <p:sldId id="13148" r:id="rId24"/>
    <p:sldId id="13149" r:id="rId25"/>
    <p:sldId id="13150" r:id="rId26"/>
    <p:sldId id="13151" r:id="rId27"/>
    <p:sldId id="1315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15CC07-B5CA-9B5F-9D5A-25D0B2EF5402}" v="23" dt="2025-02-04T15:19:58.4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339" autoAdjust="0"/>
  </p:normalViewPr>
  <p:slideViewPr>
    <p:cSldViewPr snapToGrid="0">
      <p:cViewPr varScale="1">
        <p:scale>
          <a:sx n="51" d="100"/>
          <a:sy n="51" d="100"/>
        </p:scale>
        <p:origin x="1256"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iel Croon" userId="226f0f10-160b-4749-9356-80c98ea1d976" providerId="ADAL" clId="{85A44D6C-3D4C-4D4F-AD70-A1F6AED6F8DE}"/>
    <pc:docChg chg="undo custSel modSld">
      <pc:chgData name="Michiel Croon" userId="226f0f10-160b-4749-9356-80c98ea1d976" providerId="ADAL" clId="{85A44D6C-3D4C-4D4F-AD70-A1F6AED6F8DE}" dt="2025-02-03T19:55:07.143" v="20" actId="478"/>
      <pc:docMkLst>
        <pc:docMk/>
      </pc:docMkLst>
      <pc:sldChg chg="addSp delSp modSp mod">
        <pc:chgData name="Michiel Croon" userId="226f0f10-160b-4749-9356-80c98ea1d976" providerId="ADAL" clId="{85A44D6C-3D4C-4D4F-AD70-A1F6AED6F8DE}" dt="2025-02-03T19:55:07.143" v="20" actId="478"/>
        <pc:sldMkLst>
          <pc:docMk/>
          <pc:sldMk cId="2842920075" sldId="13061"/>
        </pc:sldMkLst>
        <pc:spChg chg="add del mod">
          <ac:chgData name="Michiel Croon" userId="226f0f10-160b-4749-9356-80c98ea1d976" providerId="ADAL" clId="{85A44D6C-3D4C-4D4F-AD70-A1F6AED6F8DE}" dt="2025-02-03T19:55:07.143" v="20" actId="478"/>
          <ac:spMkLst>
            <pc:docMk/>
            <pc:sldMk cId="2842920075" sldId="13061"/>
            <ac:spMk id="8" creationId="{935F39A7-E1DD-4382-B14B-5E7F34BEDCB9}"/>
          </ac:spMkLst>
        </pc:spChg>
      </pc:sldChg>
      <pc:sldChg chg="modNotesTx">
        <pc:chgData name="Michiel Croon" userId="226f0f10-160b-4749-9356-80c98ea1d976" providerId="ADAL" clId="{85A44D6C-3D4C-4D4F-AD70-A1F6AED6F8DE}" dt="2025-02-03T19:52:46.173" v="1" actId="5793"/>
        <pc:sldMkLst>
          <pc:docMk/>
          <pc:sldMk cId="2453068081" sldId="13134"/>
        </pc:sldMkLst>
      </pc:sldChg>
      <pc:sldChg chg="modSp mod">
        <pc:chgData name="Michiel Croon" userId="226f0f10-160b-4749-9356-80c98ea1d976" providerId="ADAL" clId="{85A44D6C-3D4C-4D4F-AD70-A1F6AED6F8DE}" dt="2025-02-03T19:53:36.254" v="4" actId="20577"/>
        <pc:sldMkLst>
          <pc:docMk/>
          <pc:sldMk cId="1714186230" sldId="13136"/>
        </pc:sldMkLst>
        <pc:graphicFrameChg chg="modGraphic">
          <ac:chgData name="Michiel Croon" userId="226f0f10-160b-4749-9356-80c98ea1d976" providerId="ADAL" clId="{85A44D6C-3D4C-4D4F-AD70-A1F6AED6F8DE}" dt="2025-02-03T19:53:36.254" v="4" actId="20577"/>
          <ac:graphicFrameMkLst>
            <pc:docMk/>
            <pc:sldMk cId="1714186230" sldId="13136"/>
            <ac:graphicFrameMk id="10" creationId="{2EF623F3-9AAD-EC20-5D19-76DEE4E88F97}"/>
          </ac:graphicFrameMkLst>
        </pc:graphicFrameChg>
      </pc:sldChg>
      <pc:sldChg chg="modSp mod">
        <pc:chgData name="Michiel Croon" userId="226f0f10-160b-4749-9356-80c98ea1d976" providerId="ADAL" clId="{85A44D6C-3D4C-4D4F-AD70-A1F6AED6F8DE}" dt="2025-02-03T19:53:54.530" v="15" actId="1036"/>
        <pc:sldMkLst>
          <pc:docMk/>
          <pc:sldMk cId="2931479647" sldId="13137"/>
        </pc:sldMkLst>
        <pc:graphicFrameChg chg="mod">
          <ac:chgData name="Michiel Croon" userId="226f0f10-160b-4749-9356-80c98ea1d976" providerId="ADAL" clId="{85A44D6C-3D4C-4D4F-AD70-A1F6AED6F8DE}" dt="2025-02-03T19:53:54.530" v="15" actId="1036"/>
          <ac:graphicFrameMkLst>
            <pc:docMk/>
            <pc:sldMk cId="2931479647" sldId="13137"/>
            <ac:graphicFrameMk id="10" creationId="{2EF623F3-9AAD-EC20-5D19-76DEE4E88F97}"/>
          </ac:graphicFrameMkLst>
        </pc:graphicFrameChg>
      </pc:sldChg>
      <pc:sldChg chg="modNotesTx">
        <pc:chgData name="Michiel Croon" userId="226f0f10-160b-4749-9356-80c98ea1d976" providerId="ADAL" clId="{85A44D6C-3D4C-4D4F-AD70-A1F6AED6F8DE}" dt="2025-02-03T19:52:56.853" v="2" actId="20577"/>
        <pc:sldMkLst>
          <pc:docMk/>
          <pc:sldMk cId="3836442356" sldId="13149"/>
        </pc:sldMkLst>
      </pc:sldChg>
      <pc:sldChg chg="modNotesTx">
        <pc:chgData name="Michiel Croon" userId="226f0f10-160b-4749-9356-80c98ea1d976" providerId="ADAL" clId="{85A44D6C-3D4C-4D4F-AD70-A1F6AED6F8DE}" dt="2025-02-03T19:53:06.122" v="3" actId="20577"/>
        <pc:sldMkLst>
          <pc:docMk/>
          <pc:sldMk cId="2811608317" sldId="13152"/>
        </pc:sldMkLst>
      </pc:sldChg>
      <pc:sldChg chg="addSp delSp mod">
        <pc:chgData name="Michiel Croon" userId="226f0f10-160b-4749-9356-80c98ea1d976" providerId="ADAL" clId="{85A44D6C-3D4C-4D4F-AD70-A1F6AED6F8DE}" dt="2025-02-03T19:55:06.452" v="19" actId="478"/>
        <pc:sldMkLst>
          <pc:docMk/>
          <pc:sldMk cId="1599811356" sldId="13161"/>
        </pc:sldMkLst>
        <pc:spChg chg="add del">
          <ac:chgData name="Michiel Croon" userId="226f0f10-160b-4749-9356-80c98ea1d976" providerId="ADAL" clId="{85A44D6C-3D4C-4D4F-AD70-A1F6AED6F8DE}" dt="2025-02-03T19:55:06.452" v="19" actId="478"/>
          <ac:spMkLst>
            <pc:docMk/>
            <pc:sldMk cId="1599811356" sldId="13161"/>
            <ac:spMk id="2" creationId="{6A112D3A-3C87-42DA-C096-44ECE57A0288}"/>
          </ac:spMkLst>
        </pc:spChg>
      </pc:sldChg>
    </pc:docChg>
  </pc:docChgLst>
  <pc:docChgLst>
    <pc:chgData name="Beau de Graaf" userId="S::beau.de.graaf_conclusion.nl#ext#@gemeenteurknl.onmicrosoft.com::288aefd2-89f0-48ff-afb8-f0f6cd213cfb" providerId="AD" clId="Web-{DF15CC07-B5CA-9B5F-9D5A-25D0B2EF5402}"/>
    <pc:docChg chg="modSld">
      <pc:chgData name="Beau de Graaf" userId="S::beau.de.graaf_conclusion.nl#ext#@gemeenteurknl.onmicrosoft.com::288aefd2-89f0-48ff-afb8-f0f6cd213cfb" providerId="AD" clId="Web-{DF15CC07-B5CA-9B5F-9D5A-25D0B2EF5402}" dt="2025-02-04T15:19:54.919" v="7"/>
      <pc:docMkLst>
        <pc:docMk/>
      </pc:docMkLst>
      <pc:sldChg chg="modSp">
        <pc:chgData name="Beau de Graaf" userId="S::beau.de.graaf_conclusion.nl#ext#@gemeenteurknl.onmicrosoft.com::288aefd2-89f0-48ff-afb8-f0f6cd213cfb" providerId="AD" clId="Web-{DF15CC07-B5CA-9B5F-9D5A-25D0B2EF5402}" dt="2025-02-04T15:19:43.543" v="5"/>
        <pc:sldMkLst>
          <pc:docMk/>
          <pc:sldMk cId="2362792616" sldId="13148"/>
        </pc:sldMkLst>
        <pc:graphicFrameChg chg="mod modGraphic">
          <ac:chgData name="Beau de Graaf" userId="S::beau.de.graaf_conclusion.nl#ext#@gemeenteurknl.onmicrosoft.com::288aefd2-89f0-48ff-afb8-f0f6cd213cfb" providerId="AD" clId="Web-{DF15CC07-B5CA-9B5F-9D5A-25D0B2EF5402}" dt="2025-02-04T15:19:43.543" v="5"/>
          <ac:graphicFrameMkLst>
            <pc:docMk/>
            <pc:sldMk cId="2362792616" sldId="13148"/>
            <ac:graphicFrameMk id="10" creationId="{2EF623F3-9AAD-EC20-5D19-76DEE4E88F97}"/>
          </ac:graphicFrameMkLst>
        </pc:graphicFrameChg>
      </pc:sldChg>
      <pc:sldChg chg="modSp">
        <pc:chgData name="Beau de Graaf" userId="S::beau.de.graaf_conclusion.nl#ext#@gemeenteurknl.onmicrosoft.com::288aefd2-89f0-48ff-afb8-f0f6cd213cfb" providerId="AD" clId="Web-{DF15CC07-B5CA-9B5F-9D5A-25D0B2EF5402}" dt="2025-02-04T15:19:54.919" v="7"/>
        <pc:sldMkLst>
          <pc:docMk/>
          <pc:sldMk cId="2811608317" sldId="13152"/>
        </pc:sldMkLst>
        <pc:graphicFrameChg chg="mod modGraphic">
          <ac:chgData name="Beau de Graaf" userId="S::beau.de.graaf_conclusion.nl#ext#@gemeenteurknl.onmicrosoft.com::288aefd2-89f0-48ff-afb8-f0f6cd213cfb" providerId="AD" clId="Web-{DF15CC07-B5CA-9B5F-9D5A-25D0B2EF5402}" dt="2025-02-04T15:19:54.919" v="7"/>
          <ac:graphicFrameMkLst>
            <pc:docMk/>
            <pc:sldMk cId="2811608317" sldId="13152"/>
            <ac:graphicFrameMk id="10" creationId="{2EF623F3-9AAD-EC20-5D19-76DEE4E88F9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85E4F-5656-4069-B826-046A1AA0B6D7}" type="datetimeFigureOut">
              <a:rPr lang="en-US" smtClean="0"/>
              <a:t>2/4/2025</a:t>
            </a:fld>
            <a:endParaRPr lang="en-US"/>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2A85E-32D3-43F5-B496-3C0B0D27FA8C}" type="slidenum">
              <a:rPr lang="en-US" smtClean="0"/>
              <a:t>‹#›</a:t>
            </a:fld>
            <a:endParaRPr lang="en-US"/>
          </a:p>
        </p:txBody>
      </p:sp>
    </p:spTree>
    <p:extLst>
      <p:ext uri="{BB962C8B-B14F-4D97-AF65-F5344CB8AC3E}">
        <p14:creationId xmlns:p14="http://schemas.microsoft.com/office/powerpoint/2010/main" val="3397736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CDFB967C-E8DF-AF4B-9B57-A68D256EEC90}"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8609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CB11FD1B-08D3-4B3B-BA5C-95EFC50DC786}" type="slidenum">
              <a:rPr lang="en-US" smtClean="0"/>
              <a:t>11</a:t>
            </a:fld>
            <a:endParaRPr lang="en-US"/>
          </a:p>
        </p:txBody>
      </p:sp>
    </p:spTree>
    <p:extLst>
      <p:ext uri="{BB962C8B-B14F-4D97-AF65-F5344CB8AC3E}">
        <p14:creationId xmlns:p14="http://schemas.microsoft.com/office/powerpoint/2010/main" val="1141091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Wingdings" panose="05000000000000000000" pitchFamily="2" charset="2"/>
              <a:buNone/>
            </a:pPr>
            <a:endParaRPr lang="en-US" dirty="0"/>
          </a:p>
        </p:txBody>
      </p:sp>
      <p:sp>
        <p:nvSpPr>
          <p:cNvPr id="4" name="Tijdelijke aanduiding voor dianummer 3"/>
          <p:cNvSpPr>
            <a:spLocks noGrp="1"/>
          </p:cNvSpPr>
          <p:nvPr>
            <p:ph type="sldNum" sz="quarter" idx="5"/>
          </p:nvPr>
        </p:nvSpPr>
        <p:spPr/>
        <p:txBody>
          <a:bodyPr/>
          <a:lstStyle/>
          <a:p>
            <a:fld id="{CB11FD1B-08D3-4B3B-BA5C-95EFC50DC786}" type="slidenum">
              <a:rPr lang="en-US" smtClean="0"/>
              <a:t>19</a:t>
            </a:fld>
            <a:endParaRPr lang="en-US"/>
          </a:p>
        </p:txBody>
      </p:sp>
    </p:spTree>
    <p:extLst>
      <p:ext uri="{BB962C8B-B14F-4D97-AF65-F5344CB8AC3E}">
        <p14:creationId xmlns:p14="http://schemas.microsoft.com/office/powerpoint/2010/main" val="3101698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CB11FD1B-08D3-4B3B-BA5C-95EFC50DC786}" type="slidenum">
              <a:rPr lang="en-US" smtClean="0"/>
              <a:t>21</a:t>
            </a:fld>
            <a:endParaRPr lang="en-US"/>
          </a:p>
        </p:txBody>
      </p:sp>
    </p:spTree>
    <p:extLst>
      <p:ext uri="{BB962C8B-B14F-4D97-AF65-F5344CB8AC3E}">
        <p14:creationId xmlns:p14="http://schemas.microsoft.com/office/powerpoint/2010/main" val="4036676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a:p>
        </p:txBody>
      </p:sp>
      <p:sp>
        <p:nvSpPr>
          <p:cNvPr id="4" name="Tijdelijke aanduiding voor dianummer 3"/>
          <p:cNvSpPr>
            <a:spLocks noGrp="1"/>
          </p:cNvSpPr>
          <p:nvPr>
            <p:ph type="sldNum" sz="quarter" idx="5"/>
          </p:nvPr>
        </p:nvSpPr>
        <p:spPr/>
        <p:txBody>
          <a:bodyPr/>
          <a:lstStyle/>
          <a:p>
            <a:fld id="{CB11FD1B-08D3-4B3B-BA5C-95EFC50DC786}" type="slidenum">
              <a:rPr lang="en-US" smtClean="0"/>
              <a:t>22</a:t>
            </a:fld>
            <a:endParaRPr lang="en-US"/>
          </a:p>
        </p:txBody>
      </p:sp>
    </p:spTree>
    <p:extLst>
      <p:ext uri="{BB962C8B-B14F-4D97-AF65-F5344CB8AC3E}">
        <p14:creationId xmlns:p14="http://schemas.microsoft.com/office/powerpoint/2010/main" val="2955397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CB11FD1B-08D3-4B3B-BA5C-95EFC50DC786}" type="slidenum">
              <a:rPr lang="en-US" smtClean="0"/>
              <a:t>24</a:t>
            </a:fld>
            <a:endParaRPr lang="en-US"/>
          </a:p>
        </p:txBody>
      </p:sp>
    </p:spTree>
    <p:extLst>
      <p:ext uri="{BB962C8B-B14F-4D97-AF65-F5344CB8AC3E}">
        <p14:creationId xmlns:p14="http://schemas.microsoft.com/office/powerpoint/2010/main" val="1820457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C7D8AA-54CA-D228-92A4-D3E0A6DE9B1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a:p>
        </p:txBody>
      </p:sp>
      <p:sp>
        <p:nvSpPr>
          <p:cNvPr id="3" name="Ondertitel 2">
            <a:extLst>
              <a:ext uri="{FF2B5EF4-FFF2-40B4-BE49-F238E27FC236}">
                <a16:creationId xmlns:a16="http://schemas.microsoft.com/office/drawing/2014/main" id="{90DE8734-B11F-6D34-AC3C-BC7A474558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
        <p:nvSpPr>
          <p:cNvPr id="4" name="Tijdelijke aanduiding voor datum 3">
            <a:extLst>
              <a:ext uri="{FF2B5EF4-FFF2-40B4-BE49-F238E27FC236}">
                <a16:creationId xmlns:a16="http://schemas.microsoft.com/office/drawing/2014/main" id="{0E59D18B-87AA-775B-B21A-B0A440647CD4}"/>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A519B422-BDCD-8AC7-B664-C939B1C18C7D}"/>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BD1BA022-AB04-5001-51B9-D19D060FC528}"/>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1149673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D2E219-EAD9-0F25-D09F-17F6AA4FE9A3}"/>
              </a:ext>
            </a:extLst>
          </p:cNvPr>
          <p:cNvSpPr>
            <a:spLocks noGrp="1"/>
          </p:cNvSpPr>
          <p:nvPr>
            <p:ph type="title"/>
          </p:nvPr>
        </p:nvSpPr>
        <p:spPr/>
        <p:txBody>
          <a:bodyPr/>
          <a:lstStyle/>
          <a:p>
            <a:r>
              <a:rPr lang="nl-NL"/>
              <a:t>Klik om stijl te bewerken</a:t>
            </a:r>
            <a:endParaRPr lang="en-US"/>
          </a:p>
        </p:txBody>
      </p:sp>
      <p:sp>
        <p:nvSpPr>
          <p:cNvPr id="3" name="Tijdelijke aanduiding voor verticale tekst 2">
            <a:extLst>
              <a:ext uri="{FF2B5EF4-FFF2-40B4-BE49-F238E27FC236}">
                <a16:creationId xmlns:a16="http://schemas.microsoft.com/office/drawing/2014/main" id="{3101F96C-1790-1750-FE59-5B5A906E464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3FD54B96-D48B-893D-AC73-ED56BD36FFA9}"/>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49ED993B-65F1-5457-50F8-56FA7356DA0E}"/>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0C2BE70E-AED5-2DD5-96CF-0D27E3BECCD8}"/>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2038842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18706B65-4CE7-0D6B-3835-B6900DA6388A}"/>
              </a:ext>
            </a:extLst>
          </p:cNvPr>
          <p:cNvSpPr>
            <a:spLocks noGrp="1"/>
          </p:cNvSpPr>
          <p:nvPr>
            <p:ph type="title" orient="vert"/>
          </p:nvPr>
        </p:nvSpPr>
        <p:spPr>
          <a:xfrm>
            <a:off x="8724900" y="365125"/>
            <a:ext cx="2628900" cy="5811838"/>
          </a:xfrm>
        </p:spPr>
        <p:txBody>
          <a:bodyPr vert="eaVert"/>
          <a:lstStyle/>
          <a:p>
            <a:r>
              <a:rPr lang="nl-NL"/>
              <a:t>Klik om stijl te bewerken</a:t>
            </a:r>
            <a:endParaRPr lang="en-US"/>
          </a:p>
        </p:txBody>
      </p:sp>
      <p:sp>
        <p:nvSpPr>
          <p:cNvPr id="3" name="Tijdelijke aanduiding voor verticale tekst 2">
            <a:extLst>
              <a:ext uri="{FF2B5EF4-FFF2-40B4-BE49-F238E27FC236}">
                <a16:creationId xmlns:a16="http://schemas.microsoft.com/office/drawing/2014/main" id="{CD8B3755-D3E7-B2F2-A3B8-431E4E0BBCEF}"/>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334F96FA-3FD4-D0F4-66C4-4135892D64CD}"/>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1AEB1BA9-3D20-ECC3-3E28-136674AC45DD}"/>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97BADAC6-EEC4-6529-353A-098C4835CA6B}"/>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457021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77CA643-3156-40D1-A117-8F2AB4CFD36A}"/>
              </a:ext>
            </a:extLst>
          </p:cNvPr>
          <p:cNvSpPr/>
          <p:nvPr userDrawn="1"/>
        </p:nvSpPr>
        <p:spPr>
          <a:xfrm>
            <a:off x="0" y="1"/>
            <a:ext cx="12192000" cy="68638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Arial"/>
              <a:ea typeface="+mn-ea"/>
              <a:cs typeface="+mn-cs"/>
            </a:endParaRPr>
          </a:p>
        </p:txBody>
      </p:sp>
      <p:sp>
        <p:nvSpPr>
          <p:cNvPr id="2" name="Rechthoek 1">
            <a:extLst>
              <a:ext uri="{FF2B5EF4-FFF2-40B4-BE49-F238E27FC236}">
                <a16:creationId xmlns:a16="http://schemas.microsoft.com/office/drawing/2014/main" id="{BDD4EC9B-3F67-4B5E-92F0-CDC008D04810}"/>
              </a:ext>
            </a:extLst>
          </p:cNvPr>
          <p:cNvSpPr/>
          <p:nvPr userDrawn="1"/>
        </p:nvSpPr>
        <p:spPr>
          <a:xfrm>
            <a:off x="0" y="1"/>
            <a:ext cx="12192000" cy="68638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Arial"/>
              <a:ea typeface="+mn-ea"/>
              <a:cs typeface="+mn-cs"/>
            </a:endParaRPr>
          </a:p>
        </p:txBody>
      </p:sp>
      <p:sp>
        <p:nvSpPr>
          <p:cNvPr id="9" name="Picture Placeholder 2"/>
          <p:cNvSpPr>
            <a:spLocks noGrp="1"/>
          </p:cNvSpPr>
          <p:nvPr>
            <p:ph type="pic" idx="13" hasCustomPrompt="1"/>
          </p:nvPr>
        </p:nvSpPr>
        <p:spPr>
          <a:xfrm>
            <a:off x="0" y="1"/>
            <a:ext cx="12192000" cy="6863849"/>
          </a:xfrm>
          <a:pattFill prst="smGrid">
            <a:fgClr>
              <a:schemeClr val="bg1">
                <a:lumMod val="65000"/>
              </a:schemeClr>
            </a:fgClr>
            <a:bgClr>
              <a:schemeClr val="bg1">
                <a:lumMod val="75000"/>
              </a:schemeClr>
            </a:bgClr>
          </a:pattFill>
        </p:spPr>
        <p:txBody>
          <a:bodyPr lIns="0" tIns="0" rIns="6552000" bIns="0" anchor="ctr" anchorCtr="0"/>
          <a:lstStyle>
            <a:lvl1pPr marL="0" indent="0" algn="r">
              <a:lnSpc>
                <a:spcPct val="100000"/>
              </a:lnSpc>
              <a:spcBef>
                <a:spcPts val="0"/>
              </a:spcBef>
              <a:buNone/>
              <a:defRPr sz="1400" i="1" baseline="0">
                <a:solidFill>
                  <a:schemeClr val="bg1"/>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noProof="0"/>
              <a:t>Select this placeholder, go to the tab ‘Slidebuilder’, </a:t>
            </a:r>
            <a:br>
              <a:rPr lang="nl-NL" noProof="0"/>
            </a:br>
            <a:r>
              <a:rPr lang="nl-NL" noProof="0"/>
              <a:t>click on ‘Images’, select the preferred image </a:t>
            </a:r>
            <a:br>
              <a:rPr lang="nl-NL" noProof="0"/>
            </a:br>
            <a:r>
              <a:rPr lang="nl-NL" noProof="0"/>
              <a:t>and click on ‘Insert’.</a:t>
            </a:r>
          </a:p>
        </p:txBody>
      </p:sp>
      <p:sp>
        <p:nvSpPr>
          <p:cNvPr id="5" name="Tijdelijke aanduiding voor tekst 4">
            <a:extLst>
              <a:ext uri="{FF2B5EF4-FFF2-40B4-BE49-F238E27FC236}">
                <a16:creationId xmlns:a16="http://schemas.microsoft.com/office/drawing/2014/main" id="{8E99F936-20C2-454E-8884-2343C9A2BF3C}"/>
              </a:ext>
            </a:extLst>
          </p:cNvPr>
          <p:cNvSpPr>
            <a:spLocks noGrp="1"/>
          </p:cNvSpPr>
          <p:nvPr>
            <p:ph type="body" sz="quarter" idx="14" hasCustomPrompt="1"/>
          </p:nvPr>
        </p:nvSpPr>
        <p:spPr>
          <a:xfrm>
            <a:off x="0" y="5759451"/>
            <a:ext cx="12192000" cy="1098549"/>
          </a:xfrm>
          <a:solidFill>
            <a:schemeClr val="bg1"/>
          </a:solidFill>
        </p:spPr>
        <p:txBody>
          <a:bodyPr/>
          <a:lstStyle>
            <a:lvl1pPr marL="0" indent="0">
              <a:buNone/>
              <a:defRPr/>
            </a:lvl1pPr>
          </a:lstStyle>
          <a:p>
            <a:pPr lvl="0"/>
            <a:r>
              <a:rPr lang="nl-NL"/>
              <a:t> </a:t>
            </a:r>
          </a:p>
        </p:txBody>
      </p:sp>
      <p:sp>
        <p:nvSpPr>
          <p:cNvPr id="8" name="Tijdelijke aanduiding voor tekst 7">
            <a:extLst>
              <a:ext uri="{FF2B5EF4-FFF2-40B4-BE49-F238E27FC236}">
                <a16:creationId xmlns:a16="http://schemas.microsoft.com/office/drawing/2014/main" id="{984CEC5F-B3E1-4D01-8F7F-A024F0BADD99}"/>
              </a:ext>
            </a:extLst>
          </p:cNvPr>
          <p:cNvSpPr>
            <a:spLocks noGrp="1"/>
          </p:cNvSpPr>
          <p:nvPr>
            <p:ph type="body" sz="quarter" idx="16" hasCustomPrompt="1"/>
          </p:nvPr>
        </p:nvSpPr>
        <p:spPr>
          <a:xfrm>
            <a:off x="6873784" y="1854201"/>
            <a:ext cx="4358216" cy="4358217"/>
          </a:xfrm>
          <a:solidFill>
            <a:schemeClr val="tx1"/>
          </a:solidFill>
        </p:spPr>
        <p:txBody>
          <a:bodyPr lIns="360000" tIns="360000" rIns="360000" bIns="360000" anchor="t" anchorCtr="0"/>
          <a:lstStyle>
            <a:lvl1pPr marL="0" indent="0">
              <a:lnSpc>
                <a:spcPts val="3467"/>
              </a:lnSpc>
              <a:buNone/>
              <a:defRPr sz="3600" b="1" cap="all" baseline="0">
                <a:solidFill>
                  <a:schemeClr val="bg1"/>
                </a:solidFill>
                <a:latin typeface="+mj-lt"/>
              </a:defRPr>
            </a:lvl1pPr>
            <a:lvl2pPr marL="0" indent="0">
              <a:buNone/>
              <a:defRPr sz="1867" cap="all" baseline="0">
                <a:solidFill>
                  <a:schemeClr val="bg1"/>
                </a:solidFill>
              </a:defRPr>
            </a:lvl2pPr>
            <a:lvl3pPr marL="0" indent="0">
              <a:buNone/>
              <a:defRPr sz="1867" cap="all" baseline="0"/>
            </a:lvl3pPr>
            <a:lvl4pPr marL="0" indent="0">
              <a:buNone/>
              <a:defRPr sz="1867" cap="all" baseline="0"/>
            </a:lvl4pPr>
            <a:lvl5pPr marL="0" indent="0">
              <a:buNone/>
              <a:defRPr sz="1867" cap="all" baseline="0"/>
            </a:lvl5pPr>
            <a:lvl6pPr marL="0" indent="0">
              <a:buNone/>
              <a:defRPr sz="1867" cap="all" baseline="0"/>
            </a:lvl6pPr>
            <a:lvl7pPr marL="0" indent="0">
              <a:buNone/>
              <a:defRPr sz="1867" cap="all" baseline="0"/>
            </a:lvl7pPr>
            <a:lvl8pPr marL="0" indent="0">
              <a:buNone/>
              <a:defRPr sz="1867" cap="all" baseline="0"/>
            </a:lvl8pPr>
            <a:lvl9pPr marL="0" indent="0">
              <a:buFont typeface="Arial" panose="020B0604020202020204" pitchFamily="34" charset="0"/>
              <a:buNone/>
              <a:defRPr sz="1867" cap="all" baseline="0"/>
            </a:lvl9pPr>
          </a:lstStyle>
          <a:p>
            <a:r>
              <a:rPr lang="nl-NL"/>
              <a:t>Click </a:t>
            </a:r>
            <a:br>
              <a:rPr lang="nl-NL"/>
            </a:br>
            <a:r>
              <a:rPr lang="nl-NL" err="1"/>
              <a:t>to</a:t>
            </a:r>
            <a:r>
              <a:rPr lang="nl-NL"/>
              <a:t> </a:t>
            </a:r>
            <a:r>
              <a:rPr lang="nl-NL" err="1"/>
              <a:t>edit</a:t>
            </a:r>
            <a:endParaRPr lang="nl-NL"/>
          </a:p>
          <a:p>
            <a:pPr lvl="1"/>
            <a:r>
              <a:rPr lang="nl-NL" err="1"/>
              <a:t>Subtitle</a:t>
            </a:r>
            <a:endParaRPr lang="nl-NL"/>
          </a:p>
        </p:txBody>
      </p:sp>
      <p:sp>
        <p:nvSpPr>
          <p:cNvPr id="12" name="Tijdelijke aanduiding voor tekst 4">
            <a:extLst>
              <a:ext uri="{FF2B5EF4-FFF2-40B4-BE49-F238E27FC236}">
                <a16:creationId xmlns:a16="http://schemas.microsoft.com/office/drawing/2014/main" id="{8B5BDD7F-3F98-437B-AEB1-AD348DC8C0FA}"/>
              </a:ext>
            </a:extLst>
          </p:cNvPr>
          <p:cNvSpPr>
            <a:spLocks noGrp="1"/>
          </p:cNvSpPr>
          <p:nvPr>
            <p:ph type="body" sz="quarter" idx="17" hasCustomPrompt="1"/>
          </p:nvPr>
        </p:nvSpPr>
        <p:spPr>
          <a:xfrm>
            <a:off x="0" y="1"/>
            <a:ext cx="12192000" cy="1085851"/>
          </a:xfrm>
          <a:solidFill>
            <a:schemeClr val="bg1"/>
          </a:solidFill>
        </p:spPr>
        <p:txBody>
          <a:bodyPr/>
          <a:lstStyle>
            <a:lvl1pPr marL="0" indent="0">
              <a:buNone/>
              <a:defRPr/>
            </a:lvl1pPr>
          </a:lstStyle>
          <a:p>
            <a:pPr lvl="0"/>
            <a:r>
              <a:rPr lang="nl-NL"/>
              <a:t> </a:t>
            </a:r>
          </a:p>
        </p:txBody>
      </p:sp>
      <p:sp>
        <p:nvSpPr>
          <p:cNvPr id="20" name="Subtitle 2">
            <a:extLst>
              <a:ext uri="{FF2B5EF4-FFF2-40B4-BE49-F238E27FC236}">
                <a16:creationId xmlns:a16="http://schemas.microsoft.com/office/drawing/2014/main" id="{82EDA1D1-D7CA-40BE-A06D-3A8D9181D4E6}"/>
              </a:ext>
            </a:extLst>
          </p:cNvPr>
          <p:cNvSpPr>
            <a:spLocks noGrp="1"/>
          </p:cNvSpPr>
          <p:nvPr>
            <p:ph type="subTitle" idx="1" hasCustomPrompt="1"/>
          </p:nvPr>
        </p:nvSpPr>
        <p:spPr>
          <a:xfrm>
            <a:off x="6873783" y="5211190"/>
            <a:ext cx="4359367" cy="976843"/>
          </a:xfrm>
        </p:spPr>
        <p:txBody>
          <a:bodyPr wrap="square" lIns="360000" tIns="360000" rIns="360000" bIns="360000" anchor="b" anchorCtr="0">
            <a:spAutoFit/>
          </a:bodyPr>
          <a:lstStyle>
            <a:lvl1pPr marL="0" indent="0" algn="l">
              <a:lnSpc>
                <a:spcPct val="110000"/>
              </a:lnSpc>
              <a:buNone/>
              <a:defRPr sz="16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Name speaker</a:t>
            </a:r>
          </a:p>
        </p:txBody>
      </p:sp>
      <p:sp>
        <p:nvSpPr>
          <p:cNvPr id="11" name="Tijdelijke aanduiding voor tekst 4">
            <a:extLst>
              <a:ext uri="{FF2B5EF4-FFF2-40B4-BE49-F238E27FC236}">
                <a16:creationId xmlns:a16="http://schemas.microsoft.com/office/drawing/2014/main" id="{3D4905F4-7BF6-4193-B539-90A30E2F5BC5}"/>
              </a:ext>
            </a:extLst>
          </p:cNvPr>
          <p:cNvSpPr>
            <a:spLocks noGrp="1"/>
          </p:cNvSpPr>
          <p:nvPr>
            <p:ph type="body" sz="quarter" idx="15" hasCustomPrompt="1"/>
          </p:nvPr>
        </p:nvSpPr>
        <p:spPr>
          <a:xfrm>
            <a:off x="0" y="6622288"/>
            <a:ext cx="12192000" cy="235712"/>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nl-NL"/>
              <a:t> </a:t>
            </a:r>
          </a:p>
        </p:txBody>
      </p:sp>
      <p:sp>
        <p:nvSpPr>
          <p:cNvPr id="14" name="- INDELING">
            <a:extLst>
              <a:ext uri="{FF2B5EF4-FFF2-40B4-BE49-F238E27FC236}">
                <a16:creationId xmlns:a16="http://schemas.microsoft.com/office/drawing/2014/main" id="{ADF3374A-75EA-45ED-A7A0-8F9C84B3E030}"/>
              </a:ext>
            </a:extLst>
          </p:cNvPr>
          <p:cNvSpPr txBox="1"/>
          <p:nvPr userDrawn="1"/>
        </p:nvSpPr>
        <p:spPr>
          <a:xfrm>
            <a:off x="0" y="-692225"/>
            <a:ext cx="12192000" cy="168487"/>
          </a:xfrm>
          <a:prstGeom prst="rect">
            <a:avLst/>
          </a:prstGeom>
          <a:noFill/>
        </p:spPr>
        <p:txBody>
          <a:bodyPr wrap="square" lIns="0" tIns="0" rIns="0" bIns="0" rtlCol="0" anchor="t"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000" b="0" i="0" u="none" strike="noStrike" kern="1200" cap="all" spc="67" normalizeH="0" baseline="0" noProof="0">
                <a:ln>
                  <a:noFill/>
                </a:ln>
                <a:solidFill>
                  <a:sysClr val="windowText" lastClr="000000"/>
                </a:solidFill>
                <a:effectLst/>
                <a:uLnTx/>
                <a:uFillTx/>
                <a:latin typeface="Arial"/>
                <a:ea typeface="+mn-ea"/>
                <a:cs typeface="Calibri" panose="020F0502020204030204" pitchFamily="34" charset="0"/>
              </a:rPr>
              <a:t>layout</a:t>
            </a:r>
          </a:p>
        </p:txBody>
      </p:sp>
      <p:sp>
        <p:nvSpPr>
          <p:cNvPr id="4" name="Titel 3">
            <a:extLst>
              <a:ext uri="{FF2B5EF4-FFF2-40B4-BE49-F238E27FC236}">
                <a16:creationId xmlns:a16="http://schemas.microsoft.com/office/drawing/2014/main" id="{58644548-47F5-45D9-9C19-B260A469CC51}"/>
              </a:ext>
            </a:extLst>
          </p:cNvPr>
          <p:cNvSpPr>
            <a:spLocks noGrp="1"/>
          </p:cNvSpPr>
          <p:nvPr>
            <p:ph type="title" hasCustomPrompt="1"/>
          </p:nvPr>
        </p:nvSpPr>
        <p:spPr>
          <a:xfrm>
            <a:off x="0" y="-482656"/>
            <a:ext cx="12193200" cy="266400"/>
          </a:xfrm>
        </p:spPr>
        <p:txBody>
          <a:bodyPr/>
          <a:lstStyle>
            <a:lvl1pPr>
              <a:defRPr sz="1600" cap="none" baseline="0">
                <a:latin typeface="+mj-lt"/>
              </a:defRPr>
            </a:lvl1pPr>
          </a:lstStyle>
          <a:p>
            <a:r>
              <a:rPr lang="nl-NL"/>
              <a:t>Title slide</a:t>
            </a:r>
          </a:p>
        </p:txBody>
      </p:sp>
      <p:sp>
        <p:nvSpPr>
          <p:cNvPr id="7" name="Tijdelijke aanduiding voor dianummer 6">
            <a:extLst>
              <a:ext uri="{FF2B5EF4-FFF2-40B4-BE49-F238E27FC236}">
                <a16:creationId xmlns:a16="http://schemas.microsoft.com/office/drawing/2014/main" id="{1F04B08F-C7B9-8C98-372B-ECC0E17F7856}"/>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205" name="Picture Placeholder 2">
            <a:extLst>
              <a:ext uri="{FF2B5EF4-FFF2-40B4-BE49-F238E27FC236}">
                <a16:creationId xmlns:a16="http://schemas.microsoft.com/office/drawing/2014/main" id="{A21D585D-0092-3866-4B66-E02885486844}"/>
              </a:ext>
            </a:extLst>
          </p:cNvPr>
          <p:cNvSpPr>
            <a:spLocks noGrp="1"/>
          </p:cNvSpPr>
          <p:nvPr>
            <p:ph type="pic" idx="33" hasCustomPrompt="1"/>
          </p:nvPr>
        </p:nvSpPr>
        <p:spPr>
          <a:xfrm>
            <a:off x="958851" y="193614"/>
            <a:ext cx="2176049" cy="709200"/>
          </a:xfrm>
          <a:noFill/>
          <a:ln>
            <a:noFill/>
          </a:ln>
        </p:spPr>
        <p:txBody>
          <a:bodyPr lIns="1296000" tIns="0" rIns="0" bIns="0" anchor="ctr" anchorCtr="0"/>
          <a:lstStyle>
            <a:lvl1pPr marL="0" indent="0" algn="l">
              <a:lnSpc>
                <a:spcPct val="100000"/>
              </a:lnSpc>
              <a:spcBef>
                <a:spcPts val="0"/>
              </a:spcBef>
              <a:buNone/>
              <a:defRPr sz="1200" i="1">
                <a:solidFill>
                  <a:schemeClr val="bg1">
                    <a:lumMod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a:t>Insert logo here</a:t>
            </a:r>
          </a:p>
        </p:txBody>
      </p:sp>
    </p:spTree>
    <p:extLst>
      <p:ext uri="{BB962C8B-B14F-4D97-AF65-F5344CB8AC3E}">
        <p14:creationId xmlns:p14="http://schemas.microsoft.com/office/powerpoint/2010/main" val="39301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750"/>
                            </p:stCondLst>
                            <p:childTnLst>
                              <p:par>
                                <p:cTn id="9" presetID="2" presetClass="entr" presetSubtype="1"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2" decel="10000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750" fill="hold"/>
                                        <p:tgtEl>
                                          <p:spTgt spid="20"/>
                                        </p:tgtEl>
                                        <p:attrNameLst>
                                          <p:attrName>ppt_x</p:attrName>
                                        </p:attrNameLst>
                                      </p:cBhvr>
                                      <p:tavLst>
                                        <p:tav tm="0">
                                          <p:val>
                                            <p:strVal val="1+#ppt_w/2"/>
                                          </p:val>
                                        </p:tav>
                                        <p:tav tm="100000">
                                          <p:val>
                                            <p:strVal val="#ppt_x"/>
                                          </p:val>
                                        </p:tav>
                                      </p:tavLst>
                                    </p:anim>
                                    <p:anim calcmode="lin" valueType="num">
                                      <p:cBhvr additive="base">
                                        <p:cTn id="28" dur="75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1" decel="100000" fill="hold" grpId="0" nodeType="withEffect">
                                  <p:stCondLst>
                                    <p:cond delay="500"/>
                                  </p:stCondLst>
                                  <p:childTnLst>
                                    <p:set>
                                      <p:cBhvr>
                                        <p:cTn id="30" dur="1" fill="hold">
                                          <p:stCondLst>
                                            <p:cond delay="0"/>
                                          </p:stCondLst>
                                        </p:cTn>
                                        <p:tgtEl>
                                          <p:spTgt spid="205"/>
                                        </p:tgtEl>
                                        <p:attrNameLst>
                                          <p:attrName>style.visibility</p:attrName>
                                        </p:attrNameLst>
                                      </p:cBhvr>
                                      <p:to>
                                        <p:strVal val="visible"/>
                                      </p:to>
                                    </p:set>
                                    <p:anim calcmode="lin" valueType="num">
                                      <p:cBhvr additive="base">
                                        <p:cTn id="31" dur="750" fill="hold"/>
                                        <p:tgtEl>
                                          <p:spTgt spid="205"/>
                                        </p:tgtEl>
                                        <p:attrNameLst>
                                          <p:attrName>ppt_x</p:attrName>
                                        </p:attrNameLst>
                                      </p:cBhvr>
                                      <p:tavLst>
                                        <p:tav tm="0">
                                          <p:val>
                                            <p:strVal val="#ppt_x"/>
                                          </p:val>
                                        </p:tav>
                                        <p:tav tm="100000">
                                          <p:val>
                                            <p:strVal val="#ppt_x"/>
                                          </p:val>
                                        </p:tav>
                                      </p:tavLst>
                                    </p:anim>
                                    <p:anim calcmode="lin" valueType="num">
                                      <p:cBhvr additive="base">
                                        <p:cTn id="32" dur="750" fill="hold"/>
                                        <p:tgtEl>
                                          <p:spTgt spid="2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tmplLst>
          <p:tmpl>
            <p:tnLst>
              <p:par>
                <p:cTn presetID="2" presetClass="entr" presetSubtype="4" decel="100000"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ppt_x"/>
                          </p:val>
                        </p:tav>
                        <p:tav tm="100000">
                          <p:val>
                            <p:strVal val="#ppt_x"/>
                          </p:val>
                        </p:tav>
                      </p:tavLst>
                    </p:anim>
                    <p:anim calcmode="lin" valueType="num">
                      <p:cBhvr additive="base">
                        <p:cTn dur="750" fill="hold"/>
                        <p:tgtEl>
                          <p:spTgt spid="5"/>
                        </p:tgtEl>
                        <p:attrNameLst>
                          <p:attrName>ppt_y</p:attrName>
                        </p:attrNameLst>
                      </p:cBhvr>
                      <p:tavLst>
                        <p:tav tm="0">
                          <p:val>
                            <p:strVal val="1+#ppt_h/2"/>
                          </p:val>
                        </p:tav>
                        <p:tav tm="100000">
                          <p:val>
                            <p:strVal val="#ppt_y"/>
                          </p:val>
                        </p:tav>
                      </p:tavLst>
                    </p:anim>
                  </p:childTnLst>
                </p:cTn>
              </p:par>
            </p:tnLst>
          </p:tmpl>
        </p:tmplLst>
      </p:bldP>
      <p:bldP spid="8" grpId="0" animBg="1">
        <p:tmplLst>
          <p:tmpl>
            <p:tnLst>
              <p:par>
                <p:cTn presetID="2" presetClass="entr" presetSubtype="2" decel="100000" fill="hold" nodeType="withEffect">
                  <p:stCondLst>
                    <p:cond delay="5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ppt_y"/>
                          </p:val>
                        </p:tav>
                        <p:tav tm="100000">
                          <p:val>
                            <p:strVal val="#ppt_y"/>
                          </p:val>
                        </p:tav>
                      </p:tavLst>
                    </p:anim>
                  </p:childTnLst>
                </p:cTn>
              </p:par>
            </p:tnLst>
          </p:tmpl>
        </p:tmplLst>
      </p:bldP>
      <p:bldP spid="12" grpId="0" animBg="1">
        <p:tmplLst>
          <p:tmpl>
            <p:tnLst>
              <p:par>
                <p:cTn presetID="2" presetClass="entr" presetSubtype="1"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ppt_x"/>
                          </p:val>
                        </p:tav>
                        <p:tav tm="100000">
                          <p:val>
                            <p:strVal val="#ppt_x"/>
                          </p:val>
                        </p:tav>
                      </p:tavLst>
                    </p:anim>
                    <p:anim calcmode="lin" valueType="num">
                      <p:cBhvr additive="base">
                        <p:cTn dur="750" fill="hold"/>
                        <p:tgtEl>
                          <p:spTgt spid="12"/>
                        </p:tgtEl>
                        <p:attrNameLst>
                          <p:attrName>ppt_y</p:attrName>
                        </p:attrNameLst>
                      </p:cBhvr>
                      <p:tavLst>
                        <p:tav tm="0">
                          <p:val>
                            <p:strVal val="0-#ppt_h/2"/>
                          </p:val>
                        </p:tav>
                        <p:tav tm="100000">
                          <p:val>
                            <p:strVal val="#ppt_y"/>
                          </p:val>
                        </p:tav>
                      </p:tavLst>
                    </p:anim>
                  </p:childTnLst>
                </p:cTn>
              </p:par>
            </p:tnLst>
          </p:tmpl>
        </p:tmplLst>
      </p:bldP>
      <p:bldP spid="20" grpId="0">
        <p:tmplLst>
          <p:tmpl>
            <p:tnLst>
              <p:par>
                <p:cTn presetID="2" presetClass="entr" presetSubtype="2" decel="100000" fill="hold" nodeType="withEffect">
                  <p:stCondLst>
                    <p:cond delay="50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750" fill="hold"/>
                        <p:tgtEl>
                          <p:spTgt spid="20"/>
                        </p:tgtEl>
                        <p:attrNameLst>
                          <p:attrName>ppt_x</p:attrName>
                        </p:attrNameLst>
                      </p:cBhvr>
                      <p:tavLst>
                        <p:tav tm="0">
                          <p:val>
                            <p:strVal val="1+#ppt_w/2"/>
                          </p:val>
                        </p:tav>
                        <p:tav tm="100000">
                          <p:val>
                            <p:strVal val="#ppt_x"/>
                          </p:val>
                        </p:tav>
                      </p:tavLst>
                    </p:anim>
                    <p:anim calcmode="lin" valueType="num">
                      <p:cBhvr additive="base">
                        <p:cTn dur="750" fill="hold"/>
                        <p:tgtEl>
                          <p:spTgt spid="20"/>
                        </p:tgtEl>
                        <p:attrNameLst>
                          <p:attrName>ppt_y</p:attrName>
                        </p:attrNameLst>
                      </p:cBhvr>
                      <p:tavLst>
                        <p:tav tm="0">
                          <p:val>
                            <p:strVal val="#ppt_y"/>
                          </p:val>
                        </p:tav>
                        <p:tav tm="100000">
                          <p:val>
                            <p:strVal val="#ppt_y"/>
                          </p:val>
                        </p:tav>
                      </p:tavLst>
                    </p:anim>
                  </p:childTnLst>
                </p:cTn>
              </p:par>
            </p:tnLst>
          </p:tmpl>
        </p:tmplLst>
      </p:bldP>
      <p:bldP spid="11" grpId="0" animBg="1">
        <p:tmplLst>
          <p:tmpl>
            <p:tnLst>
              <p:par>
                <p:cTn presetID="2" presetClass="entr" presetSubtype="4"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205"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 White">
    <p:bg>
      <p:bgPr>
        <a:solidFill>
          <a:srgbClr val="FFFFFF"/>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B1F1D0E4-D65F-0C58-9241-B533B10F217E}"/>
              </a:ext>
            </a:extLst>
          </p:cNvPr>
          <p:cNvSpPr/>
          <p:nvPr userDrawn="1"/>
        </p:nvSpPr>
        <p:spPr>
          <a:xfrm>
            <a:off x="0" y="0"/>
            <a:ext cx="12192000"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 INFO">
            <a:extLst>
              <a:ext uri="{FF2B5EF4-FFF2-40B4-BE49-F238E27FC236}">
                <a16:creationId xmlns:a16="http://schemas.microsoft.com/office/drawing/2014/main" id="{49629A98-289B-4B40-AB79-8D66F4C6791F}"/>
              </a:ext>
            </a:extLst>
          </p:cNvPr>
          <p:cNvSpPr txBox="1"/>
          <p:nvPr userDrawn="1"/>
        </p:nvSpPr>
        <p:spPr>
          <a:xfrm>
            <a:off x="0" y="-482656"/>
            <a:ext cx="12192000" cy="264608"/>
          </a:xfrm>
          <a:prstGeom prst="rect">
            <a:avLst/>
          </a:prstGeom>
          <a:noFill/>
        </p:spPr>
        <p:txBody>
          <a:bodyPr wrap="square" lIns="0" tIns="0" rIns="0" bIns="0" rtlCol="0"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err="1">
                <a:ln>
                  <a:noFill/>
                </a:ln>
                <a:solidFill>
                  <a:srgbClr val="000000"/>
                </a:solidFill>
                <a:effectLst/>
                <a:uLnTx/>
                <a:uFillTx/>
                <a:latin typeface="Arial Black" panose="020B0A04020102020204" pitchFamily="34" charset="0"/>
                <a:ea typeface="+mn-ea"/>
                <a:cs typeface="Calibri" panose="020F0502020204030204" pitchFamily="34" charset="0"/>
              </a:rPr>
              <a:t>Text</a:t>
            </a:r>
            <a:r>
              <a:rPr kumimoji="0" lang="nl-NL" sz="1600" b="0" i="0" u="none" strike="noStrike" kern="1200" cap="none" spc="0" normalizeH="0" baseline="0" noProof="0">
                <a:ln>
                  <a:noFill/>
                </a:ln>
                <a:solidFill>
                  <a:srgbClr val="000000"/>
                </a:solidFill>
                <a:effectLst/>
                <a:uLnTx/>
                <a:uFillTx/>
                <a:latin typeface="Arial Black" panose="020B0A04020102020204" pitchFamily="34" charset="0"/>
                <a:ea typeface="+mn-ea"/>
                <a:cs typeface="Calibri" panose="020F0502020204030204" pitchFamily="34" charset="0"/>
              </a:rPr>
              <a:t> | White</a:t>
            </a:r>
          </a:p>
        </p:txBody>
      </p:sp>
      <p:sp>
        <p:nvSpPr>
          <p:cNvPr id="7" name="Tijdelijke aanduiding voor tekst 4">
            <a:extLst>
              <a:ext uri="{FF2B5EF4-FFF2-40B4-BE49-F238E27FC236}">
                <a16:creationId xmlns:a16="http://schemas.microsoft.com/office/drawing/2014/main" id="{77AB9A49-8535-4B86-95DA-01C33FAE92C1}"/>
              </a:ext>
            </a:extLst>
          </p:cNvPr>
          <p:cNvSpPr>
            <a:spLocks noGrp="1"/>
          </p:cNvSpPr>
          <p:nvPr>
            <p:ph type="body" sz="quarter" idx="16" hasCustomPrompt="1"/>
          </p:nvPr>
        </p:nvSpPr>
        <p:spPr>
          <a:xfrm>
            <a:off x="0" y="6622288"/>
            <a:ext cx="12192000" cy="235712"/>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nl-NL"/>
              <a:t> </a:t>
            </a:r>
          </a:p>
        </p:txBody>
      </p:sp>
      <p:sp>
        <p:nvSpPr>
          <p:cNvPr id="3" name="Titel 2">
            <a:extLst>
              <a:ext uri="{FF2B5EF4-FFF2-40B4-BE49-F238E27FC236}">
                <a16:creationId xmlns:a16="http://schemas.microsoft.com/office/drawing/2014/main" id="{317FAAE1-C614-4125-97DB-A593375C91E0}"/>
              </a:ext>
            </a:extLst>
          </p:cNvPr>
          <p:cNvSpPr>
            <a:spLocks noGrp="1"/>
          </p:cNvSpPr>
          <p:nvPr>
            <p:ph type="title" hasCustomPrompt="1"/>
          </p:nvPr>
        </p:nvSpPr>
        <p:spPr/>
        <p:txBody>
          <a:bodyPr/>
          <a:lstStyle/>
          <a:p>
            <a:r>
              <a:rPr lang="nl-NL"/>
              <a:t>Title slide</a:t>
            </a:r>
          </a:p>
        </p:txBody>
      </p:sp>
      <p:sp>
        <p:nvSpPr>
          <p:cNvPr id="6" name="Tijdelijke aanduiding voor tekst 8">
            <a:extLst>
              <a:ext uri="{FF2B5EF4-FFF2-40B4-BE49-F238E27FC236}">
                <a16:creationId xmlns:a16="http://schemas.microsoft.com/office/drawing/2014/main" id="{4E507B29-D281-40F1-A879-AD5367957CDA}"/>
              </a:ext>
            </a:extLst>
          </p:cNvPr>
          <p:cNvSpPr>
            <a:spLocks noGrp="1"/>
          </p:cNvSpPr>
          <p:nvPr>
            <p:ph type="body" sz="quarter" idx="13" hasCustomPrompt="1"/>
          </p:nvPr>
        </p:nvSpPr>
        <p:spPr>
          <a:xfrm>
            <a:off x="959998" y="1483785"/>
            <a:ext cx="10273152" cy="4728632"/>
          </a:xfrm>
        </p:spPr>
        <p:txBody>
          <a:bodyPr/>
          <a:lstStyle/>
          <a:p>
            <a:pPr lvl="0"/>
            <a:r>
              <a:rPr lang="nl-NL" err="1"/>
              <a:t>Bullet</a:t>
            </a:r>
            <a:endParaRPr lang="nl-NL"/>
          </a:p>
          <a:p>
            <a:pPr lvl="1"/>
            <a:r>
              <a:rPr lang="nl-NL"/>
              <a:t>Sub-</a:t>
            </a:r>
            <a:r>
              <a:rPr lang="nl-NL" err="1"/>
              <a:t>bullet</a:t>
            </a:r>
            <a:endParaRPr lang="nl-NL"/>
          </a:p>
          <a:p>
            <a:pPr lvl="2"/>
            <a:r>
              <a:rPr lang="nl-NL"/>
              <a:t>Sub-</a:t>
            </a:r>
            <a:r>
              <a:rPr lang="nl-NL" err="1"/>
              <a:t>bullet</a:t>
            </a:r>
            <a:r>
              <a:rPr lang="nl-NL"/>
              <a:t> #2</a:t>
            </a:r>
          </a:p>
          <a:p>
            <a:pPr lvl="3"/>
            <a:r>
              <a:rPr lang="nl-NL"/>
              <a:t>Sub-</a:t>
            </a:r>
            <a:r>
              <a:rPr lang="nl-NL" err="1"/>
              <a:t>bullet</a:t>
            </a:r>
            <a:r>
              <a:rPr lang="nl-NL"/>
              <a:t> #3</a:t>
            </a:r>
          </a:p>
          <a:p>
            <a:pPr lvl="4"/>
            <a:r>
              <a:rPr lang="nl-NL"/>
              <a:t>Default </a:t>
            </a:r>
            <a:r>
              <a:rPr lang="nl-NL" err="1"/>
              <a:t>text</a:t>
            </a:r>
            <a:endParaRPr lang="nl-NL"/>
          </a:p>
          <a:p>
            <a:pPr lvl="5"/>
            <a:r>
              <a:rPr lang="nl-NL" err="1"/>
              <a:t>title</a:t>
            </a:r>
            <a:endParaRPr lang="nl-NL"/>
          </a:p>
          <a:p>
            <a:pPr lvl="6"/>
            <a:r>
              <a:rPr lang="nl-NL" err="1"/>
              <a:t>Subheading</a:t>
            </a:r>
            <a:endParaRPr lang="nl-NL"/>
          </a:p>
          <a:p>
            <a:pPr lvl="7"/>
            <a:r>
              <a:rPr lang="nl-NL" err="1"/>
              <a:t>Alphabetical</a:t>
            </a:r>
            <a:r>
              <a:rPr lang="nl-NL"/>
              <a:t> </a:t>
            </a:r>
            <a:r>
              <a:rPr lang="nl-NL" err="1"/>
              <a:t>bullet</a:t>
            </a:r>
            <a:endParaRPr lang="nl-NL"/>
          </a:p>
          <a:p>
            <a:pPr lvl="8"/>
            <a:r>
              <a:rPr lang="nl-NL" err="1"/>
              <a:t>Numerical</a:t>
            </a:r>
            <a:r>
              <a:rPr lang="nl-NL"/>
              <a:t> </a:t>
            </a:r>
            <a:r>
              <a:rPr lang="nl-NL" err="1"/>
              <a:t>bullet</a:t>
            </a:r>
            <a:endParaRPr lang="nl-NL"/>
          </a:p>
        </p:txBody>
      </p:sp>
      <p:sp>
        <p:nvSpPr>
          <p:cNvPr id="143" name="Picture Placeholder 2">
            <a:extLst>
              <a:ext uri="{FF2B5EF4-FFF2-40B4-BE49-F238E27FC236}">
                <a16:creationId xmlns:a16="http://schemas.microsoft.com/office/drawing/2014/main" id="{D16D8713-D3F1-4EE5-BF04-1D9EA0586617}"/>
              </a:ext>
            </a:extLst>
          </p:cNvPr>
          <p:cNvSpPr>
            <a:spLocks noGrp="1"/>
          </p:cNvSpPr>
          <p:nvPr>
            <p:ph type="pic" idx="33" hasCustomPrompt="1"/>
          </p:nvPr>
        </p:nvSpPr>
        <p:spPr>
          <a:xfrm>
            <a:off x="9937150" y="230957"/>
            <a:ext cx="1296000" cy="612000"/>
          </a:xfrm>
          <a:noFill/>
          <a:ln>
            <a:noFill/>
          </a:ln>
        </p:spPr>
        <p:txBody>
          <a:bodyPr lIns="0" tIns="0" rIns="0" bIns="0" anchor="ctr" anchorCtr="0"/>
          <a:lstStyle>
            <a:lvl1pPr marL="0" indent="0" algn="ctr">
              <a:lnSpc>
                <a:spcPct val="100000"/>
              </a:lnSpc>
              <a:spcBef>
                <a:spcPts val="0"/>
              </a:spcBef>
              <a:buNone/>
              <a:defRPr sz="1200" i="1">
                <a:solidFill>
                  <a:schemeClr val="bg1">
                    <a:lumMod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a:t> Insert logo here</a:t>
            </a:r>
          </a:p>
        </p:txBody>
      </p:sp>
      <p:sp>
        <p:nvSpPr>
          <p:cNvPr id="2" name="Tijdelijke aanduiding voor dianummer 1">
            <a:extLst>
              <a:ext uri="{FF2B5EF4-FFF2-40B4-BE49-F238E27FC236}">
                <a16:creationId xmlns:a16="http://schemas.microsoft.com/office/drawing/2014/main" id="{21C42D74-9145-3003-6761-9B9BF97758E5}"/>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957858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D78BC8-CE21-2020-7092-2CBC523DB3F2}"/>
              </a:ext>
            </a:extLst>
          </p:cNvPr>
          <p:cNvSpPr>
            <a:spLocks noGrp="1"/>
          </p:cNvSpPr>
          <p:nvPr>
            <p:ph type="title"/>
          </p:nvPr>
        </p:nvSpPr>
        <p:spPr/>
        <p:txBody>
          <a:body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6DA0EA4B-DC24-A2D3-4A4E-63C26E50B7C5}"/>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88CF3F30-49D5-9B11-E8A4-47998F386603}"/>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12D3ED78-EE5D-8872-72D4-D588ED8616D6}"/>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90028F48-8598-BA92-1040-A7A6DA38D1D4}"/>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1179610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192D87-E3FA-C5B2-1A07-B1C4B83BEC4A}"/>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85CA84AE-07C5-0E8E-D272-47B366AD0CD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378F5A5-46B9-B1FD-4242-7F1CD0478314}"/>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EC322D6C-1D58-9B24-A341-FE3DDB504FF7}"/>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FB4F32F4-A671-1D87-1908-9715071BA472}"/>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1163203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EFBDA9-7320-BBC8-3164-AAB9CB509622}"/>
              </a:ext>
            </a:extLst>
          </p:cNvPr>
          <p:cNvSpPr>
            <a:spLocks noGrp="1"/>
          </p:cNvSpPr>
          <p:nvPr>
            <p:ph type="title"/>
          </p:nvPr>
        </p:nvSpPr>
        <p:spPr/>
        <p:txBody>
          <a:body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44FA65E3-E0E8-BC4A-510C-55CBF7C6AD4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a:extLst>
              <a:ext uri="{FF2B5EF4-FFF2-40B4-BE49-F238E27FC236}">
                <a16:creationId xmlns:a16="http://schemas.microsoft.com/office/drawing/2014/main" id="{9ED29737-4213-A6C0-4F20-F04AC310A71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datum 4">
            <a:extLst>
              <a:ext uri="{FF2B5EF4-FFF2-40B4-BE49-F238E27FC236}">
                <a16:creationId xmlns:a16="http://schemas.microsoft.com/office/drawing/2014/main" id="{B31B5F37-D3B1-A54D-774E-5DEBCEDD2B57}"/>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6" name="Tijdelijke aanduiding voor voettekst 5">
            <a:extLst>
              <a:ext uri="{FF2B5EF4-FFF2-40B4-BE49-F238E27FC236}">
                <a16:creationId xmlns:a16="http://schemas.microsoft.com/office/drawing/2014/main" id="{B792A0D3-7B88-E710-AF6C-6C3366BF0D7D}"/>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5A63EE82-25B2-445D-1FBD-BD1366466530}"/>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401256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ABD593-8D1E-47BD-5986-D3FC20CE8484}"/>
              </a:ext>
            </a:extLst>
          </p:cNvPr>
          <p:cNvSpPr>
            <a:spLocks noGrp="1"/>
          </p:cNvSpPr>
          <p:nvPr>
            <p:ph type="title"/>
          </p:nvPr>
        </p:nvSpPr>
        <p:spPr>
          <a:xfrm>
            <a:off x="839788" y="365125"/>
            <a:ext cx="10515600" cy="1325563"/>
          </a:xfrm>
        </p:spPr>
        <p:txBody>
          <a:body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F2A52534-1BB8-813B-40CA-788F65DD6D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8A393F2-9D62-E60A-BDD3-8E56C5521E1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a:extLst>
              <a:ext uri="{FF2B5EF4-FFF2-40B4-BE49-F238E27FC236}">
                <a16:creationId xmlns:a16="http://schemas.microsoft.com/office/drawing/2014/main" id="{DB0FD275-8199-7690-5AB3-07C46B3E73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77F773E-1645-E4D2-0495-8D66CAB1C45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Tijdelijke aanduiding voor datum 6">
            <a:extLst>
              <a:ext uri="{FF2B5EF4-FFF2-40B4-BE49-F238E27FC236}">
                <a16:creationId xmlns:a16="http://schemas.microsoft.com/office/drawing/2014/main" id="{442CECE8-F51E-B355-F6B1-D09AE12552BE}"/>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8" name="Tijdelijke aanduiding voor voettekst 7">
            <a:extLst>
              <a:ext uri="{FF2B5EF4-FFF2-40B4-BE49-F238E27FC236}">
                <a16:creationId xmlns:a16="http://schemas.microsoft.com/office/drawing/2014/main" id="{D3ABED2D-DC21-393A-B931-E36B38B13863}"/>
              </a:ext>
            </a:extLst>
          </p:cNvPr>
          <p:cNvSpPr>
            <a:spLocks noGrp="1"/>
          </p:cNvSpPr>
          <p:nvPr>
            <p:ph type="ftr" sz="quarter" idx="11"/>
          </p:nvPr>
        </p:nvSpPr>
        <p:spPr/>
        <p:txBody>
          <a:bodyPr/>
          <a:lstStyle/>
          <a:p>
            <a:endParaRPr lang="en-US"/>
          </a:p>
        </p:txBody>
      </p:sp>
      <p:sp>
        <p:nvSpPr>
          <p:cNvPr id="9" name="Tijdelijke aanduiding voor dianummer 8">
            <a:extLst>
              <a:ext uri="{FF2B5EF4-FFF2-40B4-BE49-F238E27FC236}">
                <a16:creationId xmlns:a16="http://schemas.microsoft.com/office/drawing/2014/main" id="{7C924D03-9C49-DE84-CEA1-BC24C3847F5B}"/>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2287632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4EDECB-8FF7-D77F-8EF5-AD517E7DA29B}"/>
              </a:ext>
            </a:extLst>
          </p:cNvPr>
          <p:cNvSpPr>
            <a:spLocks noGrp="1"/>
          </p:cNvSpPr>
          <p:nvPr>
            <p:ph type="title"/>
          </p:nvPr>
        </p:nvSpPr>
        <p:spPr/>
        <p:txBody>
          <a:bodyPr/>
          <a:lstStyle/>
          <a:p>
            <a:r>
              <a:rPr lang="nl-NL"/>
              <a:t>Klik om stijl te bewerken</a:t>
            </a:r>
            <a:endParaRPr lang="en-US"/>
          </a:p>
        </p:txBody>
      </p:sp>
      <p:sp>
        <p:nvSpPr>
          <p:cNvPr id="3" name="Tijdelijke aanduiding voor datum 2">
            <a:extLst>
              <a:ext uri="{FF2B5EF4-FFF2-40B4-BE49-F238E27FC236}">
                <a16:creationId xmlns:a16="http://schemas.microsoft.com/office/drawing/2014/main" id="{8CBCB245-181F-2DD0-C23E-25D04167E281}"/>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4" name="Tijdelijke aanduiding voor voettekst 3">
            <a:extLst>
              <a:ext uri="{FF2B5EF4-FFF2-40B4-BE49-F238E27FC236}">
                <a16:creationId xmlns:a16="http://schemas.microsoft.com/office/drawing/2014/main" id="{67CC528A-6923-E57F-E38F-05C81994696D}"/>
              </a:ext>
            </a:extLst>
          </p:cNvPr>
          <p:cNvSpPr>
            <a:spLocks noGrp="1"/>
          </p:cNvSpPr>
          <p:nvPr>
            <p:ph type="ftr" sz="quarter" idx="11"/>
          </p:nvPr>
        </p:nvSpPr>
        <p:spPr/>
        <p:txBody>
          <a:bodyPr/>
          <a:lstStyle/>
          <a:p>
            <a:endParaRPr lang="en-US"/>
          </a:p>
        </p:txBody>
      </p:sp>
      <p:sp>
        <p:nvSpPr>
          <p:cNvPr id="5" name="Tijdelijke aanduiding voor dianummer 4">
            <a:extLst>
              <a:ext uri="{FF2B5EF4-FFF2-40B4-BE49-F238E27FC236}">
                <a16:creationId xmlns:a16="http://schemas.microsoft.com/office/drawing/2014/main" id="{0CCE847B-4C53-76D6-4C6C-22E7D95FD8AA}"/>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232636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5245C9D-AB24-9FED-694B-456891A64131}"/>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3" name="Tijdelijke aanduiding voor voettekst 2">
            <a:extLst>
              <a:ext uri="{FF2B5EF4-FFF2-40B4-BE49-F238E27FC236}">
                <a16:creationId xmlns:a16="http://schemas.microsoft.com/office/drawing/2014/main" id="{64D138FB-A32F-5108-110A-D60BFB0C477F}"/>
              </a:ext>
            </a:extLst>
          </p:cNvPr>
          <p:cNvSpPr>
            <a:spLocks noGrp="1"/>
          </p:cNvSpPr>
          <p:nvPr>
            <p:ph type="ftr" sz="quarter" idx="11"/>
          </p:nvPr>
        </p:nvSpPr>
        <p:spPr/>
        <p:txBody>
          <a:bodyPr/>
          <a:lstStyle/>
          <a:p>
            <a:endParaRPr lang="en-US"/>
          </a:p>
        </p:txBody>
      </p:sp>
      <p:sp>
        <p:nvSpPr>
          <p:cNvPr id="4" name="Tijdelijke aanduiding voor dianummer 3">
            <a:extLst>
              <a:ext uri="{FF2B5EF4-FFF2-40B4-BE49-F238E27FC236}">
                <a16:creationId xmlns:a16="http://schemas.microsoft.com/office/drawing/2014/main" id="{AF04842F-FA25-D61C-1AA5-BFA1655F52ED}"/>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502511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84C3AF-65D6-A72B-139A-7FBFA204CAF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490C99B0-6AFD-48FF-834B-26E13C9F14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a:extLst>
              <a:ext uri="{FF2B5EF4-FFF2-40B4-BE49-F238E27FC236}">
                <a16:creationId xmlns:a16="http://schemas.microsoft.com/office/drawing/2014/main" id="{A30EA4EB-8DF2-E39F-979F-B177412CEE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F3D5473-D59D-E0FD-9FD8-0C00AA3F8B63}"/>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6" name="Tijdelijke aanduiding voor voettekst 5">
            <a:extLst>
              <a:ext uri="{FF2B5EF4-FFF2-40B4-BE49-F238E27FC236}">
                <a16:creationId xmlns:a16="http://schemas.microsoft.com/office/drawing/2014/main" id="{675766D0-9362-D2FF-57F8-9887E32D26B5}"/>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F026D023-4E37-B148-0C8F-5520852C976F}"/>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1742194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5CD630-30EA-1C6A-4587-209736EDE51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a:p>
        </p:txBody>
      </p:sp>
      <p:sp>
        <p:nvSpPr>
          <p:cNvPr id="3" name="Tijdelijke aanduiding voor afbeelding 2">
            <a:extLst>
              <a:ext uri="{FF2B5EF4-FFF2-40B4-BE49-F238E27FC236}">
                <a16:creationId xmlns:a16="http://schemas.microsoft.com/office/drawing/2014/main" id="{32F3FF5A-8289-8749-D688-7C7C75AE3E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ijdelijke aanduiding voor tekst 3">
            <a:extLst>
              <a:ext uri="{FF2B5EF4-FFF2-40B4-BE49-F238E27FC236}">
                <a16:creationId xmlns:a16="http://schemas.microsoft.com/office/drawing/2014/main" id="{D7B9E705-1C69-EA83-00FC-BE3AC716AA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20BA571-35F1-6689-B627-1EDF9DD1B9BB}"/>
              </a:ext>
            </a:extLst>
          </p:cNvPr>
          <p:cNvSpPr>
            <a:spLocks noGrp="1"/>
          </p:cNvSpPr>
          <p:nvPr>
            <p:ph type="dt" sz="half" idx="10"/>
          </p:nvPr>
        </p:nvSpPr>
        <p:spPr/>
        <p:txBody>
          <a:bodyPr/>
          <a:lstStyle/>
          <a:p>
            <a:fld id="{326D1F31-66BB-4730-BEA2-FD016187394C}" type="datetimeFigureOut">
              <a:rPr lang="en-US" smtClean="0"/>
              <a:t>2/4/2025</a:t>
            </a:fld>
            <a:endParaRPr lang="en-US"/>
          </a:p>
        </p:txBody>
      </p:sp>
      <p:sp>
        <p:nvSpPr>
          <p:cNvPr id="6" name="Tijdelijke aanduiding voor voettekst 5">
            <a:extLst>
              <a:ext uri="{FF2B5EF4-FFF2-40B4-BE49-F238E27FC236}">
                <a16:creationId xmlns:a16="http://schemas.microsoft.com/office/drawing/2014/main" id="{638178F5-D73A-1F8A-FFD7-258FA8C7815B}"/>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9B2EC998-D75C-A93B-774C-ED66BB16BA44}"/>
              </a:ext>
            </a:extLst>
          </p:cNvPr>
          <p:cNvSpPr>
            <a:spLocks noGrp="1"/>
          </p:cNvSpPr>
          <p:nvPr>
            <p:ph type="sldNum" sz="quarter" idx="12"/>
          </p:nvPr>
        </p:nvSpPr>
        <p:spPr/>
        <p:txBody>
          <a:bodyPr/>
          <a:lstStyle/>
          <a:p>
            <a:fld id="{2EE09294-849D-4CFC-A024-30B14B49199A}" type="slidenum">
              <a:rPr lang="en-US" smtClean="0"/>
              <a:t>‹#›</a:t>
            </a:fld>
            <a:endParaRPr lang="en-US"/>
          </a:p>
        </p:txBody>
      </p:sp>
    </p:spTree>
    <p:extLst>
      <p:ext uri="{BB962C8B-B14F-4D97-AF65-F5344CB8AC3E}">
        <p14:creationId xmlns:p14="http://schemas.microsoft.com/office/powerpoint/2010/main" val="1742946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F657130-978A-6763-89C8-36A7514D25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79C5278A-FCD5-D9F1-4291-0EF843881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4B936756-374A-EDB7-0C10-9899054D2E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26D1F31-66BB-4730-BEA2-FD016187394C}" type="datetimeFigureOut">
              <a:rPr lang="en-US" smtClean="0"/>
              <a:t>2/4/2025</a:t>
            </a:fld>
            <a:endParaRPr lang="en-US"/>
          </a:p>
        </p:txBody>
      </p:sp>
      <p:sp>
        <p:nvSpPr>
          <p:cNvPr id="5" name="Tijdelijke aanduiding voor voettekst 4">
            <a:extLst>
              <a:ext uri="{FF2B5EF4-FFF2-40B4-BE49-F238E27FC236}">
                <a16:creationId xmlns:a16="http://schemas.microsoft.com/office/drawing/2014/main" id="{25B6C6CB-235E-169E-2808-767F68F334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Tijdelijke aanduiding voor dianummer 5">
            <a:extLst>
              <a:ext uri="{FF2B5EF4-FFF2-40B4-BE49-F238E27FC236}">
                <a16:creationId xmlns:a16="http://schemas.microsoft.com/office/drawing/2014/main" id="{F5555D79-6301-E70B-58D1-215D9A1738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EE09294-849D-4CFC-A024-30B14B49199A}" type="slidenum">
              <a:rPr lang="en-US" smtClean="0"/>
              <a:t>‹#›</a:t>
            </a:fld>
            <a:endParaRPr lang="en-US"/>
          </a:p>
        </p:txBody>
      </p:sp>
    </p:spTree>
    <p:extLst>
      <p:ext uri="{BB962C8B-B14F-4D97-AF65-F5344CB8AC3E}">
        <p14:creationId xmlns:p14="http://schemas.microsoft.com/office/powerpoint/2010/main" val="866138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lighthouse on a hill by a body of water&#10;&#10;Description automatically generated">
            <a:extLst>
              <a:ext uri="{FF2B5EF4-FFF2-40B4-BE49-F238E27FC236}">
                <a16:creationId xmlns:a16="http://schemas.microsoft.com/office/drawing/2014/main" id="{3E333856-A553-5A87-B651-E9FC2E0C552C}"/>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4923" b="4923"/>
          <a:stretch>
            <a:fillRect/>
          </a:stretch>
        </p:blipFill>
        <p:spPr/>
      </p:pic>
      <p:sp>
        <p:nvSpPr>
          <p:cNvPr id="3" name="Tijdelijke aanduiding voor tekst 2">
            <a:extLst>
              <a:ext uri="{FF2B5EF4-FFF2-40B4-BE49-F238E27FC236}">
                <a16:creationId xmlns:a16="http://schemas.microsoft.com/office/drawing/2014/main" id="{8D381475-903A-490D-984B-D01BDEAC5797}"/>
              </a:ext>
            </a:extLst>
          </p:cNvPr>
          <p:cNvSpPr>
            <a:spLocks noGrp="1"/>
          </p:cNvSpPr>
          <p:nvPr>
            <p:ph type="body" sz="quarter" idx="14"/>
          </p:nvPr>
        </p:nvSpPr>
        <p:spPr>
          <a:xfrm>
            <a:off x="0" y="5759451"/>
            <a:ext cx="12192000" cy="1098549"/>
          </a:xfrm>
        </p:spPr>
        <p:txBody>
          <a:bodyPr/>
          <a:lstStyle/>
          <a:p>
            <a:endParaRPr lang="nl-NL" dirty="0"/>
          </a:p>
        </p:txBody>
      </p:sp>
      <p:sp>
        <p:nvSpPr>
          <p:cNvPr id="4" name="Tijdelijke aanduiding voor tekst 3">
            <a:extLst>
              <a:ext uri="{FF2B5EF4-FFF2-40B4-BE49-F238E27FC236}">
                <a16:creationId xmlns:a16="http://schemas.microsoft.com/office/drawing/2014/main" id="{864F17C0-62FB-444D-9859-34E3D3563A61}"/>
              </a:ext>
            </a:extLst>
          </p:cNvPr>
          <p:cNvSpPr>
            <a:spLocks noGrp="1"/>
          </p:cNvSpPr>
          <p:nvPr>
            <p:ph type="body" sz="quarter" idx="16"/>
          </p:nvPr>
        </p:nvSpPr>
        <p:spPr>
          <a:xfrm>
            <a:off x="6873784" y="1854201"/>
            <a:ext cx="4358216" cy="4358217"/>
          </a:xfrm>
        </p:spPr>
        <p:txBody>
          <a:bodyPr/>
          <a:lstStyle/>
          <a:p>
            <a:r>
              <a:rPr lang="nl-NL" dirty="0"/>
              <a:t>Percelen breakdown</a:t>
            </a:r>
            <a:endParaRPr lang="en-US" dirty="0"/>
          </a:p>
          <a:p>
            <a:pPr lvl="1"/>
            <a:r>
              <a:rPr lang="nl-NL" sz="1850" dirty="0"/>
              <a:t>Aanbesteding </a:t>
            </a:r>
            <a:r>
              <a:rPr lang="nl-NL" sz="1850" dirty="0" err="1"/>
              <a:t>ict</a:t>
            </a:r>
            <a:r>
              <a:rPr lang="nl-NL" sz="1850" dirty="0"/>
              <a:t> 2025</a:t>
            </a:r>
          </a:p>
        </p:txBody>
      </p:sp>
      <p:sp>
        <p:nvSpPr>
          <p:cNvPr id="5" name="Tijdelijke aanduiding voor tekst 4">
            <a:extLst>
              <a:ext uri="{FF2B5EF4-FFF2-40B4-BE49-F238E27FC236}">
                <a16:creationId xmlns:a16="http://schemas.microsoft.com/office/drawing/2014/main" id="{10ABE147-653D-4DA8-B691-F0757E2952A3}"/>
              </a:ext>
            </a:extLst>
          </p:cNvPr>
          <p:cNvSpPr>
            <a:spLocks noGrp="1"/>
          </p:cNvSpPr>
          <p:nvPr>
            <p:ph type="body" sz="quarter" idx="17"/>
          </p:nvPr>
        </p:nvSpPr>
        <p:spPr>
          <a:xfrm>
            <a:off x="0" y="1"/>
            <a:ext cx="12192000" cy="1085851"/>
          </a:xfrm>
        </p:spPr>
        <p:txBody>
          <a:bodyPr/>
          <a:lstStyle/>
          <a:p>
            <a:r>
              <a:rPr lang="nl-NL"/>
              <a:t> </a:t>
            </a:r>
          </a:p>
        </p:txBody>
      </p:sp>
      <p:sp>
        <p:nvSpPr>
          <p:cNvPr id="7" name="Ondertitel 6">
            <a:extLst>
              <a:ext uri="{FF2B5EF4-FFF2-40B4-BE49-F238E27FC236}">
                <a16:creationId xmlns:a16="http://schemas.microsoft.com/office/drawing/2014/main" id="{7728D5E8-E7B8-4000-AD2F-DC69604701C3}"/>
              </a:ext>
            </a:extLst>
          </p:cNvPr>
          <p:cNvSpPr>
            <a:spLocks noGrp="1"/>
          </p:cNvSpPr>
          <p:nvPr>
            <p:ph type="subTitle" idx="1"/>
          </p:nvPr>
        </p:nvSpPr>
        <p:spPr>
          <a:xfrm>
            <a:off x="6873783" y="5200994"/>
            <a:ext cx="4359367" cy="987039"/>
          </a:xfrm>
        </p:spPr>
        <p:txBody>
          <a:bodyPr/>
          <a:lstStyle/>
          <a:p>
            <a:r>
              <a:rPr lang="nl-NL" dirty="0"/>
              <a:t>Gemeente Urk</a:t>
            </a:r>
          </a:p>
        </p:txBody>
      </p:sp>
      <p:sp>
        <p:nvSpPr>
          <p:cNvPr id="8" name="Tijdelijke aanduiding voor tekst 7">
            <a:extLst>
              <a:ext uri="{FF2B5EF4-FFF2-40B4-BE49-F238E27FC236}">
                <a16:creationId xmlns:a16="http://schemas.microsoft.com/office/drawing/2014/main" id="{935F39A7-E1DD-4382-B14B-5E7F34BEDCB9}"/>
              </a:ext>
            </a:extLst>
          </p:cNvPr>
          <p:cNvSpPr>
            <a:spLocks noGrp="1"/>
          </p:cNvSpPr>
          <p:nvPr>
            <p:ph type="body" sz="quarter" idx="15"/>
          </p:nvPr>
        </p:nvSpPr>
        <p:spPr>
          <a:xfrm>
            <a:off x="0" y="6622288"/>
            <a:ext cx="12192000" cy="235712"/>
          </a:xfrm>
        </p:spPr>
        <p:txBody>
          <a:bodyPr>
            <a:normAutofit fontScale="40000" lnSpcReduction="20000"/>
          </a:bodyPr>
          <a:lstStyle/>
          <a:p>
            <a:endParaRPr lang="nl-NL" dirty="0"/>
          </a:p>
        </p:txBody>
      </p:sp>
      <p:sp>
        <p:nvSpPr>
          <p:cNvPr id="9" name="Titel 8">
            <a:extLst>
              <a:ext uri="{FF2B5EF4-FFF2-40B4-BE49-F238E27FC236}">
                <a16:creationId xmlns:a16="http://schemas.microsoft.com/office/drawing/2014/main" id="{7EBA707C-F0A4-45E9-9482-357E56FBCA53}"/>
              </a:ext>
            </a:extLst>
          </p:cNvPr>
          <p:cNvSpPr>
            <a:spLocks noGrp="1"/>
          </p:cNvSpPr>
          <p:nvPr>
            <p:ph type="title"/>
          </p:nvPr>
        </p:nvSpPr>
        <p:spPr>
          <a:xfrm>
            <a:off x="0" y="-482656"/>
            <a:ext cx="12193200" cy="266400"/>
          </a:xfrm>
        </p:spPr>
        <p:txBody>
          <a:bodyPr>
            <a:normAutofit fontScale="90000"/>
          </a:bodyPr>
          <a:lstStyle/>
          <a:p>
            <a:r>
              <a:rPr lang="nl-NL"/>
              <a:t>Title slide</a:t>
            </a:r>
          </a:p>
        </p:txBody>
      </p:sp>
      <p:sp>
        <p:nvSpPr>
          <p:cNvPr id="2" name="Tijdelijke aanduiding voor dianummer 1">
            <a:extLst>
              <a:ext uri="{FF2B5EF4-FFF2-40B4-BE49-F238E27FC236}">
                <a16:creationId xmlns:a16="http://schemas.microsoft.com/office/drawing/2014/main" id="{D062CE66-7E28-E452-0F2A-5F70A67B4E3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pic>
        <p:nvPicPr>
          <p:cNvPr id="12" name="Picture Placeholder 11" descr="Afbeelding met Lettertype, logo, tekst, Graphics&#10;&#10;Automatisch gegenereerde beschrijving">
            <a:extLst>
              <a:ext uri="{FF2B5EF4-FFF2-40B4-BE49-F238E27FC236}">
                <a16:creationId xmlns:a16="http://schemas.microsoft.com/office/drawing/2014/main" id="{80AD2CBC-6415-727A-9770-EB77E6273A5A}"/>
              </a:ext>
            </a:extLst>
          </p:cNvPr>
          <p:cNvPicPr>
            <a:picLocks noGrp="1" noChangeAspect="1"/>
          </p:cNvPicPr>
          <p:nvPr>
            <p:ph type="pic" idx="33"/>
          </p:nvPr>
        </p:nvPicPr>
        <p:blipFill>
          <a:blip r:embed="rId4"/>
          <a:srcRect l="1375" r="1375"/>
          <a:stretch/>
        </p:blipFill>
        <p:spPr>
          <a:xfrm>
            <a:off x="958851" y="203230"/>
            <a:ext cx="2176049" cy="689967"/>
          </a:xfrm>
        </p:spPr>
      </p:pic>
    </p:spTree>
    <p:extLst>
      <p:ext uri="{BB962C8B-B14F-4D97-AF65-F5344CB8AC3E}">
        <p14:creationId xmlns:p14="http://schemas.microsoft.com/office/powerpoint/2010/main" val="284292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10</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36507903"/>
              </p:ext>
            </p:extLst>
          </p:nvPr>
        </p:nvGraphicFramePr>
        <p:xfrm>
          <a:off x="220717" y="1690688"/>
          <a:ext cx="11863552" cy="88900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dirty="0"/>
                        <a:t>Dienst</a:t>
                      </a:r>
                    </a:p>
                  </a:txBody>
                  <a:tcPr/>
                </a:tc>
                <a:tc>
                  <a:txBody>
                    <a:bodyPr/>
                    <a:lstStyle/>
                    <a:p>
                      <a:r>
                        <a:rPr lang="nl-NL" noProof="0" dirty="0"/>
                        <a:t>Toelichting</a:t>
                      </a:r>
                    </a:p>
                  </a:txBody>
                  <a:tcPr/>
                </a:tc>
                <a:tc>
                  <a:txBody>
                    <a:bodyPr/>
                    <a:lstStyle/>
                    <a:p>
                      <a:r>
                        <a:rPr lang="nl-NL" noProof="0" dirty="0"/>
                        <a:t>Gemeente Urk</a:t>
                      </a:r>
                    </a:p>
                  </a:txBody>
                  <a:tcPr/>
                </a:tc>
                <a:tc>
                  <a:txBody>
                    <a:bodyPr/>
                    <a:lstStyle/>
                    <a:p>
                      <a:r>
                        <a:rPr lang="nl-NL" noProof="0" dirty="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dirty="0">
                          <a:solidFill>
                            <a:schemeClr val="dk1"/>
                          </a:solidFill>
                          <a:latin typeface="+mn-lt"/>
                          <a:ea typeface="+mn-ea"/>
                          <a:cs typeface="+mn-cs"/>
                        </a:rPr>
                        <a:t>1.9 </a:t>
                      </a:r>
                      <a:r>
                        <a:rPr lang="nl-NL" sz="1400" kern="1200" noProof="0" dirty="0" err="1">
                          <a:solidFill>
                            <a:schemeClr val="dk1"/>
                          </a:solidFill>
                          <a:latin typeface="+mn-lt"/>
                          <a:ea typeface="+mn-ea"/>
                          <a:cs typeface="+mn-cs"/>
                        </a:rPr>
                        <a:t>Azure</a:t>
                      </a:r>
                      <a:r>
                        <a:rPr lang="nl-NL" sz="1400" kern="1200" noProof="0" dirty="0">
                          <a:solidFill>
                            <a:schemeClr val="dk1"/>
                          </a:solidFill>
                          <a:latin typeface="+mn-lt"/>
                          <a:ea typeface="+mn-ea"/>
                          <a:cs typeface="+mn-cs"/>
                        </a:rPr>
                        <a:t> </a:t>
                      </a:r>
                      <a:r>
                        <a:rPr lang="nl-NL" sz="1400" kern="1200" noProof="0" dirty="0" err="1">
                          <a:solidFill>
                            <a:schemeClr val="dk1"/>
                          </a:solidFill>
                          <a:latin typeface="+mn-lt"/>
                          <a:ea typeface="+mn-ea"/>
                          <a:cs typeface="+mn-cs"/>
                        </a:rPr>
                        <a:t>landingzone</a:t>
                      </a:r>
                    </a:p>
                  </a:txBody>
                  <a:tcPr/>
                </a:tc>
                <a:tc>
                  <a:txBody>
                    <a:bodyPr/>
                    <a:lstStyle/>
                    <a:p>
                      <a:r>
                        <a:rPr lang="nl-NL" sz="1400" kern="1200" noProof="0" dirty="0">
                          <a:solidFill>
                            <a:schemeClr val="dk1"/>
                          </a:solidFill>
                          <a:latin typeface="+mn-lt"/>
                          <a:ea typeface="+mn-ea"/>
                          <a:cs typeface="+mn-cs"/>
                        </a:rPr>
                        <a:t>Het inrichten en beheren van een landing zone voor de gemeente Urk.</a:t>
                      </a:r>
                    </a:p>
                  </a:txBody>
                  <a:tcPr/>
                </a:tc>
                <a:tc>
                  <a:txBody>
                    <a:bodyPr/>
                    <a:lstStyle/>
                    <a:p>
                      <a:endParaRPr lang="nl-NL" sz="1400" noProof="0" dirty="0"/>
                    </a:p>
                  </a:txBody>
                  <a:tcPr/>
                </a:tc>
                <a:tc>
                  <a:txBody>
                    <a:bodyPr/>
                    <a:lstStyle/>
                    <a:p>
                      <a:pPr marL="285750" indent="-285750">
                        <a:buFont typeface="Arial" panose="020B0604020202020204" pitchFamily="34" charset="0"/>
                        <a:buChar char="•"/>
                      </a:pPr>
                      <a:endParaRPr lang="nl-NL" sz="1400" noProof="0" dirty="0"/>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B20A6461-D6CA-5A2E-C9D5-326D36E7E89D}"/>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A1F697A9-1679-E2F8-0998-C048667EB840}"/>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300846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11</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896936" y="1517276"/>
          <a:ext cx="10267950" cy="3835400"/>
        </p:xfrm>
        <a:graphic>
          <a:graphicData uri="http://schemas.openxmlformats.org/drawingml/2006/table">
            <a:tbl>
              <a:tblPr firstRow="1" bandRow="1">
                <a:tableStyleId>{7DF18680-E054-41AD-8BC1-D1AEF772440D}</a:tableStyleId>
              </a:tblPr>
              <a:tblGrid>
                <a:gridCol w="3271027">
                  <a:extLst>
                    <a:ext uri="{9D8B030D-6E8A-4147-A177-3AD203B41FA5}">
                      <a16:colId xmlns:a16="http://schemas.microsoft.com/office/drawing/2014/main" val="757663662"/>
                    </a:ext>
                  </a:extLst>
                </a:gridCol>
                <a:gridCol w="6996923">
                  <a:extLst>
                    <a:ext uri="{9D8B030D-6E8A-4147-A177-3AD203B41FA5}">
                      <a16:colId xmlns:a16="http://schemas.microsoft.com/office/drawing/2014/main" val="2123656916"/>
                    </a:ext>
                  </a:extLst>
                </a:gridCol>
              </a:tblGrid>
              <a:tr h="370840">
                <a:tc>
                  <a:txBody>
                    <a:bodyPr/>
                    <a:lstStyle/>
                    <a:p>
                      <a:r>
                        <a:rPr lang="nl-NL" sz="1400" noProof="0"/>
                        <a:t>Dienst</a:t>
                      </a:r>
                    </a:p>
                  </a:txBody>
                  <a:tcPr/>
                </a:tc>
                <a:tc>
                  <a:txBody>
                    <a:bodyPr/>
                    <a:lstStyle/>
                    <a:p>
                      <a:r>
                        <a:rPr lang="nl-NL" sz="1400" noProof="0"/>
                        <a:t>Toelichting</a:t>
                      </a:r>
                    </a:p>
                  </a:txBody>
                  <a:tcPr/>
                </a:tc>
                <a:extLst>
                  <a:ext uri="{0D108BD9-81ED-4DB2-BD59-A6C34878D82A}">
                    <a16:rowId xmlns:a16="http://schemas.microsoft.com/office/drawing/2014/main" val="1155246913"/>
                  </a:ext>
                </a:extLst>
              </a:tr>
              <a:tr h="370840">
                <a:tc>
                  <a:txBody>
                    <a:bodyPr/>
                    <a:lstStyle/>
                    <a:p>
                      <a:r>
                        <a:rPr lang="nl-NL" sz="1400" noProof="0"/>
                        <a:t>2.1 Vaste telefonie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kern="1200">
                          <a:solidFill>
                            <a:schemeClr val="dk1"/>
                          </a:solidFill>
                          <a:latin typeface="+mn-lt"/>
                          <a:ea typeface="+mn-ea"/>
                          <a:cs typeface="+mn-cs"/>
                        </a:rPr>
                        <a:t>Dit zijn de nummers gekoppeld aan toestellen in gemeentelijke panden, dit zijn telefoons met een draad of mobiele telefoons die het pand niet verlaten. Denk aan vaste nummers die gekoppeld zijn aan een bureau toestel.</a:t>
                      </a:r>
                    </a:p>
                  </a:txBody>
                  <a:tcPr/>
                </a:tc>
                <a:extLst>
                  <a:ext uri="{0D108BD9-81ED-4DB2-BD59-A6C34878D82A}">
                    <a16:rowId xmlns:a16="http://schemas.microsoft.com/office/drawing/2014/main" val="62970472"/>
                  </a:ext>
                </a:extLst>
              </a:tr>
              <a:tr h="370840">
                <a:tc>
                  <a:txBody>
                    <a:bodyPr/>
                    <a:lstStyle/>
                    <a:p>
                      <a:r>
                        <a:rPr lang="nl-NL" sz="1400" kern="1200" noProof="0">
                          <a:solidFill>
                            <a:schemeClr val="dk1"/>
                          </a:solidFill>
                          <a:latin typeface="+mn-lt"/>
                          <a:ea typeface="+mn-ea"/>
                          <a:cs typeface="+mn-cs"/>
                        </a:rPr>
                        <a:t>2.2 Mobiele telefonie</a:t>
                      </a:r>
                    </a:p>
                  </a:txBody>
                  <a:tcPr/>
                </a:tc>
                <a:tc>
                  <a:txBody>
                    <a:bodyPr/>
                    <a:lstStyle/>
                    <a:p>
                      <a:r>
                        <a:rPr lang="nl-NL" sz="1400" kern="1200" noProof="0">
                          <a:solidFill>
                            <a:schemeClr val="dk1"/>
                          </a:solidFill>
                          <a:latin typeface="+mn-lt"/>
                          <a:ea typeface="+mn-ea"/>
                          <a:cs typeface="+mn-cs"/>
                        </a:rPr>
                        <a:t>Dit zijn de nummers gekoppeld aan mobiele telefoons.</a:t>
                      </a:r>
                    </a:p>
                  </a:txBody>
                  <a:tcPr/>
                </a:tc>
                <a:extLst>
                  <a:ext uri="{0D108BD9-81ED-4DB2-BD59-A6C34878D82A}">
                    <a16:rowId xmlns:a16="http://schemas.microsoft.com/office/drawing/2014/main" val="1640628438"/>
                  </a:ext>
                </a:extLst>
              </a:tr>
              <a:tr h="370840">
                <a:tc>
                  <a:txBody>
                    <a:bodyPr/>
                    <a:lstStyle/>
                    <a:p>
                      <a:r>
                        <a:rPr lang="nl-NL" sz="1400" noProof="0"/>
                        <a:t>2.3 Teams </a:t>
                      </a:r>
                      <a:r>
                        <a:rPr lang="nl-NL" sz="1400" noProof="0" err="1"/>
                        <a:t>calling</a:t>
                      </a:r>
                      <a:endParaRPr lang="nl-NL" sz="1400"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kern="1200">
                          <a:solidFill>
                            <a:schemeClr val="dk1"/>
                          </a:solidFill>
                          <a:latin typeface="+mn-lt"/>
                          <a:ea typeface="+mn-ea"/>
                          <a:cs typeface="+mn-cs"/>
                        </a:rPr>
                        <a:t>Het bellen vanuit en naar Teams met publieke nummers. </a:t>
                      </a:r>
                    </a:p>
                  </a:txBody>
                  <a:tcPr/>
                </a:tc>
                <a:extLst>
                  <a:ext uri="{0D108BD9-81ED-4DB2-BD59-A6C34878D82A}">
                    <a16:rowId xmlns:a16="http://schemas.microsoft.com/office/drawing/2014/main" val="1084593333"/>
                  </a:ext>
                </a:extLst>
              </a:tr>
              <a:tr h="370840">
                <a:tc>
                  <a:txBody>
                    <a:bodyPr/>
                    <a:lstStyle/>
                    <a:p>
                      <a:r>
                        <a:rPr lang="nl-NL" sz="1400" noProof="0"/>
                        <a:t>2.4 Call center functionaliteit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kern="1200" noProof="0">
                          <a:solidFill>
                            <a:schemeClr val="dk1"/>
                          </a:solidFill>
                          <a:latin typeface="+mn-lt"/>
                          <a:ea typeface="+mn-ea"/>
                          <a:cs typeface="+mn-cs"/>
                        </a:rPr>
                        <a:t>Het inrichten en beheren van een telefonie centrale voor call center functionaliteiten.</a:t>
                      </a:r>
                    </a:p>
                  </a:txBody>
                  <a:tcPr/>
                </a:tc>
                <a:extLst>
                  <a:ext uri="{0D108BD9-81ED-4DB2-BD59-A6C34878D82A}">
                    <a16:rowId xmlns:a16="http://schemas.microsoft.com/office/drawing/2014/main" val="2742804994"/>
                  </a:ext>
                </a:extLst>
              </a:tr>
              <a:tr h="370840">
                <a:tc>
                  <a:txBody>
                    <a:bodyPr/>
                    <a:lstStyle/>
                    <a:p>
                      <a:pPr marL="0" indent="0">
                        <a:buFont typeface="+mj-lt"/>
                        <a:buNone/>
                      </a:pPr>
                      <a:r>
                        <a:rPr lang="nl-NL" sz="1400" noProof="0"/>
                        <a:t>2.5 </a:t>
                      </a:r>
                      <a:r>
                        <a:rPr lang="nl-NL" sz="1400" noProof="0" err="1"/>
                        <a:t>Governance</a:t>
                      </a:r>
                      <a:endParaRPr lang="nl-NL" sz="1400" noProof="0"/>
                    </a:p>
                  </a:txBody>
                  <a:tcPr/>
                </a:tc>
                <a:tc>
                  <a:txBody>
                    <a:bodyPr/>
                    <a:lstStyle/>
                    <a:p>
                      <a:r>
                        <a:rPr lang="nl-NL" sz="1400" kern="1200" noProof="0">
                          <a:solidFill>
                            <a:schemeClr val="dk1"/>
                          </a:solidFill>
                          <a:latin typeface="+mn-lt"/>
                          <a:ea typeface="+mn-ea"/>
                          <a:cs typeface="+mn-cs"/>
                        </a:rPr>
                        <a:t>Besturing van contract en contact.  Dit is ook het bespreken van je dienstafspraken en eventuele veranderingen. </a:t>
                      </a:r>
                    </a:p>
                  </a:txBody>
                  <a:tcPr/>
                </a:tc>
                <a:extLst>
                  <a:ext uri="{0D108BD9-81ED-4DB2-BD59-A6C34878D82A}">
                    <a16:rowId xmlns:a16="http://schemas.microsoft.com/office/drawing/2014/main" val="114505450"/>
                  </a:ext>
                </a:extLst>
              </a:tr>
              <a:tr h="370840">
                <a:tc>
                  <a:txBody>
                    <a:bodyPr/>
                    <a:lstStyle/>
                    <a:p>
                      <a:pPr marL="0" indent="0">
                        <a:buFont typeface="+mj-lt"/>
                        <a:buNone/>
                      </a:pPr>
                      <a:r>
                        <a:rPr lang="nl-NL" sz="1400" noProof="0"/>
                        <a:t>2.6 Servicemanagement</a:t>
                      </a:r>
                    </a:p>
                  </a:txBody>
                  <a:tcPr/>
                </a:tc>
                <a:tc>
                  <a:txBody>
                    <a:bodyPr/>
                    <a:lstStyle/>
                    <a:p>
                      <a:r>
                        <a:rPr lang="nl-NL" sz="1400" kern="1200" noProof="0">
                          <a:solidFill>
                            <a:schemeClr val="dk1"/>
                          </a:solidFill>
                          <a:latin typeface="+mn-lt"/>
                          <a:ea typeface="+mn-ea"/>
                          <a:cs typeface="+mn-cs"/>
                        </a:rPr>
                        <a:t>Beheerprocessen. Hoe richt je het incident, change en </a:t>
                      </a:r>
                      <a:r>
                        <a:rPr lang="nl-NL" sz="1400" kern="1200" noProof="0" err="1">
                          <a:solidFill>
                            <a:schemeClr val="dk1"/>
                          </a:solidFill>
                          <a:latin typeface="+mn-lt"/>
                          <a:ea typeface="+mn-ea"/>
                          <a:cs typeface="+mn-cs"/>
                        </a:rPr>
                        <a:t>problem</a:t>
                      </a:r>
                      <a:r>
                        <a:rPr lang="nl-NL" sz="1400" kern="1200" noProof="0">
                          <a:solidFill>
                            <a:schemeClr val="dk1"/>
                          </a:solidFill>
                          <a:latin typeface="+mn-lt"/>
                          <a:ea typeface="+mn-ea"/>
                          <a:cs typeface="+mn-cs"/>
                        </a:rPr>
                        <a:t> management in. </a:t>
                      </a:r>
                    </a:p>
                  </a:txBody>
                  <a:tcPr/>
                </a:tc>
                <a:extLst>
                  <a:ext uri="{0D108BD9-81ED-4DB2-BD59-A6C34878D82A}">
                    <a16:rowId xmlns:a16="http://schemas.microsoft.com/office/drawing/2014/main" val="2788584557"/>
                  </a:ext>
                </a:extLst>
              </a:tr>
              <a:tr h="370839">
                <a:tc>
                  <a:txBody>
                    <a:bodyPr/>
                    <a:lstStyle/>
                    <a:p>
                      <a:pPr marL="0" lvl="0" indent="0">
                        <a:buNone/>
                      </a:pPr>
                      <a:r>
                        <a:rPr lang="nl-NL" sz="1400" noProof="0"/>
                        <a:t>2.7 Asset management</a:t>
                      </a:r>
                    </a:p>
                  </a:txBody>
                  <a:tcPr/>
                </a:tc>
                <a:tc>
                  <a:txBody>
                    <a:bodyPr/>
                    <a:lstStyle/>
                    <a:p>
                      <a:r>
                        <a:rPr lang="nl-NL" sz="1400" kern="1200" noProof="0">
                          <a:solidFill>
                            <a:schemeClr val="dk1"/>
                          </a:solidFill>
                          <a:latin typeface="+mn-lt"/>
                          <a:ea typeface="+mn-ea"/>
                          <a:cs typeface="+mn-cs"/>
                        </a:rPr>
                        <a:t>Bestellen, uitleveren, afvoeren en administreren van voorraad (simkaarten en nummers) en abonnementen. Maar ook bijhouden van de CMDB (configuratie management database).</a:t>
                      </a:r>
                    </a:p>
                  </a:txBody>
                  <a:tcPr/>
                </a:tc>
                <a:extLst>
                  <a:ext uri="{0D108BD9-81ED-4DB2-BD59-A6C34878D82A}">
                    <a16:rowId xmlns:a16="http://schemas.microsoft.com/office/drawing/2014/main" val="3522311970"/>
                  </a:ext>
                </a:extLst>
              </a:tr>
            </a:tbl>
          </a:graphicData>
        </a:graphic>
      </p:graphicFrame>
      <p:sp>
        <p:nvSpPr>
          <p:cNvPr id="5" name="Picture Placeholder 4">
            <a:extLst>
              <a:ext uri="{FF2B5EF4-FFF2-40B4-BE49-F238E27FC236}">
                <a16:creationId xmlns:a16="http://schemas.microsoft.com/office/drawing/2014/main" id="{505882FD-379D-6032-F3A0-DA9C3D4E1CC8}"/>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F2C9DF5F-B07A-E6D4-7404-852EC2807E77}"/>
              </a:ext>
            </a:extLst>
          </p:cNvPr>
          <p:cNvPicPr>
            <a:picLocks noChangeAspect="1"/>
          </p:cNvPicPr>
          <p:nvPr/>
        </p:nvPicPr>
        <p:blipFill>
          <a:blip r:embed="rId3"/>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5991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12</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387604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en-US" sz="1800" b="1" kern="1200">
                          <a:solidFill>
                            <a:schemeClr val="lt1"/>
                          </a:solidFill>
                          <a:latin typeface="+mn-lt"/>
                          <a:ea typeface="+mn-ea"/>
                          <a:cs typeface="+mn-cs"/>
                        </a:rPr>
                        <a:t>Dienst</a:t>
                      </a:r>
                    </a:p>
                  </a:txBody>
                  <a:tcPr/>
                </a:tc>
                <a:tc>
                  <a:txBody>
                    <a:bodyPr/>
                    <a:lstStyle/>
                    <a:p>
                      <a:r>
                        <a:rPr lang="en-US" err="1"/>
                        <a:t>Toelichting</a:t>
                      </a:r>
                      <a:endParaRPr lang="en-US"/>
                    </a:p>
                  </a:txBody>
                  <a:tcPr/>
                </a:tc>
                <a:tc>
                  <a:txBody>
                    <a:bodyPr/>
                    <a:lstStyle/>
                    <a:p>
                      <a:r>
                        <a:rPr lang="nl-NL"/>
                        <a:t>Gemeente Urk</a:t>
                      </a:r>
                      <a:endParaRPr lang="en-US"/>
                    </a:p>
                  </a:txBody>
                  <a:tcPr/>
                </a:tc>
                <a:tc>
                  <a:txBody>
                    <a:bodyPr/>
                    <a:lstStyle/>
                    <a:p>
                      <a:r>
                        <a:rPr lang="nl-NL"/>
                        <a:t>Leverancier</a:t>
                      </a:r>
                      <a:endParaRPr lang="en-US"/>
                    </a:p>
                  </a:txBody>
                  <a:tcPr/>
                </a:tc>
                <a:extLst>
                  <a:ext uri="{0D108BD9-81ED-4DB2-BD59-A6C34878D82A}">
                    <a16:rowId xmlns:a16="http://schemas.microsoft.com/office/drawing/2014/main" val="1155246913"/>
                  </a:ext>
                </a:extLst>
              </a:tr>
              <a:tr h="370840">
                <a:tc>
                  <a:txBody>
                    <a:bodyPr/>
                    <a:lstStyle/>
                    <a:p>
                      <a:r>
                        <a:rPr lang="nl-NL" sz="1400" kern="1200" noProof="0">
                          <a:solidFill>
                            <a:schemeClr val="dk1"/>
                          </a:solidFill>
                          <a:latin typeface="+mn-lt"/>
                          <a:ea typeface="+mn-ea"/>
                          <a:cs typeface="+mn-cs"/>
                        </a:rPr>
                        <a:t>2.1 Vaste telefonie</a:t>
                      </a:r>
                    </a:p>
                  </a:txBody>
                  <a:tcPr/>
                </a:tc>
                <a:tc>
                  <a:txBody>
                    <a:bodyPr/>
                    <a:lstStyle/>
                    <a:p>
                      <a:r>
                        <a:rPr lang="nl-NL" sz="1400" kern="1200">
                          <a:solidFill>
                            <a:schemeClr val="dk1"/>
                          </a:solidFill>
                          <a:latin typeface="+mn-lt"/>
                          <a:ea typeface="+mn-ea"/>
                          <a:cs typeface="+mn-cs"/>
                        </a:rPr>
                        <a:t>Dit zijn de nummers gekoppeld aan toestellen in gemeentelijke panden, dit zijn telefoons met een draad of mobiele telefoons die het pand niet verlaten. Denk aan vaste nummers die gekoppeld zijn aan een bureau toestel.</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a:t>Beheer nummerplan</a:t>
                      </a:r>
                    </a:p>
                    <a:p>
                      <a:endParaRPr lang="nl-NL" sz="1400"/>
                    </a:p>
                  </a:txBody>
                  <a:tcPr/>
                </a:tc>
                <a:tc>
                  <a:txBody>
                    <a:bodyPr/>
                    <a:lstStyle/>
                    <a:p>
                      <a:pPr marL="285750" indent="-285750">
                        <a:buFont typeface="Arial" panose="020B0604020202020204" pitchFamily="34" charset="0"/>
                        <a:buChar char="•"/>
                      </a:pPr>
                      <a:r>
                        <a:rPr lang="nl-NL" sz="1400" noProof="0"/>
                        <a:t>Beschikbaar stellen van vast bellen aan geautoriseerde medewerkers van de gemeente Urk</a:t>
                      </a:r>
                    </a:p>
                    <a:p>
                      <a:pPr marL="285750" indent="-285750">
                        <a:buFont typeface="Arial" panose="020B0604020202020204" pitchFamily="34" charset="0"/>
                        <a:buChar char="•"/>
                      </a:pPr>
                      <a:r>
                        <a:rPr lang="nl-NL" sz="1400" noProof="0"/>
                        <a:t>Garanderen kwaliteit gesprek (</a:t>
                      </a:r>
                      <a:r>
                        <a:rPr lang="nl-NL" sz="1400" noProof="0" err="1"/>
                        <a:t>latency</a:t>
                      </a:r>
                      <a:r>
                        <a:rPr lang="nl-NL" sz="1400" noProof="0"/>
                        <a:t>, </a:t>
                      </a:r>
                      <a:r>
                        <a:rPr lang="nl-NL" sz="1400" noProof="0" err="1"/>
                        <a:t>jitter</a:t>
                      </a:r>
                      <a:r>
                        <a:rPr lang="nl-NL" sz="1400" noProof="0"/>
                        <a:t>, bandbreedte).</a:t>
                      </a:r>
                    </a:p>
                    <a:p>
                      <a:pPr marL="285750" indent="-285750">
                        <a:buFont typeface="Arial" panose="020B0604020202020204" pitchFamily="34" charset="0"/>
                        <a:buChar char="•"/>
                      </a:pPr>
                      <a:r>
                        <a:rPr lang="nl-NL" sz="1400" noProof="0"/>
                        <a:t>Leveren integratiemogelijkheden (o.a. vast-mobiel)</a:t>
                      </a:r>
                    </a:p>
                    <a:p>
                      <a:pPr marL="285750" indent="-285750">
                        <a:buFont typeface="Arial" panose="020B0604020202020204" pitchFamily="34" charset="0"/>
                        <a:buChar char="•"/>
                      </a:pPr>
                      <a:r>
                        <a:rPr lang="nl-NL" sz="1400" noProof="0"/>
                        <a:t>Garanderen van redundantie, </a:t>
                      </a:r>
                      <a:r>
                        <a:rPr lang="nl-NL" sz="1400" noProof="0" err="1"/>
                        <a:t>continuiteit</a:t>
                      </a:r>
                      <a:r>
                        <a:rPr lang="nl-NL" sz="1400" noProof="0"/>
                        <a:t>, betrouwbaarheid en beschikbaarheid</a:t>
                      </a:r>
                    </a:p>
                    <a:p>
                      <a:pPr marL="285750" indent="-285750">
                        <a:buFont typeface="Arial" panose="020B0604020202020204" pitchFamily="34" charset="0"/>
                        <a:buChar char="•"/>
                      </a:pPr>
                      <a:r>
                        <a:rPr lang="nl-NL" sz="1400" noProof="0"/>
                        <a:t>Beheer van nummer reeksen</a:t>
                      </a:r>
                    </a:p>
                    <a:p>
                      <a:pPr marL="285750" indent="-285750">
                        <a:buFont typeface="Arial" panose="020B0604020202020204" pitchFamily="34" charset="0"/>
                        <a:buChar char="•"/>
                      </a:pPr>
                      <a:r>
                        <a:rPr lang="nl-NL" sz="1400" noProof="0"/>
                        <a:t>Versleuteling van enkele lijnen (encryptie).</a:t>
                      </a:r>
                    </a:p>
                    <a:p>
                      <a:endParaRPr lang="en-US" sz="1400">
                        <a:solidFill>
                          <a:srgbClr val="FF0000"/>
                        </a:solidFill>
                      </a:endParaRP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329103EB-25DA-0C90-86DE-B744F7C7FA7A}"/>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C2F1A49A-B349-0208-6BCA-246C0F104111}"/>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86929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13</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472948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en-US" sz="1800" b="1" kern="1200" err="1">
                          <a:solidFill>
                            <a:schemeClr val="lt1"/>
                          </a:solidFill>
                          <a:latin typeface="+mn-lt"/>
                          <a:ea typeface="+mn-ea"/>
                          <a:cs typeface="+mn-cs"/>
                        </a:rPr>
                        <a:t>Dienst</a:t>
                      </a:r>
                      <a:endParaRPr lang="nl-NL" sz="1800" b="1" kern="1200" noProof="0">
                        <a:solidFill>
                          <a:schemeClr val="lt1"/>
                        </a:solidFill>
                        <a:latin typeface="+mn-lt"/>
                        <a:ea typeface="+mn-ea"/>
                        <a:cs typeface="+mn-cs"/>
                      </a:endParaRP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r>
                        <a:rPr lang="nl-NL" sz="1400" kern="1200" noProof="0">
                          <a:solidFill>
                            <a:schemeClr val="dk1"/>
                          </a:solidFill>
                          <a:latin typeface="+mn-lt"/>
                          <a:ea typeface="+mn-ea"/>
                          <a:cs typeface="+mn-cs"/>
                        </a:rPr>
                        <a:t>2.2 Mobiele telefonie</a:t>
                      </a:r>
                    </a:p>
                  </a:txBody>
                  <a:tcPr/>
                </a:tc>
                <a:tc>
                  <a:txBody>
                    <a:bodyPr/>
                    <a:lstStyle/>
                    <a:p>
                      <a:r>
                        <a:rPr lang="nl-NL" sz="1400" kern="1200" noProof="0">
                          <a:solidFill>
                            <a:schemeClr val="dk1"/>
                          </a:solidFill>
                          <a:latin typeface="+mn-lt"/>
                          <a:ea typeface="+mn-ea"/>
                          <a:cs typeface="+mn-cs"/>
                        </a:rPr>
                        <a:t>Op basis van een nummer reeks en nummer plan zijn dit de nummers gekoppeld aan mobiele telefoons. Gesprekken hebben voldoende </a:t>
                      </a:r>
                      <a:r>
                        <a:rPr lang="nl-NL" sz="1400" kern="1200" noProof="0" err="1">
                          <a:solidFill>
                            <a:schemeClr val="dk1"/>
                          </a:solidFill>
                          <a:latin typeface="+mn-lt"/>
                          <a:ea typeface="+mn-ea"/>
                          <a:cs typeface="+mn-cs"/>
                        </a:rPr>
                        <a:t>Quality</a:t>
                      </a:r>
                      <a:r>
                        <a:rPr lang="nl-NL" sz="1400" kern="1200" noProof="0">
                          <a:solidFill>
                            <a:schemeClr val="dk1"/>
                          </a:solidFill>
                          <a:latin typeface="+mn-lt"/>
                          <a:ea typeface="+mn-ea"/>
                          <a:cs typeface="+mn-cs"/>
                        </a:rPr>
                        <a:t> of Service (</a:t>
                      </a:r>
                      <a:r>
                        <a:rPr lang="nl-NL" sz="1400" kern="1200" noProof="0" err="1">
                          <a:solidFill>
                            <a:schemeClr val="dk1"/>
                          </a:solidFill>
                          <a:latin typeface="+mn-lt"/>
                          <a:ea typeface="+mn-ea"/>
                          <a:cs typeface="+mn-cs"/>
                        </a:rPr>
                        <a:t>QoS</a:t>
                      </a:r>
                      <a:r>
                        <a:rPr lang="nl-NL" sz="1400" kern="1200" noProof="0">
                          <a:solidFill>
                            <a:schemeClr val="dk1"/>
                          </a:solidFill>
                          <a:latin typeface="+mn-lt"/>
                          <a:ea typeface="+mn-ea"/>
                          <a:cs typeface="+mn-cs"/>
                        </a:rPr>
                        <a:t>). Infrastructuur is redundant waar nodig. Mobiele telefonie is betrouwbaar en beschikbaar.</a:t>
                      </a:r>
                    </a:p>
                    <a:p>
                      <a:endParaRPr lang="nl-NL" sz="1400" kern="1200" noProof="0">
                        <a:solidFill>
                          <a:schemeClr val="dk1"/>
                        </a:solidFill>
                        <a:latin typeface="+mn-lt"/>
                        <a:ea typeface="+mn-ea"/>
                        <a:cs typeface="+mn-cs"/>
                      </a:endParaRPr>
                    </a:p>
                    <a:p>
                      <a:endParaRPr lang="nl-NL" sz="1400" kern="1200" noProof="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nl-NL" sz="1400" noProof="0"/>
                        <a:t>Beheer nummerplan</a:t>
                      </a:r>
                    </a:p>
                    <a:p>
                      <a:pPr marL="285750" indent="-285750">
                        <a:buFont typeface="Arial" panose="020B0604020202020204" pitchFamily="34" charset="0"/>
                        <a:buChar char="•"/>
                      </a:pPr>
                      <a:r>
                        <a:rPr lang="nl-NL" sz="1400" noProof="0"/>
                        <a:t>Gebruikersovereenkomst</a:t>
                      </a:r>
                    </a:p>
                    <a:p>
                      <a:pPr marL="285750" indent="-285750">
                        <a:buFont typeface="Arial" panose="020B0604020202020204" pitchFamily="34" charset="0"/>
                        <a:buChar char="•"/>
                      </a:pPr>
                      <a:endParaRPr lang="nl-NL" sz="1400" noProof="0"/>
                    </a:p>
                  </a:txBody>
                  <a:tcPr/>
                </a:tc>
                <a:tc>
                  <a:txBody>
                    <a:bodyPr/>
                    <a:lstStyle/>
                    <a:p>
                      <a:pPr marL="285750" indent="-285750">
                        <a:buFont typeface="Arial" panose="020B0604020202020204" pitchFamily="34" charset="0"/>
                        <a:buChar char="•"/>
                      </a:pPr>
                      <a:r>
                        <a:rPr lang="nl-NL" sz="1400" noProof="0"/>
                        <a:t>Beschikbaar stellen van mobiel bellen aan geautoriseerde medewerkers van de gemeente Urk</a:t>
                      </a:r>
                    </a:p>
                    <a:p>
                      <a:pPr marL="285750" indent="-285750">
                        <a:buFont typeface="Arial" panose="020B0604020202020204" pitchFamily="34" charset="0"/>
                        <a:buChar char="•"/>
                      </a:pPr>
                      <a:r>
                        <a:rPr lang="nl-NL" sz="1400" noProof="0"/>
                        <a:t>Garanderen kwaliteit gesprek (</a:t>
                      </a:r>
                      <a:r>
                        <a:rPr lang="nl-NL" sz="1400" noProof="0" err="1"/>
                        <a:t>latency</a:t>
                      </a:r>
                      <a:r>
                        <a:rPr lang="nl-NL" sz="1400" noProof="0"/>
                        <a:t>, </a:t>
                      </a:r>
                      <a:r>
                        <a:rPr lang="nl-NL" sz="1400" noProof="0" err="1"/>
                        <a:t>jitter</a:t>
                      </a:r>
                      <a:r>
                        <a:rPr lang="nl-NL" sz="1400" noProof="0"/>
                        <a:t>, bandbreedte).</a:t>
                      </a:r>
                    </a:p>
                    <a:p>
                      <a:pPr marL="285750" indent="-285750">
                        <a:buFont typeface="Arial" panose="020B0604020202020204" pitchFamily="34" charset="0"/>
                        <a:buChar char="•"/>
                      </a:pPr>
                      <a:r>
                        <a:rPr lang="nl-NL" sz="1400" noProof="0"/>
                        <a:t>Leveren integratiemogelijkheden (o.a. vast-mobiel)</a:t>
                      </a:r>
                    </a:p>
                    <a:p>
                      <a:pPr marL="285750" indent="-285750">
                        <a:buFont typeface="Arial" panose="020B0604020202020204" pitchFamily="34" charset="0"/>
                        <a:buChar char="•"/>
                      </a:pPr>
                      <a:r>
                        <a:rPr lang="nl-NL" sz="1400" noProof="0"/>
                        <a:t>Garanderen van redundantie, </a:t>
                      </a:r>
                      <a:r>
                        <a:rPr lang="nl-NL" sz="1400" noProof="0" err="1"/>
                        <a:t>continuiteit</a:t>
                      </a:r>
                      <a:r>
                        <a:rPr lang="nl-NL" sz="1400" noProof="0"/>
                        <a:t>, betrouwbaarheid en beschikbaarheid</a:t>
                      </a:r>
                    </a:p>
                    <a:p>
                      <a:pPr marL="285750" indent="-285750">
                        <a:buFont typeface="Arial" panose="020B0604020202020204" pitchFamily="34" charset="0"/>
                        <a:buChar char="•"/>
                      </a:pPr>
                      <a:r>
                        <a:rPr lang="nl-NL" sz="1400" noProof="0"/>
                        <a:t>Beheer van nummer reeksen</a:t>
                      </a:r>
                    </a:p>
                    <a:p>
                      <a:pPr marL="285750" indent="-285750">
                        <a:buFont typeface="Arial" panose="020B0604020202020204" pitchFamily="34" charset="0"/>
                        <a:buChar char="•"/>
                      </a:pPr>
                      <a:r>
                        <a:rPr lang="nl-NL" sz="1400" noProof="0"/>
                        <a:t>Telefonische bereikbaarheid (ook inpandig)</a:t>
                      </a:r>
                    </a:p>
                    <a:p>
                      <a:pPr marL="285750" indent="-285750">
                        <a:buFont typeface="Arial" panose="020B0604020202020204" pitchFamily="34" charset="0"/>
                        <a:buChar char="•"/>
                      </a:pPr>
                      <a:r>
                        <a:rPr lang="nl-NL" sz="1400" noProof="0"/>
                        <a:t>Bereikbaarheid piketdiensten gemeente Urk (e-</a:t>
                      </a:r>
                      <a:r>
                        <a:rPr lang="nl-NL" sz="1400" noProof="0" err="1"/>
                        <a:t>sims</a:t>
                      </a:r>
                      <a:r>
                        <a:rPr lang="nl-NL" sz="1400" noProof="0"/>
                        <a:t>)</a:t>
                      </a:r>
                    </a:p>
                    <a:p>
                      <a:pPr marL="285750" indent="-285750">
                        <a:buFont typeface="Arial" panose="020B0604020202020204" pitchFamily="34" charset="0"/>
                        <a:buChar char="•"/>
                      </a:pPr>
                      <a:r>
                        <a:rPr lang="nl-NL" sz="1400" noProof="0"/>
                        <a:t>Data bundel instellingen</a:t>
                      </a:r>
                    </a:p>
                    <a:p>
                      <a:pPr marL="285750" indent="-285750">
                        <a:buFont typeface="Arial" panose="020B0604020202020204" pitchFamily="34" charset="0"/>
                        <a:buChar char="•"/>
                      </a:pPr>
                      <a:r>
                        <a:rPr lang="nl-NL" sz="1400" noProof="0"/>
                        <a:t>Instellingen </a:t>
                      </a:r>
                      <a:r>
                        <a:rPr lang="nl-NL" sz="1400" noProof="0" err="1"/>
                        <a:t>prive</a:t>
                      </a:r>
                      <a:r>
                        <a:rPr lang="nl-NL" sz="1400" noProof="0"/>
                        <a:t>-zakelijk gebruik</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36A9365A-8A96-D6DC-D739-83FC5AD06B4D}"/>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B1A8B449-51DC-C95B-0EB6-1936BE784E10}"/>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999313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14</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259588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en-US" sz="1800" b="1" kern="1200" err="1">
                          <a:solidFill>
                            <a:schemeClr val="lt1"/>
                          </a:solidFill>
                          <a:latin typeface="+mn-lt"/>
                          <a:ea typeface="+mn-ea"/>
                          <a:cs typeface="+mn-cs"/>
                        </a:rPr>
                        <a:t>Dienst</a:t>
                      </a:r>
                      <a:endParaRPr lang="en-US" sz="1800" b="1" kern="1200">
                        <a:solidFill>
                          <a:schemeClr val="lt1"/>
                        </a:solidFill>
                        <a:latin typeface="+mn-lt"/>
                        <a:ea typeface="+mn-ea"/>
                        <a:cs typeface="+mn-cs"/>
                      </a:endParaRPr>
                    </a:p>
                  </a:txBody>
                  <a:tcPr/>
                </a:tc>
                <a:tc>
                  <a:txBody>
                    <a:bodyPr/>
                    <a:lstStyle/>
                    <a:p>
                      <a:r>
                        <a:rPr lang="en-US" err="1"/>
                        <a:t>Toelichting</a:t>
                      </a:r>
                      <a:endParaRPr lang="en-US"/>
                    </a:p>
                  </a:txBody>
                  <a:tcPr/>
                </a:tc>
                <a:tc>
                  <a:txBody>
                    <a:bodyPr/>
                    <a:lstStyle/>
                    <a:p>
                      <a:r>
                        <a:rPr lang="nl-NL"/>
                        <a:t>Gemeente Urk</a:t>
                      </a:r>
                      <a:endParaRPr lang="en-US"/>
                    </a:p>
                  </a:txBody>
                  <a:tcPr/>
                </a:tc>
                <a:tc>
                  <a:txBody>
                    <a:bodyPr/>
                    <a:lstStyle/>
                    <a:p>
                      <a:r>
                        <a:rPr lang="nl-NL"/>
                        <a:t>Leverancier</a:t>
                      </a:r>
                      <a:endParaRPr lang="en-US"/>
                    </a:p>
                  </a:txBody>
                  <a:tcPr/>
                </a:tc>
                <a:extLst>
                  <a:ext uri="{0D108BD9-81ED-4DB2-BD59-A6C34878D82A}">
                    <a16:rowId xmlns:a16="http://schemas.microsoft.com/office/drawing/2014/main" val="115524691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2.3 Teams calling</a:t>
                      </a:r>
                    </a:p>
                    <a:p>
                      <a:endParaRPr lang="en-US" sz="1400" kern="1200">
                        <a:solidFill>
                          <a:schemeClr val="dk1"/>
                        </a:solidFill>
                        <a:latin typeface="+mn-lt"/>
                        <a:ea typeface="+mn-ea"/>
                        <a:cs typeface="+mn-cs"/>
                      </a:endParaRPr>
                    </a:p>
                  </a:txBody>
                  <a:tcPr/>
                </a:tc>
                <a:tc>
                  <a:txBody>
                    <a:bodyPr/>
                    <a:lstStyle/>
                    <a:p>
                      <a:r>
                        <a:rPr lang="nl-NL" sz="1400" kern="1200">
                          <a:solidFill>
                            <a:schemeClr val="dk1"/>
                          </a:solidFill>
                          <a:latin typeface="+mn-lt"/>
                          <a:ea typeface="+mn-ea"/>
                          <a:cs typeface="+mn-cs"/>
                        </a:rPr>
                        <a:t>Het bellen vanuit en naar Teams met publieke nummers. </a:t>
                      </a:r>
                    </a:p>
                    <a:p>
                      <a:endParaRPr lang="nl-NL" sz="1400" kern="120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en-US" sz="1400" err="1">
                          <a:solidFill>
                            <a:schemeClr val="tx1"/>
                          </a:solidFill>
                        </a:rPr>
                        <a:t>Beheer</a:t>
                      </a:r>
                      <a:r>
                        <a:rPr lang="en-US" sz="1400">
                          <a:solidFill>
                            <a:schemeClr val="tx1"/>
                          </a:solidFill>
                        </a:rPr>
                        <a:t> </a:t>
                      </a:r>
                      <a:r>
                        <a:rPr lang="en-US" sz="1400" err="1">
                          <a:solidFill>
                            <a:schemeClr val="tx1"/>
                          </a:solidFill>
                        </a:rPr>
                        <a:t>en</a:t>
                      </a:r>
                      <a:r>
                        <a:rPr lang="en-US" sz="1400">
                          <a:solidFill>
                            <a:schemeClr val="tx1"/>
                          </a:solidFill>
                        </a:rPr>
                        <a:t> </a:t>
                      </a:r>
                      <a:r>
                        <a:rPr lang="en-US" sz="1400" err="1">
                          <a:solidFill>
                            <a:schemeClr val="tx1"/>
                          </a:solidFill>
                        </a:rPr>
                        <a:t>aanpassen</a:t>
                      </a:r>
                      <a:r>
                        <a:rPr lang="en-US" sz="1400">
                          <a:solidFill>
                            <a:schemeClr val="tx1"/>
                          </a:solidFill>
                        </a:rPr>
                        <a:t> van </a:t>
                      </a:r>
                      <a:r>
                        <a:rPr lang="en-US" sz="1400" err="1">
                          <a:solidFill>
                            <a:schemeClr val="tx1"/>
                          </a:solidFill>
                        </a:rPr>
                        <a:t>dynamische</a:t>
                      </a:r>
                      <a:r>
                        <a:rPr lang="en-US" sz="1400">
                          <a:solidFill>
                            <a:schemeClr val="tx1"/>
                          </a:solidFill>
                        </a:rPr>
                        <a:t> </a:t>
                      </a:r>
                      <a:r>
                        <a:rPr lang="en-US" sz="1400" err="1">
                          <a:solidFill>
                            <a:schemeClr val="tx1"/>
                          </a:solidFill>
                        </a:rPr>
                        <a:t>huntgroepen</a:t>
                      </a:r>
                      <a:endParaRPr lang="en-US" sz="1400">
                        <a:solidFill>
                          <a:schemeClr val="tx1"/>
                        </a:solidFill>
                      </a:endParaRPr>
                    </a:p>
                    <a:p>
                      <a:pPr marL="285750" indent="-285750">
                        <a:buFont typeface="Arial" panose="020B0604020202020204" pitchFamily="34" charset="0"/>
                        <a:buChar char="•"/>
                      </a:pPr>
                      <a:r>
                        <a:rPr lang="en-US" sz="1400" err="1">
                          <a:solidFill>
                            <a:schemeClr val="tx1"/>
                          </a:solidFill>
                        </a:rPr>
                        <a:t>Beheren</a:t>
                      </a:r>
                      <a:r>
                        <a:rPr lang="en-US" sz="1400">
                          <a:solidFill>
                            <a:schemeClr val="tx1"/>
                          </a:solidFill>
                        </a:rPr>
                        <a:t> van </a:t>
                      </a:r>
                      <a:r>
                        <a:rPr lang="en-US" sz="1400" err="1">
                          <a:solidFill>
                            <a:schemeClr val="tx1"/>
                          </a:solidFill>
                        </a:rPr>
                        <a:t>instellingen</a:t>
                      </a:r>
                      <a:r>
                        <a:rPr lang="en-US" sz="1400">
                          <a:solidFill>
                            <a:schemeClr val="tx1"/>
                          </a:solidFill>
                        </a:rPr>
                        <a:t> (voicemail,  </a:t>
                      </a:r>
                      <a:r>
                        <a:rPr lang="en-US" sz="1400" err="1">
                          <a:solidFill>
                            <a:schemeClr val="tx1"/>
                          </a:solidFill>
                        </a:rPr>
                        <a:t>nummer</a:t>
                      </a:r>
                      <a:r>
                        <a:rPr lang="en-US" sz="1400">
                          <a:solidFill>
                            <a:schemeClr val="tx1"/>
                          </a:solidFill>
                        </a:rPr>
                        <a:t> </a:t>
                      </a:r>
                      <a:r>
                        <a:rPr lang="en-US" sz="1400" err="1">
                          <a:solidFill>
                            <a:schemeClr val="tx1"/>
                          </a:solidFill>
                        </a:rPr>
                        <a:t>weergave</a:t>
                      </a:r>
                      <a:r>
                        <a:rPr lang="en-US" sz="1400">
                          <a:solidFill>
                            <a:schemeClr val="tx1"/>
                          </a:solidFill>
                        </a:rPr>
                        <a:t>, </a:t>
                      </a:r>
                      <a:r>
                        <a:rPr lang="en-US" sz="1400" err="1">
                          <a:solidFill>
                            <a:schemeClr val="tx1"/>
                          </a:solidFill>
                        </a:rPr>
                        <a:t>bereikbaarheidsprofiel</a:t>
                      </a:r>
                      <a:r>
                        <a:rPr lang="en-US" sz="1400">
                          <a:solidFill>
                            <a:schemeClr val="tx1"/>
                          </a:solidFill>
                        </a:rPr>
                        <a:t>)</a:t>
                      </a:r>
                    </a:p>
                    <a:p>
                      <a:pPr marL="285750" indent="-285750">
                        <a:buFont typeface="Arial" panose="020B0604020202020204" pitchFamily="34" charset="0"/>
                        <a:buChar char="•"/>
                      </a:pPr>
                      <a:endParaRPr lang="en-US" sz="1400">
                        <a:solidFill>
                          <a:schemeClr val="tx1"/>
                        </a:solidFill>
                      </a:endParaRPr>
                    </a:p>
                  </a:txBody>
                  <a:tcPr/>
                </a:tc>
                <a:tc>
                  <a:txBody>
                    <a:bodyPr/>
                    <a:lstStyle/>
                    <a:p>
                      <a:pPr marL="285750" indent="-285750">
                        <a:buFont typeface="Arial" panose="020B0604020202020204" pitchFamily="34" charset="0"/>
                        <a:buChar char="•"/>
                      </a:pPr>
                      <a:r>
                        <a:rPr lang="en-US" sz="1400">
                          <a:solidFill>
                            <a:schemeClr val="tx1"/>
                          </a:solidFill>
                        </a:rPr>
                        <a:t>Technisch inrichten van:</a:t>
                      </a:r>
                    </a:p>
                    <a:p>
                      <a:pPr marL="742950" lvl="1" indent="-285750">
                        <a:buFont typeface="Arial" panose="020B0604020202020204" pitchFamily="34" charset="0"/>
                        <a:buChar char="•"/>
                      </a:pPr>
                      <a:r>
                        <a:rPr lang="en-US" sz="1400">
                          <a:solidFill>
                            <a:schemeClr val="tx1"/>
                          </a:solidFill>
                        </a:rPr>
                        <a:t>Het bellen vanuit en naar Teams met publieke nummers.</a:t>
                      </a:r>
                    </a:p>
                    <a:p>
                      <a:pPr marL="742950" lvl="1" indent="-285750">
                        <a:buFont typeface="Arial" panose="020B0604020202020204" pitchFamily="34" charset="0"/>
                        <a:buChar char="•"/>
                      </a:pPr>
                      <a:r>
                        <a:rPr lang="en-US" sz="1400">
                          <a:solidFill>
                            <a:schemeClr val="tx1"/>
                          </a:solidFill>
                        </a:rPr>
                        <a:t>Integratiemogelijkheden</a:t>
                      </a:r>
                    </a:p>
                    <a:p>
                      <a:pPr marL="742950" lvl="1" indent="-285750">
                        <a:buFont typeface="Arial" panose="020B0604020202020204" pitchFamily="34" charset="0"/>
                        <a:buChar char="•"/>
                      </a:pPr>
                      <a:r>
                        <a:rPr lang="en-US" sz="1400">
                          <a:solidFill>
                            <a:schemeClr val="tx1"/>
                          </a:solidFill>
                        </a:rPr>
                        <a:t>Quality of Service (latency, jitter, bandbreedtebeheer)</a:t>
                      </a:r>
                    </a:p>
                    <a:p>
                      <a:pPr marL="742950" lvl="1" indent="-285750">
                        <a:buFont typeface="Arial" panose="020B0604020202020204" pitchFamily="34" charset="0"/>
                        <a:buChar char="•"/>
                      </a:pPr>
                      <a:r>
                        <a:rPr lang="en-US" sz="1400">
                          <a:solidFill>
                            <a:schemeClr val="tx1"/>
                          </a:solidFill>
                        </a:rPr>
                        <a:t>dynamische huntgroepen en instellingenbeheer.</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98302B50-AD69-96D3-B8C4-9AB40E88B455}"/>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82CA8055-209C-111D-FDF0-0DA5C940E2BD}"/>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623296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15</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494284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nl-NL" sz="1800" b="1" kern="1200" noProof="0">
                          <a:solidFill>
                            <a:schemeClr val="lt1"/>
                          </a:solidFill>
                          <a:latin typeface="+mn-lt"/>
                          <a:ea typeface="+mn-ea"/>
                          <a:cs typeface="+mn-cs"/>
                        </a:rPr>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r>
                        <a:rPr lang="nl-NL" sz="1400" noProof="0"/>
                        <a:t>2.4 Call center functionaliteit</a:t>
                      </a:r>
                    </a:p>
                    <a:p>
                      <a:endParaRPr lang="nl-NL" sz="1400" kern="1200" noProof="0">
                        <a:solidFill>
                          <a:schemeClr val="dk1"/>
                        </a:solidFill>
                        <a:latin typeface="+mn-lt"/>
                        <a:ea typeface="+mn-ea"/>
                        <a:cs typeface="+mn-cs"/>
                      </a:endParaRPr>
                    </a:p>
                  </a:txBody>
                  <a:tcPr/>
                </a:tc>
                <a:tc>
                  <a:txBody>
                    <a:bodyPr/>
                    <a:lstStyle/>
                    <a:p>
                      <a:r>
                        <a:rPr lang="nl-NL" sz="1400" kern="1200" noProof="0">
                          <a:solidFill>
                            <a:schemeClr val="dk1"/>
                          </a:solidFill>
                          <a:latin typeface="+mn-lt"/>
                          <a:ea typeface="+mn-ea"/>
                          <a:cs typeface="+mn-cs"/>
                        </a:rPr>
                        <a:t>Het inrichten en beheren van een telefonie centrale voor call center functionaliteiten.</a:t>
                      </a:r>
                    </a:p>
                    <a:p>
                      <a:endParaRPr lang="nl-NL" sz="1400" kern="1200" noProof="0">
                        <a:solidFill>
                          <a:schemeClr val="dk1"/>
                        </a:solidFill>
                        <a:latin typeface="+mn-lt"/>
                        <a:ea typeface="+mn-ea"/>
                        <a:cs typeface="+mn-cs"/>
                      </a:endParaRPr>
                    </a:p>
                    <a:p>
                      <a:pPr marL="0" indent="0">
                        <a:buFont typeface="Arial" panose="020B0604020202020204" pitchFamily="34" charset="0"/>
                        <a:buNone/>
                      </a:pPr>
                      <a:r>
                        <a:rPr lang="nl-NL" sz="1400" noProof="0">
                          <a:solidFill>
                            <a:schemeClr val="tx1"/>
                          </a:solidFill>
                        </a:rPr>
                        <a:t>O.a. met functionaliteit:</a:t>
                      </a:r>
                    </a:p>
                    <a:p>
                      <a:pPr marL="285750" lvl="0" indent="-285750">
                        <a:buFont typeface="Arial" panose="020B0604020202020204" pitchFamily="34" charset="0"/>
                        <a:buChar char="•"/>
                      </a:pPr>
                      <a:r>
                        <a:rPr lang="nl-NL" sz="1400" noProof="0">
                          <a:solidFill>
                            <a:schemeClr val="tx1"/>
                          </a:solidFill>
                        </a:rPr>
                        <a:t>ACD en IVR</a:t>
                      </a:r>
                    </a:p>
                    <a:p>
                      <a:pPr marL="285750" lvl="0" indent="-285750">
                        <a:buFont typeface="Arial" panose="020B0604020202020204" pitchFamily="34" charset="0"/>
                        <a:buChar char="•"/>
                      </a:pPr>
                      <a:r>
                        <a:rPr lang="nl-NL" sz="1400" noProof="0">
                          <a:solidFill>
                            <a:schemeClr val="tx1"/>
                          </a:solidFill>
                        </a:rPr>
                        <a:t>Dashboarding (live informatie over wachtrij, gespreksduur)</a:t>
                      </a:r>
                    </a:p>
                    <a:p>
                      <a:pPr marL="285750" lvl="0" indent="-285750">
                        <a:buFont typeface="Arial" panose="020B0604020202020204" pitchFamily="34" charset="0"/>
                        <a:buChar char="•"/>
                      </a:pPr>
                      <a:r>
                        <a:rPr lang="nl-NL" sz="1400" noProof="0">
                          <a:solidFill>
                            <a:schemeClr val="tx1"/>
                          </a:solidFill>
                        </a:rPr>
                        <a:t>Opname en monitoring van gesprekken (incl. “noodknop” voor KCC medewerkers)</a:t>
                      </a:r>
                    </a:p>
                    <a:p>
                      <a:pPr marL="285750" lvl="0" indent="-285750">
                        <a:buFont typeface="Arial" panose="020B0604020202020204" pitchFamily="34" charset="0"/>
                        <a:buChar char="•"/>
                      </a:pPr>
                      <a:r>
                        <a:rPr lang="nl-NL" sz="1400" noProof="0" err="1">
                          <a:solidFill>
                            <a:schemeClr val="tx1"/>
                          </a:solidFill>
                        </a:rPr>
                        <a:t>Skilled</a:t>
                      </a:r>
                      <a:r>
                        <a:rPr lang="nl-NL" sz="1400" noProof="0">
                          <a:solidFill>
                            <a:schemeClr val="tx1"/>
                          </a:solidFill>
                        </a:rPr>
                        <a:t> </a:t>
                      </a:r>
                      <a:r>
                        <a:rPr lang="nl-NL" sz="1400" noProof="0" err="1">
                          <a:solidFill>
                            <a:schemeClr val="tx1"/>
                          </a:solidFill>
                        </a:rPr>
                        <a:t>based</a:t>
                      </a:r>
                      <a:r>
                        <a:rPr lang="nl-NL" sz="1400" noProof="0">
                          <a:solidFill>
                            <a:schemeClr val="tx1"/>
                          </a:solidFill>
                        </a:rPr>
                        <a:t> routing van gesprekken</a:t>
                      </a:r>
                    </a:p>
                    <a:p>
                      <a:pPr marL="285750" lvl="0" indent="-285750">
                        <a:buFont typeface="Arial" panose="020B0604020202020204" pitchFamily="34" charset="0"/>
                        <a:buChar char="•"/>
                      </a:pPr>
                      <a:r>
                        <a:rPr lang="nl-NL" sz="1400" noProof="0">
                          <a:solidFill>
                            <a:schemeClr val="tx1"/>
                          </a:solidFill>
                        </a:rPr>
                        <a:t>Workflow management</a:t>
                      </a:r>
                    </a:p>
                    <a:p>
                      <a:pPr marL="285750" lvl="0" indent="-285750">
                        <a:buFont typeface="Arial" panose="020B0604020202020204" pitchFamily="34" charset="0"/>
                        <a:buChar char="•"/>
                      </a:pPr>
                      <a:r>
                        <a:rPr lang="nl-NL" sz="1400" noProof="0">
                          <a:solidFill>
                            <a:schemeClr val="tx1"/>
                          </a:solidFill>
                        </a:rPr>
                        <a:t>Thuiswerken </a:t>
                      </a:r>
                      <a:r>
                        <a:rPr lang="nl-NL" sz="1400" noProof="0" err="1">
                          <a:solidFill>
                            <a:schemeClr val="tx1"/>
                          </a:solidFill>
                        </a:rPr>
                        <a:t>medew</a:t>
                      </a:r>
                      <a:r>
                        <a:rPr lang="nl-NL" sz="1400" noProof="0">
                          <a:solidFill>
                            <a:schemeClr val="tx1"/>
                          </a:solidFill>
                        </a:rPr>
                        <a:t>. KCC</a:t>
                      </a:r>
                    </a:p>
                    <a:p>
                      <a:pPr marL="285750" lvl="0" indent="-285750">
                        <a:buFont typeface="Arial" panose="020B0604020202020204" pitchFamily="34" charset="0"/>
                        <a:buChar char="•"/>
                      </a:pPr>
                      <a:r>
                        <a:rPr lang="nl-NL" sz="1400" noProof="0" err="1">
                          <a:solidFill>
                            <a:schemeClr val="tx1"/>
                          </a:solidFill>
                        </a:rPr>
                        <a:t>Ruggespraak</a:t>
                      </a:r>
                      <a:r>
                        <a:rPr lang="nl-NL" sz="1400" noProof="0">
                          <a:solidFill>
                            <a:schemeClr val="tx1"/>
                          </a:solidFill>
                        </a:rPr>
                        <a:t> en doorverbinden</a:t>
                      </a:r>
                    </a:p>
                    <a:p>
                      <a:pPr marL="285750" lvl="0" indent="-285750">
                        <a:buFont typeface="Arial" panose="020B0604020202020204" pitchFamily="34" charset="0"/>
                        <a:buChar char="•"/>
                      </a:pPr>
                      <a:r>
                        <a:rPr lang="nl-NL" sz="1400" noProof="0">
                          <a:solidFill>
                            <a:schemeClr val="tx1"/>
                          </a:solidFill>
                        </a:rPr>
                        <a:t>Wachtmuziek en inspreekbare boodschappen</a:t>
                      </a:r>
                    </a:p>
                    <a:p>
                      <a:pPr marL="285750" lvl="0" indent="-285750">
                        <a:buFont typeface="Arial" panose="020B0604020202020204" pitchFamily="34" charset="0"/>
                        <a:buChar char="•"/>
                      </a:pPr>
                      <a:r>
                        <a:rPr lang="nl-NL" sz="1400" noProof="0">
                          <a:solidFill>
                            <a:schemeClr val="tx1"/>
                          </a:solidFill>
                        </a:rPr>
                        <a:t>Integratiemogelijkheid met zaaksystemen en andere dossiers</a:t>
                      </a:r>
                    </a:p>
                  </a:txBody>
                  <a:tcPr/>
                </a:tc>
                <a:tc>
                  <a:txBody>
                    <a:bodyPr/>
                    <a:lstStyle/>
                    <a:p>
                      <a:pPr marL="285750" indent="-285750">
                        <a:buFont typeface="Arial" panose="020B0604020202020204" pitchFamily="34" charset="0"/>
                        <a:buChar char="•"/>
                      </a:pPr>
                      <a:r>
                        <a:rPr lang="nl-NL" sz="1400" noProof="0" err="1"/>
                        <a:t>Fallback</a:t>
                      </a:r>
                      <a:r>
                        <a:rPr lang="nl-NL" sz="1400" noProof="0"/>
                        <a:t> en </a:t>
                      </a:r>
                      <a:r>
                        <a:rPr lang="nl-NL" sz="1400" noProof="0" err="1"/>
                        <a:t>continuiteit</a:t>
                      </a:r>
                      <a:r>
                        <a:rPr lang="nl-NL" sz="1400" noProof="0"/>
                        <a:t> (fysieke locatie </a:t>
                      </a:r>
                      <a:r>
                        <a:rPr lang="nl-NL" sz="1400" noProof="0" err="1"/>
                        <a:t>KlantContactCenter</a:t>
                      </a:r>
                      <a:r>
                        <a:rPr lang="nl-NL" sz="1400" noProof="0"/>
                        <a:t>)</a:t>
                      </a:r>
                    </a:p>
                    <a:p>
                      <a:pPr marL="285750" indent="-285750">
                        <a:buFont typeface="Arial" panose="020B0604020202020204" pitchFamily="34" charset="0"/>
                        <a:buChar char="•"/>
                      </a:pPr>
                      <a:endParaRPr lang="nl-NL" sz="1400" noProof="0">
                        <a:solidFill>
                          <a:srgbClr val="FF0000"/>
                        </a:solidFill>
                      </a:endParaRPr>
                    </a:p>
                  </a:txBody>
                  <a:tcPr/>
                </a:tc>
                <a:tc>
                  <a:txBody>
                    <a:bodyPr/>
                    <a:lstStyle/>
                    <a:p>
                      <a:pPr marL="285750" lvl="0" indent="-285750">
                        <a:buFont typeface="Arial" panose="020B0604020202020204" pitchFamily="34" charset="0"/>
                        <a:buChar char="•"/>
                      </a:pPr>
                      <a:r>
                        <a:rPr lang="nl-NL" sz="1400" kern="1200" noProof="0">
                          <a:solidFill>
                            <a:schemeClr val="dk1"/>
                          </a:solidFill>
                          <a:latin typeface="+mn-lt"/>
                          <a:ea typeface="+mn-ea"/>
                          <a:cs typeface="+mn-cs"/>
                        </a:rPr>
                        <a:t>Het inrichten en beheren van een telefonie centrale voor call center functionaliteiten.</a:t>
                      </a:r>
                    </a:p>
                    <a:p>
                      <a:pPr marL="285750" lvl="0" indent="-285750">
                        <a:buFont typeface="Arial" panose="020B0604020202020204" pitchFamily="34" charset="0"/>
                        <a:buChar char="•"/>
                      </a:pPr>
                      <a:r>
                        <a:rPr lang="nl-NL" sz="1400" kern="1200" noProof="0" err="1">
                          <a:solidFill>
                            <a:schemeClr val="dk1"/>
                          </a:solidFill>
                          <a:latin typeface="+mn-lt"/>
                          <a:ea typeface="+mn-ea"/>
                          <a:cs typeface="+mn-cs"/>
                        </a:rPr>
                        <a:t>Fallback</a:t>
                      </a:r>
                      <a:r>
                        <a:rPr lang="nl-NL" sz="1400" kern="1200" noProof="0">
                          <a:solidFill>
                            <a:schemeClr val="dk1"/>
                          </a:solidFill>
                          <a:latin typeface="+mn-lt"/>
                          <a:ea typeface="+mn-ea"/>
                          <a:cs typeface="+mn-cs"/>
                        </a:rPr>
                        <a:t> en </a:t>
                      </a:r>
                      <a:r>
                        <a:rPr lang="nl-NL" sz="1400" kern="1200" noProof="0" err="1">
                          <a:solidFill>
                            <a:schemeClr val="dk1"/>
                          </a:solidFill>
                          <a:latin typeface="+mn-lt"/>
                          <a:ea typeface="+mn-ea"/>
                          <a:cs typeface="+mn-cs"/>
                        </a:rPr>
                        <a:t>continuiteit</a:t>
                      </a:r>
                      <a:r>
                        <a:rPr lang="nl-NL" sz="1400" kern="1200" noProof="0">
                          <a:solidFill>
                            <a:schemeClr val="dk1"/>
                          </a:solidFill>
                          <a:latin typeface="+mn-lt"/>
                          <a:ea typeface="+mn-ea"/>
                          <a:cs typeface="+mn-cs"/>
                        </a:rPr>
                        <a:t> (doorschakeling naar noodlocatie).</a:t>
                      </a:r>
                      <a:endParaRPr lang="nl-NL" sz="1400" noProof="0">
                        <a:solidFill>
                          <a:schemeClr val="tx1"/>
                        </a:solidFill>
                      </a:endParaRP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2C74C25F-B4BF-8FFC-D42F-F5FF8762AF9C}"/>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7966EA5D-67FF-6392-C99E-5537F7401C1E}"/>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233037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16</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280924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nl-NL" sz="1800" b="1" kern="1200" noProof="0">
                          <a:solidFill>
                            <a:schemeClr val="lt1"/>
                          </a:solidFill>
                          <a:latin typeface="+mn-lt"/>
                          <a:ea typeface="+mn-ea"/>
                          <a:cs typeface="+mn-cs"/>
                        </a:rPr>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2.5 </a:t>
                      </a:r>
                      <a:r>
                        <a:rPr lang="nl-NL" sz="1400" kern="1200" noProof="0" err="1">
                          <a:solidFill>
                            <a:schemeClr val="dk1"/>
                          </a:solidFill>
                          <a:latin typeface="+mn-lt"/>
                          <a:ea typeface="+mn-ea"/>
                          <a:cs typeface="+mn-cs"/>
                        </a:rPr>
                        <a:t>Governance</a:t>
                      </a:r>
                      <a:endParaRPr lang="nl-NL" sz="1400" kern="1200" noProof="0">
                        <a:solidFill>
                          <a:schemeClr val="dk1"/>
                        </a:solidFill>
                        <a:latin typeface="+mn-lt"/>
                        <a:ea typeface="+mn-ea"/>
                        <a:cs typeface="+mn-cs"/>
                      </a:endParaRPr>
                    </a:p>
                  </a:txBody>
                  <a:tcPr/>
                </a:tc>
                <a:tc>
                  <a:txBody>
                    <a:bodyPr/>
                    <a:lstStyle/>
                    <a:p>
                      <a:r>
                        <a:rPr lang="nl-NL" sz="1400" kern="1200" noProof="0">
                          <a:solidFill>
                            <a:schemeClr val="dk1"/>
                          </a:solidFill>
                          <a:latin typeface="+mn-lt"/>
                          <a:ea typeface="+mn-ea"/>
                          <a:cs typeface="+mn-cs"/>
                        </a:rPr>
                        <a:t>Besturen van contract en contact. Besturen van kennisniveau van de gemeentelijke medewerker, innovatie en optimalisatie, portfoliomanagement</a:t>
                      </a:r>
                    </a:p>
                  </a:txBody>
                  <a:tcPr/>
                </a:tc>
                <a:tc>
                  <a:txBody>
                    <a:bodyPr/>
                    <a:lstStyle/>
                    <a:p>
                      <a:pPr marL="285750" indent="-285750">
                        <a:buFont typeface="Arial" panose="020B0604020202020204" pitchFamily="34" charset="0"/>
                        <a:buChar char="•"/>
                      </a:pPr>
                      <a:r>
                        <a:rPr lang="nl-NL" sz="1400" noProof="0"/>
                        <a:t>Beleid over relevante onderwerpen </a:t>
                      </a:r>
                      <a:r>
                        <a:rPr lang="nl-NL" sz="1400" noProof="0" err="1"/>
                        <a:t>definieren</a:t>
                      </a:r>
                      <a:r>
                        <a:rPr lang="nl-NL" sz="1400" noProof="0"/>
                        <a:t> en naleven</a:t>
                      </a:r>
                    </a:p>
                    <a:p>
                      <a:pPr marL="285750" indent="-285750">
                        <a:buFont typeface="Arial" panose="020B0604020202020204" pitchFamily="34" charset="0"/>
                        <a:buChar char="•"/>
                      </a:pPr>
                      <a:r>
                        <a:rPr lang="nl-NL" sz="1400" noProof="0"/>
                        <a:t>Wettelijke eisen in kaart brengen en agenderen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a:t>Audits in kaart brengen en agenderen</a:t>
                      </a:r>
                    </a:p>
                    <a:p>
                      <a:pPr marL="285750" indent="-285750">
                        <a:buFont typeface="Arial" panose="020B0604020202020204" pitchFamily="34" charset="0"/>
                        <a:buChar char="•"/>
                      </a:pPr>
                      <a:r>
                        <a:rPr lang="nl-NL" sz="1400" noProof="0"/>
                        <a:t>Innovatie en optimalisatie besturen</a:t>
                      </a:r>
                    </a:p>
                    <a:p>
                      <a:pPr marL="285750" indent="-285750">
                        <a:buFont typeface="Arial" panose="020B0604020202020204" pitchFamily="34" charset="0"/>
                        <a:buChar char="•"/>
                      </a:pPr>
                      <a:r>
                        <a:rPr lang="nl-NL" sz="1400" noProof="0"/>
                        <a:t>Relatie beheren (inclusief contact en “</a:t>
                      </a:r>
                      <a:r>
                        <a:rPr lang="nl-NL" sz="1400" noProof="0" err="1"/>
                        <a:t>fun</a:t>
                      </a:r>
                      <a:r>
                        <a:rPr lang="nl-NL" sz="1400" noProof="0"/>
                        <a:t>”)</a:t>
                      </a:r>
                    </a:p>
                  </a:txBody>
                  <a:tcPr/>
                </a:tc>
                <a:tc>
                  <a:txBody>
                    <a:bodyPr/>
                    <a:lstStyle/>
                    <a:p>
                      <a:pPr marL="285750" indent="-285750">
                        <a:buFont typeface="Arial" panose="020B0604020202020204" pitchFamily="34" charset="0"/>
                        <a:buChar char="•"/>
                      </a:pPr>
                      <a:r>
                        <a:rPr lang="nl-NL" sz="1400" noProof="0"/>
                        <a:t>Wettelijke eisen naleven</a:t>
                      </a:r>
                    </a:p>
                    <a:p>
                      <a:pPr marL="285750" indent="-285750">
                        <a:buFont typeface="Arial" panose="020B0604020202020204" pitchFamily="34" charset="0"/>
                        <a:buChar char="•"/>
                      </a:pPr>
                      <a:r>
                        <a:rPr lang="nl-NL" sz="1400" noProof="0"/>
                        <a:t>Audit eisen naleven</a:t>
                      </a:r>
                    </a:p>
                    <a:p>
                      <a:pPr marL="285750" indent="-285750">
                        <a:buFont typeface="Arial" panose="020B0604020202020204" pitchFamily="34" charset="0"/>
                        <a:buChar char="•"/>
                      </a:pPr>
                      <a:r>
                        <a:rPr lang="nl-NL" sz="1400" noProof="0"/>
                        <a:t>Beleid toetsen op werkbaarheid en (on)gevraagd adviseren.</a:t>
                      </a:r>
                    </a:p>
                    <a:p>
                      <a:pPr marL="285750" indent="-285750">
                        <a:buFont typeface="Arial" panose="020B0604020202020204" pitchFamily="34" charset="0"/>
                        <a:buChar char="•"/>
                      </a:pPr>
                      <a:r>
                        <a:rPr lang="nl-NL" sz="1400" noProof="0"/>
                        <a:t>Relatie beheren (inclusief contact en “</a:t>
                      </a:r>
                      <a:r>
                        <a:rPr lang="nl-NL" sz="1400" noProof="0" err="1"/>
                        <a:t>fun</a:t>
                      </a:r>
                      <a:r>
                        <a:rPr lang="nl-NL" sz="1400" noProof="0"/>
                        <a:t>”)</a:t>
                      </a:r>
                    </a:p>
                    <a:p>
                      <a:pPr marL="285750" indent="-285750">
                        <a:buFont typeface="Arial" panose="020B0604020202020204" pitchFamily="34" charset="0"/>
                        <a:buChar char="•"/>
                      </a:pPr>
                      <a:r>
                        <a:rPr lang="nl-NL" sz="1400" noProof="0"/>
                        <a:t>Kennissessies voor medewerkers gemeente Urk</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625DBE0B-9B91-1308-69EB-D89560FA8450}"/>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B11C2C2C-1915-E9CC-18F0-A1C0C5309209}"/>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702646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451612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nl-NL" sz="1800" b="1" kern="1200" noProof="0">
                          <a:solidFill>
                            <a:schemeClr val="lt1"/>
                          </a:solidFill>
                          <a:latin typeface="+mn-lt"/>
                          <a:ea typeface="+mn-ea"/>
                          <a:cs typeface="+mn-cs"/>
                        </a:rPr>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2.6 Servicemanagement</a:t>
                      </a:r>
                    </a:p>
                  </a:txBody>
                  <a:tcPr/>
                </a:tc>
                <a:tc>
                  <a:txBody>
                    <a:bodyPr/>
                    <a:lstStyle/>
                    <a:p>
                      <a:r>
                        <a:rPr lang="nl-NL" sz="1400" kern="1200" noProof="0">
                          <a:solidFill>
                            <a:schemeClr val="dk1"/>
                          </a:solidFill>
                          <a:latin typeface="+mn-lt"/>
                          <a:ea typeface="+mn-ea"/>
                          <a:cs typeface="+mn-cs"/>
                        </a:rPr>
                        <a:t>Ingerichte, werkende en toetsbare beheerprocessen. Deze zijn op elkaar aangesloten in de “driehoek” gemeente Urk, uw organisatie en overige ICT leveranciers van de gemeente Urk.</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De basis hiervoor is de ‘processen boot’ (zie bijlage X) en de ITSM omgeving van de gemeente Urk (op dit moment </a:t>
                      </a:r>
                      <a:r>
                        <a:rPr lang="nl-NL" sz="1400" kern="1200" noProof="0" err="1">
                          <a:solidFill>
                            <a:schemeClr val="dk1"/>
                          </a:solidFill>
                          <a:latin typeface="+mn-lt"/>
                          <a:ea typeface="+mn-ea"/>
                          <a:cs typeface="+mn-cs"/>
                        </a:rPr>
                        <a:t>Topdesk</a:t>
                      </a:r>
                      <a:r>
                        <a:rPr lang="nl-NL" sz="1400" kern="1200" noProof="0">
                          <a:solidFill>
                            <a:schemeClr val="dk1"/>
                          </a:solidFill>
                          <a:latin typeface="+mn-lt"/>
                          <a:ea typeface="+mn-ea"/>
                          <a:cs typeface="+mn-cs"/>
                        </a:rPr>
                        <a:t>).</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Gerealiseerde, gemonitorde en gerapporteerde service levels.</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Service Level Agreement, Dossier Afspraken Procedures, Dossier </a:t>
                      </a:r>
                      <a:r>
                        <a:rPr lang="nl-NL" sz="1400" kern="1200" noProof="0" err="1">
                          <a:solidFill>
                            <a:schemeClr val="dk1"/>
                          </a:solidFill>
                          <a:latin typeface="+mn-lt"/>
                          <a:ea typeface="+mn-ea"/>
                          <a:cs typeface="+mn-cs"/>
                        </a:rPr>
                        <a:t>Financiele</a:t>
                      </a:r>
                      <a:r>
                        <a:rPr lang="nl-NL" sz="1400" kern="1200" noProof="0">
                          <a:solidFill>
                            <a:schemeClr val="dk1"/>
                          </a:solidFill>
                          <a:latin typeface="+mn-lt"/>
                          <a:ea typeface="+mn-ea"/>
                          <a:cs typeface="+mn-cs"/>
                        </a:rPr>
                        <a:t> Afspraken</a:t>
                      </a:r>
                    </a:p>
                    <a:p>
                      <a:endParaRPr lang="nl-NL" sz="1400" kern="1200" noProof="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nl-NL" sz="1400" noProof="0"/>
                        <a:t>Kenbaar maken en vastleggen van gewenste afspraken (SLA, DAP, DFA)</a:t>
                      </a:r>
                    </a:p>
                    <a:p>
                      <a:pPr marL="285750" indent="-285750">
                        <a:buFont typeface="Arial" panose="020B0604020202020204" pitchFamily="34" charset="0"/>
                        <a:buChar char="•"/>
                      </a:pPr>
                      <a:r>
                        <a:rPr lang="nl-NL" sz="1400" noProof="0"/>
                        <a:t>Eerste lijn ondersteuning</a:t>
                      </a:r>
                    </a:p>
                    <a:p>
                      <a:pPr marL="285750" indent="-285750">
                        <a:buFont typeface="Arial" panose="020B0604020202020204" pitchFamily="34" charset="0"/>
                        <a:buChar char="•"/>
                      </a:pPr>
                      <a:r>
                        <a:rPr lang="nl-NL" sz="1400" noProof="0"/>
                        <a:t>Sturing op prestaties en rapportages</a:t>
                      </a:r>
                    </a:p>
                    <a:p>
                      <a:pPr marL="285750" indent="-285750">
                        <a:buFont typeface="Arial" panose="020B0604020202020204" pitchFamily="34" charset="0"/>
                        <a:buChar char="•"/>
                      </a:pPr>
                      <a:r>
                        <a:rPr lang="nl-NL" sz="1400" noProof="0"/>
                        <a:t>Deelname aan overleggen (</a:t>
                      </a:r>
                      <a:r>
                        <a:rPr lang="nl-NL" sz="1400" noProof="0" err="1"/>
                        <a:t>obv</a:t>
                      </a:r>
                      <a:r>
                        <a:rPr lang="nl-NL" sz="1400" noProof="0"/>
                        <a:t> gedefinieerde overleg structuur)</a:t>
                      </a:r>
                    </a:p>
                    <a:p>
                      <a:pPr marL="285750" indent="-285750">
                        <a:buFont typeface="Arial" panose="020B0604020202020204" pitchFamily="34" charset="0"/>
                        <a:buChar char="•"/>
                      </a:pPr>
                      <a:r>
                        <a:rPr lang="nl-NL" sz="1400" noProof="0"/>
                        <a:t>Meten gebruikerstevredenheid</a:t>
                      </a:r>
                    </a:p>
                    <a:p>
                      <a:pPr marL="285750" indent="-285750">
                        <a:buFont typeface="Arial" panose="020B0604020202020204" pitchFamily="34" charset="0"/>
                        <a:buChar char="•"/>
                      </a:pPr>
                      <a:r>
                        <a:rPr lang="nl-NL" sz="1400" noProof="0"/>
                        <a:t>Beheer </a:t>
                      </a:r>
                      <a:r>
                        <a:rPr lang="nl-NL" sz="1400" noProof="0" err="1"/>
                        <a:t>Topdesk</a:t>
                      </a:r>
                      <a:r>
                        <a:rPr lang="nl-NL" sz="1400" noProof="0"/>
                        <a:t> omgeving Urk</a:t>
                      </a:r>
                    </a:p>
                    <a:p>
                      <a:endParaRPr lang="nl-NL" sz="1400" noProof="0"/>
                    </a:p>
                  </a:txBody>
                  <a:tcPr/>
                </a:tc>
                <a:tc>
                  <a:txBody>
                    <a:bodyPr/>
                    <a:lstStyle/>
                    <a:p>
                      <a:pPr marL="285750" indent="-285750">
                        <a:buFont typeface="Arial" panose="020B0604020202020204" pitchFamily="34" charset="0"/>
                        <a:buChar char="•"/>
                      </a:pPr>
                      <a:r>
                        <a:rPr lang="nl-NL" sz="1400" noProof="0"/>
                        <a:t>Vastleggen van gewenste afspraken (SLA, DAP, DFA)</a:t>
                      </a:r>
                    </a:p>
                    <a:p>
                      <a:pPr marL="285750" indent="-285750">
                        <a:buFont typeface="Arial" panose="020B0604020202020204" pitchFamily="34" charset="0"/>
                        <a:buChar char="•"/>
                      </a:pPr>
                      <a:r>
                        <a:rPr lang="nl-NL" sz="1400" noProof="0"/>
                        <a:t>Tweede/derde lijn ondersteuning</a:t>
                      </a:r>
                    </a:p>
                    <a:p>
                      <a:pPr marL="285750" indent="-285750">
                        <a:buFont typeface="Arial" panose="020B0604020202020204" pitchFamily="34" charset="0"/>
                        <a:buChar char="•"/>
                      </a:pPr>
                      <a:r>
                        <a:rPr lang="nl-NL" sz="1400" noProof="0"/>
                        <a:t>Rapportage over geleverde prestaties </a:t>
                      </a:r>
                      <a:r>
                        <a:rPr lang="nl-NL" sz="1400" noProof="0" err="1"/>
                        <a:t>obv</a:t>
                      </a:r>
                      <a:r>
                        <a:rPr lang="nl-NL" sz="1400" noProof="0"/>
                        <a:t> SLA</a:t>
                      </a:r>
                    </a:p>
                    <a:p>
                      <a:pPr marL="285750" indent="-285750">
                        <a:buFont typeface="Arial" panose="020B0604020202020204" pitchFamily="34" charset="0"/>
                        <a:buChar char="•"/>
                      </a:pPr>
                      <a:r>
                        <a:rPr lang="nl-NL" sz="1400" noProof="0"/>
                        <a:t>Deelname aan overleggen (</a:t>
                      </a:r>
                      <a:r>
                        <a:rPr lang="nl-NL" sz="1400" noProof="0" err="1"/>
                        <a:t>obv</a:t>
                      </a:r>
                      <a:r>
                        <a:rPr lang="nl-NL" sz="1400" noProof="0"/>
                        <a:t> gedefinieerde overleg structuur)</a:t>
                      </a:r>
                    </a:p>
                    <a:p>
                      <a:pPr marL="285750" indent="-285750">
                        <a:buFont typeface="Arial" panose="020B0604020202020204" pitchFamily="34" charset="0"/>
                        <a:buChar char="•"/>
                      </a:pPr>
                      <a:r>
                        <a:rPr lang="nl-NL" sz="1400" noProof="0"/>
                        <a:t>Meten gebruikerstevredenheid</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F23C6932-E3C1-D00D-B1C8-5E9A350D4090}"/>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3DD80FCA-C7AD-8AC1-6D5F-B39DA24D1A52}"/>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192537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2: </a:t>
            </a:r>
            <a:r>
              <a:rPr lang="en-GB" dirty="0" err="1"/>
              <a:t>Telefonie</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189185" y="1517276"/>
          <a:ext cx="11832020" cy="3876040"/>
        </p:xfrm>
        <a:graphic>
          <a:graphicData uri="http://schemas.openxmlformats.org/drawingml/2006/table">
            <a:tbl>
              <a:tblPr firstRow="1" bandRow="1">
                <a:tableStyleId>{7DF18680-E054-41AD-8BC1-D1AEF772440D}</a:tableStyleId>
              </a:tblPr>
              <a:tblGrid>
                <a:gridCol w="2958005">
                  <a:extLst>
                    <a:ext uri="{9D8B030D-6E8A-4147-A177-3AD203B41FA5}">
                      <a16:colId xmlns:a16="http://schemas.microsoft.com/office/drawing/2014/main" val="757663662"/>
                    </a:ext>
                  </a:extLst>
                </a:gridCol>
                <a:gridCol w="2958005">
                  <a:extLst>
                    <a:ext uri="{9D8B030D-6E8A-4147-A177-3AD203B41FA5}">
                      <a16:colId xmlns:a16="http://schemas.microsoft.com/office/drawing/2014/main" val="2123656916"/>
                    </a:ext>
                  </a:extLst>
                </a:gridCol>
                <a:gridCol w="2958005">
                  <a:extLst>
                    <a:ext uri="{9D8B030D-6E8A-4147-A177-3AD203B41FA5}">
                      <a16:colId xmlns:a16="http://schemas.microsoft.com/office/drawing/2014/main" val="4238208282"/>
                    </a:ext>
                  </a:extLst>
                </a:gridCol>
                <a:gridCol w="2958005">
                  <a:extLst>
                    <a:ext uri="{9D8B030D-6E8A-4147-A177-3AD203B41FA5}">
                      <a16:colId xmlns:a16="http://schemas.microsoft.com/office/drawing/2014/main" val="1131671813"/>
                    </a:ext>
                  </a:extLst>
                </a:gridCol>
              </a:tblGrid>
              <a:tr h="370840">
                <a:tc>
                  <a:txBody>
                    <a:bodyPr/>
                    <a:lstStyle/>
                    <a:p>
                      <a:r>
                        <a:rPr lang="nl-NL" sz="1800" b="1" kern="1200" noProof="0" dirty="0">
                          <a:solidFill>
                            <a:schemeClr val="lt1"/>
                          </a:solidFill>
                          <a:latin typeface="+mn-lt"/>
                          <a:ea typeface="+mn-ea"/>
                          <a:cs typeface="+mn-cs"/>
                        </a:rPr>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2.7 Asset management</a:t>
                      </a:r>
                    </a:p>
                  </a:txBody>
                  <a:tcPr/>
                </a:tc>
                <a:tc>
                  <a:txBody>
                    <a:bodyPr/>
                    <a:lstStyle/>
                    <a:p>
                      <a:r>
                        <a:rPr lang="nl-NL" sz="1400" kern="1200" noProof="0">
                          <a:solidFill>
                            <a:schemeClr val="dk1"/>
                          </a:solidFill>
                          <a:latin typeface="+mn-lt"/>
                          <a:ea typeface="+mn-ea"/>
                          <a:cs typeface="+mn-cs"/>
                        </a:rPr>
                        <a:t>Bestellen, uitleveren, afvoeren en administreren van voorraad (simkaarten en nummers). Zowel voor reguliere voorraad en nood voorraad. Verder het bijhouden van de configuratie management database. Het snel kunnen blokkeren van nummers bij diefstal.</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Bijvoorbeeld</a:t>
                      </a:r>
                    </a:p>
                    <a:p>
                      <a:pPr marL="285750" indent="-285750">
                        <a:buFontTx/>
                        <a:buChar char="-"/>
                      </a:pPr>
                      <a:r>
                        <a:rPr lang="nl-NL" sz="1400" kern="1200" noProof="0">
                          <a:solidFill>
                            <a:schemeClr val="dk1"/>
                          </a:solidFill>
                          <a:latin typeface="+mn-lt"/>
                          <a:ea typeface="+mn-ea"/>
                          <a:cs typeface="+mn-cs"/>
                        </a:rPr>
                        <a:t>Het invoeren van de assets (simkaarten)</a:t>
                      </a:r>
                    </a:p>
                    <a:p>
                      <a:pPr marL="285750" indent="-285750">
                        <a:buFontTx/>
                        <a:buChar char="-"/>
                      </a:pPr>
                      <a:r>
                        <a:rPr lang="nl-NL" sz="1400" kern="1200" noProof="0">
                          <a:solidFill>
                            <a:schemeClr val="dk1"/>
                          </a:solidFill>
                          <a:latin typeface="+mn-lt"/>
                          <a:ea typeface="+mn-ea"/>
                          <a:cs typeface="+mn-cs"/>
                        </a:rPr>
                        <a:t>De status van apparaten bijhouden</a:t>
                      </a:r>
                    </a:p>
                    <a:p>
                      <a:pPr marL="285750" indent="-285750">
                        <a:buFontTx/>
                        <a:buChar char="-"/>
                      </a:pPr>
                      <a:r>
                        <a:rPr lang="nl-NL" sz="1400" kern="1200" noProof="0">
                          <a:solidFill>
                            <a:schemeClr val="dk1"/>
                          </a:solidFill>
                          <a:latin typeface="+mn-lt"/>
                          <a:ea typeface="+mn-ea"/>
                          <a:cs typeface="+mn-cs"/>
                        </a:rPr>
                        <a:t>Het uitgeven van simkaarten/nummers</a:t>
                      </a:r>
                    </a:p>
                  </a:txBody>
                  <a:tcPr/>
                </a:tc>
                <a:tc>
                  <a:txBody>
                    <a:bodyPr/>
                    <a:lstStyle/>
                    <a:p>
                      <a:r>
                        <a:rPr lang="nl-NL" sz="1400" noProof="0"/>
                        <a:t>Beheer en uitgifte van nood voorraad (inclusief CMDB administratie).</a:t>
                      </a:r>
                    </a:p>
                    <a:p>
                      <a:endParaRPr lang="nl-NL" sz="1400" noProof="0"/>
                    </a:p>
                    <a:p>
                      <a:r>
                        <a:rPr lang="nl-NL" sz="1400" noProof="0"/>
                        <a:t>Toegang via portal leverancier voor blokkeren van simkaarten/nummers bij diefstal.</a:t>
                      </a:r>
                    </a:p>
                  </a:txBody>
                  <a:tcPr/>
                </a:tc>
                <a:tc>
                  <a:txBody>
                    <a:bodyPr/>
                    <a:lstStyle/>
                    <a:p>
                      <a:r>
                        <a:rPr lang="nl-NL" sz="1400" noProof="0" dirty="0"/>
                        <a:t>Beheer van nummer reeksen.</a:t>
                      </a:r>
                    </a:p>
                    <a:p>
                      <a:endParaRPr lang="nl-NL" sz="1400" noProof="0" dirty="0"/>
                    </a:p>
                    <a:p>
                      <a:r>
                        <a:rPr lang="nl-NL" sz="1400" noProof="0" dirty="0"/>
                        <a:t>Uitleveren simkaarten en nummers aan de gemeente Urk (noodvoorraad) en aan de leverancier van Perceel 1 (reguliere voorraad).</a:t>
                      </a:r>
                    </a:p>
                    <a:p>
                      <a:endParaRPr lang="nl-NL" sz="1400" noProof="0" dirty="0"/>
                    </a:p>
                    <a:p>
                      <a:r>
                        <a:rPr lang="nl-NL" sz="1400" noProof="0" dirty="0"/>
                        <a:t>Administratie CMDB gemeente Urk (</a:t>
                      </a:r>
                      <a:r>
                        <a:rPr lang="nl-NL" sz="1400" noProof="0" dirty="0" err="1"/>
                        <a:t>Topdesk</a:t>
                      </a:r>
                      <a:r>
                        <a:rPr lang="nl-NL" sz="1400" noProof="0" dirty="0"/>
                        <a:t>).</a:t>
                      </a:r>
                    </a:p>
                    <a:p>
                      <a:endParaRPr lang="nl-NL" sz="1400" noProof="0" dirty="0"/>
                    </a:p>
                    <a:p>
                      <a:r>
                        <a:rPr lang="nl-NL" sz="1400" noProof="0" dirty="0"/>
                        <a:t>Toegang verlenen aan gemeente Urk tot portal voor (de)</a:t>
                      </a:r>
                      <a:r>
                        <a:rPr lang="nl-NL" sz="1400" noProof="0" dirty="0" err="1"/>
                        <a:t>blokkereen</a:t>
                      </a:r>
                      <a:r>
                        <a:rPr lang="nl-NL" sz="1400" noProof="0" dirty="0"/>
                        <a:t> simkaarten/nummers.</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E46E4224-ED37-1E09-D6BB-DF06FA97CC76}"/>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04C16D36-71FF-6235-8B8E-73CA7FCD7E6D}"/>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66030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19</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757979" y="1652899"/>
          <a:ext cx="10267950" cy="3241040"/>
        </p:xfrm>
        <a:graphic>
          <a:graphicData uri="http://schemas.openxmlformats.org/drawingml/2006/table">
            <a:tbl>
              <a:tblPr firstRow="1" bandRow="1">
                <a:tableStyleId>{00A15C55-8517-42AA-B614-E9B94910E393}</a:tableStyleId>
              </a:tblPr>
              <a:tblGrid>
                <a:gridCol w="3186700">
                  <a:extLst>
                    <a:ext uri="{9D8B030D-6E8A-4147-A177-3AD203B41FA5}">
                      <a16:colId xmlns:a16="http://schemas.microsoft.com/office/drawing/2014/main" val="757663662"/>
                    </a:ext>
                  </a:extLst>
                </a:gridCol>
                <a:gridCol w="7081250">
                  <a:extLst>
                    <a:ext uri="{9D8B030D-6E8A-4147-A177-3AD203B41FA5}">
                      <a16:colId xmlns:a16="http://schemas.microsoft.com/office/drawing/2014/main" val="2123656916"/>
                    </a:ext>
                  </a:extLst>
                </a:gridCol>
              </a:tblGrid>
              <a:tr h="370840">
                <a:tc>
                  <a:txBody>
                    <a:bodyPr/>
                    <a:lstStyle/>
                    <a:p>
                      <a:r>
                        <a:rPr lang="nl-NL" sz="1400" noProof="0"/>
                        <a:t>Dienst</a:t>
                      </a:r>
                    </a:p>
                  </a:txBody>
                  <a:tcPr/>
                </a:tc>
                <a:tc>
                  <a:txBody>
                    <a:bodyPr/>
                    <a:lstStyle/>
                    <a:p>
                      <a:r>
                        <a:rPr lang="nl-NL" sz="1400" noProof="0"/>
                        <a:t>Toelichting</a:t>
                      </a:r>
                    </a:p>
                  </a:txBody>
                  <a:tcPr/>
                </a:tc>
                <a:extLst>
                  <a:ext uri="{0D108BD9-81ED-4DB2-BD59-A6C34878D82A}">
                    <a16:rowId xmlns:a16="http://schemas.microsoft.com/office/drawing/2014/main" val="1155246913"/>
                  </a:ext>
                </a:extLst>
              </a:tr>
              <a:tr h="370840">
                <a:tc>
                  <a:txBody>
                    <a:bodyPr/>
                    <a:lstStyle/>
                    <a:p>
                      <a:r>
                        <a:rPr lang="nl-NL" sz="1400" noProof="0"/>
                        <a:t>3.1 Werkplek </a:t>
                      </a:r>
                      <a:r>
                        <a:rPr lang="nl-NL" sz="1400" noProof="0" err="1"/>
                        <a:t>devices</a:t>
                      </a:r>
                      <a:endParaRPr lang="nl-NL" sz="1400" noProof="0"/>
                    </a:p>
                  </a:txBody>
                  <a:tcPr/>
                </a:tc>
                <a:tc>
                  <a:txBody>
                    <a:bodyPr/>
                    <a:lstStyle/>
                    <a:p>
                      <a:r>
                        <a:rPr lang="nl-NL" sz="1400" noProof="0"/>
                        <a:t>Vaste en mobiele </a:t>
                      </a:r>
                      <a:r>
                        <a:rPr lang="nl-NL" sz="1400" noProof="0" err="1"/>
                        <a:t>devices</a:t>
                      </a:r>
                      <a:r>
                        <a:rPr lang="nl-NL" sz="1400" noProof="0"/>
                        <a:t> in de brede zin, (inclusief mobiele telefoon, laptop, toetsenbord en muis, </a:t>
                      </a:r>
                      <a:r>
                        <a:rPr lang="nl-NL" sz="1400" noProof="0" err="1"/>
                        <a:t>dockingstations</a:t>
                      </a:r>
                      <a:r>
                        <a:rPr lang="nl-NL" sz="1400" noProof="0"/>
                        <a:t>, beeldscherm met geïntegreerde </a:t>
                      </a:r>
                      <a:r>
                        <a:rPr lang="nl-NL" sz="1400" noProof="0" err="1"/>
                        <a:t>dockingstations</a:t>
                      </a:r>
                      <a:r>
                        <a:rPr lang="nl-NL" sz="1400" noProof="0"/>
                        <a:t>, beeldscherm) met vervanging van de werkplek (eigendom gemeente Urk) op een termijn van 3 jaar.</a:t>
                      </a:r>
                    </a:p>
                  </a:txBody>
                  <a:tcPr/>
                </a:tc>
                <a:extLst>
                  <a:ext uri="{0D108BD9-81ED-4DB2-BD59-A6C34878D82A}">
                    <a16:rowId xmlns:a16="http://schemas.microsoft.com/office/drawing/2014/main" val="62970472"/>
                  </a:ext>
                </a:extLst>
              </a:tr>
              <a:tr h="370840">
                <a:tc>
                  <a:txBody>
                    <a:bodyPr/>
                    <a:lstStyle/>
                    <a:p>
                      <a:r>
                        <a:rPr lang="nl-NL" sz="1400" noProof="0"/>
                        <a:t>3.2 Backend service</a:t>
                      </a:r>
                    </a:p>
                  </a:txBody>
                  <a:tcPr/>
                </a:tc>
                <a:tc>
                  <a:txBody>
                    <a:bodyPr/>
                    <a:lstStyle/>
                    <a:p>
                      <a:r>
                        <a:rPr lang="nl-NL" sz="1400" kern="1200" noProof="0">
                          <a:solidFill>
                            <a:schemeClr val="dk1"/>
                          </a:solidFill>
                          <a:latin typeface="+mn-lt"/>
                          <a:ea typeface="+mn-ea"/>
                          <a:cs typeface="+mn-cs"/>
                        </a:rPr>
                        <a:t>Centrale apparatuur voor bijvoorbeeld het remote kunnen beheren van mobile </a:t>
                      </a:r>
                      <a:r>
                        <a:rPr lang="nl-NL" sz="1400" kern="1200" noProof="0" err="1">
                          <a:solidFill>
                            <a:schemeClr val="dk1"/>
                          </a:solidFill>
                          <a:latin typeface="+mn-lt"/>
                          <a:ea typeface="+mn-ea"/>
                          <a:cs typeface="+mn-cs"/>
                        </a:rPr>
                        <a:t>devices</a:t>
                      </a:r>
                      <a:r>
                        <a:rPr lang="nl-NL" sz="1400" kern="1200" noProof="0">
                          <a:solidFill>
                            <a:schemeClr val="dk1"/>
                          </a:solidFill>
                          <a:latin typeface="+mn-lt"/>
                          <a:ea typeface="+mn-ea"/>
                          <a:cs typeface="+mn-cs"/>
                        </a:rPr>
                        <a:t> (o.a. Apple, Samsung).</a:t>
                      </a:r>
                    </a:p>
                  </a:txBody>
                  <a:tcPr/>
                </a:tc>
                <a:extLst>
                  <a:ext uri="{0D108BD9-81ED-4DB2-BD59-A6C34878D82A}">
                    <a16:rowId xmlns:a16="http://schemas.microsoft.com/office/drawing/2014/main" val="1640628438"/>
                  </a:ext>
                </a:extLst>
              </a:tr>
              <a:tr h="370840">
                <a:tc>
                  <a:txBody>
                    <a:bodyPr/>
                    <a:lstStyle/>
                    <a:p>
                      <a:pPr marL="0" indent="0">
                        <a:buFont typeface="+mj-lt"/>
                        <a:buNone/>
                      </a:pPr>
                      <a:r>
                        <a:rPr lang="nl-NL" sz="1400" noProof="0"/>
                        <a:t>3.3 </a:t>
                      </a:r>
                      <a:r>
                        <a:rPr lang="nl-NL" sz="1400" noProof="0" err="1"/>
                        <a:t>Governance</a:t>
                      </a:r>
                      <a:endParaRPr lang="nl-NL" sz="1400" noProof="0"/>
                    </a:p>
                  </a:txBody>
                  <a:tcPr/>
                </a:tc>
                <a:tc>
                  <a:txBody>
                    <a:bodyPr/>
                    <a:lstStyle/>
                    <a:p>
                      <a:r>
                        <a:rPr lang="nl-NL" sz="1400" kern="1200" noProof="0">
                          <a:solidFill>
                            <a:schemeClr val="dk1"/>
                          </a:solidFill>
                          <a:latin typeface="+mn-lt"/>
                          <a:ea typeface="+mn-ea"/>
                          <a:cs typeface="+mn-cs"/>
                        </a:rPr>
                        <a:t>Besturing van contract en contact. Dit is ook het bespreken van je dienstafspraken en eventuele veranderingen. </a:t>
                      </a:r>
                    </a:p>
                  </a:txBody>
                  <a:tcPr/>
                </a:tc>
                <a:extLst>
                  <a:ext uri="{0D108BD9-81ED-4DB2-BD59-A6C34878D82A}">
                    <a16:rowId xmlns:a16="http://schemas.microsoft.com/office/drawing/2014/main" val="1084593333"/>
                  </a:ext>
                </a:extLst>
              </a:tr>
              <a:tr h="370840">
                <a:tc>
                  <a:txBody>
                    <a:bodyPr/>
                    <a:lstStyle/>
                    <a:p>
                      <a:pPr marL="0" indent="0">
                        <a:buFont typeface="+mj-lt"/>
                        <a:buNone/>
                      </a:pPr>
                      <a:r>
                        <a:rPr lang="nl-NL" sz="1400" noProof="0"/>
                        <a:t>3.4 Servicemanagement</a:t>
                      </a:r>
                    </a:p>
                  </a:txBody>
                  <a:tcPr/>
                </a:tc>
                <a:tc>
                  <a:txBody>
                    <a:bodyPr/>
                    <a:lstStyle/>
                    <a:p>
                      <a:r>
                        <a:rPr lang="nl-NL" sz="1400" kern="1200" noProof="0">
                          <a:solidFill>
                            <a:schemeClr val="dk1"/>
                          </a:solidFill>
                          <a:latin typeface="+mn-lt"/>
                          <a:ea typeface="+mn-ea"/>
                          <a:cs typeface="+mn-cs"/>
                        </a:rPr>
                        <a:t>Hoe richt je het incident, change en </a:t>
                      </a:r>
                      <a:r>
                        <a:rPr lang="nl-NL" sz="1400" kern="1200" noProof="0" err="1">
                          <a:solidFill>
                            <a:schemeClr val="dk1"/>
                          </a:solidFill>
                          <a:latin typeface="+mn-lt"/>
                          <a:ea typeface="+mn-ea"/>
                          <a:cs typeface="+mn-cs"/>
                        </a:rPr>
                        <a:t>problem</a:t>
                      </a:r>
                      <a:r>
                        <a:rPr lang="nl-NL" sz="1400" kern="1200" noProof="0">
                          <a:solidFill>
                            <a:schemeClr val="dk1"/>
                          </a:solidFill>
                          <a:latin typeface="+mn-lt"/>
                          <a:ea typeface="+mn-ea"/>
                          <a:cs typeface="+mn-cs"/>
                        </a:rPr>
                        <a:t> management in. </a:t>
                      </a:r>
                    </a:p>
                  </a:txBody>
                  <a:tcPr/>
                </a:tc>
                <a:extLst>
                  <a:ext uri="{0D108BD9-81ED-4DB2-BD59-A6C34878D82A}">
                    <a16:rowId xmlns:a16="http://schemas.microsoft.com/office/drawing/2014/main" val="2742804994"/>
                  </a:ext>
                </a:extLst>
              </a:tr>
              <a:tr h="370840">
                <a:tc>
                  <a:txBody>
                    <a:bodyPr/>
                    <a:lstStyle/>
                    <a:p>
                      <a:r>
                        <a:rPr lang="nl-NL" sz="1400" noProof="0"/>
                        <a:t>3.5 Asset Management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Calibri"/>
                        <a:buNone/>
                        <a:tabLst/>
                        <a:defRPr/>
                      </a:pPr>
                      <a:r>
                        <a:rPr lang="nl-NL" sz="1400" kern="1200">
                          <a:solidFill>
                            <a:schemeClr val="dk1"/>
                          </a:solidFill>
                          <a:latin typeface="+mn-lt"/>
                          <a:ea typeface="+mn-ea"/>
                          <a:cs typeface="+mn-cs"/>
                        </a:rPr>
                        <a:t>Het registreren van de toestellen (mobiel, laptop </a:t>
                      </a:r>
                      <a:r>
                        <a:rPr lang="nl-NL" sz="1400" kern="1200" err="1">
                          <a:solidFill>
                            <a:schemeClr val="dk1"/>
                          </a:solidFill>
                          <a:latin typeface="+mn-lt"/>
                          <a:ea typeface="+mn-ea"/>
                          <a:cs typeface="+mn-cs"/>
                        </a:rPr>
                        <a:t>etc</a:t>
                      </a:r>
                      <a:r>
                        <a:rPr lang="nl-NL" sz="1400" kern="1200">
                          <a:solidFill>
                            <a:schemeClr val="dk1"/>
                          </a:solidFill>
                          <a:latin typeface="+mn-lt"/>
                          <a:ea typeface="+mn-ea"/>
                          <a:cs typeface="+mn-cs"/>
                        </a:rPr>
                        <a:t>) en voorraad. Het bijwerken van de CMDB.</a:t>
                      </a:r>
                    </a:p>
                  </a:txBody>
                  <a:tcPr/>
                </a:tc>
                <a:extLst>
                  <a:ext uri="{0D108BD9-81ED-4DB2-BD59-A6C34878D82A}">
                    <a16:rowId xmlns:a16="http://schemas.microsoft.com/office/drawing/2014/main" val="114505450"/>
                  </a:ext>
                </a:extLst>
              </a:tr>
            </a:tbl>
          </a:graphicData>
        </a:graphic>
      </p:graphicFrame>
      <p:sp>
        <p:nvSpPr>
          <p:cNvPr id="5" name="Picture Placeholder 4">
            <a:extLst>
              <a:ext uri="{FF2B5EF4-FFF2-40B4-BE49-F238E27FC236}">
                <a16:creationId xmlns:a16="http://schemas.microsoft.com/office/drawing/2014/main" id="{3ADEC7E4-E513-BECE-6B80-7B4B73684E94}"/>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E0CD6C32-36E1-9BEC-71CF-1D4221CDCF98}"/>
              </a:ext>
            </a:extLst>
          </p:cNvPr>
          <p:cNvPicPr>
            <a:picLocks noChangeAspect="1"/>
          </p:cNvPicPr>
          <p:nvPr/>
        </p:nvPicPr>
        <p:blipFill>
          <a:blip r:embed="rId3"/>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45306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dirty="0"/>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3352426102"/>
              </p:ext>
            </p:extLst>
          </p:nvPr>
        </p:nvGraphicFramePr>
        <p:xfrm>
          <a:off x="838200" y="1428254"/>
          <a:ext cx="10267950" cy="5100320"/>
        </p:xfrm>
        <a:graphic>
          <a:graphicData uri="http://schemas.openxmlformats.org/drawingml/2006/table">
            <a:tbl>
              <a:tblPr firstRow="1" bandRow="1">
                <a:tableStyleId>{5C22544A-7EE6-4342-B048-85BDC9FD1C3A}</a:tableStyleId>
              </a:tblPr>
              <a:tblGrid>
                <a:gridCol w="3478619">
                  <a:extLst>
                    <a:ext uri="{9D8B030D-6E8A-4147-A177-3AD203B41FA5}">
                      <a16:colId xmlns:a16="http://schemas.microsoft.com/office/drawing/2014/main" val="757663662"/>
                    </a:ext>
                  </a:extLst>
                </a:gridCol>
                <a:gridCol w="6789331">
                  <a:extLst>
                    <a:ext uri="{9D8B030D-6E8A-4147-A177-3AD203B41FA5}">
                      <a16:colId xmlns:a16="http://schemas.microsoft.com/office/drawing/2014/main" val="2123656916"/>
                    </a:ext>
                  </a:extLst>
                </a:gridCol>
              </a:tblGrid>
              <a:tr h="370840">
                <a:tc>
                  <a:txBody>
                    <a:bodyPr/>
                    <a:lstStyle/>
                    <a:p>
                      <a:r>
                        <a:rPr lang="nl-NL" sz="1400" noProof="0"/>
                        <a:t>Dienst</a:t>
                      </a:r>
                    </a:p>
                  </a:txBody>
                  <a:tcPr/>
                </a:tc>
                <a:tc>
                  <a:txBody>
                    <a:bodyPr/>
                    <a:lstStyle/>
                    <a:p>
                      <a:r>
                        <a:rPr lang="nl-NL" sz="1400" noProof="0"/>
                        <a:t>Toelichting</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noProof="0"/>
                        <a:t>1.1 Gebruikers- en toegangsbeheer (IAM)</a:t>
                      </a:r>
                    </a:p>
                  </a:txBody>
                  <a:tcPr/>
                </a:tc>
                <a:tc>
                  <a:txBody>
                    <a:bodyPr/>
                    <a:lstStyle/>
                    <a:p>
                      <a:r>
                        <a:rPr lang="nl-NL" sz="1400" noProof="0"/>
                        <a:t>Identity en access management. Regelt de toegang van gebruikers op systemen en applicaties.</a:t>
                      </a:r>
                    </a:p>
                  </a:txBody>
                  <a:tcPr/>
                </a:tc>
                <a:extLst>
                  <a:ext uri="{0D108BD9-81ED-4DB2-BD59-A6C34878D82A}">
                    <a16:rowId xmlns:a16="http://schemas.microsoft.com/office/drawing/2014/main" val="62970472"/>
                  </a:ext>
                </a:extLst>
              </a:tr>
              <a:tr h="370840">
                <a:tc>
                  <a:txBody>
                    <a:bodyPr/>
                    <a:lstStyle/>
                    <a:p>
                      <a:pPr marL="0" indent="0">
                        <a:buFont typeface="+mj-lt"/>
                        <a:buNone/>
                      </a:pPr>
                      <a:r>
                        <a:rPr lang="nl-NL" sz="1400" noProof="0"/>
                        <a:t>1.2 Device management</a:t>
                      </a:r>
                    </a:p>
                  </a:txBody>
                  <a:tcPr/>
                </a:tc>
                <a:tc>
                  <a:txBody>
                    <a:bodyPr/>
                    <a:lstStyle/>
                    <a:p>
                      <a:r>
                        <a:rPr lang="nl-NL" sz="1400" kern="1200" noProof="0">
                          <a:solidFill>
                            <a:schemeClr val="dk1"/>
                          </a:solidFill>
                          <a:latin typeface="+mn-lt"/>
                          <a:ea typeface="+mn-ea"/>
                          <a:cs typeface="+mn-cs"/>
                        </a:rPr>
                        <a:t>Configureren van laptops en telefoons.</a:t>
                      </a:r>
                    </a:p>
                  </a:txBody>
                  <a:tcPr/>
                </a:tc>
                <a:extLst>
                  <a:ext uri="{0D108BD9-81ED-4DB2-BD59-A6C34878D82A}">
                    <a16:rowId xmlns:a16="http://schemas.microsoft.com/office/drawing/2014/main" val="1640628438"/>
                  </a:ext>
                </a:extLst>
              </a:tr>
              <a:tr h="370840">
                <a:tc>
                  <a:txBody>
                    <a:bodyPr/>
                    <a:lstStyle/>
                    <a:p>
                      <a:pPr marL="0" indent="0">
                        <a:buFont typeface="+mj-lt"/>
                        <a:buNone/>
                      </a:pPr>
                      <a:r>
                        <a:rPr lang="nl-NL" sz="1400" noProof="0"/>
                        <a:t>1.3 Officebeheer</a:t>
                      </a:r>
                    </a:p>
                  </a:txBody>
                  <a:tcPr/>
                </a:tc>
                <a:tc>
                  <a:txBody>
                    <a:bodyPr/>
                    <a:lstStyle/>
                    <a:p>
                      <a:r>
                        <a:rPr lang="nl-NL" sz="1400" kern="1200" noProof="0">
                          <a:solidFill>
                            <a:schemeClr val="dk1"/>
                          </a:solidFill>
                          <a:latin typeface="+mn-lt"/>
                          <a:ea typeface="+mn-ea"/>
                          <a:cs typeface="+mn-cs"/>
                        </a:rPr>
                        <a:t>Het inrichten en beheren van email, teams, OneDrive, SharePoint. Dit is ook het aanspreekpunt voor de functionele vragen op dit gebied.</a:t>
                      </a:r>
                    </a:p>
                  </a:txBody>
                  <a:tcPr/>
                </a:tc>
                <a:extLst>
                  <a:ext uri="{0D108BD9-81ED-4DB2-BD59-A6C34878D82A}">
                    <a16:rowId xmlns:a16="http://schemas.microsoft.com/office/drawing/2014/main" val="1084593333"/>
                  </a:ext>
                </a:extLst>
              </a:tr>
              <a:tr h="370840">
                <a:tc>
                  <a:txBody>
                    <a:bodyPr/>
                    <a:lstStyle/>
                    <a:p>
                      <a:pPr marL="0" indent="0">
                        <a:buFont typeface="+mj-lt"/>
                        <a:buNone/>
                      </a:pPr>
                      <a:r>
                        <a:rPr lang="nl-NL" sz="1400" noProof="0"/>
                        <a:t>1.4 Applicatiebeheer</a:t>
                      </a:r>
                    </a:p>
                  </a:txBody>
                  <a:tcPr/>
                </a:tc>
                <a:tc>
                  <a:txBody>
                    <a:bodyPr/>
                    <a:lstStyle/>
                    <a:p>
                      <a:r>
                        <a:rPr lang="nl-NL" sz="1400" kern="1200" noProof="0" err="1">
                          <a:solidFill>
                            <a:schemeClr val="dk1"/>
                          </a:solidFill>
                          <a:latin typeface="+mn-lt"/>
                          <a:ea typeface="+mn-ea"/>
                          <a:cs typeface="+mn-cs"/>
                        </a:rPr>
                        <a:t>Provisioning</a:t>
                      </a:r>
                      <a:r>
                        <a:rPr lang="nl-NL" sz="1400" kern="1200" noProof="0">
                          <a:solidFill>
                            <a:schemeClr val="dk1"/>
                          </a:solidFill>
                          <a:latin typeface="+mn-lt"/>
                          <a:ea typeface="+mn-ea"/>
                          <a:cs typeface="+mn-cs"/>
                        </a:rPr>
                        <a:t> van overige applicaties op laptops en telefoons met uitzondering van de office applicaties.</a:t>
                      </a:r>
                    </a:p>
                  </a:txBody>
                  <a:tcPr/>
                </a:tc>
                <a:extLst>
                  <a:ext uri="{0D108BD9-81ED-4DB2-BD59-A6C34878D82A}">
                    <a16:rowId xmlns:a16="http://schemas.microsoft.com/office/drawing/2014/main" val="2742804994"/>
                  </a:ext>
                </a:extLst>
              </a:tr>
              <a:tr h="370840">
                <a:tc>
                  <a:txBody>
                    <a:bodyPr/>
                    <a:lstStyle/>
                    <a:p>
                      <a:pPr marL="0" indent="0">
                        <a:buFont typeface="+mj-lt"/>
                        <a:buNone/>
                      </a:pPr>
                      <a:r>
                        <a:rPr lang="nl-NL" sz="1400" noProof="0"/>
                        <a:t>1.5 Security &amp; Beveiliging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kern="1200">
                          <a:solidFill>
                            <a:schemeClr val="dk1"/>
                          </a:solidFill>
                          <a:latin typeface="+mn-lt"/>
                          <a:ea typeface="+mn-ea"/>
                          <a:cs typeface="+mn-cs"/>
                        </a:rPr>
                        <a:t>Dit is de beveiliging van de werkplek en het instellen van de veiligheidsregels op de werkplek, het controleren van de naleving op beveiliging en het rapporteren en acteren op beveiligingsmeldingen. </a:t>
                      </a:r>
                    </a:p>
                  </a:txBody>
                  <a:tcPr/>
                </a:tc>
                <a:extLst>
                  <a:ext uri="{0D108BD9-81ED-4DB2-BD59-A6C34878D82A}">
                    <a16:rowId xmlns:a16="http://schemas.microsoft.com/office/drawing/2014/main" val="1465130225"/>
                  </a:ext>
                </a:extLst>
              </a:tr>
              <a:tr h="370840">
                <a:tc>
                  <a:txBody>
                    <a:bodyPr/>
                    <a:lstStyle/>
                    <a:p>
                      <a:pPr marL="0" indent="0">
                        <a:buFont typeface="+mj-lt"/>
                        <a:buNone/>
                      </a:pPr>
                      <a:r>
                        <a:rPr lang="nl-NL" sz="1400" noProof="0"/>
                        <a:t>1.6 </a:t>
                      </a:r>
                      <a:r>
                        <a:rPr lang="nl-NL" sz="1400" noProof="0" err="1"/>
                        <a:t>Governance</a:t>
                      </a:r>
                      <a:endParaRPr lang="nl-NL" sz="1400" noProof="0"/>
                    </a:p>
                  </a:txBody>
                  <a:tcPr/>
                </a:tc>
                <a:tc>
                  <a:txBody>
                    <a:bodyPr/>
                    <a:lstStyle/>
                    <a:p>
                      <a:r>
                        <a:rPr lang="nl-NL" sz="1400" kern="1200" noProof="0">
                          <a:solidFill>
                            <a:schemeClr val="dk1"/>
                          </a:solidFill>
                          <a:latin typeface="+mn-lt"/>
                          <a:ea typeface="+mn-ea"/>
                          <a:cs typeface="+mn-cs"/>
                        </a:rPr>
                        <a:t>Besturing van contract en contact. Dit is ook het bespreken van je dienstafspraken en eventuele veranderingen. </a:t>
                      </a:r>
                    </a:p>
                  </a:txBody>
                  <a:tcPr/>
                </a:tc>
                <a:extLst>
                  <a:ext uri="{0D108BD9-81ED-4DB2-BD59-A6C34878D82A}">
                    <a16:rowId xmlns:a16="http://schemas.microsoft.com/office/drawing/2014/main" val="2782189208"/>
                  </a:ext>
                </a:extLst>
              </a:tr>
              <a:tr h="370840">
                <a:tc>
                  <a:txBody>
                    <a:bodyPr/>
                    <a:lstStyle/>
                    <a:p>
                      <a:pPr marL="0" indent="0">
                        <a:buFont typeface="+mj-lt"/>
                        <a:buNone/>
                      </a:pPr>
                      <a:r>
                        <a:rPr lang="nl-NL" sz="1400" noProof="0"/>
                        <a:t>1.7 Servicemanagement</a:t>
                      </a:r>
                    </a:p>
                  </a:txBody>
                  <a:tcPr/>
                </a:tc>
                <a:tc>
                  <a:txBody>
                    <a:bodyPr/>
                    <a:lstStyle/>
                    <a:p>
                      <a:r>
                        <a:rPr lang="nl-NL" sz="1400" kern="1200" noProof="0">
                          <a:solidFill>
                            <a:schemeClr val="dk1"/>
                          </a:solidFill>
                          <a:latin typeface="+mn-lt"/>
                          <a:ea typeface="+mn-ea"/>
                          <a:cs typeface="+mn-cs"/>
                        </a:rPr>
                        <a:t>Hoe richt je het incident, change en </a:t>
                      </a:r>
                      <a:r>
                        <a:rPr lang="nl-NL" sz="1400" kern="1200" noProof="0" err="1">
                          <a:solidFill>
                            <a:schemeClr val="dk1"/>
                          </a:solidFill>
                          <a:latin typeface="+mn-lt"/>
                          <a:ea typeface="+mn-ea"/>
                          <a:cs typeface="+mn-cs"/>
                        </a:rPr>
                        <a:t>problem</a:t>
                      </a:r>
                      <a:r>
                        <a:rPr lang="nl-NL" sz="1400" kern="1200" noProof="0">
                          <a:solidFill>
                            <a:schemeClr val="dk1"/>
                          </a:solidFill>
                          <a:latin typeface="+mn-lt"/>
                          <a:ea typeface="+mn-ea"/>
                          <a:cs typeface="+mn-cs"/>
                        </a:rPr>
                        <a:t> management in. De voorkant is de servicedesk, dit wordt doorgezet naar de tweede/derde lijn.</a:t>
                      </a:r>
                    </a:p>
                  </a:txBody>
                  <a:tcPr/>
                </a:tc>
                <a:extLst>
                  <a:ext uri="{0D108BD9-81ED-4DB2-BD59-A6C34878D82A}">
                    <a16:rowId xmlns:a16="http://schemas.microsoft.com/office/drawing/2014/main" val="3997433744"/>
                  </a:ext>
                </a:extLst>
              </a:tr>
              <a:tr h="370840">
                <a:tc>
                  <a:txBody>
                    <a:bodyPr/>
                    <a:lstStyle/>
                    <a:p>
                      <a:pPr marL="0" indent="0">
                        <a:buFont typeface="+mj-lt"/>
                        <a:buNone/>
                      </a:pPr>
                      <a:r>
                        <a:rPr lang="nl-NL" sz="1400" noProof="0"/>
                        <a:t>1.8 Asset management</a:t>
                      </a:r>
                    </a:p>
                    <a:p>
                      <a:pPr marL="0" indent="0">
                        <a:buFont typeface="+mj-lt"/>
                        <a:buNone/>
                      </a:pPr>
                      <a:endParaRPr lang="nl-NL" sz="1400" noProof="0"/>
                    </a:p>
                  </a:txBody>
                  <a:tcPr/>
                </a:tc>
                <a:tc>
                  <a:txBody>
                    <a:bodyPr/>
                    <a:lstStyle/>
                    <a:p>
                      <a:r>
                        <a:rPr lang="nl-NL" sz="1400" kern="1200" noProof="0" dirty="0">
                          <a:solidFill>
                            <a:schemeClr val="dk1"/>
                          </a:solidFill>
                          <a:latin typeface="+mn-lt"/>
                          <a:ea typeface="+mn-ea"/>
                          <a:cs typeface="+mn-cs"/>
                        </a:rPr>
                        <a:t>Bestellen, uitleveren, afvoeren en administreren van voorraad. Licenties / aanleveren maar ook bijhouden aan CMDB (configuratie management database).</a:t>
                      </a:r>
                    </a:p>
                  </a:txBody>
                  <a:tcPr/>
                </a:tc>
                <a:extLst>
                  <a:ext uri="{0D108BD9-81ED-4DB2-BD59-A6C34878D82A}">
                    <a16:rowId xmlns:a16="http://schemas.microsoft.com/office/drawing/2014/main" val="2788584557"/>
                  </a:ext>
                </a:extLst>
              </a:tr>
              <a:tr h="370840">
                <a:tc>
                  <a:txBody>
                    <a:bodyPr/>
                    <a:lstStyle/>
                    <a:p>
                      <a:pPr marL="0" indent="0">
                        <a:buFont typeface="+mj-lt"/>
                        <a:buNone/>
                      </a:pPr>
                      <a:r>
                        <a:rPr lang="nl-NL" sz="1400" noProof="0" dirty="0"/>
                        <a:t>1.9 </a:t>
                      </a:r>
                      <a:r>
                        <a:rPr lang="nl-NL" sz="1400" noProof="0" dirty="0" err="1"/>
                        <a:t>Azure</a:t>
                      </a:r>
                      <a:r>
                        <a:rPr lang="nl-NL" sz="1400" noProof="0" dirty="0"/>
                        <a:t> </a:t>
                      </a:r>
                      <a:r>
                        <a:rPr lang="nl-NL" sz="1400" noProof="0" dirty="0" err="1"/>
                        <a:t>landingzone</a:t>
                      </a:r>
                      <a:endParaRPr lang="nl-NL" sz="1400" noProof="0" dirty="0"/>
                    </a:p>
                  </a:txBody>
                  <a:tcPr/>
                </a:tc>
                <a:tc>
                  <a:txBody>
                    <a:bodyPr/>
                    <a:lstStyle/>
                    <a:p>
                      <a:r>
                        <a:rPr lang="nl-NL" sz="1400" kern="1200" noProof="0" dirty="0">
                          <a:solidFill>
                            <a:schemeClr val="dk1"/>
                          </a:solidFill>
                          <a:latin typeface="+mn-lt"/>
                          <a:ea typeface="+mn-ea"/>
                          <a:cs typeface="+mn-cs"/>
                        </a:rPr>
                        <a:t>Het beheren, monitoren en onderhouden van de landing zone van de gemeente Urk (inclusief ruimte voor applicaties welke mogelijk door derden worden geleverd).</a:t>
                      </a:r>
                    </a:p>
                  </a:txBody>
                  <a:tcPr/>
                </a:tc>
                <a:extLst>
                  <a:ext uri="{0D108BD9-81ED-4DB2-BD59-A6C34878D82A}">
                    <a16:rowId xmlns:a16="http://schemas.microsoft.com/office/drawing/2014/main" val="1361563444"/>
                  </a:ext>
                </a:extLst>
              </a:tr>
            </a:tbl>
          </a:graphicData>
        </a:graphic>
      </p:graphicFrame>
      <p:pic>
        <p:nvPicPr>
          <p:cNvPr id="11" name="Picture Placeholder 10" descr="Afbeelding met Lettertype, logo, tekst, Graphics&#10;&#10;Automatisch gegenereerde beschrijving">
            <a:extLst>
              <a:ext uri="{FF2B5EF4-FFF2-40B4-BE49-F238E27FC236}">
                <a16:creationId xmlns:a16="http://schemas.microsoft.com/office/drawing/2014/main" id="{81548200-E042-A4B1-95F5-FC49772571A3}"/>
              </a:ext>
            </a:extLst>
          </p:cNvPr>
          <p:cNvPicPr>
            <a:picLocks noGrp="1" noChangeAspect="1"/>
          </p:cNvPicPr>
          <p:nvPr>
            <p:ph type="pic" idx="33"/>
          </p:nvPr>
        </p:nvPicPr>
        <p:blipFill>
          <a:blip r:embed="rId2"/>
          <a:srcRect l="-658" t="8039" r="-2963" b="-10714"/>
          <a:stretch/>
        </p:blipFill>
        <p:spPr>
          <a:xfrm>
            <a:off x="9593695" y="363856"/>
            <a:ext cx="2003538" cy="421920"/>
          </a:xfrm>
        </p:spPr>
      </p:pic>
    </p:spTree>
    <p:extLst>
      <p:ext uri="{BB962C8B-B14F-4D97-AF65-F5344CB8AC3E}">
        <p14:creationId xmlns:p14="http://schemas.microsoft.com/office/powerpoint/2010/main" val="1599811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20</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1681491442"/>
              </p:ext>
            </p:extLst>
          </p:nvPr>
        </p:nvGraphicFramePr>
        <p:xfrm>
          <a:off x="282464" y="1337790"/>
          <a:ext cx="11627072" cy="5156200"/>
        </p:xfrm>
        <a:graphic>
          <a:graphicData uri="http://schemas.openxmlformats.org/drawingml/2006/table">
            <a:tbl>
              <a:tblPr firstRow="1" bandRow="1">
                <a:tableStyleId>{00A15C55-8517-42AA-B614-E9B94910E393}</a:tableStyleId>
              </a:tblPr>
              <a:tblGrid>
                <a:gridCol w="2906768">
                  <a:extLst>
                    <a:ext uri="{9D8B030D-6E8A-4147-A177-3AD203B41FA5}">
                      <a16:colId xmlns:a16="http://schemas.microsoft.com/office/drawing/2014/main" val="757663662"/>
                    </a:ext>
                  </a:extLst>
                </a:gridCol>
                <a:gridCol w="2906768">
                  <a:extLst>
                    <a:ext uri="{9D8B030D-6E8A-4147-A177-3AD203B41FA5}">
                      <a16:colId xmlns:a16="http://schemas.microsoft.com/office/drawing/2014/main" val="2123656916"/>
                    </a:ext>
                  </a:extLst>
                </a:gridCol>
                <a:gridCol w="2906768">
                  <a:extLst>
                    <a:ext uri="{9D8B030D-6E8A-4147-A177-3AD203B41FA5}">
                      <a16:colId xmlns:a16="http://schemas.microsoft.com/office/drawing/2014/main" val="200684632"/>
                    </a:ext>
                  </a:extLst>
                </a:gridCol>
                <a:gridCol w="2906768">
                  <a:extLst>
                    <a:ext uri="{9D8B030D-6E8A-4147-A177-3AD203B41FA5}">
                      <a16:colId xmlns:a16="http://schemas.microsoft.com/office/drawing/2014/main" val="2823757309"/>
                    </a:ext>
                  </a:extLst>
                </a:gridCol>
              </a:tblGrid>
              <a:tr h="370840">
                <a:tc>
                  <a:txBody>
                    <a:bodyPr/>
                    <a:lstStyle/>
                    <a:p>
                      <a:r>
                        <a:rPr lang="nl-NL" noProof="0" dirty="0"/>
                        <a:t>Dienst</a:t>
                      </a:r>
                    </a:p>
                  </a:txBody>
                  <a:tcPr/>
                </a:tc>
                <a:tc>
                  <a:txBody>
                    <a:bodyPr/>
                    <a:lstStyle/>
                    <a:p>
                      <a:r>
                        <a:rPr lang="nl-NL" noProof="0" dirty="0"/>
                        <a:t>Toelichting</a:t>
                      </a:r>
                    </a:p>
                  </a:txBody>
                  <a:tcPr/>
                </a:tc>
                <a:tc>
                  <a:txBody>
                    <a:bodyPr/>
                    <a:lstStyle/>
                    <a:p>
                      <a:r>
                        <a:rPr lang="nl-NL" noProof="0" dirty="0"/>
                        <a:t>Gemeente Urk</a:t>
                      </a:r>
                    </a:p>
                  </a:txBody>
                  <a:tcPr/>
                </a:tc>
                <a:tc>
                  <a:txBody>
                    <a:bodyPr/>
                    <a:lstStyle/>
                    <a:p>
                      <a:r>
                        <a:rPr lang="nl-NL" noProof="0" dirty="0"/>
                        <a:t>Leverancier</a:t>
                      </a:r>
                    </a:p>
                  </a:txBody>
                  <a:tcPr/>
                </a:tc>
                <a:extLst>
                  <a:ext uri="{0D108BD9-81ED-4DB2-BD59-A6C34878D82A}">
                    <a16:rowId xmlns:a16="http://schemas.microsoft.com/office/drawing/2014/main" val="1155246913"/>
                  </a:ext>
                </a:extLst>
              </a:tr>
              <a:tr h="370840">
                <a:tc>
                  <a:txBody>
                    <a:bodyPr/>
                    <a:lstStyle/>
                    <a:p>
                      <a:r>
                        <a:rPr lang="nl-NL" sz="1400" kern="1200" noProof="0" dirty="0">
                          <a:solidFill>
                            <a:schemeClr val="dk1"/>
                          </a:solidFill>
                          <a:latin typeface="+mn-lt"/>
                          <a:ea typeface="+mn-ea"/>
                          <a:cs typeface="+mn-cs"/>
                        </a:rPr>
                        <a:t>3.1 Werkplek </a:t>
                      </a:r>
                      <a:r>
                        <a:rPr lang="nl-NL" sz="1400" kern="1200" noProof="0" err="1">
                          <a:solidFill>
                            <a:schemeClr val="dk1"/>
                          </a:solidFill>
                          <a:latin typeface="+mn-lt"/>
                          <a:ea typeface="+mn-ea"/>
                          <a:cs typeface="+mn-cs"/>
                        </a:rPr>
                        <a:t>devices</a:t>
                      </a:r>
                      <a:endParaRPr lang="nl-NL" sz="1400" kern="1200" noProof="0">
                        <a:solidFill>
                          <a:schemeClr val="dk1"/>
                        </a:solidFill>
                        <a:latin typeface="+mn-lt"/>
                        <a:ea typeface="+mn-ea"/>
                        <a:cs typeface="+mn-cs"/>
                      </a:endParaRPr>
                    </a:p>
                  </a:txBody>
                  <a:tcPr/>
                </a:tc>
                <a:tc>
                  <a:txBody>
                    <a:bodyPr/>
                    <a:lstStyle/>
                    <a:p>
                      <a:pPr lvl="0" algn="l">
                        <a:lnSpc>
                          <a:spcPct val="100000"/>
                        </a:lnSpc>
                        <a:spcBef>
                          <a:spcPts val="0"/>
                        </a:spcBef>
                        <a:spcAft>
                          <a:spcPts val="0"/>
                        </a:spcAft>
                        <a:buNone/>
                      </a:pPr>
                      <a:r>
                        <a:rPr lang="nl-NL" sz="1400" b="0" i="0" u="none" strike="noStrike" kern="1200" noProof="0" dirty="0">
                          <a:solidFill>
                            <a:srgbClr val="000000"/>
                          </a:solidFill>
                          <a:latin typeface="Aptos"/>
                        </a:rPr>
                        <a:t>Vaste en mobiele </a:t>
                      </a:r>
                      <a:r>
                        <a:rPr lang="nl-NL" sz="1400" b="0" i="0" u="none" strike="noStrike" kern="1200" noProof="0" err="1">
                          <a:solidFill>
                            <a:srgbClr val="000000"/>
                          </a:solidFill>
                          <a:latin typeface="Aptos"/>
                        </a:rPr>
                        <a:t>devices</a:t>
                      </a:r>
                      <a:r>
                        <a:rPr lang="nl-NL" sz="1400" b="0" i="0" u="none" strike="noStrike" kern="1200" noProof="0" dirty="0">
                          <a:solidFill>
                            <a:srgbClr val="000000"/>
                          </a:solidFill>
                          <a:latin typeface="Aptos"/>
                        </a:rPr>
                        <a:t> in de brede zin, (inclusief mobiele telefoon, laptop, laptoptas, telefoonhoes, screen </a:t>
                      </a:r>
                      <a:r>
                        <a:rPr lang="nl-NL" sz="1400" b="0" i="0" u="none" strike="noStrike" kern="1200" noProof="0" err="1">
                          <a:solidFill>
                            <a:srgbClr val="000000"/>
                          </a:solidFill>
                          <a:latin typeface="Aptos"/>
                        </a:rPr>
                        <a:t>potectors</a:t>
                      </a:r>
                      <a:r>
                        <a:rPr lang="nl-NL" sz="1400" b="0" i="0" u="none" strike="noStrike" kern="1200" noProof="0" dirty="0">
                          <a:solidFill>
                            <a:srgbClr val="000000"/>
                          </a:solidFill>
                          <a:latin typeface="Aptos"/>
                        </a:rPr>
                        <a:t>, toetsenbord en muis, </a:t>
                      </a:r>
                      <a:r>
                        <a:rPr lang="nl-NL" sz="1400" b="0" i="0" u="none" strike="noStrike" kern="1200" noProof="0" err="1">
                          <a:solidFill>
                            <a:srgbClr val="000000"/>
                          </a:solidFill>
                          <a:latin typeface="Aptos"/>
                        </a:rPr>
                        <a:t>dockingstations</a:t>
                      </a:r>
                      <a:r>
                        <a:rPr lang="nl-NL" sz="1400" b="0" i="0" u="none" strike="noStrike" kern="1200" noProof="0" dirty="0">
                          <a:solidFill>
                            <a:srgbClr val="000000"/>
                          </a:solidFill>
                          <a:latin typeface="Aptos"/>
                        </a:rPr>
                        <a:t>, beeldscherm met geïntegreerde </a:t>
                      </a:r>
                      <a:r>
                        <a:rPr lang="nl-NL" sz="1400" b="0" i="0" u="none" strike="noStrike" kern="1200" noProof="0" err="1">
                          <a:solidFill>
                            <a:srgbClr val="000000"/>
                          </a:solidFill>
                          <a:latin typeface="Aptos"/>
                        </a:rPr>
                        <a:t>dockingstations</a:t>
                      </a:r>
                      <a:r>
                        <a:rPr lang="nl-NL" sz="1400" b="0" i="0" u="none" strike="noStrike" kern="1200" noProof="0" dirty="0">
                          <a:solidFill>
                            <a:srgbClr val="000000"/>
                          </a:solidFill>
                          <a:latin typeface="Aptos"/>
                        </a:rPr>
                        <a:t>, beeldscherm) met vervanging van de werkplek en schermen met AV functie (eigendom gemeente Urk) op een termijn van 3 jaar.</a:t>
                      </a:r>
                    </a:p>
                    <a:p>
                      <a:endParaRPr lang="nl-NL" sz="1400" kern="1200" noProof="0">
                        <a:solidFill>
                          <a:schemeClr val="dk1"/>
                        </a:solidFill>
                        <a:latin typeface="+mn-lt"/>
                        <a:ea typeface="+mn-ea"/>
                        <a:cs typeface="+mn-cs"/>
                      </a:endParaRPr>
                    </a:p>
                    <a:p>
                      <a:r>
                        <a:rPr lang="nl-NL" sz="1400" kern="1200" noProof="0" dirty="0">
                          <a:solidFill>
                            <a:schemeClr val="dk1"/>
                          </a:solidFill>
                          <a:latin typeface="+mn-lt"/>
                          <a:ea typeface="+mn-ea"/>
                          <a:cs typeface="+mn-cs"/>
                        </a:rPr>
                        <a:t>Bijvoorbeeld</a:t>
                      </a:r>
                    </a:p>
                    <a:p>
                      <a:pPr marL="285750" indent="-285750">
                        <a:buFontTx/>
                        <a:buChar char="-"/>
                      </a:pPr>
                      <a:r>
                        <a:rPr lang="nl-NL" sz="1400" kern="1200" noProof="0" dirty="0">
                          <a:solidFill>
                            <a:schemeClr val="dk1"/>
                          </a:solidFill>
                          <a:latin typeface="+mn-lt"/>
                          <a:ea typeface="+mn-ea"/>
                          <a:cs typeface="+mn-cs"/>
                        </a:rPr>
                        <a:t>Keuzes in modellen en specificaties (telefoons en laptops)</a:t>
                      </a:r>
                    </a:p>
                    <a:p>
                      <a:pPr marL="285750" indent="-285750">
                        <a:buFontTx/>
                        <a:buChar char="-"/>
                      </a:pPr>
                      <a:r>
                        <a:rPr lang="nl-NL" sz="1400" kern="1200" noProof="0" dirty="0">
                          <a:solidFill>
                            <a:schemeClr val="dk1"/>
                          </a:solidFill>
                          <a:latin typeface="+mn-lt"/>
                          <a:ea typeface="+mn-ea"/>
                          <a:cs typeface="+mn-cs"/>
                        </a:rPr>
                        <a:t>Levertijden en voorraad</a:t>
                      </a:r>
                    </a:p>
                    <a:p>
                      <a:pPr marL="285750" indent="-285750">
                        <a:buFontTx/>
                        <a:buChar char="-"/>
                      </a:pPr>
                      <a:r>
                        <a:rPr lang="nl-NL" sz="1400" kern="1200" noProof="0" dirty="0">
                          <a:solidFill>
                            <a:schemeClr val="dk1"/>
                          </a:solidFill>
                          <a:latin typeface="+mn-lt"/>
                          <a:ea typeface="+mn-ea"/>
                          <a:cs typeface="+mn-cs"/>
                        </a:rPr>
                        <a:t>Directe leveringen aan eindegebruikers</a:t>
                      </a:r>
                    </a:p>
                    <a:p>
                      <a:pPr marL="285750" indent="-285750">
                        <a:buFontTx/>
                        <a:buChar char="-"/>
                      </a:pPr>
                      <a:r>
                        <a:rPr lang="nl-NL" sz="1400" kern="1200" noProof="0" dirty="0">
                          <a:solidFill>
                            <a:schemeClr val="dk1"/>
                          </a:solidFill>
                          <a:latin typeface="+mn-lt"/>
                          <a:ea typeface="+mn-ea"/>
                          <a:cs typeface="+mn-cs"/>
                        </a:rPr>
                        <a:t>Omgang met toestellen die kapot gaan binnen garantietermijn</a:t>
                      </a:r>
                    </a:p>
                  </a:txBody>
                  <a:tcPr/>
                </a:tc>
                <a:tc>
                  <a:txBody>
                    <a:bodyPr/>
                    <a:lstStyle/>
                    <a:p>
                      <a:pPr lvl="0">
                        <a:buNone/>
                      </a:pPr>
                      <a:r>
                        <a:rPr lang="nl-NL" sz="1400" noProof="0" dirty="0"/>
                        <a:t>Gemeente Urk stelt de technische specificaties op betreffende laptops en telefoons per gebruikersgroep. Hierbij horen ook accessoires. Deze zijn te vinden in bijlagen.</a:t>
                      </a:r>
                      <a:endParaRPr lang="nl-NL" sz="1400" noProof="0" dirty="0">
                        <a:highlight>
                          <a:srgbClr val="FFFF00"/>
                        </a:highlight>
                      </a:endParaRPr>
                    </a:p>
                    <a:p>
                      <a:pPr lvl="0">
                        <a:buNone/>
                      </a:pPr>
                      <a:endParaRPr lang="nl-NL" sz="1400" noProof="0"/>
                    </a:p>
                    <a:p>
                      <a:pPr lvl="0">
                        <a:buNone/>
                      </a:pPr>
                      <a:endParaRPr lang="nl-NL" sz="1400" noProof="0"/>
                    </a:p>
                    <a:p>
                      <a:pPr marL="285750" indent="-285750">
                        <a:buFontTx/>
                        <a:buChar char="-"/>
                      </a:pPr>
                      <a:endParaRPr lang="nl-NL" sz="1400" noProof="0"/>
                    </a:p>
                    <a:p>
                      <a:endParaRPr lang="nl-NL" sz="1400" noProof="0"/>
                    </a:p>
                    <a:p>
                      <a:endParaRPr lang="nl-NL" sz="1400" noProof="0"/>
                    </a:p>
                    <a:p>
                      <a:endParaRPr lang="nl-NL" sz="1400" noProof="0"/>
                    </a:p>
                    <a:p>
                      <a:endParaRPr lang="nl-NL" sz="1400" noProof="0"/>
                    </a:p>
                    <a:p>
                      <a:endParaRPr lang="nl-NL" sz="1400" noProof="0"/>
                    </a:p>
                    <a:p>
                      <a:endParaRPr lang="nl-NL" sz="1400" noProof="0"/>
                    </a:p>
                    <a:p>
                      <a:endParaRPr lang="nl-NL" sz="1400" noProof="0"/>
                    </a:p>
                  </a:txBody>
                  <a:tcPr/>
                </a:tc>
                <a:tc>
                  <a:txBody>
                    <a:bodyPr/>
                    <a:lstStyle/>
                    <a:p>
                      <a:r>
                        <a:rPr lang="nl-NL" sz="1400" noProof="0" dirty="0"/>
                        <a:t>De leverancier zorgt voor een passende aanbieding op basis van de technische specificaties per gebruikersgroep, portfolio management in acht houdend. </a:t>
                      </a:r>
                      <a:endParaRPr lang="nl-NL" dirty="0"/>
                    </a:p>
                    <a:p>
                      <a:pPr lvl="0">
                        <a:buNone/>
                      </a:pPr>
                      <a:endParaRPr lang="nl-NL" sz="1400" noProof="0" dirty="0"/>
                    </a:p>
                    <a:p>
                      <a:pPr lvl="0">
                        <a:buNone/>
                      </a:pPr>
                      <a:r>
                        <a:rPr lang="nl-NL" sz="1400" noProof="0" dirty="0"/>
                        <a:t>De leverancier levert, installeert, update en onderhoudt alle geleverde werkplek hardware en communiceert </a:t>
                      </a:r>
                      <a:r>
                        <a:rPr lang="nl-NL" sz="1400" noProof="0" err="1"/>
                        <a:t>pro-actief</a:t>
                      </a:r>
                      <a:r>
                        <a:rPr lang="nl-NL" sz="1400" noProof="0" dirty="0"/>
                        <a:t> met Perceel digitale werkplek.</a:t>
                      </a:r>
                    </a:p>
                    <a:p>
                      <a:pPr lvl="0">
                        <a:buNone/>
                      </a:pPr>
                      <a:endParaRPr lang="nl-NL" sz="1400" noProof="0" dirty="0"/>
                    </a:p>
                    <a:p>
                      <a:pPr lvl="0">
                        <a:buNone/>
                      </a:pPr>
                      <a:endParaRPr lang="nl-NL" sz="1400" noProof="0" dirty="0"/>
                    </a:p>
                    <a:p>
                      <a:pPr marL="285750" marR="0" lvl="0" indent="-285750" algn="l" rtl="0" eaLnBrk="1" fontAlgn="auto" latinLnBrk="0" hangingPunct="1">
                        <a:lnSpc>
                          <a:spcPct val="100000"/>
                        </a:lnSpc>
                        <a:spcBef>
                          <a:spcPts val="0"/>
                        </a:spcBef>
                        <a:spcAft>
                          <a:spcPts val="0"/>
                        </a:spcAft>
                        <a:buClrTx/>
                        <a:buSzTx/>
                        <a:buFontTx/>
                        <a:buChar char="-"/>
                      </a:pPr>
                      <a:endParaRPr lang="nl-NL" sz="1400" noProof="0" dirty="0"/>
                    </a:p>
                    <a:p>
                      <a:endParaRPr lang="nl-NL" sz="1400" noProof="0" dirty="0"/>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CA84AC19-B482-C0C3-0B11-878BDF50DC0A}"/>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C60E414B-D8BA-1D8C-9442-5DCC191890DD}"/>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36279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21</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252248" y="1533042"/>
          <a:ext cx="11627072" cy="2796032"/>
        </p:xfrm>
        <a:graphic>
          <a:graphicData uri="http://schemas.openxmlformats.org/drawingml/2006/table">
            <a:tbl>
              <a:tblPr firstRow="1" bandRow="1">
                <a:tableStyleId>{00A15C55-8517-42AA-B614-E9B94910E393}</a:tableStyleId>
              </a:tblPr>
              <a:tblGrid>
                <a:gridCol w="2906768">
                  <a:extLst>
                    <a:ext uri="{9D8B030D-6E8A-4147-A177-3AD203B41FA5}">
                      <a16:colId xmlns:a16="http://schemas.microsoft.com/office/drawing/2014/main" val="757663662"/>
                    </a:ext>
                  </a:extLst>
                </a:gridCol>
                <a:gridCol w="2906768">
                  <a:extLst>
                    <a:ext uri="{9D8B030D-6E8A-4147-A177-3AD203B41FA5}">
                      <a16:colId xmlns:a16="http://schemas.microsoft.com/office/drawing/2014/main" val="2123656916"/>
                    </a:ext>
                  </a:extLst>
                </a:gridCol>
                <a:gridCol w="2906768">
                  <a:extLst>
                    <a:ext uri="{9D8B030D-6E8A-4147-A177-3AD203B41FA5}">
                      <a16:colId xmlns:a16="http://schemas.microsoft.com/office/drawing/2014/main" val="200684632"/>
                    </a:ext>
                  </a:extLst>
                </a:gridCol>
                <a:gridCol w="2906768">
                  <a:extLst>
                    <a:ext uri="{9D8B030D-6E8A-4147-A177-3AD203B41FA5}">
                      <a16:colId xmlns:a16="http://schemas.microsoft.com/office/drawing/2014/main" val="2823757309"/>
                    </a:ext>
                  </a:extLst>
                </a:gridCol>
              </a:tblGrid>
              <a:tr h="370840">
                <a:tc>
                  <a:txBody>
                    <a:bodyPr/>
                    <a:lstStyle/>
                    <a:p>
                      <a:r>
                        <a:rPr lang="nl-NL" noProof="0"/>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2425192">
                <a:tc>
                  <a:txBody>
                    <a:bodyPr/>
                    <a:lstStyle/>
                    <a:p>
                      <a:r>
                        <a:rPr lang="nl-NL" sz="1400" kern="1200" noProof="0">
                          <a:solidFill>
                            <a:schemeClr val="dk1"/>
                          </a:solidFill>
                          <a:latin typeface="+mn-lt"/>
                          <a:ea typeface="+mn-ea"/>
                          <a:cs typeface="+mn-cs"/>
                        </a:rPr>
                        <a:t>3.2 Backend service</a:t>
                      </a:r>
                    </a:p>
                  </a:txBody>
                  <a:tcPr/>
                </a:tc>
                <a:tc>
                  <a:txBody>
                    <a:bodyPr/>
                    <a:lstStyle/>
                    <a:p>
                      <a:r>
                        <a:rPr lang="nl-NL" sz="1400" kern="1200" noProof="0">
                          <a:solidFill>
                            <a:schemeClr val="dk1"/>
                          </a:solidFill>
                          <a:latin typeface="+mn-lt"/>
                          <a:ea typeface="+mn-ea"/>
                          <a:cs typeface="+mn-cs"/>
                        </a:rPr>
                        <a:t>Centrale apparatuur voor bijvoorbeeld het remote kunnen beheren van mobile devices (o.a. Apple, Samsung).</a:t>
                      </a:r>
                    </a:p>
                  </a:txBody>
                  <a:tcPr/>
                </a:tc>
                <a:tc>
                  <a:txBody>
                    <a:bodyPr/>
                    <a:lstStyle/>
                    <a:p>
                      <a:pPr marL="0" lvl="0" indent="0">
                        <a:buNone/>
                      </a:pPr>
                      <a:r>
                        <a:rPr lang="nl-NL" sz="1400" noProof="0"/>
                        <a:t>Gemeente Urk voert mobile device management uit.</a:t>
                      </a:r>
                    </a:p>
                  </a:txBody>
                  <a:tcPr/>
                </a:tc>
                <a:tc>
                  <a:txBody>
                    <a:bodyPr/>
                    <a:lstStyle/>
                    <a:p>
                      <a:r>
                        <a:rPr lang="nl-NL" sz="1400" noProof="0"/>
                        <a:t>Leverancier heeft de mogelijkheid of biedt Urk toegang tot de management tools van Samsung Knox en Apple Business Management</a:t>
                      </a:r>
                      <a:endParaRPr lang="en-US"/>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40828F1D-10E1-3EF0-6EDC-E0216DBDAE86}"/>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5A860B1B-215A-86BC-F144-B4C935F10C05}"/>
              </a:ext>
            </a:extLst>
          </p:cNvPr>
          <p:cNvPicPr>
            <a:picLocks noChangeAspect="1"/>
          </p:cNvPicPr>
          <p:nvPr/>
        </p:nvPicPr>
        <p:blipFill>
          <a:blip r:embed="rId3"/>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383644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22</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252248" y="1533042"/>
          <a:ext cx="11627072" cy="3022600"/>
        </p:xfrm>
        <a:graphic>
          <a:graphicData uri="http://schemas.openxmlformats.org/drawingml/2006/table">
            <a:tbl>
              <a:tblPr firstRow="1" bandRow="1">
                <a:tableStyleId>{00A15C55-8517-42AA-B614-E9B94910E393}</a:tableStyleId>
              </a:tblPr>
              <a:tblGrid>
                <a:gridCol w="2906768">
                  <a:extLst>
                    <a:ext uri="{9D8B030D-6E8A-4147-A177-3AD203B41FA5}">
                      <a16:colId xmlns:a16="http://schemas.microsoft.com/office/drawing/2014/main" val="757663662"/>
                    </a:ext>
                  </a:extLst>
                </a:gridCol>
                <a:gridCol w="2906768">
                  <a:extLst>
                    <a:ext uri="{9D8B030D-6E8A-4147-A177-3AD203B41FA5}">
                      <a16:colId xmlns:a16="http://schemas.microsoft.com/office/drawing/2014/main" val="2123656916"/>
                    </a:ext>
                  </a:extLst>
                </a:gridCol>
                <a:gridCol w="2906768">
                  <a:extLst>
                    <a:ext uri="{9D8B030D-6E8A-4147-A177-3AD203B41FA5}">
                      <a16:colId xmlns:a16="http://schemas.microsoft.com/office/drawing/2014/main" val="200684632"/>
                    </a:ext>
                  </a:extLst>
                </a:gridCol>
                <a:gridCol w="2906768">
                  <a:extLst>
                    <a:ext uri="{9D8B030D-6E8A-4147-A177-3AD203B41FA5}">
                      <a16:colId xmlns:a16="http://schemas.microsoft.com/office/drawing/2014/main" val="2823757309"/>
                    </a:ext>
                  </a:extLst>
                </a:gridCol>
              </a:tblGrid>
              <a:tr h="370840">
                <a:tc>
                  <a:txBody>
                    <a:bodyPr/>
                    <a:lstStyle/>
                    <a:p>
                      <a:r>
                        <a:rPr lang="en-US"/>
                        <a:t>Dienst</a:t>
                      </a:r>
                    </a:p>
                  </a:txBody>
                  <a:tcPr/>
                </a:tc>
                <a:tc>
                  <a:txBody>
                    <a:bodyPr/>
                    <a:lstStyle/>
                    <a:p>
                      <a:r>
                        <a:rPr lang="en-US" err="1"/>
                        <a:t>Toelichting</a:t>
                      </a:r>
                      <a:endParaRPr lang="en-US"/>
                    </a:p>
                  </a:txBody>
                  <a:tcPr/>
                </a:tc>
                <a:tc>
                  <a:txBody>
                    <a:bodyPr/>
                    <a:lstStyle/>
                    <a:p>
                      <a:r>
                        <a:rPr lang="nl-NL"/>
                        <a:t>Gemeente Urk</a:t>
                      </a:r>
                      <a:endParaRPr lang="en-US"/>
                    </a:p>
                  </a:txBody>
                  <a:tcPr/>
                </a:tc>
                <a:tc>
                  <a:txBody>
                    <a:bodyPr/>
                    <a:lstStyle/>
                    <a:p>
                      <a:r>
                        <a:rPr lang="nl-NL"/>
                        <a:t>Leverancier</a:t>
                      </a:r>
                      <a:endParaRPr lang="en-US"/>
                    </a:p>
                  </a:txBody>
                  <a:tcPr/>
                </a:tc>
                <a:extLst>
                  <a:ext uri="{0D108BD9-81ED-4DB2-BD59-A6C34878D82A}">
                    <a16:rowId xmlns:a16="http://schemas.microsoft.com/office/drawing/2014/main" val="1155246913"/>
                  </a:ext>
                </a:extLst>
              </a:tr>
              <a:tr h="370840">
                <a:tc>
                  <a:txBody>
                    <a:bodyPr/>
                    <a:lstStyle/>
                    <a:p>
                      <a:pPr marL="0" indent="0">
                        <a:buFont typeface="+mj-lt"/>
                        <a:buNone/>
                      </a:pPr>
                      <a:r>
                        <a:rPr lang="en-US" sz="1400" kern="1200">
                          <a:solidFill>
                            <a:schemeClr val="dk1"/>
                          </a:solidFill>
                          <a:latin typeface="+mn-lt"/>
                          <a:ea typeface="+mn-ea"/>
                          <a:cs typeface="+mn-cs"/>
                        </a:rPr>
                        <a:t>3.3 Governance</a:t>
                      </a:r>
                    </a:p>
                  </a:txBody>
                  <a:tcPr/>
                </a:tc>
                <a:tc>
                  <a:txBody>
                    <a:bodyPr/>
                    <a:lstStyle/>
                    <a:p>
                      <a:r>
                        <a:rPr lang="nl-NL" sz="1400" kern="1200" noProof="0">
                          <a:solidFill>
                            <a:schemeClr val="dk1"/>
                          </a:solidFill>
                          <a:latin typeface="+mn-lt"/>
                          <a:ea typeface="+mn-ea"/>
                          <a:cs typeface="+mn-cs"/>
                        </a:rPr>
                        <a:t>Besturen van contract en contact. Besturen van kennisniveau van de gemeentelijke medewerker, innovatie en optimalisatie, portfoliomanagement</a:t>
                      </a:r>
                    </a:p>
                  </a:txBody>
                  <a:tcPr/>
                </a:tc>
                <a:tc>
                  <a:txBody>
                    <a:bodyPr/>
                    <a:lstStyle/>
                    <a:p>
                      <a:pPr marL="285750" indent="-285750">
                        <a:buFont typeface="Arial" panose="020B0604020202020204" pitchFamily="34" charset="0"/>
                        <a:buChar char="•"/>
                      </a:pPr>
                      <a:r>
                        <a:rPr lang="nl-NL" sz="1400" noProof="0"/>
                        <a:t>Wettelijke eisen in kaart brengen en agenderen</a:t>
                      </a:r>
                      <a:endParaRPr lang="en-US"/>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a:t>Audits in kaart brengen en agenderen</a:t>
                      </a:r>
                    </a:p>
                    <a:p>
                      <a:pPr marL="285750" indent="-285750">
                        <a:buFont typeface="Arial" panose="020B0604020202020204" pitchFamily="34" charset="0"/>
                        <a:buChar char="•"/>
                      </a:pPr>
                      <a:r>
                        <a:rPr lang="nl-NL" sz="1400" noProof="0"/>
                        <a:t>Innovatie en optimalisatie besturen</a:t>
                      </a:r>
                    </a:p>
                    <a:p>
                      <a:pPr marL="285750" indent="-285750">
                        <a:buFont typeface="Arial" panose="020B0604020202020204" pitchFamily="34" charset="0"/>
                        <a:buChar char="•"/>
                      </a:pPr>
                      <a:r>
                        <a:rPr lang="nl-NL" sz="1400" noProof="0"/>
                        <a:t>Relatie beheren (inclusief contact en “fun”)</a:t>
                      </a:r>
                    </a:p>
                    <a:p>
                      <a:pPr marL="285750" lvl="0" indent="-285750">
                        <a:buFont typeface="Arial" panose="020B0604020202020204" pitchFamily="34" charset="0"/>
                        <a:buChar char="•"/>
                      </a:pPr>
                      <a:r>
                        <a:rPr lang="nl-NL" sz="1400" b="0" i="0" u="none" strike="noStrike" noProof="0">
                          <a:solidFill>
                            <a:srgbClr val="000000"/>
                          </a:solidFill>
                          <a:latin typeface="Aptos"/>
                        </a:rPr>
                        <a:t>Gemeente Urk heeft een hardware beleid opgesteld en houdt deze up-to-date.</a:t>
                      </a:r>
                      <a:endParaRPr lang="nl-NL" sz="1400" noProof="0"/>
                    </a:p>
                  </a:txBody>
                  <a:tcPr/>
                </a:tc>
                <a:tc>
                  <a:txBody>
                    <a:bodyPr/>
                    <a:lstStyle/>
                    <a:p>
                      <a:pPr marL="285750" indent="-285750">
                        <a:buFont typeface="Arial" panose="020B0604020202020204" pitchFamily="34" charset="0"/>
                        <a:buChar char="•"/>
                      </a:pPr>
                      <a:r>
                        <a:rPr lang="nl-NL" sz="1400" noProof="0"/>
                        <a:t>Wettelijke eisen naleven</a:t>
                      </a:r>
                    </a:p>
                    <a:p>
                      <a:pPr marL="285750" indent="-285750">
                        <a:buFont typeface="Arial" panose="020B0604020202020204" pitchFamily="34" charset="0"/>
                        <a:buChar char="•"/>
                      </a:pPr>
                      <a:r>
                        <a:rPr lang="nl-NL" sz="1400" noProof="0"/>
                        <a:t>Audit eisen naleven</a:t>
                      </a:r>
                    </a:p>
                    <a:p>
                      <a:pPr marL="285750" indent="-285750">
                        <a:buFont typeface="Arial" panose="020B0604020202020204" pitchFamily="34" charset="0"/>
                        <a:buChar char="•"/>
                      </a:pPr>
                      <a:r>
                        <a:rPr lang="nl-NL" sz="1400" noProof="0"/>
                        <a:t>Relatie beheren (inclusief contact en “fun”)</a:t>
                      </a:r>
                    </a:p>
                    <a:p>
                      <a:pPr marL="285750" indent="-285750">
                        <a:buFont typeface="Arial" panose="020B0604020202020204" pitchFamily="34" charset="0"/>
                        <a:buChar char="•"/>
                      </a:pPr>
                      <a:r>
                        <a:rPr lang="nl-NL" sz="1400" noProof="0"/>
                        <a:t>Kennissessies voor medewerkers gemeente Urk</a:t>
                      </a:r>
                    </a:p>
                    <a:p>
                      <a:pPr marL="285750" lvl="0" indent="-285750">
                        <a:buFont typeface="Arial" panose="020B0604020202020204" pitchFamily="34" charset="0"/>
                        <a:buChar char="•"/>
                      </a:pPr>
                      <a:r>
                        <a:rPr lang="nl-NL" sz="1400" b="0" i="0" u="none" strike="noStrike" noProof="0">
                          <a:solidFill>
                            <a:srgbClr val="000000"/>
                          </a:solidFill>
                          <a:latin typeface="Aptos"/>
                        </a:rPr>
                        <a:t>De leverancier houdt zich aan het hardware beleid opgesteld door de gemeente Urk, toetst op werkbaarheid en geeft advies wanneer er nieuwe marktontwikkelingen ontstaan.</a:t>
                      </a:r>
                      <a:endParaRPr lang="nl-NL" sz="1400" noProof="0"/>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367E6C01-50EE-5EFA-ADA7-AFACCC23703D}"/>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D3BCF419-F99F-4CF5-A37F-6D4399F299A6}"/>
              </a:ext>
            </a:extLst>
          </p:cNvPr>
          <p:cNvPicPr>
            <a:picLocks noChangeAspect="1"/>
          </p:cNvPicPr>
          <p:nvPr/>
        </p:nvPicPr>
        <p:blipFill>
          <a:blip r:embed="rId3"/>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152154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23</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952345356"/>
              </p:ext>
            </p:extLst>
          </p:nvPr>
        </p:nvGraphicFramePr>
        <p:xfrm>
          <a:off x="252248" y="1533042"/>
          <a:ext cx="11627072" cy="4302760"/>
        </p:xfrm>
        <a:graphic>
          <a:graphicData uri="http://schemas.openxmlformats.org/drawingml/2006/table">
            <a:tbl>
              <a:tblPr firstRow="1" bandRow="1">
                <a:tableStyleId>{00A15C55-8517-42AA-B614-E9B94910E393}</a:tableStyleId>
              </a:tblPr>
              <a:tblGrid>
                <a:gridCol w="2906768">
                  <a:extLst>
                    <a:ext uri="{9D8B030D-6E8A-4147-A177-3AD203B41FA5}">
                      <a16:colId xmlns:a16="http://schemas.microsoft.com/office/drawing/2014/main" val="757663662"/>
                    </a:ext>
                  </a:extLst>
                </a:gridCol>
                <a:gridCol w="2906768">
                  <a:extLst>
                    <a:ext uri="{9D8B030D-6E8A-4147-A177-3AD203B41FA5}">
                      <a16:colId xmlns:a16="http://schemas.microsoft.com/office/drawing/2014/main" val="2123656916"/>
                    </a:ext>
                  </a:extLst>
                </a:gridCol>
                <a:gridCol w="2906768">
                  <a:extLst>
                    <a:ext uri="{9D8B030D-6E8A-4147-A177-3AD203B41FA5}">
                      <a16:colId xmlns:a16="http://schemas.microsoft.com/office/drawing/2014/main" val="200684632"/>
                    </a:ext>
                  </a:extLst>
                </a:gridCol>
                <a:gridCol w="2906768">
                  <a:extLst>
                    <a:ext uri="{9D8B030D-6E8A-4147-A177-3AD203B41FA5}">
                      <a16:colId xmlns:a16="http://schemas.microsoft.com/office/drawing/2014/main" val="2823757309"/>
                    </a:ext>
                  </a:extLst>
                </a:gridCol>
              </a:tblGrid>
              <a:tr h="370840">
                <a:tc>
                  <a:txBody>
                    <a:bodyPr/>
                    <a:lstStyle/>
                    <a:p>
                      <a:r>
                        <a:rPr lang="en-US"/>
                        <a:t>Dienst</a:t>
                      </a:r>
                    </a:p>
                  </a:txBody>
                  <a:tcPr/>
                </a:tc>
                <a:tc>
                  <a:txBody>
                    <a:bodyPr/>
                    <a:lstStyle/>
                    <a:p>
                      <a:r>
                        <a:rPr lang="en-US" err="1"/>
                        <a:t>Toelichting</a:t>
                      </a:r>
                      <a:endParaRPr lang="en-US"/>
                    </a:p>
                  </a:txBody>
                  <a:tcPr/>
                </a:tc>
                <a:tc>
                  <a:txBody>
                    <a:bodyPr/>
                    <a:lstStyle/>
                    <a:p>
                      <a:r>
                        <a:rPr lang="nl-NL"/>
                        <a:t>Gemeente Urk</a:t>
                      </a:r>
                      <a:endParaRPr lang="en-US"/>
                    </a:p>
                  </a:txBody>
                  <a:tcPr/>
                </a:tc>
                <a:tc>
                  <a:txBody>
                    <a:bodyPr/>
                    <a:lstStyle/>
                    <a:p>
                      <a:r>
                        <a:rPr lang="nl-NL"/>
                        <a:t>Leverancier</a:t>
                      </a:r>
                      <a:endParaRPr lang="en-US"/>
                    </a:p>
                  </a:txBody>
                  <a:tcPr/>
                </a:tc>
                <a:extLst>
                  <a:ext uri="{0D108BD9-81ED-4DB2-BD59-A6C34878D82A}">
                    <a16:rowId xmlns:a16="http://schemas.microsoft.com/office/drawing/2014/main" val="1155246913"/>
                  </a:ext>
                </a:extLst>
              </a:tr>
              <a:tr h="370840">
                <a:tc>
                  <a:txBody>
                    <a:bodyPr/>
                    <a:lstStyle/>
                    <a:p>
                      <a:pPr marL="0" indent="0">
                        <a:buFont typeface="+mj-lt"/>
                        <a:buNone/>
                      </a:pPr>
                      <a:r>
                        <a:rPr lang="en-US" sz="1400" kern="1200">
                          <a:solidFill>
                            <a:schemeClr val="dk1"/>
                          </a:solidFill>
                          <a:latin typeface="+mn-lt"/>
                          <a:ea typeface="+mn-ea"/>
                          <a:cs typeface="+mn-cs"/>
                        </a:rPr>
                        <a:t>3.4 </a:t>
                      </a:r>
                      <a:r>
                        <a:rPr lang="en-US" sz="1400" kern="1200" err="1">
                          <a:solidFill>
                            <a:schemeClr val="dk1"/>
                          </a:solidFill>
                          <a:latin typeface="+mn-lt"/>
                          <a:ea typeface="+mn-ea"/>
                          <a:cs typeface="+mn-cs"/>
                        </a:rPr>
                        <a:t>Servicemanagement</a:t>
                      </a:r>
                      <a:endParaRPr lang="en-US" sz="1400" kern="1200">
                        <a:solidFill>
                          <a:schemeClr val="dk1"/>
                        </a:solidFill>
                        <a:latin typeface="+mn-lt"/>
                        <a:ea typeface="+mn-ea"/>
                        <a:cs typeface="+mn-cs"/>
                      </a:endParaRPr>
                    </a:p>
                  </a:txBody>
                  <a:tcPr/>
                </a:tc>
                <a:tc>
                  <a:txBody>
                    <a:bodyPr/>
                    <a:lstStyle/>
                    <a:p>
                      <a:r>
                        <a:rPr lang="nl-NL" sz="1400" kern="1200" noProof="0">
                          <a:solidFill>
                            <a:schemeClr val="dk1"/>
                          </a:solidFill>
                          <a:latin typeface="+mn-lt"/>
                          <a:ea typeface="+mn-ea"/>
                          <a:cs typeface="+mn-cs"/>
                        </a:rPr>
                        <a:t>Ingerichte, werkende en toetsbare beheerprocessen. Deze zijn op elkaar aangesloten in de “driehoek” gemeente Urk, uw organisatie en overige ICT leveranciers van de gemeente Urk.</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De basis hiervoor is de ‘processen boot’ (zie bijlage X) en de ITSM omgeving van de gemeente Urk (op dit moment </a:t>
                      </a:r>
                      <a:r>
                        <a:rPr lang="nl-NL" sz="1400" kern="1200" noProof="0" err="1">
                          <a:solidFill>
                            <a:schemeClr val="dk1"/>
                          </a:solidFill>
                          <a:latin typeface="+mn-lt"/>
                          <a:ea typeface="+mn-ea"/>
                          <a:cs typeface="+mn-cs"/>
                        </a:rPr>
                        <a:t>Topdesk</a:t>
                      </a:r>
                      <a:r>
                        <a:rPr lang="nl-NL" sz="1400" kern="1200" noProof="0">
                          <a:solidFill>
                            <a:schemeClr val="dk1"/>
                          </a:solidFill>
                          <a:latin typeface="+mn-lt"/>
                          <a:ea typeface="+mn-ea"/>
                          <a:cs typeface="+mn-cs"/>
                        </a:rPr>
                        <a:t>).</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Gerealiseerde, gemonitorde en gerapporteerde service levels.</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Service Level Agreement, Dossier Afspraken Procedures, Dossier </a:t>
                      </a:r>
                      <a:r>
                        <a:rPr lang="nl-NL" sz="1400" kern="1200" noProof="0" err="1">
                          <a:solidFill>
                            <a:schemeClr val="dk1"/>
                          </a:solidFill>
                          <a:latin typeface="+mn-lt"/>
                          <a:ea typeface="+mn-ea"/>
                          <a:cs typeface="+mn-cs"/>
                        </a:rPr>
                        <a:t>Financiele</a:t>
                      </a:r>
                      <a:r>
                        <a:rPr lang="nl-NL" sz="1400" kern="1200" noProof="0">
                          <a:solidFill>
                            <a:schemeClr val="dk1"/>
                          </a:solidFill>
                          <a:latin typeface="+mn-lt"/>
                          <a:ea typeface="+mn-ea"/>
                          <a:cs typeface="+mn-cs"/>
                        </a:rPr>
                        <a:t> Afspraken</a:t>
                      </a:r>
                    </a:p>
                  </a:txBody>
                  <a:tcPr/>
                </a:tc>
                <a:tc>
                  <a:txBody>
                    <a:bodyPr/>
                    <a:lstStyle/>
                    <a:p>
                      <a:pPr marL="285750" indent="-285750">
                        <a:buFont typeface="Arial" panose="020B0604020202020204" pitchFamily="34" charset="0"/>
                        <a:buChar char="•"/>
                      </a:pPr>
                      <a:r>
                        <a:rPr lang="nl-NL" sz="1400" noProof="0"/>
                        <a:t>Kenbaar maken en vastleggen van gewenste afspraken (SLA, DAP, DFA)</a:t>
                      </a:r>
                    </a:p>
                    <a:p>
                      <a:pPr marL="285750" indent="-285750">
                        <a:buFont typeface="Arial" panose="020B0604020202020204" pitchFamily="34" charset="0"/>
                        <a:buChar char="•"/>
                      </a:pPr>
                      <a:r>
                        <a:rPr lang="nl-NL" sz="1400" noProof="0"/>
                        <a:t>Eerste lijn ondersteuning</a:t>
                      </a:r>
                    </a:p>
                    <a:p>
                      <a:pPr marL="285750" indent="-285750">
                        <a:buFont typeface="Arial" panose="020B0604020202020204" pitchFamily="34" charset="0"/>
                        <a:buChar char="•"/>
                      </a:pPr>
                      <a:r>
                        <a:rPr lang="nl-NL" sz="1400" noProof="0"/>
                        <a:t>Sturing op prestaties en rapportages</a:t>
                      </a:r>
                    </a:p>
                    <a:p>
                      <a:pPr marL="285750" indent="-285750">
                        <a:buFont typeface="Arial" panose="020B0604020202020204" pitchFamily="34" charset="0"/>
                        <a:buChar char="•"/>
                      </a:pPr>
                      <a:r>
                        <a:rPr lang="nl-NL" sz="1400" noProof="0"/>
                        <a:t>Deelname aan overleggen (</a:t>
                      </a:r>
                      <a:r>
                        <a:rPr lang="nl-NL" sz="1400" noProof="0" err="1"/>
                        <a:t>obv</a:t>
                      </a:r>
                      <a:r>
                        <a:rPr lang="nl-NL" sz="1400" noProof="0"/>
                        <a:t> gedefinieerde overleg structuur)</a:t>
                      </a:r>
                    </a:p>
                    <a:p>
                      <a:pPr marL="285750" indent="-285750">
                        <a:buFont typeface="Arial" panose="020B0604020202020204" pitchFamily="34" charset="0"/>
                        <a:buChar char="•"/>
                      </a:pPr>
                      <a:r>
                        <a:rPr lang="nl-NL" sz="1400" noProof="0"/>
                        <a:t>Meten gebruikerstevredenheid</a:t>
                      </a:r>
                    </a:p>
                    <a:p>
                      <a:pPr marL="285750" indent="-285750">
                        <a:buFont typeface="Arial" panose="020B0604020202020204" pitchFamily="34" charset="0"/>
                        <a:buChar char="•"/>
                      </a:pPr>
                      <a:r>
                        <a:rPr lang="nl-NL" sz="1400" noProof="0"/>
                        <a:t>Beheer </a:t>
                      </a:r>
                      <a:r>
                        <a:rPr lang="nl-NL" sz="1400" noProof="0" err="1"/>
                        <a:t>Topdesk</a:t>
                      </a:r>
                      <a:r>
                        <a:rPr lang="nl-NL" sz="1400" noProof="0"/>
                        <a:t> omgeving Urk</a:t>
                      </a:r>
                    </a:p>
                  </a:txBody>
                  <a:tcPr/>
                </a:tc>
                <a:tc>
                  <a:txBody>
                    <a:bodyPr/>
                    <a:lstStyle/>
                    <a:p>
                      <a:pPr marL="285750" indent="-285750">
                        <a:buFont typeface="Arial" panose="020B0604020202020204" pitchFamily="34" charset="0"/>
                        <a:buChar char="•"/>
                      </a:pPr>
                      <a:r>
                        <a:rPr lang="nl-NL" sz="1400" noProof="0" dirty="0"/>
                        <a:t>Vastleggen van gewenste afspraken (SLA, DAP, DFA)</a:t>
                      </a:r>
                    </a:p>
                    <a:p>
                      <a:pPr marL="285750" indent="-285750">
                        <a:buFont typeface="Arial" panose="020B0604020202020204" pitchFamily="34" charset="0"/>
                        <a:buChar char="•"/>
                      </a:pPr>
                      <a:r>
                        <a:rPr lang="nl-NL" sz="1400" noProof="0" dirty="0"/>
                        <a:t>Tweede/derde lijn ondersteuning</a:t>
                      </a:r>
                    </a:p>
                    <a:p>
                      <a:pPr marL="285750" indent="-285750">
                        <a:buFont typeface="Arial" panose="020B0604020202020204" pitchFamily="34" charset="0"/>
                        <a:buChar char="•"/>
                      </a:pPr>
                      <a:r>
                        <a:rPr lang="nl-NL" sz="1400" noProof="0" dirty="0"/>
                        <a:t>Rapportage over geleverde prestaties </a:t>
                      </a:r>
                      <a:r>
                        <a:rPr lang="nl-NL" sz="1400" noProof="0" dirty="0" err="1"/>
                        <a:t>obv</a:t>
                      </a:r>
                      <a:r>
                        <a:rPr lang="nl-NL" sz="1400" noProof="0" dirty="0"/>
                        <a:t> SLA</a:t>
                      </a:r>
                    </a:p>
                    <a:p>
                      <a:pPr marL="285750" indent="-285750">
                        <a:buFont typeface="Arial" panose="020B0604020202020204" pitchFamily="34" charset="0"/>
                        <a:buChar char="•"/>
                      </a:pPr>
                      <a:r>
                        <a:rPr lang="nl-NL" sz="1400" noProof="0" dirty="0"/>
                        <a:t>Deelname aan overleggen (</a:t>
                      </a:r>
                      <a:r>
                        <a:rPr lang="nl-NL" sz="1400" noProof="0" dirty="0" err="1"/>
                        <a:t>obv</a:t>
                      </a:r>
                      <a:r>
                        <a:rPr lang="nl-NL" sz="1400" noProof="0" dirty="0"/>
                        <a:t> gedefinieerde overleg structuur)</a:t>
                      </a:r>
                    </a:p>
                    <a:p>
                      <a:pPr marL="285750" indent="-285750">
                        <a:buFont typeface="Arial" panose="020B0604020202020204" pitchFamily="34" charset="0"/>
                        <a:buChar char="•"/>
                      </a:pPr>
                      <a:r>
                        <a:rPr lang="nl-NL" sz="1400" noProof="0" dirty="0"/>
                        <a:t>Meten gebruikerstevredenheid</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4A4D5C56-F4B7-0E3C-34F1-54A3ACA83E77}"/>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EB6C027D-AC85-5488-CA40-AB1F4D61CD1E}"/>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169786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3: </a:t>
            </a:r>
            <a:r>
              <a:rPr lang="en-GB" dirty="0" err="1"/>
              <a:t>Werkplek</a:t>
            </a:r>
            <a:r>
              <a:rPr lang="en-GB" dirty="0"/>
              <a:t> hardware</a:t>
            </a:r>
            <a:endParaRPr lang="en-GB" dirty="0">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24</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260732170"/>
              </p:ext>
            </p:extLst>
          </p:nvPr>
        </p:nvGraphicFramePr>
        <p:xfrm>
          <a:off x="252248" y="1533042"/>
          <a:ext cx="11627072" cy="3022600"/>
        </p:xfrm>
        <a:graphic>
          <a:graphicData uri="http://schemas.openxmlformats.org/drawingml/2006/table">
            <a:tbl>
              <a:tblPr firstRow="1" bandRow="1">
                <a:tableStyleId>{00A15C55-8517-42AA-B614-E9B94910E393}</a:tableStyleId>
              </a:tblPr>
              <a:tblGrid>
                <a:gridCol w="2906768">
                  <a:extLst>
                    <a:ext uri="{9D8B030D-6E8A-4147-A177-3AD203B41FA5}">
                      <a16:colId xmlns:a16="http://schemas.microsoft.com/office/drawing/2014/main" val="757663662"/>
                    </a:ext>
                  </a:extLst>
                </a:gridCol>
                <a:gridCol w="2906768">
                  <a:extLst>
                    <a:ext uri="{9D8B030D-6E8A-4147-A177-3AD203B41FA5}">
                      <a16:colId xmlns:a16="http://schemas.microsoft.com/office/drawing/2014/main" val="2123656916"/>
                    </a:ext>
                  </a:extLst>
                </a:gridCol>
                <a:gridCol w="2906768">
                  <a:extLst>
                    <a:ext uri="{9D8B030D-6E8A-4147-A177-3AD203B41FA5}">
                      <a16:colId xmlns:a16="http://schemas.microsoft.com/office/drawing/2014/main" val="200684632"/>
                    </a:ext>
                  </a:extLst>
                </a:gridCol>
                <a:gridCol w="2906768">
                  <a:extLst>
                    <a:ext uri="{9D8B030D-6E8A-4147-A177-3AD203B41FA5}">
                      <a16:colId xmlns:a16="http://schemas.microsoft.com/office/drawing/2014/main" val="2823757309"/>
                    </a:ext>
                  </a:extLst>
                </a:gridCol>
              </a:tblGrid>
              <a:tr h="370840">
                <a:tc>
                  <a:txBody>
                    <a:bodyPr/>
                    <a:lstStyle/>
                    <a:p>
                      <a:r>
                        <a:rPr lang="en-US" dirty="0"/>
                        <a:t>Dienst</a:t>
                      </a:r>
                    </a:p>
                  </a:txBody>
                  <a:tcPr/>
                </a:tc>
                <a:tc>
                  <a:txBody>
                    <a:bodyPr/>
                    <a:lstStyle/>
                    <a:p>
                      <a:r>
                        <a:rPr lang="nl-NL" noProof="0" dirty="0"/>
                        <a:t>Toelichting</a:t>
                      </a:r>
                    </a:p>
                  </a:txBody>
                  <a:tcPr/>
                </a:tc>
                <a:tc>
                  <a:txBody>
                    <a:bodyPr/>
                    <a:lstStyle/>
                    <a:p>
                      <a:r>
                        <a:rPr lang="nl-NL" dirty="0"/>
                        <a:t>Gemeente Urk</a:t>
                      </a:r>
                      <a:endParaRPr lang="en-US" dirty="0"/>
                    </a:p>
                  </a:txBody>
                  <a:tcPr/>
                </a:tc>
                <a:tc>
                  <a:txBody>
                    <a:bodyPr/>
                    <a:lstStyle/>
                    <a:p>
                      <a:r>
                        <a:rPr lang="nl-NL" dirty="0"/>
                        <a:t>Leverancier</a:t>
                      </a:r>
                      <a:endParaRPr lang="en-US" dirty="0"/>
                    </a:p>
                  </a:txBody>
                  <a:tcPr/>
                </a:tc>
                <a:extLst>
                  <a:ext uri="{0D108BD9-81ED-4DB2-BD59-A6C34878D82A}">
                    <a16:rowId xmlns:a16="http://schemas.microsoft.com/office/drawing/2014/main" val="1155246913"/>
                  </a:ext>
                </a:extLst>
              </a:tr>
              <a:tr h="370840">
                <a:tc>
                  <a:txBody>
                    <a:bodyPr/>
                    <a:lstStyle/>
                    <a:p>
                      <a:r>
                        <a:rPr lang="en-US" sz="1400" kern="1200" dirty="0">
                          <a:solidFill>
                            <a:schemeClr val="dk1"/>
                          </a:solidFill>
                          <a:latin typeface="+mn-lt"/>
                          <a:ea typeface="+mn-ea"/>
                          <a:cs typeface="+mn-cs"/>
                        </a:rPr>
                        <a:t>3.5 Asset Management</a:t>
                      </a:r>
                    </a:p>
                  </a:txBody>
                  <a:tcPr/>
                </a:tc>
                <a:tc>
                  <a:txBody>
                    <a:bodyPr/>
                    <a:lstStyle/>
                    <a:p>
                      <a:pPr marL="0" indent="0">
                        <a:buFont typeface="Calibri"/>
                        <a:buNone/>
                      </a:pPr>
                      <a:r>
                        <a:rPr lang="nl-NL" sz="1400" kern="1200" dirty="0">
                          <a:solidFill>
                            <a:schemeClr val="dk1"/>
                          </a:solidFill>
                          <a:latin typeface="+mn-lt"/>
                          <a:ea typeface="+mn-ea"/>
                          <a:cs typeface="+mn-cs"/>
                        </a:rPr>
                        <a:t>Het registreren van de toestellen (mobiel, laptop </a:t>
                      </a:r>
                      <a:r>
                        <a:rPr lang="nl-NL" sz="1400" kern="1200" dirty="0" err="1">
                          <a:solidFill>
                            <a:schemeClr val="dk1"/>
                          </a:solidFill>
                          <a:latin typeface="+mn-lt"/>
                          <a:ea typeface="+mn-ea"/>
                          <a:cs typeface="+mn-cs"/>
                        </a:rPr>
                        <a:t>etc</a:t>
                      </a:r>
                      <a:r>
                        <a:rPr lang="nl-NL" sz="1400" kern="1200" dirty="0">
                          <a:solidFill>
                            <a:schemeClr val="dk1"/>
                          </a:solidFill>
                          <a:latin typeface="+mn-lt"/>
                          <a:ea typeface="+mn-ea"/>
                          <a:cs typeface="+mn-cs"/>
                        </a:rPr>
                        <a:t>) en voorraad. Het bijwerken van de CMDB.</a:t>
                      </a:r>
                    </a:p>
                    <a:p>
                      <a:pPr marL="0" indent="0">
                        <a:buFont typeface="Calibri"/>
                        <a:buNone/>
                      </a:pPr>
                      <a:endParaRPr lang="nl-NL" sz="1400" kern="1200">
                        <a:solidFill>
                          <a:schemeClr val="dk1"/>
                        </a:solidFill>
                        <a:latin typeface="+mn-lt"/>
                        <a:ea typeface="+mn-ea"/>
                        <a:cs typeface="+mn-cs"/>
                      </a:endParaRPr>
                    </a:p>
                    <a:p>
                      <a:pPr marL="0" indent="0">
                        <a:buFont typeface="Calibri"/>
                        <a:buNone/>
                      </a:pPr>
                      <a:r>
                        <a:rPr lang="nl-NL" sz="1400" kern="1200" dirty="0">
                          <a:solidFill>
                            <a:schemeClr val="dk1"/>
                          </a:solidFill>
                          <a:latin typeface="+mn-lt"/>
                          <a:ea typeface="+mn-ea"/>
                          <a:cs typeface="+mn-cs"/>
                        </a:rPr>
                        <a:t>Bijvoorbeeld</a:t>
                      </a:r>
                    </a:p>
                    <a:p>
                      <a:pPr marL="285750" indent="-285750">
                        <a:buFontTx/>
                        <a:buChar char="-"/>
                      </a:pPr>
                      <a:r>
                        <a:rPr lang="nl-NL" sz="1400" kern="1200" dirty="0">
                          <a:solidFill>
                            <a:schemeClr val="dk1"/>
                          </a:solidFill>
                          <a:latin typeface="+mn-lt"/>
                          <a:ea typeface="+mn-ea"/>
                          <a:cs typeface="+mn-cs"/>
                        </a:rPr>
                        <a:t>Verwerken mutaties CMDB</a:t>
                      </a:r>
                    </a:p>
                    <a:p>
                      <a:pPr marL="285750" indent="-285750">
                        <a:buFontTx/>
                        <a:buChar char="-"/>
                      </a:pPr>
                      <a:r>
                        <a:rPr lang="nl-NL" sz="1400" kern="1200" dirty="0">
                          <a:solidFill>
                            <a:schemeClr val="dk1"/>
                          </a:solidFill>
                          <a:latin typeface="+mn-lt"/>
                          <a:ea typeface="+mn-ea"/>
                          <a:cs typeface="+mn-cs"/>
                        </a:rPr>
                        <a:t>Informeren uitgifte hardware</a:t>
                      </a:r>
                    </a:p>
                  </a:txBody>
                  <a:tcPr/>
                </a:tc>
                <a:tc>
                  <a:txBody>
                    <a:bodyPr/>
                    <a:lstStyle/>
                    <a:p>
                      <a:r>
                        <a:rPr lang="nl-NL" sz="1400" b="0" i="0" u="none" strike="noStrike" noProof="0" dirty="0">
                          <a:solidFill>
                            <a:srgbClr val="000000"/>
                          </a:solidFill>
                          <a:latin typeface="Aptos"/>
                        </a:rPr>
                        <a:t>De gemeente geeft toegang tot de CMDB in </a:t>
                      </a:r>
                      <a:r>
                        <a:rPr lang="nl-NL" sz="1400" b="0" i="0" u="none" strike="noStrike" noProof="0" dirty="0" err="1">
                          <a:solidFill>
                            <a:srgbClr val="000000"/>
                          </a:solidFill>
                          <a:latin typeface="Aptos"/>
                        </a:rPr>
                        <a:t>TopDesk</a:t>
                      </a:r>
                      <a:r>
                        <a:rPr lang="nl-NL" sz="1400" b="0" i="0" u="none" strike="noStrike" noProof="0" dirty="0">
                          <a:solidFill>
                            <a:srgbClr val="000000"/>
                          </a:solidFill>
                          <a:latin typeface="Aptos"/>
                        </a:rPr>
                        <a:t>.</a:t>
                      </a:r>
                      <a:endParaRPr lang="nl-NL"/>
                    </a:p>
                  </a:txBody>
                  <a:tcPr/>
                </a:tc>
                <a:tc>
                  <a:txBody>
                    <a:bodyPr/>
                    <a:lstStyle/>
                    <a:p>
                      <a:pPr lvl="0">
                        <a:buNone/>
                      </a:pPr>
                      <a:r>
                        <a:rPr lang="nl-NL" sz="1400" b="0" i="0" u="none" strike="noStrike" noProof="0" dirty="0">
                          <a:solidFill>
                            <a:srgbClr val="000000"/>
                          </a:solidFill>
                          <a:latin typeface="Aptos"/>
                        </a:rPr>
                        <a:t>De leverancier beheert en draagt de verantwoordelijkheid voor de CMDB betreft hardware (o.a. wijzigingen en nieuwe in/uit dienst </a:t>
                      </a:r>
                      <a:r>
                        <a:rPr lang="nl-NL" sz="1400" b="0" i="0" u="none" strike="noStrike" noProof="0" dirty="0" err="1">
                          <a:solidFill>
                            <a:srgbClr val="000000"/>
                          </a:solidFill>
                          <a:latin typeface="Aptos"/>
                        </a:rPr>
                        <a:t>treding</a:t>
                      </a:r>
                      <a:r>
                        <a:rPr lang="nl-NL" sz="1400" b="0" i="0" u="none" strike="noStrike" noProof="0" dirty="0">
                          <a:solidFill>
                            <a:srgbClr val="000000"/>
                          </a:solidFill>
                          <a:latin typeface="Aptos"/>
                        </a:rPr>
                        <a:t>). </a:t>
                      </a:r>
                      <a:endParaRPr lang="en-US" dirty="0"/>
                    </a:p>
                    <a:p>
                      <a:pPr lvl="0">
                        <a:buNone/>
                      </a:pPr>
                      <a:endParaRPr lang="nl-NL" sz="1400" b="0" i="0" u="none" strike="noStrike" noProof="0">
                        <a:solidFill>
                          <a:srgbClr val="000000"/>
                        </a:solidFill>
                        <a:latin typeface="Aptos"/>
                      </a:endParaRPr>
                    </a:p>
                    <a:p>
                      <a:pPr lvl="0">
                        <a:buNone/>
                      </a:pPr>
                      <a:r>
                        <a:rPr lang="nl-NL" sz="1400" b="0" i="0" u="none" strike="noStrike" noProof="0" dirty="0">
                          <a:solidFill>
                            <a:srgbClr val="000000"/>
                          </a:solidFill>
                          <a:latin typeface="Aptos"/>
                        </a:rPr>
                        <a:t>De leverancier zorgt voor tijdige vervanging van de hardware en communiceert hier tijdig over.</a:t>
                      </a:r>
                    </a:p>
                    <a:p>
                      <a:pPr lvl="0">
                        <a:buNone/>
                      </a:pPr>
                      <a:endParaRPr lang="nl-NL" sz="1400" b="0" i="0" u="none" strike="noStrike" noProof="0">
                        <a:solidFill>
                          <a:srgbClr val="000000"/>
                        </a:solidFill>
                        <a:latin typeface="Aptos"/>
                      </a:endParaRPr>
                    </a:p>
                    <a:p>
                      <a:pPr lvl="0">
                        <a:buNone/>
                      </a:pPr>
                      <a:r>
                        <a:rPr lang="nl-NL" sz="1400" b="0" i="0" u="none" strike="noStrike" noProof="0" dirty="0">
                          <a:solidFill>
                            <a:srgbClr val="000000"/>
                          </a:solidFill>
                          <a:latin typeface="Aptos"/>
                        </a:rPr>
                        <a:t>De leverancier organiseert </a:t>
                      </a:r>
                      <a:r>
                        <a:rPr lang="nl-NL" sz="1400" b="0" i="0" u="none" strike="noStrike" noProof="0" err="1">
                          <a:solidFill>
                            <a:srgbClr val="000000"/>
                          </a:solidFill>
                          <a:latin typeface="Aptos"/>
                        </a:rPr>
                        <a:t>onsite</a:t>
                      </a:r>
                      <a:r>
                        <a:rPr lang="nl-NL" sz="1400" b="0" i="0" u="none" strike="noStrike" noProof="0" dirty="0">
                          <a:solidFill>
                            <a:srgbClr val="000000"/>
                          </a:solidFill>
                          <a:latin typeface="Aptos"/>
                        </a:rPr>
                        <a:t> de voorraad.</a:t>
                      </a:r>
                      <a:endParaRPr lang="nl-NL" dirty="0"/>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55FDBCB7-AC3E-3E5A-C369-9EBAFF86DCCB}"/>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1E6F3A1C-5AC0-BB31-219E-B3F1E9E07302}"/>
              </a:ext>
            </a:extLst>
          </p:cNvPr>
          <p:cNvPicPr>
            <a:picLocks noChangeAspect="1"/>
          </p:cNvPicPr>
          <p:nvPr/>
        </p:nvPicPr>
        <p:blipFill>
          <a:blip r:embed="rId3"/>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81160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3</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4023987277"/>
              </p:ext>
            </p:extLst>
          </p:nvPr>
        </p:nvGraphicFramePr>
        <p:xfrm>
          <a:off x="220717" y="1690688"/>
          <a:ext cx="11863552" cy="387604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dirty="0"/>
                        <a:t>Dienst</a:t>
                      </a:r>
                    </a:p>
                  </a:txBody>
                  <a:tcPr/>
                </a:tc>
                <a:tc>
                  <a:txBody>
                    <a:bodyPr/>
                    <a:lstStyle/>
                    <a:p>
                      <a:r>
                        <a:rPr lang="nl-NL" noProof="0" dirty="0"/>
                        <a:t>Toelichting</a:t>
                      </a:r>
                    </a:p>
                  </a:txBody>
                  <a:tcPr/>
                </a:tc>
                <a:tc>
                  <a:txBody>
                    <a:bodyPr/>
                    <a:lstStyle/>
                    <a:p>
                      <a:r>
                        <a:rPr lang="nl-NL" noProof="0" dirty="0"/>
                        <a:t>Gemeente Urk</a:t>
                      </a:r>
                    </a:p>
                  </a:txBody>
                  <a:tcPr/>
                </a:tc>
                <a:tc>
                  <a:txBody>
                    <a:bodyPr/>
                    <a:lstStyle/>
                    <a:p>
                      <a:r>
                        <a:rPr lang="nl-NL" noProof="0" dirty="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dirty="0">
                          <a:solidFill>
                            <a:schemeClr val="dk1"/>
                          </a:solidFill>
                          <a:latin typeface="+mn-lt"/>
                          <a:ea typeface="+mn-ea"/>
                          <a:cs typeface="+mn-cs"/>
                        </a:rPr>
                        <a:t>1.2 Device management</a:t>
                      </a:r>
                    </a:p>
                  </a:txBody>
                  <a:tcPr/>
                </a:tc>
                <a:tc>
                  <a:txBody>
                    <a:bodyPr/>
                    <a:lstStyle/>
                    <a:p>
                      <a:r>
                        <a:rPr lang="nl-NL" sz="1400" kern="1200" noProof="0" dirty="0">
                          <a:solidFill>
                            <a:schemeClr val="dk1"/>
                          </a:solidFill>
                          <a:latin typeface="+mn-lt"/>
                          <a:ea typeface="+mn-ea"/>
                          <a:cs typeface="+mn-cs"/>
                        </a:rPr>
                        <a:t>Configureren van </a:t>
                      </a:r>
                      <a:r>
                        <a:rPr lang="nl-NL" sz="1400" kern="1200" noProof="0" dirty="0" err="1">
                          <a:solidFill>
                            <a:schemeClr val="dk1"/>
                          </a:solidFill>
                          <a:latin typeface="+mn-lt"/>
                          <a:ea typeface="+mn-ea"/>
                          <a:cs typeface="+mn-cs"/>
                        </a:rPr>
                        <a:t>desktops</a:t>
                      </a:r>
                      <a:r>
                        <a:rPr lang="nl-NL" sz="1400" kern="1200" noProof="0" dirty="0">
                          <a:solidFill>
                            <a:schemeClr val="dk1"/>
                          </a:solidFill>
                          <a:latin typeface="+mn-lt"/>
                          <a:ea typeface="+mn-ea"/>
                          <a:cs typeface="+mn-cs"/>
                        </a:rPr>
                        <a:t>, laptops en telefoons.</a:t>
                      </a:r>
                    </a:p>
                    <a:p>
                      <a:endParaRPr lang="nl-NL" sz="1400" kern="1200" noProof="0" dirty="0">
                        <a:solidFill>
                          <a:schemeClr val="dk1"/>
                        </a:solidFill>
                        <a:latin typeface="+mn-lt"/>
                        <a:ea typeface="+mn-ea"/>
                        <a:cs typeface="+mn-cs"/>
                      </a:endParaRPr>
                    </a:p>
                    <a:p>
                      <a:r>
                        <a:rPr lang="nl-NL" sz="1400" kern="1200" noProof="0" dirty="0">
                          <a:solidFill>
                            <a:schemeClr val="dk1"/>
                          </a:solidFill>
                          <a:latin typeface="+mn-lt"/>
                          <a:ea typeface="+mn-ea"/>
                          <a:cs typeface="+mn-cs"/>
                        </a:rPr>
                        <a:t>Bijvoorbeeld</a:t>
                      </a:r>
                    </a:p>
                    <a:p>
                      <a:pPr marL="285750" indent="-285750">
                        <a:buFontTx/>
                        <a:buChar char="-"/>
                      </a:pPr>
                      <a:r>
                        <a:rPr lang="nl-NL" sz="1400" kern="1200" noProof="0" dirty="0">
                          <a:solidFill>
                            <a:schemeClr val="dk1"/>
                          </a:solidFill>
                          <a:latin typeface="+mn-lt"/>
                          <a:ea typeface="+mn-ea"/>
                          <a:cs typeface="+mn-cs"/>
                        </a:rPr>
                        <a:t>Uitleveren van laptops en telefoons als pakket</a:t>
                      </a:r>
                    </a:p>
                    <a:p>
                      <a:pPr marL="285750" indent="-285750">
                        <a:buFontTx/>
                        <a:buChar char="-"/>
                      </a:pPr>
                      <a:r>
                        <a:rPr lang="nl-NL" sz="1400" kern="1200" noProof="0" dirty="0">
                          <a:solidFill>
                            <a:schemeClr val="dk1"/>
                          </a:solidFill>
                          <a:latin typeface="+mn-lt"/>
                          <a:ea typeface="+mn-ea"/>
                          <a:cs typeface="+mn-cs"/>
                        </a:rPr>
                        <a:t>Up </a:t>
                      </a:r>
                      <a:r>
                        <a:rPr lang="nl-NL" sz="1400" kern="1200" noProof="0" dirty="0" err="1">
                          <a:solidFill>
                            <a:schemeClr val="dk1"/>
                          </a:solidFill>
                          <a:latin typeface="+mn-lt"/>
                          <a:ea typeface="+mn-ea"/>
                          <a:cs typeface="+mn-cs"/>
                        </a:rPr>
                        <a:t>to</a:t>
                      </a:r>
                      <a:r>
                        <a:rPr lang="nl-NL" sz="1400" kern="1200" noProof="0" dirty="0">
                          <a:solidFill>
                            <a:schemeClr val="dk1"/>
                          </a:solidFill>
                          <a:latin typeface="+mn-lt"/>
                          <a:ea typeface="+mn-ea"/>
                          <a:cs typeface="+mn-cs"/>
                        </a:rPr>
                        <a:t> date houden van de software</a:t>
                      </a:r>
                    </a:p>
                    <a:p>
                      <a:pPr marL="285750" indent="-285750">
                        <a:buFontTx/>
                        <a:buChar char="-"/>
                      </a:pPr>
                      <a:r>
                        <a:rPr lang="nl-NL" sz="1400" kern="1200" noProof="0" dirty="0">
                          <a:solidFill>
                            <a:schemeClr val="dk1"/>
                          </a:solidFill>
                          <a:latin typeface="+mn-lt"/>
                          <a:ea typeface="+mn-ea"/>
                          <a:cs typeface="+mn-cs"/>
                        </a:rPr>
                        <a:t>Installeren van de software</a:t>
                      </a:r>
                    </a:p>
                    <a:p>
                      <a:pPr marL="285750" indent="-285750">
                        <a:buFontTx/>
                        <a:buChar char="-"/>
                      </a:pPr>
                      <a:r>
                        <a:rPr lang="nl-NL" sz="1400" kern="1200" noProof="0" dirty="0">
                          <a:solidFill>
                            <a:schemeClr val="dk1"/>
                          </a:solidFill>
                          <a:latin typeface="+mn-lt"/>
                          <a:ea typeface="+mn-ea"/>
                          <a:cs typeface="+mn-cs"/>
                        </a:rPr>
                        <a:t>Bewaken en rapporteren</a:t>
                      </a:r>
                    </a:p>
                    <a:p>
                      <a:pPr marL="285750" lvl="0" indent="-285750">
                        <a:buFontTx/>
                        <a:buChar char="-"/>
                      </a:pPr>
                      <a:r>
                        <a:rPr lang="nl-NL" sz="1400" kern="1200" noProof="0" dirty="0">
                          <a:solidFill>
                            <a:schemeClr val="dk1"/>
                          </a:solidFill>
                          <a:latin typeface="+mn-lt"/>
                          <a:ea typeface="+mn-ea"/>
                          <a:cs typeface="+mn-cs"/>
                        </a:rPr>
                        <a:t>Koppelen device management met </a:t>
                      </a:r>
                      <a:r>
                        <a:rPr lang="nl-NL" sz="1400" kern="1200" noProof="0" dirty="0" err="1">
                          <a:solidFill>
                            <a:schemeClr val="dk1"/>
                          </a:solidFill>
                          <a:latin typeface="+mn-lt"/>
                          <a:ea typeface="+mn-ea"/>
                          <a:cs typeface="+mn-cs"/>
                        </a:rPr>
                        <a:t>leverancierspecifiek</a:t>
                      </a:r>
                      <a:r>
                        <a:rPr lang="nl-NL" sz="1400" kern="1200" noProof="0" dirty="0">
                          <a:solidFill>
                            <a:schemeClr val="dk1"/>
                          </a:solidFill>
                          <a:latin typeface="+mn-lt"/>
                          <a:ea typeface="+mn-ea"/>
                          <a:cs typeface="+mn-cs"/>
                        </a:rPr>
                        <a:t> configuratiebeheer. Hieronder vallen bijvoorbeeld Samsung </a:t>
                      </a:r>
                      <a:r>
                        <a:rPr lang="nl-NL" sz="1400" kern="1200" noProof="0" dirty="0" err="1">
                          <a:solidFill>
                            <a:schemeClr val="dk1"/>
                          </a:solidFill>
                          <a:latin typeface="+mn-lt"/>
                          <a:ea typeface="+mn-ea"/>
                          <a:cs typeface="+mn-cs"/>
                        </a:rPr>
                        <a:t>Knox</a:t>
                      </a:r>
                      <a:r>
                        <a:rPr lang="nl-NL" sz="1400" kern="1200" noProof="0" dirty="0">
                          <a:solidFill>
                            <a:schemeClr val="dk1"/>
                          </a:solidFill>
                          <a:latin typeface="+mn-lt"/>
                          <a:ea typeface="+mn-ea"/>
                          <a:cs typeface="+mn-cs"/>
                        </a:rPr>
                        <a:t> en Apple Business Manager</a:t>
                      </a:r>
                    </a:p>
                  </a:txBody>
                  <a:tcPr/>
                </a:tc>
                <a:tc>
                  <a:txBody>
                    <a:bodyPr/>
                    <a:lstStyle/>
                    <a:p>
                      <a:r>
                        <a:rPr lang="nl-NL" sz="1400" noProof="0" dirty="0"/>
                        <a:t>Het bepalen van noodzakelijke standaarden en het sturen op de kwaliteit van device management.</a:t>
                      </a:r>
                    </a:p>
                  </a:txBody>
                  <a:tcPr/>
                </a:tc>
                <a:tc>
                  <a:txBody>
                    <a:bodyPr/>
                    <a:lstStyle/>
                    <a:p>
                      <a:pPr marL="285750" indent="-285750">
                        <a:buFont typeface="Arial" panose="020B0604020202020204" pitchFamily="34" charset="0"/>
                        <a:buChar char="•"/>
                      </a:pPr>
                      <a:r>
                        <a:rPr lang="nl-NL" sz="1400" noProof="0" dirty="0"/>
                        <a:t>Het uitvoeren van alle werkzaamheden rondom device management (in samenwerking met de leveranciers van Perceel 2 en Perceel 3). </a:t>
                      </a:r>
                    </a:p>
                    <a:p>
                      <a:pPr marL="285750" indent="-285750">
                        <a:buFont typeface="Arial" panose="020B0604020202020204" pitchFamily="34" charset="0"/>
                        <a:buChar char="•"/>
                      </a:pPr>
                      <a:r>
                        <a:rPr lang="nl-NL" sz="1400" noProof="0" dirty="0"/>
                        <a:t>De leverancier van Perceel 1 zorgt voor de integrale uitvoering van levering en inname van </a:t>
                      </a:r>
                      <a:r>
                        <a:rPr lang="nl-NL" sz="1400" noProof="0" dirty="0" err="1"/>
                        <a:t>devices</a:t>
                      </a:r>
                      <a:r>
                        <a:rPr lang="nl-NL" sz="1400" noProof="0" dirty="0"/>
                        <a:t>.</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19EC4636-24CA-D022-FEEA-F6246BE024AD}"/>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F1A83244-214A-376D-2A9A-5200481FBB55}"/>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171418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4</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3798845227"/>
              </p:ext>
            </p:extLst>
          </p:nvPr>
        </p:nvGraphicFramePr>
        <p:xfrm>
          <a:off x="77741" y="1319022"/>
          <a:ext cx="11863552" cy="515620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dirty="0">
                          <a:solidFill>
                            <a:schemeClr val="tx1"/>
                          </a:solidFill>
                        </a:rPr>
                        <a:t>Dienst</a:t>
                      </a:r>
                    </a:p>
                  </a:txBody>
                  <a:tcPr/>
                </a:tc>
                <a:tc>
                  <a:txBody>
                    <a:bodyPr/>
                    <a:lstStyle/>
                    <a:p>
                      <a:r>
                        <a:rPr lang="nl-NL" noProof="0" dirty="0">
                          <a:solidFill>
                            <a:schemeClr val="tx1"/>
                          </a:solidFill>
                        </a:rPr>
                        <a:t>Toelichting</a:t>
                      </a:r>
                    </a:p>
                  </a:txBody>
                  <a:tcPr/>
                </a:tc>
                <a:tc>
                  <a:txBody>
                    <a:bodyPr/>
                    <a:lstStyle/>
                    <a:p>
                      <a:r>
                        <a:rPr lang="nl-NL" noProof="0" dirty="0">
                          <a:solidFill>
                            <a:schemeClr val="tx1"/>
                          </a:solidFill>
                        </a:rPr>
                        <a:t>Gemeente Urk</a:t>
                      </a:r>
                    </a:p>
                  </a:txBody>
                  <a:tcPr/>
                </a:tc>
                <a:tc>
                  <a:txBody>
                    <a:bodyPr/>
                    <a:lstStyle/>
                    <a:p>
                      <a:r>
                        <a:rPr lang="nl-NL" noProof="0" dirty="0">
                          <a:solidFill>
                            <a:schemeClr val="tx1"/>
                          </a:solidFill>
                        </a:rPr>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dirty="0">
                          <a:solidFill>
                            <a:schemeClr val="tx1"/>
                          </a:solidFill>
                          <a:latin typeface="+mn-lt"/>
                          <a:ea typeface="+mn-ea"/>
                          <a:cs typeface="+mn-cs"/>
                        </a:rPr>
                        <a:t>1.3 Officebeheer</a:t>
                      </a:r>
                    </a:p>
                  </a:txBody>
                  <a:tcPr/>
                </a:tc>
                <a:tc>
                  <a:txBody>
                    <a:bodyPr/>
                    <a:lstStyle/>
                    <a:p>
                      <a:r>
                        <a:rPr lang="nl-NL" sz="1400" kern="1200" noProof="0" dirty="0">
                          <a:solidFill>
                            <a:schemeClr val="tx1"/>
                          </a:solidFill>
                          <a:latin typeface="+mn-lt"/>
                          <a:ea typeface="+mn-ea"/>
                          <a:cs typeface="+mn-cs"/>
                        </a:rPr>
                        <a:t>Het inrichten, leveren en beheren van email, Teams, OneDrive, SharePoint. Dit is ook het aanspreekpunt voor de functionele vragen op dit gebied.</a:t>
                      </a:r>
                    </a:p>
                    <a:p>
                      <a:endParaRPr lang="nl-NL" sz="1400" kern="1200" noProof="0" dirty="0">
                        <a:solidFill>
                          <a:schemeClr val="tx1"/>
                        </a:solidFill>
                        <a:latin typeface="+mn-lt"/>
                        <a:ea typeface="+mn-ea"/>
                        <a:cs typeface="+mn-cs"/>
                      </a:endParaRPr>
                    </a:p>
                    <a:p>
                      <a:r>
                        <a:rPr lang="nl-NL" sz="1400" kern="1200" noProof="0" dirty="0">
                          <a:solidFill>
                            <a:schemeClr val="tx1"/>
                          </a:solidFill>
                          <a:latin typeface="+mn-lt"/>
                          <a:ea typeface="+mn-ea"/>
                          <a:cs typeface="+mn-cs"/>
                        </a:rPr>
                        <a:t>Bijvoorbeeld </a:t>
                      </a:r>
                    </a:p>
                    <a:p>
                      <a:pPr marL="285750" indent="-285750">
                        <a:buFontTx/>
                        <a:buChar char="-"/>
                      </a:pPr>
                      <a:r>
                        <a:rPr lang="nl-NL" sz="1400" kern="1200" noProof="0" dirty="0">
                          <a:solidFill>
                            <a:schemeClr val="tx1"/>
                          </a:solidFill>
                          <a:latin typeface="+mn-lt"/>
                          <a:ea typeface="+mn-ea"/>
                          <a:cs typeface="+mn-cs"/>
                        </a:rPr>
                        <a:t>Aanmaken en verwijderen van mailboxen</a:t>
                      </a:r>
                    </a:p>
                    <a:p>
                      <a:pPr marL="285750" indent="-285750">
                        <a:buFontTx/>
                        <a:buChar char="-"/>
                      </a:pPr>
                      <a:r>
                        <a:rPr lang="nl-NL" sz="1400" kern="1200" noProof="0" dirty="0">
                          <a:solidFill>
                            <a:schemeClr val="tx1"/>
                          </a:solidFill>
                          <a:latin typeface="+mn-lt"/>
                          <a:ea typeface="+mn-ea"/>
                          <a:cs typeface="+mn-cs"/>
                        </a:rPr>
                        <a:t>Inrichting van Microsoft Exchange configuratie</a:t>
                      </a:r>
                    </a:p>
                    <a:p>
                      <a:pPr marL="285750" indent="-285750">
                        <a:buFontTx/>
                        <a:buChar char="-"/>
                      </a:pPr>
                      <a:r>
                        <a:rPr lang="nl-NL" sz="1400" kern="1200" noProof="0" dirty="0">
                          <a:solidFill>
                            <a:schemeClr val="tx1"/>
                          </a:solidFill>
                          <a:latin typeface="+mn-lt"/>
                          <a:ea typeface="+mn-ea"/>
                          <a:cs typeface="+mn-cs"/>
                        </a:rPr>
                        <a:t>Teams omgeving aanmaken</a:t>
                      </a:r>
                    </a:p>
                    <a:p>
                      <a:pPr marL="285750" indent="-285750">
                        <a:buFontTx/>
                        <a:buChar char="-"/>
                      </a:pPr>
                      <a:r>
                        <a:rPr lang="nl-NL" sz="1400" kern="1200" noProof="0" dirty="0">
                          <a:solidFill>
                            <a:schemeClr val="tx1"/>
                          </a:solidFill>
                          <a:latin typeface="+mn-lt"/>
                          <a:ea typeface="+mn-ea"/>
                          <a:cs typeface="+mn-cs"/>
                        </a:rPr>
                        <a:t>SharePoint site inrichten</a:t>
                      </a:r>
                    </a:p>
                    <a:p>
                      <a:pPr marL="285750" lvl="0" indent="-285750">
                        <a:buFontTx/>
                        <a:buChar char="-"/>
                      </a:pPr>
                      <a:r>
                        <a:rPr lang="nl-NL" sz="1400" kern="1200" noProof="0" dirty="0">
                          <a:solidFill>
                            <a:schemeClr val="tx1"/>
                          </a:solidFill>
                          <a:latin typeface="+mn-lt"/>
                          <a:ea typeface="+mn-ea"/>
                          <a:cs typeface="+mn-cs"/>
                        </a:rPr>
                        <a:t>Technisch beheer op OneDrive</a:t>
                      </a:r>
                    </a:p>
                    <a:p>
                      <a:pPr marL="285750" indent="-285750">
                        <a:buFontTx/>
                        <a:buChar char="-"/>
                      </a:pPr>
                      <a:endParaRPr lang="nl-NL" sz="1400" kern="1200" noProof="0" dirty="0">
                        <a:solidFill>
                          <a:schemeClr val="tx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dirty="0">
                          <a:solidFill>
                            <a:schemeClr val="tx1"/>
                          </a:solidFill>
                        </a:rPr>
                        <a:t>Samen met de leverancier templates opstellen voor de aan te maken Teams-sites. Wanneer de situatie erom vraagt, wil Gemeente Urk de mogelijkheid hebben om zelf in overleg met de leverancier wijzigingen door te voeren in die templates.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dirty="0">
                          <a:solidFill>
                            <a:schemeClr val="tx1"/>
                          </a:solidFill>
                        </a:rPr>
                        <a:t>Het beheer op informatie objecten</a:t>
                      </a:r>
                      <a:endParaRPr lang="nl-NL" sz="1400" noProof="0">
                        <a:solidFill>
                          <a:schemeClr val="tx1"/>
                        </a:solidFill>
                      </a:endParaRPr>
                    </a:p>
                    <a:p>
                      <a:endParaRPr lang="nl-NL" sz="1400" noProof="0" dirty="0">
                        <a:solidFill>
                          <a:schemeClr val="tx1"/>
                        </a:solidFill>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dirty="0">
                          <a:solidFill>
                            <a:schemeClr val="tx1"/>
                          </a:solidFill>
                        </a:rPr>
                        <a:t>Het opleveren van </a:t>
                      </a:r>
                      <a:r>
                        <a:rPr lang="nl-NL" sz="1400" noProof="0" dirty="0" err="1">
                          <a:solidFill>
                            <a:schemeClr val="tx1"/>
                          </a:solidFill>
                        </a:rPr>
                        <a:t>provisioning</a:t>
                      </a:r>
                      <a:r>
                        <a:rPr lang="nl-NL" sz="1400" noProof="0" dirty="0">
                          <a:solidFill>
                            <a:schemeClr val="tx1"/>
                          </a:solidFill>
                        </a:rPr>
                        <a:t>-inrichting en </a:t>
                      </a:r>
                      <a:r>
                        <a:rPr lang="nl-NL" sz="1400" noProof="0" dirty="0" err="1">
                          <a:solidFill>
                            <a:schemeClr val="tx1"/>
                          </a:solidFill>
                        </a:rPr>
                        <a:t>provisioning</a:t>
                      </a:r>
                      <a:r>
                        <a:rPr lang="nl-NL" sz="1400" noProof="0" dirty="0">
                          <a:solidFill>
                            <a:schemeClr val="tx1"/>
                          </a:solidFill>
                        </a:rPr>
                        <a:t>-tools voor templates van Teams- en SharePoint sites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dirty="0">
                          <a:solidFill>
                            <a:schemeClr val="tx1"/>
                          </a:solidFill>
                        </a:rPr>
                        <a:t>Office gerelateerde updates altijd in overleg met de gemeente Urk.</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nl-NL" sz="1400" noProof="0" dirty="0">
                          <a:solidFill>
                            <a:schemeClr val="tx1"/>
                          </a:solidFill>
                        </a:rPr>
                        <a:t>Technische kennis van Teams en SharePoint, sparring partner voor de gemeente Urk.</a:t>
                      </a:r>
                    </a:p>
                    <a:p>
                      <a:pPr marL="285750" marR="0" lvl="0" indent="-285750" algn="l">
                        <a:lnSpc>
                          <a:spcPct val="100000"/>
                        </a:lnSpc>
                        <a:buClrTx/>
                        <a:buSzTx/>
                        <a:buFont typeface="Arial" panose="020B0604020202020204" pitchFamily="34" charset="0"/>
                        <a:buChar char="•"/>
                      </a:pPr>
                      <a:r>
                        <a:rPr lang="nl-NL" sz="1400" noProof="0" dirty="0">
                          <a:solidFill>
                            <a:schemeClr val="tx1"/>
                          </a:solidFill>
                        </a:rPr>
                        <a:t>De IT afdeling van Gemeente Urk wil zelf een aantal beheertaken op het gebied van werkplek en applicaties blijven doen. U faciliteert deze werkzaamheden door middel van toegekende rechten in de beheeromgevingen, waaronder </a:t>
                      </a:r>
                      <a:r>
                        <a:rPr lang="nl-NL" sz="1400" noProof="0" dirty="0" err="1">
                          <a:solidFill>
                            <a:schemeClr val="tx1"/>
                          </a:solidFill>
                        </a:rPr>
                        <a:t>Intune</a:t>
                      </a:r>
                      <a:r>
                        <a:rPr lang="nl-NL" sz="1400" noProof="0" dirty="0">
                          <a:solidFill>
                            <a:schemeClr val="tx1"/>
                          </a:solidFill>
                        </a:rPr>
                        <a:t>, </a:t>
                      </a:r>
                      <a:r>
                        <a:rPr lang="nl-NL" sz="1400" noProof="0" dirty="0" err="1">
                          <a:solidFill>
                            <a:schemeClr val="tx1"/>
                          </a:solidFill>
                        </a:rPr>
                        <a:t>Azure</a:t>
                      </a:r>
                      <a:r>
                        <a:rPr lang="nl-NL" sz="1400" noProof="0" dirty="0">
                          <a:solidFill>
                            <a:schemeClr val="tx1"/>
                          </a:solidFill>
                        </a:rPr>
                        <a:t> Portal en </a:t>
                      </a:r>
                      <a:r>
                        <a:rPr lang="nl-NL" sz="1400" noProof="0" dirty="0" err="1">
                          <a:solidFill>
                            <a:schemeClr val="tx1"/>
                          </a:solidFill>
                        </a:rPr>
                        <a:t>Sharepoint</a:t>
                      </a:r>
                      <a:r>
                        <a:rPr lang="nl-NL" sz="1400" noProof="0" dirty="0">
                          <a:solidFill>
                            <a:schemeClr val="tx1"/>
                          </a:solidFill>
                        </a:rPr>
                        <a:t> </a:t>
                      </a:r>
                      <a:r>
                        <a:rPr lang="nl-NL" sz="1400" noProof="0" dirty="0" err="1">
                          <a:solidFill>
                            <a:schemeClr val="tx1"/>
                          </a:solidFill>
                        </a:rPr>
                        <a:t>Admin</a:t>
                      </a:r>
                      <a:r>
                        <a:rPr lang="nl-NL" sz="1400" noProof="0" dirty="0">
                          <a:solidFill>
                            <a:schemeClr val="tx1"/>
                          </a:solidFill>
                        </a:rPr>
                        <a:t> Portal.</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nl-NL" sz="1400" noProof="0" dirty="0">
                          <a:solidFill>
                            <a:schemeClr val="tx1"/>
                          </a:solidFill>
                        </a:rPr>
                        <a:t>Adviseren over de opzet en inrichten van </a:t>
                      </a:r>
                      <a:r>
                        <a:rPr lang="nl-NL" sz="1400" noProof="0" dirty="0" err="1">
                          <a:solidFill>
                            <a:schemeClr val="tx1"/>
                          </a:solidFill>
                        </a:rPr>
                        <a:t>Sharepoint</a:t>
                      </a:r>
                      <a:r>
                        <a:rPr lang="nl-NL" sz="1400" noProof="0" dirty="0">
                          <a:solidFill>
                            <a:schemeClr val="tx1"/>
                          </a:solidFill>
                        </a:rPr>
                        <a:t> sites</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14054AF0-709B-BE8F-7932-35FA4F5D3039}"/>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40FAABDE-2F90-8D0A-A16E-754A7A92C728}"/>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93147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5</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220717" y="1690688"/>
          <a:ext cx="11863552" cy="302260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dirty="0"/>
                        <a:t>Dienst</a:t>
                      </a:r>
                    </a:p>
                  </a:txBody>
                  <a:tcPr/>
                </a:tc>
                <a:tc>
                  <a:txBody>
                    <a:bodyPr/>
                    <a:lstStyle/>
                    <a:p>
                      <a:r>
                        <a:rPr lang="nl-NL" noProof="0" dirty="0"/>
                        <a:t>Toelichting</a:t>
                      </a:r>
                    </a:p>
                  </a:txBody>
                  <a:tcPr/>
                </a:tc>
                <a:tc>
                  <a:txBody>
                    <a:bodyPr/>
                    <a:lstStyle/>
                    <a:p>
                      <a:r>
                        <a:rPr lang="nl-NL" noProof="0" dirty="0"/>
                        <a:t>Gemeente Urk</a:t>
                      </a:r>
                    </a:p>
                  </a:txBody>
                  <a:tcPr/>
                </a:tc>
                <a:tc>
                  <a:txBody>
                    <a:bodyPr/>
                    <a:lstStyle/>
                    <a:p>
                      <a:r>
                        <a:rPr lang="nl-NL" noProof="0" dirty="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dirty="0">
                          <a:solidFill>
                            <a:schemeClr val="dk1"/>
                          </a:solidFill>
                          <a:latin typeface="+mn-lt"/>
                          <a:ea typeface="+mn-ea"/>
                          <a:cs typeface="+mn-cs"/>
                        </a:rPr>
                        <a:t>1.4 Applicatiebeheer</a:t>
                      </a:r>
                    </a:p>
                  </a:txBody>
                  <a:tcPr/>
                </a:tc>
                <a:tc>
                  <a:txBody>
                    <a:bodyPr/>
                    <a:lstStyle/>
                    <a:p>
                      <a:r>
                        <a:rPr lang="nl-NL" sz="1400" kern="1200" noProof="0">
                          <a:solidFill>
                            <a:schemeClr val="dk1"/>
                          </a:solidFill>
                          <a:latin typeface="+mn-lt"/>
                          <a:ea typeface="+mn-ea"/>
                          <a:cs typeface="+mn-cs"/>
                        </a:rPr>
                        <a:t>Provisioning van overige applicaties op laptops en telefoons met uitzondering van de office applicaties.</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Bijvoorbeeld</a:t>
                      </a:r>
                    </a:p>
                    <a:p>
                      <a:pPr marL="285750" indent="-285750">
                        <a:buFontTx/>
                        <a:buChar char="-"/>
                      </a:pPr>
                      <a:r>
                        <a:rPr lang="nl-NL" sz="1400" kern="1200" noProof="0">
                          <a:solidFill>
                            <a:schemeClr val="dk1"/>
                          </a:solidFill>
                          <a:latin typeface="+mn-lt"/>
                          <a:ea typeface="+mn-ea"/>
                          <a:cs typeface="+mn-cs"/>
                        </a:rPr>
                        <a:t>Packaging van applicaties</a:t>
                      </a:r>
                    </a:p>
                    <a:p>
                      <a:pPr marL="285750" indent="-285750">
                        <a:buFontTx/>
                        <a:buChar char="-"/>
                      </a:pPr>
                      <a:r>
                        <a:rPr lang="nl-NL" sz="1400" kern="1200" noProof="0">
                          <a:solidFill>
                            <a:schemeClr val="dk1"/>
                          </a:solidFill>
                          <a:latin typeface="+mn-lt"/>
                          <a:ea typeface="+mn-ea"/>
                          <a:cs typeface="+mn-cs"/>
                        </a:rPr>
                        <a:t>Technisch applicatie beheer</a:t>
                      </a:r>
                    </a:p>
                    <a:p>
                      <a:pPr marL="285750" indent="-285750">
                        <a:buFontTx/>
                        <a:buChar char="-"/>
                      </a:pPr>
                      <a:r>
                        <a:rPr lang="nl-NL" sz="1400" kern="1200" noProof="0">
                          <a:solidFill>
                            <a:schemeClr val="dk1"/>
                          </a:solidFill>
                          <a:latin typeface="+mn-lt"/>
                          <a:ea typeface="+mn-ea"/>
                          <a:cs typeface="+mn-cs"/>
                        </a:rPr>
                        <a:t>Functioneel applicatie beheer</a:t>
                      </a:r>
                    </a:p>
                    <a:p>
                      <a:pPr marL="285750" indent="-285750">
                        <a:buFontTx/>
                        <a:buChar char="-"/>
                      </a:pPr>
                      <a:r>
                        <a:rPr lang="nl-NL" sz="1400" kern="1200" noProof="0">
                          <a:solidFill>
                            <a:schemeClr val="dk1"/>
                          </a:solidFill>
                          <a:latin typeface="+mn-lt"/>
                          <a:ea typeface="+mn-ea"/>
                          <a:cs typeface="+mn-cs"/>
                        </a:rPr>
                        <a:t>Toegang op applicaties</a:t>
                      </a:r>
                    </a:p>
                    <a:p>
                      <a:pPr marL="285750" indent="-285750">
                        <a:buFontTx/>
                        <a:buChar char="-"/>
                      </a:pPr>
                      <a:r>
                        <a:rPr lang="nl-NL" sz="1400" kern="1200" noProof="0">
                          <a:solidFill>
                            <a:schemeClr val="dk1"/>
                          </a:solidFill>
                          <a:latin typeface="+mn-lt"/>
                          <a:ea typeface="+mn-ea"/>
                          <a:cs typeface="+mn-cs"/>
                        </a:rPr>
                        <a:t>Updates op applicaties</a:t>
                      </a:r>
                    </a:p>
                    <a:p>
                      <a:pPr marL="0" indent="0">
                        <a:buFontTx/>
                        <a:buNone/>
                      </a:pPr>
                      <a:endParaRPr lang="nl-NL" sz="1400" kern="1200" noProof="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nl-NL" sz="1400" noProof="0" dirty="0"/>
                        <a:t>Bepalen inhoud applicatie package</a:t>
                      </a:r>
                    </a:p>
                    <a:p>
                      <a:pPr marL="285750" indent="-285750">
                        <a:buFont typeface="Arial" panose="020B0604020202020204" pitchFamily="34" charset="0"/>
                        <a:buChar char="•"/>
                      </a:pPr>
                      <a:endParaRPr lang="nl-NL" sz="1400" noProof="0"/>
                    </a:p>
                  </a:txBody>
                  <a:tcPr/>
                </a:tc>
                <a:tc>
                  <a:txBody>
                    <a:bodyPr/>
                    <a:lstStyle/>
                    <a:p>
                      <a:pPr marL="285750" lvl="0" indent="-285750">
                        <a:buFont typeface="Arial" panose="020B0604020202020204" pitchFamily="34" charset="0"/>
                        <a:buChar char="•"/>
                      </a:pPr>
                      <a:r>
                        <a:rPr lang="nl-NL" sz="1400" noProof="0"/>
                        <a:t>Packaging van applicaties.</a:t>
                      </a:r>
                      <a:endParaRPr lang="en-US"/>
                    </a:p>
                    <a:p>
                      <a:pPr marL="285750" indent="-285750">
                        <a:buFont typeface="Arial" panose="020B0604020202020204" pitchFamily="34" charset="0"/>
                        <a:buChar char="•"/>
                      </a:pPr>
                      <a:r>
                        <a:rPr lang="nl-NL" sz="1400" noProof="0"/>
                        <a:t>Toekennen van applicaties aan gebruikers op basis van rechten</a:t>
                      </a:r>
                    </a:p>
                    <a:p>
                      <a:pPr marL="285750" lvl="0" indent="-285750">
                        <a:buFont typeface="Arial" panose="020B0604020202020204" pitchFamily="34" charset="0"/>
                        <a:buChar char="•"/>
                      </a:pPr>
                      <a:r>
                        <a:rPr lang="nl-NL" sz="1400" noProof="0"/>
                        <a:t>Beschikbaar stellen van applicatie portaal</a:t>
                      </a:r>
                      <a:endParaRPr lang="nl-NL" sz="1400" noProof="0" dirty="0"/>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5147C7AF-B1AB-88D4-C4B4-556CAA85D860}"/>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E65DCF39-553E-4085-BBF7-710BDE0664F5}"/>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71310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6</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112864477"/>
              </p:ext>
            </p:extLst>
          </p:nvPr>
        </p:nvGraphicFramePr>
        <p:xfrm>
          <a:off x="220717" y="1690688"/>
          <a:ext cx="11863552" cy="408940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en-US" dirty="0"/>
                        <a:t>Dienst</a:t>
                      </a:r>
                    </a:p>
                  </a:txBody>
                  <a:tcPr/>
                </a:tc>
                <a:tc>
                  <a:txBody>
                    <a:bodyPr/>
                    <a:lstStyle/>
                    <a:p>
                      <a:r>
                        <a:rPr lang="en-US" err="1"/>
                        <a:t>Toelichting</a:t>
                      </a:r>
                      <a:endParaRPr lang="en-US"/>
                    </a:p>
                  </a:txBody>
                  <a:tcPr/>
                </a:tc>
                <a:tc>
                  <a:txBody>
                    <a:bodyPr/>
                    <a:lstStyle/>
                    <a:p>
                      <a:r>
                        <a:rPr lang="nl-NL" dirty="0"/>
                        <a:t>Gemeente Urk</a:t>
                      </a:r>
                      <a:endParaRPr lang="en-US" dirty="0"/>
                    </a:p>
                  </a:txBody>
                  <a:tcPr/>
                </a:tc>
                <a:tc>
                  <a:txBody>
                    <a:bodyPr/>
                    <a:lstStyle/>
                    <a:p>
                      <a:r>
                        <a:rPr lang="nl-NL" dirty="0"/>
                        <a:t>Leverancier</a:t>
                      </a:r>
                      <a:endParaRPr lang="en-US" dirty="0"/>
                    </a:p>
                  </a:txBody>
                  <a:tcPr/>
                </a:tc>
                <a:extLst>
                  <a:ext uri="{0D108BD9-81ED-4DB2-BD59-A6C34878D82A}">
                    <a16:rowId xmlns:a16="http://schemas.microsoft.com/office/drawing/2014/main" val="1155246913"/>
                  </a:ext>
                </a:extLst>
              </a:tr>
              <a:tr h="370840">
                <a:tc>
                  <a:txBody>
                    <a:bodyPr/>
                    <a:lstStyle/>
                    <a:p>
                      <a:pPr marL="0" indent="0">
                        <a:buFont typeface="+mj-lt"/>
                        <a:buNone/>
                      </a:pPr>
                      <a:r>
                        <a:rPr lang="en-US" sz="1400" kern="1200" dirty="0">
                          <a:solidFill>
                            <a:schemeClr val="dk1"/>
                          </a:solidFill>
                          <a:latin typeface="+mn-lt"/>
                          <a:ea typeface="+mn-ea"/>
                          <a:cs typeface="+mn-cs"/>
                        </a:rPr>
                        <a:t>1.5 Security &amp; Beveiliging</a:t>
                      </a:r>
                    </a:p>
                  </a:txBody>
                  <a:tcPr/>
                </a:tc>
                <a:tc>
                  <a:txBody>
                    <a:bodyPr/>
                    <a:lstStyle/>
                    <a:p>
                      <a:r>
                        <a:rPr lang="nl-NL" sz="1400" kern="1200" dirty="0">
                          <a:solidFill>
                            <a:schemeClr val="dk1"/>
                          </a:solidFill>
                          <a:latin typeface="+mn-lt"/>
                          <a:ea typeface="+mn-ea"/>
                          <a:cs typeface="+mn-cs"/>
                        </a:rPr>
                        <a:t>Dit is de beveiliging van de werkplek en het instellen van de veiligheidsregels op de werkplek, het controleren van de naleving op beveiliging en het rapporteren en acteren op beveiligingsmeldingen. </a:t>
                      </a:r>
                    </a:p>
                    <a:p>
                      <a:endParaRPr lang="nl-NL" sz="1400" kern="1200">
                        <a:solidFill>
                          <a:schemeClr val="dk1"/>
                        </a:solidFill>
                        <a:latin typeface="+mn-lt"/>
                        <a:ea typeface="+mn-ea"/>
                        <a:cs typeface="+mn-cs"/>
                      </a:endParaRPr>
                    </a:p>
                    <a:p>
                      <a:r>
                        <a:rPr lang="nl-NL" sz="1400" kern="1200" dirty="0">
                          <a:solidFill>
                            <a:schemeClr val="dk1"/>
                          </a:solidFill>
                          <a:latin typeface="+mn-lt"/>
                          <a:ea typeface="+mn-ea"/>
                          <a:cs typeface="+mn-cs"/>
                        </a:rPr>
                        <a:t>Bijvoorbeeld</a:t>
                      </a:r>
                    </a:p>
                    <a:p>
                      <a:pPr marL="285750" indent="-285750">
                        <a:buFontTx/>
                        <a:buChar char="-"/>
                      </a:pPr>
                      <a:r>
                        <a:rPr lang="nl-NL" sz="1400" kern="1200" dirty="0">
                          <a:solidFill>
                            <a:schemeClr val="dk1"/>
                          </a:solidFill>
                          <a:latin typeface="+mn-lt"/>
                          <a:ea typeface="+mn-ea"/>
                          <a:cs typeface="+mn-cs"/>
                        </a:rPr>
                        <a:t>Zorgen dat de laatste beveiligingsmaatregelingen worden toegepast (updates)</a:t>
                      </a:r>
                    </a:p>
                    <a:p>
                      <a:pPr marL="285750" indent="-285750">
                        <a:buFontTx/>
                        <a:buChar char="-"/>
                      </a:pPr>
                      <a:r>
                        <a:rPr lang="nl-NL" sz="1400" kern="1200" dirty="0">
                          <a:solidFill>
                            <a:schemeClr val="dk1"/>
                          </a:solidFill>
                          <a:latin typeface="+mn-lt"/>
                          <a:ea typeface="+mn-ea"/>
                          <a:cs typeface="+mn-cs"/>
                        </a:rPr>
                        <a:t>Het signaleren van hackpogingen</a:t>
                      </a:r>
                    </a:p>
                    <a:p>
                      <a:pPr marL="285750" indent="-285750">
                        <a:buFontTx/>
                        <a:buChar char="-"/>
                      </a:pPr>
                      <a:r>
                        <a:rPr lang="nl-NL" sz="1400" kern="1200" dirty="0">
                          <a:solidFill>
                            <a:schemeClr val="tx1"/>
                          </a:solidFill>
                          <a:latin typeface="+mn-lt"/>
                          <a:ea typeface="+mn-ea"/>
                          <a:cs typeface="+mn-cs"/>
                        </a:rPr>
                        <a:t>Analyses kunnen maken op incidenten aantallen, wat hoe en waarom en de risico’s die hieruit voort kunnen komen.</a:t>
                      </a:r>
                      <a:r>
                        <a:rPr lang="nl-NL" sz="1400" kern="1200" dirty="0">
                          <a:solidFill>
                            <a:srgbClr val="FF0000"/>
                          </a:solidFill>
                          <a:latin typeface="+mn-lt"/>
                          <a:ea typeface="+mn-ea"/>
                          <a:cs typeface="+mn-cs"/>
                        </a:rPr>
                        <a:t>  </a:t>
                      </a:r>
                      <a:endParaRPr lang="en-US" sz="1400" kern="1200" dirty="0">
                        <a:solidFill>
                          <a:srgbClr val="FF0000"/>
                        </a:solidFill>
                        <a:latin typeface="+mn-lt"/>
                        <a:ea typeface="+mn-ea"/>
                        <a:cs typeface="+mn-cs"/>
                      </a:endParaRPr>
                    </a:p>
                  </a:txBody>
                  <a:tcPr/>
                </a:tc>
                <a:tc>
                  <a:txBody>
                    <a:bodyPr/>
                    <a:lstStyle/>
                    <a:p>
                      <a:r>
                        <a:rPr lang="nl-NL" sz="1400" dirty="0">
                          <a:solidFill>
                            <a:schemeClr val="tx1"/>
                          </a:solidFill>
                        </a:rPr>
                        <a:t>Het sturen op uitkomsten van analyses van incidenten houdt in dat je de inzichten uit incidentanalyses gebruikt om structurele verbeteringen door te voeren. Dit proces helpt bij het verminderen van incidenten en het verbeteren van de veiligheid, kwaliteit, en efficiëntie.</a:t>
                      </a:r>
                      <a:r>
                        <a:rPr lang="nl-NL" sz="1400" dirty="0">
                          <a:solidFill>
                            <a:srgbClr val="FF0000"/>
                          </a:solidFill>
                        </a:rPr>
                        <a:t> </a:t>
                      </a:r>
                      <a:endParaRPr lang="en-US" dirty="0"/>
                    </a:p>
                  </a:txBody>
                  <a:tcPr/>
                </a:tc>
                <a:tc>
                  <a:txBody>
                    <a:bodyPr/>
                    <a:lstStyle/>
                    <a:p>
                      <a:pPr marL="285750" indent="-285750">
                        <a:buFont typeface="Arial" panose="020B0604020202020204" pitchFamily="34" charset="0"/>
                        <a:buChar char="•"/>
                      </a:pPr>
                      <a:r>
                        <a:rPr lang="nl-NL" sz="1400" dirty="0"/>
                        <a:t>De leverancier informeert de gemeente Urk “proactief” over (</a:t>
                      </a:r>
                      <a:r>
                        <a:rPr lang="nl-NL" sz="1400" dirty="0" err="1"/>
                        <a:t>potentiele</a:t>
                      </a:r>
                      <a:r>
                        <a:rPr lang="nl-NL" sz="1400" dirty="0"/>
                        <a:t>) security issues</a:t>
                      </a:r>
                    </a:p>
                    <a:p>
                      <a:pPr marL="285750" indent="-285750">
                        <a:buFont typeface="Arial" panose="020B0604020202020204" pitchFamily="34" charset="0"/>
                        <a:buChar char="•"/>
                      </a:pPr>
                      <a:r>
                        <a:rPr lang="nl-NL" sz="1400" dirty="0"/>
                        <a:t>Ondersteunen van bewustzijns campagnes onder medewerkers.</a:t>
                      </a:r>
                    </a:p>
                    <a:p>
                      <a:pPr marL="285750" lvl="0" indent="-285750">
                        <a:buFont typeface="Arial" panose="020B0604020202020204" pitchFamily="34" charset="0"/>
                        <a:buChar char="•"/>
                      </a:pPr>
                      <a:r>
                        <a:rPr lang="nl-NL" sz="1400" dirty="0"/>
                        <a:t>Actief acteren bij een beveiligingsincident</a:t>
                      </a:r>
                    </a:p>
                    <a:p>
                      <a:pPr marL="285750" lvl="0" indent="-285750">
                        <a:buFont typeface="Arial" panose="020B0604020202020204" pitchFamily="34" charset="0"/>
                        <a:buChar char="•"/>
                      </a:pPr>
                      <a:r>
                        <a:rPr lang="nl-NL" sz="1400" err="1"/>
                        <a:t>Beveiliginsdiensten</a:t>
                      </a:r>
                      <a:r>
                        <a:rPr lang="nl-NL" sz="1400" dirty="0"/>
                        <a:t> leveren op werkplekken, telefoons en Microsoft Office</a:t>
                      </a:r>
                    </a:p>
                    <a:p>
                      <a:pPr marL="285750" lvl="0" indent="-285750">
                        <a:buFont typeface="Arial" panose="020B0604020202020204" pitchFamily="34" charset="0"/>
                        <a:buChar char="•"/>
                      </a:pPr>
                      <a:r>
                        <a:rPr lang="nl-NL" sz="1400" dirty="0"/>
                        <a:t>Maandelijkse rapportage van incidenten</a:t>
                      </a:r>
                    </a:p>
                    <a:p>
                      <a:endParaRPr lang="en-US" sz="1400">
                        <a:solidFill>
                          <a:srgbClr val="002060"/>
                        </a:solidFill>
                      </a:endParaRP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F03B6519-0B96-D37A-CD96-4257526B254E}"/>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3AC89747-DC19-7B43-6161-85C049FD1996}"/>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292166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7</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extLst>
              <p:ext uri="{D42A27DB-BD31-4B8C-83A1-F6EECF244321}">
                <p14:modId xmlns:p14="http://schemas.microsoft.com/office/powerpoint/2010/main" val="2418360823"/>
              </p:ext>
            </p:extLst>
          </p:nvPr>
        </p:nvGraphicFramePr>
        <p:xfrm>
          <a:off x="220717" y="1690688"/>
          <a:ext cx="11863552" cy="280924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1.6 </a:t>
                      </a:r>
                      <a:r>
                        <a:rPr lang="nl-NL" sz="1400" kern="1200" noProof="0" err="1">
                          <a:solidFill>
                            <a:schemeClr val="dk1"/>
                          </a:solidFill>
                          <a:latin typeface="+mn-lt"/>
                          <a:ea typeface="+mn-ea"/>
                          <a:cs typeface="+mn-cs"/>
                        </a:rPr>
                        <a:t>Governance</a:t>
                      </a:r>
                      <a:endParaRPr lang="nl-NL" sz="1400" kern="1200" noProof="0">
                        <a:solidFill>
                          <a:schemeClr val="dk1"/>
                        </a:solidFill>
                        <a:latin typeface="+mn-lt"/>
                        <a:ea typeface="+mn-ea"/>
                        <a:cs typeface="+mn-cs"/>
                      </a:endParaRPr>
                    </a:p>
                  </a:txBody>
                  <a:tcPr/>
                </a:tc>
                <a:tc>
                  <a:txBody>
                    <a:bodyPr/>
                    <a:lstStyle/>
                    <a:p>
                      <a:r>
                        <a:rPr lang="nl-NL" sz="1400" kern="1200" noProof="0">
                          <a:solidFill>
                            <a:schemeClr val="dk1"/>
                          </a:solidFill>
                          <a:latin typeface="+mn-lt"/>
                          <a:ea typeface="+mn-ea"/>
                          <a:cs typeface="+mn-cs"/>
                        </a:rPr>
                        <a:t>Besturen van contract en contact. Besturen van kennisniveau van de gemeentelijke medewerker, innovatie en optimalisatie, portfoliomanagement</a:t>
                      </a:r>
                    </a:p>
                  </a:txBody>
                  <a:tcPr/>
                </a:tc>
                <a:tc>
                  <a:txBody>
                    <a:bodyPr/>
                    <a:lstStyle/>
                    <a:p>
                      <a:pPr marL="285750" indent="-285750">
                        <a:buFont typeface="Arial" panose="020B0604020202020204" pitchFamily="34" charset="0"/>
                        <a:buChar char="•"/>
                      </a:pPr>
                      <a:r>
                        <a:rPr lang="nl-NL" sz="1400" noProof="0" dirty="0"/>
                        <a:t>Beleid over relevante onderwerpen definiëren en naleven</a:t>
                      </a:r>
                    </a:p>
                    <a:p>
                      <a:pPr marL="285750" indent="-285750">
                        <a:buFont typeface="Arial" panose="020B0604020202020204" pitchFamily="34" charset="0"/>
                        <a:buChar char="•"/>
                      </a:pPr>
                      <a:r>
                        <a:rPr lang="nl-NL" sz="1400" noProof="0" dirty="0"/>
                        <a:t>Wettelijke eisen in kaart brengen en agenderen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400" noProof="0" dirty="0"/>
                        <a:t>Audits in kaart brengen en agenderen</a:t>
                      </a:r>
                    </a:p>
                    <a:p>
                      <a:pPr marL="285750" indent="-285750">
                        <a:buFont typeface="Arial" panose="020B0604020202020204" pitchFamily="34" charset="0"/>
                        <a:buChar char="•"/>
                      </a:pPr>
                      <a:r>
                        <a:rPr lang="nl-NL" sz="1400" noProof="0" dirty="0"/>
                        <a:t>Innovatie en optimalisatie besturen</a:t>
                      </a:r>
                    </a:p>
                    <a:p>
                      <a:pPr marL="285750" indent="-285750">
                        <a:buFont typeface="Arial" panose="020B0604020202020204" pitchFamily="34" charset="0"/>
                        <a:buChar char="•"/>
                      </a:pPr>
                      <a:r>
                        <a:rPr lang="nl-NL" sz="1400" noProof="0" dirty="0"/>
                        <a:t>Relatie beheren (inclusief contact en “</a:t>
                      </a:r>
                      <a:r>
                        <a:rPr lang="nl-NL" sz="1400" noProof="0" dirty="0" err="1"/>
                        <a:t>fun</a:t>
                      </a:r>
                      <a:r>
                        <a:rPr lang="nl-NL" sz="1400" noProof="0" dirty="0"/>
                        <a:t>”)</a:t>
                      </a:r>
                    </a:p>
                  </a:txBody>
                  <a:tcPr/>
                </a:tc>
                <a:tc>
                  <a:txBody>
                    <a:bodyPr/>
                    <a:lstStyle/>
                    <a:p>
                      <a:pPr marL="285750" indent="-285750">
                        <a:buFont typeface="Arial" panose="020B0604020202020204" pitchFamily="34" charset="0"/>
                        <a:buChar char="•"/>
                      </a:pPr>
                      <a:r>
                        <a:rPr lang="nl-NL" sz="1400" noProof="0" dirty="0"/>
                        <a:t>Wettelijke eisen naleven</a:t>
                      </a:r>
                    </a:p>
                    <a:p>
                      <a:pPr marL="285750" indent="-285750">
                        <a:buFont typeface="Arial" panose="020B0604020202020204" pitchFamily="34" charset="0"/>
                        <a:buChar char="•"/>
                      </a:pPr>
                      <a:r>
                        <a:rPr lang="nl-NL" sz="1400" noProof="0" dirty="0"/>
                        <a:t>Audit eisen naleven</a:t>
                      </a:r>
                    </a:p>
                    <a:p>
                      <a:pPr marL="285750" indent="-285750">
                        <a:buFont typeface="Arial" panose="020B0604020202020204" pitchFamily="34" charset="0"/>
                        <a:buChar char="•"/>
                      </a:pPr>
                      <a:r>
                        <a:rPr lang="nl-NL" sz="1400" noProof="0" dirty="0"/>
                        <a:t>Beleid toetsen op werkbaarheid en (on)gevraagd adviseren.</a:t>
                      </a:r>
                    </a:p>
                    <a:p>
                      <a:pPr marL="285750" indent="-285750">
                        <a:buFont typeface="Arial" panose="020B0604020202020204" pitchFamily="34" charset="0"/>
                        <a:buChar char="•"/>
                      </a:pPr>
                      <a:r>
                        <a:rPr lang="nl-NL" sz="1400" noProof="0" dirty="0"/>
                        <a:t>Relatie beheren (inclusief contact en “</a:t>
                      </a:r>
                      <a:r>
                        <a:rPr lang="nl-NL" sz="1400" noProof="0" dirty="0" err="1"/>
                        <a:t>fun</a:t>
                      </a:r>
                      <a:r>
                        <a:rPr lang="nl-NL" sz="1400" noProof="0" dirty="0"/>
                        <a:t>”)</a:t>
                      </a:r>
                    </a:p>
                    <a:p>
                      <a:pPr marL="285750" indent="-285750">
                        <a:buFont typeface="Arial" panose="020B0604020202020204" pitchFamily="34" charset="0"/>
                        <a:buChar char="•"/>
                      </a:pPr>
                      <a:r>
                        <a:rPr lang="nl-NL" sz="1400" noProof="0" dirty="0"/>
                        <a:t>Kennissessies voor medewerkers gemeente Urk</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B926E302-0EE5-C93B-D4AF-CA28C97CDF0B}"/>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9406EC50-8F15-8707-51B3-01020B8C27B2}"/>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166611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8</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220717" y="1690688"/>
          <a:ext cx="11863552" cy="430276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1.7 Servicemanagement</a:t>
                      </a:r>
                    </a:p>
                  </a:txBody>
                  <a:tcPr/>
                </a:tc>
                <a:tc>
                  <a:txBody>
                    <a:bodyPr/>
                    <a:lstStyle/>
                    <a:p>
                      <a:r>
                        <a:rPr lang="nl-NL" sz="1400" kern="1200" noProof="0">
                          <a:solidFill>
                            <a:schemeClr val="dk1"/>
                          </a:solidFill>
                          <a:latin typeface="+mn-lt"/>
                          <a:ea typeface="+mn-ea"/>
                          <a:cs typeface="+mn-cs"/>
                        </a:rPr>
                        <a:t>Ingerichte, werkende en toetsbare beheerprocessen. Deze zijn op elkaar aangesloten in de “driehoek” gemeente Urk, uw organisatie en overige ICT leveranciers van de gemeente Urk.</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De basis hiervoor is de ‘processen boot’ (zie bijlage X) en de ITSM omgeving van de gemeente Urk (op dit moment </a:t>
                      </a:r>
                      <a:r>
                        <a:rPr lang="nl-NL" sz="1400" kern="1200" noProof="0" err="1">
                          <a:solidFill>
                            <a:schemeClr val="dk1"/>
                          </a:solidFill>
                          <a:latin typeface="+mn-lt"/>
                          <a:ea typeface="+mn-ea"/>
                          <a:cs typeface="+mn-cs"/>
                        </a:rPr>
                        <a:t>Topdesk</a:t>
                      </a:r>
                      <a:r>
                        <a:rPr lang="nl-NL" sz="1400" kern="1200" noProof="0">
                          <a:solidFill>
                            <a:schemeClr val="dk1"/>
                          </a:solidFill>
                          <a:latin typeface="+mn-lt"/>
                          <a:ea typeface="+mn-ea"/>
                          <a:cs typeface="+mn-cs"/>
                        </a:rPr>
                        <a:t>).</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Gerealiseerde, gemonitorde en gerapporteerde service levels.</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Service Level Agreement, Dossier Afspraken Procedures, Dossier </a:t>
                      </a:r>
                      <a:r>
                        <a:rPr lang="nl-NL" sz="1400" kern="1200" noProof="0" err="1">
                          <a:solidFill>
                            <a:schemeClr val="dk1"/>
                          </a:solidFill>
                          <a:latin typeface="+mn-lt"/>
                          <a:ea typeface="+mn-ea"/>
                          <a:cs typeface="+mn-cs"/>
                        </a:rPr>
                        <a:t>Financiele</a:t>
                      </a:r>
                      <a:r>
                        <a:rPr lang="nl-NL" sz="1400" kern="1200" noProof="0">
                          <a:solidFill>
                            <a:schemeClr val="dk1"/>
                          </a:solidFill>
                          <a:latin typeface="+mn-lt"/>
                          <a:ea typeface="+mn-ea"/>
                          <a:cs typeface="+mn-cs"/>
                        </a:rPr>
                        <a:t> Afspraken</a:t>
                      </a:r>
                    </a:p>
                  </a:txBody>
                  <a:tcPr/>
                </a:tc>
                <a:tc>
                  <a:txBody>
                    <a:bodyPr/>
                    <a:lstStyle/>
                    <a:p>
                      <a:pPr marL="285750" indent="-285750">
                        <a:buFont typeface="Arial" panose="020B0604020202020204" pitchFamily="34" charset="0"/>
                        <a:buChar char="•"/>
                      </a:pPr>
                      <a:r>
                        <a:rPr lang="nl-NL" sz="1400" noProof="0"/>
                        <a:t>Kenbaar maken en vastleggen van gewenste afspraken (SLA, DAP, DFA)</a:t>
                      </a:r>
                    </a:p>
                    <a:p>
                      <a:pPr marL="285750" indent="-285750">
                        <a:buFont typeface="Arial" panose="020B0604020202020204" pitchFamily="34" charset="0"/>
                        <a:buChar char="•"/>
                      </a:pPr>
                      <a:r>
                        <a:rPr lang="nl-NL" sz="1400" noProof="0"/>
                        <a:t>Eerste lijn ondersteuning</a:t>
                      </a:r>
                    </a:p>
                    <a:p>
                      <a:pPr marL="285750" indent="-285750">
                        <a:buFont typeface="Arial" panose="020B0604020202020204" pitchFamily="34" charset="0"/>
                        <a:buChar char="•"/>
                      </a:pPr>
                      <a:r>
                        <a:rPr lang="nl-NL" sz="1400" noProof="0"/>
                        <a:t>Sturing op prestaties en rapportages</a:t>
                      </a:r>
                    </a:p>
                    <a:p>
                      <a:pPr marL="285750" indent="-285750">
                        <a:buFont typeface="Arial" panose="020B0604020202020204" pitchFamily="34" charset="0"/>
                        <a:buChar char="•"/>
                      </a:pPr>
                      <a:r>
                        <a:rPr lang="nl-NL" sz="1400" noProof="0"/>
                        <a:t>Deelname aan overleggen (obv gedefinieerde overleg structuur)</a:t>
                      </a:r>
                    </a:p>
                    <a:p>
                      <a:pPr marL="285750" indent="-285750">
                        <a:buFont typeface="Arial" panose="020B0604020202020204" pitchFamily="34" charset="0"/>
                        <a:buChar char="•"/>
                      </a:pPr>
                      <a:r>
                        <a:rPr lang="nl-NL" sz="1400" noProof="0"/>
                        <a:t>Meten gebruikerstevredenheid</a:t>
                      </a:r>
                    </a:p>
                    <a:p>
                      <a:pPr marL="285750" indent="-285750">
                        <a:buFont typeface="Arial" panose="020B0604020202020204" pitchFamily="34" charset="0"/>
                        <a:buChar char="•"/>
                      </a:pPr>
                      <a:r>
                        <a:rPr lang="nl-NL" sz="1400" noProof="0"/>
                        <a:t>Beheer Topdesk omgeving Urk</a:t>
                      </a:r>
                    </a:p>
                    <a:p>
                      <a:pPr marL="285750" indent="-285750">
                        <a:buFont typeface="Arial" panose="020B0604020202020204" pitchFamily="34" charset="0"/>
                        <a:buChar char="•"/>
                      </a:pPr>
                      <a:r>
                        <a:rPr lang="nl-NL" sz="1400" noProof="0"/>
                        <a:t>Functioneel testen en accepteren van wijzigingen</a:t>
                      </a:r>
                    </a:p>
                  </a:txBody>
                  <a:tcPr/>
                </a:tc>
                <a:tc>
                  <a:txBody>
                    <a:bodyPr/>
                    <a:lstStyle/>
                    <a:p>
                      <a:pPr marL="285750" indent="-285750">
                        <a:buFont typeface="Arial" panose="020B0604020202020204" pitchFamily="34" charset="0"/>
                        <a:buChar char="•"/>
                      </a:pPr>
                      <a:r>
                        <a:rPr lang="nl-NL" sz="1400" noProof="0"/>
                        <a:t>Vastleggen van gewenste afspraken (SLA, DAP, DFA)</a:t>
                      </a:r>
                    </a:p>
                    <a:p>
                      <a:pPr marL="285750" indent="-285750">
                        <a:buFont typeface="Arial" panose="020B0604020202020204" pitchFamily="34" charset="0"/>
                        <a:buChar char="•"/>
                      </a:pPr>
                      <a:r>
                        <a:rPr lang="nl-NL" sz="1400" noProof="0"/>
                        <a:t>Tweede/derde lijn ondersteuning</a:t>
                      </a:r>
                    </a:p>
                    <a:p>
                      <a:pPr marL="285750" indent="-285750">
                        <a:buFont typeface="Arial" panose="020B0604020202020204" pitchFamily="34" charset="0"/>
                        <a:buChar char="•"/>
                      </a:pPr>
                      <a:r>
                        <a:rPr lang="nl-NL" sz="1400" noProof="0"/>
                        <a:t>Rapportage over geleverde prestaties obv SLA</a:t>
                      </a:r>
                    </a:p>
                    <a:p>
                      <a:pPr marL="285750" indent="-285750">
                        <a:buFont typeface="Arial" panose="020B0604020202020204" pitchFamily="34" charset="0"/>
                        <a:buChar char="•"/>
                      </a:pPr>
                      <a:r>
                        <a:rPr lang="nl-NL" sz="1400" noProof="0"/>
                        <a:t>Deelname aan overleggen (obv gedefinieerde overleg structuur)</a:t>
                      </a:r>
                    </a:p>
                    <a:p>
                      <a:pPr marL="285750" indent="-285750">
                        <a:buFont typeface="Arial" panose="020B0604020202020204" pitchFamily="34" charset="0"/>
                        <a:buChar char="•"/>
                      </a:pPr>
                      <a:r>
                        <a:rPr lang="nl-NL" sz="1400" noProof="0"/>
                        <a:t>Meten gebruikerstevredenheid</a:t>
                      </a:r>
                    </a:p>
                    <a:p>
                      <a:pPr marL="285750" indent="-285750">
                        <a:buFont typeface="Arial" panose="020B0604020202020204" pitchFamily="34" charset="0"/>
                        <a:buChar char="•"/>
                      </a:pPr>
                      <a:r>
                        <a:rPr lang="nl-NL" sz="1400" noProof="0"/>
                        <a:t>Technisch testen en accepteren van wijzigingen.</a:t>
                      </a:r>
                    </a:p>
                    <a:p>
                      <a:pPr marL="285750" indent="-285750">
                        <a:buFont typeface="Arial" panose="020B0604020202020204" pitchFamily="34" charset="0"/>
                        <a:buChar char="•"/>
                      </a:pPr>
                      <a:r>
                        <a:rPr lang="nl-NL" sz="1400" noProof="0"/>
                        <a:t>Informeren van servicedesk Gemeente Urk bij changes.</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680FCE26-B782-5186-D8A1-B85F05BF519D}"/>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ECE6757C-79E3-5FA1-008C-6B7381E97E8E}"/>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366057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dirty="0" err="1"/>
              <a:t>Perceel</a:t>
            </a:r>
            <a:r>
              <a:rPr lang="en-GB" dirty="0"/>
              <a:t> 1: </a:t>
            </a:r>
            <a:r>
              <a:rPr lang="en-GB" dirty="0" err="1"/>
              <a:t>Digitale</a:t>
            </a:r>
            <a:r>
              <a:rPr lang="en-GB" dirty="0"/>
              <a:t> </a:t>
            </a:r>
            <a:r>
              <a:rPr lang="en-GB" dirty="0" err="1"/>
              <a:t>Werkplek</a:t>
            </a:r>
            <a:endParaRPr lang="en-GB" dirty="0"/>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9</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0" name="Table 9">
            <a:extLst>
              <a:ext uri="{FF2B5EF4-FFF2-40B4-BE49-F238E27FC236}">
                <a16:creationId xmlns:a16="http://schemas.microsoft.com/office/drawing/2014/main" id="{2EF623F3-9AAD-EC20-5D19-76DEE4E88F97}"/>
              </a:ext>
            </a:extLst>
          </p:cNvPr>
          <p:cNvGraphicFramePr>
            <a:graphicFrameLocks noGrp="1"/>
          </p:cNvGraphicFramePr>
          <p:nvPr/>
        </p:nvGraphicFramePr>
        <p:xfrm>
          <a:off x="220717" y="1690688"/>
          <a:ext cx="11863552" cy="4089400"/>
        </p:xfrm>
        <a:graphic>
          <a:graphicData uri="http://schemas.openxmlformats.org/drawingml/2006/table">
            <a:tbl>
              <a:tblPr firstRow="1" bandRow="1">
                <a:tableStyleId>{5C22544A-7EE6-4342-B048-85BDC9FD1C3A}</a:tableStyleId>
              </a:tblPr>
              <a:tblGrid>
                <a:gridCol w="2965888">
                  <a:extLst>
                    <a:ext uri="{9D8B030D-6E8A-4147-A177-3AD203B41FA5}">
                      <a16:colId xmlns:a16="http://schemas.microsoft.com/office/drawing/2014/main" val="757663662"/>
                    </a:ext>
                  </a:extLst>
                </a:gridCol>
                <a:gridCol w="2965888">
                  <a:extLst>
                    <a:ext uri="{9D8B030D-6E8A-4147-A177-3AD203B41FA5}">
                      <a16:colId xmlns:a16="http://schemas.microsoft.com/office/drawing/2014/main" val="2123656916"/>
                    </a:ext>
                  </a:extLst>
                </a:gridCol>
                <a:gridCol w="2965888">
                  <a:extLst>
                    <a:ext uri="{9D8B030D-6E8A-4147-A177-3AD203B41FA5}">
                      <a16:colId xmlns:a16="http://schemas.microsoft.com/office/drawing/2014/main" val="3329890438"/>
                    </a:ext>
                  </a:extLst>
                </a:gridCol>
                <a:gridCol w="2965888">
                  <a:extLst>
                    <a:ext uri="{9D8B030D-6E8A-4147-A177-3AD203B41FA5}">
                      <a16:colId xmlns:a16="http://schemas.microsoft.com/office/drawing/2014/main" val="281047502"/>
                    </a:ext>
                  </a:extLst>
                </a:gridCol>
              </a:tblGrid>
              <a:tr h="370840">
                <a:tc>
                  <a:txBody>
                    <a:bodyPr/>
                    <a:lstStyle/>
                    <a:p>
                      <a:r>
                        <a:rPr lang="nl-NL" noProof="0" dirty="0"/>
                        <a:t>Dienst</a:t>
                      </a:r>
                    </a:p>
                  </a:txBody>
                  <a:tcPr/>
                </a:tc>
                <a:tc>
                  <a:txBody>
                    <a:bodyPr/>
                    <a:lstStyle/>
                    <a:p>
                      <a:r>
                        <a:rPr lang="nl-NL" noProof="0"/>
                        <a:t>Toelichting</a:t>
                      </a:r>
                    </a:p>
                  </a:txBody>
                  <a:tcPr/>
                </a:tc>
                <a:tc>
                  <a:txBody>
                    <a:bodyPr/>
                    <a:lstStyle/>
                    <a:p>
                      <a:r>
                        <a:rPr lang="nl-NL" noProof="0"/>
                        <a:t>Gemeente Urk</a:t>
                      </a:r>
                    </a:p>
                  </a:txBody>
                  <a:tcPr/>
                </a:tc>
                <a:tc>
                  <a:txBody>
                    <a:bodyPr/>
                    <a:lstStyle/>
                    <a:p>
                      <a:r>
                        <a:rPr lang="nl-NL" noProof="0"/>
                        <a:t>Leverancier</a:t>
                      </a:r>
                    </a:p>
                  </a:txBody>
                  <a:tcPr/>
                </a:tc>
                <a:extLst>
                  <a:ext uri="{0D108BD9-81ED-4DB2-BD59-A6C34878D82A}">
                    <a16:rowId xmlns:a16="http://schemas.microsoft.com/office/drawing/2014/main" val="1155246913"/>
                  </a:ext>
                </a:extLst>
              </a:tr>
              <a:tr h="370840">
                <a:tc>
                  <a:txBody>
                    <a:bodyPr/>
                    <a:lstStyle/>
                    <a:p>
                      <a:pPr marL="0" indent="0">
                        <a:buFont typeface="+mj-lt"/>
                        <a:buNone/>
                      </a:pPr>
                      <a:r>
                        <a:rPr lang="nl-NL" sz="1400" kern="1200" noProof="0">
                          <a:solidFill>
                            <a:schemeClr val="dk1"/>
                          </a:solidFill>
                          <a:latin typeface="+mn-lt"/>
                          <a:ea typeface="+mn-ea"/>
                          <a:cs typeface="+mn-cs"/>
                        </a:rPr>
                        <a:t>1.8 Asset management</a:t>
                      </a:r>
                    </a:p>
                  </a:txBody>
                  <a:tcPr/>
                </a:tc>
                <a:tc>
                  <a:txBody>
                    <a:bodyPr/>
                    <a:lstStyle/>
                    <a:p>
                      <a:r>
                        <a:rPr lang="nl-NL" sz="1400" kern="1200" noProof="0">
                          <a:solidFill>
                            <a:schemeClr val="dk1"/>
                          </a:solidFill>
                          <a:latin typeface="+mn-lt"/>
                          <a:ea typeface="+mn-ea"/>
                          <a:cs typeface="+mn-cs"/>
                        </a:rPr>
                        <a:t>Bestellen, uitleveren, afvoeren en administreren van voorraad. Licenties / aanleveren maar ook bijhouden aan CMDB (configuratie management database).</a:t>
                      </a:r>
                    </a:p>
                    <a:p>
                      <a:endParaRPr lang="nl-NL" sz="1400" kern="1200" noProof="0">
                        <a:solidFill>
                          <a:schemeClr val="dk1"/>
                        </a:solidFill>
                        <a:latin typeface="+mn-lt"/>
                        <a:ea typeface="+mn-ea"/>
                        <a:cs typeface="+mn-cs"/>
                      </a:endParaRPr>
                    </a:p>
                    <a:p>
                      <a:r>
                        <a:rPr lang="nl-NL" sz="1400" kern="1200" noProof="0">
                          <a:solidFill>
                            <a:schemeClr val="dk1"/>
                          </a:solidFill>
                          <a:latin typeface="+mn-lt"/>
                          <a:ea typeface="+mn-ea"/>
                          <a:cs typeface="+mn-cs"/>
                        </a:rPr>
                        <a:t>Bijvoorbeeld</a:t>
                      </a:r>
                    </a:p>
                    <a:p>
                      <a:pPr marL="285750" indent="-285750">
                        <a:buFontTx/>
                        <a:buChar char="-"/>
                      </a:pPr>
                      <a:r>
                        <a:rPr lang="nl-NL" sz="1400" kern="1200" noProof="0">
                          <a:solidFill>
                            <a:schemeClr val="dk1"/>
                          </a:solidFill>
                          <a:latin typeface="+mn-lt"/>
                          <a:ea typeface="+mn-ea"/>
                          <a:cs typeface="+mn-cs"/>
                        </a:rPr>
                        <a:t>Het invoeren van de assets (laptops/telefoon/licenties)</a:t>
                      </a:r>
                    </a:p>
                    <a:p>
                      <a:pPr marL="285750" indent="-285750">
                        <a:buFontTx/>
                        <a:buChar char="-"/>
                      </a:pPr>
                      <a:r>
                        <a:rPr lang="nl-NL" sz="1400" kern="1200" noProof="0">
                          <a:solidFill>
                            <a:schemeClr val="dk1"/>
                          </a:solidFill>
                          <a:latin typeface="+mn-lt"/>
                          <a:ea typeface="+mn-ea"/>
                          <a:cs typeface="+mn-cs"/>
                        </a:rPr>
                        <a:t>Het koppelen aan de gebruikers</a:t>
                      </a:r>
                    </a:p>
                    <a:p>
                      <a:pPr marL="285750" indent="-285750">
                        <a:buFontTx/>
                        <a:buChar char="-"/>
                      </a:pPr>
                      <a:r>
                        <a:rPr lang="nl-NL" sz="1400" kern="1200" noProof="0">
                          <a:solidFill>
                            <a:schemeClr val="dk1"/>
                          </a:solidFill>
                          <a:latin typeface="+mn-lt"/>
                          <a:ea typeface="+mn-ea"/>
                          <a:cs typeface="+mn-cs"/>
                        </a:rPr>
                        <a:t>De status van apparaten bijhouden</a:t>
                      </a:r>
                    </a:p>
                    <a:p>
                      <a:pPr marL="285750" indent="-285750">
                        <a:buFontTx/>
                        <a:buChar char="-"/>
                      </a:pPr>
                      <a:r>
                        <a:rPr lang="nl-NL" sz="1400" kern="1200" noProof="0">
                          <a:solidFill>
                            <a:schemeClr val="dk1"/>
                          </a:solidFill>
                          <a:latin typeface="+mn-lt"/>
                          <a:ea typeface="+mn-ea"/>
                          <a:cs typeface="+mn-cs"/>
                        </a:rPr>
                        <a:t>Garantievoorwaarden, het omruilen en opsturen van apparaten</a:t>
                      </a:r>
                    </a:p>
                    <a:p>
                      <a:pPr marL="285750" indent="-285750">
                        <a:buFontTx/>
                        <a:buChar char="-"/>
                      </a:pPr>
                      <a:r>
                        <a:rPr lang="nl-NL" sz="1400" kern="1200" noProof="0">
                          <a:solidFill>
                            <a:schemeClr val="dk1"/>
                          </a:solidFill>
                          <a:latin typeface="+mn-lt"/>
                          <a:ea typeface="+mn-ea"/>
                          <a:cs typeface="+mn-cs"/>
                        </a:rPr>
                        <a:t>Het uitgeven van apparaten</a:t>
                      </a:r>
                    </a:p>
                    <a:p>
                      <a:pPr marL="285750" indent="-285750">
                        <a:buFontTx/>
                        <a:buChar char="-"/>
                      </a:pPr>
                      <a:r>
                        <a:rPr lang="nl-NL" sz="1400" kern="1200" noProof="0">
                          <a:solidFill>
                            <a:schemeClr val="dk1"/>
                          </a:solidFill>
                          <a:latin typeface="+mn-lt"/>
                          <a:ea typeface="+mn-ea"/>
                          <a:cs typeface="+mn-cs"/>
                        </a:rPr>
                        <a:t>…</a:t>
                      </a:r>
                    </a:p>
                  </a:txBody>
                  <a:tcPr/>
                </a:tc>
                <a:tc>
                  <a:txBody>
                    <a:bodyPr/>
                    <a:lstStyle/>
                    <a:p>
                      <a:r>
                        <a:rPr lang="nl-NL" sz="1400" noProof="0"/>
                        <a:t>Wat wil de gemeente Urk zelf doen.</a:t>
                      </a:r>
                    </a:p>
                    <a:p>
                      <a:r>
                        <a:rPr lang="nl-NL" sz="1400" noProof="0"/>
                        <a:t>Wat wil de gemeente Urk niet zelf doen.</a:t>
                      </a:r>
                    </a:p>
                  </a:txBody>
                  <a:tcPr/>
                </a:tc>
                <a:tc>
                  <a:txBody>
                    <a:bodyPr/>
                    <a:lstStyle/>
                    <a:p>
                      <a:pPr marL="285750" indent="-285750">
                        <a:buFont typeface="Arial" panose="020B0604020202020204" pitchFamily="34" charset="0"/>
                        <a:buChar char="•"/>
                      </a:pPr>
                      <a:r>
                        <a:rPr lang="nl-NL" sz="1400" noProof="0" dirty="0"/>
                        <a:t>U bent in de lead voor het naadloos uitleveren, innemen en administreren van werkplek apparatuur.</a:t>
                      </a:r>
                    </a:p>
                    <a:p>
                      <a:pPr marL="285750" indent="-285750">
                        <a:buFont typeface="Arial" panose="020B0604020202020204" pitchFamily="34" charset="0"/>
                        <a:buChar char="•"/>
                      </a:pPr>
                      <a:r>
                        <a:rPr lang="nl-NL" sz="1400" noProof="0" dirty="0"/>
                        <a:t>Hierbij werkt u samen met de leveranciers van Perceel 2 (SIM kaarten) en Perceel 3 (hardware)</a:t>
                      </a:r>
                    </a:p>
                    <a:p>
                      <a:pPr marL="285750" indent="-285750">
                        <a:buFont typeface="Arial" panose="020B0604020202020204" pitchFamily="34" charset="0"/>
                        <a:buChar char="•"/>
                      </a:pPr>
                      <a:r>
                        <a:rPr lang="nl-NL" sz="1400" noProof="0" dirty="0"/>
                        <a:t>Hierbij ondersteunt u met asset management en configuratiemanagement de procedures voor instroom, doorstroom en uitstroom.</a:t>
                      </a:r>
                    </a:p>
                  </a:txBody>
                  <a:tcPr/>
                </a:tc>
                <a:extLst>
                  <a:ext uri="{0D108BD9-81ED-4DB2-BD59-A6C34878D82A}">
                    <a16:rowId xmlns:a16="http://schemas.microsoft.com/office/drawing/2014/main" val="62970472"/>
                  </a:ext>
                </a:extLst>
              </a:tr>
            </a:tbl>
          </a:graphicData>
        </a:graphic>
      </p:graphicFrame>
      <p:sp>
        <p:nvSpPr>
          <p:cNvPr id="5" name="Picture Placeholder 4">
            <a:extLst>
              <a:ext uri="{FF2B5EF4-FFF2-40B4-BE49-F238E27FC236}">
                <a16:creationId xmlns:a16="http://schemas.microsoft.com/office/drawing/2014/main" id="{B50102B7-C121-24AE-FC14-C1267118DBE7}"/>
              </a:ext>
            </a:extLst>
          </p:cNvPr>
          <p:cNvSpPr>
            <a:spLocks noGrp="1"/>
          </p:cNvSpPr>
          <p:nvPr>
            <p:ph type="pic" idx="33"/>
          </p:nvPr>
        </p:nvSpPr>
        <p:spPr/>
        <p:txBody>
          <a:bodyPr/>
          <a:lstStyle/>
          <a:p>
            <a:endParaRPr lang="nl-NL"/>
          </a:p>
        </p:txBody>
      </p:sp>
      <p:pic>
        <p:nvPicPr>
          <p:cNvPr id="8" name="Picture Placeholder 10" descr="Afbeelding met Lettertype, logo, tekst, Graphics&#10;&#10;Automatisch gegenereerde beschrijving">
            <a:extLst>
              <a:ext uri="{FF2B5EF4-FFF2-40B4-BE49-F238E27FC236}">
                <a16:creationId xmlns:a16="http://schemas.microsoft.com/office/drawing/2014/main" id="{014E011F-E15E-1D1F-31FB-D43A5018658B}"/>
              </a:ext>
            </a:extLst>
          </p:cNvPr>
          <p:cNvPicPr>
            <a:picLocks noChangeAspect="1"/>
          </p:cNvPicPr>
          <p:nvPr/>
        </p:nvPicPr>
        <p:blipFill>
          <a:blip r:embed="rId2"/>
          <a:srcRect l="-658" t="8039" r="-2963" b="-10714"/>
          <a:stretch/>
        </p:blipFill>
        <p:spPr>
          <a:xfrm>
            <a:off x="9593695" y="363856"/>
            <a:ext cx="2003538" cy="421920"/>
          </a:xfrm>
          <a:prstGeom prst="rect">
            <a:avLst/>
          </a:prstGeom>
          <a:noFill/>
          <a:ln>
            <a:noFill/>
          </a:ln>
        </p:spPr>
      </p:pic>
    </p:spTree>
    <p:extLst>
      <p:ext uri="{BB962C8B-B14F-4D97-AF65-F5344CB8AC3E}">
        <p14:creationId xmlns:p14="http://schemas.microsoft.com/office/powerpoint/2010/main" val="47525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31D8407F6F964EA3A233ECA9AE5186" ma:contentTypeVersion="4" ma:contentTypeDescription="Een nieuw document maken." ma:contentTypeScope="" ma:versionID="8b45f7134a07b24b7991ed97bdd321de">
  <xsd:schema xmlns:xsd="http://www.w3.org/2001/XMLSchema" xmlns:xs="http://www.w3.org/2001/XMLSchema" xmlns:p="http://schemas.microsoft.com/office/2006/metadata/properties" xmlns:ns2="5b6aaf2a-7470-4cd2-b4c3-309ecffdc964" targetNamespace="http://schemas.microsoft.com/office/2006/metadata/properties" ma:root="true" ma:fieldsID="fd689aba4ec77fc14e91e03ee15d6da5" ns2:_="">
    <xsd:import namespace="5b6aaf2a-7470-4cd2-b4c3-309ecffdc9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aaf2a-7470-4cd2-b4c3-309ecffdc9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36408D-18C9-47F9-AC0E-990D46DB4029}">
  <ds:schemaRefs>
    <ds:schemaRef ds:uri="http://schemas.microsoft.com/sharepoint/v3/contenttype/forms"/>
  </ds:schemaRefs>
</ds:datastoreItem>
</file>

<file path=customXml/itemProps2.xml><?xml version="1.0" encoding="utf-8"?>
<ds:datastoreItem xmlns:ds="http://schemas.openxmlformats.org/officeDocument/2006/customXml" ds:itemID="{721D38A9-6154-4992-98E8-185DBA9CB722}">
  <ds:schemaRefs>
    <ds:schemaRef ds:uri="http://www.w3.org/XML/1998/namespac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5b6aaf2a-7470-4cd2-b4c3-309ecffdc964"/>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B78316B4-EECB-4EC4-828F-76448044F23C}"/>
</file>

<file path=docProps/app.xml><?xml version="1.0" encoding="utf-8"?>
<Properties xmlns="http://schemas.openxmlformats.org/officeDocument/2006/extended-properties" xmlns:vt="http://schemas.openxmlformats.org/officeDocument/2006/docPropsVTypes">
  <TotalTime>14</TotalTime>
  <Words>2942</Words>
  <Application>Microsoft Office PowerPoint</Application>
  <PresentationFormat>Widescreen</PresentationFormat>
  <Paragraphs>456</Paragraphs>
  <Slides>24</Slides>
  <Notes>6</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Kantoorthema</vt:lpstr>
      <vt:lpstr>Title slide</vt:lpstr>
      <vt:lpstr>Perceel 1: Digitale Werkplek</vt:lpstr>
      <vt:lpstr>Perceel 1: Digitale Werkplek</vt:lpstr>
      <vt:lpstr>Perceel 1: Digitale Werkplek</vt:lpstr>
      <vt:lpstr>Perceel 1: Digitale Werkplek</vt:lpstr>
      <vt:lpstr>Perceel 1: Digitale Werkplek</vt:lpstr>
      <vt:lpstr>Perceel 1: Digitale Werkplek</vt:lpstr>
      <vt:lpstr>Perceel 1: Digitale Werkplek</vt:lpstr>
      <vt:lpstr>Perceel 1: Digitale Werkplek</vt:lpstr>
      <vt:lpstr>Perceel 1: Digitale Werkplek</vt:lpstr>
      <vt:lpstr>Perceel 2: Telefonie</vt:lpstr>
      <vt:lpstr>Perceel 2: Telefonie</vt:lpstr>
      <vt:lpstr>Perceel 2: Telefonie</vt:lpstr>
      <vt:lpstr>Perceel 2: Telefonie</vt:lpstr>
      <vt:lpstr>Perceel 2: Telefonie</vt:lpstr>
      <vt:lpstr>Perceel 2: Telefonie</vt:lpstr>
      <vt:lpstr>Perceel 2: Telefonie</vt:lpstr>
      <vt:lpstr>Perceel 2: Telefonie</vt:lpstr>
      <vt:lpstr>Perceel 3: Werkplek hardware</vt:lpstr>
      <vt:lpstr>Perceel 3: Werkplek hardware</vt:lpstr>
      <vt:lpstr>Perceel 3: Werkplek hardware</vt:lpstr>
      <vt:lpstr>Perceel 3: Werkplek hardware</vt:lpstr>
      <vt:lpstr>Perceel 3: Werkplek hardware</vt:lpstr>
      <vt:lpstr>Perceel 3: Werkplek hardware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Beau de Graaf</dc:creator>
  <cp:lastModifiedBy>Michiel Croon</cp:lastModifiedBy>
  <cp:revision>73</cp:revision>
  <dcterms:created xsi:type="dcterms:W3CDTF">2024-12-04T19:01:19Z</dcterms:created>
  <dcterms:modified xsi:type="dcterms:W3CDTF">2025-02-04T15:20:04Z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0x0101005231D8407F6F964EA3A233ECA9AE5186</vt:lpwstr>
  </property>
</Properties>
</file>