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handoutMasterIdLst>
    <p:handoutMasterId r:id="rId19"/>
  </p:handoutMasterIdLst>
  <p:sldIdLst>
    <p:sldId id="256" r:id="rId5"/>
    <p:sldId id="259" r:id="rId6"/>
    <p:sldId id="258" r:id="rId7"/>
    <p:sldId id="268" r:id="rId8"/>
    <p:sldId id="266" r:id="rId9"/>
    <p:sldId id="270" r:id="rId10"/>
    <p:sldId id="271" r:id="rId11"/>
    <p:sldId id="269" r:id="rId12"/>
    <p:sldId id="261" r:id="rId13"/>
    <p:sldId id="265" r:id="rId14"/>
    <p:sldId id="262" r:id="rId15"/>
    <p:sldId id="263" r:id="rId16"/>
    <p:sldId id="272" r:id="rId1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917C7E-5318-A618-F375-2E1DA59C92F8}" name="Kres, S (Sanna)" initials="KS" userId="S::sanna.kres@apeldoorn.nl::1b5ec9f8-083a-4241-bef9-8173643fa30d" providerId="AD"/>
  <p188:author id="{BF818C8E-CD64-3D42-B7B9-8A69CBDA032A}" name="Vegt, Melanie  van der" initials="Vd" userId="S::m.vandervegt@zutphen.nl::d63a9d91-7044-422c-a604-e8826d125e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6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6FD136-5500-BE2F-C279-FFD9300B4279}" v="82" dt="2026-06-12T12:11:20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257" autoAdjust="0"/>
  </p:normalViewPr>
  <p:slideViewPr>
    <p:cSldViewPr snapToGrid="0">
      <p:cViewPr varScale="1">
        <p:scale>
          <a:sx n="88" d="100"/>
          <a:sy n="88" d="100"/>
        </p:scale>
        <p:origin x="22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C8B3-7206-4F5D-B5AE-40FC6A7B9483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CB454-E0EA-478D-AF8C-74A856D863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245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B3FB2-E042-467A-9F02-DB6EE4982F6B}" type="datetimeFigureOut">
              <a:rPr lang="nl-NL" smtClean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3DFC3-D8CA-473E-AF60-85CDCB2AB07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5684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3DFC3-D8CA-473E-AF60-85CDCB2AB07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9395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3DFC3-D8CA-473E-AF60-85CDCB2AB07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013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3DFC3-D8CA-473E-AF60-85CDCB2AB07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0350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3DFC3-D8CA-473E-AF60-85CDCB2AB07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6759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3DFC3-D8CA-473E-AF60-85CDCB2AB07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065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CDA35-7E67-186A-51D3-1BAC4738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95FE0FF-4533-7BB0-6B07-A50DBC00D9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BFFFCC-B7E2-F7B7-6B6D-2D63DE63A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B0B232-01C5-5EFA-E4E1-F93A38CDE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73DFC3-D8CA-473E-AF60-85CDCB2AB07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953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49420" y="1986891"/>
            <a:ext cx="7886700" cy="1325563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rgbClr val="206785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19625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/>
          <p:cNvSpPr>
            <a:spLocks noGrp="1"/>
          </p:cNvSpPr>
          <p:nvPr>
            <p:ph type="title" hasCustomPrompt="1"/>
          </p:nvPr>
        </p:nvSpPr>
        <p:spPr>
          <a:xfrm>
            <a:off x="2061386" y="1112808"/>
            <a:ext cx="6392502" cy="43123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206785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0" hasCustomPrompt="1"/>
          </p:nvPr>
        </p:nvSpPr>
        <p:spPr>
          <a:xfrm>
            <a:off x="2061386" y="1682211"/>
            <a:ext cx="6391275" cy="4727575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chemeClr val="tx1"/>
                </a:solidFill>
              </a:defRPr>
            </a:lvl1pPr>
            <a:lvl2pPr marL="6858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2000"/>
            </a:lvl2pPr>
            <a:lvl3pPr marL="11430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1800"/>
            </a:lvl3pPr>
            <a:lvl4pPr marL="16002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nl-NL"/>
              <a:t>Tekst</a:t>
            </a:r>
          </a:p>
          <a:p>
            <a:pPr lvl="1"/>
            <a:r>
              <a:rPr lang="nl-NL"/>
              <a:t>Opsomming 1</a:t>
            </a:r>
          </a:p>
          <a:p>
            <a:pPr lvl="2"/>
            <a:r>
              <a:rPr lang="nl-NL"/>
              <a:t>Opsomming 2</a:t>
            </a:r>
          </a:p>
        </p:txBody>
      </p:sp>
    </p:spTree>
    <p:extLst>
      <p:ext uri="{BB962C8B-B14F-4D97-AF65-F5344CB8AC3E}">
        <p14:creationId xmlns:p14="http://schemas.microsoft.com/office/powerpoint/2010/main" val="149879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pagina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5"/>
          <p:cNvSpPr>
            <a:spLocks noGrp="1"/>
          </p:cNvSpPr>
          <p:nvPr>
            <p:ph type="title" hasCustomPrompt="1"/>
          </p:nvPr>
        </p:nvSpPr>
        <p:spPr>
          <a:xfrm>
            <a:off x="327476" y="2109241"/>
            <a:ext cx="8135038" cy="4269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206785"/>
                </a:solidFill>
              </a:defRPr>
            </a:lvl1pPr>
          </a:lstStyle>
          <a:p>
            <a:r>
              <a:rPr lang="nl-NL"/>
              <a:t>Titel</a:t>
            </a:r>
          </a:p>
        </p:txBody>
      </p:sp>
      <p:sp>
        <p:nvSpPr>
          <p:cNvPr id="12" name="Tijdelijke aanduiding voor tekst 17"/>
          <p:cNvSpPr>
            <a:spLocks noGrp="1"/>
          </p:cNvSpPr>
          <p:nvPr>
            <p:ph type="body" sz="quarter" idx="10" hasCustomPrompt="1"/>
          </p:nvPr>
        </p:nvSpPr>
        <p:spPr>
          <a:xfrm>
            <a:off x="327475" y="2691444"/>
            <a:ext cx="8135039" cy="3804247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chemeClr val="tx1"/>
                </a:solidFill>
              </a:defRPr>
            </a:lvl1pPr>
            <a:lvl2pPr marL="6858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2000"/>
            </a:lvl2pPr>
            <a:lvl3pPr marL="1143000" indent="-228600">
              <a:buClr>
                <a:srgbClr val="206785"/>
              </a:buClr>
              <a:buFont typeface="Wingdings" panose="05000000000000000000" pitchFamily="2" charset="2"/>
              <a:buChar char="§"/>
              <a:defRPr sz="1800"/>
            </a:lvl3pPr>
            <a:lvl4pPr marL="16002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20678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nl-NL"/>
              <a:t>Tekst</a:t>
            </a:r>
          </a:p>
          <a:p>
            <a:pPr lvl="1"/>
            <a:r>
              <a:rPr lang="nl-NL"/>
              <a:t>Opsomming 1</a:t>
            </a:r>
          </a:p>
          <a:p>
            <a:pPr lvl="2"/>
            <a:r>
              <a:rPr lang="nl-NL"/>
              <a:t>Opsomming 2</a:t>
            </a:r>
          </a:p>
        </p:txBody>
      </p:sp>
    </p:spTree>
    <p:extLst>
      <p:ext uri="{BB962C8B-B14F-4D97-AF65-F5344CB8AC3E}">
        <p14:creationId xmlns:p14="http://schemas.microsoft.com/office/powerpoint/2010/main" val="177564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2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 baseline="0">
          <a:solidFill>
            <a:srgbClr val="206785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420" y="2039900"/>
            <a:ext cx="7886700" cy="1325563"/>
          </a:xfrm>
        </p:spPr>
        <p:txBody>
          <a:bodyPr lIns="91440" tIns="45720" rIns="91440" bIns="45720" anchor="t"/>
          <a:lstStyle/>
          <a:p>
            <a:r>
              <a:rPr lang="nl-NL"/>
              <a:t>Marktconsultatie Waakvlambegeleiding</a:t>
            </a:r>
            <a:br>
              <a:rPr lang="nl-NL"/>
            </a:br>
            <a:br>
              <a:rPr lang="nl-NL"/>
            </a:br>
            <a:r>
              <a:rPr lang="nl-NL"/>
              <a:t>8 september 2026 </a:t>
            </a:r>
            <a:br>
              <a:rPr lang="nl-NL"/>
            </a:br>
            <a:br>
              <a:rPr lang="nl-NL"/>
            </a:br>
            <a:r>
              <a:rPr lang="nl-NL"/>
              <a:t>9.30-12.00 uur       </a:t>
            </a:r>
          </a:p>
        </p:txBody>
      </p:sp>
    </p:spTree>
    <p:extLst>
      <p:ext uri="{BB962C8B-B14F-4D97-AF65-F5344CB8AC3E}">
        <p14:creationId xmlns:p14="http://schemas.microsoft.com/office/powerpoint/2010/main" val="945753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60159" y="777830"/>
            <a:ext cx="6392502" cy="431231"/>
          </a:xfrm>
        </p:spPr>
        <p:txBody>
          <a:bodyPr/>
          <a:lstStyle/>
          <a:p>
            <a:r>
              <a:rPr lang="nl-NL" dirty="0"/>
              <a:t>Welkom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2123534" y="1597038"/>
            <a:ext cx="6902772" cy="4727575"/>
          </a:xfrm>
        </p:spPr>
        <p:txBody>
          <a:bodyPr/>
          <a:lstStyle/>
          <a:p>
            <a:pPr algn="l">
              <a:buNone/>
            </a:pPr>
            <a:r>
              <a:rPr lang="nl-NL" b="0" i="0">
                <a:solidFill>
                  <a:srgbClr val="246E91"/>
                </a:solidFill>
                <a:effectLst/>
                <a:latin typeface="ubuntu" panose="020B0504030602030204" pitchFamily="34" charset="0"/>
              </a:rPr>
              <a:t>Programma marktconsultatie</a:t>
            </a:r>
          </a:p>
          <a:p>
            <a:pPr algn="l">
              <a:buNone/>
            </a:pPr>
            <a:endParaRPr lang="nl-NL" b="0" i="0" dirty="0">
              <a:solidFill>
                <a:srgbClr val="246E91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09.30 –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09.45 uur 	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Inloop</a:t>
            </a:r>
            <a:endParaRPr lang="nl-NL" b="0" i="0" dirty="0">
              <a:solidFill>
                <a:srgbClr val="000000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09.45 –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10.15 uur 	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Kennismaken, aanleiding en toelichting</a:t>
            </a:r>
            <a:endParaRPr lang="nl-NL" b="0" i="0" dirty="0">
              <a:solidFill>
                <a:srgbClr val="000000"/>
              </a:solidFill>
              <a:effectLst/>
              <a:latin typeface="ubuntu" panose="020B050403060203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10.15 –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10.45 uur 	</a:t>
            </a:r>
            <a:r>
              <a:rPr lang="nl-NL" sz="1200">
                <a:solidFill>
                  <a:srgbClr val="000000"/>
                </a:solidFill>
                <a:latin typeface="ubuntu" panose="020B0504030602030204" pitchFamily="34" charset="0"/>
              </a:rPr>
              <a:t>Dialoog 1:  (concept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) productomschrijving</a:t>
            </a:r>
            <a:endParaRPr lang="nl-NL" sz="1200" b="0" i="0" dirty="0">
              <a:solidFill>
                <a:srgbClr val="000000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10.45 – 11.00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uur 	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Korte </a:t>
            </a:r>
            <a:r>
              <a:rPr lang="nl-NL" sz="1200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pauze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11.00 – 11.30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uur 	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Dialoog 2</a:t>
            </a:r>
            <a:r>
              <a:rPr lang="nl-NL" sz="1200">
                <a:solidFill>
                  <a:srgbClr val="000000"/>
                </a:solidFill>
                <a:latin typeface="ubuntu" panose="020B0504030602030204" pitchFamily="34" charset="0"/>
              </a:rPr>
              <a:t>: 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(</a:t>
            </a:r>
            <a:r>
              <a:rPr lang="nl-NL" sz="1200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concept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) productspecifieke eisen &amp; doelgroep</a:t>
            </a:r>
            <a:endParaRPr lang="nl-NL" sz="1200" b="0" i="0" dirty="0">
              <a:solidFill>
                <a:srgbClr val="000000"/>
              </a:solidFill>
              <a:effectLst/>
              <a:latin typeface="ubuntu" panose="020B0504030602030204" pitchFamily="34" charset="0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11.30 – 11.45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uur 	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Dialoog 3</a:t>
            </a:r>
            <a:r>
              <a:rPr lang="nl-NL" sz="1200">
                <a:solidFill>
                  <a:srgbClr val="000000"/>
                </a:solidFill>
                <a:latin typeface="ubuntu" panose="020B0504030602030204" pitchFamily="34" charset="0"/>
              </a:rPr>
              <a:t>: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 parameters tarief</a:t>
            </a:r>
            <a:endParaRPr lang="nl-NL" sz="1200" b="0" i="0" dirty="0">
              <a:solidFill>
                <a:srgbClr val="000000"/>
              </a:solidFill>
              <a:effectLst/>
              <a:latin typeface="ubuntu" panose="020B0504030602030204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11.45 – 12.00 </a:t>
            </a:r>
            <a:r>
              <a:rPr lang="nl-NL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uur 	</a:t>
            </a:r>
            <a:r>
              <a:rPr lang="nl-NL" sz="12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Afsluiting </a:t>
            </a:r>
            <a:r>
              <a:rPr lang="nl-NL" sz="1200" b="0" i="0" dirty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en vervolg</a:t>
            </a:r>
          </a:p>
          <a:p>
            <a:pPr marL="457200" indent="-457200">
              <a:buAutoNum type="arabicPeriod"/>
            </a:pPr>
            <a:endParaRPr lang="nl-NL" dirty="0"/>
          </a:p>
          <a:p>
            <a:pPr marL="457200" indent="-457200">
              <a:buAutoNum type="arabicPeriod"/>
            </a:pPr>
            <a:endParaRPr lang="nl-NL" dirty="0"/>
          </a:p>
          <a:p>
            <a:pPr marL="457200" indent="-457200"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954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7475" y="1819530"/>
            <a:ext cx="8816525" cy="452890"/>
          </a:xfrm>
        </p:spPr>
        <p:txBody>
          <a:bodyPr/>
          <a:lstStyle/>
          <a:p>
            <a:r>
              <a:rPr lang="nl-NL"/>
              <a:t>Kennismaken						</a:t>
            </a:r>
            <a:br>
              <a:rPr lang="nl-NL" sz="3600" dirty="0"/>
            </a:br>
            <a:endParaRPr lang="nl-NL" sz="3600" dirty="0"/>
          </a:p>
        </p:txBody>
      </p:sp>
      <p:pic>
        <p:nvPicPr>
          <p:cNvPr id="9" name="Afbeelding 8" descr="Handen Schudden PNG's voor gratis download">
            <a:extLst>
              <a:ext uri="{FF2B5EF4-FFF2-40B4-BE49-F238E27FC236}">
                <a16:creationId xmlns:a16="http://schemas.microsoft.com/office/drawing/2014/main" id="{92CE4AF9-5590-E0D9-3194-7EBE7E3A9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424" y="2561093"/>
            <a:ext cx="50006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3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E7D6C-08A0-F5BE-9484-4C7BDA284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5D4B16-51A2-9892-B5E6-B3AB5DED88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8010" y="2419112"/>
            <a:ext cx="8563028" cy="4194445"/>
          </a:xfrm>
        </p:spPr>
        <p:txBody>
          <a:bodyPr lIns="91440" tIns="45720" rIns="91440" bIns="45720" anchor="t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/>
              <a:t>Een deel v/d cliënten heeft:</a:t>
            </a:r>
          </a:p>
          <a:p>
            <a:pPr marL="10287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600"/>
              <a:t>na afronding begeleidingstraject nog een ondersteuningsbehoefte </a:t>
            </a:r>
          </a:p>
          <a:p>
            <a:pPr marL="10287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600"/>
              <a:t>is kwetsbaar voor terugval</a:t>
            </a:r>
          </a:p>
          <a:p>
            <a:pPr marL="10287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600"/>
              <a:t>behoefte aan laagdrempelige vorm van ondersteuning</a:t>
            </a:r>
          </a:p>
          <a:p>
            <a:pPr marL="1028700" lvl="1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600"/>
              <a:t>behoefte aan contact met aanbieder wanneer nodig</a:t>
            </a:r>
            <a:endParaRPr lang="nl-NL" sz="200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/>
              <a:t>Door tijdige signalering escalatie en zwaardere ondersteuning voorkomen</a:t>
            </a: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nl-N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Onderzoeken </a:t>
            </a:r>
            <a:r>
              <a:rPr lang="nl-NL" sz="2000">
                <a:solidFill>
                  <a:prstClr val="black"/>
                </a:solidFill>
                <a:latin typeface="Arial" panose="020B0604020202020204"/>
              </a:rPr>
              <a:t>hoe waakvlambegeleiding effectief, uitvoerbaar en doelmatig kan worden ingericht</a:t>
            </a: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2000">
                <a:solidFill>
                  <a:prstClr val="black"/>
                </a:solidFill>
                <a:latin typeface="Arial" panose="020B0604020202020204"/>
              </a:rPr>
              <a:t>Behoefte bij aanbieders voor dit product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nl-N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Gebruikmaken van expertise van aanbieders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F285F702-3C13-AD39-13F8-061B50A9783A}"/>
              </a:ext>
            </a:extLst>
          </p:cNvPr>
          <p:cNvSpPr txBox="1">
            <a:spLocks/>
          </p:cNvSpPr>
          <p:nvPr/>
        </p:nvSpPr>
        <p:spPr>
          <a:xfrm>
            <a:off x="327475" y="1819530"/>
            <a:ext cx="8816525" cy="452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20678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Aanleiding &amp; toelichting inkooptraject	</a:t>
            </a:r>
            <a:br>
              <a:rPr lang="nl-NL" sz="3600"/>
            </a:br>
            <a:endParaRPr lang="nl-NL" sz="3600" dirty="0"/>
          </a:p>
        </p:txBody>
      </p:sp>
    </p:spTree>
    <p:extLst>
      <p:ext uri="{BB962C8B-B14F-4D97-AF65-F5344CB8AC3E}">
        <p14:creationId xmlns:p14="http://schemas.microsoft.com/office/powerpoint/2010/main" val="330496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01971E-51BD-CA4E-C2A4-E4C841E193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Toetsen van inhoud product bij de praktijk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200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Ophalen van verbetersuggesties van aanbieder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nl-NL" sz="2000">
                <a:solidFill>
                  <a:prstClr val="black"/>
                </a:solidFill>
                <a:cs typeface="Arial" panose="020B0604020202020204"/>
              </a:rPr>
              <a:t>Input wordt meegenomen in uitwerking definitieve (inkoop) stukken</a:t>
            </a:r>
            <a:endParaRPr lang="nl-NL" sz="200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0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En wat vandaag vooral niet?</a:t>
            </a:r>
            <a:endParaRPr kumimoji="0" lang="nl-NL" sz="20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Geen definitieve besluitvorming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Geen onderhandeling over tarieven</a:t>
            </a: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0464359-9E7B-FA12-7168-0F2A588E0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Doel van vandaag</a:t>
            </a:r>
          </a:p>
        </p:txBody>
      </p:sp>
    </p:spTree>
    <p:extLst>
      <p:ext uri="{BB962C8B-B14F-4D97-AF65-F5344CB8AC3E}">
        <p14:creationId xmlns:p14="http://schemas.microsoft.com/office/powerpoint/2010/main" val="35928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CA9E3-11AC-93C2-81FC-D876C2B79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2B5D0-A28D-60ED-DFA6-CBCFEB873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76" y="1873851"/>
            <a:ext cx="8135038" cy="426925"/>
          </a:xfrm>
        </p:spPr>
        <p:txBody>
          <a:bodyPr/>
          <a:lstStyle/>
          <a:p>
            <a:r>
              <a:rPr lang="nl-NL"/>
              <a:t>Dialoog 1 (concept) productomschrijving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1FDCBFC-78D6-6806-D910-A7D927E268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7476" y="2456054"/>
            <a:ext cx="8670221" cy="3804247"/>
          </a:xfrm>
        </p:spPr>
        <p:txBody>
          <a:bodyPr/>
          <a:lstStyle/>
          <a:p>
            <a:r>
              <a:rPr lang="nl-NL" sz="1600"/>
              <a:t>Uit de productomschrijving: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behoefte aan incidentele ondersteuning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iemand in beeld te houden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monitoren en een vinger aan de pols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gericht op stabilisatie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tijdig signaleren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terugval, escalatie en duurdere vormen van zorg te voorkomen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initiatief ondersteuning vanuit zowel client als professional</a:t>
            </a:r>
          </a:p>
          <a:p>
            <a:br>
              <a:rPr lang="nl-NL" sz="1600"/>
            </a:br>
            <a:endParaRPr lang="nl-NL" sz="1600"/>
          </a:p>
        </p:txBody>
      </p:sp>
    </p:spTree>
    <p:extLst>
      <p:ext uri="{BB962C8B-B14F-4D97-AF65-F5344CB8AC3E}">
        <p14:creationId xmlns:p14="http://schemas.microsoft.com/office/powerpoint/2010/main" val="425010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FFB69-83C9-EB5C-CD51-33F13442D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D8AD38-CFBF-8244-DA12-E677439A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76" y="1873851"/>
            <a:ext cx="8135038" cy="426925"/>
          </a:xfrm>
        </p:spPr>
        <p:txBody>
          <a:bodyPr/>
          <a:lstStyle/>
          <a:p>
            <a:r>
              <a:rPr lang="nl-NL"/>
              <a:t>Dialoog 1 Productomschrijving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1F2C3A7-5107-6B4F-C232-F4FC6779CC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7476" y="2456054"/>
            <a:ext cx="8670221" cy="3804247"/>
          </a:xfrm>
        </p:spPr>
        <p:txBody>
          <a:bodyPr/>
          <a:lstStyle/>
          <a:p>
            <a:r>
              <a:rPr lang="nl-NL" sz="2000"/>
              <a:t>Criteria voor inzet:</a:t>
            </a:r>
          </a:p>
          <a:p>
            <a:endParaRPr lang="nl-NL" sz="3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u="sng"/>
              <a:t>Zelfredzaamheid</a:t>
            </a:r>
            <a:r>
              <a:rPr lang="nl-NL" sz="2000" u="sng"/>
              <a:t> </a:t>
            </a:r>
            <a:r>
              <a:rPr lang="nl-NL" sz="1200"/>
              <a:t>client voor grootste deel zelfredzaaam, risico op terugval, minimale ondersteuningsbehoefte</a:t>
            </a:r>
            <a:endParaRPr lang="nl-NL" sz="1600" u="sng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u="sng"/>
              <a:t>Veiligheid</a:t>
            </a:r>
            <a:r>
              <a:rPr lang="nl-NL" sz="2000"/>
              <a:t> </a:t>
            </a:r>
            <a:r>
              <a:rPr lang="nl-NL" sz="1200"/>
              <a:t>geen veiligheidsrisico op cliënt en/of omgeving</a:t>
            </a:r>
            <a:endParaRPr lang="nl-NL" sz="2000" u="sng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u="sng"/>
              <a:t>Flexibiliteit</a:t>
            </a:r>
            <a:r>
              <a:rPr lang="nl-NL" sz="2000"/>
              <a:t> </a:t>
            </a:r>
            <a:r>
              <a:rPr lang="nl-NL" sz="1200"/>
              <a:t>ondersteuning is uitstelbaar en/of kan op afroep</a:t>
            </a:r>
            <a:endParaRPr lang="nl-NL" sz="20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u="sng"/>
              <a:t>Langdurige monitoring</a:t>
            </a:r>
            <a:r>
              <a:rPr lang="nl-NL" sz="2000"/>
              <a:t> </a:t>
            </a:r>
            <a:r>
              <a:rPr lang="nl-NL" sz="1200"/>
              <a:t>er is noodzaak om client langdurig (&gt;6 mdn) in beeld te houden</a:t>
            </a:r>
            <a:endParaRPr lang="nl-NL" sz="2000" u="sng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800" u="sng"/>
              <a:t>Netwerk</a:t>
            </a:r>
            <a:r>
              <a:rPr lang="nl-NL" sz="2000"/>
              <a:t> </a:t>
            </a:r>
            <a:r>
              <a:rPr lang="nl-NL" sz="1200"/>
              <a:t>oplossingen uit het sociale netwerk of voorliggende voorzieningen niet passend</a:t>
            </a:r>
            <a:endParaRPr lang="nl-NL" sz="2000" u="sng"/>
          </a:p>
          <a:p>
            <a:endParaRPr lang="nl-NL" sz="1600"/>
          </a:p>
        </p:txBody>
      </p:sp>
    </p:spTree>
    <p:extLst>
      <p:ext uri="{BB962C8B-B14F-4D97-AF65-F5344CB8AC3E}">
        <p14:creationId xmlns:p14="http://schemas.microsoft.com/office/powerpoint/2010/main" val="17394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A86BA-A582-0C80-53A8-6717C1943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Opgelet voor pauzes die er geen zijn - HRmagazine">
            <a:extLst>
              <a:ext uri="{FF2B5EF4-FFF2-40B4-BE49-F238E27FC236}">
                <a16:creationId xmlns:a16="http://schemas.microsoft.com/office/drawing/2014/main" id="{825E95B0-FF74-E220-E9E8-C736B11CC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438" y="2127564"/>
            <a:ext cx="5143123" cy="385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355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106BB-E37F-1D9E-222A-7A046051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476" y="1873851"/>
            <a:ext cx="8135038" cy="426925"/>
          </a:xfrm>
        </p:spPr>
        <p:txBody>
          <a:bodyPr/>
          <a:lstStyle/>
          <a:p>
            <a:r>
              <a:rPr lang="nl-NL"/>
              <a:t>Dialoog 2 (concept) Productspecifieke </a:t>
            </a:r>
            <a:r>
              <a:rPr lang="nl-NL" dirty="0"/>
              <a:t>eisen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DBF37C4-75B8-AA4A-E6C9-C302F1DFC5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7476" y="2483214"/>
            <a:ext cx="8670221" cy="3804247"/>
          </a:xfrm>
        </p:spPr>
        <p:txBody>
          <a:bodyPr/>
          <a:lstStyle/>
          <a:p>
            <a:r>
              <a:rPr lang="nl-NL" sz="1600"/>
              <a:t>Uit de productspecifieke eisen: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inzet na beëinding begeleidingstraject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door dezelfde professional die reguliere begeleiding boodt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client en professional maken samen schriftelijke afspraak over inzet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flexibele inzet in samenspraak met client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op basis daadwerkelijke ondersteuningsbehoefte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ondersteuningsbehoefte kan fluctueren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gebruik van innovatieve middelen is toegestaan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minimaal 1 keer per jaar evaluatie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uitvoering professional op minimaal MBO niveau-2 of hoger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professional signaleert tijdig wanneer product niet passend meer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/>
              <a:t>Maximale omvang is 25 uur per jaar</a:t>
            </a:r>
          </a:p>
        </p:txBody>
      </p:sp>
    </p:spTree>
    <p:extLst>
      <p:ext uri="{BB962C8B-B14F-4D97-AF65-F5344CB8AC3E}">
        <p14:creationId xmlns:p14="http://schemas.microsoft.com/office/powerpoint/2010/main" val="1314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55625D-CD03-F85B-E891-7944E4BA32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7475" y="2691444"/>
            <a:ext cx="8653563" cy="3804247"/>
          </a:xfrm>
        </p:spPr>
        <p:txBody>
          <a:bodyPr/>
          <a:lstStyle/>
          <a:p>
            <a:r>
              <a:rPr lang="nl-NL" sz="1600" dirty="0"/>
              <a:t>De cliënt beschikt over alle volgende </a:t>
            </a:r>
            <a:r>
              <a:rPr lang="nl-NL" sz="1600"/>
              <a:t>kenmerken:</a:t>
            </a:r>
          </a:p>
          <a:p>
            <a:endParaRPr lang="nl-NL" sz="200" dirty="0"/>
          </a:p>
          <a:p>
            <a:pPr marL="1028700" lvl="1" indent="-342900">
              <a:buFont typeface="+mj-lt"/>
              <a:buAutoNum type="arabicPeriod"/>
            </a:pPr>
            <a:r>
              <a:rPr lang="nl-NL" sz="1600" u="sng" dirty="0"/>
              <a:t>Zelfinzicht</a:t>
            </a:r>
            <a:r>
              <a:rPr lang="nl-NL" sz="1600" u="sng"/>
              <a:t>: </a:t>
            </a:r>
          </a:p>
          <a:p>
            <a:pPr marL="1371600" lvl="2">
              <a:buFont typeface="Arial" panose="020B0604020202020204" pitchFamily="34" charset="0"/>
              <a:buChar char="•"/>
            </a:pPr>
            <a:r>
              <a:rPr lang="nl-NL" sz="1200"/>
              <a:t>cliënt </a:t>
            </a:r>
            <a:r>
              <a:rPr lang="nl-NL" sz="1200" dirty="0"/>
              <a:t>heeft grotendeels inzicht in eigen </a:t>
            </a:r>
            <a:r>
              <a:rPr lang="nl-NL" sz="1200"/>
              <a:t>problematiek </a:t>
            </a:r>
          </a:p>
          <a:p>
            <a:pPr marL="1371600" lvl="2">
              <a:buFont typeface="Arial" panose="020B0604020202020204" pitchFamily="34" charset="0"/>
              <a:buChar char="•"/>
            </a:pPr>
            <a:r>
              <a:rPr lang="nl-NL" sz="1200"/>
              <a:t>cliënt herkent </a:t>
            </a:r>
            <a:r>
              <a:rPr lang="nl-NL" sz="1200" dirty="0"/>
              <a:t>(meestal) wanneer het nodig is om hulp </a:t>
            </a:r>
            <a:r>
              <a:rPr lang="nl-NL" sz="1200"/>
              <a:t>te vragen</a:t>
            </a:r>
          </a:p>
          <a:p>
            <a:pPr marL="1371600" lvl="2">
              <a:buFont typeface="+mj-lt"/>
              <a:buAutoNum type="arabicPeriod"/>
            </a:pPr>
            <a:endParaRPr lang="nl-NL" sz="1200" dirty="0"/>
          </a:p>
          <a:p>
            <a:pPr marL="1028700" lvl="1" indent="-342900">
              <a:buFont typeface="+mj-lt"/>
              <a:buAutoNum type="arabicPeriod"/>
            </a:pPr>
            <a:r>
              <a:rPr lang="nl-NL" sz="1600" u="sng" dirty="0"/>
              <a:t>Motivatie</a:t>
            </a:r>
            <a:r>
              <a:rPr lang="nl-NL" sz="1600" u="sng"/>
              <a:t>: </a:t>
            </a:r>
          </a:p>
          <a:p>
            <a:pPr marL="1371600" lvl="2">
              <a:buFont typeface="Arial" panose="020B0604020202020204" pitchFamily="34" charset="0"/>
              <a:buChar char="•"/>
            </a:pPr>
            <a:r>
              <a:rPr lang="nl-NL" sz="1200"/>
              <a:t>cliënt </a:t>
            </a:r>
            <a:r>
              <a:rPr lang="nl-NL" sz="1200" dirty="0"/>
              <a:t>is gemotiveerd en staat open </a:t>
            </a:r>
            <a:r>
              <a:rPr lang="nl-NL" sz="1200"/>
              <a:t>voor hulpverlening</a:t>
            </a:r>
          </a:p>
          <a:p>
            <a:pPr marL="1371600" lvl="2">
              <a:buFont typeface="+mj-lt"/>
              <a:buAutoNum type="arabicPeriod"/>
            </a:pPr>
            <a:endParaRPr lang="nl-NL" sz="1200" dirty="0"/>
          </a:p>
          <a:p>
            <a:pPr marL="1028700" lvl="1" indent="-342900">
              <a:buFont typeface="+mj-lt"/>
              <a:buAutoNum type="arabicPeriod"/>
            </a:pPr>
            <a:r>
              <a:rPr lang="nl-NL" sz="1600" u="sng" dirty="0"/>
              <a:t>Lerend vermogen</a:t>
            </a:r>
            <a:r>
              <a:rPr lang="nl-NL" sz="1600" u="sng"/>
              <a:t>: 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nl-NL" sz="1200"/>
              <a:t>volledige </a:t>
            </a:r>
            <a:r>
              <a:rPr lang="nl-NL" sz="1200" dirty="0"/>
              <a:t>zelfstandigheid </a:t>
            </a:r>
            <a:r>
              <a:rPr lang="nl-NL" sz="1200"/>
              <a:t>of met </a:t>
            </a:r>
            <a:r>
              <a:rPr lang="nl-NL" sz="1200" dirty="0"/>
              <a:t>ondersteuning vanuit voorliggende </a:t>
            </a:r>
            <a:r>
              <a:rPr lang="nl-NL" sz="1200"/>
              <a:t>voorzieningen is niet mogelijk</a:t>
            </a:r>
          </a:p>
          <a:p>
            <a:pPr marL="1314450" lvl="2" indent="-171450">
              <a:buFont typeface="Arial" panose="020B0604020202020204" pitchFamily="34" charset="0"/>
              <a:buChar char="•"/>
            </a:pPr>
            <a:r>
              <a:rPr lang="nl-NL" sz="1200"/>
              <a:t>inzet </a:t>
            </a:r>
            <a:r>
              <a:rPr lang="nl-NL" sz="1200" dirty="0"/>
              <a:t>vindt plaats afgestemd op </a:t>
            </a:r>
            <a:r>
              <a:rPr lang="nl-NL" sz="1200"/>
              <a:t>de ondersteuningsbehoefte </a:t>
            </a:r>
          </a:p>
          <a:p>
            <a:pPr marL="1371600" lvl="2">
              <a:buFont typeface="+mj-lt"/>
              <a:buAutoNum type="arabicPeriod"/>
            </a:pPr>
            <a:endParaRPr lang="nl-NL" sz="1200" dirty="0"/>
          </a:p>
          <a:p>
            <a:pPr marL="1028700" lvl="1" indent="-342900">
              <a:buFont typeface="+mj-lt"/>
              <a:buAutoNum type="arabicPeriod"/>
            </a:pPr>
            <a:r>
              <a:rPr lang="nl-NL" sz="1600" u="sng" dirty="0"/>
              <a:t>Stabiele ondersteuningsbehoefte</a:t>
            </a:r>
            <a:r>
              <a:rPr lang="nl-NL" sz="1600" u="sng"/>
              <a:t>: </a:t>
            </a:r>
          </a:p>
          <a:p>
            <a:pPr marL="1371600" lvl="2">
              <a:buFont typeface="Arial" panose="020B0604020202020204" pitchFamily="34" charset="0"/>
              <a:buChar char="•"/>
            </a:pPr>
            <a:r>
              <a:rPr lang="nl-NL" sz="1200"/>
              <a:t>Eventuele </a:t>
            </a:r>
            <a:r>
              <a:rPr lang="nl-NL" sz="1200" dirty="0"/>
              <a:t>onderliggende ondersteuningsbehoefte is stabiel </a:t>
            </a:r>
            <a:r>
              <a:rPr lang="nl-NL" sz="1200"/>
              <a:t>van aard</a:t>
            </a:r>
            <a:endParaRPr lang="nl-NL" sz="1200" dirty="0"/>
          </a:p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E4BC14E-BE6E-979D-3E30-CBF16AF7B056}"/>
              </a:ext>
            </a:extLst>
          </p:cNvPr>
          <p:cNvSpPr txBox="1">
            <a:spLocks/>
          </p:cNvSpPr>
          <p:nvPr/>
        </p:nvSpPr>
        <p:spPr>
          <a:xfrm>
            <a:off x="327476" y="1873851"/>
            <a:ext cx="8135038" cy="4269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20678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Dialoog 2 Doelgroep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459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9E2146-AD75-012F-C339-2368B0807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Dialoog 3 Parameters tarief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B4F4638-35C8-832E-CF35-28375D9CD0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nl-NL" sz="2000"/>
              <a:t>Uitgangspunt: opbouw tarief begeleiding individueel licht</a:t>
            </a:r>
          </a:p>
          <a:p>
            <a:endParaRPr lang="nl-NL" sz="2000" u="sng"/>
          </a:p>
          <a:p>
            <a:r>
              <a:rPr lang="nl-NL" sz="2000" u="sng"/>
              <a:t>Welke parameters bepalen de </a:t>
            </a:r>
            <a:r>
              <a:rPr lang="nl-NL" sz="2000" u="sng" dirty="0"/>
              <a:t>kostprijs?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800"/>
              <a:t>Opleidingsniveau medewerkers</a:t>
            </a:r>
            <a:endParaRPr lang="nl-NL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800"/>
              <a:t>Niet declarabele reistijd</a:t>
            </a:r>
            <a:endParaRPr lang="nl-NL" sz="1800" dirty="0">
              <a:solidFill>
                <a:srgbClr val="000000"/>
              </a:solidFill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800">
                <a:cs typeface="Arial"/>
              </a:rPr>
              <a:t>Indirect cliëntgebonden tijd (administratie, ondersteuningsplan, evaluatie,overleg collega, etc.)</a:t>
            </a:r>
            <a:endParaRPr lang="nl-NL" sz="1800" dirty="0"/>
          </a:p>
          <a:p>
            <a:endParaRPr lang="nl-NL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159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3069E-8182-1643-B3FF-8C7E907EA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15" y="1987954"/>
            <a:ext cx="8135038" cy="426925"/>
          </a:xfrm>
        </p:spPr>
        <p:txBody>
          <a:bodyPr/>
          <a:lstStyle/>
          <a:p>
            <a:pPr algn="ctr"/>
            <a:r>
              <a:rPr lang="nl-NL"/>
              <a:t>Vervolg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C1D32A-4BA6-0B3B-64F1-36CD98EBBF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138" y="1686510"/>
            <a:ext cx="8135039" cy="3804247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88621BC-059F-589C-C5AB-5D8DA95F70AA}"/>
              </a:ext>
            </a:extLst>
          </p:cNvPr>
          <p:cNvSpPr txBox="1">
            <a:spLocks/>
          </p:cNvSpPr>
          <p:nvPr/>
        </p:nvSpPr>
        <p:spPr>
          <a:xfrm>
            <a:off x="675344" y="2790835"/>
            <a:ext cx="8135039" cy="380424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0678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06785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06785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06785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000"/>
              <a:t>Vervolg (onder voorbehoud):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Nota van Inlichtingen open (8 t/m 18 sept.)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Beantwoording NvI op 23 september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(eventueel 2</a:t>
            </a:r>
            <a:r>
              <a:rPr lang="nl-NL" sz="2000" baseline="30000"/>
              <a:t>e</a:t>
            </a:r>
            <a:r>
              <a:rPr lang="nl-NL" sz="2000"/>
              <a:t> ronde openstellen NvI)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Openstelling inschrijving 14 januari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Inschrijftermijn van 4 weken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Beoordelen inschrijvingen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/>
              <a:t>31 maart 2027 contractering aanbieders</a:t>
            </a:r>
          </a:p>
          <a:p>
            <a:endParaRPr lang="nl-NL" sz="2000" u="sng"/>
          </a:p>
          <a:p>
            <a:endParaRPr lang="nl-NL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193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46E6-7D14-F497-0959-A82AE82ED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06A796-B532-5955-F2D6-A1EBBC53C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15" y="1987954"/>
            <a:ext cx="8135038" cy="426925"/>
          </a:xfrm>
        </p:spPr>
        <p:txBody>
          <a:bodyPr/>
          <a:lstStyle/>
          <a:p>
            <a:pPr algn="ctr"/>
            <a:r>
              <a:rPr lang="nl-NL"/>
              <a:t>Afsluiting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E74A91-FE14-081E-F9E6-9F4E15B558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138" y="1686510"/>
            <a:ext cx="8135039" cy="3804247"/>
          </a:xfrm>
        </p:spPr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 descr="Kadosticker Bedankt! Wit - Kadoverpakkingen - epsveenendaal.nl">
            <a:extLst>
              <a:ext uri="{FF2B5EF4-FFF2-40B4-BE49-F238E27FC236}">
                <a16:creationId xmlns:a16="http://schemas.microsoft.com/office/drawing/2014/main" id="{C3A2C9D7-7D79-22E1-1708-C658C2753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220" y="3031433"/>
            <a:ext cx="2929559" cy="292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9891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abloon_zorgregio_mijov_powerpoint.potx" id="{BCB78BEF-EC92-4386-A00B-EF8DEC94579A}" vid="{F6393A15-9B0E-4A0B-AB62-C79A657E6FE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33E9E53304FE4680EE96C3B18807A3" ma:contentTypeVersion="11" ma:contentTypeDescription="Een nieuw document maken." ma:contentTypeScope="" ma:versionID="a6666563a020b8eb13592eee2e878da5">
  <xsd:schema xmlns:xsd="http://www.w3.org/2001/XMLSchema" xmlns:xs="http://www.w3.org/2001/XMLSchema" xmlns:p="http://schemas.microsoft.com/office/2006/metadata/properties" xmlns:ns2="f1788e08-777a-460a-a602-839a37b5be2b" targetNamespace="http://schemas.microsoft.com/office/2006/metadata/properties" ma:root="true" ma:fieldsID="9a381f96ed028c4c012ad86052b762fe" ns2:_="">
    <xsd:import namespace="f1788e08-777a-460a-a602-839a37b5be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88e08-777a-460a-a602-839a37b5be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c2dc16f8-999b-4549-b464-d2cc530857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788e08-777a-460a-a602-839a37b5be2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45D4DB-D898-4C7C-BE64-65C24EF4B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788e08-777a-460a-a602-839a37b5be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E71F11-1DF1-4F11-8BD2-895829A2F9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2028FF-131A-457A-8CE4-4212ED65DB05}">
  <ds:schemaRefs>
    <ds:schemaRef ds:uri="http://purl.org/dc/terms/"/>
    <ds:schemaRef ds:uri="http://purl.org/dc/dcmitype/"/>
    <ds:schemaRef ds:uri="http://www.w3.org/XML/1998/namespace"/>
    <ds:schemaRef ds:uri="http://purl.org/dc/elements/1.1/"/>
    <ds:schemaRef ds:uri="f1788e08-777a-460a-a602-839a37b5be2b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Sjabloon_zorgregio_mijov_powerpoint</Template>
  <TotalTime>358</TotalTime>
  <Words>557</Words>
  <Application>Microsoft Office PowerPoint</Application>
  <PresentationFormat>Diavoorstelling (4:3)</PresentationFormat>
  <Paragraphs>103</Paragraphs>
  <Slides>13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ubuntu</vt:lpstr>
      <vt:lpstr>Wingdings</vt:lpstr>
      <vt:lpstr>Kantoorthema</vt:lpstr>
      <vt:lpstr>Marktconsultatie Waakvlambegeleiding  8 september 2026   9.30-12.00 uur       </vt:lpstr>
      <vt:lpstr>Welkom </vt:lpstr>
      <vt:lpstr>Kennismaken       </vt:lpstr>
      <vt:lpstr>PowerPoint-presentatie</vt:lpstr>
      <vt:lpstr>Doel van vandaag</vt:lpstr>
      <vt:lpstr>Dialoog 1 (concept) productomschrijving</vt:lpstr>
      <vt:lpstr>Dialoog 1 Productomschrijving</vt:lpstr>
      <vt:lpstr>PowerPoint-presentatie</vt:lpstr>
      <vt:lpstr>Dialoog 2 (concept) Productspecifieke eisen</vt:lpstr>
      <vt:lpstr>PowerPoint-presentatie</vt:lpstr>
      <vt:lpstr>Dialoog 3 Parameters tarief</vt:lpstr>
      <vt:lpstr>Vervolg</vt:lpstr>
      <vt:lpstr>Afsluiting</vt:lpstr>
    </vt:vector>
  </TitlesOfParts>
  <Company>Gemeente Apeldoorn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Bruininge - Kolkman, AC (Annemiek)</dc:creator>
  <cp:lastModifiedBy>Heusden, DLB de (Dennis)</cp:lastModifiedBy>
  <cp:revision>69</cp:revision>
  <dcterms:created xsi:type="dcterms:W3CDTF">2026-05-12T16:31:30Z</dcterms:created>
  <dcterms:modified xsi:type="dcterms:W3CDTF">2026-09-17T15:17:03Z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0x0101007C33E9E53304FE4680EE96C3B18807A3</vt:lpwstr>
  </property>
  <property fmtid="{D5CDD505-2E9C-101B-9397-08002B2CF9AE}" pid="3" name="MediaServiceImageTags">
    <vt:lpwstr/>
  </property>
</Properties>
</file>