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92E596" w14:textId="17862184" w:rsidR="00470DA1" w:rsidRPr="00811244" w:rsidRDefault="00470DA1" w:rsidP="139FC5DB">
      <w:pPr>
        <w:spacing w:line="276" w:lineRule="auto"/>
        <w:outlineLvl w:val="0"/>
        <w:rPr>
          <w:rFonts w:ascii="Corbel" w:hAnsi="Corbel"/>
          <w:b/>
          <w:bCs/>
          <w:sz w:val="32"/>
          <w:szCs w:val="32"/>
        </w:rPr>
      </w:pPr>
      <w:bookmarkStart w:id="0" w:name="_Toc447882321"/>
      <w:bookmarkStart w:id="1" w:name="_Toc250730217"/>
      <w:r w:rsidRPr="0C8E4858">
        <w:rPr>
          <w:rFonts w:ascii="Corbel" w:hAnsi="Corbel"/>
          <w:b/>
          <w:bCs/>
          <w:sz w:val="32"/>
          <w:szCs w:val="32"/>
        </w:rPr>
        <w:t>Aanbestedingsleidraad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470DA1">
      <w:pPr>
        <w:spacing w:line="276" w:lineRule="auto"/>
        <w:outlineLvl w:val="0"/>
        <w:rPr>
          <w:rFonts w:ascii="Corbel" w:hAnsi="Corbel"/>
          <w:i/>
          <w:sz w:val="28"/>
          <w:szCs w:val="28"/>
        </w:rPr>
      </w:pP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23F109E2" w:rsidR="00470DA1" w:rsidRPr="00A31BA6" w:rsidRDefault="00A31BA6" w:rsidP="00470DA1">
      <w:pPr>
        <w:tabs>
          <w:tab w:val="left" w:pos="2930"/>
        </w:tabs>
        <w:spacing w:line="276" w:lineRule="auto"/>
        <w:outlineLvl w:val="0"/>
        <w:rPr>
          <w:rFonts w:ascii="Corbel" w:hAnsi="Corbel" w:cs="Arial"/>
          <w:b/>
          <w:sz w:val="40"/>
          <w:szCs w:val="40"/>
        </w:rPr>
      </w:pPr>
      <w:r>
        <w:rPr>
          <w:rFonts w:ascii="Corbel" w:hAnsi="Corbel" w:cs="Arial"/>
          <w:b/>
          <w:sz w:val="40"/>
          <w:szCs w:val="40"/>
        </w:rPr>
        <w:t>Aanbesteding Expertteam Warmtetransitie</w:t>
      </w:r>
      <w:r w:rsidRPr="00F25711">
        <w:rPr>
          <w:rFonts w:ascii="Corbel" w:hAnsi="Corbel" w:cs="Arial"/>
          <w:b/>
          <w:sz w:val="40"/>
          <w:szCs w:val="40"/>
        </w:rPr>
        <w:tab/>
      </w:r>
      <w:r>
        <w:rPr>
          <w:rFonts w:ascii="Corbel" w:hAnsi="Corbel" w:cs="Arial"/>
          <w:b/>
          <w:sz w:val="40"/>
          <w:szCs w:val="40"/>
        </w:rPr>
        <w:t>- Proces-, regievoering en financieel-technisch advies</w:t>
      </w:r>
      <w:r w:rsidR="00470DA1" w:rsidRPr="004B0F03">
        <w:rPr>
          <w:rFonts w:ascii="Corbel" w:hAnsi="Corbel"/>
          <w:b/>
          <w:sz w:val="40"/>
          <w:szCs w:val="40"/>
        </w:rPr>
        <w:tab/>
      </w:r>
    </w:p>
    <w:p w14:paraId="2B2CB926" w14:textId="4FC5AE02" w:rsidR="00470DA1" w:rsidRPr="004B0F03" w:rsidRDefault="00231898" w:rsidP="00470DA1">
      <w:pPr>
        <w:spacing w:line="276" w:lineRule="auto"/>
        <w:outlineLvl w:val="0"/>
        <w:rPr>
          <w:rFonts w:ascii="Corbel" w:hAnsi="Corbel"/>
          <w:i/>
          <w:sz w:val="40"/>
          <w:szCs w:val="40"/>
        </w:rPr>
      </w:pPr>
      <w:r>
        <w:rPr>
          <w:rFonts w:ascii="Corbel" w:hAnsi="Corbel"/>
          <w:i/>
          <w:sz w:val="40"/>
          <w:szCs w:val="40"/>
        </w:rPr>
        <w:t>24648</w:t>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4A549B25" w14:textId="77777777" w:rsidR="00C573C1" w:rsidRDefault="00C573C1" w:rsidP="00C573C1">
      <w:pPr>
        <w:spacing w:line="276" w:lineRule="auto"/>
        <w:rPr>
          <w:rFonts w:ascii="Corbel" w:hAnsi="Corbel"/>
        </w:rPr>
      </w:pPr>
    </w:p>
    <w:p w14:paraId="068112E7" w14:textId="77777777" w:rsidR="00470DA1" w:rsidRPr="00811244" w:rsidRDefault="00470DA1" w:rsidP="00470DA1">
      <w:pPr>
        <w:spacing w:line="276" w:lineRule="auto"/>
        <w:rPr>
          <w:rFonts w:ascii="Corbel" w:hAnsi="Corbel"/>
          <w:b/>
          <w:sz w:val="24"/>
        </w:rPr>
      </w:pPr>
    </w:p>
    <w:p w14:paraId="20BEE091" w14:textId="77777777" w:rsidR="00275D91" w:rsidRDefault="00275D91" w:rsidP="00275D91">
      <w:pPr>
        <w:pStyle w:val="Groot"/>
        <w:spacing w:line="276" w:lineRule="auto"/>
        <w:rPr>
          <w:rFonts w:ascii="Corbel" w:hAnsi="Corbel"/>
        </w:rPr>
      </w:pPr>
    </w:p>
    <w:p w14:paraId="55B9DA70" w14:textId="77777777" w:rsidR="00275D91" w:rsidRPr="00487D98" w:rsidRDefault="00275D91" w:rsidP="00275D91">
      <w:pPr>
        <w:pStyle w:val="Groot"/>
        <w:spacing w:line="276" w:lineRule="auto"/>
        <w:rPr>
          <w:rFonts w:ascii="Corbel" w:hAnsi="Corbel"/>
        </w:rPr>
      </w:pPr>
      <w:r>
        <w:rPr>
          <w:rFonts w:ascii="Corbel" w:hAnsi="Corbel"/>
        </w:rPr>
        <w:t xml:space="preserve"> </w:t>
      </w:r>
    </w:p>
    <w:p w14:paraId="55FDEAA1" w14:textId="1A07418F" w:rsidR="00275D91" w:rsidRDefault="00275D91" w:rsidP="00275D91">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006ABD">
        <w:rPr>
          <w:rFonts w:ascii="Corbel" w:hAnsi="Corbel"/>
          <w:sz w:val="18"/>
          <w:szCs w:val="18"/>
        </w:rPr>
        <w:t>Definitief</w:t>
      </w:r>
    </w:p>
    <w:p w14:paraId="1B4A35F9" w14:textId="507B5125" w:rsidR="002429BC" w:rsidRDefault="00275D91" w:rsidP="002429BC">
      <w:pPr>
        <w:pStyle w:val="Groot"/>
        <w:spacing w:line="276" w:lineRule="auto"/>
        <w:rPr>
          <w:rFonts w:ascii="Corbel" w:hAnsi="Corbel"/>
          <w:sz w:val="18"/>
          <w:szCs w:val="18"/>
        </w:rPr>
      </w:pPr>
      <w:r w:rsidRPr="58634234">
        <w:rPr>
          <w:rFonts w:ascii="Corbel" w:hAnsi="Corbel"/>
          <w:sz w:val="18"/>
          <w:szCs w:val="18"/>
        </w:rPr>
        <w:t>Datum</w:t>
      </w:r>
      <w:r>
        <w:tab/>
      </w:r>
      <w:r w:rsidRPr="58634234">
        <w:rPr>
          <w:rFonts w:ascii="Corbel" w:hAnsi="Corbel"/>
          <w:sz w:val="18"/>
          <w:szCs w:val="18"/>
        </w:rPr>
        <w:t xml:space="preserve">: </w:t>
      </w:r>
      <w:r w:rsidR="00BF7DB9">
        <w:rPr>
          <w:rFonts w:ascii="Corbel" w:hAnsi="Corbel"/>
          <w:sz w:val="18"/>
          <w:szCs w:val="18"/>
        </w:rPr>
        <w:t>30</w:t>
      </w:r>
      <w:r w:rsidR="2CB893DD" w:rsidRPr="58634234">
        <w:rPr>
          <w:rFonts w:ascii="Corbel" w:hAnsi="Corbel"/>
          <w:sz w:val="18"/>
          <w:szCs w:val="18"/>
        </w:rPr>
        <w:t>-01-2026</w:t>
      </w:r>
    </w:p>
    <w:p w14:paraId="2E1AA97E" w14:textId="77777777" w:rsidR="002429BC" w:rsidRDefault="002429BC" w:rsidP="002429BC">
      <w:pPr>
        <w:pStyle w:val="Groot"/>
        <w:spacing w:line="276" w:lineRule="auto"/>
        <w:rPr>
          <w:rFonts w:ascii="Corbel" w:hAnsi="Corbel"/>
          <w:sz w:val="18"/>
          <w:szCs w:val="18"/>
        </w:rPr>
      </w:pPr>
    </w:p>
    <w:p w14:paraId="21DC52D5" w14:textId="6472DEB4" w:rsidR="002429BC" w:rsidRDefault="002429BC" w:rsidP="002429BC">
      <w:pPr>
        <w:pStyle w:val="Groot"/>
        <w:spacing w:line="276" w:lineRule="auto"/>
        <w:rPr>
          <w:rFonts w:ascii="Corbel" w:hAnsi="Corbel"/>
          <w:sz w:val="18"/>
          <w:szCs w:val="18"/>
        </w:rPr>
      </w:pPr>
    </w:p>
    <w:p w14:paraId="25D69315" w14:textId="33D5517D" w:rsidR="002429BC" w:rsidRDefault="002429BC" w:rsidP="002429BC"/>
    <w:p w14:paraId="4FEB7ADB" w14:textId="77777777" w:rsidR="002429BC" w:rsidRDefault="002429BC" w:rsidP="002429BC"/>
    <w:p w14:paraId="1F5CC768" w14:textId="77777777" w:rsidR="00554E87" w:rsidRPr="002429BC" w:rsidRDefault="00554E87"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402A9D">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22A8296A" w14:textId="5449A69B" w:rsidR="00960ECF"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220665298" w:history="1">
        <w:r w:rsidR="00960ECF" w:rsidRPr="00F02825">
          <w:rPr>
            <w:rStyle w:val="Hyperlink"/>
            <w:rFonts w:ascii="Corbel" w:hAnsi="Corbel"/>
            <w14:scene3d>
              <w14:camera w14:prst="orthographicFront"/>
              <w14:lightRig w14:rig="threePt" w14:dir="t">
                <w14:rot w14:lat="0" w14:lon="0" w14:rev="0"/>
              </w14:lightRig>
            </w14:scene3d>
          </w:rPr>
          <w:t>Hoofdstuk 1</w:t>
        </w:r>
        <w:r w:rsidR="00960ECF">
          <w:rPr>
            <w:rFonts w:asciiTheme="minorHAnsi" w:eastAsiaTheme="minorEastAsia" w:hAnsiTheme="minorHAnsi" w:cstheme="minorBidi"/>
            <w:b w:val="0"/>
            <w:caps w:val="0"/>
            <w:spacing w:val="0"/>
            <w:kern w:val="2"/>
            <w:sz w:val="24"/>
            <w:szCs w:val="24"/>
            <w14:ligatures w14:val="standardContextual"/>
          </w:rPr>
          <w:tab/>
        </w:r>
        <w:r w:rsidR="00960ECF" w:rsidRPr="00F02825">
          <w:rPr>
            <w:rStyle w:val="Hyperlink"/>
            <w:rFonts w:ascii="Corbel" w:hAnsi="Corbel"/>
          </w:rPr>
          <w:t>De aanbesteding in vogelvlucht</w:t>
        </w:r>
        <w:r w:rsidR="00960ECF">
          <w:rPr>
            <w:webHidden/>
          </w:rPr>
          <w:tab/>
        </w:r>
        <w:r w:rsidR="00960ECF">
          <w:rPr>
            <w:webHidden/>
          </w:rPr>
          <w:fldChar w:fldCharType="begin"/>
        </w:r>
        <w:r w:rsidR="00960ECF">
          <w:rPr>
            <w:webHidden/>
          </w:rPr>
          <w:instrText xml:space="preserve"> PAGEREF _Toc220665298 \h </w:instrText>
        </w:r>
        <w:r w:rsidR="00960ECF">
          <w:rPr>
            <w:webHidden/>
          </w:rPr>
        </w:r>
        <w:r w:rsidR="00960ECF">
          <w:rPr>
            <w:webHidden/>
          </w:rPr>
          <w:fldChar w:fldCharType="separate"/>
        </w:r>
        <w:r w:rsidR="00960ECF">
          <w:rPr>
            <w:webHidden/>
          </w:rPr>
          <w:t>5</w:t>
        </w:r>
        <w:r w:rsidR="00960ECF">
          <w:rPr>
            <w:webHidden/>
          </w:rPr>
          <w:fldChar w:fldCharType="end"/>
        </w:r>
      </w:hyperlink>
    </w:p>
    <w:p w14:paraId="284991EA" w14:textId="399B3C92"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299" w:history="1">
        <w:r w:rsidRPr="00F02825">
          <w:rPr>
            <w:rStyle w:val="Hyperlink"/>
            <w:rFonts w:ascii="Corbel" w:hAnsi="Corbel"/>
          </w:rPr>
          <w:t>1.1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Inleiding</w:t>
        </w:r>
        <w:r>
          <w:rPr>
            <w:webHidden/>
          </w:rPr>
          <w:tab/>
        </w:r>
        <w:r>
          <w:rPr>
            <w:webHidden/>
          </w:rPr>
          <w:fldChar w:fldCharType="begin"/>
        </w:r>
        <w:r>
          <w:rPr>
            <w:webHidden/>
          </w:rPr>
          <w:instrText xml:space="preserve"> PAGEREF _Toc220665299 \h </w:instrText>
        </w:r>
        <w:r>
          <w:rPr>
            <w:webHidden/>
          </w:rPr>
        </w:r>
        <w:r>
          <w:rPr>
            <w:webHidden/>
          </w:rPr>
          <w:fldChar w:fldCharType="separate"/>
        </w:r>
        <w:r>
          <w:rPr>
            <w:webHidden/>
          </w:rPr>
          <w:t>5</w:t>
        </w:r>
        <w:r>
          <w:rPr>
            <w:webHidden/>
          </w:rPr>
          <w:fldChar w:fldCharType="end"/>
        </w:r>
      </w:hyperlink>
    </w:p>
    <w:p w14:paraId="296F7FA6" w14:textId="39F207C3"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0" w:history="1">
        <w:r w:rsidRPr="00F02825">
          <w:rPr>
            <w:rStyle w:val="Hyperlink"/>
            <w:rFonts w:ascii="Corbel" w:hAnsi="Corbel"/>
          </w:rPr>
          <w:t>1.2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Keuze aanbestedingsprocedure</w:t>
        </w:r>
        <w:r>
          <w:rPr>
            <w:webHidden/>
          </w:rPr>
          <w:tab/>
        </w:r>
        <w:r>
          <w:rPr>
            <w:webHidden/>
          </w:rPr>
          <w:fldChar w:fldCharType="begin"/>
        </w:r>
        <w:r>
          <w:rPr>
            <w:webHidden/>
          </w:rPr>
          <w:instrText xml:space="preserve"> PAGEREF _Toc220665300 \h </w:instrText>
        </w:r>
        <w:r>
          <w:rPr>
            <w:webHidden/>
          </w:rPr>
        </w:r>
        <w:r>
          <w:rPr>
            <w:webHidden/>
          </w:rPr>
          <w:fldChar w:fldCharType="separate"/>
        </w:r>
        <w:r>
          <w:rPr>
            <w:webHidden/>
          </w:rPr>
          <w:t>5</w:t>
        </w:r>
        <w:r>
          <w:rPr>
            <w:webHidden/>
          </w:rPr>
          <w:fldChar w:fldCharType="end"/>
        </w:r>
      </w:hyperlink>
    </w:p>
    <w:p w14:paraId="3580BB47" w14:textId="1F3F8E88"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1" w:history="1">
        <w:r w:rsidRPr="00F02825">
          <w:rPr>
            <w:rStyle w:val="Hyperlink"/>
            <w:rFonts w:ascii="Corbel" w:hAnsi="Corbel"/>
          </w:rPr>
          <w:t>1.3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Digitaal aanbesteden via TenderNed</w:t>
        </w:r>
        <w:r>
          <w:rPr>
            <w:webHidden/>
          </w:rPr>
          <w:tab/>
        </w:r>
        <w:r>
          <w:rPr>
            <w:webHidden/>
          </w:rPr>
          <w:fldChar w:fldCharType="begin"/>
        </w:r>
        <w:r>
          <w:rPr>
            <w:webHidden/>
          </w:rPr>
          <w:instrText xml:space="preserve"> PAGEREF _Toc220665301 \h </w:instrText>
        </w:r>
        <w:r>
          <w:rPr>
            <w:webHidden/>
          </w:rPr>
        </w:r>
        <w:r>
          <w:rPr>
            <w:webHidden/>
          </w:rPr>
          <w:fldChar w:fldCharType="separate"/>
        </w:r>
        <w:r>
          <w:rPr>
            <w:webHidden/>
          </w:rPr>
          <w:t>5</w:t>
        </w:r>
        <w:r>
          <w:rPr>
            <w:webHidden/>
          </w:rPr>
          <w:fldChar w:fldCharType="end"/>
        </w:r>
      </w:hyperlink>
    </w:p>
    <w:p w14:paraId="269D6092" w14:textId="48ECAEFC"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2" w:history="1">
        <w:r w:rsidRPr="00F02825">
          <w:rPr>
            <w:rStyle w:val="Hyperlink"/>
            <w:rFonts w:ascii="Corbel" w:hAnsi="Corbel"/>
          </w:rPr>
          <w:t>1.4</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Contact tijdens de aanbestedingsprocedure</w:t>
        </w:r>
        <w:r>
          <w:rPr>
            <w:webHidden/>
          </w:rPr>
          <w:tab/>
        </w:r>
        <w:r>
          <w:rPr>
            <w:webHidden/>
          </w:rPr>
          <w:fldChar w:fldCharType="begin"/>
        </w:r>
        <w:r>
          <w:rPr>
            <w:webHidden/>
          </w:rPr>
          <w:instrText xml:space="preserve"> PAGEREF _Toc220665302 \h </w:instrText>
        </w:r>
        <w:r>
          <w:rPr>
            <w:webHidden/>
          </w:rPr>
        </w:r>
        <w:r>
          <w:rPr>
            <w:webHidden/>
          </w:rPr>
          <w:fldChar w:fldCharType="separate"/>
        </w:r>
        <w:r>
          <w:rPr>
            <w:webHidden/>
          </w:rPr>
          <w:t>6</w:t>
        </w:r>
        <w:r>
          <w:rPr>
            <w:webHidden/>
          </w:rPr>
          <w:fldChar w:fldCharType="end"/>
        </w:r>
      </w:hyperlink>
    </w:p>
    <w:p w14:paraId="7E8E8957" w14:textId="509E688F"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3" w:history="1">
        <w:r w:rsidRPr="00F02825">
          <w:rPr>
            <w:rStyle w:val="Hyperlink"/>
            <w:rFonts w:ascii="Corbel" w:hAnsi="Corbel"/>
          </w:rPr>
          <w:t>1.5</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Planning (indicatief)</w:t>
        </w:r>
        <w:r>
          <w:rPr>
            <w:webHidden/>
          </w:rPr>
          <w:tab/>
        </w:r>
        <w:r>
          <w:rPr>
            <w:webHidden/>
          </w:rPr>
          <w:fldChar w:fldCharType="begin"/>
        </w:r>
        <w:r>
          <w:rPr>
            <w:webHidden/>
          </w:rPr>
          <w:instrText xml:space="preserve"> PAGEREF _Toc220665303 \h </w:instrText>
        </w:r>
        <w:r>
          <w:rPr>
            <w:webHidden/>
          </w:rPr>
        </w:r>
        <w:r>
          <w:rPr>
            <w:webHidden/>
          </w:rPr>
          <w:fldChar w:fldCharType="separate"/>
        </w:r>
        <w:r>
          <w:rPr>
            <w:webHidden/>
          </w:rPr>
          <w:t>6</w:t>
        </w:r>
        <w:r>
          <w:rPr>
            <w:webHidden/>
          </w:rPr>
          <w:fldChar w:fldCharType="end"/>
        </w:r>
      </w:hyperlink>
    </w:p>
    <w:p w14:paraId="3D37D9AC" w14:textId="63F76E10"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4" w:history="1">
        <w:r w:rsidRPr="00F02825">
          <w:rPr>
            <w:rStyle w:val="Hyperlink"/>
            <w:rFonts w:ascii="Corbel" w:hAnsi="Corbel"/>
          </w:rPr>
          <w:t>1.6</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Leeswijzer</w:t>
        </w:r>
        <w:r>
          <w:rPr>
            <w:webHidden/>
          </w:rPr>
          <w:tab/>
        </w:r>
        <w:r>
          <w:rPr>
            <w:webHidden/>
          </w:rPr>
          <w:fldChar w:fldCharType="begin"/>
        </w:r>
        <w:r>
          <w:rPr>
            <w:webHidden/>
          </w:rPr>
          <w:instrText xml:space="preserve"> PAGEREF _Toc220665304 \h </w:instrText>
        </w:r>
        <w:r>
          <w:rPr>
            <w:webHidden/>
          </w:rPr>
        </w:r>
        <w:r>
          <w:rPr>
            <w:webHidden/>
          </w:rPr>
          <w:fldChar w:fldCharType="separate"/>
        </w:r>
        <w:r>
          <w:rPr>
            <w:webHidden/>
          </w:rPr>
          <w:t>7</w:t>
        </w:r>
        <w:r>
          <w:rPr>
            <w:webHidden/>
          </w:rPr>
          <w:fldChar w:fldCharType="end"/>
        </w:r>
      </w:hyperlink>
    </w:p>
    <w:p w14:paraId="22A67A1F" w14:textId="7059A442"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05" w:history="1">
        <w:r w:rsidRPr="00F02825">
          <w:rPr>
            <w:rStyle w:val="Hyperlink"/>
            <w:rFonts w:ascii="Corbel" w:hAnsi="Corbel"/>
            <w14:scene3d>
              <w14:camera w14:prst="orthographicFront"/>
              <w14:lightRig w14:rig="threePt" w14:dir="t">
                <w14:rot w14:lat="0" w14:lon="0" w14:rev="0"/>
              </w14:lightRig>
            </w14:scene3d>
          </w:rPr>
          <w:t>Hoofdstuk 2</w:t>
        </w:r>
        <w:r>
          <w:rPr>
            <w:rFonts w:asciiTheme="minorHAnsi" w:eastAsiaTheme="minorEastAsia" w:hAnsiTheme="minorHAnsi" w:cstheme="minorBidi"/>
            <w:b w:val="0"/>
            <w:caps w:val="0"/>
            <w:spacing w:val="0"/>
            <w:kern w:val="2"/>
            <w:sz w:val="24"/>
            <w:szCs w:val="24"/>
            <w14:ligatures w14:val="standardContextual"/>
          </w:rPr>
          <w:tab/>
        </w:r>
        <w:r w:rsidRPr="00F02825">
          <w:rPr>
            <w:rStyle w:val="Hyperlink"/>
            <w:rFonts w:ascii="Corbel" w:hAnsi="Corbel"/>
          </w:rPr>
          <w:t>Over de Opdracht</w:t>
        </w:r>
        <w:r>
          <w:rPr>
            <w:webHidden/>
          </w:rPr>
          <w:tab/>
        </w:r>
        <w:r>
          <w:rPr>
            <w:webHidden/>
          </w:rPr>
          <w:fldChar w:fldCharType="begin"/>
        </w:r>
        <w:r>
          <w:rPr>
            <w:webHidden/>
          </w:rPr>
          <w:instrText xml:space="preserve"> PAGEREF _Toc220665305 \h </w:instrText>
        </w:r>
        <w:r>
          <w:rPr>
            <w:webHidden/>
          </w:rPr>
        </w:r>
        <w:r>
          <w:rPr>
            <w:webHidden/>
          </w:rPr>
          <w:fldChar w:fldCharType="separate"/>
        </w:r>
        <w:r>
          <w:rPr>
            <w:webHidden/>
          </w:rPr>
          <w:t>8</w:t>
        </w:r>
        <w:r>
          <w:rPr>
            <w:webHidden/>
          </w:rPr>
          <w:fldChar w:fldCharType="end"/>
        </w:r>
      </w:hyperlink>
    </w:p>
    <w:p w14:paraId="67A7BA8C" w14:textId="15B2D0EA"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6" w:history="1">
        <w:r w:rsidRPr="00F02825">
          <w:rPr>
            <w:rStyle w:val="Hyperlink"/>
            <w:rFonts w:ascii="Corbel" w:hAnsi="Corbel"/>
          </w:rPr>
          <w:t>2.1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De Opdrachtgever</w:t>
        </w:r>
        <w:r>
          <w:rPr>
            <w:webHidden/>
          </w:rPr>
          <w:tab/>
        </w:r>
        <w:r>
          <w:rPr>
            <w:webHidden/>
          </w:rPr>
          <w:fldChar w:fldCharType="begin"/>
        </w:r>
        <w:r>
          <w:rPr>
            <w:webHidden/>
          </w:rPr>
          <w:instrText xml:space="preserve"> PAGEREF _Toc220665306 \h </w:instrText>
        </w:r>
        <w:r>
          <w:rPr>
            <w:webHidden/>
          </w:rPr>
        </w:r>
        <w:r>
          <w:rPr>
            <w:webHidden/>
          </w:rPr>
          <w:fldChar w:fldCharType="separate"/>
        </w:r>
        <w:r>
          <w:rPr>
            <w:webHidden/>
          </w:rPr>
          <w:t>8</w:t>
        </w:r>
        <w:r>
          <w:rPr>
            <w:webHidden/>
          </w:rPr>
          <w:fldChar w:fldCharType="end"/>
        </w:r>
      </w:hyperlink>
    </w:p>
    <w:p w14:paraId="28AC6B0C" w14:textId="5360DE5C"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7" w:history="1">
        <w:r w:rsidRPr="00F02825">
          <w:rPr>
            <w:rStyle w:val="Hyperlink"/>
            <w:rFonts w:ascii="Corbel" w:hAnsi="Corbel"/>
          </w:rPr>
          <w:t>2.2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Aanleiding voor de aanbesteding</w:t>
        </w:r>
        <w:r>
          <w:rPr>
            <w:webHidden/>
          </w:rPr>
          <w:tab/>
        </w:r>
        <w:r>
          <w:rPr>
            <w:webHidden/>
          </w:rPr>
          <w:fldChar w:fldCharType="begin"/>
        </w:r>
        <w:r>
          <w:rPr>
            <w:webHidden/>
          </w:rPr>
          <w:instrText xml:space="preserve"> PAGEREF _Toc220665307 \h </w:instrText>
        </w:r>
        <w:r>
          <w:rPr>
            <w:webHidden/>
          </w:rPr>
        </w:r>
        <w:r>
          <w:rPr>
            <w:webHidden/>
          </w:rPr>
          <w:fldChar w:fldCharType="separate"/>
        </w:r>
        <w:r>
          <w:rPr>
            <w:webHidden/>
          </w:rPr>
          <w:t>8</w:t>
        </w:r>
        <w:r>
          <w:rPr>
            <w:webHidden/>
          </w:rPr>
          <w:fldChar w:fldCharType="end"/>
        </w:r>
      </w:hyperlink>
    </w:p>
    <w:p w14:paraId="79936B32" w14:textId="05BC3793"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8" w:history="1">
        <w:r w:rsidRPr="00F02825">
          <w:rPr>
            <w:rStyle w:val="Hyperlink"/>
            <w:rFonts w:ascii="Corbel" w:hAnsi="Corbel"/>
          </w:rPr>
          <w:t>2.3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Doelstelling van de aanbesteding</w:t>
        </w:r>
        <w:r>
          <w:rPr>
            <w:webHidden/>
          </w:rPr>
          <w:tab/>
        </w:r>
        <w:r>
          <w:rPr>
            <w:webHidden/>
          </w:rPr>
          <w:fldChar w:fldCharType="begin"/>
        </w:r>
        <w:r>
          <w:rPr>
            <w:webHidden/>
          </w:rPr>
          <w:instrText xml:space="preserve"> PAGEREF _Toc220665308 \h </w:instrText>
        </w:r>
        <w:r>
          <w:rPr>
            <w:webHidden/>
          </w:rPr>
        </w:r>
        <w:r>
          <w:rPr>
            <w:webHidden/>
          </w:rPr>
          <w:fldChar w:fldCharType="separate"/>
        </w:r>
        <w:r>
          <w:rPr>
            <w:webHidden/>
          </w:rPr>
          <w:t>8</w:t>
        </w:r>
        <w:r>
          <w:rPr>
            <w:webHidden/>
          </w:rPr>
          <w:fldChar w:fldCharType="end"/>
        </w:r>
      </w:hyperlink>
    </w:p>
    <w:p w14:paraId="27845414" w14:textId="1DA1E0B7"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09" w:history="1">
        <w:r w:rsidRPr="00F02825">
          <w:rPr>
            <w:rStyle w:val="Hyperlink"/>
            <w:rFonts w:ascii="Corbel" w:hAnsi="Corbel"/>
          </w:rPr>
          <w:t>2.4</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Samenvoegen van Opdrachten en verdeling in percelen</w:t>
        </w:r>
        <w:r>
          <w:rPr>
            <w:webHidden/>
          </w:rPr>
          <w:tab/>
        </w:r>
        <w:r>
          <w:rPr>
            <w:webHidden/>
          </w:rPr>
          <w:fldChar w:fldCharType="begin"/>
        </w:r>
        <w:r>
          <w:rPr>
            <w:webHidden/>
          </w:rPr>
          <w:instrText xml:space="preserve"> PAGEREF _Toc220665309 \h </w:instrText>
        </w:r>
        <w:r>
          <w:rPr>
            <w:webHidden/>
          </w:rPr>
        </w:r>
        <w:r>
          <w:rPr>
            <w:webHidden/>
          </w:rPr>
          <w:fldChar w:fldCharType="separate"/>
        </w:r>
        <w:r>
          <w:rPr>
            <w:webHidden/>
          </w:rPr>
          <w:t>9</w:t>
        </w:r>
        <w:r>
          <w:rPr>
            <w:webHidden/>
          </w:rPr>
          <w:fldChar w:fldCharType="end"/>
        </w:r>
      </w:hyperlink>
    </w:p>
    <w:p w14:paraId="1A9A40EF" w14:textId="5373103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0" w:history="1">
        <w:r w:rsidRPr="00F02825">
          <w:rPr>
            <w:rStyle w:val="Hyperlink"/>
            <w:rFonts w:ascii="Corbel" w:hAnsi="Corbel"/>
          </w:rPr>
          <w:t>2.5</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Aard van de Opdracht</w:t>
        </w:r>
        <w:r>
          <w:rPr>
            <w:webHidden/>
          </w:rPr>
          <w:tab/>
        </w:r>
        <w:r>
          <w:rPr>
            <w:webHidden/>
          </w:rPr>
          <w:fldChar w:fldCharType="begin"/>
        </w:r>
        <w:r>
          <w:rPr>
            <w:webHidden/>
          </w:rPr>
          <w:instrText xml:space="preserve"> PAGEREF _Toc220665310 \h </w:instrText>
        </w:r>
        <w:r>
          <w:rPr>
            <w:webHidden/>
          </w:rPr>
        </w:r>
        <w:r>
          <w:rPr>
            <w:webHidden/>
          </w:rPr>
          <w:fldChar w:fldCharType="separate"/>
        </w:r>
        <w:r>
          <w:rPr>
            <w:webHidden/>
          </w:rPr>
          <w:t>10</w:t>
        </w:r>
        <w:r>
          <w:rPr>
            <w:webHidden/>
          </w:rPr>
          <w:fldChar w:fldCharType="end"/>
        </w:r>
      </w:hyperlink>
    </w:p>
    <w:p w14:paraId="2AB9D71C" w14:textId="68B52C49"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1" w:history="1">
        <w:r w:rsidRPr="00F02825">
          <w:rPr>
            <w:rStyle w:val="Hyperlink"/>
            <w:rFonts w:ascii="Corbel" w:hAnsi="Corbel"/>
          </w:rPr>
          <w:t>2.6</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Omvang van de Opdracht</w:t>
        </w:r>
        <w:r>
          <w:rPr>
            <w:webHidden/>
          </w:rPr>
          <w:tab/>
        </w:r>
        <w:r>
          <w:rPr>
            <w:webHidden/>
          </w:rPr>
          <w:fldChar w:fldCharType="begin"/>
        </w:r>
        <w:r>
          <w:rPr>
            <w:webHidden/>
          </w:rPr>
          <w:instrText xml:space="preserve"> PAGEREF _Toc220665311 \h </w:instrText>
        </w:r>
        <w:r>
          <w:rPr>
            <w:webHidden/>
          </w:rPr>
        </w:r>
        <w:r>
          <w:rPr>
            <w:webHidden/>
          </w:rPr>
          <w:fldChar w:fldCharType="separate"/>
        </w:r>
        <w:r>
          <w:rPr>
            <w:webHidden/>
          </w:rPr>
          <w:t>13</w:t>
        </w:r>
        <w:r>
          <w:rPr>
            <w:webHidden/>
          </w:rPr>
          <w:fldChar w:fldCharType="end"/>
        </w:r>
      </w:hyperlink>
    </w:p>
    <w:p w14:paraId="367E0F2F" w14:textId="4B533F7B"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2" w:history="1">
        <w:r w:rsidRPr="00F02825">
          <w:rPr>
            <w:rStyle w:val="Hyperlink"/>
            <w:rFonts w:ascii="Corbel" w:hAnsi="Corbel"/>
          </w:rPr>
          <w:t>2.7</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Vorm en duur Overeenkomst</w:t>
        </w:r>
        <w:r>
          <w:rPr>
            <w:webHidden/>
          </w:rPr>
          <w:tab/>
        </w:r>
        <w:r>
          <w:rPr>
            <w:webHidden/>
          </w:rPr>
          <w:fldChar w:fldCharType="begin"/>
        </w:r>
        <w:r>
          <w:rPr>
            <w:webHidden/>
          </w:rPr>
          <w:instrText xml:space="preserve"> PAGEREF _Toc220665312 \h </w:instrText>
        </w:r>
        <w:r>
          <w:rPr>
            <w:webHidden/>
          </w:rPr>
        </w:r>
        <w:r>
          <w:rPr>
            <w:webHidden/>
          </w:rPr>
          <w:fldChar w:fldCharType="separate"/>
        </w:r>
        <w:r>
          <w:rPr>
            <w:webHidden/>
          </w:rPr>
          <w:t>13</w:t>
        </w:r>
        <w:r>
          <w:rPr>
            <w:webHidden/>
          </w:rPr>
          <w:fldChar w:fldCharType="end"/>
        </w:r>
      </w:hyperlink>
    </w:p>
    <w:p w14:paraId="1D1958E4" w14:textId="37100E3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3" w:history="1">
        <w:r w:rsidRPr="00F02825">
          <w:rPr>
            <w:rStyle w:val="Hyperlink"/>
            <w:rFonts w:ascii="Corbel" w:hAnsi="Corbel"/>
          </w:rPr>
          <w:t>2.8</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Werking van de Raamovereenkomst</w:t>
        </w:r>
        <w:r>
          <w:rPr>
            <w:webHidden/>
          </w:rPr>
          <w:tab/>
        </w:r>
        <w:r>
          <w:rPr>
            <w:webHidden/>
          </w:rPr>
          <w:fldChar w:fldCharType="begin"/>
        </w:r>
        <w:r>
          <w:rPr>
            <w:webHidden/>
          </w:rPr>
          <w:instrText xml:space="preserve"> PAGEREF _Toc220665313 \h </w:instrText>
        </w:r>
        <w:r>
          <w:rPr>
            <w:webHidden/>
          </w:rPr>
        </w:r>
        <w:r>
          <w:rPr>
            <w:webHidden/>
          </w:rPr>
          <w:fldChar w:fldCharType="separate"/>
        </w:r>
        <w:r>
          <w:rPr>
            <w:webHidden/>
          </w:rPr>
          <w:t>13</w:t>
        </w:r>
        <w:r>
          <w:rPr>
            <w:webHidden/>
          </w:rPr>
          <w:fldChar w:fldCharType="end"/>
        </w:r>
      </w:hyperlink>
    </w:p>
    <w:p w14:paraId="7073DBFF" w14:textId="088FD98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4" w:history="1">
        <w:r w:rsidRPr="00F02825">
          <w:rPr>
            <w:rStyle w:val="Hyperlink"/>
            <w:rFonts w:ascii="Corbel" w:hAnsi="Corbel"/>
          </w:rPr>
          <w:t>2.9</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Maatschappelijk verantwoord Opdrachtgeven &amp; Inkopen: Duurzaamheid</w:t>
        </w:r>
        <w:r>
          <w:rPr>
            <w:webHidden/>
          </w:rPr>
          <w:tab/>
        </w:r>
        <w:r>
          <w:rPr>
            <w:webHidden/>
          </w:rPr>
          <w:fldChar w:fldCharType="begin"/>
        </w:r>
        <w:r>
          <w:rPr>
            <w:webHidden/>
          </w:rPr>
          <w:instrText xml:space="preserve"> PAGEREF _Toc220665314 \h </w:instrText>
        </w:r>
        <w:r>
          <w:rPr>
            <w:webHidden/>
          </w:rPr>
        </w:r>
        <w:r>
          <w:rPr>
            <w:webHidden/>
          </w:rPr>
          <w:fldChar w:fldCharType="separate"/>
        </w:r>
        <w:r>
          <w:rPr>
            <w:webHidden/>
          </w:rPr>
          <w:t>14</w:t>
        </w:r>
        <w:r>
          <w:rPr>
            <w:webHidden/>
          </w:rPr>
          <w:fldChar w:fldCharType="end"/>
        </w:r>
      </w:hyperlink>
    </w:p>
    <w:p w14:paraId="27CBB62E" w14:textId="1C7D502F"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5" w:history="1">
        <w:r w:rsidRPr="00F02825">
          <w:rPr>
            <w:rStyle w:val="Hyperlink"/>
            <w:rFonts w:ascii="Corbel" w:hAnsi="Corbel"/>
          </w:rPr>
          <w:t>2.10</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Maatschappelijk verantwoord Opdrachtgeven &amp; Inkopen: Klimaat</w:t>
        </w:r>
        <w:r>
          <w:rPr>
            <w:webHidden/>
          </w:rPr>
          <w:tab/>
        </w:r>
        <w:r>
          <w:rPr>
            <w:webHidden/>
          </w:rPr>
          <w:fldChar w:fldCharType="begin"/>
        </w:r>
        <w:r>
          <w:rPr>
            <w:webHidden/>
          </w:rPr>
          <w:instrText xml:space="preserve"> PAGEREF _Toc220665315 \h </w:instrText>
        </w:r>
        <w:r>
          <w:rPr>
            <w:webHidden/>
          </w:rPr>
        </w:r>
        <w:r>
          <w:rPr>
            <w:webHidden/>
          </w:rPr>
          <w:fldChar w:fldCharType="separate"/>
        </w:r>
        <w:r>
          <w:rPr>
            <w:webHidden/>
          </w:rPr>
          <w:t>14</w:t>
        </w:r>
        <w:r>
          <w:rPr>
            <w:webHidden/>
          </w:rPr>
          <w:fldChar w:fldCharType="end"/>
        </w:r>
      </w:hyperlink>
    </w:p>
    <w:p w14:paraId="4D18D5F5" w14:textId="76A752D5"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6" w:history="1">
        <w:r w:rsidRPr="00F02825">
          <w:rPr>
            <w:rStyle w:val="Hyperlink"/>
            <w:rFonts w:ascii="Corbel" w:hAnsi="Corbel"/>
          </w:rPr>
          <w:t>2.11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Maatschappelijk verantwoord Opdrachtgeven &amp; Inkopen: Diversiteit &amp; Inclusie</w:t>
        </w:r>
        <w:r>
          <w:rPr>
            <w:webHidden/>
          </w:rPr>
          <w:tab/>
        </w:r>
        <w:r>
          <w:rPr>
            <w:webHidden/>
          </w:rPr>
          <w:fldChar w:fldCharType="begin"/>
        </w:r>
        <w:r>
          <w:rPr>
            <w:webHidden/>
          </w:rPr>
          <w:instrText xml:space="preserve"> PAGEREF _Toc220665316 \h </w:instrText>
        </w:r>
        <w:r>
          <w:rPr>
            <w:webHidden/>
          </w:rPr>
        </w:r>
        <w:r>
          <w:rPr>
            <w:webHidden/>
          </w:rPr>
          <w:fldChar w:fldCharType="separate"/>
        </w:r>
        <w:r>
          <w:rPr>
            <w:webHidden/>
          </w:rPr>
          <w:t>14</w:t>
        </w:r>
        <w:r>
          <w:rPr>
            <w:webHidden/>
          </w:rPr>
          <w:fldChar w:fldCharType="end"/>
        </w:r>
      </w:hyperlink>
    </w:p>
    <w:p w14:paraId="4CD4EA46" w14:textId="04BE6130"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7" w:history="1">
        <w:r w:rsidRPr="00F02825">
          <w:rPr>
            <w:rStyle w:val="Hyperlink"/>
            <w:rFonts w:ascii="Corbel" w:hAnsi="Corbel"/>
          </w:rPr>
          <w:t>2.12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Maatschappelijk verantwoord Opdrachtgeven &amp; Inkopen: Social return</w:t>
        </w:r>
        <w:r>
          <w:rPr>
            <w:webHidden/>
          </w:rPr>
          <w:tab/>
        </w:r>
        <w:r>
          <w:rPr>
            <w:webHidden/>
          </w:rPr>
          <w:fldChar w:fldCharType="begin"/>
        </w:r>
        <w:r>
          <w:rPr>
            <w:webHidden/>
          </w:rPr>
          <w:instrText xml:space="preserve"> PAGEREF _Toc220665317 \h </w:instrText>
        </w:r>
        <w:r>
          <w:rPr>
            <w:webHidden/>
          </w:rPr>
        </w:r>
        <w:r>
          <w:rPr>
            <w:webHidden/>
          </w:rPr>
          <w:fldChar w:fldCharType="separate"/>
        </w:r>
        <w:r>
          <w:rPr>
            <w:webHidden/>
          </w:rPr>
          <w:t>14</w:t>
        </w:r>
        <w:r>
          <w:rPr>
            <w:webHidden/>
          </w:rPr>
          <w:fldChar w:fldCharType="end"/>
        </w:r>
      </w:hyperlink>
    </w:p>
    <w:p w14:paraId="1F2C6A34" w14:textId="0DE56253"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18" w:history="1">
        <w:r w:rsidRPr="00F02825">
          <w:rPr>
            <w:rStyle w:val="Hyperlink"/>
            <w:rFonts w:ascii="Corbel" w:hAnsi="Corbel"/>
            <w14:scene3d>
              <w14:camera w14:prst="orthographicFront"/>
              <w14:lightRig w14:rig="threePt" w14:dir="t">
                <w14:rot w14:lat="0" w14:lon="0" w14:rev="0"/>
              </w14:lightRig>
            </w14:scene3d>
          </w:rPr>
          <w:t>Hoofdstuk 3</w:t>
        </w:r>
        <w:r>
          <w:rPr>
            <w:rFonts w:asciiTheme="minorHAnsi" w:eastAsiaTheme="minorEastAsia" w:hAnsiTheme="minorHAnsi" w:cstheme="minorBidi"/>
            <w:b w:val="0"/>
            <w:caps w:val="0"/>
            <w:spacing w:val="0"/>
            <w:kern w:val="2"/>
            <w:sz w:val="24"/>
            <w:szCs w:val="24"/>
            <w14:ligatures w14:val="standardContextual"/>
          </w:rPr>
          <w:tab/>
        </w:r>
        <w:r w:rsidRPr="00F02825">
          <w:rPr>
            <w:rStyle w:val="Hyperlink"/>
            <w:rFonts w:ascii="Corbel" w:hAnsi="Corbel"/>
          </w:rPr>
          <w:t>Procedurele aspecten en voorschriften</w:t>
        </w:r>
        <w:r>
          <w:rPr>
            <w:webHidden/>
          </w:rPr>
          <w:tab/>
        </w:r>
        <w:r>
          <w:rPr>
            <w:webHidden/>
          </w:rPr>
          <w:fldChar w:fldCharType="begin"/>
        </w:r>
        <w:r>
          <w:rPr>
            <w:webHidden/>
          </w:rPr>
          <w:instrText xml:space="preserve"> PAGEREF _Toc220665318 \h </w:instrText>
        </w:r>
        <w:r>
          <w:rPr>
            <w:webHidden/>
          </w:rPr>
        </w:r>
        <w:r>
          <w:rPr>
            <w:webHidden/>
          </w:rPr>
          <w:fldChar w:fldCharType="separate"/>
        </w:r>
        <w:r>
          <w:rPr>
            <w:webHidden/>
          </w:rPr>
          <w:t>16</w:t>
        </w:r>
        <w:r>
          <w:rPr>
            <w:webHidden/>
          </w:rPr>
          <w:fldChar w:fldCharType="end"/>
        </w:r>
      </w:hyperlink>
    </w:p>
    <w:p w14:paraId="05F32084" w14:textId="1264D33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19" w:history="1">
        <w:r w:rsidRPr="00F02825">
          <w:rPr>
            <w:rStyle w:val="Hyperlink"/>
            <w:rFonts w:ascii="Corbel" w:hAnsi="Corbel"/>
          </w:rPr>
          <w:t>3.1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Algemene voorschriften voor de aanbesteding</w:t>
        </w:r>
        <w:r>
          <w:rPr>
            <w:webHidden/>
          </w:rPr>
          <w:tab/>
        </w:r>
        <w:r>
          <w:rPr>
            <w:webHidden/>
          </w:rPr>
          <w:fldChar w:fldCharType="begin"/>
        </w:r>
        <w:r>
          <w:rPr>
            <w:webHidden/>
          </w:rPr>
          <w:instrText xml:space="preserve"> PAGEREF _Toc220665319 \h </w:instrText>
        </w:r>
        <w:r>
          <w:rPr>
            <w:webHidden/>
          </w:rPr>
        </w:r>
        <w:r>
          <w:rPr>
            <w:webHidden/>
          </w:rPr>
          <w:fldChar w:fldCharType="separate"/>
        </w:r>
        <w:r>
          <w:rPr>
            <w:webHidden/>
          </w:rPr>
          <w:t>16</w:t>
        </w:r>
        <w:r>
          <w:rPr>
            <w:webHidden/>
          </w:rPr>
          <w:fldChar w:fldCharType="end"/>
        </w:r>
      </w:hyperlink>
    </w:p>
    <w:p w14:paraId="5B331057" w14:textId="49038666"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0" w:history="1">
        <w:r w:rsidRPr="00F02825">
          <w:rPr>
            <w:rStyle w:val="Hyperlink"/>
            <w:rFonts w:ascii="Corbel" w:hAnsi="Corbel"/>
          </w:rPr>
          <w:t>3.2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Communicatie, vertrouwelijkheid van gegevens en publiciteit</w:t>
        </w:r>
        <w:r>
          <w:rPr>
            <w:webHidden/>
          </w:rPr>
          <w:tab/>
        </w:r>
        <w:r>
          <w:rPr>
            <w:webHidden/>
          </w:rPr>
          <w:fldChar w:fldCharType="begin"/>
        </w:r>
        <w:r>
          <w:rPr>
            <w:webHidden/>
          </w:rPr>
          <w:instrText xml:space="preserve"> PAGEREF _Toc220665320 \h </w:instrText>
        </w:r>
        <w:r>
          <w:rPr>
            <w:webHidden/>
          </w:rPr>
        </w:r>
        <w:r>
          <w:rPr>
            <w:webHidden/>
          </w:rPr>
          <w:fldChar w:fldCharType="separate"/>
        </w:r>
        <w:r>
          <w:rPr>
            <w:webHidden/>
          </w:rPr>
          <w:t>16</w:t>
        </w:r>
        <w:r>
          <w:rPr>
            <w:webHidden/>
          </w:rPr>
          <w:fldChar w:fldCharType="end"/>
        </w:r>
      </w:hyperlink>
    </w:p>
    <w:p w14:paraId="5106AFC6" w14:textId="0AAF8126"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1" w:history="1">
        <w:r w:rsidRPr="00F02825">
          <w:rPr>
            <w:rStyle w:val="Hyperlink"/>
            <w:rFonts w:ascii="Corbel" w:hAnsi="Corbel"/>
          </w:rPr>
          <w:t>3.3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Voorschriften voor het stellen van vragen</w:t>
        </w:r>
        <w:r>
          <w:rPr>
            <w:webHidden/>
          </w:rPr>
          <w:tab/>
        </w:r>
        <w:r>
          <w:rPr>
            <w:webHidden/>
          </w:rPr>
          <w:fldChar w:fldCharType="begin"/>
        </w:r>
        <w:r>
          <w:rPr>
            <w:webHidden/>
          </w:rPr>
          <w:instrText xml:space="preserve"> PAGEREF _Toc220665321 \h </w:instrText>
        </w:r>
        <w:r>
          <w:rPr>
            <w:webHidden/>
          </w:rPr>
        </w:r>
        <w:r>
          <w:rPr>
            <w:webHidden/>
          </w:rPr>
          <w:fldChar w:fldCharType="separate"/>
        </w:r>
        <w:r>
          <w:rPr>
            <w:webHidden/>
          </w:rPr>
          <w:t>17</w:t>
        </w:r>
        <w:r>
          <w:rPr>
            <w:webHidden/>
          </w:rPr>
          <w:fldChar w:fldCharType="end"/>
        </w:r>
      </w:hyperlink>
    </w:p>
    <w:p w14:paraId="0892146D" w14:textId="625D23DA"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2" w:history="1">
        <w:r w:rsidRPr="00F02825">
          <w:rPr>
            <w:rStyle w:val="Hyperlink"/>
            <w:rFonts w:ascii="Corbel" w:hAnsi="Corbel"/>
          </w:rPr>
          <w:t>3.3.1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Het stellen van individuele vragen</w:t>
        </w:r>
        <w:r>
          <w:rPr>
            <w:webHidden/>
          </w:rPr>
          <w:tab/>
        </w:r>
        <w:r>
          <w:rPr>
            <w:webHidden/>
          </w:rPr>
          <w:fldChar w:fldCharType="begin"/>
        </w:r>
        <w:r>
          <w:rPr>
            <w:webHidden/>
          </w:rPr>
          <w:instrText xml:space="preserve"> PAGEREF _Toc220665322 \h </w:instrText>
        </w:r>
        <w:r>
          <w:rPr>
            <w:webHidden/>
          </w:rPr>
        </w:r>
        <w:r>
          <w:rPr>
            <w:webHidden/>
          </w:rPr>
          <w:fldChar w:fldCharType="separate"/>
        </w:r>
        <w:r>
          <w:rPr>
            <w:webHidden/>
          </w:rPr>
          <w:t>17</w:t>
        </w:r>
        <w:r>
          <w:rPr>
            <w:webHidden/>
          </w:rPr>
          <w:fldChar w:fldCharType="end"/>
        </w:r>
      </w:hyperlink>
    </w:p>
    <w:p w14:paraId="672656BD" w14:textId="57A05331"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3" w:history="1">
        <w:r w:rsidRPr="00F02825">
          <w:rPr>
            <w:rStyle w:val="Hyperlink"/>
            <w:rFonts w:ascii="Corbel" w:hAnsi="Corbel"/>
          </w:rPr>
          <w:t>3.3.2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Klachtenregeling Aanbesteden</w:t>
        </w:r>
        <w:r>
          <w:rPr>
            <w:webHidden/>
          </w:rPr>
          <w:tab/>
        </w:r>
        <w:r>
          <w:rPr>
            <w:webHidden/>
          </w:rPr>
          <w:fldChar w:fldCharType="begin"/>
        </w:r>
        <w:r>
          <w:rPr>
            <w:webHidden/>
          </w:rPr>
          <w:instrText xml:space="preserve"> PAGEREF _Toc220665323 \h </w:instrText>
        </w:r>
        <w:r>
          <w:rPr>
            <w:webHidden/>
          </w:rPr>
        </w:r>
        <w:r>
          <w:rPr>
            <w:webHidden/>
          </w:rPr>
          <w:fldChar w:fldCharType="separate"/>
        </w:r>
        <w:r>
          <w:rPr>
            <w:webHidden/>
          </w:rPr>
          <w:t>17</w:t>
        </w:r>
        <w:r>
          <w:rPr>
            <w:webHidden/>
          </w:rPr>
          <w:fldChar w:fldCharType="end"/>
        </w:r>
      </w:hyperlink>
    </w:p>
    <w:p w14:paraId="44DA72E4" w14:textId="072E85A9"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4" w:history="1">
        <w:r w:rsidRPr="00F02825">
          <w:rPr>
            <w:rStyle w:val="Hyperlink"/>
            <w:rFonts w:ascii="Corbel" w:hAnsi="Corbel"/>
          </w:rPr>
          <w:t>3.4</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Voorschriften voor het indienen van een Inschrijving</w:t>
        </w:r>
        <w:r>
          <w:rPr>
            <w:webHidden/>
          </w:rPr>
          <w:tab/>
        </w:r>
        <w:r>
          <w:rPr>
            <w:webHidden/>
          </w:rPr>
          <w:fldChar w:fldCharType="begin"/>
        </w:r>
        <w:r>
          <w:rPr>
            <w:webHidden/>
          </w:rPr>
          <w:instrText xml:space="preserve"> PAGEREF _Toc220665324 \h </w:instrText>
        </w:r>
        <w:r>
          <w:rPr>
            <w:webHidden/>
          </w:rPr>
        </w:r>
        <w:r>
          <w:rPr>
            <w:webHidden/>
          </w:rPr>
          <w:fldChar w:fldCharType="separate"/>
        </w:r>
        <w:r>
          <w:rPr>
            <w:webHidden/>
          </w:rPr>
          <w:t>18</w:t>
        </w:r>
        <w:r>
          <w:rPr>
            <w:webHidden/>
          </w:rPr>
          <w:fldChar w:fldCharType="end"/>
        </w:r>
      </w:hyperlink>
    </w:p>
    <w:p w14:paraId="0B7673B1" w14:textId="536EB99F"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5" w:history="1">
        <w:r w:rsidRPr="00F02825">
          <w:rPr>
            <w:rStyle w:val="Hyperlink"/>
            <w:rFonts w:ascii="Corbel" w:hAnsi="Corbel"/>
          </w:rPr>
          <w:t>3.4.1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Inschrijven als Samenwerkingsverband (combinatie)</w:t>
        </w:r>
        <w:r>
          <w:rPr>
            <w:webHidden/>
          </w:rPr>
          <w:tab/>
        </w:r>
        <w:r>
          <w:rPr>
            <w:webHidden/>
          </w:rPr>
          <w:fldChar w:fldCharType="begin"/>
        </w:r>
        <w:r>
          <w:rPr>
            <w:webHidden/>
          </w:rPr>
          <w:instrText xml:space="preserve"> PAGEREF _Toc220665325 \h </w:instrText>
        </w:r>
        <w:r>
          <w:rPr>
            <w:webHidden/>
          </w:rPr>
        </w:r>
        <w:r>
          <w:rPr>
            <w:webHidden/>
          </w:rPr>
          <w:fldChar w:fldCharType="separate"/>
        </w:r>
        <w:r>
          <w:rPr>
            <w:webHidden/>
          </w:rPr>
          <w:t>19</w:t>
        </w:r>
        <w:r>
          <w:rPr>
            <w:webHidden/>
          </w:rPr>
          <w:fldChar w:fldCharType="end"/>
        </w:r>
      </w:hyperlink>
    </w:p>
    <w:p w14:paraId="5A40FF20" w14:textId="341B77EA"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6" w:history="1">
        <w:r w:rsidRPr="00F02825">
          <w:rPr>
            <w:rStyle w:val="Hyperlink"/>
            <w:rFonts w:ascii="Corbel" w:hAnsi="Corbel"/>
          </w:rPr>
          <w:t>3.4.2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Het doen van een beroep op een Derde</w:t>
        </w:r>
        <w:r>
          <w:rPr>
            <w:webHidden/>
          </w:rPr>
          <w:tab/>
        </w:r>
        <w:r>
          <w:rPr>
            <w:webHidden/>
          </w:rPr>
          <w:fldChar w:fldCharType="begin"/>
        </w:r>
        <w:r>
          <w:rPr>
            <w:webHidden/>
          </w:rPr>
          <w:instrText xml:space="preserve"> PAGEREF _Toc220665326 \h </w:instrText>
        </w:r>
        <w:r>
          <w:rPr>
            <w:webHidden/>
          </w:rPr>
        </w:r>
        <w:r>
          <w:rPr>
            <w:webHidden/>
          </w:rPr>
          <w:fldChar w:fldCharType="separate"/>
        </w:r>
        <w:r>
          <w:rPr>
            <w:webHidden/>
          </w:rPr>
          <w:t>20</w:t>
        </w:r>
        <w:r>
          <w:rPr>
            <w:webHidden/>
          </w:rPr>
          <w:fldChar w:fldCharType="end"/>
        </w:r>
      </w:hyperlink>
    </w:p>
    <w:p w14:paraId="0A8866D0" w14:textId="11CB26DC"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7" w:history="1">
        <w:r w:rsidRPr="00F02825">
          <w:rPr>
            <w:rStyle w:val="Hyperlink"/>
            <w:rFonts w:ascii="Corbel" w:hAnsi="Corbel"/>
          </w:rPr>
          <w:t>3.4.3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Inschrijven met meerdere Ondernemers vanuit een holding</w:t>
        </w:r>
        <w:r>
          <w:rPr>
            <w:webHidden/>
          </w:rPr>
          <w:tab/>
        </w:r>
        <w:r>
          <w:rPr>
            <w:webHidden/>
          </w:rPr>
          <w:fldChar w:fldCharType="begin"/>
        </w:r>
        <w:r>
          <w:rPr>
            <w:webHidden/>
          </w:rPr>
          <w:instrText xml:space="preserve"> PAGEREF _Toc220665327 \h </w:instrText>
        </w:r>
        <w:r>
          <w:rPr>
            <w:webHidden/>
          </w:rPr>
        </w:r>
        <w:r>
          <w:rPr>
            <w:webHidden/>
          </w:rPr>
          <w:fldChar w:fldCharType="separate"/>
        </w:r>
        <w:r>
          <w:rPr>
            <w:webHidden/>
          </w:rPr>
          <w:t>21</w:t>
        </w:r>
        <w:r>
          <w:rPr>
            <w:webHidden/>
          </w:rPr>
          <w:fldChar w:fldCharType="end"/>
        </w:r>
      </w:hyperlink>
    </w:p>
    <w:p w14:paraId="2DDCFA87" w14:textId="123C11DB"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8" w:history="1">
        <w:r w:rsidRPr="00F02825">
          <w:rPr>
            <w:rStyle w:val="Hyperlink"/>
            <w:rFonts w:ascii="Corbel" w:hAnsi="Corbel"/>
          </w:rPr>
          <w:t>3.4.4</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Opmaak en indeling van de Inschrijving</w:t>
        </w:r>
        <w:r>
          <w:rPr>
            <w:webHidden/>
          </w:rPr>
          <w:tab/>
        </w:r>
        <w:r>
          <w:rPr>
            <w:webHidden/>
          </w:rPr>
          <w:fldChar w:fldCharType="begin"/>
        </w:r>
        <w:r>
          <w:rPr>
            <w:webHidden/>
          </w:rPr>
          <w:instrText xml:space="preserve"> PAGEREF _Toc220665328 \h </w:instrText>
        </w:r>
        <w:r>
          <w:rPr>
            <w:webHidden/>
          </w:rPr>
        </w:r>
        <w:r>
          <w:rPr>
            <w:webHidden/>
          </w:rPr>
          <w:fldChar w:fldCharType="separate"/>
        </w:r>
        <w:r>
          <w:rPr>
            <w:webHidden/>
          </w:rPr>
          <w:t>21</w:t>
        </w:r>
        <w:r>
          <w:rPr>
            <w:webHidden/>
          </w:rPr>
          <w:fldChar w:fldCharType="end"/>
        </w:r>
      </w:hyperlink>
    </w:p>
    <w:p w14:paraId="1183D307" w14:textId="160BA96F"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29" w:history="1">
        <w:r w:rsidRPr="00F02825">
          <w:rPr>
            <w:rStyle w:val="Hyperlink"/>
            <w:rFonts w:ascii="Corbel" w:hAnsi="Corbel"/>
          </w:rPr>
          <w:t>3.5</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Openingsprocedure</w:t>
        </w:r>
        <w:r>
          <w:rPr>
            <w:webHidden/>
          </w:rPr>
          <w:tab/>
        </w:r>
        <w:r>
          <w:rPr>
            <w:webHidden/>
          </w:rPr>
          <w:fldChar w:fldCharType="begin"/>
        </w:r>
        <w:r>
          <w:rPr>
            <w:webHidden/>
          </w:rPr>
          <w:instrText xml:space="preserve"> PAGEREF _Toc220665329 \h </w:instrText>
        </w:r>
        <w:r>
          <w:rPr>
            <w:webHidden/>
          </w:rPr>
        </w:r>
        <w:r>
          <w:rPr>
            <w:webHidden/>
          </w:rPr>
          <w:fldChar w:fldCharType="separate"/>
        </w:r>
        <w:r>
          <w:rPr>
            <w:webHidden/>
          </w:rPr>
          <w:t>22</w:t>
        </w:r>
        <w:r>
          <w:rPr>
            <w:webHidden/>
          </w:rPr>
          <w:fldChar w:fldCharType="end"/>
        </w:r>
      </w:hyperlink>
    </w:p>
    <w:p w14:paraId="0943800C" w14:textId="53D39FD2"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0" w:history="1">
        <w:r w:rsidRPr="00F02825">
          <w:rPr>
            <w:rStyle w:val="Hyperlink"/>
            <w:rFonts w:ascii="Corbel" w:hAnsi="Corbel"/>
          </w:rPr>
          <w:t>3.6</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Gunningsbeslissing, Overeenkomst en rechtsbescherming</w:t>
        </w:r>
        <w:r>
          <w:rPr>
            <w:webHidden/>
          </w:rPr>
          <w:tab/>
        </w:r>
        <w:r>
          <w:rPr>
            <w:webHidden/>
          </w:rPr>
          <w:fldChar w:fldCharType="begin"/>
        </w:r>
        <w:r>
          <w:rPr>
            <w:webHidden/>
          </w:rPr>
          <w:instrText xml:space="preserve"> PAGEREF _Toc220665330 \h </w:instrText>
        </w:r>
        <w:r>
          <w:rPr>
            <w:webHidden/>
          </w:rPr>
        </w:r>
        <w:r>
          <w:rPr>
            <w:webHidden/>
          </w:rPr>
          <w:fldChar w:fldCharType="separate"/>
        </w:r>
        <w:r>
          <w:rPr>
            <w:webHidden/>
          </w:rPr>
          <w:t>22</w:t>
        </w:r>
        <w:r>
          <w:rPr>
            <w:webHidden/>
          </w:rPr>
          <w:fldChar w:fldCharType="end"/>
        </w:r>
      </w:hyperlink>
    </w:p>
    <w:p w14:paraId="7D94114A" w14:textId="3F8BA603"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31" w:history="1">
        <w:r w:rsidRPr="00F02825">
          <w:rPr>
            <w:rStyle w:val="Hyperlink"/>
            <w:rFonts w:ascii="Corbel" w:hAnsi="Corbel"/>
            <w14:scene3d>
              <w14:camera w14:prst="orthographicFront"/>
              <w14:lightRig w14:rig="threePt" w14:dir="t">
                <w14:rot w14:lat="0" w14:lon="0" w14:rev="0"/>
              </w14:lightRig>
            </w14:scene3d>
          </w:rPr>
          <w:t>Hoofdstuk 4</w:t>
        </w:r>
        <w:r>
          <w:rPr>
            <w:rFonts w:asciiTheme="minorHAnsi" w:eastAsiaTheme="minorEastAsia" w:hAnsiTheme="minorHAnsi" w:cstheme="minorBidi"/>
            <w:b w:val="0"/>
            <w:caps w:val="0"/>
            <w:spacing w:val="0"/>
            <w:kern w:val="2"/>
            <w:sz w:val="24"/>
            <w:szCs w:val="24"/>
            <w14:ligatures w14:val="standardContextual"/>
          </w:rPr>
          <w:tab/>
        </w:r>
        <w:r w:rsidRPr="00F02825">
          <w:rPr>
            <w:rStyle w:val="Hyperlink"/>
            <w:rFonts w:ascii="Corbel" w:hAnsi="Corbel"/>
          </w:rPr>
          <w:t>Toetsing van de Inschrijving</w:t>
        </w:r>
        <w:r>
          <w:rPr>
            <w:webHidden/>
          </w:rPr>
          <w:tab/>
        </w:r>
        <w:r>
          <w:rPr>
            <w:webHidden/>
          </w:rPr>
          <w:fldChar w:fldCharType="begin"/>
        </w:r>
        <w:r>
          <w:rPr>
            <w:webHidden/>
          </w:rPr>
          <w:instrText xml:space="preserve"> PAGEREF _Toc220665331 \h </w:instrText>
        </w:r>
        <w:r>
          <w:rPr>
            <w:webHidden/>
          </w:rPr>
        </w:r>
        <w:r>
          <w:rPr>
            <w:webHidden/>
          </w:rPr>
          <w:fldChar w:fldCharType="separate"/>
        </w:r>
        <w:r>
          <w:rPr>
            <w:webHidden/>
          </w:rPr>
          <w:t>24</w:t>
        </w:r>
        <w:r>
          <w:rPr>
            <w:webHidden/>
          </w:rPr>
          <w:fldChar w:fldCharType="end"/>
        </w:r>
      </w:hyperlink>
    </w:p>
    <w:p w14:paraId="34684848" w14:textId="3DCE8D2C"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2" w:history="1">
        <w:r w:rsidRPr="00F02825">
          <w:rPr>
            <w:rStyle w:val="Hyperlink"/>
            <w:rFonts w:ascii="Corbel" w:hAnsi="Corbel"/>
          </w:rPr>
          <w:t>4.1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Stap 1: Toetsen of is voldaan aan de aanbestedingsvoorschriften</w:t>
        </w:r>
        <w:r>
          <w:rPr>
            <w:webHidden/>
          </w:rPr>
          <w:tab/>
        </w:r>
        <w:r>
          <w:rPr>
            <w:webHidden/>
          </w:rPr>
          <w:fldChar w:fldCharType="begin"/>
        </w:r>
        <w:r>
          <w:rPr>
            <w:webHidden/>
          </w:rPr>
          <w:instrText xml:space="preserve"> PAGEREF _Toc220665332 \h </w:instrText>
        </w:r>
        <w:r>
          <w:rPr>
            <w:webHidden/>
          </w:rPr>
        </w:r>
        <w:r>
          <w:rPr>
            <w:webHidden/>
          </w:rPr>
          <w:fldChar w:fldCharType="separate"/>
        </w:r>
        <w:r>
          <w:rPr>
            <w:webHidden/>
          </w:rPr>
          <w:t>24</w:t>
        </w:r>
        <w:r>
          <w:rPr>
            <w:webHidden/>
          </w:rPr>
          <w:fldChar w:fldCharType="end"/>
        </w:r>
      </w:hyperlink>
    </w:p>
    <w:p w14:paraId="1FA9CA80" w14:textId="0AFAC15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3" w:history="1">
        <w:r w:rsidRPr="00F02825">
          <w:rPr>
            <w:rStyle w:val="Hyperlink"/>
            <w:rFonts w:ascii="Corbel" w:hAnsi="Corbel"/>
          </w:rPr>
          <w:t>4.2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Stap 2: Toetsen of geen uitsluitingsgronden van toepassing zijn</w:t>
        </w:r>
        <w:r>
          <w:rPr>
            <w:webHidden/>
          </w:rPr>
          <w:tab/>
        </w:r>
        <w:r>
          <w:rPr>
            <w:webHidden/>
          </w:rPr>
          <w:fldChar w:fldCharType="begin"/>
        </w:r>
        <w:r>
          <w:rPr>
            <w:webHidden/>
          </w:rPr>
          <w:instrText xml:space="preserve"> PAGEREF _Toc220665333 \h </w:instrText>
        </w:r>
        <w:r>
          <w:rPr>
            <w:webHidden/>
          </w:rPr>
        </w:r>
        <w:r>
          <w:rPr>
            <w:webHidden/>
          </w:rPr>
          <w:fldChar w:fldCharType="separate"/>
        </w:r>
        <w:r>
          <w:rPr>
            <w:webHidden/>
          </w:rPr>
          <w:t>24</w:t>
        </w:r>
        <w:r>
          <w:rPr>
            <w:webHidden/>
          </w:rPr>
          <w:fldChar w:fldCharType="end"/>
        </w:r>
      </w:hyperlink>
    </w:p>
    <w:p w14:paraId="4FCA49E5" w14:textId="752C1233"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4" w:history="1">
        <w:r w:rsidRPr="00F02825">
          <w:rPr>
            <w:rStyle w:val="Hyperlink"/>
            <w:rFonts w:ascii="Corbel" w:hAnsi="Corbel"/>
          </w:rPr>
          <w:t>4.2.1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Aanvullende uitsluitingsgrond</w:t>
        </w:r>
        <w:r>
          <w:rPr>
            <w:webHidden/>
          </w:rPr>
          <w:tab/>
        </w:r>
        <w:r>
          <w:rPr>
            <w:webHidden/>
          </w:rPr>
          <w:fldChar w:fldCharType="begin"/>
        </w:r>
        <w:r>
          <w:rPr>
            <w:webHidden/>
          </w:rPr>
          <w:instrText xml:space="preserve"> PAGEREF _Toc220665334 \h </w:instrText>
        </w:r>
        <w:r>
          <w:rPr>
            <w:webHidden/>
          </w:rPr>
        </w:r>
        <w:r>
          <w:rPr>
            <w:webHidden/>
          </w:rPr>
          <w:fldChar w:fldCharType="separate"/>
        </w:r>
        <w:r>
          <w:rPr>
            <w:webHidden/>
          </w:rPr>
          <w:t>25</w:t>
        </w:r>
        <w:r>
          <w:rPr>
            <w:webHidden/>
          </w:rPr>
          <w:fldChar w:fldCharType="end"/>
        </w:r>
      </w:hyperlink>
    </w:p>
    <w:p w14:paraId="1E81B547" w14:textId="74C2BD45"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5" w:history="1">
        <w:r w:rsidRPr="00F02825">
          <w:rPr>
            <w:rStyle w:val="Hyperlink"/>
            <w:rFonts w:ascii="Corbel" w:hAnsi="Corbel"/>
          </w:rPr>
          <w:t>4.3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Stap 3: Toetsen of aan de geschiktheidseisen is voldaan</w:t>
        </w:r>
        <w:r>
          <w:rPr>
            <w:webHidden/>
          </w:rPr>
          <w:tab/>
        </w:r>
        <w:r>
          <w:rPr>
            <w:webHidden/>
          </w:rPr>
          <w:fldChar w:fldCharType="begin"/>
        </w:r>
        <w:r>
          <w:rPr>
            <w:webHidden/>
          </w:rPr>
          <w:instrText xml:space="preserve"> PAGEREF _Toc220665335 \h </w:instrText>
        </w:r>
        <w:r>
          <w:rPr>
            <w:webHidden/>
          </w:rPr>
        </w:r>
        <w:r>
          <w:rPr>
            <w:webHidden/>
          </w:rPr>
          <w:fldChar w:fldCharType="separate"/>
        </w:r>
        <w:r>
          <w:rPr>
            <w:webHidden/>
          </w:rPr>
          <w:t>26</w:t>
        </w:r>
        <w:r>
          <w:rPr>
            <w:webHidden/>
          </w:rPr>
          <w:fldChar w:fldCharType="end"/>
        </w:r>
      </w:hyperlink>
    </w:p>
    <w:p w14:paraId="71142B86" w14:textId="5D335CAC"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6" w:history="1">
        <w:r w:rsidRPr="00F02825">
          <w:rPr>
            <w:rStyle w:val="Hyperlink"/>
            <w:rFonts w:ascii="Corbel" w:hAnsi="Corbel"/>
          </w:rPr>
          <w:t>4.3.1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Financiële en economische draagkracht</w:t>
        </w:r>
        <w:r>
          <w:rPr>
            <w:webHidden/>
          </w:rPr>
          <w:tab/>
        </w:r>
        <w:r>
          <w:rPr>
            <w:webHidden/>
          </w:rPr>
          <w:fldChar w:fldCharType="begin"/>
        </w:r>
        <w:r>
          <w:rPr>
            <w:webHidden/>
          </w:rPr>
          <w:instrText xml:space="preserve"> PAGEREF _Toc220665336 \h </w:instrText>
        </w:r>
        <w:r>
          <w:rPr>
            <w:webHidden/>
          </w:rPr>
        </w:r>
        <w:r>
          <w:rPr>
            <w:webHidden/>
          </w:rPr>
          <w:fldChar w:fldCharType="separate"/>
        </w:r>
        <w:r>
          <w:rPr>
            <w:webHidden/>
          </w:rPr>
          <w:t>26</w:t>
        </w:r>
        <w:r>
          <w:rPr>
            <w:webHidden/>
          </w:rPr>
          <w:fldChar w:fldCharType="end"/>
        </w:r>
      </w:hyperlink>
    </w:p>
    <w:p w14:paraId="2DD69F81" w14:textId="74A9E993"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7" w:history="1">
        <w:r w:rsidRPr="00F02825">
          <w:rPr>
            <w:rStyle w:val="Hyperlink"/>
            <w:rFonts w:ascii="Corbel" w:hAnsi="Corbel"/>
          </w:rPr>
          <w:t>4.3.2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Technische en beroepsbekwaamheid</w:t>
        </w:r>
        <w:r>
          <w:rPr>
            <w:webHidden/>
          </w:rPr>
          <w:tab/>
        </w:r>
        <w:r>
          <w:rPr>
            <w:webHidden/>
          </w:rPr>
          <w:fldChar w:fldCharType="begin"/>
        </w:r>
        <w:r>
          <w:rPr>
            <w:webHidden/>
          </w:rPr>
          <w:instrText xml:space="preserve"> PAGEREF _Toc220665337 \h </w:instrText>
        </w:r>
        <w:r>
          <w:rPr>
            <w:webHidden/>
          </w:rPr>
        </w:r>
        <w:r>
          <w:rPr>
            <w:webHidden/>
          </w:rPr>
          <w:fldChar w:fldCharType="separate"/>
        </w:r>
        <w:r>
          <w:rPr>
            <w:webHidden/>
          </w:rPr>
          <w:t>27</w:t>
        </w:r>
        <w:r>
          <w:rPr>
            <w:webHidden/>
          </w:rPr>
          <w:fldChar w:fldCharType="end"/>
        </w:r>
      </w:hyperlink>
    </w:p>
    <w:p w14:paraId="1DB1DA07" w14:textId="08F8E338"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38" w:history="1">
        <w:r w:rsidRPr="00F02825">
          <w:rPr>
            <w:rStyle w:val="Hyperlink"/>
            <w:rFonts w:ascii="Corbel" w:hAnsi="Corbel"/>
          </w:rPr>
          <w:t>4.3.3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Beroepsbevoegdheid</w:t>
        </w:r>
        <w:r>
          <w:rPr>
            <w:webHidden/>
          </w:rPr>
          <w:tab/>
        </w:r>
        <w:r>
          <w:rPr>
            <w:webHidden/>
          </w:rPr>
          <w:fldChar w:fldCharType="begin"/>
        </w:r>
        <w:r>
          <w:rPr>
            <w:webHidden/>
          </w:rPr>
          <w:instrText xml:space="preserve"> PAGEREF _Toc220665338 \h </w:instrText>
        </w:r>
        <w:r>
          <w:rPr>
            <w:webHidden/>
          </w:rPr>
        </w:r>
        <w:r>
          <w:rPr>
            <w:webHidden/>
          </w:rPr>
          <w:fldChar w:fldCharType="separate"/>
        </w:r>
        <w:r>
          <w:rPr>
            <w:webHidden/>
          </w:rPr>
          <w:t>28</w:t>
        </w:r>
        <w:r>
          <w:rPr>
            <w:webHidden/>
          </w:rPr>
          <w:fldChar w:fldCharType="end"/>
        </w:r>
      </w:hyperlink>
    </w:p>
    <w:p w14:paraId="4B0600EE" w14:textId="39B151F0"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39" w:history="1">
        <w:r w:rsidRPr="00F02825">
          <w:rPr>
            <w:rStyle w:val="Hyperlink"/>
            <w:rFonts w:ascii="Corbel" w:hAnsi="Corbel"/>
            <w14:scene3d>
              <w14:camera w14:prst="orthographicFront"/>
              <w14:lightRig w14:rig="threePt" w14:dir="t">
                <w14:rot w14:lat="0" w14:lon="0" w14:rev="0"/>
              </w14:lightRig>
            </w14:scene3d>
          </w:rPr>
          <w:t>Hoofdstuk 5</w:t>
        </w:r>
        <w:r>
          <w:rPr>
            <w:rFonts w:asciiTheme="minorHAnsi" w:eastAsiaTheme="minorEastAsia" w:hAnsiTheme="minorHAnsi" w:cstheme="minorBidi"/>
            <w:b w:val="0"/>
            <w:caps w:val="0"/>
            <w:spacing w:val="0"/>
            <w:kern w:val="2"/>
            <w:sz w:val="24"/>
            <w:szCs w:val="24"/>
            <w14:ligatures w14:val="standardContextual"/>
          </w:rPr>
          <w:tab/>
        </w:r>
        <w:r w:rsidRPr="00F02825">
          <w:rPr>
            <w:rStyle w:val="Hyperlink"/>
            <w:rFonts w:ascii="Corbel" w:hAnsi="Corbel"/>
          </w:rPr>
          <w:t>EMVI: beoordeling van de Inschrijvingen</w:t>
        </w:r>
        <w:r>
          <w:rPr>
            <w:webHidden/>
          </w:rPr>
          <w:tab/>
        </w:r>
        <w:r>
          <w:rPr>
            <w:webHidden/>
          </w:rPr>
          <w:fldChar w:fldCharType="begin"/>
        </w:r>
        <w:r>
          <w:rPr>
            <w:webHidden/>
          </w:rPr>
          <w:instrText xml:space="preserve"> PAGEREF _Toc220665339 \h </w:instrText>
        </w:r>
        <w:r>
          <w:rPr>
            <w:webHidden/>
          </w:rPr>
        </w:r>
        <w:r>
          <w:rPr>
            <w:webHidden/>
          </w:rPr>
          <w:fldChar w:fldCharType="separate"/>
        </w:r>
        <w:r>
          <w:rPr>
            <w:webHidden/>
          </w:rPr>
          <w:t>30</w:t>
        </w:r>
        <w:r>
          <w:rPr>
            <w:webHidden/>
          </w:rPr>
          <w:fldChar w:fldCharType="end"/>
        </w:r>
      </w:hyperlink>
    </w:p>
    <w:p w14:paraId="405E81C1" w14:textId="5E5F8984"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0" w:history="1">
        <w:r w:rsidRPr="00F02825">
          <w:rPr>
            <w:rStyle w:val="Hyperlink"/>
            <w:rFonts w:ascii="Corbel" w:hAnsi="Corbel" w:cs="Helvetica"/>
          </w:rPr>
          <w:t>5.1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cs="Helvetica"/>
          </w:rPr>
          <w:t>Gunningscriteria</w:t>
        </w:r>
        <w:r>
          <w:rPr>
            <w:webHidden/>
          </w:rPr>
          <w:tab/>
        </w:r>
        <w:r>
          <w:rPr>
            <w:webHidden/>
          </w:rPr>
          <w:fldChar w:fldCharType="begin"/>
        </w:r>
        <w:r>
          <w:rPr>
            <w:webHidden/>
          </w:rPr>
          <w:instrText xml:space="preserve"> PAGEREF _Toc220665340 \h </w:instrText>
        </w:r>
        <w:r>
          <w:rPr>
            <w:webHidden/>
          </w:rPr>
        </w:r>
        <w:r>
          <w:rPr>
            <w:webHidden/>
          </w:rPr>
          <w:fldChar w:fldCharType="separate"/>
        </w:r>
        <w:r>
          <w:rPr>
            <w:webHidden/>
          </w:rPr>
          <w:t>30</w:t>
        </w:r>
        <w:r>
          <w:rPr>
            <w:webHidden/>
          </w:rPr>
          <w:fldChar w:fldCharType="end"/>
        </w:r>
      </w:hyperlink>
    </w:p>
    <w:p w14:paraId="04A4940C" w14:textId="2855116D"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1" w:history="1">
        <w:r w:rsidRPr="00F02825">
          <w:rPr>
            <w:rStyle w:val="Hyperlink"/>
            <w:rFonts w:ascii="Corbel" w:hAnsi="Corbel" w:cs="Helvetica"/>
          </w:rPr>
          <w:t>5.2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cs="Helvetica"/>
          </w:rPr>
          <w:t>Beoordelingsprocedure</w:t>
        </w:r>
        <w:r>
          <w:rPr>
            <w:webHidden/>
          </w:rPr>
          <w:tab/>
        </w:r>
        <w:r>
          <w:rPr>
            <w:webHidden/>
          </w:rPr>
          <w:fldChar w:fldCharType="begin"/>
        </w:r>
        <w:r>
          <w:rPr>
            <w:webHidden/>
          </w:rPr>
          <w:instrText xml:space="preserve"> PAGEREF _Toc220665341 \h </w:instrText>
        </w:r>
        <w:r>
          <w:rPr>
            <w:webHidden/>
          </w:rPr>
        </w:r>
        <w:r>
          <w:rPr>
            <w:webHidden/>
          </w:rPr>
          <w:fldChar w:fldCharType="separate"/>
        </w:r>
        <w:r>
          <w:rPr>
            <w:webHidden/>
          </w:rPr>
          <w:t>30</w:t>
        </w:r>
        <w:r>
          <w:rPr>
            <w:webHidden/>
          </w:rPr>
          <w:fldChar w:fldCharType="end"/>
        </w:r>
      </w:hyperlink>
    </w:p>
    <w:p w14:paraId="38D0360D" w14:textId="6D90CE52"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2" w:history="1">
        <w:r w:rsidRPr="00F02825">
          <w:rPr>
            <w:rStyle w:val="Hyperlink"/>
            <w:rFonts w:ascii="Corbel" w:hAnsi="Corbel" w:cs="Helvetica"/>
          </w:rPr>
          <w:t>5.3</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cs="Helvetica"/>
          </w:rPr>
          <w:t>Subgunningscriterium Kwaliteit</w:t>
        </w:r>
        <w:r>
          <w:rPr>
            <w:webHidden/>
          </w:rPr>
          <w:tab/>
        </w:r>
        <w:r>
          <w:rPr>
            <w:webHidden/>
          </w:rPr>
          <w:fldChar w:fldCharType="begin"/>
        </w:r>
        <w:r>
          <w:rPr>
            <w:webHidden/>
          </w:rPr>
          <w:instrText xml:space="preserve"> PAGEREF _Toc220665342 \h </w:instrText>
        </w:r>
        <w:r>
          <w:rPr>
            <w:webHidden/>
          </w:rPr>
        </w:r>
        <w:r>
          <w:rPr>
            <w:webHidden/>
          </w:rPr>
          <w:fldChar w:fldCharType="separate"/>
        </w:r>
        <w:r>
          <w:rPr>
            <w:webHidden/>
          </w:rPr>
          <w:t>31</w:t>
        </w:r>
        <w:r>
          <w:rPr>
            <w:webHidden/>
          </w:rPr>
          <w:fldChar w:fldCharType="end"/>
        </w:r>
      </w:hyperlink>
    </w:p>
    <w:p w14:paraId="26B65236" w14:textId="504BBB22"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3" w:history="1">
        <w:r w:rsidRPr="00F02825">
          <w:rPr>
            <w:rStyle w:val="Hyperlink"/>
            <w:rFonts w:ascii="Corbel" w:hAnsi="Corbel"/>
          </w:rPr>
          <w:t>5.3.1</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Onderdeel 1: Team en Expertise</w:t>
        </w:r>
        <w:r>
          <w:rPr>
            <w:webHidden/>
          </w:rPr>
          <w:tab/>
        </w:r>
        <w:r>
          <w:rPr>
            <w:webHidden/>
          </w:rPr>
          <w:fldChar w:fldCharType="begin"/>
        </w:r>
        <w:r>
          <w:rPr>
            <w:webHidden/>
          </w:rPr>
          <w:instrText xml:space="preserve"> PAGEREF _Toc220665343 \h </w:instrText>
        </w:r>
        <w:r>
          <w:rPr>
            <w:webHidden/>
          </w:rPr>
        </w:r>
        <w:r>
          <w:rPr>
            <w:webHidden/>
          </w:rPr>
          <w:fldChar w:fldCharType="separate"/>
        </w:r>
        <w:r>
          <w:rPr>
            <w:webHidden/>
          </w:rPr>
          <w:t>31</w:t>
        </w:r>
        <w:r>
          <w:rPr>
            <w:webHidden/>
          </w:rPr>
          <w:fldChar w:fldCharType="end"/>
        </w:r>
      </w:hyperlink>
    </w:p>
    <w:p w14:paraId="3B7CB204" w14:textId="1407069B"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4" w:history="1">
        <w:r w:rsidRPr="00F02825">
          <w:rPr>
            <w:rStyle w:val="Hyperlink"/>
            <w:rFonts w:ascii="Corbel" w:hAnsi="Corbel"/>
          </w:rPr>
          <w:t>5.3.2</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rPr>
          <w:t>Onderdeel 2: Aanpak, uitvoering, kennisdeling en innovatie</w:t>
        </w:r>
        <w:r>
          <w:rPr>
            <w:webHidden/>
          </w:rPr>
          <w:tab/>
        </w:r>
        <w:r>
          <w:rPr>
            <w:webHidden/>
          </w:rPr>
          <w:fldChar w:fldCharType="begin"/>
        </w:r>
        <w:r>
          <w:rPr>
            <w:webHidden/>
          </w:rPr>
          <w:instrText xml:space="preserve"> PAGEREF _Toc220665344 \h </w:instrText>
        </w:r>
        <w:r>
          <w:rPr>
            <w:webHidden/>
          </w:rPr>
        </w:r>
        <w:r>
          <w:rPr>
            <w:webHidden/>
          </w:rPr>
          <w:fldChar w:fldCharType="separate"/>
        </w:r>
        <w:r>
          <w:rPr>
            <w:webHidden/>
          </w:rPr>
          <w:t>32</w:t>
        </w:r>
        <w:r>
          <w:rPr>
            <w:webHidden/>
          </w:rPr>
          <w:fldChar w:fldCharType="end"/>
        </w:r>
      </w:hyperlink>
    </w:p>
    <w:p w14:paraId="39C61979" w14:textId="2FE4995B" w:rsidR="00960ECF" w:rsidRDefault="00960ECF">
      <w:pPr>
        <w:pStyle w:val="Inhopg2"/>
        <w:rPr>
          <w:rFonts w:asciiTheme="minorHAnsi" w:eastAsiaTheme="minorEastAsia" w:hAnsiTheme="minorHAnsi" w:cstheme="minorBidi"/>
          <w:spacing w:val="0"/>
          <w:kern w:val="2"/>
          <w:sz w:val="24"/>
          <w:szCs w:val="24"/>
          <w14:ligatures w14:val="standardContextual"/>
        </w:rPr>
      </w:pPr>
      <w:hyperlink w:anchor="_Toc220665345" w:history="1">
        <w:r w:rsidRPr="00F02825">
          <w:rPr>
            <w:rStyle w:val="Hyperlink"/>
            <w:rFonts w:ascii="Corbel" w:hAnsi="Corbel" w:cs="Helvetica"/>
          </w:rPr>
          <w:t>5.4</w:t>
        </w:r>
        <w:r>
          <w:rPr>
            <w:rFonts w:asciiTheme="minorHAnsi" w:eastAsiaTheme="minorEastAsia" w:hAnsiTheme="minorHAnsi" w:cstheme="minorBidi"/>
            <w:spacing w:val="0"/>
            <w:kern w:val="2"/>
            <w:sz w:val="24"/>
            <w:szCs w:val="24"/>
            <w14:ligatures w14:val="standardContextual"/>
          </w:rPr>
          <w:tab/>
        </w:r>
        <w:r w:rsidRPr="00F02825">
          <w:rPr>
            <w:rStyle w:val="Hyperlink"/>
            <w:rFonts w:ascii="Corbel" w:hAnsi="Corbel" w:cs="Helvetica"/>
          </w:rPr>
          <w:t>Subgunningscriterium Prijs</w:t>
        </w:r>
        <w:r>
          <w:rPr>
            <w:webHidden/>
          </w:rPr>
          <w:tab/>
        </w:r>
        <w:r>
          <w:rPr>
            <w:webHidden/>
          </w:rPr>
          <w:fldChar w:fldCharType="begin"/>
        </w:r>
        <w:r>
          <w:rPr>
            <w:webHidden/>
          </w:rPr>
          <w:instrText xml:space="preserve"> PAGEREF _Toc220665345 \h </w:instrText>
        </w:r>
        <w:r>
          <w:rPr>
            <w:webHidden/>
          </w:rPr>
        </w:r>
        <w:r>
          <w:rPr>
            <w:webHidden/>
          </w:rPr>
          <w:fldChar w:fldCharType="separate"/>
        </w:r>
        <w:r>
          <w:rPr>
            <w:webHidden/>
          </w:rPr>
          <w:t>33</w:t>
        </w:r>
        <w:r>
          <w:rPr>
            <w:webHidden/>
          </w:rPr>
          <w:fldChar w:fldCharType="end"/>
        </w:r>
      </w:hyperlink>
    </w:p>
    <w:p w14:paraId="7FCBFE83" w14:textId="67150855"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46" w:history="1">
        <w:r w:rsidRPr="00F02825">
          <w:rPr>
            <w:rStyle w:val="Hyperlink"/>
          </w:rPr>
          <w:t>Checklist</w:t>
        </w:r>
        <w:r>
          <w:rPr>
            <w:webHidden/>
          </w:rPr>
          <w:tab/>
        </w:r>
        <w:r>
          <w:rPr>
            <w:webHidden/>
          </w:rPr>
          <w:fldChar w:fldCharType="begin"/>
        </w:r>
        <w:r>
          <w:rPr>
            <w:webHidden/>
          </w:rPr>
          <w:instrText xml:space="preserve"> PAGEREF _Toc220665346 \h </w:instrText>
        </w:r>
        <w:r>
          <w:rPr>
            <w:webHidden/>
          </w:rPr>
        </w:r>
        <w:r>
          <w:rPr>
            <w:webHidden/>
          </w:rPr>
          <w:fldChar w:fldCharType="separate"/>
        </w:r>
        <w:r>
          <w:rPr>
            <w:webHidden/>
          </w:rPr>
          <w:t>35</w:t>
        </w:r>
        <w:r>
          <w:rPr>
            <w:webHidden/>
          </w:rPr>
          <w:fldChar w:fldCharType="end"/>
        </w:r>
      </w:hyperlink>
    </w:p>
    <w:p w14:paraId="4FEFD356" w14:textId="2E512873" w:rsidR="00960ECF" w:rsidRDefault="00960ECF">
      <w:pPr>
        <w:pStyle w:val="Inhopg1"/>
        <w:rPr>
          <w:rFonts w:asciiTheme="minorHAnsi" w:eastAsiaTheme="minorEastAsia" w:hAnsiTheme="minorHAnsi" w:cstheme="minorBidi"/>
          <w:b w:val="0"/>
          <w:caps w:val="0"/>
          <w:spacing w:val="0"/>
          <w:kern w:val="2"/>
          <w:sz w:val="24"/>
          <w:szCs w:val="24"/>
          <w14:ligatures w14:val="standardContextual"/>
        </w:rPr>
      </w:pPr>
      <w:hyperlink w:anchor="_Toc220665347" w:history="1">
        <w:r w:rsidRPr="00F02825">
          <w:rPr>
            <w:rStyle w:val="Hyperlink"/>
          </w:rPr>
          <w:t>Bijlage Format Kerncompetenties</w:t>
        </w:r>
        <w:r>
          <w:rPr>
            <w:webHidden/>
          </w:rPr>
          <w:tab/>
        </w:r>
        <w:r>
          <w:rPr>
            <w:webHidden/>
          </w:rPr>
          <w:fldChar w:fldCharType="begin"/>
        </w:r>
        <w:r>
          <w:rPr>
            <w:webHidden/>
          </w:rPr>
          <w:instrText xml:space="preserve"> PAGEREF _Toc220665347 \h </w:instrText>
        </w:r>
        <w:r>
          <w:rPr>
            <w:webHidden/>
          </w:rPr>
        </w:r>
        <w:r>
          <w:rPr>
            <w:webHidden/>
          </w:rPr>
          <w:fldChar w:fldCharType="separate"/>
        </w:r>
        <w:r>
          <w:rPr>
            <w:webHidden/>
          </w:rPr>
          <w:t>36</w:t>
        </w:r>
        <w:r>
          <w:rPr>
            <w:webHidden/>
          </w:rPr>
          <w:fldChar w:fldCharType="end"/>
        </w:r>
      </w:hyperlink>
    </w:p>
    <w:p w14:paraId="76209FE2" w14:textId="3E8B6BE0" w:rsidR="0007413F" w:rsidRDefault="00470DA1" w:rsidP="004E1E2E">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ABC897D" w14:textId="77777777" w:rsidR="00CF4889" w:rsidRPr="00FC34E8" w:rsidRDefault="00CF4889" w:rsidP="00CF4889">
      <w:pPr>
        <w:rPr>
          <w:rFonts w:ascii="Corbel" w:hAnsi="Corbel"/>
          <w:szCs w:val="18"/>
        </w:rPr>
      </w:pPr>
    </w:p>
    <w:p w14:paraId="252E8AF3" w14:textId="77777777" w:rsidR="00CF4889" w:rsidRPr="00FC34E8" w:rsidRDefault="00CF4889" w:rsidP="00CF4889">
      <w:pPr>
        <w:rPr>
          <w:rFonts w:ascii="Corbel" w:hAnsi="Corbel"/>
          <w:szCs w:val="18"/>
        </w:rPr>
      </w:pPr>
    </w:p>
    <w:p w14:paraId="21B18F4E" w14:textId="77777777" w:rsidR="00CF4889" w:rsidRPr="00CF4889" w:rsidRDefault="00CF4889" w:rsidP="00CF4889"/>
    <w:p w14:paraId="5CA29CE2" w14:textId="77777777" w:rsidR="0007413F" w:rsidRDefault="0007413F">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4E1E2E">
      <w:pPr>
        <w:pStyle w:val="Inhopg1"/>
      </w:pPr>
      <w:r w:rsidRPr="002C7AA6">
        <w:lastRenderedPageBreak/>
        <w:t>Definities</w:t>
      </w:r>
      <w:bookmarkEnd w:id="2"/>
      <w:bookmarkEnd w:id="3"/>
      <w:bookmarkEnd w:id="4"/>
    </w:p>
    <w:p w14:paraId="17936192"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5F778B91"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255B1B" w:rsidRPr="00255B1B">
        <w:rPr>
          <w:rFonts w:ascii="Corbel" w:hAnsi="Corbel"/>
          <w:szCs w:val="18"/>
        </w:rPr>
        <w:t>.</w:t>
      </w:r>
      <w:r w:rsidRPr="00255B1B">
        <w:rPr>
          <w:rFonts w:ascii="Corbel" w:hAnsi="Corbel"/>
          <w:szCs w:val="18"/>
        </w:rPr>
        <w:t xml:space="preserve"> </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16F758C3"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ook</w:t>
      </w:r>
      <w:r w:rsidR="003C0A5D">
        <w:rPr>
          <w:rFonts w:ascii="Corbel" w:hAnsi="Corbel"/>
          <w:szCs w:val="18"/>
        </w:rPr>
        <w:t xml:space="preserve"> </w:t>
      </w:r>
      <w:r w:rsidR="00B636CD" w:rsidRPr="003801DE">
        <w:rPr>
          <w:rFonts w:ascii="Corbel" w:hAnsi="Corbel"/>
          <w:szCs w:val="18"/>
        </w:rPr>
        <w:t>mededelingen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02A886CF" w14:textId="77777777" w:rsidR="007B4637" w:rsidRDefault="007B4637">
      <w:pPr>
        <w:spacing w:line="240" w:lineRule="auto"/>
        <w:rPr>
          <w:rFonts w:ascii="Corbel" w:hAnsi="Corbel"/>
          <w:b/>
          <w:szCs w:val="18"/>
        </w:rPr>
      </w:pPr>
      <w:r>
        <w:rPr>
          <w:rFonts w:ascii="Corbel" w:hAnsi="Corbel"/>
          <w:b/>
          <w:szCs w:val="18"/>
        </w:rPr>
        <w:br w:type="page"/>
      </w:r>
    </w:p>
    <w:p w14:paraId="16485F7C" w14:textId="77777777" w:rsidR="00470DA1" w:rsidRDefault="00470DA1" w:rsidP="00470DA1">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E8B2666" w14:textId="77777777" w:rsidR="00470DA1" w:rsidRPr="00811244" w:rsidRDefault="00470DA1" w:rsidP="00470DA1">
      <w:pPr>
        <w:spacing w:line="276" w:lineRule="auto"/>
        <w:rPr>
          <w:rFonts w:ascii="Corbel" w:hAnsi="Corbel"/>
          <w:szCs w:val="18"/>
          <w:u w:val="single"/>
        </w:rPr>
      </w:pP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7777777" w:rsidR="00470DA1" w:rsidRDefault="00470DA1" w:rsidP="00470DA1">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470DA1">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4321D298" w14:textId="77777777" w:rsidR="00DE5324" w:rsidRPr="00253789" w:rsidRDefault="00DE5324" w:rsidP="00DE5324">
      <w:pPr>
        <w:tabs>
          <w:tab w:val="left" w:pos="7903"/>
        </w:tabs>
        <w:spacing w:line="276" w:lineRule="auto"/>
        <w:rPr>
          <w:rFonts w:ascii="Corbel" w:hAnsi="Corbel"/>
          <w:b/>
          <w:szCs w:val="18"/>
          <w:lang w:val="en-US"/>
        </w:rPr>
      </w:pPr>
      <w:r w:rsidRPr="00253789">
        <w:rPr>
          <w:rFonts w:ascii="Corbel" w:hAnsi="Corbel"/>
          <w:b/>
          <w:szCs w:val="18"/>
          <w:lang w:val="en-US"/>
        </w:rPr>
        <w:t>SROI</w:t>
      </w:r>
    </w:p>
    <w:p w14:paraId="0398F6C0" w14:textId="77777777" w:rsidR="00DE5324" w:rsidRPr="00253789" w:rsidRDefault="00DE5324" w:rsidP="00DE5324">
      <w:pPr>
        <w:tabs>
          <w:tab w:val="left" w:pos="7903"/>
        </w:tabs>
        <w:spacing w:line="276" w:lineRule="auto"/>
        <w:rPr>
          <w:rFonts w:ascii="Corbel" w:hAnsi="Corbel"/>
          <w:szCs w:val="18"/>
          <w:lang w:val="en-US"/>
        </w:rPr>
      </w:pPr>
      <w:r w:rsidRPr="000B7AA9">
        <w:rPr>
          <w:rFonts w:ascii="Corbel" w:hAnsi="Corbel"/>
          <w:szCs w:val="18"/>
          <w:lang w:val="en-US"/>
        </w:rPr>
        <w:t>Social return on investment</w:t>
      </w:r>
      <w:r w:rsidRPr="00253789">
        <w:rPr>
          <w:rFonts w:ascii="Corbel" w:hAnsi="Corbel"/>
          <w:szCs w:val="18"/>
          <w:lang w:val="en-US"/>
        </w:rPr>
        <w:t>.</w:t>
      </w:r>
    </w:p>
    <w:p w14:paraId="1E3EDBF3" w14:textId="77777777" w:rsidR="00470DA1" w:rsidRPr="00253789" w:rsidRDefault="00470DA1" w:rsidP="00470DA1">
      <w:pPr>
        <w:tabs>
          <w:tab w:val="left" w:pos="7903"/>
        </w:tabs>
        <w:spacing w:line="276" w:lineRule="auto"/>
        <w:rPr>
          <w:rFonts w:ascii="Corbel" w:hAnsi="Corbel"/>
          <w:b/>
          <w:szCs w:val="18"/>
          <w:lang w:val="en-US"/>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176BD99A"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w:t>
      </w:r>
      <w:r w:rsidR="00350D5C">
        <w:rPr>
          <w:rFonts w:ascii="Corbel" w:hAnsi="Corbel"/>
          <w:szCs w:val="18"/>
        </w:rPr>
        <w:t xml:space="preserve"> Afdeling 4.2.2</w:t>
      </w:r>
      <w:r w:rsidR="00E32DA4">
        <w:rPr>
          <w:rFonts w:ascii="Corbel" w:hAnsi="Corbel"/>
          <w:szCs w:val="18"/>
        </w:rPr>
        <w:t>. van de Aanbestedingswet 2012 ‘Het elektronische systeem voor aanbestedingen.</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r w:rsidR="00DC4CD4">
        <w:rPr>
          <w:rStyle w:val="Hyperlink"/>
          <w:rFonts w:ascii="Corbel" w:hAnsi="Corbel"/>
          <w:szCs w:val="18"/>
        </w:rPr>
        <w:t>.</w:t>
      </w:r>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C473BA">
      <w:pPr>
        <w:pStyle w:val="Kop1"/>
        <w:numPr>
          <w:ilvl w:val="0"/>
          <w:numId w:val="32"/>
        </w:numPr>
        <w:ind w:left="1701" w:hanging="1701"/>
        <w:rPr>
          <w:rFonts w:ascii="Corbel" w:hAnsi="Corbel"/>
        </w:rPr>
      </w:pPr>
      <w:r w:rsidRPr="00B03ECA">
        <w:lastRenderedPageBreak/>
        <w:t xml:space="preserve"> </w:t>
      </w:r>
      <w:bookmarkStart w:id="5" w:name="_Toc220665298"/>
      <w:r w:rsidRPr="00885481">
        <w:rPr>
          <w:rFonts w:ascii="Corbel" w:hAnsi="Corbel"/>
        </w:rPr>
        <w:t>De aanbesteding in vogelvlucht</w:t>
      </w:r>
      <w:bookmarkEnd w:id="5"/>
    </w:p>
    <w:p w14:paraId="02183663" w14:textId="77777777" w:rsidR="00470DA1" w:rsidRPr="00B03ECA" w:rsidRDefault="00470DA1" w:rsidP="00470DA1">
      <w:pPr>
        <w:pStyle w:val="Kop2"/>
        <w:spacing w:before="240" w:after="120"/>
        <w:rPr>
          <w:rFonts w:ascii="Corbel" w:hAnsi="Corbel"/>
          <w:sz w:val="18"/>
          <w:szCs w:val="18"/>
        </w:rPr>
      </w:pPr>
      <w:bookmarkStart w:id="6" w:name="_Toc220665299"/>
      <w:r>
        <w:rPr>
          <w:rFonts w:ascii="Corbel" w:hAnsi="Corbel"/>
          <w:sz w:val="18"/>
          <w:szCs w:val="18"/>
        </w:rPr>
        <w:t>Inleiding</w:t>
      </w:r>
      <w:bookmarkEnd w:id="6"/>
    </w:p>
    <w:p w14:paraId="75EB1D19" w14:textId="0766B329" w:rsidR="00470DA1" w:rsidRDefault="00470DA1" w:rsidP="00470DA1">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w:t>
      </w:r>
      <w:r w:rsidR="0014434F">
        <w:rPr>
          <w:rFonts w:ascii="Corbel" w:hAnsi="Corbel"/>
          <w:szCs w:val="18"/>
        </w:rPr>
        <w:t>Raamo</w:t>
      </w:r>
      <w:r w:rsidRPr="00F968B5">
        <w:rPr>
          <w:rFonts w:ascii="Corbel" w:hAnsi="Corbel"/>
          <w:szCs w:val="18"/>
        </w:rPr>
        <w:t xml:space="preserve">vereenkomst met </w:t>
      </w:r>
      <w:r w:rsidR="000731D2">
        <w:rPr>
          <w:rFonts w:ascii="Corbel" w:hAnsi="Corbel"/>
          <w:szCs w:val="18"/>
        </w:rPr>
        <w:t>twee</w:t>
      </w:r>
      <w:r>
        <w:rPr>
          <w:rFonts w:ascii="Corbel" w:hAnsi="Corbel"/>
          <w:szCs w:val="18"/>
        </w:rPr>
        <w:t xml:space="preserve"> </w:t>
      </w:r>
      <w:r w:rsidRPr="00F968B5">
        <w:rPr>
          <w:rFonts w:ascii="Corbel" w:hAnsi="Corbel"/>
          <w:szCs w:val="18"/>
        </w:rPr>
        <w:t>Opdrachtnemer</w:t>
      </w:r>
      <w:r>
        <w:rPr>
          <w:rFonts w:ascii="Corbel" w:hAnsi="Corbel"/>
          <w:szCs w:val="18"/>
        </w:rPr>
        <w:t>(</w:t>
      </w:r>
      <w:r w:rsidRPr="00F968B5">
        <w:rPr>
          <w:rFonts w:ascii="Corbel" w:hAnsi="Corbel"/>
          <w:szCs w:val="18"/>
        </w:rPr>
        <w:t>s</w:t>
      </w:r>
      <w:r>
        <w:rPr>
          <w:rFonts w:ascii="Corbel" w:hAnsi="Corbel"/>
          <w:szCs w:val="18"/>
        </w:rPr>
        <w:t>)</w:t>
      </w:r>
      <w:r w:rsidR="00DA2DDC">
        <w:rPr>
          <w:rFonts w:ascii="Corbel" w:hAnsi="Corbel"/>
          <w:szCs w:val="18"/>
        </w:rPr>
        <w:t xml:space="preserve"> voor het </w:t>
      </w:r>
      <w:r w:rsidR="00F45CDE">
        <w:rPr>
          <w:rFonts w:ascii="Corbel" w:hAnsi="Corbel"/>
          <w:szCs w:val="18"/>
        </w:rPr>
        <w:t>invullen</w:t>
      </w:r>
      <w:r w:rsidR="00DA2DDC">
        <w:rPr>
          <w:rFonts w:ascii="Corbel" w:hAnsi="Corbel"/>
          <w:szCs w:val="18"/>
        </w:rPr>
        <w:t xml:space="preserve"> van een </w:t>
      </w:r>
      <w:r w:rsidR="00DA2DDC" w:rsidRPr="00DA2DDC">
        <w:rPr>
          <w:rFonts w:ascii="Corbel" w:hAnsi="Corbel"/>
          <w:szCs w:val="18"/>
        </w:rPr>
        <w:t xml:space="preserve">Expertteam Warmtetransitie </w:t>
      </w:r>
      <w:r w:rsidR="00F45CDE">
        <w:rPr>
          <w:rFonts w:ascii="Corbel" w:hAnsi="Corbel"/>
          <w:szCs w:val="18"/>
        </w:rPr>
        <w:t>voor het</w:t>
      </w:r>
      <w:r w:rsidR="00DA2DDC" w:rsidRPr="00DA2DDC">
        <w:rPr>
          <w:rFonts w:ascii="Corbel" w:hAnsi="Corbel"/>
          <w:szCs w:val="18"/>
        </w:rPr>
        <w:t xml:space="preserve"> proces, regievoering en financieel-technisch advies</w:t>
      </w:r>
      <w:r w:rsidR="00DA2DDC">
        <w:rPr>
          <w:rFonts w:ascii="Corbel" w:hAnsi="Corbel"/>
          <w:szCs w:val="18"/>
        </w:rPr>
        <w:t>.</w:t>
      </w:r>
    </w:p>
    <w:p w14:paraId="57C83D92" w14:textId="77777777" w:rsidR="00470DA1" w:rsidRDefault="00470DA1" w:rsidP="00470DA1">
      <w:pPr>
        <w:spacing w:line="276" w:lineRule="auto"/>
        <w:rPr>
          <w:rFonts w:ascii="Corbel" w:hAnsi="Corbel"/>
          <w:szCs w:val="18"/>
        </w:rPr>
      </w:pPr>
    </w:p>
    <w:p w14:paraId="5B5EEBD6" w14:textId="7F7389FE" w:rsidR="00470DA1" w:rsidRDefault="00470DA1" w:rsidP="00470DA1">
      <w:pPr>
        <w:spacing w:line="276" w:lineRule="auto"/>
        <w:rPr>
          <w:rFonts w:ascii="Corbel" w:hAnsi="Corbel"/>
          <w:szCs w:val="18"/>
        </w:rPr>
      </w:pPr>
      <w:r w:rsidRPr="00811244">
        <w:rPr>
          <w:rFonts w:ascii="Corbel" w:hAnsi="Corbel"/>
          <w:szCs w:val="18"/>
        </w:rPr>
        <w:t xml:space="preserve">De aankondiging van deze </w:t>
      </w:r>
      <w:r w:rsidR="005D5692">
        <w:rPr>
          <w:rFonts w:ascii="Corbel" w:hAnsi="Corbel"/>
          <w:szCs w:val="18"/>
        </w:rPr>
        <w:t>O</w:t>
      </w:r>
      <w:r>
        <w:rPr>
          <w:rFonts w:ascii="Corbel" w:hAnsi="Corbel"/>
          <w:szCs w:val="18"/>
        </w:rPr>
        <w:t xml:space="preserve">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sidR="00C95A79">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sidR="005D5692">
        <w:rPr>
          <w:rFonts w:ascii="Corbel" w:hAnsi="Corbel"/>
          <w:szCs w:val="18"/>
        </w:rPr>
        <w:t>.). Alle Ondernemers</w:t>
      </w:r>
      <w:r>
        <w:rPr>
          <w:rFonts w:ascii="Corbel" w:hAnsi="Corbel"/>
          <w:szCs w:val="18"/>
        </w:rPr>
        <w:t xml:space="preserve"> die aan de minimumeisen voldoen </w:t>
      </w:r>
      <w:r w:rsidR="00EF4CA3">
        <w:rPr>
          <w:rFonts w:ascii="Corbel" w:hAnsi="Corbel"/>
          <w:szCs w:val="18"/>
        </w:rPr>
        <w:t>worden</w:t>
      </w:r>
      <w:r>
        <w:rPr>
          <w:rFonts w:ascii="Corbel" w:hAnsi="Corbel"/>
          <w:szCs w:val="18"/>
        </w:rPr>
        <w:t xml:space="preserve"> van harte</w:t>
      </w:r>
      <w:r w:rsidR="003C0A5D">
        <w:rPr>
          <w:rFonts w:ascii="Corbel" w:hAnsi="Corbel"/>
          <w:szCs w:val="18"/>
        </w:rPr>
        <w:t xml:space="preserve"> </w:t>
      </w:r>
      <w:r>
        <w:rPr>
          <w:rFonts w:ascii="Corbel" w:hAnsi="Corbel"/>
          <w:szCs w:val="18"/>
        </w:rPr>
        <w:t xml:space="preserve">uitgenodigd een Inschrijving te doen, zelfstandig, in </w:t>
      </w:r>
      <w:r w:rsidR="00BD00D9">
        <w:rPr>
          <w:rFonts w:ascii="Corbel" w:hAnsi="Corbel"/>
          <w:szCs w:val="18"/>
        </w:rPr>
        <w:t>Samenwerkingsverband (combinatie)</w:t>
      </w:r>
      <w:r>
        <w:rPr>
          <w:rFonts w:ascii="Corbel" w:hAnsi="Corbel"/>
          <w:szCs w:val="18"/>
        </w:rPr>
        <w:t xml:space="preserve"> en eventueel door een beroep te doen op Derden.</w:t>
      </w:r>
    </w:p>
    <w:p w14:paraId="638A5E23" w14:textId="77777777" w:rsidR="00470DA1" w:rsidRDefault="00470DA1" w:rsidP="00470DA1">
      <w:pPr>
        <w:spacing w:line="276" w:lineRule="auto"/>
        <w:rPr>
          <w:rFonts w:ascii="Corbel" w:hAnsi="Corbel"/>
          <w:szCs w:val="18"/>
        </w:rPr>
      </w:pPr>
    </w:p>
    <w:p w14:paraId="4E4A460C" w14:textId="77777777"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Pr>
          <w:rFonts w:ascii="Corbel" w:hAnsi="Corbel"/>
          <w:szCs w:val="18"/>
        </w:rPr>
        <w:t>Aanbestedingsleidraad en b</w:t>
      </w:r>
      <w:r w:rsidR="005D5692">
        <w:rPr>
          <w:rFonts w:ascii="Corbel" w:hAnsi="Corbel"/>
          <w:szCs w:val="18"/>
        </w:rPr>
        <w:t>ijbehorende Bijlagen worden de O</w:t>
      </w:r>
      <w:r>
        <w:rPr>
          <w:rFonts w:ascii="Corbel" w:hAnsi="Corbel"/>
          <w:szCs w:val="18"/>
        </w:rPr>
        <w:t xml:space="preserve">pdracht, de aanbestedingsprocedure de eisen waaraan Inschrijvers en hun Inschrijvingen moeten voldoen </w:t>
      </w:r>
      <w:r w:rsidR="005D5692">
        <w:rPr>
          <w:rFonts w:ascii="Corbel" w:hAnsi="Corbel"/>
          <w:szCs w:val="18"/>
        </w:rPr>
        <w:t>en de wijze waarop de economi</w:t>
      </w:r>
      <w:r w:rsidR="00253789">
        <w:rPr>
          <w:rFonts w:ascii="Corbel" w:hAnsi="Corbel"/>
          <w:szCs w:val="18"/>
        </w:rPr>
        <w:t xml:space="preserve">sch meest voordelige </w:t>
      </w:r>
      <w:r w:rsidR="00514700">
        <w:rPr>
          <w:rFonts w:ascii="Corbel" w:hAnsi="Corbel"/>
          <w:szCs w:val="18"/>
        </w:rPr>
        <w:t>I</w:t>
      </w:r>
      <w:r w:rsidR="005D5692">
        <w:rPr>
          <w:rFonts w:ascii="Corbel" w:hAnsi="Corbel"/>
          <w:szCs w:val="18"/>
        </w:rPr>
        <w:t xml:space="preserve">nschrijving wordt gekozen </w:t>
      </w:r>
      <w:r>
        <w:rPr>
          <w:rFonts w:ascii="Corbel" w:hAnsi="Corbel"/>
          <w:szCs w:val="18"/>
        </w:rPr>
        <w:t>toegelicht.</w:t>
      </w:r>
    </w:p>
    <w:p w14:paraId="5F58B8A6" w14:textId="77777777" w:rsidR="00470DA1" w:rsidRPr="00B03ECA" w:rsidRDefault="00470DA1" w:rsidP="00470DA1">
      <w:pPr>
        <w:pStyle w:val="Kop2"/>
        <w:spacing w:before="240" w:after="120"/>
        <w:rPr>
          <w:rFonts w:ascii="Corbel" w:hAnsi="Corbel"/>
          <w:sz w:val="18"/>
          <w:szCs w:val="18"/>
        </w:rPr>
      </w:pPr>
      <w:bookmarkStart w:id="7" w:name="_Toc220665300"/>
      <w:r>
        <w:rPr>
          <w:rFonts w:ascii="Corbel" w:hAnsi="Corbel"/>
          <w:sz w:val="18"/>
          <w:szCs w:val="18"/>
        </w:rPr>
        <w:t>Keuze aanbestedingsprocedure</w:t>
      </w:r>
      <w:bookmarkEnd w:id="7"/>
    </w:p>
    <w:p w14:paraId="4B83E9EB" w14:textId="77777777" w:rsidR="00D94934" w:rsidRDefault="005D5692" w:rsidP="00470DA1">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 xml:space="preserve">leveringen en diensten </w:t>
      </w:r>
      <w:r w:rsidR="00834A1E">
        <w:rPr>
          <w:rFonts w:ascii="Corbel" w:hAnsi="Corbel"/>
          <w:szCs w:val="18"/>
        </w:rPr>
        <w:t xml:space="preserve">naar verwachting worden overschreven en er geen wettelijke uitzonderingen van toepassing zijn, wordt deze opdracht Europees aanbesteed. </w:t>
      </w:r>
    </w:p>
    <w:p w14:paraId="69B0A386" w14:textId="6BA8F31F" w:rsidR="00470DA1" w:rsidRDefault="00B507B7" w:rsidP="00470DA1">
      <w:pPr>
        <w:spacing w:line="276" w:lineRule="auto"/>
        <w:rPr>
          <w:rFonts w:ascii="Corbel" w:hAnsi="Corbel"/>
          <w:szCs w:val="18"/>
        </w:rPr>
      </w:pPr>
      <w:r>
        <w:rPr>
          <w:rFonts w:ascii="Corbel" w:hAnsi="Corbel"/>
          <w:szCs w:val="18"/>
        </w:rPr>
        <w:t>Gekozen is om deze Opdracht Europees aan te besteden via een zogenaamde openbare aanbestedingsprocedure.</w:t>
      </w:r>
    </w:p>
    <w:p w14:paraId="0674AD5E" w14:textId="77777777" w:rsidR="00470DA1" w:rsidRPr="008B3C68" w:rsidRDefault="00470DA1" w:rsidP="00470DA1">
      <w:pPr>
        <w:spacing w:line="276" w:lineRule="auto"/>
        <w:rPr>
          <w:rFonts w:ascii="Corbel" w:hAnsi="Corbel"/>
          <w:szCs w:val="18"/>
          <w:highlight w:val="lightGray"/>
        </w:rPr>
      </w:pPr>
    </w:p>
    <w:p w14:paraId="452BAF83" w14:textId="7D500E23" w:rsidR="00470DA1" w:rsidRPr="003D7232" w:rsidRDefault="00D061A8" w:rsidP="00D061A8">
      <w:pPr>
        <w:spacing w:line="276" w:lineRule="auto"/>
        <w:rPr>
          <w:rFonts w:ascii="Corbel" w:hAnsi="Corbel"/>
          <w:b/>
          <w:bCs/>
          <w:szCs w:val="18"/>
        </w:rPr>
      </w:pPr>
      <w:r w:rsidRPr="003D7232">
        <w:rPr>
          <w:rFonts w:ascii="Corbel" w:hAnsi="Corbel"/>
          <w:b/>
          <w:bCs/>
          <w:szCs w:val="18"/>
        </w:rPr>
        <w:t>O</w:t>
      </w:r>
      <w:r w:rsidR="00470DA1" w:rsidRPr="003D7232">
        <w:rPr>
          <w:rFonts w:ascii="Corbel" w:hAnsi="Corbel"/>
          <w:b/>
          <w:bCs/>
          <w:szCs w:val="18"/>
        </w:rPr>
        <w:t>mvang van de opdracht</w:t>
      </w:r>
    </w:p>
    <w:p w14:paraId="37F90F8E" w14:textId="246BC0E8" w:rsidR="00470DA1" w:rsidRPr="003D7232" w:rsidRDefault="00D061A8" w:rsidP="00D061A8">
      <w:pPr>
        <w:spacing w:line="276" w:lineRule="auto"/>
        <w:rPr>
          <w:rFonts w:ascii="Corbel" w:hAnsi="Corbel"/>
          <w:szCs w:val="18"/>
        </w:rPr>
      </w:pPr>
      <w:r w:rsidRPr="003D7232">
        <w:rPr>
          <w:rFonts w:ascii="Corbel" w:hAnsi="Corbel"/>
          <w:szCs w:val="18"/>
        </w:rPr>
        <w:t>De</w:t>
      </w:r>
      <w:r w:rsidR="00C36A7F" w:rsidRPr="003D7232">
        <w:rPr>
          <w:rFonts w:ascii="Corbel" w:hAnsi="Corbel"/>
          <w:szCs w:val="18"/>
        </w:rPr>
        <w:t xml:space="preserve"> </w:t>
      </w:r>
      <w:r w:rsidR="00D528B6" w:rsidRPr="003D7232">
        <w:rPr>
          <w:rFonts w:ascii="Corbel" w:hAnsi="Corbel"/>
          <w:szCs w:val="18"/>
        </w:rPr>
        <w:t xml:space="preserve">opdracht betreft een raamovereenkomst voor adviesdiensten met een geraamde waarde boven de </w:t>
      </w:r>
      <w:r w:rsidRPr="003D7232">
        <w:rPr>
          <w:rFonts w:ascii="Corbel" w:hAnsi="Corbel"/>
          <w:szCs w:val="18"/>
        </w:rPr>
        <w:t>Europese drempel</w:t>
      </w:r>
      <w:r w:rsidR="000C6232" w:rsidRPr="003D7232">
        <w:rPr>
          <w:rFonts w:ascii="Corbel" w:hAnsi="Corbel"/>
          <w:szCs w:val="18"/>
        </w:rPr>
        <w:t xml:space="preserve">. Daarmee is een </w:t>
      </w:r>
      <w:r w:rsidRPr="003D7232">
        <w:rPr>
          <w:rFonts w:ascii="Corbel" w:hAnsi="Corbel"/>
          <w:szCs w:val="18"/>
        </w:rPr>
        <w:t xml:space="preserve">Europese aanbesteding </w:t>
      </w:r>
      <w:r w:rsidR="000C6232" w:rsidRPr="003D7232">
        <w:rPr>
          <w:rFonts w:ascii="Corbel" w:hAnsi="Corbel"/>
          <w:szCs w:val="18"/>
        </w:rPr>
        <w:t xml:space="preserve">verplicht. </w:t>
      </w:r>
      <w:r w:rsidRPr="003D7232">
        <w:rPr>
          <w:rFonts w:ascii="Corbel" w:hAnsi="Corbel"/>
          <w:szCs w:val="18"/>
        </w:rPr>
        <w:t xml:space="preserve"> </w:t>
      </w:r>
    </w:p>
    <w:p w14:paraId="4BFC75D8" w14:textId="77777777" w:rsidR="0006001A" w:rsidRPr="003D7232" w:rsidRDefault="0006001A" w:rsidP="0006001A">
      <w:pPr>
        <w:spacing w:line="276" w:lineRule="auto"/>
        <w:rPr>
          <w:rFonts w:ascii="Corbel" w:hAnsi="Corbel"/>
          <w:szCs w:val="18"/>
        </w:rPr>
      </w:pPr>
    </w:p>
    <w:p w14:paraId="68D681B1" w14:textId="56EB0D4E" w:rsidR="00470DA1" w:rsidRPr="003D7232" w:rsidRDefault="003454CE" w:rsidP="0006001A">
      <w:pPr>
        <w:spacing w:line="276" w:lineRule="auto"/>
        <w:rPr>
          <w:rFonts w:ascii="Corbel" w:hAnsi="Corbel"/>
          <w:b/>
          <w:bCs/>
          <w:szCs w:val="18"/>
        </w:rPr>
      </w:pPr>
      <w:r w:rsidRPr="003D7232">
        <w:rPr>
          <w:rFonts w:ascii="Corbel" w:hAnsi="Corbel"/>
          <w:b/>
          <w:bCs/>
          <w:szCs w:val="18"/>
        </w:rPr>
        <w:t>Marktkenmerken en a</w:t>
      </w:r>
      <w:r w:rsidR="00470DA1" w:rsidRPr="003D7232">
        <w:rPr>
          <w:rFonts w:ascii="Corbel" w:hAnsi="Corbel"/>
          <w:b/>
          <w:bCs/>
          <w:szCs w:val="18"/>
        </w:rPr>
        <w:t xml:space="preserve">antal potentiële </w:t>
      </w:r>
      <w:r w:rsidR="00C95A79" w:rsidRPr="003D7232">
        <w:rPr>
          <w:rFonts w:ascii="Corbel" w:hAnsi="Corbel"/>
          <w:b/>
          <w:bCs/>
          <w:szCs w:val="18"/>
        </w:rPr>
        <w:t>Inschrijver</w:t>
      </w:r>
      <w:r w:rsidR="00470DA1" w:rsidRPr="003D7232">
        <w:rPr>
          <w:rFonts w:ascii="Corbel" w:hAnsi="Corbel"/>
          <w:b/>
          <w:bCs/>
          <w:szCs w:val="18"/>
        </w:rPr>
        <w:t>s</w:t>
      </w:r>
    </w:p>
    <w:p w14:paraId="1340B445" w14:textId="6CC21B44" w:rsidR="003454CE" w:rsidRPr="003D7232" w:rsidRDefault="003454CE" w:rsidP="0006001A">
      <w:pPr>
        <w:spacing w:line="276" w:lineRule="auto"/>
        <w:rPr>
          <w:rFonts w:ascii="Corbel" w:hAnsi="Corbel"/>
          <w:szCs w:val="18"/>
        </w:rPr>
      </w:pPr>
      <w:r w:rsidRPr="003D7232">
        <w:rPr>
          <w:rFonts w:ascii="Corbel" w:hAnsi="Corbel"/>
          <w:szCs w:val="18"/>
        </w:rPr>
        <w:t xml:space="preserve">Voor proces-, regievoering en financieel-technisch advies binnen de warmtetransitie is sprake van een markt met voldoende geschikte aanbieders. Een openbare procedure biedt alle </w:t>
      </w:r>
      <w:r w:rsidR="00C36A7F" w:rsidRPr="003D7232">
        <w:rPr>
          <w:rFonts w:ascii="Corbel" w:hAnsi="Corbel"/>
          <w:szCs w:val="18"/>
        </w:rPr>
        <w:t>geïnteresseerde</w:t>
      </w:r>
      <w:r w:rsidRPr="003D7232">
        <w:rPr>
          <w:rFonts w:ascii="Corbel" w:hAnsi="Corbel"/>
          <w:szCs w:val="18"/>
        </w:rPr>
        <w:t xml:space="preserve"> en gekwalificeerde marktpartijen gelijke toegang tot de aanbesteding. </w:t>
      </w:r>
    </w:p>
    <w:p w14:paraId="5B4AC627" w14:textId="77777777" w:rsidR="004118A1" w:rsidRPr="003D7232" w:rsidRDefault="004118A1" w:rsidP="004118A1">
      <w:pPr>
        <w:spacing w:line="276" w:lineRule="auto"/>
        <w:rPr>
          <w:rFonts w:ascii="Corbel" w:hAnsi="Corbel"/>
          <w:szCs w:val="18"/>
        </w:rPr>
      </w:pPr>
    </w:p>
    <w:p w14:paraId="3F7326CA" w14:textId="55B0E12B" w:rsidR="00470DA1" w:rsidRPr="003D7232" w:rsidRDefault="004118A1" w:rsidP="004118A1">
      <w:pPr>
        <w:spacing w:line="276" w:lineRule="auto"/>
        <w:rPr>
          <w:rFonts w:ascii="Corbel" w:hAnsi="Corbel"/>
          <w:b/>
          <w:bCs/>
          <w:szCs w:val="18"/>
        </w:rPr>
      </w:pPr>
      <w:r w:rsidRPr="003D7232">
        <w:rPr>
          <w:rFonts w:ascii="Corbel" w:hAnsi="Corbel"/>
          <w:b/>
          <w:bCs/>
          <w:szCs w:val="18"/>
        </w:rPr>
        <w:t>C</w:t>
      </w:r>
      <w:r w:rsidR="00864E5A" w:rsidRPr="003D7232">
        <w:rPr>
          <w:rFonts w:ascii="Corbel" w:hAnsi="Corbel"/>
          <w:b/>
          <w:bCs/>
          <w:szCs w:val="18"/>
        </w:rPr>
        <w:t>omplexiteit van de opdracht</w:t>
      </w:r>
    </w:p>
    <w:p w14:paraId="7273C434" w14:textId="6B0E8C3A" w:rsidR="003454CE" w:rsidRPr="003D7232" w:rsidRDefault="004118A1" w:rsidP="004118A1">
      <w:pPr>
        <w:spacing w:line="276" w:lineRule="auto"/>
        <w:rPr>
          <w:rFonts w:ascii="Corbel" w:hAnsi="Corbel"/>
          <w:szCs w:val="18"/>
        </w:rPr>
      </w:pPr>
      <w:r w:rsidRPr="003D7232">
        <w:rPr>
          <w:rFonts w:ascii="Corbel" w:hAnsi="Corbel"/>
          <w:szCs w:val="18"/>
        </w:rPr>
        <w:t>Hoewel de opdracht inhoudelijk specialistisch</w:t>
      </w:r>
      <w:r w:rsidR="00D90C34" w:rsidRPr="003D7232">
        <w:rPr>
          <w:rFonts w:ascii="Corbel" w:hAnsi="Corbel"/>
          <w:szCs w:val="18"/>
        </w:rPr>
        <w:t xml:space="preserve"> is, </w:t>
      </w:r>
      <w:r w:rsidR="003454CE" w:rsidRPr="003D7232">
        <w:rPr>
          <w:rFonts w:ascii="Corbel" w:hAnsi="Corbel"/>
          <w:szCs w:val="18"/>
        </w:rPr>
        <w:t xml:space="preserve">is zij niet zodanig complex dat een selectiefase noodzakelijk is. De geschiktheid van inschrijvers kan doelmatig worden geborgd via minimumeisen en gunningscriteria binnen een openbare procedure. </w:t>
      </w:r>
    </w:p>
    <w:p w14:paraId="5188889C" w14:textId="77777777" w:rsidR="003454CE" w:rsidRPr="003D7232" w:rsidRDefault="003454CE" w:rsidP="004118A1">
      <w:pPr>
        <w:spacing w:line="276" w:lineRule="auto"/>
        <w:rPr>
          <w:rFonts w:ascii="Corbel" w:hAnsi="Corbel"/>
          <w:szCs w:val="18"/>
        </w:rPr>
      </w:pPr>
    </w:p>
    <w:p w14:paraId="76D2D209" w14:textId="5428EE93" w:rsidR="00E8577C" w:rsidRPr="003D7232" w:rsidRDefault="00E8577C" w:rsidP="004118A1">
      <w:pPr>
        <w:spacing w:line="276" w:lineRule="auto"/>
        <w:rPr>
          <w:rFonts w:ascii="Corbel" w:hAnsi="Corbel"/>
          <w:b/>
          <w:bCs/>
          <w:szCs w:val="18"/>
        </w:rPr>
      </w:pPr>
      <w:r w:rsidRPr="003D7232">
        <w:rPr>
          <w:rFonts w:ascii="Corbel" w:hAnsi="Corbel"/>
          <w:b/>
          <w:bCs/>
          <w:szCs w:val="18"/>
        </w:rPr>
        <w:t>Transactiekosten</w:t>
      </w:r>
      <w:r w:rsidR="003454CE" w:rsidRPr="003D7232">
        <w:rPr>
          <w:rFonts w:ascii="Corbel" w:hAnsi="Corbel"/>
          <w:b/>
          <w:bCs/>
          <w:szCs w:val="18"/>
        </w:rPr>
        <w:t xml:space="preserve"> en proportionaliteit</w:t>
      </w:r>
    </w:p>
    <w:p w14:paraId="46526950" w14:textId="39B9488C" w:rsidR="009A31B0" w:rsidRPr="003D7232" w:rsidRDefault="009A31B0" w:rsidP="004118A1">
      <w:pPr>
        <w:spacing w:line="276" w:lineRule="auto"/>
        <w:rPr>
          <w:rFonts w:ascii="Corbel" w:hAnsi="Corbel"/>
          <w:szCs w:val="18"/>
        </w:rPr>
      </w:pPr>
      <w:r w:rsidRPr="003D7232">
        <w:rPr>
          <w:rFonts w:ascii="Corbel" w:hAnsi="Corbel"/>
          <w:szCs w:val="18"/>
        </w:rPr>
        <w:t xml:space="preserve">Gezien de beperkte </w:t>
      </w:r>
      <w:r w:rsidR="00C36A7F" w:rsidRPr="003D7232">
        <w:rPr>
          <w:rFonts w:ascii="Corbel" w:hAnsi="Corbel"/>
          <w:szCs w:val="18"/>
        </w:rPr>
        <w:t>financiële</w:t>
      </w:r>
      <w:r w:rsidRPr="003D7232">
        <w:rPr>
          <w:rFonts w:ascii="Corbel" w:hAnsi="Corbel"/>
          <w:szCs w:val="18"/>
        </w:rPr>
        <w:t xml:space="preserve"> omvang per opdrachtnemer en het karakter van de dienstverlening wordt een openbare procedure proportioneel geacht, zowel voor de aanbeste</w:t>
      </w:r>
      <w:r w:rsidR="00C36A7F" w:rsidRPr="003D7232">
        <w:rPr>
          <w:rFonts w:ascii="Corbel" w:hAnsi="Corbel"/>
          <w:szCs w:val="18"/>
        </w:rPr>
        <w:t xml:space="preserve">dende dienst als voor inschrijvers. </w:t>
      </w:r>
    </w:p>
    <w:p w14:paraId="1A041DF6" w14:textId="77777777" w:rsidR="00E8577C" w:rsidRPr="003D7232" w:rsidRDefault="00E8577C" w:rsidP="004118A1">
      <w:pPr>
        <w:spacing w:line="276" w:lineRule="auto"/>
        <w:rPr>
          <w:rFonts w:ascii="Corbel" w:hAnsi="Corbel"/>
          <w:szCs w:val="18"/>
        </w:rPr>
      </w:pPr>
    </w:p>
    <w:p w14:paraId="7517B843" w14:textId="0020E7EA" w:rsidR="00E8577C" w:rsidRPr="003D7232" w:rsidRDefault="00E8577C" w:rsidP="004118A1">
      <w:pPr>
        <w:spacing w:line="276" w:lineRule="auto"/>
        <w:rPr>
          <w:rFonts w:ascii="Corbel" w:hAnsi="Corbel"/>
          <w:b/>
          <w:bCs/>
          <w:szCs w:val="18"/>
        </w:rPr>
      </w:pPr>
      <w:r w:rsidRPr="003D7232">
        <w:rPr>
          <w:rFonts w:ascii="Corbel" w:hAnsi="Corbel"/>
          <w:b/>
          <w:bCs/>
          <w:szCs w:val="18"/>
        </w:rPr>
        <w:t>Gewenst eindresultaat</w:t>
      </w:r>
      <w:r w:rsidR="00C36A7F" w:rsidRPr="003D7232">
        <w:rPr>
          <w:rFonts w:ascii="Corbel" w:hAnsi="Corbel"/>
          <w:b/>
          <w:bCs/>
          <w:szCs w:val="18"/>
        </w:rPr>
        <w:t xml:space="preserve"> en positionering</w:t>
      </w:r>
    </w:p>
    <w:p w14:paraId="4CAA9F7C" w14:textId="76CAD3B1" w:rsidR="00C36A7F" w:rsidRPr="003D7232" w:rsidRDefault="00E8577C" w:rsidP="004118A1">
      <w:pPr>
        <w:spacing w:line="276" w:lineRule="auto"/>
        <w:rPr>
          <w:rFonts w:ascii="Corbel" w:hAnsi="Corbel"/>
          <w:szCs w:val="18"/>
        </w:rPr>
      </w:pPr>
      <w:r w:rsidRPr="003D7232">
        <w:rPr>
          <w:rFonts w:ascii="Corbel" w:hAnsi="Corbel"/>
          <w:szCs w:val="18"/>
        </w:rPr>
        <w:t>De provincie Utrecht streeft naar het contracteren van</w:t>
      </w:r>
      <w:r w:rsidR="00C36A7F" w:rsidRPr="003D7232">
        <w:rPr>
          <w:rFonts w:ascii="Corbel" w:hAnsi="Corbel"/>
          <w:szCs w:val="18"/>
        </w:rPr>
        <w:t xml:space="preserve"> twee onafhankelijke en kwalitatief sterke adviesbureaus die gemeenten flexibel en op afroep ondersteunen binnen het Expertteam Warmtetransitie. Een openbare aanbestedingsprocedure draagt bij aan transparantie, objectiviteit en het realiseren van de beste prijs-kwaliteitsverhouding. </w:t>
      </w:r>
    </w:p>
    <w:p w14:paraId="10490471" w14:textId="77777777" w:rsidR="00470DA1" w:rsidRPr="00167CD7" w:rsidRDefault="00470DA1" w:rsidP="00470DA1">
      <w:pPr>
        <w:pStyle w:val="Kop2"/>
        <w:spacing w:before="240" w:after="120"/>
        <w:rPr>
          <w:rFonts w:ascii="Corbel" w:hAnsi="Corbel"/>
          <w:sz w:val="18"/>
        </w:rPr>
      </w:pPr>
      <w:bookmarkStart w:id="8" w:name="_Toc220665301"/>
      <w:r w:rsidRPr="00811244">
        <w:rPr>
          <w:rFonts w:ascii="Corbel" w:hAnsi="Corbel"/>
          <w:sz w:val="18"/>
        </w:rPr>
        <w:t>Digitaal aanbesteden via TenderNed</w:t>
      </w:r>
      <w:bookmarkEnd w:id="8"/>
    </w:p>
    <w:p w14:paraId="5C3C134E"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07BD7048" w14:textId="77777777" w:rsidR="00470DA1" w:rsidRDefault="00470DA1" w:rsidP="00470DA1">
      <w:pPr>
        <w:spacing w:line="276" w:lineRule="auto"/>
        <w:rPr>
          <w:rFonts w:ascii="Corbel" w:hAnsi="Corbel"/>
          <w:szCs w:val="18"/>
        </w:rPr>
      </w:pPr>
    </w:p>
    <w:p w14:paraId="09891E93" w14:textId="77777777" w:rsidR="00470DA1" w:rsidRPr="00811244" w:rsidRDefault="00470DA1" w:rsidP="00C473BA">
      <w:pPr>
        <w:pStyle w:val="Lijstalinea"/>
        <w:numPr>
          <w:ilvl w:val="0"/>
          <w:numId w:val="42"/>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6C66AB84" w14:textId="66CA4C97" w:rsidR="00470DA1" w:rsidRPr="00811244" w:rsidRDefault="00470DA1" w:rsidP="00C473BA">
      <w:pPr>
        <w:pStyle w:val="Lijstalinea"/>
        <w:numPr>
          <w:ilvl w:val="0"/>
          <w:numId w:val="42"/>
        </w:numPr>
        <w:spacing w:line="276" w:lineRule="auto"/>
        <w:rPr>
          <w:rFonts w:ascii="Corbel" w:hAnsi="Corbel"/>
          <w:sz w:val="18"/>
          <w:szCs w:val="18"/>
          <w:lang w:val="nl-NL"/>
        </w:rPr>
      </w:pPr>
      <w:r w:rsidRPr="00811244">
        <w:rPr>
          <w:rFonts w:ascii="Corbel" w:hAnsi="Corbel"/>
          <w:sz w:val="18"/>
          <w:szCs w:val="18"/>
          <w:lang w:val="nl-NL"/>
        </w:rPr>
        <w:t>Het stellen van vragen plaatsvindt via de</w:t>
      </w:r>
      <w:r w:rsidR="003D7232">
        <w:rPr>
          <w:rFonts w:ascii="Corbel" w:hAnsi="Corbel"/>
          <w:sz w:val="18"/>
          <w:szCs w:val="18"/>
          <w:lang w:val="nl-NL"/>
        </w:rPr>
        <w:t xml:space="preserve"> </w:t>
      </w:r>
      <w:r w:rsidR="00DF75DA" w:rsidRPr="003D7232">
        <w:rPr>
          <w:rFonts w:ascii="Corbel" w:hAnsi="Corbel"/>
          <w:sz w:val="18"/>
          <w:szCs w:val="18"/>
          <w:lang w:val="nl-NL"/>
        </w:rPr>
        <w:t>vraag- en antwoordfunctie van TenderNed</w:t>
      </w:r>
      <w:r w:rsidR="003D7232" w:rsidRPr="003D7232">
        <w:rPr>
          <w:rFonts w:ascii="Corbel" w:hAnsi="Corbel"/>
          <w:sz w:val="18"/>
          <w:szCs w:val="18"/>
          <w:lang w:val="nl-NL"/>
        </w:rPr>
        <w:t xml:space="preserve">. </w:t>
      </w:r>
    </w:p>
    <w:p w14:paraId="39CED70C" w14:textId="77777777" w:rsidR="00470DA1" w:rsidRPr="00811244" w:rsidRDefault="00470DA1" w:rsidP="00C473BA">
      <w:pPr>
        <w:pStyle w:val="Lijstalinea"/>
        <w:numPr>
          <w:ilvl w:val="0"/>
          <w:numId w:val="42"/>
        </w:numPr>
        <w:spacing w:line="276" w:lineRule="auto"/>
        <w:rPr>
          <w:rFonts w:ascii="Corbel" w:hAnsi="Corbel"/>
          <w:sz w:val="18"/>
          <w:szCs w:val="18"/>
          <w:lang w:val="nl-NL"/>
        </w:rPr>
      </w:pPr>
      <w:r w:rsidRPr="00811244">
        <w:rPr>
          <w:rFonts w:ascii="Corbel" w:hAnsi="Corbel"/>
          <w:sz w:val="18"/>
          <w:szCs w:val="18"/>
          <w:lang w:val="nl-NL"/>
        </w:rPr>
        <w:t>Inschrijvingen digitaal</w:t>
      </w:r>
      <w:r w:rsidR="004612C5">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sidR="00010AF9">
        <w:rPr>
          <w:rFonts w:ascii="Corbel" w:hAnsi="Corbel"/>
          <w:sz w:val="18"/>
          <w:szCs w:val="18"/>
          <w:lang w:val="nl-NL"/>
        </w:rPr>
        <w:t>deze Aanbested</w:t>
      </w:r>
      <w:r w:rsidR="004612C5">
        <w:rPr>
          <w:rFonts w:ascii="Corbel" w:hAnsi="Corbel"/>
          <w:sz w:val="18"/>
          <w:szCs w:val="18"/>
          <w:lang w:val="nl-NL"/>
        </w:rPr>
        <w:t>ings</w:t>
      </w:r>
      <w:r w:rsidR="00010AF9">
        <w:rPr>
          <w:rFonts w:ascii="Corbel" w:hAnsi="Corbel"/>
          <w:sz w:val="18"/>
          <w:szCs w:val="18"/>
          <w:lang w:val="nl-NL"/>
        </w:rPr>
        <w:t xml:space="preserve">leidraad </w:t>
      </w:r>
      <w:r w:rsidR="0080034E">
        <w:rPr>
          <w:rFonts w:ascii="Corbel" w:hAnsi="Corbel"/>
          <w:sz w:val="18"/>
          <w:szCs w:val="18"/>
          <w:lang w:val="nl-NL"/>
        </w:rPr>
        <w:t xml:space="preserve">opgenomen planning en voorschriften. </w:t>
      </w:r>
    </w:p>
    <w:p w14:paraId="4F1CB702" w14:textId="77777777" w:rsidR="00470DA1" w:rsidRPr="00811244" w:rsidRDefault="00470DA1" w:rsidP="00C473BA">
      <w:pPr>
        <w:pStyle w:val="Lijstalinea"/>
        <w:numPr>
          <w:ilvl w:val="0"/>
          <w:numId w:val="42"/>
        </w:numPr>
        <w:spacing w:line="276" w:lineRule="auto"/>
        <w:rPr>
          <w:rFonts w:ascii="Corbel" w:hAnsi="Corbel"/>
          <w:sz w:val="18"/>
          <w:szCs w:val="18"/>
          <w:lang w:val="nl-NL"/>
        </w:rPr>
      </w:pPr>
      <w:r w:rsidRPr="00811244">
        <w:rPr>
          <w:rFonts w:ascii="Corbel" w:hAnsi="Corbel"/>
          <w:sz w:val="18"/>
          <w:szCs w:val="18"/>
          <w:lang w:val="nl-NL"/>
        </w:rPr>
        <w:lastRenderedPageBreak/>
        <w:t xml:space="preserve">Ook alle verdere correspondentie </w:t>
      </w:r>
      <w:r w:rsidR="0080034E">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3CAFA3CA" w14:textId="77777777" w:rsidR="00470DA1" w:rsidRPr="00343122" w:rsidRDefault="00470DA1" w:rsidP="00470DA1">
      <w:pPr>
        <w:spacing w:line="276" w:lineRule="auto"/>
        <w:rPr>
          <w:rFonts w:ascii="Corbel" w:hAnsi="Corbel"/>
          <w:b/>
          <w:szCs w:val="18"/>
        </w:rPr>
      </w:pPr>
      <w:r w:rsidRPr="00343122">
        <w:rPr>
          <w:rFonts w:ascii="Corbel" w:hAnsi="Corbel"/>
          <w:b/>
          <w:szCs w:val="18"/>
        </w:rPr>
        <w:t>Hierbij enkele tips met betrekking tot het gebruik van TenderNed:</w:t>
      </w:r>
    </w:p>
    <w:p w14:paraId="392B3E05" w14:textId="77777777" w:rsidR="00470DA1" w:rsidRPr="00811244" w:rsidRDefault="00470DA1" w:rsidP="00470DA1">
      <w:pPr>
        <w:spacing w:line="276" w:lineRule="auto"/>
        <w:rPr>
          <w:rFonts w:ascii="Corbel" w:hAnsi="Corbel"/>
          <w:szCs w:val="18"/>
        </w:rPr>
      </w:pPr>
    </w:p>
    <w:p w14:paraId="4AF72427" w14:textId="0E81C4A8" w:rsidR="00470DA1" w:rsidRDefault="00470DA1" w:rsidP="00812C85">
      <w:pPr>
        <w:pStyle w:val="Lijstalinea"/>
        <w:numPr>
          <w:ilvl w:val="0"/>
          <w:numId w:val="27"/>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sidR="00AC6F00">
        <w:rPr>
          <w:rFonts w:ascii="Corbel" w:hAnsi="Corbel"/>
          <w:sz w:val="18"/>
          <w:szCs w:val="18"/>
          <w:lang w:val="nl-NL"/>
        </w:rPr>
        <w:t>naliteit van TenderNed is het noodzakelijk dat de onderneming</w:t>
      </w:r>
      <w:r w:rsidR="004612C5">
        <w:rPr>
          <w:rFonts w:ascii="Corbel" w:hAnsi="Corbel"/>
          <w:sz w:val="18"/>
          <w:szCs w:val="18"/>
          <w:lang w:val="nl-NL"/>
        </w:rPr>
        <w:t xml:space="preserve"> </w:t>
      </w:r>
      <w:r w:rsidR="008621A3">
        <w:rPr>
          <w:rFonts w:ascii="Corbel" w:hAnsi="Corbel"/>
          <w:sz w:val="18"/>
          <w:szCs w:val="18"/>
          <w:lang w:val="nl-NL"/>
        </w:rPr>
        <w:t>juist geregistreerd is</w:t>
      </w:r>
      <w:r w:rsidRPr="00734674">
        <w:rPr>
          <w:rFonts w:ascii="Corbel" w:hAnsi="Corbel"/>
          <w:sz w:val="18"/>
          <w:szCs w:val="18"/>
          <w:lang w:val="nl-NL"/>
        </w:rPr>
        <w:t xml:space="preserve"> en binnen de organisatie-account voldoende personen een passend au</w:t>
      </w:r>
      <w:r>
        <w:rPr>
          <w:rFonts w:ascii="Corbel" w:hAnsi="Corbel"/>
          <w:sz w:val="18"/>
          <w:szCs w:val="18"/>
          <w:lang w:val="nl-NL"/>
        </w:rPr>
        <w:t xml:space="preserve">torisatieniveau wordt toegekend, ook met het oog op vakantieperiodes, ziekte et </w:t>
      </w:r>
      <w:r w:rsidRPr="009D5350">
        <w:rPr>
          <w:rFonts w:ascii="Corbel" w:hAnsi="Corbel"/>
          <w:sz w:val="18"/>
          <w:szCs w:val="18"/>
          <w:lang w:val="nl-NL"/>
        </w:rPr>
        <w:t>cetera.</w:t>
      </w:r>
      <w:r w:rsidR="00253789" w:rsidRPr="009D5350">
        <w:rPr>
          <w:rFonts w:ascii="Corbel" w:hAnsi="Corbel"/>
          <w:sz w:val="18"/>
          <w:szCs w:val="18"/>
          <w:lang w:val="nl-NL"/>
        </w:rPr>
        <w:t xml:space="preserve"> Indien sprake is van een samenwerkingsverband is het raadzaam dat alle deelnemers hierin afzonderlijk geregistreerd zijn</w:t>
      </w:r>
      <w:r w:rsidR="00253789">
        <w:rPr>
          <w:rFonts w:ascii="Corbel" w:hAnsi="Corbel"/>
          <w:sz w:val="18"/>
          <w:szCs w:val="18"/>
          <w:lang w:val="nl-NL"/>
        </w:rPr>
        <w:t>.</w:t>
      </w:r>
    </w:p>
    <w:p w14:paraId="0632B9F3" w14:textId="77777777" w:rsidR="00AC6F00" w:rsidRDefault="0080034E" w:rsidP="00812C85">
      <w:pPr>
        <w:pStyle w:val="Lijstalinea"/>
        <w:numPr>
          <w:ilvl w:val="0"/>
          <w:numId w:val="27"/>
        </w:numPr>
        <w:spacing w:line="276" w:lineRule="auto"/>
        <w:ind w:left="426" w:hanging="426"/>
        <w:rPr>
          <w:rFonts w:ascii="Corbel" w:hAnsi="Corbel"/>
          <w:sz w:val="18"/>
          <w:szCs w:val="18"/>
          <w:lang w:val="nl-NL"/>
        </w:rPr>
      </w:pPr>
      <w:r w:rsidRPr="0080034E">
        <w:rPr>
          <w:rFonts w:ascii="Corbel" w:hAnsi="Corbel"/>
          <w:sz w:val="18"/>
          <w:szCs w:val="18"/>
          <w:lang w:val="nl-NL"/>
        </w:rPr>
        <w:t>Gebruikers va</w:t>
      </w:r>
      <w:r w:rsidR="00AC6F00" w:rsidRPr="0080034E">
        <w:rPr>
          <w:rFonts w:ascii="Corbel" w:hAnsi="Corbel"/>
          <w:sz w:val="18"/>
          <w:szCs w:val="18"/>
          <w:lang w:val="nl-NL"/>
        </w:rPr>
        <w:t xml:space="preserve">n Nederlandse ondernemingen </w:t>
      </w:r>
      <w:r w:rsidRPr="0080034E">
        <w:rPr>
          <w:rFonts w:ascii="Corbel" w:hAnsi="Corbel"/>
          <w:sz w:val="18"/>
          <w:szCs w:val="18"/>
          <w:lang w:val="nl-NL"/>
        </w:rPr>
        <w:t xml:space="preserve">kunnen alleen inloggen op TenderNed </w:t>
      </w:r>
      <w:r w:rsidR="00AC6F00" w:rsidRPr="0080034E">
        <w:rPr>
          <w:rFonts w:ascii="Corbel" w:hAnsi="Corbel"/>
          <w:sz w:val="18"/>
          <w:szCs w:val="18"/>
          <w:lang w:val="nl-NL"/>
        </w:rPr>
        <w:t xml:space="preserve">via </w:t>
      </w:r>
      <w:proofErr w:type="spellStart"/>
      <w:r w:rsidR="00AC6F00" w:rsidRPr="0080034E">
        <w:rPr>
          <w:rFonts w:ascii="Corbel" w:hAnsi="Corbel"/>
          <w:sz w:val="18"/>
          <w:szCs w:val="18"/>
          <w:u w:val="single"/>
          <w:lang w:val="nl-NL"/>
        </w:rPr>
        <w:t>eHe</w:t>
      </w:r>
      <w:r w:rsidRPr="0080034E">
        <w:rPr>
          <w:rFonts w:ascii="Corbel" w:hAnsi="Corbel"/>
          <w:sz w:val="18"/>
          <w:szCs w:val="18"/>
          <w:u w:val="single"/>
          <w:lang w:val="nl-NL"/>
        </w:rPr>
        <w:t>rkenning</w:t>
      </w:r>
      <w:proofErr w:type="spellEnd"/>
      <w:r w:rsidRPr="0080034E">
        <w:rPr>
          <w:rFonts w:ascii="Corbel" w:hAnsi="Corbel"/>
          <w:sz w:val="18"/>
          <w:szCs w:val="18"/>
          <w:lang w:val="nl-NL"/>
        </w:rPr>
        <w:t xml:space="preserve">. Zonder </w:t>
      </w:r>
      <w:proofErr w:type="spellStart"/>
      <w:r w:rsidRPr="0080034E">
        <w:rPr>
          <w:rFonts w:ascii="Corbel" w:hAnsi="Corbel"/>
          <w:sz w:val="18"/>
          <w:szCs w:val="18"/>
          <w:lang w:val="nl-NL"/>
        </w:rPr>
        <w:t>eHerkenning</w:t>
      </w:r>
      <w:proofErr w:type="spellEnd"/>
      <w:r w:rsidRPr="0080034E">
        <w:rPr>
          <w:rFonts w:ascii="Corbel" w:hAnsi="Corbel"/>
          <w:sz w:val="18"/>
          <w:szCs w:val="18"/>
          <w:lang w:val="nl-NL"/>
        </w:rPr>
        <w:t xml:space="preserve"> kunnen Ondernemers</w:t>
      </w:r>
      <w:r w:rsidR="00AC6F00" w:rsidRPr="0080034E">
        <w:rPr>
          <w:rFonts w:ascii="Corbel" w:hAnsi="Corbel"/>
          <w:sz w:val="18"/>
          <w:szCs w:val="18"/>
          <w:lang w:val="nl-NL"/>
        </w:rPr>
        <w:t xml:space="preserve"> </w:t>
      </w:r>
      <w:r w:rsidRPr="0080034E">
        <w:rPr>
          <w:rFonts w:ascii="Corbel" w:hAnsi="Corbel"/>
          <w:sz w:val="18"/>
          <w:szCs w:val="18"/>
          <w:lang w:val="nl-NL"/>
        </w:rPr>
        <w:t xml:space="preserve">niet </w:t>
      </w:r>
      <w:r w:rsidR="00AC6F00" w:rsidRPr="0080034E">
        <w:rPr>
          <w:rFonts w:ascii="Corbel" w:hAnsi="Corbel"/>
          <w:sz w:val="18"/>
          <w:szCs w:val="18"/>
          <w:lang w:val="nl-NL"/>
        </w:rPr>
        <w:t xml:space="preserve">deelnemen aan </w:t>
      </w:r>
      <w:r w:rsidRPr="0080034E">
        <w:rPr>
          <w:rFonts w:ascii="Corbel" w:hAnsi="Corbel"/>
          <w:sz w:val="18"/>
          <w:szCs w:val="18"/>
          <w:lang w:val="nl-NL"/>
        </w:rPr>
        <w:t xml:space="preserve">deze </w:t>
      </w:r>
      <w:r w:rsidR="00AC6F00" w:rsidRPr="0080034E">
        <w:rPr>
          <w:rFonts w:ascii="Corbel" w:hAnsi="Corbel"/>
          <w:sz w:val="18"/>
          <w:szCs w:val="18"/>
          <w:lang w:val="nl-NL"/>
        </w:rPr>
        <w:t>a</w:t>
      </w:r>
      <w:r w:rsidRPr="0080034E">
        <w:rPr>
          <w:rFonts w:ascii="Corbel" w:hAnsi="Corbel"/>
          <w:sz w:val="18"/>
          <w:szCs w:val="18"/>
          <w:lang w:val="nl-NL"/>
        </w:rPr>
        <w:t>anbesteding</w:t>
      </w:r>
      <w:r w:rsidR="00AC6F00" w:rsidRPr="0080034E">
        <w:rPr>
          <w:rFonts w:ascii="Corbel" w:hAnsi="Corbel"/>
          <w:sz w:val="18"/>
          <w:szCs w:val="18"/>
          <w:lang w:val="nl-NL"/>
        </w:rPr>
        <w:t xml:space="preserve">. Schaf daarom tijdig een persoonsgebonden </w:t>
      </w:r>
      <w:proofErr w:type="spellStart"/>
      <w:r w:rsidR="00AC6F00" w:rsidRPr="0080034E">
        <w:rPr>
          <w:rFonts w:ascii="Corbel" w:hAnsi="Corbel"/>
          <w:sz w:val="18"/>
          <w:szCs w:val="18"/>
          <w:lang w:val="nl-NL"/>
        </w:rPr>
        <w:t>eHerkenningsmiddel</w:t>
      </w:r>
      <w:proofErr w:type="spellEnd"/>
      <w:r w:rsidR="00AC6F00" w:rsidRPr="0080034E">
        <w:rPr>
          <w:rFonts w:ascii="Corbel" w:hAnsi="Corbel"/>
          <w:sz w:val="18"/>
          <w:szCs w:val="18"/>
          <w:lang w:val="nl-NL"/>
        </w:rPr>
        <w:t xml:space="preserve"> met minima</w:t>
      </w:r>
      <w:r w:rsidRPr="0080034E">
        <w:rPr>
          <w:rFonts w:ascii="Corbel" w:hAnsi="Corbel"/>
          <w:sz w:val="18"/>
          <w:szCs w:val="18"/>
          <w:lang w:val="nl-NL"/>
        </w:rPr>
        <w:t xml:space="preserve">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460C69">
        <w:rPr>
          <w:rFonts w:ascii="Corbel" w:hAnsi="Corbel"/>
          <w:sz w:val="18"/>
          <w:szCs w:val="18"/>
          <w:lang w:val="nl-NL"/>
        </w:rPr>
        <w:t xml:space="preserve">het </w:t>
      </w:r>
      <w:r w:rsidRPr="0080034E">
        <w:rPr>
          <w:rFonts w:ascii="Corbel" w:hAnsi="Corbel"/>
          <w:sz w:val="18"/>
          <w:szCs w:val="18"/>
          <w:lang w:val="nl-NL"/>
        </w:rPr>
        <w:t>TenderNed-account.</w:t>
      </w:r>
    </w:p>
    <w:p w14:paraId="63144138" w14:textId="77777777" w:rsidR="00470DA1" w:rsidRPr="00F968B5" w:rsidRDefault="00470DA1" w:rsidP="00812C85">
      <w:pPr>
        <w:pStyle w:val="Lijstalinea"/>
        <w:numPr>
          <w:ilvl w:val="0"/>
          <w:numId w:val="27"/>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sidR="00460C69">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sidR="00010AF9">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B16E60D" w14:textId="77777777" w:rsidR="00470DA1" w:rsidRPr="00811244" w:rsidRDefault="00470DA1" w:rsidP="00812C85">
      <w:pPr>
        <w:pStyle w:val="Lijstalinea"/>
        <w:numPr>
          <w:ilvl w:val="0"/>
          <w:numId w:val="27"/>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588438FE" w14:textId="20F0094D" w:rsidR="00470DA1" w:rsidRPr="00B9588F" w:rsidRDefault="00470DA1" w:rsidP="111D90EB">
      <w:pPr>
        <w:pStyle w:val="Lijstalinea"/>
        <w:numPr>
          <w:ilvl w:val="0"/>
          <w:numId w:val="27"/>
        </w:numPr>
        <w:spacing w:line="276" w:lineRule="auto"/>
        <w:ind w:left="426" w:hanging="426"/>
        <w:rPr>
          <w:rFonts w:ascii="Corbel" w:hAnsi="Corbel"/>
          <w:b/>
          <w:bCs/>
          <w:i/>
          <w:iCs/>
          <w:sz w:val="18"/>
          <w:szCs w:val="18"/>
          <w:lang w:val="nl-NL"/>
        </w:rPr>
      </w:pPr>
      <w:r w:rsidRPr="00B9588F">
        <w:rPr>
          <w:rFonts w:ascii="Corbel" w:hAnsi="Corbel"/>
          <w:sz w:val="18"/>
          <w:szCs w:val="18"/>
          <w:lang w:val="nl-NL"/>
        </w:rPr>
        <w:t xml:space="preserve">Ten tijde van het indienen van een </w:t>
      </w:r>
      <w:r w:rsidRPr="003F35DD">
        <w:rPr>
          <w:rFonts w:ascii="Corbel" w:hAnsi="Corbel"/>
          <w:sz w:val="18"/>
          <w:szCs w:val="18"/>
          <w:lang w:val="nl-NL"/>
        </w:rPr>
        <w:t>Inschrijving dienen Ondernemers rekening te houden met het vol</w:t>
      </w:r>
      <w:r w:rsidR="00460C69" w:rsidRPr="003F35DD">
        <w:rPr>
          <w:rFonts w:ascii="Corbel" w:hAnsi="Corbel"/>
          <w:sz w:val="18"/>
          <w:szCs w:val="18"/>
          <w:lang w:val="nl-NL"/>
        </w:rPr>
        <w:t>gende</w:t>
      </w:r>
      <w:r w:rsidR="00A13FFF" w:rsidRPr="003F35DD">
        <w:rPr>
          <w:rFonts w:ascii="Corbel" w:hAnsi="Corbel"/>
          <w:sz w:val="18"/>
          <w:szCs w:val="18"/>
          <w:lang w:val="nl-NL"/>
        </w:rPr>
        <w:t xml:space="preserve"> </w:t>
      </w:r>
      <w:r w:rsidR="00460C69" w:rsidRPr="003F35DD">
        <w:rPr>
          <w:rFonts w:ascii="Corbel" w:hAnsi="Corbel"/>
          <w:sz w:val="18"/>
          <w:szCs w:val="18"/>
          <w:lang w:val="nl-NL"/>
        </w:rPr>
        <w:t xml:space="preserve">indien wordt gevraagd </w:t>
      </w:r>
      <w:r w:rsidR="00A34A9E" w:rsidRPr="003F35DD">
        <w:rPr>
          <w:rFonts w:ascii="Corbel" w:hAnsi="Corbel"/>
          <w:sz w:val="18"/>
          <w:szCs w:val="18"/>
          <w:lang w:val="nl-NL"/>
        </w:rPr>
        <w:t>documenten te uploaden dien</w:t>
      </w:r>
      <w:r w:rsidR="00465713" w:rsidRPr="003F35DD">
        <w:rPr>
          <w:rFonts w:ascii="Corbel" w:hAnsi="Corbel"/>
          <w:sz w:val="18"/>
          <w:szCs w:val="18"/>
          <w:lang w:val="nl-NL"/>
        </w:rPr>
        <w:t>en</w:t>
      </w:r>
      <w:r w:rsidR="00A34A9E" w:rsidRPr="003F35DD">
        <w:rPr>
          <w:rFonts w:ascii="Corbel" w:hAnsi="Corbel"/>
          <w:sz w:val="18"/>
          <w:szCs w:val="18"/>
          <w:lang w:val="nl-NL"/>
        </w:rPr>
        <w:t xml:space="preserve"> deze geüpload te worden </w:t>
      </w:r>
      <w:r w:rsidRPr="003F35DD">
        <w:rPr>
          <w:rFonts w:ascii="Corbel" w:hAnsi="Corbel"/>
          <w:sz w:val="18"/>
          <w:szCs w:val="18"/>
          <w:lang w:val="nl-NL"/>
        </w:rPr>
        <w:t xml:space="preserve">achter de tab </w:t>
      </w:r>
      <w:r w:rsidRPr="003F35DD">
        <w:rPr>
          <w:rFonts w:ascii="Corbel" w:hAnsi="Corbel"/>
          <w:i/>
          <w:iCs/>
          <w:sz w:val="18"/>
          <w:szCs w:val="18"/>
          <w:lang w:val="nl-NL"/>
        </w:rPr>
        <w:t>‘overige documenten’</w:t>
      </w:r>
      <w:r w:rsidR="003F35DD" w:rsidRPr="003F35DD">
        <w:rPr>
          <w:rFonts w:ascii="Corbel" w:hAnsi="Corbel"/>
          <w:sz w:val="18"/>
          <w:szCs w:val="18"/>
          <w:lang w:val="nl-NL"/>
        </w:rPr>
        <w:t xml:space="preserve">, tenzij anders aangegeven. </w:t>
      </w:r>
      <w:r w:rsidR="00010AF9" w:rsidRPr="003F35DD">
        <w:rPr>
          <w:rFonts w:ascii="Corbel" w:hAnsi="Corbel"/>
          <w:sz w:val="18"/>
          <w:szCs w:val="18"/>
          <w:lang w:val="nl-NL"/>
        </w:rPr>
        <w:t xml:space="preserve">Ondernemers vinden dit tabblad binnen het </w:t>
      </w:r>
      <w:r w:rsidRPr="003F35DD">
        <w:rPr>
          <w:rFonts w:ascii="Corbel" w:hAnsi="Corbel"/>
          <w:sz w:val="18"/>
          <w:szCs w:val="18"/>
          <w:lang w:val="nl-NL"/>
        </w:rPr>
        <w:t xml:space="preserve">dashboard op TenderNed </w:t>
      </w:r>
      <w:r w:rsidRPr="003F35DD">
        <w:rPr>
          <w:rFonts w:ascii="Corbel" w:hAnsi="Corbel"/>
          <w:i/>
          <w:iCs/>
          <w:sz w:val="18"/>
          <w:szCs w:val="18"/>
          <w:lang w:val="nl-NL"/>
        </w:rPr>
        <w:t>achter het tabblad 'gunningscriteria'</w:t>
      </w:r>
    </w:p>
    <w:p w14:paraId="638B51EC" w14:textId="77777777" w:rsidR="00470DA1" w:rsidRPr="009E77E6" w:rsidRDefault="00470DA1" w:rsidP="00812C85">
      <w:pPr>
        <w:pStyle w:val="Lijstalinea"/>
        <w:numPr>
          <w:ilvl w:val="0"/>
          <w:numId w:val="27"/>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sidR="00010AF9">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sidR="004E17DF">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72D2A8EB" w14:textId="77777777" w:rsidR="00470DA1" w:rsidRPr="00167CD7" w:rsidRDefault="00470DA1" w:rsidP="00470DA1">
      <w:pPr>
        <w:pStyle w:val="Lijstalinea"/>
        <w:spacing w:line="276" w:lineRule="auto"/>
        <w:ind w:left="680"/>
        <w:rPr>
          <w:rFonts w:ascii="Corbel" w:hAnsi="Corbel"/>
          <w:b/>
          <w:i/>
          <w:sz w:val="18"/>
          <w:szCs w:val="18"/>
          <w:lang w:val="nl-NL"/>
        </w:rPr>
      </w:pPr>
    </w:p>
    <w:p w14:paraId="16A72593"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sidR="00C95A79">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w:t>
      </w:r>
      <w:proofErr w:type="spellStart"/>
      <w:r w:rsidR="0080034E">
        <w:rPr>
          <w:rFonts w:ascii="Corbel" w:hAnsi="Corbel"/>
          <w:szCs w:val="18"/>
        </w:rPr>
        <w:t>servicedesk</w:t>
      </w:r>
      <w:proofErr w:type="spellEnd"/>
      <w:r w:rsidR="0080034E">
        <w:rPr>
          <w:rFonts w:ascii="Corbel" w:hAnsi="Corbel"/>
          <w:szCs w:val="18"/>
        </w:rPr>
        <w:t xml:space="preserve"> van TenderNed zelf en niet met de Aanbestedende dienst.</w:t>
      </w:r>
      <w:r w:rsidRPr="00811244">
        <w:rPr>
          <w:rFonts w:ascii="Corbel" w:hAnsi="Corbel"/>
          <w:szCs w:val="18"/>
        </w:rPr>
        <w:t xml:space="preserve"> De </w:t>
      </w:r>
      <w:proofErr w:type="spellStart"/>
      <w:r w:rsidRPr="00811244">
        <w:rPr>
          <w:rFonts w:ascii="Corbel" w:hAnsi="Corbel"/>
          <w:szCs w:val="18"/>
        </w:rPr>
        <w:t>servicedesk</w:t>
      </w:r>
      <w:proofErr w:type="spellEnd"/>
      <w:r w:rsidRPr="00811244">
        <w:rPr>
          <w:rFonts w:ascii="Corbel" w:hAnsi="Corbel"/>
          <w:szCs w:val="18"/>
        </w:rPr>
        <w:t xml:space="preserve">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Pr="00343122" w:rsidRDefault="00470DA1" w:rsidP="00470DA1">
      <w:pPr>
        <w:pStyle w:val="Kop2"/>
        <w:spacing w:before="240" w:after="120"/>
        <w:rPr>
          <w:rFonts w:ascii="Corbel" w:hAnsi="Corbel"/>
          <w:sz w:val="18"/>
        </w:rPr>
      </w:pPr>
      <w:bookmarkStart w:id="9" w:name="_Toc220665302"/>
      <w:r>
        <w:rPr>
          <w:rFonts w:ascii="Corbel" w:hAnsi="Corbel"/>
          <w:sz w:val="18"/>
        </w:rPr>
        <w:t>Contact tijdens de aanbestedingsprocedure</w:t>
      </w:r>
      <w:bookmarkEnd w:id="9"/>
    </w:p>
    <w:p w14:paraId="6D50763B" w14:textId="150A96B3" w:rsidR="00470DA1" w:rsidRPr="00A13CD7" w:rsidRDefault="00470DA1" w:rsidP="00470DA1">
      <w:pPr>
        <w:spacing w:line="276" w:lineRule="auto"/>
        <w:jc w:val="both"/>
        <w:rPr>
          <w:rFonts w:ascii="Corbel" w:hAnsi="Corbel"/>
          <w:szCs w:val="18"/>
        </w:rPr>
      </w:pPr>
      <w:r w:rsidRPr="00A13CD7">
        <w:rPr>
          <w:rFonts w:ascii="Corbel" w:hAnsi="Corbel"/>
          <w:szCs w:val="18"/>
        </w:rPr>
        <w:t xml:space="preserve">Tot op het moment van de definitieve gunning is </w:t>
      </w:r>
      <w:r w:rsidR="00AA0B71">
        <w:rPr>
          <w:rFonts w:ascii="Corbel" w:hAnsi="Corbel"/>
          <w:szCs w:val="18"/>
        </w:rPr>
        <w:t>de heer Hamed Has</w:t>
      </w:r>
      <w:r w:rsidR="00711574">
        <w:rPr>
          <w:rFonts w:ascii="Corbel" w:hAnsi="Corbel"/>
          <w:szCs w:val="18"/>
        </w:rPr>
        <w:t>himi</w:t>
      </w:r>
      <w:r w:rsidR="00AA0B71">
        <w:rPr>
          <w:rFonts w:ascii="Corbel" w:hAnsi="Corbel"/>
          <w:szCs w:val="18"/>
        </w:rPr>
        <w:t>, inkoopadviseur</w:t>
      </w:r>
      <w:r>
        <w:rPr>
          <w:rFonts w:ascii="Corbel" w:hAnsi="Corbel"/>
          <w:szCs w:val="18"/>
        </w:rPr>
        <w:t xml:space="preserve"> voor Ondernemers h</w:t>
      </w:r>
      <w:r w:rsidRPr="00A13CD7">
        <w:rPr>
          <w:rFonts w:ascii="Corbel" w:hAnsi="Corbel"/>
          <w:szCs w:val="18"/>
        </w:rPr>
        <w:t>et enige aanspreekpunt</w:t>
      </w:r>
      <w:r>
        <w:rPr>
          <w:rFonts w:ascii="Corbel" w:hAnsi="Corbel"/>
          <w:szCs w:val="18"/>
        </w:rPr>
        <w:t xml:space="preserve"> </w:t>
      </w:r>
      <w:r w:rsidR="00010AF9">
        <w:rPr>
          <w:rFonts w:ascii="Corbel" w:hAnsi="Corbel"/>
          <w:szCs w:val="18"/>
        </w:rPr>
        <w:t>inzake</w:t>
      </w:r>
      <w:r>
        <w:rPr>
          <w:rFonts w:ascii="Corbel" w:hAnsi="Corbel"/>
          <w:szCs w:val="18"/>
        </w:rPr>
        <w:t xml:space="preserve"> deze aanbestedingsprocedure</w:t>
      </w:r>
      <w:r w:rsidRPr="00A13CD7">
        <w:rPr>
          <w:rFonts w:ascii="Corbel" w:hAnsi="Corbel"/>
          <w:szCs w:val="18"/>
        </w:rPr>
        <w:t xml:space="preserve">. </w:t>
      </w:r>
      <w:r>
        <w:rPr>
          <w:rFonts w:ascii="Corbel" w:hAnsi="Corbel"/>
          <w:szCs w:val="18"/>
        </w:rPr>
        <w:t xml:space="preserve">Alle correspondentie vindt in beginsel plaats via TenderNed. Mocht dit om technische redenen </w:t>
      </w:r>
      <w:r w:rsidRPr="00980E30">
        <w:rPr>
          <w:rFonts w:ascii="Corbel" w:hAnsi="Corbel"/>
          <w:szCs w:val="18"/>
        </w:rPr>
        <w:t>niet mogelijk of contact anderszins daadwerkelijk noodzakelijk zijn, dan kunnen Ondernemers contact opnemen via</w:t>
      </w:r>
      <w:r w:rsidR="003F35DD">
        <w:rPr>
          <w:rFonts w:ascii="Corbel" w:hAnsi="Corbel"/>
          <w:szCs w:val="18"/>
        </w:rPr>
        <w:t xml:space="preserve">: </w:t>
      </w:r>
      <w:hyperlink r:id="rId21" w:history="1">
        <w:r w:rsidR="00AA0B71" w:rsidRPr="00B57C37">
          <w:rPr>
            <w:rStyle w:val="Hyperlink"/>
            <w:rFonts w:ascii="Corbel" w:hAnsi="Corbel"/>
            <w:szCs w:val="18"/>
          </w:rPr>
          <w:t>inkoop@provincie-utrecht.nl</w:t>
        </w:r>
      </w:hyperlink>
      <w:r w:rsidR="00AA0B71">
        <w:rPr>
          <w:rFonts w:ascii="Corbel" w:hAnsi="Corbel"/>
          <w:szCs w:val="18"/>
        </w:rPr>
        <w:t xml:space="preserve"> </w:t>
      </w:r>
      <w:r w:rsidRPr="00980E30">
        <w:rPr>
          <w:rFonts w:ascii="Corbel" w:hAnsi="Corbel"/>
          <w:szCs w:val="18"/>
        </w:rPr>
        <w:t xml:space="preserve"> </w:t>
      </w:r>
    </w:p>
    <w:p w14:paraId="42D49B1D" w14:textId="77777777" w:rsidR="00470DA1" w:rsidRPr="00A13CD7" w:rsidRDefault="00470DA1" w:rsidP="00470DA1">
      <w:pPr>
        <w:pStyle w:val="Kop2"/>
        <w:spacing w:before="240" w:after="120"/>
        <w:rPr>
          <w:rFonts w:ascii="Corbel" w:hAnsi="Corbel"/>
          <w:sz w:val="18"/>
        </w:rPr>
      </w:pPr>
      <w:bookmarkStart w:id="10" w:name="_Toc220665303"/>
      <w:r w:rsidRPr="00811244">
        <w:rPr>
          <w:rFonts w:ascii="Corbel" w:hAnsi="Corbel"/>
          <w:sz w:val="18"/>
        </w:rPr>
        <w:t>Planning (indicatief)</w:t>
      </w:r>
      <w:bookmarkEnd w:id="10"/>
    </w:p>
    <w:p w14:paraId="714F6DBE" w14:textId="78973BCC" w:rsidR="00470DA1" w:rsidRDefault="00470DA1" w:rsidP="00470DA1">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op verschillende momenten tijdig</w:t>
      </w:r>
      <w:r w:rsidR="00534DD6">
        <w:rPr>
          <w:rFonts w:ascii="Corbel" w:hAnsi="Corbel"/>
          <w:szCs w:val="18"/>
        </w:rPr>
        <w:t xml:space="preserve"> te acteren</w:t>
      </w:r>
      <w:r w:rsidRPr="00275D91">
        <w:rPr>
          <w:rFonts w:ascii="Corbel" w:hAnsi="Corbel"/>
          <w:szCs w:val="18"/>
        </w:rPr>
        <w:t>. De Aanbestedende dienst streeft ernaar de volgende planning te realiseren. Zonder expliciet tegenbericht, in de vorm van een Nota van inlichtingen, dienen Ondernemers</w:t>
      </w:r>
      <w:r w:rsidR="008B00EF">
        <w:rPr>
          <w:rFonts w:ascii="Corbel" w:hAnsi="Corbel"/>
          <w:szCs w:val="18"/>
        </w:rPr>
        <w:t xml:space="preserve"> </w:t>
      </w:r>
      <w:r w:rsidRPr="00275D91">
        <w:rPr>
          <w:rFonts w:ascii="Corbel" w:hAnsi="Corbel"/>
          <w:szCs w:val="18"/>
        </w:rPr>
        <w:t>hiervan uit te gaan.</w:t>
      </w:r>
      <w:r w:rsidR="00CE430B">
        <w:rPr>
          <w:rFonts w:ascii="Corbel" w:hAnsi="Corbel"/>
          <w:szCs w:val="18"/>
        </w:rPr>
        <w:t xml:space="preserve"> Het sluitingsmoment voor het indienen van een inschrijving en de rechtsbeschermingstermijn gelden als fatale termijnen.</w:t>
      </w:r>
    </w:p>
    <w:tbl>
      <w:tblPr>
        <w:tblStyle w:val="Professioneletabel"/>
        <w:tblW w:w="4938" w:type="pct"/>
        <w:tblInd w:w="109" w:type="dxa"/>
        <w:tblLook w:val="04A0" w:firstRow="1" w:lastRow="0" w:firstColumn="1" w:lastColumn="0" w:noHBand="0" w:noVBand="1"/>
      </w:tblPr>
      <w:tblGrid>
        <w:gridCol w:w="5394"/>
        <w:gridCol w:w="2286"/>
        <w:gridCol w:w="1263"/>
      </w:tblGrid>
      <w:tr w:rsidR="00470DA1" w:rsidRPr="00275D91" w14:paraId="32AE2366" w14:textId="77777777" w:rsidTr="4FF77A68">
        <w:trPr>
          <w:cnfStyle w:val="100000000000" w:firstRow="1" w:lastRow="0" w:firstColumn="0" w:lastColumn="0" w:oddVBand="0" w:evenVBand="0" w:oddHBand="0" w:evenHBand="0" w:firstRowFirstColumn="0" w:firstRowLastColumn="0" w:lastRowFirstColumn="0" w:lastRowLastColumn="0"/>
          <w:trHeight w:val="397"/>
          <w:tblHeader/>
        </w:trPr>
        <w:tc>
          <w:tcPr>
            <w:tcW w:w="3016"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78"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06"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4FF77A68">
        <w:trPr>
          <w:trHeight w:val="397"/>
        </w:trPr>
        <w:tc>
          <w:tcPr>
            <w:tcW w:w="3016" w:type="pct"/>
            <w:tcBorders>
              <w:bottom w:val="single" w:sz="6" w:space="0" w:color="000000" w:themeColor="text1"/>
            </w:tcBorders>
            <w:vAlign w:val="center"/>
          </w:tcPr>
          <w:p w14:paraId="5D90C177" w14:textId="77777777"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4" w:type="pct"/>
            <w:gridSpan w:val="2"/>
            <w:tcBorders>
              <w:bottom w:val="single" w:sz="6" w:space="0" w:color="000000" w:themeColor="text1"/>
            </w:tcBorders>
            <w:vAlign w:val="center"/>
          </w:tcPr>
          <w:p w14:paraId="155AE207" w14:textId="11112713" w:rsidR="00C95A79" w:rsidRPr="00FA7822" w:rsidRDefault="00A86D66" w:rsidP="00470DA1">
            <w:pPr>
              <w:spacing w:line="276" w:lineRule="auto"/>
              <w:rPr>
                <w:rFonts w:ascii="Corbel" w:hAnsi="Corbel"/>
                <w:color w:val="000000"/>
                <w:spacing w:val="0"/>
                <w:sz w:val="16"/>
                <w:szCs w:val="16"/>
              </w:rPr>
            </w:pPr>
            <w:r w:rsidRPr="00FA7822">
              <w:rPr>
                <w:rFonts w:ascii="Corbel" w:hAnsi="Corbel"/>
                <w:color w:val="000000"/>
                <w:spacing w:val="0"/>
                <w:sz w:val="16"/>
                <w:szCs w:val="16"/>
              </w:rPr>
              <w:t>30</w:t>
            </w:r>
            <w:r w:rsidR="00512A81" w:rsidRPr="00FA7822">
              <w:rPr>
                <w:rFonts w:ascii="Corbel" w:hAnsi="Corbel"/>
                <w:color w:val="000000"/>
                <w:spacing w:val="0"/>
                <w:sz w:val="16"/>
                <w:szCs w:val="16"/>
              </w:rPr>
              <w:t xml:space="preserve"> januari 2026</w:t>
            </w:r>
          </w:p>
        </w:tc>
      </w:tr>
      <w:tr w:rsidR="001B09D8" w:rsidRPr="00275D91" w14:paraId="699F6F26" w14:textId="77777777" w:rsidTr="4FF77A68">
        <w:trPr>
          <w:trHeight w:val="397"/>
        </w:trPr>
        <w:tc>
          <w:tcPr>
            <w:tcW w:w="3016" w:type="pct"/>
            <w:tcBorders>
              <w:top w:val="single" w:sz="4" w:space="0" w:color="auto"/>
            </w:tcBorders>
            <w:vAlign w:val="center"/>
          </w:tcPr>
          <w:p w14:paraId="31DFF89D" w14:textId="2D32DC3D" w:rsidR="001B09D8" w:rsidRPr="00023F27" w:rsidRDefault="001B09D8" w:rsidP="00470DA1">
            <w:pPr>
              <w:spacing w:line="276" w:lineRule="auto"/>
              <w:rPr>
                <w:rFonts w:ascii="Corbel" w:hAnsi="Corbel"/>
                <w:b/>
                <w:bCs/>
                <w:spacing w:val="0"/>
                <w:sz w:val="16"/>
                <w:szCs w:val="16"/>
              </w:rPr>
            </w:pPr>
            <w:r w:rsidRPr="00023F27">
              <w:rPr>
                <w:rFonts w:ascii="Corbel" w:hAnsi="Corbel"/>
                <w:b/>
                <w:bCs/>
                <w:spacing w:val="0"/>
                <w:sz w:val="16"/>
                <w:szCs w:val="16"/>
              </w:rPr>
              <w:t>Uiterste datum voor het stellen van vragen, 1</w:t>
            </w:r>
            <w:r w:rsidRPr="00023F27">
              <w:rPr>
                <w:rFonts w:ascii="Corbel" w:hAnsi="Corbel"/>
                <w:b/>
                <w:bCs/>
                <w:spacing w:val="0"/>
                <w:sz w:val="16"/>
                <w:szCs w:val="16"/>
                <w:vertAlign w:val="superscript"/>
              </w:rPr>
              <w:t>e</w:t>
            </w:r>
            <w:r w:rsidRPr="00023F27">
              <w:rPr>
                <w:rFonts w:ascii="Corbel" w:hAnsi="Corbel"/>
                <w:b/>
                <w:bCs/>
                <w:spacing w:val="0"/>
                <w:sz w:val="16"/>
                <w:szCs w:val="16"/>
              </w:rPr>
              <w:t xml:space="preserve"> ronde </w:t>
            </w:r>
          </w:p>
        </w:tc>
        <w:tc>
          <w:tcPr>
            <w:tcW w:w="1278" w:type="pct"/>
            <w:tcBorders>
              <w:top w:val="single" w:sz="4" w:space="0" w:color="auto"/>
            </w:tcBorders>
            <w:vAlign w:val="center"/>
          </w:tcPr>
          <w:p w14:paraId="2B225433" w14:textId="3EFD6F90" w:rsidR="001B09D8" w:rsidRPr="00FA7822" w:rsidRDefault="000E04D7" w:rsidP="00470DA1">
            <w:pPr>
              <w:spacing w:line="276" w:lineRule="auto"/>
              <w:rPr>
                <w:rFonts w:ascii="Corbel" w:hAnsi="Corbel"/>
                <w:b/>
                <w:bCs/>
                <w:spacing w:val="0"/>
                <w:sz w:val="16"/>
                <w:szCs w:val="16"/>
              </w:rPr>
            </w:pPr>
            <w:r w:rsidRPr="00FA7822">
              <w:rPr>
                <w:rFonts w:ascii="Corbel" w:hAnsi="Corbel"/>
                <w:b/>
                <w:bCs/>
                <w:spacing w:val="0"/>
                <w:sz w:val="16"/>
                <w:szCs w:val="16"/>
              </w:rPr>
              <w:t>9</w:t>
            </w:r>
            <w:r w:rsidR="00512A81" w:rsidRPr="00FA7822">
              <w:rPr>
                <w:rFonts w:ascii="Corbel" w:hAnsi="Corbel"/>
                <w:b/>
                <w:bCs/>
                <w:spacing w:val="0"/>
                <w:sz w:val="16"/>
                <w:szCs w:val="16"/>
              </w:rPr>
              <w:t xml:space="preserve"> </w:t>
            </w:r>
            <w:r w:rsidR="61735836" w:rsidRPr="00FA7822">
              <w:rPr>
                <w:rFonts w:ascii="Corbel" w:hAnsi="Corbel"/>
                <w:b/>
                <w:bCs/>
                <w:spacing w:val="0"/>
                <w:sz w:val="16"/>
                <w:szCs w:val="16"/>
              </w:rPr>
              <w:t>februari</w:t>
            </w:r>
            <w:r w:rsidR="00512A81" w:rsidRPr="00FA7822">
              <w:rPr>
                <w:rFonts w:ascii="Corbel" w:hAnsi="Corbel"/>
                <w:b/>
                <w:bCs/>
                <w:spacing w:val="0"/>
                <w:sz w:val="16"/>
                <w:szCs w:val="16"/>
              </w:rPr>
              <w:t xml:space="preserve"> </w:t>
            </w:r>
            <w:r w:rsidR="00EF11D1" w:rsidRPr="00FA7822">
              <w:rPr>
                <w:rFonts w:ascii="Corbel" w:hAnsi="Corbel"/>
                <w:b/>
                <w:bCs/>
                <w:spacing w:val="0"/>
                <w:sz w:val="16"/>
                <w:szCs w:val="16"/>
              </w:rPr>
              <w:t>2026</w:t>
            </w:r>
          </w:p>
        </w:tc>
        <w:tc>
          <w:tcPr>
            <w:tcW w:w="706" w:type="pct"/>
            <w:tcBorders>
              <w:top w:val="single" w:sz="4" w:space="0" w:color="auto"/>
            </w:tcBorders>
            <w:vAlign w:val="center"/>
          </w:tcPr>
          <w:p w14:paraId="78517FC4" w14:textId="6BC08D6F" w:rsidR="001B09D8" w:rsidRPr="00FA7822" w:rsidRDefault="001B09D8" w:rsidP="00470DA1">
            <w:pPr>
              <w:spacing w:line="276" w:lineRule="auto"/>
              <w:rPr>
                <w:rFonts w:ascii="Corbel" w:hAnsi="Corbel"/>
                <w:b/>
                <w:bCs/>
                <w:spacing w:val="0"/>
                <w:sz w:val="16"/>
                <w:szCs w:val="16"/>
              </w:rPr>
            </w:pPr>
            <w:r w:rsidRPr="00FA7822">
              <w:rPr>
                <w:rFonts w:ascii="Corbel" w:hAnsi="Corbel"/>
                <w:b/>
                <w:bCs/>
                <w:spacing w:val="0"/>
                <w:sz w:val="16"/>
                <w:szCs w:val="16"/>
              </w:rPr>
              <w:t>14:00 uur</w:t>
            </w:r>
          </w:p>
        </w:tc>
      </w:tr>
      <w:tr w:rsidR="00C95A79" w:rsidRPr="00275D91" w14:paraId="6CD4574D" w14:textId="77777777" w:rsidTr="4FF77A68">
        <w:trPr>
          <w:trHeight w:val="397"/>
        </w:trPr>
        <w:tc>
          <w:tcPr>
            <w:tcW w:w="3016" w:type="pct"/>
            <w:vAlign w:val="center"/>
          </w:tcPr>
          <w:p w14:paraId="2477E2D7" w14:textId="35766E69" w:rsidR="00C95A79" w:rsidRPr="00023F27" w:rsidRDefault="00C95A79" w:rsidP="00A11D8C">
            <w:pPr>
              <w:spacing w:line="276" w:lineRule="auto"/>
              <w:rPr>
                <w:rFonts w:ascii="Corbel" w:hAnsi="Corbel"/>
                <w:color w:val="000000"/>
                <w:spacing w:val="0"/>
                <w:sz w:val="16"/>
                <w:szCs w:val="16"/>
              </w:rPr>
            </w:pPr>
            <w:r w:rsidRPr="00023F27">
              <w:rPr>
                <w:rFonts w:ascii="Corbel" w:hAnsi="Corbel"/>
                <w:color w:val="000000"/>
                <w:spacing w:val="0"/>
                <w:sz w:val="16"/>
                <w:szCs w:val="16"/>
              </w:rPr>
              <w:t>Publicatie Nota van inlichtingen, 1</w:t>
            </w:r>
            <w:r w:rsidRPr="00023F27">
              <w:rPr>
                <w:rFonts w:ascii="Corbel" w:hAnsi="Corbel"/>
                <w:color w:val="000000"/>
                <w:spacing w:val="0"/>
                <w:sz w:val="16"/>
                <w:szCs w:val="16"/>
                <w:vertAlign w:val="superscript"/>
              </w:rPr>
              <w:t>e</w:t>
            </w:r>
            <w:r w:rsidRPr="00023F27">
              <w:rPr>
                <w:rFonts w:ascii="Corbel" w:hAnsi="Corbel"/>
                <w:color w:val="000000"/>
                <w:spacing w:val="0"/>
                <w:sz w:val="16"/>
                <w:szCs w:val="16"/>
              </w:rPr>
              <w:t xml:space="preserve"> ronde</w:t>
            </w:r>
          </w:p>
        </w:tc>
        <w:tc>
          <w:tcPr>
            <w:tcW w:w="1984" w:type="pct"/>
            <w:gridSpan w:val="2"/>
            <w:vAlign w:val="center"/>
          </w:tcPr>
          <w:p w14:paraId="26462A5F" w14:textId="0DC7DF79" w:rsidR="00C95A79" w:rsidRPr="00FA7822" w:rsidRDefault="5000480C" w:rsidP="00470DA1">
            <w:pPr>
              <w:spacing w:line="276" w:lineRule="auto"/>
              <w:rPr>
                <w:rFonts w:ascii="Corbel" w:hAnsi="Corbel"/>
                <w:color w:val="000000"/>
                <w:spacing w:val="0"/>
                <w:sz w:val="16"/>
                <w:szCs w:val="16"/>
              </w:rPr>
            </w:pPr>
            <w:r w:rsidRPr="00FA7822">
              <w:rPr>
                <w:rFonts w:ascii="Corbel" w:hAnsi="Corbel"/>
                <w:color w:val="000000"/>
                <w:spacing w:val="0"/>
                <w:sz w:val="16"/>
                <w:szCs w:val="16"/>
              </w:rPr>
              <w:t xml:space="preserve">13 </w:t>
            </w:r>
            <w:r w:rsidR="003E002F" w:rsidRPr="00FA7822">
              <w:rPr>
                <w:rFonts w:ascii="Corbel" w:hAnsi="Corbel"/>
                <w:color w:val="000000"/>
                <w:spacing w:val="0"/>
                <w:sz w:val="16"/>
                <w:szCs w:val="16"/>
              </w:rPr>
              <w:t>februari</w:t>
            </w:r>
            <w:r w:rsidR="00EF11D1" w:rsidRPr="00FA7822">
              <w:rPr>
                <w:rFonts w:ascii="Corbel" w:hAnsi="Corbel"/>
                <w:color w:val="000000"/>
                <w:spacing w:val="0"/>
                <w:sz w:val="16"/>
                <w:szCs w:val="16"/>
              </w:rPr>
              <w:t xml:space="preserve"> 2026</w:t>
            </w:r>
          </w:p>
        </w:tc>
      </w:tr>
      <w:tr w:rsidR="00087327" w:rsidRPr="00275D91" w14:paraId="375AE285" w14:textId="77777777" w:rsidTr="4FF77A68">
        <w:trPr>
          <w:trHeight w:val="397"/>
        </w:trPr>
        <w:tc>
          <w:tcPr>
            <w:tcW w:w="3016" w:type="pct"/>
            <w:vAlign w:val="center"/>
          </w:tcPr>
          <w:p w14:paraId="2926082E" w14:textId="328249B5" w:rsidR="00087327" w:rsidRPr="00023F27" w:rsidRDefault="00087327" w:rsidP="00A11D8C">
            <w:pPr>
              <w:spacing w:line="276" w:lineRule="auto"/>
              <w:rPr>
                <w:rFonts w:ascii="Corbel" w:hAnsi="Corbel"/>
                <w:b/>
                <w:color w:val="000000"/>
                <w:spacing w:val="0"/>
                <w:sz w:val="16"/>
                <w:szCs w:val="16"/>
              </w:rPr>
            </w:pPr>
            <w:r w:rsidRPr="00023F27">
              <w:rPr>
                <w:rFonts w:ascii="Corbel" w:hAnsi="Corbel"/>
                <w:b/>
                <w:color w:val="000000"/>
                <w:spacing w:val="0"/>
                <w:sz w:val="16"/>
                <w:szCs w:val="16"/>
              </w:rPr>
              <w:t>Uiterste datum voor het stellen van vragen, 2</w:t>
            </w:r>
            <w:r w:rsidRPr="00023F27">
              <w:rPr>
                <w:rFonts w:ascii="Corbel" w:hAnsi="Corbel"/>
                <w:b/>
                <w:color w:val="000000"/>
                <w:spacing w:val="0"/>
                <w:sz w:val="16"/>
                <w:szCs w:val="16"/>
                <w:vertAlign w:val="superscript"/>
              </w:rPr>
              <w:t>e</w:t>
            </w:r>
            <w:r w:rsidRPr="00023F27">
              <w:rPr>
                <w:rFonts w:ascii="Corbel" w:hAnsi="Corbel"/>
                <w:b/>
                <w:color w:val="000000"/>
                <w:spacing w:val="0"/>
                <w:sz w:val="16"/>
                <w:szCs w:val="16"/>
              </w:rPr>
              <w:t xml:space="preserve"> ronde</w:t>
            </w:r>
          </w:p>
        </w:tc>
        <w:tc>
          <w:tcPr>
            <w:tcW w:w="1278" w:type="pct"/>
            <w:vAlign w:val="center"/>
          </w:tcPr>
          <w:p w14:paraId="77850012" w14:textId="44B992D9" w:rsidR="00087327" w:rsidRPr="00FA7822" w:rsidRDefault="003E002F" w:rsidP="00470DA1">
            <w:pPr>
              <w:spacing w:line="276" w:lineRule="auto"/>
              <w:rPr>
                <w:rFonts w:ascii="Corbel" w:hAnsi="Corbel"/>
                <w:b/>
                <w:color w:val="000000"/>
                <w:spacing w:val="0"/>
                <w:sz w:val="16"/>
                <w:szCs w:val="16"/>
              </w:rPr>
            </w:pPr>
            <w:r w:rsidRPr="00FA7822">
              <w:rPr>
                <w:rFonts w:ascii="Corbel" w:hAnsi="Corbel"/>
                <w:b/>
                <w:color w:val="000000"/>
                <w:spacing w:val="0"/>
                <w:sz w:val="16"/>
                <w:szCs w:val="16"/>
              </w:rPr>
              <w:t>2 maart 2026</w:t>
            </w:r>
          </w:p>
        </w:tc>
        <w:tc>
          <w:tcPr>
            <w:tcW w:w="706" w:type="pct"/>
            <w:vAlign w:val="center"/>
          </w:tcPr>
          <w:p w14:paraId="33149312" w14:textId="4B0748E9" w:rsidR="00087327" w:rsidRPr="00FA7822" w:rsidRDefault="00087327" w:rsidP="00470DA1">
            <w:pPr>
              <w:spacing w:line="276" w:lineRule="auto"/>
              <w:rPr>
                <w:rFonts w:ascii="Corbel" w:hAnsi="Corbel"/>
                <w:b/>
                <w:color w:val="000000"/>
                <w:spacing w:val="0"/>
                <w:sz w:val="16"/>
                <w:szCs w:val="16"/>
              </w:rPr>
            </w:pPr>
            <w:r w:rsidRPr="00FA7822">
              <w:rPr>
                <w:rFonts w:ascii="Corbel" w:hAnsi="Corbel"/>
                <w:b/>
                <w:color w:val="000000"/>
                <w:spacing w:val="0"/>
                <w:sz w:val="16"/>
                <w:szCs w:val="16"/>
              </w:rPr>
              <w:t>14:00 uur</w:t>
            </w:r>
          </w:p>
        </w:tc>
      </w:tr>
      <w:tr w:rsidR="00C95A79" w:rsidRPr="00275D91" w14:paraId="37F846DF" w14:textId="77777777" w:rsidTr="4FF77A68">
        <w:trPr>
          <w:trHeight w:val="397"/>
        </w:trPr>
        <w:tc>
          <w:tcPr>
            <w:tcW w:w="3016" w:type="pct"/>
            <w:vAlign w:val="center"/>
          </w:tcPr>
          <w:p w14:paraId="34B0DF02" w14:textId="7D6E6B15" w:rsidR="00C95A79" w:rsidRPr="00023F27" w:rsidRDefault="00C95A79" w:rsidP="00A11D8C">
            <w:pPr>
              <w:spacing w:line="276" w:lineRule="auto"/>
              <w:rPr>
                <w:rFonts w:ascii="Corbel" w:hAnsi="Corbel"/>
                <w:b/>
                <w:color w:val="000000"/>
                <w:spacing w:val="0"/>
                <w:sz w:val="16"/>
                <w:szCs w:val="16"/>
              </w:rPr>
            </w:pPr>
            <w:r w:rsidRPr="00023F27">
              <w:rPr>
                <w:rFonts w:ascii="Corbel" w:hAnsi="Corbel"/>
                <w:color w:val="000000"/>
                <w:spacing w:val="0"/>
                <w:sz w:val="16"/>
                <w:szCs w:val="16"/>
              </w:rPr>
              <w:t>Publicatie Nota van inlichtingen, 2</w:t>
            </w:r>
            <w:r w:rsidRPr="00023F27">
              <w:rPr>
                <w:rFonts w:ascii="Corbel" w:hAnsi="Corbel"/>
                <w:color w:val="000000"/>
                <w:spacing w:val="0"/>
                <w:sz w:val="16"/>
                <w:szCs w:val="16"/>
                <w:vertAlign w:val="superscript"/>
              </w:rPr>
              <w:t>e</w:t>
            </w:r>
            <w:r w:rsidRPr="00023F27">
              <w:rPr>
                <w:rFonts w:ascii="Corbel" w:hAnsi="Corbel"/>
                <w:color w:val="000000"/>
                <w:spacing w:val="0"/>
                <w:sz w:val="16"/>
                <w:szCs w:val="16"/>
              </w:rPr>
              <w:t xml:space="preserve"> ronde</w:t>
            </w:r>
          </w:p>
        </w:tc>
        <w:tc>
          <w:tcPr>
            <w:tcW w:w="1984" w:type="pct"/>
            <w:gridSpan w:val="2"/>
            <w:vAlign w:val="center"/>
          </w:tcPr>
          <w:p w14:paraId="00682FA4" w14:textId="19BFB2D1" w:rsidR="00C95A79" w:rsidRPr="00FA7822" w:rsidRDefault="003E002F" w:rsidP="00470DA1">
            <w:pPr>
              <w:spacing w:line="276" w:lineRule="auto"/>
              <w:rPr>
                <w:rFonts w:ascii="Corbel" w:hAnsi="Corbel"/>
                <w:color w:val="000000"/>
                <w:spacing w:val="0"/>
                <w:sz w:val="16"/>
                <w:szCs w:val="16"/>
              </w:rPr>
            </w:pPr>
            <w:r w:rsidRPr="00FA7822">
              <w:rPr>
                <w:rFonts w:ascii="Corbel" w:hAnsi="Corbel"/>
                <w:color w:val="000000"/>
                <w:spacing w:val="0"/>
                <w:sz w:val="16"/>
                <w:szCs w:val="16"/>
              </w:rPr>
              <w:t>9 maart 2026</w:t>
            </w:r>
          </w:p>
        </w:tc>
      </w:tr>
      <w:tr w:rsidR="004E1E2E" w:rsidRPr="00275D91" w14:paraId="28E08AEE" w14:textId="77777777" w:rsidTr="4FF77A68">
        <w:trPr>
          <w:trHeight w:val="397"/>
        </w:trPr>
        <w:tc>
          <w:tcPr>
            <w:tcW w:w="3016" w:type="pct"/>
            <w:vAlign w:val="center"/>
          </w:tcPr>
          <w:p w14:paraId="1724E405" w14:textId="77777777" w:rsidR="004E1E2E" w:rsidRPr="00275D91"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278" w:type="pct"/>
            <w:vAlign w:val="center"/>
          </w:tcPr>
          <w:p w14:paraId="7D4C5C6B" w14:textId="568DE0F8" w:rsidR="004E1E2E" w:rsidRPr="00FA7822" w:rsidRDefault="00DF733B" w:rsidP="00470DA1">
            <w:pPr>
              <w:spacing w:line="276" w:lineRule="auto"/>
              <w:rPr>
                <w:rFonts w:ascii="Corbel" w:hAnsi="Corbel"/>
                <w:b/>
                <w:bCs/>
                <w:color w:val="000000"/>
                <w:spacing w:val="0"/>
                <w:sz w:val="16"/>
                <w:szCs w:val="16"/>
              </w:rPr>
            </w:pPr>
            <w:r w:rsidRPr="00FA7822">
              <w:rPr>
                <w:rFonts w:ascii="Corbel" w:hAnsi="Corbel"/>
                <w:b/>
                <w:bCs/>
                <w:color w:val="000000"/>
                <w:spacing w:val="0"/>
                <w:sz w:val="16"/>
                <w:szCs w:val="16"/>
              </w:rPr>
              <w:t>20</w:t>
            </w:r>
            <w:r w:rsidR="2B607DC9" w:rsidRPr="00FA7822">
              <w:rPr>
                <w:rFonts w:ascii="Corbel" w:hAnsi="Corbel"/>
                <w:b/>
                <w:bCs/>
                <w:color w:val="000000"/>
                <w:spacing w:val="0"/>
                <w:sz w:val="16"/>
                <w:szCs w:val="16"/>
              </w:rPr>
              <w:t xml:space="preserve"> maart</w:t>
            </w:r>
            <w:r w:rsidR="00EF11D1" w:rsidRPr="00FA7822">
              <w:rPr>
                <w:rFonts w:ascii="Corbel" w:hAnsi="Corbel"/>
                <w:b/>
                <w:bCs/>
                <w:color w:val="000000"/>
                <w:spacing w:val="0"/>
                <w:sz w:val="16"/>
                <w:szCs w:val="16"/>
              </w:rPr>
              <w:t xml:space="preserve"> 2026</w:t>
            </w:r>
          </w:p>
        </w:tc>
        <w:tc>
          <w:tcPr>
            <w:tcW w:w="706" w:type="pct"/>
            <w:vAlign w:val="center"/>
            <w:hideMark/>
          </w:tcPr>
          <w:p w14:paraId="75827572" w14:textId="46E2A51D" w:rsidR="004E1E2E" w:rsidRPr="00FA7822" w:rsidRDefault="004E1E2E" w:rsidP="00470DA1">
            <w:pPr>
              <w:spacing w:line="276" w:lineRule="auto"/>
              <w:rPr>
                <w:rFonts w:ascii="Corbel" w:hAnsi="Corbel"/>
                <w:b/>
                <w:bCs/>
                <w:color w:val="000000"/>
                <w:spacing w:val="0"/>
                <w:sz w:val="16"/>
                <w:szCs w:val="16"/>
              </w:rPr>
            </w:pPr>
            <w:r w:rsidRPr="00FA7822">
              <w:rPr>
                <w:rFonts w:ascii="Corbel" w:hAnsi="Corbel"/>
                <w:b/>
                <w:bCs/>
                <w:color w:val="000000"/>
                <w:spacing w:val="0"/>
                <w:sz w:val="16"/>
                <w:szCs w:val="16"/>
              </w:rPr>
              <w:t>14:00</w:t>
            </w:r>
            <w:r w:rsidR="001B09D8" w:rsidRPr="00FA7822">
              <w:rPr>
                <w:rFonts w:ascii="Corbel" w:hAnsi="Corbel"/>
                <w:b/>
                <w:bCs/>
                <w:color w:val="000000"/>
                <w:spacing w:val="0"/>
                <w:sz w:val="16"/>
                <w:szCs w:val="16"/>
              </w:rPr>
              <w:t xml:space="preserve"> uur</w:t>
            </w:r>
          </w:p>
        </w:tc>
      </w:tr>
      <w:tr w:rsidR="004425F0" w:rsidRPr="00275D91" w14:paraId="1E62E4AC" w14:textId="77777777" w:rsidTr="4FF77A68">
        <w:trPr>
          <w:trHeight w:val="397"/>
        </w:trPr>
        <w:tc>
          <w:tcPr>
            <w:tcW w:w="3016" w:type="pct"/>
            <w:vAlign w:val="center"/>
          </w:tcPr>
          <w:p w14:paraId="79D47741" w14:textId="6FEC726E" w:rsidR="004425F0" w:rsidRPr="00EF11D1" w:rsidRDefault="004425F0" w:rsidP="00470DA1">
            <w:pPr>
              <w:spacing w:line="276" w:lineRule="auto"/>
              <w:rPr>
                <w:rFonts w:ascii="Corbel" w:hAnsi="Corbel"/>
                <w:color w:val="000000"/>
                <w:spacing w:val="0"/>
                <w:sz w:val="16"/>
                <w:szCs w:val="16"/>
                <w:highlight w:val="yellow"/>
              </w:rPr>
            </w:pPr>
            <w:r w:rsidRPr="004425F0">
              <w:rPr>
                <w:rFonts w:ascii="Corbel" w:hAnsi="Corbel"/>
                <w:color w:val="000000"/>
                <w:spacing w:val="0"/>
                <w:sz w:val="16"/>
                <w:szCs w:val="16"/>
              </w:rPr>
              <w:lastRenderedPageBreak/>
              <w:t>Mededeling Gunningsbeslissing, start bezwaartermijn</w:t>
            </w:r>
          </w:p>
        </w:tc>
        <w:tc>
          <w:tcPr>
            <w:tcW w:w="1984" w:type="pct"/>
            <w:gridSpan w:val="2"/>
            <w:vAlign w:val="center"/>
          </w:tcPr>
          <w:p w14:paraId="66EFF3A5" w14:textId="581835DF" w:rsidR="004425F0" w:rsidRPr="00FA7822" w:rsidRDefault="00023F27" w:rsidP="00470DA1">
            <w:pPr>
              <w:spacing w:line="276" w:lineRule="auto"/>
              <w:rPr>
                <w:rFonts w:ascii="Corbel" w:hAnsi="Corbel"/>
                <w:color w:val="000000"/>
                <w:spacing w:val="0"/>
                <w:sz w:val="16"/>
                <w:szCs w:val="16"/>
              </w:rPr>
            </w:pPr>
            <w:r w:rsidRPr="00FA7822">
              <w:rPr>
                <w:rFonts w:ascii="Corbel" w:hAnsi="Corbel"/>
                <w:color w:val="000000"/>
                <w:spacing w:val="0"/>
                <w:sz w:val="16"/>
                <w:szCs w:val="16"/>
              </w:rPr>
              <w:t>6</w:t>
            </w:r>
            <w:r w:rsidR="004425F0" w:rsidRPr="00FA7822">
              <w:rPr>
                <w:rFonts w:ascii="Corbel" w:hAnsi="Corbel"/>
                <w:color w:val="000000"/>
                <w:spacing w:val="0"/>
                <w:sz w:val="16"/>
                <w:szCs w:val="16"/>
              </w:rPr>
              <w:t xml:space="preserve"> </w:t>
            </w:r>
            <w:r w:rsidRPr="00FA7822">
              <w:rPr>
                <w:rFonts w:ascii="Corbel" w:hAnsi="Corbel"/>
                <w:color w:val="000000"/>
                <w:spacing w:val="0"/>
                <w:sz w:val="16"/>
                <w:szCs w:val="16"/>
              </w:rPr>
              <w:t>april</w:t>
            </w:r>
            <w:r w:rsidR="004425F0" w:rsidRPr="00FA7822">
              <w:rPr>
                <w:rFonts w:ascii="Corbel" w:hAnsi="Corbel"/>
                <w:color w:val="000000"/>
                <w:spacing w:val="0"/>
                <w:sz w:val="16"/>
                <w:szCs w:val="16"/>
              </w:rPr>
              <w:t xml:space="preserve"> 2026</w:t>
            </w:r>
          </w:p>
        </w:tc>
      </w:tr>
      <w:tr w:rsidR="004E1E2E" w:rsidRPr="00275D91" w14:paraId="162077B6" w14:textId="77777777" w:rsidTr="4FF77A68">
        <w:trPr>
          <w:trHeight w:val="397"/>
        </w:trPr>
        <w:tc>
          <w:tcPr>
            <w:tcW w:w="3016" w:type="pct"/>
            <w:vAlign w:val="center"/>
          </w:tcPr>
          <w:p w14:paraId="4851EA55" w14:textId="22D6C1A6" w:rsidR="004E1E2E" w:rsidRPr="00275D91" w:rsidRDefault="001B09D8" w:rsidP="00470DA1">
            <w:pPr>
              <w:spacing w:line="276" w:lineRule="auto"/>
              <w:rPr>
                <w:rFonts w:ascii="Corbel" w:hAnsi="Corbel"/>
                <w:color w:val="000000"/>
                <w:spacing w:val="0"/>
                <w:sz w:val="16"/>
                <w:szCs w:val="16"/>
              </w:rPr>
            </w:pPr>
            <w:r>
              <w:rPr>
                <w:rFonts w:ascii="Corbel" w:hAnsi="Corbel"/>
                <w:color w:val="000000"/>
                <w:spacing w:val="0"/>
                <w:sz w:val="16"/>
                <w:szCs w:val="16"/>
              </w:rPr>
              <w:t>Einde bezwaartermijn</w:t>
            </w:r>
          </w:p>
        </w:tc>
        <w:tc>
          <w:tcPr>
            <w:tcW w:w="1984" w:type="pct"/>
            <w:gridSpan w:val="2"/>
            <w:vAlign w:val="center"/>
          </w:tcPr>
          <w:p w14:paraId="09978D9D" w14:textId="37548DAC" w:rsidR="004E1E2E" w:rsidRPr="00FA7822" w:rsidRDefault="00023F27" w:rsidP="00470DA1">
            <w:pPr>
              <w:spacing w:line="276" w:lineRule="auto"/>
              <w:rPr>
                <w:rFonts w:ascii="Corbel" w:hAnsi="Corbel"/>
                <w:color w:val="000000"/>
                <w:spacing w:val="0"/>
                <w:sz w:val="16"/>
                <w:szCs w:val="16"/>
              </w:rPr>
            </w:pPr>
            <w:r w:rsidRPr="00FA7822">
              <w:rPr>
                <w:rFonts w:ascii="Corbel" w:hAnsi="Corbel"/>
                <w:color w:val="000000"/>
                <w:spacing w:val="0"/>
                <w:sz w:val="16"/>
                <w:szCs w:val="16"/>
              </w:rPr>
              <w:t>27</w:t>
            </w:r>
            <w:r w:rsidR="00EF11D1" w:rsidRPr="00FA7822">
              <w:rPr>
                <w:rFonts w:ascii="Corbel" w:hAnsi="Corbel"/>
                <w:color w:val="000000"/>
                <w:spacing w:val="0"/>
                <w:sz w:val="16"/>
                <w:szCs w:val="16"/>
              </w:rPr>
              <w:t xml:space="preserve"> april 2026</w:t>
            </w:r>
          </w:p>
        </w:tc>
      </w:tr>
      <w:tr w:rsidR="004E1E2E" w:rsidRPr="00B03ECA" w14:paraId="30B86097" w14:textId="77777777" w:rsidTr="4FF77A68">
        <w:trPr>
          <w:trHeight w:val="397"/>
        </w:trPr>
        <w:tc>
          <w:tcPr>
            <w:tcW w:w="3016" w:type="pct"/>
            <w:vAlign w:val="center"/>
          </w:tcPr>
          <w:p w14:paraId="769D3304" w14:textId="77777777" w:rsidR="004E1E2E" w:rsidRPr="00B03ECA"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4" w:type="pct"/>
            <w:gridSpan w:val="2"/>
            <w:vAlign w:val="center"/>
          </w:tcPr>
          <w:p w14:paraId="07BB1F9C" w14:textId="06F2E024" w:rsidR="004E1E2E" w:rsidRPr="00FA7822" w:rsidRDefault="00023F27" w:rsidP="4FF77A68">
            <w:pPr>
              <w:spacing w:line="276" w:lineRule="auto"/>
              <w:rPr>
                <w:rFonts w:ascii="Corbel" w:hAnsi="Corbel"/>
                <w:b/>
                <w:bCs/>
                <w:color w:val="000000"/>
                <w:spacing w:val="0"/>
                <w:sz w:val="16"/>
                <w:szCs w:val="16"/>
              </w:rPr>
            </w:pPr>
            <w:r w:rsidRPr="00FA7822">
              <w:rPr>
                <w:rFonts w:ascii="Corbel" w:hAnsi="Corbel"/>
                <w:b/>
                <w:bCs/>
                <w:color w:val="000000"/>
                <w:spacing w:val="0"/>
                <w:sz w:val="16"/>
                <w:szCs w:val="16"/>
              </w:rPr>
              <w:t>1</w:t>
            </w:r>
            <w:r w:rsidR="00EF11D1" w:rsidRPr="00FA7822">
              <w:rPr>
                <w:rFonts w:ascii="Corbel" w:hAnsi="Corbel"/>
                <w:b/>
                <w:bCs/>
                <w:color w:val="000000"/>
                <w:spacing w:val="0"/>
                <w:sz w:val="16"/>
                <w:szCs w:val="16"/>
              </w:rPr>
              <w:t xml:space="preserve"> </w:t>
            </w:r>
            <w:r w:rsidRPr="00FA7822">
              <w:rPr>
                <w:rFonts w:ascii="Corbel" w:hAnsi="Corbel"/>
                <w:b/>
                <w:bCs/>
                <w:color w:val="000000"/>
                <w:spacing w:val="0"/>
                <w:sz w:val="16"/>
                <w:szCs w:val="16"/>
              </w:rPr>
              <w:t>mei</w:t>
            </w:r>
            <w:r w:rsidR="00EF11D1" w:rsidRPr="00FA7822">
              <w:rPr>
                <w:rFonts w:ascii="Corbel" w:hAnsi="Corbel"/>
                <w:b/>
                <w:bCs/>
                <w:color w:val="000000"/>
                <w:spacing w:val="0"/>
                <w:sz w:val="16"/>
                <w:szCs w:val="16"/>
              </w:rPr>
              <w:t xml:space="preserve"> 2026</w:t>
            </w:r>
          </w:p>
        </w:tc>
      </w:tr>
    </w:tbl>
    <w:p w14:paraId="2C5E4E2F" w14:textId="77777777" w:rsidR="0010574D" w:rsidRDefault="0010574D" w:rsidP="0010574D">
      <w:pPr>
        <w:rPr>
          <w:highlight w:val="lightGray"/>
        </w:rPr>
      </w:pPr>
      <w:bookmarkStart w:id="11" w:name="_Toc250730204"/>
    </w:p>
    <w:p w14:paraId="23301622" w14:textId="77777777" w:rsidR="00470DA1" w:rsidRPr="009E6342" w:rsidRDefault="00470DA1" w:rsidP="00470DA1">
      <w:pPr>
        <w:pStyle w:val="Kop2"/>
        <w:spacing w:before="240" w:after="120"/>
        <w:rPr>
          <w:rFonts w:ascii="Corbel" w:hAnsi="Corbel"/>
          <w:sz w:val="18"/>
        </w:rPr>
      </w:pPr>
      <w:bookmarkStart w:id="12" w:name="_Toc220665304"/>
      <w:r w:rsidRPr="00811244">
        <w:rPr>
          <w:rFonts w:ascii="Corbel" w:hAnsi="Corbel"/>
          <w:sz w:val="18"/>
        </w:rPr>
        <w:t>Leeswijzer</w:t>
      </w:r>
      <w:bookmarkEnd w:id="11"/>
      <w:bookmarkEnd w:id="12"/>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28"/>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28"/>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28"/>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28"/>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081040AE" w14:textId="0799D103" w:rsidR="00470DA1" w:rsidRPr="00275D91" w:rsidRDefault="00470DA1" w:rsidP="009D5350">
      <w:pPr>
        <w:numPr>
          <w:ilvl w:val="0"/>
          <w:numId w:val="28"/>
        </w:numPr>
        <w:spacing w:line="276" w:lineRule="auto"/>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 xml:space="preserve">die bij de Inschrijving moeten worden </w:t>
      </w:r>
      <w:r w:rsidR="00837273">
        <w:rPr>
          <w:rFonts w:ascii="Corbel" w:hAnsi="Corbel"/>
          <w:szCs w:val="18"/>
        </w:rPr>
        <w:t>ingediend</w:t>
      </w:r>
      <w:r w:rsidRPr="00275D91">
        <w:rPr>
          <w:rFonts w:ascii="Corbel" w:hAnsi="Corbel"/>
          <w:szCs w:val="18"/>
        </w:rPr>
        <w:t>.</w:t>
      </w:r>
    </w:p>
    <w:p w14:paraId="728DF6A6" w14:textId="77777777" w:rsidR="00470DA1" w:rsidRPr="00497FBA" w:rsidRDefault="00470DA1" w:rsidP="009D5350">
      <w:pPr>
        <w:spacing w:line="276" w:lineRule="auto"/>
        <w:ind w:left="360"/>
        <w:rPr>
          <w:rFonts w:ascii="Corbel" w:hAnsi="Corbel"/>
          <w:szCs w:val="18"/>
        </w:rPr>
      </w:pPr>
    </w:p>
    <w:p w14:paraId="4B3C3B49" w14:textId="0182B4F5"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alle separaat toegevoegd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0971D1A6" w14:textId="7947B601" w:rsidR="00AD6452" w:rsidRPr="00023F27" w:rsidRDefault="006B3D99" w:rsidP="00C473BA">
      <w:pPr>
        <w:numPr>
          <w:ilvl w:val="0"/>
          <w:numId w:val="48"/>
        </w:numPr>
        <w:spacing w:line="276" w:lineRule="auto"/>
        <w:rPr>
          <w:rFonts w:ascii="Corbel" w:hAnsi="Corbel"/>
          <w:bCs/>
          <w:szCs w:val="18"/>
          <w:lang w:eastAsia="ar-SA"/>
        </w:rPr>
      </w:pPr>
      <w:r w:rsidRPr="00023F27">
        <w:rPr>
          <w:rFonts w:ascii="Corbel" w:hAnsi="Corbel"/>
          <w:bCs/>
          <w:szCs w:val="18"/>
        </w:rPr>
        <w:t xml:space="preserve">Uniform Europees Aanbestedingsdocument </w:t>
      </w:r>
    </w:p>
    <w:p w14:paraId="6E848B6B" w14:textId="5978CF71" w:rsidR="00AD6452" w:rsidRDefault="00470DA1" w:rsidP="00C473BA">
      <w:pPr>
        <w:numPr>
          <w:ilvl w:val="0"/>
          <w:numId w:val="48"/>
        </w:numPr>
        <w:spacing w:line="276" w:lineRule="auto"/>
        <w:rPr>
          <w:rFonts w:ascii="Corbel" w:hAnsi="Corbel"/>
          <w:szCs w:val="18"/>
          <w:lang w:eastAsia="ar-SA"/>
        </w:rPr>
      </w:pPr>
      <w:r w:rsidRPr="00AD6452">
        <w:rPr>
          <w:rFonts w:ascii="Corbel" w:hAnsi="Corbel"/>
          <w:szCs w:val="18"/>
          <w:lang w:eastAsia="ar-SA"/>
        </w:rPr>
        <w:t>Format Prijzenblad</w:t>
      </w:r>
    </w:p>
    <w:p w14:paraId="6DE577F6" w14:textId="32C5EB23" w:rsidR="00AD6452" w:rsidRDefault="00470DA1" w:rsidP="00C473BA">
      <w:pPr>
        <w:numPr>
          <w:ilvl w:val="0"/>
          <w:numId w:val="48"/>
        </w:numPr>
        <w:spacing w:line="276" w:lineRule="auto"/>
        <w:rPr>
          <w:rFonts w:ascii="Corbel" w:hAnsi="Corbel"/>
          <w:szCs w:val="18"/>
          <w:lang w:eastAsia="ar-SA"/>
        </w:rPr>
      </w:pPr>
      <w:r w:rsidRPr="00AD6452">
        <w:rPr>
          <w:rFonts w:ascii="Corbel" w:hAnsi="Corbel"/>
          <w:szCs w:val="18"/>
          <w:lang w:eastAsia="ar-SA"/>
        </w:rPr>
        <w:t>Format Kerncompetenties</w:t>
      </w:r>
    </w:p>
    <w:p w14:paraId="17380E62" w14:textId="40E9CEB4" w:rsidR="00AD6452" w:rsidRDefault="00470DA1" w:rsidP="00C473BA">
      <w:pPr>
        <w:numPr>
          <w:ilvl w:val="0"/>
          <w:numId w:val="48"/>
        </w:numPr>
        <w:spacing w:line="276" w:lineRule="auto"/>
        <w:rPr>
          <w:rFonts w:ascii="Corbel" w:hAnsi="Corbel"/>
          <w:szCs w:val="18"/>
          <w:lang w:eastAsia="ar-SA"/>
        </w:rPr>
      </w:pPr>
      <w:r w:rsidRPr="00AD6452">
        <w:rPr>
          <w:rFonts w:ascii="Corbel" w:hAnsi="Corbel"/>
          <w:szCs w:val="18"/>
          <w:lang w:eastAsia="ar-SA"/>
        </w:rPr>
        <w:t>Concept Overeenkomst</w:t>
      </w:r>
      <w:r w:rsidR="00864E5A" w:rsidRPr="00AD6452">
        <w:rPr>
          <w:rFonts w:ascii="Corbel" w:hAnsi="Corbel"/>
          <w:szCs w:val="18"/>
          <w:lang w:eastAsia="ar-SA"/>
        </w:rPr>
        <w:t xml:space="preserve"> </w:t>
      </w:r>
    </w:p>
    <w:p w14:paraId="5C8C7C5F" w14:textId="53E4CA27" w:rsidR="00AD6452" w:rsidRPr="00576725" w:rsidRDefault="00C95A79" w:rsidP="00C473BA">
      <w:pPr>
        <w:numPr>
          <w:ilvl w:val="0"/>
          <w:numId w:val="48"/>
        </w:numPr>
        <w:spacing w:line="276" w:lineRule="auto"/>
        <w:rPr>
          <w:rFonts w:ascii="Corbel" w:hAnsi="Corbel"/>
          <w:szCs w:val="18"/>
          <w:lang w:eastAsia="ar-SA"/>
        </w:rPr>
      </w:pPr>
      <w:r w:rsidRPr="00576725">
        <w:rPr>
          <w:rFonts w:ascii="Corbel" w:hAnsi="Corbel"/>
          <w:szCs w:val="18"/>
          <w:lang w:eastAsia="ar-SA"/>
        </w:rPr>
        <w:t>Algemene inkoopvoorwaarden</w:t>
      </w:r>
      <w:r w:rsidR="00F04D10" w:rsidRPr="00576725">
        <w:rPr>
          <w:rFonts w:ascii="Corbel" w:hAnsi="Corbel"/>
          <w:szCs w:val="18"/>
          <w:lang w:eastAsia="ar-SA"/>
        </w:rPr>
        <w:t xml:space="preserve"> Provincies</w:t>
      </w:r>
      <w:r w:rsidR="00CF4B1D" w:rsidRPr="00576725">
        <w:rPr>
          <w:rFonts w:ascii="Corbel" w:hAnsi="Corbel"/>
          <w:szCs w:val="18"/>
          <w:lang w:eastAsia="ar-SA"/>
        </w:rPr>
        <w:t xml:space="preserve"> </w:t>
      </w:r>
      <w:r w:rsidR="00CD11C0" w:rsidRPr="00576725">
        <w:rPr>
          <w:rFonts w:ascii="Corbel" w:hAnsi="Corbel"/>
          <w:szCs w:val="18"/>
          <w:lang w:eastAsia="ar-SA"/>
        </w:rPr>
        <w:t>2022</w:t>
      </w:r>
    </w:p>
    <w:p w14:paraId="65813FC4" w14:textId="36D51885" w:rsidR="005026A2" w:rsidRPr="00576725" w:rsidRDefault="005026A2" w:rsidP="00C473BA">
      <w:pPr>
        <w:numPr>
          <w:ilvl w:val="0"/>
          <w:numId w:val="48"/>
        </w:numPr>
        <w:spacing w:line="276" w:lineRule="auto"/>
        <w:rPr>
          <w:rFonts w:ascii="Corbel" w:hAnsi="Corbel"/>
          <w:szCs w:val="18"/>
          <w:lang w:eastAsia="ar-SA"/>
        </w:rPr>
      </w:pPr>
      <w:r w:rsidRPr="00576725">
        <w:rPr>
          <w:rFonts w:ascii="Corbel" w:hAnsi="Corbel"/>
          <w:szCs w:val="18"/>
          <w:lang w:eastAsia="ar-SA"/>
        </w:rPr>
        <w:t>Klachtenregeling aanbesteden provincie Utrecht 2023</w:t>
      </w:r>
    </w:p>
    <w:p w14:paraId="32AECE8C" w14:textId="1F5EEF3F" w:rsidR="007D0628" w:rsidRDefault="007D0628" w:rsidP="00C473BA">
      <w:pPr>
        <w:numPr>
          <w:ilvl w:val="0"/>
          <w:numId w:val="48"/>
        </w:numPr>
        <w:spacing w:line="276" w:lineRule="auto"/>
        <w:rPr>
          <w:rFonts w:ascii="Corbel" w:hAnsi="Corbel"/>
          <w:szCs w:val="18"/>
          <w:lang w:eastAsia="ar-SA"/>
        </w:rPr>
      </w:pPr>
      <w:r w:rsidRPr="00576725">
        <w:rPr>
          <w:rFonts w:ascii="Corbel" w:hAnsi="Corbel"/>
          <w:szCs w:val="18"/>
          <w:lang w:eastAsia="ar-SA"/>
        </w:rPr>
        <w:t>Verklaring Russische betrokkenheid</w:t>
      </w:r>
    </w:p>
    <w:p w14:paraId="1E92179D" w14:textId="6B37C591" w:rsidR="00637C2B" w:rsidRPr="00023F27" w:rsidRDefault="00637C2B" w:rsidP="00C473BA">
      <w:pPr>
        <w:numPr>
          <w:ilvl w:val="0"/>
          <w:numId w:val="48"/>
        </w:numPr>
        <w:spacing w:line="276" w:lineRule="auto"/>
        <w:rPr>
          <w:rFonts w:ascii="Corbel" w:hAnsi="Corbel"/>
          <w:szCs w:val="18"/>
          <w:lang w:eastAsia="ar-SA"/>
        </w:rPr>
      </w:pPr>
      <w:r w:rsidRPr="00023F27">
        <w:rPr>
          <w:rFonts w:ascii="Corbel" w:hAnsi="Corbel"/>
          <w:szCs w:val="18"/>
          <w:lang w:eastAsia="ar-SA"/>
        </w:rPr>
        <w:t>Protocol Social Return</w:t>
      </w:r>
    </w:p>
    <w:p w14:paraId="057E3C68" w14:textId="77777777" w:rsidR="00470DA1" w:rsidRPr="001901BF" w:rsidRDefault="00470DA1" w:rsidP="00C473BA">
      <w:pPr>
        <w:pStyle w:val="Kop1"/>
        <w:numPr>
          <w:ilvl w:val="0"/>
          <w:numId w:val="32"/>
        </w:numPr>
        <w:ind w:left="1701" w:hanging="1701"/>
        <w:rPr>
          <w:rFonts w:ascii="Corbel" w:hAnsi="Corbel"/>
          <w:szCs w:val="24"/>
        </w:rPr>
      </w:pPr>
      <w:bookmarkStart w:id="13" w:name="_Toc220665305"/>
      <w:r w:rsidRPr="001901BF">
        <w:rPr>
          <w:rFonts w:ascii="Corbel" w:hAnsi="Corbel"/>
          <w:szCs w:val="24"/>
        </w:rPr>
        <w:lastRenderedPageBreak/>
        <w:t>Over de Opdracht</w:t>
      </w:r>
      <w:bookmarkEnd w:id="13"/>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4" w:name="_Toc220665306"/>
      <w:r w:rsidRPr="009421BC">
        <w:rPr>
          <w:rFonts w:ascii="Corbel" w:hAnsi="Corbel"/>
          <w:sz w:val="18"/>
          <w:szCs w:val="18"/>
        </w:rPr>
        <w:t>De Opdrachtgever</w:t>
      </w:r>
      <w:bookmarkEnd w:id="14"/>
    </w:p>
    <w:p w14:paraId="0679E1F3" w14:textId="77777777" w:rsidR="000810E4" w:rsidRPr="000D060F" w:rsidRDefault="000810E4" w:rsidP="000810E4">
      <w:pPr>
        <w:rPr>
          <w:rFonts w:ascii="Corbel" w:hAnsi="Corbel"/>
          <w:szCs w:val="18"/>
        </w:rPr>
      </w:pPr>
      <w:r w:rsidRPr="000D060F">
        <w:rPr>
          <w:rFonts w:ascii="Corbel" w:hAnsi="Corbel"/>
          <w:szCs w:val="18"/>
        </w:rPr>
        <w:t>De kracht van de provincie Utrecht zit in een unieke combinatie van factoren. Utrecht is nationaal en internationaal een topregio, met een innovatieve kenniseconomie en een hoog kennisniveau. De centrale ligging maakt de provincie Utrecht tot de draaischijf van Nederland.</w:t>
      </w:r>
    </w:p>
    <w:p w14:paraId="0CDDE9BE" w14:textId="77777777" w:rsidR="000810E4" w:rsidRPr="000D060F" w:rsidRDefault="000810E4" w:rsidP="000810E4">
      <w:pPr>
        <w:rPr>
          <w:rFonts w:ascii="Corbel" w:hAnsi="Corbel"/>
          <w:szCs w:val="18"/>
        </w:rPr>
      </w:pPr>
    </w:p>
    <w:p w14:paraId="385CD5EC" w14:textId="77777777" w:rsidR="000810E4" w:rsidRPr="000D060F" w:rsidRDefault="000810E4" w:rsidP="000810E4">
      <w:pPr>
        <w:rPr>
          <w:rFonts w:ascii="Corbel" w:hAnsi="Corbel"/>
          <w:szCs w:val="18"/>
        </w:rPr>
      </w:pPr>
      <w:r w:rsidRPr="000D060F">
        <w:rPr>
          <w:rFonts w:ascii="Corbel" w:hAnsi="Corbel"/>
          <w:szCs w:val="18"/>
        </w:rPr>
        <w:t>De provincie vormt de bestuurlijke schakel tussen de rijksoverheid en de gemeenten in de provincie en heeft daarmee belangrijke taken op het gebied van coördinatie, planning en visie. Het provinciebestuur en de ambtelijke organisatie werken aan een duurzame en gezonde leefomgeving, met waardevolle natuur en schoon water, met duurzame energie voor iedereen. Een provincie met levendige steden en dorpen, met veilige en duurzame mobiliteit, en met een sterke economie.</w:t>
      </w:r>
    </w:p>
    <w:p w14:paraId="5C87858A" w14:textId="77777777" w:rsidR="000810E4" w:rsidRPr="000D060F" w:rsidRDefault="000810E4" w:rsidP="000810E4">
      <w:pPr>
        <w:rPr>
          <w:rFonts w:ascii="Corbel" w:hAnsi="Corbel"/>
          <w:szCs w:val="18"/>
        </w:rPr>
      </w:pPr>
    </w:p>
    <w:p w14:paraId="561AF1EC" w14:textId="77777777" w:rsidR="000810E4" w:rsidRPr="000D060F" w:rsidRDefault="000810E4" w:rsidP="000810E4">
      <w:pPr>
        <w:rPr>
          <w:rFonts w:ascii="Corbel" w:hAnsi="Corbel"/>
          <w:szCs w:val="18"/>
        </w:rPr>
      </w:pPr>
      <w:r w:rsidRPr="000D060F">
        <w:rPr>
          <w:rFonts w:ascii="Corbel" w:hAnsi="Corbel"/>
          <w:szCs w:val="18"/>
        </w:rPr>
        <w:t xml:space="preserve">De opgave is om de aantrekkelijkheid van de provincie Utrecht te vergroten en groei zo te faciliteren dat de kwaliteit van de ruimte behouden blijft. </w:t>
      </w:r>
    </w:p>
    <w:p w14:paraId="62BFCF10" w14:textId="77777777" w:rsidR="000810E4" w:rsidRPr="000D060F" w:rsidRDefault="000810E4" w:rsidP="000810E4">
      <w:pPr>
        <w:rPr>
          <w:rFonts w:ascii="Corbel" w:hAnsi="Corbel"/>
          <w:szCs w:val="18"/>
        </w:rPr>
      </w:pPr>
    </w:p>
    <w:p w14:paraId="73777AF7" w14:textId="77777777" w:rsidR="000810E4" w:rsidRPr="000D060F" w:rsidRDefault="000810E4" w:rsidP="000810E4">
      <w:pPr>
        <w:rPr>
          <w:rFonts w:ascii="Corbel" w:hAnsi="Corbel"/>
          <w:szCs w:val="18"/>
        </w:rPr>
      </w:pPr>
      <w:r w:rsidRPr="000D060F">
        <w:rPr>
          <w:rFonts w:ascii="Corbel" w:hAnsi="Corbel"/>
          <w:szCs w:val="18"/>
        </w:rPr>
        <w:t xml:space="preserve">Voor meer informatie over de provincie Utrecht kunt u ook de provinciale website bezoeken: </w:t>
      </w:r>
    </w:p>
    <w:p w14:paraId="0583F193" w14:textId="57DFB592" w:rsidR="002D0963" w:rsidRPr="0098252E" w:rsidRDefault="00470DA1" w:rsidP="00470DA1">
      <w:pPr>
        <w:rPr>
          <w:rFonts w:ascii="Corbel" w:hAnsi="Corbel"/>
          <w:szCs w:val="18"/>
        </w:rPr>
      </w:pPr>
      <w:hyperlink r:id="rId22" w:history="1">
        <w:r w:rsidRPr="005E78F9">
          <w:rPr>
            <w:rStyle w:val="Hyperlink"/>
            <w:rFonts w:ascii="Corbel" w:hAnsi="Corbel"/>
            <w:szCs w:val="18"/>
          </w:rPr>
          <w:t>www.provincie-utrecht.nl</w:t>
        </w:r>
      </w:hyperlink>
      <w:r w:rsidR="00366C6F">
        <w:rPr>
          <w:rFonts w:ascii="Corbel" w:hAnsi="Corbel"/>
          <w:szCs w:val="18"/>
        </w:rPr>
        <w:t>.</w:t>
      </w:r>
    </w:p>
    <w:p w14:paraId="28B14E26" w14:textId="77777777" w:rsidR="00470DA1" w:rsidRPr="00EE536A" w:rsidRDefault="00470DA1" w:rsidP="00470DA1">
      <w:pPr>
        <w:pStyle w:val="Kop2"/>
        <w:spacing w:before="240" w:after="120"/>
        <w:rPr>
          <w:rFonts w:ascii="Corbel" w:hAnsi="Corbel"/>
          <w:sz w:val="18"/>
          <w:szCs w:val="18"/>
        </w:rPr>
      </w:pPr>
      <w:bookmarkStart w:id="15" w:name="_Toc220665307"/>
      <w:r w:rsidRPr="00EE536A">
        <w:rPr>
          <w:rFonts w:ascii="Corbel" w:hAnsi="Corbel"/>
          <w:sz w:val="18"/>
          <w:szCs w:val="18"/>
        </w:rPr>
        <w:t>Aanleiding voor de aanbesteding</w:t>
      </w:r>
      <w:bookmarkEnd w:id="15"/>
    </w:p>
    <w:p w14:paraId="39AA12A5" w14:textId="4AB8C7FD" w:rsidR="0024446E" w:rsidRPr="00EE536A" w:rsidRDefault="00FC46E8" w:rsidP="0024446E">
      <w:pPr>
        <w:spacing w:line="276" w:lineRule="auto"/>
        <w:rPr>
          <w:rFonts w:ascii="Corbel" w:hAnsi="Corbel" w:cs="Arial"/>
          <w:szCs w:val="18"/>
        </w:rPr>
      </w:pPr>
      <w:r w:rsidRPr="00EE536A">
        <w:rPr>
          <w:rFonts w:ascii="Corbel" w:hAnsi="Corbel" w:cs="Arial"/>
          <w:szCs w:val="18"/>
        </w:rPr>
        <w:t>De</w:t>
      </w:r>
      <w:r w:rsidR="0064502B" w:rsidRPr="00EE536A">
        <w:rPr>
          <w:rFonts w:ascii="Corbel" w:hAnsi="Corbel" w:cs="Arial"/>
          <w:szCs w:val="18"/>
        </w:rPr>
        <w:t xml:space="preserve"> provincie Utrecht heeft het Expertteam Warmtetransitie ingericht om gemeenten te ondersteunen bij de voorbereiding, besluitvorming en uitvoering van hun warmteprogramma’s. Het Expertteam biedt onafhankelijk, deskundig en vraaggericht advies, zodat gemeenten hun regierol beter kunnen invullen, complexe vraagstukken kunnen oplossen en vervolgstappen richting uitvoering kunnen zetten. Daarmee draagt het Expertteam bij aan de versnelling en kwaliteit van de warmtetransitie in de provincie Utrecht. </w:t>
      </w:r>
    </w:p>
    <w:p w14:paraId="68F482B4" w14:textId="237A659E" w:rsidR="00815934" w:rsidRPr="00EE536A" w:rsidRDefault="00815934" w:rsidP="00815934">
      <w:pPr>
        <w:spacing w:line="276" w:lineRule="auto"/>
        <w:rPr>
          <w:rFonts w:ascii="Corbel" w:hAnsi="Corbel" w:cs="Arial"/>
          <w:szCs w:val="18"/>
        </w:rPr>
      </w:pPr>
    </w:p>
    <w:p w14:paraId="735A8CFF" w14:textId="6A2DDC14" w:rsidR="0064502B" w:rsidRPr="00EE536A" w:rsidRDefault="0064502B" w:rsidP="00815934">
      <w:pPr>
        <w:spacing w:line="276" w:lineRule="auto"/>
        <w:rPr>
          <w:rFonts w:ascii="Corbel" w:hAnsi="Corbel" w:cs="Arial"/>
          <w:szCs w:val="18"/>
        </w:rPr>
      </w:pPr>
      <w:r w:rsidRPr="00EE536A">
        <w:rPr>
          <w:rFonts w:ascii="Corbel" w:hAnsi="Corbel" w:cs="Arial"/>
          <w:szCs w:val="18"/>
        </w:rPr>
        <w:t xml:space="preserve">In 2025 is gebleken dat er bij gemeenten een structurele behoefte bestaat aan aanvullende expertise op het gebied van procesondersteuning, regievoering en financieel-technisch advies. Deze behoefte overstijgt incidentele of tijdelijke inzet en vraagt om een programmatische en duurzame inrichting van ondersteuning. </w:t>
      </w:r>
    </w:p>
    <w:p w14:paraId="287922D8" w14:textId="77777777" w:rsidR="0064502B" w:rsidRPr="00EE536A" w:rsidRDefault="0064502B" w:rsidP="00815934">
      <w:pPr>
        <w:spacing w:line="276" w:lineRule="auto"/>
        <w:rPr>
          <w:rFonts w:ascii="Corbel" w:hAnsi="Corbel" w:cs="Arial"/>
          <w:szCs w:val="18"/>
        </w:rPr>
      </w:pPr>
    </w:p>
    <w:p w14:paraId="40235F60" w14:textId="0F0A45C3" w:rsidR="0064502B" w:rsidRPr="00EE536A" w:rsidRDefault="0064502B" w:rsidP="00815934">
      <w:pPr>
        <w:spacing w:line="276" w:lineRule="auto"/>
        <w:rPr>
          <w:rFonts w:ascii="Corbel" w:hAnsi="Corbel" w:cs="Arial"/>
          <w:szCs w:val="18"/>
        </w:rPr>
      </w:pPr>
      <w:r w:rsidRPr="00EE536A">
        <w:rPr>
          <w:rFonts w:ascii="Corbel" w:hAnsi="Corbel" w:cs="Arial"/>
          <w:szCs w:val="18"/>
        </w:rPr>
        <w:t xml:space="preserve">Om deze ondersteuning structureel te organiseren, kiest de provincie Utrecht ervoor de inzet van externe experts </w:t>
      </w:r>
      <w:r w:rsidR="00990F06" w:rsidRPr="00EE536A">
        <w:rPr>
          <w:rFonts w:ascii="Corbel" w:hAnsi="Corbel" w:cs="Arial"/>
          <w:szCs w:val="18"/>
        </w:rPr>
        <w:t xml:space="preserve">onder te brengen in een </w:t>
      </w:r>
      <w:r w:rsidR="00114236" w:rsidRPr="00EE536A">
        <w:rPr>
          <w:rFonts w:ascii="Corbel" w:hAnsi="Corbel" w:cs="Arial"/>
          <w:szCs w:val="18"/>
        </w:rPr>
        <w:t>raamovereenkomst</w:t>
      </w:r>
      <w:r w:rsidR="00990F06" w:rsidRPr="00EE536A">
        <w:rPr>
          <w:rFonts w:ascii="Corbel" w:hAnsi="Corbel" w:cs="Arial"/>
          <w:szCs w:val="18"/>
        </w:rPr>
        <w:t>. Deze opdracht betreft de inzet van externe experts die gemeenten ondersteunen bij de organisatie, onderbouwing en uitvoering van hun warmteprogramma’s</w:t>
      </w:r>
      <w:r w:rsidR="00EA6564" w:rsidRPr="00EE536A">
        <w:rPr>
          <w:rFonts w:ascii="Corbel" w:hAnsi="Corbel" w:cs="Arial"/>
          <w:szCs w:val="18"/>
        </w:rPr>
        <w:t xml:space="preserve">. De werkzaamheden omvatten onder meer beleidsmatige </w:t>
      </w:r>
      <w:r w:rsidR="009F62F1" w:rsidRPr="00EE536A">
        <w:rPr>
          <w:rFonts w:ascii="Corbel" w:hAnsi="Corbel" w:cs="Arial"/>
          <w:szCs w:val="18"/>
        </w:rPr>
        <w:t>advisering, procesontwerp, pr</w:t>
      </w:r>
      <w:r w:rsidR="00114236" w:rsidRPr="00EE536A">
        <w:rPr>
          <w:rFonts w:ascii="Corbel" w:hAnsi="Corbel" w:cs="Arial"/>
          <w:szCs w:val="18"/>
        </w:rPr>
        <w:t>o</w:t>
      </w:r>
      <w:r w:rsidR="009F62F1" w:rsidRPr="00EE536A">
        <w:rPr>
          <w:rFonts w:ascii="Corbel" w:hAnsi="Corbel" w:cs="Arial"/>
          <w:szCs w:val="18"/>
        </w:rPr>
        <w:t xml:space="preserve">grammatische sturing en financieel-technische analyses. </w:t>
      </w:r>
    </w:p>
    <w:p w14:paraId="384CE910" w14:textId="77777777" w:rsidR="00B32E94" w:rsidRPr="00EE536A" w:rsidRDefault="00B32E94" w:rsidP="00815934">
      <w:pPr>
        <w:spacing w:line="276" w:lineRule="auto"/>
        <w:rPr>
          <w:rFonts w:ascii="Corbel" w:hAnsi="Corbel" w:cs="Arial"/>
          <w:szCs w:val="18"/>
        </w:rPr>
      </w:pPr>
    </w:p>
    <w:p w14:paraId="074C2284" w14:textId="2A595466" w:rsidR="00B32E94" w:rsidRPr="00EE536A" w:rsidRDefault="00B32E94" w:rsidP="00815934">
      <w:pPr>
        <w:spacing w:line="276" w:lineRule="auto"/>
        <w:rPr>
          <w:rFonts w:ascii="Corbel" w:hAnsi="Corbel" w:cs="Arial"/>
          <w:szCs w:val="18"/>
        </w:rPr>
      </w:pPr>
      <w:r w:rsidRPr="00EE536A">
        <w:rPr>
          <w:rFonts w:ascii="Corbel" w:hAnsi="Corbel" w:cs="Arial"/>
          <w:szCs w:val="18"/>
        </w:rPr>
        <w:t>Het beoogde resultaat is dat gemeenten slagvaardiger kunnen opereren, beschikken over beter onderbouwde beslisinformatie en effectiever vervolgstappen richting uitvoering kunnen zetten. De uitv</w:t>
      </w:r>
      <w:r w:rsidR="00E92DC5" w:rsidRPr="00EE536A">
        <w:rPr>
          <w:rFonts w:ascii="Corbel" w:hAnsi="Corbel" w:cs="Arial"/>
          <w:szCs w:val="18"/>
        </w:rPr>
        <w:t>o</w:t>
      </w:r>
      <w:r w:rsidRPr="00EE536A">
        <w:rPr>
          <w:rFonts w:ascii="Corbel" w:hAnsi="Corbel" w:cs="Arial"/>
          <w:szCs w:val="18"/>
        </w:rPr>
        <w:t>ering van de opdracht vindt plaats onder regie van de provincie Utrecht</w:t>
      </w:r>
      <w:r w:rsidR="009370B5" w:rsidRPr="00EE536A">
        <w:rPr>
          <w:rFonts w:ascii="Corbel" w:hAnsi="Corbel" w:cs="Arial"/>
          <w:szCs w:val="18"/>
        </w:rPr>
        <w:t xml:space="preserve">. Het kennisteam, onder </w:t>
      </w:r>
      <w:r w:rsidR="004516BB" w:rsidRPr="00EE536A">
        <w:rPr>
          <w:rFonts w:ascii="Corbel" w:hAnsi="Corbel" w:cs="Arial"/>
          <w:szCs w:val="18"/>
        </w:rPr>
        <w:t>coördinatie</w:t>
      </w:r>
      <w:r w:rsidR="009370B5" w:rsidRPr="00EE536A">
        <w:rPr>
          <w:rFonts w:ascii="Corbel" w:hAnsi="Corbel" w:cs="Arial"/>
          <w:szCs w:val="18"/>
        </w:rPr>
        <w:t xml:space="preserve"> van de kennisregisseur, is verantwoordelijk voor de opdrachtverst</w:t>
      </w:r>
      <w:r w:rsidR="00114236" w:rsidRPr="00EE536A">
        <w:rPr>
          <w:rFonts w:ascii="Corbel" w:hAnsi="Corbel" w:cs="Arial"/>
          <w:szCs w:val="18"/>
        </w:rPr>
        <w:t>r</w:t>
      </w:r>
      <w:r w:rsidR="009370B5" w:rsidRPr="00EE536A">
        <w:rPr>
          <w:rFonts w:ascii="Corbel" w:hAnsi="Corbel" w:cs="Arial"/>
          <w:szCs w:val="18"/>
        </w:rPr>
        <w:t xml:space="preserve">ekking, afstemming en prioritering van werkzaamheden. </w:t>
      </w:r>
    </w:p>
    <w:p w14:paraId="7F9C13A6" w14:textId="77777777" w:rsidR="009370B5" w:rsidRPr="00EE536A" w:rsidRDefault="009370B5" w:rsidP="00815934">
      <w:pPr>
        <w:spacing w:line="276" w:lineRule="auto"/>
        <w:rPr>
          <w:rFonts w:ascii="Corbel" w:hAnsi="Corbel" w:cs="Arial"/>
          <w:szCs w:val="18"/>
        </w:rPr>
      </w:pPr>
    </w:p>
    <w:p w14:paraId="0F1C4987" w14:textId="3C3714F4" w:rsidR="00815934" w:rsidRPr="00FC46E8" w:rsidRDefault="009370B5" w:rsidP="00FC46E8">
      <w:pPr>
        <w:spacing w:line="276" w:lineRule="auto"/>
        <w:rPr>
          <w:rFonts w:ascii="Corbel" w:hAnsi="Corbel" w:cs="Arial"/>
          <w:szCs w:val="18"/>
        </w:rPr>
      </w:pPr>
      <w:r w:rsidRPr="00EE536A">
        <w:rPr>
          <w:rFonts w:ascii="Corbel" w:hAnsi="Corbel" w:cs="Arial"/>
          <w:szCs w:val="18"/>
        </w:rPr>
        <w:t xml:space="preserve">Binnen het Expertteam Warmtetransitie zijn meerdere deelopdrachten met verschillende expertises ingericht. Deze aanbesteding heeft specifiek betrekking op proces-, regievoering en </w:t>
      </w:r>
      <w:r w:rsidR="00114236" w:rsidRPr="00EE536A">
        <w:rPr>
          <w:rFonts w:ascii="Corbel" w:hAnsi="Corbel" w:cs="Arial"/>
          <w:szCs w:val="18"/>
        </w:rPr>
        <w:t>financieel-technisch advies. Gezamenlijk vormen deze deelopdrachten het Expertteam Warmtetransitie. De werkzaamheden worde</w:t>
      </w:r>
      <w:r w:rsidR="004516BB" w:rsidRPr="00EE536A">
        <w:rPr>
          <w:rFonts w:ascii="Corbel" w:hAnsi="Corbel" w:cs="Arial"/>
          <w:szCs w:val="18"/>
        </w:rPr>
        <w:t>n</w:t>
      </w:r>
      <w:r w:rsidR="00114236" w:rsidRPr="00EE536A">
        <w:rPr>
          <w:rFonts w:ascii="Corbel" w:hAnsi="Corbel" w:cs="Arial"/>
          <w:szCs w:val="18"/>
        </w:rPr>
        <w:t xml:space="preserve"> uitgevoerd in nauwe samenwerking met gemeenten, RES-regio’s en andere relevante partners.</w:t>
      </w:r>
      <w:r w:rsidR="00114236">
        <w:rPr>
          <w:rFonts w:ascii="Corbel" w:hAnsi="Corbel" w:cs="Arial"/>
          <w:szCs w:val="18"/>
        </w:rPr>
        <w:t xml:space="preserve"> </w:t>
      </w:r>
    </w:p>
    <w:p w14:paraId="4C9A19F5" w14:textId="6CBF92D0" w:rsidR="00470DA1" w:rsidRPr="0048094B" w:rsidRDefault="00470DA1" w:rsidP="009D5350">
      <w:pPr>
        <w:pStyle w:val="Kop2"/>
        <w:spacing w:before="240" w:after="120"/>
        <w:rPr>
          <w:rFonts w:ascii="Corbel" w:hAnsi="Corbel"/>
          <w:sz w:val="18"/>
          <w:szCs w:val="18"/>
        </w:rPr>
      </w:pPr>
      <w:bookmarkStart w:id="16" w:name="_Toc220665308"/>
      <w:r w:rsidRPr="0048094B">
        <w:rPr>
          <w:rFonts w:ascii="Corbel" w:hAnsi="Corbel"/>
          <w:sz w:val="18"/>
          <w:szCs w:val="18"/>
        </w:rPr>
        <w:t>Doelstelling van de aanbesteding</w:t>
      </w:r>
      <w:bookmarkEnd w:id="16"/>
    </w:p>
    <w:p w14:paraId="4EE2B9EC" w14:textId="77777777" w:rsidR="00470DA1" w:rsidRPr="0048094B" w:rsidRDefault="00470DA1" w:rsidP="00470DA1">
      <w:pPr>
        <w:rPr>
          <w:rFonts w:ascii="Corbel" w:hAnsi="Corbel"/>
          <w:szCs w:val="18"/>
        </w:rPr>
      </w:pPr>
      <w:r w:rsidRPr="0048094B">
        <w:rPr>
          <w:rFonts w:ascii="Corbel" w:hAnsi="Corbel"/>
          <w:szCs w:val="18"/>
        </w:rPr>
        <w:t>Met deze aanbesteding beoogt de Aanbestedende dienst de volgende doelstellingen te bereiken:</w:t>
      </w:r>
    </w:p>
    <w:p w14:paraId="6B037E7B" w14:textId="77777777" w:rsidR="00470DA1" w:rsidRPr="0048094B" w:rsidRDefault="00470DA1" w:rsidP="00470DA1">
      <w:pPr>
        <w:rPr>
          <w:rFonts w:ascii="Corbel" w:hAnsi="Corbel"/>
          <w:szCs w:val="18"/>
        </w:rPr>
      </w:pPr>
    </w:p>
    <w:p w14:paraId="171D5D19" w14:textId="77777777" w:rsidR="006F5968" w:rsidRPr="0048094B" w:rsidRDefault="00EE0BA2" w:rsidP="00C473BA">
      <w:pPr>
        <w:numPr>
          <w:ilvl w:val="0"/>
          <w:numId w:val="34"/>
        </w:numPr>
        <w:spacing w:line="276" w:lineRule="auto"/>
        <w:rPr>
          <w:rFonts w:ascii="Corbel" w:hAnsi="Corbel"/>
          <w:b/>
          <w:bCs/>
          <w:szCs w:val="18"/>
          <w:lang w:eastAsia="ar-SA"/>
        </w:rPr>
      </w:pPr>
      <w:r w:rsidRPr="0048094B">
        <w:rPr>
          <w:rFonts w:ascii="Corbel" w:hAnsi="Corbel"/>
          <w:b/>
          <w:bCs/>
          <w:szCs w:val="18"/>
          <w:lang w:eastAsia="ar-SA"/>
        </w:rPr>
        <w:lastRenderedPageBreak/>
        <w:t>Beschikbaar krijgen van hoogwaardige en onafhankelijke expertise</w:t>
      </w:r>
    </w:p>
    <w:p w14:paraId="0018162B" w14:textId="1B36BCDF" w:rsidR="00470DA1" w:rsidRPr="0048094B" w:rsidRDefault="00EE0BA2" w:rsidP="006F5968">
      <w:pPr>
        <w:spacing w:line="276" w:lineRule="auto"/>
        <w:ind w:left="360"/>
        <w:rPr>
          <w:rFonts w:ascii="Corbel" w:hAnsi="Corbel"/>
          <w:szCs w:val="18"/>
          <w:lang w:eastAsia="ar-SA"/>
        </w:rPr>
      </w:pPr>
      <w:r w:rsidRPr="0048094B">
        <w:rPr>
          <w:rFonts w:ascii="Corbel" w:hAnsi="Corbel"/>
          <w:szCs w:val="18"/>
          <w:lang w:eastAsia="ar-SA"/>
        </w:rPr>
        <w:t xml:space="preserve">Het borgen van de structurele beschikbaarheid van ervaren experts op het gebied van procesondersteuning, regievoering en financieel-technisch advies, </w:t>
      </w:r>
      <w:r w:rsidR="00AD2298" w:rsidRPr="0048094B">
        <w:rPr>
          <w:rFonts w:ascii="Corbel" w:hAnsi="Corbel"/>
          <w:szCs w:val="18"/>
          <w:lang w:eastAsia="ar-SA"/>
        </w:rPr>
        <w:t>ter ondersteuning van gemeenten in de provincie Utrecht bij hun warmteprogramma’s.</w:t>
      </w:r>
    </w:p>
    <w:p w14:paraId="074DB321" w14:textId="77777777" w:rsidR="00AD2298" w:rsidRPr="0048094B" w:rsidRDefault="00EE0BA2" w:rsidP="00C473BA">
      <w:pPr>
        <w:numPr>
          <w:ilvl w:val="0"/>
          <w:numId w:val="34"/>
        </w:numPr>
        <w:spacing w:line="276" w:lineRule="auto"/>
        <w:rPr>
          <w:rFonts w:ascii="Corbel" w:hAnsi="Corbel"/>
          <w:b/>
          <w:bCs/>
          <w:szCs w:val="18"/>
          <w:lang w:eastAsia="ar-SA"/>
        </w:rPr>
      </w:pPr>
      <w:r w:rsidRPr="0048094B">
        <w:rPr>
          <w:rFonts w:ascii="Corbel" w:hAnsi="Corbel"/>
          <w:b/>
          <w:bCs/>
          <w:szCs w:val="18"/>
          <w:lang w:eastAsia="ar-SA"/>
        </w:rPr>
        <w:t>Versterken van de regierol en uitvoeringskracht van gemeenten</w:t>
      </w:r>
    </w:p>
    <w:p w14:paraId="37172F3C" w14:textId="29D90E7F" w:rsidR="00470DA1" w:rsidRPr="0048094B" w:rsidRDefault="00EE0BA2" w:rsidP="00AD2298">
      <w:pPr>
        <w:spacing w:line="276" w:lineRule="auto"/>
        <w:ind w:left="360"/>
        <w:rPr>
          <w:rFonts w:ascii="Corbel" w:hAnsi="Corbel"/>
          <w:szCs w:val="18"/>
          <w:lang w:eastAsia="ar-SA"/>
        </w:rPr>
      </w:pPr>
      <w:r w:rsidRPr="0048094B">
        <w:rPr>
          <w:rFonts w:ascii="Corbel" w:hAnsi="Corbel"/>
          <w:szCs w:val="18"/>
          <w:lang w:eastAsia="ar-SA"/>
        </w:rPr>
        <w:t xml:space="preserve">Het ondersteunen van gemeenten bij het organiseren, onderbouwen en aansturen van complexe warmteprocessen, zodat zij beter </w:t>
      </w:r>
      <w:r w:rsidR="00994EFB" w:rsidRPr="0048094B">
        <w:rPr>
          <w:rFonts w:ascii="Corbel" w:hAnsi="Corbel"/>
          <w:szCs w:val="18"/>
          <w:lang w:eastAsia="ar-SA"/>
        </w:rPr>
        <w:t xml:space="preserve">in staat zijn om </w:t>
      </w:r>
      <w:r w:rsidR="00BE3FC5" w:rsidRPr="0048094B">
        <w:rPr>
          <w:rFonts w:ascii="Corbel" w:hAnsi="Corbel"/>
          <w:szCs w:val="18"/>
          <w:lang w:eastAsia="ar-SA"/>
        </w:rPr>
        <w:t>goed onderbouwde keuzes te maken en vervolgstappen richting uitvoering te zetten.</w:t>
      </w:r>
    </w:p>
    <w:p w14:paraId="64C5168B" w14:textId="77777777" w:rsidR="00BE3FC5" w:rsidRPr="0048094B" w:rsidRDefault="00994EFB" w:rsidP="00C473BA">
      <w:pPr>
        <w:numPr>
          <w:ilvl w:val="0"/>
          <w:numId w:val="34"/>
        </w:numPr>
        <w:spacing w:line="276" w:lineRule="auto"/>
        <w:rPr>
          <w:rFonts w:ascii="Corbel" w:hAnsi="Corbel"/>
          <w:b/>
          <w:bCs/>
          <w:szCs w:val="18"/>
          <w:lang w:eastAsia="ar-SA"/>
        </w:rPr>
      </w:pPr>
      <w:r w:rsidRPr="0048094B">
        <w:rPr>
          <w:rFonts w:ascii="Corbel" w:hAnsi="Corbel"/>
          <w:b/>
          <w:bCs/>
          <w:szCs w:val="18"/>
          <w:lang w:eastAsia="ar-SA"/>
        </w:rPr>
        <w:t>Verbeteren van de kwaliteit van besluitvormin</w:t>
      </w:r>
      <w:r w:rsidR="00BE3FC5" w:rsidRPr="0048094B">
        <w:rPr>
          <w:rFonts w:ascii="Corbel" w:hAnsi="Corbel"/>
          <w:b/>
          <w:bCs/>
          <w:szCs w:val="18"/>
          <w:lang w:eastAsia="ar-SA"/>
        </w:rPr>
        <w:t>g</w:t>
      </w:r>
    </w:p>
    <w:p w14:paraId="0F7BF2CF" w14:textId="4D92C486" w:rsidR="00470DA1" w:rsidRPr="0048094B" w:rsidRDefault="00994EFB" w:rsidP="00BE3FC5">
      <w:pPr>
        <w:spacing w:line="276" w:lineRule="auto"/>
        <w:ind w:left="360"/>
        <w:rPr>
          <w:rFonts w:ascii="Corbel" w:hAnsi="Corbel"/>
          <w:szCs w:val="18"/>
          <w:lang w:eastAsia="ar-SA"/>
        </w:rPr>
      </w:pPr>
      <w:r w:rsidRPr="0048094B">
        <w:rPr>
          <w:rFonts w:ascii="Corbel" w:hAnsi="Corbel"/>
          <w:szCs w:val="18"/>
          <w:lang w:eastAsia="ar-SA"/>
        </w:rPr>
        <w:t xml:space="preserve">Het leveren van kwalitatief </w:t>
      </w:r>
      <w:r w:rsidR="00586CE8" w:rsidRPr="0048094B">
        <w:rPr>
          <w:rFonts w:ascii="Corbel" w:hAnsi="Corbel"/>
          <w:szCs w:val="18"/>
          <w:lang w:eastAsia="ar-SA"/>
        </w:rPr>
        <w:t xml:space="preserve">hoogwaardige procesmatige, </w:t>
      </w:r>
      <w:r w:rsidR="00954D1A" w:rsidRPr="0048094B">
        <w:rPr>
          <w:rFonts w:ascii="Corbel" w:hAnsi="Corbel"/>
          <w:szCs w:val="18"/>
          <w:lang w:eastAsia="ar-SA"/>
        </w:rPr>
        <w:t>financiële</w:t>
      </w:r>
      <w:r w:rsidR="00586CE8" w:rsidRPr="0048094B">
        <w:rPr>
          <w:rFonts w:ascii="Corbel" w:hAnsi="Corbel"/>
          <w:szCs w:val="18"/>
          <w:lang w:eastAsia="ar-SA"/>
        </w:rPr>
        <w:t xml:space="preserve"> en technische analyses en adviezen die bijdragen aan</w:t>
      </w:r>
      <w:r w:rsidR="0076633C" w:rsidRPr="0048094B">
        <w:rPr>
          <w:rFonts w:ascii="Corbel" w:hAnsi="Corbel"/>
          <w:szCs w:val="18"/>
          <w:lang w:eastAsia="ar-SA"/>
        </w:rPr>
        <w:t xml:space="preserve"> zorgvuldige en</w:t>
      </w:r>
      <w:r w:rsidR="00586CE8" w:rsidRPr="0048094B">
        <w:rPr>
          <w:rFonts w:ascii="Corbel" w:hAnsi="Corbel"/>
          <w:szCs w:val="18"/>
          <w:lang w:eastAsia="ar-SA"/>
        </w:rPr>
        <w:t xml:space="preserve"> goed onderbouwde besluitvorming binnen gemeentelijke warmteprogramma’s. </w:t>
      </w:r>
    </w:p>
    <w:p w14:paraId="788155C6" w14:textId="77777777" w:rsidR="0076633C" w:rsidRPr="0048094B" w:rsidRDefault="00586CE8" w:rsidP="00C473BA">
      <w:pPr>
        <w:numPr>
          <w:ilvl w:val="0"/>
          <w:numId w:val="34"/>
        </w:numPr>
        <w:spacing w:line="276" w:lineRule="auto"/>
        <w:rPr>
          <w:rFonts w:ascii="Corbel" w:hAnsi="Corbel"/>
          <w:b/>
          <w:bCs/>
          <w:szCs w:val="18"/>
          <w:lang w:eastAsia="ar-SA"/>
        </w:rPr>
      </w:pPr>
      <w:r w:rsidRPr="0048094B">
        <w:rPr>
          <w:rFonts w:ascii="Corbel" w:hAnsi="Corbel"/>
          <w:b/>
          <w:bCs/>
          <w:szCs w:val="18"/>
          <w:lang w:eastAsia="ar-SA"/>
        </w:rPr>
        <w:t>F</w:t>
      </w:r>
      <w:r w:rsidR="00E7169F" w:rsidRPr="0048094B">
        <w:rPr>
          <w:rFonts w:ascii="Corbel" w:hAnsi="Corbel"/>
          <w:b/>
          <w:bCs/>
          <w:szCs w:val="18"/>
          <w:lang w:eastAsia="ar-SA"/>
        </w:rPr>
        <w:t>lexibele en doelgerichte inzet van expertise binnen het Expertteam Warmtetransitie</w:t>
      </w:r>
    </w:p>
    <w:p w14:paraId="211EA06E" w14:textId="12A91320" w:rsidR="00470DA1" w:rsidRPr="0048094B" w:rsidRDefault="00E7169F" w:rsidP="0076633C">
      <w:pPr>
        <w:spacing w:line="276" w:lineRule="auto"/>
        <w:ind w:left="360"/>
        <w:rPr>
          <w:rFonts w:ascii="Corbel" w:hAnsi="Corbel"/>
          <w:szCs w:val="18"/>
          <w:lang w:eastAsia="ar-SA"/>
        </w:rPr>
      </w:pPr>
      <w:r w:rsidRPr="0048094B">
        <w:rPr>
          <w:rFonts w:ascii="Corbel" w:hAnsi="Corbel"/>
          <w:szCs w:val="18"/>
          <w:lang w:eastAsia="ar-SA"/>
        </w:rPr>
        <w:t xml:space="preserve">Het mogelijk maken van een flexibele inzet van expertise die aansluit bij uiteenlopende </w:t>
      </w:r>
      <w:r w:rsidR="00A6085D" w:rsidRPr="0048094B">
        <w:rPr>
          <w:rFonts w:ascii="Corbel" w:hAnsi="Corbel"/>
          <w:szCs w:val="18"/>
          <w:lang w:eastAsia="ar-SA"/>
        </w:rPr>
        <w:t>ondersteunings</w:t>
      </w:r>
      <w:r w:rsidRPr="0048094B">
        <w:rPr>
          <w:rFonts w:ascii="Corbel" w:hAnsi="Corbel"/>
          <w:szCs w:val="18"/>
          <w:lang w:eastAsia="ar-SA"/>
        </w:rPr>
        <w:t>vragen, fasen en schaalniveau</w:t>
      </w:r>
      <w:r w:rsidR="00A94CA2" w:rsidRPr="0048094B">
        <w:rPr>
          <w:rFonts w:ascii="Corbel" w:hAnsi="Corbel"/>
          <w:szCs w:val="18"/>
          <w:lang w:eastAsia="ar-SA"/>
        </w:rPr>
        <w:t xml:space="preserve">s (gemeenten, RES-regio), onder regie van de provincie Utrecht en in samenhang met andere deelopdrachten binnen het Expertteam Warmtetransitie. </w:t>
      </w:r>
    </w:p>
    <w:p w14:paraId="0B7DDB48" w14:textId="77777777" w:rsidR="00A6085D" w:rsidRPr="0048094B" w:rsidRDefault="00954D1A" w:rsidP="00C473BA">
      <w:pPr>
        <w:numPr>
          <w:ilvl w:val="0"/>
          <w:numId w:val="34"/>
        </w:numPr>
        <w:spacing w:line="276" w:lineRule="auto"/>
        <w:rPr>
          <w:rFonts w:ascii="Corbel" w:hAnsi="Corbel"/>
          <w:b/>
          <w:bCs/>
          <w:szCs w:val="18"/>
          <w:lang w:eastAsia="ar-SA"/>
        </w:rPr>
      </w:pPr>
      <w:r w:rsidRPr="0048094B">
        <w:rPr>
          <w:rFonts w:ascii="Corbel" w:hAnsi="Corbel"/>
          <w:b/>
          <w:bCs/>
          <w:szCs w:val="18"/>
          <w:lang w:eastAsia="ar-SA"/>
        </w:rPr>
        <w:t>Bijdragen aan versnelling van de warmtetransitie in de provincie Utrecht</w:t>
      </w:r>
    </w:p>
    <w:p w14:paraId="4556AD8A" w14:textId="30AF9F4F" w:rsidR="00A6085D" w:rsidRPr="0048094B" w:rsidRDefault="00954D1A" w:rsidP="00A6085D">
      <w:pPr>
        <w:spacing w:line="276" w:lineRule="auto"/>
        <w:ind w:left="360"/>
        <w:rPr>
          <w:rFonts w:ascii="Corbel" w:hAnsi="Corbel"/>
          <w:szCs w:val="18"/>
          <w:lang w:eastAsia="ar-SA"/>
        </w:rPr>
      </w:pPr>
      <w:r w:rsidRPr="0048094B">
        <w:rPr>
          <w:rFonts w:ascii="Corbel" w:hAnsi="Corbel"/>
          <w:szCs w:val="18"/>
          <w:lang w:eastAsia="ar-SA"/>
        </w:rPr>
        <w:t xml:space="preserve">Het </w:t>
      </w:r>
      <w:r w:rsidR="00A6085D" w:rsidRPr="0048094B">
        <w:rPr>
          <w:rFonts w:ascii="Corbel" w:hAnsi="Corbel"/>
          <w:szCs w:val="18"/>
          <w:lang w:eastAsia="ar-SA"/>
        </w:rPr>
        <w:t xml:space="preserve">ondersteunen van gemeenten bij het wegnemen van knelpunten en het realiseren van vervolgstappen richting uitvoering, waarmee wordt bijgedragen aan de voortgang en versnelling van de warmtetransitie in de provincie Utrecht. </w:t>
      </w:r>
    </w:p>
    <w:p w14:paraId="2EFD5C67" w14:textId="77777777" w:rsidR="00470DA1" w:rsidRPr="0048094B" w:rsidRDefault="00470DA1" w:rsidP="00470DA1">
      <w:pPr>
        <w:rPr>
          <w:rFonts w:ascii="Corbel" w:hAnsi="Corbel"/>
          <w:szCs w:val="18"/>
        </w:rPr>
      </w:pPr>
    </w:p>
    <w:p w14:paraId="48CE96FC" w14:textId="2C6F5B63" w:rsidR="00DA6BFE" w:rsidRPr="009421BC" w:rsidRDefault="00470DA1" w:rsidP="00470DA1">
      <w:pPr>
        <w:spacing w:line="276" w:lineRule="auto"/>
        <w:rPr>
          <w:rFonts w:ascii="Corbel" w:hAnsi="Corbel"/>
          <w:szCs w:val="18"/>
        </w:rPr>
      </w:pPr>
      <w:r w:rsidRPr="0048094B">
        <w:rPr>
          <w:rFonts w:ascii="Corbel" w:hAnsi="Corbel"/>
          <w:szCs w:val="18"/>
        </w:rPr>
        <w:t>Deze doelstellingen zijn door de Aanbestedende</w:t>
      </w:r>
      <w:r w:rsidR="000E225E" w:rsidRPr="0048094B">
        <w:rPr>
          <w:rFonts w:ascii="Corbel" w:hAnsi="Corbel"/>
          <w:szCs w:val="18"/>
        </w:rPr>
        <w:t xml:space="preserve"> dienst</w:t>
      </w:r>
      <w:r w:rsidRPr="0048094B">
        <w:rPr>
          <w:rFonts w:ascii="Corbel" w:hAnsi="Corbel"/>
          <w:szCs w:val="18"/>
        </w:rPr>
        <w:t xml:space="preserve"> vertaald naar de afbakening van de Opdracht, de eisen die aan de </w:t>
      </w:r>
      <w:r w:rsidR="00826FD8" w:rsidRPr="0048094B">
        <w:rPr>
          <w:rFonts w:ascii="Corbel" w:hAnsi="Corbel"/>
          <w:szCs w:val="18"/>
        </w:rPr>
        <w:t>uitvoering worden gesteld, de geschiktheidseisen</w:t>
      </w:r>
      <w:r w:rsidR="006534BF" w:rsidRPr="0048094B">
        <w:rPr>
          <w:rFonts w:ascii="Corbel" w:hAnsi="Corbel"/>
          <w:szCs w:val="18"/>
        </w:rPr>
        <w:t xml:space="preserve"> voor Ondernemers en de wijze waarop de economisch meest voordelige inschrijving worden geselecteerd.</w:t>
      </w:r>
    </w:p>
    <w:p w14:paraId="38832AE6" w14:textId="77777777" w:rsidR="00470DA1" w:rsidRPr="00F6735C" w:rsidRDefault="00470DA1" w:rsidP="00470DA1">
      <w:pPr>
        <w:pStyle w:val="Kop2"/>
        <w:tabs>
          <w:tab w:val="left" w:pos="6379"/>
        </w:tabs>
        <w:spacing w:before="240" w:after="120"/>
        <w:rPr>
          <w:rFonts w:ascii="Corbel" w:hAnsi="Corbel"/>
          <w:sz w:val="18"/>
          <w:szCs w:val="18"/>
        </w:rPr>
      </w:pPr>
      <w:bookmarkStart w:id="17" w:name="_Toc220665309"/>
      <w:r w:rsidRPr="00F6735C">
        <w:rPr>
          <w:rFonts w:ascii="Corbel" w:hAnsi="Corbel"/>
          <w:sz w:val="18"/>
          <w:szCs w:val="18"/>
        </w:rPr>
        <w:t>Samenvoegen van Opdrachten en verdeling in percelen</w:t>
      </w:r>
      <w:bookmarkEnd w:id="17"/>
    </w:p>
    <w:p w14:paraId="56AC46F6" w14:textId="21AE2ABD" w:rsidR="00470DA1" w:rsidRPr="00F6735C" w:rsidRDefault="1AF040ED" w:rsidP="45CD167A">
      <w:pPr>
        <w:spacing w:line="276" w:lineRule="auto"/>
        <w:rPr>
          <w:rFonts w:ascii="Corbel" w:hAnsi="Corbel"/>
        </w:rPr>
      </w:pPr>
      <w:r w:rsidRPr="00F6735C">
        <w:rPr>
          <w:rFonts w:ascii="Corbel" w:hAnsi="Corbel"/>
        </w:rPr>
        <w:t>Naar het oordeel van de Aanbestedende dienst is bij deze Opdracht</w:t>
      </w:r>
      <w:r w:rsidR="53798266" w:rsidRPr="00F6735C">
        <w:rPr>
          <w:rFonts w:ascii="Corbel" w:hAnsi="Corbel"/>
        </w:rPr>
        <w:t xml:space="preserve"> geen sprake van het samenvoegen van opdrachten als bedoeld in artikel 1.5 van de Aanbestedingswet in 2012. De</w:t>
      </w:r>
      <w:r w:rsidR="341FAE91" w:rsidRPr="00F6735C">
        <w:rPr>
          <w:rFonts w:ascii="Corbel" w:hAnsi="Corbel"/>
        </w:rPr>
        <w:t xml:space="preserve"> aanbesteding </w:t>
      </w:r>
      <w:r w:rsidR="53798266" w:rsidRPr="00F6735C">
        <w:rPr>
          <w:rFonts w:ascii="Corbel" w:hAnsi="Corbel"/>
        </w:rPr>
        <w:t>betreft een samenhangende dienstverlening op het gebied van procesondersteuning, regievoering en financieel-technisch advies binnen het Expertteam Warmtetransitie</w:t>
      </w:r>
      <w:r w:rsidR="07BCE654" w:rsidRPr="00F6735C">
        <w:rPr>
          <w:rFonts w:ascii="Corbel" w:hAnsi="Corbel"/>
        </w:rPr>
        <w:t>.</w:t>
      </w:r>
    </w:p>
    <w:p w14:paraId="4B19B40D" w14:textId="4C035DB6" w:rsidR="381DF9E6" w:rsidRPr="00F6735C" w:rsidRDefault="381DF9E6" w:rsidP="45CD167A">
      <w:pPr>
        <w:spacing w:line="276" w:lineRule="auto"/>
        <w:rPr>
          <w:rFonts w:ascii="Corbel" w:hAnsi="Corbel"/>
        </w:rPr>
      </w:pPr>
    </w:p>
    <w:p w14:paraId="7197DC2B" w14:textId="522663AA" w:rsidR="3650C5DB" w:rsidRPr="00F6735C" w:rsidRDefault="07BCE654" w:rsidP="45CD167A">
      <w:pPr>
        <w:spacing w:line="276" w:lineRule="auto"/>
        <w:rPr>
          <w:rFonts w:ascii="Corbel" w:hAnsi="Corbel"/>
        </w:rPr>
      </w:pPr>
      <w:r w:rsidRPr="00F6735C">
        <w:rPr>
          <w:rFonts w:ascii="Corbel" w:hAnsi="Corbel"/>
        </w:rPr>
        <w:t xml:space="preserve">De provincie Utrecht kiest ervoor deze opdracht </w:t>
      </w:r>
      <w:r w:rsidR="0052589D" w:rsidRPr="00F6735C">
        <w:rPr>
          <w:rFonts w:ascii="Corbel" w:hAnsi="Corbel"/>
        </w:rPr>
        <w:t xml:space="preserve">door middel van een Europese aanbestedingsprocedure </w:t>
      </w:r>
      <w:r w:rsidRPr="00F6735C">
        <w:rPr>
          <w:rFonts w:ascii="Corbel" w:hAnsi="Corbel"/>
        </w:rPr>
        <w:t>te gunnen door het sluiten van twee raamovereenkomsten met verschillende opdrachtnemers, waarbij beide opdrachtnemers dezelfde opdrachtinhoud, scope en vereisten kennen. Hiermee wordt beoogd voldoende capaciteit, flexibiliteit en continuïteit in de uitvoering te borgen.</w:t>
      </w:r>
    </w:p>
    <w:p w14:paraId="3C9FBAD7" w14:textId="0A7446BC" w:rsidR="596CAE55" w:rsidRPr="00F6735C" w:rsidRDefault="596CAE55" w:rsidP="45CD167A">
      <w:pPr>
        <w:spacing w:line="276" w:lineRule="auto"/>
        <w:rPr>
          <w:rFonts w:ascii="Corbel" w:hAnsi="Corbel"/>
        </w:rPr>
      </w:pPr>
    </w:p>
    <w:p w14:paraId="441D0594" w14:textId="3097F8D2" w:rsidR="33845C5D" w:rsidRPr="00F6735C" w:rsidRDefault="7B24046A" w:rsidP="45CD167A">
      <w:pPr>
        <w:spacing w:line="276" w:lineRule="auto"/>
        <w:rPr>
          <w:rFonts w:ascii="Corbel" w:hAnsi="Corbel"/>
        </w:rPr>
      </w:pPr>
      <w:r w:rsidRPr="00F6735C">
        <w:rPr>
          <w:rFonts w:ascii="Corbel" w:hAnsi="Corbel"/>
        </w:rPr>
        <w:t>Binnen deze aanbesteding is geen onderscheid gemaakt in percelen. De aanbestedende dienst heeft deze keuze bewust gemaakt en acht een verdere opsplitsing van de opdracht in percelen in dit specifieke geval niet doelmatig.</w:t>
      </w:r>
    </w:p>
    <w:p w14:paraId="1CD60974" w14:textId="46C58C17" w:rsidR="45CD167A" w:rsidRPr="00F6735C" w:rsidRDefault="45CD167A" w:rsidP="45CD167A">
      <w:pPr>
        <w:spacing w:line="276" w:lineRule="auto"/>
        <w:rPr>
          <w:rFonts w:ascii="Corbel" w:hAnsi="Corbel"/>
        </w:rPr>
      </w:pPr>
    </w:p>
    <w:p w14:paraId="3F0657C8" w14:textId="0356E150" w:rsidR="12AF4771" w:rsidRPr="00F6735C" w:rsidRDefault="12AF4771" w:rsidP="45CD167A">
      <w:pPr>
        <w:spacing w:line="276" w:lineRule="auto"/>
        <w:rPr>
          <w:rFonts w:ascii="Corbel" w:eastAsia="Corbel" w:hAnsi="Corbel" w:cs="Corbel"/>
          <w:szCs w:val="18"/>
        </w:rPr>
      </w:pPr>
      <w:r w:rsidRPr="00F6735C">
        <w:rPr>
          <w:rFonts w:ascii="Corbel" w:eastAsia="Corbel" w:hAnsi="Corbel" w:cs="Corbel"/>
          <w:szCs w:val="18"/>
        </w:rPr>
        <w:t>Deze beslissing is gebaseerd op de volgende overwegingen:</w:t>
      </w:r>
    </w:p>
    <w:p w14:paraId="01A7B56B" w14:textId="41329F48" w:rsidR="12AF4771" w:rsidRPr="00F6735C" w:rsidRDefault="12AF4771" w:rsidP="45CD167A">
      <w:pPr>
        <w:rPr>
          <w:rFonts w:ascii="Corbel" w:eastAsia="Corbel" w:hAnsi="Corbel" w:cs="Corbel"/>
          <w:szCs w:val="18"/>
        </w:rPr>
      </w:pPr>
      <w:r w:rsidRPr="00F6735C">
        <w:rPr>
          <w:rFonts w:ascii="Corbel" w:eastAsia="Corbel" w:hAnsi="Corbel" w:cs="Corbel"/>
          <w:szCs w:val="18"/>
        </w:rPr>
        <w:t xml:space="preserve"> </w:t>
      </w:r>
    </w:p>
    <w:p w14:paraId="46DAC467" w14:textId="0025BA4B" w:rsidR="12AF4771" w:rsidRPr="00F6735C" w:rsidRDefault="12AF4771" w:rsidP="45CD167A">
      <w:pPr>
        <w:pStyle w:val="Lijstalinea"/>
        <w:numPr>
          <w:ilvl w:val="0"/>
          <w:numId w:val="15"/>
        </w:numPr>
        <w:rPr>
          <w:rFonts w:ascii="Corbel" w:eastAsia="Corbel" w:hAnsi="Corbel" w:cs="Corbel"/>
          <w:sz w:val="18"/>
          <w:szCs w:val="18"/>
          <w:lang w:val="nl-NL"/>
        </w:rPr>
      </w:pPr>
      <w:r w:rsidRPr="00F6735C">
        <w:rPr>
          <w:rFonts w:ascii="Corbel" w:eastAsia="Corbel" w:hAnsi="Corbel" w:cs="Corbel"/>
          <w:sz w:val="18"/>
          <w:szCs w:val="18"/>
          <w:lang w:val="nl-NL"/>
        </w:rPr>
        <w:t>De samenstelling van de relevante markt en de invloed van de samenvoeging voor de toegang voor voldoende MKB-bedrijven;</w:t>
      </w:r>
    </w:p>
    <w:p w14:paraId="3EC0357E" w14:textId="17850D56" w:rsidR="12AF4771" w:rsidRPr="00F6735C" w:rsidRDefault="12AF4771" w:rsidP="45CD167A">
      <w:pPr>
        <w:ind w:left="720"/>
        <w:rPr>
          <w:rFonts w:ascii="Corbel" w:eastAsia="Corbel" w:hAnsi="Corbel" w:cs="Corbel"/>
          <w:szCs w:val="18"/>
        </w:rPr>
      </w:pPr>
      <w:r w:rsidRPr="00F6735C">
        <w:rPr>
          <w:rFonts w:ascii="Corbel" w:eastAsia="Corbel" w:hAnsi="Corbel" w:cs="Corbel"/>
          <w:szCs w:val="18"/>
        </w:rPr>
        <w:t xml:space="preserve">De markt voor adviesdiensten op het gebied van proces-, regievoering en financieel-technisch advies binnen de warmtetransitie bestaat uit voldoende (middelgrote) adviesbureaus die deze dienstverlening integraal kunnen aanbieden. Door te kiezen voor een Europese openbare procedure en het contracteren van twee opdrachtnemers met gelijke opdrachtinhoud wordt toegankelijkheid voor MKB-bedrijven voldoende geborgd, zonder dat opsplitsing in percelen noodzakelijk is. </w:t>
      </w:r>
    </w:p>
    <w:p w14:paraId="6CFCC78D" w14:textId="621A46B0" w:rsidR="12AF4771" w:rsidRPr="00F6735C" w:rsidRDefault="12AF4771" w:rsidP="45CD167A">
      <w:pPr>
        <w:pStyle w:val="Lijstalinea"/>
        <w:numPr>
          <w:ilvl w:val="0"/>
          <w:numId w:val="15"/>
        </w:numPr>
        <w:rPr>
          <w:rFonts w:ascii="Corbel" w:eastAsia="Corbel" w:hAnsi="Corbel" w:cs="Corbel"/>
          <w:sz w:val="18"/>
          <w:szCs w:val="18"/>
          <w:lang w:val="nl-NL"/>
        </w:rPr>
      </w:pPr>
      <w:r w:rsidRPr="00F6735C">
        <w:rPr>
          <w:rFonts w:ascii="Corbel" w:eastAsia="Corbel" w:hAnsi="Corbel" w:cs="Corbel"/>
          <w:sz w:val="18"/>
          <w:szCs w:val="18"/>
          <w:lang w:val="nl-NL"/>
        </w:rPr>
        <w:t>De organisatorische gevolgen en risico’s voor de provincie en de Ondernemer;</w:t>
      </w:r>
    </w:p>
    <w:p w14:paraId="25B9C42A" w14:textId="74368734" w:rsidR="12AF4771" w:rsidRPr="00F6735C" w:rsidRDefault="12AF4771" w:rsidP="45CD167A">
      <w:pPr>
        <w:ind w:left="720"/>
        <w:rPr>
          <w:rFonts w:ascii="Corbel" w:eastAsia="Corbel" w:hAnsi="Corbel" w:cs="Corbel"/>
          <w:szCs w:val="18"/>
        </w:rPr>
      </w:pPr>
      <w:r w:rsidRPr="00F6735C">
        <w:rPr>
          <w:rFonts w:ascii="Corbel" w:eastAsia="Corbel" w:hAnsi="Corbel" w:cs="Corbel"/>
          <w:szCs w:val="18"/>
        </w:rPr>
        <w:t xml:space="preserve">Het opsplitsen van de opdracht in afzonderlijke percelen zou leiden tot een toename van afstemming, contractmanagement en coördinatierisico’s voor de provincie Utrecht. Door een opdracht te formuleren en deze te gunnen, blijven verantwoordelijkheden en aansturing helder en kan de inzet van expertise flexibel worden afgestemd binnen het Expertteam Warmtetransitie. </w:t>
      </w:r>
    </w:p>
    <w:p w14:paraId="28861BF8" w14:textId="6FABBBA4" w:rsidR="12AF4771" w:rsidRPr="00F6735C" w:rsidRDefault="12AF4771" w:rsidP="45CD167A">
      <w:pPr>
        <w:pStyle w:val="Lijstalinea"/>
        <w:numPr>
          <w:ilvl w:val="0"/>
          <w:numId w:val="15"/>
        </w:numPr>
        <w:rPr>
          <w:rFonts w:ascii="Corbel" w:eastAsia="Corbel" w:hAnsi="Corbel" w:cs="Corbel"/>
          <w:sz w:val="18"/>
          <w:szCs w:val="18"/>
          <w:lang w:val="nl-NL"/>
        </w:rPr>
      </w:pPr>
      <w:r w:rsidRPr="00F6735C">
        <w:rPr>
          <w:rFonts w:ascii="Corbel" w:eastAsia="Corbel" w:hAnsi="Corbel" w:cs="Corbel"/>
          <w:sz w:val="18"/>
          <w:szCs w:val="18"/>
          <w:lang w:val="nl-NL"/>
        </w:rPr>
        <w:t>De mate van samenhang van de werkzaamheden;</w:t>
      </w:r>
    </w:p>
    <w:p w14:paraId="57B6FBEB" w14:textId="5BF9C19B" w:rsidR="12AF4771" w:rsidRPr="00F6735C" w:rsidRDefault="12AF4771" w:rsidP="45CD167A">
      <w:pPr>
        <w:ind w:left="720"/>
        <w:rPr>
          <w:rFonts w:ascii="Corbel" w:eastAsia="Corbel" w:hAnsi="Corbel" w:cs="Corbel"/>
          <w:szCs w:val="18"/>
        </w:rPr>
      </w:pPr>
      <w:r w:rsidRPr="00F6735C">
        <w:rPr>
          <w:rFonts w:ascii="Corbel" w:eastAsia="Corbel" w:hAnsi="Corbel" w:cs="Corbel"/>
          <w:szCs w:val="18"/>
        </w:rPr>
        <w:t xml:space="preserve">De werkzaamheden op het gebied van procesondersteuning, regievoering en financieel-technisch advies zijn inhoudelijk sterk met elkaar verweven en worden in de praktijk vaak in samenhang ingezet binnen </w:t>
      </w:r>
      <w:r w:rsidRPr="00F6735C">
        <w:rPr>
          <w:rFonts w:ascii="Corbel" w:eastAsia="Corbel" w:hAnsi="Corbel" w:cs="Corbel"/>
          <w:szCs w:val="18"/>
        </w:rPr>
        <w:lastRenderedPageBreak/>
        <w:t xml:space="preserve">gemeentelijke warmteprogramma’s. Een opsplitsing in percelen zou deze samenhang doorbreken en de effectiviteit van de ondersteuning verminderen. </w:t>
      </w:r>
    </w:p>
    <w:p w14:paraId="1263F45F" w14:textId="75A84ECD" w:rsidR="12AF4771" w:rsidRPr="00F6735C" w:rsidRDefault="12AF4771" w:rsidP="45CD167A">
      <w:pPr>
        <w:ind w:left="720"/>
        <w:rPr>
          <w:rFonts w:ascii="Corbel" w:eastAsia="Corbel" w:hAnsi="Corbel" w:cs="Corbel"/>
          <w:szCs w:val="18"/>
        </w:rPr>
      </w:pPr>
      <w:r w:rsidRPr="00F6735C">
        <w:rPr>
          <w:rFonts w:ascii="Corbel" w:eastAsia="Corbel" w:hAnsi="Corbel" w:cs="Corbel"/>
          <w:szCs w:val="18"/>
        </w:rPr>
        <w:t xml:space="preserve"> </w:t>
      </w:r>
    </w:p>
    <w:p w14:paraId="6C363B48" w14:textId="14B4F0FE" w:rsidR="45CD167A" w:rsidRPr="00F6735C" w:rsidRDefault="12AF4771" w:rsidP="00F6735C">
      <w:pPr>
        <w:ind w:left="720"/>
        <w:rPr>
          <w:rFonts w:ascii="Corbel" w:eastAsia="Corbel" w:hAnsi="Corbel" w:cs="Corbel"/>
          <w:szCs w:val="18"/>
        </w:rPr>
      </w:pPr>
      <w:r w:rsidRPr="00F6735C">
        <w:rPr>
          <w:rFonts w:ascii="Corbel" w:eastAsia="Corbel" w:hAnsi="Corbel" w:cs="Corbel"/>
          <w:szCs w:val="18"/>
        </w:rPr>
        <w:t xml:space="preserve">Gelet op bovenstaande overwegingen acht de Aanbestedende dienst het niet opdelen van de opdracht in percelen, in combinatie met het </w:t>
      </w:r>
      <w:r w:rsidR="00F6735C" w:rsidRPr="00F6735C">
        <w:rPr>
          <w:rFonts w:ascii="Corbel" w:eastAsia="Corbel" w:hAnsi="Corbel" w:cs="Corbel"/>
          <w:szCs w:val="18"/>
        </w:rPr>
        <w:t>door middel van een Europese aanbestedingsprocedure</w:t>
      </w:r>
      <w:r w:rsidRPr="00F6735C">
        <w:rPr>
          <w:rFonts w:ascii="Corbel" w:eastAsia="Corbel" w:hAnsi="Corbel" w:cs="Corbel"/>
          <w:szCs w:val="18"/>
        </w:rPr>
        <w:t xml:space="preserve"> gunnen van de opdracht aan twee opdrachtnemers, proportioneel en gerechtvaardigd.</w:t>
      </w:r>
    </w:p>
    <w:p w14:paraId="6CE529B9" w14:textId="77777777" w:rsidR="00470DA1" w:rsidRPr="00691FF8" w:rsidRDefault="676DF49D" w:rsidP="65311573">
      <w:pPr>
        <w:pStyle w:val="Kop2"/>
        <w:tabs>
          <w:tab w:val="left" w:pos="6379"/>
        </w:tabs>
        <w:spacing w:before="240" w:after="120"/>
        <w:rPr>
          <w:rFonts w:ascii="Corbel" w:hAnsi="Corbel"/>
          <w:sz w:val="18"/>
          <w:szCs w:val="18"/>
        </w:rPr>
      </w:pPr>
      <w:bookmarkStart w:id="18" w:name="_Toc220665310"/>
      <w:r w:rsidRPr="00691FF8">
        <w:rPr>
          <w:rFonts w:ascii="Corbel" w:hAnsi="Corbel"/>
          <w:sz w:val="18"/>
          <w:szCs w:val="18"/>
        </w:rPr>
        <w:t>Aard van de Opdracht</w:t>
      </w:r>
      <w:bookmarkEnd w:id="18"/>
    </w:p>
    <w:p w14:paraId="354849EF" w14:textId="4C5C96D2" w:rsidR="3F7AAD23"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De provincie Utrecht heeft het Expertteam Warmtetransitie opgezet om gemeenten te ondersteunen bij de voorbereiding en uitvoering van hun warmteprogramma’s. Het Expertteam biedt gemeenten onafhankelijk, deskundig en vraaggericht advies-op-maat, met als doel hen te ondersteunen bij het maken van goed onderbouwde keuzes en het zetten van vervolgstappen richting duurzame warmte. Daarmee draagt het Expertteam bij aan de kwaliteit van besluitvorming en aan de versnelling van de warmtetransitie in de provincie Utrecht. </w:t>
      </w:r>
    </w:p>
    <w:p w14:paraId="656B3790" w14:textId="375C730F" w:rsidR="3F7AAD23"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 </w:t>
      </w:r>
    </w:p>
    <w:p w14:paraId="2D9A130F" w14:textId="77777777" w:rsidR="000C56B8"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Deze opdracht betreft de inzet van externe experts op het gebied van procesondersteuning, regievoering en financieel-technisch advies. De inzet van deze experts is adviserend en ondersteunend van aard en draagt bij aan het versterken van de inhoudelijke en organisatorische slagkracht van gemeenten bij hun warmteprogramma’s. Het beoogde resultaat is dat gemeenten beter in staat zijn om complexe warmteprocessen te organiseren en aan te sturen, keuzes goed te onderbouwen en effectief vervolgstappen richting uitvoering te zetten. </w:t>
      </w:r>
    </w:p>
    <w:p w14:paraId="67445452" w14:textId="77777777" w:rsidR="000C56B8" w:rsidRPr="00691FF8" w:rsidRDefault="000C56B8" w:rsidP="65311573">
      <w:pPr>
        <w:spacing w:line="276" w:lineRule="auto"/>
        <w:rPr>
          <w:rFonts w:ascii="Corbel" w:eastAsia="Corbel" w:hAnsi="Corbel" w:cs="Corbel"/>
          <w:szCs w:val="18"/>
        </w:rPr>
      </w:pPr>
    </w:p>
    <w:p w14:paraId="1AE55557" w14:textId="62A1AB84" w:rsidR="3F7AAD23"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De inzet is aanvullend op de reguliere gemeentelijke capaciteit en is nadrukkelijk niet bedoeld voor structurele projectuitvoering of het overnemen van gemeentelijke taken. </w:t>
      </w:r>
      <w:r w:rsidR="005E2B7C" w:rsidRPr="00691FF8">
        <w:rPr>
          <w:rFonts w:ascii="Corbel" w:eastAsia="Corbel" w:hAnsi="Corbel" w:cs="Corbel"/>
          <w:szCs w:val="18"/>
        </w:rPr>
        <w:t>In dit kader wordt onder rolvastheid verstaan dat de opdrachtnemer handelt binnen een adviserende en ondersteunende rol, passend bij de provinciale regiepositie en de verantwoordelijkheden van gemeenten. De opdrachtnemer neemt geen regie</w:t>
      </w:r>
      <w:r w:rsidR="00143A18" w:rsidRPr="00691FF8">
        <w:rPr>
          <w:rFonts w:ascii="Corbel" w:eastAsia="Corbel" w:hAnsi="Corbel" w:cs="Corbel"/>
          <w:szCs w:val="18"/>
        </w:rPr>
        <w:t>-</w:t>
      </w:r>
      <w:r w:rsidR="005E2B7C" w:rsidRPr="00691FF8">
        <w:rPr>
          <w:rFonts w:ascii="Corbel" w:eastAsia="Corbel" w:hAnsi="Corbel" w:cs="Corbel"/>
          <w:szCs w:val="18"/>
        </w:rPr>
        <w:t xml:space="preserve">, besluitvorming- of uitvoeringstaken over van gemeenten of de provincie, maar ondersteunt gemeenten bij het structureren van vraagstukken, het maken van afwegingen en het versterken van hun eigen capaciteit en besluitvorming. </w:t>
      </w:r>
    </w:p>
    <w:p w14:paraId="220DEBEB" w14:textId="273CE551" w:rsidR="3F7AAD23"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 </w:t>
      </w:r>
    </w:p>
    <w:p w14:paraId="766389A2" w14:textId="53E74272" w:rsidR="3F7AAD23" w:rsidRPr="00691FF8" w:rsidRDefault="3F7AAD23" w:rsidP="65311573">
      <w:pPr>
        <w:spacing w:line="276" w:lineRule="auto"/>
        <w:rPr>
          <w:rFonts w:ascii="Corbel" w:eastAsia="Corbel" w:hAnsi="Corbel" w:cs="Corbel"/>
          <w:szCs w:val="18"/>
        </w:rPr>
      </w:pPr>
      <w:r w:rsidRPr="00691FF8">
        <w:rPr>
          <w:rFonts w:ascii="Corbel" w:eastAsia="Corbel" w:hAnsi="Corbel" w:cs="Corbel"/>
          <w:szCs w:val="18"/>
        </w:rPr>
        <w:t xml:space="preserve">Op deze manier levert deze opdracht een bijdrage aan de voortgang en versnelling van de warmtetransitie in de provincie Utrecht. </w:t>
      </w:r>
    </w:p>
    <w:p w14:paraId="6A7771F2" w14:textId="69BD271C"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673CF566" w14:textId="2C3B5452" w:rsidR="3F7AAD23" w:rsidRPr="0028531D" w:rsidRDefault="3F7AAD23" w:rsidP="65311573">
      <w:pPr>
        <w:spacing w:line="276" w:lineRule="auto"/>
        <w:rPr>
          <w:rFonts w:ascii="Corbel" w:eastAsia="Corbel" w:hAnsi="Corbel" w:cs="Corbel"/>
          <w:b/>
          <w:bCs/>
          <w:szCs w:val="18"/>
        </w:rPr>
      </w:pPr>
      <w:r w:rsidRPr="0028531D">
        <w:rPr>
          <w:rFonts w:ascii="Corbel" w:eastAsia="Corbel" w:hAnsi="Corbel" w:cs="Corbel"/>
          <w:b/>
          <w:bCs/>
          <w:szCs w:val="18"/>
        </w:rPr>
        <w:t>Positionering binnen het Expertteam Warmtetransitie</w:t>
      </w:r>
    </w:p>
    <w:p w14:paraId="0A06AE45" w14:textId="642D7B70" w:rsidR="3F7AAD23" w:rsidRPr="0028531D" w:rsidRDefault="3F7AAD23" w:rsidP="65311573">
      <w:pPr>
        <w:spacing w:line="276" w:lineRule="auto"/>
        <w:rPr>
          <w:rFonts w:ascii="Corbel" w:eastAsia="Corbel" w:hAnsi="Corbel" w:cs="Corbel"/>
          <w:szCs w:val="18"/>
        </w:rPr>
      </w:pPr>
      <w:r w:rsidRPr="0028531D">
        <w:rPr>
          <w:rFonts w:ascii="Corbel" w:eastAsia="Corbel" w:hAnsi="Corbel" w:cs="Corbel"/>
          <w:szCs w:val="18"/>
        </w:rPr>
        <w:t xml:space="preserve">Binnen het Expertteam Warmtetransitie worden meerdere deelopdrachten onderscheiden, elk met een eigen expertise. Deze opdracht betreft de inzet van experts op het gebied van proces-, regievoering en financieel-technisch advies. Gezamenlijk vormen de verschillende </w:t>
      </w:r>
      <w:r w:rsidR="0028531D" w:rsidRPr="0028531D">
        <w:rPr>
          <w:rFonts w:ascii="Corbel" w:eastAsia="Corbel" w:hAnsi="Corbel" w:cs="Corbel"/>
          <w:szCs w:val="18"/>
        </w:rPr>
        <w:t>expertises</w:t>
      </w:r>
      <w:r w:rsidRPr="0028531D">
        <w:rPr>
          <w:rFonts w:ascii="Corbel" w:eastAsia="Corbel" w:hAnsi="Corbel" w:cs="Corbel"/>
          <w:szCs w:val="18"/>
        </w:rPr>
        <w:t xml:space="preserve"> het Expertteam Warmtetransitie</w:t>
      </w:r>
      <w:r w:rsidRPr="007D27BD">
        <w:rPr>
          <w:rFonts w:ascii="Corbel" w:eastAsia="Corbel" w:hAnsi="Corbel" w:cs="Corbel"/>
          <w:szCs w:val="18"/>
        </w:rPr>
        <w:t>.</w:t>
      </w:r>
      <w:r w:rsidR="00E36078" w:rsidRPr="007D27BD">
        <w:rPr>
          <w:rFonts w:ascii="Corbel" w:eastAsia="Corbel" w:hAnsi="Corbel" w:cs="Corbel"/>
          <w:szCs w:val="18"/>
        </w:rPr>
        <w:t xml:space="preserve"> De expertise op het gebied van participatie en communicatie maakt geen onderdeel uit van deze opdracht en wordt via een afzonderlijke</w:t>
      </w:r>
      <w:r w:rsidR="007D27BD" w:rsidRPr="007D27BD">
        <w:rPr>
          <w:rFonts w:ascii="Corbel" w:eastAsia="Corbel" w:hAnsi="Corbel" w:cs="Corbel"/>
          <w:szCs w:val="18"/>
        </w:rPr>
        <w:t xml:space="preserve"> overeenkomst</w:t>
      </w:r>
      <w:r w:rsidR="00E36078" w:rsidRPr="007D27BD">
        <w:rPr>
          <w:rFonts w:ascii="Corbel" w:eastAsia="Corbel" w:hAnsi="Corbel" w:cs="Corbel"/>
          <w:szCs w:val="18"/>
        </w:rPr>
        <w:t xml:space="preserve"> belegd bij een ander bureau.</w:t>
      </w:r>
      <w:r w:rsidR="00E36078">
        <w:rPr>
          <w:rFonts w:ascii="Corbel" w:eastAsia="Corbel" w:hAnsi="Corbel" w:cs="Corbel"/>
          <w:szCs w:val="18"/>
        </w:rPr>
        <w:t xml:space="preserve"> </w:t>
      </w:r>
    </w:p>
    <w:p w14:paraId="2F506C66" w14:textId="48DDABBB" w:rsidR="3F7AAD23" w:rsidRPr="0028531D" w:rsidRDefault="3F7AAD23" w:rsidP="65311573">
      <w:pPr>
        <w:spacing w:line="276" w:lineRule="auto"/>
        <w:rPr>
          <w:rFonts w:ascii="Corbel" w:eastAsia="Corbel" w:hAnsi="Corbel" w:cs="Corbel"/>
          <w:szCs w:val="18"/>
        </w:rPr>
      </w:pPr>
      <w:r w:rsidRPr="0028531D">
        <w:rPr>
          <w:rFonts w:ascii="Corbel" w:eastAsia="Corbel" w:hAnsi="Corbel" w:cs="Corbel"/>
          <w:szCs w:val="18"/>
        </w:rPr>
        <w:t xml:space="preserve"> </w:t>
      </w:r>
    </w:p>
    <w:p w14:paraId="66F29D7E" w14:textId="0722978A" w:rsidR="3F7AAD23" w:rsidRPr="0028531D" w:rsidRDefault="3F7AAD23" w:rsidP="65311573">
      <w:pPr>
        <w:spacing w:line="276" w:lineRule="auto"/>
        <w:rPr>
          <w:rFonts w:ascii="Corbel" w:eastAsia="Corbel" w:hAnsi="Corbel" w:cs="Corbel"/>
          <w:szCs w:val="18"/>
        </w:rPr>
      </w:pPr>
      <w:r w:rsidRPr="0028531D">
        <w:rPr>
          <w:rFonts w:ascii="Corbel" w:eastAsia="Corbel" w:hAnsi="Corbel" w:cs="Corbel"/>
          <w:szCs w:val="18"/>
        </w:rPr>
        <w:t xml:space="preserve">De werkzaamheden worden uitgevoerd binnen de organisatie van de provincie Utrecht, in samenwerking met gemeenten, RES-regio’s en andere betrokken partners. De inzet van de experts vindt plaats onder regie van de provincie Utrecht. Binnen het kennisteam, onder coördinatie van de kennisregisseur, wordt bepaald welke expertises worden ingezet en hoe prioritering plaatsvindt. </w:t>
      </w:r>
    </w:p>
    <w:p w14:paraId="1BA1A321" w14:textId="4EBA40EF" w:rsidR="3F7AAD23" w:rsidRPr="00036EDC" w:rsidRDefault="3F7AAD23" w:rsidP="65311573">
      <w:pPr>
        <w:spacing w:line="276" w:lineRule="auto"/>
        <w:rPr>
          <w:rFonts w:ascii="Corbel" w:eastAsia="Corbel" w:hAnsi="Corbel" w:cs="Corbel"/>
          <w:szCs w:val="18"/>
        </w:rPr>
      </w:pPr>
      <w:r w:rsidRPr="65311573">
        <w:rPr>
          <w:rFonts w:ascii="Corbel" w:eastAsia="Corbel" w:hAnsi="Corbel" w:cs="Corbel"/>
          <w:szCs w:val="18"/>
          <w:highlight w:val="yellow"/>
        </w:rPr>
        <w:t xml:space="preserve"> </w:t>
      </w:r>
    </w:p>
    <w:p w14:paraId="18525FC6" w14:textId="22A5C82F" w:rsidR="3F7AAD23" w:rsidRPr="00036EDC" w:rsidRDefault="3F7AAD23" w:rsidP="65311573">
      <w:pPr>
        <w:spacing w:line="276" w:lineRule="auto"/>
        <w:rPr>
          <w:rFonts w:ascii="Corbel" w:eastAsia="Corbel" w:hAnsi="Corbel" w:cs="Corbel"/>
          <w:b/>
          <w:bCs/>
          <w:szCs w:val="18"/>
        </w:rPr>
      </w:pPr>
      <w:r w:rsidRPr="00036EDC">
        <w:rPr>
          <w:rFonts w:ascii="Corbel" w:eastAsia="Corbel" w:hAnsi="Corbel" w:cs="Corbel"/>
          <w:b/>
          <w:bCs/>
          <w:szCs w:val="18"/>
        </w:rPr>
        <w:t>Rollen en verantwoordelijkheden Provincie Utrecht (opdrachtgever)</w:t>
      </w:r>
    </w:p>
    <w:p w14:paraId="20EBF354" w14:textId="4E8AA4F4" w:rsidR="3F7AAD23" w:rsidRPr="00036EDC" w:rsidRDefault="3F7AAD23" w:rsidP="65311573">
      <w:pPr>
        <w:spacing w:line="276" w:lineRule="auto"/>
        <w:rPr>
          <w:rFonts w:ascii="Corbel" w:eastAsia="Corbel" w:hAnsi="Corbel" w:cs="Corbel"/>
          <w:szCs w:val="18"/>
        </w:rPr>
      </w:pPr>
      <w:r w:rsidRPr="00036EDC">
        <w:rPr>
          <w:rFonts w:ascii="Corbel" w:eastAsia="Corbel" w:hAnsi="Corbel" w:cs="Corbel"/>
          <w:szCs w:val="18"/>
        </w:rPr>
        <w:t>De provincie Utrecht treedt op als opdrachtgever en is eindverantwoordelijk voor het behalen van de doelstellingen van deze opdracht. De provincie:</w:t>
      </w:r>
    </w:p>
    <w:p w14:paraId="54C3FBAF" w14:textId="635E8FCB" w:rsidR="3F7AAD23" w:rsidRPr="00036EDC" w:rsidRDefault="3F7AAD23" w:rsidP="65311573">
      <w:pPr>
        <w:pStyle w:val="Lijstalinea"/>
        <w:numPr>
          <w:ilvl w:val="0"/>
          <w:numId w:val="14"/>
        </w:numPr>
        <w:spacing w:line="276" w:lineRule="auto"/>
        <w:rPr>
          <w:rFonts w:ascii="Corbel" w:eastAsia="Corbel" w:hAnsi="Corbel" w:cs="Corbel"/>
          <w:sz w:val="18"/>
          <w:szCs w:val="18"/>
          <w:lang w:val="nl-NL"/>
        </w:rPr>
      </w:pPr>
      <w:r w:rsidRPr="00036EDC">
        <w:rPr>
          <w:rFonts w:ascii="Corbel" w:eastAsia="Corbel" w:hAnsi="Corbel" w:cs="Corbel"/>
          <w:sz w:val="18"/>
          <w:szCs w:val="18"/>
          <w:lang w:val="nl-NL"/>
        </w:rPr>
        <w:t>Houdt toezicht op de voortgang, kwaliteit, samenhang en het behalen van de gestelde doelen;</w:t>
      </w:r>
    </w:p>
    <w:p w14:paraId="3AD1B8A9" w14:textId="13EB745F" w:rsidR="3F7AAD23" w:rsidRPr="00036EDC" w:rsidRDefault="3F7AAD23" w:rsidP="65311573">
      <w:pPr>
        <w:pStyle w:val="Lijstalinea"/>
        <w:numPr>
          <w:ilvl w:val="0"/>
          <w:numId w:val="14"/>
        </w:numPr>
        <w:spacing w:line="276" w:lineRule="auto"/>
        <w:rPr>
          <w:rFonts w:ascii="Corbel" w:eastAsia="Corbel" w:hAnsi="Corbel" w:cs="Corbel"/>
          <w:sz w:val="18"/>
          <w:szCs w:val="18"/>
          <w:lang w:val="nl-NL"/>
        </w:rPr>
      </w:pPr>
      <w:r w:rsidRPr="00036EDC">
        <w:rPr>
          <w:rFonts w:ascii="Corbel" w:eastAsia="Corbel" w:hAnsi="Corbel" w:cs="Corbel"/>
          <w:sz w:val="18"/>
          <w:szCs w:val="18"/>
          <w:lang w:val="nl-NL"/>
        </w:rPr>
        <w:t>Is verantwoordelijk voor contractbeheer en inkoopcoördinatie (uitgevoerd door Team Inkoop in samenwerking met de projectleiding);</w:t>
      </w:r>
    </w:p>
    <w:p w14:paraId="5E7B9FEC" w14:textId="3A73DEF7" w:rsidR="3F7AAD23" w:rsidRPr="00036EDC" w:rsidRDefault="3F7AAD23" w:rsidP="65311573">
      <w:pPr>
        <w:pStyle w:val="Lijstalinea"/>
        <w:numPr>
          <w:ilvl w:val="0"/>
          <w:numId w:val="14"/>
        </w:numPr>
        <w:spacing w:line="276" w:lineRule="auto"/>
        <w:rPr>
          <w:rFonts w:ascii="Corbel" w:eastAsia="Corbel" w:hAnsi="Corbel" w:cs="Corbel"/>
          <w:sz w:val="18"/>
          <w:szCs w:val="18"/>
          <w:lang w:val="nl-NL"/>
        </w:rPr>
      </w:pPr>
      <w:r w:rsidRPr="00036EDC">
        <w:rPr>
          <w:rFonts w:ascii="Corbel" w:eastAsia="Corbel" w:hAnsi="Corbel" w:cs="Corbel"/>
          <w:sz w:val="18"/>
          <w:szCs w:val="18"/>
          <w:lang w:val="nl-NL"/>
        </w:rPr>
        <w:t xml:space="preserve">Draagt de juridische verantwoordelijkheid voor de raamovereenkomst en de verstrekking van de opdrachten daaronder. </w:t>
      </w:r>
    </w:p>
    <w:p w14:paraId="3A49198A" w14:textId="1E686D48"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78EE9F7F" w14:textId="1F9C2BD4" w:rsidR="3F7AAD23" w:rsidRPr="000D77B8" w:rsidRDefault="3F7AAD23" w:rsidP="65311573">
      <w:pPr>
        <w:spacing w:line="276" w:lineRule="auto"/>
        <w:rPr>
          <w:rFonts w:ascii="Corbel" w:eastAsia="Corbel" w:hAnsi="Corbel" w:cs="Corbel"/>
          <w:b/>
          <w:bCs/>
          <w:szCs w:val="18"/>
        </w:rPr>
      </w:pPr>
      <w:r w:rsidRPr="000D77B8">
        <w:rPr>
          <w:rFonts w:ascii="Corbel" w:eastAsia="Corbel" w:hAnsi="Corbel" w:cs="Corbel"/>
          <w:b/>
          <w:bCs/>
          <w:szCs w:val="18"/>
        </w:rPr>
        <w:t>Kennisregisseur (namens de provincie Utrecht)</w:t>
      </w:r>
    </w:p>
    <w:p w14:paraId="2AE8CA61" w14:textId="336A80CE" w:rsidR="3F7AAD23" w:rsidRPr="000D77B8" w:rsidRDefault="3F7AAD23" w:rsidP="65311573">
      <w:pPr>
        <w:spacing w:line="276" w:lineRule="auto"/>
        <w:rPr>
          <w:rFonts w:ascii="Corbel" w:eastAsia="Corbel" w:hAnsi="Corbel" w:cs="Corbel"/>
          <w:szCs w:val="18"/>
        </w:rPr>
      </w:pPr>
      <w:r w:rsidRPr="007D27BD">
        <w:rPr>
          <w:rFonts w:ascii="Corbel" w:eastAsia="Corbel" w:hAnsi="Corbel" w:cs="Corbel"/>
          <w:szCs w:val="18"/>
        </w:rPr>
        <w:t>De kennisregisseur vervult een coördinerende rol richting het Expertteam en fungeert als centraal aanspreekpunt voor opdrachtnemers</w:t>
      </w:r>
      <w:r w:rsidR="00E36078" w:rsidRPr="007D27BD">
        <w:rPr>
          <w:rFonts w:ascii="Corbel" w:eastAsia="Corbel" w:hAnsi="Corbel" w:cs="Corbel"/>
          <w:szCs w:val="18"/>
        </w:rPr>
        <w:t>. Vanuit het kennisteam, bestaande uit de regionale warmte</w:t>
      </w:r>
      <w:r w:rsidR="007D27BD" w:rsidRPr="007D27BD">
        <w:rPr>
          <w:rFonts w:ascii="Corbel" w:eastAsia="Corbel" w:hAnsi="Corbel" w:cs="Corbel"/>
          <w:szCs w:val="18"/>
        </w:rPr>
        <w:t>coördinatoren</w:t>
      </w:r>
      <w:r w:rsidR="00E36078" w:rsidRPr="007D27BD">
        <w:rPr>
          <w:rFonts w:ascii="Corbel" w:eastAsia="Corbel" w:hAnsi="Corbel" w:cs="Corbel"/>
          <w:szCs w:val="18"/>
        </w:rPr>
        <w:t xml:space="preserve"> en onder leider </w:t>
      </w:r>
      <w:r w:rsidR="00E36078" w:rsidRPr="007D27BD">
        <w:rPr>
          <w:rFonts w:ascii="Corbel" w:eastAsia="Corbel" w:hAnsi="Corbel" w:cs="Corbel"/>
          <w:szCs w:val="18"/>
        </w:rPr>
        <w:lastRenderedPageBreak/>
        <w:t>van de kennisregisseur, wordt de inzet van het Expertteam afgestemd en aangestuurd. De taken van de kennisregisseur omvatten onder meer:</w:t>
      </w:r>
      <w:r w:rsidR="00E36078">
        <w:rPr>
          <w:rFonts w:ascii="Corbel" w:eastAsia="Corbel" w:hAnsi="Corbel" w:cs="Corbel"/>
          <w:szCs w:val="18"/>
        </w:rPr>
        <w:t xml:space="preserve"> </w:t>
      </w:r>
      <w:r w:rsidRPr="000D77B8">
        <w:rPr>
          <w:rFonts w:ascii="Corbel" w:eastAsia="Corbel" w:hAnsi="Corbel" w:cs="Corbel"/>
          <w:szCs w:val="18"/>
        </w:rPr>
        <w:t xml:space="preserve"> </w:t>
      </w:r>
    </w:p>
    <w:p w14:paraId="1B6E12ED" w14:textId="1ADD540C" w:rsidR="3F7AAD23" w:rsidRPr="000D77B8" w:rsidRDefault="3F7AAD23" w:rsidP="65311573">
      <w:pPr>
        <w:pStyle w:val="Lijstalinea"/>
        <w:numPr>
          <w:ilvl w:val="0"/>
          <w:numId w:val="13"/>
        </w:numPr>
        <w:spacing w:line="276" w:lineRule="auto"/>
        <w:rPr>
          <w:rFonts w:ascii="Corbel" w:eastAsia="Corbel" w:hAnsi="Corbel" w:cs="Corbel"/>
          <w:sz w:val="18"/>
          <w:szCs w:val="18"/>
          <w:lang w:val="nl-NL"/>
        </w:rPr>
      </w:pPr>
      <w:r w:rsidRPr="000D77B8">
        <w:rPr>
          <w:rFonts w:ascii="Corbel" w:eastAsia="Corbel" w:hAnsi="Corbel" w:cs="Corbel"/>
          <w:sz w:val="18"/>
          <w:szCs w:val="18"/>
          <w:lang w:val="nl-NL"/>
        </w:rPr>
        <w:t>Coördinatie &amp; opdrachtverstrekking: optreden als aanspreekpunt voor opdrachtnemers, coördineren van inzet en werkverdeling, zorgen voor afstemming en besluitvorming bij grotere of complexe opdrachten, en bewaken van planning, budget en voortgan</w:t>
      </w:r>
      <w:r w:rsidR="00DA5708">
        <w:rPr>
          <w:rFonts w:ascii="Corbel" w:eastAsia="Corbel" w:hAnsi="Corbel" w:cs="Corbel"/>
          <w:sz w:val="18"/>
          <w:szCs w:val="18"/>
          <w:lang w:val="nl-NL"/>
        </w:rPr>
        <w:t>g;</w:t>
      </w:r>
      <w:r w:rsidR="00DE274A">
        <w:rPr>
          <w:rFonts w:ascii="Corbel" w:eastAsia="Corbel" w:hAnsi="Corbel" w:cs="Corbel"/>
          <w:sz w:val="18"/>
          <w:szCs w:val="18"/>
          <w:lang w:val="nl-NL"/>
        </w:rPr>
        <w:t xml:space="preserve"> </w:t>
      </w:r>
    </w:p>
    <w:p w14:paraId="0FE55BC7" w14:textId="320EE3AC" w:rsidR="3F7AAD23" w:rsidRPr="000D77B8" w:rsidRDefault="3F7AAD23" w:rsidP="65311573">
      <w:pPr>
        <w:pStyle w:val="Lijstalinea"/>
        <w:numPr>
          <w:ilvl w:val="0"/>
          <w:numId w:val="13"/>
        </w:numPr>
        <w:spacing w:line="276" w:lineRule="auto"/>
        <w:rPr>
          <w:rFonts w:ascii="Corbel" w:eastAsia="Corbel" w:hAnsi="Corbel" w:cs="Corbel"/>
          <w:sz w:val="18"/>
          <w:szCs w:val="18"/>
          <w:lang w:val="nl-NL"/>
        </w:rPr>
      </w:pPr>
      <w:r w:rsidRPr="000D77B8">
        <w:rPr>
          <w:rFonts w:ascii="Corbel" w:eastAsia="Corbel" w:hAnsi="Corbel" w:cs="Corbel"/>
          <w:sz w:val="18"/>
          <w:szCs w:val="18"/>
          <w:lang w:val="nl-NL"/>
        </w:rPr>
        <w:t>Samenwerking en netwerk: coördineren van werkzaamheden met de regionale warmtecoördinatoren (het kennisteam Warmte van de RES-regio’s), verzorgen van prioritering van hulpvragen en het verbinden van experts binnen het Expertteam;</w:t>
      </w:r>
    </w:p>
    <w:p w14:paraId="730D2DC3" w14:textId="576AEC52" w:rsidR="3F7AAD23" w:rsidRPr="000D77B8" w:rsidRDefault="3F7AAD23" w:rsidP="65311573">
      <w:pPr>
        <w:pStyle w:val="Lijstalinea"/>
        <w:numPr>
          <w:ilvl w:val="0"/>
          <w:numId w:val="13"/>
        </w:numPr>
        <w:spacing w:line="276" w:lineRule="auto"/>
        <w:rPr>
          <w:rFonts w:ascii="Corbel" w:eastAsia="Corbel" w:hAnsi="Corbel" w:cs="Corbel"/>
          <w:sz w:val="18"/>
          <w:szCs w:val="18"/>
          <w:lang w:val="nl-NL"/>
        </w:rPr>
      </w:pPr>
      <w:r w:rsidRPr="000D77B8">
        <w:rPr>
          <w:rFonts w:ascii="Corbel" w:eastAsia="Corbel" w:hAnsi="Corbel" w:cs="Corbel"/>
          <w:sz w:val="18"/>
          <w:szCs w:val="18"/>
          <w:lang w:val="nl-NL"/>
        </w:rPr>
        <w:t xml:space="preserve">Kennisdeling: organiseren van kennisdelingsactiviteiten (zoals kennissessies en netwerkdagen), beheren van gedeelde informatievoorziening (zoals kennisplatforms en Teams-omgeving) en borgen, monitoren en evalueren van kennis en opgeleverde resultaten. </w:t>
      </w:r>
    </w:p>
    <w:p w14:paraId="5325B93B" w14:textId="1975E64E"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30A87724" w14:textId="70E764CA" w:rsidR="3F7AAD23" w:rsidRPr="008C1AC8" w:rsidRDefault="3F7AAD23" w:rsidP="65311573">
      <w:pPr>
        <w:spacing w:line="276" w:lineRule="auto"/>
        <w:rPr>
          <w:rFonts w:ascii="Corbel" w:eastAsia="Corbel" w:hAnsi="Corbel" w:cs="Corbel"/>
          <w:b/>
          <w:bCs/>
          <w:szCs w:val="18"/>
        </w:rPr>
      </w:pPr>
      <w:r w:rsidRPr="008C1AC8">
        <w:rPr>
          <w:rFonts w:ascii="Corbel" w:eastAsia="Corbel" w:hAnsi="Corbel" w:cs="Corbel"/>
          <w:b/>
          <w:bCs/>
          <w:szCs w:val="18"/>
        </w:rPr>
        <w:t>Warmtecoördinatoren (RES-regio’s)</w:t>
      </w:r>
    </w:p>
    <w:p w14:paraId="505615BC" w14:textId="17B94E14" w:rsidR="3F7AAD23" w:rsidRPr="008C1AC8" w:rsidRDefault="3F7AAD23" w:rsidP="65311573">
      <w:pPr>
        <w:spacing w:line="276" w:lineRule="auto"/>
        <w:rPr>
          <w:rFonts w:ascii="Corbel" w:eastAsia="Corbel" w:hAnsi="Corbel" w:cs="Corbel"/>
          <w:szCs w:val="18"/>
        </w:rPr>
      </w:pPr>
      <w:r w:rsidRPr="008C1AC8">
        <w:rPr>
          <w:rFonts w:ascii="Corbel" w:eastAsia="Corbel" w:hAnsi="Corbel" w:cs="Corbel"/>
          <w:szCs w:val="18"/>
        </w:rPr>
        <w:t>De warmtecoördinatoren zijn het eerste aanspreekpunt en verbinden ondersteuningsvragen van gemeenten aan het Expertteam. Hun taken zijn onder meer:</w:t>
      </w:r>
    </w:p>
    <w:p w14:paraId="16611FA3" w14:textId="164B0E11" w:rsidR="3F7AAD23" w:rsidRPr="008C1AC8" w:rsidRDefault="3F7AAD23" w:rsidP="65311573">
      <w:pPr>
        <w:pStyle w:val="Lijstalinea"/>
        <w:numPr>
          <w:ilvl w:val="0"/>
          <w:numId w:val="12"/>
        </w:numPr>
        <w:spacing w:line="276" w:lineRule="auto"/>
        <w:rPr>
          <w:rFonts w:ascii="Corbel" w:eastAsia="Corbel" w:hAnsi="Corbel" w:cs="Corbel"/>
          <w:sz w:val="18"/>
          <w:szCs w:val="18"/>
          <w:lang w:val="nl-NL"/>
        </w:rPr>
      </w:pPr>
      <w:r w:rsidRPr="008C1AC8">
        <w:rPr>
          <w:rFonts w:ascii="Corbel" w:eastAsia="Corbel" w:hAnsi="Corbel" w:cs="Corbel"/>
          <w:sz w:val="18"/>
          <w:szCs w:val="18"/>
          <w:lang w:val="nl-NL"/>
        </w:rPr>
        <w:t>Het inventariseren en verhelderen van hulpvragen van gemeenten;</w:t>
      </w:r>
    </w:p>
    <w:p w14:paraId="19CFB6BA" w14:textId="458B7CD9" w:rsidR="3F7AAD23" w:rsidRPr="008C1AC8" w:rsidRDefault="3F7AAD23" w:rsidP="65311573">
      <w:pPr>
        <w:pStyle w:val="Lijstalinea"/>
        <w:numPr>
          <w:ilvl w:val="0"/>
          <w:numId w:val="12"/>
        </w:numPr>
        <w:spacing w:line="276" w:lineRule="auto"/>
        <w:rPr>
          <w:rFonts w:ascii="Corbel" w:eastAsia="Corbel" w:hAnsi="Corbel" w:cs="Corbel"/>
          <w:sz w:val="18"/>
          <w:szCs w:val="18"/>
          <w:lang w:val="nl-NL"/>
        </w:rPr>
      </w:pPr>
      <w:r w:rsidRPr="008C1AC8">
        <w:rPr>
          <w:rFonts w:ascii="Corbel" w:eastAsia="Corbel" w:hAnsi="Corbel" w:cs="Corbel"/>
          <w:sz w:val="18"/>
          <w:szCs w:val="18"/>
          <w:lang w:val="nl-NL"/>
        </w:rPr>
        <w:t>Het in overleg met de kennisregisseur koppelen van vragen aan de juiste expertise;</w:t>
      </w:r>
    </w:p>
    <w:p w14:paraId="35E4025E" w14:textId="5D5E14E5" w:rsidR="3F7AAD23" w:rsidRPr="008C1AC8" w:rsidRDefault="3F7AAD23" w:rsidP="65311573">
      <w:pPr>
        <w:pStyle w:val="Lijstalinea"/>
        <w:numPr>
          <w:ilvl w:val="0"/>
          <w:numId w:val="12"/>
        </w:numPr>
        <w:spacing w:line="276" w:lineRule="auto"/>
        <w:rPr>
          <w:rFonts w:ascii="Corbel" w:eastAsia="Corbel" w:hAnsi="Corbel" w:cs="Corbel"/>
          <w:sz w:val="18"/>
          <w:szCs w:val="18"/>
          <w:lang w:val="nl-NL"/>
        </w:rPr>
      </w:pPr>
      <w:r w:rsidRPr="008C1AC8">
        <w:rPr>
          <w:rFonts w:ascii="Corbel" w:eastAsia="Corbel" w:hAnsi="Corbel" w:cs="Corbel"/>
          <w:sz w:val="18"/>
          <w:szCs w:val="18"/>
          <w:lang w:val="nl-NL"/>
        </w:rPr>
        <w:t>Het leiden van thema-werkgroepen en het betrekken van relevante experts;</w:t>
      </w:r>
    </w:p>
    <w:p w14:paraId="2DDA4821" w14:textId="053885F3" w:rsidR="3F7AAD23" w:rsidRPr="008C1AC8" w:rsidRDefault="3F7AAD23" w:rsidP="65311573">
      <w:pPr>
        <w:pStyle w:val="Lijstalinea"/>
        <w:numPr>
          <w:ilvl w:val="0"/>
          <w:numId w:val="12"/>
        </w:numPr>
        <w:spacing w:line="276" w:lineRule="auto"/>
        <w:rPr>
          <w:rFonts w:ascii="Corbel" w:eastAsia="Corbel" w:hAnsi="Corbel" w:cs="Corbel"/>
          <w:sz w:val="18"/>
          <w:szCs w:val="18"/>
          <w:lang w:val="nl-NL"/>
        </w:rPr>
      </w:pPr>
      <w:r w:rsidRPr="008C1AC8">
        <w:rPr>
          <w:rFonts w:ascii="Corbel" w:eastAsia="Corbel" w:hAnsi="Corbel" w:cs="Corbel"/>
          <w:sz w:val="18"/>
          <w:szCs w:val="18"/>
          <w:lang w:val="nl-NL"/>
        </w:rPr>
        <w:t>Het signaleren van trends en toekomstige ondersteuningsbehoeften.</w:t>
      </w:r>
    </w:p>
    <w:p w14:paraId="29FA9F2E" w14:textId="14C62012"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477E4407" w14:textId="104241D0" w:rsidR="3F7AAD23" w:rsidRPr="00E50018" w:rsidRDefault="3F7AAD23" w:rsidP="65311573">
      <w:pPr>
        <w:spacing w:line="276" w:lineRule="auto"/>
        <w:rPr>
          <w:rFonts w:ascii="Corbel" w:eastAsia="Corbel" w:hAnsi="Corbel" w:cs="Corbel"/>
          <w:b/>
          <w:bCs/>
          <w:szCs w:val="18"/>
        </w:rPr>
      </w:pPr>
      <w:r w:rsidRPr="00E50018">
        <w:rPr>
          <w:rFonts w:ascii="Corbel" w:eastAsia="Corbel" w:hAnsi="Corbel" w:cs="Corbel"/>
          <w:b/>
          <w:bCs/>
          <w:szCs w:val="18"/>
        </w:rPr>
        <w:t>Opdrachtnemer proces-, regievoering en financieel-technisch advies</w:t>
      </w:r>
    </w:p>
    <w:p w14:paraId="01224C65" w14:textId="118D25F6" w:rsidR="3F7AAD23" w:rsidRPr="00E50018" w:rsidRDefault="3F7AAD23" w:rsidP="65311573">
      <w:pPr>
        <w:spacing w:line="276" w:lineRule="auto"/>
        <w:rPr>
          <w:rFonts w:ascii="Corbel" w:eastAsia="Corbel" w:hAnsi="Corbel" w:cs="Corbel"/>
          <w:szCs w:val="18"/>
        </w:rPr>
      </w:pPr>
      <w:r w:rsidRPr="00E50018">
        <w:rPr>
          <w:rFonts w:ascii="Corbel" w:eastAsia="Corbel" w:hAnsi="Corbel" w:cs="Corbel"/>
          <w:szCs w:val="18"/>
        </w:rPr>
        <w:t xml:space="preserve">De opdrachtnemer levert op afroep onafhankelijk advies en ondersteuning aan gemeenten bij het opstellen en uitvoeren van hun warmteprogramma’s. De rol van deze experts is adviserend en ondersteunend, en gericht op het versterken van de procesmatige en financieel-technische onderbouwing en besluitvorming bij gemeenten. De inzet is nadrukkelijk niet bedoeld ter vervanging van gemeentelijke uitvoeringstaken. </w:t>
      </w:r>
    </w:p>
    <w:p w14:paraId="118D58F3" w14:textId="33C2CC8C" w:rsidR="3F7AAD23" w:rsidRPr="00E50018" w:rsidRDefault="3F7AAD23" w:rsidP="65311573">
      <w:pPr>
        <w:spacing w:line="276" w:lineRule="auto"/>
        <w:rPr>
          <w:rFonts w:ascii="Corbel" w:eastAsia="Corbel" w:hAnsi="Corbel" w:cs="Corbel"/>
          <w:szCs w:val="18"/>
        </w:rPr>
      </w:pPr>
      <w:r w:rsidRPr="00E50018">
        <w:rPr>
          <w:rFonts w:ascii="Corbel" w:eastAsia="Corbel" w:hAnsi="Corbel" w:cs="Corbel"/>
          <w:szCs w:val="18"/>
        </w:rPr>
        <w:t xml:space="preserve"> </w:t>
      </w:r>
    </w:p>
    <w:p w14:paraId="1E805CD5" w14:textId="75DBDD80" w:rsidR="003416A2" w:rsidRPr="007D27BD" w:rsidRDefault="3F7AAD23" w:rsidP="65311573">
      <w:pPr>
        <w:spacing w:line="276" w:lineRule="auto"/>
        <w:rPr>
          <w:rFonts w:ascii="Corbel" w:eastAsia="Corbel" w:hAnsi="Corbel" w:cs="Corbel"/>
          <w:szCs w:val="18"/>
        </w:rPr>
      </w:pPr>
      <w:r w:rsidRPr="007D27BD">
        <w:rPr>
          <w:rFonts w:ascii="Corbel" w:eastAsia="Corbel" w:hAnsi="Corbel" w:cs="Corbel"/>
          <w:szCs w:val="18"/>
        </w:rPr>
        <w:t>De opdrachtnemer</w:t>
      </w:r>
      <w:r w:rsidR="003416A2" w:rsidRPr="007D27BD">
        <w:rPr>
          <w:rFonts w:ascii="Corbel" w:eastAsia="Corbel" w:hAnsi="Corbel" w:cs="Corbel"/>
          <w:szCs w:val="18"/>
        </w:rPr>
        <w:t xml:space="preserve"> wijst per perceel een vast aanspreekpunt aan, zijnde een senior-adviseur, dat verantwoordelijk is voor de afstemming met het kennisteam, de </w:t>
      </w:r>
      <w:r w:rsidR="007D27BD" w:rsidRPr="007D27BD">
        <w:rPr>
          <w:rFonts w:ascii="Corbel" w:eastAsia="Corbel" w:hAnsi="Corbel" w:cs="Corbel"/>
          <w:szCs w:val="18"/>
        </w:rPr>
        <w:t>coördinatie</w:t>
      </w:r>
      <w:r w:rsidR="003416A2" w:rsidRPr="007D27BD">
        <w:rPr>
          <w:rFonts w:ascii="Corbel" w:eastAsia="Corbel" w:hAnsi="Corbel" w:cs="Corbel"/>
          <w:szCs w:val="18"/>
        </w:rPr>
        <w:t xml:space="preserve"> van de inzet richting gemeenten en de structurele deelname aan het tweewekelijkse overleg van het kennisteam Warmtetransitie. De opdrachtnemer werkt in opdracht en in afstemming met het kennisteam en levert zijn bijdrage binnen het bredere geheel van expertises in het Expertteam, zodat de ondersteuning richting gemeenten inhoudelijk en procesmatig samenhangen is. </w:t>
      </w:r>
    </w:p>
    <w:p w14:paraId="2CE628F6" w14:textId="638E70F7" w:rsidR="3F7AAD23" w:rsidRPr="007D27BD" w:rsidRDefault="3F7AAD23" w:rsidP="65311573">
      <w:pPr>
        <w:spacing w:line="276" w:lineRule="auto"/>
        <w:rPr>
          <w:rFonts w:ascii="Corbel" w:eastAsia="Corbel" w:hAnsi="Corbel" w:cs="Corbel"/>
          <w:szCs w:val="18"/>
        </w:rPr>
      </w:pPr>
    </w:p>
    <w:p w14:paraId="52C07C7F" w14:textId="1665B314" w:rsidR="3F7AAD23" w:rsidRPr="007D27BD" w:rsidRDefault="3F7AAD23" w:rsidP="65311573">
      <w:pPr>
        <w:spacing w:line="276" w:lineRule="auto"/>
        <w:rPr>
          <w:rFonts w:ascii="Corbel" w:eastAsia="Corbel" w:hAnsi="Corbel" w:cs="Corbel"/>
          <w:b/>
          <w:bCs/>
          <w:szCs w:val="18"/>
        </w:rPr>
      </w:pPr>
      <w:r w:rsidRPr="007D27BD">
        <w:rPr>
          <w:rFonts w:ascii="Corbel" w:eastAsia="Corbel" w:hAnsi="Corbel" w:cs="Corbel"/>
          <w:b/>
          <w:bCs/>
          <w:szCs w:val="18"/>
        </w:rPr>
        <w:t>Benodigde capaciteit en teaminrichting</w:t>
      </w:r>
    </w:p>
    <w:p w14:paraId="64AB7D2D" w14:textId="5A9DAF5E" w:rsidR="3F7AAD23" w:rsidRPr="007D27BD" w:rsidRDefault="3F7AAD23" w:rsidP="65311573">
      <w:pPr>
        <w:spacing w:line="276" w:lineRule="auto"/>
        <w:rPr>
          <w:rFonts w:ascii="Corbel" w:eastAsia="Corbel" w:hAnsi="Corbel" w:cs="Corbel"/>
          <w:szCs w:val="18"/>
        </w:rPr>
      </w:pPr>
      <w:r w:rsidRPr="007D27BD">
        <w:rPr>
          <w:rFonts w:ascii="Corbel" w:eastAsia="Corbel" w:hAnsi="Corbel" w:cs="Corbel"/>
          <w:szCs w:val="18"/>
        </w:rPr>
        <w:t>Voor de uitvoering van deze opdracht contracteert de provincie Utrecht twee opdrachtnemers. Per opdrachtnemer geldt dat wordt beschikt over:</w:t>
      </w:r>
    </w:p>
    <w:p w14:paraId="130CDA76" w14:textId="5C75E14D" w:rsidR="3F7AAD23" w:rsidRPr="007D27BD" w:rsidRDefault="3F7AAD23" w:rsidP="65311573">
      <w:pPr>
        <w:pStyle w:val="Lijstalinea"/>
        <w:numPr>
          <w:ilvl w:val="0"/>
          <w:numId w:val="11"/>
        </w:numPr>
        <w:spacing w:line="276" w:lineRule="auto"/>
        <w:rPr>
          <w:rFonts w:ascii="Corbel" w:eastAsia="Corbel" w:hAnsi="Corbel" w:cs="Corbel"/>
          <w:sz w:val="18"/>
          <w:szCs w:val="18"/>
          <w:lang w:val="nl-NL"/>
        </w:rPr>
      </w:pPr>
      <w:r w:rsidRPr="007D27BD">
        <w:rPr>
          <w:rFonts w:ascii="Corbel" w:eastAsia="Corbel" w:hAnsi="Corbel" w:cs="Corbel"/>
          <w:sz w:val="18"/>
          <w:szCs w:val="18"/>
          <w:lang w:val="nl-NL"/>
        </w:rPr>
        <w:t>Een senior-adviseur proces-, regievoering;</w:t>
      </w:r>
    </w:p>
    <w:p w14:paraId="3F6F9EFC" w14:textId="0987332F" w:rsidR="3F7AAD23" w:rsidRPr="007D27BD" w:rsidRDefault="3F7AAD23" w:rsidP="65311573">
      <w:pPr>
        <w:pStyle w:val="Lijstalinea"/>
        <w:numPr>
          <w:ilvl w:val="0"/>
          <w:numId w:val="11"/>
        </w:numPr>
        <w:spacing w:line="276" w:lineRule="auto"/>
        <w:rPr>
          <w:rFonts w:ascii="Corbel" w:eastAsia="Corbel" w:hAnsi="Corbel" w:cs="Corbel"/>
          <w:sz w:val="18"/>
          <w:szCs w:val="18"/>
          <w:lang w:val="nl-NL"/>
        </w:rPr>
      </w:pPr>
      <w:r w:rsidRPr="007D27BD">
        <w:rPr>
          <w:rFonts w:ascii="Corbel" w:eastAsia="Corbel" w:hAnsi="Corbel" w:cs="Corbel"/>
          <w:sz w:val="18"/>
          <w:szCs w:val="18"/>
          <w:lang w:val="nl-NL"/>
        </w:rPr>
        <w:t>Een senior-adviseur financieel-technisch advies;</w:t>
      </w:r>
    </w:p>
    <w:p w14:paraId="7B4D45C9" w14:textId="50BC2E44" w:rsidR="3F7AAD23" w:rsidRPr="007D27BD" w:rsidRDefault="3F7AAD23" w:rsidP="65311573">
      <w:pPr>
        <w:pStyle w:val="Lijstalinea"/>
        <w:numPr>
          <w:ilvl w:val="0"/>
          <w:numId w:val="11"/>
        </w:numPr>
        <w:spacing w:line="276" w:lineRule="auto"/>
        <w:rPr>
          <w:rFonts w:ascii="Corbel" w:eastAsia="Corbel" w:hAnsi="Corbel" w:cs="Corbel"/>
          <w:sz w:val="18"/>
          <w:szCs w:val="18"/>
          <w:lang w:val="nl-NL"/>
        </w:rPr>
      </w:pPr>
      <w:r w:rsidRPr="007D27BD">
        <w:rPr>
          <w:rFonts w:ascii="Corbel" w:eastAsia="Corbel" w:hAnsi="Corbel" w:cs="Corbel"/>
          <w:sz w:val="18"/>
          <w:szCs w:val="18"/>
          <w:lang w:val="nl-NL"/>
        </w:rPr>
        <w:t>Voldoende vervangingsmogelijkheid om de continuïteit van de inzet te waarborgen bij afwezigheid van het vaste aanspreekpunt;</w:t>
      </w:r>
    </w:p>
    <w:p w14:paraId="5CCF4CB0" w14:textId="392C258A" w:rsidR="3F7AAD23" w:rsidRPr="007D27BD" w:rsidRDefault="3F7AAD23" w:rsidP="65311573">
      <w:pPr>
        <w:pStyle w:val="Lijstalinea"/>
        <w:numPr>
          <w:ilvl w:val="0"/>
          <w:numId w:val="11"/>
        </w:numPr>
        <w:spacing w:line="276" w:lineRule="auto"/>
        <w:rPr>
          <w:rFonts w:ascii="Corbel" w:eastAsia="Corbel" w:hAnsi="Corbel" w:cs="Corbel"/>
          <w:sz w:val="18"/>
          <w:szCs w:val="18"/>
          <w:lang w:val="nl-NL"/>
        </w:rPr>
      </w:pPr>
      <w:r w:rsidRPr="007D27BD">
        <w:rPr>
          <w:rFonts w:ascii="Corbel" w:eastAsia="Corbel" w:hAnsi="Corbel" w:cs="Corbel"/>
          <w:sz w:val="18"/>
          <w:szCs w:val="18"/>
          <w:lang w:val="nl-NL"/>
        </w:rPr>
        <w:t xml:space="preserve">Aanvullende adviseurs (bijvoorbeeld </w:t>
      </w:r>
      <w:proofErr w:type="spellStart"/>
      <w:r w:rsidRPr="007D27BD">
        <w:rPr>
          <w:rFonts w:ascii="Corbel" w:eastAsia="Corbel" w:hAnsi="Corbel" w:cs="Corbel"/>
          <w:sz w:val="18"/>
          <w:szCs w:val="18"/>
          <w:lang w:val="nl-NL"/>
        </w:rPr>
        <w:t>medior</w:t>
      </w:r>
      <w:proofErr w:type="spellEnd"/>
      <w:r w:rsidRPr="007D27BD">
        <w:rPr>
          <w:rFonts w:ascii="Corbel" w:eastAsia="Corbel" w:hAnsi="Corbel" w:cs="Corbel"/>
          <w:sz w:val="18"/>
          <w:szCs w:val="18"/>
          <w:lang w:val="nl-NL"/>
        </w:rPr>
        <w:t>/junior) die flexibel inzetbaar zijn ter ondersteuning van deelopdrachten, zoals het uitwerken van analyses, het opstellen van kennisproducten en de voorbereiding van sessies;</w:t>
      </w:r>
    </w:p>
    <w:p w14:paraId="37D5EA95" w14:textId="752AEBFB" w:rsidR="3F7AAD23" w:rsidRPr="007D27BD" w:rsidRDefault="3F7AAD23" w:rsidP="65311573">
      <w:pPr>
        <w:pStyle w:val="Lijstalinea"/>
        <w:numPr>
          <w:ilvl w:val="0"/>
          <w:numId w:val="11"/>
        </w:numPr>
        <w:spacing w:line="276" w:lineRule="auto"/>
        <w:rPr>
          <w:rFonts w:ascii="Corbel" w:eastAsia="Corbel" w:hAnsi="Corbel" w:cs="Corbel"/>
          <w:sz w:val="18"/>
          <w:szCs w:val="18"/>
          <w:lang w:val="nl-NL"/>
        </w:rPr>
      </w:pPr>
      <w:r w:rsidRPr="007D27BD">
        <w:rPr>
          <w:rFonts w:ascii="Corbel" w:eastAsia="Corbel" w:hAnsi="Corbel" w:cs="Corbel"/>
          <w:sz w:val="18"/>
          <w:szCs w:val="18"/>
          <w:lang w:val="nl-NL"/>
        </w:rPr>
        <w:t xml:space="preserve">Aantoonbare beschikbaarheid van capaciteit om werkzaamheden binnen de raamovereenkomst tijdig en op afroep uit te voeren. </w:t>
      </w:r>
      <w:r w:rsidR="00865D47" w:rsidRPr="007D27BD">
        <w:rPr>
          <w:rFonts w:ascii="Corbel" w:eastAsia="Corbel" w:hAnsi="Corbel" w:cs="Corbel"/>
          <w:sz w:val="18"/>
          <w:szCs w:val="18"/>
          <w:lang w:val="nl-NL"/>
        </w:rPr>
        <w:t xml:space="preserve">De inschrijver beschikt </w:t>
      </w:r>
      <w:r w:rsidR="00011A20" w:rsidRPr="007D27BD">
        <w:rPr>
          <w:rFonts w:ascii="Corbel" w:eastAsia="Corbel" w:hAnsi="Corbel" w:cs="Corbel"/>
          <w:sz w:val="18"/>
          <w:szCs w:val="18"/>
          <w:lang w:val="nl-NL"/>
        </w:rPr>
        <w:t xml:space="preserve">daarvoor </w:t>
      </w:r>
      <w:r w:rsidR="00865D47" w:rsidRPr="007D27BD">
        <w:rPr>
          <w:rFonts w:ascii="Corbel" w:eastAsia="Corbel" w:hAnsi="Corbel" w:cs="Corbel"/>
          <w:sz w:val="18"/>
          <w:szCs w:val="18"/>
          <w:lang w:val="nl-NL"/>
        </w:rPr>
        <w:t xml:space="preserve">minimaal over een kernteam bestaande uit ten minste een senior adviseur en een </w:t>
      </w:r>
      <w:proofErr w:type="spellStart"/>
      <w:r w:rsidR="00865D47" w:rsidRPr="007D27BD">
        <w:rPr>
          <w:rFonts w:ascii="Corbel" w:eastAsia="Corbel" w:hAnsi="Corbel" w:cs="Corbel"/>
          <w:sz w:val="18"/>
          <w:szCs w:val="18"/>
          <w:lang w:val="nl-NL"/>
        </w:rPr>
        <w:t>medior</w:t>
      </w:r>
      <w:proofErr w:type="spellEnd"/>
      <w:r w:rsidR="00865D47" w:rsidRPr="007D27BD">
        <w:rPr>
          <w:rFonts w:ascii="Corbel" w:eastAsia="Corbel" w:hAnsi="Corbel" w:cs="Corbel"/>
          <w:sz w:val="18"/>
          <w:szCs w:val="18"/>
          <w:lang w:val="nl-NL"/>
        </w:rPr>
        <w:t xml:space="preserve"> adviseur, met aantoonbare ervaring passend bij de opdracht. Het bureau dient voldoende capaciteit en </w:t>
      </w:r>
      <w:proofErr w:type="spellStart"/>
      <w:r w:rsidR="00865D47" w:rsidRPr="007D27BD">
        <w:rPr>
          <w:rFonts w:ascii="Corbel" w:eastAsia="Corbel" w:hAnsi="Corbel" w:cs="Corbel"/>
          <w:sz w:val="18"/>
          <w:szCs w:val="18"/>
          <w:lang w:val="nl-NL"/>
        </w:rPr>
        <w:t>achtervang</w:t>
      </w:r>
      <w:proofErr w:type="spellEnd"/>
      <w:r w:rsidR="00865D47" w:rsidRPr="007D27BD">
        <w:rPr>
          <w:rFonts w:ascii="Corbel" w:eastAsia="Corbel" w:hAnsi="Corbel" w:cs="Corbel"/>
          <w:sz w:val="18"/>
          <w:szCs w:val="18"/>
          <w:lang w:val="nl-NL"/>
        </w:rPr>
        <w:t xml:space="preserve"> te hebben om, indien nodig, meerdere opdrachten gelijktijdig te kunnen uitvoeren en continuïteit te waarborgen bij uitval of piekbelasting. </w:t>
      </w:r>
    </w:p>
    <w:p w14:paraId="5FAECDB6" w14:textId="4C8AFB5A" w:rsidR="3F7AAD23" w:rsidRDefault="3F7AAD23" w:rsidP="65311573">
      <w:pPr>
        <w:spacing w:line="276" w:lineRule="auto"/>
        <w:rPr>
          <w:rFonts w:ascii="Corbel" w:eastAsia="Corbel" w:hAnsi="Corbel" w:cs="Corbel"/>
          <w:szCs w:val="18"/>
          <w:highlight w:val="yellow"/>
        </w:rPr>
      </w:pPr>
    </w:p>
    <w:p w14:paraId="11DA13FA" w14:textId="5BAFB25B" w:rsidR="3F7AAD23" w:rsidRPr="009277CA" w:rsidRDefault="3F7AAD23" w:rsidP="65311573">
      <w:pPr>
        <w:spacing w:line="276" w:lineRule="auto"/>
        <w:rPr>
          <w:rFonts w:ascii="Corbel" w:eastAsia="Corbel" w:hAnsi="Corbel" w:cs="Corbel"/>
          <w:b/>
          <w:bCs/>
          <w:szCs w:val="18"/>
        </w:rPr>
      </w:pPr>
      <w:r w:rsidRPr="009277CA">
        <w:rPr>
          <w:rFonts w:ascii="Corbel" w:eastAsia="Corbel" w:hAnsi="Corbel" w:cs="Corbel"/>
          <w:b/>
          <w:bCs/>
          <w:szCs w:val="18"/>
        </w:rPr>
        <w:t>Werkzaamheden</w:t>
      </w:r>
    </w:p>
    <w:p w14:paraId="05D223D5" w14:textId="4DEE8CDB" w:rsidR="3F7AAD23" w:rsidRPr="009277CA" w:rsidRDefault="3F7AAD23" w:rsidP="65311573">
      <w:pPr>
        <w:spacing w:line="276" w:lineRule="auto"/>
        <w:rPr>
          <w:rFonts w:ascii="Corbel" w:eastAsia="Corbel" w:hAnsi="Corbel" w:cs="Corbel"/>
          <w:szCs w:val="18"/>
        </w:rPr>
      </w:pPr>
      <w:r w:rsidRPr="009277CA">
        <w:rPr>
          <w:rFonts w:ascii="Corbel" w:eastAsia="Corbel" w:hAnsi="Corbel" w:cs="Corbel"/>
          <w:szCs w:val="18"/>
        </w:rPr>
        <w:t>De werkzaamheden binnen deze opdracht omvatten onder meer:</w:t>
      </w:r>
    </w:p>
    <w:p w14:paraId="168D117F" w14:textId="0647DB76" w:rsidR="3F7AAD23" w:rsidRPr="009277CA" w:rsidRDefault="3F7AAD23" w:rsidP="00172EAF">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t xml:space="preserve">Het leveren van proces- en </w:t>
      </w:r>
      <w:r w:rsidRPr="009277CA">
        <w:rPr>
          <w:rFonts w:ascii="Corbel" w:eastAsia="Corbel" w:hAnsi="Corbel" w:cs="Corbel"/>
          <w:spacing w:val="5"/>
          <w:sz w:val="18"/>
          <w:szCs w:val="18"/>
          <w:lang w:val="nl-NL" w:eastAsia="nl-NL"/>
        </w:rPr>
        <w:t>regievoering</w:t>
      </w:r>
      <w:r w:rsidR="00172EAF" w:rsidRPr="009277CA">
        <w:rPr>
          <w:rFonts w:ascii="Corbel" w:eastAsia="Corbel" w:hAnsi="Corbel" w:cs="Corbel"/>
          <w:spacing w:val="5"/>
          <w:sz w:val="18"/>
          <w:szCs w:val="18"/>
          <w:lang w:val="nl-NL" w:eastAsia="nl-NL"/>
        </w:rPr>
        <w:t xml:space="preserve"> </w:t>
      </w:r>
      <w:r w:rsidRPr="009277CA">
        <w:rPr>
          <w:rFonts w:ascii="Corbel" w:eastAsia="Corbel" w:hAnsi="Corbel" w:cs="Corbel"/>
          <w:spacing w:val="5"/>
          <w:sz w:val="18"/>
          <w:szCs w:val="18"/>
          <w:lang w:val="nl-NL" w:eastAsia="nl-NL"/>
        </w:rPr>
        <w:t>expertise ter ondersteuning van gemeenten bij de warmtetransitie;</w:t>
      </w:r>
    </w:p>
    <w:p w14:paraId="779C272B" w14:textId="537C31DD" w:rsidR="3F7AAD23" w:rsidRPr="009277CA" w:rsidRDefault="3F7AAD23" w:rsidP="65311573">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t>Het adviseren van individuele gemeenten over de voorbereiding, uitvoering en besluitvorming binnen warmt</w:t>
      </w:r>
      <w:r w:rsidR="00BF7A4E" w:rsidRPr="009277CA">
        <w:rPr>
          <w:rFonts w:ascii="Corbel" w:eastAsia="Corbel" w:hAnsi="Corbel" w:cs="Corbel"/>
          <w:sz w:val="18"/>
          <w:szCs w:val="18"/>
          <w:lang w:val="nl-NL"/>
        </w:rPr>
        <w:t>e</w:t>
      </w:r>
      <w:r w:rsidRPr="009277CA">
        <w:rPr>
          <w:rFonts w:ascii="Corbel" w:eastAsia="Corbel" w:hAnsi="Corbel" w:cs="Corbel"/>
          <w:sz w:val="18"/>
          <w:szCs w:val="18"/>
          <w:lang w:val="nl-NL"/>
        </w:rPr>
        <w:t xml:space="preserve"> programma’s;</w:t>
      </w:r>
    </w:p>
    <w:p w14:paraId="3DD1A127" w14:textId="7C64AD4A" w:rsidR="3F7AAD23" w:rsidRPr="009277CA" w:rsidRDefault="3F7AAD23" w:rsidP="65311573">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lastRenderedPageBreak/>
        <w:t>Proces-, en regieondersteuning bij gemeentelijke trajecten, waaronder samenwerking met partners, planning en programmatische sturing;</w:t>
      </w:r>
    </w:p>
    <w:p w14:paraId="54345699" w14:textId="5E91D7B4" w:rsidR="3F7AAD23" w:rsidRPr="009277CA" w:rsidRDefault="3F7AAD23" w:rsidP="65311573">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t xml:space="preserve">Financieel-technische analyses, waaronder kostenramingen, risicoanalyses en second </w:t>
      </w:r>
      <w:proofErr w:type="spellStart"/>
      <w:r w:rsidRPr="009277CA">
        <w:rPr>
          <w:rFonts w:ascii="Corbel" w:eastAsia="Corbel" w:hAnsi="Corbel" w:cs="Corbel"/>
          <w:sz w:val="18"/>
          <w:szCs w:val="18"/>
          <w:lang w:val="nl-NL"/>
        </w:rPr>
        <w:t>opinio</w:t>
      </w:r>
      <w:r w:rsidR="00BF7A4E" w:rsidRPr="009277CA">
        <w:rPr>
          <w:rFonts w:ascii="Corbel" w:eastAsia="Corbel" w:hAnsi="Corbel" w:cs="Corbel"/>
          <w:sz w:val="18"/>
          <w:szCs w:val="18"/>
          <w:lang w:val="nl-NL"/>
        </w:rPr>
        <w:t>n</w:t>
      </w:r>
      <w:r w:rsidRPr="009277CA">
        <w:rPr>
          <w:rFonts w:ascii="Corbel" w:eastAsia="Corbel" w:hAnsi="Corbel" w:cs="Corbel"/>
          <w:sz w:val="18"/>
          <w:szCs w:val="18"/>
          <w:lang w:val="nl-NL"/>
        </w:rPr>
        <w:t>s</w:t>
      </w:r>
      <w:proofErr w:type="spellEnd"/>
      <w:r w:rsidRPr="009277CA">
        <w:rPr>
          <w:rFonts w:ascii="Corbel" w:eastAsia="Corbel" w:hAnsi="Corbel" w:cs="Corbel"/>
          <w:sz w:val="18"/>
          <w:szCs w:val="18"/>
          <w:lang w:val="nl-NL"/>
        </w:rPr>
        <w:t xml:space="preserve"> (geen volledige businesscases of haalbaarheidsstudies);</w:t>
      </w:r>
    </w:p>
    <w:p w14:paraId="6128C994" w14:textId="1E105DE4" w:rsidR="3F7AAD23" w:rsidRPr="009277CA" w:rsidRDefault="3F7AAD23" w:rsidP="65311573">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t>Het begeleiden van groepen gemeenten bij gezamenlijke vraagstukken en leersessies;</w:t>
      </w:r>
    </w:p>
    <w:p w14:paraId="3FE2380B" w14:textId="3C625E83" w:rsidR="3F7AAD23" w:rsidRPr="009277CA" w:rsidRDefault="3F7AAD23" w:rsidP="65311573">
      <w:pPr>
        <w:pStyle w:val="Lijstalinea"/>
        <w:numPr>
          <w:ilvl w:val="0"/>
          <w:numId w:val="10"/>
        </w:numPr>
        <w:spacing w:line="276" w:lineRule="auto"/>
        <w:rPr>
          <w:rFonts w:ascii="Corbel" w:eastAsia="Corbel" w:hAnsi="Corbel" w:cs="Corbel"/>
          <w:sz w:val="18"/>
          <w:szCs w:val="18"/>
          <w:lang w:val="nl-NL"/>
        </w:rPr>
      </w:pPr>
      <w:r w:rsidRPr="009277CA">
        <w:rPr>
          <w:rFonts w:ascii="Corbel" w:eastAsia="Corbel" w:hAnsi="Corbel" w:cs="Corbel"/>
          <w:sz w:val="18"/>
          <w:szCs w:val="18"/>
          <w:lang w:val="nl-NL"/>
        </w:rPr>
        <w:t xml:space="preserve">Het bijdragen aan provinciale en regionale kennisontwikkeling en -deling, waaronder het ontwikkelen van actualiseren van formats, </w:t>
      </w:r>
      <w:proofErr w:type="spellStart"/>
      <w:r w:rsidRPr="009277CA">
        <w:rPr>
          <w:rFonts w:ascii="Corbel" w:eastAsia="Corbel" w:hAnsi="Corbel" w:cs="Corbel"/>
          <w:sz w:val="18"/>
          <w:szCs w:val="18"/>
          <w:lang w:val="nl-NL"/>
        </w:rPr>
        <w:t>factsheets</w:t>
      </w:r>
      <w:proofErr w:type="spellEnd"/>
      <w:r w:rsidRPr="009277CA">
        <w:rPr>
          <w:rFonts w:ascii="Corbel" w:eastAsia="Corbel" w:hAnsi="Corbel" w:cs="Corbel"/>
          <w:sz w:val="18"/>
          <w:szCs w:val="18"/>
          <w:lang w:val="nl-NL"/>
        </w:rPr>
        <w:t xml:space="preserve">, rekenhulpen en het leveren van inhoudelijke input voor kennis- en leersessies. </w:t>
      </w:r>
    </w:p>
    <w:p w14:paraId="35442474" w14:textId="1D7F241C" w:rsidR="3F7AAD23" w:rsidRPr="009277CA" w:rsidRDefault="3F7AAD23" w:rsidP="65311573">
      <w:pPr>
        <w:spacing w:line="276" w:lineRule="auto"/>
        <w:rPr>
          <w:rFonts w:ascii="Corbel" w:eastAsia="Corbel" w:hAnsi="Corbel" w:cs="Corbel"/>
          <w:szCs w:val="18"/>
        </w:rPr>
      </w:pPr>
      <w:r w:rsidRPr="009277CA">
        <w:rPr>
          <w:rFonts w:ascii="Corbel" w:eastAsia="Corbel" w:hAnsi="Corbel" w:cs="Corbel"/>
          <w:szCs w:val="18"/>
        </w:rPr>
        <w:t xml:space="preserve">De werkzaamheden hebben een adviserend en ondersteund karakter en zijn niet bedoeld ter overname van gemeentelijke uitvoeringstaken. </w:t>
      </w:r>
    </w:p>
    <w:p w14:paraId="16A2E0A1" w14:textId="1869607D" w:rsidR="3F7AAD23" w:rsidRPr="006B52B4" w:rsidRDefault="3F7AAD23" w:rsidP="65311573">
      <w:pPr>
        <w:spacing w:line="276" w:lineRule="auto"/>
        <w:rPr>
          <w:rFonts w:ascii="Corbel" w:eastAsia="Corbel" w:hAnsi="Corbel" w:cs="Corbel"/>
          <w:b/>
          <w:bCs/>
          <w:szCs w:val="18"/>
        </w:rPr>
      </w:pPr>
      <w:r w:rsidRPr="65311573">
        <w:rPr>
          <w:rFonts w:ascii="Corbel" w:eastAsia="Corbel" w:hAnsi="Corbel" w:cs="Corbel"/>
          <w:b/>
          <w:bCs/>
          <w:szCs w:val="18"/>
          <w:highlight w:val="yellow"/>
        </w:rPr>
        <w:t xml:space="preserve"> </w:t>
      </w:r>
    </w:p>
    <w:p w14:paraId="505B51AA" w14:textId="3B02350C" w:rsidR="3F7AAD23" w:rsidRPr="006B52B4" w:rsidRDefault="3F7AAD23" w:rsidP="65311573">
      <w:pPr>
        <w:spacing w:line="276" w:lineRule="auto"/>
        <w:rPr>
          <w:rFonts w:ascii="Corbel" w:eastAsia="Corbel" w:hAnsi="Corbel" w:cs="Corbel"/>
          <w:b/>
          <w:bCs/>
          <w:szCs w:val="18"/>
        </w:rPr>
      </w:pPr>
      <w:r w:rsidRPr="006B52B4">
        <w:rPr>
          <w:rFonts w:ascii="Corbel" w:eastAsia="Corbel" w:hAnsi="Corbel" w:cs="Corbel"/>
          <w:b/>
          <w:bCs/>
          <w:szCs w:val="18"/>
        </w:rPr>
        <w:t>Ondersteuningsvormen</w:t>
      </w:r>
    </w:p>
    <w:p w14:paraId="250423F9" w14:textId="78619AE4" w:rsidR="3F7AAD23" w:rsidRPr="006B52B4" w:rsidRDefault="3F7AAD23" w:rsidP="65311573">
      <w:pPr>
        <w:spacing w:line="276" w:lineRule="auto"/>
        <w:rPr>
          <w:rFonts w:ascii="Corbel" w:eastAsia="Corbel" w:hAnsi="Corbel" w:cs="Corbel"/>
          <w:szCs w:val="18"/>
        </w:rPr>
      </w:pPr>
      <w:r w:rsidRPr="006B52B4">
        <w:rPr>
          <w:rFonts w:ascii="Corbel" w:eastAsia="Corbel" w:hAnsi="Corbel" w:cs="Corbel"/>
          <w:szCs w:val="18"/>
        </w:rPr>
        <w:t>De advies- en ondersteuningsdiensten binnen deze opdracht zijn te groeperen in de volgende categorieën:</w:t>
      </w:r>
    </w:p>
    <w:p w14:paraId="6B8F130D" w14:textId="4E99127E" w:rsidR="3F7AAD23" w:rsidRPr="006B52B4" w:rsidRDefault="3F7AAD23" w:rsidP="65311573">
      <w:pPr>
        <w:pStyle w:val="Lijstalinea"/>
        <w:numPr>
          <w:ilvl w:val="0"/>
          <w:numId w:val="9"/>
        </w:numPr>
        <w:spacing w:line="276" w:lineRule="auto"/>
        <w:rPr>
          <w:rFonts w:ascii="Corbel" w:eastAsia="Corbel" w:hAnsi="Corbel" w:cs="Corbel"/>
          <w:sz w:val="18"/>
          <w:szCs w:val="18"/>
          <w:lang w:val="nl-NL"/>
        </w:rPr>
      </w:pPr>
      <w:r w:rsidRPr="006B52B4">
        <w:rPr>
          <w:rFonts w:ascii="Corbel" w:eastAsia="Corbel" w:hAnsi="Corbel" w:cs="Corbel"/>
          <w:sz w:val="18"/>
          <w:szCs w:val="18"/>
          <w:lang w:val="nl-NL"/>
        </w:rPr>
        <w:t>Individuele ondersteuning (1-op-1): advies-op-maat voor gemeenten op casus- of projectbasis.</w:t>
      </w:r>
    </w:p>
    <w:p w14:paraId="0A6AA6E0" w14:textId="478825CC" w:rsidR="3F7AAD23" w:rsidRPr="006B52B4" w:rsidRDefault="3F7AAD23" w:rsidP="65311573">
      <w:pPr>
        <w:pStyle w:val="Lijstalinea"/>
        <w:numPr>
          <w:ilvl w:val="0"/>
          <w:numId w:val="9"/>
        </w:numPr>
        <w:spacing w:line="276" w:lineRule="auto"/>
        <w:rPr>
          <w:rFonts w:ascii="Corbel" w:eastAsia="Corbel" w:hAnsi="Corbel" w:cs="Corbel"/>
          <w:sz w:val="18"/>
          <w:szCs w:val="18"/>
          <w:lang w:val="nl-NL"/>
        </w:rPr>
      </w:pPr>
      <w:r w:rsidRPr="006B52B4">
        <w:rPr>
          <w:rFonts w:ascii="Corbel" w:eastAsia="Corbel" w:hAnsi="Corbel" w:cs="Corbel"/>
          <w:sz w:val="18"/>
          <w:szCs w:val="18"/>
          <w:lang w:val="nl-NL"/>
        </w:rPr>
        <w:t>Groepsgerichte ondersteuning/thematische lijnen; inzet van meerdere gemeenten gezamenlijk (bijv. ondersteunen bij werkgroepen, leerlijnen, intervisie).</w:t>
      </w:r>
    </w:p>
    <w:p w14:paraId="47029CF0" w14:textId="7A31F02D" w:rsidR="3F7AAD23" w:rsidRPr="006B52B4" w:rsidRDefault="3F7AAD23" w:rsidP="65311573">
      <w:pPr>
        <w:pStyle w:val="Lijstalinea"/>
        <w:numPr>
          <w:ilvl w:val="0"/>
          <w:numId w:val="9"/>
        </w:numPr>
        <w:spacing w:line="276" w:lineRule="auto"/>
        <w:rPr>
          <w:rFonts w:ascii="Corbel" w:eastAsia="Corbel" w:hAnsi="Corbel" w:cs="Corbel"/>
          <w:sz w:val="18"/>
          <w:szCs w:val="18"/>
          <w:lang w:val="nl-NL"/>
        </w:rPr>
      </w:pPr>
      <w:r w:rsidRPr="006B52B4">
        <w:rPr>
          <w:rFonts w:ascii="Corbel" w:eastAsia="Corbel" w:hAnsi="Corbel" w:cs="Corbel"/>
          <w:sz w:val="18"/>
          <w:szCs w:val="18"/>
          <w:lang w:val="nl-NL"/>
        </w:rPr>
        <w:t xml:space="preserve">Kennisdeling &amp; regionale vertaalslag: inzichten uit (individuele) casussen en groepsondersteuning vertalen naar toepasbare kennisproducten en deze delen via kennisbijeenkomsten of (digitale) instrumenten. </w:t>
      </w:r>
    </w:p>
    <w:p w14:paraId="29CA3B79" w14:textId="33C29730" w:rsidR="3F7AAD23" w:rsidRPr="006B52B4" w:rsidRDefault="3F7AAD23" w:rsidP="65311573">
      <w:pPr>
        <w:spacing w:line="276" w:lineRule="auto"/>
        <w:rPr>
          <w:rFonts w:ascii="Corbel" w:eastAsia="Corbel" w:hAnsi="Corbel" w:cs="Corbel"/>
          <w:szCs w:val="18"/>
        </w:rPr>
      </w:pPr>
      <w:r w:rsidRPr="006B52B4">
        <w:rPr>
          <w:rFonts w:ascii="Corbel" w:eastAsia="Corbel" w:hAnsi="Corbel" w:cs="Corbel"/>
          <w:szCs w:val="18"/>
        </w:rPr>
        <w:t xml:space="preserve">Deze ondersteuningsvormen worden flexibel ingezet, afhankelijk van de aard van de hulpvraag en de prioritering door het kennisteam. De inzet vindt plaats binnen vooraf afgestemde uren per gemeente. Aan de eventuele indicatieve inzetniveaus kunnen geen rechten worden ontleend; de daadwerkelijke inzet wordt bepaald door het kennisteam op basis van prioritering en beschikbare middelen. </w:t>
      </w:r>
    </w:p>
    <w:p w14:paraId="4FA424C7" w14:textId="4633D4DC"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0F1CBD04" w14:textId="010C0E6D" w:rsidR="3F7AAD23" w:rsidRPr="009277CA" w:rsidRDefault="3F7AAD23" w:rsidP="65311573">
      <w:pPr>
        <w:spacing w:line="276" w:lineRule="auto"/>
        <w:rPr>
          <w:rFonts w:ascii="Corbel" w:eastAsia="Corbel" w:hAnsi="Corbel" w:cs="Corbel"/>
          <w:b/>
          <w:bCs/>
          <w:szCs w:val="18"/>
        </w:rPr>
      </w:pPr>
      <w:r w:rsidRPr="009277CA">
        <w:rPr>
          <w:rFonts w:ascii="Corbel" w:eastAsia="Corbel" w:hAnsi="Corbel" w:cs="Corbel"/>
          <w:b/>
          <w:bCs/>
          <w:szCs w:val="18"/>
        </w:rPr>
        <w:t>Communicatie</w:t>
      </w:r>
    </w:p>
    <w:p w14:paraId="524A704B" w14:textId="1FA421BF" w:rsidR="3F7AAD23" w:rsidRPr="009277CA" w:rsidRDefault="3F7AAD23" w:rsidP="65311573">
      <w:pPr>
        <w:spacing w:line="276" w:lineRule="auto"/>
        <w:rPr>
          <w:rFonts w:ascii="Corbel" w:eastAsia="Corbel" w:hAnsi="Corbel" w:cs="Corbel"/>
          <w:szCs w:val="18"/>
        </w:rPr>
      </w:pPr>
      <w:r w:rsidRPr="009277CA">
        <w:rPr>
          <w:rFonts w:ascii="Corbel" w:eastAsia="Corbel" w:hAnsi="Corbel" w:cs="Corbel"/>
          <w:szCs w:val="18"/>
        </w:rPr>
        <w:t xml:space="preserve">De communicatie over de voortgang en resultaten van het Expertteam Warmtetransitie verloopt via provinciale kanalen. De opdrachtnemers leveren waar relevant inhoudelijke input hiervoor, maar de provincie blijft eindverantwoordelijk voor alle externe communicatie. </w:t>
      </w:r>
    </w:p>
    <w:p w14:paraId="6D6C1922" w14:textId="010368CC" w:rsidR="3F7AAD23" w:rsidRDefault="3F7AAD23" w:rsidP="65311573">
      <w:pPr>
        <w:spacing w:line="276" w:lineRule="auto"/>
        <w:rPr>
          <w:rFonts w:ascii="Corbel" w:eastAsia="Corbel" w:hAnsi="Corbel" w:cs="Corbel"/>
          <w:szCs w:val="18"/>
          <w:highlight w:val="yellow"/>
        </w:rPr>
      </w:pPr>
      <w:r w:rsidRPr="65311573">
        <w:rPr>
          <w:rFonts w:ascii="Corbel" w:eastAsia="Corbel" w:hAnsi="Corbel" w:cs="Corbel"/>
          <w:szCs w:val="18"/>
          <w:highlight w:val="yellow"/>
        </w:rPr>
        <w:t xml:space="preserve"> </w:t>
      </w:r>
    </w:p>
    <w:p w14:paraId="0BA7E79D" w14:textId="4251EBA4" w:rsidR="3F7AAD23" w:rsidRPr="00843961" w:rsidRDefault="3F7AAD23" w:rsidP="65311573">
      <w:pPr>
        <w:spacing w:line="276" w:lineRule="auto"/>
        <w:rPr>
          <w:rFonts w:ascii="Corbel" w:eastAsia="Corbel" w:hAnsi="Corbel" w:cs="Corbel"/>
          <w:b/>
          <w:bCs/>
          <w:szCs w:val="18"/>
        </w:rPr>
      </w:pPr>
      <w:r w:rsidRPr="00843961">
        <w:rPr>
          <w:rFonts w:ascii="Corbel" w:eastAsia="Corbel" w:hAnsi="Corbel" w:cs="Corbel"/>
          <w:b/>
          <w:bCs/>
          <w:szCs w:val="18"/>
        </w:rPr>
        <w:t>Positionering en werkwijze</w:t>
      </w:r>
    </w:p>
    <w:p w14:paraId="5998C873" w14:textId="4CE62E40"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szCs w:val="18"/>
        </w:rPr>
        <w:t xml:space="preserve">Deze opdracht wordt uitgevoerd als integraal onderdeel van het Expertteam Warmtetransitie. Dit team ondersteunt gemeenten op afroep bij inhoudelijke en procesmatige vraagstukken binnen warmteprogramma’s. Het Expertteam bestaat uit experts met verschillende expertises. De regie over het Expertteam ligt bij de kennisregisseur van de provincie Utrecht, die het team aanstuurt en ondersteuningsvragen, via het kennisteam, koppelt aan de juiste expert. </w:t>
      </w:r>
    </w:p>
    <w:p w14:paraId="2CD0DD11" w14:textId="3917976B" w:rsidR="3F7AAD23" w:rsidRPr="00843961" w:rsidRDefault="3F7AAD23" w:rsidP="65311573">
      <w:pPr>
        <w:spacing w:line="276" w:lineRule="auto"/>
        <w:rPr>
          <w:rFonts w:ascii="Corbel" w:eastAsia="Corbel" w:hAnsi="Corbel" w:cs="Corbel"/>
          <w:szCs w:val="18"/>
        </w:rPr>
      </w:pPr>
      <w:r w:rsidRPr="65311573">
        <w:rPr>
          <w:rFonts w:ascii="Corbel" w:eastAsia="Corbel" w:hAnsi="Corbel" w:cs="Corbel"/>
          <w:szCs w:val="18"/>
          <w:highlight w:val="yellow"/>
        </w:rPr>
        <w:t xml:space="preserve"> </w:t>
      </w:r>
    </w:p>
    <w:p w14:paraId="413CFB9A" w14:textId="7AA5FD6C"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b/>
          <w:bCs/>
          <w:szCs w:val="18"/>
        </w:rPr>
        <w:t xml:space="preserve">Ondersteuningsvragen </w:t>
      </w:r>
      <w:r w:rsidRPr="00843961">
        <w:rPr>
          <w:rFonts w:ascii="Corbel" w:eastAsia="Corbel" w:hAnsi="Corbel" w:cs="Corbel"/>
          <w:szCs w:val="18"/>
        </w:rPr>
        <w:t xml:space="preserve">  </w:t>
      </w:r>
    </w:p>
    <w:p w14:paraId="6D16DCFC" w14:textId="5BF1BEE9"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szCs w:val="18"/>
        </w:rPr>
        <w:t xml:space="preserve">De regie op het Expertteam ligt bij de kennisregisseur van de provincie Utrecht. De kennisregisseur: </w:t>
      </w:r>
    </w:p>
    <w:p w14:paraId="12631FB2" w14:textId="0BE8CA12" w:rsidR="3F7AAD23" w:rsidRPr="00843961" w:rsidRDefault="3F7AAD23" w:rsidP="65311573">
      <w:pPr>
        <w:pStyle w:val="Lijstalinea"/>
        <w:numPr>
          <w:ilvl w:val="0"/>
          <w:numId w:val="8"/>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Stuurt het Expertteam aan en bewaakt voortgang, inzet en kwaliteit; </w:t>
      </w:r>
    </w:p>
    <w:p w14:paraId="43B6B3BC" w14:textId="3422DA29" w:rsidR="3F7AAD23" w:rsidRPr="00843961" w:rsidRDefault="3F7AAD23" w:rsidP="65311573">
      <w:pPr>
        <w:pStyle w:val="Lijstalinea"/>
        <w:numPr>
          <w:ilvl w:val="0"/>
          <w:numId w:val="7"/>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Fungeert als formeel opdrachtgever en eerste aanspreekpunt voor opdrachtnemers; </w:t>
      </w:r>
    </w:p>
    <w:p w14:paraId="4F553E55" w14:textId="0F873B8F" w:rsidR="3F7AAD23" w:rsidRPr="00843961" w:rsidRDefault="3F7AAD23" w:rsidP="65311573">
      <w:pPr>
        <w:pStyle w:val="Lijstalinea"/>
        <w:numPr>
          <w:ilvl w:val="0"/>
          <w:numId w:val="6"/>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Verdeelt adviesvragen en opdrachten, in afstemming met warmte coördinatoren; </w:t>
      </w:r>
    </w:p>
    <w:p w14:paraId="6466E492" w14:textId="36BACD33" w:rsidR="3F7AAD23" w:rsidRPr="00843961" w:rsidRDefault="3F7AAD23" w:rsidP="65311573">
      <w:pPr>
        <w:pStyle w:val="Lijstalinea"/>
        <w:numPr>
          <w:ilvl w:val="0"/>
          <w:numId w:val="5"/>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Zorgt voor kennisborging, monitoring en evaluatie.  </w:t>
      </w:r>
    </w:p>
    <w:p w14:paraId="10924CB9" w14:textId="73236C48"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szCs w:val="18"/>
        </w:rPr>
        <w:t xml:space="preserve">Ondersteuningsvragen van gemeenten komen binnen via warmtecoördinatoren van de RES-regio’s of rechtstreeks bij de kennisregisseur. De warmtecoördinatoren fungeren hierbij als signaalpunt of verbinder.  </w:t>
      </w:r>
    </w:p>
    <w:p w14:paraId="50AED844" w14:textId="4B5D9EA7"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szCs w:val="18"/>
        </w:rPr>
        <w:t xml:space="preserve"> </w:t>
      </w:r>
    </w:p>
    <w:p w14:paraId="35B02025" w14:textId="209334DC" w:rsidR="3F7AAD23" w:rsidRPr="00843961" w:rsidRDefault="3F7AAD23" w:rsidP="65311573">
      <w:pPr>
        <w:spacing w:line="276" w:lineRule="auto"/>
        <w:rPr>
          <w:rFonts w:ascii="Corbel" w:eastAsia="Corbel" w:hAnsi="Corbel" w:cs="Corbel"/>
          <w:szCs w:val="18"/>
        </w:rPr>
      </w:pPr>
      <w:r w:rsidRPr="00843961">
        <w:rPr>
          <w:rFonts w:ascii="Corbel" w:eastAsia="Corbel" w:hAnsi="Corbel" w:cs="Corbel"/>
          <w:szCs w:val="18"/>
        </w:rPr>
        <w:t xml:space="preserve">Specifiek voor deze opdracht gelden de volgende werkafspraken:  </w:t>
      </w:r>
    </w:p>
    <w:p w14:paraId="6E277579" w14:textId="45258D2C" w:rsidR="3F7AAD23" w:rsidRPr="00843961" w:rsidRDefault="3F7AAD23" w:rsidP="65311573">
      <w:pPr>
        <w:pStyle w:val="Lijstalinea"/>
        <w:numPr>
          <w:ilvl w:val="0"/>
          <w:numId w:val="4"/>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Ondersteuning wordt ingeschakeld via het kennisteam: </w:t>
      </w:r>
    </w:p>
    <w:p w14:paraId="6DD70790" w14:textId="3DF98296" w:rsidR="3F7AAD23" w:rsidRPr="00843961" w:rsidRDefault="3F7AAD23" w:rsidP="65311573">
      <w:pPr>
        <w:pStyle w:val="Lijstalinea"/>
        <w:numPr>
          <w:ilvl w:val="0"/>
          <w:numId w:val="3"/>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Waar relevant vindt samenwerking plaats met experts uit het Expertteam; </w:t>
      </w:r>
    </w:p>
    <w:p w14:paraId="2492018D" w14:textId="5EE19DBF" w:rsidR="3F7AAD23" w:rsidRPr="00843961" w:rsidRDefault="3F7AAD23" w:rsidP="65311573">
      <w:pPr>
        <w:pStyle w:val="Lijstalinea"/>
        <w:numPr>
          <w:ilvl w:val="0"/>
          <w:numId w:val="2"/>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 xml:space="preserve">De opdrachtnemer neemt actief deel aan kennisdelingsactiviteiten en levert bijdragen aan de ontwikkeling van hulpmiddelen en instrumenten; </w:t>
      </w:r>
    </w:p>
    <w:p w14:paraId="461308FD" w14:textId="482AD4AD" w:rsidR="45CD167A" w:rsidRDefault="3F7AAD23" w:rsidP="65311573">
      <w:pPr>
        <w:pStyle w:val="Lijstalinea"/>
        <w:numPr>
          <w:ilvl w:val="0"/>
          <w:numId w:val="1"/>
        </w:numPr>
        <w:spacing w:line="276" w:lineRule="auto"/>
        <w:rPr>
          <w:rFonts w:ascii="Corbel" w:eastAsia="Corbel" w:hAnsi="Corbel" w:cs="Corbel"/>
          <w:sz w:val="18"/>
          <w:szCs w:val="18"/>
          <w:lang w:val="nl-NL"/>
        </w:rPr>
      </w:pPr>
      <w:r w:rsidRPr="00843961">
        <w:rPr>
          <w:rFonts w:ascii="Corbel" w:eastAsia="Corbel" w:hAnsi="Corbel" w:cs="Corbel"/>
          <w:sz w:val="18"/>
          <w:szCs w:val="18"/>
          <w:lang w:val="nl-NL"/>
        </w:rPr>
        <w:t>Er is aansluiting bij landelijke initiatieven, zoals het Nationaal Programma Lokale Warmtetransitie (NPLW), de (regionale) Warmtetafels en overige landelijke instrumenten.</w:t>
      </w:r>
    </w:p>
    <w:p w14:paraId="7A3F941A" w14:textId="77777777" w:rsidR="007D27BD" w:rsidRPr="00CE7F4F" w:rsidRDefault="007D27BD" w:rsidP="007D27BD">
      <w:pPr>
        <w:pStyle w:val="Lijstalinea"/>
        <w:spacing w:line="276" w:lineRule="auto"/>
        <w:rPr>
          <w:rFonts w:ascii="Corbel" w:eastAsia="Corbel" w:hAnsi="Corbel" w:cs="Corbel"/>
          <w:sz w:val="18"/>
          <w:szCs w:val="18"/>
          <w:lang w:val="nl-NL"/>
        </w:rPr>
      </w:pPr>
    </w:p>
    <w:p w14:paraId="105EA059" w14:textId="6F24D17D" w:rsidR="00470DA1" w:rsidRPr="00507C81" w:rsidRDefault="00470DA1" w:rsidP="00470DA1">
      <w:pPr>
        <w:pStyle w:val="Kop2"/>
        <w:tabs>
          <w:tab w:val="left" w:pos="6379"/>
        </w:tabs>
        <w:spacing w:before="240" w:after="120"/>
        <w:rPr>
          <w:rFonts w:ascii="Corbel" w:hAnsi="Corbel"/>
          <w:sz w:val="18"/>
          <w:szCs w:val="18"/>
        </w:rPr>
      </w:pPr>
      <w:bookmarkStart w:id="19" w:name="_Toc220665311"/>
      <w:r w:rsidRPr="00507C81">
        <w:rPr>
          <w:rFonts w:ascii="Corbel" w:hAnsi="Corbel"/>
          <w:sz w:val="18"/>
          <w:szCs w:val="18"/>
        </w:rPr>
        <w:lastRenderedPageBreak/>
        <w:t xml:space="preserve">Omvang van de </w:t>
      </w:r>
      <w:r w:rsidR="585C763C" w:rsidRPr="00507C81">
        <w:rPr>
          <w:rFonts w:ascii="Corbel" w:hAnsi="Corbel"/>
          <w:sz w:val="18"/>
          <w:szCs w:val="18"/>
        </w:rPr>
        <w:t>Opdracht</w:t>
      </w:r>
      <w:bookmarkEnd w:id="19"/>
    </w:p>
    <w:p w14:paraId="4A2CA628" w14:textId="65449C2D" w:rsidR="009825ED" w:rsidRPr="00507C81" w:rsidRDefault="009825ED" w:rsidP="009825ED">
      <w:pPr>
        <w:spacing w:line="276" w:lineRule="auto"/>
        <w:rPr>
          <w:rFonts w:ascii="Corbel" w:hAnsi="Corbel" w:cs="Arial"/>
          <w:b/>
          <w:bCs/>
          <w:szCs w:val="18"/>
        </w:rPr>
      </w:pPr>
      <w:r w:rsidRPr="00507C81">
        <w:rPr>
          <w:rFonts w:ascii="Corbel" w:hAnsi="Corbel" w:cs="Arial"/>
          <w:b/>
          <w:bCs/>
          <w:szCs w:val="18"/>
        </w:rPr>
        <w:t>Opdrachtwaarde</w:t>
      </w:r>
    </w:p>
    <w:p w14:paraId="2DEF1F7A" w14:textId="3D201D6D" w:rsidR="009825ED" w:rsidRPr="00507C81" w:rsidRDefault="009825ED" w:rsidP="2871ADFE">
      <w:pPr>
        <w:spacing w:line="276" w:lineRule="auto"/>
        <w:rPr>
          <w:rFonts w:ascii="Corbel" w:hAnsi="Corbel" w:cs="Arial"/>
        </w:rPr>
      </w:pPr>
      <w:r w:rsidRPr="00507C81">
        <w:rPr>
          <w:rFonts w:ascii="Corbel" w:hAnsi="Corbel" w:cs="Arial"/>
        </w:rPr>
        <w:t xml:space="preserve">De </w:t>
      </w:r>
      <w:r w:rsidR="121917B1" w:rsidRPr="00507C81">
        <w:rPr>
          <w:rFonts w:ascii="Corbel" w:hAnsi="Corbel" w:cs="Arial"/>
        </w:rPr>
        <w:t xml:space="preserve">provincie Utrecht beoogt met deze Europese aanbesteding </w:t>
      </w:r>
      <w:r w:rsidR="00F1304D" w:rsidRPr="00507C81">
        <w:rPr>
          <w:rFonts w:ascii="Corbel" w:hAnsi="Corbel" w:cs="Arial"/>
        </w:rPr>
        <w:t>twee</w:t>
      </w:r>
      <w:r w:rsidR="121917B1" w:rsidRPr="00507C81">
        <w:rPr>
          <w:rFonts w:ascii="Corbel" w:hAnsi="Corbel" w:cs="Arial"/>
        </w:rPr>
        <w:t xml:space="preserve"> raamovereenkomst</w:t>
      </w:r>
      <w:r w:rsidR="00F1304D" w:rsidRPr="00507C81">
        <w:rPr>
          <w:rFonts w:ascii="Corbel" w:hAnsi="Corbel" w:cs="Arial"/>
        </w:rPr>
        <w:t>en met twee opdrachtnemers</w:t>
      </w:r>
      <w:r w:rsidR="121917B1" w:rsidRPr="00507C81">
        <w:rPr>
          <w:rFonts w:ascii="Corbel" w:hAnsi="Corbel" w:cs="Arial"/>
        </w:rPr>
        <w:t xml:space="preserve"> te sluiten voor de inzet van procesmatige, regi</w:t>
      </w:r>
      <w:r w:rsidR="008B7D4A" w:rsidRPr="00507C81">
        <w:rPr>
          <w:rFonts w:ascii="Corbel" w:hAnsi="Corbel" w:cs="Arial"/>
        </w:rPr>
        <w:t>e-</w:t>
      </w:r>
      <w:r w:rsidR="121917B1" w:rsidRPr="00507C81">
        <w:rPr>
          <w:rFonts w:ascii="Corbel" w:hAnsi="Corbel" w:cs="Arial"/>
        </w:rPr>
        <w:t xml:space="preserve">voerende en financieel-technische expertise ter ondersteuning van gemeenten </w:t>
      </w:r>
      <w:r w:rsidR="00A66875" w:rsidRPr="00507C81">
        <w:rPr>
          <w:rFonts w:ascii="Corbel" w:hAnsi="Corbel" w:cs="Arial"/>
        </w:rPr>
        <w:t>bij de uitvoering van hun warmteprogramma’s, als onderdeel</w:t>
      </w:r>
      <w:r w:rsidR="005E08DF" w:rsidRPr="00507C81">
        <w:rPr>
          <w:rFonts w:ascii="Corbel" w:hAnsi="Corbel" w:cs="Arial"/>
        </w:rPr>
        <w:t xml:space="preserve"> van het Expertteam Warmtetransitie. </w:t>
      </w:r>
    </w:p>
    <w:p w14:paraId="64B49E24" w14:textId="77777777" w:rsidR="005E08DF" w:rsidRDefault="005E08DF" w:rsidP="2871ADFE">
      <w:pPr>
        <w:spacing w:line="276" w:lineRule="auto"/>
        <w:rPr>
          <w:rFonts w:ascii="Corbel" w:hAnsi="Corbel" w:cs="Arial"/>
          <w:highlight w:val="yellow"/>
        </w:rPr>
      </w:pPr>
    </w:p>
    <w:p w14:paraId="74F8C054" w14:textId="5492E313" w:rsidR="005E08DF" w:rsidRPr="00507C81" w:rsidRDefault="005E08DF" w:rsidP="2871ADFE">
      <w:pPr>
        <w:spacing w:line="276" w:lineRule="auto"/>
        <w:rPr>
          <w:rFonts w:ascii="Corbel" w:hAnsi="Corbel" w:cs="Arial"/>
        </w:rPr>
      </w:pPr>
      <w:r w:rsidRPr="00507C81">
        <w:rPr>
          <w:rFonts w:ascii="Corbel" w:hAnsi="Corbel" w:cs="Arial"/>
        </w:rPr>
        <w:t xml:space="preserve">Het Expertteam Warmtetransitie bestaat uit meerdere </w:t>
      </w:r>
      <w:r w:rsidR="008B7D4A" w:rsidRPr="00507C81">
        <w:rPr>
          <w:rFonts w:ascii="Corbel" w:hAnsi="Corbel" w:cs="Arial"/>
        </w:rPr>
        <w:t>samenhangende onderdelen</w:t>
      </w:r>
      <w:r w:rsidRPr="00507C81">
        <w:rPr>
          <w:rFonts w:ascii="Corbel" w:hAnsi="Corbel" w:cs="Arial"/>
        </w:rPr>
        <w:t xml:space="preserve">, waaronder proces-, regievoering en financieel-technisch advies enerzijds en participatie en communicatie anderzijds. Deze aanbesteding zit uitsluitend op het onderdeel proces, regievoering en financieel-technisch advies. </w:t>
      </w:r>
    </w:p>
    <w:p w14:paraId="1AD65F83" w14:textId="77777777" w:rsidR="005E08DF" w:rsidRPr="00507C81" w:rsidRDefault="005E08DF" w:rsidP="2871ADFE">
      <w:pPr>
        <w:spacing w:line="276" w:lineRule="auto"/>
        <w:rPr>
          <w:rFonts w:ascii="Corbel" w:hAnsi="Corbel" w:cs="Arial"/>
        </w:rPr>
      </w:pPr>
    </w:p>
    <w:p w14:paraId="7BAEA106" w14:textId="74D6DF9F" w:rsidR="005E08DF" w:rsidRPr="00507C81" w:rsidRDefault="005E08DF" w:rsidP="2871ADFE">
      <w:pPr>
        <w:spacing w:line="276" w:lineRule="auto"/>
        <w:rPr>
          <w:rFonts w:ascii="Corbel" w:hAnsi="Corbel" w:cs="Arial"/>
        </w:rPr>
      </w:pPr>
      <w:r w:rsidRPr="00507C81">
        <w:rPr>
          <w:rFonts w:ascii="Corbel" w:hAnsi="Corbel" w:cs="Arial"/>
        </w:rPr>
        <w:t xml:space="preserve">De daadwerkelijke omvang van de inzet is afhankelijk van de voortgang, fase en specifieke ondersteuningsbehoefte van individuele gemeenten. De hieronder genoemde opdrachtwaarde dienen derhalve uitsluitend ter indicatie van de orde van grootte. Aan deze ramingen kunnen geen rechten worden ontleend en er wordt geen vaste afname, minimumvolume of exclusiviteit gegarandeerd. </w:t>
      </w:r>
    </w:p>
    <w:p w14:paraId="2DCF83D4" w14:textId="77777777" w:rsidR="005E08DF" w:rsidRPr="00507C81" w:rsidRDefault="005E08DF" w:rsidP="2871ADFE">
      <w:pPr>
        <w:spacing w:line="276" w:lineRule="auto"/>
        <w:rPr>
          <w:rFonts w:ascii="Corbel" w:hAnsi="Corbel" w:cs="Arial"/>
        </w:rPr>
      </w:pPr>
    </w:p>
    <w:p w14:paraId="46796A4B" w14:textId="2B80CFC7" w:rsidR="005E08DF" w:rsidRPr="00507C81" w:rsidRDefault="005E08DF" w:rsidP="005E08DF">
      <w:pPr>
        <w:spacing w:line="276" w:lineRule="auto"/>
        <w:rPr>
          <w:rFonts w:ascii="Corbel" w:hAnsi="Corbel" w:cs="Arial"/>
        </w:rPr>
      </w:pPr>
      <w:r w:rsidRPr="00507C81">
        <w:rPr>
          <w:rFonts w:ascii="Corbel" w:hAnsi="Corbel" w:cs="Arial"/>
        </w:rPr>
        <w:t xml:space="preserve">De totale maximale waarde van de raamovereenkomst bedraagt € </w:t>
      </w:r>
      <w:r w:rsidR="008B7D4A" w:rsidRPr="00507C81">
        <w:rPr>
          <w:rFonts w:ascii="Corbel" w:hAnsi="Corbel" w:cs="Arial"/>
        </w:rPr>
        <w:t>4</w:t>
      </w:r>
      <w:r w:rsidR="007D27BD">
        <w:rPr>
          <w:rFonts w:ascii="Corbel" w:hAnsi="Corbel" w:cs="Arial"/>
        </w:rPr>
        <w:t>95</w:t>
      </w:r>
      <w:r w:rsidR="008B7D4A" w:rsidRPr="00507C81">
        <w:rPr>
          <w:rFonts w:ascii="Corbel" w:hAnsi="Corbel" w:cs="Arial"/>
        </w:rPr>
        <w:t>.000, -</w:t>
      </w:r>
      <w:r w:rsidRPr="00507C81">
        <w:rPr>
          <w:rFonts w:ascii="Corbel" w:hAnsi="Corbel" w:cs="Arial"/>
        </w:rPr>
        <w:t xml:space="preserve"> </w:t>
      </w:r>
      <w:r w:rsidR="00773BBB" w:rsidRPr="00507C81">
        <w:rPr>
          <w:rFonts w:ascii="Corbel" w:hAnsi="Corbel" w:cs="Arial"/>
        </w:rPr>
        <w:t xml:space="preserve">voor de volledige looptijd. Dit bedrag betreft het gezamenlijke </w:t>
      </w:r>
      <w:r w:rsidR="008B7D4A" w:rsidRPr="00507C81">
        <w:rPr>
          <w:rFonts w:ascii="Corbel" w:hAnsi="Corbel" w:cs="Arial"/>
        </w:rPr>
        <w:t>financiële</w:t>
      </w:r>
      <w:r w:rsidR="00773BBB" w:rsidRPr="00507C81">
        <w:rPr>
          <w:rFonts w:ascii="Corbel" w:hAnsi="Corbel" w:cs="Arial"/>
        </w:rPr>
        <w:t xml:space="preserve"> plafond voor beide opdrachtnemers. </w:t>
      </w:r>
    </w:p>
    <w:p w14:paraId="7932BB7C" w14:textId="77777777" w:rsidR="00773BBB" w:rsidRPr="00507C81" w:rsidRDefault="00773BBB" w:rsidP="005E08DF">
      <w:pPr>
        <w:spacing w:line="276" w:lineRule="auto"/>
        <w:rPr>
          <w:rFonts w:ascii="Corbel" w:hAnsi="Corbel" w:cs="Arial"/>
        </w:rPr>
      </w:pPr>
    </w:p>
    <w:p w14:paraId="4851F468" w14:textId="1323893A" w:rsidR="00773BBB" w:rsidRPr="00507C81" w:rsidRDefault="00773BBB" w:rsidP="005E08DF">
      <w:pPr>
        <w:spacing w:line="276" w:lineRule="auto"/>
        <w:rPr>
          <w:rFonts w:ascii="Corbel" w:hAnsi="Corbel" w:cs="Arial"/>
        </w:rPr>
      </w:pPr>
      <w:r w:rsidRPr="00507C81">
        <w:rPr>
          <w:rFonts w:ascii="Corbel" w:hAnsi="Corbel" w:cs="Arial"/>
        </w:rPr>
        <w:t xml:space="preserve">Zodra het maximale </w:t>
      </w:r>
      <w:r w:rsidR="008B7D4A" w:rsidRPr="00507C81">
        <w:rPr>
          <w:rFonts w:ascii="Corbel" w:hAnsi="Corbel" w:cs="Arial"/>
        </w:rPr>
        <w:t>financiële</w:t>
      </w:r>
      <w:r w:rsidRPr="00507C81">
        <w:rPr>
          <w:rFonts w:ascii="Corbel" w:hAnsi="Corbel" w:cs="Arial"/>
        </w:rPr>
        <w:t xml:space="preserve"> plafond is bereikt, eindigt de raamovereenkomst van rechtswege, ook indien de overeengekomen looptijd nog niet volledig is verstreken. </w:t>
      </w:r>
    </w:p>
    <w:p w14:paraId="19CD3C91" w14:textId="77777777" w:rsidR="00342862" w:rsidRPr="00507C81" w:rsidRDefault="00342862" w:rsidP="005E08DF">
      <w:pPr>
        <w:spacing w:line="276" w:lineRule="auto"/>
        <w:rPr>
          <w:rFonts w:ascii="Corbel" w:hAnsi="Corbel" w:cs="Arial"/>
        </w:rPr>
      </w:pPr>
    </w:p>
    <w:p w14:paraId="59BC7DF3" w14:textId="625AEBD4" w:rsidR="00342862" w:rsidRPr="00507C81" w:rsidRDefault="00342862" w:rsidP="00342862">
      <w:pPr>
        <w:spacing w:line="276" w:lineRule="auto"/>
        <w:rPr>
          <w:rFonts w:ascii="Corbel" w:hAnsi="Corbel" w:cs="Arial"/>
        </w:rPr>
      </w:pPr>
      <w:r w:rsidRPr="00507C81">
        <w:rPr>
          <w:rFonts w:ascii="Corbel" w:hAnsi="Corbel" w:cs="Arial"/>
        </w:rPr>
        <w:t xml:space="preserve">Indien gedurende de looptijd van de raamovereenkomst blijkt dat minder of meer inzet nodig is dan geraamd, kan de provincie Utrecht – binnen de geldende aanbestedingsrechtelijke kaders – besluiten om een beperkte verschuiving toe te passen binnen de beschikbare middelen. Deze verschuiving wordt contractueel </w:t>
      </w:r>
      <w:r w:rsidR="00CF4CD8" w:rsidRPr="00507C81">
        <w:rPr>
          <w:rFonts w:ascii="Corbel" w:hAnsi="Corbel" w:cs="Arial"/>
        </w:rPr>
        <w:t>begrensd</w:t>
      </w:r>
      <w:r w:rsidRPr="00507C81">
        <w:rPr>
          <w:rFonts w:ascii="Corbel" w:hAnsi="Corbel" w:cs="Arial"/>
        </w:rPr>
        <w:t xml:space="preserve"> tot maximaal 10% van de </w:t>
      </w:r>
      <w:r w:rsidR="00F879C0" w:rsidRPr="00507C81">
        <w:rPr>
          <w:rFonts w:ascii="Corbel" w:hAnsi="Corbel" w:cs="Arial"/>
        </w:rPr>
        <w:t xml:space="preserve">maximale </w:t>
      </w:r>
      <w:r w:rsidRPr="00507C81">
        <w:rPr>
          <w:rFonts w:ascii="Corbel" w:hAnsi="Corbel" w:cs="Arial"/>
        </w:rPr>
        <w:t xml:space="preserve">opdrachtwaarde. Aan een dergelijke verschuiving kunnen door opdrachtnemers geen rechten worden ontleend ten aanzien van minimale of gegarandeerde afname.  </w:t>
      </w:r>
    </w:p>
    <w:p w14:paraId="21F01F69" w14:textId="77777777" w:rsidR="00470DA1" w:rsidRPr="009421BC" w:rsidRDefault="00470DA1" w:rsidP="00470DA1">
      <w:pPr>
        <w:pStyle w:val="Kop2"/>
        <w:tabs>
          <w:tab w:val="left" w:pos="6379"/>
        </w:tabs>
        <w:spacing w:before="240" w:after="120"/>
        <w:rPr>
          <w:rFonts w:ascii="Corbel" w:hAnsi="Corbel"/>
          <w:sz w:val="18"/>
          <w:szCs w:val="18"/>
        </w:rPr>
      </w:pPr>
      <w:bookmarkStart w:id="20" w:name="_Toc220665312"/>
      <w:r w:rsidRPr="009421BC">
        <w:rPr>
          <w:rFonts w:ascii="Corbel" w:hAnsi="Corbel"/>
          <w:sz w:val="18"/>
          <w:szCs w:val="18"/>
        </w:rPr>
        <w:t>Vorm en duur Overeenkomst</w:t>
      </w:r>
      <w:bookmarkEnd w:id="20"/>
    </w:p>
    <w:p w14:paraId="411164FD" w14:textId="22CAB646" w:rsidR="00AF2391" w:rsidRPr="005E04AA" w:rsidRDefault="00470DA1" w:rsidP="00470DA1">
      <w:pPr>
        <w:spacing w:line="276" w:lineRule="auto"/>
        <w:rPr>
          <w:rFonts w:ascii="Corbel" w:hAnsi="Corbel"/>
          <w:szCs w:val="18"/>
        </w:rPr>
      </w:pPr>
      <w:r w:rsidRPr="009421BC">
        <w:rPr>
          <w:rFonts w:ascii="Corbel" w:hAnsi="Corbel"/>
          <w:szCs w:val="18"/>
        </w:rPr>
        <w:t xml:space="preserve">Er is </w:t>
      </w:r>
      <w:r w:rsidRPr="00A5410A">
        <w:rPr>
          <w:rFonts w:ascii="Corbel" w:hAnsi="Corbel"/>
          <w:szCs w:val="18"/>
        </w:rPr>
        <w:t>sprake van een raamovereenkomst</w:t>
      </w:r>
      <w:r w:rsidR="00EE7EA4" w:rsidRPr="00A5410A">
        <w:rPr>
          <w:rFonts w:ascii="Corbel" w:hAnsi="Corbel"/>
          <w:szCs w:val="18"/>
        </w:rPr>
        <w:t xml:space="preserve"> </w:t>
      </w:r>
      <w:r w:rsidRPr="00A5410A">
        <w:rPr>
          <w:rFonts w:ascii="Corbel" w:hAnsi="Corbel"/>
          <w:szCs w:val="18"/>
        </w:rPr>
        <w:t>voor diensten</w:t>
      </w:r>
      <w:r w:rsidRPr="009421BC">
        <w:rPr>
          <w:rFonts w:ascii="Corbel" w:hAnsi="Corbel"/>
          <w:szCs w:val="18"/>
        </w:rPr>
        <w:t xml:space="preserve"> met een initiële looptijd van </w:t>
      </w:r>
      <w:r w:rsidR="00AE7002">
        <w:rPr>
          <w:rFonts w:ascii="Corbel" w:hAnsi="Corbel"/>
          <w:szCs w:val="18"/>
        </w:rPr>
        <w:t xml:space="preserve">24 </w:t>
      </w:r>
      <w:r w:rsidRPr="009421BC">
        <w:rPr>
          <w:rFonts w:ascii="Corbel" w:hAnsi="Corbel"/>
          <w:szCs w:val="18"/>
        </w:rPr>
        <w:t xml:space="preserve">maanden. Na </w:t>
      </w:r>
      <w:r w:rsidR="000E225E">
        <w:rPr>
          <w:rFonts w:ascii="Corbel" w:hAnsi="Corbel"/>
          <w:szCs w:val="18"/>
        </w:rPr>
        <w:t>het verstrijken van</w:t>
      </w:r>
      <w:r w:rsidRPr="009421BC">
        <w:rPr>
          <w:rFonts w:ascii="Corbel" w:hAnsi="Corbel"/>
          <w:szCs w:val="18"/>
        </w:rPr>
        <w:t xml:space="preserve"> deze periode heeft de Aanbestedende dienst de mogelijkheid de Opdracht </w:t>
      </w:r>
      <w:r w:rsidR="00AE7002">
        <w:rPr>
          <w:rFonts w:ascii="Corbel" w:hAnsi="Corbel"/>
          <w:szCs w:val="18"/>
        </w:rPr>
        <w:t>1</w:t>
      </w:r>
      <w:r w:rsidRPr="009421BC">
        <w:rPr>
          <w:rFonts w:ascii="Corbel" w:hAnsi="Corbel"/>
          <w:szCs w:val="18"/>
        </w:rPr>
        <w:t xml:space="preserve"> maal tegen dezelfde voorwaarden te verlengen voor een periode van </w:t>
      </w:r>
      <w:r w:rsidR="00AE7002">
        <w:rPr>
          <w:rFonts w:ascii="Corbel" w:hAnsi="Corbel"/>
          <w:szCs w:val="18"/>
        </w:rPr>
        <w:t>12</w:t>
      </w:r>
      <w:r w:rsidR="001D6FF5">
        <w:rPr>
          <w:rFonts w:ascii="Corbel" w:hAnsi="Corbel"/>
          <w:szCs w:val="18"/>
        </w:rPr>
        <w:t xml:space="preserve"> maanden.</w:t>
      </w:r>
    </w:p>
    <w:p w14:paraId="43D21581" w14:textId="5F86DE86" w:rsidR="00470DA1" w:rsidRPr="00A5410A" w:rsidRDefault="00470DA1" w:rsidP="00470DA1">
      <w:pPr>
        <w:pStyle w:val="Kop2"/>
        <w:tabs>
          <w:tab w:val="left" w:pos="6379"/>
        </w:tabs>
        <w:spacing w:before="240" w:after="120"/>
        <w:rPr>
          <w:rFonts w:ascii="Corbel" w:hAnsi="Corbel"/>
          <w:sz w:val="18"/>
          <w:szCs w:val="18"/>
        </w:rPr>
      </w:pPr>
      <w:bookmarkStart w:id="21" w:name="_Toc426018270"/>
      <w:bookmarkStart w:id="22" w:name="_Toc429654862"/>
      <w:bookmarkStart w:id="23" w:name="_Toc220665313"/>
      <w:r w:rsidRPr="00A5410A">
        <w:rPr>
          <w:rFonts w:ascii="Corbel" w:hAnsi="Corbel"/>
          <w:sz w:val="18"/>
          <w:szCs w:val="18"/>
        </w:rPr>
        <w:t xml:space="preserve">Werking van de </w:t>
      </w:r>
      <w:r w:rsidR="00A5410A" w:rsidRPr="00A5410A">
        <w:rPr>
          <w:rFonts w:ascii="Corbel" w:hAnsi="Corbel"/>
          <w:sz w:val="18"/>
          <w:szCs w:val="18"/>
        </w:rPr>
        <w:t>Raamo</w:t>
      </w:r>
      <w:r w:rsidRPr="00A5410A">
        <w:rPr>
          <w:rFonts w:ascii="Corbel" w:hAnsi="Corbel"/>
          <w:sz w:val="18"/>
          <w:szCs w:val="18"/>
        </w:rPr>
        <w:t>vereenkomst</w:t>
      </w:r>
      <w:bookmarkEnd w:id="23"/>
    </w:p>
    <w:p w14:paraId="6D8FD28C" w14:textId="6ECDE704" w:rsidR="00470DA1" w:rsidRDefault="00470DA1" w:rsidP="00470DA1">
      <w:pPr>
        <w:spacing w:line="276" w:lineRule="auto"/>
        <w:rPr>
          <w:rFonts w:ascii="Corbel" w:hAnsi="Corbel"/>
          <w:szCs w:val="18"/>
        </w:rPr>
      </w:pPr>
      <w:r w:rsidRPr="009421BC">
        <w:rPr>
          <w:rFonts w:ascii="Corbel" w:hAnsi="Corbel"/>
          <w:szCs w:val="18"/>
        </w:rPr>
        <w:t>De Overeenkomst</w:t>
      </w:r>
      <w:r w:rsidR="004612C5">
        <w:rPr>
          <w:rFonts w:ascii="Corbel" w:hAnsi="Corbel"/>
          <w:szCs w:val="18"/>
        </w:rPr>
        <w:t xml:space="preserve"> </w:t>
      </w:r>
      <w:r w:rsidRPr="009421BC">
        <w:rPr>
          <w:rFonts w:ascii="Corbel" w:hAnsi="Corbel"/>
          <w:szCs w:val="18"/>
        </w:rPr>
        <w:t>heeft het karakter van een raamovereenkomst. Dit betekent dat de voorwaarden inzake te plaatsen nadere opdrachten weliswaar in mee</w:t>
      </w:r>
      <w:r w:rsidR="001D6FF5">
        <w:rPr>
          <w:rFonts w:ascii="Corbel" w:hAnsi="Corbel"/>
          <w:szCs w:val="18"/>
        </w:rPr>
        <w:t>r of mindere mate zijn vastgelegd</w:t>
      </w:r>
      <w:r w:rsidRPr="009421BC">
        <w:rPr>
          <w:rFonts w:ascii="Corbel" w:hAnsi="Corbel"/>
          <w:szCs w:val="18"/>
        </w:rPr>
        <w:t>. Indien zich een concrete, werkelijke behoefte voordoet bij de Aanbestedende dienst kan hierin worden voorzien door Opdrachtnemer op basis van een nadere opdracht, die past binnen</w:t>
      </w:r>
      <w:r w:rsidR="001D6FF5">
        <w:rPr>
          <w:rFonts w:ascii="Corbel" w:hAnsi="Corbel"/>
          <w:szCs w:val="18"/>
        </w:rPr>
        <w:t xml:space="preserve"> de kaders van de Overeenkomst</w:t>
      </w:r>
      <w:r w:rsidR="000E225E">
        <w:rPr>
          <w:rFonts w:ascii="Corbel" w:hAnsi="Corbel"/>
          <w:szCs w:val="18"/>
        </w:rPr>
        <w:t>.</w:t>
      </w:r>
    </w:p>
    <w:p w14:paraId="073CAF56" w14:textId="77777777" w:rsidR="000E7496" w:rsidRPr="007D27BD" w:rsidRDefault="000E7496" w:rsidP="000E7496">
      <w:pPr>
        <w:numPr>
          <w:ilvl w:val="0"/>
          <w:numId w:val="61"/>
        </w:numPr>
        <w:spacing w:before="100" w:beforeAutospacing="1" w:after="100" w:afterAutospacing="1" w:line="240" w:lineRule="auto"/>
        <w:rPr>
          <w:rFonts w:ascii="Corbel" w:hAnsi="Corbel"/>
          <w:szCs w:val="18"/>
        </w:rPr>
      </w:pPr>
      <w:r w:rsidRPr="007D27BD">
        <w:rPr>
          <w:rFonts w:ascii="Corbel" w:hAnsi="Corbel"/>
          <w:szCs w:val="18"/>
        </w:rPr>
        <w:t>De overeenkomst wordt gesloten met twee opdrachtnemers. Per concrete nadere opdracht bepaalt de aanbestedende dienst welke Opdrachtnemer wordt ingezet. Deze keuze vindt plaats op basis van een inhoudelijke afweging door het kennisteam, waarbij onder meer rekening wordt gehouden met: </w:t>
      </w:r>
    </w:p>
    <w:p w14:paraId="3E1F3735" w14:textId="77777777" w:rsidR="000E7496" w:rsidRPr="007D27BD" w:rsidRDefault="000E7496" w:rsidP="000E7496">
      <w:pPr>
        <w:numPr>
          <w:ilvl w:val="1"/>
          <w:numId w:val="61"/>
        </w:numPr>
        <w:spacing w:before="100" w:beforeAutospacing="1" w:after="100" w:afterAutospacing="1" w:line="240" w:lineRule="auto"/>
        <w:rPr>
          <w:rFonts w:ascii="Corbel" w:hAnsi="Corbel"/>
          <w:szCs w:val="18"/>
        </w:rPr>
      </w:pPr>
      <w:r w:rsidRPr="007D27BD">
        <w:rPr>
          <w:rFonts w:ascii="Corbel" w:hAnsi="Corbel"/>
          <w:szCs w:val="18"/>
        </w:rPr>
        <w:t>De aard, omvang en complexiteit van de opdracht;</w:t>
      </w:r>
    </w:p>
    <w:p w14:paraId="4E95B23D" w14:textId="77777777" w:rsidR="000E7496" w:rsidRPr="007D27BD" w:rsidRDefault="000E7496" w:rsidP="000E7496">
      <w:pPr>
        <w:numPr>
          <w:ilvl w:val="1"/>
          <w:numId w:val="61"/>
        </w:numPr>
        <w:spacing w:before="100" w:beforeAutospacing="1" w:after="100" w:afterAutospacing="1" w:line="240" w:lineRule="auto"/>
        <w:rPr>
          <w:rFonts w:ascii="Corbel" w:hAnsi="Corbel"/>
          <w:szCs w:val="18"/>
        </w:rPr>
      </w:pPr>
      <w:r w:rsidRPr="007D27BD">
        <w:rPr>
          <w:rFonts w:ascii="Corbel" w:hAnsi="Corbel"/>
          <w:szCs w:val="18"/>
        </w:rPr>
        <w:t>De specifieke expertise en ervaring van de Opdrachtnemer;</w:t>
      </w:r>
    </w:p>
    <w:p w14:paraId="5FE39AA9" w14:textId="77777777" w:rsidR="000E7496" w:rsidRPr="007D27BD" w:rsidRDefault="000E7496" w:rsidP="000E7496">
      <w:pPr>
        <w:numPr>
          <w:ilvl w:val="1"/>
          <w:numId w:val="61"/>
        </w:numPr>
        <w:spacing w:before="100" w:beforeAutospacing="1" w:after="100" w:afterAutospacing="1" w:line="240" w:lineRule="auto"/>
        <w:rPr>
          <w:rFonts w:ascii="Corbel" w:hAnsi="Corbel"/>
          <w:szCs w:val="18"/>
        </w:rPr>
      </w:pPr>
      <w:r w:rsidRPr="007D27BD">
        <w:rPr>
          <w:rFonts w:ascii="Corbel" w:hAnsi="Corbel"/>
          <w:szCs w:val="18"/>
        </w:rPr>
        <w:t>De beschikbare capaciteit en planning;</w:t>
      </w:r>
    </w:p>
    <w:p w14:paraId="39B130B1" w14:textId="77777777" w:rsidR="000E7496" w:rsidRPr="007D27BD" w:rsidRDefault="000E7496" w:rsidP="000E7496">
      <w:pPr>
        <w:numPr>
          <w:ilvl w:val="1"/>
          <w:numId w:val="61"/>
        </w:numPr>
        <w:spacing w:before="100" w:beforeAutospacing="1" w:after="100" w:afterAutospacing="1" w:line="240" w:lineRule="auto"/>
        <w:rPr>
          <w:rFonts w:ascii="Corbel" w:hAnsi="Corbel"/>
          <w:szCs w:val="18"/>
        </w:rPr>
      </w:pPr>
      <w:r w:rsidRPr="007D27BD">
        <w:rPr>
          <w:rFonts w:ascii="Corbel" w:hAnsi="Corbel"/>
          <w:szCs w:val="18"/>
        </w:rPr>
        <w:t>De continuïteit en samenhang met lopende werkzaamheden.</w:t>
      </w:r>
    </w:p>
    <w:p w14:paraId="5DA5D456" w14:textId="77777777" w:rsidR="000E7496" w:rsidRPr="007D27BD" w:rsidRDefault="000E7496" w:rsidP="000E7496">
      <w:pPr>
        <w:numPr>
          <w:ilvl w:val="0"/>
          <w:numId w:val="61"/>
        </w:numPr>
        <w:spacing w:before="100" w:beforeAutospacing="1" w:after="100" w:afterAutospacing="1" w:line="240" w:lineRule="auto"/>
        <w:rPr>
          <w:rFonts w:ascii="Corbel" w:hAnsi="Corbel"/>
          <w:szCs w:val="18"/>
        </w:rPr>
      </w:pPr>
      <w:r w:rsidRPr="007D27BD">
        <w:rPr>
          <w:rFonts w:ascii="Corbel" w:hAnsi="Corbel"/>
          <w:szCs w:val="18"/>
        </w:rPr>
        <w:t>De aanbestede dienst streeft naar een evenwichtige inzet van beide Opdrachtnemers, voor zover dit verenigbaar is met een doelmatige en kwalitatief hoogwaardige uitvoering van de opdracht.</w:t>
      </w:r>
    </w:p>
    <w:p w14:paraId="160B4A5A" w14:textId="77777777" w:rsidR="007D27BD" w:rsidRPr="007D27BD" w:rsidRDefault="007D27BD" w:rsidP="007D27BD">
      <w:pPr>
        <w:numPr>
          <w:ilvl w:val="0"/>
          <w:numId w:val="61"/>
        </w:numPr>
        <w:spacing w:before="100" w:beforeAutospacing="1" w:after="100" w:afterAutospacing="1" w:line="240" w:lineRule="auto"/>
        <w:rPr>
          <w:rFonts w:ascii="Corbel" w:hAnsi="Corbel"/>
          <w:szCs w:val="18"/>
        </w:rPr>
      </w:pPr>
      <w:r w:rsidRPr="007D27BD">
        <w:rPr>
          <w:rFonts w:ascii="Corbel" w:hAnsi="Corbel"/>
          <w:szCs w:val="18"/>
        </w:rPr>
        <w:t xml:space="preserve">Indien de aard en omvang van een nadere opdracht daartoe aanleiding geven, kan de provincie Utrecht de geselecteerde opdrachtnemer verzoeken om een beknopte nadere offerte, waarin onder meer de voorgestelde inzet (uren, betrokken personen en globale aanpak) wordt gespecificeerd. Deze nadere offerte wordt voorgesteld op basis van een korte toelichting op de opdracht door het kennisteam. </w:t>
      </w:r>
    </w:p>
    <w:p w14:paraId="4A300E93" w14:textId="77777777" w:rsidR="007D27BD" w:rsidRPr="007D27BD" w:rsidRDefault="007D27BD" w:rsidP="007D27BD">
      <w:pPr>
        <w:numPr>
          <w:ilvl w:val="0"/>
          <w:numId w:val="61"/>
        </w:numPr>
        <w:spacing w:before="100" w:beforeAutospacing="1" w:after="100" w:afterAutospacing="1" w:line="240" w:lineRule="auto"/>
        <w:rPr>
          <w:rFonts w:ascii="Corbel" w:hAnsi="Corbel"/>
          <w:szCs w:val="18"/>
        </w:rPr>
      </w:pPr>
      <w:r w:rsidRPr="007D27BD">
        <w:rPr>
          <w:rFonts w:ascii="Corbel" w:hAnsi="Corbel"/>
          <w:szCs w:val="18"/>
        </w:rPr>
        <w:t xml:space="preserve">De provincie Utrecht is niet gehouden om bij iedere nadere opdracht een nadere offerte op te vragen, noch om meerdere opdrachtnemers gelijktijdig te laten offreren. Per nadere opdracht wordt bepaald of en bij welke opdrachtnemer een nadere offerte wordt opgevraagd. </w:t>
      </w:r>
    </w:p>
    <w:p w14:paraId="4925C642" w14:textId="30ABF9DD" w:rsidR="007D27BD" w:rsidRPr="007D27BD" w:rsidRDefault="007D27BD" w:rsidP="007D27BD">
      <w:pPr>
        <w:numPr>
          <w:ilvl w:val="0"/>
          <w:numId w:val="61"/>
        </w:numPr>
        <w:spacing w:before="100" w:beforeAutospacing="1" w:after="100" w:afterAutospacing="1" w:line="240" w:lineRule="auto"/>
        <w:rPr>
          <w:rFonts w:ascii="Corbel" w:hAnsi="Corbel"/>
          <w:szCs w:val="18"/>
        </w:rPr>
      </w:pPr>
      <w:r w:rsidRPr="007D27BD">
        <w:rPr>
          <w:rFonts w:ascii="Corbel" w:hAnsi="Corbel"/>
          <w:szCs w:val="18"/>
        </w:rPr>
        <w:lastRenderedPageBreak/>
        <w:t>Voor kleinschalige, eenduidige vragen met een beperkte inzet (bijvoorbeeld een inzet van maximaal circa 10 uur) kan de provincie Utrecht afzien van het opvragen van een nadere offerte en direct opdracht verstrekken binnen de kader van de raamovereenkomst.</w:t>
      </w:r>
    </w:p>
    <w:p w14:paraId="3DCFBF82" w14:textId="77777777" w:rsidR="000E7496" w:rsidRPr="007D27BD" w:rsidRDefault="000E7496" w:rsidP="000E7496">
      <w:pPr>
        <w:numPr>
          <w:ilvl w:val="0"/>
          <w:numId w:val="61"/>
        </w:numPr>
        <w:spacing w:before="100" w:beforeAutospacing="1" w:after="100" w:afterAutospacing="1" w:line="240" w:lineRule="auto"/>
        <w:rPr>
          <w:rFonts w:ascii="Corbel" w:hAnsi="Corbel"/>
          <w:szCs w:val="18"/>
        </w:rPr>
      </w:pPr>
      <w:r w:rsidRPr="007D27BD">
        <w:rPr>
          <w:rFonts w:ascii="Corbel" w:hAnsi="Corbel"/>
          <w:szCs w:val="18"/>
        </w:rPr>
        <w:t>Aan deze verdeling kunnen door Opdrachtnemers geen rechten worden ontleend. De aanbestedende dienst is niet gehouden tot het garanderen van een minimale afname per Opdrachtnemer. </w:t>
      </w:r>
    </w:p>
    <w:p w14:paraId="5EA000E6" w14:textId="643B34B9" w:rsidR="00F801A9" w:rsidRPr="00155BE0" w:rsidRDefault="00AF6B84" w:rsidP="00AF6B84">
      <w:pPr>
        <w:pStyle w:val="Kop2"/>
        <w:tabs>
          <w:tab w:val="left" w:pos="6379"/>
        </w:tabs>
        <w:spacing w:before="240" w:after="120" w:line="276" w:lineRule="auto"/>
        <w:rPr>
          <w:rFonts w:ascii="Corbel" w:hAnsi="Corbel"/>
          <w:sz w:val="18"/>
          <w:szCs w:val="18"/>
        </w:rPr>
      </w:pPr>
      <w:bookmarkStart w:id="24" w:name="_Toc220665314"/>
      <w:bookmarkEnd w:id="0"/>
      <w:bookmarkEnd w:id="21"/>
      <w:bookmarkEnd w:id="22"/>
      <w:r w:rsidRPr="00155BE0">
        <w:rPr>
          <w:rFonts w:ascii="Corbel" w:hAnsi="Corbel"/>
          <w:sz w:val="18"/>
          <w:szCs w:val="18"/>
        </w:rPr>
        <w:t xml:space="preserve">Maatschappelijk verantwoord </w:t>
      </w:r>
      <w:r w:rsidR="00E577F0" w:rsidRPr="00155BE0">
        <w:rPr>
          <w:rFonts w:ascii="Corbel" w:hAnsi="Corbel"/>
          <w:sz w:val="18"/>
          <w:szCs w:val="18"/>
        </w:rPr>
        <w:t>Opdrachtgeven &amp; I</w:t>
      </w:r>
      <w:r w:rsidRPr="00155BE0">
        <w:rPr>
          <w:rFonts w:ascii="Corbel" w:hAnsi="Corbel"/>
          <w:sz w:val="18"/>
          <w:szCs w:val="18"/>
        </w:rPr>
        <w:t xml:space="preserve">nkopen: </w:t>
      </w:r>
      <w:r w:rsidR="00F801A9" w:rsidRPr="00155BE0">
        <w:rPr>
          <w:rFonts w:ascii="Corbel" w:hAnsi="Corbel"/>
          <w:sz w:val="18"/>
          <w:szCs w:val="18"/>
        </w:rPr>
        <w:t>Duurzaamheid</w:t>
      </w:r>
      <w:bookmarkEnd w:id="24"/>
    </w:p>
    <w:p w14:paraId="60C2B0D7" w14:textId="56BD9082" w:rsidR="00390DBD" w:rsidRDefault="00DE5324" w:rsidP="00BD28EA">
      <w:pPr>
        <w:spacing w:line="276" w:lineRule="auto"/>
        <w:rPr>
          <w:rFonts w:ascii="Corbel" w:hAnsi="Corbel"/>
          <w:szCs w:val="18"/>
        </w:rPr>
      </w:pPr>
      <w:r w:rsidRPr="00155BE0">
        <w:rPr>
          <w:rFonts w:ascii="Corbel" w:hAnsi="Corbel"/>
          <w:szCs w:val="18"/>
        </w:rPr>
        <w:t>De Aanbestedende dienst volgt</w:t>
      </w:r>
      <w:r w:rsidR="00CB6F0C" w:rsidRPr="00155BE0">
        <w:rPr>
          <w:rFonts w:ascii="Corbel" w:hAnsi="Corbel"/>
          <w:szCs w:val="18"/>
        </w:rPr>
        <w:t xml:space="preserve"> tenminste</w:t>
      </w:r>
      <w:r w:rsidRPr="00155BE0">
        <w:rPr>
          <w:rFonts w:ascii="Corbel" w:hAnsi="Corbel"/>
          <w:szCs w:val="18"/>
        </w:rPr>
        <w:t xml:space="preserve"> de door </w:t>
      </w:r>
      <w:r w:rsidR="00CB6F0C" w:rsidRPr="00155BE0">
        <w:rPr>
          <w:rFonts w:ascii="Corbel" w:hAnsi="Corbel"/>
          <w:szCs w:val="18"/>
        </w:rPr>
        <w:t>de Rijksoverheid</w:t>
      </w:r>
      <w:r w:rsidRPr="00155BE0">
        <w:rPr>
          <w:rFonts w:ascii="Corbel" w:hAnsi="Corbel"/>
          <w:szCs w:val="18"/>
        </w:rPr>
        <w:t xml:space="preserve"> opgestelde mi</w:t>
      </w:r>
      <w:r w:rsidR="00CB6F0C" w:rsidRPr="00155BE0">
        <w:rPr>
          <w:rFonts w:ascii="Corbel" w:hAnsi="Corbel"/>
          <w:szCs w:val="18"/>
        </w:rPr>
        <w:t>nimumeisen</w:t>
      </w:r>
      <w:r w:rsidR="00C63732" w:rsidRPr="00155BE0">
        <w:rPr>
          <w:rFonts w:ascii="Corbel" w:hAnsi="Corbel"/>
          <w:szCs w:val="18"/>
        </w:rPr>
        <w:t xml:space="preserve"> met betrekking tot duurzaamheid</w:t>
      </w:r>
      <w:r w:rsidR="00811914" w:rsidRPr="00155BE0">
        <w:rPr>
          <w:rFonts w:ascii="Corbel" w:hAnsi="Corbel"/>
          <w:szCs w:val="18"/>
        </w:rPr>
        <w:t>.</w:t>
      </w:r>
      <w:r w:rsidRPr="00155BE0">
        <w:rPr>
          <w:rFonts w:ascii="Corbel" w:hAnsi="Corbel"/>
          <w:szCs w:val="18"/>
        </w:rPr>
        <w:t xml:space="preserve"> </w:t>
      </w:r>
      <w:r w:rsidR="0096249F" w:rsidRPr="00155BE0">
        <w:rPr>
          <w:rFonts w:ascii="Corbel" w:hAnsi="Corbel"/>
          <w:szCs w:val="18"/>
        </w:rPr>
        <w:t>Voor de onderhavige Opdracht zijn</w:t>
      </w:r>
      <w:r w:rsidR="0029058B" w:rsidRPr="00155BE0">
        <w:rPr>
          <w:rFonts w:ascii="Corbel" w:hAnsi="Corbel"/>
          <w:szCs w:val="18"/>
        </w:rPr>
        <w:t xml:space="preserve"> </w:t>
      </w:r>
      <w:r w:rsidR="00DD7B09" w:rsidRPr="00155BE0">
        <w:rPr>
          <w:rFonts w:ascii="Corbel" w:hAnsi="Corbel"/>
          <w:szCs w:val="18"/>
        </w:rPr>
        <w:t>geen aanvullende minimumeisen vastgesteld die als geschiktheidseis, technische specificatie of gunningscriteria worden toegepast.</w:t>
      </w:r>
    </w:p>
    <w:p w14:paraId="111F2D02" w14:textId="0E2B6FE3" w:rsidR="00390DBD" w:rsidRPr="00815175" w:rsidRDefault="002D0D4E" w:rsidP="002D0D4E">
      <w:pPr>
        <w:pStyle w:val="Kop2"/>
        <w:rPr>
          <w:rFonts w:ascii="Corbel" w:hAnsi="Corbel"/>
          <w:sz w:val="18"/>
          <w:szCs w:val="18"/>
        </w:rPr>
      </w:pPr>
      <w:bookmarkStart w:id="25" w:name="_Toc220665315"/>
      <w:r w:rsidRPr="00815175">
        <w:rPr>
          <w:rFonts w:ascii="Corbel" w:hAnsi="Corbel"/>
          <w:sz w:val="18"/>
          <w:szCs w:val="18"/>
        </w:rPr>
        <w:t xml:space="preserve">Maatschappelijk verantwoord Opdrachtgeven &amp; Inkopen: </w:t>
      </w:r>
      <w:r w:rsidR="00390DBD" w:rsidRPr="00815175">
        <w:rPr>
          <w:rFonts w:ascii="Corbel" w:hAnsi="Corbel"/>
          <w:sz w:val="18"/>
          <w:szCs w:val="18"/>
        </w:rPr>
        <w:t>Klimaat</w:t>
      </w:r>
      <w:bookmarkEnd w:id="25"/>
    </w:p>
    <w:p w14:paraId="740E72FA" w14:textId="77777777" w:rsidR="00390DBD" w:rsidRPr="00815175" w:rsidRDefault="00390DBD" w:rsidP="00390DBD">
      <w:pPr>
        <w:spacing w:line="276" w:lineRule="auto"/>
        <w:rPr>
          <w:rFonts w:ascii="Corbel" w:hAnsi="Corbel"/>
          <w:szCs w:val="18"/>
        </w:rPr>
      </w:pPr>
      <w:r w:rsidRPr="00815175">
        <w:rPr>
          <w:rFonts w:ascii="Corbel" w:hAnsi="Corbel"/>
          <w:szCs w:val="18"/>
        </w:rPr>
        <w:t xml:space="preserve">De onderhavige opdracht heeft betrekking op de ondersteuning van gemeenten bij de warmtetransitie en draagt daarmee indirect bij aan het realiseren van CO2-reductie. In het kader van maatschappelijk verantwoord opdrachtgeverschap verwacht de provincie Utrecht dat de opdrachtnemer bij de uitvoering van de opdracht oog heeft voor klimaat gerelateerde aspecten die samenhangen met gemeentelijke warmteprogramma’s. </w:t>
      </w:r>
    </w:p>
    <w:p w14:paraId="695DC512" w14:textId="77777777" w:rsidR="00390DBD" w:rsidRPr="00815175" w:rsidRDefault="00390DBD" w:rsidP="00390DBD">
      <w:pPr>
        <w:spacing w:line="276" w:lineRule="auto"/>
        <w:rPr>
          <w:rFonts w:ascii="Corbel" w:hAnsi="Corbel"/>
          <w:szCs w:val="18"/>
        </w:rPr>
      </w:pPr>
    </w:p>
    <w:p w14:paraId="4D5E453D" w14:textId="77777777" w:rsidR="00390DBD" w:rsidRPr="00815175" w:rsidRDefault="00390DBD" w:rsidP="00390DBD">
      <w:pPr>
        <w:spacing w:line="276" w:lineRule="auto"/>
        <w:rPr>
          <w:rFonts w:ascii="Corbel" w:hAnsi="Corbel"/>
          <w:szCs w:val="18"/>
        </w:rPr>
      </w:pPr>
      <w:r w:rsidRPr="00815175">
        <w:rPr>
          <w:rFonts w:ascii="Corbel" w:hAnsi="Corbel"/>
          <w:szCs w:val="18"/>
        </w:rPr>
        <w:t>De rol van de opdrachtnemer is adviserend en ondersteunend van aard. Dit betekent dat bij de advisering aan gemeenten rekening wordt gehouden met de wijze waarop gemeenten invulling geven aan klimaatdoelstellingen, waaronder CO2-reductie. De ondersteuning kan onder meer bestaan uit het helpen structureren, duiden en benutten van door gemeenten zelf verzamelde informatie en inzichten, bijvoorbeeld in het kader van beleidsvorming, besluitvorming en uitvoering van warmteprogramma’s.</w:t>
      </w:r>
    </w:p>
    <w:p w14:paraId="34931F1C" w14:textId="77777777" w:rsidR="00390DBD" w:rsidRPr="00815175" w:rsidRDefault="00390DBD" w:rsidP="00390DBD">
      <w:pPr>
        <w:spacing w:line="276" w:lineRule="auto"/>
        <w:rPr>
          <w:rFonts w:ascii="Corbel" w:hAnsi="Corbel"/>
          <w:szCs w:val="18"/>
        </w:rPr>
      </w:pPr>
    </w:p>
    <w:p w14:paraId="0B1D48DF" w14:textId="77777777" w:rsidR="00390DBD" w:rsidRPr="00815175" w:rsidRDefault="00390DBD" w:rsidP="00390DBD">
      <w:pPr>
        <w:spacing w:line="276" w:lineRule="auto"/>
        <w:rPr>
          <w:rFonts w:ascii="Corbel" w:hAnsi="Corbel"/>
          <w:szCs w:val="18"/>
        </w:rPr>
      </w:pPr>
      <w:r w:rsidRPr="00815175">
        <w:rPr>
          <w:rFonts w:ascii="Corbel" w:hAnsi="Corbel"/>
          <w:szCs w:val="18"/>
        </w:rPr>
        <w:t xml:space="preserve">Het uitvoeren van metingen, het verzamelen van primaire data of het opstellen van formele rapportages over CO2-reductie behoort nadrukkelijk niet tot de opdracht en blijft de verantwoordelijkheid van de gemeenten zelf. </w:t>
      </w:r>
    </w:p>
    <w:p w14:paraId="7D81425D" w14:textId="77777777" w:rsidR="00390DBD" w:rsidRPr="00815175" w:rsidRDefault="00390DBD" w:rsidP="00390DBD">
      <w:pPr>
        <w:spacing w:line="276" w:lineRule="auto"/>
        <w:rPr>
          <w:rFonts w:ascii="Corbel" w:hAnsi="Corbel"/>
          <w:szCs w:val="18"/>
        </w:rPr>
      </w:pPr>
    </w:p>
    <w:p w14:paraId="2FD1335D" w14:textId="5052CE29" w:rsidR="00390DBD" w:rsidRPr="001100CB" w:rsidRDefault="00390DBD" w:rsidP="00BD28EA">
      <w:pPr>
        <w:spacing w:line="276" w:lineRule="auto"/>
        <w:rPr>
          <w:rFonts w:ascii="Corbel" w:hAnsi="Corbel"/>
          <w:szCs w:val="18"/>
        </w:rPr>
      </w:pPr>
      <w:r w:rsidRPr="00815175">
        <w:rPr>
          <w:rFonts w:ascii="Corbel" w:hAnsi="Corbel"/>
          <w:szCs w:val="18"/>
        </w:rPr>
        <w:t>Deze uitgangspunten gelden als kader voor de uitvoering van de overeenkomst en leiden niet tot aanvullende geschiktheidseisen of gunningscriteria.</w:t>
      </w:r>
      <w:r w:rsidRPr="00390DBD">
        <w:rPr>
          <w:rFonts w:ascii="Corbel" w:hAnsi="Corbel"/>
          <w:szCs w:val="18"/>
        </w:rPr>
        <w:t xml:space="preserve"> </w:t>
      </w:r>
    </w:p>
    <w:p w14:paraId="6B0893D4" w14:textId="60B70858" w:rsidR="001100CB" w:rsidRPr="001100CB" w:rsidRDefault="001100CB" w:rsidP="001100CB">
      <w:pPr>
        <w:pStyle w:val="Kop2"/>
        <w:tabs>
          <w:tab w:val="left" w:pos="6379"/>
        </w:tabs>
        <w:spacing w:before="240" w:after="120" w:line="276" w:lineRule="auto"/>
        <w:rPr>
          <w:rFonts w:ascii="Corbel" w:hAnsi="Corbel"/>
          <w:sz w:val="18"/>
          <w:szCs w:val="18"/>
        </w:rPr>
      </w:pPr>
      <w:bookmarkStart w:id="26" w:name="_Toc220665316"/>
      <w:r w:rsidRPr="001100CB">
        <w:rPr>
          <w:rFonts w:ascii="Corbel" w:hAnsi="Corbel"/>
          <w:sz w:val="18"/>
          <w:szCs w:val="18"/>
        </w:rPr>
        <w:t>Maatschappelijk verantwoord</w:t>
      </w:r>
      <w:r w:rsidR="00E577F0">
        <w:rPr>
          <w:rFonts w:ascii="Corbel" w:hAnsi="Corbel"/>
          <w:sz w:val="18"/>
          <w:szCs w:val="18"/>
        </w:rPr>
        <w:t xml:space="preserve"> Opdrachtgeven &amp; I</w:t>
      </w:r>
      <w:r w:rsidRPr="001100CB">
        <w:rPr>
          <w:rFonts w:ascii="Corbel" w:hAnsi="Corbel"/>
          <w:sz w:val="18"/>
          <w:szCs w:val="18"/>
        </w:rPr>
        <w:t>nkopen: Diversiteit &amp; Inclusie</w:t>
      </w:r>
      <w:bookmarkEnd w:id="26"/>
    </w:p>
    <w:p w14:paraId="257A11AC" w14:textId="48E2FCBD" w:rsidR="0060427B" w:rsidRDefault="00BD28EA" w:rsidP="0096249F">
      <w:pPr>
        <w:spacing w:line="276" w:lineRule="auto"/>
        <w:rPr>
          <w:rFonts w:ascii="Corbel" w:hAnsi="Corbel"/>
        </w:rPr>
      </w:pPr>
      <w:r w:rsidRPr="001100CB">
        <w:rPr>
          <w:rFonts w:ascii="Corbel" w:hAnsi="Corbel"/>
        </w:rPr>
        <w:t>De Aanbestedende Dienst behoudt zich het recht voor om de overeenkomst (gedeeltelijk) op te schorten of te beëindigen, zodra de Aanbestedende Dienst vaststelt dat de Opdrachtnemer ofwel een door de Opdrachtnemer ingezette derde partij zich schuldig maakt aan discriminatie bij de uitvoering van de Opdracht. Bij opschorting of ontbinding is de Aanbestedende Dienst niet tot enigerlei schadevergoeding of enige (andere) vorm van compensatie gehouden.</w:t>
      </w:r>
    </w:p>
    <w:p w14:paraId="64469F1E" w14:textId="77777777" w:rsidR="00140D30" w:rsidRDefault="00140D30" w:rsidP="0096249F">
      <w:pPr>
        <w:spacing w:line="276" w:lineRule="auto"/>
        <w:rPr>
          <w:rFonts w:ascii="Corbel" w:hAnsi="Corbel"/>
        </w:rPr>
      </w:pPr>
    </w:p>
    <w:p w14:paraId="47A55098" w14:textId="77777777" w:rsidR="00140D30" w:rsidRPr="00037091" w:rsidRDefault="00140D30" w:rsidP="00140D30">
      <w:pPr>
        <w:spacing w:line="276" w:lineRule="auto"/>
        <w:rPr>
          <w:rFonts w:ascii="Corbel" w:hAnsi="Corbel"/>
          <w:szCs w:val="18"/>
        </w:rPr>
      </w:pPr>
      <w:r w:rsidRPr="00037091">
        <w:rPr>
          <w:rFonts w:ascii="Corbel" w:hAnsi="Corbel"/>
          <w:szCs w:val="18"/>
        </w:rPr>
        <w:t xml:space="preserve">Daarnaast wordt bij de uitvoering van de opdracht aandacht besteed aan diversiteit en inclusie, in het bijzonder ten aanzien van de toegankelijkheid en bruikbaarheid van de op te leveren diensten en producten voor een brede en diverse doelgroep. </w:t>
      </w:r>
    </w:p>
    <w:p w14:paraId="2C11A333" w14:textId="77777777" w:rsidR="00140D30" w:rsidRPr="00037091" w:rsidRDefault="00140D30" w:rsidP="00140D30">
      <w:pPr>
        <w:spacing w:line="276" w:lineRule="auto"/>
        <w:rPr>
          <w:rFonts w:ascii="Corbel" w:hAnsi="Corbel"/>
          <w:szCs w:val="18"/>
        </w:rPr>
      </w:pPr>
    </w:p>
    <w:p w14:paraId="0783837C" w14:textId="16558E45" w:rsidR="00140D30" w:rsidRPr="0096249F" w:rsidRDefault="00140D30" w:rsidP="0096249F">
      <w:pPr>
        <w:spacing w:line="276" w:lineRule="auto"/>
        <w:rPr>
          <w:rFonts w:ascii="Corbel" w:hAnsi="Corbel"/>
          <w:szCs w:val="18"/>
        </w:rPr>
      </w:pPr>
      <w:r w:rsidRPr="00037091">
        <w:rPr>
          <w:rFonts w:ascii="Corbel" w:hAnsi="Corbel"/>
          <w:szCs w:val="18"/>
        </w:rPr>
        <w:t>Deze contracteis geldt als kader voor de uitvoering van de overeenkomst en leidt niet tot aanvullende geschiktheidseisen of gunningscriteria.</w:t>
      </w:r>
      <w:r w:rsidRPr="00140D30">
        <w:rPr>
          <w:rFonts w:ascii="Corbel" w:hAnsi="Corbel"/>
          <w:szCs w:val="18"/>
        </w:rPr>
        <w:t xml:space="preserve"> </w:t>
      </w:r>
    </w:p>
    <w:p w14:paraId="6C825D68" w14:textId="547550B3" w:rsidR="0096249F" w:rsidRPr="00041C58" w:rsidRDefault="000E225E" w:rsidP="00AF6B84">
      <w:pPr>
        <w:pStyle w:val="Kop2"/>
        <w:tabs>
          <w:tab w:val="left" w:pos="6379"/>
        </w:tabs>
        <w:spacing w:before="240" w:after="120" w:line="276" w:lineRule="auto"/>
        <w:rPr>
          <w:rFonts w:ascii="Corbel" w:hAnsi="Corbel"/>
          <w:sz w:val="18"/>
          <w:szCs w:val="18"/>
        </w:rPr>
      </w:pPr>
      <w:bookmarkStart w:id="27" w:name="_Toc220665317"/>
      <w:r w:rsidRPr="00041C58">
        <w:rPr>
          <w:rFonts w:ascii="Corbel" w:hAnsi="Corbel"/>
          <w:sz w:val="18"/>
          <w:szCs w:val="18"/>
        </w:rPr>
        <w:t xml:space="preserve">Maatschappelijk verantwoord </w:t>
      </w:r>
      <w:r w:rsidR="00E577F0" w:rsidRPr="00041C58">
        <w:rPr>
          <w:rFonts w:ascii="Corbel" w:hAnsi="Corbel"/>
          <w:sz w:val="18"/>
          <w:szCs w:val="18"/>
        </w:rPr>
        <w:t>Opdrachtgeven &amp; I</w:t>
      </w:r>
      <w:r w:rsidR="00AF6B84" w:rsidRPr="00041C58">
        <w:rPr>
          <w:rFonts w:ascii="Corbel" w:hAnsi="Corbel"/>
          <w:sz w:val="18"/>
          <w:szCs w:val="18"/>
        </w:rPr>
        <w:t xml:space="preserve">nkopen: </w:t>
      </w:r>
      <w:r w:rsidR="0096249F" w:rsidRPr="00041C58">
        <w:rPr>
          <w:rFonts w:ascii="Corbel" w:hAnsi="Corbel"/>
          <w:sz w:val="18"/>
          <w:szCs w:val="18"/>
        </w:rPr>
        <w:t>Social return</w:t>
      </w:r>
      <w:bookmarkEnd w:id="27"/>
    </w:p>
    <w:p w14:paraId="60465CBC" w14:textId="669C0C06" w:rsidR="007B4637" w:rsidRPr="00F436DA" w:rsidRDefault="007B4637" w:rsidP="007B4637">
      <w:pPr>
        <w:rPr>
          <w:rFonts w:ascii="Corbel" w:hAnsi="Corbel"/>
          <w:szCs w:val="18"/>
        </w:rPr>
      </w:pPr>
      <w:r w:rsidRPr="00F436DA">
        <w:rPr>
          <w:rFonts w:ascii="Corbel" w:hAnsi="Corbel"/>
          <w:szCs w:val="18"/>
        </w:rPr>
        <w:t xml:space="preserve">Aanbesteder past social return als bijzondere uitvoeringsvoorwaarde toe bij nieuw aan te besteden contracten. Voor aanbestedingen betekent dit dat van leveranciers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Te denken valt dan aan opleidingen, trainingen of stages. </w:t>
      </w:r>
      <w:r w:rsidRPr="00F436DA">
        <w:rPr>
          <w:rFonts w:ascii="Corbel" w:hAnsi="Corbel"/>
          <w:szCs w:val="18"/>
        </w:rPr>
        <w:br/>
      </w:r>
      <w:r w:rsidRPr="00F436DA">
        <w:rPr>
          <w:rFonts w:ascii="Corbel" w:hAnsi="Corbel"/>
          <w:szCs w:val="18"/>
        </w:rPr>
        <w:br/>
        <w:t xml:space="preserve">Bij de manieren om te voldoen aan de voorwaarden van social return wordt na gunning samen met de leverancier gekeken naar de mogelijkheden van de branche, de onderneming en het beschikbare netwerk. </w:t>
      </w:r>
    </w:p>
    <w:p w14:paraId="06607F2D" w14:textId="77777777" w:rsidR="007B4637" w:rsidRPr="00F436DA" w:rsidRDefault="007B4637" w:rsidP="007B4637">
      <w:pPr>
        <w:rPr>
          <w:rFonts w:ascii="Corbel" w:hAnsi="Corbel"/>
          <w:szCs w:val="18"/>
        </w:rPr>
      </w:pPr>
    </w:p>
    <w:p w14:paraId="56CAFA54" w14:textId="180EBE57" w:rsidR="007B4637" w:rsidRDefault="007B4637" w:rsidP="007B4637">
      <w:pPr>
        <w:rPr>
          <w:rFonts w:ascii="Corbel" w:hAnsi="Corbel"/>
          <w:szCs w:val="18"/>
        </w:rPr>
      </w:pPr>
      <w:r w:rsidRPr="00F436DA">
        <w:rPr>
          <w:rFonts w:ascii="Corbel" w:hAnsi="Corbel"/>
          <w:szCs w:val="18"/>
        </w:rPr>
        <w:lastRenderedPageBreak/>
        <w:t xml:space="preserve">Zie </w:t>
      </w:r>
      <w:r w:rsidRPr="00037091">
        <w:rPr>
          <w:rFonts w:ascii="Corbel" w:hAnsi="Corbel"/>
          <w:szCs w:val="18"/>
        </w:rPr>
        <w:t>Bijlage</w:t>
      </w:r>
      <w:r w:rsidR="00037091" w:rsidRPr="00037091">
        <w:rPr>
          <w:rFonts w:ascii="Corbel" w:hAnsi="Corbel"/>
          <w:szCs w:val="18"/>
        </w:rPr>
        <w:t xml:space="preserve"> Protocol Social Return</w:t>
      </w:r>
      <w:r w:rsidRPr="00037091">
        <w:rPr>
          <w:rFonts w:ascii="Corbel" w:hAnsi="Corbel"/>
          <w:szCs w:val="18"/>
        </w:rPr>
        <w:t xml:space="preserve"> voor een nadere toelichting op deze bijzondere uitvoeringsvoorwaarde. Door het doen van een Inschrijving gaat Inschrijver akkoord met deze bijzondere uitvoeringsvoorwaarde en de verplichtingen als opgenomen in </w:t>
      </w:r>
      <w:r w:rsidR="00037091" w:rsidRPr="00037091">
        <w:rPr>
          <w:rFonts w:ascii="Corbel" w:hAnsi="Corbel"/>
          <w:szCs w:val="18"/>
        </w:rPr>
        <w:t xml:space="preserve">de </w:t>
      </w:r>
      <w:r w:rsidRPr="00037091">
        <w:rPr>
          <w:rFonts w:ascii="Corbel" w:hAnsi="Corbel"/>
          <w:szCs w:val="18"/>
        </w:rPr>
        <w:t>Bijlage</w:t>
      </w:r>
      <w:r w:rsidR="00037091" w:rsidRPr="00037091">
        <w:rPr>
          <w:rFonts w:ascii="Corbel" w:hAnsi="Corbel"/>
          <w:szCs w:val="18"/>
        </w:rPr>
        <w:t xml:space="preserve"> Protocol Social Return</w:t>
      </w:r>
      <w:r w:rsidRPr="00F436DA">
        <w:rPr>
          <w:rFonts w:ascii="Corbel" w:hAnsi="Corbel"/>
          <w:szCs w:val="18"/>
        </w:rPr>
        <w:t>.</w:t>
      </w:r>
    </w:p>
    <w:p w14:paraId="6E9D68D3" w14:textId="77777777" w:rsidR="001B097C" w:rsidRDefault="001B097C" w:rsidP="007B4637">
      <w:pPr>
        <w:rPr>
          <w:rFonts w:ascii="Corbel" w:hAnsi="Corbel"/>
          <w:szCs w:val="18"/>
        </w:rPr>
      </w:pPr>
    </w:p>
    <w:p w14:paraId="40135E71" w14:textId="22546841" w:rsidR="001B097C" w:rsidRPr="00F436DA" w:rsidRDefault="001B097C" w:rsidP="007B4637">
      <w:pPr>
        <w:rPr>
          <w:rFonts w:ascii="Corbel" w:hAnsi="Corbel"/>
          <w:szCs w:val="18"/>
        </w:rPr>
      </w:pPr>
      <w:r w:rsidRPr="008C64A2">
        <w:rPr>
          <w:rFonts w:ascii="Corbel" w:hAnsi="Corbel"/>
          <w:szCs w:val="18"/>
        </w:rPr>
        <w:t>Social Return geldt binnen deze aanbesteding als een standaard contracteis. Op de uitvoering van de overeenkomst is het Protocol Social Return van de provincie Utrecht van toepassing. De inzet op Social Return bedraagt maximaal 2% van de opdrachtwaarde en wordt ingevuld conform dit protocol.</w:t>
      </w:r>
      <w:r w:rsidRPr="001B097C">
        <w:rPr>
          <w:rFonts w:ascii="Corbel" w:hAnsi="Corbel"/>
          <w:szCs w:val="18"/>
        </w:rPr>
        <w:t xml:space="preserve"> </w:t>
      </w:r>
    </w:p>
    <w:p w14:paraId="38E300C0" w14:textId="77777777" w:rsidR="00BB5C9A" w:rsidRPr="00423551" w:rsidRDefault="00BB5C9A" w:rsidP="00BB5C9A"/>
    <w:p w14:paraId="77A09000" w14:textId="77777777" w:rsidR="003B550B" w:rsidRPr="00102E0C" w:rsidRDefault="009421BC" w:rsidP="00C473BA">
      <w:pPr>
        <w:pStyle w:val="Kop1"/>
        <w:numPr>
          <w:ilvl w:val="0"/>
          <w:numId w:val="32"/>
        </w:numPr>
        <w:ind w:left="1701" w:hanging="1701"/>
        <w:rPr>
          <w:rFonts w:ascii="Corbel" w:hAnsi="Corbel"/>
        </w:rPr>
      </w:pPr>
      <w:bookmarkStart w:id="28" w:name="_Toc447882322"/>
      <w:bookmarkStart w:id="29" w:name="_Toc220665318"/>
      <w:bookmarkEnd w:id="1"/>
      <w:r>
        <w:rPr>
          <w:rFonts w:ascii="Corbel" w:hAnsi="Corbel"/>
        </w:rPr>
        <w:lastRenderedPageBreak/>
        <w:t>Procedurele aspecten en voorschriften</w:t>
      </w:r>
      <w:bookmarkEnd w:id="28"/>
      <w:bookmarkEnd w:id="29"/>
    </w:p>
    <w:p w14:paraId="65C1506D" w14:textId="77777777" w:rsidR="00826222" w:rsidRPr="00C25E4D" w:rsidRDefault="00826222" w:rsidP="00C25E4D">
      <w:pPr>
        <w:spacing w:line="276" w:lineRule="auto"/>
        <w:rPr>
          <w:rFonts w:ascii="Corbel" w:hAnsi="Corbel"/>
          <w:szCs w:val="18"/>
        </w:rPr>
      </w:pPr>
      <w:bookmarkStart w:id="30" w:name="_Toc250730220"/>
      <w:bookmarkStart w:id="31"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32" w:name="_Toc447864211"/>
      <w:bookmarkStart w:id="33" w:name="_Toc220665319"/>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30"/>
      <w:bookmarkEnd w:id="32"/>
      <w:bookmarkEnd w:id="33"/>
    </w:p>
    <w:p w14:paraId="63640BF2" w14:textId="77777777" w:rsidR="00A01437" w:rsidRDefault="008E0AAB" w:rsidP="00250FB1">
      <w:pPr>
        <w:numPr>
          <w:ilvl w:val="0"/>
          <w:numId w:val="25"/>
        </w:numPr>
        <w:tabs>
          <w:tab w:val="clear" w:pos="720"/>
          <w:tab w:val="left" w:pos="567"/>
        </w:tabs>
        <w:spacing w:line="276" w:lineRule="auto"/>
        <w:ind w:left="502"/>
        <w:rPr>
          <w:rFonts w:ascii="Corbel" w:hAnsi="Corbel"/>
          <w:szCs w:val="18"/>
        </w:rPr>
      </w:pPr>
      <w:r w:rsidRPr="00A01437">
        <w:rPr>
          <w:rFonts w:ascii="Corbel" w:hAnsi="Corbel"/>
          <w:szCs w:val="18"/>
        </w:rPr>
        <w:t>De Aanbestedende dienst is niet verplicht de Opdracht te gunnen.</w:t>
      </w:r>
    </w:p>
    <w:p w14:paraId="127A5B94" w14:textId="77777777" w:rsidR="00A01437" w:rsidRDefault="00A01437" w:rsidP="00A01437">
      <w:pPr>
        <w:tabs>
          <w:tab w:val="left" w:pos="567"/>
        </w:tabs>
        <w:spacing w:line="276" w:lineRule="auto"/>
        <w:ind w:left="502"/>
        <w:rPr>
          <w:rFonts w:ascii="Corbel" w:hAnsi="Corbel"/>
          <w:szCs w:val="18"/>
        </w:rPr>
      </w:pPr>
    </w:p>
    <w:p w14:paraId="4F431877" w14:textId="06C0639B" w:rsidR="00A01437" w:rsidRDefault="00A01437" w:rsidP="00A01437">
      <w:pPr>
        <w:numPr>
          <w:ilvl w:val="0"/>
          <w:numId w:val="25"/>
        </w:numPr>
        <w:tabs>
          <w:tab w:val="clear" w:pos="720"/>
          <w:tab w:val="left" w:pos="567"/>
        </w:tabs>
        <w:spacing w:line="276" w:lineRule="auto"/>
        <w:ind w:left="502"/>
        <w:rPr>
          <w:rFonts w:ascii="Corbel" w:hAnsi="Corbel"/>
          <w:szCs w:val="18"/>
        </w:rPr>
      </w:pPr>
      <w:r w:rsidRPr="00A01437">
        <w:rPr>
          <w:rFonts w:ascii="Corbel" w:hAnsi="Corbel"/>
          <w:szCs w:val="18"/>
        </w:rPr>
        <w:t xml:space="preserve">Indien de aanbesteding wordt ingetrokken, heeft de betrokken Inschrijver in beginsel geen recht op een vergoeding van inschrijfkosten van welke aard dan ook. De Aanbestedende dienst zal echter, conform Voorschrift 3.8B Gids Proportionaliteit, zorgvuldig overwegen of er onder </w:t>
      </w:r>
      <w:r w:rsidR="00183313">
        <w:rPr>
          <w:rFonts w:ascii="Corbel" w:hAnsi="Corbel"/>
          <w:szCs w:val="18"/>
        </w:rPr>
        <w:t xml:space="preserve">de </w:t>
      </w:r>
      <w:r w:rsidRPr="00A01437">
        <w:rPr>
          <w:rFonts w:ascii="Corbel" w:hAnsi="Corbel"/>
          <w:szCs w:val="18"/>
        </w:rPr>
        <w:t xml:space="preserve">specifieke omstandigheden </w:t>
      </w:r>
      <w:r w:rsidR="00183313">
        <w:rPr>
          <w:rFonts w:ascii="Corbel" w:hAnsi="Corbel"/>
          <w:szCs w:val="18"/>
        </w:rPr>
        <w:t xml:space="preserve">van de intrekking </w:t>
      </w:r>
      <w:r w:rsidRPr="00A01437">
        <w:rPr>
          <w:rFonts w:ascii="Corbel" w:hAnsi="Corbel"/>
          <w:szCs w:val="18"/>
        </w:rPr>
        <w:t>een vergoeding van inschrijfkosten redelijk is. De beslissing omtrent een eventuele</w:t>
      </w:r>
      <w:r w:rsidR="00C7339B">
        <w:rPr>
          <w:rFonts w:ascii="Corbel" w:hAnsi="Corbel"/>
          <w:szCs w:val="18"/>
        </w:rPr>
        <w:t xml:space="preserve"> tegemoetkoming in de</w:t>
      </w:r>
      <w:r w:rsidRPr="00A01437">
        <w:rPr>
          <w:rFonts w:ascii="Corbel" w:hAnsi="Corbel"/>
          <w:szCs w:val="18"/>
        </w:rPr>
        <w:t xml:space="preserve"> inschrijfkosten</w:t>
      </w:r>
      <w:r w:rsidR="00D11214">
        <w:rPr>
          <w:rFonts w:ascii="Corbel" w:hAnsi="Corbel"/>
          <w:szCs w:val="18"/>
        </w:rPr>
        <w:t>,</w:t>
      </w:r>
      <w:r w:rsidRPr="00A01437">
        <w:rPr>
          <w:rFonts w:ascii="Corbel" w:hAnsi="Corbel"/>
          <w:szCs w:val="18"/>
        </w:rPr>
        <w:t xml:space="preserve"> en de hoogte daarvan zal afhangen van factoren zoals de aard van de aanbesteding, </w:t>
      </w:r>
      <w:r w:rsidR="00D11214">
        <w:rPr>
          <w:rFonts w:ascii="Corbel" w:hAnsi="Corbel"/>
          <w:szCs w:val="18"/>
        </w:rPr>
        <w:t xml:space="preserve">de door Inschrijvers </w:t>
      </w:r>
      <w:r w:rsidRPr="00A01437">
        <w:rPr>
          <w:rFonts w:ascii="Corbel" w:hAnsi="Corbel"/>
          <w:szCs w:val="18"/>
        </w:rPr>
        <w:t xml:space="preserve">gemaakte kosten en de omstandigheden </w:t>
      </w:r>
      <w:r w:rsidR="00D11214">
        <w:rPr>
          <w:rFonts w:ascii="Corbel" w:hAnsi="Corbel"/>
          <w:szCs w:val="18"/>
        </w:rPr>
        <w:t xml:space="preserve">en het moment </w:t>
      </w:r>
      <w:r w:rsidRPr="00A01437">
        <w:rPr>
          <w:rFonts w:ascii="Corbel" w:hAnsi="Corbel"/>
          <w:szCs w:val="18"/>
        </w:rPr>
        <w:t>van de intrekking.</w:t>
      </w:r>
    </w:p>
    <w:p w14:paraId="5C0E67E4" w14:textId="77777777" w:rsidR="00A01437" w:rsidRPr="00554E87" w:rsidRDefault="00A01437" w:rsidP="00A01437">
      <w:pPr>
        <w:pStyle w:val="Lijstalinea"/>
        <w:rPr>
          <w:rFonts w:ascii="Corbel" w:hAnsi="Corbel"/>
          <w:szCs w:val="18"/>
          <w:lang w:val="nl-NL"/>
        </w:rPr>
      </w:pPr>
    </w:p>
    <w:p w14:paraId="3D364A91" w14:textId="77777777" w:rsidR="00A01437" w:rsidRDefault="0056357E" w:rsidP="00A01437">
      <w:pPr>
        <w:numPr>
          <w:ilvl w:val="0"/>
          <w:numId w:val="25"/>
        </w:numPr>
        <w:tabs>
          <w:tab w:val="clear" w:pos="720"/>
          <w:tab w:val="left" w:pos="567"/>
        </w:tabs>
        <w:spacing w:line="276" w:lineRule="auto"/>
        <w:ind w:left="502"/>
        <w:rPr>
          <w:rFonts w:ascii="Corbel" w:hAnsi="Corbel"/>
          <w:szCs w:val="18"/>
        </w:rPr>
      </w:pPr>
      <w:r w:rsidRPr="00A01437">
        <w:rPr>
          <w:rFonts w:ascii="Corbel" w:hAnsi="Corbel"/>
          <w:szCs w:val="18"/>
        </w:rPr>
        <w:t>Op deze aanbesteding is uitsluitend Nederlands recht van toepassing.</w:t>
      </w:r>
    </w:p>
    <w:p w14:paraId="66D767E7" w14:textId="77777777" w:rsidR="00A01437" w:rsidRPr="00554E87" w:rsidRDefault="00A01437" w:rsidP="00A01437">
      <w:pPr>
        <w:pStyle w:val="Lijstalinea"/>
        <w:rPr>
          <w:rFonts w:ascii="Corbel" w:hAnsi="Corbel"/>
          <w:szCs w:val="18"/>
          <w:lang w:val="nl-NL"/>
        </w:rPr>
      </w:pPr>
    </w:p>
    <w:p w14:paraId="59836CFB" w14:textId="6EB48CFA" w:rsidR="00214242" w:rsidRPr="00504924" w:rsidRDefault="0056357E" w:rsidP="00A01437">
      <w:pPr>
        <w:numPr>
          <w:ilvl w:val="0"/>
          <w:numId w:val="25"/>
        </w:numPr>
        <w:tabs>
          <w:tab w:val="clear" w:pos="720"/>
          <w:tab w:val="left" w:pos="567"/>
        </w:tabs>
        <w:spacing w:line="276" w:lineRule="auto"/>
        <w:ind w:left="502"/>
        <w:rPr>
          <w:rFonts w:ascii="Corbel" w:hAnsi="Corbel"/>
          <w:szCs w:val="18"/>
        </w:rPr>
      </w:pPr>
      <w:r w:rsidRPr="00A01437">
        <w:rPr>
          <w:rFonts w:ascii="Corbel" w:hAnsi="Corbel"/>
          <w:szCs w:val="18"/>
        </w:rPr>
        <w:t xml:space="preserve">Een geschil tussen de bij de aanbesteding betrokkenen, daaronder </w:t>
      </w:r>
      <w:r w:rsidR="00961138">
        <w:rPr>
          <w:rFonts w:ascii="Corbel" w:hAnsi="Corbel"/>
          <w:szCs w:val="18"/>
        </w:rPr>
        <w:t xml:space="preserve">tevens </w:t>
      </w:r>
      <w:r w:rsidRPr="00A01437">
        <w:rPr>
          <w:rFonts w:ascii="Corbel" w:hAnsi="Corbel"/>
          <w:szCs w:val="18"/>
        </w:rPr>
        <w:t xml:space="preserve">begrepen een geschil dat slechts door een van de betrokkenen als zodanig wordt beschouwd, dat ontstaat naar aanleiding van deze aanbesteding wordt beslecht door de bevoegde rechter in het arrondissement </w:t>
      </w:r>
      <w:r w:rsidR="00C146A2">
        <w:rPr>
          <w:rFonts w:ascii="Corbel" w:hAnsi="Corbel"/>
          <w:szCs w:val="18"/>
        </w:rPr>
        <w:t>Midden-</w:t>
      </w:r>
      <w:r w:rsidR="00C146A2" w:rsidRPr="00504924">
        <w:rPr>
          <w:rFonts w:ascii="Corbel" w:hAnsi="Corbel"/>
          <w:szCs w:val="18"/>
        </w:rPr>
        <w:t>Nederland</w:t>
      </w:r>
      <w:r w:rsidRPr="00504924">
        <w:rPr>
          <w:rFonts w:ascii="Corbel" w:hAnsi="Corbel"/>
          <w:szCs w:val="18"/>
        </w:rPr>
        <w:t>.</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34" w:name="_Toc220665320"/>
      <w:r>
        <w:rPr>
          <w:rFonts w:ascii="Corbel" w:hAnsi="Corbel"/>
          <w:sz w:val="18"/>
          <w:szCs w:val="18"/>
        </w:rPr>
        <w:t>Communicatie, vertrouwelijkheid van gegevens en publiciteit</w:t>
      </w:r>
      <w:bookmarkEnd w:id="34"/>
    </w:p>
    <w:p w14:paraId="4FC48BC1" w14:textId="77777777" w:rsidR="00214242" w:rsidRDefault="00214242" w:rsidP="00C473BA">
      <w:pPr>
        <w:numPr>
          <w:ilvl w:val="0"/>
          <w:numId w:val="43"/>
        </w:numPr>
        <w:tabs>
          <w:tab w:val="left" w:pos="567"/>
        </w:tabs>
        <w:spacing w:line="276" w:lineRule="auto"/>
        <w:ind w:left="567" w:hanging="425"/>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214242">
      <w:pPr>
        <w:tabs>
          <w:tab w:val="left" w:pos="567"/>
        </w:tabs>
        <w:spacing w:line="276" w:lineRule="auto"/>
        <w:ind w:left="567"/>
        <w:rPr>
          <w:rFonts w:ascii="Corbel" w:hAnsi="Corbel"/>
          <w:szCs w:val="18"/>
        </w:rPr>
      </w:pPr>
    </w:p>
    <w:p w14:paraId="1FED7AE6" w14:textId="77777777" w:rsidR="00214242" w:rsidRPr="00C25E4D" w:rsidRDefault="00214242" w:rsidP="00C473BA">
      <w:pPr>
        <w:numPr>
          <w:ilvl w:val="0"/>
          <w:numId w:val="43"/>
        </w:numPr>
        <w:tabs>
          <w:tab w:val="left" w:pos="567"/>
        </w:tabs>
        <w:spacing w:line="276" w:lineRule="auto"/>
        <w:ind w:left="567" w:hanging="425"/>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214242">
      <w:pPr>
        <w:tabs>
          <w:tab w:val="left" w:pos="567"/>
        </w:tabs>
        <w:spacing w:line="276" w:lineRule="auto"/>
        <w:ind w:left="567" w:hanging="425"/>
        <w:rPr>
          <w:rFonts w:ascii="Corbel" w:hAnsi="Corbel"/>
          <w:szCs w:val="18"/>
        </w:rPr>
      </w:pPr>
    </w:p>
    <w:p w14:paraId="67559F5A" w14:textId="77777777" w:rsidR="00214242" w:rsidRPr="00214242" w:rsidRDefault="00214242" w:rsidP="00C473BA">
      <w:pPr>
        <w:numPr>
          <w:ilvl w:val="0"/>
          <w:numId w:val="43"/>
        </w:numPr>
        <w:tabs>
          <w:tab w:val="clear" w:pos="720"/>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ACF2020" w14:textId="77777777" w:rsidR="008633BE" w:rsidRDefault="008633BE" w:rsidP="008633BE">
      <w:pPr>
        <w:tabs>
          <w:tab w:val="left" w:pos="567"/>
        </w:tabs>
        <w:spacing w:line="276" w:lineRule="auto"/>
        <w:ind w:left="567"/>
        <w:rPr>
          <w:rFonts w:ascii="Corbel" w:hAnsi="Corbel"/>
          <w:szCs w:val="18"/>
        </w:rPr>
      </w:pPr>
    </w:p>
    <w:p w14:paraId="5710630F" w14:textId="77777777" w:rsidR="00214242" w:rsidRDefault="008633BE" w:rsidP="00C473BA">
      <w:pPr>
        <w:numPr>
          <w:ilvl w:val="0"/>
          <w:numId w:val="43"/>
        </w:numPr>
        <w:tabs>
          <w:tab w:val="left" w:pos="567"/>
        </w:tabs>
        <w:spacing w:line="276" w:lineRule="auto"/>
        <w:ind w:left="567" w:hanging="425"/>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r w:rsidR="00EA5123">
        <w:rPr>
          <w:rFonts w:ascii="Corbel" w:hAnsi="Corbel"/>
          <w:szCs w:val="18"/>
        </w:rPr>
        <w:br/>
      </w:r>
    </w:p>
    <w:p w14:paraId="2AB524D2" w14:textId="5EF5738C" w:rsidR="0056357E" w:rsidRDefault="00557ECB" w:rsidP="00C473BA">
      <w:pPr>
        <w:numPr>
          <w:ilvl w:val="0"/>
          <w:numId w:val="43"/>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w:t>
      </w:r>
      <w:r w:rsidR="001F5024">
        <w:rPr>
          <w:rFonts w:ascii="Corbel" w:hAnsi="Corbel"/>
          <w:szCs w:val="18"/>
        </w:rPr>
        <w:t xml:space="preserve">, zie ook paragraaf </w:t>
      </w:r>
      <w:r w:rsidR="001557BB">
        <w:rPr>
          <w:rFonts w:ascii="Corbel" w:hAnsi="Corbel"/>
          <w:szCs w:val="18"/>
        </w:rPr>
        <w:t>3.3,</w:t>
      </w:r>
      <w:r w:rsidRPr="00C25E4D">
        <w:rPr>
          <w:rFonts w:ascii="Corbel" w:hAnsi="Corbel"/>
          <w:szCs w:val="18"/>
        </w:rPr>
        <w:t xml:space="preserve"> te zijn beantwoord alvorens sprake is van rechtskracht.</w:t>
      </w:r>
    </w:p>
    <w:p w14:paraId="02525520" w14:textId="77777777" w:rsidR="00557ECB" w:rsidRPr="00557ECB" w:rsidRDefault="00557ECB" w:rsidP="00557ECB">
      <w:pPr>
        <w:tabs>
          <w:tab w:val="left" w:pos="567"/>
        </w:tabs>
        <w:spacing w:line="276" w:lineRule="auto"/>
        <w:ind w:left="567"/>
        <w:rPr>
          <w:rFonts w:ascii="Corbel" w:hAnsi="Corbel"/>
          <w:szCs w:val="18"/>
        </w:rPr>
      </w:pPr>
    </w:p>
    <w:p w14:paraId="2B984F05" w14:textId="77777777" w:rsidR="00214242" w:rsidRPr="00214242" w:rsidRDefault="00214242" w:rsidP="00C473BA">
      <w:pPr>
        <w:numPr>
          <w:ilvl w:val="0"/>
          <w:numId w:val="43"/>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35" w:name="_Toc447864212"/>
      <w:bookmarkStart w:id="36" w:name="_Toc220665321"/>
      <w:r w:rsidRPr="00C25E4D">
        <w:rPr>
          <w:rFonts w:ascii="Corbel" w:hAnsi="Corbel"/>
          <w:sz w:val="18"/>
          <w:szCs w:val="18"/>
        </w:rPr>
        <w:lastRenderedPageBreak/>
        <w:t>Voorschriften voor het stellen van vragen</w:t>
      </w:r>
      <w:bookmarkEnd w:id="35"/>
      <w:bookmarkEnd w:id="36"/>
    </w:p>
    <w:p w14:paraId="0E1AFB39" w14:textId="07AAAF05"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AA0E72">
        <w:rPr>
          <w:rFonts w:ascii="Corbel" w:hAnsi="Corbel"/>
          <w:szCs w:val="18"/>
        </w:rPr>
        <w:t>Ondernemers</w:t>
      </w:r>
      <w:r w:rsidRPr="00C25E4D">
        <w:rPr>
          <w:rFonts w:ascii="Corbel" w:hAnsi="Corbel"/>
          <w:szCs w:val="18"/>
        </w:rPr>
        <w:t xml:space="preserve"> uit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C25E4D">
      <w:pPr>
        <w:spacing w:line="276" w:lineRule="auto"/>
        <w:rPr>
          <w:rFonts w:ascii="Corbel" w:hAnsi="Corbel"/>
          <w:szCs w:val="18"/>
        </w:rPr>
      </w:pPr>
    </w:p>
    <w:p w14:paraId="5DD6663A" w14:textId="065D4745" w:rsidR="00DE36B3" w:rsidRDefault="00DE36B3" w:rsidP="00C473BA">
      <w:pPr>
        <w:numPr>
          <w:ilvl w:val="0"/>
          <w:numId w:val="36"/>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gepercipieerde</w:t>
      </w:r>
      <w:r w:rsidRPr="00C25E4D">
        <w:rPr>
          <w:rFonts w:ascii="Corbel" w:hAnsi="Corbel"/>
          <w:szCs w:val="18"/>
        </w:rPr>
        <w:t xml:space="preserve"> fouten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Op vragen die na de</w:t>
      </w:r>
      <w:r w:rsidRPr="00C25E4D">
        <w:rPr>
          <w:rFonts w:ascii="Corbel" w:hAnsi="Corbel"/>
          <w:szCs w:val="18"/>
        </w:rPr>
        <w:t xml:space="preserve"> termijn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DE36B3">
      <w:pPr>
        <w:tabs>
          <w:tab w:val="left" w:pos="567"/>
        </w:tabs>
        <w:spacing w:line="276" w:lineRule="auto"/>
        <w:ind w:left="567"/>
        <w:rPr>
          <w:rFonts w:ascii="Corbel" w:hAnsi="Corbel"/>
          <w:szCs w:val="18"/>
        </w:rPr>
      </w:pPr>
    </w:p>
    <w:p w14:paraId="35B2ADDA" w14:textId="4383C582" w:rsidR="00826222" w:rsidRDefault="00DE36B3" w:rsidP="00C473BA">
      <w:pPr>
        <w:numPr>
          <w:ilvl w:val="0"/>
          <w:numId w:val="36"/>
        </w:numPr>
        <w:tabs>
          <w:tab w:val="left" w:pos="567"/>
        </w:tabs>
        <w:spacing w:line="276" w:lineRule="auto"/>
        <w:ind w:left="567" w:hanging="425"/>
        <w:rPr>
          <w:rFonts w:ascii="Corbel" w:hAnsi="Corbel"/>
          <w:szCs w:val="18"/>
        </w:rPr>
      </w:pPr>
      <w:r>
        <w:rPr>
          <w:rFonts w:ascii="Corbel" w:hAnsi="Corbel"/>
          <w:szCs w:val="18"/>
        </w:rPr>
        <w:t>Indien een</w:t>
      </w:r>
      <w:r w:rsidRPr="00C25E4D">
        <w:rPr>
          <w:rFonts w:ascii="Corbel" w:hAnsi="Corbel"/>
          <w:szCs w:val="18"/>
        </w:rPr>
        <w:t xml:space="preserve"> Ondernemer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22C44F5A" w14:textId="77777777" w:rsidR="00DE36B3" w:rsidRDefault="00DE36B3" w:rsidP="00DE36B3">
      <w:pPr>
        <w:tabs>
          <w:tab w:val="left" w:pos="567"/>
        </w:tabs>
        <w:spacing w:line="276" w:lineRule="auto"/>
        <w:rPr>
          <w:rFonts w:ascii="Corbel" w:hAnsi="Corbel"/>
          <w:szCs w:val="18"/>
        </w:rPr>
      </w:pPr>
    </w:p>
    <w:p w14:paraId="6024EA4A" w14:textId="1F2EE7B2" w:rsidR="00DE36B3" w:rsidRPr="00DE04BF" w:rsidRDefault="00DE36B3" w:rsidP="00C473BA">
      <w:pPr>
        <w:numPr>
          <w:ilvl w:val="0"/>
          <w:numId w:val="36"/>
        </w:numPr>
        <w:tabs>
          <w:tab w:val="left" w:pos="567"/>
        </w:tabs>
        <w:spacing w:line="276" w:lineRule="auto"/>
        <w:ind w:left="567" w:hanging="425"/>
        <w:rPr>
          <w:rFonts w:ascii="Corbel" w:hAnsi="Corbel"/>
          <w:szCs w:val="18"/>
        </w:rPr>
      </w:pPr>
      <w:r w:rsidRPr="00DE04BF">
        <w:rPr>
          <w:rFonts w:ascii="Corbel" w:hAnsi="Corbel"/>
          <w:szCs w:val="18"/>
        </w:rPr>
        <w:t xml:space="preserve">Vragen kunnen worden ingediend door de aanbesteding in TenderNed toe te voegen aan ‘Mijn aanbestedingen’ en vervolgens op het dashboard te klikken op ‘Vragen en antwoorden’ en vervolgens ‘Stel een vraag’. </w:t>
      </w:r>
    </w:p>
    <w:p w14:paraId="033CF460" w14:textId="77777777" w:rsidR="00DE36B3" w:rsidRPr="00C25E4D" w:rsidRDefault="00DE36B3" w:rsidP="00DE36B3">
      <w:pPr>
        <w:tabs>
          <w:tab w:val="left" w:pos="567"/>
        </w:tabs>
        <w:spacing w:line="276" w:lineRule="auto"/>
        <w:ind w:left="567"/>
        <w:rPr>
          <w:rFonts w:ascii="Corbel" w:hAnsi="Corbel"/>
          <w:szCs w:val="18"/>
          <w:highlight w:val="lightGray"/>
        </w:rPr>
      </w:pPr>
    </w:p>
    <w:p w14:paraId="090142A7" w14:textId="77777777" w:rsidR="00A5368B" w:rsidRDefault="00D41E96" w:rsidP="00C473BA">
      <w:pPr>
        <w:numPr>
          <w:ilvl w:val="0"/>
          <w:numId w:val="36"/>
        </w:numPr>
        <w:tabs>
          <w:tab w:val="left" w:pos="567"/>
        </w:tabs>
        <w:spacing w:line="276" w:lineRule="auto"/>
        <w:ind w:left="567" w:hanging="425"/>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56235A">
      <w:pPr>
        <w:tabs>
          <w:tab w:val="left" w:pos="567"/>
        </w:tabs>
        <w:spacing w:line="276" w:lineRule="auto"/>
        <w:ind w:left="567"/>
        <w:rPr>
          <w:rFonts w:ascii="Corbel" w:hAnsi="Corbel"/>
          <w:szCs w:val="18"/>
        </w:rPr>
      </w:pPr>
    </w:p>
    <w:p w14:paraId="5095300B" w14:textId="77777777" w:rsidR="00A5368B" w:rsidRPr="00A5368B" w:rsidRDefault="00A5368B" w:rsidP="00C473BA">
      <w:pPr>
        <w:numPr>
          <w:ilvl w:val="0"/>
          <w:numId w:val="36"/>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DE36B3">
      <w:pPr>
        <w:pStyle w:val="Kop2"/>
        <w:numPr>
          <w:ilvl w:val="2"/>
          <w:numId w:val="21"/>
        </w:numPr>
        <w:tabs>
          <w:tab w:val="left" w:pos="6379"/>
        </w:tabs>
        <w:spacing w:before="240" w:after="120" w:line="276" w:lineRule="auto"/>
        <w:rPr>
          <w:rFonts w:ascii="Corbel" w:hAnsi="Corbel"/>
          <w:sz w:val="18"/>
          <w:szCs w:val="18"/>
        </w:rPr>
      </w:pPr>
      <w:bookmarkStart w:id="37" w:name="_Toc220665322"/>
      <w:r>
        <w:rPr>
          <w:rFonts w:ascii="Corbel" w:hAnsi="Corbel"/>
          <w:sz w:val="18"/>
          <w:szCs w:val="18"/>
        </w:rPr>
        <w:t>Het stellen van individuele vragen</w:t>
      </w:r>
      <w:bookmarkEnd w:id="37"/>
    </w:p>
    <w:p w14:paraId="4EC40316" w14:textId="549CCE82" w:rsidR="00CE7568" w:rsidRDefault="00B9778E" w:rsidP="00C473BA">
      <w:pPr>
        <w:numPr>
          <w:ilvl w:val="0"/>
          <w:numId w:val="45"/>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informatie schade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w:t>
      </w:r>
      <w:r w:rsidR="00194835">
        <w:rPr>
          <w:rFonts w:ascii="Corbel" w:hAnsi="Corbel"/>
          <w:szCs w:val="18"/>
        </w:rPr>
        <w:t xml:space="preserve"> dan</w:t>
      </w:r>
      <w:r w:rsidR="00826222" w:rsidRPr="00E20C95">
        <w:rPr>
          <w:rFonts w:ascii="Corbel" w:hAnsi="Corbel"/>
          <w:szCs w:val="18"/>
        </w:rPr>
        <w:t xml:space="preserve"> als</w:t>
      </w:r>
      <w:r w:rsidR="00A5368B">
        <w:rPr>
          <w:rFonts w:ascii="Corbel" w:hAnsi="Corbel"/>
          <w:szCs w:val="18"/>
        </w:rPr>
        <w:t xml:space="preserve"> zijnde niet-individuele vraag.</w:t>
      </w:r>
    </w:p>
    <w:p w14:paraId="50B7509D" w14:textId="77777777" w:rsidR="00DE36B3" w:rsidRDefault="00DE36B3" w:rsidP="00DE36B3">
      <w:pPr>
        <w:spacing w:line="276" w:lineRule="auto"/>
        <w:ind w:left="567"/>
        <w:rPr>
          <w:rFonts w:ascii="Corbel" w:hAnsi="Corbel"/>
          <w:szCs w:val="18"/>
        </w:rPr>
      </w:pPr>
    </w:p>
    <w:p w14:paraId="239C66E9" w14:textId="77777777" w:rsidR="00DE36B3" w:rsidRPr="00DE36B3" w:rsidRDefault="00DE36B3" w:rsidP="00C473BA">
      <w:pPr>
        <w:numPr>
          <w:ilvl w:val="0"/>
          <w:numId w:val="45"/>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3514D40B" w:rsidR="00A5368B" w:rsidRPr="00A5368B" w:rsidRDefault="00A5368B" w:rsidP="00DE36B3">
      <w:pPr>
        <w:pStyle w:val="Kop2"/>
        <w:numPr>
          <w:ilvl w:val="2"/>
          <w:numId w:val="21"/>
        </w:numPr>
        <w:tabs>
          <w:tab w:val="left" w:pos="6379"/>
        </w:tabs>
        <w:spacing w:before="240" w:after="120" w:line="276" w:lineRule="auto"/>
        <w:rPr>
          <w:rFonts w:ascii="Corbel" w:hAnsi="Corbel"/>
          <w:sz w:val="18"/>
          <w:szCs w:val="18"/>
        </w:rPr>
      </w:pPr>
      <w:bookmarkStart w:id="38" w:name="_Toc220665323"/>
      <w:r>
        <w:rPr>
          <w:rFonts w:ascii="Corbel" w:hAnsi="Corbel"/>
          <w:sz w:val="18"/>
          <w:szCs w:val="18"/>
        </w:rPr>
        <w:t>Klachtenregeling</w:t>
      </w:r>
      <w:r w:rsidR="00A336C9">
        <w:rPr>
          <w:rFonts w:ascii="Corbel" w:hAnsi="Corbel"/>
          <w:sz w:val="18"/>
          <w:szCs w:val="18"/>
        </w:rPr>
        <w:t xml:space="preserve"> Aanbesteden</w:t>
      </w:r>
      <w:bookmarkEnd w:id="38"/>
    </w:p>
    <w:p w14:paraId="1789894B" w14:textId="6FB7D274" w:rsidR="00831896" w:rsidRPr="004E211C" w:rsidRDefault="00147F6B" w:rsidP="00C473BA">
      <w:pPr>
        <w:numPr>
          <w:ilvl w:val="0"/>
          <w:numId w:val="44"/>
        </w:numPr>
        <w:tabs>
          <w:tab w:val="left" w:pos="567"/>
        </w:tabs>
        <w:spacing w:line="276" w:lineRule="auto"/>
        <w:ind w:left="567" w:hanging="425"/>
        <w:rPr>
          <w:rFonts w:ascii="Corbel" w:hAnsi="Corbel"/>
          <w:szCs w:val="18"/>
        </w:rPr>
      </w:pPr>
      <w:bookmarkStart w:id="39" w:name="_Toc447864213"/>
      <w:bookmarkStart w:id="40" w:name="OLE_LINK11"/>
      <w:bookmarkStart w:id="41" w:name="OLE_LINK12"/>
      <w:r>
        <w:rPr>
          <w:rFonts w:ascii="Corbel" w:hAnsi="Corbel"/>
          <w:szCs w:val="18"/>
        </w:rPr>
        <w:t>Bezwaren over deze aanbesteding, bijvoorbeeld over geschiktheidseisen of contractvoorwaarden, dienen door Ondernemers in eerste instantie te worden geuit door het tijdig stellen van vragen voor de Nota van Inlichtingen. Als uw bezwaar in</w:t>
      </w:r>
      <w:r w:rsidR="003B7987">
        <w:rPr>
          <w:rFonts w:ascii="Corbel" w:hAnsi="Corbel"/>
          <w:szCs w:val="18"/>
        </w:rPr>
        <w:t xml:space="preserve"> uw ogen in de nota</w:t>
      </w:r>
      <w:r w:rsidR="008E4ED0">
        <w:rPr>
          <w:rFonts w:ascii="Corbel" w:hAnsi="Corbel"/>
          <w:szCs w:val="18"/>
        </w:rPr>
        <w:t>(</w:t>
      </w:r>
      <w:r w:rsidR="003B7987">
        <w:rPr>
          <w:rFonts w:ascii="Corbel" w:hAnsi="Corbel"/>
          <w:szCs w:val="18"/>
        </w:rPr>
        <w:t xml:space="preserve">’s) van inlichtingen vervolgens onjuist of onvoldoende wordt afgehandeld, dan kunt u </w:t>
      </w:r>
      <w:r w:rsidR="008E4ED0">
        <w:rPr>
          <w:rFonts w:ascii="Corbel" w:hAnsi="Corbel"/>
          <w:szCs w:val="18"/>
        </w:rPr>
        <w:t xml:space="preserve">een klacht indienen bij het externe Klachtenloket; </w:t>
      </w:r>
      <w:hyperlink r:id="rId23" w:history="1">
        <w:r w:rsidR="0079303A" w:rsidRPr="00C4398A">
          <w:rPr>
            <w:rStyle w:val="Hyperlink"/>
            <w:rFonts w:ascii="Corbel" w:hAnsi="Corbel"/>
            <w:szCs w:val="18"/>
          </w:rPr>
          <w:t>https://klachtenmeldpuntaanbesteden.nl/leden/provincie-utrecht/</w:t>
        </w:r>
      </w:hyperlink>
      <w:r w:rsidR="0079303A">
        <w:rPr>
          <w:rFonts w:ascii="Corbel" w:hAnsi="Corbel"/>
          <w:szCs w:val="18"/>
        </w:rPr>
        <w:t xml:space="preserve">. </w:t>
      </w:r>
      <w:r w:rsidR="009F5397">
        <w:rPr>
          <w:rFonts w:ascii="Corbel" w:hAnsi="Corbel"/>
          <w:szCs w:val="18"/>
        </w:rPr>
        <w:t xml:space="preserve">    </w:t>
      </w:r>
    </w:p>
    <w:p w14:paraId="1264C503" w14:textId="77777777" w:rsidR="00831896" w:rsidRPr="00C25E4D" w:rsidRDefault="00831896" w:rsidP="00C25E4D">
      <w:pPr>
        <w:tabs>
          <w:tab w:val="num" w:pos="2267"/>
        </w:tabs>
        <w:spacing w:line="276" w:lineRule="auto"/>
        <w:ind w:left="567"/>
        <w:rPr>
          <w:rFonts w:ascii="Corbel" w:hAnsi="Corbel"/>
          <w:szCs w:val="18"/>
        </w:rPr>
      </w:pPr>
    </w:p>
    <w:p w14:paraId="3EE6B17F" w14:textId="27759F17" w:rsidR="00B9778E" w:rsidRPr="00C25E4D" w:rsidRDefault="0079303A" w:rsidP="00C473BA">
      <w:pPr>
        <w:numPr>
          <w:ilvl w:val="0"/>
          <w:numId w:val="44"/>
        </w:numPr>
        <w:tabs>
          <w:tab w:val="left" w:pos="567"/>
        </w:tabs>
        <w:spacing w:line="276" w:lineRule="auto"/>
        <w:ind w:left="567" w:hanging="425"/>
        <w:rPr>
          <w:rFonts w:ascii="Corbel" w:hAnsi="Corbel"/>
          <w:szCs w:val="18"/>
        </w:rPr>
      </w:pPr>
      <w:r>
        <w:rPr>
          <w:rFonts w:ascii="Corbel" w:hAnsi="Corbel"/>
          <w:szCs w:val="18"/>
        </w:rPr>
        <w:t xml:space="preserve">Om eventuele vertraging in de aanbestedingsprocedure zoveel als mogelijk te voorkomen verwacht de provincie van Ondernemers een </w:t>
      </w:r>
      <w:r w:rsidR="00EC011F">
        <w:rPr>
          <w:rFonts w:ascii="Corbel" w:hAnsi="Corbel"/>
          <w:szCs w:val="18"/>
        </w:rPr>
        <w:t>proactieve</w:t>
      </w:r>
      <w:r>
        <w:rPr>
          <w:rFonts w:ascii="Corbel" w:hAnsi="Corbel"/>
          <w:szCs w:val="18"/>
        </w:rPr>
        <w:t xml:space="preserve"> houding. </w:t>
      </w:r>
      <w:r w:rsidR="006F5A1D">
        <w:rPr>
          <w:rFonts w:ascii="Corbel" w:hAnsi="Corbel"/>
          <w:szCs w:val="18"/>
        </w:rPr>
        <w:t xml:space="preserve">In dat licht wijst de provincie op de termijnen zoals genoemd in de </w:t>
      </w:r>
      <w:r w:rsidR="009662D4">
        <w:rPr>
          <w:rFonts w:ascii="Corbel" w:hAnsi="Corbel"/>
          <w:szCs w:val="18"/>
        </w:rPr>
        <w:t>als bijlage bij dit aanbestedingsdocument toegevoegde ‘Klachtenregeling aanbesteden pr</w:t>
      </w:r>
      <w:r w:rsidR="0091013C">
        <w:rPr>
          <w:rFonts w:ascii="Corbel" w:hAnsi="Corbel"/>
          <w:szCs w:val="18"/>
        </w:rPr>
        <w:t xml:space="preserve">ovincie Utrecht 2023’. De klacht zal, indien ontvankelijk, zo spoedig mogelijk worden behandeld door een externe en onafhankelijke deskundige van het Klachtenloket. Het indienen van een klacht schort de </w:t>
      </w:r>
      <w:r w:rsidR="0091013C">
        <w:rPr>
          <w:rFonts w:ascii="Corbel" w:hAnsi="Corbel"/>
          <w:szCs w:val="18"/>
        </w:rPr>
        <w:lastRenderedPageBreak/>
        <w:t xml:space="preserve">aanbesteding in beginsel niet op. Als u het niet eens bent met de beslissing op de klacht door de provincie Utrecht, dan is het mogelijk de klacht voor te leggen aan de Commissie van Aanbestedingsexperts. Voor nadere informatie over de werkwijze van de Commissie kunt u terecht op </w:t>
      </w:r>
      <w:hyperlink r:id="rId24" w:history="1">
        <w:r w:rsidR="0091013C" w:rsidRPr="00C4398A">
          <w:rPr>
            <w:rStyle w:val="Hyperlink"/>
            <w:rFonts w:ascii="Corbel" w:hAnsi="Corbel"/>
            <w:szCs w:val="18"/>
          </w:rPr>
          <w:t>www.commissievanaanbestedingsexperts.nl</w:t>
        </w:r>
      </w:hyperlink>
      <w:r w:rsidR="0091013C">
        <w:rPr>
          <w:rFonts w:ascii="Corbel" w:hAnsi="Corbel"/>
          <w:szCs w:val="18"/>
        </w:rPr>
        <w:t xml:space="preserve">. </w:t>
      </w:r>
      <w:r>
        <w:rPr>
          <w:rFonts w:ascii="Corbel" w:hAnsi="Corbel"/>
          <w:szCs w:val="18"/>
        </w:rPr>
        <w:t xml:space="preserve">    </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42" w:name="_Toc220665324"/>
      <w:r w:rsidRPr="00C25E4D">
        <w:rPr>
          <w:rFonts w:ascii="Corbel" w:hAnsi="Corbel"/>
          <w:sz w:val="18"/>
          <w:szCs w:val="18"/>
        </w:rPr>
        <w:t>Voorschriften voor het indienen van een Inschrijving</w:t>
      </w:r>
      <w:bookmarkEnd w:id="39"/>
      <w:bookmarkEnd w:id="42"/>
    </w:p>
    <w:bookmarkEnd w:id="40"/>
    <w:bookmarkEnd w:id="41"/>
    <w:p w14:paraId="74683993" w14:textId="3DE53741" w:rsidR="00826222" w:rsidRPr="00C25E4D" w:rsidRDefault="00826222" w:rsidP="00C473BA">
      <w:pPr>
        <w:numPr>
          <w:ilvl w:val="0"/>
          <w:numId w:val="46"/>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w:t>
      </w:r>
      <w:r w:rsidR="00E86FBF">
        <w:rPr>
          <w:rFonts w:ascii="Corbel" w:hAnsi="Corbel"/>
          <w:szCs w:val="18"/>
        </w:rPr>
        <w:t>n</w:t>
      </w:r>
      <w:r w:rsidR="00EE4F8E" w:rsidRPr="00C25E4D">
        <w:rPr>
          <w:rFonts w:ascii="Corbel" w:hAnsi="Corbel"/>
          <w:szCs w:val="18"/>
        </w:rPr>
        <w:t xml:space="preserve"> is niet toege</w:t>
      </w:r>
      <w:r w:rsidR="00831896" w:rsidRPr="00C25E4D">
        <w:rPr>
          <w:rFonts w:ascii="Corbel" w:hAnsi="Corbel"/>
          <w:szCs w:val="18"/>
        </w:rPr>
        <w:t>staan en leidt tot uitsluiting.</w:t>
      </w:r>
    </w:p>
    <w:p w14:paraId="5D75B902" w14:textId="77777777" w:rsidR="004804B5" w:rsidRPr="00C25E4D" w:rsidRDefault="004804B5" w:rsidP="00C25E4D">
      <w:pPr>
        <w:spacing w:line="276" w:lineRule="auto"/>
        <w:ind w:left="502"/>
        <w:rPr>
          <w:rFonts w:ascii="Corbel" w:hAnsi="Corbel"/>
          <w:szCs w:val="18"/>
        </w:rPr>
      </w:pPr>
    </w:p>
    <w:p w14:paraId="08475E44" w14:textId="57422C2B" w:rsidR="00C02DDD" w:rsidRDefault="004804B5" w:rsidP="00C473BA">
      <w:pPr>
        <w:numPr>
          <w:ilvl w:val="0"/>
          <w:numId w:val="46"/>
        </w:numPr>
        <w:tabs>
          <w:tab w:val="left" w:pos="567"/>
        </w:tabs>
        <w:spacing w:line="276" w:lineRule="auto"/>
        <w:ind w:left="567" w:hanging="425"/>
        <w:rPr>
          <w:rFonts w:ascii="Corbel" w:hAnsi="Corbel"/>
          <w:szCs w:val="18"/>
        </w:rPr>
      </w:pPr>
      <w:r w:rsidRPr="00A03291">
        <w:rPr>
          <w:rFonts w:ascii="Corbel" w:hAnsi="Corbel"/>
          <w:szCs w:val="18"/>
        </w:rPr>
        <w:t xml:space="preserve">De Inschrijving </w:t>
      </w:r>
      <w:r w:rsidR="00831896" w:rsidRPr="00A03291">
        <w:rPr>
          <w:rFonts w:ascii="Corbel" w:hAnsi="Corbel"/>
          <w:szCs w:val="18"/>
        </w:rPr>
        <w:t>heeft e</w:t>
      </w:r>
      <w:r w:rsidRPr="00A03291">
        <w:rPr>
          <w:rFonts w:ascii="Corbel" w:hAnsi="Corbel"/>
          <w:szCs w:val="18"/>
        </w:rPr>
        <w:t>en gestanddoeningstermijn van ten</w:t>
      </w:r>
      <w:r w:rsidR="00E91BFF" w:rsidRPr="00A03291">
        <w:rPr>
          <w:rFonts w:ascii="Corbel" w:hAnsi="Corbel"/>
          <w:szCs w:val="18"/>
        </w:rPr>
        <w:t xml:space="preserve"> </w:t>
      </w:r>
      <w:r w:rsidRPr="00A03291">
        <w:rPr>
          <w:rFonts w:ascii="Corbel" w:hAnsi="Corbel"/>
          <w:szCs w:val="18"/>
        </w:rPr>
        <w:t xml:space="preserve">minste </w:t>
      </w:r>
      <w:r w:rsidR="00CA3463">
        <w:rPr>
          <w:rFonts w:ascii="Corbel" w:hAnsi="Corbel"/>
          <w:szCs w:val="18"/>
        </w:rPr>
        <w:t>60</w:t>
      </w:r>
      <w:r w:rsidRPr="00A03291">
        <w:rPr>
          <w:rFonts w:ascii="Corbel" w:hAnsi="Corbel"/>
          <w:szCs w:val="18"/>
        </w:rPr>
        <w:t xml:space="preserve"> dagen</w:t>
      </w:r>
      <w:r w:rsidR="00831896" w:rsidRPr="00A03291">
        <w:rPr>
          <w:rFonts w:ascii="Corbel" w:hAnsi="Corbel"/>
          <w:szCs w:val="18"/>
        </w:rPr>
        <w:t xml:space="preserve"> gerekend vanaf de sluitingsdatum voor het indienen van de</w:t>
      </w:r>
      <w:r w:rsidR="004612C5" w:rsidRPr="00A03291">
        <w:rPr>
          <w:rFonts w:ascii="Corbel" w:hAnsi="Corbel"/>
          <w:szCs w:val="18"/>
        </w:rPr>
        <w:t xml:space="preserve"> </w:t>
      </w:r>
      <w:r w:rsidR="00831896" w:rsidRPr="00A03291">
        <w:rPr>
          <w:rFonts w:ascii="Corbel" w:hAnsi="Corbel"/>
          <w:szCs w:val="18"/>
        </w:rPr>
        <w:t>Inschrijving</w:t>
      </w:r>
      <w:r w:rsidRPr="00A03291">
        <w:rPr>
          <w:rFonts w:ascii="Corbel" w:hAnsi="Corbel"/>
          <w:szCs w:val="18"/>
        </w:rPr>
        <w:t>. In het geval</w:t>
      </w:r>
      <w:r w:rsidR="00E91BFF" w:rsidRPr="00A03291">
        <w:rPr>
          <w:rFonts w:ascii="Corbel" w:hAnsi="Corbel"/>
          <w:szCs w:val="18"/>
        </w:rPr>
        <w:t xml:space="preserve">. </w:t>
      </w:r>
      <w:r w:rsidR="00510259" w:rsidRPr="00A03291">
        <w:rPr>
          <w:rFonts w:ascii="Corbel" w:hAnsi="Corbel"/>
          <w:szCs w:val="18"/>
        </w:rPr>
        <w:t xml:space="preserve">Indien </w:t>
      </w:r>
      <w:r w:rsidRPr="00A03291">
        <w:rPr>
          <w:rFonts w:ascii="Corbel" w:hAnsi="Corbel"/>
          <w:szCs w:val="18"/>
        </w:rPr>
        <w:t xml:space="preserve">een kort geding aanhangig is gemaakt in het kader van </w:t>
      </w:r>
      <w:r w:rsidRPr="009D49C6">
        <w:rPr>
          <w:rFonts w:ascii="Corbel" w:hAnsi="Corbel"/>
          <w:szCs w:val="18"/>
        </w:rPr>
        <w:t xml:space="preserve">deze aanbesteding, </w:t>
      </w:r>
      <w:r w:rsidR="00A03291" w:rsidRPr="009D49C6">
        <w:rPr>
          <w:rFonts w:ascii="Corbel" w:hAnsi="Corbel"/>
          <w:szCs w:val="18"/>
        </w:rPr>
        <w:t>wordt</w:t>
      </w:r>
      <w:r w:rsidR="00A03291" w:rsidRPr="00A03291">
        <w:rPr>
          <w:rFonts w:ascii="Corbel" w:hAnsi="Corbel"/>
          <w:szCs w:val="18"/>
        </w:rPr>
        <w:t xml:space="preserve"> de termijn van </w:t>
      </w:r>
      <w:r w:rsidR="00CA3463">
        <w:rPr>
          <w:rFonts w:ascii="Corbel" w:hAnsi="Corbel"/>
          <w:szCs w:val="18"/>
        </w:rPr>
        <w:t>60</w:t>
      </w:r>
      <w:r w:rsidR="00A03291" w:rsidRPr="00A03291">
        <w:rPr>
          <w:rFonts w:ascii="Corbel" w:hAnsi="Corbel"/>
          <w:szCs w:val="18"/>
        </w:rPr>
        <w:t xml:space="preserve"> dagen</w:t>
      </w:r>
      <w:r w:rsidR="00126AEC">
        <w:rPr>
          <w:rFonts w:ascii="Corbel" w:hAnsi="Corbel"/>
          <w:szCs w:val="18"/>
        </w:rPr>
        <w:t xml:space="preserve"> zo nodig</w:t>
      </w:r>
      <w:r w:rsidR="00A03291" w:rsidRPr="00A03291">
        <w:rPr>
          <w:rFonts w:ascii="Corbel" w:hAnsi="Corbel"/>
          <w:szCs w:val="18"/>
        </w:rPr>
        <w:t xml:space="preserve"> automatisch verlengd en </w:t>
      </w:r>
      <w:r w:rsidRPr="00A03291">
        <w:rPr>
          <w:rFonts w:ascii="Corbel" w:hAnsi="Corbel"/>
          <w:szCs w:val="18"/>
        </w:rPr>
        <w:t xml:space="preserve">eindigt </w:t>
      </w:r>
      <w:r w:rsidR="00A03291" w:rsidRPr="00A03291">
        <w:rPr>
          <w:rFonts w:ascii="Corbel" w:hAnsi="Corbel"/>
          <w:szCs w:val="18"/>
        </w:rPr>
        <w:t>deze</w:t>
      </w:r>
      <w:r w:rsidRPr="00A03291">
        <w:rPr>
          <w:rFonts w:ascii="Corbel" w:hAnsi="Corbel"/>
          <w:szCs w:val="18"/>
        </w:rPr>
        <w:t xml:space="preserve"> </w:t>
      </w:r>
      <w:r w:rsidR="00126AEC">
        <w:rPr>
          <w:rFonts w:ascii="Corbel" w:hAnsi="Corbel"/>
          <w:szCs w:val="18"/>
        </w:rPr>
        <w:t xml:space="preserve">alsdan </w:t>
      </w:r>
      <w:r w:rsidR="00C83E11" w:rsidRPr="00A03291">
        <w:rPr>
          <w:rFonts w:ascii="Corbel" w:hAnsi="Corbel"/>
          <w:szCs w:val="18"/>
        </w:rPr>
        <w:t>dertig</w:t>
      </w:r>
      <w:r w:rsidR="00A501DA" w:rsidRPr="00A03291">
        <w:rPr>
          <w:rFonts w:ascii="Corbel" w:hAnsi="Corbel"/>
          <w:szCs w:val="18"/>
        </w:rPr>
        <w:t xml:space="preserve"> </w:t>
      </w:r>
      <w:r w:rsidRPr="00A03291">
        <w:rPr>
          <w:rFonts w:ascii="Corbel" w:hAnsi="Corbel"/>
          <w:szCs w:val="18"/>
        </w:rPr>
        <w:t xml:space="preserve">dagen na </w:t>
      </w:r>
      <w:r w:rsidR="00A501DA" w:rsidRPr="00A03291">
        <w:rPr>
          <w:rFonts w:ascii="Corbel" w:hAnsi="Corbel"/>
          <w:szCs w:val="18"/>
        </w:rPr>
        <w:t>uitspraak in kort geding</w:t>
      </w:r>
      <w:r w:rsidR="00A03291" w:rsidRPr="00A03291">
        <w:rPr>
          <w:rFonts w:ascii="Corbel" w:hAnsi="Corbel"/>
          <w:szCs w:val="18"/>
        </w:rPr>
        <w:t xml:space="preserve"> in ee</w:t>
      </w:r>
      <w:r w:rsidR="00133395">
        <w:rPr>
          <w:rFonts w:ascii="Corbel" w:hAnsi="Corbel"/>
          <w:szCs w:val="18"/>
        </w:rPr>
        <w:t>r</w:t>
      </w:r>
      <w:r w:rsidR="00A03291" w:rsidRPr="00A03291">
        <w:rPr>
          <w:rFonts w:ascii="Corbel" w:hAnsi="Corbel"/>
          <w:szCs w:val="18"/>
        </w:rPr>
        <w:t>ste aanleg</w:t>
      </w:r>
      <w:r w:rsidR="009D49C6">
        <w:rPr>
          <w:rFonts w:ascii="Corbel" w:hAnsi="Corbel"/>
          <w:szCs w:val="18"/>
        </w:rPr>
        <w:t>.</w:t>
      </w:r>
      <w:r w:rsidR="00A501DA" w:rsidRPr="00A03291">
        <w:rPr>
          <w:rFonts w:ascii="Corbel" w:hAnsi="Corbel"/>
          <w:szCs w:val="18"/>
        </w:rPr>
        <w:t xml:space="preserve"> </w:t>
      </w:r>
    </w:p>
    <w:p w14:paraId="34F816B1" w14:textId="77777777" w:rsidR="00A03291" w:rsidRPr="00A03291" w:rsidRDefault="00A03291" w:rsidP="00A03291">
      <w:pPr>
        <w:tabs>
          <w:tab w:val="left" w:pos="567"/>
        </w:tabs>
        <w:spacing w:line="276" w:lineRule="auto"/>
        <w:rPr>
          <w:rFonts w:ascii="Corbel" w:hAnsi="Corbel"/>
          <w:szCs w:val="18"/>
        </w:rPr>
      </w:pPr>
    </w:p>
    <w:p w14:paraId="2C8B62C9" w14:textId="570A8A05" w:rsidR="00C02DDD" w:rsidRPr="009D49C6" w:rsidRDefault="00C02DDD" w:rsidP="00C473BA">
      <w:pPr>
        <w:numPr>
          <w:ilvl w:val="0"/>
          <w:numId w:val="46"/>
        </w:numPr>
        <w:tabs>
          <w:tab w:val="left" w:pos="567"/>
        </w:tabs>
        <w:spacing w:line="276" w:lineRule="auto"/>
        <w:ind w:left="567" w:hanging="425"/>
        <w:rPr>
          <w:rFonts w:ascii="Corbel" w:hAnsi="Corbel"/>
          <w:szCs w:val="18"/>
        </w:rPr>
      </w:pPr>
      <w:r w:rsidRPr="009D49C6">
        <w:rPr>
          <w:rFonts w:ascii="Corbel" w:hAnsi="Corbel"/>
          <w:szCs w:val="18"/>
        </w:rPr>
        <w:t>Varianten worden niet</w:t>
      </w:r>
      <w:r w:rsidR="00B9778E" w:rsidRPr="009D49C6">
        <w:rPr>
          <w:rFonts w:ascii="Corbel" w:hAnsi="Corbel"/>
          <w:szCs w:val="18"/>
        </w:rPr>
        <w:t xml:space="preserve"> geaccepteerd</w:t>
      </w:r>
      <w:r w:rsidR="009D49C6" w:rsidRPr="009D49C6">
        <w:rPr>
          <w:rFonts w:ascii="Corbel" w:hAnsi="Corbel"/>
          <w:szCs w:val="18"/>
        </w:rPr>
        <w:t xml:space="preserve">. </w:t>
      </w:r>
    </w:p>
    <w:p w14:paraId="7A5994BB" w14:textId="77777777" w:rsidR="00E91BFF" w:rsidRPr="00C25E4D" w:rsidRDefault="00E91BFF" w:rsidP="00E91BFF">
      <w:pPr>
        <w:tabs>
          <w:tab w:val="left" w:pos="567"/>
        </w:tabs>
        <w:spacing w:line="276" w:lineRule="auto"/>
        <w:ind w:left="567"/>
        <w:rPr>
          <w:rFonts w:ascii="Corbel" w:hAnsi="Corbel"/>
          <w:szCs w:val="18"/>
          <w:highlight w:val="lightGray"/>
        </w:rPr>
      </w:pPr>
    </w:p>
    <w:p w14:paraId="59ABB05C" w14:textId="4F04733B" w:rsidR="008621A3" w:rsidRDefault="00C02DDD" w:rsidP="00C473BA">
      <w:pPr>
        <w:numPr>
          <w:ilvl w:val="0"/>
          <w:numId w:val="46"/>
        </w:numPr>
        <w:tabs>
          <w:tab w:val="left" w:pos="567"/>
        </w:tabs>
        <w:spacing w:line="276" w:lineRule="auto"/>
        <w:ind w:left="567" w:hanging="425"/>
        <w:rPr>
          <w:rFonts w:ascii="Corbel" w:hAnsi="Corbel"/>
          <w:szCs w:val="18"/>
        </w:rPr>
      </w:pPr>
      <w:r w:rsidRPr="00C83E11">
        <w:rPr>
          <w:rFonts w:ascii="Corbel" w:hAnsi="Corbel"/>
          <w:szCs w:val="18"/>
        </w:rPr>
        <w:t>Een Ondernemer</w:t>
      </w:r>
      <w:r w:rsidR="004804B5" w:rsidRPr="00C83E11">
        <w:rPr>
          <w:rFonts w:ascii="Corbel" w:hAnsi="Corbel"/>
          <w:szCs w:val="18"/>
        </w:rPr>
        <w:t xml:space="preserve"> mag </w:t>
      </w:r>
      <w:r w:rsidRPr="00C83E11">
        <w:rPr>
          <w:rFonts w:ascii="Corbel" w:hAnsi="Corbel"/>
          <w:szCs w:val="18"/>
        </w:rPr>
        <w:t xml:space="preserve">slechts </w:t>
      </w:r>
      <w:r w:rsidRPr="009D49C6">
        <w:rPr>
          <w:rFonts w:ascii="Corbel" w:hAnsi="Corbel"/>
          <w:szCs w:val="18"/>
        </w:rPr>
        <w:t xml:space="preserve">éénmaal inschrijven, zelfstandig </w:t>
      </w:r>
      <w:r w:rsidR="004804B5" w:rsidRPr="009D49C6">
        <w:rPr>
          <w:rFonts w:ascii="Corbel" w:hAnsi="Corbel"/>
          <w:szCs w:val="18"/>
        </w:rPr>
        <w:t xml:space="preserve">dan wel als </w:t>
      </w:r>
      <w:r w:rsidR="00B14823" w:rsidRPr="009D49C6">
        <w:rPr>
          <w:rFonts w:ascii="Corbel" w:hAnsi="Corbel"/>
          <w:szCs w:val="18"/>
        </w:rPr>
        <w:t>deelnemer aan</w:t>
      </w:r>
      <w:r w:rsidR="004804B5" w:rsidRPr="009D49C6">
        <w:rPr>
          <w:rFonts w:ascii="Corbel" w:hAnsi="Corbel"/>
          <w:szCs w:val="18"/>
        </w:rPr>
        <w:t xml:space="preserve"> een Samenwerkingsverband (combinatie).</w:t>
      </w:r>
      <w:r w:rsidRPr="009D49C6">
        <w:rPr>
          <w:rFonts w:ascii="Corbel" w:hAnsi="Corbel"/>
          <w:szCs w:val="18"/>
        </w:rPr>
        <w:t xml:space="preserve"> I</w:t>
      </w:r>
      <w:r w:rsidR="00C83E11" w:rsidRPr="009D49C6">
        <w:rPr>
          <w:rFonts w:ascii="Corbel" w:hAnsi="Corbel"/>
          <w:szCs w:val="18"/>
        </w:rPr>
        <w:t>ndien een Ondernemer</w:t>
      </w:r>
      <w:r w:rsidR="00B86ABD" w:rsidRPr="009D49C6">
        <w:rPr>
          <w:rFonts w:ascii="Corbel" w:hAnsi="Corbel"/>
          <w:szCs w:val="18"/>
        </w:rPr>
        <w:t xml:space="preserve"> zelfstandig of als combinatie</w:t>
      </w:r>
      <w:r w:rsidR="00C83E11" w:rsidRPr="009D49C6">
        <w:rPr>
          <w:rFonts w:ascii="Corbel" w:hAnsi="Corbel"/>
          <w:szCs w:val="18"/>
        </w:rPr>
        <w:t xml:space="preserve"> inschrijft, </w:t>
      </w:r>
      <w:r w:rsidRPr="009D49C6">
        <w:rPr>
          <w:rFonts w:ascii="Corbel" w:hAnsi="Corbel"/>
          <w:szCs w:val="18"/>
        </w:rPr>
        <w:t>mag hij niet tevens als Derde fungeren waarop door een andere Inschrijver beroep wordt gedaan</w:t>
      </w:r>
      <w:r w:rsidR="00A375E2" w:rsidRPr="009D49C6">
        <w:rPr>
          <w:rFonts w:ascii="Corbel" w:hAnsi="Corbel"/>
          <w:szCs w:val="18"/>
        </w:rPr>
        <w:t>. Een maatschap wordt hierbi</w:t>
      </w:r>
      <w:r w:rsidR="00B14823" w:rsidRPr="009D49C6">
        <w:rPr>
          <w:rFonts w:ascii="Corbel" w:hAnsi="Corbel"/>
          <w:szCs w:val="18"/>
        </w:rPr>
        <w:t>j</w:t>
      </w:r>
      <w:r w:rsidR="00C1705B" w:rsidRPr="009D49C6">
        <w:rPr>
          <w:rFonts w:ascii="Corbel" w:hAnsi="Corbel"/>
          <w:szCs w:val="18"/>
        </w:rPr>
        <w:t xml:space="preserve"> beschouwd als één Ondernemer.</w:t>
      </w:r>
      <w:r w:rsidR="00C1705B">
        <w:rPr>
          <w:rFonts w:ascii="Corbel" w:hAnsi="Corbel"/>
          <w:szCs w:val="18"/>
        </w:rPr>
        <w:t xml:space="preserve"> </w:t>
      </w:r>
    </w:p>
    <w:p w14:paraId="2A999EF4" w14:textId="77777777" w:rsidR="008621A3" w:rsidRDefault="008621A3" w:rsidP="008621A3">
      <w:pPr>
        <w:tabs>
          <w:tab w:val="left" w:pos="567"/>
        </w:tabs>
        <w:spacing w:line="276" w:lineRule="auto"/>
        <w:ind w:left="567"/>
        <w:rPr>
          <w:rFonts w:ascii="Corbel" w:hAnsi="Corbel"/>
          <w:szCs w:val="18"/>
        </w:rPr>
      </w:pPr>
    </w:p>
    <w:p w14:paraId="6273AED6" w14:textId="7D50323B" w:rsidR="00EE4F8E" w:rsidRPr="002D0963" w:rsidRDefault="00C83E11" w:rsidP="008621A3">
      <w:pPr>
        <w:tabs>
          <w:tab w:val="left" w:pos="567"/>
        </w:tabs>
        <w:spacing w:line="276" w:lineRule="auto"/>
        <w:ind w:left="567"/>
        <w:rPr>
          <w:rFonts w:ascii="Corbel" w:hAnsi="Corbel"/>
          <w:szCs w:val="18"/>
        </w:rPr>
      </w:pPr>
      <w:r w:rsidRPr="00C83E11">
        <w:rPr>
          <w:rFonts w:ascii="Corbel" w:hAnsi="Corbel"/>
          <w:szCs w:val="18"/>
        </w:rPr>
        <w:t xml:space="preserve">Een Derde </w:t>
      </w:r>
      <w:r w:rsidRPr="00DE04BF">
        <w:rPr>
          <w:rFonts w:ascii="Corbel" w:hAnsi="Corbel"/>
          <w:szCs w:val="18"/>
        </w:rPr>
        <w:t>mag wel</w:t>
      </w:r>
      <w:r w:rsidR="002D0963" w:rsidRPr="00DE04BF">
        <w:rPr>
          <w:rFonts w:ascii="Corbel" w:hAnsi="Corbel"/>
          <w:szCs w:val="18"/>
        </w:rPr>
        <w:t xml:space="preserve"> als</w:t>
      </w:r>
      <w:r w:rsidR="002D0963">
        <w:rPr>
          <w:rFonts w:ascii="Corbel" w:hAnsi="Corbel"/>
          <w:szCs w:val="18"/>
        </w:rPr>
        <w:t xml:space="preserve"> o</w:t>
      </w:r>
      <w:r w:rsidRPr="00C83E11">
        <w:rPr>
          <w:rFonts w:ascii="Corbel" w:hAnsi="Corbel"/>
          <w:szCs w:val="18"/>
        </w:rPr>
        <w:t>nderaannemer voor meerdere Inschrijvers tegelijk acteren met betrekking tot deze aanbesteding</w:t>
      </w:r>
      <w:r w:rsidR="002D0963">
        <w:rPr>
          <w:rFonts w:ascii="Corbel" w:hAnsi="Corbel"/>
          <w:szCs w:val="18"/>
        </w:rPr>
        <w:t xml:space="preserve"> en Opdracht</w:t>
      </w:r>
      <w:r w:rsidR="00F9655C">
        <w:rPr>
          <w:rFonts w:ascii="Corbel" w:hAnsi="Corbel"/>
          <w:szCs w:val="18"/>
        </w:rPr>
        <w:t xml:space="preserve">. </w:t>
      </w:r>
    </w:p>
    <w:p w14:paraId="0B072A6D" w14:textId="77777777" w:rsidR="00826222" w:rsidRPr="00C25E4D" w:rsidRDefault="00826222" w:rsidP="00C25E4D">
      <w:pPr>
        <w:spacing w:line="276" w:lineRule="auto"/>
        <w:rPr>
          <w:rFonts w:ascii="Corbel" w:hAnsi="Corbel"/>
          <w:szCs w:val="18"/>
        </w:rPr>
      </w:pPr>
    </w:p>
    <w:p w14:paraId="2CF3538B" w14:textId="77777777" w:rsidR="00C02DDD" w:rsidRPr="00C25E4D" w:rsidRDefault="00826222"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C25E4D">
      <w:pPr>
        <w:tabs>
          <w:tab w:val="left" w:pos="567"/>
        </w:tabs>
        <w:spacing w:line="276" w:lineRule="auto"/>
        <w:ind w:left="567"/>
        <w:rPr>
          <w:rFonts w:ascii="Corbel" w:hAnsi="Corbel"/>
          <w:szCs w:val="18"/>
        </w:rPr>
      </w:pPr>
    </w:p>
    <w:p w14:paraId="4E894370" w14:textId="77777777" w:rsidR="00BD00D9" w:rsidRPr="00C25E4D" w:rsidRDefault="00826222"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02ECF1E3" w14:textId="77777777" w:rsidR="00C02DDD" w:rsidRPr="00C25E4D" w:rsidRDefault="00C02DDD" w:rsidP="00C25E4D">
      <w:pPr>
        <w:tabs>
          <w:tab w:val="left" w:pos="567"/>
        </w:tabs>
        <w:spacing w:line="276" w:lineRule="auto"/>
        <w:ind w:left="567"/>
        <w:rPr>
          <w:rFonts w:ascii="Corbel" w:hAnsi="Corbel"/>
          <w:szCs w:val="18"/>
        </w:rPr>
      </w:pPr>
    </w:p>
    <w:p w14:paraId="57084EE8" w14:textId="77777777" w:rsidR="004804B5" w:rsidRPr="00C25E4D" w:rsidRDefault="00826222"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74C7F206" w14:textId="77777777" w:rsidR="00C02DDD" w:rsidRPr="00C25E4D" w:rsidRDefault="00C02DDD" w:rsidP="00C25E4D">
      <w:pPr>
        <w:tabs>
          <w:tab w:val="left" w:pos="567"/>
        </w:tabs>
        <w:spacing w:line="276" w:lineRule="auto"/>
        <w:ind w:left="567"/>
        <w:rPr>
          <w:rFonts w:ascii="Corbel" w:hAnsi="Corbel"/>
          <w:szCs w:val="18"/>
        </w:rPr>
      </w:pPr>
    </w:p>
    <w:p w14:paraId="359CB58F" w14:textId="2EBCFC59" w:rsidR="00C02DDD" w:rsidRPr="00C25E4D" w:rsidRDefault="00C02DDD"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w:t>
      </w:r>
      <w:r w:rsidR="00D76DAC">
        <w:rPr>
          <w:rFonts w:ascii="Corbel" w:hAnsi="Corbel"/>
          <w:szCs w:val="18"/>
        </w:rPr>
        <w:t xml:space="preserve"> of een gebrek bevat</w:t>
      </w:r>
      <w:r w:rsidRPr="00C25E4D">
        <w:rPr>
          <w:rFonts w:ascii="Corbel" w:hAnsi="Corbel"/>
          <w:szCs w:val="18"/>
        </w:rPr>
        <w:t>, kan de Aanbestedende dienst besluiten deze niet in behandeling te nemen.</w:t>
      </w:r>
      <w:r w:rsidR="00D76DAC">
        <w:rPr>
          <w:rFonts w:ascii="Corbel" w:hAnsi="Corbel"/>
          <w:szCs w:val="18"/>
        </w:rPr>
        <w:t xml:space="preserve"> Het aanvullen van een Inschrijving of herstellen van een gebrek na sluiting van de inschrijftermijn is slechts toegestaan </w:t>
      </w:r>
      <w:r w:rsidR="00C0162E">
        <w:rPr>
          <w:rFonts w:ascii="Corbel" w:hAnsi="Corbel"/>
          <w:szCs w:val="18"/>
        </w:rPr>
        <w:t xml:space="preserve">in het geval deze een klaarblijkelijke eenvoudige precisering behoefte of als het gaat om het rechtzetten van een kennelijke materiële fout. Aanbestedende dienst bepaalt op grond </w:t>
      </w:r>
      <w:r w:rsidR="00544F39">
        <w:rPr>
          <w:rFonts w:ascii="Corbel" w:hAnsi="Corbel"/>
          <w:szCs w:val="18"/>
        </w:rPr>
        <w:t>van de geldende jurisprudentie of het aanvullen van de Inschrijving of het herstellen van het gebrek na sluiting van de inschrijftermijn kan worden toegestaan.</w:t>
      </w:r>
    </w:p>
    <w:p w14:paraId="57EDFFA5" w14:textId="77777777" w:rsidR="004804B5" w:rsidRPr="00C25E4D" w:rsidRDefault="004804B5" w:rsidP="00C25E4D">
      <w:pPr>
        <w:spacing w:line="276" w:lineRule="auto"/>
        <w:ind w:left="567"/>
        <w:rPr>
          <w:rFonts w:ascii="Corbel" w:hAnsi="Corbel"/>
          <w:szCs w:val="18"/>
        </w:rPr>
      </w:pPr>
    </w:p>
    <w:p w14:paraId="60754ED5" w14:textId="77777777" w:rsidR="004804B5" w:rsidRPr="00C25E4D" w:rsidRDefault="00826222"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C25E4D">
      <w:pPr>
        <w:spacing w:line="276" w:lineRule="auto"/>
        <w:rPr>
          <w:rFonts w:ascii="Corbel" w:hAnsi="Corbel"/>
          <w:szCs w:val="18"/>
        </w:rPr>
      </w:pPr>
    </w:p>
    <w:p w14:paraId="16013D88" w14:textId="389E452D" w:rsidR="00F246B9" w:rsidRDefault="00F246B9" w:rsidP="00C473BA">
      <w:pPr>
        <w:numPr>
          <w:ilvl w:val="0"/>
          <w:numId w:val="46"/>
        </w:numPr>
        <w:tabs>
          <w:tab w:val="left" w:pos="567"/>
        </w:tabs>
        <w:spacing w:line="276" w:lineRule="auto"/>
        <w:ind w:left="567" w:hanging="425"/>
        <w:rPr>
          <w:rFonts w:ascii="Corbel" w:hAnsi="Corbel"/>
          <w:szCs w:val="18"/>
        </w:rPr>
      </w:pPr>
      <w:r>
        <w:rPr>
          <w:rFonts w:ascii="Corbel" w:hAnsi="Corbel"/>
          <w:szCs w:val="18"/>
        </w:rPr>
        <w:t xml:space="preserve">Inschrijver dient </w:t>
      </w:r>
      <w:r w:rsidR="00E47818">
        <w:rPr>
          <w:rFonts w:ascii="Corbel" w:hAnsi="Corbel"/>
          <w:szCs w:val="18"/>
        </w:rPr>
        <w:t xml:space="preserve">een </w:t>
      </w:r>
      <w:r w:rsidR="00E47818" w:rsidRPr="00E47818">
        <w:rPr>
          <w:rFonts w:ascii="Corbel" w:hAnsi="Corbel"/>
          <w:b/>
          <w:bCs/>
          <w:szCs w:val="18"/>
        </w:rPr>
        <w:t>Uniform Europees Aanbestedingsdocument (UEA)</w:t>
      </w:r>
      <w:r w:rsidR="00E47818">
        <w:rPr>
          <w:rFonts w:ascii="Corbel" w:hAnsi="Corbel"/>
          <w:szCs w:val="18"/>
        </w:rPr>
        <w:t xml:space="preserve"> in te vullen, rechtsgeldig te ondertekenen en bij de Inschrijving te voegen. </w:t>
      </w:r>
      <w:r>
        <w:rPr>
          <w:rFonts w:ascii="Corbel" w:hAnsi="Corbel"/>
          <w:szCs w:val="18"/>
        </w:rPr>
        <w:t xml:space="preserve"> </w:t>
      </w:r>
    </w:p>
    <w:p w14:paraId="48A249F2" w14:textId="77777777" w:rsidR="00F246B9" w:rsidRPr="00F246B9" w:rsidRDefault="00F246B9" w:rsidP="00F246B9">
      <w:pPr>
        <w:pStyle w:val="Lijstalinea"/>
        <w:rPr>
          <w:rFonts w:ascii="Corbel" w:hAnsi="Corbel"/>
          <w:szCs w:val="18"/>
          <w:lang w:val="nl-NL"/>
        </w:rPr>
      </w:pPr>
    </w:p>
    <w:p w14:paraId="28D0FECF" w14:textId="30841840" w:rsidR="00826222" w:rsidRPr="00E91BFF" w:rsidRDefault="00FA51A4" w:rsidP="00C473BA">
      <w:pPr>
        <w:numPr>
          <w:ilvl w:val="0"/>
          <w:numId w:val="46"/>
        </w:numPr>
        <w:tabs>
          <w:tab w:val="left" w:pos="567"/>
        </w:tabs>
        <w:spacing w:line="276" w:lineRule="auto"/>
        <w:ind w:left="567" w:hanging="425"/>
        <w:rPr>
          <w:rFonts w:ascii="Corbel" w:hAnsi="Corbel"/>
          <w:szCs w:val="18"/>
        </w:rPr>
      </w:pPr>
      <w:r w:rsidRPr="00E91BFF">
        <w:rPr>
          <w:rFonts w:ascii="Corbel" w:hAnsi="Corbel"/>
          <w:szCs w:val="18"/>
        </w:rPr>
        <w:t>Inschrijver</w:t>
      </w:r>
      <w:r w:rsidR="00826222" w:rsidRPr="00E91BFF">
        <w:rPr>
          <w:rFonts w:ascii="Corbel" w:hAnsi="Corbel"/>
          <w:szCs w:val="18"/>
        </w:rPr>
        <w:t xml:space="preserve"> </w:t>
      </w:r>
      <w:r w:rsidR="007F4FB4">
        <w:rPr>
          <w:rFonts w:ascii="Corbel" w:hAnsi="Corbel"/>
          <w:szCs w:val="18"/>
        </w:rPr>
        <w:t xml:space="preserve">dient in het UEA </w:t>
      </w:r>
      <w:r w:rsidR="00826222" w:rsidRPr="00E91BFF">
        <w:rPr>
          <w:rFonts w:ascii="Corbel" w:hAnsi="Corbel"/>
          <w:szCs w:val="18"/>
        </w:rPr>
        <w:t xml:space="preserve">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00826222"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00826222"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00826222" w:rsidRPr="00E91BFF">
        <w:rPr>
          <w:rFonts w:ascii="Corbel" w:hAnsi="Corbel"/>
          <w:szCs w:val="18"/>
        </w:rPr>
        <w:t xml:space="preserve">of </w:t>
      </w:r>
      <w:r w:rsidR="00BD00D9" w:rsidRPr="00E91BFF">
        <w:rPr>
          <w:rFonts w:ascii="Corbel" w:hAnsi="Corbel"/>
          <w:szCs w:val="18"/>
        </w:rPr>
        <w:t xml:space="preserve">een </w:t>
      </w:r>
      <w:r w:rsidR="00826222" w:rsidRPr="00E91BFF">
        <w:rPr>
          <w:rFonts w:ascii="Corbel" w:hAnsi="Corbel"/>
          <w:szCs w:val="18"/>
        </w:rPr>
        <w:lastRenderedPageBreak/>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E91BFF">
        <w:rPr>
          <w:rFonts w:ascii="Corbel" w:hAnsi="Corbel"/>
          <w:szCs w:val="18"/>
        </w:rPr>
        <w:t xml:space="preserve">. </w:t>
      </w:r>
      <w:r w:rsidR="00D541D7" w:rsidRPr="00E91BFF">
        <w:rPr>
          <w:rFonts w:ascii="Corbel" w:hAnsi="Corbel"/>
          <w:szCs w:val="18"/>
        </w:rPr>
        <w:br/>
      </w:r>
    </w:p>
    <w:p w14:paraId="74CC1E97" w14:textId="74C01A00" w:rsidR="00F55AAB" w:rsidRPr="00390E02" w:rsidRDefault="00F55AAB" w:rsidP="00C473BA">
      <w:pPr>
        <w:numPr>
          <w:ilvl w:val="0"/>
          <w:numId w:val="46"/>
        </w:numPr>
        <w:tabs>
          <w:tab w:val="left" w:pos="567"/>
        </w:tabs>
        <w:spacing w:line="276" w:lineRule="auto"/>
        <w:ind w:left="567" w:hanging="425"/>
        <w:rPr>
          <w:rFonts w:ascii="Corbel" w:hAnsi="Corbel"/>
          <w:szCs w:val="18"/>
        </w:rPr>
      </w:pPr>
      <w:r w:rsidRPr="00390E02">
        <w:rPr>
          <w:rFonts w:ascii="Corbel" w:hAnsi="Corbel"/>
          <w:szCs w:val="18"/>
        </w:rPr>
        <w:t>Voor zover de Aanbestedingsstukken met elkaar in tegenspraak zijn geldt de navolgende rangorde:</w:t>
      </w:r>
    </w:p>
    <w:p w14:paraId="55BE8D6D" w14:textId="77777777" w:rsidR="00F55AAB" w:rsidRPr="00C25E4D" w:rsidRDefault="00F55AAB" w:rsidP="00F55AAB">
      <w:pPr>
        <w:spacing w:line="276" w:lineRule="auto"/>
        <w:ind w:left="567"/>
        <w:rPr>
          <w:rFonts w:ascii="Corbel" w:hAnsi="Corbel"/>
          <w:szCs w:val="18"/>
          <w:u w:val="single"/>
        </w:rPr>
      </w:pPr>
    </w:p>
    <w:p w14:paraId="0A447122" w14:textId="77777777" w:rsidR="00F55AAB" w:rsidRPr="00CA3463" w:rsidRDefault="00F55AAB" w:rsidP="00C473BA">
      <w:pPr>
        <w:numPr>
          <w:ilvl w:val="0"/>
          <w:numId w:val="33"/>
        </w:numPr>
        <w:spacing w:line="276" w:lineRule="auto"/>
        <w:ind w:left="1085"/>
        <w:rPr>
          <w:rFonts w:ascii="Corbel" w:hAnsi="Corbel"/>
          <w:szCs w:val="18"/>
        </w:rPr>
      </w:pPr>
      <w:r w:rsidRPr="00CA3463">
        <w:rPr>
          <w:rFonts w:ascii="Corbel" w:hAnsi="Corbel"/>
          <w:szCs w:val="18"/>
        </w:rPr>
        <w:t>Nota’s van inlichtingen, waarbij het gestelde in de meest recente Nota van inlichtingen prevaleert;</w:t>
      </w:r>
    </w:p>
    <w:p w14:paraId="7A1D3820" w14:textId="4D91BCD1" w:rsidR="00F55AAB" w:rsidRPr="00CA3463" w:rsidRDefault="00F55AAB" w:rsidP="00C473BA">
      <w:pPr>
        <w:numPr>
          <w:ilvl w:val="0"/>
          <w:numId w:val="33"/>
        </w:numPr>
        <w:spacing w:line="276" w:lineRule="auto"/>
        <w:ind w:left="1089"/>
        <w:rPr>
          <w:rFonts w:ascii="Corbel" w:hAnsi="Corbel"/>
          <w:szCs w:val="18"/>
        </w:rPr>
      </w:pPr>
      <w:r w:rsidRPr="00CA3463">
        <w:rPr>
          <w:rFonts w:ascii="Corbel" w:hAnsi="Corbel"/>
          <w:szCs w:val="18"/>
        </w:rPr>
        <w:t>Deze Aanbestedingsleidraad, inclusief Bijlagen</w:t>
      </w:r>
      <w:r w:rsidR="00290E34" w:rsidRPr="00CA3463">
        <w:rPr>
          <w:rFonts w:ascii="Corbel" w:hAnsi="Corbel"/>
          <w:szCs w:val="18"/>
        </w:rPr>
        <w:t xml:space="preserve"> m.u.v. de Algemene inkoopvoorwaarden provincie Utrecht 2022</w:t>
      </w:r>
      <w:r w:rsidRPr="00CA3463">
        <w:rPr>
          <w:rFonts w:ascii="Corbel" w:hAnsi="Corbel"/>
          <w:szCs w:val="18"/>
        </w:rPr>
        <w:t>;</w:t>
      </w:r>
    </w:p>
    <w:p w14:paraId="4DFF1D62" w14:textId="248D81D8" w:rsidR="00F55AAB" w:rsidRPr="00CA3463" w:rsidRDefault="00C95A79" w:rsidP="00C473BA">
      <w:pPr>
        <w:numPr>
          <w:ilvl w:val="0"/>
          <w:numId w:val="33"/>
        </w:numPr>
        <w:spacing w:line="276" w:lineRule="auto"/>
        <w:ind w:left="1089"/>
        <w:rPr>
          <w:rFonts w:ascii="Corbel" w:hAnsi="Corbel"/>
          <w:szCs w:val="18"/>
        </w:rPr>
      </w:pPr>
      <w:r w:rsidRPr="00CA3463">
        <w:rPr>
          <w:rFonts w:ascii="Corbel" w:hAnsi="Corbel"/>
          <w:szCs w:val="18"/>
        </w:rPr>
        <w:t>Algemene inkoopvoorwaarden</w:t>
      </w:r>
      <w:r w:rsidR="008C489D" w:rsidRPr="00CA3463">
        <w:rPr>
          <w:rFonts w:ascii="Corbel" w:hAnsi="Corbel"/>
          <w:szCs w:val="18"/>
        </w:rPr>
        <w:t xml:space="preserve"> Provincies 2022</w:t>
      </w:r>
      <w:r w:rsidR="00F55AAB" w:rsidRPr="00CA3463">
        <w:rPr>
          <w:rFonts w:ascii="Corbel" w:hAnsi="Corbel"/>
          <w:szCs w:val="18"/>
        </w:rPr>
        <w:t>;</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184BB108"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tab/>
      </w:r>
      <w:r w:rsidRPr="00FC1BC5">
        <w:rPr>
          <w:rFonts w:ascii="Corbel" w:hAnsi="Corbel"/>
          <w:szCs w:val="18"/>
          <w:u w:val="single"/>
        </w:rPr>
        <w:t xml:space="preserve">Inschrijvers moeten </w:t>
      </w:r>
      <w:r w:rsidR="002B7750">
        <w:rPr>
          <w:rFonts w:ascii="Corbel" w:hAnsi="Corbel"/>
          <w:szCs w:val="18"/>
          <w:u w:val="single"/>
        </w:rPr>
        <w:t xml:space="preserve">vóór het opstellen van hun Inschrijving </w:t>
      </w:r>
      <w:r w:rsidRPr="00FC1BC5">
        <w:rPr>
          <w:rFonts w:ascii="Corbel" w:hAnsi="Corbel"/>
          <w:szCs w:val="18"/>
          <w:u w:val="single"/>
        </w:rPr>
        <w:t>terdege inhoudelijk kennis nemen van deze bescheiden aangezien deze belangrijke verplichtingen bevatten</w:t>
      </w:r>
      <w:r w:rsidR="00E91BFF">
        <w:rPr>
          <w:rFonts w:ascii="Corbel" w:hAnsi="Corbel"/>
          <w:szCs w:val="18"/>
          <w:u w:val="single"/>
        </w:rPr>
        <w:t>. Het indienen van een Inschrijving betekent</w:t>
      </w:r>
      <w:r w:rsidR="00583145">
        <w:rPr>
          <w:rFonts w:ascii="Corbel" w:hAnsi="Corbel"/>
          <w:szCs w:val="18"/>
          <w:u w:val="single"/>
        </w:rPr>
        <w:t xml:space="preserve"> immers</w:t>
      </w:r>
      <w:r w:rsidR="00E91BFF">
        <w:rPr>
          <w:rFonts w:ascii="Corbel" w:hAnsi="Corbel"/>
          <w:szCs w:val="18"/>
          <w:u w:val="single"/>
        </w:rPr>
        <w:t xml:space="preserve"> de</w:t>
      </w:r>
      <w:r w:rsidRPr="00FC1BC5">
        <w:rPr>
          <w:rFonts w:ascii="Corbel" w:hAnsi="Corbel"/>
          <w:szCs w:val="18"/>
          <w:u w:val="single"/>
        </w:rPr>
        <w:t xml:space="preserve"> volledige acceptatie </w:t>
      </w:r>
      <w:r w:rsidR="00583145">
        <w:rPr>
          <w:rFonts w:ascii="Corbel" w:hAnsi="Corbel"/>
          <w:szCs w:val="18"/>
          <w:u w:val="single"/>
        </w:rPr>
        <w:t xml:space="preserve">door de Inschrijver </w:t>
      </w:r>
      <w:r w:rsidRPr="00FC1BC5">
        <w:rPr>
          <w:rFonts w:ascii="Corbel" w:hAnsi="Corbel"/>
          <w:szCs w:val="18"/>
          <w:u w:val="single"/>
        </w:rPr>
        <w:t>zonder enig voorbehoud van al de voorwaarden als gesteld in de Aanbestedingsstukken.</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02CED140" w14:textId="77777777" w:rsidR="00DE36B3" w:rsidRDefault="00DE36B3" w:rsidP="00F55AAB">
      <w:pPr>
        <w:tabs>
          <w:tab w:val="num" w:pos="567"/>
        </w:tabs>
        <w:spacing w:line="276" w:lineRule="auto"/>
        <w:ind w:left="567" w:hanging="425"/>
        <w:rPr>
          <w:rFonts w:ascii="Corbel" w:hAnsi="Corbel"/>
          <w:szCs w:val="18"/>
        </w:rPr>
      </w:pPr>
    </w:p>
    <w:p w14:paraId="533E2DD6" w14:textId="4EEE28E7" w:rsidR="00DE36B3" w:rsidRPr="00C25E4D" w:rsidRDefault="00DE36B3" w:rsidP="00DE36B3">
      <w:pPr>
        <w:tabs>
          <w:tab w:val="left" w:pos="567"/>
        </w:tabs>
        <w:spacing w:line="276" w:lineRule="auto"/>
        <w:ind w:left="567"/>
        <w:rPr>
          <w:rFonts w:ascii="Corbel" w:hAnsi="Corbel"/>
          <w:szCs w:val="18"/>
        </w:rPr>
      </w:pPr>
      <w:r w:rsidRPr="00C25E4D">
        <w:rPr>
          <w:rFonts w:ascii="Corbel" w:hAnsi="Corbel"/>
          <w:szCs w:val="18"/>
        </w:rPr>
        <w:t xml:space="preserve">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w:t>
      </w:r>
      <w:r w:rsidR="00FD7EE5">
        <w:rPr>
          <w:rFonts w:ascii="Corbel" w:hAnsi="Corbel"/>
          <w:szCs w:val="18"/>
        </w:rPr>
        <w:t xml:space="preserve">contractuele </w:t>
      </w:r>
      <w:r w:rsidRPr="00C25E4D">
        <w:rPr>
          <w:rFonts w:ascii="Corbel" w:hAnsi="Corbel"/>
          <w:szCs w:val="18"/>
        </w:rPr>
        <w:t>voorwaarden definitief.</w:t>
      </w:r>
    </w:p>
    <w:p w14:paraId="13713D52" w14:textId="77777777" w:rsidR="00DE36B3" w:rsidRDefault="00DE36B3" w:rsidP="00F55AAB">
      <w:pPr>
        <w:tabs>
          <w:tab w:val="num" w:pos="567"/>
        </w:tabs>
        <w:spacing w:line="276" w:lineRule="auto"/>
        <w:ind w:left="567" w:hanging="425"/>
        <w:rPr>
          <w:rFonts w:ascii="Corbel" w:hAnsi="Corbel"/>
          <w:szCs w:val="18"/>
        </w:rPr>
      </w:pPr>
    </w:p>
    <w:p w14:paraId="7A4A1D58" w14:textId="77777777" w:rsidR="00F55AAB" w:rsidRDefault="00826222" w:rsidP="00C473BA">
      <w:pPr>
        <w:numPr>
          <w:ilvl w:val="0"/>
          <w:numId w:val="46"/>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2"/>
      </w:r>
      <w:r w:rsidRPr="00C25E4D">
        <w:rPr>
          <w:rFonts w:ascii="Corbel" w:hAnsi="Corbel"/>
          <w:szCs w:val="18"/>
        </w:rPr>
        <w:t xml:space="preserve"> </w:t>
      </w:r>
    </w:p>
    <w:p w14:paraId="0854BFC5" w14:textId="77777777" w:rsidR="0090221E" w:rsidRPr="00DE36B3" w:rsidRDefault="0090221E" w:rsidP="00DE36B3">
      <w:pPr>
        <w:rPr>
          <w:rFonts w:ascii="Corbel" w:hAnsi="Corbel"/>
          <w:szCs w:val="18"/>
        </w:rPr>
      </w:pPr>
    </w:p>
    <w:p w14:paraId="364D935A" w14:textId="40F2B7EE" w:rsidR="00A501DA" w:rsidRPr="00C25E4D" w:rsidRDefault="00A501DA"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B553A4">
        <w:rPr>
          <w:rFonts w:ascii="Corbel" w:hAnsi="Corbel"/>
          <w:szCs w:val="18"/>
        </w:rPr>
        <w:t>Inschrijver bij zijn Inschrijving</w:t>
      </w:r>
      <w:r w:rsidR="00390E02" w:rsidRPr="00B553A4">
        <w:rPr>
          <w:rFonts w:ascii="Corbel" w:hAnsi="Corbel"/>
          <w:szCs w:val="18"/>
        </w:rPr>
        <w:t xml:space="preserve"> </w:t>
      </w:r>
      <w:r w:rsidRPr="00B553A4">
        <w:rPr>
          <w:rFonts w:ascii="Corbel" w:hAnsi="Corbel"/>
          <w:szCs w:val="18"/>
        </w:rPr>
        <w:t>een</w:t>
      </w:r>
      <w:r w:rsidRPr="00C25E4D">
        <w:rPr>
          <w:rFonts w:ascii="Corbel" w:hAnsi="Corbel"/>
          <w:szCs w:val="18"/>
        </w:rPr>
        <w:t xml:space="preserve"> uittreksel uit het handelsregister, niet ouder dan zes maanden, te overleggen. Indien Inschrijver deel uitmaakt</w:t>
      </w:r>
      <w:r w:rsidR="00901BE6">
        <w:rPr>
          <w:rFonts w:ascii="Corbel" w:hAnsi="Corbel"/>
          <w:szCs w:val="18"/>
        </w:rPr>
        <w:t xml:space="preserve"> van een </w:t>
      </w:r>
      <w:r w:rsidR="00FD7EE5">
        <w:rPr>
          <w:rFonts w:ascii="Corbel" w:hAnsi="Corbel"/>
          <w:szCs w:val="18"/>
        </w:rPr>
        <w:t>holding</w:t>
      </w:r>
      <w:r w:rsidR="00901BE6">
        <w:rPr>
          <w:rFonts w:ascii="Corbel" w:hAnsi="Corbel"/>
          <w:szCs w:val="18"/>
        </w:rPr>
        <w:t xml:space="preserve">,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C25E4D">
      <w:pPr>
        <w:spacing w:line="276" w:lineRule="auto"/>
        <w:rPr>
          <w:rFonts w:ascii="Corbel" w:hAnsi="Corbel"/>
          <w:szCs w:val="18"/>
        </w:rPr>
      </w:pPr>
    </w:p>
    <w:p w14:paraId="70453531" w14:textId="441A086F" w:rsidR="00E20C95" w:rsidRDefault="00A501DA"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fende documenten zijn gescand.</w:t>
      </w:r>
    </w:p>
    <w:p w14:paraId="2A16884C" w14:textId="77777777" w:rsidR="00E20C95" w:rsidRDefault="00E20C95" w:rsidP="00E20C95">
      <w:pPr>
        <w:tabs>
          <w:tab w:val="left" w:pos="567"/>
        </w:tabs>
        <w:spacing w:line="276" w:lineRule="auto"/>
        <w:ind w:left="567"/>
        <w:rPr>
          <w:rFonts w:ascii="Corbel" w:hAnsi="Corbel"/>
          <w:szCs w:val="18"/>
        </w:rPr>
      </w:pPr>
    </w:p>
    <w:p w14:paraId="3D7789E0" w14:textId="77777777" w:rsidR="00E20C95" w:rsidRDefault="00E20C95" w:rsidP="00C473BA">
      <w:pPr>
        <w:numPr>
          <w:ilvl w:val="0"/>
          <w:numId w:val="46"/>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E20C95">
      <w:pPr>
        <w:tabs>
          <w:tab w:val="left" w:pos="567"/>
        </w:tabs>
        <w:spacing w:line="276" w:lineRule="auto"/>
        <w:ind w:left="567"/>
        <w:rPr>
          <w:rFonts w:ascii="Corbel" w:hAnsi="Corbel"/>
          <w:szCs w:val="18"/>
        </w:rPr>
      </w:pPr>
    </w:p>
    <w:p w14:paraId="18802368" w14:textId="77777777" w:rsidR="00E20C95" w:rsidRPr="00E20C95" w:rsidRDefault="00E20C95" w:rsidP="00C473BA">
      <w:pPr>
        <w:numPr>
          <w:ilvl w:val="0"/>
          <w:numId w:val="46"/>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C25E4D">
      <w:pPr>
        <w:tabs>
          <w:tab w:val="left" w:pos="567"/>
        </w:tabs>
        <w:spacing w:line="276" w:lineRule="auto"/>
        <w:rPr>
          <w:rFonts w:ascii="Corbel" w:hAnsi="Corbel"/>
          <w:szCs w:val="18"/>
        </w:rPr>
      </w:pPr>
    </w:p>
    <w:p w14:paraId="1B3E0ECC" w14:textId="77777777" w:rsidR="000D45F0" w:rsidRPr="00C25E4D" w:rsidRDefault="000D45F0" w:rsidP="00C473BA">
      <w:pPr>
        <w:numPr>
          <w:ilvl w:val="0"/>
          <w:numId w:val="46"/>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21"/>
        </w:numPr>
        <w:tabs>
          <w:tab w:val="left" w:pos="6379"/>
        </w:tabs>
        <w:spacing w:before="240" w:after="120" w:line="276" w:lineRule="auto"/>
        <w:rPr>
          <w:rFonts w:ascii="Corbel" w:hAnsi="Corbel"/>
          <w:sz w:val="18"/>
          <w:szCs w:val="18"/>
        </w:rPr>
      </w:pPr>
      <w:bookmarkStart w:id="43" w:name="_Toc354472069"/>
      <w:bookmarkStart w:id="44" w:name="_Toc356476830"/>
      <w:bookmarkStart w:id="45" w:name="_Toc356476926"/>
      <w:bookmarkStart w:id="46" w:name="_Toc356477000"/>
      <w:bookmarkStart w:id="47" w:name="_Toc356484235"/>
      <w:bookmarkStart w:id="48" w:name="_Toc356484344"/>
      <w:bookmarkStart w:id="49" w:name="_Toc356485231"/>
      <w:bookmarkStart w:id="50" w:name="_Toc357695129"/>
      <w:bookmarkStart w:id="51" w:name="_Toc358011557"/>
      <w:bookmarkStart w:id="52" w:name="_Toc379550302"/>
      <w:bookmarkStart w:id="53" w:name="_Toc423900671"/>
      <w:bookmarkStart w:id="54" w:name="_Toc445911300"/>
      <w:bookmarkStart w:id="55" w:name="_Toc447864214"/>
      <w:bookmarkStart w:id="56" w:name="_Toc220665325"/>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43"/>
      <w:bookmarkEnd w:id="44"/>
      <w:bookmarkEnd w:id="45"/>
      <w:bookmarkEnd w:id="46"/>
      <w:bookmarkEnd w:id="47"/>
      <w:bookmarkEnd w:id="48"/>
      <w:bookmarkEnd w:id="49"/>
      <w:bookmarkEnd w:id="50"/>
      <w:bookmarkEnd w:id="51"/>
      <w:bookmarkEnd w:id="52"/>
      <w:bookmarkEnd w:id="53"/>
      <w:bookmarkEnd w:id="54"/>
      <w:bookmarkEnd w:id="55"/>
      <w:bookmarkEnd w:id="56"/>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76538425" w14:textId="77777777" w:rsidR="00A501DA" w:rsidRDefault="00826222" w:rsidP="00C473BA">
      <w:pPr>
        <w:numPr>
          <w:ilvl w:val="0"/>
          <w:numId w:val="37"/>
        </w:numPr>
        <w:tabs>
          <w:tab w:val="clear" w:pos="720"/>
          <w:tab w:val="num" w:pos="567"/>
          <w:tab w:val="left" w:pos="709"/>
        </w:tabs>
        <w:spacing w:line="276" w:lineRule="auto"/>
        <w:ind w:left="567" w:hanging="425"/>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514156">
      <w:pPr>
        <w:tabs>
          <w:tab w:val="left" w:pos="567"/>
          <w:tab w:val="left" w:pos="709"/>
        </w:tabs>
        <w:spacing w:line="276" w:lineRule="auto"/>
        <w:ind w:left="567" w:hanging="425"/>
        <w:rPr>
          <w:rFonts w:ascii="Corbel" w:hAnsi="Corbel"/>
          <w:szCs w:val="18"/>
        </w:rPr>
      </w:pPr>
    </w:p>
    <w:p w14:paraId="3C3A5DE5" w14:textId="77777777" w:rsidR="00514156" w:rsidRPr="00F75B0C" w:rsidRDefault="00826222" w:rsidP="00C473BA">
      <w:pPr>
        <w:pStyle w:val="Lijstalinea"/>
        <w:numPr>
          <w:ilvl w:val="0"/>
          <w:numId w:val="37"/>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lastRenderedPageBreak/>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Derhalve geldt een handtekening onder de inschrijving ook als een ondertekening van het UEA.</w:t>
      </w:r>
    </w:p>
    <w:p w14:paraId="2630F109" w14:textId="77777777" w:rsidR="00826222" w:rsidRPr="00C25E4D" w:rsidRDefault="00826222" w:rsidP="00C25E4D">
      <w:pPr>
        <w:tabs>
          <w:tab w:val="left" w:pos="567"/>
        </w:tabs>
        <w:spacing w:line="276" w:lineRule="auto"/>
        <w:ind w:left="567" w:hanging="425"/>
        <w:rPr>
          <w:rFonts w:ascii="Corbel" w:hAnsi="Corbel"/>
          <w:szCs w:val="18"/>
        </w:rPr>
      </w:pPr>
    </w:p>
    <w:p w14:paraId="3E9BADC0" w14:textId="58EBF32C" w:rsidR="00826222" w:rsidRPr="00C25E4D" w:rsidRDefault="00826222"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 xml:space="preserve">Alle </w:t>
      </w:r>
      <w:r w:rsidR="00595A00" w:rsidRPr="00C25E4D">
        <w:rPr>
          <w:rFonts w:ascii="Corbel" w:hAnsi="Corbel"/>
          <w:szCs w:val="18"/>
        </w:rPr>
        <w:t>combinanten</w:t>
      </w:r>
      <w:r w:rsidRPr="00C25E4D">
        <w:rPr>
          <w:rFonts w:ascii="Corbel" w:hAnsi="Corbel"/>
          <w:szCs w:val="18"/>
        </w:rPr>
        <w:t xml:space="preserve"> dienen </w:t>
      </w:r>
      <w:r w:rsidR="004E6F88">
        <w:rPr>
          <w:rFonts w:ascii="Corbel" w:hAnsi="Corbel"/>
          <w:szCs w:val="18"/>
        </w:rPr>
        <w:t>in het</w:t>
      </w:r>
      <w:r w:rsidR="00595A00" w:rsidRPr="00C25E4D">
        <w:rPr>
          <w:rFonts w:ascii="Corbel" w:hAnsi="Corbel"/>
          <w:szCs w:val="18"/>
        </w:rPr>
        <w:t xml:space="preserve"> </w:t>
      </w:r>
      <w:r w:rsidR="000C7828">
        <w:rPr>
          <w:rFonts w:ascii="Corbel" w:hAnsi="Corbel"/>
          <w:b/>
          <w:szCs w:val="18"/>
        </w:rPr>
        <w:t>Uniform Europees Aanbestedingsdocument</w:t>
      </w:r>
      <w:r w:rsidR="00524055">
        <w:rPr>
          <w:rFonts w:ascii="Corbel" w:hAnsi="Corbel"/>
          <w:b/>
          <w:szCs w:val="18"/>
        </w:rPr>
        <w:t xml:space="preserve"> </w:t>
      </w:r>
      <w:r w:rsidR="00595A00" w:rsidRPr="00C25E4D">
        <w:rPr>
          <w:rFonts w:ascii="Corbel" w:hAnsi="Corbel"/>
          <w:szCs w:val="18"/>
        </w:rPr>
        <w:t xml:space="preserve">de namen van de overige combinanten op te geven. </w:t>
      </w:r>
      <w:r w:rsidR="00524055">
        <w:rPr>
          <w:rFonts w:ascii="Corbel" w:hAnsi="Corbel"/>
          <w:szCs w:val="18"/>
        </w:rPr>
        <w:t>Tevens dient</w:t>
      </w:r>
      <w:r w:rsidR="00595A00" w:rsidRPr="00C25E4D">
        <w:rPr>
          <w:rFonts w:ascii="Corbel" w:hAnsi="Corbel"/>
          <w:szCs w:val="18"/>
        </w:rPr>
        <w:t xml:space="preserve"> opgegeven te worden welke </w:t>
      </w:r>
      <w:r w:rsidRPr="00C25E4D">
        <w:rPr>
          <w:rFonts w:ascii="Corbel" w:hAnsi="Corbel"/>
          <w:szCs w:val="18"/>
        </w:rPr>
        <w:t>Ondernem</w:t>
      </w:r>
      <w:r w:rsidR="00B14823" w:rsidRPr="00C25E4D">
        <w:rPr>
          <w:rFonts w:ascii="Corbel" w:hAnsi="Corbel"/>
          <w:szCs w:val="18"/>
        </w:rPr>
        <w:t xml:space="preserve">er </w:t>
      </w:r>
      <w:r w:rsidRPr="00C25E4D">
        <w:rPr>
          <w:rFonts w:ascii="Corbel" w:hAnsi="Corbel"/>
          <w:szCs w:val="18"/>
        </w:rPr>
        <w:t xml:space="preserve">de leiding van het </w:t>
      </w:r>
      <w:r w:rsidR="00BD00D9" w:rsidRPr="00C25E4D">
        <w:rPr>
          <w:rFonts w:ascii="Corbel" w:hAnsi="Corbel"/>
          <w:szCs w:val="18"/>
        </w:rPr>
        <w:t>Samenwerkingsverband (combinatie)</w:t>
      </w:r>
      <w:r w:rsidRPr="00C25E4D">
        <w:rPr>
          <w:rFonts w:ascii="Corbel" w:hAnsi="Corbel"/>
          <w:szCs w:val="18"/>
        </w:rPr>
        <w:t xml:space="preserve"> heeft en als verantwoordelijk gemachtigde (‘penvoerder’) namens het </w:t>
      </w:r>
      <w:r w:rsidR="00BD00D9" w:rsidRPr="00C25E4D">
        <w:rPr>
          <w:rFonts w:ascii="Corbel" w:hAnsi="Corbel"/>
          <w:szCs w:val="18"/>
        </w:rPr>
        <w:t>Samenwerkingsverband (combinatie)</w:t>
      </w:r>
      <w:r w:rsidRPr="00C25E4D">
        <w:rPr>
          <w:rFonts w:ascii="Corbel" w:hAnsi="Corbel"/>
          <w:szCs w:val="18"/>
        </w:rPr>
        <w:t xml:space="preserve"> jegens de Aanbestedende dienst, althans Opdrachtgever, zal optreden. De penvoerder is dus de Onderne</w:t>
      </w:r>
      <w:r w:rsidR="00B14823" w:rsidRPr="00C25E4D">
        <w:rPr>
          <w:rFonts w:ascii="Corbel" w:hAnsi="Corbel"/>
          <w:szCs w:val="18"/>
        </w:rPr>
        <w:t xml:space="preserve">mer </w:t>
      </w:r>
      <w:r w:rsidRPr="00C25E4D">
        <w:rPr>
          <w:rFonts w:ascii="Corbel" w:hAnsi="Corbel"/>
          <w:szCs w:val="18"/>
        </w:rPr>
        <w:t>die</w:t>
      </w:r>
      <w:r w:rsidR="00A375E2" w:rsidRPr="00C25E4D">
        <w:rPr>
          <w:rFonts w:ascii="Corbel" w:hAnsi="Corbel"/>
          <w:szCs w:val="18"/>
        </w:rPr>
        <w:t xml:space="preserve"> door elke combinant </w:t>
      </w:r>
      <w:r w:rsidRPr="00C25E4D">
        <w:rPr>
          <w:rFonts w:ascii="Corbel" w:hAnsi="Corbel"/>
          <w:szCs w:val="18"/>
        </w:rPr>
        <w:t xml:space="preserve">adequaat is gemachtigd om </w:t>
      </w:r>
      <w:r w:rsidR="00A375E2" w:rsidRPr="00C25E4D">
        <w:rPr>
          <w:rFonts w:ascii="Corbel" w:hAnsi="Corbel"/>
          <w:szCs w:val="18"/>
        </w:rPr>
        <w:t>namens het Samenwerkingsverband</w:t>
      </w:r>
      <w:r w:rsidRPr="00C25E4D">
        <w:rPr>
          <w:rFonts w:ascii="Corbel" w:hAnsi="Corbel"/>
          <w:szCs w:val="18"/>
        </w:rPr>
        <w:t xml:space="preserve"> verplichtingen aan te gaan</w:t>
      </w:r>
      <w:r w:rsidR="00A375E2" w:rsidRPr="00C25E4D">
        <w:rPr>
          <w:rFonts w:ascii="Corbel" w:hAnsi="Corbel"/>
          <w:szCs w:val="18"/>
        </w:rPr>
        <w:t xml:space="preserve"> in het kader van deze aanbesteding</w:t>
      </w:r>
      <w:r w:rsidR="00335FA8" w:rsidRPr="00C25E4D">
        <w:rPr>
          <w:rFonts w:ascii="Corbel" w:hAnsi="Corbel"/>
          <w:szCs w:val="18"/>
        </w:rPr>
        <w:t>.</w:t>
      </w:r>
      <w:r w:rsidR="00595A00" w:rsidRPr="00C25E4D">
        <w:rPr>
          <w:rFonts w:ascii="Corbel" w:hAnsi="Corbel"/>
          <w:szCs w:val="18"/>
        </w:rPr>
        <w:t xml:space="preserve"> Onder </w:t>
      </w:r>
      <w:r w:rsidR="004D1033">
        <w:rPr>
          <w:rFonts w:ascii="Corbel" w:hAnsi="Corbel"/>
          <w:szCs w:val="18"/>
        </w:rPr>
        <w:t>Deel II</w:t>
      </w:r>
      <w:r w:rsidR="00595A00" w:rsidRPr="00C25E4D">
        <w:rPr>
          <w:rFonts w:ascii="Corbel" w:hAnsi="Corbel"/>
          <w:szCs w:val="18"/>
        </w:rPr>
        <w:t xml:space="preserve"> dienen combinanten op te geven voor welke geschiktheidseisen binnen het Samenwerkingsverband (combinatie) een beroep op zijn onderneming wordt gedaan.</w:t>
      </w:r>
    </w:p>
    <w:p w14:paraId="75658387" w14:textId="77777777" w:rsidR="00826222" w:rsidRPr="00C25E4D" w:rsidRDefault="00826222" w:rsidP="00C25E4D">
      <w:pPr>
        <w:tabs>
          <w:tab w:val="left" w:pos="567"/>
        </w:tabs>
        <w:spacing w:line="276" w:lineRule="auto"/>
        <w:ind w:left="567" w:hanging="425"/>
        <w:rPr>
          <w:rFonts w:ascii="Corbel" w:hAnsi="Corbel"/>
          <w:szCs w:val="18"/>
        </w:rPr>
      </w:pPr>
    </w:p>
    <w:p w14:paraId="5273B7A5" w14:textId="77777777" w:rsidR="00826222" w:rsidRPr="00C25E4D" w:rsidRDefault="00826222"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voor de nakoming van de verplichtingen uit hoofde van de Inschrijving en de Overeenkomst.</w:t>
      </w:r>
      <w:r w:rsidR="00514156">
        <w:rPr>
          <w:rFonts w:ascii="Corbel" w:hAnsi="Corbel"/>
          <w:szCs w:val="18"/>
        </w:rPr>
        <w:t xml:space="preserve"> </w:t>
      </w:r>
      <w:r w:rsidR="00514156" w:rsidRPr="00514156">
        <w:rPr>
          <w:rFonts w:ascii="Corbel" w:hAnsi="Corbel"/>
          <w:szCs w:val="18"/>
        </w:rPr>
        <w:t xml:space="preserve">. Ondertekening van het formulier is niet verplicht als de handtekening betrekking heeft op meerdere documenten waarvan de eigen verklaring er 1 is (artikel 2 lid 2 Aanbestedingsbesluit). </w:t>
      </w:r>
      <w:r w:rsidRPr="00C25E4D">
        <w:rPr>
          <w:rFonts w:ascii="Corbel" w:hAnsi="Corbel"/>
          <w:szCs w:val="18"/>
        </w:rPr>
        <w:t xml:space="preserve"> </w:t>
      </w:r>
    </w:p>
    <w:p w14:paraId="3C591A78" w14:textId="77777777" w:rsidR="00826222" w:rsidRPr="00C25E4D" w:rsidRDefault="00826222" w:rsidP="00C25E4D">
      <w:pPr>
        <w:tabs>
          <w:tab w:val="left" w:pos="567"/>
        </w:tabs>
        <w:spacing w:line="276" w:lineRule="auto"/>
        <w:rPr>
          <w:rFonts w:ascii="Corbel" w:hAnsi="Corbel"/>
          <w:szCs w:val="18"/>
        </w:rPr>
      </w:pPr>
    </w:p>
    <w:p w14:paraId="41594C27" w14:textId="77777777" w:rsidR="00826222" w:rsidRPr="00C25E4D" w:rsidRDefault="00826222"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C25E4D">
      <w:pPr>
        <w:tabs>
          <w:tab w:val="left" w:pos="567"/>
        </w:tabs>
        <w:spacing w:line="276" w:lineRule="auto"/>
        <w:ind w:left="567" w:hanging="425"/>
        <w:rPr>
          <w:rFonts w:ascii="Corbel" w:hAnsi="Corbel"/>
          <w:szCs w:val="18"/>
        </w:rPr>
      </w:pPr>
    </w:p>
    <w:p w14:paraId="28CFA524" w14:textId="77777777" w:rsidR="00826222" w:rsidRPr="00C25E4D" w:rsidRDefault="00826222"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C25E4D">
      <w:pPr>
        <w:tabs>
          <w:tab w:val="left" w:pos="567"/>
        </w:tabs>
        <w:spacing w:line="276" w:lineRule="auto"/>
        <w:ind w:left="567" w:hanging="425"/>
        <w:rPr>
          <w:rFonts w:ascii="Corbel" w:hAnsi="Corbel"/>
          <w:szCs w:val="18"/>
        </w:rPr>
      </w:pPr>
    </w:p>
    <w:p w14:paraId="14EA4992" w14:textId="77777777" w:rsidR="00B30476" w:rsidRPr="003801DE" w:rsidRDefault="00826222"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B30476">
      <w:pPr>
        <w:tabs>
          <w:tab w:val="left" w:pos="567"/>
        </w:tabs>
        <w:spacing w:line="276" w:lineRule="auto"/>
        <w:ind w:left="567"/>
        <w:rPr>
          <w:rFonts w:ascii="Corbel" w:hAnsi="Corbel"/>
          <w:szCs w:val="18"/>
        </w:rPr>
      </w:pPr>
    </w:p>
    <w:p w14:paraId="725B7BD0" w14:textId="77777777" w:rsidR="00826222" w:rsidRPr="00C25E4D" w:rsidRDefault="00B14823" w:rsidP="00C473BA">
      <w:pPr>
        <w:numPr>
          <w:ilvl w:val="0"/>
          <w:numId w:val="37"/>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21"/>
        </w:numPr>
        <w:tabs>
          <w:tab w:val="left" w:pos="6379"/>
        </w:tabs>
        <w:spacing w:before="240" w:after="120" w:line="276" w:lineRule="auto"/>
        <w:rPr>
          <w:rFonts w:ascii="Corbel" w:hAnsi="Corbel"/>
          <w:sz w:val="18"/>
          <w:szCs w:val="18"/>
        </w:rPr>
      </w:pPr>
      <w:bookmarkStart w:id="57" w:name="_Toc379550303"/>
      <w:bookmarkStart w:id="58" w:name="_Toc423900672"/>
      <w:bookmarkStart w:id="59" w:name="_Toc445911301"/>
      <w:bookmarkStart w:id="60" w:name="OLE_LINK5"/>
      <w:bookmarkStart w:id="61" w:name="OLE_LINK6"/>
      <w:bookmarkStart w:id="62" w:name="_Toc447864215"/>
      <w:bookmarkStart w:id="63" w:name="_Toc220665326"/>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7"/>
      <w:bookmarkEnd w:id="58"/>
      <w:bookmarkEnd w:id="59"/>
      <w:bookmarkEnd w:id="60"/>
      <w:bookmarkEnd w:id="61"/>
      <w:bookmarkEnd w:id="62"/>
      <w:bookmarkEnd w:id="63"/>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982497" w:rsidRDefault="00B14823" w:rsidP="00C473BA">
      <w:pPr>
        <w:pStyle w:val="Lijstalinea"/>
        <w:numPr>
          <w:ilvl w:val="0"/>
          <w:numId w:val="35"/>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40398696" w14:textId="77777777" w:rsidR="00B14823" w:rsidRPr="00982497" w:rsidRDefault="00B14823" w:rsidP="00C473BA">
      <w:pPr>
        <w:pStyle w:val="Lijstalinea"/>
        <w:numPr>
          <w:ilvl w:val="0"/>
          <w:numId w:val="35"/>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77777777"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E830405" w14:textId="77777777" w:rsidR="00595A00" w:rsidRPr="00C25E4D" w:rsidRDefault="00595A00" w:rsidP="00C473BA">
      <w:pPr>
        <w:numPr>
          <w:ilvl w:val="0"/>
          <w:numId w:val="38"/>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533DE2A5" w14:textId="77777777" w:rsidR="00595A00" w:rsidRPr="00C25E4D" w:rsidRDefault="00595A00" w:rsidP="00C25E4D">
      <w:pPr>
        <w:tabs>
          <w:tab w:val="left" w:pos="567"/>
        </w:tabs>
        <w:spacing w:line="276" w:lineRule="auto"/>
        <w:rPr>
          <w:rFonts w:ascii="Corbel" w:hAnsi="Corbel"/>
          <w:szCs w:val="18"/>
        </w:rPr>
      </w:pPr>
    </w:p>
    <w:p w14:paraId="082CC1F1" w14:textId="313CE2D8" w:rsidR="00864E5A" w:rsidRPr="00BC7775" w:rsidRDefault="00864E5A"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Uniform Europees Aanbestedingsdocument</w:t>
      </w:r>
      <w:r w:rsidRPr="00C25E4D">
        <w:rPr>
          <w:rFonts w:ascii="Corbel" w:hAnsi="Corbel"/>
          <w:szCs w:val="18"/>
        </w:rPr>
        <w:t xml:space="preserve"> </w:t>
      </w:r>
      <w:r w:rsidR="004E6F88" w:rsidRPr="00542C71">
        <w:rPr>
          <w:rFonts w:ascii="Corbel" w:hAnsi="Corbel"/>
          <w:szCs w:val="18"/>
        </w:rPr>
        <w:t>bij II C</w:t>
      </w:r>
      <w:r w:rsidR="00595A00" w:rsidRPr="00542C71">
        <w:rPr>
          <w:rFonts w:ascii="Corbel" w:hAnsi="Corbel"/>
          <w:szCs w:val="18"/>
        </w:rPr>
        <w:t xml:space="preserve"> </w:t>
      </w:r>
      <w:r w:rsidRPr="00542C71">
        <w:rPr>
          <w:rFonts w:ascii="Corbel" w:hAnsi="Corbel"/>
          <w:szCs w:val="18"/>
        </w:rPr>
        <w:t>op te</w:t>
      </w:r>
      <w:r w:rsidRPr="00C25E4D">
        <w:rPr>
          <w:rFonts w:ascii="Corbel" w:hAnsi="Corbel"/>
          <w:szCs w:val="18"/>
        </w:rPr>
        <w:t xml:space="preserve"> geven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3818E08A" w14:textId="77777777" w:rsidR="00595A00" w:rsidRPr="00BC7775" w:rsidRDefault="00595A00" w:rsidP="00C25E4D">
      <w:pPr>
        <w:tabs>
          <w:tab w:val="left" w:pos="567"/>
        </w:tabs>
        <w:spacing w:line="276" w:lineRule="auto"/>
        <w:rPr>
          <w:rFonts w:ascii="Corbel" w:hAnsi="Corbel"/>
          <w:szCs w:val="18"/>
        </w:rPr>
      </w:pPr>
    </w:p>
    <w:p w14:paraId="2D6AEB7F" w14:textId="77777777" w:rsidR="009067BA" w:rsidRPr="00BC7775" w:rsidRDefault="00595A00" w:rsidP="00C473BA">
      <w:pPr>
        <w:numPr>
          <w:ilvl w:val="0"/>
          <w:numId w:val="38"/>
        </w:numPr>
        <w:tabs>
          <w:tab w:val="left" w:pos="567"/>
        </w:tabs>
        <w:spacing w:line="276" w:lineRule="auto"/>
        <w:ind w:left="567" w:hanging="425"/>
        <w:rPr>
          <w:rFonts w:ascii="Corbel" w:hAnsi="Corbel"/>
          <w:szCs w:val="18"/>
        </w:rPr>
      </w:pPr>
      <w:r w:rsidRPr="00BC7775">
        <w:rPr>
          <w:rFonts w:ascii="Corbel" w:hAnsi="Corbel"/>
          <w:szCs w:val="18"/>
        </w:rPr>
        <w:lastRenderedPageBreak/>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2D0963">
      <w:pPr>
        <w:tabs>
          <w:tab w:val="left" w:pos="567"/>
        </w:tabs>
        <w:spacing w:line="276" w:lineRule="auto"/>
        <w:ind w:left="567"/>
        <w:rPr>
          <w:rFonts w:ascii="Corbel" w:hAnsi="Corbel"/>
          <w:szCs w:val="18"/>
        </w:rPr>
      </w:pPr>
    </w:p>
    <w:p w14:paraId="1ABBF53E" w14:textId="77777777" w:rsidR="009067BA" w:rsidRPr="00C25E4D" w:rsidRDefault="009067BA" w:rsidP="00C473BA">
      <w:pPr>
        <w:numPr>
          <w:ilvl w:val="0"/>
          <w:numId w:val="38"/>
        </w:numPr>
        <w:tabs>
          <w:tab w:val="left" w:pos="567"/>
        </w:tabs>
        <w:spacing w:line="276" w:lineRule="auto"/>
        <w:ind w:left="567" w:hanging="425"/>
        <w:rPr>
          <w:rFonts w:ascii="Corbel" w:hAnsi="Corbel"/>
          <w:szCs w:val="18"/>
        </w:rPr>
      </w:pPr>
      <w:r w:rsidRPr="00BC7775">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noodzakelijke middelen van deze Derde kan beschikken 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C25E4D">
      <w:pPr>
        <w:tabs>
          <w:tab w:val="left" w:pos="567"/>
        </w:tabs>
        <w:spacing w:line="276" w:lineRule="auto"/>
        <w:rPr>
          <w:rFonts w:ascii="Corbel" w:hAnsi="Corbel"/>
          <w:szCs w:val="18"/>
        </w:rPr>
      </w:pPr>
    </w:p>
    <w:p w14:paraId="43186A53" w14:textId="77777777" w:rsidR="00595A00" w:rsidRPr="00C25E4D" w:rsidRDefault="009067BA"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C25E4D">
      <w:pPr>
        <w:tabs>
          <w:tab w:val="left" w:pos="567"/>
        </w:tabs>
        <w:spacing w:line="276" w:lineRule="auto"/>
        <w:rPr>
          <w:rFonts w:ascii="Corbel" w:hAnsi="Corbel"/>
          <w:szCs w:val="18"/>
          <w:highlight w:val="yellow"/>
        </w:rPr>
      </w:pPr>
    </w:p>
    <w:p w14:paraId="00EA46D3" w14:textId="77777777" w:rsidR="00826222" w:rsidRPr="00C25E4D"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C25E4D">
      <w:pPr>
        <w:tabs>
          <w:tab w:val="left" w:pos="567"/>
        </w:tabs>
        <w:spacing w:line="276" w:lineRule="auto"/>
        <w:rPr>
          <w:rFonts w:ascii="Corbel" w:hAnsi="Corbel"/>
          <w:szCs w:val="18"/>
        </w:rPr>
      </w:pPr>
    </w:p>
    <w:p w14:paraId="779FF085" w14:textId="77777777" w:rsidR="00676AAB" w:rsidRPr="00C25E4D" w:rsidRDefault="00DA1C21" w:rsidP="00C473BA">
      <w:pPr>
        <w:numPr>
          <w:ilvl w:val="0"/>
          <w:numId w:val="38"/>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C25E4D">
      <w:pPr>
        <w:tabs>
          <w:tab w:val="left" w:pos="567"/>
        </w:tabs>
        <w:spacing w:line="276" w:lineRule="auto"/>
        <w:rPr>
          <w:rFonts w:ascii="Corbel" w:hAnsi="Corbel"/>
          <w:szCs w:val="18"/>
        </w:rPr>
      </w:pPr>
    </w:p>
    <w:p w14:paraId="66AAEE9D" w14:textId="77777777" w:rsidR="00676AAB" w:rsidRPr="00C25E4D" w:rsidRDefault="00676AAB"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concern / de moedermaatschappij rechtsgeldig ondertekend te zijn.</w:t>
      </w:r>
    </w:p>
    <w:p w14:paraId="4690FC43" w14:textId="77777777" w:rsidR="00676AAB" w:rsidRPr="00C25E4D" w:rsidRDefault="00676AAB" w:rsidP="00C25E4D">
      <w:pPr>
        <w:tabs>
          <w:tab w:val="left" w:pos="567"/>
        </w:tabs>
        <w:spacing w:line="276" w:lineRule="auto"/>
        <w:rPr>
          <w:rFonts w:ascii="Corbel" w:hAnsi="Corbel"/>
          <w:szCs w:val="18"/>
        </w:rPr>
      </w:pPr>
    </w:p>
    <w:p w14:paraId="432A8083" w14:textId="77777777" w:rsidR="009067BA" w:rsidRPr="00C25E4D"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C25E4D">
      <w:pPr>
        <w:tabs>
          <w:tab w:val="left" w:pos="567"/>
        </w:tabs>
        <w:spacing w:line="276" w:lineRule="auto"/>
        <w:rPr>
          <w:rFonts w:ascii="Corbel" w:hAnsi="Corbel"/>
          <w:szCs w:val="18"/>
        </w:rPr>
      </w:pPr>
    </w:p>
    <w:p w14:paraId="6740C327" w14:textId="77777777" w:rsidR="00676AAB"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4A2007">
      <w:pPr>
        <w:tabs>
          <w:tab w:val="left" w:pos="567"/>
        </w:tabs>
        <w:spacing w:line="276" w:lineRule="auto"/>
        <w:ind w:left="567"/>
        <w:rPr>
          <w:rFonts w:ascii="Corbel" w:hAnsi="Corbel"/>
          <w:szCs w:val="18"/>
        </w:rPr>
      </w:pPr>
    </w:p>
    <w:p w14:paraId="1AD3CCB2" w14:textId="77777777" w:rsidR="00826222" w:rsidRPr="00C25E4D"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C25E4D">
      <w:pPr>
        <w:tabs>
          <w:tab w:val="left" w:pos="567"/>
        </w:tabs>
        <w:spacing w:line="276" w:lineRule="auto"/>
        <w:ind w:left="567" w:hanging="425"/>
        <w:rPr>
          <w:rFonts w:ascii="Corbel" w:hAnsi="Corbel"/>
          <w:szCs w:val="18"/>
        </w:rPr>
      </w:pPr>
    </w:p>
    <w:p w14:paraId="75AEFE68" w14:textId="77777777" w:rsidR="00826222" w:rsidRPr="00C25E4D"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C25E4D">
      <w:pPr>
        <w:tabs>
          <w:tab w:val="left" w:pos="567"/>
        </w:tabs>
        <w:spacing w:line="276" w:lineRule="auto"/>
        <w:ind w:left="567" w:hanging="425"/>
        <w:rPr>
          <w:rFonts w:ascii="Corbel" w:hAnsi="Corbel"/>
          <w:szCs w:val="18"/>
        </w:rPr>
      </w:pPr>
    </w:p>
    <w:p w14:paraId="4B7BD16E" w14:textId="77777777" w:rsidR="00826222" w:rsidRPr="00C25E4D" w:rsidRDefault="00826222"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C25E4D">
      <w:pPr>
        <w:tabs>
          <w:tab w:val="left" w:pos="567"/>
        </w:tabs>
        <w:spacing w:line="276" w:lineRule="auto"/>
        <w:ind w:left="567"/>
        <w:rPr>
          <w:rFonts w:ascii="Corbel" w:hAnsi="Corbel"/>
          <w:szCs w:val="18"/>
        </w:rPr>
      </w:pPr>
    </w:p>
    <w:p w14:paraId="6D1D96D2" w14:textId="77777777" w:rsidR="00826222" w:rsidRPr="0056235A" w:rsidRDefault="009067BA" w:rsidP="00C473BA">
      <w:pPr>
        <w:numPr>
          <w:ilvl w:val="0"/>
          <w:numId w:val="38"/>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21"/>
        </w:numPr>
        <w:tabs>
          <w:tab w:val="left" w:pos="6379"/>
        </w:tabs>
        <w:spacing w:before="240" w:after="120" w:line="276" w:lineRule="auto"/>
        <w:rPr>
          <w:rFonts w:ascii="Corbel" w:hAnsi="Corbel"/>
          <w:sz w:val="18"/>
          <w:szCs w:val="18"/>
        </w:rPr>
      </w:pPr>
      <w:bookmarkStart w:id="64" w:name="_Toc220665327"/>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64"/>
    </w:p>
    <w:p w14:paraId="019FF67E" w14:textId="77777777" w:rsidR="00B14823" w:rsidRPr="0056235A" w:rsidRDefault="00B14823" w:rsidP="00C473BA">
      <w:pPr>
        <w:numPr>
          <w:ilvl w:val="0"/>
          <w:numId w:val="39"/>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0BFFA11" w14:textId="742A8585" w:rsidR="00EB4D56" w:rsidRPr="00542C71" w:rsidRDefault="00EB4D56" w:rsidP="00EB4D56">
      <w:pPr>
        <w:pStyle w:val="Kop2"/>
        <w:numPr>
          <w:ilvl w:val="2"/>
          <w:numId w:val="21"/>
        </w:numPr>
        <w:tabs>
          <w:tab w:val="left" w:pos="6379"/>
        </w:tabs>
        <w:spacing w:before="240" w:after="120" w:line="276" w:lineRule="auto"/>
        <w:rPr>
          <w:rFonts w:ascii="Corbel" w:hAnsi="Corbel"/>
          <w:sz w:val="18"/>
          <w:szCs w:val="18"/>
        </w:rPr>
      </w:pPr>
      <w:bookmarkStart w:id="65" w:name="_Toc448087056"/>
      <w:bookmarkStart w:id="66" w:name="_Toc220665328"/>
      <w:r w:rsidRPr="00542C71">
        <w:rPr>
          <w:rFonts w:ascii="Corbel" w:hAnsi="Corbel"/>
          <w:sz w:val="18"/>
          <w:szCs w:val="18"/>
        </w:rPr>
        <w:t>Opmaak en indeling van de Inschrijving</w:t>
      </w:r>
      <w:bookmarkEnd w:id="65"/>
      <w:bookmarkEnd w:id="66"/>
    </w:p>
    <w:p w14:paraId="0FE94428" w14:textId="77777777" w:rsidR="00EB4D56" w:rsidRPr="00811244" w:rsidRDefault="00EB4D56" w:rsidP="00EB4D56">
      <w:pPr>
        <w:spacing w:line="276" w:lineRule="auto"/>
        <w:rPr>
          <w:rFonts w:ascii="Corbel" w:hAnsi="Corbel"/>
        </w:rPr>
      </w:pPr>
      <w:r w:rsidRPr="00811244">
        <w:rPr>
          <w:rFonts w:ascii="Corbel" w:hAnsi="Corbel"/>
        </w:rPr>
        <w:t xml:space="preserve">Met betrekking tot opmaak en indeling </w:t>
      </w:r>
      <w:r>
        <w:rPr>
          <w:rFonts w:ascii="Corbel" w:hAnsi="Corbel"/>
        </w:rPr>
        <w:t xml:space="preserve">van de Inschrijving </w:t>
      </w:r>
      <w:r w:rsidRPr="00811244">
        <w:rPr>
          <w:rFonts w:ascii="Corbel" w:hAnsi="Corbel"/>
        </w:rPr>
        <w:t>gelden de volgende voorschriften:</w:t>
      </w:r>
    </w:p>
    <w:p w14:paraId="0FB75196" w14:textId="77777777" w:rsidR="00EB4D56" w:rsidRPr="00811244" w:rsidRDefault="00EB4D56" w:rsidP="00BD1A34">
      <w:pPr>
        <w:spacing w:line="276" w:lineRule="auto"/>
        <w:rPr>
          <w:rFonts w:ascii="Corbel" w:hAnsi="Corbel"/>
        </w:rPr>
      </w:pPr>
    </w:p>
    <w:p w14:paraId="06C1962D" w14:textId="77777777" w:rsidR="00EB4D56" w:rsidRPr="00313006" w:rsidRDefault="00EB4D56" w:rsidP="00372841">
      <w:pPr>
        <w:numPr>
          <w:ilvl w:val="0"/>
          <w:numId w:val="31"/>
        </w:numPr>
        <w:spacing w:line="276" w:lineRule="auto"/>
        <w:rPr>
          <w:rFonts w:ascii="Corbel" w:hAnsi="Corbel"/>
        </w:rPr>
      </w:pPr>
      <w:r w:rsidRPr="00811244">
        <w:rPr>
          <w:rFonts w:ascii="Corbel" w:hAnsi="Corbel"/>
          <w:szCs w:val="18"/>
        </w:rPr>
        <w:lastRenderedPageBreak/>
        <w:t xml:space="preserve">Inschrijvers dienen zich te houden aan het maximaal aantal A4 </w:t>
      </w:r>
      <w:r>
        <w:rPr>
          <w:rFonts w:ascii="Corbel" w:hAnsi="Corbel"/>
          <w:szCs w:val="18"/>
        </w:rPr>
        <w:t>dat per onderdeel is aangegeven.</w:t>
      </w:r>
      <w:r w:rsidRPr="00811244">
        <w:rPr>
          <w:rFonts w:ascii="Corbel" w:hAnsi="Corbel"/>
          <w:szCs w:val="18"/>
        </w:rPr>
        <w:t xml:space="preserve"> Indien meer ruimte wordt gebruikt dan </w:t>
      </w:r>
      <w:r w:rsidRPr="00BC7775">
        <w:rPr>
          <w:rFonts w:ascii="Corbel" w:hAnsi="Corbel"/>
          <w:szCs w:val="18"/>
        </w:rPr>
        <w:t>toegestaan,</w:t>
      </w:r>
      <w:r w:rsidRPr="00811244">
        <w:rPr>
          <w:rFonts w:ascii="Corbel" w:hAnsi="Corbel"/>
          <w:szCs w:val="18"/>
        </w:rPr>
        <w:t xml:space="preserve"> wordt het meerdere niet meegenomen in de beoordeling. De omvang van deze documenten wordt bewust beperkt gehouden, vanuit de gedachte dat een “expert” die de Opdracht doorziet weinig tekst nodig heeft om de essentie vast te leggen.</w:t>
      </w:r>
    </w:p>
    <w:p w14:paraId="4BAAF60B" w14:textId="07D7516A" w:rsidR="00313006" w:rsidRPr="00313006" w:rsidRDefault="00EB4D56" w:rsidP="00372841">
      <w:pPr>
        <w:numPr>
          <w:ilvl w:val="0"/>
          <w:numId w:val="31"/>
        </w:numPr>
        <w:tabs>
          <w:tab w:val="left" w:pos="6379"/>
        </w:tabs>
        <w:spacing w:before="240" w:after="120" w:line="276" w:lineRule="auto"/>
        <w:rPr>
          <w:rFonts w:ascii="Corbel" w:hAnsi="Corbel"/>
          <w:szCs w:val="18"/>
        </w:rPr>
      </w:pPr>
      <w:r w:rsidRPr="009E097D">
        <w:rPr>
          <w:rFonts w:ascii="Corbel" w:hAnsi="Corbel"/>
          <w:szCs w:val="18"/>
        </w:rPr>
        <w:t xml:space="preserve">Elk onderdeel van de Inschrijving dient conform de Checklist die onderaan deze leidraad is weergegeven in TenderNed bijgevoegd te worden als separaat bestand. Alle documenten dienen te worden geüpload als pdf-bestand. Het Format Prijzenblad daarentegen dient geüpload te worden in zowel </w:t>
      </w:r>
      <w:r w:rsidRPr="009E097D">
        <w:rPr>
          <w:rFonts w:ascii="Corbel" w:hAnsi="Corbel"/>
          <w:szCs w:val="18"/>
          <w:u w:val="single"/>
        </w:rPr>
        <w:t>pdf- als .</w:t>
      </w:r>
      <w:proofErr w:type="spellStart"/>
      <w:r w:rsidRPr="009E097D">
        <w:rPr>
          <w:rFonts w:ascii="Corbel" w:hAnsi="Corbel"/>
          <w:szCs w:val="18"/>
          <w:u w:val="single"/>
        </w:rPr>
        <w:t>xls</w:t>
      </w:r>
      <w:proofErr w:type="spellEnd"/>
      <w:r w:rsidRPr="009E097D">
        <w:rPr>
          <w:rFonts w:ascii="Corbel" w:hAnsi="Corbel"/>
          <w:szCs w:val="18"/>
          <w:u w:val="single"/>
        </w:rPr>
        <w:t>(x)-formaat.</w:t>
      </w:r>
      <w:bookmarkStart w:id="67" w:name="_Toc447864216"/>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68" w:name="_Toc220665329"/>
      <w:r w:rsidRPr="00313006">
        <w:rPr>
          <w:rFonts w:ascii="Corbel" w:hAnsi="Corbel"/>
          <w:sz w:val="18"/>
          <w:szCs w:val="18"/>
        </w:rPr>
        <w:t>Openingsprocedure</w:t>
      </w:r>
      <w:bookmarkEnd w:id="67"/>
      <w:bookmarkEnd w:id="68"/>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C473BA">
      <w:pPr>
        <w:numPr>
          <w:ilvl w:val="0"/>
          <w:numId w:val="40"/>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004CA0BC" w14:textId="77777777" w:rsidR="00826222" w:rsidRPr="00C25E4D" w:rsidRDefault="00826222" w:rsidP="00C25E4D">
      <w:pPr>
        <w:tabs>
          <w:tab w:val="left" w:pos="567"/>
        </w:tabs>
        <w:spacing w:line="276" w:lineRule="auto"/>
        <w:ind w:left="567"/>
        <w:rPr>
          <w:rFonts w:ascii="Corbel" w:hAnsi="Corbel"/>
          <w:szCs w:val="18"/>
        </w:rPr>
      </w:pPr>
    </w:p>
    <w:p w14:paraId="16BEF07D" w14:textId="77777777" w:rsidR="009067BA" w:rsidRPr="00C25E4D" w:rsidRDefault="00826222" w:rsidP="00C473BA">
      <w:pPr>
        <w:numPr>
          <w:ilvl w:val="0"/>
          <w:numId w:val="40"/>
        </w:numPr>
        <w:tabs>
          <w:tab w:val="left" w:pos="567"/>
        </w:tabs>
        <w:spacing w:line="276" w:lineRule="auto"/>
        <w:ind w:left="567" w:hanging="425"/>
        <w:rPr>
          <w:rFonts w:ascii="Corbel" w:hAnsi="Corbel"/>
          <w:szCs w:val="18"/>
        </w:rPr>
      </w:pPr>
      <w:r w:rsidRPr="00C25E4D">
        <w:rPr>
          <w:rFonts w:ascii="Corbel" w:hAnsi="Corbel"/>
          <w:szCs w:val="18"/>
        </w:rPr>
        <w:t xml:space="preserve">Van de opening wordt een proces-verbaal opgemaakt. </w:t>
      </w:r>
    </w:p>
    <w:p w14:paraId="361CBAFD" w14:textId="77777777" w:rsidR="009067BA" w:rsidRPr="00C25E4D" w:rsidRDefault="009067BA" w:rsidP="00C25E4D">
      <w:pPr>
        <w:tabs>
          <w:tab w:val="left" w:pos="567"/>
        </w:tabs>
        <w:spacing w:line="276" w:lineRule="auto"/>
        <w:ind w:left="567"/>
        <w:rPr>
          <w:rFonts w:ascii="Corbel" w:hAnsi="Corbel"/>
          <w:szCs w:val="18"/>
        </w:rPr>
      </w:pPr>
    </w:p>
    <w:p w14:paraId="073E3A03" w14:textId="77777777" w:rsidR="00826222" w:rsidRPr="00C25E4D" w:rsidRDefault="00826222" w:rsidP="00C473BA">
      <w:pPr>
        <w:numPr>
          <w:ilvl w:val="0"/>
          <w:numId w:val="40"/>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C25E4D">
      <w:pPr>
        <w:tabs>
          <w:tab w:val="left" w:pos="567"/>
        </w:tabs>
        <w:spacing w:line="276" w:lineRule="auto"/>
        <w:ind w:left="567"/>
        <w:rPr>
          <w:rFonts w:ascii="Corbel" w:hAnsi="Corbel"/>
          <w:szCs w:val="18"/>
        </w:rPr>
      </w:pPr>
    </w:p>
    <w:p w14:paraId="47FEB293" w14:textId="77777777" w:rsidR="0010574D" w:rsidRPr="00C25E4D" w:rsidRDefault="00826222" w:rsidP="00C473BA">
      <w:pPr>
        <w:numPr>
          <w:ilvl w:val="0"/>
          <w:numId w:val="40"/>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9" w:name="_Toc447864218"/>
      <w:bookmarkStart w:id="70" w:name="_Toc220665330"/>
      <w:r w:rsidRPr="00C25E4D">
        <w:rPr>
          <w:rFonts w:ascii="Corbel" w:hAnsi="Corbel"/>
          <w:sz w:val="18"/>
          <w:szCs w:val="18"/>
        </w:rPr>
        <w:t>Gunningsbeslissing</w:t>
      </w:r>
      <w:bookmarkEnd w:id="69"/>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70"/>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C473BA">
      <w:pPr>
        <w:numPr>
          <w:ilvl w:val="0"/>
          <w:numId w:val="41"/>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E30BEC">
      <w:pPr>
        <w:tabs>
          <w:tab w:val="left" w:pos="567"/>
        </w:tabs>
        <w:spacing w:line="276" w:lineRule="auto"/>
        <w:ind w:left="567"/>
        <w:rPr>
          <w:rFonts w:ascii="Corbel" w:hAnsi="Corbel"/>
          <w:szCs w:val="18"/>
        </w:rPr>
      </w:pPr>
    </w:p>
    <w:p w14:paraId="1C7A7EF3" w14:textId="77777777" w:rsidR="00826222" w:rsidRDefault="00C411CE" w:rsidP="00C473BA">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414C6A">
      <w:pPr>
        <w:tabs>
          <w:tab w:val="left" w:pos="567"/>
        </w:tabs>
        <w:spacing w:line="276" w:lineRule="auto"/>
        <w:ind w:left="567"/>
        <w:rPr>
          <w:rFonts w:ascii="Corbel" w:hAnsi="Corbel"/>
          <w:szCs w:val="18"/>
        </w:rPr>
      </w:pPr>
    </w:p>
    <w:p w14:paraId="12F83AFF" w14:textId="77777777" w:rsidR="0010574D" w:rsidRPr="00C25E4D" w:rsidRDefault="00826222" w:rsidP="00C473BA">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C25E4D">
      <w:pPr>
        <w:tabs>
          <w:tab w:val="left" w:pos="567"/>
        </w:tabs>
        <w:spacing w:line="276" w:lineRule="auto"/>
        <w:ind w:left="567"/>
        <w:rPr>
          <w:rFonts w:ascii="Corbel" w:hAnsi="Corbel"/>
          <w:szCs w:val="18"/>
        </w:rPr>
      </w:pPr>
    </w:p>
    <w:p w14:paraId="79D86CA2" w14:textId="77777777" w:rsidR="00313006" w:rsidRDefault="00AF6B84" w:rsidP="00C473BA">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313006">
      <w:pPr>
        <w:tabs>
          <w:tab w:val="left" w:pos="567"/>
        </w:tabs>
        <w:spacing w:line="276" w:lineRule="auto"/>
        <w:ind w:left="567"/>
        <w:rPr>
          <w:rFonts w:ascii="Corbel" w:hAnsi="Corbel"/>
          <w:szCs w:val="18"/>
        </w:rPr>
      </w:pPr>
    </w:p>
    <w:p w14:paraId="0705FF40" w14:textId="435F460E" w:rsidR="00AF6B84" w:rsidRPr="00313006" w:rsidRDefault="00AF6B84" w:rsidP="00313006">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om</w:t>
      </w:r>
      <w:r w:rsidRPr="00313006">
        <w:rPr>
          <w:rFonts w:ascii="Corbel" w:hAnsi="Corbel"/>
          <w:szCs w:val="18"/>
        </w:rPr>
        <w:t xml:space="preserve"> een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3EA74AFE" w14:textId="77777777" w:rsidR="00A55F57" w:rsidRDefault="00A55F57" w:rsidP="00A55F57">
      <w:pPr>
        <w:tabs>
          <w:tab w:val="left" w:pos="567"/>
        </w:tabs>
        <w:spacing w:line="276" w:lineRule="auto"/>
        <w:rPr>
          <w:rFonts w:ascii="Corbel" w:hAnsi="Corbel"/>
          <w:szCs w:val="18"/>
        </w:rPr>
      </w:pPr>
    </w:p>
    <w:p w14:paraId="7601F24A" w14:textId="632850B6" w:rsidR="00A55F57" w:rsidRDefault="00A55F57" w:rsidP="00C473BA">
      <w:pPr>
        <w:pStyle w:val="Lijstalinea"/>
        <w:numPr>
          <w:ilvl w:val="0"/>
          <w:numId w:val="41"/>
        </w:numPr>
        <w:tabs>
          <w:tab w:val="clear" w:pos="720"/>
          <w:tab w:val="num" w:pos="567"/>
        </w:tabs>
        <w:spacing w:line="276" w:lineRule="auto"/>
        <w:ind w:left="567" w:hanging="425"/>
        <w:rPr>
          <w:rFonts w:ascii="Corbel" w:hAnsi="Corbel" w:cs="Arial"/>
          <w:sz w:val="18"/>
          <w:szCs w:val="18"/>
          <w:lang w:val="nl-NL"/>
        </w:rPr>
      </w:pPr>
      <w:r w:rsidRPr="00A55F57">
        <w:rPr>
          <w:rFonts w:ascii="Corbel" w:hAnsi="Corbel" w:cs="Arial"/>
          <w:sz w:val="18"/>
          <w:szCs w:val="18"/>
          <w:lang w:val="nl-NL"/>
        </w:rPr>
        <w:lastRenderedPageBreak/>
        <w:t>De mededeling van de</w:t>
      </w:r>
      <w:r w:rsidR="00DC2295">
        <w:rPr>
          <w:rFonts w:ascii="Corbel" w:hAnsi="Corbel" w:cs="Arial"/>
          <w:sz w:val="18"/>
          <w:szCs w:val="18"/>
          <w:lang w:val="nl-NL"/>
        </w:rPr>
        <w:t xml:space="preserve"> Aanbestedende dienst</w:t>
      </w:r>
      <w:r w:rsidRPr="00A55F57">
        <w:rPr>
          <w:rFonts w:ascii="Corbel" w:hAnsi="Corbel" w:cs="Arial"/>
          <w:sz w:val="18"/>
          <w:szCs w:val="18"/>
          <w:lang w:val="nl-NL"/>
        </w:rPr>
        <w:t xml:space="preserve"> van de </w:t>
      </w:r>
      <w:r w:rsidR="0061567C">
        <w:rPr>
          <w:rFonts w:ascii="Corbel" w:hAnsi="Corbel" w:cs="Arial"/>
          <w:sz w:val="18"/>
          <w:szCs w:val="18"/>
          <w:lang w:val="nl-NL"/>
        </w:rPr>
        <w:t>G</w:t>
      </w:r>
      <w:r w:rsidRPr="00A55F57">
        <w:rPr>
          <w:rFonts w:ascii="Corbel" w:hAnsi="Corbel" w:cs="Arial"/>
          <w:sz w:val="18"/>
          <w:szCs w:val="18"/>
          <w:lang w:val="nl-NL"/>
        </w:rPr>
        <w:t xml:space="preserve">unningsbeslissing (artikel 2.129 en 2.130 Aanbestedingswet 2012) houdt geen aanvaarding in als bedoeld in artikel 217, eerste lid, van Boek 6 van het Burgerlijk Wetboek van een aanbod van een inschrijver. Een overeenkomst komt slechts tot stand nadat de opdrachtnemer een schriftelijke bevestiging van de </w:t>
      </w:r>
      <w:r w:rsidR="00EC61C8">
        <w:rPr>
          <w:rFonts w:ascii="Corbel" w:hAnsi="Corbel" w:cs="Arial"/>
          <w:sz w:val="18"/>
          <w:szCs w:val="18"/>
          <w:lang w:val="nl-NL"/>
        </w:rPr>
        <w:t>Aanbestedende dienst</w:t>
      </w:r>
      <w:r w:rsidRPr="00A55F57">
        <w:rPr>
          <w:rFonts w:ascii="Corbel" w:hAnsi="Corbel" w:cs="Arial"/>
          <w:sz w:val="18"/>
          <w:szCs w:val="18"/>
          <w:lang w:val="nl-NL"/>
        </w:rPr>
        <w:t xml:space="preserve"> heeft ontvangen in de vorm van een door de</w:t>
      </w:r>
      <w:r w:rsidR="00EC61C8">
        <w:rPr>
          <w:rFonts w:ascii="Corbel" w:hAnsi="Corbel" w:cs="Arial"/>
          <w:sz w:val="18"/>
          <w:szCs w:val="18"/>
          <w:lang w:val="nl-NL"/>
        </w:rPr>
        <w:t xml:space="preserve"> Aanbestedende dienst</w:t>
      </w:r>
      <w:r w:rsidRPr="00A55F57">
        <w:rPr>
          <w:rFonts w:ascii="Corbel" w:hAnsi="Corbel" w:cs="Arial"/>
          <w:sz w:val="18"/>
          <w:szCs w:val="18"/>
          <w:lang w:val="nl-NL"/>
        </w:rPr>
        <w:t xml:space="preserve"> ondertekende overeenkomst (zie bijlage concept</w:t>
      </w:r>
      <w:r w:rsidR="00654804">
        <w:rPr>
          <w:rFonts w:ascii="Corbel" w:hAnsi="Corbel" w:cs="Arial"/>
          <w:sz w:val="18"/>
          <w:szCs w:val="18"/>
          <w:lang w:val="nl-NL"/>
        </w:rPr>
        <w:t xml:space="preserve"> </w:t>
      </w:r>
      <w:r w:rsidRPr="00A55F57">
        <w:rPr>
          <w:rFonts w:ascii="Corbel" w:hAnsi="Corbel" w:cs="Arial"/>
          <w:sz w:val="18"/>
          <w:szCs w:val="18"/>
          <w:lang w:val="nl-NL"/>
        </w:rPr>
        <w:t>overeenkomst).</w:t>
      </w:r>
    </w:p>
    <w:p w14:paraId="2846F43F" w14:textId="77777777" w:rsidR="00611883" w:rsidRPr="00611883" w:rsidRDefault="00611883" w:rsidP="00611883">
      <w:pPr>
        <w:spacing w:line="276" w:lineRule="auto"/>
        <w:ind w:left="567" w:hanging="567"/>
        <w:rPr>
          <w:rFonts w:ascii="Corbel" w:hAnsi="Corbel" w:cs="Arial"/>
          <w:szCs w:val="18"/>
        </w:rPr>
      </w:pPr>
    </w:p>
    <w:p w14:paraId="7E551E4D" w14:textId="4AA4B764" w:rsidR="00611883" w:rsidRPr="00611883" w:rsidRDefault="00611883" w:rsidP="00C473BA">
      <w:pPr>
        <w:pStyle w:val="Lijstalinea"/>
        <w:numPr>
          <w:ilvl w:val="0"/>
          <w:numId w:val="41"/>
        </w:numPr>
        <w:ind w:left="567" w:hanging="425"/>
        <w:rPr>
          <w:rFonts w:ascii="Corbel" w:hAnsi="Corbel" w:cs="Arial"/>
          <w:sz w:val="18"/>
          <w:szCs w:val="18"/>
          <w:lang w:val="nl-NL"/>
        </w:rPr>
      </w:pPr>
      <w:r w:rsidRPr="00611883">
        <w:rPr>
          <w:rFonts w:ascii="Corbel" w:hAnsi="Corbel" w:cs="Arial"/>
          <w:sz w:val="18"/>
          <w:szCs w:val="18"/>
          <w:lang w:val="nl-NL"/>
        </w:rPr>
        <w:t xml:space="preserve">De provincie zal, zodra zij definitief tot gunning overgaat, de overeenkomst digitaal ter ondertekening toesturen aan de gegunde partij(en). De provincie gebruikt hiervoor </w:t>
      </w:r>
      <w:proofErr w:type="spellStart"/>
      <w:r w:rsidRPr="00611883">
        <w:rPr>
          <w:rFonts w:ascii="Corbel" w:hAnsi="Corbel" w:cs="Arial"/>
          <w:sz w:val="18"/>
          <w:szCs w:val="18"/>
          <w:lang w:val="nl-NL"/>
        </w:rPr>
        <w:t>ValidSign</w:t>
      </w:r>
      <w:proofErr w:type="spellEnd"/>
      <w:r w:rsidRPr="00611883">
        <w:rPr>
          <w:rFonts w:ascii="Corbel" w:hAnsi="Corbel" w:cs="Arial"/>
          <w:sz w:val="18"/>
          <w:szCs w:val="18"/>
          <w:lang w:val="nl-NL"/>
        </w:rPr>
        <w:t>. De betreffende partijen worden op dat moment verzocht om ten behoeve van deze digitale ondertekening, de naam,</w:t>
      </w:r>
      <w:r w:rsidR="00793957">
        <w:rPr>
          <w:rFonts w:ascii="Corbel" w:hAnsi="Corbel" w:cs="Arial"/>
          <w:sz w:val="18"/>
          <w:szCs w:val="18"/>
          <w:lang w:val="nl-NL"/>
        </w:rPr>
        <w:t xml:space="preserve"> functie,</w:t>
      </w:r>
      <w:r w:rsidRPr="00611883">
        <w:rPr>
          <w:rFonts w:ascii="Corbel" w:hAnsi="Corbel" w:cs="Arial"/>
          <w:sz w:val="18"/>
          <w:szCs w:val="18"/>
          <w:lang w:val="nl-NL"/>
        </w:rPr>
        <w:t xml:space="preserve"> het e-mailadres en mobiel</w:t>
      </w:r>
      <w:r w:rsidR="0061124A">
        <w:rPr>
          <w:rFonts w:ascii="Corbel" w:hAnsi="Corbel" w:cs="Arial"/>
          <w:sz w:val="18"/>
          <w:szCs w:val="18"/>
          <w:lang w:val="nl-NL"/>
        </w:rPr>
        <w:t xml:space="preserve"> </w:t>
      </w:r>
      <w:r w:rsidRPr="00611883">
        <w:rPr>
          <w:rFonts w:ascii="Corbel" w:hAnsi="Corbel" w:cs="Arial"/>
          <w:sz w:val="18"/>
          <w:szCs w:val="18"/>
          <w:lang w:val="nl-NL"/>
        </w:rPr>
        <w:t>telefoonnummer van de vertegenwoordigingsbevoegde persoon aan te leveren.</w:t>
      </w:r>
    </w:p>
    <w:p w14:paraId="7E561EF8" w14:textId="77777777" w:rsidR="00611883" w:rsidRPr="00611883" w:rsidRDefault="00611883" w:rsidP="00611883">
      <w:pPr>
        <w:spacing w:line="276" w:lineRule="auto"/>
        <w:rPr>
          <w:rFonts w:ascii="Corbel" w:hAnsi="Corbel" w:cs="Arial"/>
          <w:szCs w:val="18"/>
        </w:rPr>
      </w:pPr>
    </w:p>
    <w:p w14:paraId="1CE97C9A" w14:textId="77777777" w:rsidR="00AF6B84" w:rsidRPr="00C25E4D" w:rsidRDefault="00AF6B84" w:rsidP="00C25E4D">
      <w:pPr>
        <w:tabs>
          <w:tab w:val="left" w:pos="567"/>
        </w:tabs>
        <w:spacing w:line="276" w:lineRule="auto"/>
        <w:rPr>
          <w:rFonts w:ascii="Corbel" w:hAnsi="Corbel"/>
          <w:szCs w:val="18"/>
        </w:rPr>
      </w:pPr>
    </w:p>
    <w:p w14:paraId="633631D9" w14:textId="77777777" w:rsidR="001F3407" w:rsidRPr="000870B8" w:rsidRDefault="00AE0170" w:rsidP="00C473BA">
      <w:pPr>
        <w:pStyle w:val="Kop1"/>
        <w:numPr>
          <w:ilvl w:val="0"/>
          <w:numId w:val="32"/>
        </w:numPr>
        <w:ind w:left="1701" w:hanging="1701"/>
        <w:rPr>
          <w:rFonts w:ascii="Corbel" w:hAnsi="Corbel"/>
          <w:szCs w:val="24"/>
        </w:rPr>
      </w:pPr>
      <w:bookmarkStart w:id="71" w:name="_Toc447882335"/>
      <w:bookmarkStart w:id="72" w:name="_Toc220665331"/>
      <w:bookmarkEnd w:id="31"/>
      <w:r w:rsidRPr="000870B8">
        <w:rPr>
          <w:rFonts w:ascii="Corbel" w:hAnsi="Corbel"/>
          <w:szCs w:val="24"/>
        </w:rPr>
        <w:lastRenderedPageBreak/>
        <w:t>Toetsing van de Inschrijving</w:t>
      </w:r>
      <w:bookmarkEnd w:id="71"/>
      <w:bookmarkEnd w:id="72"/>
    </w:p>
    <w:p w14:paraId="2DCDB178" w14:textId="736F834D" w:rsidR="00560A58"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73" w:name="_Toc366096352"/>
      <w:bookmarkStart w:id="74" w:name="_Toc445911304"/>
      <w:bookmarkStart w:id="75" w:name="_Toc447882336"/>
      <w:bookmarkStart w:id="76" w:name="_Toc220665332"/>
      <w:r w:rsidRPr="00811244">
        <w:rPr>
          <w:rFonts w:ascii="Corbel" w:hAnsi="Corbel"/>
          <w:sz w:val="18"/>
          <w:szCs w:val="18"/>
        </w:rPr>
        <w:t>Stap 1: Toetsen of is voldaan aan de aanbestedingsvoorschriften</w:t>
      </w:r>
      <w:bookmarkEnd w:id="73"/>
      <w:bookmarkEnd w:id="74"/>
      <w:bookmarkEnd w:id="75"/>
      <w:bookmarkEnd w:id="76"/>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77" w:name="_Toc366096353"/>
      <w:bookmarkStart w:id="78" w:name="_Toc445911305"/>
      <w:bookmarkStart w:id="79" w:name="OLE_LINK32"/>
      <w:bookmarkStart w:id="80" w:name="OLE_LINK33"/>
      <w:bookmarkStart w:id="81" w:name="_Toc447882337"/>
      <w:bookmarkStart w:id="82" w:name="_Toc220665333"/>
      <w:r w:rsidRPr="00811244">
        <w:rPr>
          <w:rFonts w:ascii="Corbel" w:hAnsi="Corbel"/>
          <w:sz w:val="18"/>
          <w:szCs w:val="18"/>
        </w:rPr>
        <w:t>Stap 2: Toetsen of geen uitsluitingsgronden van toepassing zijn</w:t>
      </w:r>
      <w:bookmarkEnd w:id="77"/>
      <w:bookmarkEnd w:id="78"/>
      <w:bookmarkEnd w:id="79"/>
      <w:bookmarkEnd w:id="80"/>
      <w:bookmarkEnd w:id="81"/>
      <w:bookmarkEnd w:id="82"/>
    </w:p>
    <w:p w14:paraId="73AB12FC" w14:textId="77777777"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0C0DF27B" w:rsidR="004E1E2E" w:rsidRPr="004E1E2E" w:rsidRDefault="004A2007" w:rsidP="004A2007">
      <w:pPr>
        <w:spacing w:line="276" w:lineRule="auto"/>
        <w:rPr>
          <w:rFonts w:ascii="Corbel" w:hAnsi="Corbel"/>
          <w:b/>
          <w:szCs w:val="18"/>
        </w:rPr>
      </w:pPr>
      <w:r w:rsidRPr="007F7F21">
        <w:rPr>
          <w:rFonts w:ascii="Corbel" w:hAnsi="Corbel"/>
          <w:szCs w:val="18"/>
        </w:rPr>
        <w:t>Alle wettelijk verplichte uitsluitingsgronden en een aantal</w:t>
      </w:r>
      <w:r w:rsidR="004612C5" w:rsidRPr="007F7F21">
        <w:rPr>
          <w:rFonts w:ascii="Corbel" w:hAnsi="Corbel"/>
          <w:szCs w:val="18"/>
        </w:rPr>
        <w:t xml:space="preserve"> </w:t>
      </w:r>
      <w:r w:rsidRPr="007F7F21">
        <w:rPr>
          <w:rFonts w:ascii="Corbel" w:hAnsi="Corbel"/>
          <w:szCs w:val="18"/>
        </w:rPr>
        <w:t xml:space="preserve">facultatieve uitsluitingsgronden (onderdeel 3) </w:t>
      </w:r>
      <w:r w:rsidR="00FA22BB" w:rsidRPr="007F7F21">
        <w:rPr>
          <w:rFonts w:ascii="Corbel" w:hAnsi="Corbel"/>
          <w:szCs w:val="18"/>
        </w:rPr>
        <w:t xml:space="preserve">voor aanbestedingen boven de Europese drempels </w:t>
      </w:r>
      <w:r w:rsidRPr="007F7F21">
        <w:rPr>
          <w:rFonts w:ascii="Corbel" w:hAnsi="Corbel"/>
          <w:szCs w:val="18"/>
        </w:rPr>
        <w:t>zijn van toepassing op deze aanbesteding.</w:t>
      </w:r>
      <w:r>
        <w:rPr>
          <w:rFonts w:ascii="Corbel" w:hAnsi="Corbel"/>
          <w:szCs w:val="18"/>
        </w:rPr>
        <w:t xml:space="preserve"> </w:t>
      </w:r>
      <w:r w:rsidR="00166AAA">
        <w:rPr>
          <w:rFonts w:ascii="Corbel" w:hAnsi="Corbel"/>
          <w:szCs w:val="18"/>
        </w:rPr>
        <w:t xml:space="preserve">De Aanbestedende dienst kiest hiervoor omdat zij geen zaken wil doen met een Ondernemer op wie één van deze omstandigheden van toepassing is. </w:t>
      </w:r>
      <w:r>
        <w:rPr>
          <w:rFonts w:ascii="Corbel" w:hAnsi="Corbel"/>
          <w:szCs w:val="18"/>
        </w:rPr>
        <w:t>De</w:t>
      </w:r>
      <w:r w:rsidRPr="00560A58">
        <w:rPr>
          <w:rFonts w:ascii="Corbel" w:hAnsi="Corbel"/>
          <w:szCs w:val="18"/>
        </w:rPr>
        <w:t xml:space="preserve"> </w:t>
      </w:r>
      <w:r>
        <w:rPr>
          <w:rFonts w:ascii="Corbel" w:hAnsi="Corbel"/>
          <w:szCs w:val="18"/>
        </w:rPr>
        <w:t xml:space="preserve">van toepassing zijnde </w:t>
      </w:r>
      <w:r w:rsidRPr="00560A58">
        <w:rPr>
          <w:rFonts w:ascii="Corbel" w:hAnsi="Corbel"/>
          <w:szCs w:val="18"/>
        </w:rPr>
        <w:t xml:space="preserve">uitsluitingsgronden zijn aangevinkt </w:t>
      </w:r>
      <w:r w:rsidRPr="007F7F21">
        <w:rPr>
          <w:rFonts w:ascii="Corbel" w:hAnsi="Corbel"/>
          <w:szCs w:val="18"/>
        </w:rPr>
        <w:t xml:space="preserve">onder </w:t>
      </w:r>
      <w:r w:rsidR="004E6F88" w:rsidRPr="007F7F21">
        <w:rPr>
          <w:rFonts w:ascii="Corbel" w:hAnsi="Corbel"/>
          <w:szCs w:val="18"/>
        </w:rPr>
        <w:t>deel III</w:t>
      </w:r>
      <w:r w:rsidRPr="007F7F21">
        <w:rPr>
          <w:rFonts w:ascii="Corbel" w:hAnsi="Corbel"/>
          <w:szCs w:val="18"/>
          <w:shd w:val="clear" w:color="auto" w:fill="FFFFFF"/>
        </w:rPr>
        <w:t xml:space="preserve"> van</w:t>
      </w:r>
      <w:r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1A45D6BF" w14:textId="77777777" w:rsidR="00166AAA" w:rsidRDefault="00166AAA" w:rsidP="004A2007">
      <w:pPr>
        <w:spacing w:line="276" w:lineRule="auto"/>
        <w:rPr>
          <w:rFonts w:ascii="Corbel" w:hAnsi="Corbel"/>
          <w:szCs w:val="18"/>
        </w:rPr>
      </w:pPr>
    </w:p>
    <w:p w14:paraId="50F5F5A0" w14:textId="77777777"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p w14:paraId="635B3CF3" w14:textId="77777777" w:rsidR="004A2007" w:rsidRDefault="004A2007" w:rsidP="00970024">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8E6A288" w14:textId="77777777" w:rsidR="009D4A69" w:rsidRDefault="009D4A69" w:rsidP="00560A58">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83"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3"/>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31F1B336" w14:textId="77777777" w:rsidTr="00941906">
        <w:trPr>
          <w:trHeight w:val="429"/>
        </w:trPr>
        <w:tc>
          <w:tcPr>
            <w:tcW w:w="1552" w:type="pct"/>
            <w:tcBorders>
              <w:top w:val="nil"/>
              <w:left w:val="single" w:sz="12" w:space="0" w:color="000000"/>
              <w:bottom w:val="nil"/>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lastRenderedPageBreak/>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211C08">
            <w:pPr>
              <w:spacing w:line="276" w:lineRule="auto"/>
              <w:rPr>
                <w:rFonts w:ascii="Corbel" w:hAnsi="Corbel"/>
                <w:sz w:val="16"/>
                <w:szCs w:val="16"/>
              </w:rPr>
            </w:pP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3416E918" w14:textId="77777777" w:rsidR="00211C08" w:rsidRPr="00211C08" w:rsidRDefault="00211C08" w:rsidP="00211C08">
            <w:pPr>
              <w:spacing w:line="276" w:lineRule="auto"/>
              <w:rPr>
                <w:rFonts w:ascii="Corbel" w:hAnsi="Corbel"/>
                <w:sz w:val="16"/>
                <w:szCs w:val="16"/>
              </w:rPr>
            </w:pPr>
          </w:p>
          <w:p w14:paraId="6DF8FD5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Schending verplichtingen </w:t>
            </w:r>
            <w:proofErr w:type="spellStart"/>
            <w:r w:rsidRPr="00211C08">
              <w:rPr>
                <w:rFonts w:ascii="Corbel" w:hAnsi="Corbel"/>
                <w:sz w:val="16"/>
                <w:szCs w:val="16"/>
              </w:rPr>
              <w:t>obv</w:t>
            </w:r>
            <w:proofErr w:type="spellEnd"/>
            <w:r w:rsidRPr="00211C08">
              <w:rPr>
                <w:rFonts w:ascii="Corbel" w:hAnsi="Corbel"/>
                <w:sz w:val="16"/>
                <w:szCs w:val="16"/>
              </w:rPr>
              <w:t xml:space="preserve"> milieu, - sociaal of arbeidsrecht</w:t>
            </w:r>
          </w:p>
          <w:p w14:paraId="041B87E4" w14:textId="77777777" w:rsidR="00211C08" w:rsidRPr="00211C08" w:rsidRDefault="00211C08" w:rsidP="00211C08">
            <w:pPr>
              <w:spacing w:line="276" w:lineRule="auto"/>
              <w:rPr>
                <w:rFonts w:ascii="Corbel" w:hAnsi="Corbel"/>
                <w:sz w:val="16"/>
                <w:szCs w:val="16"/>
              </w:rPr>
            </w:pP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Pr="00211C08" w:rsidRDefault="00211C08" w:rsidP="00211C08">
            <w:pPr>
              <w:spacing w:line="276" w:lineRule="auto"/>
              <w:rPr>
                <w:rFonts w:ascii="Corbel" w:hAnsi="Corbel"/>
                <w:sz w:val="16"/>
                <w:szCs w:val="16"/>
              </w:rPr>
            </w:pPr>
          </w:p>
          <w:p w14:paraId="4CB5D220" w14:textId="77777777" w:rsidR="00211C08" w:rsidRP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33E5990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211C08">
            <w:pPr>
              <w:spacing w:line="276" w:lineRule="auto"/>
              <w:rPr>
                <w:rFonts w:ascii="Corbel" w:hAnsi="Corbel"/>
                <w:sz w:val="16"/>
                <w:szCs w:val="16"/>
              </w:rPr>
            </w:pPr>
          </w:p>
          <w:p w14:paraId="3AE6F237" w14:textId="77777777" w:rsidR="00211C08" w:rsidRPr="00211C08" w:rsidRDefault="00211C08" w:rsidP="00211C08">
            <w:pPr>
              <w:spacing w:line="276" w:lineRule="auto"/>
              <w:rPr>
                <w:rFonts w:ascii="Corbel" w:hAnsi="Corbel"/>
                <w:sz w:val="16"/>
                <w:szCs w:val="16"/>
              </w:rPr>
            </w:pPr>
          </w:p>
          <w:p w14:paraId="48E6FD5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211C08">
            <w:pPr>
              <w:spacing w:line="276" w:lineRule="auto"/>
              <w:rPr>
                <w:rFonts w:ascii="Corbel" w:hAnsi="Corbel"/>
                <w:sz w:val="16"/>
                <w:szCs w:val="16"/>
              </w:rPr>
            </w:pP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331231C4" w:rsidR="00211C08" w:rsidRPr="00211C08" w:rsidRDefault="00211C08" w:rsidP="00211C08">
            <w:pPr>
              <w:spacing w:line="276" w:lineRule="auto"/>
              <w:rPr>
                <w:rFonts w:ascii="Corbel" w:hAnsi="Corbel"/>
                <w:sz w:val="16"/>
                <w:szCs w:val="16"/>
              </w:rPr>
            </w:pPr>
            <w:r w:rsidRPr="00211C08">
              <w:rPr>
                <w:rFonts w:ascii="Corbel" w:hAnsi="Corbel"/>
                <w:sz w:val="16"/>
                <w:szCs w:val="16"/>
              </w:rPr>
              <w:t>Indien de Aanbestedende dienst aanwijzingen heeft dat van deze uitsluitingsgrond sprake is</w:t>
            </w:r>
            <w:r w:rsidR="003C0A5D">
              <w:rPr>
                <w:rFonts w:ascii="Corbel" w:hAnsi="Corbel"/>
                <w:sz w:val="16"/>
                <w:szCs w:val="16"/>
              </w:rPr>
              <w:t>,</w:t>
            </w:r>
            <w:r w:rsidRPr="00211C08">
              <w:rPr>
                <w:rFonts w:ascii="Corbel" w:hAnsi="Corbel"/>
                <w:sz w:val="16"/>
                <w:szCs w:val="16"/>
              </w:rPr>
              <w:t xml:space="preserve"> zal dit aan de Inschrijver kenbaar worden gemaakt, waarna deze in de gelegenheid wordt gesteld zijn zienswijze hierop te geven</w:t>
            </w:r>
          </w:p>
          <w:p w14:paraId="5C35CF01" w14:textId="77777777" w:rsidR="00211C08" w:rsidRPr="00211C08" w:rsidRDefault="00211C08" w:rsidP="00211C08">
            <w:pPr>
              <w:spacing w:line="276" w:lineRule="auto"/>
              <w:rPr>
                <w:rFonts w:ascii="Corbel" w:hAnsi="Corbel"/>
                <w:sz w:val="16"/>
                <w:szCs w:val="16"/>
              </w:rPr>
            </w:pPr>
          </w:p>
          <w:p w14:paraId="17532E0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211C08">
            <w:pPr>
              <w:spacing w:line="276" w:lineRule="auto"/>
              <w:rPr>
                <w:rFonts w:ascii="Corbel" w:hAnsi="Corbel"/>
                <w:sz w:val="16"/>
                <w:szCs w:val="16"/>
              </w:rPr>
            </w:pP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2356D0FB" w14:textId="77777777" w:rsidTr="00941906">
        <w:trPr>
          <w:trHeight w:val="205"/>
        </w:trPr>
        <w:tc>
          <w:tcPr>
            <w:tcW w:w="1552" w:type="pct"/>
            <w:tcBorders>
              <w:top w:val="nil"/>
              <w:left w:val="single" w:sz="12" w:space="0" w:color="000000"/>
              <w:bottom w:val="single" w:sz="12" w:space="0" w:color="000000"/>
              <w:right w:val="nil"/>
            </w:tcBorders>
            <w:tcMar>
              <w:top w:w="57" w:type="dxa"/>
              <w:left w:w="108" w:type="dxa"/>
              <w:bottom w:w="57" w:type="dxa"/>
              <w:right w:w="108" w:type="dxa"/>
            </w:tcMar>
          </w:tcPr>
          <w:p w14:paraId="3C00FBB1" w14:textId="77777777" w:rsidR="00211C08" w:rsidRDefault="00211C08" w:rsidP="00250FB1"/>
        </w:tc>
        <w:tc>
          <w:tcPr>
            <w:tcW w:w="345" w:type="pct"/>
            <w:tcBorders>
              <w:top w:val="nil"/>
              <w:left w:val="nil"/>
              <w:bottom w:val="single" w:sz="12" w:space="0" w:color="000000"/>
              <w:right w:val="nil"/>
            </w:tcBorders>
            <w:tcMar>
              <w:top w:w="57" w:type="dxa"/>
              <w:left w:w="108" w:type="dxa"/>
              <w:bottom w:w="57" w:type="dxa"/>
              <w:right w:w="108" w:type="dxa"/>
            </w:tcMar>
          </w:tcPr>
          <w:p w14:paraId="0CC4839B" w14:textId="77777777" w:rsidR="00211C08" w:rsidRDefault="00211C08" w:rsidP="00250FB1"/>
        </w:tc>
        <w:tc>
          <w:tcPr>
            <w:tcW w:w="3103" w:type="pct"/>
            <w:tcBorders>
              <w:top w:val="nil"/>
              <w:left w:val="nil"/>
              <w:bottom w:val="single" w:sz="12" w:space="0" w:color="000000"/>
              <w:right w:val="single" w:sz="12" w:space="0" w:color="000000"/>
            </w:tcBorders>
            <w:tcMar>
              <w:top w:w="57" w:type="dxa"/>
              <w:left w:w="108" w:type="dxa"/>
              <w:bottom w:w="57" w:type="dxa"/>
              <w:right w:w="108" w:type="dxa"/>
            </w:tcMar>
          </w:tcPr>
          <w:p w14:paraId="69F97DAA" w14:textId="77777777" w:rsidR="00211C08" w:rsidRDefault="00211C08" w:rsidP="00250FB1"/>
        </w:tc>
      </w:tr>
    </w:tbl>
    <w:p w14:paraId="55712025" w14:textId="658FCD76" w:rsidR="00941906" w:rsidRDefault="00F2338D" w:rsidP="00941906">
      <w:pPr>
        <w:pStyle w:val="Kop2"/>
        <w:numPr>
          <w:ilvl w:val="2"/>
          <w:numId w:val="21"/>
        </w:numPr>
        <w:tabs>
          <w:tab w:val="left" w:pos="6379"/>
        </w:tabs>
        <w:spacing w:before="240" w:after="120"/>
        <w:rPr>
          <w:rFonts w:ascii="Corbel" w:hAnsi="Corbel"/>
          <w:sz w:val="18"/>
          <w:szCs w:val="18"/>
        </w:rPr>
      </w:pPr>
      <w:bookmarkStart w:id="84" w:name="_Toc220665334"/>
      <w:r>
        <w:rPr>
          <w:rFonts w:ascii="Corbel" w:hAnsi="Corbel"/>
          <w:sz w:val="18"/>
          <w:szCs w:val="18"/>
        </w:rPr>
        <w:t>Aanvullende uitsluitingsgrond</w:t>
      </w:r>
      <w:bookmarkEnd w:id="84"/>
    </w:p>
    <w:p w14:paraId="6FEB0BB9" w14:textId="5CF49D48" w:rsidR="00941906" w:rsidRPr="008775E2" w:rsidRDefault="00941906" w:rsidP="00941906">
      <w:pPr>
        <w:rPr>
          <w:rFonts w:ascii="Corbel" w:hAnsi="Corbel"/>
        </w:rPr>
      </w:pPr>
      <w:r w:rsidRPr="008775E2">
        <w:rPr>
          <w:rFonts w:ascii="Corbel" w:hAnsi="Corbel"/>
        </w:rPr>
        <w:t>Inschrijver, waaronder begrepen alle eventuele deelnemers aan het Samenwerkingsverband (combinatie) en tevens de Derde(n) waarop een beroep wordt gedaan dienen op het moment van inschrijven en tijdens de uitvoering van de Opdracht, te voldoen aan</w:t>
      </w:r>
      <w:r w:rsidR="00B84435">
        <w:rPr>
          <w:rFonts w:ascii="Corbel" w:hAnsi="Corbel"/>
        </w:rPr>
        <w:t xml:space="preserve"> de volgende aanvullende uitsluitingsgrond</w:t>
      </w:r>
      <w:r w:rsidRPr="008775E2">
        <w:rPr>
          <w:rFonts w:ascii="Corbel" w:hAnsi="Corbel"/>
        </w:rPr>
        <w:t>.</w:t>
      </w:r>
    </w:p>
    <w:p w14:paraId="4E085CCB" w14:textId="77777777" w:rsidR="00941906" w:rsidRPr="00CC0635" w:rsidRDefault="00941906" w:rsidP="00941906">
      <w:pPr>
        <w:pStyle w:val="Kop4"/>
        <w:rPr>
          <w:rFonts w:ascii="Corbel" w:hAnsi="Corbel"/>
          <w:b w:val="0"/>
          <w:bCs/>
          <w:i/>
          <w:szCs w:val="18"/>
        </w:rPr>
      </w:pPr>
      <w:r w:rsidRPr="00CC0635">
        <w:rPr>
          <w:rFonts w:ascii="Corbel" w:hAnsi="Corbel"/>
          <w:b w:val="0"/>
          <w:bCs/>
          <w:i/>
          <w:szCs w:val="18"/>
        </w:rPr>
        <w:t>Russische betrokkenheid uitvoering contract</w:t>
      </w:r>
    </w:p>
    <w:p w14:paraId="31DCC2D2"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7641D7">
        <w:rPr>
          <w:rFonts w:ascii="Corbel" w:eastAsia="Times New Roman" w:hAnsi="Corbel" w:cs="Times New Roman"/>
          <w:spacing w:val="5"/>
          <w:sz w:val="18"/>
          <w:szCs w:val="18"/>
          <w:lang w:eastAsia="nl-NL"/>
        </w:rPr>
        <w:t>duodecies</w:t>
      </w:r>
      <w:proofErr w:type="spellEnd"/>
      <w:r w:rsidRPr="007641D7">
        <w:rPr>
          <w:rFonts w:ascii="Corbel" w:eastAsia="Times New Roman" w:hAnsi="Corbel" w:cs="Times New Roman"/>
          <w:spacing w:val="5"/>
          <w:sz w:val="18"/>
          <w:szCs w:val="18"/>
          <w:lang w:eastAsia="nl-NL"/>
        </w:rPr>
        <w:t xml:space="preserve"> van die Verordening overschrijdt, geen Russische betrokkenheid te zijn zoals bedoeld in voornoemde Verordening.</w:t>
      </w:r>
    </w:p>
    <w:p w14:paraId="7D2ABB6A"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6B64DC7F"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Kort gezegd gaat het verbod over gunningen aan en in stand houden van contracten met:</w:t>
      </w:r>
    </w:p>
    <w:p w14:paraId="176BF23E"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233902FA"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I (Rechts)personen welke een Russische entiteit zijn. Daaronder wordt op basis van de af te leggen verklaring het volgende begrepen:</w:t>
      </w:r>
    </w:p>
    <w:p w14:paraId="5D33EB1D" w14:textId="77777777" w:rsidR="00941906" w:rsidRPr="00FF0C66" w:rsidRDefault="00941906" w:rsidP="00C473BA">
      <w:pPr>
        <w:pStyle w:val="Geenafstand"/>
        <w:numPr>
          <w:ilvl w:val="0"/>
          <w:numId w:val="47"/>
        </w:numPr>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C473BA">
      <w:pPr>
        <w:pStyle w:val="Geenafstand"/>
        <w:numPr>
          <w:ilvl w:val="0"/>
          <w:numId w:val="47"/>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C473BA">
      <w:pPr>
        <w:pStyle w:val="Geenafstand"/>
        <w:numPr>
          <w:ilvl w:val="0"/>
          <w:numId w:val="47"/>
        </w:numPr>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C473BA">
      <w:pPr>
        <w:pStyle w:val="Geenafstand"/>
        <w:numPr>
          <w:ilvl w:val="0"/>
          <w:numId w:val="47"/>
        </w:numPr>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941906">
      <w:pPr>
        <w:pStyle w:val="Geenafstand"/>
        <w:rPr>
          <w:rFonts w:ascii="Corbel" w:hAnsi="Corbel"/>
          <w:sz w:val="18"/>
          <w:szCs w:val="18"/>
        </w:rPr>
      </w:pPr>
    </w:p>
    <w:p w14:paraId="760FE7D9"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C473BA">
      <w:pPr>
        <w:pStyle w:val="Geenafstand"/>
        <w:numPr>
          <w:ilvl w:val="0"/>
          <w:numId w:val="47"/>
        </w:numPr>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FF0C66">
        <w:rPr>
          <w:rFonts w:ascii="Corbel" w:hAnsi="Corbel"/>
          <w:sz w:val="18"/>
          <w:szCs w:val="18"/>
        </w:rPr>
        <w:br/>
      </w:r>
      <w:r w:rsidRPr="007641D7">
        <w:rPr>
          <w:rFonts w:ascii="Corbel" w:eastAsia="Times New Roman" w:hAnsi="Corbel" w:cs="Times New Roman"/>
          <w:spacing w:val="5"/>
          <w:sz w:val="18"/>
          <w:szCs w:val="18"/>
          <w:lang w:eastAsia="nl-NL"/>
        </w:rPr>
        <w:t>Dit verbod heeft zijn weerslag op zowel de Aanbesteding als de uitvoering van de overeenkomst zelf.</w:t>
      </w:r>
    </w:p>
    <w:p w14:paraId="0FBF27D4" w14:textId="3B5614F6" w:rsidR="00941906" w:rsidRPr="00AE2BA8" w:rsidRDefault="00941906" w:rsidP="00941906">
      <w:pPr>
        <w:pStyle w:val="Geenafstand"/>
        <w:rPr>
          <w:rFonts w:ascii="Corbel" w:eastAsia="Times New Roman" w:hAnsi="Corbel" w:cs="Times New Roman"/>
          <w:spacing w:val="5"/>
          <w:sz w:val="18"/>
          <w:szCs w:val="18"/>
          <w:u w:val="single"/>
          <w:lang w:eastAsia="nl-NL"/>
        </w:rPr>
      </w:pPr>
      <w:r w:rsidRPr="00AE2BA8">
        <w:rPr>
          <w:rFonts w:ascii="Corbel" w:eastAsia="Times New Roman" w:hAnsi="Corbel" w:cs="Times New Roman"/>
          <w:spacing w:val="5"/>
          <w:sz w:val="18"/>
          <w:szCs w:val="18"/>
          <w:u w:val="single"/>
          <w:lang w:eastAsia="nl-NL"/>
        </w:rPr>
        <w:t xml:space="preserve">Om voor gunning in aanmerking te komen dient de Bijlage ‘Verklaring Russische betrokkenheid’ bij Inschrijving te worden ingediend en rechtsgeldig te zijn ondertekend. </w:t>
      </w:r>
    </w:p>
    <w:p w14:paraId="33679D0D"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2900CC92" w14:textId="3A55C970"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De betreffende verklaring ziet ook op door Inschrijver ingeschakelde en in te schakelen onderaannemers, indien de werkzaamheden van een onderaannemer meer dan 10% van de (verwachtte) waarde van het te sluiten contract zullen</w:t>
      </w:r>
      <w:r w:rsidRPr="00FF0C66">
        <w:rPr>
          <w:rFonts w:ascii="Corbel" w:hAnsi="Corbel"/>
          <w:sz w:val="18"/>
          <w:szCs w:val="18"/>
        </w:rPr>
        <w:t xml:space="preserve"> </w:t>
      </w:r>
      <w:r w:rsidRPr="007641D7">
        <w:rPr>
          <w:rFonts w:ascii="Corbel" w:eastAsia="Times New Roman" w:hAnsi="Corbel" w:cs="Times New Roman"/>
          <w:spacing w:val="5"/>
          <w:sz w:val="18"/>
          <w:szCs w:val="18"/>
          <w:lang w:eastAsia="nl-NL"/>
        </w:rPr>
        <w:t>overstijgen. Inschrijver dient naast zijn verklaring, indien sprake is van onderaannemers zoals hiervoor bedoeld, van deze onderaannemers de naam, adresgegevens en het KvK-nummer te overleggen.</w:t>
      </w:r>
    </w:p>
    <w:p w14:paraId="1EB4D681"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1A95E80F"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4E8AA4FB"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lastRenderedPageBreak/>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5C82D0C6"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2F46DC40"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941906">
      <w:pPr>
        <w:pStyle w:val="Geenafstand"/>
        <w:rPr>
          <w:rFonts w:ascii="Corbel" w:hAnsi="Corbel"/>
          <w:sz w:val="18"/>
          <w:szCs w:val="18"/>
        </w:rPr>
      </w:pPr>
    </w:p>
    <w:p w14:paraId="5620DA29" w14:textId="0BD0D34D"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Indien Inschrijver tijdens de uitvoering van de (concessie)overeenkomst onderaannemers inschakelt, dient hij hiertoe, mede op basis van de van toepassing verklaarde Algemene Inkoopvoorwaarden P</w:t>
      </w:r>
      <w:r w:rsidR="008C489D" w:rsidRPr="007641D7">
        <w:rPr>
          <w:rFonts w:ascii="Corbel" w:eastAsia="Times New Roman" w:hAnsi="Corbel" w:cs="Times New Roman"/>
          <w:spacing w:val="5"/>
          <w:sz w:val="18"/>
          <w:szCs w:val="18"/>
          <w:lang w:eastAsia="nl-NL"/>
        </w:rPr>
        <w:t>rovincies</w:t>
      </w:r>
      <w:r w:rsidRPr="007641D7">
        <w:rPr>
          <w:rFonts w:ascii="Corbel" w:eastAsia="Times New Roman" w:hAnsi="Corbel" w:cs="Times New Roman"/>
          <w:spacing w:val="5"/>
          <w:sz w:val="18"/>
          <w:szCs w:val="18"/>
          <w:lang w:eastAsia="nl-NL"/>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4C40AE49" w14:textId="77777777"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7641D7" w:rsidRDefault="00941906" w:rsidP="00941906">
      <w:pPr>
        <w:pStyle w:val="Geenafstand"/>
        <w:rPr>
          <w:rFonts w:ascii="Corbel" w:eastAsia="Times New Roman" w:hAnsi="Corbel" w:cs="Times New Roman"/>
          <w:spacing w:val="5"/>
          <w:sz w:val="18"/>
          <w:szCs w:val="18"/>
          <w:lang w:eastAsia="nl-NL"/>
        </w:rPr>
      </w:pPr>
    </w:p>
    <w:p w14:paraId="7508DB13" w14:textId="02DDCDBC" w:rsidR="00941906" w:rsidRPr="007641D7" w:rsidRDefault="00941906" w:rsidP="00941906">
      <w:pPr>
        <w:pStyle w:val="Geenafstand"/>
        <w:rPr>
          <w:rFonts w:ascii="Corbel" w:eastAsia="Times New Roman" w:hAnsi="Corbel" w:cs="Times New Roman"/>
          <w:spacing w:val="5"/>
          <w:sz w:val="18"/>
          <w:szCs w:val="18"/>
          <w:lang w:eastAsia="nl-NL"/>
        </w:rPr>
      </w:pPr>
      <w:r w:rsidRPr="007641D7">
        <w:rPr>
          <w:rFonts w:ascii="Corbel" w:eastAsia="Times New Roman" w:hAnsi="Corbel" w:cs="Times New Roman"/>
          <w:spacing w:val="5"/>
          <w:sz w:val="18"/>
          <w:szCs w:val="18"/>
          <w:lang w:eastAsia="nl-NL"/>
        </w:rPr>
        <w:t xml:space="preserve">Indien een Inschrijver problemen heeft met hetgeen hier is opgenomen, dient Inschrijver per omgaande, maar in ieder geval voor de termijn waarop vragen voor de eerste </w:t>
      </w:r>
      <w:proofErr w:type="spellStart"/>
      <w:r w:rsidRPr="007641D7">
        <w:rPr>
          <w:rFonts w:ascii="Corbel" w:eastAsia="Times New Roman" w:hAnsi="Corbel" w:cs="Times New Roman"/>
          <w:spacing w:val="5"/>
          <w:sz w:val="18"/>
          <w:szCs w:val="18"/>
          <w:lang w:eastAsia="nl-NL"/>
        </w:rPr>
        <w:t>NvI</w:t>
      </w:r>
      <w:proofErr w:type="spellEnd"/>
      <w:r w:rsidRPr="007641D7">
        <w:rPr>
          <w:rFonts w:ascii="Corbel" w:eastAsia="Times New Roman" w:hAnsi="Corbel" w:cs="Times New Roman"/>
          <w:spacing w:val="5"/>
          <w:sz w:val="18"/>
          <w:szCs w:val="18"/>
          <w:lang w:eastAsia="nl-NL"/>
        </w:rPr>
        <w:t xml:space="preserve"> moeten zijn ingeleverd, gemotiveerd aan te geven waarop zijn bezwaren zien via een persoonlijk bericht via TenderNed. De provincie Utrecht zal naar aanleiding van genoemde berichten elke algemene handelswijze vermelden in een </w:t>
      </w:r>
      <w:proofErr w:type="spellStart"/>
      <w:r w:rsidRPr="007641D7">
        <w:rPr>
          <w:rFonts w:ascii="Corbel" w:eastAsia="Times New Roman" w:hAnsi="Corbel" w:cs="Times New Roman"/>
          <w:spacing w:val="5"/>
          <w:sz w:val="18"/>
          <w:szCs w:val="18"/>
          <w:lang w:eastAsia="nl-NL"/>
        </w:rPr>
        <w:t>NvI</w:t>
      </w:r>
      <w:proofErr w:type="spellEnd"/>
      <w:r w:rsidRPr="007641D7">
        <w:rPr>
          <w:rFonts w:ascii="Corbel" w:eastAsia="Times New Roman" w:hAnsi="Corbel" w:cs="Times New Roman"/>
          <w:spacing w:val="5"/>
          <w:sz w:val="18"/>
          <w:szCs w:val="18"/>
          <w:lang w:eastAsia="nl-NL"/>
        </w:rPr>
        <w:t>.</w:t>
      </w:r>
    </w:p>
    <w:p w14:paraId="7C225C08" w14:textId="143FF78F" w:rsidR="008E5655" w:rsidRPr="00211C08" w:rsidRDefault="008E5655" w:rsidP="00211C08">
      <w:pPr>
        <w:pStyle w:val="Kop2"/>
        <w:tabs>
          <w:tab w:val="left" w:pos="6379"/>
        </w:tabs>
        <w:spacing w:before="240" w:after="120"/>
        <w:rPr>
          <w:rFonts w:ascii="Corbel" w:hAnsi="Corbel"/>
          <w:sz w:val="18"/>
          <w:szCs w:val="18"/>
        </w:rPr>
      </w:pPr>
      <w:bookmarkStart w:id="85" w:name="_Toc220665335"/>
      <w:r w:rsidRPr="00211C08">
        <w:rPr>
          <w:rFonts w:ascii="Corbel" w:hAnsi="Corbel"/>
          <w:sz w:val="18"/>
          <w:szCs w:val="18"/>
        </w:rPr>
        <w:t>Stap 3: Toetsen of aan de geschiktheidseisen is voldaan</w:t>
      </w:r>
      <w:bookmarkEnd w:id="83"/>
      <w:bookmarkEnd w:id="85"/>
    </w:p>
    <w:p w14:paraId="4D31A122" w14:textId="77777777" w:rsidR="008E5655" w:rsidRPr="00811244" w:rsidRDefault="008E5655" w:rsidP="00811244">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11244">
      <w:pPr>
        <w:spacing w:line="276" w:lineRule="auto"/>
        <w:rPr>
          <w:rFonts w:ascii="Corbel" w:hAnsi="Corbel"/>
          <w:szCs w:val="18"/>
        </w:rPr>
      </w:pPr>
    </w:p>
    <w:p w14:paraId="779910A5" w14:textId="77777777" w:rsidR="00386EF9" w:rsidRPr="00811244" w:rsidRDefault="008E5655" w:rsidP="004612C5">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proofErr w:type="spellStart"/>
      <w:r w:rsidR="00166AAA">
        <w:rPr>
          <w:rFonts w:ascii="Corbel" w:hAnsi="Corbel"/>
          <w:szCs w:val="18"/>
        </w:rPr>
        <w:t>sub</w:t>
      </w:r>
      <w:r w:rsidR="004612C5">
        <w:rPr>
          <w:rFonts w:ascii="Corbel" w:hAnsi="Corbel"/>
          <w:szCs w:val="18"/>
        </w:rPr>
        <w:t>paragrafen</w:t>
      </w:r>
      <w:proofErr w:type="spellEnd"/>
      <w:r w:rsidR="004612C5">
        <w:rPr>
          <w:rFonts w:ascii="Corbel" w:hAnsi="Corbel"/>
          <w:szCs w:val="18"/>
        </w:rPr>
        <w:t xml:space="preserve">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46208067" w14:textId="77777777" w:rsidR="008E5655" w:rsidRPr="00E30BEC" w:rsidRDefault="00CE576B" w:rsidP="00E30BEC">
      <w:pPr>
        <w:pStyle w:val="Kop2"/>
        <w:numPr>
          <w:ilvl w:val="2"/>
          <w:numId w:val="21"/>
        </w:numPr>
        <w:tabs>
          <w:tab w:val="left" w:pos="6379"/>
        </w:tabs>
        <w:spacing w:before="240" w:after="120"/>
        <w:rPr>
          <w:rFonts w:ascii="Corbel" w:hAnsi="Corbel"/>
          <w:sz w:val="18"/>
          <w:szCs w:val="18"/>
        </w:rPr>
      </w:pPr>
      <w:bookmarkStart w:id="86" w:name="_Toc447882340"/>
      <w:bookmarkStart w:id="87" w:name="_Toc220665336"/>
      <w:r w:rsidRPr="00E30BEC">
        <w:rPr>
          <w:rFonts w:ascii="Corbel" w:hAnsi="Corbel"/>
          <w:sz w:val="18"/>
          <w:szCs w:val="18"/>
        </w:rPr>
        <w:t>Financiële en economische draagkracht</w:t>
      </w:r>
      <w:bookmarkEnd w:id="86"/>
      <w:bookmarkEnd w:id="87"/>
      <w:r w:rsidR="00A7435A" w:rsidRPr="00E30BEC">
        <w:rPr>
          <w:rFonts w:ascii="Corbel" w:hAnsi="Corbel"/>
          <w:sz w:val="18"/>
          <w:szCs w:val="18"/>
        </w:rPr>
        <w:t xml:space="preserve"> </w:t>
      </w:r>
    </w:p>
    <w:p w14:paraId="3C4B9529" w14:textId="33781178" w:rsidR="00F154C5" w:rsidRPr="007641D7" w:rsidRDefault="00F23C8E" w:rsidP="00811244">
      <w:pPr>
        <w:shd w:val="clear" w:color="auto" w:fill="FFFFFF"/>
        <w:spacing w:line="276" w:lineRule="auto"/>
        <w:rPr>
          <w:rFonts w:ascii="Corbel" w:hAnsi="Corbel"/>
          <w:szCs w:val="18"/>
        </w:rPr>
      </w:pPr>
      <w:r w:rsidRPr="007641D7">
        <w:rPr>
          <w:rFonts w:ascii="Corbel" w:hAnsi="Corbel"/>
          <w:szCs w:val="18"/>
        </w:rPr>
        <w:t xml:space="preserve">De Aanbestedende dienst hecht waarde aan de financiële en economische draagkracht van ondernemingen, omdat </w:t>
      </w:r>
      <w:r w:rsidR="00EC2BEE" w:rsidRPr="007641D7">
        <w:rPr>
          <w:rFonts w:ascii="Corbel" w:hAnsi="Corbel"/>
          <w:szCs w:val="18"/>
        </w:rPr>
        <w:t>dit de continuïteit van de dienstverlening van de opdrachtnemer kan waarborgen.</w:t>
      </w:r>
    </w:p>
    <w:p w14:paraId="129D9B27" w14:textId="77777777" w:rsidR="00F154C5" w:rsidRPr="007641D7" w:rsidRDefault="00F154C5" w:rsidP="00811244">
      <w:pPr>
        <w:shd w:val="clear" w:color="auto" w:fill="FFFFFF"/>
        <w:spacing w:line="276" w:lineRule="auto"/>
        <w:rPr>
          <w:rFonts w:ascii="Corbel" w:hAnsi="Corbel"/>
          <w:szCs w:val="18"/>
        </w:rPr>
      </w:pPr>
    </w:p>
    <w:p w14:paraId="4D6FBB62" w14:textId="4CCC454A" w:rsidR="00F154C5" w:rsidRPr="007641D7" w:rsidRDefault="00F154C5" w:rsidP="00F154C5">
      <w:pPr>
        <w:shd w:val="clear" w:color="auto" w:fill="FFFFFF"/>
        <w:spacing w:line="276" w:lineRule="auto"/>
        <w:rPr>
          <w:rFonts w:ascii="Corbel" w:hAnsi="Corbel"/>
          <w:i/>
          <w:iCs/>
          <w:szCs w:val="18"/>
        </w:rPr>
      </w:pPr>
      <w:r w:rsidRPr="007641D7">
        <w:rPr>
          <w:rFonts w:ascii="Corbel" w:hAnsi="Corbel"/>
          <w:i/>
          <w:iCs/>
          <w:szCs w:val="18"/>
        </w:rPr>
        <w:t>Bedrijfsaansprakelijkheidsverzekering</w:t>
      </w:r>
    </w:p>
    <w:p w14:paraId="52746F60" w14:textId="7671EF50"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lastRenderedPageBreak/>
        <w:t>Inschrijver dient te beschikken over een passende aansprakelijkheidsverzekering tegen</w:t>
      </w:r>
    </w:p>
    <w:p w14:paraId="57E1885F" w14:textId="3E6C7C2C"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t>bedrijfsaansprakelijkheid, blijkens daartoe strekkende verklaring van de verzekeraar of</w:t>
      </w:r>
      <w:r w:rsidR="002D3768" w:rsidRPr="007641D7">
        <w:rPr>
          <w:rFonts w:ascii="Corbel" w:hAnsi="Corbel"/>
          <w:szCs w:val="18"/>
        </w:rPr>
        <w:t xml:space="preserve"> </w:t>
      </w:r>
      <w:r w:rsidRPr="007641D7">
        <w:rPr>
          <w:rFonts w:ascii="Corbel" w:hAnsi="Corbel"/>
          <w:szCs w:val="18"/>
        </w:rPr>
        <w:t>verzekeringstussenpersoon. Inschrijver verklaart door het ondertekenen en toevoegen van het Uniform Europees Aanbestedingsdocument van de Inschrijving aan deze eisen te voldoen. Ter verificatie hiervan dient Inschrijver een bewijs van geldige, recente en relevante aansprakelijkheidsverzekeringen te overleggen.</w:t>
      </w:r>
    </w:p>
    <w:p w14:paraId="02397DD5" w14:textId="77777777" w:rsidR="00F154C5" w:rsidRPr="007641D7" w:rsidRDefault="00F154C5" w:rsidP="00F154C5">
      <w:pPr>
        <w:shd w:val="clear" w:color="auto" w:fill="FFFFFF"/>
        <w:spacing w:line="276" w:lineRule="auto"/>
        <w:rPr>
          <w:rFonts w:ascii="Corbel" w:hAnsi="Corbel"/>
          <w:iCs/>
          <w:szCs w:val="18"/>
        </w:rPr>
      </w:pPr>
    </w:p>
    <w:p w14:paraId="729CF545" w14:textId="576C85E7" w:rsidR="00F154C5" w:rsidRPr="007641D7" w:rsidRDefault="00F154C5" w:rsidP="00F154C5">
      <w:pPr>
        <w:shd w:val="clear" w:color="auto" w:fill="FFFFFF"/>
        <w:spacing w:line="276" w:lineRule="auto"/>
        <w:rPr>
          <w:rFonts w:ascii="Corbel" w:hAnsi="Corbel"/>
          <w:iCs/>
          <w:szCs w:val="18"/>
        </w:rPr>
      </w:pPr>
      <w:r w:rsidRPr="007641D7">
        <w:rPr>
          <w:rFonts w:ascii="Corbel" w:hAnsi="Corbel"/>
          <w:iCs/>
          <w:szCs w:val="18"/>
        </w:rPr>
        <w:t>Inschrijver dient ten minste over een verzekering met de volgende dekking</w:t>
      </w:r>
      <w:r w:rsidR="002D3768" w:rsidRPr="007641D7">
        <w:rPr>
          <w:rFonts w:ascii="Corbel" w:hAnsi="Corbel"/>
          <w:iCs/>
          <w:szCs w:val="18"/>
        </w:rPr>
        <w:t xml:space="preserve"> </w:t>
      </w:r>
      <w:r w:rsidRPr="007641D7">
        <w:rPr>
          <w:rFonts w:ascii="Corbel" w:hAnsi="Corbel"/>
          <w:iCs/>
          <w:szCs w:val="18"/>
        </w:rPr>
        <w:t>te bezitten:</w:t>
      </w:r>
      <w:r w:rsidRPr="007641D7">
        <w:rPr>
          <w:rFonts w:ascii="Corbel" w:hAnsi="Corbel"/>
          <w:iCs/>
          <w:szCs w:val="18"/>
        </w:rPr>
        <w:br/>
        <w:t>• minimale dekking van € 1.500.000,- per gebeurtenis voor minimaal drie gebeurtenissen per jaar</w:t>
      </w:r>
      <w:r w:rsidR="002D3768" w:rsidRPr="007641D7">
        <w:rPr>
          <w:rFonts w:ascii="Corbel" w:hAnsi="Corbel"/>
          <w:iCs/>
          <w:szCs w:val="18"/>
        </w:rPr>
        <w:t>.</w:t>
      </w:r>
    </w:p>
    <w:p w14:paraId="0A7A4E4F" w14:textId="77777777" w:rsidR="00F154C5" w:rsidRPr="007641D7" w:rsidRDefault="00F154C5" w:rsidP="00F154C5">
      <w:pPr>
        <w:shd w:val="clear" w:color="auto" w:fill="FFFFFF"/>
        <w:spacing w:line="276" w:lineRule="auto"/>
        <w:rPr>
          <w:rFonts w:ascii="Corbel" w:hAnsi="Corbel"/>
          <w:szCs w:val="18"/>
        </w:rPr>
      </w:pPr>
    </w:p>
    <w:p w14:paraId="111AE905" w14:textId="77777777"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t>Indien de Inschrijver een of meerdere onderaannemers wenst in te schakelen bij de uitvoering van deze Opdracht, dan dient voldoende te blijken uit de polis of verklaring dat in te zetten Derden ook verzekerd zijn voor de onderhavige Overeenkomst.</w:t>
      </w:r>
    </w:p>
    <w:p w14:paraId="506A20C2" w14:textId="77777777" w:rsidR="00F154C5" w:rsidRPr="007641D7" w:rsidRDefault="00F154C5" w:rsidP="00F154C5">
      <w:pPr>
        <w:shd w:val="clear" w:color="auto" w:fill="FFFFFF"/>
        <w:spacing w:line="276" w:lineRule="auto"/>
        <w:rPr>
          <w:rFonts w:ascii="Corbel" w:hAnsi="Corbel"/>
          <w:szCs w:val="18"/>
        </w:rPr>
      </w:pPr>
    </w:p>
    <w:p w14:paraId="1277984F" w14:textId="77777777"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t>Indien Inschrijver in combinatie inschrijft, geldt deze eis voor de combinatie als geheel als er een gezamenlijke</w:t>
      </w:r>
    </w:p>
    <w:p w14:paraId="111ABC69" w14:textId="77777777"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t>aansprakelijkheidsverzekering is afgesloten of individueel voor elke combinant indien er geen sprake is van een</w:t>
      </w:r>
    </w:p>
    <w:p w14:paraId="49BAB3FA" w14:textId="77777777" w:rsidR="00F154C5" w:rsidRPr="007641D7" w:rsidRDefault="00F154C5" w:rsidP="00F154C5">
      <w:pPr>
        <w:shd w:val="clear" w:color="auto" w:fill="FFFFFF"/>
        <w:spacing w:line="276" w:lineRule="auto"/>
        <w:rPr>
          <w:rFonts w:ascii="Corbel" w:hAnsi="Corbel"/>
          <w:szCs w:val="18"/>
        </w:rPr>
      </w:pPr>
      <w:r w:rsidRPr="007641D7">
        <w:rPr>
          <w:rFonts w:ascii="Corbel" w:hAnsi="Corbel"/>
          <w:szCs w:val="18"/>
        </w:rPr>
        <w:t>gezamenlijke aansprakelijkheidsverzekering.</w:t>
      </w:r>
    </w:p>
    <w:p w14:paraId="1A9761A1" w14:textId="77777777" w:rsidR="00F154C5" w:rsidRPr="007641D7" w:rsidRDefault="00F154C5" w:rsidP="00F154C5">
      <w:pPr>
        <w:shd w:val="clear" w:color="auto" w:fill="FFFFFF"/>
        <w:spacing w:line="276" w:lineRule="auto"/>
        <w:rPr>
          <w:rFonts w:ascii="Corbel" w:hAnsi="Corbel"/>
          <w:szCs w:val="18"/>
        </w:rPr>
      </w:pPr>
    </w:p>
    <w:p w14:paraId="5094D365" w14:textId="069BE343" w:rsidR="00F154C5" w:rsidRPr="007641D7" w:rsidRDefault="00F154C5" w:rsidP="00811244">
      <w:pPr>
        <w:shd w:val="clear" w:color="auto" w:fill="FFFFFF"/>
        <w:spacing w:line="276" w:lineRule="auto"/>
        <w:rPr>
          <w:rFonts w:ascii="Corbel" w:hAnsi="Corbel"/>
          <w:szCs w:val="18"/>
        </w:rPr>
      </w:pPr>
      <w:r w:rsidRPr="007641D7">
        <w:rPr>
          <w:rFonts w:ascii="Corbel" w:hAnsi="Corbel"/>
          <w:szCs w:val="18"/>
        </w:rPr>
        <w:t xml:space="preserve">Indien Inschrijver hier niet aan voldoet wordt hij uitgesloten van deelname. Bij de Inschrijving volstaat het </w:t>
      </w:r>
      <w:r w:rsidRPr="007641D7">
        <w:rPr>
          <w:rFonts w:ascii="Corbel" w:hAnsi="Corbel"/>
          <w:b/>
          <w:szCs w:val="18"/>
        </w:rPr>
        <w:t>Uniform Europees Aanbestedingsdocument</w:t>
      </w:r>
      <w:r w:rsidRPr="007641D7">
        <w:rPr>
          <w:rFonts w:ascii="Corbel" w:hAnsi="Corbel"/>
          <w:szCs w:val="18"/>
        </w:rPr>
        <w:t xml:space="preserve"> (zie onderdeel 5.1). Op eerste verzoek van de Aanbestedende dienst dient Inschrijver nadere bewijsstukken te kunnen overleggen, in lijn met art. 2.91 Aanbestedingswet 2012, waaruit blijkt dat deze verklaring naar waarheid is afgegeven.</w:t>
      </w:r>
    </w:p>
    <w:p w14:paraId="54E68F61" w14:textId="77777777" w:rsidR="00BC7775" w:rsidRDefault="00BC7775" w:rsidP="00BC7775">
      <w:pPr>
        <w:pStyle w:val="Kop2"/>
        <w:numPr>
          <w:ilvl w:val="2"/>
          <w:numId w:val="21"/>
        </w:numPr>
        <w:tabs>
          <w:tab w:val="left" w:pos="6379"/>
        </w:tabs>
        <w:spacing w:before="240" w:after="120"/>
        <w:rPr>
          <w:rFonts w:ascii="Corbel" w:hAnsi="Corbel"/>
          <w:sz w:val="18"/>
          <w:szCs w:val="18"/>
        </w:rPr>
      </w:pPr>
      <w:bookmarkStart w:id="88" w:name="_Toc448087051"/>
      <w:bookmarkStart w:id="89" w:name="_Toc220665337"/>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8"/>
      <w:bookmarkEnd w:id="89"/>
    </w:p>
    <w:p w14:paraId="2C174EBC" w14:textId="77777777" w:rsidR="00BC7775" w:rsidRPr="00462FC3" w:rsidRDefault="00BC7775" w:rsidP="00BC7775">
      <w:pPr>
        <w:rPr>
          <w:rFonts w:ascii="Corbel" w:hAnsi="Corbel"/>
          <w:szCs w:val="18"/>
        </w:rPr>
      </w:pPr>
      <w:r w:rsidRPr="00ED7F6F">
        <w:rPr>
          <w:rFonts w:ascii="Corbel" w:hAnsi="Corbel"/>
          <w:szCs w:val="18"/>
        </w:rPr>
        <w:t xml:space="preserve">Het is voor de Aanbestedende dienst van belang dat de uiteindelijke Opdrachtnemer qua </w:t>
      </w:r>
      <w:r w:rsidR="00D56662">
        <w:rPr>
          <w:rFonts w:ascii="Corbel" w:hAnsi="Corbel"/>
          <w:szCs w:val="18"/>
        </w:rPr>
        <w:t>t</w:t>
      </w:r>
      <w:r w:rsidRPr="00ED7F6F">
        <w:rPr>
          <w:rFonts w:ascii="Corbel" w:hAnsi="Corbel"/>
          <w:szCs w:val="18"/>
        </w:rPr>
        <w:t>echnische en beroepsbekwaamheid geschikt is om de Opdracht uit te voeren. Daarom worden de volgende geschiktheidseisen gesteld:</w:t>
      </w:r>
    </w:p>
    <w:p w14:paraId="15345B9D" w14:textId="071FE2AD" w:rsidR="00BC7775" w:rsidRPr="00032323" w:rsidRDefault="00BC7775" w:rsidP="00BC7775">
      <w:pPr>
        <w:pStyle w:val="Kop4"/>
        <w:rPr>
          <w:rFonts w:ascii="Corbel" w:hAnsi="Corbel"/>
          <w:b w:val="0"/>
          <w:i/>
          <w:szCs w:val="18"/>
        </w:rPr>
      </w:pPr>
      <w:r w:rsidRPr="00032323">
        <w:rPr>
          <w:rFonts w:ascii="Corbel" w:hAnsi="Corbel"/>
          <w:b w:val="0"/>
          <w:i/>
          <w:szCs w:val="18"/>
        </w:rPr>
        <w:t>Kerncompetenties</w:t>
      </w:r>
    </w:p>
    <w:p w14:paraId="14AB5D4C" w14:textId="1F7A60C3" w:rsidR="00BC7775" w:rsidRPr="00ED7F6F" w:rsidRDefault="00BC7775" w:rsidP="00BC7775">
      <w:pPr>
        <w:spacing w:line="276" w:lineRule="auto"/>
        <w:rPr>
          <w:rFonts w:ascii="Corbel" w:hAnsi="Corbel"/>
          <w:szCs w:val="18"/>
        </w:rPr>
      </w:pPr>
      <w:r>
        <w:rPr>
          <w:rFonts w:ascii="Corbel" w:hAnsi="Corbel"/>
          <w:szCs w:val="18"/>
        </w:rPr>
        <w:t xml:space="preserve">De Aanbestedende dienst heeft kerncompetenties geïdentificeerd waarover de Inschrijver naar haar oordeel moet beschikken om de Opdracht succesvol uit te kunnen voeren. </w:t>
      </w:r>
      <w:r w:rsidRPr="00ED7F6F">
        <w:rPr>
          <w:rFonts w:ascii="Corbel" w:hAnsi="Corbel"/>
          <w:szCs w:val="18"/>
        </w:rPr>
        <w:t xml:space="preserve">Het betreft de volgende </w:t>
      </w:r>
      <w:r w:rsidRPr="00BC7775">
        <w:rPr>
          <w:rFonts w:ascii="Corbel" w:hAnsi="Corbel"/>
          <w:szCs w:val="18"/>
        </w:rPr>
        <w:t>kerncompetenties waarover Inschrijver moet beschikken, en waartoe hij één of zoveel referenties als noodzakelijk, met als maximum het aantal gevraagde kerncompetenties, moet overleggen</w:t>
      </w:r>
      <w:r w:rsidRPr="00ED7F6F">
        <w:rPr>
          <w:rFonts w:ascii="Corbel" w:hAnsi="Corbel"/>
          <w:szCs w:val="18"/>
        </w:rPr>
        <w:t>:</w:t>
      </w:r>
    </w:p>
    <w:p w14:paraId="0D26D620" w14:textId="77777777" w:rsidR="00BC7775" w:rsidRPr="00ED7F6F" w:rsidRDefault="00BC7775" w:rsidP="00BC7775">
      <w:pPr>
        <w:spacing w:line="276" w:lineRule="auto"/>
        <w:rPr>
          <w:rFonts w:ascii="Corbel" w:hAnsi="Corbel"/>
          <w:szCs w:val="18"/>
        </w:rPr>
      </w:pPr>
    </w:p>
    <w:p w14:paraId="25F12EDE" w14:textId="3D7F9680" w:rsidR="00BC7775" w:rsidRPr="00041C58" w:rsidRDefault="00BC7775" w:rsidP="00372841">
      <w:pPr>
        <w:pStyle w:val="Lijstalinea"/>
        <w:numPr>
          <w:ilvl w:val="0"/>
          <w:numId w:val="29"/>
        </w:numPr>
        <w:spacing w:line="276" w:lineRule="auto"/>
        <w:rPr>
          <w:rFonts w:ascii="Corbel" w:hAnsi="Corbel"/>
          <w:sz w:val="18"/>
          <w:szCs w:val="18"/>
          <w:lang w:val="nl-NL"/>
        </w:rPr>
      </w:pPr>
      <w:r w:rsidRPr="00041C58">
        <w:rPr>
          <w:rFonts w:ascii="Corbel" w:hAnsi="Corbel"/>
          <w:i/>
          <w:sz w:val="18"/>
          <w:szCs w:val="18"/>
          <w:lang w:val="nl-NL"/>
        </w:rPr>
        <w:t>Kerncompetentie 1</w:t>
      </w:r>
      <w:r w:rsidR="00032323" w:rsidRPr="00041C58">
        <w:rPr>
          <w:rFonts w:ascii="Corbel" w:hAnsi="Corbel"/>
          <w:i/>
          <w:sz w:val="18"/>
          <w:szCs w:val="18"/>
          <w:lang w:val="nl-NL"/>
        </w:rPr>
        <w:t xml:space="preserve"> Ervaring met proces- en regievoering binnen gemeentelijke warmteprogramma's</w:t>
      </w:r>
    </w:p>
    <w:p w14:paraId="08EE58E6" w14:textId="239FBD28" w:rsidR="00313B2E" w:rsidRPr="00041C58" w:rsidRDefault="00313B2E" w:rsidP="00313B2E">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 xml:space="preserve">Ervaring waaruit blijkt dat de inschrijver gemeenten kan adviseren bij de proces- en regievoering van gemeentelijke warmteprogramma’s en wijkuitvoeringsplannen, binnen een bestuurlijk complexe context waarin de gemeente zelf de regierol en besluitvorming vervult. </w:t>
      </w:r>
    </w:p>
    <w:p w14:paraId="2223E2CC" w14:textId="170684E4" w:rsidR="00313B2E" w:rsidRPr="00041C58" w:rsidRDefault="00313B2E" w:rsidP="00313B2E">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Uit de referentieopdracht blijkt dat de inschrijver in staat is gebleken om:</w:t>
      </w:r>
    </w:p>
    <w:p w14:paraId="526ACC10" w14:textId="7EE80E4D" w:rsidR="00313B2E" w:rsidRPr="00041C58" w:rsidRDefault="00313B2E" w:rsidP="00313B2E">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 xml:space="preserve">Gemeenten te adviseren over de inrichtingen </w:t>
      </w:r>
      <w:r w:rsidR="00F36466" w:rsidRPr="00041C58">
        <w:rPr>
          <w:rFonts w:ascii="Corbel" w:hAnsi="Corbel"/>
          <w:i/>
          <w:sz w:val="18"/>
          <w:szCs w:val="18"/>
          <w:lang w:val="nl-NL"/>
        </w:rPr>
        <w:t xml:space="preserve">en </w:t>
      </w:r>
      <w:r w:rsidRPr="00041C58">
        <w:rPr>
          <w:rFonts w:ascii="Corbel" w:hAnsi="Corbel"/>
          <w:i/>
          <w:sz w:val="18"/>
          <w:szCs w:val="18"/>
          <w:lang w:val="nl-NL"/>
        </w:rPr>
        <w:t>begeleiding van bestuurlijke besluitvormingsprocessen rondom warmteprogramma’s en/of wijkuitvoeringsplannen;</w:t>
      </w:r>
    </w:p>
    <w:p w14:paraId="7D2E50AE" w14:textId="70458625" w:rsidR="00F36466" w:rsidRPr="00041C58" w:rsidRDefault="00F36466" w:rsidP="00313B2E">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Proces- en regievraagstukken te adresseren in de samenhang tussen beleid, organisatie en besluitvorming, met afstemming tussen interne disciplines en externe stakeholders;</w:t>
      </w:r>
    </w:p>
    <w:p w14:paraId="40C4268A" w14:textId="77777777" w:rsidR="00041C58" w:rsidRPr="00041C58" w:rsidRDefault="00F36466" w:rsidP="00313B2E">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Een duidelijke scheiding te hanteren tussen advisering en uitvoering, waarbij de verantwoordelijkheid voor besluitvorming en uitvoering bij de gemeente blijft.</w:t>
      </w:r>
    </w:p>
    <w:p w14:paraId="255BC873" w14:textId="47F5EE4F" w:rsidR="00F36466" w:rsidRPr="00041C58" w:rsidRDefault="00F36466" w:rsidP="00041C58">
      <w:pPr>
        <w:pStyle w:val="Lijstalinea"/>
        <w:spacing w:line="276" w:lineRule="auto"/>
        <w:ind w:left="2160"/>
        <w:rPr>
          <w:rFonts w:ascii="Corbel" w:hAnsi="Corbel"/>
          <w:sz w:val="18"/>
          <w:szCs w:val="18"/>
          <w:lang w:val="nl-NL"/>
        </w:rPr>
      </w:pPr>
      <w:r>
        <w:rPr>
          <w:rFonts w:ascii="Corbel" w:hAnsi="Corbel"/>
          <w:i/>
          <w:sz w:val="18"/>
          <w:szCs w:val="18"/>
          <w:highlight w:val="yellow"/>
          <w:lang w:val="nl-NL"/>
        </w:rPr>
        <w:t xml:space="preserve"> </w:t>
      </w:r>
    </w:p>
    <w:p w14:paraId="309FB8B1" w14:textId="62BD8F07" w:rsidR="00BC7775" w:rsidRPr="00041C58" w:rsidRDefault="00BC7775" w:rsidP="00372841">
      <w:pPr>
        <w:pStyle w:val="Lijstalinea"/>
        <w:numPr>
          <w:ilvl w:val="0"/>
          <w:numId w:val="29"/>
        </w:numPr>
        <w:spacing w:line="276" w:lineRule="auto"/>
        <w:rPr>
          <w:rFonts w:ascii="Corbel" w:hAnsi="Corbel"/>
          <w:sz w:val="18"/>
          <w:szCs w:val="18"/>
          <w:lang w:val="nl-NL"/>
        </w:rPr>
      </w:pPr>
      <w:r w:rsidRPr="00041C58">
        <w:rPr>
          <w:rFonts w:ascii="Corbel" w:hAnsi="Corbel"/>
          <w:i/>
          <w:sz w:val="18"/>
          <w:szCs w:val="18"/>
          <w:lang w:val="nl-NL"/>
        </w:rPr>
        <w:t>Kerncompetentie 2</w:t>
      </w:r>
      <w:r w:rsidR="00032323" w:rsidRPr="00041C58">
        <w:rPr>
          <w:rFonts w:ascii="Corbel" w:hAnsi="Corbel"/>
          <w:i/>
          <w:sz w:val="18"/>
          <w:szCs w:val="18"/>
          <w:lang w:val="nl-NL"/>
        </w:rPr>
        <w:t xml:space="preserve"> Ervaring met financieel-technisch advies binnen de warmtetransitie</w:t>
      </w:r>
    </w:p>
    <w:p w14:paraId="1168C679" w14:textId="0254AC55" w:rsidR="00313B2E" w:rsidRPr="00041C58" w:rsidRDefault="00313B2E" w:rsidP="00313B2E">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 xml:space="preserve">Ervaring waaruit blijkt dat de inschrijver financieel-technische advisering kan leveren in </w:t>
      </w:r>
      <w:proofErr w:type="spellStart"/>
      <w:r w:rsidRPr="00041C58">
        <w:rPr>
          <w:rFonts w:ascii="Corbel" w:hAnsi="Corbel"/>
          <w:i/>
          <w:sz w:val="18"/>
          <w:szCs w:val="18"/>
          <w:lang w:val="nl-NL"/>
        </w:rPr>
        <w:t>warmtetransitieprojecten</w:t>
      </w:r>
      <w:proofErr w:type="spellEnd"/>
      <w:r w:rsidRPr="00041C58">
        <w:rPr>
          <w:rFonts w:ascii="Corbel" w:hAnsi="Corbel"/>
          <w:i/>
          <w:sz w:val="18"/>
          <w:szCs w:val="18"/>
          <w:lang w:val="nl-NL"/>
        </w:rPr>
        <w:t xml:space="preserve">, passend bij besluitvorming in een publieke en bestuurlijke context. </w:t>
      </w:r>
    </w:p>
    <w:p w14:paraId="63A630CA" w14:textId="0604E570" w:rsidR="00313B2E" w:rsidRPr="00041C58" w:rsidRDefault="00313B2E" w:rsidP="00313B2E">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Uit de referentieopdracht blijkt dat de inschrijver in staat is gebleken om:</w:t>
      </w:r>
      <w:r w:rsidRPr="00041C58">
        <w:rPr>
          <w:rFonts w:ascii="Corbel" w:hAnsi="Corbel"/>
          <w:i/>
          <w:sz w:val="18"/>
          <w:szCs w:val="18"/>
          <w:lang w:val="nl-NL"/>
        </w:rPr>
        <w:tab/>
      </w:r>
    </w:p>
    <w:p w14:paraId="04F7CE81" w14:textId="3BDA0319" w:rsidR="00313B2E" w:rsidRPr="00041C58" w:rsidRDefault="00313B2E" w:rsidP="00313B2E">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 xml:space="preserve">Kostenramingen, </w:t>
      </w:r>
      <w:r w:rsidR="00041C58" w:rsidRPr="00041C58">
        <w:rPr>
          <w:rFonts w:ascii="Corbel" w:hAnsi="Corbel"/>
          <w:i/>
          <w:sz w:val="18"/>
          <w:szCs w:val="18"/>
          <w:lang w:val="nl-NL"/>
        </w:rPr>
        <w:t>financiële</w:t>
      </w:r>
      <w:r w:rsidRPr="00041C58">
        <w:rPr>
          <w:rFonts w:ascii="Corbel" w:hAnsi="Corbel"/>
          <w:i/>
          <w:sz w:val="18"/>
          <w:szCs w:val="18"/>
          <w:lang w:val="nl-NL"/>
        </w:rPr>
        <w:t xml:space="preserve"> onderbouwingen en risicoanalyses op te stellen of te beoordelen voor </w:t>
      </w:r>
      <w:proofErr w:type="spellStart"/>
      <w:r w:rsidRPr="00041C58">
        <w:rPr>
          <w:rFonts w:ascii="Corbel" w:hAnsi="Corbel"/>
          <w:i/>
          <w:sz w:val="18"/>
          <w:szCs w:val="18"/>
          <w:lang w:val="nl-NL"/>
        </w:rPr>
        <w:t>warmtetransitieopgaven</w:t>
      </w:r>
      <w:proofErr w:type="spellEnd"/>
      <w:r w:rsidRPr="00041C58">
        <w:rPr>
          <w:rFonts w:ascii="Corbel" w:hAnsi="Corbel"/>
          <w:i/>
          <w:sz w:val="18"/>
          <w:szCs w:val="18"/>
          <w:lang w:val="nl-NL"/>
        </w:rPr>
        <w:t xml:space="preserve"> (zoals warmtenetten en/of individuele oplossingen);</w:t>
      </w:r>
    </w:p>
    <w:p w14:paraId="72EA0297" w14:textId="130E863C" w:rsidR="00041C58" w:rsidRPr="00041C58" w:rsidRDefault="00313B2E" w:rsidP="00313B2E">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Financieel-technische inzichten te vertalen</w:t>
      </w:r>
      <w:r w:rsidR="00501C6C" w:rsidRPr="00041C58">
        <w:rPr>
          <w:rFonts w:ascii="Corbel" w:hAnsi="Corbel"/>
          <w:i/>
          <w:sz w:val="18"/>
          <w:szCs w:val="18"/>
          <w:lang w:val="nl-NL"/>
        </w:rPr>
        <w:t xml:space="preserve"> ten behoeve van bestuurlijke </w:t>
      </w:r>
      <w:r w:rsidR="00041C58" w:rsidRPr="00041C58">
        <w:rPr>
          <w:rFonts w:ascii="Corbel" w:hAnsi="Corbel"/>
          <w:i/>
          <w:sz w:val="18"/>
          <w:szCs w:val="18"/>
          <w:lang w:val="nl-NL"/>
        </w:rPr>
        <w:t>besluitvorming</w:t>
      </w:r>
      <w:r w:rsidR="00501C6C" w:rsidRPr="00041C58">
        <w:rPr>
          <w:rFonts w:ascii="Corbel" w:hAnsi="Corbel"/>
          <w:i/>
          <w:sz w:val="18"/>
          <w:szCs w:val="18"/>
          <w:lang w:val="nl-NL"/>
        </w:rPr>
        <w:t xml:space="preserve">, waaronder het uitvoeren van second </w:t>
      </w:r>
      <w:proofErr w:type="spellStart"/>
      <w:r w:rsidR="00501C6C" w:rsidRPr="00041C58">
        <w:rPr>
          <w:rFonts w:ascii="Corbel" w:hAnsi="Corbel"/>
          <w:i/>
          <w:sz w:val="18"/>
          <w:szCs w:val="18"/>
          <w:lang w:val="nl-NL"/>
        </w:rPr>
        <w:t>opinions</w:t>
      </w:r>
      <w:proofErr w:type="spellEnd"/>
      <w:r w:rsidR="00501C6C" w:rsidRPr="00041C58">
        <w:rPr>
          <w:rFonts w:ascii="Corbel" w:hAnsi="Corbel"/>
          <w:i/>
          <w:sz w:val="18"/>
          <w:szCs w:val="18"/>
          <w:lang w:val="nl-NL"/>
        </w:rPr>
        <w:t>.</w:t>
      </w:r>
    </w:p>
    <w:p w14:paraId="2972EAE4" w14:textId="378E8DFD" w:rsidR="00313B2E" w:rsidRPr="00041C58" w:rsidRDefault="00501C6C" w:rsidP="00041C58">
      <w:pPr>
        <w:pStyle w:val="Lijstalinea"/>
        <w:spacing w:line="276" w:lineRule="auto"/>
        <w:ind w:left="2160"/>
        <w:rPr>
          <w:rFonts w:ascii="Corbel" w:hAnsi="Corbel"/>
          <w:sz w:val="18"/>
          <w:szCs w:val="18"/>
          <w:lang w:val="nl-NL"/>
        </w:rPr>
      </w:pPr>
      <w:r w:rsidRPr="00501C6C">
        <w:rPr>
          <w:rFonts w:ascii="Corbel" w:hAnsi="Corbel"/>
          <w:i/>
          <w:sz w:val="18"/>
          <w:szCs w:val="18"/>
          <w:highlight w:val="yellow"/>
          <w:lang w:val="nl-NL"/>
        </w:rPr>
        <w:t xml:space="preserve"> </w:t>
      </w:r>
    </w:p>
    <w:p w14:paraId="2446DB9E" w14:textId="3DF2D16D" w:rsidR="00501C6C" w:rsidRPr="00041C58" w:rsidRDefault="00BC7775" w:rsidP="00F36466">
      <w:pPr>
        <w:pStyle w:val="Lijstalinea"/>
        <w:numPr>
          <w:ilvl w:val="0"/>
          <w:numId w:val="29"/>
        </w:numPr>
        <w:spacing w:line="276" w:lineRule="auto"/>
        <w:rPr>
          <w:rFonts w:ascii="Corbel" w:hAnsi="Corbel"/>
          <w:sz w:val="18"/>
          <w:szCs w:val="18"/>
          <w:lang w:val="nl-NL"/>
        </w:rPr>
      </w:pPr>
      <w:r w:rsidRPr="00041C58">
        <w:rPr>
          <w:rFonts w:ascii="Corbel" w:hAnsi="Corbel"/>
          <w:i/>
          <w:sz w:val="18"/>
          <w:szCs w:val="18"/>
          <w:lang w:val="nl-NL"/>
        </w:rPr>
        <w:lastRenderedPageBreak/>
        <w:t xml:space="preserve">Kerncompetentie </w:t>
      </w:r>
      <w:r w:rsidR="00032323" w:rsidRPr="00041C58">
        <w:rPr>
          <w:rFonts w:ascii="Corbel" w:hAnsi="Corbel"/>
          <w:i/>
          <w:sz w:val="18"/>
          <w:szCs w:val="18"/>
          <w:lang w:val="nl-NL"/>
        </w:rPr>
        <w:t xml:space="preserve">3 Ervaring met </w:t>
      </w:r>
      <w:r w:rsidR="00F36466" w:rsidRPr="00041C58">
        <w:rPr>
          <w:rFonts w:ascii="Corbel" w:hAnsi="Corbel"/>
          <w:i/>
          <w:sz w:val="18"/>
          <w:szCs w:val="18"/>
          <w:lang w:val="nl-NL"/>
        </w:rPr>
        <w:t xml:space="preserve">kennisdeling en kennisontwikkeling binnen de warmtetransitie </w:t>
      </w:r>
    </w:p>
    <w:p w14:paraId="42460D05" w14:textId="7713FCA4" w:rsidR="00F36466" w:rsidRPr="00041C58" w:rsidRDefault="00F36466" w:rsidP="00F36466">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 xml:space="preserve">Ervaring waaruit blijkt dat de inschrijver in staat is om kennis en expertise op het gebied van de warmtetransitie actief te delen en te vertalen naar toepasbare inzichten voor gemeenten en andere publieke partijen. </w:t>
      </w:r>
    </w:p>
    <w:p w14:paraId="4E9116B7" w14:textId="6672314A" w:rsidR="00F36466" w:rsidRPr="00041C58" w:rsidRDefault="00F36466" w:rsidP="00F36466">
      <w:pPr>
        <w:pStyle w:val="Lijstalinea"/>
        <w:numPr>
          <w:ilvl w:val="1"/>
          <w:numId w:val="29"/>
        </w:numPr>
        <w:spacing w:line="276" w:lineRule="auto"/>
        <w:rPr>
          <w:rFonts w:ascii="Corbel" w:hAnsi="Corbel"/>
          <w:sz w:val="18"/>
          <w:szCs w:val="18"/>
          <w:lang w:val="nl-NL"/>
        </w:rPr>
      </w:pPr>
      <w:r w:rsidRPr="00041C58">
        <w:rPr>
          <w:rFonts w:ascii="Corbel" w:hAnsi="Corbel"/>
          <w:i/>
          <w:sz w:val="18"/>
          <w:szCs w:val="18"/>
          <w:lang w:val="nl-NL"/>
        </w:rPr>
        <w:t>Uit de referentieopdracht blijkt dat de inschrijver in staat is gebleken om:</w:t>
      </w:r>
    </w:p>
    <w:p w14:paraId="4D6FD275" w14:textId="5EDBAC2A" w:rsidR="00F36466" w:rsidRPr="00041C58" w:rsidRDefault="00F36466" w:rsidP="00F36466">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Kennissessies, werksessies of bijeenkomsten te verzorgen voor gemeenten of samenwerkingsverbanden (zoals provincies of RES-regio’s);</w:t>
      </w:r>
    </w:p>
    <w:p w14:paraId="100B86CB" w14:textId="6AAC685E" w:rsidR="00F36466" w:rsidRPr="00041C58" w:rsidRDefault="00F36466" w:rsidP="00F36466">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 xml:space="preserve">Kennisproducten te ontwikkelen, zoals </w:t>
      </w:r>
      <w:proofErr w:type="spellStart"/>
      <w:r w:rsidRPr="00041C58">
        <w:rPr>
          <w:rFonts w:ascii="Corbel" w:hAnsi="Corbel"/>
          <w:i/>
          <w:sz w:val="18"/>
          <w:szCs w:val="18"/>
          <w:lang w:val="nl-NL"/>
        </w:rPr>
        <w:t>factsheets</w:t>
      </w:r>
      <w:proofErr w:type="spellEnd"/>
      <w:r w:rsidRPr="00041C58">
        <w:rPr>
          <w:rFonts w:ascii="Corbel" w:hAnsi="Corbel"/>
          <w:i/>
          <w:sz w:val="18"/>
          <w:szCs w:val="18"/>
          <w:lang w:val="nl-NL"/>
        </w:rPr>
        <w:t>, handreikingen, notities of presentaties, gericht op het ondersteunen van beleids-e en besluitvorming;</w:t>
      </w:r>
    </w:p>
    <w:p w14:paraId="1778611E" w14:textId="5860D96F" w:rsidR="00F36466" w:rsidRPr="00041C58" w:rsidRDefault="00F36466" w:rsidP="00F36466">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Inhoudelijke input te leveren aan intergemeentelijke overleggen, leernetwerken of thematische werkgroepen;</w:t>
      </w:r>
    </w:p>
    <w:p w14:paraId="212881A8" w14:textId="5B18518A" w:rsidR="00F36466" w:rsidRPr="00041C58" w:rsidRDefault="00F36466" w:rsidP="00F36466">
      <w:pPr>
        <w:pStyle w:val="Lijstalinea"/>
        <w:numPr>
          <w:ilvl w:val="2"/>
          <w:numId w:val="29"/>
        </w:numPr>
        <w:spacing w:line="276" w:lineRule="auto"/>
        <w:rPr>
          <w:rFonts w:ascii="Corbel" w:hAnsi="Corbel"/>
          <w:sz w:val="18"/>
          <w:szCs w:val="18"/>
          <w:lang w:val="nl-NL"/>
        </w:rPr>
      </w:pPr>
      <w:r w:rsidRPr="00041C58">
        <w:rPr>
          <w:rFonts w:ascii="Corbel" w:hAnsi="Corbel"/>
          <w:i/>
          <w:sz w:val="18"/>
          <w:szCs w:val="18"/>
          <w:lang w:val="nl-NL"/>
        </w:rPr>
        <w:t xml:space="preserve">Complexe inhoudelijke vraagstukken begrijpelijk en overdraagbaar te maken voor een bestuurlijk en ambtelijk publiek. </w:t>
      </w:r>
    </w:p>
    <w:p w14:paraId="2D6A3695" w14:textId="77777777" w:rsidR="00BC7775" w:rsidRDefault="00BC7775" w:rsidP="00BC7775">
      <w:pPr>
        <w:spacing w:line="276" w:lineRule="auto"/>
        <w:rPr>
          <w:rFonts w:ascii="Corbel" w:hAnsi="Corbel"/>
          <w:i/>
          <w:szCs w:val="18"/>
          <w:highlight w:val="lightGray"/>
        </w:rPr>
      </w:pPr>
    </w:p>
    <w:p w14:paraId="708B7F8D" w14:textId="2632CE79" w:rsidR="00FE1CFA" w:rsidRDefault="00BC7775" w:rsidP="00BC7775">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 xml:space="preserve">Behalve </w:t>
      </w:r>
      <w:r w:rsidRPr="00BC7775">
        <w:rPr>
          <w:rFonts w:ascii="Corbel" w:hAnsi="Corbel"/>
          <w:szCs w:val="18"/>
          <w:lang w:val="nl"/>
        </w:rPr>
        <w:t xml:space="preserve">het invullen van </w:t>
      </w:r>
      <w:r w:rsidR="00230A6D" w:rsidRPr="00230A6D">
        <w:rPr>
          <w:rFonts w:ascii="Corbel" w:hAnsi="Corbel"/>
          <w:b/>
          <w:szCs w:val="18"/>
          <w:lang w:val="nl"/>
        </w:rPr>
        <w:t xml:space="preserve">het Uniform Europees </w:t>
      </w:r>
      <w:r w:rsidR="00230A6D" w:rsidRPr="001053BB">
        <w:rPr>
          <w:rFonts w:ascii="Corbel" w:hAnsi="Corbel"/>
          <w:b/>
          <w:szCs w:val="18"/>
          <w:lang w:val="nl"/>
        </w:rPr>
        <w:t>Aanbestedingsdocument</w:t>
      </w:r>
      <w:r w:rsidRPr="001053BB">
        <w:rPr>
          <w:rFonts w:ascii="Corbel" w:hAnsi="Corbel"/>
          <w:szCs w:val="18"/>
          <w:lang w:val="nl"/>
        </w:rPr>
        <w:t xml:space="preserve"> (</w:t>
      </w:r>
      <w:r w:rsidR="00230A6D" w:rsidRPr="001053BB">
        <w:rPr>
          <w:rFonts w:ascii="Corbel" w:hAnsi="Corbel"/>
          <w:szCs w:val="18"/>
          <w:lang w:val="nl"/>
        </w:rPr>
        <w:t>deel IV)</w:t>
      </w:r>
      <w:r w:rsidRPr="001053BB">
        <w:rPr>
          <w:rFonts w:ascii="Corbel" w:hAnsi="Corbel"/>
          <w:szCs w:val="18"/>
          <w:lang w:val="nl"/>
        </w:rPr>
        <w:t xml:space="preserve"> dient</w:t>
      </w:r>
      <w:r w:rsidRPr="00BC7775">
        <w:rPr>
          <w:rFonts w:ascii="Corbel" w:hAnsi="Corbel"/>
          <w:szCs w:val="18"/>
          <w:lang w:val="nl"/>
        </w:rPr>
        <w:t xml:space="preserve"> Inschrijver één referentie per kerncompentie</w:t>
      </w:r>
      <w:r w:rsidR="00FE1CFA">
        <w:rPr>
          <w:rFonts w:ascii="Corbel" w:hAnsi="Corbel"/>
          <w:szCs w:val="18"/>
          <w:lang w:val="nl"/>
        </w:rPr>
        <w:t xml:space="preserve"> </w:t>
      </w:r>
      <w:r w:rsidRPr="00BC7775">
        <w:rPr>
          <w:rFonts w:ascii="Corbel" w:hAnsi="Corbel"/>
          <w:szCs w:val="18"/>
          <w:lang w:val="nl"/>
        </w:rPr>
        <w:t>te</w:t>
      </w:r>
      <w:r w:rsidRPr="00ED7F6F">
        <w:rPr>
          <w:rFonts w:ascii="Corbel" w:hAnsi="Corbel"/>
          <w:szCs w:val="18"/>
          <w:lang w:val="nl"/>
        </w:rPr>
        <w:t xml:space="preserve"> overleggen waaruit blijkt dat de gevraagde werkzaamheden tot tevredenheid van </w:t>
      </w:r>
      <w:r>
        <w:rPr>
          <w:rFonts w:ascii="Corbel" w:hAnsi="Corbel"/>
          <w:szCs w:val="18"/>
          <w:lang w:val="nl"/>
        </w:rPr>
        <w:t>de referentie-organisatie zijn uitgevoerd.</w:t>
      </w:r>
      <w:r w:rsidR="00FE1CFA">
        <w:rPr>
          <w:rFonts w:ascii="Corbel" w:hAnsi="Corbel"/>
          <w:szCs w:val="18"/>
          <w:lang w:val="nl"/>
        </w:rPr>
        <w:t xml:space="preserve"> Het gaat dus om maximaal</w:t>
      </w:r>
      <w:r w:rsidR="001053BB">
        <w:rPr>
          <w:rFonts w:ascii="Corbel" w:hAnsi="Corbel"/>
          <w:szCs w:val="18"/>
          <w:lang w:val="nl"/>
        </w:rPr>
        <w:t xml:space="preserve"> drie</w:t>
      </w:r>
      <w:r w:rsidR="00FE1CFA">
        <w:rPr>
          <w:rFonts w:ascii="Corbel" w:hAnsi="Corbel"/>
          <w:szCs w:val="18"/>
          <w:lang w:val="nl"/>
        </w:rPr>
        <w:t xml:space="preserve"> referenties – het overleggen van meer referenties dan noodzakelijk om aan te tonen dat aan het geeiste is voldaan voegt niets toe.</w:t>
      </w:r>
    </w:p>
    <w:p w14:paraId="32A942ED" w14:textId="77777777" w:rsidR="00FE1CFA" w:rsidRDefault="00FE1CFA" w:rsidP="00BC7775">
      <w:pPr>
        <w:overflowPunct w:val="0"/>
        <w:autoSpaceDE w:val="0"/>
        <w:autoSpaceDN w:val="0"/>
        <w:adjustRightInd w:val="0"/>
        <w:spacing w:line="276" w:lineRule="auto"/>
        <w:textAlignment w:val="baseline"/>
        <w:rPr>
          <w:rFonts w:ascii="Corbel" w:hAnsi="Corbel"/>
          <w:szCs w:val="18"/>
          <w:lang w:val="nl"/>
        </w:rPr>
      </w:pPr>
    </w:p>
    <w:p w14:paraId="22795DEF"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 xml:space="preserve">Voor het overleggen van de referentie-opdracht(en) dient Inschrijver gebruik te maken van het beschikbaar gestelde </w:t>
      </w:r>
      <w:r w:rsidRPr="004612C5">
        <w:rPr>
          <w:rFonts w:ascii="Corbel" w:hAnsi="Corbel"/>
          <w:szCs w:val="18"/>
        </w:rPr>
        <w:t>BIJLAGE FORMAT KERNCOMPETENTIES</w:t>
      </w:r>
      <w:r w:rsidRPr="00ED7F6F">
        <w:rPr>
          <w:rFonts w:ascii="Corbel" w:hAnsi="Corbel"/>
          <w:szCs w:val="18"/>
        </w:rPr>
        <w:t>. NB. Indien Inschrijver een r</w:t>
      </w:r>
      <w:r>
        <w:rPr>
          <w:rFonts w:ascii="Corbel" w:hAnsi="Corbel"/>
          <w:szCs w:val="18"/>
        </w:rPr>
        <w:t xml:space="preserve">eferentie-opdracht gebruikt om aan te tonen dat hij </w:t>
      </w:r>
      <w:r w:rsidRPr="00ED7F6F">
        <w:rPr>
          <w:rFonts w:ascii="Corbel" w:hAnsi="Corbel"/>
          <w:szCs w:val="18"/>
        </w:rPr>
        <w:t xml:space="preserve">meerdere </w:t>
      </w:r>
      <w:r>
        <w:rPr>
          <w:rFonts w:ascii="Corbel" w:hAnsi="Corbel"/>
          <w:szCs w:val="18"/>
        </w:rPr>
        <w:t>kerncompetenties voldoet</w:t>
      </w:r>
      <w:r w:rsidRPr="00ED7F6F">
        <w:rPr>
          <w:rFonts w:ascii="Corbel" w:hAnsi="Corbel"/>
          <w:szCs w:val="18"/>
        </w:rPr>
        <w:t xml:space="preserve">, dan dient hij dit helder aan te geven in de beschrijving en de referentieopdracht in relatie tot alle gevraagde competenties </w:t>
      </w:r>
      <w:r w:rsidRPr="00ED7F6F">
        <w:rPr>
          <w:rFonts w:ascii="Corbel" w:hAnsi="Corbel"/>
          <w:szCs w:val="18"/>
          <w:u w:val="single"/>
        </w:rPr>
        <w:t>afzonderlijk</w:t>
      </w:r>
      <w:r w:rsidR="00FE1CFA">
        <w:rPr>
          <w:rFonts w:ascii="Corbel" w:hAnsi="Corbel"/>
          <w:szCs w:val="18"/>
        </w:rPr>
        <w:t xml:space="preserve"> te overl</w:t>
      </w:r>
      <w:r>
        <w:rPr>
          <w:rFonts w:ascii="Corbel" w:hAnsi="Corbel"/>
          <w:szCs w:val="18"/>
        </w:rPr>
        <w:t>eggen.</w:t>
      </w:r>
      <w:r w:rsidR="00060C68">
        <w:rPr>
          <w:rFonts w:ascii="Corbel" w:hAnsi="Corbel"/>
          <w:szCs w:val="18"/>
        </w:rPr>
        <w:t xml:space="preserve"> </w:t>
      </w:r>
    </w:p>
    <w:p w14:paraId="25155984" w14:textId="77777777" w:rsidR="00BC7775" w:rsidRDefault="00BC7775" w:rsidP="00BC7775">
      <w:pPr>
        <w:overflowPunct w:val="0"/>
        <w:autoSpaceDE w:val="0"/>
        <w:autoSpaceDN w:val="0"/>
        <w:adjustRightInd w:val="0"/>
        <w:spacing w:line="276" w:lineRule="auto"/>
        <w:textAlignment w:val="baseline"/>
        <w:rPr>
          <w:rFonts w:ascii="Corbel" w:hAnsi="Corbel"/>
          <w:szCs w:val="18"/>
        </w:rPr>
      </w:pPr>
    </w:p>
    <w:p w14:paraId="3F17DF91" w14:textId="77777777" w:rsidR="00BC7775" w:rsidRPr="00ED7F6F" w:rsidRDefault="00BC7775" w:rsidP="00BC7775">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11E88383" w14:textId="77777777" w:rsidR="00BC7775" w:rsidRPr="00ED7F6F" w:rsidRDefault="00BC7775" w:rsidP="00BC7775">
      <w:pPr>
        <w:spacing w:line="276" w:lineRule="auto"/>
        <w:rPr>
          <w:rFonts w:ascii="Corbel" w:hAnsi="Corbel"/>
          <w:szCs w:val="18"/>
        </w:rPr>
      </w:pPr>
    </w:p>
    <w:p w14:paraId="2009F728" w14:textId="10841B06" w:rsidR="00BC7775" w:rsidRPr="00ED7F6F" w:rsidRDefault="00BC7775" w:rsidP="00372841">
      <w:pPr>
        <w:numPr>
          <w:ilvl w:val="0"/>
          <w:numId w:val="30"/>
        </w:numPr>
        <w:spacing w:line="276" w:lineRule="auto"/>
        <w:ind w:left="360"/>
        <w:rPr>
          <w:rFonts w:ascii="Corbel" w:hAnsi="Corbel"/>
          <w:szCs w:val="18"/>
        </w:rPr>
      </w:pPr>
      <w:r w:rsidRPr="00ED7F6F">
        <w:rPr>
          <w:rFonts w:ascii="Corbel" w:hAnsi="Corbel"/>
          <w:szCs w:val="18"/>
        </w:rPr>
        <w:t>De gevraagde kerncompetenties zijn tot tevredenheid van de referentie</w:t>
      </w:r>
      <w:r>
        <w:rPr>
          <w:rFonts w:ascii="Corbel" w:hAnsi="Corbel"/>
          <w:szCs w:val="18"/>
        </w:rPr>
        <w:t>-</w:t>
      </w:r>
      <w:r w:rsidRPr="00ED7F6F">
        <w:rPr>
          <w:rFonts w:ascii="Corbel" w:hAnsi="Corbel"/>
          <w:szCs w:val="18"/>
        </w:rPr>
        <w:t xml:space="preserve">organisatie verricht in de periode van </w:t>
      </w:r>
      <w:r w:rsidR="00A719CC">
        <w:rPr>
          <w:rFonts w:ascii="Corbel" w:hAnsi="Corbel"/>
          <w:szCs w:val="18"/>
        </w:rPr>
        <w:t>48</w:t>
      </w:r>
      <w:r w:rsidRPr="00ED7F6F">
        <w:rPr>
          <w:rFonts w:ascii="Corbel" w:hAnsi="Corbel"/>
          <w:szCs w:val="18"/>
        </w:rPr>
        <w:t xml:space="preserve"> maanden voorafgaand aan de sluitingsdatum voor het indienen van een </w:t>
      </w:r>
      <w:r>
        <w:rPr>
          <w:rFonts w:ascii="Corbel" w:hAnsi="Corbel"/>
          <w:szCs w:val="18"/>
        </w:rPr>
        <w:t>I</w:t>
      </w:r>
      <w:r w:rsidRPr="00ED7F6F">
        <w:rPr>
          <w:rFonts w:ascii="Corbel" w:hAnsi="Corbel"/>
          <w:szCs w:val="18"/>
        </w:rPr>
        <w:t>nschrijving.</w:t>
      </w:r>
      <w:r>
        <w:rPr>
          <w:rFonts w:ascii="Corbel" w:hAnsi="Corbel"/>
          <w:szCs w:val="18"/>
        </w:rPr>
        <w:t xml:space="preserve"> </w:t>
      </w:r>
      <w:r w:rsidRPr="00ED7F6F">
        <w:rPr>
          <w:rFonts w:ascii="Corbel" w:hAnsi="Corbel"/>
          <w:szCs w:val="18"/>
        </w:rPr>
        <w:t xml:space="preserve">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5B86B5" w14:textId="77777777" w:rsidR="00BC7775" w:rsidRPr="00ED7F6F" w:rsidRDefault="00BC7775" w:rsidP="00372841">
      <w:pPr>
        <w:numPr>
          <w:ilvl w:val="0"/>
          <w:numId w:val="30"/>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Inschrijver worden uitgevoerd. Inschrijver dient de contactpersonen van de referentieorganisatie te verwittigen van het feit dat hij of zij in dit kader kan worden benaderd;</w:t>
      </w:r>
    </w:p>
    <w:p w14:paraId="074BAB0B" w14:textId="77777777" w:rsidR="00BC7775" w:rsidRPr="00ED7F6F" w:rsidRDefault="00BC7775" w:rsidP="00372841">
      <w:pPr>
        <w:numPr>
          <w:ilvl w:val="0"/>
          <w:numId w:val="30"/>
        </w:numPr>
        <w:spacing w:line="276" w:lineRule="auto"/>
        <w:ind w:left="360"/>
        <w:rPr>
          <w:rFonts w:ascii="Corbel" w:hAnsi="Corbel"/>
          <w:szCs w:val="18"/>
        </w:rPr>
      </w:pPr>
      <w:r w:rsidRPr="00ED7F6F">
        <w:rPr>
          <w:rFonts w:ascii="Corbel" w:hAnsi="Corbel"/>
          <w:szCs w:val="18"/>
        </w:rPr>
        <w:t>I</w:t>
      </w:r>
      <w:r w:rsidR="00D56662">
        <w:rPr>
          <w:rFonts w:ascii="Corbel" w:hAnsi="Corbel"/>
          <w:szCs w:val="18"/>
        </w:rPr>
        <w:t xml:space="preserve">ndien de verklaring </w:t>
      </w:r>
      <w:r w:rsidRPr="00ED7F6F">
        <w:rPr>
          <w:rFonts w:ascii="Corbel" w:hAnsi="Corbel"/>
          <w:szCs w:val="18"/>
        </w:rPr>
        <w:t>van de referentieorganisatie niet overeenstemt met de verklaring van Inschrijver</w:t>
      </w:r>
      <w:r>
        <w:rPr>
          <w:rFonts w:ascii="Corbel" w:hAnsi="Corbel"/>
          <w:szCs w:val="18"/>
        </w:rPr>
        <w:t xml:space="preserve"> of </w:t>
      </w:r>
      <w:r w:rsidRPr="00ED7F6F">
        <w:rPr>
          <w:rFonts w:ascii="Corbel" w:hAnsi="Corbel"/>
          <w:szCs w:val="18"/>
        </w:rPr>
        <w:t>de referentieorganisatie geen medewerking aan de controle wenst te verlenen</w:t>
      </w:r>
      <w:r w:rsidR="00D56662">
        <w:rPr>
          <w:rFonts w:ascii="Corbel" w:hAnsi="Corbel"/>
          <w:szCs w:val="18"/>
        </w:rPr>
        <w:t xml:space="preserve"> en dus niet kan worden geverifieerd of aan het vereiste is voldoen, </w:t>
      </w:r>
      <w:r>
        <w:rPr>
          <w:rFonts w:ascii="Corbel" w:hAnsi="Corbel"/>
          <w:szCs w:val="18"/>
        </w:rPr>
        <w:t>kan de</w:t>
      </w:r>
      <w:r w:rsidRPr="00ED7F6F">
        <w:rPr>
          <w:rFonts w:ascii="Corbel" w:hAnsi="Corbel"/>
          <w:szCs w:val="18"/>
        </w:rPr>
        <w:t xml:space="preserve"> referentie als ongeldig beschouwd </w:t>
      </w:r>
      <w:r>
        <w:rPr>
          <w:rFonts w:ascii="Corbel" w:hAnsi="Corbel"/>
          <w:szCs w:val="18"/>
        </w:rPr>
        <w:t xml:space="preserve">worden </w:t>
      </w:r>
      <w:r w:rsidRPr="00ED7F6F">
        <w:rPr>
          <w:rFonts w:ascii="Corbel" w:hAnsi="Corbel"/>
          <w:szCs w:val="18"/>
        </w:rPr>
        <w:t xml:space="preserve">met uitsluiting tot gevolg. </w:t>
      </w:r>
    </w:p>
    <w:p w14:paraId="7CED7DF0" w14:textId="77777777" w:rsidR="00BC7775" w:rsidRPr="00A719CC" w:rsidRDefault="00BC7775" w:rsidP="00372841">
      <w:pPr>
        <w:numPr>
          <w:ilvl w:val="0"/>
          <w:numId w:val="30"/>
        </w:numPr>
        <w:spacing w:line="276" w:lineRule="auto"/>
        <w:ind w:left="360"/>
        <w:rPr>
          <w:rFonts w:ascii="Corbel" w:hAnsi="Corbel"/>
          <w:szCs w:val="18"/>
        </w:rPr>
      </w:pPr>
      <w:r w:rsidRPr="00ED7F6F">
        <w:rPr>
          <w:rFonts w:ascii="Corbel" w:hAnsi="Corbel"/>
          <w:szCs w:val="18"/>
        </w:rPr>
        <w:t xml:space="preserve">Referenties worden alleen als geldig beschouwd indien de betreffende </w:t>
      </w:r>
      <w:r w:rsidR="00D56662">
        <w:rPr>
          <w:rFonts w:ascii="Corbel" w:hAnsi="Corbel"/>
          <w:szCs w:val="18"/>
        </w:rPr>
        <w:t>referentie-</w:t>
      </w:r>
      <w:r w:rsidRPr="00ED7F6F">
        <w:rPr>
          <w:rFonts w:ascii="Corbel" w:hAnsi="Corbel"/>
          <w:szCs w:val="18"/>
        </w:rPr>
        <w:t>opdracht is uitgevoerd door Inschrijver. In het geval van een Samenwerkingsverband (combinatie) is dit een der combinanten waarmee wordt ing</w:t>
      </w:r>
      <w:r w:rsidR="00D56662">
        <w:rPr>
          <w:rFonts w:ascii="Corbel" w:hAnsi="Corbel"/>
          <w:szCs w:val="18"/>
        </w:rPr>
        <w:t xml:space="preserve">eschreven op deze aanbesteding. In het geval Inschrijver een beroep doet op een Derde, is dit de </w:t>
      </w:r>
      <w:r w:rsidR="00D56662" w:rsidRPr="00A719CC">
        <w:rPr>
          <w:rFonts w:ascii="Corbel" w:hAnsi="Corbel"/>
          <w:szCs w:val="18"/>
        </w:rPr>
        <w:t>Inschrijver of de betreffende Derde.</w:t>
      </w:r>
    </w:p>
    <w:p w14:paraId="3E056230" w14:textId="0305BCB6" w:rsidR="00BC7775" w:rsidRPr="00A719CC" w:rsidRDefault="00BC7775" w:rsidP="00372841">
      <w:pPr>
        <w:numPr>
          <w:ilvl w:val="0"/>
          <w:numId w:val="30"/>
        </w:numPr>
        <w:spacing w:line="276" w:lineRule="auto"/>
        <w:ind w:left="360"/>
        <w:rPr>
          <w:rFonts w:ascii="Corbel" w:hAnsi="Corbel"/>
          <w:szCs w:val="18"/>
        </w:rPr>
      </w:pPr>
      <w:r w:rsidRPr="00A719CC">
        <w:rPr>
          <w:rFonts w:ascii="Corbel" w:hAnsi="Corbel"/>
          <w:szCs w:val="18"/>
        </w:rPr>
        <w:t xml:space="preserve">De referentie-opdracht mag </w:t>
      </w:r>
      <w:r w:rsidRPr="00A719CC">
        <w:rPr>
          <w:rFonts w:ascii="Corbel" w:hAnsi="Corbel"/>
          <w:szCs w:val="18"/>
          <w:u w:val="single"/>
        </w:rPr>
        <w:t>niet</w:t>
      </w:r>
      <w:r w:rsidRPr="00A719CC">
        <w:rPr>
          <w:rFonts w:ascii="Corbel" w:hAnsi="Corbel"/>
          <w:szCs w:val="18"/>
        </w:rPr>
        <w:t xml:space="preserve"> uitgevoerd zijn voor de eigen organisatie</w:t>
      </w:r>
      <w:r w:rsidR="00D56662" w:rsidRPr="00A719CC">
        <w:rPr>
          <w:rFonts w:ascii="Corbel" w:hAnsi="Corbel"/>
          <w:szCs w:val="18"/>
        </w:rPr>
        <w:t xml:space="preserve"> van Inschrijver of een Derde waarop deze zich beroept</w:t>
      </w:r>
      <w:r w:rsidRPr="00A719CC">
        <w:rPr>
          <w:rFonts w:ascii="Corbel" w:hAnsi="Corbel"/>
          <w:szCs w:val="18"/>
        </w:rPr>
        <w:t>, een andere organisatie binnen de holding of een onderneming met een belang groter dan een</w:t>
      </w:r>
      <w:r w:rsidR="00C95A79" w:rsidRPr="00A719CC">
        <w:rPr>
          <w:rFonts w:ascii="Corbel" w:hAnsi="Corbel"/>
          <w:szCs w:val="18"/>
        </w:rPr>
        <w:t xml:space="preserve"> Derde</w:t>
      </w:r>
      <w:r w:rsidRPr="00A719CC">
        <w:rPr>
          <w:rFonts w:ascii="Corbel" w:hAnsi="Corbel"/>
          <w:szCs w:val="18"/>
        </w:rPr>
        <w:t xml:space="preserve"> in de onderneming die de referentie-opdracht heeft uitgevoerd.</w:t>
      </w:r>
    </w:p>
    <w:p w14:paraId="6F94AAF8" w14:textId="77777777" w:rsidR="00BC7775" w:rsidRPr="00ED7F6F" w:rsidRDefault="00BC7775" w:rsidP="00BC7775">
      <w:pPr>
        <w:spacing w:line="276" w:lineRule="auto"/>
        <w:ind w:left="360"/>
        <w:rPr>
          <w:rFonts w:ascii="Corbel" w:hAnsi="Corbel"/>
          <w:szCs w:val="18"/>
        </w:rPr>
      </w:pPr>
    </w:p>
    <w:p w14:paraId="356FDCA3" w14:textId="77777777" w:rsidR="00BC7775" w:rsidRPr="00462FC3" w:rsidRDefault="00BC7775" w:rsidP="00BC7775">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1C14CD85" w14:textId="77777777" w:rsidR="00BC7775" w:rsidRPr="00CE576B" w:rsidRDefault="00BC7775" w:rsidP="00BC7775">
      <w:pPr>
        <w:pStyle w:val="Kop2"/>
        <w:numPr>
          <w:ilvl w:val="2"/>
          <w:numId w:val="21"/>
        </w:numPr>
        <w:tabs>
          <w:tab w:val="left" w:pos="6379"/>
        </w:tabs>
        <w:spacing w:before="240" w:after="120"/>
        <w:rPr>
          <w:rFonts w:ascii="Corbel" w:hAnsi="Corbel"/>
          <w:sz w:val="18"/>
          <w:szCs w:val="18"/>
        </w:rPr>
      </w:pPr>
      <w:bookmarkStart w:id="90" w:name="_Toc448087052"/>
      <w:bookmarkStart w:id="91" w:name="_Toc220665338"/>
      <w:r>
        <w:rPr>
          <w:rFonts w:ascii="Corbel" w:hAnsi="Corbel"/>
          <w:sz w:val="18"/>
          <w:szCs w:val="18"/>
        </w:rPr>
        <w:t>Beroepsbevoegdheid</w:t>
      </w:r>
      <w:bookmarkEnd w:id="90"/>
      <w:bookmarkEnd w:id="91"/>
    </w:p>
    <w:p w14:paraId="651D1D0A" w14:textId="77777777" w:rsidR="00BC7775" w:rsidRDefault="00BC7775" w:rsidP="00BC7775">
      <w:pPr>
        <w:spacing w:line="276" w:lineRule="auto"/>
        <w:rPr>
          <w:rFonts w:ascii="Corbel" w:hAnsi="Corbel"/>
          <w:szCs w:val="18"/>
        </w:rPr>
      </w:pPr>
      <w:r w:rsidRPr="00894239">
        <w:rPr>
          <w:rFonts w:ascii="Corbel" w:hAnsi="Corbel"/>
          <w:szCs w:val="18"/>
        </w:rPr>
        <w:t xml:space="preserve">Inschrijver, waaronder begrepen alle eventuele deelnemers aan het </w:t>
      </w:r>
      <w:r>
        <w:rPr>
          <w:rFonts w:ascii="Corbel" w:hAnsi="Corbel"/>
          <w:szCs w:val="18"/>
        </w:rPr>
        <w:t>Samenwerkingsverband (combinatie)</w:t>
      </w:r>
      <w:r w:rsidRPr="00894239">
        <w:rPr>
          <w:rFonts w:ascii="Corbel" w:hAnsi="Corbel"/>
          <w:szCs w:val="18"/>
        </w:rPr>
        <w:t xml:space="preserve"> </w:t>
      </w:r>
      <w:r>
        <w:rPr>
          <w:rFonts w:ascii="Corbel" w:hAnsi="Corbel"/>
          <w:szCs w:val="18"/>
        </w:rPr>
        <w:t>e</w:t>
      </w:r>
      <w:r w:rsidR="005754DA">
        <w:rPr>
          <w:rFonts w:ascii="Corbel" w:hAnsi="Corbel"/>
          <w:szCs w:val="18"/>
        </w:rPr>
        <w:t>n tevens de Derde(n)</w:t>
      </w:r>
      <w:r>
        <w:rPr>
          <w:rFonts w:ascii="Corbel" w:hAnsi="Corbel"/>
          <w:szCs w:val="18"/>
        </w:rPr>
        <w:t xml:space="preserve"> waarop een beroep wordt gedaan </w:t>
      </w:r>
      <w:r w:rsidRPr="00894239">
        <w:rPr>
          <w:rFonts w:ascii="Corbel" w:hAnsi="Corbel"/>
          <w:szCs w:val="18"/>
        </w:rPr>
        <w:t xml:space="preserve">dienen te zijn ingeschreven in het nationale handelsregister. </w:t>
      </w:r>
    </w:p>
    <w:p w14:paraId="08EFBFA7" w14:textId="4D62260E" w:rsidR="00BC7775" w:rsidRDefault="00BC7775" w:rsidP="00BC7775">
      <w:pPr>
        <w:rPr>
          <w:rFonts w:ascii="Corbel" w:hAnsi="Corbel"/>
          <w:szCs w:val="18"/>
        </w:rPr>
      </w:pPr>
      <w:r w:rsidRPr="00ED7F6F">
        <w:rPr>
          <w:rFonts w:ascii="Corbel" w:hAnsi="Corbel"/>
          <w:szCs w:val="18"/>
          <w:highlight w:val="lightGray"/>
        </w:rPr>
        <w:t xml:space="preserve"> </w:t>
      </w:r>
    </w:p>
    <w:p w14:paraId="23A3FB9C" w14:textId="2E8292C4" w:rsidR="00D9666D" w:rsidRDefault="00BC7775" w:rsidP="00BC7775">
      <w:pPr>
        <w:rPr>
          <w:rFonts w:ascii="Corbel" w:hAnsi="Corbel"/>
          <w:szCs w:val="18"/>
        </w:rPr>
      </w:pPr>
      <w:r w:rsidRPr="00811244">
        <w:rPr>
          <w:rFonts w:ascii="Corbel" w:hAnsi="Corbel"/>
          <w:szCs w:val="18"/>
        </w:rPr>
        <w:lastRenderedPageBreak/>
        <w:t>Indien Inschrijver hier niet aan voldoet wordt hij uitgesloten van de aanbestedingsprocedure.</w:t>
      </w:r>
      <w:r>
        <w:rPr>
          <w:rFonts w:ascii="Corbel" w:hAnsi="Corbel"/>
          <w:szCs w:val="18"/>
        </w:rPr>
        <w:t xml:space="preserve"> Dat Inschrijver voldoet aan deze eisen rondom Beroepsbevoegdheid dient </w:t>
      </w:r>
      <w:r w:rsidRPr="00894239">
        <w:rPr>
          <w:rFonts w:ascii="Corbel" w:hAnsi="Corbel"/>
          <w:szCs w:val="18"/>
        </w:rPr>
        <w:t xml:space="preserve">bij Inschrijving verklaard te </w:t>
      </w:r>
      <w:r w:rsidRPr="00BF21E6">
        <w:rPr>
          <w:rFonts w:ascii="Corbel" w:hAnsi="Corbel"/>
          <w:szCs w:val="18"/>
        </w:rPr>
        <w:t xml:space="preserve">worden bij </w:t>
      </w:r>
      <w:r w:rsidR="00050FA5" w:rsidRPr="00BF21E6">
        <w:rPr>
          <w:rFonts w:ascii="Corbel" w:hAnsi="Corbel"/>
          <w:szCs w:val="18"/>
        </w:rPr>
        <w:t>d</w:t>
      </w:r>
      <w:r w:rsidRPr="00BF21E6">
        <w:rPr>
          <w:rFonts w:ascii="Corbel" w:hAnsi="Corbel"/>
          <w:szCs w:val="18"/>
        </w:rPr>
        <w:t xml:space="preserve">eel </w:t>
      </w:r>
      <w:r w:rsidR="00050FA5" w:rsidRPr="00BF21E6">
        <w:rPr>
          <w:rFonts w:ascii="Corbel" w:hAnsi="Corbel"/>
          <w:szCs w:val="18"/>
        </w:rPr>
        <w:t xml:space="preserve">IV </w:t>
      </w:r>
      <w:r w:rsidRPr="00BF21E6">
        <w:rPr>
          <w:rFonts w:ascii="Corbel" w:hAnsi="Corbel"/>
          <w:szCs w:val="18"/>
        </w:rPr>
        <w:t>van</w:t>
      </w:r>
      <w:r w:rsidRPr="00894239">
        <w:rPr>
          <w:rFonts w:ascii="Corbel" w:hAnsi="Corbel"/>
          <w:szCs w:val="18"/>
        </w:rPr>
        <w:t xml:space="preserve"> </w:t>
      </w:r>
      <w:r w:rsidR="00050FA5">
        <w:rPr>
          <w:rFonts w:ascii="Corbel" w:hAnsi="Corbel"/>
          <w:szCs w:val="18"/>
        </w:rPr>
        <w:t>het</w:t>
      </w:r>
      <w:r w:rsidR="00050FA5" w:rsidRPr="00785459">
        <w:rPr>
          <w:rFonts w:ascii="Corbel" w:hAnsi="Corbel"/>
          <w:szCs w:val="18"/>
        </w:rPr>
        <w:t xml:space="preserve"> </w:t>
      </w:r>
      <w:r w:rsidR="00050FA5">
        <w:rPr>
          <w:rFonts w:ascii="Corbel" w:hAnsi="Corbel"/>
          <w:b/>
          <w:szCs w:val="18"/>
        </w:rPr>
        <w:t>Uniform Europees Aanbestedingsdocument</w:t>
      </w:r>
      <w:r w:rsidRPr="00894239">
        <w:rPr>
          <w:rFonts w:ascii="Corbel" w:hAnsi="Corbel"/>
          <w:szCs w:val="18"/>
        </w:rPr>
        <w:t xml:space="preserve">. Daarnaast </w:t>
      </w:r>
      <w:r w:rsidRPr="00B87B53">
        <w:rPr>
          <w:rFonts w:ascii="Corbel" w:hAnsi="Corbel"/>
          <w:szCs w:val="18"/>
        </w:rPr>
        <w:t>dient</w:t>
      </w:r>
      <w:r w:rsidR="005754DA" w:rsidRPr="00B87B53">
        <w:rPr>
          <w:rFonts w:ascii="Corbel" w:hAnsi="Corbel"/>
          <w:szCs w:val="18"/>
        </w:rPr>
        <w:t xml:space="preserve"> </w:t>
      </w:r>
      <w:r w:rsidR="00B87B53" w:rsidRPr="00B87B53">
        <w:rPr>
          <w:rFonts w:ascii="Corbel" w:hAnsi="Corbel"/>
          <w:szCs w:val="18"/>
        </w:rPr>
        <w:t>o</w:t>
      </w:r>
      <w:r w:rsidRPr="00B87B53">
        <w:rPr>
          <w:rFonts w:ascii="Corbel" w:hAnsi="Corbel"/>
          <w:szCs w:val="18"/>
        </w:rPr>
        <w:t>p eerste verzoek van de Aanbestedende dienst dient Inschrijver nadere bewijsstukken te kunnen overleggen waaruit blijkt dat deze verklaring naar waarheid is afgegeven.</w:t>
      </w:r>
    </w:p>
    <w:p w14:paraId="315977EC" w14:textId="77777777" w:rsidR="00FF0C66" w:rsidRPr="00FF0C66" w:rsidRDefault="00FF0C66" w:rsidP="00FF0C66">
      <w:pPr>
        <w:spacing w:after="160" w:line="259" w:lineRule="auto"/>
        <w:contextualSpacing/>
        <w:rPr>
          <w:rFonts w:ascii="Arial" w:hAnsi="Arial" w:cs="Arial"/>
          <w:szCs w:val="18"/>
        </w:rPr>
      </w:pPr>
    </w:p>
    <w:p w14:paraId="24A1EA0E" w14:textId="77777777" w:rsidR="00D9666D" w:rsidRPr="009C156A" w:rsidRDefault="00D9666D" w:rsidP="00BC7775">
      <w:pPr>
        <w:rPr>
          <w:rFonts w:ascii="Corbel" w:hAnsi="Corbel"/>
          <w:szCs w:val="18"/>
        </w:rPr>
      </w:pPr>
    </w:p>
    <w:p w14:paraId="4D551AB4" w14:textId="77777777" w:rsidR="00BC7775" w:rsidRPr="00811244" w:rsidRDefault="00BC7775" w:rsidP="00C473BA">
      <w:pPr>
        <w:pStyle w:val="Kop1"/>
        <w:numPr>
          <w:ilvl w:val="0"/>
          <w:numId w:val="32"/>
        </w:numPr>
        <w:ind w:left="1701" w:hanging="1701"/>
      </w:pPr>
      <w:bookmarkStart w:id="92" w:name="_Toc448087053"/>
      <w:bookmarkStart w:id="93" w:name="_Toc220665339"/>
      <w:r>
        <w:rPr>
          <w:rFonts w:ascii="Corbel" w:hAnsi="Corbel"/>
          <w:szCs w:val="24"/>
        </w:rPr>
        <w:lastRenderedPageBreak/>
        <w:t>EMVI: beoordeling van de Inschrijvingen</w:t>
      </w:r>
      <w:bookmarkEnd w:id="92"/>
      <w:bookmarkEnd w:id="93"/>
    </w:p>
    <w:p w14:paraId="7AF7E80E" w14:textId="77777777" w:rsidR="00BC7775" w:rsidRDefault="00BC7775" w:rsidP="00BC7775">
      <w:pPr>
        <w:spacing w:line="276" w:lineRule="auto"/>
        <w:rPr>
          <w:rFonts w:ascii="Corbel" w:hAnsi="Corbel"/>
          <w:szCs w:val="18"/>
        </w:rPr>
      </w:pPr>
      <w:r w:rsidRPr="00BC7775">
        <w:rPr>
          <w:rFonts w:ascii="Corbel" w:hAnsi="Corbel"/>
          <w:szCs w:val="18"/>
        </w:rPr>
        <w:t xml:space="preserve">Indien een Inschrijving niet op eerdere gronden is uitgesloten, wordt overgegaan tot de inhoudelijke beoordeling van het aanbod van Inschrijver, </w:t>
      </w:r>
      <w:r w:rsidR="00EB4D56">
        <w:rPr>
          <w:rFonts w:ascii="Corbel" w:hAnsi="Corbel"/>
          <w:szCs w:val="18"/>
        </w:rPr>
        <w:t>bovenop de minimumeisen.</w:t>
      </w:r>
    </w:p>
    <w:p w14:paraId="138E6749" w14:textId="7CBAA74E" w:rsidR="00BC7775" w:rsidRPr="00860F8F" w:rsidRDefault="00BC7775" w:rsidP="00BC7775">
      <w:pPr>
        <w:pStyle w:val="Kop2"/>
        <w:tabs>
          <w:tab w:val="left" w:pos="6379"/>
        </w:tabs>
        <w:spacing w:before="240" w:after="120"/>
        <w:rPr>
          <w:rFonts w:ascii="Corbel" w:hAnsi="Corbel" w:cs="Helvetica"/>
          <w:sz w:val="18"/>
          <w:szCs w:val="18"/>
        </w:rPr>
      </w:pPr>
      <w:bookmarkStart w:id="94" w:name="_Toc448087054"/>
      <w:bookmarkStart w:id="95" w:name="_Toc220665340"/>
      <w:r>
        <w:rPr>
          <w:rFonts w:ascii="Corbel" w:hAnsi="Corbel" w:cs="Helvetica"/>
          <w:sz w:val="18"/>
          <w:szCs w:val="18"/>
        </w:rPr>
        <w:t>Gunningscriteri</w:t>
      </w:r>
      <w:r w:rsidR="00273367">
        <w:rPr>
          <w:rFonts w:ascii="Corbel" w:hAnsi="Corbel" w:cs="Helvetica"/>
          <w:sz w:val="18"/>
          <w:szCs w:val="18"/>
        </w:rPr>
        <w:t>a</w:t>
      </w:r>
      <w:bookmarkEnd w:id="94"/>
      <w:bookmarkEnd w:id="95"/>
    </w:p>
    <w:p w14:paraId="591D1B48" w14:textId="77777777" w:rsidR="00BC7775" w:rsidRDefault="00BC7775" w:rsidP="00BC7775">
      <w:pPr>
        <w:autoSpaceDE w:val="0"/>
        <w:autoSpaceDN w:val="0"/>
        <w:adjustRightInd w:val="0"/>
        <w:spacing w:line="276" w:lineRule="auto"/>
        <w:rPr>
          <w:rFonts w:ascii="Corbel" w:hAnsi="Corbel" w:cs="AgencyFB-Reg"/>
          <w:szCs w:val="18"/>
        </w:rPr>
      </w:pPr>
      <w:r>
        <w:rPr>
          <w:rFonts w:ascii="Corbel" w:hAnsi="Corbel" w:cs="AgencyFB-Reg"/>
          <w:szCs w:val="18"/>
        </w:rPr>
        <w:t>Er wordt gegund op basis van het criterium ‘economisch meest voordelige i</w:t>
      </w:r>
      <w:r w:rsidRPr="00811244">
        <w:rPr>
          <w:rFonts w:ascii="Corbel" w:hAnsi="Corbel" w:cs="AgencyFB-Reg"/>
          <w:szCs w:val="18"/>
        </w:rPr>
        <w:t>nschrijving</w:t>
      </w:r>
      <w:r>
        <w:rPr>
          <w:rFonts w:ascii="Corbel" w:hAnsi="Corbel" w:cs="AgencyFB-Reg"/>
          <w:szCs w:val="18"/>
        </w:rPr>
        <w:t>’, waarbij de Inschrijver(s) met de Inschrijving(en) die naar het oordeel van de Aanbestedende dienst de beste prijs-kwaliteitverhouding ken(t)(</w:t>
      </w:r>
      <w:proofErr w:type="spellStart"/>
      <w:r>
        <w:rPr>
          <w:rFonts w:ascii="Corbel" w:hAnsi="Corbel" w:cs="AgencyFB-Reg"/>
          <w:szCs w:val="18"/>
        </w:rPr>
        <w:t>nen</w:t>
      </w:r>
      <w:proofErr w:type="spellEnd"/>
      <w:r>
        <w:rPr>
          <w:rFonts w:ascii="Corbel" w:hAnsi="Corbel" w:cs="AgencyFB-Reg"/>
          <w:szCs w:val="18"/>
        </w:rPr>
        <w:t>) de Opdracht gegund krijg(t)(en).</w:t>
      </w:r>
    </w:p>
    <w:p w14:paraId="34861FD6" w14:textId="77777777" w:rsidR="00BC7775" w:rsidRPr="00A7435A" w:rsidRDefault="00BC7775" w:rsidP="00BC7775">
      <w:pPr>
        <w:autoSpaceDE w:val="0"/>
        <w:autoSpaceDN w:val="0"/>
        <w:adjustRightInd w:val="0"/>
        <w:spacing w:line="276" w:lineRule="auto"/>
        <w:rPr>
          <w:rFonts w:ascii="Corbel" w:hAnsi="Corbel" w:cs="AgencyFB-Reg"/>
          <w:szCs w:val="18"/>
        </w:rPr>
      </w:pPr>
    </w:p>
    <w:p w14:paraId="18801E66" w14:textId="1A55A707" w:rsidR="00BC7775" w:rsidRDefault="00BC7775" w:rsidP="00BC7775">
      <w:pPr>
        <w:autoSpaceDE w:val="0"/>
        <w:autoSpaceDN w:val="0"/>
        <w:adjustRightInd w:val="0"/>
        <w:spacing w:line="276" w:lineRule="auto"/>
        <w:rPr>
          <w:rFonts w:ascii="Corbel" w:hAnsi="Corbel"/>
          <w:szCs w:val="18"/>
        </w:rPr>
      </w:pPr>
      <w:r w:rsidRPr="00811244">
        <w:rPr>
          <w:rFonts w:ascii="Corbel" w:hAnsi="Corbel" w:cs="AgencyFB-Reg"/>
          <w:szCs w:val="18"/>
        </w:rPr>
        <w:t xml:space="preserve">In totaal zijn </w:t>
      </w:r>
      <w:r w:rsidRPr="00C455E6">
        <w:rPr>
          <w:rFonts w:ascii="Corbel" w:hAnsi="Corbel" w:cs="AgencyFB-Reg"/>
          <w:szCs w:val="18"/>
        </w:rPr>
        <w:t xml:space="preserve">er </w:t>
      </w:r>
      <w:r w:rsidRPr="00C455E6">
        <w:rPr>
          <w:rFonts w:ascii="Corbel" w:hAnsi="Corbel" w:cs="AgencyFB-Reg"/>
          <w:b/>
          <w:szCs w:val="18"/>
        </w:rPr>
        <w:t>1</w:t>
      </w:r>
      <w:r w:rsidR="00D942C9" w:rsidRPr="00C455E6">
        <w:rPr>
          <w:rFonts w:ascii="Corbel" w:hAnsi="Corbel" w:cs="AgencyFB-Reg"/>
          <w:b/>
          <w:szCs w:val="18"/>
        </w:rPr>
        <w:t>00</w:t>
      </w:r>
      <w:r w:rsidR="005D068D" w:rsidRPr="00C455E6">
        <w:rPr>
          <w:rFonts w:ascii="Corbel" w:hAnsi="Corbel" w:cs="AgencyFB-Reg"/>
          <w:b/>
          <w:szCs w:val="18"/>
        </w:rPr>
        <w:t>0</w:t>
      </w:r>
      <w:r w:rsidRPr="00C455E6">
        <w:rPr>
          <w:rFonts w:ascii="Corbel" w:hAnsi="Corbel" w:cs="AgencyFB-Reg"/>
          <w:b/>
          <w:szCs w:val="18"/>
        </w:rPr>
        <w:t xml:space="preserve"> punten</w:t>
      </w:r>
      <w:r w:rsidRPr="00811244">
        <w:rPr>
          <w:rFonts w:ascii="Corbel" w:hAnsi="Corbel" w:cs="AgencyFB-Reg"/>
          <w:szCs w:val="18"/>
        </w:rPr>
        <w:t xml:space="preserve"> te behalen, </w:t>
      </w:r>
      <w:r>
        <w:rPr>
          <w:rFonts w:ascii="Corbel" w:hAnsi="Corbel" w:cs="AgencyFB-Reg"/>
          <w:szCs w:val="18"/>
        </w:rPr>
        <w:t>verdeeld over de subgunningscriteria Kwaliteit en Prijs.</w:t>
      </w:r>
      <w:r>
        <w:rPr>
          <w:rFonts w:ascii="Corbel" w:hAnsi="Corbel"/>
          <w:szCs w:val="18"/>
        </w:rPr>
        <w:t xml:space="preserve"> Deze subgunningscriteria bestaan op hun beurt weer uit één of meerdere onderdelen</w:t>
      </w:r>
      <w:r w:rsidR="007512ED">
        <w:rPr>
          <w:rFonts w:ascii="Corbel" w:hAnsi="Corbel"/>
          <w:szCs w:val="18"/>
        </w:rPr>
        <w:t xml:space="preserve">. </w:t>
      </w:r>
      <w:r w:rsidRPr="00811244">
        <w:rPr>
          <w:rFonts w:ascii="Corbel" w:hAnsi="Corbel"/>
          <w:szCs w:val="18"/>
        </w:rPr>
        <w:t xml:space="preserve">In onderstaand overzicht </w:t>
      </w:r>
      <w:r>
        <w:rPr>
          <w:rFonts w:ascii="Corbel" w:hAnsi="Corbel"/>
          <w:szCs w:val="18"/>
        </w:rPr>
        <w:t xml:space="preserve">is per onderdeel weergegeven hoeveel punten maximaal kunnen worden toegekend. </w:t>
      </w:r>
    </w:p>
    <w:p w14:paraId="0D7DE0B7" w14:textId="77777777" w:rsidR="00BC7775" w:rsidRPr="00811244" w:rsidRDefault="00BC7775" w:rsidP="00BC7775">
      <w:pPr>
        <w:spacing w:line="276" w:lineRule="auto"/>
        <w:rPr>
          <w:rFonts w:ascii="Corbel" w:hAnsi="Corbel"/>
          <w:lang w:eastAsia="ar-SA"/>
        </w:rPr>
      </w:pPr>
    </w:p>
    <w:tbl>
      <w:tblPr>
        <w:tblStyle w:val="Eenvoudigetabel3"/>
        <w:tblW w:w="8931" w:type="dxa"/>
        <w:tblInd w:w="-15" w:type="dxa"/>
        <w:tblLook w:val="01E0" w:firstRow="1" w:lastRow="1" w:firstColumn="1" w:lastColumn="1" w:noHBand="0" w:noVBand="0"/>
      </w:tblPr>
      <w:tblGrid>
        <w:gridCol w:w="1843"/>
        <w:gridCol w:w="4961"/>
        <w:gridCol w:w="2127"/>
      </w:tblGrid>
      <w:tr w:rsidR="005C5399" w:rsidRPr="00D1655E" w14:paraId="3D1A133D" w14:textId="77777777" w:rsidTr="005C5399">
        <w:trPr>
          <w:cnfStyle w:val="100000000000" w:firstRow="1" w:lastRow="0" w:firstColumn="0" w:lastColumn="0" w:oddVBand="0" w:evenVBand="0" w:oddHBand="0" w:evenHBand="0" w:firstRowFirstColumn="0" w:firstRowLastColumn="0" w:lastRowFirstColumn="0" w:lastRowLastColumn="0"/>
          <w:trHeight w:val="423"/>
        </w:trPr>
        <w:tc>
          <w:tcPr>
            <w:tcW w:w="1843" w:type="dxa"/>
            <w:vAlign w:val="center"/>
          </w:tcPr>
          <w:p w14:paraId="312291A4" w14:textId="77777777" w:rsidR="005C5399" w:rsidRPr="00D1655E" w:rsidRDefault="005C5399" w:rsidP="00694DC8">
            <w:pPr>
              <w:spacing w:line="276" w:lineRule="auto"/>
              <w:ind w:left="34" w:hanging="34"/>
              <w:rPr>
                <w:rFonts w:ascii="Corbel" w:hAnsi="Corbel"/>
                <w:b w:val="0"/>
                <w:color w:val="auto"/>
                <w:sz w:val="16"/>
                <w:szCs w:val="16"/>
                <w:lang w:val="nl"/>
              </w:rPr>
            </w:pPr>
            <w:r w:rsidRPr="00D1655E">
              <w:rPr>
                <w:rFonts w:ascii="Corbel" w:hAnsi="Corbel"/>
                <w:b w:val="0"/>
                <w:color w:val="auto"/>
                <w:sz w:val="16"/>
                <w:szCs w:val="16"/>
                <w:lang w:val="nl"/>
              </w:rPr>
              <w:t>Subgunningscriterium</w:t>
            </w:r>
          </w:p>
        </w:tc>
        <w:tc>
          <w:tcPr>
            <w:tcW w:w="4961" w:type="dxa"/>
            <w:vAlign w:val="center"/>
          </w:tcPr>
          <w:p w14:paraId="163A0D28" w14:textId="77777777" w:rsidR="005C5399" w:rsidRPr="00D1655E" w:rsidRDefault="005C5399" w:rsidP="00694DC8">
            <w:pPr>
              <w:spacing w:line="276" w:lineRule="auto"/>
              <w:rPr>
                <w:rFonts w:ascii="Corbel" w:hAnsi="Corbel"/>
                <w:b w:val="0"/>
                <w:color w:val="auto"/>
                <w:sz w:val="16"/>
                <w:szCs w:val="16"/>
                <w:lang w:val="nl"/>
              </w:rPr>
            </w:pPr>
            <w:r>
              <w:rPr>
                <w:rFonts w:ascii="Corbel" w:hAnsi="Corbel"/>
                <w:b w:val="0"/>
                <w:color w:val="auto"/>
                <w:sz w:val="16"/>
                <w:szCs w:val="16"/>
                <w:lang w:val="nl"/>
              </w:rPr>
              <w:t>Onderdeel</w:t>
            </w:r>
          </w:p>
        </w:tc>
        <w:tc>
          <w:tcPr>
            <w:tcW w:w="2127" w:type="dxa"/>
            <w:vAlign w:val="center"/>
          </w:tcPr>
          <w:p w14:paraId="4C17836F" w14:textId="7D25B28C" w:rsidR="005C5399" w:rsidRPr="00D1655E" w:rsidRDefault="005C5399" w:rsidP="00694DC8">
            <w:pPr>
              <w:spacing w:line="276" w:lineRule="auto"/>
              <w:ind w:left="71"/>
              <w:rPr>
                <w:rFonts w:ascii="Corbel" w:hAnsi="Corbel"/>
                <w:b w:val="0"/>
                <w:color w:val="auto"/>
                <w:sz w:val="16"/>
                <w:szCs w:val="16"/>
                <w:lang w:val="nl"/>
              </w:rPr>
            </w:pPr>
            <w:r w:rsidRPr="00D1655E">
              <w:rPr>
                <w:rFonts w:ascii="Corbel" w:hAnsi="Corbel"/>
                <w:b w:val="0"/>
                <w:color w:val="auto"/>
                <w:sz w:val="16"/>
                <w:szCs w:val="16"/>
                <w:lang w:val="nl"/>
              </w:rPr>
              <w:t>Maximum</w:t>
            </w:r>
            <w:r>
              <w:rPr>
                <w:rFonts w:ascii="Corbel" w:hAnsi="Corbel"/>
                <w:b w:val="0"/>
                <w:color w:val="auto"/>
                <w:sz w:val="16"/>
                <w:szCs w:val="16"/>
                <w:lang w:val="nl"/>
              </w:rPr>
              <w:t xml:space="preserve"> </w:t>
            </w:r>
            <w:r w:rsidRPr="00D1655E">
              <w:rPr>
                <w:rFonts w:ascii="Corbel" w:hAnsi="Corbel"/>
                <w:b w:val="0"/>
                <w:color w:val="auto"/>
                <w:sz w:val="16"/>
                <w:szCs w:val="16"/>
                <w:lang w:val="nl"/>
              </w:rPr>
              <w:t>aantal punten</w:t>
            </w:r>
          </w:p>
        </w:tc>
      </w:tr>
      <w:tr w:rsidR="005C5399" w:rsidRPr="00D1655E" w14:paraId="7134B15A" w14:textId="77777777" w:rsidTr="005C5399">
        <w:trPr>
          <w:trHeight w:val="405"/>
        </w:trPr>
        <w:tc>
          <w:tcPr>
            <w:tcW w:w="1843" w:type="dxa"/>
            <w:vMerge w:val="restart"/>
            <w:vAlign w:val="center"/>
          </w:tcPr>
          <w:p w14:paraId="2C60E3CD" w14:textId="77777777" w:rsidR="005C5399" w:rsidRPr="00D1655E" w:rsidRDefault="005C5399" w:rsidP="00694DC8">
            <w:pPr>
              <w:spacing w:line="276" w:lineRule="auto"/>
              <w:ind w:left="34" w:hanging="34"/>
              <w:rPr>
                <w:rFonts w:ascii="Corbel" w:hAnsi="Corbel"/>
                <w:b/>
                <w:sz w:val="16"/>
                <w:szCs w:val="16"/>
              </w:rPr>
            </w:pPr>
            <w:r w:rsidRPr="00D1655E">
              <w:rPr>
                <w:rFonts w:ascii="Corbel" w:hAnsi="Corbel"/>
                <w:b/>
                <w:sz w:val="16"/>
                <w:szCs w:val="16"/>
                <w:lang w:val="nl"/>
              </w:rPr>
              <w:t>Kwaliteit</w:t>
            </w:r>
          </w:p>
        </w:tc>
        <w:tc>
          <w:tcPr>
            <w:tcW w:w="4961" w:type="dxa"/>
            <w:vAlign w:val="center"/>
          </w:tcPr>
          <w:p w14:paraId="1C1004BE" w14:textId="67240C13" w:rsidR="005C5399" w:rsidRPr="00E70CE2" w:rsidRDefault="005661F8" w:rsidP="00694DC8">
            <w:pPr>
              <w:spacing w:line="276" w:lineRule="auto"/>
              <w:rPr>
                <w:rFonts w:ascii="Corbel" w:hAnsi="Corbel"/>
                <w:sz w:val="16"/>
                <w:szCs w:val="16"/>
                <w:highlight w:val="lightGray"/>
                <w:lang w:val="nl"/>
              </w:rPr>
            </w:pPr>
            <w:r w:rsidRPr="005661F8">
              <w:rPr>
                <w:rFonts w:ascii="Corbel" w:hAnsi="Corbel"/>
                <w:sz w:val="16"/>
                <w:szCs w:val="16"/>
                <w:lang w:val="nl"/>
              </w:rPr>
              <w:t>Team en Expertise</w:t>
            </w:r>
          </w:p>
        </w:tc>
        <w:tc>
          <w:tcPr>
            <w:tcW w:w="2127" w:type="dxa"/>
            <w:vAlign w:val="center"/>
          </w:tcPr>
          <w:p w14:paraId="2D92BBA0" w14:textId="458E52C8" w:rsidR="005C5399" w:rsidRPr="00212696" w:rsidRDefault="00212696" w:rsidP="00694DC8">
            <w:pPr>
              <w:spacing w:line="276" w:lineRule="auto"/>
              <w:rPr>
                <w:rFonts w:ascii="Corbel" w:hAnsi="Corbel"/>
                <w:b/>
                <w:bCs/>
                <w:sz w:val="16"/>
                <w:szCs w:val="16"/>
                <w:lang w:val="nl"/>
              </w:rPr>
            </w:pPr>
            <w:r w:rsidRPr="00212696">
              <w:rPr>
                <w:rFonts w:ascii="Corbel" w:hAnsi="Corbel"/>
                <w:b/>
                <w:bCs/>
                <w:sz w:val="16"/>
                <w:szCs w:val="16"/>
                <w:lang w:val="nl"/>
              </w:rPr>
              <w:t>350</w:t>
            </w:r>
          </w:p>
        </w:tc>
      </w:tr>
      <w:tr w:rsidR="005C5399" w:rsidRPr="00D1655E" w14:paraId="21D99187" w14:textId="77777777" w:rsidTr="005C5399">
        <w:trPr>
          <w:trHeight w:val="405"/>
        </w:trPr>
        <w:tc>
          <w:tcPr>
            <w:tcW w:w="1843" w:type="dxa"/>
            <w:vMerge/>
            <w:vAlign w:val="center"/>
          </w:tcPr>
          <w:p w14:paraId="0D84CDCC" w14:textId="77777777" w:rsidR="005C5399" w:rsidRPr="00D1655E" w:rsidRDefault="005C5399" w:rsidP="00694DC8">
            <w:pPr>
              <w:spacing w:line="276" w:lineRule="auto"/>
              <w:ind w:left="34" w:hanging="34"/>
              <w:rPr>
                <w:rFonts w:ascii="Corbel" w:hAnsi="Corbel"/>
                <w:b/>
                <w:sz w:val="16"/>
                <w:szCs w:val="16"/>
                <w:lang w:val="nl"/>
              </w:rPr>
            </w:pPr>
          </w:p>
        </w:tc>
        <w:tc>
          <w:tcPr>
            <w:tcW w:w="4961" w:type="dxa"/>
            <w:vAlign w:val="center"/>
          </w:tcPr>
          <w:p w14:paraId="3AD7C794" w14:textId="497C28BE" w:rsidR="005C5399" w:rsidRPr="00E70CE2" w:rsidRDefault="005661F8" w:rsidP="00694DC8">
            <w:pPr>
              <w:spacing w:line="276" w:lineRule="auto"/>
              <w:rPr>
                <w:rFonts w:ascii="Corbel" w:hAnsi="Corbel"/>
                <w:sz w:val="16"/>
                <w:szCs w:val="16"/>
                <w:highlight w:val="lightGray"/>
                <w:lang w:val="nl"/>
              </w:rPr>
            </w:pPr>
            <w:r w:rsidRPr="005661F8">
              <w:rPr>
                <w:rFonts w:ascii="Corbel" w:hAnsi="Corbel"/>
                <w:sz w:val="16"/>
                <w:szCs w:val="16"/>
                <w:lang w:val="nl"/>
              </w:rPr>
              <w:t>Aanpak, uitvoering, kennisdeling en innovatie</w:t>
            </w:r>
          </w:p>
        </w:tc>
        <w:tc>
          <w:tcPr>
            <w:tcW w:w="2127" w:type="dxa"/>
            <w:vAlign w:val="center"/>
          </w:tcPr>
          <w:p w14:paraId="031042A6" w14:textId="506A7D7A" w:rsidR="005C5399" w:rsidRPr="00212696" w:rsidRDefault="00212696" w:rsidP="00694DC8">
            <w:pPr>
              <w:spacing w:line="276" w:lineRule="auto"/>
              <w:rPr>
                <w:rFonts w:ascii="Corbel" w:hAnsi="Corbel"/>
                <w:b/>
                <w:sz w:val="16"/>
                <w:szCs w:val="16"/>
                <w:lang w:val="nl"/>
              </w:rPr>
            </w:pPr>
            <w:r w:rsidRPr="00212696">
              <w:rPr>
                <w:rFonts w:ascii="Corbel" w:hAnsi="Corbel"/>
                <w:b/>
                <w:sz w:val="16"/>
                <w:szCs w:val="16"/>
                <w:lang w:val="nl"/>
              </w:rPr>
              <w:t>350</w:t>
            </w:r>
          </w:p>
        </w:tc>
      </w:tr>
      <w:tr w:rsidR="005C5399" w:rsidRPr="00D1655E" w14:paraId="750733A4" w14:textId="77777777" w:rsidTr="005C5399">
        <w:trPr>
          <w:trHeight w:val="375"/>
        </w:trPr>
        <w:tc>
          <w:tcPr>
            <w:tcW w:w="1843" w:type="dxa"/>
            <w:vAlign w:val="center"/>
          </w:tcPr>
          <w:p w14:paraId="5BD99E7E" w14:textId="77777777" w:rsidR="005C5399" w:rsidRPr="00D1655E" w:rsidRDefault="005C5399" w:rsidP="00694DC8">
            <w:pPr>
              <w:spacing w:line="276" w:lineRule="auto"/>
              <w:ind w:left="34" w:hanging="34"/>
              <w:rPr>
                <w:rFonts w:ascii="Corbel" w:hAnsi="Corbel"/>
                <w:b/>
                <w:sz w:val="16"/>
                <w:szCs w:val="16"/>
                <w:lang w:val="nl"/>
              </w:rPr>
            </w:pPr>
            <w:r w:rsidRPr="00D1655E">
              <w:rPr>
                <w:rFonts w:ascii="Corbel" w:hAnsi="Corbel"/>
                <w:b/>
                <w:sz w:val="16"/>
                <w:szCs w:val="16"/>
                <w:lang w:val="nl"/>
              </w:rPr>
              <w:t>Prijs</w:t>
            </w:r>
          </w:p>
        </w:tc>
        <w:tc>
          <w:tcPr>
            <w:tcW w:w="4961" w:type="dxa"/>
            <w:vAlign w:val="center"/>
          </w:tcPr>
          <w:p w14:paraId="46A2401C" w14:textId="453FF9EB" w:rsidR="005C5399" w:rsidRPr="00E70CE2" w:rsidRDefault="000F1545" w:rsidP="00694DC8">
            <w:pPr>
              <w:spacing w:line="276" w:lineRule="auto"/>
              <w:rPr>
                <w:rFonts w:ascii="Corbel" w:hAnsi="Corbel"/>
                <w:sz w:val="16"/>
                <w:szCs w:val="16"/>
                <w:highlight w:val="lightGray"/>
              </w:rPr>
            </w:pPr>
            <w:r w:rsidRPr="000F1545">
              <w:rPr>
                <w:rFonts w:ascii="Corbel" w:hAnsi="Corbel"/>
                <w:sz w:val="16"/>
                <w:szCs w:val="16"/>
              </w:rPr>
              <w:t>Fictieve totale inschrijfprijs</w:t>
            </w:r>
          </w:p>
        </w:tc>
        <w:tc>
          <w:tcPr>
            <w:tcW w:w="2127" w:type="dxa"/>
            <w:vAlign w:val="center"/>
          </w:tcPr>
          <w:p w14:paraId="59824112" w14:textId="2CBD8F73" w:rsidR="005C5399" w:rsidRPr="00212696" w:rsidRDefault="003321FC" w:rsidP="00694DC8">
            <w:pPr>
              <w:spacing w:line="276" w:lineRule="auto"/>
              <w:rPr>
                <w:rFonts w:ascii="Corbel" w:hAnsi="Corbel"/>
                <w:b/>
                <w:sz w:val="16"/>
                <w:szCs w:val="16"/>
                <w:lang w:val="nl"/>
              </w:rPr>
            </w:pPr>
            <w:r w:rsidRPr="00212696">
              <w:rPr>
                <w:rFonts w:ascii="Corbel" w:hAnsi="Corbel"/>
                <w:b/>
                <w:sz w:val="16"/>
                <w:szCs w:val="16"/>
                <w:lang w:val="nl"/>
              </w:rPr>
              <w:t>30</w:t>
            </w:r>
            <w:r w:rsidR="005D068D" w:rsidRPr="00212696">
              <w:rPr>
                <w:rFonts w:ascii="Corbel" w:hAnsi="Corbel"/>
                <w:b/>
                <w:sz w:val="16"/>
                <w:szCs w:val="16"/>
                <w:lang w:val="nl"/>
              </w:rPr>
              <w:t>0</w:t>
            </w:r>
          </w:p>
        </w:tc>
      </w:tr>
      <w:tr w:rsidR="005C5399" w:rsidRPr="00D1655E" w14:paraId="56954ECF" w14:textId="77777777" w:rsidTr="005C5399">
        <w:trPr>
          <w:trHeight w:val="375"/>
        </w:trPr>
        <w:tc>
          <w:tcPr>
            <w:tcW w:w="6804" w:type="dxa"/>
            <w:gridSpan w:val="2"/>
            <w:vAlign w:val="center"/>
          </w:tcPr>
          <w:p w14:paraId="7A549E30" w14:textId="77777777" w:rsidR="005C5399" w:rsidRPr="00A93113" w:rsidRDefault="005C5399" w:rsidP="00694DC8">
            <w:pPr>
              <w:spacing w:line="276" w:lineRule="auto"/>
              <w:rPr>
                <w:rFonts w:ascii="Corbel" w:hAnsi="Corbel"/>
                <w:b/>
                <w:sz w:val="16"/>
                <w:szCs w:val="16"/>
                <w:lang w:val="nl"/>
              </w:rPr>
            </w:pPr>
            <w:r w:rsidRPr="00A93113">
              <w:rPr>
                <w:rFonts w:ascii="Corbel" w:hAnsi="Corbel"/>
                <w:b/>
                <w:sz w:val="16"/>
                <w:szCs w:val="16"/>
                <w:lang w:val="nl"/>
              </w:rPr>
              <w:t>Totaal</w:t>
            </w:r>
          </w:p>
        </w:tc>
        <w:tc>
          <w:tcPr>
            <w:tcW w:w="2127" w:type="dxa"/>
            <w:vAlign w:val="center"/>
          </w:tcPr>
          <w:p w14:paraId="1B458F40" w14:textId="6B371804" w:rsidR="005C5399" w:rsidRPr="00A93113" w:rsidRDefault="005C5399" w:rsidP="00D942C9">
            <w:pPr>
              <w:spacing w:line="276" w:lineRule="auto"/>
              <w:rPr>
                <w:rFonts w:ascii="Corbel" w:hAnsi="Corbel"/>
                <w:b/>
                <w:sz w:val="16"/>
                <w:szCs w:val="16"/>
                <w:lang w:val="nl"/>
              </w:rPr>
            </w:pPr>
            <w:r w:rsidRPr="00A93113">
              <w:rPr>
                <w:rFonts w:ascii="Corbel" w:hAnsi="Corbel"/>
                <w:b/>
                <w:sz w:val="16"/>
                <w:szCs w:val="16"/>
                <w:lang w:val="nl"/>
              </w:rPr>
              <w:t>100</w:t>
            </w:r>
            <w:r w:rsidR="00A93113" w:rsidRPr="00A93113">
              <w:rPr>
                <w:rFonts w:ascii="Corbel" w:hAnsi="Corbel"/>
                <w:b/>
                <w:sz w:val="16"/>
                <w:szCs w:val="16"/>
                <w:lang w:val="nl"/>
              </w:rPr>
              <w:t>0</w:t>
            </w:r>
          </w:p>
        </w:tc>
      </w:tr>
    </w:tbl>
    <w:p w14:paraId="38FD3CC2" w14:textId="77777777" w:rsidR="00BC7775" w:rsidRDefault="00BC7775" w:rsidP="00BC7775">
      <w:pPr>
        <w:spacing w:line="276" w:lineRule="auto"/>
        <w:rPr>
          <w:rFonts w:ascii="Corbel" w:hAnsi="Corbel"/>
          <w:b/>
          <w:highlight w:val="lightGray"/>
        </w:rPr>
      </w:pPr>
    </w:p>
    <w:p w14:paraId="6610A4FB" w14:textId="77777777" w:rsidR="00BC7775" w:rsidRPr="005661F8" w:rsidRDefault="00BC7775" w:rsidP="00BC7775">
      <w:pPr>
        <w:spacing w:line="276" w:lineRule="auto"/>
        <w:ind w:firstLine="709"/>
        <w:rPr>
          <w:rFonts w:ascii="Corbel" w:hAnsi="Corbel"/>
          <w:b/>
          <w:sz w:val="16"/>
          <w:szCs w:val="16"/>
        </w:rPr>
      </w:pPr>
      <w:r w:rsidRPr="005661F8">
        <w:rPr>
          <w:rFonts w:ascii="Corbel" w:hAnsi="Corbel"/>
          <w:b/>
          <w:sz w:val="16"/>
          <w:szCs w:val="16"/>
        </w:rPr>
        <w:t>Tabel: Beoordelingskader</w:t>
      </w:r>
    </w:p>
    <w:p w14:paraId="27962E77" w14:textId="77777777" w:rsidR="00BC7775" w:rsidRDefault="00BC7775" w:rsidP="00BC7775">
      <w:pPr>
        <w:spacing w:line="276" w:lineRule="auto"/>
        <w:rPr>
          <w:rFonts w:ascii="Corbel" w:hAnsi="Corbel"/>
          <w:b/>
          <w:highlight w:val="lightGray"/>
        </w:rPr>
      </w:pPr>
    </w:p>
    <w:p w14:paraId="478159AE" w14:textId="3630E75E" w:rsidR="00BC7775" w:rsidRPr="00E70CE2" w:rsidRDefault="00BC7775" w:rsidP="00BC7775">
      <w:pPr>
        <w:spacing w:line="276" w:lineRule="auto"/>
        <w:rPr>
          <w:rFonts w:ascii="Corbel" w:hAnsi="Corbel"/>
        </w:rPr>
      </w:pPr>
      <w:r w:rsidRPr="00B14BC4">
        <w:rPr>
          <w:rFonts w:ascii="Corbel" w:hAnsi="Corbel"/>
        </w:rPr>
        <w:t>Indien een Inschrijving als onvoldoende beoordeeld wordt op één onderdeel binnen het subgunningscriterium Kwaliteit, dan wordt deze uitgesloten van deelname; de Aanbestedende dienst acht de Inschrijving dan hoe dan ook onaanvaardbaar.</w:t>
      </w:r>
    </w:p>
    <w:p w14:paraId="485A48DE" w14:textId="77777777" w:rsidR="00BC7775" w:rsidRPr="00E70CE2" w:rsidRDefault="00BC7775" w:rsidP="00BC7775">
      <w:pPr>
        <w:pStyle w:val="Kop2"/>
        <w:tabs>
          <w:tab w:val="left" w:pos="6379"/>
        </w:tabs>
        <w:spacing w:before="240" w:after="120"/>
        <w:rPr>
          <w:rFonts w:ascii="Corbel" w:hAnsi="Corbel" w:cs="Helvetica"/>
          <w:sz w:val="18"/>
          <w:szCs w:val="18"/>
        </w:rPr>
      </w:pPr>
      <w:bookmarkStart w:id="96" w:name="_Toc448087055"/>
      <w:bookmarkStart w:id="97" w:name="_Toc220665341"/>
      <w:r w:rsidRPr="00811244">
        <w:rPr>
          <w:rFonts w:ascii="Corbel" w:hAnsi="Corbel" w:cs="Helvetica"/>
          <w:sz w:val="18"/>
          <w:szCs w:val="18"/>
        </w:rPr>
        <w:t>Beoordelingsprocedure</w:t>
      </w:r>
      <w:bookmarkEnd w:id="96"/>
      <w:bookmarkEnd w:id="97"/>
    </w:p>
    <w:p w14:paraId="7C62304D" w14:textId="28319CE6" w:rsidR="00EB4D56" w:rsidRDefault="00BC7775" w:rsidP="00EB4D56">
      <w:pPr>
        <w:spacing w:line="276" w:lineRule="auto"/>
        <w:rPr>
          <w:rFonts w:ascii="Corbel" w:hAnsi="Corbel"/>
          <w:szCs w:val="18"/>
        </w:rPr>
      </w:pPr>
      <w:r w:rsidRPr="00811244">
        <w:rPr>
          <w:rFonts w:ascii="Corbel" w:hAnsi="Corbel"/>
          <w:szCs w:val="18"/>
          <w:lang w:val="nl"/>
        </w:rPr>
        <w:t xml:space="preserve">Voor de </w:t>
      </w:r>
      <w:r>
        <w:rPr>
          <w:rFonts w:ascii="Corbel" w:hAnsi="Corbel"/>
          <w:szCs w:val="18"/>
          <w:lang w:val="nl"/>
        </w:rPr>
        <w:t xml:space="preserve">kwalitatieve </w:t>
      </w:r>
      <w:r w:rsidRPr="00811244">
        <w:rPr>
          <w:rFonts w:ascii="Corbel" w:hAnsi="Corbel"/>
          <w:szCs w:val="18"/>
          <w:lang w:val="nl"/>
        </w:rPr>
        <w:t xml:space="preserve">beoordeling van de Inschrijvingen </w:t>
      </w:r>
      <w:r>
        <w:rPr>
          <w:rFonts w:ascii="Corbel" w:hAnsi="Corbel"/>
          <w:szCs w:val="18"/>
          <w:lang w:val="nl"/>
        </w:rPr>
        <w:t xml:space="preserve">wordt </w:t>
      </w:r>
      <w:r w:rsidR="00EB4D56">
        <w:rPr>
          <w:rFonts w:ascii="Corbel" w:hAnsi="Corbel"/>
          <w:szCs w:val="18"/>
        </w:rPr>
        <w:t xml:space="preserve">een beoordelingscommissie samengesteld. </w:t>
      </w:r>
    </w:p>
    <w:p w14:paraId="5DE404E4" w14:textId="77777777" w:rsidR="00EB4D56" w:rsidRPr="00EB4D56" w:rsidRDefault="00EB4D56" w:rsidP="00EB4D56">
      <w:pPr>
        <w:spacing w:line="276" w:lineRule="auto"/>
        <w:rPr>
          <w:rFonts w:ascii="Corbel" w:hAnsi="Corbel"/>
          <w:szCs w:val="18"/>
        </w:rPr>
      </w:pPr>
    </w:p>
    <w:p w14:paraId="0F9C869B" w14:textId="4219A6F1" w:rsidR="00BC7775" w:rsidRDefault="00BC7775" w:rsidP="00BC7775">
      <w:pPr>
        <w:spacing w:line="276" w:lineRule="auto"/>
        <w:rPr>
          <w:rFonts w:ascii="Corbel" w:hAnsi="Corbel"/>
          <w:szCs w:val="18"/>
        </w:rPr>
      </w:pPr>
      <w:r>
        <w:rPr>
          <w:rFonts w:ascii="Corbel" w:hAnsi="Corbel"/>
          <w:szCs w:val="18"/>
        </w:rPr>
        <w:t xml:space="preserve">In eerste instantie </w:t>
      </w:r>
      <w:r w:rsidRPr="00811244">
        <w:rPr>
          <w:rFonts w:ascii="Corbel" w:hAnsi="Corbel"/>
          <w:szCs w:val="18"/>
        </w:rPr>
        <w:t xml:space="preserve">zullen </w:t>
      </w:r>
      <w:r>
        <w:rPr>
          <w:rFonts w:ascii="Corbel" w:hAnsi="Corbel"/>
          <w:szCs w:val="18"/>
        </w:rPr>
        <w:t xml:space="preserve">de leden </w:t>
      </w:r>
      <w:r w:rsidR="00EB4D56">
        <w:rPr>
          <w:rFonts w:ascii="Corbel" w:hAnsi="Corbel"/>
          <w:szCs w:val="18"/>
        </w:rPr>
        <w:t xml:space="preserve">van de beoordelingscommissie </w:t>
      </w:r>
      <w:r w:rsidRPr="00811244">
        <w:rPr>
          <w:rFonts w:ascii="Corbel" w:hAnsi="Corbel"/>
          <w:szCs w:val="18"/>
        </w:rPr>
        <w:t xml:space="preserve">de Inschrijvingen </w:t>
      </w:r>
      <w:r>
        <w:rPr>
          <w:rFonts w:ascii="Corbel" w:hAnsi="Corbel"/>
          <w:szCs w:val="18"/>
        </w:rPr>
        <w:t xml:space="preserve">individueel </w:t>
      </w:r>
      <w:r w:rsidRPr="00811244">
        <w:rPr>
          <w:rFonts w:ascii="Corbel" w:hAnsi="Corbel"/>
          <w:szCs w:val="18"/>
        </w:rPr>
        <w:t xml:space="preserve">beoordelen op het </w:t>
      </w:r>
      <w:r w:rsidRPr="00B14BC4">
        <w:rPr>
          <w:rFonts w:ascii="Corbel" w:hAnsi="Corbel"/>
          <w:szCs w:val="18"/>
        </w:rPr>
        <w:t>Schriftelijke deel van het</w:t>
      </w:r>
      <w:r>
        <w:rPr>
          <w:rFonts w:ascii="Corbel" w:hAnsi="Corbel"/>
          <w:szCs w:val="18"/>
        </w:rPr>
        <w:t xml:space="preserve"> </w:t>
      </w:r>
      <w:r w:rsidRPr="00811244">
        <w:rPr>
          <w:rFonts w:ascii="Corbel" w:hAnsi="Corbel"/>
          <w:szCs w:val="18"/>
        </w:rPr>
        <w:t xml:space="preserve">subgunningscriterium </w:t>
      </w:r>
      <w:r w:rsidRPr="005661F8">
        <w:rPr>
          <w:rFonts w:ascii="Corbel" w:hAnsi="Corbel"/>
          <w:szCs w:val="18"/>
        </w:rPr>
        <w:t>Kwaliteit. De beoordelingscommissie beoordeelt de kwaliteit zonder kennis te hebben genomen van de prijzen. Vervolgen</w:t>
      </w:r>
      <w:r>
        <w:rPr>
          <w:rFonts w:ascii="Corbel" w:hAnsi="Corbel"/>
          <w:szCs w:val="18"/>
        </w:rPr>
        <w:t xml:space="preserve">s worden de </w:t>
      </w:r>
      <w:r w:rsidRPr="00BC7775">
        <w:rPr>
          <w:rFonts w:ascii="Corbel" w:hAnsi="Corbel"/>
          <w:szCs w:val="18"/>
        </w:rPr>
        <w:t>definitieve scores plenair,</w:t>
      </w:r>
      <w:r>
        <w:rPr>
          <w:rFonts w:ascii="Corbel" w:hAnsi="Corbel"/>
          <w:szCs w:val="18"/>
        </w:rPr>
        <w:t xml:space="preserve"> </w:t>
      </w:r>
      <w:r w:rsidRPr="00811244">
        <w:rPr>
          <w:rFonts w:ascii="Corbel" w:hAnsi="Corbel"/>
          <w:szCs w:val="18"/>
        </w:rPr>
        <w:t>met alle leden van de be</w:t>
      </w:r>
      <w:r>
        <w:rPr>
          <w:rFonts w:ascii="Corbel" w:hAnsi="Corbel"/>
          <w:szCs w:val="18"/>
        </w:rPr>
        <w:t>oordelingscommissie gezamenlijk,</w:t>
      </w:r>
      <w:r w:rsidRPr="00811244">
        <w:rPr>
          <w:rFonts w:ascii="Corbel" w:hAnsi="Corbel"/>
          <w:szCs w:val="18"/>
        </w:rPr>
        <w:t xml:space="preserve"> op</w:t>
      </w:r>
      <w:r>
        <w:rPr>
          <w:rFonts w:ascii="Corbel" w:hAnsi="Corbel"/>
          <w:szCs w:val="18"/>
        </w:rPr>
        <w:t xml:space="preserve"> basis van consensus</w:t>
      </w:r>
      <w:r w:rsidRPr="00811244">
        <w:rPr>
          <w:rFonts w:ascii="Corbel" w:hAnsi="Corbel"/>
          <w:szCs w:val="18"/>
        </w:rPr>
        <w:t xml:space="preserve"> vastgesteld. Er wordt dus </w:t>
      </w:r>
      <w:r w:rsidRPr="00E70CE2">
        <w:rPr>
          <w:rFonts w:ascii="Corbel" w:hAnsi="Corbel"/>
          <w:szCs w:val="18"/>
        </w:rPr>
        <w:t>geen gemiddelde</w:t>
      </w:r>
      <w:r>
        <w:rPr>
          <w:rFonts w:ascii="Corbel" w:hAnsi="Corbel"/>
          <w:szCs w:val="18"/>
        </w:rPr>
        <w:t xml:space="preserve"> score berekend.</w:t>
      </w:r>
    </w:p>
    <w:p w14:paraId="02E4B1BE" w14:textId="77777777" w:rsidR="00BC7775" w:rsidRDefault="00BC7775" w:rsidP="00BC7775">
      <w:pPr>
        <w:spacing w:line="276" w:lineRule="auto"/>
        <w:rPr>
          <w:rFonts w:ascii="Corbel" w:hAnsi="Corbel"/>
          <w:szCs w:val="18"/>
        </w:rPr>
      </w:pPr>
    </w:p>
    <w:p w14:paraId="7D55BAC9" w14:textId="77777777" w:rsidR="00BF218C" w:rsidRPr="00547614" w:rsidRDefault="00BF218C" w:rsidP="00BF218C">
      <w:pPr>
        <w:tabs>
          <w:tab w:val="left" w:pos="567"/>
        </w:tabs>
        <w:spacing w:line="276" w:lineRule="auto"/>
        <w:rPr>
          <w:rFonts w:ascii="Corbel" w:hAnsi="Corbel" w:cs="Arial"/>
          <w:szCs w:val="18"/>
        </w:rPr>
      </w:pPr>
      <w:r w:rsidRPr="00547614">
        <w:rPr>
          <w:rFonts w:ascii="Corbel" w:hAnsi="Corbel" w:cs="Arial"/>
          <w:szCs w:val="18"/>
        </w:rPr>
        <w:t>De volgende cijfers kunnen worden toegekend:</w:t>
      </w:r>
    </w:p>
    <w:tbl>
      <w:tblPr>
        <w:tblW w:w="9356"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92"/>
        <w:gridCol w:w="2127"/>
        <w:gridCol w:w="6237"/>
      </w:tblGrid>
      <w:tr w:rsidR="00BF218C" w:rsidRPr="00547614" w14:paraId="0A8389EB" w14:textId="77777777" w:rsidTr="00250FB1">
        <w:trPr>
          <w:trHeight w:val="414"/>
        </w:trPr>
        <w:tc>
          <w:tcPr>
            <w:tcW w:w="992"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5CEBB14C"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Cijfer</w:t>
            </w:r>
          </w:p>
        </w:tc>
        <w:tc>
          <w:tcPr>
            <w:tcW w:w="2127" w:type="dxa"/>
            <w:tcBorders>
              <w:top w:val="single" w:sz="4" w:space="0" w:color="auto"/>
              <w:left w:val="single" w:sz="4" w:space="0" w:color="auto"/>
              <w:bottom w:val="single" w:sz="4" w:space="0" w:color="auto"/>
              <w:right w:val="single" w:sz="4" w:space="0" w:color="auto"/>
            </w:tcBorders>
            <w:shd w:val="clear" w:color="auto" w:fill="000000" w:themeFill="text1"/>
            <w:hideMark/>
          </w:tcPr>
          <w:p w14:paraId="58FD8940"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Waardering</w:t>
            </w:r>
          </w:p>
        </w:tc>
        <w:tc>
          <w:tcPr>
            <w:tcW w:w="6237" w:type="dxa"/>
            <w:tcBorders>
              <w:top w:val="single" w:sz="4" w:space="0" w:color="auto"/>
              <w:left w:val="single" w:sz="4" w:space="0" w:color="auto"/>
              <w:bottom w:val="single" w:sz="4" w:space="0" w:color="auto"/>
              <w:right w:val="single" w:sz="4" w:space="0" w:color="auto"/>
            </w:tcBorders>
            <w:shd w:val="clear" w:color="auto" w:fill="000000" w:themeFill="text1"/>
          </w:tcPr>
          <w:p w14:paraId="11873186" w14:textId="77777777" w:rsidR="00BF218C" w:rsidRPr="00547614" w:rsidRDefault="00BF218C" w:rsidP="00250FB1">
            <w:pPr>
              <w:tabs>
                <w:tab w:val="left" w:pos="567"/>
              </w:tabs>
              <w:spacing w:line="276" w:lineRule="auto"/>
              <w:rPr>
                <w:rFonts w:ascii="Corbel" w:hAnsi="Corbel" w:cs="Arial"/>
                <w:b/>
                <w:color w:val="FFFFFF" w:themeColor="background1"/>
                <w:szCs w:val="18"/>
              </w:rPr>
            </w:pPr>
            <w:r w:rsidRPr="00547614">
              <w:rPr>
                <w:rFonts w:ascii="Corbel" w:hAnsi="Corbel" w:cs="Arial"/>
                <w:b/>
                <w:color w:val="FFFFFF" w:themeColor="background1"/>
                <w:szCs w:val="18"/>
              </w:rPr>
              <w:t>Beschrijving</w:t>
            </w:r>
          </w:p>
        </w:tc>
      </w:tr>
      <w:tr w:rsidR="00BF218C" w:rsidRPr="00547614" w14:paraId="3D88DAE0" w14:textId="77777777" w:rsidTr="00250FB1">
        <w:trPr>
          <w:trHeight w:val="222"/>
        </w:trPr>
        <w:tc>
          <w:tcPr>
            <w:tcW w:w="992" w:type="dxa"/>
            <w:tcBorders>
              <w:top w:val="single" w:sz="4" w:space="0" w:color="auto"/>
              <w:left w:val="single" w:sz="4" w:space="0" w:color="auto"/>
              <w:bottom w:val="single" w:sz="4" w:space="0" w:color="auto"/>
              <w:right w:val="single" w:sz="4" w:space="0" w:color="auto"/>
            </w:tcBorders>
            <w:hideMark/>
          </w:tcPr>
          <w:p w14:paraId="734EC499"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10</w:t>
            </w:r>
          </w:p>
        </w:tc>
        <w:tc>
          <w:tcPr>
            <w:tcW w:w="2127" w:type="dxa"/>
            <w:tcBorders>
              <w:top w:val="single" w:sz="4" w:space="0" w:color="auto"/>
              <w:left w:val="single" w:sz="4" w:space="0" w:color="auto"/>
              <w:bottom w:val="single" w:sz="4" w:space="0" w:color="auto"/>
              <w:right w:val="single" w:sz="4" w:space="0" w:color="auto"/>
            </w:tcBorders>
            <w:hideMark/>
          </w:tcPr>
          <w:p w14:paraId="2FD925A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Uitstekend </w:t>
            </w:r>
          </w:p>
        </w:tc>
        <w:tc>
          <w:tcPr>
            <w:tcW w:w="6237" w:type="dxa"/>
            <w:tcBorders>
              <w:top w:val="single" w:sz="4" w:space="0" w:color="auto"/>
              <w:left w:val="single" w:sz="4" w:space="0" w:color="auto"/>
              <w:bottom w:val="single" w:sz="4" w:space="0" w:color="auto"/>
              <w:right w:val="single" w:sz="4" w:space="0" w:color="auto"/>
            </w:tcBorders>
          </w:tcPr>
          <w:p w14:paraId="3887670B"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getuigt integraal van optimale kennis en kunde, is zeer helder beschreven en roept daarmee geen vragen op. Onderdeel biedt daarbij extra’s ten opzichte van uitvraag die getuigen van relevante kennis ter zake.</w:t>
            </w:r>
          </w:p>
        </w:tc>
      </w:tr>
      <w:tr w:rsidR="00BF218C" w:rsidRPr="00547614" w14:paraId="4584EFD0" w14:textId="77777777" w:rsidTr="00250FB1">
        <w:trPr>
          <w:trHeight w:val="254"/>
        </w:trPr>
        <w:tc>
          <w:tcPr>
            <w:tcW w:w="992" w:type="dxa"/>
            <w:tcBorders>
              <w:top w:val="single" w:sz="4" w:space="0" w:color="auto"/>
              <w:left w:val="single" w:sz="4" w:space="0" w:color="auto"/>
              <w:bottom w:val="single" w:sz="4" w:space="0" w:color="auto"/>
              <w:right w:val="single" w:sz="4" w:space="0" w:color="auto"/>
            </w:tcBorders>
            <w:hideMark/>
          </w:tcPr>
          <w:p w14:paraId="4641A0F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8</w:t>
            </w:r>
          </w:p>
        </w:tc>
        <w:tc>
          <w:tcPr>
            <w:tcW w:w="2127" w:type="dxa"/>
            <w:tcBorders>
              <w:top w:val="single" w:sz="4" w:space="0" w:color="auto"/>
              <w:left w:val="single" w:sz="4" w:space="0" w:color="auto"/>
              <w:bottom w:val="single" w:sz="4" w:space="0" w:color="auto"/>
              <w:right w:val="single" w:sz="4" w:space="0" w:color="auto"/>
            </w:tcBorders>
            <w:hideMark/>
          </w:tcPr>
          <w:p w14:paraId="5EC8D22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Goed </w:t>
            </w:r>
          </w:p>
        </w:tc>
        <w:tc>
          <w:tcPr>
            <w:tcW w:w="6237" w:type="dxa"/>
            <w:tcBorders>
              <w:top w:val="single" w:sz="4" w:space="0" w:color="auto"/>
              <w:left w:val="single" w:sz="4" w:space="0" w:color="auto"/>
              <w:bottom w:val="single" w:sz="4" w:space="0" w:color="auto"/>
              <w:right w:val="single" w:sz="4" w:space="0" w:color="auto"/>
            </w:tcBorders>
          </w:tcPr>
          <w:p w14:paraId="59344697"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wordt helder en overtuigend omschreven en biedt volledig comfort dat invulling geborgd is. Tekst roept weinig vraagpunten op omtrent invulling.</w:t>
            </w:r>
          </w:p>
        </w:tc>
      </w:tr>
      <w:tr w:rsidR="00BF218C" w:rsidRPr="00547614" w14:paraId="7065D212" w14:textId="77777777" w:rsidTr="00250FB1">
        <w:trPr>
          <w:trHeight w:val="286"/>
        </w:trPr>
        <w:tc>
          <w:tcPr>
            <w:tcW w:w="992" w:type="dxa"/>
            <w:tcBorders>
              <w:top w:val="single" w:sz="4" w:space="0" w:color="auto"/>
              <w:left w:val="single" w:sz="4" w:space="0" w:color="auto"/>
              <w:bottom w:val="single" w:sz="4" w:space="0" w:color="auto"/>
              <w:right w:val="single" w:sz="4" w:space="0" w:color="auto"/>
            </w:tcBorders>
            <w:hideMark/>
          </w:tcPr>
          <w:p w14:paraId="17F0DA0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6</w:t>
            </w:r>
          </w:p>
        </w:tc>
        <w:tc>
          <w:tcPr>
            <w:tcW w:w="2127" w:type="dxa"/>
            <w:tcBorders>
              <w:top w:val="single" w:sz="4" w:space="0" w:color="auto"/>
              <w:left w:val="single" w:sz="4" w:space="0" w:color="auto"/>
              <w:bottom w:val="single" w:sz="4" w:space="0" w:color="auto"/>
              <w:right w:val="single" w:sz="4" w:space="0" w:color="auto"/>
            </w:tcBorders>
            <w:hideMark/>
          </w:tcPr>
          <w:p w14:paraId="0DE9F63F"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Voldoende </w:t>
            </w:r>
          </w:p>
        </w:tc>
        <w:tc>
          <w:tcPr>
            <w:tcW w:w="6237" w:type="dxa"/>
            <w:tcBorders>
              <w:top w:val="single" w:sz="4" w:space="0" w:color="auto"/>
              <w:left w:val="single" w:sz="4" w:space="0" w:color="auto"/>
              <w:bottom w:val="single" w:sz="4" w:space="0" w:color="auto"/>
              <w:right w:val="single" w:sz="4" w:space="0" w:color="auto"/>
            </w:tcBorders>
          </w:tcPr>
          <w:p w14:paraId="63989A5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biedt voldoende aanknopingspunten om vertrouwen te bieden dat dit beheerst c.q. op adequate wijze ingevuld wordt of gaat worden. Tekst roept wel vraagpunten en op niet-kritieke onderdelen twijfels op.</w:t>
            </w:r>
          </w:p>
        </w:tc>
      </w:tr>
      <w:tr w:rsidR="00BF218C" w:rsidRPr="00547614" w14:paraId="3798FD0E" w14:textId="77777777" w:rsidTr="00250FB1">
        <w:trPr>
          <w:trHeight w:val="276"/>
        </w:trPr>
        <w:tc>
          <w:tcPr>
            <w:tcW w:w="992" w:type="dxa"/>
            <w:tcBorders>
              <w:top w:val="single" w:sz="4" w:space="0" w:color="auto"/>
              <w:left w:val="single" w:sz="4" w:space="0" w:color="auto"/>
              <w:bottom w:val="single" w:sz="4" w:space="0" w:color="auto"/>
              <w:right w:val="single" w:sz="4" w:space="0" w:color="auto"/>
            </w:tcBorders>
            <w:hideMark/>
          </w:tcPr>
          <w:p w14:paraId="0D38EDE9"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4</w:t>
            </w:r>
          </w:p>
        </w:tc>
        <w:tc>
          <w:tcPr>
            <w:tcW w:w="2127" w:type="dxa"/>
            <w:tcBorders>
              <w:top w:val="single" w:sz="4" w:space="0" w:color="auto"/>
              <w:left w:val="single" w:sz="4" w:space="0" w:color="auto"/>
              <w:bottom w:val="single" w:sz="4" w:space="0" w:color="auto"/>
              <w:right w:val="single" w:sz="4" w:space="0" w:color="auto"/>
            </w:tcBorders>
            <w:hideMark/>
          </w:tcPr>
          <w:p w14:paraId="5C0BB060"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Onvoldoende</w:t>
            </w:r>
          </w:p>
        </w:tc>
        <w:tc>
          <w:tcPr>
            <w:tcW w:w="6237" w:type="dxa"/>
            <w:tcBorders>
              <w:top w:val="single" w:sz="4" w:space="0" w:color="auto"/>
              <w:left w:val="single" w:sz="4" w:space="0" w:color="auto"/>
              <w:bottom w:val="single" w:sz="4" w:space="0" w:color="auto"/>
              <w:right w:val="single" w:sz="4" w:space="0" w:color="auto"/>
            </w:tcBorders>
          </w:tcPr>
          <w:p w14:paraId="477A3D93"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 xml:space="preserve">Onderdeel biedt onvoldoende vertrouwen en roept vragen op omtrent de mate waarin dit beheerst c.q. ingevuld wordt en twijfels op kritieke onderdelen van de opdracht. </w:t>
            </w:r>
          </w:p>
        </w:tc>
      </w:tr>
      <w:tr w:rsidR="00BF218C" w:rsidRPr="00547614" w14:paraId="3F90A35E" w14:textId="77777777" w:rsidTr="00250FB1">
        <w:trPr>
          <w:trHeight w:val="266"/>
        </w:trPr>
        <w:tc>
          <w:tcPr>
            <w:tcW w:w="992" w:type="dxa"/>
            <w:tcBorders>
              <w:top w:val="single" w:sz="4" w:space="0" w:color="auto"/>
              <w:left w:val="single" w:sz="4" w:space="0" w:color="auto"/>
              <w:bottom w:val="single" w:sz="4" w:space="0" w:color="auto"/>
              <w:right w:val="single" w:sz="4" w:space="0" w:color="auto"/>
            </w:tcBorders>
            <w:hideMark/>
          </w:tcPr>
          <w:p w14:paraId="0330D4F6"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lastRenderedPageBreak/>
              <w:t>2</w:t>
            </w:r>
          </w:p>
        </w:tc>
        <w:tc>
          <w:tcPr>
            <w:tcW w:w="2127" w:type="dxa"/>
            <w:tcBorders>
              <w:top w:val="single" w:sz="4" w:space="0" w:color="auto"/>
              <w:left w:val="single" w:sz="4" w:space="0" w:color="auto"/>
              <w:bottom w:val="single" w:sz="4" w:space="0" w:color="auto"/>
              <w:right w:val="single" w:sz="4" w:space="0" w:color="auto"/>
            </w:tcBorders>
            <w:hideMark/>
          </w:tcPr>
          <w:p w14:paraId="036690C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Slecht</w:t>
            </w:r>
          </w:p>
        </w:tc>
        <w:tc>
          <w:tcPr>
            <w:tcW w:w="6237" w:type="dxa"/>
            <w:tcBorders>
              <w:top w:val="single" w:sz="4" w:space="0" w:color="auto"/>
              <w:left w:val="single" w:sz="4" w:space="0" w:color="auto"/>
              <w:bottom w:val="single" w:sz="4" w:space="0" w:color="auto"/>
              <w:right w:val="single" w:sz="4" w:space="0" w:color="auto"/>
            </w:tcBorders>
          </w:tcPr>
          <w:p w14:paraId="10CDBB21"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Onderdeel mist iedere aansluiting op de verwachtingen ter zake. Onderdeel biedt geen enkel vertrouwen en roept over de hele linie vragen en/of twijfels op omtrent de mate waarin dit beheerst c.q. ingevuld wordt.</w:t>
            </w:r>
          </w:p>
        </w:tc>
      </w:tr>
      <w:tr w:rsidR="00BF218C" w:rsidRPr="00547614" w14:paraId="02F30971" w14:textId="77777777" w:rsidTr="00250FB1">
        <w:trPr>
          <w:trHeight w:val="270"/>
        </w:trPr>
        <w:tc>
          <w:tcPr>
            <w:tcW w:w="992" w:type="dxa"/>
            <w:tcBorders>
              <w:top w:val="single" w:sz="4" w:space="0" w:color="auto"/>
              <w:left w:val="single" w:sz="4" w:space="0" w:color="auto"/>
              <w:bottom w:val="single" w:sz="4" w:space="0" w:color="auto"/>
              <w:right w:val="single" w:sz="4" w:space="0" w:color="auto"/>
            </w:tcBorders>
            <w:hideMark/>
          </w:tcPr>
          <w:p w14:paraId="2AD81532"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0</w:t>
            </w:r>
          </w:p>
        </w:tc>
        <w:tc>
          <w:tcPr>
            <w:tcW w:w="2127" w:type="dxa"/>
            <w:tcBorders>
              <w:top w:val="single" w:sz="4" w:space="0" w:color="auto"/>
              <w:left w:val="single" w:sz="4" w:space="0" w:color="auto"/>
              <w:bottom w:val="single" w:sz="4" w:space="0" w:color="auto"/>
              <w:right w:val="single" w:sz="4" w:space="0" w:color="auto"/>
            </w:tcBorders>
            <w:hideMark/>
          </w:tcPr>
          <w:p w14:paraId="3EB1D843"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Niets ingevuld</w:t>
            </w:r>
          </w:p>
        </w:tc>
        <w:tc>
          <w:tcPr>
            <w:tcW w:w="6237" w:type="dxa"/>
            <w:tcBorders>
              <w:top w:val="single" w:sz="4" w:space="0" w:color="auto"/>
              <w:left w:val="single" w:sz="4" w:space="0" w:color="auto"/>
              <w:bottom w:val="single" w:sz="4" w:space="0" w:color="auto"/>
              <w:right w:val="single" w:sz="4" w:space="0" w:color="auto"/>
            </w:tcBorders>
          </w:tcPr>
          <w:p w14:paraId="47C2458D" w14:textId="77777777" w:rsidR="00BF218C" w:rsidRPr="00547614" w:rsidRDefault="00BF218C" w:rsidP="00250FB1">
            <w:pPr>
              <w:tabs>
                <w:tab w:val="left" w:pos="567"/>
              </w:tabs>
              <w:spacing w:line="276" w:lineRule="auto"/>
              <w:rPr>
                <w:rFonts w:ascii="Corbel" w:hAnsi="Corbel" w:cs="Arial"/>
                <w:szCs w:val="18"/>
              </w:rPr>
            </w:pPr>
            <w:r w:rsidRPr="00547614">
              <w:rPr>
                <w:rFonts w:ascii="Corbel" w:hAnsi="Corbel" w:cs="Arial"/>
                <w:szCs w:val="18"/>
              </w:rPr>
              <w:t>Niet of nauwelijks te beoordelen. Geen noemenswaardige inspanningen verricht om ter zake duidelijk te maken waar men voor staat c.q. hoe invulling wordt gegeven aan hetgeen is gevraagd.</w:t>
            </w:r>
          </w:p>
        </w:tc>
      </w:tr>
    </w:tbl>
    <w:p w14:paraId="7C3E80E9" w14:textId="77777777" w:rsidR="00955DA6" w:rsidRDefault="00955DA6" w:rsidP="00955DA6">
      <w:pPr>
        <w:spacing w:line="276" w:lineRule="auto"/>
        <w:ind w:firstLine="709"/>
        <w:rPr>
          <w:rFonts w:ascii="Corbel" w:hAnsi="Corbel"/>
          <w:b/>
          <w:sz w:val="16"/>
          <w:szCs w:val="16"/>
        </w:rPr>
      </w:pPr>
    </w:p>
    <w:p w14:paraId="40BDF803" w14:textId="4EA71E34" w:rsidR="00BF218C" w:rsidRPr="00955DA6" w:rsidRDefault="00955DA6" w:rsidP="00955DA6">
      <w:pPr>
        <w:spacing w:line="276" w:lineRule="auto"/>
        <w:ind w:firstLine="709"/>
        <w:rPr>
          <w:rFonts w:ascii="Corbel" w:hAnsi="Corbel"/>
          <w:b/>
          <w:sz w:val="16"/>
          <w:szCs w:val="16"/>
        </w:rPr>
      </w:pPr>
      <w:r w:rsidRPr="00955DA6">
        <w:rPr>
          <w:rFonts w:ascii="Corbel" w:hAnsi="Corbel"/>
          <w:b/>
          <w:sz w:val="16"/>
          <w:szCs w:val="16"/>
        </w:rPr>
        <w:t>Tabel: Puntenscore</w:t>
      </w:r>
    </w:p>
    <w:p w14:paraId="34F0A5EF" w14:textId="77777777" w:rsidR="00955DA6" w:rsidRDefault="00955DA6" w:rsidP="00BF218C">
      <w:pPr>
        <w:tabs>
          <w:tab w:val="left" w:pos="567"/>
        </w:tabs>
        <w:spacing w:line="276" w:lineRule="auto"/>
        <w:rPr>
          <w:rFonts w:ascii="Corbel" w:hAnsi="Corbel" w:cs="Arial"/>
          <w:szCs w:val="18"/>
        </w:rPr>
      </w:pPr>
    </w:p>
    <w:p w14:paraId="52E05B44" w14:textId="0804A312" w:rsidR="00BF218C" w:rsidRPr="00547614" w:rsidRDefault="00BF218C" w:rsidP="00BF218C">
      <w:pPr>
        <w:tabs>
          <w:tab w:val="left" w:pos="567"/>
        </w:tabs>
        <w:spacing w:line="276" w:lineRule="auto"/>
        <w:rPr>
          <w:rFonts w:ascii="Corbel" w:hAnsi="Corbel" w:cs="Arial"/>
          <w:szCs w:val="18"/>
        </w:rPr>
      </w:pPr>
      <w:r w:rsidRPr="00547614">
        <w:rPr>
          <w:rFonts w:ascii="Corbel" w:hAnsi="Corbel" w:cs="Arial"/>
          <w:szCs w:val="18"/>
        </w:rPr>
        <w:t xml:space="preserve">Elk lid van het beoordelingsteam beoordeelt eerst individueel de </w:t>
      </w:r>
      <w:r w:rsidRPr="005661F8">
        <w:rPr>
          <w:rFonts w:ascii="Corbel" w:hAnsi="Corbel" w:cs="Arial"/>
          <w:szCs w:val="18"/>
        </w:rPr>
        <w:t>onderdelen G1.1 t/m G1.</w:t>
      </w:r>
      <w:r w:rsidR="005661F8" w:rsidRPr="005661F8">
        <w:rPr>
          <w:rFonts w:ascii="Corbel" w:hAnsi="Corbel" w:cs="Arial"/>
          <w:szCs w:val="18"/>
        </w:rPr>
        <w:t>3</w:t>
      </w:r>
      <w:r w:rsidRPr="005661F8">
        <w:rPr>
          <w:rFonts w:ascii="Corbel" w:hAnsi="Corbel" w:cs="Arial"/>
          <w:szCs w:val="18"/>
        </w:rPr>
        <w:t>. De beoordelingscijfers</w:t>
      </w:r>
      <w:r w:rsidRPr="00547614">
        <w:rPr>
          <w:rFonts w:ascii="Corbel" w:hAnsi="Corbel" w:cs="Arial"/>
          <w:szCs w:val="18"/>
        </w:rPr>
        <w:t xml:space="preserve"> worden gegeven op basis van de mate van volledigheid van de behandeling van de genoemde aspecten en in relatie tot de zaken die de provincie Utrecht voor haar als van belang heeft aangegeven, zoals beschreven in paragraaf 3.3. De individuele scores (met name grote afwijkingen daarin) worden besproken door de beoordelaars in een plenaire sessie waarna per onderdeel tot één consensusscore wordt gekomen. Deze consensusscore wordt vermenigvuldigd met de wegingsfactor. Per onderdeel worden de scores bij elkaar opgeteld, zodat één totaalscore op het criterium ‘Kwaliteit’ ontstaat. </w:t>
      </w:r>
    </w:p>
    <w:p w14:paraId="041A17D3" w14:textId="77777777" w:rsidR="00BF218C" w:rsidRPr="00547614" w:rsidRDefault="00BF218C" w:rsidP="00BF218C">
      <w:pPr>
        <w:tabs>
          <w:tab w:val="left" w:pos="567"/>
        </w:tabs>
        <w:spacing w:line="276" w:lineRule="auto"/>
        <w:rPr>
          <w:rFonts w:ascii="Corbel" w:hAnsi="Corbel" w:cs="Arial"/>
          <w:szCs w:val="18"/>
        </w:rPr>
      </w:pPr>
    </w:p>
    <w:p w14:paraId="78109E24" w14:textId="77777777" w:rsidR="00BF218C" w:rsidRPr="00B16197" w:rsidRDefault="00BF218C" w:rsidP="00BF218C">
      <w:pPr>
        <w:tabs>
          <w:tab w:val="left" w:pos="567"/>
        </w:tabs>
        <w:spacing w:line="276" w:lineRule="auto"/>
        <w:rPr>
          <w:rFonts w:ascii="Corbel" w:hAnsi="Corbel" w:cs="Arial"/>
          <w:szCs w:val="18"/>
        </w:rPr>
      </w:pPr>
      <w:r w:rsidRPr="00547614">
        <w:rPr>
          <w:rFonts w:ascii="Corbel" w:hAnsi="Corbel" w:cs="Arial"/>
          <w:szCs w:val="18"/>
        </w:rPr>
        <w:t xml:space="preserve">U kunt in totaal op kwaliteit een maximum score </w:t>
      </w:r>
      <w:r w:rsidRPr="00B16197">
        <w:rPr>
          <w:rFonts w:ascii="Corbel" w:hAnsi="Corbel" w:cs="Arial"/>
          <w:szCs w:val="18"/>
        </w:rPr>
        <w:t>behalen van 700 punten.</w:t>
      </w:r>
    </w:p>
    <w:p w14:paraId="308FB687" w14:textId="77777777" w:rsidR="00BF218C" w:rsidRPr="00B16197" w:rsidRDefault="00BF218C" w:rsidP="00BF218C">
      <w:pPr>
        <w:tabs>
          <w:tab w:val="left" w:pos="567"/>
        </w:tabs>
        <w:spacing w:line="276" w:lineRule="auto"/>
        <w:rPr>
          <w:rFonts w:ascii="Corbel" w:hAnsi="Corbel" w:cs="Arial"/>
          <w:szCs w:val="18"/>
        </w:rPr>
      </w:pPr>
      <w:r w:rsidRPr="00B16197">
        <w:rPr>
          <w:rFonts w:ascii="Corbel" w:hAnsi="Corbel" w:cs="Arial"/>
          <w:szCs w:val="18"/>
        </w:rPr>
        <w:t>Voorbeeld:</w:t>
      </w:r>
    </w:p>
    <w:p w14:paraId="145A1ECE" w14:textId="765633BE" w:rsidR="00BF218C" w:rsidRPr="00B16197" w:rsidRDefault="00BF218C" w:rsidP="00BF218C">
      <w:pPr>
        <w:tabs>
          <w:tab w:val="left" w:pos="567"/>
        </w:tabs>
        <w:spacing w:line="276" w:lineRule="auto"/>
        <w:rPr>
          <w:rFonts w:ascii="Corbel" w:hAnsi="Corbel" w:cs="Arial"/>
          <w:szCs w:val="18"/>
        </w:rPr>
      </w:pPr>
      <w:r w:rsidRPr="00B16197">
        <w:rPr>
          <w:rFonts w:ascii="Corbel" w:hAnsi="Corbel" w:cs="Arial"/>
          <w:szCs w:val="18"/>
        </w:rPr>
        <w:t xml:space="preserve">U scoort op onderdeel G1.1 een 10. Dit levert u een score van 10 x </w:t>
      </w:r>
      <w:r w:rsidR="007512ED" w:rsidRPr="00B16197">
        <w:rPr>
          <w:rFonts w:ascii="Corbel" w:hAnsi="Corbel" w:cs="Arial"/>
          <w:szCs w:val="18"/>
        </w:rPr>
        <w:t>35</w:t>
      </w:r>
      <w:r w:rsidRPr="00B16197">
        <w:rPr>
          <w:rFonts w:ascii="Corbel" w:hAnsi="Corbel" w:cs="Arial"/>
          <w:szCs w:val="18"/>
        </w:rPr>
        <w:t xml:space="preserve"> punten is </w:t>
      </w:r>
      <w:r w:rsidR="007512ED" w:rsidRPr="00B16197">
        <w:rPr>
          <w:rFonts w:ascii="Corbel" w:hAnsi="Corbel" w:cs="Arial"/>
          <w:szCs w:val="18"/>
        </w:rPr>
        <w:t>35</w:t>
      </w:r>
      <w:r w:rsidRPr="00B16197">
        <w:rPr>
          <w:rFonts w:ascii="Corbel" w:hAnsi="Corbel" w:cs="Arial"/>
          <w:szCs w:val="18"/>
        </w:rPr>
        <w:t xml:space="preserve">0 punten op. Op onderdeel G1.2 scoort u echter maar een 6. Dit levert u een score van 6 x </w:t>
      </w:r>
      <w:r w:rsidR="007512ED" w:rsidRPr="00B16197">
        <w:rPr>
          <w:rFonts w:ascii="Corbel" w:hAnsi="Corbel" w:cs="Arial"/>
          <w:szCs w:val="18"/>
        </w:rPr>
        <w:t>35</w:t>
      </w:r>
      <w:r w:rsidRPr="00B16197">
        <w:rPr>
          <w:rFonts w:ascii="Corbel" w:hAnsi="Corbel" w:cs="Arial"/>
          <w:szCs w:val="18"/>
        </w:rPr>
        <w:t xml:space="preserve"> punten is </w:t>
      </w:r>
      <w:r w:rsidR="007512ED" w:rsidRPr="00B16197">
        <w:rPr>
          <w:rFonts w:ascii="Corbel" w:hAnsi="Corbel" w:cs="Arial"/>
          <w:szCs w:val="18"/>
        </w:rPr>
        <w:t>210</w:t>
      </w:r>
      <w:r w:rsidRPr="00B16197">
        <w:rPr>
          <w:rFonts w:ascii="Corbel" w:hAnsi="Corbel" w:cs="Arial"/>
          <w:szCs w:val="18"/>
        </w:rPr>
        <w:t xml:space="preserve"> punten op. </w:t>
      </w:r>
    </w:p>
    <w:p w14:paraId="605C7C6E" w14:textId="4CFB590A" w:rsidR="00BF218C" w:rsidRPr="00547614" w:rsidRDefault="00BF218C" w:rsidP="00BF218C">
      <w:pPr>
        <w:tabs>
          <w:tab w:val="left" w:pos="567"/>
        </w:tabs>
        <w:spacing w:line="276" w:lineRule="auto"/>
        <w:rPr>
          <w:rFonts w:ascii="Corbel" w:hAnsi="Corbel" w:cs="Arial"/>
          <w:szCs w:val="18"/>
        </w:rPr>
      </w:pPr>
      <w:r w:rsidRPr="00B16197">
        <w:rPr>
          <w:rFonts w:ascii="Corbel" w:hAnsi="Corbel" w:cs="Arial"/>
          <w:szCs w:val="18"/>
        </w:rPr>
        <w:t xml:space="preserve">In totaal scoort u op kwaliteit: </w:t>
      </w:r>
      <w:r w:rsidR="007512ED" w:rsidRPr="00B16197">
        <w:rPr>
          <w:rFonts w:ascii="Corbel" w:hAnsi="Corbel" w:cs="Arial"/>
          <w:szCs w:val="18"/>
        </w:rPr>
        <w:t>35</w:t>
      </w:r>
      <w:r w:rsidR="003E70A0" w:rsidRPr="00B16197">
        <w:rPr>
          <w:rFonts w:ascii="Corbel" w:hAnsi="Corbel" w:cs="Arial"/>
          <w:szCs w:val="18"/>
        </w:rPr>
        <w:t>0</w:t>
      </w:r>
      <w:r w:rsidRPr="00B16197">
        <w:rPr>
          <w:rFonts w:ascii="Corbel" w:hAnsi="Corbel" w:cs="Arial"/>
          <w:szCs w:val="18"/>
        </w:rPr>
        <w:t>+</w:t>
      </w:r>
      <w:r w:rsidR="007512ED" w:rsidRPr="00B16197">
        <w:rPr>
          <w:rFonts w:ascii="Corbel" w:hAnsi="Corbel" w:cs="Arial"/>
          <w:szCs w:val="18"/>
        </w:rPr>
        <w:t>210</w:t>
      </w:r>
      <w:r w:rsidRPr="00B16197">
        <w:rPr>
          <w:rFonts w:ascii="Corbel" w:hAnsi="Corbel" w:cs="Arial"/>
          <w:szCs w:val="18"/>
        </w:rPr>
        <w:t>= 560 punten.</w:t>
      </w:r>
      <w:r w:rsidRPr="00547614">
        <w:rPr>
          <w:rFonts w:ascii="Corbel" w:hAnsi="Corbel" w:cs="Arial"/>
          <w:szCs w:val="18"/>
        </w:rPr>
        <w:t xml:space="preserve">  </w:t>
      </w:r>
    </w:p>
    <w:p w14:paraId="713F0E56" w14:textId="77777777" w:rsidR="00D72A14" w:rsidRDefault="00D72A14" w:rsidP="00BF218C">
      <w:pPr>
        <w:tabs>
          <w:tab w:val="left" w:pos="567"/>
        </w:tabs>
        <w:spacing w:line="276" w:lineRule="auto"/>
        <w:rPr>
          <w:rFonts w:ascii="Corbel" w:hAnsi="Corbel" w:cs="Arial"/>
          <w:szCs w:val="18"/>
          <w:highlight w:val="red"/>
        </w:rPr>
      </w:pPr>
    </w:p>
    <w:p w14:paraId="571E7F9F" w14:textId="1E9CF704" w:rsidR="00BF218C" w:rsidRPr="00A9527A" w:rsidRDefault="00BF218C" w:rsidP="00BF218C">
      <w:pPr>
        <w:tabs>
          <w:tab w:val="left" w:pos="567"/>
        </w:tabs>
        <w:spacing w:line="276" w:lineRule="auto"/>
        <w:rPr>
          <w:rFonts w:ascii="Corbel" w:hAnsi="Corbel" w:cs="Arial"/>
          <w:szCs w:val="18"/>
        </w:rPr>
      </w:pPr>
      <w:r w:rsidRPr="00A9527A">
        <w:rPr>
          <w:rFonts w:ascii="Corbel" w:hAnsi="Corbel" w:cs="Arial"/>
          <w:szCs w:val="18"/>
        </w:rPr>
        <w:t xml:space="preserve">Let op: Indien op het </w:t>
      </w:r>
      <w:proofErr w:type="spellStart"/>
      <w:r w:rsidRPr="00A9527A">
        <w:rPr>
          <w:rFonts w:ascii="Corbel" w:hAnsi="Corbel" w:cs="Arial"/>
          <w:szCs w:val="18"/>
        </w:rPr>
        <w:t>sub-gunningscriterium</w:t>
      </w:r>
      <w:proofErr w:type="spellEnd"/>
      <w:r w:rsidRPr="00A9527A">
        <w:rPr>
          <w:rFonts w:ascii="Corbel" w:hAnsi="Corbel" w:cs="Arial"/>
          <w:szCs w:val="18"/>
        </w:rPr>
        <w:t xml:space="preserve"> ‘Kwaliteit’ een onvoldoende wordt gescoord dan zal de inschrijving ter zijde worden gelegd. Enkel de Inschrijvingen die minimaal een zes scoren zullen op prijs worden beoordeeld.</w:t>
      </w:r>
    </w:p>
    <w:p w14:paraId="785F2ABF" w14:textId="77777777" w:rsidR="00E7474E" w:rsidRDefault="00E7474E" w:rsidP="00BC7775">
      <w:pPr>
        <w:spacing w:line="276" w:lineRule="auto"/>
        <w:rPr>
          <w:rFonts w:ascii="Corbel" w:hAnsi="Corbel"/>
          <w:szCs w:val="18"/>
        </w:rPr>
      </w:pPr>
    </w:p>
    <w:p w14:paraId="175C30F1" w14:textId="66BB9E3F" w:rsidR="00BC7775" w:rsidRPr="00811244" w:rsidRDefault="00BC7775" w:rsidP="00BC7775">
      <w:pPr>
        <w:spacing w:line="276" w:lineRule="auto"/>
        <w:rPr>
          <w:rFonts w:ascii="Corbel" w:hAnsi="Corbel"/>
          <w:szCs w:val="18"/>
        </w:rPr>
      </w:pPr>
      <w:r w:rsidRPr="00811244">
        <w:rPr>
          <w:rFonts w:ascii="Corbel" w:hAnsi="Corbel"/>
          <w:szCs w:val="18"/>
        </w:rPr>
        <w:t xml:space="preserve">Na vaststelling van de punten van het </w:t>
      </w:r>
      <w:r>
        <w:rPr>
          <w:rFonts w:ascii="Corbel" w:hAnsi="Corbel"/>
          <w:szCs w:val="18"/>
        </w:rPr>
        <w:t xml:space="preserve">gehele </w:t>
      </w:r>
      <w:r w:rsidRPr="00811244">
        <w:rPr>
          <w:rFonts w:ascii="Corbel" w:hAnsi="Corbel"/>
          <w:szCs w:val="18"/>
        </w:rPr>
        <w:t>subgunningscriterium Kwaliteit</w:t>
      </w:r>
      <w:r>
        <w:rPr>
          <w:rFonts w:ascii="Corbel" w:hAnsi="Corbel"/>
          <w:szCs w:val="18"/>
        </w:rPr>
        <w:t xml:space="preserve"> </w:t>
      </w:r>
      <w:r w:rsidRPr="00811244">
        <w:rPr>
          <w:rFonts w:ascii="Corbel" w:hAnsi="Corbel"/>
          <w:szCs w:val="18"/>
        </w:rPr>
        <w:t xml:space="preserve">worden hierbij de punten opgeteld die toegekend </w:t>
      </w:r>
      <w:r>
        <w:rPr>
          <w:rFonts w:ascii="Corbel" w:hAnsi="Corbel"/>
          <w:szCs w:val="18"/>
        </w:rPr>
        <w:t>worden aan</w:t>
      </w:r>
      <w:r w:rsidRPr="00811244">
        <w:rPr>
          <w:rFonts w:ascii="Corbel" w:hAnsi="Corbel"/>
          <w:szCs w:val="18"/>
        </w:rPr>
        <w:t xml:space="preserve"> het subgunningscriterium Prijs en komt een totale score per Inschrijver tot stand. De Inschrijv</w:t>
      </w:r>
      <w:r>
        <w:rPr>
          <w:rFonts w:ascii="Corbel" w:hAnsi="Corbel"/>
          <w:szCs w:val="18"/>
        </w:rPr>
        <w:t>ing</w:t>
      </w:r>
      <w:r w:rsidRPr="00811244">
        <w:rPr>
          <w:rFonts w:ascii="Corbel" w:hAnsi="Corbel"/>
          <w:szCs w:val="18"/>
        </w:rPr>
        <w:t xml:space="preserve"> met het hoogste puntenaa</w:t>
      </w:r>
      <w:r>
        <w:rPr>
          <w:rFonts w:ascii="Corbel" w:hAnsi="Corbel"/>
          <w:szCs w:val="18"/>
        </w:rPr>
        <w:t>ntal is de economisch meest voordelige</w:t>
      </w:r>
      <w:r w:rsidR="00955DA6">
        <w:rPr>
          <w:rFonts w:ascii="Corbel" w:hAnsi="Corbel"/>
          <w:szCs w:val="18"/>
        </w:rPr>
        <w:t xml:space="preserve"> </w:t>
      </w:r>
      <w:r w:rsidR="00955DA6" w:rsidRPr="00955DA6">
        <w:rPr>
          <w:rFonts w:ascii="Corbel" w:hAnsi="Corbel"/>
          <w:szCs w:val="18"/>
        </w:rPr>
        <w:t>Inschrijving</w:t>
      </w:r>
      <w:r w:rsidRPr="00955DA6">
        <w:rPr>
          <w:rFonts w:ascii="Corbel" w:hAnsi="Corbel"/>
          <w:szCs w:val="18"/>
        </w:rPr>
        <w:t>.</w:t>
      </w:r>
      <w:r>
        <w:rPr>
          <w:rFonts w:ascii="Corbel" w:hAnsi="Corbel"/>
          <w:szCs w:val="18"/>
        </w:rPr>
        <w:t xml:space="preserve"> </w:t>
      </w:r>
    </w:p>
    <w:p w14:paraId="46CE5435" w14:textId="77777777" w:rsidR="00BC7775" w:rsidRDefault="00BC7775" w:rsidP="00BC7775">
      <w:pPr>
        <w:spacing w:line="276" w:lineRule="auto"/>
        <w:rPr>
          <w:rFonts w:ascii="Corbel" w:hAnsi="Corbel"/>
          <w:szCs w:val="18"/>
        </w:rPr>
      </w:pPr>
    </w:p>
    <w:p w14:paraId="216AAA62" w14:textId="594DED46" w:rsidR="00BC7775" w:rsidRDefault="00BC7775" w:rsidP="00BC7775">
      <w:pPr>
        <w:spacing w:line="276" w:lineRule="auto"/>
        <w:rPr>
          <w:rFonts w:ascii="Corbel" w:hAnsi="Corbel"/>
          <w:szCs w:val="18"/>
        </w:rPr>
      </w:pPr>
      <w:r>
        <w:rPr>
          <w:rFonts w:ascii="Corbel" w:hAnsi="Corbel"/>
          <w:szCs w:val="18"/>
        </w:rPr>
        <w:t xml:space="preserve">Indien </w:t>
      </w:r>
      <w:r w:rsidRPr="00BC7775">
        <w:rPr>
          <w:rFonts w:ascii="Corbel" w:hAnsi="Corbel"/>
          <w:szCs w:val="18"/>
        </w:rPr>
        <w:t xml:space="preserve">meerdere Inschrijvingen met een gelijk puntenaantal gerangschikt worden en het op basis hiervan voor de Aanbestedende dienst onmogelijk is een Gunningsbeslissing te nemen, geeft het aantal punten op het subgunningscriterium Kwaliteit de doorslag. Indien ook dit geen doorslag geeft, zal de score op het in </w:t>
      </w:r>
      <w:r w:rsidRPr="00BC7775">
        <w:rPr>
          <w:rFonts w:ascii="Corbel" w:hAnsi="Corbel"/>
          <w:b/>
          <w:szCs w:val="18"/>
        </w:rPr>
        <w:t>de tabel beoordelingskader</w:t>
      </w:r>
      <w:r w:rsidRPr="00BC7775">
        <w:rPr>
          <w:rFonts w:ascii="Corbel" w:hAnsi="Corbel"/>
          <w:szCs w:val="18"/>
        </w:rPr>
        <w:t xml:space="preserve"> (zie 5.</w:t>
      </w:r>
      <w:r w:rsidR="00955DA6">
        <w:rPr>
          <w:rFonts w:ascii="Corbel" w:hAnsi="Corbel"/>
          <w:szCs w:val="18"/>
        </w:rPr>
        <w:t>1</w:t>
      </w:r>
      <w:r w:rsidRPr="00BC7775">
        <w:rPr>
          <w:rFonts w:ascii="Corbel" w:hAnsi="Corbel"/>
          <w:szCs w:val="18"/>
        </w:rPr>
        <w:t>) hoger genoemde onderdeel de doorslag geven en zo verder. Indien ook dat geen uitsluitsel geeft zal er worden geloot.</w:t>
      </w:r>
      <w:r>
        <w:rPr>
          <w:rFonts w:ascii="Corbel" w:hAnsi="Corbel"/>
          <w:szCs w:val="18"/>
        </w:rPr>
        <w:t xml:space="preserve"> </w:t>
      </w:r>
    </w:p>
    <w:p w14:paraId="581B74BF" w14:textId="77777777" w:rsidR="00BC7775" w:rsidRPr="00811244" w:rsidRDefault="00BC7775" w:rsidP="00BC7775">
      <w:pPr>
        <w:pStyle w:val="Kop2"/>
        <w:tabs>
          <w:tab w:val="left" w:pos="6379"/>
        </w:tabs>
        <w:spacing w:before="240" w:after="120"/>
        <w:rPr>
          <w:rFonts w:ascii="Corbel" w:hAnsi="Corbel" w:cs="Helvetica"/>
          <w:sz w:val="18"/>
          <w:szCs w:val="18"/>
        </w:rPr>
      </w:pPr>
      <w:bookmarkStart w:id="98" w:name="_Toc448087057"/>
      <w:bookmarkStart w:id="99" w:name="_Toc220665342"/>
      <w:r w:rsidRPr="00811244">
        <w:rPr>
          <w:rFonts w:ascii="Corbel" w:hAnsi="Corbel" w:cs="Helvetica"/>
          <w:sz w:val="18"/>
          <w:szCs w:val="18"/>
        </w:rPr>
        <w:t>Subgunningscriterium Kwaliteit</w:t>
      </w:r>
      <w:bookmarkEnd w:id="98"/>
      <w:bookmarkEnd w:id="99"/>
      <w:r w:rsidRPr="00811244">
        <w:rPr>
          <w:rFonts w:ascii="Corbel" w:hAnsi="Corbel" w:cs="Helvetica"/>
          <w:sz w:val="18"/>
          <w:szCs w:val="18"/>
        </w:rPr>
        <w:t xml:space="preserve"> </w:t>
      </w:r>
    </w:p>
    <w:p w14:paraId="305A9E6D" w14:textId="77777777" w:rsidR="00BC7775" w:rsidRPr="00811244" w:rsidRDefault="00BC7775" w:rsidP="00BC7775">
      <w:pPr>
        <w:spacing w:line="276" w:lineRule="auto"/>
        <w:rPr>
          <w:rFonts w:ascii="Corbel" w:hAnsi="Corbel"/>
        </w:rPr>
      </w:pPr>
      <w:r>
        <w:rPr>
          <w:rFonts w:ascii="Corbel" w:hAnsi="Corbel"/>
        </w:rPr>
        <w:t xml:space="preserve">Hieronder worden de verschillende onderdelen binnen het subgunningscriterium Kwaliteit beschreven: hetgeen gewenst wordt door de Aanbestedende dienst, op welke wijze Inschrijver hier invulling aan kan geven en hoe dit door de beoordelingscommissie beoordeeld zal worden. </w:t>
      </w:r>
    </w:p>
    <w:p w14:paraId="1F7C89AD" w14:textId="26A061CB" w:rsidR="00BC7775" w:rsidRPr="002C128C" w:rsidRDefault="00BC7775" w:rsidP="00BC7775">
      <w:pPr>
        <w:pStyle w:val="Kop2"/>
        <w:numPr>
          <w:ilvl w:val="2"/>
          <w:numId w:val="21"/>
        </w:numPr>
        <w:tabs>
          <w:tab w:val="left" w:pos="6379"/>
        </w:tabs>
        <w:spacing w:before="240" w:after="120"/>
        <w:rPr>
          <w:rFonts w:ascii="Corbel" w:hAnsi="Corbel"/>
          <w:szCs w:val="22"/>
        </w:rPr>
      </w:pPr>
      <w:bookmarkStart w:id="100" w:name="_Toc448087058"/>
      <w:bookmarkStart w:id="101" w:name="_Toc220665343"/>
      <w:r w:rsidRPr="002C128C">
        <w:rPr>
          <w:rFonts w:ascii="Corbel" w:hAnsi="Corbel"/>
          <w:sz w:val="18"/>
          <w:szCs w:val="18"/>
        </w:rPr>
        <w:t xml:space="preserve">Onderdeel 1: </w:t>
      </w:r>
      <w:bookmarkEnd w:id="100"/>
      <w:r w:rsidR="004C2008" w:rsidRPr="002C128C">
        <w:rPr>
          <w:rFonts w:ascii="Corbel" w:hAnsi="Corbel"/>
          <w:sz w:val="18"/>
          <w:szCs w:val="18"/>
        </w:rPr>
        <w:t>Team en Expertise</w:t>
      </w:r>
      <w:bookmarkEnd w:id="101"/>
    </w:p>
    <w:p w14:paraId="7C4382C7" w14:textId="77777777" w:rsidR="006F7E9C" w:rsidRPr="002C128C" w:rsidRDefault="006F7E9C" w:rsidP="006F7E9C">
      <w:pPr>
        <w:spacing w:line="276" w:lineRule="auto"/>
        <w:rPr>
          <w:rFonts w:ascii="Corbel" w:hAnsi="Corbel"/>
          <w:szCs w:val="18"/>
        </w:rPr>
      </w:pPr>
      <w:r w:rsidRPr="002C128C">
        <w:rPr>
          <w:rFonts w:ascii="Corbel" w:hAnsi="Corbel"/>
          <w:szCs w:val="18"/>
        </w:rPr>
        <w:t>Van belang voor de provincie Utrecht zijn met name de kwaliteit, deskundigheid, senioriteit en inzetbaarheid van de voorgestelde expert die worden ingezet ter ondersteuning van gemeenten binnen de warmtetransitie. De provincie beoordeelt in hoeverre de inschrijver beschikt over een team dat effectief kan opereren binnen complexe bestuurlijke en financiële besluitvormingsprocessen, zonder regie- of uitvoeringtaken over te nemen. </w:t>
      </w:r>
    </w:p>
    <w:p w14:paraId="44FD0F6B" w14:textId="77777777" w:rsidR="006F7E9C" w:rsidRPr="002C128C" w:rsidRDefault="006F7E9C" w:rsidP="006F7E9C">
      <w:pPr>
        <w:spacing w:line="276" w:lineRule="auto"/>
        <w:rPr>
          <w:rFonts w:ascii="Corbel" w:hAnsi="Corbel"/>
          <w:szCs w:val="18"/>
        </w:rPr>
      </w:pPr>
    </w:p>
    <w:p w14:paraId="3B4550EA" w14:textId="582B1A40" w:rsidR="006F7E9C" w:rsidRPr="002C128C" w:rsidRDefault="006F7E9C" w:rsidP="006F7E9C">
      <w:pPr>
        <w:spacing w:line="276" w:lineRule="auto"/>
        <w:rPr>
          <w:rFonts w:ascii="Corbel" w:hAnsi="Corbel"/>
          <w:szCs w:val="18"/>
        </w:rPr>
      </w:pPr>
      <w:r w:rsidRPr="002C128C">
        <w:rPr>
          <w:rFonts w:ascii="Corbel" w:hAnsi="Corbel"/>
          <w:szCs w:val="18"/>
        </w:rPr>
        <w:t xml:space="preserve">De inschrijver </w:t>
      </w:r>
      <w:r w:rsidR="00041C58">
        <w:rPr>
          <w:rFonts w:ascii="Corbel" w:hAnsi="Corbel"/>
          <w:szCs w:val="18"/>
        </w:rPr>
        <w:t>beschrijft de inzet van</w:t>
      </w:r>
      <w:r w:rsidRPr="002C128C">
        <w:rPr>
          <w:rFonts w:ascii="Corbel" w:hAnsi="Corbel"/>
          <w:szCs w:val="18"/>
        </w:rPr>
        <w:t>:</w:t>
      </w:r>
    </w:p>
    <w:p w14:paraId="3025007D" w14:textId="2610A2DA" w:rsidR="002C128C" w:rsidRPr="00041C58" w:rsidRDefault="006F7E9C" w:rsidP="00CE71D5">
      <w:pPr>
        <w:numPr>
          <w:ilvl w:val="0"/>
          <w:numId w:val="49"/>
        </w:numPr>
        <w:spacing w:line="276" w:lineRule="auto"/>
        <w:rPr>
          <w:rFonts w:ascii="Corbel" w:hAnsi="Corbel"/>
          <w:szCs w:val="18"/>
        </w:rPr>
      </w:pPr>
      <w:r w:rsidRPr="00041C58">
        <w:rPr>
          <w:rFonts w:ascii="Corbel" w:hAnsi="Corbel"/>
          <w:szCs w:val="18"/>
        </w:rPr>
        <w:t xml:space="preserve">De </w:t>
      </w:r>
      <w:r w:rsidR="00CE71D5" w:rsidRPr="00041C58">
        <w:rPr>
          <w:rFonts w:ascii="Corbel" w:hAnsi="Corbel"/>
          <w:szCs w:val="18"/>
        </w:rPr>
        <w:t>voorgestelde senior expert(s) die door de provincie kunnen worden ingezet, inclusief naam, rol en verantwoordelijkheden;</w:t>
      </w:r>
    </w:p>
    <w:p w14:paraId="42A3091A" w14:textId="7070754B"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De relevante kennis, ervaring en senioriteit van deze expert(s) in relatie tot de warmtetransitie en vergelijkbare complexe publieke opgaven;</w:t>
      </w:r>
    </w:p>
    <w:p w14:paraId="25F78FE8" w14:textId="6944D78B"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De wijze waarop de expert(s) gemeenten ondersteunen bij proces- en regievoering, zonder regie- of uitvoeringstaken over te nemen;</w:t>
      </w:r>
    </w:p>
    <w:p w14:paraId="5AA98620" w14:textId="39853556"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lastRenderedPageBreak/>
        <w:t xml:space="preserve">De financieel-technische expertise van de expert(s), waaronder ervaring met kostenstructuren, businesscases, risicoanalyses en </w:t>
      </w:r>
      <w:r w:rsidR="00041C58" w:rsidRPr="00041C58">
        <w:rPr>
          <w:rFonts w:ascii="Corbel" w:hAnsi="Corbel"/>
          <w:szCs w:val="18"/>
        </w:rPr>
        <w:t>financiële</w:t>
      </w:r>
      <w:r w:rsidRPr="00041C58">
        <w:rPr>
          <w:rFonts w:ascii="Corbel" w:hAnsi="Corbel"/>
          <w:szCs w:val="18"/>
        </w:rPr>
        <w:t xml:space="preserve"> afwegingen rond warmteoplossingen;</w:t>
      </w:r>
    </w:p>
    <w:p w14:paraId="2509B59C" w14:textId="746E414A"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De ervaring van de expert(s) met bestuurlijke en ambtelijke besluitvorming, interbestuurlijke samenwerking en relevante wet- en regelgeving;</w:t>
      </w:r>
    </w:p>
    <w:p w14:paraId="526188D9" w14:textId="44D05C89"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De beschikbaarheid en inzetbaarheid van de voorgestelde senior expert(s) gedurende de looptijd van de raamovereenkomst;</w:t>
      </w:r>
    </w:p>
    <w:p w14:paraId="6BC3C1CF" w14:textId="53B06BF8"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 xml:space="preserve">De wijze waarop </w:t>
      </w:r>
      <w:r w:rsidR="00041C58" w:rsidRPr="00041C58">
        <w:rPr>
          <w:rFonts w:ascii="Corbel" w:hAnsi="Corbel"/>
          <w:szCs w:val="18"/>
        </w:rPr>
        <w:t>continuïteit</w:t>
      </w:r>
      <w:r w:rsidRPr="00041C58">
        <w:rPr>
          <w:rFonts w:ascii="Corbel" w:hAnsi="Corbel"/>
          <w:szCs w:val="18"/>
        </w:rPr>
        <w:t>, vervanging en kennisoverdracht zijn geborgd;</w:t>
      </w:r>
    </w:p>
    <w:p w14:paraId="6CF46A2C" w14:textId="78E3A324" w:rsidR="00CE71D5" w:rsidRPr="00041C58" w:rsidRDefault="00CE71D5" w:rsidP="00CE71D5">
      <w:pPr>
        <w:numPr>
          <w:ilvl w:val="0"/>
          <w:numId w:val="49"/>
        </w:numPr>
        <w:spacing w:line="276" w:lineRule="auto"/>
        <w:rPr>
          <w:rFonts w:ascii="Corbel" w:hAnsi="Corbel"/>
          <w:szCs w:val="18"/>
        </w:rPr>
      </w:pPr>
      <w:r w:rsidRPr="00041C58">
        <w:rPr>
          <w:rFonts w:ascii="Corbel" w:hAnsi="Corbel"/>
          <w:szCs w:val="18"/>
        </w:rPr>
        <w:t xml:space="preserve">De manier waarop wordt samengewerkt met andere expertises binnen gemeenten en binnen het expertteam van de provincie, waaronder participatie en communicatie zodat inhoud, proces en participatie integraal worden benaderd. </w:t>
      </w:r>
    </w:p>
    <w:p w14:paraId="437FE059" w14:textId="77777777" w:rsidR="00CE71D5" w:rsidRPr="00041C58" w:rsidRDefault="00CE71D5" w:rsidP="00BC40AC">
      <w:pPr>
        <w:spacing w:line="276" w:lineRule="auto"/>
        <w:rPr>
          <w:rFonts w:ascii="Corbel" w:hAnsi="Corbel"/>
          <w:szCs w:val="18"/>
        </w:rPr>
      </w:pPr>
    </w:p>
    <w:p w14:paraId="37A5127E" w14:textId="77777777" w:rsidR="00BC40AC" w:rsidRPr="00041C58" w:rsidRDefault="00BC40AC" w:rsidP="006F7E9C">
      <w:pPr>
        <w:spacing w:line="276" w:lineRule="auto"/>
        <w:rPr>
          <w:rFonts w:ascii="Corbel" w:hAnsi="Corbel"/>
          <w:szCs w:val="18"/>
        </w:rPr>
      </w:pPr>
      <w:r w:rsidRPr="00041C58">
        <w:rPr>
          <w:rFonts w:ascii="Corbel" w:hAnsi="Corbel"/>
          <w:szCs w:val="18"/>
        </w:rPr>
        <w:t xml:space="preserve">De inschrijver onderbouwt bovenstaande met concrete en relevante voorbeelden uit eerdere opdrachten. </w:t>
      </w:r>
    </w:p>
    <w:p w14:paraId="29523E33" w14:textId="34C01287" w:rsidR="00BC40AC" w:rsidRPr="00041C58" w:rsidRDefault="00BC40AC" w:rsidP="006F7E9C">
      <w:pPr>
        <w:spacing w:line="276" w:lineRule="auto"/>
        <w:rPr>
          <w:rFonts w:ascii="Corbel" w:hAnsi="Corbel"/>
          <w:szCs w:val="18"/>
        </w:rPr>
      </w:pPr>
      <w:r w:rsidRPr="00041C58">
        <w:rPr>
          <w:rFonts w:ascii="Corbel" w:hAnsi="Corbel"/>
          <w:szCs w:val="18"/>
        </w:rPr>
        <w:t xml:space="preserve">De mate van concreetheid, relevantie en samenhang van de beschrijving en voorbeelden wordt meegenomen in de beoordeling. </w:t>
      </w:r>
    </w:p>
    <w:p w14:paraId="012FA4B9" w14:textId="77777777" w:rsidR="00BC40AC" w:rsidRPr="00041C58" w:rsidRDefault="00BC40AC" w:rsidP="006F7E9C">
      <w:pPr>
        <w:spacing w:line="276" w:lineRule="auto"/>
        <w:rPr>
          <w:rFonts w:ascii="Corbel" w:hAnsi="Corbel"/>
          <w:szCs w:val="18"/>
        </w:rPr>
      </w:pPr>
    </w:p>
    <w:p w14:paraId="430DC2F8" w14:textId="52C34C48" w:rsidR="006F7E9C" w:rsidRPr="00041C58" w:rsidRDefault="006F7E9C" w:rsidP="006F7E9C">
      <w:pPr>
        <w:spacing w:line="276" w:lineRule="auto"/>
        <w:rPr>
          <w:rFonts w:ascii="Corbel" w:hAnsi="Corbel"/>
          <w:szCs w:val="18"/>
        </w:rPr>
      </w:pPr>
      <w:r w:rsidRPr="00041C58">
        <w:rPr>
          <w:rFonts w:ascii="Corbel" w:hAnsi="Corbel"/>
          <w:szCs w:val="18"/>
        </w:rPr>
        <w:t>Voor de uitwerking van dit gunningscriterium kan de inschrijver maximaal 3 A4 enkelzijdig gebruiken. Indien het toegestane maximum wordt overschreden, wordt uitsluitend het deel van de tekst tot en met het maximaal toegestane aantal pagina's betrokken bij de beoordeling; het meerdere wordt buiten beschouwing gelaten. </w:t>
      </w:r>
    </w:p>
    <w:p w14:paraId="2D31CD10" w14:textId="77777777" w:rsidR="006F7E9C" w:rsidRPr="00041C58" w:rsidRDefault="006F7E9C" w:rsidP="00BC7775">
      <w:pPr>
        <w:spacing w:line="276" w:lineRule="auto"/>
        <w:rPr>
          <w:rFonts w:ascii="Corbel" w:hAnsi="Corbel"/>
          <w:szCs w:val="18"/>
        </w:rPr>
      </w:pPr>
    </w:p>
    <w:p w14:paraId="1CD98562" w14:textId="7DD076C5" w:rsidR="00BC7775" w:rsidRDefault="00BC7775" w:rsidP="00BC7775">
      <w:pPr>
        <w:spacing w:line="276" w:lineRule="auto"/>
        <w:rPr>
          <w:rFonts w:ascii="Corbel" w:hAnsi="Corbel"/>
          <w:szCs w:val="18"/>
        </w:rPr>
      </w:pPr>
      <w:r w:rsidRPr="00041C58">
        <w:rPr>
          <w:rFonts w:ascii="Corbel" w:hAnsi="Corbel"/>
          <w:szCs w:val="18"/>
        </w:rPr>
        <w:t>Het aantal punten dat maximaal aan de Inschrijving kan worden toegekend voor dit onderdeel is weergegeven i</w:t>
      </w:r>
      <w:r w:rsidR="0076136C" w:rsidRPr="00041C58">
        <w:rPr>
          <w:rFonts w:ascii="Corbel" w:hAnsi="Corbel"/>
          <w:szCs w:val="18"/>
        </w:rPr>
        <w:t>n de tabel hierboven onder 5.</w:t>
      </w:r>
      <w:r w:rsidR="006F7E9C" w:rsidRPr="00041C58">
        <w:rPr>
          <w:rFonts w:ascii="Corbel" w:hAnsi="Corbel"/>
          <w:szCs w:val="18"/>
        </w:rPr>
        <w:t>1</w:t>
      </w:r>
      <w:r w:rsidR="0076136C" w:rsidRPr="00041C58">
        <w:rPr>
          <w:rFonts w:ascii="Corbel" w:hAnsi="Corbel"/>
          <w:szCs w:val="18"/>
        </w:rPr>
        <w:t>.</w:t>
      </w:r>
    </w:p>
    <w:p w14:paraId="5FDEC7EF" w14:textId="699E70A5" w:rsidR="00BC7775" w:rsidRPr="002C128C" w:rsidRDefault="00BC7775" w:rsidP="00BC7775">
      <w:pPr>
        <w:pStyle w:val="Kop2"/>
        <w:numPr>
          <w:ilvl w:val="2"/>
          <w:numId w:val="21"/>
        </w:numPr>
        <w:tabs>
          <w:tab w:val="left" w:pos="6379"/>
        </w:tabs>
        <w:spacing w:before="240" w:after="120"/>
        <w:rPr>
          <w:rFonts w:ascii="Corbel" w:hAnsi="Corbel"/>
          <w:sz w:val="18"/>
          <w:szCs w:val="18"/>
        </w:rPr>
      </w:pPr>
      <w:bookmarkStart w:id="102" w:name="_Toc448087059"/>
      <w:bookmarkStart w:id="103" w:name="_Toc220665344"/>
      <w:r w:rsidRPr="002C128C">
        <w:rPr>
          <w:rFonts w:ascii="Corbel" w:hAnsi="Corbel"/>
          <w:sz w:val="18"/>
          <w:szCs w:val="18"/>
        </w:rPr>
        <w:t xml:space="preserve">Onderdeel 2: </w:t>
      </w:r>
      <w:bookmarkEnd w:id="102"/>
      <w:r w:rsidR="004C2008" w:rsidRPr="002C128C">
        <w:rPr>
          <w:rFonts w:ascii="Corbel" w:hAnsi="Corbel"/>
          <w:sz w:val="18"/>
          <w:szCs w:val="18"/>
        </w:rPr>
        <w:t>Aanpak, uitvoering, kennisdeling en innovatie</w:t>
      </w:r>
      <w:bookmarkEnd w:id="103"/>
    </w:p>
    <w:p w14:paraId="1C2B6DB1" w14:textId="77777777" w:rsidR="002C128C" w:rsidRPr="002C128C" w:rsidRDefault="002C128C" w:rsidP="002C128C">
      <w:pPr>
        <w:spacing w:line="276" w:lineRule="auto"/>
        <w:rPr>
          <w:rFonts w:ascii="Corbel" w:hAnsi="Corbel"/>
          <w:szCs w:val="18"/>
        </w:rPr>
      </w:pPr>
      <w:r w:rsidRPr="002C128C">
        <w:rPr>
          <w:rFonts w:ascii="Corbel" w:hAnsi="Corbel"/>
          <w:szCs w:val="18"/>
        </w:rPr>
        <w:t>Van belang voor de provincie Utrecht is in hoeverre de inschrijver inzicht geeft in de kwaliteit, samenhang en professionaliteit van zijn werkwijze bij de ondersteuning van gemeenten binnen de provinciale regie en aansturing van het Expertteam Warmtetransitie via het kennisteam en de kennisregisseur. </w:t>
      </w:r>
    </w:p>
    <w:p w14:paraId="491BD1E1" w14:textId="77777777" w:rsidR="002C128C" w:rsidRPr="002C128C" w:rsidRDefault="002C128C" w:rsidP="002C128C">
      <w:pPr>
        <w:spacing w:line="276" w:lineRule="auto"/>
        <w:rPr>
          <w:rFonts w:ascii="Corbel" w:hAnsi="Corbel"/>
          <w:szCs w:val="18"/>
        </w:rPr>
      </w:pPr>
    </w:p>
    <w:p w14:paraId="4B4F6F84" w14:textId="77777777" w:rsidR="002C128C" w:rsidRPr="002C128C" w:rsidRDefault="002C128C" w:rsidP="002C128C">
      <w:pPr>
        <w:spacing w:line="276" w:lineRule="auto"/>
        <w:rPr>
          <w:rFonts w:ascii="Corbel" w:hAnsi="Corbel"/>
          <w:szCs w:val="18"/>
        </w:rPr>
      </w:pPr>
      <w:r w:rsidRPr="002C128C">
        <w:rPr>
          <w:rFonts w:ascii="Corbel" w:hAnsi="Corbel"/>
          <w:szCs w:val="18"/>
        </w:rPr>
        <w:t>De beschrijving dient nadrukkelijk niet ter overname van regie of uitvoering.</w:t>
      </w:r>
    </w:p>
    <w:p w14:paraId="4175FF6F" w14:textId="77777777" w:rsidR="002C128C" w:rsidRPr="002C128C" w:rsidRDefault="002C128C" w:rsidP="002C128C">
      <w:pPr>
        <w:spacing w:line="276" w:lineRule="auto"/>
        <w:rPr>
          <w:rFonts w:ascii="Corbel" w:hAnsi="Corbel"/>
          <w:szCs w:val="18"/>
        </w:rPr>
      </w:pPr>
    </w:p>
    <w:p w14:paraId="66D50F0D" w14:textId="77777777" w:rsidR="002C128C" w:rsidRPr="002C128C" w:rsidRDefault="002C128C" w:rsidP="002C128C">
      <w:pPr>
        <w:spacing w:line="276" w:lineRule="auto"/>
        <w:rPr>
          <w:rFonts w:ascii="Corbel" w:hAnsi="Corbel"/>
          <w:szCs w:val="18"/>
        </w:rPr>
      </w:pPr>
      <w:r w:rsidRPr="002C128C">
        <w:rPr>
          <w:rFonts w:ascii="Corbel" w:hAnsi="Corbel"/>
          <w:szCs w:val="18"/>
        </w:rPr>
        <w:t>De inschrijver beschrijft:</w:t>
      </w:r>
    </w:p>
    <w:p w14:paraId="16AF5BBD" w14:textId="77777777" w:rsidR="002C128C" w:rsidRPr="002C128C" w:rsidRDefault="002C128C" w:rsidP="00C473BA">
      <w:pPr>
        <w:numPr>
          <w:ilvl w:val="0"/>
          <w:numId w:val="50"/>
        </w:numPr>
        <w:spacing w:line="276" w:lineRule="auto"/>
        <w:rPr>
          <w:rFonts w:ascii="Corbel" w:hAnsi="Corbel"/>
          <w:szCs w:val="18"/>
        </w:rPr>
      </w:pPr>
      <w:r w:rsidRPr="002C128C">
        <w:rPr>
          <w:rFonts w:ascii="Corbel" w:hAnsi="Corbel"/>
          <w:szCs w:val="18"/>
        </w:rPr>
        <w:t>Op welke wijze wordt bijdragen aan de drie vormen van inzet, en hoe deze inhoudelijk en methodisch worden ondersteund:</w:t>
      </w:r>
    </w:p>
    <w:p w14:paraId="605F185B"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 xml:space="preserve">Individuele ondersteuning (1-op-1 advies aan gemeenten, bijvoorbeeld op het gebied van procesinrichting, </w:t>
      </w:r>
      <w:proofErr w:type="spellStart"/>
      <w:r w:rsidRPr="002C128C">
        <w:rPr>
          <w:rFonts w:ascii="Corbel" w:hAnsi="Corbel"/>
          <w:szCs w:val="18"/>
        </w:rPr>
        <w:t>governance</w:t>
      </w:r>
      <w:proofErr w:type="spellEnd"/>
      <w:r w:rsidRPr="002C128C">
        <w:rPr>
          <w:rFonts w:ascii="Corbel" w:hAnsi="Corbel"/>
          <w:szCs w:val="18"/>
        </w:rPr>
        <w:t>, financiële afwegingen of besluitvorming);</w:t>
      </w:r>
    </w:p>
    <w:p w14:paraId="3B364BD4"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Groepsgerichte ondersteuning (bijvoorbeeld thematische werkgroepen, intervisies of gezamenlijk leertrajecten);</w:t>
      </w:r>
    </w:p>
    <w:p w14:paraId="2D07C5A7"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Kennisdeling en regionale vertaalslag (bijvoorbeeld het ontwikkelen van formats, handreikingen, rekenhulpen of kennissessies);</w:t>
      </w:r>
    </w:p>
    <w:p w14:paraId="1E367601" w14:textId="77777777" w:rsidR="002C128C" w:rsidRPr="002C128C" w:rsidRDefault="002C128C" w:rsidP="00C473BA">
      <w:pPr>
        <w:numPr>
          <w:ilvl w:val="0"/>
          <w:numId w:val="50"/>
        </w:numPr>
        <w:spacing w:line="276" w:lineRule="auto"/>
        <w:rPr>
          <w:rFonts w:ascii="Corbel" w:hAnsi="Corbel"/>
          <w:szCs w:val="18"/>
        </w:rPr>
      </w:pPr>
      <w:r w:rsidRPr="002C128C">
        <w:rPr>
          <w:rFonts w:ascii="Corbel" w:hAnsi="Corbel"/>
          <w:szCs w:val="18"/>
        </w:rPr>
        <w:t>Hoe continuïteit, beschikbaarheid en rolvastheid van de ondersteuning worden geborgd, zonder dat sprake is van overname van regie of uitvoeringstaken van gemeenten;</w:t>
      </w:r>
    </w:p>
    <w:p w14:paraId="2A59D224" w14:textId="77777777" w:rsidR="002C128C" w:rsidRPr="002C128C" w:rsidRDefault="002C128C" w:rsidP="00C473BA">
      <w:pPr>
        <w:numPr>
          <w:ilvl w:val="0"/>
          <w:numId w:val="50"/>
        </w:numPr>
        <w:spacing w:line="276" w:lineRule="auto"/>
        <w:rPr>
          <w:rFonts w:ascii="Corbel" w:hAnsi="Corbel"/>
          <w:szCs w:val="18"/>
        </w:rPr>
      </w:pPr>
      <w:r w:rsidRPr="002C128C">
        <w:rPr>
          <w:rFonts w:ascii="Corbel" w:hAnsi="Corbel"/>
          <w:szCs w:val="18"/>
        </w:rPr>
        <w:t xml:space="preserve">Hoe de inschrijver werkt binnen de door de provincie Utrecht ingerichte werkwijze en </w:t>
      </w:r>
      <w:proofErr w:type="spellStart"/>
      <w:r w:rsidRPr="002C128C">
        <w:rPr>
          <w:rFonts w:ascii="Corbel" w:hAnsi="Corbel"/>
          <w:szCs w:val="18"/>
        </w:rPr>
        <w:t>governance</w:t>
      </w:r>
      <w:proofErr w:type="spellEnd"/>
      <w:r w:rsidRPr="002C128C">
        <w:rPr>
          <w:rFonts w:ascii="Corbel" w:hAnsi="Corbel"/>
          <w:szCs w:val="18"/>
        </w:rPr>
        <w:t xml:space="preserve"> van het Expertteam Warmtetransitie, en samenwerkt met de kennisregisseur en andere relevant provinciale en landelijke structuren (zoals het Nationale Programma Lokale Warmtetransitie en  Warmtetafels);</w:t>
      </w:r>
    </w:p>
    <w:p w14:paraId="52DF7762" w14:textId="77777777" w:rsidR="002C128C" w:rsidRPr="002C128C" w:rsidRDefault="002C128C" w:rsidP="00C473BA">
      <w:pPr>
        <w:numPr>
          <w:ilvl w:val="0"/>
          <w:numId w:val="50"/>
        </w:numPr>
        <w:spacing w:line="276" w:lineRule="auto"/>
        <w:rPr>
          <w:rFonts w:ascii="Corbel" w:hAnsi="Corbel"/>
          <w:szCs w:val="18"/>
        </w:rPr>
      </w:pPr>
      <w:r w:rsidRPr="002C128C">
        <w:rPr>
          <w:rFonts w:ascii="Corbel" w:hAnsi="Corbel"/>
          <w:szCs w:val="18"/>
        </w:rPr>
        <w:t>Hoe wordt samengewerkt met andere expertises binnen het Expertteam Warmtetransitie, met het oog op inhoudelijke samenhang, kennisuitwisseling en versterking van de gemeentelijke ondersteuning;</w:t>
      </w:r>
    </w:p>
    <w:p w14:paraId="61F3CF4E" w14:textId="77777777" w:rsidR="002C128C" w:rsidRPr="002C128C" w:rsidRDefault="002C128C" w:rsidP="00C473BA">
      <w:pPr>
        <w:numPr>
          <w:ilvl w:val="0"/>
          <w:numId w:val="50"/>
        </w:numPr>
        <w:spacing w:line="276" w:lineRule="auto"/>
        <w:rPr>
          <w:rFonts w:ascii="Corbel" w:hAnsi="Corbel"/>
          <w:szCs w:val="18"/>
        </w:rPr>
      </w:pPr>
      <w:r w:rsidRPr="002C128C">
        <w:rPr>
          <w:rFonts w:ascii="Corbel" w:hAnsi="Corbel"/>
          <w:szCs w:val="18"/>
        </w:rPr>
        <w:t>Hoe de inschrijver gemeenten wendbaar en toekomstgericht ondersteunt:</w:t>
      </w:r>
    </w:p>
    <w:p w14:paraId="6164C1F8"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Door de inzet van vernieuwende werkwijzen, methodieken en (digitale) instrumenten ter ondersteuning van besluitvorming, procesvoering en financiële afwegingen.</w:t>
      </w:r>
    </w:p>
    <w:p w14:paraId="717230BD"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Door het bieden van flexibiliteit en schaalbaarheid in de ondersteuning, passend bij verschillende fasen en ondersteuningsvragen van gemeenten;</w:t>
      </w:r>
    </w:p>
    <w:p w14:paraId="44C4C735" w14:textId="77777777" w:rsidR="002C128C" w:rsidRPr="002C128C" w:rsidRDefault="002C128C" w:rsidP="00C473BA">
      <w:pPr>
        <w:numPr>
          <w:ilvl w:val="1"/>
          <w:numId w:val="50"/>
        </w:numPr>
        <w:spacing w:line="276" w:lineRule="auto"/>
        <w:rPr>
          <w:rFonts w:ascii="Corbel" w:hAnsi="Corbel"/>
          <w:szCs w:val="18"/>
        </w:rPr>
      </w:pPr>
      <w:r w:rsidRPr="002C128C">
        <w:rPr>
          <w:rFonts w:ascii="Corbel" w:hAnsi="Corbel"/>
          <w:szCs w:val="18"/>
        </w:rPr>
        <w:t xml:space="preserve">Door het geven van concrete voorbeelden van toegepaste innovaties en de toepasbarheid daarvan binnen het Expertteam Warmtetransitie. </w:t>
      </w:r>
    </w:p>
    <w:p w14:paraId="4C1B2288" w14:textId="77777777" w:rsidR="002C128C" w:rsidRDefault="002C128C" w:rsidP="002C128C">
      <w:pPr>
        <w:spacing w:line="276" w:lineRule="auto"/>
        <w:rPr>
          <w:rFonts w:ascii="Corbel" w:hAnsi="Corbel"/>
          <w:szCs w:val="18"/>
        </w:rPr>
      </w:pPr>
    </w:p>
    <w:p w14:paraId="35BA952F" w14:textId="77777777" w:rsidR="00041C58" w:rsidRPr="002C128C" w:rsidRDefault="00041C58" w:rsidP="002C128C">
      <w:pPr>
        <w:spacing w:line="276" w:lineRule="auto"/>
        <w:rPr>
          <w:rFonts w:ascii="Corbel" w:hAnsi="Corbel"/>
          <w:szCs w:val="18"/>
        </w:rPr>
      </w:pPr>
    </w:p>
    <w:p w14:paraId="480892EC" w14:textId="77777777" w:rsidR="002C128C" w:rsidRPr="002C128C" w:rsidRDefault="002C128C" w:rsidP="002C128C">
      <w:pPr>
        <w:spacing w:line="276" w:lineRule="auto"/>
        <w:rPr>
          <w:rFonts w:ascii="Corbel" w:hAnsi="Corbel"/>
          <w:b/>
          <w:bCs/>
          <w:szCs w:val="18"/>
        </w:rPr>
      </w:pPr>
      <w:r w:rsidRPr="002C128C">
        <w:rPr>
          <w:rFonts w:ascii="Corbel" w:hAnsi="Corbel"/>
          <w:b/>
          <w:bCs/>
          <w:szCs w:val="18"/>
        </w:rPr>
        <w:lastRenderedPageBreak/>
        <w:t>Beoordeling</w:t>
      </w:r>
    </w:p>
    <w:p w14:paraId="0BF94792" w14:textId="77777777" w:rsidR="002C128C" w:rsidRPr="002C128C" w:rsidRDefault="002C128C" w:rsidP="002C128C">
      <w:pPr>
        <w:spacing w:line="276" w:lineRule="auto"/>
        <w:rPr>
          <w:rFonts w:ascii="Corbel" w:hAnsi="Corbel"/>
          <w:szCs w:val="18"/>
        </w:rPr>
      </w:pPr>
      <w:r w:rsidRPr="002C128C">
        <w:rPr>
          <w:rFonts w:ascii="Corbel" w:hAnsi="Corbel"/>
          <w:szCs w:val="18"/>
        </w:rPr>
        <w:t>In de beoordeling wordt gekeken naar de mate waarin de beschreven aanpak:</w:t>
      </w:r>
    </w:p>
    <w:p w14:paraId="753B6BBA" w14:textId="77777777" w:rsidR="002C128C" w:rsidRPr="002C128C" w:rsidRDefault="002C128C" w:rsidP="00C473BA">
      <w:pPr>
        <w:numPr>
          <w:ilvl w:val="0"/>
          <w:numId w:val="51"/>
        </w:numPr>
        <w:spacing w:line="276" w:lineRule="auto"/>
        <w:rPr>
          <w:rFonts w:ascii="Corbel" w:hAnsi="Corbel"/>
          <w:szCs w:val="18"/>
        </w:rPr>
      </w:pPr>
      <w:r w:rsidRPr="002C128C">
        <w:rPr>
          <w:rFonts w:ascii="Corbel" w:hAnsi="Corbel"/>
          <w:szCs w:val="18"/>
        </w:rPr>
        <w:t>Aansluit bij de doelstellingen van de opdracht;</w:t>
      </w:r>
    </w:p>
    <w:p w14:paraId="03A0A78D" w14:textId="77777777" w:rsidR="002C128C" w:rsidRPr="002C128C" w:rsidRDefault="002C128C" w:rsidP="00C473BA">
      <w:pPr>
        <w:numPr>
          <w:ilvl w:val="0"/>
          <w:numId w:val="51"/>
        </w:numPr>
        <w:spacing w:line="276" w:lineRule="auto"/>
        <w:rPr>
          <w:rFonts w:ascii="Corbel" w:hAnsi="Corbel"/>
          <w:szCs w:val="18"/>
        </w:rPr>
      </w:pPr>
      <w:r w:rsidRPr="002C128C">
        <w:rPr>
          <w:rFonts w:ascii="Corbel" w:hAnsi="Corbel"/>
          <w:szCs w:val="18"/>
        </w:rPr>
        <w:t>Werkbaar is binnen de provinciale regie en aansturing via het Kennisteam en de kennisregisseur;</w:t>
      </w:r>
    </w:p>
    <w:p w14:paraId="45486BC4" w14:textId="77777777" w:rsidR="002C128C" w:rsidRPr="002C128C" w:rsidRDefault="002C128C" w:rsidP="00C473BA">
      <w:pPr>
        <w:numPr>
          <w:ilvl w:val="0"/>
          <w:numId w:val="51"/>
        </w:numPr>
        <w:spacing w:line="276" w:lineRule="auto"/>
        <w:rPr>
          <w:rFonts w:ascii="Corbel" w:hAnsi="Corbel"/>
          <w:szCs w:val="18"/>
        </w:rPr>
      </w:pPr>
      <w:r w:rsidRPr="002C128C">
        <w:rPr>
          <w:rFonts w:ascii="Corbel" w:hAnsi="Corbel"/>
          <w:szCs w:val="18"/>
        </w:rPr>
        <w:t>Blijkt geeft van ervaring met verschillende vormen van ondersteuning;</w:t>
      </w:r>
    </w:p>
    <w:p w14:paraId="065B2A1B" w14:textId="77777777" w:rsidR="002C128C" w:rsidRPr="002C128C" w:rsidRDefault="002C128C" w:rsidP="00C473BA">
      <w:pPr>
        <w:numPr>
          <w:ilvl w:val="0"/>
          <w:numId w:val="51"/>
        </w:numPr>
        <w:spacing w:line="276" w:lineRule="auto"/>
        <w:rPr>
          <w:rFonts w:ascii="Corbel" w:hAnsi="Corbel"/>
          <w:szCs w:val="18"/>
        </w:rPr>
      </w:pPr>
      <w:r w:rsidRPr="002C128C">
        <w:rPr>
          <w:rFonts w:ascii="Corbel" w:hAnsi="Corbel"/>
          <w:szCs w:val="18"/>
        </w:rPr>
        <w:t>Meerwaarde biedt voor gemeenten en provincie door samenhang, reflectie en structurele kennis opbrengt, in plaats van het leveren van losse advies-uren;</w:t>
      </w:r>
    </w:p>
    <w:p w14:paraId="726AF07F" w14:textId="77777777" w:rsidR="002C128C" w:rsidRPr="002C128C" w:rsidRDefault="002C128C" w:rsidP="00C473BA">
      <w:pPr>
        <w:numPr>
          <w:ilvl w:val="0"/>
          <w:numId w:val="51"/>
        </w:numPr>
        <w:spacing w:line="276" w:lineRule="auto"/>
        <w:rPr>
          <w:rFonts w:ascii="Corbel" w:hAnsi="Corbel"/>
          <w:szCs w:val="18"/>
        </w:rPr>
      </w:pPr>
      <w:r w:rsidRPr="002C128C">
        <w:rPr>
          <w:rFonts w:ascii="Corbel" w:hAnsi="Corbel"/>
          <w:szCs w:val="18"/>
        </w:rPr>
        <w:t>Laat zien dat procesmatige, bestuurlijke en financieel-technische aspecten integraal worden benaderd. </w:t>
      </w:r>
    </w:p>
    <w:p w14:paraId="0B993C2A" w14:textId="77777777" w:rsidR="002C128C" w:rsidRPr="002C128C" w:rsidRDefault="002C128C" w:rsidP="002C128C">
      <w:pPr>
        <w:spacing w:line="276" w:lineRule="auto"/>
        <w:rPr>
          <w:rFonts w:ascii="Corbel" w:hAnsi="Corbel"/>
          <w:szCs w:val="18"/>
        </w:rPr>
      </w:pPr>
    </w:p>
    <w:p w14:paraId="10A5CCD6" w14:textId="77777777" w:rsidR="002C128C" w:rsidRPr="002C128C" w:rsidRDefault="002C128C" w:rsidP="002C128C">
      <w:pPr>
        <w:spacing w:line="276" w:lineRule="auto"/>
        <w:rPr>
          <w:rFonts w:ascii="Corbel" w:hAnsi="Corbel"/>
          <w:szCs w:val="18"/>
        </w:rPr>
      </w:pPr>
      <w:r w:rsidRPr="002C128C">
        <w:rPr>
          <w:rFonts w:ascii="Corbel" w:hAnsi="Corbel"/>
          <w:szCs w:val="18"/>
        </w:rPr>
        <w:t>Voor de uitwerking van dit gunningscriterium kan de inschrijver maximaal 5 A4 enkelzijdig gebruiken. Indien het toegestane maximum wordt overschreden, wordt uitsluitend het deel van de tekst tot en met het maximaal toegestane aantal pagina's betrokken bij de beoordeling; het meerdere wordt buiten beschouwing gelaten. </w:t>
      </w:r>
    </w:p>
    <w:p w14:paraId="4FA3D368" w14:textId="77777777" w:rsidR="002C128C" w:rsidRDefault="002C128C" w:rsidP="00BC7775">
      <w:pPr>
        <w:spacing w:line="276" w:lineRule="auto"/>
        <w:rPr>
          <w:rFonts w:ascii="Corbel" w:hAnsi="Corbel"/>
          <w:szCs w:val="18"/>
          <w:highlight w:val="lightGray"/>
        </w:rPr>
      </w:pPr>
    </w:p>
    <w:p w14:paraId="17F829C2" w14:textId="00B86A40" w:rsidR="00BC7775" w:rsidRDefault="00BC7775" w:rsidP="00BC7775">
      <w:pPr>
        <w:spacing w:line="276" w:lineRule="auto"/>
        <w:rPr>
          <w:rFonts w:ascii="Corbel" w:hAnsi="Corbel"/>
          <w:szCs w:val="18"/>
        </w:rPr>
      </w:pPr>
      <w:r>
        <w:rPr>
          <w:rFonts w:ascii="Corbel" w:hAnsi="Corbel"/>
          <w:szCs w:val="18"/>
        </w:rPr>
        <w:t>Het aantal punten dat maximaal aan de Inschrijving kan worden toegekend voor dit onderdeel is weergegeven in de tabel hierboven onder 5.</w:t>
      </w:r>
      <w:r w:rsidR="006F7E9C">
        <w:rPr>
          <w:rFonts w:ascii="Corbel" w:hAnsi="Corbel"/>
          <w:szCs w:val="18"/>
        </w:rPr>
        <w:t>1</w:t>
      </w:r>
      <w:r>
        <w:rPr>
          <w:rFonts w:ascii="Corbel" w:hAnsi="Corbel"/>
          <w:szCs w:val="18"/>
        </w:rPr>
        <w:t>.</w:t>
      </w:r>
    </w:p>
    <w:p w14:paraId="0CCEFF71" w14:textId="77777777" w:rsidR="00BC7775" w:rsidRPr="00DD49C9" w:rsidRDefault="00BC7775" w:rsidP="00BC7775">
      <w:pPr>
        <w:pStyle w:val="Kop2"/>
        <w:tabs>
          <w:tab w:val="left" w:pos="6379"/>
        </w:tabs>
        <w:spacing w:before="240" w:after="120"/>
        <w:rPr>
          <w:rFonts w:ascii="Corbel" w:hAnsi="Corbel" w:cs="Helvetica"/>
          <w:sz w:val="18"/>
          <w:szCs w:val="18"/>
        </w:rPr>
      </w:pPr>
      <w:bookmarkStart w:id="104" w:name="_Toc448087062"/>
      <w:bookmarkStart w:id="105" w:name="_Toc220665345"/>
      <w:r w:rsidRPr="00811244">
        <w:rPr>
          <w:rFonts w:ascii="Corbel" w:hAnsi="Corbel" w:cs="Helvetica"/>
          <w:sz w:val="18"/>
          <w:szCs w:val="18"/>
        </w:rPr>
        <w:t xml:space="preserve">Subgunningscriterium </w:t>
      </w:r>
      <w:r>
        <w:rPr>
          <w:rFonts w:ascii="Corbel" w:hAnsi="Corbel" w:cs="Helvetica"/>
          <w:sz w:val="18"/>
          <w:szCs w:val="18"/>
        </w:rPr>
        <w:t>Prijs</w:t>
      </w:r>
      <w:bookmarkEnd w:id="104"/>
      <w:bookmarkEnd w:id="105"/>
      <w:r w:rsidRPr="00811244">
        <w:rPr>
          <w:rFonts w:ascii="Corbel" w:hAnsi="Corbel" w:cs="Helvetica"/>
          <w:sz w:val="18"/>
          <w:szCs w:val="18"/>
        </w:rPr>
        <w:t xml:space="preserve"> </w:t>
      </w:r>
    </w:p>
    <w:p w14:paraId="296A67BE" w14:textId="74B0EF62" w:rsidR="0020500C" w:rsidRPr="0020500C" w:rsidRDefault="006729C0" w:rsidP="0020500C">
      <w:pPr>
        <w:spacing w:line="276" w:lineRule="auto"/>
        <w:rPr>
          <w:rFonts w:ascii="Corbel" w:hAnsi="Corbel" w:cs="AgencyFB-Reg"/>
          <w:szCs w:val="18"/>
        </w:rPr>
      </w:pPr>
      <w:r w:rsidRPr="00811244">
        <w:rPr>
          <w:rFonts w:ascii="Corbel" w:hAnsi="Corbel" w:cs="AgencyFB-Reg"/>
          <w:szCs w:val="18"/>
        </w:rPr>
        <w:t xml:space="preserve">Inschrijvers dienen het bijgevoegde </w:t>
      </w:r>
      <w:r w:rsidRPr="00811244">
        <w:rPr>
          <w:rFonts w:ascii="Corbel" w:hAnsi="Corbel" w:cs="AgencyFB-Reg"/>
          <w:b/>
          <w:szCs w:val="18"/>
        </w:rPr>
        <w:t xml:space="preserve">Format Prijzenblad </w:t>
      </w:r>
      <w:r w:rsidRPr="00811244">
        <w:rPr>
          <w:rFonts w:ascii="Corbel" w:hAnsi="Corbel" w:cs="AgencyFB-Reg"/>
          <w:szCs w:val="18"/>
        </w:rPr>
        <w:t>volledig in te vullen en in TenderNed te uploaden als .</w:t>
      </w:r>
      <w:proofErr w:type="spellStart"/>
      <w:r w:rsidRPr="00811244">
        <w:rPr>
          <w:rFonts w:ascii="Corbel" w:hAnsi="Corbel" w:cs="AgencyFB-Reg"/>
          <w:szCs w:val="18"/>
        </w:rPr>
        <w:t>xls</w:t>
      </w:r>
      <w:proofErr w:type="spellEnd"/>
      <w:r w:rsidRPr="00811244">
        <w:rPr>
          <w:rFonts w:ascii="Corbel" w:hAnsi="Corbel" w:cs="AgencyFB-Reg"/>
          <w:szCs w:val="18"/>
        </w:rPr>
        <w:t>(x)- en .pdf-bestand.</w:t>
      </w:r>
      <w:r>
        <w:rPr>
          <w:rFonts w:ascii="Corbel" w:hAnsi="Corbel" w:cs="AgencyFB-Reg"/>
          <w:szCs w:val="18"/>
        </w:rPr>
        <w:t xml:space="preserve"> </w:t>
      </w:r>
      <w:r w:rsidR="0020500C" w:rsidRPr="0020500C">
        <w:rPr>
          <w:rFonts w:ascii="Corbel" w:hAnsi="Corbel" w:cs="AgencyFB-Reg"/>
          <w:szCs w:val="18"/>
        </w:rPr>
        <w:t>De door u ingediende uurtarieven zijn de vaste uurtarieven voor de duur van de overeenkomst, rekening houdend met artikel 6 van de bijlage concept raamovereenkomst. De gekozen methode van de fictieve inschrijfsom is uitsluitend bedoeld voor beoordelingsdoeleinden en vormt geen verplichting of indicatie voor de daadwerkelijke inzet of afname van het aantal uren per profiel gedurende de looptijd van de raamovereenkomst. De provincie behoudt zich het recht om gedurende de uitvoering van nadere opdrachten de inzet per profiel te variëren, afhankelijk van de aard van de ondersteuningsvragen.</w:t>
      </w:r>
    </w:p>
    <w:p w14:paraId="721AB086" w14:textId="77777777" w:rsidR="0020500C" w:rsidRPr="0020500C" w:rsidRDefault="0020500C" w:rsidP="0020500C">
      <w:pPr>
        <w:spacing w:line="276" w:lineRule="auto"/>
        <w:rPr>
          <w:rFonts w:ascii="Corbel" w:hAnsi="Corbel" w:cs="AgencyFB-Reg"/>
          <w:szCs w:val="18"/>
        </w:rPr>
      </w:pPr>
    </w:p>
    <w:p w14:paraId="04F2EFFB"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Pas na beoordeling van het gunningscriterium G1 kwaliteit worden de prijsbestanden geopend en de scores op prijs berekend. De inschrijver met de laagste fictieve inschrijfsom behaalt het maximaal aantal te behalen punten, namelijk 300 op het gunningscriterium G2 Prijs. De score van de overige inschrijvers wordt als volgt berekend:</w:t>
      </w:r>
    </w:p>
    <w:p w14:paraId="76ED27DA" w14:textId="77777777" w:rsidR="0020500C" w:rsidRPr="0020500C" w:rsidRDefault="0020500C" w:rsidP="0020500C">
      <w:pPr>
        <w:spacing w:line="276" w:lineRule="auto"/>
        <w:rPr>
          <w:rFonts w:ascii="Corbel" w:hAnsi="Corbel" w:cs="AgencyFB-Reg"/>
          <w:szCs w:val="18"/>
        </w:rPr>
      </w:pPr>
    </w:p>
    <w:p w14:paraId="031ED4D4"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Laagste fictieve inschrijfsom</w:t>
      </w:r>
    </w:p>
    <w:p w14:paraId="50D77B97"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    x 300 (afgerond op 2 decimalen)</w:t>
      </w:r>
    </w:p>
    <w:p w14:paraId="75AD40FF"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Ingediende fictieve inschrijfsom</w:t>
      </w:r>
    </w:p>
    <w:p w14:paraId="12A3721F" w14:textId="77777777" w:rsidR="0020500C" w:rsidRPr="0020500C" w:rsidRDefault="0020500C" w:rsidP="0020500C">
      <w:pPr>
        <w:spacing w:line="276" w:lineRule="auto"/>
        <w:rPr>
          <w:rFonts w:ascii="Corbel" w:hAnsi="Corbel" w:cs="AgencyFB-Reg"/>
          <w:szCs w:val="18"/>
        </w:rPr>
      </w:pPr>
    </w:p>
    <w:p w14:paraId="235DCFED"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Indien de door inschrijver aangeboden inschrijfsom zoveel hoger is dan de laagst aangeboden inschrijfsom dat het eindcijfer negatief wordt, ontvangt inschrijver nul (0) punten.</w:t>
      </w:r>
    </w:p>
    <w:p w14:paraId="60FE8792" w14:textId="77777777" w:rsidR="0020500C" w:rsidRPr="0020500C" w:rsidRDefault="0020500C" w:rsidP="0020500C">
      <w:pPr>
        <w:spacing w:line="276" w:lineRule="auto"/>
        <w:rPr>
          <w:rFonts w:ascii="Corbel" w:hAnsi="Corbel" w:cs="AgencyFB-Reg"/>
          <w:szCs w:val="18"/>
        </w:rPr>
      </w:pPr>
    </w:p>
    <w:p w14:paraId="1FA3C907"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De inschrijver vermeld de volgende gegevens in het format prijzenblad:</w:t>
      </w:r>
    </w:p>
    <w:p w14:paraId="6963D4FA" w14:textId="77777777" w:rsidR="0020500C" w:rsidRPr="0020500C" w:rsidRDefault="0020500C" w:rsidP="00C473BA">
      <w:pPr>
        <w:numPr>
          <w:ilvl w:val="0"/>
          <w:numId w:val="55"/>
        </w:numPr>
        <w:spacing w:line="276" w:lineRule="auto"/>
        <w:rPr>
          <w:rFonts w:ascii="Corbel" w:hAnsi="Corbel" w:cs="AgencyFB-Reg"/>
          <w:b/>
          <w:bCs/>
          <w:szCs w:val="18"/>
        </w:rPr>
      </w:pPr>
      <w:r w:rsidRPr="0020500C">
        <w:rPr>
          <w:rFonts w:ascii="Corbel" w:hAnsi="Corbel" w:cs="AgencyFB-Reg"/>
          <w:b/>
          <w:bCs/>
          <w:szCs w:val="18"/>
        </w:rPr>
        <w:t>Uurtarieven per profiel</w:t>
      </w:r>
    </w:p>
    <w:p w14:paraId="35EE66F1" w14:textId="77777777" w:rsidR="0020500C" w:rsidRPr="0020500C" w:rsidRDefault="0020500C" w:rsidP="00C473BA">
      <w:pPr>
        <w:numPr>
          <w:ilvl w:val="0"/>
          <w:numId w:val="56"/>
        </w:numPr>
        <w:spacing w:line="276" w:lineRule="auto"/>
        <w:rPr>
          <w:rFonts w:ascii="Corbel" w:hAnsi="Corbel" w:cs="AgencyFB-Reg"/>
          <w:szCs w:val="18"/>
        </w:rPr>
      </w:pPr>
      <w:r w:rsidRPr="0020500C">
        <w:rPr>
          <w:rFonts w:ascii="Corbel" w:hAnsi="Corbel" w:cs="AgencyFB-Reg"/>
          <w:szCs w:val="18"/>
        </w:rPr>
        <w:t>Senior-adviseur</w:t>
      </w:r>
    </w:p>
    <w:p w14:paraId="15F00984" w14:textId="77777777" w:rsidR="0020500C" w:rsidRPr="0020500C" w:rsidRDefault="0020500C" w:rsidP="00C473BA">
      <w:pPr>
        <w:numPr>
          <w:ilvl w:val="0"/>
          <w:numId w:val="56"/>
        </w:numPr>
        <w:spacing w:line="276" w:lineRule="auto"/>
        <w:rPr>
          <w:rFonts w:ascii="Corbel" w:hAnsi="Corbel" w:cs="AgencyFB-Reg"/>
          <w:szCs w:val="18"/>
        </w:rPr>
      </w:pPr>
      <w:proofErr w:type="spellStart"/>
      <w:r w:rsidRPr="0020500C">
        <w:rPr>
          <w:rFonts w:ascii="Corbel" w:hAnsi="Corbel" w:cs="AgencyFB-Reg"/>
          <w:szCs w:val="18"/>
        </w:rPr>
        <w:t>Medior</w:t>
      </w:r>
      <w:proofErr w:type="spellEnd"/>
      <w:r w:rsidRPr="0020500C">
        <w:rPr>
          <w:rFonts w:ascii="Corbel" w:hAnsi="Corbel" w:cs="AgencyFB-Reg"/>
          <w:szCs w:val="18"/>
        </w:rPr>
        <w:t>-adviseur</w:t>
      </w:r>
    </w:p>
    <w:p w14:paraId="34A9B7E3" w14:textId="77777777" w:rsidR="0020500C" w:rsidRPr="0020500C" w:rsidRDefault="0020500C" w:rsidP="00C473BA">
      <w:pPr>
        <w:numPr>
          <w:ilvl w:val="0"/>
          <w:numId w:val="56"/>
        </w:numPr>
        <w:spacing w:line="276" w:lineRule="auto"/>
        <w:rPr>
          <w:rFonts w:ascii="Corbel" w:hAnsi="Corbel" w:cs="AgencyFB-Reg"/>
          <w:szCs w:val="18"/>
        </w:rPr>
      </w:pPr>
      <w:r w:rsidRPr="0020500C">
        <w:rPr>
          <w:rFonts w:ascii="Corbel" w:hAnsi="Corbel" w:cs="AgencyFB-Reg"/>
          <w:szCs w:val="18"/>
        </w:rPr>
        <w:t>Junior-adviseur</w:t>
      </w:r>
    </w:p>
    <w:p w14:paraId="6E005C60" w14:textId="77777777" w:rsidR="0020500C" w:rsidRPr="0020500C" w:rsidRDefault="0020500C" w:rsidP="0020500C">
      <w:pPr>
        <w:spacing w:line="276" w:lineRule="auto"/>
        <w:rPr>
          <w:rFonts w:ascii="Corbel" w:hAnsi="Corbel" w:cs="AgencyFB-Reg"/>
          <w:szCs w:val="18"/>
        </w:rPr>
      </w:pPr>
    </w:p>
    <w:p w14:paraId="1EE4B1B5" w14:textId="77777777" w:rsidR="0020500C" w:rsidRPr="0020500C" w:rsidRDefault="0020500C" w:rsidP="0020500C">
      <w:pPr>
        <w:spacing w:line="276" w:lineRule="auto"/>
        <w:rPr>
          <w:rFonts w:ascii="Corbel" w:hAnsi="Corbel" w:cs="AgencyFB-Reg"/>
          <w:szCs w:val="18"/>
        </w:rPr>
      </w:pPr>
      <w:r w:rsidRPr="0020500C">
        <w:rPr>
          <w:rFonts w:ascii="Corbel" w:hAnsi="Corbel" w:cs="AgencyFB-Reg"/>
          <w:szCs w:val="18"/>
        </w:rPr>
        <w:t xml:space="preserve">De opgegeven inzetverdeling per profiel per jaar is indicatief en dient uitsluitend ter onderbouwing van de prijsvergelijking. Aan deze verdeling kunnen geen rechten worden ontleend ten aanzien van de daadwerkelijke inzet. </w:t>
      </w:r>
    </w:p>
    <w:p w14:paraId="2B69ABDC" w14:textId="77777777" w:rsidR="0020500C" w:rsidRDefault="0020500C" w:rsidP="006729C0">
      <w:pPr>
        <w:spacing w:line="276" w:lineRule="auto"/>
        <w:rPr>
          <w:rFonts w:ascii="Corbel" w:hAnsi="Corbel" w:cs="AgencyFB-Reg"/>
          <w:szCs w:val="18"/>
        </w:rPr>
      </w:pPr>
    </w:p>
    <w:p w14:paraId="75EA36AB" w14:textId="240E3F0B" w:rsidR="006729C0" w:rsidRDefault="006729C0" w:rsidP="006729C0">
      <w:pPr>
        <w:spacing w:line="276" w:lineRule="auto"/>
        <w:rPr>
          <w:rFonts w:ascii="Corbel" w:hAnsi="Corbel"/>
          <w:szCs w:val="18"/>
        </w:rPr>
      </w:pPr>
      <w:r>
        <w:rPr>
          <w:rFonts w:ascii="Corbel" w:hAnsi="Corbel" w:cs="AgencyFB-Reg"/>
          <w:szCs w:val="18"/>
        </w:rPr>
        <w:t>Voor cellen die betrekking hebben op prijzen, tarieven of percentages/eenheden</w:t>
      </w:r>
      <w:r w:rsidRPr="00811244">
        <w:rPr>
          <w:rFonts w:ascii="Corbel" w:hAnsi="Corbel" w:cs="AgencyFB-Reg"/>
          <w:szCs w:val="18"/>
        </w:rPr>
        <w:t xml:space="preserve"> is</w:t>
      </w:r>
      <w:r>
        <w:rPr>
          <w:rFonts w:ascii="Corbel" w:hAnsi="Corbel" w:cs="AgencyFB-Reg"/>
          <w:szCs w:val="18"/>
        </w:rPr>
        <w:t xml:space="preserve"> het</w:t>
      </w:r>
      <w:r w:rsidRPr="00811244">
        <w:rPr>
          <w:rFonts w:ascii="Corbel" w:hAnsi="Corbel" w:cs="AgencyFB-Reg"/>
          <w:szCs w:val="18"/>
        </w:rPr>
        <w:t xml:space="preserve"> enkel toegestaan </w:t>
      </w:r>
      <w:r>
        <w:rPr>
          <w:rFonts w:ascii="Corbel" w:hAnsi="Corbel" w:cs="AgencyFB-Reg"/>
          <w:szCs w:val="18"/>
        </w:rPr>
        <w:t>om bedragen of getallen g</w:t>
      </w:r>
      <w:r w:rsidR="00096F94">
        <w:rPr>
          <w:rFonts w:ascii="Corbel" w:hAnsi="Corbel" w:cs="AgencyFB-Reg"/>
          <w:szCs w:val="18"/>
        </w:rPr>
        <w:t>roter dan</w:t>
      </w:r>
      <w:r>
        <w:rPr>
          <w:rFonts w:ascii="Corbel" w:hAnsi="Corbel" w:cs="AgencyFB-Reg"/>
          <w:szCs w:val="18"/>
        </w:rPr>
        <w:t xml:space="preserve"> 0 (nul) </w:t>
      </w:r>
      <w:r w:rsidRPr="00811244">
        <w:rPr>
          <w:rFonts w:ascii="Corbel" w:hAnsi="Corbel" w:cs="AgencyFB-Reg"/>
          <w:szCs w:val="18"/>
        </w:rPr>
        <w:t>in te vullen.</w:t>
      </w:r>
      <w:r>
        <w:rPr>
          <w:rFonts w:ascii="Corbel" w:hAnsi="Corbel" w:cs="AgencyFB-Reg"/>
          <w:szCs w:val="18"/>
        </w:rPr>
        <w:t xml:space="preserve"> </w:t>
      </w:r>
      <w:r w:rsidRPr="00811244">
        <w:rPr>
          <w:rFonts w:ascii="Corbel" w:hAnsi="Corbel" w:cs="AgencyFB-Reg"/>
          <w:szCs w:val="18"/>
        </w:rPr>
        <w:t>De prijsopgave dient in Euro’s (€) (</w:t>
      </w:r>
      <w:r>
        <w:rPr>
          <w:rFonts w:ascii="Corbel" w:hAnsi="Corbel" w:cs="AgencyFB-Reg"/>
          <w:szCs w:val="18"/>
        </w:rPr>
        <w:t xml:space="preserve">ten hoogste </w:t>
      </w:r>
      <w:r w:rsidR="00096F94">
        <w:rPr>
          <w:rFonts w:ascii="Corbel" w:hAnsi="Corbel" w:cs="AgencyFB-Reg"/>
          <w:szCs w:val="18"/>
        </w:rPr>
        <w:t>twee</w:t>
      </w:r>
      <w:r>
        <w:rPr>
          <w:rFonts w:ascii="Corbel" w:hAnsi="Corbel" w:cs="AgencyFB-Reg"/>
          <w:szCs w:val="18"/>
        </w:rPr>
        <w:t xml:space="preserve"> decimalen achter de komma</w:t>
      </w:r>
      <w:r w:rsidRPr="00811244">
        <w:rPr>
          <w:rFonts w:ascii="Corbel" w:hAnsi="Corbel" w:cs="AgencyFB-Reg"/>
          <w:szCs w:val="18"/>
        </w:rPr>
        <w:t xml:space="preserve">) en </w:t>
      </w:r>
      <w:r w:rsidRPr="00811244">
        <w:rPr>
          <w:rFonts w:ascii="Corbel" w:hAnsi="Corbel" w:cs="AgencyFB-Reg"/>
          <w:szCs w:val="18"/>
          <w:u w:val="single"/>
        </w:rPr>
        <w:t>exclusief BTW</w:t>
      </w:r>
      <w:r w:rsidRPr="00811244">
        <w:rPr>
          <w:rFonts w:ascii="Corbel" w:hAnsi="Corbel" w:cs="AgencyFB-Reg"/>
          <w:szCs w:val="18"/>
        </w:rPr>
        <w:t xml:space="preserve"> te geschieden. </w:t>
      </w:r>
      <w:r w:rsidRPr="00CB7384">
        <w:rPr>
          <w:rFonts w:ascii="Corbel" w:hAnsi="Corbel" w:cs="AgencyFB-Reg"/>
          <w:szCs w:val="18"/>
        </w:rPr>
        <w:t xml:space="preserve">Het invullen van negatieve bedragen is niet toegestaan. </w:t>
      </w:r>
    </w:p>
    <w:p w14:paraId="3540266C" w14:textId="77777777" w:rsidR="006729C0" w:rsidRDefault="006729C0" w:rsidP="006729C0">
      <w:pPr>
        <w:spacing w:line="276" w:lineRule="auto"/>
        <w:rPr>
          <w:rFonts w:ascii="Corbel" w:hAnsi="Corbel"/>
          <w:szCs w:val="18"/>
        </w:rPr>
      </w:pPr>
    </w:p>
    <w:p w14:paraId="790ED113" w14:textId="009549F4" w:rsidR="006729C0" w:rsidRDefault="006729C0" w:rsidP="006729C0">
      <w:pPr>
        <w:spacing w:line="276" w:lineRule="auto"/>
        <w:rPr>
          <w:rFonts w:ascii="Corbel" w:hAnsi="Corbel"/>
          <w:szCs w:val="18"/>
        </w:rPr>
      </w:pPr>
      <w:r w:rsidRPr="0037408F">
        <w:rPr>
          <w:rFonts w:ascii="Corbel" w:hAnsi="Corbel"/>
          <w:szCs w:val="18"/>
        </w:rPr>
        <w:t xml:space="preserve">Tenzij uitdrukkelijk anders bepaald in de Aanbestedingsstukken zijn prijzen all-in en exclusief BTW. Indexering van aangeboden prijzen </w:t>
      </w:r>
      <w:r w:rsidRPr="00096F94">
        <w:rPr>
          <w:rFonts w:ascii="Corbel" w:hAnsi="Corbel"/>
          <w:szCs w:val="18"/>
        </w:rPr>
        <w:t>is wel mogelijk</w:t>
      </w:r>
      <w:r w:rsidRPr="0037408F">
        <w:rPr>
          <w:rFonts w:ascii="Corbel" w:hAnsi="Corbel"/>
          <w:szCs w:val="18"/>
        </w:rPr>
        <w:t xml:space="preserve"> conform het bepaalde in de Overeenkomst.</w:t>
      </w:r>
    </w:p>
    <w:p w14:paraId="4877CFEC" w14:textId="77777777" w:rsidR="006729C0" w:rsidRDefault="006729C0" w:rsidP="006729C0">
      <w:pPr>
        <w:shd w:val="clear" w:color="auto" w:fill="FFFFFF" w:themeFill="background1"/>
        <w:spacing w:line="276" w:lineRule="auto"/>
        <w:rPr>
          <w:rFonts w:ascii="Corbel" w:hAnsi="Corbel"/>
          <w:szCs w:val="18"/>
        </w:rPr>
      </w:pPr>
    </w:p>
    <w:p w14:paraId="21E07FF5" w14:textId="77777777" w:rsidR="006729C0" w:rsidRPr="00E1197B" w:rsidRDefault="006729C0" w:rsidP="006729C0">
      <w:pPr>
        <w:spacing w:line="276" w:lineRule="auto"/>
        <w:rPr>
          <w:rFonts w:ascii="Corbel" w:hAnsi="Corbel"/>
          <w:szCs w:val="18"/>
        </w:rPr>
      </w:pPr>
      <w:r w:rsidRPr="00E1197B">
        <w:rPr>
          <w:rFonts w:ascii="Corbel" w:hAnsi="Corbel"/>
          <w:szCs w:val="18"/>
        </w:rPr>
        <w:lastRenderedPageBreak/>
        <w:t>Bij gebreke van invulling van deze cellen wordt automatisch verondersteld dat een bedrag van €0,00 respectievelijk een getal van 0,00 is bedoeld.</w:t>
      </w:r>
    </w:p>
    <w:p w14:paraId="3C999E7D" w14:textId="77777777" w:rsidR="006729C0" w:rsidRPr="00E1197B" w:rsidRDefault="006729C0" w:rsidP="006729C0">
      <w:pPr>
        <w:spacing w:line="276" w:lineRule="auto"/>
        <w:rPr>
          <w:rFonts w:ascii="Corbel" w:hAnsi="Corbel"/>
          <w:szCs w:val="18"/>
        </w:rPr>
      </w:pPr>
    </w:p>
    <w:p w14:paraId="141ABD3B" w14:textId="30C6E2DE" w:rsidR="00BC7775" w:rsidRPr="00E1197B" w:rsidRDefault="006729C0" w:rsidP="00BC7775">
      <w:pPr>
        <w:spacing w:line="276" w:lineRule="auto"/>
        <w:rPr>
          <w:rFonts w:ascii="Corbel" w:hAnsi="Corbel"/>
          <w:szCs w:val="18"/>
        </w:rPr>
      </w:pPr>
      <w:r w:rsidRPr="00E1197B">
        <w:rPr>
          <w:rFonts w:ascii="Corbel" w:hAnsi="Corbel"/>
          <w:szCs w:val="18"/>
        </w:rPr>
        <w:t xml:space="preserve">Voor cellen die betrekking hebben op andersoortige informatie (zoals cellen met toelichtende of administratieve informatie), geldt bij het niet invullen of wijzigen van dit soort cellen in het </w:t>
      </w:r>
      <w:r w:rsidRPr="00E1197B">
        <w:rPr>
          <w:rFonts w:ascii="Corbel" w:hAnsi="Corbel"/>
          <w:b/>
          <w:bCs/>
          <w:szCs w:val="18"/>
        </w:rPr>
        <w:t xml:space="preserve">Format Prijzenblad </w:t>
      </w:r>
      <w:r w:rsidRPr="00E1197B">
        <w:rPr>
          <w:rFonts w:ascii="Corbel" w:hAnsi="Corbel"/>
          <w:szCs w:val="18"/>
        </w:rPr>
        <w:t xml:space="preserve">dat de Aanbestedende dienst over kan gaan tot uitsluiting van de Inschrijving, tenzij de Aanbestede dienst op grond van het bepaalde in paragraaf 3.4 onderdeel 8 ruimte ziet voor herstel.  </w:t>
      </w:r>
    </w:p>
    <w:p w14:paraId="2367C18D" w14:textId="77777777" w:rsidR="002C7F34" w:rsidRPr="00811244" w:rsidRDefault="002C7F34" w:rsidP="002C7F34">
      <w:pPr>
        <w:pStyle w:val="Geenafstand"/>
        <w:spacing w:line="276" w:lineRule="auto"/>
        <w:rPr>
          <w:rFonts w:ascii="Corbel" w:hAnsi="Corbel"/>
          <w:sz w:val="18"/>
          <w:szCs w:val="18"/>
        </w:rPr>
      </w:pPr>
    </w:p>
    <w:p w14:paraId="11A8E9F9" w14:textId="77777777" w:rsidR="00BC7775" w:rsidRPr="00811244" w:rsidRDefault="00BC7775" w:rsidP="00BC7775">
      <w:pPr>
        <w:pStyle w:val="BestekKop1"/>
      </w:pPr>
      <w:bookmarkStart w:id="106" w:name="_Toc448087063"/>
      <w:bookmarkStart w:id="107" w:name="_Toc220665346"/>
      <w:r w:rsidRPr="00811244">
        <w:lastRenderedPageBreak/>
        <w:t>Checklist</w:t>
      </w:r>
      <w:bookmarkEnd w:id="106"/>
      <w:bookmarkEnd w:id="107"/>
    </w:p>
    <w:p w14:paraId="1824BFF0" w14:textId="107CB73C"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54E422CB" w14:textId="77777777" w:rsidR="00BC7775" w:rsidRPr="00811244" w:rsidRDefault="00BC7775" w:rsidP="00BC7775">
      <w:pPr>
        <w:spacing w:line="276" w:lineRule="auto"/>
        <w:rPr>
          <w:rFonts w:ascii="Corbel" w:hAnsi="Corbel"/>
          <w:szCs w:val="18"/>
        </w:rPr>
      </w:pPr>
    </w:p>
    <w:tbl>
      <w:tblPr>
        <w:tblW w:w="500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5380"/>
        <w:gridCol w:w="3683"/>
      </w:tblGrid>
      <w:tr w:rsidR="003128EA" w:rsidRPr="00C56929" w14:paraId="067CA91B" w14:textId="77777777" w:rsidTr="00D6068C">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3128EA" w:rsidRPr="00C56929" w:rsidRDefault="003128EA"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3128EA" w:rsidRPr="00C56929" w14:paraId="6F213EAA" w14:textId="77777777" w:rsidTr="00D6068C">
        <w:trPr>
          <w:cantSplit/>
          <w:trHeight w:val="310"/>
          <w:jc w:val="center"/>
        </w:trPr>
        <w:tc>
          <w:tcPr>
            <w:tcW w:w="2968"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3128EA" w:rsidRPr="00C56929" w:rsidRDefault="003128EA"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032"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3128EA" w:rsidRPr="00C56929" w:rsidRDefault="003128EA"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3128EA" w:rsidRPr="00C56929" w14:paraId="78A82F2A" w14:textId="77777777" w:rsidTr="00D6068C">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3128EA" w:rsidRPr="00C56929" w:rsidRDefault="003128EA" w:rsidP="00694DC8">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r>
      <w:tr w:rsidR="003128EA" w:rsidRPr="00C56929" w14:paraId="18DE53B8" w14:textId="77777777" w:rsidTr="00D6068C">
        <w:trPr>
          <w:cantSplit/>
          <w:trHeight w:val="1821"/>
          <w:jc w:val="center"/>
        </w:trPr>
        <w:tc>
          <w:tcPr>
            <w:tcW w:w="2968" w:type="pct"/>
          </w:tcPr>
          <w:p w14:paraId="742C8CEB" w14:textId="77777777" w:rsidR="003128EA" w:rsidRPr="001E5F02" w:rsidRDefault="003128EA"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032" w:type="pct"/>
          </w:tcPr>
          <w:p w14:paraId="6C270017" w14:textId="77777777" w:rsidR="003128EA" w:rsidRPr="001E5F02" w:rsidRDefault="003128EA" w:rsidP="00694DC8">
            <w:pPr>
              <w:spacing w:line="276" w:lineRule="auto"/>
              <w:rPr>
                <w:rFonts w:ascii="Corbel" w:hAnsi="Corbel"/>
                <w:sz w:val="16"/>
                <w:szCs w:val="16"/>
              </w:rPr>
            </w:pPr>
            <w:r w:rsidRPr="001E5F02">
              <w:rPr>
                <w:rFonts w:ascii="Corbel" w:hAnsi="Corbel"/>
                <w:sz w:val="16"/>
                <w:szCs w:val="16"/>
              </w:rPr>
              <w:t xml:space="preserve">Bijlage het </w:t>
            </w:r>
            <w:r w:rsidRPr="001E5F02">
              <w:rPr>
                <w:rFonts w:ascii="Corbel" w:hAnsi="Corbel"/>
                <w:b/>
                <w:sz w:val="16"/>
                <w:szCs w:val="16"/>
              </w:rPr>
              <w:t>Uniform Europees Aanbestedingsdocument</w:t>
            </w:r>
            <w:r w:rsidRPr="001E5F02">
              <w:rPr>
                <w:rFonts w:ascii="Corbel" w:hAnsi="Corbel"/>
                <w:sz w:val="16"/>
                <w:szCs w:val="16"/>
              </w:rPr>
              <w:t xml:space="preserve"> invullen, eventueel rechtsgeldig ondertekenen en bijvoegen.</w:t>
            </w:r>
            <w:r w:rsidRPr="001E5F02">
              <w:rPr>
                <w:rStyle w:val="Voetnootmarkering"/>
                <w:rFonts w:ascii="Corbel" w:hAnsi="Corbel"/>
                <w:sz w:val="16"/>
                <w:szCs w:val="16"/>
              </w:rPr>
              <w:footnoteReference w:id="4"/>
            </w:r>
            <w:r w:rsidRPr="001E5F02">
              <w:rPr>
                <w:rFonts w:ascii="Corbel" w:hAnsi="Corbel"/>
                <w:sz w:val="16"/>
                <w:szCs w:val="16"/>
              </w:rPr>
              <w:t xml:space="preserve"> </w:t>
            </w:r>
          </w:p>
          <w:p w14:paraId="2F3B61C6" w14:textId="77777777" w:rsidR="003128EA" w:rsidRPr="001E5F02" w:rsidRDefault="003128EA" w:rsidP="00694DC8">
            <w:pPr>
              <w:spacing w:line="276" w:lineRule="auto"/>
              <w:rPr>
                <w:rFonts w:ascii="Corbel" w:hAnsi="Corbel"/>
                <w:sz w:val="16"/>
                <w:szCs w:val="16"/>
              </w:rPr>
            </w:pPr>
          </w:p>
          <w:p w14:paraId="1422C6AB" w14:textId="77777777" w:rsidR="003128EA" w:rsidRPr="001E5F02" w:rsidRDefault="003128EA" w:rsidP="00050FA5">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Pr="001E5F02">
              <w:rPr>
                <w:rFonts w:ascii="Corbel" w:hAnsi="Corbel"/>
                <w:sz w:val="16"/>
                <w:szCs w:val="16"/>
              </w:rPr>
              <w:t xml:space="preserve">het </w:t>
            </w:r>
            <w:r w:rsidRPr="001E5F02">
              <w:rPr>
                <w:rFonts w:ascii="Corbel" w:hAnsi="Corbel"/>
                <w:b/>
                <w:sz w:val="16"/>
                <w:szCs w:val="16"/>
              </w:rPr>
              <w:t>Uniform Europees Aanbestedingsdocument</w:t>
            </w:r>
            <w:r w:rsidRPr="001E5F02">
              <w:rPr>
                <w:rFonts w:ascii="Corbel" w:hAnsi="Corbel"/>
                <w:sz w:val="16"/>
                <w:szCs w:val="16"/>
              </w:rPr>
              <w:t xml:space="preserve"> te worden</w:t>
            </w:r>
            <w:r w:rsidRPr="001E5F02">
              <w:rPr>
                <w:rFonts w:ascii="Corbel" w:hAnsi="Corbel"/>
                <w:b/>
                <w:sz w:val="16"/>
                <w:szCs w:val="16"/>
              </w:rPr>
              <w:t xml:space="preserve"> </w:t>
            </w:r>
            <w:r w:rsidRPr="001E5F02">
              <w:rPr>
                <w:rFonts w:ascii="Corbel" w:hAnsi="Corbel"/>
                <w:sz w:val="16"/>
                <w:szCs w:val="16"/>
              </w:rPr>
              <w:t>ingediend.</w:t>
            </w:r>
          </w:p>
        </w:tc>
      </w:tr>
      <w:tr w:rsidR="003128EA" w:rsidRPr="00C56929" w14:paraId="0C2C411C" w14:textId="77777777" w:rsidTr="00D6068C">
        <w:trPr>
          <w:cantSplit/>
          <w:trHeight w:val="775"/>
          <w:jc w:val="center"/>
        </w:trPr>
        <w:tc>
          <w:tcPr>
            <w:tcW w:w="2968" w:type="pct"/>
          </w:tcPr>
          <w:p w14:paraId="243E8885" w14:textId="0EE4054D" w:rsidR="003128EA" w:rsidRPr="00B553A4" w:rsidRDefault="003128EA" w:rsidP="00694DC8">
            <w:pPr>
              <w:spacing w:line="276" w:lineRule="auto"/>
              <w:rPr>
                <w:rFonts w:ascii="Corbel" w:hAnsi="Corbel"/>
                <w:sz w:val="16"/>
                <w:szCs w:val="16"/>
              </w:rPr>
            </w:pPr>
            <w:r w:rsidRPr="00B553A4">
              <w:rPr>
                <w:rFonts w:ascii="Corbel" w:hAnsi="Corbel"/>
                <w:sz w:val="16"/>
                <w:szCs w:val="16"/>
              </w:rPr>
              <w:t>Uittreksel inschrijving nationale handelsregister]</w:t>
            </w:r>
          </w:p>
        </w:tc>
        <w:tc>
          <w:tcPr>
            <w:tcW w:w="2032" w:type="pct"/>
          </w:tcPr>
          <w:p w14:paraId="0E082585" w14:textId="77777777" w:rsidR="003128EA" w:rsidRPr="00B553A4" w:rsidRDefault="003128EA" w:rsidP="00AB6021">
            <w:pPr>
              <w:spacing w:line="276" w:lineRule="auto"/>
              <w:rPr>
                <w:rFonts w:ascii="Corbel" w:hAnsi="Corbel"/>
                <w:sz w:val="16"/>
                <w:szCs w:val="16"/>
              </w:rPr>
            </w:pPr>
            <w:r w:rsidRPr="00B553A4">
              <w:rPr>
                <w:rFonts w:ascii="Corbel" w:hAnsi="Corbel"/>
                <w:sz w:val="16"/>
                <w:szCs w:val="16"/>
              </w:rPr>
              <w:t xml:space="preserve">Bijvoegen, niet ouder dan 6 maanden. </w:t>
            </w:r>
          </w:p>
          <w:p w14:paraId="69941291" w14:textId="77777777" w:rsidR="003128EA" w:rsidRPr="00B553A4" w:rsidRDefault="003128EA" w:rsidP="00AB6021">
            <w:pPr>
              <w:spacing w:line="276" w:lineRule="auto"/>
              <w:rPr>
                <w:rFonts w:ascii="Corbel" w:hAnsi="Corbel"/>
                <w:sz w:val="16"/>
                <w:szCs w:val="16"/>
              </w:rPr>
            </w:pPr>
          </w:p>
          <w:p w14:paraId="709927CE" w14:textId="77777777" w:rsidR="003128EA" w:rsidRPr="00B553A4" w:rsidRDefault="003128EA" w:rsidP="00694DC8">
            <w:pPr>
              <w:spacing w:line="276" w:lineRule="auto"/>
              <w:rPr>
                <w:rFonts w:ascii="Corbel" w:hAnsi="Corbel"/>
                <w:sz w:val="16"/>
                <w:szCs w:val="16"/>
              </w:rPr>
            </w:pPr>
            <w:r w:rsidRPr="00B553A4">
              <w:rPr>
                <w:rFonts w:ascii="Corbel" w:hAnsi="Corbel"/>
                <w:sz w:val="16"/>
                <w:szCs w:val="16"/>
                <w:u w:val="single"/>
              </w:rPr>
              <w:t>Let op:</w:t>
            </w:r>
            <w:r w:rsidRPr="00B553A4">
              <w:rPr>
                <w:rFonts w:ascii="Corbel" w:hAnsi="Corbel"/>
                <w:sz w:val="16"/>
                <w:szCs w:val="16"/>
              </w:rPr>
              <w:t xml:space="preserve"> door iedere deelnemer aan het Samenwerkingsverband (combinatie) dient dit </w:t>
            </w:r>
            <w:r w:rsidRPr="00B553A4">
              <w:rPr>
                <w:rFonts w:ascii="Corbel" w:hAnsi="Corbel"/>
                <w:b/>
                <w:sz w:val="16"/>
                <w:szCs w:val="16"/>
              </w:rPr>
              <w:t xml:space="preserve">separaat </w:t>
            </w:r>
            <w:r w:rsidRPr="00B553A4">
              <w:rPr>
                <w:rFonts w:ascii="Corbel" w:hAnsi="Corbel"/>
                <w:sz w:val="16"/>
                <w:szCs w:val="16"/>
              </w:rPr>
              <w:t>te worden ingediend.</w:t>
            </w:r>
          </w:p>
        </w:tc>
      </w:tr>
      <w:tr w:rsidR="003128EA" w:rsidRPr="00C56929" w14:paraId="4D4073FD" w14:textId="77777777" w:rsidTr="00D6068C">
        <w:trPr>
          <w:cantSplit/>
          <w:trHeight w:val="775"/>
          <w:jc w:val="center"/>
        </w:trPr>
        <w:tc>
          <w:tcPr>
            <w:tcW w:w="2968" w:type="pct"/>
          </w:tcPr>
          <w:p w14:paraId="713F105E" w14:textId="57211E64" w:rsidR="003128EA" w:rsidRPr="00D301D3" w:rsidRDefault="003128EA"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032" w:type="pct"/>
          </w:tcPr>
          <w:p w14:paraId="53829491" w14:textId="77777777" w:rsidR="003128EA" w:rsidRDefault="003128EA" w:rsidP="00AB6021">
            <w:pPr>
              <w:spacing w:line="276" w:lineRule="auto"/>
              <w:rPr>
                <w:rFonts w:ascii="Corbel" w:hAnsi="Corbel"/>
                <w:sz w:val="16"/>
                <w:szCs w:val="16"/>
              </w:rPr>
            </w:pPr>
            <w:r w:rsidRPr="00D301D3">
              <w:rPr>
                <w:rFonts w:ascii="Corbel" w:hAnsi="Corbel"/>
                <w:sz w:val="16"/>
                <w:szCs w:val="16"/>
              </w:rPr>
              <w:t xml:space="preserve">Bijlage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3128EA" w:rsidRDefault="003128EA" w:rsidP="00AB6021">
            <w:pPr>
              <w:spacing w:line="276" w:lineRule="auto"/>
              <w:rPr>
                <w:rFonts w:ascii="Corbel" w:hAnsi="Corbel"/>
                <w:sz w:val="16"/>
                <w:szCs w:val="16"/>
              </w:rPr>
            </w:pPr>
          </w:p>
          <w:p w14:paraId="1B63E1EF" w14:textId="1DB2756A" w:rsidR="003128EA" w:rsidRPr="00D301D3" w:rsidRDefault="003128EA"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3128EA" w:rsidRPr="00C56929" w14:paraId="49750507" w14:textId="77777777" w:rsidTr="00D6068C">
        <w:trPr>
          <w:cantSplit/>
          <w:trHeight w:val="541"/>
          <w:jc w:val="center"/>
        </w:trPr>
        <w:tc>
          <w:tcPr>
            <w:tcW w:w="2968" w:type="pct"/>
          </w:tcPr>
          <w:p w14:paraId="18CA8D11" w14:textId="77777777" w:rsidR="003128EA" w:rsidRPr="00C56929" w:rsidRDefault="003128EA" w:rsidP="00694DC8">
            <w:pPr>
              <w:autoSpaceDE w:val="0"/>
              <w:autoSpaceDN w:val="0"/>
              <w:adjustRightInd w:val="0"/>
              <w:spacing w:line="276" w:lineRule="auto"/>
              <w:rPr>
                <w:rFonts w:ascii="Corbel" w:hAnsi="Corbel" w:cs="Calibri"/>
                <w:bCs/>
                <w:color w:val="000000"/>
                <w:spacing w:val="0"/>
                <w:sz w:val="16"/>
                <w:szCs w:val="16"/>
              </w:rPr>
            </w:pPr>
            <w:r w:rsidRPr="00C56929">
              <w:rPr>
                <w:rFonts w:ascii="Corbel" w:hAnsi="Corbel" w:cs="Calibri"/>
                <w:bCs/>
                <w:color w:val="000000"/>
                <w:spacing w:val="0"/>
                <w:sz w:val="16"/>
                <w:szCs w:val="16"/>
              </w:rPr>
              <w:t>Format Kerncompetenties</w:t>
            </w:r>
          </w:p>
        </w:tc>
        <w:tc>
          <w:tcPr>
            <w:tcW w:w="2032" w:type="pct"/>
          </w:tcPr>
          <w:p w14:paraId="2D927A00" w14:textId="77777777" w:rsidR="003128EA" w:rsidRPr="00C56929" w:rsidRDefault="003128EA" w:rsidP="00694DC8">
            <w:pPr>
              <w:autoSpaceDE w:val="0"/>
              <w:autoSpaceDN w:val="0"/>
              <w:adjustRightInd w:val="0"/>
              <w:spacing w:line="276" w:lineRule="auto"/>
              <w:rPr>
                <w:rFonts w:ascii="Corbel" w:hAnsi="Corbel" w:cs="Calibri"/>
                <w:color w:val="000000"/>
                <w:spacing w:val="0"/>
                <w:sz w:val="16"/>
                <w:szCs w:val="16"/>
              </w:rPr>
            </w:pPr>
            <w:r w:rsidRPr="00C56929">
              <w:rPr>
                <w:rFonts w:ascii="Corbel" w:hAnsi="Corbel" w:cs="Calibri"/>
                <w:bCs/>
                <w:color w:val="000000"/>
                <w:spacing w:val="0"/>
                <w:sz w:val="16"/>
                <w:szCs w:val="16"/>
              </w:rPr>
              <w:t>Bijlage Format Kerncompetenties</w:t>
            </w:r>
            <w:r w:rsidRPr="00C56929">
              <w:rPr>
                <w:rFonts w:ascii="Corbel" w:hAnsi="Corbel" w:cs="Calibri"/>
                <w:color w:val="000000"/>
                <w:spacing w:val="0"/>
                <w:sz w:val="16"/>
                <w:szCs w:val="16"/>
              </w:rPr>
              <w:t xml:space="preserve"> invullen en bijvoegen. </w:t>
            </w:r>
          </w:p>
        </w:tc>
      </w:tr>
      <w:tr w:rsidR="003128EA" w:rsidRPr="00C56929" w14:paraId="0B610357" w14:textId="77777777" w:rsidTr="00D6068C">
        <w:trPr>
          <w:cantSplit/>
          <w:trHeight w:val="195"/>
          <w:jc w:val="center"/>
        </w:trPr>
        <w:tc>
          <w:tcPr>
            <w:tcW w:w="2968" w:type="pct"/>
            <w:shd w:val="clear" w:color="auto" w:fill="000000" w:themeFill="text1"/>
            <w:vAlign w:val="center"/>
          </w:tcPr>
          <w:p w14:paraId="294EB283" w14:textId="77777777" w:rsidR="003128EA" w:rsidRPr="00C56929" w:rsidRDefault="003128EA"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032" w:type="pct"/>
            <w:shd w:val="clear" w:color="auto" w:fill="000000" w:themeFill="text1"/>
            <w:vAlign w:val="center"/>
          </w:tcPr>
          <w:p w14:paraId="4B2324AE" w14:textId="77777777" w:rsidR="003128EA" w:rsidRPr="00C56929" w:rsidRDefault="003128EA"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3128EA" w:rsidRPr="00C56929" w14:paraId="5C018E71" w14:textId="77777777" w:rsidTr="00D6068C">
        <w:trPr>
          <w:cantSplit/>
          <w:trHeight w:val="307"/>
          <w:jc w:val="center"/>
        </w:trPr>
        <w:tc>
          <w:tcPr>
            <w:tcW w:w="2968" w:type="pct"/>
            <w:vMerge w:val="restart"/>
            <w:vAlign w:val="center"/>
          </w:tcPr>
          <w:p w14:paraId="23C9C4B9" w14:textId="77777777" w:rsidR="003128EA" w:rsidRPr="00C56929" w:rsidRDefault="003128EA" w:rsidP="00694DC8">
            <w:pPr>
              <w:spacing w:line="276" w:lineRule="auto"/>
              <w:rPr>
                <w:rFonts w:ascii="Corbel" w:hAnsi="Corbel"/>
                <w:sz w:val="16"/>
                <w:szCs w:val="16"/>
              </w:rPr>
            </w:pPr>
            <w:r w:rsidRPr="00C56929">
              <w:rPr>
                <w:rFonts w:ascii="Corbel" w:hAnsi="Corbel"/>
                <w:sz w:val="16"/>
                <w:szCs w:val="16"/>
              </w:rPr>
              <w:t xml:space="preserve">Kwaliteit </w:t>
            </w:r>
          </w:p>
        </w:tc>
        <w:tc>
          <w:tcPr>
            <w:tcW w:w="2032" w:type="pct"/>
          </w:tcPr>
          <w:p w14:paraId="0E8CB5D1" w14:textId="77777777" w:rsidR="003128EA" w:rsidRPr="00C56929" w:rsidRDefault="003128EA" w:rsidP="00694DC8">
            <w:pPr>
              <w:spacing w:line="276" w:lineRule="auto"/>
              <w:rPr>
                <w:rFonts w:ascii="Corbel" w:hAnsi="Corbel"/>
                <w:sz w:val="16"/>
                <w:szCs w:val="16"/>
                <w:u w:val="single"/>
              </w:rPr>
            </w:pPr>
            <w:r w:rsidRPr="00C56929">
              <w:rPr>
                <w:rFonts w:ascii="Corbel" w:hAnsi="Corbel"/>
                <w:sz w:val="16"/>
                <w:szCs w:val="16"/>
              </w:rPr>
              <w:t>Onderdeel I: X, in .pdf</w:t>
            </w:r>
          </w:p>
        </w:tc>
      </w:tr>
      <w:tr w:rsidR="003128EA" w:rsidRPr="00C56929" w14:paraId="5DE394E4" w14:textId="77777777" w:rsidTr="00D6068C">
        <w:trPr>
          <w:cantSplit/>
          <w:trHeight w:val="307"/>
          <w:jc w:val="center"/>
        </w:trPr>
        <w:tc>
          <w:tcPr>
            <w:tcW w:w="2968" w:type="pct"/>
            <w:vMerge/>
            <w:vAlign w:val="center"/>
          </w:tcPr>
          <w:p w14:paraId="42C27033" w14:textId="77777777" w:rsidR="003128EA" w:rsidRPr="00C56929" w:rsidRDefault="003128EA" w:rsidP="00694DC8">
            <w:pPr>
              <w:spacing w:line="276" w:lineRule="auto"/>
              <w:rPr>
                <w:rFonts w:ascii="Corbel" w:hAnsi="Corbel"/>
                <w:sz w:val="16"/>
                <w:szCs w:val="16"/>
              </w:rPr>
            </w:pPr>
          </w:p>
        </w:tc>
        <w:tc>
          <w:tcPr>
            <w:tcW w:w="2032" w:type="pct"/>
          </w:tcPr>
          <w:p w14:paraId="385724A0" w14:textId="77777777" w:rsidR="003128EA" w:rsidRPr="00C56929" w:rsidRDefault="003128EA" w:rsidP="00694DC8">
            <w:pPr>
              <w:spacing w:line="276" w:lineRule="auto"/>
              <w:rPr>
                <w:rFonts w:ascii="Corbel" w:hAnsi="Corbel"/>
                <w:sz w:val="16"/>
                <w:szCs w:val="16"/>
                <w:u w:val="single"/>
              </w:rPr>
            </w:pPr>
            <w:r w:rsidRPr="00C56929">
              <w:rPr>
                <w:rFonts w:ascii="Corbel" w:hAnsi="Corbel"/>
                <w:sz w:val="16"/>
                <w:szCs w:val="16"/>
              </w:rPr>
              <w:t>Onderdeel II: X, in .pdf</w:t>
            </w:r>
          </w:p>
        </w:tc>
      </w:tr>
      <w:tr w:rsidR="003128EA" w:rsidRPr="00C56929" w14:paraId="34ECF9AE" w14:textId="77777777" w:rsidTr="00D6068C">
        <w:trPr>
          <w:cantSplit/>
          <w:trHeight w:val="307"/>
          <w:jc w:val="center"/>
        </w:trPr>
        <w:tc>
          <w:tcPr>
            <w:tcW w:w="2968" w:type="pct"/>
            <w:vAlign w:val="center"/>
          </w:tcPr>
          <w:p w14:paraId="228C6E4D" w14:textId="7DD4F117" w:rsidR="003128EA" w:rsidRPr="00C56929" w:rsidRDefault="003128EA" w:rsidP="00694DC8">
            <w:pPr>
              <w:spacing w:line="276" w:lineRule="auto"/>
              <w:rPr>
                <w:rFonts w:ascii="Corbel" w:hAnsi="Corbel"/>
                <w:sz w:val="16"/>
                <w:szCs w:val="16"/>
              </w:rPr>
            </w:pPr>
            <w:r>
              <w:rPr>
                <w:rFonts w:ascii="Corbel" w:hAnsi="Corbel"/>
                <w:sz w:val="16"/>
                <w:szCs w:val="16"/>
              </w:rPr>
              <w:t>Prijs</w:t>
            </w:r>
          </w:p>
        </w:tc>
        <w:tc>
          <w:tcPr>
            <w:tcW w:w="2032" w:type="pct"/>
          </w:tcPr>
          <w:p w14:paraId="00704908" w14:textId="213ADD9A" w:rsidR="003128EA" w:rsidRPr="00C56929" w:rsidRDefault="003128EA" w:rsidP="00694DC8">
            <w:pPr>
              <w:spacing w:line="276" w:lineRule="auto"/>
              <w:rPr>
                <w:rFonts w:ascii="Corbel" w:hAnsi="Corbel"/>
                <w:sz w:val="16"/>
                <w:szCs w:val="16"/>
              </w:rPr>
            </w:pPr>
            <w:r>
              <w:rPr>
                <w:rFonts w:ascii="Corbel" w:hAnsi="Corbel"/>
                <w:sz w:val="16"/>
                <w:szCs w:val="16"/>
              </w:rPr>
              <w:t>Onderdeel I: X, in .pdf</w:t>
            </w:r>
          </w:p>
        </w:tc>
      </w:tr>
    </w:tbl>
    <w:p w14:paraId="7ED3D913" w14:textId="553EE836" w:rsidR="00BC7775" w:rsidRDefault="00BC7775" w:rsidP="00BC7775">
      <w:pPr>
        <w:pStyle w:val="BestekKop1"/>
      </w:pPr>
      <w:bookmarkStart w:id="108" w:name="_Toc448087066"/>
      <w:bookmarkStart w:id="109" w:name="_Toc220665347"/>
      <w:r>
        <w:lastRenderedPageBreak/>
        <w:t xml:space="preserve">Bijlage </w:t>
      </w:r>
      <w:r w:rsidRPr="00881670">
        <w:t>Format Kerncompetenties</w:t>
      </w:r>
      <w:bookmarkEnd w:id="109"/>
      <w:r>
        <w:t xml:space="preserve"> </w:t>
      </w:r>
      <w:bookmarkEnd w:id="108"/>
    </w:p>
    <w:p w14:paraId="203BB47A" w14:textId="77777777" w:rsidR="00BC7775" w:rsidRDefault="00BC7775" w:rsidP="00BC7775">
      <w:pPr>
        <w:suppressAutoHyphens/>
        <w:overflowPunct w:val="0"/>
        <w:autoSpaceDE w:val="0"/>
        <w:spacing w:line="276" w:lineRule="auto"/>
        <w:textAlignment w:val="baseline"/>
        <w:rPr>
          <w:rFonts w:ascii="Corbel" w:hAnsi="Corbel"/>
          <w:b/>
          <w:szCs w:val="18"/>
        </w:rPr>
      </w:pPr>
      <w:r>
        <w:rPr>
          <w:rFonts w:ascii="Corbel" w:hAnsi="Corbel"/>
          <w:b/>
          <w:szCs w:val="18"/>
        </w:rPr>
        <w:t>Betreft aanbesteding:</w:t>
      </w:r>
    </w:p>
    <w:p w14:paraId="2D87687D" w14:textId="0B81089C" w:rsidR="00BC7775" w:rsidRPr="00C56929" w:rsidRDefault="00023F27" w:rsidP="00BC7775">
      <w:pPr>
        <w:suppressAutoHyphens/>
        <w:overflowPunct w:val="0"/>
        <w:autoSpaceDE w:val="0"/>
        <w:spacing w:line="276" w:lineRule="auto"/>
        <w:textAlignment w:val="baseline"/>
        <w:rPr>
          <w:rFonts w:ascii="Corbel" w:hAnsi="Corbel"/>
          <w:szCs w:val="18"/>
          <w:highlight w:val="lightGray"/>
        </w:rPr>
      </w:pPr>
      <w:r w:rsidRPr="00023F27">
        <w:rPr>
          <w:rFonts w:ascii="Corbel" w:hAnsi="Corbel"/>
          <w:szCs w:val="18"/>
        </w:rPr>
        <w:t>Expertteam Warmtetransitie – Proces, Regievoering en Financieel-Technisch advies</w:t>
      </w:r>
    </w:p>
    <w:p w14:paraId="3EC057C8" w14:textId="63D10857" w:rsidR="00BC7775" w:rsidRPr="003128EA" w:rsidRDefault="003128EA" w:rsidP="00BC7775">
      <w:pPr>
        <w:suppressAutoHyphens/>
        <w:overflowPunct w:val="0"/>
        <w:autoSpaceDE w:val="0"/>
        <w:spacing w:line="276" w:lineRule="auto"/>
        <w:textAlignment w:val="baseline"/>
        <w:rPr>
          <w:rFonts w:ascii="Corbel" w:hAnsi="Corbel"/>
          <w:szCs w:val="18"/>
        </w:rPr>
      </w:pPr>
      <w:r w:rsidRPr="003128EA">
        <w:rPr>
          <w:rFonts w:ascii="Corbel" w:hAnsi="Corbel"/>
          <w:szCs w:val="18"/>
        </w:rPr>
        <w:t>24648</w:t>
      </w:r>
    </w:p>
    <w:p w14:paraId="73F45B5C" w14:textId="317DE7A8" w:rsidR="00BC7775" w:rsidRDefault="00BC7775" w:rsidP="00BC7775">
      <w:pPr>
        <w:suppressAutoHyphens/>
        <w:overflowPunct w:val="0"/>
        <w:autoSpaceDE w:val="0"/>
        <w:spacing w:line="276" w:lineRule="auto"/>
        <w:textAlignment w:val="baseline"/>
        <w:rPr>
          <w:rFonts w:ascii="Corbel" w:hAnsi="Corbel"/>
          <w:szCs w:val="18"/>
        </w:rPr>
      </w:pPr>
      <w:r w:rsidRPr="003128EA">
        <w:rPr>
          <w:rFonts w:ascii="Corbel" w:hAnsi="Corbel"/>
          <w:szCs w:val="18"/>
        </w:rPr>
        <w:t xml:space="preserve">Provincie </w:t>
      </w:r>
      <w:r w:rsidR="003128EA" w:rsidRPr="003128EA">
        <w:rPr>
          <w:rFonts w:ascii="Corbel" w:hAnsi="Corbel"/>
          <w:szCs w:val="18"/>
        </w:rPr>
        <w:t>Utrecht</w:t>
      </w:r>
    </w:p>
    <w:p w14:paraId="0061D21C" w14:textId="77777777" w:rsidR="00BC7775" w:rsidRPr="00D51454" w:rsidRDefault="00BC7775" w:rsidP="00BC7775">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BC7775" w:rsidRPr="001A17B8" w14:paraId="2507C604" w14:textId="77777777" w:rsidTr="00EE28CD">
        <w:trPr>
          <w:trHeight w:val="126"/>
          <w:jc w:val="center"/>
        </w:trPr>
        <w:tc>
          <w:tcPr>
            <w:tcW w:w="9079" w:type="dxa"/>
            <w:gridSpan w:val="2"/>
            <w:shd w:val="clear" w:color="auto" w:fill="000000" w:themeFill="text1"/>
          </w:tcPr>
          <w:p w14:paraId="43C62F0C" w14:textId="4AE873E7" w:rsidR="00BC7775" w:rsidRPr="001A17B8" w:rsidRDefault="00BC7775" w:rsidP="00694DC8">
            <w:pPr>
              <w:pStyle w:val="Voetnoottekst"/>
              <w:spacing w:line="276" w:lineRule="auto"/>
              <w:rPr>
                <w:rFonts w:ascii="Corbel" w:hAnsi="Corbel"/>
                <w:b/>
                <w:color w:val="FFFFFF" w:themeColor="background1"/>
                <w:sz w:val="16"/>
                <w:szCs w:val="16"/>
              </w:rPr>
            </w:pPr>
            <w:r w:rsidRPr="001A17B8">
              <w:rPr>
                <w:rFonts w:ascii="Corbel" w:hAnsi="Corbel"/>
                <w:b/>
                <w:sz w:val="16"/>
                <w:szCs w:val="16"/>
              </w:rPr>
              <w:t>Kerncompetentie 1:</w:t>
            </w:r>
            <w:r w:rsidRPr="001A17B8">
              <w:rPr>
                <w:rFonts w:ascii="Corbel" w:hAnsi="Corbel"/>
                <w:sz w:val="16"/>
                <w:szCs w:val="16"/>
              </w:rPr>
              <w:t xml:space="preserve"> </w:t>
            </w:r>
            <w:r w:rsidR="007E66B8" w:rsidRPr="007E66B8">
              <w:rPr>
                <w:rFonts w:ascii="Corbel" w:hAnsi="Corbel"/>
                <w:i/>
                <w:sz w:val="16"/>
                <w:szCs w:val="16"/>
              </w:rPr>
              <w:t>Ervaring met proces- en regievoering binnen gemeentelijke warmteprogramma's</w:t>
            </w:r>
          </w:p>
        </w:tc>
      </w:tr>
      <w:tr w:rsidR="00BC7775" w:rsidRPr="001A17B8" w14:paraId="65B20970" w14:textId="77777777" w:rsidTr="00EE28CD">
        <w:trPr>
          <w:jc w:val="center"/>
        </w:trPr>
        <w:tc>
          <w:tcPr>
            <w:tcW w:w="5107" w:type="dxa"/>
          </w:tcPr>
          <w:p w14:paraId="36444379"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tcPr>
          <w:p w14:paraId="73DD3F63"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09D5AF4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64572D67" w14:textId="77777777" w:rsidTr="00EE28CD">
        <w:trPr>
          <w:jc w:val="center"/>
        </w:trPr>
        <w:tc>
          <w:tcPr>
            <w:tcW w:w="5107" w:type="dxa"/>
          </w:tcPr>
          <w:p w14:paraId="7A20F4EF"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tcPr>
          <w:p w14:paraId="5D61809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008E0B61"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41F10F35" w14:textId="77777777" w:rsidTr="00EE28CD">
        <w:trPr>
          <w:trHeight w:val="675"/>
          <w:jc w:val="center"/>
        </w:trPr>
        <w:tc>
          <w:tcPr>
            <w:tcW w:w="5107" w:type="dxa"/>
          </w:tcPr>
          <w:p w14:paraId="7F75A5D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tcPr>
          <w:p w14:paraId="5F6894E7"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4A2553B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150A29C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27BDAFC5" w14:textId="77777777" w:rsidTr="00EE28CD">
        <w:trPr>
          <w:jc w:val="center"/>
        </w:trPr>
        <w:tc>
          <w:tcPr>
            <w:tcW w:w="5107" w:type="dxa"/>
          </w:tcPr>
          <w:p w14:paraId="57E1374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tcPr>
          <w:p w14:paraId="76125C2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396661A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5442E41C" w14:textId="77777777" w:rsidTr="00EE28CD">
        <w:trPr>
          <w:jc w:val="center"/>
        </w:trPr>
        <w:tc>
          <w:tcPr>
            <w:tcW w:w="5107" w:type="dxa"/>
          </w:tcPr>
          <w:p w14:paraId="330CD975"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tcPr>
          <w:p w14:paraId="0EFF1C8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6BF5EAF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44B688BF" w14:textId="77777777" w:rsidTr="00EE28CD">
        <w:trPr>
          <w:jc w:val="center"/>
        </w:trPr>
        <w:tc>
          <w:tcPr>
            <w:tcW w:w="5107" w:type="dxa"/>
          </w:tcPr>
          <w:p w14:paraId="2535E7CE"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tcPr>
          <w:p w14:paraId="200A975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515BAAD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r w:rsidR="00BC7775" w:rsidRPr="001A17B8" w14:paraId="3DE9B4E2" w14:textId="77777777" w:rsidTr="00EE28CD">
        <w:trPr>
          <w:jc w:val="center"/>
        </w:trPr>
        <w:tc>
          <w:tcPr>
            <w:tcW w:w="5107" w:type="dxa"/>
          </w:tcPr>
          <w:p w14:paraId="29A8E48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4F53BA0D"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5A15689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025ABAA9"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6DB7894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351A8F96"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c>
          <w:tcPr>
            <w:tcW w:w="3972" w:type="dxa"/>
          </w:tcPr>
          <w:p w14:paraId="570344C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33729DF3"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F223F5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6FE4615D"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2778238C"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6F887F4"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47846A2A"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tc>
      </w:tr>
      <w:tr w:rsidR="00BC7775" w:rsidRPr="001A17B8" w14:paraId="1B2ADDA2" w14:textId="77777777" w:rsidTr="00EE28CD">
        <w:trPr>
          <w:jc w:val="center"/>
        </w:trPr>
        <w:tc>
          <w:tcPr>
            <w:tcW w:w="5107" w:type="dxa"/>
          </w:tcPr>
          <w:p w14:paraId="49CD23F5" w14:textId="77777777" w:rsidR="00BC7775" w:rsidRPr="00BC7775" w:rsidRDefault="00BC7775" w:rsidP="00694DC8">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5DE95062" w14:textId="77777777" w:rsidR="00BC7775" w:rsidRPr="00BC7775" w:rsidRDefault="00BC7775" w:rsidP="00694DC8">
            <w:pPr>
              <w:spacing w:line="276" w:lineRule="auto"/>
              <w:rPr>
                <w:rFonts w:ascii="Corbel" w:hAnsi="Corbel"/>
                <w:sz w:val="16"/>
                <w:szCs w:val="16"/>
              </w:rPr>
            </w:pPr>
          </w:p>
          <w:p w14:paraId="5ABDAC65"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398B9501"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c>
          <w:tcPr>
            <w:tcW w:w="3972" w:type="dxa"/>
          </w:tcPr>
          <w:p w14:paraId="3AE019EF"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424FC61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p>
          <w:p w14:paraId="096FE35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24701DF3" w14:textId="77777777" w:rsidR="00BC7775" w:rsidRPr="001A17B8" w:rsidRDefault="00BC7775" w:rsidP="00694DC8">
            <w:pPr>
              <w:spacing w:line="276" w:lineRule="auto"/>
              <w:rPr>
                <w:rFonts w:ascii="Corbel" w:hAnsi="Corbel"/>
                <w:sz w:val="16"/>
                <w:szCs w:val="16"/>
              </w:rPr>
            </w:pPr>
          </w:p>
          <w:p w14:paraId="7C39BB5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4DD5883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13D7B76B"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55A44D00"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BC7775" w:rsidRPr="001A17B8" w14:paraId="512162F0" w14:textId="77777777" w:rsidTr="00EE28CD">
        <w:trPr>
          <w:trHeight w:val="212"/>
          <w:jc w:val="center"/>
        </w:trPr>
        <w:tc>
          <w:tcPr>
            <w:tcW w:w="9079" w:type="dxa"/>
            <w:gridSpan w:val="2"/>
          </w:tcPr>
          <w:p w14:paraId="56854127" w14:textId="77777777" w:rsidR="00BC7775" w:rsidRPr="001A17B8" w:rsidRDefault="00BC7775" w:rsidP="00694DC8">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BC7775" w:rsidRPr="001A17B8" w14:paraId="14DFEAE8" w14:textId="77777777" w:rsidTr="00EE28CD">
        <w:trPr>
          <w:trHeight w:val="171"/>
          <w:jc w:val="center"/>
        </w:trPr>
        <w:tc>
          <w:tcPr>
            <w:tcW w:w="5107" w:type="dxa"/>
          </w:tcPr>
          <w:p w14:paraId="08DD6F00" w14:textId="77777777" w:rsidR="00BC7775" w:rsidRPr="001A17B8" w:rsidRDefault="00BC7775" w:rsidP="00694DC8">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31F8165D" w14:textId="77777777" w:rsidR="00BC7775" w:rsidRPr="001A17B8" w:rsidRDefault="00BC7775" w:rsidP="00694DC8">
            <w:pPr>
              <w:pStyle w:val="Lijstalinea1"/>
              <w:spacing w:line="276" w:lineRule="auto"/>
              <w:ind w:left="0"/>
              <w:rPr>
                <w:rFonts w:ascii="Corbel" w:hAnsi="Corbel"/>
                <w:sz w:val="16"/>
                <w:szCs w:val="16"/>
                <w:lang w:val="nl-NL"/>
              </w:rPr>
            </w:pPr>
          </w:p>
          <w:p w14:paraId="157EAC94" w14:textId="77777777" w:rsidR="00BC7775" w:rsidRPr="001A17B8" w:rsidRDefault="00BC7775" w:rsidP="00694DC8">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37AF657C" w14:textId="77777777" w:rsidR="00BC7775" w:rsidRPr="001A17B8" w:rsidRDefault="00BC7775" w:rsidP="00694DC8">
            <w:pPr>
              <w:pStyle w:val="Lijstalinea1"/>
              <w:spacing w:line="276" w:lineRule="auto"/>
              <w:ind w:left="0"/>
              <w:rPr>
                <w:rFonts w:ascii="Corbel" w:hAnsi="Corbel"/>
                <w:sz w:val="16"/>
                <w:szCs w:val="16"/>
                <w:lang w:val="nl-NL"/>
              </w:rPr>
            </w:pPr>
          </w:p>
        </w:tc>
        <w:tc>
          <w:tcPr>
            <w:tcW w:w="3972" w:type="dxa"/>
          </w:tcPr>
          <w:p w14:paraId="5ED516F8"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2FDF0887"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p w14:paraId="1A56F41E" w14:textId="77777777" w:rsidR="00BC7775" w:rsidRPr="001A17B8" w:rsidRDefault="00BC7775" w:rsidP="00694DC8">
            <w:pPr>
              <w:overflowPunct w:val="0"/>
              <w:autoSpaceDE w:val="0"/>
              <w:autoSpaceDN w:val="0"/>
              <w:adjustRightInd w:val="0"/>
              <w:spacing w:line="276" w:lineRule="auto"/>
              <w:textAlignment w:val="baseline"/>
              <w:rPr>
                <w:rFonts w:ascii="Corbel" w:hAnsi="Corbel"/>
                <w:sz w:val="16"/>
                <w:szCs w:val="16"/>
              </w:rPr>
            </w:pPr>
          </w:p>
        </w:tc>
      </w:tr>
    </w:tbl>
    <w:p w14:paraId="6D438F1C" w14:textId="77777777" w:rsidR="00BC7775" w:rsidRDefault="00BC7775" w:rsidP="00BC7775">
      <w:pPr>
        <w:autoSpaceDE w:val="0"/>
        <w:autoSpaceDN w:val="0"/>
        <w:adjustRightInd w:val="0"/>
        <w:spacing w:line="240" w:lineRule="auto"/>
        <w:contextualSpacing/>
        <w:rPr>
          <w:rFonts w:ascii="Corbel" w:hAnsi="Corbel"/>
          <w:caps/>
          <w:sz w:val="24"/>
          <w:szCs w:val="18"/>
          <w:highlight w:val="cyan"/>
        </w:rPr>
      </w:pPr>
    </w:p>
    <w:p w14:paraId="53D6144A" w14:textId="3E353D17" w:rsidR="00BC7775" w:rsidRDefault="00BC7775" w:rsidP="00BC7775">
      <w:pPr>
        <w:autoSpaceDE w:val="0"/>
        <w:autoSpaceDN w:val="0"/>
        <w:adjustRightInd w:val="0"/>
        <w:spacing w:line="240" w:lineRule="auto"/>
        <w:contextualSpacing/>
        <w:rPr>
          <w:rFonts w:ascii="Corbel" w:hAnsi="Corbel"/>
          <w:caps/>
          <w:sz w:val="24"/>
          <w:szCs w:val="18"/>
          <w:highlight w:val="cyan"/>
        </w:rPr>
      </w:pPr>
    </w:p>
    <w:p w14:paraId="1B757233" w14:textId="03AAD603"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4BE0EF81" w14:textId="152BB80A"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494013F3" w14:textId="4A5C4B13"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51B8EA19" w14:textId="42D86FA1" w:rsidR="00794523" w:rsidRDefault="00794523" w:rsidP="00BC7775">
      <w:pPr>
        <w:autoSpaceDE w:val="0"/>
        <w:autoSpaceDN w:val="0"/>
        <w:adjustRightInd w:val="0"/>
        <w:spacing w:line="240" w:lineRule="auto"/>
        <w:contextualSpacing/>
        <w:rPr>
          <w:rFonts w:ascii="Corbel" w:hAnsi="Corbel"/>
          <w:caps/>
          <w:sz w:val="24"/>
          <w:szCs w:val="18"/>
          <w:highlight w:val="cyan"/>
        </w:rPr>
      </w:pPr>
    </w:p>
    <w:p w14:paraId="65055A5E" w14:textId="77777777" w:rsidR="007E66B8" w:rsidRDefault="007E66B8" w:rsidP="00BC7775">
      <w:pPr>
        <w:autoSpaceDE w:val="0"/>
        <w:autoSpaceDN w:val="0"/>
        <w:adjustRightInd w:val="0"/>
        <w:spacing w:line="240" w:lineRule="auto"/>
        <w:contextualSpacing/>
        <w:rPr>
          <w:rFonts w:ascii="Corbel" w:hAnsi="Corbel"/>
          <w:caps/>
          <w:sz w:val="24"/>
          <w:szCs w:val="18"/>
          <w:highlight w:val="cyan"/>
        </w:rPr>
      </w:pPr>
    </w:p>
    <w:p w14:paraId="15423A2D" w14:textId="77777777" w:rsidR="007E66B8" w:rsidRDefault="007E66B8" w:rsidP="00BC7775">
      <w:pPr>
        <w:autoSpaceDE w:val="0"/>
        <w:autoSpaceDN w:val="0"/>
        <w:adjustRightInd w:val="0"/>
        <w:spacing w:line="240" w:lineRule="auto"/>
        <w:contextualSpacing/>
        <w:rPr>
          <w:rFonts w:ascii="Corbel" w:hAnsi="Corbel"/>
          <w:caps/>
          <w:sz w:val="24"/>
          <w:szCs w:val="18"/>
          <w:highlight w:val="cyan"/>
        </w:rPr>
      </w:pPr>
    </w:p>
    <w:p w14:paraId="5B0A1643" w14:textId="77777777" w:rsidR="007E66B8" w:rsidRDefault="007E66B8" w:rsidP="007E66B8">
      <w:pPr>
        <w:suppressAutoHyphens/>
        <w:overflowPunct w:val="0"/>
        <w:autoSpaceDE w:val="0"/>
        <w:spacing w:line="276" w:lineRule="auto"/>
        <w:textAlignment w:val="baseline"/>
        <w:rPr>
          <w:rFonts w:ascii="Corbel" w:hAnsi="Corbel"/>
          <w:b/>
          <w:szCs w:val="18"/>
        </w:rPr>
      </w:pPr>
      <w:r>
        <w:rPr>
          <w:rFonts w:ascii="Corbel" w:hAnsi="Corbel"/>
          <w:b/>
          <w:szCs w:val="18"/>
        </w:rPr>
        <w:lastRenderedPageBreak/>
        <w:t>Betreft aanbesteding:</w:t>
      </w:r>
    </w:p>
    <w:p w14:paraId="2D04E314" w14:textId="77777777" w:rsidR="007E66B8" w:rsidRPr="00C56929" w:rsidRDefault="007E66B8" w:rsidP="007E66B8">
      <w:pPr>
        <w:suppressAutoHyphens/>
        <w:overflowPunct w:val="0"/>
        <w:autoSpaceDE w:val="0"/>
        <w:spacing w:line="276" w:lineRule="auto"/>
        <w:textAlignment w:val="baseline"/>
        <w:rPr>
          <w:rFonts w:ascii="Corbel" w:hAnsi="Corbel"/>
          <w:szCs w:val="18"/>
          <w:highlight w:val="lightGray"/>
        </w:rPr>
      </w:pPr>
      <w:r w:rsidRPr="00023F27">
        <w:rPr>
          <w:rFonts w:ascii="Corbel" w:hAnsi="Corbel"/>
          <w:szCs w:val="18"/>
        </w:rPr>
        <w:t>Expertteam Warmtetransitie – Proces, Regievoering en Financieel-Technisch advies</w:t>
      </w:r>
    </w:p>
    <w:p w14:paraId="2F884ED5" w14:textId="77777777" w:rsidR="007E66B8" w:rsidRPr="003128EA" w:rsidRDefault="007E66B8" w:rsidP="007E66B8">
      <w:pPr>
        <w:suppressAutoHyphens/>
        <w:overflowPunct w:val="0"/>
        <w:autoSpaceDE w:val="0"/>
        <w:spacing w:line="276" w:lineRule="auto"/>
        <w:textAlignment w:val="baseline"/>
        <w:rPr>
          <w:rFonts w:ascii="Corbel" w:hAnsi="Corbel"/>
          <w:szCs w:val="18"/>
        </w:rPr>
      </w:pPr>
      <w:r w:rsidRPr="003128EA">
        <w:rPr>
          <w:rFonts w:ascii="Corbel" w:hAnsi="Corbel"/>
          <w:szCs w:val="18"/>
        </w:rPr>
        <w:t>24648</w:t>
      </w:r>
    </w:p>
    <w:p w14:paraId="1B450FAE" w14:textId="77777777" w:rsidR="007E66B8" w:rsidRDefault="007E66B8" w:rsidP="007E66B8">
      <w:pPr>
        <w:suppressAutoHyphens/>
        <w:overflowPunct w:val="0"/>
        <w:autoSpaceDE w:val="0"/>
        <w:spacing w:line="276" w:lineRule="auto"/>
        <w:textAlignment w:val="baseline"/>
        <w:rPr>
          <w:rFonts w:ascii="Corbel" w:hAnsi="Corbel"/>
          <w:szCs w:val="18"/>
        </w:rPr>
      </w:pPr>
      <w:r w:rsidRPr="003128EA">
        <w:rPr>
          <w:rFonts w:ascii="Corbel" w:hAnsi="Corbel"/>
          <w:szCs w:val="18"/>
        </w:rPr>
        <w:t>Provincie Utrecht</w:t>
      </w:r>
    </w:p>
    <w:p w14:paraId="437758EF" w14:textId="77777777" w:rsidR="007E66B8" w:rsidRPr="00D51454" w:rsidRDefault="007E66B8" w:rsidP="007E66B8">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7E66B8" w:rsidRPr="001A17B8" w14:paraId="6F0A4477" w14:textId="77777777" w:rsidTr="004571AB">
        <w:trPr>
          <w:trHeight w:val="126"/>
          <w:jc w:val="center"/>
        </w:trPr>
        <w:tc>
          <w:tcPr>
            <w:tcW w:w="9079" w:type="dxa"/>
            <w:gridSpan w:val="2"/>
            <w:shd w:val="clear" w:color="auto" w:fill="000000" w:themeFill="text1"/>
          </w:tcPr>
          <w:p w14:paraId="549B90AE" w14:textId="72717C4B" w:rsidR="007E66B8" w:rsidRPr="001A17B8" w:rsidRDefault="007E66B8" w:rsidP="004571AB">
            <w:pPr>
              <w:pStyle w:val="Voetnoottekst"/>
              <w:spacing w:line="276" w:lineRule="auto"/>
              <w:rPr>
                <w:rFonts w:ascii="Corbel" w:hAnsi="Corbel"/>
                <w:b/>
                <w:color w:val="FFFFFF" w:themeColor="background1"/>
                <w:sz w:val="16"/>
                <w:szCs w:val="16"/>
              </w:rPr>
            </w:pPr>
            <w:r w:rsidRPr="001A17B8">
              <w:rPr>
                <w:rFonts w:ascii="Corbel" w:hAnsi="Corbel"/>
                <w:b/>
                <w:sz w:val="16"/>
                <w:szCs w:val="16"/>
              </w:rPr>
              <w:t xml:space="preserve">Kerncompetentie </w:t>
            </w:r>
            <w:r>
              <w:rPr>
                <w:rFonts w:ascii="Corbel" w:hAnsi="Corbel"/>
                <w:b/>
                <w:sz w:val="16"/>
                <w:szCs w:val="16"/>
              </w:rPr>
              <w:t>2</w:t>
            </w:r>
            <w:r w:rsidRPr="001A17B8">
              <w:rPr>
                <w:rFonts w:ascii="Corbel" w:hAnsi="Corbel"/>
                <w:b/>
                <w:sz w:val="16"/>
                <w:szCs w:val="16"/>
              </w:rPr>
              <w:t>:</w:t>
            </w:r>
            <w:r w:rsidRPr="001A17B8">
              <w:rPr>
                <w:rFonts w:ascii="Corbel" w:hAnsi="Corbel"/>
                <w:sz w:val="16"/>
                <w:szCs w:val="16"/>
              </w:rPr>
              <w:t xml:space="preserve"> </w:t>
            </w:r>
            <w:r w:rsidRPr="007E66B8">
              <w:rPr>
                <w:rFonts w:ascii="Corbel" w:hAnsi="Corbel"/>
                <w:i/>
                <w:sz w:val="16"/>
                <w:szCs w:val="16"/>
              </w:rPr>
              <w:t>Ervaring met financieel-technisch advies binnen de warmtetransitie</w:t>
            </w:r>
          </w:p>
        </w:tc>
      </w:tr>
      <w:tr w:rsidR="007E66B8" w:rsidRPr="001A17B8" w14:paraId="44DCF49A" w14:textId="77777777" w:rsidTr="004571AB">
        <w:trPr>
          <w:jc w:val="center"/>
        </w:trPr>
        <w:tc>
          <w:tcPr>
            <w:tcW w:w="5107" w:type="dxa"/>
          </w:tcPr>
          <w:p w14:paraId="77F1809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tcPr>
          <w:p w14:paraId="06DF085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354F78E0"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62F0C263" w14:textId="77777777" w:rsidTr="004571AB">
        <w:trPr>
          <w:jc w:val="center"/>
        </w:trPr>
        <w:tc>
          <w:tcPr>
            <w:tcW w:w="5107" w:type="dxa"/>
          </w:tcPr>
          <w:p w14:paraId="6BA09FD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tcPr>
          <w:p w14:paraId="0C220562"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10352C4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794B4E48" w14:textId="77777777" w:rsidTr="004571AB">
        <w:trPr>
          <w:trHeight w:val="675"/>
          <w:jc w:val="center"/>
        </w:trPr>
        <w:tc>
          <w:tcPr>
            <w:tcW w:w="5107" w:type="dxa"/>
          </w:tcPr>
          <w:p w14:paraId="495E2FF3"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tcPr>
          <w:p w14:paraId="3D624AE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7EE060A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00E8AD41"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3185DC4E" w14:textId="77777777" w:rsidTr="004571AB">
        <w:trPr>
          <w:jc w:val="center"/>
        </w:trPr>
        <w:tc>
          <w:tcPr>
            <w:tcW w:w="5107" w:type="dxa"/>
          </w:tcPr>
          <w:p w14:paraId="59071EC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tcPr>
          <w:p w14:paraId="0134E95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65E8DD7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1F509074" w14:textId="77777777" w:rsidTr="004571AB">
        <w:trPr>
          <w:jc w:val="center"/>
        </w:trPr>
        <w:tc>
          <w:tcPr>
            <w:tcW w:w="5107" w:type="dxa"/>
          </w:tcPr>
          <w:p w14:paraId="77615DB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tcPr>
          <w:p w14:paraId="6D56582D"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2481B6D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7494447A" w14:textId="77777777" w:rsidTr="004571AB">
        <w:trPr>
          <w:jc w:val="center"/>
        </w:trPr>
        <w:tc>
          <w:tcPr>
            <w:tcW w:w="5107" w:type="dxa"/>
          </w:tcPr>
          <w:p w14:paraId="70C28203"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tcPr>
          <w:p w14:paraId="71029F0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0C9CC091"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7C3CAF55" w14:textId="77777777" w:rsidTr="004571AB">
        <w:trPr>
          <w:jc w:val="center"/>
        </w:trPr>
        <w:tc>
          <w:tcPr>
            <w:tcW w:w="5107" w:type="dxa"/>
          </w:tcPr>
          <w:p w14:paraId="7713F94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544FD7E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161AF6DD"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237D415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17419F1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4B82384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c>
          <w:tcPr>
            <w:tcW w:w="3972" w:type="dxa"/>
          </w:tcPr>
          <w:p w14:paraId="5DB6220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F45759D"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16BDCB8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0A36869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68D60254"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7524488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0C00229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6E16D29F" w14:textId="77777777" w:rsidTr="004571AB">
        <w:trPr>
          <w:jc w:val="center"/>
        </w:trPr>
        <w:tc>
          <w:tcPr>
            <w:tcW w:w="5107" w:type="dxa"/>
          </w:tcPr>
          <w:p w14:paraId="3F1F48F7" w14:textId="77777777" w:rsidR="007E66B8" w:rsidRPr="00BC7775" w:rsidRDefault="007E66B8" w:rsidP="004571AB">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2E3EF397" w14:textId="77777777" w:rsidR="007E66B8" w:rsidRPr="00BC7775" w:rsidRDefault="007E66B8" w:rsidP="004571AB">
            <w:pPr>
              <w:spacing w:line="276" w:lineRule="auto"/>
              <w:rPr>
                <w:rFonts w:ascii="Corbel" w:hAnsi="Corbel"/>
                <w:sz w:val="16"/>
                <w:szCs w:val="16"/>
              </w:rPr>
            </w:pPr>
          </w:p>
          <w:p w14:paraId="4013A2C0"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4C5770B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c>
          <w:tcPr>
            <w:tcW w:w="3972" w:type="dxa"/>
          </w:tcPr>
          <w:p w14:paraId="518D36C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317BB05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71289B9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3DE70E6F" w14:textId="77777777" w:rsidR="007E66B8" w:rsidRPr="001A17B8" w:rsidRDefault="007E66B8" w:rsidP="004571AB">
            <w:pPr>
              <w:spacing w:line="276" w:lineRule="auto"/>
              <w:rPr>
                <w:rFonts w:ascii="Corbel" w:hAnsi="Corbel"/>
                <w:sz w:val="16"/>
                <w:szCs w:val="16"/>
              </w:rPr>
            </w:pPr>
          </w:p>
          <w:p w14:paraId="642192E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770DE5A2"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6B2F74C1"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169F088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7E66B8" w:rsidRPr="001A17B8" w14:paraId="6210AA22" w14:textId="77777777" w:rsidTr="004571AB">
        <w:trPr>
          <w:trHeight w:val="212"/>
          <w:jc w:val="center"/>
        </w:trPr>
        <w:tc>
          <w:tcPr>
            <w:tcW w:w="9079" w:type="dxa"/>
            <w:gridSpan w:val="2"/>
          </w:tcPr>
          <w:p w14:paraId="7C9B04B6" w14:textId="77777777" w:rsidR="007E66B8" w:rsidRPr="001A17B8" w:rsidRDefault="007E66B8" w:rsidP="004571AB">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7E66B8" w:rsidRPr="001A17B8" w14:paraId="173B547B" w14:textId="77777777" w:rsidTr="004571AB">
        <w:trPr>
          <w:trHeight w:val="171"/>
          <w:jc w:val="center"/>
        </w:trPr>
        <w:tc>
          <w:tcPr>
            <w:tcW w:w="5107" w:type="dxa"/>
          </w:tcPr>
          <w:p w14:paraId="345BC979" w14:textId="77777777" w:rsidR="007E66B8" w:rsidRPr="001A17B8" w:rsidRDefault="007E66B8" w:rsidP="004571AB">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404CE8BF" w14:textId="77777777" w:rsidR="007E66B8" w:rsidRPr="001A17B8" w:rsidRDefault="007E66B8" w:rsidP="004571AB">
            <w:pPr>
              <w:pStyle w:val="Lijstalinea1"/>
              <w:spacing w:line="276" w:lineRule="auto"/>
              <w:ind w:left="0"/>
              <w:rPr>
                <w:rFonts w:ascii="Corbel" w:hAnsi="Corbel"/>
                <w:sz w:val="16"/>
                <w:szCs w:val="16"/>
                <w:lang w:val="nl-NL"/>
              </w:rPr>
            </w:pPr>
          </w:p>
          <w:p w14:paraId="6189AD4B" w14:textId="77777777" w:rsidR="007E66B8" w:rsidRPr="001A17B8" w:rsidRDefault="007E66B8" w:rsidP="004571AB">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79CA0224" w14:textId="77777777" w:rsidR="007E66B8" w:rsidRPr="001A17B8" w:rsidRDefault="007E66B8" w:rsidP="004571AB">
            <w:pPr>
              <w:pStyle w:val="Lijstalinea1"/>
              <w:spacing w:line="276" w:lineRule="auto"/>
              <w:ind w:left="0"/>
              <w:rPr>
                <w:rFonts w:ascii="Corbel" w:hAnsi="Corbel"/>
                <w:sz w:val="16"/>
                <w:szCs w:val="16"/>
                <w:lang w:val="nl-NL"/>
              </w:rPr>
            </w:pPr>
          </w:p>
        </w:tc>
        <w:tc>
          <w:tcPr>
            <w:tcW w:w="3972" w:type="dxa"/>
          </w:tcPr>
          <w:p w14:paraId="55C10E7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6A55FBD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7FAC7CC3"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bl>
    <w:p w14:paraId="312CF7CE" w14:textId="77777777" w:rsidR="007E66B8" w:rsidRDefault="007E66B8" w:rsidP="00BC7775">
      <w:pPr>
        <w:autoSpaceDE w:val="0"/>
        <w:autoSpaceDN w:val="0"/>
        <w:adjustRightInd w:val="0"/>
        <w:spacing w:line="240" w:lineRule="auto"/>
        <w:contextualSpacing/>
        <w:rPr>
          <w:rFonts w:ascii="Corbel" w:hAnsi="Corbel"/>
          <w:caps/>
          <w:sz w:val="24"/>
          <w:szCs w:val="18"/>
          <w:highlight w:val="cyan"/>
        </w:rPr>
      </w:pPr>
    </w:p>
    <w:p w14:paraId="074E54E9" w14:textId="77777777" w:rsidR="00794523" w:rsidRPr="00794523" w:rsidRDefault="00794523" w:rsidP="00794523">
      <w:pPr>
        <w:spacing w:line="240" w:lineRule="auto"/>
        <w:rPr>
          <w:rFonts w:ascii="Corbel" w:hAnsi="Corbel"/>
          <w:szCs w:val="18"/>
        </w:rPr>
      </w:pPr>
    </w:p>
    <w:p w14:paraId="043F4D2E" w14:textId="77777777" w:rsidR="00794523" w:rsidRDefault="00794523" w:rsidP="00BC7775">
      <w:pPr>
        <w:autoSpaceDE w:val="0"/>
        <w:autoSpaceDN w:val="0"/>
        <w:adjustRightInd w:val="0"/>
        <w:spacing w:line="240" w:lineRule="auto"/>
        <w:contextualSpacing/>
        <w:rPr>
          <w:rFonts w:ascii="Corbel" w:hAnsi="Corbel"/>
          <w:szCs w:val="18"/>
        </w:rPr>
      </w:pPr>
    </w:p>
    <w:p w14:paraId="7818B7E4" w14:textId="77777777" w:rsidR="007E66B8" w:rsidRDefault="007E66B8" w:rsidP="00BC7775">
      <w:pPr>
        <w:autoSpaceDE w:val="0"/>
        <w:autoSpaceDN w:val="0"/>
        <w:adjustRightInd w:val="0"/>
        <w:spacing w:line="240" w:lineRule="auto"/>
        <w:contextualSpacing/>
        <w:rPr>
          <w:rFonts w:ascii="Corbel" w:hAnsi="Corbel"/>
          <w:szCs w:val="18"/>
        </w:rPr>
      </w:pPr>
    </w:p>
    <w:p w14:paraId="0E85991F" w14:textId="77777777" w:rsidR="007E66B8" w:rsidRDefault="007E66B8" w:rsidP="00BC7775">
      <w:pPr>
        <w:autoSpaceDE w:val="0"/>
        <w:autoSpaceDN w:val="0"/>
        <w:adjustRightInd w:val="0"/>
        <w:spacing w:line="240" w:lineRule="auto"/>
        <w:contextualSpacing/>
        <w:rPr>
          <w:rFonts w:ascii="Corbel" w:hAnsi="Corbel"/>
          <w:szCs w:val="18"/>
        </w:rPr>
      </w:pPr>
    </w:p>
    <w:p w14:paraId="367C7982" w14:textId="77777777" w:rsidR="007E66B8" w:rsidRDefault="007E66B8" w:rsidP="00BC7775">
      <w:pPr>
        <w:autoSpaceDE w:val="0"/>
        <w:autoSpaceDN w:val="0"/>
        <w:adjustRightInd w:val="0"/>
        <w:spacing w:line="240" w:lineRule="auto"/>
        <w:contextualSpacing/>
        <w:rPr>
          <w:rFonts w:ascii="Corbel" w:hAnsi="Corbel"/>
          <w:szCs w:val="18"/>
        </w:rPr>
      </w:pPr>
    </w:p>
    <w:p w14:paraId="37D25075" w14:textId="77777777" w:rsidR="007E66B8" w:rsidRDefault="007E66B8" w:rsidP="00BC7775">
      <w:pPr>
        <w:autoSpaceDE w:val="0"/>
        <w:autoSpaceDN w:val="0"/>
        <w:adjustRightInd w:val="0"/>
        <w:spacing w:line="240" w:lineRule="auto"/>
        <w:contextualSpacing/>
        <w:rPr>
          <w:rFonts w:ascii="Corbel" w:hAnsi="Corbel"/>
          <w:szCs w:val="18"/>
        </w:rPr>
      </w:pPr>
    </w:p>
    <w:p w14:paraId="420E3E10" w14:textId="77777777" w:rsidR="007E66B8" w:rsidRDefault="007E66B8" w:rsidP="00BC7775">
      <w:pPr>
        <w:autoSpaceDE w:val="0"/>
        <w:autoSpaceDN w:val="0"/>
        <w:adjustRightInd w:val="0"/>
        <w:spacing w:line="240" w:lineRule="auto"/>
        <w:contextualSpacing/>
        <w:rPr>
          <w:rFonts w:ascii="Corbel" w:hAnsi="Corbel"/>
          <w:szCs w:val="18"/>
        </w:rPr>
      </w:pPr>
    </w:p>
    <w:p w14:paraId="54521C9C" w14:textId="77777777" w:rsidR="007E66B8" w:rsidRDefault="007E66B8" w:rsidP="00BC7775">
      <w:pPr>
        <w:autoSpaceDE w:val="0"/>
        <w:autoSpaceDN w:val="0"/>
        <w:adjustRightInd w:val="0"/>
        <w:spacing w:line="240" w:lineRule="auto"/>
        <w:contextualSpacing/>
        <w:rPr>
          <w:rFonts w:ascii="Corbel" w:hAnsi="Corbel"/>
          <w:szCs w:val="18"/>
        </w:rPr>
      </w:pPr>
    </w:p>
    <w:p w14:paraId="0F00E1A7" w14:textId="77777777" w:rsidR="007E66B8" w:rsidRDefault="007E66B8" w:rsidP="00BC7775">
      <w:pPr>
        <w:autoSpaceDE w:val="0"/>
        <w:autoSpaceDN w:val="0"/>
        <w:adjustRightInd w:val="0"/>
        <w:spacing w:line="240" w:lineRule="auto"/>
        <w:contextualSpacing/>
        <w:rPr>
          <w:rFonts w:ascii="Corbel" w:hAnsi="Corbel"/>
          <w:szCs w:val="18"/>
        </w:rPr>
      </w:pPr>
    </w:p>
    <w:p w14:paraId="5FFC836B" w14:textId="77777777" w:rsidR="007E66B8" w:rsidRDefault="007E66B8" w:rsidP="00BC7775">
      <w:pPr>
        <w:autoSpaceDE w:val="0"/>
        <w:autoSpaceDN w:val="0"/>
        <w:adjustRightInd w:val="0"/>
        <w:spacing w:line="240" w:lineRule="auto"/>
        <w:contextualSpacing/>
        <w:rPr>
          <w:rFonts w:ascii="Corbel" w:hAnsi="Corbel"/>
          <w:szCs w:val="18"/>
        </w:rPr>
      </w:pPr>
    </w:p>
    <w:p w14:paraId="49C697C4" w14:textId="77777777" w:rsidR="007E66B8" w:rsidRDefault="007E66B8" w:rsidP="00BC7775">
      <w:pPr>
        <w:autoSpaceDE w:val="0"/>
        <w:autoSpaceDN w:val="0"/>
        <w:adjustRightInd w:val="0"/>
        <w:spacing w:line="240" w:lineRule="auto"/>
        <w:contextualSpacing/>
        <w:rPr>
          <w:rFonts w:ascii="Corbel" w:hAnsi="Corbel"/>
          <w:szCs w:val="18"/>
        </w:rPr>
      </w:pPr>
    </w:p>
    <w:p w14:paraId="70F23F49" w14:textId="77777777" w:rsidR="007E66B8" w:rsidRDefault="007E66B8" w:rsidP="00BC7775">
      <w:pPr>
        <w:autoSpaceDE w:val="0"/>
        <w:autoSpaceDN w:val="0"/>
        <w:adjustRightInd w:val="0"/>
        <w:spacing w:line="240" w:lineRule="auto"/>
        <w:contextualSpacing/>
        <w:rPr>
          <w:rFonts w:ascii="Corbel" w:hAnsi="Corbel"/>
          <w:szCs w:val="18"/>
        </w:rPr>
      </w:pPr>
    </w:p>
    <w:p w14:paraId="082B7237" w14:textId="77777777" w:rsidR="007E66B8" w:rsidRDefault="007E66B8" w:rsidP="00BC7775">
      <w:pPr>
        <w:autoSpaceDE w:val="0"/>
        <w:autoSpaceDN w:val="0"/>
        <w:adjustRightInd w:val="0"/>
        <w:spacing w:line="240" w:lineRule="auto"/>
        <w:contextualSpacing/>
        <w:rPr>
          <w:rFonts w:ascii="Corbel" w:hAnsi="Corbel"/>
          <w:szCs w:val="18"/>
        </w:rPr>
      </w:pPr>
    </w:p>
    <w:p w14:paraId="6AED3932" w14:textId="77777777" w:rsidR="007E66B8" w:rsidRDefault="007E66B8" w:rsidP="007E66B8">
      <w:pPr>
        <w:suppressAutoHyphens/>
        <w:overflowPunct w:val="0"/>
        <w:autoSpaceDE w:val="0"/>
        <w:spacing w:line="276" w:lineRule="auto"/>
        <w:textAlignment w:val="baseline"/>
        <w:rPr>
          <w:rFonts w:ascii="Corbel" w:hAnsi="Corbel"/>
          <w:b/>
          <w:szCs w:val="18"/>
        </w:rPr>
      </w:pPr>
      <w:r>
        <w:rPr>
          <w:rFonts w:ascii="Corbel" w:hAnsi="Corbel"/>
          <w:b/>
          <w:szCs w:val="18"/>
        </w:rPr>
        <w:lastRenderedPageBreak/>
        <w:t>Betreft aanbesteding:</w:t>
      </w:r>
    </w:p>
    <w:p w14:paraId="29B824D5" w14:textId="77777777" w:rsidR="007E66B8" w:rsidRPr="00C56929" w:rsidRDefault="007E66B8" w:rsidP="007E66B8">
      <w:pPr>
        <w:suppressAutoHyphens/>
        <w:overflowPunct w:val="0"/>
        <w:autoSpaceDE w:val="0"/>
        <w:spacing w:line="276" w:lineRule="auto"/>
        <w:textAlignment w:val="baseline"/>
        <w:rPr>
          <w:rFonts w:ascii="Corbel" w:hAnsi="Corbel"/>
          <w:szCs w:val="18"/>
          <w:highlight w:val="lightGray"/>
        </w:rPr>
      </w:pPr>
      <w:r w:rsidRPr="00023F27">
        <w:rPr>
          <w:rFonts w:ascii="Corbel" w:hAnsi="Corbel"/>
          <w:szCs w:val="18"/>
        </w:rPr>
        <w:t>Expertteam Warmtetransitie – Proces, Regievoering en Financieel-Technisch advies</w:t>
      </w:r>
    </w:p>
    <w:p w14:paraId="1869C7FD" w14:textId="77777777" w:rsidR="007E66B8" w:rsidRPr="003128EA" w:rsidRDefault="007E66B8" w:rsidP="007E66B8">
      <w:pPr>
        <w:suppressAutoHyphens/>
        <w:overflowPunct w:val="0"/>
        <w:autoSpaceDE w:val="0"/>
        <w:spacing w:line="276" w:lineRule="auto"/>
        <w:textAlignment w:val="baseline"/>
        <w:rPr>
          <w:rFonts w:ascii="Corbel" w:hAnsi="Corbel"/>
          <w:szCs w:val="18"/>
        </w:rPr>
      </w:pPr>
      <w:r w:rsidRPr="003128EA">
        <w:rPr>
          <w:rFonts w:ascii="Corbel" w:hAnsi="Corbel"/>
          <w:szCs w:val="18"/>
        </w:rPr>
        <w:t>24648</w:t>
      </w:r>
    </w:p>
    <w:p w14:paraId="2D29E8C3" w14:textId="77777777" w:rsidR="007E66B8" w:rsidRDefault="007E66B8" w:rsidP="007E66B8">
      <w:pPr>
        <w:suppressAutoHyphens/>
        <w:overflowPunct w:val="0"/>
        <w:autoSpaceDE w:val="0"/>
        <w:spacing w:line="276" w:lineRule="auto"/>
        <w:textAlignment w:val="baseline"/>
        <w:rPr>
          <w:rFonts w:ascii="Corbel" w:hAnsi="Corbel"/>
          <w:szCs w:val="18"/>
        </w:rPr>
      </w:pPr>
      <w:r w:rsidRPr="003128EA">
        <w:rPr>
          <w:rFonts w:ascii="Corbel" w:hAnsi="Corbel"/>
          <w:szCs w:val="18"/>
        </w:rPr>
        <w:t>Provincie Utrecht</w:t>
      </w:r>
    </w:p>
    <w:p w14:paraId="3BD34EFE" w14:textId="77777777" w:rsidR="007E66B8" w:rsidRPr="00D51454" w:rsidRDefault="007E66B8" w:rsidP="007E66B8">
      <w:pPr>
        <w:suppressAutoHyphens/>
        <w:overflowPunct w:val="0"/>
        <w:autoSpaceDE w:val="0"/>
        <w:spacing w:line="276" w:lineRule="auto"/>
        <w:textAlignment w:val="baseline"/>
      </w:pPr>
    </w:p>
    <w:tbl>
      <w:tblPr>
        <w:tblW w:w="90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5107"/>
        <w:gridCol w:w="3972"/>
      </w:tblGrid>
      <w:tr w:rsidR="007E66B8" w:rsidRPr="001A17B8" w14:paraId="33A2AE8C" w14:textId="77777777" w:rsidTr="004571AB">
        <w:trPr>
          <w:trHeight w:val="126"/>
          <w:jc w:val="center"/>
        </w:trPr>
        <w:tc>
          <w:tcPr>
            <w:tcW w:w="9079" w:type="dxa"/>
            <w:gridSpan w:val="2"/>
            <w:shd w:val="clear" w:color="auto" w:fill="000000" w:themeFill="text1"/>
          </w:tcPr>
          <w:p w14:paraId="348A2B0F" w14:textId="3C5692F4" w:rsidR="007E66B8" w:rsidRPr="001A17B8" w:rsidRDefault="007E66B8" w:rsidP="004571AB">
            <w:pPr>
              <w:pStyle w:val="Voetnoottekst"/>
              <w:spacing w:line="276" w:lineRule="auto"/>
              <w:rPr>
                <w:rFonts w:ascii="Corbel" w:hAnsi="Corbel"/>
                <w:b/>
                <w:color w:val="FFFFFF" w:themeColor="background1"/>
                <w:sz w:val="16"/>
                <w:szCs w:val="16"/>
              </w:rPr>
            </w:pPr>
            <w:r w:rsidRPr="001A17B8">
              <w:rPr>
                <w:rFonts w:ascii="Corbel" w:hAnsi="Corbel"/>
                <w:b/>
                <w:sz w:val="16"/>
                <w:szCs w:val="16"/>
              </w:rPr>
              <w:t xml:space="preserve">Kerncompetentie </w:t>
            </w:r>
            <w:r>
              <w:rPr>
                <w:rFonts w:ascii="Corbel" w:hAnsi="Corbel"/>
                <w:b/>
                <w:sz w:val="16"/>
                <w:szCs w:val="16"/>
              </w:rPr>
              <w:t>3</w:t>
            </w:r>
            <w:r w:rsidRPr="001A17B8">
              <w:rPr>
                <w:rFonts w:ascii="Corbel" w:hAnsi="Corbel"/>
                <w:b/>
                <w:sz w:val="16"/>
                <w:szCs w:val="16"/>
              </w:rPr>
              <w:t>:</w:t>
            </w:r>
            <w:r w:rsidRPr="001A17B8">
              <w:rPr>
                <w:rFonts w:ascii="Corbel" w:hAnsi="Corbel"/>
                <w:sz w:val="16"/>
                <w:szCs w:val="16"/>
              </w:rPr>
              <w:t xml:space="preserve"> </w:t>
            </w:r>
            <w:r w:rsidRPr="007E66B8">
              <w:rPr>
                <w:rFonts w:ascii="Corbel" w:hAnsi="Corbel"/>
                <w:i/>
                <w:sz w:val="16"/>
                <w:szCs w:val="16"/>
              </w:rPr>
              <w:t>Ervaring met kennisdeling en kennisontwikkeling binnen de warmtetransitie</w:t>
            </w:r>
          </w:p>
        </w:tc>
      </w:tr>
      <w:tr w:rsidR="007E66B8" w:rsidRPr="001A17B8" w14:paraId="00E54239" w14:textId="77777777" w:rsidTr="004571AB">
        <w:trPr>
          <w:jc w:val="center"/>
        </w:trPr>
        <w:tc>
          <w:tcPr>
            <w:tcW w:w="5107" w:type="dxa"/>
          </w:tcPr>
          <w:p w14:paraId="030F115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Naam referentie-organisatie</w:t>
            </w:r>
          </w:p>
        </w:tc>
        <w:tc>
          <w:tcPr>
            <w:tcW w:w="3972" w:type="dxa"/>
          </w:tcPr>
          <w:p w14:paraId="741A1B30"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2891EAB1"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56AD12DA" w14:textId="77777777" w:rsidTr="004571AB">
        <w:trPr>
          <w:jc w:val="center"/>
        </w:trPr>
        <w:tc>
          <w:tcPr>
            <w:tcW w:w="5107" w:type="dxa"/>
          </w:tcPr>
          <w:p w14:paraId="762A47D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972" w:type="dxa"/>
          </w:tcPr>
          <w:p w14:paraId="4F12F9B8"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602DB8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00C1958B" w14:textId="77777777" w:rsidTr="004571AB">
        <w:trPr>
          <w:trHeight w:val="675"/>
          <w:jc w:val="center"/>
        </w:trPr>
        <w:tc>
          <w:tcPr>
            <w:tcW w:w="5107" w:type="dxa"/>
          </w:tcPr>
          <w:p w14:paraId="48B9073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Activiteiten referentie-organisatie</w:t>
            </w:r>
          </w:p>
        </w:tc>
        <w:tc>
          <w:tcPr>
            <w:tcW w:w="3972" w:type="dxa"/>
          </w:tcPr>
          <w:p w14:paraId="7D57AB63"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2756FB50"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4EF3F9C3"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049FF52B" w14:textId="77777777" w:rsidTr="004571AB">
        <w:trPr>
          <w:jc w:val="center"/>
        </w:trPr>
        <w:tc>
          <w:tcPr>
            <w:tcW w:w="5107" w:type="dxa"/>
          </w:tcPr>
          <w:p w14:paraId="1D92B7F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Contactpersoon referentie-organisatie</w:t>
            </w:r>
          </w:p>
        </w:tc>
        <w:tc>
          <w:tcPr>
            <w:tcW w:w="3972" w:type="dxa"/>
          </w:tcPr>
          <w:p w14:paraId="20A81044"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6A84D302"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3286EF7E" w14:textId="77777777" w:rsidTr="004571AB">
        <w:trPr>
          <w:jc w:val="center"/>
        </w:trPr>
        <w:tc>
          <w:tcPr>
            <w:tcW w:w="5107" w:type="dxa"/>
          </w:tcPr>
          <w:p w14:paraId="078D30F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Telefoonnummer contactpersoon referentie-organisatie</w:t>
            </w:r>
          </w:p>
        </w:tc>
        <w:tc>
          <w:tcPr>
            <w:tcW w:w="3972" w:type="dxa"/>
          </w:tcPr>
          <w:p w14:paraId="4E9C2C00"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5850E5A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18A9D62E" w14:textId="77777777" w:rsidTr="004571AB">
        <w:trPr>
          <w:jc w:val="center"/>
        </w:trPr>
        <w:tc>
          <w:tcPr>
            <w:tcW w:w="5107" w:type="dxa"/>
          </w:tcPr>
          <w:p w14:paraId="7D9E749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 referentie-organisatie</w:t>
            </w:r>
          </w:p>
        </w:tc>
        <w:tc>
          <w:tcPr>
            <w:tcW w:w="3972" w:type="dxa"/>
          </w:tcPr>
          <w:p w14:paraId="42EC7B95"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054DE72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r w:rsidR="007E66B8" w:rsidRPr="001A17B8" w14:paraId="2493641E" w14:textId="77777777" w:rsidTr="004571AB">
        <w:trPr>
          <w:jc w:val="center"/>
        </w:trPr>
        <w:tc>
          <w:tcPr>
            <w:tcW w:w="5107" w:type="dxa"/>
          </w:tcPr>
          <w:p w14:paraId="468A64B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4646E805"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293FE75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139B31E1"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43D53178"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64D7B34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c>
          <w:tcPr>
            <w:tcW w:w="3972" w:type="dxa"/>
          </w:tcPr>
          <w:p w14:paraId="420610E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7DC31A6C"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40D99D64"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7777DE6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4C9C8796"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2C0A61BB"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25540D6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tc>
      </w:tr>
      <w:tr w:rsidR="007E66B8" w:rsidRPr="001A17B8" w14:paraId="249241AF" w14:textId="77777777" w:rsidTr="004571AB">
        <w:trPr>
          <w:jc w:val="center"/>
        </w:trPr>
        <w:tc>
          <w:tcPr>
            <w:tcW w:w="5107" w:type="dxa"/>
          </w:tcPr>
          <w:p w14:paraId="457486C0" w14:textId="77777777" w:rsidR="007E66B8" w:rsidRPr="00BC7775" w:rsidRDefault="007E66B8" w:rsidP="004571AB">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inschrijving. De complete opdracht hoeft nog niet volledig te zijn afgerond, maar de onderdelen waar de kerncompetenties betrekking </w:t>
            </w:r>
            <w:r w:rsidRPr="00BC7775">
              <w:rPr>
                <w:rFonts w:ascii="Corbel" w:hAnsi="Corbel"/>
                <w:sz w:val="16"/>
                <w:szCs w:val="16"/>
              </w:rPr>
              <w:t>op hebben moeten wel zijn uitgevoerd en geëvalueerd;</w:t>
            </w:r>
          </w:p>
          <w:p w14:paraId="226241E7" w14:textId="77777777" w:rsidR="007E66B8" w:rsidRPr="00BC7775" w:rsidRDefault="007E66B8" w:rsidP="004571AB">
            <w:pPr>
              <w:spacing w:line="276" w:lineRule="auto"/>
              <w:rPr>
                <w:rFonts w:ascii="Corbel" w:hAnsi="Corbel"/>
                <w:sz w:val="16"/>
                <w:szCs w:val="16"/>
              </w:rPr>
            </w:pPr>
          </w:p>
          <w:p w14:paraId="2E86FFB4"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0C0C6C7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c>
          <w:tcPr>
            <w:tcW w:w="3972" w:type="dxa"/>
          </w:tcPr>
          <w:p w14:paraId="53AAD7EB"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5C2A2A69"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p>
          <w:p w14:paraId="58A9E864"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094533E6" w14:textId="77777777" w:rsidR="007E66B8" w:rsidRPr="001A17B8" w:rsidRDefault="007E66B8" w:rsidP="004571AB">
            <w:pPr>
              <w:spacing w:line="276" w:lineRule="auto"/>
              <w:rPr>
                <w:rFonts w:ascii="Corbel" w:hAnsi="Corbel"/>
                <w:sz w:val="16"/>
                <w:szCs w:val="16"/>
              </w:rPr>
            </w:pPr>
          </w:p>
          <w:p w14:paraId="3EE4C3CA"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6937EFED"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21FC453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65F935CF"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7E66B8" w:rsidRPr="001A17B8" w14:paraId="712CCFA1" w14:textId="77777777" w:rsidTr="004571AB">
        <w:trPr>
          <w:trHeight w:val="212"/>
          <w:jc w:val="center"/>
        </w:trPr>
        <w:tc>
          <w:tcPr>
            <w:tcW w:w="9079" w:type="dxa"/>
            <w:gridSpan w:val="2"/>
          </w:tcPr>
          <w:p w14:paraId="19EE973D" w14:textId="77777777" w:rsidR="007E66B8" w:rsidRPr="001A17B8" w:rsidRDefault="007E66B8" w:rsidP="004571AB">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7E66B8" w:rsidRPr="001A17B8" w14:paraId="790FC8D9" w14:textId="77777777" w:rsidTr="004571AB">
        <w:trPr>
          <w:trHeight w:val="171"/>
          <w:jc w:val="center"/>
        </w:trPr>
        <w:tc>
          <w:tcPr>
            <w:tcW w:w="5107" w:type="dxa"/>
          </w:tcPr>
          <w:p w14:paraId="5F2656D6" w14:textId="77777777" w:rsidR="007E66B8" w:rsidRPr="001A17B8" w:rsidRDefault="007E66B8" w:rsidP="004571AB">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Inschrijver verklaart, door het naar volle tevreden uitvoeren van deze opdracht, ervaring te hebben met bovengenoemde leveringen en diensten. </w:t>
            </w:r>
          </w:p>
          <w:p w14:paraId="5CDE399D" w14:textId="77777777" w:rsidR="007E66B8" w:rsidRPr="001A17B8" w:rsidRDefault="007E66B8" w:rsidP="004571AB">
            <w:pPr>
              <w:pStyle w:val="Lijstalinea1"/>
              <w:spacing w:line="276" w:lineRule="auto"/>
              <w:ind w:left="0"/>
              <w:rPr>
                <w:rFonts w:ascii="Corbel" w:hAnsi="Corbel"/>
                <w:sz w:val="16"/>
                <w:szCs w:val="16"/>
                <w:lang w:val="nl-NL"/>
              </w:rPr>
            </w:pPr>
          </w:p>
          <w:p w14:paraId="54552F20" w14:textId="77777777" w:rsidR="007E66B8" w:rsidRPr="001A17B8" w:rsidRDefault="007E66B8" w:rsidP="004571AB">
            <w:pPr>
              <w:pStyle w:val="Lijstalinea1"/>
              <w:spacing w:line="276" w:lineRule="auto"/>
              <w:ind w:left="0"/>
              <w:rPr>
                <w:rFonts w:ascii="Corbel" w:hAnsi="Corbel"/>
                <w:sz w:val="16"/>
                <w:szCs w:val="16"/>
                <w:lang w:val="nl-NL"/>
              </w:rPr>
            </w:pPr>
            <w:r w:rsidRPr="001A17B8">
              <w:rPr>
                <w:rFonts w:ascii="Corbel" w:hAnsi="Corbel"/>
                <w:sz w:val="16"/>
                <w:szCs w:val="16"/>
                <w:lang w:val="nl-NL"/>
              </w:rPr>
              <w:t xml:space="preserve">Dit kan bij de referent worden geverifieerd zonder voorafgaande toestemming van Inschrijver – de referent hoeft deze verklaring bij Inschrijving niet te ondertekenen. </w:t>
            </w:r>
          </w:p>
          <w:p w14:paraId="62FDB876" w14:textId="77777777" w:rsidR="007E66B8" w:rsidRPr="001A17B8" w:rsidRDefault="007E66B8" w:rsidP="004571AB">
            <w:pPr>
              <w:pStyle w:val="Lijstalinea1"/>
              <w:spacing w:line="276" w:lineRule="auto"/>
              <w:ind w:left="0"/>
              <w:rPr>
                <w:rFonts w:ascii="Corbel" w:hAnsi="Corbel"/>
                <w:sz w:val="16"/>
                <w:szCs w:val="16"/>
                <w:lang w:val="nl-NL"/>
              </w:rPr>
            </w:pPr>
          </w:p>
        </w:tc>
        <w:tc>
          <w:tcPr>
            <w:tcW w:w="3972" w:type="dxa"/>
          </w:tcPr>
          <w:p w14:paraId="3A9A7EE7"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54033D4E"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p w14:paraId="1B53CDED" w14:textId="77777777" w:rsidR="007E66B8" w:rsidRPr="001A17B8" w:rsidRDefault="007E66B8" w:rsidP="004571AB">
            <w:pPr>
              <w:overflowPunct w:val="0"/>
              <w:autoSpaceDE w:val="0"/>
              <w:autoSpaceDN w:val="0"/>
              <w:adjustRightInd w:val="0"/>
              <w:spacing w:line="276" w:lineRule="auto"/>
              <w:textAlignment w:val="baseline"/>
              <w:rPr>
                <w:rFonts w:ascii="Corbel" w:hAnsi="Corbel"/>
                <w:sz w:val="16"/>
                <w:szCs w:val="16"/>
              </w:rPr>
            </w:pPr>
          </w:p>
        </w:tc>
      </w:tr>
    </w:tbl>
    <w:p w14:paraId="1AFCAFB3" w14:textId="77777777" w:rsidR="007E66B8" w:rsidRPr="00794523" w:rsidRDefault="007E66B8" w:rsidP="00BC7775">
      <w:pPr>
        <w:autoSpaceDE w:val="0"/>
        <w:autoSpaceDN w:val="0"/>
        <w:adjustRightInd w:val="0"/>
        <w:spacing w:line="240" w:lineRule="auto"/>
        <w:contextualSpacing/>
        <w:rPr>
          <w:rFonts w:ascii="Corbel" w:hAnsi="Corbel"/>
          <w:szCs w:val="18"/>
        </w:rPr>
      </w:pPr>
    </w:p>
    <w:sectPr w:rsidR="007E66B8" w:rsidRPr="00794523" w:rsidSect="00402A9D">
      <w:headerReference w:type="even" r:id="rId25"/>
      <w:headerReference w:type="default" r:id="rId26"/>
      <w:footerReference w:type="default" r:id="rId27"/>
      <w:headerReference w:type="first" r:id="rId28"/>
      <w:footerReference w:type="first" r:id="rId29"/>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02BF11" w14:textId="77777777" w:rsidR="00DD0BB5" w:rsidRDefault="00DD0BB5">
      <w:r>
        <w:separator/>
      </w:r>
    </w:p>
    <w:p w14:paraId="6968C1BF" w14:textId="77777777" w:rsidR="00DD0BB5" w:rsidRDefault="00DD0BB5"/>
    <w:p w14:paraId="72DD9CAB" w14:textId="77777777" w:rsidR="00DD0BB5" w:rsidRDefault="00DD0BB5" w:rsidP="001A6D9C"/>
  </w:endnote>
  <w:endnote w:type="continuationSeparator" w:id="0">
    <w:p w14:paraId="60A5E502" w14:textId="77777777" w:rsidR="00DD0BB5" w:rsidRDefault="00DD0BB5">
      <w:r>
        <w:continuationSeparator/>
      </w:r>
    </w:p>
    <w:p w14:paraId="574F6C2B" w14:textId="77777777" w:rsidR="00DD0BB5" w:rsidRDefault="00DD0BB5"/>
    <w:p w14:paraId="1CF5A3C9" w14:textId="77777777" w:rsidR="00DD0BB5" w:rsidRDefault="00DD0BB5" w:rsidP="001A6D9C"/>
  </w:endnote>
  <w:endnote w:type="continuationNotice" w:id="1">
    <w:p w14:paraId="0AA06132" w14:textId="77777777" w:rsidR="00DD0BB5" w:rsidRDefault="00DD0BB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A31D42" w14:textId="1CC05DF5" w:rsidR="5C3568B1" w:rsidRDefault="5C3568B1" w:rsidP="5C3568B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63F25C" w14:textId="77777777" w:rsidR="00DD0BB5" w:rsidRDefault="00DD0BB5" w:rsidP="001A6D9C">
      <w:r>
        <w:separator/>
      </w:r>
    </w:p>
  </w:footnote>
  <w:footnote w:type="continuationSeparator" w:id="0">
    <w:p w14:paraId="2A4F0484" w14:textId="77777777" w:rsidR="00DD0BB5" w:rsidRDefault="00DD0BB5">
      <w:r>
        <w:continuationSeparator/>
      </w:r>
    </w:p>
    <w:p w14:paraId="346D0A7B" w14:textId="77777777" w:rsidR="00DD0BB5" w:rsidRDefault="00DD0BB5"/>
    <w:p w14:paraId="5637D1F2" w14:textId="77777777" w:rsidR="00DD0BB5" w:rsidRDefault="00DD0BB5" w:rsidP="001A6D9C"/>
  </w:footnote>
  <w:footnote w:type="continuationNotice" w:id="1">
    <w:p w14:paraId="1DA2F1F3" w14:textId="77777777" w:rsidR="00DD0BB5" w:rsidRDefault="00DD0BB5">
      <w:pPr>
        <w:spacing w:line="240" w:lineRule="auto"/>
      </w:pPr>
    </w:p>
  </w:footnote>
  <w:footnote w:id="2">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3">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1"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4">
    <w:p w14:paraId="40FCF7A9" w14:textId="77777777" w:rsidR="003128EA" w:rsidRPr="000342F3" w:rsidRDefault="003128EA">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77777777"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C5ECB" w14:textId="372544A4"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00E8577C" w:rsidRPr="006A265F">
      <w:rPr>
        <w:rFonts w:ascii="Corbel" w:hAnsi="Corbel"/>
        <w:sz w:val="18"/>
        <w:szCs w:val="18"/>
      </w:rPr>
      <w:t>Expertteam Warmtetransitie – Proces, Regievoering en Financieel-Technisch advies</w:t>
    </w:r>
    <w:r w:rsidRPr="006A265F">
      <w:rPr>
        <w:rFonts w:ascii="Corbel" w:hAnsi="Corbel"/>
        <w:sz w:val="18"/>
        <w:szCs w:val="18"/>
      </w:rPr>
      <w:t xml:space="preserve"> </w:t>
    </w:r>
    <w:r w:rsidR="006A265F">
      <w:rPr>
        <w:rFonts w:ascii="Corbel" w:hAnsi="Corbel"/>
        <w:sz w:val="18"/>
        <w:szCs w:val="18"/>
      </w:rPr>
      <w:t>24648</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E5D8118" w14:textId="3D159CA9"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2429BC">
      <w:rPr>
        <w:rFonts w:ascii="Corbel" w:hAnsi="Corbel"/>
        <w:sz w:val="18"/>
        <w:szCs w:val="18"/>
      </w:rPr>
      <w:t>Utrecht</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5D1C6" w14:textId="38018EBD" w:rsidR="5C3568B1" w:rsidRDefault="5C3568B1" w:rsidP="5C3568B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06B342C"/>
    <w:multiLevelType w:val="multilevel"/>
    <w:tmpl w:val="7BF29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1EE7559"/>
    <w:multiLevelType w:val="hybridMultilevel"/>
    <w:tmpl w:val="A5AE958E"/>
    <w:lvl w:ilvl="0" w:tplc="FADEB75E">
      <w:start w:val="1"/>
      <w:numFmt w:val="lowerLetter"/>
      <w:lvlText w:val="c)"/>
      <w:lvlJc w:val="left"/>
      <w:pPr>
        <w:ind w:left="720" w:hanging="360"/>
      </w:pPr>
    </w:lvl>
    <w:lvl w:ilvl="1" w:tplc="3FBECB3C">
      <w:start w:val="1"/>
      <w:numFmt w:val="lowerLetter"/>
      <w:lvlText w:val="%2."/>
      <w:lvlJc w:val="left"/>
      <w:pPr>
        <w:ind w:left="1440" w:hanging="360"/>
      </w:pPr>
    </w:lvl>
    <w:lvl w:ilvl="2" w:tplc="56CE9CF0">
      <w:start w:val="1"/>
      <w:numFmt w:val="lowerRoman"/>
      <w:lvlText w:val="%3."/>
      <w:lvlJc w:val="right"/>
      <w:pPr>
        <w:ind w:left="2160" w:hanging="180"/>
      </w:pPr>
    </w:lvl>
    <w:lvl w:ilvl="3" w:tplc="0CB24E66">
      <w:start w:val="1"/>
      <w:numFmt w:val="decimal"/>
      <w:lvlText w:val="%4."/>
      <w:lvlJc w:val="left"/>
      <w:pPr>
        <w:ind w:left="2880" w:hanging="360"/>
      </w:pPr>
    </w:lvl>
    <w:lvl w:ilvl="4" w:tplc="0BC61DD4">
      <w:start w:val="1"/>
      <w:numFmt w:val="lowerLetter"/>
      <w:lvlText w:val="%5."/>
      <w:lvlJc w:val="left"/>
      <w:pPr>
        <w:ind w:left="3600" w:hanging="360"/>
      </w:pPr>
    </w:lvl>
    <w:lvl w:ilvl="5" w:tplc="D5940E7E">
      <w:start w:val="1"/>
      <w:numFmt w:val="lowerRoman"/>
      <w:lvlText w:val="%6."/>
      <w:lvlJc w:val="right"/>
      <w:pPr>
        <w:ind w:left="4320" w:hanging="180"/>
      </w:pPr>
    </w:lvl>
    <w:lvl w:ilvl="6" w:tplc="7ADA6B10">
      <w:start w:val="1"/>
      <w:numFmt w:val="decimal"/>
      <w:lvlText w:val="%7."/>
      <w:lvlJc w:val="left"/>
      <w:pPr>
        <w:ind w:left="5040" w:hanging="360"/>
      </w:pPr>
    </w:lvl>
    <w:lvl w:ilvl="7" w:tplc="AAF89570">
      <w:start w:val="1"/>
      <w:numFmt w:val="lowerLetter"/>
      <w:lvlText w:val="%8."/>
      <w:lvlJc w:val="left"/>
      <w:pPr>
        <w:ind w:left="5760" w:hanging="360"/>
      </w:pPr>
    </w:lvl>
    <w:lvl w:ilvl="8" w:tplc="536E32C2">
      <w:start w:val="1"/>
      <w:numFmt w:val="lowerRoman"/>
      <w:lvlText w:val="%9."/>
      <w:lvlJc w:val="right"/>
      <w:pPr>
        <w:ind w:left="6480" w:hanging="180"/>
      </w:pPr>
    </w:lvl>
  </w:abstractNum>
  <w:abstractNum w:abstractNumId="7" w15:restartNumberingAfterBreak="0">
    <w:nsid w:val="035FE3A9"/>
    <w:multiLevelType w:val="hybridMultilevel"/>
    <w:tmpl w:val="AE50C666"/>
    <w:lvl w:ilvl="0" w:tplc="ED1CDDD0">
      <w:start w:val="1"/>
      <w:numFmt w:val="bullet"/>
      <w:lvlText w:val="·"/>
      <w:lvlJc w:val="left"/>
      <w:pPr>
        <w:ind w:left="720" w:hanging="360"/>
      </w:pPr>
      <w:rPr>
        <w:rFonts w:ascii="Symbol" w:hAnsi="Symbol" w:hint="default"/>
      </w:rPr>
    </w:lvl>
    <w:lvl w:ilvl="1" w:tplc="0EC4BA66">
      <w:start w:val="1"/>
      <w:numFmt w:val="bullet"/>
      <w:lvlText w:val="o"/>
      <w:lvlJc w:val="left"/>
      <w:pPr>
        <w:ind w:left="1440" w:hanging="360"/>
      </w:pPr>
      <w:rPr>
        <w:rFonts w:ascii="Courier New" w:hAnsi="Courier New" w:hint="default"/>
      </w:rPr>
    </w:lvl>
    <w:lvl w:ilvl="2" w:tplc="5206222C">
      <w:start w:val="1"/>
      <w:numFmt w:val="bullet"/>
      <w:lvlText w:val=""/>
      <w:lvlJc w:val="left"/>
      <w:pPr>
        <w:ind w:left="2160" w:hanging="360"/>
      </w:pPr>
      <w:rPr>
        <w:rFonts w:ascii="Wingdings" w:hAnsi="Wingdings" w:hint="default"/>
      </w:rPr>
    </w:lvl>
    <w:lvl w:ilvl="3" w:tplc="378A1B76">
      <w:start w:val="1"/>
      <w:numFmt w:val="bullet"/>
      <w:lvlText w:val=""/>
      <w:lvlJc w:val="left"/>
      <w:pPr>
        <w:ind w:left="2880" w:hanging="360"/>
      </w:pPr>
      <w:rPr>
        <w:rFonts w:ascii="Symbol" w:hAnsi="Symbol" w:hint="default"/>
      </w:rPr>
    </w:lvl>
    <w:lvl w:ilvl="4" w:tplc="F6441ED6">
      <w:start w:val="1"/>
      <w:numFmt w:val="bullet"/>
      <w:lvlText w:val="o"/>
      <w:lvlJc w:val="left"/>
      <w:pPr>
        <w:ind w:left="3600" w:hanging="360"/>
      </w:pPr>
      <w:rPr>
        <w:rFonts w:ascii="Courier New" w:hAnsi="Courier New" w:hint="default"/>
      </w:rPr>
    </w:lvl>
    <w:lvl w:ilvl="5" w:tplc="3A9A7F08">
      <w:start w:val="1"/>
      <w:numFmt w:val="bullet"/>
      <w:lvlText w:val=""/>
      <w:lvlJc w:val="left"/>
      <w:pPr>
        <w:ind w:left="4320" w:hanging="360"/>
      </w:pPr>
      <w:rPr>
        <w:rFonts w:ascii="Wingdings" w:hAnsi="Wingdings" w:hint="default"/>
      </w:rPr>
    </w:lvl>
    <w:lvl w:ilvl="6" w:tplc="EDDA494A">
      <w:start w:val="1"/>
      <w:numFmt w:val="bullet"/>
      <w:lvlText w:val=""/>
      <w:lvlJc w:val="left"/>
      <w:pPr>
        <w:ind w:left="5040" w:hanging="360"/>
      </w:pPr>
      <w:rPr>
        <w:rFonts w:ascii="Symbol" w:hAnsi="Symbol" w:hint="default"/>
      </w:rPr>
    </w:lvl>
    <w:lvl w:ilvl="7" w:tplc="2F9E10CE">
      <w:start w:val="1"/>
      <w:numFmt w:val="bullet"/>
      <w:lvlText w:val="o"/>
      <w:lvlJc w:val="left"/>
      <w:pPr>
        <w:ind w:left="5760" w:hanging="360"/>
      </w:pPr>
      <w:rPr>
        <w:rFonts w:ascii="Courier New" w:hAnsi="Courier New" w:hint="default"/>
      </w:rPr>
    </w:lvl>
    <w:lvl w:ilvl="8" w:tplc="08C83D84">
      <w:start w:val="1"/>
      <w:numFmt w:val="bullet"/>
      <w:lvlText w:val=""/>
      <w:lvlJc w:val="left"/>
      <w:pPr>
        <w:ind w:left="6480" w:hanging="360"/>
      </w:pPr>
      <w:rPr>
        <w:rFonts w:ascii="Wingdings" w:hAnsi="Wingdings" w:hint="default"/>
      </w:rPr>
    </w:lvl>
  </w:abstractNum>
  <w:abstractNum w:abstractNumId="8"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9" w15:restartNumberingAfterBreak="0">
    <w:nsid w:val="09210659"/>
    <w:multiLevelType w:val="hybridMultilevel"/>
    <w:tmpl w:val="168EB17E"/>
    <w:lvl w:ilvl="0" w:tplc="D8969838">
      <w:start w:val="1"/>
      <w:numFmt w:val="bullet"/>
      <w:lvlText w:val=""/>
      <w:lvlJc w:val="left"/>
      <w:pPr>
        <w:ind w:left="720" w:hanging="360"/>
      </w:pPr>
      <w:rPr>
        <w:rFonts w:ascii="Symbol" w:hAnsi="Symbol" w:hint="default"/>
      </w:rPr>
    </w:lvl>
    <w:lvl w:ilvl="1" w:tplc="165ABF5A">
      <w:start w:val="1"/>
      <w:numFmt w:val="bullet"/>
      <w:lvlText w:val="o"/>
      <w:lvlJc w:val="left"/>
      <w:pPr>
        <w:ind w:left="1440" w:hanging="360"/>
      </w:pPr>
      <w:rPr>
        <w:rFonts w:ascii="Courier New" w:hAnsi="Courier New" w:hint="default"/>
      </w:rPr>
    </w:lvl>
    <w:lvl w:ilvl="2" w:tplc="5D74B55C">
      <w:start w:val="1"/>
      <w:numFmt w:val="bullet"/>
      <w:lvlText w:val=""/>
      <w:lvlJc w:val="left"/>
      <w:pPr>
        <w:ind w:left="2160" w:hanging="360"/>
      </w:pPr>
      <w:rPr>
        <w:rFonts w:ascii="Wingdings" w:hAnsi="Wingdings" w:hint="default"/>
      </w:rPr>
    </w:lvl>
    <w:lvl w:ilvl="3" w:tplc="3E743A1E">
      <w:start w:val="1"/>
      <w:numFmt w:val="bullet"/>
      <w:lvlText w:val=""/>
      <w:lvlJc w:val="left"/>
      <w:pPr>
        <w:ind w:left="2880" w:hanging="360"/>
      </w:pPr>
      <w:rPr>
        <w:rFonts w:ascii="Symbol" w:hAnsi="Symbol" w:hint="default"/>
      </w:rPr>
    </w:lvl>
    <w:lvl w:ilvl="4" w:tplc="208CED80">
      <w:start w:val="1"/>
      <w:numFmt w:val="bullet"/>
      <w:lvlText w:val="o"/>
      <w:lvlJc w:val="left"/>
      <w:pPr>
        <w:ind w:left="3600" w:hanging="360"/>
      </w:pPr>
      <w:rPr>
        <w:rFonts w:ascii="Courier New" w:hAnsi="Courier New" w:hint="default"/>
      </w:rPr>
    </w:lvl>
    <w:lvl w:ilvl="5" w:tplc="0C7C3778">
      <w:start w:val="1"/>
      <w:numFmt w:val="bullet"/>
      <w:lvlText w:val=""/>
      <w:lvlJc w:val="left"/>
      <w:pPr>
        <w:ind w:left="4320" w:hanging="360"/>
      </w:pPr>
      <w:rPr>
        <w:rFonts w:ascii="Wingdings" w:hAnsi="Wingdings" w:hint="default"/>
      </w:rPr>
    </w:lvl>
    <w:lvl w:ilvl="6" w:tplc="54687F14">
      <w:start w:val="1"/>
      <w:numFmt w:val="bullet"/>
      <w:lvlText w:val=""/>
      <w:lvlJc w:val="left"/>
      <w:pPr>
        <w:ind w:left="5040" w:hanging="360"/>
      </w:pPr>
      <w:rPr>
        <w:rFonts w:ascii="Symbol" w:hAnsi="Symbol" w:hint="default"/>
      </w:rPr>
    </w:lvl>
    <w:lvl w:ilvl="7" w:tplc="C6FA187E">
      <w:start w:val="1"/>
      <w:numFmt w:val="bullet"/>
      <w:lvlText w:val="o"/>
      <w:lvlJc w:val="left"/>
      <w:pPr>
        <w:ind w:left="5760" w:hanging="360"/>
      </w:pPr>
      <w:rPr>
        <w:rFonts w:ascii="Courier New" w:hAnsi="Courier New" w:hint="default"/>
      </w:rPr>
    </w:lvl>
    <w:lvl w:ilvl="8" w:tplc="1E3A1454">
      <w:start w:val="1"/>
      <w:numFmt w:val="bullet"/>
      <w:lvlText w:val=""/>
      <w:lvlJc w:val="left"/>
      <w:pPr>
        <w:ind w:left="6480" w:hanging="360"/>
      </w:pPr>
      <w:rPr>
        <w:rFonts w:ascii="Wingdings" w:hAnsi="Wingdings" w:hint="default"/>
      </w:rPr>
    </w:lvl>
  </w:abstractNum>
  <w:abstractNum w:abstractNumId="10"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1"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2"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4"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5" w15:restartNumberingAfterBreak="0">
    <w:nsid w:val="1ED2C1D7"/>
    <w:multiLevelType w:val="hybridMultilevel"/>
    <w:tmpl w:val="201675A0"/>
    <w:lvl w:ilvl="0" w:tplc="DC8EB9F2">
      <w:start w:val="1"/>
      <w:numFmt w:val="bullet"/>
      <w:lvlText w:val=""/>
      <w:lvlJc w:val="left"/>
      <w:pPr>
        <w:ind w:left="720" w:hanging="360"/>
      </w:pPr>
      <w:rPr>
        <w:rFonts w:ascii="Symbol" w:hAnsi="Symbol" w:hint="default"/>
      </w:rPr>
    </w:lvl>
    <w:lvl w:ilvl="1" w:tplc="ED545D68">
      <w:start w:val="1"/>
      <w:numFmt w:val="bullet"/>
      <w:lvlText w:val="o"/>
      <w:lvlJc w:val="left"/>
      <w:pPr>
        <w:ind w:left="1440" w:hanging="360"/>
      </w:pPr>
      <w:rPr>
        <w:rFonts w:ascii="Courier New" w:hAnsi="Courier New" w:hint="default"/>
      </w:rPr>
    </w:lvl>
    <w:lvl w:ilvl="2" w:tplc="B1FED836">
      <w:start w:val="1"/>
      <w:numFmt w:val="bullet"/>
      <w:lvlText w:val=""/>
      <w:lvlJc w:val="left"/>
      <w:pPr>
        <w:ind w:left="2160" w:hanging="360"/>
      </w:pPr>
      <w:rPr>
        <w:rFonts w:ascii="Wingdings" w:hAnsi="Wingdings" w:hint="default"/>
      </w:rPr>
    </w:lvl>
    <w:lvl w:ilvl="3" w:tplc="393C072A">
      <w:start w:val="1"/>
      <w:numFmt w:val="bullet"/>
      <w:lvlText w:val=""/>
      <w:lvlJc w:val="left"/>
      <w:pPr>
        <w:ind w:left="2880" w:hanging="360"/>
      </w:pPr>
      <w:rPr>
        <w:rFonts w:ascii="Symbol" w:hAnsi="Symbol" w:hint="default"/>
      </w:rPr>
    </w:lvl>
    <w:lvl w:ilvl="4" w:tplc="3B940FD6">
      <w:start w:val="1"/>
      <w:numFmt w:val="bullet"/>
      <w:lvlText w:val="o"/>
      <w:lvlJc w:val="left"/>
      <w:pPr>
        <w:ind w:left="3600" w:hanging="360"/>
      </w:pPr>
      <w:rPr>
        <w:rFonts w:ascii="Courier New" w:hAnsi="Courier New" w:hint="default"/>
      </w:rPr>
    </w:lvl>
    <w:lvl w:ilvl="5" w:tplc="F0963F72">
      <w:start w:val="1"/>
      <w:numFmt w:val="bullet"/>
      <w:lvlText w:val=""/>
      <w:lvlJc w:val="left"/>
      <w:pPr>
        <w:ind w:left="4320" w:hanging="360"/>
      </w:pPr>
      <w:rPr>
        <w:rFonts w:ascii="Wingdings" w:hAnsi="Wingdings" w:hint="default"/>
      </w:rPr>
    </w:lvl>
    <w:lvl w:ilvl="6" w:tplc="53845C6A">
      <w:start w:val="1"/>
      <w:numFmt w:val="bullet"/>
      <w:lvlText w:val=""/>
      <w:lvlJc w:val="left"/>
      <w:pPr>
        <w:ind w:left="5040" w:hanging="360"/>
      </w:pPr>
      <w:rPr>
        <w:rFonts w:ascii="Symbol" w:hAnsi="Symbol" w:hint="default"/>
      </w:rPr>
    </w:lvl>
    <w:lvl w:ilvl="7" w:tplc="C242EFFE">
      <w:start w:val="1"/>
      <w:numFmt w:val="bullet"/>
      <w:lvlText w:val="o"/>
      <w:lvlJc w:val="left"/>
      <w:pPr>
        <w:ind w:left="5760" w:hanging="360"/>
      </w:pPr>
      <w:rPr>
        <w:rFonts w:ascii="Courier New" w:hAnsi="Courier New" w:hint="default"/>
      </w:rPr>
    </w:lvl>
    <w:lvl w:ilvl="8" w:tplc="76AAF1EA">
      <w:start w:val="1"/>
      <w:numFmt w:val="bullet"/>
      <w:lvlText w:val=""/>
      <w:lvlJc w:val="left"/>
      <w:pPr>
        <w:ind w:left="6480" w:hanging="360"/>
      </w:pPr>
      <w:rPr>
        <w:rFonts w:ascii="Wingdings" w:hAnsi="Wingdings" w:hint="default"/>
      </w:rPr>
    </w:lvl>
  </w:abstractNum>
  <w:abstractNum w:abstractNumId="16" w15:restartNumberingAfterBreak="0">
    <w:nsid w:val="20697052"/>
    <w:multiLevelType w:val="hybridMultilevel"/>
    <w:tmpl w:val="81528FA2"/>
    <w:lvl w:ilvl="0" w:tplc="BDD0590C">
      <w:start w:val="1"/>
      <w:numFmt w:val="bullet"/>
      <w:lvlText w:val=""/>
      <w:lvlJc w:val="left"/>
      <w:pPr>
        <w:ind w:left="720" w:hanging="360"/>
      </w:pPr>
      <w:rPr>
        <w:rFonts w:ascii="Symbol" w:hAnsi="Symbol" w:hint="default"/>
      </w:rPr>
    </w:lvl>
    <w:lvl w:ilvl="1" w:tplc="8D903BC8">
      <w:start w:val="1"/>
      <w:numFmt w:val="bullet"/>
      <w:lvlText w:val="o"/>
      <w:lvlJc w:val="left"/>
      <w:pPr>
        <w:ind w:left="1440" w:hanging="360"/>
      </w:pPr>
      <w:rPr>
        <w:rFonts w:ascii="Courier New" w:hAnsi="Courier New" w:hint="default"/>
      </w:rPr>
    </w:lvl>
    <w:lvl w:ilvl="2" w:tplc="D3A03E64">
      <w:start w:val="1"/>
      <w:numFmt w:val="bullet"/>
      <w:lvlText w:val=""/>
      <w:lvlJc w:val="left"/>
      <w:pPr>
        <w:ind w:left="2160" w:hanging="360"/>
      </w:pPr>
      <w:rPr>
        <w:rFonts w:ascii="Wingdings" w:hAnsi="Wingdings" w:hint="default"/>
      </w:rPr>
    </w:lvl>
    <w:lvl w:ilvl="3" w:tplc="12E8AF4A">
      <w:start w:val="1"/>
      <w:numFmt w:val="bullet"/>
      <w:lvlText w:val=""/>
      <w:lvlJc w:val="left"/>
      <w:pPr>
        <w:ind w:left="2880" w:hanging="360"/>
      </w:pPr>
      <w:rPr>
        <w:rFonts w:ascii="Symbol" w:hAnsi="Symbol" w:hint="default"/>
      </w:rPr>
    </w:lvl>
    <w:lvl w:ilvl="4" w:tplc="417A5538">
      <w:start w:val="1"/>
      <w:numFmt w:val="bullet"/>
      <w:lvlText w:val="o"/>
      <w:lvlJc w:val="left"/>
      <w:pPr>
        <w:ind w:left="3600" w:hanging="360"/>
      </w:pPr>
      <w:rPr>
        <w:rFonts w:ascii="Courier New" w:hAnsi="Courier New" w:hint="default"/>
      </w:rPr>
    </w:lvl>
    <w:lvl w:ilvl="5" w:tplc="B45E3048">
      <w:start w:val="1"/>
      <w:numFmt w:val="bullet"/>
      <w:lvlText w:val=""/>
      <w:lvlJc w:val="left"/>
      <w:pPr>
        <w:ind w:left="4320" w:hanging="360"/>
      </w:pPr>
      <w:rPr>
        <w:rFonts w:ascii="Wingdings" w:hAnsi="Wingdings" w:hint="default"/>
      </w:rPr>
    </w:lvl>
    <w:lvl w:ilvl="6" w:tplc="BD6A22B8">
      <w:start w:val="1"/>
      <w:numFmt w:val="bullet"/>
      <w:lvlText w:val=""/>
      <w:lvlJc w:val="left"/>
      <w:pPr>
        <w:ind w:left="5040" w:hanging="360"/>
      </w:pPr>
      <w:rPr>
        <w:rFonts w:ascii="Symbol" w:hAnsi="Symbol" w:hint="default"/>
      </w:rPr>
    </w:lvl>
    <w:lvl w:ilvl="7" w:tplc="7922A758">
      <w:start w:val="1"/>
      <w:numFmt w:val="bullet"/>
      <w:lvlText w:val="o"/>
      <w:lvlJc w:val="left"/>
      <w:pPr>
        <w:ind w:left="5760" w:hanging="360"/>
      </w:pPr>
      <w:rPr>
        <w:rFonts w:ascii="Courier New" w:hAnsi="Courier New" w:hint="default"/>
      </w:rPr>
    </w:lvl>
    <w:lvl w:ilvl="8" w:tplc="88C68AC6">
      <w:start w:val="1"/>
      <w:numFmt w:val="bullet"/>
      <w:lvlText w:val=""/>
      <w:lvlJc w:val="left"/>
      <w:pPr>
        <w:ind w:left="6480" w:hanging="360"/>
      </w:pPr>
      <w:rPr>
        <w:rFonts w:ascii="Wingdings" w:hAnsi="Wingdings" w:hint="default"/>
      </w:rPr>
    </w:lvl>
  </w:abstractNum>
  <w:abstractNum w:abstractNumId="17" w15:restartNumberingAfterBreak="0">
    <w:nsid w:val="23534552"/>
    <w:multiLevelType w:val="hybridMultilevel"/>
    <w:tmpl w:val="9AE6D646"/>
    <w:lvl w:ilvl="0" w:tplc="D3283A42">
      <w:start w:val="1"/>
      <w:numFmt w:val="bullet"/>
      <w:lvlText w:val=""/>
      <w:lvlJc w:val="left"/>
      <w:pPr>
        <w:ind w:left="720" w:hanging="360"/>
      </w:pPr>
      <w:rPr>
        <w:rFonts w:ascii="Symbol" w:hAnsi="Symbol" w:hint="default"/>
      </w:rPr>
    </w:lvl>
    <w:lvl w:ilvl="1" w:tplc="44C23A22">
      <w:start w:val="1"/>
      <w:numFmt w:val="bullet"/>
      <w:lvlText w:val="o"/>
      <w:lvlJc w:val="left"/>
      <w:pPr>
        <w:ind w:left="1440" w:hanging="360"/>
      </w:pPr>
      <w:rPr>
        <w:rFonts w:ascii="Courier New" w:hAnsi="Courier New" w:hint="default"/>
      </w:rPr>
    </w:lvl>
    <w:lvl w:ilvl="2" w:tplc="81BCB23C">
      <w:start w:val="1"/>
      <w:numFmt w:val="bullet"/>
      <w:lvlText w:val=""/>
      <w:lvlJc w:val="left"/>
      <w:pPr>
        <w:ind w:left="2160" w:hanging="360"/>
      </w:pPr>
      <w:rPr>
        <w:rFonts w:ascii="Wingdings" w:hAnsi="Wingdings" w:hint="default"/>
      </w:rPr>
    </w:lvl>
    <w:lvl w:ilvl="3" w:tplc="5D96B9AA">
      <w:start w:val="1"/>
      <w:numFmt w:val="bullet"/>
      <w:lvlText w:val=""/>
      <w:lvlJc w:val="left"/>
      <w:pPr>
        <w:ind w:left="2880" w:hanging="360"/>
      </w:pPr>
      <w:rPr>
        <w:rFonts w:ascii="Symbol" w:hAnsi="Symbol" w:hint="default"/>
      </w:rPr>
    </w:lvl>
    <w:lvl w:ilvl="4" w:tplc="61D49168">
      <w:start w:val="1"/>
      <w:numFmt w:val="bullet"/>
      <w:lvlText w:val="o"/>
      <w:lvlJc w:val="left"/>
      <w:pPr>
        <w:ind w:left="3600" w:hanging="360"/>
      </w:pPr>
      <w:rPr>
        <w:rFonts w:ascii="Courier New" w:hAnsi="Courier New" w:hint="default"/>
      </w:rPr>
    </w:lvl>
    <w:lvl w:ilvl="5" w:tplc="E8BC2C86">
      <w:start w:val="1"/>
      <w:numFmt w:val="bullet"/>
      <w:lvlText w:val=""/>
      <w:lvlJc w:val="left"/>
      <w:pPr>
        <w:ind w:left="4320" w:hanging="360"/>
      </w:pPr>
      <w:rPr>
        <w:rFonts w:ascii="Wingdings" w:hAnsi="Wingdings" w:hint="default"/>
      </w:rPr>
    </w:lvl>
    <w:lvl w:ilvl="6" w:tplc="58DC61BE">
      <w:start w:val="1"/>
      <w:numFmt w:val="bullet"/>
      <w:lvlText w:val=""/>
      <w:lvlJc w:val="left"/>
      <w:pPr>
        <w:ind w:left="5040" w:hanging="360"/>
      </w:pPr>
      <w:rPr>
        <w:rFonts w:ascii="Symbol" w:hAnsi="Symbol" w:hint="default"/>
      </w:rPr>
    </w:lvl>
    <w:lvl w:ilvl="7" w:tplc="17907250">
      <w:start w:val="1"/>
      <w:numFmt w:val="bullet"/>
      <w:lvlText w:val="o"/>
      <w:lvlJc w:val="left"/>
      <w:pPr>
        <w:ind w:left="5760" w:hanging="360"/>
      </w:pPr>
      <w:rPr>
        <w:rFonts w:ascii="Courier New" w:hAnsi="Courier New" w:hint="default"/>
      </w:rPr>
    </w:lvl>
    <w:lvl w:ilvl="8" w:tplc="04A6D25C">
      <w:start w:val="1"/>
      <w:numFmt w:val="bullet"/>
      <w:lvlText w:val=""/>
      <w:lvlJc w:val="left"/>
      <w:pPr>
        <w:ind w:left="6480" w:hanging="360"/>
      </w:pPr>
      <w:rPr>
        <w:rFonts w:ascii="Wingdings" w:hAnsi="Wingdings" w:hint="default"/>
      </w:rPr>
    </w:lvl>
  </w:abstractNum>
  <w:abstractNum w:abstractNumId="18" w15:restartNumberingAfterBreak="0">
    <w:nsid w:val="2A1E159C"/>
    <w:multiLevelType w:val="hybridMultilevel"/>
    <w:tmpl w:val="8E4ED2DA"/>
    <w:lvl w:ilvl="0" w:tplc="780E1934">
      <w:start w:val="1"/>
      <w:numFmt w:val="bullet"/>
      <w:lvlText w:val=""/>
      <w:lvlJc w:val="left"/>
      <w:pPr>
        <w:ind w:left="720" w:hanging="360"/>
      </w:pPr>
      <w:rPr>
        <w:rFonts w:ascii="Symbol" w:hAnsi="Symbol" w:hint="default"/>
      </w:rPr>
    </w:lvl>
    <w:lvl w:ilvl="1" w:tplc="26025EAE">
      <w:start w:val="1"/>
      <w:numFmt w:val="bullet"/>
      <w:lvlText w:val="o"/>
      <w:lvlJc w:val="left"/>
      <w:pPr>
        <w:ind w:left="1440" w:hanging="360"/>
      </w:pPr>
      <w:rPr>
        <w:rFonts w:ascii="Courier New" w:hAnsi="Courier New" w:hint="default"/>
      </w:rPr>
    </w:lvl>
    <w:lvl w:ilvl="2" w:tplc="8CE836D8">
      <w:start w:val="1"/>
      <w:numFmt w:val="bullet"/>
      <w:lvlText w:val=""/>
      <w:lvlJc w:val="left"/>
      <w:pPr>
        <w:ind w:left="2160" w:hanging="360"/>
      </w:pPr>
      <w:rPr>
        <w:rFonts w:ascii="Wingdings" w:hAnsi="Wingdings" w:hint="default"/>
      </w:rPr>
    </w:lvl>
    <w:lvl w:ilvl="3" w:tplc="58BEFE92">
      <w:start w:val="1"/>
      <w:numFmt w:val="bullet"/>
      <w:lvlText w:val=""/>
      <w:lvlJc w:val="left"/>
      <w:pPr>
        <w:ind w:left="2880" w:hanging="360"/>
      </w:pPr>
      <w:rPr>
        <w:rFonts w:ascii="Symbol" w:hAnsi="Symbol" w:hint="default"/>
      </w:rPr>
    </w:lvl>
    <w:lvl w:ilvl="4" w:tplc="C172CB8A">
      <w:start w:val="1"/>
      <w:numFmt w:val="bullet"/>
      <w:lvlText w:val="o"/>
      <w:lvlJc w:val="left"/>
      <w:pPr>
        <w:ind w:left="3600" w:hanging="360"/>
      </w:pPr>
      <w:rPr>
        <w:rFonts w:ascii="Courier New" w:hAnsi="Courier New" w:hint="default"/>
      </w:rPr>
    </w:lvl>
    <w:lvl w:ilvl="5" w:tplc="ECA4F682">
      <w:start w:val="1"/>
      <w:numFmt w:val="bullet"/>
      <w:lvlText w:val=""/>
      <w:lvlJc w:val="left"/>
      <w:pPr>
        <w:ind w:left="4320" w:hanging="360"/>
      </w:pPr>
      <w:rPr>
        <w:rFonts w:ascii="Wingdings" w:hAnsi="Wingdings" w:hint="default"/>
      </w:rPr>
    </w:lvl>
    <w:lvl w:ilvl="6" w:tplc="9566EE9C">
      <w:start w:val="1"/>
      <w:numFmt w:val="bullet"/>
      <w:lvlText w:val=""/>
      <w:lvlJc w:val="left"/>
      <w:pPr>
        <w:ind w:left="5040" w:hanging="360"/>
      </w:pPr>
      <w:rPr>
        <w:rFonts w:ascii="Symbol" w:hAnsi="Symbol" w:hint="default"/>
      </w:rPr>
    </w:lvl>
    <w:lvl w:ilvl="7" w:tplc="964A3096">
      <w:start w:val="1"/>
      <w:numFmt w:val="bullet"/>
      <w:lvlText w:val="o"/>
      <w:lvlJc w:val="left"/>
      <w:pPr>
        <w:ind w:left="5760" w:hanging="360"/>
      </w:pPr>
      <w:rPr>
        <w:rFonts w:ascii="Courier New" w:hAnsi="Courier New" w:hint="default"/>
      </w:rPr>
    </w:lvl>
    <w:lvl w:ilvl="8" w:tplc="3272A6C6">
      <w:start w:val="1"/>
      <w:numFmt w:val="bullet"/>
      <w:lvlText w:val=""/>
      <w:lvlJc w:val="left"/>
      <w:pPr>
        <w:ind w:left="6480" w:hanging="360"/>
      </w:pPr>
      <w:rPr>
        <w:rFonts w:ascii="Wingdings" w:hAnsi="Wingdings" w:hint="default"/>
      </w:rPr>
    </w:lvl>
  </w:abstractNum>
  <w:abstractNum w:abstractNumId="19" w15:restartNumberingAfterBreak="0">
    <w:nsid w:val="2A5CD1C9"/>
    <w:multiLevelType w:val="hybridMultilevel"/>
    <w:tmpl w:val="7A962F58"/>
    <w:lvl w:ilvl="0" w:tplc="8CDE9D0A">
      <w:start w:val="1"/>
      <w:numFmt w:val="bullet"/>
      <w:lvlText w:val=""/>
      <w:lvlJc w:val="left"/>
      <w:pPr>
        <w:ind w:left="720" w:hanging="360"/>
      </w:pPr>
      <w:rPr>
        <w:rFonts w:ascii="Symbol" w:hAnsi="Symbol" w:hint="default"/>
      </w:rPr>
    </w:lvl>
    <w:lvl w:ilvl="1" w:tplc="1D70BDAE">
      <w:start w:val="1"/>
      <w:numFmt w:val="bullet"/>
      <w:lvlText w:val="o"/>
      <w:lvlJc w:val="left"/>
      <w:pPr>
        <w:ind w:left="1440" w:hanging="360"/>
      </w:pPr>
      <w:rPr>
        <w:rFonts w:ascii="Courier New" w:hAnsi="Courier New" w:hint="default"/>
      </w:rPr>
    </w:lvl>
    <w:lvl w:ilvl="2" w:tplc="662C1C96">
      <w:start w:val="1"/>
      <w:numFmt w:val="bullet"/>
      <w:lvlText w:val=""/>
      <w:lvlJc w:val="left"/>
      <w:pPr>
        <w:ind w:left="2160" w:hanging="360"/>
      </w:pPr>
      <w:rPr>
        <w:rFonts w:ascii="Wingdings" w:hAnsi="Wingdings" w:hint="default"/>
      </w:rPr>
    </w:lvl>
    <w:lvl w:ilvl="3" w:tplc="2B5493D6">
      <w:start w:val="1"/>
      <w:numFmt w:val="bullet"/>
      <w:lvlText w:val=""/>
      <w:lvlJc w:val="left"/>
      <w:pPr>
        <w:ind w:left="2880" w:hanging="360"/>
      </w:pPr>
      <w:rPr>
        <w:rFonts w:ascii="Symbol" w:hAnsi="Symbol" w:hint="default"/>
      </w:rPr>
    </w:lvl>
    <w:lvl w:ilvl="4" w:tplc="0EEA726A">
      <w:start w:val="1"/>
      <w:numFmt w:val="bullet"/>
      <w:lvlText w:val="o"/>
      <w:lvlJc w:val="left"/>
      <w:pPr>
        <w:ind w:left="3600" w:hanging="360"/>
      </w:pPr>
      <w:rPr>
        <w:rFonts w:ascii="Courier New" w:hAnsi="Courier New" w:hint="default"/>
      </w:rPr>
    </w:lvl>
    <w:lvl w:ilvl="5" w:tplc="F1642594">
      <w:start w:val="1"/>
      <w:numFmt w:val="bullet"/>
      <w:lvlText w:val=""/>
      <w:lvlJc w:val="left"/>
      <w:pPr>
        <w:ind w:left="4320" w:hanging="360"/>
      </w:pPr>
      <w:rPr>
        <w:rFonts w:ascii="Wingdings" w:hAnsi="Wingdings" w:hint="default"/>
      </w:rPr>
    </w:lvl>
    <w:lvl w:ilvl="6" w:tplc="EDE632EC">
      <w:start w:val="1"/>
      <w:numFmt w:val="bullet"/>
      <w:lvlText w:val=""/>
      <w:lvlJc w:val="left"/>
      <w:pPr>
        <w:ind w:left="5040" w:hanging="360"/>
      </w:pPr>
      <w:rPr>
        <w:rFonts w:ascii="Symbol" w:hAnsi="Symbol" w:hint="default"/>
      </w:rPr>
    </w:lvl>
    <w:lvl w:ilvl="7" w:tplc="D7CAE7DE">
      <w:start w:val="1"/>
      <w:numFmt w:val="bullet"/>
      <w:lvlText w:val="o"/>
      <w:lvlJc w:val="left"/>
      <w:pPr>
        <w:ind w:left="5760" w:hanging="360"/>
      </w:pPr>
      <w:rPr>
        <w:rFonts w:ascii="Courier New" w:hAnsi="Courier New" w:hint="default"/>
      </w:rPr>
    </w:lvl>
    <w:lvl w:ilvl="8" w:tplc="B46E5188">
      <w:start w:val="1"/>
      <w:numFmt w:val="bullet"/>
      <w:lvlText w:val=""/>
      <w:lvlJc w:val="left"/>
      <w:pPr>
        <w:ind w:left="6480" w:hanging="360"/>
      </w:pPr>
      <w:rPr>
        <w:rFonts w:ascii="Wingdings" w:hAnsi="Wingdings" w:hint="default"/>
      </w:rPr>
    </w:lvl>
  </w:abstractNum>
  <w:abstractNum w:abstractNumId="20" w15:restartNumberingAfterBreak="0">
    <w:nsid w:val="2C5569A8"/>
    <w:multiLevelType w:val="hybridMultilevel"/>
    <w:tmpl w:val="19D69220"/>
    <w:lvl w:ilvl="0" w:tplc="3FB2E4E2">
      <w:start w:val="1"/>
      <w:numFmt w:val="bullet"/>
      <w:lvlText w:val=""/>
      <w:lvlJc w:val="left"/>
      <w:pPr>
        <w:ind w:left="1440" w:hanging="360"/>
      </w:pPr>
      <w:rPr>
        <w:rFonts w:ascii="Symbol" w:hAnsi="Symbol"/>
      </w:rPr>
    </w:lvl>
    <w:lvl w:ilvl="1" w:tplc="58BEC904">
      <w:start w:val="1"/>
      <w:numFmt w:val="bullet"/>
      <w:lvlText w:val=""/>
      <w:lvlJc w:val="left"/>
      <w:pPr>
        <w:ind w:left="1440" w:hanging="360"/>
      </w:pPr>
      <w:rPr>
        <w:rFonts w:ascii="Symbol" w:hAnsi="Symbol"/>
      </w:rPr>
    </w:lvl>
    <w:lvl w:ilvl="2" w:tplc="48A8E212">
      <w:start w:val="1"/>
      <w:numFmt w:val="bullet"/>
      <w:lvlText w:val=""/>
      <w:lvlJc w:val="left"/>
      <w:pPr>
        <w:ind w:left="1440" w:hanging="360"/>
      </w:pPr>
      <w:rPr>
        <w:rFonts w:ascii="Symbol" w:hAnsi="Symbol"/>
      </w:rPr>
    </w:lvl>
    <w:lvl w:ilvl="3" w:tplc="8A1838EC">
      <w:start w:val="1"/>
      <w:numFmt w:val="bullet"/>
      <w:lvlText w:val=""/>
      <w:lvlJc w:val="left"/>
      <w:pPr>
        <w:ind w:left="1440" w:hanging="360"/>
      </w:pPr>
      <w:rPr>
        <w:rFonts w:ascii="Symbol" w:hAnsi="Symbol"/>
      </w:rPr>
    </w:lvl>
    <w:lvl w:ilvl="4" w:tplc="16BA3536">
      <w:start w:val="1"/>
      <w:numFmt w:val="bullet"/>
      <w:lvlText w:val=""/>
      <w:lvlJc w:val="left"/>
      <w:pPr>
        <w:ind w:left="1440" w:hanging="360"/>
      </w:pPr>
      <w:rPr>
        <w:rFonts w:ascii="Symbol" w:hAnsi="Symbol"/>
      </w:rPr>
    </w:lvl>
    <w:lvl w:ilvl="5" w:tplc="C9B6E7D8">
      <w:start w:val="1"/>
      <w:numFmt w:val="bullet"/>
      <w:lvlText w:val=""/>
      <w:lvlJc w:val="left"/>
      <w:pPr>
        <w:ind w:left="1440" w:hanging="360"/>
      </w:pPr>
      <w:rPr>
        <w:rFonts w:ascii="Symbol" w:hAnsi="Symbol"/>
      </w:rPr>
    </w:lvl>
    <w:lvl w:ilvl="6" w:tplc="011CED7E">
      <w:start w:val="1"/>
      <w:numFmt w:val="bullet"/>
      <w:lvlText w:val=""/>
      <w:lvlJc w:val="left"/>
      <w:pPr>
        <w:ind w:left="1440" w:hanging="360"/>
      </w:pPr>
      <w:rPr>
        <w:rFonts w:ascii="Symbol" w:hAnsi="Symbol"/>
      </w:rPr>
    </w:lvl>
    <w:lvl w:ilvl="7" w:tplc="85AA632C">
      <w:start w:val="1"/>
      <w:numFmt w:val="bullet"/>
      <w:lvlText w:val=""/>
      <w:lvlJc w:val="left"/>
      <w:pPr>
        <w:ind w:left="1440" w:hanging="360"/>
      </w:pPr>
      <w:rPr>
        <w:rFonts w:ascii="Symbol" w:hAnsi="Symbol"/>
      </w:rPr>
    </w:lvl>
    <w:lvl w:ilvl="8" w:tplc="05D89DA6">
      <w:start w:val="1"/>
      <w:numFmt w:val="bullet"/>
      <w:lvlText w:val=""/>
      <w:lvlJc w:val="left"/>
      <w:pPr>
        <w:ind w:left="1440" w:hanging="360"/>
      </w:pPr>
      <w:rPr>
        <w:rFonts w:ascii="Symbol" w:hAnsi="Symbol"/>
      </w:rPr>
    </w:lvl>
  </w:abstractNum>
  <w:abstractNum w:abstractNumId="21" w15:restartNumberingAfterBreak="0">
    <w:nsid w:val="2CA43C7B"/>
    <w:multiLevelType w:val="multilevel"/>
    <w:tmpl w:val="FB6289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3" w15:restartNumberingAfterBreak="0">
    <w:nsid w:val="2E911C81"/>
    <w:multiLevelType w:val="multilevel"/>
    <w:tmpl w:val="AB06AED0"/>
    <w:lvl w:ilvl="0">
      <w:start w:val="1"/>
      <w:numFmt w:val="decimal"/>
      <w:pStyle w:val="Kop1"/>
      <w:lvlText w:val="Hoofdstuk %1"/>
      <w:lvlJc w:val="left"/>
      <w:pPr>
        <w:ind w:left="1277"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4"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5" w15:restartNumberingAfterBreak="0">
    <w:nsid w:val="304D2B0D"/>
    <w:multiLevelType w:val="multilevel"/>
    <w:tmpl w:val="97FAD0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32565CB8"/>
    <w:multiLevelType w:val="multilevel"/>
    <w:tmpl w:val="A394057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069"/>
        </w:tabs>
        <w:ind w:left="1069" w:hanging="360"/>
      </w:pPr>
      <w:rPr>
        <w:rFonts w:ascii="Courier New" w:hAnsi="Courier New"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32715664"/>
    <w:multiLevelType w:val="hybridMultilevel"/>
    <w:tmpl w:val="0D9A4E06"/>
    <w:lvl w:ilvl="0" w:tplc="C93A57F2">
      <w:start w:val="1"/>
      <w:numFmt w:val="bullet"/>
      <w:lvlText w:val=""/>
      <w:lvlJc w:val="left"/>
      <w:pPr>
        <w:ind w:left="1080" w:hanging="360"/>
      </w:pPr>
      <w:rPr>
        <w:rFonts w:ascii="Symbol" w:hAnsi="Symbol"/>
      </w:rPr>
    </w:lvl>
    <w:lvl w:ilvl="1" w:tplc="55309090">
      <w:start w:val="1"/>
      <w:numFmt w:val="bullet"/>
      <w:lvlText w:val=""/>
      <w:lvlJc w:val="left"/>
      <w:pPr>
        <w:ind w:left="1080" w:hanging="360"/>
      </w:pPr>
      <w:rPr>
        <w:rFonts w:ascii="Symbol" w:hAnsi="Symbol"/>
      </w:rPr>
    </w:lvl>
    <w:lvl w:ilvl="2" w:tplc="4D9600BC">
      <w:start w:val="1"/>
      <w:numFmt w:val="bullet"/>
      <w:lvlText w:val=""/>
      <w:lvlJc w:val="left"/>
      <w:pPr>
        <w:ind w:left="1080" w:hanging="360"/>
      </w:pPr>
      <w:rPr>
        <w:rFonts w:ascii="Symbol" w:hAnsi="Symbol"/>
      </w:rPr>
    </w:lvl>
    <w:lvl w:ilvl="3" w:tplc="6C9E6CB0">
      <w:start w:val="1"/>
      <w:numFmt w:val="bullet"/>
      <w:lvlText w:val=""/>
      <w:lvlJc w:val="left"/>
      <w:pPr>
        <w:ind w:left="1080" w:hanging="360"/>
      </w:pPr>
      <w:rPr>
        <w:rFonts w:ascii="Symbol" w:hAnsi="Symbol"/>
      </w:rPr>
    </w:lvl>
    <w:lvl w:ilvl="4" w:tplc="0D76CDCE">
      <w:start w:val="1"/>
      <w:numFmt w:val="bullet"/>
      <w:lvlText w:val=""/>
      <w:lvlJc w:val="left"/>
      <w:pPr>
        <w:ind w:left="1080" w:hanging="360"/>
      </w:pPr>
      <w:rPr>
        <w:rFonts w:ascii="Symbol" w:hAnsi="Symbol"/>
      </w:rPr>
    </w:lvl>
    <w:lvl w:ilvl="5" w:tplc="D06446A8">
      <w:start w:val="1"/>
      <w:numFmt w:val="bullet"/>
      <w:lvlText w:val=""/>
      <w:lvlJc w:val="left"/>
      <w:pPr>
        <w:ind w:left="1080" w:hanging="360"/>
      </w:pPr>
      <w:rPr>
        <w:rFonts w:ascii="Symbol" w:hAnsi="Symbol"/>
      </w:rPr>
    </w:lvl>
    <w:lvl w:ilvl="6" w:tplc="E9D8967C">
      <w:start w:val="1"/>
      <w:numFmt w:val="bullet"/>
      <w:lvlText w:val=""/>
      <w:lvlJc w:val="left"/>
      <w:pPr>
        <w:ind w:left="1080" w:hanging="360"/>
      </w:pPr>
      <w:rPr>
        <w:rFonts w:ascii="Symbol" w:hAnsi="Symbol"/>
      </w:rPr>
    </w:lvl>
    <w:lvl w:ilvl="7" w:tplc="91FCFA08">
      <w:start w:val="1"/>
      <w:numFmt w:val="bullet"/>
      <w:lvlText w:val=""/>
      <w:lvlJc w:val="left"/>
      <w:pPr>
        <w:ind w:left="1080" w:hanging="360"/>
      </w:pPr>
      <w:rPr>
        <w:rFonts w:ascii="Symbol" w:hAnsi="Symbol"/>
      </w:rPr>
    </w:lvl>
    <w:lvl w:ilvl="8" w:tplc="C3C4C1B6">
      <w:start w:val="1"/>
      <w:numFmt w:val="bullet"/>
      <w:lvlText w:val=""/>
      <w:lvlJc w:val="left"/>
      <w:pPr>
        <w:ind w:left="1080" w:hanging="360"/>
      </w:pPr>
      <w:rPr>
        <w:rFonts w:ascii="Symbol" w:hAnsi="Symbol"/>
      </w:rPr>
    </w:lvl>
  </w:abstractNum>
  <w:abstractNum w:abstractNumId="28"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9"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30" w15:restartNumberingAfterBreak="0">
    <w:nsid w:val="34A31CE9"/>
    <w:multiLevelType w:val="hybridMultilevel"/>
    <w:tmpl w:val="A1D885A8"/>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3"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4"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6"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7" w15:restartNumberingAfterBreak="0">
    <w:nsid w:val="4B426128"/>
    <w:multiLevelType w:val="hybridMultilevel"/>
    <w:tmpl w:val="F6628DB8"/>
    <w:lvl w:ilvl="0" w:tplc="4880B872">
      <w:start w:val="1"/>
      <w:numFmt w:val="bullet"/>
      <w:lvlText w:val=""/>
      <w:lvlJc w:val="left"/>
      <w:pPr>
        <w:ind w:left="1080" w:hanging="360"/>
      </w:pPr>
      <w:rPr>
        <w:rFonts w:ascii="Symbol" w:hAnsi="Symbol"/>
      </w:rPr>
    </w:lvl>
    <w:lvl w:ilvl="1" w:tplc="A312990E">
      <w:start w:val="1"/>
      <w:numFmt w:val="bullet"/>
      <w:lvlText w:val=""/>
      <w:lvlJc w:val="left"/>
      <w:pPr>
        <w:ind w:left="1080" w:hanging="360"/>
      </w:pPr>
      <w:rPr>
        <w:rFonts w:ascii="Symbol" w:hAnsi="Symbol"/>
      </w:rPr>
    </w:lvl>
    <w:lvl w:ilvl="2" w:tplc="2206953E">
      <w:start w:val="1"/>
      <w:numFmt w:val="bullet"/>
      <w:lvlText w:val=""/>
      <w:lvlJc w:val="left"/>
      <w:pPr>
        <w:ind w:left="1080" w:hanging="360"/>
      </w:pPr>
      <w:rPr>
        <w:rFonts w:ascii="Symbol" w:hAnsi="Symbol"/>
      </w:rPr>
    </w:lvl>
    <w:lvl w:ilvl="3" w:tplc="D4844CBE">
      <w:start w:val="1"/>
      <w:numFmt w:val="bullet"/>
      <w:lvlText w:val=""/>
      <w:lvlJc w:val="left"/>
      <w:pPr>
        <w:ind w:left="1080" w:hanging="360"/>
      </w:pPr>
      <w:rPr>
        <w:rFonts w:ascii="Symbol" w:hAnsi="Symbol"/>
      </w:rPr>
    </w:lvl>
    <w:lvl w:ilvl="4" w:tplc="7542C356">
      <w:start w:val="1"/>
      <w:numFmt w:val="bullet"/>
      <w:lvlText w:val=""/>
      <w:lvlJc w:val="left"/>
      <w:pPr>
        <w:ind w:left="1080" w:hanging="360"/>
      </w:pPr>
      <w:rPr>
        <w:rFonts w:ascii="Symbol" w:hAnsi="Symbol"/>
      </w:rPr>
    </w:lvl>
    <w:lvl w:ilvl="5" w:tplc="367E0AB8">
      <w:start w:val="1"/>
      <w:numFmt w:val="bullet"/>
      <w:lvlText w:val=""/>
      <w:lvlJc w:val="left"/>
      <w:pPr>
        <w:ind w:left="1080" w:hanging="360"/>
      </w:pPr>
      <w:rPr>
        <w:rFonts w:ascii="Symbol" w:hAnsi="Symbol"/>
      </w:rPr>
    </w:lvl>
    <w:lvl w:ilvl="6" w:tplc="7D883ADA">
      <w:start w:val="1"/>
      <w:numFmt w:val="bullet"/>
      <w:lvlText w:val=""/>
      <w:lvlJc w:val="left"/>
      <w:pPr>
        <w:ind w:left="1080" w:hanging="360"/>
      </w:pPr>
      <w:rPr>
        <w:rFonts w:ascii="Symbol" w:hAnsi="Symbol"/>
      </w:rPr>
    </w:lvl>
    <w:lvl w:ilvl="7" w:tplc="4C1891BC">
      <w:start w:val="1"/>
      <w:numFmt w:val="bullet"/>
      <w:lvlText w:val=""/>
      <w:lvlJc w:val="left"/>
      <w:pPr>
        <w:ind w:left="1080" w:hanging="360"/>
      </w:pPr>
      <w:rPr>
        <w:rFonts w:ascii="Symbol" w:hAnsi="Symbol"/>
      </w:rPr>
    </w:lvl>
    <w:lvl w:ilvl="8" w:tplc="4EAA232A">
      <w:start w:val="1"/>
      <w:numFmt w:val="bullet"/>
      <w:lvlText w:val=""/>
      <w:lvlJc w:val="left"/>
      <w:pPr>
        <w:ind w:left="1080" w:hanging="360"/>
      </w:pPr>
      <w:rPr>
        <w:rFonts w:ascii="Symbol" w:hAnsi="Symbol"/>
      </w:rPr>
    </w:lvl>
  </w:abstractNum>
  <w:abstractNum w:abstractNumId="38" w15:restartNumberingAfterBreak="0">
    <w:nsid w:val="4D130D78"/>
    <w:multiLevelType w:val="multilevel"/>
    <w:tmpl w:val="CA4A32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4DF4F10A"/>
    <w:multiLevelType w:val="hybridMultilevel"/>
    <w:tmpl w:val="3B3CEF22"/>
    <w:lvl w:ilvl="0" w:tplc="AA8E973E">
      <w:start w:val="1"/>
      <w:numFmt w:val="bullet"/>
      <w:lvlText w:val="·"/>
      <w:lvlJc w:val="left"/>
      <w:pPr>
        <w:ind w:left="720" w:hanging="360"/>
      </w:pPr>
      <w:rPr>
        <w:rFonts w:ascii="Symbol" w:hAnsi="Symbol" w:hint="default"/>
      </w:rPr>
    </w:lvl>
    <w:lvl w:ilvl="1" w:tplc="B3FAF8A2">
      <w:start w:val="1"/>
      <w:numFmt w:val="bullet"/>
      <w:lvlText w:val="o"/>
      <w:lvlJc w:val="left"/>
      <w:pPr>
        <w:ind w:left="1440" w:hanging="360"/>
      </w:pPr>
      <w:rPr>
        <w:rFonts w:ascii="Courier New" w:hAnsi="Courier New" w:hint="default"/>
      </w:rPr>
    </w:lvl>
    <w:lvl w:ilvl="2" w:tplc="279016DC">
      <w:start w:val="1"/>
      <w:numFmt w:val="bullet"/>
      <w:lvlText w:val=""/>
      <w:lvlJc w:val="left"/>
      <w:pPr>
        <w:ind w:left="2160" w:hanging="360"/>
      </w:pPr>
      <w:rPr>
        <w:rFonts w:ascii="Wingdings" w:hAnsi="Wingdings" w:hint="default"/>
      </w:rPr>
    </w:lvl>
    <w:lvl w:ilvl="3" w:tplc="624A0624">
      <w:start w:val="1"/>
      <w:numFmt w:val="bullet"/>
      <w:lvlText w:val=""/>
      <w:lvlJc w:val="left"/>
      <w:pPr>
        <w:ind w:left="2880" w:hanging="360"/>
      </w:pPr>
      <w:rPr>
        <w:rFonts w:ascii="Symbol" w:hAnsi="Symbol" w:hint="default"/>
      </w:rPr>
    </w:lvl>
    <w:lvl w:ilvl="4" w:tplc="0484AC42">
      <w:start w:val="1"/>
      <w:numFmt w:val="bullet"/>
      <w:lvlText w:val="o"/>
      <w:lvlJc w:val="left"/>
      <w:pPr>
        <w:ind w:left="3600" w:hanging="360"/>
      </w:pPr>
      <w:rPr>
        <w:rFonts w:ascii="Courier New" w:hAnsi="Courier New" w:hint="default"/>
      </w:rPr>
    </w:lvl>
    <w:lvl w:ilvl="5" w:tplc="CF28C7CC">
      <w:start w:val="1"/>
      <w:numFmt w:val="bullet"/>
      <w:lvlText w:val=""/>
      <w:lvlJc w:val="left"/>
      <w:pPr>
        <w:ind w:left="4320" w:hanging="360"/>
      </w:pPr>
      <w:rPr>
        <w:rFonts w:ascii="Wingdings" w:hAnsi="Wingdings" w:hint="default"/>
      </w:rPr>
    </w:lvl>
    <w:lvl w:ilvl="6" w:tplc="581A597E">
      <w:start w:val="1"/>
      <w:numFmt w:val="bullet"/>
      <w:lvlText w:val=""/>
      <w:lvlJc w:val="left"/>
      <w:pPr>
        <w:ind w:left="5040" w:hanging="360"/>
      </w:pPr>
      <w:rPr>
        <w:rFonts w:ascii="Symbol" w:hAnsi="Symbol" w:hint="default"/>
      </w:rPr>
    </w:lvl>
    <w:lvl w:ilvl="7" w:tplc="905EDDB6">
      <w:start w:val="1"/>
      <w:numFmt w:val="bullet"/>
      <w:lvlText w:val="o"/>
      <w:lvlJc w:val="left"/>
      <w:pPr>
        <w:ind w:left="5760" w:hanging="360"/>
      </w:pPr>
      <w:rPr>
        <w:rFonts w:ascii="Courier New" w:hAnsi="Courier New" w:hint="default"/>
      </w:rPr>
    </w:lvl>
    <w:lvl w:ilvl="8" w:tplc="0D9A2902">
      <w:start w:val="1"/>
      <w:numFmt w:val="bullet"/>
      <w:lvlText w:val=""/>
      <w:lvlJc w:val="left"/>
      <w:pPr>
        <w:ind w:left="6480" w:hanging="360"/>
      </w:pPr>
      <w:rPr>
        <w:rFonts w:ascii="Wingdings" w:hAnsi="Wingdings" w:hint="default"/>
      </w:rPr>
    </w:lvl>
  </w:abstractNum>
  <w:abstractNum w:abstractNumId="40"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41" w15:restartNumberingAfterBreak="0">
    <w:nsid w:val="4F885580"/>
    <w:multiLevelType w:val="hybridMultilevel"/>
    <w:tmpl w:val="9140E700"/>
    <w:lvl w:ilvl="0" w:tplc="04130001">
      <w:start w:val="1"/>
      <w:numFmt w:val="bullet"/>
      <w:lvlText w:val=""/>
      <w:lvlJc w:val="left"/>
      <w:pPr>
        <w:ind w:left="927" w:hanging="360"/>
      </w:pPr>
      <w:rPr>
        <w:rFonts w:ascii="Symbol" w:hAnsi="Symbol" w:hint="default"/>
      </w:rPr>
    </w:lvl>
    <w:lvl w:ilvl="1" w:tplc="04130003" w:tentative="1">
      <w:start w:val="1"/>
      <w:numFmt w:val="bullet"/>
      <w:lvlText w:val="o"/>
      <w:lvlJc w:val="left"/>
      <w:pPr>
        <w:ind w:left="1647" w:hanging="360"/>
      </w:pPr>
      <w:rPr>
        <w:rFonts w:ascii="Courier New" w:hAnsi="Courier New" w:cs="Courier New" w:hint="default"/>
      </w:rPr>
    </w:lvl>
    <w:lvl w:ilvl="2" w:tplc="04130005" w:tentative="1">
      <w:start w:val="1"/>
      <w:numFmt w:val="bullet"/>
      <w:lvlText w:val=""/>
      <w:lvlJc w:val="left"/>
      <w:pPr>
        <w:ind w:left="2367" w:hanging="360"/>
      </w:pPr>
      <w:rPr>
        <w:rFonts w:ascii="Wingdings" w:hAnsi="Wingdings" w:hint="default"/>
      </w:rPr>
    </w:lvl>
    <w:lvl w:ilvl="3" w:tplc="04130001" w:tentative="1">
      <w:start w:val="1"/>
      <w:numFmt w:val="bullet"/>
      <w:lvlText w:val=""/>
      <w:lvlJc w:val="left"/>
      <w:pPr>
        <w:ind w:left="3087" w:hanging="360"/>
      </w:pPr>
      <w:rPr>
        <w:rFonts w:ascii="Symbol" w:hAnsi="Symbol" w:hint="default"/>
      </w:rPr>
    </w:lvl>
    <w:lvl w:ilvl="4" w:tplc="04130003" w:tentative="1">
      <w:start w:val="1"/>
      <w:numFmt w:val="bullet"/>
      <w:lvlText w:val="o"/>
      <w:lvlJc w:val="left"/>
      <w:pPr>
        <w:ind w:left="3807" w:hanging="360"/>
      </w:pPr>
      <w:rPr>
        <w:rFonts w:ascii="Courier New" w:hAnsi="Courier New" w:cs="Courier New" w:hint="default"/>
      </w:rPr>
    </w:lvl>
    <w:lvl w:ilvl="5" w:tplc="04130005" w:tentative="1">
      <w:start w:val="1"/>
      <w:numFmt w:val="bullet"/>
      <w:lvlText w:val=""/>
      <w:lvlJc w:val="left"/>
      <w:pPr>
        <w:ind w:left="4527" w:hanging="360"/>
      </w:pPr>
      <w:rPr>
        <w:rFonts w:ascii="Wingdings" w:hAnsi="Wingdings" w:hint="default"/>
      </w:rPr>
    </w:lvl>
    <w:lvl w:ilvl="6" w:tplc="04130001" w:tentative="1">
      <w:start w:val="1"/>
      <w:numFmt w:val="bullet"/>
      <w:lvlText w:val=""/>
      <w:lvlJc w:val="left"/>
      <w:pPr>
        <w:ind w:left="5247" w:hanging="360"/>
      </w:pPr>
      <w:rPr>
        <w:rFonts w:ascii="Symbol" w:hAnsi="Symbol" w:hint="default"/>
      </w:rPr>
    </w:lvl>
    <w:lvl w:ilvl="7" w:tplc="04130003" w:tentative="1">
      <w:start w:val="1"/>
      <w:numFmt w:val="bullet"/>
      <w:lvlText w:val="o"/>
      <w:lvlJc w:val="left"/>
      <w:pPr>
        <w:ind w:left="5967" w:hanging="360"/>
      </w:pPr>
      <w:rPr>
        <w:rFonts w:ascii="Courier New" w:hAnsi="Courier New" w:cs="Courier New" w:hint="default"/>
      </w:rPr>
    </w:lvl>
    <w:lvl w:ilvl="8" w:tplc="04130005" w:tentative="1">
      <w:start w:val="1"/>
      <w:numFmt w:val="bullet"/>
      <w:lvlText w:val=""/>
      <w:lvlJc w:val="left"/>
      <w:pPr>
        <w:ind w:left="6687" w:hanging="360"/>
      </w:pPr>
      <w:rPr>
        <w:rFonts w:ascii="Wingdings" w:hAnsi="Wingdings" w:hint="default"/>
      </w:rPr>
    </w:lvl>
  </w:abstractNum>
  <w:abstractNum w:abstractNumId="42" w15:restartNumberingAfterBreak="0">
    <w:nsid w:val="500E6C71"/>
    <w:multiLevelType w:val="multilevel"/>
    <w:tmpl w:val="D0C831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501DB22E"/>
    <w:multiLevelType w:val="hybridMultilevel"/>
    <w:tmpl w:val="E5860BA0"/>
    <w:lvl w:ilvl="0" w:tplc="41FA69CC">
      <w:start w:val="1"/>
      <w:numFmt w:val="bullet"/>
      <w:lvlText w:val="·"/>
      <w:lvlJc w:val="left"/>
      <w:pPr>
        <w:ind w:left="720" w:hanging="360"/>
      </w:pPr>
      <w:rPr>
        <w:rFonts w:ascii="Symbol" w:hAnsi="Symbol" w:hint="default"/>
      </w:rPr>
    </w:lvl>
    <w:lvl w:ilvl="1" w:tplc="4DA4FCCC">
      <w:start w:val="1"/>
      <w:numFmt w:val="bullet"/>
      <w:lvlText w:val="o"/>
      <w:lvlJc w:val="left"/>
      <w:pPr>
        <w:ind w:left="1440" w:hanging="360"/>
      </w:pPr>
      <w:rPr>
        <w:rFonts w:ascii="Courier New" w:hAnsi="Courier New" w:hint="default"/>
      </w:rPr>
    </w:lvl>
    <w:lvl w:ilvl="2" w:tplc="E1C29560">
      <w:start w:val="1"/>
      <w:numFmt w:val="bullet"/>
      <w:lvlText w:val=""/>
      <w:lvlJc w:val="left"/>
      <w:pPr>
        <w:ind w:left="2160" w:hanging="360"/>
      </w:pPr>
      <w:rPr>
        <w:rFonts w:ascii="Wingdings" w:hAnsi="Wingdings" w:hint="default"/>
      </w:rPr>
    </w:lvl>
    <w:lvl w:ilvl="3" w:tplc="0A281AE2">
      <w:start w:val="1"/>
      <w:numFmt w:val="bullet"/>
      <w:lvlText w:val=""/>
      <w:lvlJc w:val="left"/>
      <w:pPr>
        <w:ind w:left="2880" w:hanging="360"/>
      </w:pPr>
      <w:rPr>
        <w:rFonts w:ascii="Symbol" w:hAnsi="Symbol" w:hint="default"/>
      </w:rPr>
    </w:lvl>
    <w:lvl w:ilvl="4" w:tplc="A7C4AE98">
      <w:start w:val="1"/>
      <w:numFmt w:val="bullet"/>
      <w:lvlText w:val="o"/>
      <w:lvlJc w:val="left"/>
      <w:pPr>
        <w:ind w:left="3600" w:hanging="360"/>
      </w:pPr>
      <w:rPr>
        <w:rFonts w:ascii="Courier New" w:hAnsi="Courier New" w:hint="default"/>
      </w:rPr>
    </w:lvl>
    <w:lvl w:ilvl="5" w:tplc="93AA7280">
      <w:start w:val="1"/>
      <w:numFmt w:val="bullet"/>
      <w:lvlText w:val=""/>
      <w:lvlJc w:val="left"/>
      <w:pPr>
        <w:ind w:left="4320" w:hanging="360"/>
      </w:pPr>
      <w:rPr>
        <w:rFonts w:ascii="Wingdings" w:hAnsi="Wingdings" w:hint="default"/>
      </w:rPr>
    </w:lvl>
    <w:lvl w:ilvl="6" w:tplc="3468EB26">
      <w:start w:val="1"/>
      <w:numFmt w:val="bullet"/>
      <w:lvlText w:val=""/>
      <w:lvlJc w:val="left"/>
      <w:pPr>
        <w:ind w:left="5040" w:hanging="360"/>
      </w:pPr>
      <w:rPr>
        <w:rFonts w:ascii="Symbol" w:hAnsi="Symbol" w:hint="default"/>
      </w:rPr>
    </w:lvl>
    <w:lvl w:ilvl="7" w:tplc="AD4A7552">
      <w:start w:val="1"/>
      <w:numFmt w:val="bullet"/>
      <w:lvlText w:val="o"/>
      <w:lvlJc w:val="left"/>
      <w:pPr>
        <w:ind w:left="5760" w:hanging="360"/>
      </w:pPr>
      <w:rPr>
        <w:rFonts w:ascii="Courier New" w:hAnsi="Courier New" w:hint="default"/>
      </w:rPr>
    </w:lvl>
    <w:lvl w:ilvl="8" w:tplc="46B01BD8">
      <w:start w:val="1"/>
      <w:numFmt w:val="bullet"/>
      <w:lvlText w:val=""/>
      <w:lvlJc w:val="left"/>
      <w:pPr>
        <w:ind w:left="6480" w:hanging="360"/>
      </w:pPr>
      <w:rPr>
        <w:rFonts w:ascii="Wingdings" w:hAnsi="Wingdings" w:hint="default"/>
      </w:rPr>
    </w:lvl>
  </w:abstractNum>
  <w:abstractNum w:abstractNumId="44"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45" w15:restartNumberingAfterBreak="0">
    <w:nsid w:val="521EE2EC"/>
    <w:multiLevelType w:val="hybridMultilevel"/>
    <w:tmpl w:val="A36E5E26"/>
    <w:lvl w:ilvl="0" w:tplc="6FB4DC52">
      <w:start w:val="1"/>
      <w:numFmt w:val="bullet"/>
      <w:lvlText w:val=""/>
      <w:lvlJc w:val="left"/>
      <w:pPr>
        <w:ind w:left="720" w:hanging="360"/>
      </w:pPr>
      <w:rPr>
        <w:rFonts w:ascii="Symbol" w:hAnsi="Symbol" w:hint="default"/>
      </w:rPr>
    </w:lvl>
    <w:lvl w:ilvl="1" w:tplc="DBB68634">
      <w:start w:val="1"/>
      <w:numFmt w:val="bullet"/>
      <w:lvlText w:val="o"/>
      <w:lvlJc w:val="left"/>
      <w:pPr>
        <w:ind w:left="1440" w:hanging="360"/>
      </w:pPr>
      <w:rPr>
        <w:rFonts w:ascii="Courier New" w:hAnsi="Courier New" w:hint="default"/>
      </w:rPr>
    </w:lvl>
    <w:lvl w:ilvl="2" w:tplc="12CA18A8">
      <w:start w:val="1"/>
      <w:numFmt w:val="bullet"/>
      <w:lvlText w:val=""/>
      <w:lvlJc w:val="left"/>
      <w:pPr>
        <w:ind w:left="2160" w:hanging="360"/>
      </w:pPr>
      <w:rPr>
        <w:rFonts w:ascii="Wingdings" w:hAnsi="Wingdings" w:hint="default"/>
      </w:rPr>
    </w:lvl>
    <w:lvl w:ilvl="3" w:tplc="337A59A0">
      <w:start w:val="1"/>
      <w:numFmt w:val="bullet"/>
      <w:lvlText w:val=""/>
      <w:lvlJc w:val="left"/>
      <w:pPr>
        <w:ind w:left="2880" w:hanging="360"/>
      </w:pPr>
      <w:rPr>
        <w:rFonts w:ascii="Symbol" w:hAnsi="Symbol" w:hint="default"/>
      </w:rPr>
    </w:lvl>
    <w:lvl w:ilvl="4" w:tplc="E670DB4C">
      <w:start w:val="1"/>
      <w:numFmt w:val="bullet"/>
      <w:lvlText w:val="o"/>
      <w:lvlJc w:val="left"/>
      <w:pPr>
        <w:ind w:left="3600" w:hanging="360"/>
      </w:pPr>
      <w:rPr>
        <w:rFonts w:ascii="Courier New" w:hAnsi="Courier New" w:hint="default"/>
      </w:rPr>
    </w:lvl>
    <w:lvl w:ilvl="5" w:tplc="B1CC6BB8">
      <w:start w:val="1"/>
      <w:numFmt w:val="bullet"/>
      <w:lvlText w:val=""/>
      <w:lvlJc w:val="left"/>
      <w:pPr>
        <w:ind w:left="4320" w:hanging="360"/>
      </w:pPr>
      <w:rPr>
        <w:rFonts w:ascii="Wingdings" w:hAnsi="Wingdings" w:hint="default"/>
      </w:rPr>
    </w:lvl>
    <w:lvl w:ilvl="6" w:tplc="D8106718">
      <w:start w:val="1"/>
      <w:numFmt w:val="bullet"/>
      <w:lvlText w:val=""/>
      <w:lvlJc w:val="left"/>
      <w:pPr>
        <w:ind w:left="5040" w:hanging="360"/>
      </w:pPr>
      <w:rPr>
        <w:rFonts w:ascii="Symbol" w:hAnsi="Symbol" w:hint="default"/>
      </w:rPr>
    </w:lvl>
    <w:lvl w:ilvl="7" w:tplc="5D3ACE6E">
      <w:start w:val="1"/>
      <w:numFmt w:val="bullet"/>
      <w:lvlText w:val="o"/>
      <w:lvlJc w:val="left"/>
      <w:pPr>
        <w:ind w:left="5760" w:hanging="360"/>
      </w:pPr>
      <w:rPr>
        <w:rFonts w:ascii="Courier New" w:hAnsi="Courier New" w:hint="default"/>
      </w:rPr>
    </w:lvl>
    <w:lvl w:ilvl="8" w:tplc="F8EE7898">
      <w:start w:val="1"/>
      <w:numFmt w:val="bullet"/>
      <w:lvlText w:val=""/>
      <w:lvlJc w:val="left"/>
      <w:pPr>
        <w:ind w:left="6480" w:hanging="360"/>
      </w:pPr>
      <w:rPr>
        <w:rFonts w:ascii="Wingdings" w:hAnsi="Wingdings" w:hint="default"/>
      </w:rPr>
    </w:lvl>
  </w:abstractNum>
  <w:abstractNum w:abstractNumId="46" w15:restartNumberingAfterBreak="0">
    <w:nsid w:val="57D48767"/>
    <w:multiLevelType w:val="hybridMultilevel"/>
    <w:tmpl w:val="D4C2D8D2"/>
    <w:lvl w:ilvl="0" w:tplc="81262336">
      <w:start w:val="1"/>
      <w:numFmt w:val="bullet"/>
      <w:lvlText w:val="·"/>
      <w:lvlJc w:val="left"/>
      <w:pPr>
        <w:ind w:left="720" w:hanging="360"/>
      </w:pPr>
      <w:rPr>
        <w:rFonts w:ascii="Symbol" w:hAnsi="Symbol" w:hint="default"/>
      </w:rPr>
    </w:lvl>
    <w:lvl w:ilvl="1" w:tplc="16528F56">
      <w:start w:val="1"/>
      <w:numFmt w:val="bullet"/>
      <w:lvlText w:val="o"/>
      <w:lvlJc w:val="left"/>
      <w:pPr>
        <w:ind w:left="1440" w:hanging="360"/>
      </w:pPr>
      <w:rPr>
        <w:rFonts w:ascii="Courier New" w:hAnsi="Courier New" w:hint="default"/>
      </w:rPr>
    </w:lvl>
    <w:lvl w:ilvl="2" w:tplc="405A1CA2">
      <w:start w:val="1"/>
      <w:numFmt w:val="bullet"/>
      <w:lvlText w:val=""/>
      <w:lvlJc w:val="left"/>
      <w:pPr>
        <w:ind w:left="2160" w:hanging="360"/>
      </w:pPr>
      <w:rPr>
        <w:rFonts w:ascii="Wingdings" w:hAnsi="Wingdings" w:hint="default"/>
      </w:rPr>
    </w:lvl>
    <w:lvl w:ilvl="3" w:tplc="D6AAB156">
      <w:start w:val="1"/>
      <w:numFmt w:val="bullet"/>
      <w:lvlText w:val=""/>
      <w:lvlJc w:val="left"/>
      <w:pPr>
        <w:ind w:left="2880" w:hanging="360"/>
      </w:pPr>
      <w:rPr>
        <w:rFonts w:ascii="Symbol" w:hAnsi="Symbol" w:hint="default"/>
      </w:rPr>
    </w:lvl>
    <w:lvl w:ilvl="4" w:tplc="AD041042">
      <w:start w:val="1"/>
      <w:numFmt w:val="bullet"/>
      <w:lvlText w:val="o"/>
      <w:lvlJc w:val="left"/>
      <w:pPr>
        <w:ind w:left="3600" w:hanging="360"/>
      </w:pPr>
      <w:rPr>
        <w:rFonts w:ascii="Courier New" w:hAnsi="Courier New" w:hint="default"/>
      </w:rPr>
    </w:lvl>
    <w:lvl w:ilvl="5" w:tplc="F79A6A72">
      <w:start w:val="1"/>
      <w:numFmt w:val="bullet"/>
      <w:lvlText w:val=""/>
      <w:lvlJc w:val="left"/>
      <w:pPr>
        <w:ind w:left="4320" w:hanging="360"/>
      </w:pPr>
      <w:rPr>
        <w:rFonts w:ascii="Wingdings" w:hAnsi="Wingdings" w:hint="default"/>
      </w:rPr>
    </w:lvl>
    <w:lvl w:ilvl="6" w:tplc="FE245084">
      <w:start w:val="1"/>
      <w:numFmt w:val="bullet"/>
      <w:lvlText w:val=""/>
      <w:lvlJc w:val="left"/>
      <w:pPr>
        <w:ind w:left="5040" w:hanging="360"/>
      </w:pPr>
      <w:rPr>
        <w:rFonts w:ascii="Symbol" w:hAnsi="Symbol" w:hint="default"/>
      </w:rPr>
    </w:lvl>
    <w:lvl w:ilvl="7" w:tplc="5BCC16E8">
      <w:start w:val="1"/>
      <w:numFmt w:val="bullet"/>
      <w:lvlText w:val="o"/>
      <w:lvlJc w:val="left"/>
      <w:pPr>
        <w:ind w:left="5760" w:hanging="360"/>
      </w:pPr>
      <w:rPr>
        <w:rFonts w:ascii="Courier New" w:hAnsi="Courier New" w:hint="default"/>
      </w:rPr>
    </w:lvl>
    <w:lvl w:ilvl="8" w:tplc="35CC47D8">
      <w:start w:val="1"/>
      <w:numFmt w:val="bullet"/>
      <w:lvlText w:val=""/>
      <w:lvlJc w:val="left"/>
      <w:pPr>
        <w:ind w:left="6480" w:hanging="360"/>
      </w:pPr>
      <w:rPr>
        <w:rFonts w:ascii="Wingdings" w:hAnsi="Wingdings" w:hint="default"/>
      </w:rPr>
    </w:lvl>
  </w:abstractNum>
  <w:abstractNum w:abstractNumId="47"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48"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9" w15:restartNumberingAfterBreak="0">
    <w:nsid w:val="63F465ED"/>
    <w:multiLevelType w:val="multilevel"/>
    <w:tmpl w:val="084224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64878F80"/>
    <w:multiLevelType w:val="hybridMultilevel"/>
    <w:tmpl w:val="F656E6A2"/>
    <w:lvl w:ilvl="0" w:tplc="876A9772">
      <w:start w:val="1"/>
      <w:numFmt w:val="bullet"/>
      <w:lvlText w:val=""/>
      <w:lvlJc w:val="left"/>
      <w:pPr>
        <w:ind w:left="720" w:hanging="360"/>
      </w:pPr>
      <w:rPr>
        <w:rFonts w:ascii="Symbol" w:hAnsi="Symbol" w:hint="default"/>
      </w:rPr>
    </w:lvl>
    <w:lvl w:ilvl="1" w:tplc="80BACF46">
      <w:start w:val="1"/>
      <w:numFmt w:val="bullet"/>
      <w:lvlText w:val="o"/>
      <w:lvlJc w:val="left"/>
      <w:pPr>
        <w:ind w:left="1440" w:hanging="360"/>
      </w:pPr>
      <w:rPr>
        <w:rFonts w:ascii="Courier New" w:hAnsi="Courier New" w:hint="default"/>
      </w:rPr>
    </w:lvl>
    <w:lvl w:ilvl="2" w:tplc="4FF264DC">
      <w:start w:val="1"/>
      <w:numFmt w:val="bullet"/>
      <w:lvlText w:val=""/>
      <w:lvlJc w:val="left"/>
      <w:pPr>
        <w:ind w:left="2160" w:hanging="360"/>
      </w:pPr>
      <w:rPr>
        <w:rFonts w:ascii="Wingdings" w:hAnsi="Wingdings" w:hint="default"/>
      </w:rPr>
    </w:lvl>
    <w:lvl w:ilvl="3" w:tplc="EBA267C4">
      <w:start w:val="1"/>
      <w:numFmt w:val="bullet"/>
      <w:lvlText w:val=""/>
      <w:lvlJc w:val="left"/>
      <w:pPr>
        <w:ind w:left="2880" w:hanging="360"/>
      </w:pPr>
      <w:rPr>
        <w:rFonts w:ascii="Symbol" w:hAnsi="Symbol" w:hint="default"/>
      </w:rPr>
    </w:lvl>
    <w:lvl w:ilvl="4" w:tplc="53C40EA8">
      <w:start w:val="1"/>
      <w:numFmt w:val="bullet"/>
      <w:lvlText w:val="o"/>
      <w:lvlJc w:val="left"/>
      <w:pPr>
        <w:ind w:left="3600" w:hanging="360"/>
      </w:pPr>
      <w:rPr>
        <w:rFonts w:ascii="Courier New" w:hAnsi="Courier New" w:hint="default"/>
      </w:rPr>
    </w:lvl>
    <w:lvl w:ilvl="5" w:tplc="88A6EB80">
      <w:start w:val="1"/>
      <w:numFmt w:val="bullet"/>
      <w:lvlText w:val=""/>
      <w:lvlJc w:val="left"/>
      <w:pPr>
        <w:ind w:left="4320" w:hanging="360"/>
      </w:pPr>
      <w:rPr>
        <w:rFonts w:ascii="Wingdings" w:hAnsi="Wingdings" w:hint="default"/>
      </w:rPr>
    </w:lvl>
    <w:lvl w:ilvl="6" w:tplc="29C86B42">
      <w:start w:val="1"/>
      <w:numFmt w:val="bullet"/>
      <w:lvlText w:val=""/>
      <w:lvlJc w:val="left"/>
      <w:pPr>
        <w:ind w:left="5040" w:hanging="360"/>
      </w:pPr>
      <w:rPr>
        <w:rFonts w:ascii="Symbol" w:hAnsi="Symbol" w:hint="default"/>
      </w:rPr>
    </w:lvl>
    <w:lvl w:ilvl="7" w:tplc="4D9E1AE8">
      <w:start w:val="1"/>
      <w:numFmt w:val="bullet"/>
      <w:lvlText w:val="o"/>
      <w:lvlJc w:val="left"/>
      <w:pPr>
        <w:ind w:left="5760" w:hanging="360"/>
      </w:pPr>
      <w:rPr>
        <w:rFonts w:ascii="Courier New" w:hAnsi="Courier New" w:hint="default"/>
      </w:rPr>
    </w:lvl>
    <w:lvl w:ilvl="8" w:tplc="BFE435C0">
      <w:start w:val="1"/>
      <w:numFmt w:val="bullet"/>
      <w:lvlText w:val=""/>
      <w:lvlJc w:val="left"/>
      <w:pPr>
        <w:ind w:left="6480" w:hanging="360"/>
      </w:pPr>
      <w:rPr>
        <w:rFonts w:ascii="Wingdings" w:hAnsi="Wingdings" w:hint="default"/>
      </w:rPr>
    </w:lvl>
  </w:abstractNum>
  <w:abstractNum w:abstractNumId="51"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2"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53" w15:restartNumberingAfterBreak="0">
    <w:nsid w:val="6D26DCF3"/>
    <w:multiLevelType w:val="hybridMultilevel"/>
    <w:tmpl w:val="2BE0B340"/>
    <w:lvl w:ilvl="0" w:tplc="24180658">
      <w:start w:val="1"/>
      <w:numFmt w:val="bullet"/>
      <w:lvlText w:val="·"/>
      <w:lvlJc w:val="left"/>
      <w:pPr>
        <w:ind w:left="720" w:hanging="360"/>
      </w:pPr>
      <w:rPr>
        <w:rFonts w:ascii="Symbol" w:hAnsi="Symbol" w:hint="default"/>
      </w:rPr>
    </w:lvl>
    <w:lvl w:ilvl="1" w:tplc="A3C2C552">
      <w:start w:val="1"/>
      <w:numFmt w:val="bullet"/>
      <w:lvlText w:val="o"/>
      <w:lvlJc w:val="left"/>
      <w:pPr>
        <w:ind w:left="1440" w:hanging="360"/>
      </w:pPr>
      <w:rPr>
        <w:rFonts w:ascii="Courier New" w:hAnsi="Courier New" w:hint="default"/>
      </w:rPr>
    </w:lvl>
    <w:lvl w:ilvl="2" w:tplc="8D300F80">
      <w:start w:val="1"/>
      <w:numFmt w:val="bullet"/>
      <w:lvlText w:val=""/>
      <w:lvlJc w:val="left"/>
      <w:pPr>
        <w:ind w:left="2160" w:hanging="360"/>
      </w:pPr>
      <w:rPr>
        <w:rFonts w:ascii="Wingdings" w:hAnsi="Wingdings" w:hint="default"/>
      </w:rPr>
    </w:lvl>
    <w:lvl w:ilvl="3" w:tplc="ED2C4276">
      <w:start w:val="1"/>
      <w:numFmt w:val="bullet"/>
      <w:lvlText w:val=""/>
      <w:lvlJc w:val="left"/>
      <w:pPr>
        <w:ind w:left="2880" w:hanging="360"/>
      </w:pPr>
      <w:rPr>
        <w:rFonts w:ascii="Symbol" w:hAnsi="Symbol" w:hint="default"/>
      </w:rPr>
    </w:lvl>
    <w:lvl w:ilvl="4" w:tplc="0BCA9FFE">
      <w:start w:val="1"/>
      <w:numFmt w:val="bullet"/>
      <w:lvlText w:val="o"/>
      <w:lvlJc w:val="left"/>
      <w:pPr>
        <w:ind w:left="3600" w:hanging="360"/>
      </w:pPr>
      <w:rPr>
        <w:rFonts w:ascii="Courier New" w:hAnsi="Courier New" w:hint="default"/>
      </w:rPr>
    </w:lvl>
    <w:lvl w:ilvl="5" w:tplc="41AE0A32">
      <w:start w:val="1"/>
      <w:numFmt w:val="bullet"/>
      <w:lvlText w:val=""/>
      <w:lvlJc w:val="left"/>
      <w:pPr>
        <w:ind w:left="4320" w:hanging="360"/>
      </w:pPr>
      <w:rPr>
        <w:rFonts w:ascii="Wingdings" w:hAnsi="Wingdings" w:hint="default"/>
      </w:rPr>
    </w:lvl>
    <w:lvl w:ilvl="6" w:tplc="6DD87748">
      <w:start w:val="1"/>
      <w:numFmt w:val="bullet"/>
      <w:lvlText w:val=""/>
      <w:lvlJc w:val="left"/>
      <w:pPr>
        <w:ind w:left="5040" w:hanging="360"/>
      </w:pPr>
      <w:rPr>
        <w:rFonts w:ascii="Symbol" w:hAnsi="Symbol" w:hint="default"/>
      </w:rPr>
    </w:lvl>
    <w:lvl w:ilvl="7" w:tplc="A6B6417E">
      <w:start w:val="1"/>
      <w:numFmt w:val="bullet"/>
      <w:lvlText w:val="o"/>
      <w:lvlJc w:val="left"/>
      <w:pPr>
        <w:ind w:left="5760" w:hanging="360"/>
      </w:pPr>
      <w:rPr>
        <w:rFonts w:ascii="Courier New" w:hAnsi="Courier New" w:hint="default"/>
      </w:rPr>
    </w:lvl>
    <w:lvl w:ilvl="8" w:tplc="F552E220">
      <w:start w:val="1"/>
      <w:numFmt w:val="bullet"/>
      <w:lvlText w:val=""/>
      <w:lvlJc w:val="left"/>
      <w:pPr>
        <w:ind w:left="6480" w:hanging="360"/>
      </w:pPr>
      <w:rPr>
        <w:rFonts w:ascii="Wingdings" w:hAnsi="Wingdings" w:hint="default"/>
      </w:rPr>
    </w:lvl>
  </w:abstractNum>
  <w:abstractNum w:abstractNumId="54"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55"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6" w15:restartNumberingAfterBreak="0">
    <w:nsid w:val="775A1776"/>
    <w:multiLevelType w:val="multilevel"/>
    <w:tmpl w:val="81ECD9C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58" w15:restartNumberingAfterBreak="0">
    <w:nsid w:val="7C1DF03E"/>
    <w:multiLevelType w:val="hybridMultilevel"/>
    <w:tmpl w:val="3F306234"/>
    <w:lvl w:ilvl="0" w:tplc="D84C5A20">
      <w:start w:val="1"/>
      <w:numFmt w:val="bullet"/>
      <w:lvlText w:val="·"/>
      <w:lvlJc w:val="left"/>
      <w:pPr>
        <w:ind w:left="720" w:hanging="360"/>
      </w:pPr>
      <w:rPr>
        <w:rFonts w:ascii="Symbol" w:hAnsi="Symbol" w:hint="default"/>
      </w:rPr>
    </w:lvl>
    <w:lvl w:ilvl="1" w:tplc="D80E1760">
      <w:start w:val="1"/>
      <w:numFmt w:val="bullet"/>
      <w:lvlText w:val="o"/>
      <w:lvlJc w:val="left"/>
      <w:pPr>
        <w:ind w:left="1440" w:hanging="360"/>
      </w:pPr>
      <w:rPr>
        <w:rFonts w:ascii="Courier New" w:hAnsi="Courier New" w:hint="default"/>
      </w:rPr>
    </w:lvl>
    <w:lvl w:ilvl="2" w:tplc="3B6055F2">
      <w:start w:val="1"/>
      <w:numFmt w:val="bullet"/>
      <w:lvlText w:val=""/>
      <w:lvlJc w:val="left"/>
      <w:pPr>
        <w:ind w:left="2160" w:hanging="360"/>
      </w:pPr>
      <w:rPr>
        <w:rFonts w:ascii="Wingdings" w:hAnsi="Wingdings" w:hint="default"/>
      </w:rPr>
    </w:lvl>
    <w:lvl w:ilvl="3" w:tplc="806C5592">
      <w:start w:val="1"/>
      <w:numFmt w:val="bullet"/>
      <w:lvlText w:val=""/>
      <w:lvlJc w:val="left"/>
      <w:pPr>
        <w:ind w:left="2880" w:hanging="360"/>
      </w:pPr>
      <w:rPr>
        <w:rFonts w:ascii="Symbol" w:hAnsi="Symbol" w:hint="default"/>
      </w:rPr>
    </w:lvl>
    <w:lvl w:ilvl="4" w:tplc="59C2CEEA">
      <w:start w:val="1"/>
      <w:numFmt w:val="bullet"/>
      <w:lvlText w:val="o"/>
      <w:lvlJc w:val="left"/>
      <w:pPr>
        <w:ind w:left="3600" w:hanging="360"/>
      </w:pPr>
      <w:rPr>
        <w:rFonts w:ascii="Courier New" w:hAnsi="Courier New" w:hint="default"/>
      </w:rPr>
    </w:lvl>
    <w:lvl w:ilvl="5" w:tplc="7884BE08">
      <w:start w:val="1"/>
      <w:numFmt w:val="bullet"/>
      <w:lvlText w:val=""/>
      <w:lvlJc w:val="left"/>
      <w:pPr>
        <w:ind w:left="4320" w:hanging="360"/>
      </w:pPr>
      <w:rPr>
        <w:rFonts w:ascii="Wingdings" w:hAnsi="Wingdings" w:hint="default"/>
      </w:rPr>
    </w:lvl>
    <w:lvl w:ilvl="6" w:tplc="D422DC24">
      <w:start w:val="1"/>
      <w:numFmt w:val="bullet"/>
      <w:lvlText w:val=""/>
      <w:lvlJc w:val="left"/>
      <w:pPr>
        <w:ind w:left="5040" w:hanging="360"/>
      </w:pPr>
      <w:rPr>
        <w:rFonts w:ascii="Symbol" w:hAnsi="Symbol" w:hint="default"/>
      </w:rPr>
    </w:lvl>
    <w:lvl w:ilvl="7" w:tplc="0C0EE91C">
      <w:start w:val="1"/>
      <w:numFmt w:val="bullet"/>
      <w:lvlText w:val="o"/>
      <w:lvlJc w:val="left"/>
      <w:pPr>
        <w:ind w:left="5760" w:hanging="360"/>
      </w:pPr>
      <w:rPr>
        <w:rFonts w:ascii="Courier New" w:hAnsi="Courier New" w:hint="default"/>
      </w:rPr>
    </w:lvl>
    <w:lvl w:ilvl="8" w:tplc="92E4C0B4">
      <w:start w:val="1"/>
      <w:numFmt w:val="bullet"/>
      <w:lvlText w:val=""/>
      <w:lvlJc w:val="left"/>
      <w:pPr>
        <w:ind w:left="6480" w:hanging="360"/>
      </w:pPr>
      <w:rPr>
        <w:rFonts w:ascii="Wingdings" w:hAnsi="Wingdings" w:hint="default"/>
      </w:rPr>
    </w:lvl>
  </w:abstractNum>
  <w:abstractNum w:abstractNumId="59"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49426241">
    <w:abstractNumId w:val="16"/>
  </w:num>
  <w:num w:numId="2" w16cid:durableId="679428877">
    <w:abstractNumId w:val="15"/>
  </w:num>
  <w:num w:numId="3" w16cid:durableId="1175146510">
    <w:abstractNumId w:val="19"/>
  </w:num>
  <w:num w:numId="4" w16cid:durableId="696086063">
    <w:abstractNumId w:val="50"/>
  </w:num>
  <w:num w:numId="5" w16cid:durableId="1301032830">
    <w:abstractNumId w:val="18"/>
  </w:num>
  <w:num w:numId="6" w16cid:durableId="1805661425">
    <w:abstractNumId w:val="45"/>
  </w:num>
  <w:num w:numId="7" w16cid:durableId="912734890">
    <w:abstractNumId w:val="9"/>
  </w:num>
  <w:num w:numId="8" w16cid:durableId="805782056">
    <w:abstractNumId w:val="17"/>
  </w:num>
  <w:num w:numId="9" w16cid:durableId="631860087">
    <w:abstractNumId w:val="7"/>
  </w:num>
  <w:num w:numId="10" w16cid:durableId="692725662">
    <w:abstractNumId w:val="43"/>
  </w:num>
  <w:num w:numId="11" w16cid:durableId="539127597">
    <w:abstractNumId w:val="46"/>
  </w:num>
  <w:num w:numId="12" w16cid:durableId="997461332">
    <w:abstractNumId w:val="39"/>
  </w:num>
  <w:num w:numId="13" w16cid:durableId="1600406372">
    <w:abstractNumId w:val="58"/>
  </w:num>
  <w:num w:numId="14" w16cid:durableId="873662535">
    <w:abstractNumId w:val="53"/>
  </w:num>
  <w:num w:numId="15" w16cid:durableId="297689830">
    <w:abstractNumId w:val="6"/>
  </w:num>
  <w:num w:numId="16" w16cid:durableId="900166859">
    <w:abstractNumId w:val="13"/>
  </w:num>
  <w:num w:numId="17" w16cid:durableId="2030788245">
    <w:abstractNumId w:val="40"/>
  </w:num>
  <w:num w:numId="18" w16cid:durableId="1236162516">
    <w:abstractNumId w:val="40"/>
  </w:num>
  <w:num w:numId="19" w16cid:durableId="625624252">
    <w:abstractNumId w:val="40"/>
  </w:num>
  <w:num w:numId="20" w16cid:durableId="1324704365">
    <w:abstractNumId w:val="8"/>
  </w:num>
  <w:num w:numId="21" w16cid:durableId="1633632965">
    <w:abstractNumId w:val="23"/>
  </w:num>
  <w:num w:numId="22" w16cid:durableId="1075082920">
    <w:abstractNumId w:val="52"/>
  </w:num>
  <w:num w:numId="23" w16cid:durableId="1939749964">
    <w:abstractNumId w:val="1"/>
  </w:num>
  <w:num w:numId="24" w16cid:durableId="277373818">
    <w:abstractNumId w:val="0"/>
  </w:num>
  <w:num w:numId="25" w16cid:durableId="252323099">
    <w:abstractNumId w:val="3"/>
  </w:num>
  <w:num w:numId="26" w16cid:durableId="2070834728">
    <w:abstractNumId w:val="14"/>
  </w:num>
  <w:num w:numId="27" w16cid:durableId="365302714">
    <w:abstractNumId w:val="24"/>
  </w:num>
  <w:num w:numId="28" w16cid:durableId="798301270">
    <w:abstractNumId w:val="12"/>
  </w:num>
  <w:num w:numId="29" w16cid:durableId="489829029">
    <w:abstractNumId w:val="59"/>
  </w:num>
  <w:num w:numId="30" w16cid:durableId="390348969">
    <w:abstractNumId w:val="48"/>
  </w:num>
  <w:num w:numId="31" w16cid:durableId="1278298897">
    <w:abstractNumId w:val="34"/>
  </w:num>
  <w:num w:numId="32" w16cid:durableId="29656673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462188373">
    <w:abstractNumId w:val="28"/>
  </w:num>
  <w:num w:numId="34" w16cid:durableId="374504836">
    <w:abstractNumId w:val="51"/>
  </w:num>
  <w:num w:numId="35" w16cid:durableId="497035971">
    <w:abstractNumId w:val="10"/>
  </w:num>
  <w:num w:numId="36" w16cid:durableId="1275792982">
    <w:abstractNumId w:val="57"/>
  </w:num>
  <w:num w:numId="37" w16cid:durableId="660886365">
    <w:abstractNumId w:val="11"/>
  </w:num>
  <w:num w:numId="38" w16cid:durableId="134102553">
    <w:abstractNumId w:val="29"/>
  </w:num>
  <w:num w:numId="39" w16cid:durableId="688609235">
    <w:abstractNumId w:val="47"/>
  </w:num>
  <w:num w:numId="40" w16cid:durableId="1146120107">
    <w:abstractNumId w:val="22"/>
  </w:num>
  <w:num w:numId="41" w16cid:durableId="1051416890">
    <w:abstractNumId w:val="54"/>
  </w:num>
  <w:num w:numId="42" w16cid:durableId="552153630">
    <w:abstractNumId w:val="32"/>
  </w:num>
  <w:num w:numId="43" w16cid:durableId="1450903026">
    <w:abstractNumId w:val="33"/>
  </w:num>
  <w:num w:numId="44" w16cid:durableId="425226528">
    <w:abstractNumId w:val="36"/>
  </w:num>
  <w:num w:numId="45" w16cid:durableId="1391803779">
    <w:abstractNumId w:val="55"/>
  </w:num>
  <w:num w:numId="46" w16cid:durableId="1739546581">
    <w:abstractNumId w:val="35"/>
  </w:num>
  <w:num w:numId="47" w16cid:durableId="116415032">
    <w:abstractNumId w:val="44"/>
  </w:num>
  <w:num w:numId="48" w16cid:durableId="1566796963">
    <w:abstractNumId w:val="31"/>
  </w:num>
  <w:num w:numId="49" w16cid:durableId="958881479">
    <w:abstractNumId w:val="25"/>
  </w:num>
  <w:num w:numId="50" w16cid:durableId="415631201">
    <w:abstractNumId w:val="26"/>
  </w:num>
  <w:num w:numId="51" w16cid:durableId="783960563">
    <w:abstractNumId w:val="38"/>
  </w:num>
  <w:num w:numId="52" w16cid:durableId="1618178027">
    <w:abstractNumId w:val="21"/>
  </w:num>
  <w:num w:numId="53" w16cid:durableId="609315261">
    <w:abstractNumId w:val="49"/>
  </w:num>
  <w:num w:numId="54" w16cid:durableId="673649265">
    <w:abstractNumId w:val="42"/>
  </w:num>
  <w:num w:numId="55" w16cid:durableId="459540234">
    <w:abstractNumId w:val="30"/>
  </w:num>
  <w:num w:numId="56" w16cid:durableId="34431524">
    <w:abstractNumId w:val="41"/>
  </w:num>
  <w:num w:numId="57" w16cid:durableId="693847816">
    <w:abstractNumId w:val="37"/>
  </w:num>
  <w:num w:numId="58" w16cid:durableId="714693687">
    <w:abstractNumId w:val="20"/>
  </w:num>
  <w:num w:numId="59" w16cid:durableId="34815078">
    <w:abstractNumId w:val="27"/>
  </w:num>
  <w:num w:numId="60" w16cid:durableId="1341003777">
    <w:abstractNumId w:val="5"/>
  </w:num>
  <w:num w:numId="61" w16cid:durableId="1427118548">
    <w:abstractNumId w:val="56"/>
  </w:num>
  <w:numIdMacAtCleanup w:val="6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0CA"/>
    <w:rsid w:val="00001BAB"/>
    <w:rsid w:val="000021B6"/>
    <w:rsid w:val="00002391"/>
    <w:rsid w:val="00003AAB"/>
    <w:rsid w:val="00003AD4"/>
    <w:rsid w:val="000045D1"/>
    <w:rsid w:val="00005500"/>
    <w:rsid w:val="00005502"/>
    <w:rsid w:val="00006682"/>
    <w:rsid w:val="00006936"/>
    <w:rsid w:val="00006ABD"/>
    <w:rsid w:val="00006B43"/>
    <w:rsid w:val="00007503"/>
    <w:rsid w:val="00007AB4"/>
    <w:rsid w:val="00010AF9"/>
    <w:rsid w:val="00010D40"/>
    <w:rsid w:val="00010E90"/>
    <w:rsid w:val="00010EAF"/>
    <w:rsid w:val="000110A1"/>
    <w:rsid w:val="00011A20"/>
    <w:rsid w:val="000126CE"/>
    <w:rsid w:val="00015E2D"/>
    <w:rsid w:val="0001638A"/>
    <w:rsid w:val="00016AD3"/>
    <w:rsid w:val="00016FCB"/>
    <w:rsid w:val="000202AF"/>
    <w:rsid w:val="000211FC"/>
    <w:rsid w:val="00021453"/>
    <w:rsid w:val="00021B62"/>
    <w:rsid w:val="00021EEF"/>
    <w:rsid w:val="00022D1A"/>
    <w:rsid w:val="00023F27"/>
    <w:rsid w:val="000242D9"/>
    <w:rsid w:val="00025496"/>
    <w:rsid w:val="0002597A"/>
    <w:rsid w:val="0002607B"/>
    <w:rsid w:val="00026825"/>
    <w:rsid w:val="00026D86"/>
    <w:rsid w:val="000305B5"/>
    <w:rsid w:val="000306E2"/>
    <w:rsid w:val="00032323"/>
    <w:rsid w:val="000336FF"/>
    <w:rsid w:val="00034159"/>
    <w:rsid w:val="000342F3"/>
    <w:rsid w:val="00035162"/>
    <w:rsid w:val="00035296"/>
    <w:rsid w:val="000355BE"/>
    <w:rsid w:val="0003587C"/>
    <w:rsid w:val="00036EDC"/>
    <w:rsid w:val="00037091"/>
    <w:rsid w:val="00037449"/>
    <w:rsid w:val="000375D8"/>
    <w:rsid w:val="00037FCA"/>
    <w:rsid w:val="00040A3A"/>
    <w:rsid w:val="00041C58"/>
    <w:rsid w:val="000428F6"/>
    <w:rsid w:val="000429CF"/>
    <w:rsid w:val="00042FE2"/>
    <w:rsid w:val="00044696"/>
    <w:rsid w:val="00044738"/>
    <w:rsid w:val="00047F73"/>
    <w:rsid w:val="000500B6"/>
    <w:rsid w:val="0005057C"/>
    <w:rsid w:val="00050861"/>
    <w:rsid w:val="00050FA5"/>
    <w:rsid w:val="00051E8C"/>
    <w:rsid w:val="00051FB8"/>
    <w:rsid w:val="00054D06"/>
    <w:rsid w:val="0005550E"/>
    <w:rsid w:val="000562AB"/>
    <w:rsid w:val="00057CEB"/>
    <w:rsid w:val="00057CF8"/>
    <w:rsid w:val="0006001A"/>
    <w:rsid w:val="00060C68"/>
    <w:rsid w:val="00062FB1"/>
    <w:rsid w:val="00063C8E"/>
    <w:rsid w:val="00063DE1"/>
    <w:rsid w:val="00065CF7"/>
    <w:rsid w:val="000660A5"/>
    <w:rsid w:val="00067154"/>
    <w:rsid w:val="00071ADA"/>
    <w:rsid w:val="0007236B"/>
    <w:rsid w:val="00072909"/>
    <w:rsid w:val="000731D2"/>
    <w:rsid w:val="00073D56"/>
    <w:rsid w:val="0007413F"/>
    <w:rsid w:val="000745CF"/>
    <w:rsid w:val="00074E37"/>
    <w:rsid w:val="0007585D"/>
    <w:rsid w:val="00076C9F"/>
    <w:rsid w:val="00077161"/>
    <w:rsid w:val="00080D8D"/>
    <w:rsid w:val="000810E4"/>
    <w:rsid w:val="00082EE1"/>
    <w:rsid w:val="00083911"/>
    <w:rsid w:val="00085C57"/>
    <w:rsid w:val="000861C7"/>
    <w:rsid w:val="000870B8"/>
    <w:rsid w:val="00087327"/>
    <w:rsid w:val="00090D05"/>
    <w:rsid w:val="00090E6D"/>
    <w:rsid w:val="00092795"/>
    <w:rsid w:val="00092B72"/>
    <w:rsid w:val="00093B0B"/>
    <w:rsid w:val="0009545F"/>
    <w:rsid w:val="00095AA1"/>
    <w:rsid w:val="00095C59"/>
    <w:rsid w:val="00096392"/>
    <w:rsid w:val="00096F94"/>
    <w:rsid w:val="000A27B4"/>
    <w:rsid w:val="000A27D0"/>
    <w:rsid w:val="000A2871"/>
    <w:rsid w:val="000A47E3"/>
    <w:rsid w:val="000A60F1"/>
    <w:rsid w:val="000A6537"/>
    <w:rsid w:val="000A6B53"/>
    <w:rsid w:val="000B0067"/>
    <w:rsid w:val="000B0C94"/>
    <w:rsid w:val="000B10FB"/>
    <w:rsid w:val="000B2FAD"/>
    <w:rsid w:val="000B3267"/>
    <w:rsid w:val="000B4096"/>
    <w:rsid w:val="000B40E8"/>
    <w:rsid w:val="000B4C27"/>
    <w:rsid w:val="000B5907"/>
    <w:rsid w:val="000B5C8C"/>
    <w:rsid w:val="000B5F6B"/>
    <w:rsid w:val="000B6478"/>
    <w:rsid w:val="000B6584"/>
    <w:rsid w:val="000B794E"/>
    <w:rsid w:val="000B7AA9"/>
    <w:rsid w:val="000C013F"/>
    <w:rsid w:val="000C1E5C"/>
    <w:rsid w:val="000C244D"/>
    <w:rsid w:val="000C2D2F"/>
    <w:rsid w:val="000C2E31"/>
    <w:rsid w:val="000C40B9"/>
    <w:rsid w:val="000C496E"/>
    <w:rsid w:val="000C518B"/>
    <w:rsid w:val="000C56B8"/>
    <w:rsid w:val="000C588F"/>
    <w:rsid w:val="000C5F7A"/>
    <w:rsid w:val="000C6232"/>
    <w:rsid w:val="000C64EE"/>
    <w:rsid w:val="000C7008"/>
    <w:rsid w:val="000C70F9"/>
    <w:rsid w:val="000C75A0"/>
    <w:rsid w:val="000C7828"/>
    <w:rsid w:val="000C7FE1"/>
    <w:rsid w:val="000D11A1"/>
    <w:rsid w:val="000D1EFC"/>
    <w:rsid w:val="000D45F0"/>
    <w:rsid w:val="000D61D8"/>
    <w:rsid w:val="000D66F6"/>
    <w:rsid w:val="000D77B8"/>
    <w:rsid w:val="000E04D7"/>
    <w:rsid w:val="000E0EA5"/>
    <w:rsid w:val="000E21B7"/>
    <w:rsid w:val="000E225E"/>
    <w:rsid w:val="000E3090"/>
    <w:rsid w:val="000E4BF9"/>
    <w:rsid w:val="000E5EC9"/>
    <w:rsid w:val="000E7088"/>
    <w:rsid w:val="000E7496"/>
    <w:rsid w:val="000F03F6"/>
    <w:rsid w:val="000F062D"/>
    <w:rsid w:val="000F1545"/>
    <w:rsid w:val="000F265B"/>
    <w:rsid w:val="000F2A50"/>
    <w:rsid w:val="000F38B6"/>
    <w:rsid w:val="000F6FA2"/>
    <w:rsid w:val="00101FB1"/>
    <w:rsid w:val="00102E0C"/>
    <w:rsid w:val="0010328B"/>
    <w:rsid w:val="0010390C"/>
    <w:rsid w:val="00105320"/>
    <w:rsid w:val="001053BB"/>
    <w:rsid w:val="0010574D"/>
    <w:rsid w:val="00105DA3"/>
    <w:rsid w:val="001063BB"/>
    <w:rsid w:val="00106646"/>
    <w:rsid w:val="001073DA"/>
    <w:rsid w:val="0010767C"/>
    <w:rsid w:val="001100CB"/>
    <w:rsid w:val="0011069C"/>
    <w:rsid w:val="00110D5C"/>
    <w:rsid w:val="00111489"/>
    <w:rsid w:val="0011229C"/>
    <w:rsid w:val="0011297E"/>
    <w:rsid w:val="00113DC0"/>
    <w:rsid w:val="00113DE9"/>
    <w:rsid w:val="00114236"/>
    <w:rsid w:val="001169DC"/>
    <w:rsid w:val="0011707E"/>
    <w:rsid w:val="00121F70"/>
    <w:rsid w:val="001220C5"/>
    <w:rsid w:val="0012293E"/>
    <w:rsid w:val="00122DC5"/>
    <w:rsid w:val="00123F4C"/>
    <w:rsid w:val="00124266"/>
    <w:rsid w:val="00125743"/>
    <w:rsid w:val="001260D4"/>
    <w:rsid w:val="0012645F"/>
    <w:rsid w:val="00126A7B"/>
    <w:rsid w:val="00126AEC"/>
    <w:rsid w:val="00127386"/>
    <w:rsid w:val="001302DF"/>
    <w:rsid w:val="00130802"/>
    <w:rsid w:val="00132096"/>
    <w:rsid w:val="001329ED"/>
    <w:rsid w:val="00132AE8"/>
    <w:rsid w:val="00133395"/>
    <w:rsid w:val="0013468A"/>
    <w:rsid w:val="00134ABF"/>
    <w:rsid w:val="0013540D"/>
    <w:rsid w:val="0013558D"/>
    <w:rsid w:val="0013795D"/>
    <w:rsid w:val="00140D30"/>
    <w:rsid w:val="00141544"/>
    <w:rsid w:val="00141890"/>
    <w:rsid w:val="00141D99"/>
    <w:rsid w:val="00142431"/>
    <w:rsid w:val="001428C6"/>
    <w:rsid w:val="001428E6"/>
    <w:rsid w:val="00142F66"/>
    <w:rsid w:val="00143A18"/>
    <w:rsid w:val="00144228"/>
    <w:rsid w:val="0014434F"/>
    <w:rsid w:val="001445AF"/>
    <w:rsid w:val="00145F6C"/>
    <w:rsid w:val="00147CCD"/>
    <w:rsid w:val="00147F6B"/>
    <w:rsid w:val="00150551"/>
    <w:rsid w:val="0015082A"/>
    <w:rsid w:val="00151218"/>
    <w:rsid w:val="001513AD"/>
    <w:rsid w:val="00152E67"/>
    <w:rsid w:val="00153AD8"/>
    <w:rsid w:val="001547B6"/>
    <w:rsid w:val="00154DA2"/>
    <w:rsid w:val="00155390"/>
    <w:rsid w:val="001557BB"/>
    <w:rsid w:val="00155BE0"/>
    <w:rsid w:val="00156C7F"/>
    <w:rsid w:val="00156E1D"/>
    <w:rsid w:val="00160450"/>
    <w:rsid w:val="0016089D"/>
    <w:rsid w:val="00160991"/>
    <w:rsid w:val="00160A57"/>
    <w:rsid w:val="001627EF"/>
    <w:rsid w:val="0016354C"/>
    <w:rsid w:val="0016368C"/>
    <w:rsid w:val="00163BEF"/>
    <w:rsid w:val="00163DAD"/>
    <w:rsid w:val="00164AAC"/>
    <w:rsid w:val="00164DF1"/>
    <w:rsid w:val="00166AAA"/>
    <w:rsid w:val="00167CD7"/>
    <w:rsid w:val="00172180"/>
    <w:rsid w:val="001729BC"/>
    <w:rsid w:val="00172EAF"/>
    <w:rsid w:val="0017377B"/>
    <w:rsid w:val="001747A1"/>
    <w:rsid w:val="00174BDF"/>
    <w:rsid w:val="00175F68"/>
    <w:rsid w:val="0017605C"/>
    <w:rsid w:val="00177437"/>
    <w:rsid w:val="00177A85"/>
    <w:rsid w:val="00181302"/>
    <w:rsid w:val="0018197C"/>
    <w:rsid w:val="001822D5"/>
    <w:rsid w:val="00182828"/>
    <w:rsid w:val="00183313"/>
    <w:rsid w:val="00184862"/>
    <w:rsid w:val="00184A0A"/>
    <w:rsid w:val="00184FB3"/>
    <w:rsid w:val="001850DA"/>
    <w:rsid w:val="001861DE"/>
    <w:rsid w:val="001871BF"/>
    <w:rsid w:val="001901BF"/>
    <w:rsid w:val="00190231"/>
    <w:rsid w:val="0019030C"/>
    <w:rsid w:val="001909A0"/>
    <w:rsid w:val="00190F74"/>
    <w:rsid w:val="00191092"/>
    <w:rsid w:val="0019261A"/>
    <w:rsid w:val="001940F4"/>
    <w:rsid w:val="00194835"/>
    <w:rsid w:val="001949CE"/>
    <w:rsid w:val="00194CDF"/>
    <w:rsid w:val="00195EF3"/>
    <w:rsid w:val="001962CB"/>
    <w:rsid w:val="001969B2"/>
    <w:rsid w:val="001970F0"/>
    <w:rsid w:val="00197F2D"/>
    <w:rsid w:val="001A014B"/>
    <w:rsid w:val="001A06E2"/>
    <w:rsid w:val="001A1621"/>
    <w:rsid w:val="001A17B8"/>
    <w:rsid w:val="001A1F1F"/>
    <w:rsid w:val="001A4878"/>
    <w:rsid w:val="001A4EB4"/>
    <w:rsid w:val="001A554B"/>
    <w:rsid w:val="001A57C0"/>
    <w:rsid w:val="001A5D17"/>
    <w:rsid w:val="001A6C4D"/>
    <w:rsid w:val="001A6D9C"/>
    <w:rsid w:val="001A6DFF"/>
    <w:rsid w:val="001A7939"/>
    <w:rsid w:val="001B097C"/>
    <w:rsid w:val="001B09D8"/>
    <w:rsid w:val="001B2BAB"/>
    <w:rsid w:val="001B2F0E"/>
    <w:rsid w:val="001B3A08"/>
    <w:rsid w:val="001B3AAD"/>
    <w:rsid w:val="001B48C1"/>
    <w:rsid w:val="001B57DD"/>
    <w:rsid w:val="001B610D"/>
    <w:rsid w:val="001B7797"/>
    <w:rsid w:val="001C68EF"/>
    <w:rsid w:val="001C6F82"/>
    <w:rsid w:val="001C7887"/>
    <w:rsid w:val="001D036B"/>
    <w:rsid w:val="001D09E7"/>
    <w:rsid w:val="001D11B3"/>
    <w:rsid w:val="001D14D9"/>
    <w:rsid w:val="001D162E"/>
    <w:rsid w:val="001D4BE5"/>
    <w:rsid w:val="001D5BB1"/>
    <w:rsid w:val="001D6FF5"/>
    <w:rsid w:val="001D7890"/>
    <w:rsid w:val="001D7F8B"/>
    <w:rsid w:val="001E016E"/>
    <w:rsid w:val="001E129A"/>
    <w:rsid w:val="001E1867"/>
    <w:rsid w:val="001E30E9"/>
    <w:rsid w:val="001E438F"/>
    <w:rsid w:val="001E5CE9"/>
    <w:rsid w:val="001E5F02"/>
    <w:rsid w:val="001E7993"/>
    <w:rsid w:val="001E7D1E"/>
    <w:rsid w:val="001F07CE"/>
    <w:rsid w:val="001F0EE9"/>
    <w:rsid w:val="001F2F15"/>
    <w:rsid w:val="001F335C"/>
    <w:rsid w:val="001F3407"/>
    <w:rsid w:val="001F3B42"/>
    <w:rsid w:val="001F3F43"/>
    <w:rsid w:val="001F46B9"/>
    <w:rsid w:val="001F5024"/>
    <w:rsid w:val="001F70B1"/>
    <w:rsid w:val="001F74EC"/>
    <w:rsid w:val="001F78C3"/>
    <w:rsid w:val="001F79DA"/>
    <w:rsid w:val="001F7DAD"/>
    <w:rsid w:val="0020088F"/>
    <w:rsid w:val="00201FB8"/>
    <w:rsid w:val="0020203D"/>
    <w:rsid w:val="00202132"/>
    <w:rsid w:val="00203364"/>
    <w:rsid w:val="00203A86"/>
    <w:rsid w:val="00204591"/>
    <w:rsid w:val="002047B5"/>
    <w:rsid w:val="00204FDD"/>
    <w:rsid w:val="0020500C"/>
    <w:rsid w:val="002062A6"/>
    <w:rsid w:val="0020793C"/>
    <w:rsid w:val="002107A3"/>
    <w:rsid w:val="00211C08"/>
    <w:rsid w:val="00212696"/>
    <w:rsid w:val="00212C5E"/>
    <w:rsid w:val="00213240"/>
    <w:rsid w:val="00214171"/>
    <w:rsid w:val="00214242"/>
    <w:rsid w:val="00214AA6"/>
    <w:rsid w:val="00214B1F"/>
    <w:rsid w:val="00217B7E"/>
    <w:rsid w:val="002201BC"/>
    <w:rsid w:val="0022052E"/>
    <w:rsid w:val="00220F89"/>
    <w:rsid w:val="002217EA"/>
    <w:rsid w:val="00223559"/>
    <w:rsid w:val="00223DE2"/>
    <w:rsid w:val="002246BB"/>
    <w:rsid w:val="0022509A"/>
    <w:rsid w:val="00227CC6"/>
    <w:rsid w:val="00230A6D"/>
    <w:rsid w:val="00230EE8"/>
    <w:rsid w:val="00231898"/>
    <w:rsid w:val="00234498"/>
    <w:rsid w:val="00234970"/>
    <w:rsid w:val="00234D6F"/>
    <w:rsid w:val="0023588C"/>
    <w:rsid w:val="00235AF5"/>
    <w:rsid w:val="00236BD7"/>
    <w:rsid w:val="00236D10"/>
    <w:rsid w:val="0023782D"/>
    <w:rsid w:val="00240D04"/>
    <w:rsid w:val="002429BC"/>
    <w:rsid w:val="00243204"/>
    <w:rsid w:val="00243A2E"/>
    <w:rsid w:val="00243EEA"/>
    <w:rsid w:val="0024406D"/>
    <w:rsid w:val="002443F5"/>
    <w:rsid w:val="0024446E"/>
    <w:rsid w:val="002471FA"/>
    <w:rsid w:val="002501CA"/>
    <w:rsid w:val="00250C89"/>
    <w:rsid w:val="00250FB1"/>
    <w:rsid w:val="00251456"/>
    <w:rsid w:val="0025193D"/>
    <w:rsid w:val="00251D81"/>
    <w:rsid w:val="00253789"/>
    <w:rsid w:val="00254CF5"/>
    <w:rsid w:val="00255A2B"/>
    <w:rsid w:val="00255AB3"/>
    <w:rsid w:val="00255B1B"/>
    <w:rsid w:val="00256956"/>
    <w:rsid w:val="00256A42"/>
    <w:rsid w:val="002579EC"/>
    <w:rsid w:val="00257A6C"/>
    <w:rsid w:val="00260F84"/>
    <w:rsid w:val="0026374C"/>
    <w:rsid w:val="002637C2"/>
    <w:rsid w:val="002643E6"/>
    <w:rsid w:val="00264B13"/>
    <w:rsid w:val="00264CF0"/>
    <w:rsid w:val="002663B1"/>
    <w:rsid w:val="00266D9C"/>
    <w:rsid w:val="00267A6C"/>
    <w:rsid w:val="002702BE"/>
    <w:rsid w:val="002706C3"/>
    <w:rsid w:val="00270CD6"/>
    <w:rsid w:val="00273367"/>
    <w:rsid w:val="0027363A"/>
    <w:rsid w:val="00274429"/>
    <w:rsid w:val="00274E83"/>
    <w:rsid w:val="002751B5"/>
    <w:rsid w:val="00275D91"/>
    <w:rsid w:val="00276D33"/>
    <w:rsid w:val="00276D57"/>
    <w:rsid w:val="00277221"/>
    <w:rsid w:val="00280135"/>
    <w:rsid w:val="00282CD5"/>
    <w:rsid w:val="00285136"/>
    <w:rsid w:val="0028531D"/>
    <w:rsid w:val="00285F41"/>
    <w:rsid w:val="00286738"/>
    <w:rsid w:val="0028691A"/>
    <w:rsid w:val="00286FAF"/>
    <w:rsid w:val="00287240"/>
    <w:rsid w:val="0028787F"/>
    <w:rsid w:val="0029058B"/>
    <w:rsid w:val="00290E34"/>
    <w:rsid w:val="0029168F"/>
    <w:rsid w:val="00292645"/>
    <w:rsid w:val="00294991"/>
    <w:rsid w:val="00294B50"/>
    <w:rsid w:val="00294BB2"/>
    <w:rsid w:val="0029524F"/>
    <w:rsid w:val="002954B6"/>
    <w:rsid w:val="00295C9E"/>
    <w:rsid w:val="002A0858"/>
    <w:rsid w:val="002A0A9A"/>
    <w:rsid w:val="002A25EF"/>
    <w:rsid w:val="002A3A3A"/>
    <w:rsid w:val="002A4EC3"/>
    <w:rsid w:val="002A588A"/>
    <w:rsid w:val="002A7832"/>
    <w:rsid w:val="002A7943"/>
    <w:rsid w:val="002B2066"/>
    <w:rsid w:val="002B2544"/>
    <w:rsid w:val="002B267F"/>
    <w:rsid w:val="002B453B"/>
    <w:rsid w:val="002B4D27"/>
    <w:rsid w:val="002B5D19"/>
    <w:rsid w:val="002B7750"/>
    <w:rsid w:val="002C0D6A"/>
    <w:rsid w:val="002C128C"/>
    <w:rsid w:val="002C1326"/>
    <w:rsid w:val="002C27C6"/>
    <w:rsid w:val="002C2E91"/>
    <w:rsid w:val="002C2EBA"/>
    <w:rsid w:val="002C5118"/>
    <w:rsid w:val="002C6F0E"/>
    <w:rsid w:val="002C73FB"/>
    <w:rsid w:val="002C7AA6"/>
    <w:rsid w:val="002C7F34"/>
    <w:rsid w:val="002D093F"/>
    <w:rsid w:val="002D0963"/>
    <w:rsid w:val="002D09DF"/>
    <w:rsid w:val="002D0D4E"/>
    <w:rsid w:val="002D11B5"/>
    <w:rsid w:val="002D1D57"/>
    <w:rsid w:val="002D1D72"/>
    <w:rsid w:val="002D1F0E"/>
    <w:rsid w:val="002D2384"/>
    <w:rsid w:val="002D2E2E"/>
    <w:rsid w:val="002D3768"/>
    <w:rsid w:val="002D3992"/>
    <w:rsid w:val="002D4973"/>
    <w:rsid w:val="002D4A91"/>
    <w:rsid w:val="002D5680"/>
    <w:rsid w:val="002D59DF"/>
    <w:rsid w:val="002D786B"/>
    <w:rsid w:val="002D7B22"/>
    <w:rsid w:val="002E0D5C"/>
    <w:rsid w:val="002E0F36"/>
    <w:rsid w:val="002E11A2"/>
    <w:rsid w:val="002E276E"/>
    <w:rsid w:val="002E2A4A"/>
    <w:rsid w:val="002E3E88"/>
    <w:rsid w:val="002E42DE"/>
    <w:rsid w:val="002E50CA"/>
    <w:rsid w:val="002E5B4A"/>
    <w:rsid w:val="002E7995"/>
    <w:rsid w:val="002E7FC5"/>
    <w:rsid w:val="002F1660"/>
    <w:rsid w:val="002F1C9E"/>
    <w:rsid w:val="002F1F15"/>
    <w:rsid w:val="002F281E"/>
    <w:rsid w:val="002F2D03"/>
    <w:rsid w:val="002F30C8"/>
    <w:rsid w:val="002F34BE"/>
    <w:rsid w:val="002F36BD"/>
    <w:rsid w:val="002F421C"/>
    <w:rsid w:val="002F4347"/>
    <w:rsid w:val="002F4A27"/>
    <w:rsid w:val="002F4A2C"/>
    <w:rsid w:val="002F6898"/>
    <w:rsid w:val="002F785B"/>
    <w:rsid w:val="002F7BE8"/>
    <w:rsid w:val="00301CD6"/>
    <w:rsid w:val="0030397B"/>
    <w:rsid w:val="00303D22"/>
    <w:rsid w:val="003044A8"/>
    <w:rsid w:val="0030470E"/>
    <w:rsid w:val="00304863"/>
    <w:rsid w:val="003048A3"/>
    <w:rsid w:val="00304B0E"/>
    <w:rsid w:val="003107E7"/>
    <w:rsid w:val="00311BAD"/>
    <w:rsid w:val="00311F4D"/>
    <w:rsid w:val="003128EA"/>
    <w:rsid w:val="003129AC"/>
    <w:rsid w:val="00312A26"/>
    <w:rsid w:val="00312C6F"/>
    <w:rsid w:val="00313006"/>
    <w:rsid w:val="00313B2E"/>
    <w:rsid w:val="0031479C"/>
    <w:rsid w:val="00315815"/>
    <w:rsid w:val="003160FA"/>
    <w:rsid w:val="003163C3"/>
    <w:rsid w:val="003167E3"/>
    <w:rsid w:val="0031681B"/>
    <w:rsid w:val="00320BA9"/>
    <w:rsid w:val="00320C33"/>
    <w:rsid w:val="00321F1D"/>
    <w:rsid w:val="00322003"/>
    <w:rsid w:val="003221BB"/>
    <w:rsid w:val="0032225C"/>
    <w:rsid w:val="003244FA"/>
    <w:rsid w:val="00324D89"/>
    <w:rsid w:val="00326170"/>
    <w:rsid w:val="003269A0"/>
    <w:rsid w:val="00326EF0"/>
    <w:rsid w:val="003274B8"/>
    <w:rsid w:val="00327653"/>
    <w:rsid w:val="003315AE"/>
    <w:rsid w:val="003321FC"/>
    <w:rsid w:val="00333610"/>
    <w:rsid w:val="00335AB8"/>
    <w:rsid w:val="00335FA8"/>
    <w:rsid w:val="00336C7D"/>
    <w:rsid w:val="003377C6"/>
    <w:rsid w:val="00337FD0"/>
    <w:rsid w:val="003416A2"/>
    <w:rsid w:val="00342862"/>
    <w:rsid w:val="00343122"/>
    <w:rsid w:val="003447A1"/>
    <w:rsid w:val="003450A1"/>
    <w:rsid w:val="003454CE"/>
    <w:rsid w:val="00345A97"/>
    <w:rsid w:val="003466E6"/>
    <w:rsid w:val="00350162"/>
    <w:rsid w:val="00350D5C"/>
    <w:rsid w:val="00350D9F"/>
    <w:rsid w:val="0035127C"/>
    <w:rsid w:val="003512FC"/>
    <w:rsid w:val="00352D52"/>
    <w:rsid w:val="00354C26"/>
    <w:rsid w:val="00354D76"/>
    <w:rsid w:val="0035614C"/>
    <w:rsid w:val="0035753F"/>
    <w:rsid w:val="003611F5"/>
    <w:rsid w:val="003612F4"/>
    <w:rsid w:val="003613E7"/>
    <w:rsid w:val="00361E9F"/>
    <w:rsid w:val="00361FB0"/>
    <w:rsid w:val="00362655"/>
    <w:rsid w:val="003630A8"/>
    <w:rsid w:val="0036460F"/>
    <w:rsid w:val="00365001"/>
    <w:rsid w:val="003658FD"/>
    <w:rsid w:val="00366388"/>
    <w:rsid w:val="00366C6F"/>
    <w:rsid w:val="00367194"/>
    <w:rsid w:val="003712FE"/>
    <w:rsid w:val="003716BA"/>
    <w:rsid w:val="00371B07"/>
    <w:rsid w:val="003721CB"/>
    <w:rsid w:val="00372841"/>
    <w:rsid w:val="00373528"/>
    <w:rsid w:val="003738B8"/>
    <w:rsid w:val="00373CD9"/>
    <w:rsid w:val="00375785"/>
    <w:rsid w:val="003766FC"/>
    <w:rsid w:val="0037686E"/>
    <w:rsid w:val="00377827"/>
    <w:rsid w:val="003801DE"/>
    <w:rsid w:val="00381276"/>
    <w:rsid w:val="003819B5"/>
    <w:rsid w:val="003823FF"/>
    <w:rsid w:val="0038363C"/>
    <w:rsid w:val="003837F6"/>
    <w:rsid w:val="00384E4D"/>
    <w:rsid w:val="00385383"/>
    <w:rsid w:val="0038636D"/>
    <w:rsid w:val="00386C8C"/>
    <w:rsid w:val="00386EF9"/>
    <w:rsid w:val="00387393"/>
    <w:rsid w:val="003874B0"/>
    <w:rsid w:val="003901BD"/>
    <w:rsid w:val="00390DBD"/>
    <w:rsid w:val="00390E02"/>
    <w:rsid w:val="003926C8"/>
    <w:rsid w:val="00392B45"/>
    <w:rsid w:val="00393EE9"/>
    <w:rsid w:val="00394EAD"/>
    <w:rsid w:val="003955B6"/>
    <w:rsid w:val="00395727"/>
    <w:rsid w:val="003957A5"/>
    <w:rsid w:val="003A11FC"/>
    <w:rsid w:val="003A1872"/>
    <w:rsid w:val="003A26DA"/>
    <w:rsid w:val="003A2844"/>
    <w:rsid w:val="003A3925"/>
    <w:rsid w:val="003A4A07"/>
    <w:rsid w:val="003A5D2A"/>
    <w:rsid w:val="003A6B87"/>
    <w:rsid w:val="003A6CF5"/>
    <w:rsid w:val="003B24F5"/>
    <w:rsid w:val="003B3051"/>
    <w:rsid w:val="003B550B"/>
    <w:rsid w:val="003B55AC"/>
    <w:rsid w:val="003B606F"/>
    <w:rsid w:val="003B7987"/>
    <w:rsid w:val="003B7CA2"/>
    <w:rsid w:val="003B7CCB"/>
    <w:rsid w:val="003C018C"/>
    <w:rsid w:val="003C096F"/>
    <w:rsid w:val="003C0A5D"/>
    <w:rsid w:val="003C1916"/>
    <w:rsid w:val="003C1B59"/>
    <w:rsid w:val="003C2789"/>
    <w:rsid w:val="003C2A64"/>
    <w:rsid w:val="003C36D6"/>
    <w:rsid w:val="003C3969"/>
    <w:rsid w:val="003C46B8"/>
    <w:rsid w:val="003C5878"/>
    <w:rsid w:val="003C61A4"/>
    <w:rsid w:val="003C6971"/>
    <w:rsid w:val="003C71B2"/>
    <w:rsid w:val="003C7281"/>
    <w:rsid w:val="003C7D17"/>
    <w:rsid w:val="003D02AA"/>
    <w:rsid w:val="003D05AB"/>
    <w:rsid w:val="003D2455"/>
    <w:rsid w:val="003D2998"/>
    <w:rsid w:val="003D303E"/>
    <w:rsid w:val="003D3C0F"/>
    <w:rsid w:val="003D41A5"/>
    <w:rsid w:val="003D49BE"/>
    <w:rsid w:val="003D4B35"/>
    <w:rsid w:val="003D4DFB"/>
    <w:rsid w:val="003D5423"/>
    <w:rsid w:val="003D5E56"/>
    <w:rsid w:val="003D7232"/>
    <w:rsid w:val="003E002F"/>
    <w:rsid w:val="003E00C7"/>
    <w:rsid w:val="003E0826"/>
    <w:rsid w:val="003E178F"/>
    <w:rsid w:val="003E192D"/>
    <w:rsid w:val="003E3492"/>
    <w:rsid w:val="003E3BD7"/>
    <w:rsid w:val="003E61C4"/>
    <w:rsid w:val="003E6ACB"/>
    <w:rsid w:val="003E70A0"/>
    <w:rsid w:val="003E7249"/>
    <w:rsid w:val="003F006E"/>
    <w:rsid w:val="003F1609"/>
    <w:rsid w:val="003F1FF4"/>
    <w:rsid w:val="003F2269"/>
    <w:rsid w:val="003F2563"/>
    <w:rsid w:val="003F35DD"/>
    <w:rsid w:val="003F39CA"/>
    <w:rsid w:val="003F6397"/>
    <w:rsid w:val="003F6420"/>
    <w:rsid w:val="003F65A2"/>
    <w:rsid w:val="003F6FB8"/>
    <w:rsid w:val="00401486"/>
    <w:rsid w:val="0040175F"/>
    <w:rsid w:val="00401840"/>
    <w:rsid w:val="00401E63"/>
    <w:rsid w:val="00402A9D"/>
    <w:rsid w:val="00404490"/>
    <w:rsid w:val="0040474C"/>
    <w:rsid w:val="00404BDB"/>
    <w:rsid w:val="00405AAD"/>
    <w:rsid w:val="00405F9B"/>
    <w:rsid w:val="00406DD6"/>
    <w:rsid w:val="00407018"/>
    <w:rsid w:val="0040728B"/>
    <w:rsid w:val="004077D8"/>
    <w:rsid w:val="00407C14"/>
    <w:rsid w:val="004118A1"/>
    <w:rsid w:val="004121A9"/>
    <w:rsid w:val="00414334"/>
    <w:rsid w:val="00414C6A"/>
    <w:rsid w:val="00414C96"/>
    <w:rsid w:val="004152F8"/>
    <w:rsid w:val="004153AA"/>
    <w:rsid w:val="004161CE"/>
    <w:rsid w:val="00416C2B"/>
    <w:rsid w:val="004179DF"/>
    <w:rsid w:val="004214F1"/>
    <w:rsid w:val="00421669"/>
    <w:rsid w:val="0042280E"/>
    <w:rsid w:val="00423551"/>
    <w:rsid w:val="0042446F"/>
    <w:rsid w:val="00425328"/>
    <w:rsid w:val="00426D57"/>
    <w:rsid w:val="00427CD6"/>
    <w:rsid w:val="004302C8"/>
    <w:rsid w:val="0043152D"/>
    <w:rsid w:val="00431910"/>
    <w:rsid w:val="00432996"/>
    <w:rsid w:val="00432FE9"/>
    <w:rsid w:val="0043389B"/>
    <w:rsid w:val="00434272"/>
    <w:rsid w:val="00434621"/>
    <w:rsid w:val="0043576D"/>
    <w:rsid w:val="00435E7F"/>
    <w:rsid w:val="00435EBC"/>
    <w:rsid w:val="004366BF"/>
    <w:rsid w:val="00437496"/>
    <w:rsid w:val="00437BBC"/>
    <w:rsid w:val="00440CA1"/>
    <w:rsid w:val="0044236D"/>
    <w:rsid w:val="004425F0"/>
    <w:rsid w:val="00443DA8"/>
    <w:rsid w:val="0044429A"/>
    <w:rsid w:val="004471BF"/>
    <w:rsid w:val="0044732A"/>
    <w:rsid w:val="00450343"/>
    <w:rsid w:val="004503BB"/>
    <w:rsid w:val="00450C92"/>
    <w:rsid w:val="00451278"/>
    <w:rsid w:val="004516BB"/>
    <w:rsid w:val="00451B4D"/>
    <w:rsid w:val="004563FC"/>
    <w:rsid w:val="00460C69"/>
    <w:rsid w:val="00460C93"/>
    <w:rsid w:val="004612C5"/>
    <w:rsid w:val="0046219C"/>
    <w:rsid w:val="004623E9"/>
    <w:rsid w:val="00462FC3"/>
    <w:rsid w:val="00463F55"/>
    <w:rsid w:val="00464CE4"/>
    <w:rsid w:val="00465713"/>
    <w:rsid w:val="0046770C"/>
    <w:rsid w:val="004677CF"/>
    <w:rsid w:val="00467A3B"/>
    <w:rsid w:val="004700C5"/>
    <w:rsid w:val="004705CF"/>
    <w:rsid w:val="00470DA1"/>
    <w:rsid w:val="00470F7B"/>
    <w:rsid w:val="00472524"/>
    <w:rsid w:val="00472690"/>
    <w:rsid w:val="00472944"/>
    <w:rsid w:val="00473216"/>
    <w:rsid w:val="004736D8"/>
    <w:rsid w:val="004743A3"/>
    <w:rsid w:val="00474D9E"/>
    <w:rsid w:val="00475325"/>
    <w:rsid w:val="004755D1"/>
    <w:rsid w:val="004756DD"/>
    <w:rsid w:val="004759F4"/>
    <w:rsid w:val="004804B5"/>
    <w:rsid w:val="0048094B"/>
    <w:rsid w:val="00480E34"/>
    <w:rsid w:val="004817F5"/>
    <w:rsid w:val="00481A6F"/>
    <w:rsid w:val="00481B94"/>
    <w:rsid w:val="0048353B"/>
    <w:rsid w:val="004837A7"/>
    <w:rsid w:val="00484111"/>
    <w:rsid w:val="00484972"/>
    <w:rsid w:val="00484A84"/>
    <w:rsid w:val="00485601"/>
    <w:rsid w:val="004873A9"/>
    <w:rsid w:val="00487648"/>
    <w:rsid w:val="004878AB"/>
    <w:rsid w:val="00487F02"/>
    <w:rsid w:val="00490033"/>
    <w:rsid w:val="004907E6"/>
    <w:rsid w:val="00490B46"/>
    <w:rsid w:val="0049120C"/>
    <w:rsid w:val="004916E6"/>
    <w:rsid w:val="00492A7D"/>
    <w:rsid w:val="00492D1D"/>
    <w:rsid w:val="00492F98"/>
    <w:rsid w:val="00494B25"/>
    <w:rsid w:val="004954AE"/>
    <w:rsid w:val="00496052"/>
    <w:rsid w:val="004964B0"/>
    <w:rsid w:val="00497FBA"/>
    <w:rsid w:val="004A14DA"/>
    <w:rsid w:val="004A2007"/>
    <w:rsid w:val="004A3B05"/>
    <w:rsid w:val="004A3C33"/>
    <w:rsid w:val="004A47E1"/>
    <w:rsid w:val="004A4D09"/>
    <w:rsid w:val="004A5871"/>
    <w:rsid w:val="004A5A74"/>
    <w:rsid w:val="004A5CE1"/>
    <w:rsid w:val="004A6D60"/>
    <w:rsid w:val="004A71A7"/>
    <w:rsid w:val="004A7E3A"/>
    <w:rsid w:val="004B00E1"/>
    <w:rsid w:val="004B0F03"/>
    <w:rsid w:val="004B2041"/>
    <w:rsid w:val="004B25F8"/>
    <w:rsid w:val="004B270B"/>
    <w:rsid w:val="004B2DC8"/>
    <w:rsid w:val="004B6E50"/>
    <w:rsid w:val="004B770C"/>
    <w:rsid w:val="004C0CF3"/>
    <w:rsid w:val="004C2008"/>
    <w:rsid w:val="004C31A8"/>
    <w:rsid w:val="004C3E2C"/>
    <w:rsid w:val="004C3F34"/>
    <w:rsid w:val="004C587D"/>
    <w:rsid w:val="004C5F87"/>
    <w:rsid w:val="004C6E93"/>
    <w:rsid w:val="004D0558"/>
    <w:rsid w:val="004D0C36"/>
    <w:rsid w:val="004D0CD2"/>
    <w:rsid w:val="004D1033"/>
    <w:rsid w:val="004D2DB5"/>
    <w:rsid w:val="004D3614"/>
    <w:rsid w:val="004D3DF7"/>
    <w:rsid w:val="004D3E75"/>
    <w:rsid w:val="004D4C8D"/>
    <w:rsid w:val="004D5824"/>
    <w:rsid w:val="004D6FF7"/>
    <w:rsid w:val="004D76E4"/>
    <w:rsid w:val="004D7B0B"/>
    <w:rsid w:val="004E076B"/>
    <w:rsid w:val="004E17DF"/>
    <w:rsid w:val="004E1E2E"/>
    <w:rsid w:val="004E211C"/>
    <w:rsid w:val="004E2425"/>
    <w:rsid w:val="004E2A26"/>
    <w:rsid w:val="004E4088"/>
    <w:rsid w:val="004E4C30"/>
    <w:rsid w:val="004E5B73"/>
    <w:rsid w:val="004E6245"/>
    <w:rsid w:val="004E6F88"/>
    <w:rsid w:val="004E6FBD"/>
    <w:rsid w:val="004E74BA"/>
    <w:rsid w:val="004E76F5"/>
    <w:rsid w:val="004F0913"/>
    <w:rsid w:val="004F0E41"/>
    <w:rsid w:val="004F2FAC"/>
    <w:rsid w:val="004F48D7"/>
    <w:rsid w:val="004F54E4"/>
    <w:rsid w:val="004F5E68"/>
    <w:rsid w:val="004F744D"/>
    <w:rsid w:val="004F7A83"/>
    <w:rsid w:val="005009F5"/>
    <w:rsid w:val="00501C6C"/>
    <w:rsid w:val="005026A2"/>
    <w:rsid w:val="00502F03"/>
    <w:rsid w:val="00502FD4"/>
    <w:rsid w:val="00503DAA"/>
    <w:rsid w:val="005042CC"/>
    <w:rsid w:val="00504924"/>
    <w:rsid w:val="00505A31"/>
    <w:rsid w:val="00505D4E"/>
    <w:rsid w:val="005068CE"/>
    <w:rsid w:val="00506B5F"/>
    <w:rsid w:val="00507711"/>
    <w:rsid w:val="00507C81"/>
    <w:rsid w:val="00510259"/>
    <w:rsid w:val="00510761"/>
    <w:rsid w:val="00510E35"/>
    <w:rsid w:val="005110F4"/>
    <w:rsid w:val="00512584"/>
    <w:rsid w:val="00512A81"/>
    <w:rsid w:val="00513E59"/>
    <w:rsid w:val="00514156"/>
    <w:rsid w:val="0051423C"/>
    <w:rsid w:val="00514700"/>
    <w:rsid w:val="0051483E"/>
    <w:rsid w:val="00515E75"/>
    <w:rsid w:val="005166AA"/>
    <w:rsid w:val="005169AB"/>
    <w:rsid w:val="00516B49"/>
    <w:rsid w:val="00521286"/>
    <w:rsid w:val="005216B9"/>
    <w:rsid w:val="005230D7"/>
    <w:rsid w:val="00523D40"/>
    <w:rsid w:val="00524055"/>
    <w:rsid w:val="0052465B"/>
    <w:rsid w:val="00524B6E"/>
    <w:rsid w:val="00524E38"/>
    <w:rsid w:val="0052527F"/>
    <w:rsid w:val="0052589D"/>
    <w:rsid w:val="00525F9A"/>
    <w:rsid w:val="005279B5"/>
    <w:rsid w:val="00527BEE"/>
    <w:rsid w:val="00530BF4"/>
    <w:rsid w:val="00530DE6"/>
    <w:rsid w:val="005314E0"/>
    <w:rsid w:val="005317FA"/>
    <w:rsid w:val="00532134"/>
    <w:rsid w:val="005323FD"/>
    <w:rsid w:val="005324F5"/>
    <w:rsid w:val="005325D8"/>
    <w:rsid w:val="00532B81"/>
    <w:rsid w:val="00533E47"/>
    <w:rsid w:val="00534DD6"/>
    <w:rsid w:val="00536FEF"/>
    <w:rsid w:val="00541725"/>
    <w:rsid w:val="00542C71"/>
    <w:rsid w:val="00543154"/>
    <w:rsid w:val="00544F39"/>
    <w:rsid w:val="00545648"/>
    <w:rsid w:val="00545C00"/>
    <w:rsid w:val="005461C8"/>
    <w:rsid w:val="00547640"/>
    <w:rsid w:val="00550669"/>
    <w:rsid w:val="00550E7D"/>
    <w:rsid w:val="00550F0A"/>
    <w:rsid w:val="00554E87"/>
    <w:rsid w:val="005553C5"/>
    <w:rsid w:val="00556F8A"/>
    <w:rsid w:val="005578E9"/>
    <w:rsid w:val="00557ECB"/>
    <w:rsid w:val="00560504"/>
    <w:rsid w:val="00560A58"/>
    <w:rsid w:val="00560E1C"/>
    <w:rsid w:val="00561496"/>
    <w:rsid w:val="0056235A"/>
    <w:rsid w:val="005626B6"/>
    <w:rsid w:val="0056357E"/>
    <w:rsid w:val="00563B08"/>
    <w:rsid w:val="00563ED5"/>
    <w:rsid w:val="005658B0"/>
    <w:rsid w:val="005661F8"/>
    <w:rsid w:val="00566D17"/>
    <w:rsid w:val="005670B8"/>
    <w:rsid w:val="00572ACD"/>
    <w:rsid w:val="00572D5D"/>
    <w:rsid w:val="005731B9"/>
    <w:rsid w:val="00573A2D"/>
    <w:rsid w:val="00574885"/>
    <w:rsid w:val="005754DA"/>
    <w:rsid w:val="005755AC"/>
    <w:rsid w:val="00576142"/>
    <w:rsid w:val="00576725"/>
    <w:rsid w:val="00577749"/>
    <w:rsid w:val="00580B4A"/>
    <w:rsid w:val="00581D49"/>
    <w:rsid w:val="00581DDB"/>
    <w:rsid w:val="005823C3"/>
    <w:rsid w:val="00583145"/>
    <w:rsid w:val="00583BD9"/>
    <w:rsid w:val="00584EB1"/>
    <w:rsid w:val="005851C7"/>
    <w:rsid w:val="00585A7F"/>
    <w:rsid w:val="00586256"/>
    <w:rsid w:val="00586CE8"/>
    <w:rsid w:val="00586F17"/>
    <w:rsid w:val="005874CD"/>
    <w:rsid w:val="005907AA"/>
    <w:rsid w:val="00591916"/>
    <w:rsid w:val="00592172"/>
    <w:rsid w:val="00592638"/>
    <w:rsid w:val="00593EB6"/>
    <w:rsid w:val="0059528E"/>
    <w:rsid w:val="00595A00"/>
    <w:rsid w:val="0059737A"/>
    <w:rsid w:val="0059776D"/>
    <w:rsid w:val="005A12E0"/>
    <w:rsid w:val="005A1D78"/>
    <w:rsid w:val="005A2196"/>
    <w:rsid w:val="005A368B"/>
    <w:rsid w:val="005A4D7D"/>
    <w:rsid w:val="005A587C"/>
    <w:rsid w:val="005A7BC9"/>
    <w:rsid w:val="005B072B"/>
    <w:rsid w:val="005B1D2C"/>
    <w:rsid w:val="005B2B5E"/>
    <w:rsid w:val="005B34D9"/>
    <w:rsid w:val="005B37CE"/>
    <w:rsid w:val="005B4CEB"/>
    <w:rsid w:val="005B6ACB"/>
    <w:rsid w:val="005B6D84"/>
    <w:rsid w:val="005C03AE"/>
    <w:rsid w:val="005C0BD8"/>
    <w:rsid w:val="005C21CC"/>
    <w:rsid w:val="005C3D20"/>
    <w:rsid w:val="005C3FCF"/>
    <w:rsid w:val="005C4282"/>
    <w:rsid w:val="005C4893"/>
    <w:rsid w:val="005C48A1"/>
    <w:rsid w:val="005C5399"/>
    <w:rsid w:val="005C7B76"/>
    <w:rsid w:val="005D068D"/>
    <w:rsid w:val="005D4032"/>
    <w:rsid w:val="005D489F"/>
    <w:rsid w:val="005D4EE4"/>
    <w:rsid w:val="005D5692"/>
    <w:rsid w:val="005E027E"/>
    <w:rsid w:val="005E04AA"/>
    <w:rsid w:val="005E08DF"/>
    <w:rsid w:val="005E113E"/>
    <w:rsid w:val="005E2B7C"/>
    <w:rsid w:val="005E2D64"/>
    <w:rsid w:val="005E3EA9"/>
    <w:rsid w:val="005E52B9"/>
    <w:rsid w:val="005E59F3"/>
    <w:rsid w:val="005E6002"/>
    <w:rsid w:val="005E606C"/>
    <w:rsid w:val="005E6E5D"/>
    <w:rsid w:val="005F015C"/>
    <w:rsid w:val="005F037A"/>
    <w:rsid w:val="005F06E5"/>
    <w:rsid w:val="005F3C7B"/>
    <w:rsid w:val="005F5075"/>
    <w:rsid w:val="005F535A"/>
    <w:rsid w:val="005F6460"/>
    <w:rsid w:val="005F6DA2"/>
    <w:rsid w:val="005F7BFB"/>
    <w:rsid w:val="00600104"/>
    <w:rsid w:val="00602006"/>
    <w:rsid w:val="006031AD"/>
    <w:rsid w:val="0060405E"/>
    <w:rsid w:val="0060427B"/>
    <w:rsid w:val="006053EF"/>
    <w:rsid w:val="00605B08"/>
    <w:rsid w:val="0060636C"/>
    <w:rsid w:val="006065D4"/>
    <w:rsid w:val="00606B15"/>
    <w:rsid w:val="00606E3C"/>
    <w:rsid w:val="0061124A"/>
    <w:rsid w:val="006112FD"/>
    <w:rsid w:val="00611883"/>
    <w:rsid w:val="00612B91"/>
    <w:rsid w:val="00613A65"/>
    <w:rsid w:val="006142A8"/>
    <w:rsid w:val="00614F23"/>
    <w:rsid w:val="0061567C"/>
    <w:rsid w:val="006157AD"/>
    <w:rsid w:val="00615A7E"/>
    <w:rsid w:val="00620345"/>
    <w:rsid w:val="00622793"/>
    <w:rsid w:val="00624953"/>
    <w:rsid w:val="006263AE"/>
    <w:rsid w:val="00626DBB"/>
    <w:rsid w:val="00627C74"/>
    <w:rsid w:val="006316A7"/>
    <w:rsid w:val="00631EB6"/>
    <w:rsid w:val="006326C2"/>
    <w:rsid w:val="0063286F"/>
    <w:rsid w:val="00632ACA"/>
    <w:rsid w:val="00633BAF"/>
    <w:rsid w:val="00635FFB"/>
    <w:rsid w:val="00636E92"/>
    <w:rsid w:val="00637C2B"/>
    <w:rsid w:val="0064077B"/>
    <w:rsid w:val="00642F14"/>
    <w:rsid w:val="00644A58"/>
    <w:rsid w:val="0064502B"/>
    <w:rsid w:val="00645A0B"/>
    <w:rsid w:val="00645E05"/>
    <w:rsid w:val="00645ED8"/>
    <w:rsid w:val="006468F6"/>
    <w:rsid w:val="006473C9"/>
    <w:rsid w:val="006476B6"/>
    <w:rsid w:val="00650617"/>
    <w:rsid w:val="00651C85"/>
    <w:rsid w:val="00652053"/>
    <w:rsid w:val="006534BF"/>
    <w:rsid w:val="006547B5"/>
    <w:rsid w:val="00654804"/>
    <w:rsid w:val="006558E7"/>
    <w:rsid w:val="00656BBA"/>
    <w:rsid w:val="0066042C"/>
    <w:rsid w:val="006604D5"/>
    <w:rsid w:val="00661CF8"/>
    <w:rsid w:val="00663007"/>
    <w:rsid w:val="00663E2B"/>
    <w:rsid w:val="00665227"/>
    <w:rsid w:val="00666E7B"/>
    <w:rsid w:val="00666EEC"/>
    <w:rsid w:val="006678BE"/>
    <w:rsid w:val="00667D0C"/>
    <w:rsid w:val="00670348"/>
    <w:rsid w:val="00670A77"/>
    <w:rsid w:val="0067178C"/>
    <w:rsid w:val="00672767"/>
    <w:rsid w:val="006729C0"/>
    <w:rsid w:val="00673F36"/>
    <w:rsid w:val="00674653"/>
    <w:rsid w:val="00674BE0"/>
    <w:rsid w:val="006751C1"/>
    <w:rsid w:val="0067549E"/>
    <w:rsid w:val="00675594"/>
    <w:rsid w:val="00675954"/>
    <w:rsid w:val="006766A4"/>
    <w:rsid w:val="00676AAB"/>
    <w:rsid w:val="00677C9E"/>
    <w:rsid w:val="006820C5"/>
    <w:rsid w:val="00683214"/>
    <w:rsid w:val="00684B99"/>
    <w:rsid w:val="006867EE"/>
    <w:rsid w:val="00687016"/>
    <w:rsid w:val="0069149A"/>
    <w:rsid w:val="006919F6"/>
    <w:rsid w:val="00691FF8"/>
    <w:rsid w:val="00693581"/>
    <w:rsid w:val="0069360A"/>
    <w:rsid w:val="0069387E"/>
    <w:rsid w:val="00694DC8"/>
    <w:rsid w:val="006954B7"/>
    <w:rsid w:val="0069587A"/>
    <w:rsid w:val="00695A47"/>
    <w:rsid w:val="00696935"/>
    <w:rsid w:val="00697411"/>
    <w:rsid w:val="006A05B3"/>
    <w:rsid w:val="006A0D3B"/>
    <w:rsid w:val="006A155C"/>
    <w:rsid w:val="006A265F"/>
    <w:rsid w:val="006A2B23"/>
    <w:rsid w:val="006A2D2C"/>
    <w:rsid w:val="006A391D"/>
    <w:rsid w:val="006A3B40"/>
    <w:rsid w:val="006A4021"/>
    <w:rsid w:val="006A44FF"/>
    <w:rsid w:val="006A5110"/>
    <w:rsid w:val="006A59F0"/>
    <w:rsid w:val="006A6B5A"/>
    <w:rsid w:val="006B024E"/>
    <w:rsid w:val="006B0877"/>
    <w:rsid w:val="006B0D6C"/>
    <w:rsid w:val="006B0F68"/>
    <w:rsid w:val="006B1DD9"/>
    <w:rsid w:val="006B26FA"/>
    <w:rsid w:val="006B3880"/>
    <w:rsid w:val="006B3D99"/>
    <w:rsid w:val="006B4466"/>
    <w:rsid w:val="006B52B4"/>
    <w:rsid w:val="006B5FDB"/>
    <w:rsid w:val="006B6694"/>
    <w:rsid w:val="006B7840"/>
    <w:rsid w:val="006B797F"/>
    <w:rsid w:val="006B7FA2"/>
    <w:rsid w:val="006C0A7B"/>
    <w:rsid w:val="006C1907"/>
    <w:rsid w:val="006C1BFE"/>
    <w:rsid w:val="006C25C0"/>
    <w:rsid w:val="006C267F"/>
    <w:rsid w:val="006C2E85"/>
    <w:rsid w:val="006C36AD"/>
    <w:rsid w:val="006C5B67"/>
    <w:rsid w:val="006C613B"/>
    <w:rsid w:val="006C636E"/>
    <w:rsid w:val="006C6AB3"/>
    <w:rsid w:val="006C6E14"/>
    <w:rsid w:val="006D0762"/>
    <w:rsid w:val="006D0C95"/>
    <w:rsid w:val="006D11A1"/>
    <w:rsid w:val="006D2489"/>
    <w:rsid w:val="006D25A9"/>
    <w:rsid w:val="006D2ACE"/>
    <w:rsid w:val="006D4BAC"/>
    <w:rsid w:val="006D5330"/>
    <w:rsid w:val="006D6DB1"/>
    <w:rsid w:val="006D7091"/>
    <w:rsid w:val="006E2B0D"/>
    <w:rsid w:val="006E30D6"/>
    <w:rsid w:val="006E35EB"/>
    <w:rsid w:val="006E38C0"/>
    <w:rsid w:val="006E3A81"/>
    <w:rsid w:val="006E4181"/>
    <w:rsid w:val="006E49E9"/>
    <w:rsid w:val="006E5BE6"/>
    <w:rsid w:val="006E5D13"/>
    <w:rsid w:val="006E6003"/>
    <w:rsid w:val="006E657B"/>
    <w:rsid w:val="006E72F7"/>
    <w:rsid w:val="006E7E92"/>
    <w:rsid w:val="006F029B"/>
    <w:rsid w:val="006F04C4"/>
    <w:rsid w:val="006F3022"/>
    <w:rsid w:val="006F3310"/>
    <w:rsid w:val="006F5968"/>
    <w:rsid w:val="006F5A1D"/>
    <w:rsid w:val="006F6007"/>
    <w:rsid w:val="006F62A0"/>
    <w:rsid w:val="006F6DDC"/>
    <w:rsid w:val="006F7E9C"/>
    <w:rsid w:val="00700499"/>
    <w:rsid w:val="007018AB"/>
    <w:rsid w:val="00701F2E"/>
    <w:rsid w:val="00703495"/>
    <w:rsid w:val="00703D64"/>
    <w:rsid w:val="007049E2"/>
    <w:rsid w:val="00704BAA"/>
    <w:rsid w:val="00707135"/>
    <w:rsid w:val="0070727C"/>
    <w:rsid w:val="007077B5"/>
    <w:rsid w:val="00707810"/>
    <w:rsid w:val="00711574"/>
    <w:rsid w:val="00713EE6"/>
    <w:rsid w:val="00715D0C"/>
    <w:rsid w:val="007163C5"/>
    <w:rsid w:val="007169E0"/>
    <w:rsid w:val="00720FFF"/>
    <w:rsid w:val="0072179C"/>
    <w:rsid w:val="00721D6A"/>
    <w:rsid w:val="0072224B"/>
    <w:rsid w:val="00722D14"/>
    <w:rsid w:val="00722E36"/>
    <w:rsid w:val="0072382E"/>
    <w:rsid w:val="00725FC5"/>
    <w:rsid w:val="007263C4"/>
    <w:rsid w:val="007268EB"/>
    <w:rsid w:val="007273BD"/>
    <w:rsid w:val="0073026A"/>
    <w:rsid w:val="00730530"/>
    <w:rsid w:val="00730BA1"/>
    <w:rsid w:val="00731675"/>
    <w:rsid w:val="00733942"/>
    <w:rsid w:val="00733EB8"/>
    <w:rsid w:val="00734674"/>
    <w:rsid w:val="00735B8D"/>
    <w:rsid w:val="00735CCA"/>
    <w:rsid w:val="007364B3"/>
    <w:rsid w:val="00736AD9"/>
    <w:rsid w:val="00736FF9"/>
    <w:rsid w:val="00737853"/>
    <w:rsid w:val="0074163B"/>
    <w:rsid w:val="00742C0B"/>
    <w:rsid w:val="00742E78"/>
    <w:rsid w:val="00744230"/>
    <w:rsid w:val="007462E2"/>
    <w:rsid w:val="00746780"/>
    <w:rsid w:val="00747817"/>
    <w:rsid w:val="00750143"/>
    <w:rsid w:val="00751095"/>
    <w:rsid w:val="007512ED"/>
    <w:rsid w:val="00751455"/>
    <w:rsid w:val="00751A33"/>
    <w:rsid w:val="0075235B"/>
    <w:rsid w:val="00752679"/>
    <w:rsid w:val="00752FCD"/>
    <w:rsid w:val="0075385D"/>
    <w:rsid w:val="007607C2"/>
    <w:rsid w:val="00760D54"/>
    <w:rsid w:val="0076136C"/>
    <w:rsid w:val="00761F4F"/>
    <w:rsid w:val="007641D7"/>
    <w:rsid w:val="00764F41"/>
    <w:rsid w:val="00765DB6"/>
    <w:rsid w:val="0076612D"/>
    <w:rsid w:val="0076633C"/>
    <w:rsid w:val="00766697"/>
    <w:rsid w:val="007668B6"/>
    <w:rsid w:val="00766E43"/>
    <w:rsid w:val="00767487"/>
    <w:rsid w:val="0077198C"/>
    <w:rsid w:val="00772CFB"/>
    <w:rsid w:val="0077355E"/>
    <w:rsid w:val="00773B81"/>
    <w:rsid w:val="00773BBB"/>
    <w:rsid w:val="00773D43"/>
    <w:rsid w:val="007742FD"/>
    <w:rsid w:val="00774AF2"/>
    <w:rsid w:val="0077512C"/>
    <w:rsid w:val="007752FD"/>
    <w:rsid w:val="00775630"/>
    <w:rsid w:val="00775DD9"/>
    <w:rsid w:val="007774DA"/>
    <w:rsid w:val="00777EE2"/>
    <w:rsid w:val="0078051D"/>
    <w:rsid w:val="00780A7B"/>
    <w:rsid w:val="007812AC"/>
    <w:rsid w:val="0078302B"/>
    <w:rsid w:val="00784062"/>
    <w:rsid w:val="00784222"/>
    <w:rsid w:val="00785459"/>
    <w:rsid w:val="00785519"/>
    <w:rsid w:val="007860D0"/>
    <w:rsid w:val="0078701B"/>
    <w:rsid w:val="00790AEA"/>
    <w:rsid w:val="00790DB9"/>
    <w:rsid w:val="00790F13"/>
    <w:rsid w:val="00791A60"/>
    <w:rsid w:val="00791B72"/>
    <w:rsid w:val="00791BDF"/>
    <w:rsid w:val="007926B7"/>
    <w:rsid w:val="0079303A"/>
    <w:rsid w:val="0079342C"/>
    <w:rsid w:val="00793957"/>
    <w:rsid w:val="00794523"/>
    <w:rsid w:val="007A00C7"/>
    <w:rsid w:val="007A0972"/>
    <w:rsid w:val="007A0CE2"/>
    <w:rsid w:val="007A1154"/>
    <w:rsid w:val="007A279A"/>
    <w:rsid w:val="007A3BE5"/>
    <w:rsid w:val="007A487E"/>
    <w:rsid w:val="007A4C9D"/>
    <w:rsid w:val="007A5CB7"/>
    <w:rsid w:val="007A6326"/>
    <w:rsid w:val="007A784C"/>
    <w:rsid w:val="007B0A2D"/>
    <w:rsid w:val="007B1085"/>
    <w:rsid w:val="007B11B7"/>
    <w:rsid w:val="007B1920"/>
    <w:rsid w:val="007B2576"/>
    <w:rsid w:val="007B2997"/>
    <w:rsid w:val="007B3140"/>
    <w:rsid w:val="007B31B5"/>
    <w:rsid w:val="007B3463"/>
    <w:rsid w:val="007B3722"/>
    <w:rsid w:val="007B3FCA"/>
    <w:rsid w:val="007B4064"/>
    <w:rsid w:val="007B4637"/>
    <w:rsid w:val="007B4E4B"/>
    <w:rsid w:val="007B6081"/>
    <w:rsid w:val="007B6FB5"/>
    <w:rsid w:val="007C00FD"/>
    <w:rsid w:val="007C0A42"/>
    <w:rsid w:val="007C1760"/>
    <w:rsid w:val="007C2448"/>
    <w:rsid w:val="007C26C6"/>
    <w:rsid w:val="007C4357"/>
    <w:rsid w:val="007C560A"/>
    <w:rsid w:val="007C6020"/>
    <w:rsid w:val="007C61E7"/>
    <w:rsid w:val="007C7538"/>
    <w:rsid w:val="007D0628"/>
    <w:rsid w:val="007D215C"/>
    <w:rsid w:val="007D27BD"/>
    <w:rsid w:val="007D34A6"/>
    <w:rsid w:val="007D3AFA"/>
    <w:rsid w:val="007D4671"/>
    <w:rsid w:val="007D4A52"/>
    <w:rsid w:val="007D7240"/>
    <w:rsid w:val="007D7590"/>
    <w:rsid w:val="007E0E3F"/>
    <w:rsid w:val="007E0E89"/>
    <w:rsid w:val="007E1A6E"/>
    <w:rsid w:val="007E5477"/>
    <w:rsid w:val="007E66B8"/>
    <w:rsid w:val="007F0319"/>
    <w:rsid w:val="007F0C91"/>
    <w:rsid w:val="007F1510"/>
    <w:rsid w:val="007F3A45"/>
    <w:rsid w:val="007F4E8A"/>
    <w:rsid w:val="007F4F23"/>
    <w:rsid w:val="007F4FB4"/>
    <w:rsid w:val="007F6155"/>
    <w:rsid w:val="007F6264"/>
    <w:rsid w:val="007F717B"/>
    <w:rsid w:val="007F7EDC"/>
    <w:rsid w:val="007F7F21"/>
    <w:rsid w:val="007F7FED"/>
    <w:rsid w:val="0080034E"/>
    <w:rsid w:val="00800FD3"/>
    <w:rsid w:val="008018A2"/>
    <w:rsid w:val="00805F7C"/>
    <w:rsid w:val="00806DCD"/>
    <w:rsid w:val="008077C2"/>
    <w:rsid w:val="00807C9E"/>
    <w:rsid w:val="00807E67"/>
    <w:rsid w:val="00810227"/>
    <w:rsid w:val="00811002"/>
    <w:rsid w:val="00811244"/>
    <w:rsid w:val="00811914"/>
    <w:rsid w:val="00811F8B"/>
    <w:rsid w:val="00812566"/>
    <w:rsid w:val="00812C85"/>
    <w:rsid w:val="008130FC"/>
    <w:rsid w:val="00813902"/>
    <w:rsid w:val="00813C9E"/>
    <w:rsid w:val="00815175"/>
    <w:rsid w:val="00815934"/>
    <w:rsid w:val="00817820"/>
    <w:rsid w:val="00817D75"/>
    <w:rsid w:val="008202F2"/>
    <w:rsid w:val="00821E75"/>
    <w:rsid w:val="00822EB9"/>
    <w:rsid w:val="00826222"/>
    <w:rsid w:val="008264C0"/>
    <w:rsid w:val="00826CA7"/>
    <w:rsid w:val="00826E0E"/>
    <w:rsid w:val="00826FD8"/>
    <w:rsid w:val="00827599"/>
    <w:rsid w:val="00827624"/>
    <w:rsid w:val="00831896"/>
    <w:rsid w:val="0083327C"/>
    <w:rsid w:val="00833621"/>
    <w:rsid w:val="00833DD3"/>
    <w:rsid w:val="0083420B"/>
    <w:rsid w:val="008344E0"/>
    <w:rsid w:val="00834A1E"/>
    <w:rsid w:val="00834C0C"/>
    <w:rsid w:val="00836859"/>
    <w:rsid w:val="00836DD5"/>
    <w:rsid w:val="00836DDB"/>
    <w:rsid w:val="00837273"/>
    <w:rsid w:val="0084114D"/>
    <w:rsid w:val="00842403"/>
    <w:rsid w:val="008425FD"/>
    <w:rsid w:val="00842CA0"/>
    <w:rsid w:val="00843961"/>
    <w:rsid w:val="00843C23"/>
    <w:rsid w:val="008457A9"/>
    <w:rsid w:val="0084654B"/>
    <w:rsid w:val="00847549"/>
    <w:rsid w:val="00850767"/>
    <w:rsid w:val="00850EDB"/>
    <w:rsid w:val="008521C5"/>
    <w:rsid w:val="0085293F"/>
    <w:rsid w:val="00852B5A"/>
    <w:rsid w:val="00853C8F"/>
    <w:rsid w:val="00853D41"/>
    <w:rsid w:val="00854741"/>
    <w:rsid w:val="00854C5F"/>
    <w:rsid w:val="00860216"/>
    <w:rsid w:val="00860F8F"/>
    <w:rsid w:val="00861D26"/>
    <w:rsid w:val="00861E73"/>
    <w:rsid w:val="008621A3"/>
    <w:rsid w:val="008633BE"/>
    <w:rsid w:val="008634E0"/>
    <w:rsid w:val="00863963"/>
    <w:rsid w:val="00863B92"/>
    <w:rsid w:val="00864E5A"/>
    <w:rsid w:val="00865342"/>
    <w:rsid w:val="00865D47"/>
    <w:rsid w:val="00865FF0"/>
    <w:rsid w:val="00870C1C"/>
    <w:rsid w:val="00870EAB"/>
    <w:rsid w:val="008737AF"/>
    <w:rsid w:val="00873C53"/>
    <w:rsid w:val="0087410F"/>
    <w:rsid w:val="008754C1"/>
    <w:rsid w:val="00875756"/>
    <w:rsid w:val="00876EC4"/>
    <w:rsid w:val="0087726E"/>
    <w:rsid w:val="008775E2"/>
    <w:rsid w:val="008779B8"/>
    <w:rsid w:val="00881327"/>
    <w:rsid w:val="0088185C"/>
    <w:rsid w:val="00881E4A"/>
    <w:rsid w:val="00882E92"/>
    <w:rsid w:val="0088315A"/>
    <w:rsid w:val="00884047"/>
    <w:rsid w:val="00885481"/>
    <w:rsid w:val="00886F6F"/>
    <w:rsid w:val="00887C2F"/>
    <w:rsid w:val="00887F6D"/>
    <w:rsid w:val="008905DD"/>
    <w:rsid w:val="00890B12"/>
    <w:rsid w:val="00890E8C"/>
    <w:rsid w:val="0089163F"/>
    <w:rsid w:val="0089192E"/>
    <w:rsid w:val="00892A9D"/>
    <w:rsid w:val="008933DC"/>
    <w:rsid w:val="00893C71"/>
    <w:rsid w:val="00893E5E"/>
    <w:rsid w:val="00894239"/>
    <w:rsid w:val="0089567F"/>
    <w:rsid w:val="00897759"/>
    <w:rsid w:val="00897AB6"/>
    <w:rsid w:val="008A1375"/>
    <w:rsid w:val="008A1974"/>
    <w:rsid w:val="008A19E9"/>
    <w:rsid w:val="008A48DA"/>
    <w:rsid w:val="008A49DD"/>
    <w:rsid w:val="008A665A"/>
    <w:rsid w:val="008A67C6"/>
    <w:rsid w:val="008A78DD"/>
    <w:rsid w:val="008A7FCC"/>
    <w:rsid w:val="008B00EF"/>
    <w:rsid w:val="008B014A"/>
    <w:rsid w:val="008B0285"/>
    <w:rsid w:val="008B1161"/>
    <w:rsid w:val="008B1DC6"/>
    <w:rsid w:val="008B3C68"/>
    <w:rsid w:val="008B537B"/>
    <w:rsid w:val="008B65C4"/>
    <w:rsid w:val="008B6750"/>
    <w:rsid w:val="008B7D4A"/>
    <w:rsid w:val="008C09C9"/>
    <w:rsid w:val="008C1AC8"/>
    <w:rsid w:val="008C2C38"/>
    <w:rsid w:val="008C4012"/>
    <w:rsid w:val="008C489D"/>
    <w:rsid w:val="008C538E"/>
    <w:rsid w:val="008C5CD8"/>
    <w:rsid w:val="008C64A2"/>
    <w:rsid w:val="008D1DEB"/>
    <w:rsid w:val="008D2F3D"/>
    <w:rsid w:val="008D31F7"/>
    <w:rsid w:val="008D4105"/>
    <w:rsid w:val="008D613A"/>
    <w:rsid w:val="008D7979"/>
    <w:rsid w:val="008E0369"/>
    <w:rsid w:val="008E0AAB"/>
    <w:rsid w:val="008E17AB"/>
    <w:rsid w:val="008E1C3B"/>
    <w:rsid w:val="008E27D0"/>
    <w:rsid w:val="008E2C37"/>
    <w:rsid w:val="008E34C8"/>
    <w:rsid w:val="008E47EF"/>
    <w:rsid w:val="008E4ED0"/>
    <w:rsid w:val="008E54D0"/>
    <w:rsid w:val="008E5655"/>
    <w:rsid w:val="008E56F3"/>
    <w:rsid w:val="008E5B38"/>
    <w:rsid w:val="008E64D7"/>
    <w:rsid w:val="008E788F"/>
    <w:rsid w:val="008F017E"/>
    <w:rsid w:val="008F088A"/>
    <w:rsid w:val="008F1671"/>
    <w:rsid w:val="008F215C"/>
    <w:rsid w:val="008F25C2"/>
    <w:rsid w:val="008F2796"/>
    <w:rsid w:val="008F38A4"/>
    <w:rsid w:val="008F41CA"/>
    <w:rsid w:val="008F4324"/>
    <w:rsid w:val="008F5246"/>
    <w:rsid w:val="008F57B0"/>
    <w:rsid w:val="008F6570"/>
    <w:rsid w:val="008F7712"/>
    <w:rsid w:val="008F7F62"/>
    <w:rsid w:val="00901BE6"/>
    <w:rsid w:val="0090221E"/>
    <w:rsid w:val="009030F5"/>
    <w:rsid w:val="0090574D"/>
    <w:rsid w:val="00905E7B"/>
    <w:rsid w:val="009067BA"/>
    <w:rsid w:val="0091013C"/>
    <w:rsid w:val="00911181"/>
    <w:rsid w:val="00911CA1"/>
    <w:rsid w:val="00911DA1"/>
    <w:rsid w:val="0091383D"/>
    <w:rsid w:val="00914D51"/>
    <w:rsid w:val="009161DA"/>
    <w:rsid w:val="00916202"/>
    <w:rsid w:val="009165B3"/>
    <w:rsid w:val="00920A1E"/>
    <w:rsid w:val="00921038"/>
    <w:rsid w:val="00922366"/>
    <w:rsid w:val="009245AA"/>
    <w:rsid w:val="009248D5"/>
    <w:rsid w:val="00924A69"/>
    <w:rsid w:val="00924D7C"/>
    <w:rsid w:val="00925203"/>
    <w:rsid w:val="00925586"/>
    <w:rsid w:val="009277CA"/>
    <w:rsid w:val="009279C0"/>
    <w:rsid w:val="00930E10"/>
    <w:rsid w:val="009322B7"/>
    <w:rsid w:val="0093328C"/>
    <w:rsid w:val="009332D6"/>
    <w:rsid w:val="00933633"/>
    <w:rsid w:val="009338E9"/>
    <w:rsid w:val="00936B30"/>
    <w:rsid w:val="009370B5"/>
    <w:rsid w:val="00937F68"/>
    <w:rsid w:val="00940EE1"/>
    <w:rsid w:val="009413A1"/>
    <w:rsid w:val="00941906"/>
    <w:rsid w:val="009421BC"/>
    <w:rsid w:val="0094580F"/>
    <w:rsid w:val="00945AA5"/>
    <w:rsid w:val="0094712B"/>
    <w:rsid w:val="00947A90"/>
    <w:rsid w:val="00947DCE"/>
    <w:rsid w:val="009500CE"/>
    <w:rsid w:val="00950357"/>
    <w:rsid w:val="0095199F"/>
    <w:rsid w:val="00952C03"/>
    <w:rsid w:val="00953259"/>
    <w:rsid w:val="00954A24"/>
    <w:rsid w:val="00954B12"/>
    <w:rsid w:val="00954D1A"/>
    <w:rsid w:val="00955DA6"/>
    <w:rsid w:val="00957FBE"/>
    <w:rsid w:val="00960AD1"/>
    <w:rsid w:val="00960ECF"/>
    <w:rsid w:val="00961138"/>
    <w:rsid w:val="009621D8"/>
    <w:rsid w:val="0096249F"/>
    <w:rsid w:val="00962DD9"/>
    <w:rsid w:val="009649D2"/>
    <w:rsid w:val="00964FCC"/>
    <w:rsid w:val="00966143"/>
    <w:rsid w:val="009662D4"/>
    <w:rsid w:val="00967489"/>
    <w:rsid w:val="00967A38"/>
    <w:rsid w:val="00970024"/>
    <w:rsid w:val="00970C10"/>
    <w:rsid w:val="00971336"/>
    <w:rsid w:val="00971A62"/>
    <w:rsid w:val="00973866"/>
    <w:rsid w:val="0097530A"/>
    <w:rsid w:val="0097533F"/>
    <w:rsid w:val="009805F9"/>
    <w:rsid w:val="009806E7"/>
    <w:rsid w:val="00980DE7"/>
    <w:rsid w:val="00980E30"/>
    <w:rsid w:val="00981766"/>
    <w:rsid w:val="00981C63"/>
    <w:rsid w:val="00982497"/>
    <w:rsid w:val="009824EB"/>
    <w:rsid w:val="0098252E"/>
    <w:rsid w:val="009825ED"/>
    <w:rsid w:val="0098270B"/>
    <w:rsid w:val="009828FC"/>
    <w:rsid w:val="009837EB"/>
    <w:rsid w:val="00984386"/>
    <w:rsid w:val="009849BC"/>
    <w:rsid w:val="00985BE9"/>
    <w:rsid w:val="0098657B"/>
    <w:rsid w:val="00986D9F"/>
    <w:rsid w:val="00990639"/>
    <w:rsid w:val="00990F06"/>
    <w:rsid w:val="00991618"/>
    <w:rsid w:val="00991CB0"/>
    <w:rsid w:val="00993577"/>
    <w:rsid w:val="00993F02"/>
    <w:rsid w:val="00994EFB"/>
    <w:rsid w:val="00995528"/>
    <w:rsid w:val="009958B1"/>
    <w:rsid w:val="00995A7A"/>
    <w:rsid w:val="00996114"/>
    <w:rsid w:val="009963AD"/>
    <w:rsid w:val="009975DC"/>
    <w:rsid w:val="00997E8B"/>
    <w:rsid w:val="009A2083"/>
    <w:rsid w:val="009A2090"/>
    <w:rsid w:val="009A31B0"/>
    <w:rsid w:val="009A3758"/>
    <w:rsid w:val="009A5379"/>
    <w:rsid w:val="009A59F4"/>
    <w:rsid w:val="009A5B88"/>
    <w:rsid w:val="009A5FDA"/>
    <w:rsid w:val="009A6952"/>
    <w:rsid w:val="009A6AAA"/>
    <w:rsid w:val="009A6D02"/>
    <w:rsid w:val="009B1258"/>
    <w:rsid w:val="009B1A08"/>
    <w:rsid w:val="009B1D1D"/>
    <w:rsid w:val="009B1D57"/>
    <w:rsid w:val="009B4411"/>
    <w:rsid w:val="009B5127"/>
    <w:rsid w:val="009B5361"/>
    <w:rsid w:val="009B538B"/>
    <w:rsid w:val="009B54C8"/>
    <w:rsid w:val="009B655F"/>
    <w:rsid w:val="009B6637"/>
    <w:rsid w:val="009C1042"/>
    <w:rsid w:val="009C156A"/>
    <w:rsid w:val="009C2903"/>
    <w:rsid w:val="009C3314"/>
    <w:rsid w:val="009C36DB"/>
    <w:rsid w:val="009C3F18"/>
    <w:rsid w:val="009C4292"/>
    <w:rsid w:val="009C6FCE"/>
    <w:rsid w:val="009C7690"/>
    <w:rsid w:val="009D0728"/>
    <w:rsid w:val="009D2427"/>
    <w:rsid w:val="009D2E88"/>
    <w:rsid w:val="009D2FA8"/>
    <w:rsid w:val="009D49C6"/>
    <w:rsid w:val="009D4A69"/>
    <w:rsid w:val="009D51C1"/>
    <w:rsid w:val="009D5350"/>
    <w:rsid w:val="009D7C35"/>
    <w:rsid w:val="009E03BD"/>
    <w:rsid w:val="009E097D"/>
    <w:rsid w:val="009E1321"/>
    <w:rsid w:val="009E1A58"/>
    <w:rsid w:val="009E3647"/>
    <w:rsid w:val="009E46DE"/>
    <w:rsid w:val="009E4911"/>
    <w:rsid w:val="009E519F"/>
    <w:rsid w:val="009E528B"/>
    <w:rsid w:val="009E5941"/>
    <w:rsid w:val="009E6151"/>
    <w:rsid w:val="009E6342"/>
    <w:rsid w:val="009E63A3"/>
    <w:rsid w:val="009E643B"/>
    <w:rsid w:val="009E67F7"/>
    <w:rsid w:val="009E77E6"/>
    <w:rsid w:val="009F1BF5"/>
    <w:rsid w:val="009F20F7"/>
    <w:rsid w:val="009F219D"/>
    <w:rsid w:val="009F28C9"/>
    <w:rsid w:val="009F2C36"/>
    <w:rsid w:val="009F2D31"/>
    <w:rsid w:val="009F3B88"/>
    <w:rsid w:val="009F3C5A"/>
    <w:rsid w:val="009F3C5D"/>
    <w:rsid w:val="009F5397"/>
    <w:rsid w:val="009F61E3"/>
    <w:rsid w:val="009F62F1"/>
    <w:rsid w:val="009F7244"/>
    <w:rsid w:val="009F753F"/>
    <w:rsid w:val="00A00542"/>
    <w:rsid w:val="00A00E9D"/>
    <w:rsid w:val="00A01437"/>
    <w:rsid w:val="00A01A6F"/>
    <w:rsid w:val="00A03291"/>
    <w:rsid w:val="00A073FB"/>
    <w:rsid w:val="00A07426"/>
    <w:rsid w:val="00A10A91"/>
    <w:rsid w:val="00A10F3A"/>
    <w:rsid w:val="00A113AD"/>
    <w:rsid w:val="00A11849"/>
    <w:rsid w:val="00A1187D"/>
    <w:rsid w:val="00A11CE4"/>
    <w:rsid w:val="00A11D8C"/>
    <w:rsid w:val="00A12CDC"/>
    <w:rsid w:val="00A12D09"/>
    <w:rsid w:val="00A13CD7"/>
    <w:rsid w:val="00A13E0B"/>
    <w:rsid w:val="00A13FE6"/>
    <w:rsid w:val="00A13FFF"/>
    <w:rsid w:val="00A14C11"/>
    <w:rsid w:val="00A16C59"/>
    <w:rsid w:val="00A21371"/>
    <w:rsid w:val="00A21CAB"/>
    <w:rsid w:val="00A233DE"/>
    <w:rsid w:val="00A24288"/>
    <w:rsid w:val="00A25C98"/>
    <w:rsid w:val="00A267CE"/>
    <w:rsid w:val="00A27A76"/>
    <w:rsid w:val="00A31BA6"/>
    <w:rsid w:val="00A32649"/>
    <w:rsid w:val="00A336C9"/>
    <w:rsid w:val="00A34922"/>
    <w:rsid w:val="00A34A9E"/>
    <w:rsid w:val="00A34C72"/>
    <w:rsid w:val="00A34F49"/>
    <w:rsid w:val="00A359E7"/>
    <w:rsid w:val="00A3753C"/>
    <w:rsid w:val="00A375E2"/>
    <w:rsid w:val="00A43132"/>
    <w:rsid w:val="00A436E2"/>
    <w:rsid w:val="00A45F63"/>
    <w:rsid w:val="00A464FF"/>
    <w:rsid w:val="00A468BA"/>
    <w:rsid w:val="00A46CE0"/>
    <w:rsid w:val="00A4709F"/>
    <w:rsid w:val="00A47CD0"/>
    <w:rsid w:val="00A501DA"/>
    <w:rsid w:val="00A505B6"/>
    <w:rsid w:val="00A507BB"/>
    <w:rsid w:val="00A50E79"/>
    <w:rsid w:val="00A52092"/>
    <w:rsid w:val="00A52B6F"/>
    <w:rsid w:val="00A532E4"/>
    <w:rsid w:val="00A533A8"/>
    <w:rsid w:val="00A535FB"/>
    <w:rsid w:val="00A535FC"/>
    <w:rsid w:val="00A5368B"/>
    <w:rsid w:val="00A5410A"/>
    <w:rsid w:val="00A55F08"/>
    <w:rsid w:val="00A55F57"/>
    <w:rsid w:val="00A56C7B"/>
    <w:rsid w:val="00A57713"/>
    <w:rsid w:val="00A5796A"/>
    <w:rsid w:val="00A602ED"/>
    <w:rsid w:val="00A6085D"/>
    <w:rsid w:val="00A60B9B"/>
    <w:rsid w:val="00A62A7E"/>
    <w:rsid w:val="00A63862"/>
    <w:rsid w:val="00A647FF"/>
    <w:rsid w:val="00A6534F"/>
    <w:rsid w:val="00A66006"/>
    <w:rsid w:val="00A66875"/>
    <w:rsid w:val="00A67269"/>
    <w:rsid w:val="00A678E4"/>
    <w:rsid w:val="00A67ABE"/>
    <w:rsid w:val="00A704D0"/>
    <w:rsid w:val="00A7103C"/>
    <w:rsid w:val="00A719CC"/>
    <w:rsid w:val="00A71AA5"/>
    <w:rsid w:val="00A7260E"/>
    <w:rsid w:val="00A73304"/>
    <w:rsid w:val="00A73DFB"/>
    <w:rsid w:val="00A7435A"/>
    <w:rsid w:val="00A74394"/>
    <w:rsid w:val="00A747B3"/>
    <w:rsid w:val="00A7550C"/>
    <w:rsid w:val="00A75E19"/>
    <w:rsid w:val="00A76961"/>
    <w:rsid w:val="00A773D4"/>
    <w:rsid w:val="00A77940"/>
    <w:rsid w:val="00A80887"/>
    <w:rsid w:val="00A8236E"/>
    <w:rsid w:val="00A83B04"/>
    <w:rsid w:val="00A86D66"/>
    <w:rsid w:val="00A90510"/>
    <w:rsid w:val="00A90FB8"/>
    <w:rsid w:val="00A92D79"/>
    <w:rsid w:val="00A93113"/>
    <w:rsid w:val="00A936B8"/>
    <w:rsid w:val="00A93B07"/>
    <w:rsid w:val="00A94243"/>
    <w:rsid w:val="00A94CA2"/>
    <w:rsid w:val="00A9527A"/>
    <w:rsid w:val="00A95FB1"/>
    <w:rsid w:val="00A9645A"/>
    <w:rsid w:val="00A97820"/>
    <w:rsid w:val="00AA060B"/>
    <w:rsid w:val="00AA0B71"/>
    <w:rsid w:val="00AA0E72"/>
    <w:rsid w:val="00AA1F28"/>
    <w:rsid w:val="00AA44BB"/>
    <w:rsid w:val="00AA5BF1"/>
    <w:rsid w:val="00AA5D7D"/>
    <w:rsid w:val="00AA5EDC"/>
    <w:rsid w:val="00AA758F"/>
    <w:rsid w:val="00AB1010"/>
    <w:rsid w:val="00AB15D4"/>
    <w:rsid w:val="00AB3C7C"/>
    <w:rsid w:val="00AB47DA"/>
    <w:rsid w:val="00AB4908"/>
    <w:rsid w:val="00AB4CDA"/>
    <w:rsid w:val="00AB4FEE"/>
    <w:rsid w:val="00AB5225"/>
    <w:rsid w:val="00AB6021"/>
    <w:rsid w:val="00AB67D1"/>
    <w:rsid w:val="00AB696E"/>
    <w:rsid w:val="00AB79F7"/>
    <w:rsid w:val="00AB7F8F"/>
    <w:rsid w:val="00AC39C3"/>
    <w:rsid w:val="00AC5D54"/>
    <w:rsid w:val="00AC5E7F"/>
    <w:rsid w:val="00AC6E03"/>
    <w:rsid w:val="00AC6F00"/>
    <w:rsid w:val="00AD0AA7"/>
    <w:rsid w:val="00AD0EB9"/>
    <w:rsid w:val="00AD0FDA"/>
    <w:rsid w:val="00AD2298"/>
    <w:rsid w:val="00AD2E9F"/>
    <w:rsid w:val="00AD2F38"/>
    <w:rsid w:val="00AD435A"/>
    <w:rsid w:val="00AD56F4"/>
    <w:rsid w:val="00AD6452"/>
    <w:rsid w:val="00AD66F0"/>
    <w:rsid w:val="00AD69C4"/>
    <w:rsid w:val="00AD76FD"/>
    <w:rsid w:val="00AD7D74"/>
    <w:rsid w:val="00AE0170"/>
    <w:rsid w:val="00AE1E58"/>
    <w:rsid w:val="00AE1E99"/>
    <w:rsid w:val="00AE20FB"/>
    <w:rsid w:val="00AE2BA8"/>
    <w:rsid w:val="00AE2D15"/>
    <w:rsid w:val="00AE41B9"/>
    <w:rsid w:val="00AE5171"/>
    <w:rsid w:val="00AE6B1D"/>
    <w:rsid w:val="00AE7002"/>
    <w:rsid w:val="00AE7275"/>
    <w:rsid w:val="00AF0757"/>
    <w:rsid w:val="00AF2391"/>
    <w:rsid w:val="00AF241F"/>
    <w:rsid w:val="00AF2838"/>
    <w:rsid w:val="00AF28CC"/>
    <w:rsid w:val="00AF30EB"/>
    <w:rsid w:val="00AF3170"/>
    <w:rsid w:val="00AF35A0"/>
    <w:rsid w:val="00AF6B84"/>
    <w:rsid w:val="00AF7FF9"/>
    <w:rsid w:val="00B00BA8"/>
    <w:rsid w:val="00B00D6F"/>
    <w:rsid w:val="00B00E2B"/>
    <w:rsid w:val="00B00EB7"/>
    <w:rsid w:val="00B01238"/>
    <w:rsid w:val="00B02AE8"/>
    <w:rsid w:val="00B02C87"/>
    <w:rsid w:val="00B039C3"/>
    <w:rsid w:val="00B03ECA"/>
    <w:rsid w:val="00B04A2C"/>
    <w:rsid w:val="00B05E20"/>
    <w:rsid w:val="00B05E35"/>
    <w:rsid w:val="00B05F1C"/>
    <w:rsid w:val="00B077B7"/>
    <w:rsid w:val="00B11D8F"/>
    <w:rsid w:val="00B1266B"/>
    <w:rsid w:val="00B13617"/>
    <w:rsid w:val="00B13EB1"/>
    <w:rsid w:val="00B14115"/>
    <w:rsid w:val="00B141A0"/>
    <w:rsid w:val="00B14823"/>
    <w:rsid w:val="00B14BC4"/>
    <w:rsid w:val="00B14BFA"/>
    <w:rsid w:val="00B15972"/>
    <w:rsid w:val="00B15C07"/>
    <w:rsid w:val="00B16197"/>
    <w:rsid w:val="00B1655C"/>
    <w:rsid w:val="00B16E29"/>
    <w:rsid w:val="00B2077B"/>
    <w:rsid w:val="00B21A80"/>
    <w:rsid w:val="00B21D92"/>
    <w:rsid w:val="00B22371"/>
    <w:rsid w:val="00B22E44"/>
    <w:rsid w:val="00B23714"/>
    <w:rsid w:val="00B2387E"/>
    <w:rsid w:val="00B25A9A"/>
    <w:rsid w:val="00B26EB3"/>
    <w:rsid w:val="00B30476"/>
    <w:rsid w:val="00B30CA3"/>
    <w:rsid w:val="00B30F98"/>
    <w:rsid w:val="00B32E94"/>
    <w:rsid w:val="00B3320D"/>
    <w:rsid w:val="00B35465"/>
    <w:rsid w:val="00B36C2A"/>
    <w:rsid w:val="00B36CE3"/>
    <w:rsid w:val="00B377A6"/>
    <w:rsid w:val="00B37975"/>
    <w:rsid w:val="00B407E3"/>
    <w:rsid w:val="00B42D23"/>
    <w:rsid w:val="00B433B6"/>
    <w:rsid w:val="00B435CC"/>
    <w:rsid w:val="00B441A8"/>
    <w:rsid w:val="00B44542"/>
    <w:rsid w:val="00B44A34"/>
    <w:rsid w:val="00B44AF1"/>
    <w:rsid w:val="00B44E57"/>
    <w:rsid w:val="00B44F03"/>
    <w:rsid w:val="00B46E3C"/>
    <w:rsid w:val="00B507B7"/>
    <w:rsid w:val="00B5082B"/>
    <w:rsid w:val="00B510E7"/>
    <w:rsid w:val="00B52CA5"/>
    <w:rsid w:val="00B5365A"/>
    <w:rsid w:val="00B53998"/>
    <w:rsid w:val="00B553A4"/>
    <w:rsid w:val="00B556CF"/>
    <w:rsid w:val="00B56C75"/>
    <w:rsid w:val="00B6361B"/>
    <w:rsid w:val="00B636CD"/>
    <w:rsid w:val="00B63753"/>
    <w:rsid w:val="00B64249"/>
    <w:rsid w:val="00B651C8"/>
    <w:rsid w:val="00B65816"/>
    <w:rsid w:val="00B7151D"/>
    <w:rsid w:val="00B715C5"/>
    <w:rsid w:val="00B71628"/>
    <w:rsid w:val="00B7176F"/>
    <w:rsid w:val="00B71A78"/>
    <w:rsid w:val="00B723C9"/>
    <w:rsid w:val="00B7254D"/>
    <w:rsid w:val="00B72785"/>
    <w:rsid w:val="00B72A84"/>
    <w:rsid w:val="00B73A32"/>
    <w:rsid w:val="00B73E11"/>
    <w:rsid w:val="00B75170"/>
    <w:rsid w:val="00B7572E"/>
    <w:rsid w:val="00B7586C"/>
    <w:rsid w:val="00B767EC"/>
    <w:rsid w:val="00B77384"/>
    <w:rsid w:val="00B7744F"/>
    <w:rsid w:val="00B779F3"/>
    <w:rsid w:val="00B80471"/>
    <w:rsid w:val="00B81475"/>
    <w:rsid w:val="00B82C75"/>
    <w:rsid w:val="00B839C1"/>
    <w:rsid w:val="00B84435"/>
    <w:rsid w:val="00B85406"/>
    <w:rsid w:val="00B85940"/>
    <w:rsid w:val="00B865DF"/>
    <w:rsid w:val="00B868B2"/>
    <w:rsid w:val="00B86ABD"/>
    <w:rsid w:val="00B87B53"/>
    <w:rsid w:val="00B90A39"/>
    <w:rsid w:val="00B90A3B"/>
    <w:rsid w:val="00B90D91"/>
    <w:rsid w:val="00B90EBF"/>
    <w:rsid w:val="00B913A3"/>
    <w:rsid w:val="00B93314"/>
    <w:rsid w:val="00B9410F"/>
    <w:rsid w:val="00B951AB"/>
    <w:rsid w:val="00B9588F"/>
    <w:rsid w:val="00B962CB"/>
    <w:rsid w:val="00B967B6"/>
    <w:rsid w:val="00B96A6C"/>
    <w:rsid w:val="00B9778E"/>
    <w:rsid w:val="00B97AB9"/>
    <w:rsid w:val="00BA08DA"/>
    <w:rsid w:val="00BA10DB"/>
    <w:rsid w:val="00BA3386"/>
    <w:rsid w:val="00BA3EA9"/>
    <w:rsid w:val="00BA4E6F"/>
    <w:rsid w:val="00BA5260"/>
    <w:rsid w:val="00BA5549"/>
    <w:rsid w:val="00BA6682"/>
    <w:rsid w:val="00BA700B"/>
    <w:rsid w:val="00BA7186"/>
    <w:rsid w:val="00BA7207"/>
    <w:rsid w:val="00BA745C"/>
    <w:rsid w:val="00BB05E7"/>
    <w:rsid w:val="00BB07C0"/>
    <w:rsid w:val="00BB1365"/>
    <w:rsid w:val="00BB37B1"/>
    <w:rsid w:val="00BB472E"/>
    <w:rsid w:val="00BB478F"/>
    <w:rsid w:val="00BB49FD"/>
    <w:rsid w:val="00BB5C9A"/>
    <w:rsid w:val="00BB5E5E"/>
    <w:rsid w:val="00BB723C"/>
    <w:rsid w:val="00BB77C9"/>
    <w:rsid w:val="00BC06D2"/>
    <w:rsid w:val="00BC26EB"/>
    <w:rsid w:val="00BC40AC"/>
    <w:rsid w:val="00BC489E"/>
    <w:rsid w:val="00BC4F63"/>
    <w:rsid w:val="00BC5101"/>
    <w:rsid w:val="00BC52AE"/>
    <w:rsid w:val="00BC6BBD"/>
    <w:rsid w:val="00BC7775"/>
    <w:rsid w:val="00BC7B44"/>
    <w:rsid w:val="00BD00D9"/>
    <w:rsid w:val="00BD0103"/>
    <w:rsid w:val="00BD155F"/>
    <w:rsid w:val="00BD1652"/>
    <w:rsid w:val="00BD16B2"/>
    <w:rsid w:val="00BD1A34"/>
    <w:rsid w:val="00BD1B76"/>
    <w:rsid w:val="00BD200D"/>
    <w:rsid w:val="00BD28EA"/>
    <w:rsid w:val="00BD3CB1"/>
    <w:rsid w:val="00BD486D"/>
    <w:rsid w:val="00BD53D7"/>
    <w:rsid w:val="00BD5F8A"/>
    <w:rsid w:val="00BE08A5"/>
    <w:rsid w:val="00BE2326"/>
    <w:rsid w:val="00BE25EF"/>
    <w:rsid w:val="00BE3C5F"/>
    <w:rsid w:val="00BE3FC5"/>
    <w:rsid w:val="00BE4352"/>
    <w:rsid w:val="00BE508B"/>
    <w:rsid w:val="00BE628A"/>
    <w:rsid w:val="00BE65B5"/>
    <w:rsid w:val="00BE7E04"/>
    <w:rsid w:val="00BF218C"/>
    <w:rsid w:val="00BF21E6"/>
    <w:rsid w:val="00BF2A5F"/>
    <w:rsid w:val="00BF50C5"/>
    <w:rsid w:val="00BF5A67"/>
    <w:rsid w:val="00BF6552"/>
    <w:rsid w:val="00BF6B82"/>
    <w:rsid w:val="00BF7A4E"/>
    <w:rsid w:val="00BF7DB9"/>
    <w:rsid w:val="00C0162E"/>
    <w:rsid w:val="00C01E63"/>
    <w:rsid w:val="00C01F71"/>
    <w:rsid w:val="00C02DDD"/>
    <w:rsid w:val="00C03509"/>
    <w:rsid w:val="00C03684"/>
    <w:rsid w:val="00C06102"/>
    <w:rsid w:val="00C116D6"/>
    <w:rsid w:val="00C117B5"/>
    <w:rsid w:val="00C11F4C"/>
    <w:rsid w:val="00C12AD9"/>
    <w:rsid w:val="00C12C8D"/>
    <w:rsid w:val="00C13BB3"/>
    <w:rsid w:val="00C14546"/>
    <w:rsid w:val="00C146A2"/>
    <w:rsid w:val="00C1476B"/>
    <w:rsid w:val="00C14D1D"/>
    <w:rsid w:val="00C1705B"/>
    <w:rsid w:val="00C17A72"/>
    <w:rsid w:val="00C2023B"/>
    <w:rsid w:val="00C22519"/>
    <w:rsid w:val="00C23BB0"/>
    <w:rsid w:val="00C243B2"/>
    <w:rsid w:val="00C244D1"/>
    <w:rsid w:val="00C24E55"/>
    <w:rsid w:val="00C253AB"/>
    <w:rsid w:val="00C25E4D"/>
    <w:rsid w:val="00C2612B"/>
    <w:rsid w:val="00C2795F"/>
    <w:rsid w:val="00C27BD2"/>
    <w:rsid w:val="00C27FE7"/>
    <w:rsid w:val="00C30A8C"/>
    <w:rsid w:val="00C30F08"/>
    <w:rsid w:val="00C31110"/>
    <w:rsid w:val="00C314D7"/>
    <w:rsid w:val="00C31F8A"/>
    <w:rsid w:val="00C3218C"/>
    <w:rsid w:val="00C328AA"/>
    <w:rsid w:val="00C35CA7"/>
    <w:rsid w:val="00C35D17"/>
    <w:rsid w:val="00C36A7F"/>
    <w:rsid w:val="00C3755F"/>
    <w:rsid w:val="00C37607"/>
    <w:rsid w:val="00C4106A"/>
    <w:rsid w:val="00C411CE"/>
    <w:rsid w:val="00C4197E"/>
    <w:rsid w:val="00C437B5"/>
    <w:rsid w:val="00C43D64"/>
    <w:rsid w:val="00C449A1"/>
    <w:rsid w:val="00C453FF"/>
    <w:rsid w:val="00C455E6"/>
    <w:rsid w:val="00C46302"/>
    <w:rsid w:val="00C4651C"/>
    <w:rsid w:val="00C46F78"/>
    <w:rsid w:val="00C473BA"/>
    <w:rsid w:val="00C5023A"/>
    <w:rsid w:val="00C510A3"/>
    <w:rsid w:val="00C51162"/>
    <w:rsid w:val="00C51F7C"/>
    <w:rsid w:val="00C52A0C"/>
    <w:rsid w:val="00C55B51"/>
    <w:rsid w:val="00C56929"/>
    <w:rsid w:val="00C5696A"/>
    <w:rsid w:val="00C56E56"/>
    <w:rsid w:val="00C57334"/>
    <w:rsid w:val="00C573C1"/>
    <w:rsid w:val="00C60535"/>
    <w:rsid w:val="00C609FB"/>
    <w:rsid w:val="00C61161"/>
    <w:rsid w:val="00C61816"/>
    <w:rsid w:val="00C61A56"/>
    <w:rsid w:val="00C61CD4"/>
    <w:rsid w:val="00C62656"/>
    <w:rsid w:val="00C63732"/>
    <w:rsid w:val="00C6427B"/>
    <w:rsid w:val="00C6430A"/>
    <w:rsid w:val="00C65125"/>
    <w:rsid w:val="00C67582"/>
    <w:rsid w:val="00C678AE"/>
    <w:rsid w:val="00C67CC9"/>
    <w:rsid w:val="00C67DFC"/>
    <w:rsid w:val="00C7109B"/>
    <w:rsid w:val="00C71CE6"/>
    <w:rsid w:val="00C72770"/>
    <w:rsid w:val="00C72EF9"/>
    <w:rsid w:val="00C73197"/>
    <w:rsid w:val="00C7339B"/>
    <w:rsid w:val="00C74752"/>
    <w:rsid w:val="00C74A92"/>
    <w:rsid w:val="00C75BEE"/>
    <w:rsid w:val="00C76750"/>
    <w:rsid w:val="00C77047"/>
    <w:rsid w:val="00C80150"/>
    <w:rsid w:val="00C81814"/>
    <w:rsid w:val="00C81B6C"/>
    <w:rsid w:val="00C82A67"/>
    <w:rsid w:val="00C83E11"/>
    <w:rsid w:val="00C844B9"/>
    <w:rsid w:val="00C8550C"/>
    <w:rsid w:val="00C90FB6"/>
    <w:rsid w:val="00C924D2"/>
    <w:rsid w:val="00C92DA0"/>
    <w:rsid w:val="00C92FC5"/>
    <w:rsid w:val="00C9358A"/>
    <w:rsid w:val="00C95A79"/>
    <w:rsid w:val="00C963AF"/>
    <w:rsid w:val="00C974F3"/>
    <w:rsid w:val="00C9762D"/>
    <w:rsid w:val="00C97C95"/>
    <w:rsid w:val="00C97D19"/>
    <w:rsid w:val="00CA2945"/>
    <w:rsid w:val="00CA32F8"/>
    <w:rsid w:val="00CA3463"/>
    <w:rsid w:val="00CA3533"/>
    <w:rsid w:val="00CA3D9D"/>
    <w:rsid w:val="00CA4419"/>
    <w:rsid w:val="00CA7EEF"/>
    <w:rsid w:val="00CB1588"/>
    <w:rsid w:val="00CB16E5"/>
    <w:rsid w:val="00CB207E"/>
    <w:rsid w:val="00CB3371"/>
    <w:rsid w:val="00CB3D1B"/>
    <w:rsid w:val="00CB4375"/>
    <w:rsid w:val="00CB5103"/>
    <w:rsid w:val="00CB55B9"/>
    <w:rsid w:val="00CB59D3"/>
    <w:rsid w:val="00CB6F0C"/>
    <w:rsid w:val="00CC005F"/>
    <w:rsid w:val="00CC0265"/>
    <w:rsid w:val="00CC0635"/>
    <w:rsid w:val="00CC122E"/>
    <w:rsid w:val="00CC1270"/>
    <w:rsid w:val="00CC2E68"/>
    <w:rsid w:val="00CC3F29"/>
    <w:rsid w:val="00CC422D"/>
    <w:rsid w:val="00CC43A1"/>
    <w:rsid w:val="00CC46D9"/>
    <w:rsid w:val="00CC5617"/>
    <w:rsid w:val="00CC66A0"/>
    <w:rsid w:val="00CC6978"/>
    <w:rsid w:val="00CC7BFD"/>
    <w:rsid w:val="00CD11C0"/>
    <w:rsid w:val="00CD1592"/>
    <w:rsid w:val="00CD1A8C"/>
    <w:rsid w:val="00CD1BD9"/>
    <w:rsid w:val="00CD34A4"/>
    <w:rsid w:val="00CD41BF"/>
    <w:rsid w:val="00CD51B2"/>
    <w:rsid w:val="00CD5EC1"/>
    <w:rsid w:val="00CD624F"/>
    <w:rsid w:val="00CD6680"/>
    <w:rsid w:val="00CD6C4B"/>
    <w:rsid w:val="00CD7C74"/>
    <w:rsid w:val="00CE013B"/>
    <w:rsid w:val="00CE0484"/>
    <w:rsid w:val="00CE10F1"/>
    <w:rsid w:val="00CE16CA"/>
    <w:rsid w:val="00CE1D98"/>
    <w:rsid w:val="00CE205B"/>
    <w:rsid w:val="00CE34CF"/>
    <w:rsid w:val="00CE3F1F"/>
    <w:rsid w:val="00CE3FE6"/>
    <w:rsid w:val="00CE430B"/>
    <w:rsid w:val="00CE448F"/>
    <w:rsid w:val="00CE576B"/>
    <w:rsid w:val="00CE71D5"/>
    <w:rsid w:val="00CE7568"/>
    <w:rsid w:val="00CE7F4F"/>
    <w:rsid w:val="00CF03A7"/>
    <w:rsid w:val="00CF11F0"/>
    <w:rsid w:val="00CF1502"/>
    <w:rsid w:val="00CF1BB1"/>
    <w:rsid w:val="00CF4485"/>
    <w:rsid w:val="00CF4889"/>
    <w:rsid w:val="00CF4B1D"/>
    <w:rsid w:val="00CF4CD8"/>
    <w:rsid w:val="00CF67D8"/>
    <w:rsid w:val="00CF7FA8"/>
    <w:rsid w:val="00D000B8"/>
    <w:rsid w:val="00D01241"/>
    <w:rsid w:val="00D01647"/>
    <w:rsid w:val="00D03E06"/>
    <w:rsid w:val="00D061A8"/>
    <w:rsid w:val="00D06E99"/>
    <w:rsid w:val="00D100CD"/>
    <w:rsid w:val="00D10361"/>
    <w:rsid w:val="00D10A95"/>
    <w:rsid w:val="00D11087"/>
    <w:rsid w:val="00D11214"/>
    <w:rsid w:val="00D13277"/>
    <w:rsid w:val="00D1655E"/>
    <w:rsid w:val="00D17555"/>
    <w:rsid w:val="00D1789F"/>
    <w:rsid w:val="00D17E6B"/>
    <w:rsid w:val="00D204A2"/>
    <w:rsid w:val="00D204DD"/>
    <w:rsid w:val="00D218B8"/>
    <w:rsid w:val="00D22A2D"/>
    <w:rsid w:val="00D2395D"/>
    <w:rsid w:val="00D24A10"/>
    <w:rsid w:val="00D25238"/>
    <w:rsid w:val="00D25816"/>
    <w:rsid w:val="00D25B4C"/>
    <w:rsid w:val="00D270F1"/>
    <w:rsid w:val="00D27197"/>
    <w:rsid w:val="00D27AAA"/>
    <w:rsid w:val="00D27D55"/>
    <w:rsid w:val="00D301D3"/>
    <w:rsid w:val="00D324E6"/>
    <w:rsid w:val="00D33B18"/>
    <w:rsid w:val="00D34282"/>
    <w:rsid w:val="00D357DC"/>
    <w:rsid w:val="00D374C2"/>
    <w:rsid w:val="00D37891"/>
    <w:rsid w:val="00D41610"/>
    <w:rsid w:val="00D41653"/>
    <w:rsid w:val="00D41E96"/>
    <w:rsid w:val="00D42F04"/>
    <w:rsid w:val="00D4313C"/>
    <w:rsid w:val="00D44179"/>
    <w:rsid w:val="00D453CE"/>
    <w:rsid w:val="00D45404"/>
    <w:rsid w:val="00D462E6"/>
    <w:rsid w:val="00D464F7"/>
    <w:rsid w:val="00D51365"/>
    <w:rsid w:val="00D51454"/>
    <w:rsid w:val="00D522BD"/>
    <w:rsid w:val="00D528B6"/>
    <w:rsid w:val="00D541D7"/>
    <w:rsid w:val="00D55E22"/>
    <w:rsid w:val="00D565CE"/>
    <w:rsid w:val="00D56662"/>
    <w:rsid w:val="00D6068C"/>
    <w:rsid w:val="00D60B1A"/>
    <w:rsid w:val="00D60EF8"/>
    <w:rsid w:val="00D6155F"/>
    <w:rsid w:val="00D61EE3"/>
    <w:rsid w:val="00D6271F"/>
    <w:rsid w:val="00D62A97"/>
    <w:rsid w:val="00D65E8B"/>
    <w:rsid w:val="00D66345"/>
    <w:rsid w:val="00D66A32"/>
    <w:rsid w:val="00D66E1F"/>
    <w:rsid w:val="00D67191"/>
    <w:rsid w:val="00D70594"/>
    <w:rsid w:val="00D7105E"/>
    <w:rsid w:val="00D71B4F"/>
    <w:rsid w:val="00D72A14"/>
    <w:rsid w:val="00D73478"/>
    <w:rsid w:val="00D747AD"/>
    <w:rsid w:val="00D7494A"/>
    <w:rsid w:val="00D752EB"/>
    <w:rsid w:val="00D76DAC"/>
    <w:rsid w:val="00D77484"/>
    <w:rsid w:val="00D80E08"/>
    <w:rsid w:val="00D81E80"/>
    <w:rsid w:val="00D82FCA"/>
    <w:rsid w:val="00D83334"/>
    <w:rsid w:val="00D86CE8"/>
    <w:rsid w:val="00D9028C"/>
    <w:rsid w:val="00D90C34"/>
    <w:rsid w:val="00D90C73"/>
    <w:rsid w:val="00D928C5"/>
    <w:rsid w:val="00D92A80"/>
    <w:rsid w:val="00D93B46"/>
    <w:rsid w:val="00D93CE2"/>
    <w:rsid w:val="00D93DDD"/>
    <w:rsid w:val="00D9414E"/>
    <w:rsid w:val="00D942C9"/>
    <w:rsid w:val="00D94934"/>
    <w:rsid w:val="00D949A5"/>
    <w:rsid w:val="00D9666D"/>
    <w:rsid w:val="00D97050"/>
    <w:rsid w:val="00DA1117"/>
    <w:rsid w:val="00DA135B"/>
    <w:rsid w:val="00DA1C21"/>
    <w:rsid w:val="00DA2DDC"/>
    <w:rsid w:val="00DA2EEC"/>
    <w:rsid w:val="00DA33E6"/>
    <w:rsid w:val="00DA3664"/>
    <w:rsid w:val="00DA5708"/>
    <w:rsid w:val="00DA6BFE"/>
    <w:rsid w:val="00DA6CFE"/>
    <w:rsid w:val="00DA77EB"/>
    <w:rsid w:val="00DA7B47"/>
    <w:rsid w:val="00DB0BCC"/>
    <w:rsid w:val="00DB0E2D"/>
    <w:rsid w:val="00DB1579"/>
    <w:rsid w:val="00DB3268"/>
    <w:rsid w:val="00DB3AE0"/>
    <w:rsid w:val="00DB4885"/>
    <w:rsid w:val="00DB4D9A"/>
    <w:rsid w:val="00DB4F23"/>
    <w:rsid w:val="00DB6936"/>
    <w:rsid w:val="00DB6C62"/>
    <w:rsid w:val="00DC2295"/>
    <w:rsid w:val="00DC39D8"/>
    <w:rsid w:val="00DC3CD4"/>
    <w:rsid w:val="00DC4BD8"/>
    <w:rsid w:val="00DC4CD4"/>
    <w:rsid w:val="00DC5316"/>
    <w:rsid w:val="00DC5761"/>
    <w:rsid w:val="00DC57DC"/>
    <w:rsid w:val="00DC6679"/>
    <w:rsid w:val="00DD067B"/>
    <w:rsid w:val="00DD0876"/>
    <w:rsid w:val="00DD0BB5"/>
    <w:rsid w:val="00DD1311"/>
    <w:rsid w:val="00DD1338"/>
    <w:rsid w:val="00DD1EF7"/>
    <w:rsid w:val="00DD2955"/>
    <w:rsid w:val="00DD49C9"/>
    <w:rsid w:val="00DD70BD"/>
    <w:rsid w:val="00DD79D4"/>
    <w:rsid w:val="00DD7B09"/>
    <w:rsid w:val="00DD7D1B"/>
    <w:rsid w:val="00DE04BF"/>
    <w:rsid w:val="00DE1DC7"/>
    <w:rsid w:val="00DE274A"/>
    <w:rsid w:val="00DE2C25"/>
    <w:rsid w:val="00DE36B3"/>
    <w:rsid w:val="00DE3808"/>
    <w:rsid w:val="00DE49BF"/>
    <w:rsid w:val="00DE4B64"/>
    <w:rsid w:val="00DE5324"/>
    <w:rsid w:val="00DE5D74"/>
    <w:rsid w:val="00DE78D6"/>
    <w:rsid w:val="00DF1036"/>
    <w:rsid w:val="00DF113B"/>
    <w:rsid w:val="00DF1252"/>
    <w:rsid w:val="00DF1480"/>
    <w:rsid w:val="00DF2175"/>
    <w:rsid w:val="00DF312A"/>
    <w:rsid w:val="00DF36C0"/>
    <w:rsid w:val="00DF421E"/>
    <w:rsid w:val="00DF6473"/>
    <w:rsid w:val="00DF729C"/>
    <w:rsid w:val="00DF733B"/>
    <w:rsid w:val="00DF75DA"/>
    <w:rsid w:val="00E001FE"/>
    <w:rsid w:val="00E00253"/>
    <w:rsid w:val="00E01414"/>
    <w:rsid w:val="00E02713"/>
    <w:rsid w:val="00E04910"/>
    <w:rsid w:val="00E04F3A"/>
    <w:rsid w:val="00E0615C"/>
    <w:rsid w:val="00E10A14"/>
    <w:rsid w:val="00E10DB5"/>
    <w:rsid w:val="00E1197B"/>
    <w:rsid w:val="00E1397C"/>
    <w:rsid w:val="00E13DB7"/>
    <w:rsid w:val="00E149F1"/>
    <w:rsid w:val="00E15486"/>
    <w:rsid w:val="00E154B2"/>
    <w:rsid w:val="00E161B6"/>
    <w:rsid w:val="00E16373"/>
    <w:rsid w:val="00E165AA"/>
    <w:rsid w:val="00E16E4F"/>
    <w:rsid w:val="00E2025D"/>
    <w:rsid w:val="00E20C95"/>
    <w:rsid w:val="00E212F2"/>
    <w:rsid w:val="00E2170C"/>
    <w:rsid w:val="00E21ACD"/>
    <w:rsid w:val="00E23D5B"/>
    <w:rsid w:val="00E23DC5"/>
    <w:rsid w:val="00E25B03"/>
    <w:rsid w:val="00E26A3D"/>
    <w:rsid w:val="00E30BEC"/>
    <w:rsid w:val="00E31470"/>
    <w:rsid w:val="00E3223D"/>
    <w:rsid w:val="00E32DA4"/>
    <w:rsid w:val="00E33AF2"/>
    <w:rsid w:val="00E3402F"/>
    <w:rsid w:val="00E348E3"/>
    <w:rsid w:val="00E36078"/>
    <w:rsid w:val="00E43081"/>
    <w:rsid w:val="00E43FC7"/>
    <w:rsid w:val="00E44482"/>
    <w:rsid w:val="00E45142"/>
    <w:rsid w:val="00E468EB"/>
    <w:rsid w:val="00E46B51"/>
    <w:rsid w:val="00E47338"/>
    <w:rsid w:val="00E47818"/>
    <w:rsid w:val="00E50018"/>
    <w:rsid w:val="00E50C68"/>
    <w:rsid w:val="00E50F56"/>
    <w:rsid w:val="00E511CD"/>
    <w:rsid w:val="00E52566"/>
    <w:rsid w:val="00E525CD"/>
    <w:rsid w:val="00E52E33"/>
    <w:rsid w:val="00E52F5F"/>
    <w:rsid w:val="00E539C9"/>
    <w:rsid w:val="00E53B0B"/>
    <w:rsid w:val="00E547BF"/>
    <w:rsid w:val="00E5490B"/>
    <w:rsid w:val="00E54CDA"/>
    <w:rsid w:val="00E55E29"/>
    <w:rsid w:val="00E55EEE"/>
    <w:rsid w:val="00E55F02"/>
    <w:rsid w:val="00E577F0"/>
    <w:rsid w:val="00E6105B"/>
    <w:rsid w:val="00E614E2"/>
    <w:rsid w:val="00E61C9B"/>
    <w:rsid w:val="00E66647"/>
    <w:rsid w:val="00E6713F"/>
    <w:rsid w:val="00E702BD"/>
    <w:rsid w:val="00E70CE2"/>
    <w:rsid w:val="00E7169F"/>
    <w:rsid w:val="00E71819"/>
    <w:rsid w:val="00E72424"/>
    <w:rsid w:val="00E7474E"/>
    <w:rsid w:val="00E74AF8"/>
    <w:rsid w:val="00E7717A"/>
    <w:rsid w:val="00E81530"/>
    <w:rsid w:val="00E8251C"/>
    <w:rsid w:val="00E82E34"/>
    <w:rsid w:val="00E8542F"/>
    <w:rsid w:val="00E8577C"/>
    <w:rsid w:val="00E86FBF"/>
    <w:rsid w:val="00E87CA1"/>
    <w:rsid w:val="00E91452"/>
    <w:rsid w:val="00E91BFF"/>
    <w:rsid w:val="00E91FAE"/>
    <w:rsid w:val="00E92006"/>
    <w:rsid w:val="00E92DC5"/>
    <w:rsid w:val="00E9617E"/>
    <w:rsid w:val="00E97025"/>
    <w:rsid w:val="00E977C6"/>
    <w:rsid w:val="00EA024C"/>
    <w:rsid w:val="00EA0862"/>
    <w:rsid w:val="00EA0E3D"/>
    <w:rsid w:val="00EA1AE5"/>
    <w:rsid w:val="00EA1CEC"/>
    <w:rsid w:val="00EA24D4"/>
    <w:rsid w:val="00EA37AD"/>
    <w:rsid w:val="00EA39B8"/>
    <w:rsid w:val="00EA4130"/>
    <w:rsid w:val="00EA4A12"/>
    <w:rsid w:val="00EA5123"/>
    <w:rsid w:val="00EA51AF"/>
    <w:rsid w:val="00EA6564"/>
    <w:rsid w:val="00EA6A2F"/>
    <w:rsid w:val="00EA767E"/>
    <w:rsid w:val="00EA768F"/>
    <w:rsid w:val="00EB0913"/>
    <w:rsid w:val="00EB108F"/>
    <w:rsid w:val="00EB2227"/>
    <w:rsid w:val="00EB23D2"/>
    <w:rsid w:val="00EB343C"/>
    <w:rsid w:val="00EB4D56"/>
    <w:rsid w:val="00EB6A54"/>
    <w:rsid w:val="00EB6A9B"/>
    <w:rsid w:val="00EB71DD"/>
    <w:rsid w:val="00EB78BF"/>
    <w:rsid w:val="00EC011F"/>
    <w:rsid w:val="00EC0968"/>
    <w:rsid w:val="00EC19CC"/>
    <w:rsid w:val="00EC1D77"/>
    <w:rsid w:val="00EC2BEE"/>
    <w:rsid w:val="00EC41E8"/>
    <w:rsid w:val="00EC544A"/>
    <w:rsid w:val="00EC56EF"/>
    <w:rsid w:val="00EC61C8"/>
    <w:rsid w:val="00EC661B"/>
    <w:rsid w:val="00ED0C91"/>
    <w:rsid w:val="00ED19DB"/>
    <w:rsid w:val="00ED272C"/>
    <w:rsid w:val="00ED3A53"/>
    <w:rsid w:val="00ED4A73"/>
    <w:rsid w:val="00ED4FC6"/>
    <w:rsid w:val="00ED654E"/>
    <w:rsid w:val="00ED7F6F"/>
    <w:rsid w:val="00EE0BA2"/>
    <w:rsid w:val="00EE13CE"/>
    <w:rsid w:val="00EE16B8"/>
    <w:rsid w:val="00EE2309"/>
    <w:rsid w:val="00EE28CD"/>
    <w:rsid w:val="00EE39E5"/>
    <w:rsid w:val="00EE4429"/>
    <w:rsid w:val="00EE4F8E"/>
    <w:rsid w:val="00EE536A"/>
    <w:rsid w:val="00EE5920"/>
    <w:rsid w:val="00EE59EB"/>
    <w:rsid w:val="00EE65F4"/>
    <w:rsid w:val="00EE6F53"/>
    <w:rsid w:val="00EE76EF"/>
    <w:rsid w:val="00EE7CDA"/>
    <w:rsid w:val="00EE7EA4"/>
    <w:rsid w:val="00EF0B87"/>
    <w:rsid w:val="00EF11CB"/>
    <w:rsid w:val="00EF11D1"/>
    <w:rsid w:val="00EF298A"/>
    <w:rsid w:val="00EF2C7B"/>
    <w:rsid w:val="00EF2DF1"/>
    <w:rsid w:val="00EF33FB"/>
    <w:rsid w:val="00EF37AB"/>
    <w:rsid w:val="00EF417F"/>
    <w:rsid w:val="00EF4CA3"/>
    <w:rsid w:val="00EF61B2"/>
    <w:rsid w:val="00EF788F"/>
    <w:rsid w:val="00F021B9"/>
    <w:rsid w:val="00F02372"/>
    <w:rsid w:val="00F0296F"/>
    <w:rsid w:val="00F03639"/>
    <w:rsid w:val="00F03CBC"/>
    <w:rsid w:val="00F04D10"/>
    <w:rsid w:val="00F10ED6"/>
    <w:rsid w:val="00F11306"/>
    <w:rsid w:val="00F113E4"/>
    <w:rsid w:val="00F11B64"/>
    <w:rsid w:val="00F11F06"/>
    <w:rsid w:val="00F1304D"/>
    <w:rsid w:val="00F13411"/>
    <w:rsid w:val="00F145A8"/>
    <w:rsid w:val="00F154C5"/>
    <w:rsid w:val="00F17968"/>
    <w:rsid w:val="00F200E9"/>
    <w:rsid w:val="00F20188"/>
    <w:rsid w:val="00F210AD"/>
    <w:rsid w:val="00F2338D"/>
    <w:rsid w:val="00F23A25"/>
    <w:rsid w:val="00F23C8E"/>
    <w:rsid w:val="00F246B9"/>
    <w:rsid w:val="00F25B94"/>
    <w:rsid w:val="00F26B59"/>
    <w:rsid w:val="00F2712D"/>
    <w:rsid w:val="00F27AD0"/>
    <w:rsid w:val="00F34101"/>
    <w:rsid w:val="00F3429F"/>
    <w:rsid w:val="00F3460F"/>
    <w:rsid w:val="00F34C53"/>
    <w:rsid w:val="00F36466"/>
    <w:rsid w:val="00F364F6"/>
    <w:rsid w:val="00F36B98"/>
    <w:rsid w:val="00F36F88"/>
    <w:rsid w:val="00F37CC1"/>
    <w:rsid w:val="00F37FC2"/>
    <w:rsid w:val="00F4099E"/>
    <w:rsid w:val="00F4113E"/>
    <w:rsid w:val="00F417AF"/>
    <w:rsid w:val="00F42889"/>
    <w:rsid w:val="00F4299D"/>
    <w:rsid w:val="00F42B18"/>
    <w:rsid w:val="00F43CC9"/>
    <w:rsid w:val="00F44AC8"/>
    <w:rsid w:val="00F44DF0"/>
    <w:rsid w:val="00F45073"/>
    <w:rsid w:val="00F4529F"/>
    <w:rsid w:val="00F4530D"/>
    <w:rsid w:val="00F45CDE"/>
    <w:rsid w:val="00F47892"/>
    <w:rsid w:val="00F5070A"/>
    <w:rsid w:val="00F5167C"/>
    <w:rsid w:val="00F516A8"/>
    <w:rsid w:val="00F5357B"/>
    <w:rsid w:val="00F53DD6"/>
    <w:rsid w:val="00F5410E"/>
    <w:rsid w:val="00F55AAB"/>
    <w:rsid w:val="00F56282"/>
    <w:rsid w:val="00F56970"/>
    <w:rsid w:val="00F61377"/>
    <w:rsid w:val="00F61FA3"/>
    <w:rsid w:val="00F622D5"/>
    <w:rsid w:val="00F62B10"/>
    <w:rsid w:val="00F62C7C"/>
    <w:rsid w:val="00F639FB"/>
    <w:rsid w:val="00F64C2A"/>
    <w:rsid w:val="00F64DC1"/>
    <w:rsid w:val="00F65843"/>
    <w:rsid w:val="00F65BAD"/>
    <w:rsid w:val="00F6679E"/>
    <w:rsid w:val="00F67124"/>
    <w:rsid w:val="00F6735C"/>
    <w:rsid w:val="00F7019F"/>
    <w:rsid w:val="00F70E69"/>
    <w:rsid w:val="00F71B98"/>
    <w:rsid w:val="00F75B0C"/>
    <w:rsid w:val="00F75FC6"/>
    <w:rsid w:val="00F766DE"/>
    <w:rsid w:val="00F77C07"/>
    <w:rsid w:val="00F801A9"/>
    <w:rsid w:val="00F8062F"/>
    <w:rsid w:val="00F80A69"/>
    <w:rsid w:val="00F82CD2"/>
    <w:rsid w:val="00F83B6C"/>
    <w:rsid w:val="00F83F8E"/>
    <w:rsid w:val="00F848D0"/>
    <w:rsid w:val="00F86206"/>
    <w:rsid w:val="00F862B7"/>
    <w:rsid w:val="00F87258"/>
    <w:rsid w:val="00F879C0"/>
    <w:rsid w:val="00F90600"/>
    <w:rsid w:val="00F9206D"/>
    <w:rsid w:val="00F927C6"/>
    <w:rsid w:val="00F94EB3"/>
    <w:rsid w:val="00F95CD6"/>
    <w:rsid w:val="00F96109"/>
    <w:rsid w:val="00F9655C"/>
    <w:rsid w:val="00F968B5"/>
    <w:rsid w:val="00F971A4"/>
    <w:rsid w:val="00FA0662"/>
    <w:rsid w:val="00FA0CA7"/>
    <w:rsid w:val="00FA20FE"/>
    <w:rsid w:val="00FA22BB"/>
    <w:rsid w:val="00FA2B2A"/>
    <w:rsid w:val="00FA44AC"/>
    <w:rsid w:val="00FA51A4"/>
    <w:rsid w:val="00FA646C"/>
    <w:rsid w:val="00FA7822"/>
    <w:rsid w:val="00FB0318"/>
    <w:rsid w:val="00FB0C8A"/>
    <w:rsid w:val="00FB0E49"/>
    <w:rsid w:val="00FB0FC5"/>
    <w:rsid w:val="00FB1148"/>
    <w:rsid w:val="00FB29E2"/>
    <w:rsid w:val="00FB2BB1"/>
    <w:rsid w:val="00FB452C"/>
    <w:rsid w:val="00FB49F9"/>
    <w:rsid w:val="00FB5150"/>
    <w:rsid w:val="00FB576B"/>
    <w:rsid w:val="00FB5B20"/>
    <w:rsid w:val="00FB6A2F"/>
    <w:rsid w:val="00FB79B3"/>
    <w:rsid w:val="00FC007F"/>
    <w:rsid w:val="00FC0F7D"/>
    <w:rsid w:val="00FC1966"/>
    <w:rsid w:val="00FC34E8"/>
    <w:rsid w:val="00FC46E8"/>
    <w:rsid w:val="00FC51C9"/>
    <w:rsid w:val="00FC5733"/>
    <w:rsid w:val="00FC5A0F"/>
    <w:rsid w:val="00FC7CBD"/>
    <w:rsid w:val="00FD054C"/>
    <w:rsid w:val="00FD1425"/>
    <w:rsid w:val="00FD2A24"/>
    <w:rsid w:val="00FD40C6"/>
    <w:rsid w:val="00FD4B19"/>
    <w:rsid w:val="00FD7EE5"/>
    <w:rsid w:val="00FE1CFA"/>
    <w:rsid w:val="00FE2904"/>
    <w:rsid w:val="00FE3F30"/>
    <w:rsid w:val="00FE6BCF"/>
    <w:rsid w:val="00FE7256"/>
    <w:rsid w:val="00FF00E6"/>
    <w:rsid w:val="00FF02FE"/>
    <w:rsid w:val="00FF05A1"/>
    <w:rsid w:val="00FF09B2"/>
    <w:rsid w:val="00FF0C66"/>
    <w:rsid w:val="00FF1625"/>
    <w:rsid w:val="00FF1851"/>
    <w:rsid w:val="00FF34FC"/>
    <w:rsid w:val="00FF6642"/>
    <w:rsid w:val="00FF7AD3"/>
    <w:rsid w:val="04A71969"/>
    <w:rsid w:val="04D87451"/>
    <w:rsid w:val="06F56FFB"/>
    <w:rsid w:val="07BCE654"/>
    <w:rsid w:val="07F3D925"/>
    <w:rsid w:val="0C8E4858"/>
    <w:rsid w:val="111D90EB"/>
    <w:rsid w:val="121917B1"/>
    <w:rsid w:val="12AF4771"/>
    <w:rsid w:val="139FC5DB"/>
    <w:rsid w:val="140329DD"/>
    <w:rsid w:val="1AF040ED"/>
    <w:rsid w:val="23322B18"/>
    <w:rsid w:val="23985ABA"/>
    <w:rsid w:val="2564AF28"/>
    <w:rsid w:val="2774B5A2"/>
    <w:rsid w:val="2871ADFE"/>
    <w:rsid w:val="2B607DC9"/>
    <w:rsid w:val="2CB893DD"/>
    <w:rsid w:val="2D941436"/>
    <w:rsid w:val="3218F6A8"/>
    <w:rsid w:val="33845C5D"/>
    <w:rsid w:val="341FAE91"/>
    <w:rsid w:val="34AE4D87"/>
    <w:rsid w:val="34CEF623"/>
    <w:rsid w:val="3547AB46"/>
    <w:rsid w:val="3650C5DB"/>
    <w:rsid w:val="381DF9E6"/>
    <w:rsid w:val="3879379C"/>
    <w:rsid w:val="3BAE1FE5"/>
    <w:rsid w:val="3CA27754"/>
    <w:rsid w:val="3EA19F0F"/>
    <w:rsid w:val="3F582282"/>
    <w:rsid w:val="3F7AAD23"/>
    <w:rsid w:val="4157FA95"/>
    <w:rsid w:val="42ACC5B4"/>
    <w:rsid w:val="439A3EF6"/>
    <w:rsid w:val="45621E2C"/>
    <w:rsid w:val="45CD167A"/>
    <w:rsid w:val="4631EB05"/>
    <w:rsid w:val="4650602C"/>
    <w:rsid w:val="49260CAA"/>
    <w:rsid w:val="4BB446A8"/>
    <w:rsid w:val="4FF77A68"/>
    <w:rsid w:val="5000480C"/>
    <w:rsid w:val="50614519"/>
    <w:rsid w:val="53798266"/>
    <w:rsid w:val="585C763C"/>
    <w:rsid w:val="58634234"/>
    <w:rsid w:val="596CAE55"/>
    <w:rsid w:val="5C3568B1"/>
    <w:rsid w:val="5EC0FB83"/>
    <w:rsid w:val="61735836"/>
    <w:rsid w:val="65311573"/>
    <w:rsid w:val="676DF49D"/>
    <w:rsid w:val="68601C76"/>
    <w:rsid w:val="6920E2CB"/>
    <w:rsid w:val="6A13EBC3"/>
    <w:rsid w:val="6E6F1C1D"/>
    <w:rsid w:val="6EB1933F"/>
    <w:rsid w:val="712FF8B4"/>
    <w:rsid w:val="737FB6E1"/>
    <w:rsid w:val="777037A7"/>
    <w:rsid w:val="79249E22"/>
    <w:rsid w:val="7B24046A"/>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884FF3B5-3AA7-42B8-8778-1442D35D136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21"/>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21"/>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26"/>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21"/>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20"/>
      </w:numPr>
      <w:spacing w:line="240" w:lineRule="auto"/>
    </w:pPr>
    <w:rPr>
      <w:spacing w:val="0"/>
      <w:lang w:val="en-GB"/>
    </w:rPr>
  </w:style>
  <w:style w:type="paragraph" w:customStyle="1" w:styleId="AlineaNum">
    <w:name w:val="AlineaNum"/>
    <w:basedOn w:val="Standaard"/>
    <w:pPr>
      <w:numPr>
        <w:ilvl w:val="4"/>
        <w:numId w:val="18"/>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17"/>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19"/>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22"/>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6"/>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23"/>
      </w:numPr>
    </w:pPr>
  </w:style>
  <w:style w:type="paragraph" w:styleId="Lijstopsomteken3">
    <w:name w:val="List Bullet 3"/>
    <w:basedOn w:val="Standaard"/>
    <w:autoRedefine/>
    <w:pPr>
      <w:numPr>
        <w:numId w:val="24"/>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3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uiPriority w:val="1"/>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 w:type="character" w:styleId="Onopgelostemelding">
    <w:name w:val="Unresolved Mention"/>
    <w:basedOn w:val="Standaardalinea-lettertype"/>
    <w:uiPriority w:val="99"/>
    <w:semiHidden/>
    <w:unhideWhenUsed/>
    <w:rsid w:val="0079303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28332319">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hyperlink" Target="mailto:inkoop@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www.commissievanaanbestedingsexperts.nl"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klachtenmeldpuntaanbesteden.nl/leden/provincie-utrecht/" TargetMode="External"/><Relationship Id="rId28" Type="http://schemas.openxmlformats.org/officeDocument/2006/relationships/header" Target="header5.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provincie-utrecht.nl" TargetMode="External"/><Relationship Id="rId27" Type="http://schemas.openxmlformats.org/officeDocument/2006/relationships/footer" Target="footer2.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protect-de.mimecast.com/s/EM8PCEqYXBtWoNPtNV9Dh?domain=justis.nl"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629F4"/>
    <w:rsid w:val="00066AEE"/>
    <w:rsid w:val="0006733F"/>
    <w:rsid w:val="000745CF"/>
    <w:rsid w:val="00092609"/>
    <w:rsid w:val="000C79EA"/>
    <w:rsid w:val="000E53C8"/>
    <w:rsid w:val="000F702C"/>
    <w:rsid w:val="00121F70"/>
    <w:rsid w:val="00141544"/>
    <w:rsid w:val="0014220E"/>
    <w:rsid w:val="00163DAD"/>
    <w:rsid w:val="001643D4"/>
    <w:rsid w:val="00195872"/>
    <w:rsid w:val="001E1867"/>
    <w:rsid w:val="00210161"/>
    <w:rsid w:val="0022167C"/>
    <w:rsid w:val="002326D2"/>
    <w:rsid w:val="00251D81"/>
    <w:rsid w:val="00261244"/>
    <w:rsid w:val="0027589F"/>
    <w:rsid w:val="00282AFA"/>
    <w:rsid w:val="00285136"/>
    <w:rsid w:val="00297EE1"/>
    <w:rsid w:val="002D3992"/>
    <w:rsid w:val="00375785"/>
    <w:rsid w:val="003A2844"/>
    <w:rsid w:val="003B3051"/>
    <w:rsid w:val="003F088C"/>
    <w:rsid w:val="004214F1"/>
    <w:rsid w:val="00431463"/>
    <w:rsid w:val="004741AD"/>
    <w:rsid w:val="004E2425"/>
    <w:rsid w:val="004F081D"/>
    <w:rsid w:val="004F48D7"/>
    <w:rsid w:val="004F5610"/>
    <w:rsid w:val="004F7F0A"/>
    <w:rsid w:val="00585553"/>
    <w:rsid w:val="005D3998"/>
    <w:rsid w:val="0065267C"/>
    <w:rsid w:val="00684B99"/>
    <w:rsid w:val="006B0D8A"/>
    <w:rsid w:val="00715F94"/>
    <w:rsid w:val="007364B3"/>
    <w:rsid w:val="00791A60"/>
    <w:rsid w:val="007D34A6"/>
    <w:rsid w:val="007E1A09"/>
    <w:rsid w:val="007E5836"/>
    <w:rsid w:val="008013A5"/>
    <w:rsid w:val="00825278"/>
    <w:rsid w:val="008352F7"/>
    <w:rsid w:val="008452AA"/>
    <w:rsid w:val="008A3FA4"/>
    <w:rsid w:val="008A78DD"/>
    <w:rsid w:val="008C4349"/>
    <w:rsid w:val="009245AA"/>
    <w:rsid w:val="009322B7"/>
    <w:rsid w:val="009649D2"/>
    <w:rsid w:val="009C4292"/>
    <w:rsid w:val="009E1748"/>
    <w:rsid w:val="00A32FA1"/>
    <w:rsid w:val="00A4038D"/>
    <w:rsid w:val="00A56C7B"/>
    <w:rsid w:val="00A704D0"/>
    <w:rsid w:val="00AF28CC"/>
    <w:rsid w:val="00AF3C32"/>
    <w:rsid w:val="00B039C3"/>
    <w:rsid w:val="00B1212F"/>
    <w:rsid w:val="00B350BC"/>
    <w:rsid w:val="00B55C6F"/>
    <w:rsid w:val="00B7572E"/>
    <w:rsid w:val="00B77384"/>
    <w:rsid w:val="00BC5776"/>
    <w:rsid w:val="00BD2C21"/>
    <w:rsid w:val="00C13BB3"/>
    <w:rsid w:val="00C408BE"/>
    <w:rsid w:val="00D3173D"/>
    <w:rsid w:val="00D51EC2"/>
    <w:rsid w:val="00D91C42"/>
    <w:rsid w:val="00DF3680"/>
    <w:rsid w:val="00E23D5B"/>
    <w:rsid w:val="00E466C1"/>
    <w:rsid w:val="00E61C9B"/>
    <w:rsid w:val="00EB5C22"/>
    <w:rsid w:val="00F516A8"/>
    <w:rsid w:val="00F62B10"/>
    <w:rsid w:val="00FA2961"/>
    <w:rsid w:val="00FD1BF8"/>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_PU" ma:contentTypeID="0x0101003E9A2B830A3CB44DBCE3112387D3A136008160DFE259D145458C1CF6ADF6FB93D9" ma:contentTypeVersion="46" ma:contentTypeDescription="Een nieuw document maken." ma:contentTypeScope="" ma:versionID="f0f9e87a9f49deb642833aa970123714">
  <xsd:schema xmlns:xsd="http://www.w3.org/2001/XMLSchema" xmlns:xs="http://www.w3.org/2001/XMLSchema" xmlns:p="http://schemas.microsoft.com/office/2006/metadata/properties" xmlns:ns2="977147a3-b3df-4afb-a1d3-cd4718381ebe" xmlns:ns3="71a72728-fb44-4036-b645-2459814b40b3" xmlns:ns4="fa468d3d-bf59-4030-8bb0-350b6c786af0" xmlns:ns5="3a2d4642-b1a9-4f9a-947d-aaac82c6ed7c" xmlns:ns6="32166994-6c94-40c9-9d18-45852200ee34" targetNamespace="http://schemas.microsoft.com/office/2006/metadata/properties" ma:root="true" ma:fieldsID="11209f00ae7dd934723a7fe00e8c5c7c" ns2:_="" ns3:_="" ns4:_="" ns5:_="" ns6:_="">
    <xsd:import namespace="977147a3-b3df-4afb-a1d3-cd4718381ebe"/>
    <xsd:import namespace="71a72728-fb44-4036-b645-2459814b40b3"/>
    <xsd:import namespace="fa468d3d-bf59-4030-8bb0-350b6c786af0"/>
    <xsd:import namespace="3a2d4642-b1a9-4f9a-947d-aaac82c6ed7c"/>
    <xsd:import namespace="32166994-6c94-40c9-9d18-45852200ee34"/>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5:PUCorsaDocumentcode" minOccurs="0"/>
                <xsd:element ref="ns6:Status" minOccurs="0"/>
                <xsd:element ref="ns6:Behandelaar" minOccurs="0"/>
                <xsd:element ref="ns6:MediaServiceMetadata" minOccurs="0"/>
                <xsd:element ref="ns6:MediaServiceFastMetadata" minOccurs="0"/>
                <xsd:element ref="ns6:MediaServiceSearchProperties" minOccurs="0"/>
                <xsd:element ref="ns6:MediaServiceDateTaken" minOccurs="0"/>
                <xsd:element ref="ns6:MediaServiceGenerationTime" minOccurs="0"/>
                <xsd:element ref="ns6:MediaServiceEventHashCode" minOccurs="0"/>
                <xsd:element ref="ns6:MediaLengthInSeconds" minOccurs="0"/>
                <xsd:element ref="ns6:lcf76f155ced4ddcb4097134ff3c332f" minOccurs="0"/>
                <xsd:element ref="ns6:MediaServiceOCR" minOccurs="0"/>
                <xsd:element ref="ns6: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7147a3-b3df-4afb-a1d3-cd4718381ebe"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4110f114-b94a-468e-be7e-738858d5fed4}" ma:internalName="TaxCatchAll" ma:showField="CatchAllData" ma:web="977147a3-b3df-4afb-a1d3-cd4718381ebe">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4110f114-b94a-468e-be7e-738858d5fed4}" ma:internalName="TaxCatchAllLabel" ma:readOnly="true" ma:showField="CatchAllDataLabel" ma:web="977147a3-b3df-4afb-a1d3-cd4718381eb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16" ma:hidden="true" ma:internalName="PUSelectiecategorie">
      <xsd:simpleType>
        <xsd:restriction base="dms:Text">
          <xsd:maxLength value="255"/>
        </xsd:restriction>
      </xsd:simpleType>
    </xsd:element>
    <xsd:element name="PUDossiernaam" ma:index="19" nillable="true" ma:displayName="Dossiernaam" ma:default="" ma:hidden="true"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13;#SLO - Directie Stedelijke Leefomgeving|868258e6-0a0c-4fb4-aa13-9fc70864a5de"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Leefomgeving|8bdfdb65-ac21-41df-8af2-37cf25ac510c"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52;#TL SLO-ENT, Teamleider Energietransitie|24e8d774-2e39-4e18-8b23-7524dd89e7d5"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Stedelijke leefomgeving (SLO)|aa040f60-8ae9-4645-a0a6-46d35bc24cc9"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7"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2166994-6c94-40c9-9d18-45852200ee34" elementFormDefault="qualified">
    <xsd:import namespace="http://schemas.microsoft.com/office/2006/documentManagement/types"/>
    <xsd:import namespace="http://schemas.microsoft.com/office/infopath/2007/PartnerControls"/>
    <xsd:element name="Status" ma:index="48" nillable="true" ma:displayName="Status" ma:format="Dropdown" ma:internalName="Status">
      <xsd:simpleType>
        <xsd:restriction base="dms:Choice">
          <xsd:enumeration value="Niet ingediend"/>
          <xsd:enumeration value="Ingediend"/>
          <xsd:enumeration value="6 maanden geen voortgang"/>
          <xsd:enumeration value="Toegekend"/>
          <xsd:enumeration value="Definitief vastgesteld"/>
        </xsd:restriction>
      </xsd:simpleType>
    </xsd:element>
    <xsd:element name="Behandelaar" ma:index="49" nillable="true" ma:displayName="Behandelaar" ma:format="Dropdown" ma:internalName="Behandelaar">
      <xsd:simpleType>
        <xsd:restriction base="dms:Choice">
          <xsd:enumeration value="Freek"/>
          <xsd:enumeration value="Lodewijk"/>
        </xsd:restriction>
      </xsd:simpleType>
    </xsd:element>
    <xsd:element name="MediaServiceMetadata" ma:index="50" nillable="true" ma:displayName="MediaServiceMetadata" ma:hidden="true" ma:internalName="MediaServiceMetadata" ma:readOnly="true">
      <xsd:simpleType>
        <xsd:restriction base="dms:Note"/>
      </xsd:simpleType>
    </xsd:element>
    <xsd:element name="MediaServiceFastMetadata" ma:index="51" nillable="true" ma:displayName="MediaServiceFastMetadata" ma:hidden="true" ma:internalName="MediaServiceFastMetadata" ma:readOnly="true">
      <xsd:simpleType>
        <xsd:restriction base="dms:Note"/>
      </xsd:simpleType>
    </xsd:element>
    <xsd:element name="MediaServiceSearchProperties" ma:index="52" nillable="true" ma:displayName="MediaServiceSearchProperties" ma:hidden="true" ma:internalName="MediaServiceSearchProperties" ma:readOnly="true">
      <xsd:simpleType>
        <xsd:restriction base="dms:Note"/>
      </xsd:simpleType>
    </xsd:element>
    <xsd:element name="MediaServiceDateTaken" ma:index="53" nillable="true" ma:displayName="MediaServiceDateTaken" ma:hidden="true" ma:indexed="true" ma:internalName="MediaServiceDateTaken" ma:readOnly="true">
      <xsd:simpleType>
        <xsd:restriction base="dms:Text"/>
      </xsd:simpleType>
    </xsd:element>
    <xsd:element name="MediaServiceGenerationTime" ma:index="54" nillable="true" ma:displayName="MediaServiceGenerationTime" ma:hidden="true" ma:internalName="MediaServiceGenerationTime" ma:readOnly="true">
      <xsd:simpleType>
        <xsd:restriction base="dms:Text"/>
      </xsd:simpleType>
    </xsd:element>
    <xsd:element name="MediaServiceEventHashCode" ma:index="55" nillable="true" ma:displayName="MediaServiceEventHashCode" ma:hidden="true" ma:internalName="MediaServiceEventHashCode" ma:readOnly="true">
      <xsd:simpleType>
        <xsd:restriction base="dms:Text"/>
      </xsd:simpleType>
    </xsd:element>
    <xsd:element name="MediaLengthInSeconds" ma:index="56" nillable="true" ma:displayName="MediaLengthInSeconds" ma:hidden="true" ma:internalName="MediaLengthInSeconds" ma:readOnly="true">
      <xsd:simpleType>
        <xsd:restriction base="dms:Unknown"/>
      </xsd:simpleType>
    </xsd:element>
    <xsd:element name="lcf76f155ced4ddcb4097134ff3c332f" ma:index="58"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9" nillable="true" ma:displayName="Extracted Text" ma:internalName="MediaServiceOCR" ma:readOnly="true">
      <xsd:simpleType>
        <xsd:restriction base="dms:Note">
          <xsd:maxLength value="255"/>
        </xsd:restriction>
      </xsd:simpleType>
    </xsd:element>
    <xsd:element name="MediaServiceLocation" ma:index="6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PUCorsaDocumentcode xmlns="3a2d4642-b1a9-4f9a-947d-aaac82c6ed7c" xsi:nil="true"/>
    <TaxCatchAll xmlns="977147a3-b3df-4afb-a1d3-cd4718381ebe">
      <Value>59</Value>
      <Value>4</Value>
      <Value>11</Value>
      <Value>10</Value>
      <Value>9</Value>
      <Value>8</Value>
      <Value>57</Value>
      <Value>56</Value>
      <Value>38</Value>
      <Value>60</Value>
      <Value>1</Value>
    </TaxCatchAll>
    <_dlc_DocId xmlns="977147a3-b3df-4afb-a1d3-cd4718381ebe">UTSP-1470936935-85255</_dlc_DocId>
    <_dlc_DocIdUrl xmlns="977147a3-b3df-4afb-a1d3-cd4718381ebe">
      <Url>https://provincieutrecht.sharepoint.com/sites/smnwk-tstENT/_layouts/15/DocIdRedir.aspx?ID=UTSP-1470936935-85255</Url>
      <Description>UTSP-1470936935-85255</Description>
    </_dlc_DocIdUrl>
    <lcf76f155ced4ddcb4097134ff3c332f xmlns="32166994-6c94-40c9-9d18-45852200ee34">
      <Terms xmlns="http://schemas.microsoft.com/office/infopath/2007/PartnerControls"/>
    </lcf76f155ced4ddcb4097134ff3c332f>
    <Status xmlns="32166994-6c94-40c9-9d18-45852200ee34" xsi:nil="true"/>
    <Behandelaar xmlns="32166994-6c94-40c9-9d18-45852200ee34" xsi:nil="true"/>
  </documentManagement>
</p:properties>
</file>

<file path=customXml/itemProps1.xml><?xml version="1.0" encoding="utf-8"?>
<ds:datastoreItem xmlns:ds="http://schemas.openxmlformats.org/officeDocument/2006/customXml" ds:itemID="{86E6DE04-A549-4473-A5A8-B655B71876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7147a3-b3df-4afb-a1d3-cd4718381ebe"/>
    <ds:schemaRef ds:uri="71a72728-fb44-4036-b645-2459814b40b3"/>
    <ds:schemaRef ds:uri="fa468d3d-bf59-4030-8bb0-350b6c786af0"/>
    <ds:schemaRef ds:uri="3a2d4642-b1a9-4f9a-947d-aaac82c6ed7c"/>
    <ds:schemaRef ds:uri="32166994-6c94-40c9-9d18-45852200ee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3.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4.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5.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6.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977147a3-b3df-4afb-a1d3-cd4718381ebe"/>
    <ds:schemaRef ds:uri="32166994-6c94-40c9-9d18-45852200ee34"/>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4</TotalTime>
  <Pages>38</Pages>
  <Words>17096</Words>
  <Characters>94030</Characters>
  <Application>Microsoft Office Word</Application>
  <DocSecurity>0</DocSecurity>
  <Lines>783</Lines>
  <Paragraphs>221</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110905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keywords/>
  <cp:lastModifiedBy>Brakel, Arno van</cp:lastModifiedBy>
  <cp:revision>4</cp:revision>
  <cp:lastPrinted>2016-03-29T08:09:00Z</cp:lastPrinted>
  <dcterms:created xsi:type="dcterms:W3CDTF">2026-01-26T13:25:00Z</dcterms:created>
  <dcterms:modified xsi:type="dcterms:W3CDTF">2026-01-30T10:35:00Z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0x0101003E9A2B830A3CB44DBCE3112387D3A136008160DFE259D145458C1CF6ADF6FB93D9</vt:lpwstr>
  </property>
  <property fmtid="{D5CDD505-2E9C-101B-9397-08002B2CF9AE}" pid="18" name="k7957b5f8f444a679b34b5b5923d672a">
    <vt:lpwstr>Lopend|dbd4ffdd-42b7-499f-b515-be6b43c64e3b</vt:lpwstr>
  </property>
  <property fmtid="{D5CDD505-2E9C-101B-9397-08002B2CF9AE}" pid="19" name="PUWaardering">
    <vt:lpwstr>38;#Vernietigen|90b47d01-38c6-4bfb-b527-d49e498a64bf</vt:lpwstr>
  </property>
  <property fmtid="{D5CDD505-2E9C-101B-9397-08002B2CF9AE}" pid="20" name="PUBewaartermijn">
    <vt:lpwstr>59;#1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60;#Bedrijfsvoering (BDV)|302cfe91-8e34-4ae4-a64b-d2f9b2c8ff26</vt:lpwstr>
  </property>
  <property fmtid="{D5CDD505-2E9C-101B-9397-08002B2CF9AE}" pid="25" name="_dlc_DocIdItemGuid">
    <vt:lpwstr>13f20f95-a76b-4c98-80ff-34759d49d026</vt:lpwstr>
  </property>
  <property fmtid="{D5CDD505-2E9C-101B-9397-08002B2CF9AE}" pid="26" name="PUProceseigenaar">
    <vt:lpwstr>56;#TL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57;#Inkoop|f634ae1c-74c7-4860-b755-4fc0e27d307a</vt:lpwstr>
  </property>
  <property fmtid="{D5CDD505-2E9C-101B-9397-08002B2CF9AE}" pid="30" name="_AdHocReviewCycleID">
    <vt:i4>-481564552</vt:i4>
  </property>
  <property fmtid="{D5CDD505-2E9C-101B-9397-08002B2CF9AE}" pid="31" name="_EmailSubject">
    <vt:lpwstr>Aanbestedingsleidraad Expertteam Warmtetransitie Proces-, regievoering en financieel-technisch advies</vt:lpwstr>
  </property>
  <property fmtid="{D5CDD505-2E9C-101B-9397-08002B2CF9AE}" pid="32" name="_AuthorEmail">
    <vt:lpwstr>Arno.van.Brakel@provincie-utrecht.nl</vt:lpwstr>
  </property>
  <property fmtid="{D5CDD505-2E9C-101B-9397-08002B2CF9AE}" pid="33" name="_AuthorEmailDisplayName">
    <vt:lpwstr>Brakel, Arno van</vt:lpwstr>
  </property>
  <property fmtid="{D5CDD505-2E9C-101B-9397-08002B2CF9AE}" pid="34" name="PUDossierStatus">
    <vt:lpwstr>11;#Lopend|dbd4ffdd-42b7-499f-b515-be6b43c64e3b</vt:lpwstr>
  </property>
  <property fmtid="{D5CDD505-2E9C-101B-9397-08002B2CF9AE}" pid="35" name="PUDocumentTrefwoorden">
    <vt:lpwstr/>
  </property>
  <property fmtid="{D5CDD505-2E9C-101B-9397-08002B2CF9AE}" pid="36" name="PUDossierResultaat">
    <vt:lpwstr/>
  </property>
  <property fmtid="{D5CDD505-2E9C-101B-9397-08002B2CF9AE}" pid="37" name="jac39c03a7c14cb08e70c160a38b370d">
    <vt:lpwstr/>
  </property>
  <property fmtid="{D5CDD505-2E9C-101B-9397-08002B2CF9AE}" pid="38" name="MediaServiceImageTags">
    <vt:lpwstr/>
  </property>
  <property fmtid="{D5CDD505-2E9C-101B-9397-08002B2CF9AE}" pid="39" name="_PreviousAdHocReviewCycleID">
    <vt:i4>99749975</vt:i4>
  </property>
  <property fmtid="{D5CDD505-2E9C-101B-9397-08002B2CF9AE}" pid="40" name="_ReviewingToolsShownOnce">
    <vt:lpwstr/>
  </property>
</Properties>
</file>