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5" r:id="rId4"/>
  </p:sldMasterIdLst>
  <p:notesMasterIdLst>
    <p:notesMasterId r:id="rId16"/>
  </p:notesMasterIdLst>
  <p:sldIdLst>
    <p:sldId id="268" r:id="rId5"/>
    <p:sldId id="292" r:id="rId6"/>
    <p:sldId id="293" r:id="rId7"/>
    <p:sldId id="294" r:id="rId8"/>
    <p:sldId id="295" r:id="rId9"/>
    <p:sldId id="297" r:id="rId10"/>
    <p:sldId id="298" r:id="rId11"/>
    <p:sldId id="299" r:id="rId12"/>
    <p:sldId id="296" r:id="rId13"/>
    <p:sldId id="300" r:id="rId14"/>
    <p:sldId id="301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B76"/>
    <a:srgbClr val="C7006E"/>
    <a:srgbClr val="0047BB"/>
    <a:srgbClr val="140B88"/>
    <a:srgbClr val="F4CCE2"/>
    <a:srgbClr val="CCDAF1"/>
    <a:srgbClr val="E8E7F3"/>
    <a:srgbClr val="C6C6C6"/>
    <a:srgbClr val="A5BF09"/>
    <a:srgbClr val="F9A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712" autoAdjust="0"/>
  </p:normalViewPr>
  <p:slideViewPr>
    <p:cSldViewPr snapToGrid="0">
      <p:cViewPr varScale="1">
        <p:scale>
          <a:sx n="159" d="100"/>
          <a:sy n="159" d="100"/>
        </p:scale>
        <p:origin x="2526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vana Urukalo" userId="4a5917ba-c555-4d9c-9143-fa573eab6338" providerId="ADAL" clId="{812BF2AD-35DF-4B59-AE90-239671E7751C}"/>
    <pc:docChg chg="custSel modSld">
      <pc:chgData name="Jovana Urukalo" userId="4a5917ba-c555-4d9c-9143-fa573eab6338" providerId="ADAL" clId="{812BF2AD-35DF-4B59-AE90-239671E7751C}" dt="2026-01-22T12:40:17.955" v="53" actId="13926"/>
      <pc:docMkLst>
        <pc:docMk/>
      </pc:docMkLst>
      <pc:sldChg chg="modSp mod">
        <pc:chgData name="Jovana Urukalo" userId="4a5917ba-c555-4d9c-9143-fa573eab6338" providerId="ADAL" clId="{812BF2AD-35DF-4B59-AE90-239671E7751C}" dt="2026-01-22T12:40:17.955" v="53" actId="13926"/>
        <pc:sldMkLst>
          <pc:docMk/>
          <pc:sldMk cId="2083729249" sldId="296"/>
        </pc:sldMkLst>
        <pc:spChg chg="mod">
          <ac:chgData name="Jovana Urukalo" userId="4a5917ba-c555-4d9c-9143-fa573eab6338" providerId="ADAL" clId="{812BF2AD-35DF-4B59-AE90-239671E7751C}" dt="2026-01-22T12:40:17.955" v="53" actId="13926"/>
          <ac:spMkLst>
            <pc:docMk/>
            <pc:sldMk cId="2083729249" sldId="296"/>
            <ac:spMk id="3" creationId="{BE7C3883-9E91-02FD-C7B7-CD3BEDA238E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99C533-8E03-44DC-ABD7-A062E0E11283}" type="datetimeFigureOut">
              <a:rPr lang="nl-NL" smtClean="0"/>
              <a:t>22-1-2026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D1C93-31DA-44F0-B75D-D42D13E27B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0319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en afsluiting donker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085294F7-EF49-C409-674D-09D33439F3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357C7F7-CE05-C81A-557C-09FE5FFBFA95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140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A335EE-3544-ABAC-A7A4-F96F606FB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627" y="1122363"/>
            <a:ext cx="531587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63132A6-C606-A290-A804-4063603B01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627" y="3602038"/>
            <a:ext cx="531587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 descr="Afbeelding met tekst, schermopname, Lettertype, Elektrisch blauw&#10;&#10;Door AI gegenereerde inhoud is mogelijk onjuist.">
            <a:extLst>
              <a:ext uri="{FF2B5EF4-FFF2-40B4-BE49-F238E27FC236}">
                <a16:creationId xmlns:a16="http://schemas.microsoft.com/office/drawing/2014/main" id="{54E90AA2-A353-A65D-71C6-9AE6ED969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200" y="0"/>
            <a:ext cx="1522800" cy="1522800"/>
          </a:xfrm>
          <a:prstGeom prst="rect">
            <a:avLst/>
          </a:prstGeom>
        </p:spPr>
      </p:pic>
      <p:pic>
        <p:nvPicPr>
          <p:cNvPr id="4" name="Afbeelding 3" descr="Afbeelding met tekst, schermopname, Lettertype, Elektrisch blauw&#10;&#10;Door AI gegenereerde inhoud is mogelijk onjuist.">
            <a:extLst>
              <a:ext uri="{FF2B5EF4-FFF2-40B4-BE49-F238E27FC236}">
                <a16:creationId xmlns:a16="http://schemas.microsoft.com/office/drawing/2014/main" id="{079E9815-CFAB-CBDA-0D09-7ED3F23CD0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200" y="0"/>
            <a:ext cx="1522800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59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&amp; video gr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A11F27-65E6-C4EB-23CF-3199E9195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497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te foto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F71F1BA0-91A3-34AD-8B56-BA213C7040E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60503" y="1184563"/>
            <a:ext cx="5315870" cy="1909763"/>
          </a:xfrm>
        </p:spPr>
        <p:txBody>
          <a:bodyPr anchor="b"/>
          <a:lstStyle>
            <a:lvl1pPr algn="l">
              <a:defRPr sz="6000">
                <a:solidFill>
                  <a:srgbClr val="0047B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hier</a:t>
            </a:r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C78986EA-5B97-66B5-2DDC-FBA44471F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1384" y="3186401"/>
            <a:ext cx="531587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A1BDE8-4169-AC6D-4291-544A533A7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746" y="1217012"/>
            <a:ext cx="5266637" cy="4423976"/>
          </a:xfrm>
          <a:prstGeom prst="rect">
            <a:avLst/>
          </a:prstGeom>
        </p:spPr>
      </p:pic>
      <p:sp>
        <p:nvSpPr>
          <p:cNvPr id="7" name="Rechthoek 6">
            <a:hlinkClick r:id="" action="ppaction://noaction"/>
            <a:extLst>
              <a:ext uri="{FF2B5EF4-FFF2-40B4-BE49-F238E27FC236}">
                <a16:creationId xmlns:a16="http://schemas.microsoft.com/office/drawing/2014/main" id="{FA83BC06-0A53-43A8-6584-A1C13A4CC741}"/>
              </a:ext>
            </a:extLst>
          </p:cNvPr>
          <p:cNvSpPr/>
          <p:nvPr/>
        </p:nvSpPr>
        <p:spPr>
          <a:xfrm>
            <a:off x="899808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hlinkClick r:id="" action="ppaction://noaction"/>
            <a:extLst>
              <a:ext uri="{FF2B5EF4-FFF2-40B4-BE49-F238E27FC236}">
                <a16:creationId xmlns:a16="http://schemas.microsoft.com/office/drawing/2014/main" id="{444E3CB7-60ED-E5BF-BB82-7D7AF909C8A7}"/>
              </a:ext>
            </a:extLst>
          </p:cNvPr>
          <p:cNvSpPr/>
          <p:nvPr/>
        </p:nvSpPr>
        <p:spPr>
          <a:xfrm>
            <a:off x="1017236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hlinkClick r:id="" action="ppaction://noaction"/>
            <a:extLst>
              <a:ext uri="{FF2B5EF4-FFF2-40B4-BE49-F238E27FC236}">
                <a16:creationId xmlns:a16="http://schemas.microsoft.com/office/drawing/2014/main" id="{91F4ADD1-184D-DCF1-1079-036E14E7D907}"/>
              </a:ext>
            </a:extLst>
          </p:cNvPr>
          <p:cNvSpPr/>
          <p:nvPr/>
        </p:nvSpPr>
        <p:spPr>
          <a:xfrm>
            <a:off x="899808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hlinkClick r:id="" action="ppaction://noaction"/>
            <a:extLst>
              <a:ext uri="{FF2B5EF4-FFF2-40B4-BE49-F238E27FC236}">
                <a16:creationId xmlns:a16="http://schemas.microsoft.com/office/drawing/2014/main" id="{62E1EF6E-4DA1-77C4-DB52-DC9FA0F9F8CC}"/>
              </a:ext>
            </a:extLst>
          </p:cNvPr>
          <p:cNvSpPr/>
          <p:nvPr/>
        </p:nvSpPr>
        <p:spPr>
          <a:xfrm>
            <a:off x="1017236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inhoud 11">
            <a:extLst>
              <a:ext uri="{FF2B5EF4-FFF2-40B4-BE49-F238E27FC236}">
                <a16:creationId xmlns:a16="http://schemas.microsoft.com/office/drawing/2014/main" id="{345194D4-2E78-BB8C-4C38-E78D9398401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" y="0"/>
            <a:ext cx="6094800" cy="685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Hier kun je je beelden invoegen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133327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77B0B-AC8A-3259-B47B-B8EB94FD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7B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0667595-E6B0-9DC6-3118-2A4050C81075}"/>
              </a:ext>
            </a:extLst>
          </p:cNvPr>
          <p:cNvSpPr/>
          <p:nvPr/>
        </p:nvSpPr>
        <p:spPr>
          <a:xfrm>
            <a:off x="8966200" y="6045239"/>
            <a:ext cx="2369938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D625F875-038C-B0B6-8C20-AD54D09706C0}"/>
              </a:ext>
            </a:extLst>
          </p:cNvPr>
          <p:cNvSpPr/>
          <p:nvPr/>
        </p:nvSpPr>
        <p:spPr>
          <a:xfrm>
            <a:off x="6562724" y="6045239"/>
            <a:ext cx="1223763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hlinkClick r:id="" action="ppaction://noaction"/>
            <a:extLst>
              <a:ext uri="{FF2B5EF4-FFF2-40B4-BE49-F238E27FC236}">
                <a16:creationId xmlns:a16="http://schemas.microsoft.com/office/drawing/2014/main" id="{A7DB629B-CA5D-E467-E83D-C51C51A871C6}"/>
              </a:ext>
            </a:extLst>
          </p:cNvPr>
          <p:cNvSpPr/>
          <p:nvPr/>
        </p:nvSpPr>
        <p:spPr>
          <a:xfrm>
            <a:off x="7814177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hlinkClick r:id="" action="ppaction://noaction"/>
            <a:extLst>
              <a:ext uri="{FF2B5EF4-FFF2-40B4-BE49-F238E27FC236}">
                <a16:creationId xmlns:a16="http://schemas.microsoft.com/office/drawing/2014/main" id="{6B7881F0-B6BF-C641-F379-1130A46597A1}"/>
              </a:ext>
            </a:extLst>
          </p:cNvPr>
          <p:cNvSpPr/>
          <p:nvPr/>
        </p:nvSpPr>
        <p:spPr>
          <a:xfrm>
            <a:off x="6638932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hlinkClick r:id="" action="ppaction://noaction"/>
            <a:extLst>
              <a:ext uri="{FF2B5EF4-FFF2-40B4-BE49-F238E27FC236}">
                <a16:creationId xmlns:a16="http://schemas.microsoft.com/office/drawing/2014/main" id="{2AC6A31B-FD3A-C216-36EC-DEF6FBA869A5}"/>
              </a:ext>
            </a:extLst>
          </p:cNvPr>
          <p:cNvSpPr/>
          <p:nvPr/>
        </p:nvSpPr>
        <p:spPr>
          <a:xfrm>
            <a:off x="899808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hlinkClick r:id="" action="ppaction://noaction"/>
            <a:extLst>
              <a:ext uri="{FF2B5EF4-FFF2-40B4-BE49-F238E27FC236}">
                <a16:creationId xmlns:a16="http://schemas.microsoft.com/office/drawing/2014/main" id="{E4E5E4A9-FBEA-92D1-36A8-87BBB303550F}"/>
              </a:ext>
            </a:extLst>
          </p:cNvPr>
          <p:cNvSpPr/>
          <p:nvPr/>
        </p:nvSpPr>
        <p:spPr>
          <a:xfrm>
            <a:off x="1017236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4B869B1-D4E8-E587-3344-7F8089A39EA7}"/>
              </a:ext>
            </a:extLst>
          </p:cNvPr>
          <p:cNvSpPr/>
          <p:nvPr/>
        </p:nvSpPr>
        <p:spPr>
          <a:xfrm>
            <a:off x="8966200" y="6045239"/>
            <a:ext cx="2369938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01589B20-547B-83FB-6AEC-5BAFD5C173C7}"/>
              </a:ext>
            </a:extLst>
          </p:cNvPr>
          <p:cNvSpPr/>
          <p:nvPr/>
        </p:nvSpPr>
        <p:spPr>
          <a:xfrm>
            <a:off x="6562724" y="6045239"/>
            <a:ext cx="1223763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hlinkClick r:id="" action="ppaction://noaction"/>
            <a:extLst>
              <a:ext uri="{FF2B5EF4-FFF2-40B4-BE49-F238E27FC236}">
                <a16:creationId xmlns:a16="http://schemas.microsoft.com/office/drawing/2014/main" id="{DC33CF46-ECBA-98DC-C360-A2890B10CC31}"/>
              </a:ext>
            </a:extLst>
          </p:cNvPr>
          <p:cNvSpPr/>
          <p:nvPr/>
        </p:nvSpPr>
        <p:spPr>
          <a:xfrm>
            <a:off x="7814177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hlinkClick r:id="" action="ppaction://noaction"/>
            <a:extLst>
              <a:ext uri="{FF2B5EF4-FFF2-40B4-BE49-F238E27FC236}">
                <a16:creationId xmlns:a16="http://schemas.microsoft.com/office/drawing/2014/main" id="{1A4C625F-0AA8-1365-0C5D-E0936DC49A1E}"/>
              </a:ext>
            </a:extLst>
          </p:cNvPr>
          <p:cNvSpPr/>
          <p:nvPr/>
        </p:nvSpPr>
        <p:spPr>
          <a:xfrm>
            <a:off x="899808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Click r:id="" action="ppaction://noaction"/>
            <a:extLst>
              <a:ext uri="{FF2B5EF4-FFF2-40B4-BE49-F238E27FC236}">
                <a16:creationId xmlns:a16="http://schemas.microsoft.com/office/drawing/2014/main" id="{51EE6ACA-B817-F540-3C38-37BAEB3B2D61}"/>
              </a:ext>
            </a:extLst>
          </p:cNvPr>
          <p:cNvSpPr/>
          <p:nvPr/>
        </p:nvSpPr>
        <p:spPr>
          <a:xfrm>
            <a:off x="1017236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6F9BB665-8FFB-D991-054C-B452B0B52315}"/>
              </a:ext>
            </a:extLst>
          </p:cNvPr>
          <p:cNvSpPr/>
          <p:nvPr/>
        </p:nvSpPr>
        <p:spPr>
          <a:xfrm>
            <a:off x="1468761" y="2134979"/>
            <a:ext cx="9258305" cy="3072554"/>
          </a:xfrm>
          <a:prstGeom prst="roundRect">
            <a:avLst>
              <a:gd name="adj" fmla="val 0"/>
            </a:avLst>
          </a:prstGeom>
          <a:solidFill>
            <a:srgbClr val="CCDA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l-NL" sz="2000" b="1" dirty="0">
              <a:solidFill>
                <a:schemeClr val="tx2"/>
              </a:solidFill>
              <a:effectLst/>
              <a:latin typeface="+mj-lt"/>
            </a:endParaRPr>
          </a:p>
        </p:txBody>
      </p:sp>
      <p:pic>
        <p:nvPicPr>
          <p:cNvPr id="18" name="Graphic 17" descr="Aanhalingsteken sluiten met effen opvulling">
            <a:extLst>
              <a:ext uri="{FF2B5EF4-FFF2-40B4-BE49-F238E27FC236}">
                <a16:creationId xmlns:a16="http://schemas.microsoft.com/office/drawing/2014/main" id="{1022AF03-5E00-B179-76EA-A8466DD42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250496" y="1317602"/>
            <a:ext cx="914400" cy="914400"/>
          </a:xfrm>
          <a:prstGeom prst="rect">
            <a:avLst/>
          </a:prstGeom>
        </p:spPr>
      </p:pic>
      <p:sp>
        <p:nvSpPr>
          <p:cNvPr id="25" name="Tijdelijke aanduiding voor inhoud 24">
            <a:extLst>
              <a:ext uri="{FF2B5EF4-FFF2-40B4-BE49-F238E27FC236}">
                <a16:creationId xmlns:a16="http://schemas.microsoft.com/office/drawing/2014/main" id="{53F7FFDB-11A6-D4B1-6088-C7D1B0EC9F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73190" y="2506124"/>
            <a:ext cx="8445619" cy="2427287"/>
          </a:xfrm>
        </p:spPr>
        <p:txBody>
          <a:bodyPr/>
          <a:lstStyle>
            <a:lvl1pPr marL="0" indent="0">
              <a:buNone/>
              <a:defRPr b="1">
                <a:solidFill>
                  <a:srgbClr val="0047BB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03D08720-44A8-A3EA-FBA6-9FBE5561D0B5}"/>
              </a:ext>
            </a:extLst>
          </p:cNvPr>
          <p:cNvSpPr/>
          <p:nvPr userDrawn="1"/>
        </p:nvSpPr>
        <p:spPr>
          <a:xfrm>
            <a:off x="1468761" y="2134979"/>
            <a:ext cx="9258305" cy="3072554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l-NL" sz="2000" b="1" dirty="0">
              <a:solidFill>
                <a:schemeClr val="tx2"/>
              </a:solidFill>
              <a:effectLst/>
              <a:latin typeface="+mj-lt"/>
            </a:endParaRPr>
          </a:p>
        </p:txBody>
      </p:sp>
      <p:pic>
        <p:nvPicPr>
          <p:cNvPr id="6" name="Graphic 5" descr="Aanhalingsteken sluiten met effen opvulling">
            <a:extLst>
              <a:ext uri="{FF2B5EF4-FFF2-40B4-BE49-F238E27FC236}">
                <a16:creationId xmlns:a16="http://schemas.microsoft.com/office/drawing/2014/main" id="{1A27E183-8D00-5589-9DAB-588BE653E9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250496" y="131760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01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el, uitleg of definië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77B0B-AC8A-3259-B47B-B8EB94FD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7B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0667595-E6B0-9DC6-3118-2A4050C81075}"/>
              </a:ext>
            </a:extLst>
          </p:cNvPr>
          <p:cNvSpPr/>
          <p:nvPr/>
        </p:nvSpPr>
        <p:spPr>
          <a:xfrm>
            <a:off x="8966200" y="6045239"/>
            <a:ext cx="2369938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D625F875-038C-B0B6-8C20-AD54D09706C0}"/>
              </a:ext>
            </a:extLst>
          </p:cNvPr>
          <p:cNvSpPr/>
          <p:nvPr/>
        </p:nvSpPr>
        <p:spPr>
          <a:xfrm>
            <a:off x="6562724" y="6045239"/>
            <a:ext cx="1223763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hlinkClick r:id="rId2" action="ppaction://hlinksldjump"/>
            <a:extLst>
              <a:ext uri="{FF2B5EF4-FFF2-40B4-BE49-F238E27FC236}">
                <a16:creationId xmlns:a16="http://schemas.microsoft.com/office/drawing/2014/main" id="{A7DB629B-CA5D-E467-E83D-C51C51A871C6}"/>
              </a:ext>
            </a:extLst>
          </p:cNvPr>
          <p:cNvSpPr/>
          <p:nvPr/>
        </p:nvSpPr>
        <p:spPr>
          <a:xfrm>
            <a:off x="7814177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hlinkClick r:id="" action="ppaction://noaction"/>
            <a:extLst>
              <a:ext uri="{FF2B5EF4-FFF2-40B4-BE49-F238E27FC236}">
                <a16:creationId xmlns:a16="http://schemas.microsoft.com/office/drawing/2014/main" id="{6B7881F0-B6BF-C641-F379-1130A46597A1}"/>
              </a:ext>
            </a:extLst>
          </p:cNvPr>
          <p:cNvSpPr/>
          <p:nvPr/>
        </p:nvSpPr>
        <p:spPr>
          <a:xfrm>
            <a:off x="6638932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hlinkClick r:id="" action="ppaction://noaction"/>
            <a:extLst>
              <a:ext uri="{FF2B5EF4-FFF2-40B4-BE49-F238E27FC236}">
                <a16:creationId xmlns:a16="http://schemas.microsoft.com/office/drawing/2014/main" id="{2AC6A31B-FD3A-C216-36EC-DEF6FBA869A5}"/>
              </a:ext>
            </a:extLst>
          </p:cNvPr>
          <p:cNvSpPr/>
          <p:nvPr/>
        </p:nvSpPr>
        <p:spPr>
          <a:xfrm>
            <a:off x="899808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hlinkClick r:id="" action="ppaction://noaction"/>
            <a:extLst>
              <a:ext uri="{FF2B5EF4-FFF2-40B4-BE49-F238E27FC236}">
                <a16:creationId xmlns:a16="http://schemas.microsoft.com/office/drawing/2014/main" id="{E4E5E4A9-FBEA-92D1-36A8-87BBB303550F}"/>
              </a:ext>
            </a:extLst>
          </p:cNvPr>
          <p:cNvSpPr/>
          <p:nvPr/>
        </p:nvSpPr>
        <p:spPr>
          <a:xfrm>
            <a:off x="1017236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4B869B1-D4E8-E587-3344-7F8089A39EA7}"/>
              </a:ext>
            </a:extLst>
          </p:cNvPr>
          <p:cNvSpPr/>
          <p:nvPr/>
        </p:nvSpPr>
        <p:spPr>
          <a:xfrm>
            <a:off x="8966200" y="6045239"/>
            <a:ext cx="2369938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01589B20-547B-83FB-6AEC-5BAFD5C173C7}"/>
              </a:ext>
            </a:extLst>
          </p:cNvPr>
          <p:cNvSpPr/>
          <p:nvPr/>
        </p:nvSpPr>
        <p:spPr>
          <a:xfrm>
            <a:off x="6562724" y="6045239"/>
            <a:ext cx="1223763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hlinkClick r:id="rId2" action="ppaction://hlinksldjump"/>
            <a:extLst>
              <a:ext uri="{FF2B5EF4-FFF2-40B4-BE49-F238E27FC236}">
                <a16:creationId xmlns:a16="http://schemas.microsoft.com/office/drawing/2014/main" id="{DC33CF46-ECBA-98DC-C360-A2890B10CC31}"/>
              </a:ext>
            </a:extLst>
          </p:cNvPr>
          <p:cNvSpPr/>
          <p:nvPr/>
        </p:nvSpPr>
        <p:spPr>
          <a:xfrm>
            <a:off x="7814177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hlinkClick r:id="" action="ppaction://noaction"/>
            <a:extLst>
              <a:ext uri="{FF2B5EF4-FFF2-40B4-BE49-F238E27FC236}">
                <a16:creationId xmlns:a16="http://schemas.microsoft.com/office/drawing/2014/main" id="{1A4C625F-0AA8-1365-0C5D-E0936DC49A1E}"/>
              </a:ext>
            </a:extLst>
          </p:cNvPr>
          <p:cNvSpPr/>
          <p:nvPr/>
        </p:nvSpPr>
        <p:spPr>
          <a:xfrm>
            <a:off x="899808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Click r:id="" action="ppaction://noaction"/>
            <a:extLst>
              <a:ext uri="{FF2B5EF4-FFF2-40B4-BE49-F238E27FC236}">
                <a16:creationId xmlns:a16="http://schemas.microsoft.com/office/drawing/2014/main" id="{51EE6ACA-B817-F540-3C38-37BAEB3B2D61}"/>
              </a:ext>
            </a:extLst>
          </p:cNvPr>
          <p:cNvSpPr/>
          <p:nvPr/>
        </p:nvSpPr>
        <p:spPr>
          <a:xfrm>
            <a:off x="1017236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8F48204E-B033-FC5B-C768-2A12881CA6C7}"/>
              </a:ext>
            </a:extLst>
          </p:cNvPr>
          <p:cNvSpPr/>
          <p:nvPr/>
        </p:nvSpPr>
        <p:spPr>
          <a:xfrm>
            <a:off x="1468761" y="2134979"/>
            <a:ext cx="9258305" cy="3072554"/>
          </a:xfrm>
          <a:prstGeom prst="roundRect">
            <a:avLst>
              <a:gd name="adj" fmla="val 0"/>
            </a:avLst>
          </a:prstGeom>
          <a:solidFill>
            <a:srgbClr val="E31B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l-NL" sz="2000" b="1" dirty="0">
              <a:solidFill>
                <a:schemeClr val="tx2"/>
              </a:solidFill>
              <a:effectLst/>
              <a:latin typeface="+mj-lt"/>
            </a:endParaRPr>
          </a:p>
        </p:txBody>
      </p:sp>
      <p:sp>
        <p:nvSpPr>
          <p:cNvPr id="20" name="Tijdelijke aanduiding voor inhoud 24">
            <a:extLst>
              <a:ext uri="{FF2B5EF4-FFF2-40B4-BE49-F238E27FC236}">
                <a16:creationId xmlns:a16="http://schemas.microsoft.com/office/drawing/2014/main" id="{A390A8D6-7276-8086-E5B1-EB6F6C77F3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73190" y="2506124"/>
            <a:ext cx="8445619" cy="2427287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CA230224-6078-50FB-F6E3-ADBFA3412877}"/>
              </a:ext>
            </a:extLst>
          </p:cNvPr>
          <p:cNvSpPr/>
          <p:nvPr userDrawn="1"/>
        </p:nvSpPr>
        <p:spPr>
          <a:xfrm>
            <a:off x="1468761" y="2134979"/>
            <a:ext cx="9258305" cy="3072554"/>
          </a:xfrm>
          <a:prstGeom prst="roundRect">
            <a:avLst>
              <a:gd name="adj" fmla="val 0"/>
            </a:avLst>
          </a:prstGeom>
          <a:solidFill>
            <a:srgbClr val="E31B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l-NL" sz="2000" b="1" dirty="0">
              <a:solidFill>
                <a:schemeClr val="tx2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1872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en afsluiting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085294F7-EF49-C409-674D-09D33439F3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5999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357C7F7-CE05-C81A-557C-09FE5FFBFA95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31B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A335EE-3544-ABAC-A7A4-F96F606FB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627" y="1122363"/>
            <a:ext cx="531587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63132A6-C606-A290-A804-4063603B01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627" y="3602038"/>
            <a:ext cx="531587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0461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Zwols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4357C7F7-CE05-C81A-557C-09FE5FFBFA95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F3A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A335EE-3544-ABAC-A7A4-F96F606FB8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59819" y="1184563"/>
            <a:ext cx="5359365" cy="1909763"/>
          </a:xfrm>
        </p:spPr>
        <p:txBody>
          <a:bodyPr anchor="b"/>
          <a:lstStyle>
            <a:lvl1pPr algn="l">
              <a:defRPr sz="6000">
                <a:solidFill>
                  <a:srgbClr val="0047B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hier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63132A6-C606-A290-A804-4063603B01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9819" y="3186401"/>
            <a:ext cx="535936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357CB60-A633-7959-1AA7-1B4DB3465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9253" y="1046791"/>
            <a:ext cx="4196130" cy="4279220"/>
          </a:xfrm>
          <a:prstGeom prst="rect">
            <a:avLst/>
          </a:prstGeom>
        </p:spPr>
      </p:pic>
      <p:sp>
        <p:nvSpPr>
          <p:cNvPr id="10" name="Rechthoek 9">
            <a:hlinkClick r:id="" action="ppaction://noaction"/>
            <a:extLst>
              <a:ext uri="{FF2B5EF4-FFF2-40B4-BE49-F238E27FC236}">
                <a16:creationId xmlns:a16="http://schemas.microsoft.com/office/drawing/2014/main" id="{7ACD5D41-CB0C-16ED-648B-B79DC336E065}"/>
              </a:ext>
            </a:extLst>
          </p:cNvPr>
          <p:cNvSpPr/>
          <p:nvPr/>
        </p:nvSpPr>
        <p:spPr>
          <a:xfrm>
            <a:off x="6638932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F005C216-8B99-00F1-F189-2C193F9C4190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47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Rechthoek 8">
            <a:hlinkClick r:id="" action="ppaction://noaction"/>
            <a:extLst>
              <a:ext uri="{FF2B5EF4-FFF2-40B4-BE49-F238E27FC236}">
                <a16:creationId xmlns:a16="http://schemas.microsoft.com/office/drawing/2014/main" id="{AC427DF9-B6BA-E4DB-DDEF-B3C3E6FC49D2}"/>
              </a:ext>
            </a:extLst>
          </p:cNvPr>
          <p:cNvSpPr/>
          <p:nvPr/>
        </p:nvSpPr>
        <p:spPr>
          <a:xfrm>
            <a:off x="6638932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ijdelijke aanduiding voor inhoud 11">
            <a:extLst>
              <a:ext uri="{FF2B5EF4-FFF2-40B4-BE49-F238E27FC236}">
                <a16:creationId xmlns:a16="http://schemas.microsoft.com/office/drawing/2014/main" id="{22DC83B2-14A4-75FB-390C-97287E5C2EB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0875" y="1184563"/>
            <a:ext cx="4797425" cy="4047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Hier kun je je beelden invoegen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75001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2 donker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085294F7-EF49-C409-674D-09D33439F3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5600" y="0"/>
            <a:ext cx="9146399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357C7F7-CE05-C81A-557C-09FE5FFBFA95}"/>
              </a:ext>
            </a:extLst>
          </p:cNvPr>
          <p:cNvSpPr/>
          <p:nvPr/>
        </p:nvSpPr>
        <p:spPr>
          <a:xfrm>
            <a:off x="0" y="0"/>
            <a:ext cx="3045600" cy="6858000"/>
          </a:xfrm>
          <a:prstGeom prst="rect">
            <a:avLst/>
          </a:prstGeom>
          <a:solidFill>
            <a:srgbClr val="140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A335EE-3544-ABAC-A7A4-F96F606FB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7517" y="1878500"/>
            <a:ext cx="2415496" cy="828000"/>
          </a:xfrm>
        </p:spPr>
        <p:txBody>
          <a:bodyPr anchor="b"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63132A6-C606-A290-A804-4063603B01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517" y="3303100"/>
            <a:ext cx="2415496" cy="1053489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8147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3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6116F1F-52E1-D22D-9289-35B92ADD7CBD}"/>
              </a:ext>
            </a:extLst>
          </p:cNvPr>
          <p:cNvSpPr/>
          <p:nvPr/>
        </p:nvSpPr>
        <p:spPr>
          <a:xfrm>
            <a:off x="3045600" y="0"/>
            <a:ext cx="3045600" cy="6858000"/>
          </a:xfrm>
          <a:prstGeom prst="rect">
            <a:avLst/>
          </a:prstGeom>
          <a:solidFill>
            <a:srgbClr val="0047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085294F7-EF49-C409-674D-09D33439F3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1200" y="0"/>
            <a:ext cx="6100799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357C7F7-CE05-C81A-557C-09FE5FFBFA95}"/>
              </a:ext>
            </a:extLst>
          </p:cNvPr>
          <p:cNvSpPr/>
          <p:nvPr/>
        </p:nvSpPr>
        <p:spPr>
          <a:xfrm>
            <a:off x="0" y="0"/>
            <a:ext cx="3045600" cy="6858000"/>
          </a:xfrm>
          <a:prstGeom prst="rect">
            <a:avLst/>
          </a:prstGeom>
          <a:solidFill>
            <a:srgbClr val="140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184FD92B-1B6D-05B9-3DD9-D0EBF4A0EA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87300" y="1878163"/>
            <a:ext cx="2465002" cy="828338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hier om stijl te bewerken 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4A80B043-65FF-B997-AFC9-2C07AE10F7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87298" y="3303588"/>
            <a:ext cx="2465002" cy="10525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te bewerken</a:t>
            </a:r>
          </a:p>
        </p:txBody>
      </p:sp>
      <p:sp>
        <p:nvSpPr>
          <p:cNvPr id="24" name="Tijdelijke aanduiding voor tekst 19">
            <a:extLst>
              <a:ext uri="{FF2B5EF4-FFF2-40B4-BE49-F238E27FC236}">
                <a16:creationId xmlns:a16="http://schemas.microsoft.com/office/drawing/2014/main" id="{2C58623F-49B6-E3F1-5E21-6FE06FF602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7517" y="1878163"/>
            <a:ext cx="2465002" cy="828338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hier om stijl te bewerken 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6B760443-5447-DA66-1EAC-518022BF83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7517" y="3305176"/>
            <a:ext cx="2465002" cy="10525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DE816A4F-1576-D049-17AC-25107451B3A5}"/>
              </a:ext>
            </a:extLst>
          </p:cNvPr>
          <p:cNvSpPr/>
          <p:nvPr userDrawn="1"/>
        </p:nvSpPr>
        <p:spPr>
          <a:xfrm>
            <a:off x="3045600" y="0"/>
            <a:ext cx="3045600" cy="6858000"/>
          </a:xfrm>
          <a:prstGeom prst="rect">
            <a:avLst/>
          </a:prstGeom>
          <a:solidFill>
            <a:srgbClr val="0047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EE4C937-9B27-441F-5E45-812320EE1F04}"/>
              </a:ext>
            </a:extLst>
          </p:cNvPr>
          <p:cNvSpPr/>
          <p:nvPr userDrawn="1"/>
        </p:nvSpPr>
        <p:spPr>
          <a:xfrm>
            <a:off x="0" y="0"/>
            <a:ext cx="3045600" cy="6858000"/>
          </a:xfrm>
          <a:prstGeom prst="rect">
            <a:avLst/>
          </a:prstGeom>
          <a:solidFill>
            <a:srgbClr val="140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459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nderwer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4357C7F7-CE05-C81A-557C-09FE5FFBFA95}"/>
              </a:ext>
            </a:extLst>
          </p:cNvPr>
          <p:cNvSpPr/>
          <p:nvPr/>
        </p:nvSpPr>
        <p:spPr>
          <a:xfrm>
            <a:off x="0" y="0"/>
            <a:ext cx="12192000" cy="6861958"/>
          </a:xfrm>
          <a:prstGeom prst="rect">
            <a:avLst/>
          </a:prstGeom>
          <a:solidFill>
            <a:srgbClr val="140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A335EE-3544-ABAC-A7A4-F96F606FB8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3270738"/>
            <a:ext cx="8144896" cy="3245854"/>
          </a:xfrm>
        </p:spPr>
        <p:txBody>
          <a:bodyPr anchor="b">
            <a:noAutofit/>
          </a:bodyPr>
          <a:lstStyle>
            <a:lvl1pPr algn="l">
              <a:defRPr sz="1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Vul in..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63132A6-C606-A290-A804-4063603B017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000" y="2535971"/>
            <a:ext cx="5315870" cy="51935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Onderwerp</a:t>
            </a:r>
          </a:p>
        </p:txBody>
      </p:sp>
      <p:pic>
        <p:nvPicPr>
          <p:cNvPr id="5" name="Afbeelding 4" descr="Afbeelding met tekst, schermopname, Lettertype, Elektrisch blauw&#10;&#10;Door AI gegenereerde inhoud is mogelijk onjuist.">
            <a:extLst>
              <a:ext uri="{FF2B5EF4-FFF2-40B4-BE49-F238E27FC236}">
                <a16:creationId xmlns:a16="http://schemas.microsoft.com/office/drawing/2014/main" id="{3346F9A7-CC42-F7F3-F2B8-3CA981387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200" y="0"/>
            <a:ext cx="1522800" cy="1522800"/>
          </a:xfrm>
          <a:prstGeom prst="rect">
            <a:avLst/>
          </a:prstGeom>
        </p:spPr>
      </p:pic>
      <p:pic>
        <p:nvPicPr>
          <p:cNvPr id="4" name="Afbeelding 3" descr="Afbeelding met tekst, schermopname, Lettertype, Elektrisch blauw&#10;&#10;Door AI gegenereerde inhoud is mogelijk onjuist.">
            <a:extLst>
              <a:ext uri="{FF2B5EF4-FFF2-40B4-BE49-F238E27FC236}">
                <a16:creationId xmlns:a16="http://schemas.microsoft.com/office/drawing/2014/main" id="{4C0EAC5D-D063-626F-CBE2-9D11827F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200" y="0"/>
            <a:ext cx="1522800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3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77B0B-AC8A-3259-B47B-B8EB94FD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7B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A11F27-65E6-C4EB-23CF-3199E9195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27" y="1338605"/>
            <a:ext cx="10515600" cy="444002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224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 lichtblauw">
    <p:bg>
      <p:bgPr>
        <a:solidFill>
          <a:srgbClr val="E8E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77B0B-AC8A-3259-B47B-B8EB94FD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7B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A11F27-65E6-C4EB-23CF-3199E9195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27" y="1338605"/>
            <a:ext cx="10515600" cy="444002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9755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77B0B-AC8A-3259-B47B-B8EB94FD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7B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0667595-E6B0-9DC6-3118-2A4050C81075}"/>
              </a:ext>
            </a:extLst>
          </p:cNvPr>
          <p:cNvSpPr/>
          <p:nvPr/>
        </p:nvSpPr>
        <p:spPr>
          <a:xfrm>
            <a:off x="8966200" y="6045239"/>
            <a:ext cx="2369938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D625F875-038C-B0B6-8C20-AD54D09706C0}"/>
              </a:ext>
            </a:extLst>
          </p:cNvPr>
          <p:cNvSpPr/>
          <p:nvPr/>
        </p:nvSpPr>
        <p:spPr>
          <a:xfrm>
            <a:off x="6562724" y="6045239"/>
            <a:ext cx="1223763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hlinkClick r:id="" action="ppaction://noaction"/>
            <a:extLst>
              <a:ext uri="{FF2B5EF4-FFF2-40B4-BE49-F238E27FC236}">
                <a16:creationId xmlns:a16="http://schemas.microsoft.com/office/drawing/2014/main" id="{A7DB629B-CA5D-E467-E83D-C51C51A871C6}"/>
              </a:ext>
            </a:extLst>
          </p:cNvPr>
          <p:cNvSpPr/>
          <p:nvPr/>
        </p:nvSpPr>
        <p:spPr>
          <a:xfrm>
            <a:off x="7814177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hlinkClick r:id="rId2" action="ppaction://hlinksldjump"/>
            <a:extLst>
              <a:ext uri="{FF2B5EF4-FFF2-40B4-BE49-F238E27FC236}">
                <a16:creationId xmlns:a16="http://schemas.microsoft.com/office/drawing/2014/main" id="{6B7881F0-B6BF-C641-F379-1130A46597A1}"/>
              </a:ext>
            </a:extLst>
          </p:cNvPr>
          <p:cNvSpPr/>
          <p:nvPr/>
        </p:nvSpPr>
        <p:spPr>
          <a:xfrm>
            <a:off x="6638932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hlinkClick r:id="" action="ppaction://noaction"/>
            <a:extLst>
              <a:ext uri="{FF2B5EF4-FFF2-40B4-BE49-F238E27FC236}">
                <a16:creationId xmlns:a16="http://schemas.microsoft.com/office/drawing/2014/main" id="{2AC6A31B-FD3A-C216-36EC-DEF6FBA869A5}"/>
              </a:ext>
            </a:extLst>
          </p:cNvPr>
          <p:cNvSpPr/>
          <p:nvPr/>
        </p:nvSpPr>
        <p:spPr>
          <a:xfrm>
            <a:off x="899808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hlinkClick r:id="" action="ppaction://noaction"/>
            <a:extLst>
              <a:ext uri="{FF2B5EF4-FFF2-40B4-BE49-F238E27FC236}">
                <a16:creationId xmlns:a16="http://schemas.microsoft.com/office/drawing/2014/main" id="{E4E5E4A9-FBEA-92D1-36A8-87BBB303550F}"/>
              </a:ext>
            </a:extLst>
          </p:cNvPr>
          <p:cNvSpPr/>
          <p:nvPr/>
        </p:nvSpPr>
        <p:spPr>
          <a:xfrm>
            <a:off x="1017236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4B869B1-D4E8-E587-3344-7F8089A39EA7}"/>
              </a:ext>
            </a:extLst>
          </p:cNvPr>
          <p:cNvSpPr/>
          <p:nvPr/>
        </p:nvSpPr>
        <p:spPr>
          <a:xfrm>
            <a:off x="8966200" y="6045239"/>
            <a:ext cx="2369938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01589B20-547B-83FB-6AEC-5BAFD5C173C7}"/>
              </a:ext>
            </a:extLst>
          </p:cNvPr>
          <p:cNvSpPr/>
          <p:nvPr/>
        </p:nvSpPr>
        <p:spPr>
          <a:xfrm>
            <a:off x="6562724" y="6045239"/>
            <a:ext cx="1223763" cy="3558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hlinkClick r:id="" action="ppaction://noaction"/>
            <a:extLst>
              <a:ext uri="{FF2B5EF4-FFF2-40B4-BE49-F238E27FC236}">
                <a16:creationId xmlns:a16="http://schemas.microsoft.com/office/drawing/2014/main" id="{DC33CF46-ECBA-98DC-C360-A2890B10CC31}"/>
              </a:ext>
            </a:extLst>
          </p:cNvPr>
          <p:cNvSpPr/>
          <p:nvPr/>
        </p:nvSpPr>
        <p:spPr>
          <a:xfrm>
            <a:off x="7814177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hlinkClick r:id="" action="ppaction://noaction"/>
            <a:extLst>
              <a:ext uri="{FF2B5EF4-FFF2-40B4-BE49-F238E27FC236}">
                <a16:creationId xmlns:a16="http://schemas.microsoft.com/office/drawing/2014/main" id="{1A4C625F-0AA8-1365-0C5D-E0936DC49A1E}"/>
              </a:ext>
            </a:extLst>
          </p:cNvPr>
          <p:cNvSpPr/>
          <p:nvPr/>
        </p:nvSpPr>
        <p:spPr>
          <a:xfrm>
            <a:off x="899808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Click r:id="" action="ppaction://noaction"/>
            <a:extLst>
              <a:ext uri="{FF2B5EF4-FFF2-40B4-BE49-F238E27FC236}">
                <a16:creationId xmlns:a16="http://schemas.microsoft.com/office/drawing/2014/main" id="{51EE6ACA-B817-F540-3C38-37BAEB3B2D61}"/>
              </a:ext>
            </a:extLst>
          </p:cNvPr>
          <p:cNvSpPr/>
          <p:nvPr/>
        </p:nvSpPr>
        <p:spPr>
          <a:xfrm>
            <a:off x="10172364" y="6104538"/>
            <a:ext cx="1109405" cy="259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ijdelijke aanduiding voor grafiek 20">
            <a:extLst>
              <a:ext uri="{FF2B5EF4-FFF2-40B4-BE49-F238E27FC236}">
                <a16:creationId xmlns:a16="http://schemas.microsoft.com/office/drawing/2014/main" id="{B2F9B94B-6DA0-F05F-5A92-1D11BA0AD70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15627" y="1507027"/>
            <a:ext cx="11223625" cy="4716112"/>
          </a:xfrm>
        </p:spPr>
        <p:txBody>
          <a:bodyPr/>
          <a:lstStyle/>
          <a:p>
            <a:r>
              <a:rPr lang="nl-NL"/>
              <a:t>Klik op het pictogram als u een grafiek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189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D666305-A3B3-1F37-435E-1A579FC24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27" y="431466"/>
            <a:ext cx="10515600" cy="748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BBDB790-1299-B806-4A8F-DE67AE82D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27" y="1338605"/>
            <a:ext cx="10515600" cy="427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CCA5FD-1426-70F3-FBB4-415E4F53B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9104" y="6081575"/>
            <a:ext cx="657269" cy="284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" panose="020B0504020101020102" pitchFamily="34" charset="77"/>
              </a:defRPr>
            </a:lvl1pPr>
          </a:lstStyle>
          <a:p>
            <a:fld id="{42C76817-1435-4AFD-8006-4A27E904D4D3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 descr="Afbeelding met tekst, schermopname, Lettertype, Elektrisch blauw&#10;&#10;Door AI gegenereerde inhoud is mogelijk onjuist.">
            <a:extLst>
              <a:ext uri="{FF2B5EF4-FFF2-40B4-BE49-F238E27FC236}">
                <a16:creationId xmlns:a16="http://schemas.microsoft.com/office/drawing/2014/main" id="{5F422C05-1F0A-4919-C5A9-6A0BF542E9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200" y="0"/>
            <a:ext cx="1522800" cy="1522800"/>
          </a:xfrm>
          <a:prstGeom prst="rect">
            <a:avLst/>
          </a:prstGeom>
        </p:spPr>
      </p:pic>
      <p:pic>
        <p:nvPicPr>
          <p:cNvPr id="4" name="Afbeelding 3" descr="Afbeelding met tekst, schermopname, Lettertype, Elektrisch blauw&#10;&#10;Door AI gegenereerde inhoud is mogelijk onjuist.">
            <a:extLst>
              <a:ext uri="{FF2B5EF4-FFF2-40B4-BE49-F238E27FC236}">
                <a16:creationId xmlns:a16="http://schemas.microsoft.com/office/drawing/2014/main" id="{F81C48BC-3095-44C4-6ED5-23CDE15CFAF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200" y="0"/>
            <a:ext cx="1522800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94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2484C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640">
          <p15:clr>
            <a:srgbClr val="F26B43"/>
          </p15:clr>
        </p15:guide>
        <p15:guide id="4" pos="415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B8C1655E-EF33-D478-CD03-DF07627739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2" t="10932" r="22378" b="6780"/>
          <a:stretch>
            <a:fillRect/>
          </a:stretch>
        </p:blipFill>
        <p:spPr>
          <a:xfrm>
            <a:off x="6096000" y="0"/>
            <a:ext cx="6095999" cy="6858000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9E586BD6-C227-372A-2BF1-B7126E179D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626" y="1122363"/>
            <a:ext cx="5511932" cy="2387600"/>
          </a:xfrm>
        </p:spPr>
        <p:txBody>
          <a:bodyPr>
            <a:normAutofit/>
          </a:bodyPr>
          <a:lstStyle/>
          <a:p>
            <a:r>
              <a:rPr lang="nl-NL" sz="4800" dirty="0"/>
              <a:t>Marktconsultatie Fase-Z Wonen</a:t>
            </a:r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95320271-96E9-C7AF-D442-334FA587F1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17 december 2025</a:t>
            </a:r>
          </a:p>
        </p:txBody>
      </p:sp>
      <p:pic>
        <p:nvPicPr>
          <p:cNvPr id="13" name="Afbeelding 12" descr="Afbeelding met tekst, schermopname, Lettertype, Elektrisch blauw&#10;&#10;Door AI gegenereerde inhoud is mogelijk onjuist.">
            <a:extLst>
              <a:ext uri="{FF2B5EF4-FFF2-40B4-BE49-F238E27FC236}">
                <a16:creationId xmlns:a16="http://schemas.microsoft.com/office/drawing/2014/main" id="{0A505117-7BDE-B47B-0C45-8F1920883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200" y="0"/>
            <a:ext cx="1522800" cy="1522800"/>
          </a:xfrm>
          <a:prstGeom prst="rect">
            <a:avLst/>
          </a:prstGeom>
        </p:spPr>
      </p:pic>
      <p:pic>
        <p:nvPicPr>
          <p:cNvPr id="8" name="Afbeelding 7" descr="Afbeelding met tekst, schermopname, Lettertype, Elektrisch blauw&#10;&#10;Door AI gegenereerde inhoud is mogelijk onjuist.">
            <a:extLst>
              <a:ext uri="{FF2B5EF4-FFF2-40B4-BE49-F238E27FC236}">
                <a16:creationId xmlns:a16="http://schemas.microsoft.com/office/drawing/2014/main" id="{D880FE0E-BC00-1D41-F7D6-0E5B53A6D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200" y="0"/>
            <a:ext cx="1522800" cy="15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08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81A743-8730-5BA9-AF58-471B61B4A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/>
              <a:t>Crisisplekken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0F9E0F-6ECC-EFE1-6B3E-32F115278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1 of 2 crisisplekken</a:t>
            </a:r>
          </a:p>
          <a:p>
            <a:r>
              <a:rPr lang="nl-NL"/>
              <a:t>Financiering van </a:t>
            </a:r>
            <a:r>
              <a:rPr lang="nl-NL" dirty="0"/>
              <a:t>de crisisplekken gedurende het </a:t>
            </a:r>
            <a:r>
              <a:rPr lang="nl-NL"/>
              <a:t>gehele jaar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0264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FA0DE3-A732-CA36-48E5-24ECE4270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Afsluiting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630193-A0C5-8196-D794-5641BC312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nl-NL" dirty="0"/>
              <a:t>Naar aanleiding van deze bijeenkomst volgt een verslag waarin de reacties op hoofdlijnen worden weergegeven.  </a:t>
            </a:r>
          </a:p>
          <a:p>
            <a:pPr fontAlgn="base"/>
            <a:r>
              <a:rPr lang="nl-NL" dirty="0"/>
              <a:t>De bevindingen van vandaag vormen input voor de aanbestedingsprocedure en voor de aanbestedingsdocumenten. </a:t>
            </a:r>
          </a:p>
        </p:txBody>
      </p:sp>
    </p:spTree>
    <p:extLst>
      <p:ext uri="{BB962C8B-B14F-4D97-AF65-F5344CB8AC3E}">
        <p14:creationId xmlns:p14="http://schemas.microsoft.com/office/powerpoint/2010/main" val="258719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1C27AB-C550-B8A9-DB55-04F32537B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Programma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D203682D-0CE5-4C3E-B6E0-7D7F335049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27916"/>
              </p:ext>
            </p:extLst>
          </p:nvPr>
        </p:nvGraphicFramePr>
        <p:xfrm>
          <a:off x="535942" y="1413030"/>
          <a:ext cx="9225679" cy="47439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98353">
                  <a:extLst>
                    <a:ext uri="{9D8B030D-6E8A-4147-A177-3AD203B41FA5}">
                      <a16:colId xmlns:a16="http://schemas.microsoft.com/office/drawing/2014/main" val="2627816609"/>
                    </a:ext>
                  </a:extLst>
                </a:gridCol>
                <a:gridCol w="7127326">
                  <a:extLst>
                    <a:ext uri="{9D8B030D-6E8A-4147-A177-3AD203B41FA5}">
                      <a16:colId xmlns:a16="http://schemas.microsoft.com/office/drawing/2014/main" val="2220898760"/>
                    </a:ext>
                  </a:extLst>
                </a:gridCol>
              </a:tblGrid>
              <a:tr h="471887">
                <a:tc>
                  <a:txBody>
                    <a:bodyPr/>
                    <a:lstStyle/>
                    <a:p>
                      <a:r>
                        <a:rPr lang="nl-NL" sz="1400" dirty="0"/>
                        <a:t>Tijd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Onderdeel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020559"/>
                  </a:ext>
                </a:extLst>
              </a:tr>
              <a:tr h="427377">
                <a:tc>
                  <a:txBody>
                    <a:bodyPr/>
                    <a:lstStyle/>
                    <a:p>
                      <a:r>
                        <a:rPr lang="nl-NL" sz="1400" dirty="0"/>
                        <a:t>09:15 – 09:30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Inloop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491327"/>
                  </a:ext>
                </a:extLst>
              </a:tr>
              <a:tr h="403688">
                <a:tc>
                  <a:txBody>
                    <a:bodyPr/>
                    <a:lstStyle/>
                    <a:p>
                      <a:r>
                        <a:rPr lang="nl-NL" sz="1400" dirty="0"/>
                        <a:t>09:30 – 09:40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Start: Welkom en voorstelronde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5531605"/>
                  </a:ext>
                </a:extLst>
              </a:tr>
              <a:tr h="1310318">
                <a:tc>
                  <a:txBody>
                    <a:bodyPr/>
                    <a:lstStyle/>
                    <a:p>
                      <a:r>
                        <a:rPr lang="nl-NL" sz="1400" dirty="0"/>
                        <a:t>09:40 – 11:00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Bespreken reacties a.d.h.v. de volgende thema’s: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400" dirty="0"/>
                        <a:t>Productomschrijving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400" dirty="0"/>
                        <a:t>Huurbijdrage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400" dirty="0"/>
                        <a:t>Time-out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400" dirty="0"/>
                        <a:t>Voorkeur kleinschalige woonvorm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400" dirty="0"/>
                        <a:t>Implementatie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nl-NL" sz="1400" i="1" dirty="0"/>
                        <a:t>Overige punten/ algemene punten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245522"/>
                  </a:ext>
                </a:extLst>
              </a:tr>
              <a:tr h="424569">
                <a:tc>
                  <a:txBody>
                    <a:bodyPr/>
                    <a:lstStyle/>
                    <a:p>
                      <a:r>
                        <a:rPr lang="nl-NL" sz="1400" dirty="0"/>
                        <a:t>11:00 – 11.15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Pauze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381597"/>
                  </a:ext>
                </a:extLst>
              </a:tr>
              <a:tr h="334087">
                <a:tc>
                  <a:txBody>
                    <a:bodyPr/>
                    <a:lstStyle/>
                    <a:p>
                      <a:r>
                        <a:rPr lang="nl-NL" sz="1400" dirty="0"/>
                        <a:t>11:15 – 11:45 uur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Toelichting kostprijsonderzoek door bureau HHM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79269"/>
                  </a:ext>
                </a:extLst>
              </a:tr>
              <a:tr h="334087">
                <a:tc>
                  <a:txBody>
                    <a:bodyPr/>
                    <a:lstStyle/>
                    <a:p>
                      <a:r>
                        <a:rPr lang="nl-NL" sz="1400" dirty="0"/>
                        <a:t>11:45 – 12:15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Toelichting (pilot) crisisplekken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204914"/>
                  </a:ext>
                </a:extLst>
              </a:tr>
              <a:tr h="458475">
                <a:tc>
                  <a:txBody>
                    <a:bodyPr/>
                    <a:lstStyle/>
                    <a:p>
                      <a:r>
                        <a:rPr lang="nl-NL" sz="1400" dirty="0"/>
                        <a:t>12:15 – 12:30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Afsluiting en vervolg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480731"/>
                  </a:ext>
                </a:extLst>
              </a:tr>
              <a:tr h="280737">
                <a:tc>
                  <a:txBody>
                    <a:bodyPr/>
                    <a:lstStyle/>
                    <a:p>
                      <a:r>
                        <a:rPr lang="nl-NL" sz="1400" dirty="0"/>
                        <a:t>12:30 – 13:00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Lunch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350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571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7D367D-3124-1EB3-2903-1C715293F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Thema 1: productomschrijving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3F3AC9-7BAC-65D7-BF94-EBEB786C5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/>
              <a:t>Doelgroep</a:t>
            </a:r>
          </a:p>
          <a:p>
            <a:pPr lvl="1"/>
            <a:r>
              <a:rPr lang="nl-NL" dirty="0"/>
              <a:t>Toelichting waarom deze doelgroep niet past binnen bestaande voorziening(en)</a:t>
            </a:r>
          </a:p>
          <a:p>
            <a:pPr marL="228600" lvl="1">
              <a:spcBef>
                <a:spcPts val="1000"/>
              </a:spcBef>
            </a:pPr>
            <a:r>
              <a:rPr lang="nl-NL" b="1" dirty="0"/>
              <a:t>Begeleiding </a:t>
            </a:r>
          </a:p>
          <a:p>
            <a:pPr marL="685800" lvl="2">
              <a:spcBef>
                <a:spcPts val="1000"/>
              </a:spcBef>
            </a:pPr>
            <a:r>
              <a:rPr lang="nl-NL" dirty="0"/>
              <a:t>Individuele begeleiding</a:t>
            </a:r>
          </a:p>
          <a:p>
            <a:pPr lvl="1"/>
            <a:r>
              <a:rPr lang="nl-NL" dirty="0"/>
              <a:t>Groepsgericht begeleiding: hoe ziet de groepsbegeleiding eruit? </a:t>
            </a:r>
            <a:r>
              <a:rPr lang="nl-NL" dirty="0">
                <a:sym typeface="Wingdings" panose="05000000000000000000" pitchFamily="2" charset="2"/>
              </a:rPr>
              <a:t> </a:t>
            </a:r>
            <a:r>
              <a:rPr lang="nl-NL" i="1" dirty="0">
                <a:sym typeface="Wingdings" panose="05000000000000000000" pitchFamily="2" charset="2"/>
              </a:rPr>
              <a:t>beheersmatig, geen actieve vorm van begeleiding, maar passief/aanwezigheid op locatie</a:t>
            </a:r>
            <a:r>
              <a:rPr lang="nl-NL" dirty="0">
                <a:sym typeface="Wingdings" panose="05000000000000000000" pitchFamily="2" charset="2"/>
              </a:rPr>
              <a:t>. </a:t>
            </a:r>
          </a:p>
          <a:p>
            <a:pPr lvl="1"/>
            <a:r>
              <a:rPr lang="nl-NL" dirty="0">
                <a:sym typeface="Wingdings" panose="05000000000000000000" pitchFamily="2" charset="2"/>
              </a:rPr>
              <a:t>Ongeplande momenten: wat is hierin nodig voor de doelgroep? </a:t>
            </a:r>
            <a:endParaRPr lang="nl-NL" dirty="0"/>
          </a:p>
          <a:p>
            <a:r>
              <a:rPr lang="nl-NL" b="1" dirty="0"/>
              <a:t>Mix professional / functiemix </a:t>
            </a:r>
          </a:p>
          <a:p>
            <a:pPr lvl="1"/>
            <a:r>
              <a:rPr lang="nl-NL" dirty="0"/>
              <a:t>mbo-3 uit de productomschrijving?</a:t>
            </a:r>
          </a:p>
          <a:p>
            <a:pPr lvl="1"/>
            <a:r>
              <a:rPr lang="nl-NL" dirty="0"/>
              <a:t>50% mbo-4 en 50% hbo</a:t>
            </a:r>
          </a:p>
          <a:p>
            <a:pPr lvl="1"/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2525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68792F-8ACB-E8DE-E3B7-265E5EC58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Thema 2: huurbijdrage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02A686-46BE-E3FF-5044-9749D8CB4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We willen dat de jongere een bijdrage (huur) betaalt aan de woonkosten. Dit past bij het ‘gewone leven’: jongeren leren zo dat wonen kosten met zich meebrengt, wat de doorstroom naar zelfstandig wonen vergemakkelijkt. 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303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2E140B-FEB3-CB64-57FA-64AB23491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Thema 3: time-out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DCAF03-8737-FDE8-A3C2-F82899CD1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Het uitgangspunt is dat het traject van de jongere niet wordt gestaakt. Eventueel zou een time-out moeten kunnen. </a:t>
            </a:r>
          </a:p>
          <a:p>
            <a:r>
              <a:rPr lang="nl-NL" dirty="0"/>
              <a:t>Wat doen tijdens time-out? Hoe kunnen we dat samen inregelen?</a:t>
            </a:r>
          </a:p>
          <a:p>
            <a:r>
              <a:rPr lang="nl-NL" dirty="0"/>
              <a:t>Oorspronkelijke aanbieder blijft verantwoordelijk voor cliënt</a:t>
            </a:r>
          </a:p>
          <a:p>
            <a:r>
              <a:rPr lang="nl-NL" dirty="0"/>
              <a:t>Een vast aantal dagen time-out</a:t>
            </a:r>
          </a:p>
          <a:p>
            <a:r>
              <a:rPr lang="nl-NL" dirty="0"/>
              <a:t>Financiering loopt door</a:t>
            </a:r>
          </a:p>
          <a:p>
            <a:r>
              <a:rPr lang="nl-NL" dirty="0"/>
              <a:t>Opstellen escalatieladder </a:t>
            </a:r>
            <a:r>
              <a:rPr lang="nl-NL" dirty="0">
                <a:sym typeface="Wingdings" panose="05000000000000000000" pitchFamily="2" charset="2"/>
              </a:rPr>
              <a:t> vaststellen welke onderwerpen leiden tot time-out / wanneer wel en wanneer niet een time-out. </a:t>
            </a:r>
          </a:p>
          <a:p>
            <a:pPr lvl="1"/>
            <a:r>
              <a:rPr lang="nl-NL" u="sng" dirty="0">
                <a:sym typeface="Wingdings" panose="05000000000000000000" pitchFamily="2" charset="2"/>
              </a:rPr>
              <a:t>Vraag</a:t>
            </a:r>
            <a:r>
              <a:rPr lang="nl-NL" dirty="0">
                <a:sym typeface="Wingdings" panose="05000000000000000000" pitchFamily="2" charset="2"/>
              </a:rPr>
              <a:t>: moeten we voorafgaand een escalatieladder opstellen of is het voldoende om na gunning dit op papier te zetten? Indien vooraf wenselijk is, wie wil hierover meedenken en dit gezamenlijk uitwerken?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257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8DAFDB-D4BF-7DFA-52BA-191FF9082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Thema 4: voorkeur kleinschalige woonvorm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BD74AD-ECC8-590A-43D1-26FDAE5B4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voorkeur gaat uit naar kleinschalige woonvormen; het liefst geclusterd zonder losse plekken in de wijk. </a:t>
            </a:r>
          </a:p>
          <a:p>
            <a:r>
              <a:rPr lang="nl-NL" dirty="0"/>
              <a:t>Minimum 4 plekken en maximaal 14 plekken op één locatie.</a:t>
            </a:r>
          </a:p>
          <a:p>
            <a:r>
              <a:rPr lang="nl-NL" dirty="0"/>
              <a:t>Niet gecombineerd met Geclusterd Wonen Beschermd Thuis (GWBT) of Beschermd Wonen (BW)</a:t>
            </a:r>
          </a:p>
          <a:p>
            <a:r>
              <a:rPr lang="nl-NL" dirty="0"/>
              <a:t>Eventueel wel gecombineerd met Maatschappelijke Opvang (MO)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0570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759CED-6E54-344E-DFDE-613AE7468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Thema 5: implementatie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AF99EE-4844-2683-E4EF-58C1E1881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Het streven van de gemeente is dat per 1 januari 2027 plekken beschikbaar zijn.</a:t>
            </a:r>
          </a:p>
          <a:p>
            <a:r>
              <a:rPr lang="nl-NL" dirty="0">
                <a:latin typeface="Arial"/>
                <a:cs typeface="Arial"/>
              </a:rPr>
              <a:t>Hoe kan maatwerk geboden worden, in de periode van 1 juli 2026 tot 1 januari 2026, vooruitlopend op implementatie fase-Z Wonen?</a:t>
            </a:r>
          </a:p>
        </p:txBody>
      </p:sp>
    </p:spTree>
    <p:extLst>
      <p:ext uri="{BB962C8B-B14F-4D97-AF65-F5344CB8AC3E}">
        <p14:creationId xmlns:p14="http://schemas.microsoft.com/office/powerpoint/2010/main" val="792775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050F8-1A76-269D-9712-2663DFA28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Overige punten/algemene punten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9730BB-F7D0-9C68-0E3A-912FDF417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Onderwerpen/punten die nog niet aan de orde zijn geweest?</a:t>
            </a:r>
          </a:p>
          <a:p>
            <a:r>
              <a:rPr lang="nl-NL" dirty="0"/>
              <a:t>Nog aandachspunten meegeven?</a:t>
            </a:r>
          </a:p>
        </p:txBody>
      </p:sp>
    </p:spTree>
    <p:extLst>
      <p:ext uri="{BB962C8B-B14F-4D97-AF65-F5344CB8AC3E}">
        <p14:creationId xmlns:p14="http://schemas.microsoft.com/office/powerpoint/2010/main" val="2501520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7C889D-25E1-B9A2-D330-B96F4A65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Toelichting kostprijsonderzoek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7C3883-9E91-02FD-C7B7-CD3BEDA23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latin typeface="Arial"/>
                <a:cs typeface="Arial"/>
              </a:rPr>
              <a:t>Zie presentatie HHM (aparte bijlage)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3729249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Aangepast 1">
      <a:dk1>
        <a:sysClr val="windowText" lastClr="000000"/>
      </a:dk1>
      <a:lt1>
        <a:sysClr val="window" lastClr="FFFFFF"/>
      </a:lt1>
      <a:dk2>
        <a:srgbClr val="0047BB"/>
      </a:dk2>
      <a:lt2>
        <a:srgbClr val="E8E7F3"/>
      </a:lt2>
      <a:accent1>
        <a:srgbClr val="DE1B76"/>
      </a:accent1>
      <a:accent2>
        <a:srgbClr val="140B88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Zwolle huisstijl 2025_default" id="{FD539135-6F5A-40F6-AC2F-660C85179162}" vid="{AE61EBDC-1333-42AC-958A-7EC2AA9E1C5E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22AF301AB5824C940705505F9283C7" ma:contentTypeVersion="20" ma:contentTypeDescription="Een nieuw document maken." ma:contentTypeScope="" ma:versionID="f3018880fb2a025c5ab858a543888857">
  <xsd:schema xmlns:xsd="http://www.w3.org/2001/XMLSchema" xmlns:xs="http://www.w3.org/2001/XMLSchema" xmlns:p="http://schemas.microsoft.com/office/2006/metadata/properties" xmlns:ns2="558c601a-c172-4142-980b-33deeaa1e95d" xmlns:ns3="128ee3f7-829e-4555-9a1a-4c53ac6fd304" targetNamespace="http://schemas.microsoft.com/office/2006/metadata/properties" ma:root="true" ma:fieldsID="6633ae630572962ba6984f23abe2d47d" ns2:_="" ns3:_="">
    <xsd:import namespace="558c601a-c172-4142-980b-33deeaa1e95d"/>
    <xsd:import namespace="128ee3f7-829e-4555-9a1a-4c53ac6fd30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2:_dlc_DocId" minOccurs="0"/>
                <xsd:element ref="ns2:_dlc_DocIdUrl" minOccurs="0"/>
                <xsd:element ref="ns2:_dlc_DocIdPersistId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CATSCM" minOccurs="0"/>
                <xsd:element ref="ns3:MediaServiceSearchProperties" minOccurs="0"/>
                <xsd:element ref="ns3:Pa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c601a-c172-4142-980b-33deeaa1e95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9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20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9392851b-d907-4c17-aeb4-e7e7e5d713d0}" ma:internalName="TaxCatchAll" ma:showField="CatchAllData" ma:web="558c601a-c172-4142-980b-33deeaa1e9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8ee3f7-829e-4555-9a1a-4c53ac6fd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Afbeeldingtags" ma:readOnly="false" ma:fieldId="{5cf76f15-5ced-4ddc-b409-7134ff3c332f}" ma:taxonomyMulti="true" ma:sspId="0b59a455-64ee-4abd-a5da-46dd229479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ATSCM" ma:index="28" nillable="true" ma:displayName="Onderwerp" ma:format="Dropdown" ma:internalName="CATSCM">
      <xsd:simpleType>
        <xsd:restriction base="dms:Text">
          <xsd:maxLength value="255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ad" ma:index="30" nillable="true" ma:displayName="Pad" ma:format="Hyperlink" ma:internalName="Pad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28ee3f7-829e-4555-9a1a-4c53ac6fd304">
      <Terms xmlns="http://schemas.microsoft.com/office/infopath/2007/PartnerControls"/>
    </lcf76f155ced4ddcb4097134ff3c332f>
    <TaxCatchAll xmlns="558c601a-c172-4142-980b-33deeaa1e95d" xsi:nil="true"/>
    <Pad xmlns="128ee3f7-829e-4555-9a1a-4c53ac6fd304">
      <Url xsi:nil="true"/>
      <Description xsi:nil="true"/>
    </Pad>
    <CATSCM xmlns="128ee3f7-829e-4555-9a1a-4c53ac6fd304" xsi:nil="true"/>
    <_dlc_DocId xmlns="558c601a-c172-4142-980b-33deeaa1e95d">RCUS45HN67DU-974321440-372043</_dlc_DocId>
    <_dlc_DocIdUrl xmlns="558c601a-c172-4142-980b-33deeaa1e95d">
      <Url>https://sscons.sharepoint.com/sites/ORG-IC/_layouts/15/DocIdRedir.aspx?ID=RCUS45HN67DU-974321440-372043</Url>
      <Description>RCUS45HN67DU-974321440-372043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AC8F6A5-88E4-467A-AF77-AB3769C7A2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E26EC6-CF38-4C79-AE01-CFA60FD948F9}"/>
</file>

<file path=customXml/itemProps3.xml><?xml version="1.0" encoding="utf-8"?>
<ds:datastoreItem xmlns:ds="http://schemas.openxmlformats.org/officeDocument/2006/customXml" ds:itemID="{F80476F4-23C2-41A1-A410-27BB236FF905}">
  <ds:schemaRefs>
    <ds:schemaRef ds:uri="http://schemas.microsoft.com/office/infopath/2007/PartnerControls"/>
    <ds:schemaRef ds:uri="http://purl.org/dc/dcmitype/"/>
    <ds:schemaRef ds:uri="http://www.w3.org/XML/1998/namespace"/>
    <ds:schemaRef ds:uri="http://schemas.microsoft.com/sharepoint/v3/fields"/>
    <ds:schemaRef ds:uri="http://purl.org/dc/elements/1.1/"/>
    <ds:schemaRef ds:uri="f8c85243-483e-40da-ab9a-31822a170ea8"/>
    <ds:schemaRef ds:uri="http://schemas.microsoft.com/office/2006/documentManagement/types"/>
    <ds:schemaRef ds:uri="http://schemas.openxmlformats.org/package/2006/metadata/core-properties"/>
    <ds:schemaRef ds:uri="7f75adf7-27e2-48dd-b364-911dfc24c62c"/>
    <ds:schemaRef ds:uri="http://schemas.microsoft.com/office/2006/metadata/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55755217-9754-40B2-A94E-345093AF7BE0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212</TotalTime>
  <Words>485</Words>
  <Application>Microsoft Office PowerPoint</Application>
  <PresentationFormat>Breedbeeld</PresentationFormat>
  <Paragraphs>66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Aptos</vt:lpstr>
      <vt:lpstr>Arial</vt:lpstr>
      <vt:lpstr>DINOT</vt:lpstr>
      <vt:lpstr>Wingdings</vt:lpstr>
      <vt:lpstr>Thema1</vt:lpstr>
      <vt:lpstr>Marktconsultatie Fase-Z Wonen</vt:lpstr>
      <vt:lpstr>Programma</vt:lpstr>
      <vt:lpstr>Thema 1: productomschrijving</vt:lpstr>
      <vt:lpstr>Thema 2: huurbijdrage</vt:lpstr>
      <vt:lpstr>Thema 3: time-out</vt:lpstr>
      <vt:lpstr>Thema 4: voorkeur kleinschalige woonvorm</vt:lpstr>
      <vt:lpstr>Thema 5: implementatie </vt:lpstr>
      <vt:lpstr>Overige punten/algemene punten</vt:lpstr>
      <vt:lpstr>Toelichting kostprijsonderzoek</vt:lpstr>
      <vt:lpstr>Crisisplekken </vt:lpstr>
      <vt:lpstr>Afsluiting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Kamp, AN. van der (Amanda)</dc:creator>
  <cp:lastModifiedBy>Jovana Urukalo</cp:lastModifiedBy>
  <cp:revision>6</cp:revision>
  <dcterms:created xsi:type="dcterms:W3CDTF">2025-12-11T15:19:27Z</dcterms:created>
  <dcterms:modified xsi:type="dcterms:W3CDTF">2026-01-22T12:40:22Z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0x0101003C22AF301AB5824C940705505F9283C7</vt:lpwstr>
  </property>
  <property fmtid="{D5CDD505-2E9C-101B-9397-08002B2CF9AE}" pid="3" name="MediaServiceImageTags">
    <vt:lpwstr/>
  </property>
  <property fmtid="{D5CDD505-2E9C-101B-9397-08002B2CF9AE}" pid="4" name="_dlc_DocIdItemGuid">
    <vt:lpwstr>85286c61-fe98-46d6-8a18-0dafeae17e5c</vt:lpwstr>
  </property>
</Properties>
</file>