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  <p:sldMasterId id="2147483748" r:id="rId5"/>
  </p:sldMasterIdLst>
  <p:notesMasterIdLst>
    <p:notesMasterId r:id="rId16"/>
  </p:notesMasterIdLst>
  <p:sldIdLst>
    <p:sldId id="359" r:id="rId6"/>
    <p:sldId id="346" r:id="rId7"/>
    <p:sldId id="350" r:id="rId8"/>
    <p:sldId id="354" r:id="rId9"/>
    <p:sldId id="355" r:id="rId10"/>
    <p:sldId id="353" r:id="rId11"/>
    <p:sldId id="356" r:id="rId12"/>
    <p:sldId id="351" r:id="rId13"/>
    <p:sldId id="358" r:id="rId14"/>
    <p:sldId id="35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jn, Martijn van (WVL)" initials="RMv(" lastIdx="1" clrIdx="0">
    <p:extLst>
      <p:ext uri="{19B8F6BF-5375-455C-9EA6-DF929625EA0E}">
        <p15:presenceInfo xmlns:p15="http://schemas.microsoft.com/office/powerpoint/2012/main" userId="S-1-5-21-1046319769-833967741-3563887046-5752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9" autoAdjust="0"/>
    <p:restoredTop sz="95033" autoAdjust="0"/>
  </p:normalViewPr>
  <p:slideViewPr>
    <p:cSldViewPr snapToGrid="0">
      <p:cViewPr varScale="1">
        <p:scale>
          <a:sx n="105" d="100"/>
          <a:sy n="105" d="100"/>
        </p:scale>
        <p:origin x="726" y="1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9" d="100"/>
          <a:sy n="99" d="100"/>
        </p:scale>
        <p:origin x="3580" y="-1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5AE35-D0DB-434D-85E6-5FB949DDA3BF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308FB-17E4-426D-A3B1-8D18A810CE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2212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08FB-17E4-426D-A3B1-8D18A810CE1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41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308FB-17E4-426D-A3B1-8D18A810CE1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802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42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6088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9188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6261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9057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5259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7826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3832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41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32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4121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5130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09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649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715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6531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31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05243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4653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83305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1413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405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745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90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6781121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94572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01994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10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54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448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27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2301" y="2068513"/>
            <a:ext cx="5499100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24601" y="2068513"/>
            <a:ext cx="5499100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ED196-E5ED-4B69-9717-D962832517C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820E0-E730-43DB-9334-521345BE1FC4}" type="datetime4">
              <a:rPr lang="nl-NL" smtClean="0"/>
              <a:pPr>
                <a:defRPr/>
              </a:pPr>
              <a:t>9 februari 2026</a:t>
            </a:fld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5808134" y="6524626"/>
            <a:ext cx="4129617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CIRCULAR ECONOMY</a:t>
            </a:r>
          </a:p>
        </p:txBody>
      </p:sp>
    </p:spTree>
    <p:extLst>
      <p:ext uri="{BB962C8B-B14F-4D97-AF65-F5344CB8AC3E}">
        <p14:creationId xmlns:p14="http://schemas.microsoft.com/office/powerpoint/2010/main" val="14306307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457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77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80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875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997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502305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4551673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31801072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851017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662384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30286480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40881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051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04012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88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9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240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7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05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56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  <p:sldLayoutId id="2147483732" r:id="rId36"/>
    <p:sldLayoutId id="2147483733" r:id="rId37"/>
    <p:sldLayoutId id="2147483734" r:id="rId38"/>
    <p:sldLayoutId id="2147483735" r:id="rId3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7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EE0980F3-EC14-7F0A-1EBA-32D40EA79D4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/>
          <a:lstStyle/>
          <a:p>
            <a:r>
              <a:rPr lang="en-US" dirty="0"/>
              <a:t>Cees Riksen</a:t>
            </a:r>
          </a:p>
          <a:p>
            <a:r>
              <a:rPr lang="en-US" dirty="0"/>
              <a:t>9 </a:t>
            </a:r>
            <a:r>
              <a:rPr lang="en-US" dirty="0" err="1"/>
              <a:t>februari</a:t>
            </a:r>
            <a:r>
              <a:rPr lang="en-US" dirty="0"/>
              <a:t> 2026</a:t>
            </a:r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C5F2CE38-F505-1655-B8F3-F8384C5B4DD2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A83820E0-E730-43DB-9334-521345BE1FC4}" type="datetime4">
              <a:rPr lang="nl-NL" smtClean="0"/>
              <a:pPr>
                <a:spcAft>
                  <a:spcPts val="600"/>
                </a:spcAft>
                <a:defRPr/>
              </a:pPr>
              <a:t>9 februari 2026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40AD3A81-07E3-0D50-7E82-F4058C54F1E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/>
              <a:t>CIRCULAR ECONOMY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C107A30-3535-5674-6F9D-20E3B394D33B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fld id="{8F9ED196-E5ED-4B69-9717-D962832517C3}" type="slidenum">
              <a:rPr lang="nl-NL" smtClean="0"/>
              <a:pPr>
                <a:spcAft>
                  <a:spcPts val="600"/>
                </a:spcAft>
                <a:defRPr/>
              </a:pPr>
              <a:t>1</a:t>
            </a:fld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265869-3760-ED3C-CE83-6BE58F4E5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anchor="b">
            <a:normAutofit/>
          </a:bodyPr>
          <a:lstStyle/>
          <a:p>
            <a:r>
              <a:rPr lang="nl-NL" sz="3300" dirty="0"/>
              <a:t>Informatiebijeenkomst</a:t>
            </a:r>
            <a:br>
              <a:rPr lang="nl-NL" sz="3300" dirty="0"/>
            </a:br>
            <a:r>
              <a:rPr lang="nl-NL" sz="3300" dirty="0"/>
              <a:t>aanbesteding ‘Kostenonderzoek zwerfafval’</a:t>
            </a:r>
          </a:p>
        </p:txBody>
      </p:sp>
      <p:sp>
        <p:nvSpPr>
          <p:cNvPr id="16" name="Subtitle 6">
            <a:extLst>
              <a:ext uri="{FF2B5EF4-FFF2-40B4-BE49-F238E27FC236}">
                <a16:creationId xmlns:a16="http://schemas.microsoft.com/office/drawing/2014/main" id="{CC179BE8-9A69-CAC0-C724-FBE47C52A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Afbeelding 8" descr="Afbeelding met groen, Kinderkunst, illustratie, tekenfilm&#10;&#10;Door AI gegenereerde inhoud is mogelijk onjuist.">
            <a:extLst>
              <a:ext uri="{FF2B5EF4-FFF2-40B4-BE49-F238E27FC236}">
                <a16:creationId xmlns:a16="http://schemas.microsoft.com/office/drawing/2014/main" id="{E211942C-BD8D-EB11-4CA2-AE13DF4226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17" r="13918" b="-1"/>
          <a:stretch>
            <a:fillRect/>
          </a:stretch>
        </p:blipFill>
        <p:spPr>
          <a:xfrm>
            <a:off x="20" y="10"/>
            <a:ext cx="6099155" cy="685799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402364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72CEFDE-17BD-F48A-716C-62006843C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Geen klankbordgroep</a:t>
            </a:r>
          </a:p>
          <a:p>
            <a:r>
              <a:rPr lang="nl-NL" dirty="0"/>
              <a:t>Wel informatiebijeenkomsten waar voortgang wordt gepresenteerd</a:t>
            </a:r>
          </a:p>
          <a:p>
            <a:r>
              <a:rPr lang="nl-NL" dirty="0"/>
              <a:t>Stakeholders:</a:t>
            </a:r>
          </a:p>
          <a:p>
            <a:pPr lvl="1"/>
            <a:r>
              <a:rPr lang="nl-NL"/>
              <a:t>Gebiedsbeheerders: </a:t>
            </a:r>
            <a:r>
              <a:rPr lang="nl-NL" dirty="0"/>
              <a:t>NVRD/VNG, Unie van Waterschappen en Interprovinciaal Overleg</a:t>
            </a:r>
          </a:p>
          <a:p>
            <a:pPr lvl="1"/>
            <a:r>
              <a:rPr lang="nl-NL" dirty="0"/>
              <a:t>Producenten: Verpact, vertegenwoordigers van Vochtige doekjes, Ballonnen en Sigaretten</a:t>
            </a:r>
          </a:p>
          <a:p>
            <a:r>
              <a:rPr lang="nl-NL" dirty="0"/>
              <a:t>RWS nodigt deze partijen uit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1549908-09AD-208D-972E-0F125C572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Stakeholders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FC26E1-71BF-9913-5E30-F1BE3BE51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ECE93E-9408-7867-BBCB-69013E145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17E85A-1703-9371-3B1A-C3646A2B9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7680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sz="3100" dirty="0"/>
              <a:t>Uitgebreide Producentenverantwoordelijkheid (UPV)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22300" y="2068513"/>
            <a:ext cx="6245427" cy="41386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Doel van het instrument:</a:t>
            </a:r>
          </a:p>
          <a:p>
            <a:r>
              <a:rPr lang="nl-NL" sz="2000" dirty="0"/>
              <a:t>Verantwoordelijkheid producenten uitbreiden, naar verderop in de keten</a:t>
            </a:r>
          </a:p>
          <a:p>
            <a:r>
              <a:rPr lang="nl-NL" sz="2000" dirty="0"/>
              <a:t>Producent stimuleren om producten in de handel te brengen die duurzaam, herbruikbaar, </a:t>
            </a:r>
            <a:r>
              <a:rPr lang="nl-NL" sz="2000" dirty="0" err="1"/>
              <a:t>repareerbaar</a:t>
            </a:r>
            <a:r>
              <a:rPr lang="nl-NL" sz="2000" dirty="0"/>
              <a:t> en </a:t>
            </a:r>
            <a:r>
              <a:rPr lang="nl-NL" sz="2000" dirty="0" err="1"/>
              <a:t>recycleerbaar</a:t>
            </a:r>
            <a:r>
              <a:rPr lang="nl-NL" sz="2000" dirty="0"/>
              <a:t> zijn: financiële prikkel voor preventie</a:t>
            </a:r>
          </a:p>
          <a:p>
            <a:pPr marL="0" indent="0">
              <a:buNone/>
            </a:pPr>
            <a:endParaRPr lang="nl-NL" sz="2000" dirty="0"/>
          </a:p>
        </p:txBody>
      </p:sp>
      <p:pic>
        <p:nvPicPr>
          <p:cNvPr id="8" name="Afbeelding 7" descr="Afbeelding met tekst, schermopname, ontwerp&#10;&#10;Door AI gegenereerde inhoud is mogelijk onjuist.">
            <a:extLst>
              <a:ext uri="{FF2B5EF4-FFF2-40B4-BE49-F238E27FC236}">
                <a16:creationId xmlns:a16="http://schemas.microsoft.com/office/drawing/2014/main" id="{3CD1B26F-69F7-16C6-60E3-47C705D85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271" y="2068513"/>
            <a:ext cx="3993760" cy="4138612"/>
          </a:xfrm>
          <a:prstGeom prst="rect">
            <a:avLst/>
          </a:prstGeom>
          <a:noFill/>
        </p:spPr>
      </p:pic>
      <p:sp>
        <p:nvSpPr>
          <p:cNvPr id="6" name="Tijdelijke aanduiding voor dianummer 5"/>
          <p:cNvSpPr>
            <a:spLocks noGrp="1"/>
          </p:cNvSpPr>
          <p:nvPr>
            <p:ph type="sldNum" sz="quarter" idx="10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  <p:sp>
        <p:nvSpPr>
          <p:cNvPr id="13" name="Date Placeholder 5">
            <a:extLst>
              <a:ext uri="{FF2B5EF4-FFF2-40B4-BE49-F238E27FC236}">
                <a16:creationId xmlns:a16="http://schemas.microsoft.com/office/drawing/2014/main" id="{7D4E2699-9022-A6D0-4D11-F096F55112D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83820E0-E730-43DB-9334-521345BE1FC4}" type="datetime4">
              <a:rPr lang="nl-NL" smtClean="0"/>
              <a:pPr>
                <a:spcAft>
                  <a:spcPts val="600"/>
                </a:spcAft>
                <a:defRPr/>
              </a:pPr>
              <a:t>9 februari 2026</a:t>
            </a:fld>
            <a:endParaRPr lang="nl-NL"/>
          </a:p>
        </p:txBody>
      </p:sp>
      <p:sp>
        <p:nvSpPr>
          <p:cNvPr id="15" name="Footer Placeholder 6">
            <a:extLst>
              <a:ext uri="{FF2B5EF4-FFF2-40B4-BE49-F238E27FC236}">
                <a16:creationId xmlns:a16="http://schemas.microsoft.com/office/drawing/2014/main" id="{08F3E2F3-5DF1-2C03-9CC9-3BED83DBE08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808134" y="6524626"/>
            <a:ext cx="4129617" cy="206375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nl-NL"/>
              <a:t>CIRCULAR ECONOMY</a:t>
            </a:r>
          </a:p>
        </p:txBody>
      </p:sp>
    </p:spTree>
    <p:extLst>
      <p:ext uri="{BB962C8B-B14F-4D97-AF65-F5344CB8AC3E}">
        <p14:creationId xmlns:p14="http://schemas.microsoft.com/office/powerpoint/2010/main" val="2355879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635000" y="6069834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-7401" y="4863368"/>
            <a:ext cx="12199401" cy="1575828"/>
          </a:xfrm>
          <a:prstGeom prst="rect">
            <a:avLst/>
          </a:prstGeom>
          <a:solidFill>
            <a:srgbClr val="ECF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Doel UPV is vermindering van (kunststof) zwerfafval</a:t>
            </a:r>
          </a:p>
          <a:p>
            <a:r>
              <a:rPr lang="nl-NL" dirty="0"/>
              <a:t>UPV zorgt dat producenten de kosten vergoeden van:</a:t>
            </a:r>
          </a:p>
          <a:p>
            <a:pPr marL="0" indent="0">
              <a:buNone/>
            </a:pPr>
            <a:r>
              <a:rPr lang="nl-NL" dirty="0"/>
              <a:t>   - Bewustwordingsmaatregelen   </a:t>
            </a:r>
          </a:p>
          <a:p>
            <a:pPr marL="0" indent="0">
              <a:buNone/>
            </a:pPr>
            <a:r>
              <a:rPr lang="nl-NL" dirty="0"/>
              <a:t>   - openbare afvalinzameling (niet voor vochtige doekjes, ballonnen)</a:t>
            </a:r>
          </a:p>
          <a:p>
            <a:pPr marL="0" indent="0">
              <a:buNone/>
            </a:pPr>
            <a:r>
              <a:rPr lang="nl-NL" dirty="0"/>
              <a:t>   - opruimen zwerfafval 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UPV - zwerfafval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63427" y="7598375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892610" y="6403035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7706" y="4863368"/>
            <a:ext cx="1299892" cy="135804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4049" y="5056226"/>
            <a:ext cx="1123950" cy="1143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5"/>
          <a:srcRect r="7760"/>
          <a:stretch/>
        </p:blipFill>
        <p:spPr>
          <a:xfrm>
            <a:off x="6175585" y="4924004"/>
            <a:ext cx="1248798" cy="135723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5887" y="4951065"/>
            <a:ext cx="1295371" cy="135332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8915" y="4959975"/>
            <a:ext cx="1250221" cy="1404888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8155" y="5003905"/>
            <a:ext cx="1254312" cy="1317028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9182" y="5052720"/>
            <a:ext cx="1152525" cy="1251667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922" y="4959975"/>
            <a:ext cx="1363812" cy="129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7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1BEB70F-9EE0-F7E3-E893-A78E3435E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916810" cy="3944938"/>
          </a:xfrm>
        </p:spPr>
        <p:txBody>
          <a:bodyPr>
            <a:normAutofit/>
          </a:bodyPr>
          <a:lstStyle/>
          <a:p>
            <a:r>
              <a:rPr lang="nl-NL" dirty="0"/>
              <a:t>Uitvoeren van een onderzoek waarbij de kosten worden bepaald die </a:t>
            </a:r>
            <a:r>
              <a:rPr lang="nl-NL" i="1" dirty="0"/>
              <a:t>publieke</a:t>
            </a:r>
            <a:r>
              <a:rPr lang="nl-NL" dirty="0"/>
              <a:t> gebiedsbeheerders maken voor het voorkomen, monitoren, opruimen en verwerken van zwerfafval.</a:t>
            </a:r>
          </a:p>
          <a:p>
            <a:endParaRPr lang="nl-NL" dirty="0"/>
          </a:p>
        </p:txBody>
      </p:sp>
      <p:pic>
        <p:nvPicPr>
          <p:cNvPr id="8" name="Afbeelding 7" descr="Afbeelding met schermopname, illustratie, tekenfilm&#10;&#10;Door AI gegenereerde inhoud is mogelijk onjuist.">
            <a:extLst>
              <a:ext uri="{FF2B5EF4-FFF2-40B4-BE49-F238E27FC236}">
                <a16:creationId xmlns:a16="http://schemas.microsoft.com/office/drawing/2014/main" id="{586AF389-F1DE-A3A4-34FC-656EDA0BD0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30"/>
          <a:stretch>
            <a:fillRect/>
          </a:stretch>
        </p:blipFill>
        <p:spPr>
          <a:xfrm>
            <a:off x="6553199" y="2276475"/>
            <a:ext cx="5004000" cy="3944938"/>
          </a:xfrm>
          <a:prstGeom prst="rect">
            <a:avLst/>
          </a:prstGeom>
          <a:noFill/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462E2B9-570C-4352-54C9-9F6869922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dirty="0"/>
              <a:t>Opdrachtomschrijving kostenonderzoek</a:t>
            </a:r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4E82C54-815B-E287-4BEB-18B12816A3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32AA2A7D-E4B8-91E5-38FA-6B7B8977F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BF2196-982D-7E7D-99C0-3F8B6B905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2625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DBE1FB9-3B7A-B9E5-64B1-7ACE47B5E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Activity </a:t>
            </a:r>
            <a:r>
              <a:rPr lang="nl-NL" dirty="0" err="1"/>
              <a:t>Based</a:t>
            </a:r>
            <a:r>
              <a:rPr lang="nl-NL" dirty="0"/>
              <a:t> </a:t>
            </a:r>
            <a:r>
              <a:rPr lang="nl-NL" dirty="0" err="1"/>
              <a:t>Costing</a:t>
            </a:r>
            <a:endParaRPr lang="nl-NL" dirty="0"/>
          </a:p>
          <a:p>
            <a:r>
              <a:rPr lang="nl-NL" i="1" u="sng" dirty="0"/>
              <a:t>Alle</a:t>
            </a:r>
            <a:r>
              <a:rPr lang="nl-NL" dirty="0"/>
              <a:t> kosten die te maken hebben met voorkomen, monitoren, opruimen en verwerken van zwerfafval </a:t>
            </a:r>
          </a:p>
          <a:p>
            <a:r>
              <a:rPr lang="nl-NL" dirty="0"/>
              <a:t>Verschillende opruimmodaliteit</a:t>
            </a:r>
          </a:p>
          <a:p>
            <a:pPr lvl="1"/>
            <a:r>
              <a:rPr lang="nl-NL" dirty="0"/>
              <a:t>Handmatig, machinaal, aanschaf en afschrijving, burgerparticipatie, transport etc.</a:t>
            </a:r>
          </a:p>
          <a:p>
            <a:pPr lvl="1"/>
            <a:r>
              <a:rPr lang="nl-NL" dirty="0" err="1"/>
              <a:t>Toerekeningspercentage</a:t>
            </a:r>
            <a:endParaRPr lang="nl-NL" dirty="0"/>
          </a:p>
          <a:p>
            <a:r>
              <a:rPr lang="nl-NL" dirty="0"/>
              <a:t>Statistische analyse</a:t>
            </a:r>
          </a:p>
          <a:p>
            <a:r>
              <a:rPr lang="nl-NL" dirty="0"/>
              <a:t>Review voorgaand kostenonderzoek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69777A0-9C50-1CFC-90D7-05ADDA57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Kostenonderzoek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0A299A-28FA-6B7A-DCA0-C34E8868B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ABD729-B056-8332-5E07-AAA5CAC62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A3E2F2-A6F4-667C-48D5-5F78B0041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376C8BF-2CD5-5582-DE0E-EA35395C9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693" y="4636608"/>
            <a:ext cx="3481084" cy="203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780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6D08E7-31B9-500D-6C52-93A8BD03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7" name="Afbeelding 49" descr="image005">
            <a:extLst>
              <a:ext uri="{FF2B5EF4-FFF2-40B4-BE49-F238E27FC236}">
                <a16:creationId xmlns:a16="http://schemas.microsoft.com/office/drawing/2014/main" id="{02A439CA-2921-1C6F-4950-ED561AC9C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524657"/>
            <a:ext cx="9934331" cy="518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9E2EFC5C-AC67-5E13-C62D-4E4AD86E5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314512"/>
            <a:ext cx="10923588" cy="948047"/>
          </a:xfrm>
        </p:spPr>
        <p:txBody>
          <a:bodyPr/>
          <a:lstStyle/>
          <a:p>
            <a:r>
              <a:rPr lang="nl-NL" dirty="0"/>
              <a:t>Opzet Kostenonderzoek</a:t>
            </a:r>
          </a:p>
        </p:txBody>
      </p:sp>
    </p:spTree>
    <p:extLst>
      <p:ext uri="{BB962C8B-B14F-4D97-AF65-F5344CB8AC3E}">
        <p14:creationId xmlns:p14="http://schemas.microsoft.com/office/powerpoint/2010/main" val="326150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83B83A9-D717-864A-D947-3BC3674B1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dirty="0"/>
              <a:t>Vragenlijst en interview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681C86D-2FA1-1684-A15A-4BFB840B08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301" y="2068513"/>
            <a:ext cx="6488618" cy="4138612"/>
          </a:xfrm>
        </p:spPr>
        <p:txBody>
          <a:bodyPr>
            <a:normAutofit/>
          </a:bodyPr>
          <a:lstStyle/>
          <a:p>
            <a:r>
              <a:rPr lang="nl-NL" sz="1800" dirty="0"/>
              <a:t>Verbeteren bestaande vragenlijst</a:t>
            </a:r>
          </a:p>
          <a:p>
            <a:r>
              <a:rPr lang="nl-NL" sz="1800" dirty="0"/>
              <a:t>Geen </a:t>
            </a:r>
            <a:r>
              <a:rPr lang="nl-NL" sz="1800" dirty="0" err="1"/>
              <a:t>selfreporting</a:t>
            </a:r>
            <a:endParaRPr lang="nl-NL" sz="1800" dirty="0"/>
          </a:p>
          <a:p>
            <a:r>
              <a:rPr lang="nl-NL" sz="1800" dirty="0"/>
              <a:t>Interview zorgt voor eenduidigheid. </a:t>
            </a:r>
          </a:p>
          <a:p>
            <a:pPr lvl="1"/>
            <a:r>
              <a:rPr lang="nl-NL" sz="1800" dirty="0"/>
              <a:t>Ondersteuning bij achterhalen alle zwerfafvalkosten bij gebiedsbeheerders</a:t>
            </a:r>
          </a:p>
          <a:p>
            <a:pPr lvl="1"/>
            <a:r>
              <a:rPr lang="nl-NL" sz="1800" dirty="0"/>
              <a:t>Gebiedsbeheerder helpen met kosten op juiste plek in te voeren</a:t>
            </a:r>
          </a:p>
          <a:p>
            <a:pPr lvl="1"/>
            <a:r>
              <a:rPr lang="nl-NL" sz="1800" dirty="0"/>
              <a:t>Ondersteuning bij inschatten van aandeel zwerfafval in andere kostenposten (bv groenonderhoud)</a:t>
            </a:r>
          </a:p>
          <a:p>
            <a:pPr lvl="1"/>
            <a:r>
              <a:rPr lang="nl-NL" sz="1800" dirty="0"/>
              <a:t>Inzet SUP-vergoeding op zwerfafval</a:t>
            </a:r>
          </a:p>
          <a:p>
            <a:pPr marL="0" indent="0">
              <a:buNone/>
            </a:pPr>
            <a:endParaRPr lang="nl-NL" sz="1800" dirty="0"/>
          </a:p>
        </p:txBody>
      </p:sp>
      <p:pic>
        <p:nvPicPr>
          <p:cNvPr id="2050" name="Picture 2" descr="Virtual Interview Etiquette: Do's and Don'ts for Success on Screen |  Assurant">
            <a:extLst>
              <a:ext uri="{FF2B5EF4-FFF2-40B4-BE49-F238E27FC236}">
                <a16:creationId xmlns:a16="http://schemas.microsoft.com/office/drawing/2014/main" id="{16DFA35B-6F95-10D5-7629-6428085EA5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" t="-1" r="-3" b="11322"/>
          <a:stretch>
            <a:fillRect/>
          </a:stretch>
        </p:blipFill>
        <p:spPr bwMode="auto">
          <a:xfrm>
            <a:off x="7110919" y="2660294"/>
            <a:ext cx="4712782" cy="314519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440458-5777-BAF6-407C-4F7CD792E0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7</a:t>
            </a:fld>
            <a:endParaRPr lang="nl-NL"/>
          </a:p>
        </p:txBody>
      </p:sp>
      <p:sp>
        <p:nvSpPr>
          <p:cNvPr id="2055" name="Date Placeholder 5">
            <a:extLst>
              <a:ext uri="{FF2B5EF4-FFF2-40B4-BE49-F238E27FC236}">
                <a16:creationId xmlns:a16="http://schemas.microsoft.com/office/drawing/2014/main" id="{52175C15-E189-AA47-EE49-C63E030A9A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83820E0-E730-43DB-9334-521345BE1FC4}" type="datetime4">
              <a:rPr lang="nl-NL" smtClean="0"/>
              <a:pPr>
                <a:spcAft>
                  <a:spcPts val="600"/>
                </a:spcAft>
                <a:defRPr/>
              </a:pPr>
              <a:t>9 februari 2026</a:t>
            </a:fld>
            <a:endParaRPr lang="nl-NL"/>
          </a:p>
        </p:txBody>
      </p:sp>
      <p:sp>
        <p:nvSpPr>
          <p:cNvPr id="2057" name="Footer Placeholder 6">
            <a:extLst>
              <a:ext uri="{FF2B5EF4-FFF2-40B4-BE49-F238E27FC236}">
                <a16:creationId xmlns:a16="http://schemas.microsoft.com/office/drawing/2014/main" id="{9B64F33C-056C-E45E-4CE6-86873BD8527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808134" y="6524626"/>
            <a:ext cx="4129617" cy="206375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nl-NL"/>
              <a:t>CIRCULAR ECONOMY</a:t>
            </a:r>
          </a:p>
        </p:txBody>
      </p:sp>
    </p:spTree>
    <p:extLst>
      <p:ext uri="{BB962C8B-B14F-4D97-AF65-F5344CB8AC3E}">
        <p14:creationId xmlns:p14="http://schemas.microsoft.com/office/powerpoint/2010/main" val="1635578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4A37E4B-6B62-439E-A17C-18F0FB7E6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Memo A: Kostenonderzoek naar het opruimen en verwerken van zwerfafval</a:t>
            </a:r>
          </a:p>
          <a:p>
            <a:r>
              <a:rPr lang="nl-NL" dirty="0"/>
              <a:t>Kostenonderzoek 2023 (peiljaar 2021)</a:t>
            </a:r>
          </a:p>
          <a:p>
            <a:pPr lvl="1"/>
            <a:r>
              <a:rPr lang="nl-NL" dirty="0"/>
              <a:t>En in mindere mate 2020 (peiljaar 2018) en 2012 (peiljaar 2010)</a:t>
            </a:r>
          </a:p>
          <a:p>
            <a:r>
              <a:rPr lang="nl-NL" dirty="0"/>
              <a:t>Richtsnoeren vanuit EC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6ACB555-FEEF-42CF-6484-80551813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Input Kostenonderzoek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18F439-23D8-65A8-30D9-5D34C7589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1882CD-E5CF-CFD9-BFF1-E6353D59C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AF01E5-EBC2-CE53-6732-4DF85EE2D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114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06327A3-8C0D-6D6B-3D45-58200A0FA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Gemeenten: at random 75 en 5 pilotgemeenten</a:t>
            </a:r>
          </a:p>
          <a:p>
            <a:pPr lvl="0"/>
            <a:r>
              <a:rPr lang="nl-NL" dirty="0"/>
              <a:t>Provincies: at random 6</a:t>
            </a:r>
          </a:p>
          <a:p>
            <a:pPr lvl="0"/>
            <a:r>
              <a:rPr lang="nl-NL" dirty="0"/>
              <a:t>Waterschappen: at random 10</a:t>
            </a:r>
          </a:p>
          <a:p>
            <a:pPr lvl="0"/>
            <a:r>
              <a:rPr lang="nl-NL" dirty="0"/>
              <a:t>Rijkswaterstaat</a:t>
            </a:r>
          </a:p>
          <a:p>
            <a:pPr lvl="0"/>
            <a:r>
              <a:rPr lang="nl-NL" dirty="0"/>
              <a:t>ProRail</a:t>
            </a:r>
          </a:p>
          <a:p>
            <a:pPr lvl="0"/>
            <a:r>
              <a:rPr lang="nl-NL" dirty="0"/>
              <a:t>Staatsbosbeheer.</a:t>
            </a:r>
          </a:p>
          <a:p>
            <a:endParaRPr lang="nl-NL" dirty="0"/>
          </a:p>
          <a:p>
            <a:r>
              <a:rPr lang="nl-NL" dirty="0"/>
              <a:t>Opdrachtnemer legt contacten, plant en voert interviews uit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D015AD-550D-3B74-05E7-E4F01ECCF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Actoren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1AD92D-C4C9-45A0-539D-7530886FE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2761A5-8DEF-F7A4-481A-7525BDE0A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5320FA-B9B2-5EFF-548F-F28799EF1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354521"/>
      </p:ext>
    </p:extLst>
  </p:cSld>
  <p:clrMapOvr>
    <a:masterClrMapping/>
  </p:clrMapOvr>
</p:sld>
</file>

<file path=ppt/theme/theme1.xml><?xml version="1.0" encoding="utf-8"?>
<a:theme xmlns:a="http://schemas.openxmlformats.org/drawingml/2006/main" name="IenW Nederland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2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D51A17462A5C40A20EFB5EF1AF1906" ma:contentTypeVersion="0" ma:contentTypeDescription="Een nieuw document maken." ma:contentTypeScope="" ma:versionID="c01689ff991525770ded6621b5da55d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74D546-F997-416B-82D8-FFB580F6DE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BD68C2A-C0CD-48D8-BD93-9577689BE49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5E88F0A-F103-4806-9291-F578F07CEE2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276b06-72c2-4081-996b-9af57fe26b63}" enabled="1" method="Standard" siteId="{ac843cea-7a2b-4dc6-9f37-919c3e210fe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</TotalTime>
  <Words>341</Words>
  <Application>Microsoft Office PowerPoint</Application>
  <PresentationFormat>Breedbeeld</PresentationFormat>
  <Paragraphs>72</Paragraphs>
  <Slides>10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Arial</vt:lpstr>
      <vt:lpstr>Calibri</vt:lpstr>
      <vt:lpstr>Verdana</vt:lpstr>
      <vt:lpstr>Wingdings</vt:lpstr>
      <vt:lpstr>IenW Nederlands 16:9</vt:lpstr>
      <vt:lpstr>RWS 16:9 NL</vt:lpstr>
      <vt:lpstr>Informatiebijeenkomst aanbesteding ‘Kostenonderzoek zwerfafval’</vt:lpstr>
      <vt:lpstr>Uitgebreide Producentenverantwoordelijkheid (UPV)</vt:lpstr>
      <vt:lpstr>UPV - zwerfafval</vt:lpstr>
      <vt:lpstr>Opdrachtomschrijving kostenonderzoek</vt:lpstr>
      <vt:lpstr>Kostenonderzoek</vt:lpstr>
      <vt:lpstr>Opzet Kostenonderzoek</vt:lpstr>
      <vt:lpstr>Vragenlijst en interview</vt:lpstr>
      <vt:lpstr>Input Kostenonderzoek</vt:lpstr>
      <vt:lpstr>Actoren</vt:lpstr>
      <vt:lpstr>Stakeholders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Plastic Pacts: meer met minder plastic!</dc:title>
  <dc:creator>Kamp, M.C. van de (Miriam) - DGMI</dc:creator>
  <cp:lastModifiedBy>Riksen, Cees (RWS WVL)</cp:lastModifiedBy>
  <cp:revision>203</cp:revision>
  <dcterms:created xsi:type="dcterms:W3CDTF">2021-01-05T10:38:44Z</dcterms:created>
  <dcterms:modified xsi:type="dcterms:W3CDTF">2026-02-09T13:33:05Z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0x010100DBD51A17462A5C40A20EFB5EF1AF1906</vt:lpwstr>
  </property>
</Properties>
</file>