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rts/colors2.xml" ContentType="application/vnd.ms-office.chartcolorstyle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hart3.xml" ContentType="application/vnd.openxmlformats-officedocument.drawingml.chart+xml"/>
  <Override PartName="/ppt/charts/colors5.xml" ContentType="application/vnd.ms-office.chartcolorstyle+xml"/>
  <Override PartName="/ppt/charts/colors6.xml" ContentType="application/vnd.ms-office.chartcolorstyle+xml"/>
  <Override PartName="/ppt/charts/style5.xml" ContentType="application/vnd.ms-office.chartstyle+xml"/>
  <Override PartName="/ppt/charts/chart5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style6.xml" ContentType="application/vnd.ms-office.chart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9" r:id="rId2"/>
    <p:sldId id="314" r:id="rId3"/>
    <p:sldId id="315" r:id="rId4"/>
    <p:sldId id="317" r:id="rId5"/>
    <p:sldId id="298" r:id="rId6"/>
    <p:sldId id="318" r:id="rId7"/>
    <p:sldId id="275" r:id="rId8"/>
    <p:sldId id="307" r:id="rId9"/>
    <p:sldId id="308" r:id="rId10"/>
    <p:sldId id="309" r:id="rId11"/>
    <p:sldId id="320" r:id="rId12"/>
    <p:sldId id="321" r:id="rId13"/>
  </p:sldIdLst>
  <p:sldSz cx="12192000" cy="6858000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0896" autoAdjust="0"/>
  </p:normalViewPr>
  <p:slideViewPr>
    <p:cSldViewPr snapToGrid="0">
      <p:cViewPr varScale="1">
        <p:scale>
          <a:sx n="100" d="100"/>
          <a:sy n="100" d="100"/>
        </p:scale>
        <p:origin x="9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Overeenkomst t/m 2010</c:v>
                </c:pt>
              </c:strCache>
            </c:strRef>
          </c:tx>
          <c:spPr>
            <a:solidFill>
              <a:srgbClr val="0070C0"/>
            </a:solidFill>
            <a:ln w="19050">
              <a:noFill/>
            </a:ln>
            <a:effectLst/>
          </c:spPr>
          <c:invertIfNegative val="0"/>
          <c:cat>
            <c:numRef>
              <c:f>Blad1!$A$2:$A$20</c:f>
              <c:numCache>
                <c:formatCode>0</c:formatCode>
                <c:ptCount val="1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</c:numCache>
            </c:numRef>
          </c:cat>
          <c:val>
            <c:numRef>
              <c:f>Blad1!$B$2:$B$20</c:f>
              <c:numCache>
                <c:formatCode>"€ "#,##0;[Red]"€ "#,##0\-</c:formatCode>
                <c:ptCount val="19"/>
                <c:pt idx="0">
                  <c:v>72379572.855474994</c:v>
                </c:pt>
                <c:pt idx="1">
                  <c:v>72525103.367361233</c:v>
                </c:pt>
                <c:pt idx="2">
                  <c:v>73490218.854924038</c:v>
                </c:pt>
                <c:pt idx="3">
                  <c:v>64323973.88119293</c:v>
                </c:pt>
                <c:pt idx="4">
                  <c:v>48008271.67689874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85-436D-9411-0FBC5312677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Overeenkomst t/m 2016</c:v>
                </c:pt>
              </c:strCache>
            </c:strRef>
          </c:tx>
          <c:spPr>
            <a:solidFill>
              <a:srgbClr val="00B0F0"/>
            </a:solidFill>
            <a:ln w="28575">
              <a:noFill/>
            </a:ln>
            <a:effectLst/>
          </c:spPr>
          <c:invertIfNegative val="0"/>
          <c:cat>
            <c:numRef>
              <c:f>Blad1!$A$2:$A$20</c:f>
              <c:numCache>
                <c:formatCode>0</c:formatCode>
                <c:ptCount val="1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</c:numCache>
            </c:numRef>
          </c:cat>
          <c:val>
            <c:numRef>
              <c:f>Blad1!$C$2:$C$20</c:f>
              <c:numCache>
                <c:formatCode>General</c:formatCode>
                <c:ptCount val="19"/>
                <c:pt idx="4" formatCode="&quot;€ &quot;#,##0;[Red]&quot;€ &quot;#,##0\-">
                  <c:v>7433.638644805942</c:v>
                </c:pt>
                <c:pt idx="5" formatCode="&quot;€ &quot;#,##0;[Red]&quot;€ &quot;#,##0\-">
                  <c:v>40328521.517647147</c:v>
                </c:pt>
                <c:pt idx="6" formatCode="&quot;€ &quot;#,##0;[Red]&quot;€ &quot;#,##0\-">
                  <c:v>29822153.983210586</c:v>
                </c:pt>
                <c:pt idx="7" formatCode="&quot;€ &quot;#,##0;[Red]&quot;€ &quot;#,##0\-">
                  <c:v>29292011.604301069</c:v>
                </c:pt>
                <c:pt idx="8" formatCode="&quot;€ &quot;#,##0;[Red]&quot;€ &quot;#,##0\-">
                  <c:v>31959971.727233909</c:v>
                </c:pt>
                <c:pt idx="9" formatCode="&quot;€ &quot;#,##0;[Red]&quot;€ &quot;#,##0\-">
                  <c:v>32607259.52904978</c:v>
                </c:pt>
                <c:pt idx="10" formatCode="&quot;€ &quot;#,##0;[Red]&quot;€ &quot;#,##0\-">
                  <c:v>33339046.467714041</c:v>
                </c:pt>
                <c:pt idx="11" formatCode="&quot;€ &quot;#,##0;[Red]&quot;€ &quot;#,##0\-">
                  <c:v>6376.8230174693635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C85-436D-9411-0FBC5312677C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Overeenkomst t/m 2026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 w="38100">
              <a:noFill/>
            </a:ln>
            <a:effectLst/>
          </c:spPr>
          <c:invertIfNegative val="0"/>
          <c:cat>
            <c:numRef>
              <c:f>Blad1!$A$2:$A$20</c:f>
              <c:numCache>
                <c:formatCode>0</c:formatCode>
                <c:ptCount val="1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</c:numCache>
            </c:numRef>
          </c:cat>
          <c:val>
            <c:numRef>
              <c:f>Blad1!$D$2:$D$20</c:f>
              <c:numCache>
                <c:formatCode>General</c:formatCode>
                <c:ptCount val="19"/>
                <c:pt idx="11" formatCode="&quot;€ &quot;#,##0;[Red]&quot;€ &quot;#,##0\-">
                  <c:v>26406543.660639659</c:v>
                </c:pt>
                <c:pt idx="12" formatCode="&quot;€ &quot;#,##0;[Red]&quot;€ &quot;#,##0\-">
                  <c:v>33173849.038235009</c:v>
                </c:pt>
                <c:pt idx="13" formatCode="&quot;€ &quot;#,##0;[Red]&quot;€ &quot;#,##0\-">
                  <c:v>42463028.499028884</c:v>
                </c:pt>
                <c:pt idx="14" formatCode="&quot;€ &quot;#,##0;[Red]&quot;€ &quot;#,##0\-">
                  <c:v>39602234.841542877</c:v>
                </c:pt>
                <c:pt idx="15" formatCode="&quot;€ &quot;#,##0;[Red]&quot;€ &quot;#,##0\-">
                  <c:v>47007622.124876186</c:v>
                </c:pt>
                <c:pt idx="16" formatCode="&quot;€ &quot;#,##0;[Red]&quot;€ &quot;#,##0\-">
                  <c:v>44295965.383565024</c:v>
                </c:pt>
                <c:pt idx="17" formatCode="&quot;€ &quot;#,##0;[Red]&quot;€ &quot;#,##0\-">
                  <c:v>48305558.49840267</c:v>
                </c:pt>
                <c:pt idx="18" formatCode="&quot;€ &quot;#,##0;[Red]&quot;€ &quot;#,##0\-">
                  <c:v>52964713.591041885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C85-436D-9411-0FBC53126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7"/>
        <c:overlap val="-27"/>
        <c:axId val="1031280872"/>
        <c:axId val="1031284832"/>
      </c:barChart>
      <c:catAx>
        <c:axId val="103128087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031284832"/>
        <c:crosses val="autoZero"/>
        <c:auto val="1"/>
        <c:lblAlgn val="ctr"/>
        <c:lblOffset val="100"/>
        <c:noMultiLvlLbl val="0"/>
      </c:catAx>
      <c:valAx>
        <c:axId val="103128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€ &quot;#,##0;[Red]&quot;€ &quot;#,##0\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03128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1e kwartaal</c:v>
                </c:pt>
                <c:pt idx="1">
                  <c:v>2e kwartaal</c:v>
                </c:pt>
                <c:pt idx="2">
                  <c:v>3e kwartaal</c:v>
                </c:pt>
                <c:pt idx="3">
                  <c:v>4e kwartaal</c:v>
                </c:pt>
              </c:strCache>
            </c:strRef>
          </c:cat>
          <c:val>
            <c:numRef>
              <c:f>Blad1!$B$2:$B$5</c:f>
              <c:numCache>
                <c:formatCode>_ "€"\ * #,##0_ ;_ "€"\ * \-#,##0_ ;_ "€"\ * "-"??_ ;_ @_ </c:formatCode>
                <c:ptCount val="4"/>
                <c:pt idx="0">
                  <c:v>13437768.92280058</c:v>
                </c:pt>
                <c:pt idx="1">
                  <c:v>10615618.438203279</c:v>
                </c:pt>
                <c:pt idx="2">
                  <c:v>10444203.723252555</c:v>
                </c:pt>
                <c:pt idx="3">
                  <c:v>14171332.671637435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71-45F2-A7F7-214C001F4BEB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1e kwartaal</c:v>
                </c:pt>
                <c:pt idx="1">
                  <c:v>2e kwartaal</c:v>
                </c:pt>
                <c:pt idx="2">
                  <c:v>3e kwartaal</c:v>
                </c:pt>
                <c:pt idx="3">
                  <c:v>4e kwartaal</c:v>
                </c:pt>
              </c:strCache>
            </c:strRef>
          </c:cat>
          <c:val>
            <c:numRef>
              <c:f>Blad1!$C$2:$C$5</c:f>
              <c:numCache>
                <c:formatCode>_ "€"\ * #,##0_ ;_ "€"\ * \-#,##0_ ;_ "€"\ * "-"??_ ;_ @_ </c:formatCode>
                <c:ptCount val="4"/>
                <c:pt idx="0">
                  <c:v>16778267.511100344</c:v>
                </c:pt>
                <c:pt idx="1">
                  <c:v>12867295.066314342</c:v>
                </c:pt>
                <c:pt idx="2">
                  <c:v>8986938.710908385</c:v>
                </c:pt>
                <c:pt idx="3">
                  <c:v>15029319.877019905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71-45F2-A7F7-214C001F4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1262152"/>
        <c:axId val="1031258912"/>
      </c:barChart>
      <c:catAx>
        <c:axId val="1031262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031258912"/>
        <c:crosses val="autoZero"/>
        <c:auto val="1"/>
        <c:lblAlgn val="ctr"/>
        <c:lblOffset val="100"/>
        <c:noMultiLvlLbl val="0"/>
      </c:catAx>
      <c:valAx>
        <c:axId val="103125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&quot;€&quot;\ * #,##0_ ;_ &quot;€&quot;\ * \-#,##0_ ;_ &quot;€&quot;\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031262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578378789607814"/>
          <c:y val="0.93735444132356527"/>
          <c:w val="0.10843242420784359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Kolom1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3A-4CC7-85D6-376ACF622DA1}"/>
              </c:ext>
            </c:extLst>
          </c:dPt>
          <c:dPt>
            <c:idx val="1"/>
            <c:bubble3D val="0"/>
            <c:spPr>
              <a:solidFill>
                <a:schemeClr val="accent4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3A-4CC7-85D6-376ACF622DA1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83A-4CC7-85D6-376ACF622DA1}"/>
              </c:ext>
            </c:extLst>
          </c:dPt>
          <c:dPt>
            <c:idx val="3"/>
            <c:bubble3D val="0"/>
            <c:spPr>
              <a:solidFill>
                <a:schemeClr val="accent4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83A-4CC7-85D6-376ACF622D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Meta</c:v>
                </c:pt>
                <c:pt idx="1">
                  <c:v>Google</c:v>
                </c:pt>
                <c:pt idx="2">
                  <c:v>DSP</c:v>
                </c:pt>
                <c:pt idx="3">
                  <c:v>LinkedIn</c:v>
                </c:pt>
              </c:strCache>
            </c:strRef>
          </c:cat>
          <c:val>
            <c:numRef>
              <c:f>Blad1!$B$2:$B$5</c:f>
              <c:numCache>
                <c:formatCode>0.0%</c:formatCode>
                <c:ptCount val="4"/>
                <c:pt idx="0">
                  <c:v>0.21842440451722314</c:v>
                </c:pt>
                <c:pt idx="1">
                  <c:v>0.19349112623248721</c:v>
                </c:pt>
                <c:pt idx="2">
                  <c:v>0.41547861630249888</c:v>
                </c:pt>
                <c:pt idx="3">
                  <c:v>0.17260585294779066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A-48A7-B2ED-1AACB9544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St d NL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5A5-4367-AC55-750BB99D097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5A5-4367-AC55-750BB99D09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5A5-4367-AC55-750BB99D097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5A5-4367-AC55-750BB99D097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F718-487E-8D56-E87E7685F9F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5A5-4367-AC55-750BB99D0979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E07-42AB-BF7B-62595708D8ED}"/>
              </c:ext>
            </c:extLst>
          </c:dPt>
          <c:cat>
            <c:strRef>
              <c:f>Blad1!$A$2:$A$13</c:f>
              <c:strCache>
                <c:ptCount val="12"/>
                <c:pt idx="0">
                  <c:v>social</c:v>
                </c:pt>
                <c:pt idx="1">
                  <c:v>ooh</c:v>
                </c:pt>
                <c:pt idx="2">
                  <c:v>video</c:v>
                </c:pt>
                <c:pt idx="3">
                  <c:v>vacatures</c:v>
                </c:pt>
                <c:pt idx="4">
                  <c:v>televisie</c:v>
                </c:pt>
                <c:pt idx="5">
                  <c:v>display</c:v>
                </c:pt>
                <c:pt idx="6">
                  <c:v>sea</c:v>
                </c:pt>
                <c:pt idx="7">
                  <c:v>social overig</c:v>
                </c:pt>
                <c:pt idx="8">
                  <c:v>print</c:v>
                </c:pt>
                <c:pt idx="9">
                  <c:v>content</c:v>
                </c:pt>
                <c:pt idx="10">
                  <c:v>audio</c:v>
                </c:pt>
                <c:pt idx="11">
                  <c:v>overig</c:v>
                </c:pt>
              </c:strCache>
            </c:strRef>
          </c:cat>
          <c:val>
            <c:numRef>
              <c:f>Blad1!$B$2:$B$13</c:f>
              <c:numCache>
                <c:formatCode>0.0%</c:formatCode>
                <c:ptCount val="12"/>
                <c:pt idx="0">
                  <c:v>0.19569091487809059</c:v>
                </c:pt>
                <c:pt idx="1">
                  <c:v>0.10539716828481366</c:v>
                </c:pt>
                <c:pt idx="2">
                  <c:v>0.10242409257299463</c:v>
                </c:pt>
                <c:pt idx="3">
                  <c:v>0.10156436472556621</c:v>
                </c:pt>
                <c:pt idx="4">
                  <c:v>8.8137696826302653E-2</c:v>
                </c:pt>
                <c:pt idx="5">
                  <c:v>8.6668203323363877E-2</c:v>
                </c:pt>
                <c:pt idx="6">
                  <c:v>8.279956143407799E-2</c:v>
                </c:pt>
                <c:pt idx="7">
                  <c:v>7.7038199685841982E-2</c:v>
                </c:pt>
                <c:pt idx="8">
                  <c:v>6.6993927167344494E-2</c:v>
                </c:pt>
                <c:pt idx="9">
                  <c:v>4.5699743075505561E-2</c:v>
                </c:pt>
                <c:pt idx="10">
                  <c:v>4.1593750204386395E-2</c:v>
                </c:pt>
                <c:pt idx="11">
                  <c:v>5.9923778217119339E-3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A5-4367-AC55-750BB99D0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0030856"/>
        <c:axId val="450038056"/>
      </c:barChart>
      <c:catAx>
        <c:axId val="450030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50038056"/>
        <c:crosses val="autoZero"/>
        <c:auto val="1"/>
        <c:lblAlgn val="ctr"/>
        <c:lblOffset val="100"/>
        <c:noMultiLvlLbl val="0"/>
      </c:catAx>
      <c:valAx>
        <c:axId val="450038056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5003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# debiteurnummers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Blad1!$A$2:$A$11</c:f>
              <c:strCache>
                <c:ptCount val="10"/>
                <c:pt idx="0">
                  <c:v>&gt; 1.000.000</c:v>
                </c:pt>
                <c:pt idx="1">
                  <c:v>500.000 - 1.000.000</c:v>
                </c:pt>
                <c:pt idx="2">
                  <c:v>250.000 - 500.000</c:v>
                </c:pt>
                <c:pt idx="3">
                  <c:v>100.000 - 250.000</c:v>
                </c:pt>
                <c:pt idx="4">
                  <c:v>50.000- 100.000</c:v>
                </c:pt>
                <c:pt idx="5">
                  <c:v>25.000 - 50.000</c:v>
                </c:pt>
                <c:pt idx="6">
                  <c:v>10,000 - 25.000</c:v>
                </c:pt>
                <c:pt idx="7">
                  <c:v>5.000 - 10.000</c:v>
                </c:pt>
                <c:pt idx="8">
                  <c:v>1.000 - 5.000</c:v>
                </c:pt>
                <c:pt idx="9">
                  <c:v>250 - 1.000</c:v>
                </c:pt>
              </c:strCache>
            </c:strRef>
          </c:cat>
          <c:val>
            <c:numRef>
              <c:f>Blad1!$B$2:$B$11</c:f>
              <c:numCache>
                <c:formatCode>General</c:formatCode>
                <c:ptCount val="10"/>
                <c:pt idx="0">
                  <c:v>15</c:v>
                </c:pt>
                <c:pt idx="1">
                  <c:v>8</c:v>
                </c:pt>
                <c:pt idx="2">
                  <c:v>8</c:v>
                </c:pt>
                <c:pt idx="3">
                  <c:v>18</c:v>
                </c:pt>
                <c:pt idx="4">
                  <c:v>16</c:v>
                </c:pt>
                <c:pt idx="5">
                  <c:v>17</c:v>
                </c:pt>
                <c:pt idx="6">
                  <c:v>19</c:v>
                </c:pt>
                <c:pt idx="7">
                  <c:v>12</c:v>
                </c:pt>
                <c:pt idx="8">
                  <c:v>19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A-4C66-80E1-D2F7FA9F0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0858200"/>
        <c:axId val="740847760"/>
      </c:barChart>
      <c:catAx>
        <c:axId val="740858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47760"/>
        <c:crosses val="autoZero"/>
        <c:auto val="1"/>
        <c:lblAlgn val="ctr"/>
        <c:lblOffset val="100"/>
        <c:noMultiLvlLbl val="0"/>
      </c:catAx>
      <c:valAx>
        <c:axId val="740847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58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655461843014"/>
          <c:y val="2.7378694776418105E-2"/>
          <c:w val="0.84363947361160929"/>
          <c:h val="0.879208935371189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# procuraties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Blad1!$A$2:$A$11</c:f>
              <c:strCache>
                <c:ptCount val="10"/>
                <c:pt idx="0">
                  <c:v>&gt; 1.000.000</c:v>
                </c:pt>
                <c:pt idx="1">
                  <c:v>500.000 - 1.000.000</c:v>
                </c:pt>
                <c:pt idx="2">
                  <c:v>250.000 - 500.000</c:v>
                </c:pt>
                <c:pt idx="3">
                  <c:v>100.000 - 250.000</c:v>
                </c:pt>
                <c:pt idx="4">
                  <c:v>50.000 - 100.000</c:v>
                </c:pt>
                <c:pt idx="5">
                  <c:v>25.000 - 50.000 </c:v>
                </c:pt>
                <c:pt idx="6">
                  <c:v>10.000 - 25.000</c:v>
                </c:pt>
                <c:pt idx="7">
                  <c:v>5.000 - 10.000</c:v>
                </c:pt>
                <c:pt idx="8">
                  <c:v>1.000 - 5.000</c:v>
                </c:pt>
                <c:pt idx="9">
                  <c:v>250 - 1.000</c:v>
                </c:pt>
              </c:strCache>
            </c:strRef>
          </c:cat>
          <c:val>
            <c:numRef>
              <c:f>Blad1!$B$2:$B$11</c:f>
              <c:numCache>
                <c:formatCode>General</c:formatCode>
                <c:ptCount val="10"/>
                <c:pt idx="0">
                  <c:v>7</c:v>
                </c:pt>
                <c:pt idx="1">
                  <c:v>16</c:v>
                </c:pt>
                <c:pt idx="2">
                  <c:v>40</c:v>
                </c:pt>
                <c:pt idx="3">
                  <c:v>46</c:v>
                </c:pt>
                <c:pt idx="4">
                  <c:v>42</c:v>
                </c:pt>
                <c:pt idx="5">
                  <c:v>49</c:v>
                </c:pt>
                <c:pt idx="6">
                  <c:v>48</c:v>
                </c:pt>
                <c:pt idx="7">
                  <c:v>23</c:v>
                </c:pt>
                <c:pt idx="8">
                  <c:v>38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A-4C66-80E1-D2F7FA9F0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0858200"/>
        <c:axId val="740847760"/>
      </c:barChart>
      <c:catAx>
        <c:axId val="740858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47760"/>
        <c:crosses val="autoZero"/>
        <c:auto val="1"/>
        <c:lblAlgn val="ctr"/>
        <c:lblOffset val="100"/>
        <c:noMultiLvlLbl val="0"/>
      </c:catAx>
      <c:valAx>
        <c:axId val="740847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58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# bestellers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Blad1!$A$2:$A$11</c:f>
              <c:strCache>
                <c:ptCount val="10"/>
                <c:pt idx="0">
                  <c:v>&gt; 1.000.000</c:v>
                </c:pt>
                <c:pt idx="1">
                  <c:v>500.000 - 1.000.000</c:v>
                </c:pt>
                <c:pt idx="2">
                  <c:v>100.000 - 500.000</c:v>
                </c:pt>
                <c:pt idx="3">
                  <c:v>50.000 - 100.000</c:v>
                </c:pt>
                <c:pt idx="4">
                  <c:v>25.000 - 50.000</c:v>
                </c:pt>
                <c:pt idx="5">
                  <c:v>10.000 - 25.000</c:v>
                </c:pt>
                <c:pt idx="6">
                  <c:v>5.000 - 10.000</c:v>
                </c:pt>
                <c:pt idx="7">
                  <c:v>1.000 - 5.000</c:v>
                </c:pt>
                <c:pt idx="8">
                  <c:v>500 - 1.000</c:v>
                </c:pt>
                <c:pt idx="9">
                  <c:v>50 - 500</c:v>
                </c:pt>
              </c:strCache>
            </c:strRef>
          </c:cat>
          <c:val>
            <c:numRef>
              <c:f>Blad1!$B$2:$B$11</c:f>
              <c:numCache>
                <c:formatCode>#,##0</c:formatCode>
                <c:ptCount val="10"/>
                <c:pt idx="0">
                  <c:v>3</c:v>
                </c:pt>
                <c:pt idx="1">
                  <c:v>7</c:v>
                </c:pt>
                <c:pt idx="2">
                  <c:v>62</c:v>
                </c:pt>
                <c:pt idx="3">
                  <c:v>39</c:v>
                </c:pt>
                <c:pt idx="4">
                  <c:v>40</c:v>
                </c:pt>
                <c:pt idx="5">
                  <c:v>54</c:v>
                </c:pt>
                <c:pt idx="6">
                  <c:v>55</c:v>
                </c:pt>
                <c:pt idx="7">
                  <c:v>123</c:v>
                </c:pt>
                <c:pt idx="8">
                  <c:v>108</c:v>
                </c:pt>
                <c:pt idx="9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A-4C66-80E1-D2F7FA9F0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0858200"/>
        <c:axId val="740847760"/>
      </c:barChart>
      <c:catAx>
        <c:axId val="740858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47760"/>
        <c:crosses val="autoZero"/>
        <c:auto val="1"/>
        <c:lblAlgn val="ctr"/>
        <c:lblOffset val="100"/>
        <c:noMultiLvlLbl val="0"/>
      </c:catAx>
      <c:valAx>
        <c:axId val="740847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58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# campagnes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Blad1!$A$2:$A$9</c:f>
              <c:strCache>
                <c:ptCount val="8"/>
                <c:pt idx="0">
                  <c:v>100.000 - 800.000</c:v>
                </c:pt>
                <c:pt idx="1">
                  <c:v>50.000 - 100.000</c:v>
                </c:pt>
                <c:pt idx="2">
                  <c:v>25.000 - 50.000</c:v>
                </c:pt>
                <c:pt idx="3">
                  <c:v>10.000 - 25.000</c:v>
                </c:pt>
                <c:pt idx="4">
                  <c:v>5.000 - 10.000</c:v>
                </c:pt>
                <c:pt idx="5">
                  <c:v>1.000 - 5.000</c:v>
                </c:pt>
                <c:pt idx="6">
                  <c:v>500 - 1.000</c:v>
                </c:pt>
                <c:pt idx="7">
                  <c:v>30 - 500</c:v>
                </c:pt>
              </c:strCache>
            </c:strRef>
          </c:cat>
          <c:val>
            <c:numRef>
              <c:f>Blad1!$B$2:$B$9</c:f>
              <c:numCache>
                <c:formatCode>#,##0</c:formatCode>
                <c:ptCount val="8"/>
                <c:pt idx="0">
                  <c:v>136</c:v>
                </c:pt>
                <c:pt idx="1">
                  <c:v>106</c:v>
                </c:pt>
                <c:pt idx="2">
                  <c:v>166</c:v>
                </c:pt>
                <c:pt idx="3">
                  <c:v>233</c:v>
                </c:pt>
                <c:pt idx="4">
                  <c:v>158</c:v>
                </c:pt>
                <c:pt idx="5">
                  <c:v>692</c:v>
                </c:pt>
                <c:pt idx="6">
                  <c:v>826</c:v>
                </c:pt>
                <c:pt idx="7">
                  <c:v>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A-4C66-80E1-D2F7FA9F0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0858200"/>
        <c:axId val="740847760"/>
      </c:barChart>
      <c:catAx>
        <c:axId val="740858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47760"/>
        <c:crosses val="autoZero"/>
        <c:auto val="1"/>
        <c:lblAlgn val="ctr"/>
        <c:lblOffset val="100"/>
        <c:noMultiLvlLbl val="0"/>
      </c:catAx>
      <c:valAx>
        <c:axId val="740847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40858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076CD-F9CD-4726-9916-8AEF9FC756D5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77B16-D82F-4D28-B48D-45185BE8E5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44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77B16-D82F-4D28-B48D-45185BE8E51F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968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77B16-D82F-4D28-B48D-45185BE8E51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8130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77B16-D82F-4D28-B48D-45185BE8E51F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1857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77B16-D82F-4D28-B48D-45185BE8E51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467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17A76-7F7C-EBBC-B9B6-9315158B2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9A23747-EA39-B317-D2E8-3AC52FE26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456DA3-6B93-5C36-6689-CDD4D3188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55D154-AA78-9D66-2DA1-19ED7C39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06B659-B8DF-116D-E146-D428B4B1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79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852BD6-2500-2490-2F59-3964A26F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EC0A31-BD4F-FF3F-7893-2CE96E9CC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52D4D7-5773-6EBE-7622-C124DCBF7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A43CB42-428F-3AB3-74C3-A9F5CAA5D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A8EC5B-74F9-6DE7-2AA0-515C495F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87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7530D70-C0AC-7D7C-64A4-E49B96D24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19E7B5-877F-848C-A954-30C517F8E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1B206B-3E75-22C3-E139-05203AF4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5CEA58-E17E-73E0-C5A4-87C5C60A7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A1E3DB-AF4C-8038-235A-2D0A71AC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6833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B741C-FFC5-728B-8B78-5C4BAB99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9DA643-3D20-69F5-0131-EF1386B8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BF8DD3-8DDE-3F6B-D0F8-E40CD14B2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6A5AB70-066B-D0D7-3420-0B3922BCA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AD6F9F-0551-6ED6-73F6-6FBFBAB4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98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6B6AC-04BC-11F2-05E0-F89093456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A8D58D8-202C-EE01-6182-F07429893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1F0E6E1-3B1F-64EE-6487-C22B4CA7D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9150A8-6A84-C212-AB6E-8E207A19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81B5AA-0886-6579-11FB-B8A412EE1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218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A972C9-A3E8-DE8D-2FD7-05A278A8C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71178B-DF0B-C520-E0A0-36E415FF0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158D12-3DE1-A251-A115-79C06C5C4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AE27B00-0038-D83E-4E3A-3D7FF2E9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A8B3B7-97AC-4A58-39BD-3D2E8286F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77DB7C-E6AE-F705-18F5-5DBCFA4B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464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B22C7-46E6-21B5-70B0-E2C03E38C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D6DAA1-720F-99E0-451B-082342DCC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578E242-A034-780C-A426-61FE8FF35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67D986D-D395-9862-12D0-3B56854D16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33C5DD8-FD22-8976-CF46-F7E5173BE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2A6CC26-8011-7044-AC4E-7B07162F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AC0717F-890A-9AF3-BDA8-6226B64A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4FFED88-D312-F16A-5FEE-6D9308B9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341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C9BEAA-D9BA-A3CA-DD97-D453897F0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9C52F11-E438-95AF-389E-1B8CA0A2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37D4549-620B-E8F7-8D6B-CF9EE9930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BDAEF56-0AC0-50EC-5E6C-9693FB93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155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1644636-A337-39E8-2C17-3DE0B9E3D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BF4DCAD-EB0B-63F1-627A-B62379B5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5A7ABB0-2BA5-67B5-D62C-40E8005CD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2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212E1-CCEF-4172-4BB0-ADAEF4AE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4120D7-344F-DB3F-0D75-EE7AF4019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5363CB7-C478-6798-5924-12417190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CC55F2B-75D9-CC9B-4676-3D153BFF3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3E9B2D4-D73A-29BD-3AB5-D50001141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C8823E8-ED0E-72DB-216F-B925F6857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594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40C05F-7ED2-AE2E-7F29-AAF2DC688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7002A05-B7EA-2435-850A-2EC38E2C7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0C603FF-A27D-7729-41F9-0F3D7EDD0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1258EB-9652-23C7-0370-F3CA3679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AC0892D-3D26-7FEA-176B-EFCD58B8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DCBCAF-8EBF-B622-D92A-ED285678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88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B2A66CC-27FF-95AD-C279-B509DCEA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A86A27-DBBC-6AC7-0E49-22FC26DF8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925969-A269-BEB5-382F-F7981BAA6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F9F50C-A638-4C66-9023-4C2B6D1C618A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B8234D-0513-17CA-FBCB-C32D68A1E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25B971-92A7-410E-97FD-DC7F103A6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00DF0-6EC0-4720-9CEC-E167AF32C6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887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46CFF8-1DE8-65A9-2560-B221AF2AEF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400" b="1" dirty="0">
                <a:solidFill>
                  <a:srgbClr val="0070C0"/>
                </a:solidFill>
              </a:rPr>
              <a:t>Bijlage I – Historische gegevens mediadienstverlening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38EEE5D-839C-3E83-6FDB-ABA737CCF4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Behorend bij de Europese aanbesteding Mediadienstverlening 2025 voor het ministerie van Algemene Zaken, directie DPC</a:t>
            </a:r>
          </a:p>
          <a:p>
            <a:endParaRPr lang="nl-NL" dirty="0"/>
          </a:p>
          <a:p>
            <a:r>
              <a:rPr lang="nl-NL" dirty="0"/>
              <a:t>Kenmerk: 201865001.024.002</a:t>
            </a:r>
          </a:p>
        </p:txBody>
      </p:sp>
    </p:spTree>
    <p:extLst>
      <p:ext uri="{BB962C8B-B14F-4D97-AF65-F5344CB8AC3E}">
        <p14:creationId xmlns:p14="http://schemas.microsoft.com/office/powerpoint/2010/main" val="235946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0ACBF-3003-2160-569E-DBC7D75A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800" b="1" dirty="0">
                <a:solidFill>
                  <a:srgbClr val="0070C0"/>
                </a:solidFill>
              </a:rPr>
              <a:t>Staat der Nederlanden </a:t>
            </a:r>
            <a:br>
              <a:rPr lang="nl-NL" sz="3800" b="1" dirty="0">
                <a:solidFill>
                  <a:srgbClr val="0070C0"/>
                </a:solidFill>
              </a:rPr>
            </a:br>
            <a:r>
              <a:rPr lang="nl-NL" sz="3800" dirty="0"/>
              <a:t>Procuraties 2024</a:t>
            </a:r>
          </a:p>
        </p:txBody>
      </p:sp>
      <p:graphicFrame>
        <p:nvGraphicFramePr>
          <p:cNvPr id="9" name="Grafiek 8">
            <a:extLst>
              <a:ext uri="{FF2B5EF4-FFF2-40B4-BE49-F238E27FC236}">
                <a16:creationId xmlns:a16="http://schemas.microsoft.com/office/drawing/2014/main" id="{2947B950-84BD-DD6A-DCF7-E66B334BC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3318401"/>
              </p:ext>
            </p:extLst>
          </p:nvPr>
        </p:nvGraphicFramePr>
        <p:xfrm>
          <a:off x="838200" y="1963554"/>
          <a:ext cx="10692865" cy="417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3DA382F2-B42B-943F-A120-61EFDAAA39B3}"/>
              </a:ext>
            </a:extLst>
          </p:cNvPr>
          <p:cNvSpPr txBox="1"/>
          <p:nvPr/>
        </p:nvSpPr>
        <p:spPr>
          <a:xfrm rot="16200000">
            <a:off x="-581718" y="3452092"/>
            <a:ext cx="2420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Mediabestedingen budgetrange (</a:t>
            </a:r>
            <a:r>
              <a:rPr lang="nl-NL" sz="1600" i="0" u="none" strike="noStrike" dirty="0">
                <a:solidFill>
                  <a:srgbClr val="000000"/>
                </a:solidFill>
                <a:effectLst/>
                <a:latin typeface="Aptos Narrow"/>
              </a:rPr>
              <a:t>€)</a:t>
            </a:r>
            <a:endParaRPr lang="nl-NL" sz="1600" dirty="0">
              <a:solidFill>
                <a:srgbClr val="000000"/>
              </a:solidFill>
              <a:latin typeface="Aptos Narrow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D7FA145-3615-2D02-A244-F027660E770C}"/>
              </a:ext>
            </a:extLst>
          </p:cNvPr>
          <p:cNvSpPr txBox="1"/>
          <p:nvPr/>
        </p:nvSpPr>
        <p:spPr>
          <a:xfrm>
            <a:off x="5554261" y="6241922"/>
            <a:ext cx="242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# procuraties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6D8ECFFF-C593-7762-49AE-9096EBB30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270523"/>
              </p:ext>
            </p:extLst>
          </p:nvPr>
        </p:nvGraphicFramePr>
        <p:xfrm>
          <a:off x="7988300" y="365125"/>
          <a:ext cx="3365500" cy="889000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134533312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331407199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Actieve debiteurnummers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49778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campagnes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7318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bestellers (bekend met e-mailadres)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00930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# procuraties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3.223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5255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Totaal netto mediavolume excl. ZRO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€ 53.055.226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997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558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8FCC1-36F4-3D37-EF2C-FC795E15C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F9747F-1033-ADF7-ADD7-650A179C7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925300" cy="1325563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0070C0"/>
                </a:solidFill>
              </a:rPr>
              <a:t>Staat der Nederlanden </a:t>
            </a:r>
            <a:br>
              <a:rPr lang="nl-NL" b="1" dirty="0">
                <a:solidFill>
                  <a:srgbClr val="0070C0"/>
                </a:solidFill>
              </a:rPr>
            </a:br>
            <a:r>
              <a:rPr lang="nl-NL" sz="3100" dirty="0" err="1"/>
              <a:t>Zelfplaatsers</a:t>
            </a:r>
            <a:r>
              <a:rPr lang="nl-NL" sz="3100" dirty="0"/>
              <a:t> uitgedrukt in netto mediabestedingen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3EF7560-C66E-AB43-410A-72BDE6A5F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zogenoemde zelfplaats orders (ZP) betreffen 30% van het totaal netto mediabestedingen Staat der Nederlanden 2024.</a:t>
            </a:r>
          </a:p>
          <a:p>
            <a:r>
              <a:rPr lang="nl-NL" dirty="0"/>
              <a:t>Van die 30% betreft een groot deel bestedingen bij slechts vijf exploitanten.</a:t>
            </a:r>
          </a:p>
          <a:p>
            <a:r>
              <a:rPr lang="nl-NL" dirty="0"/>
              <a:t>De zogenoemde zelfplaats orders (ZP) betreffen voor 83% van de netto mediabestedingen bij LinkedIn, Google, Meta, DPG, Orderplatform </a:t>
            </a:r>
            <a:r>
              <a:rPr lang="nl-NL" dirty="0" err="1"/>
              <a:t>jobboards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232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D9469-594A-3EE3-3D16-75F274E9A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CA9E4A-97FD-75C2-9548-9E62306B3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925300" cy="1325563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0070C0"/>
                </a:solidFill>
              </a:rPr>
              <a:t>Staat der Nederlanden </a:t>
            </a:r>
            <a:br>
              <a:rPr lang="nl-NL" b="1" dirty="0">
                <a:solidFill>
                  <a:srgbClr val="0070C0"/>
                </a:solidFill>
              </a:rPr>
            </a:br>
            <a:r>
              <a:rPr lang="nl-NL" sz="3100" dirty="0" err="1"/>
              <a:t>Zelfplaatsers</a:t>
            </a:r>
            <a:r>
              <a:rPr lang="nl-NL" sz="3100" dirty="0"/>
              <a:t> uitgedrukt in aantal mediadebiteurnummers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669189E-2F26-CAA9-6B90-CE586ECA3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2024 was 35% van de mediadebiteurennummers actief als pure </a:t>
            </a:r>
            <a:r>
              <a:rPr lang="nl-NL" dirty="0" err="1"/>
              <a:t>zelfplaatsers</a:t>
            </a:r>
            <a:r>
              <a:rPr lang="nl-NL" dirty="0"/>
              <a:t>.</a:t>
            </a:r>
          </a:p>
          <a:p>
            <a:r>
              <a:rPr lang="nl-NL" dirty="0"/>
              <a:t>In 2024 was 25% van de mediadebiteurennummers actief als pure full service afnemers.</a:t>
            </a:r>
          </a:p>
          <a:p>
            <a:r>
              <a:rPr lang="nl-NL" dirty="0"/>
              <a:t>In 2024 was 40% van de mediadebiteurennummers actief als zowel full service afnemers als ook als </a:t>
            </a:r>
            <a:r>
              <a:rPr lang="nl-NL" dirty="0" err="1"/>
              <a:t>zelfplaatsers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171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075E9E-8128-9D67-07CF-3ADF8319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925300" cy="1325563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0070C0"/>
                </a:solidFill>
              </a:rPr>
              <a:t>Staat der Nederlanden </a:t>
            </a:r>
            <a:br>
              <a:rPr lang="nl-NL" b="1" dirty="0">
                <a:solidFill>
                  <a:srgbClr val="0070C0"/>
                </a:solidFill>
              </a:rPr>
            </a:br>
            <a:r>
              <a:rPr lang="nl-NL" sz="3100" dirty="0"/>
              <a:t>Mediavolume (excl. zendtijd rijksoverheid)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39B1C089-35AF-377E-A75D-7946931559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8804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6418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BA91AC-E30D-6662-6219-974B0833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>
                <a:solidFill>
                  <a:srgbClr val="0070C0"/>
                </a:solidFill>
              </a:rPr>
              <a:t>Staat der Nederlanden </a:t>
            </a:r>
            <a:br>
              <a:rPr lang="nl-NL" b="1" dirty="0">
                <a:solidFill>
                  <a:srgbClr val="0070C0"/>
                </a:solidFill>
              </a:rPr>
            </a:br>
            <a:r>
              <a:rPr lang="nl-NL" sz="3100" dirty="0" err="1"/>
              <a:t>Seasonality</a:t>
            </a:r>
            <a:r>
              <a:rPr lang="nl-NL" sz="3100" dirty="0"/>
              <a:t> netto mediabestedingen 2023 en 2024 </a:t>
            </a:r>
            <a:br>
              <a:rPr lang="nl-NL" sz="3100" dirty="0"/>
            </a:br>
            <a:r>
              <a:rPr lang="nl-NL" sz="3100" dirty="0"/>
              <a:t>(excl. zendtijd rijksoverheid)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0BBE6FA3-0023-253D-D53F-8E433A4F8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920764"/>
              </p:ext>
            </p:extLst>
          </p:nvPr>
        </p:nvGraphicFramePr>
        <p:xfrm>
          <a:off x="838200" y="227731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572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39F03-981A-0A47-6036-8646112BF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108"/>
            <a:ext cx="10515600" cy="1325563"/>
          </a:xfrm>
        </p:spPr>
        <p:txBody>
          <a:bodyPr/>
          <a:lstStyle/>
          <a:p>
            <a:r>
              <a:rPr lang="nl-NL" dirty="0"/>
              <a:t>2024 DSP, Google, LinkedIn, Meta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5A4DD6E9-3938-4821-B2E3-545BA5E384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464715"/>
              </p:ext>
            </p:extLst>
          </p:nvPr>
        </p:nvGraphicFramePr>
        <p:xfrm>
          <a:off x="583895" y="1679672"/>
          <a:ext cx="10884664" cy="4824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8" name="Picture 4">
            <a:extLst>
              <a:ext uri="{FF2B5EF4-FFF2-40B4-BE49-F238E27FC236}">
                <a16:creationId xmlns:a16="http://schemas.microsoft.com/office/drawing/2014/main" id="{EBC37573-2A43-AB35-DAAD-66BD9FD05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349" y="4773293"/>
            <a:ext cx="502640" cy="50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ta logo and the history of the business | LogoMyWay">
            <a:extLst>
              <a:ext uri="{FF2B5EF4-FFF2-40B4-BE49-F238E27FC236}">
                <a16:creationId xmlns:a16="http://schemas.microsoft.com/office/drawing/2014/main" id="{CDB8F436-EA6D-DA8C-7D8E-9838E207A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393" y="1921583"/>
            <a:ext cx="502640" cy="48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00F289B-ACD2-50D0-FA96-ADD35F87E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628" y="1679671"/>
            <a:ext cx="483825" cy="48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A8E2773-9E8C-FDEB-926A-6ACFDD11949B}"/>
              </a:ext>
            </a:extLst>
          </p:cNvPr>
          <p:cNvSpPr txBox="1"/>
          <p:nvPr/>
        </p:nvSpPr>
        <p:spPr>
          <a:xfrm>
            <a:off x="3436228" y="5399187"/>
            <a:ext cx="129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70C0"/>
                </a:solidFill>
              </a:rPr>
              <a:t>DSP</a:t>
            </a:r>
          </a:p>
        </p:txBody>
      </p:sp>
    </p:spTree>
    <p:extLst>
      <p:ext uri="{BB962C8B-B14F-4D97-AF65-F5344CB8AC3E}">
        <p14:creationId xmlns:p14="http://schemas.microsoft.com/office/powerpoint/2010/main" val="417029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445CC-DE4D-816E-5D9A-17EB8737D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060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dirty="0"/>
              <a:t>2024 </a:t>
            </a:r>
            <a:r>
              <a:rPr lang="nl-NL" dirty="0" err="1"/>
              <a:t>Publishers</a:t>
            </a:r>
            <a:r>
              <a:rPr lang="nl-NL" dirty="0"/>
              <a:t> via </a:t>
            </a:r>
            <a:r>
              <a:rPr lang="nl-NL" dirty="0" err="1"/>
              <a:t>DSP’s</a:t>
            </a:r>
            <a:br>
              <a:rPr lang="nl-NL" dirty="0"/>
            </a:br>
            <a:r>
              <a:rPr lang="nl-NL" sz="2700" dirty="0"/>
              <a:t>Belangrijkste </a:t>
            </a:r>
            <a:r>
              <a:rPr lang="nl-NL" sz="2700" dirty="0" err="1"/>
              <a:t>publishers</a:t>
            </a:r>
            <a:r>
              <a:rPr lang="nl-NL" sz="2700" dirty="0"/>
              <a:t> waar middels </a:t>
            </a:r>
            <a:r>
              <a:rPr lang="nl-NL" sz="2700" dirty="0" err="1"/>
              <a:t>DSP’s</a:t>
            </a:r>
            <a:r>
              <a:rPr lang="nl-NL" sz="2700" dirty="0"/>
              <a:t> op ingekocht moet kunnen worden. </a:t>
            </a:r>
            <a:br>
              <a:rPr lang="nl-NL" sz="2700" dirty="0"/>
            </a:br>
            <a:r>
              <a:rPr lang="nl-NL" sz="2700" dirty="0"/>
              <a:t>Dit overzicht is niet uitputtend en kan worden uitgebreid met (nieuwe) relevante </a:t>
            </a:r>
            <a:r>
              <a:rPr lang="nl-NL" sz="2700" dirty="0" err="1"/>
              <a:t>publishers</a:t>
            </a:r>
            <a:r>
              <a:rPr lang="nl-NL" sz="2700" dirty="0"/>
              <a:t>.</a:t>
            </a:r>
            <a:br>
              <a:rPr lang="nl-NL" sz="31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nl-NL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0E1E4B2-622E-DDD9-6915-5A4750D42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033" y="2486026"/>
            <a:ext cx="6114642" cy="232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B1719-3B97-3402-F25B-144813AC5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>
            <a:noAutofit/>
          </a:bodyPr>
          <a:lstStyle/>
          <a:p>
            <a:r>
              <a:rPr lang="nl-NL" sz="4000" b="1" dirty="0">
                <a:solidFill>
                  <a:srgbClr val="0070C0"/>
                </a:solidFill>
              </a:rPr>
              <a:t>Staat der Nederlanden</a:t>
            </a:r>
            <a:br>
              <a:rPr lang="nl-NL" sz="4000" dirty="0"/>
            </a:br>
            <a:r>
              <a:rPr lang="nl-NL" sz="2800" dirty="0" err="1"/>
              <a:t>Mediamix</a:t>
            </a:r>
            <a:r>
              <a:rPr lang="nl-NL" sz="2800" dirty="0"/>
              <a:t> 2024 (excl. zendtijd rijksoverheid)</a:t>
            </a:r>
            <a:endParaRPr lang="nl-NL" sz="2800" dirty="0">
              <a:solidFill>
                <a:srgbClr val="0070C0"/>
              </a:solidFill>
            </a:endParaRP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15856A4D-6AE9-3E91-BA21-631EF7E6A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2205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ep 8">
            <a:extLst>
              <a:ext uri="{FF2B5EF4-FFF2-40B4-BE49-F238E27FC236}">
                <a16:creationId xmlns:a16="http://schemas.microsoft.com/office/drawing/2014/main" id="{8FC007D3-6C86-ADF9-C9BD-99E9B5BB08C8}"/>
              </a:ext>
            </a:extLst>
          </p:cNvPr>
          <p:cNvGrpSpPr/>
          <p:nvPr/>
        </p:nvGrpSpPr>
        <p:grpSpPr>
          <a:xfrm>
            <a:off x="9683927" y="2059337"/>
            <a:ext cx="1449536" cy="468174"/>
            <a:chOff x="9904264" y="2070354"/>
            <a:chExt cx="1219912" cy="468174"/>
          </a:xfrm>
        </p:grpSpPr>
        <p:sp>
          <p:nvSpPr>
            <p:cNvPr id="7" name="Rechthoek: afgeronde hoeken 6">
              <a:extLst>
                <a:ext uri="{FF2B5EF4-FFF2-40B4-BE49-F238E27FC236}">
                  <a16:creationId xmlns:a16="http://schemas.microsoft.com/office/drawing/2014/main" id="{79CA8D61-37D3-7089-34D6-1906F54FB017}"/>
                </a:ext>
              </a:extLst>
            </p:cNvPr>
            <p:cNvSpPr/>
            <p:nvPr/>
          </p:nvSpPr>
          <p:spPr>
            <a:xfrm>
              <a:off x="9982219" y="2070354"/>
              <a:ext cx="1057577" cy="46817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8" name="Tekstvak 7">
              <a:extLst>
                <a:ext uri="{FF2B5EF4-FFF2-40B4-BE49-F238E27FC236}">
                  <a16:creationId xmlns:a16="http://schemas.microsoft.com/office/drawing/2014/main" id="{7FF872B7-DB95-C3B5-529E-37186FE0B0C6}"/>
                </a:ext>
              </a:extLst>
            </p:cNvPr>
            <p:cNvSpPr txBox="1"/>
            <p:nvPr/>
          </p:nvSpPr>
          <p:spPr>
            <a:xfrm>
              <a:off x="9904264" y="2152931"/>
              <a:ext cx="12199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/>
                <a:t>69% is digitaal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085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0ACBF-3003-2160-569E-DBC7D75A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800" b="1" dirty="0">
                <a:solidFill>
                  <a:srgbClr val="0070C0"/>
                </a:solidFill>
              </a:rPr>
              <a:t>Staat der Nederlanden </a:t>
            </a:r>
            <a:br>
              <a:rPr lang="nl-NL" sz="3800" dirty="0"/>
            </a:br>
            <a:r>
              <a:rPr lang="nl-NL" sz="3800" dirty="0"/>
              <a:t>Actieve Nadere opdrachtgevers 2024</a:t>
            </a:r>
          </a:p>
        </p:txBody>
      </p:sp>
      <p:graphicFrame>
        <p:nvGraphicFramePr>
          <p:cNvPr id="9" name="Grafiek 8">
            <a:extLst>
              <a:ext uri="{FF2B5EF4-FFF2-40B4-BE49-F238E27FC236}">
                <a16:creationId xmlns:a16="http://schemas.microsoft.com/office/drawing/2014/main" id="{2947B950-84BD-DD6A-DCF7-E66B334BC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356853"/>
              </p:ext>
            </p:extLst>
          </p:nvPr>
        </p:nvGraphicFramePr>
        <p:xfrm>
          <a:off x="838200" y="1963554"/>
          <a:ext cx="10692865" cy="417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2CE69326-9282-2181-EEF3-74E79E898907}"/>
              </a:ext>
            </a:extLst>
          </p:cNvPr>
          <p:cNvSpPr txBox="1"/>
          <p:nvPr/>
        </p:nvSpPr>
        <p:spPr>
          <a:xfrm>
            <a:off x="5606432" y="6241922"/>
            <a:ext cx="242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# Nadere opdrachtgevers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E5CF0E5-41C2-C15D-A21C-77033D55413B}"/>
              </a:ext>
            </a:extLst>
          </p:cNvPr>
          <p:cNvSpPr txBox="1"/>
          <p:nvPr/>
        </p:nvSpPr>
        <p:spPr>
          <a:xfrm rot="16200000">
            <a:off x="-581718" y="3452092"/>
            <a:ext cx="2420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Mediabestedingen budgetrange (</a:t>
            </a:r>
            <a:r>
              <a:rPr lang="nl-NL" sz="1600" i="0" u="none" strike="noStrike" dirty="0">
                <a:solidFill>
                  <a:srgbClr val="000000"/>
                </a:solidFill>
                <a:effectLst/>
                <a:latin typeface="Aptos Narrow"/>
              </a:rPr>
              <a:t>€)</a:t>
            </a:r>
            <a:endParaRPr lang="nl-NL" sz="1600" dirty="0">
              <a:solidFill>
                <a:srgbClr val="000000"/>
              </a:solidFill>
              <a:latin typeface="Aptos Narrow"/>
            </a:endParaRP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5C0B17F8-358A-0F09-FF2E-DEE0A0554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905193"/>
              </p:ext>
            </p:extLst>
          </p:nvPr>
        </p:nvGraphicFramePr>
        <p:xfrm>
          <a:off x="8357289" y="445996"/>
          <a:ext cx="3365500" cy="920750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40248784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99152728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# Actieve debiteurnummers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142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8735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campagnes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4024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bestellers (bekend met e-mailadres)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1716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procuraties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3.223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08996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Totaal netto mediavolume excl. ZRO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€ 53.055.226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44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88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0ACBF-3003-2160-569E-DBC7D75A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800" b="1" dirty="0">
                <a:solidFill>
                  <a:srgbClr val="0070C0"/>
                </a:solidFill>
              </a:rPr>
              <a:t>Staat der Nederlanden</a:t>
            </a:r>
            <a:br>
              <a:rPr lang="nl-NL" sz="3800" dirty="0"/>
            </a:br>
            <a:r>
              <a:rPr lang="nl-NL" sz="3800" dirty="0"/>
              <a:t>Campagnes 2024</a:t>
            </a:r>
          </a:p>
        </p:txBody>
      </p:sp>
      <p:graphicFrame>
        <p:nvGraphicFramePr>
          <p:cNvPr id="9" name="Grafiek 8">
            <a:extLst>
              <a:ext uri="{FF2B5EF4-FFF2-40B4-BE49-F238E27FC236}">
                <a16:creationId xmlns:a16="http://schemas.microsoft.com/office/drawing/2014/main" id="{2947B950-84BD-DD6A-DCF7-E66B334BC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1262836"/>
              </p:ext>
            </p:extLst>
          </p:nvPr>
        </p:nvGraphicFramePr>
        <p:xfrm>
          <a:off x="838200" y="1963554"/>
          <a:ext cx="10692865" cy="417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52F4A410-4DC1-1510-F5B7-5D0225C95538}"/>
              </a:ext>
            </a:extLst>
          </p:cNvPr>
          <p:cNvSpPr txBox="1"/>
          <p:nvPr/>
        </p:nvSpPr>
        <p:spPr>
          <a:xfrm>
            <a:off x="5554261" y="6241922"/>
            <a:ext cx="242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# campagnes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0D7B1F7-2674-F0C0-8026-DA37D9CA464C}"/>
              </a:ext>
            </a:extLst>
          </p:cNvPr>
          <p:cNvSpPr txBox="1"/>
          <p:nvPr/>
        </p:nvSpPr>
        <p:spPr>
          <a:xfrm rot="16200000">
            <a:off x="-581718" y="3452092"/>
            <a:ext cx="2420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Mediabestedingen budgetrange (</a:t>
            </a:r>
            <a:r>
              <a:rPr lang="nl-NL" sz="1600" i="0" u="none" strike="noStrike" dirty="0">
                <a:solidFill>
                  <a:srgbClr val="000000"/>
                </a:solidFill>
                <a:effectLst/>
                <a:latin typeface="Aptos Narrow"/>
              </a:rPr>
              <a:t>€)</a:t>
            </a:r>
            <a:endParaRPr lang="nl-NL" sz="1600" dirty="0">
              <a:solidFill>
                <a:srgbClr val="000000"/>
              </a:solidFill>
              <a:latin typeface="Aptos Narrow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293F627-EA94-621E-EA52-3F2AE67D9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377465"/>
              </p:ext>
            </p:extLst>
          </p:nvPr>
        </p:nvGraphicFramePr>
        <p:xfrm>
          <a:off x="8165565" y="445996"/>
          <a:ext cx="3365500" cy="920750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3275468554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412761610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/>
                        </a:rPr>
                        <a:t># Actieve debiteurnummers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2547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# campagnes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324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4138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bestellers (bekend met e-mailadres)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530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procuraties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3.223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0113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Totaal netto mediavolume excl. ZRO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€ 53.055.226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79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120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0ACBF-3003-2160-569E-DBC7D75A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800" b="1" dirty="0">
                <a:solidFill>
                  <a:srgbClr val="0070C0"/>
                </a:solidFill>
              </a:rPr>
              <a:t>Staat der Nederlanden </a:t>
            </a:r>
            <a:br>
              <a:rPr lang="nl-NL" sz="3800" b="1" dirty="0">
                <a:solidFill>
                  <a:srgbClr val="0070C0"/>
                </a:solidFill>
              </a:rPr>
            </a:br>
            <a:r>
              <a:rPr lang="nl-NL" sz="3800" dirty="0"/>
              <a:t>Bestellers 2024</a:t>
            </a:r>
          </a:p>
        </p:txBody>
      </p:sp>
      <p:graphicFrame>
        <p:nvGraphicFramePr>
          <p:cNvPr id="9" name="Grafiek 8">
            <a:extLst>
              <a:ext uri="{FF2B5EF4-FFF2-40B4-BE49-F238E27FC236}">
                <a16:creationId xmlns:a16="http://schemas.microsoft.com/office/drawing/2014/main" id="{2947B950-84BD-DD6A-DCF7-E66B334BC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461433"/>
              </p:ext>
            </p:extLst>
          </p:nvPr>
        </p:nvGraphicFramePr>
        <p:xfrm>
          <a:off x="838200" y="1963554"/>
          <a:ext cx="10692865" cy="417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F9818E99-31F2-6FCE-132C-E9743C879444}"/>
              </a:ext>
            </a:extLst>
          </p:cNvPr>
          <p:cNvSpPr txBox="1"/>
          <p:nvPr/>
        </p:nvSpPr>
        <p:spPr>
          <a:xfrm rot="16200000">
            <a:off x="-581718" y="3452092"/>
            <a:ext cx="2420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Mediabestedingen budgetrange (</a:t>
            </a:r>
            <a:r>
              <a:rPr lang="nl-NL" sz="1600" i="0" u="none" strike="noStrike" dirty="0">
                <a:solidFill>
                  <a:srgbClr val="000000"/>
                </a:solidFill>
                <a:effectLst/>
                <a:latin typeface="Aptos Narrow"/>
              </a:rPr>
              <a:t>€)</a:t>
            </a:r>
            <a:endParaRPr lang="nl-NL" sz="1600" dirty="0">
              <a:solidFill>
                <a:srgbClr val="000000"/>
              </a:solidFill>
              <a:latin typeface="Aptos Narrow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CE4575C-DBFA-AC77-1810-C84E5396207F}"/>
              </a:ext>
            </a:extLst>
          </p:cNvPr>
          <p:cNvSpPr txBox="1"/>
          <p:nvPr/>
        </p:nvSpPr>
        <p:spPr>
          <a:xfrm>
            <a:off x="5554261" y="6241922"/>
            <a:ext cx="242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000000"/>
                </a:solidFill>
                <a:latin typeface="Aptos Narrow"/>
              </a:rPr>
              <a:t># bestellers</a:t>
            </a: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6E014150-0EDB-F5CF-9735-AA62BEB14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48584"/>
              </p:ext>
            </p:extLst>
          </p:nvPr>
        </p:nvGraphicFramePr>
        <p:xfrm>
          <a:off x="8165565" y="493621"/>
          <a:ext cx="3365500" cy="889000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137655655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219511312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Actieve debiteurnummers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2485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campagnes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1825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# bestellers (bekend met e-mailadres)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594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76266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# procuraties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3.223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53917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Totaal netto mediavolume excl. ZRO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€ 53.055.226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225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4598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1BC38DF065AE49B678E90BBF0D9360" ma:contentTypeVersion="2" ma:contentTypeDescription="Een nieuw document maken." ma:contentTypeScope="" ma:versionID="26274624514cac533b54d6b0626be5ce">
  <xsd:schema xmlns:xsd="http://www.w3.org/2001/XMLSchema" xmlns:xs="http://www.w3.org/2001/XMLSchema" xmlns:p="http://schemas.microsoft.com/office/2006/metadata/properties" xmlns:ns2="a79a1e2b-5448-4c8c-b7f7-dc69abb24a11" targetNamespace="http://schemas.microsoft.com/office/2006/metadata/properties" ma:root="true" ma:fieldsID="2896a762026cbe86ef63ccaf1acddd46" ns2:_="">
    <xsd:import namespace="a79a1e2b-5448-4c8c-b7f7-dc69abb24a1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a1e2b-5448-4c8c-b7f7-dc69abb24a1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C979C5-EF6F-4FF8-AE5B-2F1FDB545EEE}"/>
</file>

<file path=customXml/itemProps2.xml><?xml version="1.0" encoding="utf-8"?>
<ds:datastoreItem xmlns:ds="http://schemas.openxmlformats.org/officeDocument/2006/customXml" ds:itemID="{59488B29-A094-4B06-86CF-EE94389E17C3}"/>
</file>

<file path=customXml/itemProps3.xml><?xml version="1.0" encoding="utf-8"?>
<ds:datastoreItem xmlns:ds="http://schemas.openxmlformats.org/officeDocument/2006/customXml" ds:itemID="{4EC38A74-D82B-496A-94F7-F5DB0FFC41E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401</Words>
  <Application>Microsoft Office PowerPoint</Application>
  <PresentationFormat>Breedbeeld</PresentationFormat>
  <Paragraphs>76</Paragraphs>
  <Slides>12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Aptos Narrow</vt:lpstr>
      <vt:lpstr>Arial</vt:lpstr>
      <vt:lpstr>Kantoorthema</vt:lpstr>
      <vt:lpstr>Bijlage I – Historische gegevens mediadienstverlening</vt:lpstr>
      <vt:lpstr>Staat der Nederlanden  Mediavolume (excl. zendtijd rijksoverheid)</vt:lpstr>
      <vt:lpstr>Staat der Nederlanden  Seasonality netto mediabestedingen 2023 en 2024  (excl. zendtijd rijksoverheid)</vt:lpstr>
      <vt:lpstr>2024 DSP, Google, LinkedIn, Meta</vt:lpstr>
      <vt:lpstr>2024 Publishers via DSP’s Belangrijkste publishers waar middels DSP’s op ingekocht moet kunnen worden.  Dit overzicht is niet uitputtend en kan worden uitgebreid met (nieuwe) relevante publishers. </vt:lpstr>
      <vt:lpstr>Staat der Nederlanden Mediamix 2024 (excl. zendtijd rijksoverheid)</vt:lpstr>
      <vt:lpstr>Staat der Nederlanden  Actieve Nadere opdrachtgevers 2024</vt:lpstr>
      <vt:lpstr>Staat der Nederlanden Campagnes 2024</vt:lpstr>
      <vt:lpstr>Staat der Nederlanden  Bestellers 2024</vt:lpstr>
      <vt:lpstr>Staat der Nederlanden  Procuraties 2024</vt:lpstr>
      <vt:lpstr>Staat der Nederlanden  Zelfplaatsers uitgedrukt in netto mediabestedingen </vt:lpstr>
      <vt:lpstr>Staat der Nederlanden  Zelfplaatsers uitgedrukt in aantal mediadebiteurnummers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Willemsen, mw. M.M.</dc:creator>
  <cp:lastModifiedBy>Koops, Ralf</cp:lastModifiedBy>
  <cp:revision>42</cp:revision>
  <cp:lastPrinted>2025-07-08T15:19:04Z</cp:lastPrinted>
  <dcterms:created xsi:type="dcterms:W3CDTF">2025-07-06T17:23:32Z</dcterms:created>
  <dcterms:modified xsi:type="dcterms:W3CDTF">2026-01-22T12:27:57Z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0x010100C01BC38DF065AE49B678E90BBF0D9360</vt:lpwstr>
  </property>
</Properties>
</file>