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6"/>
    <p:sldMasterId id="2147483722" r:id="rId7"/>
    <p:sldMasterId id="2147483761" r:id="rId8"/>
  </p:sldMasterIdLst>
  <p:notesMasterIdLst>
    <p:notesMasterId r:id="rId22"/>
  </p:notesMasterIdLst>
  <p:handoutMasterIdLst>
    <p:handoutMasterId r:id="rId23"/>
  </p:handoutMasterIdLst>
  <p:sldIdLst>
    <p:sldId id="341" r:id="rId9"/>
    <p:sldId id="2557" r:id="rId10"/>
    <p:sldId id="2558" r:id="rId11"/>
    <p:sldId id="374" r:id="rId12"/>
    <p:sldId id="2551" r:id="rId13"/>
    <p:sldId id="2556" r:id="rId14"/>
    <p:sldId id="2017" r:id="rId15"/>
    <p:sldId id="2552" r:id="rId16"/>
    <p:sldId id="2553" r:id="rId17"/>
    <p:sldId id="2554" r:id="rId18"/>
    <p:sldId id="348" r:id="rId19"/>
    <p:sldId id="2555" r:id="rId20"/>
    <p:sldId id="2559" r:id="rId21"/>
  </p:sldIdLst>
  <p:sldSz cx="12192000" cy="6858000"/>
  <p:notesSz cx="6022975" cy="110648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0B603A-C0E7-325E-1FB6-9C964E24170D}" name="Schoonheim, Ronald (RWS GPO)" initials="RS" userId="S::ronald.schoonheim@rws.nl::17695ae3-40dc-405f-81ea-2848dbf0b1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08C78"/>
    <a:srgbClr val="C8EAC9"/>
    <a:srgbClr val="167C2E"/>
    <a:srgbClr val="FFFFFF"/>
    <a:srgbClr val="F9E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79207" autoAdjust="0"/>
  </p:normalViewPr>
  <p:slideViewPr>
    <p:cSldViewPr>
      <p:cViewPr varScale="1">
        <p:scale>
          <a:sx n="126" d="100"/>
          <a:sy n="126" d="100"/>
        </p:scale>
        <p:origin x="1434" y="12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85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EA745F-E2F8-49CA-A8AC-F1111AE467B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BC688985-82A8-443C-9086-738ABCDB80AE}">
      <dgm:prSet phldrT="[Tekst]" custT="1"/>
      <dgm:spPr/>
      <dgm:t>
        <a:bodyPr/>
        <a:lstStyle/>
        <a:p>
          <a:r>
            <a:rPr lang="nl-NL" sz="1400" dirty="0"/>
            <a:t>Contract en aanbesteding</a:t>
          </a:r>
        </a:p>
      </dgm:t>
    </dgm:pt>
    <dgm:pt modelId="{C5F26A9E-D8B9-4312-809C-4347BA738739}" type="parTrans" cxnId="{A77A3119-D834-4B8F-ABFD-8840D91EF02C}">
      <dgm:prSet/>
      <dgm:spPr/>
      <dgm:t>
        <a:bodyPr/>
        <a:lstStyle/>
        <a:p>
          <a:endParaRPr lang="nl-NL" sz="1100"/>
        </a:p>
      </dgm:t>
    </dgm:pt>
    <dgm:pt modelId="{580D8B23-21A2-4719-A621-8BEF3AF609D1}" type="sibTrans" cxnId="{A77A3119-D834-4B8F-ABFD-8840D91EF02C}">
      <dgm:prSet/>
      <dgm:spPr/>
      <dgm:t>
        <a:bodyPr/>
        <a:lstStyle/>
        <a:p>
          <a:endParaRPr lang="nl-NL" sz="1100"/>
        </a:p>
      </dgm:t>
    </dgm:pt>
    <dgm:pt modelId="{6ED28B26-EBCA-43A9-8FBF-6715669FD705}">
      <dgm:prSet phldrT="[Tekst]" custT="1"/>
      <dgm:spPr/>
      <dgm:t>
        <a:bodyPr/>
        <a:lstStyle/>
        <a:p>
          <a:r>
            <a:rPr lang="nl-NL" sz="1400" dirty="0" err="1"/>
            <a:t>Voor-bereiding</a:t>
          </a:r>
          <a:endParaRPr lang="nl-NL" sz="1400" dirty="0"/>
        </a:p>
      </dgm:t>
    </dgm:pt>
    <dgm:pt modelId="{A0180F95-F928-4876-90EC-18FDE10AC1D5}" type="parTrans" cxnId="{2541CFF2-9A75-4A85-8B3F-2BDB50F73882}">
      <dgm:prSet/>
      <dgm:spPr/>
      <dgm:t>
        <a:bodyPr/>
        <a:lstStyle/>
        <a:p>
          <a:endParaRPr lang="nl-NL" sz="1100"/>
        </a:p>
      </dgm:t>
    </dgm:pt>
    <dgm:pt modelId="{2BBA6A45-6569-495F-A743-0B89771374F4}" type="sibTrans" cxnId="{2541CFF2-9A75-4A85-8B3F-2BDB50F73882}">
      <dgm:prSet/>
      <dgm:spPr/>
      <dgm:t>
        <a:bodyPr/>
        <a:lstStyle/>
        <a:p>
          <a:endParaRPr lang="nl-NL" sz="1100"/>
        </a:p>
      </dgm:t>
    </dgm:pt>
    <dgm:pt modelId="{736C462B-8B3B-499B-A8A2-AF60664FEFD5}">
      <dgm:prSet phldrT="[Tekst]" custT="1"/>
      <dgm:spPr/>
      <dgm:t>
        <a:bodyPr/>
        <a:lstStyle/>
        <a:p>
          <a:r>
            <a:rPr lang="nl-NL" sz="1400" dirty="0"/>
            <a:t>plantseizoen</a:t>
          </a:r>
        </a:p>
      </dgm:t>
    </dgm:pt>
    <dgm:pt modelId="{0F28FD00-A4C2-46B8-98CC-BDF413509FC2}" type="parTrans" cxnId="{6F4A766B-323B-440A-8B48-35419EC8010C}">
      <dgm:prSet/>
      <dgm:spPr/>
      <dgm:t>
        <a:bodyPr/>
        <a:lstStyle/>
        <a:p>
          <a:endParaRPr lang="nl-NL" sz="1100"/>
        </a:p>
      </dgm:t>
    </dgm:pt>
    <dgm:pt modelId="{BF7AB2FB-F71F-4810-AE04-45C2BE824CDD}" type="sibTrans" cxnId="{6F4A766B-323B-440A-8B48-35419EC8010C}">
      <dgm:prSet/>
      <dgm:spPr/>
      <dgm:t>
        <a:bodyPr/>
        <a:lstStyle/>
        <a:p>
          <a:endParaRPr lang="nl-NL" sz="1100"/>
        </a:p>
      </dgm:t>
    </dgm:pt>
    <dgm:pt modelId="{583539BA-79C8-4B95-9CF5-858B0040B557}">
      <dgm:prSet phldrT="[Tekst]" custT="1"/>
      <dgm:spPr/>
      <dgm:t>
        <a:bodyPr/>
        <a:lstStyle/>
        <a:p>
          <a:r>
            <a:rPr lang="nl-NL" sz="1400" dirty="0"/>
            <a:t>Gunning</a:t>
          </a:r>
        </a:p>
      </dgm:t>
    </dgm:pt>
    <dgm:pt modelId="{55550CF4-B70D-4246-89A8-407311EDD173}" type="parTrans" cxnId="{80054E10-3638-4F74-8DD8-14F2657F4D56}">
      <dgm:prSet/>
      <dgm:spPr/>
      <dgm:t>
        <a:bodyPr/>
        <a:lstStyle/>
        <a:p>
          <a:endParaRPr lang="nl-NL" sz="1100"/>
        </a:p>
      </dgm:t>
    </dgm:pt>
    <dgm:pt modelId="{A196A292-204E-40D8-9774-F949AF8BDAE7}" type="sibTrans" cxnId="{80054E10-3638-4F74-8DD8-14F2657F4D56}">
      <dgm:prSet/>
      <dgm:spPr/>
      <dgm:t>
        <a:bodyPr/>
        <a:lstStyle/>
        <a:p>
          <a:endParaRPr lang="nl-NL" sz="1100"/>
        </a:p>
      </dgm:t>
    </dgm:pt>
    <dgm:pt modelId="{C3D5BD4F-0056-4B5D-B251-B0A49FC9366D}">
      <dgm:prSet phldrT="[Tekst]" custT="1"/>
      <dgm:spPr/>
      <dgm:t>
        <a:bodyPr/>
        <a:lstStyle/>
        <a:p>
          <a:r>
            <a:rPr lang="nl-NL" sz="1400" dirty="0"/>
            <a:t>oplevering</a:t>
          </a:r>
        </a:p>
      </dgm:t>
    </dgm:pt>
    <dgm:pt modelId="{FB6B7166-FC8F-41A7-9743-B3B8B716E71A}" type="parTrans" cxnId="{9E9D36CD-10C3-4965-A4F0-37983DCDCDC6}">
      <dgm:prSet/>
      <dgm:spPr/>
      <dgm:t>
        <a:bodyPr/>
        <a:lstStyle/>
        <a:p>
          <a:endParaRPr lang="nl-NL" sz="1600"/>
        </a:p>
      </dgm:t>
    </dgm:pt>
    <dgm:pt modelId="{06B7C079-2394-4252-9B39-8D04D64DD2BD}" type="sibTrans" cxnId="{9E9D36CD-10C3-4965-A4F0-37983DCDCDC6}">
      <dgm:prSet/>
      <dgm:spPr/>
      <dgm:t>
        <a:bodyPr/>
        <a:lstStyle/>
        <a:p>
          <a:endParaRPr lang="nl-NL" sz="1600"/>
        </a:p>
      </dgm:t>
    </dgm:pt>
    <dgm:pt modelId="{83B716A3-8923-42BC-99BA-6DFDD8AADBD0}">
      <dgm:prSet phldrT="[Tekst]" custT="1"/>
      <dgm:spPr/>
      <dgm:t>
        <a:bodyPr/>
        <a:lstStyle/>
        <a:p>
          <a:r>
            <a:rPr lang="nl-NL" sz="1400" dirty="0"/>
            <a:t>Resterende </a:t>
          </a:r>
          <a:r>
            <a:rPr lang="nl-NL" sz="1400" dirty="0" err="1"/>
            <a:t>werkzaam-heden</a:t>
          </a:r>
          <a:endParaRPr lang="nl-NL" sz="1400" dirty="0"/>
        </a:p>
      </dgm:t>
    </dgm:pt>
    <dgm:pt modelId="{5E179DC2-A40C-4CFE-9B7A-702D95A40147}" type="parTrans" cxnId="{3BC1854B-1F3F-4E8A-9340-2808A52C77B2}">
      <dgm:prSet/>
      <dgm:spPr/>
      <dgm:t>
        <a:bodyPr/>
        <a:lstStyle/>
        <a:p>
          <a:endParaRPr lang="nl-NL"/>
        </a:p>
      </dgm:t>
    </dgm:pt>
    <dgm:pt modelId="{C283F98F-774D-4E7C-B030-BFEAAD76A72B}" type="sibTrans" cxnId="{3BC1854B-1F3F-4E8A-9340-2808A52C77B2}">
      <dgm:prSet/>
      <dgm:spPr/>
      <dgm:t>
        <a:bodyPr/>
        <a:lstStyle/>
        <a:p>
          <a:endParaRPr lang="nl-NL"/>
        </a:p>
      </dgm:t>
    </dgm:pt>
    <dgm:pt modelId="{65E65528-35C2-4730-B337-27078995E6C3}">
      <dgm:prSet phldrT="[Tekst]"/>
      <dgm:spPr/>
      <dgm:t>
        <a:bodyPr/>
        <a:lstStyle/>
        <a:p>
          <a:r>
            <a:rPr lang="nl-NL" dirty="0"/>
            <a:t>3 jaar onderhoud</a:t>
          </a:r>
        </a:p>
      </dgm:t>
    </dgm:pt>
    <dgm:pt modelId="{09C7D199-3705-4BFC-BEA5-7A79A2B74D04}" type="parTrans" cxnId="{4BB17905-2506-4683-8E58-3D9080A8474B}">
      <dgm:prSet/>
      <dgm:spPr/>
      <dgm:t>
        <a:bodyPr/>
        <a:lstStyle/>
        <a:p>
          <a:endParaRPr lang="nl-NL"/>
        </a:p>
      </dgm:t>
    </dgm:pt>
    <dgm:pt modelId="{DF751E7B-88AC-4E31-A61F-E856A93B1A52}" type="sibTrans" cxnId="{4BB17905-2506-4683-8E58-3D9080A8474B}">
      <dgm:prSet/>
      <dgm:spPr/>
      <dgm:t>
        <a:bodyPr/>
        <a:lstStyle/>
        <a:p>
          <a:endParaRPr lang="nl-NL"/>
        </a:p>
      </dgm:t>
    </dgm:pt>
    <dgm:pt modelId="{2AA49098-6D8A-417B-A287-761370ED9764}">
      <dgm:prSet phldrT="[Tekst]"/>
      <dgm:spPr/>
      <dgm:t>
        <a:bodyPr/>
        <a:lstStyle/>
        <a:p>
          <a:r>
            <a:rPr lang="nl-NL" dirty="0"/>
            <a:t>Mitigerende maatregelen</a:t>
          </a:r>
        </a:p>
      </dgm:t>
    </dgm:pt>
    <dgm:pt modelId="{5624DF0B-80B5-4E1C-9306-803E3E81F640}" type="parTrans" cxnId="{CA8EC4D2-E7BC-45D9-A753-61B0E947F4C6}">
      <dgm:prSet/>
      <dgm:spPr/>
      <dgm:t>
        <a:bodyPr/>
        <a:lstStyle/>
        <a:p>
          <a:endParaRPr lang="nl-NL"/>
        </a:p>
      </dgm:t>
    </dgm:pt>
    <dgm:pt modelId="{5352B545-6B41-4B65-AF08-578DA2F9582E}" type="sibTrans" cxnId="{CA8EC4D2-E7BC-45D9-A753-61B0E947F4C6}">
      <dgm:prSet/>
      <dgm:spPr/>
      <dgm:t>
        <a:bodyPr/>
        <a:lstStyle/>
        <a:p>
          <a:endParaRPr lang="nl-NL"/>
        </a:p>
      </dgm:t>
    </dgm:pt>
    <dgm:pt modelId="{A3CAE81D-3D19-47CD-A049-9D7CE04C1D07}" type="pres">
      <dgm:prSet presAssocID="{C9EA745F-E2F8-49CA-A8AC-F1111AE467B4}" presName="CompostProcess" presStyleCnt="0">
        <dgm:presLayoutVars>
          <dgm:dir/>
          <dgm:resizeHandles val="exact"/>
        </dgm:presLayoutVars>
      </dgm:prSet>
      <dgm:spPr/>
    </dgm:pt>
    <dgm:pt modelId="{64CC3323-3B9D-490F-A181-C7FB3A81D496}" type="pres">
      <dgm:prSet presAssocID="{C9EA745F-E2F8-49CA-A8AC-F1111AE467B4}" presName="arrow" presStyleLbl="bgShp" presStyleIdx="0" presStyleCnt="1"/>
      <dgm:spPr/>
    </dgm:pt>
    <dgm:pt modelId="{9ACDCFF4-BBCF-49E9-AA8D-333C01314031}" type="pres">
      <dgm:prSet presAssocID="{C9EA745F-E2F8-49CA-A8AC-F1111AE467B4}" presName="linearProcess" presStyleCnt="0"/>
      <dgm:spPr/>
    </dgm:pt>
    <dgm:pt modelId="{06C16D7B-3492-4C31-95FE-59FECFB01829}" type="pres">
      <dgm:prSet presAssocID="{BC688985-82A8-443C-9086-738ABCDB80AE}" presName="textNode" presStyleLbl="node1" presStyleIdx="0" presStyleCnt="8" custScaleX="89051">
        <dgm:presLayoutVars>
          <dgm:bulletEnabled val="1"/>
        </dgm:presLayoutVars>
      </dgm:prSet>
      <dgm:spPr/>
    </dgm:pt>
    <dgm:pt modelId="{E15E27C2-9B8D-455A-9E82-2125AB074375}" type="pres">
      <dgm:prSet presAssocID="{580D8B23-21A2-4719-A621-8BEF3AF609D1}" presName="sibTrans" presStyleCnt="0"/>
      <dgm:spPr/>
    </dgm:pt>
    <dgm:pt modelId="{98CF1928-2D47-4B79-B5B2-3B15AC1DEB3A}" type="pres">
      <dgm:prSet presAssocID="{583539BA-79C8-4B95-9CF5-858B0040B557}" presName="textNode" presStyleLbl="node1" presStyleIdx="1" presStyleCnt="8" custScaleX="87532">
        <dgm:presLayoutVars>
          <dgm:bulletEnabled val="1"/>
        </dgm:presLayoutVars>
      </dgm:prSet>
      <dgm:spPr/>
    </dgm:pt>
    <dgm:pt modelId="{1421C3C8-390F-437E-B56A-D24DACBAF12E}" type="pres">
      <dgm:prSet presAssocID="{A196A292-204E-40D8-9774-F949AF8BDAE7}" presName="sibTrans" presStyleCnt="0"/>
      <dgm:spPr/>
    </dgm:pt>
    <dgm:pt modelId="{B6C08241-5CE3-481F-84D5-C1B8646CF2CA}" type="pres">
      <dgm:prSet presAssocID="{6ED28B26-EBCA-43A9-8FBF-6715669FD705}" presName="textNode" presStyleLbl="node1" presStyleIdx="2" presStyleCnt="8" custScaleX="105193">
        <dgm:presLayoutVars>
          <dgm:bulletEnabled val="1"/>
        </dgm:presLayoutVars>
      </dgm:prSet>
      <dgm:spPr/>
    </dgm:pt>
    <dgm:pt modelId="{1A7FB2BB-1851-4DF4-861E-CD6A8E62F6CF}" type="pres">
      <dgm:prSet presAssocID="{2BBA6A45-6569-495F-A743-0B89771374F4}" presName="sibTrans" presStyleCnt="0"/>
      <dgm:spPr/>
    </dgm:pt>
    <dgm:pt modelId="{FE99BBE7-7AE9-4D42-B0DD-70F748775976}" type="pres">
      <dgm:prSet presAssocID="{736C462B-8B3B-499B-A8A2-AF60664FEFD5}" presName="textNode" presStyleLbl="node1" presStyleIdx="3" presStyleCnt="8" custScaleX="275049" custLinFactX="98999" custLinFactNeighborX="100000">
        <dgm:presLayoutVars>
          <dgm:bulletEnabled val="1"/>
        </dgm:presLayoutVars>
      </dgm:prSet>
      <dgm:spPr/>
    </dgm:pt>
    <dgm:pt modelId="{1A1F924F-E368-4B43-9373-D52F2D5BDF21}" type="pres">
      <dgm:prSet presAssocID="{BF7AB2FB-F71F-4810-AE04-45C2BE824CDD}" presName="sibTrans" presStyleCnt="0"/>
      <dgm:spPr/>
    </dgm:pt>
    <dgm:pt modelId="{7F3781E3-2E27-4D69-9A89-7A8CA302952F}" type="pres">
      <dgm:prSet presAssocID="{C3D5BD4F-0056-4B5D-B251-B0A49FC9366D}" presName="textNode" presStyleLbl="node1" presStyleIdx="4" presStyleCnt="8" custScaleX="109818" custLinFactX="202950" custLinFactNeighborX="300000" custLinFactNeighborY="949">
        <dgm:presLayoutVars>
          <dgm:bulletEnabled val="1"/>
        </dgm:presLayoutVars>
      </dgm:prSet>
      <dgm:spPr/>
    </dgm:pt>
    <dgm:pt modelId="{16CCC6C6-CC2D-4DA8-A5EB-0874A3152935}" type="pres">
      <dgm:prSet presAssocID="{06B7C079-2394-4252-9B39-8D04D64DD2BD}" presName="sibTrans" presStyleCnt="0"/>
      <dgm:spPr/>
    </dgm:pt>
    <dgm:pt modelId="{FF5FD214-267C-4AE1-B6C6-CA15EE93D96D}" type="pres">
      <dgm:prSet presAssocID="{83B716A3-8923-42BC-99BA-6DFDD8AADBD0}" presName="textNode" presStyleLbl="node1" presStyleIdx="5" presStyleCnt="8" custScaleX="109517" custLinFactX="-4335" custLinFactNeighborX="-100000" custLinFactNeighborY="949">
        <dgm:presLayoutVars>
          <dgm:bulletEnabled val="1"/>
        </dgm:presLayoutVars>
      </dgm:prSet>
      <dgm:spPr/>
    </dgm:pt>
    <dgm:pt modelId="{597890CC-08A0-4562-8FB3-319A1D033D6E}" type="pres">
      <dgm:prSet presAssocID="{C283F98F-774D-4E7C-B030-BFEAAD76A72B}" presName="sibTrans" presStyleCnt="0"/>
      <dgm:spPr/>
    </dgm:pt>
    <dgm:pt modelId="{AA1EF78F-422A-40BE-8BCC-B8533BDBB06E}" type="pres">
      <dgm:prSet presAssocID="{65E65528-35C2-4730-B337-27078995E6C3}" presName="textNode" presStyleLbl="node1" presStyleIdx="6" presStyleCnt="8" custScaleX="105193" custLinFactX="98894" custLinFactNeighborX="100000">
        <dgm:presLayoutVars>
          <dgm:bulletEnabled val="1"/>
        </dgm:presLayoutVars>
      </dgm:prSet>
      <dgm:spPr/>
    </dgm:pt>
    <dgm:pt modelId="{90DE338F-A0BD-4695-BE0C-7D6706E21AE1}" type="pres">
      <dgm:prSet presAssocID="{DF751E7B-88AC-4E31-A61F-E856A93B1A52}" presName="sibTrans" presStyleCnt="0"/>
      <dgm:spPr/>
    </dgm:pt>
    <dgm:pt modelId="{38DA6A59-0E57-4D77-9E17-37872F9133BD}" type="pres">
      <dgm:prSet presAssocID="{2AA49098-6D8A-417B-A287-761370ED9764}" presName="textNode" presStyleLbl="node1" presStyleIdx="7" presStyleCnt="8" custScaleX="105193" custLinFactX="-590301" custLinFactNeighborX="-600000" custLinFactNeighborY="949">
        <dgm:presLayoutVars>
          <dgm:bulletEnabled val="1"/>
        </dgm:presLayoutVars>
      </dgm:prSet>
      <dgm:spPr/>
    </dgm:pt>
  </dgm:ptLst>
  <dgm:cxnLst>
    <dgm:cxn modelId="{4BB17905-2506-4683-8E58-3D9080A8474B}" srcId="{C9EA745F-E2F8-49CA-A8AC-F1111AE467B4}" destId="{65E65528-35C2-4730-B337-27078995E6C3}" srcOrd="6" destOrd="0" parTransId="{09C7D199-3705-4BFC-BEA5-7A79A2B74D04}" sibTransId="{DF751E7B-88AC-4E31-A61F-E856A93B1A52}"/>
    <dgm:cxn modelId="{80054E10-3638-4F74-8DD8-14F2657F4D56}" srcId="{C9EA745F-E2F8-49CA-A8AC-F1111AE467B4}" destId="{583539BA-79C8-4B95-9CF5-858B0040B557}" srcOrd="1" destOrd="0" parTransId="{55550CF4-B70D-4246-89A8-407311EDD173}" sibTransId="{A196A292-204E-40D8-9774-F949AF8BDAE7}"/>
    <dgm:cxn modelId="{A77A3119-D834-4B8F-ABFD-8840D91EF02C}" srcId="{C9EA745F-E2F8-49CA-A8AC-F1111AE467B4}" destId="{BC688985-82A8-443C-9086-738ABCDB80AE}" srcOrd="0" destOrd="0" parTransId="{C5F26A9E-D8B9-4312-809C-4347BA738739}" sibTransId="{580D8B23-21A2-4719-A621-8BEF3AF609D1}"/>
    <dgm:cxn modelId="{579A645D-A14D-4F8E-9912-9FE651742C74}" type="presOf" srcId="{C3D5BD4F-0056-4B5D-B251-B0A49FC9366D}" destId="{7F3781E3-2E27-4D69-9A89-7A8CA302952F}" srcOrd="0" destOrd="0" presId="urn:microsoft.com/office/officeart/2005/8/layout/hProcess9"/>
    <dgm:cxn modelId="{4D9CF364-3374-4B4A-BAAD-353058C5F5AC}" type="presOf" srcId="{736C462B-8B3B-499B-A8A2-AF60664FEFD5}" destId="{FE99BBE7-7AE9-4D42-B0DD-70F748775976}" srcOrd="0" destOrd="0" presId="urn:microsoft.com/office/officeart/2005/8/layout/hProcess9"/>
    <dgm:cxn modelId="{2EE2D66A-6970-466C-8058-4435B88FE6BE}" type="presOf" srcId="{BC688985-82A8-443C-9086-738ABCDB80AE}" destId="{06C16D7B-3492-4C31-95FE-59FECFB01829}" srcOrd="0" destOrd="0" presId="urn:microsoft.com/office/officeart/2005/8/layout/hProcess9"/>
    <dgm:cxn modelId="{6F4A766B-323B-440A-8B48-35419EC8010C}" srcId="{C9EA745F-E2F8-49CA-A8AC-F1111AE467B4}" destId="{736C462B-8B3B-499B-A8A2-AF60664FEFD5}" srcOrd="3" destOrd="0" parTransId="{0F28FD00-A4C2-46B8-98CC-BDF413509FC2}" sibTransId="{BF7AB2FB-F71F-4810-AE04-45C2BE824CDD}"/>
    <dgm:cxn modelId="{3BC1854B-1F3F-4E8A-9340-2808A52C77B2}" srcId="{C9EA745F-E2F8-49CA-A8AC-F1111AE467B4}" destId="{83B716A3-8923-42BC-99BA-6DFDD8AADBD0}" srcOrd="5" destOrd="0" parTransId="{5E179DC2-A40C-4CFE-9B7A-702D95A40147}" sibTransId="{C283F98F-774D-4E7C-B030-BFEAAD76A72B}"/>
    <dgm:cxn modelId="{1A9E8C4F-F44D-4DF9-B1EB-8BF545B461CB}" type="presOf" srcId="{2AA49098-6D8A-417B-A287-761370ED9764}" destId="{38DA6A59-0E57-4D77-9E17-37872F9133BD}" srcOrd="0" destOrd="0" presId="urn:microsoft.com/office/officeart/2005/8/layout/hProcess9"/>
    <dgm:cxn modelId="{BB45BA89-02B7-496F-8234-1673D5812289}" type="presOf" srcId="{65E65528-35C2-4730-B337-27078995E6C3}" destId="{AA1EF78F-422A-40BE-8BCC-B8533BDBB06E}" srcOrd="0" destOrd="0" presId="urn:microsoft.com/office/officeart/2005/8/layout/hProcess9"/>
    <dgm:cxn modelId="{C3222F8D-9DF4-4DF2-8427-212B379CEBB9}" type="presOf" srcId="{6ED28B26-EBCA-43A9-8FBF-6715669FD705}" destId="{B6C08241-5CE3-481F-84D5-C1B8646CF2CA}" srcOrd="0" destOrd="0" presId="urn:microsoft.com/office/officeart/2005/8/layout/hProcess9"/>
    <dgm:cxn modelId="{62BF12AE-BB2A-4904-92B2-23163B905A02}" type="presOf" srcId="{583539BA-79C8-4B95-9CF5-858B0040B557}" destId="{98CF1928-2D47-4B79-B5B2-3B15AC1DEB3A}" srcOrd="0" destOrd="0" presId="urn:microsoft.com/office/officeart/2005/8/layout/hProcess9"/>
    <dgm:cxn modelId="{31DFC3C3-B993-41FD-B15E-4FD32DC002A3}" type="presOf" srcId="{C9EA745F-E2F8-49CA-A8AC-F1111AE467B4}" destId="{A3CAE81D-3D19-47CD-A049-9D7CE04C1D07}" srcOrd="0" destOrd="0" presId="urn:microsoft.com/office/officeart/2005/8/layout/hProcess9"/>
    <dgm:cxn modelId="{9E9D36CD-10C3-4965-A4F0-37983DCDCDC6}" srcId="{C9EA745F-E2F8-49CA-A8AC-F1111AE467B4}" destId="{C3D5BD4F-0056-4B5D-B251-B0A49FC9366D}" srcOrd="4" destOrd="0" parTransId="{FB6B7166-FC8F-41A7-9743-B3B8B716E71A}" sibTransId="{06B7C079-2394-4252-9B39-8D04D64DD2BD}"/>
    <dgm:cxn modelId="{CA8EC4D2-E7BC-45D9-A753-61B0E947F4C6}" srcId="{C9EA745F-E2F8-49CA-A8AC-F1111AE467B4}" destId="{2AA49098-6D8A-417B-A287-761370ED9764}" srcOrd="7" destOrd="0" parTransId="{5624DF0B-80B5-4E1C-9306-803E3E81F640}" sibTransId="{5352B545-6B41-4B65-AF08-578DA2F9582E}"/>
    <dgm:cxn modelId="{C60AB5DA-5152-4786-A7E6-57AB00B51D0B}" type="presOf" srcId="{83B716A3-8923-42BC-99BA-6DFDD8AADBD0}" destId="{FF5FD214-267C-4AE1-B6C6-CA15EE93D96D}" srcOrd="0" destOrd="0" presId="urn:microsoft.com/office/officeart/2005/8/layout/hProcess9"/>
    <dgm:cxn modelId="{2541CFF2-9A75-4A85-8B3F-2BDB50F73882}" srcId="{C9EA745F-E2F8-49CA-A8AC-F1111AE467B4}" destId="{6ED28B26-EBCA-43A9-8FBF-6715669FD705}" srcOrd="2" destOrd="0" parTransId="{A0180F95-F928-4876-90EC-18FDE10AC1D5}" sibTransId="{2BBA6A45-6569-495F-A743-0B89771374F4}"/>
    <dgm:cxn modelId="{B2CEBCA1-9CBE-4229-AFAD-7A695978AA20}" type="presParOf" srcId="{A3CAE81D-3D19-47CD-A049-9D7CE04C1D07}" destId="{64CC3323-3B9D-490F-A181-C7FB3A81D496}" srcOrd="0" destOrd="0" presId="urn:microsoft.com/office/officeart/2005/8/layout/hProcess9"/>
    <dgm:cxn modelId="{6049B9E6-382B-4E37-9FD5-2C292FE6B4E9}" type="presParOf" srcId="{A3CAE81D-3D19-47CD-A049-9D7CE04C1D07}" destId="{9ACDCFF4-BBCF-49E9-AA8D-333C01314031}" srcOrd="1" destOrd="0" presId="urn:microsoft.com/office/officeart/2005/8/layout/hProcess9"/>
    <dgm:cxn modelId="{EDC1A45C-D0A9-4ACF-B9F8-649F60E75ACD}" type="presParOf" srcId="{9ACDCFF4-BBCF-49E9-AA8D-333C01314031}" destId="{06C16D7B-3492-4C31-95FE-59FECFB01829}" srcOrd="0" destOrd="0" presId="urn:microsoft.com/office/officeart/2005/8/layout/hProcess9"/>
    <dgm:cxn modelId="{7DB6E60D-BFE2-41DC-968D-C698750E5467}" type="presParOf" srcId="{9ACDCFF4-BBCF-49E9-AA8D-333C01314031}" destId="{E15E27C2-9B8D-455A-9E82-2125AB074375}" srcOrd="1" destOrd="0" presId="urn:microsoft.com/office/officeart/2005/8/layout/hProcess9"/>
    <dgm:cxn modelId="{6E0ADEE1-2BE2-46AD-BDF6-5FAA3C2C39E3}" type="presParOf" srcId="{9ACDCFF4-BBCF-49E9-AA8D-333C01314031}" destId="{98CF1928-2D47-4B79-B5B2-3B15AC1DEB3A}" srcOrd="2" destOrd="0" presId="urn:microsoft.com/office/officeart/2005/8/layout/hProcess9"/>
    <dgm:cxn modelId="{D47D3496-A8BE-4AE3-9797-4227D34B5998}" type="presParOf" srcId="{9ACDCFF4-BBCF-49E9-AA8D-333C01314031}" destId="{1421C3C8-390F-437E-B56A-D24DACBAF12E}" srcOrd="3" destOrd="0" presId="urn:microsoft.com/office/officeart/2005/8/layout/hProcess9"/>
    <dgm:cxn modelId="{325D5B5D-81A7-4BB3-BE70-A092A4DF89CD}" type="presParOf" srcId="{9ACDCFF4-BBCF-49E9-AA8D-333C01314031}" destId="{B6C08241-5CE3-481F-84D5-C1B8646CF2CA}" srcOrd="4" destOrd="0" presId="urn:microsoft.com/office/officeart/2005/8/layout/hProcess9"/>
    <dgm:cxn modelId="{E632898D-F05F-485D-B736-BB91D334E103}" type="presParOf" srcId="{9ACDCFF4-BBCF-49E9-AA8D-333C01314031}" destId="{1A7FB2BB-1851-4DF4-861E-CD6A8E62F6CF}" srcOrd="5" destOrd="0" presId="urn:microsoft.com/office/officeart/2005/8/layout/hProcess9"/>
    <dgm:cxn modelId="{670943B4-D7AE-4109-9C52-4C34600E15AD}" type="presParOf" srcId="{9ACDCFF4-BBCF-49E9-AA8D-333C01314031}" destId="{FE99BBE7-7AE9-4D42-B0DD-70F748775976}" srcOrd="6" destOrd="0" presId="urn:microsoft.com/office/officeart/2005/8/layout/hProcess9"/>
    <dgm:cxn modelId="{91A37982-D414-45FD-BE5E-867F4C74C9FC}" type="presParOf" srcId="{9ACDCFF4-BBCF-49E9-AA8D-333C01314031}" destId="{1A1F924F-E368-4B43-9373-D52F2D5BDF21}" srcOrd="7" destOrd="0" presId="urn:microsoft.com/office/officeart/2005/8/layout/hProcess9"/>
    <dgm:cxn modelId="{357EDD97-D248-4CC1-8223-579360A16824}" type="presParOf" srcId="{9ACDCFF4-BBCF-49E9-AA8D-333C01314031}" destId="{7F3781E3-2E27-4D69-9A89-7A8CA302952F}" srcOrd="8" destOrd="0" presId="urn:microsoft.com/office/officeart/2005/8/layout/hProcess9"/>
    <dgm:cxn modelId="{FCD191F9-8F3C-4638-9CC0-80D9A8A602F5}" type="presParOf" srcId="{9ACDCFF4-BBCF-49E9-AA8D-333C01314031}" destId="{16CCC6C6-CC2D-4DA8-A5EB-0874A3152935}" srcOrd="9" destOrd="0" presId="urn:microsoft.com/office/officeart/2005/8/layout/hProcess9"/>
    <dgm:cxn modelId="{647C777B-23AF-426F-B1BB-0C622B270617}" type="presParOf" srcId="{9ACDCFF4-BBCF-49E9-AA8D-333C01314031}" destId="{FF5FD214-267C-4AE1-B6C6-CA15EE93D96D}" srcOrd="10" destOrd="0" presId="urn:microsoft.com/office/officeart/2005/8/layout/hProcess9"/>
    <dgm:cxn modelId="{BCDD742E-C69B-4BA1-A8EA-A185AAA65F6F}" type="presParOf" srcId="{9ACDCFF4-BBCF-49E9-AA8D-333C01314031}" destId="{597890CC-08A0-4562-8FB3-319A1D033D6E}" srcOrd="11" destOrd="0" presId="urn:microsoft.com/office/officeart/2005/8/layout/hProcess9"/>
    <dgm:cxn modelId="{1B1874BD-C4F0-419E-8787-C646132DB68B}" type="presParOf" srcId="{9ACDCFF4-BBCF-49E9-AA8D-333C01314031}" destId="{AA1EF78F-422A-40BE-8BCC-B8533BDBB06E}" srcOrd="12" destOrd="0" presId="urn:microsoft.com/office/officeart/2005/8/layout/hProcess9"/>
    <dgm:cxn modelId="{76FDD8CB-2752-4048-B5C6-805647F6D959}" type="presParOf" srcId="{9ACDCFF4-BBCF-49E9-AA8D-333C01314031}" destId="{90DE338F-A0BD-4695-BE0C-7D6706E21AE1}" srcOrd="13" destOrd="0" presId="urn:microsoft.com/office/officeart/2005/8/layout/hProcess9"/>
    <dgm:cxn modelId="{10956D5E-8CE7-4B7D-841D-2F8674E2D997}" type="presParOf" srcId="{9ACDCFF4-BBCF-49E9-AA8D-333C01314031}" destId="{38DA6A59-0E57-4D77-9E17-37872F9133BD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C3323-3B9D-490F-A181-C7FB3A81D496}">
      <dsp:nvSpPr>
        <dsp:cNvPr id="0" name=""/>
        <dsp:cNvSpPr/>
      </dsp:nvSpPr>
      <dsp:spPr>
        <a:xfrm>
          <a:off x="859370" y="0"/>
          <a:ext cx="9739538" cy="24496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C16D7B-3492-4C31-95FE-59FECFB01829}">
      <dsp:nvSpPr>
        <dsp:cNvPr id="0" name=""/>
        <dsp:cNvSpPr/>
      </dsp:nvSpPr>
      <dsp:spPr>
        <a:xfrm>
          <a:off x="2062" y="734906"/>
          <a:ext cx="988881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Contract en aanbesteding</a:t>
          </a:r>
        </a:p>
      </dsp:txBody>
      <dsp:txXfrm>
        <a:off x="49896" y="782740"/>
        <a:ext cx="893213" cy="884207"/>
      </dsp:txXfrm>
    </dsp:sp>
    <dsp:sp modelId="{98CF1928-2D47-4B79-B5B2-3B15AC1DEB3A}">
      <dsp:nvSpPr>
        <dsp:cNvPr id="0" name=""/>
        <dsp:cNvSpPr/>
      </dsp:nvSpPr>
      <dsp:spPr>
        <a:xfrm>
          <a:off x="1062214" y="734906"/>
          <a:ext cx="972013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Gunning</a:t>
          </a:r>
        </a:p>
      </dsp:txBody>
      <dsp:txXfrm>
        <a:off x="1109664" y="782356"/>
        <a:ext cx="877113" cy="884975"/>
      </dsp:txXfrm>
    </dsp:sp>
    <dsp:sp modelId="{B6C08241-5CE3-481F-84D5-C1B8646CF2CA}">
      <dsp:nvSpPr>
        <dsp:cNvPr id="0" name=""/>
        <dsp:cNvSpPr/>
      </dsp:nvSpPr>
      <dsp:spPr>
        <a:xfrm>
          <a:off x="2105498" y="734906"/>
          <a:ext cx="1168132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 err="1"/>
            <a:t>Voor-bereiding</a:t>
          </a:r>
          <a:endParaRPr lang="nl-NL" sz="1400" kern="1200" dirty="0"/>
        </a:p>
      </dsp:txBody>
      <dsp:txXfrm>
        <a:off x="2153332" y="782740"/>
        <a:ext cx="1072464" cy="884207"/>
      </dsp:txXfrm>
    </dsp:sp>
    <dsp:sp modelId="{FE99BBE7-7AE9-4D42-B0DD-70F748775976}">
      <dsp:nvSpPr>
        <dsp:cNvPr id="0" name=""/>
        <dsp:cNvSpPr/>
      </dsp:nvSpPr>
      <dsp:spPr>
        <a:xfrm>
          <a:off x="4515523" y="734906"/>
          <a:ext cx="3054326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plantseizoen</a:t>
          </a:r>
        </a:p>
      </dsp:txBody>
      <dsp:txXfrm>
        <a:off x="4563357" y="782740"/>
        <a:ext cx="2958658" cy="884207"/>
      </dsp:txXfrm>
    </dsp:sp>
    <dsp:sp modelId="{7F3781E3-2E27-4D69-9A89-7A8CA302952F}">
      <dsp:nvSpPr>
        <dsp:cNvPr id="0" name=""/>
        <dsp:cNvSpPr/>
      </dsp:nvSpPr>
      <dsp:spPr>
        <a:xfrm>
          <a:off x="8938002" y="744205"/>
          <a:ext cx="1219491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oplevering</a:t>
          </a:r>
        </a:p>
      </dsp:txBody>
      <dsp:txXfrm>
        <a:off x="8985836" y="792039"/>
        <a:ext cx="1123823" cy="884207"/>
      </dsp:txXfrm>
    </dsp:sp>
    <dsp:sp modelId="{FF5FD214-267C-4AE1-B6C6-CA15EE93D96D}">
      <dsp:nvSpPr>
        <dsp:cNvPr id="0" name=""/>
        <dsp:cNvSpPr/>
      </dsp:nvSpPr>
      <dsp:spPr>
        <a:xfrm>
          <a:off x="7641851" y="744205"/>
          <a:ext cx="1216149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Resterende </a:t>
          </a:r>
          <a:r>
            <a:rPr lang="nl-NL" sz="1400" kern="1200" dirty="0" err="1"/>
            <a:t>werkzaam-heden</a:t>
          </a:r>
          <a:endParaRPr lang="nl-NL" sz="1400" kern="1200" dirty="0"/>
        </a:p>
      </dsp:txBody>
      <dsp:txXfrm>
        <a:off x="7689685" y="792039"/>
        <a:ext cx="1120481" cy="884207"/>
      </dsp:txXfrm>
    </dsp:sp>
    <dsp:sp modelId="{AA1EF78F-422A-40BE-8BCC-B8533BDBB06E}">
      <dsp:nvSpPr>
        <dsp:cNvPr id="0" name=""/>
        <dsp:cNvSpPr/>
      </dsp:nvSpPr>
      <dsp:spPr>
        <a:xfrm>
          <a:off x="10218136" y="734906"/>
          <a:ext cx="1168132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3 jaar onderhoud</a:t>
          </a:r>
        </a:p>
      </dsp:txBody>
      <dsp:txXfrm>
        <a:off x="10265970" y="782740"/>
        <a:ext cx="1072464" cy="884207"/>
      </dsp:txXfrm>
    </dsp:sp>
    <dsp:sp modelId="{38DA6A59-0E57-4D77-9E17-37872F9133BD}">
      <dsp:nvSpPr>
        <dsp:cNvPr id="0" name=""/>
        <dsp:cNvSpPr/>
      </dsp:nvSpPr>
      <dsp:spPr>
        <a:xfrm>
          <a:off x="3305367" y="744205"/>
          <a:ext cx="1168132" cy="979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kern="1200" dirty="0"/>
            <a:t>Mitigerende maatregelen</a:t>
          </a:r>
        </a:p>
      </dsp:txBody>
      <dsp:txXfrm>
        <a:off x="3353201" y="792039"/>
        <a:ext cx="1072464" cy="884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609956" cy="55516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411625" y="1"/>
            <a:ext cx="2609956" cy="55516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CD57C0E5-821C-4673-9F3E-6F982EE0866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10509711"/>
            <a:ext cx="2609956" cy="55516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411625" y="10509711"/>
            <a:ext cx="2609956" cy="55516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B6975C6-8EF2-4CA3-821E-84D44F6E512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3956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609956" cy="55516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411625" y="1"/>
            <a:ext cx="2609956" cy="55516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E981264-55F2-4921-A88E-6E6C77CC58F5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-306388" y="1382713"/>
            <a:ext cx="6635751" cy="3733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02298" y="5324971"/>
            <a:ext cx="4818380" cy="4356795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10509711"/>
            <a:ext cx="2609956" cy="55516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411625" y="10509711"/>
            <a:ext cx="2609956" cy="55516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33B96C7-1D08-4B4B-B0F9-755851F203B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11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031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109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598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D960C-5D43-1AE8-3770-2D6051424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EA44CB6-F458-B8E7-7404-CA12CF826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664FF11-D4B4-6DE9-C3A0-5225D9D4E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090CD3D-0538-4BC2-8BB1-4FE2B0209B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543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7823E-3B1A-EACF-F865-7C7B270E8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6F39FCE-CFED-E60F-A3E3-1B2CF544B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0A5D728-7694-4094-905C-B5E7F530F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B836FB8-6384-2E1D-0571-1A484F24F4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54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4693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13A51-8FC6-F3A5-A333-E771CCCB3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631155E-8286-DDFB-2DAC-88A684738E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BFB7C10-13FF-BD91-CD1E-BA8124B7D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521643-85AB-F8B5-12C7-3C11A7091C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7318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0DF42-DEC4-667E-878A-989FFE0D1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39455C-2235-CD70-BC5F-9E71DBF65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AEDDA4A-C4C8-91CC-69DD-FF46A7E071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9E616A-57BC-51DA-B0BE-798A1FCAC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1321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15890-E4E2-14E0-C577-876DB417A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2DEB92E-403D-9C9A-DCE5-57CBCB2A9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7566525-DA55-02D9-7D5D-269930EC3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CD7F6E-948E-143E-05A9-E4AE05C79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011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B96C7-1D08-4B4B-B0F9-755851F203B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470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3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266593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600116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6492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02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ullet slid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>
                <a:solidFill>
                  <a:schemeClr val="accent5"/>
                </a:solidFill>
                <a:latin typeface="+mj-lt"/>
              </a:defRPr>
            </a:lvl1pPr>
            <a:lvl2pPr marL="685800" indent="-22860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  <a:latin typeface="+mj-lt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j-lt"/>
              </a:defRPr>
            </a:lvl3pPr>
            <a:lvl4pPr marL="1600200" indent="-228600">
              <a:buFont typeface="Wingdings" panose="05000000000000000000" pitchFamily="2" charset="2"/>
              <a:buChar char="§"/>
              <a:defRPr>
                <a:solidFill>
                  <a:schemeClr val="accent4"/>
                </a:solidFill>
                <a:latin typeface="+mj-lt"/>
              </a:defRPr>
            </a:lvl4pPr>
            <a:lvl5pPr marL="2057400" indent="-228600">
              <a:buFont typeface="Wingdings" panose="05000000000000000000" pitchFamily="2" charset="2"/>
              <a:buChar char="§"/>
              <a:defRPr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11700933" y="6056314"/>
            <a:ext cx="4910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3AFDF781-BCD0-4BE6-BC6A-2D74545B7BB1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942760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 + 1 af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568450"/>
          </a:xfrm>
          <a:prstGeom prst="rect">
            <a:avLst/>
          </a:prstGeom>
        </p:spPr>
      </p:pic>
      <p:cxnSp>
        <p:nvCxnSpPr>
          <p:cNvPr id="14" name="Rechte verbindingslijn 13"/>
          <p:cNvCxnSpPr/>
          <p:nvPr userDrawn="1"/>
        </p:nvCxnSpPr>
        <p:spPr>
          <a:xfrm>
            <a:off x="450398" y="6348432"/>
            <a:ext cx="11289704" cy="0"/>
          </a:xfrm>
          <a:prstGeom prst="line">
            <a:avLst/>
          </a:prstGeom>
          <a:ln>
            <a:solidFill>
              <a:srgbClr val="ADB4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jdelijke aanduiding voor dianummer 2"/>
          <p:cNvSpPr>
            <a:spLocks noGrp="1"/>
          </p:cNvSpPr>
          <p:nvPr>
            <p:ph type="sldNum" sz="quarter" idx="10"/>
          </p:nvPr>
        </p:nvSpPr>
        <p:spPr>
          <a:xfrm>
            <a:off x="8845242" y="6355195"/>
            <a:ext cx="2894860" cy="365125"/>
          </a:xfrm>
        </p:spPr>
        <p:txBody>
          <a:bodyPr/>
          <a:lstStyle/>
          <a:p>
            <a:fld id="{51C074D4-7398-4C98-A0B3-601842879121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450397" y="677008"/>
            <a:ext cx="9634380" cy="74221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8" name="Tijdelijke aanduiding voor afbeelding 4"/>
          <p:cNvSpPr>
            <a:spLocks noGrp="1"/>
          </p:cNvSpPr>
          <p:nvPr>
            <p:ph type="pic" sz="quarter" idx="17" hasCustomPrompt="1"/>
          </p:nvPr>
        </p:nvSpPr>
        <p:spPr>
          <a:xfrm>
            <a:off x="450398" y="1729642"/>
            <a:ext cx="11289165" cy="4521200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Afbeelding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D5D1350-EB1F-4B76-9C4D-91DEA04C0F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384" y="116632"/>
            <a:ext cx="2585678" cy="80939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F49B88D-FED8-4CC9-9461-4C24C0E06F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76" y="6402273"/>
            <a:ext cx="2232248" cy="3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41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21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95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81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398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62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408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30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30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8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35388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6417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26458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9439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5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afbeelding verticaa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532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5744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5579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97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14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81844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14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52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892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46285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438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77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7000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55616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931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9375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6394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10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4906642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100316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43600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04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RWS BEDRIJFSVERTROUWELIJK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0897700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134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21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12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910A4-63A3-E5C0-85C8-97412431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0B7BF7C-4388-6974-5694-02247BCCA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5D7E15-0BD4-6069-CC04-8A8CEAA32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17F407-1A35-A190-2988-BB76526C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FCE94-FD38-A54E-9BCF-B4EC3300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4672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20F1F-2FA5-6301-A649-F765F1A45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DF7B81-E8E1-2B25-7738-A5BCF0B18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CCDA3F-7FF3-D41C-7B5C-56F995D1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312675-F329-86F0-598B-5193AA227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CD1A32-E6E6-859C-8A5D-75052046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75034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969325-79FF-7A1D-7D2C-9CBEB4BE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AC76BC-C987-747F-6076-C5F79808B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0F3C64-F4A1-E42D-987A-5E00CEC30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B434BD-515D-26E6-6BF4-79D102E0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1C4A7E-D375-0610-765C-874097FE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66156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81328-8098-4B97-232B-D531B14D3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AD7981-4BA2-92A7-5504-425EE992E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A30179-6276-0DBB-71F3-6FC58D7BC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B3950C-FA0B-F718-8CD8-ADCDBF1D3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CED69A-659E-A332-5688-3673E353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CA7D41-7710-94B1-D486-9D1AAC305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32377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3300B8-9EB2-5AE9-7A58-813694572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F03494-9E68-94EF-51C3-D2C527209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9F8FB0-E338-FB4F-478D-391538622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8155318-02CD-8096-39AF-D27798DFB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6CF828E-B129-061A-F3D4-9F97EFFA9D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58DD0A-D749-8ADD-95B5-5CBAD9F30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F76E66E-FDE9-7956-9A79-82AA969F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DBA876D-45AC-895A-746F-70B33881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887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6C0FB4-B455-348B-E041-617E70BB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975351F-FD53-4CB0-933E-3001BDA8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F46821E-BA58-0967-1999-D01FB2917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08C0A47-4E7D-5C5E-37F0-248A0044A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4921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9A749E-4F23-9652-65D0-65C2C7D2D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A26CD4E-068D-FCB9-8B13-B86E32229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8EF877-2825-DD64-5906-F5194A458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63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6226098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E08B3C-67EB-1CE8-526C-769EB4B9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728FEB-2D5F-D201-FC9A-96D0660C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582072-98B0-4A7D-2E66-7FFB71FF5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28B4353-8589-D161-A739-1A279F97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5026DE9-4E8C-EA73-3E12-6770505C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EEC80B-1173-04F1-165E-46D1E83BE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06977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5CA65-61B7-C4D4-AC38-FEE305ED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BA99FA1-41EB-679C-6185-745FBF155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27B5015-C407-6AB3-245F-E80438462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BC3BBAC-4EE5-4312-D37D-6A89D5633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3A0D33-1ECD-FC56-4BCC-C3CF64343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536AF7-904A-5F2A-1368-2F32E529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736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0EB6FD-CC55-6242-6D74-47A38DF13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0E71D03-FE13-D55E-86A6-1F036EDA1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50361DE-80E2-C549-28BA-76D1FE971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B025C8-72B8-FE37-FEC7-9F25ECDE2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1187D77-A46B-A040-B9E2-21AF1E22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276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5486035-5912-E5D9-97F4-3C7BE759AF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B1BE63F-B4A4-57D5-D169-8D12E2EAC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01A529-C6C4-92BE-3984-722954E52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101F14-E2FB-9275-BFC0-28F7D00B7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4B54CA-4F7B-9CD2-F84B-22ACDEA65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87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4362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436341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767057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9" Type="http://schemas.openxmlformats.org/officeDocument/2006/relationships/image" Target="../media/image10.png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slideLayout" Target="../slideLayouts/slideLayout44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slideLayout" Target="../slideLayouts/slideLayout4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7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760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8" r:id="rId14"/>
    <p:sldLayoutId id="2147483699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4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48" r:id="rId26"/>
    <p:sldLayoutId id="2147483749" r:id="rId27"/>
    <p:sldLayoutId id="2147483750" r:id="rId28"/>
    <p:sldLayoutId id="2147483751" r:id="rId29"/>
    <p:sldLayoutId id="2147483752" r:id="rId30"/>
    <p:sldLayoutId id="2147483753" r:id="rId31"/>
    <p:sldLayoutId id="2147483754" r:id="rId32"/>
    <p:sldLayoutId id="2147483755" r:id="rId33"/>
    <p:sldLayoutId id="2147483756" r:id="rId34"/>
    <p:sldLayoutId id="2147483757" r:id="rId35"/>
    <p:sldLayoutId id="2147483758" r:id="rId36"/>
    <p:sldLayoutId id="2147483759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4C15B83-5F82-C9F8-29E9-A7B90C771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C48040-E9AD-7189-2523-C5D78C06F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A89DBD-4D76-57A9-5A87-80E35C66DC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A9FF-8A9F-684B-985F-F69372AF440A}" type="datetimeFigureOut">
              <a:rPr lang="nl-NL" smtClean="0"/>
              <a:t>29-1-2026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54F5D3-04EF-A444-E6A7-ACBC8ACB4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E35705-1C9B-8AAF-BB4C-F97A13801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AECF9-6F9D-E349-ADF1-361E939C59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717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E8233AF-0D7C-058F-B6F1-4A4F1560843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6552000" y="2120416"/>
            <a:ext cx="5004000" cy="1956655"/>
          </a:xfrm>
        </p:spPr>
        <p:txBody>
          <a:bodyPr>
            <a:normAutofit/>
          </a:bodyPr>
          <a:lstStyle/>
          <a:p>
            <a:r>
              <a:rPr lang="nl-NL" sz="2800" b="1" dirty="0"/>
              <a:t>InnovA58</a:t>
            </a:r>
            <a:br>
              <a:rPr lang="nl-NL" sz="2800" b="1" dirty="0"/>
            </a:br>
            <a:r>
              <a:rPr lang="nl-NL" sz="2800" b="1" dirty="0"/>
              <a:t>Boscompensatie</a:t>
            </a:r>
            <a:br>
              <a:rPr lang="nl-NL" sz="2800" b="1" dirty="0"/>
            </a:br>
            <a:br>
              <a:rPr lang="nl-NL" sz="2800" b="1" dirty="0"/>
            </a:br>
            <a:br>
              <a:rPr lang="nl-NL" sz="1400" b="1" dirty="0"/>
            </a:br>
            <a:endParaRPr lang="nl-NL" sz="2400" b="1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25"/>
          </p:nvPr>
        </p:nvSpPr>
        <p:spPr>
          <a:xfrm>
            <a:off x="6552000" y="5859033"/>
            <a:ext cx="5004000" cy="572853"/>
          </a:xfrm>
        </p:spPr>
        <p:txBody>
          <a:bodyPr>
            <a:normAutofit/>
          </a:bodyPr>
          <a:lstStyle/>
          <a:p>
            <a:r>
              <a:rPr lang="nl-NL" dirty="0"/>
              <a:t>29 januari 2026</a:t>
            </a:r>
          </a:p>
          <a:p>
            <a:endParaRPr lang="nl-NL" dirty="0"/>
          </a:p>
        </p:txBody>
      </p:sp>
      <p:sp>
        <p:nvSpPr>
          <p:cNvPr id="2" name="Tijdelijke aanduiding voor tekst 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</p:txBody>
      </p:sp>
      <p:sp>
        <p:nvSpPr>
          <p:cNvPr id="12" name="Ondertitel 4"/>
          <p:cNvSpPr txBox="1">
            <a:spLocks/>
          </p:cNvSpPr>
          <p:nvPr/>
        </p:nvSpPr>
        <p:spPr>
          <a:xfrm>
            <a:off x="6566973" y="3575261"/>
            <a:ext cx="5160624" cy="13763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Tx/>
              <a:buSzPct val="100000"/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None/>
              <a:defRPr sz="16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endParaRPr lang="nl-NL" dirty="0"/>
          </a:p>
        </p:txBody>
      </p:sp>
      <p:pic>
        <p:nvPicPr>
          <p:cNvPr id="1026" name="Picture 2" descr="Overweeg rijkstrooiselsoorten bij bosaanplant">
            <a:extLst>
              <a:ext uri="{FF2B5EF4-FFF2-40B4-BE49-F238E27FC236}">
                <a16:creationId xmlns:a16="http://schemas.microsoft.com/office/drawing/2014/main" id="{C4B988E6-C57C-DEE5-7768-A9607DB1A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1"/>
          <a:stretch>
            <a:fillRect/>
          </a:stretch>
        </p:blipFill>
        <p:spPr bwMode="auto">
          <a:xfrm>
            <a:off x="0" y="0"/>
            <a:ext cx="6096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89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68E1E-CE0B-D941-8344-BBBD8B922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19FD707D-8F30-6DC6-FD7F-07C937DF5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92696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 err="1"/>
              <a:t>Highlights</a:t>
            </a:r>
            <a:endParaRPr lang="nl-NL" sz="4800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AF5BF169-5EBA-5F58-EBA4-73580B6E57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8878FB8-CE77-C078-A412-4DD55234AE1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90055B-9BAD-A863-5F0F-7C15EBD2F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849" y="41119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31863EE-4631-ADD1-F094-EE8CCEF79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017" y="1702145"/>
            <a:ext cx="602011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Inrichtingsplan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2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Ecologisch werkprotocol (resultaat flora en fauna </a:t>
            </a:r>
            <a:r>
              <a:rPr lang="nl-NL" altLang="nl-NL" sz="1200" dirty="0" err="1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quickscan</a:t>
            </a:r>
            <a:r>
              <a:rPr lang="nl-NL" altLang="nl-NL" sz="12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 beschikbaar)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Veiligheidsplan…  VCA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2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Mitigerende maatregelen</a:t>
            </a:r>
            <a:endParaRPr kumimoji="0" lang="nl-NL" alt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mycelium boompotten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2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schoonmaken sloten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12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herstellen terreinen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3 jaar onderhoud en nazorg (inboet)</a:t>
            </a:r>
            <a:endParaRPr kumimoji="0" lang="nl-NL" alt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BFF9DC3-CFFE-27C8-5AA1-125ED2A50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3233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38DF35D0-AB81-0C6B-7615-618F877C2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7805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61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/>
        </p:nvSpPr>
        <p:spPr>
          <a:xfrm>
            <a:off x="0" y="2659310"/>
            <a:ext cx="12192000" cy="41986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743DD41-A9FD-1057-7CE9-CE0EDB4278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</p:spPr>
        <p:txBody>
          <a:bodyPr/>
          <a:lstStyle/>
          <a:p>
            <a:r>
              <a:rPr lang="nl-NL" dirty="0"/>
              <a:t>Doorlooptijd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31193775"/>
              </p:ext>
            </p:extLst>
          </p:nvPr>
        </p:nvGraphicFramePr>
        <p:xfrm>
          <a:off x="470368" y="3524508"/>
          <a:ext cx="11458280" cy="2449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kstvak 13"/>
          <p:cNvSpPr txBox="1"/>
          <p:nvPr/>
        </p:nvSpPr>
        <p:spPr>
          <a:xfrm>
            <a:off x="239407" y="3002709"/>
            <a:ext cx="11529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u="sng" dirty="0">
                <a:solidFill>
                  <a:schemeClr val="bg2"/>
                </a:solidFill>
              </a:rPr>
              <a:t>2026</a:t>
            </a:r>
            <a:r>
              <a:rPr lang="nl-NL" sz="1600">
                <a:solidFill>
                  <a:schemeClr val="bg2"/>
                </a:solidFill>
              </a:rPr>
              <a:t>	     april ‘26</a:t>
            </a:r>
            <a:r>
              <a:rPr lang="nl-NL" sz="1600" dirty="0">
                <a:solidFill>
                  <a:schemeClr val="bg2"/>
                </a:solidFill>
              </a:rPr>
              <a:t>	</a:t>
            </a:r>
            <a:r>
              <a:rPr lang="nl-NL" sz="1600">
                <a:solidFill>
                  <a:schemeClr val="bg2"/>
                </a:solidFill>
              </a:rPr>
              <a:t>	juli </a:t>
            </a:r>
            <a:r>
              <a:rPr lang="nl-NL" sz="1600" dirty="0">
                <a:solidFill>
                  <a:schemeClr val="bg2"/>
                </a:solidFill>
              </a:rPr>
              <a:t>‘26	       plantseizoen ‘26-’27	</a:t>
            </a:r>
            <a:r>
              <a:rPr lang="nl-NL" sz="1600">
                <a:solidFill>
                  <a:schemeClr val="bg2"/>
                </a:solidFill>
              </a:rPr>
              <a:t>         	     mrt </a:t>
            </a:r>
            <a:r>
              <a:rPr lang="nl-NL" sz="1600" dirty="0">
                <a:solidFill>
                  <a:schemeClr val="bg2"/>
                </a:solidFill>
              </a:rPr>
              <a:t>‘27</a:t>
            </a:r>
            <a:r>
              <a:rPr lang="nl-NL" sz="1600">
                <a:solidFill>
                  <a:schemeClr val="bg2"/>
                </a:solidFill>
              </a:rPr>
              <a:t>	      mrt </a:t>
            </a:r>
            <a:r>
              <a:rPr lang="nl-NL" sz="1600" dirty="0">
                <a:solidFill>
                  <a:schemeClr val="bg2"/>
                </a:solidFill>
              </a:rPr>
              <a:t>’30</a:t>
            </a:r>
          </a:p>
        </p:txBody>
      </p:sp>
      <p:sp>
        <p:nvSpPr>
          <p:cNvPr id="6" name="Tijdelijke aanduiding voor tekst 10">
            <a:extLst>
              <a:ext uri="{FF2B5EF4-FFF2-40B4-BE49-F238E27FC236}">
                <a16:creationId xmlns:a16="http://schemas.microsoft.com/office/drawing/2014/main" id="{BD1FD65F-5810-E639-76A5-CE8E605CC42A}"/>
              </a:ext>
            </a:extLst>
          </p:cNvPr>
          <p:cNvSpPr txBox="1">
            <a:spLocks/>
          </p:cNvSpPr>
          <p:nvPr/>
        </p:nvSpPr>
        <p:spPr>
          <a:xfrm>
            <a:off x="630001" y="6528572"/>
            <a:ext cx="2297648" cy="18360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900" dirty="0">
                <a:solidFill>
                  <a:schemeClr val="bg1"/>
                </a:solidFill>
              </a:rPr>
              <a:t>RWS BEDRIJFSVERTROUWELIJK</a:t>
            </a:r>
          </a:p>
        </p:txBody>
      </p:sp>
    </p:spTree>
    <p:extLst>
      <p:ext uri="{BB962C8B-B14F-4D97-AF65-F5344CB8AC3E}">
        <p14:creationId xmlns:p14="http://schemas.microsoft.com/office/powerpoint/2010/main" val="111369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8702A-C5F3-AAA0-1033-7C84C4C01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893263"/>
            <a:ext cx="10923588" cy="519513"/>
          </a:xfrm>
        </p:spPr>
        <p:txBody>
          <a:bodyPr>
            <a:normAutofit fontScale="90000"/>
          </a:bodyPr>
          <a:lstStyle/>
          <a:p>
            <a:r>
              <a:rPr lang="nl-NL" sz="4800" dirty="0"/>
              <a:t>Aanbesteding en gunning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44B2AC1-971A-A268-F49E-F4BB76ECA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08" y="1694493"/>
            <a:ext cx="10786180" cy="346269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Publicatie op </a:t>
            </a:r>
            <a:r>
              <a:rPr lang="nl-NL" dirty="0" err="1">
                <a:solidFill>
                  <a:schemeClr val="bg1"/>
                </a:solidFill>
              </a:rPr>
              <a:t>Tenderned</a:t>
            </a:r>
            <a:r>
              <a:rPr lang="nl-NL" dirty="0">
                <a:solidFill>
                  <a:schemeClr val="bg1"/>
                </a:solidFill>
              </a:rPr>
              <a:t> 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70EC9F5-3754-E4D3-6BE8-E998AE7E60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595BA62-4B2D-FC22-E484-A6D995CB2EC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err="1"/>
              <a:t>Rws</a:t>
            </a:r>
            <a:r>
              <a:rPr lang="nl-NL" dirty="0"/>
              <a:t> bedrijfsvertrouwelijk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5E3EAE2-BA00-4A57-A090-0F0ED2CC8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022005"/>
              </p:ext>
            </p:extLst>
          </p:nvPr>
        </p:nvGraphicFramePr>
        <p:xfrm>
          <a:off x="839416" y="2060848"/>
          <a:ext cx="9577064" cy="2460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96544">
                  <a:extLst>
                    <a:ext uri="{9D8B030D-6E8A-4147-A177-3AD203B41FA5}">
                      <a16:colId xmlns:a16="http://schemas.microsoft.com/office/drawing/2014/main" val="1406719497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val="81615899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Publicatie op </a:t>
                      </a:r>
                      <a:r>
                        <a:rPr lang="nl-NL" sz="900" dirty="0" err="1">
                          <a:effectLst/>
                        </a:rPr>
                        <a:t>Tenderned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22-01-2026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03561612"/>
                  </a:ext>
                </a:extLst>
              </a:tr>
              <a:tr h="440335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Inlichtingen bijeenkomst 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29-01-2026 10.00 – 11.00 via teams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39941546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Indienen individuele vragen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12-02-2026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05643639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Indienen algemene vragen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17-02-2026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72945139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Verzenden Nota van Inlichtingen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3-03-2026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34286965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Uiterste datum van inschrijving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17-03-2026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01162643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Controleren inschrijving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18-03-2026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09242630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Gunningsbeslissing versturen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24-03-2026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66325722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Alcatel termijn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25-03-2026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41455165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Verzending definitieve opdracht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17-04-2026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219768"/>
                  </a:ext>
                </a:extLst>
              </a:tr>
              <a:tr h="18450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>
                          <a:effectLst/>
                        </a:rPr>
                        <a:t>Start opdracht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buNone/>
                        <a:tabLst>
                          <a:tab pos="144145" algn="l"/>
                          <a:tab pos="288290" algn="l"/>
                          <a:tab pos="431800" algn="l"/>
                        </a:tabLst>
                      </a:pPr>
                      <a:r>
                        <a:rPr lang="nl-NL" sz="900" dirty="0">
                          <a:effectLst/>
                        </a:rPr>
                        <a:t>20-04-2026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47571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005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7A15D-29E5-7619-E13E-CB978866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99" y="908720"/>
            <a:ext cx="10923588" cy="720080"/>
          </a:xfrm>
        </p:spPr>
        <p:txBody>
          <a:bodyPr/>
          <a:lstStyle/>
          <a:p>
            <a:r>
              <a:rPr lang="nl-NL" sz="4700" dirty="0"/>
              <a:t>Wijzigingen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175811-5F85-50D4-1767-52070C7D6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B8F0C19-C0FC-6549-70DE-26EDC23AD62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537873E-A1EE-47F6-D407-79BFEF07E1F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34206" y="4115530"/>
            <a:ext cx="10923587" cy="923925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800" dirty="0"/>
              <a:t>Vragen?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A388315-0430-15D9-693E-1BFD1C124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017" y="2133032"/>
            <a:ext cx="8441311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nl-NL" altLang="nl-NL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Mycelium boompotten; 2 stuks i.p.v. 10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nl-NL" altLang="nl-NL" sz="2000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5 ha boscompensatie moet gereed zijn vóór 31-12-26</a:t>
            </a:r>
            <a:endParaRPr kumimoji="0" lang="nl-NL" altLang="nl-NL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15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F5659-45B5-E509-2445-BB6B7A5E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1224358"/>
          </a:xfrm>
        </p:spPr>
        <p:txBody>
          <a:bodyPr>
            <a:normAutofit/>
          </a:bodyPr>
          <a:lstStyle/>
          <a:p>
            <a:r>
              <a:rPr lang="nl-NL" sz="4800" dirty="0"/>
              <a:t>Voorstelrondje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005B1B6-C6D5-6340-F534-871FE9DF06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" y="2564904"/>
            <a:ext cx="10923588" cy="3656509"/>
          </a:xfrm>
        </p:spPr>
        <p:txBody>
          <a:bodyPr>
            <a:normAutofit lnSpcReduction="10000"/>
          </a:bodyPr>
          <a:lstStyle/>
          <a:p>
            <a:r>
              <a:rPr lang="nl-NL" dirty="0"/>
              <a:t>Projectteam</a:t>
            </a:r>
          </a:p>
          <a:p>
            <a:r>
              <a:rPr lang="nl-NL" dirty="0"/>
              <a:t>John Relleke</a:t>
            </a:r>
          </a:p>
          <a:p>
            <a:r>
              <a:rPr lang="nl-NL" dirty="0"/>
              <a:t>Rebaz Maref</a:t>
            </a:r>
          </a:p>
          <a:p>
            <a:r>
              <a:rPr lang="nl-NL"/>
              <a:t>Helena Vandenbroucke</a:t>
            </a:r>
            <a:endParaRPr lang="nl-NL" dirty="0"/>
          </a:p>
          <a:p>
            <a:r>
              <a:rPr lang="nl-NL" dirty="0"/>
              <a:t>Ronald Schoonheim</a:t>
            </a:r>
          </a:p>
          <a:p>
            <a:r>
              <a:rPr lang="nl-NL" dirty="0"/>
              <a:t>Inge Pijpers</a:t>
            </a:r>
          </a:p>
          <a:p>
            <a:endParaRPr lang="nl-NL" dirty="0"/>
          </a:p>
          <a:p>
            <a:r>
              <a:rPr lang="nl-NL" dirty="0"/>
              <a:t>Aanwezige ondernemers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C533ED-7303-7CF9-039A-55A9D24044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08E467B-8B02-878B-9EE0-B0536EAF4F5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401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CEE93-AC28-4105-15C7-5327C5AA3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36587"/>
            <a:ext cx="10923588" cy="1640285"/>
          </a:xfrm>
        </p:spPr>
        <p:txBody>
          <a:bodyPr>
            <a:normAutofit fontScale="90000"/>
          </a:bodyPr>
          <a:lstStyle/>
          <a:p>
            <a:r>
              <a:rPr lang="nl-NL" sz="5300" dirty="0"/>
              <a:t>Introductie</a:t>
            </a:r>
            <a:br>
              <a:rPr lang="nl-NL" dirty="0"/>
            </a:b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B1CDD62-50CA-133E-DF0C-0C35EC444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" y="1340769"/>
            <a:ext cx="10923588" cy="2529898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Camera’s aan, microfoon alleen aan bij het stellen van vragen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Er is geen verslaglegging.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Deze presentatie wordt gedeeld via </a:t>
            </a:r>
            <a:r>
              <a:rPr lang="nl-NL" dirty="0" err="1">
                <a:solidFill>
                  <a:prstClr val="black"/>
                </a:solidFill>
                <a:latin typeface="Calibri" panose="020F0502020204030204"/>
              </a:rPr>
              <a:t>TenderNed</a:t>
            </a: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lang="nl-NL" dirty="0">
              <a:solidFill>
                <a:srgbClr val="E7E6E6">
                  <a:lumMod val="10000"/>
                </a:srgbClr>
              </a:solidFill>
              <a:latin typeface="Calibri" panose="020F0502020204030204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Vragen tijdens presentatie: mondeling, niet via de chat. Of in vragenrondes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endParaRPr lang="nl-NL" dirty="0">
              <a:solidFill>
                <a:srgbClr val="E7E6E6">
                  <a:lumMod val="10000"/>
                </a:srgbClr>
              </a:solidFill>
              <a:latin typeface="Calibri" panose="020F0502020204030204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b="1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Vragen via </a:t>
            </a:r>
            <a:r>
              <a:rPr lang="nl-NL" b="1" dirty="0" err="1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TenderNed</a:t>
            </a:r>
            <a:endParaRPr lang="nl-NL" b="1" dirty="0">
              <a:solidFill>
                <a:srgbClr val="E7E6E6">
                  <a:lumMod val="10000"/>
                </a:srgbClr>
              </a:solidFill>
              <a:latin typeface="Calibri" panose="020F0502020204030204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b="1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Plenair i.v.m. gelijke informatie. 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/>
            </a:pPr>
            <a:r>
              <a:rPr lang="nl-NL" b="1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Aan informatie verstrekt tijdens de inlichtingenbijeenkomst kunnen geen rechten ontleend worden.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B247964-479F-F8AA-F0E2-6CFEA82B49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04F895-5264-51FB-FE27-C20000822F2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5360" y="6528572"/>
            <a:ext cx="4557077" cy="173785"/>
          </a:xfrm>
        </p:spPr>
        <p:txBody>
          <a:bodyPr/>
          <a:lstStyle/>
          <a:p>
            <a:endParaRPr lang="nl-NL" dirty="0"/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DD2BA9C0-ED7A-7215-DB91-CADF6CBFD251}"/>
              </a:ext>
            </a:extLst>
          </p:cNvPr>
          <p:cNvGrpSpPr/>
          <p:nvPr/>
        </p:nvGrpSpPr>
        <p:grpSpPr>
          <a:xfrm>
            <a:off x="234269" y="3933057"/>
            <a:ext cx="11723461" cy="2769300"/>
            <a:chOff x="203200" y="2048645"/>
            <a:chExt cx="11723461" cy="3566832"/>
          </a:xfrm>
        </p:grpSpPr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BD3E7DC2-A64E-911B-6405-99DFB00F9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3941" t="4813" r="46935" b="88629"/>
            <a:stretch/>
          </p:blipFill>
          <p:spPr>
            <a:xfrm>
              <a:off x="203200" y="3403050"/>
              <a:ext cx="11723461" cy="791894"/>
            </a:xfrm>
            <a:prstGeom prst="rect">
              <a:avLst/>
            </a:prstGeom>
          </p:spPr>
        </p:pic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C407073F-D5B9-D143-0108-D6124B43FE7A}"/>
                </a:ext>
              </a:extLst>
            </p:cNvPr>
            <p:cNvSpPr/>
            <p:nvPr/>
          </p:nvSpPr>
          <p:spPr>
            <a:xfrm>
              <a:off x="1939145" y="3420299"/>
              <a:ext cx="771813" cy="771813"/>
            </a:xfrm>
            <a:prstGeom prst="ellipse">
              <a:avLst/>
            </a:prstGeom>
            <a:noFill/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8ACDB4CC-13E4-EF1C-AC4D-CFB628F5A60A}"/>
                </a:ext>
              </a:extLst>
            </p:cNvPr>
            <p:cNvSpPr/>
            <p:nvPr/>
          </p:nvSpPr>
          <p:spPr>
            <a:xfrm>
              <a:off x="7241770" y="3410920"/>
              <a:ext cx="771813" cy="771813"/>
            </a:xfrm>
            <a:prstGeom prst="ellipse">
              <a:avLst/>
            </a:prstGeom>
            <a:noFill/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C5976CA8-9FD0-63A5-195D-08675A4CF999}"/>
                </a:ext>
              </a:extLst>
            </p:cNvPr>
            <p:cNvSpPr/>
            <p:nvPr/>
          </p:nvSpPr>
          <p:spPr>
            <a:xfrm>
              <a:off x="8076057" y="3414138"/>
              <a:ext cx="771813" cy="771813"/>
            </a:xfrm>
            <a:prstGeom prst="ellipse">
              <a:avLst/>
            </a:prstGeom>
            <a:noFill/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C174D8FB-E02E-CCEB-574F-E345B1A2D89D}"/>
                </a:ext>
              </a:extLst>
            </p:cNvPr>
            <p:cNvCxnSpPr/>
            <p:nvPr/>
          </p:nvCxnSpPr>
          <p:spPr>
            <a:xfrm flipH="1" flipV="1">
              <a:off x="2329081" y="2934348"/>
              <a:ext cx="7204" cy="485951"/>
            </a:xfrm>
            <a:prstGeom prst="line">
              <a:avLst/>
            </a:prstGeom>
            <a:ln w="28575">
              <a:solidFill>
                <a:srgbClr val="545C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EFB40347-EC28-5921-4189-8913C3FF5AF4}"/>
                </a:ext>
              </a:extLst>
            </p:cNvPr>
            <p:cNvCxnSpPr/>
            <p:nvPr/>
          </p:nvCxnSpPr>
          <p:spPr>
            <a:xfrm flipH="1" flipV="1">
              <a:off x="7620474" y="2936258"/>
              <a:ext cx="7204" cy="485951"/>
            </a:xfrm>
            <a:prstGeom prst="line">
              <a:avLst/>
            </a:prstGeom>
            <a:ln w="28575">
              <a:solidFill>
                <a:srgbClr val="545C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2DB35B19-D689-A990-F057-7C98A8FA77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65993" y="4194953"/>
              <a:ext cx="11231" cy="552361"/>
            </a:xfrm>
            <a:prstGeom prst="line">
              <a:avLst/>
            </a:prstGeom>
            <a:ln w="28575">
              <a:solidFill>
                <a:srgbClr val="545C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C0F497F2-667D-5EC3-5FA3-7057D096A1C6}"/>
                </a:ext>
              </a:extLst>
            </p:cNvPr>
            <p:cNvSpPr/>
            <p:nvPr/>
          </p:nvSpPr>
          <p:spPr>
            <a:xfrm>
              <a:off x="7651694" y="4747314"/>
              <a:ext cx="1639827" cy="86816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Microfoon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Aan/Uit</a:t>
              </a:r>
              <a:endPara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07D7A0F-762F-8C91-D439-CED78CC267CA}"/>
                </a:ext>
              </a:extLst>
            </p:cNvPr>
            <p:cNvSpPr/>
            <p:nvPr/>
          </p:nvSpPr>
          <p:spPr>
            <a:xfrm>
              <a:off x="6800560" y="2048645"/>
              <a:ext cx="1639827" cy="86816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Camera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Aan/Uit</a:t>
              </a:r>
              <a:endPara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D950F16B-2E86-8CDE-C568-3FF067614D1D}"/>
                </a:ext>
              </a:extLst>
            </p:cNvPr>
            <p:cNvSpPr/>
            <p:nvPr/>
          </p:nvSpPr>
          <p:spPr>
            <a:xfrm>
              <a:off x="1505137" y="2048645"/>
              <a:ext cx="1639827" cy="86816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rgbClr val="545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Hand opsteken/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zakken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718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A23432BF-F180-2511-35BB-8142CAD9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Aanleiding</a:t>
            </a:r>
          </a:p>
        </p:txBody>
      </p:sp>
      <p:sp>
        <p:nvSpPr>
          <p:cNvPr id="10" name="Ondertitel 9">
            <a:extLst>
              <a:ext uri="{FF2B5EF4-FFF2-40B4-BE49-F238E27FC236}">
                <a16:creationId xmlns:a16="http://schemas.microsoft.com/office/drawing/2014/main" id="{44F23A6D-B2EC-C10C-C12A-A8BBF60C8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412" y="2348880"/>
            <a:ext cx="10923588" cy="345660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nl-NL" dirty="0">
                <a:solidFill>
                  <a:schemeClr val="bg1"/>
                </a:solidFill>
              </a:rPr>
              <a:t>In het kader van InnovA58 zijn in voorgaande jaren bomen gekapt om ruimte te maken voor de innovatieve testlocatie, de zogeheten innovatiestroken.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Op basis van wettelijke verplichtingen worden hiervoor nu compensatiemaatregelen uitgevoerd.</a:t>
            </a:r>
          </a:p>
          <a:p>
            <a:r>
              <a:rPr lang="nl-NL" dirty="0">
                <a:solidFill>
                  <a:schemeClr val="bg1"/>
                </a:solidFill>
              </a:rPr>
              <a:t>De opdracht omvat het volledige proces:</a:t>
            </a:r>
          </a:p>
          <a:p>
            <a:r>
              <a:rPr lang="nl-NL" dirty="0">
                <a:solidFill>
                  <a:schemeClr val="bg1"/>
                </a:solidFill>
              </a:rPr>
              <a:t>- Levering en aanplant van bomen</a:t>
            </a:r>
          </a:p>
          <a:p>
            <a:r>
              <a:rPr lang="nl-NL" dirty="0">
                <a:solidFill>
                  <a:schemeClr val="bg1"/>
                </a:solidFill>
              </a:rPr>
              <a:t>- Onderhoud over een periode van drie jaar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Dit alles in lijn met de duurzaamheids- en landschapsambities van Rijkswaterstaat.</a:t>
            </a:r>
          </a:p>
          <a:p>
            <a:endParaRPr lang="nl-NL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B150459-FA91-EC0E-FBE0-5F9B1A9C80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21DC023C-AEEF-A5D0-E584-449B36F4FC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Bedrijfsvertrouwelijk</a:t>
            </a:r>
          </a:p>
        </p:txBody>
      </p:sp>
    </p:spTree>
    <p:extLst>
      <p:ext uri="{BB962C8B-B14F-4D97-AF65-F5344CB8AC3E}">
        <p14:creationId xmlns:p14="http://schemas.microsoft.com/office/powerpoint/2010/main" val="106062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3D7D6-5AD8-5132-A366-E212C814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33FB26B7-5482-1330-E8CC-859D03A95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De percelen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4D628A72-2DA4-ACDC-EC25-298D8F44E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FD7018-ED26-F513-612B-B1B819C8C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2003648"/>
            <a:ext cx="857093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dirty="0" err="1">
                <a:solidFill>
                  <a:schemeClr val="bg1"/>
                </a:solidFill>
              </a:rPr>
              <a:t>Herplantlocaties</a:t>
            </a:r>
            <a:endParaRPr lang="nl-NL" sz="1200" dirty="0">
              <a:solidFill>
                <a:schemeClr val="bg1"/>
              </a:solidFill>
            </a:endParaRPr>
          </a:p>
          <a:p>
            <a:r>
              <a:rPr lang="nl-NL" sz="1200" dirty="0">
                <a:solidFill>
                  <a:schemeClr val="bg1"/>
                </a:solidFill>
              </a:rPr>
              <a:t>Onderstaande, door Rijkswaterstaat aangekochte percelen, zijn aangewezen als geschikte </a:t>
            </a:r>
            <a:r>
              <a:rPr lang="nl-NL" sz="1200" dirty="0" err="1">
                <a:solidFill>
                  <a:schemeClr val="bg1"/>
                </a:solidFill>
              </a:rPr>
              <a:t>herplantlocaties</a:t>
            </a:r>
            <a:r>
              <a:rPr lang="nl-NL" sz="1200" dirty="0">
                <a:solidFill>
                  <a:schemeClr val="bg1"/>
                </a:solidFill>
              </a:rPr>
              <a:t>.</a:t>
            </a:r>
          </a:p>
          <a:p>
            <a:pPr lvl="0"/>
            <a:r>
              <a:rPr lang="nl-NL" sz="1200" dirty="0">
                <a:solidFill>
                  <a:schemeClr val="bg1"/>
                </a:solidFill>
              </a:rPr>
              <a:t>Perceel 1: Oirschot (OST00) K 563 (0.5 ha)</a:t>
            </a:r>
          </a:p>
          <a:p>
            <a:pPr lvl="0"/>
            <a:r>
              <a:rPr lang="nl-NL" sz="1200" dirty="0">
                <a:solidFill>
                  <a:schemeClr val="bg1"/>
                </a:solidFill>
              </a:rPr>
              <a:t>Perceel 2: Oirschot (OST00) E 1156 (2.32 ha)</a:t>
            </a:r>
          </a:p>
          <a:p>
            <a:pPr lvl="0"/>
            <a:r>
              <a:rPr lang="nl-NL" sz="1200" dirty="0">
                <a:solidFill>
                  <a:schemeClr val="bg1"/>
                </a:solidFill>
              </a:rPr>
              <a:t>Perceel 3: Oost-, West- en Middelbeers (MDB03) H 869 (5.62 ha)</a:t>
            </a:r>
          </a:p>
        </p:txBody>
      </p:sp>
      <p:sp>
        <p:nvSpPr>
          <p:cNvPr id="3" name="Tijdelijke aanduiding voor tekst 10">
            <a:extLst>
              <a:ext uri="{FF2B5EF4-FFF2-40B4-BE49-F238E27FC236}">
                <a16:creationId xmlns:a16="http://schemas.microsoft.com/office/drawing/2014/main" id="{98E9B305-BFD4-028F-EF2E-419156780C6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/>
          <a:lstStyle/>
          <a:p>
            <a:r>
              <a:rPr lang="nl-NL" dirty="0"/>
              <a:t>RWS Bedrijfsvertrouwelijk</a:t>
            </a:r>
          </a:p>
        </p:txBody>
      </p:sp>
    </p:spTree>
    <p:extLst>
      <p:ext uri="{BB962C8B-B14F-4D97-AF65-F5344CB8AC3E}">
        <p14:creationId xmlns:p14="http://schemas.microsoft.com/office/powerpoint/2010/main" val="2495580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BB0AB-30BD-A570-64E1-4FDBAF38B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B3D60D4F-4A07-247D-7CF3-ACBA7668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De percelen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26E76013-B898-B6DA-74A0-F9A914DE67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B6E6F5-D3D1-1341-80F0-FC6BA9016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437" y="22458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ijdelijke aanduiding voor tekst 10">
            <a:extLst>
              <a:ext uri="{FF2B5EF4-FFF2-40B4-BE49-F238E27FC236}">
                <a16:creationId xmlns:a16="http://schemas.microsoft.com/office/drawing/2014/main" id="{EEE5A01A-161B-55DE-693D-0A9AFE15A23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/>
          <a:lstStyle/>
          <a:p>
            <a:r>
              <a:rPr lang="nl-NL" dirty="0"/>
              <a:t>RWS Bedrijfsvertrouwelijk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75D311D-92C4-6AF0-3039-26AB5AA2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870" y="2344987"/>
            <a:ext cx="975677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Perceel 1, Oirschot OST00 K 563 ligt ongeveer één kilometer ten westen van de Eindhovense Dijk (aan de </a:t>
            </a:r>
            <a:r>
              <a:rPr kumimoji="0" lang="nl-NL" altLang="nl-NL" sz="1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Wintelresedijk</a:t>
            </a: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aan de rand van de groene corridor zoals te zien is in Figuur 1, op coördinaten 51°29'23.6"N 5°18'52.4"E</a:t>
            </a:r>
            <a:endParaRPr kumimoji="0" lang="nl-NL" alt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Afbeelding 1" descr="Afbeelding met kaart, Luchtfotografie, lucht&#10;&#10;Door AI gegenereerde inhoud is mogelijk onjuist.">
            <a:extLst>
              <a:ext uri="{FF2B5EF4-FFF2-40B4-BE49-F238E27FC236}">
                <a16:creationId xmlns:a16="http://schemas.microsoft.com/office/drawing/2014/main" id="{96B80349-7E1D-F9C6-5BF5-CE95CE3A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63" y="2829371"/>
            <a:ext cx="5942926" cy="286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028C87DC-7B94-5875-B4E2-BA903BBFF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764" y="5651321"/>
            <a:ext cx="2079415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r>
              <a:rPr kumimoji="0" lang="nl-NL" altLang="nl-NL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Figuur 1: Perceel 1 Oirschot OST00 K 563</a:t>
            </a:r>
            <a:endParaRPr kumimoji="0" lang="nl-NL" altLang="nl-N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24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1">
            <a:extLst>
              <a:ext uri="{FF2B5EF4-FFF2-40B4-BE49-F238E27FC236}">
                <a16:creationId xmlns:a16="http://schemas.microsoft.com/office/drawing/2014/main" id="{27874694-2CE1-1602-E042-BE91783EB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228" y="5830433"/>
            <a:ext cx="3860800" cy="1077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r>
              <a:rPr kumimoji="0" lang="nl-NL" altLang="nl-NL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Figuur 2: Perceel 2 </a:t>
            </a:r>
            <a:r>
              <a:rPr lang="nl-NL" altLang="nl-NL" sz="700" dirty="0">
                <a:solidFill>
                  <a:srgbClr val="000000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Oirschot</a:t>
            </a:r>
            <a:r>
              <a:rPr kumimoji="0" lang="nl-NL" altLang="nl-NL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 OST00 E 1156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23432BF-F180-2511-35BB-8142CAD9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De percelen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B150459-FA91-EC0E-FBE0-5F9B1A9C80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pic>
        <p:nvPicPr>
          <p:cNvPr id="2049" name="Afbeelding 3" descr="Afbeelding met plant, gras, lucht, schermopname&#10;&#10;Door AI gegenereerde inhoud is mogelijk onjuist.">
            <a:extLst>
              <a:ext uri="{FF2B5EF4-FFF2-40B4-BE49-F238E27FC236}">
                <a16:creationId xmlns:a16="http://schemas.microsoft.com/office/drawing/2014/main" id="{F62D46E9-396D-3DE1-97E7-35F3D5458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26" y="2522768"/>
            <a:ext cx="5456125" cy="313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238DA5-864A-8039-48D9-80653C5CC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00" y="2083310"/>
            <a:ext cx="105601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DejaVu Sans" panose="020B0603030804020204" pitchFamily="34" charset="0"/>
                <a:cs typeface="Times New Roman" panose="02020603050405020304" pitchFamily="18" charset="0"/>
              </a:rPr>
              <a:t>Perceel 2, Oirschot OST00 E 1156 ligt eveneens ongeveer één kilometer ten westen van de Eindhovense Dijk (aan de </a:t>
            </a:r>
            <a:r>
              <a:rPr kumimoji="0" lang="nl-NL" altLang="nl-NL" sz="1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DejaVu Sans" panose="020B0603030804020204" pitchFamily="34" charset="0"/>
                <a:cs typeface="Times New Roman" panose="02020603050405020304" pitchFamily="18" charset="0"/>
              </a:rPr>
              <a:t>Wintelresedijk</a:t>
            </a: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DejaVu Sans" panose="020B0603030804020204" pitchFamily="34" charset="0"/>
                <a:cs typeface="Times New Roman" panose="02020603050405020304" pitchFamily="18" charset="0"/>
              </a:rPr>
              <a:t>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DejaVu Sans" panose="020B0603030804020204" pitchFamily="34" charset="0"/>
                <a:cs typeface="Times New Roman" panose="02020603050405020304" pitchFamily="18" charset="0"/>
              </a:rPr>
              <a:t>aan de rand van de groene corridor zoals te zien is in Figuur 2, op coördinaten 51°29'18.4"N 5°19'16.0"E</a:t>
            </a:r>
            <a:endParaRPr kumimoji="0" lang="nl-NL" alt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019D22-E397-6791-ACA1-8697609E4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437" y="22458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ijdelijke aanduiding voor tekst 10">
            <a:extLst>
              <a:ext uri="{FF2B5EF4-FFF2-40B4-BE49-F238E27FC236}">
                <a16:creationId xmlns:a16="http://schemas.microsoft.com/office/drawing/2014/main" id="{CFAE5D7A-2207-316C-C754-40F8982BFD7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/>
          <a:lstStyle/>
          <a:p>
            <a:r>
              <a:rPr lang="nl-NL" dirty="0"/>
              <a:t>RWS Bedrijfsvertrouwelijk</a:t>
            </a:r>
          </a:p>
        </p:txBody>
      </p:sp>
    </p:spTree>
    <p:extLst>
      <p:ext uri="{BB962C8B-B14F-4D97-AF65-F5344CB8AC3E}">
        <p14:creationId xmlns:p14="http://schemas.microsoft.com/office/powerpoint/2010/main" val="140518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695CF-DE1C-1C0A-02BB-010D3237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CD51931-C3D7-7FCD-3FA7-4C3626E18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692696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De percelen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BB129F34-2596-9B16-B3C0-E5399BD4F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C31114-1956-26D1-F95C-EDB698738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849" y="41119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Image 6" descr="Afbeelding met kaart, schermopname, groen&#10;&#10;Door AI gegenereerde inhoud is mogelijk onjuist.">
            <a:extLst>
              <a:ext uri="{FF2B5EF4-FFF2-40B4-BE49-F238E27FC236}">
                <a16:creationId xmlns:a16="http://schemas.microsoft.com/office/drawing/2014/main" id="{2F8F0D8B-A9F1-EF73-DD03-09B9CD2BF7C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12" y="2266883"/>
            <a:ext cx="4377468" cy="293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1">
            <a:extLst>
              <a:ext uri="{FF2B5EF4-FFF2-40B4-BE49-F238E27FC236}">
                <a16:creationId xmlns:a16="http://schemas.microsoft.com/office/drawing/2014/main" id="{FB4A4178-DDA5-81C0-A719-D6DDE1557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412" y="5229200"/>
            <a:ext cx="3035300" cy="10772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r>
              <a:rPr kumimoji="0" lang="nl-NL" altLang="nl-NL" sz="7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Figuur 3: Perceel 3 Oost-, West- en Middelbeers MDB03 H869</a:t>
            </a: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B666C26-6A3D-17E6-D404-FBF2AC570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1725375"/>
            <a:ext cx="10926902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Perceel 3, Tot slot is perceel Oost-, West- en Middelbeers MDB03 H 869 te vinden aan de </a:t>
            </a:r>
            <a:r>
              <a:rPr kumimoji="0" lang="nl-NL" altLang="nl-NL" sz="1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Neterschelsche</a:t>
            </a: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 Heide zoals te zien is in Figuur 3,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op coördinaten 51°26'08.8"N 5°11'51.3"E.</a:t>
            </a:r>
            <a:endParaRPr kumimoji="0" lang="nl-NL" altLang="nl-NL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5965E8C-11C3-1920-B59A-F11FDE452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3233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7275E5B6-E8FF-4ABD-D802-EC5E9CB21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7805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C25598C-A1CA-A901-F45E-21F48E727FA7}"/>
              </a:ext>
            </a:extLst>
          </p:cNvPr>
          <p:cNvSpPr txBox="1"/>
          <p:nvPr/>
        </p:nvSpPr>
        <p:spPr>
          <a:xfrm>
            <a:off x="5722239" y="3237706"/>
            <a:ext cx="5544616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buNone/>
              <a:tabLst>
                <a:tab pos="144145" algn="l"/>
                <a:tab pos="288290" algn="l"/>
                <a:tab pos="431800" algn="l"/>
              </a:tabLst>
            </a:pPr>
            <a:r>
              <a:rPr lang="nl-NL" sz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Alle percelen zijn omringd door bos, waardoor de bebossing van deze </a:t>
            </a:r>
          </a:p>
          <a:p>
            <a:pPr>
              <a:lnSpc>
                <a:spcPts val="1200"/>
              </a:lnSpc>
              <a:buNone/>
              <a:tabLst>
                <a:tab pos="144145" algn="l"/>
                <a:tab pos="288290" algn="l"/>
                <a:tab pos="431800" algn="l"/>
              </a:tabLst>
            </a:pPr>
            <a:r>
              <a:rPr lang="nl-NL" sz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percelen ten goede zal komen aan de omgeving. Vrijwel al het omliggende natuurgebied </a:t>
            </a:r>
          </a:p>
          <a:p>
            <a:pPr>
              <a:lnSpc>
                <a:spcPts val="1200"/>
              </a:lnSpc>
              <a:buNone/>
              <a:tabLst>
                <a:tab pos="144145" algn="l"/>
                <a:tab pos="288290" algn="l"/>
                <a:tab pos="431800" algn="l"/>
              </a:tabLst>
            </a:pPr>
            <a:r>
              <a:rPr lang="nl-NL" sz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wordt beheerd door Brabants Landschap.</a:t>
            </a:r>
          </a:p>
          <a:p>
            <a:pPr>
              <a:lnSpc>
                <a:spcPts val="1200"/>
              </a:lnSpc>
              <a:buNone/>
              <a:tabLst>
                <a:tab pos="144145" algn="l"/>
                <a:tab pos="288290" algn="l"/>
                <a:tab pos="431800" algn="l"/>
              </a:tabLst>
            </a:pPr>
            <a:r>
              <a:rPr lang="nl-NL" sz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None/>
            </a:pPr>
            <a:r>
              <a:rPr lang="nl-NL" sz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Samen beslaan de percelen </a:t>
            </a:r>
            <a:r>
              <a:rPr lang="nl-NL" sz="1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8,44 ha</a:t>
            </a:r>
            <a:r>
              <a:rPr lang="nl-NL" sz="1200" b="1" dirty="0">
                <a:solidFill>
                  <a:schemeClr val="bg1"/>
                </a:solidFill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  <a:t>.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tekst 10">
            <a:extLst>
              <a:ext uri="{FF2B5EF4-FFF2-40B4-BE49-F238E27FC236}">
                <a16:creationId xmlns:a16="http://schemas.microsoft.com/office/drawing/2014/main" id="{8E2306BA-668B-6449-908F-39329CB4235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/>
          <a:lstStyle/>
          <a:p>
            <a:r>
              <a:rPr lang="nl-NL" dirty="0"/>
              <a:t>RWS Bedrijfsvertrouwelijk</a:t>
            </a:r>
          </a:p>
        </p:txBody>
      </p:sp>
    </p:spTree>
    <p:extLst>
      <p:ext uri="{BB962C8B-B14F-4D97-AF65-F5344CB8AC3E}">
        <p14:creationId xmlns:p14="http://schemas.microsoft.com/office/powerpoint/2010/main" val="336195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021B-742E-C551-A371-A51CB9A77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E2D9521B-D10B-5A90-D0E0-C4106456A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720302"/>
          </a:xfrm>
        </p:spPr>
        <p:txBody>
          <a:bodyPr>
            <a:normAutofit/>
          </a:bodyPr>
          <a:lstStyle/>
          <a:p>
            <a:r>
              <a:rPr lang="nl-NL" sz="4800" dirty="0"/>
              <a:t>Aantallen</a:t>
            </a:r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36965ED-C7BE-80C6-A1ED-18F44854B4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3366F9-12FA-6632-960B-52192D1A2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849" y="41119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0E2AFF7-2B7F-BE83-3547-06EDF814D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3233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98F609BC-DF61-5279-CFF5-B7307D09F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12" y="278050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4463" algn="l"/>
                <a:tab pos="288925" algn="l"/>
                <a:tab pos="431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endParaRPr kumimoji="0" lang="nl-NL" altLang="nl-N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DejaVu Sans" panose="020B0603030804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4463" algn="l"/>
                <a:tab pos="288925" algn="l"/>
                <a:tab pos="431800" algn="l"/>
              </a:tabLst>
            </a:pPr>
            <a:br>
              <a:rPr kumimoji="0" lang="nl-NL" altLang="nl-N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DejaVu Sans" panose="020B0603030804020204" pitchFamily="34" charset="0"/>
                <a:cs typeface="Times New Roman" panose="02020603050405020304" pitchFamily="18" charset="0"/>
              </a:rPr>
            </a:b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ijdelijke aanduiding voor tekst 10">
            <a:extLst>
              <a:ext uri="{FF2B5EF4-FFF2-40B4-BE49-F238E27FC236}">
                <a16:creationId xmlns:a16="http://schemas.microsoft.com/office/drawing/2014/main" id="{2DAD94A6-A99D-C74E-95F8-E705D5AD2B2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238" y="6527800"/>
            <a:ext cx="4262437" cy="184150"/>
          </a:xfrm>
        </p:spPr>
        <p:txBody>
          <a:bodyPr/>
          <a:lstStyle/>
          <a:p>
            <a:r>
              <a:rPr lang="nl-NL" dirty="0"/>
              <a:t>RWS Bedrijfsvertrouwelijk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E0237-56BE-4035-A3F8-5B63D8BFE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18787"/>
              </p:ext>
            </p:extLst>
          </p:nvPr>
        </p:nvGraphicFramePr>
        <p:xfrm>
          <a:off x="6312024" y="260648"/>
          <a:ext cx="5879976" cy="6082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3914">
                  <a:extLst>
                    <a:ext uri="{9D8B030D-6E8A-4147-A177-3AD203B41FA5}">
                      <a16:colId xmlns:a16="http://schemas.microsoft.com/office/drawing/2014/main" val="3146956519"/>
                    </a:ext>
                  </a:extLst>
                </a:gridCol>
                <a:gridCol w="481780">
                  <a:extLst>
                    <a:ext uri="{9D8B030D-6E8A-4147-A177-3AD203B41FA5}">
                      <a16:colId xmlns:a16="http://schemas.microsoft.com/office/drawing/2014/main" val="2634089955"/>
                    </a:ext>
                  </a:extLst>
                </a:gridCol>
                <a:gridCol w="481780">
                  <a:extLst>
                    <a:ext uri="{9D8B030D-6E8A-4147-A177-3AD203B41FA5}">
                      <a16:colId xmlns:a16="http://schemas.microsoft.com/office/drawing/2014/main" val="500083359"/>
                    </a:ext>
                  </a:extLst>
                </a:gridCol>
                <a:gridCol w="529678">
                  <a:extLst>
                    <a:ext uri="{9D8B030D-6E8A-4147-A177-3AD203B41FA5}">
                      <a16:colId xmlns:a16="http://schemas.microsoft.com/office/drawing/2014/main" val="496188073"/>
                    </a:ext>
                  </a:extLst>
                </a:gridCol>
                <a:gridCol w="169045">
                  <a:extLst>
                    <a:ext uri="{9D8B030D-6E8A-4147-A177-3AD203B41FA5}">
                      <a16:colId xmlns:a16="http://schemas.microsoft.com/office/drawing/2014/main" val="2934356614"/>
                    </a:ext>
                  </a:extLst>
                </a:gridCol>
                <a:gridCol w="957926">
                  <a:extLst>
                    <a:ext uri="{9D8B030D-6E8A-4147-A177-3AD203B41FA5}">
                      <a16:colId xmlns:a16="http://schemas.microsoft.com/office/drawing/2014/main" val="2301081548"/>
                    </a:ext>
                  </a:extLst>
                </a:gridCol>
                <a:gridCol w="1003005">
                  <a:extLst>
                    <a:ext uri="{9D8B030D-6E8A-4147-A177-3AD203B41FA5}">
                      <a16:colId xmlns:a16="http://schemas.microsoft.com/office/drawing/2014/main" val="3195077987"/>
                    </a:ext>
                  </a:extLst>
                </a:gridCol>
                <a:gridCol w="912848">
                  <a:extLst>
                    <a:ext uri="{9D8B030D-6E8A-4147-A177-3AD203B41FA5}">
                      <a16:colId xmlns:a16="http://schemas.microsoft.com/office/drawing/2014/main" val="197666008"/>
                    </a:ext>
                  </a:extLst>
                </a:gridCol>
              </a:tblGrid>
              <a:tr h="25089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Bosrealisatie, autochtoon, passend bij standplaats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Hemelrijken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Hemelrijken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Neterselse heide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2888937573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Wintelresedijk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Wintelresedijk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Neterselse heide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2046722666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OST K.563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OST E 1165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H869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142360480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0,4960 ha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2,32 ha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5,62 ha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942751954"/>
                  </a:ext>
                </a:extLst>
              </a:tr>
              <a:tr h="3665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Hn21 (laagte-leem)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Hn21 (dekzandwelving)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1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595956532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2300 stuks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3200 stuks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19500 stuks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669914828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038358863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Soort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Maat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Maat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Stuks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429602759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Gras en kruiden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zaad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1000m</a:t>
                      </a:r>
                      <a:r>
                        <a:rPr lang="nl-NL" sz="700" u="none" strike="noStrike" baseline="30000">
                          <a:effectLst/>
                        </a:rPr>
                        <a:t>2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ca 50m</a:t>
                      </a:r>
                      <a:r>
                        <a:rPr lang="nl-NL" sz="700" u="none" strike="noStrike" baseline="30000">
                          <a:effectLst/>
                        </a:rPr>
                        <a:t>2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270m</a:t>
                      </a:r>
                      <a:r>
                        <a:rPr lang="nl-NL" sz="700" u="none" strike="noStrike" baseline="30000">
                          <a:effectLst/>
                        </a:rPr>
                        <a:t>2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670m</a:t>
                      </a:r>
                      <a:r>
                        <a:rPr lang="nl-NL" sz="700" u="none" strike="noStrike" baseline="30000">
                          <a:effectLst/>
                        </a:rPr>
                        <a:t>2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2924283945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Zomereik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veer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100-160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948654256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Zomereik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2600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 dirty="0">
                          <a:effectLst/>
                        </a:rPr>
                        <a:t>200</a:t>
                      </a:r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4048156046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Sleedoorn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203613925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eenstijlige meidoorn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18378318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gelderse roos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408392465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Winterlinde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 dirty="0">
                          <a:effectLst/>
                        </a:rPr>
                        <a:t>60-100</a:t>
                      </a:r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2600882975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Geoorde wilg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132111479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Boswilg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42289434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Veldeshoorn / Spaanse aak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1600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834970608"/>
                  </a:ext>
                </a:extLst>
              </a:tr>
              <a:tr h="5105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Haagbeuk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328390388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Rode kornoelje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007969092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Vuilboom / Sporkehout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1600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400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175054663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Lijsterbes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1650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450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192050240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Hazelaar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1550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300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555114504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Ratelpopulier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2350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375147191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Gewone vogelkers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1902214712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Zoete kers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2159859211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Hondsroos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900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150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250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208848806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Gewone vlier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bosplts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60-100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500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/>
                </a:tc>
                <a:extLst>
                  <a:ext uri="{0D108BD9-81ED-4DB2-BD59-A6C34878D82A}">
                    <a16:rowId xmlns:a16="http://schemas.microsoft.com/office/drawing/2014/main" val="3594956597"/>
                  </a:ext>
                </a:extLst>
              </a:tr>
              <a:tr h="1905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Totaal</a:t>
                      </a:r>
                      <a:endParaRPr lang="nl-NL" sz="7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 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25000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2300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700" u="none" strike="noStrike">
                          <a:effectLst/>
                        </a:rPr>
                        <a:t>3200</a:t>
                      </a:r>
                      <a:endParaRPr lang="nl-NL" sz="7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nl-NL" sz="700" u="none" strike="noStrike" dirty="0">
                          <a:effectLst/>
                        </a:rPr>
                        <a:t>19500</a:t>
                      </a:r>
                      <a:endParaRPr lang="nl-NL" sz="7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8876" marR="8876" marT="8876" marB="0" anchor="b"/>
                </a:tc>
                <a:extLst>
                  <a:ext uri="{0D108BD9-81ED-4DB2-BD59-A6C34878D82A}">
                    <a16:rowId xmlns:a16="http://schemas.microsoft.com/office/drawing/2014/main" val="1524818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388507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3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InnovA58</TermName>
          <TermId xmlns="http://schemas.microsoft.com/office/infopath/2007/PartnerControls">24a07c17-c82d-4594-8bb1-d679c88d10c4</TermId>
        </TermInfo>
        <TermInfo xmlns="http://schemas.microsoft.com/office/infopath/2007/PartnerControls">
          <TermName xmlns="http://schemas.microsoft.com/office/infopath/2007/PartnerControls">livinglab</TermName>
          <TermId xmlns="http://schemas.microsoft.com/office/infopath/2007/PartnerControls">44a16c42-b33c-4534-bca0-a2da22b71a2d</TermId>
        </TermInfo>
        <TermInfo xmlns="http://schemas.microsoft.com/office/infopath/2007/PartnerControls">
          <TermName xmlns="http://schemas.microsoft.com/office/infopath/2007/PartnerControls">duurzaam</TermName>
          <TermId xmlns="http://schemas.microsoft.com/office/infopath/2007/PartnerControls">19cca63e-396b-4923-85d6-3bc0b8389bea</TermId>
        </TermInfo>
      </Terms>
    </TaxKeywordTaxHTField>
    <TaxCatchAll xmlns="cb665cb2-4c1b-4338-95f1-4dd7cd771ce0">
      <Value>81</Value>
      <Value>80</Value>
      <Value>112</Value>
      <Value>127</Value>
      <Value>126</Value>
      <Value>3</Value>
    </TaxCatchAll>
    <TaxCatchAllLabel xmlns="cb665cb2-4c1b-4338-95f1-4dd7cd771ce0"/>
    <Connect-Status xmlns="cb665cb2-4c1b-4338-95f1-4dd7cd771ce0">Definitief</Connect-Status>
    <j4385b9e35ef42c5bc2f4b49e945d3d0 xmlns="cb665cb2-4c1b-4338-95f1-4dd7cd771ce0">
      <Terms xmlns="http://schemas.microsoft.com/office/infopath/2007/PartnerControls"/>
    </j4385b9e35ef42c5bc2f4b49e945d3d0>
    <Connect-Toelichting xmlns="cb665cb2-4c1b-4338-95f1-4dd7cd771ce0" xsi:nil="true"/>
    <Connect-Ondertekenaar xmlns="cb665cb2-4c1b-4338-95f1-4dd7cd771ce0">
      <UserInfo>
        <DisplayName/>
        <AccountId xsi:nil="true"/>
        <AccountType/>
      </UserInfo>
    </Connect-Ondertekenaar>
    <Connect-Contractmanager xmlns="cb665cb2-4c1b-4338-95f1-4dd7cd771ce0">
      <UserInfo>
        <DisplayName/>
        <AccountId xsi:nil="true"/>
        <AccountType/>
      </UserInfo>
    </Connect-Contractmanager>
    <Connect-Subtitel xmlns="cb665cb2-4c1b-4338-95f1-4dd7cd771ce0" xsi:nil="true"/>
    <e28f84c711554a75a94a2dfe3a3bea15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Verstrekken publieksinformatie</TermName>
          <TermId xmlns="http://schemas.microsoft.com/office/infopath/2007/PartnerControls">5922051c-86ab-4652-824a-b91de022fc09</TermId>
        </TermInfo>
      </Terms>
    </e28f84c711554a75a94a2dfe3a3bea15>
    <jbd8c863d0e84969b217bbeafdb75459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jbd8c863d0e84969b217bbeafdb75459>
    <Connect-AuteurExtern xmlns="cb665cb2-4c1b-4338-95f1-4dd7cd771ce0" xsi:nil="true"/>
    <Connect-TechnischManager xmlns="cb665cb2-4c1b-4338-95f1-4dd7cd771ce0">
      <UserInfo>
        <DisplayName/>
        <AccountId xsi:nil="true"/>
        <AccountType/>
      </UserInfo>
    </Connect-TechnischManager>
    <md4a5e6ab761404298864f0be17ffc0c xmlns="cb665cb2-4c1b-4338-95f1-4dd7cd771ce0">
      <Terms xmlns="http://schemas.microsoft.com/office/infopath/2007/PartnerControls"/>
    </md4a5e6ab761404298864f0be17ffc0c>
    <d38b446f7b294aa48a544e5738eab49c xmlns="cb665cb2-4c1b-4338-95f1-4dd7cd771ce0">
      <Terms xmlns="http://schemas.microsoft.com/office/infopath/2007/PartnerControls"/>
    </d38b446f7b294aa48a544e5738eab49c>
    <ka142704ec404179bc6dc96ce8d3373c xmlns="cb665cb2-4c1b-4338-95f1-4dd7cd771ce0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ka142704ec404179bc6dc96ce8d3373c>
    <URL xmlns="http://schemas.microsoft.com/sharepoint/v3">
      <Url xsi:nil="true"/>
      <Description xsi:nil="true"/>
    </URL>
    <Connect-DossierId xmlns="cb665cb2-4c1b-4338-95f1-4dd7cd771ce0" xsi:nil="true"/>
    <Connect-Archiefwaardig xmlns="cb665cb2-4c1b-4338-95f1-4dd7cd771ce0">Ja</Connect-Archiefwaardig>
    <Connect-ManagerProjectbeheersing xmlns="cb665cb2-4c1b-4338-95f1-4dd7cd771ce0">
      <UserInfo>
        <DisplayName/>
        <AccountId xsi:nil="true"/>
        <AccountType/>
      </UserInfo>
    </Connect-ManagerProjectbeheersing>
    <Connect-Omgevingsmanager xmlns="cb665cb2-4c1b-4338-95f1-4dd7cd771ce0">
      <UserInfo>
        <DisplayName/>
        <AccountId xsi:nil="true"/>
        <AccountType/>
      </UserInfo>
    </Connect-Omgevingsmanager>
    <Connect-Auteur xmlns="cb665cb2-4c1b-4338-95f1-4dd7cd771ce0">
      <UserInfo>
        <DisplayName/>
        <AccountId xsi:nil="true"/>
        <AccountType/>
      </UserInfo>
    </Connect-Auteur>
    <_dlc_DocId xmlns="9b1a9c1c-75d6-4fe5-9894-7f010a8c9502">CON00-1268425550-3080</_dlc_DocId>
    <_dlc_DocIdUrl xmlns="9b1a9c1c-75d6-4fe5-9894-7f010a8c9502">
      <Url>https://connect.sp02.rws.nl/sites/con0000615/_layouts/15/DocIdRedir.aspx?ID=CON00-1268425550-3080</Url>
      <Description>CON00-1268425550-3080</Description>
    </_dlc_DocIdUrl>
    <_dlc_DocIdPersistId xmlns="9b1a9c1c-75d6-4fe5-9894-7f010a8c9502">true</_dlc_DocIdPersistId>
  </documentManagement>
</p:properties>
</file>

<file path=customXml/item3.xml><?xml version="1.0" encoding="utf-8"?>
<?mso-contentType ?>
<SharedContentType xmlns="Microsoft.SharePoint.Taxonomy.ContentTypeSync" SourceId="ae033921-439f-46ba-b586-0b8c8775f769" ContentTypeId="0x0101006D56A7865C58A149A83C55730CE7EA18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6D56A7865C58A149A83C55730CE7EA1800AF01B1E780B85244951B3543A5B361B7" ma:contentTypeVersion="21" ma:contentTypeDescription="Een nieuw document maken." ma:contentTypeScope="" ma:versionID="78b21d8e0f39413cc23c8b9b73ab1383">
  <xsd:schema xmlns:xsd="http://www.w3.org/2001/XMLSchema" xmlns:xs="http://www.w3.org/2001/XMLSchema" xmlns:p="http://schemas.microsoft.com/office/2006/metadata/properties" xmlns:ns1="http://schemas.microsoft.com/sharepoint/v3" xmlns:ns2="cb665cb2-4c1b-4338-95f1-4dd7cd771ce0" xmlns:ns3="9b1a9c1c-75d6-4fe5-9894-7f010a8c9502" targetNamespace="http://schemas.microsoft.com/office/2006/metadata/properties" ma:root="true" ma:fieldsID="e11870e089137e037e5d0b78cb2bc764" ns1:_="" ns2:_="" ns3:_="">
    <xsd:import namespace="http://schemas.microsoft.com/sharepoint/v3"/>
    <xsd:import namespace="cb665cb2-4c1b-4338-95f1-4dd7cd771ce0"/>
    <xsd:import namespace="9b1a9c1c-75d6-4fe5-9894-7f010a8c9502"/>
    <xsd:element name="properties">
      <xsd:complexType>
        <xsd:sequence>
          <xsd:element name="documentManagement">
            <xsd:complexType>
              <xsd:all>
                <xsd:element ref="ns2:Connect-DossierId" minOccurs="0"/>
                <xsd:element ref="ns2:Connect-Subtitel" minOccurs="0"/>
                <xsd:element ref="ns2:Connect-Toelichting" minOccurs="0"/>
                <xsd:element ref="ns2:Connect-Status"/>
                <xsd:element ref="ns2:Connect-Auteur" minOccurs="0"/>
                <xsd:element ref="ns2:Connect-AuteurExtern" minOccurs="0"/>
                <xsd:element ref="ns2:Connect-Ondertekenaar" minOccurs="0"/>
                <xsd:element ref="ns2:Connect-Archiefwaardig"/>
                <xsd:element ref="ns2:Connect-ManagerProjectbeheersing" minOccurs="0"/>
                <xsd:element ref="ns2:Connect-Contractmanager" minOccurs="0"/>
                <xsd:element ref="ns2:Connect-TechnischManager" minOccurs="0"/>
                <xsd:element ref="ns2:Connect-Omgevingsmanager" minOccurs="0"/>
                <xsd:element ref="ns2:e28f84c711554a75a94a2dfe3a3bea15" minOccurs="0"/>
                <xsd:element ref="ns2:ka142704ec404179bc6dc96ce8d3373c" minOccurs="0"/>
                <xsd:element ref="ns2:TaxCatchAll" minOccurs="0"/>
                <xsd:element ref="ns2:md4a5e6ab761404298864f0be17ffc0c" minOccurs="0"/>
                <xsd:element ref="ns2:TaxKeywordTaxHTField" minOccurs="0"/>
                <xsd:element ref="ns2:TaxCatchAllLabel" minOccurs="0"/>
                <xsd:element ref="ns2:j4385b9e35ef42c5bc2f4b49e945d3d0" minOccurs="0"/>
                <xsd:element ref="ns2:jbd8c863d0e84969b217bbeafdb75459" minOccurs="0"/>
                <xsd:element ref="ns2:d38b446f7b294aa48a544e5738eab49c" minOccurs="0"/>
                <xsd:element ref="ns1:UR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URL" ma:index="36" nillable="true" ma:displayName="URL" ma:hidden="true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665cb2-4c1b-4338-95f1-4dd7cd771ce0" elementFormDefault="qualified">
    <xsd:import namespace="http://schemas.microsoft.com/office/2006/documentManagement/types"/>
    <xsd:import namespace="http://schemas.microsoft.com/office/infopath/2007/PartnerControls"/>
    <xsd:element name="Connect-DossierId" ma:index="1" nillable="true" ma:displayName="Dossier Id" ma:internalName="Connect_x002d_DossierId" ma:readOnly="false">
      <xsd:simpleType>
        <xsd:restriction base="dms:Text">
          <xsd:maxLength value="255"/>
        </xsd:restriction>
      </xsd:simpleType>
    </xsd:element>
    <xsd:element name="Connect-Subtitel" ma:index="4" nillable="true" ma:displayName="Subtitel" ma:internalName="Connect_x002d_Subtitel" ma:readOnly="false">
      <xsd:simpleType>
        <xsd:restriction base="dms:Text">
          <xsd:maxLength value="255"/>
        </xsd:restriction>
      </xsd:simpleType>
    </xsd:element>
    <xsd:element name="Connect-Toelichting" ma:index="5" nillable="true" ma:displayName="Toelichting" ma:internalName="Connect_x002d_Toelichting" ma:readOnly="false">
      <xsd:simpleType>
        <xsd:restriction base="dms:Note"/>
      </xsd:simpleType>
    </xsd:element>
    <xsd:element name="Connect-Status" ma:index="7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Auteur" ma:index="10" nillable="true" ma:displayName="Auteur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11" nillable="true" ma:displayName="Auteur Extern" ma:internalName="Connect_x002d_AuteurExtern" ma:readOnly="false">
      <xsd:simpleType>
        <xsd:restriction base="dms:Text">
          <xsd:maxLength value="255"/>
        </xsd:restriction>
      </xsd:simpleType>
    </xsd:element>
    <xsd:element name="Connect-Ondertekenaar" ma:index="12" nillable="true" ma:displayName="Ondertekenaar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13" ma:displayName="Archiefwaardig" ma:default="Ja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ManagerProjectbeheersing" ma:index="14" nillable="true" ma:displayName="Manager Projectbeheersing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15" nillable="true" ma:displayName="Contractmanager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16" nillable="true" ma:displayName="Technisch Manager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17" nillable="true" ma:displayName="Omgevingsmanager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28f84c711554a75a94a2dfe3a3bea15" ma:index="21" nillable="true" ma:taxonomy="true" ma:internalName="e28f84c711554a75a94a2dfe3a3bea15" ma:taxonomyFieldName="Connect_x002d_Activiteit" ma:displayName="Activiteit" ma:readOnly="false" ma:fieldId="{e28f84c7-1155-4a75-a94a-2dfe3a3bea15}" ma:sspId="ae033921-439f-46ba-b586-0b8c8775f769" ma:termSetId="5ff294b5-fca9-4a8b-85d9-95c35ac3f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a142704ec404179bc6dc96ce8d3373c" ma:index="24" nillable="true" ma:taxonomy="true" ma:internalName="ka142704ec404179bc6dc96ce8d3373c" ma:taxonomyFieldName="Connect_x002d_Documenttype" ma:displayName="Documenttype" ma:readOnly="false" ma:fieldId="{4a142704-ec40-4179-bc6d-c96ce8d3373c}" ma:sspId="ae033921-439f-46ba-b586-0b8c8775f769" ma:termSetId="b32830c9-2f01-41a4-9584-76856be504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7" nillable="true" ma:displayName="Taxonomy Catch All Column" ma:hidden="true" ma:list="{b6f42b55-e191-4441-813d-729d0e103215}" ma:internalName="TaxCatchAll" ma:readOnly="false" ma:showField="CatchAllData" ma:web="9b1a9c1c-75d6-4fe5-9894-7f010a8c95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d4a5e6ab761404298864f0be17ffc0c" ma:index="28" nillable="true" ma:taxonomy="true" ma:internalName="md4a5e6ab761404298864f0be17ffc0c" ma:taxonomyFieldName="Connect_x002d_Organisatieonderdeel" ma:displayName="Organisatieonderdeel" ma:readOnly="false" ma:fieldId="{6d4a5e6a-b761-4042-9886-4f0be17ffc0c}" ma:sspId="ae033921-439f-46ba-b586-0b8c8775f769" ma:termSetId="c2b43861-9788-46fe-987a-73aa67229d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9" nillable="true" ma:taxonomy="true" ma:internalName="TaxKeywordTaxHTField" ma:taxonomyFieldName="TaxKeyword" ma:displayName="Ondernemingstrefwoorden" ma:readOnly="false" ma:fieldId="{23f27201-bee3-471e-b2e7-b64fd8b7ca38}" ma:taxonomyMulti="true" ma:sspId="ae033921-439f-46ba-b586-0b8c8775f76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Label" ma:index="32" nillable="true" ma:displayName="Taxonomy Catch All Column1" ma:hidden="true" ma:list="{b6f42b55-e191-4441-813d-729d0e103215}" ma:internalName="TaxCatchAllLabel" ma:readOnly="true" ma:showField="CatchAllDataLabel" ma:web="9b1a9c1c-75d6-4fe5-9894-7f010a8c95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4385b9e35ef42c5bc2f4b49e945d3d0" ma:index="33" nillable="true" ma:taxonomy="true" ma:internalName="j4385b9e35ef42c5bc2f4b49e945d3d0" ma:taxonomyFieldName="Connect_x002d_SEfase" ma:displayName="SE-fase" ma:readOnly="false" ma:fieldId="{34385b9e-35ef-42c5-bc2f-4b49e945d3d0}" ma:sspId="ae033921-439f-46ba-b586-0b8c8775f769" ma:termSetId="f716fce9-825f-4685-8b2f-3ec3c4f171e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bd8c863d0e84969b217bbeafdb75459" ma:index="34" nillable="true" ma:taxonomy="true" ma:internalName="jbd8c863d0e84969b217bbeafdb75459" ma:taxonomyFieldName="Connect_x002d_Vertrouwelijkheid" ma:displayName="Vertrouwelijkheid" ma:readOnly="false" ma:default="3;#RWS Bedrijfsvertrouwelijk/geen|1523f3d8-a3f5-4033-a4d4-a04bf7d6d8cc" ma:fieldId="{3bd8c863-d0e8-4969-b217-bbeafdb75459}" ma:sspId="ae033921-439f-46ba-b586-0b8c8775f769" ma:termSetId="91227f9e-dc3b-4a5d-b701-63dd232956b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8b446f7b294aa48a544e5738eab49c" ma:index="35" nillable="true" ma:taxonomy="true" ma:internalName="d38b446f7b294aa48a544e5738eab49c" ma:taxonomyFieldName="Connect_x002d_IPMrol" ma:displayName="IPM-rol" ma:readOnly="false" ma:fieldId="{d38b446f-7b29-4aa4-8a54-4e5738eab49c}" ma:sspId="ae033921-439f-46ba-b586-0b8c8775f769" ma:termSetId="24bd5b06-8015-4365-ba06-edb9d679cf5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1a9c1c-75d6-4fe5-9894-7f010a8c9502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38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Inhou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6B8ECF9-E664-4F92-B647-6AACF45A9A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BA5DFA-9249-45E1-81F7-A6715DE3DE1C}">
  <ds:schemaRefs>
    <ds:schemaRef ds:uri="http://schemas.microsoft.com/office/2006/documentManagement/types"/>
    <ds:schemaRef ds:uri="http://schemas.microsoft.com/office/infopath/2007/PartnerControls"/>
    <ds:schemaRef ds:uri="cb665cb2-4c1b-4338-95f1-4dd7cd771ce0"/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openxmlformats.org/package/2006/metadata/core-properties"/>
    <ds:schemaRef ds:uri="9b1a9c1c-75d6-4fe5-9894-7f010a8c9502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CBEB2C6F-8D85-476D-B2C8-B9B951DB3E6D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327CE5DC-2A14-4750-84E3-D958F63EB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b665cb2-4c1b-4338-95f1-4dd7cd771ce0"/>
    <ds:schemaRef ds:uri="9b1a9c1c-75d6-4fe5-9894-7f010a8c95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2C9B474-FD36-4580-8B81-0878C2A9354E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2567</TotalTime>
  <Words>860</Words>
  <Application>Microsoft Office PowerPoint</Application>
  <PresentationFormat>Breedbeeld</PresentationFormat>
  <Paragraphs>350</Paragraphs>
  <Slides>13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Verdana</vt:lpstr>
      <vt:lpstr>Wingdings</vt:lpstr>
      <vt:lpstr>RWS 16:9 NL</vt:lpstr>
      <vt:lpstr>IenW Nederlands 16:9</vt:lpstr>
      <vt:lpstr>Aangepast ontwerp</vt:lpstr>
      <vt:lpstr>InnovA58 Boscompensatie   </vt:lpstr>
      <vt:lpstr>Voorstelrondje</vt:lpstr>
      <vt:lpstr>Introductie </vt:lpstr>
      <vt:lpstr>Aanleiding</vt:lpstr>
      <vt:lpstr>De percelen</vt:lpstr>
      <vt:lpstr>De percelen</vt:lpstr>
      <vt:lpstr>De percelen</vt:lpstr>
      <vt:lpstr>De percelen</vt:lpstr>
      <vt:lpstr>Aantallen</vt:lpstr>
      <vt:lpstr>Highlights</vt:lpstr>
      <vt:lpstr>Doorlooptijd</vt:lpstr>
      <vt:lpstr>Aanbesteding en gunning</vt:lpstr>
      <vt:lpstr>Wijzigingen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Biobased brug</dc:title>
  <dc:creator>Valk, Rob (RWS GPO)</dc:creator>
  <cp:keywords>livinglab;duurzaam;InnovA58</cp:keywords>
  <cp:lastModifiedBy>Schoonheim, Ronald (RWS GPO)</cp:lastModifiedBy>
  <cp:revision>216</cp:revision>
  <cp:lastPrinted>2024-04-12T08:41:39Z</cp:lastPrinted>
  <dcterms:created xsi:type="dcterms:W3CDTF">2022-10-06T07:10:34Z</dcterms:created>
  <dcterms:modified xsi:type="dcterms:W3CDTF">2026-01-29T08:53:34Z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0x0101006D56A7865C58A149A83C55730CE7EA1800AF01B1E780B85244951B3543A5B361B7</vt:lpwstr>
  </property>
  <property fmtid="{D5CDD505-2E9C-101B-9397-08002B2CF9AE}" pid="3" name="TaxKeyword">
    <vt:lpwstr>112;#InnovA58|24a07c17-c82d-4594-8bb1-d679c88d10c4;#127;#livinglab|44a16c42-b33c-4534-bca0-a2da22b71a2d;#126;#duurzaam|19cca63e-396b-4923-85d6-3bc0b8389bea</vt:lpwstr>
  </property>
  <property fmtid="{D5CDD505-2E9C-101B-9397-08002B2CF9AE}" pid="4" name="Connect-Deelproces">
    <vt:lpwstr>44;#Ontwerp, effecten en techniek|89babf41-3bfc-4e6f-b89c-d9912be20ea7</vt:lpwstr>
  </property>
  <property fmtid="{D5CDD505-2E9C-101B-9397-08002B2CF9AE}" pid="5" name="_dlc_DocIdItemGuid">
    <vt:lpwstr>0ade600e-afef-4f14-9209-b1efb9638235</vt:lpwstr>
  </property>
  <property fmtid="{D5CDD505-2E9C-101B-9397-08002B2CF9AE}" pid="6" name="Connect-Documenttype">
    <vt:lpwstr>80;#Presentatie|306efae4-1063-440c-b893-8cd0c326df1c</vt:lpwstr>
  </property>
  <property fmtid="{D5CDD505-2E9C-101B-9397-08002B2CF9AE}" pid="7" name="Connect-Proces">
    <vt:lpwstr/>
  </property>
  <property fmtid="{D5CDD505-2E9C-101B-9397-08002B2CF9AE}" pid="8" name="Connect-SEfase">
    <vt:lpwstr/>
  </property>
  <property fmtid="{D5CDD505-2E9C-101B-9397-08002B2CF9AE}" pid="9" name="Connect-Projectnummer">
    <vt:lpwstr/>
  </property>
  <property fmtid="{D5CDD505-2E9C-101B-9397-08002B2CF9AE}" pid="10" name="Connect-Organisatieonderdeel">
    <vt:lpwstr/>
  </property>
  <property fmtid="{D5CDD505-2E9C-101B-9397-08002B2CF9AE}" pid="11" name="Connect-Vertrouwelijkheid">
    <vt:lpwstr>3;#RWS Bedrijfsvertrouwelijk/geen|1523f3d8-a3f5-4033-a4d4-a04bf7d6d8cc</vt:lpwstr>
  </property>
  <property fmtid="{D5CDD505-2E9C-101B-9397-08002B2CF9AE}" pid="12" name="Connect-IPMrol">
    <vt:lpwstr/>
  </property>
  <property fmtid="{D5CDD505-2E9C-101B-9397-08002B2CF9AE}" pid="13" name="Connect-Projectnaam">
    <vt:lpwstr/>
  </property>
  <property fmtid="{D5CDD505-2E9C-101B-9397-08002B2CF9AE}" pid="14" name="Connect-Activiteit">
    <vt:lpwstr>81;#Verstrekken publieksinformatie|5922051c-86ab-4652-824a-b91de022fc09</vt:lpwstr>
  </property>
  <property fmtid="{D5CDD505-2E9C-101B-9397-08002B2CF9AE}" pid="15" name="Connect-Organisatie">
    <vt:lpwstr/>
  </property>
  <property fmtid="{D5CDD505-2E9C-101B-9397-08002B2CF9AE}" pid="16" name="mf6f48d2ac1943c283ed42563d4d533a">
    <vt:lpwstr/>
  </property>
  <property fmtid="{D5CDD505-2E9C-101B-9397-08002B2CF9AE}" pid="17" name="Connect-Classificatiecode">
    <vt:lpwstr/>
  </property>
  <property fmtid="{D5CDD505-2E9C-101B-9397-08002B2CF9AE}" pid="18" name="j7965235a8fd41fb89d2a664ecf0f7a1">
    <vt:lpwstr/>
  </property>
</Properties>
</file>