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7"/>
  </p:sldMasterIdLst>
  <p:notesMasterIdLst>
    <p:notesMasterId r:id="rId28"/>
  </p:notesMasterIdLst>
  <p:handoutMasterIdLst>
    <p:handoutMasterId r:id="rId29"/>
  </p:handoutMasterIdLst>
  <p:sldIdLst>
    <p:sldId id="256" r:id="rId8"/>
    <p:sldId id="258" r:id="rId9"/>
    <p:sldId id="272" r:id="rId10"/>
    <p:sldId id="273" r:id="rId11"/>
    <p:sldId id="270" r:id="rId12"/>
    <p:sldId id="259" r:id="rId13"/>
    <p:sldId id="260" r:id="rId14"/>
    <p:sldId id="274" r:id="rId15"/>
    <p:sldId id="261" r:id="rId16"/>
    <p:sldId id="279" r:id="rId17"/>
    <p:sldId id="263" r:id="rId18"/>
    <p:sldId id="264" r:id="rId19"/>
    <p:sldId id="265" r:id="rId20"/>
    <p:sldId id="266" r:id="rId21"/>
    <p:sldId id="267" r:id="rId22"/>
    <p:sldId id="276" r:id="rId23"/>
    <p:sldId id="278" r:id="rId24"/>
    <p:sldId id="269" r:id="rId25"/>
    <p:sldId id="275" r:id="rId26"/>
    <p:sldId id="268" r:id="rId2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nout Drenthel" initials="AD [7]" lastIdx="1" clrIdx="6">
    <p:extLst/>
  </p:cmAuthor>
  <p:cmAuthor id="1" name="Arnout Drenthel" initials="AD" lastIdx="1" clrIdx="0">
    <p:extLst/>
  </p:cmAuthor>
  <p:cmAuthor id="8" name="Arnout Drenthel" initials="AD [8]" lastIdx="1" clrIdx="7">
    <p:extLst/>
  </p:cmAuthor>
  <p:cmAuthor id="2" name="Arnout Drenthel" initials="AD [2]" lastIdx="1" clrIdx="1">
    <p:extLst/>
  </p:cmAuthor>
  <p:cmAuthor id="9" name="Arnout Drenthel" initials="AD [9]" lastIdx="1" clrIdx="8">
    <p:extLst/>
  </p:cmAuthor>
  <p:cmAuthor id="3" name="Arnout Drenthel" initials="AD [3]" lastIdx="1" clrIdx="2">
    <p:extLst/>
  </p:cmAuthor>
  <p:cmAuthor id="4" name="Arnout Drenthel" initials="AD [4]" lastIdx="1" clrIdx="3">
    <p:extLst/>
  </p:cmAuthor>
  <p:cmAuthor id="5" name="Arnout Drenthel" initials="AD [5]" lastIdx="1" clrIdx="4">
    <p:extLst/>
  </p:cmAuthor>
  <p:cmAuthor id="6" name="Arnout Drenthel" initials="AD [6]"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B1E"/>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32" autoAdjust="0"/>
    <p:restoredTop sz="94363" autoAdjust="0"/>
  </p:normalViewPr>
  <p:slideViewPr>
    <p:cSldViewPr snapToGrid="0">
      <p:cViewPr varScale="1">
        <p:scale>
          <a:sx n="109" d="100"/>
          <a:sy n="109" d="100"/>
        </p:scale>
        <p:origin x="516"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1.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werkblad.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7798736691474915E-2"/>
          <c:y val="5.8789763599634171E-2"/>
          <c:w val="0.96440255641937256"/>
          <c:h val="0.7653842568397522"/>
        </c:manualLayout>
      </c:layout>
      <c:barChart>
        <c:barDir val="col"/>
        <c:grouping val="stacked"/>
        <c:varyColors val="0"/>
        <c:ser>
          <c:idx val="0"/>
          <c:order val="0"/>
          <c:tx>
            <c:strRef>
              <c:f>Blad1!$B$1</c:f>
              <c:strCache>
                <c:ptCount val="1"/>
                <c:pt idx="0">
                  <c:v>aantal</c:v>
                </c:pt>
              </c:strCache>
            </c:strRef>
          </c:tx>
          <c:spPr>
            <a:solidFill>
              <a:schemeClr val="accent1">
                <a:lumMod val="40000"/>
                <a:lumOff val="60000"/>
              </a:schemeClr>
            </a:solidFill>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2B9-46A4-B5A1-DF305DEEA24E}"/>
                </c:ext>
              </c:extLst>
            </c:dLbl>
            <c:dLbl>
              <c:idx val="1"/>
              <c:tx>
                <c:rich>
                  <a:bodyPr/>
                  <a:lstStyle/>
                  <a:p>
                    <a:r>
                      <a:rPr lang="en-US" smtClean="0"/>
                      <a:t>6 </a:t>
                    </a:r>
                    <a:r>
                      <a:rPr lang="en-US" sz="1200" smtClean="0"/>
                      <a:t>(weg)</a:t>
                    </a:r>
                    <a:endParaRPr lang="en-US" sz="1200"/>
                  </a:p>
                </c:rich>
              </c:tx>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2B9-46A4-B5A1-DF305DEEA24E}"/>
                </c:ext>
              </c:extLst>
            </c:dLbl>
            <c:dLbl>
              <c:idx val="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2B9-46A4-B5A1-DF305DEEA24E}"/>
                </c:ext>
              </c:extLst>
            </c:dLbl>
            <c:dLbl>
              <c:idx val="3"/>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2B9-46A4-B5A1-DF305DEEA24E}"/>
                </c:ext>
              </c:extLst>
            </c:dLbl>
            <c:dLbl>
              <c:idx val="4"/>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2B9-46A4-B5A1-DF305DEEA24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Blad1!$A$2:$A$6</c:f>
              <c:strCache>
                <c:ptCount val="5"/>
                <c:pt idx="0">
                  <c:v>Basculebrug</c:v>
                </c:pt>
                <c:pt idx="1">
                  <c:v>Ophaalbrug</c:v>
                </c:pt>
                <c:pt idx="2">
                  <c:v>Draaibrug</c:v>
                </c:pt>
                <c:pt idx="3">
                  <c:v>Hef/tafelbrug</c:v>
                </c:pt>
                <c:pt idx="4">
                  <c:v>Vaste brug</c:v>
                </c:pt>
              </c:strCache>
            </c:strRef>
          </c:cat>
          <c:val>
            <c:numRef>
              <c:f>Blad1!$B$2:$B$6</c:f>
              <c:numCache>
                <c:formatCode>General</c:formatCode>
                <c:ptCount val="5"/>
                <c:pt idx="0">
                  <c:v>14</c:v>
                </c:pt>
                <c:pt idx="1">
                  <c:v>6</c:v>
                </c:pt>
                <c:pt idx="2">
                  <c:v>5</c:v>
                </c:pt>
                <c:pt idx="3">
                  <c:v>3</c:v>
                </c:pt>
                <c:pt idx="4">
                  <c:v>2</c:v>
                </c:pt>
              </c:numCache>
            </c:numRef>
          </c:val>
          <c:extLst>
            <c:ext xmlns:c16="http://schemas.microsoft.com/office/drawing/2014/chart" uri="{C3380CC4-5D6E-409C-BE32-E72D297353CC}">
              <c16:uniqueId val="{00000005-02B9-46A4-B5A1-DF305DEEA24E}"/>
            </c:ext>
          </c:extLst>
        </c:ser>
        <c:ser>
          <c:idx val="1"/>
          <c:order val="1"/>
          <c:tx>
            <c:strRef>
              <c:f>Blad1!$C$1</c:f>
              <c:strCache>
                <c:ptCount val="1"/>
                <c:pt idx="0">
                  <c:v>aantal2</c:v>
                </c:pt>
              </c:strCache>
            </c:strRef>
          </c:tx>
          <c:invertIfNegative val="0"/>
          <c:dLbls>
            <c:dLbl>
              <c:idx val="1"/>
              <c:layout>
                <c:manualLayout>
                  <c:x val="-1.6180669190362096E-3"/>
                  <c:y val="-6.3776583410799503E-3"/>
                </c:manualLayout>
              </c:layout>
              <c:tx>
                <c:rich>
                  <a:bodyPr/>
                  <a:lstStyle/>
                  <a:p>
                    <a:pPr>
                      <a:defRPr>
                        <a:solidFill>
                          <a:schemeClr val="bg2">
                            <a:lumMod val="20000"/>
                            <a:lumOff val="80000"/>
                          </a:schemeClr>
                        </a:solidFill>
                      </a:defRPr>
                    </a:pPr>
                    <a:r>
                      <a:rPr lang="en-US" smtClean="0">
                        <a:solidFill>
                          <a:schemeClr val="bg2">
                            <a:lumMod val="20000"/>
                            <a:lumOff val="80000"/>
                          </a:schemeClr>
                        </a:solidFill>
                      </a:rPr>
                      <a:t>2</a:t>
                    </a:r>
                    <a:r>
                      <a:rPr lang="en-US" baseline="0" smtClean="0">
                        <a:solidFill>
                          <a:schemeClr val="bg2">
                            <a:lumMod val="20000"/>
                            <a:lumOff val="80000"/>
                          </a:schemeClr>
                        </a:solidFill>
                      </a:rPr>
                      <a:t> </a:t>
                    </a:r>
                    <a:r>
                      <a:rPr lang="en-US" sz="1200" baseline="0" smtClean="0">
                        <a:solidFill>
                          <a:schemeClr val="bg2">
                            <a:lumMod val="20000"/>
                            <a:lumOff val="80000"/>
                          </a:schemeClr>
                        </a:solidFill>
                      </a:rPr>
                      <a:t>(spoor+weg)</a:t>
                    </a:r>
                    <a:endParaRPr lang="en-US" sz="1200">
                      <a:solidFill>
                        <a:schemeClr val="bg2">
                          <a:lumMod val="20000"/>
                          <a:lumOff val="80000"/>
                        </a:schemeClr>
                      </a:solidFill>
                    </a:endParaRPr>
                  </a:p>
                </c:rich>
              </c:tx>
              <c:sp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2B9-46A4-B5A1-DF305DEEA24E}"/>
                </c:ext>
              </c:extLst>
            </c:dLbl>
            <c:spPr>
              <a:noFill/>
              <a:ln>
                <a:noFill/>
              </a:ln>
              <a:effectLst/>
            </c:spPr>
            <c:dLblPos val="inBase"/>
            <c:showLegendKey val="0"/>
            <c:showVal val="0"/>
            <c:showCatName val="0"/>
            <c:showSerName val="0"/>
            <c:showPercent val="0"/>
            <c:showBubbleSize val="0"/>
            <c:extLst>
              <c:ext xmlns:c15="http://schemas.microsoft.com/office/drawing/2012/chart" uri="{CE6537A1-D6FC-4f65-9D91-7224C49458BB}">
                <c15:showLeaderLines val="0"/>
              </c:ext>
            </c:extLst>
          </c:dLbls>
          <c:cat>
            <c:strRef>
              <c:f>Blad1!$A$2:$A$6</c:f>
              <c:strCache>
                <c:ptCount val="5"/>
                <c:pt idx="0">
                  <c:v>Basculebrug</c:v>
                </c:pt>
                <c:pt idx="1">
                  <c:v>Ophaalbrug</c:v>
                </c:pt>
                <c:pt idx="2">
                  <c:v>Draaibrug</c:v>
                </c:pt>
                <c:pt idx="3">
                  <c:v>Hef/tafelbrug</c:v>
                </c:pt>
                <c:pt idx="4">
                  <c:v>Vaste brug</c:v>
                </c:pt>
              </c:strCache>
            </c:strRef>
          </c:cat>
          <c:val>
            <c:numRef>
              <c:f>Blad1!$C$2:$C$6</c:f>
              <c:numCache>
                <c:formatCode>General</c:formatCode>
                <c:ptCount val="5"/>
                <c:pt idx="0">
                  <c:v>0</c:v>
                </c:pt>
                <c:pt idx="1">
                  <c:v>2</c:v>
                </c:pt>
                <c:pt idx="2">
                  <c:v>0</c:v>
                </c:pt>
                <c:pt idx="3">
                  <c:v>0</c:v>
                </c:pt>
              </c:numCache>
            </c:numRef>
          </c:val>
          <c:extLst>
            <c:ext xmlns:c16="http://schemas.microsoft.com/office/drawing/2014/chart" uri="{C3380CC4-5D6E-409C-BE32-E72D297353CC}">
              <c16:uniqueId val="{00000007-02B9-46A4-B5A1-DF305DEEA24E}"/>
            </c:ext>
          </c:extLst>
        </c:ser>
        <c:dLbls>
          <c:showLegendKey val="0"/>
          <c:showVal val="0"/>
          <c:showCatName val="0"/>
          <c:showSerName val="0"/>
          <c:showPercent val="0"/>
          <c:showBubbleSize val="0"/>
        </c:dLbls>
        <c:gapWidth val="2"/>
        <c:overlap val="100"/>
        <c:axId val="33251712"/>
        <c:axId val="33253248"/>
      </c:barChart>
      <c:catAx>
        <c:axId val="33251712"/>
        <c:scaling>
          <c:orientation val="minMax"/>
        </c:scaling>
        <c:delete val="0"/>
        <c:axPos val="b"/>
        <c:numFmt formatCode="General" sourceLinked="1"/>
        <c:majorTickMark val="out"/>
        <c:minorTickMark val="none"/>
        <c:tickLblPos val="nextTo"/>
        <c:txPr>
          <a:bodyPr/>
          <a:lstStyle/>
          <a:p>
            <a:pPr>
              <a:defRPr sz="1400" smtId="4294967295"/>
            </a:pPr>
            <a:endParaRPr lang="nl-NL"/>
          </a:p>
        </c:txPr>
        <c:crossAx val="33253248"/>
        <c:crosses val="autoZero"/>
        <c:auto val="0"/>
        <c:lblAlgn val="ctr"/>
        <c:lblOffset val="100"/>
        <c:noMultiLvlLbl val="0"/>
      </c:catAx>
      <c:valAx>
        <c:axId val="33253248"/>
        <c:scaling>
          <c:orientation val="minMax"/>
        </c:scaling>
        <c:delete val="1"/>
        <c:axPos val="l"/>
        <c:numFmt formatCode="General" sourceLinked="1"/>
        <c:majorTickMark val="out"/>
        <c:minorTickMark val="none"/>
        <c:tickLblPos val="nextTo"/>
        <c:crossAx val="33251712"/>
        <c:crosses val="autoZero"/>
        <c:crossBetween val="between"/>
      </c:valAx>
    </c:plotArea>
    <c:plotVisOnly val="1"/>
    <c:dispBlanksAs val="gap"/>
    <c:showDLblsOverMax val="0"/>
  </c:chart>
  <c:txPr>
    <a:bodyPr/>
    <a:lstStyle/>
    <a:p>
      <a:pPr>
        <a:defRPr sz="1800" smtId="4294967295"/>
      </a:pPr>
      <a:endParaRPr lang="nl-NL"/>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E67401-9C75-4126-9EC1-672193F233E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CDAED6BE-E687-4C69-9C1C-AC6AC6A4850E}">
      <dgm:prSet custT="1"/>
      <dgm:spPr/>
      <dgm:t>
        <a:bodyPr/>
        <a:lstStyle/>
        <a:p>
          <a:r>
            <a:rPr lang="nl-NL" sz="2000" dirty="0" smtClean="0"/>
            <a:t> In 2030 is de functionaliteit van de bruggen en kanalen op orde, is het uitgestelde beheer en onderhoud ingelopen en is de vaarweg een eenduidige, herkenbare en veilige vaarweg waarop de scheepvaart vlot en betrouwbaar kan varen. Ook is het beheer en onderhoud energieneutraal, circulair en klimaatneutraal </a:t>
          </a:r>
        </a:p>
      </dgm:t>
    </dgm:pt>
    <dgm:pt modelId="{9447EE23-5D89-4275-896B-88A20E309C11}" type="parTrans" cxnId="{1114776A-C9A8-4AF7-A116-37CBEEDE0BC2}">
      <dgm:prSet/>
      <dgm:spPr/>
      <dgm:t>
        <a:bodyPr/>
        <a:lstStyle/>
        <a:p>
          <a:endParaRPr lang="nl-NL"/>
        </a:p>
      </dgm:t>
    </dgm:pt>
    <dgm:pt modelId="{A2DCC2C5-6402-4188-A14E-06FE96AF976C}" type="sibTrans" cxnId="{1114776A-C9A8-4AF7-A116-37CBEEDE0BC2}">
      <dgm:prSet/>
      <dgm:spPr/>
      <dgm:t>
        <a:bodyPr/>
        <a:lstStyle/>
        <a:p>
          <a:endParaRPr lang="nl-NL"/>
        </a:p>
      </dgm:t>
    </dgm:pt>
    <dgm:pt modelId="{8B3A34EF-D11F-4095-9A72-D4DAE01E2882}" type="pres">
      <dgm:prSet presAssocID="{5FE67401-9C75-4126-9EC1-672193F233EC}" presName="linear" presStyleCnt="0">
        <dgm:presLayoutVars>
          <dgm:animLvl val="lvl"/>
          <dgm:resizeHandles val="exact"/>
        </dgm:presLayoutVars>
      </dgm:prSet>
      <dgm:spPr/>
      <dgm:t>
        <a:bodyPr/>
        <a:lstStyle/>
        <a:p>
          <a:endParaRPr lang="nl-NL"/>
        </a:p>
      </dgm:t>
    </dgm:pt>
    <dgm:pt modelId="{4C156F79-8186-4B7A-80E1-54AAAF909FD0}" type="pres">
      <dgm:prSet presAssocID="{CDAED6BE-E687-4C69-9C1C-AC6AC6A4850E}" presName="parentText" presStyleLbl="node1" presStyleIdx="0" presStyleCnt="1" custAng="0" custScaleY="99269" custLinFactNeighborX="3281" custLinFactNeighborY="-14572">
        <dgm:presLayoutVars>
          <dgm:chMax val="0"/>
          <dgm:bulletEnabled val="1"/>
        </dgm:presLayoutVars>
      </dgm:prSet>
      <dgm:spPr/>
      <dgm:t>
        <a:bodyPr/>
        <a:lstStyle/>
        <a:p>
          <a:endParaRPr lang="nl-NL"/>
        </a:p>
      </dgm:t>
    </dgm:pt>
  </dgm:ptLst>
  <dgm:cxnLst>
    <dgm:cxn modelId="{3913F2AA-11D6-41DA-9B4A-95D66511633E}" type="presOf" srcId="{5FE67401-9C75-4126-9EC1-672193F233EC}" destId="{8B3A34EF-D11F-4095-9A72-D4DAE01E2882}" srcOrd="0" destOrd="0" presId="urn:microsoft.com/office/officeart/2005/8/layout/vList2"/>
    <dgm:cxn modelId="{DD46B613-1DF1-4870-A96B-CF3D6000346E}" type="presOf" srcId="{CDAED6BE-E687-4C69-9C1C-AC6AC6A4850E}" destId="{4C156F79-8186-4B7A-80E1-54AAAF909FD0}" srcOrd="0" destOrd="0" presId="urn:microsoft.com/office/officeart/2005/8/layout/vList2"/>
    <dgm:cxn modelId="{1114776A-C9A8-4AF7-A116-37CBEEDE0BC2}" srcId="{5FE67401-9C75-4126-9EC1-672193F233EC}" destId="{CDAED6BE-E687-4C69-9C1C-AC6AC6A4850E}" srcOrd="0" destOrd="0" parTransId="{9447EE23-5D89-4275-896B-88A20E309C11}" sibTransId="{A2DCC2C5-6402-4188-A14E-06FE96AF976C}"/>
    <dgm:cxn modelId="{5A574074-91D8-4FED-A676-3A59C842DFAE}" type="presParOf" srcId="{8B3A34EF-D11F-4095-9A72-D4DAE01E2882}" destId="{4C156F79-8186-4B7A-80E1-54AAAF909FD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98180E-6C7F-49C8-AA35-FF776FC97667}" type="doc">
      <dgm:prSet loTypeId="urn:microsoft.com/office/officeart/2005/8/layout/process1" loCatId="process" qsTypeId="urn:microsoft.com/office/officeart/2005/8/quickstyle/simple1" qsCatId="simple" csTypeId="urn:microsoft.com/office/officeart/2005/8/colors/accent1_2" csCatId="accent1" phldr="1"/>
      <dgm:spPr/>
    </dgm:pt>
    <dgm:pt modelId="{27E94704-7AD5-43A8-825C-7C9B09C2DE7D}" type="pres">
      <dgm:prSet presAssocID="{2A98180E-6C7F-49C8-AA35-FF776FC97667}" presName="Name0" presStyleCnt="0">
        <dgm:presLayoutVars>
          <dgm:dir/>
          <dgm:resizeHandles val="exact"/>
        </dgm:presLayoutVars>
      </dgm:prSet>
      <dgm:spPr/>
    </dgm:pt>
  </dgm:ptLst>
  <dgm:cxnLst>
    <dgm:cxn modelId="{DFCEA6BB-E150-4061-8D3E-19A74542EE14}" type="presOf" srcId="{2A98180E-6C7F-49C8-AA35-FF776FC97667}" destId="{27E94704-7AD5-43A8-825C-7C9B09C2DE7D}"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7D6D00-9C22-4FA7-B934-E6D65649AAA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nl-NL"/>
        </a:p>
      </dgm:t>
    </dgm:pt>
    <dgm:pt modelId="{00933827-F1B3-4F61-8FF6-F68F2E7F5FD9}">
      <dgm:prSet phldrT="[Tekst]" custT="1"/>
      <dgm:spPr>
        <a:solidFill>
          <a:srgbClr val="FF0000"/>
        </a:solidFill>
      </dgm:spPr>
      <dgm:t>
        <a:bodyPr/>
        <a:lstStyle/>
        <a:p>
          <a:r>
            <a:rPr lang="en-US" sz="2400" b="1" dirty="0" err="1" smtClean="0"/>
            <a:t>Stap</a:t>
          </a:r>
          <a:r>
            <a:rPr lang="en-US" sz="2400" b="1" dirty="0" smtClean="0"/>
            <a:t> 4</a:t>
          </a:r>
          <a:endParaRPr lang="nl-NL" sz="2400" b="1" dirty="0"/>
        </a:p>
      </dgm:t>
    </dgm:pt>
    <dgm:pt modelId="{3FABFB51-1E9B-4ECE-9338-9A1416261625}" type="parTrans" cxnId="{B57E7E64-D73B-4D18-8970-69662D44E63F}">
      <dgm:prSet/>
      <dgm:spPr/>
      <dgm:t>
        <a:bodyPr/>
        <a:lstStyle/>
        <a:p>
          <a:endParaRPr lang="nl-NL"/>
        </a:p>
      </dgm:t>
    </dgm:pt>
    <dgm:pt modelId="{28629F7F-C3AB-4089-AD53-CAFE17B7FE84}" type="sibTrans" cxnId="{B57E7E64-D73B-4D18-8970-69662D44E63F}">
      <dgm:prSet/>
      <dgm:spPr/>
      <dgm:t>
        <a:bodyPr/>
        <a:lstStyle/>
        <a:p>
          <a:endParaRPr lang="nl-NL"/>
        </a:p>
      </dgm:t>
    </dgm:pt>
    <dgm:pt modelId="{4EA9BE84-DDEF-4387-8242-8DFAAF14DCC5}" type="pres">
      <dgm:prSet presAssocID="{4C7D6D00-9C22-4FA7-B934-E6D65649AAAA}" presName="linear" presStyleCnt="0">
        <dgm:presLayoutVars>
          <dgm:animLvl val="lvl"/>
          <dgm:resizeHandles val="exact"/>
        </dgm:presLayoutVars>
      </dgm:prSet>
      <dgm:spPr/>
      <dgm:t>
        <a:bodyPr/>
        <a:lstStyle/>
        <a:p>
          <a:endParaRPr lang="nl-NL"/>
        </a:p>
      </dgm:t>
    </dgm:pt>
    <dgm:pt modelId="{2712F536-F5FD-4F3F-B6B8-E9700CA733AC}" type="pres">
      <dgm:prSet presAssocID="{00933827-F1B3-4F61-8FF6-F68F2E7F5FD9}" presName="parentText" presStyleLbl="node1" presStyleIdx="0" presStyleCnt="1" custScaleY="50533">
        <dgm:presLayoutVars>
          <dgm:chMax val="0"/>
          <dgm:bulletEnabled val="1"/>
        </dgm:presLayoutVars>
      </dgm:prSet>
      <dgm:spPr/>
      <dgm:t>
        <a:bodyPr/>
        <a:lstStyle/>
        <a:p>
          <a:endParaRPr lang="nl-NL"/>
        </a:p>
      </dgm:t>
    </dgm:pt>
  </dgm:ptLst>
  <dgm:cxnLst>
    <dgm:cxn modelId="{B57E7E64-D73B-4D18-8970-69662D44E63F}" srcId="{4C7D6D00-9C22-4FA7-B934-E6D65649AAAA}" destId="{00933827-F1B3-4F61-8FF6-F68F2E7F5FD9}" srcOrd="0" destOrd="0" parTransId="{3FABFB51-1E9B-4ECE-9338-9A1416261625}" sibTransId="{28629F7F-C3AB-4089-AD53-CAFE17B7FE84}"/>
    <dgm:cxn modelId="{D13075B5-A113-400C-845B-707D4D0A3F61}" type="presOf" srcId="{4C7D6D00-9C22-4FA7-B934-E6D65649AAAA}" destId="{4EA9BE84-DDEF-4387-8242-8DFAAF14DCC5}" srcOrd="0" destOrd="0" presId="urn:microsoft.com/office/officeart/2005/8/layout/vList2"/>
    <dgm:cxn modelId="{763C2303-965D-42C4-8F5A-CB24394A2AEB}" type="presOf" srcId="{00933827-F1B3-4F61-8FF6-F68F2E7F5FD9}" destId="{2712F536-F5FD-4F3F-B6B8-E9700CA733AC}" srcOrd="0" destOrd="0" presId="urn:microsoft.com/office/officeart/2005/8/layout/vList2"/>
    <dgm:cxn modelId="{8FBDC1E5-92C7-46CB-AB29-CAF186092118}" type="presParOf" srcId="{4EA9BE84-DDEF-4387-8242-8DFAAF14DCC5}" destId="{2712F536-F5FD-4F3F-B6B8-E9700CA733AC}"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56F79-8186-4B7A-80E1-54AAAF909FD0}">
      <dsp:nvSpPr>
        <dsp:cNvPr id="0" name=""/>
        <dsp:cNvSpPr/>
      </dsp:nvSpPr>
      <dsp:spPr>
        <a:xfrm>
          <a:off x="0" y="0"/>
          <a:ext cx="8128000" cy="2038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nl-NL" sz="2000" kern="1200" dirty="0" smtClean="0"/>
            <a:t> In 2030 is de functionaliteit van de bruggen en kanalen op orde, is het uitgestelde beheer en onderhoud ingelopen en is de vaarweg een eenduidige, herkenbare en veilige vaarweg waarop de scheepvaart vlot en betrouwbaar kan varen. Ook is het beheer en onderhoud energieneutraal, circulair en klimaatneutraal </a:t>
          </a:r>
        </a:p>
      </dsp:txBody>
      <dsp:txXfrm>
        <a:off x="99504" y="99504"/>
        <a:ext cx="7928992" cy="18393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12F536-F5FD-4F3F-B6B8-E9700CA733AC}">
      <dsp:nvSpPr>
        <dsp:cNvPr id="0" name=""/>
        <dsp:cNvSpPr/>
      </dsp:nvSpPr>
      <dsp:spPr>
        <a:xfrm>
          <a:off x="0" y="335494"/>
          <a:ext cx="1492249" cy="614885"/>
        </a:xfrm>
        <a:prstGeom prst="roundRect">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b="1" kern="1200" dirty="0" err="1" smtClean="0"/>
            <a:t>Stap</a:t>
          </a:r>
          <a:r>
            <a:rPr lang="en-US" sz="2400" b="1" kern="1200" dirty="0" smtClean="0"/>
            <a:t> 4</a:t>
          </a:r>
          <a:endParaRPr lang="nl-NL" sz="2400" b="1" kern="1200" dirty="0"/>
        </a:p>
      </dsp:txBody>
      <dsp:txXfrm>
        <a:off x="30016" y="365510"/>
        <a:ext cx="1432217" cy="55485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t>9-4-2020</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t>9-4-2020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9</a:t>
            </a:fld>
            <a:endParaRPr lang="nl-NL"/>
          </a:p>
        </p:txBody>
      </p:sp>
    </p:spTree>
    <p:extLst>
      <p:ext uri="{BB962C8B-B14F-4D97-AF65-F5344CB8AC3E}">
        <p14:creationId xmlns:p14="http://schemas.microsoft.com/office/powerpoint/2010/main" val="6269601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3"/>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9600"/>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6"/>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0"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0"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0"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0"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0"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olgdia met grafiek">
    <p:spTree>
      <p:nvGrpSpPr>
        <p:cNvPr id="1" name=""/>
        <p:cNvGrpSpPr/>
        <p:nvPr/>
      </p:nvGrpSpPr>
      <p:grpSpPr>
        <a:xfrm>
          <a:off x="0" y="0"/>
          <a:ext cx="0" cy="0"/>
          <a:chOff x="0" y="0"/>
          <a:chExt cx="0" cy="0"/>
        </a:xfrm>
      </p:grpSpPr>
      <p:sp>
        <p:nvSpPr>
          <p:cNvPr id="2" name="Titel 1"/>
          <p:cNvSpPr>
            <a:spLocks noGrp="1"/>
          </p:cNvSpPr>
          <p:nvPr>
            <p:ph type="title"/>
          </p:nvPr>
        </p:nvSpPr>
        <p:spPr>
          <a:xfrm>
            <a:off x="624000" y="1295999"/>
            <a:ext cx="11203200" cy="533480"/>
          </a:xfrm>
        </p:spPr>
        <p:txBody>
          <a:bodyPr/>
          <a:lstStyle/>
          <a:p>
            <a:r>
              <a:rPr lang="nl-NL" noProof="0"/>
              <a:t>Klik om de stijl te bewerken</a:t>
            </a:r>
          </a:p>
        </p:txBody>
      </p:sp>
      <p:sp>
        <p:nvSpPr>
          <p:cNvPr id="5" name="Tijdelijke aanduiding voor grafiek 4"/>
          <p:cNvSpPr>
            <a:spLocks noGrp="1"/>
          </p:cNvSpPr>
          <p:nvPr>
            <p:ph type="chart" sz="quarter" idx="11"/>
          </p:nvPr>
        </p:nvSpPr>
        <p:spPr>
          <a:xfrm>
            <a:off x="624417" y="2070000"/>
            <a:ext cx="11203200" cy="4140000"/>
          </a:xfrm>
        </p:spPr>
        <p:txBody>
          <a:bodyPr/>
          <a:lstStyle/>
          <a:p>
            <a:pPr lvl="0"/>
            <a:endParaRPr lang="nl-NL" noProof="0" dirty="0"/>
          </a:p>
        </p:txBody>
      </p:sp>
    </p:spTree>
    <p:extLst>
      <p:ext uri="{BB962C8B-B14F-4D97-AF65-F5344CB8AC3E}">
        <p14:creationId xmlns:p14="http://schemas.microsoft.com/office/powerpoint/2010/main" val="19028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2CE674-8648-42FD-ACB9-F7FE4637D252}"/>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062FD980-679C-4B4E-811C-074D9CCFEB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A3BEF6E9-CA23-4789-BC8E-5D26B585871C}"/>
              </a:ext>
            </a:extLst>
          </p:cNvPr>
          <p:cNvSpPr>
            <a:spLocks noGrp="1"/>
          </p:cNvSpPr>
          <p:nvPr>
            <p:ph type="dt" sz="half" idx="10"/>
          </p:nvPr>
        </p:nvSpPr>
        <p:spPr/>
        <p:txBody>
          <a:bodyPr/>
          <a:lstStyle/>
          <a:p>
            <a:fld id="{192BCC62-1035-43EC-90BC-0C42AB0FDDDD}" type="datetimeFigureOut">
              <a:rPr lang="nl-NL" smtClean="0"/>
              <a:t>9-4-2020</a:t>
            </a:fld>
            <a:endParaRPr lang="nl-NL"/>
          </a:p>
        </p:txBody>
      </p:sp>
      <p:sp>
        <p:nvSpPr>
          <p:cNvPr id="5" name="Tijdelijke aanduiding voor voettekst 4">
            <a:extLst>
              <a:ext uri="{FF2B5EF4-FFF2-40B4-BE49-F238E27FC236}">
                <a16:creationId xmlns:a16="http://schemas.microsoft.com/office/drawing/2014/main" id="{E2D63002-C18B-4229-B073-6401B93C4E7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0628F19-F256-4FF4-8919-5288FD9CC05C}"/>
              </a:ext>
            </a:extLst>
          </p:cNvPr>
          <p:cNvSpPr>
            <a:spLocks noGrp="1"/>
          </p:cNvSpPr>
          <p:nvPr>
            <p:ph type="sldNum" sz="quarter" idx="12"/>
          </p:nvPr>
        </p:nvSpPr>
        <p:spPr/>
        <p:txBody>
          <a:bodyPr/>
          <a:lstStyle/>
          <a:p>
            <a:fld id="{EEF7E5FA-B220-4803-A2BD-5078615745A9}" type="slidenum">
              <a:rPr lang="nl-NL" smtClean="0"/>
              <a:t>‹nr.›</a:t>
            </a:fld>
            <a:endParaRPr lang="nl-NL"/>
          </a:p>
        </p:txBody>
      </p:sp>
    </p:spTree>
    <p:extLst>
      <p:ext uri="{BB962C8B-B14F-4D97-AF65-F5344CB8AC3E}">
        <p14:creationId xmlns:p14="http://schemas.microsoft.com/office/powerpoint/2010/main" val="546823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 id="2147483732" r:id="rId13"/>
    <p:sldLayoutId id="2147483733" r:id="rId14"/>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corporate.intranet.rws.nl/Ondersteuning/Kantoorautomatisering_en_Telefonie/Vertrouwelijkheidsniveau_toepasse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image" Target="../media/image6.jpg"/><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lstStyle/>
          <a:p>
            <a:r>
              <a:rPr lang="en-US" dirty="0" err="1" smtClean="0"/>
              <a:t>Hoofdvaarweg</a:t>
            </a:r>
            <a:r>
              <a:rPr lang="en-US" dirty="0" smtClean="0"/>
              <a:t> </a:t>
            </a:r>
            <a:r>
              <a:rPr lang="en-US" dirty="0" err="1" smtClean="0"/>
              <a:t>Lemmer</a:t>
            </a:r>
            <a:r>
              <a:rPr lang="en-US" dirty="0" smtClean="0"/>
              <a:t> – </a:t>
            </a:r>
            <a:r>
              <a:rPr lang="en-US" dirty="0" err="1" smtClean="0"/>
              <a:t>Delfzijl</a:t>
            </a:r>
            <a:r>
              <a:rPr lang="en-US" dirty="0" smtClean="0"/>
              <a:t> </a:t>
            </a:r>
            <a:r>
              <a:rPr lang="en-US" dirty="0" err="1" smtClean="0"/>
              <a:t>Renovatie</a:t>
            </a:r>
            <a:r>
              <a:rPr lang="en-US" dirty="0" smtClean="0"/>
              <a:t> </a:t>
            </a:r>
            <a:r>
              <a:rPr lang="en-US" dirty="0" err="1" smtClean="0"/>
              <a:t>kanaal</a:t>
            </a:r>
            <a:r>
              <a:rPr lang="en-US" dirty="0" smtClean="0"/>
              <a:t> </a:t>
            </a:r>
            <a:r>
              <a:rPr lang="en-US" dirty="0" err="1" smtClean="0"/>
              <a:t>fase</a:t>
            </a:r>
            <a:r>
              <a:rPr lang="en-US" dirty="0" smtClean="0"/>
              <a:t> 1</a:t>
            </a:r>
            <a:endParaRPr lang="nl-NL" dirty="0"/>
          </a:p>
        </p:txBody>
      </p:sp>
      <p:sp>
        <p:nvSpPr>
          <p:cNvPr id="3" name="Tijdelijke aanduiding voor tekst 2"/>
          <p:cNvSpPr>
            <a:spLocks noGrp="1"/>
          </p:cNvSpPr>
          <p:nvPr>
            <p:ph type="body" sz="quarter" idx="21"/>
          </p:nvPr>
        </p:nvSpPr>
        <p:spPr/>
        <p:txBody>
          <a:bodyPr/>
          <a:lstStyle/>
          <a:p>
            <a:endParaRPr lang="nl-NL"/>
          </a:p>
        </p:txBody>
      </p:sp>
      <p:sp>
        <p:nvSpPr>
          <p:cNvPr id="4" name="Titel 3"/>
          <p:cNvSpPr>
            <a:spLocks noGrp="1"/>
          </p:cNvSpPr>
          <p:nvPr>
            <p:ph type="ctrTitle"/>
          </p:nvPr>
        </p:nvSpPr>
        <p:spPr/>
        <p:txBody>
          <a:bodyPr/>
          <a:lstStyle/>
          <a:p>
            <a:r>
              <a:rPr lang="en-US" dirty="0" err="1" smtClean="0"/>
              <a:t>Marktconsultatie</a:t>
            </a:r>
            <a:endParaRPr lang="nl-NL" dirty="0"/>
          </a:p>
        </p:txBody>
      </p:sp>
      <p:sp>
        <p:nvSpPr>
          <p:cNvPr id="5" name="Tijdelijke aanduiding voor tekst 4"/>
          <p:cNvSpPr>
            <a:spLocks noGrp="1"/>
          </p:cNvSpPr>
          <p:nvPr>
            <p:ph type="body" sz="quarter" idx="25"/>
          </p:nvPr>
        </p:nvSpPr>
        <p:spPr/>
        <p:txBody>
          <a:bodyPr/>
          <a:lstStyle/>
          <a:p>
            <a:r>
              <a:rPr lang="en-US" dirty="0" smtClean="0"/>
              <a:t>9 </a:t>
            </a:r>
            <a:r>
              <a:rPr lang="en-US" dirty="0" err="1" smtClean="0"/>
              <a:t>april</a:t>
            </a:r>
            <a:r>
              <a:rPr lang="en-US" dirty="0" smtClean="0"/>
              <a:t> 2020</a:t>
            </a:r>
            <a:endParaRPr lang="nl-NL" dirty="0"/>
          </a:p>
        </p:txBody>
      </p:sp>
      <p:sp>
        <p:nvSpPr>
          <p:cNvPr id="6" name="Tijdelijke aanduiding voor tekst 5"/>
          <p:cNvSpPr>
            <a:spLocks noGrp="1"/>
          </p:cNvSpPr>
          <p:nvPr>
            <p:ph type="body" sz="quarter" idx="26"/>
          </p:nvPr>
        </p:nvSpPr>
        <p:spPr/>
        <p:txBody>
          <a:bodyPr/>
          <a:lstStyle/>
          <a:p>
            <a:r>
              <a:rPr lang="en-US" dirty="0" smtClean="0"/>
              <a:t>RWS INFORMATIE</a:t>
            </a:r>
            <a:endParaRPr lang="nl-NL" dirty="0"/>
          </a:p>
        </p:txBody>
      </p:sp>
      <p:sp>
        <p:nvSpPr>
          <p:cNvPr id="7" name="Tijdelijke aanduiding voor dianummer 6"/>
          <p:cNvSpPr>
            <a:spLocks noGrp="1"/>
          </p:cNvSpPr>
          <p:nvPr>
            <p:ph type="sldNum" sz="quarter" idx="27"/>
          </p:nvPr>
        </p:nvSpPr>
        <p:spPr/>
        <p:txBody>
          <a:bodyPr/>
          <a:lstStyle/>
          <a:p>
            <a:fld id="{6C93B359-CF0D-4389-949E-16A33FCBB3EC}" type="slidenum">
              <a:rPr lang="nl-NL" smtClean="0"/>
              <a:t>1</a:t>
            </a:fld>
            <a:endParaRPr lang="nl-NL" dirty="0"/>
          </a:p>
        </p:txBody>
      </p:sp>
      <p:sp>
        <p:nvSpPr>
          <p:cNvPr id="8" name="Tekstvak 7"/>
          <p:cNvSpPr txBox="1"/>
          <p:nvPr/>
        </p:nvSpPr>
        <p:spPr>
          <a:xfrm>
            <a:off x="266007" y="5137265"/>
            <a:ext cx="4020243" cy="961145"/>
          </a:xfrm>
          <a:prstGeom prst="rect">
            <a:avLst/>
          </a:prstGeom>
          <a:noFill/>
        </p:spPr>
        <p:txBody>
          <a:bodyPr wrap="square" rtlCol="0">
            <a:spAutoFit/>
          </a:bodyPr>
          <a:lstStyle/>
          <a:p>
            <a:r>
              <a:rPr lang="nl-NL" sz="1400" dirty="0"/>
              <a:t>Let op: Pas zelf het vertrouwelijkheidsniveau aan. Zie voor uitleg </a:t>
            </a:r>
            <a:r>
              <a:rPr lang="nl-NL" sz="1400" u="sng" dirty="0">
                <a:hlinkClick r:id="rId2"/>
              </a:rPr>
              <a:t>deze intranetpagina</a:t>
            </a:r>
            <a:endParaRPr lang="nl-NL" sz="1400" dirty="0"/>
          </a:p>
          <a:p>
            <a:endParaRPr lang="nl-NL" sz="1400" dirty="0"/>
          </a:p>
        </p:txBody>
      </p:sp>
    </p:spTree>
    <p:extLst>
      <p:ext uri="{BB962C8B-B14F-4D97-AF65-F5344CB8AC3E}">
        <p14:creationId xmlns:p14="http://schemas.microsoft.com/office/powerpoint/2010/main" val="2535237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4"/>
          </p:nvPr>
        </p:nvSpPr>
        <p:spPr/>
        <p:txBody>
          <a:bodyPr/>
          <a:lstStyle/>
          <a:p>
            <a:fld id="{6C93B359-CF0D-4389-949E-16A33FCBB3EC}" type="slidenum">
              <a:rPr lang="nl-NL" smtClean="0"/>
              <a:t>2</a:t>
            </a:fld>
            <a:endParaRPr lang="nl-NL" dirty="0"/>
          </a:p>
        </p:txBody>
      </p:sp>
      <p:sp>
        <p:nvSpPr>
          <p:cNvPr id="4" name="Tijdelijke aanduiding voor tekst 3"/>
          <p:cNvSpPr>
            <a:spLocks noGrp="1"/>
          </p:cNvSpPr>
          <p:nvPr>
            <p:ph type="body" sz="quarter" idx="26"/>
          </p:nvPr>
        </p:nvSpPr>
        <p:spPr/>
        <p:txBody>
          <a:bodyPr/>
          <a:lstStyle/>
          <a:p>
            <a:r>
              <a:rPr lang="en-US" dirty="0" smtClean="0"/>
              <a:t>RWS INFORMATIE</a:t>
            </a:r>
            <a:endParaRPr lang="nl-NL" dirty="0"/>
          </a:p>
        </p:txBody>
      </p:sp>
      <p:sp>
        <p:nvSpPr>
          <p:cNvPr id="5" name="Titel 4"/>
          <p:cNvSpPr>
            <a:spLocks noGrp="1"/>
          </p:cNvSpPr>
          <p:nvPr>
            <p:ph type="title"/>
          </p:nvPr>
        </p:nvSpPr>
        <p:spPr/>
        <p:txBody>
          <a:bodyPr/>
          <a:lstStyle/>
          <a:p>
            <a:r>
              <a:rPr lang="en-US" dirty="0" smtClean="0"/>
              <a:t>Procedure </a:t>
            </a:r>
            <a:r>
              <a:rPr lang="en-US" dirty="0" err="1" smtClean="0"/>
              <a:t>bijeenkomst</a:t>
            </a:r>
            <a:endParaRPr lang="nl-NL" dirty="0"/>
          </a:p>
        </p:txBody>
      </p:sp>
      <p:sp>
        <p:nvSpPr>
          <p:cNvPr id="7" name="Rechthoek 6"/>
          <p:cNvSpPr/>
          <p:nvPr/>
        </p:nvSpPr>
        <p:spPr>
          <a:xfrm>
            <a:off x="630000" y="2103120"/>
            <a:ext cx="10929600" cy="3739485"/>
          </a:xfrm>
          <a:prstGeom prst="rect">
            <a:avLst/>
          </a:prstGeom>
        </p:spPr>
        <p:txBody>
          <a:bodyPr wrap="square">
            <a:spAutoFit/>
          </a:bodyPr>
          <a:lstStyle/>
          <a:p>
            <a:pPr>
              <a:lnSpc>
                <a:spcPct val="150000"/>
              </a:lnSpc>
              <a:defRPr/>
            </a:pPr>
            <a:r>
              <a:rPr lang="nl-NL" sz="1400" b="1" dirty="0"/>
              <a:t>Aandachtspunten</a:t>
            </a:r>
          </a:p>
          <a:p>
            <a:pPr>
              <a:lnSpc>
                <a:spcPct val="150000"/>
              </a:lnSpc>
              <a:defRPr/>
            </a:pPr>
            <a:endParaRPr lang="nl-NL" sz="600" dirty="0"/>
          </a:p>
          <a:p>
            <a:pPr marL="571500" indent="-571500">
              <a:lnSpc>
                <a:spcPct val="150000"/>
              </a:lnSpc>
              <a:buFont typeface="Arial" panose="020B0604020202020204" pitchFamily="34" charset="0"/>
              <a:buChar char="•"/>
              <a:defRPr/>
            </a:pPr>
            <a:r>
              <a:rPr lang="nl-NL" sz="1400" dirty="0" smtClean="0"/>
              <a:t>Graag </a:t>
            </a:r>
            <a:r>
              <a:rPr lang="nl-NL" sz="1400" dirty="0"/>
              <a:t>op voorhand begrip indien sommige zaken wat langer duren</a:t>
            </a:r>
          </a:p>
          <a:p>
            <a:pPr marL="571500" indent="-571500">
              <a:lnSpc>
                <a:spcPct val="150000"/>
              </a:lnSpc>
              <a:buFont typeface="Arial" panose="020B0604020202020204" pitchFamily="34" charset="0"/>
              <a:buChar char="•"/>
              <a:defRPr/>
            </a:pPr>
            <a:r>
              <a:rPr lang="nl-NL" sz="1400" dirty="0"/>
              <a:t>Wij nemen </a:t>
            </a:r>
            <a:r>
              <a:rPr lang="nl-NL" sz="1400" b="1" dirty="0"/>
              <a:t>zowel de chatfunctie als het gesprek van deze marktconsultatie op</a:t>
            </a:r>
            <a:r>
              <a:rPr lang="nl-NL" sz="1400" dirty="0"/>
              <a:t> ten behoeve van verslaglegging. Vragen/ antwoorden worden geanonimiseerd, opnamen worden verwijderd.</a:t>
            </a:r>
          </a:p>
          <a:p>
            <a:pPr>
              <a:lnSpc>
                <a:spcPct val="150000"/>
              </a:lnSpc>
              <a:defRPr/>
            </a:pPr>
            <a:endParaRPr lang="nl-NL" sz="600" dirty="0"/>
          </a:p>
          <a:p>
            <a:pPr>
              <a:lnSpc>
                <a:spcPct val="150000"/>
              </a:lnSpc>
              <a:defRPr/>
            </a:pPr>
            <a:r>
              <a:rPr lang="nl-NL" sz="1400" dirty="0"/>
              <a:t>Voor een </a:t>
            </a:r>
            <a:r>
              <a:rPr lang="nl-NL" sz="1400" b="1" dirty="0"/>
              <a:t>soepele meeting </a:t>
            </a:r>
            <a:r>
              <a:rPr lang="nl-NL" sz="1400" dirty="0"/>
              <a:t>willen wij jullie op voorhand het volgende vragen:</a:t>
            </a:r>
          </a:p>
          <a:p>
            <a:pPr>
              <a:lnSpc>
                <a:spcPct val="150000"/>
              </a:lnSpc>
              <a:defRPr/>
            </a:pPr>
            <a:endParaRPr lang="nl-NL" sz="600" dirty="0"/>
          </a:p>
          <a:p>
            <a:pPr marL="571500" indent="-571500">
              <a:lnSpc>
                <a:spcPct val="150000"/>
              </a:lnSpc>
              <a:buFont typeface="Arial" panose="020B0604020202020204" pitchFamily="34" charset="0"/>
              <a:buChar char="•"/>
              <a:defRPr/>
            </a:pPr>
            <a:r>
              <a:rPr lang="nl-NL" sz="1400" dirty="0"/>
              <a:t>Zet je microfoon op aan. De operator zet iedereen op “</a:t>
            </a:r>
            <a:r>
              <a:rPr lang="nl-NL" sz="1400" dirty="0" err="1"/>
              <a:t>mute</a:t>
            </a:r>
            <a:r>
              <a:rPr lang="nl-NL" sz="1400" dirty="0"/>
              <a:t>” en geeft deelnemers gericht het woord door geluid per deelnemer aan te zetten. Dit voorkomt dat er door elkaar heen gepraat wordt.</a:t>
            </a:r>
          </a:p>
          <a:p>
            <a:pPr marL="571500" indent="-571500">
              <a:lnSpc>
                <a:spcPct val="150000"/>
              </a:lnSpc>
              <a:buFont typeface="Arial" panose="020B0604020202020204" pitchFamily="34" charset="0"/>
              <a:buChar char="•"/>
              <a:defRPr/>
            </a:pPr>
            <a:r>
              <a:rPr lang="nl-NL" sz="1400" dirty="0"/>
              <a:t>Zet de camera uit (beperking dataverkeer) </a:t>
            </a:r>
          </a:p>
          <a:p>
            <a:pPr marL="571500" indent="-571500">
              <a:lnSpc>
                <a:spcPct val="150000"/>
              </a:lnSpc>
              <a:buFont typeface="Arial" panose="020B0604020202020204" pitchFamily="34" charset="0"/>
              <a:buChar char="•"/>
              <a:defRPr/>
            </a:pPr>
            <a:r>
              <a:rPr lang="nl-NL" sz="1400" dirty="0"/>
              <a:t>Problemen met geluid? Bel per telefoon in en bekijk de sheets via het </a:t>
            </a:r>
            <a:r>
              <a:rPr lang="nl-NL" sz="1400" dirty="0" smtClean="0"/>
              <a:t>scherm</a:t>
            </a:r>
          </a:p>
          <a:p>
            <a:pPr marL="571500" indent="-571500">
              <a:lnSpc>
                <a:spcPct val="150000"/>
              </a:lnSpc>
              <a:buFont typeface="Arial" panose="020B0604020202020204" pitchFamily="34" charset="0"/>
              <a:buChar char="•"/>
              <a:defRPr/>
            </a:pPr>
            <a:r>
              <a:rPr lang="nl-NL" sz="1400" dirty="0" smtClean="0"/>
              <a:t>Specifieke vragen over het systeem: neem contact op met Vico (vico.de.bruijne@rws.nl, +31646021382)</a:t>
            </a:r>
            <a:endParaRPr lang="nl-NL" sz="1400" dirty="0"/>
          </a:p>
        </p:txBody>
      </p:sp>
    </p:spTree>
    <p:extLst>
      <p:ext uri="{BB962C8B-B14F-4D97-AF65-F5344CB8AC3E}">
        <p14:creationId xmlns:p14="http://schemas.microsoft.com/office/powerpoint/2010/main" val="3153677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4">
            <a:extLst>
              <a:ext uri="{FF2B5EF4-FFF2-40B4-BE49-F238E27FC236}">
                <a16:creationId xmlns:a16="http://schemas.microsoft.com/office/drawing/2014/main" id="{FFE581C4-4C00-4817-83E6-40B3D2999ACB}"/>
              </a:ext>
            </a:extLst>
          </p:cNvPr>
          <p:cNvSpPr txBox="1">
            <a:spLocks/>
          </p:cNvSpPr>
          <p:nvPr/>
        </p:nvSpPr>
        <p:spPr>
          <a:xfrm>
            <a:off x="624001" y="1981200"/>
            <a:ext cx="10973640" cy="4256618"/>
          </a:xfrm>
          <a:prstGeom prst="rect">
            <a:avLst/>
          </a:prstGeom>
          <a:solidFill>
            <a:schemeClr val="accent1">
              <a:lumMod val="20000"/>
              <a:lumOff val="80000"/>
            </a:schemeClr>
          </a:solidFill>
        </p:spPr>
        <p:txBody>
          <a:bodyPr lIns="48000" tIns="48000" rIns="48000" bIns="48000">
            <a:normAutofit/>
          </a:bodyPr>
          <a:lst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a:lstStyle>
          <a:p>
            <a:pPr marL="571486" indent="-571486">
              <a:lnSpc>
                <a:spcPct val="150000"/>
              </a:lnSpc>
              <a:buFont typeface="Arial" panose="020B0604020202020204" pitchFamily="34" charset="0"/>
              <a:buChar char="•"/>
              <a:defRPr/>
            </a:pPr>
            <a:r>
              <a:rPr lang="nl-NL" sz="1600" b="1" dirty="0">
                <a:solidFill>
                  <a:schemeClr val="tx1"/>
                </a:solidFill>
              </a:rPr>
              <a:t>Vragen</a:t>
            </a:r>
            <a:r>
              <a:rPr lang="nl-NL" sz="1600" dirty="0">
                <a:solidFill>
                  <a:schemeClr val="tx1"/>
                </a:solidFill>
              </a:rPr>
              <a:t> kunt u gedurende de presentatie via de </a:t>
            </a:r>
            <a:r>
              <a:rPr lang="nl-NL" sz="1600" b="1" dirty="0">
                <a:solidFill>
                  <a:schemeClr val="tx1"/>
                </a:solidFill>
              </a:rPr>
              <a:t>chatfunctie</a:t>
            </a:r>
            <a:r>
              <a:rPr lang="nl-NL" sz="1600" dirty="0">
                <a:solidFill>
                  <a:schemeClr val="tx1"/>
                </a:solidFill>
              </a:rPr>
              <a:t> stellen. Stel vragen aan “iedereen”. RWS houdt bij welke vragen gesteld worden zodat deze later het woord kunnen krijgen. </a:t>
            </a:r>
          </a:p>
          <a:p>
            <a:pPr marL="571486" indent="-571486">
              <a:lnSpc>
                <a:spcPct val="150000"/>
              </a:lnSpc>
              <a:buFont typeface="Arial" panose="020B0604020202020204" pitchFamily="34" charset="0"/>
              <a:buChar char="•"/>
              <a:defRPr/>
            </a:pPr>
            <a:endParaRPr lang="nl-NL" sz="1600" dirty="0">
              <a:solidFill>
                <a:schemeClr val="tx1"/>
              </a:solidFill>
            </a:endParaRPr>
          </a:p>
          <a:p>
            <a:pPr marL="571486" indent="-571486">
              <a:lnSpc>
                <a:spcPct val="150000"/>
              </a:lnSpc>
              <a:buFont typeface="Arial" panose="020B0604020202020204" pitchFamily="34" charset="0"/>
              <a:buChar char="•"/>
              <a:defRPr/>
            </a:pPr>
            <a:r>
              <a:rPr lang="nl-NL" sz="1600" dirty="0">
                <a:solidFill>
                  <a:schemeClr val="tx1"/>
                </a:solidFill>
              </a:rPr>
              <a:t>De presentatie is opgedeeld in kleine blokken met </a:t>
            </a:r>
            <a:r>
              <a:rPr lang="nl-NL" sz="1600" b="1" dirty="0">
                <a:solidFill>
                  <a:schemeClr val="tx1"/>
                </a:solidFill>
              </a:rPr>
              <a:t>na ieder blok ruimte voor interactie</a:t>
            </a:r>
            <a:r>
              <a:rPr lang="nl-NL" sz="1600" dirty="0">
                <a:solidFill>
                  <a:schemeClr val="tx1"/>
                </a:solidFill>
              </a:rPr>
              <a:t>. </a:t>
            </a:r>
          </a:p>
          <a:p>
            <a:pPr marL="571486" indent="-571486">
              <a:lnSpc>
                <a:spcPct val="150000"/>
              </a:lnSpc>
              <a:buFont typeface="Arial" panose="020B0604020202020204" pitchFamily="34" charset="0"/>
              <a:buChar char="•"/>
              <a:defRPr/>
            </a:pPr>
            <a:endParaRPr lang="nl-NL" sz="1600" dirty="0">
              <a:solidFill>
                <a:schemeClr val="tx1"/>
              </a:solidFill>
            </a:endParaRPr>
          </a:p>
          <a:p>
            <a:pPr marL="571486" indent="-571486">
              <a:lnSpc>
                <a:spcPct val="150000"/>
              </a:lnSpc>
              <a:buFont typeface="Arial" panose="020B0604020202020204" pitchFamily="34" charset="0"/>
              <a:buChar char="•"/>
              <a:defRPr/>
            </a:pPr>
            <a:r>
              <a:rPr lang="nl-NL" sz="1600" dirty="0">
                <a:solidFill>
                  <a:schemeClr val="tx1"/>
                </a:solidFill>
              </a:rPr>
              <a:t>Tijdens de interactiemomenten zal de microfoon van de vragensteller aangezet worden, zodat de vraag gesteld en beantwoord kan worden.</a:t>
            </a:r>
          </a:p>
          <a:p>
            <a:pPr marL="571486" indent="-571486">
              <a:lnSpc>
                <a:spcPct val="150000"/>
              </a:lnSpc>
              <a:buFont typeface="Arial" panose="020B0604020202020204" pitchFamily="34" charset="0"/>
              <a:buChar char="•"/>
              <a:defRPr/>
            </a:pPr>
            <a:endParaRPr lang="nl-NL" sz="1600" dirty="0">
              <a:solidFill>
                <a:schemeClr val="tx1"/>
              </a:solidFill>
            </a:endParaRPr>
          </a:p>
          <a:p>
            <a:pPr marL="571486" indent="-571486">
              <a:lnSpc>
                <a:spcPct val="150000"/>
              </a:lnSpc>
              <a:buFont typeface="Arial" panose="020B0604020202020204" pitchFamily="34" charset="0"/>
              <a:buChar char="•"/>
              <a:defRPr/>
            </a:pPr>
            <a:r>
              <a:rPr lang="nl-NL" sz="1600" dirty="0">
                <a:solidFill>
                  <a:schemeClr val="tx1"/>
                </a:solidFill>
              </a:rPr>
              <a:t>Eventuele vragen in de chatfunctie </a:t>
            </a:r>
            <a:r>
              <a:rPr lang="nl-NL" sz="1600" b="1" dirty="0">
                <a:solidFill>
                  <a:schemeClr val="tx1"/>
                </a:solidFill>
              </a:rPr>
              <a:t>die onverhoopt niet worden beantwoord</a:t>
            </a:r>
            <a:r>
              <a:rPr lang="nl-NL" sz="1600" dirty="0">
                <a:solidFill>
                  <a:schemeClr val="tx1"/>
                </a:solidFill>
              </a:rPr>
              <a:t>, worden in het </a:t>
            </a:r>
            <a:r>
              <a:rPr lang="nl-NL" sz="1600" b="1" dirty="0">
                <a:solidFill>
                  <a:schemeClr val="tx1"/>
                </a:solidFill>
              </a:rPr>
              <a:t>verslag van deze marktconsultatie</a:t>
            </a:r>
            <a:r>
              <a:rPr lang="nl-NL" sz="1600" dirty="0">
                <a:solidFill>
                  <a:schemeClr val="tx1"/>
                </a:solidFill>
              </a:rPr>
              <a:t> alsnog beantwoord</a:t>
            </a:r>
          </a:p>
          <a:p>
            <a:pPr marL="571486" indent="-571486">
              <a:lnSpc>
                <a:spcPct val="150000"/>
              </a:lnSpc>
              <a:buFont typeface="Arial" panose="020B0604020202020204" pitchFamily="34" charset="0"/>
              <a:buChar char="•"/>
              <a:defRPr/>
            </a:pPr>
            <a:endParaRPr lang="en-US" sz="1600" dirty="0">
              <a:solidFill>
                <a:schemeClr val="tx1"/>
              </a:solidFill>
            </a:endParaRPr>
          </a:p>
        </p:txBody>
      </p:sp>
      <p:sp>
        <p:nvSpPr>
          <p:cNvPr id="2" name="Titel 1"/>
          <p:cNvSpPr>
            <a:spLocks noGrp="1"/>
          </p:cNvSpPr>
          <p:nvPr>
            <p:ph type="title"/>
          </p:nvPr>
        </p:nvSpPr>
        <p:spPr/>
        <p:txBody>
          <a:bodyPr/>
          <a:lstStyle/>
          <a:p>
            <a:r>
              <a:rPr lang="nl-NL" dirty="0" smtClean="0"/>
              <a:t>Werkwijze vandaag</a:t>
            </a:r>
            <a:endParaRPr lang="nl-NL" dirty="0"/>
          </a:p>
        </p:txBody>
      </p:sp>
    </p:spTree>
    <p:extLst>
      <p:ext uri="{BB962C8B-B14F-4D97-AF65-F5344CB8AC3E}">
        <p14:creationId xmlns:p14="http://schemas.microsoft.com/office/powerpoint/2010/main" val="2412952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Agenda</a:t>
            </a:r>
            <a:endParaRPr lang="nl-NL" dirty="0"/>
          </a:p>
        </p:txBody>
      </p:sp>
      <p:sp>
        <p:nvSpPr>
          <p:cNvPr id="5" name="Tekstvak 4"/>
          <p:cNvSpPr txBox="1"/>
          <p:nvPr/>
        </p:nvSpPr>
        <p:spPr>
          <a:xfrm>
            <a:off x="624000" y="2042160"/>
            <a:ext cx="11203200" cy="4801314"/>
          </a:xfrm>
          <a:prstGeom prst="rect">
            <a:avLst/>
          </a:prstGeom>
          <a:noFill/>
        </p:spPr>
        <p:txBody>
          <a:bodyPr wrap="square" rtlCol="0">
            <a:spAutoFit/>
          </a:bodyPr>
          <a:lstStyle/>
          <a:p>
            <a:r>
              <a:rPr lang="nl-NL" dirty="0" smtClean="0"/>
              <a:t>10.00	Welkom en opening (Rob van Aarsen)</a:t>
            </a:r>
          </a:p>
          <a:p>
            <a:endParaRPr lang="nl-NL" dirty="0"/>
          </a:p>
          <a:p>
            <a:r>
              <a:rPr lang="nl-NL" dirty="0" smtClean="0"/>
              <a:t>	Check op systemen en vragen</a:t>
            </a:r>
          </a:p>
          <a:p>
            <a:endParaRPr lang="nl-NL" dirty="0" smtClean="0"/>
          </a:p>
          <a:p>
            <a:r>
              <a:rPr lang="nl-NL" dirty="0" smtClean="0"/>
              <a:t>10.30	Toelichting scope (Ruud Westerhof)</a:t>
            </a:r>
          </a:p>
          <a:p>
            <a:endParaRPr lang="nl-NL" dirty="0"/>
          </a:p>
          <a:p>
            <a:r>
              <a:rPr lang="nl-NL" dirty="0" smtClean="0"/>
              <a:t>	Check </a:t>
            </a:r>
            <a:r>
              <a:rPr lang="nl-NL" dirty="0"/>
              <a:t>op systemen en </a:t>
            </a:r>
            <a:r>
              <a:rPr lang="nl-NL" dirty="0" smtClean="0"/>
              <a:t>vragen scope</a:t>
            </a:r>
            <a:endParaRPr lang="nl-NL" dirty="0"/>
          </a:p>
          <a:p>
            <a:endParaRPr lang="nl-NL" dirty="0"/>
          </a:p>
          <a:p>
            <a:r>
              <a:rPr lang="nl-NL" dirty="0" smtClean="0"/>
              <a:t>11.00	Toelichting aanpak baseline-overgang (Rob van Aarsen)</a:t>
            </a:r>
          </a:p>
          <a:p>
            <a:endParaRPr lang="nl-NL" dirty="0" smtClean="0"/>
          </a:p>
          <a:p>
            <a:r>
              <a:rPr lang="nl-NL" dirty="0" smtClean="0"/>
              <a:t>	check op systemen en vragen aanpak</a:t>
            </a:r>
          </a:p>
          <a:p>
            <a:endParaRPr lang="nl-NL" dirty="0" smtClean="0"/>
          </a:p>
          <a:p>
            <a:r>
              <a:rPr lang="nl-NL" dirty="0" smtClean="0"/>
              <a:t>11.20	Vragen aan deelnemende partijen</a:t>
            </a:r>
          </a:p>
          <a:p>
            <a:endParaRPr lang="nl-NL" dirty="0"/>
          </a:p>
          <a:p>
            <a:r>
              <a:rPr lang="nl-NL" dirty="0" smtClean="0"/>
              <a:t>11.55	Afronding en afsluiting</a:t>
            </a:r>
            <a:endParaRPr lang="nl-NL" dirty="0"/>
          </a:p>
          <a:p>
            <a:endParaRPr lang="nl-NL" dirty="0" smtClean="0"/>
          </a:p>
          <a:p>
            <a:pPr marL="285750" indent="-285750">
              <a:buFont typeface="Arial" panose="020B0604020202020204" pitchFamily="34" charset="0"/>
              <a:buChar char="•"/>
            </a:pPr>
            <a:endParaRPr lang="nl-NL" dirty="0"/>
          </a:p>
        </p:txBody>
      </p:sp>
    </p:spTree>
    <p:extLst>
      <p:ext uri="{BB962C8B-B14F-4D97-AF65-F5344CB8AC3E}">
        <p14:creationId xmlns:p14="http://schemas.microsoft.com/office/powerpoint/2010/main" val="4292301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B7FC2D9-4811-4BA0-A49D-3040A23BD1D1}"/>
              </a:ext>
            </a:extLst>
          </p:cNvPr>
          <p:cNvSpPr txBox="1"/>
          <p:nvPr/>
        </p:nvSpPr>
        <p:spPr bwMode="auto">
          <a:xfrm>
            <a:off x="118533" y="1701801"/>
            <a:ext cx="6409267" cy="4912055"/>
          </a:xfrm>
          <a:prstGeom prst="rect">
            <a:avLst/>
          </a:prstGeom>
          <a:solidFill>
            <a:schemeClr val="bg1">
              <a:lumMod val="95000"/>
            </a:schemeClr>
          </a:solidFill>
          <a:ln>
            <a:noFill/>
          </a:ln>
          <a:effectLst/>
          <a:extLst/>
        </p:spPr>
        <p:txBody>
          <a:bodyPr lIns="936000" tIns="0" rIns="0" bIns="0"/>
          <a:lstStyle/>
          <a:p>
            <a:pPr marL="285744" indent="-285744">
              <a:buFont typeface="Arial" panose="020B0604020202020204" pitchFamily="34" charset="0"/>
              <a:buChar char="•"/>
              <a:defRPr/>
            </a:pPr>
            <a:endParaRPr lang="nl-NL" sz="1600" b="1" kern="0" dirty="0" smtClean="0">
              <a:latin typeface="+mj-lt"/>
            </a:endParaRPr>
          </a:p>
          <a:p>
            <a:pPr marL="285744" indent="-285744">
              <a:buFont typeface="Arial" panose="020B0604020202020204" pitchFamily="34" charset="0"/>
              <a:buChar char="•"/>
              <a:defRPr/>
            </a:pPr>
            <a:endParaRPr lang="nl-NL" sz="1600" b="1" kern="0" dirty="0">
              <a:latin typeface="+mj-lt"/>
            </a:endParaRPr>
          </a:p>
          <a:p>
            <a:pPr marL="285744" indent="-285744">
              <a:spcAft>
                <a:spcPts val="3000"/>
              </a:spcAft>
              <a:buFont typeface="Arial" panose="020B0604020202020204" pitchFamily="34" charset="0"/>
              <a:buChar char="•"/>
              <a:defRPr/>
            </a:pPr>
            <a:r>
              <a:rPr lang="nl-NL" sz="1600" b="1" kern="0" dirty="0" smtClean="0">
                <a:latin typeface="+mj-lt"/>
              </a:rPr>
              <a:t>Rob van Aarsen</a:t>
            </a:r>
            <a:r>
              <a:rPr lang="nl-NL" sz="1600" kern="0" dirty="0" smtClean="0">
                <a:latin typeface="+mj-lt"/>
              </a:rPr>
              <a:t>– Projectmanager</a:t>
            </a:r>
            <a:endParaRPr lang="nl-NL" sz="1600" i="1" kern="0" dirty="0" smtClean="0">
              <a:latin typeface="+mj-lt"/>
            </a:endParaRPr>
          </a:p>
          <a:p>
            <a:pPr>
              <a:spcAft>
                <a:spcPts val="3000"/>
              </a:spcAft>
              <a:defRPr/>
            </a:pPr>
            <a:endParaRPr lang="nl-NL" sz="1600" kern="0" dirty="0">
              <a:latin typeface="+mj-lt"/>
            </a:endParaRPr>
          </a:p>
          <a:p>
            <a:pPr marL="285744" indent="-285744">
              <a:spcAft>
                <a:spcPts val="3000"/>
              </a:spcAft>
              <a:buFont typeface="Arial" panose="020B0604020202020204" pitchFamily="34" charset="0"/>
              <a:buChar char="•"/>
              <a:defRPr/>
            </a:pPr>
            <a:r>
              <a:rPr lang="nl-NL" sz="1600" b="1" kern="0" dirty="0" smtClean="0">
                <a:latin typeface="+mj-lt"/>
              </a:rPr>
              <a:t>Ruud Westerhof </a:t>
            </a:r>
            <a:r>
              <a:rPr lang="nl-NL" sz="1600" kern="0" dirty="0" smtClean="0">
                <a:latin typeface="+mj-lt"/>
              </a:rPr>
              <a:t>– Omgevingsmanagement</a:t>
            </a:r>
            <a:endParaRPr lang="nl-NL" sz="1600" kern="0" dirty="0">
              <a:latin typeface="+mj-lt"/>
            </a:endParaRPr>
          </a:p>
          <a:p>
            <a:pPr marL="285744" indent="-285744">
              <a:spcAft>
                <a:spcPts val="3000"/>
              </a:spcAft>
              <a:buFont typeface="Arial" panose="020B0604020202020204" pitchFamily="34" charset="0"/>
              <a:buChar char="•"/>
              <a:defRPr/>
            </a:pPr>
            <a:endParaRPr lang="nl-NL" sz="1600" b="1" kern="0" dirty="0" smtClean="0"/>
          </a:p>
          <a:p>
            <a:pPr marL="285744" indent="-285744">
              <a:spcAft>
                <a:spcPts val="3000"/>
              </a:spcAft>
              <a:buFont typeface="Arial" panose="020B0604020202020204" pitchFamily="34" charset="0"/>
              <a:buChar char="•"/>
              <a:defRPr/>
            </a:pPr>
            <a:r>
              <a:rPr lang="nl-NL" sz="1600" b="1" kern="0" dirty="0" smtClean="0"/>
              <a:t>Dirk Vos </a:t>
            </a:r>
            <a:r>
              <a:rPr lang="nl-NL" sz="1600" kern="0" dirty="0" smtClean="0"/>
              <a:t>– Manager Projectbeheersing</a:t>
            </a:r>
          </a:p>
          <a:p>
            <a:pPr marL="285744" indent="-285744">
              <a:spcAft>
                <a:spcPts val="3000"/>
              </a:spcAft>
              <a:buFont typeface="Arial" panose="020B0604020202020204" pitchFamily="34" charset="0"/>
              <a:buChar char="•"/>
              <a:defRPr/>
            </a:pPr>
            <a:endParaRPr lang="nl-NL" sz="1600" kern="0" dirty="0">
              <a:latin typeface="+mj-lt"/>
            </a:endParaRPr>
          </a:p>
          <a:p>
            <a:pPr marL="285744" indent="-285744">
              <a:buFont typeface="Arial" panose="020B0604020202020204" pitchFamily="34" charset="0"/>
              <a:buChar char="•"/>
              <a:defRPr/>
            </a:pPr>
            <a:r>
              <a:rPr lang="nl-NL" sz="1400" b="1" kern="0" dirty="0" smtClean="0">
                <a:latin typeface="+mj-lt"/>
              </a:rPr>
              <a:t>Elsa de Vries  </a:t>
            </a:r>
            <a:r>
              <a:rPr lang="nl-NL" sz="1400" b="1" kern="0" dirty="0">
                <a:latin typeface="+mj-lt"/>
              </a:rPr>
              <a:t>	</a:t>
            </a:r>
            <a:r>
              <a:rPr lang="nl-NL" sz="1400" b="1" kern="0" dirty="0" smtClean="0">
                <a:latin typeface="+mj-lt"/>
              </a:rPr>
              <a:t>		         </a:t>
            </a:r>
            <a:r>
              <a:rPr lang="nl-NL" sz="1400" i="1" kern="0" dirty="0" smtClean="0">
                <a:latin typeface="+mj-lt"/>
              </a:rPr>
              <a:t>ondersteuning BVA</a:t>
            </a:r>
            <a:endParaRPr lang="nl-NL" sz="1400" i="1" kern="0" dirty="0">
              <a:latin typeface="+mj-lt"/>
            </a:endParaRPr>
          </a:p>
        </p:txBody>
      </p:sp>
      <p:pic>
        <p:nvPicPr>
          <p:cNvPr id="3" name="Afbeelding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040" y="1829158"/>
            <a:ext cx="752378" cy="1003171"/>
          </a:xfrm>
          <a:prstGeom prst="rect">
            <a:avLst/>
          </a:prstGeom>
        </p:spPr>
      </p:pic>
      <p:sp>
        <p:nvSpPr>
          <p:cNvPr id="12" name="Titel 11"/>
          <p:cNvSpPr>
            <a:spLocks noGrp="1"/>
          </p:cNvSpPr>
          <p:nvPr>
            <p:ph type="title"/>
          </p:nvPr>
        </p:nvSpPr>
        <p:spPr/>
        <p:txBody>
          <a:bodyPr/>
          <a:lstStyle/>
          <a:p>
            <a:r>
              <a:rPr lang="nl-NL" dirty="0" smtClean="0"/>
              <a:t>Even voorstellen….</a:t>
            </a:r>
            <a:endParaRPr lang="nl-NL" dirty="0"/>
          </a:p>
        </p:txBody>
      </p:sp>
      <p:sp>
        <p:nvSpPr>
          <p:cNvPr id="14" name="TextBox 3">
            <a:extLst>
              <a:ext uri="{FF2B5EF4-FFF2-40B4-BE49-F238E27FC236}">
                <a16:creationId xmlns:a16="http://schemas.microsoft.com/office/drawing/2014/main" id="{AB7FC2D9-4811-4BA0-A49D-3040A23BD1D1}"/>
              </a:ext>
            </a:extLst>
          </p:cNvPr>
          <p:cNvSpPr txBox="1"/>
          <p:nvPr/>
        </p:nvSpPr>
        <p:spPr bwMode="auto">
          <a:xfrm>
            <a:off x="6080760" y="1686919"/>
            <a:ext cx="6111240" cy="4926937"/>
          </a:xfrm>
          <a:prstGeom prst="rect">
            <a:avLst/>
          </a:prstGeom>
          <a:solidFill>
            <a:schemeClr val="bg1">
              <a:lumMod val="95000"/>
            </a:schemeClr>
          </a:solidFill>
          <a:ln>
            <a:noFill/>
          </a:ln>
          <a:effectLst/>
          <a:extLst/>
        </p:spPr>
        <p:txBody>
          <a:bodyPr lIns="936000" tIns="0" rIns="0" bIns="0"/>
          <a:lstStyle/>
          <a:p>
            <a:pPr marL="285744" indent="-285744">
              <a:spcAft>
                <a:spcPts val="3000"/>
              </a:spcAft>
              <a:buFont typeface="Arial" panose="020B0604020202020204" pitchFamily="34" charset="0"/>
              <a:buChar char="•"/>
              <a:defRPr/>
            </a:pPr>
            <a:endParaRPr lang="nl-NL" sz="1600" b="1" kern="0" dirty="0" smtClean="0">
              <a:latin typeface="+mj-lt"/>
            </a:endParaRPr>
          </a:p>
          <a:p>
            <a:pPr marL="285744" indent="-285744">
              <a:spcAft>
                <a:spcPts val="3000"/>
              </a:spcAft>
              <a:buFont typeface="Arial" panose="020B0604020202020204" pitchFamily="34" charset="0"/>
              <a:buChar char="•"/>
              <a:defRPr/>
            </a:pPr>
            <a:r>
              <a:rPr lang="nl-NL" sz="1600" b="1" kern="0" dirty="0" smtClean="0">
                <a:latin typeface="+mj-lt"/>
              </a:rPr>
              <a:t>Dirk Bosma </a:t>
            </a:r>
            <a:r>
              <a:rPr lang="nl-NL" sz="1600" kern="0" dirty="0" smtClean="0">
                <a:latin typeface="+mj-lt"/>
              </a:rPr>
              <a:t>– Contractmanager          </a:t>
            </a:r>
            <a:r>
              <a:rPr lang="nl-NL" sz="1600" i="1" kern="0" dirty="0" smtClean="0">
                <a:latin typeface="+mj-lt"/>
              </a:rPr>
              <a:t> </a:t>
            </a:r>
            <a:endParaRPr lang="nl-NL" sz="1600" kern="0" dirty="0">
              <a:latin typeface="+mj-lt"/>
            </a:endParaRPr>
          </a:p>
          <a:p>
            <a:pPr>
              <a:spcAft>
                <a:spcPts val="3000"/>
              </a:spcAft>
              <a:defRPr/>
            </a:pPr>
            <a:endParaRPr lang="nl-NL" sz="1600" kern="0" dirty="0" smtClean="0">
              <a:latin typeface="+mj-lt"/>
            </a:endParaRPr>
          </a:p>
          <a:p>
            <a:pPr marL="285744" indent="-285744">
              <a:spcAft>
                <a:spcPts val="3000"/>
              </a:spcAft>
              <a:buFont typeface="Arial" panose="020B0604020202020204" pitchFamily="34" charset="0"/>
              <a:buChar char="•"/>
              <a:defRPr/>
            </a:pPr>
            <a:r>
              <a:rPr lang="nl-NL" sz="1600" b="1" kern="0" dirty="0" smtClean="0"/>
              <a:t>Sven Overbeek</a:t>
            </a:r>
            <a:r>
              <a:rPr lang="nl-NL" sz="1600" i="1" kern="0" dirty="0" smtClean="0"/>
              <a:t> </a:t>
            </a:r>
            <a:r>
              <a:rPr lang="nl-NL" sz="1600" kern="0" dirty="0" smtClean="0"/>
              <a:t>– Technisch management</a:t>
            </a:r>
            <a:r>
              <a:rPr lang="nl-NL" sz="1600" i="1" kern="0" dirty="0" smtClean="0"/>
              <a:t>      </a:t>
            </a:r>
            <a:r>
              <a:rPr lang="nl-NL" sz="1600" i="1" strike="sngStrike" kern="0" dirty="0" smtClean="0"/>
              <a:t> </a:t>
            </a:r>
            <a:endParaRPr lang="nl-NL" sz="1600" i="1" kern="0" dirty="0" smtClean="0"/>
          </a:p>
          <a:p>
            <a:pPr marL="285744" indent="-285744">
              <a:spcAft>
                <a:spcPts val="3000"/>
              </a:spcAft>
              <a:buFont typeface="Arial" panose="020B0604020202020204" pitchFamily="34" charset="0"/>
              <a:buChar char="•"/>
              <a:defRPr/>
            </a:pPr>
            <a:endParaRPr lang="nl-NL" sz="1600" b="1" kern="0" dirty="0" smtClean="0"/>
          </a:p>
          <a:p>
            <a:pPr marL="285744" indent="-285744">
              <a:spcAft>
                <a:spcPts val="3000"/>
              </a:spcAft>
              <a:buFont typeface="Arial" panose="020B0604020202020204" pitchFamily="34" charset="0"/>
              <a:buChar char="•"/>
              <a:defRPr/>
            </a:pPr>
            <a:endParaRPr lang="nl-NL" sz="1600" b="1" kern="0" dirty="0" smtClean="0"/>
          </a:p>
          <a:p>
            <a:pPr marL="285744" indent="-285744">
              <a:spcAft>
                <a:spcPts val="3000"/>
              </a:spcAft>
              <a:buFont typeface="Arial" panose="020B0604020202020204" pitchFamily="34" charset="0"/>
              <a:buChar char="•"/>
              <a:defRPr/>
            </a:pPr>
            <a:r>
              <a:rPr lang="nl-NL" sz="1600" b="1" kern="0" dirty="0" smtClean="0"/>
              <a:t>Vico </a:t>
            </a:r>
            <a:r>
              <a:rPr lang="nl-NL" sz="1600" b="1" kern="0" dirty="0"/>
              <a:t>de Bruijne </a:t>
            </a:r>
            <a:r>
              <a:rPr lang="nl-NL" sz="1600" kern="0" dirty="0"/>
              <a:t>– Inkoopadviseur       </a:t>
            </a:r>
            <a:r>
              <a:rPr lang="nl-NL" sz="1600" i="1" kern="0" dirty="0" smtClean="0"/>
              <a:t>verslaglegging / operator</a:t>
            </a:r>
            <a:endParaRPr lang="nl-NL" sz="1600" kern="0" dirty="0"/>
          </a:p>
        </p:txBody>
      </p:sp>
      <p:pic>
        <p:nvPicPr>
          <p:cNvPr id="15" name="Afbeelding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7507" y="5080552"/>
            <a:ext cx="746760" cy="954193"/>
          </a:xfrm>
          <a:prstGeom prst="rect">
            <a:avLst/>
          </a:prstGeom>
        </p:spPr>
      </p:pic>
      <p:pic>
        <p:nvPicPr>
          <p:cNvPr id="5" name="Afbeelding 4"/>
          <p:cNvPicPr>
            <a:picLocks noChangeAspect="1"/>
          </p:cNvPicPr>
          <p:nvPr/>
        </p:nvPicPr>
        <p:blipFill>
          <a:blip r:embed="rId4"/>
          <a:stretch>
            <a:fillRect/>
          </a:stretch>
        </p:blipFill>
        <p:spPr>
          <a:xfrm>
            <a:off x="248040" y="3238130"/>
            <a:ext cx="755655" cy="932511"/>
          </a:xfrm>
          <a:prstGeom prst="rect">
            <a:avLst/>
          </a:prstGeom>
        </p:spPr>
      </p:pic>
      <p:pic>
        <p:nvPicPr>
          <p:cNvPr id="6" name="Afbeelding 5"/>
          <p:cNvPicPr>
            <a:picLocks noChangeAspect="1"/>
          </p:cNvPicPr>
          <p:nvPr/>
        </p:nvPicPr>
        <p:blipFill>
          <a:blip r:embed="rId5"/>
          <a:stretch>
            <a:fillRect/>
          </a:stretch>
        </p:blipFill>
        <p:spPr>
          <a:xfrm>
            <a:off x="248040" y="4576442"/>
            <a:ext cx="752378" cy="1038216"/>
          </a:xfrm>
          <a:prstGeom prst="rect">
            <a:avLst/>
          </a:prstGeom>
        </p:spPr>
      </p:pic>
      <p:pic>
        <p:nvPicPr>
          <p:cNvPr id="2" name="Afbeelding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87507" y="3523555"/>
            <a:ext cx="746760" cy="1052887"/>
          </a:xfrm>
          <a:prstGeom prst="rect">
            <a:avLst/>
          </a:prstGeom>
        </p:spPr>
      </p:pic>
      <p:pic>
        <p:nvPicPr>
          <p:cNvPr id="7" name="Afbeelding 6"/>
          <p:cNvPicPr>
            <a:picLocks noChangeAspect="1"/>
          </p:cNvPicPr>
          <p:nvPr/>
        </p:nvPicPr>
        <p:blipFill>
          <a:blip r:embed="rId7"/>
          <a:stretch>
            <a:fillRect/>
          </a:stretch>
        </p:blipFill>
        <p:spPr>
          <a:xfrm>
            <a:off x="6200799" y="2098833"/>
            <a:ext cx="761846" cy="948781"/>
          </a:xfrm>
          <a:prstGeom prst="rect">
            <a:avLst/>
          </a:prstGeom>
        </p:spPr>
      </p:pic>
    </p:spTree>
    <p:extLst>
      <p:ext uri="{BB962C8B-B14F-4D97-AF65-F5344CB8AC3E}">
        <p14:creationId xmlns:p14="http://schemas.microsoft.com/office/powerpoint/2010/main" val="354681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1"/>
          </p:nvPr>
        </p:nvSpPr>
        <p:spPr/>
        <p:txBody>
          <a:bodyPr/>
          <a:lstStyle/>
          <a:p>
            <a:fld id="{6C93B359-CF0D-4389-949E-16A33FCBB3EC}" type="slidenum">
              <a:rPr lang="nl-NL" smtClean="0"/>
              <a:pPr/>
              <a:t>6</a:t>
            </a:fld>
            <a:endParaRPr lang="nl-NL" dirty="0"/>
          </a:p>
        </p:txBody>
      </p:sp>
      <p:sp>
        <p:nvSpPr>
          <p:cNvPr id="10" name="Tijdelijke aanduiding voor afbeelding 9"/>
          <p:cNvSpPr>
            <a:spLocks noGrp="1"/>
          </p:cNvSpPr>
          <p:nvPr>
            <p:ph type="pic" sz="quarter" idx="10"/>
          </p:nvPr>
        </p:nvSpPr>
        <p:spPr/>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173" b="28268"/>
          <a:stretch/>
        </p:blipFill>
        <p:spPr bwMode="auto">
          <a:xfrm>
            <a:off x="-66675" y="1266825"/>
            <a:ext cx="12258675" cy="559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Vrije vorm 10"/>
          <p:cNvSpPr/>
          <p:nvPr/>
        </p:nvSpPr>
        <p:spPr bwMode="auto">
          <a:xfrm>
            <a:off x="5662613" y="2374106"/>
            <a:ext cx="4857750" cy="3178969"/>
          </a:xfrm>
          <a:custGeom>
            <a:avLst/>
            <a:gdLst>
              <a:gd name="connsiteX0" fmla="*/ 0 w 8128000"/>
              <a:gd name="connsiteY0" fmla="*/ 5229224 h 5229224"/>
              <a:gd name="connsiteX1" fmla="*/ 142875 w 8128000"/>
              <a:gd name="connsiteY1" fmla="*/ 4806949 h 5229224"/>
              <a:gd name="connsiteX2" fmla="*/ 165100 w 8128000"/>
              <a:gd name="connsiteY2" fmla="*/ 4495799 h 5229224"/>
              <a:gd name="connsiteX3" fmla="*/ 101600 w 8128000"/>
              <a:gd name="connsiteY3" fmla="*/ 4292599 h 5229224"/>
              <a:gd name="connsiteX4" fmla="*/ 114300 w 8128000"/>
              <a:gd name="connsiteY4" fmla="*/ 3956049 h 5229224"/>
              <a:gd name="connsiteX5" fmla="*/ 92075 w 8128000"/>
              <a:gd name="connsiteY5" fmla="*/ 3778249 h 5229224"/>
              <a:gd name="connsiteX6" fmla="*/ 133350 w 8128000"/>
              <a:gd name="connsiteY6" fmla="*/ 3660774 h 5229224"/>
              <a:gd name="connsiteX7" fmla="*/ 295275 w 8128000"/>
              <a:gd name="connsiteY7" fmla="*/ 3511549 h 5229224"/>
              <a:gd name="connsiteX8" fmla="*/ 320675 w 8128000"/>
              <a:gd name="connsiteY8" fmla="*/ 3359149 h 5229224"/>
              <a:gd name="connsiteX9" fmla="*/ 365125 w 8128000"/>
              <a:gd name="connsiteY9" fmla="*/ 3286124 h 5229224"/>
              <a:gd name="connsiteX10" fmla="*/ 469900 w 8128000"/>
              <a:gd name="connsiteY10" fmla="*/ 3194049 h 5229224"/>
              <a:gd name="connsiteX11" fmla="*/ 685800 w 8128000"/>
              <a:gd name="connsiteY11" fmla="*/ 3038474 h 5229224"/>
              <a:gd name="connsiteX12" fmla="*/ 937419 w 8128000"/>
              <a:gd name="connsiteY12" fmla="*/ 2772568 h 5229224"/>
              <a:gd name="connsiteX13" fmla="*/ 1061243 w 8128000"/>
              <a:gd name="connsiteY13" fmla="*/ 2658268 h 5229224"/>
              <a:gd name="connsiteX14" fmla="*/ 1170779 w 8128000"/>
              <a:gd name="connsiteY14" fmla="*/ 2427288 h 5229224"/>
              <a:gd name="connsiteX15" fmla="*/ 1298575 w 8128000"/>
              <a:gd name="connsiteY15" fmla="*/ 2332036 h 5229224"/>
              <a:gd name="connsiteX16" fmla="*/ 1368424 w 8128000"/>
              <a:gd name="connsiteY16" fmla="*/ 2127249 h 5229224"/>
              <a:gd name="connsiteX17" fmla="*/ 1616074 w 8128000"/>
              <a:gd name="connsiteY17" fmla="*/ 1910555 h 5229224"/>
              <a:gd name="connsiteX18" fmla="*/ 1701799 w 8128000"/>
              <a:gd name="connsiteY18" fmla="*/ 1696244 h 5229224"/>
              <a:gd name="connsiteX19" fmla="*/ 1916112 w 8128000"/>
              <a:gd name="connsiteY19" fmla="*/ 1589088 h 5229224"/>
              <a:gd name="connsiteX20" fmla="*/ 2123280 w 8128000"/>
              <a:gd name="connsiteY20" fmla="*/ 1565275 h 5229224"/>
              <a:gd name="connsiteX21" fmla="*/ 2351880 w 8128000"/>
              <a:gd name="connsiteY21" fmla="*/ 1455738 h 5229224"/>
              <a:gd name="connsiteX22" fmla="*/ 2549524 w 8128000"/>
              <a:gd name="connsiteY22" fmla="*/ 1403348 h 5229224"/>
              <a:gd name="connsiteX23" fmla="*/ 2694779 w 8128000"/>
              <a:gd name="connsiteY23" fmla="*/ 1355725 h 5229224"/>
              <a:gd name="connsiteX24" fmla="*/ 2856706 w 8128000"/>
              <a:gd name="connsiteY24" fmla="*/ 1198562 h 5229224"/>
              <a:gd name="connsiteX25" fmla="*/ 3160077 w 8128000"/>
              <a:gd name="connsiteY25" fmla="*/ 1131888 h 5229224"/>
              <a:gd name="connsiteX26" fmla="*/ 3333907 w 8128000"/>
              <a:gd name="connsiteY26" fmla="*/ 1017588 h 5229224"/>
              <a:gd name="connsiteX27" fmla="*/ 3537742 w 8128000"/>
              <a:gd name="connsiteY27" fmla="*/ 984250 h 5229224"/>
              <a:gd name="connsiteX28" fmla="*/ 3790154 w 8128000"/>
              <a:gd name="connsiteY28" fmla="*/ 931863 h 5229224"/>
              <a:gd name="connsiteX29" fmla="*/ 4316411 w 8128000"/>
              <a:gd name="connsiteY29" fmla="*/ 829470 h 5229224"/>
              <a:gd name="connsiteX30" fmla="*/ 4485479 w 8128000"/>
              <a:gd name="connsiteY30" fmla="*/ 812801 h 5229224"/>
              <a:gd name="connsiteX31" fmla="*/ 4604542 w 8128000"/>
              <a:gd name="connsiteY31" fmla="*/ 815182 h 5229224"/>
              <a:gd name="connsiteX32" fmla="*/ 4921248 w 8128000"/>
              <a:gd name="connsiteY32" fmla="*/ 736601 h 5229224"/>
              <a:gd name="connsiteX33" fmla="*/ 5128417 w 8128000"/>
              <a:gd name="connsiteY33" fmla="*/ 727075 h 5229224"/>
              <a:gd name="connsiteX34" fmla="*/ 5311773 w 8128000"/>
              <a:gd name="connsiteY34" fmla="*/ 760414 h 5229224"/>
              <a:gd name="connsiteX35" fmla="*/ 5616573 w 8128000"/>
              <a:gd name="connsiteY35" fmla="*/ 900907 h 5229224"/>
              <a:gd name="connsiteX36" fmla="*/ 5918992 w 8128000"/>
              <a:gd name="connsiteY36" fmla="*/ 1136651 h 5229224"/>
              <a:gd name="connsiteX37" fmla="*/ 7335835 w 8128000"/>
              <a:gd name="connsiteY37" fmla="*/ 284164 h 5229224"/>
              <a:gd name="connsiteX38" fmla="*/ 7993060 w 8128000"/>
              <a:gd name="connsiteY38" fmla="*/ 131764 h 5229224"/>
              <a:gd name="connsiteX39" fmla="*/ 8128000 w 8128000"/>
              <a:gd name="connsiteY39" fmla="*/ 0 h 522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128000" h="5229224">
                <a:moveTo>
                  <a:pt x="0" y="5229224"/>
                </a:moveTo>
                <a:cubicBezTo>
                  <a:pt x="57679" y="5079205"/>
                  <a:pt x="115358" y="4929186"/>
                  <a:pt x="142875" y="4806949"/>
                </a:cubicBezTo>
                <a:cubicBezTo>
                  <a:pt x="170392" y="4684712"/>
                  <a:pt x="171979" y="4581524"/>
                  <a:pt x="165100" y="4495799"/>
                </a:cubicBezTo>
                <a:cubicBezTo>
                  <a:pt x="158221" y="4410074"/>
                  <a:pt x="110067" y="4382557"/>
                  <a:pt x="101600" y="4292599"/>
                </a:cubicBezTo>
                <a:cubicBezTo>
                  <a:pt x="93133" y="4202641"/>
                  <a:pt x="115888" y="4041774"/>
                  <a:pt x="114300" y="3956049"/>
                </a:cubicBezTo>
                <a:cubicBezTo>
                  <a:pt x="112713" y="3870324"/>
                  <a:pt x="88900" y="3827461"/>
                  <a:pt x="92075" y="3778249"/>
                </a:cubicBezTo>
                <a:cubicBezTo>
                  <a:pt x="95250" y="3729037"/>
                  <a:pt x="99483" y="3705224"/>
                  <a:pt x="133350" y="3660774"/>
                </a:cubicBezTo>
                <a:cubicBezTo>
                  <a:pt x="167217" y="3616324"/>
                  <a:pt x="264054" y="3561820"/>
                  <a:pt x="295275" y="3511549"/>
                </a:cubicBezTo>
                <a:cubicBezTo>
                  <a:pt x="326496" y="3461278"/>
                  <a:pt x="309033" y="3396720"/>
                  <a:pt x="320675" y="3359149"/>
                </a:cubicBezTo>
                <a:cubicBezTo>
                  <a:pt x="332317" y="3321578"/>
                  <a:pt x="340254" y="3313641"/>
                  <a:pt x="365125" y="3286124"/>
                </a:cubicBezTo>
                <a:cubicBezTo>
                  <a:pt x="389996" y="3258607"/>
                  <a:pt x="416454" y="3235324"/>
                  <a:pt x="469900" y="3194049"/>
                </a:cubicBezTo>
                <a:cubicBezTo>
                  <a:pt x="523346" y="3152774"/>
                  <a:pt x="607880" y="3108721"/>
                  <a:pt x="685800" y="3038474"/>
                </a:cubicBezTo>
                <a:cubicBezTo>
                  <a:pt x="763720" y="2968227"/>
                  <a:pt x="878814" y="2839111"/>
                  <a:pt x="937419" y="2772568"/>
                </a:cubicBezTo>
                <a:cubicBezTo>
                  <a:pt x="996024" y="2706025"/>
                  <a:pt x="1021953" y="2700734"/>
                  <a:pt x="1061243" y="2658268"/>
                </a:cubicBezTo>
                <a:cubicBezTo>
                  <a:pt x="1100533" y="2615803"/>
                  <a:pt x="1133208" y="2477294"/>
                  <a:pt x="1170779" y="2427288"/>
                </a:cubicBezTo>
                <a:cubicBezTo>
                  <a:pt x="1208350" y="2377282"/>
                  <a:pt x="1265634" y="2382043"/>
                  <a:pt x="1298575" y="2332036"/>
                </a:cubicBezTo>
                <a:cubicBezTo>
                  <a:pt x="1331516" y="2282030"/>
                  <a:pt x="1329001" y="2217737"/>
                  <a:pt x="1368424" y="2127249"/>
                </a:cubicBezTo>
                <a:cubicBezTo>
                  <a:pt x="1407847" y="2036762"/>
                  <a:pt x="1537493" y="1983580"/>
                  <a:pt x="1616074" y="1910555"/>
                </a:cubicBezTo>
                <a:cubicBezTo>
                  <a:pt x="1694655" y="1837530"/>
                  <a:pt x="1645046" y="1747441"/>
                  <a:pt x="1701799" y="1696244"/>
                </a:cubicBezTo>
                <a:cubicBezTo>
                  <a:pt x="1758552" y="1645047"/>
                  <a:pt x="1845865" y="1610916"/>
                  <a:pt x="1916112" y="1589088"/>
                </a:cubicBezTo>
                <a:cubicBezTo>
                  <a:pt x="1986359" y="1567260"/>
                  <a:pt x="2060574" y="1596231"/>
                  <a:pt x="2123280" y="1565275"/>
                </a:cubicBezTo>
                <a:cubicBezTo>
                  <a:pt x="2185986" y="1534319"/>
                  <a:pt x="2280839" y="1482726"/>
                  <a:pt x="2351880" y="1455738"/>
                </a:cubicBezTo>
                <a:cubicBezTo>
                  <a:pt x="2422921" y="1428750"/>
                  <a:pt x="2503883" y="1422001"/>
                  <a:pt x="2549524" y="1403348"/>
                </a:cubicBezTo>
                <a:cubicBezTo>
                  <a:pt x="2595165" y="1384695"/>
                  <a:pt x="2655488" y="1387475"/>
                  <a:pt x="2694779" y="1355725"/>
                </a:cubicBezTo>
                <a:cubicBezTo>
                  <a:pt x="2781695" y="1309687"/>
                  <a:pt x="2768203" y="1233884"/>
                  <a:pt x="2856706" y="1198562"/>
                </a:cubicBezTo>
                <a:cubicBezTo>
                  <a:pt x="2945209" y="1163240"/>
                  <a:pt x="3069590" y="1156494"/>
                  <a:pt x="3160077" y="1131888"/>
                </a:cubicBezTo>
                <a:cubicBezTo>
                  <a:pt x="3250564" y="1107282"/>
                  <a:pt x="3270407" y="1042194"/>
                  <a:pt x="3333907" y="1017588"/>
                </a:cubicBezTo>
                <a:cubicBezTo>
                  <a:pt x="3397407" y="992982"/>
                  <a:pt x="3466860" y="995362"/>
                  <a:pt x="3537742" y="984250"/>
                </a:cubicBezTo>
                <a:cubicBezTo>
                  <a:pt x="3608624" y="973138"/>
                  <a:pt x="3659185" y="953691"/>
                  <a:pt x="3790154" y="931863"/>
                </a:cubicBezTo>
                <a:cubicBezTo>
                  <a:pt x="3921123" y="910035"/>
                  <a:pt x="4200524" y="848520"/>
                  <a:pt x="4316411" y="829470"/>
                </a:cubicBezTo>
                <a:cubicBezTo>
                  <a:pt x="4432298" y="810420"/>
                  <a:pt x="4439045" y="814389"/>
                  <a:pt x="4485479" y="812801"/>
                </a:cubicBezTo>
                <a:cubicBezTo>
                  <a:pt x="4531913" y="811213"/>
                  <a:pt x="4531517" y="820738"/>
                  <a:pt x="4604542" y="815182"/>
                </a:cubicBezTo>
                <a:cubicBezTo>
                  <a:pt x="4677567" y="809626"/>
                  <a:pt x="4838698" y="749301"/>
                  <a:pt x="4921248" y="736601"/>
                </a:cubicBezTo>
                <a:cubicBezTo>
                  <a:pt x="5003798" y="723901"/>
                  <a:pt x="5063330" y="723106"/>
                  <a:pt x="5128417" y="727075"/>
                </a:cubicBezTo>
                <a:cubicBezTo>
                  <a:pt x="5193504" y="731044"/>
                  <a:pt x="5225651" y="733426"/>
                  <a:pt x="5311773" y="760414"/>
                </a:cubicBezTo>
                <a:cubicBezTo>
                  <a:pt x="5397895" y="787402"/>
                  <a:pt x="5525689" y="877888"/>
                  <a:pt x="5616573" y="900907"/>
                </a:cubicBezTo>
                <a:cubicBezTo>
                  <a:pt x="5707457" y="923926"/>
                  <a:pt x="5847158" y="982267"/>
                  <a:pt x="5918992" y="1136651"/>
                </a:cubicBezTo>
                <a:cubicBezTo>
                  <a:pt x="6149576" y="1084661"/>
                  <a:pt x="7036592" y="450851"/>
                  <a:pt x="7335835" y="284164"/>
                </a:cubicBezTo>
                <a:cubicBezTo>
                  <a:pt x="7644603" y="134146"/>
                  <a:pt x="7862223" y="130706"/>
                  <a:pt x="7993060" y="131764"/>
                </a:cubicBezTo>
                <a:cubicBezTo>
                  <a:pt x="8069127" y="125678"/>
                  <a:pt x="8110273" y="36249"/>
                  <a:pt x="8128000" y="0"/>
                </a:cubicBezTo>
              </a:path>
            </a:pathLst>
          </a:custGeom>
          <a:noFill/>
          <a:ln w="38100">
            <a:solidFill>
              <a:srgbClr val="007BC7"/>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0" fontAlgn="base" latinLnBrk="0" hangingPunct="0">
              <a:lnSpc>
                <a:spcPct val="100000"/>
              </a:lnSpc>
              <a:spcBef>
                <a:spcPct val="50000"/>
              </a:spcBef>
              <a:spcAft>
                <a:spcPct val="0"/>
              </a:spcAft>
              <a:buClrTx/>
              <a:buSzTx/>
              <a:buFontTx/>
              <a:buNone/>
              <a:tabLst/>
              <a:defRPr/>
            </a:pPr>
            <a:endParaRPr kumimoji="0" lang="nl-NL" sz="2200" b="0" i="0" u="none" strike="noStrike" kern="0" cap="none" spc="0" normalizeH="0" baseline="0" noProof="0" smtClean="0">
              <a:ln>
                <a:noFill/>
              </a:ln>
              <a:solidFill>
                <a:srgbClr val="007BC7"/>
              </a:solidFill>
              <a:effectLst/>
              <a:uLnTx/>
              <a:uFillTx/>
              <a:cs typeface="Arial"/>
            </a:endParaRPr>
          </a:p>
        </p:txBody>
      </p:sp>
      <p:sp>
        <p:nvSpPr>
          <p:cNvPr id="12" name="Ovaal 11"/>
          <p:cNvSpPr/>
          <p:nvPr/>
        </p:nvSpPr>
        <p:spPr bwMode="auto">
          <a:xfrm>
            <a:off x="10467601" y="2295151"/>
            <a:ext cx="105524" cy="105524"/>
          </a:xfrm>
          <a:prstGeom prst="ellipse">
            <a:avLst/>
          </a:prstGeom>
          <a:solidFill>
            <a:srgbClr val="000000"/>
          </a:solidFill>
          <a:ln>
            <a:noFill/>
          </a:ln>
          <a:effectLst/>
          <a:extLst/>
        </p:spPr>
        <p:txBody>
          <a:bodyPr vert="horz" wrap="square" lIns="0" tIns="0" rIns="0" bIns="0" numCol="1" rtlCol="0" anchor="b" anchorCtr="0" compatLnSpc="1">
            <a:prstTxWarp prst="textNoShape">
              <a:avLst/>
            </a:prstTxWarp>
          </a:bodyPr>
          <a:lstStyle/>
          <a:p>
            <a:pPr marL="0" marR="0" lvl="0" indent="0" defTabSz="914400" eaLnBrk="0" fontAlgn="base" latinLnBrk="0" hangingPunct="0">
              <a:lnSpc>
                <a:spcPct val="100000"/>
              </a:lnSpc>
              <a:spcBef>
                <a:spcPct val="50000"/>
              </a:spcBef>
              <a:spcAft>
                <a:spcPct val="0"/>
              </a:spcAft>
              <a:buClrTx/>
              <a:buSzTx/>
              <a:buFontTx/>
              <a:buNone/>
              <a:tabLst/>
              <a:defRPr/>
            </a:pPr>
            <a:endParaRPr kumimoji="0" lang="nl-NL" sz="2200" b="0" i="0" u="none" strike="noStrike" kern="0" cap="none" spc="0" normalizeH="0" baseline="0" noProof="0" smtClean="0">
              <a:ln>
                <a:noFill/>
              </a:ln>
              <a:solidFill>
                <a:srgbClr val="007BC7"/>
              </a:solidFill>
              <a:effectLst/>
              <a:uLnTx/>
              <a:uFillTx/>
              <a:cs typeface="Arial"/>
            </a:endParaRPr>
          </a:p>
        </p:txBody>
      </p:sp>
      <p:sp>
        <p:nvSpPr>
          <p:cNvPr id="13" name="Ovaal 12"/>
          <p:cNvSpPr/>
          <p:nvPr/>
        </p:nvSpPr>
        <p:spPr bwMode="auto">
          <a:xfrm>
            <a:off x="5609851" y="5500313"/>
            <a:ext cx="105524" cy="105524"/>
          </a:xfrm>
          <a:prstGeom prst="ellipse">
            <a:avLst/>
          </a:prstGeom>
          <a:solidFill>
            <a:srgbClr val="000000"/>
          </a:solidFill>
          <a:ln>
            <a:noFill/>
          </a:ln>
          <a:effectLst/>
          <a:extLst/>
        </p:spPr>
        <p:txBody>
          <a:bodyPr vert="horz" wrap="square" lIns="0" tIns="0" rIns="0" bIns="0" numCol="1" rtlCol="0" anchor="b" anchorCtr="0" compatLnSpc="1">
            <a:prstTxWarp prst="textNoShape">
              <a:avLst/>
            </a:prstTxWarp>
          </a:bodyPr>
          <a:lstStyle/>
          <a:p>
            <a:pPr marL="0" marR="0" lvl="0" indent="0" defTabSz="914400" eaLnBrk="0" fontAlgn="base" latinLnBrk="0" hangingPunct="0">
              <a:lnSpc>
                <a:spcPct val="100000"/>
              </a:lnSpc>
              <a:spcBef>
                <a:spcPct val="50000"/>
              </a:spcBef>
              <a:spcAft>
                <a:spcPct val="0"/>
              </a:spcAft>
              <a:buClrTx/>
              <a:buSzTx/>
              <a:buFontTx/>
              <a:buNone/>
              <a:tabLst/>
              <a:defRPr/>
            </a:pPr>
            <a:endParaRPr kumimoji="0" lang="nl-NL" sz="2200" b="0" i="0" u="none" strike="noStrike" kern="0" cap="none" spc="0" normalizeH="0" baseline="0" noProof="0" smtClean="0">
              <a:ln>
                <a:noFill/>
              </a:ln>
              <a:solidFill>
                <a:srgbClr val="007BC7"/>
              </a:solidFill>
              <a:effectLst/>
              <a:uLnTx/>
              <a:uFillTx/>
              <a:cs typeface="Arial"/>
            </a:endParaRPr>
          </a:p>
        </p:txBody>
      </p:sp>
      <p:sp>
        <p:nvSpPr>
          <p:cNvPr id="15" name="Tekstvak 14"/>
          <p:cNvSpPr txBox="1"/>
          <p:nvPr/>
        </p:nvSpPr>
        <p:spPr>
          <a:xfrm>
            <a:off x="5705032" y="5429964"/>
            <a:ext cx="925253" cy="307777"/>
          </a:xfrm>
          <a:prstGeom prst="rect">
            <a:avLst/>
          </a:prstGeom>
          <a:noFill/>
        </p:spPr>
        <p:txBody>
          <a:bodyPr wrap="none" rtlCol="0">
            <a:spAutoFit/>
          </a:bodyPr>
          <a:lstStyle/>
          <a:p>
            <a:pPr eaLnBrk="0" fontAlgn="base" hangingPunct="0">
              <a:spcBef>
                <a:spcPct val="50000"/>
              </a:spcBef>
              <a:spcAft>
                <a:spcPct val="0"/>
              </a:spcAft>
            </a:pPr>
            <a:r>
              <a:rPr lang="nl-NL" sz="1400" dirty="0" smtClean="0">
                <a:solidFill>
                  <a:srgbClr val="000000"/>
                </a:solidFill>
                <a:cs typeface="Arial"/>
              </a:rPr>
              <a:t>Lemmer</a:t>
            </a:r>
            <a:endParaRPr lang="nl-NL" sz="1400" dirty="0">
              <a:solidFill>
                <a:srgbClr val="000000"/>
              </a:solidFill>
              <a:cs typeface="Arial"/>
            </a:endParaRPr>
          </a:p>
        </p:txBody>
      </p:sp>
      <p:sp>
        <p:nvSpPr>
          <p:cNvPr id="16" name="Tekstvak 15"/>
          <p:cNvSpPr txBox="1"/>
          <p:nvPr/>
        </p:nvSpPr>
        <p:spPr>
          <a:xfrm>
            <a:off x="10520363" y="2224802"/>
            <a:ext cx="798617" cy="307777"/>
          </a:xfrm>
          <a:prstGeom prst="rect">
            <a:avLst/>
          </a:prstGeom>
          <a:noFill/>
        </p:spPr>
        <p:txBody>
          <a:bodyPr wrap="none" rtlCol="0">
            <a:spAutoFit/>
          </a:bodyPr>
          <a:lstStyle/>
          <a:p>
            <a:pPr eaLnBrk="0" fontAlgn="base" hangingPunct="0">
              <a:spcBef>
                <a:spcPct val="50000"/>
              </a:spcBef>
              <a:spcAft>
                <a:spcPct val="0"/>
              </a:spcAft>
            </a:pPr>
            <a:r>
              <a:rPr lang="nl-NL" sz="1400" dirty="0" smtClean="0">
                <a:solidFill>
                  <a:srgbClr val="000000"/>
                </a:solidFill>
                <a:cs typeface="Arial"/>
              </a:rPr>
              <a:t>Delfzijl</a:t>
            </a:r>
            <a:endParaRPr lang="nl-NL" sz="1400" dirty="0">
              <a:solidFill>
                <a:srgbClr val="000000"/>
              </a:solidFill>
              <a:cs typeface="Arial"/>
            </a:endParaRPr>
          </a:p>
        </p:txBody>
      </p:sp>
      <p:sp>
        <p:nvSpPr>
          <p:cNvPr id="17" name="Ovaal 16"/>
          <p:cNvSpPr/>
          <p:nvPr/>
        </p:nvSpPr>
        <p:spPr bwMode="auto">
          <a:xfrm>
            <a:off x="9111797" y="2947167"/>
            <a:ext cx="216024" cy="200055"/>
          </a:xfrm>
          <a:prstGeom prst="ellipse">
            <a:avLst/>
          </a:prstGeom>
          <a:solidFill>
            <a:srgbClr val="FFC000"/>
          </a:solidFill>
          <a:ln>
            <a:noFill/>
          </a:ln>
          <a:effectLst/>
          <a:extLst/>
        </p:spPr>
        <p:txBody>
          <a:bodyPr vert="horz" wrap="square" lIns="0" tIns="0" rIns="0" bIns="0" numCol="1" rtlCol="0" anchor="b" anchorCtr="0" compatLnSpc="1">
            <a:prstTxWarp prst="textNoShape">
              <a:avLst/>
            </a:prstTxWarp>
          </a:bodyPr>
          <a:lstStyle/>
          <a:p>
            <a:pPr eaLnBrk="0" fontAlgn="base" hangingPunct="0">
              <a:spcBef>
                <a:spcPct val="50000"/>
              </a:spcBef>
              <a:spcAft>
                <a:spcPct val="0"/>
              </a:spcAft>
            </a:pPr>
            <a:endParaRPr lang="nl-NL" sz="2200" smtClean="0">
              <a:solidFill>
                <a:srgbClr val="007BC7"/>
              </a:solidFill>
              <a:cs typeface="Arial"/>
            </a:endParaRPr>
          </a:p>
        </p:txBody>
      </p:sp>
      <p:sp>
        <p:nvSpPr>
          <p:cNvPr id="18" name="Tekstvak 17"/>
          <p:cNvSpPr txBox="1"/>
          <p:nvPr/>
        </p:nvSpPr>
        <p:spPr>
          <a:xfrm>
            <a:off x="8767411" y="3192568"/>
            <a:ext cx="1120820" cy="307777"/>
          </a:xfrm>
          <a:prstGeom prst="rect">
            <a:avLst/>
          </a:prstGeom>
          <a:noFill/>
        </p:spPr>
        <p:txBody>
          <a:bodyPr wrap="none" rtlCol="0">
            <a:spAutoFit/>
          </a:bodyPr>
          <a:lstStyle/>
          <a:p>
            <a:r>
              <a:rPr lang="en-US" sz="1400" dirty="0">
                <a:solidFill>
                  <a:schemeClr val="bg1"/>
                </a:solidFill>
              </a:rPr>
              <a:t>G</a:t>
            </a:r>
            <a:r>
              <a:rPr lang="en-US" sz="1400" dirty="0" smtClean="0">
                <a:solidFill>
                  <a:schemeClr val="bg1"/>
                </a:solidFill>
              </a:rPr>
              <a:t>roningen</a:t>
            </a:r>
            <a:endParaRPr lang="nl-NL" sz="1400" dirty="0">
              <a:solidFill>
                <a:schemeClr val="bg1"/>
              </a:solidFill>
            </a:endParaRPr>
          </a:p>
        </p:txBody>
      </p:sp>
      <p:sp>
        <p:nvSpPr>
          <p:cNvPr id="19" name="Toelichting met afgeronde rechthoek 68"/>
          <p:cNvSpPr/>
          <p:nvPr/>
        </p:nvSpPr>
        <p:spPr bwMode="auto">
          <a:xfrm>
            <a:off x="5060168" y="3429000"/>
            <a:ext cx="1152128" cy="592073"/>
          </a:xfrm>
          <a:prstGeom prst="wedgeRoundRectCallout">
            <a:avLst>
              <a:gd name="adj1" fmla="val 24141"/>
              <a:gd name="adj2" fmla="val 66896"/>
              <a:gd name="adj3" fmla="val 16667"/>
            </a:avLst>
          </a:prstGeom>
          <a:solidFill>
            <a:srgbClr val="F9E11E">
              <a:lumMod val="20000"/>
              <a:lumOff val="80000"/>
            </a:srgbClr>
          </a:solidFill>
          <a:ln w="3175">
            <a:solidFill>
              <a:sysClr val="window" lastClr="FFFFFF">
                <a:lumMod val="75000"/>
              </a:sysClr>
            </a:solidFill>
          </a:ln>
          <a:effectLst>
            <a:outerShdw blurRad="50800" dist="38100" dir="5400000" algn="t" rotWithShape="0">
              <a:prstClr val="black">
                <a:alpha val="40000"/>
              </a:prstClr>
            </a:outerShdw>
          </a:effectLst>
          <a:extLst/>
        </p:spPr>
        <p:txBody>
          <a:bodyPr vert="horz" wrap="square" lIns="0" tIns="0" rIns="0" bIns="0" numCol="1" rtlCol="0" anchor="ctr" anchorCtr="0" compatLnSpc="1">
            <a:prstTxWarp prst="textNoShape">
              <a:avLst/>
            </a:prstTxWarp>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nl-NL" sz="1000" b="0" i="0" u="none" strike="noStrike" kern="0" cap="none" spc="0" normalizeH="0" baseline="0" noProof="0" dirty="0" smtClean="0">
                <a:ln>
                  <a:noFill/>
                </a:ln>
                <a:solidFill>
                  <a:srgbClr val="000000"/>
                </a:solidFill>
                <a:effectLst/>
                <a:uLnTx/>
                <a:uFillTx/>
                <a:cs typeface="Arial"/>
              </a:rPr>
              <a:t>Prinses Margrietkanaal</a:t>
            </a:r>
          </a:p>
          <a:p>
            <a:pPr marL="0" marR="0" lvl="0" indent="0" algn="ctr" defTabSz="914400" eaLnBrk="0" fontAlgn="base" latinLnBrk="0" hangingPunct="0">
              <a:lnSpc>
                <a:spcPct val="100000"/>
              </a:lnSpc>
              <a:spcBef>
                <a:spcPct val="50000"/>
              </a:spcBef>
              <a:spcAft>
                <a:spcPct val="0"/>
              </a:spcAft>
              <a:buClrTx/>
              <a:buSzTx/>
              <a:buFontTx/>
              <a:buNone/>
              <a:tabLst/>
              <a:defRPr/>
            </a:pPr>
            <a:r>
              <a:rPr kumimoji="0" lang="nl-NL" sz="1000" b="0" i="0" u="none" strike="noStrike" kern="0" cap="none" spc="0" normalizeH="0" baseline="0" noProof="0" dirty="0" smtClean="0">
                <a:ln>
                  <a:noFill/>
                </a:ln>
                <a:solidFill>
                  <a:srgbClr val="007BC7"/>
                </a:solidFill>
                <a:effectLst/>
                <a:uLnTx/>
                <a:uFillTx/>
                <a:cs typeface="Arial"/>
              </a:rPr>
              <a:t>65 km</a:t>
            </a:r>
          </a:p>
        </p:txBody>
      </p:sp>
      <p:sp>
        <p:nvSpPr>
          <p:cNvPr id="20" name="Toelichting met afgeronde rechthoek 69"/>
          <p:cNvSpPr/>
          <p:nvPr/>
        </p:nvSpPr>
        <p:spPr bwMode="auto">
          <a:xfrm>
            <a:off x="7228334" y="2034008"/>
            <a:ext cx="1368152" cy="631188"/>
          </a:xfrm>
          <a:prstGeom prst="wedgeRoundRectCallout">
            <a:avLst>
              <a:gd name="adj1" fmla="val 24141"/>
              <a:gd name="adj2" fmla="val 66896"/>
              <a:gd name="adj3" fmla="val 16667"/>
            </a:avLst>
          </a:prstGeom>
          <a:solidFill>
            <a:srgbClr val="F9E11E">
              <a:lumMod val="20000"/>
              <a:lumOff val="80000"/>
            </a:srgbClr>
          </a:solidFill>
          <a:ln w="3175">
            <a:solidFill>
              <a:sysClr val="window" lastClr="FFFFFF">
                <a:lumMod val="75000"/>
              </a:sysClr>
            </a:solidFill>
          </a:ln>
          <a:effectLst>
            <a:outerShdw blurRad="50800" dist="38100" dir="2700000" algn="tl" rotWithShape="0">
              <a:prstClr val="black">
                <a:alpha val="40000"/>
              </a:prstClr>
            </a:outerShdw>
          </a:effectLst>
          <a:extLst/>
        </p:spPr>
        <p:txBody>
          <a:bodyPr vert="horz" wrap="square" lIns="0" tIns="0" rIns="0" bIns="0" numCol="1" rtlCol="0" anchor="ctr" anchorCtr="0" compatLnSpc="1">
            <a:prstTxWarp prst="textNoShape">
              <a:avLst/>
            </a:prstTxWarp>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nl-NL" sz="1000" b="0" i="0" u="none" strike="noStrike" kern="0" cap="none" spc="0" normalizeH="0" baseline="0" noProof="0" dirty="0" smtClean="0">
                <a:ln>
                  <a:noFill/>
                </a:ln>
                <a:solidFill>
                  <a:srgbClr val="000000"/>
                </a:solidFill>
                <a:effectLst/>
                <a:uLnTx/>
                <a:uFillTx/>
                <a:cs typeface="Arial"/>
              </a:rPr>
              <a:t>Van </a:t>
            </a:r>
            <a:r>
              <a:rPr kumimoji="0" lang="nl-NL" sz="1000" b="0" i="0" u="none" strike="noStrike" kern="0" cap="none" spc="0" normalizeH="0" baseline="0" noProof="0" dirty="0" err="1" smtClean="0">
                <a:ln>
                  <a:noFill/>
                </a:ln>
                <a:solidFill>
                  <a:srgbClr val="000000"/>
                </a:solidFill>
                <a:effectLst/>
                <a:uLnTx/>
                <a:uFillTx/>
                <a:cs typeface="Arial"/>
              </a:rPr>
              <a:t>Starkenborghkanaal</a:t>
            </a:r>
            <a:endParaRPr kumimoji="0" lang="nl-NL" sz="1000" b="0" i="0" u="none" strike="noStrike" kern="0" cap="none" spc="0" normalizeH="0" baseline="0" noProof="0" dirty="0" smtClean="0">
              <a:ln>
                <a:noFill/>
              </a:ln>
              <a:solidFill>
                <a:srgbClr val="000000"/>
              </a:solidFill>
              <a:effectLst/>
              <a:uLnTx/>
              <a:uFillTx/>
              <a:cs typeface="Arial"/>
            </a:endParaRPr>
          </a:p>
          <a:p>
            <a:pPr marL="0" marR="0" lvl="0" indent="0" algn="ctr" defTabSz="914400" eaLnBrk="0" fontAlgn="base" latinLnBrk="0" hangingPunct="0">
              <a:lnSpc>
                <a:spcPct val="100000"/>
              </a:lnSpc>
              <a:spcBef>
                <a:spcPct val="50000"/>
              </a:spcBef>
              <a:spcAft>
                <a:spcPct val="0"/>
              </a:spcAft>
              <a:buClrTx/>
              <a:buSzTx/>
              <a:buFontTx/>
              <a:buNone/>
              <a:tabLst/>
              <a:defRPr/>
            </a:pPr>
            <a:r>
              <a:rPr kumimoji="0" lang="nl-NL" sz="1000" b="0" i="0" u="none" strike="noStrike" kern="0" cap="none" spc="0" normalizeH="0" baseline="0" noProof="0" dirty="0" smtClean="0">
                <a:ln>
                  <a:noFill/>
                </a:ln>
                <a:solidFill>
                  <a:srgbClr val="007BC7"/>
                </a:solidFill>
                <a:effectLst/>
                <a:uLnTx/>
                <a:uFillTx/>
                <a:cs typeface="Arial"/>
              </a:rPr>
              <a:t>26,6 km</a:t>
            </a:r>
          </a:p>
        </p:txBody>
      </p:sp>
      <p:sp>
        <p:nvSpPr>
          <p:cNvPr id="21" name="Toelichting met afgeronde rechthoek 70"/>
          <p:cNvSpPr/>
          <p:nvPr/>
        </p:nvSpPr>
        <p:spPr bwMode="auto">
          <a:xfrm>
            <a:off x="9854894" y="2713374"/>
            <a:ext cx="1152128" cy="592073"/>
          </a:xfrm>
          <a:prstGeom prst="wedgeRoundRectCallout">
            <a:avLst>
              <a:gd name="adj1" fmla="val -26785"/>
              <a:gd name="adj2" fmla="val -66952"/>
              <a:gd name="adj3" fmla="val 16667"/>
            </a:avLst>
          </a:prstGeom>
          <a:solidFill>
            <a:srgbClr val="F9E11E">
              <a:lumMod val="20000"/>
              <a:lumOff val="80000"/>
            </a:srgbClr>
          </a:solidFill>
          <a:ln w="3175">
            <a:solidFill>
              <a:sysClr val="window" lastClr="FFFFFF">
                <a:lumMod val="75000"/>
              </a:sysClr>
            </a:solidFill>
          </a:ln>
          <a:effectLst>
            <a:outerShdw blurRad="50800" dist="38100" dir="5400000" algn="t" rotWithShape="0">
              <a:prstClr val="black">
                <a:alpha val="40000"/>
              </a:prstClr>
            </a:outerShdw>
          </a:effectLst>
          <a:extLst/>
        </p:spPr>
        <p:txBody>
          <a:bodyPr vert="horz" wrap="square" lIns="0" tIns="0" rIns="0" bIns="0" numCol="1" rtlCol="0" anchor="ctr" anchorCtr="0" compatLnSpc="1">
            <a:prstTxWarp prst="textNoShape">
              <a:avLst/>
            </a:prstTxWarp>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nl-NL" sz="1000" b="0" i="0" u="none" strike="noStrike" kern="0" cap="none" spc="0" normalizeH="0" baseline="0" noProof="0" dirty="0" smtClean="0">
                <a:ln>
                  <a:noFill/>
                </a:ln>
                <a:solidFill>
                  <a:srgbClr val="000000"/>
                </a:solidFill>
                <a:effectLst/>
                <a:uLnTx/>
                <a:uFillTx/>
                <a:cs typeface="Arial"/>
              </a:rPr>
              <a:t>Eemskanaal</a:t>
            </a:r>
          </a:p>
          <a:p>
            <a:pPr marL="0" marR="0" lvl="0" indent="0" algn="ctr" defTabSz="914400" eaLnBrk="0" fontAlgn="base" latinLnBrk="0" hangingPunct="0">
              <a:lnSpc>
                <a:spcPct val="100000"/>
              </a:lnSpc>
              <a:spcBef>
                <a:spcPct val="50000"/>
              </a:spcBef>
              <a:spcAft>
                <a:spcPct val="0"/>
              </a:spcAft>
              <a:buClrTx/>
              <a:buSzTx/>
              <a:buFontTx/>
              <a:buNone/>
              <a:tabLst/>
              <a:defRPr/>
            </a:pPr>
            <a:r>
              <a:rPr kumimoji="0" lang="nl-NL" sz="1000" b="0" i="0" u="none" strike="noStrike" kern="0" cap="none" spc="0" normalizeH="0" baseline="0" noProof="0" dirty="0" smtClean="0">
                <a:ln>
                  <a:noFill/>
                </a:ln>
                <a:solidFill>
                  <a:srgbClr val="007BC7"/>
                </a:solidFill>
                <a:effectLst/>
                <a:uLnTx/>
                <a:uFillTx/>
                <a:cs typeface="Arial"/>
              </a:rPr>
              <a:t>26,4</a:t>
            </a:r>
            <a:r>
              <a:rPr kumimoji="0" lang="nl-NL" sz="1000" b="0" i="0" u="none" strike="noStrike" kern="0" cap="none" spc="0" normalizeH="0" baseline="0" noProof="0" dirty="0" smtClean="0">
                <a:ln>
                  <a:noFill/>
                </a:ln>
                <a:solidFill>
                  <a:srgbClr val="000000"/>
                </a:solidFill>
                <a:effectLst/>
                <a:uLnTx/>
                <a:uFillTx/>
                <a:cs typeface="Arial"/>
              </a:rPr>
              <a:t> km</a:t>
            </a:r>
          </a:p>
        </p:txBody>
      </p:sp>
    </p:spTree>
    <p:extLst>
      <p:ext uri="{BB962C8B-B14F-4D97-AF65-F5344CB8AC3E}">
        <p14:creationId xmlns:p14="http://schemas.microsoft.com/office/powerpoint/2010/main" val="20134008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en-US" dirty="0" smtClean="0"/>
              <a:t>32 </a:t>
            </a:r>
            <a:r>
              <a:rPr lang="en-US" dirty="0" err="1" smtClean="0"/>
              <a:t>bruggen</a:t>
            </a:r>
            <a:endParaRPr lang="en-US" dirty="0" smtClean="0"/>
          </a:p>
          <a:p>
            <a:endParaRPr lang="en-US" dirty="0"/>
          </a:p>
          <a:p>
            <a:endParaRPr lang="en-US" dirty="0" smtClean="0"/>
          </a:p>
          <a:p>
            <a:endParaRPr lang="en-US" dirty="0"/>
          </a:p>
          <a:p>
            <a:endParaRPr lang="en-US" dirty="0" smtClean="0"/>
          </a:p>
          <a:p>
            <a:r>
              <a:rPr lang="en-US" dirty="0" err="1" smtClean="0"/>
              <a:t>Kanalen</a:t>
            </a:r>
            <a:endParaRPr lang="en-US" dirty="0" smtClean="0"/>
          </a:p>
          <a:p>
            <a:pPr lvl="1"/>
            <a:r>
              <a:rPr lang="en-US" dirty="0" smtClean="0"/>
              <a:t>250 km </a:t>
            </a:r>
            <a:r>
              <a:rPr lang="en-US" dirty="0" err="1" smtClean="0"/>
              <a:t>oeververdediging</a:t>
            </a:r>
            <a:endParaRPr lang="en-US" dirty="0" smtClean="0"/>
          </a:p>
          <a:p>
            <a:pPr lvl="1"/>
            <a:r>
              <a:rPr lang="en-US" dirty="0" smtClean="0"/>
              <a:t>90 ha </a:t>
            </a:r>
            <a:r>
              <a:rPr lang="en-US" dirty="0" err="1" smtClean="0"/>
              <a:t>waterbodems</a:t>
            </a:r>
            <a:endParaRPr lang="en-US" dirty="0" smtClean="0"/>
          </a:p>
          <a:p>
            <a:pPr lvl="1"/>
            <a:r>
              <a:rPr lang="en-US" dirty="0" smtClean="0"/>
              <a:t>80 ha “</a:t>
            </a:r>
            <a:r>
              <a:rPr lang="en-US" dirty="0" err="1" smtClean="0"/>
              <a:t>oevers</a:t>
            </a:r>
            <a:r>
              <a:rPr lang="en-US" dirty="0" smtClean="0"/>
              <a:t> </a:t>
            </a:r>
            <a:r>
              <a:rPr lang="en-US" dirty="0" err="1" smtClean="0"/>
              <a:t>en</a:t>
            </a:r>
            <a:r>
              <a:rPr lang="en-US" dirty="0" smtClean="0"/>
              <a:t> </a:t>
            </a:r>
            <a:r>
              <a:rPr lang="en-US" dirty="0" err="1" smtClean="0"/>
              <a:t>kades</a:t>
            </a:r>
            <a:r>
              <a:rPr lang="en-US" dirty="0" smtClean="0"/>
              <a:t>”</a:t>
            </a: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7</a:t>
            </a:fld>
            <a:endParaRPr lang="nl-NL" dirty="0"/>
          </a:p>
        </p:txBody>
      </p:sp>
      <p:sp>
        <p:nvSpPr>
          <p:cNvPr id="5" name="Titel 4"/>
          <p:cNvSpPr>
            <a:spLocks noGrp="1"/>
          </p:cNvSpPr>
          <p:nvPr>
            <p:ph type="title"/>
          </p:nvPr>
        </p:nvSpPr>
        <p:spPr/>
        <p:txBody>
          <a:bodyPr/>
          <a:lstStyle/>
          <a:p>
            <a:r>
              <a:rPr lang="en-US" dirty="0" smtClean="0"/>
              <a:t>Assets op de </a:t>
            </a:r>
            <a:r>
              <a:rPr lang="en-US" dirty="0" err="1" smtClean="0"/>
              <a:t>vaarweg</a:t>
            </a:r>
            <a:endParaRPr lang="nl-NL" dirty="0"/>
          </a:p>
        </p:txBody>
      </p:sp>
      <p:graphicFrame>
        <p:nvGraphicFramePr>
          <p:cNvPr id="6" name="Grafiek 5"/>
          <p:cNvGraphicFramePr/>
          <p:nvPr>
            <p:extLst>
              <p:ext uri="{D42A27DB-BD31-4B8C-83A1-F6EECF244321}">
                <p14:modId xmlns:p14="http://schemas.microsoft.com/office/powerpoint/2010/main" val="3268547439"/>
              </p:ext>
            </p:extLst>
          </p:nvPr>
        </p:nvGraphicFramePr>
        <p:xfrm>
          <a:off x="3065959" y="2137088"/>
          <a:ext cx="7848872" cy="23762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7719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p:cNvPicPr>
            <a:picLocks noGrp="1" noChangeAspect="1"/>
          </p:cNvPicPr>
          <p:nvPr>
            <p:ph sz="quarter" idx="13"/>
          </p:nvPr>
        </p:nvPicPr>
        <p:blipFill>
          <a:blip r:embed="rId2"/>
          <a:stretch>
            <a:fillRect/>
          </a:stretch>
        </p:blipFill>
        <p:spPr>
          <a:xfrm>
            <a:off x="1135980" y="-89400"/>
            <a:ext cx="9921240" cy="6947400"/>
          </a:xfrm>
          <a:prstGeom prst="rect">
            <a:avLst/>
          </a:prstGeom>
        </p:spPr>
      </p:pic>
      <p:sp>
        <p:nvSpPr>
          <p:cNvPr id="3" name="Tijdelijke aanduiding voor dianummer 2"/>
          <p:cNvSpPr>
            <a:spLocks noGrp="1"/>
          </p:cNvSpPr>
          <p:nvPr>
            <p:ph type="sldNum" sz="quarter" idx="14"/>
          </p:nvPr>
        </p:nvSpPr>
        <p:spPr/>
        <p:txBody>
          <a:bodyPr/>
          <a:lstStyle/>
          <a:p>
            <a:fld id="{6C93B359-CF0D-4389-949E-16A33FCBB3EC}" type="slidenum">
              <a:rPr lang="nl-NL" smtClean="0"/>
              <a:t>8</a:t>
            </a:fld>
            <a:endParaRPr lang="nl-NL" dirty="0"/>
          </a:p>
        </p:txBody>
      </p:sp>
      <p:sp>
        <p:nvSpPr>
          <p:cNvPr id="4" name="Tijdelijke aanduiding voor tekst 3"/>
          <p:cNvSpPr>
            <a:spLocks noGrp="1"/>
          </p:cNvSpPr>
          <p:nvPr>
            <p:ph type="body" sz="quarter" idx="26"/>
          </p:nvPr>
        </p:nvSpPr>
        <p:spPr/>
        <p:txBody>
          <a:bodyPr/>
          <a:lstStyle/>
          <a:p>
            <a:endParaRPr lang="nl-NL"/>
          </a:p>
        </p:txBody>
      </p:sp>
    </p:spTree>
    <p:extLst>
      <p:ext uri="{BB962C8B-B14F-4D97-AF65-F5344CB8AC3E}">
        <p14:creationId xmlns:p14="http://schemas.microsoft.com/office/powerpoint/2010/main" val="19495651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a:xfrm>
            <a:off x="698746" y="3316128"/>
            <a:ext cx="10922400" cy="3212444"/>
          </a:xfrm>
        </p:spPr>
        <p:txBody>
          <a:bodyPr>
            <a:normAutofit/>
          </a:bodyPr>
          <a:lstStyle/>
          <a:p>
            <a:r>
              <a:rPr lang="nl-NL" sz="2000" dirty="0" smtClean="0"/>
              <a:t>Opgave voor de ingenieursopdracht (</a:t>
            </a:r>
            <a:r>
              <a:rPr lang="nl-NL" sz="2000" b="1" dirty="0" smtClean="0"/>
              <a:t>Best Value aanpak</a:t>
            </a:r>
            <a:r>
              <a:rPr lang="nl-NL" sz="2000" dirty="0" smtClean="0"/>
              <a:t>)</a:t>
            </a:r>
          </a:p>
          <a:p>
            <a:pPr lvl="1"/>
            <a:r>
              <a:rPr lang="nl-NL" sz="1600" i="1" dirty="0" smtClean="0"/>
              <a:t>Baseline 1 en 2 (Stap 1 t/m 3; planstudie)</a:t>
            </a:r>
          </a:p>
          <a:p>
            <a:pPr lvl="2"/>
            <a:r>
              <a:rPr lang="nl-NL" sz="1600" dirty="0" smtClean="0"/>
              <a:t>Onderzoek opwaarderen van de </a:t>
            </a:r>
            <a:r>
              <a:rPr lang="nl-NL" sz="1600" b="1" dirty="0" smtClean="0"/>
              <a:t>gehele</a:t>
            </a:r>
            <a:r>
              <a:rPr lang="nl-NL" sz="1600" dirty="0" smtClean="0"/>
              <a:t> vaarweg naar klasse Va </a:t>
            </a:r>
            <a:r>
              <a:rPr lang="nl-NL" sz="1600" dirty="0"/>
              <a:t>(</a:t>
            </a:r>
            <a:r>
              <a:rPr lang="nl-NL" sz="1600" b="1" dirty="0" smtClean="0"/>
              <a:t>excl</a:t>
            </a:r>
            <a:r>
              <a:rPr lang="nl-NL" sz="1600" b="1" dirty="0" smtClean="0"/>
              <a:t>. </a:t>
            </a:r>
            <a:r>
              <a:rPr lang="nl-NL" sz="1600" b="1" dirty="0" smtClean="0"/>
              <a:t>kunstwerken</a:t>
            </a:r>
            <a:r>
              <a:rPr lang="nl-NL" sz="1600" dirty="0" smtClean="0"/>
              <a:t>);</a:t>
            </a:r>
            <a:endParaRPr lang="nl-NL" sz="1600" dirty="0" smtClean="0"/>
          </a:p>
          <a:p>
            <a:pPr lvl="2"/>
            <a:r>
              <a:rPr lang="nl-NL" sz="1600" dirty="0" smtClean="0"/>
              <a:t>Onderzoek vervangingsopgave (Groot Onderhoud) voor gehele vaarweg </a:t>
            </a:r>
          </a:p>
          <a:p>
            <a:pPr lvl="1"/>
            <a:r>
              <a:rPr lang="nl-NL" sz="1600" i="1" dirty="0" smtClean="0"/>
              <a:t>Baseline 3 (Stap 4; voorbereiding realisatie)</a:t>
            </a:r>
          </a:p>
          <a:p>
            <a:pPr lvl="2"/>
            <a:r>
              <a:rPr lang="nl-NL" sz="1600" dirty="0" smtClean="0"/>
              <a:t>Realisatiecontract voor een deel van de opgave (tranche 4, ca. k</a:t>
            </a:r>
            <a:r>
              <a:rPr lang="nl-NL" sz="1600" dirty="0" smtClean="0">
                <a:latin typeface="Verdana" panose="020B0604030504040204" pitchFamily="34" charset="0"/>
                <a:ea typeface="Verdana" panose="020B0604030504040204" pitchFamily="34" charset="0"/>
                <a:cs typeface="Verdana" panose="020B0604030504040204" pitchFamily="34" charset="0"/>
              </a:rPr>
              <a:t>€ 50.000)</a:t>
            </a:r>
          </a:p>
          <a:p>
            <a:pPr lvl="1"/>
            <a:r>
              <a:rPr lang="nl-NL" sz="1700" i="1" dirty="0" smtClean="0">
                <a:latin typeface="Verdana" panose="020B0604030504040204" pitchFamily="34" charset="0"/>
                <a:ea typeface="Verdana" panose="020B0604030504040204" pitchFamily="34" charset="0"/>
                <a:cs typeface="Verdana" panose="020B0604030504040204" pitchFamily="34" charset="0"/>
              </a:rPr>
              <a:t>Optie</a:t>
            </a:r>
          </a:p>
          <a:p>
            <a:pPr lvl="2"/>
            <a:r>
              <a:rPr lang="nl-NL" sz="1600" dirty="0" smtClean="0">
                <a:latin typeface="Verdana" panose="020B0604030504040204" pitchFamily="34" charset="0"/>
                <a:ea typeface="Verdana" panose="020B0604030504040204" pitchFamily="34" charset="0"/>
                <a:cs typeface="Verdana" panose="020B0604030504040204" pitchFamily="34" charset="0"/>
              </a:rPr>
              <a:t> baseline 4: RO procedures voor de gehele vaarweg (excl. tranche 4)</a:t>
            </a:r>
          </a:p>
          <a:p>
            <a:pPr lvl="2"/>
            <a:r>
              <a:rPr lang="nl-NL" sz="1600" dirty="0" smtClean="0">
                <a:latin typeface="Verdana" panose="020B0604030504040204" pitchFamily="34" charset="0"/>
                <a:ea typeface="Verdana" panose="020B0604030504040204" pitchFamily="34" charset="0"/>
                <a:cs typeface="Verdana" panose="020B0604030504040204" pitchFamily="34" charset="0"/>
              </a:rPr>
              <a:t> baseline 5: Realisatiecontract voor de rest van de opgave (ca. k€ 225.000)</a:t>
            </a:r>
            <a:endParaRPr lang="nl-NL" sz="1600" dirty="0" smtClean="0"/>
          </a:p>
          <a:p>
            <a:pPr lvl="1"/>
            <a:endParaRPr lang="en-US" sz="1600" i="1" dirty="0" smtClean="0"/>
          </a:p>
          <a:p>
            <a:pPr lvl="1"/>
            <a:endParaRPr lang="nl-NL" sz="1600" i="1" dirty="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9</a:t>
            </a:fld>
            <a:endParaRPr lang="nl-NL" dirty="0"/>
          </a:p>
        </p:txBody>
      </p:sp>
      <p:sp>
        <p:nvSpPr>
          <p:cNvPr id="4" name="Tijdelijke aanduiding voor tekst 3"/>
          <p:cNvSpPr>
            <a:spLocks noGrp="1"/>
          </p:cNvSpPr>
          <p:nvPr>
            <p:ph type="body" sz="quarter" idx="26"/>
          </p:nvPr>
        </p:nvSpPr>
        <p:spPr/>
        <p:txBody>
          <a:bodyPr/>
          <a:lstStyle/>
          <a:p>
            <a:r>
              <a:rPr lang="en-US" dirty="0" smtClean="0"/>
              <a:t>RWS INFORMATIE</a:t>
            </a:r>
            <a:endParaRPr lang="nl-NL" dirty="0"/>
          </a:p>
        </p:txBody>
      </p:sp>
      <p:sp>
        <p:nvSpPr>
          <p:cNvPr id="5" name="Titel 4"/>
          <p:cNvSpPr>
            <a:spLocks noGrp="1"/>
          </p:cNvSpPr>
          <p:nvPr>
            <p:ph type="title"/>
          </p:nvPr>
        </p:nvSpPr>
        <p:spPr/>
        <p:txBody>
          <a:bodyPr/>
          <a:lstStyle/>
          <a:p>
            <a:r>
              <a:rPr lang="en-US" dirty="0" err="1" smtClean="0"/>
              <a:t>Opgave</a:t>
            </a:r>
            <a:endParaRPr lang="nl-NL" dirty="0"/>
          </a:p>
        </p:txBody>
      </p:sp>
      <p:graphicFrame>
        <p:nvGraphicFramePr>
          <p:cNvPr id="6" name="Diagram 5"/>
          <p:cNvGraphicFramePr/>
          <p:nvPr>
            <p:extLst>
              <p:ext uri="{D42A27DB-BD31-4B8C-83A1-F6EECF244321}">
                <p14:modId xmlns:p14="http://schemas.microsoft.com/office/powerpoint/2010/main" val="728098595"/>
              </p:ext>
            </p:extLst>
          </p:nvPr>
        </p:nvGraphicFramePr>
        <p:xfrm>
          <a:off x="3176000" y="884627"/>
          <a:ext cx="8128000" cy="22479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24809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39A7A582-C1D2-4008-BB89-58802F380BC0}"/>
              </a:ext>
            </a:extLst>
          </p:cNvPr>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hthoek 4">
            <a:extLst>
              <a:ext uri="{FF2B5EF4-FFF2-40B4-BE49-F238E27FC236}">
                <a16:creationId xmlns:a16="http://schemas.microsoft.com/office/drawing/2014/main" id="{EE94CD27-A049-46EF-81AE-253C155E221D}"/>
              </a:ext>
            </a:extLst>
          </p:cNvPr>
          <p:cNvSpPr/>
          <p:nvPr/>
        </p:nvSpPr>
        <p:spPr>
          <a:xfrm>
            <a:off x="638964" y="2474752"/>
            <a:ext cx="1961623" cy="889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Stap 1</a:t>
            </a:r>
          </a:p>
          <a:p>
            <a:pPr algn="ctr"/>
            <a:r>
              <a:rPr lang="nl-NL" sz="1400" dirty="0" smtClean="0"/>
              <a:t>Vervangingsopgave (scope)</a:t>
            </a:r>
            <a:endParaRPr lang="nl-NL" sz="1400" dirty="0"/>
          </a:p>
        </p:txBody>
      </p:sp>
      <p:sp>
        <p:nvSpPr>
          <p:cNvPr id="8" name="Rechthoek 7">
            <a:extLst>
              <a:ext uri="{FF2B5EF4-FFF2-40B4-BE49-F238E27FC236}">
                <a16:creationId xmlns:a16="http://schemas.microsoft.com/office/drawing/2014/main" id="{C6C6442F-9003-49F5-B3D8-954932765DDA}"/>
              </a:ext>
            </a:extLst>
          </p:cNvPr>
          <p:cNvSpPr/>
          <p:nvPr/>
        </p:nvSpPr>
        <p:spPr>
          <a:xfrm>
            <a:off x="2863093" y="2474750"/>
            <a:ext cx="2446589" cy="889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Stap 2</a:t>
            </a:r>
          </a:p>
          <a:p>
            <a:pPr algn="ctr"/>
            <a:r>
              <a:rPr lang="nl-NL" sz="1400" dirty="0"/>
              <a:t>VKV</a:t>
            </a:r>
          </a:p>
        </p:txBody>
      </p:sp>
      <p:sp>
        <p:nvSpPr>
          <p:cNvPr id="9" name="Rechthoek 8">
            <a:extLst>
              <a:ext uri="{FF2B5EF4-FFF2-40B4-BE49-F238E27FC236}">
                <a16:creationId xmlns:a16="http://schemas.microsoft.com/office/drawing/2014/main" id="{C8B864BE-83AC-49C0-BACE-C02210C7992B}"/>
              </a:ext>
            </a:extLst>
          </p:cNvPr>
          <p:cNvSpPr/>
          <p:nvPr/>
        </p:nvSpPr>
        <p:spPr>
          <a:xfrm>
            <a:off x="5429249" y="2474749"/>
            <a:ext cx="1310429" cy="889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Stap 3</a:t>
            </a:r>
          </a:p>
          <a:p>
            <a:pPr algn="ctr"/>
            <a:r>
              <a:rPr lang="nl-NL" sz="1400" dirty="0"/>
              <a:t>Prioriteren</a:t>
            </a:r>
          </a:p>
        </p:txBody>
      </p:sp>
      <p:sp>
        <p:nvSpPr>
          <p:cNvPr id="10" name="Rechthoek 9">
            <a:extLst>
              <a:ext uri="{FF2B5EF4-FFF2-40B4-BE49-F238E27FC236}">
                <a16:creationId xmlns:a16="http://schemas.microsoft.com/office/drawing/2014/main" id="{00ACE992-32E9-4ACD-BD58-C6EBDA31DBDC}"/>
              </a:ext>
            </a:extLst>
          </p:cNvPr>
          <p:cNvSpPr/>
          <p:nvPr/>
        </p:nvSpPr>
        <p:spPr>
          <a:xfrm>
            <a:off x="6977189" y="2474749"/>
            <a:ext cx="1895912" cy="889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Stap 4</a:t>
            </a:r>
          </a:p>
          <a:p>
            <a:pPr algn="ctr"/>
            <a:r>
              <a:rPr lang="nl-NL" sz="1400" dirty="0" smtClean="0"/>
              <a:t>Realisatiecontract </a:t>
            </a:r>
            <a:endParaRPr lang="nl-NL" sz="1400" dirty="0"/>
          </a:p>
        </p:txBody>
      </p:sp>
      <p:grpSp>
        <p:nvGrpSpPr>
          <p:cNvPr id="17" name="Groep 16">
            <a:extLst>
              <a:ext uri="{FF2B5EF4-FFF2-40B4-BE49-F238E27FC236}">
                <a16:creationId xmlns:a16="http://schemas.microsoft.com/office/drawing/2014/main" id="{714363C9-DF9B-450D-B610-888C478B748F}"/>
              </a:ext>
            </a:extLst>
          </p:cNvPr>
          <p:cNvGrpSpPr/>
          <p:nvPr/>
        </p:nvGrpSpPr>
        <p:grpSpPr>
          <a:xfrm>
            <a:off x="638963" y="1996580"/>
            <a:ext cx="2095318" cy="1367402"/>
            <a:chOff x="717912" y="1996580"/>
            <a:chExt cx="2109178" cy="1367402"/>
          </a:xfrm>
        </p:grpSpPr>
        <p:cxnSp>
          <p:nvCxnSpPr>
            <p:cNvPr id="7" name="Rechte verbindingslijn 6">
              <a:extLst>
                <a:ext uri="{FF2B5EF4-FFF2-40B4-BE49-F238E27FC236}">
                  <a16:creationId xmlns:a16="http://schemas.microsoft.com/office/drawing/2014/main" id="{F1548F9A-EAF4-4132-9DA3-CDD4BB4F0348}"/>
                </a:ext>
              </a:extLst>
            </p:cNvPr>
            <p:cNvCxnSpPr>
              <a:cxnSpLocks/>
            </p:cNvCxnSpPr>
            <p:nvPr/>
          </p:nvCxnSpPr>
          <p:spPr>
            <a:xfrm flipV="1">
              <a:off x="2827090" y="1996580"/>
              <a:ext cx="0" cy="1367402"/>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Tekstvak 11">
              <a:extLst>
                <a:ext uri="{FF2B5EF4-FFF2-40B4-BE49-F238E27FC236}">
                  <a16:creationId xmlns:a16="http://schemas.microsoft.com/office/drawing/2014/main" id="{4048C075-D67A-4833-828B-151884A7EDAD}"/>
                </a:ext>
              </a:extLst>
            </p:cNvPr>
            <p:cNvSpPr txBox="1"/>
            <p:nvPr/>
          </p:nvSpPr>
          <p:spPr>
            <a:xfrm>
              <a:off x="717912" y="1996580"/>
              <a:ext cx="1974978" cy="369332"/>
            </a:xfrm>
            <a:prstGeom prst="rect">
              <a:avLst/>
            </a:prstGeom>
            <a:solidFill>
              <a:schemeClr val="accent2">
                <a:lumMod val="60000"/>
                <a:lumOff val="40000"/>
              </a:schemeClr>
            </a:solidFill>
          </p:spPr>
          <p:txBody>
            <a:bodyPr wrap="square" rtlCol="0">
              <a:spAutoFit/>
            </a:bodyPr>
            <a:lstStyle/>
            <a:p>
              <a:pPr algn="ctr"/>
              <a:r>
                <a:rPr lang="nl-NL" dirty="0"/>
                <a:t>Baseline 1</a:t>
              </a:r>
            </a:p>
          </p:txBody>
        </p:sp>
      </p:grpSp>
      <p:grpSp>
        <p:nvGrpSpPr>
          <p:cNvPr id="16" name="Groep 15">
            <a:extLst>
              <a:ext uri="{FF2B5EF4-FFF2-40B4-BE49-F238E27FC236}">
                <a16:creationId xmlns:a16="http://schemas.microsoft.com/office/drawing/2014/main" id="{47736911-CAF3-444B-9CFE-66F7B85D627B}"/>
              </a:ext>
            </a:extLst>
          </p:cNvPr>
          <p:cNvGrpSpPr/>
          <p:nvPr/>
        </p:nvGrpSpPr>
        <p:grpSpPr>
          <a:xfrm>
            <a:off x="2863094" y="1996580"/>
            <a:ext cx="3996150" cy="1367402"/>
            <a:chOff x="3065391" y="1996580"/>
            <a:chExt cx="3698576" cy="1367402"/>
          </a:xfrm>
        </p:grpSpPr>
        <p:cxnSp>
          <p:nvCxnSpPr>
            <p:cNvPr id="14" name="Rechte verbindingslijn 13">
              <a:extLst>
                <a:ext uri="{FF2B5EF4-FFF2-40B4-BE49-F238E27FC236}">
                  <a16:creationId xmlns:a16="http://schemas.microsoft.com/office/drawing/2014/main" id="{AFA40106-F9AD-4EAA-B2DD-024D9151BAF2}"/>
                </a:ext>
              </a:extLst>
            </p:cNvPr>
            <p:cNvCxnSpPr>
              <a:cxnSpLocks/>
            </p:cNvCxnSpPr>
            <p:nvPr/>
          </p:nvCxnSpPr>
          <p:spPr>
            <a:xfrm flipV="1">
              <a:off x="6763967" y="1996580"/>
              <a:ext cx="0" cy="1367402"/>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Tekstvak 14">
              <a:extLst>
                <a:ext uri="{FF2B5EF4-FFF2-40B4-BE49-F238E27FC236}">
                  <a16:creationId xmlns:a16="http://schemas.microsoft.com/office/drawing/2014/main" id="{2C35ABF1-8A99-4EF4-AA54-B5D8A245ED0D}"/>
                </a:ext>
              </a:extLst>
            </p:cNvPr>
            <p:cNvSpPr txBox="1"/>
            <p:nvPr/>
          </p:nvSpPr>
          <p:spPr>
            <a:xfrm>
              <a:off x="3065391" y="1996580"/>
              <a:ext cx="3600000" cy="369332"/>
            </a:xfrm>
            <a:prstGeom prst="rect">
              <a:avLst/>
            </a:prstGeom>
            <a:solidFill>
              <a:schemeClr val="accent2">
                <a:lumMod val="60000"/>
                <a:lumOff val="40000"/>
              </a:schemeClr>
            </a:solidFill>
          </p:spPr>
          <p:txBody>
            <a:bodyPr wrap="square" rtlCol="0">
              <a:spAutoFit/>
            </a:bodyPr>
            <a:lstStyle/>
            <a:p>
              <a:pPr algn="ctr"/>
              <a:r>
                <a:rPr lang="nl-NL" dirty="0"/>
                <a:t>Baseline 2</a:t>
              </a:r>
            </a:p>
          </p:txBody>
        </p:sp>
      </p:grpSp>
      <p:grpSp>
        <p:nvGrpSpPr>
          <p:cNvPr id="18" name="Groep 17">
            <a:extLst>
              <a:ext uri="{FF2B5EF4-FFF2-40B4-BE49-F238E27FC236}">
                <a16:creationId xmlns:a16="http://schemas.microsoft.com/office/drawing/2014/main" id="{25E1AF70-44BC-4335-82FC-E8D26AFE9EF5}"/>
              </a:ext>
            </a:extLst>
          </p:cNvPr>
          <p:cNvGrpSpPr/>
          <p:nvPr/>
        </p:nvGrpSpPr>
        <p:grpSpPr>
          <a:xfrm>
            <a:off x="6994387" y="1996580"/>
            <a:ext cx="1997977" cy="1367402"/>
            <a:chOff x="5065730" y="1996580"/>
            <a:chExt cx="1997977" cy="1367402"/>
          </a:xfrm>
        </p:grpSpPr>
        <p:cxnSp>
          <p:nvCxnSpPr>
            <p:cNvPr id="19" name="Rechte verbindingslijn 18">
              <a:extLst>
                <a:ext uri="{FF2B5EF4-FFF2-40B4-BE49-F238E27FC236}">
                  <a16:creationId xmlns:a16="http://schemas.microsoft.com/office/drawing/2014/main" id="{C14FEFAA-CD94-4B36-B05D-0C3B9A8261DF}"/>
                </a:ext>
              </a:extLst>
            </p:cNvPr>
            <p:cNvCxnSpPr>
              <a:cxnSpLocks/>
            </p:cNvCxnSpPr>
            <p:nvPr/>
          </p:nvCxnSpPr>
          <p:spPr>
            <a:xfrm flipH="1" flipV="1">
              <a:off x="7062388" y="1996580"/>
              <a:ext cx="1319" cy="1367402"/>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0" name="Tekstvak 19">
              <a:extLst>
                <a:ext uri="{FF2B5EF4-FFF2-40B4-BE49-F238E27FC236}">
                  <a16:creationId xmlns:a16="http://schemas.microsoft.com/office/drawing/2014/main" id="{F73B597F-87EF-48CB-90DF-A7F6C81EF6ED}"/>
                </a:ext>
              </a:extLst>
            </p:cNvPr>
            <p:cNvSpPr txBox="1"/>
            <p:nvPr/>
          </p:nvSpPr>
          <p:spPr>
            <a:xfrm>
              <a:off x="5065730" y="1996580"/>
              <a:ext cx="1872000" cy="369332"/>
            </a:xfrm>
            <a:prstGeom prst="rect">
              <a:avLst/>
            </a:prstGeom>
            <a:solidFill>
              <a:schemeClr val="accent2">
                <a:lumMod val="60000"/>
                <a:lumOff val="40000"/>
              </a:schemeClr>
            </a:solidFill>
          </p:spPr>
          <p:txBody>
            <a:bodyPr wrap="square" rtlCol="0">
              <a:spAutoFit/>
            </a:bodyPr>
            <a:lstStyle/>
            <a:p>
              <a:pPr algn="ctr"/>
              <a:r>
                <a:rPr lang="nl-NL" dirty="0"/>
                <a:t>Baseline 3</a:t>
              </a:r>
            </a:p>
          </p:txBody>
        </p:sp>
      </p:grpSp>
      <p:sp>
        <p:nvSpPr>
          <p:cNvPr id="37" name="Vrije vorm: vorm 36">
            <a:extLst>
              <a:ext uri="{FF2B5EF4-FFF2-40B4-BE49-F238E27FC236}">
                <a16:creationId xmlns:a16="http://schemas.microsoft.com/office/drawing/2014/main" id="{850B778D-2FAF-4C42-BF59-EEEE698D87B9}"/>
              </a:ext>
            </a:extLst>
          </p:cNvPr>
          <p:cNvSpPr/>
          <p:nvPr/>
        </p:nvSpPr>
        <p:spPr>
          <a:xfrm>
            <a:off x="6848737" y="3528527"/>
            <a:ext cx="453152" cy="1355532"/>
          </a:xfrm>
          <a:custGeom>
            <a:avLst/>
            <a:gdLst>
              <a:gd name="connsiteX0" fmla="*/ 0 w 1502229"/>
              <a:gd name="connsiteY0" fmla="*/ 0 h 1017036"/>
              <a:gd name="connsiteX1" fmla="*/ 643812 w 1502229"/>
              <a:gd name="connsiteY1" fmla="*/ 849085 h 1017036"/>
              <a:gd name="connsiteX2" fmla="*/ 1502229 w 1502229"/>
              <a:gd name="connsiteY2" fmla="*/ 1017036 h 1017036"/>
              <a:gd name="connsiteX0" fmla="*/ 0 w 1502229"/>
              <a:gd name="connsiteY0" fmla="*/ 0 h 1017036"/>
              <a:gd name="connsiteX1" fmla="*/ 186612 w 1502229"/>
              <a:gd name="connsiteY1" fmla="*/ 839754 h 1017036"/>
              <a:gd name="connsiteX2" fmla="*/ 1502229 w 1502229"/>
              <a:gd name="connsiteY2" fmla="*/ 1017036 h 1017036"/>
              <a:gd name="connsiteX0" fmla="*/ 2768 w 1504997"/>
              <a:gd name="connsiteY0" fmla="*/ 0 h 1017036"/>
              <a:gd name="connsiteX1" fmla="*/ 189380 w 1504997"/>
              <a:gd name="connsiteY1" fmla="*/ 839754 h 1017036"/>
              <a:gd name="connsiteX2" fmla="*/ 1504997 w 1504997"/>
              <a:gd name="connsiteY2" fmla="*/ 1017036 h 1017036"/>
              <a:gd name="connsiteX0" fmla="*/ 0 w 662474"/>
              <a:gd name="connsiteY0" fmla="*/ 0 h 909143"/>
              <a:gd name="connsiteX1" fmla="*/ 186612 w 662474"/>
              <a:gd name="connsiteY1" fmla="*/ 839754 h 909143"/>
              <a:gd name="connsiteX2" fmla="*/ 662474 w 662474"/>
              <a:gd name="connsiteY2" fmla="*/ 905069 h 909143"/>
              <a:gd name="connsiteX0" fmla="*/ 0 w 662474"/>
              <a:gd name="connsiteY0" fmla="*/ 0 h 935398"/>
              <a:gd name="connsiteX1" fmla="*/ 186612 w 662474"/>
              <a:gd name="connsiteY1" fmla="*/ 839754 h 935398"/>
              <a:gd name="connsiteX2" fmla="*/ 662474 w 662474"/>
              <a:gd name="connsiteY2" fmla="*/ 905069 h 935398"/>
              <a:gd name="connsiteX0" fmla="*/ 0 w 662474"/>
              <a:gd name="connsiteY0" fmla="*/ 0 h 905069"/>
              <a:gd name="connsiteX1" fmla="*/ 662474 w 662474"/>
              <a:gd name="connsiteY1" fmla="*/ 905069 h 905069"/>
              <a:gd name="connsiteX0" fmla="*/ 0 w 662474"/>
              <a:gd name="connsiteY0" fmla="*/ 0 h 914401"/>
              <a:gd name="connsiteX1" fmla="*/ 93306 w 662474"/>
              <a:gd name="connsiteY1" fmla="*/ 914401 h 914401"/>
              <a:gd name="connsiteX2" fmla="*/ 662474 w 662474"/>
              <a:gd name="connsiteY2" fmla="*/ 905069 h 914401"/>
              <a:gd name="connsiteX0" fmla="*/ 0 w 662474"/>
              <a:gd name="connsiteY0" fmla="*/ 0 h 1045086"/>
              <a:gd name="connsiteX1" fmla="*/ 93306 w 662474"/>
              <a:gd name="connsiteY1" fmla="*/ 914401 h 1045086"/>
              <a:gd name="connsiteX2" fmla="*/ 662474 w 662474"/>
              <a:gd name="connsiteY2" fmla="*/ 905069 h 1045086"/>
              <a:gd name="connsiteX0" fmla="*/ 0 w 662474"/>
              <a:gd name="connsiteY0" fmla="*/ 0 h 1045086"/>
              <a:gd name="connsiteX1" fmla="*/ 93306 w 662474"/>
              <a:gd name="connsiteY1" fmla="*/ 914401 h 1045086"/>
              <a:gd name="connsiteX2" fmla="*/ 662474 w 662474"/>
              <a:gd name="connsiteY2" fmla="*/ 905069 h 1045086"/>
              <a:gd name="connsiteX0" fmla="*/ 0 w 662474"/>
              <a:gd name="connsiteY0" fmla="*/ 0 h 914401"/>
              <a:gd name="connsiteX1" fmla="*/ 93306 w 662474"/>
              <a:gd name="connsiteY1" fmla="*/ 914401 h 914401"/>
              <a:gd name="connsiteX2" fmla="*/ 662474 w 662474"/>
              <a:gd name="connsiteY2" fmla="*/ 905069 h 914401"/>
              <a:gd name="connsiteX0" fmla="*/ 0 w 662474"/>
              <a:gd name="connsiteY0" fmla="*/ 0 h 914401"/>
              <a:gd name="connsiteX1" fmla="*/ 93306 w 662474"/>
              <a:gd name="connsiteY1" fmla="*/ 914401 h 914401"/>
              <a:gd name="connsiteX2" fmla="*/ 662474 w 662474"/>
              <a:gd name="connsiteY2" fmla="*/ 905069 h 914401"/>
              <a:gd name="connsiteX0" fmla="*/ 0 w 662474"/>
              <a:gd name="connsiteY0" fmla="*/ 0 h 905128"/>
              <a:gd name="connsiteX1" fmla="*/ 124262 w 662474"/>
              <a:gd name="connsiteY1" fmla="*/ 790576 h 905128"/>
              <a:gd name="connsiteX2" fmla="*/ 662474 w 662474"/>
              <a:gd name="connsiteY2" fmla="*/ 905069 h 905128"/>
              <a:gd name="connsiteX0" fmla="*/ 0 w 662474"/>
              <a:gd name="connsiteY0" fmla="*/ 0 h 907477"/>
              <a:gd name="connsiteX1" fmla="*/ 124262 w 662474"/>
              <a:gd name="connsiteY1" fmla="*/ 790576 h 907477"/>
              <a:gd name="connsiteX2" fmla="*/ 662474 w 662474"/>
              <a:gd name="connsiteY2" fmla="*/ 905069 h 907477"/>
              <a:gd name="connsiteX0" fmla="*/ 74 w 662548"/>
              <a:gd name="connsiteY0" fmla="*/ 0 h 907477"/>
              <a:gd name="connsiteX1" fmla="*/ 124336 w 662548"/>
              <a:gd name="connsiteY1" fmla="*/ 790576 h 907477"/>
              <a:gd name="connsiteX2" fmla="*/ 662548 w 662548"/>
              <a:gd name="connsiteY2" fmla="*/ 905069 h 907477"/>
              <a:gd name="connsiteX0" fmla="*/ 3839 w 666313"/>
              <a:gd name="connsiteY0" fmla="*/ 0 h 907477"/>
              <a:gd name="connsiteX1" fmla="*/ 128101 w 666313"/>
              <a:gd name="connsiteY1" fmla="*/ 790576 h 907477"/>
              <a:gd name="connsiteX2" fmla="*/ 666313 w 666313"/>
              <a:gd name="connsiteY2" fmla="*/ 905069 h 907477"/>
              <a:gd name="connsiteX0" fmla="*/ 1848 w 664322"/>
              <a:gd name="connsiteY0" fmla="*/ 0 h 907477"/>
              <a:gd name="connsiteX1" fmla="*/ 126110 w 664322"/>
              <a:gd name="connsiteY1" fmla="*/ 790576 h 907477"/>
              <a:gd name="connsiteX2" fmla="*/ 664322 w 664322"/>
              <a:gd name="connsiteY2" fmla="*/ 905069 h 907477"/>
              <a:gd name="connsiteX0" fmla="*/ 1848 w 664322"/>
              <a:gd name="connsiteY0" fmla="*/ 0 h 909483"/>
              <a:gd name="connsiteX1" fmla="*/ 126110 w 664322"/>
              <a:gd name="connsiteY1" fmla="*/ 790576 h 909483"/>
              <a:gd name="connsiteX2" fmla="*/ 664322 w 664322"/>
              <a:gd name="connsiteY2" fmla="*/ 905069 h 909483"/>
              <a:gd name="connsiteX0" fmla="*/ 1848 w 664322"/>
              <a:gd name="connsiteY0" fmla="*/ 0 h 908193"/>
              <a:gd name="connsiteX1" fmla="*/ 126110 w 664322"/>
              <a:gd name="connsiteY1" fmla="*/ 790576 h 908193"/>
              <a:gd name="connsiteX2" fmla="*/ 664322 w 664322"/>
              <a:gd name="connsiteY2" fmla="*/ 905069 h 908193"/>
              <a:gd name="connsiteX0" fmla="*/ 1848 w 450010"/>
              <a:gd name="connsiteY0" fmla="*/ 0 h 908193"/>
              <a:gd name="connsiteX1" fmla="*/ 126110 w 450010"/>
              <a:gd name="connsiteY1" fmla="*/ 790576 h 908193"/>
              <a:gd name="connsiteX2" fmla="*/ 450010 w 450010"/>
              <a:gd name="connsiteY2" fmla="*/ 905069 h 908193"/>
              <a:gd name="connsiteX0" fmla="*/ 19995 w 468157"/>
              <a:gd name="connsiteY0" fmla="*/ 0 h 909155"/>
              <a:gd name="connsiteX1" fmla="*/ 96632 w 468157"/>
              <a:gd name="connsiteY1" fmla="*/ 795339 h 909155"/>
              <a:gd name="connsiteX2" fmla="*/ 468157 w 468157"/>
              <a:gd name="connsiteY2" fmla="*/ 905069 h 909155"/>
              <a:gd name="connsiteX0" fmla="*/ 1368 w 449530"/>
              <a:gd name="connsiteY0" fmla="*/ 0 h 909155"/>
              <a:gd name="connsiteX1" fmla="*/ 78005 w 449530"/>
              <a:gd name="connsiteY1" fmla="*/ 795339 h 909155"/>
              <a:gd name="connsiteX2" fmla="*/ 449530 w 449530"/>
              <a:gd name="connsiteY2" fmla="*/ 905069 h 909155"/>
              <a:gd name="connsiteX0" fmla="*/ 1368 w 449530"/>
              <a:gd name="connsiteY0" fmla="*/ 0 h 909155"/>
              <a:gd name="connsiteX1" fmla="*/ 78005 w 449530"/>
              <a:gd name="connsiteY1" fmla="*/ 795339 h 909155"/>
              <a:gd name="connsiteX2" fmla="*/ 449530 w 449530"/>
              <a:gd name="connsiteY2" fmla="*/ 905069 h 909155"/>
              <a:gd name="connsiteX0" fmla="*/ 1368 w 449530"/>
              <a:gd name="connsiteY0" fmla="*/ 0 h 905208"/>
              <a:gd name="connsiteX1" fmla="*/ 78005 w 449530"/>
              <a:gd name="connsiteY1" fmla="*/ 795339 h 905208"/>
              <a:gd name="connsiteX2" fmla="*/ 449530 w 449530"/>
              <a:gd name="connsiteY2" fmla="*/ 905069 h 905208"/>
              <a:gd name="connsiteX0" fmla="*/ 1368 w 449530"/>
              <a:gd name="connsiteY0" fmla="*/ 0 h 906074"/>
              <a:gd name="connsiteX1" fmla="*/ 78005 w 449530"/>
              <a:gd name="connsiteY1" fmla="*/ 795339 h 906074"/>
              <a:gd name="connsiteX2" fmla="*/ 449530 w 449530"/>
              <a:gd name="connsiteY2" fmla="*/ 905069 h 906074"/>
              <a:gd name="connsiteX0" fmla="*/ 5049 w 453211"/>
              <a:gd name="connsiteY0" fmla="*/ 0 h 906074"/>
              <a:gd name="connsiteX1" fmla="*/ 81686 w 453211"/>
              <a:gd name="connsiteY1" fmla="*/ 795339 h 906074"/>
              <a:gd name="connsiteX2" fmla="*/ 453211 w 453211"/>
              <a:gd name="connsiteY2" fmla="*/ 905069 h 906074"/>
              <a:gd name="connsiteX0" fmla="*/ 13419 w 461581"/>
              <a:gd name="connsiteY0" fmla="*/ 0 h 908772"/>
              <a:gd name="connsiteX1" fmla="*/ 71006 w 461581"/>
              <a:gd name="connsiteY1" fmla="*/ 814389 h 908772"/>
              <a:gd name="connsiteX2" fmla="*/ 461581 w 461581"/>
              <a:gd name="connsiteY2" fmla="*/ 905069 h 908772"/>
              <a:gd name="connsiteX0" fmla="*/ 13419 w 461581"/>
              <a:gd name="connsiteY0" fmla="*/ 0 h 907179"/>
              <a:gd name="connsiteX1" fmla="*/ 71006 w 461581"/>
              <a:gd name="connsiteY1" fmla="*/ 814389 h 907179"/>
              <a:gd name="connsiteX2" fmla="*/ 461581 w 461581"/>
              <a:gd name="connsiteY2" fmla="*/ 905069 h 907179"/>
              <a:gd name="connsiteX0" fmla="*/ 61 w 448223"/>
              <a:gd name="connsiteY0" fmla="*/ 0 h 907179"/>
              <a:gd name="connsiteX1" fmla="*/ 57648 w 448223"/>
              <a:gd name="connsiteY1" fmla="*/ 814389 h 907179"/>
              <a:gd name="connsiteX2" fmla="*/ 448223 w 448223"/>
              <a:gd name="connsiteY2" fmla="*/ 905069 h 907179"/>
              <a:gd name="connsiteX0" fmla="*/ 4990 w 453152"/>
              <a:gd name="connsiteY0" fmla="*/ 0 h 907179"/>
              <a:gd name="connsiteX1" fmla="*/ 62577 w 453152"/>
              <a:gd name="connsiteY1" fmla="*/ 814389 h 907179"/>
              <a:gd name="connsiteX2" fmla="*/ 453152 w 453152"/>
              <a:gd name="connsiteY2" fmla="*/ 905069 h 907179"/>
            </a:gdLst>
            <a:ahLst/>
            <a:cxnLst>
              <a:cxn ang="0">
                <a:pos x="connsiteX0" y="connsiteY0"/>
              </a:cxn>
              <a:cxn ang="0">
                <a:pos x="connsiteX1" y="connsiteY1"/>
              </a:cxn>
              <a:cxn ang="0">
                <a:pos x="connsiteX2" y="connsiteY2"/>
              </a:cxn>
            </a:cxnLst>
            <a:rect l="l" t="t" r="r" b="b"/>
            <a:pathLst>
              <a:path w="453152" h="907179">
                <a:moveTo>
                  <a:pt x="4990" y="0"/>
                </a:moveTo>
                <a:cubicBezTo>
                  <a:pt x="7712" y="434991"/>
                  <a:pt x="-28882" y="653923"/>
                  <a:pt x="62577" y="814389"/>
                </a:cubicBezTo>
                <a:cubicBezTo>
                  <a:pt x="173716" y="920815"/>
                  <a:pt x="156273" y="908180"/>
                  <a:pt x="453152" y="905069"/>
                </a:cubicBezTo>
              </a:path>
            </a:pathLst>
          </a:custGeom>
          <a:noFill/>
          <a:ln w="57150">
            <a:solidFill>
              <a:schemeClr val="accent2">
                <a:lumMod val="60000"/>
                <a:lumOff val="40000"/>
              </a:schemeClr>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41" name="Rechthoek 40">
            <a:extLst>
              <a:ext uri="{FF2B5EF4-FFF2-40B4-BE49-F238E27FC236}">
                <a16:creationId xmlns:a16="http://schemas.microsoft.com/office/drawing/2014/main" id="{61B6E765-5194-4BF3-AB6A-AC3EB60F914A}"/>
              </a:ext>
            </a:extLst>
          </p:cNvPr>
          <p:cNvSpPr/>
          <p:nvPr/>
        </p:nvSpPr>
        <p:spPr>
          <a:xfrm>
            <a:off x="7377356" y="4423717"/>
            <a:ext cx="1800000" cy="889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OPTIE </a:t>
            </a:r>
            <a:endParaRPr lang="nl-NL" b="1" dirty="0" smtClean="0"/>
          </a:p>
          <a:p>
            <a:pPr algn="ctr"/>
            <a:r>
              <a:rPr lang="nl-NL" sz="1400" dirty="0" smtClean="0"/>
              <a:t>RO Procedures</a:t>
            </a:r>
            <a:endParaRPr lang="nl-NL" sz="1400" dirty="0"/>
          </a:p>
        </p:txBody>
      </p:sp>
      <p:sp>
        <p:nvSpPr>
          <p:cNvPr id="42" name="Rechthoek 41">
            <a:extLst>
              <a:ext uri="{FF2B5EF4-FFF2-40B4-BE49-F238E27FC236}">
                <a16:creationId xmlns:a16="http://schemas.microsoft.com/office/drawing/2014/main" id="{91FAA16B-CF9E-4A7D-9E20-B347FFE6E757}"/>
              </a:ext>
            </a:extLst>
          </p:cNvPr>
          <p:cNvSpPr/>
          <p:nvPr/>
        </p:nvSpPr>
        <p:spPr>
          <a:xfrm>
            <a:off x="9437761" y="4400344"/>
            <a:ext cx="1800000" cy="8892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OPTIE </a:t>
            </a:r>
          </a:p>
          <a:p>
            <a:pPr algn="ctr"/>
            <a:r>
              <a:rPr lang="nl-NL" sz="1400" dirty="0" smtClean="0"/>
              <a:t>Realisatiecontract </a:t>
            </a:r>
            <a:endParaRPr lang="nl-NL" sz="1400" dirty="0"/>
          </a:p>
        </p:txBody>
      </p:sp>
      <p:cxnSp>
        <p:nvCxnSpPr>
          <p:cNvPr id="43" name="Rechte verbindingslijn 42">
            <a:extLst>
              <a:ext uri="{FF2B5EF4-FFF2-40B4-BE49-F238E27FC236}">
                <a16:creationId xmlns:a16="http://schemas.microsoft.com/office/drawing/2014/main" id="{A1F683F0-77DD-4972-9E14-72C565AC3466}"/>
              </a:ext>
            </a:extLst>
          </p:cNvPr>
          <p:cNvCxnSpPr>
            <a:cxnSpLocks/>
          </p:cNvCxnSpPr>
          <p:nvPr/>
        </p:nvCxnSpPr>
        <p:spPr>
          <a:xfrm flipV="1">
            <a:off x="9309043" y="3935830"/>
            <a:ext cx="0" cy="1358070"/>
          </a:xfrm>
          <a:prstGeom prst="line">
            <a:avLst/>
          </a:prstGeom>
          <a:ln w="5715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4" name="Tekstvak 43">
            <a:extLst>
              <a:ext uri="{FF2B5EF4-FFF2-40B4-BE49-F238E27FC236}">
                <a16:creationId xmlns:a16="http://schemas.microsoft.com/office/drawing/2014/main" id="{461ED19C-4729-485A-9528-74460BB79DD1}"/>
              </a:ext>
            </a:extLst>
          </p:cNvPr>
          <p:cNvSpPr txBox="1"/>
          <p:nvPr/>
        </p:nvSpPr>
        <p:spPr>
          <a:xfrm>
            <a:off x="7377356" y="3935830"/>
            <a:ext cx="1800000" cy="369332"/>
          </a:xfrm>
          <a:prstGeom prst="rect">
            <a:avLst/>
          </a:prstGeom>
          <a:solidFill>
            <a:schemeClr val="accent2">
              <a:lumMod val="60000"/>
              <a:lumOff val="40000"/>
            </a:schemeClr>
          </a:solidFill>
        </p:spPr>
        <p:txBody>
          <a:bodyPr wrap="square" rtlCol="0">
            <a:spAutoFit/>
          </a:bodyPr>
          <a:lstStyle/>
          <a:p>
            <a:pPr algn="ctr"/>
            <a:r>
              <a:rPr lang="nl-NL" dirty="0"/>
              <a:t>Baseline 4</a:t>
            </a:r>
          </a:p>
        </p:txBody>
      </p:sp>
      <p:sp>
        <p:nvSpPr>
          <p:cNvPr id="25" name="Tekstvak 24">
            <a:extLst>
              <a:ext uri="{FF2B5EF4-FFF2-40B4-BE49-F238E27FC236}">
                <a16:creationId xmlns:a16="http://schemas.microsoft.com/office/drawing/2014/main" id="{461ED19C-4729-485A-9528-74460BB79DD1}"/>
              </a:ext>
            </a:extLst>
          </p:cNvPr>
          <p:cNvSpPr txBox="1"/>
          <p:nvPr/>
        </p:nvSpPr>
        <p:spPr>
          <a:xfrm>
            <a:off x="9447286" y="3935830"/>
            <a:ext cx="1800000" cy="369332"/>
          </a:xfrm>
          <a:prstGeom prst="rect">
            <a:avLst/>
          </a:prstGeom>
          <a:solidFill>
            <a:schemeClr val="accent2">
              <a:lumMod val="60000"/>
              <a:lumOff val="40000"/>
            </a:schemeClr>
          </a:solidFill>
        </p:spPr>
        <p:txBody>
          <a:bodyPr wrap="square" rtlCol="0">
            <a:spAutoFit/>
          </a:bodyPr>
          <a:lstStyle/>
          <a:p>
            <a:pPr algn="ctr"/>
            <a:r>
              <a:rPr lang="nl-NL" dirty="0"/>
              <a:t>Baseline </a:t>
            </a:r>
            <a:r>
              <a:rPr lang="nl-NL" dirty="0" smtClean="0"/>
              <a:t>5</a:t>
            </a:r>
            <a:endParaRPr lang="nl-NL" dirty="0"/>
          </a:p>
        </p:txBody>
      </p:sp>
    </p:spTree>
    <p:extLst>
      <p:ext uri="{BB962C8B-B14F-4D97-AF65-F5344CB8AC3E}">
        <p14:creationId xmlns:p14="http://schemas.microsoft.com/office/powerpoint/2010/main" val="656422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1"/>
          </p:nvPr>
        </p:nvSpPr>
        <p:spPr/>
        <p:txBody>
          <a:bodyPr/>
          <a:lstStyle/>
          <a:p>
            <a:fld id="{6C93B359-CF0D-4389-949E-16A33FCBB3EC}" type="slidenum">
              <a:rPr lang="nl-NL" smtClean="0"/>
              <a:pPr/>
              <a:t>11</a:t>
            </a:fld>
            <a:endParaRPr lang="nl-NL" dirty="0"/>
          </a:p>
        </p:txBody>
      </p:sp>
      <p:sp>
        <p:nvSpPr>
          <p:cNvPr id="4" name="Titel 3"/>
          <p:cNvSpPr>
            <a:spLocks noGrp="1"/>
          </p:cNvSpPr>
          <p:nvPr>
            <p:ph type="title"/>
          </p:nvPr>
        </p:nvSpPr>
        <p:spPr/>
        <p:txBody>
          <a:bodyPr/>
          <a:lstStyle/>
          <a:p>
            <a:r>
              <a:rPr lang="en-US" dirty="0" err="1" smtClean="0"/>
              <a:t>Planstudie</a:t>
            </a:r>
            <a:r>
              <a:rPr lang="en-US" dirty="0" smtClean="0"/>
              <a:t>, </a:t>
            </a:r>
            <a:r>
              <a:rPr lang="en-US" dirty="0" err="1" smtClean="0"/>
              <a:t>stappen</a:t>
            </a:r>
            <a:r>
              <a:rPr lang="en-US" dirty="0" smtClean="0"/>
              <a:t> 1-3 (</a:t>
            </a:r>
            <a:r>
              <a:rPr lang="en-US" dirty="0" err="1" smtClean="0"/>
              <a:t>afwegingskader</a:t>
            </a:r>
            <a:r>
              <a:rPr lang="en-US" dirty="0" smtClean="0"/>
              <a:t>)</a:t>
            </a:r>
            <a:endParaRPr lang="nl-NL" dirty="0"/>
          </a:p>
        </p:txBody>
      </p:sp>
      <p:pic>
        <p:nvPicPr>
          <p:cNvPr id="5" name="Tijdelijke aanduiding voor afbeelding 4"/>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t="24650" b="24650"/>
          <a:stretch/>
        </p:blipFill>
        <p:spPr>
          <a:xfrm>
            <a:off x="0" y="2486025"/>
            <a:ext cx="12192000" cy="4371975"/>
          </a:xfrm>
          <a:prstGeom prst="rect">
            <a:avLst/>
          </a:prstGeom>
        </p:spPr>
      </p:pic>
    </p:spTree>
    <p:extLst>
      <p:ext uri="{BB962C8B-B14F-4D97-AF65-F5344CB8AC3E}">
        <p14:creationId xmlns:p14="http://schemas.microsoft.com/office/powerpoint/2010/main" val="13765419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p:cNvPicPr>
            <a:picLocks noChangeAspect="1"/>
          </p:cNvPicPr>
          <p:nvPr/>
        </p:nvPicPr>
        <p:blipFill rotWithShape="1">
          <a:blip r:embed="rId2" cstate="print">
            <a:extLst>
              <a:ext uri="{28A0092B-C50C-407E-A947-70E740481C1C}">
                <a14:useLocalDpi xmlns:a14="http://schemas.microsoft.com/office/drawing/2010/main" val="0"/>
              </a:ext>
            </a:extLst>
          </a:blip>
          <a:srcRect b="10972"/>
          <a:stretch/>
        </p:blipFill>
        <p:spPr>
          <a:xfrm>
            <a:off x="301649" y="0"/>
            <a:ext cx="11573669" cy="6858000"/>
          </a:xfrm>
          <a:prstGeom prst="rect">
            <a:avLst/>
          </a:prstGeom>
        </p:spPr>
      </p:pic>
      <p:sp>
        <p:nvSpPr>
          <p:cNvPr id="4" name="Tijdelijke aanduiding voor dianummer 3"/>
          <p:cNvSpPr>
            <a:spLocks noGrp="1"/>
          </p:cNvSpPr>
          <p:nvPr>
            <p:ph type="sldNum" sz="quarter" idx="10"/>
          </p:nvPr>
        </p:nvSpPr>
        <p:spPr/>
        <p:txBody>
          <a:bodyPr/>
          <a:lstStyle/>
          <a:p>
            <a:fld id="{6C93B359-CF0D-4389-949E-16A33FCBB3EC}" type="slidenum">
              <a:rPr lang="nl-NL" smtClean="0"/>
              <a:pPr/>
              <a:t>12</a:t>
            </a:fld>
            <a:endParaRPr lang="nl-NL" dirty="0"/>
          </a:p>
        </p:txBody>
      </p:sp>
      <p:sp>
        <p:nvSpPr>
          <p:cNvPr id="7" name="Tekstvak 6"/>
          <p:cNvSpPr txBox="1"/>
          <p:nvPr/>
        </p:nvSpPr>
        <p:spPr>
          <a:xfrm>
            <a:off x="2533650" y="257175"/>
            <a:ext cx="2658100" cy="584775"/>
          </a:xfrm>
          <a:prstGeom prst="rect">
            <a:avLst/>
          </a:prstGeom>
          <a:noFill/>
        </p:spPr>
        <p:txBody>
          <a:bodyPr wrap="none" rtlCol="0">
            <a:spAutoFit/>
          </a:bodyPr>
          <a:lstStyle/>
          <a:p>
            <a:r>
              <a:rPr lang="en-US" sz="3200" b="1" dirty="0" err="1" smtClean="0">
                <a:solidFill>
                  <a:schemeClr val="bg1"/>
                </a:solidFill>
              </a:rPr>
              <a:t>Vaste</a:t>
            </a:r>
            <a:r>
              <a:rPr lang="en-US" sz="3200" b="1" dirty="0" smtClean="0">
                <a:solidFill>
                  <a:schemeClr val="bg1"/>
                </a:solidFill>
              </a:rPr>
              <a:t> </a:t>
            </a:r>
            <a:r>
              <a:rPr lang="en-US" sz="3200" b="1" dirty="0" err="1" smtClean="0">
                <a:solidFill>
                  <a:schemeClr val="bg1"/>
                </a:solidFill>
              </a:rPr>
              <a:t>prijs</a:t>
            </a:r>
            <a:endParaRPr lang="nl-NL" sz="3200" b="1" dirty="0">
              <a:solidFill>
                <a:schemeClr val="bg1"/>
              </a:solidFill>
            </a:endParaRPr>
          </a:p>
        </p:txBody>
      </p:sp>
    </p:spTree>
    <p:extLst>
      <p:ext uri="{BB962C8B-B14F-4D97-AF65-F5344CB8AC3E}">
        <p14:creationId xmlns:p14="http://schemas.microsoft.com/office/powerpoint/2010/main" val="25526653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p:cNvPicPr>
            <a:picLocks noChangeAspect="1"/>
          </p:cNvPicPr>
          <p:nvPr/>
        </p:nvPicPr>
        <p:blipFill rotWithShape="1">
          <a:blip r:embed="rId2" cstate="print">
            <a:extLst>
              <a:ext uri="{28A0092B-C50C-407E-A947-70E740481C1C}">
                <a14:useLocalDpi xmlns:a14="http://schemas.microsoft.com/office/drawing/2010/main" val="0"/>
              </a:ext>
            </a:extLst>
          </a:blip>
          <a:srcRect l="-86" r="86" b="6945"/>
          <a:stretch/>
        </p:blipFill>
        <p:spPr>
          <a:xfrm>
            <a:off x="517291" y="0"/>
            <a:ext cx="11197836" cy="6858000"/>
          </a:xfrm>
          <a:prstGeom prst="rect">
            <a:avLst/>
          </a:prstGeom>
        </p:spPr>
      </p:pic>
      <p:sp>
        <p:nvSpPr>
          <p:cNvPr id="4" name="Tijdelijke aanduiding voor dianummer 3"/>
          <p:cNvSpPr>
            <a:spLocks noGrp="1"/>
          </p:cNvSpPr>
          <p:nvPr>
            <p:ph type="sldNum" sz="quarter" idx="10"/>
          </p:nvPr>
        </p:nvSpPr>
        <p:spPr/>
        <p:txBody>
          <a:bodyPr/>
          <a:lstStyle/>
          <a:p>
            <a:fld id="{6C93B359-CF0D-4389-949E-16A33FCBB3EC}" type="slidenum">
              <a:rPr lang="nl-NL" smtClean="0"/>
              <a:pPr/>
              <a:t>13</a:t>
            </a:fld>
            <a:endParaRPr lang="nl-NL" dirty="0"/>
          </a:p>
        </p:txBody>
      </p:sp>
      <p:sp>
        <p:nvSpPr>
          <p:cNvPr id="7" name="Tekstvak 6"/>
          <p:cNvSpPr txBox="1"/>
          <p:nvPr/>
        </p:nvSpPr>
        <p:spPr>
          <a:xfrm>
            <a:off x="2676525" y="257175"/>
            <a:ext cx="7010252" cy="584775"/>
          </a:xfrm>
          <a:prstGeom prst="rect">
            <a:avLst/>
          </a:prstGeom>
          <a:noFill/>
        </p:spPr>
        <p:txBody>
          <a:bodyPr wrap="none" rtlCol="0">
            <a:spAutoFit/>
          </a:bodyPr>
          <a:lstStyle/>
          <a:p>
            <a:r>
              <a:rPr lang="en-US" sz="3200" b="1" dirty="0" err="1" smtClean="0">
                <a:solidFill>
                  <a:schemeClr val="bg1"/>
                </a:solidFill>
              </a:rPr>
              <a:t>Prijs</a:t>
            </a:r>
            <a:r>
              <a:rPr lang="en-US" sz="3200" b="1" dirty="0" smtClean="0">
                <a:solidFill>
                  <a:schemeClr val="bg1"/>
                </a:solidFill>
              </a:rPr>
              <a:t> </a:t>
            </a:r>
            <a:r>
              <a:rPr lang="en-US" sz="3200" b="1" dirty="0" err="1" smtClean="0">
                <a:solidFill>
                  <a:schemeClr val="bg1"/>
                </a:solidFill>
              </a:rPr>
              <a:t>nader</a:t>
            </a:r>
            <a:r>
              <a:rPr lang="en-US" sz="3200" b="1" dirty="0" smtClean="0">
                <a:solidFill>
                  <a:schemeClr val="bg1"/>
                </a:solidFill>
              </a:rPr>
              <a:t> </a:t>
            </a:r>
            <a:r>
              <a:rPr lang="en-US" sz="3200" b="1" dirty="0" err="1" smtClean="0">
                <a:solidFill>
                  <a:schemeClr val="bg1"/>
                </a:solidFill>
              </a:rPr>
              <a:t>overeen</a:t>
            </a:r>
            <a:r>
              <a:rPr lang="en-US" sz="3200" b="1" dirty="0" smtClean="0">
                <a:solidFill>
                  <a:schemeClr val="bg1"/>
                </a:solidFill>
              </a:rPr>
              <a:t> </a:t>
            </a:r>
            <a:r>
              <a:rPr lang="en-US" sz="3200" b="1" dirty="0" err="1" smtClean="0">
                <a:solidFill>
                  <a:schemeClr val="bg1"/>
                </a:solidFill>
              </a:rPr>
              <a:t>te</a:t>
            </a:r>
            <a:r>
              <a:rPr lang="en-US" sz="3200" b="1" dirty="0" smtClean="0">
                <a:solidFill>
                  <a:schemeClr val="bg1"/>
                </a:solidFill>
              </a:rPr>
              <a:t> </a:t>
            </a:r>
            <a:r>
              <a:rPr lang="en-US" sz="3200" b="1" dirty="0" err="1" smtClean="0">
                <a:solidFill>
                  <a:schemeClr val="bg1"/>
                </a:solidFill>
              </a:rPr>
              <a:t>komen</a:t>
            </a:r>
            <a:endParaRPr lang="nl-NL" sz="3200" b="1" dirty="0">
              <a:solidFill>
                <a:schemeClr val="bg1"/>
              </a:solidFill>
            </a:endParaRPr>
          </a:p>
        </p:txBody>
      </p:sp>
    </p:spTree>
    <p:extLst>
      <p:ext uri="{BB962C8B-B14F-4D97-AF65-F5344CB8AC3E}">
        <p14:creationId xmlns:p14="http://schemas.microsoft.com/office/powerpoint/2010/main" val="463431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rotWithShape="1">
          <a:blip r:embed="rId2" cstate="print">
            <a:extLst>
              <a:ext uri="{28A0092B-C50C-407E-A947-70E740481C1C}">
                <a14:useLocalDpi xmlns:a14="http://schemas.microsoft.com/office/drawing/2010/main" val="0"/>
              </a:ext>
            </a:extLst>
          </a:blip>
          <a:srcRect b="16458"/>
          <a:stretch/>
        </p:blipFill>
        <p:spPr>
          <a:xfrm>
            <a:off x="301649" y="1"/>
            <a:ext cx="11573669" cy="6838950"/>
          </a:xfrm>
          <a:prstGeom prst="rect">
            <a:avLst/>
          </a:prstGeom>
        </p:spPr>
      </p:pic>
      <p:sp>
        <p:nvSpPr>
          <p:cNvPr id="4" name="Tijdelijke aanduiding voor dianummer 3"/>
          <p:cNvSpPr>
            <a:spLocks noGrp="1"/>
          </p:cNvSpPr>
          <p:nvPr>
            <p:ph type="sldNum" sz="quarter" idx="10"/>
          </p:nvPr>
        </p:nvSpPr>
        <p:spPr/>
        <p:txBody>
          <a:bodyPr/>
          <a:lstStyle/>
          <a:p>
            <a:fld id="{6C93B359-CF0D-4389-949E-16A33FCBB3EC}" type="slidenum">
              <a:rPr lang="nl-NL" smtClean="0"/>
              <a:pPr/>
              <a:t>14</a:t>
            </a:fld>
            <a:endParaRPr lang="nl-NL" dirty="0"/>
          </a:p>
        </p:txBody>
      </p:sp>
      <p:sp>
        <p:nvSpPr>
          <p:cNvPr id="7" name="Tekstvak 6"/>
          <p:cNvSpPr txBox="1"/>
          <p:nvPr/>
        </p:nvSpPr>
        <p:spPr>
          <a:xfrm>
            <a:off x="2533650" y="257175"/>
            <a:ext cx="7010252" cy="584775"/>
          </a:xfrm>
          <a:prstGeom prst="rect">
            <a:avLst/>
          </a:prstGeom>
          <a:noFill/>
        </p:spPr>
        <p:txBody>
          <a:bodyPr wrap="none" rtlCol="0">
            <a:spAutoFit/>
          </a:bodyPr>
          <a:lstStyle/>
          <a:p>
            <a:r>
              <a:rPr lang="en-US" sz="3200" b="1" dirty="0" err="1" smtClean="0">
                <a:solidFill>
                  <a:schemeClr val="bg1"/>
                </a:solidFill>
              </a:rPr>
              <a:t>Prijs</a:t>
            </a:r>
            <a:r>
              <a:rPr lang="en-US" sz="3200" b="1" dirty="0" smtClean="0">
                <a:solidFill>
                  <a:schemeClr val="bg1"/>
                </a:solidFill>
              </a:rPr>
              <a:t> </a:t>
            </a:r>
            <a:r>
              <a:rPr lang="en-US" sz="3200" b="1" dirty="0" err="1" smtClean="0">
                <a:solidFill>
                  <a:schemeClr val="bg1"/>
                </a:solidFill>
              </a:rPr>
              <a:t>nader</a:t>
            </a:r>
            <a:r>
              <a:rPr lang="en-US" sz="3200" b="1" dirty="0" smtClean="0">
                <a:solidFill>
                  <a:schemeClr val="bg1"/>
                </a:solidFill>
              </a:rPr>
              <a:t> </a:t>
            </a:r>
            <a:r>
              <a:rPr lang="en-US" sz="3200" b="1" dirty="0" err="1" smtClean="0">
                <a:solidFill>
                  <a:schemeClr val="bg1"/>
                </a:solidFill>
              </a:rPr>
              <a:t>overeen</a:t>
            </a:r>
            <a:r>
              <a:rPr lang="en-US" sz="3200" b="1" dirty="0" smtClean="0">
                <a:solidFill>
                  <a:schemeClr val="bg1"/>
                </a:solidFill>
              </a:rPr>
              <a:t> </a:t>
            </a:r>
            <a:r>
              <a:rPr lang="en-US" sz="3200" b="1" dirty="0" err="1" smtClean="0">
                <a:solidFill>
                  <a:schemeClr val="bg1"/>
                </a:solidFill>
              </a:rPr>
              <a:t>te</a:t>
            </a:r>
            <a:r>
              <a:rPr lang="en-US" sz="3200" b="1" dirty="0" smtClean="0">
                <a:solidFill>
                  <a:schemeClr val="bg1"/>
                </a:solidFill>
              </a:rPr>
              <a:t> </a:t>
            </a:r>
            <a:r>
              <a:rPr lang="en-US" sz="3200" b="1" dirty="0" err="1" smtClean="0">
                <a:solidFill>
                  <a:schemeClr val="bg1"/>
                </a:solidFill>
              </a:rPr>
              <a:t>komen</a:t>
            </a:r>
            <a:endParaRPr lang="nl-NL" sz="3200" b="1" dirty="0">
              <a:solidFill>
                <a:schemeClr val="bg1"/>
              </a:solidFill>
            </a:endParaRPr>
          </a:p>
        </p:txBody>
      </p:sp>
    </p:spTree>
    <p:extLst>
      <p:ext uri="{BB962C8B-B14F-4D97-AF65-F5344CB8AC3E}">
        <p14:creationId xmlns:p14="http://schemas.microsoft.com/office/powerpoint/2010/main" val="24068500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p:cNvPicPr>
            <a:picLocks noChangeAspect="1"/>
          </p:cNvPicPr>
          <p:nvPr/>
        </p:nvPicPr>
        <p:blipFill rotWithShape="1">
          <a:blip r:embed="rId2" cstate="print">
            <a:extLst>
              <a:ext uri="{28A0092B-C50C-407E-A947-70E740481C1C}">
                <a14:useLocalDpi xmlns:a14="http://schemas.microsoft.com/office/drawing/2010/main" val="0"/>
              </a:ext>
            </a:extLst>
          </a:blip>
          <a:srcRect b="16458"/>
          <a:stretch/>
        </p:blipFill>
        <p:spPr>
          <a:xfrm>
            <a:off x="301649" y="1"/>
            <a:ext cx="11573669" cy="6838950"/>
          </a:xfrm>
          <a:prstGeom prst="rect">
            <a:avLst/>
          </a:prstGeom>
        </p:spPr>
      </p:pic>
      <p:sp>
        <p:nvSpPr>
          <p:cNvPr id="4" name="Tijdelijke aanduiding voor dianummer 3"/>
          <p:cNvSpPr>
            <a:spLocks noGrp="1"/>
          </p:cNvSpPr>
          <p:nvPr>
            <p:ph type="sldNum" sz="quarter" idx="10"/>
          </p:nvPr>
        </p:nvSpPr>
        <p:spPr/>
        <p:txBody>
          <a:bodyPr/>
          <a:lstStyle/>
          <a:p>
            <a:fld id="{6C93B359-CF0D-4389-949E-16A33FCBB3EC}" type="slidenum">
              <a:rPr lang="nl-NL" smtClean="0"/>
              <a:pPr/>
              <a:t>15</a:t>
            </a:fld>
            <a:endParaRPr lang="nl-NL" dirty="0"/>
          </a:p>
        </p:txBody>
      </p:sp>
      <p:sp>
        <p:nvSpPr>
          <p:cNvPr id="7" name="Tekstvak 6"/>
          <p:cNvSpPr txBox="1"/>
          <p:nvPr/>
        </p:nvSpPr>
        <p:spPr>
          <a:xfrm>
            <a:off x="2447925" y="295275"/>
            <a:ext cx="7010252" cy="584775"/>
          </a:xfrm>
          <a:prstGeom prst="rect">
            <a:avLst/>
          </a:prstGeom>
          <a:noFill/>
        </p:spPr>
        <p:txBody>
          <a:bodyPr wrap="none" rtlCol="0">
            <a:spAutoFit/>
          </a:bodyPr>
          <a:lstStyle/>
          <a:p>
            <a:r>
              <a:rPr lang="en-US" sz="3200" b="1" dirty="0" err="1" smtClean="0">
                <a:solidFill>
                  <a:schemeClr val="bg1"/>
                </a:solidFill>
              </a:rPr>
              <a:t>Prijs</a:t>
            </a:r>
            <a:r>
              <a:rPr lang="en-US" sz="3200" b="1" dirty="0" smtClean="0">
                <a:solidFill>
                  <a:schemeClr val="bg1"/>
                </a:solidFill>
              </a:rPr>
              <a:t> </a:t>
            </a:r>
            <a:r>
              <a:rPr lang="en-US" sz="3200" b="1" dirty="0" err="1" smtClean="0">
                <a:solidFill>
                  <a:schemeClr val="bg1"/>
                </a:solidFill>
              </a:rPr>
              <a:t>nader</a:t>
            </a:r>
            <a:r>
              <a:rPr lang="en-US" sz="3200" b="1" dirty="0" smtClean="0">
                <a:solidFill>
                  <a:schemeClr val="bg1"/>
                </a:solidFill>
              </a:rPr>
              <a:t> </a:t>
            </a:r>
            <a:r>
              <a:rPr lang="en-US" sz="3200" b="1" dirty="0" err="1" smtClean="0">
                <a:solidFill>
                  <a:schemeClr val="bg1"/>
                </a:solidFill>
              </a:rPr>
              <a:t>overeen</a:t>
            </a:r>
            <a:r>
              <a:rPr lang="en-US" sz="3200" b="1" dirty="0" smtClean="0">
                <a:solidFill>
                  <a:schemeClr val="bg1"/>
                </a:solidFill>
              </a:rPr>
              <a:t> </a:t>
            </a:r>
            <a:r>
              <a:rPr lang="en-US" sz="3200" b="1" dirty="0" err="1" smtClean="0">
                <a:solidFill>
                  <a:schemeClr val="bg1"/>
                </a:solidFill>
              </a:rPr>
              <a:t>te</a:t>
            </a:r>
            <a:r>
              <a:rPr lang="en-US" sz="3200" b="1" dirty="0" smtClean="0">
                <a:solidFill>
                  <a:schemeClr val="bg1"/>
                </a:solidFill>
              </a:rPr>
              <a:t> </a:t>
            </a:r>
            <a:r>
              <a:rPr lang="en-US" sz="3200" b="1" dirty="0" err="1" smtClean="0">
                <a:solidFill>
                  <a:schemeClr val="bg1"/>
                </a:solidFill>
              </a:rPr>
              <a:t>komen</a:t>
            </a:r>
            <a:endParaRPr lang="nl-NL" sz="3200" b="1" dirty="0">
              <a:solidFill>
                <a:schemeClr val="bg1"/>
              </a:solidFill>
            </a:endParaRPr>
          </a:p>
        </p:txBody>
      </p:sp>
      <p:graphicFrame>
        <p:nvGraphicFramePr>
          <p:cNvPr id="3" name="Diagram 2"/>
          <p:cNvGraphicFramePr/>
          <p:nvPr>
            <p:extLst>
              <p:ext uri="{D42A27DB-BD31-4B8C-83A1-F6EECF244321}">
                <p14:modId xmlns:p14="http://schemas.microsoft.com/office/powerpoint/2010/main" val="4133660908"/>
              </p:ext>
            </p:extLst>
          </p:nvPr>
        </p:nvGraphicFramePr>
        <p:xfrm>
          <a:off x="708026" y="5242697"/>
          <a:ext cx="1492249" cy="1285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kstvak 7"/>
          <p:cNvSpPr txBox="1"/>
          <p:nvPr/>
        </p:nvSpPr>
        <p:spPr>
          <a:xfrm>
            <a:off x="2447925" y="5593246"/>
            <a:ext cx="7010252" cy="584775"/>
          </a:xfrm>
          <a:prstGeom prst="rect">
            <a:avLst/>
          </a:prstGeom>
          <a:noFill/>
        </p:spPr>
        <p:txBody>
          <a:bodyPr wrap="none" rtlCol="0">
            <a:spAutoFit/>
          </a:bodyPr>
          <a:lstStyle/>
          <a:p>
            <a:r>
              <a:rPr lang="en-US" sz="3200" b="1" dirty="0" err="1" smtClean="0">
                <a:solidFill>
                  <a:srgbClr val="C00000"/>
                </a:solidFill>
              </a:rPr>
              <a:t>Prijs</a:t>
            </a:r>
            <a:r>
              <a:rPr lang="en-US" sz="3200" b="1" dirty="0" smtClean="0">
                <a:solidFill>
                  <a:srgbClr val="C00000"/>
                </a:solidFill>
              </a:rPr>
              <a:t> </a:t>
            </a:r>
            <a:r>
              <a:rPr lang="en-US" sz="3200" b="1" dirty="0" err="1" smtClean="0">
                <a:solidFill>
                  <a:srgbClr val="C00000"/>
                </a:solidFill>
              </a:rPr>
              <a:t>nader</a:t>
            </a:r>
            <a:r>
              <a:rPr lang="en-US" sz="3200" b="1" dirty="0" smtClean="0">
                <a:solidFill>
                  <a:srgbClr val="C00000"/>
                </a:solidFill>
              </a:rPr>
              <a:t> </a:t>
            </a:r>
            <a:r>
              <a:rPr lang="en-US" sz="3200" b="1" dirty="0" err="1" smtClean="0">
                <a:solidFill>
                  <a:srgbClr val="C00000"/>
                </a:solidFill>
              </a:rPr>
              <a:t>overeen</a:t>
            </a:r>
            <a:r>
              <a:rPr lang="en-US" sz="3200" b="1" dirty="0" smtClean="0">
                <a:solidFill>
                  <a:srgbClr val="C00000"/>
                </a:solidFill>
              </a:rPr>
              <a:t> </a:t>
            </a:r>
            <a:r>
              <a:rPr lang="en-US" sz="3200" b="1" dirty="0" err="1" smtClean="0">
                <a:solidFill>
                  <a:srgbClr val="C00000"/>
                </a:solidFill>
              </a:rPr>
              <a:t>te</a:t>
            </a:r>
            <a:r>
              <a:rPr lang="en-US" sz="3200" b="1" dirty="0" smtClean="0">
                <a:solidFill>
                  <a:srgbClr val="C00000"/>
                </a:solidFill>
              </a:rPr>
              <a:t> </a:t>
            </a:r>
            <a:r>
              <a:rPr lang="en-US" sz="3200" b="1" dirty="0" err="1" smtClean="0">
                <a:solidFill>
                  <a:srgbClr val="C00000"/>
                </a:solidFill>
              </a:rPr>
              <a:t>komen</a:t>
            </a:r>
            <a:endParaRPr lang="nl-NL" sz="3200" b="1" dirty="0">
              <a:solidFill>
                <a:srgbClr val="C00000"/>
              </a:solidFill>
            </a:endParaRPr>
          </a:p>
        </p:txBody>
      </p:sp>
    </p:spTree>
    <p:extLst>
      <p:ext uri="{BB962C8B-B14F-4D97-AF65-F5344CB8AC3E}">
        <p14:creationId xmlns:p14="http://schemas.microsoft.com/office/powerpoint/2010/main" val="32309497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r>
              <a:rPr lang="nl-NL" dirty="0" smtClean="0"/>
              <a:t>Best Value Aanpak</a:t>
            </a:r>
          </a:p>
          <a:p>
            <a:r>
              <a:rPr lang="nl-NL" dirty="0" smtClean="0"/>
              <a:t>Gefaseerde </a:t>
            </a:r>
            <a:r>
              <a:rPr lang="nl-NL" dirty="0" err="1" smtClean="0"/>
              <a:t>opdacht</a:t>
            </a:r>
            <a:endParaRPr lang="nl-NL" dirty="0" smtClean="0"/>
          </a:p>
          <a:p>
            <a:pPr lvl="1"/>
            <a:r>
              <a:rPr lang="nl-NL" dirty="0" smtClean="0"/>
              <a:t>Vaste prijs waar mogelijk, en nader te bepalen waar nodig.</a:t>
            </a:r>
          </a:p>
          <a:p>
            <a:r>
              <a:rPr lang="nl-NL" dirty="0" smtClean="0"/>
              <a:t>Opdracht bestaat uit 3 </a:t>
            </a:r>
            <a:r>
              <a:rPr lang="nl-NL" dirty="0" smtClean="0"/>
              <a:t>baselines </a:t>
            </a:r>
            <a:r>
              <a:rPr lang="nl-NL" dirty="0" smtClean="0"/>
              <a:t>(stappen 1, 2+3 en 4)</a:t>
            </a:r>
          </a:p>
          <a:p>
            <a:r>
              <a:rPr lang="nl-NL" dirty="0" smtClean="0"/>
              <a:t>Bij baselineovergang nadere afstemming over scope en prijs</a:t>
            </a:r>
          </a:p>
          <a:p>
            <a:r>
              <a:rPr lang="nl-NL" dirty="0" smtClean="0"/>
              <a:t>Eerlijk geld voor eerlijk werk</a:t>
            </a:r>
          </a:p>
          <a:p>
            <a:r>
              <a:rPr lang="nl-NL" dirty="0" smtClean="0"/>
              <a:t>Gericht op samenwerking (</a:t>
            </a:r>
            <a:r>
              <a:rPr lang="nl-NL" dirty="0" err="1" smtClean="0"/>
              <a:t>vested</a:t>
            </a:r>
            <a:r>
              <a:rPr lang="nl-NL" dirty="0" smtClean="0"/>
              <a:t>/</a:t>
            </a:r>
            <a:r>
              <a:rPr lang="nl-NL" dirty="0" err="1" smtClean="0"/>
              <a:t>dedicated</a:t>
            </a:r>
            <a:r>
              <a:rPr lang="nl-NL" dirty="0" smtClean="0"/>
              <a:t> opdrachtnemer)</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16</a:t>
            </a:fld>
            <a:endParaRPr lang="nl-NL" dirty="0"/>
          </a:p>
        </p:txBody>
      </p:sp>
      <p:sp>
        <p:nvSpPr>
          <p:cNvPr id="5" name="Titel 4"/>
          <p:cNvSpPr>
            <a:spLocks noGrp="1"/>
          </p:cNvSpPr>
          <p:nvPr>
            <p:ph type="title"/>
          </p:nvPr>
        </p:nvSpPr>
        <p:spPr/>
        <p:txBody>
          <a:bodyPr/>
          <a:lstStyle/>
          <a:p>
            <a:r>
              <a:rPr lang="nl-NL" dirty="0" smtClean="0"/>
              <a:t>Uitgangspunten contract</a:t>
            </a:r>
            <a:endParaRPr lang="nl-NL" dirty="0"/>
          </a:p>
        </p:txBody>
      </p:sp>
    </p:spTree>
    <p:extLst>
      <p:ext uri="{BB962C8B-B14F-4D97-AF65-F5344CB8AC3E}">
        <p14:creationId xmlns:p14="http://schemas.microsoft.com/office/powerpoint/2010/main" val="891436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chor="ctr">
            <a:normAutofit fontScale="92500" lnSpcReduction="10000"/>
          </a:bodyPr>
          <a:lstStyle/>
          <a:p>
            <a:r>
              <a:rPr lang="nl-NL" dirty="0" smtClean="0"/>
              <a:t>Inschrijving</a:t>
            </a:r>
          </a:p>
          <a:p>
            <a:pPr lvl="1"/>
            <a:r>
              <a:rPr lang="nl-NL" sz="1700" dirty="0" smtClean="0"/>
              <a:t>Kansen, Risico’s en prestaties voor het gehele opdracht (baselines 1 t/m 3)</a:t>
            </a:r>
          </a:p>
          <a:p>
            <a:pPr lvl="1"/>
            <a:r>
              <a:rPr lang="nl-NL" sz="1700" dirty="0" smtClean="0"/>
              <a:t>Vaste prijs voor baseline 1 en projectmanagement en projectbeheersing gehele opdracht (baseline 1 t/m 3)</a:t>
            </a:r>
          </a:p>
          <a:p>
            <a:pPr lvl="1"/>
            <a:r>
              <a:rPr lang="nl-NL" sz="1700" dirty="0" smtClean="0"/>
              <a:t>Prijs voor baseline 2 en 3 op basis van geprognotiseerde omvang </a:t>
            </a:r>
          </a:p>
          <a:p>
            <a:pPr lvl="1"/>
            <a:endParaRPr lang="nl-NL" dirty="0" smtClean="0"/>
          </a:p>
          <a:p>
            <a:r>
              <a:rPr lang="nl-NL" dirty="0" smtClean="0"/>
              <a:t>Getrapt </a:t>
            </a:r>
            <a:r>
              <a:rPr lang="nl-NL" dirty="0" smtClean="0"/>
              <a:t>traject </a:t>
            </a:r>
            <a:r>
              <a:rPr lang="nl-NL" dirty="0" smtClean="0"/>
              <a:t>bij baselineovergang (baseline 1 en 2)</a:t>
            </a:r>
          </a:p>
          <a:p>
            <a:pPr marL="770400" lvl="1" indent="-457200">
              <a:buFont typeface="+mj-lt"/>
              <a:buAutoNum type="arabicPeriod"/>
            </a:pPr>
            <a:r>
              <a:rPr lang="nl-NL" sz="1900" dirty="0" smtClean="0"/>
              <a:t>gezamenlijk vaststellen voldoende draagvlak voor vervolg (samenwerking)</a:t>
            </a:r>
          </a:p>
          <a:p>
            <a:pPr marL="770400" lvl="1" indent="-457200">
              <a:buFont typeface="+mj-lt"/>
              <a:buAutoNum type="arabicPeriod"/>
            </a:pPr>
            <a:r>
              <a:rPr lang="nl-NL" sz="1900" dirty="0" smtClean="0"/>
              <a:t>ON doet voorstel scope en aanpak (WBS)</a:t>
            </a:r>
          </a:p>
          <a:p>
            <a:pPr marL="770400" lvl="1" indent="-457200">
              <a:buFont typeface="+mj-lt"/>
              <a:buAutoNum type="arabicPeriod"/>
            </a:pPr>
            <a:r>
              <a:rPr lang="nl-NL" sz="1900" dirty="0" smtClean="0"/>
              <a:t>overeenstemming over scope</a:t>
            </a:r>
          </a:p>
          <a:p>
            <a:pPr marL="770400" lvl="1" indent="-457200">
              <a:buFont typeface="+mj-lt"/>
              <a:buAutoNum type="arabicPeriod"/>
            </a:pPr>
            <a:r>
              <a:rPr lang="nl-NL" sz="1900" dirty="0" smtClean="0"/>
              <a:t>ON doet offerte voor overeengekomen scope op basis van geprognotiseerde omvang</a:t>
            </a:r>
          </a:p>
          <a:p>
            <a:pPr marL="770400" lvl="1" indent="-457200">
              <a:buFont typeface="+mj-lt"/>
              <a:buAutoNum type="arabicPeriod"/>
            </a:pPr>
            <a:r>
              <a:rPr lang="nl-NL" sz="1900" dirty="0" smtClean="0"/>
              <a:t>overeenstemming en opdracht opvolgende fase</a:t>
            </a:r>
          </a:p>
          <a:p>
            <a:pPr lvl="1"/>
            <a:endParaRPr lang="nl-NL" dirty="0" smtClean="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17</a:t>
            </a:fld>
            <a:endParaRPr lang="nl-NL" dirty="0"/>
          </a:p>
        </p:txBody>
      </p:sp>
      <p:sp>
        <p:nvSpPr>
          <p:cNvPr id="5" name="Titel 4"/>
          <p:cNvSpPr>
            <a:spLocks noGrp="1"/>
          </p:cNvSpPr>
          <p:nvPr>
            <p:ph type="title"/>
          </p:nvPr>
        </p:nvSpPr>
        <p:spPr/>
        <p:txBody>
          <a:bodyPr/>
          <a:lstStyle/>
          <a:p>
            <a:r>
              <a:rPr lang="nl-NL" dirty="0" smtClean="0"/>
              <a:t>Offerte traject</a:t>
            </a:r>
            <a:endParaRPr lang="nl-NL" dirty="0"/>
          </a:p>
        </p:txBody>
      </p:sp>
    </p:spTree>
    <p:extLst>
      <p:ext uri="{BB962C8B-B14F-4D97-AF65-F5344CB8AC3E}">
        <p14:creationId xmlns:p14="http://schemas.microsoft.com/office/powerpoint/2010/main" val="23299883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dirty="0" smtClean="0"/>
              <a:t>Start aanbesteding		</a:t>
            </a:r>
            <a:r>
              <a:rPr lang="nl-NL" dirty="0" smtClean="0"/>
              <a:t>	1 </a:t>
            </a:r>
            <a:r>
              <a:rPr lang="nl-NL" dirty="0" smtClean="0"/>
              <a:t>juni 2020</a:t>
            </a:r>
          </a:p>
          <a:p>
            <a:r>
              <a:rPr lang="nl-NL" dirty="0" smtClean="0"/>
              <a:t>Gunning				</a:t>
            </a:r>
            <a:r>
              <a:rPr lang="nl-NL" dirty="0" smtClean="0"/>
              <a:t>	15 </a:t>
            </a:r>
            <a:r>
              <a:rPr lang="nl-NL" dirty="0" smtClean="0"/>
              <a:t>januari 2021</a:t>
            </a:r>
          </a:p>
          <a:p>
            <a:r>
              <a:rPr lang="nl-NL" dirty="0" smtClean="0"/>
              <a:t>Einde </a:t>
            </a:r>
            <a:r>
              <a:rPr lang="nl-NL" dirty="0" smtClean="0"/>
              <a:t>baseline 1</a:t>
            </a:r>
            <a:r>
              <a:rPr lang="nl-NL" dirty="0" smtClean="0"/>
              <a:t>			15 september 2021	</a:t>
            </a:r>
          </a:p>
          <a:p>
            <a:r>
              <a:rPr lang="nl-NL" dirty="0" smtClean="0"/>
              <a:t>Einde </a:t>
            </a:r>
            <a:r>
              <a:rPr lang="nl-NL" dirty="0" smtClean="0"/>
              <a:t>baseline 2</a:t>
            </a:r>
            <a:r>
              <a:rPr lang="nl-NL" dirty="0" smtClean="0"/>
              <a:t>			15 oktober 2022		</a:t>
            </a:r>
          </a:p>
          <a:p>
            <a:r>
              <a:rPr lang="nl-NL" dirty="0" smtClean="0"/>
              <a:t>Einde baseline 3	</a:t>
            </a:r>
            <a:r>
              <a:rPr lang="nl-NL" dirty="0" smtClean="0"/>
              <a:t>	</a:t>
            </a:r>
            <a:r>
              <a:rPr lang="nl-NL" dirty="0" smtClean="0"/>
              <a:t>	1 </a:t>
            </a:r>
            <a:r>
              <a:rPr lang="nl-NL" dirty="0" smtClean="0"/>
              <a:t>september 2023	</a:t>
            </a: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18</a:t>
            </a:fld>
            <a:endParaRPr lang="nl-NL" dirty="0"/>
          </a:p>
        </p:txBody>
      </p:sp>
      <p:sp>
        <p:nvSpPr>
          <p:cNvPr id="5" name="Titel 4"/>
          <p:cNvSpPr>
            <a:spLocks noGrp="1"/>
          </p:cNvSpPr>
          <p:nvPr>
            <p:ph type="title"/>
          </p:nvPr>
        </p:nvSpPr>
        <p:spPr/>
        <p:txBody>
          <a:bodyPr/>
          <a:lstStyle/>
          <a:p>
            <a:r>
              <a:rPr lang="nl-NL" dirty="0" smtClean="0"/>
              <a:t>Planning (voorlopig)</a:t>
            </a:r>
            <a:endParaRPr lang="nl-NL" dirty="0"/>
          </a:p>
        </p:txBody>
      </p:sp>
    </p:spTree>
    <p:extLst>
      <p:ext uri="{BB962C8B-B14F-4D97-AF65-F5344CB8AC3E}">
        <p14:creationId xmlns:p14="http://schemas.microsoft.com/office/powerpoint/2010/main" val="2422128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sz="2000" dirty="0" smtClean="0"/>
              <a:t>Aanbestedingsrechtelijk kader versus White paper</a:t>
            </a:r>
          </a:p>
          <a:p>
            <a:r>
              <a:rPr lang="en-US" sz="2000" dirty="0" smtClean="0"/>
              <a:t>Hoe de </a:t>
            </a:r>
            <a:r>
              <a:rPr lang="en-US" sz="2000" dirty="0" err="1" smtClean="0"/>
              <a:t>brede</a:t>
            </a:r>
            <a:r>
              <a:rPr lang="en-US" sz="2000" dirty="0" smtClean="0"/>
              <a:t> </a:t>
            </a:r>
            <a:r>
              <a:rPr lang="en-US" sz="2000" dirty="0" err="1" smtClean="0"/>
              <a:t>en</a:t>
            </a:r>
            <a:r>
              <a:rPr lang="en-US" sz="2000" dirty="0" smtClean="0"/>
              <a:t> </a:t>
            </a:r>
            <a:r>
              <a:rPr lang="en-US" sz="2000" dirty="0" err="1" smtClean="0"/>
              <a:t>complexe</a:t>
            </a:r>
            <a:r>
              <a:rPr lang="en-US" sz="2000" dirty="0" smtClean="0"/>
              <a:t> scope </a:t>
            </a:r>
            <a:r>
              <a:rPr lang="en-US" sz="2000" dirty="0" err="1" smtClean="0"/>
              <a:t>en</a:t>
            </a:r>
            <a:r>
              <a:rPr lang="en-US" sz="2000" dirty="0" smtClean="0"/>
              <a:t> de door </a:t>
            </a:r>
            <a:r>
              <a:rPr lang="en-US" sz="2000" dirty="0" err="1" smtClean="0"/>
              <a:t>opdrachtnemer</a:t>
            </a:r>
            <a:r>
              <a:rPr lang="en-US" sz="2000" dirty="0" smtClean="0"/>
              <a:t> </a:t>
            </a:r>
            <a:r>
              <a:rPr lang="en-US" sz="2000" dirty="0" err="1" smtClean="0"/>
              <a:t>te</a:t>
            </a:r>
            <a:r>
              <a:rPr lang="en-US" sz="2000" dirty="0" smtClean="0"/>
              <a:t> </a:t>
            </a:r>
            <a:r>
              <a:rPr lang="en-US" sz="2000" dirty="0" err="1" smtClean="0"/>
              <a:t>nemen</a:t>
            </a:r>
            <a:r>
              <a:rPr lang="en-US" sz="2000" dirty="0" smtClean="0"/>
              <a:t> </a:t>
            </a:r>
            <a:r>
              <a:rPr lang="en-US" sz="2000" dirty="0" err="1" smtClean="0"/>
              <a:t>stappen</a:t>
            </a:r>
            <a:r>
              <a:rPr lang="en-US" sz="2000" dirty="0" smtClean="0"/>
              <a:t> </a:t>
            </a:r>
            <a:r>
              <a:rPr lang="en-US" sz="2000" dirty="0" err="1" smtClean="0"/>
              <a:t>hierin</a:t>
            </a:r>
            <a:r>
              <a:rPr lang="en-US" sz="2000" dirty="0" smtClean="0"/>
              <a:t> </a:t>
            </a:r>
            <a:r>
              <a:rPr lang="en-US" sz="2000" dirty="0" err="1" smtClean="0"/>
              <a:t>vertalen</a:t>
            </a:r>
            <a:r>
              <a:rPr lang="en-US" sz="2000" dirty="0" smtClean="0"/>
              <a:t> in de </a:t>
            </a:r>
            <a:r>
              <a:rPr lang="en-US" sz="2000" dirty="0" err="1" smtClean="0"/>
              <a:t>uitvraag</a:t>
            </a:r>
            <a:endParaRPr lang="en-US" sz="2000" dirty="0" smtClean="0"/>
          </a:p>
          <a:p>
            <a:r>
              <a:rPr lang="en-US" sz="2000" dirty="0" smtClean="0"/>
              <a:t>BVA </a:t>
            </a:r>
            <a:r>
              <a:rPr lang="en-US" sz="2000" dirty="0" err="1" smtClean="0"/>
              <a:t>aanpak</a:t>
            </a:r>
            <a:r>
              <a:rPr lang="en-US" sz="2000" dirty="0" smtClean="0"/>
              <a:t> in </a:t>
            </a:r>
            <a:r>
              <a:rPr lang="en-US" sz="2000" dirty="0" err="1" smtClean="0"/>
              <a:t>relatie</a:t>
            </a:r>
            <a:r>
              <a:rPr lang="en-US" sz="2000" dirty="0" smtClean="0"/>
              <a:t> tot </a:t>
            </a:r>
            <a:r>
              <a:rPr lang="en-US" sz="2000" dirty="0" err="1" smtClean="0"/>
              <a:t>een</a:t>
            </a:r>
            <a:r>
              <a:rPr lang="en-US" sz="2000" dirty="0" smtClean="0"/>
              <a:t> </a:t>
            </a:r>
            <a:r>
              <a:rPr lang="en-US" sz="2000" dirty="0" err="1" smtClean="0"/>
              <a:t>gefaseerde</a:t>
            </a:r>
            <a:r>
              <a:rPr lang="en-US" sz="2000" dirty="0" smtClean="0"/>
              <a:t> </a:t>
            </a:r>
            <a:r>
              <a:rPr lang="en-US" sz="2000" dirty="0" err="1" smtClean="0"/>
              <a:t>opdrachtverlening</a:t>
            </a:r>
            <a:endParaRPr lang="en-US" sz="2000" dirty="0" smtClean="0"/>
          </a:p>
          <a:p>
            <a:r>
              <a:rPr lang="en-US" sz="2000" dirty="0" smtClean="0"/>
              <a:t>Hoe </a:t>
            </a:r>
            <a:r>
              <a:rPr lang="en-US" sz="2000" dirty="0" err="1" smtClean="0"/>
              <a:t>omgaan</a:t>
            </a:r>
            <a:r>
              <a:rPr lang="en-US" sz="2000" dirty="0" smtClean="0"/>
              <a:t> met de </a:t>
            </a:r>
            <a:r>
              <a:rPr lang="en-US" sz="2000" dirty="0" err="1" smtClean="0"/>
              <a:t>verdeling</a:t>
            </a:r>
            <a:r>
              <a:rPr lang="en-US" sz="2000" dirty="0" smtClean="0"/>
              <a:t> van </a:t>
            </a:r>
            <a:r>
              <a:rPr lang="en-US" sz="2000" dirty="0" err="1" smtClean="0"/>
              <a:t>risico’s</a:t>
            </a:r>
            <a:r>
              <a:rPr lang="en-US" sz="2000" dirty="0" smtClean="0"/>
              <a:t> </a:t>
            </a:r>
            <a:r>
              <a:rPr lang="en-US" sz="2000" dirty="0" err="1" smtClean="0"/>
              <a:t>en</a:t>
            </a:r>
            <a:r>
              <a:rPr lang="en-US" sz="2000" dirty="0" smtClean="0"/>
              <a:t> </a:t>
            </a:r>
            <a:r>
              <a:rPr lang="en-US" sz="2000" dirty="0" err="1" smtClean="0"/>
              <a:t>kansen</a:t>
            </a:r>
            <a:r>
              <a:rPr lang="en-US" sz="2000" dirty="0" smtClean="0"/>
              <a:t> </a:t>
            </a:r>
            <a:r>
              <a:rPr lang="en-US" sz="2000" dirty="0" err="1" smtClean="0"/>
              <a:t>voor</a:t>
            </a:r>
            <a:r>
              <a:rPr lang="en-US" sz="2000" dirty="0" smtClean="0"/>
              <a:t> baseline 2 </a:t>
            </a:r>
            <a:r>
              <a:rPr lang="en-US" sz="2000" dirty="0" err="1" smtClean="0"/>
              <a:t>en</a:t>
            </a:r>
            <a:r>
              <a:rPr lang="en-US" sz="2000" dirty="0" smtClean="0"/>
              <a:t> 3</a:t>
            </a:r>
            <a:endParaRPr lang="nl-NL" sz="2000" dirty="0" smtClean="0"/>
          </a:p>
          <a:p>
            <a:r>
              <a:rPr lang="nl-NL" sz="2000" dirty="0" smtClean="0"/>
              <a:t>Prijsbepaling </a:t>
            </a:r>
            <a:r>
              <a:rPr lang="nl-NL" sz="2000" dirty="0"/>
              <a:t>baseline 2 en </a:t>
            </a:r>
            <a:r>
              <a:rPr lang="nl-NL" sz="2000" dirty="0" smtClean="0"/>
              <a:t>3 in relatie tot het plafond bedrag</a:t>
            </a:r>
          </a:p>
          <a:p>
            <a:r>
              <a:rPr lang="nl-NL" sz="2000" dirty="0" smtClean="0"/>
              <a:t>Scopebepaling en diepgang fase 2 en 3 in relatie tot BVA</a:t>
            </a:r>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19</a:t>
            </a:fld>
            <a:endParaRPr lang="nl-NL" dirty="0"/>
          </a:p>
        </p:txBody>
      </p:sp>
      <p:sp>
        <p:nvSpPr>
          <p:cNvPr id="5" name="Titel 4"/>
          <p:cNvSpPr>
            <a:spLocks noGrp="1"/>
          </p:cNvSpPr>
          <p:nvPr>
            <p:ph type="title"/>
          </p:nvPr>
        </p:nvSpPr>
        <p:spPr/>
        <p:txBody>
          <a:bodyPr/>
          <a:lstStyle/>
          <a:p>
            <a:r>
              <a:rPr lang="nl-NL" dirty="0" smtClean="0"/>
              <a:t>Uitdagingen voorbereiding RWS</a:t>
            </a:r>
            <a:endParaRPr lang="nl-NL" dirty="0"/>
          </a:p>
        </p:txBody>
      </p:sp>
    </p:spTree>
    <p:extLst>
      <p:ext uri="{BB962C8B-B14F-4D97-AF65-F5344CB8AC3E}">
        <p14:creationId xmlns:p14="http://schemas.microsoft.com/office/powerpoint/2010/main" val="3342538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normAutofit/>
          </a:bodyPr>
          <a:lstStyle/>
          <a:p>
            <a:r>
              <a:rPr lang="nl-NL" sz="2000" dirty="0" smtClean="0"/>
              <a:t>Hoe kijken de partijen aan tegen de omvang van de scope ?</a:t>
            </a:r>
          </a:p>
          <a:p>
            <a:pPr lvl="1"/>
            <a:r>
              <a:rPr lang="nl-NL" sz="1800" dirty="0" smtClean="0"/>
              <a:t> maakbaarheid (zowel inhoud als proces), doorlooptijd ?</a:t>
            </a:r>
          </a:p>
          <a:p>
            <a:r>
              <a:rPr lang="nl-NL" sz="2000" dirty="0" smtClean="0"/>
              <a:t>Hoe kijken de partijen aan tegen een gefaseerde aanpak onder BVA?</a:t>
            </a:r>
          </a:p>
          <a:p>
            <a:pPr lvl="1"/>
            <a:r>
              <a:rPr lang="nl-NL" sz="1800" dirty="0" smtClean="0"/>
              <a:t>O.a. Risico’s, kansen en prestaties</a:t>
            </a:r>
          </a:p>
          <a:p>
            <a:r>
              <a:rPr lang="nl-NL" sz="2000" dirty="0" smtClean="0"/>
              <a:t>Hoe ziet de partijen de rol van RWS bij deze aanpak ?</a:t>
            </a:r>
          </a:p>
          <a:p>
            <a:r>
              <a:rPr lang="nl-NL" sz="2000" dirty="0" smtClean="0"/>
              <a:t>Gaan partijen horende de aanpak naar verwachting aanmelden ?</a:t>
            </a:r>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20</a:t>
            </a:fld>
            <a:endParaRPr lang="nl-NL" dirty="0"/>
          </a:p>
        </p:txBody>
      </p:sp>
      <p:sp>
        <p:nvSpPr>
          <p:cNvPr id="5" name="Titel 4"/>
          <p:cNvSpPr>
            <a:spLocks noGrp="1"/>
          </p:cNvSpPr>
          <p:nvPr>
            <p:ph type="title"/>
          </p:nvPr>
        </p:nvSpPr>
        <p:spPr/>
        <p:txBody>
          <a:bodyPr/>
          <a:lstStyle/>
          <a:p>
            <a:r>
              <a:rPr lang="nl-NL" dirty="0" smtClean="0"/>
              <a:t>Vragen deelnemende partijen</a:t>
            </a:r>
            <a:endParaRPr lang="nl-NL" dirty="0"/>
          </a:p>
        </p:txBody>
      </p:sp>
    </p:spTree>
    <p:extLst>
      <p:ext uri="{BB962C8B-B14F-4D97-AF65-F5344CB8AC3E}">
        <p14:creationId xmlns:p14="http://schemas.microsoft.com/office/powerpoint/2010/main" val="1426664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_Powerpoint_16x9_NL_v7 [Read-Only]" id="{2BCCA983-5322-48DC-BF4C-04F4FB9569A0}" vid="{1C9EABB5-911C-4521-B1B6-2157135CE514}"/>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ijkswaterstaat">
    <a:dk1>
      <a:srgbClr val="007BC7"/>
    </a:dk1>
    <a:lt1>
      <a:sysClr val="window" lastClr="FFFFFF"/>
    </a:lt1>
    <a:dk2>
      <a:srgbClr val="000000"/>
    </a:dk2>
    <a:lt2>
      <a:srgbClr val="F9E11E"/>
    </a:lt2>
    <a:accent1>
      <a:srgbClr val="F9E11E"/>
    </a:accent1>
    <a:accent2>
      <a:srgbClr val="007BC7"/>
    </a:accent2>
    <a:accent3>
      <a:srgbClr val="D52B1E"/>
    </a:accent3>
    <a:accent4>
      <a:srgbClr val="8FCAE7"/>
    </a:accent4>
    <a:accent5>
      <a:srgbClr val="39870C"/>
    </a:accent5>
    <a:accent6>
      <a:srgbClr val="FFB612"/>
    </a:accent6>
    <a:hlink>
      <a:srgbClr val="007BC7"/>
    </a:hlink>
    <a:folHlink>
      <a:srgbClr val="A90061"/>
    </a:folHlink>
  </a:clrScheme>
  <a:fontScheme name="landmachtNL1">
    <a:majorFont>
      <a:latin typeface="Verdana"/>
      <a:ea typeface="Arial"/>
      <a:cs typeface="Arial"/>
    </a:majorFont>
    <a:minorFont>
      <a:latin typeface="Verdana"/>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mso-contentType ?>
<FormUrls xmlns="http://schemas.microsoft.com/sharepoint/v3/contenttype/forms/url">
  <Edit>_layouts/15/RWS.SharePoint.Connect/EditForm.aspx</Edit>
</FormUrls>
</file>

<file path=customXml/item2.xml><?xml version="1.0" encoding="utf-8"?>
<ct:contentTypeSchema xmlns:ct="http://schemas.microsoft.com/office/2006/metadata/contentType" xmlns:ma="http://schemas.microsoft.com/office/2006/metadata/properties/metaAttributes" ct:_="" ma:_="" ma:contentTypeName="Project Document" ma:contentTypeID="0x010100869D8030C0354C67920800D7E93602B500A1100216350E5A45A8F8F6BEA444E094" ma:contentTypeVersion="36" ma:contentTypeDescription="" ma:contentTypeScope="" ma:versionID="7ffbccb14a1b9cc63e7cd366eba8baf5">
  <xsd:schema xmlns:xsd="http://www.w3.org/2001/XMLSchema" xmlns:xs="http://www.w3.org/2001/XMLSchema" xmlns:p="http://schemas.microsoft.com/office/2006/metadata/properties" xmlns:ns1="208e46c2-bbcd-4624-8858-21bd42ce7c86" targetNamespace="http://schemas.microsoft.com/office/2006/metadata/properties" ma:root="true" ma:fieldsID="2ee1af15f26a41f20b1525d6dd93be46" ns1:_="">
    <xsd:import namespace="208e46c2-bbcd-4624-8858-21bd42ce7c86"/>
    <xsd:element name="properties">
      <xsd:complexType>
        <xsd:sequence>
          <xsd:element name="documentManagement">
            <xsd:complexType>
              <xsd:all>
                <xsd:element ref="ns1:TaxCatchAll" minOccurs="0"/>
                <xsd:element ref="ns1:TaxCatchAllLabel" minOccurs="0"/>
                <xsd:element ref="ns1:_dlc_DocIdUrl" minOccurs="0"/>
                <xsd:element ref="ns1:Connect-DossierId" minOccurs="0"/>
                <xsd:element ref="ns1:Connect-Documenttype_0" minOccurs="0"/>
                <xsd:element ref="ns1:Connect-Subtitel" minOccurs="0"/>
                <xsd:element ref="ns1:Connect-Toelichting" minOccurs="0"/>
                <xsd:element ref="ns1:TaxKeywordTaxHTField" minOccurs="0"/>
                <xsd:element ref="ns1:Connect-Status"/>
                <xsd:element ref="ns1:Connect-Vertrouwelijkheid_0" minOccurs="0"/>
                <xsd:element ref="ns1:Connect-Organisatieonderdeel_0" minOccurs="0"/>
                <xsd:element ref="ns1:Connect-Auteur" minOccurs="0"/>
                <xsd:element ref="ns1:Connect-AuteurExtern" minOccurs="0"/>
                <xsd:element ref="ns1:Connect-Ondertekenaar" minOccurs="0"/>
                <xsd:element ref="ns1:Connect-Archiefwaardig"/>
                <xsd:element ref="ns1:Connect-Proces_0" minOccurs="0"/>
                <xsd:element ref="ns1:Connect-Projectnaam_0" minOccurs="0"/>
                <xsd:element ref="ns1:Connect-Projectnummer_0" minOccurs="0"/>
                <xsd:element ref="ns1:Connect-Projectmanager" minOccurs="0"/>
                <xsd:element ref="ns1:Connect-ManagerProjectbeheersing" minOccurs="0"/>
                <xsd:element ref="ns1:Connect-Contractmanager" minOccurs="0"/>
                <xsd:element ref="ns1:Connect-TechnischManager" minOccurs="0"/>
                <xsd:element ref="ns1:Connect-Omgevingsmanager" minOccurs="0"/>
                <xsd:element ref="ns1:Connect-SEfase_0" minOccurs="0"/>
                <xsd:element ref="ns1:Connect-IPMrol_0" minOccurs="0"/>
                <xsd:element ref="ns1:Connect-Deelproces_0" minOccurs="0"/>
                <xsd:element ref="ns1:Connect-Activiteit_0" minOccurs="0"/>
                <xsd:element ref="ns1:Connect-InformatieUitBronsysteem" minOccurs="0"/>
                <xsd:element ref="ns1:_dlc_DocId" minOccurs="0"/>
                <xsd:element ref="ns1: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8e46c2-bbcd-4624-8858-21bd42ce7c86" elementFormDefault="qualified">
    <xsd:import namespace="http://schemas.microsoft.com/office/2006/documentManagement/types"/>
    <xsd:import namespace="http://schemas.microsoft.com/office/infopath/2007/PartnerControls"/>
    <xsd:element name="TaxCatchAll" ma:index="0" nillable="true" ma:displayName="Taxonomy Catch All Column" ma:hidden="true" ma:list="{3f1af17f-7901-4261-86b6-05920ef6f9e2}" ma:internalName="TaxCatchAll" ma:readOnly="false" ma:showField="CatchAllData" ma:web="9dfdd869-7756-4290-a69c-197d3a32fe67">
      <xsd:complexType>
        <xsd:complexContent>
          <xsd:extension base="dms:MultiChoiceLookup">
            <xsd:sequence>
              <xsd:element name="Value" type="dms:Lookup" maxOccurs="unbounded" minOccurs="0" nillable="true"/>
            </xsd:sequence>
          </xsd:extension>
        </xsd:complexContent>
      </xsd:complexType>
    </xsd:element>
    <xsd:element name="TaxCatchAllLabel" ma:index="1" nillable="true" ma:displayName="Taxonomy Catch All Column1" ma:hidden="true" ma:list="{3f1af17f-7901-4261-86b6-05920ef6f9e2}" ma:internalName="TaxCatchAllLabel" ma:readOnly="false" ma:showField="CatchAllDataLabel" ma:web="9dfdd869-7756-4290-a69c-197d3a32fe67">
      <xsd:complexType>
        <xsd:complexContent>
          <xsd:extension base="dms:MultiChoiceLookup">
            <xsd:sequence>
              <xsd:element name="Value" type="dms:Lookup" maxOccurs="unbounded" minOccurs="0" nillable="true"/>
            </xsd:sequence>
          </xsd:extension>
        </xsd:complexContent>
      </xsd:complexType>
    </xsd:element>
    <xsd:element name="_dlc_DocIdUrl" ma:index="2"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Connect-DossierId" ma:index="3" nillable="true" ma:displayName="Dossier Id" ma:hidden="true" ma:internalName="Connect_x002d_DossierId" ma:readOnly="false">
      <xsd:simpleType>
        <xsd:restriction base="dms:Text"/>
      </xsd:simpleType>
    </xsd:element>
    <xsd:element name="Connect-Documenttype_0" ma:index="4" nillable="true" ma:taxonomy="true" ma:internalName="Connect_x002d_Documenttype_0" ma:taxonomyFieldName="Connect_x002d_Documenttype" ma:displayName="Documenttype" ma:readOnly="false" ma:fieldId="{632b2cf5-cb90-4d36-808e-e16a2a4c971f}" ma:sspId="c3f2f726-aef4-499f-b234-769b04ce551a" ma:termSetId="43b0bde4-4856-4446-9770-0f92a2c217a7" ma:anchorId="00000000-0000-0000-0000-000000000000" ma:open="false" ma:isKeyword="false">
      <xsd:complexType>
        <xsd:sequence>
          <xsd:element ref="pc:Terms" minOccurs="0" maxOccurs="1"/>
        </xsd:sequence>
      </xsd:complexType>
    </xsd:element>
    <xsd:element name="Connect-Subtitel" ma:index="14" nillable="true" ma:displayName="Subtitel" ma:hidden="true" ma:internalName="Connect_x002d_Subtitel" ma:readOnly="false">
      <xsd:simpleType>
        <xsd:restriction base="dms:Text"/>
      </xsd:simpleType>
    </xsd:element>
    <xsd:element name="Connect-Toelichting" ma:index="15" nillable="true" ma:displayName="Toelichting" ma:hidden="true" ma:internalName="Connect_x002d_Toelichting" ma:readOnly="false">
      <xsd:simpleType>
        <xsd:restriction base="dms:Note"/>
      </xsd:simpleType>
    </xsd:element>
    <xsd:element name="TaxKeywordTaxHTField" ma:index="16" nillable="true" ma:taxonomy="true" ma:internalName="TaxKeywordTaxHTField" ma:taxonomyFieldName="TaxKeyword" ma:displayName="Trefwoorden" ma:readOnly="false" ma:fieldId="{23f27201-bee3-471e-b2e7-b64fd8b7ca38}" ma:taxonomyMulti="true" ma:sspId="c3f2f726-aef4-499f-b234-769b04ce551a" ma:termSetId="00000000-0000-0000-0000-000000000000" ma:anchorId="00000000-0000-0000-0000-000000000000" ma:open="true" ma:isKeyword="true">
      <xsd:complexType>
        <xsd:sequence>
          <xsd:element ref="pc:Terms" minOccurs="0" maxOccurs="1"/>
        </xsd:sequence>
      </xsd:complexType>
    </xsd:element>
    <xsd:element name="Connect-Status" ma:index="18" ma:displayName="Status" ma:default="Concept" ma:format="Dropdown" ma:internalName="Connect_x002d_Status" ma:readOnly="false">
      <xsd:simpleType>
        <xsd:restriction base="dms:Choice">
          <xsd:enumeration value="Niet gestart"/>
          <xsd:enumeration value="Concept"/>
          <xsd:enumeration value="Herzien"/>
          <xsd:enumeration value="Gepland"/>
          <xsd:enumeration value="Gepubliceerd"/>
          <xsd:enumeration value="Definitief"/>
          <xsd:enumeration value="Verlopen"/>
        </xsd:restriction>
      </xsd:simpleType>
    </xsd:element>
    <xsd:element name="Connect-Vertrouwelijkheid_0" ma:index="19" nillable="true" ma:taxonomy="true" ma:internalName="Connect_x002d_Vertrouwelijkheid_0" ma:taxonomyFieldName="Connect_x002d_Vertrouwelijkheid" ma:displayName="Vertrouwelijkheid" ma:readOnly="false" ma:default="" ma:fieldId="{0a3aeea8-11c4-4527-8904-0f5f985ee5a6}" ma:sspId="c3f2f726-aef4-499f-b234-769b04ce551a" ma:termSetId="f9c70258-7cf7-4f9c-853e-bb4f1932dbfc" ma:anchorId="00000000-0000-0000-0000-000000000000" ma:open="false" ma:isKeyword="false">
      <xsd:complexType>
        <xsd:sequence>
          <xsd:element ref="pc:Terms" minOccurs="0" maxOccurs="1"/>
        </xsd:sequence>
      </xsd:complexType>
    </xsd:element>
    <xsd:element name="Connect-Organisatieonderdeel_0" ma:index="21" nillable="true" ma:taxonomy="true" ma:internalName="Connect_x002d_Organisatieonderdeel_0" ma:taxonomyFieldName="Connect_x002d_Organisatieonderdeel" ma:displayName="Organisatieonderdeel" ma:readOnly="false" ma:fieldId="{dd84a8dd-b3af-44be-8c59-29bf0754231d}" ma:sspId="c3f2f726-aef4-499f-b234-769b04ce551a" ma:termSetId="bf61afce-0112-414a-9017-7a80500cb761" ma:anchorId="00000000-0000-0000-0000-000000000000" ma:open="false" ma:isKeyword="false">
      <xsd:complexType>
        <xsd:sequence>
          <xsd:element ref="pc:Terms" minOccurs="0" maxOccurs="1"/>
        </xsd:sequence>
      </xsd:complexType>
    </xsd:element>
    <xsd:element name="Connect-Auteur" ma:index="23" nillable="true" ma:displayName="Auteur" ma:hidden="true" ma:list="UserInfo" ma:SharePointGroup="0" ma:internalName="Connect_x002d_Auteu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AuteurExtern" ma:index="24" nillable="true" ma:displayName="Auteur Extern" ma:hidden="true" ma:internalName="Connect_x002d_AuteurExtern" ma:readOnly="false">
      <xsd:simpleType>
        <xsd:restriction base="dms:Text"/>
      </xsd:simpleType>
    </xsd:element>
    <xsd:element name="Connect-Ondertekenaar" ma:index="25" nillable="true" ma:displayName="Ondertekenaar" ma:hidden="true" ma:list="UserInfo" ma:SharePointGroup="0" ma:internalName="Connect_x002d_Ondertekenaa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Archiefwaardig" ma:index="26" ma:displayName="Archiefwaardig" ma:default="Nee" ma:format="Dropdown" ma:internalName="Connect_x002d_Archiefwaardig" ma:readOnly="false">
      <xsd:simpleType>
        <xsd:restriction base="dms:Choice">
          <xsd:enumeration value="Ja"/>
          <xsd:enumeration value="Nee"/>
        </xsd:restriction>
      </xsd:simpleType>
    </xsd:element>
    <xsd:element name="Connect-Proces_0" ma:index="27" nillable="true" ma:taxonomy="true" ma:internalName="Connect_x002d_Proces_0" ma:taxonomyFieldName="Connect_x002d_Proces" ma:displayName="Proces" ma:readOnly="false" ma:fieldId="{37118139-45bd-448e-9bae-30bc82aaf201}" ma:sspId="c3f2f726-aef4-499f-b234-769b04ce551a" ma:termSetId="4bc165ce-5ce9-4888-9634-f9e6daefad87" ma:anchorId="00000000-0000-0000-0000-000000000000" ma:open="false" ma:isKeyword="false">
      <xsd:complexType>
        <xsd:sequence>
          <xsd:element ref="pc:Terms" minOccurs="0" maxOccurs="1"/>
        </xsd:sequence>
      </xsd:complexType>
    </xsd:element>
    <xsd:element name="Connect-Projectnaam_0" ma:index="29" nillable="true" ma:taxonomy="true" ma:internalName="Connect_x002d_Projectnaam_0" ma:taxonomyFieldName="Connect_x002d_Projectnaam" ma:displayName="Projectnaam" ma:readOnly="false" ma:fieldId="{42d501e0-d93b-4483-9fba-c71f3ead83b7}" ma:sspId="c3f2f726-aef4-499f-b234-769b04ce551a" ma:termSetId="b6ab4cf9-7c4c-49d0-9f6f-41b2c81a8acf" ma:anchorId="00000000-0000-0000-0000-000000000000" ma:open="false" ma:isKeyword="false">
      <xsd:complexType>
        <xsd:sequence>
          <xsd:element ref="pc:Terms" minOccurs="0" maxOccurs="1"/>
        </xsd:sequence>
      </xsd:complexType>
    </xsd:element>
    <xsd:element name="Connect-Projectnummer_0" ma:index="31" nillable="true" ma:taxonomy="true" ma:internalName="Connect_x002d_Projectnummer_0" ma:taxonomyFieldName="Connect_x002d_Projectnummer" ma:displayName="Projectnummer" ma:readOnly="false" ma:fieldId="{c8976e3a-aa66-41e2-85ca-20a9328c0af5}" ma:sspId="c3f2f726-aef4-499f-b234-769b04ce551a" ma:termSetId="da7d066a-3b12-4d08-823a-99418ad91ae7" ma:anchorId="00000000-0000-0000-0000-000000000000" ma:open="false" ma:isKeyword="false">
      <xsd:complexType>
        <xsd:sequence>
          <xsd:element ref="pc:Terms" minOccurs="0" maxOccurs="1"/>
        </xsd:sequence>
      </xsd:complexType>
    </xsd:element>
    <xsd:element name="Connect-Projectmanager" ma:index="33" nillable="true" ma:displayName="Projectmanager" ma:hidden="true" ma:list="UserInfo" ma:SharePointGroup="0" ma:internalName="Connect_x002d_Project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ManagerProjectbeheersing" ma:index="34" nillable="true" ma:displayName="Manager Projectbeheersing" ma:hidden="true" ma:list="UserInfo" ma:SharePointGroup="0" ma:internalName="Connect_x002d_ManagerProjectbeheersing"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Contractmanager" ma:index="35" nillable="true" ma:displayName="Contractmanager" ma:hidden="true" ma:list="UserInfo" ma:SharePointGroup="0" ma:internalName="Connect_x002d_Contract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TechnischManager" ma:index="36" nillable="true" ma:displayName="Technisch Manager" ma:hidden="true" ma:list="UserInfo" ma:SharePointGroup="0" ma:internalName="Connect_x002d_Technisch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Omgevingsmanager" ma:index="37" nillable="true" ma:displayName="Omgevingsmanager" ma:hidden="true" ma:list="UserInfo" ma:SharePointGroup="0" ma:internalName="Connect_x002d_Omgevings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SEfase_0" ma:index="38" nillable="true" ma:taxonomy="true" ma:internalName="Connect_x002d_SEfase_0" ma:taxonomyFieldName="Connect_x002d_SEfase" ma:displayName="SE-fase" ma:readOnly="false" ma:fieldId="{daf0b199-2ddf-4be9-bf03-a934c0223eb7}" ma:sspId="c3f2f726-aef4-499f-b234-769b04ce551a" ma:termSetId="94c1f566-e1fc-4109-af03-90195a820aaf" ma:anchorId="00000000-0000-0000-0000-000000000000" ma:open="false" ma:isKeyword="false">
      <xsd:complexType>
        <xsd:sequence>
          <xsd:element ref="pc:Terms" minOccurs="0" maxOccurs="1"/>
        </xsd:sequence>
      </xsd:complexType>
    </xsd:element>
    <xsd:element name="Connect-IPMrol_0" ma:index="40" nillable="true" ma:taxonomy="true" ma:internalName="Connect_x002d_IPMrol_0" ma:taxonomyFieldName="Connect_x002d_IPMrol" ma:displayName="IPM-Rol" ma:readOnly="false" ma:fieldId="{6a66f5eb-73ec-4347-9499-3fed1c40262d}" ma:sspId="c3f2f726-aef4-499f-b234-769b04ce551a" ma:termSetId="aa68009d-6895-4151-885d-beee1346ca16" ma:anchorId="00000000-0000-0000-0000-000000000000" ma:open="false" ma:isKeyword="false">
      <xsd:complexType>
        <xsd:sequence>
          <xsd:element ref="pc:Terms" minOccurs="0" maxOccurs="1"/>
        </xsd:sequence>
      </xsd:complexType>
    </xsd:element>
    <xsd:element name="Connect-Deelproces_0" ma:index="42" nillable="true" ma:taxonomy="true" ma:internalName="Connect_x002d_Deelproces_0" ma:taxonomyFieldName="Connect_x002d_Deelproces" ma:displayName="Deelproces" ma:readOnly="false" ma:fieldId="{c7a3b37a-d750-4b20-a47c-4ef43580f8ac}" ma:sspId="c3f2f726-aef4-499f-b234-769b04ce551a" ma:termSetId="72e7abac-d565-46dc-9817-62f4df16d9ac" ma:anchorId="00000000-0000-0000-0000-000000000000" ma:open="false" ma:isKeyword="false">
      <xsd:complexType>
        <xsd:sequence>
          <xsd:element ref="pc:Terms" minOccurs="0" maxOccurs="1"/>
        </xsd:sequence>
      </xsd:complexType>
    </xsd:element>
    <xsd:element name="Connect-Activiteit_0" ma:index="44" nillable="true" ma:taxonomy="true" ma:internalName="Connect_x002d_Activiteit_0" ma:taxonomyFieldName="Connect_x002d_Activiteit" ma:displayName="Activiteit" ma:readOnly="false" ma:fieldId="{5fcf51d6-09ea-45d3-af7b-139194eb9ca4}" ma:sspId="c3f2f726-aef4-499f-b234-769b04ce551a" ma:termSetId="c6612529-6787-4a75-be09-a56fe00b25b5" ma:anchorId="00000000-0000-0000-0000-000000000000" ma:open="false" ma:isKeyword="false">
      <xsd:complexType>
        <xsd:sequence>
          <xsd:element ref="pc:Terms" minOccurs="0" maxOccurs="1"/>
        </xsd:sequence>
      </xsd:complexType>
    </xsd:element>
    <xsd:element name="Connect-InformatieUitBronsysteem" ma:index="46" nillable="true" ma:displayName="Informatie Uit Bronsysteem" ma:hidden="true" ma:internalName="Connect_x002d_InformatieUitBronsysteem" ma:readOnly="false">
      <xsd:simpleType>
        <xsd:restriction base="dms:Note"/>
      </xsd:simpleType>
    </xsd:element>
    <xsd:element name="_dlc_DocId" ma:index="47" nillable="true" ma:displayName="Waarde van de document-id" ma:description="De waarde van de document-id die aan dit item is toegewezen." ma:internalName="_dlc_DocId" ma:readOnly="true">
      <xsd:simpleType>
        <xsd:restriction base="dms:Text"/>
      </xsd:simpleType>
    </xsd:element>
    <xsd:element name="_dlc_DocIdPersistId" ma:index="4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Inhoudstype"/>
        <xsd:element ref="dc:title" minOccurs="0" maxOccurs="1" ma:index="10"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Connect-DossierId xmlns="208e46c2-bbcd-4624-8858-21bd42ce7c86" xsi:nil="true"/>
    <Connect-Subtitel xmlns="208e46c2-bbcd-4624-8858-21bd42ce7c86" xsi:nil="true"/>
    <TaxKeywordTaxHTField xmlns="208e46c2-bbcd-4624-8858-21bd42ce7c86">
      <Terms xmlns="http://schemas.microsoft.com/office/infopath/2007/PartnerControls"/>
    </TaxKeywordTaxHTField>
    <Connect-SEfase_0 xmlns="208e46c2-bbcd-4624-8858-21bd42ce7c86">
      <Terms xmlns="http://schemas.microsoft.com/office/infopath/2007/PartnerControls">
        <TermInfo xmlns="http://schemas.microsoft.com/office/infopath/2007/PartnerControls">
          <TermName xmlns="http://schemas.microsoft.com/office/infopath/2007/PartnerControls">Planuitwerking</TermName>
          <TermId xmlns="http://schemas.microsoft.com/office/infopath/2007/PartnerControls">9775a931-3001-4ab0-9cba-d28d0d2fcc97</TermId>
        </TermInfo>
      </Terms>
    </Connect-SEfase_0>
    <Connect-Activiteit_0 xmlns="208e46c2-bbcd-4624-8858-21bd42ce7c86">
      <Terms xmlns="http://schemas.microsoft.com/office/infopath/2007/PartnerControls">
        <TermInfo xmlns="http://schemas.microsoft.com/office/infopath/2007/PartnerControls">
          <TermName xmlns="http://schemas.microsoft.com/office/infopath/2007/PartnerControls">Uitbesteden ingenieursdiensten planuitwerking</TermName>
          <TermId xmlns="http://schemas.microsoft.com/office/infopath/2007/PartnerControls">24e3748d-8609-4160-8820-a37d41319c3e</TermId>
        </TermInfo>
      </Terms>
    </Connect-Activiteit_0>
    <Connect-Status xmlns="208e46c2-bbcd-4624-8858-21bd42ce7c86">Definitief</Connect-Status>
    <Connect-Archiefwaardig xmlns="208e46c2-bbcd-4624-8858-21bd42ce7c86">Ja</Connect-Archiefwaardig>
    <Connect-IPMrol_0 xmlns="208e46c2-bbcd-4624-8858-21bd42ce7c86">
      <Terms xmlns="http://schemas.microsoft.com/office/infopath/2007/PartnerControls"/>
    </Connect-IPMrol_0>
    <Connect-InformatieUitBronsysteem xmlns="208e46c2-bbcd-4624-8858-21bd42ce7c86" xsi:nil="true"/>
    <Connect-Omgevingsmanager xmlns="208e46c2-bbcd-4624-8858-21bd42ce7c86">
      <UserInfo>
        <DisplayName/>
        <AccountId xsi:nil="true"/>
        <AccountType/>
      </UserInfo>
    </Connect-Omgevingsmanager>
    <TaxCatchAll xmlns="208e46c2-bbcd-4624-8858-21bd42ce7c86">
      <Value>65</Value>
      <Value>81</Value>
      <Value>46</Value>
      <Value>6</Value>
      <Value>39</Value>
      <Value>4</Value>
      <Value>3</Value>
      <Value>2</Value>
    </TaxCatchAll>
    <TaxCatchAllLabel xmlns="208e46c2-bbcd-4624-8858-21bd42ce7c86"/>
    <Connect-Documenttype_0 xmlns="208e46c2-bbcd-4624-8858-21bd42ce7c86">
      <Terms xmlns="http://schemas.microsoft.com/office/infopath/2007/PartnerControls">
        <TermInfo xmlns="http://schemas.microsoft.com/office/infopath/2007/PartnerControls">
          <TermName xmlns="http://schemas.microsoft.com/office/infopath/2007/PartnerControls">Presentatie</TermName>
          <TermId xmlns="http://schemas.microsoft.com/office/infopath/2007/PartnerControls">306efae4-1063-440c-b893-8cd0c326df1c</TermId>
        </TermInfo>
      </Terms>
    </Connect-Documenttype_0>
    <Connect-Toelichting xmlns="208e46c2-bbcd-4624-8858-21bd42ce7c86" xsi:nil="true"/>
    <Connect-Ondertekenaar xmlns="208e46c2-bbcd-4624-8858-21bd42ce7c86">
      <UserInfo>
        <DisplayName/>
        <AccountId xsi:nil="true"/>
        <AccountType/>
      </UserInfo>
    </Connect-Ondertekenaar>
    <Connect-Contractmanager xmlns="208e46c2-bbcd-4624-8858-21bd42ce7c86">
      <UserInfo>
        <DisplayName/>
        <AccountId xsi:nil="true"/>
        <AccountType/>
      </UserInfo>
    </Connect-Contractmanager>
    <Connect-TechnischManager xmlns="208e46c2-bbcd-4624-8858-21bd42ce7c86">
      <UserInfo>
        <DisplayName/>
        <AccountId xsi:nil="true"/>
        <AccountType/>
      </UserInfo>
    </Connect-TechnischManager>
    <Connect-Auteur xmlns="208e46c2-bbcd-4624-8858-21bd42ce7c86">
      <UserInfo>
        <DisplayName/>
        <AccountId xsi:nil="true"/>
        <AccountType/>
      </UserInfo>
    </Connect-Auteur>
    <Connect-Projectnummer_0 xmlns="208e46c2-bbcd-4624-8858-21bd42ce7c86">
      <Terms xmlns="http://schemas.microsoft.com/office/infopath/2007/PartnerControls">
        <TermInfo xmlns="http://schemas.microsoft.com/office/infopath/2007/PartnerControls">
          <TermName xmlns="http://schemas.microsoft.com/office/infopath/2007/PartnerControls">S.004663</TermName>
          <TermId xmlns="http://schemas.microsoft.com/office/infopath/2007/PartnerControls">7a4fd5ab-60e4-40ed-9cb4-0f1053bcfd6e</TermId>
        </TermInfo>
      </Terms>
    </Connect-Projectnummer_0>
    <Connect-Vertrouwelijkheid_0 xmlns="208e46c2-bbcd-4624-8858-21bd42ce7c86">
      <Terms xmlns="http://schemas.microsoft.com/office/infopath/2007/PartnerControls">
        <TermInfo xmlns="http://schemas.microsoft.com/office/infopath/2007/PartnerControls">
          <TermName xmlns="http://schemas.microsoft.com/office/infopath/2007/PartnerControls">RWS Bedrijfsvertrouwelijk/geen</TermName>
          <TermId xmlns="http://schemas.microsoft.com/office/infopath/2007/PartnerControls">1523f3d8-a3f5-4033-a4d4-a04bf7d6d8cc</TermId>
        </TermInfo>
      </Terms>
    </Connect-Vertrouwelijkheid_0>
    <Connect-Proces_0 xmlns="208e46c2-bbcd-4624-8858-21bd42ce7c86">
      <Terms xmlns="http://schemas.microsoft.com/office/infopath/2007/PartnerControls">
        <TermInfo xmlns="http://schemas.microsoft.com/office/infopath/2007/PartnerControls">
          <TermName xmlns="http://schemas.microsoft.com/office/infopath/2007/PartnerControls">Aanleg</TermName>
          <TermId xmlns="http://schemas.microsoft.com/office/infopath/2007/PartnerControls">74adf856-b63e-4236-a146-e36d782a6ba5</TermId>
        </TermInfo>
      </Terms>
    </Connect-Proces_0>
    <Connect-Projectnaam_0 xmlns="208e46c2-bbcd-4624-8858-21bd42ce7c86">
      <Terms xmlns="http://schemas.microsoft.com/office/infopath/2007/PartnerControls">
        <TermInfo xmlns="http://schemas.microsoft.com/office/infopath/2007/PartnerControls">
          <TermName xmlns="http://schemas.microsoft.com/office/infopath/2007/PartnerControls">HLD Variabel Onderhoud 2019-2021</TermName>
          <TermId xmlns="http://schemas.microsoft.com/office/infopath/2007/PartnerControls">3b5e9a7d-e132-4e59-a377-bbada5c34975</TermId>
        </TermInfo>
      </Terms>
    </Connect-Projectnaam_0>
    <Connect-Deelproces_0 xmlns="208e46c2-bbcd-4624-8858-21bd42ce7c86">
      <Terms xmlns="http://schemas.microsoft.com/office/infopath/2007/PartnerControls">
        <TermInfo xmlns="http://schemas.microsoft.com/office/infopath/2007/PartnerControls">
          <TermName xmlns="http://schemas.microsoft.com/office/infopath/2007/PartnerControls">Markt</TermName>
          <TermId xmlns="http://schemas.microsoft.com/office/infopath/2007/PartnerControls">4fbca745-fb4e-4853-97a2-9611fda11e95</TermId>
        </TermInfo>
      </Terms>
    </Connect-Deelproces_0>
    <Connect-Organisatieonderdeel_0 xmlns="208e46c2-bbcd-4624-8858-21bd42ce7c86">
      <Terms xmlns="http://schemas.microsoft.com/office/infopath/2007/PartnerControls"/>
    </Connect-Organisatieonderdeel_0>
    <Connect-AuteurExtern xmlns="208e46c2-bbcd-4624-8858-21bd42ce7c86" xsi:nil="true"/>
    <Connect-Projectmanager xmlns="208e46c2-bbcd-4624-8858-21bd42ce7c86">
      <UserInfo>
        <DisplayName>Aarsen, Rob van (PPO)</DisplayName>
        <AccountId>19</AccountId>
        <AccountType/>
      </UserInfo>
    </Connect-Projectmanager>
    <Connect-ManagerProjectbeheersing xmlns="208e46c2-bbcd-4624-8858-21bd42ce7c86">
      <UserInfo>
        <DisplayName/>
        <AccountId xsi:nil="true"/>
        <AccountType/>
      </UserInfo>
    </Connect-ManagerProjectbeheersing>
    <_dlc_DocId xmlns="208e46c2-bbcd-4624-8858-21bd42ce7c86">RWS00587-83369328-145</_dlc_DocId>
    <_dlc_DocIdUrl xmlns="208e46c2-bbcd-4624-8858-21bd42ce7c86">
      <Url>http://connect.intranet.rijkswaterstaat.nl/project/S004663/Markt/_layouts/15/DocIdRedir.aspx?ID=RWS00587-83369328-145</Url>
      <Description>RWS00587-83369328-145</Description>
    </_dlc_DocIdUrl>
  </documentManagement>
</p:properties>
</file>

<file path=customXml/item4.xml><?xml version="1.0" encoding="utf-8"?>
<?mso-contentType ?>
<SharedContentType xmlns="Microsoft.SharePoint.Taxonomy.ContentTypeSync" SourceId="c3f2f726-aef4-499f-b234-769b04ce551a" ContentTypeId="0x010100869D8030C0354C67920800D7E93602B5"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6.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F65462-1493-4B38-970F-3FC0FE4C56C5}">
  <ds:schemaRefs>
    <ds:schemaRef ds:uri="http://schemas.microsoft.com/sharepoint/v3/contenttype/forms/url"/>
  </ds:schemaRefs>
</ds:datastoreItem>
</file>

<file path=customXml/itemProps2.xml><?xml version="1.0" encoding="utf-8"?>
<ds:datastoreItem xmlns:ds="http://schemas.openxmlformats.org/officeDocument/2006/customXml" ds:itemID="{AC660415-F446-45B1-A21E-D731018BC0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8e46c2-bbcd-4624-8858-21bd42ce7c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C7052FE-5B23-4D2A-8B14-F4F47F962C31}">
  <ds:schemaRefs>
    <ds:schemaRef ds:uri="208e46c2-bbcd-4624-8858-21bd42ce7c86"/>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customXml/itemProps4.xml><?xml version="1.0" encoding="utf-8"?>
<ds:datastoreItem xmlns:ds="http://schemas.openxmlformats.org/officeDocument/2006/customXml" ds:itemID="{EB431FB3-4CDA-48B4-B1A0-25F660B41B69}">
  <ds:schemaRefs>
    <ds:schemaRef ds:uri="Microsoft.SharePoint.Taxonomy.ContentTypeSync"/>
  </ds:schemaRefs>
</ds:datastoreItem>
</file>

<file path=customXml/itemProps5.xml><?xml version="1.0" encoding="utf-8"?>
<ds:datastoreItem xmlns:ds="http://schemas.openxmlformats.org/officeDocument/2006/customXml" ds:itemID="{DE3D7FA8-43F7-4352-BAC4-6B48540AE3C7}">
  <ds:schemaRefs>
    <ds:schemaRef ds:uri="http://schemas.microsoft.com/sharepoint/events"/>
  </ds:schemaRefs>
</ds:datastoreItem>
</file>

<file path=customXml/itemProps6.xml><?xml version="1.0" encoding="utf-8"?>
<ds:datastoreItem xmlns:ds="http://schemas.openxmlformats.org/officeDocument/2006/customXml" ds:itemID="{7FF9ABF7-058C-4C95-83B3-17DE72616E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Presentatie RWS 16X9 NL</Template>
  <TotalTime>507</TotalTime>
  <Words>966</Words>
  <Application>Microsoft Office PowerPoint</Application>
  <PresentationFormat>Breedbeeld</PresentationFormat>
  <Paragraphs>174</Paragraphs>
  <Slides>20</Slides>
  <Notes>1</Notes>
  <HiddenSlides>2</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20</vt:i4>
      </vt:variant>
    </vt:vector>
  </HeadingPairs>
  <TitlesOfParts>
    <vt:vector size="25" baseType="lpstr">
      <vt:lpstr>Arial</vt:lpstr>
      <vt:lpstr>Calibri</vt:lpstr>
      <vt:lpstr>Verdana</vt:lpstr>
      <vt:lpstr>Wingdings</vt:lpstr>
      <vt:lpstr>RWS 16:9 NL</vt:lpstr>
      <vt:lpstr>Marktconsultatie</vt:lpstr>
      <vt:lpstr>Procedure bijeenkomst</vt:lpstr>
      <vt:lpstr>Werkwijze vandaag</vt:lpstr>
      <vt:lpstr>Agenda</vt:lpstr>
      <vt:lpstr>Even voorstellen….</vt:lpstr>
      <vt:lpstr>PowerPoint-presentatie</vt:lpstr>
      <vt:lpstr>Assets op de vaarweg</vt:lpstr>
      <vt:lpstr>PowerPoint-presentatie</vt:lpstr>
      <vt:lpstr>Opgave</vt:lpstr>
      <vt:lpstr>PowerPoint-presentatie</vt:lpstr>
      <vt:lpstr>Planstudie, stappen 1-3 (afwegingskader)</vt:lpstr>
      <vt:lpstr>PowerPoint-presentatie</vt:lpstr>
      <vt:lpstr>PowerPoint-presentatie</vt:lpstr>
      <vt:lpstr>PowerPoint-presentatie</vt:lpstr>
      <vt:lpstr>PowerPoint-presentatie</vt:lpstr>
      <vt:lpstr>Uitgangspunten contract</vt:lpstr>
      <vt:lpstr>Offerte traject</vt:lpstr>
      <vt:lpstr>Planning (voorlopig)</vt:lpstr>
      <vt:lpstr>Uitdagingen voorbereiding RWS</vt:lpstr>
      <vt:lpstr>Vragen deelnemende partijen</vt:lpstr>
    </vt:vector>
  </TitlesOfParts>
  <Company>Rijkswaterstaat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Marktconsultatie</dc:title>
  <dc:creator>Aarsen, Rob van (PPO)</dc:creator>
  <cp:keywords/>
  <dc:description>Template by Orange Pepper_x000d_
2018</dc:description>
  <cp:lastModifiedBy>Aarsen, Rob van (PPO)</cp:lastModifiedBy>
  <cp:revision>57</cp:revision>
  <dcterms:created xsi:type="dcterms:W3CDTF">2020-03-26T08:52:13Z</dcterms:created>
  <dcterms:modified xsi:type="dcterms:W3CDTF">2020-04-09T06:37:43Z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0x010100869D8030C0354C67920800D7E93602B500A1100216350E5A45A8F8F6BEA444E094</vt:lpwstr>
  </property>
  <property fmtid="{D5CDD505-2E9C-101B-9397-08002B2CF9AE}" pid="3" name="TaxKeyword">
    <vt:lpwstr/>
  </property>
  <property fmtid="{D5CDD505-2E9C-101B-9397-08002B2CF9AE}" pid="4" name="Connect-Proces">
    <vt:lpwstr>4;#Aanleg|74adf856-b63e-4236-a146-e36d782a6ba5</vt:lpwstr>
  </property>
  <property fmtid="{D5CDD505-2E9C-101B-9397-08002B2CF9AE}" pid="5" name="Connect-SEfase">
    <vt:lpwstr>81;#Planuitwerking|9775a931-3001-4ab0-9cba-d28d0d2fcc97</vt:lpwstr>
  </property>
  <property fmtid="{D5CDD505-2E9C-101B-9397-08002B2CF9AE}" pid="6" name="Connect-Projectnummer">
    <vt:lpwstr>3;#S.004663|7a4fd5ab-60e4-40ed-9cb4-0f1053bcfd6e</vt:lpwstr>
  </property>
  <property fmtid="{D5CDD505-2E9C-101B-9397-08002B2CF9AE}" pid="7" name="Connect-Organisatieonderdeel">
    <vt:lpwstr/>
  </property>
  <property fmtid="{D5CDD505-2E9C-101B-9397-08002B2CF9AE}" pid="8" name="Connect-Deelproces">
    <vt:lpwstr>39;#Markt|4fbca745-fb4e-4853-97a2-9611fda11e95</vt:lpwstr>
  </property>
  <property fmtid="{D5CDD505-2E9C-101B-9397-08002B2CF9AE}" pid="9" name="Connect-Vertrouwelijkheid">
    <vt:lpwstr>6;#RWS Bedrijfsvertrouwelijk/geen|1523f3d8-a3f5-4033-a4d4-a04bf7d6d8cc</vt:lpwstr>
  </property>
  <property fmtid="{D5CDD505-2E9C-101B-9397-08002B2CF9AE}" pid="10" name="Connect-IPMrol">
    <vt:lpwstr/>
  </property>
  <property fmtid="{D5CDD505-2E9C-101B-9397-08002B2CF9AE}" pid="11" name="Connect-Projectnaam">
    <vt:lpwstr>2;#HLD Variabel Onderhoud 2019-2021|3b5e9a7d-e132-4e59-a377-bbada5c34975</vt:lpwstr>
  </property>
  <property fmtid="{D5CDD505-2E9C-101B-9397-08002B2CF9AE}" pid="12" name="_dlc_DocIdItemGuid">
    <vt:lpwstr>288084c3-819a-4c0a-bb22-660d8a6cc329</vt:lpwstr>
  </property>
  <property fmtid="{D5CDD505-2E9C-101B-9397-08002B2CF9AE}" pid="13" name="Connect-Documenttype">
    <vt:lpwstr>65;#Presentatie|306efae4-1063-440c-b893-8cd0c326df1c</vt:lpwstr>
  </property>
  <property fmtid="{D5CDD505-2E9C-101B-9397-08002B2CF9AE}" pid="14" name="Connect-Activiteit">
    <vt:lpwstr>46;#Uitbesteden ingenieursdiensten planuitwerking|24e3748d-8609-4160-8820-a37d41319c3e</vt:lpwstr>
  </property>
</Properties>
</file>