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6"/>
  </p:notesMasterIdLst>
  <p:sldIdLst>
    <p:sldId id="266" r:id="rId2"/>
    <p:sldId id="321" r:id="rId3"/>
    <p:sldId id="348" r:id="rId4"/>
    <p:sldId id="354" r:id="rId5"/>
  </p:sldIdLst>
  <p:sldSz cx="12192000" cy="6858000"/>
  <p:notesSz cx="7104063" cy="102346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eu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D55"/>
    <a:srgbClr val="00E55D"/>
    <a:srgbClr val="689C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EA8B66-C771-4269-8FD1-84C113C24C24}" v="3" dt="2025-08-13T14:09:09.5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158" y="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customXml" Target="../customXml/item3.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 Id="rId14"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nl-NL"/>
          </a:p>
        </p:txBody>
      </p:sp>
      <p:sp>
        <p:nvSpPr>
          <p:cNvPr id="3" name="Tijdelijke aanduiding voor datum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4FD8B0D1-FB3D-4650-8722-17DE3CD5B648}" type="datetimeFigureOut">
              <a:rPr lang="nl-NL" smtClean="0"/>
              <a:t>13-8-2025</a:t>
            </a:fld>
            <a:endParaRPr lang="nl-NL"/>
          </a:p>
        </p:txBody>
      </p:sp>
      <p:sp>
        <p:nvSpPr>
          <p:cNvPr id="4" name="Tijdelijke aanduiding voor dia-afbeelding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nl-NL"/>
          </a:p>
        </p:txBody>
      </p:sp>
      <p:sp>
        <p:nvSpPr>
          <p:cNvPr id="5" name="Tijdelijke aanduiding voor notities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nl-NL"/>
          </a:p>
        </p:txBody>
      </p:sp>
      <p:sp>
        <p:nvSpPr>
          <p:cNvPr id="7" name="Tijdelijke aanduiding voor dianummer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7B97890A-D410-479E-94E1-BE2007998409}" type="slidenum">
              <a:rPr lang="nl-NL" smtClean="0"/>
              <a:t>‹nr.›</a:t>
            </a:fld>
            <a:endParaRPr lang="nl-NL"/>
          </a:p>
        </p:txBody>
      </p:sp>
    </p:spTree>
    <p:extLst>
      <p:ext uri="{BB962C8B-B14F-4D97-AF65-F5344CB8AC3E}">
        <p14:creationId xmlns:p14="http://schemas.microsoft.com/office/powerpoint/2010/main" val="41292504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0984B841-AD92-CC48-81AF-F49D4871739F}" type="slidenum">
              <a:rPr lang="nl-NL" smtClean="0"/>
              <a:t>1</a:t>
            </a:fld>
            <a:endParaRPr lang="nl-NL"/>
          </a:p>
        </p:txBody>
      </p:sp>
    </p:spTree>
    <p:extLst>
      <p:ext uri="{BB962C8B-B14F-4D97-AF65-F5344CB8AC3E}">
        <p14:creationId xmlns:p14="http://schemas.microsoft.com/office/powerpoint/2010/main" val="4051133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DC798-A8F0-18F5-7565-2586F57B304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DABEC0A-464B-1589-6796-C94EE867D4E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093BF52-90B8-20BC-58EF-A8A4B72618B9}"/>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63FD1F46-2537-DA0D-FDC1-B060A93A9282}"/>
              </a:ext>
            </a:extLst>
          </p:cNvPr>
          <p:cNvSpPr>
            <a:spLocks noGrp="1"/>
          </p:cNvSpPr>
          <p:nvPr>
            <p:ph type="sldNum" sz="quarter" idx="5"/>
          </p:nvPr>
        </p:nvSpPr>
        <p:spPr/>
        <p:txBody>
          <a:bodyPr/>
          <a:lstStyle/>
          <a:p>
            <a:fld id="{BFFC26EE-5DC5-41D5-A8C9-662A1B3AB5BE}" type="slidenum">
              <a:rPr lang="nl-NL" smtClean="0"/>
              <a:t>2</a:t>
            </a:fld>
            <a:endParaRPr lang="nl-NL"/>
          </a:p>
        </p:txBody>
      </p:sp>
    </p:spTree>
    <p:extLst>
      <p:ext uri="{BB962C8B-B14F-4D97-AF65-F5344CB8AC3E}">
        <p14:creationId xmlns:p14="http://schemas.microsoft.com/office/powerpoint/2010/main" val="951760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98BA2-29BC-27FC-22EC-542B7A2FC40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385A23E-3004-4B25-620C-C1AD3762FC2D}"/>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2132EB4-E85F-FFFA-80C6-F3B2E8CD890F}"/>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053EFAB0-64B6-7CC7-F294-E3ADDC1E9316}"/>
              </a:ext>
            </a:extLst>
          </p:cNvPr>
          <p:cNvSpPr>
            <a:spLocks noGrp="1"/>
          </p:cNvSpPr>
          <p:nvPr>
            <p:ph type="sldNum" sz="quarter" idx="5"/>
          </p:nvPr>
        </p:nvSpPr>
        <p:spPr/>
        <p:txBody>
          <a:bodyPr/>
          <a:lstStyle/>
          <a:p>
            <a:fld id="{BFFC26EE-5DC5-41D5-A8C9-662A1B3AB5BE}" type="slidenum">
              <a:rPr lang="nl-NL" smtClean="0"/>
              <a:t>3</a:t>
            </a:fld>
            <a:endParaRPr lang="nl-NL"/>
          </a:p>
        </p:txBody>
      </p:sp>
    </p:spTree>
    <p:extLst>
      <p:ext uri="{BB962C8B-B14F-4D97-AF65-F5344CB8AC3E}">
        <p14:creationId xmlns:p14="http://schemas.microsoft.com/office/powerpoint/2010/main" val="1866913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708A31-D757-8347-1EF4-62D1417624B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CA2CF26-AC65-AB10-17DC-22BB21667332}"/>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DC4827A-7111-B3C2-1331-3BEC00FA592E}"/>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8FE41627-CEF0-9E76-E2CF-F765E50616C5}"/>
              </a:ext>
            </a:extLst>
          </p:cNvPr>
          <p:cNvSpPr>
            <a:spLocks noGrp="1"/>
          </p:cNvSpPr>
          <p:nvPr>
            <p:ph type="sldNum" sz="quarter" idx="5"/>
          </p:nvPr>
        </p:nvSpPr>
        <p:spPr/>
        <p:txBody>
          <a:bodyPr/>
          <a:lstStyle/>
          <a:p>
            <a:fld id="{BFFC26EE-5DC5-41D5-A8C9-662A1B3AB5BE}" type="slidenum">
              <a:rPr lang="nl-NL" smtClean="0"/>
              <a:t>4</a:t>
            </a:fld>
            <a:endParaRPr lang="nl-NL"/>
          </a:p>
        </p:txBody>
      </p:sp>
    </p:spTree>
    <p:extLst>
      <p:ext uri="{BB962C8B-B14F-4D97-AF65-F5344CB8AC3E}">
        <p14:creationId xmlns:p14="http://schemas.microsoft.com/office/powerpoint/2010/main" val="10370919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endParaRPr lang="de-DE"/>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de-DE"/>
          </a:p>
        </p:txBody>
      </p:sp>
      <p:sp>
        <p:nvSpPr>
          <p:cNvPr id="4" name="Tijdelijke aanduiding voor datum 3"/>
          <p:cNvSpPr>
            <a:spLocks noGrp="1"/>
          </p:cNvSpPr>
          <p:nvPr>
            <p:ph type="dt" sz="half" idx="10"/>
          </p:nvPr>
        </p:nvSpPr>
        <p:spPr/>
        <p:txBody>
          <a:bodyPr/>
          <a:lstStyle/>
          <a:p>
            <a:fld id="{CA953BDC-9EAE-49FE-9892-958C9F845175}" type="datetimeFigureOut">
              <a:rPr lang="de-DE" smtClean="0"/>
              <a:t>13.08.2025</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4249299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de-DE"/>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datum 3"/>
          <p:cNvSpPr>
            <a:spLocks noGrp="1"/>
          </p:cNvSpPr>
          <p:nvPr>
            <p:ph type="dt" sz="half" idx="10"/>
          </p:nvPr>
        </p:nvSpPr>
        <p:spPr/>
        <p:txBody>
          <a:bodyPr/>
          <a:lstStyle/>
          <a:p>
            <a:fld id="{CA953BDC-9EAE-49FE-9892-958C9F845175}" type="datetimeFigureOut">
              <a:rPr lang="de-DE" smtClean="0"/>
              <a:t>13.08.2025</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515967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a:t>Klik om de stijl te bewerken</a:t>
            </a:r>
            <a:endParaRPr lang="de-DE"/>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datum 3"/>
          <p:cNvSpPr>
            <a:spLocks noGrp="1"/>
          </p:cNvSpPr>
          <p:nvPr>
            <p:ph type="dt" sz="half" idx="10"/>
          </p:nvPr>
        </p:nvSpPr>
        <p:spPr/>
        <p:txBody>
          <a:bodyPr/>
          <a:lstStyle/>
          <a:p>
            <a:fld id="{CA953BDC-9EAE-49FE-9892-958C9F845175}" type="datetimeFigureOut">
              <a:rPr lang="de-DE" smtClean="0"/>
              <a:t>13.08.2025</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32311195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roene dia">
    <p:bg>
      <p:bgPr>
        <a:solidFill>
          <a:srgbClr val="005D55"/>
        </a:solidFill>
        <a:effectLst/>
      </p:bgPr>
    </p:bg>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D63B6AF8-CFBA-8E43-A47E-EB21FF1BEF9F}"/>
              </a:ext>
            </a:extLst>
          </p:cNvPr>
          <p:cNvPicPr>
            <a:picLocks noChangeAspect="1"/>
          </p:cNvPicPr>
          <p:nvPr userDrawn="1"/>
        </p:nvPicPr>
        <p:blipFill>
          <a:blip r:embed="rId2"/>
          <a:stretch>
            <a:fillRect/>
          </a:stretch>
        </p:blipFill>
        <p:spPr>
          <a:xfrm>
            <a:off x="-11903" y="6380690"/>
            <a:ext cx="11623691" cy="485886"/>
          </a:xfrm>
          <a:prstGeom prst="rect">
            <a:avLst/>
          </a:prstGeom>
        </p:spPr>
      </p:pic>
      <p:pic>
        <p:nvPicPr>
          <p:cNvPr id="3" name="Afbeelding 2" descr="Afbeelding met Lettertype, Graphics, schermopname, logo&#10;&#10;Automatisch gegenereerde beschrijving">
            <a:extLst>
              <a:ext uri="{FF2B5EF4-FFF2-40B4-BE49-F238E27FC236}">
                <a16:creationId xmlns:a16="http://schemas.microsoft.com/office/drawing/2014/main" id="{4388EFF9-1175-C89B-41E4-BFF60F78A710}"/>
              </a:ext>
            </a:extLst>
          </p:cNvPr>
          <p:cNvPicPr>
            <a:picLocks noChangeAspect="1"/>
          </p:cNvPicPr>
          <p:nvPr userDrawn="1"/>
        </p:nvPicPr>
        <p:blipFill>
          <a:blip r:embed="rId3"/>
          <a:stretch>
            <a:fillRect/>
          </a:stretch>
        </p:blipFill>
        <p:spPr>
          <a:xfrm>
            <a:off x="10148449" y="6465477"/>
            <a:ext cx="1327862" cy="222403"/>
          </a:xfrm>
          <a:prstGeom prst="rect">
            <a:avLst/>
          </a:prstGeom>
        </p:spPr>
      </p:pic>
      <p:sp>
        <p:nvSpPr>
          <p:cNvPr id="7" name="Tijdelijke aanduiding voor tekst 6">
            <a:extLst>
              <a:ext uri="{FF2B5EF4-FFF2-40B4-BE49-F238E27FC236}">
                <a16:creationId xmlns:a16="http://schemas.microsoft.com/office/drawing/2014/main" id="{E87B4D3E-9852-0BC5-805B-7C136F5AC8A4}"/>
              </a:ext>
            </a:extLst>
          </p:cNvPr>
          <p:cNvSpPr>
            <a:spLocks noGrp="1"/>
          </p:cNvSpPr>
          <p:nvPr>
            <p:ph type="body" sz="quarter" idx="10" hasCustomPrompt="1"/>
          </p:nvPr>
        </p:nvSpPr>
        <p:spPr>
          <a:xfrm>
            <a:off x="639827" y="6523515"/>
            <a:ext cx="4434398" cy="531813"/>
          </a:xfrm>
          <a:prstGeom prst="rect">
            <a:avLst/>
          </a:prstGeom>
        </p:spPr>
        <p:txBody>
          <a:bodyPr>
            <a:normAutofit/>
          </a:bodyPr>
          <a:lstStyle>
            <a:lvl1pPr marL="0" indent="0">
              <a:buNone/>
              <a:defRPr sz="1100" b="0" i="0">
                <a:solidFill>
                  <a:srgbClr val="00E55D"/>
                </a:solidFill>
                <a:latin typeface="Poppins Medium" pitchFamily="2" charset="77"/>
                <a:cs typeface="Poppins Medium" pitchFamily="2" charset="77"/>
              </a:defRPr>
            </a:lvl1pPr>
          </a:lstStyle>
          <a:p>
            <a:pPr lvl="0"/>
            <a:r>
              <a:rPr lang="nl-NL"/>
              <a:t>DAG MAAND JAAR of PAGINANUMMER</a:t>
            </a:r>
          </a:p>
        </p:txBody>
      </p:sp>
      <p:sp>
        <p:nvSpPr>
          <p:cNvPr id="5" name="Tijdelijke aanduiding voor tekst 6">
            <a:extLst>
              <a:ext uri="{FF2B5EF4-FFF2-40B4-BE49-F238E27FC236}">
                <a16:creationId xmlns:a16="http://schemas.microsoft.com/office/drawing/2014/main" id="{CE32CB0C-38C2-6AE7-66A8-F48FE4AD4693}"/>
              </a:ext>
            </a:extLst>
          </p:cNvPr>
          <p:cNvSpPr>
            <a:spLocks noGrp="1"/>
          </p:cNvSpPr>
          <p:nvPr>
            <p:ph type="body" sz="quarter" idx="11" hasCustomPrompt="1"/>
          </p:nvPr>
        </p:nvSpPr>
        <p:spPr>
          <a:xfrm>
            <a:off x="6781254" y="970627"/>
            <a:ext cx="4695058" cy="234719"/>
          </a:xfrm>
          <a:prstGeom prst="rect">
            <a:avLst/>
          </a:prstGeom>
        </p:spPr>
        <p:txBody>
          <a:bodyPr>
            <a:normAutofit/>
          </a:bodyPr>
          <a:lstStyle>
            <a:lvl1pPr marL="0" indent="0">
              <a:buNone/>
              <a:defRPr sz="1300" b="1" i="0">
                <a:solidFill>
                  <a:srgbClr val="00E55D"/>
                </a:solidFill>
                <a:latin typeface="Poppins SemiBold" pitchFamily="2" charset="77"/>
                <a:cs typeface="Poppins SemiBold" pitchFamily="2" charset="77"/>
              </a:defRPr>
            </a:lvl1pPr>
          </a:lstStyle>
          <a:p>
            <a:pPr lvl="0"/>
            <a:r>
              <a:rPr lang="nl-NL"/>
              <a:t>SUCCESVERHALEN</a:t>
            </a:r>
          </a:p>
        </p:txBody>
      </p:sp>
      <p:sp>
        <p:nvSpPr>
          <p:cNvPr id="6" name="Tijdelijke aanduiding voor tekst 6">
            <a:extLst>
              <a:ext uri="{FF2B5EF4-FFF2-40B4-BE49-F238E27FC236}">
                <a16:creationId xmlns:a16="http://schemas.microsoft.com/office/drawing/2014/main" id="{A4539731-06BB-5336-BCF0-1FB4CF4BC17B}"/>
              </a:ext>
            </a:extLst>
          </p:cNvPr>
          <p:cNvSpPr>
            <a:spLocks noGrp="1"/>
          </p:cNvSpPr>
          <p:nvPr>
            <p:ph type="body" sz="quarter" idx="12" hasCustomPrompt="1"/>
          </p:nvPr>
        </p:nvSpPr>
        <p:spPr>
          <a:xfrm>
            <a:off x="6781254" y="1283975"/>
            <a:ext cx="4695058" cy="1843689"/>
          </a:xfrm>
          <a:prstGeom prst="rect">
            <a:avLst/>
          </a:prstGeom>
        </p:spPr>
        <p:txBody>
          <a:bodyPr>
            <a:noAutofit/>
          </a:bodyPr>
          <a:lstStyle>
            <a:lvl1pPr marL="0" indent="0">
              <a:lnSpc>
                <a:spcPts val="4900"/>
              </a:lnSpc>
              <a:spcBef>
                <a:spcPts val="1300"/>
              </a:spcBef>
              <a:buNone/>
              <a:defRPr sz="3850" b="1" i="0">
                <a:solidFill>
                  <a:schemeClr val="bg1"/>
                </a:solidFill>
                <a:latin typeface="Raleway" pitchFamily="2" charset="77"/>
                <a:cs typeface="Poppins SemiBold" pitchFamily="2" charset="77"/>
              </a:defRPr>
            </a:lvl1pPr>
          </a:lstStyle>
          <a:p>
            <a:pPr lvl="0"/>
            <a:r>
              <a:rPr lang="nl-NL"/>
              <a:t>Ik heb geleerd om in kleine stapjes te denken!</a:t>
            </a:r>
          </a:p>
        </p:txBody>
      </p:sp>
      <p:sp>
        <p:nvSpPr>
          <p:cNvPr id="8" name="Tijdelijke aanduiding voor tekst 6">
            <a:extLst>
              <a:ext uri="{FF2B5EF4-FFF2-40B4-BE49-F238E27FC236}">
                <a16:creationId xmlns:a16="http://schemas.microsoft.com/office/drawing/2014/main" id="{021C1BF9-F2F6-C128-8FD3-4DAA3A9B4F85}"/>
              </a:ext>
            </a:extLst>
          </p:cNvPr>
          <p:cNvSpPr>
            <a:spLocks noGrp="1"/>
          </p:cNvSpPr>
          <p:nvPr>
            <p:ph type="body" sz="quarter" idx="13" hasCustomPrompt="1"/>
          </p:nvPr>
        </p:nvSpPr>
        <p:spPr>
          <a:xfrm>
            <a:off x="6781254" y="3395122"/>
            <a:ext cx="4695058" cy="2342453"/>
          </a:xfrm>
          <a:prstGeom prst="rect">
            <a:avLst/>
          </a:prstGeom>
        </p:spPr>
        <p:txBody>
          <a:bodyPr>
            <a:noAutofit/>
          </a:bodyPr>
          <a:lstStyle>
            <a:lvl1pPr marL="0" indent="0">
              <a:lnSpc>
                <a:spcPts val="2150"/>
              </a:lnSpc>
              <a:spcBef>
                <a:spcPts val="0"/>
              </a:spcBef>
              <a:spcAft>
                <a:spcPts val="65"/>
              </a:spcAft>
              <a:buNone/>
              <a:defRPr sz="1400" b="0" i="0">
                <a:solidFill>
                  <a:schemeClr val="bg1"/>
                </a:solidFill>
                <a:latin typeface="Poppins" pitchFamily="2" charset="77"/>
                <a:cs typeface="Poppins" pitchFamily="2" charset="77"/>
              </a:defRPr>
            </a:lvl1pPr>
          </a:lstStyle>
          <a:p>
            <a:r>
              <a:rPr lang="nl-NL" err="1">
                <a:effectLst/>
                <a:latin typeface="Poppins" pitchFamily="2" charset="77"/>
              </a:rPr>
              <a:t>Sherida</a:t>
            </a:r>
            <a:r>
              <a:rPr lang="nl-NL">
                <a:effectLst/>
                <a:latin typeface="Poppins" pitchFamily="2" charset="77"/>
              </a:rPr>
              <a:t> (42) werkte jaren in de thuiszorg. Als alleen­staande moeder combineerde ze dit met de zorg voor haar twee zonen. Door omstandigheden viel ze uit. “Er gingen een aantal dingen niet goed. Dit viel allemaal samen en toen lukte het gewoon niet meer.” </a:t>
            </a:r>
            <a:r>
              <a:rPr lang="nl-NL" err="1">
                <a:effectLst/>
                <a:latin typeface="Poppins" pitchFamily="2" charset="77"/>
              </a:rPr>
              <a:t>Weener</a:t>
            </a:r>
            <a:r>
              <a:rPr lang="nl-NL">
                <a:effectLst/>
                <a:latin typeface="Poppins" pitchFamily="2" charset="77"/>
              </a:rPr>
              <a:t> XL is er in dit soort situaties om mensen weer in stapjes te begeleiden naar passend werk.</a:t>
            </a:r>
          </a:p>
        </p:txBody>
      </p:sp>
      <p:sp>
        <p:nvSpPr>
          <p:cNvPr id="11" name="Tijdelijke aanduiding voor afbeelding 16">
            <a:extLst>
              <a:ext uri="{FF2B5EF4-FFF2-40B4-BE49-F238E27FC236}">
                <a16:creationId xmlns:a16="http://schemas.microsoft.com/office/drawing/2014/main" id="{CB8600D4-3438-F075-9CE5-943DB6861C54}"/>
              </a:ext>
            </a:extLst>
          </p:cNvPr>
          <p:cNvSpPr>
            <a:spLocks noGrp="1"/>
          </p:cNvSpPr>
          <p:nvPr>
            <p:ph type="pic" sz="quarter" idx="14"/>
          </p:nvPr>
        </p:nvSpPr>
        <p:spPr>
          <a:xfrm>
            <a:off x="-2905465" y="-3000953"/>
            <a:ext cx="8892967" cy="8892387"/>
          </a:xfrm>
          <a:prstGeom prst="ellipse">
            <a:avLst/>
          </a:prstGeom>
        </p:spPr>
        <p:txBody>
          <a:bodyPr/>
          <a:lstStyle>
            <a:lvl1pPr marL="0" indent="0">
              <a:buNone/>
              <a:defRPr/>
            </a:lvl1pPr>
          </a:lstStyle>
          <a:p>
            <a:endParaRPr lang="nl-NL"/>
          </a:p>
        </p:txBody>
      </p:sp>
    </p:spTree>
    <p:extLst>
      <p:ext uri="{BB962C8B-B14F-4D97-AF65-F5344CB8AC3E}">
        <p14:creationId xmlns:p14="http://schemas.microsoft.com/office/powerpoint/2010/main" val="739059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de-DE"/>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datum 3"/>
          <p:cNvSpPr>
            <a:spLocks noGrp="1"/>
          </p:cNvSpPr>
          <p:nvPr>
            <p:ph type="dt" sz="half" idx="10"/>
          </p:nvPr>
        </p:nvSpPr>
        <p:spPr/>
        <p:txBody>
          <a:bodyPr/>
          <a:lstStyle/>
          <a:p>
            <a:fld id="{CA953BDC-9EAE-49FE-9892-958C9F845175}" type="datetimeFigureOut">
              <a:rPr lang="de-DE" smtClean="0"/>
              <a:t>13.08.2025</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3885912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Klik om de stijl te bewerken</a:t>
            </a:r>
            <a:endParaRPr lang="de-DE"/>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CA953BDC-9EAE-49FE-9892-958C9F845175}" type="datetimeFigureOut">
              <a:rPr lang="de-DE" smtClean="0"/>
              <a:t>13.08.2025</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1843495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de-DE"/>
          </a:p>
        </p:txBody>
      </p:sp>
      <p:sp>
        <p:nvSpPr>
          <p:cNvPr id="3" name="Tijdelijke aanduiding voor inhoud 2"/>
          <p:cNvSpPr>
            <a:spLocks noGrp="1"/>
          </p:cNvSpPr>
          <p:nvPr>
            <p:ph sz="half" idx="1"/>
          </p:nvPr>
        </p:nvSpPr>
        <p:spPr>
          <a:xfrm>
            <a:off x="838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inhoud 3"/>
          <p:cNvSpPr>
            <a:spLocks noGrp="1"/>
          </p:cNvSpPr>
          <p:nvPr>
            <p:ph sz="half" idx="2"/>
          </p:nvPr>
        </p:nvSpPr>
        <p:spPr>
          <a:xfrm>
            <a:off x="6172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5" name="Tijdelijke aanduiding voor datum 4"/>
          <p:cNvSpPr>
            <a:spLocks noGrp="1"/>
          </p:cNvSpPr>
          <p:nvPr>
            <p:ph type="dt" sz="half" idx="10"/>
          </p:nvPr>
        </p:nvSpPr>
        <p:spPr/>
        <p:txBody>
          <a:bodyPr/>
          <a:lstStyle/>
          <a:p>
            <a:fld id="{CA953BDC-9EAE-49FE-9892-958C9F845175}" type="datetimeFigureOut">
              <a:rPr lang="de-DE" smtClean="0"/>
              <a:t>13.08.2025</a:t>
            </a:fld>
            <a:endParaRPr lang="de-DE"/>
          </a:p>
        </p:txBody>
      </p:sp>
      <p:sp>
        <p:nvSpPr>
          <p:cNvPr id="6" name="Tijdelijke aanduiding voor voettekst 5"/>
          <p:cNvSpPr>
            <a:spLocks noGrp="1"/>
          </p:cNvSpPr>
          <p:nvPr>
            <p:ph type="ftr" sz="quarter" idx="11"/>
          </p:nvPr>
        </p:nvSpPr>
        <p:spPr/>
        <p:txBody>
          <a:bodyPr/>
          <a:lstStyle/>
          <a:p>
            <a:endParaRPr lang="de-DE"/>
          </a:p>
        </p:txBody>
      </p:sp>
      <p:sp>
        <p:nvSpPr>
          <p:cNvPr id="7" name="Tijdelijke aanduiding voor dianummer 6"/>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957811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Klik om de stijl te bewerken</a:t>
            </a:r>
            <a:endParaRPr lang="de-DE"/>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7" name="Tijdelijke aanduiding voor datum 6"/>
          <p:cNvSpPr>
            <a:spLocks noGrp="1"/>
          </p:cNvSpPr>
          <p:nvPr>
            <p:ph type="dt" sz="half" idx="10"/>
          </p:nvPr>
        </p:nvSpPr>
        <p:spPr/>
        <p:txBody>
          <a:bodyPr/>
          <a:lstStyle/>
          <a:p>
            <a:fld id="{CA953BDC-9EAE-49FE-9892-958C9F845175}" type="datetimeFigureOut">
              <a:rPr lang="de-DE" smtClean="0"/>
              <a:t>13.08.2025</a:t>
            </a:fld>
            <a:endParaRPr lang="de-DE"/>
          </a:p>
        </p:txBody>
      </p:sp>
      <p:sp>
        <p:nvSpPr>
          <p:cNvPr id="8" name="Tijdelijke aanduiding voor voettekst 7"/>
          <p:cNvSpPr>
            <a:spLocks noGrp="1"/>
          </p:cNvSpPr>
          <p:nvPr>
            <p:ph type="ftr" sz="quarter" idx="11"/>
          </p:nvPr>
        </p:nvSpPr>
        <p:spPr/>
        <p:txBody>
          <a:bodyPr/>
          <a:lstStyle/>
          <a:p>
            <a:endParaRPr lang="de-DE"/>
          </a:p>
        </p:txBody>
      </p:sp>
      <p:sp>
        <p:nvSpPr>
          <p:cNvPr id="9" name="Tijdelijke aanduiding voor dianummer 8"/>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4148315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de-DE"/>
          </a:p>
        </p:txBody>
      </p:sp>
      <p:sp>
        <p:nvSpPr>
          <p:cNvPr id="3" name="Tijdelijke aanduiding voor datum 2"/>
          <p:cNvSpPr>
            <a:spLocks noGrp="1"/>
          </p:cNvSpPr>
          <p:nvPr>
            <p:ph type="dt" sz="half" idx="10"/>
          </p:nvPr>
        </p:nvSpPr>
        <p:spPr/>
        <p:txBody>
          <a:bodyPr/>
          <a:lstStyle/>
          <a:p>
            <a:fld id="{CA953BDC-9EAE-49FE-9892-958C9F845175}" type="datetimeFigureOut">
              <a:rPr lang="de-DE" smtClean="0"/>
              <a:t>13.08.2025</a:t>
            </a:fld>
            <a:endParaRPr lang="de-DE"/>
          </a:p>
        </p:txBody>
      </p:sp>
      <p:sp>
        <p:nvSpPr>
          <p:cNvPr id="4" name="Tijdelijke aanduiding voor voettekst 3"/>
          <p:cNvSpPr>
            <a:spLocks noGrp="1"/>
          </p:cNvSpPr>
          <p:nvPr>
            <p:ph type="ftr" sz="quarter" idx="11"/>
          </p:nvPr>
        </p:nvSpPr>
        <p:spPr/>
        <p:txBody>
          <a:bodyPr/>
          <a:lstStyle/>
          <a:p>
            <a:endParaRPr lang="de-DE"/>
          </a:p>
        </p:txBody>
      </p:sp>
      <p:sp>
        <p:nvSpPr>
          <p:cNvPr id="5" name="Tijdelijke aanduiding voor dianummer 4"/>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1937782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CA953BDC-9EAE-49FE-9892-958C9F845175}" type="datetimeFigureOut">
              <a:rPr lang="de-DE" smtClean="0"/>
              <a:t>13.08.2025</a:t>
            </a:fld>
            <a:endParaRPr lang="de-DE"/>
          </a:p>
        </p:txBody>
      </p:sp>
      <p:sp>
        <p:nvSpPr>
          <p:cNvPr id="3" name="Tijdelijke aanduiding voor voettekst 2"/>
          <p:cNvSpPr>
            <a:spLocks noGrp="1"/>
          </p:cNvSpPr>
          <p:nvPr>
            <p:ph type="ftr" sz="quarter" idx="11"/>
          </p:nvPr>
        </p:nvSpPr>
        <p:spPr/>
        <p:txBody>
          <a:bodyPr/>
          <a:lstStyle/>
          <a:p>
            <a:endParaRPr lang="de-DE"/>
          </a:p>
        </p:txBody>
      </p:sp>
      <p:sp>
        <p:nvSpPr>
          <p:cNvPr id="4" name="Tijdelijke aanduiding voor dianummer 3"/>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33496041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endParaRPr lang="de-DE"/>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CA953BDC-9EAE-49FE-9892-958C9F845175}" type="datetimeFigureOut">
              <a:rPr lang="de-DE" smtClean="0"/>
              <a:t>13.08.2025</a:t>
            </a:fld>
            <a:endParaRPr lang="de-DE"/>
          </a:p>
        </p:txBody>
      </p:sp>
      <p:sp>
        <p:nvSpPr>
          <p:cNvPr id="6" name="Tijdelijke aanduiding voor voettekst 5"/>
          <p:cNvSpPr>
            <a:spLocks noGrp="1"/>
          </p:cNvSpPr>
          <p:nvPr>
            <p:ph type="ftr" sz="quarter" idx="11"/>
          </p:nvPr>
        </p:nvSpPr>
        <p:spPr/>
        <p:txBody>
          <a:bodyPr/>
          <a:lstStyle/>
          <a:p>
            <a:endParaRPr lang="de-DE"/>
          </a:p>
        </p:txBody>
      </p:sp>
      <p:sp>
        <p:nvSpPr>
          <p:cNvPr id="7" name="Tijdelijke aanduiding voor dianummer 6"/>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2568389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endParaRPr lang="de-DE"/>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CA953BDC-9EAE-49FE-9892-958C9F845175}" type="datetimeFigureOut">
              <a:rPr lang="de-DE" smtClean="0"/>
              <a:t>13.08.2025</a:t>
            </a:fld>
            <a:endParaRPr lang="de-DE"/>
          </a:p>
        </p:txBody>
      </p:sp>
      <p:sp>
        <p:nvSpPr>
          <p:cNvPr id="6" name="Tijdelijke aanduiding voor voettekst 5"/>
          <p:cNvSpPr>
            <a:spLocks noGrp="1"/>
          </p:cNvSpPr>
          <p:nvPr>
            <p:ph type="ftr" sz="quarter" idx="11"/>
          </p:nvPr>
        </p:nvSpPr>
        <p:spPr/>
        <p:txBody>
          <a:bodyPr/>
          <a:lstStyle/>
          <a:p>
            <a:endParaRPr lang="de-DE"/>
          </a:p>
        </p:txBody>
      </p:sp>
      <p:sp>
        <p:nvSpPr>
          <p:cNvPr id="7" name="Tijdelijke aanduiding voor dianummer 6"/>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842924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de stijl te bewerken</a:t>
            </a:r>
            <a:endParaRPr lang="de-DE"/>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A953BDC-9EAE-49FE-9892-958C9F845175}" type="datetimeFigureOut">
              <a:rPr lang="de-DE" smtClean="0"/>
              <a:t>13.08.2025</a:t>
            </a:fld>
            <a:endParaRPr lang="de-DE"/>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CD814C8-F66B-4915-9FEC-D62A1DED085F}" type="slidenum">
              <a:rPr lang="de-DE" smtClean="0"/>
              <a:t>‹nr.›</a:t>
            </a:fld>
            <a:endParaRPr lang="de-DE"/>
          </a:p>
        </p:txBody>
      </p:sp>
    </p:spTree>
    <p:extLst>
      <p:ext uri="{BB962C8B-B14F-4D97-AF65-F5344CB8AC3E}">
        <p14:creationId xmlns:p14="http://schemas.microsoft.com/office/powerpoint/2010/main" val="17105468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png"/><Relationship Id="rId18" Type="http://schemas.openxmlformats.org/officeDocument/2006/relationships/image" Target="../media/image20.svg"/><Relationship Id="rId3" Type="http://schemas.openxmlformats.org/officeDocument/2006/relationships/image" Target="../media/image5.png"/><Relationship Id="rId21" Type="http://schemas.openxmlformats.org/officeDocument/2006/relationships/image" Target="../media/image23.png"/><Relationship Id="rId7" Type="http://schemas.openxmlformats.org/officeDocument/2006/relationships/image" Target="../media/image9.png"/><Relationship Id="rId12" Type="http://schemas.openxmlformats.org/officeDocument/2006/relationships/image" Target="../media/image14.svg"/><Relationship Id="rId17" Type="http://schemas.openxmlformats.org/officeDocument/2006/relationships/image" Target="../media/image19.png"/><Relationship Id="rId2" Type="http://schemas.openxmlformats.org/officeDocument/2006/relationships/notesSlide" Target="../notesSlides/notesSlide2.xml"/><Relationship Id="rId16" Type="http://schemas.openxmlformats.org/officeDocument/2006/relationships/image" Target="../media/image18.svg"/><Relationship Id="rId20" Type="http://schemas.openxmlformats.org/officeDocument/2006/relationships/image" Target="../media/image22.svg"/><Relationship Id="rId1" Type="http://schemas.openxmlformats.org/officeDocument/2006/relationships/slideLayout" Target="../slideLayouts/slideLayout2.xml"/><Relationship Id="rId6" Type="http://schemas.openxmlformats.org/officeDocument/2006/relationships/image" Target="../media/image8.svg"/><Relationship Id="rId11" Type="http://schemas.openxmlformats.org/officeDocument/2006/relationships/image" Target="../media/image13.png"/><Relationship Id="rId24" Type="http://schemas.openxmlformats.org/officeDocument/2006/relationships/image" Target="../media/image26.svg"/><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25.png"/><Relationship Id="rId10" Type="http://schemas.openxmlformats.org/officeDocument/2006/relationships/image" Target="../media/image12.svg"/><Relationship Id="rId19" Type="http://schemas.openxmlformats.org/officeDocument/2006/relationships/image" Target="../media/image21.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svg"/><Relationship Id="rId22" Type="http://schemas.openxmlformats.org/officeDocument/2006/relationships/image" Target="../media/image24.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9FF8F772-0AE5-5BC5-5D27-0010AF8DE27B}"/>
              </a:ext>
            </a:extLst>
          </p:cNvPr>
          <p:cNvPicPr>
            <a:picLocks noGrp="1" noChangeAspect="1"/>
          </p:cNvPicPr>
          <p:nvPr>
            <p:ph type="pic" sz="quarter" idx="14"/>
          </p:nvPr>
        </p:nvPicPr>
        <p:blipFill>
          <a:blip r:embed="rId3"/>
          <a:srcRect l="16531" r="16531"/>
          <a:stretch/>
        </p:blipFill>
        <p:spPr>
          <a:xfrm>
            <a:off x="5184" y="-631787"/>
            <a:ext cx="6396759" cy="6486236"/>
          </a:xfrm>
          <a:prstGeom prst="ellipse">
            <a:avLst/>
          </a:prstGeom>
        </p:spPr>
      </p:pic>
      <p:sp>
        <p:nvSpPr>
          <p:cNvPr id="4" name="Tijdelijke aanduiding voor tekst 3">
            <a:extLst>
              <a:ext uri="{FF2B5EF4-FFF2-40B4-BE49-F238E27FC236}">
                <a16:creationId xmlns:a16="http://schemas.microsoft.com/office/drawing/2014/main" id="{DB11B216-1F45-ADBA-C379-79B156598769}"/>
              </a:ext>
            </a:extLst>
          </p:cNvPr>
          <p:cNvSpPr>
            <a:spLocks noGrp="1"/>
          </p:cNvSpPr>
          <p:nvPr>
            <p:ph type="body" sz="quarter" idx="12"/>
          </p:nvPr>
        </p:nvSpPr>
        <p:spPr>
          <a:xfrm>
            <a:off x="7054634" y="4140583"/>
            <a:ext cx="6840855" cy="1843689"/>
          </a:xfrm>
        </p:spPr>
        <p:txBody>
          <a:bodyPr lIns="45720" tIns="22860" rIns="45720" bIns="22860" anchor="t">
            <a:noAutofit/>
          </a:bodyPr>
          <a:lstStyle/>
          <a:p>
            <a:pPr>
              <a:lnSpc>
                <a:spcPct val="100000"/>
              </a:lnSpc>
            </a:pPr>
            <a:r>
              <a:rPr lang="nl-NL" sz="2800" dirty="0">
                <a:latin typeface="Raleway"/>
                <a:cs typeface="Poppins SemiBold"/>
              </a:rPr>
              <a:t>Bijlage 16 - </a:t>
            </a:r>
            <a:endParaRPr lang="en-US"/>
          </a:p>
          <a:p>
            <a:pPr>
              <a:lnSpc>
                <a:spcPct val="100000"/>
              </a:lnSpc>
            </a:pPr>
            <a:r>
              <a:rPr lang="nl-NL" sz="2800" dirty="0" err="1">
                <a:latin typeface="Raleway"/>
                <a:cs typeface="Poppins SemiBold"/>
              </a:rPr>
              <a:t>Usecases</a:t>
            </a:r>
            <a:r>
              <a:rPr lang="nl-NL" sz="2800" dirty="0">
                <a:latin typeface="Raleway"/>
                <a:cs typeface="Poppins SemiBold"/>
              </a:rPr>
              <a:t> CRM systeem</a:t>
            </a:r>
            <a:endParaRPr lang="nl-NL"/>
          </a:p>
        </p:txBody>
      </p:sp>
      <p:pic>
        <p:nvPicPr>
          <p:cNvPr id="11" name="Afbeelding 10" descr="Afbeelding met Kleurrijkheid, cirkel&#10;&#10;Automatisch gegenereerde beschrijving">
            <a:extLst>
              <a:ext uri="{FF2B5EF4-FFF2-40B4-BE49-F238E27FC236}">
                <a16:creationId xmlns:a16="http://schemas.microsoft.com/office/drawing/2014/main" id="{4F365B7B-9B1B-4CEA-A41D-EA898505AAC2}"/>
              </a:ext>
            </a:extLst>
          </p:cNvPr>
          <p:cNvPicPr>
            <a:picLocks noChangeAspect="1"/>
          </p:cNvPicPr>
          <p:nvPr/>
        </p:nvPicPr>
        <p:blipFill>
          <a:blip r:embed="rId4"/>
          <a:stretch>
            <a:fillRect/>
          </a:stretch>
        </p:blipFill>
        <p:spPr>
          <a:xfrm>
            <a:off x="-196412" y="-1032844"/>
            <a:ext cx="7251291" cy="7156743"/>
          </a:xfrm>
          <a:prstGeom prst="rect">
            <a:avLst/>
          </a:prstGeom>
        </p:spPr>
      </p:pic>
    </p:spTree>
    <p:extLst>
      <p:ext uri="{BB962C8B-B14F-4D97-AF65-F5344CB8AC3E}">
        <p14:creationId xmlns:p14="http://schemas.microsoft.com/office/powerpoint/2010/main" val="1191873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750C91-C269-02DB-F23F-9347E58726D2}"/>
            </a:ext>
          </a:extLst>
        </p:cNvPr>
        <p:cNvGrpSpPr/>
        <p:nvPr/>
      </p:nvGrpSpPr>
      <p:grpSpPr>
        <a:xfrm>
          <a:off x="0" y="0"/>
          <a:ext cx="0" cy="0"/>
          <a:chOff x="0" y="0"/>
          <a:chExt cx="0" cy="0"/>
        </a:xfrm>
      </p:grpSpPr>
      <p:pic>
        <p:nvPicPr>
          <p:cNvPr id="10" name="Afbeelding 9">
            <a:extLst>
              <a:ext uri="{FF2B5EF4-FFF2-40B4-BE49-F238E27FC236}">
                <a16:creationId xmlns:a16="http://schemas.microsoft.com/office/drawing/2014/main" id="{D15D5D53-8225-C9BD-A648-B7A5EACCEC87}"/>
              </a:ext>
            </a:extLst>
          </p:cNvPr>
          <p:cNvPicPr>
            <a:picLocks noChangeAspect="1"/>
          </p:cNvPicPr>
          <p:nvPr/>
        </p:nvPicPr>
        <p:blipFill>
          <a:blip r:embed="rId3"/>
          <a:stretch>
            <a:fillRect/>
          </a:stretch>
        </p:blipFill>
        <p:spPr>
          <a:xfrm>
            <a:off x="69" y="6372114"/>
            <a:ext cx="11622934" cy="485886"/>
          </a:xfrm>
          <a:prstGeom prst="rect">
            <a:avLst/>
          </a:prstGeom>
        </p:spPr>
      </p:pic>
      <p:pic>
        <p:nvPicPr>
          <p:cNvPr id="11" name="Afbeelding 10" descr="Afbeelding met Lettertype, Graphics, logo, grafische vormgeving&#10;&#10;Automatisch gegenereerde beschrijving">
            <a:extLst>
              <a:ext uri="{FF2B5EF4-FFF2-40B4-BE49-F238E27FC236}">
                <a16:creationId xmlns:a16="http://schemas.microsoft.com/office/drawing/2014/main" id="{1BF7B12E-EC81-8BC8-7186-EBE85487822E}"/>
              </a:ext>
            </a:extLst>
          </p:cNvPr>
          <p:cNvPicPr>
            <a:picLocks noChangeAspect="1"/>
          </p:cNvPicPr>
          <p:nvPr/>
        </p:nvPicPr>
        <p:blipFill>
          <a:blip r:embed="rId4"/>
          <a:stretch>
            <a:fillRect/>
          </a:stretch>
        </p:blipFill>
        <p:spPr>
          <a:xfrm>
            <a:off x="10148186" y="6465477"/>
            <a:ext cx="1332537" cy="223200"/>
          </a:xfrm>
          <a:prstGeom prst="rect">
            <a:avLst/>
          </a:prstGeom>
        </p:spPr>
      </p:pic>
      <p:sp>
        <p:nvSpPr>
          <p:cNvPr id="2" name="Tekstvak 1">
            <a:extLst>
              <a:ext uri="{FF2B5EF4-FFF2-40B4-BE49-F238E27FC236}">
                <a16:creationId xmlns:a16="http://schemas.microsoft.com/office/drawing/2014/main" id="{94C072BD-9F80-D9FE-8889-BF72D04508AE}"/>
              </a:ext>
            </a:extLst>
          </p:cNvPr>
          <p:cNvSpPr txBox="1"/>
          <p:nvPr/>
        </p:nvSpPr>
        <p:spPr>
          <a:xfrm>
            <a:off x="371412" y="302767"/>
            <a:ext cx="11941090" cy="584775"/>
          </a:xfrm>
          <a:prstGeom prst="rect">
            <a:avLst/>
          </a:prstGeom>
          <a:noFill/>
        </p:spPr>
        <p:txBody>
          <a:bodyPr wrap="square" lIns="91440" tIns="45720" rIns="91440" bIns="45720" rtlCol="0" anchor="t">
            <a:spAutoFit/>
          </a:bodyPr>
          <a:lstStyle/>
          <a:p>
            <a:r>
              <a:rPr lang="nl-NL" sz="3200" b="1">
                <a:solidFill>
                  <a:srgbClr val="005D55"/>
                </a:solidFill>
                <a:latin typeface="Raleway"/>
              </a:rPr>
              <a:t>Beoordelingscriteria usecases</a:t>
            </a:r>
            <a:endParaRPr lang="en-US"/>
          </a:p>
        </p:txBody>
      </p:sp>
      <p:grpSp>
        <p:nvGrpSpPr>
          <p:cNvPr id="4" name="Groep 3">
            <a:extLst>
              <a:ext uri="{FF2B5EF4-FFF2-40B4-BE49-F238E27FC236}">
                <a16:creationId xmlns:a16="http://schemas.microsoft.com/office/drawing/2014/main" id="{DB840BBE-DF44-2BEC-ED5B-DBCEF02895CC}"/>
              </a:ext>
            </a:extLst>
          </p:cNvPr>
          <p:cNvGrpSpPr/>
          <p:nvPr/>
        </p:nvGrpSpPr>
        <p:grpSpPr>
          <a:xfrm>
            <a:off x="380939" y="1450030"/>
            <a:ext cx="5918291" cy="952831"/>
            <a:chOff x="2797366" y="700250"/>
            <a:chExt cx="6583535" cy="687600"/>
          </a:xfrm>
        </p:grpSpPr>
        <p:sp>
          <p:nvSpPr>
            <p:cNvPr id="7" name="Rechthoek: afgeronde hoeken 6">
              <a:extLst>
                <a:ext uri="{FF2B5EF4-FFF2-40B4-BE49-F238E27FC236}">
                  <a16:creationId xmlns:a16="http://schemas.microsoft.com/office/drawing/2014/main" id="{37B18A13-AFAA-4A37-158D-3BC00107BD95}"/>
                </a:ext>
              </a:extLst>
            </p:cNvPr>
            <p:cNvSpPr/>
            <p:nvPr/>
          </p:nvSpPr>
          <p:spPr>
            <a:xfrm>
              <a:off x="2797366" y="700250"/>
              <a:ext cx="6583535" cy="687600"/>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nl-NL" sz="1400">
                <a:solidFill>
                  <a:srgbClr val="005D55"/>
                </a:solidFill>
                <a:cs typeface="Arial" panose="020B0604020202020204" pitchFamily="34" charset="0"/>
              </a:endParaRPr>
            </a:p>
          </p:txBody>
        </p:sp>
        <p:sp>
          <p:nvSpPr>
            <p:cNvPr id="8" name="Tekstvak 7">
              <a:extLst>
                <a:ext uri="{FF2B5EF4-FFF2-40B4-BE49-F238E27FC236}">
                  <a16:creationId xmlns:a16="http://schemas.microsoft.com/office/drawing/2014/main" id="{1C965625-8632-B43C-BD8D-51414195F43E}"/>
                </a:ext>
              </a:extLst>
            </p:cNvPr>
            <p:cNvSpPr txBox="1"/>
            <p:nvPr/>
          </p:nvSpPr>
          <p:spPr>
            <a:xfrm>
              <a:off x="3852090" y="845727"/>
              <a:ext cx="4167152" cy="46397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00519" tIns="100519" rIns="100519" bIns="100519" numCol="1" spcCol="1270" anchor="ctr" anchorCtr="0">
              <a:noAutofit/>
            </a:bodyPr>
            <a:lstStyle/>
            <a:p>
              <a:pPr marL="0" lvl="0" indent="0" algn="l" defTabSz="889000">
                <a:lnSpc>
                  <a:spcPct val="100000"/>
                </a:lnSpc>
                <a:spcBef>
                  <a:spcPct val="0"/>
                </a:spcBef>
                <a:spcAft>
                  <a:spcPct val="35000"/>
                </a:spcAft>
                <a:buNone/>
              </a:pPr>
              <a:r>
                <a:rPr lang="nl-NL" sz="1400" kern="1200">
                  <a:solidFill>
                    <a:srgbClr val="005D55"/>
                  </a:solidFill>
                  <a:cs typeface="Arial" panose="020B0604020202020204" pitchFamily="34" charset="0"/>
                </a:rPr>
                <a:t>Overzichtelijkheid </a:t>
              </a:r>
              <a:br>
                <a:rPr lang="nl-NL" sz="1400" kern="1200">
                  <a:solidFill>
                    <a:srgbClr val="005D55"/>
                  </a:solidFill>
                  <a:cs typeface="Arial" panose="020B0604020202020204" pitchFamily="34" charset="0"/>
                </a:rPr>
              </a:br>
              <a:r>
                <a:rPr lang="nl-NL" sz="1400" kern="1200">
                  <a:solidFill>
                    <a:srgbClr val="005D55"/>
                  </a:solidFill>
                  <a:cs typeface="Arial" panose="020B0604020202020204" pitchFamily="34" charset="0"/>
                </a:rPr>
                <a:t>(Duidelijke dashboards per relatie, project en fase)</a:t>
              </a:r>
              <a:endParaRPr lang="en-US" sz="1400" kern="1200">
                <a:solidFill>
                  <a:srgbClr val="005D55"/>
                </a:solidFill>
                <a:cs typeface="Arial" panose="020B0604020202020204" pitchFamily="34" charset="0"/>
              </a:endParaRPr>
            </a:p>
          </p:txBody>
        </p:sp>
      </p:grpSp>
      <p:grpSp>
        <p:nvGrpSpPr>
          <p:cNvPr id="9" name="Groep 8">
            <a:extLst>
              <a:ext uri="{FF2B5EF4-FFF2-40B4-BE49-F238E27FC236}">
                <a16:creationId xmlns:a16="http://schemas.microsoft.com/office/drawing/2014/main" id="{179B57C3-08A5-A8F0-EBA4-471CD3CFA4BF}"/>
              </a:ext>
            </a:extLst>
          </p:cNvPr>
          <p:cNvGrpSpPr/>
          <p:nvPr/>
        </p:nvGrpSpPr>
        <p:grpSpPr>
          <a:xfrm>
            <a:off x="387805" y="2257203"/>
            <a:ext cx="5910218" cy="951783"/>
            <a:chOff x="2804232" y="1415900"/>
            <a:chExt cx="6583535" cy="545199"/>
          </a:xfrm>
        </p:grpSpPr>
        <p:sp>
          <p:nvSpPr>
            <p:cNvPr id="12" name="Rechthoek: afgeronde hoeken 11">
              <a:extLst>
                <a:ext uri="{FF2B5EF4-FFF2-40B4-BE49-F238E27FC236}">
                  <a16:creationId xmlns:a16="http://schemas.microsoft.com/office/drawing/2014/main" id="{222C0854-3B94-C7BD-B9DC-D2993D1A3EF4}"/>
                </a:ext>
              </a:extLst>
            </p:cNvPr>
            <p:cNvSpPr/>
            <p:nvPr/>
          </p:nvSpPr>
          <p:spPr>
            <a:xfrm>
              <a:off x="2804232" y="1415900"/>
              <a:ext cx="6583535" cy="545199"/>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nl-NL" sz="1400">
                <a:solidFill>
                  <a:srgbClr val="005D55"/>
                </a:solidFill>
                <a:cs typeface="Arial" panose="020B0604020202020204" pitchFamily="34" charset="0"/>
              </a:endParaRPr>
            </a:p>
          </p:txBody>
        </p:sp>
        <p:sp>
          <p:nvSpPr>
            <p:cNvPr id="13" name="Tekstvak 12">
              <a:extLst>
                <a:ext uri="{FF2B5EF4-FFF2-40B4-BE49-F238E27FC236}">
                  <a16:creationId xmlns:a16="http://schemas.microsoft.com/office/drawing/2014/main" id="{F96B4246-0B5C-B506-9C82-3A461A027588}"/>
                </a:ext>
              </a:extLst>
            </p:cNvPr>
            <p:cNvSpPr txBox="1"/>
            <p:nvPr/>
          </p:nvSpPr>
          <p:spPr>
            <a:xfrm>
              <a:off x="3868483" y="1524776"/>
              <a:ext cx="5066328" cy="40638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00519" tIns="100519" rIns="100519" bIns="100519" numCol="1" spcCol="1270" anchor="ctr" anchorCtr="0">
              <a:noAutofit/>
            </a:bodyPr>
            <a:lstStyle/>
            <a:p>
              <a:pPr marL="0" lvl="0" indent="0" algn="l" defTabSz="889000">
                <a:lnSpc>
                  <a:spcPct val="100000"/>
                </a:lnSpc>
                <a:spcBef>
                  <a:spcPct val="0"/>
                </a:spcBef>
                <a:spcAft>
                  <a:spcPct val="35000"/>
                </a:spcAft>
                <a:buNone/>
              </a:pPr>
              <a:r>
                <a:rPr lang="nl-NL" sz="1400" kern="1200">
                  <a:solidFill>
                    <a:srgbClr val="005D55"/>
                  </a:solidFill>
                  <a:cs typeface="Arial" panose="020B0604020202020204" pitchFamily="34" charset="0"/>
                </a:rPr>
                <a:t>Gebruiksvriendelijkheid </a:t>
              </a:r>
              <a:br>
                <a:rPr lang="nl-NL" sz="1400" kern="1200">
                  <a:solidFill>
                    <a:srgbClr val="005D55"/>
                  </a:solidFill>
                  <a:cs typeface="Arial" panose="020B0604020202020204" pitchFamily="34" charset="0"/>
                </a:rPr>
              </a:br>
              <a:r>
                <a:rPr lang="nl-NL" sz="1400" kern="1200">
                  <a:solidFill>
                    <a:srgbClr val="005D55"/>
                  </a:solidFill>
                  <a:cs typeface="Arial" panose="020B0604020202020204" pitchFamily="34" charset="0"/>
                </a:rPr>
                <a:t>(Intuïtieve interface met contextuele knoppen, AI-ondersteuning</a:t>
              </a:r>
              <a:r>
                <a:rPr lang="en-US" sz="1400">
                  <a:solidFill>
                    <a:srgbClr val="005D55"/>
                  </a:solidFill>
                  <a:cs typeface="Arial" panose="020B0604020202020204" pitchFamily="34" charset="0"/>
                </a:rPr>
                <a:t>)</a:t>
              </a:r>
              <a:endParaRPr lang="nl-NL" sz="1400" kern="1200">
                <a:solidFill>
                  <a:srgbClr val="005D55"/>
                </a:solidFill>
                <a:cs typeface="Arial" panose="020B0604020202020204" pitchFamily="34" charset="0"/>
              </a:endParaRPr>
            </a:p>
          </p:txBody>
        </p:sp>
      </p:grpSp>
      <p:grpSp>
        <p:nvGrpSpPr>
          <p:cNvPr id="14" name="Groep 13">
            <a:extLst>
              <a:ext uri="{FF2B5EF4-FFF2-40B4-BE49-F238E27FC236}">
                <a16:creationId xmlns:a16="http://schemas.microsoft.com/office/drawing/2014/main" id="{00634E95-682D-5A21-0D46-3C054B043160}"/>
              </a:ext>
            </a:extLst>
          </p:cNvPr>
          <p:cNvGrpSpPr/>
          <p:nvPr/>
        </p:nvGrpSpPr>
        <p:grpSpPr>
          <a:xfrm>
            <a:off x="371412" y="3083562"/>
            <a:ext cx="5919047" cy="951783"/>
            <a:chOff x="2804232" y="2602344"/>
            <a:chExt cx="6583535" cy="545199"/>
          </a:xfrm>
        </p:grpSpPr>
        <p:sp>
          <p:nvSpPr>
            <p:cNvPr id="15" name="Rechthoek: afgeronde hoeken 14">
              <a:extLst>
                <a:ext uri="{FF2B5EF4-FFF2-40B4-BE49-F238E27FC236}">
                  <a16:creationId xmlns:a16="http://schemas.microsoft.com/office/drawing/2014/main" id="{491DBF35-EBDC-DF11-F890-7047C956FDFD}"/>
                </a:ext>
              </a:extLst>
            </p:cNvPr>
            <p:cNvSpPr/>
            <p:nvPr/>
          </p:nvSpPr>
          <p:spPr>
            <a:xfrm>
              <a:off x="2804232" y="2602344"/>
              <a:ext cx="6583535" cy="545199"/>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nl-NL" sz="1400">
                <a:solidFill>
                  <a:srgbClr val="005D55"/>
                </a:solidFill>
                <a:cs typeface="Arial" panose="020B0604020202020204" pitchFamily="34" charset="0"/>
              </a:endParaRPr>
            </a:p>
          </p:txBody>
        </p:sp>
        <p:sp>
          <p:nvSpPr>
            <p:cNvPr id="16" name="Tekstvak 15">
              <a:extLst>
                <a:ext uri="{FF2B5EF4-FFF2-40B4-BE49-F238E27FC236}">
                  <a16:creationId xmlns:a16="http://schemas.microsoft.com/office/drawing/2014/main" id="{612A43E2-5CD2-D423-C0B0-6E08D03A46EA}"/>
                </a:ext>
              </a:extLst>
            </p:cNvPr>
            <p:cNvSpPr txBox="1"/>
            <p:nvPr/>
          </p:nvSpPr>
          <p:spPr>
            <a:xfrm>
              <a:off x="3868483" y="2674454"/>
              <a:ext cx="5166610" cy="40097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00519" tIns="100519" rIns="100519" bIns="100519" numCol="1" spcCol="1270" anchor="ctr" anchorCtr="0">
              <a:noAutofit/>
            </a:bodyPr>
            <a:lstStyle/>
            <a:p>
              <a:pPr marL="0" lvl="0" indent="0" algn="l" defTabSz="889000">
                <a:lnSpc>
                  <a:spcPct val="100000"/>
                </a:lnSpc>
                <a:spcBef>
                  <a:spcPct val="0"/>
                </a:spcBef>
                <a:spcAft>
                  <a:spcPct val="35000"/>
                </a:spcAft>
                <a:buNone/>
              </a:pPr>
              <a:r>
                <a:rPr lang="nl-NL" sz="1400">
                  <a:solidFill>
                    <a:srgbClr val="005D55"/>
                  </a:solidFill>
                  <a:cs typeface="Arial" panose="020B0604020202020204" pitchFamily="34" charset="0"/>
                </a:rPr>
                <a:t>Bewaking op het proces </a:t>
              </a:r>
              <a:br>
                <a:rPr lang="nl-NL" sz="1400">
                  <a:solidFill>
                    <a:srgbClr val="005D55"/>
                  </a:solidFill>
                  <a:cs typeface="Arial" panose="020B0604020202020204" pitchFamily="34" charset="0"/>
                </a:rPr>
              </a:br>
              <a:r>
                <a:rPr lang="nl-NL" sz="1400">
                  <a:solidFill>
                    <a:srgbClr val="005D55"/>
                  </a:solidFill>
                  <a:cs typeface="Arial" panose="020B0604020202020204" pitchFamily="34" charset="0"/>
                </a:rPr>
                <a:t>(Automatische signaleringen bij deadlines, opvolging van leads, klachten en contracten )</a:t>
              </a:r>
              <a:endParaRPr lang="nl-NL" sz="1400" kern="1200">
                <a:solidFill>
                  <a:srgbClr val="005D55"/>
                </a:solidFill>
                <a:cs typeface="Arial" panose="020B0604020202020204" pitchFamily="34" charset="0"/>
              </a:endParaRPr>
            </a:p>
          </p:txBody>
        </p:sp>
      </p:grpSp>
      <p:grpSp>
        <p:nvGrpSpPr>
          <p:cNvPr id="17" name="Groep 16">
            <a:extLst>
              <a:ext uri="{FF2B5EF4-FFF2-40B4-BE49-F238E27FC236}">
                <a16:creationId xmlns:a16="http://schemas.microsoft.com/office/drawing/2014/main" id="{68D7FF68-1CEA-B986-2F72-197256F680C1}"/>
              </a:ext>
            </a:extLst>
          </p:cNvPr>
          <p:cNvGrpSpPr/>
          <p:nvPr/>
        </p:nvGrpSpPr>
        <p:grpSpPr>
          <a:xfrm>
            <a:off x="396001" y="3918838"/>
            <a:ext cx="5919047" cy="982531"/>
            <a:chOff x="2804232" y="3790358"/>
            <a:chExt cx="6583535" cy="709033"/>
          </a:xfrm>
        </p:grpSpPr>
        <p:sp>
          <p:nvSpPr>
            <p:cNvPr id="18" name="Rechthoek: afgeronde hoeken 17">
              <a:extLst>
                <a:ext uri="{FF2B5EF4-FFF2-40B4-BE49-F238E27FC236}">
                  <a16:creationId xmlns:a16="http://schemas.microsoft.com/office/drawing/2014/main" id="{0C83DAA0-F764-DAA5-34E7-4FD6F5245137}"/>
                </a:ext>
              </a:extLst>
            </p:cNvPr>
            <p:cNvSpPr/>
            <p:nvPr/>
          </p:nvSpPr>
          <p:spPr>
            <a:xfrm>
              <a:off x="2804232" y="3790358"/>
              <a:ext cx="6583535" cy="709033"/>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nl-NL" sz="1400">
                <a:solidFill>
                  <a:srgbClr val="005D55"/>
                </a:solidFill>
                <a:cs typeface="Arial" panose="020B0604020202020204" pitchFamily="34" charset="0"/>
              </a:endParaRPr>
            </a:p>
          </p:txBody>
        </p:sp>
        <p:sp>
          <p:nvSpPr>
            <p:cNvPr id="19" name="Tekstvak 18">
              <a:extLst>
                <a:ext uri="{FF2B5EF4-FFF2-40B4-BE49-F238E27FC236}">
                  <a16:creationId xmlns:a16="http://schemas.microsoft.com/office/drawing/2014/main" id="{7CFEEED0-1ECC-E8CB-7327-8A910E3B110F}"/>
                </a:ext>
              </a:extLst>
            </p:cNvPr>
            <p:cNvSpPr txBox="1"/>
            <p:nvPr/>
          </p:nvSpPr>
          <p:spPr>
            <a:xfrm>
              <a:off x="3868484" y="3973794"/>
              <a:ext cx="4998425" cy="36103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00519" tIns="100519" rIns="100519" bIns="100519" numCol="1" spcCol="1270" anchor="ctr" anchorCtr="0">
              <a:noAutofit/>
            </a:bodyPr>
            <a:lstStyle/>
            <a:p>
              <a:pPr marL="0" lvl="0" indent="0" algn="l" defTabSz="889000">
                <a:lnSpc>
                  <a:spcPct val="100000"/>
                </a:lnSpc>
                <a:spcBef>
                  <a:spcPct val="0"/>
                </a:spcBef>
                <a:spcAft>
                  <a:spcPct val="35000"/>
                </a:spcAft>
                <a:buNone/>
              </a:pPr>
              <a:r>
                <a:rPr lang="nl-NL" sz="1400" kern="1200">
                  <a:solidFill>
                    <a:srgbClr val="005D55"/>
                  </a:solidFill>
                  <a:cs typeface="Arial" panose="020B0604020202020204" pitchFamily="34" charset="0"/>
                </a:rPr>
                <a:t>Actualiteit gegevens</a:t>
              </a:r>
              <a:br>
                <a:rPr lang="nl-NL" sz="1400" kern="1200">
                  <a:solidFill>
                    <a:srgbClr val="005D55"/>
                  </a:solidFill>
                  <a:cs typeface="Arial" panose="020B0604020202020204" pitchFamily="34" charset="0"/>
                </a:rPr>
              </a:br>
              <a:r>
                <a:rPr lang="nl-NL" sz="1400" kern="1200">
                  <a:solidFill>
                    <a:srgbClr val="005D55"/>
                  </a:solidFill>
                  <a:cs typeface="Arial" panose="020B0604020202020204" pitchFamily="34" charset="0"/>
                </a:rPr>
                <a:t>(Koppeling met KvK en e-mail, datavalidatie, herinneringen bij veroudering</a:t>
              </a:r>
              <a:r>
                <a:rPr lang="nl-NL" sz="1400">
                  <a:solidFill>
                    <a:srgbClr val="005D55"/>
                  </a:solidFill>
                  <a:cs typeface="Arial" panose="020B0604020202020204" pitchFamily="34" charset="0"/>
                </a:rPr>
                <a:t>)</a:t>
              </a:r>
              <a:endParaRPr lang="nl-NL" sz="1400" kern="1200">
                <a:solidFill>
                  <a:srgbClr val="005D55"/>
                </a:solidFill>
                <a:cs typeface="Arial" panose="020B0604020202020204" pitchFamily="34" charset="0"/>
              </a:endParaRPr>
            </a:p>
          </p:txBody>
        </p:sp>
      </p:grpSp>
      <p:grpSp>
        <p:nvGrpSpPr>
          <p:cNvPr id="20" name="Groep 19">
            <a:extLst>
              <a:ext uri="{FF2B5EF4-FFF2-40B4-BE49-F238E27FC236}">
                <a16:creationId xmlns:a16="http://schemas.microsoft.com/office/drawing/2014/main" id="{E63A822D-7949-AE7D-8955-40C6C5FF8905}"/>
              </a:ext>
            </a:extLst>
          </p:cNvPr>
          <p:cNvGrpSpPr/>
          <p:nvPr/>
        </p:nvGrpSpPr>
        <p:grpSpPr>
          <a:xfrm>
            <a:off x="396001" y="4786346"/>
            <a:ext cx="5905802" cy="1065842"/>
            <a:chOff x="2804232" y="4991030"/>
            <a:chExt cx="6583535" cy="687600"/>
          </a:xfrm>
        </p:grpSpPr>
        <p:sp>
          <p:nvSpPr>
            <p:cNvPr id="21" name="Rechthoek: afgeronde hoeken 20">
              <a:extLst>
                <a:ext uri="{FF2B5EF4-FFF2-40B4-BE49-F238E27FC236}">
                  <a16:creationId xmlns:a16="http://schemas.microsoft.com/office/drawing/2014/main" id="{78DC79F9-3E49-BA01-B2E4-A7B3A36E1DF2}"/>
                </a:ext>
              </a:extLst>
            </p:cNvPr>
            <p:cNvSpPr/>
            <p:nvPr/>
          </p:nvSpPr>
          <p:spPr>
            <a:xfrm>
              <a:off x="2804232" y="4991030"/>
              <a:ext cx="6583535" cy="687600"/>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nl-NL" sz="1400">
                <a:solidFill>
                  <a:srgbClr val="005D55"/>
                </a:solidFill>
                <a:cs typeface="Arial" panose="020B0604020202020204" pitchFamily="34" charset="0"/>
              </a:endParaRPr>
            </a:p>
          </p:txBody>
        </p:sp>
        <p:sp>
          <p:nvSpPr>
            <p:cNvPr id="22" name="Tekstvak 21">
              <a:extLst>
                <a:ext uri="{FF2B5EF4-FFF2-40B4-BE49-F238E27FC236}">
                  <a16:creationId xmlns:a16="http://schemas.microsoft.com/office/drawing/2014/main" id="{537BE62E-3D43-FF9D-F5AC-FD785F515DFA}"/>
                </a:ext>
              </a:extLst>
            </p:cNvPr>
            <p:cNvSpPr txBox="1"/>
            <p:nvPr/>
          </p:nvSpPr>
          <p:spPr>
            <a:xfrm>
              <a:off x="3868484" y="5002812"/>
              <a:ext cx="4995846" cy="66227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8002" tIns="98002" rIns="98002" bIns="98002" numCol="1" spcCol="1270" anchor="ctr" anchorCtr="0">
              <a:noAutofit/>
            </a:bodyPr>
            <a:lstStyle/>
            <a:p>
              <a:pPr marL="0" lvl="0" indent="0" algn="l" defTabSz="889000" rtl="0">
                <a:lnSpc>
                  <a:spcPct val="100000"/>
                </a:lnSpc>
                <a:spcBef>
                  <a:spcPct val="0"/>
                </a:spcBef>
                <a:spcAft>
                  <a:spcPct val="35000"/>
                </a:spcAft>
                <a:buNone/>
              </a:pPr>
              <a:r>
                <a:rPr lang="nl-NL" sz="1400">
                  <a:solidFill>
                    <a:srgbClr val="005D55"/>
                  </a:solidFill>
                  <a:cs typeface="Arial" panose="020B0604020202020204" pitchFamily="34" charset="0"/>
                </a:rPr>
                <a:t>Prestaties </a:t>
              </a:r>
              <a:br>
                <a:rPr lang="nl-NL" sz="1400">
                  <a:solidFill>
                    <a:srgbClr val="005D55"/>
                  </a:solidFill>
                  <a:cs typeface="Arial" panose="020B0604020202020204" pitchFamily="34" charset="0"/>
                </a:rPr>
              </a:br>
              <a:r>
                <a:rPr lang="nl-NL" sz="1400">
                  <a:solidFill>
                    <a:srgbClr val="005D55"/>
                  </a:solidFill>
                  <a:cs typeface="Arial" panose="020B0604020202020204" pitchFamily="34" charset="0"/>
                </a:rPr>
                <a:t>(Snel zoeken, directe rapportages, realtime updates bij communicatie en betalingen)</a:t>
              </a:r>
              <a:endParaRPr lang="nl-NL" sz="1400" b="1" kern="1200">
                <a:solidFill>
                  <a:srgbClr val="005D55"/>
                </a:solidFill>
                <a:cs typeface="Arial" panose="020B0604020202020204" pitchFamily="34" charset="0"/>
              </a:endParaRPr>
            </a:p>
          </p:txBody>
        </p:sp>
      </p:grpSp>
      <p:grpSp>
        <p:nvGrpSpPr>
          <p:cNvPr id="23" name="Groep 22">
            <a:extLst>
              <a:ext uri="{FF2B5EF4-FFF2-40B4-BE49-F238E27FC236}">
                <a16:creationId xmlns:a16="http://schemas.microsoft.com/office/drawing/2014/main" id="{B9AF2A0D-415F-96B3-A8EE-4E3D332FBCA7}"/>
              </a:ext>
            </a:extLst>
          </p:cNvPr>
          <p:cNvGrpSpPr/>
          <p:nvPr/>
        </p:nvGrpSpPr>
        <p:grpSpPr>
          <a:xfrm>
            <a:off x="5831492" y="1476510"/>
            <a:ext cx="5919047" cy="952831"/>
            <a:chOff x="2804232" y="4991030"/>
            <a:chExt cx="6583535" cy="687600"/>
          </a:xfrm>
        </p:grpSpPr>
        <p:sp>
          <p:nvSpPr>
            <p:cNvPr id="24" name="Rechthoek: afgeronde hoeken 23">
              <a:extLst>
                <a:ext uri="{FF2B5EF4-FFF2-40B4-BE49-F238E27FC236}">
                  <a16:creationId xmlns:a16="http://schemas.microsoft.com/office/drawing/2014/main" id="{CDDE282D-90AD-769C-1873-F3002C011C48}"/>
                </a:ext>
              </a:extLst>
            </p:cNvPr>
            <p:cNvSpPr/>
            <p:nvPr/>
          </p:nvSpPr>
          <p:spPr>
            <a:xfrm>
              <a:off x="2804232" y="4991030"/>
              <a:ext cx="6583535" cy="687600"/>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nl-NL" sz="1400">
                <a:solidFill>
                  <a:srgbClr val="005D55"/>
                </a:solidFill>
                <a:cs typeface="Arial" panose="020B0604020202020204" pitchFamily="34" charset="0"/>
              </a:endParaRPr>
            </a:p>
          </p:txBody>
        </p:sp>
        <p:sp>
          <p:nvSpPr>
            <p:cNvPr id="25" name="Tekstvak 24">
              <a:extLst>
                <a:ext uri="{FF2B5EF4-FFF2-40B4-BE49-F238E27FC236}">
                  <a16:creationId xmlns:a16="http://schemas.microsoft.com/office/drawing/2014/main" id="{7B41A269-8480-77C6-5FCD-E76C092BCC1E}"/>
                </a:ext>
              </a:extLst>
            </p:cNvPr>
            <p:cNvSpPr txBox="1"/>
            <p:nvPr/>
          </p:nvSpPr>
          <p:spPr>
            <a:xfrm>
              <a:off x="3868484" y="5002812"/>
              <a:ext cx="4995846" cy="66227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8002" tIns="98002" rIns="98002" bIns="98002" numCol="1" spcCol="1270" anchor="ctr" anchorCtr="0">
              <a:noAutofit/>
            </a:bodyPr>
            <a:lstStyle/>
            <a:p>
              <a:pPr marL="0" lvl="0" indent="0" algn="l" defTabSz="889000" rtl="0">
                <a:lnSpc>
                  <a:spcPct val="100000"/>
                </a:lnSpc>
                <a:spcBef>
                  <a:spcPct val="0"/>
                </a:spcBef>
                <a:spcAft>
                  <a:spcPct val="35000"/>
                </a:spcAft>
                <a:buNone/>
              </a:pPr>
              <a:r>
                <a:rPr lang="nl-NL" sz="1400">
                  <a:solidFill>
                    <a:srgbClr val="005D55"/>
                  </a:solidFill>
                  <a:cs typeface="Arial" panose="020B0604020202020204" pitchFamily="34" charset="0"/>
                </a:rPr>
                <a:t>Flexibiliteit </a:t>
              </a:r>
              <a:br>
                <a:rPr lang="nl-NL" sz="1400">
                  <a:solidFill>
                    <a:srgbClr val="005D55"/>
                  </a:solidFill>
                  <a:cs typeface="Arial" panose="020B0604020202020204" pitchFamily="34" charset="0"/>
                </a:rPr>
              </a:br>
              <a:r>
                <a:rPr lang="nl-NL" sz="1400">
                  <a:solidFill>
                    <a:srgbClr val="005D55"/>
                  </a:solidFill>
                  <a:cs typeface="Arial" panose="020B0604020202020204" pitchFamily="34" charset="0"/>
                </a:rPr>
                <a:t>(Configureerbare dashboards, rollenbeheer, eigen categorieën en sjablonen)</a:t>
              </a:r>
              <a:endParaRPr lang="nl-NL" sz="1400" kern="1200">
                <a:solidFill>
                  <a:srgbClr val="005D55"/>
                </a:solidFill>
                <a:cs typeface="Arial" panose="020B0604020202020204" pitchFamily="34" charset="0"/>
              </a:endParaRPr>
            </a:p>
          </p:txBody>
        </p:sp>
      </p:grpSp>
      <p:grpSp>
        <p:nvGrpSpPr>
          <p:cNvPr id="26" name="Groep 25">
            <a:extLst>
              <a:ext uri="{FF2B5EF4-FFF2-40B4-BE49-F238E27FC236}">
                <a16:creationId xmlns:a16="http://schemas.microsoft.com/office/drawing/2014/main" id="{C534E233-1906-7A4C-7094-F33023043C53}"/>
              </a:ext>
            </a:extLst>
          </p:cNvPr>
          <p:cNvGrpSpPr/>
          <p:nvPr/>
        </p:nvGrpSpPr>
        <p:grpSpPr>
          <a:xfrm>
            <a:off x="5831492" y="2337580"/>
            <a:ext cx="5919047" cy="952831"/>
            <a:chOff x="2804232" y="4991030"/>
            <a:chExt cx="6583535" cy="687600"/>
          </a:xfrm>
        </p:grpSpPr>
        <p:sp>
          <p:nvSpPr>
            <p:cNvPr id="27" name="Rechthoek: afgeronde hoeken 26">
              <a:extLst>
                <a:ext uri="{FF2B5EF4-FFF2-40B4-BE49-F238E27FC236}">
                  <a16:creationId xmlns:a16="http://schemas.microsoft.com/office/drawing/2014/main" id="{3B965C80-FFEA-47D2-68C0-F6D72DCD5A29}"/>
                </a:ext>
              </a:extLst>
            </p:cNvPr>
            <p:cNvSpPr/>
            <p:nvPr/>
          </p:nvSpPr>
          <p:spPr>
            <a:xfrm>
              <a:off x="2804232" y="4991030"/>
              <a:ext cx="6583535" cy="687600"/>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nl-NL" sz="1400">
                <a:solidFill>
                  <a:srgbClr val="005D55"/>
                </a:solidFill>
                <a:cs typeface="Arial" panose="020B0604020202020204" pitchFamily="34" charset="0"/>
              </a:endParaRPr>
            </a:p>
          </p:txBody>
        </p:sp>
        <p:sp>
          <p:nvSpPr>
            <p:cNvPr id="28" name="Tekstvak 27">
              <a:extLst>
                <a:ext uri="{FF2B5EF4-FFF2-40B4-BE49-F238E27FC236}">
                  <a16:creationId xmlns:a16="http://schemas.microsoft.com/office/drawing/2014/main" id="{577C9849-1A7C-D328-D744-D862AB4B1244}"/>
                </a:ext>
              </a:extLst>
            </p:cNvPr>
            <p:cNvSpPr txBox="1"/>
            <p:nvPr/>
          </p:nvSpPr>
          <p:spPr>
            <a:xfrm>
              <a:off x="3868484" y="5002812"/>
              <a:ext cx="4995846" cy="66227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8002" tIns="98002" rIns="98002" bIns="98002" numCol="1" spcCol="1270" anchor="ctr" anchorCtr="0">
              <a:noAutofit/>
            </a:bodyPr>
            <a:lstStyle/>
            <a:p>
              <a:pPr marL="0" lvl="0" indent="0" algn="l" defTabSz="889000" rtl="0">
                <a:lnSpc>
                  <a:spcPct val="100000"/>
                </a:lnSpc>
                <a:spcBef>
                  <a:spcPct val="0"/>
                </a:spcBef>
                <a:spcAft>
                  <a:spcPct val="35000"/>
                </a:spcAft>
                <a:buNone/>
              </a:pPr>
              <a:r>
                <a:rPr lang="nl-NL" sz="1400">
                  <a:solidFill>
                    <a:srgbClr val="005D55"/>
                  </a:solidFill>
                  <a:cs typeface="Arial" panose="020B0604020202020204" pitchFamily="34" charset="0"/>
                </a:rPr>
                <a:t>Functionaliteit </a:t>
              </a:r>
              <a:br>
                <a:rPr lang="nl-NL" sz="1400">
                  <a:solidFill>
                    <a:srgbClr val="005D55"/>
                  </a:solidFill>
                  <a:cs typeface="Arial" panose="020B0604020202020204" pitchFamily="34" charset="0"/>
                </a:rPr>
              </a:br>
              <a:r>
                <a:rPr lang="nl-NL" sz="1400">
                  <a:solidFill>
                    <a:srgbClr val="005D55"/>
                  </a:solidFill>
                  <a:cs typeface="Arial" panose="020B0604020202020204" pitchFamily="34" charset="0"/>
                </a:rPr>
                <a:t>(Relatiebeheer, communicatie, offertes, contractinzichten e.a. andere functionele eisen)</a:t>
              </a:r>
              <a:endParaRPr lang="nl-NL" sz="1400" kern="1200">
                <a:solidFill>
                  <a:srgbClr val="005D55"/>
                </a:solidFill>
                <a:cs typeface="Arial" panose="020B0604020202020204" pitchFamily="34" charset="0"/>
              </a:endParaRPr>
            </a:p>
          </p:txBody>
        </p:sp>
      </p:grpSp>
      <p:grpSp>
        <p:nvGrpSpPr>
          <p:cNvPr id="29" name="Groep 28">
            <a:extLst>
              <a:ext uri="{FF2B5EF4-FFF2-40B4-BE49-F238E27FC236}">
                <a16:creationId xmlns:a16="http://schemas.microsoft.com/office/drawing/2014/main" id="{9F1BC29C-4F6F-29CD-1915-44E12435CF31}"/>
              </a:ext>
            </a:extLst>
          </p:cNvPr>
          <p:cNvGrpSpPr/>
          <p:nvPr/>
        </p:nvGrpSpPr>
        <p:grpSpPr>
          <a:xfrm>
            <a:off x="5831492" y="3114593"/>
            <a:ext cx="5919047" cy="952831"/>
            <a:chOff x="2804232" y="4991030"/>
            <a:chExt cx="6583535" cy="687600"/>
          </a:xfrm>
        </p:grpSpPr>
        <p:sp>
          <p:nvSpPr>
            <p:cNvPr id="30" name="Rechthoek: afgeronde hoeken 29">
              <a:extLst>
                <a:ext uri="{FF2B5EF4-FFF2-40B4-BE49-F238E27FC236}">
                  <a16:creationId xmlns:a16="http://schemas.microsoft.com/office/drawing/2014/main" id="{06946C71-C171-4527-980F-C625E79C299F}"/>
                </a:ext>
              </a:extLst>
            </p:cNvPr>
            <p:cNvSpPr/>
            <p:nvPr/>
          </p:nvSpPr>
          <p:spPr>
            <a:xfrm>
              <a:off x="2804232" y="4991030"/>
              <a:ext cx="6583535" cy="687600"/>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nl-NL" sz="1400">
                <a:solidFill>
                  <a:srgbClr val="005D55"/>
                </a:solidFill>
                <a:cs typeface="Arial" panose="020B0604020202020204" pitchFamily="34" charset="0"/>
              </a:endParaRPr>
            </a:p>
          </p:txBody>
        </p:sp>
        <p:sp>
          <p:nvSpPr>
            <p:cNvPr id="31" name="Tekstvak 30">
              <a:extLst>
                <a:ext uri="{FF2B5EF4-FFF2-40B4-BE49-F238E27FC236}">
                  <a16:creationId xmlns:a16="http://schemas.microsoft.com/office/drawing/2014/main" id="{F35E8227-4C57-9375-A5F1-B5B237303C79}"/>
                </a:ext>
              </a:extLst>
            </p:cNvPr>
            <p:cNvSpPr txBox="1"/>
            <p:nvPr/>
          </p:nvSpPr>
          <p:spPr>
            <a:xfrm>
              <a:off x="3868484" y="5002812"/>
              <a:ext cx="4995846" cy="66227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8002" tIns="98002" rIns="98002" bIns="98002" numCol="1" spcCol="1270" anchor="ctr" anchorCtr="0">
              <a:noAutofit/>
            </a:bodyPr>
            <a:lstStyle/>
            <a:p>
              <a:pPr marL="0" lvl="0" indent="0" algn="l" defTabSz="889000" rtl="0">
                <a:lnSpc>
                  <a:spcPct val="100000"/>
                </a:lnSpc>
                <a:spcBef>
                  <a:spcPct val="0"/>
                </a:spcBef>
                <a:spcAft>
                  <a:spcPct val="35000"/>
                </a:spcAft>
                <a:buNone/>
              </a:pPr>
              <a:r>
                <a:rPr lang="nl-NL" sz="1400" dirty="0" err="1">
                  <a:solidFill>
                    <a:srgbClr val="005D55"/>
                  </a:solidFill>
                  <a:cs typeface="Arial"/>
                </a:rPr>
                <a:t>Foolproof</a:t>
              </a:r>
              <a:br>
                <a:rPr lang="nl-NL" sz="1400" dirty="0">
                  <a:cs typeface="Arial" panose="020B0604020202020204" pitchFamily="34" charset="0"/>
                </a:rPr>
              </a:br>
              <a:r>
                <a:rPr lang="nl-NL" sz="1400" dirty="0">
                  <a:solidFill>
                    <a:srgbClr val="005D55"/>
                  </a:solidFill>
                  <a:cs typeface="Arial"/>
                </a:rPr>
                <a:t>(Controle op dubbele invoer, verplichte velden, validatie en waarschuwingen)</a:t>
              </a:r>
              <a:endParaRPr lang="nl-NL" sz="1400" kern="1200" dirty="0">
                <a:solidFill>
                  <a:srgbClr val="005D55"/>
                </a:solidFill>
                <a:cs typeface="Arial"/>
              </a:endParaRPr>
            </a:p>
          </p:txBody>
        </p:sp>
      </p:grpSp>
      <p:grpSp>
        <p:nvGrpSpPr>
          <p:cNvPr id="32" name="Groep 31">
            <a:extLst>
              <a:ext uri="{FF2B5EF4-FFF2-40B4-BE49-F238E27FC236}">
                <a16:creationId xmlns:a16="http://schemas.microsoft.com/office/drawing/2014/main" id="{45E65562-A804-0AFC-C09C-49F0E5768409}"/>
              </a:ext>
            </a:extLst>
          </p:cNvPr>
          <p:cNvGrpSpPr/>
          <p:nvPr/>
        </p:nvGrpSpPr>
        <p:grpSpPr>
          <a:xfrm>
            <a:off x="5831492" y="4017190"/>
            <a:ext cx="5919047" cy="952831"/>
            <a:chOff x="2804232" y="4991030"/>
            <a:chExt cx="6583535" cy="687600"/>
          </a:xfrm>
        </p:grpSpPr>
        <p:sp>
          <p:nvSpPr>
            <p:cNvPr id="33" name="Rechthoek: afgeronde hoeken 32">
              <a:extLst>
                <a:ext uri="{FF2B5EF4-FFF2-40B4-BE49-F238E27FC236}">
                  <a16:creationId xmlns:a16="http://schemas.microsoft.com/office/drawing/2014/main" id="{7F1E1EA4-8A9E-67CB-D992-D30C18790C82}"/>
                </a:ext>
              </a:extLst>
            </p:cNvPr>
            <p:cNvSpPr/>
            <p:nvPr/>
          </p:nvSpPr>
          <p:spPr>
            <a:xfrm>
              <a:off x="2804232" y="4991030"/>
              <a:ext cx="6583535" cy="687600"/>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nl-NL" sz="1400">
                <a:solidFill>
                  <a:srgbClr val="005D55"/>
                </a:solidFill>
                <a:cs typeface="Arial" panose="020B0604020202020204" pitchFamily="34" charset="0"/>
              </a:endParaRPr>
            </a:p>
          </p:txBody>
        </p:sp>
        <p:sp>
          <p:nvSpPr>
            <p:cNvPr id="34" name="Tekstvak 33">
              <a:extLst>
                <a:ext uri="{FF2B5EF4-FFF2-40B4-BE49-F238E27FC236}">
                  <a16:creationId xmlns:a16="http://schemas.microsoft.com/office/drawing/2014/main" id="{11DFBB82-CDD1-87DC-B80E-4D5DE25B22B2}"/>
                </a:ext>
              </a:extLst>
            </p:cNvPr>
            <p:cNvSpPr txBox="1"/>
            <p:nvPr/>
          </p:nvSpPr>
          <p:spPr>
            <a:xfrm>
              <a:off x="3868484" y="5002812"/>
              <a:ext cx="4995846" cy="66227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8002" tIns="98002" rIns="98002" bIns="98002" numCol="1" spcCol="1270" anchor="ctr" anchorCtr="0">
              <a:noAutofit/>
            </a:bodyPr>
            <a:lstStyle/>
            <a:p>
              <a:pPr marL="0" lvl="0" indent="0" algn="l" defTabSz="889000" rtl="0">
                <a:lnSpc>
                  <a:spcPct val="100000"/>
                </a:lnSpc>
                <a:spcBef>
                  <a:spcPct val="0"/>
                </a:spcBef>
                <a:spcAft>
                  <a:spcPct val="35000"/>
                </a:spcAft>
                <a:buNone/>
              </a:pPr>
              <a:r>
                <a:rPr lang="nl-NL" sz="1400">
                  <a:solidFill>
                    <a:srgbClr val="005D55"/>
                  </a:solidFill>
                  <a:cs typeface="Arial" panose="020B0604020202020204" pitchFamily="34" charset="0"/>
                </a:rPr>
                <a:t>Navigatie</a:t>
              </a:r>
              <a:br>
                <a:rPr lang="nl-NL" sz="1400">
                  <a:solidFill>
                    <a:srgbClr val="005D55"/>
                  </a:solidFill>
                  <a:cs typeface="Arial" panose="020B0604020202020204" pitchFamily="34" charset="0"/>
                </a:rPr>
              </a:br>
              <a:r>
                <a:rPr lang="nl-NL" sz="1400">
                  <a:solidFill>
                    <a:srgbClr val="005D55"/>
                  </a:solidFill>
                  <a:cs typeface="Arial" panose="020B0604020202020204" pitchFamily="34" charset="0"/>
                </a:rPr>
                <a:t>(Zoeken op alle niveaus met cross-links en is de navigatie efficiënt voor het werkproces?)</a:t>
              </a:r>
              <a:endParaRPr lang="nl-NL" sz="1400" kern="1200">
                <a:solidFill>
                  <a:srgbClr val="005D55"/>
                </a:solidFill>
                <a:cs typeface="Arial" panose="020B0604020202020204" pitchFamily="34" charset="0"/>
              </a:endParaRPr>
            </a:p>
          </p:txBody>
        </p:sp>
      </p:grpSp>
      <p:pic>
        <p:nvPicPr>
          <p:cNvPr id="35" name="Graphic 34" descr="Staafdiagram met effen opvulling">
            <a:extLst>
              <a:ext uri="{FF2B5EF4-FFF2-40B4-BE49-F238E27FC236}">
                <a16:creationId xmlns:a16="http://schemas.microsoft.com/office/drawing/2014/main" id="{1A0722AD-65F6-A4E1-4403-9BF7F531D34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7062" y="1476511"/>
            <a:ext cx="733368" cy="864389"/>
          </a:xfrm>
          <a:prstGeom prst="rect">
            <a:avLst/>
          </a:prstGeom>
        </p:spPr>
      </p:pic>
      <p:pic>
        <p:nvPicPr>
          <p:cNvPr id="36" name="Graphic 35" descr="Vrouwelijke kantoormedewerker met effen opvulling">
            <a:extLst>
              <a:ext uri="{FF2B5EF4-FFF2-40B4-BE49-F238E27FC236}">
                <a16:creationId xmlns:a16="http://schemas.microsoft.com/office/drawing/2014/main" id="{450C9009-5DA0-0DBC-FCA2-0B188542A658}"/>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07061" y="2276425"/>
            <a:ext cx="733368" cy="864389"/>
          </a:xfrm>
          <a:prstGeom prst="rect">
            <a:avLst/>
          </a:prstGeom>
        </p:spPr>
      </p:pic>
      <p:pic>
        <p:nvPicPr>
          <p:cNvPr id="37" name="Graphic 36" descr="Wekker met effen opvulling">
            <a:extLst>
              <a:ext uri="{FF2B5EF4-FFF2-40B4-BE49-F238E27FC236}">
                <a16:creationId xmlns:a16="http://schemas.microsoft.com/office/drawing/2014/main" id="{1FA9114E-3E8E-CA44-D867-151BADE3DB5C}"/>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496041" y="3098980"/>
            <a:ext cx="733368" cy="864389"/>
          </a:xfrm>
          <a:prstGeom prst="rect">
            <a:avLst/>
          </a:prstGeom>
        </p:spPr>
      </p:pic>
      <p:pic>
        <p:nvPicPr>
          <p:cNvPr id="38" name="Graphic 37" descr="Vinkje met effen opvulling">
            <a:extLst>
              <a:ext uri="{FF2B5EF4-FFF2-40B4-BE49-F238E27FC236}">
                <a16:creationId xmlns:a16="http://schemas.microsoft.com/office/drawing/2014/main" id="{14E49DA3-DFEA-540C-BBB7-CEB9300D6C03}"/>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496041" y="3986160"/>
            <a:ext cx="733368" cy="864389"/>
          </a:xfrm>
          <a:prstGeom prst="rect">
            <a:avLst/>
          </a:prstGeom>
        </p:spPr>
      </p:pic>
      <p:pic>
        <p:nvPicPr>
          <p:cNvPr id="39" name="Graphic 38" descr="Lint met effen opvulling">
            <a:extLst>
              <a:ext uri="{FF2B5EF4-FFF2-40B4-BE49-F238E27FC236}">
                <a16:creationId xmlns:a16="http://schemas.microsoft.com/office/drawing/2014/main" id="{92683A8D-398E-89FF-770B-E68131301B9A}"/>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523578" y="4850170"/>
            <a:ext cx="733368" cy="864389"/>
          </a:xfrm>
          <a:prstGeom prst="rect">
            <a:avLst/>
          </a:prstGeom>
        </p:spPr>
      </p:pic>
      <p:pic>
        <p:nvPicPr>
          <p:cNvPr id="40" name="Graphic 39" descr="Kompas met effen opvulling">
            <a:extLst>
              <a:ext uri="{FF2B5EF4-FFF2-40B4-BE49-F238E27FC236}">
                <a16:creationId xmlns:a16="http://schemas.microsoft.com/office/drawing/2014/main" id="{6E7445C7-70B8-5EA2-0D3F-8E630A0221E8}"/>
              </a:ext>
            </a:extLst>
          </p:cNvPr>
          <p:cNvPicPr>
            <a:picLocks noChangeAspect="1"/>
          </p:cNvPicPr>
          <p:nvPr/>
        </p:nvPicPr>
        <p:blipFill>
          <a:blip r:embed="rId15">
            <a:extLst>
              <a:ext uri="{96DAC541-7B7A-43D3-8B79-37D633B846F1}">
                <asvg:svgBlip xmlns:asvg="http://schemas.microsoft.com/office/drawing/2016/SVG/main" r:embed="rId16"/>
              </a:ext>
            </a:extLst>
          </a:blip>
          <a:srcRect/>
          <a:stretch/>
        </p:blipFill>
        <p:spPr>
          <a:xfrm>
            <a:off x="5943257" y="4018970"/>
            <a:ext cx="733368" cy="864389"/>
          </a:xfrm>
          <a:prstGeom prst="rect">
            <a:avLst/>
          </a:prstGeom>
        </p:spPr>
      </p:pic>
      <p:pic>
        <p:nvPicPr>
          <p:cNvPr id="41" name="Graphic 40" descr="Waarschuwing met effen opvulling">
            <a:extLst>
              <a:ext uri="{FF2B5EF4-FFF2-40B4-BE49-F238E27FC236}">
                <a16:creationId xmlns:a16="http://schemas.microsoft.com/office/drawing/2014/main" id="{B8B0A630-87E8-76B5-923C-4A7855076C1E}"/>
              </a:ext>
            </a:extLst>
          </p:cNvPr>
          <p:cNvPicPr>
            <a:picLocks noChangeAspect="1"/>
          </p:cNvPicPr>
          <p:nvPr/>
        </p:nvPicPr>
        <p:blipFill>
          <a:blip r:embed="rId17">
            <a:extLst>
              <a:ext uri="{96DAC541-7B7A-43D3-8B79-37D633B846F1}">
                <asvg:svgBlip xmlns:asvg="http://schemas.microsoft.com/office/drawing/2016/SVG/main" r:embed="rId18"/>
              </a:ext>
            </a:extLst>
          </a:blip>
          <a:srcRect/>
          <a:stretch/>
        </p:blipFill>
        <p:spPr>
          <a:xfrm>
            <a:off x="5943257" y="3177661"/>
            <a:ext cx="733368" cy="864389"/>
          </a:xfrm>
          <a:prstGeom prst="rect">
            <a:avLst/>
          </a:prstGeom>
        </p:spPr>
      </p:pic>
      <p:pic>
        <p:nvPicPr>
          <p:cNvPr id="42" name="Graphic 41" descr="Ui Ux met effen opvulling">
            <a:extLst>
              <a:ext uri="{FF2B5EF4-FFF2-40B4-BE49-F238E27FC236}">
                <a16:creationId xmlns:a16="http://schemas.microsoft.com/office/drawing/2014/main" id="{C129A4AB-3FFA-B960-5441-29A83B6AC6D1}"/>
              </a:ext>
            </a:extLst>
          </p:cNvPr>
          <p:cNvPicPr>
            <a:picLocks noChangeAspect="1"/>
          </p:cNvPicPr>
          <p:nvPr/>
        </p:nvPicPr>
        <p:blipFill>
          <a:blip r:embed="rId19">
            <a:extLst>
              <a:ext uri="{96DAC541-7B7A-43D3-8B79-37D633B846F1}">
                <asvg:svgBlip xmlns:asvg="http://schemas.microsoft.com/office/drawing/2016/SVG/main" r:embed="rId20"/>
              </a:ext>
            </a:extLst>
          </a:blip>
          <a:srcRect/>
          <a:stretch/>
        </p:blipFill>
        <p:spPr>
          <a:xfrm>
            <a:off x="5933174" y="2319768"/>
            <a:ext cx="733368" cy="864389"/>
          </a:xfrm>
          <a:prstGeom prst="rect">
            <a:avLst/>
          </a:prstGeom>
        </p:spPr>
      </p:pic>
      <p:pic>
        <p:nvPicPr>
          <p:cNvPr id="43" name="Graphic 42" descr="Wisselknop met effen opvulling">
            <a:extLst>
              <a:ext uri="{FF2B5EF4-FFF2-40B4-BE49-F238E27FC236}">
                <a16:creationId xmlns:a16="http://schemas.microsoft.com/office/drawing/2014/main" id="{79656FBF-D374-778E-61CD-C233BCBB562D}"/>
              </a:ext>
            </a:extLst>
          </p:cNvPr>
          <p:cNvPicPr>
            <a:picLocks noChangeAspect="1"/>
          </p:cNvPicPr>
          <p:nvPr/>
        </p:nvPicPr>
        <p:blipFill>
          <a:blip r:embed="rId21">
            <a:extLst>
              <a:ext uri="{96DAC541-7B7A-43D3-8B79-37D633B846F1}">
                <asvg:svgBlip xmlns:asvg="http://schemas.microsoft.com/office/drawing/2016/SVG/main" r:embed="rId22"/>
              </a:ext>
            </a:extLst>
          </a:blip>
          <a:srcRect/>
          <a:stretch/>
        </p:blipFill>
        <p:spPr>
          <a:xfrm>
            <a:off x="5965005" y="1524577"/>
            <a:ext cx="733368" cy="864389"/>
          </a:xfrm>
          <a:prstGeom prst="rect">
            <a:avLst/>
          </a:prstGeom>
        </p:spPr>
      </p:pic>
      <p:grpSp>
        <p:nvGrpSpPr>
          <p:cNvPr id="44" name="Groep 43">
            <a:extLst>
              <a:ext uri="{FF2B5EF4-FFF2-40B4-BE49-F238E27FC236}">
                <a16:creationId xmlns:a16="http://schemas.microsoft.com/office/drawing/2014/main" id="{A6D58474-9CC3-092C-A21A-CA9B108CF64C}"/>
              </a:ext>
            </a:extLst>
          </p:cNvPr>
          <p:cNvGrpSpPr/>
          <p:nvPr/>
        </p:nvGrpSpPr>
        <p:grpSpPr>
          <a:xfrm>
            <a:off x="5831492" y="4803835"/>
            <a:ext cx="6050446" cy="1048353"/>
            <a:chOff x="2804232" y="4991030"/>
            <a:chExt cx="6729686" cy="687600"/>
          </a:xfrm>
        </p:grpSpPr>
        <p:sp>
          <p:nvSpPr>
            <p:cNvPr id="45" name="Rechthoek: afgeronde hoeken 44">
              <a:extLst>
                <a:ext uri="{FF2B5EF4-FFF2-40B4-BE49-F238E27FC236}">
                  <a16:creationId xmlns:a16="http://schemas.microsoft.com/office/drawing/2014/main" id="{732B5AE6-25EA-2924-1C67-4A4928487C36}"/>
                </a:ext>
              </a:extLst>
            </p:cNvPr>
            <p:cNvSpPr/>
            <p:nvPr/>
          </p:nvSpPr>
          <p:spPr>
            <a:xfrm>
              <a:off x="2804232" y="4991030"/>
              <a:ext cx="6583535" cy="687600"/>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nl-NL" sz="1400">
                <a:solidFill>
                  <a:srgbClr val="005D55"/>
                </a:solidFill>
                <a:cs typeface="Arial" panose="020B0604020202020204" pitchFamily="34" charset="0"/>
              </a:endParaRPr>
            </a:p>
          </p:txBody>
        </p:sp>
        <p:sp>
          <p:nvSpPr>
            <p:cNvPr id="46" name="Tekstvak 45">
              <a:extLst>
                <a:ext uri="{FF2B5EF4-FFF2-40B4-BE49-F238E27FC236}">
                  <a16:creationId xmlns:a16="http://schemas.microsoft.com/office/drawing/2014/main" id="{752F704A-97DC-FB91-319A-495B9F921B2C}"/>
                </a:ext>
              </a:extLst>
            </p:cNvPr>
            <p:cNvSpPr txBox="1"/>
            <p:nvPr/>
          </p:nvSpPr>
          <p:spPr>
            <a:xfrm>
              <a:off x="3868484" y="5002812"/>
              <a:ext cx="5665434" cy="66227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8002" tIns="98002" rIns="98002" bIns="98002" numCol="1" spcCol="1270" anchor="ctr" anchorCtr="0">
              <a:noAutofit/>
            </a:bodyPr>
            <a:lstStyle/>
            <a:p>
              <a:pPr marL="0" lvl="0" indent="0" algn="l" defTabSz="889000" rtl="0">
                <a:lnSpc>
                  <a:spcPct val="100000"/>
                </a:lnSpc>
                <a:spcBef>
                  <a:spcPct val="0"/>
                </a:spcBef>
                <a:spcAft>
                  <a:spcPct val="35000"/>
                </a:spcAft>
                <a:buNone/>
              </a:pPr>
              <a:r>
                <a:rPr lang="nl-NL" sz="1400">
                  <a:solidFill>
                    <a:srgbClr val="005D55"/>
                  </a:solidFill>
                  <a:cs typeface="Arial"/>
                </a:rPr>
                <a:t>Automatisering, robotisering en AI</a:t>
              </a:r>
              <a:br>
                <a:rPr lang="nl-NL" sz="1100">
                  <a:cs typeface="Arial" panose="020B0604020202020204" pitchFamily="34" charset="0"/>
                </a:rPr>
              </a:br>
              <a:r>
                <a:rPr lang="nl-NL" sz="1400">
                  <a:solidFill>
                    <a:srgbClr val="005D55"/>
                  </a:solidFill>
                  <a:cs typeface="Arial"/>
                </a:rPr>
                <a:t>(Mate van ondersteuning van processen met geautomatiseerde, gerobotiseerde of AI-gestuurde toepassingen?</a:t>
              </a:r>
              <a:endParaRPr lang="nl-NL" sz="1100" kern="1200">
                <a:solidFill>
                  <a:srgbClr val="005D55"/>
                </a:solidFill>
                <a:cs typeface="Arial"/>
              </a:endParaRPr>
            </a:p>
          </p:txBody>
        </p:sp>
      </p:grpSp>
      <p:pic>
        <p:nvPicPr>
          <p:cNvPr id="47" name="Graphic 46" descr="Tandwielen met effen opvulling">
            <a:extLst>
              <a:ext uri="{FF2B5EF4-FFF2-40B4-BE49-F238E27FC236}">
                <a16:creationId xmlns:a16="http://schemas.microsoft.com/office/drawing/2014/main" id="{BCAF6CAB-9981-5F0C-584C-A289D5BCD4F1}"/>
              </a:ext>
            </a:extLst>
          </p:cNvPr>
          <p:cNvPicPr>
            <a:picLocks noChangeAspect="1"/>
          </p:cNvPicPr>
          <p:nvPr/>
        </p:nvPicPr>
        <p:blipFill>
          <a:blip r:embed="rId23">
            <a:extLst>
              <a:ext uri="{96DAC541-7B7A-43D3-8B79-37D633B846F1}">
                <asvg:svgBlip xmlns:asvg="http://schemas.microsoft.com/office/drawing/2016/SVG/main" r:embed="rId24"/>
              </a:ext>
            </a:extLst>
          </a:blip>
          <a:srcRect/>
          <a:stretch/>
        </p:blipFill>
        <p:spPr>
          <a:xfrm>
            <a:off x="5943257" y="4805615"/>
            <a:ext cx="733368" cy="864389"/>
          </a:xfrm>
          <a:prstGeom prst="rect">
            <a:avLst/>
          </a:prstGeom>
        </p:spPr>
      </p:pic>
    </p:spTree>
    <p:extLst>
      <p:ext uri="{BB962C8B-B14F-4D97-AF65-F5344CB8AC3E}">
        <p14:creationId xmlns:p14="http://schemas.microsoft.com/office/powerpoint/2010/main" val="323213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EBF054-BA80-5DDF-2D49-18C916F2CA4E}"/>
            </a:ext>
          </a:extLst>
        </p:cNvPr>
        <p:cNvGrpSpPr/>
        <p:nvPr/>
      </p:nvGrpSpPr>
      <p:grpSpPr>
        <a:xfrm>
          <a:off x="0" y="0"/>
          <a:ext cx="0" cy="0"/>
          <a:chOff x="0" y="0"/>
          <a:chExt cx="0" cy="0"/>
        </a:xfrm>
      </p:grpSpPr>
      <p:pic>
        <p:nvPicPr>
          <p:cNvPr id="10" name="Afbeelding 9">
            <a:extLst>
              <a:ext uri="{FF2B5EF4-FFF2-40B4-BE49-F238E27FC236}">
                <a16:creationId xmlns:a16="http://schemas.microsoft.com/office/drawing/2014/main" id="{8D8FD889-4F9E-D016-1358-093D5ADF4AFA}"/>
              </a:ext>
            </a:extLst>
          </p:cNvPr>
          <p:cNvPicPr>
            <a:picLocks noChangeAspect="1"/>
          </p:cNvPicPr>
          <p:nvPr/>
        </p:nvPicPr>
        <p:blipFill>
          <a:blip r:embed="rId3"/>
          <a:stretch>
            <a:fillRect/>
          </a:stretch>
        </p:blipFill>
        <p:spPr>
          <a:xfrm>
            <a:off x="69" y="6372114"/>
            <a:ext cx="11622934" cy="485886"/>
          </a:xfrm>
          <a:prstGeom prst="rect">
            <a:avLst/>
          </a:prstGeom>
        </p:spPr>
      </p:pic>
      <p:pic>
        <p:nvPicPr>
          <p:cNvPr id="11" name="Afbeelding 10" descr="Afbeelding met Lettertype, Graphics, logo, grafische vormgeving&#10;&#10;Automatisch gegenereerde beschrijving">
            <a:extLst>
              <a:ext uri="{FF2B5EF4-FFF2-40B4-BE49-F238E27FC236}">
                <a16:creationId xmlns:a16="http://schemas.microsoft.com/office/drawing/2014/main" id="{BF2F83CC-C4D7-A0A9-7DC1-AF2122323471}"/>
              </a:ext>
            </a:extLst>
          </p:cNvPr>
          <p:cNvPicPr>
            <a:picLocks noChangeAspect="1"/>
          </p:cNvPicPr>
          <p:nvPr/>
        </p:nvPicPr>
        <p:blipFill>
          <a:blip r:embed="rId4"/>
          <a:stretch>
            <a:fillRect/>
          </a:stretch>
        </p:blipFill>
        <p:spPr>
          <a:xfrm>
            <a:off x="10148186" y="6465477"/>
            <a:ext cx="1332537" cy="223200"/>
          </a:xfrm>
          <a:prstGeom prst="rect">
            <a:avLst/>
          </a:prstGeom>
        </p:spPr>
      </p:pic>
      <p:sp>
        <p:nvSpPr>
          <p:cNvPr id="2" name="Ondertitel 2">
            <a:extLst>
              <a:ext uri="{FF2B5EF4-FFF2-40B4-BE49-F238E27FC236}">
                <a16:creationId xmlns:a16="http://schemas.microsoft.com/office/drawing/2014/main" id="{39AE00B5-5A35-45DA-BBDA-549D9A444043}"/>
              </a:ext>
            </a:extLst>
          </p:cNvPr>
          <p:cNvSpPr txBox="1">
            <a:spLocks/>
          </p:cNvSpPr>
          <p:nvPr/>
        </p:nvSpPr>
        <p:spPr>
          <a:xfrm>
            <a:off x="361109" y="216411"/>
            <a:ext cx="11698827" cy="567713"/>
          </a:xfrm>
          <a:prstGeom prst="rect">
            <a:avLst/>
          </a:prstGeom>
        </p:spPr>
        <p:txBody>
          <a:bodyPr>
            <a:noAutofit/>
          </a:bodyPr>
          <a:lstStyle>
            <a:lvl1pPr marL="228589" indent="-228589" algn="l" defTabSz="91435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3" indent="-228589" algn="l" defTabSz="91435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7"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3200" b="1">
                <a:solidFill>
                  <a:srgbClr val="005D55"/>
                </a:solidFill>
                <a:latin typeface="Poppins" panose="00000500000000000000" pitchFamily="2" charset="0"/>
                <a:cs typeface="Poppins" panose="00000500000000000000" pitchFamily="2" charset="0"/>
              </a:rPr>
              <a:t>Usecase 1 – End-</a:t>
            </a:r>
            <a:r>
              <a:rPr lang="nl-NL" sz="3200" b="1" err="1">
                <a:solidFill>
                  <a:srgbClr val="005D55"/>
                </a:solidFill>
                <a:latin typeface="Poppins" panose="00000500000000000000" pitchFamily="2" charset="0"/>
                <a:cs typeface="Poppins" panose="00000500000000000000" pitchFamily="2" charset="0"/>
              </a:rPr>
              <a:t>to</a:t>
            </a:r>
            <a:r>
              <a:rPr lang="nl-NL" sz="3200" b="1">
                <a:solidFill>
                  <a:srgbClr val="005D55"/>
                </a:solidFill>
                <a:latin typeface="Poppins" panose="00000500000000000000" pitchFamily="2" charset="0"/>
                <a:cs typeface="Poppins" panose="00000500000000000000" pitchFamily="2" charset="0"/>
              </a:rPr>
              <a:t>-end usecase</a:t>
            </a:r>
          </a:p>
        </p:txBody>
      </p:sp>
      <p:sp>
        <p:nvSpPr>
          <p:cNvPr id="6" name="Tijdelijke aanduiding voor inhoud 5">
            <a:extLst>
              <a:ext uri="{FF2B5EF4-FFF2-40B4-BE49-F238E27FC236}">
                <a16:creationId xmlns:a16="http://schemas.microsoft.com/office/drawing/2014/main" id="{E744DBD7-D109-C83A-F590-DF6D24E6905E}"/>
              </a:ext>
            </a:extLst>
          </p:cNvPr>
          <p:cNvSpPr>
            <a:spLocks noGrp="1"/>
          </p:cNvSpPr>
          <p:nvPr>
            <p:ph idx="1"/>
          </p:nvPr>
        </p:nvSpPr>
        <p:spPr>
          <a:xfrm>
            <a:off x="379038" y="805601"/>
            <a:ext cx="11113951" cy="5397190"/>
          </a:xfrm>
        </p:spPr>
        <p:style>
          <a:lnRef idx="2">
            <a:schemeClr val="accent3"/>
          </a:lnRef>
          <a:fillRef idx="1">
            <a:schemeClr val="lt1"/>
          </a:fillRef>
          <a:effectRef idx="0">
            <a:schemeClr val="accent3"/>
          </a:effectRef>
          <a:fontRef idx="minor">
            <a:schemeClr val="dk1"/>
          </a:fontRef>
        </p:style>
        <p:txBody>
          <a:bodyPr vert="horz" lIns="91440" tIns="45720" rIns="91440" bIns="45720" rtlCol="0" anchor="t">
            <a:noAutofit/>
          </a:bodyPr>
          <a:lstStyle/>
          <a:p>
            <a:pPr>
              <a:buFont typeface="Wingdings" panose="05000000000000000000" pitchFamily="2" charset="2"/>
              <a:buChar char="Ø"/>
            </a:pPr>
            <a:r>
              <a:rPr lang="nl-NL" sz="1600">
                <a:latin typeface="Calibri"/>
                <a:ea typeface="Calibri"/>
                <a:cs typeface="Calibri"/>
              </a:rPr>
              <a:t>De accountmanager start het proces met het vastleggen van een nieuwe relatie in het CRM-systeem. Hierbij worden contactgegevens ingevoerd en automatisch gevalideerd via een KvK-koppeling. Het systeem voorkomt dubbele registraties en consolideert bestaande gegevens. Indien een externe contactpersoon meerdere externe relaties vertegenwoordigt, wordt dit overzichtelijk weergegeven. Ook worden interne gemeentelijke afdelingen en contactpersonen handmatig of via koppeling met andere relatiemodules ingevoerd en gekoppeld aan de relatie.</a:t>
            </a:r>
          </a:p>
          <a:p>
            <a:pPr>
              <a:buFont typeface="Wingdings" panose="05000000000000000000" pitchFamily="2" charset="2"/>
              <a:buChar char="Ø"/>
            </a:pPr>
            <a:r>
              <a:rPr lang="nl-NL" sz="1600">
                <a:latin typeface="Calibri"/>
                <a:ea typeface="Calibri"/>
                <a:cs typeface="Calibri"/>
              </a:rPr>
              <a:t>De relatie wordt vervolgens gecategoriseerd op basis van type dienstverlening, betrokken units en branche. Eventuele risico’s (financieel, operationeel, reputatie) worden vastgelegd en automatisch geanalyseerd. Evaluaties van de relatie worden toegevoegd, inclusief maatschappelijke prestaties zoals </a:t>
            </a:r>
            <a:r>
              <a:rPr lang="nl-NL" sz="1600" err="1">
                <a:latin typeface="Calibri"/>
                <a:ea typeface="Calibri"/>
                <a:cs typeface="Calibri"/>
              </a:rPr>
              <a:t>social</a:t>
            </a:r>
            <a:r>
              <a:rPr lang="nl-NL" sz="1600">
                <a:latin typeface="Calibri"/>
                <a:ea typeface="Calibri"/>
                <a:cs typeface="Calibri"/>
              </a:rPr>
              <a:t> return en veiligheid op de werkvloer.</a:t>
            </a:r>
          </a:p>
          <a:p>
            <a:pPr>
              <a:buFont typeface="Wingdings" panose="05000000000000000000" pitchFamily="2" charset="2"/>
              <a:buChar char="Ø"/>
            </a:pPr>
            <a:r>
              <a:rPr lang="nl-NL" sz="1600">
                <a:latin typeface="Calibri"/>
                <a:ea typeface="Calibri"/>
                <a:cs typeface="Calibri"/>
              </a:rPr>
              <a:t>Gedurende de relatie onderhoudt de accountmanager het communicatiebeheer via het CRM. Alle contactmomenten (e-mail, telefoon, brieven) worden automatisch gelogd. Het systeem ondersteunt het opvolgen van communicatie, het genereren van documenten in huisstijl en het vastleggen van notities, gespreksverslagen en feedback. Ook klachten en meldingen van externe relaties worden geregistreerd en opgevolgd.</a:t>
            </a:r>
          </a:p>
          <a:p>
            <a:pPr>
              <a:buFont typeface="Wingdings" panose="05000000000000000000" pitchFamily="2" charset="2"/>
              <a:buChar char="Ø"/>
            </a:pPr>
            <a:r>
              <a:rPr lang="nl-NL" sz="1600">
                <a:latin typeface="Calibri"/>
                <a:ea typeface="Calibri"/>
                <a:cs typeface="Calibri"/>
              </a:rPr>
              <a:t>Wanneer een samenwerking concreter wordt, zet de accountmanager een offerteproces in gang. Offertes worden gegenereerd op basis van bestaande relatiegegevens en verstuurd via het systeem. Na akkoord wordt de offerte omgezet in een opdracht, waarbij het CRM inzicht biedt in de contractstatus, looptijd en signalering van afloop.</a:t>
            </a:r>
          </a:p>
          <a:p>
            <a:pPr>
              <a:buFont typeface="Wingdings" panose="05000000000000000000" pitchFamily="2" charset="2"/>
              <a:buChar char="Ø"/>
            </a:pPr>
            <a:r>
              <a:rPr lang="nl-NL" sz="1600">
                <a:latin typeface="Calibri"/>
                <a:ea typeface="Calibri"/>
                <a:cs typeface="Calibri"/>
              </a:rPr>
              <a:t>Na akkoord op de offerte wordt de opdracht gedeeld met het gekoppelde uitvoeringssysteem en gaat de opdracht over in de uitvoeringsfase. Daar worden uitvoering, oplevering en facturatie opgepakt en gedeeld met het financiële systeem van de gemeente. In het CRM-systeem wordt uitsluitend de financiële afhandeling zichtbaar via de koppeling met het financieel systeem. Op basis van deze informatie als de betaalhistorie, inclusief eventuele achterstanden of afwijkingen,  kan het relatiemanagement worden geëvalueerd en versterkt. </a:t>
            </a:r>
          </a:p>
          <a:p>
            <a:pPr>
              <a:buFont typeface="Wingdings" panose="05000000000000000000" pitchFamily="2" charset="2"/>
              <a:buChar char="Ø"/>
            </a:pPr>
            <a:r>
              <a:rPr lang="nl-NL" sz="1600">
                <a:latin typeface="Calibri"/>
                <a:ea typeface="Calibri"/>
                <a:cs typeface="Calibri"/>
              </a:rPr>
              <a:t>Tot slot wordt de relatie geëvalueerd en blijft deze actief in het relatiebeheer, waarmee de cyclus opnieuw kan starten bij een volgende samenwerking.</a:t>
            </a:r>
          </a:p>
        </p:txBody>
      </p:sp>
    </p:spTree>
    <p:extLst>
      <p:ext uri="{BB962C8B-B14F-4D97-AF65-F5344CB8AC3E}">
        <p14:creationId xmlns:p14="http://schemas.microsoft.com/office/powerpoint/2010/main" val="934054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FD967-946D-9CA8-BCA4-EC7ED2DA0B55}"/>
            </a:ext>
          </a:extLst>
        </p:cNvPr>
        <p:cNvGrpSpPr/>
        <p:nvPr/>
      </p:nvGrpSpPr>
      <p:grpSpPr>
        <a:xfrm>
          <a:off x="0" y="0"/>
          <a:ext cx="0" cy="0"/>
          <a:chOff x="0" y="0"/>
          <a:chExt cx="0" cy="0"/>
        </a:xfrm>
      </p:grpSpPr>
      <p:pic>
        <p:nvPicPr>
          <p:cNvPr id="10" name="Afbeelding 9">
            <a:extLst>
              <a:ext uri="{FF2B5EF4-FFF2-40B4-BE49-F238E27FC236}">
                <a16:creationId xmlns:a16="http://schemas.microsoft.com/office/drawing/2014/main" id="{E289805C-005B-0646-16BA-DE6191B3ABD2}"/>
              </a:ext>
            </a:extLst>
          </p:cNvPr>
          <p:cNvPicPr>
            <a:picLocks noChangeAspect="1"/>
          </p:cNvPicPr>
          <p:nvPr/>
        </p:nvPicPr>
        <p:blipFill>
          <a:blip r:embed="rId3"/>
          <a:stretch>
            <a:fillRect/>
          </a:stretch>
        </p:blipFill>
        <p:spPr>
          <a:xfrm>
            <a:off x="69" y="6372114"/>
            <a:ext cx="11622934" cy="485886"/>
          </a:xfrm>
          <a:prstGeom prst="rect">
            <a:avLst/>
          </a:prstGeom>
        </p:spPr>
      </p:pic>
      <p:pic>
        <p:nvPicPr>
          <p:cNvPr id="11" name="Afbeelding 10" descr="Afbeelding met Lettertype, Graphics, logo, grafische vormgeving&#10;&#10;Automatisch gegenereerde beschrijving">
            <a:extLst>
              <a:ext uri="{FF2B5EF4-FFF2-40B4-BE49-F238E27FC236}">
                <a16:creationId xmlns:a16="http://schemas.microsoft.com/office/drawing/2014/main" id="{010FB711-47C8-DA0F-F634-3C57051C81F4}"/>
              </a:ext>
            </a:extLst>
          </p:cNvPr>
          <p:cNvPicPr>
            <a:picLocks noChangeAspect="1"/>
          </p:cNvPicPr>
          <p:nvPr/>
        </p:nvPicPr>
        <p:blipFill>
          <a:blip r:embed="rId4"/>
          <a:stretch>
            <a:fillRect/>
          </a:stretch>
        </p:blipFill>
        <p:spPr>
          <a:xfrm>
            <a:off x="10148186" y="6465477"/>
            <a:ext cx="1332537" cy="223200"/>
          </a:xfrm>
          <a:prstGeom prst="rect">
            <a:avLst/>
          </a:prstGeom>
        </p:spPr>
      </p:pic>
      <p:sp>
        <p:nvSpPr>
          <p:cNvPr id="2" name="Ondertitel 2">
            <a:extLst>
              <a:ext uri="{FF2B5EF4-FFF2-40B4-BE49-F238E27FC236}">
                <a16:creationId xmlns:a16="http://schemas.microsoft.com/office/drawing/2014/main" id="{EA1212C3-CA7C-8D64-AE7F-00294B9C1325}"/>
              </a:ext>
            </a:extLst>
          </p:cNvPr>
          <p:cNvSpPr txBox="1">
            <a:spLocks/>
          </p:cNvSpPr>
          <p:nvPr/>
        </p:nvSpPr>
        <p:spPr>
          <a:xfrm>
            <a:off x="361109" y="216411"/>
            <a:ext cx="11698827" cy="567713"/>
          </a:xfrm>
          <a:prstGeom prst="rect">
            <a:avLst/>
          </a:prstGeom>
        </p:spPr>
        <p:txBody>
          <a:bodyPr>
            <a:noAutofit/>
          </a:bodyPr>
          <a:lstStyle>
            <a:lvl1pPr marL="228589" indent="-228589" algn="l" defTabSz="91435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3" indent="-228589" algn="l" defTabSz="91435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7"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3200" b="1">
                <a:solidFill>
                  <a:srgbClr val="005D55"/>
                </a:solidFill>
                <a:latin typeface="Poppins" panose="00000500000000000000" pitchFamily="2" charset="0"/>
                <a:cs typeface="Poppins" panose="00000500000000000000" pitchFamily="2" charset="0"/>
              </a:rPr>
              <a:t>Usecase 2 – AI en functioneel beheer</a:t>
            </a:r>
          </a:p>
        </p:txBody>
      </p:sp>
      <p:sp>
        <p:nvSpPr>
          <p:cNvPr id="6" name="Tijdelijke aanduiding voor inhoud 5">
            <a:extLst>
              <a:ext uri="{FF2B5EF4-FFF2-40B4-BE49-F238E27FC236}">
                <a16:creationId xmlns:a16="http://schemas.microsoft.com/office/drawing/2014/main" id="{39209FD2-27C6-3C61-395F-AE432D24DE45}"/>
              </a:ext>
            </a:extLst>
          </p:cNvPr>
          <p:cNvSpPr>
            <a:spLocks noGrp="1"/>
          </p:cNvSpPr>
          <p:nvPr>
            <p:ph idx="1"/>
          </p:nvPr>
        </p:nvSpPr>
        <p:spPr>
          <a:xfrm>
            <a:off x="450923" y="906583"/>
            <a:ext cx="10737029" cy="5171487"/>
          </a:xfrm>
        </p:spPr>
        <p:style>
          <a:lnRef idx="2">
            <a:schemeClr val="accent3"/>
          </a:lnRef>
          <a:fillRef idx="1">
            <a:schemeClr val="lt1"/>
          </a:fillRef>
          <a:effectRef idx="0">
            <a:schemeClr val="accent3"/>
          </a:effectRef>
          <a:fontRef idx="minor">
            <a:schemeClr val="dk1"/>
          </a:fontRef>
        </p:style>
        <p:txBody>
          <a:bodyPr>
            <a:noAutofit/>
          </a:bodyPr>
          <a:lstStyle/>
          <a:p>
            <a:pPr>
              <a:buFont typeface="Wingdings" panose="05000000000000000000" pitchFamily="2" charset="2"/>
              <a:buChar char="Ø"/>
            </a:pPr>
            <a:r>
              <a:rPr lang="nl-NL" sz="1600">
                <a:latin typeface="Calibri" panose="020F0502020204030204" pitchFamily="34" charset="0"/>
                <a:ea typeface="Calibri" panose="020F0502020204030204" pitchFamily="34" charset="0"/>
                <a:cs typeface="Calibri" panose="020F0502020204030204" pitchFamily="34" charset="0"/>
              </a:rPr>
              <a:t>Het systeem ondersteunt accountmanagers met AI-gestuurde aanbevelingen en analyses. </a:t>
            </a:r>
          </a:p>
          <a:p>
            <a:pPr lvl="1">
              <a:buFont typeface="Wingdings" panose="05000000000000000000" pitchFamily="2" charset="2"/>
              <a:buChar char="Ø"/>
            </a:pPr>
            <a:r>
              <a:rPr lang="nl-NL" sz="1500">
                <a:latin typeface="Calibri" panose="020F0502020204030204" pitchFamily="34" charset="0"/>
                <a:ea typeface="Calibri" panose="020F0502020204030204" pitchFamily="34" charset="0"/>
                <a:cs typeface="Calibri" panose="020F0502020204030204" pitchFamily="34" charset="0"/>
              </a:rPr>
              <a:t>Zo worden risico's proactief gesignaleerd op basis van externe databronnen, eerdere evaluaties en financiële gegevens.</a:t>
            </a:r>
          </a:p>
          <a:p>
            <a:pPr lvl="1">
              <a:buFont typeface="Wingdings" panose="05000000000000000000" pitchFamily="2" charset="2"/>
              <a:buChar char="Ø"/>
            </a:pPr>
            <a:r>
              <a:rPr lang="nl-NL" sz="1500">
                <a:latin typeface="Calibri" panose="020F0502020204030204" pitchFamily="34" charset="0"/>
                <a:ea typeface="Calibri" panose="020F0502020204030204" pitchFamily="34" charset="0"/>
                <a:cs typeface="Calibri" panose="020F0502020204030204" pitchFamily="34" charset="0"/>
              </a:rPr>
              <a:t>Bij leadbeheer voorspelt AI de kans op conversie op basis van sector, eerdere offertes en succesratio’s.</a:t>
            </a:r>
          </a:p>
          <a:p>
            <a:pPr lvl="1">
              <a:buFont typeface="Wingdings" panose="05000000000000000000" pitchFamily="2" charset="2"/>
              <a:buChar char="Ø"/>
            </a:pPr>
            <a:r>
              <a:rPr lang="nl-NL" sz="1500">
                <a:latin typeface="Calibri" panose="020F0502020204030204" pitchFamily="34" charset="0"/>
                <a:ea typeface="Calibri" panose="020F0502020204030204" pitchFamily="34" charset="0"/>
                <a:cs typeface="Calibri" panose="020F0502020204030204" pitchFamily="34" charset="0"/>
              </a:rPr>
              <a:t>Tijdens het zoeken en rapporteren biedt AI intelligente filters, suggesties voor relevante documenten, en automatische samenvattingen van gespreksverslagen.</a:t>
            </a:r>
          </a:p>
          <a:p>
            <a:pPr>
              <a:buFont typeface="Wingdings" panose="05000000000000000000" pitchFamily="2" charset="2"/>
              <a:buChar char="Ø"/>
            </a:pPr>
            <a:r>
              <a:rPr lang="nl-NL" sz="1600">
                <a:latin typeface="Calibri" panose="020F0502020204030204" pitchFamily="34" charset="0"/>
                <a:ea typeface="Calibri" panose="020F0502020204030204" pitchFamily="34" charset="0"/>
                <a:cs typeface="Calibri" panose="020F0502020204030204" pitchFamily="34" charset="0"/>
              </a:rPr>
              <a:t>Toekomstige uitbreidingen van digitalisering, automatisering en AI richten zich op:</a:t>
            </a:r>
          </a:p>
          <a:p>
            <a:pPr lvl="1">
              <a:buFont typeface="Wingdings" panose="05000000000000000000" pitchFamily="2" charset="2"/>
              <a:buChar char="Ø"/>
            </a:pPr>
            <a:r>
              <a:rPr lang="nl-NL" sz="1500">
                <a:latin typeface="Calibri" panose="020F0502020204030204" pitchFamily="34" charset="0"/>
                <a:ea typeface="Calibri" panose="020F0502020204030204" pitchFamily="34" charset="0"/>
                <a:cs typeface="Calibri" panose="020F0502020204030204" pitchFamily="34" charset="0"/>
              </a:rPr>
              <a:t>Automatisch genereren van accountplannen op basis van historie en doelen</a:t>
            </a:r>
          </a:p>
          <a:p>
            <a:pPr lvl="1">
              <a:buFont typeface="Wingdings" panose="05000000000000000000" pitchFamily="2" charset="2"/>
              <a:buChar char="Ø"/>
            </a:pPr>
            <a:r>
              <a:rPr lang="nl-NL" sz="1500">
                <a:latin typeface="Calibri" panose="020F0502020204030204" pitchFamily="34" charset="0"/>
                <a:ea typeface="Calibri" panose="020F0502020204030204" pitchFamily="34" charset="0"/>
                <a:cs typeface="Calibri" panose="020F0502020204030204" pitchFamily="34" charset="0"/>
              </a:rPr>
              <a:t>Conversatie-analyse voor evaluaties en klanttevredenheid</a:t>
            </a:r>
          </a:p>
          <a:p>
            <a:pPr lvl="1">
              <a:buFont typeface="Wingdings" panose="05000000000000000000" pitchFamily="2" charset="2"/>
              <a:buChar char="Ø"/>
            </a:pPr>
            <a:r>
              <a:rPr lang="nl-NL" sz="1500">
                <a:latin typeface="Calibri" panose="020F0502020204030204" pitchFamily="34" charset="0"/>
                <a:ea typeface="Calibri" panose="020F0502020204030204" pitchFamily="34" charset="0"/>
                <a:cs typeface="Calibri" panose="020F0502020204030204" pitchFamily="34" charset="0"/>
              </a:rPr>
              <a:t>Voorspellende signalering bij aflopende contracten, lage prestaties of terugkerende klachten</a:t>
            </a:r>
          </a:p>
          <a:p>
            <a:pPr>
              <a:buFont typeface="Wingdings" panose="05000000000000000000" pitchFamily="2" charset="2"/>
              <a:buChar char="Ø"/>
            </a:pPr>
            <a:r>
              <a:rPr lang="nl-NL" sz="1600">
                <a:latin typeface="Calibri" panose="020F0502020204030204" pitchFamily="34" charset="0"/>
                <a:ea typeface="Calibri" panose="020F0502020204030204" pitchFamily="34" charset="0"/>
                <a:cs typeface="Calibri" panose="020F0502020204030204" pitchFamily="34" charset="0"/>
              </a:rPr>
              <a:t>Het CRM-systeem is ontwikkeld met het oog op flexibiliteit in beheer. Beheerders kunnen zelfstandig  en flexibel velden, </a:t>
            </a:r>
            <a:r>
              <a:rPr lang="nl-NL" sz="1600" err="1">
                <a:latin typeface="Calibri" panose="020F0502020204030204" pitchFamily="34" charset="0"/>
                <a:ea typeface="Calibri" panose="020F0502020204030204" pitchFamily="34" charset="0"/>
                <a:cs typeface="Calibri" panose="020F0502020204030204" pitchFamily="34" charset="0"/>
              </a:rPr>
              <a:t>workflows</a:t>
            </a:r>
            <a:r>
              <a:rPr lang="nl-NL" sz="1600">
                <a:latin typeface="Calibri" panose="020F0502020204030204" pitchFamily="34" charset="0"/>
                <a:ea typeface="Calibri" panose="020F0502020204030204" pitchFamily="34" charset="0"/>
                <a:cs typeface="Calibri" panose="020F0502020204030204" pitchFamily="34" charset="0"/>
              </a:rPr>
              <a:t>, autorisaties en dashboards aanpassen.</a:t>
            </a:r>
          </a:p>
          <a:p>
            <a:pPr>
              <a:buFont typeface="Wingdings" panose="05000000000000000000" pitchFamily="2" charset="2"/>
              <a:buChar char="Ø"/>
            </a:pPr>
            <a:r>
              <a:rPr lang="nl-NL" sz="1600">
                <a:latin typeface="Calibri" panose="020F0502020204030204" pitchFamily="34" charset="0"/>
                <a:ea typeface="Calibri" panose="020F0502020204030204" pitchFamily="34" charset="0"/>
                <a:cs typeface="Calibri" panose="020F0502020204030204" pitchFamily="34" charset="0"/>
              </a:rPr>
              <a:t>Via een centrale beheermodule worden:</a:t>
            </a:r>
          </a:p>
          <a:p>
            <a:pPr lvl="1">
              <a:buFont typeface="Wingdings" panose="05000000000000000000" pitchFamily="2" charset="2"/>
              <a:buChar char="Ø"/>
            </a:pPr>
            <a:r>
              <a:rPr lang="nl-NL" sz="1500">
                <a:latin typeface="Calibri" panose="020F0502020204030204" pitchFamily="34" charset="0"/>
                <a:ea typeface="Calibri" panose="020F0502020204030204" pitchFamily="34" charset="0"/>
                <a:cs typeface="Calibri" panose="020F0502020204030204" pitchFamily="34" charset="0"/>
              </a:rPr>
              <a:t>Sjablonen beheerd</a:t>
            </a:r>
          </a:p>
          <a:p>
            <a:pPr lvl="1">
              <a:buFont typeface="Wingdings" panose="05000000000000000000" pitchFamily="2" charset="2"/>
              <a:buChar char="Ø"/>
            </a:pPr>
            <a:r>
              <a:rPr lang="nl-NL" sz="1500">
                <a:latin typeface="Calibri" panose="020F0502020204030204" pitchFamily="34" charset="0"/>
                <a:ea typeface="Calibri" panose="020F0502020204030204" pitchFamily="34" charset="0"/>
                <a:cs typeface="Calibri" panose="020F0502020204030204" pitchFamily="34" charset="0"/>
              </a:rPr>
              <a:t>Koppelingen geconfigureerd (zoals met KvK of financiële systemen)</a:t>
            </a:r>
          </a:p>
          <a:p>
            <a:pPr lvl="1">
              <a:buFont typeface="Wingdings" panose="05000000000000000000" pitchFamily="2" charset="2"/>
              <a:buChar char="Ø"/>
            </a:pPr>
            <a:r>
              <a:rPr lang="nl-NL" sz="1500">
                <a:latin typeface="Calibri" panose="020F0502020204030204" pitchFamily="34" charset="0"/>
                <a:ea typeface="Calibri" panose="020F0502020204030204" pitchFamily="34" charset="0"/>
                <a:cs typeface="Calibri" panose="020F0502020204030204" pitchFamily="34" charset="0"/>
              </a:rPr>
              <a:t>Gebruikersrollen en autorisaties toegekend</a:t>
            </a:r>
          </a:p>
          <a:p>
            <a:pPr lvl="1">
              <a:buFont typeface="Wingdings" panose="05000000000000000000" pitchFamily="2" charset="2"/>
              <a:buChar char="Ø"/>
            </a:pPr>
            <a:r>
              <a:rPr lang="nl-NL" sz="1500">
                <a:latin typeface="Calibri" panose="020F0502020204030204" pitchFamily="34" charset="0"/>
                <a:ea typeface="Calibri" panose="020F0502020204030204" pitchFamily="34" charset="0"/>
                <a:cs typeface="Calibri" panose="020F0502020204030204" pitchFamily="34" charset="0"/>
              </a:rPr>
              <a:t>Audit </a:t>
            </a:r>
            <a:r>
              <a:rPr lang="nl-NL" sz="1500" err="1">
                <a:latin typeface="Calibri" panose="020F0502020204030204" pitchFamily="34" charset="0"/>
                <a:ea typeface="Calibri" panose="020F0502020204030204" pitchFamily="34" charset="0"/>
                <a:cs typeface="Calibri" panose="020F0502020204030204" pitchFamily="34" charset="0"/>
              </a:rPr>
              <a:t>trail</a:t>
            </a:r>
            <a:r>
              <a:rPr lang="nl-NL" sz="1500">
                <a:latin typeface="Calibri" panose="020F0502020204030204" pitchFamily="34" charset="0"/>
                <a:ea typeface="Calibri" panose="020F0502020204030204" pitchFamily="34" charset="0"/>
                <a:cs typeface="Calibri" panose="020F0502020204030204" pitchFamily="34" charset="0"/>
              </a:rPr>
              <a:t> logging ingezien</a:t>
            </a:r>
          </a:p>
          <a:p>
            <a:pPr>
              <a:buFont typeface="Wingdings" panose="05000000000000000000" pitchFamily="2" charset="2"/>
              <a:buChar char="Ø"/>
            </a:pPr>
            <a:r>
              <a:rPr lang="nl-NL" sz="1600">
                <a:latin typeface="Calibri" panose="020F0502020204030204" pitchFamily="34" charset="0"/>
                <a:ea typeface="Calibri" panose="020F0502020204030204" pitchFamily="34" charset="0"/>
                <a:cs typeface="Calibri" panose="020F0502020204030204" pitchFamily="34" charset="0"/>
              </a:rPr>
              <a:t>Ook ondersteunt de oplossing het functioneel beheer bij het testen van aanpassingen, met een intuïtieve testomgeving en versiebeheer. Dit stelt functioneel beheerders in staat wijzigingen eerst te simuleren en pas daarna live te zetten.</a:t>
            </a:r>
            <a:endParaRPr lang="nl-NL" sz="160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4655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Kantoor">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77DD1F5AE6DAD4F919E82372548B1EE" ma:contentTypeVersion="17" ma:contentTypeDescription="Een nieuw document maken." ma:contentTypeScope="" ma:versionID="cb9ee98682dbdd00e97bbcdbd422a8bc">
  <xsd:schema xmlns:xsd="http://www.w3.org/2001/XMLSchema" xmlns:xs="http://www.w3.org/2001/XMLSchema" xmlns:p="http://schemas.microsoft.com/office/2006/metadata/properties" xmlns:ns2="278c3c4d-f426-4f19-87e5-1f9242ca19bd" xmlns:ns3="3987ee6c-d2ad-4998-bdd7-7eed8dd7256d" xmlns:ns4="82239975-c37f-457f-b567-276f23b6e2a0" targetNamespace="http://schemas.microsoft.com/office/2006/metadata/properties" ma:root="true" ma:fieldsID="7a2ce83eaf36af1a7f6916248d497f31" ns2:_="" ns3:_="" ns4:_="">
    <xsd:import namespace="278c3c4d-f426-4f19-87e5-1f9242ca19bd"/>
    <xsd:import namespace="3987ee6c-d2ad-4998-bdd7-7eed8dd7256d"/>
    <xsd:import namespace="82239975-c37f-457f-b567-276f23b6e2a0"/>
    <xsd:element name="properties">
      <xsd:complexType>
        <xsd:sequence>
          <xsd:element name="documentManagement">
            <xsd:complexType>
              <xsd:all>
                <xsd:element ref="ns2:o361d3ceefc4464b85133234aef79e41" minOccurs="0"/>
                <xsd:element ref="ns2:c523776ef64d44ea944eac43704e0b3b" minOccurs="0"/>
                <xsd:element ref="ns2:fa126ea1a5bd4327ba499bf040c5b397" minOccurs="0"/>
                <xsd:element ref="ns2:gshDatum1" minOccurs="0"/>
                <xsd:element ref="ns3:TaxCatchAll" minOccurs="0"/>
                <xsd:element ref="ns4:MediaServiceMetadata" minOccurs="0"/>
                <xsd:element ref="ns4:MediaServiceFastMetadata" minOccurs="0"/>
                <xsd:element ref="ns4:MediaServiceSearchProperties" minOccurs="0"/>
                <xsd:element ref="ns4:MediaServiceDateTaken" minOccurs="0"/>
                <xsd:element ref="ns4:lcf76f155ced4ddcb4097134ff3c332f"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78c3c4d-f426-4f19-87e5-1f9242ca19bd" elementFormDefault="qualified">
    <xsd:import namespace="http://schemas.microsoft.com/office/2006/documentManagement/types"/>
    <xsd:import namespace="http://schemas.microsoft.com/office/infopath/2007/PartnerControls"/>
    <xsd:element name="o361d3ceefc4464b85133234aef79e41" ma:index="8" nillable="true" ma:taxonomy="true" ma:internalName="o361d3ceefc4464b85133234aef79e41" ma:taxonomyFieldName="gshProjectfase" ma:displayName="Fase" ma:default="" ma:fieldId="{8361d3ce-efc4-464b-8513-3234aef79e41}" ma:taxonomyMulti="true" ma:sspId="316ed7d9-15b5-47e9-844d-373de3abdf45" ma:termSetId="1b14d9c9-1ba1-437c-88a1-fc5bebd8c99d" ma:anchorId="dfc1b1af-d92f-4c84-8eb3-b59046f94e8a" ma:open="false" ma:isKeyword="false">
      <xsd:complexType>
        <xsd:sequence>
          <xsd:element ref="pc:Terms" minOccurs="0" maxOccurs="1"/>
        </xsd:sequence>
      </xsd:complexType>
    </xsd:element>
    <xsd:element name="c523776ef64d44ea944eac43704e0b3b" ma:index="9" nillable="true" ma:taxonomy="true" ma:internalName="c523776ef64d44ea944eac43704e0b3b" ma:taxonomyFieldName="gshDocumentstatus" ma:displayName="Documentstatus" ma:default="1;#Concept|fac772ea-c83a-4d2d-8153-73dc814209cd" ma:fieldId="{c523776e-f64d-44ea-944e-ac43704e0b3b}" ma:sspId="316ed7d9-15b5-47e9-844d-373de3abdf45" ma:termSetId="0e84b077-0e23-4632-8d2a-497ecd0bd3c0" ma:anchorId="6d81ceb0-4683-4b56-80b1-fab3c3860f51" ma:open="false" ma:isKeyword="false">
      <xsd:complexType>
        <xsd:sequence>
          <xsd:element ref="pc:Terms" minOccurs="0" maxOccurs="1"/>
        </xsd:sequence>
      </xsd:complexType>
    </xsd:element>
    <xsd:element name="fa126ea1a5bd4327ba499bf040c5b397" ma:index="10" nillable="true" ma:taxonomy="true" ma:internalName="fa126ea1a5bd4327ba499bf040c5b397" ma:taxonomyFieldName="gshDocumentSoort" ma:displayName="Documentsoort" ma:default="" ma:fieldId="{fa126ea1-a5bd-4327-ba49-9bf040c5b397}" ma:sspId="316ed7d9-15b5-47e9-844d-373de3abdf45" ma:termSetId="48ff3d9c-594d-40d6-8e09-5fb00a4f84d7" ma:anchorId="00000000-0000-0000-0000-000000000000" ma:open="false" ma:isKeyword="false">
      <xsd:complexType>
        <xsd:sequence>
          <xsd:element ref="pc:Terms" minOccurs="0" maxOccurs="1"/>
        </xsd:sequence>
      </xsd:complexType>
    </xsd:element>
    <xsd:element name="gshDatum1" ma:index="11" nillable="true" ma:displayName="Datum I binnenkomst/verzending" ma:format="DateTime" ma:internalName="gshDatum1">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3987ee6c-d2ad-4998-bdd7-7eed8dd7256d"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e6064add-e98d-44d4-bab8-89bbc22f4c51}" ma:internalName="TaxCatchAll" ma:showField="CatchAllData" ma:web="3987ee6c-d2ad-4998-bdd7-7eed8dd7256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2239975-c37f-457f-b567-276f23b6e2a0" elementFormDefault="qualified">
    <xsd:import namespace="http://schemas.microsoft.com/office/2006/documentManagement/types"/>
    <xsd:import namespace="http://schemas.microsoft.com/office/infopath/2007/PartnerControls"/>
    <xsd:element name="MediaServiceMetadata" ma:index="16" nillable="true" ma:displayName="MediaServiceMetadata" ma:hidden="true" ma:internalName="MediaServiceMetadata" ma:readOnly="true">
      <xsd:simpleType>
        <xsd:restriction base="dms:Note"/>
      </xsd:simpleType>
    </xsd:element>
    <xsd:element name="MediaServiceFastMetadata" ma:index="17" nillable="true" ma:displayName="MediaServiceFastMetadata" ma:hidden="true" ma:internalName="MediaServiceFastMetadata" ma:readOnly="true">
      <xsd:simpleType>
        <xsd:restriction base="dms:Note"/>
      </xsd:simpleType>
    </xsd:element>
    <xsd:element name="MediaServiceSearchProperties" ma:index="18" nillable="true" ma:displayName="MediaServiceSearchProperties" ma:hidden="true" ma:internalName="MediaServiceSearchProperties" ma:readOnly="true">
      <xsd:simpleType>
        <xsd:restriction base="dms:Note"/>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lcf76f155ced4ddcb4097134ff3c332f" ma:index="21" nillable="true" ma:taxonomy="true" ma:internalName="lcf76f155ced4ddcb4097134ff3c332f" ma:taxonomyFieldName="MediaServiceImageTags" ma:displayName="Afbeeldingtags" ma:readOnly="false" ma:fieldId="{5cf76f15-5ced-4ddc-b409-7134ff3c332f}" ma:taxonomyMulti="true" ma:sspId="316ed7d9-15b5-47e9-844d-373de3abdf45"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GenerationTime" ma:index="23" nillable="true" ma:displayName="MediaServiceGenerationTime" ma:hidden="true" ma:internalName="MediaServiceGenerationTime" ma:readOnly="true">
      <xsd:simpleType>
        <xsd:restriction base="dms:Text"/>
      </xsd:simpleType>
    </xsd:element>
    <xsd:element name="MediaServiceEventHashCode" ma:index="2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fa126ea1a5bd4327ba499bf040c5b397 xmlns="278c3c4d-f426-4f19-87e5-1f9242ca19bd">
      <Terms xmlns="http://schemas.microsoft.com/office/infopath/2007/PartnerControls"/>
    </fa126ea1a5bd4327ba499bf040c5b397>
    <o361d3ceefc4464b85133234aef79e41 xmlns="278c3c4d-f426-4f19-87e5-1f9242ca19bd">
      <Terms xmlns="http://schemas.microsoft.com/office/infopath/2007/PartnerControls"/>
    </o361d3ceefc4464b85133234aef79e41>
    <gshDatum1 xmlns="278c3c4d-f426-4f19-87e5-1f9242ca19bd" xsi:nil="true"/>
    <c523776ef64d44ea944eac43704e0b3b xmlns="278c3c4d-f426-4f19-87e5-1f9242ca19bd">
      <Terms xmlns="http://schemas.microsoft.com/office/infopath/2007/PartnerControls">
        <TermInfo xmlns="http://schemas.microsoft.com/office/infopath/2007/PartnerControls">
          <TermName xmlns="http://schemas.microsoft.com/office/infopath/2007/PartnerControls">Concept</TermName>
          <TermId xmlns="http://schemas.microsoft.com/office/infopath/2007/PartnerControls">fac772ea-c83a-4d2d-8153-73dc814209cd</TermId>
        </TermInfo>
      </Terms>
    </c523776ef64d44ea944eac43704e0b3b>
    <lcf76f155ced4ddcb4097134ff3c332f xmlns="82239975-c37f-457f-b567-276f23b6e2a0">
      <Terms xmlns="http://schemas.microsoft.com/office/infopath/2007/PartnerControls"/>
    </lcf76f155ced4ddcb4097134ff3c332f>
    <TaxCatchAll xmlns="3987ee6c-d2ad-4998-bdd7-7eed8dd7256d">
      <Value>1</Value>
    </TaxCatchAll>
  </documentManagement>
</p:properties>
</file>

<file path=customXml/itemProps1.xml><?xml version="1.0" encoding="utf-8"?>
<ds:datastoreItem xmlns:ds="http://schemas.openxmlformats.org/officeDocument/2006/customXml" ds:itemID="{08A75765-328E-42DB-85DB-B784AECDD516}"/>
</file>

<file path=customXml/itemProps2.xml><?xml version="1.0" encoding="utf-8"?>
<ds:datastoreItem xmlns:ds="http://schemas.openxmlformats.org/officeDocument/2006/customXml" ds:itemID="{4E84369A-FC94-4A3F-A49C-A151BAF5D191}"/>
</file>

<file path=customXml/itemProps3.xml><?xml version="1.0" encoding="utf-8"?>
<ds:datastoreItem xmlns:ds="http://schemas.openxmlformats.org/officeDocument/2006/customXml" ds:itemID="{4642DDAE-19B9-4C3D-B123-17CB9F73F8CC}"/>
</file>

<file path=docProps/app.xml><?xml version="1.0" encoding="utf-8"?>
<Properties xmlns="http://schemas.openxmlformats.org/officeDocument/2006/extended-properties" xmlns:vt="http://schemas.openxmlformats.org/officeDocument/2006/docPropsVTypes">
  <TotalTime>0</TotalTime>
  <Words>716</Words>
  <Application>Microsoft Office PowerPoint</Application>
  <PresentationFormat>Breedbeeld</PresentationFormat>
  <Paragraphs>40</Paragraphs>
  <Slides>4</Slides>
  <Notes>4</Notes>
  <HiddenSlides>0</HiddenSlides>
  <MMClips>0</MMClips>
  <ScaleCrop>false</ScaleCrop>
  <HeadingPairs>
    <vt:vector size="6" baseType="variant">
      <vt:variant>
        <vt:lpstr>Gebruikte lettertypen</vt:lpstr>
      </vt:variant>
      <vt:variant>
        <vt:i4>9</vt:i4>
      </vt:variant>
      <vt:variant>
        <vt:lpstr>Thema</vt:lpstr>
      </vt:variant>
      <vt:variant>
        <vt:i4>1</vt:i4>
      </vt:variant>
      <vt:variant>
        <vt:lpstr>Diatitels</vt:lpstr>
      </vt:variant>
      <vt:variant>
        <vt:i4>4</vt:i4>
      </vt:variant>
    </vt:vector>
  </HeadingPairs>
  <TitlesOfParts>
    <vt:vector size="14" baseType="lpstr">
      <vt:lpstr>Aptos</vt:lpstr>
      <vt:lpstr>Aptos Display</vt:lpstr>
      <vt:lpstr>Arial</vt:lpstr>
      <vt:lpstr>Calibri</vt:lpstr>
      <vt:lpstr>Poppins</vt:lpstr>
      <vt:lpstr>Poppins Medium</vt:lpstr>
      <vt:lpstr>Poppins SemiBold</vt:lpstr>
      <vt:lpstr>Raleway</vt:lpstr>
      <vt:lpstr>Wingdings</vt:lpstr>
      <vt:lpstr>Kantoorthema</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2025-08-13T14:09:09Z</dcterms:created>
  <dcterms:modified xsi:type="dcterms:W3CDTF">2025-08-13T14:09:35Z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SetDescription">
    <vt:lpwstr/>
  </property>
  <property fmtid="{D5CDD505-2E9C-101B-9397-08002B2CF9AE}" pid="3" name="xd_ProgID">
    <vt:lpwstr/>
  </property>
  <property fmtid="{D5CDD505-2E9C-101B-9397-08002B2CF9AE}" pid="4" name="MediaServiceImageTags">
    <vt:lpwstr/>
  </property>
  <property fmtid="{D5CDD505-2E9C-101B-9397-08002B2CF9AE}" pid="5" name="gshDocumentSoort">
    <vt:lpwstr/>
  </property>
  <property fmtid="{D5CDD505-2E9C-101B-9397-08002B2CF9AE}" pid="6" name="ContentTypeId">
    <vt:lpwstr>0x010100A77DD1F5AE6DAD4F919E82372548B1EE</vt:lpwstr>
  </property>
  <property fmtid="{D5CDD505-2E9C-101B-9397-08002B2CF9AE}" pid="7" name="gshProjectfase">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gshDocumentstatus">
    <vt:lpwstr>1;#Concept|fac772ea-c83a-4d2d-8153-73dc814209cd</vt:lpwstr>
  </property>
  <property fmtid="{D5CDD505-2E9C-101B-9397-08002B2CF9AE}" pid="13" name="xd_Signature">
    <vt:bool>false</vt:bool>
  </property>
</Properties>
</file>