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58" r:id="rId7"/>
    <p:sldId id="272" r:id="rId8"/>
    <p:sldId id="266" r:id="rId9"/>
    <p:sldId id="274" r:id="rId10"/>
    <p:sldId id="275" r:id="rId11"/>
    <p:sldId id="276" r:id="rId12"/>
    <p:sldId id="264" r:id="rId13"/>
    <p:sldId id="265" r:id="rId14"/>
    <p:sldId id="268" r:id="rId1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k, C. van (Colin)" userId="c32b7e54-fa4b-4b9c-89d7-18efe8556982" providerId="ADAL" clId="{B796D737-908B-4809-AD85-850CC1645717}"/>
    <pc:docChg chg="modSld">
      <pc:chgData name="Honk, C. van (Colin)" userId="c32b7e54-fa4b-4b9c-89d7-18efe8556982" providerId="ADAL" clId="{B796D737-908B-4809-AD85-850CC1645717}" dt="2025-10-30T15:15:38.147" v="8" actId="20577"/>
      <pc:docMkLst>
        <pc:docMk/>
      </pc:docMkLst>
      <pc:sldChg chg="modSp mod">
        <pc:chgData name="Honk, C. van (Colin)" userId="c32b7e54-fa4b-4b9c-89d7-18efe8556982" providerId="ADAL" clId="{B796D737-908B-4809-AD85-850CC1645717}" dt="2025-10-30T15:15:38.147" v="8" actId="20577"/>
        <pc:sldMkLst>
          <pc:docMk/>
          <pc:sldMk cId="154107281" sldId="258"/>
        </pc:sldMkLst>
        <pc:graphicFrameChg chg="modGraphic">
          <ac:chgData name="Honk, C. van (Colin)" userId="c32b7e54-fa4b-4b9c-89d7-18efe8556982" providerId="ADAL" clId="{B796D737-908B-4809-AD85-850CC1645717}" dt="2025-10-30T15:15:38.147" v="8" actId="20577"/>
          <ac:graphicFrameMkLst>
            <pc:docMk/>
            <pc:sldMk cId="154107281" sldId="258"/>
            <ac:graphicFrameMk id="7" creationId="{358147FD-3FDA-4D79-9D36-3925F1552B0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9BF979-314F-453D-ABD9-5E3ABF442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3001140-62F8-46C3-8E43-3C56D4B17A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26760A5-0DF3-412A-9666-61A0F64C1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010E6D0-A448-4A41-831A-3A23640EC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156286-1D49-4AE6-8767-A0228E4C6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9783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C190D8-1C33-467F-AC04-469051397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25EEBB1-4D55-491E-84D9-B61D75987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94863CB-0094-4F57-88CE-FBBE47B6D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95AC99C-9E1F-4D01-BB72-1F9B0760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6801E5B-48EB-4E04-AC02-6A38F2B49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7239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260FC91D-EE6B-49EE-B4C0-8775ACA161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3509E9D-0C27-445A-9031-58A10AC2A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A09946-0A0B-432D-A165-79693482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DA6FF6-0BAB-4DEB-B580-5219D6D6B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F3C5712-10AB-467B-ACA4-4AE05B821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3785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2A8FFB-AFC0-4B67-86B8-D56F18FC4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7DD3E55-DEFB-4FD8-9D04-C4C03A43F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5016212-9C7D-47B1-A5EE-F03590782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61B490A-B32D-48C2-868E-96FEC5C22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ECCC9B6-9021-4E3C-994A-A62C77F87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359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376C7-302B-4066-8A2D-A769946A4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83FF8F-7557-4E04-AA87-71B78DE7E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82EE5B-BC82-4101-B5C4-4B7D15252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51A7D8-74F0-448E-ACEC-E1B102ABD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0C10C6F-B7F1-4338-8E0D-53A06A81E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719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4B1D6-9EC2-40DA-9566-13B90D3FE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1F00D4-74CE-4352-B3E2-C237FC826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FF81FC6-11EF-4706-A73D-A13DB4109E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729681C-27F5-4F96-B793-40A8D0B01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FA91621-04A1-4C94-A48D-87FFF152E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36F163A-1553-4A07-BD2E-300F381B9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9522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8B29F2-AF0E-4F83-98CE-2BA5CE259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762BE45-9A22-46A9-BF23-684575C4E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4E846E0-DAD6-41D0-B95C-6ACC9CAF64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3686CBA-DDD5-4F2B-A9BD-CED3416219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46A105C-7DDD-447C-99A5-B6D8B76762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C930F02-A0DA-45C8-8244-47238E1C5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FAA63528-C514-4FB6-A50D-A04998BCC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D5BF269-5C32-49E2-9233-B65FDB83D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1914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D22B25-56BE-43AF-AA54-411954EC8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F1F0646D-F993-4349-A856-5AA427608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B46BCB2-721F-42BE-B6E9-B1845D90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3FAEF3C-8815-46CD-A8A2-94DFF7CF9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32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456B74A-54F7-45F9-B98A-9AE46DDB6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E4708B34-21E2-4F11-AC67-DEF8C235E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99AD484-77D1-428F-90DB-843316F0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6708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00598-3470-480B-AB82-0CA851248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6510620-FDA0-482B-8DB5-80A7A7BC1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26E0C40-132C-42BD-9787-215221816C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A411F80-850F-4D6A-B02A-7A8E9C830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C4C6758-CF11-4BB3-AB1E-3184532D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B3B3B94-8343-4678-8D58-F8DA730F1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983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1120F5-5127-4FFA-8292-E3817903E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1150F5A-9317-4926-8284-03EE1081EF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81581BB-9057-4DB9-A744-A1ADFF5B42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A53A328-AD06-42C0-9CB2-E80078C74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BEE68FB-17AC-4309-8AB6-513190A66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EE6536F-FA7D-4161-8B51-F5AB73FDD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192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0DC3944-36AB-468D-895F-875FB295D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8884CC0-4B17-4BA9-95BC-C6E5DACB18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0584513-1547-4824-8707-34D57A0EEA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5A6CC-3315-401E-A0AE-6A04E8172338}" type="datetimeFigureOut">
              <a:rPr lang="nl-NL" smtClean="0"/>
              <a:t>30-10-2025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CDB1283-D52D-43B8-B05C-273430E21C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F82D45C-B767-4D59-9388-2DC6C585F3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35C71-0FA7-4BA8-BAF3-BA164F4E8D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374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5CA881-CC16-4FF6-A655-FB33FD0F7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363" y="313508"/>
            <a:ext cx="5325626" cy="4798423"/>
          </a:xfrm>
        </p:spPr>
        <p:txBody>
          <a:bodyPr>
            <a:noAutofit/>
          </a:bodyPr>
          <a:lstStyle/>
          <a:p>
            <a:pPr algn="l"/>
            <a:r>
              <a:rPr lang="nl-NL" sz="4800" dirty="0"/>
              <a:t>Dienstregeling en materieelinzet Netanalyse </a:t>
            </a:r>
            <a:br>
              <a:rPr lang="nl-NL" sz="4800" dirty="0"/>
            </a:br>
            <a:r>
              <a:rPr lang="nl-NL" sz="4800" dirty="0"/>
              <a:t>Roosendaal - Vlissingen voor ROVK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D2893EF-AD5C-4B81-892D-2E99DF525F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930" y="5795008"/>
            <a:ext cx="3982361" cy="1005293"/>
          </a:xfrm>
        </p:spPr>
        <p:txBody>
          <a:bodyPr>
            <a:normAutofit/>
          </a:bodyPr>
          <a:lstStyle/>
          <a:p>
            <a:r>
              <a:rPr lang="nl-NL" sz="1800" dirty="0">
                <a:solidFill>
                  <a:schemeClr val="bg1">
                    <a:lumMod val="75000"/>
                  </a:schemeClr>
                </a:solidFill>
              </a:rPr>
              <a:t>ProRail</a:t>
            </a:r>
          </a:p>
          <a:p>
            <a:r>
              <a:rPr lang="nl-NL" sz="1800" dirty="0">
                <a:solidFill>
                  <a:schemeClr val="bg1">
                    <a:lumMod val="75000"/>
                  </a:schemeClr>
                </a:solidFill>
              </a:rPr>
              <a:t>27-10-2025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47CA7CB-7127-C445-5681-C61161406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5037" y="1011146"/>
            <a:ext cx="6324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13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4"/>
            <a:ext cx="4421777" cy="1733642"/>
          </a:xfrm>
        </p:spPr>
        <p:txBody>
          <a:bodyPr>
            <a:noAutofit/>
          </a:bodyPr>
          <a:lstStyle/>
          <a:p>
            <a:r>
              <a:rPr lang="nl-NL" sz="4000" dirty="0" err="1"/>
              <a:t>Tijdweg</a:t>
            </a:r>
            <a:r>
              <a:rPr lang="nl-NL" sz="4000" dirty="0"/>
              <a:t> diagram Roosendaal - Dordrecht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000BA7E9-7116-70B0-B995-22E73CE0FB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670"/>
          <a:stretch>
            <a:fillRect/>
          </a:stretch>
        </p:blipFill>
        <p:spPr>
          <a:xfrm>
            <a:off x="7167154" y="182244"/>
            <a:ext cx="5024846" cy="6643202"/>
          </a:xfrm>
        </p:spPr>
      </p:pic>
    </p:spTree>
    <p:extLst>
      <p:ext uri="{BB962C8B-B14F-4D97-AF65-F5344CB8AC3E}">
        <p14:creationId xmlns:p14="http://schemas.microsoft.com/office/powerpoint/2010/main" val="345186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1" y="182245"/>
            <a:ext cx="4369526" cy="2325824"/>
          </a:xfrm>
        </p:spPr>
        <p:txBody>
          <a:bodyPr>
            <a:noAutofit/>
          </a:bodyPr>
          <a:lstStyle/>
          <a:p>
            <a:r>
              <a:rPr lang="nl-NL" sz="4000" dirty="0" err="1"/>
              <a:t>Tijdweg</a:t>
            </a:r>
            <a:r>
              <a:rPr lang="nl-NL" sz="4000" dirty="0"/>
              <a:t> diagram Essen - Tilburg</a:t>
            </a:r>
          </a:p>
        </p:txBody>
      </p:sp>
      <p:pic>
        <p:nvPicPr>
          <p:cNvPr id="15" name="Tijdelijke aanduiding voor inhoud 14">
            <a:extLst>
              <a:ext uri="{FF2B5EF4-FFF2-40B4-BE49-F238E27FC236}">
                <a16:creationId xmlns:a16="http://schemas.microsoft.com/office/drawing/2014/main" id="{0124826D-E78F-4A87-0BCB-E504E99BA4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674"/>
          <a:stretch>
            <a:fillRect/>
          </a:stretch>
        </p:blipFill>
        <p:spPr>
          <a:xfrm>
            <a:off x="5199017" y="182245"/>
            <a:ext cx="6992983" cy="6634079"/>
          </a:xfrm>
        </p:spPr>
      </p:pic>
    </p:spTree>
    <p:extLst>
      <p:ext uri="{BB962C8B-B14F-4D97-AF65-F5344CB8AC3E}">
        <p14:creationId xmlns:p14="http://schemas.microsoft.com/office/powerpoint/2010/main" val="226700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089014-7BE4-C731-7276-3EF2C1462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577" y="548899"/>
            <a:ext cx="5257800" cy="2143501"/>
          </a:xfrm>
        </p:spPr>
        <p:txBody>
          <a:bodyPr>
            <a:normAutofit/>
          </a:bodyPr>
          <a:lstStyle/>
          <a:p>
            <a:r>
              <a:rPr lang="nl-NL" dirty="0"/>
              <a:t>Scope Netanalyse Roosendaal - Vlissingen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25491F1-29D5-B261-9582-D85F7AEA5621}"/>
              </a:ext>
            </a:extLst>
          </p:cNvPr>
          <p:cNvSpPr txBox="1"/>
          <p:nvPr/>
        </p:nvSpPr>
        <p:spPr>
          <a:xfrm>
            <a:off x="721282" y="2925313"/>
            <a:ext cx="48384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De Netanalyse op Roosendaal – Vlissingen heeft de scope zoals hiernaast afgebeeld.</a:t>
            </a:r>
          </a:p>
          <a:p>
            <a:endParaRPr lang="nl-NL" dirty="0"/>
          </a:p>
          <a:p>
            <a:r>
              <a:rPr lang="nl-NL" dirty="0"/>
              <a:t>Omdat goederentreinen uit verschillende richtingen elkaar uitsluiten in Roosendaal, zal op alle baanvakken 1 goederentrein per uur per richting meegenomen worden.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r>
              <a:rPr lang="nl-NL" dirty="0"/>
              <a:t>Het betreft een spitsuitwerking.</a:t>
            </a:r>
          </a:p>
          <a:p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CCFA9EEA-1259-4C49-B8EC-70C8C5F67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230" y="3531643"/>
            <a:ext cx="3390900" cy="3314700"/>
          </a:xfrm>
          <a:prstGeom prst="rect">
            <a:avLst/>
          </a:prstGeom>
        </p:spPr>
      </p:pic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711D2272-087D-9CB2-5755-EE439C3B82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14583" y="364785"/>
            <a:ext cx="3390899" cy="3298838"/>
          </a:xfrm>
        </p:spPr>
      </p:pic>
    </p:spTree>
    <p:extLst>
      <p:ext uri="{BB962C8B-B14F-4D97-AF65-F5344CB8AC3E}">
        <p14:creationId xmlns:p14="http://schemas.microsoft.com/office/powerpoint/2010/main" val="3173575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8BA5DF-5E17-4F30-ADEC-1097AD40E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4" y="109328"/>
            <a:ext cx="11515725" cy="624776"/>
          </a:xfrm>
        </p:spPr>
        <p:txBody>
          <a:bodyPr>
            <a:noAutofit/>
          </a:bodyPr>
          <a:lstStyle/>
          <a:p>
            <a:r>
              <a:rPr lang="nl-NL" sz="3600" dirty="0"/>
              <a:t>Materieelinzet treinseries Roosendaal - Vlissingen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B16F74E-ECF0-434B-A2DC-E7EA6F90E411}"/>
              </a:ext>
            </a:extLst>
          </p:cNvPr>
          <p:cNvSpPr txBox="1"/>
          <p:nvPr/>
        </p:nvSpPr>
        <p:spPr>
          <a:xfrm>
            <a:off x="210297" y="1105039"/>
            <a:ext cx="34497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/>
              <a:t>Toelichting treinseries en materieelinzet TEV-analyse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400" dirty="0"/>
              <a:t>De dienstregeling (BUP) komt uit DONS </a:t>
            </a:r>
            <a:r>
              <a:rPr lang="nl-NL" sz="1400" dirty="0" err="1"/>
              <a:t>meeruren</a:t>
            </a:r>
            <a:r>
              <a:rPr lang="nl-NL" sz="1400" dirty="0"/>
              <a:t> productie ProRail model PP 603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1200" i="1" dirty="0"/>
          </a:p>
          <a:p>
            <a:endParaRPr lang="nl-NL" sz="1400" dirty="0"/>
          </a:p>
        </p:txBody>
      </p:sp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358147FD-3FDA-4D79-9D36-3925F1552B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119914"/>
              </p:ext>
            </p:extLst>
          </p:nvPr>
        </p:nvGraphicFramePr>
        <p:xfrm>
          <a:off x="5269586" y="910672"/>
          <a:ext cx="4987221" cy="3220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214">
                  <a:extLst>
                    <a:ext uri="{9D8B030D-6E8A-4147-A177-3AD203B41FA5}">
                      <a16:colId xmlns:a16="http://schemas.microsoft.com/office/drawing/2014/main" val="329257321"/>
                    </a:ext>
                  </a:extLst>
                </a:gridCol>
                <a:gridCol w="693528">
                  <a:extLst>
                    <a:ext uri="{9D8B030D-6E8A-4147-A177-3AD203B41FA5}">
                      <a16:colId xmlns:a16="http://schemas.microsoft.com/office/drawing/2014/main" val="376770736"/>
                    </a:ext>
                  </a:extLst>
                </a:gridCol>
                <a:gridCol w="1099257">
                  <a:extLst>
                    <a:ext uri="{9D8B030D-6E8A-4147-A177-3AD203B41FA5}">
                      <a16:colId xmlns:a16="http://schemas.microsoft.com/office/drawing/2014/main" val="1069455422"/>
                    </a:ext>
                  </a:extLst>
                </a:gridCol>
                <a:gridCol w="1431222">
                  <a:extLst>
                    <a:ext uri="{9D8B030D-6E8A-4147-A177-3AD203B41FA5}">
                      <a16:colId xmlns:a16="http://schemas.microsoft.com/office/drawing/2014/main" val="106874030"/>
                    </a:ext>
                  </a:extLst>
                </a:gridCol>
              </a:tblGrid>
              <a:tr h="710693">
                <a:tc>
                  <a:txBody>
                    <a:bodyPr/>
                    <a:lstStyle/>
                    <a:p>
                      <a:r>
                        <a:rPr lang="nl-NL" sz="1200" dirty="0"/>
                        <a:t>Serie (treinnummers </a:t>
                      </a:r>
                      <a:r>
                        <a:rPr lang="nl-NL" sz="1200" dirty="0" err="1"/>
                        <a:t>obv</a:t>
                      </a:r>
                      <a:r>
                        <a:rPr lang="nl-NL" sz="1200" dirty="0"/>
                        <a:t> DONS-model)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Frequentie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Minimale halteertijd </a:t>
                      </a:r>
                      <a:r>
                        <a:rPr lang="nl-NL" sz="800" dirty="0"/>
                        <a:t>(minuten)</a:t>
                      </a:r>
                      <a:endParaRPr lang="nl-NL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200" dirty="0">
                          <a:solidFill>
                            <a:srgbClr val="FFC000"/>
                          </a:solidFill>
                        </a:rPr>
                        <a:t>Materieelinzet TEV-analyse 6/4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09258884"/>
                  </a:ext>
                </a:extLst>
              </a:tr>
              <a:tr h="294983">
                <a:tc>
                  <a:txBody>
                    <a:bodyPr/>
                    <a:lstStyle/>
                    <a:p>
                      <a:r>
                        <a:rPr lang="nl-NL" sz="1050" dirty="0"/>
                        <a:t>3100 IC </a:t>
                      </a:r>
                      <a:r>
                        <a:rPr lang="nl-NL" sz="1050" dirty="0" err="1"/>
                        <a:t>Vs</a:t>
                      </a:r>
                      <a:r>
                        <a:rPr lang="nl-NL" sz="1050" dirty="0"/>
                        <a:t>-</a:t>
                      </a:r>
                      <a:r>
                        <a:rPr lang="nl-NL" sz="1050" dirty="0" err="1"/>
                        <a:t>Shl</a:t>
                      </a:r>
                      <a:r>
                        <a:rPr lang="nl-NL" sz="1050" dirty="0"/>
                        <a:t>-Ah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13100 IC </a:t>
                      </a:r>
                      <a:r>
                        <a:rPr lang="nl-NL" sz="1050" dirty="0" err="1"/>
                        <a:t>Vs</a:t>
                      </a:r>
                      <a:r>
                        <a:rPr lang="nl-NL" sz="1050" dirty="0"/>
                        <a:t>-</a:t>
                      </a:r>
                      <a:r>
                        <a:rPr lang="nl-NL" sz="1050" dirty="0" err="1"/>
                        <a:t>Shl</a:t>
                      </a:r>
                      <a:r>
                        <a:rPr lang="nl-NL" sz="1050" dirty="0"/>
                        <a:t>-Ah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0,9</a:t>
                      </a:r>
                    </a:p>
                    <a:p>
                      <a:r>
                        <a:rPr lang="nl-NL" sz="1050" dirty="0"/>
                        <a:t>0,9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b="0" dirty="0"/>
                        <a:t>VIRM12</a:t>
                      </a:r>
                    </a:p>
                    <a:p>
                      <a:r>
                        <a:rPr lang="nl-NL" sz="1050" b="0" dirty="0"/>
                        <a:t>VIRM12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69672175"/>
                  </a:ext>
                </a:extLst>
              </a:tr>
              <a:tr h="2269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7200 SPR </a:t>
                      </a:r>
                      <a:r>
                        <a:rPr lang="nl-NL" sz="1050" dirty="0" err="1"/>
                        <a:t>Rsd-Vs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1x/u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b="0" dirty="0"/>
                        <a:t>SNG7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24679276"/>
                  </a:ext>
                </a:extLst>
              </a:tr>
              <a:tr h="268674">
                <a:tc>
                  <a:txBody>
                    <a:bodyPr/>
                    <a:lstStyle/>
                    <a:p>
                      <a:r>
                        <a:rPr lang="nl-NL" sz="1050" dirty="0"/>
                        <a:t>5900 SPR </a:t>
                      </a:r>
                      <a:r>
                        <a:rPr lang="nl-NL" sz="1050" dirty="0" err="1"/>
                        <a:t>Ddr-Rsd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SNG4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16788583"/>
                  </a:ext>
                </a:extLst>
              </a:tr>
              <a:tr h="186513">
                <a:tc>
                  <a:txBody>
                    <a:bodyPr/>
                    <a:lstStyle/>
                    <a:p>
                      <a:r>
                        <a:rPr lang="nl-NL" sz="1050" dirty="0"/>
                        <a:t>3600 IC </a:t>
                      </a:r>
                      <a:r>
                        <a:rPr lang="nl-NL" sz="1050" dirty="0" err="1"/>
                        <a:t>Zl</a:t>
                      </a:r>
                      <a:r>
                        <a:rPr lang="nl-NL" sz="1050" dirty="0"/>
                        <a:t>-Ah-</a:t>
                      </a:r>
                      <a:r>
                        <a:rPr lang="nl-NL" sz="1050" dirty="0" err="1"/>
                        <a:t>Rsd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2/uur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0,9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b="0" dirty="0"/>
                        <a:t>VIRM6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12255439"/>
                  </a:ext>
                </a:extLst>
              </a:tr>
              <a:tr h="292993">
                <a:tc>
                  <a:txBody>
                    <a:bodyPr/>
                    <a:lstStyle/>
                    <a:p>
                      <a:r>
                        <a:rPr lang="nl-NL" sz="1050" dirty="0"/>
                        <a:t>2500 SPR </a:t>
                      </a:r>
                      <a:r>
                        <a:rPr lang="nl-NL" sz="1050" dirty="0" err="1"/>
                        <a:t>Rsd-Atw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1x/u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050" dirty="0"/>
                        <a:t>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SNG7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48580200"/>
                  </a:ext>
                </a:extLst>
              </a:tr>
              <a:tr h="520876">
                <a:tc>
                  <a:txBody>
                    <a:bodyPr/>
                    <a:lstStyle/>
                    <a:p>
                      <a:r>
                        <a:rPr lang="nl-NL" sz="1050" dirty="0"/>
                        <a:t>EsnKfh1 GO </a:t>
                      </a:r>
                      <a:r>
                        <a:rPr lang="nl-NL" sz="1050" dirty="0" err="1"/>
                        <a:t>Esn-Kfh</a:t>
                      </a:r>
                      <a:endParaRPr lang="nl-NL" sz="1050" dirty="0"/>
                    </a:p>
                    <a:p>
                      <a:r>
                        <a:rPr lang="nl-NL" sz="1050" dirty="0"/>
                        <a:t>KfhEsn1 GO </a:t>
                      </a:r>
                      <a:r>
                        <a:rPr lang="nl-NL" sz="1050" dirty="0" err="1"/>
                        <a:t>Kfh-Esn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TRAX 2100ton 700m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TRAX 2400ton 700m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8561522"/>
                  </a:ext>
                </a:extLst>
              </a:tr>
              <a:tr h="512700">
                <a:tc>
                  <a:txBody>
                    <a:bodyPr/>
                    <a:lstStyle/>
                    <a:p>
                      <a:r>
                        <a:rPr lang="nl-NL" sz="1050" dirty="0" err="1"/>
                        <a:t>SloEhv</a:t>
                      </a:r>
                      <a:r>
                        <a:rPr lang="nl-NL" sz="1050" dirty="0"/>
                        <a:t> GO </a:t>
                      </a:r>
                      <a:r>
                        <a:rPr lang="nl-NL" sz="1050" dirty="0" err="1"/>
                        <a:t>Sloe</a:t>
                      </a:r>
                      <a:r>
                        <a:rPr lang="nl-NL" sz="1050" dirty="0"/>
                        <a:t>-Tb-</a:t>
                      </a:r>
                      <a:r>
                        <a:rPr lang="nl-NL" sz="1050" dirty="0" err="1"/>
                        <a:t>Brcup</a:t>
                      </a:r>
                      <a:endParaRPr lang="nl-NL" sz="1050" dirty="0"/>
                    </a:p>
                    <a:p>
                      <a:r>
                        <a:rPr lang="nl-NL" sz="1050" dirty="0" err="1"/>
                        <a:t>EhvSlo</a:t>
                      </a:r>
                      <a:r>
                        <a:rPr lang="nl-NL" sz="1050" dirty="0"/>
                        <a:t> GO </a:t>
                      </a:r>
                      <a:r>
                        <a:rPr lang="nl-NL" sz="1050" dirty="0" err="1"/>
                        <a:t>Brcup</a:t>
                      </a:r>
                      <a:r>
                        <a:rPr lang="nl-NL" sz="1050" dirty="0"/>
                        <a:t>-Tb-</a:t>
                      </a:r>
                      <a:r>
                        <a:rPr lang="nl-NL" sz="1050" dirty="0" err="1"/>
                        <a:t>Sloe</a:t>
                      </a:r>
                      <a:endParaRPr lang="nl-NL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1x/u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BR189 2400ton 691m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050" dirty="0"/>
                        <a:t>BR189 2200ton 691m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87439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107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5"/>
            <a:ext cx="7480935" cy="760730"/>
          </a:xfrm>
        </p:spPr>
        <p:txBody>
          <a:bodyPr>
            <a:noAutofit/>
          </a:bodyPr>
          <a:lstStyle/>
          <a:p>
            <a:r>
              <a:rPr lang="nl-NL" sz="4000" dirty="0"/>
              <a:t>Basis spooropstelling Roosendaal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8A5E43F-9EBE-AABC-A160-6FA5FEB185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891"/>
          <a:stretch>
            <a:fillRect/>
          </a:stretch>
        </p:blipFill>
        <p:spPr>
          <a:xfrm>
            <a:off x="2368486" y="1475116"/>
            <a:ext cx="7720328" cy="5382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69887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5"/>
            <a:ext cx="7985760" cy="836930"/>
          </a:xfrm>
        </p:spPr>
        <p:txBody>
          <a:bodyPr>
            <a:noAutofit/>
          </a:bodyPr>
          <a:lstStyle/>
          <a:p>
            <a:r>
              <a:rPr lang="nl-NL" sz="4000" dirty="0"/>
              <a:t>Basis spooropstellingen Goes en Vlissingen 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6395E115-6A32-BFC8-42ED-8A7226807E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8078"/>
          <a:stretch>
            <a:fillRect/>
          </a:stretch>
        </p:blipFill>
        <p:spPr>
          <a:xfrm>
            <a:off x="3772988" y="1798608"/>
            <a:ext cx="7522029" cy="1592042"/>
          </a:xfrm>
          <a:ln>
            <a:solidFill>
              <a:schemeClr val="tx1"/>
            </a:solidFill>
          </a:ln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EE39C8F-FA35-6EE6-839F-43F575A43A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829"/>
          <a:stretch>
            <a:fillRect/>
          </a:stretch>
        </p:blipFill>
        <p:spPr>
          <a:xfrm>
            <a:off x="3374570" y="4572000"/>
            <a:ext cx="7920447" cy="21037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30F158E-0019-53F8-A6AE-445BF14D4147}"/>
              </a:ext>
            </a:extLst>
          </p:cNvPr>
          <p:cNvSpPr txBox="1"/>
          <p:nvPr/>
        </p:nvSpPr>
        <p:spPr>
          <a:xfrm>
            <a:off x="741870" y="2409963"/>
            <a:ext cx="1578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Goes: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DC5EB193-BEB9-D158-C393-EE951EDA0DEC}"/>
              </a:ext>
            </a:extLst>
          </p:cNvPr>
          <p:cNvSpPr txBox="1"/>
          <p:nvPr/>
        </p:nvSpPr>
        <p:spPr>
          <a:xfrm>
            <a:off x="816634" y="5444160"/>
            <a:ext cx="1578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Vlissingen:</a:t>
            </a:r>
          </a:p>
        </p:txBody>
      </p:sp>
    </p:spTree>
    <p:extLst>
      <p:ext uri="{BB962C8B-B14F-4D97-AF65-F5344CB8AC3E}">
        <p14:creationId xmlns:p14="http://schemas.microsoft.com/office/powerpoint/2010/main" val="1841288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5"/>
            <a:ext cx="7985760" cy="836930"/>
          </a:xfrm>
        </p:spPr>
        <p:txBody>
          <a:bodyPr>
            <a:noAutofit/>
          </a:bodyPr>
          <a:lstStyle/>
          <a:p>
            <a:r>
              <a:rPr lang="nl-NL" sz="4000" dirty="0"/>
              <a:t>Basis spooropstelling Breda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230FA1BD-8B7D-A516-DB61-5D795709A3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6937"/>
          <a:stretch>
            <a:fillRect/>
          </a:stretch>
        </p:blipFill>
        <p:spPr>
          <a:xfrm>
            <a:off x="2103120" y="1647645"/>
            <a:ext cx="7985760" cy="4564151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98810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5"/>
            <a:ext cx="7985760" cy="836930"/>
          </a:xfrm>
        </p:spPr>
        <p:txBody>
          <a:bodyPr>
            <a:noAutofit/>
          </a:bodyPr>
          <a:lstStyle/>
          <a:p>
            <a:r>
              <a:rPr lang="nl-NL" sz="4000" dirty="0"/>
              <a:t>Basis spooropstelling Lage Zwaluwe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8533F69-8427-EF15-305F-492AA5790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3252"/>
          <a:stretch>
            <a:fillRect/>
          </a:stretch>
        </p:blipFill>
        <p:spPr>
          <a:xfrm>
            <a:off x="1327791" y="1966822"/>
            <a:ext cx="9118408" cy="3774711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8416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" y="182245"/>
            <a:ext cx="7985760" cy="836930"/>
          </a:xfrm>
        </p:spPr>
        <p:txBody>
          <a:bodyPr>
            <a:noAutofit/>
          </a:bodyPr>
          <a:lstStyle/>
          <a:p>
            <a:r>
              <a:rPr lang="nl-NL" sz="4000" dirty="0"/>
              <a:t>Basis spooropstelling Dordrecht</a:t>
            </a:r>
          </a:p>
        </p:txBody>
      </p:sp>
      <p:pic>
        <p:nvPicPr>
          <p:cNvPr id="7" name="Tijdelijke aanduiding voor inhoud 6">
            <a:extLst>
              <a:ext uri="{FF2B5EF4-FFF2-40B4-BE49-F238E27FC236}">
                <a16:creationId xmlns:a16="http://schemas.microsoft.com/office/drawing/2014/main" id="{23DA5B06-89D0-7B18-A620-C20B8B36FD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7969"/>
          <a:stretch>
            <a:fillRect/>
          </a:stretch>
        </p:blipFill>
        <p:spPr>
          <a:xfrm>
            <a:off x="2159727" y="1483743"/>
            <a:ext cx="7617824" cy="5365165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9409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D6F071-03E3-1475-6ECC-03DF8BD76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325120"/>
            <a:ext cx="3108960" cy="2796086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Tijdweg</a:t>
            </a:r>
            <a:r>
              <a:rPr lang="nl-NL" dirty="0"/>
              <a:t> diagram</a:t>
            </a:r>
            <a:br>
              <a:rPr lang="nl-NL" dirty="0"/>
            </a:br>
            <a:br>
              <a:rPr lang="nl-NL" dirty="0"/>
            </a:br>
            <a:r>
              <a:rPr lang="nl-NL" dirty="0"/>
              <a:t>Vlissingen – Roosendaal</a:t>
            </a:r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4A927E5B-2713-1435-3C17-ABD98CBF75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346"/>
          <a:stretch>
            <a:fillRect/>
          </a:stretch>
        </p:blipFill>
        <p:spPr>
          <a:xfrm>
            <a:off x="2821577" y="414068"/>
            <a:ext cx="9278983" cy="6178294"/>
          </a:xfrm>
        </p:spPr>
      </p:pic>
    </p:spTree>
    <p:extLst>
      <p:ext uri="{BB962C8B-B14F-4D97-AF65-F5344CB8AC3E}">
        <p14:creationId xmlns:p14="http://schemas.microsoft.com/office/powerpoint/2010/main" val="153480083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737B81308D404D903C477F87F49FF9" ma:contentTypeVersion="13" ma:contentTypeDescription="Een nieuw document maken." ma:contentTypeScope="" ma:versionID="d18bec2dfcb529167aa1088ca7c2b960">
  <xsd:schema xmlns:xsd="http://www.w3.org/2001/XMLSchema" xmlns:xs="http://www.w3.org/2001/XMLSchema" xmlns:p="http://schemas.microsoft.com/office/2006/metadata/properties" xmlns:ns3="c9ed1636-654d-4c73-843e-414cff4b3aed" xmlns:ns4="f9a18e11-8d56-4bab-a906-fe995c520a16" targetNamespace="http://schemas.microsoft.com/office/2006/metadata/properties" ma:root="true" ma:fieldsID="3dc8b08cac2106afdb2dfd1206d47231" ns3:_="" ns4:_="">
    <xsd:import namespace="c9ed1636-654d-4c73-843e-414cff4b3aed"/>
    <xsd:import namespace="f9a18e11-8d56-4bab-a906-fe995c520a16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ed1636-654d-4c73-843e-414cff4b3aed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a18e11-8d56-4bab-a906-fe995c520a1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A75F1C-D1EF-46FB-8413-1CA790C8CF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90A75C-7187-485A-BAF3-74DF9AC1188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f9a18e11-8d56-4bab-a906-fe995c520a16"/>
    <ds:schemaRef ds:uri="http://purl.org/dc/elements/1.1/"/>
    <ds:schemaRef ds:uri="http://schemas.microsoft.com/office/2006/metadata/properties"/>
    <ds:schemaRef ds:uri="c9ed1636-654d-4c73-843e-414cff4b3ae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B0ADA8A-D434-4971-BF64-2C81CDC2B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ed1636-654d-4c73-843e-414cff4b3aed"/>
    <ds:schemaRef ds:uri="f9a18e11-8d56-4bab-a906-fe995c520a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10680</TotalTime>
  <Words>224</Words>
  <Application>Microsoft Office PowerPoint</Application>
  <PresentationFormat>Breedbeeld</PresentationFormat>
  <Paragraphs>66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Kantoorthema</vt:lpstr>
      <vt:lpstr>Dienstregeling en materieelinzet Netanalyse  Roosendaal - Vlissingen voor ROVK</vt:lpstr>
      <vt:lpstr>Scope Netanalyse Roosendaal - Vlissingen</vt:lpstr>
      <vt:lpstr>Materieelinzet treinseries Roosendaal - Vlissingen</vt:lpstr>
      <vt:lpstr>Basis spooropstelling Roosendaal</vt:lpstr>
      <vt:lpstr>Basis spooropstellingen Goes en Vlissingen </vt:lpstr>
      <vt:lpstr>Basis spooropstelling Breda</vt:lpstr>
      <vt:lpstr>Basis spooropstelling Lage Zwaluwe</vt:lpstr>
      <vt:lpstr>Basis spooropstelling Dordrecht</vt:lpstr>
      <vt:lpstr>Tijdweg diagram  Vlissingen – Roosendaal</vt:lpstr>
      <vt:lpstr>Tijdweg diagram Roosendaal - Dordrecht</vt:lpstr>
      <vt:lpstr>Tijdweg diagram Essen - Tilburg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Westgeest, F.P. (Frank)</dc:creator>
  <cp:lastModifiedBy>Honk, C. van (Colin)</cp:lastModifiedBy>
  <cp:revision>31</cp:revision>
  <dcterms:created xsi:type="dcterms:W3CDTF">2020-08-14T09:41:48Z</dcterms:created>
  <dcterms:modified xsi:type="dcterms:W3CDTF">2025-10-30T15:15:43Z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0x010100D5737B81308D404D903C477F87F49FF9</vt:lpwstr>
  </property>
  <property fmtid="{D5CDD505-2E9C-101B-9397-08002B2CF9AE}" pid="3" name="MSIP_Label_24e57bac-d225-40fb-8a9e-62b5be587a96_Enabled">
    <vt:lpwstr>true</vt:lpwstr>
  </property>
  <property fmtid="{D5CDD505-2E9C-101B-9397-08002B2CF9AE}" pid="4" name="MSIP_Label_24e57bac-d225-40fb-8a9e-62b5be587a96_SetDate">
    <vt:lpwstr>2024-02-28T19:39:43Z</vt:lpwstr>
  </property>
  <property fmtid="{D5CDD505-2E9C-101B-9397-08002B2CF9AE}" pid="5" name="MSIP_Label_24e57bac-d225-40fb-8a9e-62b5be587a96_Method">
    <vt:lpwstr>Standard</vt:lpwstr>
  </property>
  <property fmtid="{D5CDD505-2E9C-101B-9397-08002B2CF9AE}" pid="6" name="MSIP_Label_24e57bac-d225-40fb-8a9e-62b5be587a96_Name">
    <vt:lpwstr>Internal</vt:lpwstr>
  </property>
  <property fmtid="{D5CDD505-2E9C-101B-9397-08002B2CF9AE}" pid="7" name="MSIP_Label_24e57bac-d225-40fb-8a9e-62b5be587a96_SiteId">
    <vt:lpwstr>a398fcff-8d2b-4930-a7f7-e1c99a108d77</vt:lpwstr>
  </property>
  <property fmtid="{D5CDD505-2E9C-101B-9397-08002B2CF9AE}" pid="8" name="MSIP_Label_24e57bac-d225-40fb-8a9e-62b5be587a96_ActionId">
    <vt:lpwstr>61e0a1e6-c601-4fe9-8cdd-2c3f2c0a148f</vt:lpwstr>
  </property>
  <property fmtid="{D5CDD505-2E9C-101B-9397-08002B2CF9AE}" pid="9" name="MSIP_Label_24e57bac-d225-40fb-8a9e-62b5be587a96_ContentBits">
    <vt:lpwstr>0</vt:lpwstr>
  </property>
</Properties>
</file>