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20"/>
  </p:notesMasterIdLst>
  <p:sldIdLst>
    <p:sldId id="268" r:id="rId6"/>
    <p:sldId id="619" r:id="rId7"/>
    <p:sldId id="620" r:id="rId8"/>
    <p:sldId id="626" r:id="rId9"/>
    <p:sldId id="627" r:id="rId10"/>
    <p:sldId id="628" r:id="rId11"/>
    <p:sldId id="611" r:id="rId12"/>
    <p:sldId id="625" r:id="rId13"/>
    <p:sldId id="257" r:id="rId14"/>
    <p:sldId id="421" r:id="rId15"/>
    <p:sldId id="261" r:id="rId16"/>
    <p:sldId id="603" r:id="rId17"/>
    <p:sldId id="623" r:id="rId18"/>
    <p:sldId id="598" r:id="rId19"/>
  </p:sldIdLst>
  <p:sldSz cx="12192000" cy="6858000"/>
  <p:notesSz cx="7023100" cy="9309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6B088336-5A34-4C88-8647-332BB425676F}">
          <p14:sldIdLst>
            <p14:sldId id="268"/>
            <p14:sldId id="619"/>
            <p14:sldId id="620"/>
            <p14:sldId id="626"/>
            <p14:sldId id="627"/>
            <p14:sldId id="628"/>
            <p14:sldId id="611"/>
            <p14:sldId id="625"/>
            <p14:sldId id="257"/>
            <p14:sldId id="421"/>
            <p14:sldId id="261"/>
            <p14:sldId id="603"/>
            <p14:sldId id="623"/>
          </p14:sldIdLst>
        </p14:section>
        <p14:section name="Naamloze sectie" id="{34D916A6-BEF1-4D2D-B909-DE48E7786934}">
          <p14:sldIdLst>
            <p14:sldId id="5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eu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60627" autoAdjust="0"/>
  </p:normalViewPr>
  <p:slideViewPr>
    <p:cSldViewPr snapToGrid="0">
      <p:cViewPr varScale="1">
        <p:scale>
          <a:sx n="71" d="100"/>
          <a:sy n="71" d="100"/>
        </p:scale>
        <p:origin x="3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42C2FE3-F98F-4554-A999-4C883163A47A}" type="datetimeFigureOut">
              <a:rPr lang="nl-NL" smtClean="0"/>
              <a:t>28-5-2025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6612350-E984-497C-8BBA-57E5F86B34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6309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42567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>
              <a:defRPr/>
            </a:pPr>
            <a:fld id="{DE501649-886C-4324-AD4C-E61C88D47728}" type="slidenum">
              <a:rPr lang="nl-NL">
                <a:solidFill>
                  <a:prstClr val="black"/>
                </a:solidFill>
                <a:latin typeface="Calibri"/>
              </a:rPr>
              <a:pPr defTabSz="933237">
                <a:defRPr/>
              </a:pPr>
              <a:t>14</a:t>
            </a:fld>
            <a:endParaRPr lang="nl-NL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1153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>
              <a:defRPr/>
            </a:pPr>
            <a:fld id="{DE501649-886C-4324-AD4C-E61C88D47728}" type="slidenum">
              <a:rPr lang="nl-NL">
                <a:solidFill>
                  <a:prstClr val="black"/>
                </a:solidFill>
                <a:latin typeface="Calibri"/>
              </a:rPr>
              <a:pPr defTabSz="933237">
                <a:defRPr/>
              </a:pPr>
              <a:t>2</a:t>
            </a:fld>
            <a:endParaRPr lang="nl-NL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6876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>
              <a:defRPr/>
            </a:pPr>
            <a:fld id="{DE501649-886C-4324-AD4C-E61C88D47728}" type="slidenum">
              <a:rPr lang="nl-NL">
                <a:solidFill>
                  <a:prstClr val="black"/>
                </a:solidFill>
                <a:latin typeface="Calibri"/>
              </a:rPr>
              <a:pPr defTabSz="933237">
                <a:defRPr/>
              </a:pPr>
              <a:t>3</a:t>
            </a:fld>
            <a:endParaRPr lang="nl-NL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7769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12350-E984-497C-8BBA-57E5F86B34E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61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12350-E984-497C-8BBA-57E5F86B34E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0795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12350-E984-497C-8BBA-57E5F86B34E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6767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612350-E984-497C-8BBA-57E5F86B34E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2768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>
              <a:defRPr/>
            </a:pPr>
            <a:fld id="{DE501649-886C-4324-AD4C-E61C88D47728}" type="slidenum">
              <a:rPr lang="nl-NL">
                <a:solidFill>
                  <a:prstClr val="black"/>
                </a:solidFill>
                <a:latin typeface="Calibri"/>
              </a:rPr>
              <a:pPr defTabSz="933237">
                <a:defRPr/>
              </a:pPr>
              <a:t>12</a:t>
            </a:fld>
            <a:endParaRPr lang="nl-NL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4670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>
              <a:defRPr/>
            </a:pPr>
            <a:fld id="{DE501649-886C-4324-AD4C-E61C88D47728}" type="slidenum">
              <a:rPr lang="nl-NL">
                <a:solidFill>
                  <a:prstClr val="black"/>
                </a:solidFill>
                <a:latin typeface="Calibri"/>
              </a:rPr>
              <a:pPr defTabSz="933237">
                <a:defRPr/>
              </a:pPr>
              <a:t>13</a:t>
            </a:fld>
            <a:endParaRPr lang="nl-NL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247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62C744-8501-6F14-A10B-3F0235026A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D6340E5-6761-2460-77A8-3E310EB9E9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05BB756-B6FE-5ACB-36BC-96E97A66C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F6867-FE65-4862-BE65-19106BB727BA}" type="datetimeFigureOut">
              <a:rPr lang="nl-NL" smtClean="0"/>
              <a:t>28-5-2025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191926-FD55-7F58-36BB-D24095FCC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4F55169-D10E-BBE3-4E63-89A1C9059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671E-22E3-49B7-9D8F-D305E7B4C9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680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F57CE-A47E-5600-42CF-B1795A8D7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4A04180-3AAC-8A34-63BB-CB67E6035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56778-8208-2772-143D-2EC2E6816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F6867-FE65-4862-BE65-19106BB727BA}" type="datetimeFigureOut">
              <a:rPr lang="nl-NL" smtClean="0"/>
              <a:t>28-5-2025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BBCFCF-9938-2C71-5282-D86C3947A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1662AA1-B219-F6F0-329B-5780AB5E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671E-22E3-49B7-9D8F-D305E7B4C9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8870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4F7B458-DEF6-8484-0DE8-349EB5070B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40632A2-5D36-3770-7F5D-175EA4B225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52BF17A-D2C2-D006-DE8B-E04FF60D1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F6867-FE65-4862-BE65-19106BB727BA}" type="datetimeFigureOut">
              <a:rPr lang="nl-NL" smtClean="0"/>
              <a:t>28-5-2025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14FF1AF-EF60-BF5A-4FDC-05CED7ADD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E126289-DBAE-27CA-B2AF-9B8D9273C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671E-22E3-49B7-9D8F-D305E7B4C9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4896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4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017BC6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1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1" y="2270081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1" y="4023756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14" name="Afbeelding 13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84"/>
          <a:stretch/>
        </p:blipFill>
        <p:spPr>
          <a:xfrm>
            <a:off x="-59532" y="1"/>
            <a:ext cx="12313920" cy="1567052"/>
          </a:xfrm>
          <a:prstGeom prst="rect">
            <a:avLst/>
          </a:prstGeom>
        </p:spPr>
      </p:pic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1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275719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>
            <a:lvl1pPr>
              <a:buClr>
                <a:srgbClr val="017BC6"/>
              </a:buCl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270079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023755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pic>
        <p:nvPicPr>
          <p:cNvPr id="14" name="Afbeelding 13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4"/>
          <a:stretch/>
        </p:blipFill>
        <p:spPr>
          <a:xfrm>
            <a:off x="-59532" y="0"/>
            <a:ext cx="12313920" cy="1567052"/>
          </a:xfrm>
          <a:prstGeom prst="rect">
            <a:avLst/>
          </a:prstGeom>
        </p:spPr>
      </p:pic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577854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6" name="Afbeelding 5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1564935"/>
            <a:ext cx="10923588" cy="896191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2708908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8697888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BZK_RVB_Logo_pres_diap_nl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6"/>
          <a:stretch/>
        </p:blipFill>
        <p:spPr>
          <a:xfrm>
            <a:off x="0" y="0"/>
            <a:ext cx="12192000" cy="1571184"/>
          </a:xfrm>
          <a:prstGeom prst="rect">
            <a:avLst/>
          </a:prstGeom>
        </p:spPr>
      </p:pic>
      <p:sp>
        <p:nvSpPr>
          <p:cNvPr id="14" name="Ondertitel 2"/>
          <p:cNvSpPr>
            <a:spLocks noGrp="1"/>
          </p:cNvSpPr>
          <p:nvPr>
            <p:ph type="subTitle" idx="1"/>
          </p:nvPr>
        </p:nvSpPr>
        <p:spPr>
          <a:xfrm>
            <a:off x="641456" y="4025100"/>
            <a:ext cx="10956547" cy="10295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30217" y="5349453"/>
            <a:ext cx="10966398" cy="389360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624570" y="2272931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27644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419910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2601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08672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7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38114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1" name="Titel 5"/>
          <p:cNvSpPr txBox="1">
            <a:spLocks/>
          </p:cNvSpPr>
          <p:nvPr userDrawn="1"/>
        </p:nvSpPr>
        <p:spPr>
          <a:xfrm>
            <a:off x="626672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7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59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26FEC6-B180-B73F-F9A6-83BE35695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C66C9D1-F126-79CE-612F-8F0F2CAAB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EE194B-5B9B-3AA0-188D-3512E7B03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F6867-FE65-4862-BE65-19106BB727BA}" type="datetimeFigureOut">
              <a:rPr lang="nl-NL" smtClean="0"/>
              <a:t>28-5-2025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D1A120-291E-A5C1-94ED-53A986028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54D215E-A72C-4ECC-C471-D5A8708D4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671E-22E3-49B7-9D8F-D305E7B4C9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0711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8113" y="2288384"/>
            <a:ext cx="5005388" cy="3936020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23" name="Tijdelijke aanduiding voor dianummer 5"/>
          <p:cNvSpPr txBox="1">
            <a:spLocks/>
          </p:cNvSpPr>
          <p:nvPr userDrawn="1"/>
        </p:nvSpPr>
        <p:spPr>
          <a:xfrm>
            <a:off x="6556863" y="6317044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nl-NL"/>
            </a:defPPr>
            <a:lvl1pPr marL="0" algn="r" defTabSz="914400" rtl="0" eaLnBrk="1" latinLnBrk="0" hangingPunct="1">
              <a:defRPr sz="8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0A0A6AF-03C5-477E-939A-E28F7E7F05EA}" type="slidenum">
              <a:rPr lang="nl-NL" smtClean="0">
                <a:solidFill>
                  <a:srgbClr val="FFFFFF"/>
                </a:solidFill>
              </a:rPr>
              <a:pPr/>
              <a:t>‹nr.›</a:t>
            </a:fld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2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8183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99574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46441" y="209340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46441" y="424448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>
              <a:buClr>
                <a:srgbClr val="017BC6"/>
              </a:buClr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7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50619" y="6315760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5362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065754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017BC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065755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017BC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656246"/>
            <a:ext cx="5005388" cy="3293552"/>
          </a:xfrm>
          <a:noFill/>
        </p:spPr>
        <p:txBody>
          <a:bodyPr lIns="0" tIns="0" rIns="0" bIns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9659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070987"/>
            <a:ext cx="10923588" cy="4150426"/>
          </a:xfrm>
        </p:spPr>
        <p:txBody>
          <a:bodyPr numCol="1" spcCol="46800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3666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8410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04754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28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4994057" cy="1144099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62585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9062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CD89CC-F117-5487-6433-9C6933D21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B51F69A-5195-E4EA-3402-A3E40A986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CCC6DB5-0355-0BD6-99A5-37480C521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F6867-FE65-4862-BE65-19106BB727BA}" type="datetimeFigureOut">
              <a:rPr lang="nl-NL" smtClean="0"/>
              <a:t>28-5-2025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4AA95B5-C334-52C3-53B6-2873DEC03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0B2E04-F81C-1138-AEDC-A4AACCBCC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671E-22E3-49B7-9D8F-D305E7B4C9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01786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0105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936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28083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312336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el 5"/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7264" y="6320961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65124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64226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1376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64582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1" spcCol="468000"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84395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786000" y="6323546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05172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32769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861142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BCF211-0C2E-7FA0-57E5-A9CD6EEB7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F2A30D3-E6D8-6706-D7BC-D36B3289FE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8E64D1F-79C4-ED7D-B53E-B61733B86E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FBCAFE8-D23C-AE65-0AB1-D623376F3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F6867-FE65-4862-BE65-19106BB727BA}" type="datetimeFigureOut">
              <a:rPr lang="nl-NL" smtClean="0"/>
              <a:t>28-5-2025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E5EBD91-8ACB-56E4-0363-541234D72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589CBE2-C9F1-BD91-CB7E-9D3DB7C5D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671E-22E3-49B7-9D8F-D305E7B4C9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38138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rgbClr val="017BC6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54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17BC6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1" y="2276475"/>
            <a:ext cx="6675910" cy="3944938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7952401" y="2276475"/>
            <a:ext cx="3608169" cy="3944938"/>
          </a:xfrm>
        </p:spPr>
        <p:txBody>
          <a:bodyPr/>
          <a:lstStyle>
            <a:lvl1pPr>
              <a:buClr>
                <a:srgbClr val="017BC6"/>
              </a:buClr>
              <a:defRPr sz="2000"/>
            </a:lvl1pPr>
            <a:lvl2pPr>
              <a:buClr>
                <a:srgbClr val="017BC6"/>
              </a:buClr>
              <a:defRPr sz="1800"/>
            </a:lvl2pPr>
            <a:lvl3pPr>
              <a:buClr>
                <a:srgbClr val="017BC6"/>
              </a:buClr>
              <a:defRPr sz="1800"/>
            </a:lvl3pPr>
            <a:lvl4pPr>
              <a:buClr>
                <a:srgbClr val="017BC6"/>
              </a:buClr>
              <a:defRPr sz="1800"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18823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>
            <a:lvl1pPr>
              <a:buClr>
                <a:srgbClr val="017BC6"/>
              </a:buClr>
              <a:defRPr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323013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5" name="Titel 5"/>
          <p:cNvSpPr txBox="1">
            <a:spLocks/>
          </p:cNvSpPr>
          <p:nvPr userDrawn="1"/>
        </p:nvSpPr>
        <p:spPr>
          <a:xfrm>
            <a:off x="6553200" y="1051200"/>
            <a:ext cx="5004000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rgbClr val="017BC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chemeClr val="bg1"/>
                </a:solidFill>
              </a:rPr>
              <a:t>Klik om de stijl te bewerken</a:t>
            </a:r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101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092740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092740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092740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80768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80768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80768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71115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rgbClr val="017BC6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5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67023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Pr>
        <a:solidFill>
          <a:srgbClr val="017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42584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675D0C-F3AD-0AA2-93B3-6C87D0A12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73E9309-E287-A275-576E-2B3633ADC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BB04B15-CD40-DA4F-5B3F-AEC664C3B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3E5FA2D-F9DB-500F-3D17-B9EA36E768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331A158-6060-968C-F6E6-6F4C4C31A9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A6B8B94-3852-E797-0737-7A2D2BB88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F6867-FE65-4862-BE65-19106BB727BA}" type="datetimeFigureOut">
              <a:rPr lang="nl-NL" smtClean="0"/>
              <a:t>28-5-2025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0D5DEBA-75FF-2DC3-D268-A4FBB796E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F812AD7-71E4-3BB1-8CE0-816042611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671E-22E3-49B7-9D8F-D305E7B4C9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0592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85CDCF-D3E4-7C55-5180-3DA810AED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A972103-EBBD-94AC-D539-A5B3C7AFF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F6867-FE65-4862-BE65-19106BB727BA}" type="datetimeFigureOut">
              <a:rPr lang="nl-NL" smtClean="0"/>
              <a:t>28-5-2025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890F1CE-FE1C-1F22-88B1-DA98E8668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5364D02-2E88-8E2F-620E-A5EC886B5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671E-22E3-49B7-9D8F-D305E7B4C9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2489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CDAF4EB-364C-7DF1-C614-BCAF815C1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F6867-FE65-4862-BE65-19106BB727BA}" type="datetimeFigureOut">
              <a:rPr lang="nl-NL" smtClean="0"/>
              <a:t>28-5-2025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34D7D54-C2B3-2C3E-A513-5D389D423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035C743-A724-C0E4-99FF-51865C099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671E-22E3-49B7-9D8F-D305E7B4C9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0042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4A886E-A64C-8123-3BAB-883214815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B86632-980C-82DD-F48E-54849D4C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D622D84-D018-490D-2382-BF9B444FF5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BAAEEB3-76DD-021C-4E80-C862A23F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F6867-FE65-4862-BE65-19106BB727BA}" type="datetimeFigureOut">
              <a:rPr lang="nl-NL" smtClean="0"/>
              <a:t>28-5-2025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1142E74-117C-84D9-68AE-60EEE2988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C94B6AC-1DE3-E990-2BB5-520443D0F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671E-22E3-49B7-9D8F-D305E7B4C9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085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E7AC38-6EDC-80A6-EEF1-BB74481C6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0459FE7-2025-B1FF-FE80-840CC96A30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F9E48EC-6679-7636-DB9A-E4F74D6EA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C9F9670-A921-21D5-B0D0-71B64BEDD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F6867-FE65-4862-BE65-19106BB727BA}" type="datetimeFigureOut">
              <a:rPr lang="nl-NL" smtClean="0"/>
              <a:t>28-5-2025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94D5A0D-FF98-53A0-A24E-627A95D37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E6F6188-29A9-FA97-507C-7B6C1BB3F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671E-22E3-49B7-9D8F-D305E7B4C9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9014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image" Target="../media/image2.png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F1615F3-2DEB-374E-3969-5174E83D6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2D04264-FD7B-E874-F1F4-DBDD44D5B9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F1499BA-7DFE-0790-6E6F-6517ACDD0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F6867-FE65-4862-BE65-19106BB727BA}" type="datetimeFigureOut">
              <a:rPr lang="nl-NL" smtClean="0"/>
              <a:t>28-5-2025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281476B-BC6E-97A4-7D61-A17BA6D1D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5722E7-0E5C-1301-4707-E12214B453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D671E-22E3-49B7-9D8F-D305E7B4C9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9769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66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  <p:sldLayoutId id="2147483694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017BC6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017BC6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017BC6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017BC6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rgbClr val="017BC6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rgbClr val="017BC6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f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afbeelding 6" descr="Skyline den haag grote versie _CBF3155.tif"/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710" r="-8003"/>
          <a:stretch/>
        </p:blipFill>
        <p:spPr>
          <a:xfrm>
            <a:off x="0" y="0"/>
            <a:ext cx="13003632" cy="6858000"/>
          </a:xfrm>
          <a:solidFill>
            <a:srgbClr val="009FE4"/>
          </a:solidFill>
        </p:spPr>
      </p:pic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ubtitel 4"/>
          <p:cNvSpPr>
            <a:spLocks noGrp="1"/>
          </p:cNvSpPr>
          <p:nvPr>
            <p:ph type="subTitle" idx="1"/>
          </p:nvPr>
        </p:nvSpPr>
        <p:spPr>
          <a:xfrm>
            <a:off x="6542731" y="4014131"/>
            <a:ext cx="5004000" cy="67016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3"/>
          </p:nvPr>
        </p:nvSpPr>
        <p:spPr>
          <a:xfrm>
            <a:off x="343436" y="6209804"/>
            <a:ext cx="5004000" cy="389360"/>
          </a:xfrm>
        </p:spPr>
        <p:txBody>
          <a:bodyPr/>
          <a:lstStyle/>
          <a:p>
            <a:r>
              <a:rPr lang="en-US" dirty="0"/>
              <a:t>RVB – 22 </a:t>
            </a:r>
            <a:r>
              <a:rPr lang="en-US" dirty="0" err="1"/>
              <a:t>mei</a:t>
            </a:r>
            <a:r>
              <a:rPr lang="en-US" dirty="0"/>
              <a:t> 2025</a:t>
            </a:r>
            <a:endParaRPr lang="nl-NL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6F973E6C-B6AE-3901-C30D-5E2F74BD58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8726" y="292901"/>
            <a:ext cx="9073273" cy="1448545"/>
          </a:xfrm>
        </p:spPr>
        <p:txBody>
          <a:bodyPr>
            <a:normAutofit fontScale="90000"/>
          </a:bodyPr>
          <a:lstStyle/>
          <a:p>
            <a:r>
              <a:rPr lang="nl-NL" sz="4000" b="1" dirty="0">
                <a:latin typeface="Verdana" panose="020B0604030504040204" pitchFamily="34" charset="0"/>
                <a:ea typeface="Verdana" panose="020B0604030504040204" pitchFamily="34" charset="0"/>
              </a:rPr>
              <a:t>Integraal beheer en onderhoud Kosovo Tribunaal</a:t>
            </a:r>
            <a:br>
              <a:rPr lang="nl-NL" b="1" dirty="0"/>
            </a:br>
            <a:br>
              <a:rPr lang="nl-NL" b="1" dirty="0"/>
            </a:br>
            <a:br>
              <a:rPr lang="nl-NL" b="1" dirty="0"/>
            </a:br>
            <a:br>
              <a:rPr lang="nl-NL" b="1" dirty="0"/>
            </a:br>
            <a:br>
              <a:rPr lang="nl-NL" b="1" dirty="0"/>
            </a:br>
            <a:br>
              <a:rPr lang="nl-NL" b="1" dirty="0"/>
            </a:br>
            <a:br>
              <a:rPr lang="nl-NL" b="1" dirty="0"/>
            </a:br>
            <a:br>
              <a:rPr lang="nl-NL" b="1" dirty="0"/>
            </a:br>
            <a:br>
              <a:rPr lang="nl-NL" b="1" dirty="0"/>
            </a:br>
            <a:r>
              <a:rPr lang="nl-NL" b="1" dirty="0"/>
              <a:t>Inlichtingenbijeenkomst</a:t>
            </a:r>
            <a:br>
              <a:rPr lang="nl-NL" b="1" dirty="0"/>
            </a:br>
            <a:br>
              <a:rPr lang="nl-NL" b="1" dirty="0"/>
            </a:br>
            <a:br>
              <a:rPr lang="nl-NL" b="1" dirty="0"/>
            </a:br>
            <a:r>
              <a:rPr lang="nl-NL" b="1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839969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E8EE8B-E886-F024-DF0E-1867954D1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067" y="1044046"/>
            <a:ext cx="10923588" cy="498598"/>
          </a:xfrm>
        </p:spPr>
        <p:txBody>
          <a:bodyPr wrap="square">
            <a:spAutoFit/>
          </a:bodyPr>
          <a:lstStyle/>
          <a:p>
            <a:r>
              <a:rPr lang="en-US" dirty="0">
                <a:latin typeface="Verdana" pitchFamily="34" charset="0"/>
                <a:ea typeface="Verdana" pitchFamily="34" charset="0"/>
              </a:rPr>
              <a:t>Beoordelen inschrijving</a:t>
            </a:r>
            <a:r>
              <a:rPr lang="en-US" sz="2100" b="1" dirty="0">
                <a:latin typeface="Verdana" pitchFamily="34" charset="0"/>
                <a:ea typeface="Verdana" pitchFamily="34" charset="0"/>
              </a:rPr>
              <a:t>	</a:t>
            </a:r>
            <a:endParaRPr lang="nl-NL" sz="2100" b="1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2F122F-935B-7CD0-9B8F-F4172CEA1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Gunning op basis van </a:t>
            </a:r>
            <a:r>
              <a:rPr lang="en-US" sz="1800" dirty="0" err="1"/>
              <a:t>Beste</a:t>
            </a:r>
            <a:r>
              <a:rPr lang="en-US" sz="1800" dirty="0"/>
              <a:t> Prijs KwaliteitsVerhouding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/>
              <a:t>Prijs: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GC1 Inschrijvingssom, </a:t>
            </a:r>
            <a:r>
              <a:rPr lang="en-US" sz="1800" dirty="0" err="1"/>
              <a:t>exclusief</a:t>
            </a:r>
            <a:r>
              <a:rPr lang="en-US" sz="1800" dirty="0"/>
              <a:t> btw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/>
              <a:t>Kwaliteit</a:t>
            </a:r>
            <a:r>
              <a:rPr lang="en-US" sz="1800" dirty="0"/>
              <a:t>: Plan van Aanpak op basis van 4 gunningscriteria</a:t>
            </a:r>
          </a:p>
          <a:p>
            <a:pPr marL="0" indent="0">
              <a:buNone/>
            </a:pPr>
            <a:r>
              <a:rPr lang="en-US" sz="1800" dirty="0"/>
              <a:t>    Maximale Kwaliteitswaarde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GC2 Ongehinderde bedrijfsvoering van de gebruikers – 500.000 Euro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GC3 Borgen van een 24 uurs service organisatie – 500.000 Euro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GC4 Proceskwaliteit – 250.000 Euro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/>
              <a:t>GC5 Informatieveiligheid en Cybersecurity – 250.000 Euro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nl-NL" sz="1800" dirty="0"/>
              <a:t>Beoordelingscommissie: minimaal 3 teamleden</a:t>
            </a:r>
          </a:p>
        </p:txBody>
      </p:sp>
    </p:spTree>
    <p:extLst>
      <p:ext uri="{BB962C8B-B14F-4D97-AF65-F5344CB8AC3E}">
        <p14:creationId xmlns:p14="http://schemas.microsoft.com/office/powerpoint/2010/main" val="2555588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208035-3B30-1627-CE00-2A96106A3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75" y="832379"/>
            <a:ext cx="10923588" cy="949823"/>
          </a:xfrm>
        </p:spPr>
        <p:txBody>
          <a:bodyPr>
            <a:normAutofit/>
          </a:bodyPr>
          <a:lstStyle/>
          <a:p>
            <a:r>
              <a:rPr lang="en-US" dirty="0"/>
              <a:t>Planning</a:t>
            </a:r>
            <a:endParaRPr lang="nl-NL" dirty="0"/>
          </a:p>
        </p:txBody>
      </p:sp>
      <p:graphicFrame>
        <p:nvGraphicFramePr>
          <p:cNvPr id="6" name="Tijdelijke aanduiding voor inhoud 5">
            <a:extLst>
              <a:ext uri="{FF2B5EF4-FFF2-40B4-BE49-F238E27FC236}">
                <a16:creationId xmlns:a16="http://schemas.microsoft.com/office/drawing/2014/main" id="{F03CB277-E35A-D9E2-E7D4-4E4BCEA69A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3653296"/>
              </p:ext>
            </p:extLst>
          </p:nvPr>
        </p:nvGraphicFramePr>
        <p:xfrm>
          <a:off x="790575" y="1515533"/>
          <a:ext cx="10766425" cy="4832936"/>
        </p:xfrm>
        <a:graphic>
          <a:graphicData uri="http://schemas.openxmlformats.org/drawingml/2006/table">
            <a:tbl>
              <a:tblPr firstRow="1" firstCol="1" bandRow="1"/>
              <a:tblGrid>
                <a:gridCol w="5881158">
                  <a:extLst>
                    <a:ext uri="{9D8B030D-6E8A-4147-A177-3AD203B41FA5}">
                      <a16:colId xmlns:a16="http://schemas.microsoft.com/office/drawing/2014/main" val="1800648756"/>
                    </a:ext>
                  </a:extLst>
                </a:gridCol>
                <a:gridCol w="4885267">
                  <a:extLst>
                    <a:ext uri="{9D8B030D-6E8A-4147-A177-3AD203B41FA5}">
                      <a16:colId xmlns:a16="http://schemas.microsoft.com/office/drawing/2014/main" val="899088740"/>
                    </a:ext>
                  </a:extLst>
                </a:gridCol>
              </a:tblGrid>
              <a:tr h="452890"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200"/>
                        </a:lnSpc>
                      </a:pPr>
                      <a:endParaRPr lang="nl-NL" sz="1600" b="1" dirty="0"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ts val="1200"/>
                        </a:lnSpc>
                      </a:pPr>
                      <a:r>
                        <a:rPr lang="nl-NL" sz="16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Verdere verloop planning aanbestedingsprocedure op hoofdlijnen</a:t>
                      </a:r>
                      <a:endParaRPr lang="nl-NL" sz="1600" b="1" dirty="0"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ts val="1200"/>
                        </a:lnSpc>
                      </a:pPr>
                      <a:endParaRPr lang="nl-NL" sz="16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477747"/>
                  </a:ext>
                </a:extLst>
              </a:tr>
              <a:tr h="168812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00000"/>
                        </a:lnSpc>
                      </a:pPr>
                      <a:r>
                        <a:rPr lang="nl-NL" sz="800" b="1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Omschrijving</a:t>
                      </a:r>
                      <a:endParaRPr lang="nl-NL" sz="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200"/>
                        </a:lnSpc>
                      </a:pPr>
                      <a:r>
                        <a:rPr lang="nl-NL" sz="800" b="1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Datum </a:t>
                      </a:r>
                      <a:endParaRPr lang="nl-NL" sz="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2289000"/>
                  </a:ext>
                </a:extLst>
              </a:tr>
              <a:tr h="837946">
                <a:tc>
                  <a:txBody>
                    <a:bodyPr/>
                    <a:lstStyle/>
                    <a:p>
                      <a:pPr algn="l" fontAlgn="auto">
                        <a:lnSpc>
                          <a:spcPct val="100000"/>
                        </a:lnSpc>
                      </a:pP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Uiterste datum indienen verzoeken om nadere inlichtingen in geval van een gerechtvaardigd economisch belang of verduidelijkingsvragen</a:t>
                      </a:r>
                    </a:p>
                    <a:p>
                      <a:pPr algn="l" fontAlgn="auto">
                        <a:lnSpc>
                          <a:spcPct val="100000"/>
                        </a:lnSpc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200"/>
                        </a:lnSpc>
                        <a:tabLst>
                          <a:tab pos="1152525" algn="ctr"/>
                        </a:tabLst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auto">
                        <a:lnSpc>
                          <a:spcPts val="1200"/>
                        </a:lnSpc>
                        <a:tabLst>
                          <a:tab pos="1152525" algn="ctr"/>
                        </a:tabLst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auto">
                        <a:lnSpc>
                          <a:spcPts val="1200"/>
                        </a:lnSpc>
                        <a:tabLst>
                          <a:tab pos="1152525" algn="ctr"/>
                        </a:tabLst>
                      </a:pP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juni 2025 - 09:00 uur</a:t>
                      </a: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4290654"/>
                  </a:ext>
                </a:extLst>
              </a:tr>
              <a:tr h="710035">
                <a:tc>
                  <a:txBody>
                    <a:bodyPr/>
                    <a:lstStyle/>
                    <a:p>
                      <a:pPr algn="l" fontAlgn="auto">
                        <a:lnSpc>
                          <a:spcPct val="100000"/>
                        </a:lnSpc>
                      </a:pP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Publicatie Nota van Inlichtingen &amp; beantwoording nadere inlichtingen in geval van een gerechtvaardigd economisch belang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200"/>
                        </a:lnSpc>
                        <a:tabLst>
                          <a:tab pos="1152525" algn="ctr"/>
                        </a:tabLst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auto">
                        <a:lnSpc>
                          <a:spcPts val="1200"/>
                        </a:lnSpc>
                        <a:tabLst>
                          <a:tab pos="1152525" algn="ctr"/>
                        </a:tabLst>
                      </a:pP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juni 2025</a:t>
                      </a: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8100893"/>
                  </a:ext>
                </a:extLst>
              </a:tr>
              <a:tr h="464585">
                <a:tc>
                  <a:txBody>
                    <a:bodyPr/>
                    <a:lstStyle/>
                    <a:p>
                      <a:pPr algn="l" fontAlgn="auto">
                        <a:lnSpc>
                          <a:spcPts val="1200"/>
                        </a:lnSpc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auto">
                        <a:lnSpc>
                          <a:spcPts val="1200"/>
                        </a:lnSpc>
                      </a:pP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Sluitingsdatum indienen inschrijving</a:t>
                      </a: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200"/>
                        </a:lnSpc>
                        <a:tabLst>
                          <a:tab pos="1152525" algn="ctr"/>
                        </a:tabLst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auto">
                        <a:lnSpc>
                          <a:spcPts val="1200"/>
                        </a:lnSpc>
                        <a:tabLst>
                          <a:tab pos="1152525" algn="ctr"/>
                        </a:tabLst>
                      </a:pP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 juni 2025 - 09:00 uur</a:t>
                      </a:r>
                    </a:p>
                    <a:p>
                      <a:pPr algn="l" fontAlgn="auto">
                        <a:lnSpc>
                          <a:spcPts val="1200"/>
                        </a:lnSpc>
                        <a:tabLst>
                          <a:tab pos="1152525" algn="ctr"/>
                        </a:tabLst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0749973"/>
                  </a:ext>
                </a:extLst>
              </a:tr>
              <a:tr h="618082">
                <a:tc>
                  <a:txBody>
                    <a:bodyPr/>
                    <a:lstStyle/>
                    <a:p>
                      <a:pPr algn="l" fontAlgn="auto">
                        <a:lnSpc>
                          <a:spcPts val="1200"/>
                        </a:lnSpc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auto">
                        <a:lnSpc>
                          <a:spcPts val="1200"/>
                        </a:lnSpc>
                      </a:pP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Verzenden voornemen tot gunningsbeslissing</a:t>
                      </a: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200"/>
                        </a:lnSpc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auto">
                        <a:lnSpc>
                          <a:spcPts val="1200"/>
                        </a:lnSpc>
                      </a:pP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juli 2025</a:t>
                      </a:r>
                    </a:p>
                    <a:p>
                      <a:pPr algn="l" fontAlgn="auto">
                        <a:lnSpc>
                          <a:spcPts val="1200"/>
                        </a:lnSpc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  <a:p>
                      <a:pPr algn="l" fontAlgn="auto">
                        <a:lnSpc>
                          <a:spcPts val="1200"/>
                        </a:lnSpc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9136241"/>
                  </a:ext>
                </a:extLst>
              </a:tr>
              <a:tr h="464585">
                <a:tc>
                  <a:txBody>
                    <a:bodyPr/>
                    <a:lstStyle/>
                    <a:p>
                      <a:pPr algn="l" fontAlgn="auto">
                        <a:lnSpc>
                          <a:spcPts val="1200"/>
                        </a:lnSpc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auto">
                        <a:lnSpc>
                          <a:spcPts val="1200"/>
                        </a:lnSpc>
                      </a:pP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Einden beroepsperiode tegen gunningsbeslissing </a:t>
                      </a:r>
                    </a:p>
                    <a:p>
                      <a:pPr algn="l" fontAlgn="auto">
                        <a:lnSpc>
                          <a:spcPts val="1200"/>
                        </a:lnSpc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200"/>
                        </a:lnSpc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auto">
                        <a:lnSpc>
                          <a:spcPts val="1200"/>
                        </a:lnSpc>
                      </a:pP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 augustus 2025</a:t>
                      </a: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8818224"/>
                  </a:ext>
                </a:extLst>
              </a:tr>
              <a:tr h="491191">
                <a:tc>
                  <a:txBody>
                    <a:bodyPr/>
                    <a:lstStyle/>
                    <a:p>
                      <a:pPr algn="l" fontAlgn="auto">
                        <a:lnSpc>
                          <a:spcPts val="1200"/>
                        </a:lnSpc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auto">
                        <a:lnSpc>
                          <a:spcPts val="1200"/>
                        </a:lnSpc>
                      </a:pP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Transitieperiode</a:t>
                      </a: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ct val="100000"/>
                        </a:lnSpc>
                      </a:pP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september t/m 31 </a:t>
                      </a:r>
                      <a:r>
                        <a:rPr lang="nl-NL" sz="14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december</a:t>
                      </a: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2025</a:t>
                      </a: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3624568"/>
                  </a:ext>
                </a:extLst>
              </a:tr>
              <a:tr h="464585">
                <a:tc>
                  <a:txBody>
                    <a:bodyPr/>
                    <a:lstStyle/>
                    <a:p>
                      <a:pPr algn="l" fontAlgn="auto">
                        <a:lnSpc>
                          <a:spcPts val="1200"/>
                        </a:lnSpc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auto">
                        <a:lnSpc>
                          <a:spcPts val="1200"/>
                        </a:lnSpc>
                      </a:pP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Ingangsdatum contract</a:t>
                      </a:r>
                    </a:p>
                    <a:p>
                      <a:pPr algn="l" fontAlgn="auto">
                        <a:lnSpc>
                          <a:spcPts val="1200"/>
                        </a:lnSpc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lnSpc>
                          <a:spcPts val="1200"/>
                        </a:lnSpc>
                      </a:pP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auto">
                        <a:lnSpc>
                          <a:spcPts val="1200"/>
                        </a:lnSpc>
                      </a:pPr>
                      <a:r>
                        <a:rPr lang="nl-NL" sz="14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januari 2026</a:t>
                      </a:r>
                      <a:endParaRPr lang="nl-NL" sz="14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238970"/>
                  </a:ext>
                </a:extLst>
              </a:tr>
              <a:tr h="136357">
                <a:tc>
                  <a:txBody>
                    <a:bodyPr/>
                    <a:lstStyle/>
                    <a:p>
                      <a:pPr algn="r" fontAlgn="auto">
                        <a:lnSpc>
                          <a:spcPts val="1200"/>
                        </a:lnSpc>
                      </a:pPr>
                      <a:r>
                        <a:rPr lang="nl-NL" sz="8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90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ts val="1200"/>
                        </a:lnSpc>
                      </a:pPr>
                      <a:r>
                        <a:rPr lang="nl-NL" sz="8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DejaVu Sans"/>
                        <a:cs typeface="Lohit Hind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55695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556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611731" y="859810"/>
            <a:ext cx="10923588" cy="1101996"/>
          </a:xfrm>
        </p:spPr>
        <p:txBody>
          <a:bodyPr>
            <a:normAutofit/>
          </a:bodyPr>
          <a:lstStyle/>
          <a:p>
            <a:r>
              <a:rPr lang="nl-NL" dirty="0">
                <a:latin typeface="+mn-lt"/>
              </a:rPr>
              <a:t>Kwaliteit van de inschrijving</a:t>
            </a:r>
            <a:br>
              <a:rPr lang="nl-NL" dirty="0">
                <a:ea typeface="Verdana"/>
              </a:rPr>
            </a:br>
            <a:endParaRPr lang="nl-NL" dirty="0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35000" y="1770611"/>
            <a:ext cx="10923588" cy="4896196"/>
          </a:xfrm>
        </p:spPr>
        <p:txBody>
          <a:bodyPr vert="horz" lIns="0" tIns="0" rIns="0" bIns="0" numCol="1" spcCol="468000" rtlCol="0" anchor="t">
            <a:noAutofit/>
          </a:bodyPr>
          <a:lstStyle/>
          <a:p>
            <a:pPr marL="0" indent="0">
              <a:buNone/>
            </a:pPr>
            <a:endParaRPr lang="nl-NL" sz="1800" b="1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dirty="0">
                <a:ea typeface="Verdana"/>
              </a:rPr>
              <a:t>Plan van Aanpak:</a:t>
            </a:r>
            <a:endParaRPr lang="nl-NL" sz="1800" dirty="0">
              <a:solidFill>
                <a:srgbClr val="040C28"/>
              </a:solidFill>
              <a:ea typeface="Verdana"/>
            </a:endParaRPr>
          </a:p>
          <a:p>
            <a:pPr marL="316230" indent="-316230">
              <a:buFont typeface="Arial" panose="020B0604030504040204" pitchFamily="34" charset="0"/>
              <a:buChar char="•"/>
            </a:pPr>
            <a:r>
              <a:rPr lang="nl-NL" sz="1800" dirty="0">
                <a:solidFill>
                  <a:srgbClr val="040C28"/>
                </a:solidFill>
              </a:rPr>
              <a:t>Logische opbouw</a:t>
            </a:r>
          </a:p>
          <a:p>
            <a:pPr marL="316230" indent="-316230">
              <a:buFont typeface="Arial" panose="020B0604030504040204" pitchFamily="34" charset="0"/>
              <a:buChar char="•"/>
            </a:pPr>
            <a:r>
              <a:rPr lang="nl-NL" sz="1800" b="0" i="0" dirty="0">
                <a:solidFill>
                  <a:srgbClr val="040C28"/>
                </a:solidFill>
                <a:ea typeface="Verdana"/>
              </a:rPr>
              <a:t>PDCA</a:t>
            </a:r>
          </a:p>
          <a:p>
            <a:pPr marL="316230" indent="-316230">
              <a:buFont typeface="Arial" panose="020B0604030504040204" pitchFamily="34" charset="0"/>
              <a:buChar char="•"/>
            </a:pPr>
            <a:r>
              <a:rPr lang="nl-NL" sz="1800" dirty="0">
                <a:solidFill>
                  <a:srgbClr val="040C28"/>
                </a:solidFill>
                <a:ea typeface="Verdana"/>
              </a:rPr>
              <a:t>Met oog voor de KSF, proces en </a:t>
            </a:r>
            <a:br>
              <a:rPr lang="nl-NL" sz="1800" dirty="0">
                <a:solidFill>
                  <a:srgbClr val="040C28"/>
                </a:solidFill>
                <a:ea typeface="Verdana"/>
              </a:rPr>
            </a:br>
            <a:r>
              <a:rPr lang="nl-NL" sz="1800" dirty="0">
                <a:solidFill>
                  <a:srgbClr val="040C28"/>
                </a:solidFill>
                <a:ea typeface="Verdana"/>
              </a:rPr>
              <a:t>aantoonbaarheid van de geleverde kwaliteit </a:t>
            </a:r>
          </a:p>
          <a:p>
            <a:pPr marL="316230" indent="-316230">
              <a:buFont typeface="Arial" panose="020B0604030504040204" pitchFamily="34" charset="0"/>
              <a:buChar char="•"/>
            </a:pPr>
            <a:r>
              <a:rPr lang="nl-NL" sz="1800" dirty="0">
                <a:solidFill>
                  <a:srgbClr val="040C28"/>
                </a:solidFill>
                <a:ea typeface="Verdana"/>
              </a:rPr>
              <a:t>Realistisch</a:t>
            </a:r>
          </a:p>
          <a:p>
            <a:pPr marL="316230" indent="-316230">
              <a:buFont typeface="Arial" panose="020B0604030504040204" pitchFamily="34" charset="0"/>
              <a:buChar char="•"/>
            </a:pPr>
            <a:r>
              <a:rPr lang="nl-NL" sz="1800" dirty="0">
                <a:solidFill>
                  <a:srgbClr val="040C28"/>
                </a:solidFill>
                <a:ea typeface="Verdana"/>
              </a:rPr>
              <a:t>Samenwerking  (o.a. communicatie)</a:t>
            </a:r>
          </a:p>
          <a:p>
            <a:pPr marL="316230" indent="-316230">
              <a:buFont typeface="Arial" panose="020B0604030504040204" pitchFamily="34" charset="0"/>
              <a:buChar char="•"/>
            </a:pPr>
            <a:r>
              <a:rPr lang="nl-NL" sz="1800" dirty="0">
                <a:solidFill>
                  <a:srgbClr val="040C28"/>
                </a:solidFill>
                <a:ea typeface="Verdana"/>
              </a:rPr>
              <a:t>Het plan van aanpak vormt de basis voor het kwaliteitsplan. </a:t>
            </a:r>
            <a:endParaRPr lang="nl-NL" sz="1800" dirty="0"/>
          </a:p>
          <a:p>
            <a:pPr marL="0" indent="0">
              <a:buNone/>
            </a:pPr>
            <a:endParaRPr lang="nl-NL" sz="1800" dirty="0">
              <a:solidFill>
                <a:srgbClr val="040C28"/>
              </a:solidFill>
              <a:latin typeface="Verdana" panose="020B0604030504040204" pitchFamily="34" charset="0"/>
              <a:ea typeface="Verdana"/>
            </a:endParaRPr>
          </a:p>
          <a:p>
            <a:endParaRPr lang="nl-NL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endParaRPr lang="nl-NL" sz="2400" dirty="0">
              <a:latin typeface="Verdana" panose="020B0604030504040204" pitchFamily="34" charset="0"/>
              <a:ea typeface="Verdana"/>
            </a:endParaRPr>
          </a:p>
          <a:p>
            <a:pPr marL="316230" indent="-316230"/>
            <a:endParaRPr lang="nl-NL" dirty="0">
              <a:latin typeface="Verdana" panose="020B0604030504040204" pitchFamily="34" charset="0"/>
              <a:ea typeface="Verdana"/>
            </a:endParaRPr>
          </a:p>
          <a:p>
            <a:endParaRPr lang="nl-NL" sz="1800" dirty="0"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endParaRPr lang="nl-NL" sz="1800" dirty="0"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endParaRPr lang="nl-NL" sz="1800" dirty="0"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endParaRPr lang="nl-NL" sz="1800" dirty="0">
              <a:ea typeface="Verdana"/>
            </a:endParaRPr>
          </a:p>
          <a:p>
            <a:pPr marL="0" indent="0">
              <a:buNone/>
            </a:pPr>
            <a:endParaRPr lang="nl-NL" sz="1800" dirty="0">
              <a:ea typeface="Verdana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nl-NL" sz="1800" dirty="0">
              <a:ea typeface="Verdana"/>
            </a:endParaRPr>
          </a:p>
          <a:p>
            <a:pPr marL="0" indent="0">
              <a:buNone/>
            </a:pPr>
            <a:endParaRPr lang="nl-NL" sz="1800" dirty="0">
              <a:ea typeface="Verdana"/>
            </a:endParaRPr>
          </a:p>
        </p:txBody>
      </p:sp>
      <p:pic>
        <p:nvPicPr>
          <p:cNvPr id="2050" name="Picture 2" descr="Het Plan van Aanpak (PvA) - 24editor">
            <a:extLst>
              <a:ext uri="{FF2B5EF4-FFF2-40B4-BE49-F238E27FC236}">
                <a16:creationId xmlns:a16="http://schemas.microsoft.com/office/drawing/2014/main" id="{0857D32B-41A6-2626-28A5-C567033B9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086" y="1556335"/>
            <a:ext cx="4945063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363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1075D1E-233F-DB28-6FC4-7BE9BCA348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30" t="5916" r="15344" b="3026"/>
          <a:stretch/>
        </p:blipFill>
        <p:spPr>
          <a:xfrm>
            <a:off x="5777059" y="919941"/>
            <a:ext cx="6212849" cy="5554601"/>
          </a:xfrm>
          <a:prstGeom prst="rect">
            <a:avLst/>
          </a:prstGeom>
        </p:spPr>
      </p:pic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850660" y="1135541"/>
            <a:ext cx="10923588" cy="949823"/>
          </a:xfrm>
        </p:spPr>
        <p:txBody>
          <a:bodyPr>
            <a:normAutofit fontScale="90000"/>
          </a:bodyPr>
          <a:lstStyle/>
          <a:p>
            <a:r>
              <a:rPr lang="nl-NL" sz="4000" dirty="0">
                <a:solidFill>
                  <a:schemeClr val="bg2">
                    <a:lumMod val="50000"/>
                  </a:schemeClr>
                </a:solidFill>
                <a:latin typeface="+mn-lt"/>
                <a:ea typeface="Verdana"/>
              </a:rPr>
              <a:t>Contractteam en rollen</a:t>
            </a:r>
            <a:br>
              <a:rPr lang="nl-NL" dirty="0">
                <a:ea typeface="Verdana"/>
              </a:rPr>
            </a:br>
            <a:endParaRPr lang="nl-NL" dirty="0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35000" y="1770611"/>
            <a:ext cx="5141686" cy="489619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nl-NL" sz="1800" b="1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l-NL" sz="1800" dirty="0">
                <a:ea typeface="Verdana" panose="020B0604030504040204" pitchFamily="34" charset="0"/>
              </a:rPr>
              <a:t>Contractbeheerder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800" dirty="0">
                <a:ea typeface="Verdana" panose="020B0604030504040204" pitchFamily="34" charset="0"/>
              </a:rPr>
              <a:t>Administratief contractbeheerder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800" dirty="0">
                <a:ea typeface="Verdana" panose="020B0604030504040204" pitchFamily="34" charset="0"/>
              </a:rPr>
              <a:t>Technisch contractbeheerder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800" dirty="0">
                <a:ea typeface="Verdana" panose="020B0604030504040204" pitchFamily="34" charset="0"/>
              </a:rPr>
              <a:t>Objectmanager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800" dirty="0">
                <a:ea typeface="Verdana" panose="020B0604030504040204" pitchFamily="34" charset="0"/>
              </a:rPr>
              <a:t>Contractmanager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800" dirty="0">
                <a:ea typeface="Verdana" panose="020B0604030504040204" pitchFamily="34" charset="0"/>
              </a:rPr>
              <a:t>Assetmanager </a:t>
            </a:r>
          </a:p>
          <a:p>
            <a:pPr marL="0" indent="0">
              <a:buNone/>
            </a:pPr>
            <a:endParaRPr lang="nl-NL" sz="1800" dirty="0">
              <a:ea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l-NL" sz="1800" dirty="0">
                <a:ea typeface="Verdana" panose="020B0604030504040204" pitchFamily="34" charset="0"/>
              </a:rPr>
              <a:t>Maandelijks operationeel overleg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800" dirty="0">
                <a:ea typeface="Verdana" panose="020B0604030504040204" pitchFamily="34" charset="0"/>
              </a:rPr>
              <a:t>Contractoverleg per kwartaal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800" dirty="0">
                <a:ea typeface="Verdana" panose="020B0604030504040204" pitchFamily="34" charset="0"/>
              </a:rPr>
              <a:t>Escalaties</a:t>
            </a:r>
          </a:p>
          <a:p>
            <a:endParaRPr lang="nl-NL" sz="1800" dirty="0"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endParaRPr lang="nl-NL" sz="1800" dirty="0"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nl-NL" sz="1800" dirty="0"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endParaRPr lang="nl-NL" sz="1800" dirty="0"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lvl="1">
              <a:buFont typeface="Arial" panose="020B0604020202020204" pitchFamily="34" charset="0"/>
              <a:buChar char="•"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3392866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635000" y="1241947"/>
            <a:ext cx="10923588" cy="1101996"/>
          </a:xfrm>
        </p:spPr>
        <p:txBody>
          <a:bodyPr>
            <a:normAutofit/>
          </a:bodyPr>
          <a:lstStyle/>
          <a:p>
            <a:pPr algn="ctr"/>
            <a:r>
              <a:rPr lang="nl-NL" dirty="0">
                <a:latin typeface="+mn-lt"/>
              </a:rPr>
              <a:t>Einde presentatie</a:t>
            </a:r>
            <a:br>
              <a:rPr lang="nl-NL" dirty="0"/>
            </a:br>
            <a:endParaRPr lang="nl-NL" dirty="0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35000" y="2688608"/>
            <a:ext cx="10923588" cy="332322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nl-NL" sz="1800" b="1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nl-NL" sz="1800" dirty="0"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endParaRPr lang="nl-NL" sz="1800" dirty="0"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lvl="1">
              <a:buFont typeface="Arial" panose="020B0604020202020204" pitchFamily="34" charset="0"/>
              <a:buChar char="•"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</p:txBody>
      </p:sp>
      <p:pic>
        <p:nvPicPr>
          <p:cNvPr id="5" name="Afbeelding 4" descr="Afbeelding met tekst, schermopname, hemel, wolk&#10;&#10;Automatisch gegenereerde beschrijving">
            <a:extLst>
              <a:ext uri="{FF2B5EF4-FFF2-40B4-BE49-F238E27FC236}">
                <a16:creationId xmlns:a16="http://schemas.microsoft.com/office/drawing/2014/main" id="{833B04CE-DB79-CFA4-695C-67FE4FD772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985" y="2505074"/>
            <a:ext cx="6100549" cy="403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44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635000" y="1121164"/>
            <a:ext cx="10923588" cy="949823"/>
          </a:xfrm>
        </p:spPr>
        <p:txBody>
          <a:bodyPr>
            <a:normAutofit fontScale="90000"/>
          </a:bodyPr>
          <a:lstStyle/>
          <a:p>
            <a:r>
              <a:rPr lang="nl-NL" dirty="0"/>
              <a:t>					</a:t>
            </a:r>
            <a:r>
              <a:rPr lang="nl-NL" sz="4000" dirty="0">
                <a:latin typeface="+mn-lt"/>
              </a:rPr>
              <a:t>Welkom</a:t>
            </a:r>
            <a:br>
              <a:rPr lang="nl-NL" dirty="0"/>
            </a:br>
            <a:endParaRPr lang="nl-NL" dirty="0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35000" y="1770611"/>
            <a:ext cx="10923588" cy="4896196"/>
          </a:xfrm>
        </p:spPr>
        <p:txBody>
          <a:bodyPr vert="horz" lIns="0" tIns="0" rIns="0" bIns="0" numCol="1" spcCol="468000" rtlCol="0" anchor="t">
            <a:noAutofit/>
          </a:bodyPr>
          <a:lstStyle/>
          <a:p>
            <a:pPr marL="0" indent="0">
              <a:buNone/>
            </a:pPr>
            <a:br>
              <a:rPr lang="nl-NL" sz="2000" dirty="0">
                <a:latin typeface="Verdana" panose="020B0604030504040204" pitchFamily="34" charset="0"/>
                <a:ea typeface="Times New Roman" panose="02020603050405020304" pitchFamily="18" charset="0"/>
              </a:rPr>
            </a:br>
            <a:endParaRPr lang="nl-NL" sz="2000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nl-NL" dirty="0">
                <a:ea typeface="Calibri" panose="020F0502020204030204" pitchFamily="34" charset="0"/>
              </a:rPr>
              <a:t>Kennismaking</a:t>
            </a:r>
            <a:r>
              <a:rPr lang="nl-NL" dirty="0">
                <a:solidFill>
                  <a:schemeClr val="bg1"/>
                </a:solidFill>
                <a:ea typeface="Calibri" panose="020F0502020204030204" pitchFamily="34" charset="0"/>
              </a:rPr>
              <a:t> deelnemers/aanwezigen</a:t>
            </a:r>
          </a:p>
          <a:p>
            <a:pPr marL="456565" indent="-456565">
              <a:buFont typeface="Symbol" panose="05050102010706020507" pitchFamily="18" charset="2"/>
              <a:buChar char=""/>
            </a:pPr>
            <a:r>
              <a:rPr lang="nl-NL" dirty="0">
                <a:ea typeface="Calibri" panose="020F0502020204030204" pitchFamily="34" charset="0"/>
              </a:rPr>
              <a:t>Doel van de bijeenkomst</a:t>
            </a:r>
            <a:endParaRPr lang="nl-NL" dirty="0">
              <a:ea typeface="Verdana"/>
            </a:endParaRPr>
          </a:p>
          <a:p>
            <a:pPr marL="457189" indent="-457189">
              <a:buFont typeface="Symbol" panose="05050102010706020507" pitchFamily="18" charset="2"/>
              <a:buChar char=""/>
            </a:pPr>
            <a:r>
              <a:rPr lang="nl-NL" dirty="0">
                <a:ea typeface="Calibri" panose="020F0502020204030204" pitchFamily="34" charset="0"/>
              </a:rPr>
              <a:t>Doel van de aanbesteding</a:t>
            </a:r>
          </a:p>
          <a:p>
            <a:pPr marL="457189" indent="-457189">
              <a:buFont typeface="Symbol" panose="05050102010706020507" pitchFamily="18" charset="2"/>
              <a:buChar char=""/>
            </a:pPr>
            <a:r>
              <a:rPr lang="nl-NL" dirty="0">
                <a:ea typeface="Verdana"/>
              </a:rPr>
              <a:t>Vragen in de </a:t>
            </a:r>
            <a:r>
              <a:rPr lang="nl-NL" dirty="0" err="1">
                <a:ea typeface="Verdana"/>
              </a:rPr>
              <a:t>NvI</a:t>
            </a:r>
            <a:endParaRPr lang="nl-NL" dirty="0">
              <a:ea typeface="Verdana"/>
            </a:endParaRPr>
          </a:p>
          <a:p>
            <a:pPr marL="457189" indent="-457189">
              <a:buFont typeface="Symbol" panose="05050102010706020507" pitchFamily="18" charset="2"/>
              <a:buChar char=""/>
            </a:pPr>
            <a:endParaRPr lang="nl-NL" dirty="0">
              <a:ea typeface="Calibri" panose="020F0502020204030204" pitchFamily="34" charset="0"/>
            </a:endParaRPr>
          </a:p>
          <a:p>
            <a:pPr marL="457189" indent="-457189">
              <a:buFont typeface="Symbol" panose="05050102010706020507" pitchFamily="18" charset="2"/>
              <a:buChar char=""/>
            </a:pPr>
            <a:r>
              <a:rPr lang="nl-NL" dirty="0">
                <a:ea typeface="Calibri" panose="020F0502020204030204" pitchFamily="34" charset="0"/>
              </a:rPr>
              <a:t>Telefoon graag op stil</a:t>
            </a:r>
          </a:p>
          <a:p>
            <a:pPr marL="342900" indent="-342900">
              <a:buAutoNum type="arabicPeriod"/>
            </a:pPr>
            <a:endParaRPr lang="nl-NL" sz="1800" dirty="0"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lvl="1">
              <a:buFont typeface="Arial" panose="020B0604020202020204" pitchFamily="34" charset="0"/>
              <a:buChar char="•"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1416003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625379" y="875504"/>
            <a:ext cx="10923588" cy="949823"/>
          </a:xfrm>
        </p:spPr>
        <p:txBody>
          <a:bodyPr>
            <a:normAutofit fontScale="90000"/>
          </a:bodyPr>
          <a:lstStyle/>
          <a:p>
            <a:r>
              <a:rPr lang="nl-NL" dirty="0"/>
              <a:t>					</a:t>
            </a:r>
            <a:r>
              <a:rPr lang="nl-NL" sz="4000" dirty="0">
                <a:latin typeface="+mn-lt"/>
              </a:rPr>
              <a:t>Agenda</a:t>
            </a:r>
            <a:br>
              <a:rPr lang="nl-NL" dirty="0"/>
            </a:br>
            <a:endParaRPr lang="nl-NL" dirty="0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971549" y="1495425"/>
            <a:ext cx="10463117" cy="4309137"/>
          </a:xfrm>
        </p:spPr>
        <p:txBody>
          <a:bodyPr vert="horz" lIns="0" tIns="0" rIns="0" bIns="0" numCol="1" spcCol="468000" rtlCol="0" anchor="t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NL" sz="2800" dirty="0">
                <a:latin typeface="Verdana" panose="020B0604030504040204" pitchFamily="34" charset="0"/>
                <a:ea typeface="Verdana" panose="020B0604030504040204" pitchFamily="34" charset="0"/>
              </a:rPr>
              <a:t>Welkom 		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800" dirty="0">
                <a:latin typeface="Verdana" panose="020B0604030504040204" pitchFamily="34" charset="0"/>
                <a:ea typeface="Verdana" panose="020B0604030504040204" pitchFamily="34" charset="0"/>
              </a:rPr>
              <a:t>Introductie KSC 	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800" dirty="0">
                <a:latin typeface="Verdana" panose="020B0604030504040204" pitchFamily="34" charset="0"/>
                <a:ea typeface="Verdana" panose="020B0604030504040204" pitchFamily="34" charset="0"/>
              </a:rPr>
              <a:t>Belang van Integraal Onderhoud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800" dirty="0">
                <a:latin typeface="Verdana" panose="020B0604030504040204" pitchFamily="34" charset="0"/>
                <a:ea typeface="Verdana" panose="020B0604030504040204" pitchFamily="34" charset="0"/>
              </a:rPr>
              <a:t>Aandachtpunten op locatie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800" dirty="0">
                <a:latin typeface="Verdana" panose="020B0604030504040204" pitchFamily="34" charset="0"/>
                <a:ea typeface="Verdana" panose="020B0604030504040204" pitchFamily="34" charset="0"/>
              </a:rPr>
              <a:t>Aanbesteding en planning 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800" dirty="0">
                <a:latin typeface="Verdana" panose="020B0604030504040204" pitchFamily="34" charset="0"/>
                <a:ea typeface="Verdana" panose="020B0604030504040204" pitchFamily="34" charset="0"/>
              </a:rPr>
              <a:t>Kwaliteit van de Inschrijving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800" dirty="0">
                <a:latin typeface="Verdana" panose="020B0604030504040204" pitchFamily="34" charset="0"/>
                <a:ea typeface="Verdana" panose="020B0604030504040204" pitchFamily="34" charset="0"/>
              </a:rPr>
              <a:t>Contractteam en rollen	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800" dirty="0">
                <a:latin typeface="Verdana" panose="020B0604030504040204" pitchFamily="34" charset="0"/>
                <a:ea typeface="Verdana" panose="020B0604030504040204" pitchFamily="34" charset="0"/>
              </a:rPr>
              <a:t>Rondleiding door het pand		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800" dirty="0">
                <a:latin typeface="Verdana" panose="020B0604030504040204" pitchFamily="34" charset="0"/>
                <a:ea typeface="Verdana" panose="020B0604030504040204" pitchFamily="34" charset="0"/>
              </a:rPr>
              <a:t>Afsluiting </a:t>
            </a:r>
          </a:p>
          <a:p>
            <a:pPr>
              <a:buFont typeface="Arial" panose="020B0604020202020204" pitchFamily="34" charset="0"/>
              <a:buChar char="•"/>
            </a:pPr>
            <a:endParaRPr lang="nl-NL" sz="2800" dirty="0">
              <a:ea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nl-NL" sz="2800" dirty="0"/>
          </a:p>
          <a:p>
            <a:pPr>
              <a:buFont typeface="Arial" panose="020B0604020202020204" pitchFamily="34" charset="0"/>
              <a:buChar char="•"/>
            </a:pPr>
            <a:endParaRPr lang="nl-NL" sz="2800" dirty="0"/>
          </a:p>
          <a:p>
            <a:pPr lvl="1">
              <a:buFont typeface="Arial" panose="020B0604020202020204" pitchFamily="34" charset="0"/>
              <a:buChar char="•"/>
            </a:pPr>
            <a:endParaRPr lang="nl-NL" sz="2800" dirty="0"/>
          </a:p>
          <a:p>
            <a:pPr marL="0" indent="0">
              <a:buNone/>
            </a:pP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2489852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C95F40B1-FFD3-177D-6560-D2F5A656D457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/>
          <a:srcRect t="6943" r="1" b="15133"/>
          <a:stretch>
            <a:fillRect/>
          </a:stretch>
        </p:blipFill>
        <p:spPr>
          <a:xfrm>
            <a:off x="6038869" y="0"/>
            <a:ext cx="6153131" cy="6858000"/>
          </a:xfrm>
          <a:prstGeom prst="rect">
            <a:avLst/>
          </a:prstGeom>
          <a:noFill/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1D5726B-0E3E-02F8-7396-692117A1D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4</a:t>
            </a:fld>
            <a:endParaRPr lang="nl-NL"/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0F4F985-0609-A091-A6A2-90AC1A7A84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113" y="2288384"/>
            <a:ext cx="5005388" cy="39360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1500" dirty="0">
                <a:effectLst/>
              </a:rPr>
              <a:t>Kosovo Specialist </a:t>
            </a:r>
            <a:r>
              <a:rPr lang="nl-NL" sz="1500" dirty="0" err="1">
                <a:effectLst/>
              </a:rPr>
              <a:t>Chambers</a:t>
            </a:r>
            <a:r>
              <a:rPr lang="nl-NL" sz="1500" dirty="0">
                <a:effectLst/>
              </a:rPr>
              <a:t> </a:t>
            </a:r>
            <a:r>
              <a:rPr lang="nl-NL" sz="1500" dirty="0" err="1">
                <a:effectLst/>
              </a:rPr>
              <a:t>and</a:t>
            </a:r>
            <a:r>
              <a:rPr lang="nl-NL" sz="1500" dirty="0">
                <a:effectLst/>
              </a:rPr>
              <a:t> Specialist </a:t>
            </a:r>
            <a:r>
              <a:rPr lang="nl-NL" sz="1500" dirty="0" err="1">
                <a:effectLst/>
              </a:rPr>
              <a:t>Prosecutor’s</a:t>
            </a:r>
            <a:r>
              <a:rPr lang="nl-NL" sz="1500" dirty="0">
                <a:effectLst/>
              </a:rPr>
              <a:t> Office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1500" dirty="0"/>
              <a:t>Opgericht in 2014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1500" dirty="0"/>
              <a:t>Onder EU verantwoordelijkheid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1500" dirty="0"/>
              <a:t>D</a:t>
            </a:r>
            <a:r>
              <a:rPr lang="nl-NL" sz="1500" dirty="0">
                <a:effectLst/>
              </a:rPr>
              <a:t>e berechting misdrijven in de Kosovaarse samenleving ligt zeer gevoelig, omdat mogelijke verdachten door delen van de Kosovaarse bevolking als vrijheidsstrijders worden gezien. </a:t>
            </a:r>
            <a:endParaRPr lang="nl-NL" sz="15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EE8E6AD-F6EC-4346-77EF-476366351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 anchor="t">
            <a:normAutofit/>
          </a:bodyPr>
          <a:lstStyle/>
          <a:p>
            <a:r>
              <a:rPr lang="nl-NL" dirty="0"/>
              <a:t>Het Kosovo tribunaal</a:t>
            </a:r>
          </a:p>
        </p:txBody>
      </p:sp>
    </p:spTree>
    <p:extLst>
      <p:ext uri="{BB962C8B-B14F-4D97-AF65-F5344CB8AC3E}">
        <p14:creationId xmlns:p14="http://schemas.microsoft.com/office/powerpoint/2010/main" val="3402821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1D5726B-0E3E-02F8-7396-692117A1D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5</a:t>
            </a:fld>
            <a:endParaRPr lang="nl-NL"/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0F4F985-0609-A091-A6A2-90AC1A7A84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113" y="2288384"/>
            <a:ext cx="5005388" cy="3936020"/>
          </a:xfrm>
        </p:spPr>
        <p:txBody>
          <a:bodyPr>
            <a:normAutofit/>
          </a:bodyPr>
          <a:lstStyle/>
          <a:p>
            <a:r>
              <a:rPr lang="nl-NL"/>
              <a:t>Doel van het gebouw: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Rechtspraak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voorbereiding voor de zitting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Kantoorwerkzaamheden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Ophoudfunctie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/>
          </a:p>
          <a:p>
            <a:r>
              <a:rPr lang="nl-NL"/>
              <a:t>Zwaar beveiligd gebouw: drie gescheiden zones</a:t>
            </a:r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867EAED2-7534-9A40-5C9C-5B9A65DFF8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6" r="12114"/>
          <a:stretch>
            <a:fillRect/>
          </a:stretch>
        </p:blipFill>
        <p:spPr bwMode="auto"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AEE8E6AD-F6EC-4346-77EF-476366351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 anchor="t">
            <a:normAutofit/>
          </a:bodyPr>
          <a:lstStyle/>
          <a:p>
            <a:r>
              <a:rPr lang="nl-NL" dirty="0"/>
              <a:t>Het gebouw (1)</a:t>
            </a:r>
          </a:p>
        </p:txBody>
      </p:sp>
    </p:spTree>
    <p:extLst>
      <p:ext uri="{BB962C8B-B14F-4D97-AF65-F5344CB8AC3E}">
        <p14:creationId xmlns:p14="http://schemas.microsoft.com/office/powerpoint/2010/main" val="2370145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1D5726B-0E3E-02F8-7396-692117A1D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6</a:t>
            </a:fld>
            <a:endParaRPr lang="nl-NL"/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0F4F985-0609-A091-A6A2-90AC1A7A84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113" y="2288384"/>
            <a:ext cx="5005388" cy="3936020"/>
          </a:xfrm>
        </p:spPr>
        <p:txBody>
          <a:bodyPr>
            <a:normAutofit/>
          </a:bodyPr>
          <a:lstStyle/>
          <a:p>
            <a:r>
              <a:rPr lang="nl-NL">
                <a:effectLst/>
              </a:rPr>
              <a:t>13.500 m</a:t>
            </a:r>
            <a:r>
              <a:rPr lang="nl-NL" baseline="30000">
                <a:effectLst/>
              </a:rPr>
              <a:t>2</a:t>
            </a:r>
            <a:endParaRPr lang="nl-NL">
              <a:effectLst/>
            </a:endParaRPr>
          </a:p>
          <a:p>
            <a:r>
              <a:rPr lang="nl-NL"/>
              <a:t>Oud schoolgebouw met twee uitbreidingen</a:t>
            </a:r>
          </a:p>
          <a:p>
            <a:r>
              <a:rPr lang="nl-NL">
                <a:effectLst/>
              </a:rPr>
              <a:t>Beschermd stadsgezicht</a:t>
            </a:r>
          </a:p>
          <a:p>
            <a:r>
              <a:rPr lang="nl-NL"/>
              <a:t>Kosovo Tribunaal is huurder</a:t>
            </a:r>
          </a:p>
          <a:p>
            <a:r>
              <a:rPr lang="nl-NL">
                <a:effectLst/>
              </a:rPr>
              <a:t>Rijksvastg</a:t>
            </a:r>
            <a:r>
              <a:rPr lang="nl-NL"/>
              <a:t>oedbedrijf is eigenaar en verhuurder</a:t>
            </a:r>
            <a:endParaRPr lang="nl-NL">
              <a:effectLst/>
            </a:endParaRPr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A7D98CBE-5870-E0DD-0A3E-65684D3D4DC9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/>
          <a:srcRect l="1976" r="12266"/>
          <a:stretch>
            <a:fillRect/>
          </a:stretch>
        </p:blipFill>
        <p:spPr>
          <a:xfrm>
            <a:off x="6095288" y="-2381"/>
            <a:ext cx="6096712" cy="6860381"/>
          </a:xfrm>
          <a:noFill/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AEE8E6AD-F6EC-4346-77EF-476366351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13" y="1051200"/>
            <a:ext cx="5004000" cy="948047"/>
          </a:xfrm>
        </p:spPr>
        <p:txBody>
          <a:bodyPr anchor="t">
            <a:normAutofit/>
          </a:bodyPr>
          <a:lstStyle/>
          <a:p>
            <a:r>
              <a:rPr lang="nl-NL" dirty="0"/>
              <a:t>Het Gebouw (2)</a:t>
            </a:r>
          </a:p>
        </p:txBody>
      </p:sp>
    </p:spTree>
    <p:extLst>
      <p:ext uri="{BB962C8B-B14F-4D97-AF65-F5344CB8AC3E}">
        <p14:creationId xmlns:p14="http://schemas.microsoft.com/office/powerpoint/2010/main" val="3980803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654CAA8-78F5-53CA-BA87-C8CDD89AB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8" y="6295155"/>
            <a:ext cx="5005389" cy="32207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7</a:t>
            </a:fld>
            <a:endParaRPr lang="nl-NL"/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A1442868-F47A-F7D9-678F-AF0F425D4A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3167" b="8770"/>
          <a:stretch>
            <a:fillRect/>
          </a:stretch>
        </p:blipFill>
        <p:spPr>
          <a:xfrm>
            <a:off x="559393" y="2073097"/>
            <a:ext cx="5651108" cy="3732390"/>
          </a:xfrm>
          <a:prstGeom prst="rect">
            <a:avLst/>
          </a:prstGeom>
          <a:noFill/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60C3D48-6FEF-759F-753E-D95F57E11C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53199" y="2073096"/>
            <a:ext cx="5005388" cy="3732389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95E05A7-9D03-873F-F053-2D78C7F1B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9823"/>
          </a:xfrm>
        </p:spPr>
        <p:txBody>
          <a:bodyPr anchor="t">
            <a:normAutofit/>
          </a:bodyPr>
          <a:lstStyle/>
          <a:p>
            <a:r>
              <a:rPr lang="nl-NL"/>
              <a:t>Belang van integraal onderhoud </a:t>
            </a:r>
          </a:p>
        </p:txBody>
      </p:sp>
    </p:spTree>
    <p:extLst>
      <p:ext uri="{BB962C8B-B14F-4D97-AF65-F5344CB8AC3E}">
        <p14:creationId xmlns:p14="http://schemas.microsoft.com/office/powerpoint/2010/main" val="3367569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7BBB899-2ECC-6D12-07C0-596482D7E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66255" y="2443942"/>
            <a:ext cx="10762818" cy="3526257"/>
          </a:xfrm>
        </p:spPr>
        <p:txBody>
          <a:bodyPr/>
          <a:lstStyle/>
          <a:p>
            <a:pPr lvl="2"/>
            <a:r>
              <a:rPr lang="en-US" sz="2400" dirty="0" err="1"/>
              <a:t>Toegangsprocedure</a:t>
            </a:r>
            <a:endParaRPr lang="en-US" sz="2400" dirty="0"/>
          </a:p>
          <a:p>
            <a:pPr lvl="2"/>
            <a:r>
              <a:rPr lang="en-US" sz="2400" dirty="0" err="1"/>
              <a:t>Primaire</a:t>
            </a:r>
            <a:r>
              <a:rPr lang="en-US" sz="2400" dirty="0"/>
              <a:t> </a:t>
            </a:r>
            <a:r>
              <a:rPr lang="en-US" sz="2400" dirty="0" err="1"/>
              <a:t>proces</a:t>
            </a:r>
            <a:endParaRPr lang="en-US" sz="2400" dirty="0"/>
          </a:p>
          <a:p>
            <a:pPr lvl="2"/>
            <a:r>
              <a:rPr lang="en-US" sz="2400" dirty="0" err="1"/>
              <a:t>Werken</a:t>
            </a:r>
            <a:r>
              <a:rPr lang="en-US" sz="2400" dirty="0"/>
              <a:t> op </a:t>
            </a:r>
            <a:r>
              <a:rPr lang="en-US" sz="2400" dirty="0" err="1"/>
              <a:t>gezette</a:t>
            </a:r>
            <a:r>
              <a:rPr lang="en-US" sz="2400" dirty="0"/>
              <a:t> </a:t>
            </a:r>
            <a:r>
              <a:rPr lang="en-US" sz="2400" dirty="0" err="1"/>
              <a:t>tijden</a:t>
            </a:r>
            <a:endParaRPr lang="en-US" sz="2400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 algn="ctr"/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654CAA8-78F5-53CA-BA87-C8CDD89AB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95E05A7-9D03-873F-F053-2D78C7F1B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>
                <a:latin typeface="+mn-lt"/>
              </a:rPr>
              <a:t>Aandachtspunten op locatie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C5845B2-E6F7-5A81-F488-3D9AAB8A0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982" y="1908424"/>
            <a:ext cx="6298994" cy="366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667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2B23BF-3DDE-1753-2CD5-7A6716349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498598"/>
          </a:xfrm>
        </p:spPr>
        <p:txBody>
          <a:bodyPr wrap="square">
            <a:spAutoFit/>
          </a:bodyPr>
          <a:lstStyle/>
          <a:p>
            <a:r>
              <a:rPr lang="nl-NL" dirty="0">
                <a:latin typeface="Verdana" pitchFamily="34" charset="0"/>
                <a:ea typeface="Verdana" pitchFamily="34" charset="0"/>
              </a:rPr>
              <a:t>Aanbesteding en planning</a:t>
            </a:r>
            <a:r>
              <a:rPr lang="en-US" sz="2000" b="1" dirty="0">
                <a:latin typeface="Verdana" pitchFamily="34" charset="0"/>
                <a:ea typeface="Verdana" pitchFamily="34" charset="0"/>
              </a:rPr>
              <a:t>	</a:t>
            </a:r>
            <a:endParaRPr lang="nl-NL" sz="2000" b="1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A16FC92-C299-9201-8AC7-DE7F3F877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424" y="2733674"/>
            <a:ext cx="10825163" cy="318935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BE" sz="2000" dirty="0"/>
              <a:t>Europese openbare procedure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BE" sz="2000" dirty="0"/>
              <a:t>Proces loopt via TenderNed;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BE" sz="2000" dirty="0"/>
              <a:t>Tussentijdse mogelijkheid voor het stellen van vragen via TenderNed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BE" sz="2000" dirty="0"/>
              <a:t>Looptijd van 5 jaar met optie tot verlenging van 5 maal 1 jaar </a:t>
            </a:r>
            <a:br>
              <a:rPr lang="nl-BE" sz="2000" dirty="0"/>
            </a:br>
            <a:r>
              <a:rPr lang="nl-BE" sz="2000" dirty="0"/>
              <a:t>(Maximaal 10 jaar).</a:t>
            </a:r>
          </a:p>
        </p:txBody>
      </p:sp>
    </p:spTree>
    <p:extLst>
      <p:ext uri="{BB962C8B-B14F-4D97-AF65-F5344CB8AC3E}">
        <p14:creationId xmlns:p14="http://schemas.microsoft.com/office/powerpoint/2010/main" val="283811288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75E45AC7464649A7FCBE7520828807" ma:contentTypeVersion="2" ma:contentTypeDescription="Een nieuw document maken." ma:contentTypeScope="" ma:versionID="dc5f2249b5701d5ce565b57efcd51c3d">
  <xsd:schema xmlns:xsd="http://www.w3.org/2001/XMLSchema" xmlns:xs="http://www.w3.org/2001/XMLSchema" xmlns:p="http://schemas.microsoft.com/office/2006/metadata/properties" xmlns:ns2="d9a1c02f-0e72-4f1d-9708-c1b022700c69" targetNamespace="http://schemas.microsoft.com/office/2006/metadata/properties" ma:root="true" ma:fieldsID="3d8b5bddaafdf5c063189623bb1f70ab" ns2:_="">
    <xsd:import namespace="d9a1c02f-0e72-4f1d-9708-c1b022700c6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a1c02f-0e72-4f1d-9708-c1b022700c6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C4DC65-71E0-49A9-BE02-1FCC09C503DA}">
  <ds:schemaRefs>
    <ds:schemaRef ds:uri="d9a1c02f-0e72-4f1d-9708-c1b022700c69"/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300EA57A-D7E9-42B5-993E-C3A1538042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a1c02f-0e72-4f1d-9708-c1b022700c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7A3FF0-A9D7-45EA-AFD1-435EBC17719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478</Words>
  <Application>Microsoft Office PowerPoint</Application>
  <PresentationFormat>Breedbeeld</PresentationFormat>
  <Paragraphs>158</Paragraphs>
  <Slides>14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Symbol</vt:lpstr>
      <vt:lpstr>Verdana</vt:lpstr>
      <vt:lpstr>Wingdings</vt:lpstr>
      <vt:lpstr>Kantoorthema</vt:lpstr>
      <vt:lpstr>BZK Presentatie - Algemeen</vt:lpstr>
      <vt:lpstr>Integraal beheer en onderhoud Kosovo Tribunaal         Inlichtingenbijeenkomst          </vt:lpstr>
      <vt:lpstr>     Welkom </vt:lpstr>
      <vt:lpstr>     Agenda </vt:lpstr>
      <vt:lpstr>Het Kosovo tribunaal</vt:lpstr>
      <vt:lpstr>Het gebouw (1)</vt:lpstr>
      <vt:lpstr>Het Gebouw (2)</vt:lpstr>
      <vt:lpstr>Belang van integraal onderhoud </vt:lpstr>
      <vt:lpstr>Aandachtspunten op locatie</vt:lpstr>
      <vt:lpstr>Aanbesteding en planning </vt:lpstr>
      <vt:lpstr>Beoordelen inschrijving </vt:lpstr>
      <vt:lpstr>Planning</vt:lpstr>
      <vt:lpstr>Kwaliteit van de inschrijving </vt:lpstr>
      <vt:lpstr>Contractteam en rollen </vt:lpstr>
      <vt:lpstr>Einde presentatie </vt:lpstr>
    </vt:vector>
  </TitlesOfParts>
  <Company>Rijksoverheid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Europese aanbesteding Onderhoudsovereenkomst Electra en Klimaat 2026</dc:title>
  <dc:creator>Grootveld, Leo</dc:creator>
  <cp:lastModifiedBy>Pothof, Louis</cp:lastModifiedBy>
  <cp:revision>31</cp:revision>
  <cp:lastPrinted>2025-05-19T09:07:09Z</cp:lastPrinted>
  <dcterms:created xsi:type="dcterms:W3CDTF">2024-10-15T12:42:15Z</dcterms:created>
  <dcterms:modified xsi:type="dcterms:W3CDTF">2025-05-28T15:13:16Z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0x0101007575E45AC7464649A7FCBE7520828807</vt:lpwstr>
  </property>
</Properties>
</file>