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1673" r:id="rId5"/>
    <p:sldId id="1677" r:id="rId6"/>
    <p:sldId id="2242" r:id="rId7"/>
    <p:sldId id="2243" r:id="rId8"/>
    <p:sldId id="2244" r:id="rId9"/>
    <p:sldId id="2246" r:id="rId10"/>
    <p:sldId id="2245" r:id="rId11"/>
    <p:sldId id="2241" r:id="rId12"/>
    <p:sldId id="2238" r:id="rId13"/>
    <p:sldId id="2239" r:id="rId14"/>
    <p:sldId id="2240" r:id="rId15"/>
    <p:sldId id="1695" r:id="rId16"/>
  </p:sldIdLst>
  <p:sldSz cx="12192000" cy="6858000"/>
  <p:notesSz cx="6808788" cy="99409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AB8BCD-A3B0-3E6C-54D4-9BF13D260528}" name="Eline van Terwisga" initials="EvT" userId="S::vanterwisga@copper8.com::b3340da4-f6d1-45bb-addc-6946f32ceb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A4A"/>
    <a:srgbClr val="662028"/>
    <a:srgbClr val="96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 autoAdjust="0"/>
    <p:restoredTop sz="95827" autoAdjust="0"/>
  </p:normalViewPr>
  <p:slideViewPr>
    <p:cSldViewPr snapToGrid="0">
      <p:cViewPr varScale="1">
        <p:scale>
          <a:sx n="151" d="100"/>
          <a:sy n="151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55A84-6602-4CBD-88BC-1E015A5CBC81}" type="datetimeFigureOut">
              <a:rPr lang="nl-NL" smtClean="0"/>
              <a:t>8-1-2026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8CDDD-C138-4CB9-9A5B-ED2471B2EB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46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8CDDD-C138-4CB9-9A5B-ED2471B2EB18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79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27320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toe te voegen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8" y="4027990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AD2258-A182-471A-9E6B-128F5BDB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8 februari 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52472-6E00-4EDC-B82C-2638199F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576B36-4C44-429D-9A3A-08F15238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0C447A-F7B8-4961-B979-797525F22F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697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fbeelding met bijschrif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00EBE-191F-4E3A-B237-DF15D528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6146157"/>
            <a:ext cx="11146422" cy="711843"/>
          </a:xfrm>
        </p:spPr>
        <p:txBody>
          <a:bodyPr anchor="b"/>
          <a:lstStyle>
            <a:lvl1pPr>
              <a:defRPr sz="3200" i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BDE1F8-8239-4CB6-AFA4-00DF79274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14746"/>
            <a:ext cx="12192000" cy="50314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0377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fbeelding met bijschrif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00EBE-191F-4E3A-B237-DF15D528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6146157"/>
            <a:ext cx="11146422" cy="711843"/>
          </a:xfrm>
        </p:spPr>
        <p:txBody>
          <a:bodyPr anchor="b"/>
          <a:lstStyle>
            <a:lvl1pPr>
              <a:defRPr sz="3200" i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BDE1F8-8239-4CB6-AFA4-00DF79274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14746"/>
            <a:ext cx="12192000" cy="50314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669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C655A-B6CF-4EFD-98BB-FA7BC6AB6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1145894"/>
            <a:ext cx="11011382" cy="99542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Klikken om een titel toe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224B6-668C-48EC-8E0E-44FF162243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309" y="2222339"/>
            <a:ext cx="11030673" cy="4270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910803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C655A-B6CF-4EFD-98BB-FA7BC6AB6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09" y="1145894"/>
            <a:ext cx="11011382" cy="99542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Klikken om een titel toe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224B6-668C-48EC-8E0E-44FF162243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309" y="2222339"/>
            <a:ext cx="11030673" cy="4270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06638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10854-79AF-42C1-B415-8FD98862C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9043"/>
            <a:ext cx="10515600" cy="110038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4BF2AA-BDE9-4474-9DF4-2113443BBFC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358060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Object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C4C7D1-693C-4F30-97DA-D14FA411EC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358060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091740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3391765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Vul hier een pauzetekst in (b.v. ‘Pauze’).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7" y="4687747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Vul hier een tekst in (bv. ‘Tot over een kwartier!’).</a:t>
            </a:r>
          </a:p>
        </p:txBody>
      </p:sp>
    </p:spTree>
    <p:extLst>
      <p:ext uri="{BB962C8B-B14F-4D97-AF65-F5344CB8AC3E}">
        <p14:creationId xmlns:p14="http://schemas.microsoft.com/office/powerpoint/2010/main" val="1342855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3391765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Vul hier een eindetekst in (b.v. ‘Einde’).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7" y="4687747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Vul hier een tekst in (bv. ‘Dank voor uw komst!’).</a:t>
            </a:r>
          </a:p>
        </p:txBody>
      </p:sp>
    </p:spTree>
    <p:extLst>
      <p:ext uri="{BB962C8B-B14F-4D97-AF65-F5344CB8AC3E}">
        <p14:creationId xmlns:p14="http://schemas.microsoft.com/office/powerpoint/2010/main" val="2986714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00" y="707704"/>
            <a:ext cx="11293200" cy="60074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44501" y="1434059"/>
            <a:ext cx="11293914" cy="4384359"/>
          </a:xfrm>
        </p:spPr>
        <p:txBody>
          <a:bodyPr vert="horz" rIns="18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/>
              <a:t>K</a:t>
            </a:r>
            <a:r>
              <a:rPr lang="en-US" err="1"/>
              <a:t>lik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om bullet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plaatsen</a:t>
            </a:r>
            <a:r>
              <a:rPr lang="en-US"/>
              <a:t>. Meer </a:t>
            </a:r>
            <a:r>
              <a:rPr lang="en-US" err="1"/>
              <a:t>hulp</a:t>
            </a:r>
            <a:r>
              <a:rPr lang="en-US"/>
              <a:t> </a:t>
            </a:r>
            <a:r>
              <a:rPr lang="en-US" err="1"/>
              <a:t>nodig</a:t>
            </a:r>
            <a:r>
              <a:rPr lang="en-US"/>
              <a:t>?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zijkanten</a:t>
            </a:r>
            <a:r>
              <a:rPr lang="en-US"/>
              <a:t> van de slides </a:t>
            </a:r>
            <a:r>
              <a:rPr lang="en-US" err="1"/>
              <a:t>heeft</a:t>
            </a:r>
            <a:r>
              <a:rPr lang="en-US"/>
              <a:t> </a:t>
            </a:r>
            <a:r>
              <a:rPr lang="en-US" err="1"/>
              <a:t>PPTSolutions</a:t>
            </a:r>
            <a:r>
              <a:rPr lang="en-US"/>
              <a:t> </a:t>
            </a:r>
            <a:r>
              <a:rPr lang="en-US" err="1"/>
              <a:t>instructies</a:t>
            </a:r>
            <a:r>
              <a:rPr lang="en-US"/>
              <a:t> </a:t>
            </a:r>
            <a:r>
              <a:rPr lang="en-US" err="1"/>
              <a:t>geplaatst</a:t>
            </a:r>
            <a:r>
              <a:rPr lang="en-US"/>
              <a:t> om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helpen</a:t>
            </a:r>
            <a:r>
              <a:rPr lang="en-US"/>
              <a:t> met het </a:t>
            </a:r>
            <a:r>
              <a:rPr lang="en-US" err="1"/>
              <a:t>stijlen</a:t>
            </a:r>
            <a:r>
              <a:rPr lang="en-US"/>
              <a:t>- </a:t>
            </a:r>
            <a:r>
              <a:rPr lang="en-US" err="1"/>
              <a:t>én</a:t>
            </a:r>
            <a:r>
              <a:rPr lang="en-US"/>
              <a:t> </a:t>
            </a:r>
            <a:r>
              <a:rPr lang="en-US" err="1"/>
              <a:t>verwerken</a:t>
            </a:r>
            <a:r>
              <a:rPr lang="en-US"/>
              <a:t> van </a:t>
            </a:r>
            <a:r>
              <a:rPr lang="en-US" err="1"/>
              <a:t>tekst</a:t>
            </a:r>
            <a:r>
              <a:rPr lang="en-US"/>
              <a:t>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Standaard tekst</a:t>
            </a:r>
          </a:p>
          <a:p>
            <a:pPr lvl="3"/>
            <a:r>
              <a:rPr lang="nl-NL"/>
              <a:t>Hoofdtitel</a:t>
            </a:r>
          </a:p>
          <a:p>
            <a:pPr lvl="4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 err="1"/>
              <a:t>Bullet</a:t>
            </a:r>
            <a:endParaRPr lang="nl-NL"/>
          </a:p>
          <a:p>
            <a:pPr lvl="6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/>
              <a:t>Standaard tekst</a:t>
            </a:r>
          </a:p>
          <a:p>
            <a:pPr lvl="8"/>
            <a:r>
              <a:rPr lang="nl-NL"/>
              <a:t>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9760435" y="6873866"/>
            <a:ext cx="2431565" cy="216909"/>
          </a:xfrm>
          <a:prstGeom prst="rect">
            <a:avLst/>
          </a:prstGeom>
        </p:spPr>
        <p:txBody>
          <a:bodyPr/>
          <a:lstStyle/>
          <a:p>
            <a:fld id="{CB542145-BB2D-45F2-B3A7-51364EBF5AE0}" type="datetime1">
              <a:rPr lang="nl-NL" smtClean="0"/>
              <a:t>8-1-2026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873866"/>
            <a:ext cx="5003790" cy="21690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&lt;PLAATS HIER JE FOOTNOTE&gt;</a:t>
            </a:r>
          </a:p>
        </p:txBody>
      </p:sp>
      <p:sp>
        <p:nvSpPr>
          <p:cNvPr id="84" name="Tekstvak 83"/>
          <p:cNvSpPr txBox="1"/>
          <p:nvPr userDrawn="1"/>
        </p:nvSpPr>
        <p:spPr>
          <a:xfrm>
            <a:off x="5035995" y="-885712"/>
            <a:ext cx="212004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TEKST-SLIDE (100%)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A34C7766-6213-4814-A851-B5F3D4C5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501" y="6223344"/>
            <a:ext cx="647709" cy="216908"/>
          </a:xfrm>
        </p:spPr>
        <p:txBody>
          <a:bodyPr/>
          <a:lstStyle/>
          <a:p>
            <a:fld id="{D5412CCA-9C09-4585-9D9C-896A24A07DF1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10" name="Instructie">
            <a:extLst>
              <a:ext uri="{FF2B5EF4-FFF2-40B4-BE49-F238E27FC236}">
                <a16:creationId xmlns:a16="http://schemas.microsoft.com/office/drawing/2014/main" id="{C2C774A2-9987-4AD2-8DB6-99CD5F687F26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D93B209B-89A7-403D-9F7B-8C2885D423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EE610347-5F2B-4E58-B6C9-15042493A8D5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8D1C8B4-5DD1-4584-B3FD-C3CBF90D6D69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D4F05A2E-E270-4350-8AFD-CA906437217C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2503C0C-2600-45C2-90DF-9FD1EFD558B1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4450BDF-E583-477A-A1E0-2662080779C6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Subtitel</a:t>
              </a:r>
            </a:p>
          </p:txBody>
        </p:sp>
        <p:grpSp>
          <p:nvGrpSpPr>
            <p:cNvPr id="20" name="Meer informatie">
              <a:extLst>
                <a:ext uri="{FF2B5EF4-FFF2-40B4-BE49-F238E27FC236}">
                  <a16:creationId xmlns:a16="http://schemas.microsoft.com/office/drawing/2014/main" id="{BE1FCA47-C2BF-4369-8917-624AAEA96335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89" name="Freeform 101">
                <a:extLst>
                  <a:ext uri="{FF2B5EF4-FFF2-40B4-BE49-F238E27FC236}">
                    <a16:creationId xmlns:a16="http://schemas.microsoft.com/office/drawing/2014/main" id="{D6BA59D7-72FE-461C-891F-646443A159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4BF3FEBA-B321-4918-B3AA-ACE1AEABEEA4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4BE8C8DB-951B-45A5-8377-FE1ED971F30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1FE0204-CA95-431E-962E-35634DED0FCB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96C1AB8-71AE-45EE-975A-52DA47DE5F89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32E57120-D747-4C41-9818-231349D720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C2C13CB3-9913-4BA7-91AA-080688C5C09F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64D9521D-E21F-4E8A-94DE-AE1C2E5EFF92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C07D8830-DF5D-434D-947B-5ADE3E3703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29645E84-1B1B-41C8-A251-A7651520E90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2D295357-C91D-4499-9D0D-DB55F08FB49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B7FCE7F9-13FE-42FB-83A4-EDEDA9ECFCB6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96B61FF6-6054-4DFE-8510-15CEB14CC476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F725C1E2-8029-4770-AEF5-23B83880D6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5728347F-073C-4B4D-A649-B3EA4EF7FE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F77CDAB8-5DA8-4D45-A1B8-DC1530C2E8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29FE90B6-96FE-4362-BA0A-D38CC8756C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7B38690A-1185-47B2-8278-305AA2BD4E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1175097D-9460-4B68-A075-74976062AB4E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406EAF47-5C1C-41E7-843E-2A8CA4B16A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2" name="Pijl: punthaak 81">
                    <a:extLst>
                      <a:ext uri="{FF2B5EF4-FFF2-40B4-BE49-F238E27FC236}">
                        <a16:creationId xmlns:a16="http://schemas.microsoft.com/office/drawing/2014/main" id="{6857AA28-25A6-4C9F-83F8-21EDF44DB833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5A86AC2F-D9D6-4464-AF99-B70860921A4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410A2F9B-23EF-4003-B4BC-04831CC9B17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5D10491C-A419-4A26-8A2F-EDFCD8AA11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83BF45E7-B6FB-45FB-B4BF-84A6DEAA33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1C32AB5D-E361-4714-B15A-459266E09E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0A21CF54-19A0-47CD-9158-F900EEAD3F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E36E4E51-78E2-428D-A270-B731CD979D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4C3232AD-A127-44A8-A8EB-7A9A4D25925F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671EC188-2F45-40E6-AE26-B7B402B8DB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3" name="Pijl: punthaak 72">
                    <a:extLst>
                      <a:ext uri="{FF2B5EF4-FFF2-40B4-BE49-F238E27FC236}">
                        <a16:creationId xmlns:a16="http://schemas.microsoft.com/office/drawing/2014/main" id="{829D9056-F539-4F73-A43D-E083469017FA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AD7080A7-AA65-4DB9-96C9-814651DA62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4C9786FF-604C-4F65-AAB5-6DDB7D9DE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3B45EF91-78DC-4A82-AE71-F2D3F31B4795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CE921671-8162-4709-A5BB-D6DCFD8377A5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29DB5BA0-32C2-447F-AE3A-5FD8A5EFC8F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D8134021-79BD-44F6-9444-83248276A2C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7E491ECA-8D33-4C5F-84AD-558DBE4B446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72FFBE05-144D-492F-A2DE-F5D6BDD1B1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4F699CE2-4922-4872-AB3D-F86547BC13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A851CC6B-4887-40F6-8278-5DC1FFF9D60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7EDE6E12-3815-43D5-8013-65EE1648025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4495AD3E-55D1-4935-A344-68C444E93B4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F6B75486-66B2-49C0-B4BB-2454412635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4" name="Pijl: punthaak 63">
                      <a:extLst>
                        <a:ext uri="{FF2B5EF4-FFF2-40B4-BE49-F238E27FC236}">
                          <a16:creationId xmlns:a16="http://schemas.microsoft.com/office/drawing/2014/main" id="{21756E31-C489-4CE8-95AD-8867A760962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ED86027F-B43E-4578-A9D3-30520A90217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2700DAC1-10A2-4970-AC20-5F0E606D29F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513504D6-CE69-4E44-8AE0-171018AB261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6792CA42-AD8E-4B56-8A78-3043A4E0CA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D214AD12-4CC2-45CC-9F49-09D1FE0D66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BC465382-A163-49C8-A31B-B02B08A0C19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798B13F7-D8FD-420A-9F2E-A3CBC647497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B3ABE882-D11B-4AEC-8B84-57C4C32453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77F6C5C2-F9D0-43B2-9933-693CA454717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88D0F615-473A-413F-B629-0C280D93BF54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ECDED335-7E2F-429B-BE8A-7FF4176380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Pijl: punthaak 52">
                      <a:extLst>
                        <a:ext uri="{FF2B5EF4-FFF2-40B4-BE49-F238E27FC236}">
                          <a16:creationId xmlns:a16="http://schemas.microsoft.com/office/drawing/2014/main" id="{3759411B-F5CA-44FF-84FA-2A1C3592379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85FF4DD8-F449-4130-B986-C21D6F3501AB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5F9B931F-E1F9-42F0-ABBB-BC6E031E7B6B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21DCA52E-14AC-4B8B-AD8E-52602E727A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A75BCA7-B208-465A-B902-1FE88A2CAB6C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3581E062-CA4A-4257-8009-822A1EE96192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D2C055FC-9AAA-4F8A-8C46-8EC855301BD7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→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36F35733-E377-4053-B8A7-88FB9B633431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96B746BC-388A-4C5A-BCC6-6AF92C1BDD47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60090E2-F311-4100-9396-2B37B6D9EB66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Hoofdtitel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E4A27185-D0FE-47DE-9001-B167D4FA1C05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62FD698-6DF1-4931-BB64-BD08D69F1BC9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C7017A2F-BF56-4E4F-8DCA-C5046A9774C7}"/>
                </a:ext>
              </a:extLst>
            </p:cNvPr>
            <p:cNvSpPr/>
            <p:nvPr userDrawn="1"/>
          </p:nvSpPr>
          <p:spPr>
            <a:xfrm>
              <a:off x="-3059324" y="246790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Standaard tekst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455CFFC6-DCD2-475B-A4D0-FC1E77B69DC7}"/>
                </a:ext>
              </a:extLst>
            </p:cNvPr>
            <p:cNvSpPr/>
            <p:nvPr userDrawn="1"/>
          </p:nvSpPr>
          <p:spPr>
            <a:xfrm>
              <a:off x="-3059324" y="3221492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097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Opsomming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99F3567E-1358-4AFC-B4A6-44DF7AC4AD77}"/>
                </a:ext>
              </a:extLst>
            </p:cNvPr>
            <p:cNvSpPr/>
            <p:nvPr userDrawn="1"/>
          </p:nvSpPr>
          <p:spPr>
            <a:xfrm>
              <a:off x="-3059324" y="359363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6E4EF09A-C746-42C1-9664-F4B006FAF07B}"/>
                </a:ext>
              </a:extLst>
            </p:cNvPr>
            <p:cNvSpPr/>
            <p:nvPr userDrawn="1"/>
          </p:nvSpPr>
          <p:spPr>
            <a:xfrm>
              <a:off x="-3059324" y="3965477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→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119BD511-5812-4D97-8D02-D84D5F288BA8}"/>
                </a:ext>
              </a:extLst>
            </p:cNvPr>
            <p:cNvSpPr/>
            <p:nvPr userDrawn="1"/>
          </p:nvSpPr>
          <p:spPr>
            <a:xfrm>
              <a:off x="-3059324" y="43422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Standaard tekst</a:t>
              </a:r>
            </a:p>
          </p:txBody>
        </p:sp>
      </p:grpSp>
      <p:grpSp>
        <p:nvGrpSpPr>
          <p:cNvPr id="98" name="Instructie">
            <a:extLst>
              <a:ext uri="{FF2B5EF4-FFF2-40B4-BE49-F238E27FC236}">
                <a16:creationId xmlns:a16="http://schemas.microsoft.com/office/drawing/2014/main" id="{5E234DDB-2D76-481A-87C9-008ACD79574F}"/>
              </a:ext>
            </a:extLst>
          </p:cNvPr>
          <p:cNvGrpSpPr/>
          <p:nvPr userDrawn="1"/>
        </p:nvGrpSpPr>
        <p:grpSpPr>
          <a:xfrm>
            <a:off x="12385632" y="0"/>
            <a:ext cx="3189647" cy="6718205"/>
            <a:chOff x="12385632" y="0"/>
            <a:chExt cx="3189647" cy="6718205"/>
          </a:xfrm>
        </p:grpSpPr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F0831F87-6E7E-4335-BFEF-4AA60FB73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6764" y="42935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7DCD57BE-A490-44F6-9E12-3CDF8EEA6AA0}"/>
                </a:ext>
              </a:extLst>
            </p:cNvPr>
            <p:cNvSpPr/>
            <p:nvPr userDrawn="1"/>
          </p:nvSpPr>
          <p:spPr>
            <a:xfrm>
              <a:off x="12385632" y="441527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07AA3C53-9968-46A0-B2CF-315D0BE83BD8}"/>
                </a:ext>
              </a:extLst>
            </p:cNvPr>
            <p:cNvSpPr/>
            <p:nvPr userDrawn="1"/>
          </p:nvSpPr>
          <p:spPr>
            <a:xfrm>
              <a:off x="12751314" y="448134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precies in het afbeeldingskader te krijgen, klik op het pijltje onder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C5D40A25-A144-4542-8393-A3D71B79A447}"/>
                </a:ext>
              </a:extLst>
            </p:cNvPr>
            <p:cNvGrpSpPr/>
            <p:nvPr userDrawn="1"/>
          </p:nvGrpSpPr>
          <p:grpSpPr>
            <a:xfrm>
              <a:off x="12751312" y="5032287"/>
              <a:ext cx="1499406" cy="678267"/>
              <a:chOff x="12757283" y="5191603"/>
              <a:chExt cx="1499406" cy="678267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72390C29-E8AA-4A83-8413-C6F0531721D9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35F69B36-DEEB-480C-A013-EA7CDF11AEF8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Tekstvak 148">
                <a:extLst>
                  <a:ext uri="{FF2B5EF4-FFF2-40B4-BE49-F238E27FC236}">
                    <a16:creationId xmlns:a16="http://schemas.microsoft.com/office/drawing/2014/main" id="{7BE1B5B5-8E4F-44AD-9BD5-7BE66A21D914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Opvullen</a:t>
                </a:r>
              </a:p>
            </p:txBody>
          </p:sp>
          <p:sp>
            <p:nvSpPr>
              <p:cNvPr id="150" name="Tekstvak 149">
                <a:extLst>
                  <a:ext uri="{FF2B5EF4-FFF2-40B4-BE49-F238E27FC236}">
                    <a16:creationId xmlns:a16="http://schemas.microsoft.com/office/drawing/2014/main" id="{46AD4DEE-AD30-4F1F-9F9B-F7C0B925FD05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Aanpassen</a:t>
                </a:r>
              </a:p>
            </p:txBody>
          </p:sp>
          <p:pic>
            <p:nvPicPr>
              <p:cNvPr id="151" name="Picture 3">
                <a:extLst>
                  <a:ext uri="{FF2B5EF4-FFF2-40B4-BE49-F238E27FC236}">
                    <a16:creationId xmlns:a16="http://schemas.microsoft.com/office/drawing/2014/main" id="{3865A7DF-E368-440B-8BF6-CF978B43DAC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2" name="Gelijkbenige driehoek 151">
                <a:extLst>
                  <a:ext uri="{FF2B5EF4-FFF2-40B4-BE49-F238E27FC236}">
                    <a16:creationId xmlns:a16="http://schemas.microsoft.com/office/drawing/2014/main" id="{AA4D29E9-6630-4F79-8080-CD3CBC366477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6C2C5258-C79A-4EA0-B61E-50590C08F856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C14A163B-BFFD-49F3-8879-49C762B7A716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0FE9F5BD-4AED-4AD7-AD3D-AA2A44D55058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C3A761CB-2238-49A7-B648-930A62619F54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Ovaal 161">
                  <a:extLst>
                    <a:ext uri="{FF2B5EF4-FFF2-40B4-BE49-F238E27FC236}">
                      <a16:creationId xmlns:a16="http://schemas.microsoft.com/office/drawing/2014/main" id="{FC077895-6080-4751-8621-E19203C5945B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3" name="Afbeelding 162">
                  <a:extLst>
                    <a:ext uri="{FF2B5EF4-FFF2-40B4-BE49-F238E27FC236}">
                      <a16:creationId xmlns:a16="http://schemas.microsoft.com/office/drawing/2014/main" id="{6E90459F-C31D-4AF6-98AA-C3799CC5487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5825" y="3643048"/>
                  <a:ext cx="161284" cy="130447"/>
                </a:xfrm>
                <a:prstGeom prst="rect">
                  <a:avLst/>
                </a:prstGeom>
              </p:spPr>
            </p:pic>
          </p:grpSp>
          <p:grpSp>
            <p:nvGrpSpPr>
              <p:cNvPr id="154" name="Groep 153">
                <a:extLst>
                  <a:ext uri="{FF2B5EF4-FFF2-40B4-BE49-F238E27FC236}">
                    <a16:creationId xmlns:a16="http://schemas.microsoft.com/office/drawing/2014/main" id="{4F0EDCEE-1708-48D0-BC53-DEE890E35892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37447C6E-88BE-4F83-9EFD-C96BCD38FA92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Vrije vorm: vorm 155">
                  <a:extLst>
                    <a:ext uri="{FF2B5EF4-FFF2-40B4-BE49-F238E27FC236}">
                      <a16:creationId xmlns:a16="http://schemas.microsoft.com/office/drawing/2014/main" id="{B78E1DA7-732D-48FC-A792-FA60462E3C63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7" name="Afbeelding 156">
                  <a:extLst>
                    <a:ext uri="{FF2B5EF4-FFF2-40B4-BE49-F238E27FC236}">
                      <a16:creationId xmlns:a16="http://schemas.microsoft.com/office/drawing/2014/main" id="{0CFACEBE-98AA-4BEF-B422-D120A3F4755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62963" y="5617369"/>
                  <a:ext cx="109463" cy="65411"/>
                </a:xfrm>
                <a:prstGeom prst="rect">
                  <a:avLst/>
                </a:prstGeom>
              </p:spPr>
            </p:pic>
            <p:pic>
              <p:nvPicPr>
                <p:cNvPr id="158" name="Afbeelding 157">
                  <a:extLst>
                    <a:ext uri="{FF2B5EF4-FFF2-40B4-BE49-F238E27FC236}">
                      <a16:creationId xmlns:a16="http://schemas.microsoft.com/office/drawing/2014/main" id="{46622166-962F-48AE-8C9D-40532F2FF94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2606308" y="5630262"/>
                  <a:ext cx="87887" cy="52518"/>
                </a:xfrm>
                <a:prstGeom prst="rect">
                  <a:avLst/>
                </a:prstGeom>
              </p:spPr>
            </p:pic>
          </p:grp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210A13A2-5248-4111-92CA-CA81AAEB4CED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Logo invoegen/veranderen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3A178506-D77B-44D0-9AEE-8B468F55598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642070CD-DF07-4080-B680-7D208CB6D6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86A06934-71A3-4CCF-B327-DEBBC6F1BE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4C7365AF-4BEC-4887-883B-E79CAC6A4932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logo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51CFD693-FDE9-471F-A2EE-68A6813FE53C}"/>
                </a:ext>
              </a:extLst>
            </p:cNvPr>
            <p:cNvGrpSpPr/>
            <p:nvPr userDrawn="1"/>
          </p:nvGrpSpPr>
          <p:grpSpPr>
            <a:xfrm>
              <a:off x="12396764" y="5817049"/>
              <a:ext cx="3178515" cy="901156"/>
              <a:chOff x="12396764" y="4300582"/>
              <a:chExt cx="3178515" cy="901156"/>
            </a:xfrm>
          </p:grpSpPr>
          <p:grpSp>
            <p:nvGrpSpPr>
              <p:cNvPr id="142" name="Meer informatie">
                <a:extLst>
                  <a:ext uri="{FF2B5EF4-FFF2-40B4-BE49-F238E27FC236}">
                    <a16:creationId xmlns:a16="http://schemas.microsoft.com/office/drawing/2014/main" id="{50B83532-39E5-42DB-A70B-BB8470C3E35B}"/>
                  </a:ext>
                </a:extLst>
              </p:cNvPr>
              <p:cNvGrpSpPr/>
              <p:nvPr userDrawn="1"/>
            </p:nvGrpSpPr>
            <p:grpSpPr>
              <a:xfrm>
                <a:off x="12396764" y="4418465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44" name="Freeform 101">
                  <a:extLst>
                    <a:ext uri="{FF2B5EF4-FFF2-40B4-BE49-F238E27FC236}">
                      <a16:creationId xmlns:a16="http://schemas.microsoft.com/office/drawing/2014/main" id="{8575BC7F-DA71-466F-8DBA-D01675A524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857D19B0-74BE-4ADE-A0D6-78B4CF66C82B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A308FE39-F8F0-4F70-A609-055FABC35B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C45B4FCF-7738-44C5-90C2-BFECABE427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0058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B9B42A9D-AB7F-4F4B-94A2-F456F4BA83FC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D4207893-DF72-4720-82EE-D90EEF38BD1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3AD84DE2-1590-4F9C-A297-CE583D7CD18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0805358A-B1FE-47A0-8E9F-4BBB36648E6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834C87B7-B5B7-49DD-9E03-8399645A64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E47CE6A8-16C6-4A80-8519-54B1D8FD71E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76A6BFB6-90DC-4F86-9C62-9BC3DC35E201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ABF8FB86-EE87-4425-95A9-1CD177844E7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AA33A23D-8ACF-4B14-A6EF-AD92628A888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52AC8F1A-4717-4747-A700-C88B21A23CB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CB229EEC-7419-4A37-8CA0-2DAD0F41BD8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323E22B2-120E-4439-9CA3-6F55A7FEA9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3C5CCA7D-F8F1-4024-9626-435162373136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BD31DFFD-6284-4309-BFB3-C4CDCEF6C180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F6AE2830-FADE-4A23-95FD-61E31E8AECB7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C2B10CD5-1469-4C5D-92BD-8383E2BAD6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F1CECEEC-C46B-4EC9-91CF-C240B241038C}"/>
                </a:ext>
              </a:extLst>
            </p:cNvPr>
            <p:cNvGrpSpPr/>
            <p:nvPr userDrawn="1"/>
          </p:nvGrpSpPr>
          <p:grpSpPr>
            <a:xfrm>
              <a:off x="12696514" y="3566064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606439A0-374D-4A1F-A99E-F9DF27F49A4D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D51651AC-C9E7-4E18-8F4E-3AE21D12C6B5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55A54D5B-9FFE-4646-A2AF-4FD1534224B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BF2CE04B-8956-4008-A294-BCB1E73ED2B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B054AE4F-6A2A-4735-972B-2EB5B586325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820B7D5E-49F3-487F-B6E4-B3955BB28B2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B0E0C8BF-93DE-49C2-AEDE-2BAEEEC6FE7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098F4D55-AF9B-4AD6-A2E6-FDA570C259C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8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82156559-2376-4EDD-83EF-77875512536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8749519D-D9DD-42F1-9021-999363E110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6A5A5230-25CA-4578-8AFB-ECB89D71070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7E634164-1415-4AB8-822E-D9AA4C2123C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84AC600F-90D4-4BB8-8085-22844295801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6B923353-5FB2-441F-B314-0732D45C588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83D38976-9078-4CEC-BCF5-2EC67934C07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3D7681CA-7A5B-4A7F-B021-0BA0705D32F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05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27320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toe te voegen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8" y="4027990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AD2258-A182-471A-9E6B-128F5BDB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1F80D7-F531-4D52-97C2-894E221407AE}" type="datetimeFigureOut">
              <a:rPr lang="nl-NL" smtClean="0"/>
              <a:pPr/>
              <a:t>8-1-2026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52472-6E00-4EDC-B82C-2638199F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576B36-4C44-429D-9A3A-08F15238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0C447A-F7B8-4961-B979-797525F22F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712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27320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toe te voegen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8" y="4027990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AD2258-A182-471A-9E6B-128F5BDB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1F80D7-F531-4D52-97C2-894E221407AE}" type="datetimeFigureOut">
              <a:rPr lang="nl-NL" smtClean="0"/>
              <a:pPr/>
              <a:t>8-1-2026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52472-6E00-4EDC-B82C-2638199F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576B36-4C44-429D-9A3A-08F15238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0C447A-F7B8-4961-B979-797525F22F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764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27320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toe te voegen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8" y="4027990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AD2258-A182-471A-9E6B-128F5BDB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1F80D7-F531-4D52-97C2-894E221407AE}" type="datetimeFigureOut">
              <a:rPr lang="nl-NL" smtClean="0"/>
              <a:pPr/>
              <a:t>8-1-2026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52472-6E00-4EDC-B82C-2638199F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576B36-4C44-429D-9A3A-08F15238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0C447A-F7B8-4961-B979-797525F22F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028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27320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toe te voegen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8" y="4027990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AD2258-A182-471A-9E6B-128F5BDB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1F80D7-F531-4D52-97C2-894E221407AE}" type="datetimeFigureOut">
              <a:rPr lang="nl-NL" smtClean="0"/>
              <a:pPr/>
              <a:t>8-1-2026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52472-6E00-4EDC-B82C-2638199F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576B36-4C44-429D-9A3A-08F15238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0C447A-F7B8-4961-B979-797525F22F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716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80EF-51ED-4811-97CD-541FBF7FC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138" y="1122362"/>
            <a:ext cx="7048981" cy="27320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toe te voegen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10D945-1A0C-4C80-8BEC-D0F5CCD43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138" y="4027990"/>
            <a:ext cx="7048981" cy="170764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AD2258-A182-471A-9E6B-128F5BDB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1F80D7-F531-4D52-97C2-894E221407AE}" type="datetimeFigureOut">
              <a:rPr lang="nl-NL" smtClean="0"/>
              <a:pPr/>
              <a:t>8-1-2026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52472-6E00-4EDC-B82C-2638199F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576B36-4C44-429D-9A3A-08F15238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0C447A-F7B8-4961-B979-797525F22F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731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224B6-668C-48EC-8E0E-44FF162243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413" y="1122744"/>
            <a:ext cx="11215868" cy="52549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394927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met bijschrif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00EBE-191F-4E3A-B237-DF15D528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6146157"/>
            <a:ext cx="11146422" cy="711843"/>
          </a:xfrm>
        </p:spPr>
        <p:txBody>
          <a:bodyPr anchor="b"/>
          <a:lstStyle>
            <a:lvl1pPr>
              <a:defRPr sz="3200" i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BDE1F8-8239-4CB6-AFA4-00DF79274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14746"/>
            <a:ext cx="12192000" cy="50314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9986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beelding met bijschrif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00EBE-191F-4E3A-B237-DF15D528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6146157"/>
            <a:ext cx="11146422" cy="711843"/>
          </a:xfrm>
        </p:spPr>
        <p:txBody>
          <a:bodyPr anchor="b"/>
          <a:lstStyle>
            <a:lvl1pPr>
              <a:defRPr sz="3200" i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BDE1F8-8239-4CB6-AFA4-00DF79274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114746"/>
            <a:ext cx="12192000" cy="50314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712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28E0A15-090A-4623-97CC-17F851F1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57A383-726C-4340-B05C-8122FAAFD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BD5012-2030-4FB7-8C2C-5E596E132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C1F80D7-F531-4D52-97C2-894E221407AE}" type="datetimeFigureOut">
              <a:rPr lang="nl-NL" smtClean="0"/>
              <a:pPr/>
              <a:t>8-1-2026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E2C4CD-96AC-4E87-BD8B-9F9F72D4F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EEEB7B-9431-4A66-BB6D-6E731753D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2F0C447A-F7B8-4961-B979-797525F22FC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542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66" r:id="rId8"/>
    <p:sldLayoutId id="2147483667" r:id="rId9"/>
    <p:sldLayoutId id="2147483668" r:id="rId10"/>
    <p:sldLayoutId id="2147483669" r:id="rId11"/>
    <p:sldLayoutId id="2147483665" r:id="rId12"/>
    <p:sldLayoutId id="2147483673" r:id="rId13"/>
    <p:sldLayoutId id="2147483652" r:id="rId14"/>
    <p:sldLayoutId id="2147483670" r:id="rId15"/>
    <p:sldLayoutId id="2147483672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ebouw, tekst, stad, straat&#10;&#10;Automatisch gegenereerde beschrijving">
            <a:extLst>
              <a:ext uri="{FF2B5EF4-FFF2-40B4-BE49-F238E27FC236}">
                <a16:creationId xmlns:a16="http://schemas.microsoft.com/office/drawing/2014/main" id="{68017FAE-4CB9-FB31-DC18-0E51FF206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054"/>
            <a:ext cx="12435652" cy="69950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1A8415-6EFC-89BA-72E3-9838B2240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723" y="304800"/>
            <a:ext cx="9828535" cy="3699434"/>
          </a:xfrm>
        </p:spPr>
        <p:txBody>
          <a:bodyPr>
            <a:normAutofit fontScale="90000"/>
          </a:bodyPr>
          <a:lstStyle/>
          <a:p>
            <a:pPr algn="ctr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                        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	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EB963B-902A-AC1A-62D0-BB6BFCF73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0308" y="6095999"/>
            <a:ext cx="7971692" cy="601785"/>
          </a:xfrm>
        </p:spPr>
        <p:txBody>
          <a:bodyPr>
            <a:noAutofit/>
          </a:bodyPr>
          <a:lstStyle/>
          <a:p>
            <a:pPr algn="just"/>
            <a:r>
              <a:rPr lang="nl-NL" sz="4000" dirty="0"/>
              <a:t>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115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FB919-A5E3-D1A5-EF1D-AAC40E05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Dynamisch</a:t>
            </a:r>
            <a:r>
              <a:rPr lang="en-US"/>
              <a:t> Aankoopsysteem (DAS)? 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45A97B-3655-D755-31D1-043B7A2E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nl-NL" dirty="0"/>
              <a:t>Heeft u ervaring met een Dynamisch Aankoopsysteem (DAS)?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 Wat ervaart u als belangrijkste voor- en nadelen van een DAS?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Voor welke klussen zou de DAS een interessante oplossing kunnen zijn? 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Welke verwachting hebben jullie van de gemeente bij het instellen van een DAS?</a:t>
            </a:r>
          </a:p>
          <a:p>
            <a:pPr marL="258762" lvl="1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2EB9A0-570E-B039-3EBF-D9D51DB2863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CB542145-BB2D-45F2-B3A7-51364EBF5AE0}" type="datetime1">
              <a:rPr lang="nl-NL" smtClean="0"/>
              <a:t>8-1-2026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F48CE3-00D4-BC6A-5FDA-185C09B758B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nl-NL"/>
              <a:t>&lt;PLAATS HIER JE FOOTNOTE&gt;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B7D778-FC8B-9B25-EA22-4D6BFCFB9F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5412CCA-9C09-4585-9D9C-896A24A07DF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44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AF6AB-7541-AE7E-09A5-38EA16AA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Groslijst/ </a:t>
            </a:r>
            <a:r>
              <a:rPr lang="nl-NL" dirty="0" err="1"/>
              <a:t>Better</a:t>
            </a:r>
            <a:r>
              <a:rPr lang="nl-NL" dirty="0"/>
              <a:t> performance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0F2814A-6CE8-2798-01E3-02C5B0A20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nl-NL" dirty="0"/>
          </a:p>
          <a:p>
            <a:pPr lvl="0"/>
            <a:r>
              <a:rPr lang="nl-NL" dirty="0"/>
              <a:t>Heeft u ervaring met de groslijst voor ingenieursdiensten? </a:t>
            </a:r>
          </a:p>
          <a:p>
            <a:pPr lvl="1"/>
            <a:r>
              <a:rPr lang="nl-NL" dirty="0"/>
              <a:t>Ziet u meerwaarde in de groslijstsystematiek met Better Performance?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Hoe belangrijk is voor u transparantie en toegang tot opdrachten voor MKB-bedrijven?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Welke tips hebben jullie aan de gemeente Leeuwarden voor het instellen van een groslijst?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E72502-5753-6F3F-479B-F9562330492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CB542145-BB2D-45F2-B3A7-51364EBF5AE0}" type="datetime1">
              <a:rPr lang="nl-NL" smtClean="0"/>
              <a:t>8-1-2026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C32C70-5422-0DC2-FF14-FA8A311495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nl-NL" dirty="0"/>
              <a:t>&lt;PLAATS HIER JE FOOTNOTE&gt;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95FF02-2AA0-548B-F00A-5A8361AB13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5412CCA-9C09-4585-9D9C-896A24A07DF1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5299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boom, gebouw, hemel&#10;&#10;Automatisch gegenereerde beschrijving">
            <a:extLst>
              <a:ext uri="{FF2B5EF4-FFF2-40B4-BE49-F238E27FC236}">
                <a16:creationId xmlns:a16="http://schemas.microsoft.com/office/drawing/2014/main" id="{02E6FCE6-4DB2-2F71-F9F8-42E7D1E6F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12019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39824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67CDF-2B17-A06D-0051-954D648EA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6308" y="-289169"/>
            <a:ext cx="7721600" cy="1547446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Marktconsultatie ingenieursdiensten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F40D31F-C0BD-7556-2318-D9F8EEFD8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835" y="1375508"/>
            <a:ext cx="9426331" cy="521872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Trebuchet MS" panose="020B0603020202020204" pitchFamily="34" charset="0"/>
            </a:endParaRP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C81F5A4-27AB-2893-5BA9-30EBB0981758}"/>
              </a:ext>
            </a:extLst>
          </p:cNvPr>
          <p:cNvSpPr txBox="1"/>
          <p:nvPr/>
        </p:nvSpPr>
        <p:spPr>
          <a:xfrm>
            <a:off x="813732" y="1895911"/>
            <a:ext cx="8328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  <a:latin typeface="Overpas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0" i="0" dirty="0">
              <a:effectLst/>
              <a:latin typeface="Overpas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0" i="0" dirty="0">
              <a:effectLst/>
              <a:latin typeface="Overpass"/>
            </a:endParaRPr>
          </a:p>
        </p:txBody>
      </p:sp>
    </p:spTree>
    <p:extLst>
      <p:ext uri="{BB962C8B-B14F-4D97-AF65-F5344CB8AC3E}">
        <p14:creationId xmlns:p14="http://schemas.microsoft.com/office/powerpoint/2010/main" val="3358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2D734-FDD2-60B3-0CF4-D4EA579CE3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8E66C9-6B28-86E7-2774-0E952EFF9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Welkom op de online informatiebijeenkomst over de inkoopstrategie van de gemeente Leeuwarden voor de ingenieursdiensten. </a:t>
            </a:r>
          </a:p>
        </p:txBody>
      </p:sp>
    </p:spTree>
    <p:extLst>
      <p:ext uri="{BB962C8B-B14F-4D97-AF65-F5344CB8AC3E}">
        <p14:creationId xmlns:p14="http://schemas.microsoft.com/office/powerpoint/2010/main" val="35565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9B18DB1-04E0-1E2E-07E2-E78B983A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Ingenieursdiensten bij Leeuwarden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8BA3468-2035-EFE4-EEC0-5D7A305A5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Veel verschillende diensten </a:t>
            </a:r>
          </a:p>
          <a:p>
            <a:pPr lvl="1"/>
            <a:r>
              <a:rPr lang="nl-NL"/>
              <a:t>De ene ingenieursdienst is de andere niet</a:t>
            </a:r>
          </a:p>
          <a:p>
            <a:endParaRPr lang="nl-NL"/>
          </a:p>
          <a:p>
            <a:r>
              <a:rPr lang="nl-NL"/>
              <a:t>Veel verschillende leveranciers </a:t>
            </a:r>
          </a:p>
          <a:p>
            <a:pPr lvl="1"/>
            <a:r>
              <a:rPr lang="nl-NL"/>
              <a:t>Leveranciers zijn niet omgekeerd inwisselbaar</a:t>
            </a:r>
          </a:p>
          <a:p>
            <a:endParaRPr lang="nl-NL"/>
          </a:p>
          <a:p>
            <a:r>
              <a:rPr lang="nl-NL"/>
              <a:t>Spanningsveld tussen rechtmatigheid en doelmatigheid</a:t>
            </a:r>
          </a:p>
          <a:p>
            <a:pPr lvl="1"/>
            <a:r>
              <a:rPr lang="nl-NL"/>
              <a:t>Marktpartijen hebben recht op transparantie </a:t>
            </a:r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75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133A3-1E3B-864C-9ADC-736F3D48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Doel van de marktconsultatie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698BEA-DF08-5C16-3AB5-42A47ACC8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Strategische alternatieven voor het inkopen van Ingenieursdiensten delen met de markt.</a:t>
            </a:r>
          </a:p>
          <a:p>
            <a:endParaRPr lang="nl-NL"/>
          </a:p>
          <a:p>
            <a:r>
              <a:rPr lang="nl-NL"/>
              <a:t>Inzichten ophalen vanuit de markt.</a:t>
            </a:r>
          </a:p>
          <a:p>
            <a:endParaRPr lang="nl-NL"/>
          </a:p>
          <a:p>
            <a:r>
              <a:rPr lang="nl-NL"/>
              <a:t>Inzichten meenemen in de inkoopstrategie voor alle ingenieursdiensten van de gemeente Leeuwarden.</a:t>
            </a:r>
          </a:p>
        </p:txBody>
      </p:sp>
    </p:spTree>
    <p:extLst>
      <p:ext uri="{BB962C8B-B14F-4D97-AF65-F5344CB8AC3E}">
        <p14:creationId xmlns:p14="http://schemas.microsoft.com/office/powerpoint/2010/main" val="103396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714D3-D39D-675B-68CC-DA4ADE56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Waar hebben we het over?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058186-4ABA-A03C-D0D2-E9B89A3DC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/>
              <a:t>Categorie 1 – Bodem, milieu en PFAS </a:t>
            </a:r>
          </a:p>
          <a:p>
            <a:pPr lvl="1"/>
            <a:r>
              <a:rPr lang="nl-NL"/>
              <a:t>Categorie 2 – Ecologie en natuuronderzoek</a:t>
            </a:r>
          </a:p>
          <a:p>
            <a:pPr lvl="1"/>
            <a:r>
              <a:rPr lang="nl-NL"/>
              <a:t>Categorie 3 – Verkeer en mobiliteit</a:t>
            </a:r>
          </a:p>
          <a:p>
            <a:pPr lvl="1"/>
            <a:r>
              <a:rPr lang="nl-NL"/>
              <a:t>Categorie 4 – Civieltechnisch ontwerp (GWW)</a:t>
            </a:r>
          </a:p>
          <a:p>
            <a:pPr lvl="1"/>
            <a:r>
              <a:rPr lang="nl-NL"/>
              <a:t>Categorie 5 – Projectmanagement en directievoering</a:t>
            </a:r>
          </a:p>
          <a:p>
            <a:pPr lvl="1"/>
            <a:r>
              <a:rPr lang="nl-NL"/>
              <a:t>Categorie 6 – Planvorming en gebiedsontwikkeling</a:t>
            </a:r>
          </a:p>
          <a:p>
            <a:pPr lvl="1"/>
            <a:r>
              <a:rPr lang="nl-NL"/>
              <a:t>Categorie 7 – Vergunningen en procedures</a:t>
            </a:r>
          </a:p>
          <a:p>
            <a:pPr lvl="1"/>
            <a:r>
              <a:rPr lang="nl-NL"/>
              <a:t>Categorie 8 – Data, metingen en inspecties</a:t>
            </a:r>
          </a:p>
          <a:p>
            <a:pPr lvl="1"/>
            <a:r>
              <a:rPr lang="nl-NL"/>
              <a:t>Categorie 9 – Assetbeheer </a:t>
            </a:r>
          </a:p>
          <a:p>
            <a:pPr lvl="1"/>
            <a:r>
              <a:rPr lang="nl-NL"/>
              <a:t>Categorie 10 – Programma’s, beleid en strategisch advies</a:t>
            </a:r>
          </a:p>
        </p:txBody>
      </p:sp>
    </p:spTree>
    <p:extLst>
      <p:ext uri="{BB962C8B-B14F-4D97-AF65-F5344CB8AC3E}">
        <p14:creationId xmlns:p14="http://schemas.microsoft.com/office/powerpoint/2010/main" val="200846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C81B3-2FB3-AA67-F5EB-8D3D06A7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</a:t>
            </a:r>
            <a:r>
              <a:rPr lang="nl-NL" err="1"/>
              <a:t>inkoopstrategïeen</a:t>
            </a:r>
            <a:r>
              <a:rPr lang="nl-NL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BF1DDE-3149-9F0B-9329-FD51FAAE1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Raamovereenkomst(en)</a:t>
            </a:r>
          </a:p>
          <a:p>
            <a:endParaRPr lang="nl-NL"/>
          </a:p>
          <a:p>
            <a:r>
              <a:rPr lang="nl-NL"/>
              <a:t>Dynamisch Aankoop Systeem </a:t>
            </a:r>
          </a:p>
          <a:p>
            <a:endParaRPr lang="nl-NL"/>
          </a:p>
          <a:p>
            <a:r>
              <a:rPr lang="nl-NL"/>
              <a:t>Groslijst (eventueel aangevuld met </a:t>
            </a:r>
            <a:r>
              <a:rPr lang="nl-NL" err="1"/>
              <a:t>Better</a:t>
            </a:r>
            <a:r>
              <a:rPr lang="nl-NL"/>
              <a:t> Performance)</a:t>
            </a:r>
          </a:p>
        </p:txBody>
      </p:sp>
    </p:spTree>
    <p:extLst>
      <p:ext uri="{BB962C8B-B14F-4D97-AF65-F5344CB8AC3E}">
        <p14:creationId xmlns:p14="http://schemas.microsoft.com/office/powerpoint/2010/main" val="313498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85F41-9426-FC4F-B3C3-4084BCA8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Vragen aan de markt - Algemeen</a:t>
            </a:r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6899DBBF-B74A-0A61-5F5B-0CC922186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nl-NL" dirty="0"/>
              <a:t>Wat is jullie grootste ergernis bij opdrachtgevers bij het “verdelen” van werk?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Wat verwachtingen jullie in een samenwerking met de opdrachtgever van de opdrachtgever?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Wanneer is de gemeente Leeuwarden interessant als opdrachtgever?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1261F02-FED7-8015-30D8-E4A9C68ED3D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2179C394-54E5-4E8A-98FF-C64A42074D0C}" type="datetime1">
              <a:rPr lang="nl-NL" smtClean="0"/>
              <a:t>8-1-2026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89651EF-CD74-07CA-5DA5-36E18837684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nl-NL"/>
              <a:t>&lt;PLAATS HIER JE FOOTNOTE&gt;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D28914-43F7-75E9-3D6E-FD52BDF92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5412CCA-9C09-4585-9D9C-896A24A07DF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734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71095-6C2B-42A7-45A4-4A840FCB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Vragen aan de markt</a:t>
            </a:r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731519DC-3070-1BDA-2DF2-2AEF03AEC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l-NL" dirty="0"/>
              <a:t>Wat ervaart u als belangrijkste voor- en nadelen van raamovereenkomsten?</a:t>
            </a:r>
          </a:p>
          <a:p>
            <a:pPr lvl="0"/>
            <a:endParaRPr lang="nl-NL" dirty="0"/>
          </a:p>
          <a:p>
            <a:pPr lvl="1"/>
            <a:r>
              <a:rPr lang="nl-NL" dirty="0"/>
              <a:t>Is een raamovereenkomst interessant om op in te schrijven?</a:t>
            </a:r>
          </a:p>
          <a:p>
            <a:pPr lvl="1"/>
            <a:r>
              <a:rPr lang="nl-NL" dirty="0"/>
              <a:t>Wanneer is de gemeente Leeuwarden een interessante opdrachtgever?</a:t>
            </a:r>
          </a:p>
          <a:p>
            <a:pPr lvl="1"/>
            <a:r>
              <a:rPr lang="nl-NL" dirty="0"/>
              <a:t>Wat is jullie ervaring met het contractmanagement van raamovereenkomsten (over en weer)?</a:t>
            </a:r>
          </a:p>
          <a:p>
            <a:pPr lvl="1"/>
            <a:r>
              <a:rPr lang="nl-NL" dirty="0"/>
              <a:t>Vanaf welke waarde ben je bereid om in minicompetitie een aanbieding te doen?</a:t>
            </a:r>
          </a:p>
          <a:p>
            <a:pPr lvl="0"/>
            <a:endParaRPr lang="nl-NL" dirty="0"/>
          </a:p>
          <a:p>
            <a:pPr lvl="0"/>
            <a:endParaRPr lang="nl-NL" dirty="0"/>
          </a:p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A49725-F2B6-84DB-90EF-D4552953922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2179C394-54E5-4E8A-98FF-C64A42074D0C}" type="datetime1">
              <a:rPr lang="nl-NL" smtClean="0"/>
              <a:t>8-1-2026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A4E356C-52FB-89AF-8E97-FE9CD5DA23F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nl-NL"/>
              <a:t>&lt;PLAATS HIER JE FOOTNOTE&gt;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686D88-3B00-4611-0ABC-5AAF330329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5412CCA-9C09-4585-9D9C-896A24A07DF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3881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co365-4.potx" id="{4C295D61-EEFF-425E-841A-90E9EB9AB1C7}" vid="{2D879C21-DE6F-4D17-9B6E-488F8603470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c58f077-862a-49bb-9e91-44e0f30d8ed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67EA3E4258754DBA955830F8133FB9" ma:contentTypeVersion="11" ma:contentTypeDescription="Create a new document." ma:contentTypeScope="" ma:versionID="38ef6879a7696564cafd70f6a3ab9df1">
  <xsd:schema xmlns:xsd="http://www.w3.org/2001/XMLSchema" xmlns:xs="http://www.w3.org/2001/XMLSchema" xmlns:p="http://schemas.microsoft.com/office/2006/metadata/properties" xmlns:ns3="1c58f077-862a-49bb-9e91-44e0f30d8ede" targetNamespace="http://schemas.microsoft.com/office/2006/metadata/properties" ma:root="true" ma:fieldsID="407f2cd3c1c3d585d1528dba1c64196a" ns3:_="">
    <xsd:import namespace="1c58f077-862a-49bb-9e91-44e0f30d8ede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58f077-862a-49bb-9e91-44e0f30d8ede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B04D6B-EF70-46A9-85A0-CB44C32FAAA2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1c58f077-862a-49bb-9e91-44e0f30d8ed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AA41934-DB62-4556-B63E-694960ED8D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F7A622-B418-4094-A3A4-C19096F63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58f077-862a-49bb-9e91-44e0f30d8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3871</TotalTime>
  <Words>435</Words>
  <Application>Microsoft Office PowerPoint</Application>
  <PresentationFormat>Breedbeeld</PresentationFormat>
  <Paragraphs>86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Overpass</vt:lpstr>
      <vt:lpstr>Trebuchet MS</vt:lpstr>
      <vt:lpstr>Wingdings</vt:lpstr>
      <vt:lpstr>Kantoorthema</vt:lpstr>
      <vt:lpstr>                                                                </vt:lpstr>
      <vt:lpstr>Marktconsultatie ingenieursdiensten</vt:lpstr>
      <vt:lpstr>Welkom!</vt:lpstr>
      <vt:lpstr>Ingenieursdiensten bij Leeuwarden</vt:lpstr>
      <vt:lpstr>Doel van de marktconsultatie </vt:lpstr>
      <vt:lpstr>Waar hebben we het over?</vt:lpstr>
      <vt:lpstr>De inkoopstrategïeen </vt:lpstr>
      <vt:lpstr>Vragen aan de markt - Algemeen</vt:lpstr>
      <vt:lpstr>Vragen aan de markt</vt:lpstr>
      <vt:lpstr>Dynamisch Aankoopsysteem (DAS)? </vt:lpstr>
      <vt:lpstr>Groslijst/ Better performance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Ruiter, Thor</dc:creator>
  <cp:lastModifiedBy>Dijkstra, Annelies</cp:lastModifiedBy>
  <cp:revision>101</cp:revision>
  <cp:lastPrinted>2023-03-07T16:09:52Z</cp:lastPrinted>
  <dcterms:created xsi:type="dcterms:W3CDTF">2022-02-02T11:20:25Z</dcterms:created>
  <dcterms:modified xsi:type="dcterms:W3CDTF">2026-01-08T10:01:24Z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0x010100B667EA3E4258754DBA955830F8133FB9</vt:lpwstr>
  </property>
  <property fmtid="{D5CDD505-2E9C-101B-9397-08002B2CF9AE}" pid="3" name="MediaServiceImageTags">
    <vt:lpwstr/>
  </property>
</Properties>
</file>