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ppt/authors.xml" ContentType="application/vnd.ms-powerpoint.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9" r:id="rId3"/>
    <p:sldId id="260" r:id="rId4"/>
    <p:sldId id="263" r:id="rId5"/>
    <p:sldId id="261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85C590-8CB0-ECA9-A113-C052F22F3590}" name="Maanen, EFL. van (Emma)" initials="Ev" userId="S::e.van.maanen@zwolle.nl::06cb8654-58ab-4f34-87be-e25ad6e10d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FED61D-4C17-4522-89A7-8291B0BD3E70}" v="13" dt="2026-04-09T07:37:14.036"/>
    <p1510:client id="{59019CAE-BBD0-4B4A-9C48-999927ABE847}" v="50" dt="2026-04-09T06:01:34.9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82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066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8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941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34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45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131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039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54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14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30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4979B-1E59-485F-9828-1EDFF337D9C2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F0264-DA82-4079-9B5A-C31A5DA716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098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C3D0BB6-445E-D96A-E166-D6BAC1BB0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t="6931" r="25838" b="216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9E1E45-376A-D936-9EAC-6F2BD0A26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nl-NL" sz="4400" dirty="0"/>
              <a:t>De Wet </a:t>
            </a:r>
            <a:r>
              <a:rPr lang="nl-NL" sz="4400" dirty="0" err="1"/>
              <a:t>Bibob</a:t>
            </a:r>
            <a:r>
              <a:rPr lang="nl-NL" sz="4400" dirty="0"/>
              <a:t> bij de aanbesteding </a:t>
            </a:r>
            <a:r>
              <a:rPr lang="nl-NL" sz="4400" dirty="0" err="1"/>
              <a:t>Safehouses</a:t>
            </a:r>
            <a:r>
              <a:rPr lang="nl-NL" sz="4400" dirty="0"/>
              <a:t> Beschermd Wonen Regio IJssel-Vecht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0ED110-5D99-B553-5DB1-0EE739543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nl-NL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97647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5404C-7DD9-556E-8494-85A8B8EB8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18339C7-AD2B-A02E-68BF-00DFE955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/>
              <a:t>Wie ben ik?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0C2F01D-CC1C-71A1-B4AB-3C6EF9527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nl-NL" sz="2200" dirty="0"/>
              <a:t>Polderjurist / Erik Homan</a:t>
            </a:r>
          </a:p>
          <a:p>
            <a:r>
              <a:rPr lang="nl-NL" sz="2200" dirty="0"/>
              <a:t>Jurist/Adviseur op het gebied van Veiligheid, waaronder </a:t>
            </a:r>
            <a:r>
              <a:rPr lang="nl-NL" sz="2200" dirty="0" err="1"/>
              <a:t>Bibob</a:t>
            </a:r>
            <a:endParaRPr lang="nl-NL" sz="2200" dirty="0"/>
          </a:p>
          <a:p>
            <a:r>
              <a:rPr lang="nl-NL" sz="2200" dirty="0"/>
              <a:t>Ruim 10 jaar ervaring bij gemeenten, sinds een jaar zelfstandig.</a:t>
            </a:r>
          </a:p>
          <a:p>
            <a:r>
              <a:rPr lang="nl-NL" sz="2200" dirty="0" err="1"/>
              <a:t>Bibob</a:t>
            </a:r>
            <a:r>
              <a:rPr lang="nl-NL" sz="2200" dirty="0"/>
              <a:t>-ervaring bij vele gemeenten waaronder Zwolle, Dalfsen, Kampen en Dijk en Waard.</a:t>
            </a:r>
          </a:p>
          <a:p>
            <a:endParaRPr lang="nl-NL" sz="2200" dirty="0"/>
          </a:p>
          <a:p>
            <a:r>
              <a:rPr lang="nl-NL" sz="2200" dirty="0"/>
              <a:t>Begeleiding </a:t>
            </a:r>
            <a:r>
              <a:rPr lang="nl-NL" sz="2200" dirty="0" err="1"/>
              <a:t>Bibob</a:t>
            </a:r>
            <a:r>
              <a:rPr lang="nl-NL" sz="2200" dirty="0"/>
              <a:t>-traject aanbesteding </a:t>
            </a:r>
            <a:r>
              <a:rPr lang="nl-NL" sz="2200" dirty="0" err="1"/>
              <a:t>Safehouses</a:t>
            </a:r>
            <a:r>
              <a:rPr lang="nl-NL" sz="2200" dirty="0"/>
              <a:t> Beschermd Wonen Regio IJssel-Vecht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5CBC26B-949E-4031-B755-77B1B378D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0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F6F385-D484-F434-9D12-FB32F79D9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F74F352-D206-3968-88A0-E08240629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B1E405-D547-0257-9094-3B162B5DA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Huh, </a:t>
            </a:r>
            <a:r>
              <a:rPr lang="nl-NL" sz="5400" dirty="0" err="1"/>
              <a:t>Bibob</a:t>
            </a:r>
            <a:r>
              <a:rPr lang="nl-NL" sz="5400" dirty="0"/>
              <a:t>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40B0DDB1-3CC5-F190-3EBA-A5CD19155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BD41CC-5629-9F60-D288-9D6A15B3E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92500" lnSpcReduction="10000"/>
          </a:bodyPr>
          <a:lstStyle/>
          <a:p>
            <a:r>
              <a:rPr lang="nl-NL" sz="2200" dirty="0"/>
              <a:t>Wet Bevordering integriteitsbeoordelingen door het openbaar bestuur.</a:t>
            </a:r>
          </a:p>
          <a:p>
            <a:endParaRPr lang="nl-NL" sz="2200" dirty="0"/>
          </a:p>
          <a:p>
            <a:r>
              <a:rPr lang="nl-NL" sz="2200" dirty="0"/>
              <a:t>Doel: beoordelen of gemeente zaken doet met integere partners.</a:t>
            </a:r>
          </a:p>
          <a:p>
            <a:endParaRPr lang="nl-NL" sz="2200" dirty="0"/>
          </a:p>
          <a:p>
            <a:r>
              <a:rPr lang="nl-NL" sz="2200" dirty="0"/>
              <a:t>Wederrechtelijk verkregen voordeel en risico op plegen van strafbare feiten.</a:t>
            </a:r>
          </a:p>
          <a:p>
            <a:endParaRPr lang="nl-NL" sz="2200" dirty="0"/>
          </a:p>
          <a:p>
            <a:r>
              <a:rPr lang="nl-NL" sz="2200" dirty="0"/>
              <a:t>Betrokkene, (uiteindelijk) leidinggevende, (uiteindelijk) </a:t>
            </a:r>
            <a:r>
              <a:rPr lang="nl-NL" sz="2200" dirty="0" err="1"/>
              <a:t>zeggenschapshebbende</a:t>
            </a:r>
            <a:r>
              <a:rPr lang="nl-NL" sz="2200" dirty="0"/>
              <a:t>, vermogensverschaffer, </a:t>
            </a:r>
            <a:r>
              <a:rPr lang="nl-NL" sz="2200" b="1" dirty="0"/>
              <a:t>onderaannemer</a:t>
            </a:r>
            <a:r>
              <a:rPr lang="nl-NL" sz="2200" dirty="0"/>
              <a:t>, zakelijk samenwerkingsverband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C325F7C-DD19-653D-E113-287B4699B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7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2F9E2-9479-CBDF-E028-20B956A25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D5BCF67-9156-4A0E-F666-2CBA5D80A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CC086B-C31E-73A9-9CE4-7E4B1A3D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Waarom een </a:t>
            </a:r>
            <a:r>
              <a:rPr lang="nl-NL" sz="5400" dirty="0" err="1"/>
              <a:t>Bibob</a:t>
            </a:r>
            <a:r>
              <a:rPr lang="nl-NL" sz="5400" dirty="0"/>
              <a:t>-onderzoek?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1049B128-1D69-8ABB-BB75-D6C0ED080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B36BA26-665D-E409-45CE-65010398A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85000" lnSpcReduction="20000"/>
          </a:bodyPr>
          <a:lstStyle/>
          <a:p>
            <a:r>
              <a:rPr lang="nl-NL" sz="2200" dirty="0"/>
              <a:t>Pointer en Follow </a:t>
            </a:r>
            <a:r>
              <a:rPr lang="nl-NL" sz="2200" dirty="0" err="1"/>
              <a:t>the</a:t>
            </a:r>
            <a:r>
              <a:rPr lang="nl-NL" sz="2200" dirty="0"/>
              <a:t> Money (dec ‘25)</a:t>
            </a:r>
          </a:p>
          <a:p>
            <a:pPr marL="0" indent="0">
              <a:buNone/>
            </a:pPr>
            <a:r>
              <a:rPr lang="nl-NL" sz="1900" i="1" dirty="0"/>
              <a:t>‘De ongrijpbare zorg­ondernemer: hoe stromannen miljoenen aan zorggeld lieten verdwijnen’</a:t>
            </a:r>
            <a:endParaRPr lang="nl-NL" sz="1900" dirty="0"/>
          </a:p>
          <a:p>
            <a:pPr marL="0" indent="0">
              <a:buNone/>
            </a:pPr>
            <a:endParaRPr lang="nl-NL" sz="2100" i="1" dirty="0"/>
          </a:p>
          <a:p>
            <a:pPr marL="0" indent="0">
              <a:buNone/>
            </a:pPr>
            <a:r>
              <a:rPr lang="nl-NL" sz="1900" i="1" dirty="0"/>
              <a:t> 'Jaarlijks wordt er voor 10 miljard gefraudeerd in de zorg’</a:t>
            </a:r>
          </a:p>
          <a:p>
            <a:pPr marL="0" indent="0">
              <a:buNone/>
            </a:pPr>
            <a:endParaRPr lang="nl-NL" sz="1900" i="1" dirty="0"/>
          </a:p>
          <a:p>
            <a:r>
              <a:rPr lang="nl-NL" sz="2200" dirty="0"/>
              <a:t>NOS (okt ‘24)</a:t>
            </a:r>
          </a:p>
          <a:p>
            <a:pPr marL="0" indent="0">
              <a:buNone/>
            </a:pPr>
            <a:r>
              <a:rPr lang="nl-NL" sz="1900" i="1" dirty="0"/>
              <a:t>‘Dubieuze zorgbedrijven kunnen nog steeds hun gang gaan’</a:t>
            </a:r>
          </a:p>
          <a:p>
            <a:endParaRPr lang="nl-NL" sz="2200" dirty="0"/>
          </a:p>
          <a:p>
            <a:r>
              <a:rPr lang="nl-NL" sz="2200" dirty="0"/>
              <a:t>RTV Oost (mei ’25)</a:t>
            </a:r>
          </a:p>
          <a:p>
            <a:pPr marL="0" indent="0">
              <a:buNone/>
            </a:pPr>
            <a:r>
              <a:rPr lang="nl-NL" sz="1900" i="1" dirty="0"/>
              <a:t>‘Dubieuze zorgondernemers weren blijkt effectief: 35 miljoen aan zorgfraude in Twente voorkomen’</a:t>
            </a:r>
          </a:p>
          <a:p>
            <a:pPr marL="0" indent="0">
              <a:buNone/>
            </a:pPr>
            <a:endParaRPr lang="nl-NL" sz="1900" i="1" dirty="0"/>
          </a:p>
          <a:p>
            <a:pPr marL="0" indent="0">
              <a:buNone/>
            </a:pPr>
            <a:r>
              <a:rPr lang="nl-NL" sz="1900" i="1" dirty="0"/>
              <a:t>‘578 inschrijvers, 28 geweerd’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166D6DB-6C44-CA75-0C05-E1E9AD094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24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8A741D-FEA1-CC32-4B0F-316A6F9E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85AD72-A146-4DB4-6E8A-96B919078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7A7B36-C9B9-2CD9-D084-F535C7AA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Eigen onderzoek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049CD513-5557-0CB2-D227-8CBAFA20B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3F9714-DBB6-89ED-8C02-6C06ACB76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r>
              <a:rPr lang="nl-NL" sz="2200" dirty="0"/>
              <a:t>Startpunt onderzoek: </a:t>
            </a:r>
            <a:r>
              <a:rPr lang="nl-NL" sz="2200" dirty="0" err="1"/>
              <a:t>Bibob</a:t>
            </a:r>
            <a:r>
              <a:rPr lang="nl-NL" sz="2200" dirty="0"/>
              <a:t>-vragenformulier, inclusief bijlagen.</a:t>
            </a:r>
          </a:p>
          <a:p>
            <a:endParaRPr lang="nl-NL" sz="2200" dirty="0"/>
          </a:p>
          <a:p>
            <a:r>
              <a:rPr lang="nl-NL" sz="2200" dirty="0"/>
              <a:t>Onderschat dit niet en bereid het goed voor. Maak hiervoor tijd en capaciteit vrij.</a:t>
            </a:r>
          </a:p>
          <a:p>
            <a:endParaRPr lang="nl-NL" sz="2200" dirty="0"/>
          </a:p>
          <a:p>
            <a:r>
              <a:rPr lang="nl-NL" sz="2200" dirty="0"/>
              <a:t>Gesloten bronnen (bijv. Politie, Justitie, Belastingdienst </a:t>
            </a:r>
            <a:r>
              <a:rPr lang="nl-NL" sz="2200" dirty="0" err="1"/>
              <a:t>enz</a:t>
            </a:r>
            <a:r>
              <a:rPr lang="nl-NL" sz="2200" dirty="0"/>
              <a:t>)</a:t>
            </a:r>
          </a:p>
          <a:p>
            <a:r>
              <a:rPr lang="nl-NL" sz="2200" dirty="0"/>
              <a:t>Open bronnen (Nieuws, sociale media enz.)</a:t>
            </a:r>
          </a:p>
          <a:p>
            <a:r>
              <a:rPr lang="nl-NL" sz="2200" dirty="0"/>
              <a:t>Licht financieel onderzoek. Geen financiële opsporing.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4ACE08-51C5-E4A1-8E8A-E9C6C2464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49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D7D0B-0A9B-BFFD-FE5E-F0CBDC9CD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088644-8D22-048E-EA6A-4D5332A54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4650A4-AFBD-048A-1AF2-228F9FC49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Uitkomst eigen onderzoek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54A9B18-5176-49E8-10B6-C6310335D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48D82B2-79A1-BC3C-015D-59BB6D3C8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nl-NL" sz="2200" dirty="0">
                <a:sym typeface="Wingdings" panose="05000000000000000000" pitchFamily="2" charset="2"/>
              </a:rPr>
              <a:t>Komen er geen bijzonderheden uit het onderzoek? Dan gaat de aanbestedingsprocedure regulier verder.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Komt er bij een partij iets bijzonders uit? Dan zijn er meerdere opties.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1. Directe weigering</a:t>
            </a:r>
          </a:p>
          <a:p>
            <a:r>
              <a:rPr lang="nl-NL" sz="2200" dirty="0">
                <a:sym typeface="Wingdings" panose="05000000000000000000" pitchFamily="2" charset="2"/>
              </a:rPr>
              <a:t>2. Voorschriften</a:t>
            </a:r>
          </a:p>
          <a:p>
            <a:r>
              <a:rPr lang="nl-NL" sz="2200" dirty="0">
                <a:sym typeface="Wingdings" panose="05000000000000000000" pitchFamily="2" charset="2"/>
              </a:rPr>
              <a:t>3. Verzoek advies Landelijk Bureau </a:t>
            </a:r>
            <a:r>
              <a:rPr lang="nl-NL" sz="2200" dirty="0" err="1">
                <a:sym typeface="Wingdings" panose="05000000000000000000" pitchFamily="2" charset="2"/>
              </a:rPr>
              <a:t>Bibob</a:t>
            </a:r>
            <a:endParaRPr lang="nl-NL" sz="2200" dirty="0">
              <a:sym typeface="Wingdings" panose="05000000000000000000" pitchFamily="2" charset="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33776B8-7DF8-01C5-5068-E563F7B82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68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A602-8E78-42D3-D66A-D4D18209A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5D65D9-BD61-8DFA-0A21-A0D5CE634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790628-0C29-4FE8-E18B-6F072F38C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Termijnen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34C80743-3AA7-F0FF-B416-C06F8D98A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043FC6-035E-C132-21EE-85FDBCF7B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nl-NL" sz="2200" dirty="0">
                <a:sym typeface="Wingdings" panose="05000000000000000000" pitchFamily="2" charset="2"/>
              </a:rPr>
              <a:t>Wet </a:t>
            </a:r>
            <a:r>
              <a:rPr lang="nl-NL" sz="2200" dirty="0" err="1">
                <a:sym typeface="Wingdings" panose="05000000000000000000" pitchFamily="2" charset="2"/>
              </a:rPr>
              <a:t>Bibob</a:t>
            </a:r>
            <a:r>
              <a:rPr lang="nl-NL" sz="2200" dirty="0">
                <a:sym typeface="Wingdings" panose="05000000000000000000" pitchFamily="2" charset="2"/>
              </a:rPr>
              <a:t> volgt in principe de termijn van de aanbestedingsprocedure/</a:t>
            </a:r>
            <a:r>
              <a:rPr lang="nl-NL" sz="2200" dirty="0" err="1">
                <a:sym typeface="Wingdings" panose="05000000000000000000" pitchFamily="2" charset="2"/>
              </a:rPr>
              <a:t>standstill</a:t>
            </a:r>
            <a:r>
              <a:rPr lang="nl-NL" sz="2200" dirty="0">
                <a:sym typeface="Wingdings" panose="05000000000000000000" pitchFamily="2" charset="2"/>
              </a:rPr>
              <a:t> periode, tenzij….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Er sprake is van een verzoek om advies bij het LBB, dan worden de termijnen opgeschort voor ALLEEN de betrokken partij, de rest loopt regulier door.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Concreet: zeer krappe tijdsspanne voor het </a:t>
            </a:r>
            <a:r>
              <a:rPr lang="nl-NL" sz="2200" dirty="0" err="1">
                <a:sym typeface="Wingdings" panose="05000000000000000000" pitchFamily="2" charset="2"/>
              </a:rPr>
              <a:t>Bibob</a:t>
            </a:r>
            <a:r>
              <a:rPr lang="nl-NL" sz="2200" dirty="0">
                <a:sym typeface="Wingdings" panose="05000000000000000000" pitchFamily="2" charset="2"/>
              </a:rPr>
              <a:t>-onderzoek. Vandaar: bereid het goed voor.</a:t>
            </a:r>
          </a:p>
          <a:p>
            <a:pPr marL="0" indent="0">
              <a:buNone/>
            </a:pPr>
            <a:endParaRPr lang="nl-NL" sz="2200" dirty="0">
              <a:sym typeface="Wingdings" panose="05000000000000000000" pitchFamily="2" charset="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33EAE54-1EAB-25D0-272C-EFEF68CAE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37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D8D552-B6FD-2C3F-0B6A-C8E26B6CF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074DF9F-936F-FEEB-2A93-9F3693F65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DDB6C1-DF7D-E9F9-A93C-6C4D9E266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Rol Regio IJssel-Vecht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5017657E-521C-70C9-3C38-9F2A91034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224C16B-CD1B-6861-75F6-0EDE68F92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nl-NL" sz="2200" dirty="0">
                <a:sym typeface="Wingdings" panose="05000000000000000000" pitchFamily="2" charset="2"/>
              </a:rPr>
              <a:t>De Regio IJssel-Vecht zal één of twee </a:t>
            </a:r>
            <a:r>
              <a:rPr lang="nl-NL" sz="2200" dirty="0" err="1">
                <a:sym typeface="Wingdings" panose="05000000000000000000" pitchFamily="2" charset="2"/>
              </a:rPr>
              <a:t>Bibob</a:t>
            </a:r>
            <a:r>
              <a:rPr lang="nl-NL" sz="2200" dirty="0">
                <a:sym typeface="Wingdings" panose="05000000000000000000" pitchFamily="2" charset="2"/>
              </a:rPr>
              <a:t>-vragenuurtjes organiseren tijdens de procedure voor vragen.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Vragen vooraf kunnen per mail worden gesteld. Wij maken nog bekend aan wie.</a:t>
            </a:r>
          </a:p>
          <a:p>
            <a:endParaRPr lang="nl-NL" sz="2200" dirty="0">
              <a:sym typeface="Wingdings" panose="05000000000000000000" pitchFamily="2" charset="2"/>
            </a:endParaRPr>
          </a:p>
          <a:p>
            <a:r>
              <a:rPr lang="nl-NL" sz="2200" dirty="0">
                <a:sym typeface="Wingdings" panose="05000000000000000000" pitchFamily="2" charset="2"/>
              </a:rPr>
              <a:t>Formulieren komen op </a:t>
            </a:r>
            <a:r>
              <a:rPr lang="nl-NL" sz="2200" dirty="0" err="1">
                <a:sym typeface="Wingdings" panose="05000000000000000000" pitchFamily="2" charset="2"/>
              </a:rPr>
              <a:t>Tenderned</a:t>
            </a:r>
            <a:r>
              <a:rPr lang="nl-NL" sz="2200" dirty="0">
                <a:sym typeface="Wingdings" panose="05000000000000000000" pitchFamily="2" charset="2"/>
              </a:rPr>
              <a:t>, inleveren bij </a:t>
            </a:r>
            <a:r>
              <a:rPr lang="nl-NL" sz="2200" dirty="0" err="1">
                <a:sym typeface="Wingdings" panose="05000000000000000000" pitchFamily="2" charset="2"/>
              </a:rPr>
              <a:t>centrum-gemeente</a:t>
            </a:r>
            <a:r>
              <a:rPr lang="nl-NL" sz="2200" dirty="0">
                <a:sym typeface="Wingdings" panose="05000000000000000000" pitchFamily="2" charset="2"/>
              </a:rPr>
              <a:t> Zwolle (NIET via </a:t>
            </a:r>
            <a:r>
              <a:rPr lang="nl-NL" sz="2200" dirty="0" err="1">
                <a:sym typeface="Wingdings" panose="05000000000000000000" pitchFamily="2" charset="2"/>
              </a:rPr>
              <a:t>Tenderned</a:t>
            </a:r>
            <a:r>
              <a:rPr lang="nl-NL" sz="2200" dirty="0">
                <a:sym typeface="Wingdings" panose="05000000000000000000" pitchFamily="2" charset="2"/>
              </a:rPr>
              <a:t>, i.v.m. gevoelige gegevens). Pas inleveren als hier naar wordt gevraagd.</a:t>
            </a:r>
          </a:p>
          <a:p>
            <a:pPr marL="0" indent="0">
              <a:buNone/>
            </a:pPr>
            <a:endParaRPr lang="nl-NL" sz="2200" dirty="0">
              <a:sym typeface="Wingdings" panose="05000000000000000000" pitchFamily="2" charset="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6D8DC3-FB25-83D0-33AC-D2BFC23B3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74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9D0DE2-75E4-0D96-E4BB-D6EA0E799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610498B-33C5-7382-FD04-F2212739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C0C1D3-D013-4344-F42D-864175A0D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Vragen?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DD44212-E221-1C06-DA6B-0955DC6E5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237465-9C72-11B8-C25B-50F6EF54F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nl-NL" sz="2200" dirty="0">
              <a:sym typeface="Wingdings" panose="05000000000000000000" pitchFamily="2" charset="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A70855D-2212-2AD5-2703-11F1987C0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r="214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56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2013 - 2022 Thema">
  <a:themeElements>
    <a:clrScheme name="Office 2013 - 2022 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 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21" ma:contentTypeDescription="Een nieuw document maken." ma:contentTypeScope="" ma:versionID="aeb1a481123659bef86153192fe3102c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b250b39f6dc7b1ae2fa6dc48221f6cac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  <xsd:element ref="ns3:Pad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ad" ma:index="30" nillable="true" ma:displayName="Pad" ma:format="Hyperlink" ma:internalName="Pad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8c601a-c172-4142-980b-33deeaa1e95d" xsi:nil="true"/>
    <lcf76f155ced4ddcb4097134ff3c332f xmlns="128ee3f7-829e-4555-9a1a-4c53ac6fd304">
      <Terms xmlns="http://schemas.microsoft.com/office/infopath/2007/PartnerControls"/>
    </lcf76f155ced4ddcb4097134ff3c332f>
    <Pad xmlns="128ee3f7-829e-4555-9a1a-4c53ac6fd304">
      <Url xsi:nil="true"/>
      <Description xsi:nil="true"/>
    </Pad>
    <CATSCM xmlns="128ee3f7-829e-4555-9a1a-4c53ac6fd304" xsi:nil="true"/>
    <_dlc_DocId xmlns="558c601a-c172-4142-980b-33deeaa1e95d">RCUS45HN67DU-974321440-387446</_dlc_DocId>
    <_dlc_DocIdUrl xmlns="558c601a-c172-4142-980b-33deeaa1e95d">
      <Url>https://sscons.sharepoint.com/sites/ORG-IC/_layouts/15/DocIdRedir.aspx?ID=RCUS45HN67DU-974321440-387446</Url>
      <Description>RCUS45HN67DU-974321440-387446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848F908-EFE9-444C-8030-5759F73FA316}"/>
</file>

<file path=customXml/itemProps2.xml><?xml version="1.0" encoding="utf-8"?>
<ds:datastoreItem xmlns:ds="http://schemas.openxmlformats.org/officeDocument/2006/customXml" ds:itemID="{F331779F-528B-44EF-80D1-D1D6093F2AC7}"/>
</file>

<file path=customXml/itemProps3.xml><?xml version="1.0" encoding="utf-8"?>
<ds:datastoreItem xmlns:ds="http://schemas.openxmlformats.org/officeDocument/2006/customXml" ds:itemID="{4764AA2A-3A44-4095-BACC-8C73AF10F6A9}"/>
</file>

<file path=customXml/itemProps4.xml><?xml version="1.0" encoding="utf-8"?>
<ds:datastoreItem xmlns:ds="http://schemas.openxmlformats.org/officeDocument/2006/customXml" ds:itemID="{53475688-893E-4C66-A340-20109AF31691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432</Words>
  <Application>Microsoft Office PowerPoint</Application>
  <PresentationFormat>Breedbeeld</PresentationFormat>
  <Paragraphs>58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Wingdings</vt:lpstr>
      <vt:lpstr>Office 2013 - 2022 Thema</vt:lpstr>
      <vt:lpstr>De Wet Bibob bij de aanbesteding Safehouses Beschermd Wonen Regio IJssel-Vecht</vt:lpstr>
      <vt:lpstr>Wie ben ik?</vt:lpstr>
      <vt:lpstr>Huh, Bibob?</vt:lpstr>
      <vt:lpstr>Waarom een Bibob-onderzoek?</vt:lpstr>
      <vt:lpstr>Eigen onderzoek</vt:lpstr>
      <vt:lpstr>Uitkomst eigen onderzoek</vt:lpstr>
      <vt:lpstr>Termijnen</vt:lpstr>
      <vt:lpstr>Rol Regio IJssel-Vecht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Info | Polderjurist</dc:creator>
  <cp:lastModifiedBy>Greveling, VC. (Vivienne)</cp:lastModifiedBy>
  <cp:revision>5</cp:revision>
  <dcterms:created xsi:type="dcterms:W3CDTF">2026-03-10T12:12:17Z</dcterms:created>
  <dcterms:modified xsi:type="dcterms:W3CDTF">2026-04-13T10:40:07Z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MediaServiceImageTags">
    <vt:lpwstr/>
  </property>
  <property fmtid="{D5CDD505-2E9C-101B-9397-08002B2CF9AE}" pid="4" name="_dlc_DocIdItemGuid">
    <vt:lpwstr>d8c37b73-6927-41ca-accd-2865fd5d8760</vt:lpwstr>
  </property>
</Properties>
</file>