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4"/>
  </p:sldMasterIdLst>
  <p:notesMasterIdLst>
    <p:notesMasterId r:id="rId18"/>
  </p:notesMasterIdLst>
  <p:handoutMasterIdLst>
    <p:handoutMasterId r:id="rId19"/>
  </p:handoutMasterIdLst>
  <p:sldIdLst>
    <p:sldId id="296" r:id="rId5"/>
    <p:sldId id="365" r:id="rId6"/>
    <p:sldId id="380" r:id="rId7"/>
    <p:sldId id="390" r:id="rId8"/>
    <p:sldId id="392" r:id="rId9"/>
    <p:sldId id="383" r:id="rId10"/>
    <p:sldId id="391" r:id="rId11"/>
    <p:sldId id="389" r:id="rId12"/>
    <p:sldId id="393" r:id="rId13"/>
    <p:sldId id="394" r:id="rId14"/>
    <p:sldId id="388" r:id="rId15"/>
    <p:sldId id="387" r:id="rId16"/>
    <p:sldId id="378" r:id="rId17"/>
  </p:sldIdLst>
  <p:sldSz cx="9144000" cy="6858000" type="screen4x3"/>
  <p:notesSz cx="6797675" cy="9872663"/>
  <p:defaultTextStyle>
    <a:defPPr>
      <a:defRPr lang="en-US"/>
    </a:defPPr>
    <a:lvl1pPr algn="l" rtl="0" eaLnBrk="0" fontAlgn="base" hangingPunct="0">
      <a:spcBef>
        <a:spcPct val="0"/>
      </a:spcBef>
      <a:spcAft>
        <a:spcPct val="0"/>
      </a:spcAft>
      <a:defRPr sz="2400" kern="1200">
        <a:solidFill>
          <a:schemeClr val="tx1"/>
        </a:solidFill>
        <a:latin typeface="Arial" charset="0"/>
        <a:ea typeface="+mn-ea"/>
        <a:cs typeface="+mn-cs"/>
      </a:defRPr>
    </a:lvl1pPr>
    <a:lvl2pPr marL="457200" algn="l" rtl="0" eaLnBrk="0" fontAlgn="base" hangingPunct="0">
      <a:spcBef>
        <a:spcPct val="0"/>
      </a:spcBef>
      <a:spcAft>
        <a:spcPct val="0"/>
      </a:spcAft>
      <a:defRPr sz="2400" kern="1200">
        <a:solidFill>
          <a:schemeClr val="tx1"/>
        </a:solidFill>
        <a:latin typeface="Arial" charset="0"/>
        <a:ea typeface="+mn-ea"/>
        <a:cs typeface="+mn-cs"/>
      </a:defRPr>
    </a:lvl2pPr>
    <a:lvl3pPr marL="914400" algn="l" rtl="0" eaLnBrk="0" fontAlgn="base" hangingPunct="0">
      <a:spcBef>
        <a:spcPct val="0"/>
      </a:spcBef>
      <a:spcAft>
        <a:spcPct val="0"/>
      </a:spcAft>
      <a:defRPr sz="2400" kern="1200">
        <a:solidFill>
          <a:schemeClr val="tx1"/>
        </a:solidFill>
        <a:latin typeface="Arial" charset="0"/>
        <a:ea typeface="+mn-ea"/>
        <a:cs typeface="+mn-cs"/>
      </a:defRPr>
    </a:lvl3pPr>
    <a:lvl4pPr marL="1371600" algn="l" rtl="0" eaLnBrk="0" fontAlgn="base" hangingPunct="0">
      <a:spcBef>
        <a:spcPct val="0"/>
      </a:spcBef>
      <a:spcAft>
        <a:spcPct val="0"/>
      </a:spcAft>
      <a:defRPr sz="2400" kern="1200">
        <a:solidFill>
          <a:schemeClr val="tx1"/>
        </a:solidFill>
        <a:latin typeface="Arial" charset="0"/>
        <a:ea typeface="+mn-ea"/>
        <a:cs typeface="+mn-cs"/>
      </a:defRPr>
    </a:lvl4pPr>
    <a:lvl5pPr marL="1828800" algn="l" rtl="0" eaLnBrk="0" fontAlgn="base" hangingPunct="0">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664">
          <p15:clr>
            <a:srgbClr val="A4A3A4"/>
          </p15:clr>
        </p15:guide>
        <p15:guide id="2" pos="664">
          <p15:clr>
            <a:srgbClr val="A4A3A4"/>
          </p15:clr>
        </p15:guide>
        <p15:guide id="3" pos="5088">
          <p15:clr>
            <a:srgbClr val="A4A3A4"/>
          </p15:clr>
        </p15:guide>
        <p15:guide id="4" pos="4992">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CA1331F-85DC-E373-7E03-A5F96727D99F}" name="Greveling, Vivienne" initials="VG" userId="S::V.Greveling@zwolle.nl::e25880e2-ef28-43e2-b7c6-1af16b7a5e6f" providerId="AD"/>
  <p188:author id="{52A6B46A-8857-E6C3-1C78-86F63A719733}" name="Tiggelaar, Haaye" initials="HT" userId="S::H.Tiggelaar@zwolle.nl::bb199552-048f-47a3-834e-5d11ed0acb7e" providerId="AD"/>
  <p188:author id="{6B51C17F-93C7-EB57-FA7C-6D05C60DA0DC}" name="Greveling, Vivienne" initials="GV" userId="S::v.greveling@zwolle.nl::e25880e2-ef28-43e2-b7c6-1af16b7a5e6f" providerId="AD"/>
  <p188:author id="{1285C590-8CB0-ECA9-A113-C052F22F3590}" name="Maanen, E. van (Emma)" initials="" userId="S::e.van.maanen@zwolle.nl::06cb8654-58ab-4f34-87be-e25ad6e10d4d" providerId="AD"/>
  <p188:author id="{5EED8FFB-4ED6-7459-2596-979D2E29CFE2}" name="Tiggelaar, Haaye" initials="TH" userId="S::h.tiggelaar@zwolle.nl::bb199552-048f-47a3-834e-5d11ed0acb7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96D903-1753-4A7B-BA69-ACB26367056A}" v="4" dt="2026-03-19T11:58:25.217"/>
    <p1510:client id="{B794D1FD-6AF9-4581-A047-EF5BC150F40D}" v="85" dt="2026-03-12T10:18:13.648"/>
    <p1510:client id="{E159C75F-7E15-4AA6-84B0-1F8D40919FFF}" v="32" dt="2026-03-11T10:38:07.01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ijl, licht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2838BEF-8BB2-4498-84A7-C5851F593DF1}" styleName="Stijl, gemiddeld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50" d="100"/>
          <a:sy n="150" d="100"/>
        </p:scale>
        <p:origin x="4632" y="132"/>
      </p:cViewPr>
      <p:guideLst>
        <p:guide orient="horz" pos="664"/>
        <p:guide pos="664"/>
        <p:guide pos="5088"/>
        <p:guide pos="499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8" name="Rectangle 10"/>
          <p:cNvSpPr>
            <a:spLocks noGrp="1" noChangeArrowheads="1"/>
          </p:cNvSpPr>
          <p:nvPr>
            <p:ph type="hdr" sz="quarter"/>
          </p:nvPr>
        </p:nvSpPr>
        <p:spPr bwMode="auto">
          <a:xfrm>
            <a:off x="528708" y="190256"/>
            <a:ext cx="5740259" cy="38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1000"/>
            </a:lvl1pPr>
          </a:lstStyle>
          <a:p>
            <a:endParaRPr lang="en-US"/>
          </a:p>
        </p:txBody>
      </p:sp>
      <p:sp>
        <p:nvSpPr>
          <p:cNvPr id="17419" name="Rectangle 11"/>
          <p:cNvSpPr>
            <a:spLocks noGrp="1" noChangeArrowheads="1"/>
          </p:cNvSpPr>
          <p:nvPr>
            <p:ph type="dt" idx="1"/>
          </p:nvPr>
        </p:nvSpPr>
        <p:spPr bwMode="auto">
          <a:xfrm>
            <a:off x="528708" y="0"/>
            <a:ext cx="5740259" cy="246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1000"/>
            </a:lvl1pPr>
          </a:lstStyle>
          <a:p>
            <a:fld id="{469B23FE-0B98-4115-A381-8C853B8EA07C}" type="datetime1">
              <a:rPr lang="en-US"/>
              <a:pPr/>
              <a:t>3/19/2026</a:t>
            </a:fld>
            <a:endParaRPr lang="en-US"/>
          </a:p>
        </p:txBody>
      </p:sp>
      <p:sp>
        <p:nvSpPr>
          <p:cNvPr id="17420" name="Rectangle 12"/>
          <p:cNvSpPr>
            <a:spLocks noChangeArrowheads="1"/>
          </p:cNvSpPr>
          <p:nvPr/>
        </p:nvSpPr>
        <p:spPr bwMode="auto">
          <a:xfrm>
            <a:off x="528708" y="9461302"/>
            <a:ext cx="5136021" cy="411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p>
            <a:r>
              <a:rPr lang="en-US" sz="1000"/>
              <a:t>Gemeente Zwolle</a:t>
            </a:r>
          </a:p>
        </p:txBody>
      </p:sp>
      <p:sp>
        <p:nvSpPr>
          <p:cNvPr id="17421" name="Rectangle 13"/>
          <p:cNvSpPr>
            <a:spLocks noChangeArrowheads="1"/>
          </p:cNvSpPr>
          <p:nvPr/>
        </p:nvSpPr>
        <p:spPr bwMode="auto">
          <a:xfrm>
            <a:off x="5815789" y="9625846"/>
            <a:ext cx="453178" cy="246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p>
            <a:pPr algn="r"/>
            <a:fld id="{80C0643F-E609-439C-B876-745B61D3B6A7}" type="slidenum">
              <a:rPr lang="en-US" sz="1000"/>
              <a:pPr algn="r"/>
              <a:t>‹nr.›</a:t>
            </a:fld>
            <a:endParaRPr lang="en-US" sz="1000"/>
          </a:p>
        </p:txBody>
      </p:sp>
    </p:spTree>
    <p:extLst>
      <p:ext uri="{BB962C8B-B14F-4D97-AF65-F5344CB8AC3E}">
        <p14:creationId xmlns:p14="http://schemas.microsoft.com/office/powerpoint/2010/main" val="21463477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528708" y="190256"/>
            <a:ext cx="5740259" cy="38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1000"/>
            </a:lvl1pPr>
          </a:lstStyle>
          <a:p>
            <a:endParaRPr lang="en-US"/>
          </a:p>
        </p:txBody>
      </p:sp>
      <p:sp>
        <p:nvSpPr>
          <p:cNvPr id="4099" name="Rectangle 3"/>
          <p:cNvSpPr>
            <a:spLocks noGrp="1" noChangeArrowheads="1"/>
          </p:cNvSpPr>
          <p:nvPr>
            <p:ph type="dt" idx="1"/>
          </p:nvPr>
        </p:nvSpPr>
        <p:spPr bwMode="auto">
          <a:xfrm>
            <a:off x="528708" y="0"/>
            <a:ext cx="5740259" cy="246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1000"/>
            </a:lvl1pPr>
          </a:lstStyle>
          <a:p>
            <a:fld id="{D1C153C7-437D-49D9-961B-0BBC8F454054}" type="datetime1">
              <a:rPr lang="en-US"/>
              <a:pPr/>
              <a:t>3/19/2026</a:t>
            </a:fld>
            <a:endParaRPr lang="en-US"/>
          </a:p>
        </p:txBody>
      </p:sp>
      <p:sp>
        <p:nvSpPr>
          <p:cNvPr id="4100" name="Rectangle 4"/>
          <p:cNvSpPr>
            <a:spLocks noGrp="1" noRot="1" noChangeAspect="1" noChangeArrowheads="1" noTextEdit="1"/>
          </p:cNvSpPr>
          <p:nvPr>
            <p:ph type="sldImg" idx="2"/>
          </p:nvPr>
        </p:nvSpPr>
        <p:spPr bwMode="auto">
          <a:xfrm>
            <a:off x="930275" y="739775"/>
            <a:ext cx="4937125" cy="370363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txBody>
          <a:bodyPr/>
          <a:lstStyle/>
          <a:p>
            <a:endParaRPr lang="nl-NL"/>
          </a:p>
        </p:txBody>
      </p:sp>
      <p:sp>
        <p:nvSpPr>
          <p:cNvPr id="4101" name="Rectangle 5"/>
          <p:cNvSpPr>
            <a:spLocks noGrp="1" noChangeArrowheads="1"/>
          </p:cNvSpPr>
          <p:nvPr>
            <p:ph type="body" sz="quarter" idx="3"/>
          </p:nvPr>
        </p:nvSpPr>
        <p:spPr bwMode="auto">
          <a:xfrm>
            <a:off x="1129799" y="4787214"/>
            <a:ext cx="4534930" cy="4442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t>Klik om het opmaakprofiel van de modeltekst te bewerken</a:t>
            </a:r>
          </a:p>
          <a:p>
            <a:pPr lvl="1"/>
            <a:r>
              <a:rPr lang="en-US"/>
              <a:t>Tweede niveau</a:t>
            </a:r>
          </a:p>
          <a:p>
            <a:pPr lvl="2"/>
            <a:r>
              <a:rPr lang="en-US"/>
              <a:t>Derde niveau</a:t>
            </a:r>
          </a:p>
          <a:p>
            <a:pPr lvl="3"/>
            <a:r>
              <a:rPr lang="en-US"/>
              <a:t>Vierde niveau</a:t>
            </a:r>
          </a:p>
          <a:p>
            <a:pPr lvl="4"/>
            <a:r>
              <a:rPr lang="en-US"/>
              <a:t>Vijfde niveau</a:t>
            </a:r>
          </a:p>
        </p:txBody>
      </p:sp>
      <p:sp>
        <p:nvSpPr>
          <p:cNvPr id="4102" name="Rectangle 6"/>
          <p:cNvSpPr>
            <a:spLocks noGrp="1" noChangeArrowheads="1"/>
          </p:cNvSpPr>
          <p:nvPr>
            <p:ph type="ftr" sz="quarter" idx="4"/>
          </p:nvPr>
        </p:nvSpPr>
        <p:spPr bwMode="auto">
          <a:xfrm>
            <a:off x="528708" y="9461302"/>
            <a:ext cx="5136021" cy="411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defRPr sz="1000"/>
            </a:lvl1pPr>
          </a:lstStyle>
          <a:p>
            <a:r>
              <a:rPr lang="en-US"/>
              <a:t>Gemeente Zwolle</a:t>
            </a:r>
          </a:p>
        </p:txBody>
      </p:sp>
      <p:sp>
        <p:nvSpPr>
          <p:cNvPr id="4103" name="Rectangle 7"/>
          <p:cNvSpPr>
            <a:spLocks noGrp="1" noChangeArrowheads="1"/>
          </p:cNvSpPr>
          <p:nvPr>
            <p:ph type="sldNum" sz="quarter" idx="5"/>
          </p:nvPr>
        </p:nvSpPr>
        <p:spPr bwMode="auto">
          <a:xfrm>
            <a:off x="5815789" y="9625846"/>
            <a:ext cx="453178" cy="246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defRPr sz="1000"/>
            </a:lvl1pPr>
          </a:lstStyle>
          <a:p>
            <a:fld id="{A7A09D6D-848C-42E8-95B8-36ABC500CE41}" type="slidenum">
              <a:rPr lang="en-US"/>
              <a:pPr/>
              <a:t>‹nr.›</a:t>
            </a:fld>
            <a:endParaRPr lang="en-US"/>
          </a:p>
        </p:txBody>
      </p:sp>
    </p:spTree>
    <p:extLst>
      <p:ext uri="{BB962C8B-B14F-4D97-AF65-F5344CB8AC3E}">
        <p14:creationId xmlns:p14="http://schemas.microsoft.com/office/powerpoint/2010/main" val="2653593550"/>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190500" indent="95250" algn="l" rtl="0" eaLnBrk="0" fontAlgn="base" hangingPunct="0">
      <a:spcBef>
        <a:spcPct val="30000"/>
      </a:spcBef>
      <a:spcAft>
        <a:spcPct val="0"/>
      </a:spcAft>
      <a:buChar char="•"/>
      <a:defRPr sz="1200" kern="1200">
        <a:solidFill>
          <a:schemeClr val="tx1"/>
        </a:solidFill>
        <a:latin typeface="Arial" charset="0"/>
        <a:ea typeface="+mn-ea"/>
        <a:cs typeface="+mn-cs"/>
      </a:defRPr>
    </a:lvl2pPr>
    <a:lvl3pPr marL="476250" algn="l" rtl="0" eaLnBrk="0" fontAlgn="base" hangingPunct="0">
      <a:spcBef>
        <a:spcPct val="30000"/>
      </a:spcBef>
      <a:spcAft>
        <a:spcPct val="0"/>
      </a:spcAft>
      <a:defRPr sz="1200" kern="1200">
        <a:solidFill>
          <a:schemeClr val="tx1"/>
        </a:solidFill>
        <a:latin typeface="Arial" charset="0"/>
        <a:ea typeface="+mn-ea"/>
        <a:cs typeface="+mn-cs"/>
      </a:defRPr>
    </a:lvl3pPr>
    <a:lvl4pPr marL="666750" indent="95250" algn="l" rtl="0" eaLnBrk="0" fontAlgn="base" hangingPunct="0">
      <a:spcBef>
        <a:spcPct val="30000"/>
      </a:spcBef>
      <a:spcAft>
        <a:spcPct val="0"/>
      </a:spcAft>
      <a:buChar char="•"/>
      <a:defRPr sz="1200" kern="1200">
        <a:solidFill>
          <a:schemeClr val="tx1"/>
        </a:solidFill>
        <a:latin typeface="Arial" charset="0"/>
        <a:ea typeface="+mn-ea"/>
        <a:cs typeface="+mn-cs"/>
      </a:defRPr>
    </a:lvl4pPr>
    <a:lvl5pPr marL="9525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atum 3"/>
          <p:cNvSpPr>
            <a:spLocks noGrp="1"/>
          </p:cNvSpPr>
          <p:nvPr>
            <p:ph type="dt" idx="1"/>
          </p:nvPr>
        </p:nvSpPr>
        <p:spPr/>
        <p:txBody>
          <a:bodyPr/>
          <a:lstStyle/>
          <a:p>
            <a:fld id="{D1C153C7-437D-49D9-961B-0BBC8F454054}" type="datetime1">
              <a:rPr lang="en-US" smtClean="0"/>
              <a:pPr/>
              <a:t>3/19/2026</a:t>
            </a:fld>
            <a:endParaRPr lang="en-US"/>
          </a:p>
        </p:txBody>
      </p:sp>
      <p:sp>
        <p:nvSpPr>
          <p:cNvPr id="5" name="Tijdelijke aanduiding voor voettekst 4"/>
          <p:cNvSpPr>
            <a:spLocks noGrp="1"/>
          </p:cNvSpPr>
          <p:nvPr>
            <p:ph type="ftr" sz="quarter" idx="4"/>
          </p:nvPr>
        </p:nvSpPr>
        <p:spPr/>
        <p:txBody>
          <a:bodyPr/>
          <a:lstStyle/>
          <a:p>
            <a:r>
              <a:rPr lang="en-US"/>
              <a:t>Gemeente Zwolle</a:t>
            </a:r>
          </a:p>
        </p:txBody>
      </p:sp>
      <p:sp>
        <p:nvSpPr>
          <p:cNvPr id="6" name="Tijdelijke aanduiding voor dianummer 5"/>
          <p:cNvSpPr>
            <a:spLocks noGrp="1"/>
          </p:cNvSpPr>
          <p:nvPr>
            <p:ph type="sldNum" sz="quarter" idx="5"/>
          </p:nvPr>
        </p:nvSpPr>
        <p:spPr/>
        <p:txBody>
          <a:bodyPr/>
          <a:lstStyle/>
          <a:p>
            <a:fld id="{A7A09D6D-848C-42E8-95B8-36ABC500CE41}" type="slidenum">
              <a:rPr lang="en-US" smtClean="0"/>
              <a:pPr/>
              <a:t>3</a:t>
            </a:fld>
            <a:endParaRPr lang="en-US"/>
          </a:p>
        </p:txBody>
      </p:sp>
    </p:spTree>
    <p:extLst>
      <p:ext uri="{BB962C8B-B14F-4D97-AF65-F5344CB8AC3E}">
        <p14:creationId xmlns:p14="http://schemas.microsoft.com/office/powerpoint/2010/main" val="2042754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BB6FAA32-592A-4035-B6E2-62200E81B0A8}" type="datetime1">
              <a:rPr lang="nl-NL" smtClean="0">
                <a:solidFill>
                  <a:prstClr val="black">
                    <a:tint val="75000"/>
                  </a:prstClr>
                </a:solidFill>
              </a:rPr>
              <a:pPr/>
              <a:t>19-3-2026</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r>
              <a:rPr lang="nl-NL">
                <a:solidFill>
                  <a:prstClr val="black">
                    <a:tint val="75000"/>
                  </a:prstClr>
                </a:solidFill>
              </a:rPr>
              <a:t>kijk</a:t>
            </a:r>
          </a:p>
        </p:txBody>
      </p:sp>
      <p:sp>
        <p:nvSpPr>
          <p:cNvPr id="6" name="Tijdelijke aanduiding voor dianummer 5"/>
          <p:cNvSpPr>
            <a:spLocks noGrp="1"/>
          </p:cNvSpPr>
          <p:nvPr>
            <p:ph type="sldNum" sz="quarter" idx="12"/>
          </p:nvPr>
        </p:nvSpPr>
        <p:spPr/>
        <p:txBody>
          <a:bodyPr/>
          <a:lstStyle/>
          <a:p>
            <a:fld id="{CB7C6F57-76B8-4A75-8915-BB9BB3FB42B5}"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60977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5F9D0874-C6DE-4C3F-AC56-B133566A450C}" type="datetime1">
              <a:rPr lang="nl-NL" smtClean="0">
                <a:solidFill>
                  <a:prstClr val="black">
                    <a:tint val="75000"/>
                  </a:prstClr>
                </a:solidFill>
              </a:rPr>
              <a:pPr/>
              <a:t>19-3-2026</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r>
              <a:rPr lang="nl-NL">
                <a:solidFill>
                  <a:prstClr val="black">
                    <a:tint val="75000"/>
                  </a:prstClr>
                </a:solidFill>
              </a:rPr>
              <a:t>kijk</a:t>
            </a:r>
          </a:p>
        </p:txBody>
      </p:sp>
      <p:sp>
        <p:nvSpPr>
          <p:cNvPr id="6" name="Tijdelijke aanduiding voor dianummer 5"/>
          <p:cNvSpPr>
            <a:spLocks noGrp="1"/>
          </p:cNvSpPr>
          <p:nvPr>
            <p:ph type="sldNum" sz="quarter" idx="12"/>
          </p:nvPr>
        </p:nvSpPr>
        <p:spPr/>
        <p:txBody>
          <a:bodyPr/>
          <a:lstStyle/>
          <a:p>
            <a:fld id="{7C86EA5C-D869-47E2-AECB-2583E9660A8E}"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127080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9D3B0F73-2463-4E47-B267-06BBBF0B78EB}" type="datetime1">
              <a:rPr lang="nl-NL" smtClean="0">
                <a:solidFill>
                  <a:prstClr val="black">
                    <a:tint val="75000"/>
                  </a:prstClr>
                </a:solidFill>
              </a:rPr>
              <a:pPr/>
              <a:t>19-3-2026</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r>
              <a:rPr lang="nl-NL">
                <a:solidFill>
                  <a:prstClr val="black">
                    <a:tint val="75000"/>
                  </a:prstClr>
                </a:solidFill>
              </a:rPr>
              <a:t>kijk</a:t>
            </a:r>
          </a:p>
        </p:txBody>
      </p:sp>
      <p:sp>
        <p:nvSpPr>
          <p:cNvPr id="6" name="Tijdelijke aanduiding voor dianummer 5"/>
          <p:cNvSpPr>
            <a:spLocks noGrp="1"/>
          </p:cNvSpPr>
          <p:nvPr>
            <p:ph type="sldNum" sz="quarter" idx="12"/>
          </p:nvPr>
        </p:nvSpPr>
        <p:spPr/>
        <p:txBody>
          <a:bodyPr/>
          <a:lstStyle/>
          <a:p>
            <a:fld id="{75BE8D9B-28A0-4CFB-95FA-1521A2A3F27C}"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030980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344663EA-0E71-4B05-AE19-1B25816DCBE0}" type="datetime1">
              <a:rPr lang="nl-NL" smtClean="0">
                <a:solidFill>
                  <a:prstClr val="black">
                    <a:tint val="75000"/>
                  </a:prstClr>
                </a:solidFill>
              </a:rPr>
              <a:pPr/>
              <a:t>19-3-2026</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r>
              <a:rPr lang="nl-NL">
                <a:solidFill>
                  <a:prstClr val="black">
                    <a:tint val="75000"/>
                  </a:prstClr>
                </a:solidFill>
              </a:rPr>
              <a:t>kijk</a:t>
            </a:r>
          </a:p>
        </p:txBody>
      </p:sp>
      <p:sp>
        <p:nvSpPr>
          <p:cNvPr id="6" name="Tijdelijke aanduiding voor dianummer 5"/>
          <p:cNvSpPr>
            <a:spLocks noGrp="1"/>
          </p:cNvSpPr>
          <p:nvPr>
            <p:ph type="sldNum" sz="quarter" idx="12"/>
          </p:nvPr>
        </p:nvSpPr>
        <p:spPr/>
        <p:txBody>
          <a:bodyPr/>
          <a:lstStyle/>
          <a:p>
            <a:fld id="{876A19E0-301B-46AF-AD14-6EB26308D7FE}"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4111461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556F5EDB-4590-409C-B67C-C28D42E2E526}" type="datetime1">
              <a:rPr lang="nl-NL" smtClean="0">
                <a:solidFill>
                  <a:prstClr val="black">
                    <a:tint val="75000"/>
                  </a:prstClr>
                </a:solidFill>
              </a:rPr>
              <a:pPr/>
              <a:t>19-3-2026</a:t>
            </a:fld>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r>
              <a:rPr lang="nl-NL">
                <a:solidFill>
                  <a:prstClr val="black">
                    <a:tint val="75000"/>
                  </a:prstClr>
                </a:solidFill>
              </a:rPr>
              <a:t>kijk</a:t>
            </a:r>
          </a:p>
        </p:txBody>
      </p:sp>
      <p:sp>
        <p:nvSpPr>
          <p:cNvPr id="6" name="Tijdelijke aanduiding voor dianummer 5"/>
          <p:cNvSpPr>
            <a:spLocks noGrp="1"/>
          </p:cNvSpPr>
          <p:nvPr>
            <p:ph type="sldNum" sz="quarter" idx="12"/>
          </p:nvPr>
        </p:nvSpPr>
        <p:spPr/>
        <p:txBody>
          <a:bodyPr/>
          <a:lstStyle/>
          <a:p>
            <a:fld id="{44EA01FF-8C38-4D54-947F-74F64BF19FD3}"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439310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4915E308-2ACB-4FE4-8C82-6D57ADE8A6D2}" type="datetime1">
              <a:rPr lang="nl-NL" smtClean="0">
                <a:solidFill>
                  <a:prstClr val="black">
                    <a:tint val="75000"/>
                  </a:prstClr>
                </a:solidFill>
              </a:rPr>
              <a:pPr/>
              <a:t>19-3-2026</a:t>
            </a:fld>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r>
              <a:rPr lang="nl-NL">
                <a:solidFill>
                  <a:prstClr val="black">
                    <a:tint val="75000"/>
                  </a:prstClr>
                </a:solidFill>
              </a:rPr>
              <a:t>kijk</a:t>
            </a:r>
          </a:p>
        </p:txBody>
      </p:sp>
      <p:sp>
        <p:nvSpPr>
          <p:cNvPr id="7" name="Tijdelijke aanduiding voor dianummer 6"/>
          <p:cNvSpPr>
            <a:spLocks noGrp="1"/>
          </p:cNvSpPr>
          <p:nvPr>
            <p:ph type="sldNum" sz="quarter" idx="12"/>
          </p:nvPr>
        </p:nvSpPr>
        <p:spPr/>
        <p:txBody>
          <a:bodyPr/>
          <a:lstStyle/>
          <a:p>
            <a:fld id="{C4D2C285-F3C1-4990-A4F2-14CA1F7FBBCB}"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4054675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36B7C819-F91C-4F6B-B942-0CE0565C7181}" type="datetime1">
              <a:rPr lang="nl-NL" smtClean="0">
                <a:solidFill>
                  <a:prstClr val="black">
                    <a:tint val="75000"/>
                  </a:prstClr>
                </a:solidFill>
              </a:rPr>
              <a:pPr/>
              <a:t>19-3-2026</a:t>
            </a:fld>
            <a:endParaRPr lang="nl-NL">
              <a:solidFill>
                <a:prstClr val="black">
                  <a:tint val="75000"/>
                </a:prstClr>
              </a:solidFill>
            </a:endParaRPr>
          </a:p>
        </p:txBody>
      </p:sp>
      <p:sp>
        <p:nvSpPr>
          <p:cNvPr id="8" name="Tijdelijke aanduiding voor voettekst 7"/>
          <p:cNvSpPr>
            <a:spLocks noGrp="1"/>
          </p:cNvSpPr>
          <p:nvPr>
            <p:ph type="ftr" sz="quarter" idx="11"/>
          </p:nvPr>
        </p:nvSpPr>
        <p:spPr/>
        <p:txBody>
          <a:bodyPr/>
          <a:lstStyle/>
          <a:p>
            <a:r>
              <a:rPr lang="nl-NL">
                <a:solidFill>
                  <a:prstClr val="black">
                    <a:tint val="75000"/>
                  </a:prstClr>
                </a:solidFill>
              </a:rPr>
              <a:t>kijk</a:t>
            </a:r>
          </a:p>
        </p:txBody>
      </p:sp>
      <p:sp>
        <p:nvSpPr>
          <p:cNvPr id="9" name="Tijdelijke aanduiding voor dianummer 8"/>
          <p:cNvSpPr>
            <a:spLocks noGrp="1"/>
          </p:cNvSpPr>
          <p:nvPr>
            <p:ph type="sldNum" sz="quarter" idx="12"/>
          </p:nvPr>
        </p:nvSpPr>
        <p:spPr/>
        <p:txBody>
          <a:bodyPr/>
          <a:lstStyle/>
          <a:p>
            <a:fld id="{D403B147-D6B5-48D1-BBE7-5F8830F9F153}"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42120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796A3688-7EFD-4173-A6C3-567EBEF64769}" type="datetime1">
              <a:rPr lang="nl-NL" smtClean="0">
                <a:solidFill>
                  <a:prstClr val="black">
                    <a:tint val="75000"/>
                  </a:prstClr>
                </a:solidFill>
              </a:rPr>
              <a:pPr/>
              <a:t>19-3-2026</a:t>
            </a:fld>
            <a:endParaRPr lang="nl-NL">
              <a:solidFill>
                <a:prstClr val="black">
                  <a:tint val="75000"/>
                </a:prstClr>
              </a:solidFill>
            </a:endParaRPr>
          </a:p>
        </p:txBody>
      </p:sp>
      <p:sp>
        <p:nvSpPr>
          <p:cNvPr id="4" name="Tijdelijke aanduiding voor voettekst 3"/>
          <p:cNvSpPr>
            <a:spLocks noGrp="1"/>
          </p:cNvSpPr>
          <p:nvPr>
            <p:ph type="ftr" sz="quarter" idx="11"/>
          </p:nvPr>
        </p:nvSpPr>
        <p:spPr/>
        <p:txBody>
          <a:bodyPr/>
          <a:lstStyle/>
          <a:p>
            <a:r>
              <a:rPr lang="nl-NL">
                <a:solidFill>
                  <a:prstClr val="black">
                    <a:tint val="75000"/>
                  </a:prstClr>
                </a:solidFill>
              </a:rPr>
              <a:t>kijk</a:t>
            </a:r>
          </a:p>
        </p:txBody>
      </p:sp>
      <p:sp>
        <p:nvSpPr>
          <p:cNvPr id="5" name="Tijdelijke aanduiding voor dianummer 4"/>
          <p:cNvSpPr>
            <a:spLocks noGrp="1"/>
          </p:cNvSpPr>
          <p:nvPr>
            <p:ph type="sldNum" sz="quarter" idx="12"/>
          </p:nvPr>
        </p:nvSpPr>
        <p:spPr/>
        <p:txBody>
          <a:bodyPr/>
          <a:lstStyle/>
          <a:p>
            <a:fld id="{41DC5BEB-5F13-48D9-9E91-21D273CE6469}"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132657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259DAF82-AEC8-4B01-ADC0-C876490CD73D}" type="datetime1">
              <a:rPr lang="nl-NL" smtClean="0">
                <a:solidFill>
                  <a:prstClr val="black">
                    <a:tint val="75000"/>
                  </a:prstClr>
                </a:solidFill>
              </a:rPr>
              <a:pPr/>
              <a:t>19-3-2026</a:t>
            </a:fld>
            <a:endParaRPr lang="nl-NL">
              <a:solidFill>
                <a:prstClr val="black">
                  <a:tint val="75000"/>
                </a:prstClr>
              </a:solidFill>
            </a:endParaRPr>
          </a:p>
        </p:txBody>
      </p:sp>
      <p:sp>
        <p:nvSpPr>
          <p:cNvPr id="3" name="Tijdelijke aanduiding voor voettekst 2"/>
          <p:cNvSpPr>
            <a:spLocks noGrp="1"/>
          </p:cNvSpPr>
          <p:nvPr>
            <p:ph type="ftr" sz="quarter" idx="11"/>
          </p:nvPr>
        </p:nvSpPr>
        <p:spPr/>
        <p:txBody>
          <a:bodyPr/>
          <a:lstStyle/>
          <a:p>
            <a:r>
              <a:rPr lang="nl-NL">
                <a:solidFill>
                  <a:prstClr val="black">
                    <a:tint val="75000"/>
                  </a:prstClr>
                </a:solidFill>
              </a:rPr>
              <a:t>kijk</a:t>
            </a:r>
          </a:p>
        </p:txBody>
      </p:sp>
      <p:sp>
        <p:nvSpPr>
          <p:cNvPr id="4" name="Tijdelijke aanduiding voor dianummer 3"/>
          <p:cNvSpPr>
            <a:spLocks noGrp="1"/>
          </p:cNvSpPr>
          <p:nvPr>
            <p:ph type="sldNum" sz="quarter" idx="12"/>
          </p:nvPr>
        </p:nvSpPr>
        <p:spPr/>
        <p:txBody>
          <a:bodyPr/>
          <a:lstStyle/>
          <a:p>
            <a:fld id="{12F88BE7-A58B-4217-8740-6981FD9D1E9C}"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945854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76093CF1-AA55-442D-9BE9-DE5543A6071B}" type="datetime1">
              <a:rPr lang="nl-NL" smtClean="0">
                <a:solidFill>
                  <a:prstClr val="black">
                    <a:tint val="75000"/>
                  </a:prstClr>
                </a:solidFill>
              </a:rPr>
              <a:pPr/>
              <a:t>19-3-2026</a:t>
            </a:fld>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r>
              <a:rPr lang="nl-NL">
                <a:solidFill>
                  <a:prstClr val="black">
                    <a:tint val="75000"/>
                  </a:prstClr>
                </a:solidFill>
              </a:rPr>
              <a:t>kijk</a:t>
            </a:r>
          </a:p>
        </p:txBody>
      </p:sp>
      <p:sp>
        <p:nvSpPr>
          <p:cNvPr id="7" name="Tijdelijke aanduiding voor dianummer 6"/>
          <p:cNvSpPr>
            <a:spLocks noGrp="1"/>
          </p:cNvSpPr>
          <p:nvPr>
            <p:ph type="sldNum" sz="quarter" idx="12"/>
          </p:nvPr>
        </p:nvSpPr>
        <p:spPr/>
        <p:txBody>
          <a:bodyPr/>
          <a:lstStyle/>
          <a:p>
            <a:fld id="{5525EE22-46DA-4B4C-B38C-FBFE8052D4A2}"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4286482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E67F755B-3A11-4482-93EF-42BBD3A0EE71}" type="datetime1">
              <a:rPr lang="nl-NL" smtClean="0">
                <a:solidFill>
                  <a:prstClr val="black">
                    <a:tint val="75000"/>
                  </a:prstClr>
                </a:solidFill>
              </a:rPr>
              <a:pPr/>
              <a:t>19-3-2026</a:t>
            </a:fld>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r>
              <a:rPr lang="nl-NL">
                <a:solidFill>
                  <a:prstClr val="black">
                    <a:tint val="75000"/>
                  </a:prstClr>
                </a:solidFill>
              </a:rPr>
              <a:t>kijk</a:t>
            </a:r>
          </a:p>
        </p:txBody>
      </p:sp>
      <p:sp>
        <p:nvSpPr>
          <p:cNvPr id="7" name="Tijdelijke aanduiding voor dianummer 6"/>
          <p:cNvSpPr>
            <a:spLocks noGrp="1"/>
          </p:cNvSpPr>
          <p:nvPr>
            <p:ph type="sldNum" sz="quarter" idx="12"/>
          </p:nvPr>
        </p:nvSpPr>
        <p:spPr/>
        <p:txBody>
          <a:bodyPr/>
          <a:lstStyle/>
          <a:p>
            <a:fld id="{84C1C82D-C51F-4EB3-9A03-1B3F017E8288}"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470231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333611-C20C-48CF-9002-2351D394F4D6}" type="datetime1">
              <a:rPr lang="nl-NL" smtClean="0">
                <a:solidFill>
                  <a:prstClr val="black">
                    <a:tint val="75000"/>
                  </a:prstClr>
                </a:solidFill>
              </a:rPr>
              <a:pPr/>
              <a:t>19-3-2026</a:t>
            </a:fld>
            <a:endParaRPr lang="nl-NL">
              <a:solidFill>
                <a:prstClr val="black">
                  <a:tint val="75000"/>
                </a:prstClr>
              </a:solidFill>
            </a:endParaRPr>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l-NL">
                <a:solidFill>
                  <a:prstClr val="black">
                    <a:tint val="75000"/>
                  </a:prstClr>
                </a:solidFill>
              </a:rPr>
              <a:t>kijk</a:t>
            </a:r>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497F30-DF6A-4A33-ACDF-4DBA459E5E1F}"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7959015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10" Type="http://schemas.openxmlformats.org/officeDocument/2006/relationships/image" Target="../media/image10.jpeg"/><Relationship Id="rId4" Type="http://schemas.openxmlformats.org/officeDocument/2006/relationships/image" Target="../media/image3.jpeg"/><Relationship Id="rId9"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9.png"/><Relationship Id="rId4" Type="http://schemas.openxmlformats.org/officeDocument/2006/relationships/image" Target="../media/image2.jpeg"/><Relationship Id="rId9" Type="http://schemas.openxmlformats.org/officeDocument/2006/relationships/image" Target="../media/image7.jpeg"/></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kstvak 20"/>
          <p:cNvSpPr txBox="1"/>
          <p:nvPr/>
        </p:nvSpPr>
        <p:spPr>
          <a:xfrm>
            <a:off x="1118668" y="1840479"/>
            <a:ext cx="7920879" cy="4093428"/>
          </a:xfrm>
          <a:prstGeom prst="rect">
            <a:avLst/>
          </a:prstGeom>
          <a:noFill/>
        </p:spPr>
        <p:txBody>
          <a:bodyPr wrap="square" lIns="91440" tIns="45720" rIns="91440" bIns="45720" rtlCol="0" anchor="t">
            <a:spAutoFit/>
          </a:bodyPr>
          <a:lstStyle/>
          <a:p>
            <a:pPr algn="ctr" eaLnBrk="1" hangingPunct="1"/>
            <a:endParaRPr lang="nl-NL" altLang="nl-NL" sz="4000" b="1">
              <a:latin typeface="+mj-lt"/>
            </a:endParaRPr>
          </a:p>
          <a:p>
            <a:pPr algn="ctr" eaLnBrk="1" hangingPunct="1"/>
            <a:endParaRPr lang="nl-NL" altLang="nl-NL" sz="4000" b="1">
              <a:latin typeface="+mj-lt"/>
            </a:endParaRPr>
          </a:p>
          <a:p>
            <a:pPr algn="ctr" eaLnBrk="1" hangingPunct="1"/>
            <a:r>
              <a:rPr lang="nl-NL" altLang="nl-NL" sz="3600" b="1">
                <a:latin typeface="+mj-lt"/>
              </a:rPr>
              <a:t>Marktconsultatie 2: Programma van Eisen en Productomschrijving </a:t>
            </a:r>
          </a:p>
          <a:p>
            <a:pPr algn="ctr" eaLnBrk="1" hangingPunct="1"/>
            <a:endParaRPr lang="nl-NL" altLang="nl-NL" sz="3600" b="1">
              <a:latin typeface="+mj-lt"/>
            </a:endParaRPr>
          </a:p>
          <a:p>
            <a:pPr algn="ctr" eaLnBrk="1" hangingPunct="1"/>
            <a:r>
              <a:rPr lang="nl-NL" altLang="nl-NL" b="1">
                <a:latin typeface="+mj-lt"/>
              </a:rPr>
              <a:t>Safehouses Beschermd wonen</a:t>
            </a:r>
            <a:endParaRPr lang="nl-NL" altLang="nl-NL" sz="4000" b="1">
              <a:latin typeface="+mj-lt"/>
            </a:endParaRPr>
          </a:p>
          <a:p>
            <a:pPr algn="ctr" eaLnBrk="1" hangingPunct="1"/>
            <a:r>
              <a:rPr lang="nl-NL" altLang="nl-NL" b="1">
                <a:latin typeface="+mj-lt"/>
              </a:rPr>
              <a:t>Regio IJssel-Vecht</a:t>
            </a:r>
            <a:br>
              <a:rPr lang="nl-NL" altLang="nl-NL" b="1">
                <a:latin typeface="+mj-lt"/>
              </a:rPr>
            </a:br>
            <a:endParaRPr lang="nl-NL" altLang="nl-NL" b="1">
              <a:latin typeface="+mj-lt"/>
            </a:endParaRPr>
          </a:p>
        </p:txBody>
      </p:sp>
      <p:pic>
        <p:nvPicPr>
          <p:cNvPr id="3" name="Afbeelding 2" descr="Gemeente Dalfsen - Van Harthe Centrum voor CoCreatie">
            <a:extLst>
              <a:ext uri="{FF2B5EF4-FFF2-40B4-BE49-F238E27FC236}">
                <a16:creationId xmlns:a16="http://schemas.microsoft.com/office/drawing/2014/main" id="{9B0EC3F3-5E45-DC74-0C64-8FFAB73FFF8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3541" y="423972"/>
            <a:ext cx="750254" cy="375707"/>
          </a:xfrm>
          <a:prstGeom prst="rect">
            <a:avLst/>
          </a:prstGeom>
          <a:noFill/>
          <a:ln>
            <a:noFill/>
          </a:ln>
        </p:spPr>
      </p:pic>
      <p:pic>
        <p:nvPicPr>
          <p:cNvPr id="4" name="Afbeelding 3" descr="Gemeente Hardenberg: Downloads">
            <a:extLst>
              <a:ext uri="{FF2B5EF4-FFF2-40B4-BE49-F238E27FC236}">
                <a16:creationId xmlns:a16="http://schemas.microsoft.com/office/drawing/2014/main" id="{1B48BD65-D1F6-6CD4-C4EF-60D20E8D281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274228"/>
            <a:ext cx="954630" cy="282564"/>
          </a:xfrm>
          <a:prstGeom prst="rect">
            <a:avLst/>
          </a:prstGeom>
          <a:noFill/>
          <a:ln>
            <a:noFill/>
          </a:ln>
        </p:spPr>
      </p:pic>
      <p:pic>
        <p:nvPicPr>
          <p:cNvPr id="5" name="Afbeelding 4" descr="Startpagina Inwoners - Inwoners - Gemeente Staphorst">
            <a:extLst>
              <a:ext uri="{FF2B5EF4-FFF2-40B4-BE49-F238E27FC236}">
                <a16:creationId xmlns:a16="http://schemas.microsoft.com/office/drawing/2014/main" id="{00CC1748-D3B0-E5E7-95AB-BA1EBD51D8A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812" y="3462821"/>
            <a:ext cx="837983" cy="470235"/>
          </a:xfrm>
          <a:prstGeom prst="rect">
            <a:avLst/>
          </a:prstGeom>
          <a:noFill/>
          <a:ln>
            <a:noFill/>
          </a:ln>
        </p:spPr>
      </p:pic>
      <p:pic>
        <p:nvPicPr>
          <p:cNvPr id="6" name="Afbeelding 5" descr="Nieuw-logo-gemeente-Kampen - Het dorp Zalk">
            <a:extLst>
              <a:ext uri="{FF2B5EF4-FFF2-40B4-BE49-F238E27FC236}">
                <a16:creationId xmlns:a16="http://schemas.microsoft.com/office/drawing/2014/main" id="{2CEC6BF0-2CA9-F741-D895-45CE743BC49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8519" y="1932000"/>
            <a:ext cx="837983" cy="344872"/>
          </a:xfrm>
          <a:prstGeom prst="rect">
            <a:avLst/>
          </a:prstGeom>
          <a:noFill/>
          <a:ln>
            <a:noFill/>
          </a:ln>
        </p:spPr>
      </p:pic>
      <p:pic>
        <p:nvPicPr>
          <p:cNvPr id="7" name="Tijdelijke aanduiding voor inhoud 9" descr="logo-gemeente-steenwijkerland.2 - Steenwijk-West">
            <a:extLst>
              <a:ext uri="{FF2B5EF4-FFF2-40B4-BE49-F238E27FC236}">
                <a16:creationId xmlns:a16="http://schemas.microsoft.com/office/drawing/2014/main" id="{ED11F0AE-0BD7-D17B-12D7-D615828F49C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270" y="4061684"/>
            <a:ext cx="1550275" cy="663460"/>
          </a:xfrm>
          <a:prstGeom prst="rect">
            <a:avLst/>
          </a:prstGeom>
          <a:noFill/>
          <a:ln>
            <a:noFill/>
          </a:ln>
        </p:spPr>
      </p:pic>
      <p:pic>
        <p:nvPicPr>
          <p:cNvPr id="8" name="Afbeelding 7" descr="logo gemeente zwartewaterland - Schageninfra">
            <a:extLst>
              <a:ext uri="{FF2B5EF4-FFF2-40B4-BE49-F238E27FC236}">
                <a16:creationId xmlns:a16="http://schemas.microsoft.com/office/drawing/2014/main" id="{AA1272C3-69FB-5FF0-B78D-3BDB70620AD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1014" y="5017521"/>
            <a:ext cx="1113873" cy="427703"/>
          </a:xfrm>
          <a:prstGeom prst="rect">
            <a:avLst/>
          </a:prstGeom>
          <a:noFill/>
          <a:ln>
            <a:noFill/>
          </a:ln>
        </p:spPr>
      </p:pic>
      <p:pic>
        <p:nvPicPr>
          <p:cNvPr id="10" name="Afbeelding 9" descr="Afbeelding met tekst&#10;&#10;Automatisch gegenereerde beschrijving">
            <a:extLst>
              <a:ext uri="{FF2B5EF4-FFF2-40B4-BE49-F238E27FC236}">
                <a16:creationId xmlns:a16="http://schemas.microsoft.com/office/drawing/2014/main" id="{F9A3BFE3-375E-1625-9D8E-B5F066BBE887}"/>
              </a:ext>
            </a:extLst>
          </p:cNvPr>
          <p:cNvPicPr>
            <a:picLocks noChangeAspect="1"/>
          </p:cNvPicPr>
          <p:nvPr/>
        </p:nvPicPr>
        <p:blipFill>
          <a:blip r:embed="rId8"/>
          <a:stretch>
            <a:fillRect/>
          </a:stretch>
        </p:blipFill>
        <p:spPr>
          <a:xfrm>
            <a:off x="755728" y="5800130"/>
            <a:ext cx="776047" cy="776047"/>
          </a:xfrm>
          <a:prstGeom prst="rect">
            <a:avLst/>
          </a:prstGeom>
        </p:spPr>
      </p:pic>
      <p:pic>
        <p:nvPicPr>
          <p:cNvPr id="2" name="Afbeelding 1" descr="Afbeelding met schets, tekening, cirkel, diagram&#10;&#10;Automatisch gegenereerde beschrijving">
            <a:extLst>
              <a:ext uri="{FF2B5EF4-FFF2-40B4-BE49-F238E27FC236}">
                <a16:creationId xmlns:a16="http://schemas.microsoft.com/office/drawing/2014/main" id="{63824BFD-4AC0-2BEE-3D35-D67E43460823}"/>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861520" y="381143"/>
            <a:ext cx="2570674" cy="2570674"/>
          </a:xfrm>
          <a:prstGeom prst="rect">
            <a:avLst/>
          </a:prstGeom>
          <a:noFill/>
          <a:ln>
            <a:noFill/>
          </a:ln>
        </p:spPr>
      </p:pic>
      <p:pic>
        <p:nvPicPr>
          <p:cNvPr id="12" name="Afbeelding 11" descr="Afbeelding met Graphics, grafische vormgeving, Lettertype, ontwerp&#10;&#10;Door AI gegenereerde inhoud is mogelijk onjuist.">
            <a:extLst>
              <a:ext uri="{FF2B5EF4-FFF2-40B4-BE49-F238E27FC236}">
                <a16:creationId xmlns:a16="http://schemas.microsoft.com/office/drawing/2014/main" id="{4887EB74-B118-51E6-D62B-C788A122AD9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4720" y="2668008"/>
            <a:ext cx="1648309" cy="344872"/>
          </a:xfrm>
          <a:prstGeom prst="rect">
            <a:avLst/>
          </a:prstGeom>
        </p:spPr>
      </p:pic>
    </p:spTree>
    <p:extLst>
      <p:ext uri="{BB962C8B-B14F-4D97-AF65-F5344CB8AC3E}">
        <p14:creationId xmlns:p14="http://schemas.microsoft.com/office/powerpoint/2010/main" val="128479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C77E3-8844-B531-A471-E94FC9E709F2}"/>
            </a:ext>
          </a:extLst>
        </p:cNvPr>
        <p:cNvGrpSpPr/>
        <p:nvPr/>
      </p:nvGrpSpPr>
      <p:grpSpPr>
        <a:xfrm>
          <a:off x="0" y="0"/>
          <a:ext cx="0" cy="0"/>
          <a:chOff x="0" y="0"/>
          <a:chExt cx="0" cy="0"/>
        </a:xfrm>
      </p:grpSpPr>
      <p:sp>
        <p:nvSpPr>
          <p:cNvPr id="11" name="Tekstvak 10">
            <a:extLst>
              <a:ext uri="{FF2B5EF4-FFF2-40B4-BE49-F238E27FC236}">
                <a16:creationId xmlns:a16="http://schemas.microsoft.com/office/drawing/2014/main" id="{02E7FED4-8569-C529-F791-328834183D8C}"/>
              </a:ext>
            </a:extLst>
          </p:cNvPr>
          <p:cNvSpPr txBox="1"/>
          <p:nvPr/>
        </p:nvSpPr>
        <p:spPr>
          <a:xfrm>
            <a:off x="1979712" y="423972"/>
            <a:ext cx="7054560" cy="954107"/>
          </a:xfrm>
          <a:prstGeom prst="rect">
            <a:avLst/>
          </a:prstGeom>
          <a:noFill/>
        </p:spPr>
        <p:txBody>
          <a:bodyPr wrap="square" lIns="91440" tIns="45720" rIns="91440" bIns="45720" rtlCol="0" anchor="t">
            <a:spAutoFit/>
          </a:bodyPr>
          <a:lstStyle/>
          <a:p>
            <a:r>
              <a:rPr lang="nl-NL" sz="2800" b="1">
                <a:latin typeface="+mj-lt"/>
              </a:rPr>
              <a:t>Beëindigen van ondersteuning </a:t>
            </a:r>
            <a:br>
              <a:rPr lang="nl-NL" sz="2800" b="1">
                <a:latin typeface="+mj-lt"/>
              </a:rPr>
            </a:br>
            <a:r>
              <a:rPr lang="nl-NL" sz="2800" b="1">
                <a:latin typeface="+mj-lt"/>
              </a:rPr>
              <a:t>i.r.t. bijstandsuitkering</a:t>
            </a:r>
            <a:endParaRPr lang="en-US"/>
          </a:p>
        </p:txBody>
      </p:sp>
      <p:sp>
        <p:nvSpPr>
          <p:cNvPr id="2" name="Rechthoek 1">
            <a:extLst>
              <a:ext uri="{FF2B5EF4-FFF2-40B4-BE49-F238E27FC236}">
                <a16:creationId xmlns:a16="http://schemas.microsoft.com/office/drawing/2014/main" id="{7AD53458-22E2-259D-2D6D-121069013544}"/>
              </a:ext>
            </a:extLst>
          </p:cNvPr>
          <p:cNvSpPr/>
          <p:nvPr/>
        </p:nvSpPr>
        <p:spPr>
          <a:xfrm>
            <a:off x="2555776" y="971370"/>
            <a:ext cx="6107360" cy="430887"/>
          </a:xfrm>
          <a:prstGeom prst="rect">
            <a:avLst/>
          </a:prstGeom>
        </p:spPr>
        <p:txBody>
          <a:bodyPr wrap="square">
            <a:spAutoFit/>
          </a:bodyPr>
          <a:lstStyle/>
          <a:p>
            <a:pPr eaLnBrk="1" hangingPunct="1">
              <a:spcBef>
                <a:spcPts val="600"/>
              </a:spcBef>
            </a:pPr>
            <a:r>
              <a:rPr lang="nl-NL" altLang="nl-NL" sz="2200">
                <a:latin typeface="+mj-lt"/>
              </a:rPr>
              <a:t> </a:t>
            </a:r>
          </a:p>
        </p:txBody>
      </p:sp>
      <p:pic>
        <p:nvPicPr>
          <p:cNvPr id="15" name="Afbeelding 14" descr="Gemeente Dalfsen - Van Harthe Centrum voor CoCreatie">
            <a:extLst>
              <a:ext uri="{FF2B5EF4-FFF2-40B4-BE49-F238E27FC236}">
                <a16:creationId xmlns:a16="http://schemas.microsoft.com/office/drawing/2014/main" id="{B63A9B4D-0551-4B81-B531-27FF8979668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3541" y="423972"/>
            <a:ext cx="750254" cy="375707"/>
          </a:xfrm>
          <a:prstGeom prst="rect">
            <a:avLst/>
          </a:prstGeom>
          <a:noFill/>
          <a:ln>
            <a:noFill/>
          </a:ln>
        </p:spPr>
      </p:pic>
      <p:pic>
        <p:nvPicPr>
          <p:cNvPr id="16" name="Afbeelding 15" descr="Gemeente Hardenberg: Downloads">
            <a:extLst>
              <a:ext uri="{FF2B5EF4-FFF2-40B4-BE49-F238E27FC236}">
                <a16:creationId xmlns:a16="http://schemas.microsoft.com/office/drawing/2014/main" id="{9C9BFF63-8273-A1A5-F798-4B899788BA3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274228"/>
            <a:ext cx="954630" cy="282564"/>
          </a:xfrm>
          <a:prstGeom prst="rect">
            <a:avLst/>
          </a:prstGeom>
          <a:noFill/>
          <a:ln>
            <a:noFill/>
          </a:ln>
        </p:spPr>
      </p:pic>
      <p:pic>
        <p:nvPicPr>
          <p:cNvPr id="17" name="Afbeelding 16" descr="Startpagina Inwoners - Inwoners - Gemeente Staphorst">
            <a:extLst>
              <a:ext uri="{FF2B5EF4-FFF2-40B4-BE49-F238E27FC236}">
                <a16:creationId xmlns:a16="http://schemas.microsoft.com/office/drawing/2014/main" id="{C5A64AC8-A9D0-C16F-3DE8-32BFCDEBECB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812" y="3462821"/>
            <a:ext cx="837983" cy="470235"/>
          </a:xfrm>
          <a:prstGeom prst="rect">
            <a:avLst/>
          </a:prstGeom>
          <a:noFill/>
          <a:ln>
            <a:noFill/>
          </a:ln>
        </p:spPr>
      </p:pic>
      <p:pic>
        <p:nvPicPr>
          <p:cNvPr id="18" name="Afbeelding 17" descr="Nieuw-logo-gemeente-Kampen - Het dorp Zalk">
            <a:extLst>
              <a:ext uri="{FF2B5EF4-FFF2-40B4-BE49-F238E27FC236}">
                <a16:creationId xmlns:a16="http://schemas.microsoft.com/office/drawing/2014/main" id="{0C5DBBBC-A8C7-0DF2-C502-66502D3F11F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8519" y="1932000"/>
            <a:ext cx="837983" cy="344872"/>
          </a:xfrm>
          <a:prstGeom prst="rect">
            <a:avLst/>
          </a:prstGeom>
          <a:noFill/>
          <a:ln>
            <a:noFill/>
          </a:ln>
        </p:spPr>
      </p:pic>
      <p:pic>
        <p:nvPicPr>
          <p:cNvPr id="19" name="Tijdelijke aanduiding voor inhoud 9" descr="logo-gemeente-steenwijkerland.2 - Steenwijk-West">
            <a:extLst>
              <a:ext uri="{FF2B5EF4-FFF2-40B4-BE49-F238E27FC236}">
                <a16:creationId xmlns:a16="http://schemas.microsoft.com/office/drawing/2014/main" id="{4216E735-0453-7EC7-52E2-AE180EBD7CE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270" y="4061684"/>
            <a:ext cx="1550275" cy="663460"/>
          </a:xfrm>
          <a:prstGeom prst="rect">
            <a:avLst/>
          </a:prstGeom>
          <a:noFill/>
          <a:ln>
            <a:noFill/>
          </a:ln>
        </p:spPr>
      </p:pic>
      <p:pic>
        <p:nvPicPr>
          <p:cNvPr id="20" name="Afbeelding 19" descr="logo gemeente zwartewaterland - Schageninfra">
            <a:extLst>
              <a:ext uri="{FF2B5EF4-FFF2-40B4-BE49-F238E27FC236}">
                <a16:creationId xmlns:a16="http://schemas.microsoft.com/office/drawing/2014/main" id="{252D5FCA-EE58-5E51-09E0-A98EB8944B4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1014" y="5017521"/>
            <a:ext cx="1113873" cy="427703"/>
          </a:xfrm>
          <a:prstGeom prst="rect">
            <a:avLst/>
          </a:prstGeom>
          <a:noFill/>
          <a:ln>
            <a:noFill/>
          </a:ln>
        </p:spPr>
      </p:pic>
      <p:pic>
        <p:nvPicPr>
          <p:cNvPr id="22" name="Afbeelding 21" descr="Afbeelding met tekst&#10;&#10;Automatisch gegenereerde beschrijving">
            <a:extLst>
              <a:ext uri="{FF2B5EF4-FFF2-40B4-BE49-F238E27FC236}">
                <a16:creationId xmlns:a16="http://schemas.microsoft.com/office/drawing/2014/main" id="{D0F729FF-0F62-13FF-D855-D4B56C07C412}"/>
              </a:ext>
            </a:extLst>
          </p:cNvPr>
          <p:cNvPicPr>
            <a:picLocks noChangeAspect="1"/>
          </p:cNvPicPr>
          <p:nvPr/>
        </p:nvPicPr>
        <p:blipFill>
          <a:blip r:embed="rId8"/>
          <a:stretch>
            <a:fillRect/>
          </a:stretch>
        </p:blipFill>
        <p:spPr>
          <a:xfrm>
            <a:off x="755728" y="5800130"/>
            <a:ext cx="776047" cy="776047"/>
          </a:xfrm>
          <a:prstGeom prst="rect">
            <a:avLst/>
          </a:prstGeom>
        </p:spPr>
      </p:pic>
      <p:sp>
        <p:nvSpPr>
          <p:cNvPr id="8" name="Tekstvak 7">
            <a:extLst>
              <a:ext uri="{FF2B5EF4-FFF2-40B4-BE49-F238E27FC236}">
                <a16:creationId xmlns:a16="http://schemas.microsoft.com/office/drawing/2014/main" id="{E6A06213-669A-549F-5CAA-0381BAE9CB3F}"/>
              </a:ext>
            </a:extLst>
          </p:cNvPr>
          <p:cNvSpPr txBox="1"/>
          <p:nvPr/>
        </p:nvSpPr>
        <p:spPr>
          <a:xfrm>
            <a:off x="1979712" y="1457285"/>
            <a:ext cx="6768852" cy="5016758"/>
          </a:xfrm>
          <a:prstGeom prst="rect">
            <a:avLst/>
          </a:prstGeom>
          <a:noFill/>
        </p:spPr>
        <p:txBody>
          <a:bodyPr wrap="square" lIns="91440" tIns="45720" rIns="91440" bIns="45720" rtlCol="0" anchor="t">
            <a:spAutoFit/>
          </a:bodyPr>
          <a:lstStyle/>
          <a:p>
            <a:endParaRPr lang="nl-NL" sz="1400">
              <a:latin typeface="+mj-lt"/>
            </a:endParaRPr>
          </a:p>
          <a:p>
            <a:r>
              <a:rPr lang="nl-NL" b="1">
                <a:latin typeface="+mj-lt"/>
              </a:rPr>
              <a:t>Programma van eisen, eis 7.14:</a:t>
            </a:r>
          </a:p>
          <a:p>
            <a:pPr lvl="0"/>
            <a:endParaRPr lang="nl-NL" sz="1400">
              <a:latin typeface="+mj-lt"/>
            </a:endParaRPr>
          </a:p>
          <a:p>
            <a:pPr lvl="0"/>
            <a:r>
              <a:rPr lang="nl-NL" sz="2000" b="1">
                <a:latin typeface="+mj-lt"/>
              </a:rPr>
              <a:t>Beëindigen van ondersteuning</a:t>
            </a:r>
          </a:p>
          <a:p>
            <a:pPr lvl="0"/>
            <a:r>
              <a:rPr lang="nl-NL" sz="1800">
                <a:latin typeface="+mj-lt"/>
              </a:rPr>
              <a:t>7.14  Opdrachtnemer kan de Ondersteuning aan Bewoner niet meer declareren bij Opdrachtgever en beëindigd indien van toepassing de Ondersteuning: </a:t>
            </a:r>
          </a:p>
          <a:p>
            <a:r>
              <a:rPr lang="nl-NL" sz="1800">
                <a:latin typeface="+mj-lt"/>
              </a:rPr>
              <a:t>• Vanaf het moment dat Bewoner geen ingezetene meer is van de Gemeente waarvan de Toewijzing afkomstig is;</a:t>
            </a:r>
          </a:p>
          <a:p>
            <a:endParaRPr lang="nl-NL" sz="1800">
              <a:latin typeface="+mj-lt"/>
            </a:endParaRPr>
          </a:p>
          <a:p>
            <a:r>
              <a:rPr lang="nl-NL" sz="1800" b="1">
                <a:latin typeface="+mj-lt"/>
              </a:rPr>
              <a:t>Vragen:</a:t>
            </a:r>
          </a:p>
          <a:p>
            <a:pPr marL="285750" indent="-285750">
              <a:buFontTx/>
              <a:buChar char="-"/>
            </a:pPr>
            <a:r>
              <a:rPr lang="nl-NL" sz="1800">
                <a:latin typeface="+mj-lt"/>
              </a:rPr>
              <a:t>Wordt de inwoner ingeschreven in de gemeente waar de safehouses gevestigd is gedurende het traject dat inwoner daar verblijft? </a:t>
            </a:r>
          </a:p>
          <a:p>
            <a:pPr marL="285750" indent="-285750">
              <a:buFontTx/>
              <a:buChar char="-"/>
            </a:pPr>
            <a:r>
              <a:rPr lang="nl-NL" sz="1800">
                <a:latin typeface="+mj-lt"/>
              </a:rPr>
              <a:t>Zo ja, hoe verhoudt zich dat tot bovenstaande eis? </a:t>
            </a:r>
          </a:p>
          <a:p>
            <a:pPr marL="285750" indent="-285750">
              <a:buFontTx/>
              <a:buChar char="-"/>
            </a:pPr>
            <a:r>
              <a:rPr lang="nl-NL" sz="1800">
                <a:latin typeface="+mj-lt"/>
              </a:rPr>
              <a:t>En hoe verhoudt dit tot de aanvraag van een bijstandsuitkering?</a:t>
            </a:r>
          </a:p>
          <a:p>
            <a:pPr marL="285750" indent="-285750">
              <a:buFontTx/>
              <a:buChar char="-"/>
            </a:pPr>
            <a:r>
              <a:rPr lang="nl-NL" sz="1800">
                <a:latin typeface="+mj-lt"/>
              </a:rPr>
              <a:t>Wat is de meest wenselijke situatie? </a:t>
            </a:r>
            <a:endParaRPr lang="nl-NL" sz="1400">
              <a:latin typeface="+mj-lt"/>
            </a:endParaRPr>
          </a:p>
          <a:p>
            <a:endParaRPr lang="nl-NL" sz="1400">
              <a:latin typeface="+mj-lt"/>
            </a:endParaRPr>
          </a:p>
        </p:txBody>
      </p:sp>
      <p:pic>
        <p:nvPicPr>
          <p:cNvPr id="3" name="Afbeelding 2" descr="Afbeelding met Graphics, grafische vormgeving, Lettertype, ontwerp&#10;&#10;Door AI gegenereerde inhoud is mogelijk onjuist.">
            <a:extLst>
              <a:ext uri="{FF2B5EF4-FFF2-40B4-BE49-F238E27FC236}">
                <a16:creationId xmlns:a16="http://schemas.microsoft.com/office/drawing/2014/main" id="{7B46784C-A857-6E65-1135-A06362D9346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4720" y="2668008"/>
            <a:ext cx="1648309" cy="344872"/>
          </a:xfrm>
          <a:prstGeom prst="rect">
            <a:avLst/>
          </a:prstGeom>
        </p:spPr>
      </p:pic>
    </p:spTree>
    <p:extLst>
      <p:ext uri="{BB962C8B-B14F-4D97-AF65-F5344CB8AC3E}">
        <p14:creationId xmlns:p14="http://schemas.microsoft.com/office/powerpoint/2010/main" val="192611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FDD88-7860-0147-144D-7F6FA46F24CC}"/>
            </a:ext>
          </a:extLst>
        </p:cNvPr>
        <p:cNvGrpSpPr/>
        <p:nvPr/>
      </p:nvGrpSpPr>
      <p:grpSpPr>
        <a:xfrm>
          <a:off x="0" y="0"/>
          <a:ext cx="0" cy="0"/>
          <a:chOff x="0" y="0"/>
          <a:chExt cx="0" cy="0"/>
        </a:xfrm>
      </p:grpSpPr>
      <p:sp>
        <p:nvSpPr>
          <p:cNvPr id="9" name="Tijdelijke aanduiding voor inhoud 2">
            <a:extLst>
              <a:ext uri="{FF2B5EF4-FFF2-40B4-BE49-F238E27FC236}">
                <a16:creationId xmlns:a16="http://schemas.microsoft.com/office/drawing/2014/main" id="{CAB1E3F5-E8AF-E2D6-2090-1955833FD75F}"/>
              </a:ext>
            </a:extLst>
          </p:cNvPr>
          <p:cNvSpPr txBox="1">
            <a:spLocks/>
          </p:cNvSpPr>
          <p:nvPr/>
        </p:nvSpPr>
        <p:spPr>
          <a:xfrm>
            <a:off x="2470448" y="835552"/>
            <a:ext cx="6192688" cy="579813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fontAlgn="auto">
              <a:spcAft>
                <a:spcPts val="0"/>
              </a:spcAft>
              <a:buFont typeface="Arial" charset="0"/>
              <a:buAutoNum type="arabicPeriod" startAt="3"/>
              <a:defRPr/>
            </a:pPr>
            <a:endParaRPr lang="nl-NL" sz="2000">
              <a:solidFill>
                <a:schemeClr val="tx1"/>
              </a:solidFill>
              <a:cs typeface="Arial" panose="020B0604020202020204" pitchFamily="34" charset="0"/>
            </a:endParaRPr>
          </a:p>
        </p:txBody>
      </p:sp>
      <p:sp>
        <p:nvSpPr>
          <p:cNvPr id="11" name="Tekstvak 10">
            <a:extLst>
              <a:ext uri="{FF2B5EF4-FFF2-40B4-BE49-F238E27FC236}">
                <a16:creationId xmlns:a16="http://schemas.microsoft.com/office/drawing/2014/main" id="{A8B365A0-B3C1-8FF1-3221-DE850A382F5E}"/>
              </a:ext>
            </a:extLst>
          </p:cNvPr>
          <p:cNvSpPr txBox="1"/>
          <p:nvPr/>
        </p:nvSpPr>
        <p:spPr>
          <a:xfrm>
            <a:off x="1979712" y="423972"/>
            <a:ext cx="6926018" cy="523220"/>
          </a:xfrm>
          <a:prstGeom prst="rect">
            <a:avLst/>
          </a:prstGeom>
          <a:noFill/>
        </p:spPr>
        <p:txBody>
          <a:bodyPr wrap="square" lIns="91440" tIns="45720" rIns="91440" bIns="45720" rtlCol="0" anchor="t">
            <a:spAutoFit/>
          </a:bodyPr>
          <a:lstStyle/>
          <a:p>
            <a:r>
              <a:rPr lang="nl-NL" sz="2800" b="1">
                <a:latin typeface="+mj-lt"/>
              </a:rPr>
              <a:t>Doorkijk naar marktconsultatie 3</a:t>
            </a:r>
            <a:endParaRPr lang="en-US"/>
          </a:p>
        </p:txBody>
      </p:sp>
      <p:sp>
        <p:nvSpPr>
          <p:cNvPr id="2" name="Rechthoek 1">
            <a:extLst>
              <a:ext uri="{FF2B5EF4-FFF2-40B4-BE49-F238E27FC236}">
                <a16:creationId xmlns:a16="http://schemas.microsoft.com/office/drawing/2014/main" id="{DBA9E46F-0D28-551C-05B2-14B480355CA6}"/>
              </a:ext>
            </a:extLst>
          </p:cNvPr>
          <p:cNvSpPr/>
          <p:nvPr/>
        </p:nvSpPr>
        <p:spPr>
          <a:xfrm>
            <a:off x="3611370" y="3962527"/>
            <a:ext cx="6107360" cy="430887"/>
          </a:xfrm>
          <a:prstGeom prst="rect">
            <a:avLst/>
          </a:prstGeom>
        </p:spPr>
        <p:txBody>
          <a:bodyPr wrap="square">
            <a:spAutoFit/>
          </a:bodyPr>
          <a:lstStyle/>
          <a:p>
            <a:pPr eaLnBrk="1" hangingPunct="1">
              <a:spcBef>
                <a:spcPts val="600"/>
              </a:spcBef>
            </a:pPr>
            <a:r>
              <a:rPr lang="nl-NL" altLang="nl-NL" sz="2200">
                <a:latin typeface="+mj-lt"/>
              </a:rPr>
              <a:t> </a:t>
            </a:r>
          </a:p>
        </p:txBody>
      </p:sp>
      <p:pic>
        <p:nvPicPr>
          <p:cNvPr id="15" name="Afbeelding 14" descr="Gemeente Dalfsen - Van Harthe Centrum voor CoCreatie">
            <a:extLst>
              <a:ext uri="{FF2B5EF4-FFF2-40B4-BE49-F238E27FC236}">
                <a16:creationId xmlns:a16="http://schemas.microsoft.com/office/drawing/2014/main" id="{DF5EA027-43D7-F67D-9BA0-5AA6F25C4B5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3541" y="423972"/>
            <a:ext cx="750254" cy="375707"/>
          </a:xfrm>
          <a:prstGeom prst="rect">
            <a:avLst/>
          </a:prstGeom>
          <a:noFill/>
          <a:ln>
            <a:noFill/>
          </a:ln>
        </p:spPr>
      </p:pic>
      <p:pic>
        <p:nvPicPr>
          <p:cNvPr id="16" name="Afbeelding 15" descr="Gemeente Hardenberg: Downloads">
            <a:extLst>
              <a:ext uri="{FF2B5EF4-FFF2-40B4-BE49-F238E27FC236}">
                <a16:creationId xmlns:a16="http://schemas.microsoft.com/office/drawing/2014/main" id="{8E5316EE-CD4E-2693-B0C6-DECE55E9C3E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274228"/>
            <a:ext cx="954630" cy="282564"/>
          </a:xfrm>
          <a:prstGeom prst="rect">
            <a:avLst/>
          </a:prstGeom>
          <a:noFill/>
          <a:ln>
            <a:noFill/>
          </a:ln>
        </p:spPr>
      </p:pic>
      <p:pic>
        <p:nvPicPr>
          <p:cNvPr id="17" name="Afbeelding 16" descr="Startpagina Inwoners - Inwoners - Gemeente Staphorst">
            <a:extLst>
              <a:ext uri="{FF2B5EF4-FFF2-40B4-BE49-F238E27FC236}">
                <a16:creationId xmlns:a16="http://schemas.microsoft.com/office/drawing/2014/main" id="{2CB9E678-7345-A9FA-1794-0AF0458BA9D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812" y="3462821"/>
            <a:ext cx="837983" cy="470235"/>
          </a:xfrm>
          <a:prstGeom prst="rect">
            <a:avLst/>
          </a:prstGeom>
          <a:noFill/>
          <a:ln>
            <a:noFill/>
          </a:ln>
        </p:spPr>
      </p:pic>
      <p:pic>
        <p:nvPicPr>
          <p:cNvPr id="18" name="Afbeelding 17" descr="Nieuw-logo-gemeente-Kampen - Het dorp Zalk">
            <a:extLst>
              <a:ext uri="{FF2B5EF4-FFF2-40B4-BE49-F238E27FC236}">
                <a16:creationId xmlns:a16="http://schemas.microsoft.com/office/drawing/2014/main" id="{AD6B6139-0075-2258-2AED-1E558A0CA2C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8519" y="1932000"/>
            <a:ext cx="837983" cy="344872"/>
          </a:xfrm>
          <a:prstGeom prst="rect">
            <a:avLst/>
          </a:prstGeom>
          <a:noFill/>
          <a:ln>
            <a:noFill/>
          </a:ln>
        </p:spPr>
      </p:pic>
      <p:pic>
        <p:nvPicPr>
          <p:cNvPr id="19" name="Tijdelijke aanduiding voor inhoud 9" descr="logo-gemeente-steenwijkerland.2 - Steenwijk-West">
            <a:extLst>
              <a:ext uri="{FF2B5EF4-FFF2-40B4-BE49-F238E27FC236}">
                <a16:creationId xmlns:a16="http://schemas.microsoft.com/office/drawing/2014/main" id="{F87549B9-57A0-6D9D-D31D-F45C40BEBFD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270" y="4061684"/>
            <a:ext cx="1550275" cy="663460"/>
          </a:xfrm>
          <a:prstGeom prst="rect">
            <a:avLst/>
          </a:prstGeom>
          <a:noFill/>
          <a:ln>
            <a:noFill/>
          </a:ln>
        </p:spPr>
      </p:pic>
      <p:pic>
        <p:nvPicPr>
          <p:cNvPr id="20" name="Afbeelding 19" descr="logo gemeente zwartewaterland - Schageninfra">
            <a:extLst>
              <a:ext uri="{FF2B5EF4-FFF2-40B4-BE49-F238E27FC236}">
                <a16:creationId xmlns:a16="http://schemas.microsoft.com/office/drawing/2014/main" id="{3F1D2685-1729-A98D-FADA-10EBA9FADAA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1014" y="5017521"/>
            <a:ext cx="1113873" cy="427703"/>
          </a:xfrm>
          <a:prstGeom prst="rect">
            <a:avLst/>
          </a:prstGeom>
          <a:noFill/>
          <a:ln>
            <a:noFill/>
          </a:ln>
        </p:spPr>
      </p:pic>
      <p:pic>
        <p:nvPicPr>
          <p:cNvPr id="22" name="Afbeelding 21" descr="Afbeelding met tekst&#10;&#10;Automatisch gegenereerde beschrijving">
            <a:extLst>
              <a:ext uri="{FF2B5EF4-FFF2-40B4-BE49-F238E27FC236}">
                <a16:creationId xmlns:a16="http://schemas.microsoft.com/office/drawing/2014/main" id="{53A5E3E8-7E33-04C0-674A-1BE81CFF1FFD}"/>
              </a:ext>
            </a:extLst>
          </p:cNvPr>
          <p:cNvPicPr>
            <a:picLocks noChangeAspect="1"/>
          </p:cNvPicPr>
          <p:nvPr/>
        </p:nvPicPr>
        <p:blipFill>
          <a:blip r:embed="rId8"/>
          <a:stretch>
            <a:fillRect/>
          </a:stretch>
        </p:blipFill>
        <p:spPr>
          <a:xfrm>
            <a:off x="755728" y="5800130"/>
            <a:ext cx="776047" cy="776047"/>
          </a:xfrm>
          <a:prstGeom prst="rect">
            <a:avLst/>
          </a:prstGeom>
        </p:spPr>
      </p:pic>
      <p:pic>
        <p:nvPicPr>
          <p:cNvPr id="3" name="Afbeelding 2" descr="Afbeelding met Graphics, grafische vormgeving, Lettertype, ontwerp&#10;&#10;Door AI gegenereerde inhoud is mogelijk onjuist.">
            <a:extLst>
              <a:ext uri="{FF2B5EF4-FFF2-40B4-BE49-F238E27FC236}">
                <a16:creationId xmlns:a16="http://schemas.microsoft.com/office/drawing/2014/main" id="{FA0F1339-1D85-D30B-5CA6-61CEE0ADA09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4720" y="2668008"/>
            <a:ext cx="1648309" cy="344872"/>
          </a:xfrm>
          <a:prstGeom prst="rect">
            <a:avLst/>
          </a:prstGeom>
        </p:spPr>
      </p:pic>
      <p:sp>
        <p:nvSpPr>
          <p:cNvPr id="4" name="Tijdelijke aanduiding voor inhoud 8">
            <a:extLst>
              <a:ext uri="{FF2B5EF4-FFF2-40B4-BE49-F238E27FC236}">
                <a16:creationId xmlns:a16="http://schemas.microsoft.com/office/drawing/2014/main" id="{DA29642A-D4D1-42B9-6419-B471A83B80F3}"/>
              </a:ext>
            </a:extLst>
          </p:cNvPr>
          <p:cNvSpPr txBox="1">
            <a:spLocks/>
          </p:cNvSpPr>
          <p:nvPr/>
        </p:nvSpPr>
        <p:spPr>
          <a:xfrm>
            <a:off x="2234427" y="1294819"/>
            <a:ext cx="5749640" cy="3481111"/>
          </a:xfrm>
          <a:prstGeom prst="rect">
            <a:avLst/>
          </a:prstGeom>
        </p:spPr>
        <p:txBody>
          <a:bodyPr vert="horz" lIns="0" tIns="45720" rIns="0" bIns="45720" rtlCol="0">
            <a:no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1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nl-NL" b="1">
                <a:solidFill>
                  <a:schemeClr val="tx1"/>
                </a:solidFill>
              </a:rPr>
              <a:t>Datum: </a:t>
            </a:r>
            <a:r>
              <a:rPr lang="nl-NL">
                <a:solidFill>
                  <a:schemeClr val="tx1"/>
                </a:solidFill>
              </a:rPr>
              <a:t>maandag 13 april 2026</a:t>
            </a:r>
          </a:p>
          <a:p>
            <a:r>
              <a:rPr lang="nl-NL" b="1">
                <a:solidFill>
                  <a:schemeClr val="tx1"/>
                </a:solidFill>
              </a:rPr>
              <a:t>Tijd: </a:t>
            </a:r>
            <a:r>
              <a:rPr lang="nl-NL">
                <a:solidFill>
                  <a:schemeClr val="tx1"/>
                </a:solidFill>
              </a:rPr>
              <a:t>13.00 - 15.00 uur</a:t>
            </a:r>
          </a:p>
          <a:p>
            <a:r>
              <a:rPr lang="nl-NL" b="1">
                <a:solidFill>
                  <a:schemeClr val="tx1"/>
                </a:solidFill>
              </a:rPr>
              <a:t>Locatie: </a:t>
            </a:r>
            <a:r>
              <a:rPr lang="nl-NL">
                <a:solidFill>
                  <a:schemeClr val="tx1"/>
                </a:solidFill>
              </a:rPr>
              <a:t>Stadhuis (TAK zaal), Zwolle</a:t>
            </a:r>
          </a:p>
          <a:p>
            <a:endParaRPr lang="nl-NL">
              <a:solidFill>
                <a:schemeClr val="tx1"/>
              </a:solidFill>
            </a:endParaRPr>
          </a:p>
          <a:p>
            <a:endParaRPr lang="nl-NL">
              <a:solidFill>
                <a:schemeClr val="tx1"/>
              </a:solidFill>
            </a:endParaRPr>
          </a:p>
          <a:p>
            <a:r>
              <a:rPr lang="nl-NL" b="1">
                <a:solidFill>
                  <a:schemeClr val="tx1"/>
                </a:solidFill>
              </a:rPr>
              <a:t>Reflectie op kostprijsmodel na 3</a:t>
            </a:r>
            <a:r>
              <a:rPr lang="nl-NL" b="1" baseline="30000">
                <a:solidFill>
                  <a:schemeClr val="tx1"/>
                </a:solidFill>
              </a:rPr>
              <a:t>e</a:t>
            </a:r>
            <a:r>
              <a:rPr lang="nl-NL" b="1">
                <a:solidFill>
                  <a:schemeClr val="tx1"/>
                </a:solidFill>
              </a:rPr>
              <a:t> marktconsultatie: </a:t>
            </a:r>
            <a:r>
              <a:rPr lang="nl-NL">
                <a:solidFill>
                  <a:schemeClr val="tx1"/>
                </a:solidFill>
              </a:rPr>
              <a:t>tot en met maandag 27 april 2026 (tip: blokken in de agenda)</a:t>
            </a:r>
          </a:p>
          <a:p>
            <a:endParaRPr lang="nl-NL" sz="1600" noProof="0">
              <a:solidFill>
                <a:schemeClr val="tx1"/>
              </a:solidFill>
            </a:endParaRPr>
          </a:p>
        </p:txBody>
      </p:sp>
      <p:sp>
        <p:nvSpPr>
          <p:cNvPr id="10" name="Pijl: rechts 9">
            <a:extLst>
              <a:ext uri="{FF2B5EF4-FFF2-40B4-BE49-F238E27FC236}">
                <a16:creationId xmlns:a16="http://schemas.microsoft.com/office/drawing/2014/main" id="{31E52BF5-BA0E-D884-4F40-A59633FEFBED}"/>
              </a:ext>
            </a:extLst>
          </p:cNvPr>
          <p:cNvSpPr/>
          <p:nvPr/>
        </p:nvSpPr>
        <p:spPr>
          <a:xfrm rot="5400000">
            <a:off x="2303655" y="2800284"/>
            <a:ext cx="411427" cy="278443"/>
          </a:xfrm>
          <a:prstGeom prst="rightArrow">
            <a:avLst>
              <a:gd name="adj1" fmla="val 53441"/>
              <a:gd name="adj2" fmla="val 50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noProof="0"/>
          </a:p>
        </p:txBody>
      </p:sp>
    </p:spTree>
    <p:extLst>
      <p:ext uri="{BB962C8B-B14F-4D97-AF65-F5344CB8AC3E}">
        <p14:creationId xmlns:p14="http://schemas.microsoft.com/office/powerpoint/2010/main" val="28250516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C997C-4D28-F7CF-D880-795B2B81C88A}"/>
            </a:ext>
          </a:extLst>
        </p:cNvPr>
        <p:cNvGrpSpPr/>
        <p:nvPr/>
      </p:nvGrpSpPr>
      <p:grpSpPr>
        <a:xfrm>
          <a:off x="0" y="0"/>
          <a:ext cx="0" cy="0"/>
          <a:chOff x="0" y="0"/>
          <a:chExt cx="0" cy="0"/>
        </a:xfrm>
      </p:grpSpPr>
      <p:sp>
        <p:nvSpPr>
          <p:cNvPr id="9" name="Tijdelijke aanduiding voor inhoud 2">
            <a:extLst>
              <a:ext uri="{FF2B5EF4-FFF2-40B4-BE49-F238E27FC236}">
                <a16:creationId xmlns:a16="http://schemas.microsoft.com/office/drawing/2014/main" id="{7052ED41-4CA3-13CA-7D5F-E1C9FC08A8AE}"/>
              </a:ext>
            </a:extLst>
          </p:cNvPr>
          <p:cNvSpPr txBox="1">
            <a:spLocks/>
          </p:cNvSpPr>
          <p:nvPr/>
        </p:nvSpPr>
        <p:spPr>
          <a:xfrm>
            <a:off x="2470448" y="835552"/>
            <a:ext cx="6192688" cy="579813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fontAlgn="auto">
              <a:spcAft>
                <a:spcPts val="0"/>
              </a:spcAft>
              <a:buFont typeface="Arial" charset="0"/>
              <a:buAutoNum type="arabicPeriod" startAt="3"/>
              <a:defRPr/>
            </a:pPr>
            <a:endParaRPr lang="nl-NL" sz="2000">
              <a:solidFill>
                <a:schemeClr val="tx1"/>
              </a:solidFill>
              <a:cs typeface="Arial" panose="020B0604020202020204" pitchFamily="34" charset="0"/>
            </a:endParaRPr>
          </a:p>
        </p:txBody>
      </p:sp>
      <p:sp>
        <p:nvSpPr>
          <p:cNvPr id="11" name="Tekstvak 10">
            <a:extLst>
              <a:ext uri="{FF2B5EF4-FFF2-40B4-BE49-F238E27FC236}">
                <a16:creationId xmlns:a16="http://schemas.microsoft.com/office/drawing/2014/main" id="{4AB96FE3-ED4A-B862-A576-570A7C8ECBC0}"/>
              </a:ext>
            </a:extLst>
          </p:cNvPr>
          <p:cNvSpPr txBox="1"/>
          <p:nvPr/>
        </p:nvSpPr>
        <p:spPr>
          <a:xfrm>
            <a:off x="2555776" y="538069"/>
            <a:ext cx="5278624" cy="523220"/>
          </a:xfrm>
          <a:prstGeom prst="rect">
            <a:avLst/>
          </a:prstGeom>
          <a:noFill/>
        </p:spPr>
        <p:txBody>
          <a:bodyPr wrap="square" lIns="91440" tIns="45720" rIns="91440" bIns="45720" rtlCol="0" anchor="t">
            <a:spAutoFit/>
          </a:bodyPr>
          <a:lstStyle/>
          <a:p>
            <a:pPr algn="ctr"/>
            <a:r>
              <a:rPr lang="nl-NL" sz="2800" b="1">
                <a:latin typeface="+mj-lt"/>
              </a:rPr>
              <a:t>Zijn er nog vragen?</a:t>
            </a:r>
            <a:endParaRPr lang="en-US"/>
          </a:p>
        </p:txBody>
      </p:sp>
      <p:sp>
        <p:nvSpPr>
          <p:cNvPr id="2" name="Rechthoek 1">
            <a:extLst>
              <a:ext uri="{FF2B5EF4-FFF2-40B4-BE49-F238E27FC236}">
                <a16:creationId xmlns:a16="http://schemas.microsoft.com/office/drawing/2014/main" id="{B5548EDD-94D6-9FCA-CC7F-E9A5054C7D46}"/>
              </a:ext>
            </a:extLst>
          </p:cNvPr>
          <p:cNvSpPr/>
          <p:nvPr/>
        </p:nvSpPr>
        <p:spPr>
          <a:xfrm>
            <a:off x="2555776" y="971370"/>
            <a:ext cx="6107360" cy="430887"/>
          </a:xfrm>
          <a:prstGeom prst="rect">
            <a:avLst/>
          </a:prstGeom>
        </p:spPr>
        <p:txBody>
          <a:bodyPr wrap="square">
            <a:spAutoFit/>
          </a:bodyPr>
          <a:lstStyle/>
          <a:p>
            <a:pPr eaLnBrk="1" hangingPunct="1">
              <a:spcBef>
                <a:spcPts val="600"/>
              </a:spcBef>
            </a:pPr>
            <a:r>
              <a:rPr lang="nl-NL" altLang="nl-NL" sz="2200">
                <a:latin typeface="+mj-lt"/>
              </a:rPr>
              <a:t> </a:t>
            </a:r>
          </a:p>
        </p:txBody>
      </p:sp>
      <p:pic>
        <p:nvPicPr>
          <p:cNvPr id="15" name="Afbeelding 14" descr="Gemeente Dalfsen - Van Harthe Centrum voor CoCreatie">
            <a:extLst>
              <a:ext uri="{FF2B5EF4-FFF2-40B4-BE49-F238E27FC236}">
                <a16:creationId xmlns:a16="http://schemas.microsoft.com/office/drawing/2014/main" id="{D6A2FE4D-2CE3-9D65-2B73-66355E4B836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3541" y="423972"/>
            <a:ext cx="750254" cy="375707"/>
          </a:xfrm>
          <a:prstGeom prst="rect">
            <a:avLst/>
          </a:prstGeom>
          <a:noFill/>
          <a:ln>
            <a:noFill/>
          </a:ln>
        </p:spPr>
      </p:pic>
      <p:pic>
        <p:nvPicPr>
          <p:cNvPr id="16" name="Afbeelding 15" descr="Gemeente Hardenberg: Downloads">
            <a:extLst>
              <a:ext uri="{FF2B5EF4-FFF2-40B4-BE49-F238E27FC236}">
                <a16:creationId xmlns:a16="http://schemas.microsoft.com/office/drawing/2014/main" id="{0373D4A3-234F-F5EA-B473-C87C7F90D43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274228"/>
            <a:ext cx="954630" cy="282564"/>
          </a:xfrm>
          <a:prstGeom prst="rect">
            <a:avLst/>
          </a:prstGeom>
          <a:noFill/>
          <a:ln>
            <a:noFill/>
          </a:ln>
        </p:spPr>
      </p:pic>
      <p:pic>
        <p:nvPicPr>
          <p:cNvPr id="17" name="Afbeelding 16" descr="Startpagina Inwoners - Inwoners - Gemeente Staphorst">
            <a:extLst>
              <a:ext uri="{FF2B5EF4-FFF2-40B4-BE49-F238E27FC236}">
                <a16:creationId xmlns:a16="http://schemas.microsoft.com/office/drawing/2014/main" id="{091FC2F5-43ED-8754-A125-70BAB20DA84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812" y="3462821"/>
            <a:ext cx="837983" cy="470235"/>
          </a:xfrm>
          <a:prstGeom prst="rect">
            <a:avLst/>
          </a:prstGeom>
          <a:noFill/>
          <a:ln>
            <a:noFill/>
          </a:ln>
        </p:spPr>
      </p:pic>
      <p:pic>
        <p:nvPicPr>
          <p:cNvPr id="18" name="Afbeelding 17" descr="Nieuw-logo-gemeente-Kampen - Het dorp Zalk">
            <a:extLst>
              <a:ext uri="{FF2B5EF4-FFF2-40B4-BE49-F238E27FC236}">
                <a16:creationId xmlns:a16="http://schemas.microsoft.com/office/drawing/2014/main" id="{31863547-6202-5A21-539D-6E786A154BA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8519" y="1932000"/>
            <a:ext cx="837983" cy="344872"/>
          </a:xfrm>
          <a:prstGeom prst="rect">
            <a:avLst/>
          </a:prstGeom>
          <a:noFill/>
          <a:ln>
            <a:noFill/>
          </a:ln>
        </p:spPr>
      </p:pic>
      <p:pic>
        <p:nvPicPr>
          <p:cNvPr id="19" name="Tijdelijke aanduiding voor inhoud 9" descr="logo-gemeente-steenwijkerland.2 - Steenwijk-West">
            <a:extLst>
              <a:ext uri="{FF2B5EF4-FFF2-40B4-BE49-F238E27FC236}">
                <a16:creationId xmlns:a16="http://schemas.microsoft.com/office/drawing/2014/main" id="{85B65D42-3210-4608-1E99-45F4858CD5D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270" y="4061684"/>
            <a:ext cx="1550275" cy="663460"/>
          </a:xfrm>
          <a:prstGeom prst="rect">
            <a:avLst/>
          </a:prstGeom>
          <a:noFill/>
          <a:ln>
            <a:noFill/>
          </a:ln>
        </p:spPr>
      </p:pic>
      <p:pic>
        <p:nvPicPr>
          <p:cNvPr id="20" name="Afbeelding 19" descr="logo gemeente zwartewaterland - Schageninfra">
            <a:extLst>
              <a:ext uri="{FF2B5EF4-FFF2-40B4-BE49-F238E27FC236}">
                <a16:creationId xmlns:a16="http://schemas.microsoft.com/office/drawing/2014/main" id="{41E5625B-9F08-3BED-B439-D1E8F405FFF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1014" y="5017521"/>
            <a:ext cx="1113873" cy="427703"/>
          </a:xfrm>
          <a:prstGeom prst="rect">
            <a:avLst/>
          </a:prstGeom>
          <a:noFill/>
          <a:ln>
            <a:noFill/>
          </a:ln>
        </p:spPr>
      </p:pic>
      <p:pic>
        <p:nvPicPr>
          <p:cNvPr id="22" name="Afbeelding 21" descr="Afbeelding met tekst&#10;&#10;Automatisch gegenereerde beschrijving">
            <a:extLst>
              <a:ext uri="{FF2B5EF4-FFF2-40B4-BE49-F238E27FC236}">
                <a16:creationId xmlns:a16="http://schemas.microsoft.com/office/drawing/2014/main" id="{C721A177-60DC-E3D2-5EF4-7A092B63752E}"/>
              </a:ext>
            </a:extLst>
          </p:cNvPr>
          <p:cNvPicPr>
            <a:picLocks noChangeAspect="1"/>
          </p:cNvPicPr>
          <p:nvPr/>
        </p:nvPicPr>
        <p:blipFill>
          <a:blip r:embed="rId8"/>
          <a:stretch>
            <a:fillRect/>
          </a:stretch>
        </p:blipFill>
        <p:spPr>
          <a:xfrm>
            <a:off x="755728" y="5800130"/>
            <a:ext cx="776047" cy="776047"/>
          </a:xfrm>
          <a:prstGeom prst="rect">
            <a:avLst/>
          </a:prstGeom>
        </p:spPr>
      </p:pic>
      <p:pic>
        <p:nvPicPr>
          <p:cNvPr id="3" name="Afbeelding 2" descr="Afbeelding met Graphics, grafische vormgeving, Lettertype, ontwerp&#10;&#10;Door AI gegenereerde inhoud is mogelijk onjuist.">
            <a:extLst>
              <a:ext uri="{FF2B5EF4-FFF2-40B4-BE49-F238E27FC236}">
                <a16:creationId xmlns:a16="http://schemas.microsoft.com/office/drawing/2014/main" id="{A624D072-F9D3-ECD4-929B-89C77BA302B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4720" y="2668008"/>
            <a:ext cx="1648309" cy="344872"/>
          </a:xfrm>
          <a:prstGeom prst="rect">
            <a:avLst/>
          </a:prstGeom>
        </p:spPr>
      </p:pic>
      <p:pic>
        <p:nvPicPr>
          <p:cNvPr id="6" name="Afbeelding 5" descr="Verschillende gekleurde vraagtekens">
            <a:extLst>
              <a:ext uri="{FF2B5EF4-FFF2-40B4-BE49-F238E27FC236}">
                <a16:creationId xmlns:a16="http://schemas.microsoft.com/office/drawing/2014/main" id="{5F2D9AC1-0C28-21AF-48F6-54AF4722B0B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538449" y="1789659"/>
            <a:ext cx="5425173" cy="3051773"/>
          </a:xfrm>
          <a:prstGeom prst="rect">
            <a:avLst/>
          </a:prstGeom>
        </p:spPr>
      </p:pic>
    </p:spTree>
    <p:extLst>
      <p:ext uri="{BB962C8B-B14F-4D97-AF65-F5344CB8AC3E}">
        <p14:creationId xmlns:p14="http://schemas.microsoft.com/office/powerpoint/2010/main" val="3890017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jdelijke aanduiding voor inhoud 2"/>
          <p:cNvSpPr txBox="1">
            <a:spLocks/>
          </p:cNvSpPr>
          <p:nvPr/>
        </p:nvSpPr>
        <p:spPr>
          <a:xfrm>
            <a:off x="2470448" y="835552"/>
            <a:ext cx="6192688" cy="579813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fontAlgn="auto">
              <a:spcAft>
                <a:spcPts val="0"/>
              </a:spcAft>
              <a:buFont typeface="Arial" charset="0"/>
              <a:buAutoNum type="arabicPeriod" startAt="3"/>
              <a:defRPr/>
            </a:pPr>
            <a:endParaRPr lang="nl-NL" sz="2000">
              <a:solidFill>
                <a:schemeClr val="tx1"/>
              </a:solidFill>
              <a:cs typeface="Arial" panose="020B0604020202020204" pitchFamily="34" charset="0"/>
            </a:endParaRPr>
          </a:p>
        </p:txBody>
      </p:sp>
      <p:sp>
        <p:nvSpPr>
          <p:cNvPr id="2" name="Rechthoek 1"/>
          <p:cNvSpPr/>
          <p:nvPr/>
        </p:nvSpPr>
        <p:spPr>
          <a:xfrm>
            <a:off x="2555776" y="971370"/>
            <a:ext cx="6107360" cy="430887"/>
          </a:xfrm>
          <a:prstGeom prst="rect">
            <a:avLst/>
          </a:prstGeom>
        </p:spPr>
        <p:txBody>
          <a:bodyPr wrap="square">
            <a:spAutoFit/>
          </a:bodyPr>
          <a:lstStyle/>
          <a:p>
            <a:pPr eaLnBrk="1" hangingPunct="1">
              <a:spcBef>
                <a:spcPts val="600"/>
              </a:spcBef>
            </a:pPr>
            <a:r>
              <a:rPr lang="nl-NL" altLang="nl-NL" sz="2200">
                <a:latin typeface="+mj-lt"/>
              </a:rPr>
              <a:t> </a:t>
            </a:r>
          </a:p>
        </p:txBody>
      </p:sp>
      <p:pic>
        <p:nvPicPr>
          <p:cNvPr id="15" name="Afbeelding 14" descr="Gemeente Dalfsen - Van Harthe Centrum voor CoCreatie">
            <a:extLst>
              <a:ext uri="{FF2B5EF4-FFF2-40B4-BE49-F238E27FC236}">
                <a16:creationId xmlns:a16="http://schemas.microsoft.com/office/drawing/2014/main" id="{C56D4193-88B8-4487-B221-930ADECBEFE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3541" y="423972"/>
            <a:ext cx="750254" cy="375707"/>
          </a:xfrm>
          <a:prstGeom prst="rect">
            <a:avLst/>
          </a:prstGeom>
          <a:noFill/>
          <a:ln>
            <a:noFill/>
          </a:ln>
        </p:spPr>
      </p:pic>
      <p:pic>
        <p:nvPicPr>
          <p:cNvPr id="16" name="Afbeelding 15" descr="Gemeente Hardenberg: Downloads">
            <a:extLst>
              <a:ext uri="{FF2B5EF4-FFF2-40B4-BE49-F238E27FC236}">
                <a16:creationId xmlns:a16="http://schemas.microsoft.com/office/drawing/2014/main" id="{06407F82-22F5-4129-81C2-A7BAC703ADC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274228"/>
            <a:ext cx="954630" cy="282564"/>
          </a:xfrm>
          <a:prstGeom prst="rect">
            <a:avLst/>
          </a:prstGeom>
          <a:noFill/>
          <a:ln>
            <a:noFill/>
          </a:ln>
        </p:spPr>
      </p:pic>
      <p:pic>
        <p:nvPicPr>
          <p:cNvPr id="17" name="Afbeelding 16" descr="Startpagina Inwoners - Inwoners - Gemeente Staphorst">
            <a:extLst>
              <a:ext uri="{FF2B5EF4-FFF2-40B4-BE49-F238E27FC236}">
                <a16:creationId xmlns:a16="http://schemas.microsoft.com/office/drawing/2014/main" id="{4853B091-9BBE-4072-AA6F-1F5036DA399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812" y="3462821"/>
            <a:ext cx="837983" cy="470235"/>
          </a:xfrm>
          <a:prstGeom prst="rect">
            <a:avLst/>
          </a:prstGeom>
          <a:noFill/>
          <a:ln>
            <a:noFill/>
          </a:ln>
        </p:spPr>
      </p:pic>
      <p:pic>
        <p:nvPicPr>
          <p:cNvPr id="18" name="Afbeelding 17" descr="Nieuw-logo-gemeente-Kampen - Het dorp Zalk">
            <a:extLst>
              <a:ext uri="{FF2B5EF4-FFF2-40B4-BE49-F238E27FC236}">
                <a16:creationId xmlns:a16="http://schemas.microsoft.com/office/drawing/2014/main" id="{079F127D-201B-42F4-B00E-F5EF5199F36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8519" y="1932000"/>
            <a:ext cx="837983" cy="344872"/>
          </a:xfrm>
          <a:prstGeom prst="rect">
            <a:avLst/>
          </a:prstGeom>
          <a:noFill/>
          <a:ln>
            <a:noFill/>
          </a:ln>
        </p:spPr>
      </p:pic>
      <p:pic>
        <p:nvPicPr>
          <p:cNvPr id="19" name="Tijdelijke aanduiding voor inhoud 9" descr="logo-gemeente-steenwijkerland.2 - Steenwijk-West">
            <a:extLst>
              <a:ext uri="{FF2B5EF4-FFF2-40B4-BE49-F238E27FC236}">
                <a16:creationId xmlns:a16="http://schemas.microsoft.com/office/drawing/2014/main" id="{BF7ED751-92CA-4448-B598-67D9F556D24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270" y="4061684"/>
            <a:ext cx="1550275" cy="663460"/>
          </a:xfrm>
          <a:prstGeom prst="rect">
            <a:avLst/>
          </a:prstGeom>
          <a:noFill/>
          <a:ln>
            <a:noFill/>
          </a:ln>
        </p:spPr>
      </p:pic>
      <p:pic>
        <p:nvPicPr>
          <p:cNvPr id="20" name="Afbeelding 19" descr="logo gemeente zwartewaterland - Schageninfra">
            <a:extLst>
              <a:ext uri="{FF2B5EF4-FFF2-40B4-BE49-F238E27FC236}">
                <a16:creationId xmlns:a16="http://schemas.microsoft.com/office/drawing/2014/main" id="{2384A689-576E-49B1-BA36-8E89E8B27FF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1014" y="5017521"/>
            <a:ext cx="1113873" cy="427703"/>
          </a:xfrm>
          <a:prstGeom prst="rect">
            <a:avLst/>
          </a:prstGeom>
          <a:noFill/>
          <a:ln>
            <a:noFill/>
          </a:ln>
        </p:spPr>
      </p:pic>
      <p:pic>
        <p:nvPicPr>
          <p:cNvPr id="22" name="Afbeelding 21" descr="Afbeelding met tekst&#10;&#10;Automatisch gegenereerde beschrijving">
            <a:extLst>
              <a:ext uri="{FF2B5EF4-FFF2-40B4-BE49-F238E27FC236}">
                <a16:creationId xmlns:a16="http://schemas.microsoft.com/office/drawing/2014/main" id="{ABC158F2-37CF-41E2-9A17-DCCA77AE75E0}"/>
              </a:ext>
            </a:extLst>
          </p:cNvPr>
          <p:cNvPicPr>
            <a:picLocks noChangeAspect="1"/>
          </p:cNvPicPr>
          <p:nvPr/>
        </p:nvPicPr>
        <p:blipFill>
          <a:blip r:embed="rId8"/>
          <a:stretch>
            <a:fillRect/>
          </a:stretch>
        </p:blipFill>
        <p:spPr>
          <a:xfrm>
            <a:off x="755728" y="5800130"/>
            <a:ext cx="776047" cy="776047"/>
          </a:xfrm>
          <a:prstGeom prst="rect">
            <a:avLst/>
          </a:prstGeom>
        </p:spPr>
      </p:pic>
      <p:sp>
        <p:nvSpPr>
          <p:cNvPr id="8" name="Tekstvak 7">
            <a:extLst>
              <a:ext uri="{FF2B5EF4-FFF2-40B4-BE49-F238E27FC236}">
                <a16:creationId xmlns:a16="http://schemas.microsoft.com/office/drawing/2014/main" id="{96D70F5F-9B76-4590-81D9-F88B5CAF1880}"/>
              </a:ext>
            </a:extLst>
          </p:cNvPr>
          <p:cNvSpPr txBox="1"/>
          <p:nvPr/>
        </p:nvSpPr>
        <p:spPr>
          <a:xfrm>
            <a:off x="1687822" y="2473876"/>
            <a:ext cx="6926018" cy="1015663"/>
          </a:xfrm>
          <a:prstGeom prst="rect">
            <a:avLst/>
          </a:prstGeom>
          <a:noFill/>
        </p:spPr>
        <p:txBody>
          <a:bodyPr wrap="square" lIns="91440" tIns="45720" rIns="91440" bIns="45720" rtlCol="0" anchor="t">
            <a:spAutoFit/>
          </a:bodyPr>
          <a:lstStyle/>
          <a:p>
            <a:pPr algn="ctr"/>
            <a:r>
              <a:rPr lang="nl-NL" sz="6000" b="1">
                <a:latin typeface="+mj-lt"/>
                <a:cs typeface="Arial"/>
              </a:rPr>
              <a:t>Bedankt!</a:t>
            </a:r>
            <a:endParaRPr lang="en-US" sz="6000">
              <a:latin typeface="+mj-lt"/>
              <a:cs typeface="Arial" charset="0"/>
            </a:endParaRPr>
          </a:p>
        </p:txBody>
      </p:sp>
      <p:pic>
        <p:nvPicPr>
          <p:cNvPr id="3" name="Afbeelding 2" descr="Afbeelding met Graphics, grafische vormgeving, Lettertype, ontwerp&#10;&#10;Door AI gegenereerde inhoud is mogelijk onjuist.">
            <a:extLst>
              <a:ext uri="{FF2B5EF4-FFF2-40B4-BE49-F238E27FC236}">
                <a16:creationId xmlns:a16="http://schemas.microsoft.com/office/drawing/2014/main" id="{7F6F0012-84AD-DD7E-E48E-006365D0ABB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4720" y="2668008"/>
            <a:ext cx="1648309" cy="344872"/>
          </a:xfrm>
          <a:prstGeom prst="rect">
            <a:avLst/>
          </a:prstGeom>
        </p:spPr>
      </p:pic>
    </p:spTree>
    <p:extLst>
      <p:ext uri="{BB962C8B-B14F-4D97-AF65-F5344CB8AC3E}">
        <p14:creationId xmlns:p14="http://schemas.microsoft.com/office/powerpoint/2010/main" val="2428488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kstvak 10"/>
          <p:cNvSpPr txBox="1"/>
          <p:nvPr/>
        </p:nvSpPr>
        <p:spPr>
          <a:xfrm>
            <a:off x="1979712" y="423972"/>
            <a:ext cx="6926018" cy="523220"/>
          </a:xfrm>
          <a:prstGeom prst="rect">
            <a:avLst/>
          </a:prstGeom>
          <a:noFill/>
        </p:spPr>
        <p:txBody>
          <a:bodyPr wrap="square" lIns="91440" tIns="45720" rIns="91440" bIns="45720" rtlCol="0" anchor="t">
            <a:spAutoFit/>
          </a:bodyPr>
          <a:lstStyle/>
          <a:p>
            <a:r>
              <a:rPr lang="nl-NL" altLang="nl-NL" sz="2800" b="1">
                <a:latin typeface="+mj-lt"/>
              </a:rPr>
              <a:t>Agenda</a:t>
            </a:r>
            <a:endParaRPr lang="en-US"/>
          </a:p>
        </p:txBody>
      </p:sp>
      <p:sp>
        <p:nvSpPr>
          <p:cNvPr id="2" name="Rechthoek 1"/>
          <p:cNvSpPr/>
          <p:nvPr/>
        </p:nvSpPr>
        <p:spPr>
          <a:xfrm>
            <a:off x="2555776" y="971370"/>
            <a:ext cx="6107360" cy="430887"/>
          </a:xfrm>
          <a:prstGeom prst="rect">
            <a:avLst/>
          </a:prstGeom>
        </p:spPr>
        <p:txBody>
          <a:bodyPr wrap="square">
            <a:spAutoFit/>
          </a:bodyPr>
          <a:lstStyle/>
          <a:p>
            <a:pPr eaLnBrk="1" hangingPunct="1">
              <a:spcBef>
                <a:spcPts val="600"/>
              </a:spcBef>
            </a:pPr>
            <a:r>
              <a:rPr lang="nl-NL" altLang="nl-NL" sz="2200">
                <a:latin typeface="+mj-lt"/>
              </a:rPr>
              <a:t> </a:t>
            </a:r>
          </a:p>
        </p:txBody>
      </p:sp>
      <p:pic>
        <p:nvPicPr>
          <p:cNvPr id="15" name="Afbeelding 14" descr="Gemeente Dalfsen - Van Harthe Centrum voor CoCreatie">
            <a:extLst>
              <a:ext uri="{FF2B5EF4-FFF2-40B4-BE49-F238E27FC236}">
                <a16:creationId xmlns:a16="http://schemas.microsoft.com/office/drawing/2014/main" id="{C56D4193-88B8-4487-B221-930ADECBEFE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3541" y="423972"/>
            <a:ext cx="750254" cy="375707"/>
          </a:xfrm>
          <a:prstGeom prst="rect">
            <a:avLst/>
          </a:prstGeom>
          <a:noFill/>
          <a:ln>
            <a:noFill/>
          </a:ln>
        </p:spPr>
      </p:pic>
      <p:pic>
        <p:nvPicPr>
          <p:cNvPr id="16" name="Afbeelding 15" descr="Gemeente Hardenberg: Downloads">
            <a:extLst>
              <a:ext uri="{FF2B5EF4-FFF2-40B4-BE49-F238E27FC236}">
                <a16:creationId xmlns:a16="http://schemas.microsoft.com/office/drawing/2014/main" id="{06407F82-22F5-4129-81C2-A7BAC703ADC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274228"/>
            <a:ext cx="954630" cy="282564"/>
          </a:xfrm>
          <a:prstGeom prst="rect">
            <a:avLst/>
          </a:prstGeom>
          <a:noFill/>
          <a:ln>
            <a:noFill/>
          </a:ln>
        </p:spPr>
      </p:pic>
      <p:pic>
        <p:nvPicPr>
          <p:cNvPr id="17" name="Afbeelding 16" descr="Startpagina Inwoners - Inwoners - Gemeente Staphorst">
            <a:extLst>
              <a:ext uri="{FF2B5EF4-FFF2-40B4-BE49-F238E27FC236}">
                <a16:creationId xmlns:a16="http://schemas.microsoft.com/office/drawing/2014/main" id="{4853B091-9BBE-4072-AA6F-1F5036DA399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812" y="3462821"/>
            <a:ext cx="837983" cy="470235"/>
          </a:xfrm>
          <a:prstGeom prst="rect">
            <a:avLst/>
          </a:prstGeom>
          <a:noFill/>
          <a:ln>
            <a:noFill/>
          </a:ln>
        </p:spPr>
      </p:pic>
      <p:pic>
        <p:nvPicPr>
          <p:cNvPr id="18" name="Afbeelding 17" descr="Nieuw-logo-gemeente-Kampen - Het dorp Zalk">
            <a:extLst>
              <a:ext uri="{FF2B5EF4-FFF2-40B4-BE49-F238E27FC236}">
                <a16:creationId xmlns:a16="http://schemas.microsoft.com/office/drawing/2014/main" id="{079F127D-201B-42F4-B00E-F5EF5199F36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8519" y="1932000"/>
            <a:ext cx="837983" cy="344872"/>
          </a:xfrm>
          <a:prstGeom prst="rect">
            <a:avLst/>
          </a:prstGeom>
          <a:noFill/>
          <a:ln>
            <a:noFill/>
          </a:ln>
        </p:spPr>
      </p:pic>
      <p:pic>
        <p:nvPicPr>
          <p:cNvPr id="19" name="Tijdelijke aanduiding voor inhoud 9" descr="logo-gemeente-steenwijkerland.2 - Steenwijk-West">
            <a:extLst>
              <a:ext uri="{FF2B5EF4-FFF2-40B4-BE49-F238E27FC236}">
                <a16:creationId xmlns:a16="http://schemas.microsoft.com/office/drawing/2014/main" id="{BF7ED751-92CA-4448-B598-67D9F556D24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270" y="4061684"/>
            <a:ext cx="1550275" cy="663460"/>
          </a:xfrm>
          <a:prstGeom prst="rect">
            <a:avLst/>
          </a:prstGeom>
          <a:noFill/>
          <a:ln>
            <a:noFill/>
          </a:ln>
        </p:spPr>
      </p:pic>
      <p:pic>
        <p:nvPicPr>
          <p:cNvPr id="20" name="Afbeelding 19" descr="logo gemeente zwartewaterland - Schageninfra">
            <a:extLst>
              <a:ext uri="{FF2B5EF4-FFF2-40B4-BE49-F238E27FC236}">
                <a16:creationId xmlns:a16="http://schemas.microsoft.com/office/drawing/2014/main" id="{2384A689-576E-49B1-BA36-8E89E8B27FF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1014" y="5017521"/>
            <a:ext cx="1113873" cy="427703"/>
          </a:xfrm>
          <a:prstGeom prst="rect">
            <a:avLst/>
          </a:prstGeom>
          <a:noFill/>
          <a:ln>
            <a:noFill/>
          </a:ln>
        </p:spPr>
      </p:pic>
      <p:pic>
        <p:nvPicPr>
          <p:cNvPr id="22" name="Afbeelding 21" descr="Afbeelding met tekst&#10;&#10;Automatisch gegenereerde beschrijving">
            <a:extLst>
              <a:ext uri="{FF2B5EF4-FFF2-40B4-BE49-F238E27FC236}">
                <a16:creationId xmlns:a16="http://schemas.microsoft.com/office/drawing/2014/main" id="{ABC158F2-37CF-41E2-9A17-DCCA77AE75E0}"/>
              </a:ext>
            </a:extLst>
          </p:cNvPr>
          <p:cNvPicPr>
            <a:picLocks noChangeAspect="1"/>
          </p:cNvPicPr>
          <p:nvPr/>
        </p:nvPicPr>
        <p:blipFill>
          <a:blip r:embed="rId8"/>
          <a:stretch>
            <a:fillRect/>
          </a:stretch>
        </p:blipFill>
        <p:spPr>
          <a:xfrm>
            <a:off x="755728" y="5800130"/>
            <a:ext cx="776047" cy="776047"/>
          </a:xfrm>
          <a:prstGeom prst="rect">
            <a:avLst/>
          </a:prstGeom>
        </p:spPr>
      </p:pic>
      <p:sp>
        <p:nvSpPr>
          <p:cNvPr id="8" name="Tekstvak 7">
            <a:extLst>
              <a:ext uri="{FF2B5EF4-FFF2-40B4-BE49-F238E27FC236}">
                <a16:creationId xmlns:a16="http://schemas.microsoft.com/office/drawing/2014/main" id="{96D70F5F-9B76-4590-81D9-F88B5CAF1880}"/>
              </a:ext>
            </a:extLst>
          </p:cNvPr>
          <p:cNvSpPr txBox="1"/>
          <p:nvPr/>
        </p:nvSpPr>
        <p:spPr>
          <a:xfrm>
            <a:off x="2051214" y="1426435"/>
            <a:ext cx="6552708" cy="4062651"/>
          </a:xfrm>
          <a:prstGeom prst="rect">
            <a:avLst/>
          </a:prstGeom>
          <a:noFill/>
        </p:spPr>
        <p:txBody>
          <a:bodyPr wrap="square" lIns="91440" tIns="45720" rIns="91440" bIns="45720" rtlCol="0" anchor="t">
            <a:spAutoFit/>
          </a:bodyPr>
          <a:lstStyle/>
          <a:p>
            <a:pPr lvl="0"/>
            <a:r>
              <a:rPr lang="nl-NL" sz="1800">
                <a:latin typeface="+mj-lt"/>
              </a:rPr>
              <a:t>13.45-14.00 uur	Inloop</a:t>
            </a:r>
          </a:p>
          <a:p>
            <a:pPr lvl="0"/>
            <a:r>
              <a:rPr lang="nl-NL" sz="1800">
                <a:latin typeface="+mj-lt"/>
              </a:rPr>
              <a:t>14.00-14.10 uur	Welkomstwoord en voorstelrondje nieuwe 		aanbieder(s)</a:t>
            </a:r>
          </a:p>
          <a:p>
            <a:pPr lvl="0"/>
            <a:endParaRPr lang="nl-NL" sz="1800">
              <a:latin typeface="+mj-lt"/>
            </a:endParaRPr>
          </a:p>
          <a:p>
            <a:pPr lvl="0"/>
            <a:r>
              <a:rPr lang="nl-NL" sz="1800">
                <a:latin typeface="+mj-lt"/>
              </a:rPr>
              <a:t>14.10-15.30 uur	Dialoog (reactie aanbieders op 			Productomschrijving en Programma van Eisen)</a:t>
            </a:r>
          </a:p>
          <a:p>
            <a:pPr lvl="0"/>
            <a:r>
              <a:rPr lang="nl-NL" sz="1800">
                <a:latin typeface="+mj-lt"/>
              </a:rPr>
              <a:t>		</a:t>
            </a:r>
          </a:p>
          <a:p>
            <a:pPr lvl="0"/>
            <a:r>
              <a:rPr lang="nl-NL" sz="1800">
                <a:latin typeface="+mj-lt"/>
              </a:rPr>
              <a:t>		Tussendoor pauze</a:t>
            </a:r>
          </a:p>
          <a:p>
            <a:pPr lvl="0"/>
            <a:endParaRPr lang="nl-NL" sz="1800">
              <a:latin typeface="+mj-lt"/>
            </a:endParaRPr>
          </a:p>
          <a:p>
            <a:pPr lvl="0"/>
            <a:r>
              <a:rPr lang="nl-NL" sz="1800">
                <a:latin typeface="+mj-lt"/>
              </a:rPr>
              <a:t>15.30-15.45 uur	Doorkijk naar marktconsultatie 3</a:t>
            </a:r>
          </a:p>
          <a:p>
            <a:r>
              <a:rPr lang="nl-NL" sz="1800">
                <a:latin typeface="+mj-lt"/>
              </a:rPr>
              <a:t>15.45-16.00 uur	Ruimte voor vragen</a:t>
            </a:r>
          </a:p>
          <a:p>
            <a:pPr lvl="0"/>
            <a:endParaRPr lang="nl-NL" sz="1800">
              <a:latin typeface="+mj-lt"/>
            </a:endParaRPr>
          </a:p>
          <a:p>
            <a:endParaRPr lang="nl-NL" sz="1400"/>
          </a:p>
          <a:p>
            <a:pPr marL="285750" indent="-285750">
              <a:buFont typeface="Wingdings" panose="05000000000000000000" pitchFamily="2" charset="2"/>
              <a:buChar char="ü"/>
            </a:pPr>
            <a:endParaRPr lang="nl-NL" sz="1400"/>
          </a:p>
          <a:p>
            <a:endParaRPr lang="nl-NL" sz="1400"/>
          </a:p>
        </p:txBody>
      </p:sp>
      <p:pic>
        <p:nvPicPr>
          <p:cNvPr id="3" name="Afbeelding 2" descr="Afbeelding met Graphics, grafische vormgeving, Lettertype, ontwerp&#10;&#10;Door AI gegenereerde inhoud is mogelijk onjuist.">
            <a:extLst>
              <a:ext uri="{FF2B5EF4-FFF2-40B4-BE49-F238E27FC236}">
                <a16:creationId xmlns:a16="http://schemas.microsoft.com/office/drawing/2014/main" id="{CC83AAE3-8BDA-8A56-1B12-D015D48ECA6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4720" y="2668008"/>
            <a:ext cx="1648309" cy="344872"/>
          </a:xfrm>
          <a:prstGeom prst="rect">
            <a:avLst/>
          </a:prstGeom>
        </p:spPr>
      </p:pic>
    </p:spTree>
    <p:extLst>
      <p:ext uri="{BB962C8B-B14F-4D97-AF65-F5344CB8AC3E}">
        <p14:creationId xmlns:p14="http://schemas.microsoft.com/office/powerpoint/2010/main" val="1056984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53144-4E82-950F-4D21-74BE0355C8ED}"/>
            </a:ext>
          </a:extLst>
        </p:cNvPr>
        <p:cNvGrpSpPr/>
        <p:nvPr/>
      </p:nvGrpSpPr>
      <p:grpSpPr>
        <a:xfrm>
          <a:off x="0" y="0"/>
          <a:ext cx="0" cy="0"/>
          <a:chOff x="0" y="0"/>
          <a:chExt cx="0" cy="0"/>
        </a:xfrm>
      </p:grpSpPr>
      <p:sp>
        <p:nvSpPr>
          <p:cNvPr id="9" name="Tijdelijke aanduiding voor inhoud 2">
            <a:extLst>
              <a:ext uri="{FF2B5EF4-FFF2-40B4-BE49-F238E27FC236}">
                <a16:creationId xmlns:a16="http://schemas.microsoft.com/office/drawing/2014/main" id="{F92DCF02-5C3B-DD04-D095-968F75B057FA}"/>
              </a:ext>
            </a:extLst>
          </p:cNvPr>
          <p:cNvSpPr txBox="1">
            <a:spLocks/>
          </p:cNvSpPr>
          <p:nvPr/>
        </p:nvSpPr>
        <p:spPr>
          <a:xfrm>
            <a:off x="2470448" y="835552"/>
            <a:ext cx="6192688" cy="579813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fontAlgn="auto">
              <a:spcAft>
                <a:spcPts val="0"/>
              </a:spcAft>
              <a:buFont typeface="Arial" charset="0"/>
              <a:buAutoNum type="arabicPeriod" startAt="3"/>
              <a:defRPr/>
            </a:pPr>
            <a:endParaRPr lang="nl-NL" sz="2000">
              <a:solidFill>
                <a:schemeClr val="tx1"/>
              </a:solidFill>
              <a:cs typeface="Arial" panose="020B0604020202020204" pitchFamily="34" charset="0"/>
            </a:endParaRPr>
          </a:p>
        </p:txBody>
      </p:sp>
      <p:sp>
        <p:nvSpPr>
          <p:cNvPr id="11" name="Tekstvak 10">
            <a:extLst>
              <a:ext uri="{FF2B5EF4-FFF2-40B4-BE49-F238E27FC236}">
                <a16:creationId xmlns:a16="http://schemas.microsoft.com/office/drawing/2014/main" id="{DCF6DCD1-1AFA-812E-86A2-5E6A178753FB}"/>
              </a:ext>
            </a:extLst>
          </p:cNvPr>
          <p:cNvSpPr txBox="1"/>
          <p:nvPr/>
        </p:nvSpPr>
        <p:spPr>
          <a:xfrm>
            <a:off x="1979712" y="423972"/>
            <a:ext cx="6926018" cy="523220"/>
          </a:xfrm>
          <a:prstGeom prst="rect">
            <a:avLst/>
          </a:prstGeom>
          <a:noFill/>
        </p:spPr>
        <p:txBody>
          <a:bodyPr wrap="square" lIns="91440" tIns="45720" rIns="91440" bIns="45720" rtlCol="0" anchor="t">
            <a:spAutoFit/>
          </a:bodyPr>
          <a:lstStyle/>
          <a:p>
            <a:r>
              <a:rPr lang="nl-NL" altLang="nl-NL" sz="2800" b="1">
                <a:latin typeface="+mj-lt"/>
              </a:rPr>
              <a:t>Welkom </a:t>
            </a:r>
            <a:endParaRPr lang="en-US"/>
          </a:p>
        </p:txBody>
      </p:sp>
      <p:sp>
        <p:nvSpPr>
          <p:cNvPr id="2" name="Rechthoek 1">
            <a:extLst>
              <a:ext uri="{FF2B5EF4-FFF2-40B4-BE49-F238E27FC236}">
                <a16:creationId xmlns:a16="http://schemas.microsoft.com/office/drawing/2014/main" id="{F202FDC6-E5DE-AB31-7633-4B03CA7D61C5}"/>
              </a:ext>
            </a:extLst>
          </p:cNvPr>
          <p:cNvSpPr/>
          <p:nvPr/>
        </p:nvSpPr>
        <p:spPr>
          <a:xfrm>
            <a:off x="2555776" y="971370"/>
            <a:ext cx="6107360" cy="430887"/>
          </a:xfrm>
          <a:prstGeom prst="rect">
            <a:avLst/>
          </a:prstGeom>
        </p:spPr>
        <p:txBody>
          <a:bodyPr wrap="square">
            <a:spAutoFit/>
          </a:bodyPr>
          <a:lstStyle/>
          <a:p>
            <a:pPr eaLnBrk="1" hangingPunct="1">
              <a:spcBef>
                <a:spcPts val="600"/>
              </a:spcBef>
            </a:pPr>
            <a:r>
              <a:rPr lang="nl-NL" altLang="nl-NL" sz="2200">
                <a:latin typeface="+mj-lt"/>
              </a:rPr>
              <a:t> </a:t>
            </a:r>
          </a:p>
        </p:txBody>
      </p:sp>
      <p:pic>
        <p:nvPicPr>
          <p:cNvPr id="15" name="Afbeelding 14" descr="Gemeente Dalfsen - Van Harthe Centrum voor CoCreatie">
            <a:extLst>
              <a:ext uri="{FF2B5EF4-FFF2-40B4-BE49-F238E27FC236}">
                <a16:creationId xmlns:a16="http://schemas.microsoft.com/office/drawing/2014/main" id="{65AB91E7-85F4-39FF-6D14-3CF631A75EF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3541" y="423972"/>
            <a:ext cx="750254" cy="375707"/>
          </a:xfrm>
          <a:prstGeom prst="rect">
            <a:avLst/>
          </a:prstGeom>
          <a:noFill/>
          <a:ln>
            <a:noFill/>
          </a:ln>
        </p:spPr>
      </p:pic>
      <p:pic>
        <p:nvPicPr>
          <p:cNvPr id="16" name="Afbeelding 15" descr="Gemeente Hardenberg: Downloads">
            <a:extLst>
              <a:ext uri="{FF2B5EF4-FFF2-40B4-BE49-F238E27FC236}">
                <a16:creationId xmlns:a16="http://schemas.microsoft.com/office/drawing/2014/main" id="{9E2095EB-3E77-AD14-34C8-CB59960AC5B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1560" y="1274228"/>
            <a:ext cx="954630" cy="282564"/>
          </a:xfrm>
          <a:prstGeom prst="rect">
            <a:avLst/>
          </a:prstGeom>
          <a:noFill/>
          <a:ln>
            <a:noFill/>
          </a:ln>
        </p:spPr>
      </p:pic>
      <p:pic>
        <p:nvPicPr>
          <p:cNvPr id="17" name="Afbeelding 16" descr="Startpagina Inwoners - Inwoners - Gemeente Staphorst">
            <a:extLst>
              <a:ext uri="{FF2B5EF4-FFF2-40B4-BE49-F238E27FC236}">
                <a16:creationId xmlns:a16="http://schemas.microsoft.com/office/drawing/2014/main" id="{073A697E-BC5A-A1DB-AC77-349B1A0636A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5812" y="3462821"/>
            <a:ext cx="837983" cy="470235"/>
          </a:xfrm>
          <a:prstGeom prst="rect">
            <a:avLst/>
          </a:prstGeom>
          <a:noFill/>
          <a:ln>
            <a:noFill/>
          </a:ln>
        </p:spPr>
      </p:pic>
      <p:pic>
        <p:nvPicPr>
          <p:cNvPr id="18" name="Afbeelding 17" descr="Nieuw-logo-gemeente-Kampen - Het dorp Zalk">
            <a:extLst>
              <a:ext uri="{FF2B5EF4-FFF2-40B4-BE49-F238E27FC236}">
                <a16:creationId xmlns:a16="http://schemas.microsoft.com/office/drawing/2014/main" id="{7B53DD32-688B-DC15-64E9-9905B2085F2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8519" y="1932000"/>
            <a:ext cx="837983" cy="344872"/>
          </a:xfrm>
          <a:prstGeom prst="rect">
            <a:avLst/>
          </a:prstGeom>
          <a:noFill/>
          <a:ln>
            <a:noFill/>
          </a:ln>
        </p:spPr>
      </p:pic>
      <p:pic>
        <p:nvPicPr>
          <p:cNvPr id="19" name="Tijdelijke aanduiding voor inhoud 9" descr="logo-gemeente-steenwijkerland.2 - Steenwijk-West">
            <a:extLst>
              <a:ext uri="{FF2B5EF4-FFF2-40B4-BE49-F238E27FC236}">
                <a16:creationId xmlns:a16="http://schemas.microsoft.com/office/drawing/2014/main" id="{668D8053-7DEF-8CB3-40C1-732BAF9BC7F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8270" y="4061684"/>
            <a:ext cx="1550275" cy="663460"/>
          </a:xfrm>
          <a:prstGeom prst="rect">
            <a:avLst/>
          </a:prstGeom>
          <a:noFill/>
          <a:ln>
            <a:noFill/>
          </a:ln>
        </p:spPr>
      </p:pic>
      <p:pic>
        <p:nvPicPr>
          <p:cNvPr id="20" name="Afbeelding 19" descr="logo gemeente zwartewaterland - Schageninfra">
            <a:extLst>
              <a:ext uri="{FF2B5EF4-FFF2-40B4-BE49-F238E27FC236}">
                <a16:creationId xmlns:a16="http://schemas.microsoft.com/office/drawing/2014/main" id="{9A5ACD89-6674-73FF-4B67-9034D9535912}"/>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21014" y="5017521"/>
            <a:ext cx="1113873" cy="427703"/>
          </a:xfrm>
          <a:prstGeom prst="rect">
            <a:avLst/>
          </a:prstGeom>
          <a:noFill/>
          <a:ln>
            <a:noFill/>
          </a:ln>
        </p:spPr>
      </p:pic>
      <p:pic>
        <p:nvPicPr>
          <p:cNvPr id="22" name="Afbeelding 21" descr="Afbeelding met tekst&#10;&#10;Automatisch gegenereerde beschrijving">
            <a:extLst>
              <a:ext uri="{FF2B5EF4-FFF2-40B4-BE49-F238E27FC236}">
                <a16:creationId xmlns:a16="http://schemas.microsoft.com/office/drawing/2014/main" id="{AB0051FD-5CF3-4B83-9C7A-B2EFBE2A7FA9}"/>
              </a:ext>
            </a:extLst>
          </p:cNvPr>
          <p:cNvPicPr>
            <a:picLocks noChangeAspect="1"/>
          </p:cNvPicPr>
          <p:nvPr/>
        </p:nvPicPr>
        <p:blipFill>
          <a:blip r:embed="rId9"/>
          <a:stretch>
            <a:fillRect/>
          </a:stretch>
        </p:blipFill>
        <p:spPr>
          <a:xfrm>
            <a:off x="755728" y="5800130"/>
            <a:ext cx="776047" cy="776047"/>
          </a:xfrm>
          <a:prstGeom prst="rect">
            <a:avLst/>
          </a:prstGeom>
        </p:spPr>
      </p:pic>
      <p:sp>
        <p:nvSpPr>
          <p:cNvPr id="8" name="Tekstvak 7">
            <a:extLst>
              <a:ext uri="{FF2B5EF4-FFF2-40B4-BE49-F238E27FC236}">
                <a16:creationId xmlns:a16="http://schemas.microsoft.com/office/drawing/2014/main" id="{C160F68E-36B3-E8B3-DA7D-0C90923EE7D3}"/>
              </a:ext>
            </a:extLst>
          </p:cNvPr>
          <p:cNvSpPr txBox="1"/>
          <p:nvPr/>
        </p:nvSpPr>
        <p:spPr>
          <a:xfrm>
            <a:off x="2110428" y="1274532"/>
            <a:ext cx="6926018" cy="2146742"/>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nl-NL" sz="2000">
                <a:latin typeface="+mj-lt"/>
                <a:cs typeface="Arial"/>
              </a:rPr>
              <a:t>Doel vandaag</a:t>
            </a:r>
          </a:p>
          <a:p>
            <a:pPr marL="342900" indent="-342900">
              <a:buFont typeface="Arial" panose="020B0604020202020204" pitchFamily="34" charset="0"/>
              <a:buChar char="•"/>
            </a:pPr>
            <a:r>
              <a:rPr lang="nl-NL" sz="2000">
                <a:latin typeface="+mj-lt"/>
                <a:cs typeface="Arial"/>
              </a:rPr>
              <a:t>Aanwezig namens regio IJssel-Vecht</a:t>
            </a:r>
          </a:p>
          <a:p>
            <a:pPr marL="342900" indent="-342900">
              <a:buFont typeface="Arial" panose="020B0604020202020204" pitchFamily="34" charset="0"/>
              <a:buChar char="•"/>
            </a:pPr>
            <a:r>
              <a:rPr lang="nl-NL" sz="2000">
                <a:latin typeface="+mj-lt"/>
                <a:cs typeface="Arial"/>
              </a:rPr>
              <a:t>Kort voorstelrondje nieuwe aanbieder(s) </a:t>
            </a:r>
          </a:p>
          <a:p>
            <a:endParaRPr lang="nl-NL" sz="1050"/>
          </a:p>
          <a:p>
            <a:pPr marL="285750" indent="-285750">
              <a:buFont typeface="Wingdings" panose="05000000000000000000" pitchFamily="2" charset="2"/>
              <a:buChar char="ü"/>
            </a:pPr>
            <a:endParaRPr lang="nl-NL" sz="1050"/>
          </a:p>
          <a:p>
            <a:endParaRPr lang="nl-NL" sz="1050"/>
          </a:p>
          <a:p>
            <a:pPr marL="285750" indent="-285750">
              <a:buFont typeface="Arial" panose="020B0604020202020204" pitchFamily="34" charset="0"/>
              <a:buChar char="•"/>
            </a:pPr>
            <a:endParaRPr lang="nl-NL" sz="1400">
              <a:latin typeface="+mj-lt"/>
            </a:endParaRPr>
          </a:p>
          <a:p>
            <a:pPr marL="285750" indent="-285750">
              <a:buFont typeface="Wingdings" panose="05000000000000000000" pitchFamily="2" charset="2"/>
              <a:buChar char="ü"/>
            </a:pPr>
            <a:endParaRPr lang="nl-NL" sz="1400">
              <a:latin typeface="+mj-lt"/>
            </a:endParaRPr>
          </a:p>
          <a:p>
            <a:pPr marL="285750" indent="-285750">
              <a:buFont typeface="Arial" panose="020B0604020202020204" pitchFamily="34" charset="0"/>
              <a:buChar char="•"/>
            </a:pPr>
            <a:endParaRPr lang="nl-NL" sz="1400">
              <a:latin typeface="+mj-lt"/>
            </a:endParaRPr>
          </a:p>
        </p:txBody>
      </p:sp>
      <p:pic>
        <p:nvPicPr>
          <p:cNvPr id="3" name="Afbeelding 2" descr="Afbeelding met Graphics, grafische vormgeving, Lettertype, ontwerp&#10;&#10;Door AI gegenereerde inhoud is mogelijk onjuist.">
            <a:extLst>
              <a:ext uri="{FF2B5EF4-FFF2-40B4-BE49-F238E27FC236}">
                <a16:creationId xmlns:a16="http://schemas.microsoft.com/office/drawing/2014/main" id="{DB60204A-22B4-B5FE-68F7-F8EB9DFC1D9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4720" y="2668008"/>
            <a:ext cx="1648309" cy="344872"/>
          </a:xfrm>
          <a:prstGeom prst="rect">
            <a:avLst/>
          </a:prstGeom>
        </p:spPr>
      </p:pic>
    </p:spTree>
    <p:extLst>
      <p:ext uri="{BB962C8B-B14F-4D97-AF65-F5344CB8AC3E}">
        <p14:creationId xmlns:p14="http://schemas.microsoft.com/office/powerpoint/2010/main" val="622113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4C979-B2D1-40B4-9495-CADAEC7A3332}"/>
            </a:ext>
          </a:extLst>
        </p:cNvPr>
        <p:cNvGrpSpPr/>
        <p:nvPr/>
      </p:nvGrpSpPr>
      <p:grpSpPr>
        <a:xfrm>
          <a:off x="0" y="0"/>
          <a:ext cx="0" cy="0"/>
          <a:chOff x="0" y="0"/>
          <a:chExt cx="0" cy="0"/>
        </a:xfrm>
      </p:grpSpPr>
      <p:sp>
        <p:nvSpPr>
          <p:cNvPr id="11" name="Tekstvak 10">
            <a:extLst>
              <a:ext uri="{FF2B5EF4-FFF2-40B4-BE49-F238E27FC236}">
                <a16:creationId xmlns:a16="http://schemas.microsoft.com/office/drawing/2014/main" id="{FF9F34AE-0DF3-F66F-FF7B-D4C22F96EDDD}"/>
              </a:ext>
            </a:extLst>
          </p:cNvPr>
          <p:cNvSpPr txBox="1"/>
          <p:nvPr/>
        </p:nvSpPr>
        <p:spPr>
          <a:xfrm>
            <a:off x="1979712" y="423972"/>
            <a:ext cx="6926018" cy="523220"/>
          </a:xfrm>
          <a:prstGeom prst="rect">
            <a:avLst/>
          </a:prstGeom>
          <a:noFill/>
        </p:spPr>
        <p:txBody>
          <a:bodyPr wrap="square" lIns="91440" tIns="45720" rIns="91440" bIns="45720" rtlCol="0" anchor="t">
            <a:spAutoFit/>
          </a:bodyPr>
          <a:lstStyle/>
          <a:p>
            <a:r>
              <a:rPr lang="nl-NL" sz="2800" b="1">
                <a:latin typeface="+mj-lt"/>
              </a:rPr>
              <a:t>Dialoog – Productomschrijving</a:t>
            </a:r>
            <a:endParaRPr lang="en-US"/>
          </a:p>
        </p:txBody>
      </p:sp>
      <p:sp>
        <p:nvSpPr>
          <p:cNvPr id="2" name="Rechthoek 1">
            <a:extLst>
              <a:ext uri="{FF2B5EF4-FFF2-40B4-BE49-F238E27FC236}">
                <a16:creationId xmlns:a16="http://schemas.microsoft.com/office/drawing/2014/main" id="{0B1E80BE-8473-F18D-8BA6-6CFF44EAA7A6}"/>
              </a:ext>
            </a:extLst>
          </p:cNvPr>
          <p:cNvSpPr/>
          <p:nvPr/>
        </p:nvSpPr>
        <p:spPr>
          <a:xfrm>
            <a:off x="2555776" y="971370"/>
            <a:ext cx="6107360" cy="430887"/>
          </a:xfrm>
          <a:prstGeom prst="rect">
            <a:avLst/>
          </a:prstGeom>
        </p:spPr>
        <p:txBody>
          <a:bodyPr wrap="square">
            <a:spAutoFit/>
          </a:bodyPr>
          <a:lstStyle/>
          <a:p>
            <a:pPr eaLnBrk="1" hangingPunct="1">
              <a:spcBef>
                <a:spcPts val="600"/>
              </a:spcBef>
            </a:pPr>
            <a:r>
              <a:rPr lang="nl-NL" altLang="nl-NL" sz="2200">
                <a:latin typeface="+mj-lt"/>
              </a:rPr>
              <a:t> </a:t>
            </a:r>
          </a:p>
        </p:txBody>
      </p:sp>
      <p:pic>
        <p:nvPicPr>
          <p:cNvPr id="15" name="Afbeelding 14" descr="Gemeente Dalfsen - Van Harthe Centrum voor CoCreatie">
            <a:extLst>
              <a:ext uri="{FF2B5EF4-FFF2-40B4-BE49-F238E27FC236}">
                <a16:creationId xmlns:a16="http://schemas.microsoft.com/office/drawing/2014/main" id="{43F89C13-7041-35A2-31EB-9399E231195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3541" y="423972"/>
            <a:ext cx="750254" cy="375707"/>
          </a:xfrm>
          <a:prstGeom prst="rect">
            <a:avLst/>
          </a:prstGeom>
          <a:noFill/>
          <a:ln>
            <a:noFill/>
          </a:ln>
        </p:spPr>
      </p:pic>
      <p:pic>
        <p:nvPicPr>
          <p:cNvPr id="16" name="Afbeelding 15" descr="Gemeente Hardenberg: Downloads">
            <a:extLst>
              <a:ext uri="{FF2B5EF4-FFF2-40B4-BE49-F238E27FC236}">
                <a16:creationId xmlns:a16="http://schemas.microsoft.com/office/drawing/2014/main" id="{2C9D4ED2-2B1A-4A92-139C-0DB9FE4CF86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274228"/>
            <a:ext cx="954630" cy="282564"/>
          </a:xfrm>
          <a:prstGeom prst="rect">
            <a:avLst/>
          </a:prstGeom>
          <a:noFill/>
          <a:ln>
            <a:noFill/>
          </a:ln>
        </p:spPr>
      </p:pic>
      <p:pic>
        <p:nvPicPr>
          <p:cNvPr id="17" name="Afbeelding 16" descr="Startpagina Inwoners - Inwoners - Gemeente Staphorst">
            <a:extLst>
              <a:ext uri="{FF2B5EF4-FFF2-40B4-BE49-F238E27FC236}">
                <a16:creationId xmlns:a16="http://schemas.microsoft.com/office/drawing/2014/main" id="{09F052C1-222F-25A8-E07D-A05FF00C55E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812" y="3462821"/>
            <a:ext cx="837983" cy="470235"/>
          </a:xfrm>
          <a:prstGeom prst="rect">
            <a:avLst/>
          </a:prstGeom>
          <a:noFill/>
          <a:ln>
            <a:noFill/>
          </a:ln>
        </p:spPr>
      </p:pic>
      <p:pic>
        <p:nvPicPr>
          <p:cNvPr id="18" name="Afbeelding 17" descr="Nieuw-logo-gemeente-Kampen - Het dorp Zalk">
            <a:extLst>
              <a:ext uri="{FF2B5EF4-FFF2-40B4-BE49-F238E27FC236}">
                <a16:creationId xmlns:a16="http://schemas.microsoft.com/office/drawing/2014/main" id="{65021B94-D39F-1C13-97F0-C8DE0F23AA5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8519" y="1932000"/>
            <a:ext cx="837983" cy="344872"/>
          </a:xfrm>
          <a:prstGeom prst="rect">
            <a:avLst/>
          </a:prstGeom>
          <a:noFill/>
          <a:ln>
            <a:noFill/>
          </a:ln>
        </p:spPr>
      </p:pic>
      <p:pic>
        <p:nvPicPr>
          <p:cNvPr id="19" name="Tijdelijke aanduiding voor inhoud 9" descr="logo-gemeente-steenwijkerland.2 - Steenwijk-West">
            <a:extLst>
              <a:ext uri="{FF2B5EF4-FFF2-40B4-BE49-F238E27FC236}">
                <a16:creationId xmlns:a16="http://schemas.microsoft.com/office/drawing/2014/main" id="{B522D993-407A-A134-9BCA-D584ACB1163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270" y="4061684"/>
            <a:ext cx="1550275" cy="663460"/>
          </a:xfrm>
          <a:prstGeom prst="rect">
            <a:avLst/>
          </a:prstGeom>
          <a:noFill/>
          <a:ln>
            <a:noFill/>
          </a:ln>
        </p:spPr>
      </p:pic>
      <p:pic>
        <p:nvPicPr>
          <p:cNvPr id="20" name="Afbeelding 19" descr="logo gemeente zwartewaterland - Schageninfra">
            <a:extLst>
              <a:ext uri="{FF2B5EF4-FFF2-40B4-BE49-F238E27FC236}">
                <a16:creationId xmlns:a16="http://schemas.microsoft.com/office/drawing/2014/main" id="{11582527-DD7A-9D2A-BA81-EAAF39F7E1B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1014" y="5017521"/>
            <a:ext cx="1113873" cy="427703"/>
          </a:xfrm>
          <a:prstGeom prst="rect">
            <a:avLst/>
          </a:prstGeom>
          <a:noFill/>
          <a:ln>
            <a:noFill/>
          </a:ln>
        </p:spPr>
      </p:pic>
      <p:pic>
        <p:nvPicPr>
          <p:cNvPr id="22" name="Afbeelding 21" descr="Afbeelding met tekst&#10;&#10;Automatisch gegenereerde beschrijving">
            <a:extLst>
              <a:ext uri="{FF2B5EF4-FFF2-40B4-BE49-F238E27FC236}">
                <a16:creationId xmlns:a16="http://schemas.microsoft.com/office/drawing/2014/main" id="{07B4B377-1ED0-7127-C1E2-1219536B577B}"/>
              </a:ext>
            </a:extLst>
          </p:cNvPr>
          <p:cNvPicPr>
            <a:picLocks noChangeAspect="1"/>
          </p:cNvPicPr>
          <p:nvPr/>
        </p:nvPicPr>
        <p:blipFill>
          <a:blip r:embed="rId8"/>
          <a:stretch>
            <a:fillRect/>
          </a:stretch>
        </p:blipFill>
        <p:spPr>
          <a:xfrm>
            <a:off x="755728" y="5800130"/>
            <a:ext cx="776047" cy="776047"/>
          </a:xfrm>
          <a:prstGeom prst="rect">
            <a:avLst/>
          </a:prstGeom>
        </p:spPr>
      </p:pic>
      <p:sp>
        <p:nvSpPr>
          <p:cNvPr id="8" name="Tekstvak 7">
            <a:extLst>
              <a:ext uri="{FF2B5EF4-FFF2-40B4-BE49-F238E27FC236}">
                <a16:creationId xmlns:a16="http://schemas.microsoft.com/office/drawing/2014/main" id="{130A7ECC-229A-7FCA-DA4B-E1953016AB11}"/>
              </a:ext>
            </a:extLst>
          </p:cNvPr>
          <p:cNvSpPr txBox="1"/>
          <p:nvPr/>
        </p:nvSpPr>
        <p:spPr>
          <a:xfrm>
            <a:off x="1902773" y="1274228"/>
            <a:ext cx="6552708" cy="4216539"/>
          </a:xfrm>
          <a:prstGeom prst="rect">
            <a:avLst/>
          </a:prstGeom>
          <a:noFill/>
        </p:spPr>
        <p:txBody>
          <a:bodyPr wrap="square" lIns="91440" tIns="45720" rIns="91440" bIns="45720" rtlCol="0" anchor="t">
            <a:spAutoFit/>
          </a:bodyPr>
          <a:lstStyle/>
          <a:p>
            <a:r>
              <a:rPr lang="nl-NL" b="1" i="1">
                <a:latin typeface="+mj-lt"/>
              </a:rPr>
              <a:t>Punten ter bespreking</a:t>
            </a:r>
          </a:p>
          <a:p>
            <a:pPr marL="914400" lvl="1" indent="-457200">
              <a:buFont typeface="+mj-lt"/>
              <a:buAutoNum type="arabicPeriod"/>
            </a:pPr>
            <a:r>
              <a:rPr lang="nl-NL">
                <a:latin typeface="+mj-lt"/>
              </a:rPr>
              <a:t>Doelgroepenomschrijving en 12-stappen methode</a:t>
            </a:r>
          </a:p>
          <a:p>
            <a:pPr marL="914400" lvl="1" indent="-457200">
              <a:buFont typeface="+mj-lt"/>
              <a:buAutoNum type="arabicPeriod"/>
            </a:pPr>
            <a:r>
              <a:rPr lang="nl-NL">
                <a:latin typeface="+mj-lt"/>
              </a:rPr>
              <a:t>Afwezigheidstarief</a:t>
            </a:r>
          </a:p>
          <a:p>
            <a:pPr marL="914400" lvl="1" indent="-457200">
              <a:buFont typeface="+mj-lt"/>
              <a:buAutoNum type="arabicPeriod"/>
            </a:pPr>
            <a:r>
              <a:rPr lang="nl-NL">
                <a:latin typeface="+mj-lt"/>
              </a:rPr>
              <a:t>Tekstuele aanpassingen</a:t>
            </a:r>
          </a:p>
          <a:p>
            <a:pPr marL="914400" lvl="1" indent="-457200">
              <a:buFont typeface="+mj-lt"/>
              <a:buAutoNum type="arabicPeriod"/>
            </a:pPr>
            <a:endParaRPr lang="nl-NL">
              <a:latin typeface="+mj-lt"/>
            </a:endParaRPr>
          </a:p>
          <a:p>
            <a:pPr lvl="0"/>
            <a:endParaRPr lang="nl-NL" b="1">
              <a:latin typeface="+mj-lt"/>
            </a:endParaRPr>
          </a:p>
          <a:p>
            <a:pPr lvl="0"/>
            <a:endParaRPr lang="nl-NL" b="1">
              <a:latin typeface="+mj-lt"/>
            </a:endParaRPr>
          </a:p>
          <a:p>
            <a:pPr marL="342900" indent="-342900">
              <a:buFont typeface="Arial" panose="020B0604020202020204" pitchFamily="34" charset="0"/>
              <a:buChar char="•"/>
            </a:pPr>
            <a:endParaRPr lang="nl-NL" sz="1600">
              <a:latin typeface="+mj-lt"/>
            </a:endParaRPr>
          </a:p>
          <a:p>
            <a:pPr marL="342900" indent="-342900">
              <a:buFont typeface="Arial" panose="020B0604020202020204" pitchFamily="34" charset="0"/>
              <a:buChar char="•"/>
            </a:pPr>
            <a:endParaRPr lang="nl-NL" sz="1600">
              <a:latin typeface="+mj-lt"/>
            </a:endParaRPr>
          </a:p>
          <a:p>
            <a:pPr marL="342900" indent="-342900">
              <a:buFont typeface="Arial" panose="020B0604020202020204" pitchFamily="34" charset="0"/>
              <a:buChar char="•"/>
            </a:pPr>
            <a:endParaRPr lang="nl-NL" sz="1600">
              <a:latin typeface="+mj-lt"/>
            </a:endParaRPr>
          </a:p>
          <a:p>
            <a:pPr marL="342900" lvl="0" indent="-342900">
              <a:buFont typeface="Arial" panose="020B0604020202020204" pitchFamily="34" charset="0"/>
              <a:buChar char="•"/>
            </a:pPr>
            <a:endParaRPr lang="nl-NL" sz="1400">
              <a:latin typeface="+mj-lt"/>
            </a:endParaRPr>
          </a:p>
          <a:p>
            <a:endParaRPr lang="nl-NL" sz="1400">
              <a:latin typeface="+mj-lt"/>
            </a:endParaRPr>
          </a:p>
        </p:txBody>
      </p:sp>
      <p:pic>
        <p:nvPicPr>
          <p:cNvPr id="3" name="Afbeelding 2" descr="Afbeelding met Graphics, grafische vormgeving, Lettertype, ontwerp&#10;&#10;Door AI gegenereerde inhoud is mogelijk onjuist.">
            <a:extLst>
              <a:ext uri="{FF2B5EF4-FFF2-40B4-BE49-F238E27FC236}">
                <a16:creationId xmlns:a16="http://schemas.microsoft.com/office/drawing/2014/main" id="{07117E15-606E-0A6E-A68F-F652AF59E6E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4720" y="2668008"/>
            <a:ext cx="1648309" cy="344872"/>
          </a:xfrm>
          <a:prstGeom prst="rect">
            <a:avLst/>
          </a:prstGeom>
        </p:spPr>
      </p:pic>
    </p:spTree>
    <p:extLst>
      <p:ext uri="{BB962C8B-B14F-4D97-AF65-F5344CB8AC3E}">
        <p14:creationId xmlns:p14="http://schemas.microsoft.com/office/powerpoint/2010/main" val="3798664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44EFF-6C41-4D10-9D5C-4E4E3F2780B9}"/>
            </a:ext>
          </a:extLst>
        </p:cNvPr>
        <p:cNvGrpSpPr/>
        <p:nvPr/>
      </p:nvGrpSpPr>
      <p:grpSpPr>
        <a:xfrm>
          <a:off x="0" y="0"/>
          <a:ext cx="0" cy="0"/>
          <a:chOff x="0" y="0"/>
          <a:chExt cx="0" cy="0"/>
        </a:xfrm>
      </p:grpSpPr>
      <p:sp>
        <p:nvSpPr>
          <p:cNvPr id="11" name="Tekstvak 10">
            <a:extLst>
              <a:ext uri="{FF2B5EF4-FFF2-40B4-BE49-F238E27FC236}">
                <a16:creationId xmlns:a16="http://schemas.microsoft.com/office/drawing/2014/main" id="{43668B0F-DF21-58BB-05ED-DA05FE6E6E6E}"/>
              </a:ext>
            </a:extLst>
          </p:cNvPr>
          <p:cNvSpPr txBox="1"/>
          <p:nvPr/>
        </p:nvSpPr>
        <p:spPr>
          <a:xfrm>
            <a:off x="1979712" y="423972"/>
            <a:ext cx="6926018" cy="954107"/>
          </a:xfrm>
          <a:prstGeom prst="rect">
            <a:avLst/>
          </a:prstGeom>
          <a:noFill/>
        </p:spPr>
        <p:txBody>
          <a:bodyPr wrap="square" lIns="91440" tIns="45720" rIns="91440" bIns="45720" rtlCol="0" anchor="t">
            <a:spAutoFit/>
          </a:bodyPr>
          <a:lstStyle/>
          <a:p>
            <a:r>
              <a:rPr lang="nl-NL" sz="2800" b="1">
                <a:latin typeface="+mj-lt"/>
              </a:rPr>
              <a:t>Doelgroepenomschrijving en 12-stappen Minnesota model</a:t>
            </a:r>
            <a:endParaRPr lang="en-US"/>
          </a:p>
        </p:txBody>
      </p:sp>
      <p:sp>
        <p:nvSpPr>
          <p:cNvPr id="2" name="Rechthoek 1">
            <a:extLst>
              <a:ext uri="{FF2B5EF4-FFF2-40B4-BE49-F238E27FC236}">
                <a16:creationId xmlns:a16="http://schemas.microsoft.com/office/drawing/2014/main" id="{FDC161FA-EBCF-B90D-D344-8160179E55E3}"/>
              </a:ext>
            </a:extLst>
          </p:cNvPr>
          <p:cNvSpPr/>
          <p:nvPr/>
        </p:nvSpPr>
        <p:spPr>
          <a:xfrm>
            <a:off x="2555776" y="971370"/>
            <a:ext cx="6107360" cy="430887"/>
          </a:xfrm>
          <a:prstGeom prst="rect">
            <a:avLst/>
          </a:prstGeom>
        </p:spPr>
        <p:txBody>
          <a:bodyPr wrap="square">
            <a:spAutoFit/>
          </a:bodyPr>
          <a:lstStyle/>
          <a:p>
            <a:pPr eaLnBrk="1" hangingPunct="1">
              <a:spcBef>
                <a:spcPts val="600"/>
              </a:spcBef>
            </a:pPr>
            <a:r>
              <a:rPr lang="nl-NL" altLang="nl-NL" sz="2200">
                <a:latin typeface="+mj-lt"/>
              </a:rPr>
              <a:t> </a:t>
            </a:r>
          </a:p>
        </p:txBody>
      </p:sp>
      <p:pic>
        <p:nvPicPr>
          <p:cNvPr id="15" name="Afbeelding 14" descr="Gemeente Dalfsen - Van Harthe Centrum voor CoCreatie">
            <a:extLst>
              <a:ext uri="{FF2B5EF4-FFF2-40B4-BE49-F238E27FC236}">
                <a16:creationId xmlns:a16="http://schemas.microsoft.com/office/drawing/2014/main" id="{0F35A4D3-49CB-D25C-37F5-2D88E23B7C6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3541" y="423972"/>
            <a:ext cx="750254" cy="375707"/>
          </a:xfrm>
          <a:prstGeom prst="rect">
            <a:avLst/>
          </a:prstGeom>
          <a:noFill/>
          <a:ln>
            <a:noFill/>
          </a:ln>
        </p:spPr>
      </p:pic>
      <p:pic>
        <p:nvPicPr>
          <p:cNvPr id="16" name="Afbeelding 15" descr="Gemeente Hardenberg: Downloads">
            <a:extLst>
              <a:ext uri="{FF2B5EF4-FFF2-40B4-BE49-F238E27FC236}">
                <a16:creationId xmlns:a16="http://schemas.microsoft.com/office/drawing/2014/main" id="{DBEFFC11-714C-C01A-0AEF-1CF8D454C9C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274228"/>
            <a:ext cx="954630" cy="282564"/>
          </a:xfrm>
          <a:prstGeom prst="rect">
            <a:avLst/>
          </a:prstGeom>
          <a:noFill/>
          <a:ln>
            <a:noFill/>
          </a:ln>
        </p:spPr>
      </p:pic>
      <p:pic>
        <p:nvPicPr>
          <p:cNvPr id="17" name="Afbeelding 16" descr="Startpagina Inwoners - Inwoners - Gemeente Staphorst">
            <a:extLst>
              <a:ext uri="{FF2B5EF4-FFF2-40B4-BE49-F238E27FC236}">
                <a16:creationId xmlns:a16="http://schemas.microsoft.com/office/drawing/2014/main" id="{EAD01B5D-5B93-DEB1-FE38-057E7E7F953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812" y="3462821"/>
            <a:ext cx="837983" cy="470235"/>
          </a:xfrm>
          <a:prstGeom prst="rect">
            <a:avLst/>
          </a:prstGeom>
          <a:noFill/>
          <a:ln>
            <a:noFill/>
          </a:ln>
        </p:spPr>
      </p:pic>
      <p:pic>
        <p:nvPicPr>
          <p:cNvPr id="18" name="Afbeelding 17" descr="Nieuw-logo-gemeente-Kampen - Het dorp Zalk">
            <a:extLst>
              <a:ext uri="{FF2B5EF4-FFF2-40B4-BE49-F238E27FC236}">
                <a16:creationId xmlns:a16="http://schemas.microsoft.com/office/drawing/2014/main" id="{751A3A46-7294-90A5-8538-B2B0F0BDA29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8519" y="1932000"/>
            <a:ext cx="837983" cy="344872"/>
          </a:xfrm>
          <a:prstGeom prst="rect">
            <a:avLst/>
          </a:prstGeom>
          <a:noFill/>
          <a:ln>
            <a:noFill/>
          </a:ln>
        </p:spPr>
      </p:pic>
      <p:pic>
        <p:nvPicPr>
          <p:cNvPr id="19" name="Tijdelijke aanduiding voor inhoud 9" descr="logo-gemeente-steenwijkerland.2 - Steenwijk-West">
            <a:extLst>
              <a:ext uri="{FF2B5EF4-FFF2-40B4-BE49-F238E27FC236}">
                <a16:creationId xmlns:a16="http://schemas.microsoft.com/office/drawing/2014/main" id="{FEC548EB-706A-B879-7174-A37540CE1EE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270" y="4061684"/>
            <a:ext cx="1550275" cy="663460"/>
          </a:xfrm>
          <a:prstGeom prst="rect">
            <a:avLst/>
          </a:prstGeom>
          <a:noFill/>
          <a:ln>
            <a:noFill/>
          </a:ln>
        </p:spPr>
      </p:pic>
      <p:pic>
        <p:nvPicPr>
          <p:cNvPr id="20" name="Afbeelding 19" descr="logo gemeente zwartewaterland - Schageninfra">
            <a:extLst>
              <a:ext uri="{FF2B5EF4-FFF2-40B4-BE49-F238E27FC236}">
                <a16:creationId xmlns:a16="http://schemas.microsoft.com/office/drawing/2014/main" id="{AB1ABE41-4905-9BBF-7FC8-7AA6C724CFA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1014" y="5017521"/>
            <a:ext cx="1113873" cy="427703"/>
          </a:xfrm>
          <a:prstGeom prst="rect">
            <a:avLst/>
          </a:prstGeom>
          <a:noFill/>
          <a:ln>
            <a:noFill/>
          </a:ln>
        </p:spPr>
      </p:pic>
      <p:pic>
        <p:nvPicPr>
          <p:cNvPr id="22" name="Afbeelding 21" descr="Afbeelding met tekst&#10;&#10;Automatisch gegenereerde beschrijving">
            <a:extLst>
              <a:ext uri="{FF2B5EF4-FFF2-40B4-BE49-F238E27FC236}">
                <a16:creationId xmlns:a16="http://schemas.microsoft.com/office/drawing/2014/main" id="{E615DFFB-3E24-8286-07BE-32068AE81CEA}"/>
              </a:ext>
            </a:extLst>
          </p:cNvPr>
          <p:cNvPicPr>
            <a:picLocks noChangeAspect="1"/>
          </p:cNvPicPr>
          <p:nvPr/>
        </p:nvPicPr>
        <p:blipFill>
          <a:blip r:embed="rId8"/>
          <a:stretch>
            <a:fillRect/>
          </a:stretch>
        </p:blipFill>
        <p:spPr>
          <a:xfrm>
            <a:off x="755728" y="5800130"/>
            <a:ext cx="776047" cy="776047"/>
          </a:xfrm>
          <a:prstGeom prst="rect">
            <a:avLst/>
          </a:prstGeom>
        </p:spPr>
      </p:pic>
      <p:sp>
        <p:nvSpPr>
          <p:cNvPr id="8" name="Tekstvak 7">
            <a:extLst>
              <a:ext uri="{FF2B5EF4-FFF2-40B4-BE49-F238E27FC236}">
                <a16:creationId xmlns:a16="http://schemas.microsoft.com/office/drawing/2014/main" id="{4F313A74-4629-0CAC-BBF6-5C1C8158FA58}"/>
              </a:ext>
            </a:extLst>
          </p:cNvPr>
          <p:cNvSpPr txBox="1"/>
          <p:nvPr/>
        </p:nvSpPr>
        <p:spPr>
          <a:xfrm>
            <a:off x="1902773" y="1556792"/>
            <a:ext cx="6552708" cy="4001095"/>
          </a:xfrm>
          <a:prstGeom prst="rect">
            <a:avLst/>
          </a:prstGeom>
          <a:noFill/>
        </p:spPr>
        <p:txBody>
          <a:bodyPr wrap="square" lIns="91440" tIns="45720" rIns="91440" bIns="45720" rtlCol="0" anchor="t">
            <a:spAutoFit/>
          </a:bodyPr>
          <a:lstStyle/>
          <a:p>
            <a:r>
              <a:rPr lang="nl-NL">
                <a:latin typeface="+mj-lt"/>
              </a:rPr>
              <a:t>1. Opmerking over doelgroepomschrijving: met name bedoeld voor bewoners die na eerdere behandelpogingen zijn teruggevallen &gt; zo moet het niet worden gelezen, de doelgroepenomschrijving bevat een opsomming van mogelijke doelgroepen, waaronder deze.</a:t>
            </a:r>
          </a:p>
          <a:p>
            <a:endParaRPr lang="nl-NL" sz="1400">
              <a:latin typeface="+mj-lt"/>
            </a:endParaRPr>
          </a:p>
          <a:p>
            <a:r>
              <a:rPr lang="nl-NL">
                <a:latin typeface="+mj-lt"/>
              </a:rPr>
              <a:t>2. 12-stappen Minnesota model: hoe strak gaan we de eis opnemen dat de Opdrachtnemer de begeleiding biedt conform het 12-stappen Minnesota model?</a:t>
            </a:r>
          </a:p>
        </p:txBody>
      </p:sp>
      <p:pic>
        <p:nvPicPr>
          <p:cNvPr id="3" name="Afbeelding 2" descr="Afbeelding met Graphics, grafische vormgeving, Lettertype, ontwerp&#10;&#10;Door AI gegenereerde inhoud is mogelijk onjuist.">
            <a:extLst>
              <a:ext uri="{FF2B5EF4-FFF2-40B4-BE49-F238E27FC236}">
                <a16:creationId xmlns:a16="http://schemas.microsoft.com/office/drawing/2014/main" id="{FBD8FFE8-0FCC-4C07-DB2A-59D2C18C60B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4720" y="2668008"/>
            <a:ext cx="1648309" cy="344872"/>
          </a:xfrm>
          <a:prstGeom prst="rect">
            <a:avLst/>
          </a:prstGeom>
        </p:spPr>
      </p:pic>
    </p:spTree>
    <p:extLst>
      <p:ext uri="{BB962C8B-B14F-4D97-AF65-F5344CB8AC3E}">
        <p14:creationId xmlns:p14="http://schemas.microsoft.com/office/powerpoint/2010/main" val="177703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36BF4-9040-6458-ECB8-120B055BB0C7}"/>
            </a:ext>
          </a:extLst>
        </p:cNvPr>
        <p:cNvGrpSpPr/>
        <p:nvPr/>
      </p:nvGrpSpPr>
      <p:grpSpPr>
        <a:xfrm>
          <a:off x="0" y="0"/>
          <a:ext cx="0" cy="0"/>
          <a:chOff x="0" y="0"/>
          <a:chExt cx="0" cy="0"/>
        </a:xfrm>
      </p:grpSpPr>
      <p:sp>
        <p:nvSpPr>
          <p:cNvPr id="11" name="Tekstvak 10">
            <a:extLst>
              <a:ext uri="{FF2B5EF4-FFF2-40B4-BE49-F238E27FC236}">
                <a16:creationId xmlns:a16="http://schemas.microsoft.com/office/drawing/2014/main" id="{6CE750D3-4BAA-87AF-47E9-D8AB124C7519}"/>
              </a:ext>
            </a:extLst>
          </p:cNvPr>
          <p:cNvSpPr txBox="1"/>
          <p:nvPr/>
        </p:nvSpPr>
        <p:spPr>
          <a:xfrm>
            <a:off x="1979712" y="423972"/>
            <a:ext cx="6926018" cy="523220"/>
          </a:xfrm>
          <a:prstGeom prst="rect">
            <a:avLst/>
          </a:prstGeom>
          <a:noFill/>
        </p:spPr>
        <p:txBody>
          <a:bodyPr wrap="square" lIns="91440" tIns="45720" rIns="91440" bIns="45720" rtlCol="0" anchor="t">
            <a:spAutoFit/>
          </a:bodyPr>
          <a:lstStyle/>
          <a:p>
            <a:r>
              <a:rPr lang="nl-NL" sz="2800" b="1">
                <a:latin typeface="+mj-lt"/>
              </a:rPr>
              <a:t>Afwezigheidstarief</a:t>
            </a:r>
            <a:endParaRPr lang="en-US"/>
          </a:p>
        </p:txBody>
      </p:sp>
      <p:sp>
        <p:nvSpPr>
          <p:cNvPr id="2" name="Rechthoek 1">
            <a:extLst>
              <a:ext uri="{FF2B5EF4-FFF2-40B4-BE49-F238E27FC236}">
                <a16:creationId xmlns:a16="http://schemas.microsoft.com/office/drawing/2014/main" id="{2D2ED81C-9BF3-A451-D88E-26A1214FC8ED}"/>
              </a:ext>
            </a:extLst>
          </p:cNvPr>
          <p:cNvSpPr/>
          <p:nvPr/>
        </p:nvSpPr>
        <p:spPr>
          <a:xfrm>
            <a:off x="2555776" y="971370"/>
            <a:ext cx="6107360" cy="430887"/>
          </a:xfrm>
          <a:prstGeom prst="rect">
            <a:avLst/>
          </a:prstGeom>
        </p:spPr>
        <p:txBody>
          <a:bodyPr wrap="square">
            <a:spAutoFit/>
          </a:bodyPr>
          <a:lstStyle/>
          <a:p>
            <a:pPr eaLnBrk="1" hangingPunct="1">
              <a:spcBef>
                <a:spcPts val="600"/>
              </a:spcBef>
            </a:pPr>
            <a:r>
              <a:rPr lang="nl-NL" altLang="nl-NL" sz="2200">
                <a:latin typeface="+mj-lt"/>
              </a:rPr>
              <a:t> </a:t>
            </a:r>
          </a:p>
        </p:txBody>
      </p:sp>
      <p:pic>
        <p:nvPicPr>
          <p:cNvPr id="15" name="Afbeelding 14" descr="Gemeente Dalfsen - Van Harthe Centrum voor CoCreatie">
            <a:extLst>
              <a:ext uri="{FF2B5EF4-FFF2-40B4-BE49-F238E27FC236}">
                <a16:creationId xmlns:a16="http://schemas.microsoft.com/office/drawing/2014/main" id="{563C7133-B665-7CBA-B8EB-8F5ED1D9851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3541" y="423972"/>
            <a:ext cx="750254" cy="375707"/>
          </a:xfrm>
          <a:prstGeom prst="rect">
            <a:avLst/>
          </a:prstGeom>
          <a:noFill/>
          <a:ln>
            <a:noFill/>
          </a:ln>
        </p:spPr>
      </p:pic>
      <p:pic>
        <p:nvPicPr>
          <p:cNvPr id="16" name="Afbeelding 15" descr="Gemeente Hardenberg: Downloads">
            <a:extLst>
              <a:ext uri="{FF2B5EF4-FFF2-40B4-BE49-F238E27FC236}">
                <a16:creationId xmlns:a16="http://schemas.microsoft.com/office/drawing/2014/main" id="{BE61A527-4BA7-E320-A99B-E73A486D71A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274228"/>
            <a:ext cx="954630" cy="282564"/>
          </a:xfrm>
          <a:prstGeom prst="rect">
            <a:avLst/>
          </a:prstGeom>
          <a:noFill/>
          <a:ln>
            <a:noFill/>
          </a:ln>
        </p:spPr>
      </p:pic>
      <p:pic>
        <p:nvPicPr>
          <p:cNvPr id="17" name="Afbeelding 16" descr="Startpagina Inwoners - Inwoners - Gemeente Staphorst">
            <a:extLst>
              <a:ext uri="{FF2B5EF4-FFF2-40B4-BE49-F238E27FC236}">
                <a16:creationId xmlns:a16="http://schemas.microsoft.com/office/drawing/2014/main" id="{2FA3B825-3CD8-A70F-95F2-E4257B3925B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812" y="3462821"/>
            <a:ext cx="837983" cy="470235"/>
          </a:xfrm>
          <a:prstGeom prst="rect">
            <a:avLst/>
          </a:prstGeom>
          <a:noFill/>
          <a:ln>
            <a:noFill/>
          </a:ln>
        </p:spPr>
      </p:pic>
      <p:pic>
        <p:nvPicPr>
          <p:cNvPr id="18" name="Afbeelding 17" descr="Nieuw-logo-gemeente-Kampen - Het dorp Zalk">
            <a:extLst>
              <a:ext uri="{FF2B5EF4-FFF2-40B4-BE49-F238E27FC236}">
                <a16:creationId xmlns:a16="http://schemas.microsoft.com/office/drawing/2014/main" id="{FB4D034D-611C-D159-C54C-77327DAF652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8519" y="1932000"/>
            <a:ext cx="837983" cy="344872"/>
          </a:xfrm>
          <a:prstGeom prst="rect">
            <a:avLst/>
          </a:prstGeom>
          <a:noFill/>
          <a:ln>
            <a:noFill/>
          </a:ln>
        </p:spPr>
      </p:pic>
      <p:pic>
        <p:nvPicPr>
          <p:cNvPr id="19" name="Tijdelijke aanduiding voor inhoud 9" descr="logo-gemeente-steenwijkerland.2 - Steenwijk-West">
            <a:extLst>
              <a:ext uri="{FF2B5EF4-FFF2-40B4-BE49-F238E27FC236}">
                <a16:creationId xmlns:a16="http://schemas.microsoft.com/office/drawing/2014/main" id="{A2A754AF-BF76-D3CB-808D-FFDB2722572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270" y="4061684"/>
            <a:ext cx="1550275" cy="663460"/>
          </a:xfrm>
          <a:prstGeom prst="rect">
            <a:avLst/>
          </a:prstGeom>
          <a:noFill/>
          <a:ln>
            <a:noFill/>
          </a:ln>
        </p:spPr>
      </p:pic>
      <p:pic>
        <p:nvPicPr>
          <p:cNvPr id="20" name="Afbeelding 19" descr="logo gemeente zwartewaterland - Schageninfra">
            <a:extLst>
              <a:ext uri="{FF2B5EF4-FFF2-40B4-BE49-F238E27FC236}">
                <a16:creationId xmlns:a16="http://schemas.microsoft.com/office/drawing/2014/main" id="{1262DCBD-53DD-D6A7-C59D-1748AE309EF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1014" y="5017521"/>
            <a:ext cx="1113873" cy="427703"/>
          </a:xfrm>
          <a:prstGeom prst="rect">
            <a:avLst/>
          </a:prstGeom>
          <a:noFill/>
          <a:ln>
            <a:noFill/>
          </a:ln>
        </p:spPr>
      </p:pic>
      <p:pic>
        <p:nvPicPr>
          <p:cNvPr id="22" name="Afbeelding 21" descr="Afbeelding met tekst&#10;&#10;Automatisch gegenereerde beschrijving">
            <a:extLst>
              <a:ext uri="{FF2B5EF4-FFF2-40B4-BE49-F238E27FC236}">
                <a16:creationId xmlns:a16="http://schemas.microsoft.com/office/drawing/2014/main" id="{F2BC0554-9C5A-9D35-7B7C-38866BB3C274}"/>
              </a:ext>
            </a:extLst>
          </p:cNvPr>
          <p:cNvPicPr>
            <a:picLocks noChangeAspect="1"/>
          </p:cNvPicPr>
          <p:nvPr/>
        </p:nvPicPr>
        <p:blipFill>
          <a:blip r:embed="rId8"/>
          <a:stretch>
            <a:fillRect/>
          </a:stretch>
        </p:blipFill>
        <p:spPr>
          <a:xfrm>
            <a:off x="755728" y="5800130"/>
            <a:ext cx="776047" cy="776047"/>
          </a:xfrm>
          <a:prstGeom prst="rect">
            <a:avLst/>
          </a:prstGeom>
        </p:spPr>
      </p:pic>
      <p:sp>
        <p:nvSpPr>
          <p:cNvPr id="8" name="Tekstvak 7">
            <a:extLst>
              <a:ext uri="{FF2B5EF4-FFF2-40B4-BE49-F238E27FC236}">
                <a16:creationId xmlns:a16="http://schemas.microsoft.com/office/drawing/2014/main" id="{FFC376AA-4538-A297-BC4A-1452F667AC64}"/>
              </a:ext>
            </a:extLst>
          </p:cNvPr>
          <p:cNvSpPr txBox="1"/>
          <p:nvPr/>
        </p:nvSpPr>
        <p:spPr>
          <a:xfrm>
            <a:off x="1902773" y="1274228"/>
            <a:ext cx="6552708" cy="4462760"/>
          </a:xfrm>
          <a:prstGeom prst="rect">
            <a:avLst/>
          </a:prstGeom>
          <a:noFill/>
        </p:spPr>
        <p:txBody>
          <a:bodyPr wrap="square" lIns="91440" tIns="45720" rIns="91440" bIns="45720" rtlCol="0" anchor="t">
            <a:spAutoFit/>
          </a:bodyPr>
          <a:lstStyle/>
          <a:p>
            <a:r>
              <a:rPr lang="nl-NL" b="1">
                <a:latin typeface="+mj-lt"/>
              </a:rPr>
              <a:t>De voorwaarden:</a:t>
            </a:r>
          </a:p>
          <a:p>
            <a:pPr marL="342900" indent="-342900">
              <a:buFontTx/>
              <a:buChar char="-"/>
            </a:pPr>
            <a:r>
              <a:rPr lang="nl-NL">
                <a:latin typeface="+mj-lt"/>
              </a:rPr>
              <a:t>Een inwoner mag per kalender jaar elf dagen </a:t>
            </a:r>
            <a:r>
              <a:rPr lang="nl-NL" u="sng">
                <a:latin typeface="+mj-lt"/>
              </a:rPr>
              <a:t>aaneengesloten</a:t>
            </a:r>
            <a:r>
              <a:rPr lang="nl-NL">
                <a:latin typeface="+mj-lt"/>
              </a:rPr>
              <a:t> of </a:t>
            </a:r>
            <a:r>
              <a:rPr lang="nl-NL" u="sng">
                <a:latin typeface="+mj-lt"/>
              </a:rPr>
              <a:t>gespreid</a:t>
            </a:r>
            <a:r>
              <a:rPr lang="nl-NL">
                <a:latin typeface="+mj-lt"/>
              </a:rPr>
              <a:t> afwezig zijn met een volledige vergoeding. </a:t>
            </a:r>
          </a:p>
          <a:p>
            <a:pPr marL="342900" indent="-342900">
              <a:buFontTx/>
              <a:buChar char="-"/>
            </a:pPr>
            <a:r>
              <a:rPr lang="nl-NL">
                <a:latin typeface="+mj-lt"/>
              </a:rPr>
              <a:t>Als een inwoner afwezig is vanwege: </a:t>
            </a:r>
            <a:r>
              <a:rPr lang="nl-NL" b="1">
                <a:latin typeface="+mj-lt"/>
              </a:rPr>
              <a:t>GGZ-behandeling, somatische behandeling of detentie </a:t>
            </a:r>
            <a:r>
              <a:rPr lang="nl-NL">
                <a:latin typeface="+mj-lt"/>
              </a:rPr>
              <a:t>gaat na de elfde dag het afwezigheidstarief in. </a:t>
            </a:r>
          </a:p>
          <a:p>
            <a:pPr marL="342900" indent="-342900">
              <a:buFontTx/>
              <a:buChar char="-"/>
            </a:pPr>
            <a:r>
              <a:rPr lang="nl-NL">
                <a:latin typeface="+mj-lt"/>
              </a:rPr>
              <a:t>Hiervoor geldt een andere productcode.</a:t>
            </a:r>
          </a:p>
          <a:p>
            <a:pPr marL="342900" indent="-342900">
              <a:buFontTx/>
              <a:buChar char="-"/>
            </a:pPr>
            <a:r>
              <a:rPr lang="nl-NL">
                <a:latin typeface="+mj-lt"/>
              </a:rPr>
              <a:t>Geldt niet voor weekend- en vakantieverlof.</a:t>
            </a:r>
            <a:endParaRPr lang="nl-NL" sz="1600">
              <a:latin typeface="+mj-lt"/>
            </a:endParaRPr>
          </a:p>
          <a:p>
            <a:pPr marL="342900" indent="-342900">
              <a:buFont typeface="Arial" panose="020B0604020202020204" pitchFamily="34" charset="0"/>
              <a:buChar char="•"/>
            </a:pPr>
            <a:endParaRPr lang="nl-NL" sz="1600">
              <a:latin typeface="+mj-lt"/>
            </a:endParaRPr>
          </a:p>
          <a:p>
            <a:pPr marL="342900" lvl="0" indent="-342900">
              <a:buFont typeface="Arial" panose="020B0604020202020204" pitchFamily="34" charset="0"/>
              <a:buChar char="•"/>
            </a:pPr>
            <a:endParaRPr lang="nl-NL" sz="1400">
              <a:latin typeface="+mj-lt"/>
            </a:endParaRPr>
          </a:p>
          <a:p>
            <a:endParaRPr lang="nl-NL" sz="1400">
              <a:latin typeface="+mj-lt"/>
            </a:endParaRPr>
          </a:p>
        </p:txBody>
      </p:sp>
      <p:pic>
        <p:nvPicPr>
          <p:cNvPr id="3" name="Afbeelding 2" descr="Afbeelding met Graphics, grafische vormgeving, Lettertype, ontwerp&#10;&#10;Door AI gegenereerde inhoud is mogelijk onjuist.">
            <a:extLst>
              <a:ext uri="{FF2B5EF4-FFF2-40B4-BE49-F238E27FC236}">
                <a16:creationId xmlns:a16="http://schemas.microsoft.com/office/drawing/2014/main" id="{3B2F2881-F10D-39DD-6C78-A8BDC638E2D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4720" y="2668008"/>
            <a:ext cx="1648309" cy="344872"/>
          </a:xfrm>
          <a:prstGeom prst="rect">
            <a:avLst/>
          </a:prstGeom>
        </p:spPr>
      </p:pic>
    </p:spTree>
    <p:extLst>
      <p:ext uri="{BB962C8B-B14F-4D97-AF65-F5344CB8AC3E}">
        <p14:creationId xmlns:p14="http://schemas.microsoft.com/office/powerpoint/2010/main" val="5109083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07F6F-8774-34B8-442B-B3725B44DD47}"/>
            </a:ext>
          </a:extLst>
        </p:cNvPr>
        <p:cNvGrpSpPr/>
        <p:nvPr/>
      </p:nvGrpSpPr>
      <p:grpSpPr>
        <a:xfrm>
          <a:off x="0" y="0"/>
          <a:ext cx="0" cy="0"/>
          <a:chOff x="0" y="0"/>
          <a:chExt cx="0" cy="0"/>
        </a:xfrm>
      </p:grpSpPr>
      <p:sp>
        <p:nvSpPr>
          <p:cNvPr id="11" name="Tekstvak 10">
            <a:extLst>
              <a:ext uri="{FF2B5EF4-FFF2-40B4-BE49-F238E27FC236}">
                <a16:creationId xmlns:a16="http://schemas.microsoft.com/office/drawing/2014/main" id="{0726FFB3-1F7F-8A3D-7AFC-FA7278B32F62}"/>
              </a:ext>
            </a:extLst>
          </p:cNvPr>
          <p:cNvSpPr txBox="1"/>
          <p:nvPr/>
        </p:nvSpPr>
        <p:spPr>
          <a:xfrm>
            <a:off x="1979712" y="423972"/>
            <a:ext cx="6926018" cy="523220"/>
          </a:xfrm>
          <a:prstGeom prst="rect">
            <a:avLst/>
          </a:prstGeom>
          <a:noFill/>
        </p:spPr>
        <p:txBody>
          <a:bodyPr wrap="square" lIns="91440" tIns="45720" rIns="91440" bIns="45720" rtlCol="0" anchor="t">
            <a:spAutoFit/>
          </a:bodyPr>
          <a:lstStyle/>
          <a:p>
            <a:r>
              <a:rPr lang="nl-NL" sz="2800" b="1">
                <a:latin typeface="+mj-lt"/>
              </a:rPr>
              <a:t>Tekstuele aanpassingen</a:t>
            </a:r>
            <a:endParaRPr lang="en-US"/>
          </a:p>
        </p:txBody>
      </p:sp>
      <p:sp>
        <p:nvSpPr>
          <p:cNvPr id="2" name="Rechthoek 1">
            <a:extLst>
              <a:ext uri="{FF2B5EF4-FFF2-40B4-BE49-F238E27FC236}">
                <a16:creationId xmlns:a16="http://schemas.microsoft.com/office/drawing/2014/main" id="{E2128DCF-40EF-6D31-471E-596A8683305F}"/>
              </a:ext>
            </a:extLst>
          </p:cNvPr>
          <p:cNvSpPr/>
          <p:nvPr/>
        </p:nvSpPr>
        <p:spPr>
          <a:xfrm>
            <a:off x="2555776" y="971370"/>
            <a:ext cx="6107360" cy="430887"/>
          </a:xfrm>
          <a:prstGeom prst="rect">
            <a:avLst/>
          </a:prstGeom>
        </p:spPr>
        <p:txBody>
          <a:bodyPr wrap="square">
            <a:spAutoFit/>
          </a:bodyPr>
          <a:lstStyle/>
          <a:p>
            <a:pPr eaLnBrk="1" hangingPunct="1">
              <a:spcBef>
                <a:spcPts val="600"/>
              </a:spcBef>
            </a:pPr>
            <a:r>
              <a:rPr lang="nl-NL" altLang="nl-NL" sz="2200">
                <a:latin typeface="+mj-lt"/>
              </a:rPr>
              <a:t> </a:t>
            </a:r>
          </a:p>
        </p:txBody>
      </p:sp>
      <p:pic>
        <p:nvPicPr>
          <p:cNvPr id="15" name="Afbeelding 14" descr="Gemeente Dalfsen - Van Harthe Centrum voor CoCreatie">
            <a:extLst>
              <a:ext uri="{FF2B5EF4-FFF2-40B4-BE49-F238E27FC236}">
                <a16:creationId xmlns:a16="http://schemas.microsoft.com/office/drawing/2014/main" id="{14A2E11C-85D0-822C-9A43-13903FB77C8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3541" y="423972"/>
            <a:ext cx="750254" cy="375707"/>
          </a:xfrm>
          <a:prstGeom prst="rect">
            <a:avLst/>
          </a:prstGeom>
          <a:noFill/>
          <a:ln>
            <a:noFill/>
          </a:ln>
        </p:spPr>
      </p:pic>
      <p:pic>
        <p:nvPicPr>
          <p:cNvPr id="16" name="Afbeelding 15" descr="Gemeente Hardenberg: Downloads">
            <a:extLst>
              <a:ext uri="{FF2B5EF4-FFF2-40B4-BE49-F238E27FC236}">
                <a16:creationId xmlns:a16="http://schemas.microsoft.com/office/drawing/2014/main" id="{42881B4F-559B-B57E-B1DE-8FF2471417A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274228"/>
            <a:ext cx="954630" cy="282564"/>
          </a:xfrm>
          <a:prstGeom prst="rect">
            <a:avLst/>
          </a:prstGeom>
          <a:noFill/>
          <a:ln>
            <a:noFill/>
          </a:ln>
        </p:spPr>
      </p:pic>
      <p:pic>
        <p:nvPicPr>
          <p:cNvPr id="17" name="Afbeelding 16" descr="Startpagina Inwoners - Inwoners - Gemeente Staphorst">
            <a:extLst>
              <a:ext uri="{FF2B5EF4-FFF2-40B4-BE49-F238E27FC236}">
                <a16:creationId xmlns:a16="http://schemas.microsoft.com/office/drawing/2014/main" id="{59372955-B89C-CDB1-C711-CAFF1E61A72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812" y="3462821"/>
            <a:ext cx="837983" cy="470235"/>
          </a:xfrm>
          <a:prstGeom prst="rect">
            <a:avLst/>
          </a:prstGeom>
          <a:noFill/>
          <a:ln>
            <a:noFill/>
          </a:ln>
        </p:spPr>
      </p:pic>
      <p:pic>
        <p:nvPicPr>
          <p:cNvPr id="18" name="Afbeelding 17" descr="Nieuw-logo-gemeente-Kampen - Het dorp Zalk">
            <a:extLst>
              <a:ext uri="{FF2B5EF4-FFF2-40B4-BE49-F238E27FC236}">
                <a16:creationId xmlns:a16="http://schemas.microsoft.com/office/drawing/2014/main" id="{ADC604E9-5E4F-3BD1-D84E-5937045883A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8519" y="1932000"/>
            <a:ext cx="837983" cy="344872"/>
          </a:xfrm>
          <a:prstGeom prst="rect">
            <a:avLst/>
          </a:prstGeom>
          <a:noFill/>
          <a:ln>
            <a:noFill/>
          </a:ln>
        </p:spPr>
      </p:pic>
      <p:pic>
        <p:nvPicPr>
          <p:cNvPr id="19" name="Tijdelijke aanduiding voor inhoud 9" descr="logo-gemeente-steenwijkerland.2 - Steenwijk-West">
            <a:extLst>
              <a:ext uri="{FF2B5EF4-FFF2-40B4-BE49-F238E27FC236}">
                <a16:creationId xmlns:a16="http://schemas.microsoft.com/office/drawing/2014/main" id="{4542D782-0D88-94FC-D1F0-A278C8F45042}"/>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270" y="4061684"/>
            <a:ext cx="1550275" cy="663460"/>
          </a:xfrm>
          <a:prstGeom prst="rect">
            <a:avLst/>
          </a:prstGeom>
          <a:noFill/>
          <a:ln>
            <a:noFill/>
          </a:ln>
        </p:spPr>
      </p:pic>
      <p:pic>
        <p:nvPicPr>
          <p:cNvPr id="20" name="Afbeelding 19" descr="logo gemeente zwartewaterland - Schageninfra">
            <a:extLst>
              <a:ext uri="{FF2B5EF4-FFF2-40B4-BE49-F238E27FC236}">
                <a16:creationId xmlns:a16="http://schemas.microsoft.com/office/drawing/2014/main" id="{0DA7ACE6-D82C-A395-748F-E5528489A0D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1014" y="5017521"/>
            <a:ext cx="1113873" cy="427703"/>
          </a:xfrm>
          <a:prstGeom prst="rect">
            <a:avLst/>
          </a:prstGeom>
          <a:noFill/>
          <a:ln>
            <a:noFill/>
          </a:ln>
        </p:spPr>
      </p:pic>
      <p:pic>
        <p:nvPicPr>
          <p:cNvPr id="22" name="Afbeelding 21" descr="Afbeelding met tekst&#10;&#10;Automatisch gegenereerde beschrijving">
            <a:extLst>
              <a:ext uri="{FF2B5EF4-FFF2-40B4-BE49-F238E27FC236}">
                <a16:creationId xmlns:a16="http://schemas.microsoft.com/office/drawing/2014/main" id="{BD7CF65C-4C80-1D19-46FB-4310CD82EFEC}"/>
              </a:ext>
            </a:extLst>
          </p:cNvPr>
          <p:cNvPicPr>
            <a:picLocks noChangeAspect="1"/>
          </p:cNvPicPr>
          <p:nvPr/>
        </p:nvPicPr>
        <p:blipFill>
          <a:blip r:embed="rId8"/>
          <a:stretch>
            <a:fillRect/>
          </a:stretch>
        </p:blipFill>
        <p:spPr>
          <a:xfrm>
            <a:off x="755728" y="5800130"/>
            <a:ext cx="776047" cy="776047"/>
          </a:xfrm>
          <a:prstGeom prst="rect">
            <a:avLst/>
          </a:prstGeom>
        </p:spPr>
      </p:pic>
      <p:sp>
        <p:nvSpPr>
          <p:cNvPr id="8" name="Tekstvak 7">
            <a:extLst>
              <a:ext uri="{FF2B5EF4-FFF2-40B4-BE49-F238E27FC236}">
                <a16:creationId xmlns:a16="http://schemas.microsoft.com/office/drawing/2014/main" id="{FB5FD295-A49C-E6C4-F30F-867214EFF91B}"/>
              </a:ext>
            </a:extLst>
          </p:cNvPr>
          <p:cNvSpPr txBox="1"/>
          <p:nvPr/>
        </p:nvSpPr>
        <p:spPr>
          <a:xfrm>
            <a:off x="1902773" y="1274228"/>
            <a:ext cx="6552708" cy="5416868"/>
          </a:xfrm>
          <a:prstGeom prst="rect">
            <a:avLst/>
          </a:prstGeom>
          <a:noFill/>
        </p:spPr>
        <p:txBody>
          <a:bodyPr wrap="square" lIns="91440" tIns="45720" rIns="91440" bIns="45720" rtlCol="0" anchor="t">
            <a:spAutoFit/>
          </a:bodyPr>
          <a:lstStyle/>
          <a:p>
            <a:r>
              <a:rPr lang="nl-NL" sz="2000">
                <a:latin typeface="+mj-lt"/>
              </a:rPr>
              <a:t>1</a:t>
            </a:r>
            <a:r>
              <a:rPr lang="nl-NL" sz="1800">
                <a:latin typeface="+mj-lt"/>
              </a:rPr>
              <a:t>. </a:t>
            </a:r>
            <a:r>
              <a:rPr lang="nl-NL" sz="2000">
                <a:latin typeface="+mj-lt"/>
              </a:rPr>
              <a:t>Doel van de ondersteuning</a:t>
            </a:r>
          </a:p>
          <a:p>
            <a:endParaRPr lang="nl-NL" sz="2000">
              <a:latin typeface="+mj-lt"/>
            </a:endParaRPr>
          </a:p>
          <a:p>
            <a:r>
              <a:rPr lang="nl-NL" sz="2000">
                <a:latin typeface="+mj-lt"/>
              </a:rPr>
              <a:t>Er is een invulling gegeven aan iemands leven – </a:t>
            </a:r>
            <a:r>
              <a:rPr lang="nl-NL" sz="2000" u="sng">
                <a:latin typeface="+mj-lt"/>
              </a:rPr>
              <a:t>wordt gewijzigd in </a:t>
            </a:r>
            <a:r>
              <a:rPr lang="nl-NL" sz="2000">
                <a:latin typeface="+mj-lt"/>
              </a:rPr>
              <a:t>- Bewoners nemen weer op een gezonde en positieve manier deel aan de maatschappij en vullen hun leven zelf op een zinvolle manier in, met waar nodig hulp van hun informeel netwerk.</a:t>
            </a:r>
          </a:p>
          <a:p>
            <a:endParaRPr lang="nl-NL" sz="2000">
              <a:latin typeface="+mj-lt"/>
            </a:endParaRPr>
          </a:p>
          <a:p>
            <a:r>
              <a:rPr lang="nl-NL" sz="2000">
                <a:latin typeface="+mj-lt"/>
              </a:rPr>
              <a:t>2. De begeleiding in een safehouses, kopje opmerkingen. Volgende twee zinnen eruit gehaald, vanwege </a:t>
            </a:r>
            <a:r>
              <a:rPr lang="nl-NL" sz="2000" err="1">
                <a:latin typeface="+mj-lt"/>
              </a:rPr>
              <a:t>dubbelingen</a:t>
            </a:r>
            <a:r>
              <a:rPr lang="nl-NL" sz="2000">
                <a:latin typeface="+mj-lt"/>
              </a:rPr>
              <a:t>: </a:t>
            </a:r>
            <a:r>
              <a:rPr lang="nl-NL" sz="2000" i="1">
                <a:latin typeface="+mj-lt"/>
              </a:rPr>
              <a:t>Gemiddeld wordt per week het volgende aantal uur begeleiding geboden. Dit zijn gemiddelden, in de beginfase kan dit meer uren vragen, aan het eind van een traject minder.</a:t>
            </a:r>
          </a:p>
          <a:p>
            <a:endParaRPr lang="nl-NL">
              <a:latin typeface="+mj-lt"/>
            </a:endParaRPr>
          </a:p>
          <a:p>
            <a:endParaRPr lang="nl-NL">
              <a:latin typeface="+mj-lt"/>
            </a:endParaRPr>
          </a:p>
          <a:p>
            <a:endParaRPr lang="nl-NL" sz="1400">
              <a:latin typeface="+mj-lt"/>
            </a:endParaRPr>
          </a:p>
        </p:txBody>
      </p:sp>
      <p:pic>
        <p:nvPicPr>
          <p:cNvPr id="3" name="Afbeelding 2" descr="Afbeelding met Graphics, grafische vormgeving, Lettertype, ontwerp&#10;&#10;Door AI gegenereerde inhoud is mogelijk onjuist.">
            <a:extLst>
              <a:ext uri="{FF2B5EF4-FFF2-40B4-BE49-F238E27FC236}">
                <a16:creationId xmlns:a16="http://schemas.microsoft.com/office/drawing/2014/main" id="{41F4A275-53CC-6BC0-DD62-0478940E407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4720" y="2668008"/>
            <a:ext cx="1648309" cy="344872"/>
          </a:xfrm>
          <a:prstGeom prst="rect">
            <a:avLst/>
          </a:prstGeom>
        </p:spPr>
      </p:pic>
    </p:spTree>
    <p:extLst>
      <p:ext uri="{BB962C8B-B14F-4D97-AF65-F5344CB8AC3E}">
        <p14:creationId xmlns:p14="http://schemas.microsoft.com/office/powerpoint/2010/main" val="1312392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4F631-AA8C-1C09-99FC-F7E9B4E10DE1}"/>
            </a:ext>
          </a:extLst>
        </p:cNvPr>
        <p:cNvGrpSpPr/>
        <p:nvPr/>
      </p:nvGrpSpPr>
      <p:grpSpPr>
        <a:xfrm>
          <a:off x="0" y="0"/>
          <a:ext cx="0" cy="0"/>
          <a:chOff x="0" y="0"/>
          <a:chExt cx="0" cy="0"/>
        </a:xfrm>
      </p:grpSpPr>
      <p:sp>
        <p:nvSpPr>
          <p:cNvPr id="11" name="Tekstvak 10">
            <a:extLst>
              <a:ext uri="{FF2B5EF4-FFF2-40B4-BE49-F238E27FC236}">
                <a16:creationId xmlns:a16="http://schemas.microsoft.com/office/drawing/2014/main" id="{9CF685BB-AE9F-2D38-4040-39F66A80997A}"/>
              </a:ext>
            </a:extLst>
          </p:cNvPr>
          <p:cNvSpPr txBox="1"/>
          <p:nvPr/>
        </p:nvSpPr>
        <p:spPr>
          <a:xfrm>
            <a:off x="1979712" y="423972"/>
            <a:ext cx="6926018" cy="523220"/>
          </a:xfrm>
          <a:prstGeom prst="rect">
            <a:avLst/>
          </a:prstGeom>
          <a:noFill/>
        </p:spPr>
        <p:txBody>
          <a:bodyPr wrap="square" lIns="91440" tIns="45720" rIns="91440" bIns="45720" rtlCol="0" anchor="t">
            <a:spAutoFit/>
          </a:bodyPr>
          <a:lstStyle/>
          <a:p>
            <a:r>
              <a:rPr lang="nl-NL" sz="2800" b="1">
                <a:latin typeface="+mj-lt"/>
              </a:rPr>
              <a:t>Dialoog – Programma van Eisen</a:t>
            </a:r>
            <a:endParaRPr lang="en-US"/>
          </a:p>
        </p:txBody>
      </p:sp>
      <p:sp>
        <p:nvSpPr>
          <p:cNvPr id="2" name="Rechthoek 1">
            <a:extLst>
              <a:ext uri="{FF2B5EF4-FFF2-40B4-BE49-F238E27FC236}">
                <a16:creationId xmlns:a16="http://schemas.microsoft.com/office/drawing/2014/main" id="{DF8272CD-F589-7B98-7D55-5810CA7024C8}"/>
              </a:ext>
            </a:extLst>
          </p:cNvPr>
          <p:cNvSpPr/>
          <p:nvPr/>
        </p:nvSpPr>
        <p:spPr>
          <a:xfrm>
            <a:off x="2555776" y="971370"/>
            <a:ext cx="6107360" cy="430887"/>
          </a:xfrm>
          <a:prstGeom prst="rect">
            <a:avLst/>
          </a:prstGeom>
        </p:spPr>
        <p:txBody>
          <a:bodyPr wrap="square">
            <a:spAutoFit/>
          </a:bodyPr>
          <a:lstStyle/>
          <a:p>
            <a:pPr eaLnBrk="1" hangingPunct="1">
              <a:spcBef>
                <a:spcPts val="600"/>
              </a:spcBef>
            </a:pPr>
            <a:r>
              <a:rPr lang="nl-NL" altLang="nl-NL" sz="2200">
                <a:latin typeface="+mj-lt"/>
              </a:rPr>
              <a:t> </a:t>
            </a:r>
          </a:p>
        </p:txBody>
      </p:sp>
      <p:pic>
        <p:nvPicPr>
          <p:cNvPr id="15" name="Afbeelding 14" descr="Gemeente Dalfsen - Van Harthe Centrum voor CoCreatie">
            <a:extLst>
              <a:ext uri="{FF2B5EF4-FFF2-40B4-BE49-F238E27FC236}">
                <a16:creationId xmlns:a16="http://schemas.microsoft.com/office/drawing/2014/main" id="{BCE7FC5B-BDD1-B905-51D7-250845A729D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3541" y="423972"/>
            <a:ext cx="750254" cy="375707"/>
          </a:xfrm>
          <a:prstGeom prst="rect">
            <a:avLst/>
          </a:prstGeom>
          <a:noFill/>
          <a:ln>
            <a:noFill/>
          </a:ln>
        </p:spPr>
      </p:pic>
      <p:pic>
        <p:nvPicPr>
          <p:cNvPr id="16" name="Afbeelding 15" descr="Gemeente Hardenberg: Downloads">
            <a:extLst>
              <a:ext uri="{FF2B5EF4-FFF2-40B4-BE49-F238E27FC236}">
                <a16:creationId xmlns:a16="http://schemas.microsoft.com/office/drawing/2014/main" id="{647DDDA7-C90D-002A-40C2-59812811024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274228"/>
            <a:ext cx="954630" cy="282564"/>
          </a:xfrm>
          <a:prstGeom prst="rect">
            <a:avLst/>
          </a:prstGeom>
          <a:noFill/>
          <a:ln>
            <a:noFill/>
          </a:ln>
        </p:spPr>
      </p:pic>
      <p:pic>
        <p:nvPicPr>
          <p:cNvPr id="17" name="Afbeelding 16" descr="Startpagina Inwoners - Inwoners - Gemeente Staphorst">
            <a:extLst>
              <a:ext uri="{FF2B5EF4-FFF2-40B4-BE49-F238E27FC236}">
                <a16:creationId xmlns:a16="http://schemas.microsoft.com/office/drawing/2014/main" id="{72B4998F-E906-E95D-CD3E-DD1B7FB1AB8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812" y="3462821"/>
            <a:ext cx="837983" cy="470235"/>
          </a:xfrm>
          <a:prstGeom prst="rect">
            <a:avLst/>
          </a:prstGeom>
          <a:noFill/>
          <a:ln>
            <a:noFill/>
          </a:ln>
        </p:spPr>
      </p:pic>
      <p:pic>
        <p:nvPicPr>
          <p:cNvPr id="18" name="Afbeelding 17" descr="Nieuw-logo-gemeente-Kampen - Het dorp Zalk">
            <a:extLst>
              <a:ext uri="{FF2B5EF4-FFF2-40B4-BE49-F238E27FC236}">
                <a16:creationId xmlns:a16="http://schemas.microsoft.com/office/drawing/2014/main" id="{AEAC451F-AE3F-304B-DDA0-6810A3F5107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8519" y="1932000"/>
            <a:ext cx="837983" cy="344872"/>
          </a:xfrm>
          <a:prstGeom prst="rect">
            <a:avLst/>
          </a:prstGeom>
          <a:noFill/>
          <a:ln>
            <a:noFill/>
          </a:ln>
        </p:spPr>
      </p:pic>
      <p:pic>
        <p:nvPicPr>
          <p:cNvPr id="19" name="Tijdelijke aanduiding voor inhoud 9" descr="logo-gemeente-steenwijkerland.2 - Steenwijk-West">
            <a:extLst>
              <a:ext uri="{FF2B5EF4-FFF2-40B4-BE49-F238E27FC236}">
                <a16:creationId xmlns:a16="http://schemas.microsoft.com/office/drawing/2014/main" id="{D73E09FE-CFCE-09A7-B41E-B8C39F81D1E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270" y="4061684"/>
            <a:ext cx="1550275" cy="663460"/>
          </a:xfrm>
          <a:prstGeom prst="rect">
            <a:avLst/>
          </a:prstGeom>
          <a:noFill/>
          <a:ln>
            <a:noFill/>
          </a:ln>
        </p:spPr>
      </p:pic>
      <p:pic>
        <p:nvPicPr>
          <p:cNvPr id="20" name="Afbeelding 19" descr="logo gemeente zwartewaterland - Schageninfra">
            <a:extLst>
              <a:ext uri="{FF2B5EF4-FFF2-40B4-BE49-F238E27FC236}">
                <a16:creationId xmlns:a16="http://schemas.microsoft.com/office/drawing/2014/main" id="{BBAA6BBF-694E-228F-8A31-15E35885E33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1014" y="5017521"/>
            <a:ext cx="1113873" cy="427703"/>
          </a:xfrm>
          <a:prstGeom prst="rect">
            <a:avLst/>
          </a:prstGeom>
          <a:noFill/>
          <a:ln>
            <a:noFill/>
          </a:ln>
        </p:spPr>
      </p:pic>
      <p:pic>
        <p:nvPicPr>
          <p:cNvPr id="22" name="Afbeelding 21" descr="Afbeelding met tekst&#10;&#10;Automatisch gegenereerde beschrijving">
            <a:extLst>
              <a:ext uri="{FF2B5EF4-FFF2-40B4-BE49-F238E27FC236}">
                <a16:creationId xmlns:a16="http://schemas.microsoft.com/office/drawing/2014/main" id="{2810EC68-0EA7-77AC-91C7-F4AA739B39F9}"/>
              </a:ext>
            </a:extLst>
          </p:cNvPr>
          <p:cNvPicPr>
            <a:picLocks noChangeAspect="1"/>
          </p:cNvPicPr>
          <p:nvPr/>
        </p:nvPicPr>
        <p:blipFill>
          <a:blip r:embed="rId8"/>
          <a:stretch>
            <a:fillRect/>
          </a:stretch>
        </p:blipFill>
        <p:spPr>
          <a:xfrm>
            <a:off x="755728" y="5800130"/>
            <a:ext cx="776047" cy="776047"/>
          </a:xfrm>
          <a:prstGeom prst="rect">
            <a:avLst/>
          </a:prstGeom>
        </p:spPr>
      </p:pic>
      <p:sp>
        <p:nvSpPr>
          <p:cNvPr id="8" name="Tekstvak 7">
            <a:extLst>
              <a:ext uri="{FF2B5EF4-FFF2-40B4-BE49-F238E27FC236}">
                <a16:creationId xmlns:a16="http://schemas.microsoft.com/office/drawing/2014/main" id="{9BD4D8EA-E2E5-7328-82D1-618E162446FF}"/>
              </a:ext>
            </a:extLst>
          </p:cNvPr>
          <p:cNvSpPr txBox="1"/>
          <p:nvPr/>
        </p:nvSpPr>
        <p:spPr>
          <a:xfrm>
            <a:off x="2110428" y="1255400"/>
            <a:ext cx="6768852" cy="2369880"/>
          </a:xfrm>
          <a:prstGeom prst="rect">
            <a:avLst/>
          </a:prstGeom>
          <a:noFill/>
        </p:spPr>
        <p:txBody>
          <a:bodyPr wrap="square" lIns="91440" tIns="45720" rIns="91440" bIns="45720" rtlCol="0" anchor="t">
            <a:spAutoFit/>
          </a:bodyPr>
          <a:lstStyle/>
          <a:p>
            <a:r>
              <a:rPr lang="nl-NL" b="1" i="1">
                <a:latin typeface="+mj-lt"/>
              </a:rPr>
              <a:t>Punten ter bespreking</a:t>
            </a:r>
          </a:p>
          <a:p>
            <a:pPr marL="914400" lvl="1" indent="-457200">
              <a:buFont typeface="+mj-lt"/>
              <a:buAutoNum type="arabicPeriod"/>
            </a:pPr>
            <a:r>
              <a:rPr lang="nl-NL">
                <a:latin typeface="+mj-lt"/>
              </a:rPr>
              <a:t>Woonruimte</a:t>
            </a:r>
          </a:p>
          <a:p>
            <a:pPr marL="914400" lvl="1" indent="-457200">
              <a:buFont typeface="+mj-lt"/>
              <a:buAutoNum type="arabicPeriod"/>
            </a:pPr>
            <a:r>
              <a:rPr lang="nl-NL">
                <a:latin typeface="+mj-lt"/>
              </a:rPr>
              <a:t>Beëindigen van ondersteuning i.r.t. bijstandsuitkering</a:t>
            </a:r>
          </a:p>
          <a:p>
            <a:pPr lvl="0"/>
            <a:endParaRPr lang="nl-NL" b="1">
              <a:latin typeface="+mj-lt"/>
            </a:endParaRPr>
          </a:p>
          <a:p>
            <a:pPr lvl="0"/>
            <a:endParaRPr lang="nl-NL" sz="1400">
              <a:latin typeface="+mj-lt"/>
            </a:endParaRPr>
          </a:p>
          <a:p>
            <a:endParaRPr lang="nl-NL" sz="1400">
              <a:latin typeface="+mj-lt"/>
            </a:endParaRPr>
          </a:p>
        </p:txBody>
      </p:sp>
      <p:pic>
        <p:nvPicPr>
          <p:cNvPr id="3" name="Afbeelding 2" descr="Afbeelding met Graphics, grafische vormgeving, Lettertype, ontwerp&#10;&#10;Door AI gegenereerde inhoud is mogelijk onjuist.">
            <a:extLst>
              <a:ext uri="{FF2B5EF4-FFF2-40B4-BE49-F238E27FC236}">
                <a16:creationId xmlns:a16="http://schemas.microsoft.com/office/drawing/2014/main" id="{92507DEA-053B-4776-5038-39C52A36FC9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4720" y="2668008"/>
            <a:ext cx="1648309" cy="344872"/>
          </a:xfrm>
          <a:prstGeom prst="rect">
            <a:avLst/>
          </a:prstGeom>
        </p:spPr>
      </p:pic>
    </p:spTree>
    <p:extLst>
      <p:ext uri="{BB962C8B-B14F-4D97-AF65-F5344CB8AC3E}">
        <p14:creationId xmlns:p14="http://schemas.microsoft.com/office/powerpoint/2010/main" val="2528348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48DDC-FA8F-DBEB-A6E9-C8418BC27FF3}"/>
            </a:ext>
          </a:extLst>
        </p:cNvPr>
        <p:cNvGrpSpPr/>
        <p:nvPr/>
      </p:nvGrpSpPr>
      <p:grpSpPr>
        <a:xfrm>
          <a:off x="0" y="0"/>
          <a:ext cx="0" cy="0"/>
          <a:chOff x="0" y="0"/>
          <a:chExt cx="0" cy="0"/>
        </a:xfrm>
      </p:grpSpPr>
      <p:sp>
        <p:nvSpPr>
          <p:cNvPr id="11" name="Tekstvak 10">
            <a:extLst>
              <a:ext uri="{FF2B5EF4-FFF2-40B4-BE49-F238E27FC236}">
                <a16:creationId xmlns:a16="http://schemas.microsoft.com/office/drawing/2014/main" id="{C8BB221F-D5C0-E8B1-03B5-8C65D9A13100}"/>
              </a:ext>
            </a:extLst>
          </p:cNvPr>
          <p:cNvSpPr txBox="1"/>
          <p:nvPr/>
        </p:nvSpPr>
        <p:spPr>
          <a:xfrm>
            <a:off x="1979712" y="423972"/>
            <a:ext cx="6926018" cy="523220"/>
          </a:xfrm>
          <a:prstGeom prst="rect">
            <a:avLst/>
          </a:prstGeom>
          <a:noFill/>
        </p:spPr>
        <p:txBody>
          <a:bodyPr wrap="square" lIns="91440" tIns="45720" rIns="91440" bIns="45720" rtlCol="0" anchor="t">
            <a:spAutoFit/>
          </a:bodyPr>
          <a:lstStyle/>
          <a:p>
            <a:r>
              <a:rPr lang="nl-NL" sz="2800" b="1">
                <a:latin typeface="+mj-lt"/>
              </a:rPr>
              <a:t>Woonruimte</a:t>
            </a:r>
            <a:endParaRPr lang="en-US"/>
          </a:p>
        </p:txBody>
      </p:sp>
      <p:sp>
        <p:nvSpPr>
          <p:cNvPr id="2" name="Rechthoek 1">
            <a:extLst>
              <a:ext uri="{FF2B5EF4-FFF2-40B4-BE49-F238E27FC236}">
                <a16:creationId xmlns:a16="http://schemas.microsoft.com/office/drawing/2014/main" id="{0AA2482F-95EF-6AAE-9229-6BE4B192CF01}"/>
              </a:ext>
            </a:extLst>
          </p:cNvPr>
          <p:cNvSpPr/>
          <p:nvPr/>
        </p:nvSpPr>
        <p:spPr>
          <a:xfrm>
            <a:off x="2555776" y="971370"/>
            <a:ext cx="6107360" cy="430887"/>
          </a:xfrm>
          <a:prstGeom prst="rect">
            <a:avLst/>
          </a:prstGeom>
        </p:spPr>
        <p:txBody>
          <a:bodyPr wrap="square">
            <a:spAutoFit/>
          </a:bodyPr>
          <a:lstStyle/>
          <a:p>
            <a:pPr eaLnBrk="1" hangingPunct="1">
              <a:spcBef>
                <a:spcPts val="600"/>
              </a:spcBef>
            </a:pPr>
            <a:r>
              <a:rPr lang="nl-NL" altLang="nl-NL" sz="2200">
                <a:latin typeface="+mj-lt"/>
              </a:rPr>
              <a:t> </a:t>
            </a:r>
          </a:p>
        </p:txBody>
      </p:sp>
      <p:pic>
        <p:nvPicPr>
          <p:cNvPr id="15" name="Afbeelding 14" descr="Gemeente Dalfsen - Van Harthe Centrum voor CoCreatie">
            <a:extLst>
              <a:ext uri="{FF2B5EF4-FFF2-40B4-BE49-F238E27FC236}">
                <a16:creationId xmlns:a16="http://schemas.microsoft.com/office/drawing/2014/main" id="{8684A638-9F74-BCBE-07C9-40E23C5DE2A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3541" y="423972"/>
            <a:ext cx="750254" cy="375707"/>
          </a:xfrm>
          <a:prstGeom prst="rect">
            <a:avLst/>
          </a:prstGeom>
          <a:noFill/>
          <a:ln>
            <a:noFill/>
          </a:ln>
        </p:spPr>
      </p:pic>
      <p:pic>
        <p:nvPicPr>
          <p:cNvPr id="16" name="Afbeelding 15" descr="Gemeente Hardenberg: Downloads">
            <a:extLst>
              <a:ext uri="{FF2B5EF4-FFF2-40B4-BE49-F238E27FC236}">
                <a16:creationId xmlns:a16="http://schemas.microsoft.com/office/drawing/2014/main" id="{AAC6DB8F-C4A9-6897-5F24-3B2AF83680C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274228"/>
            <a:ext cx="954630" cy="282564"/>
          </a:xfrm>
          <a:prstGeom prst="rect">
            <a:avLst/>
          </a:prstGeom>
          <a:noFill/>
          <a:ln>
            <a:noFill/>
          </a:ln>
        </p:spPr>
      </p:pic>
      <p:pic>
        <p:nvPicPr>
          <p:cNvPr id="17" name="Afbeelding 16" descr="Startpagina Inwoners - Inwoners - Gemeente Staphorst">
            <a:extLst>
              <a:ext uri="{FF2B5EF4-FFF2-40B4-BE49-F238E27FC236}">
                <a16:creationId xmlns:a16="http://schemas.microsoft.com/office/drawing/2014/main" id="{153876FD-39E4-D1A5-8ADE-C930D7079F8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812" y="3462821"/>
            <a:ext cx="837983" cy="470235"/>
          </a:xfrm>
          <a:prstGeom prst="rect">
            <a:avLst/>
          </a:prstGeom>
          <a:noFill/>
          <a:ln>
            <a:noFill/>
          </a:ln>
        </p:spPr>
      </p:pic>
      <p:pic>
        <p:nvPicPr>
          <p:cNvPr id="18" name="Afbeelding 17" descr="Nieuw-logo-gemeente-Kampen - Het dorp Zalk">
            <a:extLst>
              <a:ext uri="{FF2B5EF4-FFF2-40B4-BE49-F238E27FC236}">
                <a16:creationId xmlns:a16="http://schemas.microsoft.com/office/drawing/2014/main" id="{1E2C9E82-9ED8-D775-F2DA-4B9D98CFDDD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8519" y="1932000"/>
            <a:ext cx="837983" cy="344872"/>
          </a:xfrm>
          <a:prstGeom prst="rect">
            <a:avLst/>
          </a:prstGeom>
          <a:noFill/>
          <a:ln>
            <a:noFill/>
          </a:ln>
        </p:spPr>
      </p:pic>
      <p:pic>
        <p:nvPicPr>
          <p:cNvPr id="19" name="Tijdelijke aanduiding voor inhoud 9" descr="logo-gemeente-steenwijkerland.2 - Steenwijk-West">
            <a:extLst>
              <a:ext uri="{FF2B5EF4-FFF2-40B4-BE49-F238E27FC236}">
                <a16:creationId xmlns:a16="http://schemas.microsoft.com/office/drawing/2014/main" id="{E5388ADB-4119-B61A-1D55-ECD4DF238CD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270" y="4061684"/>
            <a:ext cx="1550275" cy="663460"/>
          </a:xfrm>
          <a:prstGeom prst="rect">
            <a:avLst/>
          </a:prstGeom>
          <a:noFill/>
          <a:ln>
            <a:noFill/>
          </a:ln>
        </p:spPr>
      </p:pic>
      <p:pic>
        <p:nvPicPr>
          <p:cNvPr id="20" name="Afbeelding 19" descr="logo gemeente zwartewaterland - Schageninfra">
            <a:extLst>
              <a:ext uri="{FF2B5EF4-FFF2-40B4-BE49-F238E27FC236}">
                <a16:creationId xmlns:a16="http://schemas.microsoft.com/office/drawing/2014/main" id="{DFA4A7A0-094B-7F95-20CF-241FDB1011C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1014" y="5017521"/>
            <a:ext cx="1113873" cy="427703"/>
          </a:xfrm>
          <a:prstGeom prst="rect">
            <a:avLst/>
          </a:prstGeom>
          <a:noFill/>
          <a:ln>
            <a:noFill/>
          </a:ln>
        </p:spPr>
      </p:pic>
      <p:pic>
        <p:nvPicPr>
          <p:cNvPr id="22" name="Afbeelding 21" descr="Afbeelding met tekst&#10;&#10;Automatisch gegenereerde beschrijving">
            <a:extLst>
              <a:ext uri="{FF2B5EF4-FFF2-40B4-BE49-F238E27FC236}">
                <a16:creationId xmlns:a16="http://schemas.microsoft.com/office/drawing/2014/main" id="{4C77D4BB-7D35-0245-8A68-57F10B30BEC7}"/>
              </a:ext>
            </a:extLst>
          </p:cNvPr>
          <p:cNvPicPr>
            <a:picLocks noChangeAspect="1"/>
          </p:cNvPicPr>
          <p:nvPr/>
        </p:nvPicPr>
        <p:blipFill>
          <a:blip r:embed="rId8"/>
          <a:stretch>
            <a:fillRect/>
          </a:stretch>
        </p:blipFill>
        <p:spPr>
          <a:xfrm>
            <a:off x="755728" y="5800130"/>
            <a:ext cx="776047" cy="776047"/>
          </a:xfrm>
          <a:prstGeom prst="rect">
            <a:avLst/>
          </a:prstGeom>
        </p:spPr>
      </p:pic>
      <p:sp>
        <p:nvSpPr>
          <p:cNvPr id="8" name="Tekstvak 7">
            <a:extLst>
              <a:ext uri="{FF2B5EF4-FFF2-40B4-BE49-F238E27FC236}">
                <a16:creationId xmlns:a16="http://schemas.microsoft.com/office/drawing/2014/main" id="{E09CDF2F-64C7-FB50-51C0-C7C822BF6B96}"/>
              </a:ext>
            </a:extLst>
          </p:cNvPr>
          <p:cNvSpPr txBox="1"/>
          <p:nvPr/>
        </p:nvSpPr>
        <p:spPr>
          <a:xfrm>
            <a:off x="1979712" y="1186813"/>
            <a:ext cx="6768852" cy="4062651"/>
          </a:xfrm>
          <a:prstGeom prst="rect">
            <a:avLst/>
          </a:prstGeom>
          <a:noFill/>
        </p:spPr>
        <p:txBody>
          <a:bodyPr wrap="square" lIns="91440" tIns="45720" rIns="91440" bIns="45720" rtlCol="0" anchor="t">
            <a:spAutoFit/>
          </a:bodyPr>
          <a:lstStyle/>
          <a:p>
            <a:pPr lvl="0"/>
            <a:r>
              <a:rPr lang="nl-NL" b="1">
                <a:latin typeface="+mj-lt"/>
              </a:rPr>
              <a:t>Programma van eisen, eis 5.3:</a:t>
            </a:r>
          </a:p>
          <a:p>
            <a:pPr lvl="0"/>
            <a:endParaRPr lang="nl-NL" b="1">
              <a:latin typeface="+mj-lt"/>
            </a:endParaRPr>
          </a:p>
          <a:p>
            <a:pPr lvl="0"/>
            <a:r>
              <a:rPr lang="nl-NL" b="1">
                <a:latin typeface="+mj-lt"/>
              </a:rPr>
              <a:t>Woonruimte</a:t>
            </a:r>
          </a:p>
          <a:p>
            <a:r>
              <a:rPr lang="nl-NL" sz="1800">
                <a:latin typeface="+mj-lt"/>
              </a:rPr>
              <a:t>5.3 Bewoners beschikken over een eigen woonruimte binnen de accommodatie. De accommodatie beschikt daarnaast over gemeenschappelijke ruimte(n).</a:t>
            </a:r>
          </a:p>
          <a:p>
            <a:endParaRPr lang="nl-NL" sz="1800">
              <a:latin typeface="+mj-lt"/>
            </a:endParaRPr>
          </a:p>
          <a:p>
            <a:r>
              <a:rPr lang="nl-NL" sz="1800" b="1">
                <a:latin typeface="+mj-lt"/>
              </a:rPr>
              <a:t>Vragen: </a:t>
            </a:r>
          </a:p>
          <a:p>
            <a:pPr marL="285750" indent="-285750">
              <a:buFontTx/>
              <a:buChar char="-"/>
            </a:pPr>
            <a:r>
              <a:rPr lang="nl-NL" sz="1800">
                <a:latin typeface="+mj-lt"/>
              </a:rPr>
              <a:t>Gaan we de ‘eigen woonruimte’ nader omschrijven? </a:t>
            </a:r>
          </a:p>
          <a:p>
            <a:pPr marL="285750" indent="-285750">
              <a:buFontTx/>
              <a:buChar char="-"/>
            </a:pPr>
            <a:r>
              <a:rPr lang="nl-NL" sz="1800">
                <a:latin typeface="+mj-lt"/>
              </a:rPr>
              <a:t>Zo ja, wat gaan we hierover opnemen? Heeft iedere inwoner zijn eigen wc en douche bijvoorbeeld?</a:t>
            </a:r>
          </a:p>
          <a:p>
            <a:pPr lvl="0"/>
            <a:endParaRPr lang="nl-NL" sz="1400">
              <a:latin typeface="+mj-lt"/>
            </a:endParaRPr>
          </a:p>
          <a:p>
            <a:pPr lvl="0"/>
            <a:endParaRPr lang="nl-NL" sz="1400">
              <a:latin typeface="+mj-lt"/>
            </a:endParaRPr>
          </a:p>
          <a:p>
            <a:endParaRPr lang="nl-NL" sz="1400">
              <a:latin typeface="+mj-lt"/>
            </a:endParaRPr>
          </a:p>
        </p:txBody>
      </p:sp>
      <p:pic>
        <p:nvPicPr>
          <p:cNvPr id="3" name="Afbeelding 2" descr="Afbeelding met Graphics, grafische vormgeving, Lettertype, ontwerp&#10;&#10;Door AI gegenereerde inhoud is mogelijk onjuist.">
            <a:extLst>
              <a:ext uri="{FF2B5EF4-FFF2-40B4-BE49-F238E27FC236}">
                <a16:creationId xmlns:a16="http://schemas.microsoft.com/office/drawing/2014/main" id="{4C821F5B-F735-5719-FD4D-51C02172BA8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4720" y="2668008"/>
            <a:ext cx="1648309" cy="344872"/>
          </a:xfrm>
          <a:prstGeom prst="rect">
            <a:avLst/>
          </a:prstGeom>
        </p:spPr>
      </p:pic>
    </p:spTree>
    <p:extLst>
      <p:ext uri="{BB962C8B-B14F-4D97-AF65-F5344CB8AC3E}">
        <p14:creationId xmlns:p14="http://schemas.microsoft.com/office/powerpoint/2010/main" val="287718828"/>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TaxCatchAll xmlns="b727ac77-7d28-4613-ba45-b9257e199bc4" xsi:nil="true"/>
    <lcf76f155ced4ddcb4097134ff3c332f xmlns="74c4e92c-b4ff-429d-b943-2f1f555b640b">
      <Terms xmlns="http://schemas.microsoft.com/office/infopath/2007/PartnerControls"/>
    </lcf76f155ced4ddcb4097134ff3c332f>
    <SharedWithUsers xmlns="b727ac77-7d28-4613-ba45-b9257e199bc4">
      <UserInfo>
        <DisplayName>Nieuwenhuijsen, Cinde</DisplayName>
        <AccountId>22</AccountId>
        <AccountType/>
      </UserInfo>
      <UserInfo>
        <DisplayName>Greveling, Vivienne</DisplayName>
        <AccountId>21</AccountId>
        <AccountType/>
      </UserInfo>
      <UserInfo>
        <DisplayName>Tiggelaar, Haaye</DisplayName>
        <AccountId>66</AccountId>
        <AccountType/>
      </UserInfo>
      <UserInfo>
        <DisplayName>Bruning-van den Brakel, L. (Laura)</DisplayName>
        <AccountId>466</AccountId>
        <AccountType/>
      </UserInfo>
      <UserInfo>
        <DisplayName>Maanen, E. van (Emma)</DisplayName>
        <AccountId>518</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F516F3E2DE9E04F8DC49B6ECBC8F9A4" ma:contentTypeVersion="16" ma:contentTypeDescription="Een nieuw document maken." ma:contentTypeScope="" ma:versionID="16ccfc5aa541a5b694db61d82f717d13">
  <xsd:schema xmlns:xsd="http://www.w3.org/2001/XMLSchema" xmlns:xs="http://www.w3.org/2001/XMLSchema" xmlns:p="http://schemas.microsoft.com/office/2006/metadata/properties" xmlns:ns2="http://schemas.microsoft.com/sharepoint/v3/fields" xmlns:ns3="74c4e92c-b4ff-429d-b943-2f1f555b640b" xmlns:ns4="b727ac77-7d28-4613-ba45-b9257e199bc4" targetNamespace="http://schemas.microsoft.com/office/2006/metadata/properties" ma:root="true" ma:fieldsID="b865da6b6768253799de2e7d2cc71771" ns2:_="" ns3:_="" ns4:_="">
    <xsd:import namespace="http://schemas.microsoft.com/sharepoint/v3/fields"/>
    <xsd:import namespace="74c4e92c-b4ff-429d-b943-2f1f555b640b"/>
    <xsd:import namespace="b727ac77-7d28-4613-ba45-b9257e199bc4"/>
    <xsd:element name="properties">
      <xsd:complexType>
        <xsd:sequence>
          <xsd:element name="documentManagement">
            <xsd:complexType>
              <xsd:all>
                <xsd:element ref="ns2:_Version" minOccurs="0"/>
                <xsd:element ref="ns3:MediaServiceMetadata" minOccurs="0"/>
                <xsd:element ref="ns3:MediaServiceFastMetadata" minOccurs="0"/>
                <xsd:element ref="ns3:MediaServiceObjectDetectorVersions" minOccurs="0"/>
                <xsd:element ref="ns4:SharedWithUsers" minOccurs="0"/>
                <xsd:element ref="ns4:SharedWithDetails" minOccurs="0"/>
                <xsd:element ref="ns3:lcf76f155ced4ddcb4097134ff3c332f" minOccurs="0"/>
                <xsd:element ref="ns4:TaxCatchAll" minOccurs="0"/>
                <xsd:element ref="ns3:MediaServiceOCR" minOccurs="0"/>
                <xsd:element ref="ns3:MediaServiceGenerationTime" minOccurs="0"/>
                <xsd:element ref="ns3:MediaServiceEventHashCode" minOccurs="0"/>
                <xsd:element ref="ns3:MediaServiceDateTaken" minOccurs="0"/>
                <xsd:element ref="ns3:MediaServiceSearchProperties"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Version" ma:index="8" nillable="true" ma:displayName="Versie" ma:internalName="_Vers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4c4e92c-b4ff-429d-b943-2f1f555b640b"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Afbeeldingtags" ma:readOnly="false" ma:fieldId="{5cf76f15-5ced-4ddc-b409-7134ff3c332f}" ma:taxonomyMulti="true" ma:sspId="a0f4746d-07f7-40d6-b570-c8674807691c"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727ac77-7d28-4613-ba45-b9257e199bc4" elementFormDefault="qualified">
    <xsd:import namespace="http://schemas.microsoft.com/office/2006/documentManagement/types"/>
    <xsd:import namespace="http://schemas.microsoft.com/office/infopath/2007/PartnerControls"/>
    <xsd:element name="SharedWithUsers" ma:index="12"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Gedeeld met details" ma:internalName="SharedWithDetails" ma:readOnly="true">
      <xsd:simpleType>
        <xsd:restriction base="dms:Note">
          <xsd:maxLength value="255"/>
        </xsd:restriction>
      </xsd:simpleType>
    </xsd:element>
    <xsd:element name="TaxCatchAll" ma:index="16" nillable="true" ma:displayName="Taxonomy Catch All Column" ma:hidden="true" ma:list="{5e02233c-28d2-415f-ad64-a7dd699eacfa}" ma:internalName="TaxCatchAll" ma:showField="CatchAllData" ma:web="b727ac77-7d28-4613-ba45-b9257e199b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290C5B-AE03-4117-B9BD-31CFE6A0BE16}">
  <ds:schemaRefs>
    <ds:schemaRef ds:uri="b727ac77-7d28-4613-ba45-b9257e199bc4"/>
    <ds:schemaRef ds:uri="http://purl.org/dc/elements/1.1/"/>
    <ds:schemaRef ds:uri="http://schemas.microsoft.com/office/2006/documentManagement/types"/>
    <ds:schemaRef ds:uri="http://purl.org/dc/dcmitype/"/>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74c4e92c-b4ff-429d-b943-2f1f555b640b"/>
    <ds:schemaRef ds:uri="http://schemas.microsoft.com/sharepoint/v3/fields"/>
    <ds:schemaRef ds:uri="http://purl.org/dc/terms/"/>
  </ds:schemaRefs>
</ds:datastoreItem>
</file>

<file path=customXml/itemProps2.xml><?xml version="1.0" encoding="utf-8"?>
<ds:datastoreItem xmlns:ds="http://schemas.openxmlformats.org/officeDocument/2006/customXml" ds:itemID="{105CA35A-617D-4BAA-A237-191EDA103AA1}">
  <ds:schemaRefs>
    <ds:schemaRef ds:uri="http://schemas.microsoft.com/sharepoint/v3/contenttype/forms"/>
  </ds:schemaRefs>
</ds:datastoreItem>
</file>

<file path=customXml/itemProps3.xml><?xml version="1.0" encoding="utf-8"?>
<ds:datastoreItem xmlns:ds="http://schemas.openxmlformats.org/officeDocument/2006/customXml" ds:itemID="{49B722EF-16C1-447D-BE62-26E4E2A24BEF}">
  <ds:schemaRefs>
    <ds:schemaRef ds:uri="74c4e92c-b4ff-429d-b943-2f1f555b640b"/>
    <ds:schemaRef ds:uri="b727ac77-7d28-4613-ba45-b9257e199b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field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585</Words>
  <Application>Microsoft Office PowerPoint</Application>
  <PresentationFormat>Diavoorstelling (4:3)</PresentationFormat>
  <Paragraphs>107</Paragraphs>
  <Slides>13</Slides>
  <Notes>1</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13</vt:i4>
      </vt:variant>
    </vt:vector>
  </HeadingPairs>
  <TitlesOfParts>
    <vt:vector size="17" baseType="lpstr">
      <vt:lpstr>Arial</vt:lpstr>
      <vt:lpstr>Calibri</vt:lpstr>
      <vt:lpstr>Wingdings</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Gemeente Zwolle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Urukalo</dc:creator>
  <cp:lastModifiedBy>Jovana Urukalo</cp:lastModifiedBy>
  <cp:revision>2</cp:revision>
  <cp:lastPrinted>2002-11-07T13:25:49Z</cp:lastPrinted>
  <dcterms:created xsi:type="dcterms:W3CDTF">2016-11-14T14:50:32Z</dcterms:created>
  <dcterms:modified xsi:type="dcterms:W3CDTF">2026-03-19T11:58:27Z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0x0101006F516F3E2DE9E04F8DC49B6ECBC8F9A4</vt:lpwstr>
  </property>
  <property fmtid="{D5CDD505-2E9C-101B-9397-08002B2CF9AE}" pid="3" name="MediaServiceImageTags">
    <vt:lpwstr/>
  </property>
</Properties>
</file>