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4"/>
  </p:sldMasterIdLst>
  <p:notesMasterIdLst>
    <p:notesMasterId r:id="rId21"/>
  </p:notesMasterIdLst>
  <p:sldIdLst>
    <p:sldId id="496" r:id="rId5"/>
    <p:sldId id="553" r:id="rId6"/>
    <p:sldId id="531" r:id="rId7"/>
    <p:sldId id="561" r:id="rId8"/>
    <p:sldId id="554" r:id="rId9"/>
    <p:sldId id="542" r:id="rId10"/>
    <p:sldId id="560" r:id="rId11"/>
    <p:sldId id="556" r:id="rId12"/>
    <p:sldId id="555" r:id="rId13"/>
    <p:sldId id="567" r:id="rId14"/>
    <p:sldId id="572" r:id="rId15"/>
    <p:sldId id="573" r:id="rId16"/>
    <p:sldId id="557" r:id="rId17"/>
    <p:sldId id="571" r:id="rId18"/>
    <p:sldId id="566" r:id="rId19"/>
    <p:sldId id="565" r:id="rId20"/>
  </p:sldIdLst>
  <p:sldSz cx="12192000" cy="6858000"/>
  <p:notesSz cx="9926638" cy="14301788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oppel, Zeeger van de" initials="KZvd" lastIdx="1" clrIdx="0">
    <p:extLst>
      <p:ext uri="{19B8F6BF-5375-455C-9EA6-DF929625EA0E}">
        <p15:presenceInfo xmlns:p15="http://schemas.microsoft.com/office/powerpoint/2012/main" userId="S::zvandekoppel@vallei-veluwe.nl::c2c98b99-6104-42ce-b084-205eef12cca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DD"/>
    <a:srgbClr val="F2F2F2"/>
    <a:srgbClr val="F923CB"/>
    <a:srgbClr val="9404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D8021E-B4E1-4077-AF23-29C12875B9E0}" v="2" dt="2025-12-15T09:05:23.481"/>
    <p1510:client id="{AFAD64DB-65B0-E2A9-9905-7C8D6B653E74}" v="11" dt="2025-12-15T09:04:09.2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89" autoAdjust="0"/>
  </p:normalViewPr>
  <p:slideViewPr>
    <p:cSldViewPr snapToGrid="0">
      <p:cViewPr varScale="1">
        <p:scale>
          <a:sx n="78" d="100"/>
          <a:sy n="78" d="100"/>
        </p:scale>
        <p:origin x="65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717573"/>
          </a:xfrm>
          <a:prstGeom prst="rect">
            <a:avLst/>
          </a:prstGeom>
        </p:spPr>
        <p:txBody>
          <a:bodyPr vert="horz" lIns="138440" tIns="69220" rIns="138440" bIns="69220" rtlCol="0"/>
          <a:lstStyle>
            <a:lvl1pPr algn="l">
              <a:defRPr sz="18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5622798" y="0"/>
            <a:ext cx="4301543" cy="717573"/>
          </a:xfrm>
          <a:prstGeom prst="rect">
            <a:avLst/>
          </a:prstGeom>
        </p:spPr>
        <p:txBody>
          <a:bodyPr vert="horz" lIns="138440" tIns="69220" rIns="138440" bIns="69220" rtlCol="0"/>
          <a:lstStyle>
            <a:lvl1pPr algn="r">
              <a:defRPr sz="1800"/>
            </a:lvl1pPr>
          </a:lstStyle>
          <a:p>
            <a:fld id="{D8C580BC-1593-4DF7-8910-5C477CA093EC}" type="datetimeFigureOut">
              <a:rPr lang="nl-NL" smtClean="0"/>
              <a:t>16-12-2025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73100" y="1787525"/>
            <a:ext cx="8580438" cy="48275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8440" tIns="69220" rIns="138440" bIns="692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992664" y="6882735"/>
            <a:ext cx="7941310" cy="5631329"/>
          </a:xfrm>
          <a:prstGeom prst="rect">
            <a:avLst/>
          </a:prstGeom>
        </p:spPr>
        <p:txBody>
          <a:bodyPr vert="horz" lIns="138440" tIns="69220" rIns="138440" bIns="692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13584217"/>
            <a:ext cx="4301543" cy="717572"/>
          </a:xfrm>
          <a:prstGeom prst="rect">
            <a:avLst/>
          </a:prstGeom>
        </p:spPr>
        <p:txBody>
          <a:bodyPr vert="horz" lIns="138440" tIns="69220" rIns="138440" bIns="69220" rtlCol="0" anchor="b"/>
          <a:lstStyle>
            <a:lvl1pPr algn="l">
              <a:defRPr sz="18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5622798" y="13584217"/>
            <a:ext cx="4301543" cy="717572"/>
          </a:xfrm>
          <a:prstGeom prst="rect">
            <a:avLst/>
          </a:prstGeom>
        </p:spPr>
        <p:txBody>
          <a:bodyPr vert="horz" lIns="138440" tIns="69220" rIns="138440" bIns="69220" rtlCol="0" anchor="b"/>
          <a:lstStyle>
            <a:lvl1pPr algn="r">
              <a:defRPr sz="1800"/>
            </a:lvl1pPr>
          </a:lstStyle>
          <a:p>
            <a:fld id="{DDB41F22-523C-48D0-BB85-D3E1DC8EF55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9992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41F22-523C-48D0-BB85-D3E1DC8EF554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34839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2D7362-F723-3CD4-FEB6-407E12EA4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84CDDD6-A746-17F7-9018-A939D31906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8E826D00-4054-DC9C-6A63-4209B3D513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4EE8D1B-32C5-0A8D-2CE8-DEF0881212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41F22-523C-48D0-BB85-D3E1DC8EF554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336174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41F22-523C-48D0-BB85-D3E1DC8EF554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44797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nl-NL" dirty="0"/>
              <a:t>Opstellen voorontwerp nieuwe zuivering </a:t>
            </a:r>
            <a:r>
              <a:rPr lang="nl-NL" dirty="0">
                <a:solidFill>
                  <a:srgbClr val="FF0000"/>
                </a:solidFill>
              </a:rPr>
              <a:t>benoemen of vertellen</a:t>
            </a:r>
            <a:endParaRPr lang="nl-NL" dirty="0"/>
          </a:p>
          <a:p>
            <a:pPr>
              <a:buFontTx/>
              <a:buChar char="-"/>
            </a:pPr>
            <a:r>
              <a:rPr lang="nl-NL" dirty="0"/>
              <a:t>Opstellen schetsontwerp groenplan</a:t>
            </a:r>
          </a:p>
          <a:p>
            <a:pPr>
              <a:buFontTx/>
              <a:buChar char="-"/>
            </a:pPr>
            <a:r>
              <a:rPr lang="nl-NL" dirty="0"/>
              <a:t>Voorbereiding van vergunningen en procedures incl. diverse onderzoeken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41F22-523C-48D0-BB85-D3E1DC8EF554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316187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Printscreen</a:t>
            </a:r>
            <a:r>
              <a:rPr lang="nl-NL" dirty="0"/>
              <a:t> invoegen, later 3D-model laten zien. </a:t>
            </a:r>
          </a:p>
          <a:p>
            <a:endParaRPr lang="nl-NL" dirty="0"/>
          </a:p>
          <a:p>
            <a:pPr>
              <a:buFontTx/>
              <a:buChar char="-"/>
            </a:pPr>
            <a:r>
              <a:rPr lang="nl-NL" dirty="0"/>
              <a:t>Bovenaanzicht</a:t>
            </a:r>
          </a:p>
          <a:p>
            <a:pPr>
              <a:buFontTx/>
              <a:buChar char="-"/>
            </a:pPr>
            <a:r>
              <a:rPr lang="nl-NL" dirty="0"/>
              <a:t>Zijaanzicht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41F22-523C-48D0-BB85-D3E1DC8EF554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401561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016661-0FEC-E48E-90A0-B71A07FAC6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4E36F5E-6252-C993-4CE9-E2AC0D83C7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84EE836-7264-7E62-1DB0-E2B709E12D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Printscreen</a:t>
            </a:r>
            <a:r>
              <a:rPr lang="nl-NL" dirty="0"/>
              <a:t> invoegen, later 3D-model laten zien. </a:t>
            </a:r>
          </a:p>
          <a:p>
            <a:endParaRPr lang="nl-NL" dirty="0"/>
          </a:p>
          <a:p>
            <a:pPr>
              <a:buFontTx/>
              <a:buChar char="-"/>
            </a:pPr>
            <a:r>
              <a:rPr lang="nl-NL" dirty="0"/>
              <a:t>Bovenaanzicht</a:t>
            </a:r>
          </a:p>
          <a:p>
            <a:pPr>
              <a:buFontTx/>
              <a:buChar char="-"/>
            </a:pPr>
            <a:r>
              <a:rPr lang="nl-NL" dirty="0"/>
              <a:t>Zijaanzicht</a:t>
            </a:r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B603531-577A-53E8-F054-4128C17FFA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41F22-523C-48D0-BB85-D3E1DC8EF554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59732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BF60B-379B-4A2A-A805-98029EE1B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8838359-B384-9CD2-1B5C-68309BFFCC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597379E-FEE3-6759-BE0B-89142964FC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nl-NL" dirty="0"/>
              <a:t>Opstellen voorontwerp nieuwe zuivering </a:t>
            </a:r>
            <a:r>
              <a:rPr lang="nl-NL" dirty="0">
                <a:solidFill>
                  <a:srgbClr val="FF0000"/>
                </a:solidFill>
              </a:rPr>
              <a:t>benoemen of vertellen</a:t>
            </a:r>
            <a:endParaRPr lang="nl-NL" dirty="0"/>
          </a:p>
          <a:p>
            <a:pPr>
              <a:buFontTx/>
              <a:buChar char="-"/>
            </a:pPr>
            <a:r>
              <a:rPr lang="nl-NL" dirty="0"/>
              <a:t>Opstellen schetsontwerp groenplan</a:t>
            </a:r>
          </a:p>
          <a:p>
            <a:pPr>
              <a:buFontTx/>
              <a:buChar char="-"/>
            </a:pPr>
            <a:r>
              <a:rPr lang="nl-NL" dirty="0"/>
              <a:t>Voorbereiding van vergunningen en procedures incl. diverse onderzoeken</a:t>
            </a:r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49F0AEE-474F-F5FE-BAFF-2AE1EA81F2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41F22-523C-48D0-BB85-D3E1DC8EF554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72510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ingspagin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624417" y="1557338"/>
            <a:ext cx="7924800" cy="1752600"/>
          </a:xfrm>
        </p:spPr>
        <p:txBody>
          <a:bodyPr/>
          <a:lstStyle>
            <a:lvl1pPr marL="0" indent="0" algn="l" eaLnBrk="1" hangingPunct="1">
              <a:buNone/>
              <a:defRPr>
                <a:solidFill>
                  <a:schemeClr val="bg1"/>
                </a:solidFill>
              </a:defRPr>
            </a:lvl1pPr>
          </a:lstStyle>
          <a:p>
            <a:pPr marL="0" indent="0" algn="l" eaLnBrk="1" hangingPunct="1">
              <a:buNone/>
            </a:pPr>
            <a:r>
              <a:rPr lang="nl-NL">
                <a:solidFill>
                  <a:schemeClr val="bg1"/>
                </a:solidFill>
                <a:ea typeface="ＭＳ Ｐゴシック" charset="0"/>
              </a:rPr>
              <a:t>Klikken om de ondertitelstijl van het model te bewerken</a:t>
            </a:r>
            <a:endParaRPr lang="nl-NL">
              <a:solidFill>
                <a:schemeClr val="bg1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90947D6D-F8C9-E24E-ADF9-1A5E47DD7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04435"/>
            <a:ext cx="10972800" cy="83347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1843816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578443" y="1293813"/>
            <a:ext cx="11000933" cy="4394200"/>
          </a:xfrm>
        </p:spPr>
        <p:txBody>
          <a:bodyPr/>
          <a:lstStyle>
            <a:lvl1pPr>
              <a:defRPr>
                <a:latin typeface="Verdana"/>
              </a:defRPr>
            </a:lvl1pPr>
            <a:lvl2pPr>
              <a:defRPr>
                <a:latin typeface="Verdana"/>
              </a:defRPr>
            </a:lvl2pPr>
            <a:lvl3pPr>
              <a:defRPr>
                <a:latin typeface="Verdana"/>
              </a:defRPr>
            </a:lvl3pPr>
            <a:lvl4pPr>
              <a:defRPr>
                <a:latin typeface="Verdana"/>
              </a:defRPr>
            </a:lvl4pPr>
            <a:lvl5pPr>
              <a:defRPr>
                <a:latin typeface="Verdana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711200" y="0"/>
            <a:ext cx="10871200" cy="8255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2242645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1200" y="1"/>
            <a:ext cx="10871200" cy="817563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Verdana"/>
              </a:defRPr>
            </a:lvl1pPr>
            <a:lvl2pPr>
              <a:defRPr>
                <a:latin typeface="Verdana"/>
              </a:defRPr>
            </a:lvl2pPr>
            <a:lvl3pPr>
              <a:defRPr>
                <a:latin typeface="Verdana"/>
              </a:defRPr>
            </a:lvl3pPr>
            <a:lvl4pPr>
              <a:defRPr>
                <a:latin typeface="Verdana"/>
              </a:defRPr>
            </a:lvl4pPr>
            <a:lvl5pPr>
              <a:defRPr>
                <a:latin typeface="Verdana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1634787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711200" y="1"/>
            <a:ext cx="10871200" cy="817563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2801412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1200" y="1"/>
            <a:ext cx="10871200" cy="817563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711200" y="2057400"/>
            <a:ext cx="5334000" cy="3733800"/>
          </a:xfrm>
        </p:spPr>
        <p:txBody>
          <a:bodyPr/>
          <a:lstStyle>
            <a:lvl1pPr>
              <a:defRPr sz="2800">
                <a:latin typeface="Verdana"/>
              </a:defRPr>
            </a:lvl1pPr>
            <a:lvl2pPr>
              <a:defRPr sz="2400">
                <a:latin typeface="Verdana"/>
              </a:defRPr>
            </a:lvl2pPr>
            <a:lvl3pPr>
              <a:defRPr sz="2000">
                <a:latin typeface="Verdana"/>
              </a:defRPr>
            </a:lvl3pPr>
            <a:lvl4pPr>
              <a:defRPr sz="1800">
                <a:latin typeface="Verdana"/>
              </a:defRPr>
            </a:lvl4pPr>
            <a:lvl5pPr>
              <a:defRPr sz="1800">
                <a:latin typeface="Verdan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48400" y="2057400"/>
            <a:ext cx="5334000" cy="3733800"/>
          </a:xfrm>
        </p:spPr>
        <p:txBody>
          <a:bodyPr/>
          <a:lstStyle>
            <a:lvl1pPr>
              <a:defRPr sz="2800">
                <a:latin typeface="Verdana"/>
              </a:defRPr>
            </a:lvl1pPr>
            <a:lvl2pPr>
              <a:defRPr sz="2400">
                <a:latin typeface="Verdana"/>
              </a:defRPr>
            </a:lvl2pPr>
            <a:lvl3pPr>
              <a:defRPr sz="2000">
                <a:latin typeface="Verdana"/>
              </a:defRPr>
            </a:lvl3pPr>
            <a:lvl4pPr>
              <a:defRPr sz="1800">
                <a:latin typeface="Verdana"/>
              </a:defRPr>
            </a:lvl4pPr>
            <a:lvl5pPr>
              <a:defRPr sz="1800">
                <a:latin typeface="Verdan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3715726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1"/>
            <a:ext cx="10972800" cy="825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>
                <a:latin typeface="Verdana"/>
              </a:defRPr>
            </a:lvl1pPr>
            <a:lvl2pPr>
              <a:defRPr sz="2000">
                <a:latin typeface="Verdana"/>
              </a:defRPr>
            </a:lvl2pPr>
            <a:lvl3pPr>
              <a:defRPr sz="1800">
                <a:latin typeface="Verdana"/>
              </a:defRPr>
            </a:lvl3pPr>
            <a:lvl4pPr>
              <a:defRPr sz="1600">
                <a:latin typeface="Verdana"/>
              </a:defRPr>
            </a:lvl4pPr>
            <a:lvl5pPr>
              <a:defRPr sz="1600">
                <a:latin typeface="Verdana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>
                <a:latin typeface="Verdana"/>
              </a:defRPr>
            </a:lvl1pPr>
            <a:lvl2pPr>
              <a:defRPr sz="2000">
                <a:latin typeface="Verdana"/>
              </a:defRPr>
            </a:lvl2pPr>
            <a:lvl3pPr>
              <a:defRPr sz="1800">
                <a:latin typeface="Verdana"/>
              </a:defRPr>
            </a:lvl3pPr>
            <a:lvl4pPr>
              <a:defRPr sz="1600">
                <a:latin typeface="Verdana"/>
              </a:defRPr>
            </a:lvl4pPr>
            <a:lvl5pPr>
              <a:defRPr sz="1600">
                <a:latin typeface="Verdana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55310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1042988"/>
            <a:ext cx="6815667" cy="50831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042988"/>
            <a:ext cx="4011084" cy="50831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711200" y="0"/>
            <a:ext cx="10871200" cy="8255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399294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1031875"/>
            <a:ext cx="7315200" cy="36957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711200" y="0"/>
            <a:ext cx="10871200" cy="8255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284207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1200" y="0"/>
            <a:ext cx="10871200" cy="8255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Verdana"/>
              </a:defRPr>
            </a:lvl1pPr>
            <a:lvl2pPr>
              <a:defRPr>
                <a:latin typeface="Verdana"/>
              </a:defRPr>
            </a:lvl2pPr>
            <a:lvl3pPr>
              <a:defRPr>
                <a:latin typeface="Verdana"/>
              </a:defRPr>
            </a:lvl3pPr>
            <a:lvl4pPr>
              <a:defRPr>
                <a:latin typeface="Verdana"/>
              </a:defRPr>
            </a:lvl4pPr>
            <a:lvl5pPr>
              <a:defRPr>
                <a:latin typeface="Verdana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1747694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luit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 userDrawn="1"/>
        </p:nvSpPr>
        <p:spPr>
          <a:xfrm>
            <a:off x="624417" y="1916832"/>
            <a:ext cx="108712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nl-NL" sz="2400">
                <a:solidFill>
                  <a:schemeClr val="bg1"/>
                </a:solidFill>
                <a:latin typeface="Verdana"/>
                <a:ea typeface="ＭＳ Ｐゴシック" charset="0"/>
                <a:cs typeface="ＭＳ Ｐゴシック" charset="0"/>
              </a:rPr>
              <a:t>Alles helder…</a:t>
            </a:r>
          </a:p>
        </p:txBody>
      </p:sp>
    </p:spTree>
    <p:extLst>
      <p:ext uri="{BB962C8B-B14F-4D97-AF65-F5344CB8AC3E}">
        <p14:creationId xmlns:p14="http://schemas.microsoft.com/office/powerpoint/2010/main" val="4047253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1200" y="2057400"/>
            <a:ext cx="108712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err="1"/>
              <a:t>Klik</a:t>
            </a:r>
            <a:r>
              <a:rPr lang="en-US"/>
              <a:t> </a:t>
            </a:r>
            <a:r>
              <a:rPr lang="en-US" err="1"/>
              <a:t>om</a:t>
            </a:r>
            <a:r>
              <a:rPr lang="en-US"/>
              <a:t> de </a:t>
            </a:r>
            <a:r>
              <a:rPr lang="en-US" err="1"/>
              <a:t>tekststijl</a:t>
            </a:r>
            <a:r>
              <a:rPr lang="en-US"/>
              <a:t> van het model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bewerken</a:t>
            </a:r>
            <a:endParaRPr lang="en-US"/>
          </a:p>
        </p:txBody>
      </p:sp>
      <p:sp>
        <p:nvSpPr>
          <p:cNvPr id="7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1"/>
            <a:ext cx="10972800" cy="8334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Titelstijl van model bewerken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9A1B153-4777-F044-A4A8-4FDE5C293407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9474631" y="6003061"/>
            <a:ext cx="1766808" cy="49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448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73" r:id="rId3"/>
    <p:sldLayoutId id="2147483664" r:id="rId4"/>
    <p:sldLayoutId id="2147483674" r:id="rId5"/>
    <p:sldLayoutId id="2147483675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 i="0">
          <a:solidFill>
            <a:schemeClr val="tx2"/>
          </a:solidFill>
          <a:latin typeface="Verdana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1" fontAlgn="base" hangingPunct="1">
        <a:lnSpc>
          <a:spcPts val="2800"/>
        </a:lnSpc>
        <a:spcBef>
          <a:spcPct val="0"/>
        </a:spcBef>
        <a:spcAft>
          <a:spcPct val="0"/>
        </a:spcAft>
        <a:defRPr>
          <a:solidFill>
            <a:schemeClr val="tx1"/>
          </a:solidFill>
          <a:latin typeface="Verdana"/>
          <a:ea typeface="+mn-ea"/>
          <a:cs typeface="+mn-cs"/>
        </a:defRPr>
      </a:lvl1pPr>
      <a:lvl2pPr marL="742950" indent="-285750" algn="l" rtl="0" eaLnBrk="1" fontAlgn="base" hangingPunct="1">
        <a:lnSpc>
          <a:spcPts val="2800"/>
        </a:lnSpc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lnSpc>
          <a:spcPts val="2800"/>
        </a:lnSpc>
        <a:spcBef>
          <a:spcPct val="0"/>
        </a:spcBef>
        <a:spcAft>
          <a:spcPct val="0"/>
        </a:spcAft>
        <a:buChar char="•"/>
        <a:defRPr i="1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lnSpc>
          <a:spcPts val="2800"/>
        </a:lnSpc>
        <a:spcBef>
          <a:spcPct val="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ndertitel 1">
            <a:extLst>
              <a:ext uri="{FF2B5EF4-FFF2-40B4-BE49-F238E27FC236}">
                <a16:creationId xmlns:a16="http://schemas.microsoft.com/office/drawing/2014/main" id="{F0F8A509-FBB3-433C-BAED-92A96AD5DE32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711200" y="5329332"/>
            <a:ext cx="10871200" cy="833478"/>
          </a:xfrm>
        </p:spPr>
        <p:txBody>
          <a:bodyPr/>
          <a:lstStyle/>
          <a:p>
            <a:r>
              <a:rPr lang="nl-NL" i="1" dirty="0">
                <a:solidFill>
                  <a:schemeClr val="bg1"/>
                </a:solidFill>
              </a:rPr>
              <a:t>Schouw</a:t>
            </a:r>
          </a:p>
          <a:p>
            <a:r>
              <a:rPr lang="nl-NL" i="1" dirty="0">
                <a:solidFill>
                  <a:schemeClr val="bg1"/>
                </a:solidFill>
              </a:rPr>
              <a:t>15 december 2025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88F4DBA2-C290-4056-8EF8-005A76ADD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Project nieuwbouw zuivering Hattem</a:t>
            </a:r>
            <a:br>
              <a:rPr lang="nl-NL" dirty="0"/>
            </a:br>
            <a:br>
              <a:rPr lang="nl-NL" sz="2200" i="1" dirty="0"/>
            </a:br>
            <a:endParaRPr lang="nl-NL" sz="2200" dirty="0"/>
          </a:p>
        </p:txBody>
      </p:sp>
      <p:pic>
        <p:nvPicPr>
          <p:cNvPr id="6" name="Afbeelding 5" descr="Afbeelding met lucht, Luchtfotografie, boom, buitenshuis&#10;&#10;Automatisch gegenereerde beschrijving">
            <a:extLst>
              <a:ext uri="{FF2B5EF4-FFF2-40B4-BE49-F238E27FC236}">
                <a16:creationId xmlns:a16="http://schemas.microsoft.com/office/drawing/2014/main" id="{C6446CFA-8556-F65A-08AC-0EE21656E1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1021174"/>
            <a:ext cx="6348865" cy="4239089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E0114DBD-7C1F-8E4A-8D13-E3E6D822B312}"/>
              </a:ext>
            </a:extLst>
          </p:cNvPr>
          <p:cNvSpPr txBox="1"/>
          <p:nvPr/>
        </p:nvSpPr>
        <p:spPr>
          <a:xfrm>
            <a:off x="7292258" y="2402054"/>
            <a:ext cx="41885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</a:rPr>
              <a:t>Vragen dienen na het bezoek op </a:t>
            </a:r>
            <a:r>
              <a:rPr lang="nl-NL" dirty="0" err="1">
                <a:solidFill>
                  <a:schemeClr val="bg1"/>
                </a:solidFill>
              </a:rPr>
              <a:t>TenderNed</a:t>
            </a:r>
            <a:r>
              <a:rPr lang="nl-NL" dirty="0">
                <a:solidFill>
                  <a:schemeClr val="bg1"/>
                </a:solidFill>
              </a:rPr>
              <a:t> te worden ingediend. Inschrijvers kunnen geen enkel recht ontlenen aan inlichtingen die tijdens de locatiebezichtiging zijn gegeven.</a:t>
            </a:r>
          </a:p>
        </p:txBody>
      </p:sp>
    </p:spTree>
    <p:extLst>
      <p:ext uri="{BB962C8B-B14F-4D97-AF65-F5344CB8AC3E}">
        <p14:creationId xmlns:p14="http://schemas.microsoft.com/office/powerpoint/2010/main" val="2703967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934E3544-1515-A9E8-8766-24F25677E3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1467" y="964629"/>
            <a:ext cx="11000933" cy="4394200"/>
          </a:xfrm>
        </p:spPr>
        <p:txBody>
          <a:bodyPr/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nl-NL" sz="2000" dirty="0"/>
              <a:t>Wat doet de zuivering Hattem?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nl-NL" sz="2000" dirty="0"/>
              <a:t>Het project</a:t>
            </a:r>
          </a:p>
          <a:p>
            <a:pPr lvl="1">
              <a:lnSpc>
                <a:spcPct val="150000"/>
              </a:lnSpc>
              <a:buFontTx/>
              <a:buChar char="-"/>
            </a:pPr>
            <a:r>
              <a:rPr lang="nl-NL" sz="2000" dirty="0"/>
              <a:t>Bedrijfsgebouw</a:t>
            </a:r>
          </a:p>
          <a:p>
            <a:pPr lvl="1">
              <a:lnSpc>
                <a:spcPct val="150000"/>
              </a:lnSpc>
              <a:buFontTx/>
              <a:buChar char="-"/>
            </a:pPr>
            <a:r>
              <a:rPr lang="nl-NL" sz="2000" dirty="0"/>
              <a:t>Zuivering</a:t>
            </a:r>
            <a:endParaRPr lang="nl-NL" sz="20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nl-NL" sz="2000" dirty="0"/>
              <a:t>Bouwteam</a:t>
            </a:r>
          </a:p>
          <a:p>
            <a:pPr lvl="1">
              <a:lnSpc>
                <a:spcPct val="150000"/>
              </a:lnSpc>
              <a:buFontTx/>
              <a:buChar char="-"/>
            </a:pPr>
            <a:r>
              <a:rPr lang="nl-NL" sz="2000" dirty="0"/>
              <a:t>Aanbesteding</a:t>
            </a:r>
          </a:p>
          <a:p>
            <a:pPr lvl="1">
              <a:lnSpc>
                <a:spcPct val="150000"/>
              </a:lnSpc>
              <a:buFontTx/>
              <a:buChar char="-"/>
            </a:pPr>
            <a:r>
              <a:rPr lang="nl-NL" sz="2000" dirty="0"/>
              <a:t>Vergunningen en onderzoeken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nl-NL" sz="2000" dirty="0"/>
              <a:t>Realisatie</a:t>
            </a:r>
          </a:p>
          <a:p>
            <a:pPr lvl="1">
              <a:lnSpc>
                <a:spcPct val="150000"/>
              </a:lnSpc>
              <a:buFontTx/>
              <a:buChar char="-"/>
            </a:pPr>
            <a:r>
              <a:rPr lang="nl-NL" sz="2000" dirty="0"/>
              <a:t>Ophogen grond</a:t>
            </a:r>
          </a:p>
          <a:p>
            <a:pPr lvl="1">
              <a:lnSpc>
                <a:spcPct val="150000"/>
              </a:lnSpc>
              <a:buFontTx/>
              <a:buChar char="-"/>
            </a:pPr>
            <a:r>
              <a:rPr lang="nl-NL" sz="2000" dirty="0"/>
              <a:t>Realisatie zuivering</a:t>
            </a:r>
          </a:p>
          <a:p>
            <a:pPr lvl="1">
              <a:lnSpc>
                <a:spcPct val="150000"/>
              </a:lnSpc>
              <a:buFontTx/>
              <a:buChar char="-"/>
            </a:pPr>
            <a:r>
              <a:rPr lang="nl-NL" sz="2000" dirty="0"/>
              <a:t>Optioneel: sloop huidige zuivering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nl-NL" sz="2000" dirty="0"/>
              <a:t>3D-model</a:t>
            </a:r>
          </a:p>
          <a:p>
            <a:pPr>
              <a:lnSpc>
                <a:spcPct val="150000"/>
              </a:lnSpc>
              <a:buFontTx/>
              <a:buChar char="-"/>
            </a:pPr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AA1752F-87B5-C025-BBD7-82EC5DE39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Programma</a:t>
            </a:r>
          </a:p>
        </p:txBody>
      </p:sp>
    </p:spTree>
    <p:extLst>
      <p:ext uri="{BB962C8B-B14F-4D97-AF65-F5344CB8AC3E}">
        <p14:creationId xmlns:p14="http://schemas.microsoft.com/office/powerpoint/2010/main" val="3681913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D90C7-9AA3-20FB-9F2E-008121699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DD88CFD3-0CA1-7E6A-4CAB-8F33B2A56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2000"/>
              <a:t>Algemene informatie</a:t>
            </a:r>
          </a:p>
        </p:txBody>
      </p:sp>
      <p:sp>
        <p:nvSpPr>
          <p:cNvPr id="4" name="Tijdelijke aanduiding voor tekst 1">
            <a:extLst>
              <a:ext uri="{FF2B5EF4-FFF2-40B4-BE49-F238E27FC236}">
                <a16:creationId xmlns:a16="http://schemas.microsoft.com/office/drawing/2014/main" id="{4CA17374-F828-A813-7F00-721925EE89BC}"/>
              </a:ext>
            </a:extLst>
          </p:cNvPr>
          <p:cNvSpPr txBox="1">
            <a:spLocks/>
          </p:cNvSpPr>
          <p:nvPr/>
        </p:nvSpPr>
        <p:spPr bwMode="auto">
          <a:xfrm>
            <a:off x="709963" y="1269211"/>
            <a:ext cx="5279357" cy="5023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Verdana"/>
                <a:ea typeface="+mn-ea"/>
              </a:defRPr>
            </a:lvl2pPr>
            <a:lvl3pPr marL="1143000" indent="-228600" algn="l" rtl="0" eaLnBrk="1" fontAlgn="base" hangingPunct="1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har char="•"/>
              <a:defRPr i="1">
                <a:solidFill>
                  <a:schemeClr val="tx1"/>
                </a:solidFill>
                <a:latin typeface="Verdana"/>
                <a:ea typeface="+mn-ea"/>
              </a:defRPr>
            </a:lvl3pPr>
            <a:lvl4pPr marL="1600200" indent="-228600" algn="l" rtl="0" eaLnBrk="1" fontAlgn="base" hangingPunct="1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nl-NL" u="sng" kern="0" dirty="0"/>
              <a:t>Historie</a:t>
            </a:r>
          </a:p>
          <a:p>
            <a:pPr>
              <a:buFontTx/>
              <a:buChar char="-"/>
            </a:pPr>
            <a:r>
              <a:rPr lang="nl-NL" dirty="0"/>
              <a:t>Eerste zuivering: 	Sinds jaren ’60</a:t>
            </a:r>
          </a:p>
          <a:p>
            <a:pPr>
              <a:buFontTx/>
              <a:buChar char="-"/>
            </a:pPr>
            <a:r>
              <a:rPr lang="nl-NL" dirty="0"/>
              <a:t>Huidige zuivering:	Sinds 1981</a:t>
            </a:r>
            <a:endParaRPr lang="nl-NL" kern="0" dirty="0"/>
          </a:p>
          <a:p>
            <a:endParaRPr lang="nl-NL" kern="0" dirty="0"/>
          </a:p>
          <a:p>
            <a:r>
              <a:rPr lang="nl-NL" u="sng" kern="0" dirty="0"/>
              <a:t>Capaciteit</a:t>
            </a:r>
          </a:p>
          <a:p>
            <a:pPr>
              <a:buFontTx/>
              <a:buChar char="-"/>
            </a:pPr>
            <a:r>
              <a:rPr lang="nl-NL" kern="0" dirty="0"/>
              <a:t>1.500 m3/uur</a:t>
            </a:r>
          </a:p>
          <a:p>
            <a:pPr marL="0" indent="0"/>
            <a:endParaRPr lang="nl-NL" kern="0" dirty="0"/>
          </a:p>
          <a:p>
            <a:endParaRPr lang="nl-NL" u="sng" kern="0" dirty="0"/>
          </a:p>
          <a:p>
            <a:r>
              <a:rPr lang="nl-NL" u="sng" kern="0" dirty="0"/>
              <a:t>Zuivert rioolwater van</a:t>
            </a:r>
          </a:p>
          <a:p>
            <a:r>
              <a:rPr lang="nl-NL" kern="0" dirty="0"/>
              <a:t>- Gemeente Oldebroek</a:t>
            </a:r>
          </a:p>
          <a:p>
            <a:r>
              <a:rPr lang="nl-NL" kern="0" dirty="0"/>
              <a:t>- Gemeente Hattem</a:t>
            </a:r>
          </a:p>
        </p:txBody>
      </p:sp>
      <p:pic>
        <p:nvPicPr>
          <p:cNvPr id="8" name="Afbeelding 7" descr="Afbeelding met Fotopapier, zwart-wit, kunst, Zwart-witfotografie&#10;&#10;Door AI gegenereerde inhoud is mogelijk onjuist.">
            <a:extLst>
              <a:ext uri="{FF2B5EF4-FFF2-40B4-BE49-F238E27FC236}">
                <a16:creationId xmlns:a16="http://schemas.microsoft.com/office/drawing/2014/main" id="{5CD555AC-7E7A-FD0F-DB61-A896C1F3D4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1" t="1985" r="4552" b="1522"/>
          <a:stretch>
            <a:fillRect/>
          </a:stretch>
        </p:blipFill>
        <p:spPr>
          <a:xfrm rot="16200000">
            <a:off x="8535534" y="106678"/>
            <a:ext cx="2979625" cy="4368797"/>
          </a:xfrm>
          <a:prstGeom prst="rect">
            <a:avLst/>
          </a:prstGeom>
        </p:spPr>
      </p:pic>
      <p:sp>
        <p:nvSpPr>
          <p:cNvPr id="13" name="Tekstvak 12">
            <a:extLst>
              <a:ext uri="{FF2B5EF4-FFF2-40B4-BE49-F238E27FC236}">
                <a16:creationId xmlns:a16="http://schemas.microsoft.com/office/drawing/2014/main" id="{8858D409-95AE-4B76-055A-5914F6831620}"/>
              </a:ext>
            </a:extLst>
          </p:cNvPr>
          <p:cNvSpPr txBox="1"/>
          <p:nvPr/>
        </p:nvSpPr>
        <p:spPr>
          <a:xfrm>
            <a:off x="7852961" y="3596737"/>
            <a:ext cx="1188393" cy="369332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nl-NL"/>
              <a:t>Jaren ‘80</a:t>
            </a:r>
          </a:p>
        </p:txBody>
      </p:sp>
      <p:pic>
        <p:nvPicPr>
          <p:cNvPr id="10" name="Afbeelding 9" descr="Afbeelding met gras, buitenshuis, boom, Luchtfotografie&#10;&#10;Door AI gegenereerde inhoud is mogelijk onjuist.">
            <a:extLst>
              <a:ext uri="{FF2B5EF4-FFF2-40B4-BE49-F238E27FC236}">
                <a16:creationId xmlns:a16="http://schemas.microsoft.com/office/drawing/2014/main" id="{12EF9A05-717E-2F7B-34EB-A93C78ADE6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902" y="3584712"/>
            <a:ext cx="4368797" cy="3273288"/>
          </a:xfrm>
          <a:prstGeom prst="rect">
            <a:avLst/>
          </a:prstGeo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34B31263-AD3D-1E93-AF85-020B1CE316F9}"/>
              </a:ext>
            </a:extLst>
          </p:cNvPr>
          <p:cNvSpPr txBox="1"/>
          <p:nvPr/>
        </p:nvSpPr>
        <p:spPr>
          <a:xfrm>
            <a:off x="11440815" y="6488668"/>
            <a:ext cx="743530" cy="369332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nl-NL"/>
              <a:t>2024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74ED4900-5C87-F365-081E-196703EE99C7}"/>
              </a:ext>
            </a:extLst>
          </p:cNvPr>
          <p:cNvSpPr txBox="1"/>
          <p:nvPr/>
        </p:nvSpPr>
        <p:spPr>
          <a:xfrm>
            <a:off x="11440815" y="3215380"/>
            <a:ext cx="743530" cy="369332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nl-NL"/>
              <a:t>1980</a:t>
            </a:r>
          </a:p>
        </p:txBody>
      </p:sp>
    </p:spTree>
    <p:extLst>
      <p:ext uri="{BB962C8B-B14F-4D97-AF65-F5344CB8AC3E}">
        <p14:creationId xmlns:p14="http://schemas.microsoft.com/office/powerpoint/2010/main" val="2942238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B3EFF-6AC2-52DA-ED8A-81BE53A53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F1A90014-24D6-1EC2-7A5F-85D5FDD2B17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80236" y="1293813"/>
            <a:ext cx="5390006" cy="4394200"/>
          </a:xfrm>
        </p:spPr>
        <p:txBody>
          <a:bodyPr/>
          <a:lstStyle/>
          <a:p>
            <a:r>
              <a:rPr lang="nl-NL" b="1"/>
              <a:t>Legenda</a:t>
            </a:r>
          </a:p>
          <a:p>
            <a:r>
              <a:rPr lang="nl-NL"/>
              <a:t>		Rioolwaterzuivering</a:t>
            </a:r>
          </a:p>
          <a:p>
            <a:r>
              <a:rPr lang="nl-NL"/>
              <a:t>		Rioolgemaal gemeente</a:t>
            </a:r>
          </a:p>
          <a:p>
            <a:r>
              <a:rPr lang="nl-NL"/>
              <a:t>		Rioolgemaal waterschap</a:t>
            </a:r>
          </a:p>
          <a:p>
            <a:r>
              <a:rPr lang="nl-NL"/>
              <a:t>		Drukleiding (persleiding)</a:t>
            </a:r>
          </a:p>
          <a:p>
            <a:r>
              <a:rPr lang="nl-NL"/>
              <a:t>		</a:t>
            </a:r>
            <a:r>
              <a:rPr lang="nl-NL" err="1"/>
              <a:t>Vrijvervalleiding</a:t>
            </a:r>
            <a:endParaRPr lang="nl-NL"/>
          </a:p>
          <a:p>
            <a:r>
              <a:rPr lang="nl-NL"/>
              <a:t>		Aansluitleiding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7EB7810-C4A7-1CA8-D988-A72B90E7A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Zuiveringskring zuivering Hattem</a:t>
            </a:r>
          </a:p>
        </p:txBody>
      </p:sp>
      <p:pic>
        <p:nvPicPr>
          <p:cNvPr id="6" name="Afbeelding 5" descr="Afbeelding met tekst, kaart, diagram, atlas&#10;&#10;Automatisch gegenereerde beschrijving">
            <a:extLst>
              <a:ext uri="{FF2B5EF4-FFF2-40B4-BE49-F238E27FC236}">
                <a16:creationId xmlns:a16="http://schemas.microsoft.com/office/drawing/2014/main" id="{D9C595B9-4FE0-A72C-E2FE-A438385733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0" t="18240" r="10151" b="30527"/>
          <a:stretch/>
        </p:blipFill>
        <p:spPr>
          <a:xfrm>
            <a:off x="711200" y="1293813"/>
            <a:ext cx="5384800" cy="4892490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D20C9384-7EBE-D986-9104-357B3883AE69}"/>
              </a:ext>
            </a:extLst>
          </p:cNvPr>
          <p:cNvSpPr txBox="1"/>
          <p:nvPr/>
        </p:nvSpPr>
        <p:spPr>
          <a:xfrm>
            <a:off x="4611395" y="1338773"/>
            <a:ext cx="117790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/>
              <a:t>Rwzi</a:t>
            </a:r>
            <a:r>
              <a:rPr lang="nl-NL"/>
              <a:t> Hattem</a:t>
            </a:r>
          </a:p>
        </p:txBody>
      </p:sp>
      <p:cxnSp>
        <p:nvCxnSpPr>
          <p:cNvPr id="7" name="Rechte verbindingslijn met pijl 6">
            <a:extLst>
              <a:ext uri="{FF2B5EF4-FFF2-40B4-BE49-F238E27FC236}">
                <a16:creationId xmlns:a16="http://schemas.microsoft.com/office/drawing/2014/main" id="{2F284C1B-CDD6-1647-52EA-3A863E405E5C}"/>
              </a:ext>
            </a:extLst>
          </p:cNvPr>
          <p:cNvCxnSpPr>
            <a:cxnSpLocks/>
          </p:cNvCxnSpPr>
          <p:nvPr/>
        </p:nvCxnSpPr>
        <p:spPr bwMode="auto">
          <a:xfrm>
            <a:off x="4611395" y="1779494"/>
            <a:ext cx="0" cy="759450"/>
          </a:xfrm>
          <a:prstGeom prst="straightConnector1">
            <a:avLst/>
          </a:prstGeom>
          <a:ln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1" name="Tekstvak 10">
            <a:extLst>
              <a:ext uri="{FF2B5EF4-FFF2-40B4-BE49-F238E27FC236}">
                <a16:creationId xmlns:a16="http://schemas.microsoft.com/office/drawing/2014/main" id="{9BAF1767-20C9-04F1-7815-4B3D4A01F53E}"/>
              </a:ext>
            </a:extLst>
          </p:cNvPr>
          <p:cNvSpPr txBox="1"/>
          <p:nvPr/>
        </p:nvSpPr>
        <p:spPr>
          <a:xfrm>
            <a:off x="1165224" y="3977203"/>
            <a:ext cx="1123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>
                <a:solidFill>
                  <a:schemeClr val="bg2">
                    <a:lumMod val="25000"/>
                    <a:lumOff val="75000"/>
                  </a:schemeClr>
                </a:solidFill>
              </a:rPr>
              <a:t>Oldebroek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13A1D61C-40CA-A4EC-DE2F-D5A171DA386C}"/>
              </a:ext>
            </a:extLst>
          </p:cNvPr>
          <p:cNvSpPr txBox="1"/>
          <p:nvPr/>
        </p:nvSpPr>
        <p:spPr>
          <a:xfrm>
            <a:off x="3344936" y="3606579"/>
            <a:ext cx="1123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>
                <a:solidFill>
                  <a:schemeClr val="bg2">
                    <a:lumMod val="25000"/>
                    <a:lumOff val="75000"/>
                  </a:schemeClr>
                </a:solidFill>
              </a:rPr>
              <a:t>Wezep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E608E97F-26CF-CF71-8730-83541DA7612C}"/>
              </a:ext>
            </a:extLst>
          </p:cNvPr>
          <p:cNvSpPr txBox="1"/>
          <p:nvPr/>
        </p:nvSpPr>
        <p:spPr>
          <a:xfrm>
            <a:off x="4802261" y="3159490"/>
            <a:ext cx="1123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>
                <a:solidFill>
                  <a:schemeClr val="bg2">
                    <a:lumMod val="25000"/>
                    <a:lumOff val="75000"/>
                  </a:schemeClr>
                </a:solidFill>
              </a:rPr>
              <a:t>Hattem</a:t>
            </a:r>
          </a:p>
        </p:txBody>
      </p:sp>
      <p:grpSp>
        <p:nvGrpSpPr>
          <p:cNvPr id="28" name="Groep 27">
            <a:extLst>
              <a:ext uri="{FF2B5EF4-FFF2-40B4-BE49-F238E27FC236}">
                <a16:creationId xmlns:a16="http://schemas.microsoft.com/office/drawing/2014/main" id="{2FB63942-D635-0C2D-19D9-ACA8738BB538}"/>
              </a:ext>
            </a:extLst>
          </p:cNvPr>
          <p:cNvGrpSpPr/>
          <p:nvPr/>
        </p:nvGrpSpPr>
        <p:grpSpPr>
          <a:xfrm>
            <a:off x="6543596" y="1752462"/>
            <a:ext cx="354163" cy="1903285"/>
            <a:chOff x="6303810" y="1731869"/>
            <a:chExt cx="354163" cy="1903285"/>
          </a:xfrm>
        </p:grpSpPr>
        <p:sp>
          <p:nvSpPr>
            <p:cNvPr id="16" name="Ovaal 15">
              <a:extLst>
                <a:ext uri="{FF2B5EF4-FFF2-40B4-BE49-F238E27FC236}">
                  <a16:creationId xmlns:a16="http://schemas.microsoft.com/office/drawing/2014/main" id="{FCC44A8C-AE4C-B277-0DAB-81C1276314AC}"/>
                </a:ext>
              </a:extLst>
            </p:cNvPr>
            <p:cNvSpPr/>
            <p:nvPr/>
          </p:nvSpPr>
          <p:spPr bwMode="auto">
            <a:xfrm>
              <a:off x="6305550" y="1731869"/>
              <a:ext cx="236387" cy="236387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NL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22" name="Groep 21">
              <a:extLst>
                <a:ext uri="{FF2B5EF4-FFF2-40B4-BE49-F238E27FC236}">
                  <a16:creationId xmlns:a16="http://schemas.microsoft.com/office/drawing/2014/main" id="{48E2B363-E2A1-E9D7-8834-1B5E6688AF4A}"/>
                </a:ext>
              </a:extLst>
            </p:cNvPr>
            <p:cNvGrpSpPr/>
            <p:nvPr/>
          </p:nvGrpSpPr>
          <p:grpSpPr>
            <a:xfrm>
              <a:off x="6307564" y="2063506"/>
              <a:ext cx="236387" cy="236387"/>
              <a:chOff x="6307564" y="2168281"/>
              <a:chExt cx="236387" cy="236387"/>
            </a:xfrm>
          </p:grpSpPr>
          <p:sp>
            <p:nvSpPr>
              <p:cNvPr id="17" name="Ovaal 16">
                <a:extLst>
                  <a:ext uri="{FF2B5EF4-FFF2-40B4-BE49-F238E27FC236}">
                    <a16:creationId xmlns:a16="http://schemas.microsoft.com/office/drawing/2014/main" id="{A4715B6B-D7A1-8B49-F346-2CFCD543D162}"/>
                  </a:ext>
                </a:extLst>
              </p:cNvPr>
              <p:cNvSpPr/>
              <p:nvPr/>
            </p:nvSpPr>
            <p:spPr bwMode="auto">
              <a:xfrm>
                <a:off x="6307564" y="2168281"/>
                <a:ext cx="236387" cy="236387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l-NL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0" name="Gelijkbenige driehoek 19">
                <a:extLst>
                  <a:ext uri="{FF2B5EF4-FFF2-40B4-BE49-F238E27FC236}">
                    <a16:creationId xmlns:a16="http://schemas.microsoft.com/office/drawing/2014/main" id="{C4ACE4AD-83E2-546D-5BEE-189BEA3FA685}"/>
                  </a:ext>
                </a:extLst>
              </p:cNvPr>
              <p:cNvSpPr/>
              <p:nvPr/>
            </p:nvSpPr>
            <p:spPr bwMode="auto">
              <a:xfrm>
                <a:off x="6347543" y="2198161"/>
                <a:ext cx="155760" cy="134276"/>
              </a:xfrm>
              <a:prstGeom prst="triangle">
                <a:avLst/>
              </a:prstGeom>
              <a:solidFill>
                <a:srgbClr val="00B0F0"/>
              </a:solidFill>
              <a:ln w="9525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l-NL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23" name="Groep 22">
              <a:extLst>
                <a:ext uri="{FF2B5EF4-FFF2-40B4-BE49-F238E27FC236}">
                  <a16:creationId xmlns:a16="http://schemas.microsoft.com/office/drawing/2014/main" id="{E0D8DC1B-C0DA-D782-5E6D-156FC1640850}"/>
                </a:ext>
              </a:extLst>
            </p:cNvPr>
            <p:cNvGrpSpPr/>
            <p:nvPr/>
          </p:nvGrpSpPr>
          <p:grpSpPr>
            <a:xfrm>
              <a:off x="6308081" y="2415976"/>
              <a:ext cx="236387" cy="236387"/>
              <a:chOff x="6305550" y="2557068"/>
              <a:chExt cx="236387" cy="236387"/>
            </a:xfrm>
          </p:grpSpPr>
          <p:sp>
            <p:nvSpPr>
              <p:cNvPr id="18" name="Ovaal 17">
                <a:extLst>
                  <a:ext uri="{FF2B5EF4-FFF2-40B4-BE49-F238E27FC236}">
                    <a16:creationId xmlns:a16="http://schemas.microsoft.com/office/drawing/2014/main" id="{BDE56D24-49A1-4B85-0592-D804DF545B71}"/>
                  </a:ext>
                </a:extLst>
              </p:cNvPr>
              <p:cNvSpPr/>
              <p:nvPr/>
            </p:nvSpPr>
            <p:spPr bwMode="auto">
              <a:xfrm>
                <a:off x="6305550" y="2557068"/>
                <a:ext cx="236387" cy="236387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l-NL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1" name="Gelijkbenige driehoek 20">
                <a:extLst>
                  <a:ext uri="{FF2B5EF4-FFF2-40B4-BE49-F238E27FC236}">
                    <a16:creationId xmlns:a16="http://schemas.microsoft.com/office/drawing/2014/main" id="{CD029646-132F-3239-18D4-8E6A10657198}"/>
                  </a:ext>
                </a:extLst>
              </p:cNvPr>
              <p:cNvSpPr/>
              <p:nvPr/>
            </p:nvSpPr>
            <p:spPr bwMode="auto">
              <a:xfrm>
                <a:off x="6347543" y="2579548"/>
                <a:ext cx="155760" cy="134276"/>
              </a:xfrm>
              <a:prstGeom prst="triangle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l-NL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cxnSp>
          <p:nvCxnSpPr>
            <p:cNvPr id="25" name="Rechte verbindingslijn 24">
              <a:extLst>
                <a:ext uri="{FF2B5EF4-FFF2-40B4-BE49-F238E27FC236}">
                  <a16:creationId xmlns:a16="http://schemas.microsoft.com/office/drawing/2014/main" id="{1FC3B838-E279-4C74-7ACB-22BEF77F81E9}"/>
                </a:ext>
              </a:extLst>
            </p:cNvPr>
            <p:cNvCxnSpPr/>
            <p:nvPr/>
          </p:nvCxnSpPr>
          <p:spPr bwMode="auto">
            <a:xfrm>
              <a:off x="6305548" y="2914650"/>
              <a:ext cx="352425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923CB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6" name="Rechte verbindingslijn 25">
              <a:extLst>
                <a:ext uri="{FF2B5EF4-FFF2-40B4-BE49-F238E27FC236}">
                  <a16:creationId xmlns:a16="http://schemas.microsoft.com/office/drawing/2014/main" id="{47386007-E4F7-0A6D-6B25-57F26240E98B}"/>
                </a:ext>
              </a:extLst>
            </p:cNvPr>
            <p:cNvCxnSpPr/>
            <p:nvPr/>
          </p:nvCxnSpPr>
          <p:spPr bwMode="auto">
            <a:xfrm>
              <a:off x="6303810" y="3300192"/>
              <a:ext cx="352425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7" name="Rechte verbindingslijn 26">
              <a:extLst>
                <a:ext uri="{FF2B5EF4-FFF2-40B4-BE49-F238E27FC236}">
                  <a16:creationId xmlns:a16="http://schemas.microsoft.com/office/drawing/2014/main" id="{EEE13C27-814C-B330-FF2B-AD6F94A94673}"/>
                </a:ext>
              </a:extLst>
            </p:cNvPr>
            <p:cNvCxnSpPr/>
            <p:nvPr/>
          </p:nvCxnSpPr>
          <p:spPr bwMode="auto">
            <a:xfrm>
              <a:off x="6303810" y="3635154"/>
              <a:ext cx="352425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73583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82EB4535-3916-A857-93AA-3857CDF110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/>
            <a:r>
              <a:rPr lang="nl-NL" sz="2400" dirty="0"/>
              <a:t>Het vernieuwen van de zuivering Hattem naar een veilige en bedrijfszekere zuivering, zodat ook in de toekomst het rioolwater gezuiverd blijft worden. </a:t>
            </a:r>
          </a:p>
          <a:p>
            <a:pPr>
              <a:buFontTx/>
              <a:buChar char="-"/>
            </a:pPr>
            <a:endParaRPr lang="nl-NL" dirty="0"/>
          </a:p>
          <a:p>
            <a:pPr>
              <a:buFontTx/>
              <a:buChar char="-"/>
            </a:pPr>
            <a:endParaRPr lang="nl-NL" dirty="0"/>
          </a:p>
          <a:p>
            <a:pPr marL="0" indent="0"/>
            <a:r>
              <a:rPr lang="nl-NL" dirty="0"/>
              <a:t>Dit houdt concreet in:</a:t>
            </a:r>
          </a:p>
          <a:p>
            <a:pPr marL="285750" indent="-285750">
              <a:buFontTx/>
              <a:buChar char="-"/>
            </a:pPr>
            <a:r>
              <a:rPr lang="nl-NL" dirty="0"/>
              <a:t>Verbouwen van de voormalige slibgistingstanks naar bedrijfsgebouw</a:t>
            </a:r>
          </a:p>
          <a:p>
            <a:pPr marL="285750" indent="-285750">
              <a:buFontTx/>
              <a:buChar char="-"/>
            </a:pPr>
            <a:r>
              <a:rPr lang="nl-NL" dirty="0"/>
              <a:t>Nieuwbouw van zuivering</a:t>
            </a:r>
          </a:p>
          <a:p>
            <a:pPr marL="285750" indent="-285750">
              <a:buFontTx/>
              <a:buChar char="-"/>
            </a:pPr>
            <a:r>
              <a:rPr lang="nl-NL" dirty="0"/>
              <a:t>Verwijderen van huidige zuivering</a:t>
            </a:r>
          </a:p>
          <a:p>
            <a:endParaRPr lang="nl-NL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DC9D568F-C53D-E3B0-FB85-7B99AD884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Doel van het project</a:t>
            </a:r>
          </a:p>
        </p:txBody>
      </p:sp>
      <p:pic>
        <p:nvPicPr>
          <p:cNvPr id="4" name="Afbeelding 3" descr="Afbeelding met buitenshuis, boom, wolk, hemel&#10;&#10;Automatisch gegenereerde beschrijving">
            <a:extLst>
              <a:ext uri="{FF2B5EF4-FFF2-40B4-BE49-F238E27FC236}">
                <a16:creationId xmlns:a16="http://schemas.microsoft.com/office/drawing/2014/main" id="{B5978DCB-FDC3-FDB2-8F5B-1156215C18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4357" y="4016162"/>
            <a:ext cx="3535047" cy="2648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139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457A6DFF-BFA6-19CD-BFA3-456834E7A5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41456699-F30C-00DB-A99A-A829D420E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Wat houdt dat concreet in?</a:t>
            </a:r>
          </a:p>
        </p:txBody>
      </p:sp>
      <p:pic>
        <p:nvPicPr>
          <p:cNvPr id="7" name="Afbeelding 6" descr="Afbeelding met gras, buitenshuis, boom, Luchtfotografie&#10;&#10;Automatisch gegenereerde beschrijving">
            <a:extLst>
              <a:ext uri="{FF2B5EF4-FFF2-40B4-BE49-F238E27FC236}">
                <a16:creationId xmlns:a16="http://schemas.microsoft.com/office/drawing/2014/main" id="{10169F31-DCC6-60C9-3570-7894386608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1018962"/>
            <a:ext cx="7330333" cy="5492196"/>
          </a:xfrm>
          <a:prstGeom prst="rect">
            <a:avLst/>
          </a:prstGeom>
        </p:spPr>
      </p:pic>
      <p:pic>
        <p:nvPicPr>
          <p:cNvPr id="9" name="Afbeelding 8" descr="Afbeelding met buitenshuis, boom, wolk, hemel&#10;&#10;Automatisch gegenereerde beschrijving">
            <a:extLst>
              <a:ext uri="{FF2B5EF4-FFF2-40B4-BE49-F238E27FC236}">
                <a16:creationId xmlns:a16="http://schemas.microsoft.com/office/drawing/2014/main" id="{FFC224E0-D50A-0AF7-D7BA-F4E0D2EC31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2091" y="1018962"/>
            <a:ext cx="3535047" cy="2648607"/>
          </a:xfrm>
          <a:prstGeom prst="rect">
            <a:avLst/>
          </a:prstGeom>
        </p:spPr>
      </p:pic>
      <p:sp>
        <p:nvSpPr>
          <p:cNvPr id="12" name="Rechthoek: afgeronde hoeken 11">
            <a:extLst>
              <a:ext uri="{FF2B5EF4-FFF2-40B4-BE49-F238E27FC236}">
                <a16:creationId xmlns:a16="http://schemas.microsoft.com/office/drawing/2014/main" id="{E11909CB-4B95-8E73-2558-8A36C3C96846}"/>
              </a:ext>
            </a:extLst>
          </p:cNvPr>
          <p:cNvSpPr/>
          <p:nvPr/>
        </p:nvSpPr>
        <p:spPr bwMode="auto">
          <a:xfrm rot="1090917">
            <a:off x="2279313" y="2395122"/>
            <a:ext cx="966952" cy="3333696"/>
          </a:xfrm>
          <a:prstGeom prst="roundRect">
            <a:avLst/>
          </a:prstGeom>
          <a:solidFill>
            <a:srgbClr val="DDDDDD">
              <a:alpha val="50196"/>
            </a:srgbClr>
          </a:solidFill>
          <a:ln w="57150" cap="flat" cmpd="sng" algn="ctr">
            <a:solidFill>
              <a:schemeClr val="bg2">
                <a:lumMod val="25000"/>
                <a:lumOff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3FAE2FE2-06A4-45C2-68DA-D7EB9A0B81ED}"/>
              </a:ext>
            </a:extLst>
          </p:cNvPr>
          <p:cNvCxnSpPr/>
          <p:nvPr/>
        </p:nvCxnSpPr>
        <p:spPr bwMode="auto">
          <a:xfrm flipV="1">
            <a:off x="4672584" y="3118104"/>
            <a:ext cx="4133088" cy="1655064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bg2">
                <a:lumMod val="25000"/>
                <a:lumOff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6" name="Afbeelding 5" descr="Afbeelding met hemel, schermopname, ontwerp&#10;&#10;Door AI gegenereerde inhoud is mogelijk onjuist.">
            <a:extLst>
              <a:ext uri="{FF2B5EF4-FFF2-40B4-BE49-F238E27FC236}">
                <a16:creationId xmlns:a16="http://schemas.microsoft.com/office/drawing/2014/main" id="{0ADF9A0B-2598-AA15-7912-544CE11FA3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44" r="23363" b="-1"/>
          <a:stretch>
            <a:fillRect/>
          </a:stretch>
        </p:blipFill>
        <p:spPr>
          <a:xfrm>
            <a:off x="8606220" y="3942420"/>
            <a:ext cx="3520918" cy="25815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22638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65A6FCC4-8AB5-AFEC-97DE-406264FF7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"/>
            <a:ext cx="10972800" cy="825500"/>
          </a:xfrm>
        </p:spPr>
        <p:txBody>
          <a:bodyPr anchor="ctr">
            <a:normAutofit/>
          </a:bodyPr>
          <a:lstStyle/>
          <a:p>
            <a:r>
              <a:rPr lang="nl-NL"/>
              <a:t>Bedrijfsgebouw</a:t>
            </a:r>
          </a:p>
        </p:txBody>
      </p:sp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12248D8E-2705-487C-14BE-D28F40EB7A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1300956"/>
            <a:ext cx="5386917" cy="3951288"/>
          </a:xfrm>
        </p:spPr>
        <p:txBody>
          <a:bodyPr wrap="square" anchor="t">
            <a:normAutofit/>
          </a:bodyPr>
          <a:lstStyle/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1800" dirty="0"/>
              <a:t>Uitvoering: november 2025 – juni 2026</a:t>
            </a: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1800" dirty="0"/>
              <a:t>Aannemer: Van </a:t>
            </a:r>
            <a:r>
              <a:rPr lang="nl-NL" sz="1800" dirty="0" err="1"/>
              <a:t>Norel</a:t>
            </a:r>
            <a:r>
              <a:rPr lang="nl-NL" sz="1800" dirty="0"/>
              <a:t> Groep</a:t>
            </a:r>
          </a:p>
          <a:p>
            <a:pPr marL="0" indent="0">
              <a:spcAft>
                <a:spcPts val="600"/>
              </a:spcAft>
            </a:pPr>
            <a:endParaRPr lang="nl-NL" sz="2000" dirty="0"/>
          </a:p>
        </p:txBody>
      </p:sp>
      <p:pic>
        <p:nvPicPr>
          <p:cNvPr id="8" name="Afbeelding 7" descr="Afbeelding met schets, tekening, diagram&#10;&#10;Door AI gegenereerde inhoud is mogelijk onjuist.">
            <a:extLst>
              <a:ext uri="{FF2B5EF4-FFF2-40B4-BE49-F238E27FC236}">
                <a16:creationId xmlns:a16="http://schemas.microsoft.com/office/drawing/2014/main" id="{763B3AAA-C72A-D9D8-334A-5CDF1AA87E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1800" y="3128371"/>
            <a:ext cx="4770600" cy="3373365"/>
          </a:xfrm>
          <a:prstGeom prst="rect">
            <a:avLst/>
          </a:prstGeom>
        </p:spPr>
      </p:pic>
      <p:sp>
        <p:nvSpPr>
          <p:cNvPr id="9" name="Tijdelijke aanduiding voor tekst 1">
            <a:extLst>
              <a:ext uri="{FF2B5EF4-FFF2-40B4-BE49-F238E27FC236}">
                <a16:creationId xmlns:a16="http://schemas.microsoft.com/office/drawing/2014/main" id="{AD54F3AB-7827-27D7-38B6-1E0B9A290D44}"/>
              </a:ext>
            </a:extLst>
          </p:cNvPr>
          <p:cNvSpPr txBox="1">
            <a:spLocks/>
          </p:cNvSpPr>
          <p:nvPr/>
        </p:nvSpPr>
        <p:spPr bwMode="auto">
          <a:xfrm>
            <a:off x="6360331" y="1300956"/>
            <a:ext cx="5386917" cy="395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1" fontAlgn="base" hangingPunct="1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Verdana"/>
                <a:ea typeface="+mn-ea"/>
              </a:defRPr>
            </a:lvl2pPr>
            <a:lvl3pPr marL="1143000" indent="-228600" algn="l" rtl="0" eaLnBrk="1" fontAlgn="base" hangingPunct="1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har char="•"/>
              <a:defRPr sz="1800" i="1">
                <a:solidFill>
                  <a:schemeClr val="tx1"/>
                </a:solidFill>
                <a:latin typeface="Verdana"/>
                <a:ea typeface="+mn-ea"/>
              </a:defRPr>
            </a:lvl3pPr>
            <a:lvl4pPr marL="1600200" indent="-228600" algn="l" rtl="0" eaLnBrk="1" fontAlgn="base" hangingPunct="1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Verdana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1800" kern="0" dirty="0"/>
              <a:t>Keuze voor herbestemming:</a:t>
            </a:r>
          </a:p>
          <a:p>
            <a:pPr lv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1600" kern="0" dirty="0"/>
              <a:t>Duurzaam en circulair</a:t>
            </a:r>
          </a:p>
          <a:p>
            <a:pPr lv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sz="1600" kern="0" dirty="0"/>
              <a:t>“Ziel van de zuivering”</a:t>
            </a: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nl-NL" sz="2000" kern="0" dirty="0"/>
          </a:p>
        </p:txBody>
      </p:sp>
      <p:pic>
        <p:nvPicPr>
          <p:cNvPr id="11" name="Afbeelding 10" descr="Afbeelding met hemel, buitenshuis, gras, kasteel&#10;&#10;Door AI gegenereerde inhoud is mogelijk onjuist.">
            <a:extLst>
              <a:ext uri="{FF2B5EF4-FFF2-40B4-BE49-F238E27FC236}">
                <a16:creationId xmlns:a16="http://schemas.microsoft.com/office/drawing/2014/main" id="{C2DB8B85-02ED-E368-2167-DB9D75314C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35"/>
          <a:stretch>
            <a:fillRect/>
          </a:stretch>
        </p:blipFill>
        <p:spPr>
          <a:xfrm>
            <a:off x="609600" y="3128371"/>
            <a:ext cx="5709382" cy="3373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01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E3B347E-1132-BA2D-AF93-4B5338142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1"/>
            <a:ext cx="10871200" cy="817563"/>
          </a:xfrm>
        </p:spPr>
        <p:txBody>
          <a:bodyPr anchor="ctr">
            <a:normAutofit/>
          </a:bodyPr>
          <a:lstStyle/>
          <a:p>
            <a:r>
              <a:rPr lang="nl-NL"/>
              <a:t>Zuivering - Wat hebben we tot nu toe gedaan?</a:t>
            </a:r>
          </a:p>
        </p:txBody>
      </p:sp>
      <p:pic>
        <p:nvPicPr>
          <p:cNvPr id="7" name="Afbeelding 6" descr="Afbeelding met tekst, schermopname, Lettertype, flashgeheugen&#10;&#10;Door AI gegenereerde inhoud is mogelijk onjuist.">
            <a:extLst>
              <a:ext uri="{FF2B5EF4-FFF2-40B4-BE49-F238E27FC236}">
                <a16:creationId xmlns:a16="http://schemas.microsoft.com/office/drawing/2014/main" id="{BC06AFBA-E681-0FA4-5747-0049AB3674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901760"/>
            <a:ext cx="10241280" cy="453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442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4692C06C-C8E0-23AD-0BCF-C598A55AF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Zuivering - Voorontwerp</a:t>
            </a:r>
          </a:p>
        </p:txBody>
      </p:sp>
      <p:grpSp>
        <p:nvGrpSpPr>
          <p:cNvPr id="31" name="Groep 30">
            <a:extLst>
              <a:ext uri="{FF2B5EF4-FFF2-40B4-BE49-F238E27FC236}">
                <a16:creationId xmlns:a16="http://schemas.microsoft.com/office/drawing/2014/main" id="{1D9078EF-CBDD-A7E9-10CB-4B6E35EEF00E}"/>
              </a:ext>
            </a:extLst>
          </p:cNvPr>
          <p:cNvGrpSpPr/>
          <p:nvPr/>
        </p:nvGrpSpPr>
        <p:grpSpPr>
          <a:xfrm>
            <a:off x="0" y="1651329"/>
            <a:ext cx="12192000" cy="5153693"/>
            <a:chOff x="0" y="1651329"/>
            <a:chExt cx="12192000" cy="5153693"/>
          </a:xfrm>
        </p:grpSpPr>
        <p:pic>
          <p:nvPicPr>
            <p:cNvPr id="8" name="Afbeelding 7">
              <a:extLst>
                <a:ext uri="{FF2B5EF4-FFF2-40B4-BE49-F238E27FC236}">
                  <a16:creationId xmlns:a16="http://schemas.microsoft.com/office/drawing/2014/main" id="{6ADF5B53-94DA-9833-7178-10909D2E85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651329"/>
              <a:ext cx="12192000" cy="5153693"/>
            </a:xfrm>
            <a:prstGeom prst="rect">
              <a:avLst/>
            </a:prstGeom>
          </p:spPr>
        </p:pic>
        <p:grpSp>
          <p:nvGrpSpPr>
            <p:cNvPr id="16" name="Groep 15">
              <a:extLst>
                <a:ext uri="{FF2B5EF4-FFF2-40B4-BE49-F238E27FC236}">
                  <a16:creationId xmlns:a16="http://schemas.microsoft.com/office/drawing/2014/main" id="{F1954B99-FB59-8C0D-3FB2-5F06FD5F3F7D}"/>
                </a:ext>
              </a:extLst>
            </p:cNvPr>
            <p:cNvGrpSpPr/>
            <p:nvPr/>
          </p:nvGrpSpPr>
          <p:grpSpPr>
            <a:xfrm>
              <a:off x="371203" y="1840967"/>
              <a:ext cx="11441395" cy="4578641"/>
              <a:chOff x="105156" y="938784"/>
              <a:chExt cx="6379974" cy="2490216"/>
            </a:xfrm>
          </p:grpSpPr>
          <p:cxnSp>
            <p:nvCxnSpPr>
              <p:cNvPr id="17" name="Rechte verbindingslijn 16">
                <a:extLst>
                  <a:ext uri="{FF2B5EF4-FFF2-40B4-BE49-F238E27FC236}">
                    <a16:creationId xmlns:a16="http://schemas.microsoft.com/office/drawing/2014/main" id="{E6ADEB1B-5A04-C06B-C210-F505D59E4AC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9728" y="3429000"/>
                <a:ext cx="6375402" cy="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8" name="Rechte verbindingslijn 17">
                <a:extLst>
                  <a:ext uri="{FF2B5EF4-FFF2-40B4-BE49-F238E27FC236}">
                    <a16:creationId xmlns:a16="http://schemas.microsoft.com/office/drawing/2014/main" id="{B539D763-F8CD-4CB8-7531-DF9A78B379A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9728" y="938784"/>
                <a:ext cx="3968496" cy="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9" name="Rechte verbindingslijn 18">
                <a:extLst>
                  <a:ext uri="{FF2B5EF4-FFF2-40B4-BE49-F238E27FC236}">
                    <a16:creationId xmlns:a16="http://schemas.microsoft.com/office/drawing/2014/main" id="{7D79DA20-7BF7-B224-758C-8C7926F7E1D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 flipV="1">
                <a:off x="4078224" y="938784"/>
                <a:ext cx="2406906" cy="2463445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" name="Rechte verbindingslijn 19">
                <a:extLst>
                  <a:ext uri="{FF2B5EF4-FFF2-40B4-BE49-F238E27FC236}">
                    <a16:creationId xmlns:a16="http://schemas.microsoft.com/office/drawing/2014/main" id="{58E7804D-007A-50D7-9D2F-41AB29E4184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 flipV="1">
                <a:off x="105156" y="938784"/>
                <a:ext cx="4572" cy="2490216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30" name="Groep 29">
            <a:extLst>
              <a:ext uri="{FF2B5EF4-FFF2-40B4-BE49-F238E27FC236}">
                <a16:creationId xmlns:a16="http://schemas.microsoft.com/office/drawing/2014/main" id="{19C8FB19-0A1E-0D9A-89D9-A891337136F7}"/>
              </a:ext>
            </a:extLst>
          </p:cNvPr>
          <p:cNvGrpSpPr/>
          <p:nvPr/>
        </p:nvGrpSpPr>
        <p:grpSpPr>
          <a:xfrm>
            <a:off x="7504423" y="-476409"/>
            <a:ext cx="4444400" cy="3702205"/>
            <a:chOff x="7811571" y="-476408"/>
            <a:chExt cx="4137251" cy="3414696"/>
          </a:xfrm>
        </p:grpSpPr>
        <p:pic>
          <p:nvPicPr>
            <p:cNvPr id="24" name="Afbeelding 23" descr="Afbeelding met Luchtfotografie, Vogelperspectief, kaart, Stedenbouwkunde&#10;&#10;Door AI gegenereerde inhoud is mogelijk onjuist.">
              <a:extLst>
                <a:ext uri="{FF2B5EF4-FFF2-40B4-BE49-F238E27FC236}">
                  <a16:creationId xmlns:a16="http://schemas.microsoft.com/office/drawing/2014/main" id="{2F66B795-DAE6-C265-2C79-DB9C9063EA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69" t="1" r="24972" b="12202"/>
            <a:stretch>
              <a:fillRect/>
            </a:stretch>
          </p:blipFill>
          <p:spPr>
            <a:xfrm rot="2529576">
              <a:off x="7811571" y="-476408"/>
              <a:ext cx="4137251" cy="3414696"/>
            </a:xfrm>
            <a:custGeom>
              <a:avLst/>
              <a:gdLst>
                <a:gd name="connsiteX0" fmla="*/ 0 w 7295248"/>
                <a:gd name="connsiteY0" fmla="*/ 3630477 h 6021160"/>
                <a:gd name="connsiteX1" fmla="*/ 4009536 w 7295248"/>
                <a:gd name="connsiteY1" fmla="*/ 0 h 6021160"/>
                <a:gd name="connsiteX2" fmla="*/ 6049675 w 7295248"/>
                <a:gd name="connsiteY2" fmla="*/ 0 h 6021160"/>
                <a:gd name="connsiteX3" fmla="*/ 7295248 w 7295248"/>
                <a:gd name="connsiteY3" fmla="*/ 1375624 h 6021160"/>
                <a:gd name="connsiteX4" fmla="*/ 2164669 w 7295248"/>
                <a:gd name="connsiteY4" fmla="*/ 6021160 h 6021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95248" h="6021160">
                  <a:moveTo>
                    <a:pt x="0" y="3630477"/>
                  </a:moveTo>
                  <a:lnTo>
                    <a:pt x="4009536" y="0"/>
                  </a:lnTo>
                  <a:lnTo>
                    <a:pt x="6049675" y="0"/>
                  </a:lnTo>
                  <a:lnTo>
                    <a:pt x="7295248" y="1375624"/>
                  </a:lnTo>
                  <a:lnTo>
                    <a:pt x="2164669" y="6021160"/>
                  </a:lnTo>
                  <a:close/>
                </a:path>
              </a:pathLst>
            </a:custGeom>
          </p:spPr>
        </p:pic>
        <p:grpSp>
          <p:nvGrpSpPr>
            <p:cNvPr id="25" name="Groep 24">
              <a:extLst>
                <a:ext uri="{FF2B5EF4-FFF2-40B4-BE49-F238E27FC236}">
                  <a16:creationId xmlns:a16="http://schemas.microsoft.com/office/drawing/2014/main" id="{F6B21140-3C0F-8A01-730A-6E134F1EC96A}"/>
                </a:ext>
              </a:extLst>
            </p:cNvPr>
            <p:cNvGrpSpPr/>
            <p:nvPr/>
          </p:nvGrpSpPr>
          <p:grpSpPr>
            <a:xfrm>
              <a:off x="8350048" y="412750"/>
              <a:ext cx="3443073" cy="1238247"/>
              <a:chOff x="105156" y="938784"/>
              <a:chExt cx="6249924" cy="2490216"/>
            </a:xfrm>
          </p:grpSpPr>
          <p:cxnSp>
            <p:nvCxnSpPr>
              <p:cNvPr id="26" name="Rechte verbindingslijn 25">
                <a:extLst>
                  <a:ext uri="{FF2B5EF4-FFF2-40B4-BE49-F238E27FC236}">
                    <a16:creationId xmlns:a16="http://schemas.microsoft.com/office/drawing/2014/main" id="{D18AEA13-FFEF-D5B2-DE6B-80FBFEE5CE53}"/>
                  </a:ext>
                </a:extLst>
              </p:cNvPr>
              <p:cNvCxnSpPr/>
              <p:nvPr/>
            </p:nvCxnSpPr>
            <p:spPr bwMode="auto">
              <a:xfrm>
                <a:off x="109728" y="3429000"/>
                <a:ext cx="6181344" cy="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" name="Rechte verbindingslijn 26">
                <a:extLst>
                  <a:ext uri="{FF2B5EF4-FFF2-40B4-BE49-F238E27FC236}">
                    <a16:creationId xmlns:a16="http://schemas.microsoft.com/office/drawing/2014/main" id="{F2355F3D-ECD6-FE40-75D5-A865BD40EE8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9728" y="938784"/>
                <a:ext cx="3968496" cy="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8" name="Rechte verbindingslijn 27">
                <a:extLst>
                  <a:ext uri="{FF2B5EF4-FFF2-40B4-BE49-F238E27FC236}">
                    <a16:creationId xmlns:a16="http://schemas.microsoft.com/office/drawing/2014/main" id="{BE0F0BEB-686C-0C8D-EEEA-A17CDC2CECE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 flipV="1">
                <a:off x="4078224" y="938784"/>
                <a:ext cx="2276856" cy="2490216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9" name="Rechte verbindingslijn 28">
                <a:extLst>
                  <a:ext uri="{FF2B5EF4-FFF2-40B4-BE49-F238E27FC236}">
                    <a16:creationId xmlns:a16="http://schemas.microsoft.com/office/drawing/2014/main" id="{6B416265-9335-1A24-C173-AE51A1FEF6F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 flipV="1">
                <a:off x="105156" y="938784"/>
                <a:ext cx="4572" cy="2490216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</p:grpSp>
    </p:spTree>
    <p:extLst>
      <p:ext uri="{BB962C8B-B14F-4D97-AF65-F5344CB8AC3E}">
        <p14:creationId xmlns:p14="http://schemas.microsoft.com/office/powerpoint/2010/main" val="2190661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E96F43-6656-DE2C-40D8-31BBD2CEC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497F2EEC-039C-72DA-ED45-CB837EE7411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1C6DC519-FB8C-15C6-7810-FC007F8DB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Zuivering - Voorontwerp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F87C68E-A7CE-0FAE-7006-D40E136565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2947" b="3713"/>
          <a:stretch>
            <a:fillRect/>
          </a:stretch>
        </p:blipFill>
        <p:spPr>
          <a:xfrm>
            <a:off x="0" y="3923268"/>
            <a:ext cx="12192000" cy="2930677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D15FC383-B311-42D3-AC4E-730B67A4AE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25500"/>
            <a:ext cx="6537960" cy="2763668"/>
          </a:xfrm>
          <a:prstGeom prst="rect">
            <a:avLst/>
          </a:prstGeom>
        </p:spPr>
      </p:pic>
      <p:grpSp>
        <p:nvGrpSpPr>
          <p:cNvPr id="17" name="Groep 16">
            <a:extLst>
              <a:ext uri="{FF2B5EF4-FFF2-40B4-BE49-F238E27FC236}">
                <a16:creationId xmlns:a16="http://schemas.microsoft.com/office/drawing/2014/main" id="{C1D0B8A0-FBD0-9861-EFAD-389DAC4607E6}"/>
              </a:ext>
            </a:extLst>
          </p:cNvPr>
          <p:cNvGrpSpPr/>
          <p:nvPr/>
        </p:nvGrpSpPr>
        <p:grpSpPr>
          <a:xfrm>
            <a:off x="105156" y="938784"/>
            <a:ext cx="6249924" cy="2490216"/>
            <a:chOff x="105156" y="938784"/>
            <a:chExt cx="6249924" cy="2490216"/>
          </a:xfrm>
        </p:grpSpPr>
        <p:cxnSp>
          <p:nvCxnSpPr>
            <p:cNvPr id="7" name="Rechte verbindingslijn 6">
              <a:extLst>
                <a:ext uri="{FF2B5EF4-FFF2-40B4-BE49-F238E27FC236}">
                  <a16:creationId xmlns:a16="http://schemas.microsoft.com/office/drawing/2014/main" id="{12F78B13-7A8B-33EB-6BD0-C3936C154A99}"/>
                </a:ext>
              </a:extLst>
            </p:cNvPr>
            <p:cNvCxnSpPr/>
            <p:nvPr/>
          </p:nvCxnSpPr>
          <p:spPr bwMode="auto">
            <a:xfrm>
              <a:off x="109728" y="3429000"/>
              <a:ext cx="618134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9" name="Rechte verbindingslijn 8">
              <a:extLst>
                <a:ext uri="{FF2B5EF4-FFF2-40B4-BE49-F238E27FC236}">
                  <a16:creationId xmlns:a16="http://schemas.microsoft.com/office/drawing/2014/main" id="{14C00D5E-3667-502E-7380-7A6BAB2E7ED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9728" y="938784"/>
              <a:ext cx="3968496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2" name="Rechte verbindingslijn 11">
              <a:extLst>
                <a:ext uri="{FF2B5EF4-FFF2-40B4-BE49-F238E27FC236}">
                  <a16:creationId xmlns:a16="http://schemas.microsoft.com/office/drawing/2014/main" id="{DF0656A5-89A7-2D2E-E4AC-96C20816923B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4078224" y="938784"/>
              <a:ext cx="2276856" cy="2490216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5" name="Rechte verbindingslijn 14">
              <a:extLst>
                <a:ext uri="{FF2B5EF4-FFF2-40B4-BE49-F238E27FC236}">
                  <a16:creationId xmlns:a16="http://schemas.microsoft.com/office/drawing/2014/main" id="{146D0371-38C3-394F-D2CC-DC4628FE1800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105156" y="938784"/>
              <a:ext cx="4572" cy="2490216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F554A585-BA57-B8F6-9CC8-F6FC9263227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340" r="14318" b="9858"/>
          <a:stretch>
            <a:fillRect/>
          </a:stretch>
        </p:blipFill>
        <p:spPr>
          <a:xfrm>
            <a:off x="6759787" y="810023"/>
            <a:ext cx="4416213" cy="2779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891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60FCC-0041-4026-EEE8-35A690C53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08E38971-6F22-07A2-931E-D6904DADB42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285750" indent="-285750">
              <a:buFontTx/>
              <a:buChar char="-"/>
            </a:pPr>
            <a:r>
              <a:rPr lang="nl-NL" dirty="0"/>
              <a:t>In samenwerking met het Waterschap (met ondersteuning van </a:t>
            </a:r>
            <a:r>
              <a:rPr lang="nl-NL" dirty="0" err="1"/>
              <a:t>Sweco</a:t>
            </a:r>
            <a:r>
              <a:rPr lang="nl-NL" dirty="0"/>
              <a:t>) uitwerken van het ontwerp, tot een definitief ontwerp</a:t>
            </a:r>
          </a:p>
          <a:p>
            <a:pPr marL="285750" indent="-285750">
              <a:buFontTx/>
              <a:buChar char="-"/>
            </a:pPr>
            <a:r>
              <a:rPr lang="nl-NL" dirty="0"/>
              <a:t>Nadruk op maakbaarheid en uitvoerbaarheid, om een uitvoeringsontwerp op te stellen</a:t>
            </a:r>
          </a:p>
          <a:p>
            <a:pPr marL="285750" indent="-285750">
              <a:buFontTx/>
              <a:buChar char="-"/>
            </a:pPr>
            <a:r>
              <a:rPr lang="nl-NL" dirty="0"/>
              <a:t>Uitwerken inklinkwerkzaamheden tot uitvoeringsontwerp</a:t>
            </a:r>
          </a:p>
          <a:p>
            <a:pPr marL="285750" indent="-285750">
              <a:buFontTx/>
              <a:buChar char="-"/>
            </a:pPr>
            <a:r>
              <a:rPr lang="nl-NL" dirty="0"/>
              <a:t>Proactieve houding aannemer beperken stikstofuitstoot (min. 75% materieel)</a:t>
            </a:r>
          </a:p>
          <a:p>
            <a:pPr marL="285750" indent="-285750">
              <a:buFontTx/>
              <a:buChar char="-"/>
            </a:pPr>
            <a:r>
              <a:rPr lang="nl-NL" dirty="0"/>
              <a:t>Advisering over uitvoeringsmethoden, planning, risico’s en kosten</a:t>
            </a:r>
          </a:p>
          <a:p>
            <a:pPr marL="285750" indent="-285750">
              <a:buFontTx/>
              <a:buChar char="-"/>
            </a:pPr>
            <a:r>
              <a:rPr lang="nl-NL" dirty="0"/>
              <a:t>Ontwerpfase in bouwteam, realisatie onder de UAV2012</a:t>
            </a:r>
          </a:p>
          <a:p>
            <a:pPr marL="285750" indent="-285750">
              <a:buFontTx/>
              <a:buChar char="-"/>
            </a:pPr>
            <a:endParaRPr lang="nl-NL" dirty="0"/>
          </a:p>
          <a:p>
            <a:pPr marL="285750" indent="-285750">
              <a:buFontTx/>
              <a:buChar char="-"/>
            </a:pPr>
            <a:endParaRPr lang="nl-NL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139BF863-4F44-29C5-73D7-C8B49DED4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Bouwteam</a:t>
            </a:r>
          </a:p>
        </p:txBody>
      </p:sp>
    </p:spTree>
    <p:extLst>
      <p:ext uri="{BB962C8B-B14F-4D97-AF65-F5344CB8AC3E}">
        <p14:creationId xmlns:p14="http://schemas.microsoft.com/office/powerpoint/2010/main" val="28573491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307C8-275B-BB91-F2AE-786ACFAA9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15E62D4F-6430-5596-DB78-6144A13FBA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285750" indent="-285750">
              <a:buFontTx/>
              <a:buChar char="-"/>
            </a:pPr>
            <a:r>
              <a:rPr lang="nl-NL" dirty="0"/>
              <a:t>Inklinkwerkzaamheden (tijdens bouwteamfase en onderdeel van deze aanbesteding)</a:t>
            </a:r>
          </a:p>
          <a:p>
            <a:pPr marL="685800" lvl="1">
              <a:buFontTx/>
              <a:buChar char="-"/>
            </a:pPr>
            <a:r>
              <a:rPr lang="nl-NL" dirty="0"/>
              <a:t>Voorbelasting en ophoging van de grond</a:t>
            </a:r>
          </a:p>
          <a:p>
            <a:pPr marL="685800" lvl="1">
              <a:buFontTx/>
              <a:buChar char="-"/>
            </a:pPr>
            <a:r>
              <a:rPr lang="nl-NL" dirty="0"/>
              <a:t>Monitoring van zetting en inklinking</a:t>
            </a:r>
          </a:p>
          <a:p>
            <a:pPr marL="685800" lvl="1">
              <a:buFontTx/>
              <a:buChar char="-"/>
            </a:pPr>
            <a:r>
              <a:rPr lang="nl-NL" dirty="0"/>
              <a:t>Nabehandeling en controle voorafgaand aan de vervolguitvoering</a:t>
            </a:r>
          </a:p>
          <a:p>
            <a:pPr marL="285750" indent="-285750">
              <a:buFontTx/>
              <a:buChar char="-"/>
            </a:pPr>
            <a:r>
              <a:rPr lang="nl-NL" dirty="0"/>
              <a:t>Volledig nieuwe rioolwaterzuiveringsinstallatie (RWZI)</a:t>
            </a:r>
          </a:p>
          <a:p>
            <a:pPr marL="285750" indent="-285750">
              <a:buFontTx/>
              <a:buChar char="-"/>
            </a:pPr>
            <a:r>
              <a:rPr lang="nl-NL" dirty="0"/>
              <a:t>Prijsvorming sloopwerkzaamheden</a:t>
            </a:r>
          </a:p>
          <a:p>
            <a:pPr marL="285750" indent="-285750">
              <a:buFontTx/>
              <a:buChar char="-"/>
            </a:pPr>
            <a:r>
              <a:rPr lang="nl-NL" dirty="0"/>
              <a:t>(Optioneel) sloop huidige RWZI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90617F37-5605-4AD7-D999-E9AE42F8E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Realisatie</a:t>
            </a:r>
          </a:p>
        </p:txBody>
      </p:sp>
    </p:spTree>
    <p:extLst>
      <p:ext uri="{BB962C8B-B14F-4D97-AF65-F5344CB8AC3E}">
        <p14:creationId xmlns:p14="http://schemas.microsoft.com/office/powerpoint/2010/main" val="9258038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D467CC42-835E-903D-C029-F89642C1C42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8443" y="1293813"/>
            <a:ext cx="11000933" cy="825500"/>
          </a:xfrm>
        </p:spPr>
        <p:txBody>
          <a:bodyPr/>
          <a:lstStyle/>
          <a:p>
            <a:pPr marL="0" indent="0"/>
            <a:r>
              <a:rPr lang="nl-NL" dirty="0"/>
              <a:t>Om dit project uit te kunnen voeren zijn er allerlei vergunningen en meldingen nodig, denk bijvoorbeeld aan: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16F53E21-B338-9E16-3A83-6EE6BF43B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Zuivering – Vergunningen</a:t>
            </a:r>
          </a:p>
        </p:txBody>
      </p:sp>
      <p:sp>
        <p:nvSpPr>
          <p:cNvPr id="4" name="Tijdelijke aanduiding voor tekst 1">
            <a:extLst>
              <a:ext uri="{FF2B5EF4-FFF2-40B4-BE49-F238E27FC236}">
                <a16:creationId xmlns:a16="http://schemas.microsoft.com/office/drawing/2014/main" id="{461CBA95-5CAA-DE75-B2AF-425930DC6250}"/>
              </a:ext>
            </a:extLst>
          </p:cNvPr>
          <p:cNvSpPr txBox="1">
            <a:spLocks/>
          </p:cNvSpPr>
          <p:nvPr/>
        </p:nvSpPr>
        <p:spPr bwMode="auto">
          <a:xfrm>
            <a:off x="578443" y="2119312"/>
            <a:ext cx="11000933" cy="4641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2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Verdana"/>
                <a:ea typeface="+mn-ea"/>
              </a:defRPr>
            </a:lvl2pPr>
            <a:lvl3pPr marL="1143000" indent="-228600" algn="l" rtl="0" eaLnBrk="1" fontAlgn="base" hangingPunct="1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har char="•"/>
              <a:defRPr i="1">
                <a:solidFill>
                  <a:schemeClr val="tx1"/>
                </a:solidFill>
                <a:latin typeface="Verdana"/>
                <a:ea typeface="+mn-ea"/>
              </a:defRPr>
            </a:lvl3pPr>
            <a:lvl4pPr marL="1600200" indent="-228600" algn="l" rtl="0" eaLnBrk="1" fontAlgn="base" hangingPunct="1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Verdana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/>
            <a:r>
              <a:rPr lang="nl-NL" b="1" kern="0" dirty="0"/>
              <a:t>Omgevingsvergunning</a:t>
            </a:r>
          </a:p>
          <a:p>
            <a:pPr marL="285750">
              <a:buFontTx/>
              <a:buChar char="-"/>
            </a:pPr>
            <a:r>
              <a:rPr lang="nl-NL" kern="0" dirty="0"/>
              <a:t>Natura 2000-activiteit</a:t>
            </a:r>
          </a:p>
          <a:p>
            <a:pPr marL="285750">
              <a:buFontTx/>
              <a:buChar char="-"/>
            </a:pPr>
            <a:r>
              <a:rPr lang="nl-NL" kern="0" dirty="0"/>
              <a:t>Flora- en fauna-activiteit</a:t>
            </a:r>
          </a:p>
          <a:p>
            <a:pPr marL="285750">
              <a:buFontTx/>
              <a:buChar char="-"/>
            </a:pPr>
            <a:r>
              <a:rPr lang="nl-NL" kern="0" dirty="0"/>
              <a:t>Bouwactiviteit</a:t>
            </a:r>
          </a:p>
          <a:p>
            <a:pPr marL="285750">
              <a:buFontTx/>
              <a:buChar char="-"/>
            </a:pPr>
            <a:r>
              <a:rPr lang="nl-NL" kern="0" dirty="0"/>
              <a:t>Milieubelastende activiteit (divers)</a:t>
            </a:r>
          </a:p>
          <a:p>
            <a:pPr marL="285750">
              <a:buFontTx/>
              <a:buChar char="-"/>
            </a:pPr>
            <a:r>
              <a:rPr lang="nl-NL" kern="0" dirty="0"/>
              <a:t>Uitweg</a:t>
            </a:r>
          </a:p>
          <a:p>
            <a:pPr marL="285750">
              <a:buFontTx/>
              <a:buChar char="-"/>
            </a:pPr>
            <a:r>
              <a:rPr lang="nl-NL" kern="0" dirty="0" err="1"/>
              <a:t>Beperkingengebiedactiviteit</a:t>
            </a:r>
            <a:r>
              <a:rPr lang="nl-NL" kern="0" dirty="0"/>
              <a:t> dempen watergang</a:t>
            </a:r>
          </a:p>
          <a:p>
            <a:pPr marL="285750">
              <a:buFontTx/>
              <a:buChar char="-"/>
            </a:pPr>
            <a:r>
              <a:rPr lang="nl-NL" kern="0" dirty="0"/>
              <a:t>Lozingsactiviteit bemaling</a:t>
            </a:r>
          </a:p>
          <a:p>
            <a:pPr marL="285750">
              <a:buFontTx/>
              <a:buChar char="-"/>
            </a:pPr>
            <a:r>
              <a:rPr lang="nl-NL" kern="0" dirty="0"/>
              <a:t>Wateronttrekkingsactiviteit bemaling</a:t>
            </a:r>
          </a:p>
          <a:p>
            <a:pPr marL="685800" lvl="1">
              <a:buFontTx/>
              <a:buChar char="-"/>
            </a:pPr>
            <a:endParaRPr lang="nl-NL" kern="0" dirty="0"/>
          </a:p>
          <a:p>
            <a:pPr marL="685800" lvl="1">
              <a:buFontTx/>
              <a:buChar char="-"/>
            </a:pPr>
            <a:endParaRPr lang="nl-NL" kern="0" dirty="0"/>
          </a:p>
          <a:p>
            <a:pPr marL="0" indent="0"/>
            <a:r>
              <a:rPr lang="nl-NL" b="1" kern="0" dirty="0"/>
              <a:t>Melding</a:t>
            </a:r>
          </a:p>
          <a:p>
            <a:pPr marL="285750">
              <a:buFontTx/>
              <a:buChar char="-"/>
            </a:pPr>
            <a:r>
              <a:rPr lang="nl-NL" kern="0" dirty="0"/>
              <a:t>Besluit activiteiten leefomgeving (divers)</a:t>
            </a:r>
          </a:p>
          <a:p>
            <a:pPr marL="285750">
              <a:buFontTx/>
              <a:buChar char="-"/>
            </a:pPr>
            <a:r>
              <a:rPr lang="nl-NL" kern="0" dirty="0"/>
              <a:t>Kappen houtopstanden</a:t>
            </a:r>
          </a:p>
          <a:p>
            <a:pPr marL="285750" indent="-285750">
              <a:buFontTx/>
              <a:buChar char="-"/>
            </a:pPr>
            <a:endParaRPr lang="nl-NL" kern="0" dirty="0"/>
          </a:p>
        </p:txBody>
      </p:sp>
    </p:spTree>
    <p:extLst>
      <p:ext uri="{BB962C8B-B14F-4D97-AF65-F5344CB8AC3E}">
        <p14:creationId xmlns:p14="http://schemas.microsoft.com/office/powerpoint/2010/main" val="32217654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15B354-6A3A-0FA5-E1F0-F9D9C2118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AF20A981-6F4C-FB1A-6314-4634DE453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1"/>
            <a:ext cx="10871200" cy="817563"/>
          </a:xfrm>
        </p:spPr>
        <p:txBody>
          <a:bodyPr anchor="ctr">
            <a:normAutofit/>
          </a:bodyPr>
          <a:lstStyle/>
          <a:p>
            <a:r>
              <a:rPr lang="nl-NL" dirty="0"/>
              <a:t>Planning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4AC6101-A062-A266-8C4D-8C1581AAF8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49776"/>
            <a:ext cx="12192000" cy="5158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9311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91B90-BB75-50AA-2478-4703A9DCE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4E82189A-1652-7B76-2386-1E70AECE37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ABF601E-7ED9-8302-A469-7CB7A268A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3D-model</a:t>
            </a:r>
          </a:p>
        </p:txBody>
      </p:sp>
      <p:pic>
        <p:nvPicPr>
          <p:cNvPr id="4" name="Afbeelding 3" descr="Afbeelding met lucht, Luchtfotografie, boom, buitenshuis&#10;&#10;Automatisch gegenereerde beschrijving">
            <a:extLst>
              <a:ext uri="{FF2B5EF4-FFF2-40B4-BE49-F238E27FC236}">
                <a16:creationId xmlns:a16="http://schemas.microsoft.com/office/drawing/2014/main" id="{97EC1E93-5BBF-CDE0-B4CE-872FA6EAAA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>
            <a:fillRect/>
          </a:stretch>
        </p:blipFill>
        <p:spPr>
          <a:xfrm>
            <a:off x="0" y="825500"/>
            <a:ext cx="12192000" cy="6032500"/>
          </a:xfrm>
          <a:prstGeom prst="rect">
            <a:avLst/>
          </a:prstGeom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F450F5BA-DA8A-7BCE-5DD3-B5938BC49D23}"/>
              </a:ext>
            </a:extLst>
          </p:cNvPr>
          <p:cNvSpPr/>
          <p:nvPr/>
        </p:nvSpPr>
        <p:spPr bwMode="auto">
          <a:xfrm>
            <a:off x="0" y="825500"/>
            <a:ext cx="12192000" cy="6489700"/>
          </a:xfrm>
          <a:prstGeom prst="rect">
            <a:avLst/>
          </a:prstGeom>
          <a:solidFill>
            <a:srgbClr val="DDDDDD">
              <a:alpha val="80000"/>
            </a:srgbClr>
          </a:solidFill>
          <a:ln w="9525" cap="flat" cmpd="sng" algn="ctr">
            <a:solidFill>
              <a:srgbClr val="F2F2F2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9" name="Graphic 8" descr="Kubus met effen opvulling">
            <a:extLst>
              <a:ext uri="{FF2B5EF4-FFF2-40B4-BE49-F238E27FC236}">
                <a16:creationId xmlns:a16="http://schemas.microsoft.com/office/drawing/2014/main" id="{BF859768-F7E7-1E2A-F54E-7903A35D95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1200" y="1651000"/>
            <a:ext cx="25200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0002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750C64EC-2C71-5E15-70A9-8A1652244A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4149654-6E75-1ADC-B3D0-1867C9DD7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Vragen? Opmerkingen? Suggesties?</a:t>
            </a:r>
          </a:p>
        </p:txBody>
      </p:sp>
      <p:pic>
        <p:nvPicPr>
          <p:cNvPr id="4" name="Afbeelding 3" descr="Afbeelding met lucht, Luchtfotografie, boom, buitenshuis&#10;&#10;Automatisch gegenereerde beschrijving">
            <a:extLst>
              <a:ext uri="{FF2B5EF4-FFF2-40B4-BE49-F238E27FC236}">
                <a16:creationId xmlns:a16="http://schemas.microsoft.com/office/drawing/2014/main" id="{09F6CD01-21C9-2A1B-8F3C-02FAEF09C7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>
            <a:fillRect/>
          </a:stretch>
        </p:blipFill>
        <p:spPr>
          <a:xfrm>
            <a:off x="0" y="825500"/>
            <a:ext cx="12192000" cy="6032500"/>
          </a:xfrm>
          <a:prstGeom prst="rect">
            <a:avLst/>
          </a:prstGeom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23D78185-A092-23A1-FD11-73ABC6DA21E6}"/>
              </a:ext>
            </a:extLst>
          </p:cNvPr>
          <p:cNvSpPr/>
          <p:nvPr/>
        </p:nvSpPr>
        <p:spPr bwMode="auto">
          <a:xfrm>
            <a:off x="0" y="825500"/>
            <a:ext cx="12192000" cy="6489700"/>
          </a:xfrm>
          <a:prstGeom prst="rect">
            <a:avLst/>
          </a:prstGeom>
          <a:solidFill>
            <a:srgbClr val="DDDDDD">
              <a:alpha val="80000"/>
            </a:srgbClr>
          </a:solidFill>
          <a:ln w="9525" cap="flat" cmpd="sng" algn="ctr">
            <a:solidFill>
              <a:srgbClr val="F2F2F2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7" name="Graphic 6" descr="Help met effen opvulling">
            <a:extLst>
              <a:ext uri="{FF2B5EF4-FFF2-40B4-BE49-F238E27FC236}">
                <a16:creationId xmlns:a16="http://schemas.microsoft.com/office/drawing/2014/main" id="{75A0680A-E64D-853B-323A-34F328F70D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74715" y="2581750"/>
            <a:ext cx="2520000" cy="2520000"/>
          </a:xfrm>
          <a:prstGeom prst="rect">
            <a:avLst/>
          </a:prstGeom>
        </p:spPr>
      </p:pic>
      <p:pic>
        <p:nvPicPr>
          <p:cNvPr id="9" name="Graphic 8" descr="Spraak met effen opvulling">
            <a:extLst>
              <a:ext uri="{FF2B5EF4-FFF2-40B4-BE49-F238E27FC236}">
                <a16:creationId xmlns:a16="http://schemas.microsoft.com/office/drawing/2014/main" id="{DE333AF5-08BF-F712-4B6C-4CCD67A546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73158" y="2810350"/>
            <a:ext cx="2520000" cy="2520000"/>
          </a:xfrm>
          <a:prstGeom prst="rect">
            <a:avLst/>
          </a:prstGeom>
        </p:spPr>
      </p:pic>
      <p:pic>
        <p:nvPicPr>
          <p:cNvPr id="11" name="Graphic 10" descr="Lichten aan met effen opvulling">
            <a:extLst>
              <a:ext uri="{FF2B5EF4-FFF2-40B4-BE49-F238E27FC236}">
                <a16:creationId xmlns:a16="http://schemas.microsoft.com/office/drawing/2014/main" id="{09251323-5A8E-1B44-9958-25F2146FDB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71601" y="2581750"/>
            <a:ext cx="25200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617357"/>
      </p:ext>
    </p:extLst>
  </p:cSld>
  <p:clrMapOvr>
    <a:masterClrMapping/>
  </p:clrMapOvr>
</p:sld>
</file>

<file path=ppt/theme/theme1.xml><?xml version="1.0" encoding="utf-8"?>
<a:theme xmlns:a="http://schemas.openxmlformats.org/drawingml/2006/main" name="BasispresentatieWVV">
  <a:themeElements>
    <a:clrScheme name="Office-thema 1">
      <a:dk1>
        <a:srgbClr val="000097"/>
      </a:dk1>
      <a:lt1>
        <a:srgbClr val="FFFFFF"/>
      </a:lt1>
      <a:dk2>
        <a:srgbClr val="FFFFFF"/>
      </a:dk2>
      <a:lt2>
        <a:srgbClr val="000020"/>
      </a:lt2>
      <a:accent1>
        <a:srgbClr val="C0C0E4"/>
      </a:accent1>
      <a:accent2>
        <a:srgbClr val="CC3219"/>
      </a:accent2>
      <a:accent3>
        <a:srgbClr val="FFFFFF"/>
      </a:accent3>
      <a:accent4>
        <a:srgbClr val="000080"/>
      </a:accent4>
      <a:accent5>
        <a:srgbClr val="DCDCEF"/>
      </a:accent5>
      <a:accent6>
        <a:srgbClr val="B92C16"/>
      </a:accent6>
      <a:hlink>
        <a:srgbClr val="009A54"/>
      </a:hlink>
      <a:folHlink>
        <a:srgbClr val="9C94CA"/>
      </a:folHlink>
    </a:clrScheme>
    <a:fontScheme name="Office-thema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Office-thema 1">
        <a:dk1>
          <a:srgbClr val="000097"/>
        </a:dk1>
        <a:lt1>
          <a:srgbClr val="FFFFFF"/>
        </a:lt1>
        <a:dk2>
          <a:srgbClr val="FFFFFF"/>
        </a:dk2>
        <a:lt2>
          <a:srgbClr val="000020"/>
        </a:lt2>
        <a:accent1>
          <a:srgbClr val="C0C0E4"/>
        </a:accent1>
        <a:accent2>
          <a:srgbClr val="CC3219"/>
        </a:accent2>
        <a:accent3>
          <a:srgbClr val="FFFFFF"/>
        </a:accent3>
        <a:accent4>
          <a:srgbClr val="000080"/>
        </a:accent4>
        <a:accent5>
          <a:srgbClr val="DCDCEF"/>
        </a:accent5>
        <a:accent6>
          <a:srgbClr val="B92C16"/>
        </a:accent6>
        <a:hlink>
          <a:srgbClr val="009A54"/>
        </a:hlink>
        <a:folHlink>
          <a:srgbClr val="9C94C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e nieuw.pptx" id="{3D56BA3C-25D4-46E0-B650-028CCA0C85DB}" vid="{D61EEFA4-6905-4314-B992-1AEE8958779E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77B918A1B629F41B75B1F8DA5240D3B" ma:contentTypeVersion="16" ma:contentTypeDescription="Een nieuw document maken." ma:contentTypeScope="" ma:versionID="47cab1ba5a96ddc92ea7ce31d3286005">
  <xsd:schema xmlns:xsd="http://www.w3.org/2001/XMLSchema" xmlns:xs="http://www.w3.org/2001/XMLSchema" xmlns:p="http://schemas.microsoft.com/office/2006/metadata/properties" xmlns:ns2="aad5d8b8-27e7-43be-8fb0-2aa156cff203" xmlns:ns3="3954877f-6270-4ba1-a3e1-826645f205fb" targetNamespace="http://schemas.microsoft.com/office/2006/metadata/properties" ma:root="true" ma:fieldsID="0b8b89f3e31dd7b8a065fc084a2dc21d" ns2:_="" ns3:_="">
    <xsd:import namespace="aad5d8b8-27e7-43be-8fb0-2aa156cff203"/>
    <xsd:import namespace="3954877f-6270-4ba1-a3e1-826645f205f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ObjectDetectorVersions" minOccurs="0"/>
                <xsd:element ref="ns3:MediaLengthInSeconds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d5d8b8-27e7-43be-8fb0-2aa156cff20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b9c3c854-09a6-43c0-a945-7970589606d8}" ma:internalName="TaxCatchAll" ma:showField="CatchAllData" ma:web="aad5d8b8-27e7-43be-8fb0-2aa156cff20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54877f-6270-4ba1-a3e1-826645f205f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c15798b9-d85f-4e40-bcfc-5fb28d00c32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954877f-6270-4ba1-a3e1-826645f205fb">
      <Terms xmlns="http://schemas.microsoft.com/office/infopath/2007/PartnerControls"/>
    </lcf76f155ced4ddcb4097134ff3c332f>
    <TaxCatchAll xmlns="aad5d8b8-27e7-43be-8fb0-2aa156cff203" xsi:nil="true"/>
    <SharedWithUsers xmlns="aad5d8b8-27e7-43be-8fb0-2aa156cff203">
      <UserInfo>
        <DisplayName>Haandrikman, Karlien</DisplayName>
        <AccountId>135</AccountId>
        <AccountType/>
      </UserInfo>
      <UserInfo>
        <DisplayName>Pooter, Jeroen de</DisplayName>
        <AccountId>326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A2B1C12-81A2-459A-9308-2601F7B4705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d5d8b8-27e7-43be-8fb0-2aa156cff203"/>
    <ds:schemaRef ds:uri="3954877f-6270-4ba1-a3e1-826645f205f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D382A15-5587-42CA-A288-825CECEEE08D}">
  <ds:schemaRefs>
    <ds:schemaRef ds:uri="http://purl.org/dc/dcmitype/"/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3954877f-6270-4ba1-a3e1-826645f205fb"/>
    <ds:schemaRef ds:uri="http://purl.org/dc/elements/1.1/"/>
    <ds:schemaRef ds:uri="aad5d8b8-27e7-43be-8fb0-2aa156cff203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739483DF-6A62-4AF5-B58A-C18E03DB900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458</Words>
  <Application>Microsoft Office PowerPoint</Application>
  <PresentationFormat>Breedbeeld</PresentationFormat>
  <Paragraphs>117</Paragraphs>
  <Slides>16</Slides>
  <Notes>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21" baseType="lpstr">
      <vt:lpstr>ＭＳ Ｐゴシック</vt:lpstr>
      <vt:lpstr>Arial</vt:lpstr>
      <vt:lpstr>Calibri</vt:lpstr>
      <vt:lpstr>Verdana</vt:lpstr>
      <vt:lpstr>BasispresentatieWVV</vt:lpstr>
      <vt:lpstr>Project nieuwbouw zuivering Hattem  </vt:lpstr>
      <vt:lpstr>Programma</vt:lpstr>
      <vt:lpstr>Algemene informatie</vt:lpstr>
      <vt:lpstr>Zuiveringskring zuivering Hattem</vt:lpstr>
      <vt:lpstr>Doel van het project</vt:lpstr>
      <vt:lpstr>Wat houdt dat concreet in?</vt:lpstr>
      <vt:lpstr>Bedrijfsgebouw</vt:lpstr>
      <vt:lpstr>Zuivering - Wat hebben we tot nu toe gedaan?</vt:lpstr>
      <vt:lpstr>Zuivering - Voorontwerp</vt:lpstr>
      <vt:lpstr>Zuivering - Voorontwerp</vt:lpstr>
      <vt:lpstr>Bouwteam</vt:lpstr>
      <vt:lpstr>Realisatie</vt:lpstr>
      <vt:lpstr>Zuivering – Vergunningen</vt:lpstr>
      <vt:lpstr>Planning</vt:lpstr>
      <vt:lpstr>3D-model</vt:lpstr>
      <vt:lpstr>Vragen? Opmerkingen? Suggesties?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Koppel, Zeeger van de</dc:creator>
  <cp:lastModifiedBy>Burger, Jeroen</cp:lastModifiedBy>
  <cp:revision>15</cp:revision>
  <dcterms:created xsi:type="dcterms:W3CDTF">2020-11-24T07:53:32Z</dcterms:created>
  <dcterms:modified xsi:type="dcterms:W3CDTF">2025-12-16T10:46:57Z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0x010100277B918A1B629F41B75B1F8DA5240D3B</vt:lpwstr>
  </property>
  <property fmtid="{D5CDD505-2E9C-101B-9397-08002B2CF9AE}" pid="3" name="MediaServiceImageTags">
    <vt:lpwstr/>
  </property>
</Properties>
</file>